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6"/>
  </p:notesMasterIdLst>
  <p:sldIdLst>
    <p:sldId id="416" r:id="rId2"/>
    <p:sldId id="257" r:id="rId3"/>
    <p:sldId id="432" r:id="rId4"/>
    <p:sldId id="406" r:id="rId5"/>
    <p:sldId id="259" r:id="rId6"/>
    <p:sldId id="260" r:id="rId7"/>
    <p:sldId id="261" r:id="rId8"/>
    <p:sldId id="263" r:id="rId9"/>
    <p:sldId id="417" r:id="rId10"/>
    <p:sldId id="265" r:id="rId11"/>
    <p:sldId id="266" r:id="rId12"/>
    <p:sldId id="418" r:id="rId13"/>
    <p:sldId id="268" r:id="rId14"/>
    <p:sldId id="269" r:id="rId15"/>
    <p:sldId id="270" r:id="rId16"/>
    <p:sldId id="271" r:id="rId17"/>
    <p:sldId id="419" r:id="rId18"/>
    <p:sldId id="273" r:id="rId19"/>
    <p:sldId id="274" r:id="rId20"/>
    <p:sldId id="420" r:id="rId21"/>
    <p:sldId id="276" r:id="rId22"/>
    <p:sldId id="277" r:id="rId23"/>
    <p:sldId id="421" r:id="rId24"/>
    <p:sldId id="278" r:id="rId25"/>
    <p:sldId id="422" r:id="rId26"/>
    <p:sldId id="280" r:id="rId27"/>
    <p:sldId id="423" r:id="rId28"/>
    <p:sldId id="282" r:id="rId29"/>
    <p:sldId id="283" r:id="rId30"/>
    <p:sldId id="284" r:id="rId31"/>
    <p:sldId id="424" r:id="rId32"/>
    <p:sldId id="286" r:id="rId33"/>
    <p:sldId id="287" r:id="rId34"/>
    <p:sldId id="288" r:id="rId35"/>
    <p:sldId id="427" r:id="rId36"/>
    <p:sldId id="428" r:id="rId37"/>
    <p:sldId id="425" r:id="rId38"/>
    <p:sldId id="289" r:id="rId39"/>
    <p:sldId id="290" r:id="rId40"/>
    <p:sldId id="291" r:id="rId41"/>
    <p:sldId id="426" r:id="rId42"/>
    <p:sldId id="293" r:id="rId43"/>
    <p:sldId id="294" r:id="rId44"/>
    <p:sldId id="295" r:id="rId45"/>
    <p:sldId id="296" r:id="rId46"/>
    <p:sldId id="297" r:id="rId47"/>
    <p:sldId id="298" r:id="rId48"/>
    <p:sldId id="299" r:id="rId49"/>
    <p:sldId id="300" r:id="rId50"/>
    <p:sldId id="301" r:id="rId51"/>
    <p:sldId id="306" r:id="rId52"/>
    <p:sldId id="429" r:id="rId53"/>
    <p:sldId id="430" r:id="rId54"/>
    <p:sldId id="431" r:id="rId55"/>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B9BDBF-DB69-2819-3D13-FFCC8681CB11}" v="276" dt="2026-04-02T12:21:01.1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84626"/>
  </p:normalViewPr>
  <p:slideViewPr>
    <p:cSldViewPr snapToGrid="0" snapToObjects="1">
      <p:cViewPr varScale="1">
        <p:scale>
          <a:sx n="139" d="100"/>
          <a:sy n="139" d="100"/>
        </p:scale>
        <p:origin x="176" y="2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61" Type="http://schemas.microsoft.com/office/2016/11/relationships/changesInfo" Target="changesInfos/changesInfo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pew, Rebekka Elizabeth-Marie" userId="S::rdepew@emory.edu::cf6e0bbe-e50b-426b-a19d-7a0b45bc787e" providerId="AD" clId="Web-{2FB74B35-B564-9F00-7B3F-3DA7A4719D13}"/>
    <pc:docChg chg="addSld delSld modSld sldOrd">
      <pc:chgData name="Depew, Rebekka Elizabeth-Marie" userId="S::rdepew@emory.edu::cf6e0bbe-e50b-426b-a19d-7a0b45bc787e" providerId="AD" clId="Web-{2FB74B35-B564-9F00-7B3F-3DA7A4719D13}" dt="2026-03-13T02:01:04.340" v="78" actId="20577"/>
      <pc:docMkLst>
        <pc:docMk/>
      </pc:docMkLst>
      <pc:sldChg chg="modSp">
        <pc:chgData name="Depew, Rebekka Elizabeth-Marie" userId="S::rdepew@emory.edu::cf6e0bbe-e50b-426b-a19d-7a0b45bc787e" providerId="AD" clId="Web-{2FB74B35-B564-9F00-7B3F-3DA7A4719D13}" dt="2026-03-13T01:40:42.806" v="49" actId="20577"/>
        <pc:sldMkLst>
          <pc:docMk/>
          <pc:sldMk cId="0" sldId="263"/>
        </pc:sldMkLst>
        <pc:spChg chg="mod">
          <ac:chgData name="Depew, Rebekka Elizabeth-Marie" userId="S::rdepew@emory.edu::cf6e0bbe-e50b-426b-a19d-7a0b45bc787e" providerId="AD" clId="Web-{2FB74B35-B564-9F00-7B3F-3DA7A4719D13}" dt="2026-03-13T01:40:42.806" v="49" actId="20577"/>
          <ac:spMkLst>
            <pc:docMk/>
            <pc:sldMk cId="0" sldId="263"/>
            <ac:spMk id="5" creationId="{00000000-0000-0000-0000-000000000000}"/>
          </ac:spMkLst>
        </pc:spChg>
      </pc:sldChg>
      <pc:sldChg chg="modSp">
        <pc:chgData name="Depew, Rebekka Elizabeth-Marie" userId="S::rdepew@emory.edu::cf6e0bbe-e50b-426b-a19d-7a0b45bc787e" providerId="AD" clId="Web-{2FB74B35-B564-9F00-7B3F-3DA7A4719D13}" dt="2026-03-13T01:45:43.392" v="57" actId="20577"/>
        <pc:sldMkLst>
          <pc:docMk/>
          <pc:sldMk cId="0" sldId="266"/>
        </pc:sldMkLst>
        <pc:spChg chg="mod">
          <ac:chgData name="Depew, Rebekka Elizabeth-Marie" userId="S::rdepew@emory.edu::cf6e0bbe-e50b-426b-a19d-7a0b45bc787e" providerId="AD" clId="Web-{2FB74B35-B564-9F00-7B3F-3DA7A4719D13}" dt="2026-03-13T01:43:18.636" v="52" actId="20577"/>
          <ac:spMkLst>
            <pc:docMk/>
            <pc:sldMk cId="0" sldId="266"/>
            <ac:spMk id="9" creationId="{00000000-0000-0000-0000-000000000000}"/>
          </ac:spMkLst>
        </pc:spChg>
        <pc:spChg chg="mod">
          <ac:chgData name="Depew, Rebekka Elizabeth-Marie" userId="S::rdepew@emory.edu::cf6e0bbe-e50b-426b-a19d-7a0b45bc787e" providerId="AD" clId="Web-{2FB74B35-B564-9F00-7B3F-3DA7A4719D13}" dt="2026-03-13T01:45:43.392" v="57" actId="20577"/>
          <ac:spMkLst>
            <pc:docMk/>
            <pc:sldMk cId="0" sldId="266"/>
            <ac:spMk id="13" creationId="{00000000-0000-0000-0000-000000000000}"/>
          </ac:spMkLst>
        </pc:spChg>
      </pc:sldChg>
      <pc:sldChg chg="modSp">
        <pc:chgData name="Depew, Rebekka Elizabeth-Marie" userId="S::rdepew@emory.edu::cf6e0bbe-e50b-426b-a19d-7a0b45bc787e" providerId="AD" clId="Web-{2FB74B35-B564-9F00-7B3F-3DA7A4719D13}" dt="2026-03-13T01:53:35.005" v="62" actId="20577"/>
        <pc:sldMkLst>
          <pc:docMk/>
          <pc:sldMk cId="0" sldId="273"/>
        </pc:sldMkLst>
        <pc:spChg chg="mod">
          <ac:chgData name="Depew, Rebekka Elizabeth-Marie" userId="S::rdepew@emory.edu::cf6e0bbe-e50b-426b-a19d-7a0b45bc787e" providerId="AD" clId="Web-{2FB74B35-B564-9F00-7B3F-3DA7A4719D13}" dt="2026-03-13T01:53:35.005" v="62" actId="20577"/>
          <ac:spMkLst>
            <pc:docMk/>
            <pc:sldMk cId="0" sldId="273"/>
            <ac:spMk id="27" creationId="{00000000-0000-0000-0000-000000000000}"/>
          </ac:spMkLst>
        </pc:spChg>
      </pc:sldChg>
      <pc:sldChg chg="modSp">
        <pc:chgData name="Depew, Rebekka Elizabeth-Marie" userId="S::rdepew@emory.edu::cf6e0bbe-e50b-426b-a19d-7a0b45bc787e" providerId="AD" clId="Web-{2FB74B35-B564-9F00-7B3F-3DA7A4719D13}" dt="2026-03-13T02:00:38.527" v="75" actId="20577"/>
        <pc:sldMkLst>
          <pc:docMk/>
          <pc:sldMk cId="0" sldId="280"/>
        </pc:sldMkLst>
        <pc:spChg chg="mod">
          <ac:chgData name="Depew, Rebekka Elizabeth-Marie" userId="S::rdepew@emory.edu::cf6e0bbe-e50b-426b-a19d-7a0b45bc787e" providerId="AD" clId="Web-{2FB74B35-B564-9F00-7B3F-3DA7A4719D13}" dt="2026-03-13T01:58:11.900" v="71" actId="20577"/>
          <ac:spMkLst>
            <pc:docMk/>
            <pc:sldMk cId="0" sldId="280"/>
            <ac:spMk id="11" creationId="{00000000-0000-0000-0000-000000000000}"/>
          </ac:spMkLst>
        </pc:spChg>
        <pc:spChg chg="mod">
          <ac:chgData name="Depew, Rebekka Elizabeth-Marie" userId="S::rdepew@emory.edu::cf6e0bbe-e50b-426b-a19d-7a0b45bc787e" providerId="AD" clId="Web-{2FB74B35-B564-9F00-7B3F-3DA7A4719D13}" dt="2026-03-13T02:00:38.527" v="75" actId="20577"/>
          <ac:spMkLst>
            <pc:docMk/>
            <pc:sldMk cId="0" sldId="280"/>
            <ac:spMk id="19" creationId="{00000000-0000-0000-0000-000000000000}"/>
          </ac:spMkLst>
        </pc:spChg>
        <pc:spChg chg="mod">
          <ac:chgData name="Depew, Rebekka Elizabeth-Marie" userId="S::rdepew@emory.edu::cf6e0bbe-e50b-426b-a19d-7a0b45bc787e" providerId="AD" clId="Web-{2FB74B35-B564-9F00-7B3F-3DA7A4719D13}" dt="2026-03-13T01:59:15.479" v="74" actId="20577"/>
          <ac:spMkLst>
            <pc:docMk/>
            <pc:sldMk cId="0" sldId="280"/>
            <ac:spMk id="27" creationId="{00000000-0000-0000-0000-000000000000}"/>
          </ac:spMkLst>
        </pc:spChg>
      </pc:sldChg>
      <pc:sldChg chg="modSp">
        <pc:chgData name="Depew, Rebekka Elizabeth-Marie" userId="S::rdepew@emory.edu::cf6e0bbe-e50b-426b-a19d-7a0b45bc787e" providerId="AD" clId="Web-{2FB74B35-B564-9F00-7B3F-3DA7A4719D13}" dt="2026-03-13T02:01:04.340" v="78" actId="20577"/>
        <pc:sldMkLst>
          <pc:docMk/>
          <pc:sldMk cId="0" sldId="282"/>
        </pc:sldMkLst>
        <pc:spChg chg="mod">
          <ac:chgData name="Depew, Rebekka Elizabeth-Marie" userId="S::rdepew@emory.edu::cf6e0bbe-e50b-426b-a19d-7a0b45bc787e" providerId="AD" clId="Web-{2FB74B35-B564-9F00-7B3F-3DA7A4719D13}" dt="2026-03-13T02:01:04.340" v="78" actId="20577"/>
          <ac:spMkLst>
            <pc:docMk/>
            <pc:sldMk cId="0" sldId="282"/>
            <ac:spMk id="5" creationId="{00000000-0000-0000-0000-000000000000}"/>
          </ac:spMkLst>
        </pc:spChg>
      </pc:sldChg>
      <pc:sldChg chg="delSp modSp add ord replId">
        <pc:chgData name="Depew, Rebekka Elizabeth-Marie" userId="S::rdepew@emory.edu::cf6e0bbe-e50b-426b-a19d-7a0b45bc787e" providerId="AD" clId="Web-{2FB74B35-B564-9F00-7B3F-3DA7A4719D13}" dt="2026-03-13T00:57:45.844" v="46"/>
        <pc:sldMkLst>
          <pc:docMk/>
          <pc:sldMk cId="829003325" sldId="429"/>
        </pc:sldMkLst>
        <pc:spChg chg="mod">
          <ac:chgData name="Depew, Rebekka Elizabeth-Marie" userId="S::rdepew@emory.edu::cf6e0bbe-e50b-426b-a19d-7a0b45bc787e" providerId="AD" clId="Web-{2FB74B35-B564-9F00-7B3F-3DA7A4719D13}" dt="2026-03-13T00:57:40.063" v="10" actId="20577"/>
          <ac:spMkLst>
            <pc:docMk/>
            <pc:sldMk cId="829003325" sldId="429"/>
            <ac:spMk id="5" creationId="{4137D9D7-2996-866C-AF64-9AA878771E09}"/>
          </ac:spMkLst>
        </pc:spChg>
      </pc:sldChg>
    </pc:docChg>
  </pc:docChgLst>
  <pc:docChgLst>
    <pc:chgData name="Depew, Rebekka Elizabeth-Marie" userId="S::rdepew@emory.edu::cf6e0bbe-e50b-426b-a19d-7a0b45bc787e" providerId="AD" clId="Web-{06B9BDBF-DB69-2819-3D13-FFCC8681CB11}"/>
    <pc:docChg chg="addSld delSld modSld">
      <pc:chgData name="Depew, Rebekka Elizabeth-Marie" userId="S::rdepew@emory.edu::cf6e0bbe-e50b-426b-a19d-7a0b45bc787e" providerId="AD" clId="Web-{06B9BDBF-DB69-2819-3D13-FFCC8681CB11}" dt="2026-04-02T12:21:01.138" v="275" actId="1076"/>
      <pc:docMkLst>
        <pc:docMk/>
      </pc:docMkLst>
      <pc:sldChg chg="new del">
        <pc:chgData name="Depew, Rebekka Elizabeth-Marie" userId="S::rdepew@emory.edu::cf6e0bbe-e50b-426b-a19d-7a0b45bc787e" providerId="AD" clId="Web-{06B9BDBF-DB69-2819-3D13-FFCC8681CB11}" dt="2026-04-02T12:16:58.904" v="1"/>
        <pc:sldMkLst>
          <pc:docMk/>
          <pc:sldMk cId="2806794370" sldId="432"/>
        </pc:sldMkLst>
      </pc:sldChg>
      <pc:sldChg chg="addSp delSp modSp add replId">
        <pc:chgData name="Depew, Rebekka Elizabeth-Marie" userId="S::rdepew@emory.edu::cf6e0bbe-e50b-426b-a19d-7a0b45bc787e" providerId="AD" clId="Web-{06B9BDBF-DB69-2819-3D13-FFCC8681CB11}" dt="2026-04-02T12:21:01.138" v="275" actId="1076"/>
        <pc:sldMkLst>
          <pc:docMk/>
          <pc:sldMk cId="2837142636" sldId="432"/>
        </pc:sldMkLst>
        <pc:spChg chg="mod">
          <ac:chgData name="Depew, Rebekka Elizabeth-Marie" userId="S::rdepew@emory.edu::cf6e0bbe-e50b-426b-a19d-7a0b45bc787e" providerId="AD" clId="Web-{06B9BDBF-DB69-2819-3D13-FFCC8681CB11}" dt="2026-04-02T12:17:11.154" v="9" actId="20577"/>
          <ac:spMkLst>
            <pc:docMk/>
            <pc:sldMk cId="2837142636" sldId="432"/>
            <ac:spMk id="5" creationId="{0581EFEC-3813-7331-E6D5-E0A32AC8FDB0}"/>
          </ac:spMkLst>
        </pc:spChg>
        <pc:spChg chg="add del">
          <ac:chgData name="Depew, Rebekka Elizabeth-Marie" userId="S::rdepew@emory.edu::cf6e0bbe-e50b-426b-a19d-7a0b45bc787e" providerId="AD" clId="Web-{06B9BDBF-DB69-2819-3D13-FFCC8681CB11}" dt="2026-04-02T12:19:01.700" v="130"/>
          <ac:spMkLst>
            <pc:docMk/>
            <pc:sldMk cId="2837142636" sldId="432"/>
            <ac:spMk id="6" creationId="{5565B110-80D7-0D23-D171-FDE5E22ED8C8}"/>
          </ac:spMkLst>
        </pc:spChg>
        <pc:spChg chg="del">
          <ac:chgData name="Depew, Rebekka Elizabeth-Marie" userId="S::rdepew@emory.edu::cf6e0bbe-e50b-426b-a19d-7a0b45bc787e" providerId="AD" clId="Web-{06B9BDBF-DB69-2819-3D13-FFCC8681CB11}" dt="2026-04-02T12:18:38.013" v="106"/>
          <ac:spMkLst>
            <pc:docMk/>
            <pc:sldMk cId="2837142636" sldId="432"/>
            <ac:spMk id="7" creationId="{0A074858-C612-AB95-2590-97A72DD16D93}"/>
          </ac:spMkLst>
        </pc:spChg>
        <pc:spChg chg="del">
          <ac:chgData name="Depew, Rebekka Elizabeth-Marie" userId="S::rdepew@emory.edu::cf6e0bbe-e50b-426b-a19d-7a0b45bc787e" providerId="AD" clId="Web-{06B9BDBF-DB69-2819-3D13-FFCC8681CB11}" dt="2026-04-02T12:18:40.435" v="116"/>
          <ac:spMkLst>
            <pc:docMk/>
            <pc:sldMk cId="2837142636" sldId="432"/>
            <ac:spMk id="8" creationId="{3B58D6F5-4A63-1F66-BC16-90623FF86A7D}"/>
          </ac:spMkLst>
        </pc:spChg>
        <pc:spChg chg="del">
          <ac:chgData name="Depew, Rebekka Elizabeth-Marie" userId="S::rdepew@emory.edu::cf6e0bbe-e50b-426b-a19d-7a0b45bc787e" providerId="AD" clId="Web-{06B9BDBF-DB69-2819-3D13-FFCC8681CB11}" dt="2026-04-02T12:18:40.435" v="115"/>
          <ac:spMkLst>
            <pc:docMk/>
            <pc:sldMk cId="2837142636" sldId="432"/>
            <ac:spMk id="9" creationId="{3FC9E9AA-1B9C-3C9D-323B-FA7D26BBD715}"/>
          </ac:spMkLst>
        </pc:spChg>
        <pc:spChg chg="del">
          <ac:chgData name="Depew, Rebekka Elizabeth-Marie" userId="S::rdepew@emory.edu::cf6e0bbe-e50b-426b-a19d-7a0b45bc787e" providerId="AD" clId="Web-{06B9BDBF-DB69-2819-3D13-FFCC8681CB11}" dt="2026-04-02T12:18:38.013" v="105"/>
          <ac:spMkLst>
            <pc:docMk/>
            <pc:sldMk cId="2837142636" sldId="432"/>
            <ac:spMk id="10" creationId="{EA4237C9-E4B9-2FE4-C25F-2CA66B918407}"/>
          </ac:spMkLst>
        </pc:spChg>
        <pc:spChg chg="del">
          <ac:chgData name="Depew, Rebekka Elizabeth-Marie" userId="S::rdepew@emory.edu::cf6e0bbe-e50b-426b-a19d-7a0b45bc787e" providerId="AD" clId="Web-{06B9BDBF-DB69-2819-3D13-FFCC8681CB11}" dt="2026-04-02T12:18:38.013" v="104"/>
          <ac:spMkLst>
            <pc:docMk/>
            <pc:sldMk cId="2837142636" sldId="432"/>
            <ac:spMk id="11" creationId="{55DB3274-131D-7AE8-1570-0030BDA4A78E}"/>
          </ac:spMkLst>
        </pc:spChg>
        <pc:spChg chg="del">
          <ac:chgData name="Depew, Rebekka Elizabeth-Marie" userId="S::rdepew@emory.edu::cf6e0bbe-e50b-426b-a19d-7a0b45bc787e" providerId="AD" clId="Web-{06B9BDBF-DB69-2819-3D13-FFCC8681CB11}" dt="2026-04-02T12:18:38.013" v="103"/>
          <ac:spMkLst>
            <pc:docMk/>
            <pc:sldMk cId="2837142636" sldId="432"/>
            <ac:spMk id="12" creationId="{4264183E-1F7F-389E-9004-6E7A9D1584DD}"/>
          </ac:spMkLst>
        </pc:spChg>
        <pc:spChg chg="del">
          <ac:chgData name="Depew, Rebekka Elizabeth-Marie" userId="S::rdepew@emory.edu::cf6e0bbe-e50b-426b-a19d-7a0b45bc787e" providerId="AD" clId="Web-{06B9BDBF-DB69-2819-3D13-FFCC8681CB11}" dt="2026-04-02T12:18:40.435" v="114"/>
          <ac:spMkLst>
            <pc:docMk/>
            <pc:sldMk cId="2837142636" sldId="432"/>
            <ac:spMk id="13" creationId="{C0B12F8F-1D96-4781-5899-EA86E4129F62}"/>
          </ac:spMkLst>
        </pc:spChg>
        <pc:spChg chg="del">
          <ac:chgData name="Depew, Rebekka Elizabeth-Marie" userId="S::rdepew@emory.edu::cf6e0bbe-e50b-426b-a19d-7a0b45bc787e" providerId="AD" clId="Web-{06B9BDBF-DB69-2819-3D13-FFCC8681CB11}" dt="2026-04-02T12:18:40.435" v="113"/>
          <ac:spMkLst>
            <pc:docMk/>
            <pc:sldMk cId="2837142636" sldId="432"/>
            <ac:spMk id="14" creationId="{46D6A7DA-77D8-9906-A778-21CE06F000F1}"/>
          </ac:spMkLst>
        </pc:spChg>
        <pc:spChg chg="del">
          <ac:chgData name="Depew, Rebekka Elizabeth-Marie" userId="S::rdepew@emory.edu::cf6e0bbe-e50b-426b-a19d-7a0b45bc787e" providerId="AD" clId="Web-{06B9BDBF-DB69-2819-3D13-FFCC8681CB11}" dt="2026-04-02T12:18:38.013" v="102"/>
          <ac:spMkLst>
            <pc:docMk/>
            <pc:sldMk cId="2837142636" sldId="432"/>
            <ac:spMk id="15" creationId="{3477089D-38CA-79D0-DCFB-73609B654496}"/>
          </ac:spMkLst>
        </pc:spChg>
        <pc:spChg chg="del">
          <ac:chgData name="Depew, Rebekka Elizabeth-Marie" userId="S::rdepew@emory.edu::cf6e0bbe-e50b-426b-a19d-7a0b45bc787e" providerId="AD" clId="Web-{06B9BDBF-DB69-2819-3D13-FFCC8681CB11}" dt="2026-04-02T12:18:38.013" v="101"/>
          <ac:spMkLst>
            <pc:docMk/>
            <pc:sldMk cId="2837142636" sldId="432"/>
            <ac:spMk id="16" creationId="{6B8CE97B-81F1-D8F5-FF87-E8756ACB9A14}"/>
          </ac:spMkLst>
        </pc:spChg>
        <pc:spChg chg="del">
          <ac:chgData name="Depew, Rebekka Elizabeth-Marie" userId="S::rdepew@emory.edu::cf6e0bbe-e50b-426b-a19d-7a0b45bc787e" providerId="AD" clId="Web-{06B9BDBF-DB69-2819-3D13-FFCC8681CB11}" dt="2026-04-02T12:18:38.013" v="100"/>
          <ac:spMkLst>
            <pc:docMk/>
            <pc:sldMk cId="2837142636" sldId="432"/>
            <ac:spMk id="17" creationId="{84540F46-7143-D785-5F67-84A45D25C151}"/>
          </ac:spMkLst>
        </pc:spChg>
        <pc:spChg chg="del">
          <ac:chgData name="Depew, Rebekka Elizabeth-Marie" userId="S::rdepew@emory.edu::cf6e0bbe-e50b-426b-a19d-7a0b45bc787e" providerId="AD" clId="Web-{06B9BDBF-DB69-2819-3D13-FFCC8681CB11}" dt="2026-04-02T12:18:40.435" v="112"/>
          <ac:spMkLst>
            <pc:docMk/>
            <pc:sldMk cId="2837142636" sldId="432"/>
            <ac:spMk id="18" creationId="{24277106-E274-30B8-95F1-1CE39AEC1639}"/>
          </ac:spMkLst>
        </pc:spChg>
        <pc:spChg chg="del">
          <ac:chgData name="Depew, Rebekka Elizabeth-Marie" userId="S::rdepew@emory.edu::cf6e0bbe-e50b-426b-a19d-7a0b45bc787e" providerId="AD" clId="Web-{06B9BDBF-DB69-2819-3D13-FFCC8681CB11}" dt="2026-04-02T12:18:40.435" v="111"/>
          <ac:spMkLst>
            <pc:docMk/>
            <pc:sldMk cId="2837142636" sldId="432"/>
            <ac:spMk id="19" creationId="{6B25CCD3-8DD0-467F-7E41-0A960E09B22D}"/>
          </ac:spMkLst>
        </pc:spChg>
        <pc:spChg chg="del">
          <ac:chgData name="Depew, Rebekka Elizabeth-Marie" userId="S::rdepew@emory.edu::cf6e0bbe-e50b-426b-a19d-7a0b45bc787e" providerId="AD" clId="Web-{06B9BDBF-DB69-2819-3D13-FFCC8681CB11}" dt="2026-04-02T12:18:38.013" v="99"/>
          <ac:spMkLst>
            <pc:docMk/>
            <pc:sldMk cId="2837142636" sldId="432"/>
            <ac:spMk id="20" creationId="{C9D24179-8722-6D90-339D-215AA19191E2}"/>
          </ac:spMkLst>
        </pc:spChg>
        <pc:spChg chg="del">
          <ac:chgData name="Depew, Rebekka Elizabeth-Marie" userId="S::rdepew@emory.edu::cf6e0bbe-e50b-426b-a19d-7a0b45bc787e" providerId="AD" clId="Web-{06B9BDBF-DB69-2819-3D13-FFCC8681CB11}" dt="2026-04-02T12:18:38.013" v="98"/>
          <ac:spMkLst>
            <pc:docMk/>
            <pc:sldMk cId="2837142636" sldId="432"/>
            <ac:spMk id="21" creationId="{2A5A8A50-1316-69D3-131D-0DD005B596E7}"/>
          </ac:spMkLst>
        </pc:spChg>
        <pc:spChg chg="del">
          <ac:chgData name="Depew, Rebekka Elizabeth-Marie" userId="S::rdepew@emory.edu::cf6e0bbe-e50b-426b-a19d-7a0b45bc787e" providerId="AD" clId="Web-{06B9BDBF-DB69-2819-3D13-FFCC8681CB11}" dt="2026-04-02T12:18:38.013" v="97"/>
          <ac:spMkLst>
            <pc:docMk/>
            <pc:sldMk cId="2837142636" sldId="432"/>
            <ac:spMk id="22" creationId="{46464A2D-77E2-6027-387B-606219000D7E}"/>
          </ac:spMkLst>
        </pc:spChg>
        <pc:spChg chg="del">
          <ac:chgData name="Depew, Rebekka Elizabeth-Marie" userId="S::rdepew@emory.edu::cf6e0bbe-e50b-426b-a19d-7a0b45bc787e" providerId="AD" clId="Web-{06B9BDBF-DB69-2819-3D13-FFCC8681CB11}" dt="2026-04-02T12:18:40.435" v="110"/>
          <ac:spMkLst>
            <pc:docMk/>
            <pc:sldMk cId="2837142636" sldId="432"/>
            <ac:spMk id="23" creationId="{51C6654F-48C9-E0D5-0E94-4795808CED3F}"/>
          </ac:spMkLst>
        </pc:spChg>
        <pc:spChg chg="del">
          <ac:chgData name="Depew, Rebekka Elizabeth-Marie" userId="S::rdepew@emory.edu::cf6e0bbe-e50b-426b-a19d-7a0b45bc787e" providerId="AD" clId="Web-{06B9BDBF-DB69-2819-3D13-FFCC8681CB11}" dt="2026-04-02T12:18:40.435" v="109"/>
          <ac:spMkLst>
            <pc:docMk/>
            <pc:sldMk cId="2837142636" sldId="432"/>
            <ac:spMk id="24" creationId="{47978684-8911-27F4-420F-E837F0F9DD46}"/>
          </ac:spMkLst>
        </pc:spChg>
        <pc:spChg chg="del">
          <ac:chgData name="Depew, Rebekka Elizabeth-Marie" userId="S::rdepew@emory.edu::cf6e0bbe-e50b-426b-a19d-7a0b45bc787e" providerId="AD" clId="Web-{06B9BDBF-DB69-2819-3D13-FFCC8681CB11}" dt="2026-04-02T12:18:38.013" v="96"/>
          <ac:spMkLst>
            <pc:docMk/>
            <pc:sldMk cId="2837142636" sldId="432"/>
            <ac:spMk id="25" creationId="{1FB8FAE5-8050-5238-62B6-2282F79D04AD}"/>
          </ac:spMkLst>
        </pc:spChg>
        <pc:spChg chg="del">
          <ac:chgData name="Depew, Rebekka Elizabeth-Marie" userId="S::rdepew@emory.edu::cf6e0bbe-e50b-426b-a19d-7a0b45bc787e" providerId="AD" clId="Web-{06B9BDBF-DB69-2819-3D13-FFCC8681CB11}" dt="2026-04-02T12:18:38.013" v="95"/>
          <ac:spMkLst>
            <pc:docMk/>
            <pc:sldMk cId="2837142636" sldId="432"/>
            <ac:spMk id="26" creationId="{00B9752A-20A4-83FA-6717-EFB2C590A323}"/>
          </ac:spMkLst>
        </pc:spChg>
        <pc:spChg chg="del">
          <ac:chgData name="Depew, Rebekka Elizabeth-Marie" userId="S::rdepew@emory.edu::cf6e0bbe-e50b-426b-a19d-7a0b45bc787e" providerId="AD" clId="Web-{06B9BDBF-DB69-2819-3D13-FFCC8681CB11}" dt="2026-04-02T12:18:38.013" v="94"/>
          <ac:spMkLst>
            <pc:docMk/>
            <pc:sldMk cId="2837142636" sldId="432"/>
            <ac:spMk id="27" creationId="{1412DBF2-FAE9-A0FF-F12B-E375034297DB}"/>
          </ac:spMkLst>
        </pc:spChg>
        <pc:spChg chg="del">
          <ac:chgData name="Depew, Rebekka Elizabeth-Marie" userId="S::rdepew@emory.edu::cf6e0bbe-e50b-426b-a19d-7a0b45bc787e" providerId="AD" clId="Web-{06B9BDBF-DB69-2819-3D13-FFCC8681CB11}" dt="2026-04-02T12:18:40.435" v="108"/>
          <ac:spMkLst>
            <pc:docMk/>
            <pc:sldMk cId="2837142636" sldId="432"/>
            <ac:spMk id="28" creationId="{388FCAAC-C958-05CA-DA0D-6EB5FD2CE25E}"/>
          </ac:spMkLst>
        </pc:spChg>
        <pc:spChg chg="del">
          <ac:chgData name="Depew, Rebekka Elizabeth-Marie" userId="S::rdepew@emory.edu::cf6e0bbe-e50b-426b-a19d-7a0b45bc787e" providerId="AD" clId="Web-{06B9BDBF-DB69-2819-3D13-FFCC8681CB11}" dt="2026-04-02T12:18:40.435" v="107"/>
          <ac:spMkLst>
            <pc:docMk/>
            <pc:sldMk cId="2837142636" sldId="432"/>
            <ac:spMk id="29" creationId="{893AE442-47F6-F95C-163E-1EBB9F722F2E}"/>
          </ac:spMkLst>
        </pc:spChg>
        <pc:spChg chg="del">
          <ac:chgData name="Depew, Rebekka Elizabeth-Marie" userId="S::rdepew@emory.edu::cf6e0bbe-e50b-426b-a19d-7a0b45bc787e" providerId="AD" clId="Web-{06B9BDBF-DB69-2819-3D13-FFCC8681CB11}" dt="2026-04-02T12:18:38.013" v="93"/>
          <ac:spMkLst>
            <pc:docMk/>
            <pc:sldMk cId="2837142636" sldId="432"/>
            <ac:spMk id="30" creationId="{E79D1A20-CF18-F41A-FD2F-C9504A5FF559}"/>
          </ac:spMkLst>
        </pc:spChg>
        <pc:spChg chg="del">
          <ac:chgData name="Depew, Rebekka Elizabeth-Marie" userId="S::rdepew@emory.edu::cf6e0bbe-e50b-426b-a19d-7a0b45bc787e" providerId="AD" clId="Web-{06B9BDBF-DB69-2819-3D13-FFCC8681CB11}" dt="2026-04-02T12:18:38.013" v="92"/>
          <ac:spMkLst>
            <pc:docMk/>
            <pc:sldMk cId="2837142636" sldId="432"/>
            <ac:spMk id="31" creationId="{EAEB3592-0930-A09A-94D9-9429187A1AD3}"/>
          </ac:spMkLst>
        </pc:spChg>
        <pc:spChg chg="del">
          <ac:chgData name="Depew, Rebekka Elizabeth-Marie" userId="S::rdepew@emory.edu::cf6e0bbe-e50b-426b-a19d-7a0b45bc787e" providerId="AD" clId="Web-{06B9BDBF-DB69-2819-3D13-FFCC8681CB11}" dt="2026-04-02T12:17:30.326" v="24"/>
          <ac:spMkLst>
            <pc:docMk/>
            <pc:sldMk cId="2837142636" sldId="432"/>
            <ac:spMk id="32" creationId="{943F0DFB-8D2C-63E8-72D0-332ADDA7A740}"/>
          </ac:spMkLst>
        </pc:spChg>
        <pc:spChg chg="mod">
          <ac:chgData name="Depew, Rebekka Elizabeth-Marie" userId="S::rdepew@emory.edu::cf6e0bbe-e50b-426b-a19d-7a0b45bc787e" providerId="AD" clId="Web-{06B9BDBF-DB69-2819-3D13-FFCC8681CB11}" dt="2026-04-02T12:21:01.122" v="270" actId="1076"/>
          <ac:spMkLst>
            <pc:docMk/>
            <pc:sldMk cId="2837142636" sldId="432"/>
            <ac:spMk id="33" creationId="{C12750AE-0DB7-753C-8497-312FD3A48980}"/>
          </ac:spMkLst>
        </pc:spChg>
        <pc:spChg chg="mod">
          <ac:chgData name="Depew, Rebekka Elizabeth-Marie" userId="S::rdepew@emory.edu::cf6e0bbe-e50b-426b-a19d-7a0b45bc787e" providerId="AD" clId="Web-{06B9BDBF-DB69-2819-3D13-FFCC8681CB11}" dt="2026-04-02T12:21:01.122" v="271" actId="1076"/>
          <ac:spMkLst>
            <pc:docMk/>
            <pc:sldMk cId="2837142636" sldId="432"/>
            <ac:spMk id="34" creationId="{5A6DE8F2-0097-64F3-008A-6762C5395693}"/>
          </ac:spMkLst>
        </pc:spChg>
        <pc:spChg chg="del">
          <ac:chgData name="Depew, Rebekka Elizabeth-Marie" userId="S::rdepew@emory.edu::cf6e0bbe-e50b-426b-a19d-7a0b45bc787e" providerId="AD" clId="Web-{06B9BDBF-DB69-2819-3D13-FFCC8681CB11}" dt="2026-04-02T12:17:30.326" v="23"/>
          <ac:spMkLst>
            <pc:docMk/>
            <pc:sldMk cId="2837142636" sldId="432"/>
            <ac:spMk id="35" creationId="{FBE31BC6-FE80-8520-FD19-D4F82AD641F8}"/>
          </ac:spMkLst>
        </pc:spChg>
        <pc:spChg chg="del">
          <ac:chgData name="Depew, Rebekka Elizabeth-Marie" userId="S::rdepew@emory.edu::cf6e0bbe-e50b-426b-a19d-7a0b45bc787e" providerId="AD" clId="Web-{06B9BDBF-DB69-2819-3D13-FFCC8681CB11}" dt="2026-04-02T12:17:30.326" v="22"/>
          <ac:spMkLst>
            <pc:docMk/>
            <pc:sldMk cId="2837142636" sldId="432"/>
            <ac:spMk id="36" creationId="{E1998EE3-E203-73AD-42CB-C5A858105C79}"/>
          </ac:spMkLst>
        </pc:spChg>
        <pc:spChg chg="del">
          <ac:chgData name="Depew, Rebekka Elizabeth-Marie" userId="S::rdepew@emory.edu::cf6e0bbe-e50b-426b-a19d-7a0b45bc787e" providerId="AD" clId="Web-{06B9BDBF-DB69-2819-3D13-FFCC8681CB11}" dt="2026-04-02T12:17:30.326" v="21"/>
          <ac:spMkLst>
            <pc:docMk/>
            <pc:sldMk cId="2837142636" sldId="432"/>
            <ac:spMk id="37" creationId="{234FAD33-E7F4-F7E5-2AAB-F632ECF58DB8}"/>
          </ac:spMkLst>
        </pc:spChg>
        <pc:spChg chg="mod">
          <ac:chgData name="Depew, Rebekka Elizabeth-Marie" userId="S::rdepew@emory.edu::cf6e0bbe-e50b-426b-a19d-7a0b45bc787e" providerId="AD" clId="Web-{06B9BDBF-DB69-2819-3D13-FFCC8681CB11}" dt="2026-04-02T12:21:01.122" v="272" actId="1076"/>
          <ac:spMkLst>
            <pc:docMk/>
            <pc:sldMk cId="2837142636" sldId="432"/>
            <ac:spMk id="38" creationId="{4B5BDFFD-3E98-5997-EAF6-22025ACB268C}"/>
          </ac:spMkLst>
        </pc:spChg>
        <pc:spChg chg="mod">
          <ac:chgData name="Depew, Rebekka Elizabeth-Marie" userId="S::rdepew@emory.edu::cf6e0bbe-e50b-426b-a19d-7a0b45bc787e" providerId="AD" clId="Web-{06B9BDBF-DB69-2819-3D13-FFCC8681CB11}" dt="2026-04-02T12:21:01.122" v="273" actId="1076"/>
          <ac:spMkLst>
            <pc:docMk/>
            <pc:sldMk cId="2837142636" sldId="432"/>
            <ac:spMk id="39" creationId="{BC210669-61C4-FCA8-4F46-07A8C05AC78B}"/>
          </ac:spMkLst>
        </pc:spChg>
        <pc:spChg chg="del">
          <ac:chgData name="Depew, Rebekka Elizabeth-Marie" userId="S::rdepew@emory.edu::cf6e0bbe-e50b-426b-a19d-7a0b45bc787e" providerId="AD" clId="Web-{06B9BDBF-DB69-2819-3D13-FFCC8681CB11}" dt="2026-04-02T12:17:30.326" v="20"/>
          <ac:spMkLst>
            <pc:docMk/>
            <pc:sldMk cId="2837142636" sldId="432"/>
            <ac:spMk id="40" creationId="{FCA1918B-89CC-7778-15DE-BA731F41B379}"/>
          </ac:spMkLst>
        </pc:spChg>
        <pc:spChg chg="del">
          <ac:chgData name="Depew, Rebekka Elizabeth-Marie" userId="S::rdepew@emory.edu::cf6e0bbe-e50b-426b-a19d-7a0b45bc787e" providerId="AD" clId="Web-{06B9BDBF-DB69-2819-3D13-FFCC8681CB11}" dt="2026-04-02T12:17:30.326" v="19"/>
          <ac:spMkLst>
            <pc:docMk/>
            <pc:sldMk cId="2837142636" sldId="432"/>
            <ac:spMk id="41" creationId="{E297CBAD-9A58-CD40-2D15-704F36966EA7}"/>
          </ac:spMkLst>
        </pc:spChg>
        <pc:spChg chg="del">
          <ac:chgData name="Depew, Rebekka Elizabeth-Marie" userId="S::rdepew@emory.edu::cf6e0bbe-e50b-426b-a19d-7a0b45bc787e" providerId="AD" clId="Web-{06B9BDBF-DB69-2819-3D13-FFCC8681CB11}" dt="2026-04-02T12:17:30.326" v="18"/>
          <ac:spMkLst>
            <pc:docMk/>
            <pc:sldMk cId="2837142636" sldId="432"/>
            <ac:spMk id="42" creationId="{FE01BD40-27CC-09E4-1053-5B9A8943DCF4}"/>
          </ac:spMkLst>
        </pc:spChg>
        <pc:spChg chg="del">
          <ac:chgData name="Depew, Rebekka Elizabeth-Marie" userId="S::rdepew@emory.edu::cf6e0bbe-e50b-426b-a19d-7a0b45bc787e" providerId="AD" clId="Web-{06B9BDBF-DB69-2819-3D13-FFCC8681CB11}" dt="2026-04-02T12:18:35.279" v="91"/>
          <ac:spMkLst>
            <pc:docMk/>
            <pc:sldMk cId="2837142636" sldId="432"/>
            <ac:spMk id="43" creationId="{960A9B80-1829-886B-CA12-214FFC12BF7B}"/>
          </ac:spMkLst>
        </pc:spChg>
        <pc:spChg chg="del">
          <ac:chgData name="Depew, Rebekka Elizabeth-Marie" userId="S::rdepew@emory.edu::cf6e0bbe-e50b-426b-a19d-7a0b45bc787e" providerId="AD" clId="Web-{06B9BDBF-DB69-2819-3D13-FFCC8681CB11}" dt="2026-04-02T12:18:35.279" v="90"/>
          <ac:spMkLst>
            <pc:docMk/>
            <pc:sldMk cId="2837142636" sldId="432"/>
            <ac:spMk id="44" creationId="{87DC57CA-F2A8-47A2-5FBA-976401FD6CC4}"/>
          </ac:spMkLst>
        </pc:spChg>
        <pc:spChg chg="del">
          <ac:chgData name="Depew, Rebekka Elizabeth-Marie" userId="S::rdepew@emory.edu::cf6e0bbe-e50b-426b-a19d-7a0b45bc787e" providerId="AD" clId="Web-{06B9BDBF-DB69-2819-3D13-FFCC8681CB11}" dt="2026-04-02T12:17:30.326" v="17"/>
          <ac:spMkLst>
            <pc:docMk/>
            <pc:sldMk cId="2837142636" sldId="432"/>
            <ac:spMk id="45" creationId="{0B96F26A-C2A2-F274-5DF5-3B2CB1E61E53}"/>
          </ac:spMkLst>
        </pc:spChg>
        <pc:spChg chg="del">
          <ac:chgData name="Depew, Rebekka Elizabeth-Marie" userId="S::rdepew@emory.edu::cf6e0bbe-e50b-426b-a19d-7a0b45bc787e" providerId="AD" clId="Web-{06B9BDBF-DB69-2819-3D13-FFCC8681CB11}" dt="2026-04-02T12:17:30.326" v="16"/>
          <ac:spMkLst>
            <pc:docMk/>
            <pc:sldMk cId="2837142636" sldId="432"/>
            <ac:spMk id="46" creationId="{BA82F3A8-69C1-8EDE-7237-3BF6E75BC97F}"/>
          </ac:spMkLst>
        </pc:spChg>
        <pc:spChg chg="del">
          <ac:chgData name="Depew, Rebekka Elizabeth-Marie" userId="S::rdepew@emory.edu::cf6e0bbe-e50b-426b-a19d-7a0b45bc787e" providerId="AD" clId="Web-{06B9BDBF-DB69-2819-3D13-FFCC8681CB11}" dt="2026-04-02T12:17:30.326" v="15"/>
          <ac:spMkLst>
            <pc:docMk/>
            <pc:sldMk cId="2837142636" sldId="432"/>
            <ac:spMk id="47" creationId="{1446A09A-620E-DC4F-6E04-E51B1CE58856}"/>
          </ac:spMkLst>
        </pc:spChg>
        <pc:spChg chg="del">
          <ac:chgData name="Depew, Rebekka Elizabeth-Marie" userId="S::rdepew@emory.edu::cf6e0bbe-e50b-426b-a19d-7a0b45bc787e" providerId="AD" clId="Web-{06B9BDBF-DB69-2819-3D13-FFCC8681CB11}" dt="2026-04-02T12:18:35.279" v="89"/>
          <ac:spMkLst>
            <pc:docMk/>
            <pc:sldMk cId="2837142636" sldId="432"/>
            <ac:spMk id="48" creationId="{80946C7B-6627-E8C9-5779-86CEC4C5376E}"/>
          </ac:spMkLst>
        </pc:spChg>
        <pc:spChg chg="del">
          <ac:chgData name="Depew, Rebekka Elizabeth-Marie" userId="S::rdepew@emory.edu::cf6e0bbe-e50b-426b-a19d-7a0b45bc787e" providerId="AD" clId="Web-{06B9BDBF-DB69-2819-3D13-FFCC8681CB11}" dt="2026-04-02T12:18:35.279" v="88"/>
          <ac:spMkLst>
            <pc:docMk/>
            <pc:sldMk cId="2837142636" sldId="432"/>
            <ac:spMk id="49" creationId="{E7369725-F524-7496-A37A-316C91666FDF}"/>
          </ac:spMkLst>
        </pc:spChg>
        <pc:spChg chg="del">
          <ac:chgData name="Depew, Rebekka Elizabeth-Marie" userId="S::rdepew@emory.edu::cf6e0bbe-e50b-426b-a19d-7a0b45bc787e" providerId="AD" clId="Web-{06B9BDBF-DB69-2819-3D13-FFCC8681CB11}" dt="2026-04-02T12:17:30.326" v="14"/>
          <ac:spMkLst>
            <pc:docMk/>
            <pc:sldMk cId="2837142636" sldId="432"/>
            <ac:spMk id="50" creationId="{BF7C3CD9-8B2E-6FE1-D51E-32DC62D9ED36}"/>
          </ac:spMkLst>
        </pc:spChg>
        <pc:spChg chg="del">
          <ac:chgData name="Depew, Rebekka Elizabeth-Marie" userId="S::rdepew@emory.edu::cf6e0bbe-e50b-426b-a19d-7a0b45bc787e" providerId="AD" clId="Web-{06B9BDBF-DB69-2819-3D13-FFCC8681CB11}" dt="2026-04-02T12:17:30.326" v="13"/>
          <ac:spMkLst>
            <pc:docMk/>
            <pc:sldMk cId="2837142636" sldId="432"/>
            <ac:spMk id="51" creationId="{6672A0A6-40CE-C558-BAF6-6445BD162088}"/>
          </ac:spMkLst>
        </pc:spChg>
        <pc:spChg chg="del">
          <ac:chgData name="Depew, Rebekka Elizabeth-Marie" userId="S::rdepew@emory.edu::cf6e0bbe-e50b-426b-a19d-7a0b45bc787e" providerId="AD" clId="Web-{06B9BDBF-DB69-2819-3D13-FFCC8681CB11}" dt="2026-04-02T12:17:30.326" v="12"/>
          <ac:spMkLst>
            <pc:docMk/>
            <pc:sldMk cId="2837142636" sldId="432"/>
            <ac:spMk id="52" creationId="{493F02B6-9055-C35B-ACE9-3DDFA701CF3A}"/>
          </ac:spMkLst>
        </pc:spChg>
        <pc:spChg chg="del">
          <ac:chgData name="Depew, Rebekka Elizabeth-Marie" userId="S::rdepew@emory.edu::cf6e0bbe-e50b-426b-a19d-7a0b45bc787e" providerId="AD" clId="Web-{06B9BDBF-DB69-2819-3D13-FFCC8681CB11}" dt="2026-04-02T12:18:35.279" v="87"/>
          <ac:spMkLst>
            <pc:docMk/>
            <pc:sldMk cId="2837142636" sldId="432"/>
            <ac:spMk id="53" creationId="{4635B485-C4AC-C166-3B9A-886133FD6DF4}"/>
          </ac:spMkLst>
        </pc:spChg>
        <pc:spChg chg="del">
          <ac:chgData name="Depew, Rebekka Elizabeth-Marie" userId="S::rdepew@emory.edu::cf6e0bbe-e50b-426b-a19d-7a0b45bc787e" providerId="AD" clId="Web-{06B9BDBF-DB69-2819-3D13-FFCC8681CB11}" dt="2026-04-02T12:18:35.279" v="86"/>
          <ac:spMkLst>
            <pc:docMk/>
            <pc:sldMk cId="2837142636" sldId="432"/>
            <ac:spMk id="54" creationId="{2B6763C7-E06B-0256-C144-FB003AC0E94E}"/>
          </ac:spMkLst>
        </pc:spChg>
        <pc:spChg chg="del">
          <ac:chgData name="Depew, Rebekka Elizabeth-Marie" userId="S::rdepew@emory.edu::cf6e0bbe-e50b-426b-a19d-7a0b45bc787e" providerId="AD" clId="Web-{06B9BDBF-DB69-2819-3D13-FFCC8681CB11}" dt="2026-04-02T12:17:30.326" v="11"/>
          <ac:spMkLst>
            <pc:docMk/>
            <pc:sldMk cId="2837142636" sldId="432"/>
            <ac:spMk id="55" creationId="{C7007BAB-7CE3-6253-FE2F-F448F06A5A01}"/>
          </ac:spMkLst>
        </pc:spChg>
        <pc:spChg chg="del">
          <ac:chgData name="Depew, Rebekka Elizabeth-Marie" userId="S::rdepew@emory.edu::cf6e0bbe-e50b-426b-a19d-7a0b45bc787e" providerId="AD" clId="Web-{06B9BDBF-DB69-2819-3D13-FFCC8681CB11}" dt="2026-04-02T12:17:30.326" v="10"/>
          <ac:spMkLst>
            <pc:docMk/>
            <pc:sldMk cId="2837142636" sldId="432"/>
            <ac:spMk id="56" creationId="{350B3F0F-833E-0CB2-2ECE-6E8D2B6C80A2}"/>
          </ac:spMkLst>
        </pc:spChg>
        <pc:spChg chg="add mod">
          <ac:chgData name="Depew, Rebekka Elizabeth-Marie" userId="S::rdepew@emory.edu::cf6e0bbe-e50b-426b-a19d-7a0b45bc787e" providerId="AD" clId="Web-{06B9BDBF-DB69-2819-3D13-FFCC8681CB11}" dt="2026-04-02T12:21:01.138" v="274" actId="1076"/>
          <ac:spMkLst>
            <pc:docMk/>
            <pc:sldMk cId="2837142636" sldId="432"/>
            <ac:spMk id="57" creationId="{558C57D4-1128-C7FA-3119-BDEB4EFF14EF}"/>
          </ac:spMkLst>
        </pc:spChg>
        <pc:spChg chg="add mod">
          <ac:chgData name="Depew, Rebekka Elizabeth-Marie" userId="S::rdepew@emory.edu::cf6e0bbe-e50b-426b-a19d-7a0b45bc787e" providerId="AD" clId="Web-{06B9BDBF-DB69-2819-3D13-FFCC8681CB11}" dt="2026-04-02T12:21:01.138" v="275" actId="1076"/>
          <ac:spMkLst>
            <pc:docMk/>
            <pc:sldMk cId="2837142636" sldId="432"/>
            <ac:spMk id="58" creationId="{3581F347-4039-C22B-0F2F-5A4D0D6965BC}"/>
          </ac:spMkLst>
        </pc:spChg>
      </pc:sldChg>
    </pc:docChg>
  </pc:docChgLst>
  <pc:docChgLst>
    <pc:chgData name="Depew, Rebekka Elizabeth-Marie" userId="S::rdepew@emory.edu::cf6e0bbe-e50b-426b-a19d-7a0b45bc787e" providerId="AD" clId="Web-{57E9B117-300C-8C11-6E2C-AD457CEA02E3}"/>
    <pc:docChg chg="addSld modSld">
      <pc:chgData name="Depew, Rebekka Elizabeth-Marie" userId="S::rdepew@emory.edu::cf6e0bbe-e50b-426b-a19d-7a0b45bc787e" providerId="AD" clId="Web-{57E9B117-300C-8C11-6E2C-AD457CEA02E3}" dt="2026-03-14T01:52:43.467" v="384" actId="20577"/>
      <pc:docMkLst>
        <pc:docMk/>
      </pc:docMkLst>
      <pc:sldChg chg="modSp">
        <pc:chgData name="Depew, Rebekka Elizabeth-Marie" userId="S::rdepew@emory.edu::cf6e0bbe-e50b-426b-a19d-7a0b45bc787e" providerId="AD" clId="Web-{57E9B117-300C-8C11-6E2C-AD457CEA02E3}" dt="2026-03-14T01:34:37.101" v="37" actId="20577"/>
        <pc:sldMkLst>
          <pc:docMk/>
          <pc:sldMk cId="0" sldId="260"/>
        </pc:sldMkLst>
        <pc:spChg chg="mod">
          <ac:chgData name="Depew, Rebekka Elizabeth-Marie" userId="S::rdepew@emory.edu::cf6e0bbe-e50b-426b-a19d-7a0b45bc787e" providerId="AD" clId="Web-{57E9B117-300C-8C11-6E2C-AD457CEA02E3}" dt="2026-03-14T01:26:28.679" v="28" actId="20577"/>
          <ac:spMkLst>
            <pc:docMk/>
            <pc:sldMk cId="0" sldId="260"/>
            <ac:spMk id="10" creationId="{00000000-0000-0000-0000-000000000000}"/>
          </ac:spMkLst>
        </pc:spChg>
        <pc:spChg chg="mod">
          <ac:chgData name="Depew, Rebekka Elizabeth-Marie" userId="S::rdepew@emory.edu::cf6e0bbe-e50b-426b-a19d-7a0b45bc787e" providerId="AD" clId="Web-{57E9B117-300C-8C11-6E2C-AD457CEA02E3}" dt="2026-03-14T01:27:19.545" v="30" actId="20577"/>
          <ac:spMkLst>
            <pc:docMk/>
            <pc:sldMk cId="0" sldId="260"/>
            <ac:spMk id="15" creationId="{00000000-0000-0000-0000-000000000000}"/>
          </ac:spMkLst>
        </pc:spChg>
        <pc:spChg chg="mod">
          <ac:chgData name="Depew, Rebekka Elizabeth-Marie" userId="S::rdepew@emory.edu::cf6e0bbe-e50b-426b-a19d-7a0b45bc787e" providerId="AD" clId="Web-{57E9B117-300C-8C11-6E2C-AD457CEA02E3}" dt="2026-03-14T01:34:23.819" v="32" actId="20577"/>
          <ac:spMkLst>
            <pc:docMk/>
            <pc:sldMk cId="0" sldId="260"/>
            <ac:spMk id="20" creationId="{00000000-0000-0000-0000-000000000000}"/>
          </ac:spMkLst>
        </pc:spChg>
        <pc:spChg chg="mod">
          <ac:chgData name="Depew, Rebekka Elizabeth-Marie" userId="S::rdepew@emory.edu::cf6e0bbe-e50b-426b-a19d-7a0b45bc787e" providerId="AD" clId="Web-{57E9B117-300C-8C11-6E2C-AD457CEA02E3}" dt="2026-03-14T01:34:30.444" v="35" actId="20577"/>
          <ac:spMkLst>
            <pc:docMk/>
            <pc:sldMk cId="0" sldId="260"/>
            <ac:spMk id="25" creationId="{00000000-0000-0000-0000-000000000000}"/>
          </ac:spMkLst>
        </pc:spChg>
        <pc:spChg chg="mod">
          <ac:chgData name="Depew, Rebekka Elizabeth-Marie" userId="S::rdepew@emory.edu::cf6e0bbe-e50b-426b-a19d-7a0b45bc787e" providerId="AD" clId="Web-{57E9B117-300C-8C11-6E2C-AD457CEA02E3}" dt="2026-03-14T01:34:37.101" v="37" actId="20577"/>
          <ac:spMkLst>
            <pc:docMk/>
            <pc:sldMk cId="0" sldId="260"/>
            <ac:spMk id="30" creationId="{00000000-0000-0000-0000-000000000000}"/>
          </ac:spMkLst>
        </pc:spChg>
      </pc:sldChg>
      <pc:sldChg chg="modSp">
        <pc:chgData name="Depew, Rebekka Elizabeth-Marie" userId="S::rdepew@emory.edu::cf6e0bbe-e50b-426b-a19d-7a0b45bc787e" providerId="AD" clId="Web-{57E9B117-300C-8C11-6E2C-AD457CEA02E3}" dt="2026-03-14T01:34:46.946" v="39" actId="20577"/>
        <pc:sldMkLst>
          <pc:docMk/>
          <pc:sldMk cId="0" sldId="261"/>
        </pc:sldMkLst>
        <pc:spChg chg="mod">
          <ac:chgData name="Depew, Rebekka Elizabeth-Marie" userId="S::rdepew@emory.edu::cf6e0bbe-e50b-426b-a19d-7a0b45bc787e" providerId="AD" clId="Web-{57E9B117-300C-8C11-6E2C-AD457CEA02E3}" dt="2026-03-14T01:34:46.946" v="39" actId="20577"/>
          <ac:spMkLst>
            <pc:docMk/>
            <pc:sldMk cId="0" sldId="261"/>
            <ac:spMk id="5" creationId="{00000000-0000-0000-0000-000000000000}"/>
          </ac:spMkLst>
        </pc:spChg>
      </pc:sldChg>
      <pc:sldChg chg="modSp">
        <pc:chgData name="Depew, Rebekka Elizabeth-Marie" userId="S::rdepew@emory.edu::cf6e0bbe-e50b-426b-a19d-7a0b45bc787e" providerId="AD" clId="Web-{57E9B117-300C-8C11-6E2C-AD457CEA02E3}" dt="2026-03-14T01:34:54.399" v="41" actId="20577"/>
        <pc:sldMkLst>
          <pc:docMk/>
          <pc:sldMk cId="0" sldId="263"/>
        </pc:sldMkLst>
        <pc:spChg chg="mod">
          <ac:chgData name="Depew, Rebekka Elizabeth-Marie" userId="S::rdepew@emory.edu::cf6e0bbe-e50b-426b-a19d-7a0b45bc787e" providerId="AD" clId="Web-{57E9B117-300C-8C11-6E2C-AD457CEA02E3}" dt="2026-03-14T01:34:54.399" v="41" actId="20577"/>
          <ac:spMkLst>
            <pc:docMk/>
            <pc:sldMk cId="0" sldId="263"/>
            <ac:spMk id="5" creationId="{00000000-0000-0000-0000-000000000000}"/>
          </ac:spMkLst>
        </pc:spChg>
      </pc:sldChg>
      <pc:sldChg chg="modSp">
        <pc:chgData name="Depew, Rebekka Elizabeth-Marie" userId="S::rdepew@emory.edu::cf6e0bbe-e50b-426b-a19d-7a0b45bc787e" providerId="AD" clId="Web-{57E9B117-300C-8C11-6E2C-AD457CEA02E3}" dt="2026-03-14T01:35:03.650" v="43" actId="20577"/>
        <pc:sldMkLst>
          <pc:docMk/>
          <pc:sldMk cId="0" sldId="265"/>
        </pc:sldMkLst>
        <pc:spChg chg="mod">
          <ac:chgData name="Depew, Rebekka Elizabeth-Marie" userId="S::rdepew@emory.edu::cf6e0bbe-e50b-426b-a19d-7a0b45bc787e" providerId="AD" clId="Web-{57E9B117-300C-8C11-6E2C-AD457CEA02E3}" dt="2026-03-14T01:35:03.650" v="43" actId="20577"/>
          <ac:spMkLst>
            <pc:docMk/>
            <pc:sldMk cId="0" sldId="265"/>
            <ac:spMk id="5" creationId="{00000000-0000-0000-0000-000000000000}"/>
          </ac:spMkLst>
        </pc:spChg>
      </pc:sldChg>
      <pc:sldChg chg="modSp">
        <pc:chgData name="Depew, Rebekka Elizabeth-Marie" userId="S::rdepew@emory.edu::cf6e0bbe-e50b-426b-a19d-7a0b45bc787e" providerId="AD" clId="Web-{57E9B117-300C-8C11-6E2C-AD457CEA02E3}" dt="2026-03-14T01:36:21.312" v="54" actId="20577"/>
        <pc:sldMkLst>
          <pc:docMk/>
          <pc:sldMk cId="0" sldId="266"/>
        </pc:sldMkLst>
        <pc:spChg chg="mod">
          <ac:chgData name="Depew, Rebekka Elizabeth-Marie" userId="S::rdepew@emory.edu::cf6e0bbe-e50b-426b-a19d-7a0b45bc787e" providerId="AD" clId="Web-{57E9B117-300C-8C11-6E2C-AD457CEA02E3}" dt="2026-03-14T01:35:51.920" v="53" actId="20577"/>
          <ac:spMkLst>
            <pc:docMk/>
            <pc:sldMk cId="0" sldId="266"/>
            <ac:spMk id="9" creationId="{00000000-0000-0000-0000-000000000000}"/>
          </ac:spMkLst>
        </pc:spChg>
        <pc:spChg chg="mod">
          <ac:chgData name="Depew, Rebekka Elizabeth-Marie" userId="S::rdepew@emory.edu::cf6e0bbe-e50b-426b-a19d-7a0b45bc787e" providerId="AD" clId="Web-{57E9B117-300C-8C11-6E2C-AD457CEA02E3}" dt="2026-03-14T01:36:21.312" v="54" actId="20577"/>
          <ac:spMkLst>
            <pc:docMk/>
            <pc:sldMk cId="0" sldId="266"/>
            <ac:spMk id="13" creationId="{00000000-0000-0000-0000-000000000000}"/>
          </ac:spMkLst>
        </pc:spChg>
      </pc:sldChg>
      <pc:sldChg chg="modSp">
        <pc:chgData name="Depew, Rebekka Elizabeth-Marie" userId="S::rdepew@emory.edu::cf6e0bbe-e50b-426b-a19d-7a0b45bc787e" providerId="AD" clId="Web-{57E9B117-300C-8C11-6E2C-AD457CEA02E3}" dt="2026-03-14T01:36:27.562" v="57" actId="20577"/>
        <pc:sldMkLst>
          <pc:docMk/>
          <pc:sldMk cId="0" sldId="268"/>
        </pc:sldMkLst>
        <pc:spChg chg="mod">
          <ac:chgData name="Depew, Rebekka Elizabeth-Marie" userId="S::rdepew@emory.edu::cf6e0bbe-e50b-426b-a19d-7a0b45bc787e" providerId="AD" clId="Web-{57E9B117-300C-8C11-6E2C-AD457CEA02E3}" dt="2026-03-14T01:36:27.562" v="57" actId="20577"/>
          <ac:spMkLst>
            <pc:docMk/>
            <pc:sldMk cId="0" sldId="268"/>
            <ac:spMk id="5" creationId="{00000000-0000-0000-0000-000000000000}"/>
          </ac:spMkLst>
        </pc:spChg>
      </pc:sldChg>
      <pc:sldChg chg="modSp">
        <pc:chgData name="Depew, Rebekka Elizabeth-Marie" userId="S::rdepew@emory.edu::cf6e0bbe-e50b-426b-a19d-7a0b45bc787e" providerId="AD" clId="Web-{57E9B117-300C-8C11-6E2C-AD457CEA02E3}" dt="2026-03-14T01:36:59.814" v="63" actId="20577"/>
        <pc:sldMkLst>
          <pc:docMk/>
          <pc:sldMk cId="0" sldId="269"/>
        </pc:sldMkLst>
        <pc:spChg chg="mod">
          <ac:chgData name="Depew, Rebekka Elizabeth-Marie" userId="S::rdepew@emory.edu::cf6e0bbe-e50b-426b-a19d-7a0b45bc787e" providerId="AD" clId="Web-{57E9B117-300C-8C11-6E2C-AD457CEA02E3}" dt="2026-03-14T01:36:55.595" v="61" actId="20577"/>
          <ac:spMkLst>
            <pc:docMk/>
            <pc:sldMk cId="0" sldId="269"/>
            <ac:spMk id="9" creationId="{00000000-0000-0000-0000-000000000000}"/>
          </ac:spMkLst>
        </pc:spChg>
        <pc:spChg chg="mod">
          <ac:chgData name="Depew, Rebekka Elizabeth-Marie" userId="S::rdepew@emory.edu::cf6e0bbe-e50b-426b-a19d-7a0b45bc787e" providerId="AD" clId="Web-{57E9B117-300C-8C11-6E2C-AD457CEA02E3}" dt="2026-03-14T01:36:59.814" v="63" actId="20577"/>
          <ac:spMkLst>
            <pc:docMk/>
            <pc:sldMk cId="0" sldId="269"/>
            <ac:spMk id="13" creationId="{00000000-0000-0000-0000-000000000000}"/>
          </ac:spMkLst>
        </pc:spChg>
      </pc:sldChg>
      <pc:sldChg chg="modSp">
        <pc:chgData name="Depew, Rebekka Elizabeth-Marie" userId="S::rdepew@emory.edu::cf6e0bbe-e50b-426b-a19d-7a0b45bc787e" providerId="AD" clId="Web-{57E9B117-300C-8C11-6E2C-AD457CEA02E3}" dt="2026-03-14T01:37:10.064" v="65" actId="20577"/>
        <pc:sldMkLst>
          <pc:docMk/>
          <pc:sldMk cId="0" sldId="270"/>
        </pc:sldMkLst>
        <pc:spChg chg="mod">
          <ac:chgData name="Depew, Rebekka Elizabeth-Marie" userId="S::rdepew@emory.edu::cf6e0bbe-e50b-426b-a19d-7a0b45bc787e" providerId="AD" clId="Web-{57E9B117-300C-8C11-6E2C-AD457CEA02E3}" dt="2026-03-14T01:37:10.064" v="65" actId="20577"/>
          <ac:spMkLst>
            <pc:docMk/>
            <pc:sldMk cId="0" sldId="270"/>
            <ac:spMk id="5" creationId="{00000000-0000-0000-0000-000000000000}"/>
          </ac:spMkLst>
        </pc:spChg>
      </pc:sldChg>
      <pc:sldChg chg="modSp">
        <pc:chgData name="Depew, Rebekka Elizabeth-Marie" userId="S::rdepew@emory.edu::cf6e0bbe-e50b-426b-a19d-7a0b45bc787e" providerId="AD" clId="Web-{57E9B117-300C-8C11-6E2C-AD457CEA02E3}" dt="2026-03-14T01:37:21.877" v="68" actId="20577"/>
        <pc:sldMkLst>
          <pc:docMk/>
          <pc:sldMk cId="0" sldId="271"/>
        </pc:sldMkLst>
        <pc:spChg chg="mod">
          <ac:chgData name="Depew, Rebekka Elizabeth-Marie" userId="S::rdepew@emory.edu::cf6e0bbe-e50b-426b-a19d-7a0b45bc787e" providerId="AD" clId="Web-{57E9B117-300C-8C11-6E2C-AD457CEA02E3}" dt="2026-03-14T01:37:21.877" v="68" actId="20577"/>
          <ac:spMkLst>
            <pc:docMk/>
            <pc:sldMk cId="0" sldId="271"/>
            <ac:spMk id="5" creationId="{00000000-0000-0000-0000-000000000000}"/>
          </ac:spMkLst>
        </pc:spChg>
      </pc:sldChg>
      <pc:sldChg chg="modSp">
        <pc:chgData name="Depew, Rebekka Elizabeth-Marie" userId="S::rdepew@emory.edu::cf6e0bbe-e50b-426b-a19d-7a0b45bc787e" providerId="AD" clId="Web-{57E9B117-300C-8C11-6E2C-AD457CEA02E3}" dt="2026-03-14T01:38:28.957" v="76" actId="20577"/>
        <pc:sldMkLst>
          <pc:docMk/>
          <pc:sldMk cId="0" sldId="273"/>
        </pc:sldMkLst>
        <pc:spChg chg="mod">
          <ac:chgData name="Depew, Rebekka Elizabeth-Marie" userId="S::rdepew@emory.edu::cf6e0bbe-e50b-426b-a19d-7a0b45bc787e" providerId="AD" clId="Web-{57E9B117-300C-8C11-6E2C-AD457CEA02E3}" dt="2026-03-14T01:37:25.908" v="70" actId="20577"/>
          <ac:spMkLst>
            <pc:docMk/>
            <pc:sldMk cId="0" sldId="273"/>
            <ac:spMk id="5" creationId="{00000000-0000-0000-0000-000000000000}"/>
          </ac:spMkLst>
        </pc:spChg>
        <pc:spChg chg="mod">
          <ac:chgData name="Depew, Rebekka Elizabeth-Marie" userId="S::rdepew@emory.edu::cf6e0bbe-e50b-426b-a19d-7a0b45bc787e" providerId="AD" clId="Web-{57E9B117-300C-8C11-6E2C-AD457CEA02E3}" dt="2026-03-14T01:38:22.394" v="75" actId="20577"/>
          <ac:spMkLst>
            <pc:docMk/>
            <pc:sldMk cId="0" sldId="273"/>
            <ac:spMk id="26" creationId="{00000000-0000-0000-0000-000000000000}"/>
          </ac:spMkLst>
        </pc:spChg>
        <pc:spChg chg="mod">
          <ac:chgData name="Depew, Rebekka Elizabeth-Marie" userId="S::rdepew@emory.edu::cf6e0bbe-e50b-426b-a19d-7a0b45bc787e" providerId="AD" clId="Web-{57E9B117-300C-8C11-6E2C-AD457CEA02E3}" dt="2026-03-14T01:38:28.957" v="76" actId="20577"/>
          <ac:spMkLst>
            <pc:docMk/>
            <pc:sldMk cId="0" sldId="273"/>
            <ac:spMk id="30" creationId="{00000000-0000-0000-0000-000000000000}"/>
          </ac:spMkLst>
        </pc:spChg>
      </pc:sldChg>
      <pc:sldChg chg="modSp">
        <pc:chgData name="Depew, Rebekka Elizabeth-Marie" userId="S::rdepew@emory.edu::cf6e0bbe-e50b-426b-a19d-7a0b45bc787e" providerId="AD" clId="Web-{57E9B117-300C-8C11-6E2C-AD457CEA02E3}" dt="2026-03-14T01:38:54.365" v="78" actId="20577"/>
        <pc:sldMkLst>
          <pc:docMk/>
          <pc:sldMk cId="0" sldId="274"/>
        </pc:sldMkLst>
        <pc:spChg chg="mod">
          <ac:chgData name="Depew, Rebekka Elizabeth-Marie" userId="S::rdepew@emory.edu::cf6e0bbe-e50b-426b-a19d-7a0b45bc787e" providerId="AD" clId="Web-{57E9B117-300C-8C11-6E2C-AD457CEA02E3}" dt="2026-03-14T01:38:54.365" v="78" actId="20577"/>
          <ac:spMkLst>
            <pc:docMk/>
            <pc:sldMk cId="0" sldId="274"/>
            <ac:spMk id="5" creationId="{00000000-0000-0000-0000-000000000000}"/>
          </ac:spMkLst>
        </pc:spChg>
      </pc:sldChg>
      <pc:sldChg chg="modSp">
        <pc:chgData name="Depew, Rebekka Elizabeth-Marie" userId="S::rdepew@emory.edu::cf6e0bbe-e50b-426b-a19d-7a0b45bc787e" providerId="AD" clId="Web-{57E9B117-300C-8C11-6E2C-AD457CEA02E3}" dt="2026-03-14T01:39:14.683" v="81" actId="20577"/>
        <pc:sldMkLst>
          <pc:docMk/>
          <pc:sldMk cId="0" sldId="276"/>
        </pc:sldMkLst>
        <pc:spChg chg="mod">
          <ac:chgData name="Depew, Rebekka Elizabeth-Marie" userId="S::rdepew@emory.edu::cf6e0bbe-e50b-426b-a19d-7a0b45bc787e" providerId="AD" clId="Web-{57E9B117-300C-8C11-6E2C-AD457CEA02E3}" dt="2026-03-14T01:39:14.683" v="81" actId="20577"/>
          <ac:spMkLst>
            <pc:docMk/>
            <pc:sldMk cId="0" sldId="276"/>
            <ac:spMk id="5" creationId="{00000000-0000-0000-0000-000000000000}"/>
          </ac:spMkLst>
        </pc:spChg>
      </pc:sldChg>
      <pc:sldChg chg="modSp">
        <pc:chgData name="Depew, Rebekka Elizabeth-Marie" userId="S::rdepew@emory.edu::cf6e0bbe-e50b-426b-a19d-7a0b45bc787e" providerId="AD" clId="Web-{57E9B117-300C-8C11-6E2C-AD457CEA02E3}" dt="2026-03-14T01:39:25.717" v="83" actId="20577"/>
        <pc:sldMkLst>
          <pc:docMk/>
          <pc:sldMk cId="0" sldId="277"/>
        </pc:sldMkLst>
        <pc:spChg chg="mod">
          <ac:chgData name="Depew, Rebekka Elizabeth-Marie" userId="S::rdepew@emory.edu::cf6e0bbe-e50b-426b-a19d-7a0b45bc787e" providerId="AD" clId="Web-{57E9B117-300C-8C11-6E2C-AD457CEA02E3}" dt="2026-03-14T01:39:25.717" v="83" actId="20577"/>
          <ac:spMkLst>
            <pc:docMk/>
            <pc:sldMk cId="0" sldId="277"/>
            <ac:spMk id="5" creationId="{00000000-0000-0000-0000-000000000000}"/>
          </ac:spMkLst>
        </pc:spChg>
      </pc:sldChg>
      <pc:sldChg chg="modSp">
        <pc:chgData name="Depew, Rebekka Elizabeth-Marie" userId="S::rdepew@emory.edu::cf6e0bbe-e50b-426b-a19d-7a0b45bc787e" providerId="AD" clId="Web-{57E9B117-300C-8C11-6E2C-AD457CEA02E3}" dt="2026-03-14T01:39:51.785" v="89" actId="20577"/>
        <pc:sldMkLst>
          <pc:docMk/>
          <pc:sldMk cId="0" sldId="278"/>
        </pc:sldMkLst>
        <pc:spChg chg="mod">
          <ac:chgData name="Depew, Rebekka Elizabeth-Marie" userId="S::rdepew@emory.edu::cf6e0bbe-e50b-426b-a19d-7a0b45bc787e" providerId="AD" clId="Web-{57E9B117-300C-8C11-6E2C-AD457CEA02E3}" dt="2026-03-14T01:39:51.785" v="89" actId="20577"/>
          <ac:spMkLst>
            <pc:docMk/>
            <pc:sldMk cId="0" sldId="278"/>
            <ac:spMk id="5" creationId="{00000000-0000-0000-0000-000000000000}"/>
          </ac:spMkLst>
        </pc:spChg>
      </pc:sldChg>
      <pc:sldChg chg="modSp">
        <pc:chgData name="Depew, Rebekka Elizabeth-Marie" userId="S::rdepew@emory.edu::cf6e0bbe-e50b-426b-a19d-7a0b45bc787e" providerId="AD" clId="Web-{57E9B117-300C-8C11-6E2C-AD457CEA02E3}" dt="2026-03-14T01:41:16.203" v="95" actId="20577"/>
        <pc:sldMkLst>
          <pc:docMk/>
          <pc:sldMk cId="0" sldId="280"/>
        </pc:sldMkLst>
        <pc:spChg chg="mod">
          <ac:chgData name="Depew, Rebekka Elizabeth-Marie" userId="S::rdepew@emory.edu::cf6e0bbe-e50b-426b-a19d-7a0b45bc787e" providerId="AD" clId="Web-{57E9B117-300C-8C11-6E2C-AD457CEA02E3}" dt="2026-03-14T01:40:08.381" v="91" actId="20577"/>
          <ac:spMkLst>
            <pc:docMk/>
            <pc:sldMk cId="0" sldId="280"/>
            <ac:spMk id="5" creationId="{00000000-0000-0000-0000-000000000000}"/>
          </ac:spMkLst>
        </pc:spChg>
        <pc:spChg chg="mod">
          <ac:chgData name="Depew, Rebekka Elizabeth-Marie" userId="S::rdepew@emory.edu::cf6e0bbe-e50b-426b-a19d-7a0b45bc787e" providerId="AD" clId="Web-{57E9B117-300C-8C11-6E2C-AD457CEA02E3}" dt="2026-03-14T01:41:16.203" v="95" actId="20577"/>
          <ac:spMkLst>
            <pc:docMk/>
            <pc:sldMk cId="0" sldId="280"/>
            <ac:spMk id="27" creationId="{00000000-0000-0000-0000-000000000000}"/>
          </ac:spMkLst>
        </pc:spChg>
      </pc:sldChg>
      <pc:sldChg chg="modSp">
        <pc:chgData name="Depew, Rebekka Elizabeth-Marie" userId="S::rdepew@emory.edu::cf6e0bbe-e50b-426b-a19d-7a0b45bc787e" providerId="AD" clId="Web-{57E9B117-300C-8C11-6E2C-AD457CEA02E3}" dt="2026-03-14T01:40:20.711" v="93" actId="20577"/>
        <pc:sldMkLst>
          <pc:docMk/>
          <pc:sldMk cId="0" sldId="282"/>
        </pc:sldMkLst>
        <pc:spChg chg="mod">
          <ac:chgData name="Depew, Rebekka Elizabeth-Marie" userId="S::rdepew@emory.edu::cf6e0bbe-e50b-426b-a19d-7a0b45bc787e" providerId="AD" clId="Web-{57E9B117-300C-8C11-6E2C-AD457CEA02E3}" dt="2026-03-14T01:40:20.711" v="93" actId="20577"/>
          <ac:spMkLst>
            <pc:docMk/>
            <pc:sldMk cId="0" sldId="282"/>
            <ac:spMk id="5" creationId="{00000000-0000-0000-0000-000000000000}"/>
          </ac:spMkLst>
        </pc:spChg>
      </pc:sldChg>
      <pc:sldChg chg="modSp">
        <pc:chgData name="Depew, Rebekka Elizabeth-Marie" userId="S::rdepew@emory.edu::cf6e0bbe-e50b-426b-a19d-7a0b45bc787e" providerId="AD" clId="Web-{57E9B117-300C-8C11-6E2C-AD457CEA02E3}" dt="2026-03-14T01:41:30.360" v="98" actId="20577"/>
        <pc:sldMkLst>
          <pc:docMk/>
          <pc:sldMk cId="0" sldId="283"/>
        </pc:sldMkLst>
        <pc:spChg chg="mod">
          <ac:chgData name="Depew, Rebekka Elizabeth-Marie" userId="S::rdepew@emory.edu::cf6e0bbe-e50b-426b-a19d-7a0b45bc787e" providerId="AD" clId="Web-{57E9B117-300C-8C11-6E2C-AD457CEA02E3}" dt="2026-03-14T01:41:30.360" v="98" actId="20577"/>
          <ac:spMkLst>
            <pc:docMk/>
            <pc:sldMk cId="0" sldId="283"/>
            <ac:spMk id="5" creationId="{00000000-0000-0000-0000-000000000000}"/>
          </ac:spMkLst>
        </pc:spChg>
      </pc:sldChg>
      <pc:sldChg chg="modSp">
        <pc:chgData name="Depew, Rebekka Elizabeth-Marie" userId="S::rdepew@emory.edu::cf6e0bbe-e50b-426b-a19d-7a0b45bc787e" providerId="AD" clId="Web-{57E9B117-300C-8C11-6E2C-AD457CEA02E3}" dt="2026-03-14T01:42:28.224" v="113" actId="20577"/>
        <pc:sldMkLst>
          <pc:docMk/>
          <pc:sldMk cId="0" sldId="284"/>
        </pc:sldMkLst>
        <pc:spChg chg="mod">
          <ac:chgData name="Depew, Rebekka Elizabeth-Marie" userId="S::rdepew@emory.edu::cf6e0bbe-e50b-426b-a19d-7a0b45bc787e" providerId="AD" clId="Web-{57E9B117-300C-8C11-6E2C-AD457CEA02E3}" dt="2026-03-14T01:41:43.721" v="100" actId="20577"/>
          <ac:spMkLst>
            <pc:docMk/>
            <pc:sldMk cId="0" sldId="284"/>
            <ac:spMk id="11" creationId="{00000000-0000-0000-0000-000000000000}"/>
          </ac:spMkLst>
        </pc:spChg>
        <pc:spChg chg="mod">
          <ac:chgData name="Depew, Rebekka Elizabeth-Marie" userId="S::rdepew@emory.edu::cf6e0bbe-e50b-426b-a19d-7a0b45bc787e" providerId="AD" clId="Web-{57E9B117-300C-8C11-6E2C-AD457CEA02E3}" dt="2026-03-14T01:41:51.956" v="102" actId="20577"/>
          <ac:spMkLst>
            <pc:docMk/>
            <pc:sldMk cId="0" sldId="284"/>
            <ac:spMk id="15" creationId="{00000000-0000-0000-0000-000000000000}"/>
          </ac:spMkLst>
        </pc:spChg>
        <pc:spChg chg="mod">
          <ac:chgData name="Depew, Rebekka Elizabeth-Marie" userId="S::rdepew@emory.edu::cf6e0bbe-e50b-426b-a19d-7a0b45bc787e" providerId="AD" clId="Web-{57E9B117-300C-8C11-6E2C-AD457CEA02E3}" dt="2026-03-14T01:42:15.067" v="106" actId="20577"/>
          <ac:spMkLst>
            <pc:docMk/>
            <pc:sldMk cId="0" sldId="284"/>
            <ac:spMk id="19" creationId="{00000000-0000-0000-0000-000000000000}"/>
          </ac:spMkLst>
        </pc:spChg>
        <pc:spChg chg="mod">
          <ac:chgData name="Depew, Rebekka Elizabeth-Marie" userId="S::rdepew@emory.edu::cf6e0bbe-e50b-426b-a19d-7a0b45bc787e" providerId="AD" clId="Web-{57E9B117-300C-8C11-6E2C-AD457CEA02E3}" dt="2026-03-14T01:42:17.177" v="107" actId="1076"/>
          <ac:spMkLst>
            <pc:docMk/>
            <pc:sldMk cId="0" sldId="284"/>
            <ac:spMk id="21" creationId="{00000000-0000-0000-0000-000000000000}"/>
          </ac:spMkLst>
        </pc:spChg>
        <pc:spChg chg="mod">
          <ac:chgData name="Depew, Rebekka Elizabeth-Marie" userId="S::rdepew@emory.edu::cf6e0bbe-e50b-426b-a19d-7a0b45bc787e" providerId="AD" clId="Web-{57E9B117-300C-8C11-6E2C-AD457CEA02E3}" dt="2026-03-14T01:42:20.036" v="109" actId="20577"/>
          <ac:spMkLst>
            <pc:docMk/>
            <pc:sldMk cId="0" sldId="284"/>
            <ac:spMk id="23" creationId="{00000000-0000-0000-0000-000000000000}"/>
          </ac:spMkLst>
        </pc:spChg>
        <pc:spChg chg="mod">
          <ac:chgData name="Depew, Rebekka Elizabeth-Marie" userId="S::rdepew@emory.edu::cf6e0bbe-e50b-426b-a19d-7a0b45bc787e" providerId="AD" clId="Web-{57E9B117-300C-8C11-6E2C-AD457CEA02E3}" dt="2026-03-14T01:42:24.224" v="110" actId="20577"/>
          <ac:spMkLst>
            <pc:docMk/>
            <pc:sldMk cId="0" sldId="284"/>
            <ac:spMk id="27" creationId="{00000000-0000-0000-0000-000000000000}"/>
          </ac:spMkLst>
        </pc:spChg>
        <pc:spChg chg="mod">
          <ac:chgData name="Depew, Rebekka Elizabeth-Marie" userId="S::rdepew@emory.edu::cf6e0bbe-e50b-426b-a19d-7a0b45bc787e" providerId="AD" clId="Web-{57E9B117-300C-8C11-6E2C-AD457CEA02E3}" dt="2026-03-13T23:19:37.050" v="10" actId="1076"/>
          <ac:spMkLst>
            <pc:docMk/>
            <pc:sldMk cId="0" sldId="284"/>
            <ac:spMk id="29" creationId="{00000000-0000-0000-0000-000000000000}"/>
          </ac:spMkLst>
        </pc:spChg>
        <pc:spChg chg="mod">
          <ac:chgData name="Depew, Rebekka Elizabeth-Marie" userId="S::rdepew@emory.edu::cf6e0bbe-e50b-426b-a19d-7a0b45bc787e" providerId="AD" clId="Web-{57E9B117-300C-8C11-6E2C-AD457CEA02E3}" dt="2026-03-14T01:42:28.224" v="113" actId="20577"/>
          <ac:spMkLst>
            <pc:docMk/>
            <pc:sldMk cId="0" sldId="284"/>
            <ac:spMk id="31" creationId="{00000000-0000-0000-0000-000000000000}"/>
          </ac:spMkLst>
        </pc:spChg>
      </pc:sldChg>
      <pc:sldChg chg="modSp">
        <pc:chgData name="Depew, Rebekka Elizabeth-Marie" userId="S::rdepew@emory.edu::cf6e0bbe-e50b-426b-a19d-7a0b45bc787e" providerId="AD" clId="Web-{57E9B117-300C-8C11-6E2C-AD457CEA02E3}" dt="2026-03-14T01:42:46.366" v="115" actId="20577"/>
        <pc:sldMkLst>
          <pc:docMk/>
          <pc:sldMk cId="0" sldId="286"/>
        </pc:sldMkLst>
        <pc:spChg chg="mod">
          <ac:chgData name="Depew, Rebekka Elizabeth-Marie" userId="S::rdepew@emory.edu::cf6e0bbe-e50b-426b-a19d-7a0b45bc787e" providerId="AD" clId="Web-{57E9B117-300C-8C11-6E2C-AD457CEA02E3}" dt="2026-03-14T01:42:46.366" v="115" actId="20577"/>
          <ac:spMkLst>
            <pc:docMk/>
            <pc:sldMk cId="0" sldId="286"/>
            <ac:spMk id="5" creationId="{00000000-0000-0000-0000-000000000000}"/>
          </ac:spMkLst>
        </pc:spChg>
      </pc:sldChg>
      <pc:sldChg chg="modSp">
        <pc:chgData name="Depew, Rebekka Elizabeth-Marie" userId="S::rdepew@emory.edu::cf6e0bbe-e50b-426b-a19d-7a0b45bc787e" providerId="AD" clId="Web-{57E9B117-300C-8C11-6E2C-AD457CEA02E3}" dt="2026-03-14T01:42:52.866" v="118" actId="20577"/>
        <pc:sldMkLst>
          <pc:docMk/>
          <pc:sldMk cId="0" sldId="287"/>
        </pc:sldMkLst>
        <pc:spChg chg="mod">
          <ac:chgData name="Depew, Rebekka Elizabeth-Marie" userId="S::rdepew@emory.edu::cf6e0bbe-e50b-426b-a19d-7a0b45bc787e" providerId="AD" clId="Web-{57E9B117-300C-8C11-6E2C-AD457CEA02E3}" dt="2026-03-14T01:42:52.866" v="118" actId="20577"/>
          <ac:spMkLst>
            <pc:docMk/>
            <pc:sldMk cId="0" sldId="287"/>
            <ac:spMk id="5" creationId="{00000000-0000-0000-0000-000000000000}"/>
          </ac:spMkLst>
        </pc:spChg>
      </pc:sldChg>
      <pc:sldChg chg="modSp">
        <pc:chgData name="Depew, Rebekka Elizabeth-Marie" userId="S::rdepew@emory.edu::cf6e0bbe-e50b-426b-a19d-7a0b45bc787e" providerId="AD" clId="Web-{57E9B117-300C-8C11-6E2C-AD457CEA02E3}" dt="2026-03-14T01:42:57.367" v="120" actId="20577"/>
        <pc:sldMkLst>
          <pc:docMk/>
          <pc:sldMk cId="0" sldId="288"/>
        </pc:sldMkLst>
        <pc:spChg chg="mod">
          <ac:chgData name="Depew, Rebekka Elizabeth-Marie" userId="S::rdepew@emory.edu::cf6e0bbe-e50b-426b-a19d-7a0b45bc787e" providerId="AD" clId="Web-{57E9B117-300C-8C11-6E2C-AD457CEA02E3}" dt="2026-03-14T01:42:57.367" v="120" actId="20577"/>
          <ac:spMkLst>
            <pc:docMk/>
            <pc:sldMk cId="0" sldId="288"/>
            <ac:spMk id="5" creationId="{00000000-0000-0000-0000-000000000000}"/>
          </ac:spMkLst>
        </pc:spChg>
      </pc:sldChg>
      <pc:sldChg chg="modSp">
        <pc:chgData name="Depew, Rebekka Elizabeth-Marie" userId="S::rdepew@emory.edu::cf6e0bbe-e50b-426b-a19d-7a0b45bc787e" providerId="AD" clId="Web-{57E9B117-300C-8C11-6E2C-AD457CEA02E3}" dt="2026-03-14T01:44:31.452" v="139" actId="20577"/>
        <pc:sldMkLst>
          <pc:docMk/>
          <pc:sldMk cId="0" sldId="289"/>
        </pc:sldMkLst>
        <pc:spChg chg="mod">
          <ac:chgData name="Depew, Rebekka Elizabeth-Marie" userId="S::rdepew@emory.edu::cf6e0bbe-e50b-426b-a19d-7a0b45bc787e" providerId="AD" clId="Web-{57E9B117-300C-8C11-6E2C-AD457CEA02E3}" dt="2026-03-14T01:43:49.527" v="128" actId="20577"/>
          <ac:spMkLst>
            <pc:docMk/>
            <pc:sldMk cId="0" sldId="289"/>
            <ac:spMk id="5" creationId="{00000000-0000-0000-0000-000000000000}"/>
          </ac:spMkLst>
        </pc:spChg>
        <pc:spChg chg="mod">
          <ac:chgData name="Depew, Rebekka Elizabeth-Marie" userId="S::rdepew@emory.edu::cf6e0bbe-e50b-426b-a19d-7a0b45bc787e" providerId="AD" clId="Web-{57E9B117-300C-8C11-6E2C-AD457CEA02E3}" dt="2026-03-14T01:43:56.090" v="130" actId="20577"/>
          <ac:spMkLst>
            <pc:docMk/>
            <pc:sldMk cId="0" sldId="289"/>
            <ac:spMk id="10" creationId="{00000000-0000-0000-0000-000000000000}"/>
          </ac:spMkLst>
        </pc:spChg>
        <pc:spChg chg="mod">
          <ac:chgData name="Depew, Rebekka Elizabeth-Marie" userId="S::rdepew@emory.edu::cf6e0bbe-e50b-426b-a19d-7a0b45bc787e" providerId="AD" clId="Web-{57E9B117-300C-8C11-6E2C-AD457CEA02E3}" dt="2026-03-14T01:44:16.622" v="134" actId="20577"/>
          <ac:spMkLst>
            <pc:docMk/>
            <pc:sldMk cId="0" sldId="289"/>
            <ac:spMk id="14" creationId="{00000000-0000-0000-0000-000000000000}"/>
          </ac:spMkLst>
        </pc:spChg>
        <pc:spChg chg="mod">
          <ac:chgData name="Depew, Rebekka Elizabeth-Marie" userId="S::rdepew@emory.edu::cf6e0bbe-e50b-426b-a19d-7a0b45bc787e" providerId="AD" clId="Web-{57E9B117-300C-8C11-6E2C-AD457CEA02E3}" dt="2026-03-14T01:44:31.452" v="139" actId="20577"/>
          <ac:spMkLst>
            <pc:docMk/>
            <pc:sldMk cId="0" sldId="289"/>
            <ac:spMk id="18" creationId="{00000000-0000-0000-0000-000000000000}"/>
          </ac:spMkLst>
        </pc:spChg>
        <pc:spChg chg="mod">
          <ac:chgData name="Depew, Rebekka Elizabeth-Marie" userId="S::rdepew@emory.edu::cf6e0bbe-e50b-426b-a19d-7a0b45bc787e" providerId="AD" clId="Web-{57E9B117-300C-8C11-6E2C-AD457CEA02E3}" dt="2026-03-14T01:44:24.982" v="137" actId="20577"/>
          <ac:spMkLst>
            <pc:docMk/>
            <pc:sldMk cId="0" sldId="289"/>
            <ac:spMk id="22" creationId="{00000000-0000-0000-0000-000000000000}"/>
          </ac:spMkLst>
        </pc:spChg>
      </pc:sldChg>
      <pc:sldChg chg="modSp">
        <pc:chgData name="Depew, Rebekka Elizabeth-Marie" userId="S::rdepew@emory.edu::cf6e0bbe-e50b-426b-a19d-7a0b45bc787e" providerId="AD" clId="Web-{57E9B117-300C-8C11-6E2C-AD457CEA02E3}" dt="2026-03-14T01:44:44.186" v="142" actId="20577"/>
        <pc:sldMkLst>
          <pc:docMk/>
          <pc:sldMk cId="0" sldId="290"/>
        </pc:sldMkLst>
        <pc:spChg chg="mod">
          <ac:chgData name="Depew, Rebekka Elizabeth-Marie" userId="S::rdepew@emory.edu::cf6e0bbe-e50b-426b-a19d-7a0b45bc787e" providerId="AD" clId="Web-{57E9B117-300C-8C11-6E2C-AD457CEA02E3}" dt="2026-03-14T01:44:44.186" v="142" actId="20577"/>
          <ac:spMkLst>
            <pc:docMk/>
            <pc:sldMk cId="0" sldId="290"/>
            <ac:spMk id="5" creationId="{00000000-0000-0000-0000-000000000000}"/>
          </ac:spMkLst>
        </pc:spChg>
      </pc:sldChg>
      <pc:sldChg chg="modSp">
        <pc:chgData name="Depew, Rebekka Elizabeth-Marie" userId="S::rdepew@emory.edu::cf6e0bbe-e50b-426b-a19d-7a0b45bc787e" providerId="AD" clId="Web-{57E9B117-300C-8C11-6E2C-AD457CEA02E3}" dt="2026-03-14T01:44:51.014" v="144" actId="20577"/>
        <pc:sldMkLst>
          <pc:docMk/>
          <pc:sldMk cId="0" sldId="291"/>
        </pc:sldMkLst>
        <pc:spChg chg="mod">
          <ac:chgData name="Depew, Rebekka Elizabeth-Marie" userId="S::rdepew@emory.edu::cf6e0bbe-e50b-426b-a19d-7a0b45bc787e" providerId="AD" clId="Web-{57E9B117-300C-8C11-6E2C-AD457CEA02E3}" dt="2026-03-14T01:44:51.014" v="144" actId="20577"/>
          <ac:spMkLst>
            <pc:docMk/>
            <pc:sldMk cId="0" sldId="291"/>
            <ac:spMk id="5" creationId="{00000000-0000-0000-0000-000000000000}"/>
          </ac:spMkLst>
        </pc:spChg>
      </pc:sldChg>
      <pc:sldChg chg="modSp">
        <pc:chgData name="Depew, Rebekka Elizabeth-Marie" userId="S::rdepew@emory.edu::cf6e0bbe-e50b-426b-a19d-7a0b45bc787e" providerId="AD" clId="Web-{57E9B117-300C-8C11-6E2C-AD457CEA02E3}" dt="2026-03-14T01:45:16.109" v="152" actId="20577"/>
        <pc:sldMkLst>
          <pc:docMk/>
          <pc:sldMk cId="0" sldId="293"/>
        </pc:sldMkLst>
        <pc:spChg chg="mod">
          <ac:chgData name="Depew, Rebekka Elizabeth-Marie" userId="S::rdepew@emory.edu::cf6e0bbe-e50b-426b-a19d-7a0b45bc787e" providerId="AD" clId="Web-{57E9B117-300C-8C11-6E2C-AD457CEA02E3}" dt="2026-03-14T01:45:09.265" v="147" actId="20577"/>
          <ac:spMkLst>
            <pc:docMk/>
            <pc:sldMk cId="0" sldId="293"/>
            <ac:spMk id="5" creationId="{00000000-0000-0000-0000-000000000000}"/>
          </ac:spMkLst>
        </pc:spChg>
        <pc:spChg chg="mod">
          <ac:chgData name="Depew, Rebekka Elizabeth-Marie" userId="S::rdepew@emory.edu::cf6e0bbe-e50b-426b-a19d-7a0b45bc787e" providerId="AD" clId="Web-{57E9B117-300C-8C11-6E2C-AD457CEA02E3}" dt="2026-03-14T01:45:16.109" v="152" actId="20577"/>
          <ac:spMkLst>
            <pc:docMk/>
            <pc:sldMk cId="0" sldId="293"/>
            <ac:spMk id="8" creationId="{00000000-0000-0000-0000-000000000000}"/>
          </ac:spMkLst>
        </pc:spChg>
      </pc:sldChg>
      <pc:sldChg chg="modSp">
        <pc:chgData name="Depew, Rebekka Elizabeth-Marie" userId="S::rdepew@emory.edu::cf6e0bbe-e50b-426b-a19d-7a0b45bc787e" providerId="AD" clId="Web-{57E9B117-300C-8C11-6E2C-AD457CEA02E3}" dt="2026-03-14T01:45:31.250" v="155" actId="20577"/>
        <pc:sldMkLst>
          <pc:docMk/>
          <pc:sldMk cId="0" sldId="294"/>
        </pc:sldMkLst>
        <pc:spChg chg="mod">
          <ac:chgData name="Depew, Rebekka Elizabeth-Marie" userId="S::rdepew@emory.edu::cf6e0bbe-e50b-426b-a19d-7a0b45bc787e" providerId="AD" clId="Web-{57E9B117-300C-8C11-6E2C-AD457CEA02E3}" dt="2026-03-14T01:45:31.250" v="155" actId="20577"/>
          <ac:spMkLst>
            <pc:docMk/>
            <pc:sldMk cId="0" sldId="294"/>
            <ac:spMk id="5" creationId="{00000000-0000-0000-0000-000000000000}"/>
          </ac:spMkLst>
        </pc:spChg>
      </pc:sldChg>
      <pc:sldChg chg="modSp">
        <pc:chgData name="Depew, Rebekka Elizabeth-Marie" userId="S::rdepew@emory.edu::cf6e0bbe-e50b-426b-a19d-7a0b45bc787e" providerId="AD" clId="Web-{57E9B117-300C-8C11-6E2C-AD457CEA02E3}" dt="2026-03-14T01:45:41.641" v="158" actId="20577"/>
        <pc:sldMkLst>
          <pc:docMk/>
          <pc:sldMk cId="0" sldId="295"/>
        </pc:sldMkLst>
        <pc:spChg chg="mod">
          <ac:chgData name="Depew, Rebekka Elizabeth-Marie" userId="S::rdepew@emory.edu::cf6e0bbe-e50b-426b-a19d-7a0b45bc787e" providerId="AD" clId="Web-{57E9B117-300C-8C11-6E2C-AD457CEA02E3}" dt="2026-03-14T01:45:41.641" v="158" actId="20577"/>
          <ac:spMkLst>
            <pc:docMk/>
            <pc:sldMk cId="0" sldId="295"/>
            <ac:spMk id="5" creationId="{00000000-0000-0000-0000-000000000000}"/>
          </ac:spMkLst>
        </pc:spChg>
      </pc:sldChg>
      <pc:sldChg chg="modSp">
        <pc:chgData name="Depew, Rebekka Elizabeth-Marie" userId="S::rdepew@emory.edu::cf6e0bbe-e50b-426b-a19d-7a0b45bc787e" providerId="AD" clId="Web-{57E9B117-300C-8C11-6E2C-AD457CEA02E3}" dt="2026-03-14T01:46:05.767" v="163" actId="20577"/>
        <pc:sldMkLst>
          <pc:docMk/>
          <pc:sldMk cId="0" sldId="296"/>
        </pc:sldMkLst>
        <pc:spChg chg="mod">
          <ac:chgData name="Depew, Rebekka Elizabeth-Marie" userId="S::rdepew@emory.edu::cf6e0bbe-e50b-426b-a19d-7a0b45bc787e" providerId="AD" clId="Web-{57E9B117-300C-8C11-6E2C-AD457CEA02E3}" dt="2026-03-14T01:46:05.767" v="163" actId="20577"/>
          <ac:spMkLst>
            <pc:docMk/>
            <pc:sldMk cId="0" sldId="296"/>
            <ac:spMk id="5" creationId="{00000000-0000-0000-0000-000000000000}"/>
          </ac:spMkLst>
        </pc:spChg>
      </pc:sldChg>
      <pc:sldChg chg="modSp">
        <pc:chgData name="Depew, Rebekka Elizabeth-Marie" userId="S::rdepew@emory.edu::cf6e0bbe-e50b-426b-a19d-7a0b45bc787e" providerId="AD" clId="Web-{57E9B117-300C-8C11-6E2C-AD457CEA02E3}" dt="2026-03-14T01:46:41.705" v="171" actId="20577"/>
        <pc:sldMkLst>
          <pc:docMk/>
          <pc:sldMk cId="0" sldId="297"/>
        </pc:sldMkLst>
        <pc:spChg chg="mod">
          <ac:chgData name="Depew, Rebekka Elizabeth-Marie" userId="S::rdepew@emory.edu::cf6e0bbe-e50b-426b-a19d-7a0b45bc787e" providerId="AD" clId="Web-{57E9B117-300C-8C11-6E2C-AD457CEA02E3}" dt="2026-03-14T01:46:16.361" v="166" actId="20577"/>
          <ac:spMkLst>
            <pc:docMk/>
            <pc:sldMk cId="0" sldId="297"/>
            <ac:spMk id="5" creationId="{00000000-0000-0000-0000-000000000000}"/>
          </ac:spMkLst>
        </pc:spChg>
        <pc:spChg chg="mod">
          <ac:chgData name="Depew, Rebekka Elizabeth-Marie" userId="S::rdepew@emory.edu::cf6e0bbe-e50b-426b-a19d-7a0b45bc787e" providerId="AD" clId="Web-{57E9B117-300C-8C11-6E2C-AD457CEA02E3}" dt="2026-03-14T01:46:41.705" v="171" actId="20577"/>
          <ac:spMkLst>
            <pc:docMk/>
            <pc:sldMk cId="0" sldId="297"/>
            <ac:spMk id="18" creationId="{00000000-0000-0000-0000-000000000000}"/>
          </ac:spMkLst>
        </pc:spChg>
        <pc:spChg chg="mod">
          <ac:chgData name="Depew, Rebekka Elizabeth-Marie" userId="S::rdepew@emory.edu::cf6e0bbe-e50b-426b-a19d-7a0b45bc787e" providerId="AD" clId="Web-{57E9B117-300C-8C11-6E2C-AD457CEA02E3}" dt="2026-03-14T01:46:35.815" v="169" actId="20577"/>
          <ac:spMkLst>
            <pc:docMk/>
            <pc:sldMk cId="0" sldId="297"/>
            <ac:spMk id="26" creationId="{00000000-0000-0000-0000-000000000000}"/>
          </ac:spMkLst>
        </pc:spChg>
      </pc:sldChg>
      <pc:sldChg chg="modSp">
        <pc:chgData name="Depew, Rebekka Elizabeth-Marie" userId="S::rdepew@emory.edu::cf6e0bbe-e50b-426b-a19d-7a0b45bc787e" providerId="AD" clId="Web-{57E9B117-300C-8C11-6E2C-AD457CEA02E3}" dt="2026-03-14T01:47:15.034" v="176" actId="20577"/>
        <pc:sldMkLst>
          <pc:docMk/>
          <pc:sldMk cId="0" sldId="298"/>
        </pc:sldMkLst>
        <pc:spChg chg="mod">
          <ac:chgData name="Depew, Rebekka Elizabeth-Marie" userId="S::rdepew@emory.edu::cf6e0bbe-e50b-426b-a19d-7a0b45bc787e" providerId="AD" clId="Web-{57E9B117-300C-8C11-6E2C-AD457CEA02E3}" dt="2026-03-14T01:46:55.690" v="174" actId="20577"/>
          <ac:spMkLst>
            <pc:docMk/>
            <pc:sldMk cId="0" sldId="298"/>
            <ac:spMk id="5" creationId="{00000000-0000-0000-0000-000000000000}"/>
          </ac:spMkLst>
        </pc:spChg>
        <pc:spChg chg="mod">
          <ac:chgData name="Depew, Rebekka Elizabeth-Marie" userId="S::rdepew@emory.edu::cf6e0bbe-e50b-426b-a19d-7a0b45bc787e" providerId="AD" clId="Web-{57E9B117-300C-8C11-6E2C-AD457CEA02E3}" dt="2026-03-14T01:47:15.034" v="176" actId="20577"/>
          <ac:spMkLst>
            <pc:docMk/>
            <pc:sldMk cId="0" sldId="298"/>
            <ac:spMk id="20" creationId="{00000000-0000-0000-0000-000000000000}"/>
          </ac:spMkLst>
        </pc:spChg>
      </pc:sldChg>
      <pc:sldChg chg="modSp">
        <pc:chgData name="Depew, Rebekka Elizabeth-Marie" userId="S::rdepew@emory.edu::cf6e0bbe-e50b-426b-a19d-7a0b45bc787e" providerId="AD" clId="Web-{57E9B117-300C-8C11-6E2C-AD457CEA02E3}" dt="2026-03-14T01:47:48.849" v="188" actId="20577"/>
        <pc:sldMkLst>
          <pc:docMk/>
          <pc:sldMk cId="0" sldId="299"/>
        </pc:sldMkLst>
        <pc:spChg chg="mod">
          <ac:chgData name="Depew, Rebekka Elizabeth-Marie" userId="S::rdepew@emory.edu::cf6e0bbe-e50b-426b-a19d-7a0b45bc787e" providerId="AD" clId="Web-{57E9B117-300C-8C11-6E2C-AD457CEA02E3}" dt="2026-03-14T01:47:34.238" v="178" actId="20577"/>
          <ac:spMkLst>
            <pc:docMk/>
            <pc:sldMk cId="0" sldId="299"/>
            <ac:spMk id="10" creationId="{00000000-0000-0000-0000-000000000000}"/>
          </ac:spMkLst>
        </pc:spChg>
        <pc:spChg chg="mod">
          <ac:chgData name="Depew, Rebekka Elizabeth-Marie" userId="S::rdepew@emory.edu::cf6e0bbe-e50b-426b-a19d-7a0b45bc787e" providerId="AD" clId="Web-{57E9B117-300C-8C11-6E2C-AD457CEA02E3}" dt="2026-03-14T01:47:39.083" v="181" actId="20577"/>
          <ac:spMkLst>
            <pc:docMk/>
            <pc:sldMk cId="0" sldId="299"/>
            <ac:spMk id="14" creationId="{00000000-0000-0000-0000-000000000000}"/>
          </ac:spMkLst>
        </pc:spChg>
        <pc:spChg chg="mod">
          <ac:chgData name="Depew, Rebekka Elizabeth-Marie" userId="S::rdepew@emory.edu::cf6e0bbe-e50b-426b-a19d-7a0b45bc787e" providerId="AD" clId="Web-{57E9B117-300C-8C11-6E2C-AD457CEA02E3}" dt="2026-03-14T01:47:41.145" v="182" actId="20577"/>
          <ac:spMkLst>
            <pc:docMk/>
            <pc:sldMk cId="0" sldId="299"/>
            <ac:spMk id="18" creationId="{00000000-0000-0000-0000-000000000000}"/>
          </ac:spMkLst>
        </pc:spChg>
        <pc:spChg chg="mod">
          <ac:chgData name="Depew, Rebekka Elizabeth-Marie" userId="S::rdepew@emory.edu::cf6e0bbe-e50b-426b-a19d-7a0b45bc787e" providerId="AD" clId="Web-{57E9B117-300C-8C11-6E2C-AD457CEA02E3}" dt="2026-03-14T01:47:43.286" v="184" actId="20577"/>
          <ac:spMkLst>
            <pc:docMk/>
            <pc:sldMk cId="0" sldId="299"/>
            <ac:spMk id="22" creationId="{00000000-0000-0000-0000-000000000000}"/>
          </ac:spMkLst>
        </pc:spChg>
        <pc:spChg chg="mod">
          <ac:chgData name="Depew, Rebekka Elizabeth-Marie" userId="S::rdepew@emory.edu::cf6e0bbe-e50b-426b-a19d-7a0b45bc787e" providerId="AD" clId="Web-{57E9B117-300C-8C11-6E2C-AD457CEA02E3}" dt="2026-03-14T01:47:47.583" v="185" actId="20577"/>
          <ac:spMkLst>
            <pc:docMk/>
            <pc:sldMk cId="0" sldId="299"/>
            <ac:spMk id="26" creationId="{00000000-0000-0000-0000-000000000000}"/>
          </ac:spMkLst>
        </pc:spChg>
        <pc:spChg chg="mod">
          <ac:chgData name="Depew, Rebekka Elizabeth-Marie" userId="S::rdepew@emory.edu::cf6e0bbe-e50b-426b-a19d-7a0b45bc787e" providerId="AD" clId="Web-{57E9B117-300C-8C11-6E2C-AD457CEA02E3}" dt="2026-03-14T01:47:48.849" v="188" actId="20577"/>
          <ac:spMkLst>
            <pc:docMk/>
            <pc:sldMk cId="0" sldId="299"/>
            <ac:spMk id="30" creationId="{00000000-0000-0000-0000-000000000000}"/>
          </ac:spMkLst>
        </pc:spChg>
      </pc:sldChg>
      <pc:sldChg chg="modSp">
        <pc:chgData name="Depew, Rebekka Elizabeth-Marie" userId="S::rdepew@emory.edu::cf6e0bbe-e50b-426b-a19d-7a0b45bc787e" providerId="AD" clId="Web-{57E9B117-300C-8C11-6E2C-AD457CEA02E3}" dt="2026-03-14T01:48:20.679" v="198" actId="20577"/>
        <pc:sldMkLst>
          <pc:docMk/>
          <pc:sldMk cId="0" sldId="300"/>
        </pc:sldMkLst>
        <pc:spChg chg="mod">
          <ac:chgData name="Depew, Rebekka Elizabeth-Marie" userId="S::rdepew@emory.edu::cf6e0bbe-e50b-426b-a19d-7a0b45bc787e" providerId="AD" clId="Web-{57E9B117-300C-8C11-6E2C-AD457CEA02E3}" dt="2026-03-14T01:47:59.928" v="190" actId="20577"/>
          <ac:spMkLst>
            <pc:docMk/>
            <pc:sldMk cId="0" sldId="300"/>
            <ac:spMk id="10" creationId="{00000000-0000-0000-0000-000000000000}"/>
          </ac:spMkLst>
        </pc:spChg>
        <pc:spChg chg="mod">
          <ac:chgData name="Depew, Rebekka Elizabeth-Marie" userId="S::rdepew@emory.edu::cf6e0bbe-e50b-426b-a19d-7a0b45bc787e" providerId="AD" clId="Web-{57E9B117-300C-8C11-6E2C-AD457CEA02E3}" dt="2026-03-14T01:48:03.740" v="192" actId="20577"/>
          <ac:spMkLst>
            <pc:docMk/>
            <pc:sldMk cId="0" sldId="300"/>
            <ac:spMk id="14" creationId="{00000000-0000-0000-0000-000000000000}"/>
          </ac:spMkLst>
        </pc:spChg>
        <pc:spChg chg="mod">
          <ac:chgData name="Depew, Rebekka Elizabeth-Marie" userId="S::rdepew@emory.edu::cf6e0bbe-e50b-426b-a19d-7a0b45bc787e" providerId="AD" clId="Web-{57E9B117-300C-8C11-6E2C-AD457CEA02E3}" dt="2026-03-14T01:48:06.631" v="194" actId="20577"/>
          <ac:spMkLst>
            <pc:docMk/>
            <pc:sldMk cId="0" sldId="300"/>
            <ac:spMk id="18" creationId="{00000000-0000-0000-0000-000000000000}"/>
          </ac:spMkLst>
        </pc:spChg>
        <pc:spChg chg="mod">
          <ac:chgData name="Depew, Rebekka Elizabeth-Marie" userId="S::rdepew@emory.edu::cf6e0bbe-e50b-426b-a19d-7a0b45bc787e" providerId="AD" clId="Web-{57E9B117-300C-8C11-6E2C-AD457CEA02E3}" dt="2026-03-14T01:48:13.241" v="195" actId="20577"/>
          <ac:spMkLst>
            <pc:docMk/>
            <pc:sldMk cId="0" sldId="300"/>
            <ac:spMk id="22" creationId="{00000000-0000-0000-0000-000000000000}"/>
          </ac:spMkLst>
        </pc:spChg>
        <pc:spChg chg="mod">
          <ac:chgData name="Depew, Rebekka Elizabeth-Marie" userId="S::rdepew@emory.edu::cf6e0bbe-e50b-426b-a19d-7a0b45bc787e" providerId="AD" clId="Web-{57E9B117-300C-8C11-6E2C-AD457CEA02E3}" dt="2026-03-14T01:48:15.694" v="196" actId="20577"/>
          <ac:spMkLst>
            <pc:docMk/>
            <pc:sldMk cId="0" sldId="300"/>
            <ac:spMk id="26" creationId="{00000000-0000-0000-0000-000000000000}"/>
          </ac:spMkLst>
        </pc:spChg>
        <pc:spChg chg="mod">
          <ac:chgData name="Depew, Rebekka Elizabeth-Marie" userId="S::rdepew@emory.edu::cf6e0bbe-e50b-426b-a19d-7a0b45bc787e" providerId="AD" clId="Web-{57E9B117-300C-8C11-6E2C-AD457CEA02E3}" dt="2026-03-14T01:48:20.679" v="198" actId="20577"/>
          <ac:spMkLst>
            <pc:docMk/>
            <pc:sldMk cId="0" sldId="300"/>
            <ac:spMk id="30" creationId="{00000000-0000-0000-0000-000000000000}"/>
          </ac:spMkLst>
        </pc:spChg>
      </pc:sldChg>
      <pc:sldChg chg="modSp">
        <pc:chgData name="Depew, Rebekka Elizabeth-Marie" userId="S::rdepew@emory.edu::cf6e0bbe-e50b-426b-a19d-7a0b45bc787e" providerId="AD" clId="Web-{57E9B117-300C-8C11-6E2C-AD457CEA02E3}" dt="2026-03-14T01:49:31.166" v="229" actId="20577"/>
        <pc:sldMkLst>
          <pc:docMk/>
          <pc:sldMk cId="0" sldId="301"/>
        </pc:sldMkLst>
        <pc:spChg chg="mod">
          <ac:chgData name="Depew, Rebekka Elizabeth-Marie" userId="S::rdepew@emory.edu::cf6e0bbe-e50b-426b-a19d-7a0b45bc787e" providerId="AD" clId="Web-{57E9B117-300C-8C11-6E2C-AD457CEA02E3}" dt="2026-03-14T01:48:35.320" v="201" actId="20577"/>
          <ac:spMkLst>
            <pc:docMk/>
            <pc:sldMk cId="0" sldId="301"/>
            <ac:spMk id="9" creationId="{00000000-0000-0000-0000-000000000000}"/>
          </ac:spMkLst>
        </pc:spChg>
        <pc:spChg chg="mod">
          <ac:chgData name="Depew, Rebekka Elizabeth-Marie" userId="S::rdepew@emory.edu::cf6e0bbe-e50b-426b-a19d-7a0b45bc787e" providerId="AD" clId="Web-{57E9B117-300C-8C11-6E2C-AD457CEA02E3}" dt="2026-03-14T01:48:38.399" v="203" actId="20577"/>
          <ac:spMkLst>
            <pc:docMk/>
            <pc:sldMk cId="0" sldId="301"/>
            <ac:spMk id="13" creationId="{00000000-0000-0000-0000-000000000000}"/>
          </ac:spMkLst>
        </pc:spChg>
        <pc:spChg chg="mod">
          <ac:chgData name="Depew, Rebekka Elizabeth-Marie" userId="S::rdepew@emory.edu::cf6e0bbe-e50b-426b-a19d-7a0b45bc787e" providerId="AD" clId="Web-{57E9B117-300C-8C11-6E2C-AD457CEA02E3}" dt="2026-03-14T01:48:51.118" v="209" actId="20577"/>
          <ac:spMkLst>
            <pc:docMk/>
            <pc:sldMk cId="0" sldId="301"/>
            <ac:spMk id="17" creationId="{00000000-0000-0000-0000-000000000000}"/>
          </ac:spMkLst>
        </pc:spChg>
        <pc:spChg chg="mod">
          <ac:chgData name="Depew, Rebekka Elizabeth-Marie" userId="S::rdepew@emory.edu::cf6e0bbe-e50b-426b-a19d-7a0b45bc787e" providerId="AD" clId="Web-{57E9B117-300C-8C11-6E2C-AD457CEA02E3}" dt="2026-03-14T01:48:59.118" v="213" actId="20577"/>
          <ac:spMkLst>
            <pc:docMk/>
            <pc:sldMk cId="0" sldId="301"/>
            <ac:spMk id="21" creationId="{00000000-0000-0000-0000-000000000000}"/>
          </ac:spMkLst>
        </pc:spChg>
        <pc:spChg chg="mod">
          <ac:chgData name="Depew, Rebekka Elizabeth-Marie" userId="S::rdepew@emory.edu::cf6e0bbe-e50b-426b-a19d-7a0b45bc787e" providerId="AD" clId="Web-{57E9B117-300C-8C11-6E2C-AD457CEA02E3}" dt="2026-03-14T01:49:04.759" v="215" actId="20577"/>
          <ac:spMkLst>
            <pc:docMk/>
            <pc:sldMk cId="0" sldId="301"/>
            <ac:spMk id="25" creationId="{00000000-0000-0000-0000-000000000000}"/>
          </ac:spMkLst>
        </pc:spChg>
        <pc:spChg chg="mod">
          <ac:chgData name="Depew, Rebekka Elizabeth-Marie" userId="S::rdepew@emory.edu::cf6e0bbe-e50b-426b-a19d-7a0b45bc787e" providerId="AD" clId="Web-{57E9B117-300C-8C11-6E2C-AD457CEA02E3}" dt="2026-03-14T01:49:15.416" v="221" actId="20577"/>
          <ac:spMkLst>
            <pc:docMk/>
            <pc:sldMk cId="0" sldId="301"/>
            <ac:spMk id="29" creationId="{00000000-0000-0000-0000-000000000000}"/>
          </ac:spMkLst>
        </pc:spChg>
        <pc:spChg chg="mod">
          <ac:chgData name="Depew, Rebekka Elizabeth-Marie" userId="S::rdepew@emory.edu::cf6e0bbe-e50b-426b-a19d-7a0b45bc787e" providerId="AD" clId="Web-{57E9B117-300C-8C11-6E2C-AD457CEA02E3}" dt="2026-03-14T01:49:20.744" v="225" actId="20577"/>
          <ac:spMkLst>
            <pc:docMk/>
            <pc:sldMk cId="0" sldId="301"/>
            <ac:spMk id="33" creationId="{00000000-0000-0000-0000-000000000000}"/>
          </ac:spMkLst>
        </pc:spChg>
        <pc:spChg chg="mod">
          <ac:chgData name="Depew, Rebekka Elizabeth-Marie" userId="S::rdepew@emory.edu::cf6e0bbe-e50b-426b-a19d-7a0b45bc787e" providerId="AD" clId="Web-{57E9B117-300C-8C11-6E2C-AD457CEA02E3}" dt="2026-03-14T01:49:26.088" v="227" actId="20577"/>
          <ac:spMkLst>
            <pc:docMk/>
            <pc:sldMk cId="0" sldId="301"/>
            <ac:spMk id="37" creationId="{00000000-0000-0000-0000-000000000000}"/>
          </ac:spMkLst>
        </pc:spChg>
        <pc:spChg chg="mod">
          <ac:chgData name="Depew, Rebekka Elizabeth-Marie" userId="S::rdepew@emory.edu::cf6e0bbe-e50b-426b-a19d-7a0b45bc787e" providerId="AD" clId="Web-{57E9B117-300C-8C11-6E2C-AD457CEA02E3}" dt="2026-03-14T01:49:31.166" v="229" actId="20577"/>
          <ac:spMkLst>
            <pc:docMk/>
            <pc:sldMk cId="0" sldId="301"/>
            <ac:spMk id="41" creationId="{00000000-0000-0000-0000-000000000000}"/>
          </ac:spMkLst>
        </pc:spChg>
      </pc:sldChg>
      <pc:sldChg chg="modSp">
        <pc:chgData name="Depew, Rebekka Elizabeth-Marie" userId="S::rdepew@emory.edu::cf6e0bbe-e50b-426b-a19d-7a0b45bc787e" providerId="AD" clId="Web-{57E9B117-300C-8C11-6E2C-AD457CEA02E3}" dt="2026-03-14T01:39:44.142" v="86" actId="20577"/>
        <pc:sldMkLst>
          <pc:docMk/>
          <pc:sldMk cId="769221293" sldId="421"/>
        </pc:sldMkLst>
        <pc:spChg chg="mod">
          <ac:chgData name="Depew, Rebekka Elizabeth-Marie" userId="S::rdepew@emory.edu::cf6e0bbe-e50b-426b-a19d-7a0b45bc787e" providerId="AD" clId="Web-{57E9B117-300C-8C11-6E2C-AD457CEA02E3}" dt="2026-03-14T01:39:44.142" v="86" actId="20577"/>
          <ac:spMkLst>
            <pc:docMk/>
            <pc:sldMk cId="769221293" sldId="421"/>
            <ac:spMk id="4" creationId="{E68981AF-22C5-D23B-420D-403A577BF1E3}"/>
          </ac:spMkLst>
        </pc:spChg>
      </pc:sldChg>
      <pc:sldChg chg="modSp">
        <pc:chgData name="Depew, Rebekka Elizabeth-Marie" userId="S::rdepew@emory.edu::cf6e0bbe-e50b-426b-a19d-7a0b45bc787e" providerId="AD" clId="Web-{57E9B117-300C-8C11-6E2C-AD457CEA02E3}" dt="2026-03-14T01:43:02.695" v="122" actId="20577"/>
        <pc:sldMkLst>
          <pc:docMk/>
          <pc:sldMk cId="0" sldId="427"/>
        </pc:sldMkLst>
        <pc:spChg chg="mod">
          <ac:chgData name="Depew, Rebekka Elizabeth-Marie" userId="S::rdepew@emory.edu::cf6e0bbe-e50b-426b-a19d-7a0b45bc787e" providerId="AD" clId="Web-{57E9B117-300C-8C11-6E2C-AD457CEA02E3}" dt="2026-03-14T01:43:02.695" v="122" actId="20577"/>
          <ac:spMkLst>
            <pc:docMk/>
            <pc:sldMk cId="0" sldId="427"/>
            <ac:spMk id="5" creationId="{00000000-0000-0000-0000-000000000000}"/>
          </ac:spMkLst>
        </pc:spChg>
      </pc:sldChg>
      <pc:sldChg chg="modSp">
        <pc:chgData name="Depew, Rebekka Elizabeth-Marie" userId="S::rdepew@emory.edu::cf6e0bbe-e50b-426b-a19d-7a0b45bc787e" providerId="AD" clId="Web-{57E9B117-300C-8C11-6E2C-AD457CEA02E3}" dt="2026-03-14T01:43:36.229" v="125" actId="20577"/>
        <pc:sldMkLst>
          <pc:docMk/>
          <pc:sldMk cId="0" sldId="428"/>
        </pc:sldMkLst>
        <pc:spChg chg="mod">
          <ac:chgData name="Depew, Rebekka Elizabeth-Marie" userId="S::rdepew@emory.edu::cf6e0bbe-e50b-426b-a19d-7a0b45bc787e" providerId="AD" clId="Web-{57E9B117-300C-8C11-6E2C-AD457CEA02E3}" dt="2026-03-14T01:43:36.229" v="125" actId="20577"/>
          <ac:spMkLst>
            <pc:docMk/>
            <pc:sldMk cId="0" sldId="428"/>
            <ac:spMk id="5" creationId="{00000000-0000-0000-0000-000000000000}"/>
          </ac:spMkLst>
        </pc:spChg>
      </pc:sldChg>
      <pc:sldChg chg="addSp modSp">
        <pc:chgData name="Depew, Rebekka Elizabeth-Marie" userId="S::rdepew@emory.edu::cf6e0bbe-e50b-426b-a19d-7a0b45bc787e" providerId="AD" clId="Web-{57E9B117-300C-8C11-6E2C-AD457CEA02E3}" dt="2026-03-14T01:50:10.199" v="240"/>
        <pc:sldMkLst>
          <pc:docMk/>
          <pc:sldMk cId="829003325" sldId="429"/>
        </pc:sldMkLst>
        <pc:spChg chg="add mod">
          <ac:chgData name="Depew, Rebekka Elizabeth-Marie" userId="S::rdepew@emory.edu::cf6e0bbe-e50b-426b-a19d-7a0b45bc787e" providerId="AD" clId="Web-{57E9B117-300C-8C11-6E2C-AD457CEA02E3}" dt="2026-03-14T01:50:10.199" v="240"/>
          <ac:spMkLst>
            <pc:docMk/>
            <pc:sldMk cId="829003325" sldId="429"/>
            <ac:spMk id="6" creationId="{1A7ADC04-11A2-73D6-685C-AAFF4DD1A262}"/>
          </ac:spMkLst>
        </pc:spChg>
      </pc:sldChg>
      <pc:sldChg chg="addSp modSp add replId">
        <pc:chgData name="Depew, Rebekka Elizabeth-Marie" userId="S::rdepew@emory.edu::cf6e0bbe-e50b-426b-a19d-7a0b45bc787e" providerId="AD" clId="Web-{57E9B117-300C-8C11-6E2C-AD457CEA02E3}" dt="2026-03-14T01:51:26.263" v="304" actId="20577"/>
        <pc:sldMkLst>
          <pc:docMk/>
          <pc:sldMk cId="280345417" sldId="430"/>
        </pc:sldMkLst>
        <pc:spChg chg="add mod">
          <ac:chgData name="Depew, Rebekka Elizabeth-Marie" userId="S::rdepew@emory.edu::cf6e0bbe-e50b-426b-a19d-7a0b45bc787e" providerId="AD" clId="Web-{57E9B117-300C-8C11-6E2C-AD457CEA02E3}" dt="2026-03-14T01:51:26.263" v="304" actId="20577"/>
          <ac:spMkLst>
            <pc:docMk/>
            <pc:sldMk cId="280345417" sldId="430"/>
            <ac:spMk id="6" creationId="{5A078212-C339-A52B-36A1-183411F34D45}"/>
          </ac:spMkLst>
        </pc:spChg>
      </pc:sldChg>
      <pc:sldChg chg="addSp modSp add replId">
        <pc:chgData name="Depew, Rebekka Elizabeth-Marie" userId="S::rdepew@emory.edu::cf6e0bbe-e50b-426b-a19d-7a0b45bc787e" providerId="AD" clId="Web-{57E9B117-300C-8C11-6E2C-AD457CEA02E3}" dt="2026-03-14T01:52:43.467" v="384" actId="20577"/>
        <pc:sldMkLst>
          <pc:docMk/>
          <pc:sldMk cId="1773414759" sldId="431"/>
        </pc:sldMkLst>
        <pc:spChg chg="add mod">
          <ac:chgData name="Depew, Rebekka Elizabeth-Marie" userId="S::rdepew@emory.edu::cf6e0bbe-e50b-426b-a19d-7a0b45bc787e" providerId="AD" clId="Web-{57E9B117-300C-8C11-6E2C-AD457CEA02E3}" dt="2026-03-14T01:52:43.467" v="384" actId="20577"/>
          <ac:spMkLst>
            <pc:docMk/>
            <pc:sldMk cId="1773414759" sldId="431"/>
            <ac:spMk id="6" creationId="{FAB307E9-FFFF-2CC2-A91A-88C4C0DEF3E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992967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A3D09-C170-64BD-8CF2-8314318B33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49E80F-0704-3FEC-05B8-4D07EEBCBF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79425E-B50C-E6E6-B57A-27277FD073E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7D97401-E04A-FC97-D51B-3D65E77139DA}"/>
              </a:ext>
            </a:extLst>
          </p:cNvPr>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29778567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solidFill>
                  <a:srgbClr val="8A8A8A"/>
                </a:solidFill>
                <a:latin typeface="Calibri" pitchFamily="34" charset="0"/>
                <a:ea typeface="Calibri" pitchFamily="34" charset="-122"/>
                <a:cs typeface="Calibri" pitchFamily="34" charset="-120"/>
              </a:rPr>
              <a:t>TALKING POINTS: Open with the idea that palliative medicine is ethics-intensive by nature. Every conversation about goals of care involves ethical reasoning. Fellows should internalize this, not view ethics as a subspecialty consult for edge cases.</a:t>
            </a:r>
            <a:endParaRPr lang="en-US" sz="1200" dirty="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8CC5D-27B4-68E6-D16C-F9EB05DA0D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EF6392-1CED-A93D-4B68-06F15F3CDC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9F4835-3D43-66E3-6ED5-1D3C0A50F15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E3A8962-3C3B-F9DA-61CB-F78D27D25F1A}"/>
              </a:ext>
            </a:extLst>
          </p:cNvPr>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7586619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1CFF7-068A-4F7C-7E56-C9E8631B00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E4B824-C338-1511-65B1-398B35E639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336B7B-0518-EE45-5C04-3551E3A28A9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85E64E-02C0-D819-491F-126409BF155E}"/>
              </a:ext>
            </a:extLst>
          </p:cNvPr>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2440369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2BE05-844C-2DE1-FE4D-B06CB38FBE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13B3BB-D52E-7CD6-4B18-01146E0E9C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9FD6D4-B54E-A28E-49FC-C9302775D9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C3B7E97-A1DA-2284-C474-D5BAE527372E}"/>
              </a:ext>
            </a:extLst>
          </p:cNvPr>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20095003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Cover3" userDrawn="1">
  <p:cSld name="Cover3">
    <p:bg>
      <p:bgPr>
        <a:solidFill>
          <a:schemeClr val="dk1"/>
        </a:solidFill>
        <a:effectLst/>
      </p:bgPr>
    </p:bg>
    <p:spTree>
      <p:nvGrpSpPr>
        <p:cNvPr id="1" name="Shape 37"/>
        <p:cNvGrpSpPr/>
        <p:nvPr/>
      </p:nvGrpSpPr>
      <p:grpSpPr>
        <a:xfrm>
          <a:off x="0" y="0"/>
          <a:ext cx="0" cy="0"/>
          <a:chOff x="0" y="0"/>
          <a:chExt cx="0" cy="0"/>
        </a:xfrm>
      </p:grpSpPr>
      <p:sp>
        <p:nvSpPr>
          <p:cNvPr id="41" name="Google Shape;41;p76"/>
          <p:cNvSpPr txBox="1">
            <a:spLocks noGrp="1"/>
          </p:cNvSpPr>
          <p:nvPr>
            <p:ph type="ctrTitle" hasCustomPrompt="1"/>
          </p:nvPr>
        </p:nvSpPr>
        <p:spPr>
          <a:xfrm>
            <a:off x="657328" y="1502861"/>
            <a:ext cx="4896134" cy="15282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33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p>
        </p:txBody>
      </p:sp>
      <p:sp>
        <p:nvSpPr>
          <p:cNvPr id="42" name="Google Shape;42;p76"/>
          <p:cNvSpPr txBox="1">
            <a:spLocks noGrp="1"/>
          </p:cNvSpPr>
          <p:nvPr>
            <p:ph type="subTitle" idx="1"/>
          </p:nvPr>
        </p:nvSpPr>
        <p:spPr>
          <a:xfrm>
            <a:off x="657328" y="3100135"/>
            <a:ext cx="4896134" cy="901828"/>
          </a:xfrm>
          <a:prstGeom prst="rect">
            <a:avLst/>
          </a:prstGeom>
          <a:noFill/>
          <a:ln>
            <a:noFill/>
          </a:ln>
        </p:spPr>
        <p:txBody>
          <a:bodyPr spcFirstLastPara="1" wrap="square" lIns="91425" tIns="45700" rIns="91425" bIns="45700" anchor="t" anchorCtr="0">
            <a:noAutofit/>
          </a:bodyPr>
          <a:lstStyle>
            <a:lvl1pPr marL="7144" lvl="0" indent="0" algn="l">
              <a:lnSpc>
                <a:spcPct val="90000"/>
              </a:lnSpc>
              <a:spcBef>
                <a:spcPts val="750"/>
              </a:spcBef>
              <a:spcAft>
                <a:spcPts val="0"/>
              </a:spcAft>
              <a:buSzPts val="2000"/>
              <a:buNone/>
              <a:tabLst/>
              <a:defRPr sz="1500">
                <a:solidFill>
                  <a:schemeClr val="lt1"/>
                </a:solidFill>
              </a:defRPr>
            </a:lvl1pPr>
            <a:lvl2pPr lvl="1" algn="ctr">
              <a:lnSpc>
                <a:spcPct val="90000"/>
              </a:lnSpc>
              <a:spcBef>
                <a:spcPts val="375"/>
              </a:spcBef>
              <a:spcAft>
                <a:spcPts val="0"/>
              </a:spcAft>
              <a:buSzPts val="2000"/>
              <a:buNone/>
              <a:defRPr sz="1500"/>
            </a:lvl2pPr>
            <a:lvl3pPr lvl="2" algn="ctr">
              <a:lnSpc>
                <a:spcPct val="90000"/>
              </a:lnSpc>
              <a:spcBef>
                <a:spcPts val="375"/>
              </a:spcBef>
              <a:spcAft>
                <a:spcPts val="0"/>
              </a:spcAft>
              <a:buSzPts val="1800"/>
              <a:buNone/>
              <a:defRPr sz="1350"/>
            </a:lvl3pPr>
            <a:lvl4pPr lvl="3" algn="ctr">
              <a:lnSpc>
                <a:spcPct val="90000"/>
              </a:lnSpc>
              <a:spcBef>
                <a:spcPts val="375"/>
              </a:spcBef>
              <a:spcAft>
                <a:spcPts val="0"/>
              </a:spcAft>
              <a:buSzPts val="1600"/>
              <a:buNone/>
              <a:defRPr sz="1200"/>
            </a:lvl4pPr>
            <a:lvl5pPr lvl="4" algn="ctr">
              <a:lnSpc>
                <a:spcPct val="90000"/>
              </a:lnSpc>
              <a:spcBef>
                <a:spcPts val="375"/>
              </a:spcBef>
              <a:spcAft>
                <a:spcPts val="0"/>
              </a:spcAft>
              <a:buSzPts val="1600"/>
              <a:buNone/>
              <a:defRPr sz="1200"/>
            </a:lvl5pPr>
            <a:lvl6pPr lvl="5" algn="ctr">
              <a:lnSpc>
                <a:spcPct val="90000"/>
              </a:lnSpc>
              <a:spcBef>
                <a:spcPts val="375"/>
              </a:spcBef>
              <a:spcAft>
                <a:spcPts val="0"/>
              </a:spcAft>
              <a:buClr>
                <a:schemeClr val="dk1"/>
              </a:buClr>
              <a:buSzPts val="1600"/>
              <a:buNone/>
              <a:defRPr sz="1200"/>
            </a:lvl6pPr>
            <a:lvl7pPr lvl="6" algn="ctr">
              <a:lnSpc>
                <a:spcPct val="90000"/>
              </a:lnSpc>
              <a:spcBef>
                <a:spcPts val="375"/>
              </a:spcBef>
              <a:spcAft>
                <a:spcPts val="0"/>
              </a:spcAft>
              <a:buClr>
                <a:schemeClr val="dk1"/>
              </a:buClr>
              <a:buSzPts val="1600"/>
              <a:buNone/>
              <a:defRPr sz="1200"/>
            </a:lvl7pPr>
            <a:lvl8pPr lvl="7" algn="ctr">
              <a:lnSpc>
                <a:spcPct val="90000"/>
              </a:lnSpc>
              <a:spcBef>
                <a:spcPts val="375"/>
              </a:spcBef>
              <a:spcAft>
                <a:spcPts val="0"/>
              </a:spcAft>
              <a:buClr>
                <a:schemeClr val="dk1"/>
              </a:buClr>
              <a:buSzPts val="1600"/>
              <a:buNone/>
              <a:defRPr sz="1200"/>
            </a:lvl8pPr>
            <a:lvl9pPr lvl="8" algn="ctr">
              <a:lnSpc>
                <a:spcPct val="90000"/>
              </a:lnSpc>
              <a:spcBef>
                <a:spcPts val="375"/>
              </a:spcBef>
              <a:spcAft>
                <a:spcPts val="0"/>
              </a:spcAft>
              <a:buClr>
                <a:schemeClr val="dk1"/>
              </a:buClr>
              <a:buSzPts val="1600"/>
              <a:buNone/>
              <a:defRPr sz="1200"/>
            </a:lvl9pPr>
          </a:lstStyle>
          <a:p>
            <a:endParaRPr dirty="0"/>
          </a:p>
        </p:txBody>
      </p:sp>
      <p:pic>
        <p:nvPicPr>
          <p:cNvPr id="44" name="Google Shape;44;p7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561271" y="0"/>
            <a:ext cx="5582730" cy="5143500"/>
          </a:xfrm>
          <a:prstGeom prst="rect">
            <a:avLst/>
          </a:prstGeom>
          <a:noFill/>
          <a:ln>
            <a:noFill/>
          </a:ln>
        </p:spPr>
      </p:pic>
      <p:pic>
        <p:nvPicPr>
          <p:cNvPr id="2" name="Picture 1">
            <a:extLst>
              <a:ext uri="{FF2B5EF4-FFF2-40B4-BE49-F238E27FC236}">
                <a16:creationId xmlns:a16="http://schemas.microsoft.com/office/drawing/2014/main" id="{B4631E5C-995C-5248-76E1-0347E63CFD2B}"/>
              </a:ext>
            </a:extLst>
          </p:cNvPr>
          <p:cNvPicPr>
            <a:picLocks noChangeAspect="1"/>
          </p:cNvPicPr>
          <p:nvPr userDrawn="1"/>
        </p:nvPicPr>
        <p:blipFill>
          <a:blip r:embed="rId3"/>
          <a:stretch>
            <a:fillRect/>
          </a:stretch>
        </p:blipFill>
        <p:spPr>
          <a:xfrm>
            <a:off x="628651" y="634995"/>
            <a:ext cx="1384778" cy="588531"/>
          </a:xfrm>
          <a:prstGeom prst="rect">
            <a:avLst/>
          </a:prstGeom>
        </p:spPr>
      </p:pic>
      <p:pic>
        <p:nvPicPr>
          <p:cNvPr id="3" name="Google Shape;14;p40" descr="A blue and black background&#10;&#10;Description automatically generated">
            <a:extLst>
              <a:ext uri="{FF2B5EF4-FFF2-40B4-BE49-F238E27FC236}">
                <a16:creationId xmlns:a16="http://schemas.microsoft.com/office/drawing/2014/main" id="{4000519C-31A7-4D30-9B1E-81E52D247CF5}"/>
              </a:ext>
            </a:extLst>
          </p:cNvPr>
          <p:cNvPicPr preferRelativeResize="0"/>
          <p:nvPr userDrawn="1"/>
        </p:nvPicPr>
        <p:blipFill rotWithShape="1">
          <a:blip r:embed="rId4">
            <a:alphaModFix/>
          </a:blip>
          <a:srcRect l="88493" t="7481" r="5700" b="50297"/>
          <a:stretch/>
        </p:blipFill>
        <p:spPr>
          <a:xfrm rot="-5400000">
            <a:off x="4529139" y="528636"/>
            <a:ext cx="85724" cy="9144002"/>
          </a:xfrm>
          <a:prstGeom prst="rect">
            <a:avLst/>
          </a:prstGeom>
          <a:noFill/>
          <a:ln>
            <a:noFill/>
          </a:ln>
        </p:spPr>
      </p:pic>
    </p:spTree>
    <p:extLst>
      <p:ext uri="{BB962C8B-B14F-4D97-AF65-F5344CB8AC3E}">
        <p14:creationId xmlns:p14="http://schemas.microsoft.com/office/powerpoint/2010/main" val="22635807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Title and Content" userDrawn="1">
  <p:cSld name="1_Title and Content">
    <p:spTree>
      <p:nvGrpSpPr>
        <p:cNvPr id="1" name="Shape 60"/>
        <p:cNvGrpSpPr/>
        <p:nvPr/>
      </p:nvGrpSpPr>
      <p:grpSpPr>
        <a:xfrm>
          <a:off x="0" y="0"/>
          <a:ext cx="0" cy="0"/>
          <a:chOff x="0" y="0"/>
          <a:chExt cx="0" cy="0"/>
        </a:xfrm>
      </p:grpSpPr>
      <p:sp>
        <p:nvSpPr>
          <p:cNvPr id="9" name="Text Placeholder 2">
            <a:extLst>
              <a:ext uri="{FF2B5EF4-FFF2-40B4-BE49-F238E27FC236}">
                <a16:creationId xmlns:a16="http://schemas.microsoft.com/office/drawing/2014/main" id="{785EB232-BE48-FB3C-47B0-289006DCC1F6}"/>
              </a:ext>
            </a:extLst>
          </p:cNvPr>
          <p:cNvSpPr>
            <a:spLocks noGrp="1"/>
          </p:cNvSpPr>
          <p:nvPr>
            <p:ph idx="1" hasCustomPrompt="1"/>
          </p:nvPr>
        </p:nvSpPr>
        <p:spPr>
          <a:xfrm>
            <a:off x="628650" y="1465117"/>
            <a:ext cx="7886700" cy="2986962"/>
          </a:xfrm>
          <a:prstGeom prst="rect">
            <a:avLst/>
          </a:prstGeom>
        </p:spPr>
        <p:txBody>
          <a:bodyPr vert="horz" lIns="91440" tIns="45720" rIns="91440" bIns="45720" rtlCol="0">
            <a:normAutofit/>
          </a:bodyPr>
          <a:lstStyle>
            <a:lvl1pPr marL="171450" indent="-171450">
              <a:lnSpc>
                <a:spcPct val="100000"/>
              </a:lnSpc>
              <a:spcBef>
                <a:spcPts val="0"/>
              </a:spcBef>
              <a:spcAft>
                <a:spcPts val="750"/>
              </a:spcAft>
              <a:buClr>
                <a:schemeClr val="accent1"/>
              </a:buClr>
              <a:buFont typeface="Arial" panose="020B0604020202020204" pitchFamily="34" charset="0"/>
              <a:buChar char="•"/>
              <a:tabLst/>
              <a:defRPr sz="1350"/>
            </a:lvl1pPr>
          </a:lstStyle>
          <a:p>
            <a:pPr lvl="0"/>
            <a:r>
              <a:rPr lang="en-US" dirty="0"/>
              <a:t>Click to edit Master text styles</a:t>
            </a:r>
          </a:p>
        </p:txBody>
      </p:sp>
      <p:pic>
        <p:nvPicPr>
          <p:cNvPr id="61" name="Google Shape;61;p44"/>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4225518" y="-1931522"/>
            <a:ext cx="2986961" cy="6850005"/>
          </a:xfrm>
          <a:prstGeom prst="rect">
            <a:avLst/>
          </a:prstGeom>
          <a:noFill/>
          <a:ln>
            <a:noFill/>
          </a:ln>
        </p:spPr>
      </p:pic>
      <p:sp>
        <p:nvSpPr>
          <p:cNvPr id="62" name="Google Shape;62;p44"/>
          <p:cNvSpPr txBox="1">
            <a:spLocks noGrp="1"/>
          </p:cNvSpPr>
          <p:nvPr>
            <p:ph type="title" hasCustomPrompt="1"/>
          </p:nvPr>
        </p:nvSpPr>
        <p:spPr>
          <a:xfrm>
            <a:off x="628650" y="273844"/>
            <a:ext cx="7886700" cy="99417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Tree>
    <p:extLst>
      <p:ext uri="{BB962C8B-B14F-4D97-AF65-F5344CB8AC3E}">
        <p14:creationId xmlns:p14="http://schemas.microsoft.com/office/powerpoint/2010/main" val="117802392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8" Type="http://schemas.openxmlformats.org/officeDocument/2006/relationships/hyperlink" Target="https://code-medical-ethics.ama-assn.org/ethics-opinions/pediatric-decision-making" TargetMode="External"/><Relationship Id="rId3" Type="http://schemas.openxmlformats.org/officeDocument/2006/relationships/hyperlink" Target="https://readingroom.law.gsu.edu/cgi/viewcontent.cgi?article=2389&amp;context=gsulr" TargetMode="External"/><Relationship Id="rId7" Type="http://schemas.openxmlformats.org/officeDocument/2006/relationships/hyperlink" Target="https://code-medical-ethics.ama-assn.org/chapters/consent-communication-decision-making" TargetMode="External"/><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hyperlink" Target="https://code-medical-ethics.ama-assn.org/ethics-opinions/confidentiality" TargetMode="External"/><Relationship Id="rId5" Type="http://schemas.openxmlformats.org/officeDocument/2006/relationships/hyperlink" Target="https://samples.jbpub.com/9781449649005/22183_CH01_Pass3.pdf" TargetMode="External"/><Relationship Id="rId10" Type="http://schemas.openxmlformats.org/officeDocument/2006/relationships/hyperlink" Target="https://code-medical-ethics.ama-assn.org/ethics-opinions/physician-exercise-conscience" TargetMode="External"/><Relationship Id="rId4" Type="http://schemas.openxmlformats.org/officeDocument/2006/relationships/hyperlink" Target="https://www.congress.gov/bill/101st-congress/house-bill/4449" TargetMode="External"/><Relationship Id="rId9" Type="http://schemas.openxmlformats.org/officeDocument/2006/relationships/hyperlink" Target="https://code-medical-ethics.ama-assn.org/ethics-opinions/patient-physician-relationships" TargetMode="External"/></Relationships>
</file>

<file path=ppt/slides/_rels/slide53.xml.rels><?xml version="1.0" encoding="UTF-8" standalone="yes"?>
<Relationships xmlns="http://schemas.openxmlformats.org/package/2006/relationships"><Relationship Id="rId8" Type="http://schemas.openxmlformats.org/officeDocument/2006/relationships/hyperlink" Target="https://www.mypcnow.org/fast-fact/controlled-sedation-for-refractory-suffering-part-1/" TargetMode="External"/><Relationship Id="rId3" Type="http://schemas.openxmlformats.org/officeDocument/2006/relationships/hyperlink" Target="https://www.mypcnow.org/fast-fact/bioethical-distinctions-of-end-of-life-care-practices/" TargetMode="External"/><Relationship Id="rId7" Type="http://schemas.openxmlformats.org/officeDocument/2006/relationships/hyperlink" Target="https://www.mypcnow.org/fast-fact/counseling-adult-patients-and-caregivers-on-nutrition-during-the-dying-process/" TargetMode="External"/><Relationship Id="rId12" Type="http://schemas.openxmlformats.org/officeDocument/2006/relationships/hyperlink" Target="https://www.mypcnow.org/fast-fact/time-limited-trials-for-serious-illness/" TargetMode="External"/><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hyperlink" Target="https://www.mypcnow.org/fast-fact/tube-feed-or-not-tube-feed/" TargetMode="External"/><Relationship Id="rId11" Type="http://schemas.openxmlformats.org/officeDocument/2006/relationships/hyperlink" Target="https://www.mypcnow.org/fast-fact/provider-assisted-death-by-prescripion-in-the-u-s-part-ii/" TargetMode="External"/><Relationship Id="rId5" Type="http://schemas.openxmlformats.org/officeDocument/2006/relationships/hyperlink" Target="https://www.mypcnow.org/fast-fact/advance-care-planning-in-chronic-illness/" TargetMode="External"/><Relationship Id="rId10" Type="http://schemas.openxmlformats.org/officeDocument/2006/relationships/hyperlink" Target="https://www.mypcnow.org/fast-fact/voluntary-stopping-of-eating-and-drinking-in-the-terminally-ill/" TargetMode="External"/><Relationship Id="rId4" Type="http://schemas.openxmlformats.org/officeDocument/2006/relationships/hyperlink" Target="https://www.mypcnow.org/fast-fact/medical-futility/" TargetMode="External"/><Relationship Id="rId9" Type="http://schemas.openxmlformats.org/officeDocument/2006/relationships/hyperlink" Target="https://www.mypcnow.org/fast-fact/provider-assisted-death-by-prescription-in-the-u-s-part-i/" TargetMode="External"/></Relationships>
</file>

<file path=ppt/slides/_rels/slide54.xml.rels><?xml version="1.0" encoding="UTF-8" standalone="yes"?>
<Relationships xmlns="http://schemas.openxmlformats.org/package/2006/relationships"><Relationship Id="rId8" Type="http://schemas.openxmlformats.org/officeDocument/2006/relationships/hyperlink" Target="https://law.justia.com/codes/georgia/title-31/chapter-39/section-31-39-2/" TargetMode="External"/><Relationship Id="rId13" Type="http://schemas.openxmlformats.org/officeDocument/2006/relationships/hyperlink" Target="https://supreme.justia.com/cases/federal/us/521/702/" TargetMode="External"/><Relationship Id="rId3" Type="http://schemas.openxmlformats.org/officeDocument/2006/relationships/hyperlink" Target="https://code-medical-ethics.ama-assn.org/ethics-opinions/ethics-consultations" TargetMode="External"/><Relationship Id="rId7" Type="http://schemas.openxmlformats.org/officeDocument/2006/relationships/hyperlink" Target="https://www.mypcnow.org/fast-fact/discussing-dnr-orders-part-1/" TargetMode="External"/><Relationship Id="rId12" Type="http://schemas.openxmlformats.org/officeDocument/2006/relationships/hyperlink" Target="https://www.mypcnow.org/fast-fact/medicare-hospice-benefit-part-1-eligibility-and-treatment-plan/" TargetMode="External"/><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hyperlink" Target="https://www.mypcnow.org/fast-fact/the-fica-spiritual-history-tool/" TargetMode="External"/><Relationship Id="rId11" Type="http://schemas.openxmlformats.org/officeDocument/2006/relationships/hyperlink" Target="https://www.mypcnow.org/fast-fact/use-of-interpreters-in-palliative-care/" TargetMode="External"/><Relationship Id="rId5" Type="http://schemas.openxmlformats.org/officeDocument/2006/relationships/hyperlink" Target="https://www.mypcnow.org/fast-fact/communication-strategies-when-patients-utilize-spiritual-language-to-hope-for-a-miracle/" TargetMode="External"/><Relationship Id="rId15" Type="http://schemas.openxmlformats.org/officeDocument/2006/relationships/hyperlink" Target="https://www.oregon.gov/oha/PH/PROVIDERPARTNERRESOURCES/EVALUATIONRESEARCH/DEATHWITHDIGNITYACT/Pages/index.aspx" TargetMode="External"/><Relationship Id="rId10" Type="http://schemas.openxmlformats.org/officeDocument/2006/relationships/hyperlink" Target="https://www.mypcnow.org/fast-fact/hope-and-truth-telling/" TargetMode="External"/><Relationship Id="rId4" Type="http://schemas.openxmlformats.org/officeDocument/2006/relationships/hyperlink" Target="https://www.mypcnow.org/fast-fact/culturally-responsive-care-for-patients-with-a-serious-illness/" TargetMode="External"/><Relationship Id="rId9" Type="http://schemas.openxmlformats.org/officeDocument/2006/relationships/hyperlink" Target="https://www.mypcnow.org/fast-fact/responding-to-requests-for-non-disclosure-of-medical-information/" TargetMode="External"/><Relationship Id="rId14" Type="http://schemas.openxmlformats.org/officeDocument/2006/relationships/hyperlink" Target="https://supreme.justia.com/cases/federal/us/521/793/"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C3E5BB-ADDA-849D-2E9F-26A3EA7C6567}"/>
              </a:ext>
            </a:extLst>
          </p:cNvPr>
          <p:cNvSpPr>
            <a:spLocks noGrp="1"/>
          </p:cNvSpPr>
          <p:nvPr>
            <p:ph type="ctrTitle"/>
          </p:nvPr>
        </p:nvSpPr>
        <p:spPr/>
        <p:txBody>
          <a:bodyPr/>
          <a:lstStyle/>
          <a:p>
            <a:pPr>
              <a:lnSpc>
                <a:spcPct val="110000"/>
              </a:lnSpc>
            </a:pPr>
            <a:r>
              <a:rPr lang="en-US" sz="3600" b="1" dirty="0">
                <a:solidFill>
                  <a:srgbClr val="FFFFFF"/>
                </a:solidFill>
                <a:latin typeface="Calibri" pitchFamily="34" charset="0"/>
                <a:ea typeface="Calibri" pitchFamily="34" charset="-122"/>
                <a:cs typeface="Calibri" pitchFamily="34" charset="-120"/>
              </a:rPr>
              <a:t>Medical Ethics in</a:t>
            </a:r>
            <a:br>
              <a:rPr lang="en-US" sz="3600" dirty="0"/>
            </a:br>
            <a:r>
              <a:rPr lang="en-US" sz="3600" b="1" dirty="0">
                <a:solidFill>
                  <a:srgbClr val="FFFFFF"/>
                </a:solidFill>
                <a:latin typeface="Calibri" pitchFamily="34" charset="0"/>
                <a:ea typeface="Calibri" pitchFamily="34" charset="-122"/>
                <a:cs typeface="Calibri" pitchFamily="34" charset="-120"/>
              </a:rPr>
              <a:t>Palliative Care</a:t>
            </a:r>
            <a:endParaRPr lang="en-US" sz="3600" dirty="0"/>
          </a:p>
        </p:txBody>
      </p:sp>
      <p:sp>
        <p:nvSpPr>
          <p:cNvPr id="5" name="Subtitle 4">
            <a:extLst>
              <a:ext uri="{FF2B5EF4-FFF2-40B4-BE49-F238E27FC236}">
                <a16:creationId xmlns:a16="http://schemas.microsoft.com/office/drawing/2014/main" id="{352EDCD6-F0C8-CC4C-0994-136144585629}"/>
              </a:ext>
            </a:extLst>
          </p:cNvPr>
          <p:cNvSpPr>
            <a:spLocks noGrp="1"/>
          </p:cNvSpPr>
          <p:nvPr>
            <p:ph type="subTitle" idx="1"/>
          </p:nvPr>
        </p:nvSpPr>
        <p:spPr/>
        <p:txBody>
          <a:bodyPr/>
          <a:lstStyle/>
          <a:p>
            <a:r>
              <a:rPr lang="en-US" dirty="0">
                <a:solidFill>
                  <a:schemeClr val="bg1"/>
                </a:solidFill>
              </a:rPr>
              <a:t>Gregg Robbins-Welty, MD, MSc, HEC-C</a:t>
            </a:r>
          </a:p>
        </p:txBody>
      </p:sp>
    </p:spTree>
    <p:extLst>
      <p:ext uri="{BB962C8B-B14F-4D97-AF65-F5344CB8AC3E}">
        <p14:creationId xmlns:p14="http://schemas.microsoft.com/office/powerpoint/2010/main" val="2168589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AF7F2"/>
        </a:solidFill>
        <a:effectLst/>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txBody>
          <a:bodyPr/>
          <a:lstStyle/>
          <a:p>
            <a:endParaRPr lang="en-US"/>
          </a:p>
        </p:txBody>
      </p:sp>
      <p:sp>
        <p:nvSpPr>
          <p:cNvPr id="3" name="Shape 1"/>
          <p:cNvSpPr/>
          <p:nvPr/>
        </p:nvSpPr>
        <p:spPr>
          <a:xfrm>
            <a:off x="0" y="594360"/>
            <a:ext cx="9144000" cy="45720"/>
          </a:xfrm>
          <a:prstGeom prst="rect">
            <a:avLst/>
          </a:prstGeom>
          <a:solidFill>
            <a:srgbClr val="C8952A"/>
          </a:solidFill>
          <a:ln w="12700">
            <a:solidFill>
              <a:srgbClr val="C8952A"/>
            </a:solidFill>
            <a:prstDash val="solid"/>
          </a:ln>
        </p:spPr>
        <p:txBody>
          <a:bodyPr/>
          <a:lstStyle/>
          <a:p>
            <a:endParaRPr lang="en-US"/>
          </a:p>
        </p:txBody>
      </p:sp>
      <p:sp>
        <p:nvSpPr>
          <p:cNvPr id="4" name="Shape 2"/>
          <p:cNvSpPr/>
          <p:nvPr/>
        </p:nvSpPr>
        <p:spPr>
          <a:xfrm>
            <a:off x="0" y="4892040"/>
            <a:ext cx="9144000" cy="251460"/>
          </a:xfrm>
          <a:prstGeom prst="rect">
            <a:avLst/>
          </a:prstGeom>
          <a:solidFill>
            <a:srgbClr val="1B2A4A"/>
          </a:solidFill>
          <a:ln w="12700">
            <a:solidFill>
              <a:srgbClr val="1B2A4A"/>
            </a:solidFill>
            <a:prstDash val="solid"/>
          </a:ln>
        </p:spPr>
        <p:txBody>
          <a:bodyPr/>
          <a:lstStyle/>
          <a:p>
            <a:endParaRPr lang="en-US"/>
          </a:p>
        </p:txBody>
      </p:sp>
      <p:sp>
        <p:nvSpPr>
          <p:cNvPr id="5" name="Text 3"/>
          <p:cNvSpPr/>
          <p:nvPr/>
        </p:nvSpPr>
        <p:spPr>
          <a:xfrm>
            <a:off x="320040" y="73152"/>
            <a:ext cx="8503920" cy="475488"/>
          </a:xfrm>
          <a:prstGeom prst="rect">
            <a:avLst/>
          </a:prstGeom>
          <a:noFill/>
          <a:ln/>
        </p:spPr>
        <p:txBody>
          <a:bodyPr wrap="square" lIns="0" tIns="0" rIns="0" bIns="0" rtlCol="0" anchor="ctr"/>
          <a:lstStyle/>
          <a:p>
            <a:pPr marL="0" indent="0">
              <a:buNone/>
            </a:pPr>
            <a:r>
              <a:rPr lang="en-US" sz="2200" b="1">
                <a:solidFill>
                  <a:srgbClr val="FFFFFF"/>
                </a:solidFill>
                <a:latin typeface="Calibri"/>
                <a:ea typeface="Calibri"/>
                <a:cs typeface="Calibri"/>
              </a:rPr>
              <a:t>AMA Code of Ethics: Opinion 1.1.3 — Patient Rights</a:t>
            </a:r>
            <a:r>
              <a:rPr lang="en-US" sz="2200" b="1" baseline="30000">
                <a:solidFill>
                  <a:srgbClr val="FFFFFF"/>
                </a:solidFill>
                <a:latin typeface="Calibri"/>
                <a:ea typeface="Calibri"/>
                <a:cs typeface="Calibri"/>
              </a:rPr>
              <a:t>7</a:t>
            </a:r>
            <a:endParaRPr lang="en-US" sz="2200" baseline="30000" dirty="0"/>
          </a:p>
        </p:txBody>
      </p:sp>
      <p:sp>
        <p:nvSpPr>
          <p:cNvPr id="7" name="Shape 5"/>
          <p:cNvSpPr/>
          <p:nvPr/>
        </p:nvSpPr>
        <p:spPr>
          <a:xfrm>
            <a:off x="274320" y="749808"/>
            <a:ext cx="8595360" cy="530352"/>
          </a:xfrm>
          <a:prstGeom prst="rect">
            <a:avLst/>
          </a:prstGeom>
          <a:solidFill>
            <a:srgbClr val="1B2A4A"/>
          </a:solidFill>
          <a:ln w="12700">
            <a:solidFill>
              <a:srgbClr val="1B2A4A"/>
            </a:solidFill>
            <a:prstDash val="solid"/>
          </a:ln>
        </p:spPr>
        <p:txBody>
          <a:bodyPr/>
          <a:lstStyle/>
          <a:p>
            <a:endParaRPr lang="en-US"/>
          </a:p>
        </p:txBody>
      </p:sp>
      <p:sp>
        <p:nvSpPr>
          <p:cNvPr id="8" name="Text 6"/>
          <p:cNvSpPr/>
          <p:nvPr/>
        </p:nvSpPr>
        <p:spPr>
          <a:xfrm>
            <a:off x="457200" y="749808"/>
            <a:ext cx="8321040" cy="530352"/>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AMA Opinion 1.1.3 articulates that patients have the right to:</a:t>
            </a:r>
            <a:endParaRPr lang="en-US" sz="1300" dirty="0"/>
          </a:p>
        </p:txBody>
      </p:sp>
      <p:sp>
        <p:nvSpPr>
          <p:cNvPr id="9" name="Shape 7"/>
          <p:cNvSpPr/>
          <p:nvPr/>
        </p:nvSpPr>
        <p:spPr>
          <a:xfrm>
            <a:off x="274320" y="1417320"/>
            <a:ext cx="4251960" cy="1005840"/>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0" name="Shape 8"/>
          <p:cNvSpPr/>
          <p:nvPr/>
        </p:nvSpPr>
        <p:spPr>
          <a:xfrm>
            <a:off x="274320" y="1417320"/>
            <a:ext cx="73152" cy="1005840"/>
          </a:xfrm>
          <a:prstGeom prst="rect">
            <a:avLst/>
          </a:prstGeom>
          <a:solidFill>
            <a:srgbClr val="1A7F8C"/>
          </a:solidFill>
          <a:ln w="12700">
            <a:solidFill>
              <a:srgbClr val="1A7F8C"/>
            </a:solidFill>
            <a:prstDash val="solid"/>
          </a:ln>
        </p:spPr>
        <p:txBody>
          <a:bodyPr/>
          <a:lstStyle/>
          <a:p>
            <a:endParaRPr lang="en-US"/>
          </a:p>
        </p:txBody>
      </p:sp>
      <p:sp>
        <p:nvSpPr>
          <p:cNvPr id="11" name="Text 9"/>
          <p:cNvSpPr/>
          <p:nvPr/>
        </p:nvSpPr>
        <p:spPr>
          <a:xfrm>
            <a:off x="457200" y="1490472"/>
            <a:ext cx="3977640" cy="256032"/>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Courtesy &amp; Respect</a:t>
            </a:r>
            <a:endParaRPr lang="en-US" sz="1250" dirty="0"/>
          </a:p>
        </p:txBody>
      </p:sp>
      <p:sp>
        <p:nvSpPr>
          <p:cNvPr id="12" name="Text 10"/>
          <p:cNvSpPr/>
          <p:nvPr/>
        </p:nvSpPr>
        <p:spPr>
          <a:xfrm>
            <a:off x="457200" y="1764792"/>
            <a:ext cx="3977640" cy="594360"/>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Be treated with dignity regardless of demographics, illness type, or treatment decisions.</a:t>
            </a:r>
            <a:endParaRPr lang="en-US" sz="1100" dirty="0"/>
          </a:p>
        </p:txBody>
      </p:sp>
      <p:sp>
        <p:nvSpPr>
          <p:cNvPr id="13" name="Shape 11"/>
          <p:cNvSpPr/>
          <p:nvPr/>
        </p:nvSpPr>
        <p:spPr>
          <a:xfrm>
            <a:off x="274320" y="2551176"/>
            <a:ext cx="4251960" cy="1005840"/>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4" name="Shape 12"/>
          <p:cNvSpPr/>
          <p:nvPr/>
        </p:nvSpPr>
        <p:spPr>
          <a:xfrm>
            <a:off x="274320" y="2551176"/>
            <a:ext cx="73152" cy="1005840"/>
          </a:xfrm>
          <a:prstGeom prst="rect">
            <a:avLst/>
          </a:prstGeom>
          <a:solidFill>
            <a:srgbClr val="1A7F8C"/>
          </a:solidFill>
          <a:ln w="12700">
            <a:solidFill>
              <a:srgbClr val="1A7F8C"/>
            </a:solidFill>
            <a:prstDash val="solid"/>
          </a:ln>
        </p:spPr>
        <p:txBody>
          <a:bodyPr/>
          <a:lstStyle/>
          <a:p>
            <a:endParaRPr lang="en-US"/>
          </a:p>
        </p:txBody>
      </p:sp>
      <p:sp>
        <p:nvSpPr>
          <p:cNvPr id="15" name="Text 13"/>
          <p:cNvSpPr/>
          <p:nvPr/>
        </p:nvSpPr>
        <p:spPr>
          <a:xfrm>
            <a:off x="457200" y="2624328"/>
            <a:ext cx="3977640" cy="256032"/>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Relevant Information</a:t>
            </a:r>
            <a:endParaRPr lang="en-US" sz="1250" dirty="0"/>
          </a:p>
        </p:txBody>
      </p:sp>
      <p:sp>
        <p:nvSpPr>
          <p:cNvPr id="16" name="Text 14"/>
          <p:cNvSpPr/>
          <p:nvPr/>
        </p:nvSpPr>
        <p:spPr>
          <a:xfrm>
            <a:off x="457200" y="2898648"/>
            <a:ext cx="3977640" cy="594360"/>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Receive complete information about diagnosis, prognosis, and treatment options — including risks and benefits — in understandable terms.</a:t>
            </a:r>
            <a:endParaRPr lang="en-US" sz="1100" dirty="0"/>
          </a:p>
        </p:txBody>
      </p:sp>
      <p:sp>
        <p:nvSpPr>
          <p:cNvPr id="17" name="Shape 15"/>
          <p:cNvSpPr/>
          <p:nvPr/>
        </p:nvSpPr>
        <p:spPr>
          <a:xfrm>
            <a:off x="274320" y="3685032"/>
            <a:ext cx="4251960" cy="1005840"/>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8" name="Shape 16"/>
          <p:cNvSpPr/>
          <p:nvPr/>
        </p:nvSpPr>
        <p:spPr>
          <a:xfrm>
            <a:off x="274320" y="3685032"/>
            <a:ext cx="73152" cy="1005840"/>
          </a:xfrm>
          <a:prstGeom prst="rect">
            <a:avLst/>
          </a:prstGeom>
          <a:solidFill>
            <a:srgbClr val="1A7F8C"/>
          </a:solidFill>
          <a:ln w="12700">
            <a:solidFill>
              <a:srgbClr val="1A7F8C"/>
            </a:solidFill>
            <a:prstDash val="solid"/>
          </a:ln>
        </p:spPr>
        <p:txBody>
          <a:bodyPr/>
          <a:lstStyle/>
          <a:p>
            <a:endParaRPr lang="en-US"/>
          </a:p>
        </p:txBody>
      </p:sp>
      <p:sp>
        <p:nvSpPr>
          <p:cNvPr id="19" name="Text 17"/>
          <p:cNvSpPr/>
          <p:nvPr/>
        </p:nvSpPr>
        <p:spPr>
          <a:xfrm>
            <a:off x="457200" y="3758184"/>
            <a:ext cx="3977640" cy="256032"/>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Informed Decision-Making</a:t>
            </a:r>
            <a:endParaRPr lang="en-US" sz="1250" dirty="0"/>
          </a:p>
        </p:txBody>
      </p:sp>
      <p:sp>
        <p:nvSpPr>
          <p:cNvPr id="20" name="Text 18"/>
          <p:cNvSpPr/>
          <p:nvPr/>
        </p:nvSpPr>
        <p:spPr>
          <a:xfrm>
            <a:off x="457200" y="4032504"/>
            <a:ext cx="3977640" cy="594360"/>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Make decisions about their care, including the right to accept or refuse any recommended treatment, including life-sustaining treatment.</a:t>
            </a:r>
            <a:endParaRPr lang="en-US" sz="1100" dirty="0"/>
          </a:p>
        </p:txBody>
      </p:sp>
      <p:sp>
        <p:nvSpPr>
          <p:cNvPr id="21" name="Shape 19"/>
          <p:cNvSpPr/>
          <p:nvPr/>
        </p:nvSpPr>
        <p:spPr>
          <a:xfrm>
            <a:off x="4709160" y="1417320"/>
            <a:ext cx="4251960" cy="1005840"/>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22" name="Shape 20"/>
          <p:cNvSpPr/>
          <p:nvPr/>
        </p:nvSpPr>
        <p:spPr>
          <a:xfrm>
            <a:off x="4709160" y="1417320"/>
            <a:ext cx="73152" cy="1005840"/>
          </a:xfrm>
          <a:prstGeom prst="rect">
            <a:avLst/>
          </a:prstGeom>
          <a:solidFill>
            <a:srgbClr val="1A7F8C"/>
          </a:solidFill>
          <a:ln w="12700">
            <a:solidFill>
              <a:srgbClr val="1A7F8C"/>
            </a:solidFill>
            <a:prstDash val="solid"/>
          </a:ln>
        </p:spPr>
        <p:txBody>
          <a:bodyPr/>
          <a:lstStyle/>
          <a:p>
            <a:endParaRPr lang="en-US"/>
          </a:p>
        </p:txBody>
      </p:sp>
      <p:sp>
        <p:nvSpPr>
          <p:cNvPr id="23" name="Text 21"/>
          <p:cNvSpPr/>
          <p:nvPr/>
        </p:nvSpPr>
        <p:spPr>
          <a:xfrm>
            <a:off x="4892040" y="1490472"/>
            <a:ext cx="3977640" cy="256032"/>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Continuity of Care</a:t>
            </a:r>
            <a:endParaRPr lang="en-US" sz="1250" dirty="0"/>
          </a:p>
        </p:txBody>
      </p:sp>
      <p:sp>
        <p:nvSpPr>
          <p:cNvPr id="24" name="Text 22"/>
          <p:cNvSpPr/>
          <p:nvPr/>
        </p:nvSpPr>
        <p:spPr>
          <a:xfrm>
            <a:off x="4892040" y="1764792"/>
            <a:ext cx="3977640" cy="594360"/>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Receive care that is not abandoned. Physician may not unilaterally terminate a relationship without proper notice and facilitated transition.</a:t>
            </a:r>
            <a:endParaRPr lang="en-US" sz="1100" dirty="0"/>
          </a:p>
        </p:txBody>
      </p:sp>
      <p:sp>
        <p:nvSpPr>
          <p:cNvPr id="25" name="Shape 23"/>
          <p:cNvSpPr/>
          <p:nvPr/>
        </p:nvSpPr>
        <p:spPr>
          <a:xfrm>
            <a:off x="4709160" y="2551176"/>
            <a:ext cx="4251960" cy="1005840"/>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26" name="Shape 24"/>
          <p:cNvSpPr/>
          <p:nvPr/>
        </p:nvSpPr>
        <p:spPr>
          <a:xfrm>
            <a:off x="4709160" y="2551176"/>
            <a:ext cx="73152" cy="1005840"/>
          </a:xfrm>
          <a:prstGeom prst="rect">
            <a:avLst/>
          </a:prstGeom>
          <a:solidFill>
            <a:srgbClr val="1A7F8C"/>
          </a:solidFill>
          <a:ln w="12700">
            <a:solidFill>
              <a:srgbClr val="1A7F8C"/>
            </a:solidFill>
            <a:prstDash val="solid"/>
          </a:ln>
        </p:spPr>
        <p:txBody>
          <a:bodyPr/>
          <a:lstStyle/>
          <a:p>
            <a:endParaRPr lang="en-US"/>
          </a:p>
        </p:txBody>
      </p:sp>
      <p:sp>
        <p:nvSpPr>
          <p:cNvPr id="27" name="Text 25"/>
          <p:cNvSpPr/>
          <p:nvPr/>
        </p:nvSpPr>
        <p:spPr>
          <a:xfrm>
            <a:off x="4892040" y="2624328"/>
            <a:ext cx="3977640" cy="256032"/>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Confidentiality</a:t>
            </a:r>
            <a:endParaRPr lang="en-US" sz="1250" dirty="0"/>
          </a:p>
        </p:txBody>
      </p:sp>
      <p:sp>
        <p:nvSpPr>
          <p:cNvPr id="28" name="Text 26"/>
          <p:cNvSpPr/>
          <p:nvPr/>
        </p:nvSpPr>
        <p:spPr>
          <a:xfrm>
            <a:off x="4892040" y="2898648"/>
            <a:ext cx="3977640" cy="594360"/>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Expect that medical information will remain private; shared only with consent or under legally mandated exceptions.</a:t>
            </a:r>
            <a:endParaRPr lang="en-US" sz="1100" dirty="0"/>
          </a:p>
        </p:txBody>
      </p:sp>
      <p:sp>
        <p:nvSpPr>
          <p:cNvPr id="29" name="Shape 27"/>
          <p:cNvSpPr/>
          <p:nvPr/>
        </p:nvSpPr>
        <p:spPr>
          <a:xfrm>
            <a:off x="4709160" y="3685032"/>
            <a:ext cx="4251960" cy="1005840"/>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30" name="Shape 28"/>
          <p:cNvSpPr/>
          <p:nvPr/>
        </p:nvSpPr>
        <p:spPr>
          <a:xfrm>
            <a:off x="4709160" y="3685032"/>
            <a:ext cx="73152" cy="1005840"/>
          </a:xfrm>
          <a:prstGeom prst="rect">
            <a:avLst/>
          </a:prstGeom>
          <a:solidFill>
            <a:srgbClr val="1A7F8C"/>
          </a:solidFill>
          <a:ln w="12700">
            <a:solidFill>
              <a:srgbClr val="1A7F8C"/>
            </a:solidFill>
            <a:prstDash val="solid"/>
          </a:ln>
        </p:spPr>
        <p:txBody>
          <a:bodyPr/>
          <a:lstStyle/>
          <a:p>
            <a:endParaRPr lang="en-US"/>
          </a:p>
        </p:txBody>
      </p:sp>
      <p:sp>
        <p:nvSpPr>
          <p:cNvPr id="31" name="Text 29"/>
          <p:cNvSpPr/>
          <p:nvPr/>
        </p:nvSpPr>
        <p:spPr>
          <a:xfrm>
            <a:off x="4892040" y="3758184"/>
            <a:ext cx="3977640" cy="256032"/>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Second Opinion</a:t>
            </a:r>
            <a:endParaRPr lang="en-US" sz="1250" dirty="0"/>
          </a:p>
        </p:txBody>
      </p:sp>
      <p:sp>
        <p:nvSpPr>
          <p:cNvPr id="32" name="Text 30"/>
          <p:cNvSpPr/>
          <p:nvPr/>
        </p:nvSpPr>
        <p:spPr>
          <a:xfrm>
            <a:off x="4892040" y="4032504"/>
            <a:ext cx="3977640" cy="594360"/>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Seek another physician's perspective; physician must support and not obstruct this right.</a:t>
            </a:r>
            <a:endParaRPr lang="en-U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AF7F2"/>
        </a:solidFill>
        <a:effectLst/>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txBody>
          <a:bodyPr/>
          <a:lstStyle/>
          <a:p>
            <a:endParaRPr lang="en-US"/>
          </a:p>
        </p:txBody>
      </p:sp>
      <p:sp>
        <p:nvSpPr>
          <p:cNvPr id="3" name="Shape 1"/>
          <p:cNvSpPr/>
          <p:nvPr/>
        </p:nvSpPr>
        <p:spPr>
          <a:xfrm>
            <a:off x="0" y="594360"/>
            <a:ext cx="9144000" cy="45720"/>
          </a:xfrm>
          <a:prstGeom prst="rect">
            <a:avLst/>
          </a:prstGeom>
          <a:solidFill>
            <a:srgbClr val="C8952A"/>
          </a:solidFill>
          <a:ln w="12700">
            <a:solidFill>
              <a:srgbClr val="C8952A"/>
            </a:solidFill>
            <a:prstDash val="solid"/>
          </a:ln>
        </p:spPr>
        <p:txBody>
          <a:bodyPr/>
          <a:lstStyle/>
          <a:p>
            <a:endParaRPr lang="en-US"/>
          </a:p>
        </p:txBody>
      </p:sp>
      <p:sp>
        <p:nvSpPr>
          <p:cNvPr id="4" name="Shape 2"/>
          <p:cNvSpPr/>
          <p:nvPr/>
        </p:nvSpPr>
        <p:spPr>
          <a:xfrm>
            <a:off x="0" y="4892040"/>
            <a:ext cx="9144000" cy="251460"/>
          </a:xfrm>
          <a:prstGeom prst="rect">
            <a:avLst/>
          </a:prstGeom>
          <a:solidFill>
            <a:srgbClr val="1B2A4A"/>
          </a:solidFill>
          <a:ln w="12700">
            <a:solidFill>
              <a:srgbClr val="1B2A4A"/>
            </a:solidFill>
            <a:prstDash val="solid"/>
          </a:ln>
        </p:spPr>
        <p:txBody>
          <a:bodyPr/>
          <a:lstStyle/>
          <a:p>
            <a:endParaRPr lang="en-US"/>
          </a:p>
        </p:txBody>
      </p:sp>
      <p:sp>
        <p:nvSpPr>
          <p:cNvPr id="5" name="Text 3"/>
          <p:cNvSpPr/>
          <p:nvPr/>
        </p:nvSpPr>
        <p:spPr>
          <a:xfrm>
            <a:off x="320040" y="73152"/>
            <a:ext cx="8503920" cy="475488"/>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Veracity and Confidentiality: Clinical Application</a:t>
            </a:r>
            <a:endParaRPr lang="en-US" sz="2200" dirty="0"/>
          </a:p>
        </p:txBody>
      </p:sp>
      <p:sp>
        <p:nvSpPr>
          <p:cNvPr id="7" name="Shape 5"/>
          <p:cNvSpPr/>
          <p:nvPr/>
        </p:nvSpPr>
        <p:spPr>
          <a:xfrm>
            <a:off x="274320" y="749808"/>
            <a:ext cx="4160520" cy="4023360"/>
          </a:xfrm>
          <a:prstGeom prst="rect">
            <a:avLst/>
          </a:prstGeom>
          <a:solidFill>
            <a:srgbClr val="FFFFFF"/>
          </a:solidFill>
          <a:ln w="25400">
            <a:solidFill>
              <a:srgbClr val="1A7F8C"/>
            </a:solidFill>
            <a:prstDash val="solid"/>
          </a:ln>
          <a:effectLst>
            <a:outerShdw blurRad="101600" dist="38100" dir="8100000" algn="bl" rotWithShape="0">
              <a:srgbClr val="000000">
                <a:alpha val="12000"/>
              </a:srgbClr>
            </a:outerShdw>
          </a:effectLst>
        </p:spPr>
        <p:txBody>
          <a:bodyPr/>
          <a:lstStyle/>
          <a:p>
            <a:endParaRPr lang="en-US"/>
          </a:p>
        </p:txBody>
      </p:sp>
      <p:sp>
        <p:nvSpPr>
          <p:cNvPr id="8" name="Shape 6"/>
          <p:cNvSpPr/>
          <p:nvPr/>
        </p:nvSpPr>
        <p:spPr>
          <a:xfrm>
            <a:off x="274320" y="749808"/>
            <a:ext cx="4160520" cy="402336"/>
          </a:xfrm>
          <a:prstGeom prst="rect">
            <a:avLst/>
          </a:prstGeom>
          <a:solidFill>
            <a:srgbClr val="1A7F8C"/>
          </a:solidFill>
          <a:ln w="12700">
            <a:solidFill>
              <a:srgbClr val="1A7F8C"/>
            </a:solidFill>
            <a:prstDash val="solid"/>
          </a:ln>
        </p:spPr>
        <p:txBody>
          <a:bodyPr/>
          <a:lstStyle/>
          <a:p>
            <a:endParaRPr lang="en-US"/>
          </a:p>
        </p:txBody>
      </p:sp>
      <p:sp>
        <p:nvSpPr>
          <p:cNvPr id="9" name="Text 7"/>
          <p:cNvSpPr/>
          <p:nvPr/>
        </p:nvSpPr>
        <p:spPr>
          <a:xfrm>
            <a:off x="384048" y="749808"/>
            <a:ext cx="3950208" cy="402336"/>
          </a:xfrm>
          <a:prstGeom prst="rect">
            <a:avLst/>
          </a:prstGeom>
          <a:noFill/>
          <a:ln/>
        </p:spPr>
        <p:txBody>
          <a:bodyPr wrap="square" lIns="0" tIns="0" rIns="0" bIns="0" rtlCol="0" anchor="ctr"/>
          <a:lstStyle/>
          <a:p>
            <a:r>
              <a:rPr lang="en-US" sz="1600" b="1">
                <a:solidFill>
                  <a:srgbClr val="FFFFFF"/>
                </a:solidFill>
                <a:latin typeface="Calibri"/>
                <a:ea typeface="Calibri"/>
                <a:cs typeface="Calibri"/>
              </a:rPr>
              <a:t>VERACITY</a:t>
            </a:r>
            <a:r>
              <a:rPr lang="en-US" sz="1600" b="1" baseline="30000">
                <a:solidFill>
                  <a:srgbClr val="FFFFFF"/>
                </a:solidFill>
                <a:latin typeface="Calibri"/>
                <a:ea typeface="Calibri"/>
                <a:cs typeface="Calibri"/>
              </a:rPr>
              <a:t>8</a:t>
            </a:r>
            <a:endParaRPr lang="en-US" sz="1600" b="1" baseline="30000">
              <a:solidFill>
                <a:srgbClr val="FFFFFF"/>
              </a:solidFill>
              <a:ea typeface="Calibri"/>
              <a:cs typeface="Calibri"/>
            </a:endParaRPr>
          </a:p>
        </p:txBody>
      </p:sp>
      <p:sp>
        <p:nvSpPr>
          <p:cNvPr id="10" name="Text 8"/>
          <p:cNvSpPr/>
          <p:nvPr/>
        </p:nvSpPr>
        <p:spPr>
          <a:xfrm>
            <a:off x="411480" y="1234440"/>
            <a:ext cx="3931920" cy="3383280"/>
          </a:xfrm>
          <a:prstGeom prst="rect">
            <a:avLst/>
          </a:prstGeom>
          <a:noFill/>
          <a:ln/>
        </p:spPr>
        <p:txBody>
          <a:bodyPr wrap="square" lIns="0" tIns="0" rIns="0" bIns="0" rtlCol="0" anchor="t"/>
          <a:lstStyle/>
          <a:p>
            <a:pPr marL="0" indent="0">
              <a:buNone/>
            </a:pPr>
            <a:r>
              <a:rPr lang="en-US" sz="1300" b="1" dirty="0">
                <a:solidFill>
                  <a:srgbClr val="1B2A4A"/>
                </a:solidFill>
                <a:latin typeface="Calibri" pitchFamily="34" charset="0"/>
                <a:ea typeface="Calibri" pitchFamily="34" charset="-122"/>
                <a:cs typeface="Calibri" pitchFamily="34" charset="-120"/>
              </a:rPr>
              <a:t>Definition: </a:t>
            </a:r>
            <a:r>
              <a:rPr lang="en-US" sz="1250" dirty="0">
                <a:solidFill>
                  <a:srgbClr val="3A3A3A"/>
                </a:solidFill>
                <a:latin typeface="Calibri" pitchFamily="34" charset="0"/>
                <a:ea typeface="Calibri" pitchFamily="34" charset="-122"/>
                <a:cs typeface="Calibri" pitchFamily="34" charset="-120"/>
              </a:rPr>
              <a:t>The duty to tell patients the truth about their diagnosis, prognosis, and treatment options.
</a:t>
            </a:r>
            <a:r>
              <a:rPr lang="en-US" sz="1300" b="1" dirty="0">
                <a:solidFill>
                  <a:srgbClr val="1B2A4A"/>
                </a:solidFill>
                <a:latin typeface="Calibri" pitchFamily="34" charset="0"/>
                <a:ea typeface="Calibri" pitchFamily="34" charset="-122"/>
                <a:cs typeface="Calibri" pitchFamily="34" charset="-120"/>
              </a:rPr>
              <a:t>Why it matters: </a:t>
            </a:r>
            <a:r>
              <a:rPr lang="en-US" sz="1250" dirty="0">
                <a:solidFill>
                  <a:srgbClr val="3A3A3A"/>
                </a:solidFill>
                <a:latin typeface="Calibri" pitchFamily="34" charset="0"/>
                <a:ea typeface="Calibri" pitchFamily="34" charset="-122"/>
                <a:cs typeface="Calibri" pitchFamily="34" charset="-120"/>
              </a:rPr>
              <a:t>Truthful disclosure is required for valid informed consent. Without accurate information, autonomy is impossible.
</a:t>
            </a:r>
            <a:r>
              <a:rPr lang="en-US" sz="1300" b="1" dirty="0">
                <a:solidFill>
                  <a:srgbClr val="1B2A4A"/>
                </a:solidFill>
                <a:latin typeface="Calibri" pitchFamily="34" charset="0"/>
                <a:ea typeface="Calibri" pitchFamily="34" charset="-122"/>
                <a:cs typeface="Calibri" pitchFamily="34" charset="-120"/>
              </a:rPr>
              <a:t>Palliative context: </a:t>
            </a:r>
            <a:r>
              <a:rPr lang="en-US" sz="1250" dirty="0">
                <a:solidFill>
                  <a:srgbClr val="3A3A3A"/>
                </a:solidFill>
                <a:latin typeface="Calibri" pitchFamily="34" charset="0"/>
                <a:ea typeface="Calibri" pitchFamily="34" charset="-122"/>
                <a:cs typeface="Calibri" pitchFamily="34" charset="-120"/>
              </a:rPr>
              <a:t>Prognostic honesty enables patients to plan, say goodbyes, and align care with values. Withholding prognosis 'to protect' the patient is generally not ethically justified.
</a:t>
            </a:r>
            <a:r>
              <a:rPr lang="en-US" sz="1300" b="1" dirty="0">
                <a:solidFill>
                  <a:srgbClr val="1B2A4A"/>
                </a:solidFill>
                <a:latin typeface="Calibri" pitchFamily="34" charset="0"/>
                <a:ea typeface="Calibri" pitchFamily="34" charset="-122"/>
                <a:cs typeface="Calibri" pitchFamily="34" charset="-120"/>
              </a:rPr>
              <a:t>Limits: </a:t>
            </a:r>
            <a:r>
              <a:rPr lang="en-US" sz="1250" dirty="0">
                <a:solidFill>
                  <a:srgbClr val="3A3A3A"/>
                </a:solidFill>
                <a:latin typeface="Calibri" pitchFamily="34" charset="0"/>
                <a:ea typeface="Calibri" pitchFamily="34" charset="-122"/>
                <a:cs typeface="Calibri" pitchFamily="34" charset="-120"/>
              </a:rPr>
              <a:t>Patient may waive right to information ('I don't want to know my prognosis'). Cultural contexts may complicate but do not eliminate veracity obligations.</a:t>
            </a:r>
            <a:endParaRPr lang="en-US" sz="1300" dirty="0"/>
          </a:p>
        </p:txBody>
      </p:sp>
      <p:sp>
        <p:nvSpPr>
          <p:cNvPr id="11" name="Shape 9"/>
          <p:cNvSpPr/>
          <p:nvPr/>
        </p:nvSpPr>
        <p:spPr>
          <a:xfrm>
            <a:off x="4709160" y="749808"/>
            <a:ext cx="4160520" cy="4023360"/>
          </a:xfrm>
          <a:prstGeom prst="rect">
            <a:avLst/>
          </a:prstGeom>
          <a:solidFill>
            <a:srgbClr val="FFFFFF"/>
          </a:solidFill>
          <a:ln w="25400">
            <a:solidFill>
              <a:srgbClr val="1B2A4A"/>
            </a:solidFill>
            <a:prstDash val="solid"/>
          </a:ln>
          <a:effectLst>
            <a:outerShdw blurRad="101600" dist="38100" dir="8100000" algn="bl" rotWithShape="0">
              <a:srgbClr val="000000">
                <a:alpha val="12000"/>
              </a:srgbClr>
            </a:outerShdw>
          </a:effectLst>
        </p:spPr>
        <p:txBody>
          <a:bodyPr/>
          <a:lstStyle/>
          <a:p>
            <a:endParaRPr lang="en-US"/>
          </a:p>
        </p:txBody>
      </p:sp>
      <p:sp>
        <p:nvSpPr>
          <p:cNvPr id="12" name="Shape 10"/>
          <p:cNvSpPr/>
          <p:nvPr/>
        </p:nvSpPr>
        <p:spPr>
          <a:xfrm>
            <a:off x="4709160" y="749808"/>
            <a:ext cx="4160520" cy="402336"/>
          </a:xfrm>
          <a:prstGeom prst="rect">
            <a:avLst/>
          </a:prstGeom>
          <a:solidFill>
            <a:srgbClr val="1B2A4A"/>
          </a:solidFill>
          <a:ln w="12700">
            <a:solidFill>
              <a:srgbClr val="1B2A4A"/>
            </a:solidFill>
            <a:prstDash val="solid"/>
          </a:ln>
        </p:spPr>
        <p:txBody>
          <a:bodyPr/>
          <a:lstStyle/>
          <a:p>
            <a:endParaRPr lang="en-US"/>
          </a:p>
        </p:txBody>
      </p:sp>
      <p:sp>
        <p:nvSpPr>
          <p:cNvPr id="13" name="Text 11"/>
          <p:cNvSpPr/>
          <p:nvPr/>
        </p:nvSpPr>
        <p:spPr>
          <a:xfrm>
            <a:off x="4818888" y="749808"/>
            <a:ext cx="3950208" cy="402336"/>
          </a:xfrm>
          <a:prstGeom prst="rect">
            <a:avLst/>
          </a:prstGeom>
          <a:noFill/>
          <a:ln/>
        </p:spPr>
        <p:txBody>
          <a:bodyPr wrap="square" lIns="0" tIns="0" rIns="0" bIns="0" rtlCol="0" anchor="ctr"/>
          <a:lstStyle/>
          <a:p>
            <a:r>
              <a:rPr lang="en-US" sz="1600" b="1">
                <a:solidFill>
                  <a:srgbClr val="FFFFFF"/>
                </a:solidFill>
                <a:latin typeface="Calibri"/>
                <a:ea typeface="Calibri"/>
                <a:cs typeface="Calibri"/>
              </a:rPr>
              <a:t>CONFIDENTIALITY</a:t>
            </a:r>
            <a:r>
              <a:rPr lang="en-US" sz="1600" b="1" baseline="30000">
                <a:solidFill>
                  <a:srgbClr val="FFFFFF"/>
                </a:solidFill>
                <a:latin typeface="Calibri"/>
                <a:ea typeface="Calibri"/>
                <a:cs typeface="Calibri"/>
              </a:rPr>
              <a:t>9</a:t>
            </a:r>
            <a:endParaRPr lang="en-US" sz="1600" dirty="0"/>
          </a:p>
        </p:txBody>
      </p:sp>
      <p:sp>
        <p:nvSpPr>
          <p:cNvPr id="14" name="Text 12"/>
          <p:cNvSpPr/>
          <p:nvPr/>
        </p:nvSpPr>
        <p:spPr>
          <a:xfrm>
            <a:off x="4846320" y="1234440"/>
            <a:ext cx="3931920" cy="3383280"/>
          </a:xfrm>
          <a:prstGeom prst="rect">
            <a:avLst/>
          </a:prstGeom>
          <a:noFill/>
          <a:ln/>
        </p:spPr>
        <p:txBody>
          <a:bodyPr wrap="square" lIns="0" tIns="0" rIns="0" bIns="0" rtlCol="0" anchor="t"/>
          <a:lstStyle/>
          <a:p>
            <a:pPr marL="0" indent="0">
              <a:buNone/>
            </a:pPr>
            <a:r>
              <a:rPr lang="en-US" sz="1300" b="1" dirty="0">
                <a:solidFill>
                  <a:srgbClr val="1B2A4A"/>
                </a:solidFill>
                <a:latin typeface="Calibri" pitchFamily="34" charset="0"/>
                <a:ea typeface="Calibri" pitchFamily="34" charset="-122"/>
                <a:cs typeface="Calibri" pitchFamily="34" charset="-120"/>
              </a:rPr>
              <a:t>Definition: </a:t>
            </a:r>
            <a:r>
              <a:rPr lang="en-US" sz="1250" dirty="0">
                <a:solidFill>
                  <a:srgbClr val="3A3A3A"/>
                </a:solidFill>
                <a:latin typeface="Calibri" pitchFamily="34" charset="0"/>
                <a:ea typeface="Calibri" pitchFamily="34" charset="-122"/>
                <a:cs typeface="Calibri" pitchFamily="34" charset="-120"/>
              </a:rPr>
              <a:t>Obligation to protect patient medical information from unauthorized disclosure.
</a:t>
            </a:r>
            <a:r>
              <a:rPr lang="en-US" sz="1300" b="1" dirty="0">
                <a:solidFill>
                  <a:srgbClr val="1B2A4A"/>
                </a:solidFill>
                <a:latin typeface="Calibri" pitchFamily="34" charset="0"/>
                <a:ea typeface="Calibri" pitchFamily="34" charset="-122"/>
                <a:cs typeface="Calibri" pitchFamily="34" charset="-120"/>
              </a:rPr>
              <a:t>Legal basis: </a:t>
            </a:r>
            <a:r>
              <a:rPr lang="en-US" sz="1250" dirty="0">
                <a:solidFill>
                  <a:srgbClr val="3A3A3A"/>
                </a:solidFill>
                <a:latin typeface="Calibri" pitchFamily="34" charset="0"/>
                <a:ea typeface="Calibri" pitchFamily="34" charset="-122"/>
                <a:cs typeface="Calibri" pitchFamily="34" charset="-120"/>
              </a:rPr>
              <a:t>HIPAA; state laws; physician-patient privilege.
</a:t>
            </a:r>
            <a:r>
              <a:rPr lang="en-US" sz="1300" b="1" dirty="0">
                <a:solidFill>
                  <a:srgbClr val="1B2A4A"/>
                </a:solidFill>
                <a:latin typeface="Calibri" pitchFamily="34" charset="0"/>
                <a:ea typeface="Calibri" pitchFamily="34" charset="-122"/>
                <a:cs typeface="Calibri" pitchFamily="34" charset="-120"/>
              </a:rPr>
              <a:t>Exceptions (must know): </a:t>
            </a:r>
            <a:r>
              <a:rPr lang="en-US" sz="1250" dirty="0">
                <a:solidFill>
                  <a:srgbClr val="3A3A3A"/>
                </a:solidFill>
                <a:latin typeface="Calibri" pitchFamily="34" charset="0"/>
                <a:ea typeface="Calibri" pitchFamily="34" charset="-122"/>
                <a:cs typeface="Calibri" pitchFamily="34" charset="-120"/>
              </a:rPr>
              <a:t>Imminent harm to identifiable third party (Tarasoff), mandatory reporting (child/elder abuse, certain communicable diseases), court order, impaired drivers.
</a:t>
            </a:r>
            <a:r>
              <a:rPr lang="en-US" sz="1300" b="1" dirty="0">
                <a:solidFill>
                  <a:srgbClr val="1B2A4A"/>
                </a:solidFill>
                <a:latin typeface="Calibri" pitchFamily="34" charset="0"/>
                <a:ea typeface="Calibri" pitchFamily="34" charset="-122"/>
                <a:cs typeface="Calibri" pitchFamily="34" charset="-120"/>
              </a:rPr>
              <a:t>Palliative context: </a:t>
            </a:r>
            <a:r>
              <a:rPr lang="en-US" sz="1250" dirty="0">
                <a:solidFill>
                  <a:srgbClr val="3A3A3A"/>
                </a:solidFill>
                <a:latin typeface="Calibri" pitchFamily="34" charset="0"/>
                <a:ea typeface="Calibri" pitchFamily="34" charset="-122"/>
                <a:cs typeface="Calibri" pitchFamily="34" charset="-120"/>
              </a:rPr>
              <a:t>Family requests for information about dying patients require patient's prior consent. Absent consent, information should not be shared even with well-intentioned family.</a:t>
            </a:r>
            <a:endParaRPr lang="en-US" sz="13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B133F-DB9E-C8EE-CC9B-EDF2425D943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535829F-3467-83FA-7CED-7992F3D6CC74}"/>
              </a:ext>
            </a:extLst>
          </p:cNvPr>
          <p:cNvSpPr>
            <a:spLocks noGrp="1"/>
          </p:cNvSpPr>
          <p:nvPr>
            <p:ph type="ctrTitle"/>
          </p:nvPr>
        </p:nvSpPr>
        <p:spPr/>
        <p:txBody>
          <a:bodyPr/>
          <a:lstStyle/>
          <a:p>
            <a:r>
              <a:rPr lang="en-US" sz="3600" b="1" dirty="0">
                <a:solidFill>
                  <a:srgbClr val="FFFFFF"/>
                </a:solidFill>
                <a:latin typeface="Calibri" pitchFamily="34" charset="0"/>
                <a:ea typeface="Calibri" pitchFamily="34" charset="-122"/>
                <a:cs typeface="Calibri" pitchFamily="34" charset="-120"/>
              </a:rPr>
              <a:t>Medical Decision-Making</a:t>
            </a:r>
            <a:endParaRPr lang="en-US" sz="3600" dirty="0"/>
          </a:p>
        </p:txBody>
      </p:sp>
      <p:sp>
        <p:nvSpPr>
          <p:cNvPr id="5" name="Subtitle 4">
            <a:extLst>
              <a:ext uri="{FF2B5EF4-FFF2-40B4-BE49-F238E27FC236}">
                <a16:creationId xmlns:a16="http://schemas.microsoft.com/office/drawing/2014/main" id="{189C28F5-ECD7-D7AA-1729-FCB6CEA5D4DE}"/>
              </a:ext>
            </a:extLst>
          </p:cNvPr>
          <p:cNvSpPr>
            <a:spLocks noGrp="1"/>
          </p:cNvSpPr>
          <p:nvPr>
            <p:ph type="subTitle" idx="1"/>
          </p:nvPr>
        </p:nvSpPr>
        <p:spPr/>
        <p:txBody>
          <a:bodyPr/>
          <a:lstStyle/>
          <a:p>
            <a:pPr marL="0"/>
            <a:r>
              <a:rPr lang="en-US" sz="1600" i="1" dirty="0">
                <a:solidFill>
                  <a:srgbClr val="E8E4DC"/>
                </a:solidFill>
                <a:latin typeface="Calibri" pitchFamily="34" charset="0"/>
                <a:ea typeface="Calibri" pitchFamily="34" charset="-122"/>
                <a:cs typeface="Calibri" pitchFamily="34" charset="-120"/>
              </a:rPr>
              <a:t>Capacity · Informed Consent &amp; Assent · Surrogate Decision-Making · Best Interest</a:t>
            </a:r>
            <a:endParaRPr lang="en-US" sz="1600" dirty="0"/>
          </a:p>
        </p:txBody>
      </p:sp>
    </p:spTree>
    <p:extLst>
      <p:ext uri="{BB962C8B-B14F-4D97-AF65-F5344CB8AC3E}">
        <p14:creationId xmlns:p14="http://schemas.microsoft.com/office/powerpoint/2010/main" val="2730363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AF7F2"/>
        </a:solidFill>
        <a:effectLst/>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txBody>
          <a:bodyPr/>
          <a:lstStyle/>
          <a:p>
            <a:endParaRPr lang="en-US"/>
          </a:p>
        </p:txBody>
      </p:sp>
      <p:sp>
        <p:nvSpPr>
          <p:cNvPr id="3" name="Shape 1"/>
          <p:cNvSpPr/>
          <p:nvPr/>
        </p:nvSpPr>
        <p:spPr>
          <a:xfrm>
            <a:off x="0" y="594360"/>
            <a:ext cx="9144000" cy="45720"/>
          </a:xfrm>
          <a:prstGeom prst="rect">
            <a:avLst/>
          </a:prstGeom>
          <a:solidFill>
            <a:srgbClr val="C8952A"/>
          </a:solidFill>
          <a:ln w="12700">
            <a:solidFill>
              <a:srgbClr val="C8952A"/>
            </a:solidFill>
            <a:prstDash val="solid"/>
          </a:ln>
        </p:spPr>
        <p:txBody>
          <a:bodyPr/>
          <a:lstStyle/>
          <a:p>
            <a:endParaRPr lang="en-US"/>
          </a:p>
        </p:txBody>
      </p:sp>
      <p:sp>
        <p:nvSpPr>
          <p:cNvPr id="5" name="Text 3"/>
          <p:cNvSpPr/>
          <p:nvPr/>
        </p:nvSpPr>
        <p:spPr>
          <a:xfrm>
            <a:off x="320040" y="73152"/>
            <a:ext cx="8503920" cy="475488"/>
          </a:xfrm>
          <a:prstGeom prst="rect">
            <a:avLst/>
          </a:prstGeom>
          <a:noFill/>
          <a:ln/>
        </p:spPr>
        <p:txBody>
          <a:bodyPr wrap="square" lIns="0" tIns="0" rIns="0" bIns="0" rtlCol="0" anchor="ctr"/>
          <a:lstStyle/>
          <a:p>
            <a:pPr marL="0" indent="0">
              <a:buNone/>
            </a:pPr>
            <a:r>
              <a:rPr lang="en-US" sz="2200" b="1">
                <a:solidFill>
                  <a:srgbClr val="FFFFFF"/>
                </a:solidFill>
                <a:latin typeface="Calibri"/>
                <a:ea typeface="Calibri"/>
                <a:cs typeface="Calibri"/>
              </a:rPr>
              <a:t>Decision-Making Capacity: The Four Elements</a:t>
            </a:r>
            <a:r>
              <a:rPr lang="en-US" sz="2200" b="1" baseline="30000">
                <a:solidFill>
                  <a:srgbClr val="FFFFFF"/>
                </a:solidFill>
                <a:latin typeface="Calibri"/>
                <a:ea typeface="Calibri"/>
                <a:cs typeface="Calibri"/>
              </a:rPr>
              <a:t>10</a:t>
            </a:r>
            <a:endParaRPr lang="en-US" sz="2200" baseline="30000" dirty="0">
              <a:latin typeface="Calibri"/>
              <a:ea typeface="Calibri"/>
              <a:cs typeface="Calibri"/>
            </a:endParaRPr>
          </a:p>
        </p:txBody>
      </p:sp>
      <p:sp>
        <p:nvSpPr>
          <p:cNvPr id="6" name="Text 4"/>
          <p:cNvSpPr/>
          <p:nvPr/>
        </p:nvSpPr>
        <p:spPr>
          <a:xfrm>
            <a:off x="274320" y="4901184"/>
            <a:ext cx="8595360" cy="219456"/>
          </a:xfrm>
          <a:prstGeom prst="rect">
            <a:avLst/>
          </a:prstGeom>
          <a:noFill/>
          <a:ln/>
        </p:spPr>
        <p:txBody>
          <a:bodyPr wrap="square" lIns="0" tIns="0" rIns="0" bIns="0" rtlCol="0" anchor="ctr"/>
          <a:lstStyle/>
          <a:p>
            <a:pPr marL="0" indent="0">
              <a:buNone/>
            </a:pPr>
            <a:r>
              <a:rPr lang="en-US" sz="900" dirty="0">
                <a:solidFill>
                  <a:srgbClr val="E8E4DC"/>
                </a:solidFill>
                <a:latin typeface="Calibri" pitchFamily="34" charset="0"/>
                <a:ea typeface="Calibri" pitchFamily="34" charset="-122"/>
                <a:cs typeface="Calibri" pitchFamily="34" charset="-120"/>
              </a:rPr>
              <a:t>Medical Ethics in Palliative Care  |  Board Review</a:t>
            </a:r>
            <a:endParaRPr lang="en-US" sz="900" dirty="0"/>
          </a:p>
        </p:txBody>
      </p:sp>
      <p:sp>
        <p:nvSpPr>
          <p:cNvPr id="7" name="Shape 5"/>
          <p:cNvSpPr/>
          <p:nvPr/>
        </p:nvSpPr>
        <p:spPr>
          <a:xfrm>
            <a:off x="274320" y="777240"/>
            <a:ext cx="8595360" cy="822960"/>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8" name="Shape 6"/>
          <p:cNvSpPr/>
          <p:nvPr/>
        </p:nvSpPr>
        <p:spPr>
          <a:xfrm>
            <a:off x="274320" y="777240"/>
            <a:ext cx="109728" cy="822960"/>
          </a:xfrm>
          <a:prstGeom prst="rect">
            <a:avLst/>
          </a:prstGeom>
          <a:solidFill>
            <a:srgbClr val="1A7F8C"/>
          </a:solidFill>
          <a:ln w="12700">
            <a:solidFill>
              <a:srgbClr val="1A7F8C"/>
            </a:solidFill>
            <a:prstDash val="solid"/>
          </a:ln>
        </p:spPr>
        <p:txBody>
          <a:bodyPr/>
          <a:lstStyle/>
          <a:p>
            <a:endParaRPr lang="en-US"/>
          </a:p>
        </p:txBody>
      </p:sp>
      <p:sp>
        <p:nvSpPr>
          <p:cNvPr id="9" name="Text 7"/>
          <p:cNvSpPr/>
          <p:nvPr/>
        </p:nvSpPr>
        <p:spPr>
          <a:xfrm>
            <a:off x="502920" y="841248"/>
            <a:ext cx="8229600" cy="237744"/>
          </a:xfrm>
          <a:prstGeom prst="rect">
            <a:avLst/>
          </a:prstGeom>
          <a:noFill/>
          <a:ln/>
        </p:spPr>
        <p:txBody>
          <a:bodyPr wrap="square" lIns="0" tIns="0" rIns="0" bIns="0" rtlCol="0" anchor="ctr"/>
          <a:lstStyle/>
          <a:p>
            <a:pPr marL="0" indent="0">
              <a:buNone/>
            </a:pPr>
            <a:r>
              <a:rPr lang="en-US" sz="1350" b="1" dirty="0">
                <a:solidFill>
                  <a:srgbClr val="1B2A4A"/>
                </a:solidFill>
                <a:latin typeface="Calibri" pitchFamily="34" charset="0"/>
                <a:ea typeface="Calibri" pitchFamily="34" charset="-122"/>
                <a:cs typeface="Calibri" pitchFamily="34" charset="-120"/>
              </a:rPr>
              <a:t>1. Communicate a Choice</a:t>
            </a:r>
            <a:endParaRPr lang="en-US" sz="1350" dirty="0"/>
          </a:p>
        </p:txBody>
      </p:sp>
      <p:sp>
        <p:nvSpPr>
          <p:cNvPr id="10" name="Text 8"/>
          <p:cNvSpPr/>
          <p:nvPr/>
        </p:nvSpPr>
        <p:spPr>
          <a:xfrm>
            <a:off x="502920" y="1124712"/>
            <a:ext cx="8229600" cy="420624"/>
          </a:xfrm>
          <a:prstGeom prst="rect">
            <a:avLst/>
          </a:prstGeom>
          <a:noFill/>
          <a:ln/>
        </p:spPr>
        <p:txBody>
          <a:bodyPr wrap="square" lIns="0" tIns="0" rIns="0" bIns="0" rtlCol="0" anchor="ctr"/>
          <a:lstStyle/>
          <a:p>
            <a:pPr marL="0" indent="0">
              <a:buNone/>
            </a:pPr>
            <a:r>
              <a:rPr lang="en-US" sz="1200" dirty="0">
                <a:solidFill>
                  <a:srgbClr val="3A3A3A"/>
                </a:solidFill>
                <a:latin typeface="Calibri" pitchFamily="34" charset="0"/>
                <a:ea typeface="Calibri" pitchFamily="34" charset="-122"/>
                <a:cs typeface="Calibri" pitchFamily="34" charset="-120"/>
              </a:rPr>
              <a:t>Patient must be able to express a consistent, stable decision. Ambivalence or inability to articulate a choice = lack of capacity.</a:t>
            </a:r>
            <a:endParaRPr lang="en-US" sz="1200" dirty="0"/>
          </a:p>
        </p:txBody>
      </p:sp>
      <p:sp>
        <p:nvSpPr>
          <p:cNvPr id="11" name="Shape 9"/>
          <p:cNvSpPr/>
          <p:nvPr/>
        </p:nvSpPr>
        <p:spPr>
          <a:xfrm>
            <a:off x="274320" y="1746504"/>
            <a:ext cx="8595360" cy="822960"/>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2" name="Shape 10"/>
          <p:cNvSpPr/>
          <p:nvPr/>
        </p:nvSpPr>
        <p:spPr>
          <a:xfrm>
            <a:off x="274320" y="1746504"/>
            <a:ext cx="109728" cy="822960"/>
          </a:xfrm>
          <a:prstGeom prst="rect">
            <a:avLst/>
          </a:prstGeom>
          <a:solidFill>
            <a:srgbClr val="1B2A4A"/>
          </a:solidFill>
          <a:ln w="12700">
            <a:solidFill>
              <a:srgbClr val="1B2A4A"/>
            </a:solidFill>
            <a:prstDash val="solid"/>
          </a:ln>
        </p:spPr>
        <p:txBody>
          <a:bodyPr/>
          <a:lstStyle/>
          <a:p>
            <a:endParaRPr lang="en-US"/>
          </a:p>
        </p:txBody>
      </p:sp>
      <p:sp>
        <p:nvSpPr>
          <p:cNvPr id="13" name="Text 11"/>
          <p:cNvSpPr/>
          <p:nvPr/>
        </p:nvSpPr>
        <p:spPr>
          <a:xfrm>
            <a:off x="502920" y="1810512"/>
            <a:ext cx="8229600" cy="237744"/>
          </a:xfrm>
          <a:prstGeom prst="rect">
            <a:avLst/>
          </a:prstGeom>
          <a:noFill/>
          <a:ln/>
        </p:spPr>
        <p:txBody>
          <a:bodyPr wrap="square" lIns="0" tIns="0" rIns="0" bIns="0" rtlCol="0" anchor="ctr"/>
          <a:lstStyle/>
          <a:p>
            <a:pPr marL="0" indent="0">
              <a:buNone/>
            </a:pPr>
            <a:r>
              <a:rPr lang="en-US" sz="1350" b="1" dirty="0">
                <a:solidFill>
                  <a:srgbClr val="1B2A4A"/>
                </a:solidFill>
                <a:latin typeface="Calibri" pitchFamily="34" charset="0"/>
                <a:ea typeface="Calibri" pitchFamily="34" charset="-122"/>
                <a:cs typeface="Calibri" pitchFamily="34" charset="-120"/>
              </a:rPr>
              <a:t>2. Understand</a:t>
            </a:r>
            <a:endParaRPr lang="en-US" sz="1350" dirty="0"/>
          </a:p>
        </p:txBody>
      </p:sp>
      <p:sp>
        <p:nvSpPr>
          <p:cNvPr id="14" name="Text 12"/>
          <p:cNvSpPr/>
          <p:nvPr/>
        </p:nvSpPr>
        <p:spPr>
          <a:xfrm>
            <a:off x="502920" y="2093976"/>
            <a:ext cx="8229600" cy="420624"/>
          </a:xfrm>
          <a:prstGeom prst="rect">
            <a:avLst/>
          </a:prstGeom>
          <a:noFill/>
          <a:ln/>
        </p:spPr>
        <p:txBody>
          <a:bodyPr wrap="square" lIns="0" tIns="0" rIns="0" bIns="0" rtlCol="0" anchor="ctr"/>
          <a:lstStyle/>
          <a:p>
            <a:pPr marL="0" indent="0">
              <a:buNone/>
            </a:pPr>
            <a:r>
              <a:rPr lang="en-US" sz="1200" dirty="0">
                <a:solidFill>
                  <a:srgbClr val="3A3A3A"/>
                </a:solidFill>
                <a:latin typeface="Calibri" pitchFamily="34" charset="0"/>
                <a:ea typeface="Calibri" pitchFamily="34" charset="-122"/>
                <a:cs typeface="Calibri" pitchFamily="34" charset="-120"/>
              </a:rPr>
              <a:t>Comprehend information about diagnosis, proposed intervention, risks, benefits, and alternatives. Can paraphrase in own words.</a:t>
            </a:r>
            <a:endParaRPr lang="en-US" sz="1200" dirty="0"/>
          </a:p>
        </p:txBody>
      </p:sp>
      <p:sp>
        <p:nvSpPr>
          <p:cNvPr id="15" name="Shape 13"/>
          <p:cNvSpPr/>
          <p:nvPr/>
        </p:nvSpPr>
        <p:spPr>
          <a:xfrm>
            <a:off x="274320" y="2715768"/>
            <a:ext cx="8595360" cy="822960"/>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6" name="Shape 14"/>
          <p:cNvSpPr/>
          <p:nvPr/>
        </p:nvSpPr>
        <p:spPr>
          <a:xfrm>
            <a:off x="274320" y="2715768"/>
            <a:ext cx="109728" cy="822960"/>
          </a:xfrm>
          <a:prstGeom prst="rect">
            <a:avLst/>
          </a:prstGeom>
          <a:solidFill>
            <a:srgbClr val="C8952A"/>
          </a:solidFill>
          <a:ln w="12700">
            <a:solidFill>
              <a:srgbClr val="C8952A"/>
            </a:solidFill>
            <a:prstDash val="solid"/>
          </a:ln>
        </p:spPr>
        <p:txBody>
          <a:bodyPr/>
          <a:lstStyle/>
          <a:p>
            <a:endParaRPr lang="en-US"/>
          </a:p>
        </p:txBody>
      </p:sp>
      <p:sp>
        <p:nvSpPr>
          <p:cNvPr id="17" name="Text 15"/>
          <p:cNvSpPr/>
          <p:nvPr/>
        </p:nvSpPr>
        <p:spPr>
          <a:xfrm>
            <a:off x="502920" y="2779776"/>
            <a:ext cx="8229600" cy="237744"/>
          </a:xfrm>
          <a:prstGeom prst="rect">
            <a:avLst/>
          </a:prstGeom>
          <a:noFill/>
          <a:ln/>
        </p:spPr>
        <p:txBody>
          <a:bodyPr wrap="square" lIns="0" tIns="0" rIns="0" bIns="0" rtlCol="0" anchor="ctr"/>
          <a:lstStyle/>
          <a:p>
            <a:pPr marL="0" indent="0">
              <a:buNone/>
            </a:pPr>
            <a:r>
              <a:rPr lang="en-US" sz="1350" b="1" dirty="0">
                <a:solidFill>
                  <a:srgbClr val="1B2A4A"/>
                </a:solidFill>
                <a:latin typeface="Calibri" pitchFamily="34" charset="0"/>
                <a:ea typeface="Calibri" pitchFamily="34" charset="-122"/>
                <a:cs typeface="Calibri" pitchFamily="34" charset="-120"/>
              </a:rPr>
              <a:t>3. Appreciate</a:t>
            </a:r>
            <a:endParaRPr lang="en-US" sz="1350" dirty="0"/>
          </a:p>
        </p:txBody>
      </p:sp>
      <p:sp>
        <p:nvSpPr>
          <p:cNvPr id="18" name="Text 16"/>
          <p:cNvSpPr/>
          <p:nvPr/>
        </p:nvSpPr>
        <p:spPr>
          <a:xfrm>
            <a:off x="502920" y="3063240"/>
            <a:ext cx="8229600" cy="420624"/>
          </a:xfrm>
          <a:prstGeom prst="rect">
            <a:avLst/>
          </a:prstGeom>
          <a:noFill/>
          <a:ln/>
        </p:spPr>
        <p:txBody>
          <a:bodyPr wrap="square" lIns="0" tIns="0" rIns="0" bIns="0" rtlCol="0" anchor="ctr"/>
          <a:lstStyle/>
          <a:p>
            <a:pPr marL="0" indent="0">
              <a:buNone/>
            </a:pPr>
            <a:r>
              <a:rPr lang="en-US" sz="1200" dirty="0">
                <a:solidFill>
                  <a:srgbClr val="3A3A3A"/>
                </a:solidFill>
                <a:latin typeface="Calibri" pitchFamily="34" charset="0"/>
                <a:ea typeface="Calibri" pitchFamily="34" charset="-122"/>
                <a:cs typeface="Calibri" pitchFamily="34" charset="-120"/>
              </a:rPr>
              <a:t>Recognize that the information applies to their own situation. Distinguish from understanding: patient may 'know' but not believe it applies to them (e.g., denial, psychosis).</a:t>
            </a:r>
            <a:endParaRPr lang="en-US" sz="1200" dirty="0"/>
          </a:p>
        </p:txBody>
      </p:sp>
      <p:sp>
        <p:nvSpPr>
          <p:cNvPr id="19" name="Shape 17"/>
          <p:cNvSpPr/>
          <p:nvPr/>
        </p:nvSpPr>
        <p:spPr>
          <a:xfrm>
            <a:off x="274320" y="3685032"/>
            <a:ext cx="8595360" cy="822960"/>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20" name="Shape 18"/>
          <p:cNvSpPr/>
          <p:nvPr/>
        </p:nvSpPr>
        <p:spPr>
          <a:xfrm>
            <a:off x="274320" y="3685032"/>
            <a:ext cx="109728" cy="822960"/>
          </a:xfrm>
          <a:prstGeom prst="rect">
            <a:avLst/>
          </a:prstGeom>
          <a:solidFill>
            <a:srgbClr val="C0392B"/>
          </a:solidFill>
          <a:ln w="12700">
            <a:solidFill>
              <a:srgbClr val="C0392B"/>
            </a:solidFill>
            <a:prstDash val="solid"/>
          </a:ln>
        </p:spPr>
        <p:txBody>
          <a:bodyPr/>
          <a:lstStyle/>
          <a:p>
            <a:endParaRPr lang="en-US"/>
          </a:p>
        </p:txBody>
      </p:sp>
      <p:sp>
        <p:nvSpPr>
          <p:cNvPr id="21" name="Text 19"/>
          <p:cNvSpPr/>
          <p:nvPr/>
        </p:nvSpPr>
        <p:spPr>
          <a:xfrm>
            <a:off x="502920" y="3749040"/>
            <a:ext cx="8229600" cy="237744"/>
          </a:xfrm>
          <a:prstGeom prst="rect">
            <a:avLst/>
          </a:prstGeom>
          <a:noFill/>
          <a:ln/>
        </p:spPr>
        <p:txBody>
          <a:bodyPr wrap="square" lIns="0" tIns="0" rIns="0" bIns="0" rtlCol="0" anchor="ctr"/>
          <a:lstStyle/>
          <a:p>
            <a:pPr marL="0" indent="0">
              <a:buNone/>
            </a:pPr>
            <a:r>
              <a:rPr lang="en-US" sz="1350" b="1" dirty="0">
                <a:solidFill>
                  <a:srgbClr val="1B2A4A"/>
                </a:solidFill>
                <a:latin typeface="Calibri" pitchFamily="34" charset="0"/>
                <a:ea typeface="Calibri" pitchFamily="34" charset="-122"/>
                <a:cs typeface="Calibri" pitchFamily="34" charset="-120"/>
              </a:rPr>
              <a:t>4. Reason</a:t>
            </a:r>
            <a:endParaRPr lang="en-US" sz="1350" dirty="0"/>
          </a:p>
        </p:txBody>
      </p:sp>
      <p:sp>
        <p:nvSpPr>
          <p:cNvPr id="22" name="Text 20"/>
          <p:cNvSpPr/>
          <p:nvPr/>
        </p:nvSpPr>
        <p:spPr>
          <a:xfrm>
            <a:off x="502920" y="4032504"/>
            <a:ext cx="8229600" cy="420624"/>
          </a:xfrm>
          <a:prstGeom prst="rect">
            <a:avLst/>
          </a:prstGeom>
          <a:noFill/>
          <a:ln/>
        </p:spPr>
        <p:txBody>
          <a:bodyPr wrap="square" lIns="0" tIns="0" rIns="0" bIns="0" rtlCol="0" anchor="ctr"/>
          <a:lstStyle/>
          <a:p>
            <a:pPr marL="0" indent="0">
              <a:buNone/>
            </a:pPr>
            <a:r>
              <a:rPr lang="en-US" sz="1200" dirty="0">
                <a:solidFill>
                  <a:srgbClr val="3A3A3A"/>
                </a:solidFill>
                <a:latin typeface="Calibri" pitchFamily="34" charset="0"/>
                <a:ea typeface="Calibri" pitchFamily="34" charset="-122"/>
                <a:cs typeface="Calibri" pitchFamily="34" charset="-120"/>
              </a:rPr>
              <a:t>Engage in a rational reasoning process — weighing options, manipulating information, reaching a decision consistent with their values.</a:t>
            </a:r>
            <a:endParaRPr lang="en-US" sz="1200" dirty="0"/>
          </a:p>
        </p:txBody>
      </p:sp>
      <p:sp>
        <p:nvSpPr>
          <p:cNvPr id="23" name="Shape 21"/>
          <p:cNvSpPr/>
          <p:nvPr/>
        </p:nvSpPr>
        <p:spPr>
          <a:xfrm>
            <a:off x="274320" y="4654296"/>
            <a:ext cx="8595360" cy="365760"/>
          </a:xfrm>
          <a:prstGeom prst="rect">
            <a:avLst/>
          </a:prstGeom>
          <a:solidFill>
            <a:srgbClr val="1A7F8C">
              <a:alpha val="12000"/>
            </a:srgbClr>
          </a:solidFill>
          <a:ln w="19050">
            <a:solidFill>
              <a:srgbClr val="1A7F8C"/>
            </a:solidFill>
            <a:prstDash val="solid"/>
          </a:ln>
          <a:effectLst>
            <a:outerShdw blurRad="101600" dist="38100" dir="8100000" algn="bl" rotWithShape="0">
              <a:srgbClr val="000000">
                <a:alpha val="12000"/>
              </a:srgbClr>
            </a:outerShdw>
          </a:effectLst>
        </p:spPr>
        <p:txBody>
          <a:bodyPr/>
          <a:lstStyle/>
          <a:p>
            <a:endParaRPr lang="en-US"/>
          </a:p>
        </p:txBody>
      </p:sp>
      <p:sp>
        <p:nvSpPr>
          <p:cNvPr id="24" name="Text 22"/>
          <p:cNvSpPr/>
          <p:nvPr/>
        </p:nvSpPr>
        <p:spPr>
          <a:xfrm>
            <a:off x="384048" y="4654296"/>
            <a:ext cx="8375904" cy="365760"/>
          </a:xfrm>
          <a:prstGeom prst="rect">
            <a:avLst/>
          </a:prstGeom>
          <a:noFill/>
          <a:ln/>
        </p:spPr>
        <p:txBody>
          <a:bodyPr wrap="square" lIns="0" tIns="0" rIns="0" bIns="0" rtlCol="0" anchor="ctr"/>
          <a:lstStyle/>
          <a:p>
            <a:pPr marL="0" indent="0">
              <a:buNone/>
            </a:pPr>
            <a:r>
              <a:rPr lang="en-US" sz="1150" i="1" dirty="0">
                <a:solidFill>
                  <a:srgbClr val="1B2A4A"/>
                </a:solidFill>
                <a:latin typeface="Calibri" pitchFamily="34" charset="0"/>
                <a:ea typeface="Calibri" pitchFamily="34" charset="-122"/>
                <a:cs typeface="Calibri" pitchFamily="34" charset="-120"/>
              </a:rPr>
              <a:t>📌 BOARD PEARL: Capacity is task-specific (not global) and time-specific. A patient may have capacity for some decisions but not others. Capacity ≠ legal competence (competence is a legal determination by a court). Psychiatric illness alone does not = lack of capacity.</a:t>
            </a:r>
            <a:endParaRPr lang="en-US" sz="11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AF7F2"/>
        </a:solidFill>
        <a:effectLst/>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txBody>
          <a:bodyPr/>
          <a:lstStyle/>
          <a:p>
            <a:endParaRPr lang="en-US"/>
          </a:p>
        </p:txBody>
      </p:sp>
      <p:sp>
        <p:nvSpPr>
          <p:cNvPr id="3" name="Shape 1"/>
          <p:cNvSpPr/>
          <p:nvPr/>
        </p:nvSpPr>
        <p:spPr>
          <a:xfrm>
            <a:off x="0" y="594360"/>
            <a:ext cx="9144000" cy="45720"/>
          </a:xfrm>
          <a:prstGeom prst="rect">
            <a:avLst/>
          </a:prstGeom>
          <a:solidFill>
            <a:srgbClr val="C8952A"/>
          </a:solidFill>
          <a:ln w="12700">
            <a:solidFill>
              <a:srgbClr val="C8952A"/>
            </a:solidFill>
            <a:prstDash val="solid"/>
          </a:ln>
        </p:spPr>
        <p:txBody>
          <a:bodyPr/>
          <a:lstStyle/>
          <a:p>
            <a:endParaRPr lang="en-US"/>
          </a:p>
        </p:txBody>
      </p:sp>
      <p:sp>
        <p:nvSpPr>
          <p:cNvPr id="5" name="Text 3"/>
          <p:cNvSpPr/>
          <p:nvPr/>
        </p:nvSpPr>
        <p:spPr>
          <a:xfrm>
            <a:off x="320040" y="73152"/>
            <a:ext cx="8503920" cy="475488"/>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Informed Consent and Informed Assent</a:t>
            </a:r>
            <a:endParaRPr lang="en-US" sz="2200" dirty="0"/>
          </a:p>
        </p:txBody>
      </p:sp>
      <p:sp>
        <p:nvSpPr>
          <p:cNvPr id="6" name="Text 4"/>
          <p:cNvSpPr/>
          <p:nvPr/>
        </p:nvSpPr>
        <p:spPr>
          <a:xfrm>
            <a:off x="274320" y="4901184"/>
            <a:ext cx="8595360" cy="219456"/>
          </a:xfrm>
          <a:prstGeom prst="rect">
            <a:avLst/>
          </a:prstGeom>
          <a:noFill/>
          <a:ln/>
        </p:spPr>
        <p:txBody>
          <a:bodyPr wrap="square" lIns="0" tIns="0" rIns="0" bIns="0" rtlCol="0" anchor="ctr"/>
          <a:lstStyle/>
          <a:p>
            <a:pPr marL="0" indent="0">
              <a:buNone/>
            </a:pPr>
            <a:r>
              <a:rPr lang="en-US" sz="900" dirty="0">
                <a:solidFill>
                  <a:srgbClr val="E8E4DC"/>
                </a:solidFill>
                <a:latin typeface="Calibri" pitchFamily="34" charset="0"/>
                <a:ea typeface="Calibri" pitchFamily="34" charset="-122"/>
                <a:cs typeface="Calibri" pitchFamily="34" charset="-120"/>
              </a:rPr>
              <a:t>Medical Ethics in Palliative Care  |  Board Review</a:t>
            </a:r>
            <a:endParaRPr lang="en-US" sz="900" dirty="0"/>
          </a:p>
        </p:txBody>
      </p:sp>
      <p:sp>
        <p:nvSpPr>
          <p:cNvPr id="7" name="Shape 5"/>
          <p:cNvSpPr/>
          <p:nvPr/>
        </p:nvSpPr>
        <p:spPr>
          <a:xfrm>
            <a:off x="274320" y="749808"/>
            <a:ext cx="4206240" cy="4023360"/>
          </a:xfrm>
          <a:prstGeom prst="rect">
            <a:avLst/>
          </a:prstGeom>
          <a:solidFill>
            <a:srgbClr val="FFFFFF"/>
          </a:solidFill>
          <a:ln w="25400">
            <a:solidFill>
              <a:srgbClr val="1A7F8C"/>
            </a:solidFill>
            <a:prstDash val="solid"/>
          </a:ln>
          <a:effectLst>
            <a:outerShdw blurRad="101600" dist="38100" dir="8100000" algn="bl" rotWithShape="0">
              <a:srgbClr val="000000">
                <a:alpha val="12000"/>
              </a:srgbClr>
            </a:outerShdw>
          </a:effectLst>
        </p:spPr>
        <p:txBody>
          <a:bodyPr/>
          <a:lstStyle/>
          <a:p>
            <a:endParaRPr lang="en-US"/>
          </a:p>
        </p:txBody>
      </p:sp>
      <p:sp>
        <p:nvSpPr>
          <p:cNvPr id="8" name="Shape 6"/>
          <p:cNvSpPr/>
          <p:nvPr/>
        </p:nvSpPr>
        <p:spPr>
          <a:xfrm>
            <a:off x="274320" y="749808"/>
            <a:ext cx="4206240" cy="402336"/>
          </a:xfrm>
          <a:prstGeom prst="rect">
            <a:avLst/>
          </a:prstGeom>
          <a:solidFill>
            <a:srgbClr val="1A7F8C"/>
          </a:solidFill>
          <a:ln w="12700">
            <a:solidFill>
              <a:srgbClr val="1A7F8C"/>
            </a:solidFill>
            <a:prstDash val="solid"/>
          </a:ln>
        </p:spPr>
        <p:txBody>
          <a:bodyPr/>
          <a:lstStyle/>
          <a:p>
            <a:endParaRPr lang="en-US"/>
          </a:p>
        </p:txBody>
      </p:sp>
      <p:sp>
        <p:nvSpPr>
          <p:cNvPr id="9" name="Text 7"/>
          <p:cNvSpPr/>
          <p:nvPr/>
        </p:nvSpPr>
        <p:spPr>
          <a:xfrm>
            <a:off x="384048" y="749808"/>
            <a:ext cx="4005072" cy="402336"/>
          </a:xfrm>
          <a:prstGeom prst="rect">
            <a:avLst/>
          </a:prstGeom>
          <a:noFill/>
          <a:ln/>
        </p:spPr>
        <p:txBody>
          <a:bodyPr wrap="square" lIns="0" tIns="0" rIns="0" bIns="0" rtlCol="0" anchor="ctr"/>
          <a:lstStyle/>
          <a:p>
            <a:pPr marL="0" indent="0">
              <a:buNone/>
            </a:pPr>
            <a:r>
              <a:rPr lang="en-US" sz="1400" b="1">
                <a:solidFill>
                  <a:srgbClr val="FFFFFF"/>
                </a:solidFill>
                <a:latin typeface="Calibri"/>
                <a:ea typeface="Calibri"/>
                <a:cs typeface="Calibri"/>
              </a:rPr>
              <a:t>INFORMED CONSENT</a:t>
            </a:r>
            <a:r>
              <a:rPr lang="en-US" sz="1400" b="1" baseline="30000">
                <a:solidFill>
                  <a:srgbClr val="FFFFFF"/>
                </a:solidFill>
                <a:latin typeface="Calibri"/>
                <a:ea typeface="Calibri"/>
                <a:cs typeface="Calibri"/>
              </a:rPr>
              <a:t>11</a:t>
            </a:r>
            <a:endParaRPr lang="en-US" sz="1400" baseline="30000" dirty="0">
              <a:latin typeface="Calibri"/>
              <a:ea typeface="Calibri"/>
              <a:cs typeface="Calibri"/>
            </a:endParaRPr>
          </a:p>
        </p:txBody>
      </p:sp>
      <p:sp>
        <p:nvSpPr>
          <p:cNvPr id="10" name="Text 8"/>
          <p:cNvSpPr/>
          <p:nvPr/>
        </p:nvSpPr>
        <p:spPr>
          <a:xfrm>
            <a:off x="411480" y="1225296"/>
            <a:ext cx="4005072" cy="3474720"/>
          </a:xfrm>
          <a:prstGeom prst="rect">
            <a:avLst/>
          </a:prstGeom>
          <a:noFill/>
          <a:ln/>
        </p:spPr>
        <p:txBody>
          <a:bodyPr wrap="square" lIns="0" tIns="0" rIns="0" bIns="0" rtlCol="0" anchor="t"/>
          <a:lstStyle/>
          <a:p>
            <a:pPr marL="0" indent="0">
              <a:buNone/>
            </a:pPr>
            <a:r>
              <a:rPr lang="en-US" sz="1300" b="1" dirty="0">
                <a:solidFill>
                  <a:srgbClr val="1B2A4A"/>
                </a:solidFill>
                <a:latin typeface="Calibri" pitchFamily="34" charset="0"/>
                <a:ea typeface="Calibri" pitchFamily="34" charset="-122"/>
                <a:cs typeface="Calibri" pitchFamily="34" charset="-120"/>
              </a:rPr>
              <a:t>Three Core Elements:
</a:t>
            </a:r>
            <a:r>
              <a:rPr lang="en-US" sz="1200" dirty="0">
                <a:solidFill>
                  <a:srgbClr val="3A3A3A"/>
                </a:solidFill>
                <a:latin typeface="Calibri" pitchFamily="34" charset="0"/>
                <a:ea typeface="Calibri" pitchFamily="34" charset="-122"/>
                <a:cs typeface="Calibri" pitchFamily="34" charset="-120"/>
              </a:rPr>
              <a:t>• Disclosure: relevant information in understandable terms
• Voluntariness: free from coercion or undue influence
• Capacity: decisional capacity required
</a:t>
            </a:r>
            <a:r>
              <a:rPr lang="en-US" sz="1300" b="1" dirty="0">
                <a:solidFill>
                  <a:srgbClr val="1B2A4A"/>
                </a:solidFill>
                <a:latin typeface="Calibri" pitchFamily="34" charset="0"/>
                <a:ea typeface="Calibri" pitchFamily="34" charset="-122"/>
                <a:cs typeface="Calibri" pitchFamily="34" charset="-120"/>
              </a:rPr>
              <a:t>Standards of Disclosure:
</a:t>
            </a:r>
            <a:r>
              <a:rPr lang="en-US" sz="1200" dirty="0">
                <a:solidFill>
                  <a:srgbClr val="3A3A3A"/>
                </a:solidFill>
                <a:latin typeface="Calibri" pitchFamily="34" charset="0"/>
                <a:ea typeface="Calibri" pitchFamily="34" charset="-122"/>
                <a:cs typeface="Calibri" pitchFamily="34" charset="-120"/>
              </a:rPr>
              <a:t>• Professional standard: what clinicians typically disclose
• Reasonable patient standard (majority): what a reasonable patient would want to know
• Subjective standard: what THIS patient would want to know
</a:t>
            </a:r>
            <a:r>
              <a:rPr lang="en-US" sz="1200" b="1" dirty="0">
                <a:solidFill>
                  <a:srgbClr val="1B2A4A"/>
                </a:solidFill>
                <a:latin typeface="Calibri" pitchFamily="34" charset="0"/>
                <a:ea typeface="Calibri" pitchFamily="34" charset="-122"/>
                <a:cs typeface="Calibri" pitchFamily="34" charset="-120"/>
              </a:rPr>
              <a:t>Palliative relevance: </a:t>
            </a:r>
            <a:r>
              <a:rPr lang="en-US" sz="1200" dirty="0">
                <a:solidFill>
                  <a:srgbClr val="3A3A3A"/>
                </a:solidFill>
                <a:latin typeface="Calibri" pitchFamily="34" charset="0"/>
                <a:ea typeface="Calibri" pitchFamily="34" charset="-122"/>
                <a:cs typeface="Calibri" pitchFamily="34" charset="-120"/>
              </a:rPr>
              <a:t>Consent applies to palliative sedation, MANH withdrawal, and goals-of-care transitions.</a:t>
            </a:r>
            <a:endParaRPr lang="en-US" sz="1300" dirty="0"/>
          </a:p>
        </p:txBody>
      </p:sp>
      <p:sp>
        <p:nvSpPr>
          <p:cNvPr id="11" name="Shape 9"/>
          <p:cNvSpPr/>
          <p:nvPr/>
        </p:nvSpPr>
        <p:spPr>
          <a:xfrm>
            <a:off x="4663440" y="749808"/>
            <a:ext cx="4206240" cy="4023360"/>
          </a:xfrm>
          <a:prstGeom prst="rect">
            <a:avLst/>
          </a:prstGeom>
          <a:solidFill>
            <a:srgbClr val="FFFFFF"/>
          </a:solidFill>
          <a:ln w="25400">
            <a:solidFill>
              <a:srgbClr val="1B2A4A"/>
            </a:solidFill>
            <a:prstDash val="solid"/>
          </a:ln>
          <a:effectLst>
            <a:outerShdw blurRad="101600" dist="38100" dir="8100000" algn="bl" rotWithShape="0">
              <a:srgbClr val="000000">
                <a:alpha val="12000"/>
              </a:srgbClr>
            </a:outerShdw>
          </a:effectLst>
        </p:spPr>
        <p:txBody>
          <a:bodyPr/>
          <a:lstStyle/>
          <a:p>
            <a:endParaRPr lang="en-US"/>
          </a:p>
        </p:txBody>
      </p:sp>
      <p:sp>
        <p:nvSpPr>
          <p:cNvPr id="12" name="Shape 10"/>
          <p:cNvSpPr/>
          <p:nvPr/>
        </p:nvSpPr>
        <p:spPr>
          <a:xfrm>
            <a:off x="4663440" y="749808"/>
            <a:ext cx="4206240" cy="402336"/>
          </a:xfrm>
          <a:prstGeom prst="rect">
            <a:avLst/>
          </a:prstGeom>
          <a:solidFill>
            <a:srgbClr val="1B2A4A"/>
          </a:solidFill>
          <a:ln w="12700">
            <a:solidFill>
              <a:srgbClr val="1B2A4A"/>
            </a:solidFill>
            <a:prstDash val="solid"/>
          </a:ln>
        </p:spPr>
        <p:txBody>
          <a:bodyPr/>
          <a:lstStyle/>
          <a:p>
            <a:endParaRPr lang="en-US"/>
          </a:p>
        </p:txBody>
      </p:sp>
      <p:sp>
        <p:nvSpPr>
          <p:cNvPr id="13" name="Text 11"/>
          <p:cNvSpPr/>
          <p:nvPr/>
        </p:nvSpPr>
        <p:spPr>
          <a:xfrm>
            <a:off x="4773168" y="749808"/>
            <a:ext cx="4005072" cy="402336"/>
          </a:xfrm>
          <a:prstGeom prst="rect">
            <a:avLst/>
          </a:prstGeom>
          <a:noFill/>
          <a:ln/>
        </p:spPr>
        <p:txBody>
          <a:bodyPr wrap="square" lIns="0" tIns="0" rIns="0" bIns="0" rtlCol="0" anchor="ctr"/>
          <a:lstStyle/>
          <a:p>
            <a:pPr marL="0" indent="0">
              <a:buNone/>
            </a:pPr>
            <a:r>
              <a:rPr lang="en-US" sz="1400" b="1">
                <a:solidFill>
                  <a:srgbClr val="FFFFFF"/>
                </a:solidFill>
                <a:latin typeface="Calibri"/>
                <a:ea typeface="Calibri"/>
                <a:cs typeface="Calibri"/>
              </a:rPr>
              <a:t>INFORMED ASSENT</a:t>
            </a:r>
            <a:r>
              <a:rPr lang="en-US" sz="1400" b="1" baseline="30000">
                <a:solidFill>
                  <a:srgbClr val="FFFFFF"/>
                </a:solidFill>
                <a:latin typeface="Calibri"/>
                <a:ea typeface="Calibri"/>
                <a:cs typeface="Calibri"/>
              </a:rPr>
              <a:t>12</a:t>
            </a:r>
            <a:endParaRPr lang="en-US" sz="1400" dirty="0"/>
          </a:p>
        </p:txBody>
      </p:sp>
      <p:sp>
        <p:nvSpPr>
          <p:cNvPr id="14" name="Text 12"/>
          <p:cNvSpPr/>
          <p:nvPr/>
        </p:nvSpPr>
        <p:spPr>
          <a:xfrm>
            <a:off x="4800600" y="1225296"/>
            <a:ext cx="4005072" cy="3474720"/>
          </a:xfrm>
          <a:prstGeom prst="rect">
            <a:avLst/>
          </a:prstGeom>
          <a:noFill/>
          <a:ln/>
        </p:spPr>
        <p:txBody>
          <a:bodyPr wrap="square" lIns="0" tIns="0" rIns="0" bIns="0" rtlCol="0" anchor="t"/>
          <a:lstStyle/>
          <a:p>
            <a:pPr marL="0" indent="0">
              <a:buNone/>
            </a:pPr>
            <a:r>
              <a:rPr lang="en-US" sz="1300" b="1" dirty="0">
                <a:solidFill>
                  <a:srgbClr val="1B2A4A"/>
                </a:solidFill>
                <a:latin typeface="Calibri" pitchFamily="34" charset="0"/>
                <a:ea typeface="Calibri" pitchFamily="34" charset="-122"/>
                <a:cs typeface="Calibri" pitchFamily="34" charset="-120"/>
              </a:rPr>
              <a:t>Definition: </a:t>
            </a:r>
            <a:r>
              <a:rPr lang="en-US" sz="1200" dirty="0">
                <a:solidFill>
                  <a:srgbClr val="3A3A3A"/>
                </a:solidFill>
                <a:latin typeface="Calibri" pitchFamily="34" charset="0"/>
                <a:ea typeface="Calibri" pitchFamily="34" charset="-122"/>
                <a:cs typeface="Calibri" pitchFamily="34" charset="-120"/>
              </a:rPr>
              <a:t>Agreement by a minor (typically ages 7–17) to participate in treatment; not legally sufficient alone but ethically important.
</a:t>
            </a:r>
            <a:r>
              <a:rPr lang="en-US" sz="1300" b="1" dirty="0">
                <a:solidFill>
                  <a:srgbClr val="1B2A4A"/>
                </a:solidFill>
                <a:latin typeface="Calibri" pitchFamily="34" charset="0"/>
                <a:ea typeface="Calibri" pitchFamily="34" charset="-122"/>
                <a:cs typeface="Calibri" pitchFamily="34" charset="-120"/>
              </a:rPr>
              <a:t>Who provides consent: </a:t>
            </a:r>
            <a:r>
              <a:rPr lang="en-US" sz="1200" dirty="0">
                <a:solidFill>
                  <a:srgbClr val="3A3A3A"/>
                </a:solidFill>
                <a:latin typeface="Calibri" pitchFamily="34" charset="0"/>
                <a:ea typeface="Calibri" pitchFamily="34" charset="-122"/>
                <a:cs typeface="Calibri" pitchFamily="34" charset="-120"/>
              </a:rPr>
              <a:t>Parents/legal guardians provide legal consent. Child's assent is sought and respected.
</a:t>
            </a:r>
            <a:r>
              <a:rPr lang="en-US" sz="1300" b="1" dirty="0">
                <a:solidFill>
                  <a:srgbClr val="1B2A4A"/>
                </a:solidFill>
                <a:latin typeface="Calibri" pitchFamily="34" charset="0"/>
                <a:ea typeface="Calibri" pitchFamily="34" charset="-122"/>
                <a:cs typeface="Calibri" pitchFamily="34" charset="-120"/>
              </a:rPr>
              <a:t>Dissent: </a:t>
            </a:r>
            <a:r>
              <a:rPr lang="en-US" sz="1200" dirty="0">
                <a:solidFill>
                  <a:srgbClr val="3A3A3A"/>
                </a:solidFill>
                <a:latin typeface="Calibri" pitchFamily="34" charset="0"/>
                <a:ea typeface="Calibri" pitchFamily="34" charset="-122"/>
                <a:cs typeface="Calibri" pitchFamily="34" charset="-120"/>
              </a:rPr>
              <a:t>Minor's dissent is ethically significant; may override assent if benefits are minimal or risks are high.
</a:t>
            </a:r>
            <a:r>
              <a:rPr lang="en-US" sz="1300" b="1" dirty="0">
                <a:solidFill>
                  <a:srgbClr val="1B2A4A"/>
                </a:solidFill>
                <a:latin typeface="Calibri" pitchFamily="34" charset="0"/>
                <a:ea typeface="Calibri" pitchFamily="34" charset="-122"/>
                <a:cs typeface="Calibri" pitchFamily="34" charset="-120"/>
              </a:rPr>
              <a:t>Mature minor doctrine: </a:t>
            </a:r>
            <a:r>
              <a:rPr lang="en-US" sz="1200" dirty="0">
                <a:solidFill>
                  <a:srgbClr val="3A3A3A"/>
                </a:solidFill>
                <a:latin typeface="Calibri" pitchFamily="34" charset="0"/>
                <a:ea typeface="Calibri" pitchFamily="34" charset="-122"/>
                <a:cs typeface="Calibri" pitchFamily="34" charset="-120"/>
              </a:rPr>
              <a:t>Some states allow mature minors to consent independently. Varies by state and clinical context.</a:t>
            </a:r>
            <a:endParaRPr lang="en-US" sz="13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AF7F2"/>
        </a:solidFill>
        <a:effectLst/>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txBody>
          <a:bodyPr/>
          <a:lstStyle/>
          <a:p>
            <a:endParaRPr lang="en-US"/>
          </a:p>
        </p:txBody>
      </p:sp>
      <p:sp>
        <p:nvSpPr>
          <p:cNvPr id="3" name="Shape 1"/>
          <p:cNvSpPr/>
          <p:nvPr/>
        </p:nvSpPr>
        <p:spPr>
          <a:xfrm>
            <a:off x="0" y="594360"/>
            <a:ext cx="9144000" cy="45720"/>
          </a:xfrm>
          <a:prstGeom prst="rect">
            <a:avLst/>
          </a:prstGeom>
          <a:solidFill>
            <a:srgbClr val="C8952A"/>
          </a:solidFill>
          <a:ln w="12700">
            <a:solidFill>
              <a:srgbClr val="C8952A"/>
            </a:solidFill>
            <a:prstDash val="solid"/>
          </a:ln>
        </p:spPr>
        <p:txBody>
          <a:bodyPr/>
          <a:lstStyle/>
          <a:p>
            <a:endParaRPr lang="en-US"/>
          </a:p>
        </p:txBody>
      </p:sp>
      <p:sp>
        <p:nvSpPr>
          <p:cNvPr id="4" name="Shape 2"/>
          <p:cNvSpPr/>
          <p:nvPr/>
        </p:nvSpPr>
        <p:spPr>
          <a:xfrm>
            <a:off x="0" y="4892040"/>
            <a:ext cx="9144000" cy="251460"/>
          </a:xfrm>
          <a:prstGeom prst="rect">
            <a:avLst/>
          </a:prstGeom>
          <a:solidFill>
            <a:srgbClr val="1B2A4A"/>
          </a:solidFill>
          <a:ln w="12700">
            <a:solidFill>
              <a:srgbClr val="1B2A4A"/>
            </a:solidFill>
            <a:prstDash val="solid"/>
          </a:ln>
        </p:spPr>
        <p:txBody>
          <a:bodyPr/>
          <a:lstStyle/>
          <a:p>
            <a:endParaRPr lang="en-US"/>
          </a:p>
        </p:txBody>
      </p:sp>
      <p:sp>
        <p:nvSpPr>
          <p:cNvPr id="5" name="Text 3"/>
          <p:cNvSpPr/>
          <p:nvPr/>
        </p:nvSpPr>
        <p:spPr>
          <a:xfrm>
            <a:off x="320040" y="73152"/>
            <a:ext cx="8503920" cy="475488"/>
          </a:xfrm>
          <a:prstGeom prst="rect">
            <a:avLst/>
          </a:prstGeom>
          <a:noFill/>
          <a:ln/>
        </p:spPr>
        <p:txBody>
          <a:bodyPr wrap="square" lIns="0" tIns="0" rIns="0" bIns="0" rtlCol="0" anchor="ctr"/>
          <a:lstStyle/>
          <a:p>
            <a:pPr marL="0" indent="0">
              <a:buNone/>
            </a:pPr>
            <a:r>
              <a:rPr lang="en-US" sz="2200" b="1">
                <a:solidFill>
                  <a:srgbClr val="FFFFFF"/>
                </a:solidFill>
                <a:latin typeface="Calibri"/>
                <a:ea typeface="Calibri"/>
                <a:cs typeface="Calibri"/>
              </a:rPr>
              <a:t>Hierarchy of Decision-Making for Incapacitated Patients</a:t>
            </a:r>
            <a:r>
              <a:rPr lang="en-US" sz="2200" b="1" baseline="30000">
                <a:solidFill>
                  <a:srgbClr val="FFFFFF"/>
                </a:solidFill>
                <a:latin typeface="Calibri"/>
                <a:ea typeface="Calibri"/>
                <a:cs typeface="Calibri"/>
              </a:rPr>
              <a:t>13</a:t>
            </a:r>
            <a:endParaRPr lang="en-US" sz="2200" baseline="30000" dirty="0"/>
          </a:p>
        </p:txBody>
      </p:sp>
      <p:sp>
        <p:nvSpPr>
          <p:cNvPr id="7" name="Shape 5"/>
          <p:cNvSpPr/>
          <p:nvPr/>
        </p:nvSpPr>
        <p:spPr>
          <a:xfrm>
            <a:off x="274320" y="749808"/>
            <a:ext cx="8595360" cy="914400"/>
          </a:xfrm>
          <a:prstGeom prst="rect">
            <a:avLst/>
          </a:prstGeom>
          <a:solidFill>
            <a:srgbClr val="1A7F8C"/>
          </a:solidFill>
          <a:ln w="12700">
            <a:solidFill>
              <a:srgbClr val="1A7F8C"/>
            </a:solidFill>
            <a:prstDash val="solid"/>
          </a:ln>
          <a:effectLst>
            <a:outerShdw blurRad="101600" dist="38100" dir="8100000" algn="bl" rotWithShape="0">
              <a:srgbClr val="000000">
                <a:alpha val="12000"/>
              </a:srgbClr>
            </a:outerShdw>
          </a:effectLst>
        </p:spPr>
        <p:txBody>
          <a:bodyPr/>
          <a:lstStyle/>
          <a:p>
            <a:endParaRPr lang="en-US"/>
          </a:p>
        </p:txBody>
      </p:sp>
      <p:sp>
        <p:nvSpPr>
          <p:cNvPr id="8" name="Text 6"/>
          <p:cNvSpPr/>
          <p:nvPr/>
        </p:nvSpPr>
        <p:spPr>
          <a:xfrm>
            <a:off x="411480" y="795528"/>
            <a:ext cx="8412480" cy="237744"/>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LEVEL 1: Patient with Capacity</a:t>
            </a:r>
            <a:endParaRPr lang="en-US" sz="1300" dirty="0"/>
          </a:p>
        </p:txBody>
      </p:sp>
      <p:sp>
        <p:nvSpPr>
          <p:cNvPr id="9" name="Text 7"/>
          <p:cNvSpPr/>
          <p:nvPr/>
        </p:nvSpPr>
        <p:spPr>
          <a:xfrm>
            <a:off x="411480" y="1051560"/>
            <a:ext cx="8412480" cy="438912"/>
          </a:xfrm>
          <a:prstGeom prst="rect">
            <a:avLst/>
          </a:prstGeom>
          <a:noFill/>
          <a:ln/>
        </p:spPr>
        <p:txBody>
          <a:bodyPr wrap="square" lIns="0" tIns="0" rIns="0" bIns="0" rtlCol="0" anchor="ctr"/>
          <a:lstStyle/>
          <a:p>
            <a:pPr marL="0" indent="0">
              <a:buNone/>
            </a:pPr>
            <a:r>
              <a:rPr lang="en-US" sz="1150" dirty="0">
                <a:solidFill>
                  <a:srgbClr val="FFFFFF"/>
                </a:solidFill>
                <a:latin typeface="Calibri" pitchFamily="34" charset="0"/>
                <a:ea typeface="Calibri" pitchFamily="34" charset="-122"/>
                <a:cs typeface="Calibri" pitchFamily="34" charset="-120"/>
              </a:rPr>
              <a:t>Patient's own expressed preference governs. Requires current decisional capacity. Right to refuse even life-sustaining treatment.</a:t>
            </a:r>
            <a:endParaRPr lang="en-US" sz="1150" dirty="0"/>
          </a:p>
        </p:txBody>
      </p:sp>
      <p:sp>
        <p:nvSpPr>
          <p:cNvPr id="10" name="Shape 8"/>
          <p:cNvSpPr/>
          <p:nvPr/>
        </p:nvSpPr>
        <p:spPr>
          <a:xfrm>
            <a:off x="274320" y="1783080"/>
            <a:ext cx="8595360" cy="804672"/>
          </a:xfrm>
          <a:prstGeom prst="rect">
            <a:avLst/>
          </a:prstGeom>
          <a:solidFill>
            <a:srgbClr val="1B2A4A"/>
          </a:solidFill>
          <a:ln w="12700">
            <a:solidFill>
              <a:srgbClr val="1B2A4A"/>
            </a:solidFill>
            <a:prstDash val="solid"/>
          </a:ln>
          <a:effectLst>
            <a:outerShdw blurRad="101600" dist="38100" dir="8100000" algn="bl" rotWithShape="0">
              <a:srgbClr val="000000">
                <a:alpha val="12000"/>
              </a:srgbClr>
            </a:outerShdw>
          </a:effectLst>
        </p:spPr>
        <p:txBody>
          <a:bodyPr/>
          <a:lstStyle/>
          <a:p>
            <a:endParaRPr lang="en-US"/>
          </a:p>
        </p:txBody>
      </p:sp>
      <p:sp>
        <p:nvSpPr>
          <p:cNvPr id="11" name="Text 9"/>
          <p:cNvSpPr/>
          <p:nvPr/>
        </p:nvSpPr>
        <p:spPr>
          <a:xfrm>
            <a:off x="411480" y="1828800"/>
            <a:ext cx="8412480" cy="237744"/>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LEVEL 2: Advance Directive</a:t>
            </a:r>
            <a:endParaRPr lang="en-US" sz="1300" dirty="0"/>
          </a:p>
        </p:txBody>
      </p:sp>
      <p:sp>
        <p:nvSpPr>
          <p:cNvPr id="12" name="Text 10"/>
          <p:cNvSpPr/>
          <p:nvPr/>
        </p:nvSpPr>
        <p:spPr>
          <a:xfrm>
            <a:off x="411480" y="2084832"/>
            <a:ext cx="8412480" cy="438912"/>
          </a:xfrm>
          <a:prstGeom prst="rect">
            <a:avLst/>
          </a:prstGeom>
          <a:noFill/>
          <a:ln/>
        </p:spPr>
        <p:txBody>
          <a:bodyPr wrap="square" lIns="0" tIns="0" rIns="0" bIns="0" rtlCol="0" anchor="ctr"/>
          <a:lstStyle/>
          <a:p>
            <a:pPr marL="0" indent="0">
              <a:buNone/>
            </a:pPr>
            <a:r>
              <a:rPr lang="en-US" sz="1150" dirty="0">
                <a:solidFill>
                  <a:srgbClr val="FFFFFF"/>
                </a:solidFill>
                <a:latin typeface="Calibri" pitchFamily="34" charset="0"/>
                <a:ea typeface="Calibri" pitchFamily="34" charset="-122"/>
                <a:cs typeface="Calibri" pitchFamily="34" charset="-120"/>
              </a:rPr>
              <a:t>Patient's prior documented wishes: Living will, POLST/MOLST, healthcare proxy designation. Applies when patient lacks current capacity.</a:t>
            </a:r>
            <a:endParaRPr lang="en-US" sz="1150" dirty="0"/>
          </a:p>
        </p:txBody>
      </p:sp>
      <p:sp>
        <p:nvSpPr>
          <p:cNvPr id="13" name="Shape 11"/>
          <p:cNvSpPr/>
          <p:nvPr/>
        </p:nvSpPr>
        <p:spPr>
          <a:xfrm>
            <a:off x="274320" y="2706624"/>
            <a:ext cx="8595360" cy="804672"/>
          </a:xfrm>
          <a:prstGeom prst="rect">
            <a:avLst/>
          </a:prstGeom>
          <a:solidFill>
            <a:srgbClr val="C8952A"/>
          </a:solidFill>
          <a:ln w="12700">
            <a:solidFill>
              <a:srgbClr val="C8952A"/>
            </a:solidFill>
            <a:prstDash val="solid"/>
          </a:ln>
          <a:effectLst>
            <a:outerShdw blurRad="101600" dist="38100" dir="8100000" algn="bl" rotWithShape="0">
              <a:srgbClr val="000000">
                <a:alpha val="12000"/>
              </a:srgbClr>
            </a:outerShdw>
          </a:effectLst>
        </p:spPr>
        <p:txBody>
          <a:bodyPr/>
          <a:lstStyle/>
          <a:p>
            <a:endParaRPr lang="en-US"/>
          </a:p>
        </p:txBody>
      </p:sp>
      <p:sp>
        <p:nvSpPr>
          <p:cNvPr id="14" name="Text 12"/>
          <p:cNvSpPr/>
          <p:nvPr/>
        </p:nvSpPr>
        <p:spPr>
          <a:xfrm>
            <a:off x="411480" y="2752344"/>
            <a:ext cx="8412480" cy="237744"/>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LEVEL 3: Surrogate (Substituted Judgment)</a:t>
            </a:r>
            <a:endParaRPr lang="en-US" sz="1300" dirty="0"/>
          </a:p>
        </p:txBody>
      </p:sp>
      <p:sp>
        <p:nvSpPr>
          <p:cNvPr id="15" name="Text 13"/>
          <p:cNvSpPr/>
          <p:nvPr/>
        </p:nvSpPr>
        <p:spPr>
          <a:xfrm>
            <a:off x="411480" y="3008376"/>
            <a:ext cx="8412480" cy="438912"/>
          </a:xfrm>
          <a:prstGeom prst="rect">
            <a:avLst/>
          </a:prstGeom>
          <a:noFill/>
          <a:ln/>
        </p:spPr>
        <p:txBody>
          <a:bodyPr wrap="square" lIns="0" tIns="0" rIns="0" bIns="0" rtlCol="0" anchor="ctr"/>
          <a:lstStyle/>
          <a:p>
            <a:pPr marL="0" indent="0">
              <a:buNone/>
            </a:pPr>
            <a:r>
              <a:rPr lang="en-US" sz="1150" dirty="0">
                <a:solidFill>
                  <a:srgbClr val="FFFFFF"/>
                </a:solidFill>
                <a:latin typeface="Calibri" pitchFamily="34" charset="0"/>
                <a:ea typeface="Calibri" pitchFamily="34" charset="-122"/>
                <a:cs typeface="Calibri" pitchFamily="34" charset="-120"/>
              </a:rPr>
              <a:t>Appointed healthcare agent or next-of-kin. Standard: What would THIS patient have wanted? Based on patient's known values and prior statements — not surrogate's preference.</a:t>
            </a:r>
            <a:endParaRPr lang="en-US" sz="1150" dirty="0"/>
          </a:p>
        </p:txBody>
      </p:sp>
      <p:sp>
        <p:nvSpPr>
          <p:cNvPr id="16" name="Shape 14"/>
          <p:cNvSpPr/>
          <p:nvPr/>
        </p:nvSpPr>
        <p:spPr>
          <a:xfrm>
            <a:off x="274320" y="3657600"/>
            <a:ext cx="8595360" cy="804672"/>
          </a:xfrm>
          <a:prstGeom prst="rect">
            <a:avLst/>
          </a:prstGeom>
          <a:solidFill>
            <a:srgbClr val="C0392B"/>
          </a:solidFill>
          <a:ln w="12700">
            <a:solidFill>
              <a:srgbClr val="C0392B"/>
            </a:solidFill>
            <a:prstDash val="solid"/>
          </a:ln>
          <a:effectLst>
            <a:outerShdw blurRad="101600" dist="38100" dir="8100000" algn="bl" rotWithShape="0">
              <a:srgbClr val="000000">
                <a:alpha val="12000"/>
              </a:srgbClr>
            </a:outerShdw>
          </a:effectLst>
        </p:spPr>
        <p:txBody>
          <a:bodyPr/>
          <a:lstStyle/>
          <a:p>
            <a:endParaRPr lang="en-US"/>
          </a:p>
        </p:txBody>
      </p:sp>
      <p:sp>
        <p:nvSpPr>
          <p:cNvPr id="17" name="Text 15"/>
          <p:cNvSpPr/>
          <p:nvPr/>
        </p:nvSpPr>
        <p:spPr>
          <a:xfrm>
            <a:off x="411480" y="3703320"/>
            <a:ext cx="8412480" cy="237744"/>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LEVEL 4: Best Interest Standard</a:t>
            </a:r>
            <a:endParaRPr lang="en-US" sz="1300" dirty="0"/>
          </a:p>
        </p:txBody>
      </p:sp>
      <p:sp>
        <p:nvSpPr>
          <p:cNvPr id="18" name="Text 16"/>
          <p:cNvSpPr/>
          <p:nvPr/>
        </p:nvSpPr>
        <p:spPr>
          <a:xfrm>
            <a:off x="411480" y="3959352"/>
            <a:ext cx="8412480" cy="438912"/>
          </a:xfrm>
          <a:prstGeom prst="rect">
            <a:avLst/>
          </a:prstGeom>
          <a:noFill/>
          <a:ln/>
        </p:spPr>
        <p:txBody>
          <a:bodyPr wrap="square" lIns="0" tIns="0" rIns="0" bIns="0" rtlCol="0" anchor="ctr"/>
          <a:lstStyle/>
          <a:p>
            <a:pPr marL="0" indent="0">
              <a:buNone/>
            </a:pPr>
            <a:r>
              <a:rPr lang="en-US" sz="1150" dirty="0">
                <a:solidFill>
                  <a:srgbClr val="FFFFFF"/>
                </a:solidFill>
                <a:latin typeface="Calibri" pitchFamily="34" charset="0"/>
                <a:ea typeface="Calibri" pitchFamily="34" charset="-122"/>
                <a:cs typeface="Calibri" pitchFamily="34" charset="-120"/>
              </a:rPr>
              <a:t>Applied when no advance directive and no known values. Standard: What would a reasonable person in this situation want? Weighs benefits vs burdens, quality of life, dignity.</a:t>
            </a:r>
            <a:endParaRPr lang="en-US" sz="1150" dirty="0"/>
          </a:p>
        </p:txBody>
      </p:sp>
      <p:sp>
        <p:nvSpPr>
          <p:cNvPr id="19" name="Shape 17"/>
          <p:cNvSpPr/>
          <p:nvPr/>
        </p:nvSpPr>
        <p:spPr>
          <a:xfrm>
            <a:off x="4297680" y="1691640"/>
            <a:ext cx="548640" cy="91440"/>
          </a:xfrm>
          <a:prstGeom prst="rect">
            <a:avLst/>
          </a:prstGeom>
          <a:solidFill>
            <a:srgbClr val="8A8A8A"/>
          </a:solidFill>
          <a:ln w="12700">
            <a:solidFill>
              <a:srgbClr val="8A8A8A"/>
            </a:solidFill>
            <a:prstDash val="solid"/>
          </a:ln>
        </p:spPr>
        <p:txBody>
          <a:bodyPr/>
          <a:lstStyle/>
          <a:p>
            <a:endParaRPr lang="en-US"/>
          </a:p>
        </p:txBody>
      </p:sp>
      <p:sp>
        <p:nvSpPr>
          <p:cNvPr id="20" name="Text 18"/>
          <p:cNvSpPr/>
          <p:nvPr/>
        </p:nvSpPr>
        <p:spPr>
          <a:xfrm>
            <a:off x="4114800" y="1645920"/>
            <a:ext cx="914400" cy="182880"/>
          </a:xfrm>
          <a:prstGeom prst="rect">
            <a:avLst/>
          </a:prstGeom>
          <a:noFill/>
          <a:ln/>
        </p:spPr>
        <p:txBody>
          <a:bodyPr wrap="square" lIns="0" tIns="0" rIns="0" bIns="0" rtlCol="0" anchor="ctr"/>
          <a:lstStyle/>
          <a:p>
            <a:pPr marL="0" indent="0" algn="ctr">
              <a:buNone/>
            </a:pPr>
            <a:r>
              <a:rPr lang="en-US" sz="1400" dirty="0">
                <a:solidFill>
                  <a:srgbClr val="8A8A8A"/>
                </a:solidFill>
                <a:latin typeface="Calibri" pitchFamily="34" charset="0"/>
                <a:ea typeface="Calibri" pitchFamily="34" charset="-122"/>
                <a:cs typeface="Calibri" pitchFamily="34" charset="-120"/>
              </a:rPr>
              <a:t>▼</a:t>
            </a:r>
            <a:endParaRPr lang="en-US" sz="1400" dirty="0"/>
          </a:p>
        </p:txBody>
      </p:sp>
      <p:sp>
        <p:nvSpPr>
          <p:cNvPr id="21" name="Shape 19"/>
          <p:cNvSpPr/>
          <p:nvPr/>
        </p:nvSpPr>
        <p:spPr>
          <a:xfrm>
            <a:off x="4297680" y="2624328"/>
            <a:ext cx="548640" cy="91440"/>
          </a:xfrm>
          <a:prstGeom prst="rect">
            <a:avLst/>
          </a:prstGeom>
          <a:solidFill>
            <a:srgbClr val="8A8A8A"/>
          </a:solidFill>
          <a:ln w="12700">
            <a:solidFill>
              <a:srgbClr val="8A8A8A"/>
            </a:solidFill>
            <a:prstDash val="solid"/>
          </a:ln>
        </p:spPr>
        <p:txBody>
          <a:bodyPr/>
          <a:lstStyle/>
          <a:p>
            <a:endParaRPr lang="en-US"/>
          </a:p>
        </p:txBody>
      </p:sp>
      <p:sp>
        <p:nvSpPr>
          <p:cNvPr id="22" name="Text 20"/>
          <p:cNvSpPr/>
          <p:nvPr/>
        </p:nvSpPr>
        <p:spPr>
          <a:xfrm>
            <a:off x="4114800" y="2578608"/>
            <a:ext cx="914400" cy="182880"/>
          </a:xfrm>
          <a:prstGeom prst="rect">
            <a:avLst/>
          </a:prstGeom>
          <a:noFill/>
          <a:ln/>
        </p:spPr>
        <p:txBody>
          <a:bodyPr wrap="square" lIns="0" tIns="0" rIns="0" bIns="0" rtlCol="0" anchor="ctr"/>
          <a:lstStyle/>
          <a:p>
            <a:pPr marL="0" indent="0" algn="ctr">
              <a:buNone/>
            </a:pPr>
            <a:r>
              <a:rPr lang="en-US" sz="1400" dirty="0">
                <a:solidFill>
                  <a:srgbClr val="8A8A8A"/>
                </a:solidFill>
                <a:latin typeface="Calibri" pitchFamily="34" charset="0"/>
                <a:ea typeface="Calibri" pitchFamily="34" charset="-122"/>
                <a:cs typeface="Calibri" pitchFamily="34" charset="-120"/>
              </a:rPr>
              <a:t>▼</a:t>
            </a:r>
            <a:endParaRPr lang="en-US" sz="1400" dirty="0"/>
          </a:p>
        </p:txBody>
      </p:sp>
      <p:sp>
        <p:nvSpPr>
          <p:cNvPr id="23" name="Shape 21"/>
          <p:cNvSpPr/>
          <p:nvPr/>
        </p:nvSpPr>
        <p:spPr>
          <a:xfrm>
            <a:off x="4297680" y="3547872"/>
            <a:ext cx="548640" cy="91440"/>
          </a:xfrm>
          <a:prstGeom prst="rect">
            <a:avLst/>
          </a:prstGeom>
          <a:solidFill>
            <a:srgbClr val="8A8A8A"/>
          </a:solidFill>
          <a:ln w="12700">
            <a:solidFill>
              <a:srgbClr val="8A8A8A"/>
            </a:solidFill>
            <a:prstDash val="solid"/>
          </a:ln>
        </p:spPr>
        <p:txBody>
          <a:bodyPr/>
          <a:lstStyle/>
          <a:p>
            <a:endParaRPr lang="en-US"/>
          </a:p>
        </p:txBody>
      </p:sp>
      <p:sp>
        <p:nvSpPr>
          <p:cNvPr id="24" name="Text 22"/>
          <p:cNvSpPr/>
          <p:nvPr/>
        </p:nvSpPr>
        <p:spPr>
          <a:xfrm>
            <a:off x="4114800" y="3502152"/>
            <a:ext cx="914400" cy="182880"/>
          </a:xfrm>
          <a:prstGeom prst="rect">
            <a:avLst/>
          </a:prstGeom>
          <a:noFill/>
          <a:ln/>
        </p:spPr>
        <p:txBody>
          <a:bodyPr wrap="square" lIns="0" tIns="0" rIns="0" bIns="0" rtlCol="0" anchor="ctr"/>
          <a:lstStyle/>
          <a:p>
            <a:pPr marL="0" indent="0" algn="ctr">
              <a:buNone/>
            </a:pPr>
            <a:r>
              <a:rPr lang="en-US" sz="1400" dirty="0">
                <a:solidFill>
                  <a:srgbClr val="8A8A8A"/>
                </a:solidFill>
                <a:latin typeface="Calibri" pitchFamily="34" charset="0"/>
                <a:ea typeface="Calibri" pitchFamily="34" charset="-122"/>
                <a:cs typeface="Calibri" pitchFamily="34" charset="-120"/>
              </a:rPr>
              <a:t>▼</a:t>
            </a:r>
            <a:endParaRPr lang="en-US" sz="1400" dirty="0"/>
          </a:p>
        </p:txBody>
      </p:sp>
      <p:sp>
        <p:nvSpPr>
          <p:cNvPr id="26" name="Text 24"/>
          <p:cNvSpPr/>
          <p:nvPr/>
        </p:nvSpPr>
        <p:spPr>
          <a:xfrm>
            <a:off x="384048" y="4493200"/>
            <a:ext cx="8375904" cy="384048"/>
          </a:xfrm>
          <a:prstGeom prst="rect">
            <a:avLst/>
          </a:prstGeom>
          <a:noFill/>
          <a:ln/>
        </p:spPr>
        <p:txBody>
          <a:bodyPr wrap="square" lIns="0" tIns="0" rIns="0" bIns="0" rtlCol="0" anchor="ctr"/>
          <a:lstStyle/>
          <a:p>
            <a:pPr marL="0" indent="0">
              <a:buNone/>
            </a:pPr>
            <a:r>
              <a:rPr lang="en-US" sz="1150" i="1" dirty="0">
                <a:solidFill>
                  <a:srgbClr val="1B2A4A"/>
                </a:solidFill>
                <a:latin typeface="Calibri" pitchFamily="34" charset="0"/>
                <a:ea typeface="Calibri" pitchFamily="34" charset="-122"/>
                <a:cs typeface="Calibri" pitchFamily="34" charset="-120"/>
              </a:rPr>
              <a:t>📌 BOARD PEARL: Surrogate decision-making standard is substituted judgment (what the patient would want), NOT best interest (what the surrogate thinks is best). Best interest applies only when patient's values are entirely unknown.</a:t>
            </a:r>
            <a:endParaRPr lang="en-US" sz="11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AF7F2"/>
        </a:solidFill>
        <a:effectLst/>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txBody>
          <a:bodyPr/>
          <a:lstStyle/>
          <a:p>
            <a:endParaRPr lang="en-US"/>
          </a:p>
        </p:txBody>
      </p:sp>
      <p:sp>
        <p:nvSpPr>
          <p:cNvPr id="3" name="Shape 1"/>
          <p:cNvSpPr/>
          <p:nvPr/>
        </p:nvSpPr>
        <p:spPr>
          <a:xfrm>
            <a:off x="0" y="594360"/>
            <a:ext cx="9144000" cy="45720"/>
          </a:xfrm>
          <a:prstGeom prst="rect">
            <a:avLst/>
          </a:prstGeom>
          <a:solidFill>
            <a:srgbClr val="C8952A"/>
          </a:solidFill>
          <a:ln w="12700">
            <a:solidFill>
              <a:srgbClr val="C8952A"/>
            </a:solidFill>
            <a:prstDash val="solid"/>
          </a:ln>
        </p:spPr>
        <p:txBody>
          <a:bodyPr/>
          <a:lstStyle/>
          <a:p>
            <a:endParaRPr lang="en-US"/>
          </a:p>
        </p:txBody>
      </p:sp>
      <p:sp>
        <p:nvSpPr>
          <p:cNvPr id="5" name="Text 3"/>
          <p:cNvSpPr/>
          <p:nvPr/>
        </p:nvSpPr>
        <p:spPr>
          <a:xfrm>
            <a:off x="320040" y="73152"/>
            <a:ext cx="8503920" cy="475488"/>
          </a:xfrm>
          <a:prstGeom prst="rect">
            <a:avLst/>
          </a:prstGeom>
          <a:noFill/>
          <a:ln/>
        </p:spPr>
        <p:txBody>
          <a:bodyPr wrap="square" lIns="0" tIns="0" rIns="0" bIns="0" rtlCol="0" anchor="ctr"/>
          <a:lstStyle/>
          <a:p>
            <a:pPr marL="0" indent="0">
              <a:buNone/>
            </a:pPr>
            <a:r>
              <a:rPr lang="en-US" sz="2200" b="1">
                <a:solidFill>
                  <a:srgbClr val="FFFFFF"/>
                </a:solidFill>
                <a:latin typeface="Calibri"/>
                <a:ea typeface="Calibri"/>
                <a:cs typeface="Calibri"/>
              </a:rPr>
              <a:t>Surrogate Decision-Making: Practical Guidance</a:t>
            </a:r>
            <a:r>
              <a:rPr lang="en-US" sz="2200" b="1" baseline="30000">
                <a:solidFill>
                  <a:srgbClr val="FFFFFF"/>
                </a:solidFill>
                <a:latin typeface="Calibri"/>
                <a:ea typeface="Calibri"/>
                <a:cs typeface="Calibri"/>
              </a:rPr>
              <a:t>13</a:t>
            </a:r>
            <a:endParaRPr lang="en-US" sz="2200" dirty="0">
              <a:ea typeface="Calibri" panose="020F0502020204030204"/>
              <a:cs typeface="Calibri" panose="020F0502020204030204"/>
            </a:endParaRPr>
          </a:p>
        </p:txBody>
      </p:sp>
      <p:sp>
        <p:nvSpPr>
          <p:cNvPr id="6" name="Text 4"/>
          <p:cNvSpPr/>
          <p:nvPr/>
        </p:nvSpPr>
        <p:spPr>
          <a:xfrm>
            <a:off x="274320" y="4901184"/>
            <a:ext cx="8595360" cy="219456"/>
          </a:xfrm>
          <a:prstGeom prst="rect">
            <a:avLst/>
          </a:prstGeom>
          <a:noFill/>
          <a:ln/>
        </p:spPr>
        <p:txBody>
          <a:bodyPr wrap="square" lIns="0" tIns="0" rIns="0" bIns="0" rtlCol="0" anchor="ctr"/>
          <a:lstStyle/>
          <a:p>
            <a:pPr marL="0" indent="0">
              <a:buNone/>
            </a:pPr>
            <a:r>
              <a:rPr lang="en-US" sz="900" dirty="0">
                <a:solidFill>
                  <a:srgbClr val="E8E4DC"/>
                </a:solidFill>
                <a:latin typeface="Calibri" pitchFamily="34" charset="0"/>
                <a:ea typeface="Calibri" pitchFamily="34" charset="-122"/>
                <a:cs typeface="Calibri" pitchFamily="34" charset="-120"/>
              </a:rPr>
              <a:t>Medical Ethics in Palliative Care  |  Board Review</a:t>
            </a:r>
            <a:endParaRPr lang="en-US" sz="900" dirty="0"/>
          </a:p>
        </p:txBody>
      </p:sp>
      <p:sp>
        <p:nvSpPr>
          <p:cNvPr id="7" name="Text 5"/>
          <p:cNvSpPr/>
          <p:nvPr/>
        </p:nvSpPr>
        <p:spPr>
          <a:xfrm>
            <a:off x="274320" y="749808"/>
            <a:ext cx="8595360" cy="320040"/>
          </a:xfrm>
          <a:prstGeom prst="rect">
            <a:avLst/>
          </a:prstGeom>
          <a:noFill/>
          <a:ln/>
        </p:spPr>
        <p:txBody>
          <a:bodyPr wrap="square" lIns="0" tIns="0" rIns="0" bIns="0" rtlCol="0" anchor="ctr"/>
          <a:lstStyle/>
          <a:p>
            <a:pPr marL="0" indent="0">
              <a:buNone/>
            </a:pPr>
            <a:r>
              <a:rPr lang="en-US" sz="1500" b="1" dirty="0">
                <a:solidFill>
                  <a:srgbClr val="1B2A4A"/>
                </a:solidFill>
                <a:latin typeface="Calibri" pitchFamily="34" charset="0"/>
                <a:ea typeface="Calibri" pitchFamily="34" charset="-122"/>
                <a:cs typeface="Calibri" pitchFamily="34" charset="-120"/>
              </a:rPr>
              <a:t>Who Can Serve as Surrogate?</a:t>
            </a:r>
            <a:endParaRPr lang="en-US" sz="1500" dirty="0"/>
          </a:p>
        </p:txBody>
      </p:sp>
      <p:sp>
        <p:nvSpPr>
          <p:cNvPr id="8" name="Text 6"/>
          <p:cNvSpPr/>
          <p:nvPr/>
        </p:nvSpPr>
        <p:spPr>
          <a:xfrm>
            <a:off x="274320" y="1069848"/>
            <a:ext cx="8595360" cy="365760"/>
          </a:xfrm>
          <a:prstGeom prst="rect">
            <a:avLst/>
          </a:prstGeom>
          <a:noFill/>
          <a:ln/>
        </p:spPr>
        <p:txBody>
          <a:bodyPr wrap="square" lIns="0" tIns="0" rIns="0" bIns="0" rtlCol="0" anchor="ctr"/>
          <a:lstStyle/>
          <a:p>
            <a:pPr marL="0" indent="0">
              <a:buNone/>
            </a:pPr>
            <a:r>
              <a:rPr lang="en-US" sz="1200" dirty="0">
                <a:solidFill>
                  <a:srgbClr val="3A3A3A"/>
                </a:solidFill>
                <a:latin typeface="Calibri" pitchFamily="34" charset="0"/>
                <a:ea typeface="Calibri" pitchFamily="34" charset="-122"/>
                <a:cs typeface="Calibri" pitchFamily="34" charset="-120"/>
              </a:rPr>
              <a:t>Priority order varies by state, but typically: (1) Court-appointed guardian, (2) Designated healthcare agent (HCPOA), (3) Spouse/domestic partner, (4) Adult children (consensus), (5) Parents, (6) Adult siblings, (7) Other family/close friends known to patient</a:t>
            </a:r>
            <a:endParaRPr lang="en-US" sz="1200" dirty="0"/>
          </a:p>
        </p:txBody>
      </p:sp>
      <p:sp>
        <p:nvSpPr>
          <p:cNvPr id="9" name="Shape 7"/>
          <p:cNvSpPr/>
          <p:nvPr/>
        </p:nvSpPr>
        <p:spPr>
          <a:xfrm>
            <a:off x="274320" y="1572768"/>
            <a:ext cx="4206240" cy="1298448"/>
          </a:xfrm>
          <a:prstGeom prst="rect">
            <a:avLst/>
          </a:prstGeom>
          <a:solidFill>
            <a:srgbClr val="FFFFFF"/>
          </a:solidFill>
          <a:ln w="19050">
            <a:solidFill>
              <a:srgbClr val="1A7F8C"/>
            </a:solidFill>
            <a:prstDash val="solid"/>
          </a:ln>
          <a:effectLst>
            <a:outerShdw blurRad="101600" dist="38100" dir="8100000" algn="bl" rotWithShape="0">
              <a:srgbClr val="000000">
                <a:alpha val="12000"/>
              </a:srgbClr>
            </a:outerShdw>
          </a:effectLst>
        </p:spPr>
        <p:txBody>
          <a:bodyPr/>
          <a:lstStyle/>
          <a:p>
            <a:endParaRPr lang="en-US"/>
          </a:p>
        </p:txBody>
      </p:sp>
      <p:sp>
        <p:nvSpPr>
          <p:cNvPr id="10" name="Shape 8"/>
          <p:cNvSpPr/>
          <p:nvPr/>
        </p:nvSpPr>
        <p:spPr>
          <a:xfrm>
            <a:off x="274320" y="1572768"/>
            <a:ext cx="4206240" cy="329184"/>
          </a:xfrm>
          <a:prstGeom prst="rect">
            <a:avLst/>
          </a:prstGeom>
          <a:solidFill>
            <a:srgbClr val="1A7F8C"/>
          </a:solidFill>
          <a:ln w="12700">
            <a:solidFill>
              <a:srgbClr val="1A7F8C"/>
            </a:solidFill>
            <a:prstDash val="solid"/>
          </a:ln>
        </p:spPr>
        <p:txBody>
          <a:bodyPr/>
          <a:lstStyle/>
          <a:p>
            <a:endParaRPr lang="en-US"/>
          </a:p>
        </p:txBody>
      </p:sp>
      <p:sp>
        <p:nvSpPr>
          <p:cNvPr id="11" name="Text 9"/>
          <p:cNvSpPr/>
          <p:nvPr/>
        </p:nvSpPr>
        <p:spPr>
          <a:xfrm>
            <a:off x="384048" y="1572768"/>
            <a:ext cx="4005072" cy="329184"/>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Substituted Judgment</a:t>
            </a:r>
            <a:endParaRPr lang="en-US" sz="1250" dirty="0"/>
          </a:p>
        </p:txBody>
      </p:sp>
      <p:sp>
        <p:nvSpPr>
          <p:cNvPr id="12" name="Text 10"/>
          <p:cNvSpPr/>
          <p:nvPr/>
        </p:nvSpPr>
        <p:spPr>
          <a:xfrm>
            <a:off x="384048" y="1956816"/>
            <a:ext cx="4005072" cy="822960"/>
          </a:xfrm>
          <a:prstGeom prst="rect">
            <a:avLst/>
          </a:prstGeom>
          <a:noFill/>
          <a:ln/>
        </p:spPr>
        <p:txBody>
          <a:bodyPr wrap="square" lIns="0" tIns="0" rIns="0" bIns="0" rtlCol="0" anchor="t"/>
          <a:lstStyle/>
          <a:p>
            <a:pPr marL="0" indent="0">
              <a:buNone/>
            </a:pPr>
            <a:r>
              <a:rPr lang="en-US" sz="1150" dirty="0">
                <a:solidFill>
                  <a:srgbClr val="3A3A3A"/>
                </a:solidFill>
                <a:latin typeface="Calibri" pitchFamily="34" charset="0"/>
                <a:ea typeface="Calibri" pitchFamily="34" charset="-122"/>
                <a:cs typeface="Calibri" pitchFamily="34" charset="-120"/>
              </a:rPr>
              <a:t>Ask: 'What would your [family member] want?' Not 'What do you want for them?' Help surrogates reconstruct patient values. Use patient's prior statements, written documents, lifestyle, and expressed values.</a:t>
            </a:r>
            <a:endParaRPr lang="en-US" sz="1150" dirty="0"/>
          </a:p>
        </p:txBody>
      </p:sp>
      <p:sp>
        <p:nvSpPr>
          <p:cNvPr id="13" name="Shape 11"/>
          <p:cNvSpPr/>
          <p:nvPr/>
        </p:nvSpPr>
        <p:spPr>
          <a:xfrm>
            <a:off x="274320" y="3035808"/>
            <a:ext cx="4206240" cy="1298448"/>
          </a:xfrm>
          <a:prstGeom prst="rect">
            <a:avLst/>
          </a:prstGeom>
          <a:solidFill>
            <a:srgbClr val="FFFFFF"/>
          </a:solidFill>
          <a:ln w="19050">
            <a:solidFill>
              <a:srgbClr val="1B2A4A"/>
            </a:solidFill>
            <a:prstDash val="solid"/>
          </a:ln>
          <a:effectLst>
            <a:outerShdw blurRad="101600" dist="38100" dir="8100000" algn="bl" rotWithShape="0">
              <a:srgbClr val="000000">
                <a:alpha val="12000"/>
              </a:srgbClr>
            </a:outerShdw>
          </a:effectLst>
        </p:spPr>
        <p:txBody>
          <a:bodyPr/>
          <a:lstStyle/>
          <a:p>
            <a:endParaRPr lang="en-US"/>
          </a:p>
        </p:txBody>
      </p:sp>
      <p:sp>
        <p:nvSpPr>
          <p:cNvPr id="14" name="Shape 12"/>
          <p:cNvSpPr/>
          <p:nvPr/>
        </p:nvSpPr>
        <p:spPr>
          <a:xfrm>
            <a:off x="274320" y="3035808"/>
            <a:ext cx="4206240" cy="329184"/>
          </a:xfrm>
          <a:prstGeom prst="rect">
            <a:avLst/>
          </a:prstGeom>
          <a:solidFill>
            <a:srgbClr val="1B2A4A"/>
          </a:solidFill>
          <a:ln w="12700">
            <a:solidFill>
              <a:srgbClr val="1B2A4A"/>
            </a:solidFill>
            <a:prstDash val="solid"/>
          </a:ln>
        </p:spPr>
        <p:txBody>
          <a:bodyPr/>
          <a:lstStyle/>
          <a:p>
            <a:endParaRPr lang="en-US"/>
          </a:p>
        </p:txBody>
      </p:sp>
      <p:sp>
        <p:nvSpPr>
          <p:cNvPr id="15" name="Text 13"/>
          <p:cNvSpPr/>
          <p:nvPr/>
        </p:nvSpPr>
        <p:spPr>
          <a:xfrm>
            <a:off x="384048" y="3035808"/>
            <a:ext cx="4005072" cy="329184"/>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When Values Are Unknown</a:t>
            </a:r>
            <a:endParaRPr lang="en-US" sz="1250" dirty="0"/>
          </a:p>
        </p:txBody>
      </p:sp>
      <p:sp>
        <p:nvSpPr>
          <p:cNvPr id="16" name="Text 14"/>
          <p:cNvSpPr/>
          <p:nvPr/>
        </p:nvSpPr>
        <p:spPr>
          <a:xfrm>
            <a:off x="384048" y="3419856"/>
            <a:ext cx="4005072" cy="822960"/>
          </a:xfrm>
          <a:prstGeom prst="rect">
            <a:avLst/>
          </a:prstGeom>
          <a:noFill/>
          <a:ln/>
        </p:spPr>
        <p:txBody>
          <a:bodyPr wrap="square" lIns="0" tIns="0" rIns="0" bIns="0" rtlCol="0" anchor="t"/>
          <a:lstStyle/>
          <a:p>
            <a:pPr marL="0" indent="0">
              <a:buNone/>
            </a:pPr>
            <a:r>
              <a:rPr lang="en-US" sz="1150" dirty="0">
                <a:solidFill>
                  <a:srgbClr val="3A3A3A"/>
                </a:solidFill>
                <a:latin typeface="Calibri" pitchFamily="34" charset="0"/>
                <a:ea typeface="Calibri" pitchFamily="34" charset="-122"/>
                <a:cs typeface="Calibri" pitchFamily="34" charset="-120"/>
              </a:rPr>
              <a:t>Best interest standard applies: balance benefits vs burdens, consider dignity and pain, reflect on what a reasonable person would want. More latitude for clinician guidance.</a:t>
            </a:r>
            <a:endParaRPr lang="en-US" sz="1150" dirty="0"/>
          </a:p>
        </p:txBody>
      </p:sp>
      <p:sp>
        <p:nvSpPr>
          <p:cNvPr id="17" name="Shape 15"/>
          <p:cNvSpPr/>
          <p:nvPr/>
        </p:nvSpPr>
        <p:spPr>
          <a:xfrm>
            <a:off x="4663440" y="1572768"/>
            <a:ext cx="4206240" cy="1298448"/>
          </a:xfrm>
          <a:prstGeom prst="rect">
            <a:avLst/>
          </a:prstGeom>
          <a:solidFill>
            <a:srgbClr val="FFFFFF"/>
          </a:solidFill>
          <a:ln w="19050">
            <a:solidFill>
              <a:srgbClr val="C8952A"/>
            </a:solidFill>
            <a:prstDash val="solid"/>
          </a:ln>
          <a:effectLst>
            <a:outerShdw blurRad="101600" dist="38100" dir="8100000" algn="bl" rotWithShape="0">
              <a:srgbClr val="000000">
                <a:alpha val="12000"/>
              </a:srgbClr>
            </a:outerShdw>
          </a:effectLst>
        </p:spPr>
        <p:txBody>
          <a:bodyPr/>
          <a:lstStyle/>
          <a:p>
            <a:endParaRPr lang="en-US"/>
          </a:p>
        </p:txBody>
      </p:sp>
      <p:sp>
        <p:nvSpPr>
          <p:cNvPr id="18" name="Shape 16"/>
          <p:cNvSpPr/>
          <p:nvPr/>
        </p:nvSpPr>
        <p:spPr>
          <a:xfrm>
            <a:off x="4663440" y="1572768"/>
            <a:ext cx="4206240" cy="329184"/>
          </a:xfrm>
          <a:prstGeom prst="rect">
            <a:avLst/>
          </a:prstGeom>
          <a:solidFill>
            <a:srgbClr val="C8952A"/>
          </a:solidFill>
          <a:ln w="12700">
            <a:solidFill>
              <a:srgbClr val="C8952A"/>
            </a:solidFill>
            <a:prstDash val="solid"/>
          </a:ln>
        </p:spPr>
        <p:txBody>
          <a:bodyPr/>
          <a:lstStyle/>
          <a:p>
            <a:endParaRPr lang="en-US"/>
          </a:p>
        </p:txBody>
      </p:sp>
      <p:sp>
        <p:nvSpPr>
          <p:cNvPr id="19" name="Text 17"/>
          <p:cNvSpPr/>
          <p:nvPr/>
        </p:nvSpPr>
        <p:spPr>
          <a:xfrm>
            <a:off x="4773168" y="1572768"/>
            <a:ext cx="4005072" cy="329184"/>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Surrogate Conflict</a:t>
            </a:r>
            <a:endParaRPr lang="en-US" sz="1250" dirty="0"/>
          </a:p>
        </p:txBody>
      </p:sp>
      <p:sp>
        <p:nvSpPr>
          <p:cNvPr id="20" name="Text 18"/>
          <p:cNvSpPr/>
          <p:nvPr/>
        </p:nvSpPr>
        <p:spPr>
          <a:xfrm>
            <a:off x="4773168" y="1956816"/>
            <a:ext cx="4005072" cy="822960"/>
          </a:xfrm>
          <a:prstGeom prst="rect">
            <a:avLst/>
          </a:prstGeom>
          <a:noFill/>
          <a:ln/>
        </p:spPr>
        <p:txBody>
          <a:bodyPr wrap="square" lIns="0" tIns="0" rIns="0" bIns="0" rtlCol="0" anchor="t"/>
          <a:lstStyle/>
          <a:p>
            <a:pPr marL="0" indent="0">
              <a:buNone/>
            </a:pPr>
            <a:r>
              <a:rPr lang="en-US" sz="1150" dirty="0">
                <a:solidFill>
                  <a:srgbClr val="3A3A3A"/>
                </a:solidFill>
                <a:latin typeface="Calibri" pitchFamily="34" charset="0"/>
                <a:ea typeface="Calibri" pitchFamily="34" charset="-122"/>
                <a:cs typeface="Calibri" pitchFamily="34" charset="-120"/>
              </a:rPr>
              <a:t>When family members disagree, do not force majority vote. Facilitate structured family meetings. Mediation or ethics consultation may be needed. Surrogate with legal priority has ultimate authority.</a:t>
            </a:r>
            <a:endParaRPr lang="en-US" sz="1150" dirty="0"/>
          </a:p>
        </p:txBody>
      </p:sp>
      <p:sp>
        <p:nvSpPr>
          <p:cNvPr id="21" name="Shape 19"/>
          <p:cNvSpPr/>
          <p:nvPr/>
        </p:nvSpPr>
        <p:spPr>
          <a:xfrm>
            <a:off x="4663440" y="3035808"/>
            <a:ext cx="4206240" cy="1298448"/>
          </a:xfrm>
          <a:prstGeom prst="rect">
            <a:avLst/>
          </a:prstGeom>
          <a:solidFill>
            <a:srgbClr val="FFFFFF"/>
          </a:solidFill>
          <a:ln w="19050">
            <a:solidFill>
              <a:srgbClr val="C0392B"/>
            </a:solidFill>
            <a:prstDash val="solid"/>
          </a:ln>
          <a:effectLst>
            <a:outerShdw blurRad="101600" dist="38100" dir="8100000" algn="bl" rotWithShape="0">
              <a:srgbClr val="000000">
                <a:alpha val="12000"/>
              </a:srgbClr>
            </a:outerShdw>
          </a:effectLst>
        </p:spPr>
        <p:txBody>
          <a:bodyPr/>
          <a:lstStyle/>
          <a:p>
            <a:endParaRPr lang="en-US"/>
          </a:p>
        </p:txBody>
      </p:sp>
      <p:sp>
        <p:nvSpPr>
          <p:cNvPr id="22" name="Shape 20"/>
          <p:cNvSpPr/>
          <p:nvPr/>
        </p:nvSpPr>
        <p:spPr>
          <a:xfrm>
            <a:off x="4663440" y="3035808"/>
            <a:ext cx="4206240" cy="329184"/>
          </a:xfrm>
          <a:prstGeom prst="rect">
            <a:avLst/>
          </a:prstGeom>
          <a:solidFill>
            <a:srgbClr val="C0392B"/>
          </a:solidFill>
          <a:ln w="12700">
            <a:solidFill>
              <a:srgbClr val="C0392B"/>
            </a:solidFill>
            <a:prstDash val="solid"/>
          </a:ln>
        </p:spPr>
        <p:txBody>
          <a:bodyPr/>
          <a:lstStyle/>
          <a:p>
            <a:endParaRPr lang="en-US"/>
          </a:p>
        </p:txBody>
      </p:sp>
      <p:sp>
        <p:nvSpPr>
          <p:cNvPr id="23" name="Text 21"/>
          <p:cNvSpPr/>
          <p:nvPr/>
        </p:nvSpPr>
        <p:spPr>
          <a:xfrm>
            <a:off x="4773168" y="3035808"/>
            <a:ext cx="4005072" cy="329184"/>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Limits of Surrogate Authority</a:t>
            </a:r>
            <a:endParaRPr lang="en-US" sz="1250" dirty="0"/>
          </a:p>
        </p:txBody>
      </p:sp>
      <p:sp>
        <p:nvSpPr>
          <p:cNvPr id="24" name="Text 22"/>
          <p:cNvSpPr/>
          <p:nvPr/>
        </p:nvSpPr>
        <p:spPr>
          <a:xfrm>
            <a:off x="4773168" y="3419856"/>
            <a:ext cx="4005072" cy="822960"/>
          </a:xfrm>
          <a:prstGeom prst="rect">
            <a:avLst/>
          </a:prstGeom>
          <a:noFill/>
          <a:ln/>
        </p:spPr>
        <p:txBody>
          <a:bodyPr wrap="square" lIns="0" tIns="0" rIns="0" bIns="0" rtlCol="0" anchor="t"/>
          <a:lstStyle/>
          <a:p>
            <a:pPr marL="0" indent="0">
              <a:buNone/>
            </a:pPr>
            <a:r>
              <a:rPr lang="en-US" sz="1150" dirty="0">
                <a:solidFill>
                  <a:srgbClr val="3A3A3A"/>
                </a:solidFill>
                <a:latin typeface="Calibri" pitchFamily="34" charset="0"/>
                <a:ea typeface="Calibri" pitchFamily="34" charset="-122"/>
                <a:cs typeface="Calibri" pitchFamily="34" charset="-120"/>
              </a:rPr>
              <a:t>Surrogates cannot demand non-beneficial treatment. They cannot override patient's own clear prior wishes. Physician integrity limits what surrogates can request.</a:t>
            </a:r>
            <a:endParaRPr lang="en-US" sz="11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C3E5BB-ADDA-849D-2E9F-26A3EA7C6567}"/>
              </a:ext>
            </a:extLst>
          </p:cNvPr>
          <p:cNvSpPr>
            <a:spLocks noGrp="1"/>
          </p:cNvSpPr>
          <p:nvPr>
            <p:ph type="ctrTitle"/>
          </p:nvPr>
        </p:nvSpPr>
        <p:spPr/>
        <p:txBody>
          <a:bodyPr/>
          <a:lstStyle/>
          <a:p>
            <a:r>
              <a:rPr lang="en-US" sz="3600" b="1" dirty="0">
                <a:solidFill>
                  <a:srgbClr val="FFFFFF"/>
                </a:solidFill>
                <a:latin typeface="Calibri" pitchFamily="34" charset="0"/>
                <a:ea typeface="Calibri" pitchFamily="34" charset="-122"/>
                <a:cs typeface="Calibri" pitchFamily="34" charset="-120"/>
              </a:rPr>
              <a:t>Outpatient Ethics</a:t>
            </a:r>
            <a:endParaRPr lang="en-US" sz="3600" dirty="0"/>
          </a:p>
        </p:txBody>
      </p:sp>
      <p:sp>
        <p:nvSpPr>
          <p:cNvPr id="5" name="Subtitle 4">
            <a:extLst>
              <a:ext uri="{FF2B5EF4-FFF2-40B4-BE49-F238E27FC236}">
                <a16:creationId xmlns:a16="http://schemas.microsoft.com/office/drawing/2014/main" id="{352EDCD6-F0C8-CC4C-0994-136144585629}"/>
              </a:ext>
            </a:extLst>
          </p:cNvPr>
          <p:cNvSpPr>
            <a:spLocks noGrp="1"/>
          </p:cNvSpPr>
          <p:nvPr>
            <p:ph type="subTitle" idx="1"/>
          </p:nvPr>
        </p:nvSpPr>
        <p:spPr/>
        <p:txBody>
          <a:bodyPr/>
          <a:lstStyle/>
          <a:p>
            <a:pPr marL="0"/>
            <a:r>
              <a:rPr lang="en-US" sz="1400" i="1" dirty="0">
                <a:solidFill>
                  <a:srgbClr val="E8E4DC"/>
                </a:solidFill>
                <a:latin typeface="Calibri" pitchFamily="34" charset="0"/>
                <a:ea typeface="Calibri" pitchFamily="34" charset="-122"/>
                <a:cs typeface="Calibri" pitchFamily="34" charset="-120"/>
              </a:rPr>
              <a:t>Patient-Physician Relationship · Non-Abandonment · Outpatient Consent</a:t>
            </a:r>
            <a:endParaRPr lang="en-US" sz="1400" dirty="0"/>
          </a:p>
        </p:txBody>
      </p:sp>
    </p:spTree>
    <p:extLst>
      <p:ext uri="{BB962C8B-B14F-4D97-AF65-F5344CB8AC3E}">
        <p14:creationId xmlns:p14="http://schemas.microsoft.com/office/powerpoint/2010/main" val="2454419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AF7F2"/>
        </a:solidFill>
        <a:effectLst/>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txBody>
          <a:bodyPr/>
          <a:lstStyle/>
          <a:p>
            <a:endParaRPr lang="en-US"/>
          </a:p>
        </p:txBody>
      </p:sp>
      <p:sp>
        <p:nvSpPr>
          <p:cNvPr id="3" name="Shape 1"/>
          <p:cNvSpPr/>
          <p:nvPr/>
        </p:nvSpPr>
        <p:spPr>
          <a:xfrm>
            <a:off x="0" y="594360"/>
            <a:ext cx="9144000" cy="45720"/>
          </a:xfrm>
          <a:prstGeom prst="rect">
            <a:avLst/>
          </a:prstGeom>
          <a:solidFill>
            <a:srgbClr val="C8952A"/>
          </a:solidFill>
          <a:ln w="12700">
            <a:solidFill>
              <a:srgbClr val="C8952A"/>
            </a:solidFill>
            <a:prstDash val="solid"/>
          </a:ln>
        </p:spPr>
        <p:txBody>
          <a:bodyPr/>
          <a:lstStyle/>
          <a:p>
            <a:endParaRPr lang="en-US"/>
          </a:p>
        </p:txBody>
      </p:sp>
      <p:sp>
        <p:nvSpPr>
          <p:cNvPr id="5" name="Text 3"/>
          <p:cNvSpPr/>
          <p:nvPr/>
        </p:nvSpPr>
        <p:spPr>
          <a:xfrm>
            <a:off x="320040" y="73152"/>
            <a:ext cx="8503920" cy="475488"/>
          </a:xfrm>
          <a:prstGeom prst="rect">
            <a:avLst/>
          </a:prstGeom>
          <a:noFill/>
          <a:ln/>
        </p:spPr>
        <p:txBody>
          <a:bodyPr wrap="square" lIns="0" tIns="0" rIns="0" bIns="0" rtlCol="0" anchor="ctr"/>
          <a:lstStyle/>
          <a:p>
            <a:pPr marL="0" indent="0">
              <a:buNone/>
            </a:pPr>
            <a:r>
              <a:rPr lang="en-US" sz="2200" b="1">
                <a:solidFill>
                  <a:srgbClr val="FFFFFF"/>
                </a:solidFill>
                <a:latin typeface="Calibri"/>
                <a:ea typeface="Calibri"/>
                <a:cs typeface="Calibri"/>
              </a:rPr>
              <a:t>The Patient-Physician Relationship in Palliative Care</a:t>
            </a:r>
            <a:r>
              <a:rPr lang="en-US" sz="2200" b="1" baseline="30000">
                <a:solidFill>
                  <a:srgbClr val="FFFFFF"/>
                </a:solidFill>
                <a:latin typeface="Calibri"/>
                <a:ea typeface="Calibri"/>
                <a:cs typeface="Calibri"/>
              </a:rPr>
              <a:t>14</a:t>
            </a:r>
            <a:endParaRPr lang="en-US" sz="2200" baseline="30000">
              <a:ea typeface="Calibri"/>
              <a:cs typeface="Calibri"/>
            </a:endParaRPr>
          </a:p>
        </p:txBody>
      </p:sp>
      <p:sp>
        <p:nvSpPr>
          <p:cNvPr id="6" name="Text 4"/>
          <p:cNvSpPr/>
          <p:nvPr/>
        </p:nvSpPr>
        <p:spPr>
          <a:xfrm>
            <a:off x="274320" y="4901184"/>
            <a:ext cx="8595360" cy="219456"/>
          </a:xfrm>
          <a:prstGeom prst="rect">
            <a:avLst/>
          </a:prstGeom>
          <a:noFill/>
          <a:ln/>
        </p:spPr>
        <p:txBody>
          <a:bodyPr wrap="square" lIns="0" tIns="0" rIns="0" bIns="0" rtlCol="0" anchor="ctr"/>
          <a:lstStyle/>
          <a:p>
            <a:pPr marL="0" indent="0">
              <a:buNone/>
            </a:pPr>
            <a:r>
              <a:rPr lang="en-US" sz="900" dirty="0">
                <a:solidFill>
                  <a:srgbClr val="E8E4DC"/>
                </a:solidFill>
                <a:latin typeface="Calibri" pitchFamily="34" charset="0"/>
                <a:ea typeface="Calibri" pitchFamily="34" charset="-122"/>
                <a:cs typeface="Calibri" pitchFamily="34" charset="-120"/>
              </a:rPr>
              <a:t>Medical Ethics in Palliative Care  |  Board Review</a:t>
            </a:r>
            <a:endParaRPr lang="en-US" sz="900" dirty="0"/>
          </a:p>
        </p:txBody>
      </p:sp>
      <p:sp>
        <p:nvSpPr>
          <p:cNvPr id="7" name="Text 5"/>
          <p:cNvSpPr/>
          <p:nvPr/>
        </p:nvSpPr>
        <p:spPr>
          <a:xfrm>
            <a:off x="274320" y="749808"/>
            <a:ext cx="8595360" cy="402336"/>
          </a:xfrm>
          <a:prstGeom prst="rect">
            <a:avLst/>
          </a:prstGeom>
          <a:noFill/>
          <a:ln/>
        </p:spPr>
        <p:txBody>
          <a:bodyPr wrap="square" lIns="0" tIns="0" rIns="0" bIns="0" rtlCol="0" anchor="ctr"/>
          <a:lstStyle/>
          <a:p>
            <a:pPr marL="0" indent="0">
              <a:buNone/>
            </a:pPr>
            <a:r>
              <a:rPr lang="en-US" sz="1300" i="1" dirty="0">
                <a:solidFill>
                  <a:srgbClr val="1A7F8C"/>
                </a:solidFill>
                <a:latin typeface="Calibri" pitchFamily="34" charset="0"/>
                <a:ea typeface="Calibri" pitchFamily="34" charset="-122"/>
                <a:cs typeface="Calibri" pitchFamily="34" charset="-120"/>
              </a:rPr>
              <a:t>The therapeutic relationship is the ethical foundation of palliative medicine — not a transaction, but a covenant of care.</a:t>
            </a:r>
            <a:endParaRPr lang="en-US" sz="1300" dirty="0"/>
          </a:p>
        </p:txBody>
      </p:sp>
      <p:sp>
        <p:nvSpPr>
          <p:cNvPr id="8" name="Shape 6"/>
          <p:cNvSpPr/>
          <p:nvPr/>
        </p:nvSpPr>
        <p:spPr>
          <a:xfrm>
            <a:off x="274320" y="1261872"/>
            <a:ext cx="4206240" cy="1051560"/>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9" name="Shape 7"/>
          <p:cNvSpPr/>
          <p:nvPr/>
        </p:nvSpPr>
        <p:spPr>
          <a:xfrm>
            <a:off x="274320" y="1261872"/>
            <a:ext cx="73152" cy="1051560"/>
          </a:xfrm>
          <a:prstGeom prst="rect">
            <a:avLst/>
          </a:prstGeom>
          <a:solidFill>
            <a:srgbClr val="1B2A4A"/>
          </a:solidFill>
          <a:ln w="12700">
            <a:solidFill>
              <a:srgbClr val="1B2A4A"/>
            </a:solidFill>
            <a:prstDash val="solid"/>
          </a:ln>
        </p:spPr>
        <p:txBody>
          <a:bodyPr/>
          <a:lstStyle/>
          <a:p>
            <a:endParaRPr lang="en-US"/>
          </a:p>
        </p:txBody>
      </p:sp>
      <p:sp>
        <p:nvSpPr>
          <p:cNvPr id="10" name="Text 8"/>
          <p:cNvSpPr/>
          <p:nvPr/>
        </p:nvSpPr>
        <p:spPr>
          <a:xfrm>
            <a:off x="457200" y="1335024"/>
            <a:ext cx="3931920" cy="237744"/>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Fiduciary Nature</a:t>
            </a:r>
            <a:endParaRPr lang="en-US" sz="1250" dirty="0"/>
          </a:p>
        </p:txBody>
      </p:sp>
      <p:sp>
        <p:nvSpPr>
          <p:cNvPr id="11" name="Text 9"/>
          <p:cNvSpPr/>
          <p:nvPr/>
        </p:nvSpPr>
        <p:spPr>
          <a:xfrm>
            <a:off x="457200" y="1609344"/>
            <a:ext cx="3931920" cy="640080"/>
          </a:xfrm>
          <a:prstGeom prst="rect">
            <a:avLst/>
          </a:prstGeom>
          <a:noFill/>
          <a:ln/>
        </p:spPr>
        <p:txBody>
          <a:bodyPr wrap="square" lIns="0" tIns="0" rIns="0" bIns="0" rtlCol="0" anchor="ctr"/>
          <a:lstStyle/>
          <a:p>
            <a:pPr marL="0" indent="0">
              <a:buNone/>
            </a:pPr>
            <a:r>
              <a:rPr lang="en-US" sz="1150" dirty="0">
                <a:solidFill>
                  <a:srgbClr val="3A3A3A"/>
                </a:solidFill>
                <a:latin typeface="Calibri" pitchFamily="34" charset="0"/>
                <a:ea typeface="Calibri" pitchFamily="34" charset="-122"/>
                <a:cs typeface="Calibri" pitchFamily="34" charset="-120"/>
              </a:rPr>
              <a:t>The physician-patient relationship is fiduciary: physician must act in the patient's best interest. Conflicts of interest (financial, institutional) must not compromise care.</a:t>
            </a:r>
            <a:endParaRPr lang="en-US" sz="1150" dirty="0"/>
          </a:p>
        </p:txBody>
      </p:sp>
      <p:sp>
        <p:nvSpPr>
          <p:cNvPr id="12" name="Shape 10"/>
          <p:cNvSpPr/>
          <p:nvPr/>
        </p:nvSpPr>
        <p:spPr>
          <a:xfrm>
            <a:off x="274320" y="2450592"/>
            <a:ext cx="4206240" cy="1051560"/>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3" name="Shape 11"/>
          <p:cNvSpPr/>
          <p:nvPr/>
        </p:nvSpPr>
        <p:spPr>
          <a:xfrm>
            <a:off x="274320" y="2450592"/>
            <a:ext cx="73152" cy="1051560"/>
          </a:xfrm>
          <a:prstGeom prst="rect">
            <a:avLst/>
          </a:prstGeom>
          <a:solidFill>
            <a:srgbClr val="1A7F8C"/>
          </a:solidFill>
          <a:ln w="12700">
            <a:solidFill>
              <a:srgbClr val="1A7F8C"/>
            </a:solidFill>
            <a:prstDash val="solid"/>
          </a:ln>
        </p:spPr>
        <p:txBody>
          <a:bodyPr/>
          <a:lstStyle/>
          <a:p>
            <a:endParaRPr lang="en-US"/>
          </a:p>
        </p:txBody>
      </p:sp>
      <p:sp>
        <p:nvSpPr>
          <p:cNvPr id="14" name="Text 12"/>
          <p:cNvSpPr/>
          <p:nvPr/>
        </p:nvSpPr>
        <p:spPr>
          <a:xfrm>
            <a:off x="457200" y="2523744"/>
            <a:ext cx="3931920" cy="237744"/>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Respect for Dignity</a:t>
            </a:r>
            <a:endParaRPr lang="en-US" sz="1250" dirty="0"/>
          </a:p>
        </p:txBody>
      </p:sp>
      <p:sp>
        <p:nvSpPr>
          <p:cNvPr id="15" name="Text 13"/>
          <p:cNvSpPr/>
          <p:nvPr/>
        </p:nvSpPr>
        <p:spPr>
          <a:xfrm>
            <a:off x="457200" y="2798064"/>
            <a:ext cx="3931920" cy="640080"/>
          </a:xfrm>
          <a:prstGeom prst="rect">
            <a:avLst/>
          </a:prstGeom>
          <a:noFill/>
          <a:ln/>
        </p:spPr>
        <p:txBody>
          <a:bodyPr wrap="square" lIns="0" tIns="0" rIns="0" bIns="0" rtlCol="0" anchor="ctr"/>
          <a:lstStyle/>
          <a:p>
            <a:pPr marL="0" indent="0">
              <a:buNone/>
            </a:pPr>
            <a:r>
              <a:rPr lang="en-US" sz="1150" dirty="0">
                <a:solidFill>
                  <a:srgbClr val="3A3A3A"/>
                </a:solidFill>
                <a:latin typeface="Calibri" pitchFamily="34" charset="0"/>
                <a:ea typeface="Calibri" pitchFamily="34" charset="-122"/>
                <a:cs typeface="Calibri" pitchFamily="34" charset="-120"/>
              </a:rPr>
              <a:t>Patient must be treated with respect regardless of diagnosis, prognosis, disability, addiction history, or treatment choices. Stigmatizing language undermines the relationship.</a:t>
            </a:r>
            <a:endParaRPr lang="en-US" sz="1150" dirty="0"/>
          </a:p>
        </p:txBody>
      </p:sp>
      <p:sp>
        <p:nvSpPr>
          <p:cNvPr id="16" name="Shape 14"/>
          <p:cNvSpPr/>
          <p:nvPr/>
        </p:nvSpPr>
        <p:spPr>
          <a:xfrm>
            <a:off x="274320" y="3639312"/>
            <a:ext cx="4206240" cy="1051560"/>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7" name="Shape 15"/>
          <p:cNvSpPr/>
          <p:nvPr/>
        </p:nvSpPr>
        <p:spPr>
          <a:xfrm>
            <a:off x="274320" y="3639312"/>
            <a:ext cx="73152" cy="1051560"/>
          </a:xfrm>
          <a:prstGeom prst="rect">
            <a:avLst/>
          </a:prstGeom>
          <a:solidFill>
            <a:srgbClr val="C8952A"/>
          </a:solidFill>
          <a:ln w="12700">
            <a:solidFill>
              <a:srgbClr val="C8952A"/>
            </a:solidFill>
            <a:prstDash val="solid"/>
          </a:ln>
        </p:spPr>
        <p:txBody>
          <a:bodyPr/>
          <a:lstStyle/>
          <a:p>
            <a:endParaRPr lang="en-US"/>
          </a:p>
        </p:txBody>
      </p:sp>
      <p:sp>
        <p:nvSpPr>
          <p:cNvPr id="18" name="Text 16"/>
          <p:cNvSpPr/>
          <p:nvPr/>
        </p:nvSpPr>
        <p:spPr>
          <a:xfrm>
            <a:off x="457200" y="3712464"/>
            <a:ext cx="3931920" cy="237744"/>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Shared Decision-Making</a:t>
            </a:r>
            <a:endParaRPr lang="en-US" sz="1250" dirty="0"/>
          </a:p>
        </p:txBody>
      </p:sp>
      <p:sp>
        <p:nvSpPr>
          <p:cNvPr id="19" name="Text 17"/>
          <p:cNvSpPr/>
          <p:nvPr/>
        </p:nvSpPr>
        <p:spPr>
          <a:xfrm>
            <a:off x="457200" y="3986784"/>
            <a:ext cx="3931920" cy="640080"/>
          </a:xfrm>
          <a:prstGeom prst="rect">
            <a:avLst/>
          </a:prstGeom>
          <a:noFill/>
          <a:ln/>
        </p:spPr>
        <p:txBody>
          <a:bodyPr wrap="square" lIns="0" tIns="0" rIns="0" bIns="0" rtlCol="0" anchor="ctr"/>
          <a:lstStyle/>
          <a:p>
            <a:pPr marL="0" indent="0">
              <a:buNone/>
            </a:pPr>
            <a:r>
              <a:rPr lang="en-US" sz="1150" dirty="0">
                <a:solidFill>
                  <a:srgbClr val="3A3A3A"/>
                </a:solidFill>
                <a:latin typeface="Calibri" pitchFamily="34" charset="0"/>
                <a:ea typeface="Calibri" pitchFamily="34" charset="-122"/>
                <a:cs typeface="Calibri" pitchFamily="34" charset="-120"/>
              </a:rPr>
              <a:t>Modern model: neither paternalism nor pure autonomy. Physician provides expertise and recommendation; patient provides values and preferences. Together they decide.</a:t>
            </a:r>
            <a:endParaRPr lang="en-US" sz="1150" dirty="0"/>
          </a:p>
        </p:txBody>
      </p:sp>
      <p:sp>
        <p:nvSpPr>
          <p:cNvPr id="20" name="Shape 18"/>
          <p:cNvSpPr/>
          <p:nvPr/>
        </p:nvSpPr>
        <p:spPr>
          <a:xfrm>
            <a:off x="4663440" y="1261872"/>
            <a:ext cx="4206240" cy="1051560"/>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21" name="Shape 19"/>
          <p:cNvSpPr/>
          <p:nvPr/>
        </p:nvSpPr>
        <p:spPr>
          <a:xfrm>
            <a:off x="4663440" y="1261872"/>
            <a:ext cx="73152" cy="1051560"/>
          </a:xfrm>
          <a:prstGeom prst="rect">
            <a:avLst/>
          </a:prstGeom>
          <a:solidFill>
            <a:srgbClr val="D4750A"/>
          </a:solidFill>
          <a:ln w="12700">
            <a:solidFill>
              <a:srgbClr val="D4750A"/>
            </a:solidFill>
            <a:prstDash val="solid"/>
          </a:ln>
        </p:spPr>
        <p:txBody>
          <a:bodyPr/>
          <a:lstStyle/>
          <a:p>
            <a:endParaRPr lang="en-US"/>
          </a:p>
        </p:txBody>
      </p:sp>
      <p:sp>
        <p:nvSpPr>
          <p:cNvPr id="22" name="Text 20"/>
          <p:cNvSpPr/>
          <p:nvPr/>
        </p:nvSpPr>
        <p:spPr>
          <a:xfrm>
            <a:off x="4846320" y="1335024"/>
            <a:ext cx="3931920" cy="237744"/>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Therapeutic Privilege</a:t>
            </a:r>
            <a:endParaRPr lang="en-US" sz="1250" dirty="0"/>
          </a:p>
        </p:txBody>
      </p:sp>
      <p:sp>
        <p:nvSpPr>
          <p:cNvPr id="23" name="Text 21"/>
          <p:cNvSpPr/>
          <p:nvPr/>
        </p:nvSpPr>
        <p:spPr>
          <a:xfrm>
            <a:off x="4846320" y="1609344"/>
            <a:ext cx="3931920" cy="640080"/>
          </a:xfrm>
          <a:prstGeom prst="rect">
            <a:avLst/>
          </a:prstGeom>
          <a:noFill/>
          <a:ln/>
        </p:spPr>
        <p:txBody>
          <a:bodyPr wrap="square" lIns="0" tIns="0" rIns="0" bIns="0" rtlCol="0" anchor="ctr"/>
          <a:lstStyle/>
          <a:p>
            <a:pPr marL="0" indent="0">
              <a:buNone/>
            </a:pPr>
            <a:r>
              <a:rPr lang="en-US" sz="1150" dirty="0">
                <a:solidFill>
                  <a:srgbClr val="3A3A3A"/>
                </a:solidFill>
                <a:latin typeface="Calibri" pitchFamily="34" charset="0"/>
                <a:ea typeface="Calibri" pitchFamily="34" charset="-122"/>
                <a:cs typeface="Calibri" pitchFamily="34" charset="-120"/>
              </a:rPr>
              <a:t>Withholding information to prevent harm to patient. Ethically controversial. Rarely justified. Cannot be invoked simply because truth is uncomfortable.</a:t>
            </a:r>
            <a:endParaRPr lang="en-US" sz="1150" dirty="0"/>
          </a:p>
        </p:txBody>
      </p:sp>
      <p:sp>
        <p:nvSpPr>
          <p:cNvPr id="24" name="Shape 22"/>
          <p:cNvSpPr/>
          <p:nvPr/>
        </p:nvSpPr>
        <p:spPr>
          <a:xfrm>
            <a:off x="4663440" y="2450592"/>
            <a:ext cx="4206240" cy="1051560"/>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25" name="Shape 23"/>
          <p:cNvSpPr/>
          <p:nvPr/>
        </p:nvSpPr>
        <p:spPr>
          <a:xfrm>
            <a:off x="4663440" y="2450592"/>
            <a:ext cx="73152" cy="1051560"/>
          </a:xfrm>
          <a:prstGeom prst="rect">
            <a:avLst/>
          </a:prstGeom>
          <a:solidFill>
            <a:srgbClr val="C0392B"/>
          </a:solidFill>
          <a:ln w="12700">
            <a:solidFill>
              <a:srgbClr val="C0392B"/>
            </a:solidFill>
            <a:prstDash val="solid"/>
          </a:ln>
        </p:spPr>
        <p:txBody>
          <a:bodyPr/>
          <a:lstStyle/>
          <a:p>
            <a:endParaRPr lang="en-US"/>
          </a:p>
        </p:txBody>
      </p:sp>
      <p:sp>
        <p:nvSpPr>
          <p:cNvPr id="26" name="Text 24"/>
          <p:cNvSpPr/>
          <p:nvPr/>
        </p:nvSpPr>
        <p:spPr>
          <a:xfrm>
            <a:off x="4846320" y="2523744"/>
            <a:ext cx="3931920" cy="237744"/>
          </a:xfrm>
          <a:prstGeom prst="rect">
            <a:avLst/>
          </a:prstGeom>
          <a:noFill/>
          <a:ln/>
        </p:spPr>
        <p:txBody>
          <a:bodyPr wrap="square" lIns="0" tIns="0" rIns="0" bIns="0" rtlCol="0" anchor="ctr"/>
          <a:lstStyle/>
          <a:p>
            <a:pPr marL="0" indent="0">
              <a:buNone/>
            </a:pPr>
            <a:r>
              <a:rPr lang="en-US" sz="1250" b="1">
                <a:solidFill>
                  <a:srgbClr val="1B2A4A"/>
                </a:solidFill>
                <a:latin typeface="Calibri"/>
                <a:ea typeface="Calibri"/>
                <a:cs typeface="Calibri"/>
              </a:rPr>
              <a:t>Conscientious Objection</a:t>
            </a:r>
            <a:r>
              <a:rPr lang="en-US" sz="1250" b="1" baseline="30000">
                <a:solidFill>
                  <a:srgbClr val="1B2A4A"/>
                </a:solidFill>
                <a:latin typeface="Calibri"/>
                <a:ea typeface="Calibri"/>
                <a:cs typeface="Calibri"/>
              </a:rPr>
              <a:t>15</a:t>
            </a:r>
            <a:endParaRPr lang="en-US" sz="1250" dirty="0"/>
          </a:p>
        </p:txBody>
      </p:sp>
      <p:sp>
        <p:nvSpPr>
          <p:cNvPr id="27" name="Text 25"/>
          <p:cNvSpPr/>
          <p:nvPr/>
        </p:nvSpPr>
        <p:spPr>
          <a:xfrm>
            <a:off x="4846320" y="2798064"/>
            <a:ext cx="3931920" cy="640080"/>
          </a:xfrm>
          <a:prstGeom prst="rect">
            <a:avLst/>
          </a:prstGeom>
          <a:noFill/>
          <a:ln/>
        </p:spPr>
        <p:txBody>
          <a:bodyPr wrap="square" lIns="0" tIns="0" rIns="0" bIns="0" rtlCol="0" anchor="ctr"/>
          <a:lstStyle/>
          <a:p>
            <a:r>
              <a:rPr lang="en-US" sz="1150" dirty="0">
                <a:solidFill>
                  <a:srgbClr val="3A3A3A"/>
                </a:solidFill>
                <a:latin typeface="Calibri"/>
                <a:ea typeface="Calibri"/>
                <a:cs typeface="Calibri"/>
              </a:rPr>
              <a:t>Physicians may decline to perform services that violate moral conscience (e.g., MAID where not legally required), BUT </a:t>
            </a:r>
            <a:r>
              <a:rPr lang="en-US" sz="1150" dirty="0" err="1">
                <a:solidFill>
                  <a:srgbClr val="3A3A3A"/>
                </a:solidFill>
                <a:latin typeface="Calibri"/>
                <a:ea typeface="Calibri"/>
                <a:cs typeface="Calibri"/>
              </a:rPr>
              <a:t>themust</a:t>
            </a:r>
            <a:r>
              <a:rPr lang="en-US" sz="1150" dirty="0">
                <a:solidFill>
                  <a:srgbClr val="3A3A3A"/>
                </a:solidFill>
                <a:latin typeface="Calibri"/>
                <a:ea typeface="Calibri"/>
                <a:cs typeface="Calibri"/>
              </a:rPr>
              <a:t> ensure patient has access to that care through proper referral.</a:t>
            </a:r>
            <a:endParaRPr lang="en-US" sz="1150" dirty="0">
              <a:latin typeface="Calibri"/>
              <a:ea typeface="Calibri"/>
              <a:cs typeface="Calibri"/>
            </a:endParaRPr>
          </a:p>
        </p:txBody>
      </p:sp>
      <p:sp>
        <p:nvSpPr>
          <p:cNvPr id="28" name="Shape 26"/>
          <p:cNvSpPr/>
          <p:nvPr/>
        </p:nvSpPr>
        <p:spPr>
          <a:xfrm>
            <a:off x="4663440" y="3639312"/>
            <a:ext cx="4206240" cy="1051560"/>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29" name="Shape 27"/>
          <p:cNvSpPr/>
          <p:nvPr/>
        </p:nvSpPr>
        <p:spPr>
          <a:xfrm>
            <a:off x="4663440" y="3639312"/>
            <a:ext cx="73152" cy="1051560"/>
          </a:xfrm>
          <a:prstGeom prst="rect">
            <a:avLst/>
          </a:prstGeom>
          <a:solidFill>
            <a:srgbClr val="1A7A4A"/>
          </a:solidFill>
          <a:ln w="12700">
            <a:solidFill>
              <a:srgbClr val="1A7A4A"/>
            </a:solidFill>
            <a:prstDash val="solid"/>
          </a:ln>
        </p:spPr>
        <p:txBody>
          <a:bodyPr/>
          <a:lstStyle/>
          <a:p>
            <a:endParaRPr lang="en-US"/>
          </a:p>
        </p:txBody>
      </p:sp>
      <p:sp>
        <p:nvSpPr>
          <p:cNvPr id="30" name="Text 28"/>
          <p:cNvSpPr/>
          <p:nvPr/>
        </p:nvSpPr>
        <p:spPr>
          <a:xfrm>
            <a:off x="4846320" y="3712464"/>
            <a:ext cx="3931920" cy="237744"/>
          </a:xfrm>
          <a:prstGeom prst="rect">
            <a:avLst/>
          </a:prstGeom>
          <a:noFill/>
          <a:ln/>
        </p:spPr>
        <p:txBody>
          <a:bodyPr wrap="square" lIns="0" tIns="0" rIns="0" bIns="0" rtlCol="0" anchor="ctr"/>
          <a:lstStyle/>
          <a:p>
            <a:pPr marL="0" indent="0">
              <a:buNone/>
            </a:pPr>
            <a:r>
              <a:rPr lang="en-US" sz="1250" b="1">
                <a:solidFill>
                  <a:srgbClr val="1B2A4A"/>
                </a:solidFill>
                <a:latin typeface="Calibri"/>
                <a:ea typeface="Calibri"/>
                <a:cs typeface="Calibri"/>
              </a:rPr>
              <a:t>Cultural Humility</a:t>
            </a:r>
            <a:r>
              <a:rPr lang="en-US" sz="1250" b="1" baseline="30000">
                <a:solidFill>
                  <a:srgbClr val="1B2A4A"/>
                </a:solidFill>
                <a:latin typeface="Calibri"/>
                <a:ea typeface="Calibri"/>
                <a:cs typeface="Calibri"/>
              </a:rPr>
              <a:t>16</a:t>
            </a:r>
            <a:endParaRPr lang="en-US" sz="1250" baseline="30000">
              <a:ea typeface="Calibri"/>
              <a:cs typeface="Calibri"/>
            </a:endParaRPr>
          </a:p>
        </p:txBody>
      </p:sp>
      <p:sp>
        <p:nvSpPr>
          <p:cNvPr id="31" name="Text 29"/>
          <p:cNvSpPr/>
          <p:nvPr/>
        </p:nvSpPr>
        <p:spPr>
          <a:xfrm>
            <a:off x="4846320" y="3986784"/>
            <a:ext cx="3931920" cy="640080"/>
          </a:xfrm>
          <a:prstGeom prst="rect">
            <a:avLst/>
          </a:prstGeom>
          <a:noFill/>
          <a:ln/>
        </p:spPr>
        <p:txBody>
          <a:bodyPr wrap="square" lIns="0" tIns="0" rIns="0" bIns="0" rtlCol="0" anchor="ctr"/>
          <a:lstStyle/>
          <a:p>
            <a:pPr marL="0" indent="0">
              <a:buNone/>
            </a:pPr>
            <a:r>
              <a:rPr lang="en-US" sz="1150" dirty="0">
                <a:solidFill>
                  <a:srgbClr val="3A3A3A"/>
                </a:solidFill>
                <a:latin typeface="Calibri" pitchFamily="34" charset="0"/>
                <a:ea typeface="Calibri" pitchFamily="34" charset="-122"/>
                <a:cs typeface="Calibri" pitchFamily="34" charset="-120"/>
              </a:rPr>
              <a:t>Acknowledge and respect cultural differences in communication, disclosure norms, and decision-making styles. Do not assume Western individualism is universal.</a:t>
            </a:r>
            <a:endParaRPr lang="en-US" sz="11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AF7F2"/>
        </a:solidFill>
        <a:effectLst/>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txBody>
          <a:bodyPr/>
          <a:lstStyle/>
          <a:p>
            <a:endParaRPr lang="en-US"/>
          </a:p>
        </p:txBody>
      </p:sp>
      <p:sp>
        <p:nvSpPr>
          <p:cNvPr id="3" name="Shape 1"/>
          <p:cNvSpPr/>
          <p:nvPr/>
        </p:nvSpPr>
        <p:spPr>
          <a:xfrm>
            <a:off x="0" y="594360"/>
            <a:ext cx="9144000" cy="45720"/>
          </a:xfrm>
          <a:prstGeom prst="rect">
            <a:avLst/>
          </a:prstGeom>
          <a:solidFill>
            <a:srgbClr val="C8952A"/>
          </a:solidFill>
          <a:ln w="12700">
            <a:solidFill>
              <a:srgbClr val="C8952A"/>
            </a:solidFill>
            <a:prstDash val="solid"/>
          </a:ln>
        </p:spPr>
        <p:txBody>
          <a:bodyPr/>
          <a:lstStyle/>
          <a:p>
            <a:endParaRPr lang="en-US"/>
          </a:p>
        </p:txBody>
      </p:sp>
      <p:sp>
        <p:nvSpPr>
          <p:cNvPr id="5" name="Text 3"/>
          <p:cNvSpPr/>
          <p:nvPr/>
        </p:nvSpPr>
        <p:spPr>
          <a:xfrm>
            <a:off x="320040" y="73152"/>
            <a:ext cx="8503920" cy="475488"/>
          </a:xfrm>
          <a:prstGeom prst="rect">
            <a:avLst/>
          </a:prstGeom>
          <a:noFill/>
          <a:ln/>
        </p:spPr>
        <p:txBody>
          <a:bodyPr wrap="square" lIns="0" tIns="0" rIns="0" bIns="0" rtlCol="0" anchor="ctr"/>
          <a:lstStyle/>
          <a:p>
            <a:pPr marL="0" indent="0">
              <a:buNone/>
            </a:pPr>
            <a:r>
              <a:rPr lang="en-US" sz="2200" b="1">
                <a:solidFill>
                  <a:srgbClr val="FFFFFF"/>
                </a:solidFill>
                <a:latin typeface="Calibri"/>
                <a:ea typeface="Calibri"/>
                <a:cs typeface="Calibri"/>
              </a:rPr>
              <a:t>Non-Abandonment: A Core Palliative Care Duty</a:t>
            </a:r>
            <a:r>
              <a:rPr lang="en-US" sz="2200" b="1" baseline="30000">
                <a:solidFill>
                  <a:srgbClr val="FFFFFF"/>
                </a:solidFill>
                <a:latin typeface="Calibri"/>
                <a:ea typeface="Calibri"/>
                <a:cs typeface="Calibri"/>
              </a:rPr>
              <a:t>17</a:t>
            </a:r>
            <a:endParaRPr lang="en-US" sz="2200" baseline="30000" dirty="0"/>
          </a:p>
        </p:txBody>
      </p:sp>
      <p:sp>
        <p:nvSpPr>
          <p:cNvPr id="6" name="Text 4"/>
          <p:cNvSpPr/>
          <p:nvPr/>
        </p:nvSpPr>
        <p:spPr>
          <a:xfrm>
            <a:off x="274320" y="4901184"/>
            <a:ext cx="8595360" cy="219456"/>
          </a:xfrm>
          <a:prstGeom prst="rect">
            <a:avLst/>
          </a:prstGeom>
          <a:noFill/>
          <a:ln/>
        </p:spPr>
        <p:txBody>
          <a:bodyPr wrap="square" lIns="0" tIns="0" rIns="0" bIns="0" rtlCol="0" anchor="ctr"/>
          <a:lstStyle/>
          <a:p>
            <a:pPr marL="0" indent="0">
              <a:buNone/>
            </a:pPr>
            <a:r>
              <a:rPr lang="en-US" sz="900" dirty="0">
                <a:solidFill>
                  <a:srgbClr val="E8E4DC"/>
                </a:solidFill>
                <a:latin typeface="Calibri" pitchFamily="34" charset="0"/>
                <a:ea typeface="Calibri" pitchFamily="34" charset="-122"/>
                <a:cs typeface="Calibri" pitchFamily="34" charset="-120"/>
              </a:rPr>
              <a:t>Medical Ethics in Palliative Care  |  Board Review</a:t>
            </a:r>
            <a:endParaRPr lang="en-US" sz="900" dirty="0"/>
          </a:p>
        </p:txBody>
      </p:sp>
      <p:sp>
        <p:nvSpPr>
          <p:cNvPr id="7" name="Shape 5"/>
          <p:cNvSpPr/>
          <p:nvPr/>
        </p:nvSpPr>
        <p:spPr>
          <a:xfrm>
            <a:off x="274320" y="749808"/>
            <a:ext cx="8595360" cy="987552"/>
          </a:xfrm>
          <a:prstGeom prst="rect">
            <a:avLst/>
          </a:prstGeom>
          <a:solidFill>
            <a:srgbClr val="1B2A4A"/>
          </a:solidFill>
          <a:ln w="12700">
            <a:solidFill>
              <a:srgbClr val="1B2A4A"/>
            </a:solidFill>
            <a:prstDash val="solid"/>
          </a:ln>
          <a:effectLst>
            <a:outerShdw blurRad="101600" dist="38100" dir="8100000" algn="bl" rotWithShape="0">
              <a:srgbClr val="000000">
                <a:alpha val="12000"/>
              </a:srgbClr>
            </a:outerShdw>
          </a:effectLst>
        </p:spPr>
        <p:txBody>
          <a:bodyPr/>
          <a:lstStyle/>
          <a:p>
            <a:endParaRPr lang="en-US"/>
          </a:p>
        </p:txBody>
      </p:sp>
      <p:sp>
        <p:nvSpPr>
          <p:cNvPr id="8" name="Text 6"/>
          <p:cNvSpPr/>
          <p:nvPr/>
        </p:nvSpPr>
        <p:spPr>
          <a:xfrm>
            <a:off x="457200" y="786384"/>
            <a:ext cx="8321040" cy="914400"/>
          </a:xfrm>
          <a:prstGeom prst="rect">
            <a:avLst/>
          </a:prstGeom>
          <a:noFill/>
          <a:ln/>
        </p:spPr>
        <p:txBody>
          <a:bodyPr wrap="square" lIns="0" tIns="0" rIns="0" bIns="0" rtlCol="0" anchor="ctr"/>
          <a:lstStyle/>
          <a:p>
            <a:pPr marL="0" indent="0">
              <a:buNone/>
            </a:pPr>
            <a:r>
              <a:rPr lang="en-US" sz="1350" i="1" dirty="0">
                <a:solidFill>
                  <a:srgbClr val="FFFFFF"/>
                </a:solidFill>
                <a:latin typeface="Calibri" pitchFamily="34" charset="0"/>
                <a:ea typeface="Calibri" pitchFamily="34" charset="-122"/>
                <a:cs typeface="Calibri" pitchFamily="34" charset="-120"/>
              </a:rPr>
              <a:t>Non-abandonment is the commitment that no matter what happens — disease progression, difficult behavior, refusal of life-sustaining treatment, or transition to comfort-focused care — the clinician will remain present and continue to provide care.</a:t>
            </a:r>
            <a:endParaRPr lang="en-US" sz="1350" dirty="0"/>
          </a:p>
        </p:txBody>
      </p:sp>
      <p:sp>
        <p:nvSpPr>
          <p:cNvPr id="9" name="Shape 7"/>
          <p:cNvSpPr/>
          <p:nvPr/>
        </p:nvSpPr>
        <p:spPr>
          <a:xfrm>
            <a:off x="274320" y="1874520"/>
            <a:ext cx="4206240" cy="1261872"/>
          </a:xfrm>
          <a:prstGeom prst="rect">
            <a:avLst/>
          </a:prstGeom>
          <a:solidFill>
            <a:srgbClr val="FFFFFF"/>
          </a:solidFill>
          <a:ln w="19050">
            <a:solidFill>
              <a:srgbClr val="1A7F8C"/>
            </a:solidFill>
            <a:prstDash val="solid"/>
          </a:ln>
          <a:effectLst>
            <a:outerShdw blurRad="101600" dist="38100" dir="8100000" algn="bl" rotWithShape="0">
              <a:srgbClr val="000000">
                <a:alpha val="12000"/>
              </a:srgbClr>
            </a:outerShdw>
          </a:effectLst>
        </p:spPr>
        <p:txBody>
          <a:bodyPr/>
          <a:lstStyle/>
          <a:p>
            <a:endParaRPr lang="en-US"/>
          </a:p>
        </p:txBody>
      </p:sp>
      <p:sp>
        <p:nvSpPr>
          <p:cNvPr id="10" name="Shape 8"/>
          <p:cNvSpPr/>
          <p:nvPr/>
        </p:nvSpPr>
        <p:spPr>
          <a:xfrm>
            <a:off x="274320" y="1874520"/>
            <a:ext cx="4206240" cy="329184"/>
          </a:xfrm>
          <a:prstGeom prst="rect">
            <a:avLst/>
          </a:prstGeom>
          <a:solidFill>
            <a:srgbClr val="1A7F8C"/>
          </a:solidFill>
          <a:ln w="12700">
            <a:solidFill>
              <a:srgbClr val="1A7F8C"/>
            </a:solidFill>
            <a:prstDash val="solid"/>
          </a:ln>
        </p:spPr>
        <p:txBody>
          <a:bodyPr/>
          <a:lstStyle/>
          <a:p>
            <a:endParaRPr lang="en-US"/>
          </a:p>
        </p:txBody>
      </p:sp>
      <p:sp>
        <p:nvSpPr>
          <p:cNvPr id="11" name="Text 9"/>
          <p:cNvSpPr/>
          <p:nvPr/>
        </p:nvSpPr>
        <p:spPr>
          <a:xfrm>
            <a:off x="384048" y="1874520"/>
            <a:ext cx="4005072" cy="329184"/>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What It Means Clinically</a:t>
            </a:r>
            <a:endParaRPr lang="en-US" sz="1250" dirty="0"/>
          </a:p>
        </p:txBody>
      </p:sp>
      <p:sp>
        <p:nvSpPr>
          <p:cNvPr id="12" name="Text 10"/>
          <p:cNvSpPr/>
          <p:nvPr/>
        </p:nvSpPr>
        <p:spPr>
          <a:xfrm>
            <a:off x="384048" y="2240280"/>
            <a:ext cx="4005072" cy="841248"/>
          </a:xfrm>
          <a:prstGeom prst="rect">
            <a:avLst/>
          </a:prstGeom>
          <a:noFill/>
          <a:ln/>
        </p:spPr>
        <p:txBody>
          <a:bodyPr wrap="square" lIns="0" tIns="0" rIns="0" bIns="0" rtlCol="0" anchor="t"/>
          <a:lstStyle/>
          <a:p>
            <a:pPr marL="0" indent="0">
              <a:buNone/>
            </a:pPr>
            <a:r>
              <a:rPr lang="en-US" sz="1100" dirty="0">
                <a:solidFill>
                  <a:srgbClr val="3A3A3A"/>
                </a:solidFill>
                <a:latin typeface="Calibri" pitchFamily="34" charset="0"/>
                <a:ea typeface="Calibri" pitchFamily="34" charset="-122"/>
                <a:cs typeface="Calibri" pitchFamily="34" charset="-120"/>
              </a:rPr>
              <a:t>• Continue symptom management even after goals-of-care change</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 Do not 'disappear' after difficult conversations</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 Maintain regular contact with patient and family through illness trajectory</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 Ensure care coordination during transitions (e.g., home hospice)</a:t>
            </a:r>
            <a:endParaRPr lang="en-US" sz="1100" dirty="0"/>
          </a:p>
        </p:txBody>
      </p:sp>
      <p:sp>
        <p:nvSpPr>
          <p:cNvPr id="13" name="Shape 11"/>
          <p:cNvSpPr/>
          <p:nvPr/>
        </p:nvSpPr>
        <p:spPr>
          <a:xfrm>
            <a:off x="274320" y="3291840"/>
            <a:ext cx="4206240" cy="1261872"/>
          </a:xfrm>
          <a:prstGeom prst="rect">
            <a:avLst/>
          </a:prstGeom>
          <a:solidFill>
            <a:srgbClr val="FFFFFF"/>
          </a:solidFill>
          <a:ln w="19050">
            <a:solidFill>
              <a:srgbClr val="1B2A4A"/>
            </a:solidFill>
            <a:prstDash val="solid"/>
          </a:ln>
          <a:effectLst>
            <a:outerShdw blurRad="101600" dist="38100" dir="8100000" algn="bl" rotWithShape="0">
              <a:srgbClr val="000000">
                <a:alpha val="12000"/>
              </a:srgbClr>
            </a:outerShdw>
          </a:effectLst>
        </p:spPr>
        <p:txBody>
          <a:bodyPr/>
          <a:lstStyle/>
          <a:p>
            <a:endParaRPr lang="en-US"/>
          </a:p>
        </p:txBody>
      </p:sp>
      <p:sp>
        <p:nvSpPr>
          <p:cNvPr id="14" name="Shape 12"/>
          <p:cNvSpPr/>
          <p:nvPr/>
        </p:nvSpPr>
        <p:spPr>
          <a:xfrm>
            <a:off x="274320" y="3291840"/>
            <a:ext cx="4206240" cy="329184"/>
          </a:xfrm>
          <a:prstGeom prst="rect">
            <a:avLst/>
          </a:prstGeom>
          <a:solidFill>
            <a:srgbClr val="1B2A4A"/>
          </a:solidFill>
          <a:ln w="12700">
            <a:solidFill>
              <a:srgbClr val="1B2A4A"/>
            </a:solidFill>
            <a:prstDash val="solid"/>
          </a:ln>
        </p:spPr>
        <p:txBody>
          <a:bodyPr/>
          <a:lstStyle/>
          <a:p>
            <a:endParaRPr lang="en-US"/>
          </a:p>
        </p:txBody>
      </p:sp>
      <p:sp>
        <p:nvSpPr>
          <p:cNvPr id="15" name="Text 13"/>
          <p:cNvSpPr/>
          <p:nvPr/>
        </p:nvSpPr>
        <p:spPr>
          <a:xfrm>
            <a:off x="384048" y="3291840"/>
            <a:ext cx="4005072" cy="329184"/>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Limits of Non-Abandonment</a:t>
            </a:r>
            <a:endParaRPr lang="en-US" sz="1250" dirty="0"/>
          </a:p>
        </p:txBody>
      </p:sp>
      <p:sp>
        <p:nvSpPr>
          <p:cNvPr id="16" name="Text 14"/>
          <p:cNvSpPr/>
          <p:nvPr/>
        </p:nvSpPr>
        <p:spPr>
          <a:xfrm>
            <a:off x="384048" y="3657600"/>
            <a:ext cx="4005072" cy="841248"/>
          </a:xfrm>
          <a:prstGeom prst="rect">
            <a:avLst/>
          </a:prstGeom>
          <a:noFill/>
          <a:ln/>
        </p:spPr>
        <p:txBody>
          <a:bodyPr wrap="square" lIns="0" tIns="0" rIns="0" bIns="0" rtlCol="0" anchor="t"/>
          <a:lstStyle/>
          <a:p>
            <a:pPr marL="0" indent="0">
              <a:buNone/>
            </a:pPr>
            <a:r>
              <a:rPr lang="en-US" sz="1100" dirty="0">
                <a:solidFill>
                  <a:srgbClr val="3A3A3A"/>
                </a:solidFill>
                <a:latin typeface="Calibri" pitchFamily="34" charset="0"/>
                <a:ea typeface="Calibri" pitchFamily="34" charset="-122"/>
                <a:cs typeface="Calibri" pitchFamily="34" charset="-120"/>
              </a:rPr>
              <a:t>• Does not require providing non-beneficial treatment</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 Does not prevent physician from withdrawing from care IF: adequate notice is given, patient has time to find another provider, emergencies are covered during transition period</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 AMA Code: requires proper process before terminating relationship</a:t>
            </a:r>
            <a:endParaRPr lang="en-US" sz="1100" dirty="0"/>
          </a:p>
        </p:txBody>
      </p:sp>
      <p:sp>
        <p:nvSpPr>
          <p:cNvPr id="17" name="Shape 15"/>
          <p:cNvSpPr/>
          <p:nvPr/>
        </p:nvSpPr>
        <p:spPr>
          <a:xfrm>
            <a:off x="4663440" y="1874520"/>
            <a:ext cx="4206240" cy="1261872"/>
          </a:xfrm>
          <a:prstGeom prst="rect">
            <a:avLst/>
          </a:prstGeom>
          <a:solidFill>
            <a:srgbClr val="FFFFFF"/>
          </a:solidFill>
          <a:ln w="19050">
            <a:solidFill>
              <a:srgbClr val="C8952A"/>
            </a:solidFill>
            <a:prstDash val="solid"/>
          </a:ln>
          <a:effectLst>
            <a:outerShdw blurRad="101600" dist="38100" dir="8100000" algn="bl" rotWithShape="0">
              <a:srgbClr val="000000">
                <a:alpha val="12000"/>
              </a:srgbClr>
            </a:outerShdw>
          </a:effectLst>
        </p:spPr>
        <p:txBody>
          <a:bodyPr/>
          <a:lstStyle/>
          <a:p>
            <a:endParaRPr lang="en-US"/>
          </a:p>
        </p:txBody>
      </p:sp>
      <p:sp>
        <p:nvSpPr>
          <p:cNvPr id="18" name="Shape 16"/>
          <p:cNvSpPr/>
          <p:nvPr/>
        </p:nvSpPr>
        <p:spPr>
          <a:xfrm>
            <a:off x="4663440" y="1874520"/>
            <a:ext cx="4206240" cy="329184"/>
          </a:xfrm>
          <a:prstGeom prst="rect">
            <a:avLst/>
          </a:prstGeom>
          <a:solidFill>
            <a:srgbClr val="C8952A"/>
          </a:solidFill>
          <a:ln w="12700">
            <a:solidFill>
              <a:srgbClr val="C8952A"/>
            </a:solidFill>
            <a:prstDash val="solid"/>
          </a:ln>
        </p:spPr>
        <p:txBody>
          <a:bodyPr/>
          <a:lstStyle/>
          <a:p>
            <a:endParaRPr lang="en-US"/>
          </a:p>
        </p:txBody>
      </p:sp>
      <p:sp>
        <p:nvSpPr>
          <p:cNvPr id="19" name="Text 17"/>
          <p:cNvSpPr/>
          <p:nvPr/>
        </p:nvSpPr>
        <p:spPr>
          <a:xfrm>
            <a:off x="4773168" y="1874520"/>
            <a:ext cx="4005072" cy="329184"/>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Unilateral Withdrawal Process</a:t>
            </a:r>
            <a:endParaRPr lang="en-US" sz="1250" dirty="0"/>
          </a:p>
        </p:txBody>
      </p:sp>
      <p:sp>
        <p:nvSpPr>
          <p:cNvPr id="20" name="Text 18"/>
          <p:cNvSpPr/>
          <p:nvPr/>
        </p:nvSpPr>
        <p:spPr>
          <a:xfrm>
            <a:off x="4773168" y="2240280"/>
            <a:ext cx="4005072" cy="841248"/>
          </a:xfrm>
          <a:prstGeom prst="rect">
            <a:avLst/>
          </a:prstGeom>
          <a:noFill/>
          <a:ln/>
        </p:spPr>
        <p:txBody>
          <a:bodyPr wrap="square" lIns="0" tIns="0" rIns="0" bIns="0" rtlCol="0" anchor="t"/>
          <a:lstStyle/>
          <a:p>
            <a:pPr marL="0" indent="0">
              <a:buNone/>
            </a:pPr>
            <a:r>
              <a:rPr lang="en-US" sz="1100" dirty="0">
                <a:solidFill>
                  <a:srgbClr val="3A3A3A"/>
                </a:solidFill>
                <a:latin typeface="Calibri" pitchFamily="34" charset="0"/>
                <a:ea typeface="Calibri" pitchFamily="34" charset="-122"/>
                <a:cs typeface="Calibri" pitchFamily="34" charset="-120"/>
              </a:rPr>
              <a:t>• Give sufficient written notice</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 Continue care during transition period</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 Provide resources for alternative providers</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 Ensure coverage for emergencies</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 Document carefully in medical record</a:t>
            </a:r>
            <a:endParaRPr lang="en-US" sz="1100" dirty="0"/>
          </a:p>
        </p:txBody>
      </p:sp>
      <p:sp>
        <p:nvSpPr>
          <p:cNvPr id="21" name="Shape 19"/>
          <p:cNvSpPr/>
          <p:nvPr/>
        </p:nvSpPr>
        <p:spPr>
          <a:xfrm>
            <a:off x="4663440" y="3291840"/>
            <a:ext cx="4206240" cy="1261872"/>
          </a:xfrm>
          <a:prstGeom prst="rect">
            <a:avLst/>
          </a:prstGeom>
          <a:solidFill>
            <a:srgbClr val="FFFFFF"/>
          </a:solidFill>
          <a:ln w="19050">
            <a:solidFill>
              <a:srgbClr val="C0392B"/>
            </a:solidFill>
            <a:prstDash val="solid"/>
          </a:ln>
          <a:effectLst>
            <a:outerShdw blurRad="101600" dist="38100" dir="8100000" algn="bl" rotWithShape="0">
              <a:srgbClr val="000000">
                <a:alpha val="12000"/>
              </a:srgbClr>
            </a:outerShdw>
          </a:effectLst>
        </p:spPr>
        <p:txBody>
          <a:bodyPr/>
          <a:lstStyle/>
          <a:p>
            <a:endParaRPr lang="en-US"/>
          </a:p>
        </p:txBody>
      </p:sp>
      <p:sp>
        <p:nvSpPr>
          <p:cNvPr id="22" name="Shape 20"/>
          <p:cNvSpPr/>
          <p:nvPr/>
        </p:nvSpPr>
        <p:spPr>
          <a:xfrm>
            <a:off x="4663440" y="3291840"/>
            <a:ext cx="4206240" cy="329184"/>
          </a:xfrm>
          <a:prstGeom prst="rect">
            <a:avLst/>
          </a:prstGeom>
          <a:solidFill>
            <a:srgbClr val="C0392B"/>
          </a:solidFill>
          <a:ln w="12700">
            <a:solidFill>
              <a:srgbClr val="C0392B"/>
            </a:solidFill>
            <a:prstDash val="solid"/>
          </a:ln>
        </p:spPr>
        <p:txBody>
          <a:bodyPr/>
          <a:lstStyle/>
          <a:p>
            <a:endParaRPr lang="en-US"/>
          </a:p>
        </p:txBody>
      </p:sp>
      <p:sp>
        <p:nvSpPr>
          <p:cNvPr id="23" name="Text 21"/>
          <p:cNvSpPr/>
          <p:nvPr/>
        </p:nvSpPr>
        <p:spPr>
          <a:xfrm>
            <a:off x="4773168" y="3291840"/>
            <a:ext cx="4005072" cy="329184"/>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Special Outpatient Consideration</a:t>
            </a:r>
            <a:endParaRPr lang="en-US" sz="1250" dirty="0"/>
          </a:p>
        </p:txBody>
      </p:sp>
      <p:sp>
        <p:nvSpPr>
          <p:cNvPr id="24" name="Text 22"/>
          <p:cNvSpPr/>
          <p:nvPr/>
        </p:nvSpPr>
        <p:spPr>
          <a:xfrm>
            <a:off x="4773168" y="3657600"/>
            <a:ext cx="4005072" cy="841248"/>
          </a:xfrm>
          <a:prstGeom prst="rect">
            <a:avLst/>
          </a:prstGeom>
          <a:noFill/>
          <a:ln/>
        </p:spPr>
        <p:txBody>
          <a:bodyPr wrap="square" lIns="0" tIns="0" rIns="0" bIns="0" rtlCol="0" anchor="t"/>
          <a:lstStyle/>
          <a:p>
            <a:pPr marL="0" indent="0">
              <a:buNone/>
            </a:pPr>
            <a:r>
              <a:rPr lang="en-US" sz="1100" dirty="0">
                <a:solidFill>
                  <a:srgbClr val="3A3A3A"/>
                </a:solidFill>
                <a:latin typeface="Calibri" pitchFamily="34" charset="0"/>
                <a:ea typeface="Calibri" pitchFamily="34" charset="-122"/>
                <a:cs typeface="Calibri" pitchFamily="34" charset="-120"/>
              </a:rPr>
              <a:t>• In outpatient palliative care, non-abandonment includes:</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  – Not 'triaging away' difficult patients</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  – Ensuring after-hours coverage</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  – Providing clear pathway for urgent needs</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  – Hospice enrollment does not sever primary relationship</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AF7F2"/>
        </a:solidFill>
        <a:effectLst/>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txBody>
          <a:bodyPr/>
          <a:lstStyle/>
          <a:p>
            <a:endParaRPr lang="en-US"/>
          </a:p>
        </p:txBody>
      </p:sp>
      <p:sp>
        <p:nvSpPr>
          <p:cNvPr id="3" name="Shape 1"/>
          <p:cNvSpPr/>
          <p:nvPr/>
        </p:nvSpPr>
        <p:spPr>
          <a:xfrm>
            <a:off x="0" y="594360"/>
            <a:ext cx="9144000" cy="45720"/>
          </a:xfrm>
          <a:prstGeom prst="rect">
            <a:avLst/>
          </a:prstGeom>
          <a:solidFill>
            <a:srgbClr val="C8952A"/>
          </a:solidFill>
          <a:ln w="12700">
            <a:solidFill>
              <a:srgbClr val="C8952A"/>
            </a:solidFill>
            <a:prstDash val="solid"/>
          </a:ln>
        </p:spPr>
        <p:txBody>
          <a:bodyPr/>
          <a:lstStyle/>
          <a:p>
            <a:endParaRPr lang="en-US"/>
          </a:p>
        </p:txBody>
      </p:sp>
      <p:sp>
        <p:nvSpPr>
          <p:cNvPr id="4" name="Shape 2"/>
          <p:cNvSpPr/>
          <p:nvPr/>
        </p:nvSpPr>
        <p:spPr>
          <a:xfrm>
            <a:off x="0" y="4892040"/>
            <a:ext cx="9144000" cy="251460"/>
          </a:xfrm>
          <a:prstGeom prst="rect">
            <a:avLst/>
          </a:prstGeom>
          <a:solidFill>
            <a:srgbClr val="1B2A4A"/>
          </a:solidFill>
          <a:ln w="12700">
            <a:solidFill>
              <a:srgbClr val="1B2A4A"/>
            </a:solidFill>
            <a:prstDash val="solid"/>
          </a:ln>
        </p:spPr>
        <p:txBody>
          <a:bodyPr/>
          <a:lstStyle/>
          <a:p>
            <a:endParaRPr lang="en-US"/>
          </a:p>
        </p:txBody>
      </p:sp>
      <p:sp>
        <p:nvSpPr>
          <p:cNvPr id="5" name="Text 3"/>
          <p:cNvSpPr/>
          <p:nvPr/>
        </p:nvSpPr>
        <p:spPr>
          <a:xfrm>
            <a:off x="320040" y="73152"/>
            <a:ext cx="8503920" cy="475488"/>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Outline</a:t>
            </a:r>
            <a:endParaRPr lang="en-US" sz="2200" dirty="0"/>
          </a:p>
        </p:txBody>
      </p:sp>
      <p:sp>
        <p:nvSpPr>
          <p:cNvPr id="7" name="Shape 5"/>
          <p:cNvSpPr/>
          <p:nvPr/>
        </p:nvSpPr>
        <p:spPr>
          <a:xfrm>
            <a:off x="274320" y="777240"/>
            <a:ext cx="4251960" cy="65836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8" name="Shape 6"/>
          <p:cNvSpPr/>
          <p:nvPr/>
        </p:nvSpPr>
        <p:spPr>
          <a:xfrm>
            <a:off x="274320" y="777240"/>
            <a:ext cx="457200" cy="658368"/>
          </a:xfrm>
          <a:prstGeom prst="rect">
            <a:avLst/>
          </a:prstGeom>
          <a:solidFill>
            <a:srgbClr val="1B2A4A"/>
          </a:solidFill>
          <a:ln w="12700">
            <a:solidFill>
              <a:srgbClr val="1B2A4A"/>
            </a:solidFill>
            <a:prstDash val="solid"/>
          </a:ln>
        </p:spPr>
        <p:txBody>
          <a:bodyPr/>
          <a:lstStyle/>
          <a:p>
            <a:endParaRPr lang="en-US"/>
          </a:p>
        </p:txBody>
      </p:sp>
      <p:sp>
        <p:nvSpPr>
          <p:cNvPr id="9" name="Text 7"/>
          <p:cNvSpPr/>
          <p:nvPr/>
        </p:nvSpPr>
        <p:spPr>
          <a:xfrm>
            <a:off x="274320" y="777240"/>
            <a:ext cx="457200" cy="65836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01</a:t>
            </a:r>
            <a:endParaRPr lang="en-US" sz="1300" dirty="0"/>
          </a:p>
        </p:txBody>
      </p:sp>
      <p:sp>
        <p:nvSpPr>
          <p:cNvPr id="10" name="Text 8"/>
          <p:cNvSpPr/>
          <p:nvPr/>
        </p:nvSpPr>
        <p:spPr>
          <a:xfrm>
            <a:off x="804672" y="832104"/>
            <a:ext cx="3657600" cy="256032"/>
          </a:xfrm>
          <a:prstGeom prst="rect">
            <a:avLst/>
          </a:prstGeom>
          <a:noFill/>
          <a:ln/>
        </p:spPr>
        <p:txBody>
          <a:bodyPr wrap="square" lIns="0" tIns="0" rIns="0" bIns="0" rtlCol="0" anchor="ctr"/>
          <a:lstStyle/>
          <a:p>
            <a:pPr marL="0" indent="0">
              <a:buNone/>
            </a:pPr>
            <a:r>
              <a:rPr lang="en-US" sz="1300" b="1" dirty="0">
                <a:solidFill>
                  <a:srgbClr val="1B2A4A"/>
                </a:solidFill>
                <a:latin typeface="Calibri" pitchFamily="34" charset="0"/>
                <a:ea typeface="Calibri" pitchFamily="34" charset="-122"/>
                <a:cs typeface="Calibri" pitchFamily="34" charset="-120"/>
              </a:rPr>
              <a:t>Ethical Foundations</a:t>
            </a:r>
            <a:endParaRPr lang="en-US" sz="1300" dirty="0"/>
          </a:p>
        </p:txBody>
      </p:sp>
      <p:sp>
        <p:nvSpPr>
          <p:cNvPr id="11" name="Text 9"/>
          <p:cNvSpPr/>
          <p:nvPr/>
        </p:nvSpPr>
        <p:spPr>
          <a:xfrm>
            <a:off x="804672" y="1106424"/>
            <a:ext cx="3657600" cy="237744"/>
          </a:xfrm>
          <a:prstGeom prst="rect">
            <a:avLst/>
          </a:prstGeom>
          <a:noFill/>
          <a:ln/>
        </p:spPr>
        <p:txBody>
          <a:bodyPr wrap="square" lIns="0" tIns="0" rIns="0" bIns="0" rtlCol="0" anchor="ctr"/>
          <a:lstStyle/>
          <a:p>
            <a:pPr marL="0" indent="0">
              <a:buNone/>
            </a:pPr>
            <a:r>
              <a:rPr lang="en-US" sz="1050" dirty="0">
                <a:solidFill>
                  <a:srgbClr val="8A8A8A"/>
                </a:solidFill>
                <a:latin typeface="Calibri" pitchFamily="34" charset="0"/>
                <a:ea typeface="Calibri" pitchFamily="34" charset="-122"/>
                <a:cs typeface="Calibri" pitchFamily="34" charset="-120"/>
              </a:rPr>
              <a:t>Principles, theories, key terms</a:t>
            </a:r>
            <a:endParaRPr lang="en-US" sz="1050" dirty="0"/>
          </a:p>
        </p:txBody>
      </p:sp>
      <p:sp>
        <p:nvSpPr>
          <p:cNvPr id="12" name="Shape 10"/>
          <p:cNvSpPr/>
          <p:nvPr/>
        </p:nvSpPr>
        <p:spPr>
          <a:xfrm>
            <a:off x="274320" y="1545336"/>
            <a:ext cx="4251960" cy="65836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3" name="Shape 11"/>
          <p:cNvSpPr/>
          <p:nvPr/>
        </p:nvSpPr>
        <p:spPr>
          <a:xfrm>
            <a:off x="274320" y="1545336"/>
            <a:ext cx="457200" cy="658368"/>
          </a:xfrm>
          <a:prstGeom prst="rect">
            <a:avLst/>
          </a:prstGeom>
          <a:solidFill>
            <a:srgbClr val="1A7F8C"/>
          </a:solidFill>
          <a:ln w="12700">
            <a:solidFill>
              <a:srgbClr val="1A7F8C"/>
            </a:solidFill>
            <a:prstDash val="solid"/>
          </a:ln>
        </p:spPr>
        <p:txBody>
          <a:bodyPr/>
          <a:lstStyle/>
          <a:p>
            <a:endParaRPr lang="en-US"/>
          </a:p>
        </p:txBody>
      </p:sp>
      <p:sp>
        <p:nvSpPr>
          <p:cNvPr id="14" name="Text 12"/>
          <p:cNvSpPr/>
          <p:nvPr/>
        </p:nvSpPr>
        <p:spPr>
          <a:xfrm>
            <a:off x="274320" y="1545336"/>
            <a:ext cx="457200" cy="65836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02</a:t>
            </a:r>
            <a:endParaRPr lang="en-US" sz="1300" dirty="0"/>
          </a:p>
        </p:txBody>
      </p:sp>
      <p:sp>
        <p:nvSpPr>
          <p:cNvPr id="15" name="Text 13"/>
          <p:cNvSpPr/>
          <p:nvPr/>
        </p:nvSpPr>
        <p:spPr>
          <a:xfrm>
            <a:off x="804672" y="1600200"/>
            <a:ext cx="3657600" cy="256032"/>
          </a:xfrm>
          <a:prstGeom prst="rect">
            <a:avLst/>
          </a:prstGeom>
          <a:noFill/>
          <a:ln/>
        </p:spPr>
        <p:txBody>
          <a:bodyPr wrap="square" lIns="0" tIns="0" rIns="0" bIns="0" rtlCol="0" anchor="ctr"/>
          <a:lstStyle/>
          <a:p>
            <a:pPr marL="0" indent="0">
              <a:buNone/>
            </a:pPr>
            <a:r>
              <a:rPr lang="en-US" sz="1300" b="1" dirty="0">
                <a:solidFill>
                  <a:srgbClr val="1B2A4A"/>
                </a:solidFill>
                <a:latin typeface="Calibri" pitchFamily="34" charset="0"/>
                <a:ea typeface="Calibri" pitchFamily="34" charset="-122"/>
                <a:cs typeface="Calibri" pitchFamily="34" charset="-120"/>
              </a:rPr>
              <a:t>Patient Rights &amp; AMA Code</a:t>
            </a:r>
            <a:endParaRPr lang="en-US" sz="1300" dirty="0"/>
          </a:p>
        </p:txBody>
      </p:sp>
      <p:sp>
        <p:nvSpPr>
          <p:cNvPr id="16" name="Text 14"/>
          <p:cNvSpPr/>
          <p:nvPr/>
        </p:nvSpPr>
        <p:spPr>
          <a:xfrm>
            <a:off x="804672" y="1874520"/>
            <a:ext cx="3657600" cy="237744"/>
          </a:xfrm>
          <a:prstGeom prst="rect">
            <a:avLst/>
          </a:prstGeom>
          <a:noFill/>
          <a:ln/>
        </p:spPr>
        <p:txBody>
          <a:bodyPr wrap="square" lIns="0" tIns="0" rIns="0" bIns="0" rtlCol="0" anchor="ctr"/>
          <a:lstStyle/>
          <a:p>
            <a:pPr marL="0" indent="0">
              <a:buNone/>
            </a:pPr>
            <a:r>
              <a:rPr lang="en-US" sz="1050" dirty="0">
                <a:solidFill>
                  <a:srgbClr val="8A8A8A"/>
                </a:solidFill>
                <a:latin typeface="Calibri" pitchFamily="34" charset="0"/>
                <a:ea typeface="Calibri" pitchFamily="34" charset="-122"/>
                <a:cs typeface="Calibri" pitchFamily="34" charset="-120"/>
              </a:rPr>
              <a:t>Veracity, confidentiality, Opinion 1.1.3</a:t>
            </a:r>
            <a:endParaRPr lang="en-US" sz="1050" dirty="0"/>
          </a:p>
        </p:txBody>
      </p:sp>
      <p:sp>
        <p:nvSpPr>
          <p:cNvPr id="17" name="Shape 15"/>
          <p:cNvSpPr/>
          <p:nvPr/>
        </p:nvSpPr>
        <p:spPr>
          <a:xfrm>
            <a:off x="274320" y="2313432"/>
            <a:ext cx="4251960" cy="65836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8" name="Shape 16"/>
          <p:cNvSpPr/>
          <p:nvPr/>
        </p:nvSpPr>
        <p:spPr>
          <a:xfrm>
            <a:off x="274320" y="2313432"/>
            <a:ext cx="457200" cy="658368"/>
          </a:xfrm>
          <a:prstGeom prst="rect">
            <a:avLst/>
          </a:prstGeom>
          <a:solidFill>
            <a:srgbClr val="1B2A4A"/>
          </a:solidFill>
          <a:ln w="12700">
            <a:solidFill>
              <a:srgbClr val="1B2A4A"/>
            </a:solidFill>
            <a:prstDash val="solid"/>
          </a:ln>
        </p:spPr>
        <p:txBody>
          <a:bodyPr/>
          <a:lstStyle/>
          <a:p>
            <a:endParaRPr lang="en-US"/>
          </a:p>
        </p:txBody>
      </p:sp>
      <p:sp>
        <p:nvSpPr>
          <p:cNvPr id="19" name="Text 17"/>
          <p:cNvSpPr/>
          <p:nvPr/>
        </p:nvSpPr>
        <p:spPr>
          <a:xfrm>
            <a:off x="274320" y="2313432"/>
            <a:ext cx="457200" cy="65836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03</a:t>
            </a:r>
            <a:endParaRPr lang="en-US" sz="1300" dirty="0"/>
          </a:p>
        </p:txBody>
      </p:sp>
      <p:sp>
        <p:nvSpPr>
          <p:cNvPr id="20" name="Text 18"/>
          <p:cNvSpPr/>
          <p:nvPr/>
        </p:nvSpPr>
        <p:spPr>
          <a:xfrm>
            <a:off x="804672" y="2368296"/>
            <a:ext cx="3657600" cy="256032"/>
          </a:xfrm>
          <a:prstGeom prst="rect">
            <a:avLst/>
          </a:prstGeom>
          <a:noFill/>
          <a:ln/>
        </p:spPr>
        <p:txBody>
          <a:bodyPr wrap="square" lIns="0" tIns="0" rIns="0" bIns="0" rtlCol="0" anchor="ctr"/>
          <a:lstStyle/>
          <a:p>
            <a:pPr marL="0" indent="0">
              <a:buNone/>
            </a:pPr>
            <a:r>
              <a:rPr lang="en-US" sz="1300" b="1" dirty="0">
                <a:solidFill>
                  <a:srgbClr val="1B2A4A"/>
                </a:solidFill>
                <a:latin typeface="Calibri" pitchFamily="34" charset="0"/>
                <a:ea typeface="Calibri" pitchFamily="34" charset="-122"/>
                <a:cs typeface="Calibri" pitchFamily="34" charset="-120"/>
              </a:rPr>
              <a:t>Decision-Making</a:t>
            </a:r>
            <a:endParaRPr lang="en-US" sz="1300" dirty="0"/>
          </a:p>
        </p:txBody>
      </p:sp>
      <p:sp>
        <p:nvSpPr>
          <p:cNvPr id="21" name="Text 19"/>
          <p:cNvSpPr/>
          <p:nvPr/>
        </p:nvSpPr>
        <p:spPr>
          <a:xfrm>
            <a:off x="804672" y="2642616"/>
            <a:ext cx="3657600" cy="237744"/>
          </a:xfrm>
          <a:prstGeom prst="rect">
            <a:avLst/>
          </a:prstGeom>
          <a:noFill/>
          <a:ln/>
        </p:spPr>
        <p:txBody>
          <a:bodyPr wrap="square" lIns="0" tIns="0" rIns="0" bIns="0" rtlCol="0" anchor="ctr"/>
          <a:lstStyle/>
          <a:p>
            <a:pPr marL="0" indent="0">
              <a:buNone/>
            </a:pPr>
            <a:r>
              <a:rPr lang="en-US" sz="1050" dirty="0">
                <a:solidFill>
                  <a:srgbClr val="8A8A8A"/>
                </a:solidFill>
                <a:latin typeface="Calibri" pitchFamily="34" charset="0"/>
                <a:ea typeface="Calibri" pitchFamily="34" charset="-122"/>
                <a:cs typeface="Calibri" pitchFamily="34" charset="-120"/>
              </a:rPr>
              <a:t>Capacity, surrogates, consent</a:t>
            </a:r>
            <a:endParaRPr lang="en-US" sz="1050" dirty="0"/>
          </a:p>
        </p:txBody>
      </p:sp>
      <p:sp>
        <p:nvSpPr>
          <p:cNvPr id="22" name="Shape 20"/>
          <p:cNvSpPr/>
          <p:nvPr/>
        </p:nvSpPr>
        <p:spPr>
          <a:xfrm>
            <a:off x="274320" y="3081528"/>
            <a:ext cx="4251960" cy="65836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23" name="Shape 21"/>
          <p:cNvSpPr/>
          <p:nvPr/>
        </p:nvSpPr>
        <p:spPr>
          <a:xfrm>
            <a:off x="274320" y="3081528"/>
            <a:ext cx="457200" cy="658368"/>
          </a:xfrm>
          <a:prstGeom prst="rect">
            <a:avLst/>
          </a:prstGeom>
          <a:solidFill>
            <a:srgbClr val="1A7F8C"/>
          </a:solidFill>
          <a:ln w="12700">
            <a:solidFill>
              <a:srgbClr val="1A7F8C"/>
            </a:solidFill>
            <a:prstDash val="solid"/>
          </a:ln>
        </p:spPr>
        <p:txBody>
          <a:bodyPr/>
          <a:lstStyle/>
          <a:p>
            <a:endParaRPr lang="en-US"/>
          </a:p>
        </p:txBody>
      </p:sp>
      <p:sp>
        <p:nvSpPr>
          <p:cNvPr id="24" name="Text 22"/>
          <p:cNvSpPr/>
          <p:nvPr/>
        </p:nvSpPr>
        <p:spPr>
          <a:xfrm>
            <a:off x="274320" y="3081528"/>
            <a:ext cx="457200" cy="65836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04</a:t>
            </a:r>
            <a:endParaRPr lang="en-US" sz="1300" dirty="0"/>
          </a:p>
        </p:txBody>
      </p:sp>
      <p:sp>
        <p:nvSpPr>
          <p:cNvPr id="25" name="Text 23"/>
          <p:cNvSpPr/>
          <p:nvPr/>
        </p:nvSpPr>
        <p:spPr>
          <a:xfrm>
            <a:off x="804672" y="3136392"/>
            <a:ext cx="3657600" cy="256032"/>
          </a:xfrm>
          <a:prstGeom prst="rect">
            <a:avLst/>
          </a:prstGeom>
          <a:noFill/>
          <a:ln/>
        </p:spPr>
        <p:txBody>
          <a:bodyPr wrap="square" lIns="0" tIns="0" rIns="0" bIns="0" rtlCol="0" anchor="ctr"/>
          <a:lstStyle/>
          <a:p>
            <a:pPr marL="0" indent="0">
              <a:buNone/>
            </a:pPr>
            <a:r>
              <a:rPr lang="en-US" sz="1300" b="1" dirty="0">
                <a:solidFill>
                  <a:srgbClr val="1B2A4A"/>
                </a:solidFill>
                <a:latin typeface="Calibri" pitchFamily="34" charset="0"/>
                <a:ea typeface="Calibri" pitchFamily="34" charset="-122"/>
                <a:cs typeface="Calibri" pitchFamily="34" charset="-120"/>
              </a:rPr>
              <a:t>Outpatient Ethics</a:t>
            </a:r>
            <a:endParaRPr lang="en-US" sz="1300" dirty="0"/>
          </a:p>
        </p:txBody>
      </p:sp>
      <p:sp>
        <p:nvSpPr>
          <p:cNvPr id="26" name="Text 24"/>
          <p:cNvSpPr/>
          <p:nvPr/>
        </p:nvSpPr>
        <p:spPr>
          <a:xfrm>
            <a:off x="804672" y="3410712"/>
            <a:ext cx="3657600" cy="237744"/>
          </a:xfrm>
          <a:prstGeom prst="rect">
            <a:avLst/>
          </a:prstGeom>
          <a:noFill/>
          <a:ln/>
        </p:spPr>
        <p:txBody>
          <a:bodyPr wrap="square" lIns="0" tIns="0" rIns="0" bIns="0" rtlCol="0" anchor="ctr"/>
          <a:lstStyle/>
          <a:p>
            <a:pPr marL="0" indent="0">
              <a:buNone/>
            </a:pPr>
            <a:r>
              <a:rPr lang="en-US" sz="1050" dirty="0">
                <a:solidFill>
                  <a:srgbClr val="8A8A8A"/>
                </a:solidFill>
                <a:latin typeface="Calibri" pitchFamily="34" charset="0"/>
                <a:ea typeface="Calibri" pitchFamily="34" charset="-122"/>
                <a:cs typeface="Calibri" pitchFamily="34" charset="-120"/>
              </a:rPr>
              <a:t>Patient-physician relationship, non-abandonment</a:t>
            </a:r>
            <a:endParaRPr lang="en-US" sz="1050" dirty="0"/>
          </a:p>
        </p:txBody>
      </p:sp>
      <p:sp>
        <p:nvSpPr>
          <p:cNvPr id="27" name="Shape 25"/>
          <p:cNvSpPr/>
          <p:nvPr/>
        </p:nvSpPr>
        <p:spPr>
          <a:xfrm>
            <a:off x="274320" y="3849624"/>
            <a:ext cx="4251960" cy="65836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28" name="Shape 26"/>
          <p:cNvSpPr/>
          <p:nvPr/>
        </p:nvSpPr>
        <p:spPr>
          <a:xfrm>
            <a:off x="274320" y="3849624"/>
            <a:ext cx="457200" cy="658368"/>
          </a:xfrm>
          <a:prstGeom prst="rect">
            <a:avLst/>
          </a:prstGeom>
          <a:solidFill>
            <a:srgbClr val="1B2A4A"/>
          </a:solidFill>
          <a:ln w="12700">
            <a:solidFill>
              <a:srgbClr val="1B2A4A"/>
            </a:solidFill>
            <a:prstDash val="solid"/>
          </a:ln>
        </p:spPr>
        <p:txBody>
          <a:bodyPr/>
          <a:lstStyle/>
          <a:p>
            <a:endParaRPr lang="en-US"/>
          </a:p>
        </p:txBody>
      </p:sp>
      <p:sp>
        <p:nvSpPr>
          <p:cNvPr id="29" name="Text 27"/>
          <p:cNvSpPr/>
          <p:nvPr/>
        </p:nvSpPr>
        <p:spPr>
          <a:xfrm>
            <a:off x="274320" y="3849624"/>
            <a:ext cx="457200" cy="65836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05</a:t>
            </a:r>
            <a:endParaRPr lang="en-US" sz="1300" dirty="0"/>
          </a:p>
        </p:txBody>
      </p:sp>
      <p:sp>
        <p:nvSpPr>
          <p:cNvPr id="30" name="Text 28"/>
          <p:cNvSpPr/>
          <p:nvPr/>
        </p:nvSpPr>
        <p:spPr>
          <a:xfrm>
            <a:off x="804672" y="3904488"/>
            <a:ext cx="3657600" cy="256032"/>
          </a:xfrm>
          <a:prstGeom prst="rect">
            <a:avLst/>
          </a:prstGeom>
          <a:noFill/>
          <a:ln/>
        </p:spPr>
        <p:txBody>
          <a:bodyPr wrap="square" lIns="0" tIns="0" rIns="0" bIns="0" rtlCol="0" anchor="ctr"/>
          <a:lstStyle/>
          <a:p>
            <a:pPr marL="0" indent="0">
              <a:buNone/>
            </a:pPr>
            <a:r>
              <a:rPr lang="en-US" sz="1300" b="1" dirty="0">
                <a:solidFill>
                  <a:srgbClr val="1B2A4A"/>
                </a:solidFill>
                <a:latin typeface="Calibri" pitchFamily="34" charset="0"/>
                <a:ea typeface="Calibri" pitchFamily="34" charset="-122"/>
                <a:cs typeface="Calibri" pitchFamily="34" charset="-120"/>
              </a:rPr>
              <a:t>Life-Sustaining Tx</a:t>
            </a:r>
            <a:endParaRPr lang="en-US" sz="1300" dirty="0"/>
          </a:p>
        </p:txBody>
      </p:sp>
      <p:sp>
        <p:nvSpPr>
          <p:cNvPr id="31" name="Text 29"/>
          <p:cNvSpPr/>
          <p:nvPr/>
        </p:nvSpPr>
        <p:spPr>
          <a:xfrm>
            <a:off x="804672" y="4178808"/>
            <a:ext cx="3657600" cy="237744"/>
          </a:xfrm>
          <a:prstGeom prst="rect">
            <a:avLst/>
          </a:prstGeom>
          <a:noFill/>
          <a:ln/>
        </p:spPr>
        <p:txBody>
          <a:bodyPr wrap="square" lIns="0" tIns="0" rIns="0" bIns="0" rtlCol="0" anchor="ctr"/>
          <a:lstStyle/>
          <a:p>
            <a:pPr marL="0" indent="0">
              <a:buNone/>
            </a:pPr>
            <a:r>
              <a:rPr lang="en-US" sz="1050" dirty="0">
                <a:solidFill>
                  <a:srgbClr val="8A8A8A"/>
                </a:solidFill>
                <a:latin typeface="Calibri" pitchFamily="34" charset="0"/>
                <a:ea typeface="Calibri" pitchFamily="34" charset="-122"/>
                <a:cs typeface="Calibri" pitchFamily="34" charset="-120"/>
              </a:rPr>
              <a:t>Withholding vs. withdrawing, non-beneficial tx</a:t>
            </a:r>
            <a:endParaRPr lang="en-US" sz="1050" dirty="0"/>
          </a:p>
        </p:txBody>
      </p:sp>
      <p:sp>
        <p:nvSpPr>
          <p:cNvPr id="32" name="Shape 30"/>
          <p:cNvSpPr/>
          <p:nvPr/>
        </p:nvSpPr>
        <p:spPr>
          <a:xfrm>
            <a:off x="4709160" y="777240"/>
            <a:ext cx="4251960" cy="65836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33" name="Shape 31"/>
          <p:cNvSpPr/>
          <p:nvPr/>
        </p:nvSpPr>
        <p:spPr>
          <a:xfrm>
            <a:off x="4709160" y="777240"/>
            <a:ext cx="457200" cy="658368"/>
          </a:xfrm>
          <a:prstGeom prst="rect">
            <a:avLst/>
          </a:prstGeom>
          <a:solidFill>
            <a:srgbClr val="1A7F8C"/>
          </a:solidFill>
          <a:ln w="12700">
            <a:solidFill>
              <a:srgbClr val="1A7F8C"/>
            </a:solidFill>
            <a:prstDash val="solid"/>
          </a:ln>
        </p:spPr>
        <p:txBody>
          <a:bodyPr/>
          <a:lstStyle/>
          <a:p>
            <a:endParaRPr lang="en-US"/>
          </a:p>
        </p:txBody>
      </p:sp>
      <p:sp>
        <p:nvSpPr>
          <p:cNvPr id="34" name="Text 32"/>
          <p:cNvSpPr/>
          <p:nvPr/>
        </p:nvSpPr>
        <p:spPr>
          <a:xfrm>
            <a:off x="4709160" y="777240"/>
            <a:ext cx="457200" cy="65836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06</a:t>
            </a:r>
            <a:endParaRPr lang="en-US" sz="1300" dirty="0"/>
          </a:p>
        </p:txBody>
      </p:sp>
      <p:sp>
        <p:nvSpPr>
          <p:cNvPr id="35" name="Text 33"/>
          <p:cNvSpPr/>
          <p:nvPr/>
        </p:nvSpPr>
        <p:spPr>
          <a:xfrm>
            <a:off x="5239512" y="832104"/>
            <a:ext cx="3657600" cy="256032"/>
          </a:xfrm>
          <a:prstGeom prst="rect">
            <a:avLst/>
          </a:prstGeom>
          <a:noFill/>
          <a:ln/>
        </p:spPr>
        <p:txBody>
          <a:bodyPr wrap="square" lIns="0" tIns="0" rIns="0" bIns="0" rtlCol="0" anchor="ctr"/>
          <a:lstStyle/>
          <a:p>
            <a:pPr marL="0" indent="0">
              <a:buNone/>
            </a:pPr>
            <a:r>
              <a:rPr lang="en-US" sz="1300" b="1" dirty="0">
                <a:solidFill>
                  <a:srgbClr val="1B2A4A"/>
                </a:solidFill>
                <a:latin typeface="Calibri" pitchFamily="34" charset="0"/>
                <a:ea typeface="Calibri" pitchFamily="34" charset="-122"/>
                <a:cs typeface="Calibri" pitchFamily="34" charset="-120"/>
              </a:rPr>
              <a:t>Nutrition &amp; Hydration</a:t>
            </a:r>
            <a:endParaRPr lang="en-US" sz="1300" dirty="0"/>
          </a:p>
        </p:txBody>
      </p:sp>
      <p:sp>
        <p:nvSpPr>
          <p:cNvPr id="36" name="Text 34"/>
          <p:cNvSpPr/>
          <p:nvPr/>
        </p:nvSpPr>
        <p:spPr>
          <a:xfrm>
            <a:off x="5239512" y="1106424"/>
            <a:ext cx="3657600" cy="237744"/>
          </a:xfrm>
          <a:prstGeom prst="rect">
            <a:avLst/>
          </a:prstGeom>
          <a:noFill/>
          <a:ln/>
        </p:spPr>
        <p:txBody>
          <a:bodyPr wrap="square" lIns="0" tIns="0" rIns="0" bIns="0" rtlCol="0" anchor="ctr"/>
          <a:lstStyle/>
          <a:p>
            <a:pPr marL="0" indent="0">
              <a:buNone/>
            </a:pPr>
            <a:r>
              <a:rPr lang="en-US" sz="1050" dirty="0">
                <a:solidFill>
                  <a:srgbClr val="8A8A8A"/>
                </a:solidFill>
                <a:latin typeface="Calibri" pitchFamily="34" charset="0"/>
                <a:ea typeface="Calibri" pitchFamily="34" charset="-122"/>
                <a:cs typeface="Calibri" pitchFamily="34" charset="-120"/>
              </a:rPr>
              <a:t>MANH as medical treatment</a:t>
            </a:r>
            <a:endParaRPr lang="en-US" sz="1050" dirty="0"/>
          </a:p>
        </p:txBody>
      </p:sp>
      <p:sp>
        <p:nvSpPr>
          <p:cNvPr id="37" name="Shape 35"/>
          <p:cNvSpPr/>
          <p:nvPr/>
        </p:nvSpPr>
        <p:spPr>
          <a:xfrm>
            <a:off x="4709160" y="1545336"/>
            <a:ext cx="4251960" cy="65836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38" name="Shape 36"/>
          <p:cNvSpPr/>
          <p:nvPr/>
        </p:nvSpPr>
        <p:spPr>
          <a:xfrm>
            <a:off x="4709160" y="1545336"/>
            <a:ext cx="457200" cy="658368"/>
          </a:xfrm>
          <a:prstGeom prst="rect">
            <a:avLst/>
          </a:prstGeom>
          <a:solidFill>
            <a:srgbClr val="1B2A4A"/>
          </a:solidFill>
          <a:ln w="12700">
            <a:solidFill>
              <a:srgbClr val="1B2A4A"/>
            </a:solidFill>
            <a:prstDash val="solid"/>
          </a:ln>
        </p:spPr>
        <p:txBody>
          <a:bodyPr/>
          <a:lstStyle/>
          <a:p>
            <a:endParaRPr lang="en-US"/>
          </a:p>
        </p:txBody>
      </p:sp>
      <p:sp>
        <p:nvSpPr>
          <p:cNvPr id="39" name="Text 37"/>
          <p:cNvSpPr/>
          <p:nvPr/>
        </p:nvSpPr>
        <p:spPr>
          <a:xfrm>
            <a:off x="4709160" y="1545336"/>
            <a:ext cx="457200" cy="65836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07</a:t>
            </a:r>
            <a:endParaRPr lang="en-US" sz="1300" dirty="0"/>
          </a:p>
        </p:txBody>
      </p:sp>
      <p:sp>
        <p:nvSpPr>
          <p:cNvPr id="40" name="Text 38"/>
          <p:cNvSpPr/>
          <p:nvPr/>
        </p:nvSpPr>
        <p:spPr>
          <a:xfrm>
            <a:off x="5239512" y="1600200"/>
            <a:ext cx="3657600" cy="256032"/>
          </a:xfrm>
          <a:prstGeom prst="rect">
            <a:avLst/>
          </a:prstGeom>
          <a:noFill/>
          <a:ln/>
        </p:spPr>
        <p:txBody>
          <a:bodyPr wrap="square" lIns="0" tIns="0" rIns="0" bIns="0" rtlCol="0" anchor="ctr"/>
          <a:lstStyle/>
          <a:p>
            <a:pPr marL="0" indent="0">
              <a:buNone/>
            </a:pPr>
            <a:r>
              <a:rPr lang="en-US" sz="1300" b="1" dirty="0">
                <a:solidFill>
                  <a:srgbClr val="1B2A4A"/>
                </a:solidFill>
                <a:latin typeface="Calibri" pitchFamily="34" charset="0"/>
                <a:ea typeface="Calibri" pitchFamily="34" charset="-122"/>
                <a:cs typeface="Calibri" pitchFamily="34" charset="-120"/>
              </a:rPr>
              <a:t>Symptom Mgmt Ethics</a:t>
            </a:r>
            <a:endParaRPr lang="en-US" sz="1300" dirty="0"/>
          </a:p>
        </p:txBody>
      </p:sp>
      <p:sp>
        <p:nvSpPr>
          <p:cNvPr id="41" name="Text 39"/>
          <p:cNvSpPr/>
          <p:nvPr/>
        </p:nvSpPr>
        <p:spPr>
          <a:xfrm>
            <a:off x="5239512" y="1874520"/>
            <a:ext cx="3657600" cy="237744"/>
          </a:xfrm>
          <a:prstGeom prst="rect">
            <a:avLst/>
          </a:prstGeom>
          <a:noFill/>
          <a:ln/>
        </p:spPr>
        <p:txBody>
          <a:bodyPr wrap="square" lIns="0" tIns="0" rIns="0" bIns="0" rtlCol="0" anchor="ctr"/>
          <a:lstStyle/>
          <a:p>
            <a:pPr marL="0" indent="0">
              <a:buNone/>
            </a:pPr>
            <a:r>
              <a:rPr lang="en-US" sz="1050" dirty="0">
                <a:solidFill>
                  <a:srgbClr val="8A8A8A"/>
                </a:solidFill>
                <a:latin typeface="Calibri" pitchFamily="34" charset="0"/>
                <a:ea typeface="Calibri" pitchFamily="34" charset="-122"/>
                <a:cs typeface="Calibri" pitchFamily="34" charset="-120"/>
              </a:rPr>
              <a:t>Double effect, palliative sedation</a:t>
            </a:r>
            <a:endParaRPr lang="en-US" sz="1050" dirty="0"/>
          </a:p>
        </p:txBody>
      </p:sp>
      <p:sp>
        <p:nvSpPr>
          <p:cNvPr id="42" name="Shape 40"/>
          <p:cNvSpPr/>
          <p:nvPr/>
        </p:nvSpPr>
        <p:spPr>
          <a:xfrm>
            <a:off x="4709160" y="2313432"/>
            <a:ext cx="4251960" cy="65836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43" name="Shape 41"/>
          <p:cNvSpPr/>
          <p:nvPr/>
        </p:nvSpPr>
        <p:spPr>
          <a:xfrm>
            <a:off x="4709160" y="2313432"/>
            <a:ext cx="457200" cy="658368"/>
          </a:xfrm>
          <a:prstGeom prst="rect">
            <a:avLst/>
          </a:prstGeom>
          <a:solidFill>
            <a:srgbClr val="1A7F8C"/>
          </a:solidFill>
          <a:ln w="12700">
            <a:solidFill>
              <a:srgbClr val="1A7F8C"/>
            </a:solidFill>
            <a:prstDash val="solid"/>
          </a:ln>
        </p:spPr>
        <p:txBody>
          <a:bodyPr/>
          <a:lstStyle/>
          <a:p>
            <a:endParaRPr lang="en-US"/>
          </a:p>
        </p:txBody>
      </p:sp>
      <p:sp>
        <p:nvSpPr>
          <p:cNvPr id="44" name="Text 42"/>
          <p:cNvSpPr/>
          <p:nvPr/>
        </p:nvSpPr>
        <p:spPr>
          <a:xfrm>
            <a:off x="4709160" y="2313432"/>
            <a:ext cx="457200" cy="65836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08</a:t>
            </a:r>
            <a:endParaRPr lang="en-US" sz="1300" dirty="0"/>
          </a:p>
        </p:txBody>
      </p:sp>
      <p:sp>
        <p:nvSpPr>
          <p:cNvPr id="45" name="Text 43"/>
          <p:cNvSpPr/>
          <p:nvPr/>
        </p:nvSpPr>
        <p:spPr>
          <a:xfrm>
            <a:off x="5239512" y="2368296"/>
            <a:ext cx="3657600" cy="256032"/>
          </a:xfrm>
          <a:prstGeom prst="rect">
            <a:avLst/>
          </a:prstGeom>
          <a:noFill/>
          <a:ln/>
        </p:spPr>
        <p:txBody>
          <a:bodyPr wrap="square" lIns="0" tIns="0" rIns="0" bIns="0" rtlCol="0" anchor="ctr"/>
          <a:lstStyle/>
          <a:p>
            <a:pPr marL="0" indent="0">
              <a:buNone/>
            </a:pPr>
            <a:r>
              <a:rPr lang="en-US" sz="1300" b="1" dirty="0">
                <a:solidFill>
                  <a:srgbClr val="1B2A4A"/>
                </a:solidFill>
                <a:latin typeface="Calibri" pitchFamily="34" charset="0"/>
                <a:ea typeface="Calibri" pitchFamily="34" charset="-122"/>
                <a:cs typeface="Calibri" pitchFamily="34" charset="-120"/>
              </a:rPr>
              <a:t>Pediatric Ethics</a:t>
            </a:r>
            <a:endParaRPr lang="en-US" sz="1300" dirty="0"/>
          </a:p>
        </p:txBody>
      </p:sp>
      <p:sp>
        <p:nvSpPr>
          <p:cNvPr id="46" name="Text 44"/>
          <p:cNvSpPr/>
          <p:nvPr/>
        </p:nvSpPr>
        <p:spPr>
          <a:xfrm>
            <a:off x="5239512" y="2642616"/>
            <a:ext cx="3657600" cy="237744"/>
          </a:xfrm>
          <a:prstGeom prst="rect">
            <a:avLst/>
          </a:prstGeom>
          <a:noFill/>
          <a:ln/>
        </p:spPr>
        <p:txBody>
          <a:bodyPr wrap="square" lIns="0" tIns="0" rIns="0" bIns="0" rtlCol="0" anchor="ctr"/>
          <a:lstStyle/>
          <a:p>
            <a:pPr marL="0" indent="0">
              <a:buNone/>
            </a:pPr>
            <a:r>
              <a:rPr lang="en-US" sz="1050" dirty="0">
                <a:solidFill>
                  <a:srgbClr val="8A8A8A"/>
                </a:solidFill>
                <a:latin typeface="Calibri" pitchFamily="34" charset="0"/>
                <a:ea typeface="Calibri" pitchFamily="34" charset="-122"/>
                <a:cs typeface="Calibri" pitchFamily="34" charset="-120"/>
              </a:rPr>
              <a:t>Baby Doe 1983, best interest standard</a:t>
            </a:r>
            <a:endParaRPr lang="en-US" sz="1050" dirty="0"/>
          </a:p>
        </p:txBody>
      </p:sp>
      <p:sp>
        <p:nvSpPr>
          <p:cNvPr id="47" name="Shape 45"/>
          <p:cNvSpPr/>
          <p:nvPr/>
        </p:nvSpPr>
        <p:spPr>
          <a:xfrm>
            <a:off x="4709160" y="3081528"/>
            <a:ext cx="4251960" cy="65836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48" name="Shape 46"/>
          <p:cNvSpPr/>
          <p:nvPr/>
        </p:nvSpPr>
        <p:spPr>
          <a:xfrm>
            <a:off x="4709160" y="3081528"/>
            <a:ext cx="457200" cy="658368"/>
          </a:xfrm>
          <a:prstGeom prst="rect">
            <a:avLst/>
          </a:prstGeom>
          <a:solidFill>
            <a:srgbClr val="1B2A4A"/>
          </a:solidFill>
          <a:ln w="12700">
            <a:solidFill>
              <a:srgbClr val="1B2A4A"/>
            </a:solidFill>
            <a:prstDash val="solid"/>
          </a:ln>
        </p:spPr>
        <p:txBody>
          <a:bodyPr/>
          <a:lstStyle/>
          <a:p>
            <a:endParaRPr lang="en-US"/>
          </a:p>
        </p:txBody>
      </p:sp>
      <p:sp>
        <p:nvSpPr>
          <p:cNvPr id="49" name="Text 47"/>
          <p:cNvSpPr/>
          <p:nvPr/>
        </p:nvSpPr>
        <p:spPr>
          <a:xfrm>
            <a:off x="4709160" y="3081528"/>
            <a:ext cx="457200" cy="65836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09</a:t>
            </a:r>
            <a:endParaRPr lang="en-US" sz="1300" dirty="0"/>
          </a:p>
        </p:txBody>
      </p:sp>
      <p:sp>
        <p:nvSpPr>
          <p:cNvPr id="50" name="Text 48"/>
          <p:cNvSpPr/>
          <p:nvPr/>
        </p:nvSpPr>
        <p:spPr>
          <a:xfrm>
            <a:off x="5239512" y="3136392"/>
            <a:ext cx="3657600" cy="256032"/>
          </a:xfrm>
          <a:prstGeom prst="rect">
            <a:avLst/>
          </a:prstGeom>
          <a:noFill/>
          <a:ln/>
        </p:spPr>
        <p:txBody>
          <a:bodyPr wrap="square" lIns="0" tIns="0" rIns="0" bIns="0" rtlCol="0" anchor="ctr"/>
          <a:lstStyle/>
          <a:p>
            <a:pPr marL="0" indent="0">
              <a:buNone/>
            </a:pPr>
            <a:r>
              <a:rPr lang="en-US" sz="1300" b="1" dirty="0">
                <a:solidFill>
                  <a:srgbClr val="1B2A4A"/>
                </a:solidFill>
                <a:latin typeface="Calibri" pitchFamily="34" charset="0"/>
                <a:ea typeface="Calibri" pitchFamily="34" charset="-122"/>
                <a:cs typeface="Calibri" pitchFamily="34" charset="-120"/>
              </a:rPr>
              <a:t>MAID</a:t>
            </a:r>
            <a:endParaRPr lang="en-US" sz="1300" dirty="0"/>
          </a:p>
        </p:txBody>
      </p:sp>
      <p:sp>
        <p:nvSpPr>
          <p:cNvPr id="51" name="Text 49"/>
          <p:cNvSpPr/>
          <p:nvPr/>
        </p:nvSpPr>
        <p:spPr>
          <a:xfrm>
            <a:off x="5239512" y="3410712"/>
            <a:ext cx="3657600" cy="237744"/>
          </a:xfrm>
          <a:prstGeom prst="rect">
            <a:avLst/>
          </a:prstGeom>
          <a:noFill/>
          <a:ln/>
        </p:spPr>
        <p:txBody>
          <a:bodyPr wrap="square" lIns="0" tIns="0" rIns="0" bIns="0" rtlCol="0" anchor="ctr"/>
          <a:lstStyle/>
          <a:p>
            <a:pPr marL="0" indent="0">
              <a:buNone/>
            </a:pPr>
            <a:r>
              <a:rPr lang="en-US" sz="1050" dirty="0">
                <a:solidFill>
                  <a:srgbClr val="8A8A8A"/>
                </a:solidFill>
                <a:latin typeface="Calibri" pitchFamily="34" charset="0"/>
                <a:ea typeface="Calibri" pitchFamily="34" charset="-122"/>
                <a:cs typeface="Calibri" pitchFamily="34" charset="-120"/>
              </a:rPr>
              <a:t>VSED, PAD – definitions, laws, ethics</a:t>
            </a:r>
            <a:endParaRPr lang="en-US" sz="1050" dirty="0"/>
          </a:p>
        </p:txBody>
      </p:sp>
      <p:sp>
        <p:nvSpPr>
          <p:cNvPr id="52" name="Shape 50"/>
          <p:cNvSpPr/>
          <p:nvPr/>
        </p:nvSpPr>
        <p:spPr>
          <a:xfrm>
            <a:off x="4709160" y="3849624"/>
            <a:ext cx="4251960" cy="65836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53" name="Shape 51"/>
          <p:cNvSpPr/>
          <p:nvPr/>
        </p:nvSpPr>
        <p:spPr>
          <a:xfrm>
            <a:off x="4709160" y="3849624"/>
            <a:ext cx="457200" cy="658368"/>
          </a:xfrm>
          <a:prstGeom prst="rect">
            <a:avLst/>
          </a:prstGeom>
          <a:solidFill>
            <a:srgbClr val="1A7F8C"/>
          </a:solidFill>
          <a:ln w="12700">
            <a:solidFill>
              <a:srgbClr val="1A7F8C"/>
            </a:solidFill>
            <a:prstDash val="solid"/>
          </a:ln>
        </p:spPr>
        <p:txBody>
          <a:bodyPr/>
          <a:lstStyle/>
          <a:p>
            <a:endParaRPr lang="en-US"/>
          </a:p>
        </p:txBody>
      </p:sp>
      <p:sp>
        <p:nvSpPr>
          <p:cNvPr id="54" name="Text 52"/>
          <p:cNvSpPr/>
          <p:nvPr/>
        </p:nvSpPr>
        <p:spPr>
          <a:xfrm>
            <a:off x="4709160" y="3849624"/>
            <a:ext cx="457200" cy="65836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10</a:t>
            </a:r>
            <a:endParaRPr lang="en-US" sz="1300" dirty="0"/>
          </a:p>
        </p:txBody>
      </p:sp>
      <p:sp>
        <p:nvSpPr>
          <p:cNvPr id="55" name="Text 53"/>
          <p:cNvSpPr/>
          <p:nvPr/>
        </p:nvSpPr>
        <p:spPr>
          <a:xfrm>
            <a:off x="5239512" y="3904488"/>
            <a:ext cx="3657600" cy="256032"/>
          </a:xfrm>
          <a:prstGeom prst="rect">
            <a:avLst/>
          </a:prstGeom>
          <a:noFill/>
          <a:ln/>
        </p:spPr>
        <p:txBody>
          <a:bodyPr wrap="square" lIns="0" tIns="0" rIns="0" bIns="0" rtlCol="0" anchor="ctr"/>
          <a:lstStyle/>
          <a:p>
            <a:pPr marL="0" indent="0">
              <a:buNone/>
            </a:pPr>
            <a:r>
              <a:rPr lang="en-US" sz="1300" b="1" dirty="0">
                <a:solidFill>
                  <a:srgbClr val="1B2A4A"/>
                </a:solidFill>
                <a:latin typeface="Calibri" pitchFamily="34" charset="0"/>
                <a:ea typeface="Calibri" pitchFamily="34" charset="-122"/>
                <a:cs typeface="Calibri" pitchFamily="34" charset="-120"/>
              </a:rPr>
              <a:t>Special Topics</a:t>
            </a:r>
            <a:endParaRPr lang="en-US" sz="1300" dirty="0"/>
          </a:p>
        </p:txBody>
      </p:sp>
      <p:sp>
        <p:nvSpPr>
          <p:cNvPr id="56" name="Text 54"/>
          <p:cNvSpPr/>
          <p:nvPr/>
        </p:nvSpPr>
        <p:spPr>
          <a:xfrm>
            <a:off x="5239512" y="4178808"/>
            <a:ext cx="3657600" cy="237744"/>
          </a:xfrm>
          <a:prstGeom prst="rect">
            <a:avLst/>
          </a:prstGeom>
          <a:noFill/>
          <a:ln/>
        </p:spPr>
        <p:txBody>
          <a:bodyPr wrap="square" lIns="0" tIns="0" rIns="0" bIns="0" rtlCol="0" anchor="ctr"/>
          <a:lstStyle/>
          <a:p>
            <a:pPr marL="0" indent="0">
              <a:buNone/>
            </a:pPr>
            <a:r>
              <a:rPr lang="en-US" sz="1050" dirty="0">
                <a:solidFill>
                  <a:srgbClr val="8A8A8A"/>
                </a:solidFill>
                <a:latin typeface="Calibri" pitchFamily="34" charset="0"/>
                <a:ea typeface="Calibri" pitchFamily="34" charset="-122"/>
                <a:cs typeface="Calibri" pitchFamily="34" charset="-120"/>
              </a:rPr>
              <a:t>Moral distress, justice, ethics consult</a:t>
            </a:r>
            <a:endParaRPr lang="en-US" sz="10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A91AB-4339-59AE-C422-84D336CD88A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8686440-7C42-A63F-D72C-59C1A9946CAA}"/>
              </a:ext>
            </a:extLst>
          </p:cNvPr>
          <p:cNvSpPr>
            <a:spLocks noGrp="1"/>
          </p:cNvSpPr>
          <p:nvPr>
            <p:ph type="ctrTitle"/>
          </p:nvPr>
        </p:nvSpPr>
        <p:spPr/>
        <p:txBody>
          <a:bodyPr/>
          <a:lstStyle/>
          <a:p>
            <a:pPr>
              <a:lnSpc>
                <a:spcPct val="110000"/>
              </a:lnSpc>
            </a:pPr>
            <a:r>
              <a:rPr lang="en-US" sz="3600" b="1" dirty="0">
                <a:solidFill>
                  <a:srgbClr val="FFFFFF"/>
                </a:solidFill>
                <a:latin typeface="Calibri" pitchFamily="34" charset="0"/>
                <a:ea typeface="Calibri" pitchFamily="34" charset="-122"/>
                <a:cs typeface="Calibri" pitchFamily="34" charset="-120"/>
              </a:rPr>
              <a:t>Life-Sustaining</a:t>
            </a:r>
            <a:br>
              <a:rPr lang="en-US" sz="3600" dirty="0"/>
            </a:br>
            <a:r>
              <a:rPr lang="en-US" sz="3600" b="1" dirty="0">
                <a:solidFill>
                  <a:srgbClr val="FFFFFF"/>
                </a:solidFill>
                <a:latin typeface="Calibri" pitchFamily="34" charset="0"/>
                <a:ea typeface="Calibri" pitchFamily="34" charset="-122"/>
                <a:cs typeface="Calibri" pitchFamily="34" charset="-120"/>
              </a:rPr>
              <a:t>Treatment</a:t>
            </a:r>
            <a:endParaRPr lang="en-US" sz="3600" dirty="0"/>
          </a:p>
        </p:txBody>
      </p:sp>
      <p:sp>
        <p:nvSpPr>
          <p:cNvPr id="5" name="Subtitle 4">
            <a:extLst>
              <a:ext uri="{FF2B5EF4-FFF2-40B4-BE49-F238E27FC236}">
                <a16:creationId xmlns:a16="http://schemas.microsoft.com/office/drawing/2014/main" id="{6837B29A-9F7E-3ADE-7917-CBF38CB1EE94}"/>
              </a:ext>
            </a:extLst>
          </p:cNvPr>
          <p:cNvSpPr>
            <a:spLocks noGrp="1"/>
          </p:cNvSpPr>
          <p:nvPr>
            <p:ph type="subTitle" idx="1"/>
          </p:nvPr>
        </p:nvSpPr>
        <p:spPr/>
        <p:txBody>
          <a:bodyPr/>
          <a:lstStyle/>
          <a:p>
            <a:pPr marL="0"/>
            <a:r>
              <a:rPr lang="en-US" sz="1400" i="1" dirty="0">
                <a:solidFill>
                  <a:srgbClr val="E8E4DC"/>
                </a:solidFill>
                <a:latin typeface="Calibri" pitchFamily="34" charset="0"/>
                <a:ea typeface="Calibri" pitchFamily="34" charset="-122"/>
                <a:cs typeface="Calibri" pitchFamily="34" charset="-120"/>
              </a:rPr>
              <a:t>Withholding vs. Withdrawing · Non-Beneficial Treatment · Advance Directives</a:t>
            </a:r>
            <a:endParaRPr lang="en-US" sz="1400" dirty="0"/>
          </a:p>
        </p:txBody>
      </p:sp>
    </p:spTree>
    <p:extLst>
      <p:ext uri="{BB962C8B-B14F-4D97-AF65-F5344CB8AC3E}">
        <p14:creationId xmlns:p14="http://schemas.microsoft.com/office/powerpoint/2010/main" val="93443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AF7F2"/>
        </a:solidFill>
        <a:effectLst/>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txBody>
          <a:bodyPr/>
          <a:lstStyle/>
          <a:p>
            <a:endParaRPr lang="en-US"/>
          </a:p>
        </p:txBody>
      </p:sp>
      <p:sp>
        <p:nvSpPr>
          <p:cNvPr id="3" name="Shape 1"/>
          <p:cNvSpPr/>
          <p:nvPr/>
        </p:nvSpPr>
        <p:spPr>
          <a:xfrm>
            <a:off x="0" y="594360"/>
            <a:ext cx="9144000" cy="45720"/>
          </a:xfrm>
          <a:prstGeom prst="rect">
            <a:avLst/>
          </a:prstGeom>
          <a:solidFill>
            <a:srgbClr val="C8952A"/>
          </a:solidFill>
          <a:ln w="12700">
            <a:solidFill>
              <a:srgbClr val="C8952A"/>
            </a:solidFill>
            <a:prstDash val="solid"/>
          </a:ln>
        </p:spPr>
        <p:txBody>
          <a:bodyPr/>
          <a:lstStyle/>
          <a:p>
            <a:endParaRPr lang="en-US"/>
          </a:p>
        </p:txBody>
      </p:sp>
      <p:sp>
        <p:nvSpPr>
          <p:cNvPr id="4" name="Shape 2"/>
          <p:cNvSpPr/>
          <p:nvPr/>
        </p:nvSpPr>
        <p:spPr>
          <a:xfrm>
            <a:off x="0" y="4892040"/>
            <a:ext cx="9144000" cy="251460"/>
          </a:xfrm>
          <a:prstGeom prst="rect">
            <a:avLst/>
          </a:prstGeom>
          <a:solidFill>
            <a:srgbClr val="1B2A4A"/>
          </a:solidFill>
          <a:ln w="12700">
            <a:solidFill>
              <a:srgbClr val="1B2A4A"/>
            </a:solidFill>
            <a:prstDash val="solid"/>
          </a:ln>
        </p:spPr>
        <p:txBody>
          <a:bodyPr/>
          <a:lstStyle/>
          <a:p>
            <a:endParaRPr lang="en-US"/>
          </a:p>
        </p:txBody>
      </p:sp>
      <p:sp>
        <p:nvSpPr>
          <p:cNvPr id="5" name="Text 3"/>
          <p:cNvSpPr/>
          <p:nvPr/>
        </p:nvSpPr>
        <p:spPr>
          <a:xfrm>
            <a:off x="320040" y="73152"/>
            <a:ext cx="8503920" cy="475488"/>
          </a:xfrm>
          <a:prstGeom prst="rect">
            <a:avLst/>
          </a:prstGeom>
          <a:noFill/>
          <a:ln/>
        </p:spPr>
        <p:txBody>
          <a:bodyPr wrap="square" lIns="0" tIns="0" rIns="0" bIns="0" rtlCol="0" anchor="ctr"/>
          <a:lstStyle/>
          <a:p>
            <a:pPr marL="0" indent="0">
              <a:buNone/>
            </a:pPr>
            <a:r>
              <a:rPr lang="en-US" sz="2200" b="1">
                <a:solidFill>
                  <a:srgbClr val="FFFFFF"/>
                </a:solidFill>
                <a:latin typeface="Calibri"/>
                <a:ea typeface="Calibri"/>
                <a:cs typeface="Calibri"/>
              </a:rPr>
              <a:t>Withholding vs. Withdrawing Life-Sustaining Treatment</a:t>
            </a:r>
            <a:r>
              <a:rPr lang="en-US" sz="2200" b="1" baseline="30000">
                <a:solidFill>
                  <a:srgbClr val="FFFFFF"/>
                </a:solidFill>
                <a:latin typeface="Calibri"/>
                <a:ea typeface="Calibri"/>
                <a:cs typeface="Calibri"/>
              </a:rPr>
              <a:t>18</a:t>
            </a:r>
            <a:endParaRPr lang="en-US" sz="2200" baseline="30000" dirty="0"/>
          </a:p>
        </p:txBody>
      </p:sp>
      <p:sp>
        <p:nvSpPr>
          <p:cNvPr id="7" name="Shape 5"/>
          <p:cNvSpPr/>
          <p:nvPr/>
        </p:nvSpPr>
        <p:spPr>
          <a:xfrm>
            <a:off x="274320" y="749808"/>
            <a:ext cx="8595360" cy="548640"/>
          </a:xfrm>
          <a:prstGeom prst="rect">
            <a:avLst/>
          </a:prstGeom>
          <a:solidFill>
            <a:srgbClr val="1A7A4A"/>
          </a:solidFill>
          <a:ln w="12700">
            <a:solidFill>
              <a:srgbClr val="1A7A4A"/>
            </a:solidFill>
            <a:prstDash val="solid"/>
          </a:ln>
        </p:spPr>
        <p:txBody>
          <a:bodyPr/>
          <a:lstStyle/>
          <a:p>
            <a:endParaRPr lang="en-US"/>
          </a:p>
        </p:txBody>
      </p:sp>
      <p:sp>
        <p:nvSpPr>
          <p:cNvPr id="8" name="Text 6"/>
          <p:cNvSpPr/>
          <p:nvPr/>
        </p:nvSpPr>
        <p:spPr>
          <a:xfrm>
            <a:off x="411480" y="749808"/>
            <a:ext cx="8412480" cy="548640"/>
          </a:xfrm>
          <a:prstGeom prst="rect">
            <a:avLst/>
          </a:prstGeom>
          <a:noFill/>
          <a:ln/>
        </p:spPr>
        <p:txBody>
          <a:bodyPr wrap="square" lIns="0" tIns="0" rIns="0" bIns="0"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ETHICAL EQUIVALENCE: Withholding and withdrawing life-sustaining treatment are morally equivalent</a:t>
            </a:r>
            <a:endParaRPr lang="en-US" sz="1400" dirty="0"/>
          </a:p>
        </p:txBody>
      </p:sp>
      <p:sp>
        <p:nvSpPr>
          <p:cNvPr id="9" name="Shape 7"/>
          <p:cNvSpPr/>
          <p:nvPr/>
        </p:nvSpPr>
        <p:spPr>
          <a:xfrm>
            <a:off x="274320" y="1426464"/>
            <a:ext cx="4206240" cy="3337560"/>
          </a:xfrm>
          <a:prstGeom prst="rect">
            <a:avLst/>
          </a:prstGeom>
          <a:solidFill>
            <a:srgbClr val="FFFFFF"/>
          </a:solidFill>
          <a:ln w="25400">
            <a:solidFill>
              <a:srgbClr val="1A7F8C"/>
            </a:solidFill>
            <a:prstDash val="solid"/>
          </a:ln>
          <a:effectLst>
            <a:outerShdw blurRad="101600" dist="38100" dir="8100000" algn="bl" rotWithShape="0">
              <a:srgbClr val="000000">
                <a:alpha val="12000"/>
              </a:srgbClr>
            </a:outerShdw>
          </a:effectLst>
        </p:spPr>
        <p:txBody>
          <a:bodyPr/>
          <a:lstStyle/>
          <a:p>
            <a:endParaRPr lang="en-US"/>
          </a:p>
        </p:txBody>
      </p:sp>
      <p:sp>
        <p:nvSpPr>
          <p:cNvPr id="10" name="Shape 8"/>
          <p:cNvSpPr/>
          <p:nvPr/>
        </p:nvSpPr>
        <p:spPr>
          <a:xfrm>
            <a:off x="274320" y="1426464"/>
            <a:ext cx="4206240" cy="384048"/>
          </a:xfrm>
          <a:prstGeom prst="rect">
            <a:avLst/>
          </a:prstGeom>
          <a:solidFill>
            <a:srgbClr val="1A7F8C"/>
          </a:solidFill>
          <a:ln w="12700">
            <a:solidFill>
              <a:srgbClr val="1A7F8C"/>
            </a:solidFill>
            <a:prstDash val="solid"/>
          </a:ln>
        </p:spPr>
        <p:txBody>
          <a:bodyPr/>
          <a:lstStyle/>
          <a:p>
            <a:endParaRPr lang="en-US"/>
          </a:p>
        </p:txBody>
      </p:sp>
      <p:sp>
        <p:nvSpPr>
          <p:cNvPr id="11" name="Text 9"/>
          <p:cNvSpPr/>
          <p:nvPr/>
        </p:nvSpPr>
        <p:spPr>
          <a:xfrm>
            <a:off x="384048" y="1426464"/>
            <a:ext cx="4005072" cy="384048"/>
          </a:xfrm>
          <a:prstGeom prst="rect">
            <a:avLst/>
          </a:prstGeom>
          <a:noFill/>
          <a:ln/>
        </p:spPr>
        <p:txBody>
          <a:bodyPr wrap="square" lIns="0" tIns="0" rIns="0" bIns="0"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WITHHOLDING</a:t>
            </a:r>
            <a:endParaRPr lang="en-US" sz="1500" dirty="0"/>
          </a:p>
        </p:txBody>
      </p:sp>
      <p:sp>
        <p:nvSpPr>
          <p:cNvPr id="12" name="Text 10"/>
          <p:cNvSpPr/>
          <p:nvPr/>
        </p:nvSpPr>
        <p:spPr>
          <a:xfrm>
            <a:off x="411480" y="1883664"/>
            <a:ext cx="3931920" cy="2788920"/>
          </a:xfrm>
          <a:prstGeom prst="rect">
            <a:avLst/>
          </a:prstGeom>
          <a:noFill/>
          <a:ln/>
        </p:spPr>
        <p:txBody>
          <a:bodyPr wrap="square" lIns="0" tIns="0" rIns="0" bIns="0" rtlCol="0" anchor="t"/>
          <a:lstStyle/>
          <a:p>
            <a:pPr marL="0" indent="0">
              <a:buNone/>
            </a:pPr>
            <a:r>
              <a:rPr lang="en-US" sz="1200" dirty="0">
                <a:solidFill>
                  <a:srgbClr val="3A3A3A"/>
                </a:solidFill>
                <a:latin typeface="Calibri" pitchFamily="34" charset="0"/>
                <a:ea typeface="Calibri" pitchFamily="34" charset="-122"/>
                <a:cs typeface="Calibri" pitchFamily="34" charset="-120"/>
              </a:rPr>
              <a:t>Not initiating a treatment that has not yet been started.</a:t>
            </a:r>
            <a:endParaRPr lang="en-US" sz="1200" dirty="0"/>
          </a:p>
          <a:p>
            <a:pPr marL="0" indent="0">
              <a:buNone/>
            </a:pPr>
            <a:endParaRPr lang="en-US" sz="1200" dirty="0"/>
          </a:p>
          <a:p>
            <a:pPr marL="0" indent="0">
              <a:buNone/>
            </a:pPr>
            <a:r>
              <a:rPr lang="en-US" sz="1200" dirty="0">
                <a:solidFill>
                  <a:srgbClr val="3A3A3A"/>
                </a:solidFill>
                <a:latin typeface="Calibri" pitchFamily="34" charset="0"/>
                <a:ea typeface="Calibri" pitchFamily="34" charset="-122"/>
                <a:cs typeface="Calibri" pitchFamily="34" charset="-120"/>
              </a:rPr>
              <a:t>Examples: Not starting mechanical ventilation, not initiating dialysis, writing DNR/DNI orders, not beginning artificial nutrition</a:t>
            </a:r>
            <a:endParaRPr lang="en-US" sz="1200" dirty="0"/>
          </a:p>
          <a:p>
            <a:pPr marL="0" indent="0">
              <a:buNone/>
            </a:pPr>
            <a:endParaRPr lang="en-US" sz="1200" dirty="0"/>
          </a:p>
          <a:p>
            <a:pPr marL="0" indent="0">
              <a:buNone/>
            </a:pPr>
            <a:r>
              <a:rPr lang="en-US" sz="1200" dirty="0">
                <a:solidFill>
                  <a:srgbClr val="3A3A3A"/>
                </a:solidFill>
                <a:latin typeface="Calibri" pitchFamily="34" charset="0"/>
                <a:ea typeface="Calibri" pitchFamily="34" charset="-122"/>
                <a:cs typeface="Calibri" pitchFamily="34" charset="-120"/>
              </a:rPr>
              <a:t>Common perception: Feels 'passive' — 'we're just not adding something'</a:t>
            </a:r>
            <a:endParaRPr lang="en-US" sz="1200" dirty="0"/>
          </a:p>
          <a:p>
            <a:pPr marL="0" indent="0">
              <a:buNone/>
            </a:pPr>
            <a:endParaRPr lang="en-US" sz="1200" dirty="0"/>
          </a:p>
          <a:p>
            <a:pPr marL="0" indent="0">
              <a:buNone/>
            </a:pPr>
            <a:r>
              <a:rPr lang="en-US" sz="1200" dirty="0">
                <a:solidFill>
                  <a:srgbClr val="3A3A3A"/>
                </a:solidFill>
                <a:latin typeface="Calibri" pitchFamily="34" charset="0"/>
                <a:ea typeface="Calibri" pitchFamily="34" charset="-122"/>
                <a:cs typeface="Calibri" pitchFamily="34" charset="-120"/>
              </a:rPr>
              <a:t>Legal basis: Patient (or surrogate) may refuse any treatment, including life-sustaining measures (Cruzan, 1990)</a:t>
            </a:r>
            <a:endParaRPr lang="en-US" sz="1200" dirty="0"/>
          </a:p>
          <a:p>
            <a:pPr marL="0" indent="0">
              <a:buNone/>
            </a:pPr>
            <a:endParaRPr lang="en-US" sz="1200" dirty="0"/>
          </a:p>
          <a:p>
            <a:pPr marL="0" indent="0">
              <a:buNone/>
            </a:pPr>
            <a:r>
              <a:rPr lang="en-US" sz="1200" dirty="0">
                <a:solidFill>
                  <a:srgbClr val="3A3A3A"/>
                </a:solidFill>
                <a:latin typeface="Calibri" pitchFamily="34" charset="0"/>
                <a:ea typeface="Calibri" pitchFamily="34" charset="-122"/>
                <a:cs typeface="Calibri" pitchFamily="34" charset="-120"/>
              </a:rPr>
              <a:t>Psychologically: Often feels 'easier' for clinicians and families — but this perception has no ethical basis</a:t>
            </a:r>
            <a:endParaRPr lang="en-US" sz="1200" dirty="0"/>
          </a:p>
        </p:txBody>
      </p:sp>
      <p:sp>
        <p:nvSpPr>
          <p:cNvPr id="13" name="Shape 11"/>
          <p:cNvSpPr/>
          <p:nvPr/>
        </p:nvSpPr>
        <p:spPr>
          <a:xfrm>
            <a:off x="4663440" y="1426464"/>
            <a:ext cx="4206240" cy="3337560"/>
          </a:xfrm>
          <a:prstGeom prst="rect">
            <a:avLst/>
          </a:prstGeom>
          <a:solidFill>
            <a:srgbClr val="FFFFFF"/>
          </a:solidFill>
          <a:ln w="25400">
            <a:solidFill>
              <a:srgbClr val="1B2A4A"/>
            </a:solidFill>
            <a:prstDash val="solid"/>
          </a:ln>
          <a:effectLst>
            <a:outerShdw blurRad="101600" dist="38100" dir="8100000" algn="bl" rotWithShape="0">
              <a:srgbClr val="000000">
                <a:alpha val="12000"/>
              </a:srgbClr>
            </a:outerShdw>
          </a:effectLst>
        </p:spPr>
        <p:txBody>
          <a:bodyPr/>
          <a:lstStyle/>
          <a:p>
            <a:endParaRPr lang="en-US"/>
          </a:p>
        </p:txBody>
      </p:sp>
      <p:sp>
        <p:nvSpPr>
          <p:cNvPr id="14" name="Shape 12"/>
          <p:cNvSpPr/>
          <p:nvPr/>
        </p:nvSpPr>
        <p:spPr>
          <a:xfrm>
            <a:off x="4663440" y="1426464"/>
            <a:ext cx="4206240" cy="384048"/>
          </a:xfrm>
          <a:prstGeom prst="rect">
            <a:avLst/>
          </a:prstGeom>
          <a:solidFill>
            <a:srgbClr val="1B2A4A"/>
          </a:solidFill>
          <a:ln w="12700">
            <a:solidFill>
              <a:srgbClr val="1B2A4A"/>
            </a:solidFill>
            <a:prstDash val="solid"/>
          </a:ln>
        </p:spPr>
        <p:txBody>
          <a:bodyPr/>
          <a:lstStyle/>
          <a:p>
            <a:endParaRPr lang="en-US"/>
          </a:p>
        </p:txBody>
      </p:sp>
      <p:sp>
        <p:nvSpPr>
          <p:cNvPr id="15" name="Text 13"/>
          <p:cNvSpPr/>
          <p:nvPr/>
        </p:nvSpPr>
        <p:spPr>
          <a:xfrm>
            <a:off x="4773168" y="1426464"/>
            <a:ext cx="4005072" cy="384048"/>
          </a:xfrm>
          <a:prstGeom prst="rect">
            <a:avLst/>
          </a:prstGeom>
          <a:noFill/>
          <a:ln/>
        </p:spPr>
        <p:txBody>
          <a:bodyPr wrap="square" lIns="0" tIns="0" rIns="0" bIns="0"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WITHDRAWING</a:t>
            </a:r>
            <a:endParaRPr lang="en-US" sz="1500" dirty="0"/>
          </a:p>
        </p:txBody>
      </p:sp>
      <p:sp>
        <p:nvSpPr>
          <p:cNvPr id="16" name="Text 14"/>
          <p:cNvSpPr/>
          <p:nvPr/>
        </p:nvSpPr>
        <p:spPr>
          <a:xfrm>
            <a:off x="4800600" y="1883664"/>
            <a:ext cx="3931920" cy="2788920"/>
          </a:xfrm>
          <a:prstGeom prst="rect">
            <a:avLst/>
          </a:prstGeom>
          <a:noFill/>
          <a:ln/>
        </p:spPr>
        <p:txBody>
          <a:bodyPr wrap="square" lIns="0" tIns="0" rIns="0" bIns="0" rtlCol="0" anchor="t"/>
          <a:lstStyle/>
          <a:p>
            <a:pPr marL="0" indent="0">
              <a:buNone/>
            </a:pPr>
            <a:r>
              <a:rPr lang="en-US" sz="1200" dirty="0">
                <a:solidFill>
                  <a:srgbClr val="3A3A3A"/>
                </a:solidFill>
                <a:latin typeface="Calibri" pitchFamily="34" charset="0"/>
                <a:ea typeface="Calibri" pitchFamily="34" charset="-122"/>
                <a:cs typeface="Calibri" pitchFamily="34" charset="-120"/>
              </a:rPr>
              <a:t>Stopping a treatment that is already underway.</a:t>
            </a:r>
            <a:endParaRPr lang="en-US" sz="1200" dirty="0"/>
          </a:p>
          <a:p>
            <a:pPr marL="0" indent="0">
              <a:buNone/>
            </a:pPr>
            <a:endParaRPr lang="en-US" sz="1200" dirty="0"/>
          </a:p>
          <a:p>
            <a:pPr marL="0" indent="0">
              <a:buNone/>
            </a:pPr>
            <a:r>
              <a:rPr lang="en-US" sz="1200" dirty="0">
                <a:solidFill>
                  <a:srgbClr val="3A3A3A"/>
                </a:solidFill>
                <a:latin typeface="Calibri" pitchFamily="34" charset="0"/>
                <a:ea typeface="Calibri" pitchFamily="34" charset="-122"/>
                <a:cs typeface="Calibri" pitchFamily="34" charset="-120"/>
              </a:rPr>
              <a:t>Examples: Removing mechanical ventilation, discontinuing CVVHD, stopping vasopressors, removing feeding tube</a:t>
            </a:r>
            <a:endParaRPr lang="en-US" sz="1200" dirty="0"/>
          </a:p>
          <a:p>
            <a:pPr marL="0" indent="0">
              <a:buNone/>
            </a:pPr>
            <a:endParaRPr lang="en-US" sz="1200" dirty="0"/>
          </a:p>
          <a:p>
            <a:pPr marL="0" indent="0">
              <a:buNone/>
            </a:pPr>
            <a:r>
              <a:rPr lang="en-US" sz="1200" dirty="0">
                <a:solidFill>
                  <a:srgbClr val="3A3A3A"/>
                </a:solidFill>
                <a:latin typeface="Calibri" pitchFamily="34" charset="0"/>
                <a:ea typeface="Calibri" pitchFamily="34" charset="-122"/>
                <a:cs typeface="Calibri" pitchFamily="34" charset="-120"/>
              </a:rPr>
              <a:t>Common perception: Feels 'active' — 'we're taking something away'</a:t>
            </a:r>
            <a:endParaRPr lang="en-US" sz="1200" dirty="0"/>
          </a:p>
          <a:p>
            <a:pPr marL="0" indent="0">
              <a:buNone/>
            </a:pPr>
            <a:endParaRPr lang="en-US" sz="1200" dirty="0"/>
          </a:p>
          <a:p>
            <a:pPr marL="0" indent="0">
              <a:buNone/>
            </a:pPr>
            <a:r>
              <a:rPr lang="en-US" sz="1200" dirty="0">
                <a:solidFill>
                  <a:srgbClr val="3A3A3A"/>
                </a:solidFill>
                <a:latin typeface="Calibri" pitchFamily="34" charset="0"/>
                <a:ea typeface="Calibri" pitchFamily="34" charset="-122"/>
                <a:cs typeface="Calibri" pitchFamily="34" charset="-120"/>
              </a:rPr>
              <a:t>Key principle: Initiating a time-limited trial does not create an obligation to continue indefinitely. Withdrawal is ethically permitted if patient/surrogate request it.</a:t>
            </a:r>
            <a:endParaRPr lang="en-US" sz="1200" dirty="0"/>
          </a:p>
          <a:p>
            <a:pPr marL="0" indent="0">
              <a:buNone/>
            </a:pPr>
            <a:endParaRPr lang="en-US" sz="1200" dirty="0"/>
          </a:p>
          <a:p>
            <a:pPr marL="0" indent="0">
              <a:buNone/>
            </a:pPr>
            <a:r>
              <a:rPr lang="en-US" sz="1200" dirty="0">
                <a:solidFill>
                  <a:srgbClr val="3A3A3A"/>
                </a:solidFill>
                <a:latin typeface="Calibri" pitchFamily="34" charset="0"/>
                <a:ea typeface="Calibri" pitchFamily="34" charset="-122"/>
                <a:cs typeface="Calibri" pitchFamily="34" charset="-120"/>
              </a:rPr>
              <a:t>Clinicians who feel differently may require ethics consultation and institutional support.</a:t>
            </a:r>
            <a:endParaRPr lang="en-US" sz="1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AF7F2"/>
        </a:solidFill>
        <a:effectLst/>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txBody>
          <a:bodyPr/>
          <a:lstStyle/>
          <a:p>
            <a:endParaRPr lang="en-US"/>
          </a:p>
        </p:txBody>
      </p:sp>
      <p:sp>
        <p:nvSpPr>
          <p:cNvPr id="3" name="Shape 1"/>
          <p:cNvSpPr/>
          <p:nvPr/>
        </p:nvSpPr>
        <p:spPr>
          <a:xfrm>
            <a:off x="0" y="594360"/>
            <a:ext cx="9144000" cy="45720"/>
          </a:xfrm>
          <a:prstGeom prst="rect">
            <a:avLst/>
          </a:prstGeom>
          <a:solidFill>
            <a:srgbClr val="C8952A"/>
          </a:solidFill>
          <a:ln w="12700">
            <a:solidFill>
              <a:srgbClr val="C8952A"/>
            </a:solidFill>
            <a:prstDash val="solid"/>
          </a:ln>
        </p:spPr>
        <p:txBody>
          <a:bodyPr/>
          <a:lstStyle/>
          <a:p>
            <a:endParaRPr lang="en-US"/>
          </a:p>
        </p:txBody>
      </p:sp>
      <p:sp>
        <p:nvSpPr>
          <p:cNvPr id="4" name="Shape 2"/>
          <p:cNvSpPr/>
          <p:nvPr/>
        </p:nvSpPr>
        <p:spPr>
          <a:xfrm>
            <a:off x="0" y="4892040"/>
            <a:ext cx="9144000" cy="251460"/>
          </a:xfrm>
          <a:prstGeom prst="rect">
            <a:avLst/>
          </a:prstGeom>
          <a:solidFill>
            <a:srgbClr val="1B2A4A"/>
          </a:solidFill>
          <a:ln w="12700">
            <a:solidFill>
              <a:srgbClr val="1B2A4A"/>
            </a:solidFill>
            <a:prstDash val="solid"/>
          </a:ln>
        </p:spPr>
        <p:txBody>
          <a:bodyPr/>
          <a:lstStyle/>
          <a:p>
            <a:endParaRPr lang="en-US"/>
          </a:p>
        </p:txBody>
      </p:sp>
      <p:sp>
        <p:nvSpPr>
          <p:cNvPr id="5" name="Text 3"/>
          <p:cNvSpPr/>
          <p:nvPr/>
        </p:nvSpPr>
        <p:spPr>
          <a:xfrm>
            <a:off x="320040" y="73152"/>
            <a:ext cx="8503920" cy="475488"/>
          </a:xfrm>
          <a:prstGeom prst="rect">
            <a:avLst/>
          </a:prstGeom>
          <a:noFill/>
          <a:ln/>
        </p:spPr>
        <p:txBody>
          <a:bodyPr wrap="square" lIns="0" tIns="0" rIns="0" bIns="0" rtlCol="0" anchor="ctr"/>
          <a:lstStyle/>
          <a:p>
            <a:pPr marL="0" indent="0">
              <a:buNone/>
            </a:pPr>
            <a:r>
              <a:rPr lang="en-US" sz="2200" b="1">
                <a:solidFill>
                  <a:srgbClr val="FFFFFF"/>
                </a:solidFill>
                <a:latin typeface="Calibri"/>
                <a:ea typeface="Calibri"/>
                <a:cs typeface="Calibri"/>
              </a:rPr>
              <a:t>Non-Beneficial Treatments and Medical Futility</a:t>
            </a:r>
            <a:r>
              <a:rPr lang="en-US" sz="2200" b="1" baseline="30000">
                <a:solidFill>
                  <a:srgbClr val="FFFFFF"/>
                </a:solidFill>
                <a:latin typeface="Calibri"/>
                <a:ea typeface="Calibri"/>
                <a:cs typeface="Calibri"/>
              </a:rPr>
              <a:t>19</a:t>
            </a:r>
            <a:endParaRPr lang="en-US" sz="2200" baseline="30000" dirty="0"/>
          </a:p>
        </p:txBody>
      </p:sp>
      <p:sp>
        <p:nvSpPr>
          <p:cNvPr id="7" name="Text 5"/>
          <p:cNvSpPr/>
          <p:nvPr/>
        </p:nvSpPr>
        <p:spPr>
          <a:xfrm>
            <a:off x="274320" y="749808"/>
            <a:ext cx="8595360" cy="402336"/>
          </a:xfrm>
          <a:prstGeom prst="rect">
            <a:avLst/>
          </a:prstGeom>
          <a:noFill/>
          <a:ln/>
        </p:spPr>
        <p:txBody>
          <a:bodyPr wrap="square" lIns="0" tIns="0" rIns="0" bIns="0" rtlCol="0" anchor="ctr"/>
          <a:lstStyle/>
          <a:p>
            <a:pPr marL="0" indent="0">
              <a:buNone/>
            </a:pPr>
            <a:r>
              <a:rPr lang="en-US" sz="1250" i="1" dirty="0">
                <a:solidFill>
                  <a:srgbClr val="1A7F8C"/>
                </a:solidFill>
                <a:latin typeface="Calibri" pitchFamily="34" charset="0"/>
                <a:ea typeface="Calibri" pitchFamily="34" charset="-122"/>
                <a:cs typeface="Calibri" pitchFamily="34" charset="-120"/>
              </a:rPr>
              <a:t>Physicians are not obligated to provide interventions that cannot achieve the patient's treatment goals or that offer no physiologic benefit.</a:t>
            </a:r>
            <a:endParaRPr lang="en-US" sz="1250" dirty="0"/>
          </a:p>
        </p:txBody>
      </p:sp>
      <p:sp>
        <p:nvSpPr>
          <p:cNvPr id="8" name="Shape 6"/>
          <p:cNvSpPr/>
          <p:nvPr/>
        </p:nvSpPr>
        <p:spPr>
          <a:xfrm>
            <a:off x="274320" y="1188541"/>
            <a:ext cx="8595360" cy="1005840"/>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9" name="Shape 7"/>
          <p:cNvSpPr/>
          <p:nvPr/>
        </p:nvSpPr>
        <p:spPr>
          <a:xfrm>
            <a:off x="265176" y="1170074"/>
            <a:ext cx="109728" cy="1005840"/>
          </a:xfrm>
          <a:prstGeom prst="rect">
            <a:avLst/>
          </a:prstGeom>
          <a:solidFill>
            <a:srgbClr val="1A7F8C"/>
          </a:solidFill>
          <a:ln w="12700">
            <a:solidFill>
              <a:srgbClr val="1A7F8C"/>
            </a:solidFill>
            <a:prstDash val="solid"/>
          </a:ln>
        </p:spPr>
        <p:txBody>
          <a:bodyPr/>
          <a:lstStyle/>
          <a:p>
            <a:endParaRPr lang="en-US"/>
          </a:p>
        </p:txBody>
      </p:sp>
      <p:sp>
        <p:nvSpPr>
          <p:cNvPr id="10" name="Text 8"/>
          <p:cNvSpPr/>
          <p:nvPr/>
        </p:nvSpPr>
        <p:spPr>
          <a:xfrm>
            <a:off x="502920" y="1362456"/>
            <a:ext cx="8229600" cy="256032"/>
          </a:xfrm>
          <a:prstGeom prst="rect">
            <a:avLst/>
          </a:prstGeom>
          <a:noFill/>
          <a:ln/>
        </p:spPr>
        <p:txBody>
          <a:bodyPr wrap="square" lIns="0" tIns="0" rIns="0" bIns="0" rtlCol="0" anchor="ctr"/>
          <a:lstStyle/>
          <a:p>
            <a:pPr marL="0" indent="0">
              <a:buNone/>
            </a:pPr>
            <a:r>
              <a:rPr lang="en-US" sz="1350" b="1" dirty="0">
                <a:solidFill>
                  <a:srgbClr val="1B2A4A"/>
                </a:solidFill>
                <a:latin typeface="Calibri" pitchFamily="34" charset="0"/>
                <a:ea typeface="Calibri" pitchFamily="34" charset="-122"/>
                <a:cs typeface="Calibri" pitchFamily="34" charset="-120"/>
              </a:rPr>
              <a:t>Quantitative (Physiologic) Futility</a:t>
            </a:r>
            <a:endParaRPr lang="en-US" sz="1350" dirty="0"/>
          </a:p>
        </p:txBody>
      </p:sp>
      <p:sp>
        <p:nvSpPr>
          <p:cNvPr id="11" name="Text 9"/>
          <p:cNvSpPr/>
          <p:nvPr/>
        </p:nvSpPr>
        <p:spPr>
          <a:xfrm>
            <a:off x="502920" y="1664208"/>
            <a:ext cx="8229600" cy="548640"/>
          </a:xfrm>
          <a:prstGeom prst="rect">
            <a:avLst/>
          </a:prstGeom>
          <a:noFill/>
          <a:ln/>
        </p:spPr>
        <p:txBody>
          <a:bodyPr wrap="square" lIns="0" tIns="0" rIns="0" bIns="0" rtlCol="0" anchor="ctr"/>
          <a:lstStyle/>
          <a:p>
            <a:pPr marL="0" indent="0">
              <a:buNone/>
            </a:pPr>
            <a:r>
              <a:rPr lang="en-US" sz="1200" dirty="0">
                <a:solidFill>
                  <a:srgbClr val="3A3A3A"/>
                </a:solidFill>
                <a:latin typeface="Calibri" pitchFamily="34" charset="0"/>
                <a:ea typeface="Calibri" pitchFamily="34" charset="-122"/>
                <a:cs typeface="Calibri" pitchFamily="34" charset="-120"/>
              </a:rPr>
              <a:t>Treatment cannot achieve its physiologic goal. Rarely applicable — physiology can usually be altered. Example: CPR in a patient with no cardiac output regardless of intervention.</a:t>
            </a:r>
            <a:endParaRPr lang="en-US" sz="1200" dirty="0"/>
          </a:p>
        </p:txBody>
      </p:sp>
      <p:sp>
        <p:nvSpPr>
          <p:cNvPr id="12" name="Shape 10"/>
          <p:cNvSpPr/>
          <p:nvPr/>
        </p:nvSpPr>
        <p:spPr>
          <a:xfrm>
            <a:off x="274320" y="2327059"/>
            <a:ext cx="8595360" cy="1005840"/>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3" name="Shape 11"/>
          <p:cNvSpPr/>
          <p:nvPr/>
        </p:nvSpPr>
        <p:spPr>
          <a:xfrm>
            <a:off x="256032" y="2327059"/>
            <a:ext cx="109728" cy="1005840"/>
          </a:xfrm>
          <a:prstGeom prst="rect">
            <a:avLst/>
          </a:prstGeom>
          <a:solidFill>
            <a:srgbClr val="1B2A4A"/>
          </a:solidFill>
          <a:ln w="12700">
            <a:solidFill>
              <a:srgbClr val="1B2A4A"/>
            </a:solidFill>
            <a:prstDash val="solid"/>
          </a:ln>
        </p:spPr>
        <p:txBody>
          <a:bodyPr/>
          <a:lstStyle/>
          <a:p>
            <a:endParaRPr lang="en-US"/>
          </a:p>
        </p:txBody>
      </p:sp>
      <p:sp>
        <p:nvSpPr>
          <p:cNvPr id="14" name="Text 12"/>
          <p:cNvSpPr/>
          <p:nvPr/>
        </p:nvSpPr>
        <p:spPr>
          <a:xfrm>
            <a:off x="502920" y="2514600"/>
            <a:ext cx="8229600" cy="256032"/>
          </a:xfrm>
          <a:prstGeom prst="rect">
            <a:avLst/>
          </a:prstGeom>
          <a:noFill/>
          <a:ln/>
        </p:spPr>
        <p:txBody>
          <a:bodyPr wrap="square" lIns="0" tIns="0" rIns="0" bIns="0" rtlCol="0" anchor="ctr"/>
          <a:lstStyle/>
          <a:p>
            <a:pPr marL="0" indent="0">
              <a:buNone/>
            </a:pPr>
            <a:r>
              <a:rPr lang="en-US" sz="1350" b="1" dirty="0">
                <a:solidFill>
                  <a:srgbClr val="1B2A4A"/>
                </a:solidFill>
                <a:latin typeface="Calibri" pitchFamily="34" charset="0"/>
                <a:ea typeface="Calibri" pitchFamily="34" charset="-122"/>
                <a:cs typeface="Calibri" pitchFamily="34" charset="-120"/>
              </a:rPr>
              <a:t>Qualitative Futility</a:t>
            </a:r>
            <a:endParaRPr lang="en-US" sz="1350" dirty="0"/>
          </a:p>
        </p:txBody>
      </p:sp>
      <p:sp>
        <p:nvSpPr>
          <p:cNvPr id="15" name="Text 13"/>
          <p:cNvSpPr/>
          <p:nvPr/>
        </p:nvSpPr>
        <p:spPr>
          <a:xfrm>
            <a:off x="502920" y="2816352"/>
            <a:ext cx="8229600" cy="548640"/>
          </a:xfrm>
          <a:prstGeom prst="rect">
            <a:avLst/>
          </a:prstGeom>
          <a:noFill/>
          <a:ln/>
        </p:spPr>
        <p:txBody>
          <a:bodyPr wrap="square" lIns="0" tIns="0" rIns="0" bIns="0" rtlCol="0" anchor="ctr"/>
          <a:lstStyle/>
          <a:p>
            <a:pPr marL="0" indent="0">
              <a:buNone/>
            </a:pPr>
            <a:r>
              <a:rPr lang="en-US" sz="1200" dirty="0">
                <a:solidFill>
                  <a:srgbClr val="3A3A3A"/>
                </a:solidFill>
                <a:latin typeface="Calibri" pitchFamily="34" charset="0"/>
                <a:ea typeface="Calibri" pitchFamily="34" charset="-122"/>
                <a:cs typeface="Calibri" pitchFamily="34" charset="-120"/>
              </a:rPr>
              <a:t>Treatment can achieve its physiologic goal but the outcome is not beneficial to the patient as a whole person. More common and more ethically debated. Example: Ventilator maintaining heartbeat in a patient with no possibility of meaningful recovery.</a:t>
            </a:r>
            <a:endParaRPr lang="en-US" sz="1200" dirty="0"/>
          </a:p>
        </p:txBody>
      </p:sp>
      <p:sp>
        <p:nvSpPr>
          <p:cNvPr id="16" name="Shape 14"/>
          <p:cNvSpPr/>
          <p:nvPr/>
        </p:nvSpPr>
        <p:spPr>
          <a:xfrm>
            <a:off x="274320" y="3475437"/>
            <a:ext cx="8595360" cy="1005840"/>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7" name="Shape 15"/>
          <p:cNvSpPr/>
          <p:nvPr/>
        </p:nvSpPr>
        <p:spPr>
          <a:xfrm>
            <a:off x="220442" y="3475437"/>
            <a:ext cx="109728" cy="1005840"/>
          </a:xfrm>
          <a:prstGeom prst="rect">
            <a:avLst/>
          </a:prstGeom>
          <a:solidFill>
            <a:srgbClr val="C8952A"/>
          </a:solidFill>
          <a:ln w="12700">
            <a:solidFill>
              <a:srgbClr val="C8952A"/>
            </a:solidFill>
            <a:prstDash val="solid"/>
          </a:ln>
        </p:spPr>
        <p:txBody>
          <a:bodyPr/>
          <a:lstStyle/>
          <a:p>
            <a:endParaRPr lang="en-US"/>
          </a:p>
        </p:txBody>
      </p:sp>
      <p:sp>
        <p:nvSpPr>
          <p:cNvPr id="18" name="Text 16"/>
          <p:cNvSpPr/>
          <p:nvPr/>
        </p:nvSpPr>
        <p:spPr>
          <a:xfrm>
            <a:off x="485125" y="3543300"/>
            <a:ext cx="8229600" cy="256032"/>
          </a:xfrm>
          <a:prstGeom prst="rect">
            <a:avLst/>
          </a:prstGeom>
          <a:noFill/>
          <a:ln/>
        </p:spPr>
        <p:txBody>
          <a:bodyPr wrap="square" lIns="0" tIns="0" rIns="0" bIns="0" rtlCol="0" anchor="ctr"/>
          <a:lstStyle/>
          <a:p>
            <a:pPr marL="0" indent="0">
              <a:buNone/>
            </a:pPr>
            <a:r>
              <a:rPr lang="en-US" sz="1350" b="1" dirty="0">
                <a:solidFill>
                  <a:srgbClr val="1B2A4A"/>
                </a:solidFill>
                <a:latin typeface="Calibri" pitchFamily="34" charset="0"/>
                <a:ea typeface="Calibri" pitchFamily="34" charset="-122"/>
                <a:cs typeface="Calibri" pitchFamily="34" charset="-120"/>
              </a:rPr>
              <a:t>Potentially Inappropriate Treatment</a:t>
            </a:r>
            <a:endParaRPr lang="en-US" sz="1350" dirty="0"/>
          </a:p>
        </p:txBody>
      </p:sp>
      <p:sp>
        <p:nvSpPr>
          <p:cNvPr id="19" name="Text 17"/>
          <p:cNvSpPr/>
          <p:nvPr/>
        </p:nvSpPr>
        <p:spPr>
          <a:xfrm>
            <a:off x="502920" y="3781133"/>
            <a:ext cx="8229600" cy="548640"/>
          </a:xfrm>
          <a:prstGeom prst="rect">
            <a:avLst/>
          </a:prstGeom>
          <a:noFill/>
          <a:ln/>
        </p:spPr>
        <p:txBody>
          <a:bodyPr wrap="square" lIns="0" tIns="0" rIns="0" bIns="0" rtlCol="0" anchor="ctr"/>
          <a:lstStyle/>
          <a:p>
            <a:pPr marL="0" indent="0">
              <a:buNone/>
            </a:pPr>
            <a:r>
              <a:rPr lang="en-US" sz="1200" dirty="0">
                <a:solidFill>
                  <a:srgbClr val="3A3A3A"/>
                </a:solidFill>
                <a:latin typeface="Calibri" pitchFamily="34" charset="0"/>
                <a:ea typeface="Calibri" pitchFamily="34" charset="-122"/>
                <a:cs typeface="Calibri" pitchFamily="34" charset="-120"/>
              </a:rPr>
              <a:t>AAHPM/ATS/AAP prefer this term over 'futility.' Avoids false certainty. Acknowledges that determination is a clinical AND ethical judgment.</a:t>
            </a:r>
            <a:endParaRPr lang="en-US" sz="1200" dirty="0"/>
          </a:p>
        </p:txBody>
      </p:sp>
      <p:sp>
        <p:nvSpPr>
          <p:cNvPr id="21" name="Text 19"/>
          <p:cNvSpPr/>
          <p:nvPr/>
        </p:nvSpPr>
        <p:spPr>
          <a:xfrm>
            <a:off x="274320" y="4178808"/>
            <a:ext cx="8595360" cy="329184"/>
          </a:xfrm>
          <a:prstGeom prst="rect">
            <a:avLst/>
          </a:prstGeom>
          <a:noFill/>
          <a:ln/>
        </p:spPr>
        <p:txBody>
          <a:bodyPr wrap="square" lIns="0" tIns="0" rIns="0" bIns="0" rtlCol="0" anchor="ctr"/>
          <a:lstStyle/>
          <a:p>
            <a:pPr marL="0" indent="0">
              <a:buNone/>
            </a:pPr>
            <a:endParaRPr lang="en-US" sz="11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AA1072D-AF1C-4F36-7545-5F1B576B001A}"/>
              </a:ext>
            </a:extLst>
          </p:cNvPr>
          <p:cNvSpPr>
            <a:spLocks noGrp="1"/>
          </p:cNvSpPr>
          <p:nvPr>
            <p:ph idx="1"/>
          </p:nvPr>
        </p:nvSpPr>
        <p:spPr>
          <a:xfrm>
            <a:off x="628650" y="1465117"/>
            <a:ext cx="7886700" cy="2986962"/>
          </a:xfrm>
        </p:spPr>
        <p:txBody>
          <a:bodyPr/>
          <a:lstStyle/>
          <a:p>
            <a:r>
              <a:rPr lang="en-US" sz="1400" dirty="0">
                <a:solidFill>
                  <a:srgbClr val="3A3A3A"/>
                </a:solidFill>
                <a:latin typeface="Calibri" pitchFamily="34" charset="0"/>
                <a:ea typeface="Calibri" pitchFamily="34" charset="-122"/>
                <a:cs typeface="Calibri" pitchFamily="34" charset="-120"/>
              </a:rPr>
              <a:t>(1) Clarify goals and patient values  →  (2) Explain clinical situation clearly  →  (3) Offer time-limited trial with defined endpoints  →  (4) Ethics consultation if persistent conflict  →  (5) Transfer of care if needed  →  (6) Court review as last resort</a:t>
            </a:r>
            <a:endParaRPr lang="en-US" sz="1400" dirty="0"/>
          </a:p>
        </p:txBody>
      </p:sp>
      <p:sp>
        <p:nvSpPr>
          <p:cNvPr id="4" name="Text 18">
            <a:extLst>
              <a:ext uri="{FF2B5EF4-FFF2-40B4-BE49-F238E27FC236}">
                <a16:creationId xmlns:a16="http://schemas.microsoft.com/office/drawing/2014/main" id="{E68981AF-22C5-D23B-420D-403A577BF1E3}"/>
              </a:ext>
            </a:extLst>
          </p:cNvPr>
          <p:cNvSpPr/>
          <p:nvPr/>
        </p:nvSpPr>
        <p:spPr>
          <a:xfrm>
            <a:off x="548640" y="1150873"/>
            <a:ext cx="8595360" cy="274320"/>
          </a:xfrm>
          <a:prstGeom prst="rect">
            <a:avLst/>
          </a:prstGeom>
          <a:noFill/>
          <a:ln/>
        </p:spPr>
        <p:txBody>
          <a:bodyPr wrap="square" lIns="0" tIns="0" rIns="0" bIns="0" rtlCol="0" anchor="ctr"/>
          <a:lstStyle/>
          <a:p>
            <a:pPr marL="0" indent="0">
              <a:buNone/>
            </a:pPr>
            <a:r>
              <a:rPr lang="en-US" sz="1300" b="1">
                <a:solidFill>
                  <a:srgbClr val="1B2A4A"/>
                </a:solidFill>
                <a:latin typeface="Calibri"/>
                <a:ea typeface="Calibri"/>
                <a:cs typeface="Calibri"/>
              </a:rPr>
              <a:t>Process for Handling Non-Beneficial Treatment Requests:</a:t>
            </a:r>
            <a:r>
              <a:rPr lang="en-US" sz="1300" b="1" baseline="30000">
                <a:solidFill>
                  <a:srgbClr val="1B2A4A"/>
                </a:solidFill>
                <a:latin typeface="Calibri"/>
                <a:ea typeface="Calibri"/>
                <a:cs typeface="Calibri"/>
              </a:rPr>
              <a:t>19</a:t>
            </a:r>
            <a:endParaRPr lang="en-US" sz="1300" dirty="0">
              <a:ea typeface="Calibri" panose="020F0502020204030204"/>
              <a:cs typeface="Calibri" panose="020F0502020204030204"/>
            </a:endParaRPr>
          </a:p>
        </p:txBody>
      </p:sp>
      <p:sp>
        <p:nvSpPr>
          <p:cNvPr id="7" name="Text 21">
            <a:extLst>
              <a:ext uri="{FF2B5EF4-FFF2-40B4-BE49-F238E27FC236}">
                <a16:creationId xmlns:a16="http://schemas.microsoft.com/office/drawing/2014/main" id="{F8FEA4F6-DA16-4452-EB20-0262639EC086}"/>
              </a:ext>
            </a:extLst>
          </p:cNvPr>
          <p:cNvSpPr/>
          <p:nvPr/>
        </p:nvSpPr>
        <p:spPr>
          <a:xfrm>
            <a:off x="392699" y="4531928"/>
            <a:ext cx="8375904" cy="365760"/>
          </a:xfrm>
          <a:prstGeom prst="rect">
            <a:avLst/>
          </a:prstGeom>
          <a:noFill/>
          <a:ln/>
        </p:spPr>
        <p:txBody>
          <a:bodyPr wrap="square" lIns="0" tIns="0" rIns="0" bIns="0" rtlCol="0" anchor="ctr"/>
          <a:lstStyle/>
          <a:p>
            <a:pPr marL="0" indent="0">
              <a:buNone/>
            </a:pPr>
            <a:r>
              <a:rPr lang="en-US" sz="1150" i="1" dirty="0">
                <a:solidFill>
                  <a:srgbClr val="1B2A4A"/>
                </a:solidFill>
                <a:latin typeface="Calibri" pitchFamily="34" charset="0"/>
                <a:ea typeface="Calibri" pitchFamily="34" charset="-122"/>
                <a:cs typeface="Calibri" pitchFamily="34" charset="-120"/>
              </a:rPr>
              <a:t>📌 BOARD PEARL: CPR is NOT automatically owed to every patient. A 'full code' is not a default right. Physicians need not offer or perform CPR if it is medically non-beneficial. DNR can be written without patient/family consent only in rare, well-documented circumstances.</a:t>
            </a:r>
            <a:endParaRPr lang="en-US" sz="1150" dirty="0"/>
          </a:p>
        </p:txBody>
      </p:sp>
    </p:spTree>
    <p:extLst>
      <p:ext uri="{BB962C8B-B14F-4D97-AF65-F5344CB8AC3E}">
        <p14:creationId xmlns:p14="http://schemas.microsoft.com/office/powerpoint/2010/main" val="769221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name="Slide 23">
    <p:bg>
      <p:bgPr>
        <a:solidFill>
          <a:srgbClr val="FAF7F2"/>
        </a:solidFill>
        <a:effectLst/>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txBody>
          <a:bodyPr/>
          <a:lstStyle/>
          <a:p>
            <a:endParaRPr lang="en-US"/>
          </a:p>
        </p:txBody>
      </p:sp>
      <p:sp>
        <p:nvSpPr>
          <p:cNvPr id="3" name="Shape 1"/>
          <p:cNvSpPr/>
          <p:nvPr/>
        </p:nvSpPr>
        <p:spPr>
          <a:xfrm>
            <a:off x="0" y="594360"/>
            <a:ext cx="9144000" cy="45720"/>
          </a:xfrm>
          <a:prstGeom prst="rect">
            <a:avLst/>
          </a:prstGeom>
          <a:solidFill>
            <a:srgbClr val="C8952A"/>
          </a:solidFill>
          <a:ln w="12700">
            <a:solidFill>
              <a:srgbClr val="C8952A"/>
            </a:solidFill>
            <a:prstDash val="solid"/>
          </a:ln>
        </p:spPr>
        <p:txBody>
          <a:bodyPr/>
          <a:lstStyle/>
          <a:p>
            <a:endParaRPr lang="en-US"/>
          </a:p>
        </p:txBody>
      </p:sp>
      <p:sp>
        <p:nvSpPr>
          <p:cNvPr id="5" name="Text 3"/>
          <p:cNvSpPr/>
          <p:nvPr/>
        </p:nvSpPr>
        <p:spPr>
          <a:xfrm>
            <a:off x="320040" y="73152"/>
            <a:ext cx="8503920" cy="475488"/>
          </a:xfrm>
          <a:prstGeom prst="rect">
            <a:avLst/>
          </a:prstGeom>
          <a:noFill/>
          <a:ln/>
        </p:spPr>
        <p:txBody>
          <a:bodyPr wrap="square" lIns="0" tIns="0" rIns="0" bIns="0" rtlCol="0" anchor="ctr"/>
          <a:lstStyle/>
          <a:p>
            <a:pPr marL="0" indent="0">
              <a:buNone/>
            </a:pPr>
            <a:r>
              <a:rPr lang="en-US" sz="2200" b="1">
                <a:solidFill>
                  <a:srgbClr val="FFFFFF"/>
                </a:solidFill>
                <a:latin typeface="Calibri"/>
                <a:ea typeface="Calibri"/>
                <a:cs typeface="Calibri"/>
              </a:rPr>
              <a:t>Advance Care Planning and Advance Directives</a:t>
            </a:r>
            <a:r>
              <a:rPr lang="en-US" sz="2200" b="1" baseline="30000">
                <a:solidFill>
                  <a:srgbClr val="FFFFFF"/>
                </a:solidFill>
                <a:latin typeface="Calibri"/>
                <a:ea typeface="Calibri"/>
                <a:cs typeface="Calibri"/>
              </a:rPr>
              <a:t>20</a:t>
            </a:r>
            <a:endParaRPr lang="en-US" sz="2200" baseline="30000" dirty="0"/>
          </a:p>
        </p:txBody>
      </p:sp>
      <p:sp>
        <p:nvSpPr>
          <p:cNvPr id="6" name="Text 4"/>
          <p:cNvSpPr/>
          <p:nvPr/>
        </p:nvSpPr>
        <p:spPr>
          <a:xfrm>
            <a:off x="274320" y="4901184"/>
            <a:ext cx="8595360" cy="219456"/>
          </a:xfrm>
          <a:prstGeom prst="rect">
            <a:avLst/>
          </a:prstGeom>
          <a:noFill/>
          <a:ln/>
        </p:spPr>
        <p:txBody>
          <a:bodyPr wrap="square" lIns="0" tIns="0" rIns="0" bIns="0" rtlCol="0" anchor="ctr"/>
          <a:lstStyle/>
          <a:p>
            <a:pPr marL="0" indent="0">
              <a:buNone/>
            </a:pPr>
            <a:r>
              <a:rPr lang="en-US" sz="900" dirty="0">
                <a:solidFill>
                  <a:srgbClr val="E8E4DC"/>
                </a:solidFill>
                <a:latin typeface="Calibri" pitchFamily="34" charset="0"/>
                <a:ea typeface="Calibri" pitchFamily="34" charset="-122"/>
                <a:cs typeface="Calibri" pitchFamily="34" charset="-120"/>
              </a:rPr>
              <a:t>Medical Ethics in Palliative Care  |  Board Review</a:t>
            </a:r>
            <a:endParaRPr lang="en-US" sz="900" dirty="0"/>
          </a:p>
        </p:txBody>
      </p:sp>
      <p:sp>
        <p:nvSpPr>
          <p:cNvPr id="7" name="Shape 5"/>
          <p:cNvSpPr/>
          <p:nvPr/>
        </p:nvSpPr>
        <p:spPr>
          <a:xfrm>
            <a:off x="274320" y="749808"/>
            <a:ext cx="2743200" cy="4023360"/>
          </a:xfrm>
          <a:prstGeom prst="rect">
            <a:avLst/>
          </a:prstGeom>
          <a:solidFill>
            <a:srgbClr val="FFFFFF"/>
          </a:solidFill>
          <a:ln w="25400">
            <a:solidFill>
              <a:srgbClr val="1A7F8C"/>
            </a:solidFill>
            <a:prstDash val="solid"/>
          </a:ln>
          <a:effectLst>
            <a:outerShdw blurRad="101600" dist="38100" dir="8100000" algn="bl" rotWithShape="0">
              <a:srgbClr val="000000">
                <a:alpha val="12000"/>
              </a:srgbClr>
            </a:outerShdw>
          </a:effectLst>
        </p:spPr>
        <p:txBody>
          <a:bodyPr/>
          <a:lstStyle/>
          <a:p>
            <a:endParaRPr lang="en-US"/>
          </a:p>
        </p:txBody>
      </p:sp>
      <p:sp>
        <p:nvSpPr>
          <p:cNvPr id="8" name="Shape 6"/>
          <p:cNvSpPr/>
          <p:nvPr/>
        </p:nvSpPr>
        <p:spPr>
          <a:xfrm>
            <a:off x="274320" y="749808"/>
            <a:ext cx="2743200" cy="402336"/>
          </a:xfrm>
          <a:prstGeom prst="rect">
            <a:avLst/>
          </a:prstGeom>
          <a:solidFill>
            <a:srgbClr val="1A7F8C"/>
          </a:solidFill>
          <a:ln w="12700">
            <a:solidFill>
              <a:srgbClr val="1A7F8C"/>
            </a:solidFill>
            <a:prstDash val="solid"/>
          </a:ln>
        </p:spPr>
        <p:txBody>
          <a:bodyPr/>
          <a:lstStyle/>
          <a:p>
            <a:endParaRPr lang="en-US"/>
          </a:p>
        </p:txBody>
      </p:sp>
      <p:sp>
        <p:nvSpPr>
          <p:cNvPr id="9" name="Text 7"/>
          <p:cNvSpPr/>
          <p:nvPr/>
        </p:nvSpPr>
        <p:spPr>
          <a:xfrm>
            <a:off x="384048" y="749808"/>
            <a:ext cx="2542032" cy="402336"/>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Living Will</a:t>
            </a:r>
            <a:endParaRPr lang="en-US" sz="1250" dirty="0"/>
          </a:p>
        </p:txBody>
      </p:sp>
      <p:sp>
        <p:nvSpPr>
          <p:cNvPr id="10" name="Text 8"/>
          <p:cNvSpPr/>
          <p:nvPr/>
        </p:nvSpPr>
        <p:spPr>
          <a:xfrm>
            <a:off x="384048" y="1225296"/>
            <a:ext cx="2542032" cy="3474720"/>
          </a:xfrm>
          <a:prstGeom prst="rect">
            <a:avLst/>
          </a:prstGeom>
          <a:noFill/>
          <a:ln/>
        </p:spPr>
        <p:txBody>
          <a:bodyPr wrap="square" lIns="0" tIns="0" rIns="0" bIns="0" rtlCol="0" anchor="t"/>
          <a:lstStyle/>
          <a:p>
            <a:pPr marL="0" indent="0">
              <a:buNone/>
            </a:pPr>
            <a:r>
              <a:rPr lang="en-US" sz="1100" dirty="0">
                <a:solidFill>
                  <a:srgbClr val="3A3A3A"/>
                </a:solidFill>
                <a:latin typeface="Calibri" pitchFamily="34" charset="0"/>
                <a:ea typeface="Calibri" pitchFamily="34" charset="-122"/>
                <a:cs typeface="Calibri" pitchFamily="34" charset="-120"/>
              </a:rPr>
              <a:t>Documents patient's specific treatment preferences (e.g., 'I do not want artificial ventilation if I have terminal illness with no reasonable chance of recovery').</a:t>
            </a:r>
            <a:endParaRPr lang="en-US" sz="1100" dirty="0"/>
          </a:p>
          <a:p>
            <a:pPr marL="0" indent="0">
              <a:buNone/>
            </a:pP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Pros: Patient voice preserved</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Cons: Highly specific; may not cover actual clinical situation</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Legal status: Recognized in all 50 states but formats vary</a:t>
            </a:r>
            <a:endParaRPr lang="en-US" sz="1100" dirty="0"/>
          </a:p>
        </p:txBody>
      </p:sp>
      <p:sp>
        <p:nvSpPr>
          <p:cNvPr id="11" name="Shape 9"/>
          <p:cNvSpPr/>
          <p:nvPr/>
        </p:nvSpPr>
        <p:spPr>
          <a:xfrm>
            <a:off x="3172968" y="749808"/>
            <a:ext cx="2743200" cy="4023360"/>
          </a:xfrm>
          <a:prstGeom prst="rect">
            <a:avLst/>
          </a:prstGeom>
          <a:solidFill>
            <a:srgbClr val="FFFFFF"/>
          </a:solidFill>
          <a:ln w="25400">
            <a:solidFill>
              <a:srgbClr val="1B2A4A"/>
            </a:solidFill>
            <a:prstDash val="solid"/>
          </a:ln>
          <a:effectLst>
            <a:outerShdw blurRad="101600" dist="38100" dir="8100000" algn="bl" rotWithShape="0">
              <a:srgbClr val="000000">
                <a:alpha val="12000"/>
              </a:srgbClr>
            </a:outerShdw>
          </a:effectLst>
        </p:spPr>
        <p:txBody>
          <a:bodyPr/>
          <a:lstStyle/>
          <a:p>
            <a:endParaRPr lang="en-US"/>
          </a:p>
        </p:txBody>
      </p:sp>
      <p:sp>
        <p:nvSpPr>
          <p:cNvPr id="12" name="Shape 10"/>
          <p:cNvSpPr/>
          <p:nvPr/>
        </p:nvSpPr>
        <p:spPr>
          <a:xfrm>
            <a:off x="3172968" y="749808"/>
            <a:ext cx="2743200" cy="402336"/>
          </a:xfrm>
          <a:prstGeom prst="rect">
            <a:avLst/>
          </a:prstGeom>
          <a:solidFill>
            <a:srgbClr val="1B2A4A"/>
          </a:solidFill>
          <a:ln w="12700">
            <a:solidFill>
              <a:srgbClr val="1B2A4A"/>
            </a:solidFill>
            <a:prstDash val="solid"/>
          </a:ln>
        </p:spPr>
        <p:txBody>
          <a:bodyPr/>
          <a:lstStyle/>
          <a:p>
            <a:endParaRPr lang="en-US"/>
          </a:p>
        </p:txBody>
      </p:sp>
      <p:sp>
        <p:nvSpPr>
          <p:cNvPr id="13" name="Text 11"/>
          <p:cNvSpPr/>
          <p:nvPr/>
        </p:nvSpPr>
        <p:spPr>
          <a:xfrm>
            <a:off x="3282696" y="749808"/>
            <a:ext cx="2542032" cy="402336"/>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Healthcare Power of Attorney (HCPOA)</a:t>
            </a:r>
            <a:endParaRPr lang="en-US" sz="1250" dirty="0"/>
          </a:p>
        </p:txBody>
      </p:sp>
      <p:sp>
        <p:nvSpPr>
          <p:cNvPr id="14" name="Text 12"/>
          <p:cNvSpPr/>
          <p:nvPr/>
        </p:nvSpPr>
        <p:spPr>
          <a:xfrm>
            <a:off x="3282696" y="1225296"/>
            <a:ext cx="2542032" cy="3474720"/>
          </a:xfrm>
          <a:prstGeom prst="rect">
            <a:avLst/>
          </a:prstGeom>
          <a:noFill/>
          <a:ln/>
        </p:spPr>
        <p:txBody>
          <a:bodyPr wrap="square" lIns="0" tIns="0" rIns="0" bIns="0" rtlCol="0" anchor="t"/>
          <a:lstStyle/>
          <a:p>
            <a:pPr marL="0" indent="0">
              <a:buNone/>
            </a:pPr>
            <a:r>
              <a:rPr lang="en-US" sz="1100" dirty="0">
                <a:solidFill>
                  <a:srgbClr val="3A3A3A"/>
                </a:solidFill>
                <a:latin typeface="Calibri" pitchFamily="34" charset="0"/>
                <a:ea typeface="Calibri" pitchFamily="34" charset="-122"/>
                <a:cs typeface="Calibri" pitchFamily="34" charset="-120"/>
              </a:rPr>
              <a:t>Designates a surrogate decision-maker. More flexible than living will.</a:t>
            </a:r>
            <a:endParaRPr lang="en-US" sz="1100" dirty="0"/>
          </a:p>
          <a:p>
            <a:pPr marL="0" indent="0">
              <a:buNone/>
            </a:pP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Agent applies substituted judgment across any situation.</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Legal authority = designated surrogate &gt; state default next-of-kin hierarchy</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AGENT CAN: refuse/accept treatment, access records, speak with team</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AGENT CANNOT: override clear prior expressed wishes</a:t>
            </a:r>
            <a:endParaRPr lang="en-US" sz="1100" dirty="0"/>
          </a:p>
        </p:txBody>
      </p:sp>
      <p:sp>
        <p:nvSpPr>
          <p:cNvPr id="15" name="Shape 13"/>
          <p:cNvSpPr/>
          <p:nvPr/>
        </p:nvSpPr>
        <p:spPr>
          <a:xfrm>
            <a:off x="6071616" y="749808"/>
            <a:ext cx="2743200" cy="4023360"/>
          </a:xfrm>
          <a:prstGeom prst="rect">
            <a:avLst/>
          </a:prstGeom>
          <a:solidFill>
            <a:srgbClr val="FFFFFF"/>
          </a:solidFill>
          <a:ln w="25400">
            <a:solidFill>
              <a:srgbClr val="C8952A"/>
            </a:solidFill>
            <a:prstDash val="solid"/>
          </a:ln>
          <a:effectLst>
            <a:outerShdw blurRad="101600" dist="38100" dir="8100000" algn="bl" rotWithShape="0">
              <a:srgbClr val="000000">
                <a:alpha val="12000"/>
              </a:srgbClr>
            </a:outerShdw>
          </a:effectLst>
        </p:spPr>
        <p:txBody>
          <a:bodyPr/>
          <a:lstStyle/>
          <a:p>
            <a:endParaRPr lang="en-US"/>
          </a:p>
        </p:txBody>
      </p:sp>
      <p:sp>
        <p:nvSpPr>
          <p:cNvPr id="16" name="Shape 14"/>
          <p:cNvSpPr/>
          <p:nvPr/>
        </p:nvSpPr>
        <p:spPr>
          <a:xfrm>
            <a:off x="6071616" y="749808"/>
            <a:ext cx="2743200" cy="402336"/>
          </a:xfrm>
          <a:prstGeom prst="rect">
            <a:avLst/>
          </a:prstGeom>
          <a:solidFill>
            <a:srgbClr val="C8952A"/>
          </a:solidFill>
          <a:ln w="12700">
            <a:solidFill>
              <a:srgbClr val="C8952A"/>
            </a:solidFill>
            <a:prstDash val="solid"/>
          </a:ln>
        </p:spPr>
        <p:txBody>
          <a:bodyPr/>
          <a:lstStyle/>
          <a:p>
            <a:endParaRPr lang="en-US"/>
          </a:p>
        </p:txBody>
      </p:sp>
      <p:sp>
        <p:nvSpPr>
          <p:cNvPr id="17" name="Text 15"/>
          <p:cNvSpPr/>
          <p:nvPr/>
        </p:nvSpPr>
        <p:spPr>
          <a:xfrm>
            <a:off x="6181344" y="749808"/>
            <a:ext cx="2542032" cy="402336"/>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POLST / MOLST</a:t>
            </a:r>
            <a:endParaRPr lang="en-US" sz="1250" dirty="0"/>
          </a:p>
        </p:txBody>
      </p:sp>
      <p:sp>
        <p:nvSpPr>
          <p:cNvPr id="18" name="Text 16"/>
          <p:cNvSpPr/>
          <p:nvPr/>
        </p:nvSpPr>
        <p:spPr>
          <a:xfrm>
            <a:off x="6181344" y="1225296"/>
            <a:ext cx="2542032" cy="3474720"/>
          </a:xfrm>
          <a:prstGeom prst="rect">
            <a:avLst/>
          </a:prstGeom>
          <a:noFill/>
          <a:ln/>
        </p:spPr>
        <p:txBody>
          <a:bodyPr wrap="square" lIns="0" tIns="0" rIns="0" bIns="0" rtlCol="0" anchor="t"/>
          <a:lstStyle/>
          <a:p>
            <a:pPr marL="0" indent="0">
              <a:buNone/>
            </a:pPr>
            <a:r>
              <a:rPr lang="en-US" sz="1100" dirty="0">
                <a:solidFill>
                  <a:srgbClr val="3A3A3A"/>
                </a:solidFill>
                <a:latin typeface="Calibri" pitchFamily="34" charset="0"/>
                <a:ea typeface="Calibri" pitchFamily="34" charset="-122"/>
                <a:cs typeface="Calibri" pitchFamily="34" charset="-120"/>
              </a:rPr>
              <a:t>Physician Orders for Life-Sustaining Treatment. A signed medical order.</a:t>
            </a:r>
            <a:endParaRPr lang="en-US" sz="1100" dirty="0"/>
          </a:p>
          <a:p>
            <a:pPr marL="0" indent="0">
              <a:buNone/>
            </a:pP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Actionable immediately by EMS and all care settings.</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Covers: CPR, artificial ventilation, hospitalization, MANH</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Key difference from AD: POLST is a medical ORDER, not a directive</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Should reflect a conversation, not default to 'full code'</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Most appropriate for patients with serious illness or advanced age</a:t>
            </a:r>
            <a:endParaRPr lang="en-US" sz="1100" dirty="0"/>
          </a:p>
        </p:txBody>
      </p:sp>
      <p:sp>
        <p:nvSpPr>
          <p:cNvPr id="20" name="Text 18"/>
          <p:cNvSpPr/>
          <p:nvPr/>
        </p:nvSpPr>
        <p:spPr>
          <a:xfrm>
            <a:off x="290815" y="4773168"/>
            <a:ext cx="8375904" cy="384048"/>
          </a:xfrm>
          <a:prstGeom prst="rect">
            <a:avLst/>
          </a:prstGeom>
          <a:noFill/>
          <a:ln/>
        </p:spPr>
        <p:txBody>
          <a:bodyPr wrap="square" lIns="0" tIns="0" rIns="0" bIns="0" rtlCol="0" anchor="ctr"/>
          <a:lstStyle/>
          <a:p>
            <a:pPr marL="0" indent="0">
              <a:buNone/>
            </a:pPr>
            <a:r>
              <a:rPr lang="en-US" sz="1150" i="1" dirty="0">
                <a:solidFill>
                  <a:srgbClr val="1B2A4A"/>
                </a:solidFill>
                <a:latin typeface="Calibri" pitchFamily="34" charset="0"/>
                <a:ea typeface="Calibri" pitchFamily="34" charset="-122"/>
                <a:cs typeface="Calibri" pitchFamily="34" charset="-120"/>
              </a:rPr>
              <a:t>📌 BOARD PEARL: A POLST is a medical ORDER — it must be honored by EMS, nursing homes, and hospitals immediately. An advance directive is a guideline that requires clinician interpretation. If they conflict, the more recent and specific document generally governs.</a:t>
            </a:r>
            <a:endParaRPr lang="en-US" sz="11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C3E5BB-ADDA-849D-2E9F-26A3EA7C6567}"/>
              </a:ext>
            </a:extLst>
          </p:cNvPr>
          <p:cNvSpPr>
            <a:spLocks noGrp="1"/>
          </p:cNvSpPr>
          <p:nvPr>
            <p:ph type="ctrTitle"/>
          </p:nvPr>
        </p:nvSpPr>
        <p:spPr/>
        <p:txBody>
          <a:bodyPr/>
          <a:lstStyle/>
          <a:p>
            <a:r>
              <a:rPr lang="en-US" sz="3600" b="1" dirty="0">
                <a:solidFill>
                  <a:srgbClr val="FFFFFF"/>
                </a:solidFill>
                <a:latin typeface="Calibri" pitchFamily="34" charset="0"/>
                <a:ea typeface="Calibri" pitchFamily="34" charset="-122"/>
                <a:cs typeface="Calibri" pitchFamily="34" charset="-120"/>
              </a:rPr>
              <a:t>Medically Assisted</a:t>
            </a:r>
            <a:br>
              <a:rPr lang="en-US" sz="3600" dirty="0"/>
            </a:br>
            <a:r>
              <a:rPr lang="en-US" sz="3600" b="1" dirty="0">
                <a:solidFill>
                  <a:srgbClr val="FFFFFF"/>
                </a:solidFill>
                <a:latin typeface="Calibri" pitchFamily="34" charset="0"/>
                <a:ea typeface="Calibri" pitchFamily="34" charset="-122"/>
                <a:cs typeface="Calibri" pitchFamily="34" charset="-120"/>
              </a:rPr>
              <a:t>Nutrition &amp; Hydration</a:t>
            </a:r>
            <a:endParaRPr lang="en-US" sz="3600" dirty="0"/>
          </a:p>
        </p:txBody>
      </p:sp>
      <p:sp>
        <p:nvSpPr>
          <p:cNvPr id="5" name="Subtitle 4">
            <a:extLst>
              <a:ext uri="{FF2B5EF4-FFF2-40B4-BE49-F238E27FC236}">
                <a16:creationId xmlns:a16="http://schemas.microsoft.com/office/drawing/2014/main" id="{352EDCD6-F0C8-CC4C-0994-136144585629}"/>
              </a:ext>
            </a:extLst>
          </p:cNvPr>
          <p:cNvSpPr>
            <a:spLocks noGrp="1"/>
          </p:cNvSpPr>
          <p:nvPr>
            <p:ph type="subTitle" idx="1"/>
          </p:nvPr>
        </p:nvSpPr>
        <p:spPr/>
        <p:txBody>
          <a:bodyPr/>
          <a:lstStyle/>
          <a:p>
            <a:pPr marL="0"/>
            <a:r>
              <a:rPr lang="en-US" sz="1400" i="1" dirty="0">
                <a:solidFill>
                  <a:srgbClr val="E8E4DC"/>
                </a:solidFill>
                <a:latin typeface="Calibri" pitchFamily="34" charset="0"/>
                <a:ea typeface="Calibri" pitchFamily="34" charset="-122"/>
                <a:cs typeface="Calibri" pitchFamily="34" charset="-120"/>
              </a:rPr>
              <a:t>MANH as Medical Treatment · Ethical Framework · Cruzan Decision</a:t>
            </a:r>
            <a:endParaRPr lang="en-US" sz="1400" dirty="0"/>
          </a:p>
        </p:txBody>
      </p:sp>
    </p:spTree>
    <p:extLst>
      <p:ext uri="{BB962C8B-B14F-4D97-AF65-F5344CB8AC3E}">
        <p14:creationId xmlns:p14="http://schemas.microsoft.com/office/powerpoint/2010/main" val="638219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name="Slide 25">
    <p:bg>
      <p:bgPr>
        <a:solidFill>
          <a:srgbClr val="FAF7F2"/>
        </a:solidFill>
        <a:effectLst/>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txBody>
          <a:bodyPr/>
          <a:lstStyle/>
          <a:p>
            <a:endParaRPr lang="en-US"/>
          </a:p>
        </p:txBody>
      </p:sp>
      <p:sp>
        <p:nvSpPr>
          <p:cNvPr id="3" name="Shape 1"/>
          <p:cNvSpPr/>
          <p:nvPr/>
        </p:nvSpPr>
        <p:spPr>
          <a:xfrm>
            <a:off x="0" y="594360"/>
            <a:ext cx="9144000" cy="45720"/>
          </a:xfrm>
          <a:prstGeom prst="rect">
            <a:avLst/>
          </a:prstGeom>
          <a:solidFill>
            <a:srgbClr val="C8952A"/>
          </a:solidFill>
          <a:ln w="12700">
            <a:solidFill>
              <a:srgbClr val="C8952A"/>
            </a:solidFill>
            <a:prstDash val="solid"/>
          </a:ln>
        </p:spPr>
        <p:txBody>
          <a:bodyPr/>
          <a:lstStyle/>
          <a:p>
            <a:endParaRPr lang="en-US"/>
          </a:p>
        </p:txBody>
      </p:sp>
      <p:sp>
        <p:nvSpPr>
          <p:cNvPr id="4" name="Shape 2"/>
          <p:cNvSpPr/>
          <p:nvPr/>
        </p:nvSpPr>
        <p:spPr>
          <a:xfrm>
            <a:off x="0" y="4892040"/>
            <a:ext cx="9144000" cy="251460"/>
          </a:xfrm>
          <a:prstGeom prst="rect">
            <a:avLst/>
          </a:prstGeom>
          <a:solidFill>
            <a:srgbClr val="1B2A4A"/>
          </a:solidFill>
          <a:ln w="12700">
            <a:solidFill>
              <a:srgbClr val="1B2A4A"/>
            </a:solidFill>
            <a:prstDash val="solid"/>
          </a:ln>
        </p:spPr>
        <p:txBody>
          <a:bodyPr/>
          <a:lstStyle/>
          <a:p>
            <a:endParaRPr lang="en-US"/>
          </a:p>
        </p:txBody>
      </p:sp>
      <p:sp>
        <p:nvSpPr>
          <p:cNvPr id="5" name="Text 3"/>
          <p:cNvSpPr/>
          <p:nvPr/>
        </p:nvSpPr>
        <p:spPr>
          <a:xfrm>
            <a:off x="320040" y="73152"/>
            <a:ext cx="8503920" cy="475488"/>
          </a:xfrm>
          <a:prstGeom prst="rect">
            <a:avLst/>
          </a:prstGeom>
          <a:noFill/>
          <a:ln/>
        </p:spPr>
        <p:txBody>
          <a:bodyPr wrap="square" lIns="0" tIns="0" rIns="0" bIns="0" rtlCol="0" anchor="ctr"/>
          <a:lstStyle/>
          <a:p>
            <a:pPr marL="0" indent="0">
              <a:buNone/>
            </a:pPr>
            <a:r>
              <a:rPr lang="en-US" sz="2200" b="1">
                <a:solidFill>
                  <a:srgbClr val="FFFFFF"/>
                </a:solidFill>
                <a:latin typeface="Calibri"/>
                <a:ea typeface="Calibri"/>
                <a:cs typeface="Calibri"/>
              </a:rPr>
              <a:t>Medically Assisted Nutrition and Hydration</a:t>
            </a:r>
            <a:r>
              <a:rPr lang="en-US" sz="2200" b="1" baseline="30000">
                <a:solidFill>
                  <a:srgbClr val="FFFFFF"/>
                </a:solidFill>
                <a:latin typeface="Calibri"/>
                <a:ea typeface="Calibri"/>
                <a:cs typeface="Calibri"/>
              </a:rPr>
              <a:t>21</a:t>
            </a:r>
            <a:endParaRPr lang="en-US" sz="2200" baseline="30000" dirty="0">
              <a:latin typeface="Calibri"/>
              <a:ea typeface="Calibri"/>
              <a:cs typeface="Calibri"/>
            </a:endParaRPr>
          </a:p>
        </p:txBody>
      </p:sp>
      <p:sp>
        <p:nvSpPr>
          <p:cNvPr id="7" name="Shape 5"/>
          <p:cNvSpPr/>
          <p:nvPr/>
        </p:nvSpPr>
        <p:spPr>
          <a:xfrm>
            <a:off x="274320" y="749808"/>
            <a:ext cx="8595360" cy="566928"/>
          </a:xfrm>
          <a:prstGeom prst="rect">
            <a:avLst/>
          </a:prstGeom>
          <a:solidFill>
            <a:srgbClr val="1A7F8C"/>
          </a:solidFill>
          <a:ln w="12700">
            <a:solidFill>
              <a:srgbClr val="1A7F8C"/>
            </a:solidFill>
            <a:prstDash val="solid"/>
          </a:ln>
        </p:spPr>
        <p:txBody>
          <a:bodyPr/>
          <a:lstStyle/>
          <a:p>
            <a:endParaRPr lang="en-US"/>
          </a:p>
        </p:txBody>
      </p:sp>
      <p:sp>
        <p:nvSpPr>
          <p:cNvPr id="8" name="Text 6"/>
          <p:cNvSpPr/>
          <p:nvPr/>
        </p:nvSpPr>
        <p:spPr>
          <a:xfrm>
            <a:off x="411480" y="749808"/>
            <a:ext cx="8321040" cy="566928"/>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CORE PRINCIPLE: MANH (tube feeding, IV fluids, TPN) is a medical treatment — not basic care — and may be withheld or withdrawn by the same ethical and legal standards as any other life-sustaining treatment.</a:t>
            </a:r>
            <a:endParaRPr lang="en-US" sz="1250" dirty="0"/>
          </a:p>
        </p:txBody>
      </p:sp>
      <p:sp>
        <p:nvSpPr>
          <p:cNvPr id="9" name="Shape 7"/>
          <p:cNvSpPr/>
          <p:nvPr/>
        </p:nvSpPr>
        <p:spPr>
          <a:xfrm>
            <a:off x="274320" y="1463040"/>
            <a:ext cx="4206240" cy="102412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0" name="Shape 8"/>
          <p:cNvSpPr/>
          <p:nvPr/>
        </p:nvSpPr>
        <p:spPr>
          <a:xfrm>
            <a:off x="274320" y="1463040"/>
            <a:ext cx="73152" cy="1024128"/>
          </a:xfrm>
          <a:prstGeom prst="rect">
            <a:avLst/>
          </a:prstGeom>
          <a:solidFill>
            <a:srgbClr val="1B2A4A"/>
          </a:solidFill>
          <a:ln w="12700">
            <a:solidFill>
              <a:srgbClr val="1B2A4A"/>
            </a:solidFill>
            <a:prstDash val="solid"/>
          </a:ln>
        </p:spPr>
        <p:txBody>
          <a:bodyPr/>
          <a:lstStyle/>
          <a:p>
            <a:endParaRPr lang="en-US"/>
          </a:p>
        </p:txBody>
      </p:sp>
      <p:sp>
        <p:nvSpPr>
          <p:cNvPr id="11" name="Text 9"/>
          <p:cNvSpPr/>
          <p:nvPr/>
        </p:nvSpPr>
        <p:spPr>
          <a:xfrm>
            <a:off x="457200" y="1527048"/>
            <a:ext cx="3931920" cy="237744"/>
          </a:xfrm>
          <a:prstGeom prst="rect">
            <a:avLst/>
          </a:prstGeom>
          <a:noFill/>
          <a:ln/>
        </p:spPr>
        <p:txBody>
          <a:bodyPr wrap="square" lIns="0" tIns="0" rIns="0" bIns="0" rtlCol="0" anchor="ctr"/>
          <a:lstStyle/>
          <a:p>
            <a:r>
              <a:rPr lang="en-US" sz="1250" b="1">
                <a:solidFill>
                  <a:srgbClr val="1B2A4A"/>
                </a:solidFill>
                <a:latin typeface="Calibri"/>
                <a:ea typeface="Calibri"/>
                <a:cs typeface="Calibri"/>
              </a:rPr>
              <a:t>Legal Foundation (STONECIPHR)</a:t>
            </a:r>
            <a:endParaRPr lang="en-US" sz="1250" dirty="0"/>
          </a:p>
        </p:txBody>
      </p:sp>
      <p:sp>
        <p:nvSpPr>
          <p:cNvPr id="12" name="Text 10"/>
          <p:cNvSpPr/>
          <p:nvPr/>
        </p:nvSpPr>
        <p:spPr>
          <a:xfrm>
            <a:off x="457200" y="1810512"/>
            <a:ext cx="3931920" cy="621792"/>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Cruzan v. Director (1990): SCOTUS held MANH is a medical treatment that may be withdrawn. Patient's prior expressed wishes (clear and convincing evidence) required in Missouri — but ethically, valid consent/refusal standard applies broadly.</a:t>
            </a:r>
            <a:endParaRPr lang="en-US" sz="1100" dirty="0"/>
          </a:p>
        </p:txBody>
      </p:sp>
      <p:sp>
        <p:nvSpPr>
          <p:cNvPr id="13" name="Shape 11"/>
          <p:cNvSpPr/>
          <p:nvPr/>
        </p:nvSpPr>
        <p:spPr>
          <a:xfrm>
            <a:off x="274320" y="2615184"/>
            <a:ext cx="4206240" cy="102412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4" name="Shape 12"/>
          <p:cNvSpPr/>
          <p:nvPr/>
        </p:nvSpPr>
        <p:spPr>
          <a:xfrm>
            <a:off x="274320" y="2615184"/>
            <a:ext cx="73152" cy="1024128"/>
          </a:xfrm>
          <a:prstGeom prst="rect">
            <a:avLst/>
          </a:prstGeom>
          <a:solidFill>
            <a:srgbClr val="1A7F8C"/>
          </a:solidFill>
          <a:ln w="12700">
            <a:solidFill>
              <a:srgbClr val="1A7F8C"/>
            </a:solidFill>
            <a:prstDash val="solid"/>
          </a:ln>
        </p:spPr>
        <p:txBody>
          <a:bodyPr/>
          <a:lstStyle/>
          <a:p>
            <a:endParaRPr lang="en-US"/>
          </a:p>
        </p:txBody>
      </p:sp>
      <p:sp>
        <p:nvSpPr>
          <p:cNvPr id="15" name="Text 13"/>
          <p:cNvSpPr/>
          <p:nvPr/>
        </p:nvSpPr>
        <p:spPr>
          <a:xfrm>
            <a:off x="457200" y="2679192"/>
            <a:ext cx="3931920" cy="237744"/>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Withholding in Dying Patients</a:t>
            </a:r>
            <a:endParaRPr lang="en-US" sz="1250" dirty="0"/>
          </a:p>
        </p:txBody>
      </p:sp>
      <p:sp>
        <p:nvSpPr>
          <p:cNvPr id="16" name="Text 14"/>
          <p:cNvSpPr/>
          <p:nvPr/>
        </p:nvSpPr>
        <p:spPr>
          <a:xfrm>
            <a:off x="457200" y="2962656"/>
            <a:ext cx="3931920" cy="621792"/>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Decreased appetite and thirst are normal physiologic signs of dying. Artificial hydration may prolong dying, worsen edema, respiratory secretions, and ascites. Oral care and comfort measures are the appropriate focus.</a:t>
            </a:r>
            <a:endParaRPr lang="en-US" sz="1100" dirty="0"/>
          </a:p>
        </p:txBody>
      </p:sp>
      <p:sp>
        <p:nvSpPr>
          <p:cNvPr id="17" name="Shape 15"/>
          <p:cNvSpPr/>
          <p:nvPr/>
        </p:nvSpPr>
        <p:spPr>
          <a:xfrm>
            <a:off x="274320" y="3767328"/>
            <a:ext cx="4206240" cy="102412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8" name="Shape 16"/>
          <p:cNvSpPr/>
          <p:nvPr/>
        </p:nvSpPr>
        <p:spPr>
          <a:xfrm>
            <a:off x="274320" y="3767328"/>
            <a:ext cx="73152" cy="1024128"/>
          </a:xfrm>
          <a:prstGeom prst="rect">
            <a:avLst/>
          </a:prstGeom>
          <a:solidFill>
            <a:srgbClr val="C8952A"/>
          </a:solidFill>
          <a:ln w="12700">
            <a:solidFill>
              <a:srgbClr val="C8952A"/>
            </a:solidFill>
            <a:prstDash val="solid"/>
          </a:ln>
        </p:spPr>
        <p:txBody>
          <a:bodyPr/>
          <a:lstStyle/>
          <a:p>
            <a:endParaRPr lang="en-US"/>
          </a:p>
        </p:txBody>
      </p:sp>
      <p:sp>
        <p:nvSpPr>
          <p:cNvPr id="19" name="Text 17"/>
          <p:cNvSpPr/>
          <p:nvPr/>
        </p:nvSpPr>
        <p:spPr>
          <a:xfrm>
            <a:off x="457200" y="3831336"/>
            <a:ext cx="3931920" cy="237744"/>
          </a:xfrm>
          <a:prstGeom prst="rect">
            <a:avLst/>
          </a:prstGeom>
          <a:noFill/>
          <a:ln/>
        </p:spPr>
        <p:txBody>
          <a:bodyPr wrap="square" lIns="0" tIns="0" rIns="0" bIns="0" rtlCol="0" anchor="ctr"/>
          <a:lstStyle/>
          <a:p>
            <a:r>
              <a:rPr lang="en-US" sz="1250" b="1">
                <a:solidFill>
                  <a:srgbClr val="1B2A4A"/>
                </a:solidFill>
                <a:latin typeface="Calibri"/>
                <a:ea typeface="Calibri"/>
                <a:cs typeface="Calibri"/>
              </a:rPr>
              <a:t>Withholding in Persistent Vegetative State (STON)</a:t>
            </a:r>
            <a:endParaRPr lang="en-US" sz="1250" dirty="0"/>
          </a:p>
        </p:txBody>
      </p:sp>
      <p:sp>
        <p:nvSpPr>
          <p:cNvPr id="20" name="Text 18"/>
          <p:cNvSpPr/>
          <p:nvPr/>
        </p:nvSpPr>
        <p:spPr>
          <a:xfrm>
            <a:off x="457200" y="4114800"/>
            <a:ext cx="3931920" cy="621792"/>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No ethical obligation to maintain MANH indefinitely in PVS. Patient's prior wishes govern. Surrogate may authorize withdrawal. Court involvement rarely required but state laws vary (notably Florida, Texas).</a:t>
            </a:r>
            <a:endParaRPr lang="en-US" sz="1100" dirty="0"/>
          </a:p>
        </p:txBody>
      </p:sp>
      <p:sp>
        <p:nvSpPr>
          <p:cNvPr id="21" name="Shape 19"/>
          <p:cNvSpPr/>
          <p:nvPr/>
        </p:nvSpPr>
        <p:spPr>
          <a:xfrm>
            <a:off x="4663440" y="1463040"/>
            <a:ext cx="4206240" cy="102412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22" name="Shape 20"/>
          <p:cNvSpPr/>
          <p:nvPr/>
        </p:nvSpPr>
        <p:spPr>
          <a:xfrm>
            <a:off x="4663440" y="1463040"/>
            <a:ext cx="73152" cy="1024128"/>
          </a:xfrm>
          <a:prstGeom prst="rect">
            <a:avLst/>
          </a:prstGeom>
          <a:solidFill>
            <a:srgbClr val="C0392B"/>
          </a:solidFill>
          <a:ln w="12700">
            <a:solidFill>
              <a:srgbClr val="C0392B"/>
            </a:solidFill>
            <a:prstDash val="solid"/>
          </a:ln>
        </p:spPr>
        <p:txBody>
          <a:bodyPr/>
          <a:lstStyle/>
          <a:p>
            <a:endParaRPr lang="en-US"/>
          </a:p>
        </p:txBody>
      </p:sp>
      <p:sp>
        <p:nvSpPr>
          <p:cNvPr id="23" name="Text 21"/>
          <p:cNvSpPr/>
          <p:nvPr/>
        </p:nvSpPr>
        <p:spPr>
          <a:xfrm>
            <a:off x="4846320" y="1527048"/>
            <a:ext cx="3931920" cy="237744"/>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Common Objections Addressed</a:t>
            </a:r>
            <a:endParaRPr lang="en-US" sz="1250" dirty="0"/>
          </a:p>
        </p:txBody>
      </p:sp>
      <p:sp>
        <p:nvSpPr>
          <p:cNvPr id="24" name="Text 22"/>
          <p:cNvSpPr/>
          <p:nvPr/>
        </p:nvSpPr>
        <p:spPr>
          <a:xfrm>
            <a:off x="4846320" y="1810512"/>
            <a:ext cx="3931920" cy="621792"/>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Religious/cultural significance of food: Acknowledge deeply. Separate symbolic from medical. Many traditions recognize that MANH withdrawal in the dying is not 'starving' a person — it is allowing natural death.</a:t>
            </a:r>
            <a:endParaRPr lang="en-US" sz="1100" dirty="0"/>
          </a:p>
        </p:txBody>
      </p:sp>
      <p:sp>
        <p:nvSpPr>
          <p:cNvPr id="25" name="Shape 23"/>
          <p:cNvSpPr/>
          <p:nvPr/>
        </p:nvSpPr>
        <p:spPr>
          <a:xfrm>
            <a:off x="4663440" y="2615184"/>
            <a:ext cx="4206240" cy="102412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26" name="Shape 24"/>
          <p:cNvSpPr/>
          <p:nvPr/>
        </p:nvSpPr>
        <p:spPr>
          <a:xfrm>
            <a:off x="4663440" y="2615184"/>
            <a:ext cx="73152" cy="1024128"/>
          </a:xfrm>
          <a:prstGeom prst="rect">
            <a:avLst/>
          </a:prstGeom>
          <a:solidFill>
            <a:srgbClr val="1A7A4A"/>
          </a:solidFill>
          <a:ln w="12700">
            <a:solidFill>
              <a:srgbClr val="1A7A4A"/>
            </a:solidFill>
            <a:prstDash val="solid"/>
          </a:ln>
        </p:spPr>
        <p:txBody>
          <a:bodyPr/>
          <a:lstStyle/>
          <a:p>
            <a:endParaRPr lang="en-US"/>
          </a:p>
        </p:txBody>
      </p:sp>
      <p:sp>
        <p:nvSpPr>
          <p:cNvPr id="27" name="Text 25"/>
          <p:cNvSpPr/>
          <p:nvPr/>
        </p:nvSpPr>
        <p:spPr>
          <a:xfrm>
            <a:off x="4846320" y="2679192"/>
            <a:ext cx="3931920" cy="237744"/>
          </a:xfrm>
          <a:prstGeom prst="rect">
            <a:avLst/>
          </a:prstGeom>
          <a:noFill/>
          <a:ln/>
        </p:spPr>
        <p:txBody>
          <a:bodyPr wrap="square" lIns="0" tIns="0" rIns="0" bIns="0" rtlCol="0" anchor="ctr"/>
          <a:lstStyle/>
          <a:p>
            <a:r>
              <a:rPr lang="en-US" sz="1250" b="1">
                <a:solidFill>
                  <a:srgbClr val="1B2A4A"/>
                </a:solidFill>
                <a:latin typeface="Calibri"/>
                <a:ea typeface="Calibri"/>
                <a:cs typeface="Calibri"/>
              </a:rPr>
              <a:t>Tube Feeding in Dementia</a:t>
            </a:r>
            <a:r>
              <a:rPr lang="en-US" sz="1250" b="1" baseline="30000">
                <a:solidFill>
                  <a:srgbClr val="1B2A4A"/>
                </a:solidFill>
                <a:latin typeface="Calibri"/>
                <a:ea typeface="Calibri"/>
                <a:cs typeface="Calibri"/>
              </a:rPr>
              <a:t>22</a:t>
            </a:r>
            <a:endParaRPr lang="en-US" sz="1250" baseline="30000" dirty="0"/>
          </a:p>
        </p:txBody>
      </p:sp>
      <p:sp>
        <p:nvSpPr>
          <p:cNvPr id="28" name="Text 26"/>
          <p:cNvSpPr/>
          <p:nvPr/>
        </p:nvSpPr>
        <p:spPr>
          <a:xfrm>
            <a:off x="4846320" y="2962656"/>
            <a:ext cx="3931920" cy="621792"/>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Strong evidence: PEG tubes do NOT improve survival, comfort, or quality of life in advanced dementia. Aspiration pneumonia rates are NOT reduced. Oral hand feeding is preferred and ethically superior.</a:t>
            </a:r>
            <a:endParaRPr lang="en-US" sz="1100" dirty="0"/>
          </a:p>
        </p:txBody>
      </p:sp>
      <p:sp>
        <p:nvSpPr>
          <p:cNvPr id="29" name="Shape 27"/>
          <p:cNvSpPr/>
          <p:nvPr/>
        </p:nvSpPr>
        <p:spPr>
          <a:xfrm>
            <a:off x="4663440" y="3767328"/>
            <a:ext cx="4206240" cy="102412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30" name="Shape 28"/>
          <p:cNvSpPr/>
          <p:nvPr/>
        </p:nvSpPr>
        <p:spPr>
          <a:xfrm>
            <a:off x="4663440" y="3767328"/>
            <a:ext cx="73152" cy="1024128"/>
          </a:xfrm>
          <a:prstGeom prst="rect">
            <a:avLst/>
          </a:prstGeom>
          <a:solidFill>
            <a:srgbClr val="D4750A"/>
          </a:solidFill>
          <a:ln w="12700">
            <a:solidFill>
              <a:srgbClr val="D4750A"/>
            </a:solidFill>
            <a:prstDash val="solid"/>
          </a:ln>
        </p:spPr>
        <p:txBody>
          <a:bodyPr/>
          <a:lstStyle/>
          <a:p>
            <a:endParaRPr lang="en-US"/>
          </a:p>
        </p:txBody>
      </p:sp>
      <p:sp>
        <p:nvSpPr>
          <p:cNvPr id="31" name="Text 29"/>
          <p:cNvSpPr/>
          <p:nvPr/>
        </p:nvSpPr>
        <p:spPr>
          <a:xfrm>
            <a:off x="4846320" y="3831336"/>
            <a:ext cx="3931920" cy="237744"/>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IV Fluids in Imminently Dying</a:t>
            </a:r>
            <a:endParaRPr lang="en-US" sz="1250" dirty="0"/>
          </a:p>
        </p:txBody>
      </p:sp>
      <p:sp>
        <p:nvSpPr>
          <p:cNvPr id="32" name="Text 30"/>
          <p:cNvSpPr/>
          <p:nvPr/>
        </p:nvSpPr>
        <p:spPr>
          <a:xfrm>
            <a:off x="4846320" y="4114800"/>
            <a:ext cx="3931920" cy="621792"/>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Routine IV fluids in last days of life are not standard of care. May increase secretions, dyspnea, and discomfort. Subcutaneous hydration (hypodermoclysis) may have limited role in select patients.</a:t>
            </a:r>
            <a:endParaRPr lang="en-US" sz="11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AFC2B-B7DA-D4F3-D9B2-6075434557E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003FCA7-C02B-C675-BC90-38FC2CCC0894}"/>
              </a:ext>
            </a:extLst>
          </p:cNvPr>
          <p:cNvSpPr>
            <a:spLocks noGrp="1"/>
          </p:cNvSpPr>
          <p:nvPr>
            <p:ph type="ctrTitle"/>
          </p:nvPr>
        </p:nvSpPr>
        <p:spPr/>
        <p:txBody>
          <a:bodyPr/>
          <a:lstStyle/>
          <a:p>
            <a:r>
              <a:rPr lang="en-US" sz="3600" b="1" dirty="0">
                <a:solidFill>
                  <a:srgbClr val="FFFFFF"/>
                </a:solidFill>
                <a:latin typeface="Calibri" pitchFamily="34" charset="0"/>
                <a:ea typeface="Calibri" pitchFamily="34" charset="-122"/>
                <a:cs typeface="Calibri" pitchFamily="34" charset="-120"/>
              </a:rPr>
              <a:t>Symptom Management</a:t>
            </a:r>
            <a:br>
              <a:rPr lang="en-US" sz="3600" dirty="0"/>
            </a:br>
            <a:r>
              <a:rPr lang="en-US" sz="3600" b="1" dirty="0">
                <a:solidFill>
                  <a:srgbClr val="FFFFFF"/>
                </a:solidFill>
                <a:latin typeface="Calibri" pitchFamily="34" charset="0"/>
                <a:ea typeface="Calibri" pitchFamily="34" charset="-122"/>
                <a:cs typeface="Calibri" pitchFamily="34" charset="-120"/>
              </a:rPr>
              <a:t>Ethics</a:t>
            </a:r>
            <a:endParaRPr lang="en-US" sz="3600" dirty="0"/>
          </a:p>
        </p:txBody>
      </p:sp>
      <p:sp>
        <p:nvSpPr>
          <p:cNvPr id="5" name="Subtitle 4">
            <a:extLst>
              <a:ext uri="{FF2B5EF4-FFF2-40B4-BE49-F238E27FC236}">
                <a16:creationId xmlns:a16="http://schemas.microsoft.com/office/drawing/2014/main" id="{F8A198A2-F465-62E6-9822-5D6971321BC1}"/>
              </a:ext>
            </a:extLst>
          </p:cNvPr>
          <p:cNvSpPr>
            <a:spLocks noGrp="1"/>
          </p:cNvSpPr>
          <p:nvPr>
            <p:ph type="subTitle" idx="1"/>
          </p:nvPr>
        </p:nvSpPr>
        <p:spPr/>
        <p:txBody>
          <a:bodyPr/>
          <a:lstStyle/>
          <a:p>
            <a:pPr marL="0"/>
            <a:r>
              <a:rPr lang="en-US" sz="1400" i="1" dirty="0">
                <a:solidFill>
                  <a:srgbClr val="E8E4DC"/>
                </a:solidFill>
                <a:latin typeface="Calibri" pitchFamily="34" charset="0"/>
                <a:ea typeface="Calibri" pitchFamily="34" charset="-122"/>
                <a:cs typeface="Calibri" pitchFamily="34" charset="-120"/>
              </a:rPr>
              <a:t>Principle of Double Effect · Palliative Sedation · Pain Management Ethics</a:t>
            </a:r>
            <a:endParaRPr lang="en-US" sz="1400" dirty="0"/>
          </a:p>
        </p:txBody>
      </p:sp>
    </p:spTree>
    <p:extLst>
      <p:ext uri="{BB962C8B-B14F-4D97-AF65-F5344CB8AC3E}">
        <p14:creationId xmlns:p14="http://schemas.microsoft.com/office/powerpoint/2010/main" val="3757697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name="Slide 27">
    <p:bg>
      <p:bgPr>
        <a:solidFill>
          <a:srgbClr val="FAF7F2"/>
        </a:solidFill>
        <a:effectLst/>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txBody>
          <a:bodyPr/>
          <a:lstStyle/>
          <a:p>
            <a:endParaRPr lang="en-US"/>
          </a:p>
        </p:txBody>
      </p:sp>
      <p:sp>
        <p:nvSpPr>
          <p:cNvPr id="3" name="Shape 1"/>
          <p:cNvSpPr/>
          <p:nvPr/>
        </p:nvSpPr>
        <p:spPr>
          <a:xfrm>
            <a:off x="0" y="594360"/>
            <a:ext cx="9144000" cy="45720"/>
          </a:xfrm>
          <a:prstGeom prst="rect">
            <a:avLst/>
          </a:prstGeom>
          <a:solidFill>
            <a:srgbClr val="C8952A"/>
          </a:solidFill>
          <a:ln w="12700">
            <a:solidFill>
              <a:srgbClr val="C8952A"/>
            </a:solidFill>
            <a:prstDash val="solid"/>
          </a:ln>
        </p:spPr>
        <p:txBody>
          <a:bodyPr/>
          <a:lstStyle/>
          <a:p>
            <a:endParaRPr lang="en-US"/>
          </a:p>
        </p:txBody>
      </p:sp>
      <p:sp>
        <p:nvSpPr>
          <p:cNvPr id="5" name="Text 3"/>
          <p:cNvSpPr/>
          <p:nvPr/>
        </p:nvSpPr>
        <p:spPr>
          <a:xfrm>
            <a:off x="320040" y="73152"/>
            <a:ext cx="8503920" cy="475488"/>
          </a:xfrm>
          <a:prstGeom prst="rect">
            <a:avLst/>
          </a:prstGeom>
          <a:noFill/>
          <a:ln/>
        </p:spPr>
        <p:txBody>
          <a:bodyPr wrap="square" lIns="0" tIns="0" rIns="0" bIns="0" rtlCol="0" anchor="ctr"/>
          <a:lstStyle/>
          <a:p>
            <a:r>
              <a:rPr lang="en-US" sz="2200" b="1">
                <a:solidFill>
                  <a:srgbClr val="FFFFFF"/>
                </a:solidFill>
                <a:latin typeface="Calibri"/>
                <a:ea typeface="Calibri"/>
                <a:cs typeface="Calibri"/>
              </a:rPr>
              <a:t>Principle of Double Effect (PDE)</a:t>
            </a:r>
            <a:r>
              <a:rPr lang="en-US" sz="2200" b="1" baseline="30000">
                <a:solidFill>
                  <a:srgbClr val="FFFFFF"/>
                </a:solidFill>
                <a:latin typeface="Calibri"/>
                <a:ea typeface="Calibri"/>
                <a:cs typeface="Calibri"/>
              </a:rPr>
              <a:t>18</a:t>
            </a:r>
            <a:endParaRPr lang="en-US" sz="2200" baseline="30000" dirty="0"/>
          </a:p>
        </p:txBody>
      </p:sp>
      <p:sp>
        <p:nvSpPr>
          <p:cNvPr id="6" name="Text 4"/>
          <p:cNvSpPr/>
          <p:nvPr/>
        </p:nvSpPr>
        <p:spPr>
          <a:xfrm>
            <a:off x="274320" y="4901184"/>
            <a:ext cx="8595360" cy="219456"/>
          </a:xfrm>
          <a:prstGeom prst="rect">
            <a:avLst/>
          </a:prstGeom>
          <a:noFill/>
          <a:ln/>
        </p:spPr>
        <p:txBody>
          <a:bodyPr wrap="square" lIns="0" tIns="0" rIns="0" bIns="0" rtlCol="0" anchor="ctr"/>
          <a:lstStyle/>
          <a:p>
            <a:pPr marL="0" indent="0">
              <a:buNone/>
            </a:pPr>
            <a:r>
              <a:rPr lang="en-US" sz="900" dirty="0">
                <a:solidFill>
                  <a:srgbClr val="E8E4DC"/>
                </a:solidFill>
                <a:latin typeface="Calibri" pitchFamily="34" charset="0"/>
                <a:ea typeface="Calibri" pitchFamily="34" charset="-122"/>
                <a:cs typeface="Calibri" pitchFamily="34" charset="-120"/>
              </a:rPr>
              <a:t>Medical Ethics in Palliative Care  |  Board Review</a:t>
            </a:r>
            <a:endParaRPr lang="en-US" sz="900" dirty="0"/>
          </a:p>
        </p:txBody>
      </p:sp>
      <p:sp>
        <p:nvSpPr>
          <p:cNvPr id="7" name="Text 5"/>
          <p:cNvSpPr/>
          <p:nvPr/>
        </p:nvSpPr>
        <p:spPr>
          <a:xfrm>
            <a:off x="274320" y="749808"/>
            <a:ext cx="8595360" cy="402336"/>
          </a:xfrm>
          <a:prstGeom prst="rect">
            <a:avLst/>
          </a:prstGeom>
          <a:noFill/>
          <a:ln/>
        </p:spPr>
        <p:txBody>
          <a:bodyPr wrap="square" lIns="0" tIns="0" rIns="0" bIns="0" rtlCol="0" anchor="ctr"/>
          <a:lstStyle/>
          <a:p>
            <a:pPr marL="0" indent="0">
              <a:buNone/>
            </a:pPr>
            <a:r>
              <a:rPr lang="en-US" sz="1250" i="1" dirty="0">
                <a:solidFill>
                  <a:srgbClr val="1B2A4A"/>
                </a:solidFill>
                <a:latin typeface="Calibri" pitchFamily="34" charset="0"/>
                <a:ea typeface="Calibri" pitchFamily="34" charset="-122"/>
                <a:cs typeface="Calibri" pitchFamily="34" charset="-120"/>
              </a:rPr>
              <a:t>Derived from Aquinas (13th century). The PDE holds that an action with both a good and a foreseeable bad effect may be morally permissible under specific conditions.</a:t>
            </a:r>
            <a:endParaRPr lang="en-US" sz="1250" dirty="0"/>
          </a:p>
        </p:txBody>
      </p:sp>
      <p:sp>
        <p:nvSpPr>
          <p:cNvPr id="8" name="Shape 6"/>
          <p:cNvSpPr/>
          <p:nvPr/>
        </p:nvSpPr>
        <p:spPr>
          <a:xfrm>
            <a:off x="274320" y="1298448"/>
            <a:ext cx="8595360" cy="777240"/>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9" name="Shape 7"/>
          <p:cNvSpPr/>
          <p:nvPr/>
        </p:nvSpPr>
        <p:spPr>
          <a:xfrm>
            <a:off x="274320" y="1298448"/>
            <a:ext cx="457200" cy="777240"/>
          </a:xfrm>
          <a:prstGeom prst="rect">
            <a:avLst/>
          </a:prstGeom>
          <a:solidFill>
            <a:srgbClr val="1A7F8C"/>
          </a:solidFill>
          <a:ln w="12700">
            <a:solidFill>
              <a:srgbClr val="1A7F8C"/>
            </a:solidFill>
            <a:prstDash val="solid"/>
          </a:ln>
        </p:spPr>
        <p:txBody>
          <a:bodyPr/>
          <a:lstStyle/>
          <a:p>
            <a:endParaRPr lang="en-US"/>
          </a:p>
        </p:txBody>
      </p:sp>
      <p:sp>
        <p:nvSpPr>
          <p:cNvPr id="10" name="Text 8"/>
          <p:cNvSpPr/>
          <p:nvPr/>
        </p:nvSpPr>
        <p:spPr>
          <a:xfrm>
            <a:off x="274320" y="1298448"/>
            <a:ext cx="457200" cy="777240"/>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1</a:t>
            </a:r>
            <a:endParaRPr lang="en-US" sz="1800" dirty="0"/>
          </a:p>
        </p:txBody>
      </p:sp>
      <p:sp>
        <p:nvSpPr>
          <p:cNvPr id="11" name="Text 9"/>
          <p:cNvSpPr/>
          <p:nvPr/>
        </p:nvSpPr>
        <p:spPr>
          <a:xfrm>
            <a:off x="841248" y="1362456"/>
            <a:ext cx="7863840" cy="237744"/>
          </a:xfrm>
          <a:prstGeom prst="rect">
            <a:avLst/>
          </a:prstGeom>
          <a:noFill/>
          <a:ln/>
        </p:spPr>
        <p:txBody>
          <a:bodyPr wrap="square" lIns="0" tIns="0" rIns="0" bIns="0" rtlCol="0" anchor="ctr"/>
          <a:lstStyle/>
          <a:p>
            <a:pPr marL="0" indent="0">
              <a:buNone/>
            </a:pPr>
            <a:r>
              <a:rPr lang="en-US" sz="1300" b="1" dirty="0">
                <a:solidFill>
                  <a:srgbClr val="1B2A4A"/>
                </a:solidFill>
                <a:latin typeface="Calibri" pitchFamily="34" charset="0"/>
                <a:ea typeface="Calibri" pitchFamily="34" charset="-122"/>
                <a:cs typeface="Calibri" pitchFamily="34" charset="-120"/>
              </a:rPr>
              <a:t>1. The act itself must be good or morally neutral</a:t>
            </a:r>
            <a:endParaRPr lang="en-US" sz="1300" dirty="0"/>
          </a:p>
        </p:txBody>
      </p:sp>
      <p:sp>
        <p:nvSpPr>
          <p:cNvPr id="12" name="Text 10"/>
          <p:cNvSpPr/>
          <p:nvPr/>
        </p:nvSpPr>
        <p:spPr>
          <a:xfrm>
            <a:off x="841248" y="1645920"/>
            <a:ext cx="7863840" cy="365760"/>
          </a:xfrm>
          <a:prstGeom prst="rect">
            <a:avLst/>
          </a:prstGeom>
          <a:noFill/>
          <a:ln/>
        </p:spPr>
        <p:txBody>
          <a:bodyPr wrap="square" lIns="0" tIns="0" rIns="0" bIns="0" rtlCol="0" anchor="ctr"/>
          <a:lstStyle/>
          <a:p>
            <a:pPr marL="0" indent="0">
              <a:buNone/>
            </a:pPr>
            <a:r>
              <a:rPr lang="en-US" sz="1150" dirty="0">
                <a:solidFill>
                  <a:srgbClr val="3A3A3A"/>
                </a:solidFill>
                <a:latin typeface="Calibri" pitchFamily="34" charset="0"/>
                <a:ea typeface="Calibri" pitchFamily="34" charset="-122"/>
                <a:cs typeface="Calibri" pitchFamily="34" charset="-120"/>
              </a:rPr>
              <a:t>Administering opioids for pain is inherently good or neutral. This is not performing an inherently evil act.</a:t>
            </a:r>
            <a:endParaRPr lang="en-US" sz="1150" dirty="0"/>
          </a:p>
        </p:txBody>
      </p:sp>
      <p:sp>
        <p:nvSpPr>
          <p:cNvPr id="13" name="Shape 11"/>
          <p:cNvSpPr/>
          <p:nvPr/>
        </p:nvSpPr>
        <p:spPr>
          <a:xfrm>
            <a:off x="274320" y="2194560"/>
            <a:ext cx="8595360" cy="777240"/>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4" name="Shape 12"/>
          <p:cNvSpPr/>
          <p:nvPr/>
        </p:nvSpPr>
        <p:spPr>
          <a:xfrm>
            <a:off x="274320" y="2194560"/>
            <a:ext cx="457200" cy="777240"/>
          </a:xfrm>
          <a:prstGeom prst="rect">
            <a:avLst/>
          </a:prstGeom>
          <a:solidFill>
            <a:srgbClr val="1B2A4A"/>
          </a:solidFill>
          <a:ln w="12700">
            <a:solidFill>
              <a:srgbClr val="1B2A4A"/>
            </a:solidFill>
            <a:prstDash val="solid"/>
          </a:ln>
        </p:spPr>
        <p:txBody>
          <a:bodyPr/>
          <a:lstStyle/>
          <a:p>
            <a:endParaRPr lang="en-US"/>
          </a:p>
        </p:txBody>
      </p:sp>
      <p:sp>
        <p:nvSpPr>
          <p:cNvPr id="15" name="Text 13"/>
          <p:cNvSpPr/>
          <p:nvPr/>
        </p:nvSpPr>
        <p:spPr>
          <a:xfrm>
            <a:off x="274320" y="2194560"/>
            <a:ext cx="457200" cy="777240"/>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2</a:t>
            </a:r>
            <a:endParaRPr lang="en-US" sz="1800" dirty="0"/>
          </a:p>
        </p:txBody>
      </p:sp>
      <p:sp>
        <p:nvSpPr>
          <p:cNvPr id="16" name="Text 14"/>
          <p:cNvSpPr/>
          <p:nvPr/>
        </p:nvSpPr>
        <p:spPr>
          <a:xfrm>
            <a:off x="841248" y="2258568"/>
            <a:ext cx="7863840" cy="237744"/>
          </a:xfrm>
          <a:prstGeom prst="rect">
            <a:avLst/>
          </a:prstGeom>
          <a:noFill/>
          <a:ln/>
        </p:spPr>
        <p:txBody>
          <a:bodyPr wrap="square" lIns="0" tIns="0" rIns="0" bIns="0" rtlCol="0" anchor="ctr"/>
          <a:lstStyle/>
          <a:p>
            <a:pPr marL="0" indent="0">
              <a:buNone/>
            </a:pPr>
            <a:r>
              <a:rPr lang="en-US" sz="1300" b="1" dirty="0">
                <a:solidFill>
                  <a:srgbClr val="1B2A4A"/>
                </a:solidFill>
                <a:latin typeface="Calibri" pitchFamily="34" charset="0"/>
                <a:ea typeface="Calibri" pitchFamily="34" charset="-122"/>
                <a:cs typeface="Calibri" pitchFamily="34" charset="-120"/>
              </a:rPr>
              <a:t>2. The agent must intend the good effect, not the bad</a:t>
            </a:r>
            <a:endParaRPr lang="en-US" sz="1300" dirty="0"/>
          </a:p>
        </p:txBody>
      </p:sp>
      <p:sp>
        <p:nvSpPr>
          <p:cNvPr id="17" name="Text 15"/>
          <p:cNvSpPr/>
          <p:nvPr/>
        </p:nvSpPr>
        <p:spPr>
          <a:xfrm>
            <a:off x="841248" y="2542032"/>
            <a:ext cx="7863840" cy="365760"/>
          </a:xfrm>
          <a:prstGeom prst="rect">
            <a:avLst/>
          </a:prstGeom>
          <a:noFill/>
          <a:ln/>
        </p:spPr>
        <p:txBody>
          <a:bodyPr wrap="square" lIns="0" tIns="0" rIns="0" bIns="0" rtlCol="0" anchor="ctr"/>
          <a:lstStyle/>
          <a:p>
            <a:pPr marL="0" indent="0">
              <a:buNone/>
            </a:pPr>
            <a:r>
              <a:rPr lang="en-US" sz="1150" dirty="0">
                <a:solidFill>
                  <a:srgbClr val="3A3A3A"/>
                </a:solidFill>
                <a:latin typeface="Calibri" pitchFamily="34" charset="0"/>
                <a:ea typeface="Calibri" pitchFamily="34" charset="-122"/>
                <a:cs typeface="Calibri" pitchFamily="34" charset="-120"/>
              </a:rPr>
              <a:t>Physician intends pain relief. The foreseeable (but unintended) risk of respiratory depression is not the means to the good. INTENT IS DETERMINATIVE.</a:t>
            </a:r>
            <a:endParaRPr lang="en-US" sz="1150" dirty="0"/>
          </a:p>
        </p:txBody>
      </p:sp>
      <p:sp>
        <p:nvSpPr>
          <p:cNvPr id="18" name="Shape 16"/>
          <p:cNvSpPr/>
          <p:nvPr/>
        </p:nvSpPr>
        <p:spPr>
          <a:xfrm>
            <a:off x="274320" y="3090672"/>
            <a:ext cx="8595360" cy="777240"/>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9" name="Shape 17"/>
          <p:cNvSpPr/>
          <p:nvPr/>
        </p:nvSpPr>
        <p:spPr>
          <a:xfrm>
            <a:off x="274320" y="3090672"/>
            <a:ext cx="457200" cy="777240"/>
          </a:xfrm>
          <a:prstGeom prst="rect">
            <a:avLst/>
          </a:prstGeom>
          <a:solidFill>
            <a:srgbClr val="C8952A"/>
          </a:solidFill>
          <a:ln w="12700">
            <a:solidFill>
              <a:srgbClr val="C8952A"/>
            </a:solidFill>
            <a:prstDash val="solid"/>
          </a:ln>
        </p:spPr>
        <p:txBody>
          <a:bodyPr/>
          <a:lstStyle/>
          <a:p>
            <a:endParaRPr lang="en-US"/>
          </a:p>
        </p:txBody>
      </p:sp>
      <p:sp>
        <p:nvSpPr>
          <p:cNvPr id="20" name="Text 18"/>
          <p:cNvSpPr/>
          <p:nvPr/>
        </p:nvSpPr>
        <p:spPr>
          <a:xfrm>
            <a:off x="274320" y="3090672"/>
            <a:ext cx="457200" cy="777240"/>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3</a:t>
            </a:r>
            <a:endParaRPr lang="en-US" sz="1800" dirty="0"/>
          </a:p>
        </p:txBody>
      </p:sp>
      <p:sp>
        <p:nvSpPr>
          <p:cNvPr id="21" name="Text 19"/>
          <p:cNvSpPr/>
          <p:nvPr/>
        </p:nvSpPr>
        <p:spPr>
          <a:xfrm>
            <a:off x="841248" y="3154680"/>
            <a:ext cx="7863840" cy="237744"/>
          </a:xfrm>
          <a:prstGeom prst="rect">
            <a:avLst/>
          </a:prstGeom>
          <a:noFill/>
          <a:ln/>
        </p:spPr>
        <p:txBody>
          <a:bodyPr wrap="square" lIns="0" tIns="0" rIns="0" bIns="0" rtlCol="0" anchor="ctr"/>
          <a:lstStyle/>
          <a:p>
            <a:pPr marL="0" indent="0">
              <a:buNone/>
            </a:pPr>
            <a:r>
              <a:rPr lang="en-US" sz="1300" b="1" dirty="0">
                <a:solidFill>
                  <a:srgbClr val="1B2A4A"/>
                </a:solidFill>
                <a:latin typeface="Calibri" pitchFamily="34" charset="0"/>
                <a:ea typeface="Calibri" pitchFamily="34" charset="-122"/>
                <a:cs typeface="Calibri" pitchFamily="34" charset="-120"/>
              </a:rPr>
              <a:t>3. The bad effect must not be the means to the good effect</a:t>
            </a:r>
            <a:endParaRPr lang="en-US" sz="1300" dirty="0"/>
          </a:p>
        </p:txBody>
      </p:sp>
      <p:sp>
        <p:nvSpPr>
          <p:cNvPr id="22" name="Text 20"/>
          <p:cNvSpPr/>
          <p:nvPr/>
        </p:nvSpPr>
        <p:spPr>
          <a:xfrm>
            <a:off x="841248" y="3438144"/>
            <a:ext cx="7863840" cy="365760"/>
          </a:xfrm>
          <a:prstGeom prst="rect">
            <a:avLst/>
          </a:prstGeom>
          <a:noFill/>
          <a:ln/>
        </p:spPr>
        <p:txBody>
          <a:bodyPr wrap="square" lIns="0" tIns="0" rIns="0" bIns="0" rtlCol="0" anchor="ctr"/>
          <a:lstStyle/>
          <a:p>
            <a:pPr marL="0" indent="0">
              <a:buNone/>
            </a:pPr>
            <a:r>
              <a:rPr lang="en-US" sz="1150" dirty="0">
                <a:solidFill>
                  <a:srgbClr val="3A3A3A"/>
                </a:solidFill>
                <a:latin typeface="Calibri" pitchFamily="34" charset="0"/>
                <a:ea typeface="Calibri" pitchFamily="34" charset="-122"/>
                <a:cs typeface="Calibri" pitchFamily="34" charset="-120"/>
              </a:rPr>
              <a:t>The pain relief must not be achieved through respiratory depression — it should be achieved through opioid analgesia. The bad effect is a foreseen side effect, not the mechanism of benefit.</a:t>
            </a:r>
            <a:endParaRPr lang="en-US" sz="1150" dirty="0"/>
          </a:p>
        </p:txBody>
      </p:sp>
      <p:sp>
        <p:nvSpPr>
          <p:cNvPr id="23" name="Shape 21"/>
          <p:cNvSpPr/>
          <p:nvPr/>
        </p:nvSpPr>
        <p:spPr>
          <a:xfrm>
            <a:off x="274320" y="3986784"/>
            <a:ext cx="8595360" cy="777240"/>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24" name="Shape 22"/>
          <p:cNvSpPr/>
          <p:nvPr/>
        </p:nvSpPr>
        <p:spPr>
          <a:xfrm>
            <a:off x="274320" y="3986784"/>
            <a:ext cx="457200" cy="777240"/>
          </a:xfrm>
          <a:prstGeom prst="rect">
            <a:avLst/>
          </a:prstGeom>
          <a:solidFill>
            <a:srgbClr val="C0392B"/>
          </a:solidFill>
          <a:ln w="12700">
            <a:solidFill>
              <a:srgbClr val="C0392B"/>
            </a:solidFill>
            <a:prstDash val="solid"/>
          </a:ln>
        </p:spPr>
        <p:txBody>
          <a:bodyPr/>
          <a:lstStyle/>
          <a:p>
            <a:endParaRPr lang="en-US"/>
          </a:p>
        </p:txBody>
      </p:sp>
      <p:sp>
        <p:nvSpPr>
          <p:cNvPr id="25" name="Text 23"/>
          <p:cNvSpPr/>
          <p:nvPr/>
        </p:nvSpPr>
        <p:spPr>
          <a:xfrm>
            <a:off x="274320" y="3986784"/>
            <a:ext cx="457200" cy="777240"/>
          </a:xfrm>
          <a:prstGeom prst="rect">
            <a:avLst/>
          </a:prstGeom>
          <a:noFill/>
          <a:ln/>
        </p:spPr>
        <p:txBody>
          <a:bodyPr wrap="square" lIns="0" tIns="0" rIns="0" bIns="0" rtlCol="0" anchor="ctr"/>
          <a:lstStyle/>
          <a:p>
            <a:pPr marL="0" indent="0" algn="ctr">
              <a:buNone/>
            </a:pPr>
            <a:r>
              <a:rPr lang="en-US" sz="1800" b="1" dirty="0">
                <a:solidFill>
                  <a:srgbClr val="FFFFFF"/>
                </a:solidFill>
                <a:latin typeface="Calibri" pitchFamily="34" charset="0"/>
                <a:ea typeface="Calibri" pitchFamily="34" charset="-122"/>
                <a:cs typeface="Calibri" pitchFamily="34" charset="-120"/>
              </a:rPr>
              <a:t>4</a:t>
            </a:r>
            <a:endParaRPr lang="en-US" sz="1800" dirty="0"/>
          </a:p>
        </p:txBody>
      </p:sp>
      <p:sp>
        <p:nvSpPr>
          <p:cNvPr id="26" name="Text 24"/>
          <p:cNvSpPr/>
          <p:nvPr/>
        </p:nvSpPr>
        <p:spPr>
          <a:xfrm>
            <a:off x="841248" y="4050792"/>
            <a:ext cx="7863840" cy="237744"/>
          </a:xfrm>
          <a:prstGeom prst="rect">
            <a:avLst/>
          </a:prstGeom>
          <a:noFill/>
          <a:ln/>
        </p:spPr>
        <p:txBody>
          <a:bodyPr wrap="square" lIns="0" tIns="0" rIns="0" bIns="0" rtlCol="0" anchor="ctr"/>
          <a:lstStyle/>
          <a:p>
            <a:pPr marL="0" indent="0">
              <a:buNone/>
            </a:pPr>
            <a:r>
              <a:rPr lang="en-US" sz="1300" b="1" dirty="0">
                <a:solidFill>
                  <a:srgbClr val="1B2A4A"/>
                </a:solidFill>
                <a:latin typeface="Calibri" pitchFamily="34" charset="0"/>
                <a:ea typeface="Calibri" pitchFamily="34" charset="-122"/>
                <a:cs typeface="Calibri" pitchFamily="34" charset="-120"/>
              </a:rPr>
              <a:t>4. Proportionality: Good effect must outweigh bad effect</a:t>
            </a:r>
            <a:endParaRPr lang="en-US" sz="1300" dirty="0"/>
          </a:p>
        </p:txBody>
      </p:sp>
      <p:sp>
        <p:nvSpPr>
          <p:cNvPr id="27" name="Text 25"/>
          <p:cNvSpPr/>
          <p:nvPr/>
        </p:nvSpPr>
        <p:spPr>
          <a:xfrm>
            <a:off x="841248" y="4334256"/>
            <a:ext cx="7863840" cy="365760"/>
          </a:xfrm>
          <a:prstGeom prst="rect">
            <a:avLst/>
          </a:prstGeom>
          <a:noFill/>
          <a:ln/>
        </p:spPr>
        <p:txBody>
          <a:bodyPr wrap="square" lIns="0" tIns="0" rIns="0" bIns="0" rtlCol="0" anchor="ctr"/>
          <a:lstStyle/>
          <a:p>
            <a:pPr marL="0" indent="0">
              <a:buNone/>
            </a:pPr>
            <a:r>
              <a:rPr lang="en-US" sz="1150" dirty="0">
                <a:solidFill>
                  <a:srgbClr val="3A3A3A"/>
                </a:solidFill>
                <a:latin typeface="Calibri" pitchFamily="34" charset="0"/>
                <a:ea typeface="Calibri" pitchFamily="34" charset="-122"/>
                <a:cs typeface="Calibri" pitchFamily="34" charset="-120"/>
              </a:rPr>
              <a:t>The severity of symptoms justifies the risk. A patient with intractable pain and days to live: high doses proportionate. A patient with mild discomfort and months to live: escalating aggressively is not proportionate.</a:t>
            </a:r>
            <a:endParaRPr lang="en-US" sz="1150" dirty="0"/>
          </a:p>
        </p:txBody>
      </p:sp>
      <p:sp>
        <p:nvSpPr>
          <p:cNvPr id="28" name="Shape 26"/>
          <p:cNvSpPr/>
          <p:nvPr/>
        </p:nvSpPr>
        <p:spPr>
          <a:xfrm>
            <a:off x="109728" y="4770120"/>
            <a:ext cx="8595360" cy="384048"/>
          </a:xfrm>
          <a:prstGeom prst="rect">
            <a:avLst/>
          </a:prstGeom>
          <a:solidFill>
            <a:srgbClr val="1A7F8C">
              <a:alpha val="12000"/>
            </a:srgbClr>
          </a:solidFill>
          <a:ln w="19050">
            <a:solidFill>
              <a:srgbClr val="1A7F8C"/>
            </a:solidFill>
            <a:prstDash val="solid"/>
          </a:ln>
          <a:effectLst>
            <a:outerShdw blurRad="101600" dist="38100" dir="8100000" algn="bl" rotWithShape="0">
              <a:srgbClr val="000000">
                <a:alpha val="12000"/>
              </a:srgbClr>
            </a:outerShdw>
          </a:effectLst>
        </p:spPr>
        <p:txBody>
          <a:bodyPr/>
          <a:lstStyle/>
          <a:p>
            <a:endParaRPr lang="en-US"/>
          </a:p>
        </p:txBody>
      </p:sp>
      <p:sp>
        <p:nvSpPr>
          <p:cNvPr id="29" name="Text 27"/>
          <p:cNvSpPr/>
          <p:nvPr/>
        </p:nvSpPr>
        <p:spPr>
          <a:xfrm>
            <a:off x="272886" y="4770120"/>
            <a:ext cx="8375904" cy="384048"/>
          </a:xfrm>
          <a:prstGeom prst="rect">
            <a:avLst/>
          </a:prstGeom>
          <a:noFill/>
          <a:ln/>
        </p:spPr>
        <p:txBody>
          <a:bodyPr wrap="square" lIns="0" tIns="0" rIns="0" bIns="0" rtlCol="0" anchor="ctr"/>
          <a:lstStyle/>
          <a:p>
            <a:pPr marL="0" indent="0">
              <a:buNone/>
            </a:pPr>
            <a:r>
              <a:rPr lang="en-US" sz="1150" i="1" dirty="0">
                <a:solidFill>
                  <a:srgbClr val="1B2A4A"/>
                </a:solidFill>
                <a:latin typeface="Calibri" pitchFamily="34" charset="0"/>
                <a:ea typeface="Calibri" pitchFamily="34" charset="-122"/>
                <a:cs typeface="Calibri" pitchFamily="34" charset="-120"/>
              </a:rPr>
              <a:t>📌 BOARD PEARL: The PDE is frequently used to justify aggressive opioid dosing at end of life. HOWEVER — evidence suggests therapeutic opioid doses do NOT hasten death when properly titrated. The PDE provides ethical coverage even when this is uncertain.</a:t>
            </a:r>
            <a:endParaRPr lang="en-US" sz="115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8">
    <p:bg>
      <p:bgPr>
        <a:solidFill>
          <a:srgbClr val="FAF7F2"/>
        </a:solidFill>
        <a:effectLst/>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txBody>
          <a:bodyPr/>
          <a:lstStyle/>
          <a:p>
            <a:endParaRPr lang="en-US"/>
          </a:p>
        </p:txBody>
      </p:sp>
      <p:sp>
        <p:nvSpPr>
          <p:cNvPr id="3" name="Shape 1"/>
          <p:cNvSpPr/>
          <p:nvPr/>
        </p:nvSpPr>
        <p:spPr>
          <a:xfrm>
            <a:off x="0" y="594360"/>
            <a:ext cx="9144000" cy="45720"/>
          </a:xfrm>
          <a:prstGeom prst="rect">
            <a:avLst/>
          </a:prstGeom>
          <a:solidFill>
            <a:srgbClr val="C8952A"/>
          </a:solidFill>
          <a:ln w="12700">
            <a:solidFill>
              <a:srgbClr val="C8952A"/>
            </a:solidFill>
            <a:prstDash val="solid"/>
          </a:ln>
        </p:spPr>
        <p:txBody>
          <a:bodyPr/>
          <a:lstStyle/>
          <a:p>
            <a:endParaRPr lang="en-US"/>
          </a:p>
        </p:txBody>
      </p:sp>
      <p:sp>
        <p:nvSpPr>
          <p:cNvPr id="5" name="Text 3"/>
          <p:cNvSpPr/>
          <p:nvPr/>
        </p:nvSpPr>
        <p:spPr>
          <a:xfrm>
            <a:off x="320040" y="73152"/>
            <a:ext cx="8503920" cy="475488"/>
          </a:xfrm>
          <a:prstGeom prst="rect">
            <a:avLst/>
          </a:prstGeom>
          <a:noFill/>
          <a:ln/>
        </p:spPr>
        <p:txBody>
          <a:bodyPr wrap="square" lIns="0" tIns="0" rIns="0" bIns="0" rtlCol="0" anchor="ctr"/>
          <a:lstStyle/>
          <a:p>
            <a:pPr marL="0" indent="0">
              <a:buNone/>
            </a:pPr>
            <a:r>
              <a:rPr lang="en-US" sz="2200" b="1">
                <a:solidFill>
                  <a:srgbClr val="FFFFFF"/>
                </a:solidFill>
                <a:latin typeface="Calibri"/>
                <a:ea typeface="Calibri"/>
                <a:cs typeface="Calibri"/>
              </a:rPr>
              <a:t>Palliative Sedation: Ethics, Indications, and Process</a:t>
            </a:r>
            <a:r>
              <a:rPr lang="en-US" sz="2200" b="1" baseline="30000">
                <a:solidFill>
                  <a:srgbClr val="FFFFFF"/>
                </a:solidFill>
                <a:latin typeface="Calibri"/>
                <a:ea typeface="Calibri"/>
                <a:cs typeface="Calibri"/>
              </a:rPr>
              <a:t>23</a:t>
            </a:r>
            <a:endParaRPr lang="en-US" sz="2200" baseline="30000" dirty="0"/>
          </a:p>
        </p:txBody>
      </p:sp>
      <p:sp>
        <p:nvSpPr>
          <p:cNvPr id="6" name="Text 4"/>
          <p:cNvSpPr/>
          <p:nvPr/>
        </p:nvSpPr>
        <p:spPr>
          <a:xfrm>
            <a:off x="274320" y="4901184"/>
            <a:ext cx="8595360" cy="219456"/>
          </a:xfrm>
          <a:prstGeom prst="rect">
            <a:avLst/>
          </a:prstGeom>
          <a:noFill/>
          <a:ln/>
        </p:spPr>
        <p:txBody>
          <a:bodyPr wrap="square" lIns="0" tIns="0" rIns="0" bIns="0" rtlCol="0" anchor="ctr"/>
          <a:lstStyle/>
          <a:p>
            <a:pPr marL="0" indent="0">
              <a:buNone/>
            </a:pPr>
            <a:r>
              <a:rPr lang="en-US" sz="900" dirty="0">
                <a:solidFill>
                  <a:srgbClr val="E8E4DC"/>
                </a:solidFill>
                <a:latin typeface="Calibri" pitchFamily="34" charset="0"/>
                <a:ea typeface="Calibri" pitchFamily="34" charset="-122"/>
                <a:cs typeface="Calibri" pitchFamily="34" charset="-120"/>
              </a:rPr>
              <a:t>Medical Ethics in Palliative Care  |  Board Review</a:t>
            </a:r>
            <a:endParaRPr lang="en-US" sz="900" dirty="0"/>
          </a:p>
        </p:txBody>
      </p:sp>
      <p:sp>
        <p:nvSpPr>
          <p:cNvPr id="7" name="Shape 5"/>
          <p:cNvSpPr/>
          <p:nvPr/>
        </p:nvSpPr>
        <p:spPr>
          <a:xfrm>
            <a:off x="274320" y="749808"/>
            <a:ext cx="8595360" cy="438912"/>
          </a:xfrm>
          <a:prstGeom prst="rect">
            <a:avLst/>
          </a:prstGeom>
          <a:solidFill>
            <a:srgbClr val="1B2A4A"/>
          </a:solidFill>
          <a:ln w="12700">
            <a:solidFill>
              <a:srgbClr val="1B2A4A"/>
            </a:solidFill>
            <a:prstDash val="solid"/>
          </a:ln>
        </p:spPr>
        <p:txBody>
          <a:bodyPr/>
          <a:lstStyle/>
          <a:p>
            <a:endParaRPr lang="en-US"/>
          </a:p>
        </p:txBody>
      </p:sp>
      <p:sp>
        <p:nvSpPr>
          <p:cNvPr id="8" name="Text 6"/>
          <p:cNvSpPr/>
          <p:nvPr/>
        </p:nvSpPr>
        <p:spPr>
          <a:xfrm>
            <a:off x="411480" y="749808"/>
            <a:ext cx="8321040" cy="438912"/>
          </a:xfrm>
          <a:prstGeom prst="rect">
            <a:avLst/>
          </a:prstGeom>
          <a:noFill/>
          <a:ln/>
        </p:spPr>
        <p:txBody>
          <a:bodyPr wrap="square" lIns="0" tIns="0" rIns="0" bIns="0" rtlCol="0" anchor="ctr"/>
          <a:lstStyle/>
          <a:p>
            <a:pPr marL="0" indent="0">
              <a:buNone/>
            </a:pPr>
            <a:r>
              <a:rPr lang="en-US" sz="1250" dirty="0">
                <a:solidFill>
                  <a:srgbClr val="FFFFFF"/>
                </a:solidFill>
                <a:latin typeface="Calibri" pitchFamily="34" charset="0"/>
                <a:ea typeface="Calibri" pitchFamily="34" charset="-122"/>
                <a:cs typeface="Calibri" pitchFamily="34" charset="-120"/>
              </a:rPr>
              <a:t>Definition: Intentional reduction of consciousness to relieve refractory suffering in imminently dying patients. Ranges from mild sedation to deep continuous sedation (CDS/CS).</a:t>
            </a:r>
            <a:endParaRPr lang="en-US" sz="1250" dirty="0"/>
          </a:p>
        </p:txBody>
      </p:sp>
      <p:sp>
        <p:nvSpPr>
          <p:cNvPr id="9" name="Shape 7"/>
          <p:cNvSpPr/>
          <p:nvPr/>
        </p:nvSpPr>
        <p:spPr>
          <a:xfrm>
            <a:off x="274320" y="1316736"/>
            <a:ext cx="4206240" cy="102412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0" name="Shape 8"/>
          <p:cNvSpPr/>
          <p:nvPr/>
        </p:nvSpPr>
        <p:spPr>
          <a:xfrm>
            <a:off x="274320" y="1316736"/>
            <a:ext cx="73152" cy="1024128"/>
          </a:xfrm>
          <a:prstGeom prst="rect">
            <a:avLst/>
          </a:prstGeom>
          <a:solidFill>
            <a:srgbClr val="1A7F8C"/>
          </a:solidFill>
          <a:ln w="12700">
            <a:solidFill>
              <a:srgbClr val="1A7F8C"/>
            </a:solidFill>
            <a:prstDash val="solid"/>
          </a:ln>
        </p:spPr>
        <p:txBody>
          <a:bodyPr/>
          <a:lstStyle/>
          <a:p>
            <a:endParaRPr lang="en-US"/>
          </a:p>
        </p:txBody>
      </p:sp>
      <p:sp>
        <p:nvSpPr>
          <p:cNvPr id="11" name="Text 9"/>
          <p:cNvSpPr/>
          <p:nvPr/>
        </p:nvSpPr>
        <p:spPr>
          <a:xfrm>
            <a:off x="457200" y="1380744"/>
            <a:ext cx="3931920" cy="237744"/>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Indications</a:t>
            </a:r>
            <a:endParaRPr lang="en-US" sz="1250" dirty="0"/>
          </a:p>
        </p:txBody>
      </p:sp>
      <p:sp>
        <p:nvSpPr>
          <p:cNvPr id="12" name="Text 10"/>
          <p:cNvSpPr/>
          <p:nvPr/>
        </p:nvSpPr>
        <p:spPr>
          <a:xfrm>
            <a:off x="457200" y="1664208"/>
            <a:ext cx="3931920" cy="621792"/>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Refractory and intolerable symptoms in imminently dying patients: refractory dyspnea, pain, agitation/delirium, intractable vomiting, seizures. Existential distress alone is controversial.</a:t>
            </a:r>
            <a:endParaRPr lang="en-US" sz="1100" dirty="0"/>
          </a:p>
        </p:txBody>
      </p:sp>
      <p:sp>
        <p:nvSpPr>
          <p:cNvPr id="13" name="Shape 11"/>
          <p:cNvSpPr/>
          <p:nvPr/>
        </p:nvSpPr>
        <p:spPr>
          <a:xfrm>
            <a:off x="274320" y="2487168"/>
            <a:ext cx="4206240" cy="102412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4" name="Shape 12"/>
          <p:cNvSpPr/>
          <p:nvPr/>
        </p:nvSpPr>
        <p:spPr>
          <a:xfrm>
            <a:off x="274320" y="2487168"/>
            <a:ext cx="73152" cy="1024128"/>
          </a:xfrm>
          <a:prstGeom prst="rect">
            <a:avLst/>
          </a:prstGeom>
          <a:solidFill>
            <a:srgbClr val="1A7F8C"/>
          </a:solidFill>
          <a:ln w="12700">
            <a:solidFill>
              <a:srgbClr val="1A7F8C"/>
            </a:solidFill>
            <a:prstDash val="solid"/>
          </a:ln>
        </p:spPr>
        <p:txBody>
          <a:bodyPr/>
          <a:lstStyle/>
          <a:p>
            <a:endParaRPr lang="en-US"/>
          </a:p>
        </p:txBody>
      </p:sp>
      <p:sp>
        <p:nvSpPr>
          <p:cNvPr id="15" name="Text 13"/>
          <p:cNvSpPr/>
          <p:nvPr/>
        </p:nvSpPr>
        <p:spPr>
          <a:xfrm>
            <a:off x="457200" y="2551176"/>
            <a:ext cx="3931920" cy="237744"/>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Proportionate Sedation</a:t>
            </a:r>
            <a:endParaRPr lang="en-US" sz="1250" dirty="0"/>
          </a:p>
        </p:txBody>
      </p:sp>
      <p:sp>
        <p:nvSpPr>
          <p:cNvPr id="16" name="Text 14"/>
          <p:cNvSpPr/>
          <p:nvPr/>
        </p:nvSpPr>
        <p:spPr>
          <a:xfrm>
            <a:off x="457200" y="2834640"/>
            <a:ext cx="3931920" cy="621792"/>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Titrate to symptom relief — do NOT pre-emptively sedate to unconsciousness. Use lowest dose achieving comfort. Document symptom burden, response, and clinical reasoning at each titration step.</a:t>
            </a:r>
            <a:endParaRPr lang="en-US" sz="1100" dirty="0"/>
          </a:p>
        </p:txBody>
      </p:sp>
      <p:sp>
        <p:nvSpPr>
          <p:cNvPr id="17" name="Shape 15"/>
          <p:cNvSpPr/>
          <p:nvPr/>
        </p:nvSpPr>
        <p:spPr>
          <a:xfrm>
            <a:off x="274320" y="3657600"/>
            <a:ext cx="4206240" cy="102412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8" name="Shape 16"/>
          <p:cNvSpPr/>
          <p:nvPr/>
        </p:nvSpPr>
        <p:spPr>
          <a:xfrm>
            <a:off x="274320" y="3657600"/>
            <a:ext cx="73152" cy="1024128"/>
          </a:xfrm>
          <a:prstGeom prst="rect">
            <a:avLst/>
          </a:prstGeom>
          <a:solidFill>
            <a:srgbClr val="1A7F8C"/>
          </a:solidFill>
          <a:ln w="12700">
            <a:solidFill>
              <a:srgbClr val="1A7F8C"/>
            </a:solidFill>
            <a:prstDash val="solid"/>
          </a:ln>
        </p:spPr>
        <p:txBody>
          <a:bodyPr/>
          <a:lstStyle/>
          <a:p>
            <a:endParaRPr lang="en-US"/>
          </a:p>
        </p:txBody>
      </p:sp>
      <p:sp>
        <p:nvSpPr>
          <p:cNvPr id="19" name="Text 17"/>
          <p:cNvSpPr/>
          <p:nvPr/>
        </p:nvSpPr>
        <p:spPr>
          <a:xfrm>
            <a:off x="457200" y="3721608"/>
            <a:ext cx="3931920" cy="237744"/>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Informed Consent</a:t>
            </a:r>
            <a:endParaRPr lang="en-US" sz="1250" dirty="0"/>
          </a:p>
        </p:txBody>
      </p:sp>
      <p:sp>
        <p:nvSpPr>
          <p:cNvPr id="20" name="Text 18"/>
          <p:cNvSpPr/>
          <p:nvPr/>
        </p:nvSpPr>
        <p:spPr>
          <a:xfrm>
            <a:off x="457200" y="4005072"/>
            <a:ext cx="3931920" cy="621792"/>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Explicit consent from patient or surrogate required. Explain: goal (symptom relief, not death), potential trade-off with awareness/communication, alternative options. Document in chart.</a:t>
            </a:r>
            <a:endParaRPr lang="en-US" sz="1100" dirty="0"/>
          </a:p>
        </p:txBody>
      </p:sp>
      <p:sp>
        <p:nvSpPr>
          <p:cNvPr id="21" name="Shape 19"/>
          <p:cNvSpPr/>
          <p:nvPr/>
        </p:nvSpPr>
        <p:spPr>
          <a:xfrm>
            <a:off x="4663440" y="1316736"/>
            <a:ext cx="4206240" cy="102412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22" name="Shape 20"/>
          <p:cNvSpPr/>
          <p:nvPr/>
        </p:nvSpPr>
        <p:spPr>
          <a:xfrm>
            <a:off x="4663440" y="1316736"/>
            <a:ext cx="73152" cy="1024128"/>
          </a:xfrm>
          <a:prstGeom prst="rect">
            <a:avLst/>
          </a:prstGeom>
          <a:solidFill>
            <a:srgbClr val="C8952A"/>
          </a:solidFill>
          <a:ln w="12700">
            <a:solidFill>
              <a:srgbClr val="C8952A"/>
            </a:solidFill>
            <a:prstDash val="solid"/>
          </a:ln>
        </p:spPr>
        <p:txBody>
          <a:bodyPr/>
          <a:lstStyle/>
          <a:p>
            <a:endParaRPr lang="en-US"/>
          </a:p>
        </p:txBody>
      </p:sp>
      <p:sp>
        <p:nvSpPr>
          <p:cNvPr id="23" name="Text 21"/>
          <p:cNvSpPr/>
          <p:nvPr/>
        </p:nvSpPr>
        <p:spPr>
          <a:xfrm>
            <a:off x="4846320" y="1380744"/>
            <a:ext cx="3931920" cy="237744"/>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NOT Euthanasia</a:t>
            </a:r>
            <a:endParaRPr lang="en-US" sz="1250" dirty="0"/>
          </a:p>
        </p:txBody>
      </p:sp>
      <p:sp>
        <p:nvSpPr>
          <p:cNvPr id="24" name="Text 22"/>
          <p:cNvSpPr/>
          <p:nvPr/>
        </p:nvSpPr>
        <p:spPr>
          <a:xfrm>
            <a:off x="4846320" y="1664208"/>
            <a:ext cx="3931920" cy="621792"/>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PDE applies: intent is symptom relief, not death. Sedation ≠ euthanasia if proportionate and intended for comfort. Key distinguishing features: intent, dose titration, not pre-emptive.</a:t>
            </a:r>
            <a:endParaRPr lang="en-US" sz="1100" dirty="0"/>
          </a:p>
        </p:txBody>
      </p:sp>
      <p:sp>
        <p:nvSpPr>
          <p:cNvPr id="25" name="Shape 23"/>
          <p:cNvSpPr/>
          <p:nvPr/>
        </p:nvSpPr>
        <p:spPr>
          <a:xfrm>
            <a:off x="4663440" y="2487168"/>
            <a:ext cx="4206240" cy="102412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26" name="Shape 24"/>
          <p:cNvSpPr/>
          <p:nvPr/>
        </p:nvSpPr>
        <p:spPr>
          <a:xfrm>
            <a:off x="4663440" y="2487168"/>
            <a:ext cx="73152" cy="1024128"/>
          </a:xfrm>
          <a:prstGeom prst="rect">
            <a:avLst/>
          </a:prstGeom>
          <a:solidFill>
            <a:srgbClr val="C8952A"/>
          </a:solidFill>
          <a:ln w="12700">
            <a:solidFill>
              <a:srgbClr val="C8952A"/>
            </a:solidFill>
            <a:prstDash val="solid"/>
          </a:ln>
        </p:spPr>
        <p:txBody>
          <a:bodyPr/>
          <a:lstStyle/>
          <a:p>
            <a:endParaRPr lang="en-US"/>
          </a:p>
        </p:txBody>
      </p:sp>
      <p:sp>
        <p:nvSpPr>
          <p:cNvPr id="27" name="Text 25"/>
          <p:cNvSpPr/>
          <p:nvPr/>
        </p:nvSpPr>
        <p:spPr>
          <a:xfrm>
            <a:off x="4846320" y="2551176"/>
            <a:ext cx="3931920" cy="237744"/>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MANH During Sedation</a:t>
            </a:r>
            <a:endParaRPr lang="en-US" sz="1250" dirty="0"/>
          </a:p>
        </p:txBody>
      </p:sp>
      <p:sp>
        <p:nvSpPr>
          <p:cNvPr id="28" name="Text 26"/>
          <p:cNvSpPr/>
          <p:nvPr/>
        </p:nvSpPr>
        <p:spPr>
          <a:xfrm>
            <a:off x="4846320" y="2834640"/>
            <a:ext cx="3931920" cy="621792"/>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Sedated patients cannot eat or drink. MANH is typically not initiated or is discontinued. This is not causing death — the underlying refractory disease is the cause of death.</a:t>
            </a:r>
            <a:endParaRPr lang="en-US" sz="1100" dirty="0"/>
          </a:p>
        </p:txBody>
      </p:sp>
      <p:sp>
        <p:nvSpPr>
          <p:cNvPr id="29" name="Shape 27"/>
          <p:cNvSpPr/>
          <p:nvPr/>
        </p:nvSpPr>
        <p:spPr>
          <a:xfrm>
            <a:off x="4663440" y="3657600"/>
            <a:ext cx="4206240" cy="102412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30" name="Shape 28"/>
          <p:cNvSpPr/>
          <p:nvPr/>
        </p:nvSpPr>
        <p:spPr>
          <a:xfrm>
            <a:off x="4663440" y="3657600"/>
            <a:ext cx="73152" cy="1024128"/>
          </a:xfrm>
          <a:prstGeom prst="rect">
            <a:avLst/>
          </a:prstGeom>
          <a:solidFill>
            <a:srgbClr val="C8952A"/>
          </a:solidFill>
          <a:ln w="12700">
            <a:solidFill>
              <a:srgbClr val="C8952A"/>
            </a:solidFill>
            <a:prstDash val="solid"/>
          </a:ln>
        </p:spPr>
        <p:txBody>
          <a:bodyPr/>
          <a:lstStyle/>
          <a:p>
            <a:endParaRPr lang="en-US"/>
          </a:p>
        </p:txBody>
      </p:sp>
      <p:sp>
        <p:nvSpPr>
          <p:cNvPr id="31" name="Text 29"/>
          <p:cNvSpPr/>
          <p:nvPr/>
        </p:nvSpPr>
        <p:spPr>
          <a:xfrm>
            <a:off x="4846320" y="3721608"/>
            <a:ext cx="3931920" cy="237744"/>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Controversy: Existential Distress</a:t>
            </a:r>
            <a:endParaRPr lang="en-US" sz="1250" dirty="0"/>
          </a:p>
        </p:txBody>
      </p:sp>
      <p:sp>
        <p:nvSpPr>
          <p:cNvPr id="32" name="Text 30"/>
          <p:cNvSpPr/>
          <p:nvPr/>
        </p:nvSpPr>
        <p:spPr>
          <a:xfrm>
            <a:off x="4846320" y="4005072"/>
            <a:ext cx="3931920" cy="621792"/>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Some argue existential suffering alone is insufficient indication without concurrent physical symptoms. Others argue it is ethically equivalent to physical suffering. Requires robust team discussion, psychiatric consultation, and ethics review.</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AF7F2"/>
        </a:solidFill>
        <a:effectLst/>
      </p:bgPr>
    </p:bg>
    <p:spTree>
      <p:nvGrpSpPr>
        <p:cNvPr id="1" name="">
          <a:extLst>
            <a:ext uri="{FF2B5EF4-FFF2-40B4-BE49-F238E27FC236}">
              <a16:creationId xmlns:a16="http://schemas.microsoft.com/office/drawing/2014/main" id="{D6FF9FAD-9B3C-61F7-C974-CA330E32437F}"/>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F5B050CC-A11C-8F5F-A0A3-CA0D71E445F0}"/>
              </a:ext>
            </a:extLst>
          </p:cNvPr>
          <p:cNvSpPr/>
          <p:nvPr/>
        </p:nvSpPr>
        <p:spPr>
          <a:xfrm>
            <a:off x="0" y="0"/>
            <a:ext cx="9144000" cy="594360"/>
          </a:xfrm>
          <a:prstGeom prst="rect">
            <a:avLst/>
          </a:prstGeom>
          <a:solidFill>
            <a:srgbClr val="1B2A4A"/>
          </a:solidFill>
          <a:ln w="12700">
            <a:solidFill>
              <a:srgbClr val="1B2A4A"/>
            </a:solidFill>
            <a:prstDash val="solid"/>
          </a:ln>
        </p:spPr>
        <p:txBody>
          <a:bodyPr/>
          <a:lstStyle/>
          <a:p>
            <a:endParaRPr lang="en-US"/>
          </a:p>
        </p:txBody>
      </p:sp>
      <p:sp>
        <p:nvSpPr>
          <p:cNvPr id="3" name="Shape 1">
            <a:extLst>
              <a:ext uri="{FF2B5EF4-FFF2-40B4-BE49-F238E27FC236}">
                <a16:creationId xmlns:a16="http://schemas.microsoft.com/office/drawing/2014/main" id="{875B7FDB-8326-D256-E684-448C840E1A43}"/>
              </a:ext>
            </a:extLst>
          </p:cNvPr>
          <p:cNvSpPr/>
          <p:nvPr/>
        </p:nvSpPr>
        <p:spPr>
          <a:xfrm>
            <a:off x="0" y="594360"/>
            <a:ext cx="9144000" cy="45720"/>
          </a:xfrm>
          <a:prstGeom prst="rect">
            <a:avLst/>
          </a:prstGeom>
          <a:solidFill>
            <a:srgbClr val="C8952A"/>
          </a:solidFill>
          <a:ln w="12700">
            <a:solidFill>
              <a:srgbClr val="C8952A"/>
            </a:solidFill>
            <a:prstDash val="solid"/>
          </a:ln>
        </p:spPr>
        <p:txBody>
          <a:bodyPr/>
          <a:lstStyle/>
          <a:p>
            <a:endParaRPr lang="en-US"/>
          </a:p>
        </p:txBody>
      </p:sp>
      <p:sp>
        <p:nvSpPr>
          <p:cNvPr id="4" name="Shape 2">
            <a:extLst>
              <a:ext uri="{FF2B5EF4-FFF2-40B4-BE49-F238E27FC236}">
                <a16:creationId xmlns:a16="http://schemas.microsoft.com/office/drawing/2014/main" id="{FE3EBB4D-A716-609A-1191-59224C7340B2}"/>
              </a:ext>
            </a:extLst>
          </p:cNvPr>
          <p:cNvSpPr/>
          <p:nvPr/>
        </p:nvSpPr>
        <p:spPr>
          <a:xfrm>
            <a:off x="0" y="4892040"/>
            <a:ext cx="9144000" cy="251460"/>
          </a:xfrm>
          <a:prstGeom prst="rect">
            <a:avLst/>
          </a:prstGeom>
          <a:solidFill>
            <a:srgbClr val="1B2A4A"/>
          </a:solidFill>
          <a:ln w="12700">
            <a:solidFill>
              <a:srgbClr val="1B2A4A"/>
            </a:solidFill>
            <a:prstDash val="solid"/>
          </a:ln>
        </p:spPr>
        <p:txBody>
          <a:bodyPr/>
          <a:lstStyle/>
          <a:p>
            <a:endParaRPr lang="en-US"/>
          </a:p>
        </p:txBody>
      </p:sp>
      <p:sp>
        <p:nvSpPr>
          <p:cNvPr id="5" name="Text 3">
            <a:extLst>
              <a:ext uri="{FF2B5EF4-FFF2-40B4-BE49-F238E27FC236}">
                <a16:creationId xmlns:a16="http://schemas.microsoft.com/office/drawing/2014/main" id="{0581EFEC-3813-7331-E6D5-E0A32AC8FDB0}"/>
              </a:ext>
            </a:extLst>
          </p:cNvPr>
          <p:cNvSpPr/>
          <p:nvPr/>
        </p:nvSpPr>
        <p:spPr>
          <a:xfrm>
            <a:off x="320040" y="73152"/>
            <a:ext cx="8503920" cy="475488"/>
          </a:xfrm>
          <a:prstGeom prst="rect">
            <a:avLst/>
          </a:prstGeom>
          <a:noFill/>
          <a:ln/>
        </p:spPr>
        <p:txBody>
          <a:bodyPr wrap="square" lIns="0" tIns="0" rIns="0" bIns="0" rtlCol="0" anchor="ctr"/>
          <a:lstStyle/>
          <a:p>
            <a:r>
              <a:rPr lang="en-US" sz="2200" b="1" dirty="0">
                <a:solidFill>
                  <a:srgbClr val="FFFFFF"/>
                </a:solidFill>
                <a:ea typeface="Calibri"/>
                <a:cs typeface="Calibri"/>
              </a:rPr>
              <a:t>Learning Obje</a:t>
            </a:r>
            <a:r>
              <a:rPr lang="en-US" sz="2200" b="1">
                <a:solidFill>
                  <a:srgbClr val="FFFFFF"/>
                </a:solidFill>
                <a:ea typeface="Calibri"/>
                <a:cs typeface="Calibri"/>
              </a:rPr>
              <a:t>ctives</a:t>
            </a:r>
            <a:endParaRPr lang="en-US" sz="2200" b="1" dirty="0">
              <a:solidFill>
                <a:srgbClr val="FFFFFF"/>
              </a:solidFill>
              <a:ea typeface="Calibri"/>
              <a:cs typeface="Calibri"/>
            </a:endParaRPr>
          </a:p>
        </p:txBody>
      </p:sp>
      <p:sp>
        <p:nvSpPr>
          <p:cNvPr id="33" name="Shape 31">
            <a:extLst>
              <a:ext uri="{FF2B5EF4-FFF2-40B4-BE49-F238E27FC236}">
                <a16:creationId xmlns:a16="http://schemas.microsoft.com/office/drawing/2014/main" id="{C12750AE-0DB7-753C-8497-312FD3A48980}"/>
              </a:ext>
            </a:extLst>
          </p:cNvPr>
          <p:cNvSpPr/>
          <p:nvPr/>
        </p:nvSpPr>
        <p:spPr>
          <a:xfrm>
            <a:off x="1237029" y="1553618"/>
            <a:ext cx="6679001" cy="658368"/>
          </a:xfrm>
          <a:prstGeom prst="rect">
            <a:avLst/>
          </a:prstGeom>
          <a:solidFill>
            <a:srgbClr val="1A7F8C"/>
          </a:solidFill>
          <a:ln w="12700">
            <a:solidFill>
              <a:srgbClr val="1A7F8C"/>
            </a:solidFill>
            <a:prstDash val="solid"/>
          </a:ln>
        </p:spPr>
        <p:txBody>
          <a:bodyPr/>
          <a:lstStyle/>
          <a:p>
            <a:endParaRPr lang="en-US"/>
          </a:p>
        </p:txBody>
      </p:sp>
      <p:sp>
        <p:nvSpPr>
          <p:cNvPr id="34" name="Text 32">
            <a:extLst>
              <a:ext uri="{FF2B5EF4-FFF2-40B4-BE49-F238E27FC236}">
                <a16:creationId xmlns:a16="http://schemas.microsoft.com/office/drawing/2014/main" id="{5A6DE8F2-0097-64F3-008A-6762C5395693}"/>
              </a:ext>
            </a:extLst>
          </p:cNvPr>
          <p:cNvSpPr/>
          <p:nvPr/>
        </p:nvSpPr>
        <p:spPr>
          <a:xfrm>
            <a:off x="1237029" y="1553618"/>
            <a:ext cx="6679001" cy="658368"/>
          </a:xfrm>
          <a:prstGeom prst="rect">
            <a:avLst/>
          </a:prstGeom>
          <a:noFill/>
          <a:ln/>
        </p:spPr>
        <p:txBody>
          <a:bodyPr wrap="square" lIns="0" tIns="0" rIns="0" bIns="0" rtlCol="0" anchor="ctr"/>
          <a:lstStyle/>
          <a:p>
            <a:pPr algn="ctr"/>
            <a:r>
              <a:rPr lang="en-US" sz="1300" b="1">
                <a:solidFill>
                  <a:srgbClr val="FFFFFF"/>
                </a:solidFill>
                <a:latin typeface="Calibri"/>
                <a:ea typeface="Calibri"/>
                <a:cs typeface="Calibri"/>
              </a:rPr>
              <a:t>Understand the foundations of ethical reasoning in palliative care</a:t>
            </a:r>
            <a:endParaRPr lang="en-US"/>
          </a:p>
        </p:txBody>
      </p:sp>
      <p:sp>
        <p:nvSpPr>
          <p:cNvPr id="38" name="Shape 36">
            <a:extLst>
              <a:ext uri="{FF2B5EF4-FFF2-40B4-BE49-F238E27FC236}">
                <a16:creationId xmlns:a16="http://schemas.microsoft.com/office/drawing/2014/main" id="{4B5BDFFD-3E98-5997-EAF6-22025ACB268C}"/>
              </a:ext>
            </a:extLst>
          </p:cNvPr>
          <p:cNvSpPr/>
          <p:nvPr/>
        </p:nvSpPr>
        <p:spPr>
          <a:xfrm>
            <a:off x="1237029" y="2321714"/>
            <a:ext cx="6679000" cy="658368"/>
          </a:xfrm>
          <a:prstGeom prst="rect">
            <a:avLst/>
          </a:prstGeom>
          <a:solidFill>
            <a:srgbClr val="1B2A4A"/>
          </a:solidFill>
          <a:ln w="12700">
            <a:solidFill>
              <a:srgbClr val="1B2A4A"/>
            </a:solidFill>
            <a:prstDash val="solid"/>
          </a:ln>
        </p:spPr>
        <p:txBody>
          <a:bodyPr/>
          <a:lstStyle/>
          <a:p>
            <a:endParaRPr lang="en-US"/>
          </a:p>
        </p:txBody>
      </p:sp>
      <p:sp>
        <p:nvSpPr>
          <p:cNvPr id="39" name="Text 37">
            <a:extLst>
              <a:ext uri="{FF2B5EF4-FFF2-40B4-BE49-F238E27FC236}">
                <a16:creationId xmlns:a16="http://schemas.microsoft.com/office/drawing/2014/main" id="{BC210669-61C4-FCA8-4F46-07A8C05AC78B}"/>
              </a:ext>
            </a:extLst>
          </p:cNvPr>
          <p:cNvSpPr/>
          <p:nvPr/>
        </p:nvSpPr>
        <p:spPr>
          <a:xfrm>
            <a:off x="1237029" y="2321714"/>
            <a:ext cx="6679001" cy="658368"/>
          </a:xfrm>
          <a:prstGeom prst="rect">
            <a:avLst/>
          </a:prstGeom>
          <a:noFill/>
          <a:ln/>
        </p:spPr>
        <p:txBody>
          <a:bodyPr wrap="square" lIns="0" tIns="0" rIns="0" bIns="0" rtlCol="0" anchor="ctr"/>
          <a:lstStyle/>
          <a:p>
            <a:pPr algn="ctr"/>
            <a:r>
              <a:rPr lang="en-US" sz="1300" b="1">
                <a:solidFill>
                  <a:srgbClr val="FFFFFF"/>
                </a:solidFill>
                <a:ea typeface="Calibri"/>
                <a:cs typeface="Calibri"/>
              </a:rPr>
              <a:t>Remember important context and key cases in the history of ethics in palliative care</a:t>
            </a:r>
            <a:endParaRPr lang="en-US" sz="1300" b="1" dirty="0">
              <a:solidFill>
                <a:srgbClr val="FFFFFF"/>
              </a:solidFill>
              <a:ea typeface="Calibri"/>
              <a:cs typeface="Calibri"/>
            </a:endParaRPr>
          </a:p>
        </p:txBody>
      </p:sp>
      <p:sp>
        <p:nvSpPr>
          <p:cNvPr id="57" name="Shape 31">
            <a:extLst>
              <a:ext uri="{FF2B5EF4-FFF2-40B4-BE49-F238E27FC236}">
                <a16:creationId xmlns:a16="http://schemas.microsoft.com/office/drawing/2014/main" id="{558C57D4-1128-C7FA-3119-BDEB4EFF14EF}"/>
              </a:ext>
            </a:extLst>
          </p:cNvPr>
          <p:cNvSpPr/>
          <p:nvPr/>
        </p:nvSpPr>
        <p:spPr>
          <a:xfrm>
            <a:off x="1237029" y="3106372"/>
            <a:ext cx="6679001" cy="658368"/>
          </a:xfrm>
          <a:prstGeom prst="rect">
            <a:avLst/>
          </a:prstGeom>
          <a:solidFill>
            <a:srgbClr val="1A7F8C"/>
          </a:solidFill>
          <a:ln w="12700">
            <a:solidFill>
              <a:srgbClr val="1A7F8C"/>
            </a:solidFill>
            <a:prstDash val="solid"/>
          </a:ln>
        </p:spPr>
        <p:txBody>
          <a:bodyPr/>
          <a:lstStyle/>
          <a:p>
            <a:endParaRPr lang="en-US"/>
          </a:p>
        </p:txBody>
      </p:sp>
      <p:sp>
        <p:nvSpPr>
          <p:cNvPr id="58" name="Text 32">
            <a:extLst>
              <a:ext uri="{FF2B5EF4-FFF2-40B4-BE49-F238E27FC236}">
                <a16:creationId xmlns:a16="http://schemas.microsoft.com/office/drawing/2014/main" id="{3581F347-4039-C22B-0F2F-5A4D0D6965BC}"/>
              </a:ext>
            </a:extLst>
          </p:cNvPr>
          <p:cNvSpPr/>
          <p:nvPr/>
        </p:nvSpPr>
        <p:spPr>
          <a:xfrm>
            <a:off x="1237029" y="3106372"/>
            <a:ext cx="6679001" cy="658368"/>
          </a:xfrm>
          <a:prstGeom prst="rect">
            <a:avLst/>
          </a:prstGeom>
          <a:noFill/>
          <a:ln/>
        </p:spPr>
        <p:txBody>
          <a:bodyPr wrap="square" lIns="0" tIns="0" rIns="0" bIns="0" rtlCol="0" anchor="ctr"/>
          <a:lstStyle/>
          <a:p>
            <a:pPr algn="ctr"/>
            <a:r>
              <a:rPr lang="en-US" sz="1300" b="1">
                <a:solidFill>
                  <a:srgbClr val="FFFFFF"/>
                </a:solidFill>
                <a:latin typeface="Calibri"/>
                <a:ea typeface="Calibri"/>
                <a:cs typeface="Calibri"/>
              </a:rPr>
              <a:t>Apply ethical principles to common scenarios in palliative care practice</a:t>
            </a:r>
            <a:endParaRPr lang="en-US"/>
          </a:p>
        </p:txBody>
      </p:sp>
    </p:spTree>
    <p:extLst>
      <p:ext uri="{BB962C8B-B14F-4D97-AF65-F5344CB8AC3E}">
        <p14:creationId xmlns:p14="http://schemas.microsoft.com/office/powerpoint/2010/main" val="28371426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29">
    <p:bg>
      <p:bgPr>
        <a:solidFill>
          <a:srgbClr val="FAF7F2"/>
        </a:solidFill>
        <a:effectLst/>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txBody>
          <a:bodyPr/>
          <a:lstStyle/>
          <a:p>
            <a:endParaRPr lang="en-US"/>
          </a:p>
        </p:txBody>
      </p:sp>
      <p:sp>
        <p:nvSpPr>
          <p:cNvPr id="3" name="Shape 1"/>
          <p:cNvSpPr/>
          <p:nvPr/>
        </p:nvSpPr>
        <p:spPr>
          <a:xfrm>
            <a:off x="0" y="594360"/>
            <a:ext cx="9144000" cy="45720"/>
          </a:xfrm>
          <a:prstGeom prst="rect">
            <a:avLst/>
          </a:prstGeom>
          <a:solidFill>
            <a:srgbClr val="C8952A"/>
          </a:solidFill>
          <a:ln w="12700">
            <a:solidFill>
              <a:srgbClr val="C8952A"/>
            </a:solidFill>
            <a:prstDash val="solid"/>
          </a:ln>
        </p:spPr>
        <p:txBody>
          <a:bodyPr/>
          <a:lstStyle/>
          <a:p>
            <a:endParaRPr lang="en-US"/>
          </a:p>
        </p:txBody>
      </p:sp>
      <p:sp>
        <p:nvSpPr>
          <p:cNvPr id="4" name="Shape 2"/>
          <p:cNvSpPr/>
          <p:nvPr/>
        </p:nvSpPr>
        <p:spPr>
          <a:xfrm>
            <a:off x="0" y="4892040"/>
            <a:ext cx="9144000" cy="251460"/>
          </a:xfrm>
          <a:prstGeom prst="rect">
            <a:avLst/>
          </a:prstGeom>
          <a:solidFill>
            <a:srgbClr val="1B2A4A"/>
          </a:solidFill>
          <a:ln w="12700">
            <a:solidFill>
              <a:srgbClr val="1B2A4A"/>
            </a:solidFill>
            <a:prstDash val="solid"/>
          </a:ln>
        </p:spPr>
        <p:txBody>
          <a:bodyPr/>
          <a:lstStyle/>
          <a:p>
            <a:endParaRPr lang="en-US"/>
          </a:p>
        </p:txBody>
      </p:sp>
      <p:sp>
        <p:nvSpPr>
          <p:cNvPr id="5" name="Text 3"/>
          <p:cNvSpPr/>
          <p:nvPr/>
        </p:nvSpPr>
        <p:spPr>
          <a:xfrm>
            <a:off x="320040" y="73152"/>
            <a:ext cx="8503920" cy="475488"/>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Ethics of Pain Management in Serious Illness</a:t>
            </a:r>
            <a:endParaRPr lang="en-US" sz="2200" dirty="0"/>
          </a:p>
        </p:txBody>
      </p:sp>
      <p:sp>
        <p:nvSpPr>
          <p:cNvPr id="7" name="Shape 5"/>
          <p:cNvSpPr/>
          <p:nvPr/>
        </p:nvSpPr>
        <p:spPr>
          <a:xfrm>
            <a:off x="274320" y="749808"/>
            <a:ext cx="8595360" cy="438912"/>
          </a:xfrm>
          <a:prstGeom prst="rect">
            <a:avLst/>
          </a:prstGeom>
          <a:solidFill>
            <a:srgbClr val="C0392B">
              <a:alpha val="85000"/>
            </a:srgbClr>
          </a:solidFill>
          <a:ln w="12700">
            <a:solidFill>
              <a:srgbClr val="C0392B"/>
            </a:solidFill>
            <a:prstDash val="solid"/>
          </a:ln>
        </p:spPr>
        <p:txBody>
          <a:bodyPr/>
          <a:lstStyle/>
          <a:p>
            <a:endParaRPr lang="en-US"/>
          </a:p>
        </p:txBody>
      </p:sp>
      <p:sp>
        <p:nvSpPr>
          <p:cNvPr id="8" name="Text 6"/>
          <p:cNvSpPr/>
          <p:nvPr/>
        </p:nvSpPr>
        <p:spPr>
          <a:xfrm>
            <a:off x="411480" y="749808"/>
            <a:ext cx="8321040" cy="438912"/>
          </a:xfrm>
          <a:prstGeom prst="rect">
            <a:avLst/>
          </a:prstGeom>
          <a:noFill/>
          <a:ln/>
        </p:spPr>
        <p:txBody>
          <a:bodyPr wrap="square" lIns="0" tIns="0" rIns="0" bIns="0" rtlCol="0" anchor="ctr"/>
          <a:lstStyle/>
          <a:p>
            <a:pPr marL="0" indent="0">
              <a:buNone/>
            </a:pPr>
            <a:r>
              <a:rPr lang="en-US" sz="1350" b="1" dirty="0">
                <a:solidFill>
                  <a:srgbClr val="FFFFFF"/>
                </a:solidFill>
                <a:latin typeface="Calibri" pitchFamily="34" charset="0"/>
                <a:ea typeface="Calibri" pitchFamily="34" charset="-122"/>
                <a:cs typeface="Calibri" pitchFamily="34" charset="-120"/>
              </a:rPr>
              <a:t>Undertreated pain is an ethical violation. Adequate symptom control is a patient right, not a favor.</a:t>
            </a:r>
            <a:endParaRPr lang="en-US" sz="1350" dirty="0"/>
          </a:p>
        </p:txBody>
      </p:sp>
      <p:sp>
        <p:nvSpPr>
          <p:cNvPr id="9" name="Shape 7"/>
          <p:cNvSpPr/>
          <p:nvPr/>
        </p:nvSpPr>
        <p:spPr>
          <a:xfrm>
            <a:off x="274320" y="1335024"/>
            <a:ext cx="4206240" cy="102412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0" name="Shape 8"/>
          <p:cNvSpPr/>
          <p:nvPr/>
        </p:nvSpPr>
        <p:spPr>
          <a:xfrm>
            <a:off x="274320" y="1335024"/>
            <a:ext cx="73152" cy="1024128"/>
          </a:xfrm>
          <a:prstGeom prst="rect">
            <a:avLst/>
          </a:prstGeom>
          <a:solidFill>
            <a:srgbClr val="1A7F8C"/>
          </a:solidFill>
          <a:ln w="12700">
            <a:solidFill>
              <a:srgbClr val="1A7F8C"/>
            </a:solidFill>
            <a:prstDash val="solid"/>
          </a:ln>
        </p:spPr>
        <p:txBody>
          <a:bodyPr/>
          <a:lstStyle/>
          <a:p>
            <a:endParaRPr lang="en-US"/>
          </a:p>
        </p:txBody>
      </p:sp>
      <p:sp>
        <p:nvSpPr>
          <p:cNvPr id="11" name="Text 9"/>
          <p:cNvSpPr/>
          <p:nvPr/>
        </p:nvSpPr>
        <p:spPr>
          <a:xfrm>
            <a:off x="457200" y="1399032"/>
            <a:ext cx="3931920" cy="237744"/>
          </a:xfrm>
          <a:prstGeom prst="rect">
            <a:avLst/>
          </a:prstGeom>
          <a:noFill/>
          <a:ln/>
        </p:spPr>
        <p:txBody>
          <a:bodyPr wrap="square" lIns="0" tIns="0" rIns="0" bIns="0" rtlCol="0" anchor="ctr"/>
          <a:lstStyle/>
          <a:p>
            <a:r>
              <a:rPr lang="en-US" sz="1250" b="1">
                <a:solidFill>
                  <a:srgbClr val="1B2A4A"/>
                </a:solidFill>
                <a:latin typeface="Calibri"/>
                <a:ea typeface="Calibri"/>
                <a:cs typeface="Calibri"/>
              </a:rPr>
              <a:t>Duty to Relieve Suffering</a:t>
            </a:r>
            <a:r>
              <a:rPr lang="en-US" sz="1250" b="1" baseline="30000">
                <a:solidFill>
                  <a:srgbClr val="1B2A4A"/>
                </a:solidFill>
                <a:latin typeface="Calibri"/>
                <a:ea typeface="Calibri"/>
                <a:cs typeface="Calibri"/>
              </a:rPr>
              <a:t>5</a:t>
            </a:r>
            <a:endParaRPr lang="en-US" sz="1250" baseline="30000" dirty="0"/>
          </a:p>
        </p:txBody>
      </p:sp>
      <p:sp>
        <p:nvSpPr>
          <p:cNvPr id="12" name="Text 10"/>
          <p:cNvSpPr/>
          <p:nvPr/>
        </p:nvSpPr>
        <p:spPr>
          <a:xfrm>
            <a:off x="457200" y="1682496"/>
            <a:ext cx="3931920" cy="621792"/>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Nonmaleficence requires not only avoiding harm but actively preventing unnecessary suffering. Withholding effective analgesia from a dying patient violates this duty.</a:t>
            </a:r>
            <a:endParaRPr lang="en-US" sz="1100" dirty="0"/>
          </a:p>
        </p:txBody>
      </p:sp>
      <p:sp>
        <p:nvSpPr>
          <p:cNvPr id="13" name="Shape 11"/>
          <p:cNvSpPr/>
          <p:nvPr/>
        </p:nvSpPr>
        <p:spPr>
          <a:xfrm>
            <a:off x="274320" y="2487168"/>
            <a:ext cx="4206240" cy="102412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4" name="Shape 12"/>
          <p:cNvSpPr/>
          <p:nvPr/>
        </p:nvSpPr>
        <p:spPr>
          <a:xfrm>
            <a:off x="274320" y="2487168"/>
            <a:ext cx="73152" cy="1024128"/>
          </a:xfrm>
          <a:prstGeom prst="rect">
            <a:avLst/>
          </a:prstGeom>
          <a:solidFill>
            <a:srgbClr val="1B2A4A"/>
          </a:solidFill>
          <a:ln w="12700">
            <a:solidFill>
              <a:srgbClr val="1B2A4A"/>
            </a:solidFill>
            <a:prstDash val="solid"/>
          </a:ln>
        </p:spPr>
        <p:txBody>
          <a:bodyPr/>
          <a:lstStyle/>
          <a:p>
            <a:endParaRPr lang="en-US"/>
          </a:p>
        </p:txBody>
      </p:sp>
      <p:sp>
        <p:nvSpPr>
          <p:cNvPr id="15" name="Text 13"/>
          <p:cNvSpPr/>
          <p:nvPr/>
        </p:nvSpPr>
        <p:spPr>
          <a:xfrm>
            <a:off x="457200" y="2551176"/>
            <a:ext cx="3931920" cy="237744"/>
          </a:xfrm>
          <a:prstGeom prst="rect">
            <a:avLst/>
          </a:prstGeom>
          <a:noFill/>
          <a:ln/>
        </p:spPr>
        <p:txBody>
          <a:bodyPr wrap="square" lIns="0" tIns="0" rIns="0" bIns="0" rtlCol="0" anchor="ctr"/>
          <a:lstStyle/>
          <a:p>
            <a:r>
              <a:rPr lang="en-US" sz="1250" b="1">
                <a:solidFill>
                  <a:srgbClr val="1B2A4A"/>
                </a:solidFill>
                <a:latin typeface="Calibri"/>
                <a:ea typeface="Calibri"/>
                <a:cs typeface="Calibri"/>
              </a:rPr>
              <a:t>Opiophobia and Its Harms</a:t>
            </a:r>
            <a:r>
              <a:rPr lang="en-US" sz="1250" b="1" baseline="30000">
                <a:solidFill>
                  <a:srgbClr val="1B2A4A"/>
                </a:solidFill>
                <a:latin typeface="Calibri"/>
                <a:ea typeface="Calibri"/>
                <a:cs typeface="Calibri"/>
              </a:rPr>
              <a:t>24</a:t>
            </a:r>
            <a:endParaRPr lang="en-US" sz="1250" baseline="30000" dirty="0"/>
          </a:p>
        </p:txBody>
      </p:sp>
      <p:sp>
        <p:nvSpPr>
          <p:cNvPr id="16" name="Text 14"/>
          <p:cNvSpPr/>
          <p:nvPr/>
        </p:nvSpPr>
        <p:spPr>
          <a:xfrm>
            <a:off x="457200" y="2834640"/>
            <a:ext cx="3931920" cy="621792"/>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Fear of opioid side effects, regulatory scrutiny, or causing addiction leads to undertreatment. At end of life: physical dependence is expected and acceptable. Addiction is not the relevant concern.</a:t>
            </a:r>
            <a:endParaRPr lang="en-US" sz="1100" dirty="0"/>
          </a:p>
        </p:txBody>
      </p:sp>
      <p:sp>
        <p:nvSpPr>
          <p:cNvPr id="17" name="Shape 15"/>
          <p:cNvSpPr/>
          <p:nvPr/>
        </p:nvSpPr>
        <p:spPr>
          <a:xfrm>
            <a:off x="274320" y="3639312"/>
            <a:ext cx="4206240" cy="102412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8" name="Shape 16"/>
          <p:cNvSpPr/>
          <p:nvPr/>
        </p:nvSpPr>
        <p:spPr>
          <a:xfrm>
            <a:off x="274320" y="3639312"/>
            <a:ext cx="73152" cy="1024128"/>
          </a:xfrm>
          <a:prstGeom prst="rect">
            <a:avLst/>
          </a:prstGeom>
          <a:solidFill>
            <a:srgbClr val="C8952A"/>
          </a:solidFill>
          <a:ln w="12700">
            <a:solidFill>
              <a:srgbClr val="C8952A"/>
            </a:solidFill>
            <a:prstDash val="solid"/>
          </a:ln>
        </p:spPr>
        <p:txBody>
          <a:bodyPr/>
          <a:lstStyle/>
          <a:p>
            <a:endParaRPr lang="en-US"/>
          </a:p>
        </p:txBody>
      </p:sp>
      <p:sp>
        <p:nvSpPr>
          <p:cNvPr id="19" name="Text 17"/>
          <p:cNvSpPr/>
          <p:nvPr/>
        </p:nvSpPr>
        <p:spPr>
          <a:xfrm>
            <a:off x="457200" y="3703320"/>
            <a:ext cx="3931920" cy="237744"/>
          </a:xfrm>
          <a:prstGeom prst="rect">
            <a:avLst/>
          </a:prstGeom>
          <a:noFill/>
          <a:ln/>
        </p:spPr>
        <p:txBody>
          <a:bodyPr wrap="square" lIns="0" tIns="0" rIns="0" bIns="0" rtlCol="0" anchor="ctr"/>
          <a:lstStyle/>
          <a:p>
            <a:pPr marL="0" indent="0">
              <a:buNone/>
            </a:pPr>
            <a:r>
              <a:rPr lang="en-US" sz="1250" b="1">
                <a:solidFill>
                  <a:srgbClr val="1B2A4A"/>
                </a:solidFill>
                <a:latin typeface="Calibri"/>
                <a:ea typeface="Calibri"/>
                <a:cs typeface="Calibri"/>
              </a:rPr>
              <a:t>Justice in Pain Management</a:t>
            </a:r>
            <a:r>
              <a:rPr lang="en-US" sz="1250" b="1" baseline="30000">
                <a:solidFill>
                  <a:srgbClr val="1B2A4A"/>
                </a:solidFill>
                <a:latin typeface="Calibri"/>
                <a:ea typeface="Calibri"/>
                <a:cs typeface="Calibri"/>
              </a:rPr>
              <a:t>25</a:t>
            </a:r>
            <a:endParaRPr lang="en-US" sz="1250" baseline="30000" dirty="0"/>
          </a:p>
        </p:txBody>
      </p:sp>
      <p:sp>
        <p:nvSpPr>
          <p:cNvPr id="20" name="Text 18"/>
          <p:cNvSpPr/>
          <p:nvPr/>
        </p:nvSpPr>
        <p:spPr>
          <a:xfrm>
            <a:off x="457200" y="3986784"/>
            <a:ext cx="3931920" cy="621792"/>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Racial, ethnic, and socioeconomic disparities in opioid prescribing are well-documented. Black and Hispanic patients are less likely to receive adequate analgesia. Justice demands equitable symptom management.</a:t>
            </a:r>
            <a:endParaRPr lang="en-US" sz="1100" dirty="0"/>
          </a:p>
        </p:txBody>
      </p:sp>
      <p:sp>
        <p:nvSpPr>
          <p:cNvPr id="21" name="Shape 19"/>
          <p:cNvSpPr/>
          <p:nvPr/>
        </p:nvSpPr>
        <p:spPr>
          <a:xfrm>
            <a:off x="4618491" y="1335024"/>
            <a:ext cx="4206240" cy="102412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22" name="Shape 20"/>
          <p:cNvSpPr/>
          <p:nvPr/>
        </p:nvSpPr>
        <p:spPr>
          <a:xfrm>
            <a:off x="4663440" y="1335024"/>
            <a:ext cx="73152" cy="1024128"/>
          </a:xfrm>
          <a:prstGeom prst="rect">
            <a:avLst/>
          </a:prstGeom>
          <a:solidFill>
            <a:srgbClr val="C0392B"/>
          </a:solidFill>
          <a:ln w="12700">
            <a:solidFill>
              <a:srgbClr val="C0392B"/>
            </a:solidFill>
            <a:prstDash val="solid"/>
          </a:ln>
        </p:spPr>
        <p:txBody>
          <a:bodyPr/>
          <a:lstStyle/>
          <a:p>
            <a:endParaRPr lang="en-US"/>
          </a:p>
        </p:txBody>
      </p:sp>
      <p:sp>
        <p:nvSpPr>
          <p:cNvPr id="23" name="Text 21"/>
          <p:cNvSpPr/>
          <p:nvPr/>
        </p:nvSpPr>
        <p:spPr>
          <a:xfrm>
            <a:off x="4846320" y="1399032"/>
            <a:ext cx="3931920" cy="237744"/>
          </a:xfrm>
          <a:prstGeom prst="rect">
            <a:avLst/>
          </a:prstGeom>
          <a:noFill/>
          <a:ln/>
        </p:spPr>
        <p:txBody>
          <a:bodyPr wrap="square" lIns="0" tIns="0" rIns="0" bIns="0" rtlCol="0" anchor="ctr"/>
          <a:lstStyle/>
          <a:p>
            <a:pPr marL="0" indent="0">
              <a:buNone/>
            </a:pPr>
            <a:r>
              <a:rPr lang="en-US" sz="1250" b="1">
                <a:solidFill>
                  <a:srgbClr val="1B2A4A"/>
                </a:solidFill>
                <a:latin typeface="Calibri"/>
                <a:ea typeface="Calibri"/>
                <a:cs typeface="Calibri"/>
              </a:rPr>
              <a:t>Regulatory Balance</a:t>
            </a:r>
            <a:r>
              <a:rPr lang="en-US" sz="1250" b="1" baseline="30000">
                <a:solidFill>
                  <a:srgbClr val="1B2A4A"/>
                </a:solidFill>
                <a:latin typeface="Calibri"/>
                <a:ea typeface="Calibri"/>
                <a:cs typeface="Calibri"/>
              </a:rPr>
              <a:t>24</a:t>
            </a:r>
            <a:endParaRPr lang="en-US" sz="1250" baseline="30000" dirty="0"/>
          </a:p>
        </p:txBody>
      </p:sp>
      <p:sp>
        <p:nvSpPr>
          <p:cNvPr id="24" name="Text 22"/>
          <p:cNvSpPr/>
          <p:nvPr/>
        </p:nvSpPr>
        <p:spPr>
          <a:xfrm>
            <a:off x="4846320" y="1682496"/>
            <a:ext cx="3931920" cy="621792"/>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DEA oversight and prescribing regulations apply to palliative opioids. Fellows must understand documentation requirements, but fear of regulatory scrutiny should never lead to undertreatment.</a:t>
            </a:r>
            <a:endParaRPr lang="en-US" sz="1100" dirty="0"/>
          </a:p>
        </p:txBody>
      </p:sp>
      <p:sp>
        <p:nvSpPr>
          <p:cNvPr id="25" name="Shape 23"/>
          <p:cNvSpPr/>
          <p:nvPr/>
        </p:nvSpPr>
        <p:spPr>
          <a:xfrm>
            <a:off x="4663440" y="2487168"/>
            <a:ext cx="4206240" cy="102412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26" name="Shape 24"/>
          <p:cNvSpPr/>
          <p:nvPr/>
        </p:nvSpPr>
        <p:spPr>
          <a:xfrm>
            <a:off x="4663440" y="2487168"/>
            <a:ext cx="73152" cy="1024128"/>
          </a:xfrm>
          <a:prstGeom prst="rect">
            <a:avLst/>
          </a:prstGeom>
          <a:solidFill>
            <a:srgbClr val="1A7A4A"/>
          </a:solidFill>
          <a:ln w="12700">
            <a:solidFill>
              <a:srgbClr val="1A7A4A"/>
            </a:solidFill>
            <a:prstDash val="solid"/>
          </a:ln>
        </p:spPr>
        <p:txBody>
          <a:bodyPr/>
          <a:lstStyle/>
          <a:p>
            <a:endParaRPr lang="en-US"/>
          </a:p>
        </p:txBody>
      </p:sp>
      <p:sp>
        <p:nvSpPr>
          <p:cNvPr id="27" name="Text 25"/>
          <p:cNvSpPr/>
          <p:nvPr/>
        </p:nvSpPr>
        <p:spPr>
          <a:xfrm>
            <a:off x="4846320" y="2551176"/>
            <a:ext cx="3931920" cy="237744"/>
          </a:xfrm>
          <a:prstGeom prst="rect">
            <a:avLst/>
          </a:prstGeom>
          <a:noFill/>
          <a:ln/>
        </p:spPr>
        <p:txBody>
          <a:bodyPr wrap="square" lIns="0" tIns="0" rIns="0" bIns="0" rtlCol="0" anchor="ctr"/>
          <a:lstStyle/>
          <a:p>
            <a:pPr marL="0" indent="0">
              <a:buNone/>
            </a:pPr>
            <a:r>
              <a:rPr lang="en-US" sz="1250" b="1">
                <a:solidFill>
                  <a:srgbClr val="1B2A4A"/>
                </a:solidFill>
                <a:latin typeface="Calibri"/>
                <a:ea typeface="Calibri"/>
                <a:cs typeface="Calibri"/>
              </a:rPr>
              <a:t>Opioid Dosing: No Ceiling</a:t>
            </a:r>
            <a:r>
              <a:rPr lang="en-US" sz="1250" b="1" baseline="30000">
                <a:solidFill>
                  <a:srgbClr val="1B2A4A"/>
                </a:solidFill>
                <a:latin typeface="Calibri"/>
                <a:ea typeface="Calibri"/>
                <a:cs typeface="Calibri"/>
              </a:rPr>
              <a:t>26</a:t>
            </a:r>
            <a:endParaRPr lang="en-US" sz="1250" dirty="0"/>
          </a:p>
        </p:txBody>
      </p:sp>
      <p:sp>
        <p:nvSpPr>
          <p:cNvPr id="28" name="Text 26"/>
          <p:cNvSpPr/>
          <p:nvPr/>
        </p:nvSpPr>
        <p:spPr>
          <a:xfrm>
            <a:off x="4846320" y="2834640"/>
            <a:ext cx="3931920" cy="621792"/>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For severe, refractory cancer pain or dyspnea at end of life — there is no pharmacologic ceiling. Titrate to effect. Document symptom burden clearly. Use equianalgesic conversions appropriately.</a:t>
            </a:r>
            <a:endParaRPr lang="en-US" sz="1100" dirty="0"/>
          </a:p>
        </p:txBody>
      </p:sp>
      <p:sp>
        <p:nvSpPr>
          <p:cNvPr id="29" name="Shape 27"/>
          <p:cNvSpPr/>
          <p:nvPr/>
        </p:nvSpPr>
        <p:spPr>
          <a:xfrm>
            <a:off x="4663440" y="3639312"/>
            <a:ext cx="4206240" cy="102412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30" name="Shape 28"/>
          <p:cNvSpPr/>
          <p:nvPr/>
        </p:nvSpPr>
        <p:spPr>
          <a:xfrm>
            <a:off x="4663440" y="3639312"/>
            <a:ext cx="73152" cy="1024128"/>
          </a:xfrm>
          <a:prstGeom prst="rect">
            <a:avLst/>
          </a:prstGeom>
          <a:solidFill>
            <a:srgbClr val="D4750A"/>
          </a:solidFill>
          <a:ln w="12700">
            <a:solidFill>
              <a:srgbClr val="D4750A"/>
            </a:solidFill>
            <a:prstDash val="solid"/>
          </a:ln>
        </p:spPr>
        <p:txBody>
          <a:bodyPr/>
          <a:lstStyle/>
          <a:p>
            <a:endParaRPr lang="en-US"/>
          </a:p>
        </p:txBody>
      </p:sp>
      <p:sp>
        <p:nvSpPr>
          <p:cNvPr id="31" name="Text 29"/>
          <p:cNvSpPr/>
          <p:nvPr/>
        </p:nvSpPr>
        <p:spPr>
          <a:xfrm>
            <a:off x="4846320" y="3703320"/>
            <a:ext cx="3931920" cy="237744"/>
          </a:xfrm>
          <a:prstGeom prst="rect">
            <a:avLst/>
          </a:prstGeom>
          <a:noFill/>
          <a:ln/>
        </p:spPr>
        <p:txBody>
          <a:bodyPr wrap="square" lIns="0" tIns="0" rIns="0" bIns="0" rtlCol="0" anchor="ctr"/>
          <a:lstStyle/>
          <a:p>
            <a:pPr marL="0" indent="0">
              <a:buNone/>
            </a:pPr>
            <a:r>
              <a:rPr lang="en-US" sz="1250" b="1">
                <a:solidFill>
                  <a:srgbClr val="1B2A4A"/>
                </a:solidFill>
                <a:latin typeface="Calibri"/>
                <a:ea typeface="Calibri"/>
                <a:cs typeface="Calibri"/>
              </a:rPr>
              <a:t>Non-Opioid Adjuncts</a:t>
            </a:r>
            <a:r>
              <a:rPr lang="en-US" sz="1250" b="1" baseline="30000">
                <a:solidFill>
                  <a:srgbClr val="1B2A4A"/>
                </a:solidFill>
                <a:latin typeface="Calibri"/>
                <a:ea typeface="Calibri"/>
                <a:cs typeface="Calibri"/>
              </a:rPr>
              <a:t>26</a:t>
            </a:r>
            <a:endParaRPr lang="en-US" sz="1250" baseline="30000" dirty="0"/>
          </a:p>
        </p:txBody>
      </p:sp>
      <p:sp>
        <p:nvSpPr>
          <p:cNvPr id="32" name="Text 30"/>
          <p:cNvSpPr/>
          <p:nvPr/>
        </p:nvSpPr>
        <p:spPr>
          <a:xfrm>
            <a:off x="4846320" y="3986784"/>
            <a:ext cx="3931920" cy="621792"/>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NSAIDs, corticosteroids, SNRIs, anticonvulsants, bisphosphonates, nerve blocks — multimodal approach reduces opioid burden and addresses neuropathic/bone pain. Do not default to opioids alone.</a:t>
            </a:r>
            <a:endParaRPr lang="en-US" sz="11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A150C-DF55-9003-4959-7DF87429737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711FB9E-C55D-5EDB-6E43-A7B298968921}"/>
              </a:ext>
            </a:extLst>
          </p:cNvPr>
          <p:cNvSpPr>
            <a:spLocks noGrp="1"/>
          </p:cNvSpPr>
          <p:nvPr>
            <p:ph type="ctrTitle"/>
          </p:nvPr>
        </p:nvSpPr>
        <p:spPr/>
        <p:txBody>
          <a:bodyPr/>
          <a:lstStyle/>
          <a:p>
            <a:r>
              <a:rPr lang="en-US" sz="3600" b="1" dirty="0">
                <a:solidFill>
                  <a:srgbClr val="FFFFFF"/>
                </a:solidFill>
                <a:latin typeface="Calibri" pitchFamily="34" charset="0"/>
                <a:ea typeface="Calibri" pitchFamily="34" charset="-122"/>
                <a:cs typeface="Calibri" pitchFamily="34" charset="-120"/>
              </a:rPr>
              <a:t>Pediatric Ethics &amp;</a:t>
            </a:r>
            <a:br>
              <a:rPr lang="en-US" sz="3600" dirty="0"/>
            </a:br>
            <a:r>
              <a:rPr lang="en-US" sz="3600" b="1" dirty="0">
                <a:solidFill>
                  <a:srgbClr val="FFFFFF"/>
                </a:solidFill>
                <a:latin typeface="Calibri" pitchFamily="34" charset="0"/>
                <a:ea typeface="Calibri" pitchFamily="34" charset="-122"/>
                <a:cs typeface="Calibri" pitchFamily="34" charset="-120"/>
              </a:rPr>
              <a:t>the Baby Doe Case</a:t>
            </a:r>
            <a:endParaRPr lang="en-US" sz="3600" dirty="0"/>
          </a:p>
        </p:txBody>
      </p:sp>
      <p:sp>
        <p:nvSpPr>
          <p:cNvPr id="5" name="Subtitle 4">
            <a:extLst>
              <a:ext uri="{FF2B5EF4-FFF2-40B4-BE49-F238E27FC236}">
                <a16:creationId xmlns:a16="http://schemas.microsoft.com/office/drawing/2014/main" id="{DFC02B29-AA0C-5E30-94EC-BE5C648C8F4A}"/>
              </a:ext>
            </a:extLst>
          </p:cNvPr>
          <p:cNvSpPr>
            <a:spLocks noGrp="1"/>
          </p:cNvSpPr>
          <p:nvPr>
            <p:ph type="subTitle" idx="1"/>
          </p:nvPr>
        </p:nvSpPr>
        <p:spPr/>
        <p:txBody>
          <a:bodyPr/>
          <a:lstStyle/>
          <a:p>
            <a:pPr marL="0"/>
            <a:r>
              <a:rPr lang="en-US" sz="1400" i="1" dirty="0">
                <a:solidFill>
                  <a:srgbClr val="E8E4DC"/>
                </a:solidFill>
                <a:latin typeface="Calibri" pitchFamily="34" charset="0"/>
                <a:ea typeface="Calibri" pitchFamily="34" charset="-122"/>
                <a:cs typeface="Calibri" pitchFamily="34" charset="-120"/>
              </a:rPr>
              <a:t>Baby Doe 1983 · Best Interest Standard · Child's Assent</a:t>
            </a:r>
            <a:endParaRPr lang="en-US" sz="1400" dirty="0"/>
          </a:p>
        </p:txBody>
      </p:sp>
    </p:spTree>
    <p:extLst>
      <p:ext uri="{BB962C8B-B14F-4D97-AF65-F5344CB8AC3E}">
        <p14:creationId xmlns:p14="http://schemas.microsoft.com/office/powerpoint/2010/main" val="2875008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txBody>
          <a:bodyPr/>
          <a:lstStyle/>
          <a:p>
            <a:endParaRPr lang="en-US"/>
          </a:p>
        </p:txBody>
      </p:sp>
      <p:sp>
        <p:nvSpPr>
          <p:cNvPr id="3" name="Shape 1"/>
          <p:cNvSpPr/>
          <p:nvPr/>
        </p:nvSpPr>
        <p:spPr>
          <a:xfrm>
            <a:off x="0" y="594360"/>
            <a:ext cx="9144000" cy="45720"/>
          </a:xfrm>
          <a:prstGeom prst="rect">
            <a:avLst/>
          </a:prstGeom>
          <a:solidFill>
            <a:srgbClr val="C8952A"/>
          </a:solidFill>
          <a:ln w="12700">
            <a:solidFill>
              <a:srgbClr val="C8952A"/>
            </a:solidFill>
            <a:prstDash val="solid"/>
          </a:ln>
        </p:spPr>
        <p:txBody>
          <a:bodyPr/>
          <a:lstStyle/>
          <a:p>
            <a:endParaRPr lang="en-US"/>
          </a:p>
        </p:txBody>
      </p:sp>
      <p:sp>
        <p:nvSpPr>
          <p:cNvPr id="5" name="Text 3"/>
          <p:cNvSpPr/>
          <p:nvPr/>
        </p:nvSpPr>
        <p:spPr>
          <a:xfrm>
            <a:off x="320040" y="73152"/>
            <a:ext cx="8503920" cy="475488"/>
          </a:xfrm>
          <a:prstGeom prst="rect">
            <a:avLst/>
          </a:prstGeom>
          <a:noFill/>
          <a:ln/>
        </p:spPr>
        <p:txBody>
          <a:bodyPr wrap="square" lIns="0" tIns="0" rIns="0" bIns="0" rtlCol="0" anchor="ctr"/>
          <a:lstStyle/>
          <a:p>
            <a:pPr marL="0" indent="0">
              <a:buNone/>
            </a:pPr>
            <a:r>
              <a:rPr lang="en-US" sz="2200" b="1">
                <a:solidFill>
                  <a:srgbClr val="FFFFFF"/>
                </a:solidFill>
                <a:latin typeface="Calibri"/>
                <a:ea typeface="Calibri"/>
                <a:cs typeface="Calibri"/>
              </a:rPr>
              <a:t>Baby Doe (1982): The Case — Background and Events  (1 of 4)</a:t>
            </a:r>
            <a:r>
              <a:rPr lang="en-US" sz="2200" b="1" baseline="30000">
                <a:solidFill>
                  <a:srgbClr val="FFFFFF"/>
                </a:solidFill>
                <a:latin typeface="Calibri"/>
                <a:ea typeface="Calibri"/>
                <a:cs typeface="Calibri"/>
              </a:rPr>
              <a:t>3</a:t>
            </a:r>
            <a:endParaRPr lang="en-US" sz="2200" baseline="30000" dirty="0"/>
          </a:p>
        </p:txBody>
      </p:sp>
      <p:sp>
        <p:nvSpPr>
          <p:cNvPr id="6" name="Text 4"/>
          <p:cNvSpPr/>
          <p:nvPr/>
        </p:nvSpPr>
        <p:spPr>
          <a:xfrm>
            <a:off x="274320" y="4901184"/>
            <a:ext cx="8595360" cy="219456"/>
          </a:xfrm>
          <a:prstGeom prst="rect">
            <a:avLst/>
          </a:prstGeom>
          <a:noFill/>
          <a:ln/>
        </p:spPr>
        <p:txBody>
          <a:bodyPr wrap="square" lIns="0" tIns="0" rIns="0" bIns="0" rtlCol="0" anchor="ctr"/>
          <a:lstStyle/>
          <a:p>
            <a:pPr marL="0" indent="0">
              <a:buNone/>
            </a:pPr>
            <a:r>
              <a:rPr lang="en-US" sz="900" dirty="0">
                <a:solidFill>
                  <a:srgbClr val="E8E4DC"/>
                </a:solidFill>
                <a:latin typeface="Calibri" pitchFamily="34" charset="0"/>
                <a:ea typeface="Calibri" pitchFamily="34" charset="-122"/>
                <a:cs typeface="Calibri" pitchFamily="34" charset="-120"/>
              </a:rPr>
              <a:t>Medical Ethics in Palliative Care  |  Board Review</a:t>
            </a:r>
            <a:endParaRPr lang="en-US" sz="900" dirty="0"/>
          </a:p>
        </p:txBody>
      </p:sp>
      <p:sp>
        <p:nvSpPr>
          <p:cNvPr id="7" name="Shape 5"/>
          <p:cNvSpPr/>
          <p:nvPr/>
        </p:nvSpPr>
        <p:spPr>
          <a:xfrm>
            <a:off x="274320" y="749808"/>
            <a:ext cx="8595360" cy="475488"/>
          </a:xfrm>
          <a:prstGeom prst="rect">
            <a:avLst/>
          </a:prstGeom>
          <a:solidFill>
            <a:srgbClr val="C0392B">
              <a:alpha val="90000"/>
            </a:srgbClr>
          </a:solidFill>
          <a:ln w="12700">
            <a:solidFill>
              <a:srgbClr val="C0392B"/>
            </a:solidFill>
            <a:prstDash val="solid"/>
          </a:ln>
        </p:spPr>
        <p:txBody>
          <a:bodyPr/>
          <a:lstStyle/>
          <a:p>
            <a:endParaRPr lang="en-US"/>
          </a:p>
        </p:txBody>
      </p:sp>
      <p:sp>
        <p:nvSpPr>
          <p:cNvPr id="8" name="Text 6"/>
          <p:cNvSpPr/>
          <p:nvPr/>
        </p:nvSpPr>
        <p:spPr>
          <a:xfrm>
            <a:off x="411480" y="749808"/>
            <a:ext cx="8321040" cy="475488"/>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  BOARD HIGH-YIELD — Frequently tested on ABIM and AAHPM board examinations</a:t>
            </a:r>
            <a:endParaRPr lang="en-US" sz="1300" dirty="0"/>
          </a:p>
        </p:txBody>
      </p:sp>
      <p:sp>
        <p:nvSpPr>
          <p:cNvPr id="9" name="Shape 7"/>
          <p:cNvSpPr/>
          <p:nvPr/>
        </p:nvSpPr>
        <p:spPr>
          <a:xfrm>
            <a:off x="274320" y="1335024"/>
            <a:ext cx="8595360" cy="2286000"/>
          </a:xfrm>
          <a:prstGeom prst="rect">
            <a:avLst/>
          </a:prstGeom>
          <a:solidFill>
            <a:srgbClr val="FFFFFF"/>
          </a:solidFill>
          <a:ln w="25400">
            <a:solidFill>
              <a:srgbClr val="1B2A4A"/>
            </a:solidFill>
            <a:prstDash val="solid"/>
          </a:ln>
          <a:effectLst>
            <a:outerShdw blurRad="101600" dist="38100" dir="8100000" algn="bl" rotWithShape="0">
              <a:srgbClr val="000000">
                <a:alpha val="12000"/>
              </a:srgbClr>
            </a:outerShdw>
          </a:effectLst>
        </p:spPr>
        <p:txBody>
          <a:bodyPr/>
          <a:lstStyle/>
          <a:p>
            <a:endParaRPr lang="en-US"/>
          </a:p>
        </p:txBody>
      </p:sp>
      <p:sp>
        <p:nvSpPr>
          <p:cNvPr id="10" name="Shape 8"/>
          <p:cNvSpPr/>
          <p:nvPr/>
        </p:nvSpPr>
        <p:spPr>
          <a:xfrm>
            <a:off x="274320" y="1335024"/>
            <a:ext cx="8595360" cy="402336"/>
          </a:xfrm>
          <a:prstGeom prst="rect">
            <a:avLst/>
          </a:prstGeom>
          <a:solidFill>
            <a:srgbClr val="1B2A4A"/>
          </a:solidFill>
          <a:ln w="12700">
            <a:solidFill>
              <a:srgbClr val="1B2A4A"/>
            </a:solidFill>
            <a:prstDash val="solid"/>
          </a:ln>
        </p:spPr>
        <p:txBody>
          <a:bodyPr/>
          <a:lstStyle/>
          <a:p>
            <a:endParaRPr lang="en-US"/>
          </a:p>
        </p:txBody>
      </p:sp>
      <p:sp>
        <p:nvSpPr>
          <p:cNvPr id="11" name="Text 9"/>
          <p:cNvSpPr/>
          <p:nvPr/>
        </p:nvSpPr>
        <p:spPr>
          <a:xfrm>
            <a:off x="411480" y="1335024"/>
            <a:ext cx="8412480" cy="402336"/>
          </a:xfrm>
          <a:prstGeom prst="rect">
            <a:avLst/>
          </a:prstGeom>
          <a:noFill/>
          <a:ln/>
        </p:spPr>
        <p:txBody>
          <a:bodyPr wrap="square" lIns="0" tIns="0" rIns="0" bIns="0"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The Clinical Scenario</a:t>
            </a:r>
            <a:endParaRPr lang="en-US" sz="1500" dirty="0"/>
          </a:p>
        </p:txBody>
      </p:sp>
      <p:sp>
        <p:nvSpPr>
          <p:cNvPr id="12" name="Text 10"/>
          <p:cNvSpPr/>
          <p:nvPr/>
        </p:nvSpPr>
        <p:spPr>
          <a:xfrm>
            <a:off x="411480" y="1810512"/>
            <a:ext cx="8321040" cy="1737360"/>
          </a:xfrm>
          <a:prstGeom prst="rect">
            <a:avLst/>
          </a:prstGeom>
          <a:noFill/>
          <a:ln/>
        </p:spPr>
        <p:txBody>
          <a:bodyPr wrap="square" lIns="0" tIns="0" rIns="0" bIns="0" rtlCol="0" anchor="t"/>
          <a:lstStyle/>
          <a:p>
            <a:pPr marL="0" indent="0">
              <a:buNone/>
            </a:pPr>
            <a:r>
              <a:rPr lang="en-US" sz="1300" dirty="0">
                <a:solidFill>
                  <a:srgbClr val="3A3A3A"/>
                </a:solidFill>
                <a:latin typeface="Calibri" pitchFamily="34" charset="0"/>
                <a:ea typeface="Calibri" pitchFamily="34" charset="-122"/>
                <a:cs typeface="Calibri" pitchFamily="34" charset="-120"/>
              </a:rPr>
              <a:t>In April 1982, a baby boy — referred to as 'Baby Doe' — was born in Bloomington, Indiana with two conditions:</a:t>
            </a:r>
            <a:endParaRPr lang="en-US" sz="1300" dirty="0"/>
          </a:p>
          <a:p>
            <a:pPr marL="0" indent="0">
              <a:buNone/>
            </a:pPr>
            <a:endParaRPr lang="en-US" sz="1300" dirty="0"/>
          </a:p>
          <a:p>
            <a:pPr marL="0" indent="0">
              <a:buNone/>
            </a:pPr>
            <a:r>
              <a:rPr lang="en-US" sz="1300" dirty="0">
                <a:solidFill>
                  <a:srgbClr val="3A3A3A"/>
                </a:solidFill>
                <a:latin typeface="Calibri" pitchFamily="34" charset="0"/>
                <a:ea typeface="Calibri" pitchFamily="34" charset="-122"/>
                <a:cs typeface="Calibri" pitchFamily="34" charset="-120"/>
              </a:rPr>
              <a:t>  •  Down syndrome (Trisomy 21) — a chromosomal condition causing intellectual disability</a:t>
            </a:r>
            <a:endParaRPr lang="en-US" sz="1300" dirty="0"/>
          </a:p>
          <a:p>
            <a:pPr marL="0" indent="0">
              <a:buNone/>
            </a:pPr>
            <a:r>
              <a:rPr lang="en-US" sz="1300" dirty="0">
                <a:solidFill>
                  <a:srgbClr val="3A3A3A"/>
                </a:solidFill>
                <a:latin typeface="Calibri" pitchFamily="34" charset="0"/>
                <a:ea typeface="Calibri" pitchFamily="34" charset="-122"/>
                <a:cs typeface="Calibri" pitchFamily="34" charset="-120"/>
              </a:rPr>
              <a:t>  •  Tracheoesophageal fistula (TE fistula) — an abnormal connection between the trachea and esophagus, preventing feeding</a:t>
            </a:r>
            <a:endParaRPr lang="en-US" sz="1300" dirty="0"/>
          </a:p>
          <a:p>
            <a:pPr marL="0" indent="0">
              <a:buNone/>
            </a:pPr>
            <a:endParaRPr lang="en-US" sz="1300" dirty="0"/>
          </a:p>
          <a:p>
            <a:pPr marL="0" indent="0">
              <a:buNone/>
            </a:pPr>
            <a:r>
              <a:rPr lang="en-US" sz="1300" dirty="0">
                <a:solidFill>
                  <a:srgbClr val="3A3A3A"/>
                </a:solidFill>
                <a:latin typeface="Calibri" pitchFamily="34" charset="0"/>
                <a:ea typeface="Calibri" pitchFamily="34" charset="-122"/>
                <a:cs typeface="Calibri" pitchFamily="34" charset="-120"/>
              </a:rPr>
              <a:t>The TE fistula was surgically correctable. Without surgery, the infant could not be fed and would die.</a:t>
            </a:r>
            <a:endParaRPr lang="en-US" sz="1300" dirty="0"/>
          </a:p>
        </p:txBody>
      </p:sp>
      <p:sp>
        <p:nvSpPr>
          <p:cNvPr id="13" name="Shape 11"/>
          <p:cNvSpPr/>
          <p:nvPr/>
        </p:nvSpPr>
        <p:spPr>
          <a:xfrm>
            <a:off x="274320" y="3749040"/>
            <a:ext cx="4206240" cy="1188720"/>
          </a:xfrm>
          <a:prstGeom prst="rect">
            <a:avLst/>
          </a:prstGeom>
          <a:solidFill>
            <a:srgbClr val="FFFFFF"/>
          </a:solidFill>
          <a:ln w="19050">
            <a:solidFill>
              <a:srgbClr val="C8952A"/>
            </a:solidFill>
            <a:prstDash val="solid"/>
          </a:ln>
          <a:effectLst>
            <a:outerShdw blurRad="101600" dist="38100" dir="8100000" algn="bl" rotWithShape="0">
              <a:srgbClr val="000000">
                <a:alpha val="12000"/>
              </a:srgbClr>
            </a:outerShdw>
          </a:effectLst>
        </p:spPr>
        <p:txBody>
          <a:bodyPr/>
          <a:lstStyle/>
          <a:p>
            <a:endParaRPr lang="en-US"/>
          </a:p>
        </p:txBody>
      </p:sp>
      <p:sp>
        <p:nvSpPr>
          <p:cNvPr id="14" name="Shape 12"/>
          <p:cNvSpPr/>
          <p:nvPr/>
        </p:nvSpPr>
        <p:spPr>
          <a:xfrm>
            <a:off x="274320" y="3749040"/>
            <a:ext cx="73152" cy="1188720"/>
          </a:xfrm>
          <a:prstGeom prst="rect">
            <a:avLst/>
          </a:prstGeom>
          <a:solidFill>
            <a:srgbClr val="C8952A"/>
          </a:solidFill>
          <a:ln w="12700">
            <a:solidFill>
              <a:srgbClr val="C8952A"/>
            </a:solidFill>
            <a:prstDash val="solid"/>
          </a:ln>
        </p:spPr>
        <p:txBody>
          <a:bodyPr/>
          <a:lstStyle/>
          <a:p>
            <a:endParaRPr lang="en-US"/>
          </a:p>
        </p:txBody>
      </p:sp>
      <p:sp>
        <p:nvSpPr>
          <p:cNvPr id="15" name="Text 13"/>
          <p:cNvSpPr/>
          <p:nvPr/>
        </p:nvSpPr>
        <p:spPr>
          <a:xfrm>
            <a:off x="457200" y="3822192"/>
            <a:ext cx="3931920" cy="237744"/>
          </a:xfrm>
          <a:prstGeom prst="rect">
            <a:avLst/>
          </a:prstGeom>
          <a:noFill/>
          <a:ln/>
        </p:spPr>
        <p:txBody>
          <a:bodyPr wrap="square" lIns="0" tIns="0" rIns="0" bIns="0" rtlCol="0" anchor="ctr"/>
          <a:lstStyle/>
          <a:p>
            <a:pPr marL="0" indent="0">
              <a:buNone/>
            </a:pPr>
            <a:r>
              <a:rPr lang="en-US" sz="1300" b="1" dirty="0">
                <a:solidFill>
                  <a:srgbClr val="1B2A4A"/>
                </a:solidFill>
                <a:latin typeface="Calibri" pitchFamily="34" charset="0"/>
                <a:ea typeface="Calibri" pitchFamily="34" charset="-122"/>
                <a:cs typeface="Calibri" pitchFamily="34" charset="-120"/>
              </a:rPr>
              <a:t>Parents' Decision</a:t>
            </a:r>
            <a:endParaRPr lang="en-US" sz="1300" dirty="0"/>
          </a:p>
        </p:txBody>
      </p:sp>
      <p:sp>
        <p:nvSpPr>
          <p:cNvPr id="16" name="Text 14"/>
          <p:cNvSpPr/>
          <p:nvPr/>
        </p:nvSpPr>
        <p:spPr>
          <a:xfrm>
            <a:off x="457200" y="4096512"/>
            <a:ext cx="3931920" cy="777240"/>
          </a:xfrm>
          <a:prstGeom prst="rect">
            <a:avLst/>
          </a:prstGeom>
          <a:noFill/>
          <a:ln/>
        </p:spPr>
        <p:txBody>
          <a:bodyPr wrap="square" lIns="0" tIns="0" rIns="0" bIns="0" rtlCol="0" anchor="ctr"/>
          <a:lstStyle/>
          <a:p>
            <a:pPr marL="0" indent="0">
              <a:buNone/>
            </a:pPr>
            <a:r>
              <a:rPr lang="en-US" sz="1200" dirty="0">
                <a:solidFill>
                  <a:srgbClr val="3A3A3A"/>
                </a:solidFill>
                <a:latin typeface="Calibri" pitchFamily="34" charset="0"/>
                <a:ea typeface="Calibri" pitchFamily="34" charset="-122"/>
                <a:cs typeface="Calibri" pitchFamily="34" charset="-120"/>
              </a:rPr>
              <a:t>Parents refused surgical repair, citing quality-of-life concerns related to the Down syndrome diagnosis. Hospital ethics committee and local courts deferred to parental authority.</a:t>
            </a:r>
            <a:endParaRPr lang="en-US" sz="1200" dirty="0"/>
          </a:p>
        </p:txBody>
      </p:sp>
      <p:sp>
        <p:nvSpPr>
          <p:cNvPr id="17" name="Shape 15"/>
          <p:cNvSpPr/>
          <p:nvPr/>
        </p:nvSpPr>
        <p:spPr>
          <a:xfrm>
            <a:off x="4663440" y="3749040"/>
            <a:ext cx="4206240" cy="1188720"/>
          </a:xfrm>
          <a:prstGeom prst="rect">
            <a:avLst/>
          </a:prstGeom>
          <a:solidFill>
            <a:srgbClr val="FFFFFF"/>
          </a:solidFill>
          <a:ln w="19050">
            <a:solidFill>
              <a:srgbClr val="C0392B"/>
            </a:solidFill>
            <a:prstDash val="solid"/>
          </a:ln>
          <a:effectLst>
            <a:outerShdw blurRad="101600" dist="38100" dir="8100000" algn="bl" rotWithShape="0">
              <a:srgbClr val="000000">
                <a:alpha val="12000"/>
              </a:srgbClr>
            </a:outerShdw>
          </a:effectLst>
        </p:spPr>
        <p:txBody>
          <a:bodyPr/>
          <a:lstStyle/>
          <a:p>
            <a:endParaRPr lang="en-US"/>
          </a:p>
        </p:txBody>
      </p:sp>
      <p:sp>
        <p:nvSpPr>
          <p:cNvPr id="18" name="Shape 16"/>
          <p:cNvSpPr/>
          <p:nvPr/>
        </p:nvSpPr>
        <p:spPr>
          <a:xfrm>
            <a:off x="4663440" y="3749040"/>
            <a:ext cx="73152" cy="1188720"/>
          </a:xfrm>
          <a:prstGeom prst="rect">
            <a:avLst/>
          </a:prstGeom>
          <a:solidFill>
            <a:srgbClr val="C0392B"/>
          </a:solidFill>
          <a:ln w="12700">
            <a:solidFill>
              <a:srgbClr val="C0392B"/>
            </a:solidFill>
            <a:prstDash val="solid"/>
          </a:ln>
        </p:spPr>
        <p:txBody>
          <a:bodyPr/>
          <a:lstStyle/>
          <a:p>
            <a:endParaRPr lang="en-US"/>
          </a:p>
        </p:txBody>
      </p:sp>
      <p:sp>
        <p:nvSpPr>
          <p:cNvPr id="19" name="Text 17"/>
          <p:cNvSpPr/>
          <p:nvPr/>
        </p:nvSpPr>
        <p:spPr>
          <a:xfrm>
            <a:off x="4846320" y="3822192"/>
            <a:ext cx="3931920" cy="237744"/>
          </a:xfrm>
          <a:prstGeom prst="rect">
            <a:avLst/>
          </a:prstGeom>
          <a:noFill/>
          <a:ln/>
        </p:spPr>
        <p:txBody>
          <a:bodyPr wrap="square" lIns="0" tIns="0" rIns="0" bIns="0" rtlCol="0" anchor="ctr"/>
          <a:lstStyle/>
          <a:p>
            <a:pPr marL="0" indent="0">
              <a:buNone/>
            </a:pPr>
            <a:r>
              <a:rPr lang="en-US" sz="1300" b="1" dirty="0">
                <a:solidFill>
                  <a:srgbClr val="1B2A4A"/>
                </a:solidFill>
                <a:latin typeface="Calibri" pitchFamily="34" charset="0"/>
                <a:ea typeface="Calibri" pitchFamily="34" charset="-122"/>
                <a:cs typeface="Calibri" pitchFamily="34" charset="-120"/>
              </a:rPr>
              <a:t>The Outcome</a:t>
            </a:r>
            <a:endParaRPr lang="en-US" sz="1300" dirty="0"/>
          </a:p>
        </p:txBody>
      </p:sp>
      <p:sp>
        <p:nvSpPr>
          <p:cNvPr id="20" name="Text 18"/>
          <p:cNvSpPr/>
          <p:nvPr/>
        </p:nvSpPr>
        <p:spPr>
          <a:xfrm>
            <a:off x="4846320" y="4096512"/>
            <a:ext cx="3931920" cy="777240"/>
          </a:xfrm>
          <a:prstGeom prst="rect">
            <a:avLst/>
          </a:prstGeom>
          <a:noFill/>
          <a:ln/>
        </p:spPr>
        <p:txBody>
          <a:bodyPr wrap="square" lIns="0" tIns="0" rIns="0" bIns="0" rtlCol="0" anchor="ctr"/>
          <a:lstStyle/>
          <a:p>
            <a:pPr marL="0" indent="0">
              <a:buNone/>
            </a:pPr>
            <a:r>
              <a:rPr lang="en-US" sz="1200" dirty="0">
                <a:solidFill>
                  <a:srgbClr val="3A3A3A"/>
                </a:solidFill>
                <a:latin typeface="Calibri" pitchFamily="34" charset="0"/>
                <a:ea typeface="Calibri" pitchFamily="34" charset="-122"/>
                <a:cs typeface="Calibri" pitchFamily="34" charset="-120"/>
              </a:rPr>
              <a:t>Baby Doe died of starvation and dehydration at 6 days of life — despite a surgically correctable condition.</a:t>
            </a:r>
            <a:endParaRPr lang="en-US" sz="12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txBody>
          <a:bodyPr/>
          <a:lstStyle/>
          <a:p>
            <a:endParaRPr lang="en-US"/>
          </a:p>
        </p:txBody>
      </p:sp>
      <p:sp>
        <p:nvSpPr>
          <p:cNvPr id="3" name="Shape 1"/>
          <p:cNvSpPr/>
          <p:nvPr/>
        </p:nvSpPr>
        <p:spPr>
          <a:xfrm>
            <a:off x="0" y="594360"/>
            <a:ext cx="9144000" cy="45720"/>
          </a:xfrm>
          <a:prstGeom prst="rect">
            <a:avLst/>
          </a:prstGeom>
          <a:solidFill>
            <a:srgbClr val="C8952A"/>
          </a:solidFill>
          <a:ln w="12700">
            <a:solidFill>
              <a:srgbClr val="C8952A"/>
            </a:solidFill>
            <a:prstDash val="solid"/>
          </a:ln>
        </p:spPr>
        <p:txBody>
          <a:bodyPr/>
          <a:lstStyle/>
          <a:p>
            <a:endParaRPr lang="en-US"/>
          </a:p>
        </p:txBody>
      </p:sp>
      <p:sp>
        <p:nvSpPr>
          <p:cNvPr id="4" name="Shape 2"/>
          <p:cNvSpPr/>
          <p:nvPr/>
        </p:nvSpPr>
        <p:spPr>
          <a:xfrm>
            <a:off x="0" y="4892040"/>
            <a:ext cx="9144000" cy="251460"/>
          </a:xfrm>
          <a:prstGeom prst="rect">
            <a:avLst/>
          </a:prstGeom>
          <a:solidFill>
            <a:srgbClr val="1B2A4A"/>
          </a:solidFill>
          <a:ln w="12700">
            <a:solidFill>
              <a:srgbClr val="1B2A4A"/>
            </a:solidFill>
            <a:prstDash val="solid"/>
          </a:ln>
        </p:spPr>
        <p:txBody>
          <a:bodyPr/>
          <a:lstStyle/>
          <a:p>
            <a:endParaRPr lang="en-US"/>
          </a:p>
        </p:txBody>
      </p:sp>
      <p:sp>
        <p:nvSpPr>
          <p:cNvPr id="5" name="Text 3"/>
          <p:cNvSpPr/>
          <p:nvPr/>
        </p:nvSpPr>
        <p:spPr>
          <a:xfrm>
            <a:off x="320040" y="73152"/>
            <a:ext cx="8503920" cy="475488"/>
          </a:xfrm>
          <a:prstGeom prst="rect">
            <a:avLst/>
          </a:prstGeom>
          <a:noFill/>
          <a:ln/>
        </p:spPr>
        <p:txBody>
          <a:bodyPr wrap="square" lIns="0" tIns="0" rIns="0" bIns="0" rtlCol="0" anchor="ctr"/>
          <a:lstStyle/>
          <a:p>
            <a:pPr marL="0" indent="0">
              <a:buNone/>
            </a:pPr>
            <a:r>
              <a:rPr lang="en-US" sz="2200" b="1">
                <a:solidFill>
                  <a:srgbClr val="FFFFFF"/>
                </a:solidFill>
                <a:latin typeface="Calibri"/>
                <a:ea typeface="Calibri"/>
                <a:cs typeface="Calibri"/>
              </a:rPr>
              <a:t>Baby Doe: Government Response and Regulatory History  (2 of 4)</a:t>
            </a:r>
            <a:r>
              <a:rPr lang="en-US" sz="2200" b="1" baseline="30000">
                <a:solidFill>
                  <a:srgbClr val="FFFFFF"/>
                </a:solidFill>
                <a:latin typeface="Calibri"/>
                <a:ea typeface="Calibri"/>
                <a:cs typeface="Calibri"/>
              </a:rPr>
              <a:t>3</a:t>
            </a:r>
            <a:endParaRPr lang="en-US" sz="2200" dirty="0">
              <a:ea typeface="Calibri" panose="020F0502020204030204"/>
              <a:cs typeface="Calibri" panose="020F0502020204030204"/>
            </a:endParaRPr>
          </a:p>
        </p:txBody>
      </p:sp>
      <p:sp>
        <p:nvSpPr>
          <p:cNvPr id="7" name="Shape 5"/>
          <p:cNvSpPr/>
          <p:nvPr/>
        </p:nvSpPr>
        <p:spPr>
          <a:xfrm>
            <a:off x="274320" y="749808"/>
            <a:ext cx="8595360" cy="457200"/>
          </a:xfrm>
          <a:prstGeom prst="rect">
            <a:avLst/>
          </a:prstGeom>
          <a:solidFill>
            <a:srgbClr val="C0392B">
              <a:alpha val="90000"/>
            </a:srgbClr>
          </a:solidFill>
          <a:ln w="12700">
            <a:solidFill>
              <a:srgbClr val="C0392B"/>
            </a:solidFill>
            <a:prstDash val="solid"/>
          </a:ln>
        </p:spPr>
        <p:txBody>
          <a:bodyPr/>
          <a:lstStyle/>
          <a:p>
            <a:endParaRPr lang="en-US"/>
          </a:p>
        </p:txBody>
      </p:sp>
      <p:sp>
        <p:nvSpPr>
          <p:cNvPr id="8" name="Text 6"/>
          <p:cNvSpPr/>
          <p:nvPr/>
        </p:nvSpPr>
        <p:spPr>
          <a:xfrm>
            <a:off x="411480" y="749808"/>
            <a:ext cx="8321040" cy="457200"/>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  Know the sequence of regulatory events and why the initial rules were struck down</a:t>
            </a:r>
            <a:endParaRPr lang="en-US" sz="1250" dirty="0"/>
          </a:p>
        </p:txBody>
      </p:sp>
      <p:sp>
        <p:nvSpPr>
          <p:cNvPr id="9" name="Shape 7"/>
          <p:cNvSpPr/>
          <p:nvPr/>
        </p:nvSpPr>
        <p:spPr>
          <a:xfrm>
            <a:off x="274320" y="1316736"/>
            <a:ext cx="8595360" cy="111556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0" name="Shape 8"/>
          <p:cNvSpPr/>
          <p:nvPr/>
        </p:nvSpPr>
        <p:spPr>
          <a:xfrm>
            <a:off x="274320" y="1316736"/>
            <a:ext cx="1234440" cy="1115568"/>
          </a:xfrm>
          <a:prstGeom prst="rect">
            <a:avLst/>
          </a:prstGeom>
          <a:solidFill>
            <a:srgbClr val="1B2A4A"/>
          </a:solidFill>
          <a:ln w="12700">
            <a:solidFill>
              <a:srgbClr val="1B2A4A"/>
            </a:solidFill>
            <a:prstDash val="solid"/>
          </a:ln>
        </p:spPr>
        <p:txBody>
          <a:bodyPr/>
          <a:lstStyle/>
          <a:p>
            <a:endParaRPr lang="en-US"/>
          </a:p>
        </p:txBody>
      </p:sp>
      <p:sp>
        <p:nvSpPr>
          <p:cNvPr id="11" name="Text 9"/>
          <p:cNvSpPr/>
          <p:nvPr/>
        </p:nvSpPr>
        <p:spPr>
          <a:xfrm>
            <a:off x="292608" y="1316736"/>
            <a:ext cx="1188720" cy="1115568"/>
          </a:xfrm>
          <a:prstGeom prst="rect">
            <a:avLst/>
          </a:prstGeom>
          <a:noFill/>
          <a:ln/>
        </p:spPr>
        <p:txBody>
          <a:bodyPr wrap="square" lIns="50800" tIns="50800" rIns="50800" bIns="5080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1982</a:t>
            </a:r>
            <a:endParaRPr lang="en-US" sz="1200" dirty="0"/>
          </a:p>
          <a:p>
            <a:pPr marL="0" indent="0" algn="ctr">
              <a:buNone/>
            </a:pPr>
            <a:r>
              <a:rPr lang="en-US" sz="1200" b="1" dirty="0">
                <a:solidFill>
                  <a:srgbClr val="FFFFFF"/>
                </a:solidFill>
                <a:latin typeface="Calibri" pitchFamily="34" charset="0"/>
                <a:ea typeface="Calibri" pitchFamily="34" charset="-122"/>
                <a:cs typeface="Calibri" pitchFamily="34" charset="-120"/>
              </a:rPr>
              <a:t>Reagan Rules</a:t>
            </a:r>
            <a:endParaRPr lang="en-US" sz="1200" dirty="0"/>
          </a:p>
        </p:txBody>
      </p:sp>
      <p:sp>
        <p:nvSpPr>
          <p:cNvPr id="12" name="Text 10"/>
          <p:cNvSpPr/>
          <p:nvPr/>
        </p:nvSpPr>
        <p:spPr>
          <a:xfrm>
            <a:off x="1627632" y="1408176"/>
            <a:ext cx="7086600" cy="914400"/>
          </a:xfrm>
          <a:prstGeom prst="rect">
            <a:avLst/>
          </a:prstGeom>
          <a:noFill/>
          <a:ln/>
        </p:spPr>
        <p:txBody>
          <a:bodyPr wrap="square" lIns="0" tIns="0" rIns="0" bIns="0" rtlCol="0" anchor="t"/>
          <a:lstStyle/>
          <a:p>
            <a:pPr marL="0" indent="0">
              <a:buNone/>
            </a:pPr>
            <a:r>
              <a:rPr lang="en-US" sz="1200" dirty="0">
                <a:solidFill>
                  <a:srgbClr val="3A3A3A"/>
                </a:solidFill>
                <a:latin typeface="Calibri" pitchFamily="34" charset="0"/>
                <a:ea typeface="Calibri" pitchFamily="34" charset="-122"/>
                <a:cs typeface="Calibri" pitchFamily="34" charset="-120"/>
              </a:rPr>
              <a:t>Following national outcry, the Reagan Administration issued 'Baby Doe Rules' directing hospitals to:</a:t>
            </a:r>
            <a:endParaRPr lang="en-US" sz="1200" dirty="0"/>
          </a:p>
          <a:p>
            <a:pPr marL="0" indent="0">
              <a:buNone/>
            </a:pPr>
            <a:r>
              <a:rPr lang="en-US" sz="1200" dirty="0">
                <a:solidFill>
                  <a:srgbClr val="3A3A3A"/>
                </a:solidFill>
                <a:latin typeface="Calibri" pitchFamily="34" charset="0"/>
                <a:ea typeface="Calibri" pitchFamily="34" charset="-122"/>
                <a:cs typeface="Calibri" pitchFamily="34" charset="-120"/>
              </a:rPr>
              <a:t>  •  Post notices in NICUs stating that withholding treatment from handicapped infants was illegal</a:t>
            </a:r>
            <a:endParaRPr lang="en-US" sz="1200" dirty="0"/>
          </a:p>
          <a:p>
            <a:pPr marL="0" indent="0">
              <a:buNone/>
            </a:pPr>
            <a:r>
              <a:rPr lang="en-US" sz="1200" dirty="0">
                <a:solidFill>
                  <a:srgbClr val="3A3A3A"/>
                </a:solidFill>
                <a:latin typeface="Calibri" pitchFamily="34" charset="0"/>
                <a:ea typeface="Calibri" pitchFamily="34" charset="-122"/>
                <a:cs typeface="Calibri" pitchFamily="34" charset="-120"/>
              </a:rPr>
              <a:t>  •  Display a federal hotline number for reporting suspected violations</a:t>
            </a:r>
            <a:endParaRPr lang="en-US" sz="1200" dirty="0"/>
          </a:p>
          <a:p>
            <a:pPr marL="0" indent="0">
              <a:buNone/>
            </a:pPr>
            <a:r>
              <a:rPr lang="en-US" sz="1200" dirty="0">
                <a:solidFill>
                  <a:srgbClr val="3A3A3A"/>
                </a:solidFill>
                <a:latin typeface="Calibri" pitchFamily="34" charset="0"/>
                <a:ea typeface="Calibri" pitchFamily="34" charset="-122"/>
                <a:cs typeface="Calibri" pitchFamily="34" charset="-120"/>
              </a:rPr>
              <a:t>  •  Allow federal investigators access to hospital medical records</a:t>
            </a:r>
            <a:endParaRPr lang="en-US" sz="1200" dirty="0"/>
          </a:p>
          <a:p>
            <a:pPr marL="0" indent="0">
              <a:buNone/>
            </a:pPr>
            <a:r>
              <a:rPr lang="en-US" sz="1200" dirty="0">
                <a:solidFill>
                  <a:srgbClr val="3A3A3A"/>
                </a:solidFill>
                <a:latin typeface="Calibri" pitchFamily="34" charset="0"/>
                <a:ea typeface="Calibri" pitchFamily="34" charset="-122"/>
                <a:cs typeface="Calibri" pitchFamily="34" charset="-120"/>
              </a:rPr>
              <a:t>These rules were immediately challenged in court.</a:t>
            </a:r>
            <a:endParaRPr lang="en-US" sz="1200" dirty="0"/>
          </a:p>
        </p:txBody>
      </p:sp>
      <p:sp>
        <p:nvSpPr>
          <p:cNvPr id="13" name="Shape 11"/>
          <p:cNvSpPr/>
          <p:nvPr/>
        </p:nvSpPr>
        <p:spPr>
          <a:xfrm>
            <a:off x="274320" y="2551176"/>
            <a:ext cx="8595360" cy="111556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4" name="Shape 12"/>
          <p:cNvSpPr/>
          <p:nvPr/>
        </p:nvSpPr>
        <p:spPr>
          <a:xfrm>
            <a:off x="274320" y="2551176"/>
            <a:ext cx="1234440" cy="1115568"/>
          </a:xfrm>
          <a:prstGeom prst="rect">
            <a:avLst/>
          </a:prstGeom>
          <a:solidFill>
            <a:srgbClr val="1A7F8C"/>
          </a:solidFill>
          <a:ln w="12700">
            <a:solidFill>
              <a:srgbClr val="1A7F8C"/>
            </a:solidFill>
            <a:prstDash val="solid"/>
          </a:ln>
        </p:spPr>
        <p:txBody>
          <a:bodyPr/>
          <a:lstStyle/>
          <a:p>
            <a:endParaRPr lang="en-US"/>
          </a:p>
        </p:txBody>
      </p:sp>
      <p:sp>
        <p:nvSpPr>
          <p:cNvPr id="15" name="Text 13"/>
          <p:cNvSpPr/>
          <p:nvPr/>
        </p:nvSpPr>
        <p:spPr>
          <a:xfrm>
            <a:off x="292608" y="2551176"/>
            <a:ext cx="1188720" cy="1115568"/>
          </a:xfrm>
          <a:prstGeom prst="rect">
            <a:avLst/>
          </a:prstGeom>
          <a:noFill/>
          <a:ln/>
        </p:spPr>
        <p:txBody>
          <a:bodyPr wrap="square" lIns="50800" tIns="50800" rIns="50800" bIns="5080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1983</a:t>
            </a:r>
            <a:endParaRPr lang="en-US" sz="1200" dirty="0"/>
          </a:p>
          <a:p>
            <a:pPr marL="0" indent="0" algn="ctr">
              <a:buNone/>
            </a:pPr>
            <a:r>
              <a:rPr lang="en-US" sz="1200" b="1" dirty="0">
                <a:solidFill>
                  <a:srgbClr val="FFFFFF"/>
                </a:solidFill>
                <a:latin typeface="Calibri" pitchFamily="34" charset="0"/>
                <a:ea typeface="Calibri" pitchFamily="34" charset="-122"/>
                <a:cs typeface="Calibri" pitchFamily="34" charset="-120"/>
              </a:rPr>
              <a:t>Court Ruling</a:t>
            </a:r>
            <a:endParaRPr lang="en-US" sz="1200" dirty="0"/>
          </a:p>
        </p:txBody>
      </p:sp>
      <p:sp>
        <p:nvSpPr>
          <p:cNvPr id="16" name="Text 14"/>
          <p:cNvSpPr/>
          <p:nvPr/>
        </p:nvSpPr>
        <p:spPr>
          <a:xfrm>
            <a:off x="1627632" y="2642616"/>
            <a:ext cx="7086600" cy="914400"/>
          </a:xfrm>
          <a:prstGeom prst="rect">
            <a:avLst/>
          </a:prstGeom>
          <a:noFill/>
          <a:ln/>
        </p:spPr>
        <p:txBody>
          <a:bodyPr wrap="square" lIns="0" tIns="0" rIns="0" bIns="0" rtlCol="0" anchor="t"/>
          <a:lstStyle/>
          <a:p>
            <a:pPr marL="0" indent="0">
              <a:buNone/>
            </a:pPr>
            <a:r>
              <a:rPr lang="en-US" sz="1200" dirty="0">
                <a:solidFill>
                  <a:srgbClr val="3A3A3A"/>
                </a:solidFill>
                <a:latin typeface="Calibri" pitchFamily="34" charset="0"/>
                <a:ea typeface="Calibri" pitchFamily="34" charset="-122"/>
                <a:cs typeface="Calibri" pitchFamily="34" charset="-120"/>
              </a:rPr>
              <a:t>The U.S. Court of Appeals struck down the Reagan rules. The court found: (1) Section 504 of the Rehabilitation Act did not apply to parental medical decisions, and (2) the rules were enacted without proper administrative notice-and-comment procedures required under federal law. The hotline and notices were removed.</a:t>
            </a:r>
            <a:endParaRPr lang="en-US" sz="1200" dirty="0"/>
          </a:p>
        </p:txBody>
      </p:sp>
      <p:sp>
        <p:nvSpPr>
          <p:cNvPr id="17" name="Shape 15"/>
          <p:cNvSpPr/>
          <p:nvPr/>
        </p:nvSpPr>
        <p:spPr>
          <a:xfrm>
            <a:off x="274320" y="3785616"/>
            <a:ext cx="8595360" cy="111556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8" name="Shape 16"/>
          <p:cNvSpPr/>
          <p:nvPr/>
        </p:nvSpPr>
        <p:spPr>
          <a:xfrm>
            <a:off x="274320" y="3785616"/>
            <a:ext cx="1234440" cy="1115568"/>
          </a:xfrm>
          <a:prstGeom prst="rect">
            <a:avLst/>
          </a:prstGeom>
          <a:solidFill>
            <a:srgbClr val="C8952A"/>
          </a:solidFill>
          <a:ln w="12700">
            <a:solidFill>
              <a:srgbClr val="C8952A"/>
            </a:solidFill>
            <a:prstDash val="solid"/>
          </a:ln>
        </p:spPr>
        <p:txBody>
          <a:bodyPr/>
          <a:lstStyle/>
          <a:p>
            <a:endParaRPr lang="en-US"/>
          </a:p>
        </p:txBody>
      </p:sp>
      <p:sp>
        <p:nvSpPr>
          <p:cNvPr id="19" name="Text 17"/>
          <p:cNvSpPr/>
          <p:nvPr/>
        </p:nvSpPr>
        <p:spPr>
          <a:xfrm>
            <a:off x="292608" y="3785616"/>
            <a:ext cx="1188720" cy="1115568"/>
          </a:xfrm>
          <a:prstGeom prst="rect">
            <a:avLst/>
          </a:prstGeom>
          <a:noFill/>
          <a:ln/>
        </p:spPr>
        <p:txBody>
          <a:bodyPr wrap="square" lIns="50800" tIns="50800" rIns="50800" bIns="5080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1984</a:t>
            </a:r>
            <a:endParaRPr lang="en-US" sz="1200" dirty="0"/>
          </a:p>
          <a:p>
            <a:pPr marL="0" indent="0" algn="ctr">
              <a:buNone/>
            </a:pPr>
            <a:r>
              <a:rPr lang="en-US" sz="1200" b="1" dirty="0">
                <a:solidFill>
                  <a:srgbClr val="FFFFFF"/>
                </a:solidFill>
                <a:latin typeface="Calibri" pitchFamily="34" charset="0"/>
                <a:ea typeface="Calibri" pitchFamily="34" charset="-122"/>
                <a:cs typeface="Calibri" pitchFamily="34" charset="-120"/>
              </a:rPr>
              <a:t>CAP TA Amendments</a:t>
            </a:r>
            <a:endParaRPr lang="en-US" sz="1200" dirty="0"/>
          </a:p>
        </p:txBody>
      </p:sp>
      <p:sp>
        <p:nvSpPr>
          <p:cNvPr id="20" name="Text 18"/>
          <p:cNvSpPr/>
          <p:nvPr/>
        </p:nvSpPr>
        <p:spPr>
          <a:xfrm>
            <a:off x="1627632" y="3877056"/>
            <a:ext cx="7086600" cy="914400"/>
          </a:xfrm>
          <a:prstGeom prst="rect">
            <a:avLst/>
          </a:prstGeom>
          <a:noFill/>
          <a:ln/>
        </p:spPr>
        <p:txBody>
          <a:bodyPr wrap="square" lIns="0" tIns="0" rIns="0" bIns="0" rtlCol="0" anchor="t"/>
          <a:lstStyle/>
          <a:p>
            <a:pPr marL="0" indent="0">
              <a:buNone/>
            </a:pPr>
            <a:r>
              <a:rPr lang="en-US" sz="1200" dirty="0">
                <a:solidFill>
                  <a:srgbClr val="3A3A3A"/>
                </a:solidFill>
                <a:latin typeface="Calibri" pitchFamily="34" charset="0"/>
                <a:ea typeface="Calibri" pitchFamily="34" charset="-122"/>
                <a:cs typeface="Calibri" pitchFamily="34" charset="-120"/>
              </a:rPr>
              <a:t>Congress responded by amending the Child Abuse Prevention and Treatment Act (CAPTA) — the 'Baby Doe Amendments.' States receiving federal funding must establish procedures to address medical neglect of disabled infants, defined as withholding medically indicated treatment. Three narrow exceptions were codified. This law remains in effect today.</a:t>
            </a:r>
            <a:endParaRPr lang="en-US" sz="12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txBody>
          <a:bodyPr/>
          <a:lstStyle/>
          <a:p>
            <a:endParaRPr lang="en-US"/>
          </a:p>
        </p:txBody>
      </p:sp>
      <p:sp>
        <p:nvSpPr>
          <p:cNvPr id="3" name="Shape 1"/>
          <p:cNvSpPr/>
          <p:nvPr/>
        </p:nvSpPr>
        <p:spPr>
          <a:xfrm>
            <a:off x="0" y="594360"/>
            <a:ext cx="9144000" cy="45720"/>
          </a:xfrm>
          <a:prstGeom prst="rect">
            <a:avLst/>
          </a:prstGeom>
          <a:solidFill>
            <a:srgbClr val="C8952A"/>
          </a:solidFill>
          <a:ln w="12700">
            <a:solidFill>
              <a:srgbClr val="C8952A"/>
            </a:solidFill>
            <a:prstDash val="solid"/>
          </a:ln>
        </p:spPr>
        <p:txBody>
          <a:bodyPr/>
          <a:lstStyle/>
          <a:p>
            <a:endParaRPr lang="en-US"/>
          </a:p>
        </p:txBody>
      </p:sp>
      <p:sp>
        <p:nvSpPr>
          <p:cNvPr id="5" name="Text 3"/>
          <p:cNvSpPr/>
          <p:nvPr/>
        </p:nvSpPr>
        <p:spPr>
          <a:xfrm>
            <a:off x="320040" y="73152"/>
            <a:ext cx="8503920" cy="475488"/>
          </a:xfrm>
          <a:prstGeom prst="rect">
            <a:avLst/>
          </a:prstGeom>
          <a:noFill/>
          <a:ln/>
        </p:spPr>
        <p:txBody>
          <a:bodyPr wrap="square" lIns="0" tIns="0" rIns="0" bIns="0" rtlCol="0" anchor="ctr"/>
          <a:lstStyle/>
          <a:p>
            <a:pPr marL="0" indent="0">
              <a:buNone/>
            </a:pPr>
            <a:r>
              <a:rPr lang="en-US" sz="2200" b="1">
                <a:solidFill>
                  <a:srgbClr val="FFFFFF"/>
                </a:solidFill>
                <a:latin typeface="Calibri"/>
                <a:ea typeface="Calibri"/>
                <a:cs typeface="Calibri"/>
              </a:rPr>
              <a:t>Baby Doe: The Three Permissible Exceptions — Must Know  (3 of 4)</a:t>
            </a:r>
            <a:r>
              <a:rPr lang="en-US" sz="2200" b="1" baseline="30000">
                <a:solidFill>
                  <a:srgbClr val="FFFFFF"/>
                </a:solidFill>
                <a:latin typeface="Calibri"/>
                <a:ea typeface="Calibri"/>
                <a:cs typeface="Calibri"/>
              </a:rPr>
              <a:t>3</a:t>
            </a:r>
            <a:endParaRPr lang="en-US" sz="2200" baseline="30000" dirty="0"/>
          </a:p>
        </p:txBody>
      </p:sp>
      <p:sp>
        <p:nvSpPr>
          <p:cNvPr id="7" name="Shape 5"/>
          <p:cNvSpPr/>
          <p:nvPr/>
        </p:nvSpPr>
        <p:spPr>
          <a:xfrm>
            <a:off x="274320" y="749808"/>
            <a:ext cx="8595360" cy="548640"/>
          </a:xfrm>
          <a:prstGeom prst="rect">
            <a:avLst/>
          </a:prstGeom>
          <a:solidFill>
            <a:srgbClr val="1B2A4A"/>
          </a:solidFill>
          <a:ln w="12700">
            <a:solidFill>
              <a:srgbClr val="1B2A4A"/>
            </a:solidFill>
            <a:prstDash val="solid"/>
          </a:ln>
        </p:spPr>
        <p:txBody>
          <a:bodyPr/>
          <a:lstStyle/>
          <a:p>
            <a:endParaRPr lang="en-US"/>
          </a:p>
        </p:txBody>
      </p:sp>
      <p:sp>
        <p:nvSpPr>
          <p:cNvPr id="8" name="Text 6"/>
          <p:cNvSpPr/>
          <p:nvPr/>
        </p:nvSpPr>
        <p:spPr>
          <a:xfrm>
            <a:off x="411480" y="749808"/>
            <a:ext cx="8321040" cy="548640"/>
          </a:xfrm>
          <a:prstGeom prst="rect">
            <a:avLst/>
          </a:prstGeom>
          <a:noFill/>
          <a:ln/>
        </p:spPr>
        <p:txBody>
          <a:bodyPr wrap="square" lIns="0" tIns="0" rIns="0" bIns="0" rtlCol="0" anchor="ctr"/>
          <a:lstStyle/>
          <a:p>
            <a:pPr marL="0" indent="0">
              <a:buNone/>
            </a:pPr>
            <a:r>
              <a:rPr lang="en-US" sz="1300" dirty="0">
                <a:solidFill>
                  <a:srgbClr val="FFFFFF"/>
                </a:solidFill>
                <a:latin typeface="Calibri" pitchFamily="34" charset="0"/>
                <a:ea typeface="Calibri" pitchFamily="34" charset="-122"/>
                <a:cs typeface="Calibri" pitchFamily="34" charset="-120"/>
              </a:rPr>
              <a:t>Under the Baby Doe Amendments, treatment of a disabled infant may be withheld ONLY in one of three narrowly defined circumstances:</a:t>
            </a:r>
            <a:endParaRPr lang="en-US" sz="1300" dirty="0"/>
          </a:p>
        </p:txBody>
      </p:sp>
      <p:sp>
        <p:nvSpPr>
          <p:cNvPr id="9" name="Shape 7"/>
          <p:cNvSpPr/>
          <p:nvPr/>
        </p:nvSpPr>
        <p:spPr>
          <a:xfrm>
            <a:off x="274320" y="1417320"/>
            <a:ext cx="8595360" cy="1042416"/>
          </a:xfrm>
          <a:prstGeom prst="rect">
            <a:avLst/>
          </a:prstGeom>
          <a:solidFill>
            <a:srgbClr val="FFFFFF"/>
          </a:solidFill>
          <a:ln w="25400">
            <a:solidFill>
              <a:srgbClr val="1A7F8C"/>
            </a:solidFill>
            <a:prstDash val="solid"/>
          </a:ln>
          <a:effectLst>
            <a:outerShdw blurRad="101600" dist="38100" dir="8100000" algn="bl" rotWithShape="0">
              <a:srgbClr val="000000">
                <a:alpha val="12000"/>
              </a:srgbClr>
            </a:outerShdw>
          </a:effectLst>
        </p:spPr>
        <p:txBody>
          <a:bodyPr/>
          <a:lstStyle/>
          <a:p>
            <a:endParaRPr lang="en-US"/>
          </a:p>
        </p:txBody>
      </p:sp>
      <p:sp>
        <p:nvSpPr>
          <p:cNvPr id="10" name="Shape 8"/>
          <p:cNvSpPr/>
          <p:nvPr/>
        </p:nvSpPr>
        <p:spPr>
          <a:xfrm>
            <a:off x="274320" y="1417320"/>
            <a:ext cx="960120" cy="1042416"/>
          </a:xfrm>
          <a:prstGeom prst="rect">
            <a:avLst/>
          </a:prstGeom>
          <a:solidFill>
            <a:srgbClr val="1A7F8C"/>
          </a:solidFill>
          <a:ln w="12700">
            <a:solidFill>
              <a:srgbClr val="1A7F8C"/>
            </a:solidFill>
            <a:prstDash val="solid"/>
          </a:ln>
        </p:spPr>
        <p:txBody>
          <a:bodyPr/>
          <a:lstStyle/>
          <a:p>
            <a:endParaRPr lang="en-US"/>
          </a:p>
        </p:txBody>
      </p:sp>
      <p:sp>
        <p:nvSpPr>
          <p:cNvPr id="11" name="Text 9"/>
          <p:cNvSpPr/>
          <p:nvPr/>
        </p:nvSpPr>
        <p:spPr>
          <a:xfrm>
            <a:off x="274320" y="1417320"/>
            <a:ext cx="960120" cy="1042416"/>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Exception 1</a:t>
            </a:r>
            <a:endParaRPr lang="en-US" sz="1300" dirty="0"/>
          </a:p>
        </p:txBody>
      </p:sp>
      <p:sp>
        <p:nvSpPr>
          <p:cNvPr id="12" name="Text 10"/>
          <p:cNvSpPr/>
          <p:nvPr/>
        </p:nvSpPr>
        <p:spPr>
          <a:xfrm>
            <a:off x="1371600" y="1508760"/>
            <a:ext cx="7269480" cy="256032"/>
          </a:xfrm>
          <a:prstGeom prst="rect">
            <a:avLst/>
          </a:prstGeom>
          <a:noFill/>
          <a:ln/>
        </p:spPr>
        <p:txBody>
          <a:bodyPr wrap="square" lIns="0" tIns="0" rIns="0" bIns="0" rtlCol="0" anchor="ctr"/>
          <a:lstStyle/>
          <a:p>
            <a:pPr marL="0" indent="0">
              <a:buNone/>
            </a:pPr>
            <a:r>
              <a:rPr lang="en-US" sz="1400" b="1" dirty="0">
                <a:solidFill>
                  <a:srgbClr val="1B2A4A"/>
                </a:solidFill>
                <a:latin typeface="Calibri" pitchFamily="34" charset="0"/>
                <a:ea typeface="Calibri" pitchFamily="34" charset="-122"/>
                <a:cs typeface="Calibri" pitchFamily="34" charset="-120"/>
              </a:rPr>
              <a:t>Infant is chronically and irreversibly comatose</a:t>
            </a:r>
            <a:endParaRPr lang="en-US" sz="1400" dirty="0"/>
          </a:p>
        </p:txBody>
      </p:sp>
      <p:sp>
        <p:nvSpPr>
          <p:cNvPr id="13" name="Text 11"/>
          <p:cNvSpPr/>
          <p:nvPr/>
        </p:nvSpPr>
        <p:spPr>
          <a:xfrm>
            <a:off x="1371600" y="1810512"/>
            <a:ext cx="7269480" cy="585216"/>
          </a:xfrm>
          <a:prstGeom prst="rect">
            <a:avLst/>
          </a:prstGeom>
          <a:noFill/>
          <a:ln/>
        </p:spPr>
        <p:txBody>
          <a:bodyPr wrap="square" lIns="0" tIns="0" rIns="0" bIns="0" rtlCol="0" anchor="ctr"/>
          <a:lstStyle/>
          <a:p>
            <a:pPr marL="0" indent="0">
              <a:buNone/>
            </a:pPr>
            <a:r>
              <a:rPr lang="en-US" sz="1250" dirty="0">
                <a:solidFill>
                  <a:srgbClr val="3A3A3A"/>
                </a:solidFill>
                <a:latin typeface="Calibri" pitchFamily="34" charset="0"/>
                <a:ea typeface="Calibri" pitchFamily="34" charset="-122"/>
                <a:cs typeface="Calibri" pitchFamily="34" charset="-120"/>
              </a:rPr>
              <a:t>The infant has no prospect of regaining consciousness — a chronic, permanent state. A temporary coma after birth asphyxia does NOT qualify. Requires clear neurological documentation and specialist input.</a:t>
            </a:r>
            <a:endParaRPr lang="en-US" sz="1250" dirty="0"/>
          </a:p>
        </p:txBody>
      </p:sp>
      <p:sp>
        <p:nvSpPr>
          <p:cNvPr id="14" name="Shape 12"/>
          <p:cNvSpPr/>
          <p:nvPr/>
        </p:nvSpPr>
        <p:spPr>
          <a:xfrm>
            <a:off x="274320" y="2587752"/>
            <a:ext cx="8595360" cy="1042416"/>
          </a:xfrm>
          <a:prstGeom prst="rect">
            <a:avLst/>
          </a:prstGeom>
          <a:solidFill>
            <a:srgbClr val="FFFFFF"/>
          </a:solidFill>
          <a:ln w="25400">
            <a:solidFill>
              <a:srgbClr val="1B2A4A"/>
            </a:solidFill>
            <a:prstDash val="solid"/>
          </a:ln>
          <a:effectLst>
            <a:outerShdw blurRad="101600" dist="38100" dir="8100000" algn="bl" rotWithShape="0">
              <a:srgbClr val="000000">
                <a:alpha val="12000"/>
              </a:srgbClr>
            </a:outerShdw>
          </a:effectLst>
        </p:spPr>
        <p:txBody>
          <a:bodyPr/>
          <a:lstStyle/>
          <a:p>
            <a:endParaRPr lang="en-US"/>
          </a:p>
        </p:txBody>
      </p:sp>
      <p:sp>
        <p:nvSpPr>
          <p:cNvPr id="15" name="Shape 13"/>
          <p:cNvSpPr/>
          <p:nvPr/>
        </p:nvSpPr>
        <p:spPr>
          <a:xfrm>
            <a:off x="274320" y="2587752"/>
            <a:ext cx="960120" cy="1042416"/>
          </a:xfrm>
          <a:prstGeom prst="rect">
            <a:avLst/>
          </a:prstGeom>
          <a:solidFill>
            <a:srgbClr val="1B2A4A"/>
          </a:solidFill>
          <a:ln w="12700">
            <a:solidFill>
              <a:srgbClr val="1B2A4A"/>
            </a:solidFill>
            <a:prstDash val="solid"/>
          </a:ln>
        </p:spPr>
        <p:txBody>
          <a:bodyPr/>
          <a:lstStyle/>
          <a:p>
            <a:endParaRPr lang="en-US"/>
          </a:p>
        </p:txBody>
      </p:sp>
      <p:sp>
        <p:nvSpPr>
          <p:cNvPr id="16" name="Text 14"/>
          <p:cNvSpPr/>
          <p:nvPr/>
        </p:nvSpPr>
        <p:spPr>
          <a:xfrm>
            <a:off x="274320" y="2587752"/>
            <a:ext cx="960120" cy="1042416"/>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Exception 2</a:t>
            </a:r>
            <a:endParaRPr lang="en-US" sz="1300" dirty="0"/>
          </a:p>
        </p:txBody>
      </p:sp>
      <p:sp>
        <p:nvSpPr>
          <p:cNvPr id="17" name="Text 15"/>
          <p:cNvSpPr/>
          <p:nvPr/>
        </p:nvSpPr>
        <p:spPr>
          <a:xfrm>
            <a:off x="1371600" y="2679192"/>
            <a:ext cx="7269480" cy="256032"/>
          </a:xfrm>
          <a:prstGeom prst="rect">
            <a:avLst/>
          </a:prstGeom>
          <a:noFill/>
          <a:ln/>
        </p:spPr>
        <p:txBody>
          <a:bodyPr wrap="square" lIns="0" tIns="0" rIns="0" bIns="0" rtlCol="0" anchor="ctr"/>
          <a:lstStyle/>
          <a:p>
            <a:pPr marL="0" indent="0">
              <a:buNone/>
            </a:pPr>
            <a:r>
              <a:rPr lang="en-US" sz="1400" b="1" dirty="0">
                <a:solidFill>
                  <a:srgbClr val="1B2A4A"/>
                </a:solidFill>
                <a:latin typeface="Calibri" pitchFamily="34" charset="0"/>
                <a:ea typeface="Calibri" pitchFamily="34" charset="-122"/>
                <a:cs typeface="Calibri" pitchFamily="34" charset="-120"/>
              </a:rPr>
              <a:t>Treatment would merely prolong dying</a:t>
            </a:r>
            <a:endParaRPr lang="en-US" sz="1400" dirty="0"/>
          </a:p>
        </p:txBody>
      </p:sp>
      <p:sp>
        <p:nvSpPr>
          <p:cNvPr id="18" name="Text 16"/>
          <p:cNvSpPr/>
          <p:nvPr/>
        </p:nvSpPr>
        <p:spPr>
          <a:xfrm>
            <a:off x="1371600" y="2980944"/>
            <a:ext cx="7269480" cy="585216"/>
          </a:xfrm>
          <a:prstGeom prst="rect">
            <a:avLst/>
          </a:prstGeom>
          <a:noFill/>
          <a:ln/>
        </p:spPr>
        <p:txBody>
          <a:bodyPr wrap="square" lIns="0" tIns="0" rIns="0" bIns="0" rtlCol="0" anchor="ctr"/>
          <a:lstStyle/>
          <a:p>
            <a:pPr marL="0" indent="0">
              <a:buNone/>
            </a:pPr>
            <a:r>
              <a:rPr lang="en-US" sz="1250" dirty="0">
                <a:solidFill>
                  <a:srgbClr val="3A3A3A"/>
                </a:solidFill>
                <a:latin typeface="Calibri" pitchFamily="34" charset="0"/>
                <a:ea typeface="Calibri" pitchFamily="34" charset="-122"/>
                <a:cs typeface="Calibri" pitchFamily="34" charset="-120"/>
              </a:rPr>
              <a:t>The treatment cannot address the underlying fatal condition and would only extend the dying process. This is NOT the same as treatment being risky or burdensome — it must be genuinely futile, meaning death is inevitable regardless of the intervention.</a:t>
            </a:r>
            <a:endParaRPr lang="en-US" sz="1250" dirty="0"/>
          </a:p>
        </p:txBody>
      </p:sp>
      <p:sp>
        <p:nvSpPr>
          <p:cNvPr id="19" name="Shape 17"/>
          <p:cNvSpPr/>
          <p:nvPr/>
        </p:nvSpPr>
        <p:spPr>
          <a:xfrm>
            <a:off x="274320" y="3758184"/>
            <a:ext cx="8595360" cy="1042416"/>
          </a:xfrm>
          <a:prstGeom prst="rect">
            <a:avLst/>
          </a:prstGeom>
          <a:solidFill>
            <a:srgbClr val="FFFFFF"/>
          </a:solidFill>
          <a:ln w="25400">
            <a:solidFill>
              <a:srgbClr val="C0392B"/>
            </a:solidFill>
            <a:prstDash val="solid"/>
          </a:ln>
          <a:effectLst>
            <a:outerShdw blurRad="101600" dist="38100" dir="8100000" algn="bl" rotWithShape="0">
              <a:srgbClr val="000000">
                <a:alpha val="12000"/>
              </a:srgbClr>
            </a:outerShdw>
          </a:effectLst>
        </p:spPr>
        <p:txBody>
          <a:bodyPr/>
          <a:lstStyle/>
          <a:p>
            <a:endParaRPr lang="en-US"/>
          </a:p>
        </p:txBody>
      </p:sp>
      <p:sp>
        <p:nvSpPr>
          <p:cNvPr id="20" name="Shape 18"/>
          <p:cNvSpPr/>
          <p:nvPr/>
        </p:nvSpPr>
        <p:spPr>
          <a:xfrm>
            <a:off x="274320" y="3758184"/>
            <a:ext cx="960120" cy="1042416"/>
          </a:xfrm>
          <a:prstGeom prst="rect">
            <a:avLst/>
          </a:prstGeom>
          <a:solidFill>
            <a:srgbClr val="C0392B"/>
          </a:solidFill>
          <a:ln w="12700">
            <a:solidFill>
              <a:srgbClr val="C0392B"/>
            </a:solidFill>
            <a:prstDash val="solid"/>
          </a:ln>
        </p:spPr>
        <p:txBody>
          <a:bodyPr/>
          <a:lstStyle/>
          <a:p>
            <a:endParaRPr lang="en-US"/>
          </a:p>
        </p:txBody>
      </p:sp>
      <p:sp>
        <p:nvSpPr>
          <p:cNvPr id="21" name="Text 19"/>
          <p:cNvSpPr/>
          <p:nvPr/>
        </p:nvSpPr>
        <p:spPr>
          <a:xfrm>
            <a:off x="274320" y="3758184"/>
            <a:ext cx="960120" cy="1042416"/>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Exception 3</a:t>
            </a:r>
            <a:endParaRPr lang="en-US" sz="1300" dirty="0"/>
          </a:p>
        </p:txBody>
      </p:sp>
      <p:sp>
        <p:nvSpPr>
          <p:cNvPr id="22" name="Text 20"/>
          <p:cNvSpPr/>
          <p:nvPr/>
        </p:nvSpPr>
        <p:spPr>
          <a:xfrm>
            <a:off x="1371600" y="3849624"/>
            <a:ext cx="7269480" cy="256032"/>
          </a:xfrm>
          <a:prstGeom prst="rect">
            <a:avLst/>
          </a:prstGeom>
          <a:noFill/>
          <a:ln/>
        </p:spPr>
        <p:txBody>
          <a:bodyPr wrap="square" lIns="0" tIns="0" rIns="0" bIns="0" rtlCol="0" anchor="ctr"/>
          <a:lstStyle/>
          <a:p>
            <a:pPr marL="0" indent="0">
              <a:buNone/>
            </a:pPr>
            <a:r>
              <a:rPr lang="en-US" sz="1400" b="1" dirty="0">
                <a:solidFill>
                  <a:srgbClr val="1B2A4A"/>
                </a:solidFill>
                <a:latin typeface="Calibri" pitchFamily="34" charset="0"/>
                <a:ea typeface="Calibri" pitchFamily="34" charset="-122"/>
                <a:cs typeface="Calibri" pitchFamily="34" charset="-120"/>
              </a:rPr>
              <a:t>Treatment is virtually futile AND inhumane</a:t>
            </a:r>
            <a:endParaRPr lang="en-US" sz="1400" dirty="0"/>
          </a:p>
        </p:txBody>
      </p:sp>
      <p:sp>
        <p:nvSpPr>
          <p:cNvPr id="23" name="Text 21"/>
          <p:cNvSpPr/>
          <p:nvPr/>
        </p:nvSpPr>
        <p:spPr>
          <a:xfrm>
            <a:off x="1371600" y="4151376"/>
            <a:ext cx="7269480" cy="585216"/>
          </a:xfrm>
          <a:prstGeom prst="rect">
            <a:avLst/>
          </a:prstGeom>
          <a:noFill/>
          <a:ln/>
        </p:spPr>
        <p:txBody>
          <a:bodyPr wrap="square" lIns="0" tIns="0" rIns="0" bIns="0" rtlCol="0" anchor="ctr"/>
          <a:lstStyle/>
          <a:p>
            <a:pPr marL="0" indent="0">
              <a:buNone/>
            </a:pPr>
            <a:r>
              <a:rPr lang="en-US" sz="1250" dirty="0">
                <a:solidFill>
                  <a:srgbClr val="3A3A3A"/>
                </a:solidFill>
                <a:latin typeface="Calibri" pitchFamily="34" charset="0"/>
                <a:ea typeface="Calibri" pitchFamily="34" charset="-122"/>
                <a:cs typeface="Calibri" pitchFamily="34" charset="-120"/>
              </a:rPr>
              <a:t>Two conditions must BOTH be met: (1) treatment is highly unlikely to preserve life (virtually futile), AND (2) its application would be inhumane given the circumstances — causing significant pain/suffering with no meaningful benefit. Meeting only one condition is insufficient.</a:t>
            </a:r>
            <a:endParaRPr lang="en-US" sz="1250" dirty="0"/>
          </a:p>
        </p:txBody>
      </p:sp>
      <p:sp>
        <p:nvSpPr>
          <p:cNvPr id="25" name="Text 23"/>
          <p:cNvSpPr/>
          <p:nvPr/>
        </p:nvSpPr>
        <p:spPr>
          <a:xfrm>
            <a:off x="448056" y="4809744"/>
            <a:ext cx="8375904" cy="347472"/>
          </a:xfrm>
          <a:prstGeom prst="rect">
            <a:avLst/>
          </a:prstGeom>
          <a:noFill/>
          <a:ln/>
        </p:spPr>
        <p:txBody>
          <a:bodyPr wrap="square" lIns="0" tIns="0" rIns="0" bIns="0" rtlCol="0" anchor="ctr"/>
          <a:lstStyle/>
          <a:p>
            <a:pPr marL="0" indent="0">
              <a:buNone/>
            </a:pPr>
            <a:r>
              <a:rPr lang="en-US" sz="1150" i="1" dirty="0">
                <a:solidFill>
                  <a:srgbClr val="1B2A4A"/>
                </a:solidFill>
                <a:latin typeface="Calibri" pitchFamily="34" charset="0"/>
                <a:ea typeface="Calibri" pitchFamily="34" charset="-122"/>
                <a:cs typeface="Calibri" pitchFamily="34" charset="-120"/>
              </a:rPr>
              <a:t>📌 BOARD PEARL: Disability or Down syndrome alone NEVER qualifies as an exception. A correctable defect (like TE fistula) in a child with Down syndrome does NOT meet any of the three exceptions.</a:t>
            </a:r>
            <a:endParaRPr lang="en-US" sz="115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txBody>
          <a:bodyPr/>
          <a:lstStyle/>
          <a:p>
            <a:endParaRPr lang="en-US"/>
          </a:p>
        </p:txBody>
      </p:sp>
      <p:sp>
        <p:nvSpPr>
          <p:cNvPr id="3" name="Shape 1"/>
          <p:cNvSpPr/>
          <p:nvPr/>
        </p:nvSpPr>
        <p:spPr>
          <a:xfrm>
            <a:off x="0" y="594360"/>
            <a:ext cx="9144000" cy="45720"/>
          </a:xfrm>
          <a:prstGeom prst="rect">
            <a:avLst/>
          </a:prstGeom>
          <a:solidFill>
            <a:srgbClr val="C8952A"/>
          </a:solidFill>
          <a:ln w="12700">
            <a:solidFill>
              <a:srgbClr val="C8952A"/>
            </a:solidFill>
            <a:prstDash val="solid"/>
          </a:ln>
        </p:spPr>
        <p:txBody>
          <a:bodyPr/>
          <a:lstStyle/>
          <a:p>
            <a:endParaRPr lang="en-US"/>
          </a:p>
        </p:txBody>
      </p:sp>
      <p:sp>
        <p:nvSpPr>
          <p:cNvPr id="4" name="Shape 2"/>
          <p:cNvSpPr/>
          <p:nvPr/>
        </p:nvSpPr>
        <p:spPr>
          <a:xfrm>
            <a:off x="0" y="4892040"/>
            <a:ext cx="9144000" cy="251460"/>
          </a:xfrm>
          <a:prstGeom prst="rect">
            <a:avLst/>
          </a:prstGeom>
          <a:solidFill>
            <a:srgbClr val="1B2A4A"/>
          </a:solidFill>
          <a:ln w="12700">
            <a:solidFill>
              <a:srgbClr val="1B2A4A"/>
            </a:solidFill>
            <a:prstDash val="solid"/>
          </a:ln>
        </p:spPr>
        <p:txBody>
          <a:bodyPr/>
          <a:lstStyle/>
          <a:p>
            <a:endParaRPr lang="en-US"/>
          </a:p>
        </p:txBody>
      </p:sp>
      <p:sp>
        <p:nvSpPr>
          <p:cNvPr id="5" name="Text 3"/>
          <p:cNvSpPr/>
          <p:nvPr/>
        </p:nvSpPr>
        <p:spPr>
          <a:xfrm>
            <a:off x="320040" y="73152"/>
            <a:ext cx="8503920" cy="475488"/>
          </a:xfrm>
          <a:prstGeom prst="rect">
            <a:avLst/>
          </a:prstGeom>
          <a:noFill/>
          <a:ln/>
        </p:spPr>
        <p:txBody>
          <a:bodyPr wrap="square" lIns="0" tIns="0" rIns="0" bIns="0" rtlCol="0" anchor="ctr"/>
          <a:lstStyle/>
          <a:p>
            <a:pPr marL="0" indent="0">
              <a:buNone/>
            </a:pPr>
            <a:r>
              <a:rPr lang="en-US" sz="2200" b="1">
                <a:solidFill>
                  <a:srgbClr val="FFFFFF"/>
                </a:solidFill>
                <a:latin typeface="Calibri"/>
                <a:ea typeface="Calibri"/>
                <a:cs typeface="Calibri"/>
              </a:rPr>
              <a:t>Baby Doe: Legacy, Scope, and Clinical Application  (4 of 4)</a:t>
            </a:r>
            <a:r>
              <a:rPr lang="en-US" sz="2200" b="1" baseline="30000">
                <a:solidFill>
                  <a:srgbClr val="FFFFFF"/>
                </a:solidFill>
                <a:latin typeface="Calibri"/>
                <a:ea typeface="Calibri"/>
                <a:cs typeface="Calibri"/>
              </a:rPr>
              <a:t>3</a:t>
            </a:r>
            <a:endParaRPr lang="en-US" sz="2200" baseline="30000" dirty="0"/>
          </a:p>
        </p:txBody>
      </p:sp>
      <p:sp>
        <p:nvSpPr>
          <p:cNvPr id="7" name="Shape 5"/>
          <p:cNvSpPr/>
          <p:nvPr/>
        </p:nvSpPr>
        <p:spPr>
          <a:xfrm>
            <a:off x="274320" y="749808"/>
            <a:ext cx="8595360" cy="457200"/>
          </a:xfrm>
          <a:prstGeom prst="rect">
            <a:avLst/>
          </a:prstGeom>
          <a:solidFill>
            <a:srgbClr val="C0392B">
              <a:alpha val="90000"/>
            </a:srgbClr>
          </a:solidFill>
          <a:ln w="12700">
            <a:solidFill>
              <a:srgbClr val="C0392B"/>
            </a:solidFill>
            <a:prstDash val="solid"/>
          </a:ln>
        </p:spPr>
        <p:txBody>
          <a:bodyPr/>
          <a:lstStyle/>
          <a:p>
            <a:endParaRPr lang="en-US"/>
          </a:p>
        </p:txBody>
      </p:sp>
      <p:sp>
        <p:nvSpPr>
          <p:cNvPr id="8" name="Text 6"/>
          <p:cNvSpPr/>
          <p:nvPr/>
        </p:nvSpPr>
        <p:spPr>
          <a:xfrm>
            <a:off x="411480" y="749808"/>
            <a:ext cx="8321040" cy="457200"/>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  Know what Baby Doe rules established, who they apply to, and how to apply them in clinical consultations</a:t>
            </a:r>
            <a:endParaRPr lang="en-US" sz="1250" dirty="0"/>
          </a:p>
        </p:txBody>
      </p:sp>
      <p:sp>
        <p:nvSpPr>
          <p:cNvPr id="9" name="Shape 7"/>
          <p:cNvSpPr/>
          <p:nvPr/>
        </p:nvSpPr>
        <p:spPr>
          <a:xfrm>
            <a:off x="274320" y="1316736"/>
            <a:ext cx="4206240" cy="1042416"/>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0" name="Shape 8"/>
          <p:cNvSpPr/>
          <p:nvPr/>
        </p:nvSpPr>
        <p:spPr>
          <a:xfrm>
            <a:off x="274320" y="1316736"/>
            <a:ext cx="73152" cy="1042416"/>
          </a:xfrm>
          <a:prstGeom prst="rect">
            <a:avLst/>
          </a:prstGeom>
          <a:solidFill>
            <a:srgbClr val="1B2A4A"/>
          </a:solidFill>
          <a:ln w="12700">
            <a:solidFill>
              <a:srgbClr val="1B2A4A"/>
            </a:solidFill>
            <a:prstDash val="solid"/>
          </a:ln>
        </p:spPr>
        <p:txBody>
          <a:bodyPr/>
          <a:lstStyle/>
          <a:p>
            <a:endParaRPr lang="en-US"/>
          </a:p>
        </p:txBody>
      </p:sp>
      <p:sp>
        <p:nvSpPr>
          <p:cNvPr id="11" name="Text 9"/>
          <p:cNvSpPr/>
          <p:nvPr/>
        </p:nvSpPr>
        <p:spPr>
          <a:xfrm>
            <a:off x="457200" y="1389888"/>
            <a:ext cx="3931920" cy="237744"/>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Who These Rules Apply To</a:t>
            </a:r>
            <a:endParaRPr lang="en-US" sz="1250" dirty="0"/>
          </a:p>
        </p:txBody>
      </p:sp>
      <p:sp>
        <p:nvSpPr>
          <p:cNvPr id="12" name="Text 10"/>
          <p:cNvSpPr/>
          <p:nvPr/>
        </p:nvSpPr>
        <p:spPr>
          <a:xfrm>
            <a:off x="457200" y="1664208"/>
            <a:ext cx="3931920" cy="640080"/>
          </a:xfrm>
          <a:prstGeom prst="rect">
            <a:avLst/>
          </a:prstGeom>
          <a:noFill/>
          <a:ln/>
        </p:spPr>
        <p:txBody>
          <a:bodyPr wrap="square" lIns="0" tIns="0" rIns="0" bIns="0" rtlCol="0" anchor="ctr"/>
          <a:lstStyle/>
          <a:p>
            <a:pPr marL="0" indent="0">
              <a:buNone/>
            </a:pPr>
            <a:r>
              <a:rPr lang="en-US" sz="1150" dirty="0">
                <a:solidFill>
                  <a:srgbClr val="3A3A3A"/>
                </a:solidFill>
                <a:latin typeface="Calibri" pitchFamily="34" charset="0"/>
                <a:ea typeface="Calibri" pitchFamily="34" charset="-122"/>
                <a:cs typeface="Calibri" pitchFamily="34" charset="-120"/>
              </a:rPr>
              <a:t>Baby Doe rules apply ONLY to disabled newborns and infants — NOT to adults, older children, or non-disabled infants. They were a specific legislative response to discrimination against disabled newborns.</a:t>
            </a:r>
            <a:endParaRPr lang="en-US" sz="1150" dirty="0"/>
          </a:p>
        </p:txBody>
      </p:sp>
      <p:sp>
        <p:nvSpPr>
          <p:cNvPr id="13" name="Shape 11"/>
          <p:cNvSpPr/>
          <p:nvPr/>
        </p:nvSpPr>
        <p:spPr>
          <a:xfrm>
            <a:off x="274320" y="2487168"/>
            <a:ext cx="4206240" cy="1042416"/>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4" name="Shape 12"/>
          <p:cNvSpPr/>
          <p:nvPr/>
        </p:nvSpPr>
        <p:spPr>
          <a:xfrm>
            <a:off x="274320" y="2487168"/>
            <a:ext cx="73152" cy="1042416"/>
          </a:xfrm>
          <a:prstGeom prst="rect">
            <a:avLst/>
          </a:prstGeom>
          <a:solidFill>
            <a:srgbClr val="1A7F8C"/>
          </a:solidFill>
          <a:ln w="12700">
            <a:solidFill>
              <a:srgbClr val="1A7F8C"/>
            </a:solidFill>
            <a:prstDash val="solid"/>
          </a:ln>
        </p:spPr>
        <p:txBody>
          <a:bodyPr/>
          <a:lstStyle/>
          <a:p>
            <a:endParaRPr lang="en-US"/>
          </a:p>
        </p:txBody>
      </p:sp>
      <p:sp>
        <p:nvSpPr>
          <p:cNvPr id="15" name="Text 13"/>
          <p:cNvSpPr/>
          <p:nvPr/>
        </p:nvSpPr>
        <p:spPr>
          <a:xfrm>
            <a:off x="457200" y="2560320"/>
            <a:ext cx="3931920" cy="237744"/>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Core Legal Principle</a:t>
            </a:r>
            <a:endParaRPr lang="en-US" sz="1250" dirty="0"/>
          </a:p>
        </p:txBody>
      </p:sp>
      <p:sp>
        <p:nvSpPr>
          <p:cNvPr id="16" name="Text 14"/>
          <p:cNvSpPr/>
          <p:nvPr/>
        </p:nvSpPr>
        <p:spPr>
          <a:xfrm>
            <a:off x="457200" y="2834640"/>
            <a:ext cx="3931920" cy="640080"/>
          </a:xfrm>
          <a:prstGeom prst="rect">
            <a:avLst/>
          </a:prstGeom>
          <a:noFill/>
          <a:ln/>
        </p:spPr>
        <p:txBody>
          <a:bodyPr wrap="square" lIns="0" tIns="0" rIns="0" bIns="0" rtlCol="0" anchor="ctr"/>
          <a:lstStyle/>
          <a:p>
            <a:pPr marL="0" indent="0">
              <a:buNone/>
            </a:pPr>
            <a:r>
              <a:rPr lang="en-US" sz="1150" dirty="0">
                <a:solidFill>
                  <a:srgbClr val="3A3A3A"/>
                </a:solidFill>
                <a:latin typeface="Calibri" pitchFamily="34" charset="0"/>
                <a:ea typeface="Calibri" pitchFamily="34" charset="-122"/>
                <a:cs typeface="Calibri" pitchFamily="34" charset="-120"/>
              </a:rPr>
              <a:t>Disability status alone NEVER justifies withholding medically indicated treatment. Down syndrome, spina bifida, trisomy 18 — none of these alone is a basis for withholding treatment.</a:t>
            </a:r>
            <a:endParaRPr lang="en-US" sz="1150" dirty="0"/>
          </a:p>
        </p:txBody>
      </p:sp>
      <p:sp>
        <p:nvSpPr>
          <p:cNvPr id="17" name="Shape 15"/>
          <p:cNvSpPr/>
          <p:nvPr/>
        </p:nvSpPr>
        <p:spPr>
          <a:xfrm>
            <a:off x="274320" y="3657600"/>
            <a:ext cx="4206240" cy="1042416"/>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8" name="Shape 16"/>
          <p:cNvSpPr/>
          <p:nvPr/>
        </p:nvSpPr>
        <p:spPr>
          <a:xfrm>
            <a:off x="274320" y="3657600"/>
            <a:ext cx="73152" cy="1042416"/>
          </a:xfrm>
          <a:prstGeom prst="rect">
            <a:avLst/>
          </a:prstGeom>
          <a:solidFill>
            <a:srgbClr val="C8952A"/>
          </a:solidFill>
          <a:ln w="12700">
            <a:solidFill>
              <a:srgbClr val="C8952A"/>
            </a:solidFill>
            <a:prstDash val="solid"/>
          </a:ln>
        </p:spPr>
        <p:txBody>
          <a:bodyPr/>
          <a:lstStyle/>
          <a:p>
            <a:endParaRPr lang="en-US"/>
          </a:p>
        </p:txBody>
      </p:sp>
      <p:sp>
        <p:nvSpPr>
          <p:cNvPr id="19" name="Text 17"/>
          <p:cNvSpPr/>
          <p:nvPr/>
        </p:nvSpPr>
        <p:spPr>
          <a:xfrm>
            <a:off x="457200" y="3730752"/>
            <a:ext cx="3931920" cy="237744"/>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Parental Authority Has Limits</a:t>
            </a:r>
            <a:endParaRPr lang="en-US" sz="1250" dirty="0"/>
          </a:p>
        </p:txBody>
      </p:sp>
      <p:sp>
        <p:nvSpPr>
          <p:cNvPr id="20" name="Text 18"/>
          <p:cNvSpPr/>
          <p:nvPr/>
        </p:nvSpPr>
        <p:spPr>
          <a:xfrm>
            <a:off x="457200" y="4005072"/>
            <a:ext cx="3931920" cy="640080"/>
          </a:xfrm>
          <a:prstGeom prst="rect">
            <a:avLst/>
          </a:prstGeom>
          <a:noFill/>
          <a:ln/>
        </p:spPr>
        <p:txBody>
          <a:bodyPr wrap="square" lIns="0" tIns="0" rIns="0" bIns="0" rtlCol="0" anchor="ctr"/>
          <a:lstStyle/>
          <a:p>
            <a:pPr marL="0" indent="0">
              <a:buNone/>
            </a:pPr>
            <a:r>
              <a:rPr lang="en-US" sz="1150" dirty="0">
                <a:solidFill>
                  <a:srgbClr val="3A3A3A"/>
                </a:solidFill>
                <a:latin typeface="Calibri" pitchFamily="34" charset="0"/>
                <a:ea typeface="Calibri" pitchFamily="34" charset="-122"/>
                <a:cs typeface="Calibri" pitchFamily="34" charset="-120"/>
              </a:rPr>
              <a:t>Parents have presumptive authority over children's medical decisions — but it is NOT absolute. Baby Doe confirmed that when parental decisions constitute medical neglect of a disabled infant, state intervention is appropriate.</a:t>
            </a:r>
            <a:endParaRPr lang="en-US" sz="1150" dirty="0"/>
          </a:p>
        </p:txBody>
      </p:sp>
      <p:sp>
        <p:nvSpPr>
          <p:cNvPr id="21" name="Shape 19"/>
          <p:cNvSpPr/>
          <p:nvPr/>
        </p:nvSpPr>
        <p:spPr>
          <a:xfrm>
            <a:off x="4663440" y="1316736"/>
            <a:ext cx="4206240" cy="1042416"/>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22" name="Shape 20"/>
          <p:cNvSpPr/>
          <p:nvPr/>
        </p:nvSpPr>
        <p:spPr>
          <a:xfrm>
            <a:off x="4663440" y="1316736"/>
            <a:ext cx="73152" cy="1042416"/>
          </a:xfrm>
          <a:prstGeom prst="rect">
            <a:avLst/>
          </a:prstGeom>
          <a:solidFill>
            <a:srgbClr val="C0392B"/>
          </a:solidFill>
          <a:ln w="12700">
            <a:solidFill>
              <a:srgbClr val="C0392B"/>
            </a:solidFill>
            <a:prstDash val="solid"/>
          </a:ln>
        </p:spPr>
        <p:txBody>
          <a:bodyPr/>
          <a:lstStyle/>
          <a:p>
            <a:endParaRPr lang="en-US"/>
          </a:p>
        </p:txBody>
      </p:sp>
      <p:sp>
        <p:nvSpPr>
          <p:cNvPr id="23" name="Text 21"/>
          <p:cNvSpPr/>
          <p:nvPr/>
        </p:nvSpPr>
        <p:spPr>
          <a:xfrm>
            <a:off x="4846320" y="1389888"/>
            <a:ext cx="3931920" cy="237744"/>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Documentation in Modern Practice</a:t>
            </a:r>
            <a:endParaRPr lang="en-US" sz="1250" dirty="0"/>
          </a:p>
        </p:txBody>
      </p:sp>
      <p:sp>
        <p:nvSpPr>
          <p:cNvPr id="24" name="Text 22"/>
          <p:cNvSpPr/>
          <p:nvPr/>
        </p:nvSpPr>
        <p:spPr>
          <a:xfrm>
            <a:off x="4846320" y="1664208"/>
            <a:ext cx="3931920" cy="640080"/>
          </a:xfrm>
          <a:prstGeom prst="rect">
            <a:avLst/>
          </a:prstGeom>
          <a:noFill/>
          <a:ln/>
        </p:spPr>
        <p:txBody>
          <a:bodyPr wrap="square" lIns="0" tIns="0" rIns="0" bIns="0" rtlCol="0" anchor="ctr"/>
          <a:lstStyle/>
          <a:p>
            <a:pPr marL="0" indent="0">
              <a:buNone/>
            </a:pPr>
            <a:r>
              <a:rPr lang="en-US" sz="1150" dirty="0">
                <a:solidFill>
                  <a:srgbClr val="3A3A3A"/>
                </a:solidFill>
                <a:latin typeface="Calibri" pitchFamily="34" charset="0"/>
                <a:ea typeface="Calibri" pitchFamily="34" charset="-122"/>
                <a:cs typeface="Calibri" pitchFamily="34" charset="-120"/>
              </a:rPr>
              <a:t>When consulting on neonatal cases: explicitly document that any withholding decision is based on physiologic futility or suffering — NOT disability status. Reasoning must reflect the three exceptions, not quality-of-life judgments about the disability itself.</a:t>
            </a:r>
            <a:endParaRPr lang="en-US" sz="1150" dirty="0"/>
          </a:p>
        </p:txBody>
      </p:sp>
      <p:sp>
        <p:nvSpPr>
          <p:cNvPr id="25" name="Shape 23"/>
          <p:cNvSpPr/>
          <p:nvPr/>
        </p:nvSpPr>
        <p:spPr>
          <a:xfrm>
            <a:off x="4663440" y="2487168"/>
            <a:ext cx="4206240" cy="1042416"/>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26" name="Shape 24"/>
          <p:cNvSpPr/>
          <p:nvPr/>
        </p:nvSpPr>
        <p:spPr>
          <a:xfrm>
            <a:off x="4663440" y="2487168"/>
            <a:ext cx="73152" cy="1042416"/>
          </a:xfrm>
          <a:prstGeom prst="rect">
            <a:avLst/>
          </a:prstGeom>
          <a:solidFill>
            <a:srgbClr val="1A7A4A"/>
          </a:solidFill>
          <a:ln w="12700">
            <a:solidFill>
              <a:srgbClr val="1A7A4A"/>
            </a:solidFill>
            <a:prstDash val="solid"/>
          </a:ln>
        </p:spPr>
        <p:txBody>
          <a:bodyPr/>
          <a:lstStyle/>
          <a:p>
            <a:endParaRPr lang="en-US"/>
          </a:p>
        </p:txBody>
      </p:sp>
      <p:sp>
        <p:nvSpPr>
          <p:cNvPr id="27" name="Text 25"/>
          <p:cNvSpPr/>
          <p:nvPr/>
        </p:nvSpPr>
        <p:spPr>
          <a:xfrm>
            <a:off x="4846320" y="2560320"/>
            <a:ext cx="3931920" cy="237744"/>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Ethics Consultation Is Advisable</a:t>
            </a:r>
            <a:endParaRPr lang="en-US" sz="1250" dirty="0"/>
          </a:p>
        </p:txBody>
      </p:sp>
      <p:sp>
        <p:nvSpPr>
          <p:cNvPr id="28" name="Text 26"/>
          <p:cNvSpPr/>
          <p:nvPr/>
        </p:nvSpPr>
        <p:spPr>
          <a:xfrm>
            <a:off x="4846320" y="2834640"/>
            <a:ext cx="3931920" cy="640080"/>
          </a:xfrm>
          <a:prstGeom prst="rect">
            <a:avLst/>
          </a:prstGeom>
          <a:noFill/>
          <a:ln/>
        </p:spPr>
        <p:txBody>
          <a:bodyPr wrap="square" lIns="0" tIns="0" rIns="0" bIns="0" rtlCol="0" anchor="ctr"/>
          <a:lstStyle/>
          <a:p>
            <a:pPr marL="0" indent="0">
              <a:buNone/>
            </a:pPr>
            <a:r>
              <a:rPr lang="en-US" sz="1150" dirty="0">
                <a:solidFill>
                  <a:srgbClr val="3A3A3A"/>
                </a:solidFill>
                <a:latin typeface="Calibri" pitchFamily="34" charset="0"/>
                <a:ea typeface="Calibri" pitchFamily="34" charset="-122"/>
                <a:cs typeface="Calibri" pitchFamily="34" charset="-120"/>
              </a:rPr>
              <a:t>Any case involving withholding LSMT from a disabled newborn should involve ethics consultation. This provides institutional protection, ensures proper process, and supports families and staff.</a:t>
            </a:r>
            <a:endParaRPr lang="en-US" sz="1150" dirty="0"/>
          </a:p>
        </p:txBody>
      </p:sp>
      <p:sp>
        <p:nvSpPr>
          <p:cNvPr id="29" name="Shape 27"/>
          <p:cNvSpPr/>
          <p:nvPr/>
        </p:nvSpPr>
        <p:spPr>
          <a:xfrm>
            <a:off x="4663440" y="3657600"/>
            <a:ext cx="4206240" cy="1042416"/>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30" name="Shape 28"/>
          <p:cNvSpPr/>
          <p:nvPr/>
        </p:nvSpPr>
        <p:spPr>
          <a:xfrm>
            <a:off x="4663440" y="3657600"/>
            <a:ext cx="73152" cy="1042416"/>
          </a:xfrm>
          <a:prstGeom prst="rect">
            <a:avLst/>
          </a:prstGeom>
          <a:solidFill>
            <a:srgbClr val="D4750A"/>
          </a:solidFill>
          <a:ln w="12700">
            <a:solidFill>
              <a:srgbClr val="D4750A"/>
            </a:solidFill>
            <a:prstDash val="solid"/>
          </a:ln>
        </p:spPr>
        <p:txBody>
          <a:bodyPr/>
          <a:lstStyle/>
          <a:p>
            <a:endParaRPr lang="en-US"/>
          </a:p>
        </p:txBody>
      </p:sp>
      <p:sp>
        <p:nvSpPr>
          <p:cNvPr id="31" name="Text 29"/>
          <p:cNvSpPr/>
          <p:nvPr/>
        </p:nvSpPr>
        <p:spPr>
          <a:xfrm>
            <a:off x="4846320" y="3730752"/>
            <a:ext cx="3931920" cy="237744"/>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Scope Beyond Trisomy 21</a:t>
            </a:r>
            <a:endParaRPr lang="en-US" sz="1250" dirty="0"/>
          </a:p>
        </p:txBody>
      </p:sp>
      <p:sp>
        <p:nvSpPr>
          <p:cNvPr id="32" name="Text 30"/>
          <p:cNvSpPr/>
          <p:nvPr/>
        </p:nvSpPr>
        <p:spPr>
          <a:xfrm>
            <a:off x="4846320" y="4005072"/>
            <a:ext cx="3931920" cy="640080"/>
          </a:xfrm>
          <a:prstGeom prst="rect">
            <a:avLst/>
          </a:prstGeom>
          <a:noFill/>
          <a:ln/>
        </p:spPr>
        <p:txBody>
          <a:bodyPr wrap="square" lIns="0" tIns="0" rIns="0" bIns="0" rtlCol="0" anchor="ctr"/>
          <a:lstStyle/>
          <a:p>
            <a:pPr marL="0" indent="0">
              <a:buNone/>
            </a:pPr>
            <a:r>
              <a:rPr lang="en-US" sz="1150" dirty="0">
                <a:solidFill>
                  <a:srgbClr val="3A3A3A"/>
                </a:solidFill>
                <a:latin typeface="Calibri" pitchFamily="34" charset="0"/>
                <a:ea typeface="Calibri" pitchFamily="34" charset="-122"/>
                <a:cs typeface="Calibri" pitchFamily="34" charset="-120"/>
              </a:rPr>
              <a:t>Principles apply to all disabled newborns: anencephaly, trisomy 13/18, extreme prematurity, severe anomalies. Trisomy 13/18 and anencephaly cases are among the most difficult modern applications.</a:t>
            </a:r>
            <a:endParaRPr lang="en-US" sz="115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txBody>
          <a:bodyPr/>
          <a:lstStyle/>
          <a:p>
            <a:endParaRPr lang="en-US"/>
          </a:p>
        </p:txBody>
      </p:sp>
      <p:sp>
        <p:nvSpPr>
          <p:cNvPr id="3" name="Shape 1"/>
          <p:cNvSpPr/>
          <p:nvPr/>
        </p:nvSpPr>
        <p:spPr>
          <a:xfrm>
            <a:off x="0" y="594360"/>
            <a:ext cx="9144000" cy="45720"/>
          </a:xfrm>
          <a:prstGeom prst="rect">
            <a:avLst/>
          </a:prstGeom>
          <a:solidFill>
            <a:srgbClr val="C8952A"/>
          </a:solidFill>
          <a:ln w="12700">
            <a:solidFill>
              <a:srgbClr val="C8952A"/>
            </a:solidFill>
            <a:prstDash val="solid"/>
          </a:ln>
        </p:spPr>
        <p:txBody>
          <a:bodyPr/>
          <a:lstStyle/>
          <a:p>
            <a:endParaRPr lang="en-US"/>
          </a:p>
        </p:txBody>
      </p:sp>
      <p:sp>
        <p:nvSpPr>
          <p:cNvPr id="4" name="Shape 2"/>
          <p:cNvSpPr/>
          <p:nvPr/>
        </p:nvSpPr>
        <p:spPr>
          <a:xfrm>
            <a:off x="0" y="4892040"/>
            <a:ext cx="9144000" cy="251460"/>
          </a:xfrm>
          <a:prstGeom prst="rect">
            <a:avLst/>
          </a:prstGeom>
          <a:solidFill>
            <a:srgbClr val="1B2A4A"/>
          </a:solidFill>
          <a:ln w="12700">
            <a:solidFill>
              <a:srgbClr val="1B2A4A"/>
            </a:solidFill>
            <a:prstDash val="solid"/>
          </a:ln>
        </p:spPr>
        <p:txBody>
          <a:bodyPr/>
          <a:lstStyle/>
          <a:p>
            <a:endParaRPr lang="en-US"/>
          </a:p>
        </p:txBody>
      </p:sp>
      <p:sp>
        <p:nvSpPr>
          <p:cNvPr id="5" name="Text 3"/>
          <p:cNvSpPr/>
          <p:nvPr/>
        </p:nvSpPr>
        <p:spPr>
          <a:xfrm>
            <a:off x="320040" y="73152"/>
            <a:ext cx="8503920" cy="475488"/>
          </a:xfrm>
          <a:prstGeom prst="rect">
            <a:avLst/>
          </a:prstGeom>
          <a:noFill/>
          <a:ln/>
        </p:spPr>
        <p:txBody>
          <a:bodyPr wrap="square" lIns="0" tIns="0" rIns="0" bIns="0" rtlCol="0" anchor="ctr"/>
          <a:lstStyle/>
          <a:p>
            <a:pPr marL="0" indent="0">
              <a:buNone/>
            </a:pPr>
            <a:r>
              <a:rPr lang="en-US" sz="2200" b="1">
                <a:solidFill>
                  <a:srgbClr val="FFFFFF"/>
                </a:solidFill>
                <a:latin typeface="Calibri"/>
                <a:ea typeface="Calibri"/>
                <a:cs typeface="Calibri"/>
              </a:rPr>
              <a:t>Best Interest Standard in Pediatric Palliative Care</a:t>
            </a:r>
            <a:r>
              <a:rPr lang="en-US" sz="2200" b="1" baseline="30000">
                <a:solidFill>
                  <a:srgbClr val="FFFFFF"/>
                </a:solidFill>
                <a:latin typeface="Calibri"/>
                <a:ea typeface="Calibri"/>
                <a:cs typeface="Calibri"/>
              </a:rPr>
              <a:t>27</a:t>
            </a:r>
            <a:endParaRPr lang="en-US" sz="2200" baseline="30000" dirty="0"/>
          </a:p>
        </p:txBody>
      </p:sp>
      <p:sp>
        <p:nvSpPr>
          <p:cNvPr id="6" name="Text 4"/>
          <p:cNvSpPr/>
          <p:nvPr/>
        </p:nvSpPr>
        <p:spPr>
          <a:xfrm>
            <a:off x="274320" y="4901184"/>
            <a:ext cx="8595360" cy="219456"/>
          </a:xfrm>
          <a:prstGeom prst="rect">
            <a:avLst/>
          </a:prstGeom>
          <a:noFill/>
          <a:ln/>
        </p:spPr>
        <p:txBody>
          <a:bodyPr wrap="square" lIns="0" tIns="0" rIns="0" bIns="0" rtlCol="0" anchor="ctr"/>
          <a:lstStyle/>
          <a:p>
            <a:pPr marL="0" indent="0">
              <a:buNone/>
            </a:pPr>
            <a:r>
              <a:rPr lang="en-US" sz="900" dirty="0">
                <a:solidFill>
                  <a:srgbClr val="E8E4DC"/>
                </a:solidFill>
                <a:latin typeface="Calibri" pitchFamily="34" charset="0"/>
                <a:ea typeface="Calibri" pitchFamily="34" charset="-122"/>
                <a:cs typeface="Calibri" pitchFamily="34" charset="-120"/>
              </a:rPr>
              <a:t>Medical Ethics in Palliative Care  |  Board Review</a:t>
            </a:r>
            <a:endParaRPr lang="en-US" sz="900" dirty="0"/>
          </a:p>
        </p:txBody>
      </p:sp>
      <p:sp>
        <p:nvSpPr>
          <p:cNvPr id="7" name="Text 5"/>
          <p:cNvSpPr/>
          <p:nvPr/>
        </p:nvSpPr>
        <p:spPr>
          <a:xfrm>
            <a:off x="274320" y="749808"/>
            <a:ext cx="8595360" cy="475488"/>
          </a:xfrm>
          <a:prstGeom prst="rect">
            <a:avLst/>
          </a:prstGeom>
          <a:noFill/>
          <a:ln/>
        </p:spPr>
        <p:txBody>
          <a:bodyPr wrap="square" lIns="0" tIns="0" rIns="0" bIns="0" rtlCol="0" anchor="ctr"/>
          <a:lstStyle/>
          <a:p>
            <a:pPr marL="0" indent="0">
              <a:buNone/>
            </a:pPr>
            <a:r>
              <a:rPr lang="en-US" sz="1250" i="1" dirty="0">
                <a:solidFill>
                  <a:srgbClr val="1A7F8C"/>
                </a:solidFill>
                <a:latin typeface="Calibri" pitchFamily="34" charset="0"/>
                <a:ea typeface="Calibri" pitchFamily="34" charset="-122"/>
                <a:cs typeface="Calibri" pitchFamily="34" charset="-120"/>
              </a:rPr>
              <a:t>Children cannot speak for themselves. The best interest standard requires clinicians to weigh ALL factors affecting the child's welfare — not simply defer to parental preference.</a:t>
            </a:r>
            <a:endParaRPr lang="en-US" sz="1250" dirty="0"/>
          </a:p>
        </p:txBody>
      </p:sp>
      <p:sp>
        <p:nvSpPr>
          <p:cNvPr id="8" name="Shape 6"/>
          <p:cNvSpPr/>
          <p:nvPr/>
        </p:nvSpPr>
        <p:spPr>
          <a:xfrm>
            <a:off x="274320" y="1234440"/>
            <a:ext cx="4206240" cy="1261872"/>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9" name="Shape 7"/>
          <p:cNvSpPr/>
          <p:nvPr/>
        </p:nvSpPr>
        <p:spPr>
          <a:xfrm>
            <a:off x="274320" y="1234440"/>
            <a:ext cx="73152" cy="1261872"/>
          </a:xfrm>
          <a:prstGeom prst="rect">
            <a:avLst/>
          </a:prstGeom>
          <a:solidFill>
            <a:srgbClr val="1A7F8C"/>
          </a:solidFill>
          <a:ln w="12700">
            <a:solidFill>
              <a:srgbClr val="1A7F8C"/>
            </a:solidFill>
            <a:prstDash val="solid"/>
          </a:ln>
        </p:spPr>
        <p:txBody>
          <a:bodyPr/>
          <a:lstStyle/>
          <a:p>
            <a:endParaRPr lang="en-US"/>
          </a:p>
        </p:txBody>
      </p:sp>
      <p:sp>
        <p:nvSpPr>
          <p:cNvPr id="10" name="Text 8"/>
          <p:cNvSpPr/>
          <p:nvPr/>
        </p:nvSpPr>
        <p:spPr>
          <a:xfrm>
            <a:off x="457200" y="1307592"/>
            <a:ext cx="3931920" cy="237744"/>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Components of Best Interest Analysis</a:t>
            </a:r>
            <a:endParaRPr lang="en-US" sz="1250" dirty="0"/>
          </a:p>
        </p:txBody>
      </p:sp>
      <p:sp>
        <p:nvSpPr>
          <p:cNvPr id="11" name="Text 9"/>
          <p:cNvSpPr/>
          <p:nvPr/>
        </p:nvSpPr>
        <p:spPr>
          <a:xfrm>
            <a:off x="457200" y="1581912"/>
            <a:ext cx="3931920" cy="841248"/>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Physical pain and suffering burden</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Possibility of meaningful survival</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Ability to experience pleasure, relationships, and consciousness</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Child's previously expressed preferences (if any)</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Family's values, cultural/religious context</a:t>
            </a:r>
            <a:endParaRPr lang="en-US" sz="1100" dirty="0"/>
          </a:p>
        </p:txBody>
      </p:sp>
      <p:sp>
        <p:nvSpPr>
          <p:cNvPr id="12" name="Shape 10"/>
          <p:cNvSpPr/>
          <p:nvPr/>
        </p:nvSpPr>
        <p:spPr>
          <a:xfrm>
            <a:off x="4663440" y="1234440"/>
            <a:ext cx="4206240" cy="1261872"/>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3" name="Shape 11"/>
          <p:cNvSpPr/>
          <p:nvPr/>
        </p:nvSpPr>
        <p:spPr>
          <a:xfrm>
            <a:off x="4663440" y="1234440"/>
            <a:ext cx="73152" cy="1261872"/>
          </a:xfrm>
          <a:prstGeom prst="rect">
            <a:avLst/>
          </a:prstGeom>
          <a:solidFill>
            <a:srgbClr val="1B2A4A"/>
          </a:solidFill>
          <a:ln w="12700">
            <a:solidFill>
              <a:srgbClr val="1B2A4A"/>
            </a:solidFill>
            <a:prstDash val="solid"/>
          </a:ln>
        </p:spPr>
        <p:txBody>
          <a:bodyPr/>
          <a:lstStyle/>
          <a:p>
            <a:endParaRPr lang="en-US"/>
          </a:p>
        </p:txBody>
      </p:sp>
      <p:sp>
        <p:nvSpPr>
          <p:cNvPr id="14" name="Text 12"/>
          <p:cNvSpPr/>
          <p:nvPr/>
        </p:nvSpPr>
        <p:spPr>
          <a:xfrm>
            <a:off x="4846320" y="1307592"/>
            <a:ext cx="3931920" cy="237744"/>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Role of Parents</a:t>
            </a:r>
            <a:endParaRPr lang="en-US" sz="1250" dirty="0"/>
          </a:p>
        </p:txBody>
      </p:sp>
      <p:sp>
        <p:nvSpPr>
          <p:cNvPr id="15" name="Text 13"/>
          <p:cNvSpPr/>
          <p:nvPr/>
        </p:nvSpPr>
        <p:spPr>
          <a:xfrm>
            <a:off x="4846320" y="1581912"/>
            <a:ext cx="3931920" cy="841248"/>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Parents have presumptive authority over medical decisions for their children. This is not absolute. When parental decisions would cause serious harm or are clearly not in the child's best interest, clinicians must advocate and escalate (ethics consult, child protective services, courts).</a:t>
            </a:r>
            <a:endParaRPr lang="en-US" sz="1100" dirty="0"/>
          </a:p>
        </p:txBody>
      </p:sp>
      <p:sp>
        <p:nvSpPr>
          <p:cNvPr id="16" name="Shape 14"/>
          <p:cNvSpPr/>
          <p:nvPr/>
        </p:nvSpPr>
        <p:spPr>
          <a:xfrm>
            <a:off x="274320" y="2514600"/>
            <a:ext cx="4206240" cy="1261872"/>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7" name="Shape 15"/>
          <p:cNvSpPr/>
          <p:nvPr/>
        </p:nvSpPr>
        <p:spPr>
          <a:xfrm>
            <a:off x="274320" y="2514600"/>
            <a:ext cx="73152" cy="1261872"/>
          </a:xfrm>
          <a:prstGeom prst="rect">
            <a:avLst/>
          </a:prstGeom>
          <a:solidFill>
            <a:srgbClr val="C8952A"/>
          </a:solidFill>
          <a:ln w="12700">
            <a:solidFill>
              <a:srgbClr val="C8952A"/>
            </a:solidFill>
            <a:prstDash val="solid"/>
          </a:ln>
        </p:spPr>
        <p:txBody>
          <a:bodyPr/>
          <a:lstStyle/>
          <a:p>
            <a:endParaRPr lang="en-US"/>
          </a:p>
        </p:txBody>
      </p:sp>
      <p:sp>
        <p:nvSpPr>
          <p:cNvPr id="18" name="Text 16"/>
          <p:cNvSpPr/>
          <p:nvPr/>
        </p:nvSpPr>
        <p:spPr>
          <a:xfrm>
            <a:off x="457200" y="2587752"/>
            <a:ext cx="3931920" cy="237744"/>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Parental Refusal of Beneficial Treatment</a:t>
            </a:r>
            <a:endParaRPr lang="en-US" sz="1250" dirty="0"/>
          </a:p>
        </p:txBody>
      </p:sp>
      <p:sp>
        <p:nvSpPr>
          <p:cNvPr id="19" name="Text 17"/>
          <p:cNvSpPr/>
          <p:nvPr/>
        </p:nvSpPr>
        <p:spPr>
          <a:xfrm>
            <a:off x="457200" y="2862072"/>
            <a:ext cx="3931920" cy="841248"/>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Parents may refuse treatment on religious/personal grounds. Courts generally override parental refusal when: treatment is proven effective, child has meaningful life potential, treatment burden is low (e.g., blood transfusion refusal by Jehovah's Witness parents). Emergency court orders are appropriate.</a:t>
            </a:r>
            <a:endParaRPr lang="en-US" sz="1100" dirty="0"/>
          </a:p>
        </p:txBody>
      </p:sp>
      <p:sp>
        <p:nvSpPr>
          <p:cNvPr id="20" name="Shape 18"/>
          <p:cNvSpPr/>
          <p:nvPr/>
        </p:nvSpPr>
        <p:spPr>
          <a:xfrm>
            <a:off x="4663440" y="2514600"/>
            <a:ext cx="4206240" cy="1261872"/>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21" name="Shape 19"/>
          <p:cNvSpPr/>
          <p:nvPr/>
        </p:nvSpPr>
        <p:spPr>
          <a:xfrm>
            <a:off x="4663440" y="2514600"/>
            <a:ext cx="73152" cy="1261872"/>
          </a:xfrm>
          <a:prstGeom prst="rect">
            <a:avLst/>
          </a:prstGeom>
          <a:solidFill>
            <a:srgbClr val="1A7A4A"/>
          </a:solidFill>
          <a:ln w="12700">
            <a:solidFill>
              <a:srgbClr val="1A7A4A"/>
            </a:solidFill>
            <a:prstDash val="solid"/>
          </a:ln>
        </p:spPr>
        <p:txBody>
          <a:bodyPr/>
          <a:lstStyle/>
          <a:p>
            <a:endParaRPr lang="en-US"/>
          </a:p>
        </p:txBody>
      </p:sp>
      <p:sp>
        <p:nvSpPr>
          <p:cNvPr id="22" name="Text 20"/>
          <p:cNvSpPr/>
          <p:nvPr/>
        </p:nvSpPr>
        <p:spPr>
          <a:xfrm>
            <a:off x="4846320" y="2587752"/>
            <a:ext cx="3931920" cy="237744"/>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Zone of Parental Discretion</a:t>
            </a:r>
            <a:endParaRPr lang="en-US" sz="1250" dirty="0"/>
          </a:p>
        </p:txBody>
      </p:sp>
      <p:sp>
        <p:nvSpPr>
          <p:cNvPr id="23" name="Text 21"/>
          <p:cNvSpPr/>
          <p:nvPr/>
        </p:nvSpPr>
        <p:spPr>
          <a:xfrm>
            <a:off x="4846320" y="2862072"/>
            <a:ext cx="3931920" cy="841248"/>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When outcomes are genuinely uncertain and both comfort-focused and life-prolonging approaches are reasonable, parents have legitimate discretion. Clinicians should support the decision, not impose their values. Uncertainty and prognosis should be communicated clearly.</a:t>
            </a:r>
            <a:endParaRPr lang="en-US" sz="1100" dirty="0"/>
          </a:p>
        </p:txBody>
      </p:sp>
      <p:sp>
        <p:nvSpPr>
          <p:cNvPr id="24" name="Shape 22"/>
          <p:cNvSpPr/>
          <p:nvPr/>
        </p:nvSpPr>
        <p:spPr>
          <a:xfrm>
            <a:off x="274320" y="3858768"/>
            <a:ext cx="4206240" cy="1261872"/>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25" name="Shape 23"/>
          <p:cNvSpPr/>
          <p:nvPr/>
        </p:nvSpPr>
        <p:spPr>
          <a:xfrm>
            <a:off x="274320" y="3858768"/>
            <a:ext cx="73152" cy="1261872"/>
          </a:xfrm>
          <a:prstGeom prst="rect">
            <a:avLst/>
          </a:prstGeom>
          <a:solidFill>
            <a:srgbClr val="C0392B"/>
          </a:solidFill>
          <a:ln w="12700">
            <a:solidFill>
              <a:srgbClr val="C0392B"/>
            </a:solidFill>
            <a:prstDash val="solid"/>
          </a:ln>
        </p:spPr>
        <p:txBody>
          <a:bodyPr/>
          <a:lstStyle/>
          <a:p>
            <a:endParaRPr lang="en-US"/>
          </a:p>
        </p:txBody>
      </p:sp>
      <p:sp>
        <p:nvSpPr>
          <p:cNvPr id="26" name="Text 24"/>
          <p:cNvSpPr/>
          <p:nvPr/>
        </p:nvSpPr>
        <p:spPr>
          <a:xfrm>
            <a:off x="457200" y="3931920"/>
            <a:ext cx="3931920" cy="237744"/>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Child's Emerging Autonomy</a:t>
            </a:r>
            <a:endParaRPr lang="en-US" sz="1250" dirty="0"/>
          </a:p>
        </p:txBody>
      </p:sp>
      <p:sp>
        <p:nvSpPr>
          <p:cNvPr id="27" name="Text 25"/>
          <p:cNvSpPr/>
          <p:nvPr/>
        </p:nvSpPr>
        <p:spPr>
          <a:xfrm>
            <a:off x="457200" y="4206240"/>
            <a:ext cx="3931920" cy="841248"/>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As children mature, their preferences carry increasing weight. Adolescent assent (and dissent) is ethically significant. AAP recommends involving children in discussions early and proportionally to developmental stage.</a:t>
            </a:r>
            <a:endParaRPr lang="en-US" sz="1100" dirty="0"/>
          </a:p>
        </p:txBody>
      </p:sp>
      <p:sp>
        <p:nvSpPr>
          <p:cNvPr id="28" name="Shape 26"/>
          <p:cNvSpPr/>
          <p:nvPr/>
        </p:nvSpPr>
        <p:spPr>
          <a:xfrm>
            <a:off x="4663440" y="3858768"/>
            <a:ext cx="4206240" cy="1261872"/>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29" name="Shape 27"/>
          <p:cNvSpPr/>
          <p:nvPr/>
        </p:nvSpPr>
        <p:spPr>
          <a:xfrm>
            <a:off x="4663440" y="3858768"/>
            <a:ext cx="73152" cy="1261872"/>
          </a:xfrm>
          <a:prstGeom prst="rect">
            <a:avLst/>
          </a:prstGeom>
          <a:solidFill>
            <a:srgbClr val="D4750A"/>
          </a:solidFill>
          <a:ln w="12700">
            <a:solidFill>
              <a:srgbClr val="D4750A"/>
            </a:solidFill>
            <a:prstDash val="solid"/>
          </a:ln>
        </p:spPr>
        <p:txBody>
          <a:bodyPr/>
          <a:lstStyle/>
          <a:p>
            <a:endParaRPr lang="en-US"/>
          </a:p>
        </p:txBody>
      </p:sp>
      <p:sp>
        <p:nvSpPr>
          <p:cNvPr id="30" name="Text 28"/>
          <p:cNvSpPr/>
          <p:nvPr/>
        </p:nvSpPr>
        <p:spPr>
          <a:xfrm>
            <a:off x="4846320" y="3931920"/>
            <a:ext cx="3931920" cy="237744"/>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Ethics Consultation in Pediatrics</a:t>
            </a:r>
            <a:endParaRPr lang="en-US" sz="1250" dirty="0"/>
          </a:p>
        </p:txBody>
      </p:sp>
      <p:sp>
        <p:nvSpPr>
          <p:cNvPr id="31" name="Text 29"/>
          <p:cNvSpPr/>
          <p:nvPr/>
        </p:nvSpPr>
        <p:spPr>
          <a:xfrm>
            <a:off x="4846320" y="4206240"/>
            <a:ext cx="3931920" cy="841248"/>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Consult early when: parents and team disagree, high stakes with genuine uncertainty, decisions involve irreversible outcomes, cultural/religious conflict, or when clinician moral distress is present.</a:t>
            </a:r>
            <a:endParaRPr lang="en-US" sz="11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63855-3302-8E81-319F-EE8B74C26B9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49159A7-5D4A-8824-9ADE-D7C530582431}"/>
              </a:ext>
            </a:extLst>
          </p:cNvPr>
          <p:cNvSpPr>
            <a:spLocks noGrp="1"/>
          </p:cNvSpPr>
          <p:nvPr>
            <p:ph type="ctrTitle"/>
          </p:nvPr>
        </p:nvSpPr>
        <p:spPr/>
        <p:txBody>
          <a:bodyPr/>
          <a:lstStyle/>
          <a:p>
            <a:r>
              <a:rPr lang="en-US" sz="3600" b="1" dirty="0">
                <a:solidFill>
                  <a:srgbClr val="FFFFFF"/>
                </a:solidFill>
                <a:latin typeface="Calibri" pitchFamily="34" charset="0"/>
                <a:ea typeface="Calibri" pitchFamily="34" charset="-122"/>
                <a:cs typeface="Calibri" pitchFamily="34" charset="-120"/>
              </a:rPr>
              <a:t>MAID, VSED &amp;</a:t>
            </a:r>
            <a:br>
              <a:rPr lang="en-US" sz="3600" dirty="0"/>
            </a:br>
            <a:r>
              <a:rPr lang="en-US" sz="3600" b="1" dirty="0">
                <a:solidFill>
                  <a:srgbClr val="FFFFFF"/>
                </a:solidFill>
                <a:latin typeface="Calibri" pitchFamily="34" charset="0"/>
                <a:ea typeface="Calibri" pitchFamily="34" charset="-122"/>
                <a:cs typeface="Calibri" pitchFamily="34" charset="-120"/>
              </a:rPr>
              <a:t>Physician-Assisted Dying</a:t>
            </a:r>
            <a:endParaRPr lang="en-US" sz="3600" dirty="0"/>
          </a:p>
        </p:txBody>
      </p:sp>
      <p:sp>
        <p:nvSpPr>
          <p:cNvPr id="5" name="Subtitle 4">
            <a:extLst>
              <a:ext uri="{FF2B5EF4-FFF2-40B4-BE49-F238E27FC236}">
                <a16:creationId xmlns:a16="http://schemas.microsoft.com/office/drawing/2014/main" id="{F76E7302-B629-E1AD-8F9B-F8DAD6B81CD4}"/>
              </a:ext>
            </a:extLst>
          </p:cNvPr>
          <p:cNvSpPr>
            <a:spLocks noGrp="1"/>
          </p:cNvSpPr>
          <p:nvPr>
            <p:ph type="subTitle" idx="1"/>
          </p:nvPr>
        </p:nvSpPr>
        <p:spPr/>
        <p:txBody>
          <a:bodyPr/>
          <a:lstStyle/>
          <a:p>
            <a:pPr marL="0"/>
            <a:r>
              <a:rPr lang="en-US" sz="1400" i="1" dirty="0">
                <a:solidFill>
                  <a:srgbClr val="E8E4DC"/>
                </a:solidFill>
                <a:latin typeface="Calibri" pitchFamily="34" charset="0"/>
                <a:ea typeface="Calibri" pitchFamily="34" charset="-122"/>
                <a:cs typeface="Calibri" pitchFamily="34" charset="-120"/>
              </a:rPr>
              <a:t>Medical Aid in Dying · Voluntary Stopping of Eating &amp; Drinking · Legal Framework</a:t>
            </a:r>
            <a:endParaRPr lang="en-US" sz="1400" dirty="0"/>
          </a:p>
        </p:txBody>
      </p:sp>
    </p:spTree>
    <p:extLst>
      <p:ext uri="{BB962C8B-B14F-4D97-AF65-F5344CB8AC3E}">
        <p14:creationId xmlns:p14="http://schemas.microsoft.com/office/powerpoint/2010/main" val="169793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name="Slide 34">
    <p:bg>
      <p:bgPr>
        <a:solidFill>
          <a:srgbClr val="FAF7F2"/>
        </a:solidFill>
        <a:effectLst/>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txBody>
          <a:bodyPr/>
          <a:lstStyle/>
          <a:p>
            <a:endParaRPr lang="en-US"/>
          </a:p>
        </p:txBody>
      </p:sp>
      <p:sp>
        <p:nvSpPr>
          <p:cNvPr id="3" name="Shape 1"/>
          <p:cNvSpPr/>
          <p:nvPr/>
        </p:nvSpPr>
        <p:spPr>
          <a:xfrm>
            <a:off x="0" y="594360"/>
            <a:ext cx="9144000" cy="45720"/>
          </a:xfrm>
          <a:prstGeom prst="rect">
            <a:avLst/>
          </a:prstGeom>
          <a:solidFill>
            <a:srgbClr val="C8952A"/>
          </a:solidFill>
          <a:ln w="12700">
            <a:solidFill>
              <a:srgbClr val="C8952A"/>
            </a:solidFill>
            <a:prstDash val="solid"/>
          </a:ln>
        </p:spPr>
        <p:txBody>
          <a:bodyPr/>
          <a:lstStyle/>
          <a:p>
            <a:endParaRPr lang="en-US"/>
          </a:p>
        </p:txBody>
      </p:sp>
      <p:sp>
        <p:nvSpPr>
          <p:cNvPr id="5" name="Text 3"/>
          <p:cNvSpPr/>
          <p:nvPr/>
        </p:nvSpPr>
        <p:spPr>
          <a:xfrm>
            <a:off x="320040" y="73152"/>
            <a:ext cx="8503920" cy="475488"/>
          </a:xfrm>
          <a:prstGeom prst="rect">
            <a:avLst/>
          </a:prstGeom>
          <a:noFill/>
          <a:ln/>
        </p:spPr>
        <p:txBody>
          <a:bodyPr wrap="square" lIns="0" tIns="0" rIns="0" bIns="0" rtlCol="0" anchor="ctr"/>
          <a:lstStyle/>
          <a:p>
            <a:pPr marL="0" indent="0">
              <a:buNone/>
            </a:pPr>
            <a:r>
              <a:rPr lang="en-US" sz="2200" b="1">
                <a:solidFill>
                  <a:srgbClr val="FFFFFF"/>
                </a:solidFill>
                <a:latin typeface="Calibri"/>
                <a:ea typeface="Calibri"/>
                <a:cs typeface="Calibri"/>
              </a:rPr>
              <a:t>Medical Aid in Dying (MAID): Definitions and Legal Status</a:t>
            </a:r>
            <a:endParaRPr lang="en-US" sz="2200" dirty="0"/>
          </a:p>
        </p:txBody>
      </p:sp>
      <p:sp>
        <p:nvSpPr>
          <p:cNvPr id="8" name="Shape 6"/>
          <p:cNvSpPr/>
          <p:nvPr/>
        </p:nvSpPr>
        <p:spPr>
          <a:xfrm>
            <a:off x="274320" y="861822"/>
            <a:ext cx="8595360" cy="868680"/>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9" name="Shape 7"/>
          <p:cNvSpPr/>
          <p:nvPr/>
        </p:nvSpPr>
        <p:spPr>
          <a:xfrm>
            <a:off x="283464" y="882396"/>
            <a:ext cx="109728" cy="868680"/>
          </a:xfrm>
          <a:prstGeom prst="rect">
            <a:avLst/>
          </a:prstGeom>
          <a:solidFill>
            <a:srgbClr val="1A7F8C"/>
          </a:solidFill>
          <a:ln w="12700">
            <a:solidFill>
              <a:srgbClr val="1A7F8C"/>
            </a:solidFill>
            <a:prstDash val="solid"/>
          </a:ln>
        </p:spPr>
        <p:txBody>
          <a:bodyPr/>
          <a:lstStyle/>
          <a:p>
            <a:endParaRPr lang="en-US"/>
          </a:p>
        </p:txBody>
      </p:sp>
      <p:sp>
        <p:nvSpPr>
          <p:cNvPr id="10" name="Text 8"/>
          <p:cNvSpPr/>
          <p:nvPr/>
        </p:nvSpPr>
        <p:spPr>
          <a:xfrm>
            <a:off x="502920" y="916686"/>
            <a:ext cx="8229600" cy="237744"/>
          </a:xfrm>
          <a:prstGeom prst="rect">
            <a:avLst/>
          </a:prstGeom>
          <a:noFill/>
          <a:ln/>
        </p:spPr>
        <p:txBody>
          <a:bodyPr wrap="square" lIns="0" tIns="0" rIns="0" bIns="0" rtlCol="0" anchor="ctr"/>
          <a:lstStyle/>
          <a:p>
            <a:pPr marL="0" indent="0">
              <a:buNone/>
            </a:pPr>
            <a:r>
              <a:rPr lang="en-US" sz="1250" b="1">
                <a:solidFill>
                  <a:srgbClr val="1B2A4A"/>
                </a:solidFill>
                <a:latin typeface="Calibri"/>
                <a:ea typeface="Calibri"/>
                <a:cs typeface="Calibri"/>
              </a:rPr>
              <a:t>Medical Aid in Dying (MAID) / Physician-Assisted Death (PAD)</a:t>
            </a:r>
            <a:r>
              <a:rPr lang="en-US" sz="1250" b="1" baseline="30000">
                <a:solidFill>
                  <a:srgbClr val="1B2A4A"/>
                </a:solidFill>
                <a:latin typeface="Calibri"/>
                <a:ea typeface="Calibri"/>
                <a:cs typeface="Calibri"/>
              </a:rPr>
              <a:t>28</a:t>
            </a:r>
            <a:endParaRPr lang="en-US" sz="1250" baseline="30000" dirty="0"/>
          </a:p>
        </p:txBody>
      </p:sp>
      <p:sp>
        <p:nvSpPr>
          <p:cNvPr id="11" name="Text 9"/>
          <p:cNvSpPr/>
          <p:nvPr/>
        </p:nvSpPr>
        <p:spPr>
          <a:xfrm>
            <a:off x="502920" y="1191006"/>
            <a:ext cx="8229600" cy="475488"/>
          </a:xfrm>
          <a:prstGeom prst="rect">
            <a:avLst/>
          </a:prstGeom>
          <a:noFill/>
          <a:ln/>
        </p:spPr>
        <p:txBody>
          <a:bodyPr wrap="square" lIns="0" tIns="0" rIns="0" bIns="0" rtlCol="0" anchor="ctr"/>
          <a:lstStyle/>
          <a:p>
            <a:pPr marL="0" indent="0">
              <a:buNone/>
            </a:pPr>
            <a:r>
              <a:rPr lang="en-US" sz="1150" dirty="0">
                <a:solidFill>
                  <a:srgbClr val="3A3A3A"/>
                </a:solidFill>
                <a:latin typeface="Calibri" pitchFamily="34" charset="0"/>
                <a:ea typeface="Calibri" pitchFamily="34" charset="-122"/>
                <a:cs typeface="Calibri" pitchFamily="34" charset="-120"/>
              </a:rPr>
              <a:t>Physician provides a prescription for a lethal medication which the patient self-administers. Patient must be terminally ill (≤6 months prognosis), mentally competent, making a voluntary request. Currently legal in ~10 U.S. states including Oregon, California, Washington, Colorado, Hawaii, Vermont, New Jersey, Maine, New Mexico, Montana (judicial).</a:t>
            </a:r>
            <a:endParaRPr lang="en-US" sz="1150" dirty="0"/>
          </a:p>
        </p:txBody>
      </p:sp>
      <p:sp>
        <p:nvSpPr>
          <p:cNvPr id="12" name="Shape 10"/>
          <p:cNvSpPr/>
          <p:nvPr/>
        </p:nvSpPr>
        <p:spPr>
          <a:xfrm>
            <a:off x="274320" y="1920240"/>
            <a:ext cx="8595360" cy="868680"/>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3" name="Shape 11"/>
          <p:cNvSpPr/>
          <p:nvPr/>
        </p:nvSpPr>
        <p:spPr>
          <a:xfrm>
            <a:off x="274320" y="1920240"/>
            <a:ext cx="109728" cy="868680"/>
          </a:xfrm>
          <a:prstGeom prst="rect">
            <a:avLst/>
          </a:prstGeom>
          <a:solidFill>
            <a:srgbClr val="C0392B"/>
          </a:solidFill>
          <a:ln w="12700">
            <a:solidFill>
              <a:srgbClr val="C0392B"/>
            </a:solidFill>
            <a:prstDash val="solid"/>
          </a:ln>
        </p:spPr>
        <p:txBody>
          <a:bodyPr/>
          <a:lstStyle/>
          <a:p>
            <a:endParaRPr lang="en-US"/>
          </a:p>
        </p:txBody>
      </p:sp>
      <p:sp>
        <p:nvSpPr>
          <p:cNvPr id="14" name="Text 12"/>
          <p:cNvSpPr/>
          <p:nvPr/>
        </p:nvSpPr>
        <p:spPr>
          <a:xfrm>
            <a:off x="502920" y="1975104"/>
            <a:ext cx="8229600" cy="237744"/>
          </a:xfrm>
          <a:prstGeom prst="rect">
            <a:avLst/>
          </a:prstGeom>
          <a:noFill/>
          <a:ln/>
        </p:spPr>
        <p:txBody>
          <a:bodyPr wrap="square" lIns="0" tIns="0" rIns="0" bIns="0" rtlCol="0" anchor="ctr"/>
          <a:lstStyle/>
          <a:p>
            <a:r>
              <a:rPr lang="en-US" sz="1250" b="1">
                <a:solidFill>
                  <a:srgbClr val="1B2A4A"/>
                </a:solidFill>
                <a:latin typeface="Calibri"/>
                <a:ea typeface="Calibri"/>
                <a:cs typeface="Calibri"/>
              </a:rPr>
              <a:t>Euthanasia (Active)</a:t>
            </a:r>
            <a:r>
              <a:rPr lang="en-US" sz="1250" b="1" baseline="30000">
                <a:solidFill>
                  <a:srgbClr val="1B2A4A"/>
                </a:solidFill>
                <a:latin typeface="Calibri"/>
                <a:ea typeface="Calibri"/>
                <a:cs typeface="Calibri"/>
              </a:rPr>
              <a:t>18</a:t>
            </a:r>
            <a:endParaRPr lang="en-US" sz="1250" dirty="0"/>
          </a:p>
        </p:txBody>
      </p:sp>
      <p:sp>
        <p:nvSpPr>
          <p:cNvPr id="15" name="Text 13"/>
          <p:cNvSpPr/>
          <p:nvPr/>
        </p:nvSpPr>
        <p:spPr>
          <a:xfrm>
            <a:off x="502920" y="2249424"/>
            <a:ext cx="8229600" cy="475488"/>
          </a:xfrm>
          <a:prstGeom prst="rect">
            <a:avLst/>
          </a:prstGeom>
          <a:noFill/>
          <a:ln/>
        </p:spPr>
        <p:txBody>
          <a:bodyPr wrap="square" lIns="0" tIns="0" rIns="0" bIns="0" rtlCol="0" anchor="ctr"/>
          <a:lstStyle/>
          <a:p>
            <a:pPr marL="0" indent="0">
              <a:buNone/>
            </a:pPr>
            <a:r>
              <a:rPr lang="en-US" sz="1150" dirty="0">
                <a:solidFill>
                  <a:srgbClr val="3A3A3A"/>
                </a:solidFill>
                <a:latin typeface="Calibri" pitchFamily="34" charset="0"/>
                <a:ea typeface="Calibri" pitchFamily="34" charset="-122"/>
                <a:cs typeface="Calibri" pitchFamily="34" charset="-120"/>
              </a:rPr>
              <a:t>Physician directly administers a lethal agent to end patient's life. Legal in Netherlands, Belgium, Canada (MAID), Colombia. NOT legal in any U.S. state. Critical distinction from PAD: physician is the proximate cause of death.</a:t>
            </a:r>
            <a:endParaRPr lang="en-US" sz="1150" dirty="0"/>
          </a:p>
        </p:txBody>
      </p:sp>
      <p:sp>
        <p:nvSpPr>
          <p:cNvPr id="16" name="Shape 14"/>
          <p:cNvSpPr/>
          <p:nvPr/>
        </p:nvSpPr>
        <p:spPr>
          <a:xfrm>
            <a:off x="274320" y="3010662"/>
            <a:ext cx="8595360" cy="868680"/>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7" name="Shape 15"/>
          <p:cNvSpPr/>
          <p:nvPr/>
        </p:nvSpPr>
        <p:spPr>
          <a:xfrm>
            <a:off x="274320" y="3010662"/>
            <a:ext cx="109728" cy="868680"/>
          </a:xfrm>
          <a:prstGeom prst="rect">
            <a:avLst/>
          </a:prstGeom>
          <a:solidFill>
            <a:srgbClr val="C8952A"/>
          </a:solidFill>
          <a:ln w="12700">
            <a:solidFill>
              <a:srgbClr val="C8952A"/>
            </a:solidFill>
            <a:prstDash val="solid"/>
          </a:ln>
        </p:spPr>
        <p:txBody>
          <a:bodyPr/>
          <a:lstStyle/>
          <a:p>
            <a:endParaRPr lang="en-US"/>
          </a:p>
        </p:txBody>
      </p:sp>
      <p:sp>
        <p:nvSpPr>
          <p:cNvPr id="18" name="Text 16"/>
          <p:cNvSpPr/>
          <p:nvPr/>
        </p:nvSpPr>
        <p:spPr>
          <a:xfrm>
            <a:off x="502920" y="3065526"/>
            <a:ext cx="8229600" cy="237744"/>
          </a:xfrm>
          <a:prstGeom prst="rect">
            <a:avLst/>
          </a:prstGeom>
          <a:noFill/>
          <a:ln/>
        </p:spPr>
        <p:txBody>
          <a:bodyPr wrap="square" lIns="0" tIns="0" rIns="0" bIns="0" rtlCol="0" anchor="ctr"/>
          <a:lstStyle/>
          <a:p>
            <a:pPr marL="0" indent="0">
              <a:buNone/>
            </a:pPr>
            <a:r>
              <a:rPr lang="en-US" sz="1250" b="1">
                <a:solidFill>
                  <a:srgbClr val="1B2A4A"/>
                </a:solidFill>
                <a:latin typeface="Calibri"/>
                <a:ea typeface="Calibri"/>
                <a:cs typeface="Calibri"/>
              </a:rPr>
              <a:t>Voluntary Stopping of Eating &amp; Drinking (VSED)</a:t>
            </a:r>
            <a:r>
              <a:rPr lang="en-US" sz="1250" b="1" baseline="30000">
                <a:solidFill>
                  <a:srgbClr val="1B2A4A"/>
                </a:solidFill>
                <a:latin typeface="Calibri"/>
                <a:ea typeface="Calibri"/>
                <a:cs typeface="Calibri"/>
              </a:rPr>
              <a:t>29</a:t>
            </a:r>
            <a:endParaRPr lang="en-US" sz="1250" baseline="30000">
              <a:ea typeface="Calibri"/>
              <a:cs typeface="Calibri"/>
            </a:endParaRPr>
          </a:p>
        </p:txBody>
      </p:sp>
      <p:sp>
        <p:nvSpPr>
          <p:cNvPr id="19" name="Text 17"/>
          <p:cNvSpPr/>
          <p:nvPr/>
        </p:nvSpPr>
        <p:spPr>
          <a:xfrm>
            <a:off x="502920" y="3339846"/>
            <a:ext cx="8229600" cy="475488"/>
          </a:xfrm>
          <a:prstGeom prst="rect">
            <a:avLst/>
          </a:prstGeom>
          <a:noFill/>
          <a:ln/>
        </p:spPr>
        <p:txBody>
          <a:bodyPr wrap="square" lIns="0" tIns="0" rIns="0" bIns="0" rtlCol="0" anchor="ctr"/>
          <a:lstStyle/>
          <a:p>
            <a:pPr marL="0" indent="0">
              <a:buNone/>
            </a:pPr>
            <a:r>
              <a:rPr lang="en-US" sz="1150" dirty="0">
                <a:solidFill>
                  <a:srgbClr val="3A3A3A"/>
                </a:solidFill>
                <a:latin typeface="Calibri" pitchFamily="34" charset="0"/>
                <a:ea typeface="Calibri" pitchFamily="34" charset="-122"/>
                <a:cs typeface="Calibri" pitchFamily="34" charset="-120"/>
              </a:rPr>
              <a:t>Patient's intentional decision to stop oral intake to hasten death. Not euthanasia — physician's role is to provide comfort care during the process. Legal across the U.S. as an extension of the right to refuse treatment. Typically takes 1–3 weeks.</a:t>
            </a:r>
            <a:endParaRPr lang="en-US" sz="1150" dirty="0"/>
          </a:p>
        </p:txBody>
      </p:sp>
      <p:sp>
        <p:nvSpPr>
          <p:cNvPr id="20" name="Shape 18"/>
          <p:cNvSpPr/>
          <p:nvPr/>
        </p:nvSpPr>
        <p:spPr>
          <a:xfrm>
            <a:off x="274320" y="4133088"/>
            <a:ext cx="8595360" cy="868680"/>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21" name="Shape 19"/>
          <p:cNvSpPr/>
          <p:nvPr/>
        </p:nvSpPr>
        <p:spPr>
          <a:xfrm>
            <a:off x="274320" y="4133088"/>
            <a:ext cx="109728" cy="868680"/>
          </a:xfrm>
          <a:prstGeom prst="rect">
            <a:avLst/>
          </a:prstGeom>
          <a:solidFill>
            <a:srgbClr val="1B2A4A"/>
          </a:solidFill>
          <a:ln w="12700">
            <a:solidFill>
              <a:srgbClr val="1B2A4A"/>
            </a:solidFill>
            <a:prstDash val="solid"/>
          </a:ln>
        </p:spPr>
        <p:txBody>
          <a:bodyPr/>
          <a:lstStyle/>
          <a:p>
            <a:endParaRPr lang="en-US"/>
          </a:p>
        </p:txBody>
      </p:sp>
      <p:sp>
        <p:nvSpPr>
          <p:cNvPr id="22" name="Text 20"/>
          <p:cNvSpPr/>
          <p:nvPr/>
        </p:nvSpPr>
        <p:spPr>
          <a:xfrm>
            <a:off x="502920" y="4187952"/>
            <a:ext cx="8229600" cy="237744"/>
          </a:xfrm>
          <a:prstGeom prst="rect">
            <a:avLst/>
          </a:prstGeom>
          <a:noFill/>
          <a:ln/>
        </p:spPr>
        <p:txBody>
          <a:bodyPr wrap="square" lIns="0" tIns="0" rIns="0" bIns="0" rtlCol="0" anchor="ctr"/>
          <a:lstStyle/>
          <a:p>
            <a:r>
              <a:rPr lang="en-US" sz="1250" b="1">
                <a:solidFill>
                  <a:srgbClr val="1B2A4A"/>
                </a:solidFill>
                <a:latin typeface="Calibri"/>
                <a:ea typeface="Calibri"/>
                <a:cs typeface="Calibri"/>
              </a:rPr>
              <a:t>Palliative Sedation</a:t>
            </a:r>
            <a:r>
              <a:rPr lang="en-US" sz="1250" b="1" baseline="30000">
                <a:solidFill>
                  <a:srgbClr val="1B2A4A"/>
                </a:solidFill>
                <a:latin typeface="Calibri"/>
                <a:ea typeface="Calibri"/>
                <a:cs typeface="Calibri"/>
              </a:rPr>
              <a:t>18</a:t>
            </a:r>
            <a:endParaRPr lang="en-US" sz="1250" dirty="0"/>
          </a:p>
        </p:txBody>
      </p:sp>
      <p:sp>
        <p:nvSpPr>
          <p:cNvPr id="23" name="Text 21"/>
          <p:cNvSpPr/>
          <p:nvPr/>
        </p:nvSpPr>
        <p:spPr>
          <a:xfrm>
            <a:off x="502920" y="4462272"/>
            <a:ext cx="8229600" cy="475488"/>
          </a:xfrm>
          <a:prstGeom prst="rect">
            <a:avLst/>
          </a:prstGeom>
          <a:noFill/>
          <a:ln/>
        </p:spPr>
        <p:txBody>
          <a:bodyPr wrap="square" lIns="0" tIns="0" rIns="0" bIns="0" rtlCol="0" anchor="ctr"/>
          <a:lstStyle/>
          <a:p>
            <a:pPr marL="0" indent="0">
              <a:buNone/>
            </a:pPr>
            <a:r>
              <a:rPr lang="en-US" sz="1150" dirty="0">
                <a:solidFill>
                  <a:srgbClr val="3A3A3A"/>
                </a:solidFill>
                <a:latin typeface="Calibri" pitchFamily="34" charset="0"/>
                <a:ea typeface="Calibri" pitchFamily="34" charset="-122"/>
                <a:cs typeface="Calibri" pitchFamily="34" charset="-120"/>
              </a:rPr>
              <a:t>Reduction of consciousness to relieve refractory symptoms — NOT intended to hasten death. Ethical and legal across the U.S. See Section 7.</a:t>
            </a:r>
            <a:endParaRPr lang="en-US" sz="115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5">
    <p:bg>
      <p:bgPr>
        <a:solidFill>
          <a:srgbClr val="FAF7F2"/>
        </a:solidFill>
        <a:effectLst/>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txBody>
          <a:bodyPr/>
          <a:lstStyle/>
          <a:p>
            <a:endParaRPr lang="en-US"/>
          </a:p>
        </p:txBody>
      </p:sp>
      <p:sp>
        <p:nvSpPr>
          <p:cNvPr id="3" name="Shape 1"/>
          <p:cNvSpPr/>
          <p:nvPr/>
        </p:nvSpPr>
        <p:spPr>
          <a:xfrm>
            <a:off x="0" y="594360"/>
            <a:ext cx="9144000" cy="45720"/>
          </a:xfrm>
          <a:prstGeom prst="rect">
            <a:avLst/>
          </a:prstGeom>
          <a:solidFill>
            <a:srgbClr val="C8952A"/>
          </a:solidFill>
          <a:ln w="12700">
            <a:solidFill>
              <a:srgbClr val="C8952A"/>
            </a:solidFill>
            <a:prstDash val="solid"/>
          </a:ln>
        </p:spPr>
        <p:txBody>
          <a:bodyPr/>
          <a:lstStyle/>
          <a:p>
            <a:endParaRPr lang="en-US"/>
          </a:p>
        </p:txBody>
      </p:sp>
      <p:sp>
        <p:nvSpPr>
          <p:cNvPr id="4" name="Shape 2"/>
          <p:cNvSpPr/>
          <p:nvPr/>
        </p:nvSpPr>
        <p:spPr>
          <a:xfrm>
            <a:off x="0" y="4892040"/>
            <a:ext cx="9144000" cy="251460"/>
          </a:xfrm>
          <a:prstGeom prst="rect">
            <a:avLst/>
          </a:prstGeom>
          <a:solidFill>
            <a:srgbClr val="1B2A4A"/>
          </a:solidFill>
          <a:ln w="12700">
            <a:solidFill>
              <a:srgbClr val="1B2A4A"/>
            </a:solidFill>
            <a:prstDash val="solid"/>
          </a:ln>
        </p:spPr>
        <p:txBody>
          <a:bodyPr/>
          <a:lstStyle/>
          <a:p>
            <a:endParaRPr lang="en-US"/>
          </a:p>
        </p:txBody>
      </p:sp>
      <p:sp>
        <p:nvSpPr>
          <p:cNvPr id="5" name="Text 3"/>
          <p:cNvSpPr/>
          <p:nvPr/>
        </p:nvSpPr>
        <p:spPr>
          <a:xfrm>
            <a:off x="320040" y="73152"/>
            <a:ext cx="8503920" cy="475488"/>
          </a:xfrm>
          <a:prstGeom prst="rect">
            <a:avLst/>
          </a:prstGeom>
          <a:noFill/>
          <a:ln/>
        </p:spPr>
        <p:txBody>
          <a:bodyPr wrap="square" lIns="0" tIns="0" rIns="0" bIns="0" rtlCol="0" anchor="ctr"/>
          <a:lstStyle/>
          <a:p>
            <a:pPr marL="0" indent="0">
              <a:buNone/>
            </a:pPr>
            <a:r>
              <a:rPr lang="en-US" sz="2200" b="1">
                <a:solidFill>
                  <a:srgbClr val="FFFFFF"/>
                </a:solidFill>
                <a:latin typeface="Calibri"/>
                <a:ea typeface="Calibri"/>
                <a:cs typeface="Calibri"/>
              </a:rPr>
              <a:t>Ethical Arguments: Medical Aid in Dying</a:t>
            </a:r>
            <a:r>
              <a:rPr lang="en-US" sz="2200" b="1" baseline="30000">
                <a:solidFill>
                  <a:srgbClr val="FFFFFF"/>
                </a:solidFill>
                <a:latin typeface="Calibri"/>
                <a:ea typeface="Calibri"/>
                <a:cs typeface="Calibri"/>
              </a:rPr>
              <a:t>30</a:t>
            </a:r>
            <a:endParaRPr lang="en-US" sz="2200" baseline="30000" dirty="0"/>
          </a:p>
        </p:txBody>
      </p:sp>
      <p:sp>
        <p:nvSpPr>
          <p:cNvPr id="7" name="Shape 5"/>
          <p:cNvSpPr/>
          <p:nvPr/>
        </p:nvSpPr>
        <p:spPr>
          <a:xfrm>
            <a:off x="274320" y="749808"/>
            <a:ext cx="4206240" cy="4023360"/>
          </a:xfrm>
          <a:prstGeom prst="rect">
            <a:avLst/>
          </a:prstGeom>
          <a:solidFill>
            <a:srgbClr val="FFFFFF"/>
          </a:solidFill>
          <a:ln w="25400">
            <a:solidFill>
              <a:srgbClr val="1A7A4A"/>
            </a:solidFill>
            <a:prstDash val="solid"/>
          </a:ln>
          <a:effectLst>
            <a:outerShdw blurRad="101600" dist="38100" dir="8100000" algn="bl" rotWithShape="0">
              <a:srgbClr val="000000">
                <a:alpha val="12000"/>
              </a:srgbClr>
            </a:outerShdw>
          </a:effectLst>
        </p:spPr>
        <p:txBody>
          <a:bodyPr/>
          <a:lstStyle/>
          <a:p>
            <a:endParaRPr lang="en-US"/>
          </a:p>
        </p:txBody>
      </p:sp>
      <p:sp>
        <p:nvSpPr>
          <p:cNvPr id="8" name="Shape 6"/>
          <p:cNvSpPr/>
          <p:nvPr/>
        </p:nvSpPr>
        <p:spPr>
          <a:xfrm>
            <a:off x="274320" y="749808"/>
            <a:ext cx="4206240" cy="402336"/>
          </a:xfrm>
          <a:prstGeom prst="rect">
            <a:avLst/>
          </a:prstGeom>
          <a:solidFill>
            <a:srgbClr val="1A7A4A"/>
          </a:solidFill>
          <a:ln w="12700">
            <a:solidFill>
              <a:srgbClr val="1A7A4A"/>
            </a:solidFill>
            <a:prstDash val="solid"/>
          </a:ln>
        </p:spPr>
        <p:txBody>
          <a:bodyPr/>
          <a:lstStyle/>
          <a:p>
            <a:endParaRPr lang="en-US"/>
          </a:p>
        </p:txBody>
      </p:sp>
      <p:sp>
        <p:nvSpPr>
          <p:cNvPr id="9" name="Text 7"/>
          <p:cNvSpPr/>
          <p:nvPr/>
        </p:nvSpPr>
        <p:spPr>
          <a:xfrm>
            <a:off x="384048" y="749808"/>
            <a:ext cx="4005072" cy="402336"/>
          </a:xfrm>
          <a:prstGeom prst="rect">
            <a:avLst/>
          </a:prstGeom>
          <a:noFill/>
          <a:ln/>
        </p:spPr>
        <p:txBody>
          <a:bodyPr wrap="square" lIns="0" tIns="0" rIns="0" bIns="0"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ARGUMENTS IN SUPPORT</a:t>
            </a:r>
            <a:endParaRPr lang="en-US" sz="1400" dirty="0"/>
          </a:p>
        </p:txBody>
      </p:sp>
      <p:sp>
        <p:nvSpPr>
          <p:cNvPr id="10" name="Text 8"/>
          <p:cNvSpPr/>
          <p:nvPr/>
        </p:nvSpPr>
        <p:spPr>
          <a:xfrm>
            <a:off x="411480" y="1225296"/>
            <a:ext cx="4005072" cy="3456432"/>
          </a:xfrm>
          <a:prstGeom prst="rect">
            <a:avLst/>
          </a:prstGeom>
          <a:noFill/>
          <a:ln/>
        </p:spPr>
        <p:txBody>
          <a:bodyPr wrap="square" lIns="0" tIns="0" rIns="0" bIns="0" rtlCol="0" anchor="t"/>
          <a:lstStyle/>
          <a:p>
            <a:pPr marL="0" indent="0">
              <a:buNone/>
            </a:pPr>
            <a:r>
              <a:rPr lang="en-US" sz="1250" b="1" dirty="0">
                <a:solidFill>
                  <a:srgbClr val="1B2A4A"/>
                </a:solidFill>
                <a:latin typeface="Calibri" pitchFamily="34" charset="0"/>
                <a:ea typeface="Calibri" pitchFamily="34" charset="-122"/>
                <a:cs typeface="Calibri" pitchFamily="34" charset="-120"/>
              </a:rPr>
              <a:t>• Autonomy: </a:t>
            </a:r>
            <a:r>
              <a:rPr lang="en-US" sz="1200" dirty="0">
                <a:solidFill>
                  <a:srgbClr val="3A3A3A"/>
                </a:solidFill>
                <a:latin typeface="Calibri" pitchFamily="34" charset="0"/>
                <a:ea typeface="Calibri" pitchFamily="34" charset="-122"/>
                <a:cs typeface="Calibri" pitchFamily="34" charset="-120"/>
              </a:rPr>
              <a:t>The right to self-determination includes the manner and timing of one's death
</a:t>
            </a:r>
            <a:r>
              <a:rPr lang="en-US" sz="1250" b="1" dirty="0">
                <a:solidFill>
                  <a:srgbClr val="1B2A4A"/>
                </a:solidFill>
                <a:latin typeface="Calibri" pitchFamily="34" charset="0"/>
                <a:ea typeface="Calibri" pitchFamily="34" charset="-122"/>
                <a:cs typeface="Calibri" pitchFamily="34" charset="-120"/>
              </a:rPr>
              <a:t>• Relief of refractory suffering: </a:t>
            </a:r>
            <a:r>
              <a:rPr lang="en-US" sz="1200" dirty="0">
                <a:solidFill>
                  <a:srgbClr val="3A3A3A"/>
                </a:solidFill>
                <a:latin typeface="Calibri" pitchFamily="34" charset="0"/>
                <a:ea typeface="Calibri" pitchFamily="34" charset="-122"/>
                <a:cs typeface="Calibri" pitchFamily="34" charset="-120"/>
              </a:rPr>
              <a:t>When even optimal palliative care cannot relieve suffering, MAID may be compassionate
</a:t>
            </a:r>
            <a:r>
              <a:rPr lang="en-US" sz="1250" b="1" dirty="0">
                <a:solidFill>
                  <a:srgbClr val="1B2A4A"/>
                </a:solidFill>
                <a:latin typeface="Calibri" pitchFamily="34" charset="0"/>
                <a:ea typeface="Calibri" pitchFamily="34" charset="-122"/>
                <a:cs typeface="Calibri" pitchFamily="34" charset="-120"/>
              </a:rPr>
              <a:t>• Consistency: </a:t>
            </a:r>
            <a:r>
              <a:rPr lang="en-US" sz="1200" dirty="0">
                <a:solidFill>
                  <a:srgbClr val="3A3A3A"/>
                </a:solidFill>
                <a:latin typeface="Calibri" pitchFamily="34" charset="0"/>
                <a:ea typeface="Calibri" pitchFamily="34" charset="-122"/>
                <a:cs typeface="Calibri" pitchFamily="34" charset="-120"/>
              </a:rPr>
              <a:t>If we allow withdrawal of life-sustaining treatment, some argue MAID is ethically consistent
</a:t>
            </a:r>
            <a:r>
              <a:rPr lang="en-US" sz="1250" b="1" dirty="0">
                <a:solidFill>
                  <a:srgbClr val="1B2A4A"/>
                </a:solidFill>
                <a:latin typeface="Calibri" pitchFamily="34" charset="0"/>
                <a:ea typeface="Calibri" pitchFamily="34" charset="-122"/>
                <a:cs typeface="Calibri" pitchFamily="34" charset="-120"/>
              </a:rPr>
              <a:t>• Patient experience: </a:t>
            </a:r>
            <a:r>
              <a:rPr lang="en-US" sz="1200" dirty="0">
                <a:solidFill>
                  <a:srgbClr val="3A3A3A"/>
                </a:solidFill>
                <a:latin typeface="Calibri" pitchFamily="34" charset="0"/>
                <a:ea typeface="Calibri" pitchFamily="34" charset="-122"/>
                <a:cs typeface="Calibri" pitchFamily="34" charset="-120"/>
              </a:rPr>
              <a:t>Oregon data shows most who obtain prescriptions value having the 'option' — many do not use it. Sense of control reduces anxiety
</a:t>
            </a:r>
            <a:r>
              <a:rPr lang="en-US" sz="1250" b="1" dirty="0">
                <a:solidFill>
                  <a:srgbClr val="1B2A4A"/>
                </a:solidFill>
                <a:latin typeface="Calibri" pitchFamily="34" charset="0"/>
                <a:ea typeface="Calibri" pitchFamily="34" charset="-122"/>
                <a:cs typeface="Calibri" pitchFamily="34" charset="-120"/>
              </a:rPr>
              <a:t>• Dignity: </a:t>
            </a:r>
            <a:r>
              <a:rPr lang="en-US" sz="1200" dirty="0">
                <a:solidFill>
                  <a:srgbClr val="3A3A3A"/>
                </a:solidFill>
                <a:latin typeface="Calibri" pitchFamily="34" charset="0"/>
                <a:ea typeface="Calibri" pitchFamily="34" charset="-122"/>
                <a:cs typeface="Calibri" pitchFamily="34" charset="-120"/>
              </a:rPr>
              <a:t>Some patients perceive prolonged dying as dignity-violating</a:t>
            </a:r>
            <a:endParaRPr lang="en-US" sz="1250" dirty="0"/>
          </a:p>
        </p:txBody>
      </p:sp>
      <p:sp>
        <p:nvSpPr>
          <p:cNvPr id="11" name="Shape 9"/>
          <p:cNvSpPr/>
          <p:nvPr/>
        </p:nvSpPr>
        <p:spPr>
          <a:xfrm>
            <a:off x="4663440" y="749808"/>
            <a:ext cx="4206240" cy="4023360"/>
          </a:xfrm>
          <a:prstGeom prst="rect">
            <a:avLst/>
          </a:prstGeom>
          <a:solidFill>
            <a:srgbClr val="FFFFFF"/>
          </a:solidFill>
          <a:ln w="25400">
            <a:solidFill>
              <a:srgbClr val="C0392B"/>
            </a:solidFill>
            <a:prstDash val="solid"/>
          </a:ln>
          <a:effectLst>
            <a:outerShdw blurRad="101600" dist="38100" dir="8100000" algn="bl" rotWithShape="0">
              <a:srgbClr val="000000">
                <a:alpha val="12000"/>
              </a:srgbClr>
            </a:outerShdw>
          </a:effectLst>
        </p:spPr>
        <p:txBody>
          <a:bodyPr/>
          <a:lstStyle/>
          <a:p>
            <a:endParaRPr lang="en-US"/>
          </a:p>
        </p:txBody>
      </p:sp>
      <p:sp>
        <p:nvSpPr>
          <p:cNvPr id="12" name="Shape 10"/>
          <p:cNvSpPr/>
          <p:nvPr/>
        </p:nvSpPr>
        <p:spPr>
          <a:xfrm>
            <a:off x="4663440" y="749808"/>
            <a:ext cx="4206240" cy="402336"/>
          </a:xfrm>
          <a:prstGeom prst="rect">
            <a:avLst/>
          </a:prstGeom>
          <a:solidFill>
            <a:srgbClr val="C0392B"/>
          </a:solidFill>
          <a:ln w="12700">
            <a:solidFill>
              <a:srgbClr val="C0392B"/>
            </a:solidFill>
            <a:prstDash val="solid"/>
          </a:ln>
        </p:spPr>
        <p:txBody>
          <a:bodyPr/>
          <a:lstStyle/>
          <a:p>
            <a:endParaRPr lang="en-US"/>
          </a:p>
        </p:txBody>
      </p:sp>
      <p:sp>
        <p:nvSpPr>
          <p:cNvPr id="13" name="Text 11"/>
          <p:cNvSpPr/>
          <p:nvPr/>
        </p:nvSpPr>
        <p:spPr>
          <a:xfrm>
            <a:off x="4773168" y="749808"/>
            <a:ext cx="4005072" cy="402336"/>
          </a:xfrm>
          <a:prstGeom prst="rect">
            <a:avLst/>
          </a:prstGeom>
          <a:noFill/>
          <a:ln/>
        </p:spPr>
        <p:txBody>
          <a:bodyPr wrap="square" lIns="0" tIns="0" rIns="0" bIns="0"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ARGUMENTS AGAINST</a:t>
            </a:r>
            <a:endParaRPr lang="en-US" sz="1400" dirty="0"/>
          </a:p>
        </p:txBody>
      </p:sp>
      <p:sp>
        <p:nvSpPr>
          <p:cNvPr id="14" name="Text 12"/>
          <p:cNvSpPr/>
          <p:nvPr/>
        </p:nvSpPr>
        <p:spPr>
          <a:xfrm>
            <a:off x="4800600" y="1225296"/>
            <a:ext cx="4005072" cy="3456432"/>
          </a:xfrm>
          <a:prstGeom prst="rect">
            <a:avLst/>
          </a:prstGeom>
          <a:noFill/>
          <a:ln/>
        </p:spPr>
        <p:txBody>
          <a:bodyPr wrap="square" lIns="0" tIns="0" rIns="0" bIns="0" rtlCol="0" anchor="t"/>
          <a:lstStyle/>
          <a:p>
            <a:pPr marL="0" indent="0">
              <a:buNone/>
            </a:pPr>
            <a:r>
              <a:rPr lang="en-US" sz="1250" b="1" dirty="0">
                <a:solidFill>
                  <a:srgbClr val="1B2A4A"/>
                </a:solidFill>
                <a:latin typeface="Calibri" pitchFamily="34" charset="0"/>
                <a:ea typeface="Calibri" pitchFamily="34" charset="-122"/>
                <a:cs typeface="Calibri" pitchFamily="34" charset="-120"/>
              </a:rPr>
              <a:t>• Professional integrity: </a:t>
            </a:r>
            <a:r>
              <a:rPr lang="en-US" sz="1200" dirty="0">
                <a:solidFill>
                  <a:srgbClr val="3A3A3A"/>
                </a:solidFill>
                <a:latin typeface="Calibri" pitchFamily="34" charset="0"/>
                <a:ea typeface="Calibri" pitchFamily="34" charset="-122"/>
                <a:cs typeface="Calibri" pitchFamily="34" charset="-120"/>
              </a:rPr>
              <a:t>Medicine's healing mission may be incompatible with intentional death-causing
</a:t>
            </a:r>
            <a:r>
              <a:rPr lang="en-US" sz="1250" b="1" dirty="0">
                <a:solidFill>
                  <a:srgbClr val="1B2A4A"/>
                </a:solidFill>
                <a:latin typeface="Calibri" pitchFamily="34" charset="0"/>
                <a:ea typeface="Calibri" pitchFamily="34" charset="-122"/>
                <a:cs typeface="Calibri" pitchFamily="34" charset="-120"/>
              </a:rPr>
              <a:t>• Slippery slope: </a:t>
            </a:r>
            <a:r>
              <a:rPr lang="en-US" sz="1200" dirty="0">
                <a:solidFill>
                  <a:srgbClr val="3A3A3A"/>
                </a:solidFill>
                <a:latin typeface="Calibri" pitchFamily="34" charset="0"/>
                <a:ea typeface="Calibri" pitchFamily="34" charset="-122"/>
                <a:cs typeface="Calibri" pitchFamily="34" charset="-120"/>
              </a:rPr>
              <a:t>Risk of expansion beyond terminal illness to disability, mental illness, existential distress (see Belgium, Netherlands data)
</a:t>
            </a:r>
            <a:r>
              <a:rPr lang="en-US" sz="1250" b="1" dirty="0">
                <a:solidFill>
                  <a:srgbClr val="1B2A4A"/>
                </a:solidFill>
                <a:latin typeface="Calibri" pitchFamily="34" charset="0"/>
                <a:ea typeface="Calibri" pitchFamily="34" charset="-122"/>
                <a:cs typeface="Calibri" pitchFamily="34" charset="-120"/>
              </a:rPr>
              <a:t>• Vulnerability: </a:t>
            </a:r>
            <a:r>
              <a:rPr lang="en-US" sz="1200" dirty="0">
                <a:solidFill>
                  <a:srgbClr val="3A3A3A"/>
                </a:solidFill>
                <a:latin typeface="Calibri" pitchFamily="34" charset="0"/>
                <a:ea typeface="Calibri" pitchFamily="34" charset="-122"/>
                <a:cs typeface="Calibri" pitchFamily="34" charset="-120"/>
              </a:rPr>
              <a:t>Coercive pressure on disabled, elderly, or economically marginalized individuals to choose death
</a:t>
            </a:r>
            <a:r>
              <a:rPr lang="en-US" sz="1250" b="1" dirty="0">
                <a:solidFill>
                  <a:srgbClr val="1B2A4A"/>
                </a:solidFill>
                <a:latin typeface="Calibri" pitchFamily="34" charset="0"/>
                <a:ea typeface="Calibri" pitchFamily="34" charset="-122"/>
                <a:cs typeface="Calibri" pitchFamily="34" charset="-120"/>
              </a:rPr>
              <a:t>• Better alternatives: </a:t>
            </a:r>
            <a:r>
              <a:rPr lang="en-US" sz="1200" dirty="0">
                <a:solidFill>
                  <a:srgbClr val="3A3A3A"/>
                </a:solidFill>
                <a:latin typeface="Calibri" pitchFamily="34" charset="0"/>
                <a:ea typeface="Calibri" pitchFamily="34" charset="-122"/>
                <a:cs typeface="Calibri" pitchFamily="34" charset="-120"/>
              </a:rPr>
              <a:t>With excellent palliative care, most suffering can be addressed. MAID may indicate palliative care failure
</a:t>
            </a:r>
            <a:r>
              <a:rPr lang="en-US" sz="1250" b="1" dirty="0">
                <a:solidFill>
                  <a:srgbClr val="1B2A4A"/>
                </a:solidFill>
                <a:latin typeface="Calibri" pitchFamily="34" charset="0"/>
                <a:ea typeface="Calibri" pitchFamily="34" charset="-122"/>
                <a:cs typeface="Calibri" pitchFamily="34" charset="-120"/>
              </a:rPr>
              <a:t>• Conscientious objection: </a:t>
            </a:r>
            <a:r>
              <a:rPr lang="en-US" sz="1200" dirty="0">
                <a:solidFill>
                  <a:srgbClr val="3A3A3A"/>
                </a:solidFill>
                <a:latin typeface="Calibri" pitchFamily="34" charset="0"/>
                <a:ea typeface="Calibri" pitchFamily="34" charset="-122"/>
                <a:cs typeface="Calibri" pitchFamily="34" charset="-120"/>
              </a:rPr>
              <a:t>Physicians with deep moral objections should not be compelled to participate; referral obligations apply</a:t>
            </a:r>
            <a:endParaRPr lang="en-US" sz="12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C3E5BB-ADDA-849D-2E9F-26A3EA7C6567}"/>
              </a:ext>
            </a:extLst>
          </p:cNvPr>
          <p:cNvSpPr>
            <a:spLocks noGrp="1"/>
          </p:cNvSpPr>
          <p:nvPr>
            <p:ph type="ctrTitle"/>
          </p:nvPr>
        </p:nvSpPr>
        <p:spPr/>
        <p:txBody>
          <a:bodyPr/>
          <a:lstStyle/>
          <a:p>
            <a:r>
              <a:rPr lang="en-US" sz="3600" b="1" dirty="0">
                <a:solidFill>
                  <a:srgbClr val="FFFFFF"/>
                </a:solidFill>
                <a:latin typeface="Calibri" pitchFamily="34" charset="0"/>
                <a:ea typeface="Calibri" pitchFamily="34" charset="-122"/>
                <a:cs typeface="Calibri" pitchFamily="34" charset="-120"/>
              </a:rPr>
              <a:t>Ethical Foundations</a:t>
            </a:r>
            <a:endParaRPr lang="en-US" sz="3600" dirty="0"/>
          </a:p>
        </p:txBody>
      </p:sp>
      <p:sp>
        <p:nvSpPr>
          <p:cNvPr id="5" name="Subtitle 4">
            <a:extLst>
              <a:ext uri="{FF2B5EF4-FFF2-40B4-BE49-F238E27FC236}">
                <a16:creationId xmlns:a16="http://schemas.microsoft.com/office/drawing/2014/main" id="{352EDCD6-F0C8-CC4C-0994-136144585629}"/>
              </a:ext>
            </a:extLst>
          </p:cNvPr>
          <p:cNvSpPr>
            <a:spLocks noGrp="1"/>
          </p:cNvSpPr>
          <p:nvPr>
            <p:ph type="subTitle" idx="1"/>
          </p:nvPr>
        </p:nvSpPr>
        <p:spPr/>
        <p:txBody>
          <a:bodyPr/>
          <a:lstStyle/>
          <a:p>
            <a:pPr marL="0"/>
            <a:r>
              <a:rPr lang="en-US" sz="1600" i="1" dirty="0">
                <a:solidFill>
                  <a:srgbClr val="E8E4DC"/>
                </a:solidFill>
                <a:latin typeface="Calibri" pitchFamily="34" charset="0"/>
                <a:ea typeface="Calibri" pitchFamily="34" charset="-122"/>
                <a:cs typeface="Calibri" pitchFamily="34" charset="-120"/>
              </a:rPr>
              <a:t>Principles · Theories · Key Terminology</a:t>
            </a:r>
            <a:endParaRPr lang="en-US" sz="1600" dirty="0"/>
          </a:p>
        </p:txBody>
      </p:sp>
    </p:spTree>
    <p:extLst>
      <p:ext uri="{BB962C8B-B14F-4D97-AF65-F5344CB8AC3E}">
        <p14:creationId xmlns:p14="http://schemas.microsoft.com/office/powerpoint/2010/main" val="335273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name="Slide 36">
    <p:bg>
      <p:bgPr>
        <a:solidFill>
          <a:srgbClr val="FAF7F2"/>
        </a:solidFill>
        <a:effectLst/>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txBody>
          <a:bodyPr/>
          <a:lstStyle/>
          <a:p>
            <a:endParaRPr lang="en-US"/>
          </a:p>
        </p:txBody>
      </p:sp>
      <p:sp>
        <p:nvSpPr>
          <p:cNvPr id="3" name="Shape 1"/>
          <p:cNvSpPr/>
          <p:nvPr/>
        </p:nvSpPr>
        <p:spPr>
          <a:xfrm>
            <a:off x="0" y="594360"/>
            <a:ext cx="9144000" cy="45720"/>
          </a:xfrm>
          <a:prstGeom prst="rect">
            <a:avLst/>
          </a:prstGeom>
          <a:solidFill>
            <a:srgbClr val="C8952A"/>
          </a:solidFill>
          <a:ln w="12700">
            <a:solidFill>
              <a:srgbClr val="C8952A"/>
            </a:solidFill>
            <a:prstDash val="solid"/>
          </a:ln>
        </p:spPr>
        <p:txBody>
          <a:bodyPr/>
          <a:lstStyle/>
          <a:p>
            <a:endParaRPr lang="en-US"/>
          </a:p>
        </p:txBody>
      </p:sp>
      <p:sp>
        <p:nvSpPr>
          <p:cNvPr id="4" name="Shape 2"/>
          <p:cNvSpPr/>
          <p:nvPr/>
        </p:nvSpPr>
        <p:spPr>
          <a:xfrm>
            <a:off x="0" y="4892040"/>
            <a:ext cx="9144000" cy="251460"/>
          </a:xfrm>
          <a:prstGeom prst="rect">
            <a:avLst/>
          </a:prstGeom>
          <a:solidFill>
            <a:srgbClr val="1B2A4A"/>
          </a:solidFill>
          <a:ln w="12700">
            <a:solidFill>
              <a:srgbClr val="1B2A4A"/>
            </a:solidFill>
            <a:prstDash val="solid"/>
          </a:ln>
        </p:spPr>
        <p:txBody>
          <a:bodyPr/>
          <a:lstStyle/>
          <a:p>
            <a:endParaRPr lang="en-US"/>
          </a:p>
        </p:txBody>
      </p:sp>
      <p:sp>
        <p:nvSpPr>
          <p:cNvPr id="5" name="Text 3"/>
          <p:cNvSpPr/>
          <p:nvPr/>
        </p:nvSpPr>
        <p:spPr>
          <a:xfrm>
            <a:off x="320040" y="73152"/>
            <a:ext cx="8503920" cy="475488"/>
          </a:xfrm>
          <a:prstGeom prst="rect">
            <a:avLst/>
          </a:prstGeom>
          <a:noFill/>
          <a:ln/>
        </p:spPr>
        <p:txBody>
          <a:bodyPr wrap="square" lIns="0" tIns="0" rIns="0" bIns="0" rtlCol="0" anchor="ctr"/>
          <a:lstStyle/>
          <a:p>
            <a:pPr marL="0" indent="0">
              <a:buNone/>
            </a:pPr>
            <a:r>
              <a:rPr lang="en-US" sz="2200" b="1">
                <a:solidFill>
                  <a:srgbClr val="FFFFFF"/>
                </a:solidFill>
                <a:latin typeface="Calibri"/>
                <a:ea typeface="Calibri"/>
                <a:cs typeface="Calibri"/>
              </a:rPr>
              <a:t>Voluntary Stopping of Eating and Drinking (VSED)</a:t>
            </a:r>
            <a:r>
              <a:rPr lang="en-US" sz="2200" b="1" baseline="30000">
                <a:solidFill>
                  <a:srgbClr val="FFFFFF"/>
                </a:solidFill>
                <a:latin typeface="Calibri"/>
                <a:ea typeface="Calibri"/>
                <a:cs typeface="Calibri"/>
              </a:rPr>
              <a:t>29</a:t>
            </a:r>
            <a:endParaRPr lang="en-US" sz="2200" baseline="30000" dirty="0"/>
          </a:p>
        </p:txBody>
      </p:sp>
      <p:sp>
        <p:nvSpPr>
          <p:cNvPr id="7" name="Shape 5"/>
          <p:cNvSpPr/>
          <p:nvPr/>
        </p:nvSpPr>
        <p:spPr>
          <a:xfrm>
            <a:off x="274320" y="749808"/>
            <a:ext cx="8595360" cy="457200"/>
          </a:xfrm>
          <a:prstGeom prst="rect">
            <a:avLst/>
          </a:prstGeom>
          <a:solidFill>
            <a:srgbClr val="1B2A4A"/>
          </a:solidFill>
          <a:ln w="12700">
            <a:solidFill>
              <a:srgbClr val="1B2A4A"/>
            </a:solidFill>
            <a:prstDash val="solid"/>
          </a:ln>
        </p:spPr>
        <p:txBody>
          <a:bodyPr/>
          <a:lstStyle/>
          <a:p>
            <a:endParaRPr lang="en-US"/>
          </a:p>
        </p:txBody>
      </p:sp>
      <p:sp>
        <p:nvSpPr>
          <p:cNvPr id="8" name="Text 6"/>
          <p:cNvSpPr/>
          <p:nvPr/>
        </p:nvSpPr>
        <p:spPr>
          <a:xfrm>
            <a:off x="411480" y="749808"/>
            <a:ext cx="8321040" cy="457200"/>
          </a:xfrm>
          <a:prstGeom prst="rect">
            <a:avLst/>
          </a:prstGeom>
          <a:noFill/>
          <a:ln/>
        </p:spPr>
        <p:txBody>
          <a:bodyPr wrap="square" lIns="0" tIns="0" rIns="0" bIns="0" rtlCol="0" anchor="ctr"/>
          <a:lstStyle/>
          <a:p>
            <a:pPr marL="0" indent="0">
              <a:buNone/>
            </a:pPr>
            <a:r>
              <a:rPr lang="en-US" sz="1250" dirty="0">
                <a:solidFill>
                  <a:srgbClr val="FFFFFF"/>
                </a:solidFill>
                <a:latin typeface="Calibri" pitchFamily="34" charset="0"/>
                <a:ea typeface="Calibri" pitchFamily="34" charset="-122"/>
                <a:cs typeface="Calibri" pitchFamily="34" charset="-120"/>
              </a:rPr>
              <a:t>VSED is a legal, ethically recognized option available to decisionally capable patients who wish to hasten death by forgoing all oral nutrition and hydration.</a:t>
            </a:r>
            <a:endParaRPr lang="en-US" sz="1250" dirty="0"/>
          </a:p>
        </p:txBody>
      </p:sp>
      <p:sp>
        <p:nvSpPr>
          <p:cNvPr id="9" name="Shape 7"/>
          <p:cNvSpPr/>
          <p:nvPr/>
        </p:nvSpPr>
        <p:spPr>
          <a:xfrm>
            <a:off x="274320" y="1335024"/>
            <a:ext cx="4206240" cy="102412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0" name="Shape 8"/>
          <p:cNvSpPr/>
          <p:nvPr/>
        </p:nvSpPr>
        <p:spPr>
          <a:xfrm>
            <a:off x="274320" y="1335024"/>
            <a:ext cx="73152" cy="1024128"/>
          </a:xfrm>
          <a:prstGeom prst="rect">
            <a:avLst/>
          </a:prstGeom>
          <a:solidFill>
            <a:srgbClr val="1A7F8C"/>
          </a:solidFill>
          <a:ln w="12700">
            <a:solidFill>
              <a:srgbClr val="1A7F8C"/>
            </a:solidFill>
            <a:prstDash val="solid"/>
          </a:ln>
        </p:spPr>
        <p:txBody>
          <a:bodyPr/>
          <a:lstStyle/>
          <a:p>
            <a:endParaRPr lang="en-US"/>
          </a:p>
        </p:txBody>
      </p:sp>
      <p:sp>
        <p:nvSpPr>
          <p:cNvPr id="11" name="Text 9"/>
          <p:cNvSpPr/>
          <p:nvPr/>
        </p:nvSpPr>
        <p:spPr>
          <a:xfrm>
            <a:off x="457200" y="1399032"/>
            <a:ext cx="3931920" cy="237744"/>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Ethical Foundation</a:t>
            </a:r>
            <a:endParaRPr lang="en-US" sz="1250" dirty="0"/>
          </a:p>
        </p:txBody>
      </p:sp>
      <p:sp>
        <p:nvSpPr>
          <p:cNvPr id="12" name="Text 10"/>
          <p:cNvSpPr/>
          <p:nvPr/>
        </p:nvSpPr>
        <p:spPr>
          <a:xfrm>
            <a:off x="457200" y="1682496"/>
            <a:ext cx="3931920" cy="621792"/>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An extension of the right to refuse medical treatment — the right to refuse even food and water (if offered by mouth) is grounded in bodily autonomy. Physician role is to provide comfort care, not to facilitate or administer.</a:t>
            </a:r>
            <a:endParaRPr lang="en-US" sz="1100" dirty="0"/>
          </a:p>
        </p:txBody>
      </p:sp>
      <p:sp>
        <p:nvSpPr>
          <p:cNvPr id="13" name="Shape 11"/>
          <p:cNvSpPr/>
          <p:nvPr/>
        </p:nvSpPr>
        <p:spPr>
          <a:xfrm>
            <a:off x="274320" y="2487168"/>
            <a:ext cx="4206240" cy="102412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4" name="Shape 12"/>
          <p:cNvSpPr/>
          <p:nvPr/>
        </p:nvSpPr>
        <p:spPr>
          <a:xfrm>
            <a:off x="274320" y="2487168"/>
            <a:ext cx="73152" cy="1024128"/>
          </a:xfrm>
          <a:prstGeom prst="rect">
            <a:avLst/>
          </a:prstGeom>
          <a:solidFill>
            <a:srgbClr val="1B2A4A"/>
          </a:solidFill>
          <a:ln w="12700">
            <a:solidFill>
              <a:srgbClr val="1B2A4A"/>
            </a:solidFill>
            <a:prstDash val="solid"/>
          </a:ln>
        </p:spPr>
        <p:txBody>
          <a:bodyPr/>
          <a:lstStyle/>
          <a:p>
            <a:endParaRPr lang="en-US"/>
          </a:p>
        </p:txBody>
      </p:sp>
      <p:sp>
        <p:nvSpPr>
          <p:cNvPr id="15" name="Text 13"/>
          <p:cNvSpPr/>
          <p:nvPr/>
        </p:nvSpPr>
        <p:spPr>
          <a:xfrm>
            <a:off x="457200" y="2551176"/>
            <a:ext cx="3931920" cy="237744"/>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Eligibility Criteria</a:t>
            </a:r>
            <a:endParaRPr lang="en-US" sz="1250" dirty="0"/>
          </a:p>
        </p:txBody>
      </p:sp>
      <p:sp>
        <p:nvSpPr>
          <p:cNvPr id="16" name="Text 14"/>
          <p:cNvSpPr/>
          <p:nvPr/>
        </p:nvSpPr>
        <p:spPr>
          <a:xfrm>
            <a:off x="457200" y="2834640"/>
            <a:ext cx="3931920" cy="621792"/>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Must be decisionally capable. Voluntary — free of coercion. Sustained — not impulsive. Informed — understand the process, timeline (~1–3 weeks), and alternatives including palliative sedation.</a:t>
            </a:r>
            <a:endParaRPr lang="en-US" sz="1100" dirty="0"/>
          </a:p>
        </p:txBody>
      </p:sp>
      <p:sp>
        <p:nvSpPr>
          <p:cNvPr id="17" name="Shape 15"/>
          <p:cNvSpPr/>
          <p:nvPr/>
        </p:nvSpPr>
        <p:spPr>
          <a:xfrm>
            <a:off x="274320" y="3639312"/>
            <a:ext cx="4206240" cy="102412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8" name="Shape 16"/>
          <p:cNvSpPr/>
          <p:nvPr/>
        </p:nvSpPr>
        <p:spPr>
          <a:xfrm>
            <a:off x="274320" y="3639312"/>
            <a:ext cx="73152" cy="1024128"/>
          </a:xfrm>
          <a:prstGeom prst="rect">
            <a:avLst/>
          </a:prstGeom>
          <a:solidFill>
            <a:srgbClr val="C8952A"/>
          </a:solidFill>
          <a:ln w="12700">
            <a:solidFill>
              <a:srgbClr val="C8952A"/>
            </a:solidFill>
            <a:prstDash val="solid"/>
          </a:ln>
        </p:spPr>
        <p:txBody>
          <a:bodyPr/>
          <a:lstStyle/>
          <a:p>
            <a:endParaRPr lang="en-US"/>
          </a:p>
        </p:txBody>
      </p:sp>
      <p:sp>
        <p:nvSpPr>
          <p:cNvPr id="19" name="Text 17"/>
          <p:cNvSpPr/>
          <p:nvPr/>
        </p:nvSpPr>
        <p:spPr>
          <a:xfrm>
            <a:off x="457200" y="3703320"/>
            <a:ext cx="3931920" cy="237744"/>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Physician Role</a:t>
            </a:r>
            <a:endParaRPr lang="en-US" sz="1250" dirty="0"/>
          </a:p>
        </p:txBody>
      </p:sp>
      <p:sp>
        <p:nvSpPr>
          <p:cNvPr id="20" name="Text 18"/>
          <p:cNvSpPr/>
          <p:nvPr/>
        </p:nvSpPr>
        <p:spPr>
          <a:xfrm>
            <a:off x="457200" y="3986784"/>
            <a:ext cx="3931920" cy="621792"/>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Provide symptom management: mouth care, analgesia for hunger/thirst, anxiolytics. Patients rarely experience significant thirst after first 1–2 days. DO NOT provide IV fluids unless requested by patient.</a:t>
            </a:r>
            <a:endParaRPr lang="en-US" sz="1100" dirty="0"/>
          </a:p>
        </p:txBody>
      </p:sp>
      <p:sp>
        <p:nvSpPr>
          <p:cNvPr id="21" name="Shape 19"/>
          <p:cNvSpPr/>
          <p:nvPr/>
        </p:nvSpPr>
        <p:spPr>
          <a:xfrm>
            <a:off x="4663440" y="1335024"/>
            <a:ext cx="4206240" cy="102412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22" name="Shape 20"/>
          <p:cNvSpPr/>
          <p:nvPr/>
        </p:nvSpPr>
        <p:spPr>
          <a:xfrm>
            <a:off x="4663440" y="1335024"/>
            <a:ext cx="73152" cy="1024128"/>
          </a:xfrm>
          <a:prstGeom prst="rect">
            <a:avLst/>
          </a:prstGeom>
          <a:solidFill>
            <a:srgbClr val="1A7A4A"/>
          </a:solidFill>
          <a:ln w="12700">
            <a:solidFill>
              <a:srgbClr val="1A7A4A"/>
            </a:solidFill>
            <a:prstDash val="solid"/>
          </a:ln>
        </p:spPr>
        <p:txBody>
          <a:bodyPr/>
          <a:lstStyle/>
          <a:p>
            <a:endParaRPr lang="en-US"/>
          </a:p>
        </p:txBody>
      </p:sp>
      <p:sp>
        <p:nvSpPr>
          <p:cNvPr id="23" name="Text 21"/>
          <p:cNvSpPr/>
          <p:nvPr/>
        </p:nvSpPr>
        <p:spPr>
          <a:xfrm>
            <a:off x="4846320" y="1399032"/>
            <a:ext cx="3931920" cy="237744"/>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vs. Euthanasia</a:t>
            </a:r>
            <a:endParaRPr lang="en-US" sz="1250" dirty="0"/>
          </a:p>
        </p:txBody>
      </p:sp>
      <p:sp>
        <p:nvSpPr>
          <p:cNvPr id="24" name="Text 22"/>
          <p:cNvSpPr/>
          <p:nvPr/>
        </p:nvSpPr>
        <p:spPr>
          <a:xfrm>
            <a:off x="4846320" y="1682496"/>
            <a:ext cx="3931920" cy="621792"/>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VSED ≠ euthanasia. Physician does not administer lethal agent. Patient exercises their right to refuse intake. Same ethical framework as discontinuing mechanical ventilation.</a:t>
            </a:r>
            <a:endParaRPr lang="en-US" sz="1100" dirty="0"/>
          </a:p>
        </p:txBody>
      </p:sp>
      <p:sp>
        <p:nvSpPr>
          <p:cNvPr id="25" name="Shape 23"/>
          <p:cNvSpPr/>
          <p:nvPr/>
        </p:nvSpPr>
        <p:spPr>
          <a:xfrm>
            <a:off x="4663440" y="2487168"/>
            <a:ext cx="4206240" cy="102412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26" name="Shape 24"/>
          <p:cNvSpPr/>
          <p:nvPr/>
        </p:nvSpPr>
        <p:spPr>
          <a:xfrm>
            <a:off x="4663440" y="2487168"/>
            <a:ext cx="73152" cy="1024128"/>
          </a:xfrm>
          <a:prstGeom prst="rect">
            <a:avLst/>
          </a:prstGeom>
          <a:solidFill>
            <a:srgbClr val="C0392B"/>
          </a:solidFill>
          <a:ln w="12700">
            <a:solidFill>
              <a:srgbClr val="C0392B"/>
            </a:solidFill>
            <a:prstDash val="solid"/>
          </a:ln>
        </p:spPr>
        <p:txBody>
          <a:bodyPr/>
          <a:lstStyle/>
          <a:p>
            <a:endParaRPr lang="en-US"/>
          </a:p>
        </p:txBody>
      </p:sp>
      <p:sp>
        <p:nvSpPr>
          <p:cNvPr id="27" name="Text 25"/>
          <p:cNvSpPr/>
          <p:nvPr/>
        </p:nvSpPr>
        <p:spPr>
          <a:xfrm>
            <a:off x="4846320" y="2551176"/>
            <a:ext cx="3931920" cy="237744"/>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Patient Who Loses Capacity During VSED</a:t>
            </a:r>
            <a:endParaRPr lang="en-US" sz="1250" dirty="0"/>
          </a:p>
        </p:txBody>
      </p:sp>
      <p:sp>
        <p:nvSpPr>
          <p:cNvPr id="28" name="Text 26"/>
          <p:cNvSpPr/>
          <p:nvPr/>
        </p:nvSpPr>
        <p:spPr>
          <a:xfrm>
            <a:off x="4846320" y="2834640"/>
            <a:ext cx="3931920" cy="621792"/>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Ethically controversial. If patient previously completed robust advance directive specifically requesting VSED be continued if they lose capacity, the directive may be honored. This requires careful advance planning and documentation.</a:t>
            </a:r>
            <a:endParaRPr lang="en-US" sz="1100" dirty="0"/>
          </a:p>
        </p:txBody>
      </p:sp>
      <p:sp>
        <p:nvSpPr>
          <p:cNvPr id="29" name="Shape 27"/>
          <p:cNvSpPr/>
          <p:nvPr/>
        </p:nvSpPr>
        <p:spPr>
          <a:xfrm>
            <a:off x="4663440" y="3639312"/>
            <a:ext cx="4206240" cy="102412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30" name="Shape 28"/>
          <p:cNvSpPr/>
          <p:nvPr/>
        </p:nvSpPr>
        <p:spPr>
          <a:xfrm>
            <a:off x="4663440" y="3639312"/>
            <a:ext cx="73152" cy="1024128"/>
          </a:xfrm>
          <a:prstGeom prst="rect">
            <a:avLst/>
          </a:prstGeom>
          <a:solidFill>
            <a:srgbClr val="D4750A"/>
          </a:solidFill>
          <a:ln w="12700">
            <a:solidFill>
              <a:srgbClr val="D4750A"/>
            </a:solidFill>
            <a:prstDash val="solid"/>
          </a:ln>
        </p:spPr>
        <p:txBody>
          <a:bodyPr/>
          <a:lstStyle/>
          <a:p>
            <a:endParaRPr lang="en-US"/>
          </a:p>
        </p:txBody>
      </p:sp>
      <p:sp>
        <p:nvSpPr>
          <p:cNvPr id="31" name="Text 29"/>
          <p:cNvSpPr/>
          <p:nvPr/>
        </p:nvSpPr>
        <p:spPr>
          <a:xfrm>
            <a:off x="4846320" y="3703320"/>
            <a:ext cx="3931920" cy="237744"/>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VSED vs. MAID</a:t>
            </a:r>
            <a:endParaRPr lang="en-US" sz="1250" dirty="0"/>
          </a:p>
        </p:txBody>
      </p:sp>
      <p:sp>
        <p:nvSpPr>
          <p:cNvPr id="32" name="Text 30"/>
          <p:cNvSpPr/>
          <p:nvPr/>
        </p:nvSpPr>
        <p:spPr>
          <a:xfrm>
            <a:off x="4846320" y="3986784"/>
            <a:ext cx="3931920" cy="621792"/>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VSED: legal in all U.S. states; no physician must prescribe; timeline 1–3 weeks; patient in control of pace. MAID: legal in ~10 states; physician prescribes; faster death; patient must self-administer.</a:t>
            </a:r>
            <a:endParaRPr lang="en-US" sz="11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B4016-DBB3-4752-D9C0-1787EFEB98D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CC83A83-272D-E235-B288-C7EEFFF3DB13}"/>
              </a:ext>
            </a:extLst>
          </p:cNvPr>
          <p:cNvSpPr>
            <a:spLocks noGrp="1"/>
          </p:cNvSpPr>
          <p:nvPr>
            <p:ph type="ctrTitle"/>
          </p:nvPr>
        </p:nvSpPr>
        <p:spPr/>
        <p:txBody>
          <a:bodyPr/>
          <a:lstStyle/>
          <a:p>
            <a:r>
              <a:rPr lang="en-US" sz="3600" b="1" dirty="0">
                <a:solidFill>
                  <a:srgbClr val="FFFFFF"/>
                </a:solidFill>
                <a:latin typeface="Calibri" pitchFamily="34" charset="0"/>
                <a:ea typeface="Calibri" pitchFamily="34" charset="-122"/>
                <a:cs typeface="Calibri" pitchFamily="34" charset="-120"/>
              </a:rPr>
              <a:t>Special Topics in</a:t>
            </a:r>
            <a:br>
              <a:rPr lang="en-US" sz="3600" dirty="0"/>
            </a:br>
            <a:r>
              <a:rPr lang="en-US" sz="3600" b="1" dirty="0">
                <a:solidFill>
                  <a:srgbClr val="FFFFFF"/>
                </a:solidFill>
                <a:latin typeface="Calibri" pitchFamily="34" charset="0"/>
                <a:ea typeface="Calibri" pitchFamily="34" charset="-122"/>
                <a:cs typeface="Calibri" pitchFamily="34" charset="-120"/>
              </a:rPr>
              <a:t>Palliative Ethics</a:t>
            </a:r>
            <a:endParaRPr lang="en-US" sz="3600" dirty="0"/>
          </a:p>
        </p:txBody>
      </p:sp>
      <p:sp>
        <p:nvSpPr>
          <p:cNvPr id="5" name="Subtitle 4">
            <a:extLst>
              <a:ext uri="{FF2B5EF4-FFF2-40B4-BE49-F238E27FC236}">
                <a16:creationId xmlns:a16="http://schemas.microsoft.com/office/drawing/2014/main" id="{05B9AA74-FC98-8ACF-5F04-7E5E77D16693}"/>
              </a:ext>
            </a:extLst>
          </p:cNvPr>
          <p:cNvSpPr>
            <a:spLocks noGrp="1"/>
          </p:cNvSpPr>
          <p:nvPr>
            <p:ph type="subTitle" idx="1"/>
          </p:nvPr>
        </p:nvSpPr>
        <p:spPr/>
        <p:txBody>
          <a:bodyPr/>
          <a:lstStyle/>
          <a:p>
            <a:pPr marL="0"/>
            <a:r>
              <a:rPr lang="en-US" sz="1400" i="1" dirty="0">
                <a:solidFill>
                  <a:srgbClr val="E8E4DC"/>
                </a:solidFill>
                <a:latin typeface="Calibri" pitchFamily="34" charset="0"/>
                <a:ea typeface="Calibri" pitchFamily="34" charset="-122"/>
                <a:cs typeface="Calibri" pitchFamily="34" charset="-120"/>
              </a:rPr>
              <a:t>Moral Distress · Justice &amp; Access · Time-Limited Trials · Ethics Consultation</a:t>
            </a:r>
            <a:endParaRPr lang="en-US" sz="1400" dirty="0"/>
          </a:p>
        </p:txBody>
      </p:sp>
    </p:spTree>
    <p:extLst>
      <p:ext uri="{BB962C8B-B14F-4D97-AF65-F5344CB8AC3E}">
        <p14:creationId xmlns:p14="http://schemas.microsoft.com/office/powerpoint/2010/main" val="3085185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name="Slide 38">
    <p:bg>
      <p:bgPr>
        <a:solidFill>
          <a:srgbClr val="FAF7F2"/>
        </a:solidFill>
        <a:effectLst/>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txBody>
          <a:bodyPr/>
          <a:lstStyle/>
          <a:p>
            <a:endParaRPr lang="en-US"/>
          </a:p>
        </p:txBody>
      </p:sp>
      <p:sp>
        <p:nvSpPr>
          <p:cNvPr id="3" name="Shape 1"/>
          <p:cNvSpPr/>
          <p:nvPr/>
        </p:nvSpPr>
        <p:spPr>
          <a:xfrm>
            <a:off x="0" y="594360"/>
            <a:ext cx="9144000" cy="45720"/>
          </a:xfrm>
          <a:prstGeom prst="rect">
            <a:avLst/>
          </a:prstGeom>
          <a:solidFill>
            <a:srgbClr val="C8952A"/>
          </a:solidFill>
          <a:ln w="12700">
            <a:solidFill>
              <a:srgbClr val="C8952A"/>
            </a:solidFill>
            <a:prstDash val="solid"/>
          </a:ln>
        </p:spPr>
        <p:txBody>
          <a:bodyPr/>
          <a:lstStyle/>
          <a:p>
            <a:endParaRPr lang="en-US"/>
          </a:p>
        </p:txBody>
      </p:sp>
      <p:sp>
        <p:nvSpPr>
          <p:cNvPr id="4" name="Shape 2"/>
          <p:cNvSpPr/>
          <p:nvPr/>
        </p:nvSpPr>
        <p:spPr>
          <a:xfrm>
            <a:off x="0" y="4892040"/>
            <a:ext cx="9144000" cy="251460"/>
          </a:xfrm>
          <a:prstGeom prst="rect">
            <a:avLst/>
          </a:prstGeom>
          <a:solidFill>
            <a:srgbClr val="1B2A4A"/>
          </a:solidFill>
          <a:ln w="12700">
            <a:solidFill>
              <a:srgbClr val="1B2A4A"/>
            </a:solidFill>
            <a:prstDash val="solid"/>
          </a:ln>
        </p:spPr>
        <p:txBody>
          <a:bodyPr/>
          <a:lstStyle/>
          <a:p>
            <a:endParaRPr lang="en-US"/>
          </a:p>
        </p:txBody>
      </p:sp>
      <p:sp>
        <p:nvSpPr>
          <p:cNvPr id="5" name="Text 3"/>
          <p:cNvSpPr/>
          <p:nvPr/>
        </p:nvSpPr>
        <p:spPr>
          <a:xfrm>
            <a:off x="320040" y="73152"/>
            <a:ext cx="8503920" cy="475488"/>
          </a:xfrm>
          <a:prstGeom prst="rect">
            <a:avLst/>
          </a:prstGeom>
          <a:noFill/>
          <a:ln/>
        </p:spPr>
        <p:txBody>
          <a:bodyPr wrap="square" lIns="0" tIns="0" rIns="0" bIns="0" rtlCol="0" anchor="ctr"/>
          <a:lstStyle/>
          <a:p>
            <a:pPr marL="0" indent="0">
              <a:buNone/>
            </a:pPr>
            <a:r>
              <a:rPr lang="en-US" sz="2200" b="1">
                <a:solidFill>
                  <a:srgbClr val="FFFFFF"/>
                </a:solidFill>
                <a:latin typeface="Calibri"/>
                <a:ea typeface="Calibri"/>
                <a:cs typeface="Calibri"/>
              </a:rPr>
              <a:t>Moral Distress in Palliative Care Clinicians</a:t>
            </a:r>
            <a:r>
              <a:rPr lang="en-US" sz="2200" b="1" baseline="30000">
                <a:solidFill>
                  <a:srgbClr val="FFFFFF"/>
                </a:solidFill>
                <a:latin typeface="Calibri"/>
                <a:ea typeface="Calibri"/>
                <a:cs typeface="Calibri"/>
              </a:rPr>
              <a:t>31</a:t>
            </a:r>
            <a:endParaRPr lang="en-US" sz="2200" baseline="30000" dirty="0"/>
          </a:p>
        </p:txBody>
      </p:sp>
      <p:sp>
        <p:nvSpPr>
          <p:cNvPr id="7" name="Shape 5"/>
          <p:cNvSpPr/>
          <p:nvPr/>
        </p:nvSpPr>
        <p:spPr>
          <a:xfrm>
            <a:off x="274320" y="749808"/>
            <a:ext cx="8595360" cy="457200"/>
          </a:xfrm>
          <a:prstGeom prst="rect">
            <a:avLst/>
          </a:prstGeom>
          <a:solidFill>
            <a:srgbClr val="1B2A4A"/>
          </a:solidFill>
          <a:ln w="12700">
            <a:solidFill>
              <a:srgbClr val="1B2A4A"/>
            </a:solidFill>
            <a:prstDash val="solid"/>
          </a:ln>
        </p:spPr>
        <p:txBody>
          <a:bodyPr/>
          <a:lstStyle/>
          <a:p>
            <a:endParaRPr lang="en-US"/>
          </a:p>
        </p:txBody>
      </p:sp>
      <p:sp>
        <p:nvSpPr>
          <p:cNvPr id="8" name="Text 6"/>
          <p:cNvSpPr/>
          <p:nvPr/>
        </p:nvSpPr>
        <p:spPr>
          <a:xfrm>
            <a:off x="411480" y="749808"/>
            <a:ext cx="8321040" cy="457200"/>
          </a:xfrm>
          <a:prstGeom prst="rect">
            <a:avLst/>
          </a:prstGeom>
          <a:noFill/>
          <a:ln/>
        </p:spPr>
        <p:txBody>
          <a:bodyPr wrap="square" lIns="0" tIns="0" rIns="0" bIns="0" rtlCol="0" anchor="ctr"/>
          <a:lstStyle/>
          <a:p>
            <a:pPr marL="0" indent="0">
              <a:buNone/>
            </a:pPr>
            <a:r>
              <a:rPr lang="en-US" sz="1200" i="1" dirty="0">
                <a:solidFill>
                  <a:srgbClr val="FFFFFF"/>
                </a:solidFill>
                <a:latin typeface="Calibri"/>
                <a:ea typeface="Calibri"/>
                <a:cs typeface="Calibri"/>
              </a:rPr>
              <a:t>Definition (</a:t>
            </a:r>
            <a:r>
              <a:rPr lang="en-US" sz="1200" i="1" err="1">
                <a:solidFill>
                  <a:srgbClr val="FFFFFF"/>
                </a:solidFill>
                <a:latin typeface="Calibri"/>
                <a:ea typeface="Calibri"/>
                <a:cs typeface="Calibri"/>
              </a:rPr>
              <a:t>Jameton</a:t>
            </a:r>
            <a:r>
              <a:rPr lang="en-US" sz="1200" i="1" dirty="0">
                <a:solidFill>
                  <a:srgbClr val="FFFFFF"/>
                </a:solidFill>
                <a:latin typeface="Calibri"/>
                <a:ea typeface="Calibri"/>
                <a:cs typeface="Calibri"/>
              </a:rPr>
              <a:t>, 1984): Moral distress occurs when a clinician knows the ethically right course of action but is constrained from </a:t>
            </a:r>
            <a:r>
              <a:rPr lang="en-US" sz="1200" i="1">
                <a:solidFill>
                  <a:srgbClr val="FFFFFF"/>
                </a:solidFill>
                <a:latin typeface="Calibri"/>
                <a:ea typeface="Calibri"/>
                <a:cs typeface="Calibri"/>
              </a:rPr>
              <a:t>acting on it by institutional, systemic, or hierarchical barriers.</a:t>
            </a:r>
            <a:r>
              <a:rPr lang="en-US" sz="1200" i="1" baseline="30000">
                <a:solidFill>
                  <a:srgbClr val="FFFFFF"/>
                </a:solidFill>
                <a:latin typeface="Calibri"/>
                <a:ea typeface="Calibri"/>
                <a:cs typeface="Calibri"/>
              </a:rPr>
              <a:t>32</a:t>
            </a:r>
            <a:endParaRPr lang="en-US" sz="1200" baseline="30000" dirty="0"/>
          </a:p>
        </p:txBody>
      </p:sp>
      <p:sp>
        <p:nvSpPr>
          <p:cNvPr id="9" name="Shape 7"/>
          <p:cNvSpPr/>
          <p:nvPr/>
        </p:nvSpPr>
        <p:spPr>
          <a:xfrm>
            <a:off x="274320" y="1325880"/>
            <a:ext cx="4206240" cy="1572768"/>
          </a:xfrm>
          <a:prstGeom prst="rect">
            <a:avLst/>
          </a:prstGeom>
          <a:solidFill>
            <a:srgbClr val="FFFFFF"/>
          </a:solidFill>
          <a:ln w="19050">
            <a:solidFill>
              <a:srgbClr val="C0392B"/>
            </a:solidFill>
            <a:prstDash val="solid"/>
          </a:ln>
          <a:effectLst>
            <a:outerShdw blurRad="101600" dist="38100" dir="8100000" algn="bl" rotWithShape="0">
              <a:srgbClr val="000000">
                <a:alpha val="12000"/>
              </a:srgbClr>
            </a:outerShdw>
          </a:effectLst>
        </p:spPr>
        <p:txBody>
          <a:bodyPr/>
          <a:lstStyle/>
          <a:p>
            <a:endParaRPr lang="en-US"/>
          </a:p>
        </p:txBody>
      </p:sp>
      <p:sp>
        <p:nvSpPr>
          <p:cNvPr id="10" name="Shape 8"/>
          <p:cNvSpPr/>
          <p:nvPr/>
        </p:nvSpPr>
        <p:spPr>
          <a:xfrm>
            <a:off x="274320" y="1325880"/>
            <a:ext cx="4206240" cy="347472"/>
          </a:xfrm>
          <a:prstGeom prst="rect">
            <a:avLst/>
          </a:prstGeom>
          <a:solidFill>
            <a:srgbClr val="C0392B"/>
          </a:solidFill>
          <a:ln w="12700">
            <a:solidFill>
              <a:srgbClr val="C0392B"/>
            </a:solidFill>
            <a:prstDash val="solid"/>
          </a:ln>
        </p:spPr>
        <p:txBody>
          <a:bodyPr/>
          <a:lstStyle/>
          <a:p>
            <a:endParaRPr lang="en-US"/>
          </a:p>
        </p:txBody>
      </p:sp>
      <p:sp>
        <p:nvSpPr>
          <p:cNvPr id="11" name="Text 9"/>
          <p:cNvSpPr/>
          <p:nvPr/>
        </p:nvSpPr>
        <p:spPr>
          <a:xfrm>
            <a:off x="384048" y="1325880"/>
            <a:ext cx="4005072" cy="347472"/>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Common Sources in Palliative Care</a:t>
            </a:r>
            <a:endParaRPr lang="en-US" sz="1250" dirty="0"/>
          </a:p>
        </p:txBody>
      </p:sp>
      <p:sp>
        <p:nvSpPr>
          <p:cNvPr id="12" name="Text 10"/>
          <p:cNvSpPr/>
          <p:nvPr/>
        </p:nvSpPr>
        <p:spPr>
          <a:xfrm>
            <a:off x="384048" y="1728216"/>
            <a:ext cx="4005072" cy="1115568"/>
          </a:xfrm>
          <a:prstGeom prst="rect">
            <a:avLst/>
          </a:prstGeom>
          <a:noFill/>
          <a:ln/>
        </p:spPr>
        <p:txBody>
          <a:bodyPr wrap="square" lIns="0" tIns="0" rIns="0" bIns="0" rtlCol="0" anchor="t"/>
          <a:lstStyle/>
          <a:p>
            <a:pPr marL="0" indent="0">
              <a:buNone/>
            </a:pPr>
            <a:r>
              <a:rPr lang="en-US" sz="1100" dirty="0">
                <a:solidFill>
                  <a:srgbClr val="3A3A3A"/>
                </a:solidFill>
                <a:latin typeface="Calibri" pitchFamily="34" charset="0"/>
                <a:ea typeface="Calibri" pitchFamily="34" charset="-122"/>
                <a:cs typeface="Calibri" pitchFamily="34" charset="-120"/>
              </a:rPr>
              <a:t>• Providing aggressive treatment perceived as non-beneficial</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 Family insisting on 'everything' despite patient's prior wishes</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 Prognostic honesty suppressed by team culture</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 Inadequate symptom control due to institutional reluctance</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 Witnessing prolonged, painful dying without adequate intervention</a:t>
            </a:r>
            <a:endParaRPr lang="en-US" sz="1100" dirty="0"/>
          </a:p>
        </p:txBody>
      </p:sp>
      <p:sp>
        <p:nvSpPr>
          <p:cNvPr id="13" name="Shape 11"/>
          <p:cNvSpPr/>
          <p:nvPr/>
        </p:nvSpPr>
        <p:spPr>
          <a:xfrm>
            <a:off x="274320" y="3063240"/>
            <a:ext cx="4206240" cy="1572768"/>
          </a:xfrm>
          <a:prstGeom prst="rect">
            <a:avLst/>
          </a:prstGeom>
          <a:solidFill>
            <a:srgbClr val="FFFFFF"/>
          </a:solidFill>
          <a:ln w="19050">
            <a:solidFill>
              <a:srgbClr val="1B2A4A"/>
            </a:solidFill>
            <a:prstDash val="solid"/>
          </a:ln>
          <a:effectLst>
            <a:outerShdw blurRad="101600" dist="38100" dir="8100000" algn="bl" rotWithShape="0">
              <a:srgbClr val="000000">
                <a:alpha val="12000"/>
              </a:srgbClr>
            </a:outerShdw>
          </a:effectLst>
        </p:spPr>
        <p:txBody>
          <a:bodyPr/>
          <a:lstStyle/>
          <a:p>
            <a:endParaRPr lang="en-US"/>
          </a:p>
        </p:txBody>
      </p:sp>
      <p:sp>
        <p:nvSpPr>
          <p:cNvPr id="14" name="Shape 12"/>
          <p:cNvSpPr/>
          <p:nvPr/>
        </p:nvSpPr>
        <p:spPr>
          <a:xfrm>
            <a:off x="274320" y="3063240"/>
            <a:ext cx="4206240" cy="347472"/>
          </a:xfrm>
          <a:prstGeom prst="rect">
            <a:avLst/>
          </a:prstGeom>
          <a:solidFill>
            <a:srgbClr val="1B2A4A"/>
          </a:solidFill>
          <a:ln w="12700">
            <a:solidFill>
              <a:srgbClr val="1B2A4A"/>
            </a:solidFill>
            <a:prstDash val="solid"/>
          </a:ln>
        </p:spPr>
        <p:txBody>
          <a:bodyPr/>
          <a:lstStyle/>
          <a:p>
            <a:endParaRPr lang="en-US"/>
          </a:p>
        </p:txBody>
      </p:sp>
      <p:sp>
        <p:nvSpPr>
          <p:cNvPr id="15" name="Text 13"/>
          <p:cNvSpPr/>
          <p:nvPr/>
        </p:nvSpPr>
        <p:spPr>
          <a:xfrm>
            <a:off x="384048" y="3063240"/>
            <a:ext cx="4005072" cy="347472"/>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Consequences if Unaddressed</a:t>
            </a:r>
            <a:endParaRPr lang="en-US" sz="1250" dirty="0"/>
          </a:p>
        </p:txBody>
      </p:sp>
      <p:sp>
        <p:nvSpPr>
          <p:cNvPr id="16" name="Text 14"/>
          <p:cNvSpPr/>
          <p:nvPr/>
        </p:nvSpPr>
        <p:spPr>
          <a:xfrm>
            <a:off x="384048" y="3465576"/>
            <a:ext cx="4005072" cy="1115568"/>
          </a:xfrm>
          <a:prstGeom prst="rect">
            <a:avLst/>
          </a:prstGeom>
          <a:noFill/>
          <a:ln/>
        </p:spPr>
        <p:txBody>
          <a:bodyPr wrap="square" lIns="0" tIns="0" rIns="0" bIns="0" rtlCol="0" anchor="t"/>
          <a:lstStyle/>
          <a:p>
            <a:pPr marL="0" indent="0">
              <a:buNone/>
            </a:pPr>
            <a:r>
              <a:rPr lang="en-US" sz="1100" dirty="0">
                <a:solidFill>
                  <a:srgbClr val="3A3A3A"/>
                </a:solidFill>
                <a:latin typeface="Calibri" pitchFamily="34" charset="0"/>
                <a:ea typeface="Calibri" pitchFamily="34" charset="-122"/>
                <a:cs typeface="Calibri" pitchFamily="34" charset="-120"/>
              </a:rPr>
              <a:t>• Burnout and compassion fatigue</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 High turnover in palliative care teams</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 Ethical erosion — normalization of substandard care</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 Reduced quality of patient care</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 Clinical depression and PTSD among clinicians</a:t>
            </a:r>
            <a:endParaRPr lang="en-US" sz="1100" dirty="0"/>
          </a:p>
        </p:txBody>
      </p:sp>
      <p:sp>
        <p:nvSpPr>
          <p:cNvPr id="17" name="Shape 15"/>
          <p:cNvSpPr/>
          <p:nvPr/>
        </p:nvSpPr>
        <p:spPr>
          <a:xfrm>
            <a:off x="4663440" y="1325880"/>
            <a:ext cx="4206240" cy="1572768"/>
          </a:xfrm>
          <a:prstGeom prst="rect">
            <a:avLst/>
          </a:prstGeom>
          <a:solidFill>
            <a:srgbClr val="FFFFFF"/>
          </a:solidFill>
          <a:ln w="19050">
            <a:solidFill>
              <a:srgbClr val="1A7F8C"/>
            </a:solidFill>
            <a:prstDash val="solid"/>
          </a:ln>
          <a:effectLst>
            <a:outerShdw blurRad="101600" dist="38100" dir="8100000" algn="bl" rotWithShape="0">
              <a:srgbClr val="000000">
                <a:alpha val="12000"/>
              </a:srgbClr>
            </a:outerShdw>
          </a:effectLst>
        </p:spPr>
        <p:txBody>
          <a:bodyPr/>
          <a:lstStyle/>
          <a:p>
            <a:endParaRPr lang="en-US"/>
          </a:p>
        </p:txBody>
      </p:sp>
      <p:sp>
        <p:nvSpPr>
          <p:cNvPr id="18" name="Shape 16"/>
          <p:cNvSpPr/>
          <p:nvPr/>
        </p:nvSpPr>
        <p:spPr>
          <a:xfrm>
            <a:off x="4663440" y="1325880"/>
            <a:ext cx="4206240" cy="347472"/>
          </a:xfrm>
          <a:prstGeom prst="rect">
            <a:avLst/>
          </a:prstGeom>
          <a:solidFill>
            <a:srgbClr val="1A7F8C"/>
          </a:solidFill>
          <a:ln w="12700">
            <a:solidFill>
              <a:srgbClr val="1A7F8C"/>
            </a:solidFill>
            <a:prstDash val="solid"/>
          </a:ln>
        </p:spPr>
        <p:txBody>
          <a:bodyPr/>
          <a:lstStyle/>
          <a:p>
            <a:endParaRPr lang="en-US"/>
          </a:p>
        </p:txBody>
      </p:sp>
      <p:sp>
        <p:nvSpPr>
          <p:cNvPr id="19" name="Text 17"/>
          <p:cNvSpPr/>
          <p:nvPr/>
        </p:nvSpPr>
        <p:spPr>
          <a:xfrm>
            <a:off x="4773168" y="1325880"/>
            <a:ext cx="4005072" cy="347472"/>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Strategies for Individuals</a:t>
            </a:r>
            <a:endParaRPr lang="en-US" sz="1250" dirty="0"/>
          </a:p>
        </p:txBody>
      </p:sp>
      <p:sp>
        <p:nvSpPr>
          <p:cNvPr id="20" name="Text 18"/>
          <p:cNvSpPr/>
          <p:nvPr/>
        </p:nvSpPr>
        <p:spPr>
          <a:xfrm>
            <a:off x="4773168" y="1728216"/>
            <a:ext cx="4005072" cy="1115568"/>
          </a:xfrm>
          <a:prstGeom prst="rect">
            <a:avLst/>
          </a:prstGeom>
          <a:noFill/>
          <a:ln/>
        </p:spPr>
        <p:txBody>
          <a:bodyPr wrap="square" lIns="0" tIns="0" rIns="0" bIns="0" rtlCol="0" anchor="t"/>
          <a:lstStyle/>
          <a:p>
            <a:pPr marL="0" indent="0">
              <a:buNone/>
            </a:pPr>
            <a:r>
              <a:rPr lang="en-US" sz="1100" dirty="0">
                <a:solidFill>
                  <a:srgbClr val="3A3A3A"/>
                </a:solidFill>
                <a:latin typeface="Calibri" pitchFamily="34" charset="0"/>
                <a:ea typeface="Calibri" pitchFamily="34" charset="-122"/>
                <a:cs typeface="Calibri" pitchFamily="34" charset="-120"/>
              </a:rPr>
              <a:t>• Name it: Articulate that what you're experiencing is moral distress</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 Seek peer support; debrief after difficult cases</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 Use ethics consultation proactively</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 Set boundaries; identify non-negotiable values</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 Maintain reflective practice and professional identity</a:t>
            </a:r>
            <a:endParaRPr lang="en-US" sz="1100" dirty="0"/>
          </a:p>
        </p:txBody>
      </p:sp>
      <p:sp>
        <p:nvSpPr>
          <p:cNvPr id="21" name="Shape 19"/>
          <p:cNvSpPr/>
          <p:nvPr/>
        </p:nvSpPr>
        <p:spPr>
          <a:xfrm>
            <a:off x="4663440" y="3063240"/>
            <a:ext cx="4206240" cy="1572768"/>
          </a:xfrm>
          <a:prstGeom prst="rect">
            <a:avLst/>
          </a:prstGeom>
          <a:solidFill>
            <a:srgbClr val="FFFFFF"/>
          </a:solidFill>
          <a:ln w="19050">
            <a:solidFill>
              <a:srgbClr val="C8952A"/>
            </a:solidFill>
            <a:prstDash val="solid"/>
          </a:ln>
          <a:effectLst>
            <a:outerShdw blurRad="101600" dist="38100" dir="8100000" algn="bl" rotWithShape="0">
              <a:srgbClr val="000000">
                <a:alpha val="12000"/>
              </a:srgbClr>
            </a:outerShdw>
          </a:effectLst>
        </p:spPr>
        <p:txBody>
          <a:bodyPr/>
          <a:lstStyle/>
          <a:p>
            <a:endParaRPr lang="en-US"/>
          </a:p>
        </p:txBody>
      </p:sp>
      <p:sp>
        <p:nvSpPr>
          <p:cNvPr id="22" name="Shape 20"/>
          <p:cNvSpPr/>
          <p:nvPr/>
        </p:nvSpPr>
        <p:spPr>
          <a:xfrm>
            <a:off x="4663440" y="3063240"/>
            <a:ext cx="4206240" cy="347472"/>
          </a:xfrm>
          <a:prstGeom prst="rect">
            <a:avLst/>
          </a:prstGeom>
          <a:solidFill>
            <a:srgbClr val="C8952A"/>
          </a:solidFill>
          <a:ln w="12700">
            <a:solidFill>
              <a:srgbClr val="C8952A"/>
            </a:solidFill>
            <a:prstDash val="solid"/>
          </a:ln>
        </p:spPr>
        <p:txBody>
          <a:bodyPr/>
          <a:lstStyle/>
          <a:p>
            <a:endParaRPr lang="en-US"/>
          </a:p>
        </p:txBody>
      </p:sp>
      <p:sp>
        <p:nvSpPr>
          <p:cNvPr id="23" name="Text 21"/>
          <p:cNvSpPr/>
          <p:nvPr/>
        </p:nvSpPr>
        <p:spPr>
          <a:xfrm>
            <a:off x="4773168" y="3063240"/>
            <a:ext cx="4005072" cy="347472"/>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Institutional Responsibilities</a:t>
            </a:r>
            <a:endParaRPr lang="en-US" sz="1250" dirty="0"/>
          </a:p>
        </p:txBody>
      </p:sp>
      <p:sp>
        <p:nvSpPr>
          <p:cNvPr id="24" name="Text 22"/>
          <p:cNvSpPr/>
          <p:nvPr/>
        </p:nvSpPr>
        <p:spPr>
          <a:xfrm>
            <a:off x="4773168" y="3465576"/>
            <a:ext cx="4005072" cy="1115568"/>
          </a:xfrm>
          <a:prstGeom prst="rect">
            <a:avLst/>
          </a:prstGeom>
          <a:noFill/>
          <a:ln/>
        </p:spPr>
        <p:txBody>
          <a:bodyPr wrap="square" lIns="0" tIns="0" rIns="0" bIns="0" rtlCol="0" anchor="t"/>
          <a:lstStyle/>
          <a:p>
            <a:pPr marL="0" indent="0">
              <a:buNone/>
            </a:pPr>
            <a:r>
              <a:rPr lang="en-US" sz="1100" dirty="0">
                <a:solidFill>
                  <a:srgbClr val="3A3A3A"/>
                </a:solidFill>
                <a:latin typeface="Calibri" pitchFamily="34" charset="0"/>
                <a:ea typeface="Calibri" pitchFamily="34" charset="-122"/>
                <a:cs typeface="Calibri" pitchFamily="34" charset="-120"/>
              </a:rPr>
              <a:t>• Create culture where moral distress can be voiced without penalty</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 Regular team debriefing, especially after difficult deaths</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 Ethics committees that are responsive and action-oriented</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 Staffing ratios that allow for meaningful patient relationships</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 Administrative support for ethically complex decisions</a:t>
            </a:r>
            <a:endParaRPr lang="en-US" sz="11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39">
    <p:bg>
      <p:bgPr>
        <a:solidFill>
          <a:srgbClr val="FAF7F2"/>
        </a:solidFill>
        <a:effectLst/>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txBody>
          <a:bodyPr/>
          <a:lstStyle/>
          <a:p>
            <a:endParaRPr lang="en-US"/>
          </a:p>
        </p:txBody>
      </p:sp>
      <p:sp>
        <p:nvSpPr>
          <p:cNvPr id="3" name="Shape 1"/>
          <p:cNvSpPr/>
          <p:nvPr/>
        </p:nvSpPr>
        <p:spPr>
          <a:xfrm>
            <a:off x="0" y="594360"/>
            <a:ext cx="9144000" cy="45720"/>
          </a:xfrm>
          <a:prstGeom prst="rect">
            <a:avLst/>
          </a:prstGeom>
          <a:solidFill>
            <a:srgbClr val="C8952A"/>
          </a:solidFill>
          <a:ln w="12700">
            <a:solidFill>
              <a:srgbClr val="C8952A"/>
            </a:solidFill>
            <a:prstDash val="solid"/>
          </a:ln>
        </p:spPr>
        <p:txBody>
          <a:bodyPr/>
          <a:lstStyle/>
          <a:p>
            <a:endParaRPr lang="en-US"/>
          </a:p>
        </p:txBody>
      </p:sp>
      <p:sp>
        <p:nvSpPr>
          <p:cNvPr id="5" name="Text 3"/>
          <p:cNvSpPr/>
          <p:nvPr/>
        </p:nvSpPr>
        <p:spPr>
          <a:xfrm>
            <a:off x="320040" y="73152"/>
            <a:ext cx="8503920" cy="475488"/>
          </a:xfrm>
          <a:prstGeom prst="rect">
            <a:avLst/>
          </a:prstGeom>
          <a:noFill/>
          <a:ln/>
        </p:spPr>
        <p:txBody>
          <a:bodyPr wrap="square" lIns="0" tIns="0" rIns="0" bIns="0" rtlCol="0" anchor="ctr"/>
          <a:lstStyle/>
          <a:p>
            <a:pPr marL="0" indent="0">
              <a:buNone/>
            </a:pPr>
            <a:r>
              <a:rPr lang="en-US" sz="2200" b="1">
                <a:solidFill>
                  <a:srgbClr val="FFFFFF"/>
                </a:solidFill>
                <a:latin typeface="Calibri"/>
                <a:ea typeface="Calibri"/>
                <a:cs typeface="Calibri"/>
              </a:rPr>
              <a:t>Justice, Equity, and Access in Palliative Care</a:t>
            </a:r>
            <a:r>
              <a:rPr lang="en-US" sz="2200" b="1" baseline="30000">
                <a:solidFill>
                  <a:srgbClr val="FFFFFF"/>
                </a:solidFill>
                <a:latin typeface="Calibri"/>
                <a:ea typeface="Calibri"/>
                <a:cs typeface="Calibri"/>
              </a:rPr>
              <a:t>33</a:t>
            </a:r>
            <a:endParaRPr lang="en-US" sz="2200" baseline="30000" dirty="0"/>
          </a:p>
        </p:txBody>
      </p:sp>
      <p:sp>
        <p:nvSpPr>
          <p:cNvPr id="6" name="Text 4"/>
          <p:cNvSpPr/>
          <p:nvPr/>
        </p:nvSpPr>
        <p:spPr>
          <a:xfrm>
            <a:off x="274320" y="4901184"/>
            <a:ext cx="8595360" cy="219456"/>
          </a:xfrm>
          <a:prstGeom prst="rect">
            <a:avLst/>
          </a:prstGeom>
          <a:noFill/>
          <a:ln/>
        </p:spPr>
        <p:txBody>
          <a:bodyPr wrap="square" lIns="0" tIns="0" rIns="0" bIns="0" rtlCol="0" anchor="ctr"/>
          <a:lstStyle/>
          <a:p>
            <a:pPr marL="0" indent="0">
              <a:buNone/>
            </a:pPr>
            <a:r>
              <a:rPr lang="en-US" sz="900" dirty="0">
                <a:solidFill>
                  <a:srgbClr val="E8E4DC"/>
                </a:solidFill>
                <a:latin typeface="Calibri" pitchFamily="34" charset="0"/>
                <a:ea typeface="Calibri" pitchFamily="34" charset="-122"/>
                <a:cs typeface="Calibri" pitchFamily="34" charset="-120"/>
              </a:rPr>
              <a:t>Medical Ethics in Palliative Care  |  Board Review</a:t>
            </a:r>
            <a:endParaRPr lang="en-US" sz="900" dirty="0"/>
          </a:p>
        </p:txBody>
      </p:sp>
      <p:sp>
        <p:nvSpPr>
          <p:cNvPr id="7" name="Text 5"/>
          <p:cNvSpPr/>
          <p:nvPr/>
        </p:nvSpPr>
        <p:spPr>
          <a:xfrm>
            <a:off x="274320" y="749808"/>
            <a:ext cx="8595360" cy="402336"/>
          </a:xfrm>
          <a:prstGeom prst="rect">
            <a:avLst/>
          </a:prstGeom>
          <a:noFill/>
          <a:ln/>
        </p:spPr>
        <p:txBody>
          <a:bodyPr wrap="square" lIns="0" tIns="0" rIns="0" bIns="0" rtlCol="0" anchor="ctr"/>
          <a:lstStyle/>
          <a:p>
            <a:pPr marL="0" indent="0">
              <a:buNone/>
            </a:pPr>
            <a:r>
              <a:rPr lang="en-US" sz="1250" i="1" dirty="0">
                <a:solidFill>
                  <a:srgbClr val="1A7F8C"/>
                </a:solidFill>
                <a:latin typeface="Calibri" pitchFamily="34" charset="0"/>
                <a:ea typeface="Calibri" pitchFamily="34" charset="-122"/>
                <a:cs typeface="Calibri" pitchFamily="34" charset="-120"/>
              </a:rPr>
              <a:t>Justice lens: Inequities in access to palliative care represent a structural ethical failure.</a:t>
            </a:r>
            <a:endParaRPr lang="en-US" sz="1250" dirty="0"/>
          </a:p>
        </p:txBody>
      </p:sp>
      <p:sp>
        <p:nvSpPr>
          <p:cNvPr id="8" name="Shape 6"/>
          <p:cNvSpPr/>
          <p:nvPr/>
        </p:nvSpPr>
        <p:spPr>
          <a:xfrm>
            <a:off x="274320" y="1280160"/>
            <a:ext cx="4206240" cy="1060704"/>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9" name="Shape 7"/>
          <p:cNvSpPr/>
          <p:nvPr/>
        </p:nvSpPr>
        <p:spPr>
          <a:xfrm>
            <a:off x="274320" y="1280160"/>
            <a:ext cx="73152" cy="1060704"/>
          </a:xfrm>
          <a:prstGeom prst="rect">
            <a:avLst/>
          </a:prstGeom>
          <a:solidFill>
            <a:srgbClr val="C0392B"/>
          </a:solidFill>
          <a:ln w="12700">
            <a:solidFill>
              <a:srgbClr val="C0392B"/>
            </a:solidFill>
            <a:prstDash val="solid"/>
          </a:ln>
        </p:spPr>
        <p:txBody>
          <a:bodyPr/>
          <a:lstStyle/>
          <a:p>
            <a:endParaRPr lang="en-US"/>
          </a:p>
        </p:txBody>
      </p:sp>
      <p:sp>
        <p:nvSpPr>
          <p:cNvPr id="10" name="Text 8"/>
          <p:cNvSpPr/>
          <p:nvPr/>
        </p:nvSpPr>
        <p:spPr>
          <a:xfrm>
            <a:off x="457200" y="1344168"/>
            <a:ext cx="3931920" cy="237744"/>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Racial and Ethnic Disparities</a:t>
            </a:r>
            <a:endParaRPr lang="en-US" sz="1250" dirty="0"/>
          </a:p>
        </p:txBody>
      </p:sp>
      <p:sp>
        <p:nvSpPr>
          <p:cNvPr id="11" name="Text 9"/>
          <p:cNvSpPr/>
          <p:nvPr/>
        </p:nvSpPr>
        <p:spPr>
          <a:xfrm>
            <a:off x="457200" y="1627632"/>
            <a:ext cx="3931920" cy="640080"/>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Black and Hispanic patients are significantly less likely to be enrolled in hospice, to receive palliative care consultation, and to receive adequate opioid analgesia. Racial bias in prognostic communication contributes to these gaps.</a:t>
            </a:r>
            <a:endParaRPr lang="en-US" sz="1100" dirty="0"/>
          </a:p>
        </p:txBody>
      </p:sp>
      <p:sp>
        <p:nvSpPr>
          <p:cNvPr id="12" name="Shape 10"/>
          <p:cNvSpPr/>
          <p:nvPr/>
        </p:nvSpPr>
        <p:spPr>
          <a:xfrm>
            <a:off x="274320" y="2487168"/>
            <a:ext cx="4206240" cy="1060704"/>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3" name="Shape 11"/>
          <p:cNvSpPr/>
          <p:nvPr/>
        </p:nvSpPr>
        <p:spPr>
          <a:xfrm>
            <a:off x="274320" y="2487168"/>
            <a:ext cx="73152" cy="1060704"/>
          </a:xfrm>
          <a:prstGeom prst="rect">
            <a:avLst/>
          </a:prstGeom>
          <a:solidFill>
            <a:srgbClr val="1B2A4A"/>
          </a:solidFill>
          <a:ln w="12700">
            <a:solidFill>
              <a:srgbClr val="1B2A4A"/>
            </a:solidFill>
            <a:prstDash val="solid"/>
          </a:ln>
        </p:spPr>
        <p:txBody>
          <a:bodyPr/>
          <a:lstStyle/>
          <a:p>
            <a:endParaRPr lang="en-US"/>
          </a:p>
        </p:txBody>
      </p:sp>
      <p:sp>
        <p:nvSpPr>
          <p:cNvPr id="14" name="Text 12"/>
          <p:cNvSpPr/>
          <p:nvPr/>
        </p:nvSpPr>
        <p:spPr>
          <a:xfrm>
            <a:off x="457200" y="2551176"/>
            <a:ext cx="3931920" cy="237744"/>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Socioeconomic Barriers</a:t>
            </a:r>
            <a:endParaRPr lang="en-US" sz="1250" dirty="0"/>
          </a:p>
        </p:txBody>
      </p:sp>
      <p:sp>
        <p:nvSpPr>
          <p:cNvPr id="15" name="Text 13"/>
          <p:cNvSpPr/>
          <p:nvPr/>
        </p:nvSpPr>
        <p:spPr>
          <a:xfrm>
            <a:off x="457200" y="2834640"/>
            <a:ext cx="3931920" cy="640080"/>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Hospice services may be inaccessible to those lacking stable housing, caregivers, or telephone/internet. Medicaid coverage for palliative care is inconsistent across states. Social determinants of health compound suffering.</a:t>
            </a:r>
            <a:endParaRPr lang="en-US" sz="1100" dirty="0"/>
          </a:p>
        </p:txBody>
      </p:sp>
      <p:sp>
        <p:nvSpPr>
          <p:cNvPr id="16" name="Shape 14"/>
          <p:cNvSpPr/>
          <p:nvPr/>
        </p:nvSpPr>
        <p:spPr>
          <a:xfrm>
            <a:off x="274320" y="3694176"/>
            <a:ext cx="4206240" cy="1060704"/>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7" name="Shape 15"/>
          <p:cNvSpPr/>
          <p:nvPr/>
        </p:nvSpPr>
        <p:spPr>
          <a:xfrm>
            <a:off x="274320" y="3694176"/>
            <a:ext cx="73152" cy="1060704"/>
          </a:xfrm>
          <a:prstGeom prst="rect">
            <a:avLst/>
          </a:prstGeom>
          <a:solidFill>
            <a:srgbClr val="1A7F8C"/>
          </a:solidFill>
          <a:ln w="12700">
            <a:solidFill>
              <a:srgbClr val="1A7F8C"/>
            </a:solidFill>
            <a:prstDash val="solid"/>
          </a:ln>
        </p:spPr>
        <p:txBody>
          <a:bodyPr/>
          <a:lstStyle/>
          <a:p>
            <a:endParaRPr lang="en-US"/>
          </a:p>
        </p:txBody>
      </p:sp>
      <p:sp>
        <p:nvSpPr>
          <p:cNvPr id="18" name="Text 16"/>
          <p:cNvSpPr/>
          <p:nvPr/>
        </p:nvSpPr>
        <p:spPr>
          <a:xfrm>
            <a:off x="457200" y="3758184"/>
            <a:ext cx="3931920" cy="237744"/>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Geographic Disparities</a:t>
            </a:r>
            <a:endParaRPr lang="en-US" sz="1250" dirty="0"/>
          </a:p>
        </p:txBody>
      </p:sp>
      <p:sp>
        <p:nvSpPr>
          <p:cNvPr id="19" name="Text 17"/>
          <p:cNvSpPr/>
          <p:nvPr/>
        </p:nvSpPr>
        <p:spPr>
          <a:xfrm>
            <a:off x="457200" y="4041648"/>
            <a:ext cx="3931920" cy="640080"/>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Rural populations have significantly less access to specialty palliative care, hospice facilities, and palliative-trained physicians. Telehealth has partially addressed this but digital equity remains a barrier.</a:t>
            </a:r>
            <a:endParaRPr lang="en-US" sz="1100" dirty="0"/>
          </a:p>
        </p:txBody>
      </p:sp>
      <p:sp>
        <p:nvSpPr>
          <p:cNvPr id="20" name="Shape 18"/>
          <p:cNvSpPr/>
          <p:nvPr/>
        </p:nvSpPr>
        <p:spPr>
          <a:xfrm>
            <a:off x="4663440" y="1280160"/>
            <a:ext cx="4206240" cy="1060704"/>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21" name="Shape 19"/>
          <p:cNvSpPr/>
          <p:nvPr/>
        </p:nvSpPr>
        <p:spPr>
          <a:xfrm>
            <a:off x="4663440" y="1280160"/>
            <a:ext cx="73152" cy="1060704"/>
          </a:xfrm>
          <a:prstGeom prst="rect">
            <a:avLst/>
          </a:prstGeom>
          <a:solidFill>
            <a:srgbClr val="C8952A"/>
          </a:solidFill>
          <a:ln w="12700">
            <a:solidFill>
              <a:srgbClr val="C8952A"/>
            </a:solidFill>
            <a:prstDash val="solid"/>
          </a:ln>
        </p:spPr>
        <p:txBody>
          <a:bodyPr/>
          <a:lstStyle/>
          <a:p>
            <a:endParaRPr lang="en-US"/>
          </a:p>
        </p:txBody>
      </p:sp>
      <p:sp>
        <p:nvSpPr>
          <p:cNvPr id="22" name="Text 20"/>
          <p:cNvSpPr/>
          <p:nvPr/>
        </p:nvSpPr>
        <p:spPr>
          <a:xfrm>
            <a:off x="4846320" y="1344168"/>
            <a:ext cx="3931920" cy="237744"/>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Global Opioid Inequity</a:t>
            </a:r>
            <a:endParaRPr lang="en-US" sz="1250" dirty="0"/>
          </a:p>
        </p:txBody>
      </p:sp>
      <p:sp>
        <p:nvSpPr>
          <p:cNvPr id="23" name="Text 21"/>
          <p:cNvSpPr/>
          <p:nvPr/>
        </p:nvSpPr>
        <p:spPr>
          <a:xfrm>
            <a:off x="4846320" y="1627632"/>
            <a:ext cx="3931920" cy="640080"/>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80% of the world's opioid supply is consumed in high-income countries. In many low- and middle-income countries, morphine is unavailable or restricted. This is a global justice issue affecting hundreds of millions of people with serious illness.</a:t>
            </a:r>
            <a:endParaRPr lang="en-US" sz="1100" dirty="0"/>
          </a:p>
        </p:txBody>
      </p:sp>
      <p:sp>
        <p:nvSpPr>
          <p:cNvPr id="24" name="Shape 22"/>
          <p:cNvSpPr/>
          <p:nvPr/>
        </p:nvSpPr>
        <p:spPr>
          <a:xfrm>
            <a:off x="4663440" y="2487168"/>
            <a:ext cx="4206240" cy="1060704"/>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25" name="Shape 23"/>
          <p:cNvSpPr/>
          <p:nvPr/>
        </p:nvSpPr>
        <p:spPr>
          <a:xfrm>
            <a:off x="4663440" y="2487168"/>
            <a:ext cx="73152" cy="1060704"/>
          </a:xfrm>
          <a:prstGeom prst="rect">
            <a:avLst/>
          </a:prstGeom>
          <a:solidFill>
            <a:srgbClr val="1A7A4A"/>
          </a:solidFill>
          <a:ln w="12700">
            <a:solidFill>
              <a:srgbClr val="1A7A4A"/>
            </a:solidFill>
            <a:prstDash val="solid"/>
          </a:ln>
        </p:spPr>
        <p:txBody>
          <a:bodyPr/>
          <a:lstStyle/>
          <a:p>
            <a:endParaRPr lang="en-US"/>
          </a:p>
        </p:txBody>
      </p:sp>
      <p:sp>
        <p:nvSpPr>
          <p:cNvPr id="26" name="Text 24"/>
          <p:cNvSpPr/>
          <p:nvPr/>
        </p:nvSpPr>
        <p:spPr>
          <a:xfrm>
            <a:off x="4846320" y="2551176"/>
            <a:ext cx="3931920" cy="237744"/>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Pediatric Access</a:t>
            </a:r>
            <a:endParaRPr lang="en-US" sz="1250" dirty="0"/>
          </a:p>
        </p:txBody>
      </p:sp>
      <p:sp>
        <p:nvSpPr>
          <p:cNvPr id="27" name="Text 25"/>
          <p:cNvSpPr/>
          <p:nvPr/>
        </p:nvSpPr>
        <p:spPr>
          <a:xfrm>
            <a:off x="4846320" y="2834640"/>
            <a:ext cx="3931920" cy="640080"/>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Pediatric palliative care services are concentrated in large academic medical centers. Most children with life-limiting illness receive inadequate symptom management and end-of-life care.</a:t>
            </a:r>
            <a:endParaRPr lang="en-US" sz="1100" dirty="0"/>
          </a:p>
        </p:txBody>
      </p:sp>
      <p:sp>
        <p:nvSpPr>
          <p:cNvPr id="28" name="Shape 26"/>
          <p:cNvSpPr/>
          <p:nvPr/>
        </p:nvSpPr>
        <p:spPr>
          <a:xfrm>
            <a:off x="4663440" y="3694176"/>
            <a:ext cx="4206240" cy="1060704"/>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29" name="Shape 27"/>
          <p:cNvSpPr/>
          <p:nvPr/>
        </p:nvSpPr>
        <p:spPr>
          <a:xfrm>
            <a:off x="4663440" y="3694176"/>
            <a:ext cx="73152" cy="1060704"/>
          </a:xfrm>
          <a:prstGeom prst="rect">
            <a:avLst/>
          </a:prstGeom>
          <a:solidFill>
            <a:srgbClr val="D4750A"/>
          </a:solidFill>
          <a:ln w="12700">
            <a:solidFill>
              <a:srgbClr val="D4750A"/>
            </a:solidFill>
            <a:prstDash val="solid"/>
          </a:ln>
        </p:spPr>
        <p:txBody>
          <a:bodyPr/>
          <a:lstStyle/>
          <a:p>
            <a:endParaRPr lang="en-US"/>
          </a:p>
        </p:txBody>
      </p:sp>
      <p:sp>
        <p:nvSpPr>
          <p:cNvPr id="30" name="Text 28"/>
          <p:cNvSpPr/>
          <p:nvPr/>
        </p:nvSpPr>
        <p:spPr>
          <a:xfrm>
            <a:off x="4846320" y="3758184"/>
            <a:ext cx="3931920" cy="237744"/>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Clinician Responsibility</a:t>
            </a:r>
            <a:endParaRPr lang="en-US" sz="1250" dirty="0"/>
          </a:p>
        </p:txBody>
      </p:sp>
      <p:sp>
        <p:nvSpPr>
          <p:cNvPr id="31" name="Text 29"/>
          <p:cNvSpPr/>
          <p:nvPr/>
        </p:nvSpPr>
        <p:spPr>
          <a:xfrm>
            <a:off x="4846320" y="4041648"/>
            <a:ext cx="3931920" cy="640080"/>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Every palliative care clinician has an obligation to: (1) recognize disparities in their own practice, (2) advocate for equitable access, (3) address implicit bias, (4) participate in community education and systemic advocacy.</a:t>
            </a:r>
            <a:endParaRPr lang="en-US" sz="11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0">
    <p:bg>
      <p:bgPr>
        <a:solidFill>
          <a:srgbClr val="FAF7F2"/>
        </a:solidFill>
        <a:effectLst/>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txBody>
          <a:bodyPr/>
          <a:lstStyle/>
          <a:p>
            <a:endParaRPr lang="en-US"/>
          </a:p>
        </p:txBody>
      </p:sp>
      <p:sp>
        <p:nvSpPr>
          <p:cNvPr id="3" name="Shape 1"/>
          <p:cNvSpPr/>
          <p:nvPr/>
        </p:nvSpPr>
        <p:spPr>
          <a:xfrm>
            <a:off x="0" y="594360"/>
            <a:ext cx="9144000" cy="45720"/>
          </a:xfrm>
          <a:prstGeom prst="rect">
            <a:avLst/>
          </a:prstGeom>
          <a:solidFill>
            <a:srgbClr val="C8952A"/>
          </a:solidFill>
          <a:ln w="12700">
            <a:solidFill>
              <a:srgbClr val="C8952A"/>
            </a:solidFill>
            <a:prstDash val="solid"/>
          </a:ln>
        </p:spPr>
        <p:txBody>
          <a:bodyPr/>
          <a:lstStyle/>
          <a:p>
            <a:endParaRPr lang="en-US"/>
          </a:p>
        </p:txBody>
      </p:sp>
      <p:sp>
        <p:nvSpPr>
          <p:cNvPr id="4" name="Shape 2"/>
          <p:cNvSpPr/>
          <p:nvPr/>
        </p:nvSpPr>
        <p:spPr>
          <a:xfrm>
            <a:off x="0" y="4892040"/>
            <a:ext cx="9144000" cy="251460"/>
          </a:xfrm>
          <a:prstGeom prst="rect">
            <a:avLst/>
          </a:prstGeom>
          <a:solidFill>
            <a:srgbClr val="1B2A4A"/>
          </a:solidFill>
          <a:ln w="12700">
            <a:solidFill>
              <a:srgbClr val="1B2A4A"/>
            </a:solidFill>
            <a:prstDash val="solid"/>
          </a:ln>
        </p:spPr>
        <p:txBody>
          <a:bodyPr/>
          <a:lstStyle/>
          <a:p>
            <a:endParaRPr lang="en-US"/>
          </a:p>
        </p:txBody>
      </p:sp>
      <p:sp>
        <p:nvSpPr>
          <p:cNvPr id="5" name="Text 3"/>
          <p:cNvSpPr/>
          <p:nvPr/>
        </p:nvSpPr>
        <p:spPr>
          <a:xfrm>
            <a:off x="320040" y="73152"/>
            <a:ext cx="8503920" cy="475488"/>
          </a:xfrm>
          <a:prstGeom prst="rect">
            <a:avLst/>
          </a:prstGeom>
          <a:noFill/>
          <a:ln/>
        </p:spPr>
        <p:txBody>
          <a:bodyPr wrap="square" lIns="0" tIns="0" rIns="0" bIns="0" rtlCol="0" anchor="ctr"/>
          <a:lstStyle/>
          <a:p>
            <a:pPr marL="0" indent="0">
              <a:buNone/>
            </a:pPr>
            <a:r>
              <a:rPr lang="en-US" sz="2200" b="1">
                <a:solidFill>
                  <a:srgbClr val="FFFFFF"/>
                </a:solidFill>
                <a:latin typeface="Calibri"/>
                <a:ea typeface="Calibri"/>
                <a:cs typeface="Calibri"/>
              </a:rPr>
              <a:t>Time-Limited Trials: A Practical Ethical Tool</a:t>
            </a:r>
            <a:r>
              <a:rPr lang="en-US" sz="2200" b="1" baseline="30000">
                <a:solidFill>
                  <a:srgbClr val="FFFFFF"/>
                </a:solidFill>
                <a:latin typeface="Calibri"/>
                <a:ea typeface="Calibri"/>
                <a:cs typeface="Calibri"/>
              </a:rPr>
              <a:t>34</a:t>
            </a:r>
            <a:endParaRPr lang="en-US" sz="2200" baseline="30000" dirty="0"/>
          </a:p>
        </p:txBody>
      </p:sp>
      <p:sp>
        <p:nvSpPr>
          <p:cNvPr id="7" name="Shape 5"/>
          <p:cNvSpPr/>
          <p:nvPr/>
        </p:nvSpPr>
        <p:spPr>
          <a:xfrm>
            <a:off x="274320" y="749808"/>
            <a:ext cx="8595360" cy="475488"/>
          </a:xfrm>
          <a:prstGeom prst="rect">
            <a:avLst/>
          </a:prstGeom>
          <a:solidFill>
            <a:srgbClr val="1A7F8C"/>
          </a:solidFill>
          <a:ln w="12700">
            <a:solidFill>
              <a:srgbClr val="1A7F8C"/>
            </a:solidFill>
            <a:prstDash val="solid"/>
          </a:ln>
        </p:spPr>
        <p:txBody>
          <a:bodyPr/>
          <a:lstStyle/>
          <a:p>
            <a:endParaRPr lang="en-US"/>
          </a:p>
        </p:txBody>
      </p:sp>
      <p:sp>
        <p:nvSpPr>
          <p:cNvPr id="8" name="Text 6"/>
          <p:cNvSpPr/>
          <p:nvPr/>
        </p:nvSpPr>
        <p:spPr>
          <a:xfrm>
            <a:off x="411480" y="749808"/>
            <a:ext cx="8321040" cy="475488"/>
          </a:xfrm>
          <a:prstGeom prst="rect">
            <a:avLst/>
          </a:prstGeom>
          <a:noFill/>
          <a:ln/>
        </p:spPr>
        <p:txBody>
          <a:bodyPr wrap="square" lIns="0" tIns="0" rIns="0" bIns="0" rtlCol="0" anchor="ctr"/>
          <a:lstStyle/>
          <a:p>
            <a:pPr marL="0" indent="0">
              <a:buNone/>
            </a:pPr>
            <a:r>
              <a:rPr lang="en-US" sz="1250" dirty="0">
                <a:solidFill>
                  <a:srgbClr val="FFFFFF"/>
                </a:solidFill>
                <a:latin typeface="Calibri" pitchFamily="34" charset="0"/>
                <a:ea typeface="Calibri" pitchFamily="34" charset="-122"/>
                <a:cs typeface="Calibri" pitchFamily="34" charset="-120"/>
              </a:rPr>
              <a:t>A time-limited trial (TLT) offers a structured way to honor uncertainty while maintaining shared decision-making. It is one of the most useful tools in palliative medicine.</a:t>
            </a:r>
            <a:endParaRPr lang="en-US" sz="1250" dirty="0"/>
          </a:p>
        </p:txBody>
      </p:sp>
      <p:sp>
        <p:nvSpPr>
          <p:cNvPr id="9" name="Shape 7"/>
          <p:cNvSpPr/>
          <p:nvPr/>
        </p:nvSpPr>
        <p:spPr>
          <a:xfrm>
            <a:off x="274320" y="1335024"/>
            <a:ext cx="8595360" cy="603504"/>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0" name="Shape 8"/>
          <p:cNvSpPr/>
          <p:nvPr/>
        </p:nvSpPr>
        <p:spPr>
          <a:xfrm>
            <a:off x="274320" y="1335024"/>
            <a:ext cx="475488" cy="603504"/>
          </a:xfrm>
          <a:prstGeom prst="rect">
            <a:avLst/>
          </a:prstGeom>
          <a:solidFill>
            <a:srgbClr val="1B2A4A"/>
          </a:solidFill>
          <a:ln w="12700">
            <a:solidFill>
              <a:srgbClr val="1B2A4A"/>
            </a:solidFill>
            <a:prstDash val="solid"/>
          </a:ln>
        </p:spPr>
        <p:txBody>
          <a:bodyPr/>
          <a:lstStyle/>
          <a:p>
            <a:endParaRPr lang="en-US"/>
          </a:p>
        </p:txBody>
      </p:sp>
      <p:sp>
        <p:nvSpPr>
          <p:cNvPr id="11" name="Text 9"/>
          <p:cNvSpPr/>
          <p:nvPr/>
        </p:nvSpPr>
        <p:spPr>
          <a:xfrm>
            <a:off x="274320" y="1335024"/>
            <a:ext cx="475488" cy="603504"/>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1</a:t>
            </a:r>
            <a:endParaRPr lang="en-US" sz="1600" dirty="0"/>
          </a:p>
        </p:txBody>
      </p:sp>
      <p:sp>
        <p:nvSpPr>
          <p:cNvPr id="12" name="Text 10"/>
          <p:cNvSpPr/>
          <p:nvPr/>
        </p:nvSpPr>
        <p:spPr>
          <a:xfrm>
            <a:off x="868680" y="1389888"/>
            <a:ext cx="7863840" cy="201168"/>
          </a:xfrm>
          <a:prstGeom prst="rect">
            <a:avLst/>
          </a:prstGeom>
          <a:noFill/>
          <a:ln/>
        </p:spPr>
        <p:txBody>
          <a:bodyPr wrap="square" lIns="0" tIns="0" rIns="0" bIns="0" rtlCol="0" anchor="ctr"/>
          <a:lstStyle/>
          <a:p>
            <a:pPr marL="0" indent="0">
              <a:buNone/>
            </a:pPr>
            <a:r>
              <a:rPr lang="en-US" sz="1300" b="1" dirty="0">
                <a:solidFill>
                  <a:srgbClr val="1B2A4A"/>
                </a:solidFill>
                <a:latin typeface="Calibri" pitchFamily="34" charset="0"/>
                <a:ea typeface="Calibri" pitchFamily="34" charset="-122"/>
                <a:cs typeface="Calibri" pitchFamily="34" charset="-120"/>
              </a:rPr>
              <a:t>Step 1: Define Goals</a:t>
            </a:r>
            <a:endParaRPr lang="en-US" sz="1300" dirty="0"/>
          </a:p>
        </p:txBody>
      </p:sp>
      <p:sp>
        <p:nvSpPr>
          <p:cNvPr id="13" name="Text 11"/>
          <p:cNvSpPr/>
          <p:nvPr/>
        </p:nvSpPr>
        <p:spPr>
          <a:xfrm>
            <a:off x="868680" y="1627632"/>
            <a:ext cx="7863840" cy="274320"/>
          </a:xfrm>
          <a:prstGeom prst="rect">
            <a:avLst/>
          </a:prstGeom>
          <a:noFill/>
          <a:ln/>
        </p:spPr>
        <p:txBody>
          <a:bodyPr wrap="square" lIns="0" tIns="0" rIns="0" bIns="0" rtlCol="0" anchor="ctr"/>
          <a:lstStyle/>
          <a:p>
            <a:pPr marL="0" indent="0">
              <a:buNone/>
            </a:pPr>
            <a:r>
              <a:rPr lang="en-US" sz="1150" dirty="0">
                <a:solidFill>
                  <a:srgbClr val="3A3A3A"/>
                </a:solidFill>
                <a:latin typeface="Calibri" pitchFamily="34" charset="0"/>
                <a:ea typeface="Calibri" pitchFamily="34" charset="-122"/>
                <a:cs typeface="Calibri" pitchFamily="34" charset="-120"/>
              </a:rPr>
              <a:t>What are we hoping this intervention will achieve? Be specific: 'We hope the ventilator will support him through this pneumonia so he can return home and spend time with his family.'</a:t>
            </a:r>
            <a:endParaRPr lang="en-US" sz="1150" dirty="0"/>
          </a:p>
        </p:txBody>
      </p:sp>
      <p:sp>
        <p:nvSpPr>
          <p:cNvPr id="14" name="Shape 12"/>
          <p:cNvSpPr/>
          <p:nvPr/>
        </p:nvSpPr>
        <p:spPr>
          <a:xfrm>
            <a:off x="274320" y="2029968"/>
            <a:ext cx="8595360" cy="603504"/>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5" name="Shape 13"/>
          <p:cNvSpPr/>
          <p:nvPr/>
        </p:nvSpPr>
        <p:spPr>
          <a:xfrm>
            <a:off x="274320" y="2029968"/>
            <a:ext cx="475488" cy="603504"/>
          </a:xfrm>
          <a:prstGeom prst="rect">
            <a:avLst/>
          </a:prstGeom>
          <a:solidFill>
            <a:srgbClr val="1A7F8C"/>
          </a:solidFill>
          <a:ln w="12700">
            <a:solidFill>
              <a:srgbClr val="1A7F8C"/>
            </a:solidFill>
            <a:prstDash val="solid"/>
          </a:ln>
        </p:spPr>
        <p:txBody>
          <a:bodyPr/>
          <a:lstStyle/>
          <a:p>
            <a:endParaRPr lang="en-US"/>
          </a:p>
        </p:txBody>
      </p:sp>
      <p:sp>
        <p:nvSpPr>
          <p:cNvPr id="16" name="Text 14"/>
          <p:cNvSpPr/>
          <p:nvPr/>
        </p:nvSpPr>
        <p:spPr>
          <a:xfrm>
            <a:off x="274320" y="2029968"/>
            <a:ext cx="475488" cy="603504"/>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2</a:t>
            </a:r>
            <a:endParaRPr lang="en-US" sz="1600" dirty="0"/>
          </a:p>
        </p:txBody>
      </p:sp>
      <p:sp>
        <p:nvSpPr>
          <p:cNvPr id="17" name="Text 15"/>
          <p:cNvSpPr/>
          <p:nvPr/>
        </p:nvSpPr>
        <p:spPr>
          <a:xfrm>
            <a:off x="868680" y="2084832"/>
            <a:ext cx="7863840" cy="201168"/>
          </a:xfrm>
          <a:prstGeom prst="rect">
            <a:avLst/>
          </a:prstGeom>
          <a:noFill/>
          <a:ln/>
        </p:spPr>
        <p:txBody>
          <a:bodyPr wrap="square" lIns="0" tIns="0" rIns="0" bIns="0" rtlCol="0" anchor="ctr"/>
          <a:lstStyle/>
          <a:p>
            <a:pPr marL="0" indent="0">
              <a:buNone/>
            </a:pPr>
            <a:r>
              <a:rPr lang="en-US" sz="1300" b="1" dirty="0">
                <a:solidFill>
                  <a:srgbClr val="1B2A4A"/>
                </a:solidFill>
                <a:latin typeface="Calibri" pitchFamily="34" charset="0"/>
                <a:ea typeface="Calibri" pitchFamily="34" charset="-122"/>
                <a:cs typeface="Calibri" pitchFamily="34" charset="-120"/>
              </a:rPr>
              <a:t>Step 2: Define a Timeline</a:t>
            </a:r>
            <a:endParaRPr lang="en-US" sz="1300" dirty="0"/>
          </a:p>
        </p:txBody>
      </p:sp>
      <p:sp>
        <p:nvSpPr>
          <p:cNvPr id="18" name="Text 16"/>
          <p:cNvSpPr/>
          <p:nvPr/>
        </p:nvSpPr>
        <p:spPr>
          <a:xfrm>
            <a:off x="868680" y="2322576"/>
            <a:ext cx="7863840" cy="274320"/>
          </a:xfrm>
          <a:prstGeom prst="rect">
            <a:avLst/>
          </a:prstGeom>
          <a:noFill/>
          <a:ln/>
        </p:spPr>
        <p:txBody>
          <a:bodyPr wrap="square" lIns="0" tIns="0" rIns="0" bIns="0" rtlCol="0" anchor="ctr"/>
          <a:lstStyle/>
          <a:p>
            <a:pPr marL="0" indent="0">
              <a:buNone/>
            </a:pPr>
            <a:r>
              <a:rPr lang="en-US" sz="1150" dirty="0">
                <a:solidFill>
                  <a:srgbClr val="3A3A3A"/>
                </a:solidFill>
                <a:latin typeface="Calibri" pitchFamily="34" charset="0"/>
                <a:ea typeface="Calibri" pitchFamily="34" charset="-122"/>
                <a:cs typeface="Calibri" pitchFamily="34" charset="-120"/>
              </a:rPr>
              <a:t>Agree on a specific time frame for reassessment — usually 24–72 hours in ICU, days to weeks for outpatient. Avoid vague timelines that extend indefinitely.</a:t>
            </a:r>
            <a:endParaRPr lang="en-US" sz="1150" dirty="0"/>
          </a:p>
        </p:txBody>
      </p:sp>
      <p:sp>
        <p:nvSpPr>
          <p:cNvPr id="19" name="Shape 17"/>
          <p:cNvSpPr/>
          <p:nvPr/>
        </p:nvSpPr>
        <p:spPr>
          <a:xfrm>
            <a:off x="274320" y="2724912"/>
            <a:ext cx="8595360" cy="603504"/>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20" name="Shape 18"/>
          <p:cNvSpPr/>
          <p:nvPr/>
        </p:nvSpPr>
        <p:spPr>
          <a:xfrm>
            <a:off x="274320" y="2724912"/>
            <a:ext cx="475488" cy="603504"/>
          </a:xfrm>
          <a:prstGeom prst="rect">
            <a:avLst/>
          </a:prstGeom>
          <a:solidFill>
            <a:srgbClr val="1B2A4A"/>
          </a:solidFill>
          <a:ln w="12700">
            <a:solidFill>
              <a:srgbClr val="1B2A4A"/>
            </a:solidFill>
            <a:prstDash val="solid"/>
          </a:ln>
        </p:spPr>
        <p:txBody>
          <a:bodyPr/>
          <a:lstStyle/>
          <a:p>
            <a:endParaRPr lang="en-US"/>
          </a:p>
        </p:txBody>
      </p:sp>
      <p:sp>
        <p:nvSpPr>
          <p:cNvPr id="21" name="Text 19"/>
          <p:cNvSpPr/>
          <p:nvPr/>
        </p:nvSpPr>
        <p:spPr>
          <a:xfrm>
            <a:off x="274320" y="2724912"/>
            <a:ext cx="475488" cy="603504"/>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3</a:t>
            </a:r>
            <a:endParaRPr lang="en-US" sz="1600" dirty="0"/>
          </a:p>
        </p:txBody>
      </p:sp>
      <p:sp>
        <p:nvSpPr>
          <p:cNvPr id="22" name="Text 20"/>
          <p:cNvSpPr/>
          <p:nvPr/>
        </p:nvSpPr>
        <p:spPr>
          <a:xfrm>
            <a:off x="868680" y="2779776"/>
            <a:ext cx="7863840" cy="201168"/>
          </a:xfrm>
          <a:prstGeom prst="rect">
            <a:avLst/>
          </a:prstGeom>
          <a:noFill/>
          <a:ln/>
        </p:spPr>
        <p:txBody>
          <a:bodyPr wrap="square" lIns="0" tIns="0" rIns="0" bIns="0" rtlCol="0" anchor="ctr"/>
          <a:lstStyle/>
          <a:p>
            <a:pPr marL="0" indent="0">
              <a:buNone/>
            </a:pPr>
            <a:r>
              <a:rPr lang="en-US" sz="1300" b="1" dirty="0">
                <a:solidFill>
                  <a:srgbClr val="1B2A4A"/>
                </a:solidFill>
                <a:latin typeface="Calibri" pitchFamily="34" charset="0"/>
                <a:ea typeface="Calibri" pitchFamily="34" charset="-122"/>
                <a:cs typeface="Calibri" pitchFamily="34" charset="-120"/>
              </a:rPr>
              <a:t>Step 3: Define Success Criteria</a:t>
            </a:r>
            <a:endParaRPr lang="en-US" sz="1300" dirty="0"/>
          </a:p>
        </p:txBody>
      </p:sp>
      <p:sp>
        <p:nvSpPr>
          <p:cNvPr id="23" name="Text 21"/>
          <p:cNvSpPr/>
          <p:nvPr/>
        </p:nvSpPr>
        <p:spPr>
          <a:xfrm>
            <a:off x="868680" y="3017520"/>
            <a:ext cx="7863840" cy="274320"/>
          </a:xfrm>
          <a:prstGeom prst="rect">
            <a:avLst/>
          </a:prstGeom>
          <a:noFill/>
          <a:ln/>
        </p:spPr>
        <p:txBody>
          <a:bodyPr wrap="square" lIns="0" tIns="0" rIns="0" bIns="0" rtlCol="0" anchor="ctr"/>
          <a:lstStyle/>
          <a:p>
            <a:pPr marL="0" indent="0">
              <a:buNone/>
            </a:pPr>
            <a:r>
              <a:rPr lang="en-US" sz="1150" dirty="0">
                <a:solidFill>
                  <a:srgbClr val="3A3A3A"/>
                </a:solidFill>
                <a:latin typeface="Calibri" pitchFamily="34" charset="0"/>
                <a:ea typeface="Calibri" pitchFamily="34" charset="-122"/>
                <a:cs typeface="Calibri" pitchFamily="34" charset="-120"/>
              </a:rPr>
              <a:t>What clinical markers will indicate benefit? Oxygenation improvement? Return of consciousness? Ability to eat? These should be measurable and clinically meaningful.</a:t>
            </a:r>
            <a:endParaRPr lang="en-US" sz="1150" dirty="0"/>
          </a:p>
        </p:txBody>
      </p:sp>
      <p:sp>
        <p:nvSpPr>
          <p:cNvPr id="24" name="Shape 22"/>
          <p:cNvSpPr/>
          <p:nvPr/>
        </p:nvSpPr>
        <p:spPr>
          <a:xfrm>
            <a:off x="274320" y="3419856"/>
            <a:ext cx="8595360" cy="603504"/>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25" name="Shape 23"/>
          <p:cNvSpPr/>
          <p:nvPr/>
        </p:nvSpPr>
        <p:spPr>
          <a:xfrm>
            <a:off x="274320" y="3419856"/>
            <a:ext cx="475488" cy="603504"/>
          </a:xfrm>
          <a:prstGeom prst="rect">
            <a:avLst/>
          </a:prstGeom>
          <a:solidFill>
            <a:srgbClr val="1A7F8C"/>
          </a:solidFill>
          <a:ln w="12700">
            <a:solidFill>
              <a:srgbClr val="1A7F8C"/>
            </a:solidFill>
            <a:prstDash val="solid"/>
          </a:ln>
        </p:spPr>
        <p:txBody>
          <a:bodyPr/>
          <a:lstStyle/>
          <a:p>
            <a:endParaRPr lang="en-US"/>
          </a:p>
        </p:txBody>
      </p:sp>
      <p:sp>
        <p:nvSpPr>
          <p:cNvPr id="26" name="Text 24"/>
          <p:cNvSpPr/>
          <p:nvPr/>
        </p:nvSpPr>
        <p:spPr>
          <a:xfrm>
            <a:off x="274320" y="3419856"/>
            <a:ext cx="475488" cy="603504"/>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4</a:t>
            </a:r>
            <a:endParaRPr lang="en-US" sz="1600" dirty="0"/>
          </a:p>
        </p:txBody>
      </p:sp>
      <p:sp>
        <p:nvSpPr>
          <p:cNvPr id="27" name="Text 25"/>
          <p:cNvSpPr/>
          <p:nvPr/>
        </p:nvSpPr>
        <p:spPr>
          <a:xfrm>
            <a:off x="868680" y="3474720"/>
            <a:ext cx="7863840" cy="201168"/>
          </a:xfrm>
          <a:prstGeom prst="rect">
            <a:avLst/>
          </a:prstGeom>
          <a:noFill/>
          <a:ln/>
        </p:spPr>
        <p:txBody>
          <a:bodyPr wrap="square" lIns="0" tIns="0" rIns="0" bIns="0" rtlCol="0" anchor="ctr"/>
          <a:lstStyle/>
          <a:p>
            <a:pPr marL="0" indent="0">
              <a:buNone/>
            </a:pPr>
            <a:r>
              <a:rPr lang="en-US" sz="1300" b="1" dirty="0">
                <a:solidFill>
                  <a:srgbClr val="1B2A4A"/>
                </a:solidFill>
                <a:latin typeface="Calibri" pitchFamily="34" charset="0"/>
                <a:ea typeface="Calibri" pitchFamily="34" charset="-122"/>
                <a:cs typeface="Calibri" pitchFamily="34" charset="-120"/>
              </a:rPr>
              <a:t>Step 4: Define Failure Criteria</a:t>
            </a:r>
            <a:endParaRPr lang="en-US" sz="1300" dirty="0"/>
          </a:p>
        </p:txBody>
      </p:sp>
      <p:sp>
        <p:nvSpPr>
          <p:cNvPr id="28" name="Text 26"/>
          <p:cNvSpPr/>
          <p:nvPr/>
        </p:nvSpPr>
        <p:spPr>
          <a:xfrm>
            <a:off x="868680" y="3712464"/>
            <a:ext cx="7863840" cy="274320"/>
          </a:xfrm>
          <a:prstGeom prst="rect">
            <a:avLst/>
          </a:prstGeom>
          <a:noFill/>
          <a:ln/>
        </p:spPr>
        <p:txBody>
          <a:bodyPr wrap="square" lIns="0" tIns="0" rIns="0" bIns="0" rtlCol="0" anchor="ctr"/>
          <a:lstStyle/>
          <a:p>
            <a:pPr marL="0" indent="0">
              <a:buNone/>
            </a:pPr>
            <a:r>
              <a:rPr lang="en-US" sz="1150" dirty="0">
                <a:solidFill>
                  <a:srgbClr val="3A3A3A"/>
                </a:solidFill>
                <a:latin typeface="Calibri" pitchFamily="34" charset="0"/>
                <a:ea typeface="Calibri" pitchFamily="34" charset="-122"/>
                <a:cs typeface="Calibri" pitchFamily="34" charset="-120"/>
              </a:rPr>
              <a:t>Conversely: What will tell us the treatment isn't working? Agree in advance on 'triggers' for transition to comfort care. This removes emotional pressure at a moment of crisis.</a:t>
            </a:r>
            <a:endParaRPr lang="en-US" sz="1150" dirty="0"/>
          </a:p>
        </p:txBody>
      </p:sp>
      <p:sp>
        <p:nvSpPr>
          <p:cNvPr id="29" name="Shape 27"/>
          <p:cNvSpPr/>
          <p:nvPr/>
        </p:nvSpPr>
        <p:spPr>
          <a:xfrm>
            <a:off x="274320" y="4114800"/>
            <a:ext cx="8595360" cy="603504"/>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30" name="Shape 28"/>
          <p:cNvSpPr/>
          <p:nvPr/>
        </p:nvSpPr>
        <p:spPr>
          <a:xfrm>
            <a:off x="274320" y="4114800"/>
            <a:ext cx="475488" cy="603504"/>
          </a:xfrm>
          <a:prstGeom prst="rect">
            <a:avLst/>
          </a:prstGeom>
          <a:solidFill>
            <a:srgbClr val="1B2A4A"/>
          </a:solidFill>
          <a:ln w="12700">
            <a:solidFill>
              <a:srgbClr val="1B2A4A"/>
            </a:solidFill>
            <a:prstDash val="solid"/>
          </a:ln>
        </p:spPr>
        <p:txBody>
          <a:bodyPr/>
          <a:lstStyle/>
          <a:p>
            <a:endParaRPr lang="en-US"/>
          </a:p>
        </p:txBody>
      </p:sp>
      <p:sp>
        <p:nvSpPr>
          <p:cNvPr id="31" name="Text 29"/>
          <p:cNvSpPr/>
          <p:nvPr/>
        </p:nvSpPr>
        <p:spPr>
          <a:xfrm>
            <a:off x="274320" y="4114800"/>
            <a:ext cx="475488" cy="603504"/>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5</a:t>
            </a:r>
            <a:endParaRPr lang="en-US" sz="1600" dirty="0"/>
          </a:p>
        </p:txBody>
      </p:sp>
      <p:sp>
        <p:nvSpPr>
          <p:cNvPr id="32" name="Text 30"/>
          <p:cNvSpPr/>
          <p:nvPr/>
        </p:nvSpPr>
        <p:spPr>
          <a:xfrm>
            <a:off x="868680" y="4169664"/>
            <a:ext cx="7863840" cy="201168"/>
          </a:xfrm>
          <a:prstGeom prst="rect">
            <a:avLst/>
          </a:prstGeom>
          <a:noFill/>
          <a:ln/>
        </p:spPr>
        <p:txBody>
          <a:bodyPr wrap="square" lIns="0" tIns="0" rIns="0" bIns="0" rtlCol="0" anchor="ctr"/>
          <a:lstStyle/>
          <a:p>
            <a:pPr marL="0" indent="0">
              <a:buNone/>
            </a:pPr>
            <a:r>
              <a:rPr lang="en-US" sz="1300" b="1" dirty="0">
                <a:solidFill>
                  <a:srgbClr val="1B2A4A"/>
                </a:solidFill>
                <a:latin typeface="Calibri" pitchFamily="34" charset="0"/>
                <a:ea typeface="Calibri" pitchFamily="34" charset="-122"/>
                <a:cs typeface="Calibri" pitchFamily="34" charset="-120"/>
              </a:rPr>
              <a:t>Step 5: Reassess on Schedule</a:t>
            </a:r>
            <a:endParaRPr lang="en-US" sz="1300" dirty="0"/>
          </a:p>
        </p:txBody>
      </p:sp>
      <p:sp>
        <p:nvSpPr>
          <p:cNvPr id="33" name="Text 31"/>
          <p:cNvSpPr/>
          <p:nvPr/>
        </p:nvSpPr>
        <p:spPr>
          <a:xfrm>
            <a:off x="868680" y="4407408"/>
            <a:ext cx="7863840" cy="274320"/>
          </a:xfrm>
          <a:prstGeom prst="rect">
            <a:avLst/>
          </a:prstGeom>
          <a:noFill/>
          <a:ln/>
        </p:spPr>
        <p:txBody>
          <a:bodyPr wrap="square" lIns="0" tIns="0" rIns="0" bIns="0" rtlCol="0" anchor="ctr"/>
          <a:lstStyle/>
          <a:p>
            <a:pPr marL="0" indent="0">
              <a:buNone/>
            </a:pPr>
            <a:r>
              <a:rPr lang="en-US" sz="1150" dirty="0">
                <a:solidFill>
                  <a:srgbClr val="3A3A3A"/>
                </a:solidFill>
                <a:latin typeface="Calibri" pitchFamily="34" charset="0"/>
                <a:ea typeface="Calibri" pitchFamily="34" charset="-122"/>
                <a:cs typeface="Calibri" pitchFamily="34" charset="-120"/>
              </a:rPr>
              <a:t>Return to the family/patient on the agreed date. Present findings. If criteria are not met: transition to comfort-focused care is the plan already agreed to — not a new decision.</a:t>
            </a:r>
            <a:endParaRPr lang="en-US" sz="115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1">
    <p:bg>
      <p:bgPr>
        <a:solidFill>
          <a:srgbClr val="FAF7F2"/>
        </a:solidFill>
        <a:effectLst/>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txBody>
          <a:bodyPr/>
          <a:lstStyle/>
          <a:p>
            <a:endParaRPr lang="en-US"/>
          </a:p>
        </p:txBody>
      </p:sp>
      <p:sp>
        <p:nvSpPr>
          <p:cNvPr id="3" name="Shape 1"/>
          <p:cNvSpPr/>
          <p:nvPr/>
        </p:nvSpPr>
        <p:spPr>
          <a:xfrm>
            <a:off x="0" y="594360"/>
            <a:ext cx="9144000" cy="45720"/>
          </a:xfrm>
          <a:prstGeom prst="rect">
            <a:avLst/>
          </a:prstGeom>
          <a:solidFill>
            <a:srgbClr val="C8952A"/>
          </a:solidFill>
          <a:ln w="12700">
            <a:solidFill>
              <a:srgbClr val="C8952A"/>
            </a:solidFill>
            <a:prstDash val="solid"/>
          </a:ln>
        </p:spPr>
        <p:txBody>
          <a:bodyPr/>
          <a:lstStyle/>
          <a:p>
            <a:endParaRPr lang="en-US"/>
          </a:p>
        </p:txBody>
      </p:sp>
      <p:sp>
        <p:nvSpPr>
          <p:cNvPr id="4" name="Shape 2"/>
          <p:cNvSpPr/>
          <p:nvPr/>
        </p:nvSpPr>
        <p:spPr>
          <a:xfrm>
            <a:off x="0" y="4892040"/>
            <a:ext cx="9144000" cy="251460"/>
          </a:xfrm>
          <a:prstGeom prst="rect">
            <a:avLst/>
          </a:prstGeom>
          <a:solidFill>
            <a:srgbClr val="1B2A4A"/>
          </a:solidFill>
          <a:ln w="12700">
            <a:solidFill>
              <a:srgbClr val="1B2A4A"/>
            </a:solidFill>
            <a:prstDash val="solid"/>
          </a:ln>
        </p:spPr>
        <p:txBody>
          <a:bodyPr/>
          <a:lstStyle/>
          <a:p>
            <a:endParaRPr lang="en-US"/>
          </a:p>
        </p:txBody>
      </p:sp>
      <p:sp>
        <p:nvSpPr>
          <p:cNvPr id="5" name="Text 3"/>
          <p:cNvSpPr/>
          <p:nvPr/>
        </p:nvSpPr>
        <p:spPr>
          <a:xfrm>
            <a:off x="320040" y="73152"/>
            <a:ext cx="8503920" cy="475488"/>
          </a:xfrm>
          <a:prstGeom prst="rect">
            <a:avLst/>
          </a:prstGeom>
          <a:noFill/>
          <a:ln/>
        </p:spPr>
        <p:txBody>
          <a:bodyPr wrap="square" lIns="0" tIns="0" rIns="0" bIns="0" rtlCol="0" anchor="ctr"/>
          <a:lstStyle/>
          <a:p>
            <a:pPr marL="0" indent="0">
              <a:buNone/>
            </a:pPr>
            <a:r>
              <a:rPr lang="en-US" sz="2200" b="1">
                <a:solidFill>
                  <a:srgbClr val="FFFFFF"/>
                </a:solidFill>
                <a:latin typeface="Calibri"/>
                <a:ea typeface="Calibri"/>
                <a:cs typeface="Calibri"/>
              </a:rPr>
              <a:t>Clinical Ethics Consultation: When, How, and Why</a:t>
            </a:r>
            <a:r>
              <a:rPr lang="en-US" sz="2200" b="1" baseline="30000">
                <a:solidFill>
                  <a:srgbClr val="FFFFFF"/>
                </a:solidFill>
                <a:latin typeface="Calibri"/>
                <a:ea typeface="Calibri"/>
                <a:cs typeface="Calibri"/>
              </a:rPr>
              <a:t>35,36</a:t>
            </a:r>
            <a:endParaRPr lang="en-US" sz="2200" baseline="30000" dirty="0"/>
          </a:p>
        </p:txBody>
      </p:sp>
      <p:sp>
        <p:nvSpPr>
          <p:cNvPr id="7" name="Text 5"/>
          <p:cNvSpPr/>
          <p:nvPr/>
        </p:nvSpPr>
        <p:spPr>
          <a:xfrm>
            <a:off x="274320" y="749808"/>
            <a:ext cx="8595360" cy="402336"/>
          </a:xfrm>
          <a:prstGeom prst="rect">
            <a:avLst/>
          </a:prstGeom>
          <a:noFill/>
          <a:ln/>
        </p:spPr>
        <p:txBody>
          <a:bodyPr wrap="square" lIns="0" tIns="0" rIns="0" bIns="0" rtlCol="0" anchor="ctr"/>
          <a:lstStyle/>
          <a:p>
            <a:pPr marL="0" indent="0">
              <a:buNone/>
            </a:pPr>
            <a:r>
              <a:rPr lang="en-US" sz="1250" i="1" dirty="0">
                <a:solidFill>
                  <a:srgbClr val="1A7F8C"/>
                </a:solidFill>
                <a:latin typeface="Calibri" pitchFamily="34" charset="0"/>
                <a:ea typeface="Calibri" pitchFamily="34" charset="-122"/>
                <a:cs typeface="Calibri" pitchFamily="34" charset="-120"/>
              </a:rPr>
              <a:t>Ethics consultation is a professional service — not a referee, not a last resort, not a threat. It should be invoked early, proactively, and collaboratively.</a:t>
            </a:r>
            <a:endParaRPr lang="en-US" sz="1250" dirty="0"/>
          </a:p>
        </p:txBody>
      </p:sp>
      <p:sp>
        <p:nvSpPr>
          <p:cNvPr id="8" name="Shape 6"/>
          <p:cNvSpPr/>
          <p:nvPr/>
        </p:nvSpPr>
        <p:spPr>
          <a:xfrm>
            <a:off x="274320" y="1261872"/>
            <a:ext cx="4187952" cy="3657600"/>
          </a:xfrm>
          <a:prstGeom prst="rect">
            <a:avLst/>
          </a:prstGeom>
          <a:solidFill>
            <a:srgbClr val="FFFFFF"/>
          </a:solidFill>
          <a:ln w="19050">
            <a:solidFill>
              <a:srgbClr val="1A7F8C"/>
            </a:solidFill>
            <a:prstDash val="solid"/>
          </a:ln>
          <a:effectLst>
            <a:outerShdw blurRad="101600" dist="38100" dir="8100000" algn="bl" rotWithShape="0">
              <a:srgbClr val="000000">
                <a:alpha val="12000"/>
              </a:srgbClr>
            </a:outerShdw>
          </a:effectLst>
        </p:spPr>
        <p:txBody>
          <a:bodyPr/>
          <a:lstStyle/>
          <a:p>
            <a:endParaRPr lang="en-US"/>
          </a:p>
        </p:txBody>
      </p:sp>
      <p:sp>
        <p:nvSpPr>
          <p:cNvPr id="9" name="Shape 7"/>
          <p:cNvSpPr/>
          <p:nvPr/>
        </p:nvSpPr>
        <p:spPr>
          <a:xfrm>
            <a:off x="274320" y="1261872"/>
            <a:ext cx="4187952" cy="347472"/>
          </a:xfrm>
          <a:prstGeom prst="rect">
            <a:avLst/>
          </a:prstGeom>
          <a:solidFill>
            <a:srgbClr val="1A7F8C"/>
          </a:solidFill>
          <a:ln w="12700">
            <a:solidFill>
              <a:srgbClr val="1A7F8C"/>
            </a:solidFill>
            <a:prstDash val="solid"/>
          </a:ln>
        </p:spPr>
        <p:txBody>
          <a:bodyPr/>
          <a:lstStyle/>
          <a:p>
            <a:endParaRPr lang="en-US"/>
          </a:p>
        </p:txBody>
      </p:sp>
      <p:sp>
        <p:nvSpPr>
          <p:cNvPr id="10" name="Text 8"/>
          <p:cNvSpPr/>
          <p:nvPr/>
        </p:nvSpPr>
        <p:spPr>
          <a:xfrm>
            <a:off x="384048" y="1261872"/>
            <a:ext cx="4005072" cy="347472"/>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When to Consult</a:t>
            </a:r>
            <a:endParaRPr lang="en-US" sz="1250" dirty="0"/>
          </a:p>
        </p:txBody>
      </p:sp>
      <p:sp>
        <p:nvSpPr>
          <p:cNvPr id="11" name="Text 9"/>
          <p:cNvSpPr/>
          <p:nvPr/>
        </p:nvSpPr>
        <p:spPr>
          <a:xfrm>
            <a:off x="384048" y="1664208"/>
            <a:ext cx="4005072" cy="3200400"/>
          </a:xfrm>
          <a:prstGeom prst="rect">
            <a:avLst/>
          </a:prstGeom>
          <a:noFill/>
          <a:ln/>
        </p:spPr>
        <p:txBody>
          <a:bodyPr wrap="square" lIns="0" tIns="0" rIns="0" bIns="0" rtlCol="0" anchor="t"/>
          <a:lstStyle/>
          <a:p>
            <a:pPr marL="0" indent="0">
              <a:buNone/>
            </a:pPr>
            <a:r>
              <a:rPr lang="en-US" sz="1100" dirty="0">
                <a:solidFill>
                  <a:srgbClr val="3A3A3A"/>
                </a:solidFill>
                <a:latin typeface="Calibri" pitchFamily="34" charset="0"/>
                <a:ea typeface="Calibri" pitchFamily="34" charset="-122"/>
                <a:cs typeface="Calibri" pitchFamily="34" charset="-120"/>
              </a:rPr>
              <a:t>• Persistent disagreement between patient/family and team</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 Uncertainty about capacity or appropriate surrogate</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 Request for non-beneficial treatment</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 MAID requests in states where legal</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 End-of-life decisions involving minors</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 Moral distress among staff</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 Conflicts between team members</a:t>
            </a:r>
            <a:endParaRPr lang="en-US" sz="1100" dirty="0"/>
          </a:p>
        </p:txBody>
      </p:sp>
      <p:sp>
        <p:nvSpPr>
          <p:cNvPr id="12" name="Shape 10"/>
          <p:cNvSpPr/>
          <p:nvPr/>
        </p:nvSpPr>
        <p:spPr>
          <a:xfrm>
            <a:off x="4681728" y="1261872"/>
            <a:ext cx="4187952" cy="3657600"/>
          </a:xfrm>
          <a:prstGeom prst="rect">
            <a:avLst/>
          </a:prstGeom>
          <a:solidFill>
            <a:srgbClr val="FFFFFF"/>
          </a:solidFill>
          <a:ln w="19050">
            <a:solidFill>
              <a:srgbClr val="1B2A4A"/>
            </a:solidFill>
            <a:prstDash val="solid"/>
          </a:ln>
          <a:effectLst>
            <a:outerShdw blurRad="101600" dist="38100" dir="8100000" algn="bl" rotWithShape="0">
              <a:srgbClr val="000000">
                <a:alpha val="12000"/>
              </a:srgbClr>
            </a:outerShdw>
          </a:effectLst>
        </p:spPr>
        <p:txBody>
          <a:bodyPr/>
          <a:lstStyle/>
          <a:p>
            <a:endParaRPr lang="en-US"/>
          </a:p>
        </p:txBody>
      </p:sp>
      <p:sp>
        <p:nvSpPr>
          <p:cNvPr id="13" name="Shape 11"/>
          <p:cNvSpPr/>
          <p:nvPr/>
        </p:nvSpPr>
        <p:spPr>
          <a:xfrm>
            <a:off x="4681728" y="1261872"/>
            <a:ext cx="4187952" cy="347472"/>
          </a:xfrm>
          <a:prstGeom prst="rect">
            <a:avLst/>
          </a:prstGeom>
          <a:solidFill>
            <a:srgbClr val="1B2A4A"/>
          </a:solidFill>
          <a:ln w="12700">
            <a:solidFill>
              <a:srgbClr val="1B2A4A"/>
            </a:solidFill>
            <a:prstDash val="solid"/>
          </a:ln>
        </p:spPr>
        <p:txBody>
          <a:bodyPr/>
          <a:lstStyle/>
          <a:p>
            <a:endParaRPr lang="en-US"/>
          </a:p>
        </p:txBody>
      </p:sp>
      <p:sp>
        <p:nvSpPr>
          <p:cNvPr id="14" name="Text 12"/>
          <p:cNvSpPr/>
          <p:nvPr/>
        </p:nvSpPr>
        <p:spPr>
          <a:xfrm>
            <a:off x="4791456" y="1261872"/>
            <a:ext cx="4005072" cy="347472"/>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The Ethics Consultation Process</a:t>
            </a:r>
            <a:endParaRPr lang="en-US" sz="1250" dirty="0"/>
          </a:p>
        </p:txBody>
      </p:sp>
      <p:sp>
        <p:nvSpPr>
          <p:cNvPr id="15" name="Text 13"/>
          <p:cNvSpPr/>
          <p:nvPr/>
        </p:nvSpPr>
        <p:spPr>
          <a:xfrm>
            <a:off x="4791456" y="1664208"/>
            <a:ext cx="4005072" cy="3200400"/>
          </a:xfrm>
          <a:prstGeom prst="rect">
            <a:avLst/>
          </a:prstGeom>
          <a:noFill/>
          <a:ln/>
        </p:spPr>
        <p:txBody>
          <a:bodyPr wrap="square" lIns="0" tIns="0" rIns="0" bIns="0" rtlCol="0" anchor="t"/>
          <a:lstStyle/>
          <a:p>
            <a:pPr marL="0" indent="0">
              <a:buNone/>
            </a:pPr>
            <a:r>
              <a:rPr lang="en-US" sz="1100" dirty="0">
                <a:solidFill>
                  <a:srgbClr val="3A3A3A"/>
                </a:solidFill>
                <a:latin typeface="Calibri" pitchFamily="34" charset="0"/>
                <a:ea typeface="Calibri" pitchFamily="34" charset="-122"/>
                <a:cs typeface="Calibri" pitchFamily="34" charset="-120"/>
              </a:rPr>
              <a:t>• Consultation is a process, not a ruling</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 Gather all stakeholders: patient, family, care team, social work, chaplaincy</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 Clarify facts, identify the ethical issue(s), facilitate dialogue</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 The consultant recommends — does not override physician or family</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 Document reasoning thoroughly in the medical record</a:t>
            </a:r>
            <a:endParaRPr lang="en-US" sz="1100" dirty="0"/>
          </a:p>
        </p:txBody>
      </p:sp>
      <p:sp>
        <p:nvSpPr>
          <p:cNvPr id="16" name="Shape 14"/>
          <p:cNvSpPr/>
          <p:nvPr/>
        </p:nvSpPr>
        <p:spPr>
          <a:xfrm>
            <a:off x="274320" y="3182112"/>
            <a:ext cx="4187952" cy="1627632"/>
          </a:xfrm>
          <a:prstGeom prst="rect">
            <a:avLst/>
          </a:prstGeom>
          <a:solidFill>
            <a:srgbClr val="FFFFFF"/>
          </a:solidFill>
          <a:ln w="19050">
            <a:solidFill>
              <a:srgbClr val="C8952A"/>
            </a:solidFill>
            <a:prstDash val="solid"/>
          </a:ln>
          <a:effectLst>
            <a:outerShdw blurRad="101600" dist="38100" dir="8100000" algn="bl" rotWithShape="0">
              <a:srgbClr val="000000">
                <a:alpha val="12000"/>
              </a:srgbClr>
            </a:outerShdw>
          </a:effectLst>
        </p:spPr>
        <p:txBody>
          <a:bodyPr/>
          <a:lstStyle/>
          <a:p>
            <a:endParaRPr lang="en-US"/>
          </a:p>
        </p:txBody>
      </p:sp>
      <p:sp>
        <p:nvSpPr>
          <p:cNvPr id="17" name="Shape 15"/>
          <p:cNvSpPr/>
          <p:nvPr/>
        </p:nvSpPr>
        <p:spPr>
          <a:xfrm>
            <a:off x="274320" y="3182112"/>
            <a:ext cx="4187952" cy="347472"/>
          </a:xfrm>
          <a:prstGeom prst="rect">
            <a:avLst/>
          </a:prstGeom>
          <a:solidFill>
            <a:srgbClr val="C8952A"/>
          </a:solidFill>
          <a:ln w="12700">
            <a:solidFill>
              <a:srgbClr val="C8952A"/>
            </a:solidFill>
            <a:prstDash val="solid"/>
          </a:ln>
        </p:spPr>
        <p:txBody>
          <a:bodyPr/>
          <a:lstStyle/>
          <a:p>
            <a:endParaRPr lang="en-US"/>
          </a:p>
        </p:txBody>
      </p:sp>
      <p:sp>
        <p:nvSpPr>
          <p:cNvPr id="18" name="Text 16"/>
          <p:cNvSpPr/>
          <p:nvPr/>
        </p:nvSpPr>
        <p:spPr>
          <a:xfrm>
            <a:off x="384048" y="3182112"/>
            <a:ext cx="4005072" cy="347472"/>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What Ethics Consultation Is NOT</a:t>
            </a:r>
            <a:endParaRPr lang="en-US" sz="1250" dirty="0"/>
          </a:p>
        </p:txBody>
      </p:sp>
      <p:sp>
        <p:nvSpPr>
          <p:cNvPr id="19" name="Text 17"/>
          <p:cNvSpPr/>
          <p:nvPr/>
        </p:nvSpPr>
        <p:spPr>
          <a:xfrm>
            <a:off x="384048" y="3584448"/>
            <a:ext cx="4005072" cy="1170432"/>
          </a:xfrm>
          <a:prstGeom prst="rect">
            <a:avLst/>
          </a:prstGeom>
          <a:noFill/>
          <a:ln/>
        </p:spPr>
        <p:txBody>
          <a:bodyPr wrap="square" lIns="0" tIns="0" rIns="0" bIns="0" rtlCol="0" anchor="t"/>
          <a:lstStyle/>
          <a:p>
            <a:pPr marL="0" indent="0">
              <a:buNone/>
            </a:pPr>
            <a:r>
              <a:rPr lang="en-US" sz="1100" dirty="0">
                <a:solidFill>
                  <a:srgbClr val="3A3A3A"/>
                </a:solidFill>
                <a:latin typeface="Calibri" pitchFamily="34" charset="0"/>
                <a:ea typeface="Calibri" pitchFamily="34" charset="-122"/>
                <a:cs typeface="Calibri" pitchFamily="34" charset="-120"/>
              </a:rPr>
              <a:t>• Not a punishment or accusation</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 Not a substitute for good clinical communication</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 Not just for end-of-life disputes</a:t>
            </a:r>
            <a:endParaRPr lang="en-US" sz="1100" dirty="0"/>
          </a:p>
          <a:p>
            <a:pPr marL="0" indent="0">
              <a:buNone/>
            </a:pPr>
            <a:r>
              <a:rPr lang="en-US" sz="1100" dirty="0">
                <a:solidFill>
                  <a:srgbClr val="3A3A3A"/>
                </a:solidFill>
                <a:latin typeface="Calibri" pitchFamily="34" charset="0"/>
                <a:ea typeface="Calibri" pitchFamily="34" charset="-122"/>
                <a:cs typeface="Calibri" pitchFamily="34" charset="-120"/>
              </a:rPr>
              <a:t>• Not a legal judgment (though legal consultation may be recommended)</a:t>
            </a:r>
            <a:endParaRPr lang="en-US" sz="1100" dirty="0"/>
          </a:p>
        </p:txBody>
      </p:sp>
      <p:sp>
        <p:nvSpPr>
          <p:cNvPr id="20" name="Shape 18"/>
          <p:cNvSpPr/>
          <p:nvPr/>
        </p:nvSpPr>
        <p:spPr>
          <a:xfrm>
            <a:off x="4681728" y="3182112"/>
            <a:ext cx="4187952" cy="1627632"/>
          </a:xfrm>
          <a:prstGeom prst="rect">
            <a:avLst/>
          </a:prstGeom>
          <a:solidFill>
            <a:srgbClr val="FFFFFF"/>
          </a:solidFill>
          <a:ln w="19050">
            <a:solidFill>
              <a:srgbClr val="C0392B"/>
            </a:solidFill>
            <a:prstDash val="solid"/>
          </a:ln>
          <a:effectLst>
            <a:outerShdw blurRad="101600" dist="38100" dir="8100000" algn="bl" rotWithShape="0">
              <a:srgbClr val="000000">
                <a:alpha val="12000"/>
              </a:srgbClr>
            </a:outerShdw>
          </a:effectLst>
        </p:spPr>
        <p:txBody>
          <a:bodyPr/>
          <a:lstStyle/>
          <a:p>
            <a:endParaRPr lang="en-US"/>
          </a:p>
        </p:txBody>
      </p:sp>
      <p:sp>
        <p:nvSpPr>
          <p:cNvPr id="21" name="Shape 19"/>
          <p:cNvSpPr/>
          <p:nvPr/>
        </p:nvSpPr>
        <p:spPr>
          <a:xfrm>
            <a:off x="4681728" y="3182112"/>
            <a:ext cx="4187952" cy="347472"/>
          </a:xfrm>
          <a:prstGeom prst="rect">
            <a:avLst/>
          </a:prstGeom>
          <a:solidFill>
            <a:srgbClr val="C0392B"/>
          </a:solidFill>
          <a:ln w="12700">
            <a:solidFill>
              <a:srgbClr val="C0392B"/>
            </a:solidFill>
            <a:prstDash val="solid"/>
          </a:ln>
        </p:spPr>
        <p:txBody>
          <a:bodyPr/>
          <a:lstStyle/>
          <a:p>
            <a:endParaRPr lang="en-US"/>
          </a:p>
        </p:txBody>
      </p:sp>
      <p:sp>
        <p:nvSpPr>
          <p:cNvPr id="22" name="Text 20"/>
          <p:cNvSpPr/>
          <p:nvPr/>
        </p:nvSpPr>
        <p:spPr>
          <a:xfrm>
            <a:off x="4791456" y="3182112"/>
            <a:ext cx="4005072" cy="347472"/>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Macauley's Model: Justified Recommendation</a:t>
            </a:r>
            <a:endParaRPr lang="en-US" sz="1250" dirty="0"/>
          </a:p>
        </p:txBody>
      </p:sp>
      <p:sp>
        <p:nvSpPr>
          <p:cNvPr id="23" name="Text 21"/>
          <p:cNvSpPr/>
          <p:nvPr/>
        </p:nvSpPr>
        <p:spPr>
          <a:xfrm>
            <a:off x="4791456" y="3584448"/>
            <a:ext cx="4005072" cy="1170432"/>
          </a:xfrm>
          <a:prstGeom prst="rect">
            <a:avLst/>
          </a:prstGeom>
          <a:noFill/>
          <a:ln/>
        </p:spPr>
        <p:txBody>
          <a:bodyPr wrap="square" lIns="0" tIns="0" rIns="0" bIns="0" rtlCol="0" anchor="t"/>
          <a:lstStyle/>
          <a:p>
            <a:pPr marL="0" indent="0">
              <a:buNone/>
            </a:pPr>
            <a:r>
              <a:rPr lang="en-US" sz="1100" dirty="0">
                <a:solidFill>
                  <a:srgbClr val="3A3A3A"/>
                </a:solidFill>
                <a:latin typeface="Calibri" pitchFamily="34" charset="0"/>
                <a:ea typeface="Calibri" pitchFamily="34" charset="-122"/>
                <a:cs typeface="Calibri" pitchFamily="34" charset="-120"/>
              </a:rPr>
              <a:t>Ethics consultation should culminate in a justified recommendation — not mere facilitation of dialogue. Neutrality without guidance fails patients and clinicians. The consultant must be willing to state what is ethically defensible.</a:t>
            </a:r>
            <a:endParaRPr lang="en-US" sz="11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2">
    <p:bg>
      <p:bgPr>
        <a:solidFill>
          <a:srgbClr val="FAF7F2"/>
        </a:solidFill>
        <a:effectLst/>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txBody>
          <a:bodyPr/>
          <a:lstStyle/>
          <a:p>
            <a:endParaRPr lang="en-US"/>
          </a:p>
        </p:txBody>
      </p:sp>
      <p:sp>
        <p:nvSpPr>
          <p:cNvPr id="3" name="Shape 1"/>
          <p:cNvSpPr/>
          <p:nvPr/>
        </p:nvSpPr>
        <p:spPr>
          <a:xfrm>
            <a:off x="0" y="594360"/>
            <a:ext cx="9144000" cy="45720"/>
          </a:xfrm>
          <a:prstGeom prst="rect">
            <a:avLst/>
          </a:prstGeom>
          <a:solidFill>
            <a:srgbClr val="C8952A"/>
          </a:solidFill>
          <a:ln w="12700">
            <a:solidFill>
              <a:srgbClr val="C8952A"/>
            </a:solidFill>
            <a:prstDash val="solid"/>
          </a:ln>
        </p:spPr>
        <p:txBody>
          <a:bodyPr/>
          <a:lstStyle/>
          <a:p>
            <a:endParaRPr lang="en-US"/>
          </a:p>
        </p:txBody>
      </p:sp>
      <p:sp>
        <p:nvSpPr>
          <p:cNvPr id="4" name="Shape 2"/>
          <p:cNvSpPr/>
          <p:nvPr/>
        </p:nvSpPr>
        <p:spPr>
          <a:xfrm>
            <a:off x="0" y="4892040"/>
            <a:ext cx="9144000" cy="251460"/>
          </a:xfrm>
          <a:prstGeom prst="rect">
            <a:avLst/>
          </a:prstGeom>
          <a:solidFill>
            <a:srgbClr val="1B2A4A"/>
          </a:solidFill>
          <a:ln w="12700">
            <a:solidFill>
              <a:srgbClr val="1B2A4A"/>
            </a:solidFill>
            <a:prstDash val="solid"/>
          </a:ln>
        </p:spPr>
        <p:txBody>
          <a:bodyPr/>
          <a:lstStyle/>
          <a:p>
            <a:endParaRPr lang="en-US"/>
          </a:p>
        </p:txBody>
      </p:sp>
      <p:sp>
        <p:nvSpPr>
          <p:cNvPr id="5" name="Text 3"/>
          <p:cNvSpPr/>
          <p:nvPr/>
        </p:nvSpPr>
        <p:spPr>
          <a:xfrm>
            <a:off x="320040" y="73152"/>
            <a:ext cx="8503920" cy="475488"/>
          </a:xfrm>
          <a:prstGeom prst="rect">
            <a:avLst/>
          </a:prstGeom>
          <a:noFill/>
          <a:ln/>
        </p:spPr>
        <p:txBody>
          <a:bodyPr wrap="square" lIns="0" tIns="0" rIns="0" bIns="0" rtlCol="0" anchor="ctr"/>
          <a:lstStyle/>
          <a:p>
            <a:pPr marL="0" indent="0">
              <a:buNone/>
            </a:pPr>
            <a:r>
              <a:rPr lang="en-US" sz="2200" b="1">
                <a:solidFill>
                  <a:srgbClr val="FFFFFF"/>
                </a:solidFill>
                <a:latin typeface="Calibri"/>
                <a:ea typeface="Calibri"/>
                <a:cs typeface="Calibri"/>
              </a:rPr>
              <a:t>Cultural and Spiritual Dimensions of End-of-Life Ethics</a:t>
            </a:r>
            <a:r>
              <a:rPr lang="en-US" sz="2200" b="1" baseline="30000">
                <a:solidFill>
                  <a:srgbClr val="FFFFFF"/>
                </a:solidFill>
                <a:latin typeface="Calibri"/>
                <a:ea typeface="Calibri"/>
                <a:cs typeface="Calibri"/>
              </a:rPr>
              <a:t>37</a:t>
            </a:r>
            <a:endParaRPr lang="en-US" sz="2200" baseline="30000" dirty="0"/>
          </a:p>
        </p:txBody>
      </p:sp>
      <p:sp>
        <p:nvSpPr>
          <p:cNvPr id="7" name="Text 5"/>
          <p:cNvSpPr/>
          <p:nvPr/>
        </p:nvSpPr>
        <p:spPr>
          <a:xfrm>
            <a:off x="274320" y="749808"/>
            <a:ext cx="8595360" cy="475488"/>
          </a:xfrm>
          <a:prstGeom prst="rect">
            <a:avLst/>
          </a:prstGeom>
          <a:noFill/>
          <a:ln/>
        </p:spPr>
        <p:txBody>
          <a:bodyPr wrap="square" lIns="0" tIns="0" rIns="0" bIns="0" rtlCol="0" anchor="ctr"/>
          <a:lstStyle/>
          <a:p>
            <a:pPr marL="0" indent="0">
              <a:buNone/>
            </a:pPr>
            <a:r>
              <a:rPr lang="en-US" sz="1250" i="1" dirty="0">
                <a:solidFill>
                  <a:srgbClr val="1B2A4A"/>
                </a:solidFill>
                <a:latin typeface="Calibri" pitchFamily="34" charset="0"/>
                <a:ea typeface="Calibri" pitchFamily="34" charset="-122"/>
                <a:cs typeface="Calibri" pitchFamily="34" charset="-120"/>
              </a:rPr>
              <a:t>Clinicians must practice cultural humility: recognizing their own biases and understanding that cultural values are complex, varied within groups, and evolving.</a:t>
            </a:r>
            <a:endParaRPr lang="en-US" sz="1250" dirty="0"/>
          </a:p>
        </p:txBody>
      </p:sp>
      <p:sp>
        <p:nvSpPr>
          <p:cNvPr id="8" name="Shape 6"/>
          <p:cNvSpPr/>
          <p:nvPr/>
        </p:nvSpPr>
        <p:spPr>
          <a:xfrm>
            <a:off x="274320" y="1353312"/>
            <a:ext cx="4206240" cy="1078992"/>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9" name="Shape 7"/>
          <p:cNvSpPr/>
          <p:nvPr/>
        </p:nvSpPr>
        <p:spPr>
          <a:xfrm>
            <a:off x="274320" y="1353312"/>
            <a:ext cx="73152" cy="1078992"/>
          </a:xfrm>
          <a:prstGeom prst="rect">
            <a:avLst/>
          </a:prstGeom>
          <a:solidFill>
            <a:srgbClr val="1A7F8C"/>
          </a:solidFill>
          <a:ln w="12700">
            <a:solidFill>
              <a:srgbClr val="1A7F8C"/>
            </a:solidFill>
            <a:prstDash val="solid"/>
          </a:ln>
        </p:spPr>
        <p:txBody>
          <a:bodyPr/>
          <a:lstStyle/>
          <a:p>
            <a:endParaRPr lang="en-US"/>
          </a:p>
        </p:txBody>
      </p:sp>
      <p:sp>
        <p:nvSpPr>
          <p:cNvPr id="10" name="Text 8"/>
          <p:cNvSpPr/>
          <p:nvPr/>
        </p:nvSpPr>
        <p:spPr>
          <a:xfrm>
            <a:off x="457200" y="1417320"/>
            <a:ext cx="3931920" cy="237744"/>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Non-Disclosure Norms</a:t>
            </a:r>
            <a:endParaRPr lang="en-US" sz="1250" dirty="0"/>
          </a:p>
        </p:txBody>
      </p:sp>
      <p:sp>
        <p:nvSpPr>
          <p:cNvPr id="11" name="Text 9"/>
          <p:cNvSpPr/>
          <p:nvPr/>
        </p:nvSpPr>
        <p:spPr>
          <a:xfrm>
            <a:off x="457200" y="1700784"/>
            <a:ext cx="3931920" cy="676656"/>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Some cultures value family-mediated disclosure rather than direct patient communication. Ethically, this does not override patient rights — but approach requires sensitivity. Ask patients: 'How would you like information about your illness communicated?'</a:t>
            </a:r>
            <a:endParaRPr lang="en-US" sz="1100" dirty="0"/>
          </a:p>
        </p:txBody>
      </p:sp>
      <p:sp>
        <p:nvSpPr>
          <p:cNvPr id="12" name="Shape 10"/>
          <p:cNvSpPr/>
          <p:nvPr/>
        </p:nvSpPr>
        <p:spPr>
          <a:xfrm>
            <a:off x="274320" y="2560320"/>
            <a:ext cx="4206240" cy="1078992"/>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3" name="Shape 11"/>
          <p:cNvSpPr/>
          <p:nvPr/>
        </p:nvSpPr>
        <p:spPr>
          <a:xfrm>
            <a:off x="274320" y="2560320"/>
            <a:ext cx="73152" cy="1078992"/>
          </a:xfrm>
          <a:prstGeom prst="rect">
            <a:avLst/>
          </a:prstGeom>
          <a:solidFill>
            <a:srgbClr val="1B2A4A"/>
          </a:solidFill>
          <a:ln w="12700">
            <a:solidFill>
              <a:srgbClr val="1B2A4A"/>
            </a:solidFill>
            <a:prstDash val="solid"/>
          </a:ln>
        </p:spPr>
        <p:txBody>
          <a:bodyPr/>
          <a:lstStyle/>
          <a:p>
            <a:endParaRPr lang="en-US"/>
          </a:p>
        </p:txBody>
      </p:sp>
      <p:sp>
        <p:nvSpPr>
          <p:cNvPr id="14" name="Text 12"/>
          <p:cNvSpPr/>
          <p:nvPr/>
        </p:nvSpPr>
        <p:spPr>
          <a:xfrm>
            <a:off x="457200" y="2624328"/>
            <a:ext cx="3931920" cy="237744"/>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Family-Centered Decision-Making</a:t>
            </a:r>
            <a:endParaRPr lang="en-US" sz="1250" dirty="0"/>
          </a:p>
        </p:txBody>
      </p:sp>
      <p:sp>
        <p:nvSpPr>
          <p:cNvPr id="15" name="Text 13"/>
          <p:cNvSpPr/>
          <p:nvPr/>
        </p:nvSpPr>
        <p:spPr>
          <a:xfrm>
            <a:off x="457200" y="2907792"/>
            <a:ext cx="3931920" cy="676656"/>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Many cultures privilege collective family decisions over individual autonomy. The U.S. legal standard is individual autonomy. Bridge this by involving family while clarifying that the patient's wishes are primary.</a:t>
            </a:r>
            <a:endParaRPr lang="en-US" sz="1100" dirty="0"/>
          </a:p>
        </p:txBody>
      </p:sp>
      <p:sp>
        <p:nvSpPr>
          <p:cNvPr id="16" name="Shape 14"/>
          <p:cNvSpPr/>
          <p:nvPr/>
        </p:nvSpPr>
        <p:spPr>
          <a:xfrm>
            <a:off x="274320" y="3767328"/>
            <a:ext cx="4206240" cy="1078992"/>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7" name="Shape 15"/>
          <p:cNvSpPr/>
          <p:nvPr/>
        </p:nvSpPr>
        <p:spPr>
          <a:xfrm>
            <a:off x="274320" y="3767328"/>
            <a:ext cx="73152" cy="1078992"/>
          </a:xfrm>
          <a:prstGeom prst="rect">
            <a:avLst/>
          </a:prstGeom>
          <a:solidFill>
            <a:srgbClr val="C8952A"/>
          </a:solidFill>
          <a:ln w="12700">
            <a:solidFill>
              <a:srgbClr val="C8952A"/>
            </a:solidFill>
            <a:prstDash val="solid"/>
          </a:ln>
        </p:spPr>
        <p:txBody>
          <a:bodyPr/>
          <a:lstStyle/>
          <a:p>
            <a:endParaRPr lang="en-US"/>
          </a:p>
        </p:txBody>
      </p:sp>
      <p:sp>
        <p:nvSpPr>
          <p:cNvPr id="18" name="Text 16"/>
          <p:cNvSpPr/>
          <p:nvPr/>
        </p:nvSpPr>
        <p:spPr>
          <a:xfrm>
            <a:off x="457200" y="3831336"/>
            <a:ext cx="3931920" cy="237744"/>
          </a:xfrm>
          <a:prstGeom prst="rect">
            <a:avLst/>
          </a:prstGeom>
          <a:noFill/>
          <a:ln/>
        </p:spPr>
        <p:txBody>
          <a:bodyPr wrap="square" lIns="0" tIns="0" rIns="0" bIns="0" rtlCol="0" anchor="ctr"/>
          <a:lstStyle/>
          <a:p>
            <a:pPr marL="0" indent="0">
              <a:buNone/>
            </a:pPr>
            <a:r>
              <a:rPr lang="en-US" sz="1250" b="1">
                <a:solidFill>
                  <a:srgbClr val="1B2A4A"/>
                </a:solidFill>
                <a:latin typeface="Calibri"/>
                <a:ea typeface="Calibri"/>
                <a:cs typeface="Calibri"/>
              </a:rPr>
              <a:t>Miraculous Healing Beliefs</a:t>
            </a:r>
            <a:r>
              <a:rPr lang="en-US" sz="1250" b="1" baseline="30000">
                <a:solidFill>
                  <a:srgbClr val="1B2A4A"/>
                </a:solidFill>
                <a:latin typeface="Calibri"/>
                <a:ea typeface="Calibri"/>
                <a:cs typeface="Calibri"/>
              </a:rPr>
              <a:t>38</a:t>
            </a:r>
            <a:endParaRPr lang="en-US" sz="1250" baseline="30000">
              <a:ea typeface="Calibri"/>
              <a:cs typeface="Calibri"/>
            </a:endParaRPr>
          </a:p>
        </p:txBody>
      </p:sp>
      <p:sp>
        <p:nvSpPr>
          <p:cNvPr id="19" name="Text 17"/>
          <p:cNvSpPr/>
          <p:nvPr/>
        </p:nvSpPr>
        <p:spPr>
          <a:xfrm>
            <a:off x="457200" y="4114800"/>
            <a:ext cx="3931920" cy="676656"/>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Families may refuse comfort care believing in miraculous recovery. Clinicians should explore the meaning of hope and miracles, not dismiss them. 'I hope for a miracle too — what can we do for her while we wait?'</a:t>
            </a:r>
            <a:endParaRPr lang="en-US" sz="1100" dirty="0"/>
          </a:p>
        </p:txBody>
      </p:sp>
      <p:sp>
        <p:nvSpPr>
          <p:cNvPr id="20" name="Shape 18"/>
          <p:cNvSpPr/>
          <p:nvPr/>
        </p:nvSpPr>
        <p:spPr>
          <a:xfrm>
            <a:off x="4663440" y="1353312"/>
            <a:ext cx="4206240" cy="1078992"/>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21" name="Shape 19"/>
          <p:cNvSpPr/>
          <p:nvPr/>
        </p:nvSpPr>
        <p:spPr>
          <a:xfrm>
            <a:off x="4663440" y="1353312"/>
            <a:ext cx="73152" cy="1078992"/>
          </a:xfrm>
          <a:prstGeom prst="rect">
            <a:avLst/>
          </a:prstGeom>
          <a:solidFill>
            <a:srgbClr val="1A7A4A"/>
          </a:solidFill>
          <a:ln w="12700">
            <a:solidFill>
              <a:srgbClr val="1A7A4A"/>
            </a:solidFill>
            <a:prstDash val="solid"/>
          </a:ln>
        </p:spPr>
        <p:txBody>
          <a:bodyPr/>
          <a:lstStyle/>
          <a:p>
            <a:endParaRPr lang="en-US"/>
          </a:p>
        </p:txBody>
      </p:sp>
      <p:sp>
        <p:nvSpPr>
          <p:cNvPr id="22" name="Text 20"/>
          <p:cNvSpPr/>
          <p:nvPr/>
        </p:nvSpPr>
        <p:spPr>
          <a:xfrm>
            <a:off x="4846320" y="1417320"/>
            <a:ext cx="3931920" cy="237744"/>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Religious Traditions and LSMT</a:t>
            </a:r>
            <a:endParaRPr lang="en-US" sz="1250" dirty="0"/>
          </a:p>
        </p:txBody>
      </p:sp>
      <p:sp>
        <p:nvSpPr>
          <p:cNvPr id="23" name="Text 21"/>
          <p:cNvSpPr/>
          <p:nvPr/>
        </p:nvSpPr>
        <p:spPr>
          <a:xfrm>
            <a:off x="4846320" y="1700784"/>
            <a:ext cx="3931920" cy="676656"/>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Many religious traditions (Catholic, Jewish, Muslim, Protestant) have developed nuanced positions on life-sustaining treatment. Consult chaplaincy to access tradition-specific guidance. Most traditions permit withdrawal of non-beneficial treatment.</a:t>
            </a:r>
            <a:endParaRPr lang="en-US" sz="1100" dirty="0"/>
          </a:p>
        </p:txBody>
      </p:sp>
      <p:sp>
        <p:nvSpPr>
          <p:cNvPr id="24" name="Shape 22"/>
          <p:cNvSpPr/>
          <p:nvPr/>
        </p:nvSpPr>
        <p:spPr>
          <a:xfrm>
            <a:off x="4663440" y="2560320"/>
            <a:ext cx="4206240" cy="1078992"/>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25" name="Shape 23"/>
          <p:cNvSpPr/>
          <p:nvPr/>
        </p:nvSpPr>
        <p:spPr>
          <a:xfrm>
            <a:off x="4663440" y="2560320"/>
            <a:ext cx="73152" cy="1078992"/>
          </a:xfrm>
          <a:prstGeom prst="rect">
            <a:avLst/>
          </a:prstGeom>
          <a:solidFill>
            <a:srgbClr val="D4750A"/>
          </a:solidFill>
          <a:ln w="12700">
            <a:solidFill>
              <a:srgbClr val="D4750A"/>
            </a:solidFill>
            <a:prstDash val="solid"/>
          </a:ln>
        </p:spPr>
        <p:txBody>
          <a:bodyPr/>
          <a:lstStyle/>
          <a:p>
            <a:endParaRPr lang="en-US"/>
          </a:p>
        </p:txBody>
      </p:sp>
      <p:sp>
        <p:nvSpPr>
          <p:cNvPr id="26" name="Text 24"/>
          <p:cNvSpPr/>
          <p:nvPr/>
        </p:nvSpPr>
        <p:spPr>
          <a:xfrm>
            <a:off x="4846320" y="2624328"/>
            <a:ext cx="3931920" cy="237744"/>
          </a:xfrm>
          <a:prstGeom prst="rect">
            <a:avLst/>
          </a:prstGeom>
          <a:noFill/>
          <a:ln/>
        </p:spPr>
        <p:txBody>
          <a:bodyPr wrap="square" lIns="0" tIns="0" rIns="0" bIns="0" rtlCol="0" anchor="ctr"/>
          <a:lstStyle/>
          <a:p>
            <a:pPr marL="0" indent="0">
              <a:buNone/>
            </a:pPr>
            <a:r>
              <a:rPr lang="en-US" sz="1250" b="1">
                <a:solidFill>
                  <a:srgbClr val="1B2A4A"/>
                </a:solidFill>
                <a:latin typeface="Calibri"/>
                <a:ea typeface="Calibri"/>
                <a:cs typeface="Calibri"/>
              </a:rPr>
              <a:t>Spirituality Assessment</a:t>
            </a:r>
            <a:r>
              <a:rPr lang="en-US" sz="1250" b="1" baseline="30000">
                <a:solidFill>
                  <a:srgbClr val="1B2A4A"/>
                </a:solidFill>
                <a:latin typeface="Calibri"/>
                <a:ea typeface="Calibri"/>
                <a:cs typeface="Calibri"/>
              </a:rPr>
              <a:t>39</a:t>
            </a:r>
            <a:endParaRPr lang="en-US" sz="1250" baseline="30000" dirty="0"/>
          </a:p>
        </p:txBody>
      </p:sp>
      <p:sp>
        <p:nvSpPr>
          <p:cNvPr id="27" name="Text 25"/>
          <p:cNvSpPr/>
          <p:nvPr/>
        </p:nvSpPr>
        <p:spPr>
          <a:xfrm>
            <a:off x="4846320" y="2907792"/>
            <a:ext cx="3931920" cy="676656"/>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Spiritual distress (loss of meaning, existential crisis) can manifest as refractory physical symptoms or requests for aggressive treatment. Use FICA or HOPE tools. Chaplaincy is an essential team member — not optional.</a:t>
            </a:r>
            <a:endParaRPr lang="en-US" sz="1100" dirty="0"/>
          </a:p>
        </p:txBody>
      </p:sp>
      <p:sp>
        <p:nvSpPr>
          <p:cNvPr id="28" name="Shape 26"/>
          <p:cNvSpPr/>
          <p:nvPr/>
        </p:nvSpPr>
        <p:spPr>
          <a:xfrm>
            <a:off x="4663440" y="3767328"/>
            <a:ext cx="4206240" cy="1078992"/>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29" name="Shape 27"/>
          <p:cNvSpPr/>
          <p:nvPr/>
        </p:nvSpPr>
        <p:spPr>
          <a:xfrm>
            <a:off x="4663440" y="3767328"/>
            <a:ext cx="73152" cy="1078992"/>
          </a:xfrm>
          <a:prstGeom prst="rect">
            <a:avLst/>
          </a:prstGeom>
          <a:solidFill>
            <a:srgbClr val="C0392B"/>
          </a:solidFill>
          <a:ln w="12700">
            <a:solidFill>
              <a:srgbClr val="C0392B"/>
            </a:solidFill>
            <a:prstDash val="solid"/>
          </a:ln>
        </p:spPr>
        <p:txBody>
          <a:bodyPr/>
          <a:lstStyle/>
          <a:p>
            <a:endParaRPr lang="en-US"/>
          </a:p>
        </p:txBody>
      </p:sp>
      <p:sp>
        <p:nvSpPr>
          <p:cNvPr id="30" name="Text 28"/>
          <p:cNvSpPr/>
          <p:nvPr/>
        </p:nvSpPr>
        <p:spPr>
          <a:xfrm>
            <a:off x="4846320" y="3831336"/>
            <a:ext cx="3931920" cy="237744"/>
          </a:xfrm>
          <a:prstGeom prst="rect">
            <a:avLst/>
          </a:prstGeom>
          <a:noFill/>
          <a:ln/>
        </p:spPr>
        <p:txBody>
          <a:bodyPr wrap="square" lIns="0" tIns="0" rIns="0" bIns="0" rtlCol="0" anchor="ctr"/>
          <a:lstStyle/>
          <a:p>
            <a:pPr marL="0" indent="0">
              <a:buNone/>
            </a:pPr>
            <a:r>
              <a:rPr lang="en-US" sz="1250" b="1" dirty="0">
                <a:solidFill>
                  <a:srgbClr val="1B2A4A"/>
                </a:solidFill>
                <a:latin typeface="Calibri" pitchFamily="34" charset="0"/>
                <a:ea typeface="Calibri" pitchFamily="34" charset="-122"/>
                <a:cs typeface="Calibri" pitchFamily="34" charset="-120"/>
              </a:rPr>
              <a:t>Avoiding Stereotyping</a:t>
            </a:r>
            <a:endParaRPr lang="en-US" sz="1250" dirty="0"/>
          </a:p>
        </p:txBody>
      </p:sp>
      <p:sp>
        <p:nvSpPr>
          <p:cNvPr id="31" name="Text 29"/>
          <p:cNvSpPr/>
          <p:nvPr/>
        </p:nvSpPr>
        <p:spPr>
          <a:xfrm>
            <a:off x="4846320" y="4114800"/>
            <a:ext cx="3931920" cy="676656"/>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Never assume a patient's beliefs based on cultural/religious identity. Explore individually. 'I want to understand what's most important to you and your family during this time — could you share that with me?'</a:t>
            </a:r>
            <a:endParaRPr lang="en-US" sz="11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3">
    <p:bg>
      <p:bgPr>
        <a:solidFill>
          <a:srgbClr val="FAF7F2"/>
        </a:solidFill>
        <a:effectLst/>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txBody>
          <a:bodyPr/>
          <a:lstStyle/>
          <a:p>
            <a:endParaRPr lang="en-US"/>
          </a:p>
        </p:txBody>
      </p:sp>
      <p:sp>
        <p:nvSpPr>
          <p:cNvPr id="3" name="Shape 1"/>
          <p:cNvSpPr/>
          <p:nvPr/>
        </p:nvSpPr>
        <p:spPr>
          <a:xfrm>
            <a:off x="0" y="594360"/>
            <a:ext cx="9144000" cy="45720"/>
          </a:xfrm>
          <a:prstGeom prst="rect">
            <a:avLst/>
          </a:prstGeom>
          <a:solidFill>
            <a:srgbClr val="C8952A"/>
          </a:solidFill>
          <a:ln w="12700">
            <a:solidFill>
              <a:srgbClr val="C8952A"/>
            </a:solidFill>
            <a:prstDash val="solid"/>
          </a:ln>
        </p:spPr>
        <p:txBody>
          <a:bodyPr/>
          <a:lstStyle/>
          <a:p>
            <a:endParaRPr lang="en-US"/>
          </a:p>
        </p:txBody>
      </p:sp>
      <p:sp>
        <p:nvSpPr>
          <p:cNvPr id="4" name="Shape 2"/>
          <p:cNvSpPr/>
          <p:nvPr/>
        </p:nvSpPr>
        <p:spPr>
          <a:xfrm>
            <a:off x="0" y="4892040"/>
            <a:ext cx="9144000" cy="251460"/>
          </a:xfrm>
          <a:prstGeom prst="rect">
            <a:avLst/>
          </a:prstGeom>
          <a:solidFill>
            <a:srgbClr val="1B2A4A"/>
          </a:solidFill>
          <a:ln w="12700">
            <a:solidFill>
              <a:srgbClr val="1B2A4A"/>
            </a:solidFill>
            <a:prstDash val="solid"/>
          </a:ln>
        </p:spPr>
        <p:txBody>
          <a:bodyPr/>
          <a:lstStyle/>
          <a:p>
            <a:endParaRPr lang="en-US"/>
          </a:p>
        </p:txBody>
      </p:sp>
      <p:sp>
        <p:nvSpPr>
          <p:cNvPr id="5" name="Text 3"/>
          <p:cNvSpPr/>
          <p:nvPr/>
        </p:nvSpPr>
        <p:spPr>
          <a:xfrm>
            <a:off x="320040" y="73152"/>
            <a:ext cx="8503920" cy="475488"/>
          </a:xfrm>
          <a:prstGeom prst="rect">
            <a:avLst/>
          </a:prstGeom>
          <a:noFill/>
          <a:ln/>
        </p:spPr>
        <p:txBody>
          <a:bodyPr wrap="square" lIns="0" tIns="0" rIns="0" bIns="0" rtlCol="0" anchor="ctr"/>
          <a:lstStyle/>
          <a:p>
            <a:pPr marL="0" indent="0">
              <a:buNone/>
            </a:pPr>
            <a:r>
              <a:rPr lang="en-US" sz="2200" b="1">
                <a:solidFill>
                  <a:srgbClr val="FFFFFF"/>
                </a:solidFill>
                <a:latin typeface="Calibri"/>
                <a:ea typeface="Calibri"/>
                <a:cs typeface="Calibri"/>
              </a:rPr>
              <a:t>Code Status and CPR: Ethical Framework</a:t>
            </a:r>
            <a:r>
              <a:rPr lang="en-US" sz="2200" b="1" baseline="30000">
                <a:solidFill>
                  <a:srgbClr val="FFFFFF"/>
                </a:solidFill>
                <a:latin typeface="Calibri"/>
                <a:ea typeface="Calibri"/>
                <a:cs typeface="Calibri"/>
              </a:rPr>
              <a:t>40</a:t>
            </a:r>
            <a:endParaRPr lang="en-US" sz="2200" baseline="30000">
              <a:ea typeface="Calibri"/>
              <a:cs typeface="Calibri"/>
            </a:endParaRPr>
          </a:p>
        </p:txBody>
      </p:sp>
      <p:sp>
        <p:nvSpPr>
          <p:cNvPr id="7" name="Shape 5"/>
          <p:cNvSpPr/>
          <p:nvPr/>
        </p:nvSpPr>
        <p:spPr>
          <a:xfrm>
            <a:off x="274320" y="749808"/>
            <a:ext cx="8595360" cy="457200"/>
          </a:xfrm>
          <a:prstGeom prst="rect">
            <a:avLst/>
          </a:prstGeom>
          <a:solidFill>
            <a:srgbClr val="1B2A4A"/>
          </a:solidFill>
          <a:ln w="12700">
            <a:solidFill>
              <a:srgbClr val="1B2A4A"/>
            </a:solidFill>
            <a:prstDash val="solid"/>
          </a:ln>
        </p:spPr>
        <p:txBody>
          <a:bodyPr/>
          <a:lstStyle/>
          <a:p>
            <a:endParaRPr lang="en-US"/>
          </a:p>
        </p:txBody>
      </p:sp>
      <p:sp>
        <p:nvSpPr>
          <p:cNvPr id="8" name="Text 6"/>
          <p:cNvSpPr/>
          <p:nvPr/>
        </p:nvSpPr>
        <p:spPr>
          <a:xfrm>
            <a:off x="411480" y="749808"/>
            <a:ext cx="8321040" cy="457200"/>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CPR is a medical procedure — not a right. Physicians are not required to offer or perform CPR when it is medically non-beneficial.</a:t>
            </a:r>
            <a:endParaRPr lang="en-US" sz="1300" dirty="0"/>
          </a:p>
        </p:txBody>
      </p:sp>
      <p:sp>
        <p:nvSpPr>
          <p:cNvPr id="9" name="Shape 7"/>
          <p:cNvSpPr/>
          <p:nvPr/>
        </p:nvSpPr>
        <p:spPr>
          <a:xfrm>
            <a:off x="274320" y="1335024"/>
            <a:ext cx="8595360" cy="896112"/>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0" name="Shape 8"/>
          <p:cNvSpPr/>
          <p:nvPr/>
        </p:nvSpPr>
        <p:spPr>
          <a:xfrm>
            <a:off x="274320" y="1335024"/>
            <a:ext cx="91440" cy="896112"/>
          </a:xfrm>
          <a:prstGeom prst="rect">
            <a:avLst/>
          </a:prstGeom>
          <a:solidFill>
            <a:srgbClr val="C0392B"/>
          </a:solidFill>
          <a:ln w="12700">
            <a:solidFill>
              <a:srgbClr val="C0392B"/>
            </a:solidFill>
            <a:prstDash val="solid"/>
          </a:ln>
        </p:spPr>
        <p:txBody>
          <a:bodyPr/>
          <a:lstStyle/>
          <a:p>
            <a:endParaRPr lang="en-US"/>
          </a:p>
        </p:txBody>
      </p:sp>
      <p:sp>
        <p:nvSpPr>
          <p:cNvPr id="11" name="Text 9"/>
          <p:cNvSpPr/>
          <p:nvPr/>
        </p:nvSpPr>
        <p:spPr>
          <a:xfrm>
            <a:off x="502920" y="1399032"/>
            <a:ext cx="8275320" cy="256032"/>
          </a:xfrm>
          <a:prstGeom prst="rect">
            <a:avLst/>
          </a:prstGeom>
          <a:noFill/>
          <a:ln/>
        </p:spPr>
        <p:txBody>
          <a:bodyPr wrap="square" lIns="0" tIns="0" rIns="0" bIns="0" rtlCol="0" anchor="ctr"/>
          <a:lstStyle/>
          <a:p>
            <a:pPr marL="0" indent="0">
              <a:buNone/>
            </a:pPr>
            <a:r>
              <a:rPr lang="en-US" sz="1300" b="1" dirty="0">
                <a:solidFill>
                  <a:srgbClr val="1B2A4A"/>
                </a:solidFill>
                <a:latin typeface="Calibri" pitchFamily="34" charset="0"/>
                <a:ea typeface="Calibri" pitchFamily="34" charset="-122"/>
                <a:cs typeface="Calibri" pitchFamily="34" charset="-120"/>
              </a:rPr>
              <a:t>Default 'Full Code' Is Not Ethically Required</a:t>
            </a:r>
            <a:endParaRPr lang="en-US" sz="1300" dirty="0"/>
          </a:p>
        </p:txBody>
      </p:sp>
      <p:sp>
        <p:nvSpPr>
          <p:cNvPr id="12" name="Text 10"/>
          <p:cNvSpPr/>
          <p:nvPr/>
        </p:nvSpPr>
        <p:spPr>
          <a:xfrm>
            <a:off x="502920" y="1700784"/>
            <a:ext cx="8275320" cy="438912"/>
          </a:xfrm>
          <a:prstGeom prst="rect">
            <a:avLst/>
          </a:prstGeom>
          <a:noFill/>
          <a:ln/>
        </p:spPr>
        <p:txBody>
          <a:bodyPr wrap="square" lIns="0" tIns="0" rIns="0" bIns="0" rtlCol="0" anchor="t"/>
          <a:lstStyle/>
          <a:p>
            <a:pPr marL="0" indent="0">
              <a:buNone/>
            </a:pPr>
            <a:r>
              <a:rPr lang="en-US" sz="1150" dirty="0">
                <a:solidFill>
                  <a:srgbClr val="3A3A3A"/>
                </a:solidFill>
                <a:latin typeface="Calibri" pitchFamily="34" charset="0"/>
                <a:ea typeface="Calibri" pitchFamily="34" charset="-122"/>
                <a:cs typeface="Calibri" pitchFamily="34" charset="-120"/>
              </a:rPr>
              <a:t>There is no legal or ethical obligation to offer CPR as a default. CPR should be offered when there is a reasonable chance of benefit. For imminently dying patients with multi-organ failure, CPR typically cannot achieve meaningful survival.</a:t>
            </a:r>
            <a:endParaRPr lang="en-US" sz="1150" dirty="0"/>
          </a:p>
        </p:txBody>
      </p:sp>
      <p:sp>
        <p:nvSpPr>
          <p:cNvPr id="13" name="Shape 11"/>
          <p:cNvSpPr/>
          <p:nvPr/>
        </p:nvSpPr>
        <p:spPr>
          <a:xfrm>
            <a:off x="274320" y="2340864"/>
            <a:ext cx="4187952" cy="248716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4" name="Shape 12"/>
          <p:cNvSpPr/>
          <p:nvPr/>
        </p:nvSpPr>
        <p:spPr>
          <a:xfrm>
            <a:off x="274320" y="2340864"/>
            <a:ext cx="91440" cy="2487168"/>
          </a:xfrm>
          <a:prstGeom prst="rect">
            <a:avLst/>
          </a:prstGeom>
          <a:solidFill>
            <a:srgbClr val="1A7F8C"/>
          </a:solidFill>
          <a:ln w="12700">
            <a:solidFill>
              <a:srgbClr val="1A7F8C"/>
            </a:solidFill>
            <a:prstDash val="solid"/>
          </a:ln>
        </p:spPr>
        <p:txBody>
          <a:bodyPr/>
          <a:lstStyle/>
          <a:p>
            <a:endParaRPr lang="en-US"/>
          </a:p>
        </p:txBody>
      </p:sp>
      <p:sp>
        <p:nvSpPr>
          <p:cNvPr id="15" name="Text 13"/>
          <p:cNvSpPr/>
          <p:nvPr/>
        </p:nvSpPr>
        <p:spPr>
          <a:xfrm>
            <a:off x="502920" y="2404872"/>
            <a:ext cx="3867912" cy="256032"/>
          </a:xfrm>
          <a:prstGeom prst="rect">
            <a:avLst/>
          </a:prstGeom>
          <a:noFill/>
          <a:ln/>
        </p:spPr>
        <p:txBody>
          <a:bodyPr wrap="square" lIns="0" tIns="0" rIns="0" bIns="0" rtlCol="0" anchor="ctr"/>
          <a:lstStyle/>
          <a:p>
            <a:pPr marL="0" indent="0">
              <a:buNone/>
            </a:pPr>
            <a:r>
              <a:rPr lang="en-US" sz="1300" b="1" dirty="0">
                <a:solidFill>
                  <a:srgbClr val="1B2A4A"/>
                </a:solidFill>
                <a:latin typeface="Calibri" pitchFamily="34" charset="0"/>
                <a:ea typeface="Calibri" pitchFamily="34" charset="-122"/>
                <a:cs typeface="Calibri" pitchFamily="34" charset="-120"/>
              </a:rPr>
              <a:t>DNR/DNI Conversations: Best Practices</a:t>
            </a:r>
            <a:endParaRPr lang="en-US" sz="1300" dirty="0"/>
          </a:p>
        </p:txBody>
      </p:sp>
      <p:sp>
        <p:nvSpPr>
          <p:cNvPr id="16" name="Text 14"/>
          <p:cNvSpPr/>
          <p:nvPr/>
        </p:nvSpPr>
        <p:spPr>
          <a:xfrm>
            <a:off x="502920" y="2706624"/>
            <a:ext cx="3867912" cy="2029968"/>
          </a:xfrm>
          <a:prstGeom prst="rect">
            <a:avLst/>
          </a:prstGeom>
          <a:noFill/>
          <a:ln/>
        </p:spPr>
        <p:txBody>
          <a:bodyPr wrap="square" lIns="0" tIns="0" rIns="0" bIns="0" rtlCol="0" anchor="t"/>
          <a:lstStyle/>
          <a:p>
            <a:pPr marL="0" indent="0">
              <a:buNone/>
            </a:pPr>
            <a:r>
              <a:rPr lang="en-US" sz="1150" dirty="0">
                <a:solidFill>
                  <a:srgbClr val="3A3A3A"/>
                </a:solidFill>
                <a:latin typeface="Calibri" pitchFamily="34" charset="0"/>
                <a:ea typeface="Calibri" pitchFamily="34" charset="-122"/>
                <a:cs typeface="Calibri" pitchFamily="34" charset="-120"/>
              </a:rPr>
              <a:t>• Ask about VALUES, not just 'do you want CPR'</a:t>
            </a:r>
            <a:endParaRPr lang="en-US" sz="1150" dirty="0"/>
          </a:p>
          <a:p>
            <a:pPr marL="0" indent="0">
              <a:buNone/>
            </a:pPr>
            <a:r>
              <a:rPr lang="en-US" sz="1150" dirty="0">
                <a:solidFill>
                  <a:srgbClr val="3A3A3A"/>
                </a:solidFill>
                <a:latin typeface="Calibri" pitchFamily="34" charset="0"/>
                <a:ea typeface="Calibri" pitchFamily="34" charset="-122"/>
                <a:cs typeface="Calibri" pitchFamily="34" charset="-120"/>
              </a:rPr>
              <a:t>• Use Ask-Tell-Ask framework</a:t>
            </a:r>
            <a:endParaRPr lang="en-US" sz="1150" dirty="0"/>
          </a:p>
          <a:p>
            <a:pPr marL="0" indent="0">
              <a:buNone/>
            </a:pPr>
            <a:r>
              <a:rPr lang="en-US" sz="1150" dirty="0">
                <a:solidFill>
                  <a:srgbClr val="3A3A3A"/>
                </a:solidFill>
                <a:latin typeface="Calibri" pitchFamily="34" charset="0"/>
                <a:ea typeface="Calibri" pitchFamily="34" charset="-122"/>
                <a:cs typeface="Calibri" pitchFamily="34" charset="-120"/>
              </a:rPr>
              <a:t>• Describe what CPR actually involves: chest compressions, rib fractures, intubation, ICU</a:t>
            </a:r>
            <a:endParaRPr lang="en-US" sz="1150" dirty="0"/>
          </a:p>
          <a:p>
            <a:pPr marL="0" indent="0">
              <a:buNone/>
            </a:pPr>
            <a:r>
              <a:rPr lang="en-US" sz="1150" dirty="0">
                <a:solidFill>
                  <a:srgbClr val="3A3A3A"/>
                </a:solidFill>
                <a:latin typeface="Calibri" pitchFamily="34" charset="0"/>
                <a:ea typeface="Calibri" pitchFamily="34" charset="-122"/>
                <a:cs typeface="Calibri" pitchFamily="34" charset="-120"/>
              </a:rPr>
              <a:t>• Discuss what meaningful survival would look like to the patient</a:t>
            </a:r>
            <a:endParaRPr lang="en-US" sz="1150" dirty="0"/>
          </a:p>
          <a:p>
            <a:pPr marL="0" indent="0">
              <a:buNone/>
            </a:pPr>
            <a:r>
              <a:rPr lang="en-US" sz="1150" dirty="0">
                <a:solidFill>
                  <a:srgbClr val="3A3A3A"/>
                </a:solidFill>
                <a:latin typeface="Calibri" pitchFamily="34" charset="0"/>
                <a:ea typeface="Calibri" pitchFamily="34" charset="-122"/>
                <a:cs typeface="Calibri" pitchFamily="34" charset="-120"/>
              </a:rPr>
              <a:t>• Distinguish DNR from 'do not treat' — DNR means no CPR/intubation, not comfort care only</a:t>
            </a:r>
            <a:endParaRPr lang="en-US" sz="1150" dirty="0"/>
          </a:p>
        </p:txBody>
      </p:sp>
      <p:sp>
        <p:nvSpPr>
          <p:cNvPr id="17" name="Shape 15"/>
          <p:cNvSpPr/>
          <p:nvPr/>
        </p:nvSpPr>
        <p:spPr>
          <a:xfrm>
            <a:off x="4681728" y="2340864"/>
            <a:ext cx="4187952" cy="248716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8" name="Shape 16"/>
          <p:cNvSpPr/>
          <p:nvPr/>
        </p:nvSpPr>
        <p:spPr>
          <a:xfrm>
            <a:off x="4681728" y="2340864"/>
            <a:ext cx="91440" cy="2487168"/>
          </a:xfrm>
          <a:prstGeom prst="rect">
            <a:avLst/>
          </a:prstGeom>
          <a:solidFill>
            <a:srgbClr val="C8952A"/>
          </a:solidFill>
          <a:ln w="12700">
            <a:solidFill>
              <a:srgbClr val="C8952A"/>
            </a:solidFill>
            <a:prstDash val="solid"/>
          </a:ln>
        </p:spPr>
        <p:txBody>
          <a:bodyPr/>
          <a:lstStyle/>
          <a:p>
            <a:endParaRPr lang="en-US"/>
          </a:p>
        </p:txBody>
      </p:sp>
      <p:sp>
        <p:nvSpPr>
          <p:cNvPr id="19" name="Text 17"/>
          <p:cNvSpPr/>
          <p:nvPr/>
        </p:nvSpPr>
        <p:spPr>
          <a:xfrm>
            <a:off x="4910328" y="2404872"/>
            <a:ext cx="3867912" cy="256032"/>
          </a:xfrm>
          <a:prstGeom prst="rect">
            <a:avLst/>
          </a:prstGeom>
          <a:noFill/>
          <a:ln/>
        </p:spPr>
        <p:txBody>
          <a:bodyPr wrap="square" lIns="0" tIns="0" rIns="0" bIns="0" rtlCol="0" anchor="ctr"/>
          <a:lstStyle/>
          <a:p>
            <a:pPr marL="0" indent="0">
              <a:buNone/>
            </a:pPr>
            <a:r>
              <a:rPr lang="en-US" sz="1300" b="1" dirty="0">
                <a:solidFill>
                  <a:srgbClr val="1B2A4A"/>
                </a:solidFill>
                <a:latin typeface="Calibri" pitchFamily="34" charset="0"/>
                <a:ea typeface="Calibri" pitchFamily="34" charset="-122"/>
                <a:cs typeface="Calibri" pitchFamily="34" charset="-120"/>
              </a:rPr>
              <a:t>Unilateral DNR</a:t>
            </a:r>
            <a:endParaRPr lang="en-US" sz="1300" dirty="0"/>
          </a:p>
        </p:txBody>
      </p:sp>
      <p:sp>
        <p:nvSpPr>
          <p:cNvPr id="20" name="Text 18"/>
          <p:cNvSpPr/>
          <p:nvPr/>
        </p:nvSpPr>
        <p:spPr>
          <a:xfrm>
            <a:off x="4910328" y="2706624"/>
            <a:ext cx="3867912" cy="2029968"/>
          </a:xfrm>
          <a:prstGeom prst="rect">
            <a:avLst/>
          </a:prstGeom>
          <a:noFill/>
          <a:ln/>
        </p:spPr>
        <p:txBody>
          <a:bodyPr wrap="square" lIns="0" tIns="0" rIns="0" bIns="0" rtlCol="0" anchor="t"/>
          <a:lstStyle/>
          <a:p>
            <a:r>
              <a:rPr lang="en-US" sz="1150" dirty="0">
                <a:solidFill>
                  <a:srgbClr val="3A3A3A"/>
                </a:solidFill>
                <a:latin typeface="Calibri"/>
                <a:ea typeface="Calibri"/>
                <a:cs typeface="Calibri"/>
              </a:rPr>
              <a:t>Physicians may write a unilateral DNR (without patient/family consent) ONLY when CPR is medically futile — i.e., cannot achieve return of spontaneous circulation regardless of effort. This standard is rarely met. Hospital legal and ethics review recommended. </a:t>
            </a:r>
            <a:r>
              <a:rPr lang="en-US" sz="1150" b="1">
                <a:solidFill>
                  <a:srgbClr val="3A3A3A"/>
                </a:solidFill>
                <a:latin typeface="Calibri"/>
                <a:ea typeface="Calibri"/>
                <a:cs typeface="Calibri"/>
              </a:rPr>
              <a:t>NOT legal in Georgia.</a:t>
            </a:r>
            <a:r>
              <a:rPr lang="en-US" sz="1150" b="1" baseline="30000">
                <a:solidFill>
                  <a:srgbClr val="3A3A3A"/>
                </a:solidFill>
                <a:latin typeface="Calibri"/>
                <a:ea typeface="Calibri"/>
                <a:cs typeface="Calibri"/>
              </a:rPr>
              <a:t>41 </a:t>
            </a:r>
            <a:endParaRPr lang="en-US" sz="1150" b="1" baseline="300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4">
    <p:bg>
      <p:bgPr>
        <a:solidFill>
          <a:srgbClr val="FAF7F2"/>
        </a:solidFill>
        <a:effectLst/>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txBody>
          <a:bodyPr/>
          <a:lstStyle/>
          <a:p>
            <a:endParaRPr lang="en-US"/>
          </a:p>
        </p:txBody>
      </p:sp>
      <p:sp>
        <p:nvSpPr>
          <p:cNvPr id="3" name="Shape 1"/>
          <p:cNvSpPr/>
          <p:nvPr/>
        </p:nvSpPr>
        <p:spPr>
          <a:xfrm>
            <a:off x="0" y="594360"/>
            <a:ext cx="9144000" cy="45720"/>
          </a:xfrm>
          <a:prstGeom prst="rect">
            <a:avLst/>
          </a:prstGeom>
          <a:solidFill>
            <a:srgbClr val="C8952A"/>
          </a:solidFill>
          <a:ln w="12700">
            <a:solidFill>
              <a:srgbClr val="C8952A"/>
            </a:solidFill>
            <a:prstDash val="solid"/>
          </a:ln>
        </p:spPr>
        <p:txBody>
          <a:bodyPr/>
          <a:lstStyle/>
          <a:p>
            <a:endParaRPr lang="en-US"/>
          </a:p>
        </p:txBody>
      </p:sp>
      <p:sp>
        <p:nvSpPr>
          <p:cNvPr id="4" name="Shape 2"/>
          <p:cNvSpPr/>
          <p:nvPr/>
        </p:nvSpPr>
        <p:spPr>
          <a:xfrm>
            <a:off x="0" y="4892040"/>
            <a:ext cx="9144000" cy="251460"/>
          </a:xfrm>
          <a:prstGeom prst="rect">
            <a:avLst/>
          </a:prstGeom>
          <a:solidFill>
            <a:srgbClr val="1B2A4A"/>
          </a:solidFill>
          <a:ln w="12700">
            <a:solidFill>
              <a:srgbClr val="1B2A4A"/>
            </a:solidFill>
            <a:prstDash val="solid"/>
          </a:ln>
        </p:spPr>
        <p:txBody>
          <a:bodyPr/>
          <a:lstStyle/>
          <a:p>
            <a:endParaRPr lang="en-US"/>
          </a:p>
        </p:txBody>
      </p:sp>
      <p:sp>
        <p:nvSpPr>
          <p:cNvPr id="5" name="Text 3"/>
          <p:cNvSpPr/>
          <p:nvPr/>
        </p:nvSpPr>
        <p:spPr>
          <a:xfrm>
            <a:off x="320040" y="73152"/>
            <a:ext cx="8503920" cy="475488"/>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Ethical Communication and Prognostication</a:t>
            </a:r>
            <a:endParaRPr lang="en-US" sz="2200" dirty="0"/>
          </a:p>
        </p:txBody>
      </p:sp>
      <p:sp>
        <p:nvSpPr>
          <p:cNvPr id="7" name="Text 5"/>
          <p:cNvSpPr/>
          <p:nvPr/>
        </p:nvSpPr>
        <p:spPr>
          <a:xfrm>
            <a:off x="274320" y="749808"/>
            <a:ext cx="8595360" cy="402336"/>
          </a:xfrm>
          <a:prstGeom prst="rect">
            <a:avLst/>
          </a:prstGeom>
          <a:noFill/>
          <a:ln/>
        </p:spPr>
        <p:txBody>
          <a:bodyPr wrap="square" lIns="0" tIns="0" rIns="0" bIns="0" rtlCol="0" anchor="ctr"/>
          <a:lstStyle/>
          <a:p>
            <a:pPr marL="0" indent="0">
              <a:buNone/>
            </a:pPr>
            <a:r>
              <a:rPr lang="en-US" sz="1250" i="1" dirty="0">
                <a:solidFill>
                  <a:srgbClr val="1A7F8C"/>
                </a:solidFill>
                <a:latin typeface="Calibri" pitchFamily="34" charset="0"/>
                <a:ea typeface="Calibri" pitchFamily="34" charset="-122"/>
                <a:cs typeface="Calibri" pitchFamily="34" charset="-120"/>
              </a:rPr>
              <a:t>Communication is an ethical act. How we disclose prognosis shapes a patient's ability to make autonomous decisions, plan for death, and experience a meaningful end of life.</a:t>
            </a:r>
            <a:endParaRPr lang="en-US" sz="1250" dirty="0"/>
          </a:p>
        </p:txBody>
      </p:sp>
      <p:sp>
        <p:nvSpPr>
          <p:cNvPr id="8" name="Shape 6"/>
          <p:cNvSpPr/>
          <p:nvPr/>
        </p:nvSpPr>
        <p:spPr>
          <a:xfrm>
            <a:off x="274320" y="1280160"/>
            <a:ext cx="4206240" cy="1078992"/>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9" name="Shape 7"/>
          <p:cNvSpPr/>
          <p:nvPr/>
        </p:nvSpPr>
        <p:spPr>
          <a:xfrm>
            <a:off x="274320" y="1280160"/>
            <a:ext cx="73152" cy="1078992"/>
          </a:xfrm>
          <a:prstGeom prst="rect">
            <a:avLst/>
          </a:prstGeom>
          <a:solidFill>
            <a:srgbClr val="1A7F8C"/>
          </a:solidFill>
          <a:ln w="12700">
            <a:solidFill>
              <a:srgbClr val="1A7F8C"/>
            </a:solidFill>
            <a:prstDash val="solid"/>
          </a:ln>
        </p:spPr>
        <p:txBody>
          <a:bodyPr/>
          <a:lstStyle/>
          <a:p>
            <a:endParaRPr lang="en-US"/>
          </a:p>
        </p:txBody>
      </p:sp>
      <p:sp>
        <p:nvSpPr>
          <p:cNvPr id="10" name="Text 8"/>
          <p:cNvSpPr/>
          <p:nvPr/>
        </p:nvSpPr>
        <p:spPr>
          <a:xfrm>
            <a:off x="457200" y="1344168"/>
            <a:ext cx="3931920" cy="237744"/>
          </a:xfrm>
          <a:prstGeom prst="rect">
            <a:avLst/>
          </a:prstGeom>
          <a:noFill/>
          <a:ln/>
        </p:spPr>
        <p:txBody>
          <a:bodyPr wrap="square" lIns="0" tIns="0" rIns="0" bIns="0" rtlCol="0" anchor="ctr"/>
          <a:lstStyle/>
          <a:p>
            <a:pPr marL="0" indent="0">
              <a:buNone/>
            </a:pPr>
            <a:r>
              <a:rPr lang="en-US" sz="1250" b="1">
                <a:solidFill>
                  <a:srgbClr val="1B2A4A"/>
                </a:solidFill>
                <a:latin typeface="Calibri"/>
                <a:ea typeface="Calibri"/>
                <a:cs typeface="Calibri"/>
              </a:rPr>
              <a:t>Obligation to Disclose Prognosis</a:t>
            </a:r>
            <a:r>
              <a:rPr lang="en-US" sz="1250" b="1" baseline="30000">
                <a:solidFill>
                  <a:srgbClr val="1B2A4A"/>
                </a:solidFill>
                <a:latin typeface="Calibri"/>
                <a:ea typeface="Calibri"/>
                <a:cs typeface="Calibri"/>
              </a:rPr>
              <a:t>42</a:t>
            </a:r>
            <a:endParaRPr lang="en-US" sz="1250" baseline="30000" dirty="0"/>
          </a:p>
        </p:txBody>
      </p:sp>
      <p:sp>
        <p:nvSpPr>
          <p:cNvPr id="11" name="Text 9"/>
          <p:cNvSpPr/>
          <p:nvPr/>
        </p:nvSpPr>
        <p:spPr>
          <a:xfrm>
            <a:off x="457200" y="1627632"/>
            <a:ext cx="3931920" cy="676656"/>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Veracity requires offering patients accurate prognostic information when they want it. Most patients DO want to know their prognosis. Framing matters: survival statistics vs. 'most patients in your situation...'</a:t>
            </a:r>
            <a:endParaRPr lang="en-US" sz="1100" dirty="0"/>
          </a:p>
        </p:txBody>
      </p:sp>
      <p:sp>
        <p:nvSpPr>
          <p:cNvPr id="12" name="Shape 10"/>
          <p:cNvSpPr/>
          <p:nvPr/>
        </p:nvSpPr>
        <p:spPr>
          <a:xfrm>
            <a:off x="274320" y="2487168"/>
            <a:ext cx="4206240" cy="1078992"/>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3" name="Shape 11"/>
          <p:cNvSpPr/>
          <p:nvPr/>
        </p:nvSpPr>
        <p:spPr>
          <a:xfrm>
            <a:off x="274320" y="2487168"/>
            <a:ext cx="73152" cy="1078992"/>
          </a:xfrm>
          <a:prstGeom prst="rect">
            <a:avLst/>
          </a:prstGeom>
          <a:solidFill>
            <a:srgbClr val="1B2A4A"/>
          </a:solidFill>
          <a:ln w="12700">
            <a:solidFill>
              <a:srgbClr val="1B2A4A"/>
            </a:solidFill>
            <a:prstDash val="solid"/>
          </a:ln>
        </p:spPr>
        <p:txBody>
          <a:bodyPr/>
          <a:lstStyle/>
          <a:p>
            <a:endParaRPr lang="en-US"/>
          </a:p>
        </p:txBody>
      </p:sp>
      <p:sp>
        <p:nvSpPr>
          <p:cNvPr id="14" name="Text 12"/>
          <p:cNvSpPr/>
          <p:nvPr/>
        </p:nvSpPr>
        <p:spPr>
          <a:xfrm>
            <a:off x="457200" y="2551176"/>
            <a:ext cx="3931920" cy="237744"/>
          </a:xfrm>
          <a:prstGeom prst="rect">
            <a:avLst/>
          </a:prstGeom>
          <a:noFill/>
          <a:ln/>
        </p:spPr>
        <p:txBody>
          <a:bodyPr wrap="square" lIns="0" tIns="0" rIns="0" bIns="0" rtlCol="0" anchor="ctr"/>
          <a:lstStyle/>
          <a:p>
            <a:pPr marL="0" indent="0">
              <a:buNone/>
            </a:pPr>
            <a:r>
              <a:rPr lang="en-US" sz="1250" b="1">
                <a:solidFill>
                  <a:srgbClr val="1B2A4A"/>
                </a:solidFill>
                <a:latin typeface="Calibri"/>
                <a:ea typeface="Calibri"/>
                <a:cs typeface="Calibri"/>
              </a:rPr>
              <a:t>Patient's Right to Not Know</a:t>
            </a:r>
            <a:r>
              <a:rPr lang="en-US" sz="1250" b="1" baseline="30000">
                <a:solidFill>
                  <a:srgbClr val="1B2A4A"/>
                </a:solidFill>
                <a:ea typeface="+mn-lt"/>
                <a:cs typeface="+mn-lt"/>
              </a:rPr>
              <a:t>42</a:t>
            </a:r>
            <a:endParaRPr lang="en-US" sz="1250" dirty="0">
              <a:ea typeface="Calibri" panose="020F0502020204030204"/>
              <a:cs typeface="Calibri" panose="020F0502020204030204"/>
            </a:endParaRPr>
          </a:p>
        </p:txBody>
      </p:sp>
      <p:sp>
        <p:nvSpPr>
          <p:cNvPr id="15" name="Text 13"/>
          <p:cNvSpPr/>
          <p:nvPr/>
        </p:nvSpPr>
        <p:spPr>
          <a:xfrm>
            <a:off x="457200" y="2834640"/>
            <a:ext cx="3931920" cy="676656"/>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Patients may waive their right to prognostic information. This must be respected. However, waiver of information ≠ waiver of involvement in decision-making. Clarify what role they want to play.</a:t>
            </a:r>
            <a:endParaRPr lang="en-US" sz="1100" dirty="0"/>
          </a:p>
        </p:txBody>
      </p:sp>
      <p:sp>
        <p:nvSpPr>
          <p:cNvPr id="16" name="Shape 14"/>
          <p:cNvSpPr/>
          <p:nvPr/>
        </p:nvSpPr>
        <p:spPr>
          <a:xfrm>
            <a:off x="274320" y="3694176"/>
            <a:ext cx="4206240" cy="1078992"/>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7" name="Shape 15"/>
          <p:cNvSpPr/>
          <p:nvPr/>
        </p:nvSpPr>
        <p:spPr>
          <a:xfrm>
            <a:off x="274320" y="3694176"/>
            <a:ext cx="73152" cy="1078992"/>
          </a:xfrm>
          <a:prstGeom prst="rect">
            <a:avLst/>
          </a:prstGeom>
          <a:solidFill>
            <a:srgbClr val="C8952A"/>
          </a:solidFill>
          <a:ln w="12700">
            <a:solidFill>
              <a:srgbClr val="C8952A"/>
            </a:solidFill>
            <a:prstDash val="solid"/>
          </a:ln>
        </p:spPr>
        <p:txBody>
          <a:bodyPr/>
          <a:lstStyle/>
          <a:p>
            <a:endParaRPr lang="en-US"/>
          </a:p>
        </p:txBody>
      </p:sp>
      <p:sp>
        <p:nvSpPr>
          <p:cNvPr id="18" name="Text 16"/>
          <p:cNvSpPr/>
          <p:nvPr/>
        </p:nvSpPr>
        <p:spPr>
          <a:xfrm>
            <a:off x="457200" y="3758184"/>
            <a:ext cx="3931920" cy="237744"/>
          </a:xfrm>
          <a:prstGeom prst="rect">
            <a:avLst/>
          </a:prstGeom>
          <a:noFill/>
          <a:ln/>
        </p:spPr>
        <p:txBody>
          <a:bodyPr wrap="square" lIns="0" tIns="0" rIns="0" bIns="0" rtlCol="0" anchor="ctr"/>
          <a:lstStyle/>
          <a:p>
            <a:pPr marL="0" indent="0">
              <a:buNone/>
            </a:pPr>
            <a:r>
              <a:rPr lang="en-US" sz="1250" b="1">
                <a:solidFill>
                  <a:srgbClr val="1B2A4A"/>
                </a:solidFill>
                <a:latin typeface="Calibri"/>
                <a:ea typeface="Calibri"/>
                <a:cs typeface="Calibri"/>
              </a:rPr>
              <a:t>Collusion (Family Requests to Hide Truth)</a:t>
            </a:r>
            <a:r>
              <a:rPr lang="en-US" sz="1250" b="1" baseline="30000">
                <a:solidFill>
                  <a:srgbClr val="1B2A4A"/>
                </a:solidFill>
                <a:latin typeface="Calibri"/>
                <a:ea typeface="Calibri"/>
                <a:cs typeface="Calibri"/>
              </a:rPr>
              <a:t>42</a:t>
            </a:r>
            <a:endParaRPr lang="en-US" sz="1250" dirty="0"/>
          </a:p>
        </p:txBody>
      </p:sp>
      <p:sp>
        <p:nvSpPr>
          <p:cNvPr id="19" name="Text 17"/>
          <p:cNvSpPr/>
          <p:nvPr/>
        </p:nvSpPr>
        <p:spPr>
          <a:xfrm>
            <a:off x="457200" y="4041648"/>
            <a:ext cx="3931920" cy="676656"/>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Family members sometimes ask physicians not to disclose diagnosis/prognosis to the patient. This should be resisted. Explore family concerns; clarify patient's own expressed preferences. Patient rights take precedence.</a:t>
            </a:r>
            <a:endParaRPr lang="en-US" sz="1100" dirty="0"/>
          </a:p>
        </p:txBody>
      </p:sp>
      <p:sp>
        <p:nvSpPr>
          <p:cNvPr id="20" name="Shape 18"/>
          <p:cNvSpPr/>
          <p:nvPr/>
        </p:nvSpPr>
        <p:spPr>
          <a:xfrm>
            <a:off x="4663440" y="1280160"/>
            <a:ext cx="4206240" cy="1078992"/>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21" name="Shape 19"/>
          <p:cNvSpPr/>
          <p:nvPr/>
        </p:nvSpPr>
        <p:spPr>
          <a:xfrm>
            <a:off x="4663440" y="1280160"/>
            <a:ext cx="73152" cy="1078992"/>
          </a:xfrm>
          <a:prstGeom prst="rect">
            <a:avLst/>
          </a:prstGeom>
          <a:solidFill>
            <a:srgbClr val="1A7A4A"/>
          </a:solidFill>
          <a:ln w="12700">
            <a:solidFill>
              <a:srgbClr val="1A7A4A"/>
            </a:solidFill>
            <a:prstDash val="solid"/>
          </a:ln>
        </p:spPr>
        <p:txBody>
          <a:bodyPr/>
          <a:lstStyle/>
          <a:p>
            <a:endParaRPr lang="en-US"/>
          </a:p>
        </p:txBody>
      </p:sp>
      <p:sp>
        <p:nvSpPr>
          <p:cNvPr id="22" name="Text 20"/>
          <p:cNvSpPr/>
          <p:nvPr/>
        </p:nvSpPr>
        <p:spPr>
          <a:xfrm>
            <a:off x="4846320" y="1344168"/>
            <a:ext cx="3931920" cy="237744"/>
          </a:xfrm>
          <a:prstGeom prst="rect">
            <a:avLst/>
          </a:prstGeom>
          <a:noFill/>
          <a:ln/>
        </p:spPr>
        <p:txBody>
          <a:bodyPr wrap="square" lIns="0" tIns="0" rIns="0" bIns="0" rtlCol="0" anchor="ctr"/>
          <a:lstStyle/>
          <a:p>
            <a:pPr marL="0" indent="0">
              <a:buNone/>
            </a:pPr>
            <a:r>
              <a:rPr lang="en-US" sz="1250" b="1">
                <a:solidFill>
                  <a:srgbClr val="1B2A4A"/>
                </a:solidFill>
                <a:latin typeface="Calibri"/>
                <a:ea typeface="Calibri"/>
                <a:cs typeface="Calibri"/>
              </a:rPr>
              <a:t>Hope and Truth Are Compatible</a:t>
            </a:r>
            <a:r>
              <a:rPr lang="en-US" sz="1250" b="1" baseline="30000">
                <a:solidFill>
                  <a:srgbClr val="1B2A4A"/>
                </a:solidFill>
                <a:latin typeface="Calibri"/>
                <a:ea typeface="Calibri"/>
                <a:cs typeface="Calibri"/>
              </a:rPr>
              <a:t>43</a:t>
            </a:r>
            <a:endParaRPr lang="en-US" sz="1250" dirty="0"/>
          </a:p>
        </p:txBody>
      </p:sp>
      <p:sp>
        <p:nvSpPr>
          <p:cNvPr id="23" name="Text 21"/>
          <p:cNvSpPr/>
          <p:nvPr/>
        </p:nvSpPr>
        <p:spPr>
          <a:xfrm>
            <a:off x="4846320" y="1627632"/>
            <a:ext cx="3931920" cy="676656"/>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Prognostic honesty does not extinguish hope. Reframe hope: 'I hope we can keep you comfortable and at home with your family' vs. 'I hope the cancer responds.' Help patients find realistic hope anchors.</a:t>
            </a:r>
            <a:endParaRPr lang="en-US" sz="1100" dirty="0"/>
          </a:p>
        </p:txBody>
      </p:sp>
      <p:sp>
        <p:nvSpPr>
          <p:cNvPr id="24" name="Shape 22"/>
          <p:cNvSpPr/>
          <p:nvPr/>
        </p:nvSpPr>
        <p:spPr>
          <a:xfrm>
            <a:off x="4663440" y="2487168"/>
            <a:ext cx="4206240" cy="1078992"/>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25" name="Shape 23"/>
          <p:cNvSpPr/>
          <p:nvPr/>
        </p:nvSpPr>
        <p:spPr>
          <a:xfrm>
            <a:off x="4663440" y="2487168"/>
            <a:ext cx="73152" cy="1078992"/>
          </a:xfrm>
          <a:prstGeom prst="rect">
            <a:avLst/>
          </a:prstGeom>
          <a:solidFill>
            <a:srgbClr val="D4750A"/>
          </a:solidFill>
          <a:ln w="12700">
            <a:solidFill>
              <a:srgbClr val="D4750A"/>
            </a:solidFill>
            <a:prstDash val="solid"/>
          </a:ln>
        </p:spPr>
        <p:txBody>
          <a:bodyPr/>
          <a:lstStyle/>
          <a:p>
            <a:endParaRPr lang="en-US"/>
          </a:p>
        </p:txBody>
      </p:sp>
      <p:sp>
        <p:nvSpPr>
          <p:cNvPr id="26" name="Text 24"/>
          <p:cNvSpPr/>
          <p:nvPr/>
        </p:nvSpPr>
        <p:spPr>
          <a:xfrm>
            <a:off x="4846320" y="2551176"/>
            <a:ext cx="3931920" cy="237744"/>
          </a:xfrm>
          <a:prstGeom prst="rect">
            <a:avLst/>
          </a:prstGeom>
          <a:noFill/>
          <a:ln/>
        </p:spPr>
        <p:txBody>
          <a:bodyPr wrap="square" lIns="0" tIns="0" rIns="0" bIns="0" rtlCol="0" anchor="ctr"/>
          <a:lstStyle/>
          <a:p>
            <a:pPr marL="0" indent="0">
              <a:buNone/>
            </a:pPr>
            <a:r>
              <a:rPr lang="en-US" sz="1250" b="1">
                <a:solidFill>
                  <a:srgbClr val="1B2A4A"/>
                </a:solidFill>
                <a:latin typeface="Calibri"/>
                <a:ea typeface="Calibri"/>
                <a:cs typeface="Calibri"/>
              </a:rPr>
              <a:t>Language of Uncertainty</a:t>
            </a:r>
            <a:r>
              <a:rPr lang="en-US" sz="1250" b="1" baseline="30000">
                <a:solidFill>
                  <a:srgbClr val="1B2A4A"/>
                </a:solidFill>
                <a:latin typeface="Calibri"/>
                <a:ea typeface="Calibri"/>
                <a:cs typeface="Calibri"/>
              </a:rPr>
              <a:t>43</a:t>
            </a:r>
            <a:endParaRPr lang="en-US" sz="1250" dirty="0"/>
          </a:p>
        </p:txBody>
      </p:sp>
      <p:sp>
        <p:nvSpPr>
          <p:cNvPr id="27" name="Text 25"/>
          <p:cNvSpPr/>
          <p:nvPr/>
        </p:nvSpPr>
        <p:spPr>
          <a:xfrm>
            <a:off x="4846320" y="2834640"/>
            <a:ext cx="3931920" cy="676656"/>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Use calibrated language: 'I worry this illness will get worse over the next weeks...' 'If I'm wrong, I'd be delighted — but I want you to be prepared.' Avoid false certainty in both directions.</a:t>
            </a:r>
            <a:endParaRPr lang="en-US" sz="1100" dirty="0"/>
          </a:p>
        </p:txBody>
      </p:sp>
      <p:sp>
        <p:nvSpPr>
          <p:cNvPr id="28" name="Shape 26"/>
          <p:cNvSpPr/>
          <p:nvPr/>
        </p:nvSpPr>
        <p:spPr>
          <a:xfrm>
            <a:off x="4663440" y="3694176"/>
            <a:ext cx="4206240" cy="1078992"/>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29" name="Shape 27"/>
          <p:cNvSpPr/>
          <p:nvPr/>
        </p:nvSpPr>
        <p:spPr>
          <a:xfrm>
            <a:off x="4663440" y="3694176"/>
            <a:ext cx="73152" cy="1078992"/>
          </a:xfrm>
          <a:prstGeom prst="rect">
            <a:avLst/>
          </a:prstGeom>
          <a:solidFill>
            <a:srgbClr val="C0392B"/>
          </a:solidFill>
          <a:ln w="12700">
            <a:solidFill>
              <a:srgbClr val="C0392B"/>
            </a:solidFill>
            <a:prstDash val="solid"/>
          </a:ln>
        </p:spPr>
        <p:txBody>
          <a:bodyPr/>
          <a:lstStyle/>
          <a:p>
            <a:endParaRPr lang="en-US"/>
          </a:p>
        </p:txBody>
      </p:sp>
      <p:sp>
        <p:nvSpPr>
          <p:cNvPr id="30" name="Text 28"/>
          <p:cNvSpPr/>
          <p:nvPr/>
        </p:nvSpPr>
        <p:spPr>
          <a:xfrm>
            <a:off x="4846320" y="3758184"/>
            <a:ext cx="3931920" cy="237744"/>
          </a:xfrm>
          <a:prstGeom prst="rect">
            <a:avLst/>
          </a:prstGeom>
          <a:noFill/>
          <a:ln/>
        </p:spPr>
        <p:txBody>
          <a:bodyPr wrap="square" lIns="0" tIns="0" rIns="0" bIns="0" rtlCol="0" anchor="ctr"/>
          <a:lstStyle/>
          <a:p>
            <a:pPr marL="0" indent="0">
              <a:buNone/>
            </a:pPr>
            <a:r>
              <a:rPr lang="en-US" sz="1250" b="1">
                <a:solidFill>
                  <a:srgbClr val="1B2A4A"/>
                </a:solidFill>
                <a:latin typeface="Calibri"/>
                <a:ea typeface="Calibri"/>
                <a:cs typeface="Calibri"/>
              </a:rPr>
              <a:t>Interpreters and Language Access</a:t>
            </a:r>
            <a:r>
              <a:rPr lang="en-US" sz="1250" b="1" baseline="30000">
                <a:solidFill>
                  <a:srgbClr val="1B2A4A"/>
                </a:solidFill>
                <a:latin typeface="Calibri"/>
                <a:ea typeface="Calibri"/>
                <a:cs typeface="Calibri"/>
              </a:rPr>
              <a:t>44</a:t>
            </a:r>
            <a:endParaRPr lang="en-US" sz="1250" dirty="0"/>
          </a:p>
        </p:txBody>
      </p:sp>
      <p:sp>
        <p:nvSpPr>
          <p:cNvPr id="31" name="Text 29"/>
          <p:cNvSpPr/>
          <p:nvPr/>
        </p:nvSpPr>
        <p:spPr>
          <a:xfrm>
            <a:off x="4846320" y="4041648"/>
            <a:ext cx="3931920" cy="676656"/>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Communication ethics requires language-appropriate interpretation. Using family members as interpreters for bad news or consent discussions is inadequate and potentially harmful. Use certified medical interpreters.</a:t>
            </a:r>
            <a:endParaRPr lang="en-US" sz="11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5">
    <p:bg>
      <p:bgPr>
        <a:solidFill>
          <a:srgbClr val="FAF7F2"/>
        </a:solidFill>
        <a:effectLst/>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txBody>
          <a:bodyPr/>
          <a:lstStyle/>
          <a:p>
            <a:endParaRPr lang="en-US"/>
          </a:p>
        </p:txBody>
      </p:sp>
      <p:sp>
        <p:nvSpPr>
          <p:cNvPr id="3" name="Shape 1"/>
          <p:cNvSpPr/>
          <p:nvPr/>
        </p:nvSpPr>
        <p:spPr>
          <a:xfrm>
            <a:off x="0" y="594360"/>
            <a:ext cx="9144000" cy="45720"/>
          </a:xfrm>
          <a:prstGeom prst="rect">
            <a:avLst/>
          </a:prstGeom>
          <a:solidFill>
            <a:srgbClr val="C8952A"/>
          </a:solidFill>
          <a:ln w="12700">
            <a:solidFill>
              <a:srgbClr val="C8952A"/>
            </a:solidFill>
            <a:prstDash val="solid"/>
          </a:ln>
        </p:spPr>
        <p:txBody>
          <a:bodyPr/>
          <a:lstStyle/>
          <a:p>
            <a:endParaRPr lang="en-US"/>
          </a:p>
        </p:txBody>
      </p:sp>
      <p:sp>
        <p:nvSpPr>
          <p:cNvPr id="4" name="Shape 2"/>
          <p:cNvSpPr/>
          <p:nvPr/>
        </p:nvSpPr>
        <p:spPr>
          <a:xfrm>
            <a:off x="0" y="4892040"/>
            <a:ext cx="9144000" cy="251460"/>
          </a:xfrm>
          <a:prstGeom prst="rect">
            <a:avLst/>
          </a:prstGeom>
          <a:solidFill>
            <a:srgbClr val="1B2A4A"/>
          </a:solidFill>
          <a:ln w="12700">
            <a:solidFill>
              <a:srgbClr val="1B2A4A"/>
            </a:solidFill>
            <a:prstDash val="solid"/>
          </a:ln>
        </p:spPr>
        <p:txBody>
          <a:bodyPr/>
          <a:lstStyle/>
          <a:p>
            <a:endParaRPr lang="en-US"/>
          </a:p>
        </p:txBody>
      </p:sp>
      <p:sp>
        <p:nvSpPr>
          <p:cNvPr id="5" name="Text 3"/>
          <p:cNvSpPr/>
          <p:nvPr/>
        </p:nvSpPr>
        <p:spPr>
          <a:xfrm>
            <a:off x="320040" y="73152"/>
            <a:ext cx="8503920" cy="475488"/>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Ethics of Hospice: Eligibility, Timing, and Access</a:t>
            </a:r>
            <a:endParaRPr lang="en-US" sz="2200" dirty="0"/>
          </a:p>
        </p:txBody>
      </p:sp>
      <p:sp>
        <p:nvSpPr>
          <p:cNvPr id="8" name="Shape 6"/>
          <p:cNvSpPr/>
          <p:nvPr/>
        </p:nvSpPr>
        <p:spPr>
          <a:xfrm>
            <a:off x="228600" y="973836"/>
            <a:ext cx="4206240" cy="1078992"/>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9" name="Shape 7"/>
          <p:cNvSpPr/>
          <p:nvPr/>
        </p:nvSpPr>
        <p:spPr>
          <a:xfrm>
            <a:off x="228600" y="973836"/>
            <a:ext cx="73152" cy="1078992"/>
          </a:xfrm>
          <a:prstGeom prst="rect">
            <a:avLst/>
          </a:prstGeom>
          <a:solidFill>
            <a:srgbClr val="1B2A4A"/>
          </a:solidFill>
          <a:ln w="12700">
            <a:solidFill>
              <a:srgbClr val="1B2A4A"/>
            </a:solidFill>
            <a:prstDash val="solid"/>
          </a:ln>
        </p:spPr>
        <p:txBody>
          <a:bodyPr/>
          <a:lstStyle/>
          <a:p>
            <a:endParaRPr lang="en-US"/>
          </a:p>
        </p:txBody>
      </p:sp>
      <p:sp>
        <p:nvSpPr>
          <p:cNvPr id="10" name="Text 8"/>
          <p:cNvSpPr/>
          <p:nvPr/>
        </p:nvSpPr>
        <p:spPr>
          <a:xfrm>
            <a:off x="411480" y="1037844"/>
            <a:ext cx="3931920" cy="237744"/>
          </a:xfrm>
          <a:prstGeom prst="rect">
            <a:avLst/>
          </a:prstGeom>
          <a:noFill/>
          <a:ln/>
        </p:spPr>
        <p:txBody>
          <a:bodyPr wrap="square" lIns="0" tIns="0" rIns="0" bIns="0" rtlCol="0" anchor="ctr"/>
          <a:lstStyle/>
          <a:p>
            <a:pPr marL="0" indent="0">
              <a:buNone/>
            </a:pPr>
            <a:r>
              <a:rPr lang="en-US" sz="1250" b="1">
                <a:solidFill>
                  <a:srgbClr val="1B2A4A"/>
                </a:solidFill>
                <a:latin typeface="Calibri"/>
                <a:ea typeface="Calibri"/>
                <a:cs typeface="Calibri"/>
              </a:rPr>
              <a:t>Medicare Hospice Benefit (MHB)</a:t>
            </a:r>
            <a:r>
              <a:rPr lang="en-US" sz="1250" b="1" baseline="30000">
                <a:solidFill>
                  <a:srgbClr val="1B2A4A"/>
                </a:solidFill>
                <a:latin typeface="Calibri"/>
                <a:ea typeface="Calibri"/>
                <a:cs typeface="Calibri"/>
              </a:rPr>
              <a:t>45</a:t>
            </a:r>
            <a:endParaRPr lang="en-US" sz="1250" dirty="0"/>
          </a:p>
        </p:txBody>
      </p:sp>
      <p:sp>
        <p:nvSpPr>
          <p:cNvPr id="11" name="Text 9"/>
          <p:cNvSpPr/>
          <p:nvPr/>
        </p:nvSpPr>
        <p:spPr>
          <a:xfrm>
            <a:off x="411480" y="1321308"/>
            <a:ext cx="3931920" cy="676656"/>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For patients with prognosis ≤6 months if disease runs its natural course. Two 90-day periods, then unlimited 60-day recertifications. Covers: nursing, aide, chaplaincy, social work, medications for terminal diagnosis, DME, bereavement.</a:t>
            </a:r>
            <a:endParaRPr lang="en-US" sz="1100" dirty="0"/>
          </a:p>
        </p:txBody>
      </p:sp>
      <p:sp>
        <p:nvSpPr>
          <p:cNvPr id="12" name="Shape 10"/>
          <p:cNvSpPr/>
          <p:nvPr/>
        </p:nvSpPr>
        <p:spPr>
          <a:xfrm>
            <a:off x="228600" y="2180844"/>
            <a:ext cx="4206240" cy="1078992"/>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3" name="Shape 11"/>
          <p:cNvSpPr/>
          <p:nvPr/>
        </p:nvSpPr>
        <p:spPr>
          <a:xfrm>
            <a:off x="228600" y="2180844"/>
            <a:ext cx="73152" cy="1078992"/>
          </a:xfrm>
          <a:prstGeom prst="rect">
            <a:avLst/>
          </a:prstGeom>
          <a:solidFill>
            <a:srgbClr val="1A7F8C"/>
          </a:solidFill>
          <a:ln w="12700">
            <a:solidFill>
              <a:srgbClr val="1A7F8C"/>
            </a:solidFill>
            <a:prstDash val="solid"/>
          </a:ln>
        </p:spPr>
        <p:txBody>
          <a:bodyPr/>
          <a:lstStyle/>
          <a:p>
            <a:endParaRPr lang="en-US"/>
          </a:p>
        </p:txBody>
      </p:sp>
      <p:sp>
        <p:nvSpPr>
          <p:cNvPr id="14" name="Text 12"/>
          <p:cNvSpPr/>
          <p:nvPr/>
        </p:nvSpPr>
        <p:spPr>
          <a:xfrm>
            <a:off x="411480" y="2244852"/>
            <a:ext cx="3931920" cy="237744"/>
          </a:xfrm>
          <a:prstGeom prst="rect">
            <a:avLst/>
          </a:prstGeom>
          <a:noFill/>
          <a:ln/>
        </p:spPr>
        <p:txBody>
          <a:bodyPr wrap="square" lIns="0" tIns="0" rIns="0" bIns="0" rtlCol="0" anchor="ctr"/>
          <a:lstStyle/>
          <a:p>
            <a:pPr marL="0" indent="0">
              <a:buNone/>
            </a:pPr>
            <a:r>
              <a:rPr lang="en-US" sz="1250" b="1">
                <a:solidFill>
                  <a:srgbClr val="1B2A4A"/>
                </a:solidFill>
                <a:latin typeface="Calibri"/>
                <a:ea typeface="Calibri"/>
                <a:cs typeface="Calibri"/>
              </a:rPr>
              <a:t>The '6-Month Rule' Controversy</a:t>
            </a:r>
            <a:r>
              <a:rPr lang="en-US" sz="1250" b="1" baseline="30000">
                <a:solidFill>
                  <a:srgbClr val="1B2A4A"/>
                </a:solidFill>
                <a:latin typeface="Calibri"/>
                <a:ea typeface="Calibri"/>
                <a:cs typeface="Calibri"/>
              </a:rPr>
              <a:t>45</a:t>
            </a:r>
            <a:endParaRPr lang="en-US" sz="1250" dirty="0"/>
          </a:p>
        </p:txBody>
      </p:sp>
      <p:sp>
        <p:nvSpPr>
          <p:cNvPr id="15" name="Text 13"/>
          <p:cNvSpPr/>
          <p:nvPr/>
        </p:nvSpPr>
        <p:spPr>
          <a:xfrm>
            <a:off x="411480" y="2528316"/>
            <a:ext cx="3931920" cy="676656"/>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Prognosis is imprecise. Many hospice-eligible patients die within days; others live beyond 6 months (allowed — must recertify). The ethical principle: prognosis should not be a barrier to comfort-focused care for those who want it.</a:t>
            </a:r>
            <a:endParaRPr lang="en-US" sz="1100" dirty="0"/>
          </a:p>
        </p:txBody>
      </p:sp>
      <p:sp>
        <p:nvSpPr>
          <p:cNvPr id="16" name="Shape 14"/>
          <p:cNvSpPr/>
          <p:nvPr/>
        </p:nvSpPr>
        <p:spPr>
          <a:xfrm>
            <a:off x="228600" y="3387852"/>
            <a:ext cx="4206240" cy="1078992"/>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7" name="Shape 15"/>
          <p:cNvSpPr/>
          <p:nvPr/>
        </p:nvSpPr>
        <p:spPr>
          <a:xfrm>
            <a:off x="228600" y="3387852"/>
            <a:ext cx="73152" cy="1078992"/>
          </a:xfrm>
          <a:prstGeom prst="rect">
            <a:avLst/>
          </a:prstGeom>
          <a:solidFill>
            <a:srgbClr val="C8952A"/>
          </a:solidFill>
          <a:ln w="12700">
            <a:solidFill>
              <a:srgbClr val="C8952A"/>
            </a:solidFill>
            <a:prstDash val="solid"/>
          </a:ln>
        </p:spPr>
        <p:txBody>
          <a:bodyPr/>
          <a:lstStyle/>
          <a:p>
            <a:endParaRPr lang="en-US"/>
          </a:p>
        </p:txBody>
      </p:sp>
      <p:sp>
        <p:nvSpPr>
          <p:cNvPr id="18" name="Text 16"/>
          <p:cNvSpPr/>
          <p:nvPr/>
        </p:nvSpPr>
        <p:spPr>
          <a:xfrm>
            <a:off x="411480" y="3451860"/>
            <a:ext cx="3931920" cy="237744"/>
          </a:xfrm>
          <a:prstGeom prst="rect">
            <a:avLst/>
          </a:prstGeom>
          <a:noFill/>
          <a:ln/>
        </p:spPr>
        <p:txBody>
          <a:bodyPr wrap="square" lIns="0" tIns="0" rIns="0" bIns="0" rtlCol="0" anchor="ctr"/>
          <a:lstStyle/>
          <a:p>
            <a:pPr marL="0" indent="0">
              <a:buNone/>
            </a:pPr>
            <a:r>
              <a:rPr lang="en-US" sz="1250" b="1">
                <a:solidFill>
                  <a:srgbClr val="1B2A4A"/>
                </a:solidFill>
                <a:latin typeface="Calibri"/>
                <a:ea typeface="Calibri"/>
                <a:cs typeface="Calibri"/>
              </a:rPr>
              <a:t>Concurrent Care</a:t>
            </a:r>
            <a:r>
              <a:rPr lang="en-US" sz="1250" b="1" baseline="30000">
                <a:solidFill>
                  <a:srgbClr val="1B2A4A"/>
                </a:solidFill>
                <a:latin typeface="Calibri"/>
                <a:ea typeface="Calibri"/>
                <a:cs typeface="Calibri"/>
              </a:rPr>
              <a:t>46</a:t>
            </a:r>
            <a:endParaRPr lang="en-US" sz="1250" dirty="0"/>
          </a:p>
        </p:txBody>
      </p:sp>
      <p:sp>
        <p:nvSpPr>
          <p:cNvPr id="19" name="Text 17"/>
          <p:cNvSpPr/>
          <p:nvPr/>
        </p:nvSpPr>
        <p:spPr>
          <a:xfrm>
            <a:off x="411480" y="3735324"/>
            <a:ext cx="3931920" cy="676656"/>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Under ACA, children can receive concurrent curative/hospice care. Adult concurrent care is not covered by Medicare but available in some Medicaid and private plans. Ethically valuable — removes 'either/or' pressure.</a:t>
            </a:r>
            <a:endParaRPr lang="en-US" sz="1100" dirty="0"/>
          </a:p>
        </p:txBody>
      </p:sp>
      <p:sp>
        <p:nvSpPr>
          <p:cNvPr id="20" name="Shape 18"/>
          <p:cNvSpPr/>
          <p:nvPr/>
        </p:nvSpPr>
        <p:spPr>
          <a:xfrm>
            <a:off x="4617720" y="973836"/>
            <a:ext cx="4206240" cy="1078992"/>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21" name="Shape 19"/>
          <p:cNvSpPr/>
          <p:nvPr/>
        </p:nvSpPr>
        <p:spPr>
          <a:xfrm>
            <a:off x="4617720" y="973836"/>
            <a:ext cx="73152" cy="1078992"/>
          </a:xfrm>
          <a:prstGeom prst="rect">
            <a:avLst/>
          </a:prstGeom>
          <a:solidFill>
            <a:srgbClr val="C0392B"/>
          </a:solidFill>
          <a:ln w="12700">
            <a:solidFill>
              <a:srgbClr val="C0392B"/>
            </a:solidFill>
            <a:prstDash val="solid"/>
          </a:ln>
        </p:spPr>
        <p:txBody>
          <a:bodyPr/>
          <a:lstStyle/>
          <a:p>
            <a:endParaRPr lang="en-US"/>
          </a:p>
        </p:txBody>
      </p:sp>
      <p:sp>
        <p:nvSpPr>
          <p:cNvPr id="22" name="Text 20"/>
          <p:cNvSpPr/>
          <p:nvPr/>
        </p:nvSpPr>
        <p:spPr>
          <a:xfrm>
            <a:off x="4800600" y="1037844"/>
            <a:ext cx="3931920" cy="237744"/>
          </a:xfrm>
          <a:prstGeom prst="rect">
            <a:avLst/>
          </a:prstGeom>
          <a:noFill/>
          <a:ln/>
        </p:spPr>
        <p:txBody>
          <a:bodyPr wrap="square" lIns="0" tIns="0" rIns="0" bIns="0" rtlCol="0" anchor="ctr"/>
          <a:lstStyle/>
          <a:p>
            <a:pPr marL="0" indent="0">
              <a:buNone/>
            </a:pPr>
            <a:r>
              <a:rPr lang="en-US" sz="1250" b="1">
                <a:solidFill>
                  <a:srgbClr val="1B2A4A"/>
                </a:solidFill>
                <a:latin typeface="Calibri"/>
                <a:ea typeface="Calibri"/>
                <a:cs typeface="Calibri"/>
              </a:rPr>
              <a:t>Hospice-Ineligible Conditions</a:t>
            </a:r>
            <a:r>
              <a:rPr lang="en-US" sz="1250" b="1" baseline="30000">
                <a:solidFill>
                  <a:srgbClr val="1B2A4A"/>
                </a:solidFill>
                <a:latin typeface="Calibri"/>
                <a:ea typeface="Calibri"/>
                <a:cs typeface="Calibri"/>
              </a:rPr>
              <a:t>45</a:t>
            </a:r>
            <a:endParaRPr lang="en-US" sz="1250" dirty="0"/>
          </a:p>
        </p:txBody>
      </p:sp>
      <p:sp>
        <p:nvSpPr>
          <p:cNvPr id="23" name="Text 21"/>
          <p:cNvSpPr/>
          <p:nvPr/>
        </p:nvSpPr>
        <p:spPr>
          <a:xfrm>
            <a:off x="4800600" y="1321308"/>
            <a:ext cx="3931920" cy="676656"/>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Patients continuing disease-modifying treatment (chemo, dialysis, transplant) are generally NOT eligible under Medicare. This creates ethical tension for patients who want both. Palliative care fills this gap.</a:t>
            </a:r>
            <a:endParaRPr lang="en-US" sz="1100" dirty="0"/>
          </a:p>
        </p:txBody>
      </p:sp>
      <p:sp>
        <p:nvSpPr>
          <p:cNvPr id="24" name="Shape 22"/>
          <p:cNvSpPr/>
          <p:nvPr/>
        </p:nvSpPr>
        <p:spPr>
          <a:xfrm>
            <a:off x="4617720" y="2180844"/>
            <a:ext cx="4206240" cy="1078992"/>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25" name="Shape 23"/>
          <p:cNvSpPr/>
          <p:nvPr/>
        </p:nvSpPr>
        <p:spPr>
          <a:xfrm>
            <a:off x="4617720" y="2180844"/>
            <a:ext cx="73152" cy="1078992"/>
          </a:xfrm>
          <a:prstGeom prst="rect">
            <a:avLst/>
          </a:prstGeom>
          <a:solidFill>
            <a:srgbClr val="1A7A4A"/>
          </a:solidFill>
          <a:ln w="12700">
            <a:solidFill>
              <a:srgbClr val="1A7A4A"/>
            </a:solidFill>
            <a:prstDash val="solid"/>
          </a:ln>
        </p:spPr>
        <p:txBody>
          <a:bodyPr/>
          <a:lstStyle/>
          <a:p>
            <a:endParaRPr lang="en-US"/>
          </a:p>
        </p:txBody>
      </p:sp>
      <p:sp>
        <p:nvSpPr>
          <p:cNvPr id="26" name="Text 24"/>
          <p:cNvSpPr/>
          <p:nvPr/>
        </p:nvSpPr>
        <p:spPr>
          <a:xfrm>
            <a:off x="4800600" y="2244852"/>
            <a:ext cx="3931920" cy="237744"/>
          </a:xfrm>
          <a:prstGeom prst="rect">
            <a:avLst/>
          </a:prstGeom>
          <a:noFill/>
          <a:ln/>
        </p:spPr>
        <p:txBody>
          <a:bodyPr wrap="square" lIns="0" tIns="0" rIns="0" bIns="0" rtlCol="0" anchor="ctr"/>
          <a:lstStyle/>
          <a:p>
            <a:pPr marL="0" indent="0">
              <a:buNone/>
            </a:pPr>
            <a:r>
              <a:rPr lang="en-US" sz="1250" b="1">
                <a:solidFill>
                  <a:srgbClr val="1B2A4A"/>
                </a:solidFill>
                <a:latin typeface="Calibri"/>
                <a:ea typeface="Calibri"/>
                <a:cs typeface="Calibri"/>
              </a:rPr>
              <a:t>Inequitable Hospice Access</a:t>
            </a:r>
            <a:r>
              <a:rPr lang="en-US" sz="1250" b="1" baseline="30000">
                <a:solidFill>
                  <a:srgbClr val="1B2A4A"/>
                </a:solidFill>
                <a:latin typeface="Calibri"/>
                <a:ea typeface="Calibri"/>
                <a:cs typeface="Calibri"/>
              </a:rPr>
              <a:t>47</a:t>
            </a:r>
            <a:endParaRPr lang="en-US" sz="1250" dirty="0"/>
          </a:p>
        </p:txBody>
      </p:sp>
      <p:sp>
        <p:nvSpPr>
          <p:cNvPr id="27" name="Text 25"/>
          <p:cNvSpPr/>
          <p:nvPr/>
        </p:nvSpPr>
        <p:spPr>
          <a:xfrm>
            <a:off x="4800600" y="2528316"/>
            <a:ext cx="3931920" cy="676656"/>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Black and Hispanic patients are enrolled in hospice at significantly lower rates. Distrust of the medical system, lack of culturally sensitive outreach, and structural barriers all contribute. Requires active intervention.</a:t>
            </a:r>
            <a:endParaRPr lang="en-US" sz="1100" dirty="0"/>
          </a:p>
        </p:txBody>
      </p:sp>
      <p:sp>
        <p:nvSpPr>
          <p:cNvPr id="28" name="Shape 26"/>
          <p:cNvSpPr/>
          <p:nvPr/>
        </p:nvSpPr>
        <p:spPr>
          <a:xfrm>
            <a:off x="4617720" y="3387852"/>
            <a:ext cx="4206240" cy="1078992"/>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29" name="Shape 27"/>
          <p:cNvSpPr/>
          <p:nvPr/>
        </p:nvSpPr>
        <p:spPr>
          <a:xfrm>
            <a:off x="4617720" y="3387852"/>
            <a:ext cx="73152" cy="1078992"/>
          </a:xfrm>
          <a:prstGeom prst="rect">
            <a:avLst/>
          </a:prstGeom>
          <a:solidFill>
            <a:srgbClr val="D4750A"/>
          </a:solidFill>
          <a:ln w="12700">
            <a:solidFill>
              <a:srgbClr val="D4750A"/>
            </a:solidFill>
            <a:prstDash val="solid"/>
          </a:ln>
        </p:spPr>
        <p:txBody>
          <a:bodyPr/>
          <a:lstStyle/>
          <a:p>
            <a:endParaRPr lang="en-US"/>
          </a:p>
        </p:txBody>
      </p:sp>
      <p:sp>
        <p:nvSpPr>
          <p:cNvPr id="30" name="Text 28"/>
          <p:cNvSpPr/>
          <p:nvPr/>
        </p:nvSpPr>
        <p:spPr>
          <a:xfrm>
            <a:off x="4800600" y="3451860"/>
            <a:ext cx="3931920" cy="237744"/>
          </a:xfrm>
          <a:prstGeom prst="rect">
            <a:avLst/>
          </a:prstGeom>
          <a:noFill/>
          <a:ln/>
        </p:spPr>
        <p:txBody>
          <a:bodyPr wrap="square" lIns="0" tIns="0" rIns="0" bIns="0" rtlCol="0" anchor="ctr"/>
          <a:lstStyle/>
          <a:p>
            <a:pPr marL="0" indent="0">
              <a:buNone/>
            </a:pPr>
            <a:r>
              <a:rPr lang="en-US" sz="1250" b="1">
                <a:solidFill>
                  <a:srgbClr val="1B2A4A"/>
                </a:solidFill>
                <a:latin typeface="Calibri"/>
                <a:ea typeface="Calibri"/>
                <a:cs typeface="Calibri"/>
              </a:rPr>
              <a:t>Timing of Referral</a:t>
            </a:r>
            <a:r>
              <a:rPr lang="en-US" sz="1250" b="1" baseline="30000">
                <a:solidFill>
                  <a:srgbClr val="1B2A4A"/>
                </a:solidFill>
                <a:latin typeface="Calibri"/>
                <a:ea typeface="Calibri"/>
                <a:cs typeface="Calibri"/>
              </a:rPr>
              <a:t>48</a:t>
            </a:r>
            <a:endParaRPr lang="en-US" sz="1250" dirty="0"/>
          </a:p>
        </p:txBody>
      </p:sp>
      <p:sp>
        <p:nvSpPr>
          <p:cNvPr id="31" name="Text 29"/>
          <p:cNvSpPr/>
          <p:nvPr/>
        </p:nvSpPr>
        <p:spPr>
          <a:xfrm>
            <a:off x="4800600" y="3735324"/>
            <a:ext cx="3931920" cy="676656"/>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Data show that patients and families benefit from hospice when enrolled weeks to months before death — not days. Early referral improves symptom control, family satisfaction, and even modestly may prolong life in some diagnoses.</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bg>
      <p:bgPr>
        <a:solidFill>
          <a:srgbClr val="FAF7F2"/>
        </a:solidFill>
        <a:effectLst/>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txBody>
          <a:bodyPr/>
          <a:lstStyle/>
          <a:p>
            <a:endParaRPr lang="en-US"/>
          </a:p>
        </p:txBody>
      </p:sp>
      <p:sp>
        <p:nvSpPr>
          <p:cNvPr id="3" name="Shape 1"/>
          <p:cNvSpPr/>
          <p:nvPr/>
        </p:nvSpPr>
        <p:spPr>
          <a:xfrm>
            <a:off x="0" y="594360"/>
            <a:ext cx="9144000" cy="45720"/>
          </a:xfrm>
          <a:prstGeom prst="rect">
            <a:avLst/>
          </a:prstGeom>
          <a:solidFill>
            <a:srgbClr val="C8952A"/>
          </a:solidFill>
          <a:ln w="12700">
            <a:solidFill>
              <a:srgbClr val="C8952A"/>
            </a:solidFill>
            <a:prstDash val="solid"/>
          </a:ln>
        </p:spPr>
        <p:txBody>
          <a:bodyPr/>
          <a:lstStyle/>
          <a:p>
            <a:endParaRPr lang="en-US"/>
          </a:p>
        </p:txBody>
      </p:sp>
      <p:sp>
        <p:nvSpPr>
          <p:cNvPr id="5" name="Text 3"/>
          <p:cNvSpPr/>
          <p:nvPr/>
        </p:nvSpPr>
        <p:spPr>
          <a:xfrm>
            <a:off x="320040" y="73152"/>
            <a:ext cx="8503920" cy="475488"/>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Why Ethics Is Inherent to Palliative Care</a:t>
            </a:r>
            <a:endParaRPr lang="en-US" sz="2200" dirty="0"/>
          </a:p>
        </p:txBody>
      </p:sp>
      <p:sp>
        <p:nvSpPr>
          <p:cNvPr id="7" name="Shape 5"/>
          <p:cNvSpPr/>
          <p:nvPr/>
        </p:nvSpPr>
        <p:spPr>
          <a:xfrm>
            <a:off x="274320" y="777240"/>
            <a:ext cx="8595360" cy="868680"/>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8" name="Shape 6"/>
          <p:cNvSpPr/>
          <p:nvPr/>
        </p:nvSpPr>
        <p:spPr>
          <a:xfrm>
            <a:off x="274320" y="777240"/>
            <a:ext cx="91440" cy="868680"/>
          </a:xfrm>
          <a:prstGeom prst="rect">
            <a:avLst/>
          </a:prstGeom>
          <a:solidFill>
            <a:srgbClr val="1A7F8C"/>
          </a:solidFill>
          <a:ln w="12700">
            <a:solidFill>
              <a:srgbClr val="1A7F8C"/>
            </a:solidFill>
            <a:prstDash val="solid"/>
          </a:ln>
        </p:spPr>
        <p:txBody>
          <a:bodyPr/>
          <a:lstStyle/>
          <a:p>
            <a:endParaRPr lang="en-US"/>
          </a:p>
        </p:txBody>
      </p:sp>
      <p:sp>
        <p:nvSpPr>
          <p:cNvPr id="9" name="Text 7"/>
          <p:cNvSpPr/>
          <p:nvPr/>
        </p:nvSpPr>
        <p:spPr>
          <a:xfrm>
            <a:off x="502920" y="850392"/>
            <a:ext cx="8229600" cy="256032"/>
          </a:xfrm>
          <a:prstGeom prst="rect">
            <a:avLst/>
          </a:prstGeom>
          <a:noFill/>
          <a:ln/>
        </p:spPr>
        <p:txBody>
          <a:bodyPr wrap="square" lIns="0" tIns="0" rIns="0" bIns="0" rtlCol="0" anchor="ctr"/>
          <a:lstStyle/>
          <a:p>
            <a:pPr marL="0" indent="0">
              <a:buNone/>
            </a:pPr>
            <a:r>
              <a:rPr lang="en-US" sz="1400" b="1" dirty="0">
                <a:solidFill>
                  <a:srgbClr val="1B2A4A"/>
                </a:solidFill>
                <a:latin typeface="Calibri" pitchFamily="34" charset="0"/>
                <a:ea typeface="Calibri" pitchFamily="34" charset="-122"/>
                <a:cs typeface="Calibri" pitchFamily="34" charset="-120"/>
              </a:rPr>
              <a:t>Technological Imperative</a:t>
            </a:r>
            <a:endParaRPr lang="en-US" sz="1400" dirty="0"/>
          </a:p>
        </p:txBody>
      </p:sp>
      <p:sp>
        <p:nvSpPr>
          <p:cNvPr id="10" name="Text 8"/>
          <p:cNvSpPr/>
          <p:nvPr/>
        </p:nvSpPr>
        <p:spPr>
          <a:xfrm>
            <a:off x="502920" y="1143000"/>
            <a:ext cx="8229600" cy="411480"/>
          </a:xfrm>
          <a:prstGeom prst="rect">
            <a:avLst/>
          </a:prstGeom>
          <a:noFill/>
          <a:ln/>
        </p:spPr>
        <p:txBody>
          <a:bodyPr wrap="square" lIns="0" tIns="0" rIns="0" bIns="0" rtlCol="0" anchor="ctr"/>
          <a:lstStyle/>
          <a:p>
            <a:pPr marL="0" indent="0">
              <a:buNone/>
            </a:pPr>
            <a:r>
              <a:rPr lang="en-US" sz="1250" dirty="0">
                <a:solidFill>
                  <a:srgbClr val="3A3A3A"/>
                </a:solidFill>
                <a:latin typeface="Calibri" pitchFamily="34" charset="0"/>
                <a:ea typeface="Calibri" pitchFamily="34" charset="-122"/>
                <a:cs typeface="Calibri" pitchFamily="34" charset="-120"/>
              </a:rPr>
              <a:t>The ability to prolong life creates reflexive pressure to do so — ethics provides the counterbalance</a:t>
            </a:r>
            <a:endParaRPr lang="en-US" sz="1250" dirty="0"/>
          </a:p>
        </p:txBody>
      </p:sp>
      <p:sp>
        <p:nvSpPr>
          <p:cNvPr id="11" name="Shape 9"/>
          <p:cNvSpPr/>
          <p:nvPr/>
        </p:nvSpPr>
        <p:spPr>
          <a:xfrm>
            <a:off x="274320" y="1783080"/>
            <a:ext cx="8595360" cy="868680"/>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2" name="Shape 10"/>
          <p:cNvSpPr/>
          <p:nvPr/>
        </p:nvSpPr>
        <p:spPr>
          <a:xfrm>
            <a:off x="274320" y="1783080"/>
            <a:ext cx="91440" cy="868680"/>
          </a:xfrm>
          <a:prstGeom prst="rect">
            <a:avLst/>
          </a:prstGeom>
          <a:solidFill>
            <a:srgbClr val="1B2A4A"/>
          </a:solidFill>
          <a:ln w="12700">
            <a:solidFill>
              <a:srgbClr val="1B2A4A"/>
            </a:solidFill>
            <a:prstDash val="solid"/>
          </a:ln>
        </p:spPr>
        <p:txBody>
          <a:bodyPr/>
          <a:lstStyle/>
          <a:p>
            <a:endParaRPr lang="en-US"/>
          </a:p>
        </p:txBody>
      </p:sp>
      <p:sp>
        <p:nvSpPr>
          <p:cNvPr id="13" name="Text 11"/>
          <p:cNvSpPr/>
          <p:nvPr/>
        </p:nvSpPr>
        <p:spPr>
          <a:xfrm>
            <a:off x="502920" y="1856232"/>
            <a:ext cx="8229600" cy="256032"/>
          </a:xfrm>
          <a:prstGeom prst="rect">
            <a:avLst/>
          </a:prstGeom>
          <a:noFill/>
          <a:ln/>
        </p:spPr>
        <p:txBody>
          <a:bodyPr wrap="square" lIns="0" tIns="0" rIns="0" bIns="0" rtlCol="0" anchor="ctr"/>
          <a:lstStyle/>
          <a:p>
            <a:pPr marL="0" indent="0">
              <a:buNone/>
            </a:pPr>
            <a:r>
              <a:rPr lang="en-US" sz="1400" b="1" dirty="0">
                <a:solidFill>
                  <a:srgbClr val="1B2A4A"/>
                </a:solidFill>
                <a:latin typeface="Calibri" pitchFamily="34" charset="0"/>
                <a:ea typeface="Calibri" pitchFamily="34" charset="-122"/>
                <a:cs typeface="Calibri" pitchFamily="34" charset="-120"/>
              </a:rPr>
              <a:t>Prognostic Uncertainty</a:t>
            </a:r>
            <a:endParaRPr lang="en-US" sz="1400" dirty="0"/>
          </a:p>
        </p:txBody>
      </p:sp>
      <p:sp>
        <p:nvSpPr>
          <p:cNvPr id="14" name="Text 12"/>
          <p:cNvSpPr/>
          <p:nvPr/>
        </p:nvSpPr>
        <p:spPr>
          <a:xfrm>
            <a:off x="502920" y="2148840"/>
            <a:ext cx="8229600" cy="411480"/>
          </a:xfrm>
          <a:prstGeom prst="rect">
            <a:avLst/>
          </a:prstGeom>
          <a:noFill/>
          <a:ln/>
        </p:spPr>
        <p:txBody>
          <a:bodyPr wrap="square" lIns="0" tIns="0" rIns="0" bIns="0" rtlCol="0" anchor="ctr"/>
          <a:lstStyle/>
          <a:p>
            <a:pPr marL="0" indent="0">
              <a:buNone/>
            </a:pPr>
            <a:r>
              <a:rPr lang="en-US" sz="1250" dirty="0">
                <a:solidFill>
                  <a:srgbClr val="3A3A3A"/>
                </a:solidFill>
                <a:latin typeface="Calibri" pitchFamily="34" charset="0"/>
                <a:ea typeface="Calibri" pitchFamily="34" charset="-122"/>
                <a:cs typeface="Calibri" pitchFamily="34" charset="-120"/>
              </a:rPr>
              <a:t>Decisions must be made without certainty; ethics provides a framework when outcomes are unclear</a:t>
            </a:r>
            <a:endParaRPr lang="en-US" sz="1250" dirty="0"/>
          </a:p>
        </p:txBody>
      </p:sp>
      <p:sp>
        <p:nvSpPr>
          <p:cNvPr id="15" name="Shape 13"/>
          <p:cNvSpPr/>
          <p:nvPr/>
        </p:nvSpPr>
        <p:spPr>
          <a:xfrm>
            <a:off x="274320" y="2788920"/>
            <a:ext cx="8595360" cy="868680"/>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6" name="Shape 14"/>
          <p:cNvSpPr/>
          <p:nvPr/>
        </p:nvSpPr>
        <p:spPr>
          <a:xfrm>
            <a:off x="274320" y="2788920"/>
            <a:ext cx="91440" cy="868680"/>
          </a:xfrm>
          <a:prstGeom prst="rect">
            <a:avLst/>
          </a:prstGeom>
          <a:solidFill>
            <a:srgbClr val="C8952A"/>
          </a:solidFill>
          <a:ln w="12700">
            <a:solidFill>
              <a:srgbClr val="C8952A"/>
            </a:solidFill>
            <a:prstDash val="solid"/>
          </a:ln>
        </p:spPr>
        <p:txBody>
          <a:bodyPr/>
          <a:lstStyle/>
          <a:p>
            <a:endParaRPr lang="en-US"/>
          </a:p>
        </p:txBody>
      </p:sp>
      <p:sp>
        <p:nvSpPr>
          <p:cNvPr id="17" name="Text 15"/>
          <p:cNvSpPr/>
          <p:nvPr/>
        </p:nvSpPr>
        <p:spPr>
          <a:xfrm>
            <a:off x="502920" y="2862072"/>
            <a:ext cx="8229600" cy="256032"/>
          </a:xfrm>
          <a:prstGeom prst="rect">
            <a:avLst/>
          </a:prstGeom>
          <a:noFill/>
          <a:ln/>
        </p:spPr>
        <p:txBody>
          <a:bodyPr wrap="square" lIns="0" tIns="0" rIns="0" bIns="0" rtlCol="0" anchor="ctr"/>
          <a:lstStyle/>
          <a:p>
            <a:pPr marL="0" indent="0">
              <a:buNone/>
            </a:pPr>
            <a:r>
              <a:rPr lang="en-US" sz="1400" b="1" dirty="0">
                <a:solidFill>
                  <a:srgbClr val="1B2A4A"/>
                </a:solidFill>
                <a:latin typeface="Calibri" pitchFamily="34" charset="0"/>
                <a:ea typeface="Calibri" pitchFamily="34" charset="-122"/>
                <a:cs typeface="Calibri" pitchFamily="34" charset="-120"/>
              </a:rPr>
              <a:t>Vulnerable Populations</a:t>
            </a:r>
            <a:endParaRPr lang="en-US" sz="1400" dirty="0"/>
          </a:p>
        </p:txBody>
      </p:sp>
      <p:sp>
        <p:nvSpPr>
          <p:cNvPr id="18" name="Text 16"/>
          <p:cNvSpPr/>
          <p:nvPr/>
        </p:nvSpPr>
        <p:spPr>
          <a:xfrm>
            <a:off x="502920" y="3154680"/>
            <a:ext cx="8229600" cy="411480"/>
          </a:xfrm>
          <a:prstGeom prst="rect">
            <a:avLst/>
          </a:prstGeom>
          <a:noFill/>
          <a:ln/>
        </p:spPr>
        <p:txBody>
          <a:bodyPr wrap="square" lIns="0" tIns="0" rIns="0" bIns="0" rtlCol="0" anchor="ctr"/>
          <a:lstStyle/>
          <a:p>
            <a:pPr marL="0" indent="0">
              <a:buNone/>
            </a:pPr>
            <a:r>
              <a:rPr lang="en-US" sz="1250" dirty="0">
                <a:solidFill>
                  <a:srgbClr val="3A3A3A"/>
                </a:solidFill>
                <a:latin typeface="Calibri" pitchFamily="34" charset="0"/>
                <a:ea typeface="Calibri" pitchFamily="34" charset="-122"/>
                <a:cs typeface="Calibri" pitchFamily="34" charset="-120"/>
              </a:rPr>
              <a:t>Patients face impaired capacity, existential distress, and power imbalances — ethical vigilance is essential</a:t>
            </a:r>
            <a:endParaRPr lang="en-US" sz="1250" dirty="0"/>
          </a:p>
        </p:txBody>
      </p:sp>
      <p:sp>
        <p:nvSpPr>
          <p:cNvPr id="19" name="Shape 17"/>
          <p:cNvSpPr/>
          <p:nvPr/>
        </p:nvSpPr>
        <p:spPr>
          <a:xfrm>
            <a:off x="274320" y="3794760"/>
            <a:ext cx="8595360" cy="868680"/>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20" name="Shape 18"/>
          <p:cNvSpPr/>
          <p:nvPr/>
        </p:nvSpPr>
        <p:spPr>
          <a:xfrm>
            <a:off x="274320" y="3794760"/>
            <a:ext cx="91440" cy="868680"/>
          </a:xfrm>
          <a:prstGeom prst="rect">
            <a:avLst/>
          </a:prstGeom>
          <a:solidFill>
            <a:srgbClr val="C0392B"/>
          </a:solidFill>
          <a:ln w="12700">
            <a:solidFill>
              <a:srgbClr val="C0392B"/>
            </a:solidFill>
            <a:prstDash val="solid"/>
          </a:ln>
        </p:spPr>
        <p:txBody>
          <a:bodyPr/>
          <a:lstStyle/>
          <a:p>
            <a:endParaRPr lang="en-US"/>
          </a:p>
        </p:txBody>
      </p:sp>
      <p:sp>
        <p:nvSpPr>
          <p:cNvPr id="21" name="Text 19"/>
          <p:cNvSpPr/>
          <p:nvPr/>
        </p:nvSpPr>
        <p:spPr>
          <a:xfrm>
            <a:off x="502920" y="3867912"/>
            <a:ext cx="8229600" cy="256032"/>
          </a:xfrm>
          <a:prstGeom prst="rect">
            <a:avLst/>
          </a:prstGeom>
          <a:noFill/>
          <a:ln/>
        </p:spPr>
        <p:txBody>
          <a:bodyPr wrap="square" lIns="0" tIns="0" rIns="0" bIns="0" rtlCol="0" anchor="ctr"/>
          <a:lstStyle/>
          <a:p>
            <a:pPr marL="0" indent="0">
              <a:buNone/>
            </a:pPr>
            <a:r>
              <a:rPr lang="en-US" sz="1400" b="1" dirty="0">
                <a:solidFill>
                  <a:srgbClr val="1B2A4A"/>
                </a:solidFill>
                <a:latin typeface="Calibri" pitchFamily="34" charset="0"/>
                <a:ea typeface="Calibri" pitchFamily="34" charset="-122"/>
                <a:cs typeface="Calibri" pitchFamily="34" charset="-120"/>
              </a:rPr>
              <a:t>Competing Goods</a:t>
            </a:r>
            <a:endParaRPr lang="en-US" sz="1400" dirty="0"/>
          </a:p>
        </p:txBody>
      </p:sp>
      <p:sp>
        <p:nvSpPr>
          <p:cNvPr id="22" name="Text 20"/>
          <p:cNvSpPr/>
          <p:nvPr/>
        </p:nvSpPr>
        <p:spPr>
          <a:xfrm>
            <a:off x="502920" y="4160520"/>
            <a:ext cx="8229600" cy="411480"/>
          </a:xfrm>
          <a:prstGeom prst="rect">
            <a:avLst/>
          </a:prstGeom>
          <a:noFill/>
          <a:ln/>
        </p:spPr>
        <p:txBody>
          <a:bodyPr wrap="square" lIns="0" tIns="0" rIns="0" bIns="0" rtlCol="0" anchor="ctr"/>
          <a:lstStyle/>
          <a:p>
            <a:pPr marL="0" indent="0">
              <a:buNone/>
            </a:pPr>
            <a:r>
              <a:rPr lang="en-US" sz="1250" dirty="0">
                <a:solidFill>
                  <a:srgbClr val="3A3A3A"/>
                </a:solidFill>
                <a:latin typeface="Calibri" pitchFamily="34" charset="0"/>
                <a:ea typeface="Calibri" pitchFamily="34" charset="-122"/>
                <a:cs typeface="Calibri" pitchFamily="34" charset="-120"/>
              </a:rPr>
              <a:t>Family wishes, patient autonomy, clinician integrity, and institutional policy often conflict</a:t>
            </a:r>
            <a:endParaRPr lang="en-US" sz="1250" dirty="0"/>
          </a:p>
        </p:txBody>
      </p:sp>
      <p:sp>
        <p:nvSpPr>
          <p:cNvPr id="23" name="Text 21"/>
          <p:cNvSpPr/>
          <p:nvPr/>
        </p:nvSpPr>
        <p:spPr>
          <a:xfrm>
            <a:off x="274320" y="4663440"/>
            <a:ext cx="8595360" cy="201168"/>
          </a:xfrm>
          <a:prstGeom prst="rect">
            <a:avLst/>
          </a:prstGeom>
          <a:noFill/>
          <a:ln/>
        </p:spPr>
        <p:txBody>
          <a:bodyPr wrap="square" lIns="0" tIns="0" rIns="0" bIns="0" rtlCol="0" anchor="ctr"/>
          <a:lstStyle/>
          <a:p>
            <a:pPr marL="0" indent="0">
              <a:buNone/>
            </a:pPr>
            <a:endParaRPr lang="en-US" sz="9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46">
    <p:bg>
      <p:bgPr>
        <a:solidFill>
          <a:srgbClr val="FAF7F2"/>
        </a:solidFill>
        <a:effectLst/>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txBody>
          <a:bodyPr/>
          <a:lstStyle/>
          <a:p>
            <a:endParaRPr lang="en-US"/>
          </a:p>
        </p:txBody>
      </p:sp>
      <p:sp>
        <p:nvSpPr>
          <p:cNvPr id="3" name="Shape 1"/>
          <p:cNvSpPr/>
          <p:nvPr/>
        </p:nvSpPr>
        <p:spPr>
          <a:xfrm>
            <a:off x="0" y="594360"/>
            <a:ext cx="9144000" cy="45720"/>
          </a:xfrm>
          <a:prstGeom prst="rect">
            <a:avLst/>
          </a:prstGeom>
          <a:solidFill>
            <a:srgbClr val="C8952A"/>
          </a:solidFill>
          <a:ln w="12700">
            <a:solidFill>
              <a:srgbClr val="C8952A"/>
            </a:solidFill>
            <a:prstDash val="solid"/>
          </a:ln>
        </p:spPr>
        <p:txBody>
          <a:bodyPr/>
          <a:lstStyle/>
          <a:p>
            <a:endParaRPr lang="en-US"/>
          </a:p>
        </p:txBody>
      </p:sp>
      <p:sp>
        <p:nvSpPr>
          <p:cNvPr id="4" name="Shape 2"/>
          <p:cNvSpPr/>
          <p:nvPr/>
        </p:nvSpPr>
        <p:spPr>
          <a:xfrm>
            <a:off x="0" y="4892040"/>
            <a:ext cx="9144000" cy="251460"/>
          </a:xfrm>
          <a:prstGeom prst="rect">
            <a:avLst/>
          </a:prstGeom>
          <a:solidFill>
            <a:srgbClr val="1B2A4A"/>
          </a:solidFill>
          <a:ln w="12700">
            <a:solidFill>
              <a:srgbClr val="1B2A4A"/>
            </a:solidFill>
            <a:prstDash val="solid"/>
          </a:ln>
        </p:spPr>
        <p:txBody>
          <a:bodyPr/>
          <a:lstStyle/>
          <a:p>
            <a:endParaRPr lang="en-US"/>
          </a:p>
        </p:txBody>
      </p:sp>
      <p:sp>
        <p:nvSpPr>
          <p:cNvPr id="5" name="Text 3"/>
          <p:cNvSpPr/>
          <p:nvPr/>
        </p:nvSpPr>
        <p:spPr>
          <a:xfrm>
            <a:off x="320040" y="73152"/>
            <a:ext cx="8503920" cy="475488"/>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High-Yield Legal Cases: Board Review Summary</a:t>
            </a:r>
            <a:endParaRPr lang="en-US" sz="2200" dirty="0"/>
          </a:p>
        </p:txBody>
      </p:sp>
      <p:sp>
        <p:nvSpPr>
          <p:cNvPr id="7" name="Shape 5"/>
          <p:cNvSpPr/>
          <p:nvPr/>
        </p:nvSpPr>
        <p:spPr>
          <a:xfrm>
            <a:off x="274320" y="749808"/>
            <a:ext cx="4206240" cy="74980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8" name="Shape 6"/>
          <p:cNvSpPr/>
          <p:nvPr/>
        </p:nvSpPr>
        <p:spPr>
          <a:xfrm>
            <a:off x="274320" y="749808"/>
            <a:ext cx="73152" cy="749808"/>
          </a:xfrm>
          <a:prstGeom prst="rect">
            <a:avLst/>
          </a:prstGeom>
          <a:solidFill>
            <a:srgbClr val="1B2A4A"/>
          </a:solidFill>
          <a:ln w="12700">
            <a:solidFill>
              <a:srgbClr val="1B2A4A"/>
            </a:solidFill>
            <a:prstDash val="solid"/>
          </a:ln>
        </p:spPr>
        <p:txBody>
          <a:bodyPr/>
          <a:lstStyle/>
          <a:p>
            <a:endParaRPr lang="en-US"/>
          </a:p>
        </p:txBody>
      </p:sp>
      <p:sp>
        <p:nvSpPr>
          <p:cNvPr id="9" name="Text 7"/>
          <p:cNvSpPr/>
          <p:nvPr/>
        </p:nvSpPr>
        <p:spPr>
          <a:xfrm>
            <a:off x="457200" y="804672"/>
            <a:ext cx="3931920" cy="219456"/>
          </a:xfrm>
          <a:prstGeom prst="rect">
            <a:avLst/>
          </a:prstGeom>
          <a:noFill/>
          <a:ln/>
        </p:spPr>
        <p:txBody>
          <a:bodyPr wrap="square" lIns="0" tIns="0" rIns="0" bIns="0" rtlCol="0" anchor="ctr"/>
          <a:lstStyle/>
          <a:p>
            <a:pPr marL="0" indent="0">
              <a:buNone/>
            </a:pPr>
            <a:r>
              <a:rPr lang="en-US" sz="1150" b="1" dirty="0" err="1">
                <a:solidFill>
                  <a:srgbClr val="1B2A4A"/>
                </a:solidFill>
                <a:latin typeface="Calibri"/>
                <a:ea typeface="Calibri"/>
                <a:cs typeface="Calibri"/>
              </a:rPr>
              <a:t>Schloendorff</a:t>
            </a:r>
            <a:r>
              <a:rPr lang="en-US" sz="1150" b="1" dirty="0">
                <a:solidFill>
                  <a:srgbClr val="1B2A4A"/>
                </a:solidFill>
                <a:latin typeface="Calibri"/>
                <a:ea typeface="Calibri"/>
                <a:cs typeface="Calibri"/>
              </a:rPr>
              <a:t> v. NY (1914)</a:t>
            </a:r>
            <a:r>
              <a:rPr lang="en-US" sz="1150" b="1" baseline="30000" dirty="0">
                <a:solidFill>
                  <a:srgbClr val="1B2A4A"/>
                </a:solidFill>
                <a:latin typeface="Calibri"/>
                <a:ea typeface="Calibri"/>
                <a:cs typeface="Calibri"/>
              </a:rPr>
              <a:t>1</a:t>
            </a:r>
            <a:endParaRPr lang="en-US" sz="1150" baseline="30000" dirty="0"/>
          </a:p>
        </p:txBody>
      </p:sp>
      <p:sp>
        <p:nvSpPr>
          <p:cNvPr id="10" name="Text 8"/>
          <p:cNvSpPr/>
          <p:nvPr/>
        </p:nvSpPr>
        <p:spPr>
          <a:xfrm>
            <a:off x="457200" y="1060704"/>
            <a:ext cx="3931920" cy="384048"/>
          </a:xfrm>
          <a:prstGeom prst="rect">
            <a:avLst/>
          </a:prstGeom>
          <a:noFill/>
          <a:ln/>
        </p:spPr>
        <p:txBody>
          <a:bodyPr wrap="square" lIns="0" tIns="0" rIns="0" bIns="0" rtlCol="0" anchor="ctr"/>
          <a:lstStyle/>
          <a:p>
            <a:pPr marL="0" indent="0">
              <a:buNone/>
            </a:pPr>
            <a:r>
              <a:rPr lang="en-US" sz="1050" dirty="0">
                <a:solidFill>
                  <a:srgbClr val="3A3A3A"/>
                </a:solidFill>
                <a:latin typeface="Calibri" pitchFamily="34" charset="0"/>
                <a:ea typeface="Calibri" pitchFamily="34" charset="-122"/>
                <a:cs typeface="Calibri" pitchFamily="34" charset="-120"/>
              </a:rPr>
              <a:t>Foundation of informed consent. Every adult of sound mind may refuse treatment.</a:t>
            </a:r>
            <a:endParaRPr lang="en-US" sz="1050" dirty="0"/>
          </a:p>
        </p:txBody>
      </p:sp>
      <p:sp>
        <p:nvSpPr>
          <p:cNvPr id="11" name="Shape 9"/>
          <p:cNvSpPr/>
          <p:nvPr/>
        </p:nvSpPr>
        <p:spPr>
          <a:xfrm>
            <a:off x="274320" y="1600200"/>
            <a:ext cx="4206240" cy="74980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2" name="Shape 10"/>
          <p:cNvSpPr/>
          <p:nvPr/>
        </p:nvSpPr>
        <p:spPr>
          <a:xfrm>
            <a:off x="274320" y="1600200"/>
            <a:ext cx="73152" cy="749808"/>
          </a:xfrm>
          <a:prstGeom prst="rect">
            <a:avLst/>
          </a:prstGeom>
          <a:solidFill>
            <a:srgbClr val="1A7F8C"/>
          </a:solidFill>
          <a:ln w="12700">
            <a:solidFill>
              <a:srgbClr val="1A7F8C"/>
            </a:solidFill>
            <a:prstDash val="solid"/>
          </a:ln>
        </p:spPr>
        <p:txBody>
          <a:bodyPr/>
          <a:lstStyle/>
          <a:p>
            <a:endParaRPr lang="en-US"/>
          </a:p>
        </p:txBody>
      </p:sp>
      <p:sp>
        <p:nvSpPr>
          <p:cNvPr id="13" name="Text 11"/>
          <p:cNvSpPr/>
          <p:nvPr/>
        </p:nvSpPr>
        <p:spPr>
          <a:xfrm>
            <a:off x="457200" y="1655064"/>
            <a:ext cx="3931920" cy="219456"/>
          </a:xfrm>
          <a:prstGeom prst="rect">
            <a:avLst/>
          </a:prstGeom>
          <a:noFill/>
          <a:ln/>
        </p:spPr>
        <p:txBody>
          <a:bodyPr wrap="square" lIns="0" tIns="0" rIns="0" bIns="0" rtlCol="0" anchor="ctr"/>
          <a:lstStyle/>
          <a:p>
            <a:pPr marL="0" indent="0">
              <a:buNone/>
            </a:pPr>
            <a:r>
              <a:rPr lang="en-US" sz="1150" b="1">
                <a:solidFill>
                  <a:srgbClr val="1B2A4A"/>
                </a:solidFill>
                <a:latin typeface="Calibri"/>
                <a:ea typeface="Calibri"/>
                <a:cs typeface="Calibri"/>
              </a:rPr>
              <a:t>In re Quinlan (1976)</a:t>
            </a:r>
            <a:r>
              <a:rPr lang="en-US" sz="1150" b="1" baseline="30000">
                <a:solidFill>
                  <a:srgbClr val="1B2A4A"/>
                </a:solidFill>
                <a:latin typeface="Calibri"/>
                <a:ea typeface="Calibri"/>
                <a:cs typeface="Calibri"/>
              </a:rPr>
              <a:t>2</a:t>
            </a:r>
            <a:endParaRPr lang="en-US" sz="1150" baseline="30000">
              <a:ea typeface="Calibri"/>
              <a:cs typeface="Calibri"/>
            </a:endParaRPr>
          </a:p>
        </p:txBody>
      </p:sp>
      <p:sp>
        <p:nvSpPr>
          <p:cNvPr id="14" name="Text 12"/>
          <p:cNvSpPr/>
          <p:nvPr/>
        </p:nvSpPr>
        <p:spPr>
          <a:xfrm>
            <a:off x="457200" y="1911096"/>
            <a:ext cx="3931920" cy="384048"/>
          </a:xfrm>
          <a:prstGeom prst="rect">
            <a:avLst/>
          </a:prstGeom>
          <a:noFill/>
          <a:ln/>
        </p:spPr>
        <p:txBody>
          <a:bodyPr wrap="square" lIns="0" tIns="0" rIns="0" bIns="0" rtlCol="0" anchor="ctr"/>
          <a:lstStyle/>
          <a:p>
            <a:pPr marL="0" indent="0">
              <a:buNone/>
            </a:pPr>
            <a:r>
              <a:rPr lang="en-US" sz="1050" dirty="0">
                <a:solidFill>
                  <a:srgbClr val="3A3A3A"/>
                </a:solidFill>
                <a:latin typeface="Calibri" pitchFamily="34" charset="0"/>
                <a:ea typeface="Calibri" pitchFamily="34" charset="-122"/>
                <a:cs typeface="Calibri" pitchFamily="34" charset="-120"/>
              </a:rPr>
              <a:t>First right-to-die case. Surrogate may request withdrawal of ventilator. Privacy right extends to treatment refusal.</a:t>
            </a:r>
            <a:endParaRPr lang="en-US" sz="1050" dirty="0"/>
          </a:p>
        </p:txBody>
      </p:sp>
      <p:sp>
        <p:nvSpPr>
          <p:cNvPr id="15" name="Shape 13"/>
          <p:cNvSpPr/>
          <p:nvPr/>
        </p:nvSpPr>
        <p:spPr>
          <a:xfrm>
            <a:off x="274320" y="2450592"/>
            <a:ext cx="4206240" cy="74980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6" name="Shape 14"/>
          <p:cNvSpPr/>
          <p:nvPr/>
        </p:nvSpPr>
        <p:spPr>
          <a:xfrm>
            <a:off x="274320" y="2450592"/>
            <a:ext cx="73152" cy="749808"/>
          </a:xfrm>
          <a:prstGeom prst="rect">
            <a:avLst/>
          </a:prstGeom>
          <a:solidFill>
            <a:srgbClr val="C0392B"/>
          </a:solidFill>
          <a:ln w="12700">
            <a:solidFill>
              <a:srgbClr val="C0392B"/>
            </a:solidFill>
            <a:prstDash val="solid"/>
          </a:ln>
        </p:spPr>
        <p:txBody>
          <a:bodyPr/>
          <a:lstStyle/>
          <a:p>
            <a:endParaRPr lang="en-US"/>
          </a:p>
        </p:txBody>
      </p:sp>
      <p:sp>
        <p:nvSpPr>
          <p:cNvPr id="17" name="Text 15"/>
          <p:cNvSpPr/>
          <p:nvPr/>
        </p:nvSpPr>
        <p:spPr>
          <a:xfrm>
            <a:off x="457200" y="2505456"/>
            <a:ext cx="3931920" cy="219456"/>
          </a:xfrm>
          <a:prstGeom prst="rect">
            <a:avLst/>
          </a:prstGeom>
          <a:noFill/>
          <a:ln/>
        </p:spPr>
        <p:txBody>
          <a:bodyPr wrap="square" lIns="0" tIns="0" rIns="0" bIns="0" rtlCol="0" anchor="ctr"/>
          <a:lstStyle/>
          <a:p>
            <a:r>
              <a:rPr lang="en-US" sz="1150" b="1">
                <a:solidFill>
                  <a:srgbClr val="1B2A4A"/>
                </a:solidFill>
                <a:latin typeface="Calibri"/>
                <a:ea typeface="Calibri"/>
                <a:cs typeface="Calibri"/>
              </a:rPr>
              <a:t>Baby Doe (1982–1984)</a:t>
            </a:r>
            <a:r>
              <a:rPr lang="en-US" sz="1150" b="1" baseline="30000">
                <a:solidFill>
                  <a:srgbClr val="1B2A4A"/>
                </a:solidFill>
                <a:latin typeface="Calibri"/>
                <a:ea typeface="Calibri"/>
                <a:cs typeface="Calibri"/>
              </a:rPr>
              <a:t>3</a:t>
            </a:r>
            <a:endParaRPr lang="en-US" sz="1150" baseline="30000">
              <a:solidFill>
                <a:srgbClr val="000000"/>
              </a:solidFill>
              <a:ea typeface="Calibri"/>
              <a:cs typeface="Calibri"/>
            </a:endParaRPr>
          </a:p>
        </p:txBody>
      </p:sp>
      <p:sp>
        <p:nvSpPr>
          <p:cNvPr id="18" name="Text 16"/>
          <p:cNvSpPr/>
          <p:nvPr/>
        </p:nvSpPr>
        <p:spPr>
          <a:xfrm>
            <a:off x="457200" y="2761488"/>
            <a:ext cx="3931920" cy="384048"/>
          </a:xfrm>
          <a:prstGeom prst="rect">
            <a:avLst/>
          </a:prstGeom>
          <a:noFill/>
          <a:ln/>
        </p:spPr>
        <p:txBody>
          <a:bodyPr wrap="square" lIns="0" tIns="0" rIns="0" bIns="0" rtlCol="0" anchor="ctr"/>
          <a:lstStyle/>
          <a:p>
            <a:pPr marL="0" indent="0">
              <a:buNone/>
            </a:pPr>
            <a:r>
              <a:rPr lang="en-US" sz="1050" dirty="0">
                <a:solidFill>
                  <a:srgbClr val="3A3A3A"/>
                </a:solidFill>
                <a:latin typeface="Calibri" pitchFamily="34" charset="0"/>
                <a:ea typeface="Calibri" pitchFamily="34" charset="-122"/>
                <a:cs typeface="Calibri" pitchFamily="34" charset="-120"/>
              </a:rPr>
              <a:t>Disability alone does not justify withholding treatment from newborns. Baby Doe Amendments: 3 exceptions only. BOARD TESTED.</a:t>
            </a:r>
            <a:endParaRPr lang="en-US" sz="1050" dirty="0"/>
          </a:p>
        </p:txBody>
      </p:sp>
      <p:sp>
        <p:nvSpPr>
          <p:cNvPr id="19" name="Shape 17"/>
          <p:cNvSpPr/>
          <p:nvPr/>
        </p:nvSpPr>
        <p:spPr>
          <a:xfrm>
            <a:off x="274320" y="3300984"/>
            <a:ext cx="4206240" cy="74980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20" name="Shape 18"/>
          <p:cNvSpPr/>
          <p:nvPr/>
        </p:nvSpPr>
        <p:spPr>
          <a:xfrm>
            <a:off x="274320" y="3300984"/>
            <a:ext cx="73152" cy="749808"/>
          </a:xfrm>
          <a:prstGeom prst="rect">
            <a:avLst/>
          </a:prstGeom>
          <a:solidFill>
            <a:srgbClr val="C8952A"/>
          </a:solidFill>
          <a:ln w="12700">
            <a:solidFill>
              <a:srgbClr val="C8952A"/>
            </a:solidFill>
            <a:prstDash val="solid"/>
          </a:ln>
        </p:spPr>
        <p:txBody>
          <a:bodyPr/>
          <a:lstStyle/>
          <a:p>
            <a:endParaRPr lang="en-US"/>
          </a:p>
        </p:txBody>
      </p:sp>
      <p:sp>
        <p:nvSpPr>
          <p:cNvPr id="21" name="Text 19"/>
          <p:cNvSpPr/>
          <p:nvPr/>
        </p:nvSpPr>
        <p:spPr>
          <a:xfrm>
            <a:off x="457200" y="3355848"/>
            <a:ext cx="3931920" cy="219456"/>
          </a:xfrm>
          <a:prstGeom prst="rect">
            <a:avLst/>
          </a:prstGeom>
          <a:noFill/>
          <a:ln/>
        </p:spPr>
        <p:txBody>
          <a:bodyPr wrap="square" lIns="0" tIns="0" rIns="0" bIns="0" rtlCol="0" anchor="ctr"/>
          <a:lstStyle/>
          <a:p>
            <a:pPr marL="0" indent="0">
              <a:buNone/>
            </a:pPr>
            <a:r>
              <a:rPr lang="en-US" sz="1150" b="1">
                <a:solidFill>
                  <a:srgbClr val="1B2A4A"/>
                </a:solidFill>
                <a:latin typeface="Calibri"/>
                <a:ea typeface="Calibri"/>
                <a:cs typeface="Calibri"/>
              </a:rPr>
              <a:t>Cruzan v. Director (1990)</a:t>
            </a:r>
            <a:r>
              <a:rPr lang="en-US" sz="1150" b="1" baseline="30000">
                <a:solidFill>
                  <a:srgbClr val="1B2A4A"/>
                </a:solidFill>
                <a:latin typeface="Calibri"/>
                <a:ea typeface="Calibri"/>
                <a:cs typeface="Calibri"/>
              </a:rPr>
              <a:t>2</a:t>
            </a:r>
            <a:endParaRPr lang="en-US" sz="800" b="1" baseline="30000">
              <a:solidFill>
                <a:srgbClr val="1B2A4A"/>
              </a:solidFill>
              <a:ea typeface="Calibri"/>
              <a:cs typeface="Calibri"/>
            </a:endParaRPr>
          </a:p>
        </p:txBody>
      </p:sp>
      <p:sp>
        <p:nvSpPr>
          <p:cNvPr id="22" name="Text 20"/>
          <p:cNvSpPr/>
          <p:nvPr/>
        </p:nvSpPr>
        <p:spPr>
          <a:xfrm>
            <a:off x="457200" y="3611880"/>
            <a:ext cx="3931920" cy="384048"/>
          </a:xfrm>
          <a:prstGeom prst="rect">
            <a:avLst/>
          </a:prstGeom>
          <a:noFill/>
          <a:ln/>
        </p:spPr>
        <p:txBody>
          <a:bodyPr wrap="square" lIns="0" tIns="0" rIns="0" bIns="0" rtlCol="0" anchor="ctr"/>
          <a:lstStyle/>
          <a:p>
            <a:pPr marL="0" indent="0">
              <a:buNone/>
            </a:pPr>
            <a:r>
              <a:rPr lang="en-US" sz="1050" dirty="0">
                <a:solidFill>
                  <a:srgbClr val="3A3A3A"/>
                </a:solidFill>
                <a:latin typeface="Calibri" pitchFamily="34" charset="0"/>
                <a:ea typeface="Calibri" pitchFamily="34" charset="-122"/>
                <a:cs typeface="Calibri" pitchFamily="34" charset="-120"/>
              </a:rPr>
              <a:t>SCOTUS: MANH is a medical treatment; may be withdrawn. Missouri required clear and convincing evidence of patient's prior wishes.</a:t>
            </a:r>
            <a:endParaRPr lang="en-US" sz="1050" dirty="0"/>
          </a:p>
        </p:txBody>
      </p:sp>
      <p:sp>
        <p:nvSpPr>
          <p:cNvPr id="23" name="Shape 21"/>
          <p:cNvSpPr/>
          <p:nvPr/>
        </p:nvSpPr>
        <p:spPr>
          <a:xfrm>
            <a:off x="274320" y="4151376"/>
            <a:ext cx="4206240" cy="74980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24" name="Shape 22"/>
          <p:cNvSpPr/>
          <p:nvPr/>
        </p:nvSpPr>
        <p:spPr>
          <a:xfrm>
            <a:off x="274320" y="4151376"/>
            <a:ext cx="73152" cy="749808"/>
          </a:xfrm>
          <a:prstGeom prst="rect">
            <a:avLst/>
          </a:prstGeom>
          <a:solidFill>
            <a:srgbClr val="1A7A4A"/>
          </a:solidFill>
          <a:ln w="12700">
            <a:solidFill>
              <a:srgbClr val="1A7A4A"/>
            </a:solidFill>
            <a:prstDash val="solid"/>
          </a:ln>
        </p:spPr>
        <p:txBody>
          <a:bodyPr/>
          <a:lstStyle/>
          <a:p>
            <a:endParaRPr lang="en-US"/>
          </a:p>
        </p:txBody>
      </p:sp>
      <p:sp>
        <p:nvSpPr>
          <p:cNvPr id="25" name="Text 23"/>
          <p:cNvSpPr/>
          <p:nvPr/>
        </p:nvSpPr>
        <p:spPr>
          <a:xfrm>
            <a:off x="457200" y="4206240"/>
            <a:ext cx="3931920" cy="219456"/>
          </a:xfrm>
          <a:prstGeom prst="rect">
            <a:avLst/>
          </a:prstGeom>
          <a:noFill/>
          <a:ln/>
        </p:spPr>
        <p:txBody>
          <a:bodyPr wrap="square" lIns="0" tIns="0" rIns="0" bIns="0" rtlCol="0" anchor="ctr"/>
          <a:lstStyle/>
          <a:p>
            <a:pPr marL="0" indent="0">
              <a:buNone/>
            </a:pPr>
            <a:r>
              <a:rPr lang="en-US" sz="1150" b="1">
                <a:solidFill>
                  <a:srgbClr val="1B2A4A"/>
                </a:solidFill>
                <a:latin typeface="Calibri"/>
                <a:ea typeface="Calibri"/>
                <a:cs typeface="Calibri"/>
              </a:rPr>
              <a:t>Patient Self-Determination Act (1990)</a:t>
            </a:r>
            <a:r>
              <a:rPr lang="en-US" sz="1150" b="1" baseline="30000">
                <a:solidFill>
                  <a:srgbClr val="1B2A4A"/>
                </a:solidFill>
                <a:latin typeface="Calibri"/>
                <a:ea typeface="Calibri"/>
                <a:cs typeface="Calibri"/>
              </a:rPr>
              <a:t>4</a:t>
            </a:r>
            <a:endParaRPr lang="en-US" sz="1150" baseline="30000" dirty="0"/>
          </a:p>
        </p:txBody>
      </p:sp>
      <p:sp>
        <p:nvSpPr>
          <p:cNvPr id="26" name="Text 24"/>
          <p:cNvSpPr/>
          <p:nvPr/>
        </p:nvSpPr>
        <p:spPr>
          <a:xfrm>
            <a:off x="457200" y="4462272"/>
            <a:ext cx="3931920" cy="384048"/>
          </a:xfrm>
          <a:prstGeom prst="rect">
            <a:avLst/>
          </a:prstGeom>
          <a:noFill/>
          <a:ln/>
        </p:spPr>
        <p:txBody>
          <a:bodyPr wrap="square" lIns="0" tIns="0" rIns="0" bIns="0" rtlCol="0" anchor="ctr"/>
          <a:lstStyle/>
          <a:p>
            <a:pPr marL="0" indent="0">
              <a:buNone/>
            </a:pPr>
            <a:r>
              <a:rPr lang="en-US" sz="1050" dirty="0">
                <a:solidFill>
                  <a:srgbClr val="3A3A3A"/>
                </a:solidFill>
                <a:latin typeface="Calibri" pitchFamily="34" charset="0"/>
                <a:ea typeface="Calibri" pitchFamily="34" charset="-122"/>
                <a:cs typeface="Calibri" pitchFamily="34" charset="-120"/>
              </a:rPr>
              <a:t>Federal law: hospitals must inform patients of right to refuse treatment and execute ADs.</a:t>
            </a:r>
            <a:endParaRPr lang="en-US" sz="1050" dirty="0"/>
          </a:p>
        </p:txBody>
      </p:sp>
      <p:sp>
        <p:nvSpPr>
          <p:cNvPr id="27" name="Shape 25"/>
          <p:cNvSpPr/>
          <p:nvPr/>
        </p:nvSpPr>
        <p:spPr>
          <a:xfrm>
            <a:off x="4663440" y="749808"/>
            <a:ext cx="4206240" cy="74980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28" name="Shape 26"/>
          <p:cNvSpPr/>
          <p:nvPr/>
        </p:nvSpPr>
        <p:spPr>
          <a:xfrm>
            <a:off x="4663440" y="749808"/>
            <a:ext cx="73152" cy="749808"/>
          </a:xfrm>
          <a:prstGeom prst="rect">
            <a:avLst/>
          </a:prstGeom>
          <a:solidFill>
            <a:srgbClr val="1A7F8C"/>
          </a:solidFill>
          <a:ln w="12700">
            <a:solidFill>
              <a:srgbClr val="1A7F8C"/>
            </a:solidFill>
            <a:prstDash val="solid"/>
          </a:ln>
        </p:spPr>
        <p:txBody>
          <a:bodyPr/>
          <a:lstStyle/>
          <a:p>
            <a:endParaRPr lang="en-US"/>
          </a:p>
        </p:txBody>
      </p:sp>
      <p:sp>
        <p:nvSpPr>
          <p:cNvPr id="29" name="Text 27"/>
          <p:cNvSpPr/>
          <p:nvPr/>
        </p:nvSpPr>
        <p:spPr>
          <a:xfrm>
            <a:off x="4846320" y="804672"/>
            <a:ext cx="3931920" cy="219456"/>
          </a:xfrm>
          <a:prstGeom prst="rect">
            <a:avLst/>
          </a:prstGeom>
          <a:noFill/>
          <a:ln/>
        </p:spPr>
        <p:txBody>
          <a:bodyPr wrap="square" lIns="0" tIns="0" rIns="0" bIns="0" rtlCol="0" anchor="ctr"/>
          <a:lstStyle/>
          <a:p>
            <a:pPr marL="0" indent="0">
              <a:buNone/>
            </a:pPr>
            <a:r>
              <a:rPr lang="en-US" sz="1150" b="1">
                <a:solidFill>
                  <a:srgbClr val="1B2A4A"/>
                </a:solidFill>
                <a:latin typeface="Calibri"/>
                <a:ea typeface="Calibri"/>
                <a:cs typeface="Calibri"/>
              </a:rPr>
              <a:t>Washington v. Glucksberg (1997)</a:t>
            </a:r>
            <a:r>
              <a:rPr lang="en-US" sz="1150" b="1" baseline="30000">
                <a:solidFill>
                  <a:srgbClr val="1B2A4A"/>
                </a:solidFill>
                <a:latin typeface="Calibri"/>
                <a:ea typeface="Calibri"/>
                <a:cs typeface="Calibri"/>
              </a:rPr>
              <a:t>49</a:t>
            </a:r>
            <a:endParaRPr lang="en-US" sz="1150" baseline="30000" dirty="0"/>
          </a:p>
        </p:txBody>
      </p:sp>
      <p:sp>
        <p:nvSpPr>
          <p:cNvPr id="30" name="Text 28"/>
          <p:cNvSpPr/>
          <p:nvPr/>
        </p:nvSpPr>
        <p:spPr>
          <a:xfrm>
            <a:off x="4846320" y="1060704"/>
            <a:ext cx="3931920" cy="384048"/>
          </a:xfrm>
          <a:prstGeom prst="rect">
            <a:avLst/>
          </a:prstGeom>
          <a:noFill/>
          <a:ln/>
        </p:spPr>
        <p:txBody>
          <a:bodyPr wrap="square" lIns="0" tIns="0" rIns="0" bIns="0" rtlCol="0" anchor="ctr"/>
          <a:lstStyle/>
          <a:p>
            <a:pPr marL="0" indent="0">
              <a:buNone/>
            </a:pPr>
            <a:r>
              <a:rPr lang="en-US" sz="1050" dirty="0">
                <a:solidFill>
                  <a:srgbClr val="3A3A3A"/>
                </a:solidFill>
                <a:latin typeface="Calibri" pitchFamily="34" charset="0"/>
                <a:ea typeface="Calibri" pitchFamily="34" charset="-122"/>
                <a:cs typeface="Calibri" pitchFamily="34" charset="-120"/>
              </a:rPr>
              <a:t>SCOTUS: No constitutional right to assisted suicide. States may regulate/prohibit. Does not prevent states from legalizing.</a:t>
            </a:r>
            <a:endParaRPr lang="en-US" sz="1050" dirty="0"/>
          </a:p>
        </p:txBody>
      </p:sp>
      <p:sp>
        <p:nvSpPr>
          <p:cNvPr id="31" name="Shape 29"/>
          <p:cNvSpPr/>
          <p:nvPr/>
        </p:nvSpPr>
        <p:spPr>
          <a:xfrm>
            <a:off x="4663440" y="1600200"/>
            <a:ext cx="4206240" cy="74980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32" name="Shape 30"/>
          <p:cNvSpPr/>
          <p:nvPr/>
        </p:nvSpPr>
        <p:spPr>
          <a:xfrm>
            <a:off x="4663440" y="1600200"/>
            <a:ext cx="73152" cy="749808"/>
          </a:xfrm>
          <a:prstGeom prst="rect">
            <a:avLst/>
          </a:prstGeom>
          <a:solidFill>
            <a:srgbClr val="1B2A4A"/>
          </a:solidFill>
          <a:ln w="12700">
            <a:solidFill>
              <a:srgbClr val="1B2A4A"/>
            </a:solidFill>
            <a:prstDash val="solid"/>
          </a:ln>
        </p:spPr>
        <p:txBody>
          <a:bodyPr/>
          <a:lstStyle/>
          <a:p>
            <a:endParaRPr lang="en-US"/>
          </a:p>
        </p:txBody>
      </p:sp>
      <p:sp>
        <p:nvSpPr>
          <p:cNvPr id="33" name="Text 31"/>
          <p:cNvSpPr/>
          <p:nvPr/>
        </p:nvSpPr>
        <p:spPr>
          <a:xfrm>
            <a:off x="4846320" y="1655064"/>
            <a:ext cx="3931920" cy="219456"/>
          </a:xfrm>
          <a:prstGeom prst="rect">
            <a:avLst/>
          </a:prstGeom>
          <a:noFill/>
          <a:ln/>
        </p:spPr>
        <p:txBody>
          <a:bodyPr wrap="square" lIns="0" tIns="0" rIns="0" bIns="0" rtlCol="0" anchor="ctr"/>
          <a:lstStyle/>
          <a:p>
            <a:pPr marL="0" indent="0">
              <a:buNone/>
            </a:pPr>
            <a:r>
              <a:rPr lang="en-US" sz="1150" b="1">
                <a:solidFill>
                  <a:srgbClr val="1B2A4A"/>
                </a:solidFill>
                <a:latin typeface="Calibri"/>
                <a:ea typeface="Calibri"/>
                <a:cs typeface="Calibri"/>
              </a:rPr>
              <a:t>Vacco v. Quill (1997)</a:t>
            </a:r>
            <a:r>
              <a:rPr lang="en-US" sz="1150" b="1" baseline="30000">
                <a:solidFill>
                  <a:srgbClr val="1B2A4A"/>
                </a:solidFill>
                <a:latin typeface="Calibri"/>
                <a:ea typeface="Calibri"/>
                <a:cs typeface="Calibri"/>
              </a:rPr>
              <a:t>50</a:t>
            </a:r>
            <a:endParaRPr lang="en-US" sz="1150" baseline="30000">
              <a:ea typeface="Calibri"/>
              <a:cs typeface="Calibri"/>
            </a:endParaRPr>
          </a:p>
        </p:txBody>
      </p:sp>
      <p:sp>
        <p:nvSpPr>
          <p:cNvPr id="34" name="Text 32"/>
          <p:cNvSpPr/>
          <p:nvPr/>
        </p:nvSpPr>
        <p:spPr>
          <a:xfrm>
            <a:off x="4846320" y="1911096"/>
            <a:ext cx="3931920" cy="384048"/>
          </a:xfrm>
          <a:prstGeom prst="rect">
            <a:avLst/>
          </a:prstGeom>
          <a:noFill/>
          <a:ln/>
        </p:spPr>
        <p:txBody>
          <a:bodyPr wrap="square" lIns="0" tIns="0" rIns="0" bIns="0" rtlCol="0" anchor="ctr"/>
          <a:lstStyle/>
          <a:p>
            <a:pPr marL="0" indent="0">
              <a:buNone/>
            </a:pPr>
            <a:r>
              <a:rPr lang="en-US" sz="1050" dirty="0">
                <a:solidFill>
                  <a:srgbClr val="3A3A3A"/>
                </a:solidFill>
                <a:latin typeface="Calibri" pitchFamily="34" charset="0"/>
                <a:ea typeface="Calibri" pitchFamily="34" charset="-122"/>
                <a:cs typeface="Calibri" pitchFamily="34" charset="-120"/>
              </a:rPr>
              <a:t>SCOTUS: Distinction between withdrawing treatment (permissible) and assisted suicide (not constitutional right) is rational.</a:t>
            </a:r>
            <a:endParaRPr lang="en-US" sz="1050" dirty="0"/>
          </a:p>
        </p:txBody>
      </p:sp>
      <p:sp>
        <p:nvSpPr>
          <p:cNvPr id="35" name="Shape 33"/>
          <p:cNvSpPr/>
          <p:nvPr/>
        </p:nvSpPr>
        <p:spPr>
          <a:xfrm>
            <a:off x="4663440" y="2450592"/>
            <a:ext cx="4206240" cy="74980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36" name="Shape 34"/>
          <p:cNvSpPr/>
          <p:nvPr/>
        </p:nvSpPr>
        <p:spPr>
          <a:xfrm>
            <a:off x="4663440" y="2450592"/>
            <a:ext cx="73152" cy="749808"/>
          </a:xfrm>
          <a:prstGeom prst="rect">
            <a:avLst/>
          </a:prstGeom>
          <a:solidFill>
            <a:srgbClr val="D4750A"/>
          </a:solidFill>
          <a:ln w="12700">
            <a:solidFill>
              <a:srgbClr val="D4750A"/>
            </a:solidFill>
            <a:prstDash val="solid"/>
          </a:ln>
        </p:spPr>
        <p:txBody>
          <a:bodyPr/>
          <a:lstStyle/>
          <a:p>
            <a:endParaRPr lang="en-US"/>
          </a:p>
        </p:txBody>
      </p:sp>
      <p:sp>
        <p:nvSpPr>
          <p:cNvPr id="37" name="Text 35"/>
          <p:cNvSpPr/>
          <p:nvPr/>
        </p:nvSpPr>
        <p:spPr>
          <a:xfrm>
            <a:off x="4846320" y="2505456"/>
            <a:ext cx="3931920" cy="219456"/>
          </a:xfrm>
          <a:prstGeom prst="rect">
            <a:avLst/>
          </a:prstGeom>
          <a:noFill/>
          <a:ln/>
        </p:spPr>
        <p:txBody>
          <a:bodyPr wrap="square" lIns="0" tIns="0" rIns="0" bIns="0" rtlCol="0" anchor="ctr"/>
          <a:lstStyle/>
          <a:p>
            <a:pPr marL="0" indent="0">
              <a:buNone/>
            </a:pPr>
            <a:r>
              <a:rPr lang="en-US" sz="1150" b="1">
                <a:solidFill>
                  <a:srgbClr val="1B2A4A"/>
                </a:solidFill>
                <a:latin typeface="Calibri"/>
                <a:ea typeface="Calibri"/>
                <a:cs typeface="Calibri"/>
              </a:rPr>
              <a:t>Schiavo Case (2005)</a:t>
            </a:r>
            <a:r>
              <a:rPr lang="en-US" sz="1150" b="1" baseline="30000">
                <a:solidFill>
                  <a:srgbClr val="1B2A4A"/>
                </a:solidFill>
                <a:latin typeface="Calibri"/>
                <a:ea typeface="Calibri"/>
                <a:cs typeface="Calibri"/>
              </a:rPr>
              <a:t>2</a:t>
            </a:r>
            <a:endParaRPr lang="en-US" sz="1150" baseline="30000" dirty="0"/>
          </a:p>
        </p:txBody>
      </p:sp>
      <p:sp>
        <p:nvSpPr>
          <p:cNvPr id="38" name="Text 36"/>
          <p:cNvSpPr/>
          <p:nvPr/>
        </p:nvSpPr>
        <p:spPr>
          <a:xfrm>
            <a:off x="4846320" y="2761488"/>
            <a:ext cx="3931920" cy="384048"/>
          </a:xfrm>
          <a:prstGeom prst="rect">
            <a:avLst/>
          </a:prstGeom>
          <a:noFill/>
          <a:ln/>
        </p:spPr>
        <p:txBody>
          <a:bodyPr wrap="square" lIns="0" tIns="0" rIns="0" bIns="0" rtlCol="0" anchor="ctr"/>
          <a:lstStyle/>
          <a:p>
            <a:pPr marL="0" indent="0">
              <a:buNone/>
            </a:pPr>
            <a:r>
              <a:rPr lang="en-US" sz="1050" dirty="0">
                <a:solidFill>
                  <a:srgbClr val="3A3A3A"/>
                </a:solidFill>
                <a:latin typeface="Calibri" pitchFamily="34" charset="0"/>
                <a:ea typeface="Calibri" pitchFamily="34" charset="-122"/>
                <a:cs typeface="Calibri" pitchFamily="34" charset="-120"/>
              </a:rPr>
              <a:t>Terri Schiavo: prolonged national controversy over withdrawal of MANH from patient in PVS. Affirmed: MANH can be withdrawn by surrogate.</a:t>
            </a:r>
            <a:endParaRPr lang="en-US" sz="1050" dirty="0"/>
          </a:p>
        </p:txBody>
      </p:sp>
      <p:sp>
        <p:nvSpPr>
          <p:cNvPr id="39" name="Shape 37"/>
          <p:cNvSpPr/>
          <p:nvPr/>
        </p:nvSpPr>
        <p:spPr>
          <a:xfrm>
            <a:off x="4663440" y="3300984"/>
            <a:ext cx="4206240" cy="749808"/>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40" name="Shape 38"/>
          <p:cNvSpPr/>
          <p:nvPr/>
        </p:nvSpPr>
        <p:spPr>
          <a:xfrm>
            <a:off x="4663440" y="3300984"/>
            <a:ext cx="73152" cy="749808"/>
          </a:xfrm>
          <a:prstGeom prst="rect">
            <a:avLst/>
          </a:prstGeom>
          <a:solidFill>
            <a:srgbClr val="C8952A"/>
          </a:solidFill>
          <a:ln w="12700">
            <a:solidFill>
              <a:srgbClr val="C8952A"/>
            </a:solidFill>
            <a:prstDash val="solid"/>
          </a:ln>
        </p:spPr>
        <p:txBody>
          <a:bodyPr/>
          <a:lstStyle/>
          <a:p>
            <a:endParaRPr lang="en-US"/>
          </a:p>
        </p:txBody>
      </p:sp>
      <p:sp>
        <p:nvSpPr>
          <p:cNvPr id="41" name="Text 39"/>
          <p:cNvSpPr/>
          <p:nvPr/>
        </p:nvSpPr>
        <p:spPr>
          <a:xfrm>
            <a:off x="4846320" y="3355848"/>
            <a:ext cx="3931920" cy="219456"/>
          </a:xfrm>
          <a:prstGeom prst="rect">
            <a:avLst/>
          </a:prstGeom>
          <a:noFill/>
          <a:ln/>
        </p:spPr>
        <p:txBody>
          <a:bodyPr wrap="square" lIns="0" tIns="0" rIns="0" bIns="0" rtlCol="0" anchor="ctr"/>
          <a:lstStyle/>
          <a:p>
            <a:pPr marL="0" indent="0">
              <a:buNone/>
            </a:pPr>
            <a:r>
              <a:rPr lang="en-US" sz="1150" b="1">
                <a:solidFill>
                  <a:srgbClr val="1B2A4A"/>
                </a:solidFill>
                <a:latin typeface="Calibri"/>
                <a:ea typeface="Calibri"/>
                <a:cs typeface="Calibri"/>
              </a:rPr>
              <a:t>Oregon Death with Dignity Act (1997)</a:t>
            </a:r>
            <a:r>
              <a:rPr lang="en-US" sz="1150" b="1" baseline="30000">
                <a:solidFill>
                  <a:srgbClr val="1B2A4A"/>
                </a:solidFill>
                <a:latin typeface="Calibri"/>
                <a:ea typeface="Calibri"/>
                <a:cs typeface="Calibri"/>
              </a:rPr>
              <a:t>51</a:t>
            </a:r>
            <a:endParaRPr lang="en-US" sz="1150" baseline="30000">
              <a:ea typeface="Calibri"/>
              <a:cs typeface="Calibri"/>
            </a:endParaRPr>
          </a:p>
        </p:txBody>
      </p:sp>
      <p:sp>
        <p:nvSpPr>
          <p:cNvPr id="42" name="Text 40"/>
          <p:cNvSpPr/>
          <p:nvPr/>
        </p:nvSpPr>
        <p:spPr>
          <a:xfrm>
            <a:off x="4846320" y="3611880"/>
            <a:ext cx="3931920" cy="384048"/>
          </a:xfrm>
          <a:prstGeom prst="rect">
            <a:avLst/>
          </a:prstGeom>
          <a:noFill/>
          <a:ln/>
        </p:spPr>
        <p:txBody>
          <a:bodyPr wrap="square" lIns="0" tIns="0" rIns="0" bIns="0" rtlCol="0" anchor="ctr"/>
          <a:lstStyle/>
          <a:p>
            <a:pPr marL="0" indent="0">
              <a:buNone/>
            </a:pPr>
            <a:r>
              <a:rPr lang="en-US" sz="1050" dirty="0">
                <a:solidFill>
                  <a:srgbClr val="3A3A3A"/>
                </a:solidFill>
                <a:latin typeface="Calibri" pitchFamily="34" charset="0"/>
                <a:ea typeface="Calibri" pitchFamily="34" charset="-122"/>
                <a:cs typeface="Calibri" pitchFamily="34" charset="-120"/>
              </a:rPr>
              <a:t>First state law legalizing MAID. Model for subsequent state legislation. Oregon data: &lt;0.5% of deaths use MAID; key concerns about abuse not confirmed.</a:t>
            </a:r>
            <a:endParaRPr lang="en-US" sz="105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1B2A4A"/>
        </a:solidFill>
        <a:effectLst/>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1A7F8C"/>
          </a:solidFill>
          <a:ln w="12700">
            <a:solidFill>
              <a:srgbClr val="1A7F8C"/>
            </a:solidFill>
            <a:prstDash val="solid"/>
          </a:ln>
        </p:spPr>
        <p:txBody>
          <a:bodyPr/>
          <a:lstStyle/>
          <a:p>
            <a:endParaRPr lang="en-US"/>
          </a:p>
        </p:txBody>
      </p:sp>
      <p:sp>
        <p:nvSpPr>
          <p:cNvPr id="3" name="Shape 1"/>
          <p:cNvSpPr/>
          <p:nvPr/>
        </p:nvSpPr>
        <p:spPr>
          <a:xfrm>
            <a:off x="164592" y="0"/>
            <a:ext cx="64008" cy="5143500"/>
          </a:xfrm>
          <a:prstGeom prst="rect">
            <a:avLst/>
          </a:prstGeom>
          <a:solidFill>
            <a:srgbClr val="C8952A"/>
          </a:solidFill>
          <a:ln w="12700">
            <a:solidFill>
              <a:srgbClr val="C8952A"/>
            </a:solidFill>
            <a:prstDash val="solid"/>
          </a:ln>
        </p:spPr>
        <p:txBody>
          <a:bodyPr/>
          <a:lstStyle/>
          <a:p>
            <a:endParaRPr lang="en-US"/>
          </a:p>
        </p:txBody>
      </p:sp>
      <p:sp>
        <p:nvSpPr>
          <p:cNvPr id="4" name="Text 2"/>
          <p:cNvSpPr/>
          <p:nvPr/>
        </p:nvSpPr>
        <p:spPr>
          <a:xfrm>
            <a:off x="548640" y="640080"/>
            <a:ext cx="8046720" cy="1280160"/>
          </a:xfrm>
          <a:prstGeom prst="rect">
            <a:avLst/>
          </a:prstGeom>
          <a:noFill/>
          <a:ln/>
        </p:spPr>
        <p:txBody>
          <a:bodyPr wrap="square" rtlCol="0" anchor="ctr"/>
          <a:lstStyle/>
          <a:p>
            <a:pPr marL="0" indent="0">
              <a:lnSpc>
                <a:spcPct val="130000"/>
              </a:lnSpc>
              <a:buNone/>
            </a:pPr>
            <a:r>
              <a:rPr lang="en-US" sz="2600" b="1" dirty="0">
                <a:solidFill>
                  <a:srgbClr val="FFFFFF"/>
                </a:solidFill>
                <a:latin typeface="Calibri" pitchFamily="34" charset="0"/>
                <a:ea typeface="Calibri" pitchFamily="34" charset="-122"/>
                <a:cs typeface="Calibri" pitchFamily="34" charset="-120"/>
              </a:rPr>
              <a:t>Ethics in palliative care </a:t>
            </a:r>
          </a:p>
          <a:p>
            <a:pPr marL="0" indent="0">
              <a:lnSpc>
                <a:spcPct val="130000"/>
              </a:lnSpc>
              <a:buNone/>
            </a:pPr>
            <a:r>
              <a:rPr lang="en-US" sz="2600" b="1" dirty="0">
                <a:solidFill>
                  <a:srgbClr val="FFFFFF"/>
                </a:solidFill>
                <a:latin typeface="Calibri" pitchFamily="34" charset="0"/>
                <a:ea typeface="Calibri" pitchFamily="34" charset="-122"/>
                <a:cs typeface="Calibri" pitchFamily="34" charset="-120"/>
              </a:rPr>
              <a:t>is the foundation of everything we do.</a:t>
            </a:r>
            <a:endParaRPr lang="en-US" sz="2600" dirty="0"/>
          </a:p>
        </p:txBody>
      </p:sp>
      <p:sp>
        <p:nvSpPr>
          <p:cNvPr id="5" name="Shape 3"/>
          <p:cNvSpPr/>
          <p:nvPr/>
        </p:nvSpPr>
        <p:spPr>
          <a:xfrm>
            <a:off x="548640" y="1993392"/>
            <a:ext cx="2743200" cy="45720"/>
          </a:xfrm>
          <a:prstGeom prst="rect">
            <a:avLst/>
          </a:prstGeom>
          <a:solidFill>
            <a:srgbClr val="C8952A"/>
          </a:solidFill>
          <a:ln w="12700">
            <a:solidFill>
              <a:srgbClr val="C8952A"/>
            </a:solidFill>
            <a:prstDash val="solid"/>
          </a:ln>
        </p:spPr>
        <p:txBody>
          <a:bodyPr/>
          <a:lstStyle/>
          <a:p>
            <a:endParaRPr lang="en-US"/>
          </a:p>
        </p:txBody>
      </p:sp>
      <p:sp>
        <p:nvSpPr>
          <p:cNvPr id="6" name="Shape 4"/>
          <p:cNvSpPr/>
          <p:nvPr/>
        </p:nvSpPr>
        <p:spPr>
          <a:xfrm>
            <a:off x="548640" y="2121408"/>
            <a:ext cx="201168" cy="201168"/>
          </a:xfrm>
          <a:prstGeom prst="rect">
            <a:avLst/>
          </a:prstGeom>
          <a:solidFill>
            <a:srgbClr val="C8952A"/>
          </a:solidFill>
          <a:ln w="12700">
            <a:solidFill>
              <a:srgbClr val="C8952A"/>
            </a:solidFill>
            <a:prstDash val="solid"/>
          </a:ln>
        </p:spPr>
        <p:txBody>
          <a:bodyPr/>
          <a:lstStyle/>
          <a:p>
            <a:endParaRPr lang="en-US"/>
          </a:p>
        </p:txBody>
      </p:sp>
      <p:sp>
        <p:nvSpPr>
          <p:cNvPr id="7" name="Text 5"/>
          <p:cNvSpPr/>
          <p:nvPr/>
        </p:nvSpPr>
        <p:spPr>
          <a:xfrm>
            <a:off x="914400" y="2121408"/>
            <a:ext cx="7680960" cy="256032"/>
          </a:xfrm>
          <a:prstGeom prst="rect">
            <a:avLst/>
          </a:prstGeom>
          <a:noFill/>
          <a:ln/>
        </p:spPr>
        <p:txBody>
          <a:bodyPr wrap="square" lIns="0" tIns="0" rIns="0" bIns="0" rtlCol="0" anchor="ctr"/>
          <a:lstStyle/>
          <a:p>
            <a:pPr marL="0" indent="0">
              <a:buNone/>
            </a:pPr>
            <a:r>
              <a:rPr lang="en-US" sz="1250" dirty="0">
                <a:solidFill>
                  <a:srgbClr val="FFFFFF"/>
                </a:solidFill>
                <a:latin typeface="Calibri" pitchFamily="34" charset="0"/>
                <a:ea typeface="Calibri" pitchFamily="34" charset="-122"/>
                <a:cs typeface="Calibri" pitchFamily="34" charset="-120"/>
              </a:rPr>
              <a:t>Structure your reasoning — use frameworks, not instincts alone</a:t>
            </a:r>
            <a:endParaRPr lang="en-US" sz="1250" dirty="0"/>
          </a:p>
        </p:txBody>
      </p:sp>
      <p:sp>
        <p:nvSpPr>
          <p:cNvPr id="8" name="Shape 6"/>
          <p:cNvSpPr/>
          <p:nvPr/>
        </p:nvSpPr>
        <p:spPr>
          <a:xfrm>
            <a:off x="548640" y="2459736"/>
            <a:ext cx="201168" cy="201168"/>
          </a:xfrm>
          <a:prstGeom prst="rect">
            <a:avLst/>
          </a:prstGeom>
          <a:solidFill>
            <a:srgbClr val="C8952A"/>
          </a:solidFill>
          <a:ln w="12700">
            <a:solidFill>
              <a:srgbClr val="C8952A"/>
            </a:solidFill>
            <a:prstDash val="solid"/>
          </a:ln>
        </p:spPr>
        <p:txBody>
          <a:bodyPr/>
          <a:lstStyle/>
          <a:p>
            <a:endParaRPr lang="en-US"/>
          </a:p>
        </p:txBody>
      </p:sp>
      <p:sp>
        <p:nvSpPr>
          <p:cNvPr id="9" name="Text 7"/>
          <p:cNvSpPr/>
          <p:nvPr/>
        </p:nvSpPr>
        <p:spPr>
          <a:xfrm>
            <a:off x="914400" y="2459736"/>
            <a:ext cx="7680960" cy="256032"/>
          </a:xfrm>
          <a:prstGeom prst="rect">
            <a:avLst/>
          </a:prstGeom>
          <a:noFill/>
          <a:ln/>
        </p:spPr>
        <p:txBody>
          <a:bodyPr wrap="square" lIns="0" tIns="0" rIns="0" bIns="0" rtlCol="0" anchor="ctr"/>
          <a:lstStyle/>
          <a:p>
            <a:pPr marL="0" indent="0">
              <a:buNone/>
            </a:pPr>
            <a:r>
              <a:rPr lang="en-US" sz="1250" dirty="0">
                <a:solidFill>
                  <a:srgbClr val="FFFFFF"/>
                </a:solidFill>
                <a:latin typeface="Calibri" pitchFamily="34" charset="0"/>
                <a:ea typeface="Calibri" pitchFamily="34" charset="-122"/>
                <a:cs typeface="Calibri" pitchFamily="34" charset="-120"/>
              </a:rPr>
              <a:t>Respect autonomy, but recognize its limits and moral weight</a:t>
            </a:r>
            <a:endParaRPr lang="en-US" sz="1250" dirty="0"/>
          </a:p>
        </p:txBody>
      </p:sp>
      <p:sp>
        <p:nvSpPr>
          <p:cNvPr id="10" name="Shape 8"/>
          <p:cNvSpPr/>
          <p:nvPr/>
        </p:nvSpPr>
        <p:spPr>
          <a:xfrm>
            <a:off x="548640" y="2798064"/>
            <a:ext cx="201168" cy="201168"/>
          </a:xfrm>
          <a:prstGeom prst="rect">
            <a:avLst/>
          </a:prstGeom>
          <a:solidFill>
            <a:srgbClr val="C8952A"/>
          </a:solidFill>
          <a:ln w="12700">
            <a:solidFill>
              <a:srgbClr val="C8952A"/>
            </a:solidFill>
            <a:prstDash val="solid"/>
          </a:ln>
        </p:spPr>
        <p:txBody>
          <a:bodyPr/>
          <a:lstStyle/>
          <a:p>
            <a:endParaRPr lang="en-US"/>
          </a:p>
        </p:txBody>
      </p:sp>
      <p:sp>
        <p:nvSpPr>
          <p:cNvPr id="11" name="Text 9"/>
          <p:cNvSpPr/>
          <p:nvPr/>
        </p:nvSpPr>
        <p:spPr>
          <a:xfrm>
            <a:off x="914400" y="2798064"/>
            <a:ext cx="7680960" cy="256032"/>
          </a:xfrm>
          <a:prstGeom prst="rect">
            <a:avLst/>
          </a:prstGeom>
          <a:noFill/>
          <a:ln/>
        </p:spPr>
        <p:txBody>
          <a:bodyPr wrap="square" lIns="0" tIns="0" rIns="0" bIns="0" rtlCol="0" anchor="ctr"/>
          <a:lstStyle/>
          <a:p>
            <a:pPr marL="0" indent="0">
              <a:buNone/>
            </a:pPr>
            <a:r>
              <a:rPr lang="en-US" sz="1250" dirty="0">
                <a:solidFill>
                  <a:srgbClr val="FFFFFF"/>
                </a:solidFill>
                <a:latin typeface="Calibri" pitchFamily="34" charset="0"/>
                <a:ea typeface="Calibri" pitchFamily="34" charset="-122"/>
                <a:cs typeface="Calibri" pitchFamily="34" charset="-120"/>
              </a:rPr>
              <a:t>Withholding and withdrawing are ethically equivalent</a:t>
            </a:r>
            <a:endParaRPr lang="en-US" sz="1250" dirty="0"/>
          </a:p>
        </p:txBody>
      </p:sp>
      <p:sp>
        <p:nvSpPr>
          <p:cNvPr id="12" name="Shape 10"/>
          <p:cNvSpPr/>
          <p:nvPr/>
        </p:nvSpPr>
        <p:spPr>
          <a:xfrm>
            <a:off x="548640" y="3136392"/>
            <a:ext cx="201168" cy="201168"/>
          </a:xfrm>
          <a:prstGeom prst="rect">
            <a:avLst/>
          </a:prstGeom>
          <a:solidFill>
            <a:srgbClr val="C8952A"/>
          </a:solidFill>
          <a:ln w="12700">
            <a:solidFill>
              <a:srgbClr val="C8952A"/>
            </a:solidFill>
            <a:prstDash val="solid"/>
          </a:ln>
        </p:spPr>
        <p:txBody>
          <a:bodyPr/>
          <a:lstStyle/>
          <a:p>
            <a:endParaRPr lang="en-US"/>
          </a:p>
        </p:txBody>
      </p:sp>
      <p:sp>
        <p:nvSpPr>
          <p:cNvPr id="13" name="Text 11"/>
          <p:cNvSpPr/>
          <p:nvPr/>
        </p:nvSpPr>
        <p:spPr>
          <a:xfrm>
            <a:off x="914400" y="3136392"/>
            <a:ext cx="7680960" cy="256032"/>
          </a:xfrm>
          <a:prstGeom prst="rect">
            <a:avLst/>
          </a:prstGeom>
          <a:noFill/>
          <a:ln/>
        </p:spPr>
        <p:txBody>
          <a:bodyPr wrap="square" lIns="0" tIns="0" rIns="0" bIns="0" rtlCol="0" anchor="ctr"/>
          <a:lstStyle/>
          <a:p>
            <a:pPr marL="0" indent="0">
              <a:buNone/>
            </a:pPr>
            <a:r>
              <a:rPr lang="en-US" sz="1250" dirty="0">
                <a:solidFill>
                  <a:srgbClr val="FFFFFF"/>
                </a:solidFill>
                <a:latin typeface="Calibri" pitchFamily="34" charset="0"/>
                <a:ea typeface="Calibri" pitchFamily="34" charset="-122"/>
                <a:cs typeface="Calibri" pitchFamily="34" charset="-120"/>
              </a:rPr>
              <a:t>Intent matters; the principle of double effect requires self-examination</a:t>
            </a:r>
            <a:endParaRPr lang="en-US" sz="1250" dirty="0"/>
          </a:p>
        </p:txBody>
      </p:sp>
      <p:sp>
        <p:nvSpPr>
          <p:cNvPr id="14" name="Shape 12"/>
          <p:cNvSpPr/>
          <p:nvPr/>
        </p:nvSpPr>
        <p:spPr>
          <a:xfrm>
            <a:off x="548640" y="3474720"/>
            <a:ext cx="201168" cy="201168"/>
          </a:xfrm>
          <a:prstGeom prst="rect">
            <a:avLst/>
          </a:prstGeom>
          <a:solidFill>
            <a:srgbClr val="C8952A"/>
          </a:solidFill>
          <a:ln w="12700">
            <a:solidFill>
              <a:srgbClr val="C8952A"/>
            </a:solidFill>
            <a:prstDash val="solid"/>
          </a:ln>
        </p:spPr>
        <p:txBody>
          <a:bodyPr/>
          <a:lstStyle/>
          <a:p>
            <a:endParaRPr lang="en-US"/>
          </a:p>
        </p:txBody>
      </p:sp>
      <p:sp>
        <p:nvSpPr>
          <p:cNvPr id="15" name="Text 13"/>
          <p:cNvSpPr/>
          <p:nvPr/>
        </p:nvSpPr>
        <p:spPr>
          <a:xfrm>
            <a:off x="914400" y="3474720"/>
            <a:ext cx="7680960" cy="256032"/>
          </a:xfrm>
          <a:prstGeom prst="rect">
            <a:avLst/>
          </a:prstGeom>
          <a:noFill/>
          <a:ln/>
        </p:spPr>
        <p:txBody>
          <a:bodyPr wrap="square" lIns="0" tIns="0" rIns="0" bIns="0" rtlCol="0" anchor="ctr"/>
          <a:lstStyle/>
          <a:p>
            <a:pPr marL="0" indent="0">
              <a:buNone/>
            </a:pPr>
            <a:r>
              <a:rPr lang="en-US" sz="1250" dirty="0">
                <a:solidFill>
                  <a:srgbClr val="FFFFFF"/>
                </a:solidFill>
                <a:latin typeface="Calibri" pitchFamily="34" charset="0"/>
                <a:ea typeface="Calibri" pitchFamily="34" charset="-122"/>
                <a:cs typeface="Calibri" pitchFamily="34" charset="-120"/>
              </a:rPr>
              <a:t>Non-abandonment is a covenant; keep your promises to patients</a:t>
            </a:r>
            <a:endParaRPr lang="en-US" sz="1250" dirty="0"/>
          </a:p>
        </p:txBody>
      </p:sp>
      <p:sp>
        <p:nvSpPr>
          <p:cNvPr id="16" name="Shape 14"/>
          <p:cNvSpPr/>
          <p:nvPr/>
        </p:nvSpPr>
        <p:spPr>
          <a:xfrm>
            <a:off x="548640" y="3813048"/>
            <a:ext cx="201168" cy="201168"/>
          </a:xfrm>
          <a:prstGeom prst="rect">
            <a:avLst/>
          </a:prstGeom>
          <a:solidFill>
            <a:srgbClr val="C8952A"/>
          </a:solidFill>
          <a:ln w="12700">
            <a:solidFill>
              <a:srgbClr val="C8952A"/>
            </a:solidFill>
            <a:prstDash val="solid"/>
          </a:ln>
        </p:spPr>
        <p:txBody>
          <a:bodyPr/>
          <a:lstStyle/>
          <a:p>
            <a:endParaRPr lang="en-US"/>
          </a:p>
        </p:txBody>
      </p:sp>
      <p:sp>
        <p:nvSpPr>
          <p:cNvPr id="17" name="Text 15"/>
          <p:cNvSpPr/>
          <p:nvPr/>
        </p:nvSpPr>
        <p:spPr>
          <a:xfrm>
            <a:off x="914400" y="3813048"/>
            <a:ext cx="7680960" cy="256032"/>
          </a:xfrm>
          <a:prstGeom prst="rect">
            <a:avLst/>
          </a:prstGeom>
          <a:noFill/>
          <a:ln/>
        </p:spPr>
        <p:txBody>
          <a:bodyPr wrap="square" lIns="0" tIns="0" rIns="0" bIns="0" rtlCol="0" anchor="ctr"/>
          <a:lstStyle/>
          <a:p>
            <a:pPr marL="0" indent="0">
              <a:buNone/>
            </a:pPr>
            <a:r>
              <a:rPr lang="en-US" sz="1250" dirty="0">
                <a:solidFill>
                  <a:srgbClr val="FFFFFF"/>
                </a:solidFill>
                <a:latin typeface="Calibri" pitchFamily="34" charset="0"/>
                <a:ea typeface="Calibri" pitchFamily="34" charset="-122"/>
                <a:cs typeface="Calibri" pitchFamily="34" charset="-120"/>
              </a:rPr>
              <a:t>Advocate for justice as equitable access is an ethical imperative</a:t>
            </a:r>
            <a:endParaRPr lang="en-US" sz="1250" dirty="0"/>
          </a:p>
        </p:txBody>
      </p:sp>
      <p:sp>
        <p:nvSpPr>
          <p:cNvPr id="18" name="Shape 16"/>
          <p:cNvSpPr/>
          <p:nvPr/>
        </p:nvSpPr>
        <p:spPr>
          <a:xfrm>
            <a:off x="548640" y="4151376"/>
            <a:ext cx="201168" cy="201168"/>
          </a:xfrm>
          <a:prstGeom prst="rect">
            <a:avLst/>
          </a:prstGeom>
          <a:solidFill>
            <a:srgbClr val="C8952A"/>
          </a:solidFill>
          <a:ln w="12700">
            <a:solidFill>
              <a:srgbClr val="C8952A"/>
            </a:solidFill>
            <a:prstDash val="solid"/>
          </a:ln>
        </p:spPr>
        <p:txBody>
          <a:bodyPr/>
          <a:lstStyle/>
          <a:p>
            <a:endParaRPr lang="en-US"/>
          </a:p>
        </p:txBody>
      </p:sp>
      <p:sp>
        <p:nvSpPr>
          <p:cNvPr id="19" name="Text 17"/>
          <p:cNvSpPr/>
          <p:nvPr/>
        </p:nvSpPr>
        <p:spPr>
          <a:xfrm>
            <a:off x="914400" y="4151376"/>
            <a:ext cx="7680960" cy="256032"/>
          </a:xfrm>
          <a:prstGeom prst="rect">
            <a:avLst/>
          </a:prstGeom>
          <a:noFill/>
          <a:ln/>
        </p:spPr>
        <p:txBody>
          <a:bodyPr wrap="square" lIns="0" tIns="0" rIns="0" bIns="0" rtlCol="0" anchor="ctr"/>
          <a:lstStyle/>
          <a:p>
            <a:pPr marL="0" indent="0">
              <a:buNone/>
            </a:pPr>
            <a:r>
              <a:rPr lang="en-US" sz="1250" dirty="0">
                <a:solidFill>
                  <a:srgbClr val="FFFFFF"/>
                </a:solidFill>
                <a:latin typeface="Calibri" pitchFamily="34" charset="0"/>
                <a:ea typeface="Calibri" pitchFamily="34" charset="-122"/>
                <a:cs typeface="Calibri" pitchFamily="34" charset="-120"/>
              </a:rPr>
              <a:t>Seek ethics consultation early, proactively, and without shame</a:t>
            </a:r>
            <a:endParaRPr lang="en-US" sz="1250" dirty="0"/>
          </a:p>
        </p:txBody>
      </p:sp>
      <p:sp>
        <p:nvSpPr>
          <p:cNvPr id="20" name="Shape 18"/>
          <p:cNvSpPr/>
          <p:nvPr/>
        </p:nvSpPr>
        <p:spPr>
          <a:xfrm>
            <a:off x="548640" y="4489704"/>
            <a:ext cx="201168" cy="201168"/>
          </a:xfrm>
          <a:prstGeom prst="rect">
            <a:avLst/>
          </a:prstGeom>
          <a:solidFill>
            <a:srgbClr val="C8952A"/>
          </a:solidFill>
          <a:ln w="12700">
            <a:solidFill>
              <a:srgbClr val="C8952A"/>
            </a:solidFill>
            <a:prstDash val="solid"/>
          </a:ln>
        </p:spPr>
        <p:txBody>
          <a:bodyPr/>
          <a:lstStyle/>
          <a:p>
            <a:endParaRPr lang="en-US"/>
          </a:p>
        </p:txBody>
      </p:sp>
      <p:sp>
        <p:nvSpPr>
          <p:cNvPr id="21" name="Text 19"/>
          <p:cNvSpPr/>
          <p:nvPr/>
        </p:nvSpPr>
        <p:spPr>
          <a:xfrm>
            <a:off x="914400" y="4489704"/>
            <a:ext cx="7680960" cy="256032"/>
          </a:xfrm>
          <a:prstGeom prst="rect">
            <a:avLst/>
          </a:prstGeom>
          <a:noFill/>
          <a:ln/>
        </p:spPr>
        <p:txBody>
          <a:bodyPr wrap="square" lIns="0" tIns="0" rIns="0" bIns="0" rtlCol="0" anchor="ctr"/>
          <a:lstStyle/>
          <a:p>
            <a:pPr marL="0" indent="0">
              <a:buNone/>
            </a:pPr>
            <a:r>
              <a:rPr lang="en-US" sz="1250" dirty="0">
                <a:solidFill>
                  <a:srgbClr val="FFFFFF"/>
                </a:solidFill>
                <a:latin typeface="Calibri" pitchFamily="34" charset="0"/>
                <a:ea typeface="Calibri" pitchFamily="34" charset="-122"/>
                <a:cs typeface="Calibri" pitchFamily="34" charset="-120"/>
              </a:rPr>
              <a:t>Care for yourself — moral distress is real, and your resilience matters to your patients</a:t>
            </a:r>
            <a:endParaRPr lang="en-US" sz="125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AF7F2"/>
        </a:solidFill>
        <a:effectLst/>
      </p:bgPr>
    </p:bg>
    <p:spTree>
      <p:nvGrpSpPr>
        <p:cNvPr id="1" name="">
          <a:extLst>
            <a:ext uri="{FF2B5EF4-FFF2-40B4-BE49-F238E27FC236}">
              <a16:creationId xmlns:a16="http://schemas.microsoft.com/office/drawing/2014/main" id="{30E7B7B1-D507-63BA-14B8-87AD235E4A03}"/>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82E7153B-39A1-F4A8-B586-A763E53C9084}"/>
              </a:ext>
            </a:extLst>
          </p:cNvPr>
          <p:cNvSpPr/>
          <p:nvPr/>
        </p:nvSpPr>
        <p:spPr>
          <a:xfrm>
            <a:off x="0" y="0"/>
            <a:ext cx="9144000" cy="594360"/>
          </a:xfrm>
          <a:prstGeom prst="rect">
            <a:avLst/>
          </a:prstGeom>
          <a:solidFill>
            <a:srgbClr val="1B2A4A"/>
          </a:solidFill>
          <a:ln w="12700">
            <a:solidFill>
              <a:srgbClr val="1B2A4A"/>
            </a:solidFill>
            <a:prstDash val="solid"/>
          </a:ln>
        </p:spPr>
        <p:txBody>
          <a:bodyPr/>
          <a:lstStyle/>
          <a:p>
            <a:endParaRPr lang="en-US"/>
          </a:p>
        </p:txBody>
      </p:sp>
      <p:sp>
        <p:nvSpPr>
          <p:cNvPr id="3" name="Shape 1">
            <a:extLst>
              <a:ext uri="{FF2B5EF4-FFF2-40B4-BE49-F238E27FC236}">
                <a16:creationId xmlns:a16="http://schemas.microsoft.com/office/drawing/2014/main" id="{D7FA6AC2-C29F-7168-5DC1-A46F0691FCC0}"/>
              </a:ext>
            </a:extLst>
          </p:cNvPr>
          <p:cNvSpPr/>
          <p:nvPr/>
        </p:nvSpPr>
        <p:spPr>
          <a:xfrm>
            <a:off x="0" y="594360"/>
            <a:ext cx="9144000" cy="45720"/>
          </a:xfrm>
          <a:prstGeom prst="rect">
            <a:avLst/>
          </a:prstGeom>
          <a:solidFill>
            <a:srgbClr val="C8952A"/>
          </a:solidFill>
          <a:ln w="12700">
            <a:solidFill>
              <a:srgbClr val="C8952A"/>
            </a:solidFill>
            <a:prstDash val="solid"/>
          </a:ln>
        </p:spPr>
        <p:txBody>
          <a:bodyPr/>
          <a:lstStyle/>
          <a:p>
            <a:endParaRPr lang="en-US"/>
          </a:p>
        </p:txBody>
      </p:sp>
      <p:sp>
        <p:nvSpPr>
          <p:cNvPr id="4" name="Shape 2">
            <a:extLst>
              <a:ext uri="{FF2B5EF4-FFF2-40B4-BE49-F238E27FC236}">
                <a16:creationId xmlns:a16="http://schemas.microsoft.com/office/drawing/2014/main" id="{71EA14E2-87A1-67B2-FBE2-A253EEDF3E0F}"/>
              </a:ext>
            </a:extLst>
          </p:cNvPr>
          <p:cNvSpPr/>
          <p:nvPr/>
        </p:nvSpPr>
        <p:spPr>
          <a:xfrm>
            <a:off x="0" y="4892040"/>
            <a:ext cx="9144000" cy="251460"/>
          </a:xfrm>
          <a:prstGeom prst="rect">
            <a:avLst/>
          </a:prstGeom>
          <a:solidFill>
            <a:srgbClr val="1B2A4A"/>
          </a:solidFill>
          <a:ln w="12700">
            <a:solidFill>
              <a:srgbClr val="1B2A4A"/>
            </a:solidFill>
            <a:prstDash val="solid"/>
          </a:ln>
        </p:spPr>
        <p:txBody>
          <a:bodyPr/>
          <a:lstStyle/>
          <a:p>
            <a:endParaRPr lang="en-US"/>
          </a:p>
        </p:txBody>
      </p:sp>
      <p:sp>
        <p:nvSpPr>
          <p:cNvPr id="5" name="Text 3">
            <a:extLst>
              <a:ext uri="{FF2B5EF4-FFF2-40B4-BE49-F238E27FC236}">
                <a16:creationId xmlns:a16="http://schemas.microsoft.com/office/drawing/2014/main" id="{4137D9D7-2996-866C-AF64-9AA878771E09}"/>
              </a:ext>
            </a:extLst>
          </p:cNvPr>
          <p:cNvSpPr/>
          <p:nvPr/>
        </p:nvSpPr>
        <p:spPr>
          <a:xfrm>
            <a:off x="320040" y="73152"/>
            <a:ext cx="8503920" cy="475488"/>
          </a:xfrm>
          <a:prstGeom prst="rect">
            <a:avLst/>
          </a:prstGeom>
          <a:noFill/>
          <a:ln/>
        </p:spPr>
        <p:txBody>
          <a:bodyPr wrap="square" lIns="0" tIns="0" rIns="0" bIns="0" rtlCol="0" anchor="ctr"/>
          <a:lstStyle/>
          <a:p>
            <a:pPr marL="0" indent="0">
              <a:buNone/>
            </a:pPr>
            <a:r>
              <a:rPr lang="en-US" sz="2200" b="1">
                <a:solidFill>
                  <a:srgbClr val="FFFFFF"/>
                </a:solidFill>
                <a:latin typeface="Calibri"/>
                <a:ea typeface="Calibri"/>
                <a:cs typeface="Calibri"/>
              </a:rPr>
              <a:t>References</a:t>
            </a:r>
            <a:endParaRPr lang="en-US"/>
          </a:p>
        </p:txBody>
      </p:sp>
      <p:sp>
        <p:nvSpPr>
          <p:cNvPr id="6" name="TextBox 5">
            <a:extLst>
              <a:ext uri="{FF2B5EF4-FFF2-40B4-BE49-F238E27FC236}">
                <a16:creationId xmlns:a16="http://schemas.microsoft.com/office/drawing/2014/main" id="{1A7ADC04-11A2-73D6-685C-AAFF4DD1A262}"/>
              </a:ext>
            </a:extLst>
          </p:cNvPr>
          <p:cNvSpPr txBox="1"/>
          <p:nvPr/>
        </p:nvSpPr>
        <p:spPr>
          <a:xfrm>
            <a:off x="237590" y="850829"/>
            <a:ext cx="8379859" cy="34394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buFont typeface=""/>
              <a:buAutoNum type="arabicPeriod"/>
            </a:pPr>
            <a:r>
              <a:rPr lang="en-US" sz="900">
                <a:solidFill>
                  <a:srgbClr val="000000"/>
                </a:solidFill>
                <a:latin typeface="Aptos"/>
                <a:ea typeface="Aptos"/>
                <a:cs typeface="Aptos"/>
              </a:rPr>
              <a:t>Bazzano LA, Durant J, Brantley PR. A Modern History of Informed Consent and the Role of Key Information. Ochsner J. 2021;21(1):81-85. doi:10.31486/toj.19.0105</a:t>
            </a:r>
          </a:p>
          <a:p>
            <a:pPr marL="228600" indent="-228600">
              <a:buFont typeface=""/>
              <a:buAutoNum type="arabicPeriod"/>
            </a:pPr>
            <a:r>
              <a:rPr lang="en-US" sz="900">
                <a:solidFill>
                  <a:srgbClr val="000000"/>
                </a:solidFill>
                <a:latin typeface="Aptos"/>
                <a:ea typeface="Aptos"/>
                <a:cs typeface="Aptos"/>
              </a:rPr>
              <a:t>Stonecipher M. The Evolution of Surrogates’ Right to Terminate Life-Sustaining Treatment. </a:t>
            </a:r>
            <a:r>
              <a:rPr lang="en-US" sz="900" i="1">
                <a:solidFill>
                  <a:srgbClr val="000000"/>
                </a:solidFill>
                <a:latin typeface="Aptos"/>
                <a:ea typeface="Aptos"/>
                <a:cs typeface="Aptos"/>
              </a:rPr>
              <a:t>AMA Journal of Ethics</a:t>
            </a:r>
            <a:r>
              <a:rPr lang="en-US" sz="900">
                <a:solidFill>
                  <a:srgbClr val="000000"/>
                </a:solidFill>
                <a:latin typeface="Aptos"/>
                <a:ea typeface="Aptos"/>
                <a:cs typeface="Aptos"/>
              </a:rPr>
              <a:t>. 2006;8(9):593-598. doi:https://doi.org/10.1001/virtualmentor.2006.8.9.hlaw1-0609</a:t>
            </a:r>
          </a:p>
          <a:p>
            <a:pPr marL="228600" indent="-228600">
              <a:buFont typeface=""/>
              <a:buAutoNum type="arabicPeriod"/>
            </a:pPr>
            <a:r>
              <a:rPr lang="en-US" sz="900">
                <a:solidFill>
                  <a:srgbClr val="000000"/>
                </a:solidFill>
                <a:latin typeface="Aptos"/>
                <a:ea typeface="Aptos"/>
                <a:cs typeface="Aptos"/>
              </a:rPr>
              <a:t>Mercurio M. The Aftermath of Baby Doe and the Evolution of Newborn Intensive Care, 25 Ga.; 2012. </a:t>
            </a:r>
            <a:r>
              <a:rPr lang="en-US" sz="900">
                <a:solidFill>
                  <a:srgbClr val="000000"/>
                </a:solidFill>
                <a:latin typeface="Aptos"/>
                <a:ea typeface="Aptos"/>
                <a:cs typeface="Aptos"/>
                <a:hlinkClick r:id="rId3"/>
              </a:rPr>
              <a:t>https://readingroom.law.gsu.edu/cgi/viewcontent.cgi?article=2389&amp;context=gsulr</a:t>
            </a:r>
          </a:p>
          <a:p>
            <a:pPr marL="228600" indent="-228600">
              <a:buFont typeface=""/>
              <a:buAutoNum type="arabicPeriod"/>
            </a:pPr>
            <a:r>
              <a:rPr lang="en-US" sz="900">
                <a:solidFill>
                  <a:srgbClr val="000000"/>
                </a:solidFill>
                <a:latin typeface="Aptos"/>
                <a:ea typeface="Aptos"/>
                <a:cs typeface="Aptos"/>
              </a:rPr>
              <a:t>Patient Self-Determination Act.; 1990. </a:t>
            </a:r>
            <a:r>
              <a:rPr lang="en-US" sz="900">
                <a:solidFill>
                  <a:srgbClr val="000000"/>
                </a:solidFill>
                <a:latin typeface="Aptos"/>
                <a:ea typeface="Aptos"/>
                <a:cs typeface="Aptos"/>
                <a:hlinkClick r:id="rId4"/>
              </a:rPr>
              <a:t>https://www.congress.gov/bill/101st-congress/house-bill/4449</a:t>
            </a:r>
          </a:p>
          <a:p>
            <a:pPr marL="228600" indent="-228600">
              <a:buFont typeface=""/>
              <a:buAutoNum type="arabicPeriod"/>
            </a:pPr>
            <a:r>
              <a:rPr lang="en-US" sz="900">
                <a:solidFill>
                  <a:srgbClr val="000000"/>
                </a:solidFill>
                <a:latin typeface="Aptos"/>
                <a:ea typeface="Aptos"/>
                <a:cs typeface="Aptos"/>
              </a:rPr>
              <a:t>Beauchamp TL, Childress JF. </a:t>
            </a:r>
            <a:r>
              <a:rPr lang="en-US" sz="900" i="1">
                <a:solidFill>
                  <a:srgbClr val="000000"/>
                </a:solidFill>
                <a:latin typeface="Aptos"/>
                <a:ea typeface="Aptos"/>
                <a:cs typeface="Aptos"/>
              </a:rPr>
              <a:t>Principles of Biomedical Ethics</a:t>
            </a:r>
            <a:r>
              <a:rPr lang="en-US" sz="900">
                <a:solidFill>
                  <a:srgbClr val="000000"/>
                </a:solidFill>
                <a:latin typeface="Aptos"/>
                <a:ea typeface="Aptos"/>
                <a:cs typeface="Aptos"/>
              </a:rPr>
              <a:t>. 8th ed. Oxford University Press; 2019.</a:t>
            </a:r>
          </a:p>
          <a:p>
            <a:pPr marL="228600" indent="-228600">
              <a:buFont typeface=""/>
              <a:buAutoNum type="arabicPeriod"/>
            </a:pPr>
            <a:r>
              <a:rPr lang="en-US" sz="900">
                <a:solidFill>
                  <a:srgbClr val="000000"/>
                </a:solidFill>
                <a:latin typeface="Aptos"/>
                <a:ea typeface="Aptos"/>
                <a:cs typeface="Aptos"/>
              </a:rPr>
              <a:t>Rich KL. </a:t>
            </a:r>
            <a:r>
              <a:rPr lang="en-US" sz="900" i="1">
                <a:solidFill>
                  <a:srgbClr val="000000"/>
                </a:solidFill>
                <a:latin typeface="Aptos"/>
                <a:ea typeface="Aptos"/>
                <a:cs typeface="Aptos"/>
              </a:rPr>
              <a:t>Introduction to Ethics Introduction to Ethics</a:t>
            </a:r>
            <a:r>
              <a:rPr lang="en-US" sz="900">
                <a:solidFill>
                  <a:srgbClr val="000000"/>
                </a:solidFill>
                <a:latin typeface="Aptos"/>
                <a:ea typeface="Aptos"/>
                <a:cs typeface="Aptos"/>
              </a:rPr>
              <a:t>.; 2020. </a:t>
            </a:r>
            <a:r>
              <a:rPr lang="en-US" sz="900">
                <a:solidFill>
                  <a:srgbClr val="000000"/>
                </a:solidFill>
                <a:latin typeface="Aptos"/>
                <a:ea typeface="Aptos"/>
                <a:cs typeface="Aptos"/>
                <a:hlinkClick r:id="rId5"/>
              </a:rPr>
              <a:t>https://samples.jbpub.com/9781449649005/22183_CH01_Pass3.pdf</a:t>
            </a:r>
          </a:p>
          <a:p>
            <a:pPr marL="228600" indent="-228600">
              <a:buFont typeface=""/>
              <a:buAutoNum type="arabicPeriod"/>
            </a:pPr>
            <a:r>
              <a:rPr lang="en-US" sz="900">
                <a:solidFill>
                  <a:srgbClr val="000000"/>
                </a:solidFill>
                <a:latin typeface="Aptos"/>
                <a:ea typeface="Aptos"/>
                <a:cs typeface="Aptos"/>
              </a:rPr>
              <a:t>AMA. </a:t>
            </a:r>
            <a:r>
              <a:rPr lang="en-US" sz="900" i="1">
                <a:solidFill>
                  <a:srgbClr val="000000"/>
                </a:solidFill>
                <a:latin typeface="Aptos"/>
                <a:ea typeface="Aptos"/>
                <a:cs typeface="Aptos"/>
              </a:rPr>
              <a:t>Code of Medical Ethics: 1.1.3 Patient Rights</a:t>
            </a:r>
            <a:r>
              <a:rPr lang="en-US" sz="900">
                <a:solidFill>
                  <a:srgbClr val="000000"/>
                </a:solidFill>
                <a:latin typeface="Aptos"/>
                <a:ea typeface="Aptos"/>
                <a:cs typeface="Aptos"/>
              </a:rPr>
              <a:t>.; 2017.</a:t>
            </a:r>
          </a:p>
          <a:p>
            <a:pPr marL="228600" indent="-228600">
              <a:buFont typeface=""/>
              <a:buAutoNum type="arabicPeriod"/>
            </a:pPr>
            <a:r>
              <a:rPr lang="en-US" sz="900">
                <a:solidFill>
                  <a:srgbClr val="000000"/>
                </a:solidFill>
                <a:latin typeface="Aptos"/>
                <a:ea typeface="Aptos"/>
                <a:cs typeface="Aptos"/>
              </a:rPr>
              <a:t>Amer AB. The Ethics of Veracity and It Is Importance in the Medical Ethics. </a:t>
            </a:r>
            <a:r>
              <a:rPr lang="en-US" sz="900" i="1">
                <a:solidFill>
                  <a:srgbClr val="000000"/>
                </a:solidFill>
                <a:latin typeface="Aptos"/>
                <a:ea typeface="Aptos"/>
                <a:cs typeface="Aptos"/>
              </a:rPr>
              <a:t>Open Journal of Nursing</a:t>
            </a:r>
            <a:r>
              <a:rPr lang="en-US" sz="900">
                <a:solidFill>
                  <a:srgbClr val="000000"/>
                </a:solidFill>
                <a:latin typeface="Aptos"/>
                <a:ea typeface="Aptos"/>
                <a:cs typeface="Aptos"/>
              </a:rPr>
              <a:t>. 2019;09(02):194-198. doi:https://doi.org/10.4236/ojn.2019.92019</a:t>
            </a:r>
          </a:p>
          <a:p>
            <a:pPr marL="228600" indent="-228600">
              <a:buFont typeface=""/>
              <a:buAutoNum type="arabicPeriod"/>
            </a:pPr>
            <a:r>
              <a:rPr lang="en-US" sz="900" i="1">
                <a:solidFill>
                  <a:srgbClr val="000000"/>
                </a:solidFill>
                <a:latin typeface="Aptos"/>
                <a:ea typeface="Aptos"/>
                <a:cs typeface="Aptos"/>
              </a:rPr>
              <a:t>AMA Code of Medical Ethics: Opinion 3.2.1 Confidentiality</a:t>
            </a:r>
            <a:r>
              <a:rPr lang="en-US" sz="900">
                <a:solidFill>
                  <a:srgbClr val="000000"/>
                </a:solidFill>
                <a:latin typeface="Aptos"/>
                <a:ea typeface="Aptos"/>
                <a:cs typeface="Aptos"/>
              </a:rPr>
              <a:t>. </a:t>
            </a:r>
            <a:r>
              <a:rPr lang="en-US" sz="900">
                <a:solidFill>
                  <a:srgbClr val="000000"/>
                </a:solidFill>
                <a:latin typeface="Aptos"/>
                <a:ea typeface="Aptos"/>
                <a:cs typeface="Aptos"/>
                <a:hlinkClick r:id="rId6"/>
              </a:rPr>
              <a:t>https://code-medical-ethics.ama-assn.org/ethics-opinions/confidentiality</a:t>
            </a:r>
          </a:p>
          <a:p>
            <a:pPr marL="228600" indent="-228600">
              <a:buFont typeface=""/>
              <a:buAutoNum type="arabicPeriod"/>
            </a:pPr>
            <a:r>
              <a:rPr lang="en-US" sz="900">
                <a:solidFill>
                  <a:srgbClr val="000000"/>
                </a:solidFill>
                <a:latin typeface="Aptos"/>
                <a:ea typeface="Aptos"/>
                <a:cs typeface="Aptos"/>
              </a:rPr>
              <a:t>Appelbaum PS. Assessment of Patients’ Competence to Consent to Treatment. </a:t>
            </a:r>
            <a:r>
              <a:rPr lang="en-US" sz="900" i="1">
                <a:solidFill>
                  <a:srgbClr val="000000"/>
                </a:solidFill>
                <a:latin typeface="Aptos"/>
                <a:ea typeface="Aptos"/>
                <a:cs typeface="Aptos"/>
              </a:rPr>
              <a:t>New England Journal of Medicine</a:t>
            </a:r>
            <a:r>
              <a:rPr lang="en-US" sz="900">
                <a:solidFill>
                  <a:srgbClr val="000000"/>
                </a:solidFill>
                <a:latin typeface="Aptos"/>
                <a:ea typeface="Aptos"/>
                <a:cs typeface="Aptos"/>
              </a:rPr>
              <a:t>. 2007;357(18):1834-1840. doi:https://doi.org/10.1056/nejmcp074045</a:t>
            </a:r>
          </a:p>
          <a:p>
            <a:pPr marL="228600" indent="-228600">
              <a:buFont typeface=""/>
              <a:buAutoNum type="arabicPeriod"/>
            </a:pPr>
            <a:r>
              <a:rPr lang="en-US" sz="900" i="1">
                <a:solidFill>
                  <a:srgbClr val="000000"/>
                </a:solidFill>
                <a:latin typeface="Aptos"/>
                <a:ea typeface="Aptos"/>
                <a:cs typeface="Aptos"/>
              </a:rPr>
              <a:t>AMA Code of Medical Ethics: 2.1.1 Informed Consent</a:t>
            </a:r>
            <a:r>
              <a:rPr lang="en-US" sz="900">
                <a:solidFill>
                  <a:srgbClr val="000000"/>
                </a:solidFill>
                <a:latin typeface="Aptos"/>
                <a:ea typeface="Aptos"/>
                <a:cs typeface="Aptos"/>
              </a:rPr>
              <a:t>. </a:t>
            </a:r>
            <a:r>
              <a:rPr lang="en-US" sz="900">
                <a:solidFill>
                  <a:srgbClr val="000000"/>
                </a:solidFill>
                <a:latin typeface="Aptos"/>
                <a:ea typeface="Aptos"/>
                <a:cs typeface="Aptos"/>
                <a:hlinkClick r:id="rId7"/>
              </a:rPr>
              <a:t>https://code-medical-ethics.ama-assn.org/chapters/consent-communication-decision-making</a:t>
            </a:r>
          </a:p>
          <a:p>
            <a:pPr marL="228600" indent="-228600">
              <a:buFont typeface=""/>
              <a:buAutoNum type="arabicPeriod"/>
            </a:pPr>
            <a:r>
              <a:rPr lang="en-US" sz="900" i="1">
                <a:solidFill>
                  <a:srgbClr val="000000"/>
                </a:solidFill>
                <a:latin typeface="Aptos"/>
                <a:ea typeface="Aptos"/>
                <a:cs typeface="Aptos"/>
              </a:rPr>
              <a:t>AMA Code of Medical Ethics 2.2.1 Pediatric Decision Making</a:t>
            </a:r>
            <a:r>
              <a:rPr lang="en-US" sz="900">
                <a:solidFill>
                  <a:srgbClr val="000000"/>
                </a:solidFill>
                <a:latin typeface="Aptos"/>
                <a:ea typeface="Aptos"/>
                <a:cs typeface="Aptos"/>
              </a:rPr>
              <a:t>. </a:t>
            </a:r>
            <a:r>
              <a:rPr lang="en-US" sz="900">
                <a:solidFill>
                  <a:srgbClr val="000000"/>
                </a:solidFill>
                <a:latin typeface="Aptos"/>
                <a:ea typeface="Aptos"/>
                <a:cs typeface="Aptos"/>
                <a:hlinkClick r:id="rId8"/>
              </a:rPr>
              <a:t>https://code-medical-ethics.ama-assn.org/ethics-opinions/pediatric-decision-making</a:t>
            </a:r>
          </a:p>
          <a:p>
            <a:pPr marL="228600" indent="-228600">
              <a:buFont typeface=""/>
              <a:buAutoNum type="arabicPeriod"/>
            </a:pPr>
            <a:r>
              <a:rPr lang="en-US" sz="900">
                <a:solidFill>
                  <a:srgbClr val="000000"/>
                </a:solidFill>
                <a:latin typeface="Aptos"/>
                <a:ea typeface="Aptos"/>
                <a:cs typeface="Aptos"/>
              </a:rPr>
              <a:t>AMA Code of Medical Ethics’ Opinions on Patient Decision-Making Capacity and Competence and Surrogate Decision Making. </a:t>
            </a:r>
            <a:r>
              <a:rPr lang="en-US" sz="900" i="1">
                <a:solidFill>
                  <a:srgbClr val="000000"/>
                </a:solidFill>
                <a:latin typeface="Aptos"/>
                <a:ea typeface="Aptos"/>
                <a:cs typeface="Aptos"/>
              </a:rPr>
              <a:t>AMA Journal of Ethics</a:t>
            </a:r>
            <a:r>
              <a:rPr lang="en-US" sz="900">
                <a:solidFill>
                  <a:srgbClr val="000000"/>
                </a:solidFill>
                <a:latin typeface="Aptos"/>
                <a:ea typeface="Aptos"/>
                <a:cs typeface="Aptos"/>
              </a:rPr>
              <a:t>. 2016;18(6):601-603. doi:https://doi.org/10.1001/journalofethics.2016.18.6.coet1-1606</a:t>
            </a:r>
          </a:p>
          <a:p>
            <a:pPr marL="228600" indent="-228600">
              <a:buFont typeface=""/>
              <a:buAutoNum type="arabicPeriod"/>
            </a:pPr>
            <a:r>
              <a:rPr lang="en-US" sz="900" i="1">
                <a:solidFill>
                  <a:srgbClr val="000000"/>
                </a:solidFill>
                <a:latin typeface="Aptos"/>
                <a:ea typeface="Aptos"/>
                <a:cs typeface="Aptos"/>
              </a:rPr>
              <a:t>AMA Code of Medical Ethics 1.1.1 Physician-Patient Relationships</a:t>
            </a:r>
            <a:r>
              <a:rPr lang="en-US" sz="900">
                <a:solidFill>
                  <a:srgbClr val="000000"/>
                </a:solidFill>
                <a:latin typeface="Aptos"/>
                <a:ea typeface="Aptos"/>
                <a:cs typeface="Aptos"/>
              </a:rPr>
              <a:t>. </a:t>
            </a:r>
            <a:r>
              <a:rPr lang="en-US" sz="900">
                <a:solidFill>
                  <a:srgbClr val="000000"/>
                </a:solidFill>
                <a:latin typeface="Aptos"/>
                <a:ea typeface="Aptos"/>
                <a:cs typeface="Aptos"/>
                <a:hlinkClick r:id="rId9"/>
              </a:rPr>
              <a:t>https://code-medical-ethics.ama-assn.org/ethics-opinions/patient-physician-relationships</a:t>
            </a:r>
          </a:p>
          <a:p>
            <a:pPr marL="228600" indent="-228600">
              <a:buFont typeface=""/>
              <a:buAutoNum type="arabicPeriod"/>
            </a:pPr>
            <a:r>
              <a:rPr lang="en-US" sz="900" i="1">
                <a:solidFill>
                  <a:srgbClr val="000000"/>
                </a:solidFill>
                <a:latin typeface="Aptos"/>
                <a:ea typeface="Aptos"/>
                <a:cs typeface="Aptos"/>
              </a:rPr>
              <a:t>AMA Code of Medical Ethics 1.1.7 Conscientious Objection</a:t>
            </a:r>
            <a:r>
              <a:rPr lang="en-US" sz="900">
                <a:solidFill>
                  <a:srgbClr val="000000"/>
                </a:solidFill>
                <a:latin typeface="Aptos"/>
                <a:ea typeface="Aptos"/>
                <a:cs typeface="Aptos"/>
              </a:rPr>
              <a:t>. </a:t>
            </a:r>
            <a:r>
              <a:rPr lang="en-US" sz="900">
                <a:solidFill>
                  <a:srgbClr val="000000"/>
                </a:solidFill>
                <a:latin typeface="Aptos"/>
                <a:ea typeface="Aptos"/>
                <a:cs typeface="Aptos"/>
                <a:hlinkClick r:id="rId10"/>
              </a:rPr>
              <a:t>https://code-medical-ethics.ama-assn.org/ethics-opinions/physician-exercise-conscience</a:t>
            </a:r>
          </a:p>
          <a:p>
            <a:pPr marL="228600" indent="-228600">
              <a:buFont typeface=""/>
              <a:buAutoNum type="arabicPeriod"/>
            </a:pPr>
            <a:r>
              <a:rPr lang="en-US" sz="900">
                <a:solidFill>
                  <a:srgbClr val="000000"/>
                </a:solidFill>
                <a:latin typeface="Aptos"/>
                <a:ea typeface="Aptos"/>
                <a:cs typeface="Aptos"/>
              </a:rPr>
              <a:t>Lekas HM, Pahl K, Fuller Lewis C. Rethinking Cultural Competence: Shifting to Cultural Humility. Health Serv Insights. 2020;13:1178632920970580. Published 2020 Dec 20. doi:10.1177/1178632920970580</a:t>
            </a:r>
          </a:p>
          <a:p>
            <a:pPr marL="228600" indent="-228600">
              <a:buFont typeface=""/>
              <a:buAutoNum type="arabicPeriod"/>
            </a:pPr>
            <a:r>
              <a:rPr lang="en-US" sz="900">
                <a:solidFill>
                  <a:srgbClr val="000000"/>
                </a:solidFill>
                <a:latin typeface="Aptos"/>
                <a:ea typeface="Aptos"/>
                <a:cs typeface="Aptos"/>
              </a:rPr>
              <a:t>Quill TE, Cassel CK. Nonabandonment: a central obligation for physicians. Ann Intern Med. 1995;122(5):368-374. doi:10.7326/0003-4819-122-5-199503010-00008</a:t>
            </a:r>
          </a:p>
          <a:p>
            <a:pPr algn="ctr"/>
            <a:endParaRPr lang="en-US" sz="1100"/>
          </a:p>
        </p:txBody>
      </p:sp>
    </p:spTree>
    <p:extLst>
      <p:ext uri="{BB962C8B-B14F-4D97-AF65-F5344CB8AC3E}">
        <p14:creationId xmlns:p14="http://schemas.microsoft.com/office/powerpoint/2010/main" val="8290033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FAF7F2"/>
        </a:solidFill>
        <a:effectLst/>
      </p:bgPr>
    </p:bg>
    <p:spTree>
      <p:nvGrpSpPr>
        <p:cNvPr id="1" name="">
          <a:extLst>
            <a:ext uri="{FF2B5EF4-FFF2-40B4-BE49-F238E27FC236}">
              <a16:creationId xmlns:a16="http://schemas.microsoft.com/office/drawing/2014/main" id="{0C118BB8-50A3-B19F-F2ED-A24F021FFAD3}"/>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EF068A4A-19D8-1B48-E6CA-91B9AC6E949E}"/>
              </a:ext>
            </a:extLst>
          </p:cNvPr>
          <p:cNvSpPr/>
          <p:nvPr/>
        </p:nvSpPr>
        <p:spPr>
          <a:xfrm>
            <a:off x="0" y="0"/>
            <a:ext cx="9144000" cy="594360"/>
          </a:xfrm>
          <a:prstGeom prst="rect">
            <a:avLst/>
          </a:prstGeom>
          <a:solidFill>
            <a:srgbClr val="1B2A4A"/>
          </a:solidFill>
          <a:ln w="12700">
            <a:solidFill>
              <a:srgbClr val="1B2A4A"/>
            </a:solidFill>
            <a:prstDash val="solid"/>
          </a:ln>
        </p:spPr>
        <p:txBody>
          <a:bodyPr/>
          <a:lstStyle/>
          <a:p>
            <a:endParaRPr lang="en-US"/>
          </a:p>
        </p:txBody>
      </p:sp>
      <p:sp>
        <p:nvSpPr>
          <p:cNvPr id="3" name="Shape 1">
            <a:extLst>
              <a:ext uri="{FF2B5EF4-FFF2-40B4-BE49-F238E27FC236}">
                <a16:creationId xmlns:a16="http://schemas.microsoft.com/office/drawing/2014/main" id="{70EC6657-7562-69E7-A9F7-14D63E44C003}"/>
              </a:ext>
            </a:extLst>
          </p:cNvPr>
          <p:cNvSpPr/>
          <p:nvPr/>
        </p:nvSpPr>
        <p:spPr>
          <a:xfrm>
            <a:off x="0" y="594360"/>
            <a:ext cx="9144000" cy="45720"/>
          </a:xfrm>
          <a:prstGeom prst="rect">
            <a:avLst/>
          </a:prstGeom>
          <a:solidFill>
            <a:srgbClr val="C8952A"/>
          </a:solidFill>
          <a:ln w="12700">
            <a:solidFill>
              <a:srgbClr val="C8952A"/>
            </a:solidFill>
            <a:prstDash val="solid"/>
          </a:ln>
        </p:spPr>
        <p:txBody>
          <a:bodyPr/>
          <a:lstStyle/>
          <a:p>
            <a:endParaRPr lang="en-US"/>
          </a:p>
        </p:txBody>
      </p:sp>
      <p:sp>
        <p:nvSpPr>
          <p:cNvPr id="4" name="Shape 2">
            <a:extLst>
              <a:ext uri="{FF2B5EF4-FFF2-40B4-BE49-F238E27FC236}">
                <a16:creationId xmlns:a16="http://schemas.microsoft.com/office/drawing/2014/main" id="{2CB2669A-08C0-EB8B-C374-74B33786A0C8}"/>
              </a:ext>
            </a:extLst>
          </p:cNvPr>
          <p:cNvSpPr/>
          <p:nvPr/>
        </p:nvSpPr>
        <p:spPr>
          <a:xfrm>
            <a:off x="0" y="4892040"/>
            <a:ext cx="9144000" cy="251460"/>
          </a:xfrm>
          <a:prstGeom prst="rect">
            <a:avLst/>
          </a:prstGeom>
          <a:solidFill>
            <a:srgbClr val="1B2A4A"/>
          </a:solidFill>
          <a:ln w="12700">
            <a:solidFill>
              <a:srgbClr val="1B2A4A"/>
            </a:solidFill>
            <a:prstDash val="solid"/>
          </a:ln>
        </p:spPr>
        <p:txBody>
          <a:bodyPr/>
          <a:lstStyle/>
          <a:p>
            <a:endParaRPr lang="en-US"/>
          </a:p>
        </p:txBody>
      </p:sp>
      <p:sp>
        <p:nvSpPr>
          <p:cNvPr id="5" name="Text 3">
            <a:extLst>
              <a:ext uri="{FF2B5EF4-FFF2-40B4-BE49-F238E27FC236}">
                <a16:creationId xmlns:a16="http://schemas.microsoft.com/office/drawing/2014/main" id="{75D27B02-D8AA-A45A-5BC8-48BF8F119121}"/>
              </a:ext>
            </a:extLst>
          </p:cNvPr>
          <p:cNvSpPr/>
          <p:nvPr/>
        </p:nvSpPr>
        <p:spPr>
          <a:xfrm>
            <a:off x="320040" y="73152"/>
            <a:ext cx="8503920" cy="475488"/>
          </a:xfrm>
          <a:prstGeom prst="rect">
            <a:avLst/>
          </a:prstGeom>
          <a:noFill/>
          <a:ln/>
        </p:spPr>
        <p:txBody>
          <a:bodyPr wrap="square" lIns="0" tIns="0" rIns="0" bIns="0" rtlCol="0" anchor="ctr"/>
          <a:lstStyle/>
          <a:p>
            <a:pPr marL="0" indent="0">
              <a:buNone/>
            </a:pPr>
            <a:r>
              <a:rPr lang="en-US" sz="2200" b="1">
                <a:solidFill>
                  <a:srgbClr val="FFFFFF"/>
                </a:solidFill>
                <a:latin typeface="Calibri"/>
                <a:ea typeface="Calibri"/>
                <a:cs typeface="Calibri"/>
              </a:rPr>
              <a:t>References</a:t>
            </a:r>
            <a:endParaRPr lang="en-US"/>
          </a:p>
        </p:txBody>
      </p:sp>
      <p:sp>
        <p:nvSpPr>
          <p:cNvPr id="6" name="TextBox 5">
            <a:extLst>
              <a:ext uri="{FF2B5EF4-FFF2-40B4-BE49-F238E27FC236}">
                <a16:creationId xmlns:a16="http://schemas.microsoft.com/office/drawing/2014/main" id="{5A078212-C339-A52B-36A1-183411F34D45}"/>
              </a:ext>
            </a:extLst>
          </p:cNvPr>
          <p:cNvSpPr txBox="1"/>
          <p:nvPr/>
        </p:nvSpPr>
        <p:spPr>
          <a:xfrm>
            <a:off x="128427" y="850829"/>
            <a:ext cx="8790825" cy="37087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solidFill>
                  <a:srgbClr val="000000"/>
                </a:solidFill>
                <a:latin typeface="Aptos"/>
                <a:ea typeface="Aptos"/>
                <a:cs typeface="Aptos"/>
              </a:rPr>
              <a:t>18. Rinderle T, Willet J. Bioethical Distinctions of End-of-Life Care Practices. Palliative Care Network of Wisconsin. Accessed October 11, 2022. </a:t>
            </a:r>
            <a:r>
              <a:rPr lang="en-US" sz="800" dirty="0">
                <a:solidFill>
                  <a:srgbClr val="000000"/>
                </a:solidFill>
                <a:latin typeface="Aptos"/>
                <a:ea typeface="Aptos"/>
                <a:cs typeface="Aptos"/>
                <a:hlinkClick r:id="rId3"/>
              </a:rPr>
              <a:t>https://www.mypcnow.org/fast-fact/bioethical-distinctions-of-end-of-life-care-practices/</a:t>
            </a:r>
            <a:endParaRPr lang="en-US" sz="1050" dirty="0"/>
          </a:p>
          <a:p>
            <a:r>
              <a:rPr lang="en-US" sz="800">
                <a:solidFill>
                  <a:srgbClr val="000000"/>
                </a:solidFill>
                <a:latin typeface="Aptos"/>
                <a:ea typeface="Aptos"/>
                <a:cs typeface="Aptos"/>
              </a:rPr>
              <a:t>19. </a:t>
            </a:r>
            <a:r>
              <a:rPr lang="en-US" sz="800" err="1">
                <a:solidFill>
                  <a:srgbClr val="000000"/>
                </a:solidFill>
                <a:latin typeface="Aptos"/>
                <a:ea typeface="Aptos"/>
                <a:cs typeface="Aptos"/>
              </a:rPr>
              <a:t>Cuezze</a:t>
            </a:r>
            <a:r>
              <a:rPr lang="en-US" sz="800" dirty="0">
                <a:solidFill>
                  <a:srgbClr val="000000"/>
                </a:solidFill>
                <a:latin typeface="Aptos"/>
                <a:ea typeface="Aptos"/>
                <a:cs typeface="Aptos"/>
              </a:rPr>
              <a:t> J, Marks A, Sinclar C. Medical Futility. Palliative Care Network of Wisconsin. </a:t>
            </a:r>
            <a:r>
              <a:rPr lang="en-US" sz="800" dirty="0">
                <a:solidFill>
                  <a:srgbClr val="000000"/>
                </a:solidFill>
                <a:latin typeface="Aptos"/>
                <a:ea typeface="Aptos"/>
                <a:cs typeface="Aptos"/>
                <a:hlinkClick r:id="rId4"/>
              </a:rPr>
              <a:t>https://www.mypcnow.org/fast-fact/medical-futility/</a:t>
            </a:r>
          </a:p>
          <a:p>
            <a:r>
              <a:rPr lang="en-US" sz="800">
                <a:solidFill>
                  <a:srgbClr val="000000"/>
                </a:solidFill>
                <a:latin typeface="Aptos"/>
                <a:ea typeface="Aptos"/>
                <a:cs typeface="Aptos"/>
              </a:rPr>
              <a:t>20. Davison S. Advance Care Planning in Chronic Illness. Palliative </a:t>
            </a:r>
            <a:r>
              <a:rPr lang="en-US" sz="800" dirty="0">
                <a:solidFill>
                  <a:srgbClr val="000000"/>
                </a:solidFill>
                <a:latin typeface="Aptos"/>
                <a:ea typeface="Aptos"/>
                <a:cs typeface="Aptos"/>
              </a:rPr>
              <a:t>Care Network of Wisconsin. Accessed May 24, 2023. </a:t>
            </a:r>
            <a:r>
              <a:rPr lang="en-US" sz="800" dirty="0">
                <a:solidFill>
                  <a:srgbClr val="000000"/>
                </a:solidFill>
                <a:latin typeface="Aptos"/>
                <a:ea typeface="Aptos"/>
                <a:cs typeface="Aptos"/>
                <a:hlinkClick r:id="rId5"/>
              </a:rPr>
              <a:t>https://www.mypcnow.org/fast-fact/advance-care-planning-in-chronic-illness/</a:t>
            </a:r>
          </a:p>
          <a:p>
            <a:r>
              <a:rPr lang="en-US" sz="800">
                <a:solidFill>
                  <a:srgbClr val="000000"/>
                </a:solidFill>
                <a:latin typeface="Aptos"/>
                <a:ea typeface="Aptos"/>
                <a:cs typeface="Aptos"/>
              </a:rPr>
              <a:t>21. Hallenbeck J. Tube Feed or Not Tube Feed? Palliative Care Network of Wisconsin. </a:t>
            </a:r>
            <a:r>
              <a:rPr lang="en-US" sz="800" dirty="0">
                <a:solidFill>
                  <a:srgbClr val="000000"/>
                </a:solidFill>
                <a:latin typeface="Aptos"/>
                <a:ea typeface="Aptos"/>
                <a:cs typeface="Aptos"/>
                <a:hlinkClick r:id="rId6"/>
              </a:rPr>
              <a:t>https://www.mypcnow.org/fast-fact/tube-feed-or-not-tube-feed/</a:t>
            </a:r>
          </a:p>
          <a:p>
            <a:r>
              <a:rPr lang="en-US" sz="800">
                <a:solidFill>
                  <a:srgbClr val="000000"/>
                </a:solidFill>
                <a:latin typeface="Aptos"/>
                <a:ea typeface="Aptos"/>
                <a:cs typeface="Aptos"/>
              </a:rPr>
              <a:t>22. Tyler K, Glisch C, Pagan-Ferrer J, Zehm A. Counseling Adult Patients and Caregivers on Nutrition During the Dying Process. Palliative Care Network of Wisconsin. Accessed March 10, 2024. </a:t>
            </a:r>
            <a:r>
              <a:rPr lang="en-US" sz="800" dirty="0">
                <a:solidFill>
                  <a:srgbClr val="000000"/>
                </a:solidFill>
                <a:latin typeface="Aptos"/>
                <a:ea typeface="Aptos"/>
                <a:cs typeface="Aptos"/>
                <a:hlinkClick r:id="rId7"/>
              </a:rPr>
              <a:t>https://www.mypcnow.org/fast-fact/counseling-adult-patients-and-caregivers-on-nutrition-during-the-dying-process/</a:t>
            </a:r>
          </a:p>
          <a:p>
            <a:r>
              <a:rPr lang="en-US" sz="800">
                <a:solidFill>
                  <a:srgbClr val="000000"/>
                </a:solidFill>
                <a:latin typeface="Aptos"/>
                <a:ea typeface="Aptos"/>
                <a:cs typeface="Aptos"/>
              </a:rPr>
              <a:t>23. Salacz M, Weissman D. Controlled Sedation for Refractory Suffering - Part 1. Palliative Care Network of Wisconsin. </a:t>
            </a:r>
            <a:r>
              <a:rPr lang="en-US" sz="800" dirty="0">
                <a:solidFill>
                  <a:srgbClr val="000000"/>
                </a:solidFill>
                <a:latin typeface="Aptos"/>
                <a:ea typeface="Aptos"/>
                <a:cs typeface="Aptos"/>
                <a:hlinkClick r:id="rId8"/>
              </a:rPr>
              <a:t>https://www.mypcnow.org/fast-fact/controlled-sedation-for-refractory-suffering-part-1/</a:t>
            </a:r>
          </a:p>
          <a:p>
            <a:r>
              <a:rPr lang="en-US" sz="800" dirty="0">
                <a:solidFill>
                  <a:srgbClr val="000000"/>
                </a:solidFill>
                <a:latin typeface="Aptos"/>
                <a:ea typeface="Aptos"/>
                <a:cs typeface="Aptos"/>
              </a:rPr>
              <a:t>24. Berger J, Vadivelu N. Common Misconceptions about Opioid Use for Pain Management at the End of Life. AMA Journal of Ethics. 2013;15(5):403-409. </a:t>
            </a:r>
            <a:r>
              <a:rPr lang="en-US" sz="800" dirty="0" err="1">
                <a:solidFill>
                  <a:srgbClr val="000000"/>
                </a:solidFill>
                <a:latin typeface="Aptos"/>
                <a:ea typeface="Aptos"/>
                <a:cs typeface="Aptos"/>
              </a:rPr>
              <a:t>doi:https</a:t>
            </a:r>
            <a:r>
              <a:rPr lang="en-US" sz="800" dirty="0">
                <a:solidFill>
                  <a:srgbClr val="000000"/>
                </a:solidFill>
                <a:latin typeface="Aptos"/>
                <a:ea typeface="Aptos"/>
                <a:cs typeface="Aptos"/>
              </a:rPr>
              <a:t>://doi.org/10.1001/virtualmentor.2013.15.5.ecas1-1305</a:t>
            </a:r>
          </a:p>
          <a:p>
            <a:r>
              <a:rPr lang="en-US" sz="800" dirty="0">
                <a:solidFill>
                  <a:srgbClr val="000000"/>
                </a:solidFill>
                <a:latin typeface="Aptos"/>
                <a:ea typeface="Aptos"/>
                <a:cs typeface="Aptos"/>
              </a:rPr>
              <a:t>25. Hoffman KM, </a:t>
            </a:r>
            <a:r>
              <a:rPr lang="en-US" sz="800" dirty="0" err="1">
                <a:solidFill>
                  <a:srgbClr val="000000"/>
                </a:solidFill>
                <a:latin typeface="Aptos"/>
                <a:ea typeface="Aptos"/>
                <a:cs typeface="Aptos"/>
              </a:rPr>
              <a:t>Trawalter</a:t>
            </a:r>
            <a:r>
              <a:rPr lang="en-US" sz="800" dirty="0">
                <a:solidFill>
                  <a:srgbClr val="000000"/>
                </a:solidFill>
                <a:latin typeface="Aptos"/>
                <a:ea typeface="Aptos"/>
                <a:cs typeface="Aptos"/>
              </a:rPr>
              <a:t> S, Axt JR, Oliver MN. Racial bias in pain assessment and treatment recommendations, and false beliefs about biological differences between blacks and whites. Proc Natl Acad Sci U S A. 2016;113(16):4296-4301. doi:10.1073/pnas.1516047113</a:t>
            </a:r>
          </a:p>
          <a:p>
            <a:r>
              <a:rPr lang="en-US" sz="800">
                <a:solidFill>
                  <a:srgbClr val="000000"/>
                </a:solidFill>
                <a:latin typeface="Aptos"/>
                <a:ea typeface="Aptos"/>
                <a:cs typeface="Aptos"/>
              </a:rPr>
              <a:t>26. Whitecar PS, Jonas AP, Clasen ME. Managing pain in the dying patient. Am Fam Physician. 2000;61(3):755-764.</a:t>
            </a:r>
          </a:p>
          <a:p>
            <a:r>
              <a:rPr lang="en-US" sz="800" dirty="0">
                <a:solidFill>
                  <a:srgbClr val="000000"/>
                </a:solidFill>
                <a:latin typeface="Aptos"/>
                <a:ea typeface="Aptos"/>
                <a:cs typeface="Aptos"/>
              </a:rPr>
              <a:t>27. Salter EK, Hester DM, </a:t>
            </a:r>
            <a:r>
              <a:rPr lang="en-US" sz="800" dirty="0" err="1">
                <a:solidFill>
                  <a:srgbClr val="000000"/>
                </a:solidFill>
                <a:latin typeface="Aptos"/>
                <a:ea typeface="Aptos"/>
                <a:cs typeface="Aptos"/>
              </a:rPr>
              <a:t>Vinarcsik</a:t>
            </a:r>
            <a:r>
              <a:rPr lang="en-US" sz="800" dirty="0">
                <a:solidFill>
                  <a:srgbClr val="000000"/>
                </a:solidFill>
                <a:latin typeface="Aptos"/>
                <a:ea typeface="Aptos"/>
                <a:cs typeface="Aptos"/>
              </a:rPr>
              <a:t> L, et al. Pediatric Decision Making: Consensus Recommendations. Pediatrics. 2023;152(3):e2023061832. doi:10.1542/peds.2023-061832</a:t>
            </a:r>
          </a:p>
          <a:p>
            <a:r>
              <a:rPr lang="en-US" sz="800" dirty="0">
                <a:solidFill>
                  <a:srgbClr val="000000"/>
                </a:solidFill>
                <a:latin typeface="Aptos"/>
                <a:ea typeface="Aptos"/>
                <a:cs typeface="Aptos"/>
              </a:rPr>
              <a:t>28. Belland L, </a:t>
            </a:r>
            <a:r>
              <a:rPr lang="en-US" sz="800" dirty="0" err="1">
                <a:solidFill>
                  <a:srgbClr val="000000"/>
                </a:solidFill>
                <a:latin typeface="Aptos"/>
                <a:ea typeface="Aptos"/>
                <a:cs typeface="Aptos"/>
              </a:rPr>
              <a:t>Esce</a:t>
            </a:r>
            <a:r>
              <a:rPr lang="en-US" sz="800" dirty="0">
                <a:solidFill>
                  <a:srgbClr val="000000"/>
                </a:solidFill>
                <a:latin typeface="Aptos"/>
                <a:ea typeface="Aptos"/>
                <a:cs typeface="Aptos"/>
              </a:rPr>
              <a:t> A. Provider Assisted Death by Prescription in the U.S.: Part I | Palliative Care Network of Wisconsin. Palliative Care Network of Wisconsin. Published January 14, 2026. Accessed January 15, 2026. </a:t>
            </a:r>
            <a:r>
              <a:rPr lang="en-US" sz="800" dirty="0">
                <a:solidFill>
                  <a:srgbClr val="000000"/>
                </a:solidFill>
                <a:latin typeface="Aptos"/>
                <a:ea typeface="Aptos"/>
                <a:cs typeface="Aptos"/>
                <a:hlinkClick r:id="rId9"/>
              </a:rPr>
              <a:t>https://www.mypcnow.org/fast-fact/provider-assisted-death-by-prescription-in-the-u-s-part-i/</a:t>
            </a:r>
          </a:p>
          <a:p>
            <a:r>
              <a:rPr lang="en-US" sz="800" dirty="0">
                <a:solidFill>
                  <a:srgbClr val="000000"/>
                </a:solidFill>
                <a:latin typeface="Aptos"/>
                <a:ea typeface="Aptos"/>
                <a:cs typeface="Aptos"/>
              </a:rPr>
              <a:t>29. </a:t>
            </a:r>
            <a:r>
              <a:rPr lang="en-US" sz="800" dirty="0" err="1">
                <a:solidFill>
                  <a:srgbClr val="000000"/>
                </a:solidFill>
                <a:latin typeface="Aptos"/>
                <a:ea typeface="Aptos"/>
                <a:cs typeface="Aptos"/>
              </a:rPr>
              <a:t>Chargot</a:t>
            </a:r>
            <a:r>
              <a:rPr lang="en-US" sz="800" dirty="0">
                <a:solidFill>
                  <a:srgbClr val="000000"/>
                </a:solidFill>
                <a:latin typeface="Aptos"/>
                <a:ea typeface="Aptos"/>
                <a:cs typeface="Aptos"/>
              </a:rPr>
              <a:t> J, </a:t>
            </a:r>
            <a:r>
              <a:rPr lang="en-US" sz="800" dirty="0" err="1">
                <a:solidFill>
                  <a:srgbClr val="000000"/>
                </a:solidFill>
                <a:latin typeface="Aptos"/>
                <a:ea typeface="Aptos"/>
                <a:cs typeface="Aptos"/>
              </a:rPr>
              <a:t>Rosielle</a:t>
            </a:r>
            <a:r>
              <a:rPr lang="en-US" sz="800" dirty="0">
                <a:solidFill>
                  <a:srgbClr val="000000"/>
                </a:solidFill>
                <a:latin typeface="Aptos"/>
                <a:ea typeface="Aptos"/>
                <a:cs typeface="Aptos"/>
              </a:rPr>
              <a:t> D, Marks A. Voluntary Stopping of Eating and Drinking in the Terminally Ill | Palliative Care Network of Wisconsin. Palliative Care Network of Wisconsin. Published September 16, 2025. Accessed October 12, 2025. </a:t>
            </a:r>
            <a:r>
              <a:rPr lang="en-US" sz="800" dirty="0">
                <a:solidFill>
                  <a:srgbClr val="000000"/>
                </a:solidFill>
                <a:latin typeface="Aptos"/>
                <a:ea typeface="Aptos"/>
                <a:cs typeface="Aptos"/>
                <a:hlinkClick r:id="rId10"/>
              </a:rPr>
              <a:t>https://www.mypcnow.org/fast-fact/voluntary-stopping-of-eating-and-drinking-in-the-terminally-ill/</a:t>
            </a:r>
          </a:p>
          <a:p>
            <a:r>
              <a:rPr lang="en-US" sz="800" dirty="0">
                <a:solidFill>
                  <a:srgbClr val="000000"/>
                </a:solidFill>
                <a:latin typeface="Aptos"/>
                <a:ea typeface="Aptos"/>
                <a:cs typeface="Aptos"/>
              </a:rPr>
              <a:t>30. Belland L, </a:t>
            </a:r>
            <a:r>
              <a:rPr lang="en-US" sz="800" dirty="0" err="1">
                <a:solidFill>
                  <a:srgbClr val="000000"/>
                </a:solidFill>
                <a:latin typeface="Aptos"/>
                <a:ea typeface="Aptos"/>
                <a:cs typeface="Aptos"/>
              </a:rPr>
              <a:t>Esce</a:t>
            </a:r>
            <a:r>
              <a:rPr lang="en-US" sz="800" dirty="0">
                <a:solidFill>
                  <a:srgbClr val="000000"/>
                </a:solidFill>
                <a:latin typeface="Aptos"/>
                <a:ea typeface="Aptos"/>
                <a:cs typeface="Aptos"/>
              </a:rPr>
              <a:t> A. Provider Assisted Death by </a:t>
            </a:r>
            <a:r>
              <a:rPr lang="en-US" sz="800" dirty="0" err="1">
                <a:solidFill>
                  <a:srgbClr val="000000"/>
                </a:solidFill>
                <a:latin typeface="Aptos"/>
                <a:ea typeface="Aptos"/>
                <a:cs typeface="Aptos"/>
              </a:rPr>
              <a:t>Prescripion</a:t>
            </a:r>
            <a:r>
              <a:rPr lang="en-US" sz="800" dirty="0">
                <a:solidFill>
                  <a:srgbClr val="000000"/>
                </a:solidFill>
                <a:latin typeface="Aptos"/>
                <a:ea typeface="Aptos"/>
                <a:cs typeface="Aptos"/>
              </a:rPr>
              <a:t> in the U.S.: Part II | Palliative Care Network of Wisconsin. Palliative Care Network of Wisconsin. Published January 19, 2026. Accessed February 15, 2026. </a:t>
            </a:r>
            <a:r>
              <a:rPr lang="en-US" sz="800" dirty="0">
                <a:solidFill>
                  <a:srgbClr val="000000"/>
                </a:solidFill>
                <a:latin typeface="Aptos"/>
                <a:ea typeface="Aptos"/>
                <a:cs typeface="Aptos"/>
                <a:hlinkClick r:id="rId11"/>
              </a:rPr>
              <a:t>https://www.mypcnow.org/fast-fact/provider-assisted-death-by-prescripion-in-the-u-s-part-ii/</a:t>
            </a:r>
          </a:p>
          <a:p>
            <a:r>
              <a:rPr lang="en-US" sz="800" dirty="0">
                <a:solidFill>
                  <a:srgbClr val="000000"/>
                </a:solidFill>
                <a:latin typeface="Aptos"/>
                <a:ea typeface="Aptos"/>
                <a:cs typeface="Aptos"/>
              </a:rPr>
              <a:t>31. </a:t>
            </a:r>
            <a:r>
              <a:rPr lang="en-US" sz="800" dirty="0" err="1">
                <a:solidFill>
                  <a:srgbClr val="000000"/>
                </a:solidFill>
                <a:latin typeface="Aptos"/>
                <a:ea typeface="Aptos"/>
                <a:cs typeface="Aptos"/>
              </a:rPr>
              <a:t>Geuenich</a:t>
            </a:r>
            <a:r>
              <a:rPr lang="en-US" sz="800" dirty="0">
                <a:solidFill>
                  <a:srgbClr val="000000"/>
                </a:solidFill>
                <a:latin typeface="Aptos"/>
                <a:ea typeface="Aptos"/>
                <a:cs typeface="Aptos"/>
              </a:rPr>
              <a:t> P, </a:t>
            </a:r>
            <a:r>
              <a:rPr lang="en-US" sz="800" dirty="0" err="1">
                <a:solidFill>
                  <a:srgbClr val="000000"/>
                </a:solidFill>
                <a:latin typeface="Aptos"/>
                <a:ea typeface="Aptos"/>
                <a:cs typeface="Aptos"/>
              </a:rPr>
              <a:t>Schlömer</a:t>
            </a:r>
            <a:r>
              <a:rPr lang="en-US" sz="800" dirty="0">
                <a:solidFill>
                  <a:srgbClr val="000000"/>
                </a:solidFill>
                <a:latin typeface="Aptos"/>
                <a:ea typeface="Aptos"/>
                <a:cs typeface="Aptos"/>
              </a:rPr>
              <a:t> L, Owusu-Boakye S, </a:t>
            </a:r>
            <a:r>
              <a:rPr lang="en-US" sz="800" dirty="0" err="1">
                <a:solidFill>
                  <a:srgbClr val="000000"/>
                </a:solidFill>
                <a:latin typeface="Aptos"/>
                <a:ea typeface="Aptos"/>
                <a:cs typeface="Aptos"/>
              </a:rPr>
              <a:t>Stanze</a:t>
            </a:r>
            <a:r>
              <a:rPr lang="en-US" sz="800" dirty="0">
                <a:solidFill>
                  <a:srgbClr val="000000"/>
                </a:solidFill>
                <a:latin typeface="Aptos"/>
                <a:ea typeface="Aptos"/>
                <a:cs typeface="Aptos"/>
              </a:rPr>
              <a:t> H. Supervision, Moral Distress and Moral Injury Within Palliative Care-A Qualitative Study. Int J Environ Res Public Health. 2025;22(7):1156. Published 2025 Jul 21. doi:10.3390/ijerph22071156</a:t>
            </a:r>
          </a:p>
          <a:p>
            <a:r>
              <a:rPr lang="en-US" sz="800">
                <a:solidFill>
                  <a:srgbClr val="000000"/>
                </a:solidFill>
                <a:latin typeface="Aptos"/>
                <a:ea typeface="Aptos"/>
                <a:cs typeface="Aptos"/>
              </a:rPr>
              <a:t>32. </a:t>
            </a:r>
            <a:r>
              <a:rPr lang="en-US" sz="800" err="1">
                <a:solidFill>
                  <a:srgbClr val="000000"/>
                </a:solidFill>
                <a:latin typeface="Aptos"/>
                <a:ea typeface="Aptos"/>
                <a:cs typeface="Aptos"/>
              </a:rPr>
              <a:t>Jameton</a:t>
            </a:r>
            <a:r>
              <a:rPr lang="en-US" sz="800" dirty="0">
                <a:solidFill>
                  <a:srgbClr val="000000"/>
                </a:solidFill>
                <a:latin typeface="Aptos"/>
                <a:ea typeface="Aptos"/>
                <a:cs typeface="Aptos"/>
              </a:rPr>
              <a:t> A. Nursing Practice: The Ethical Issues. Englewood Cliffs, NJ: Prentice-Hall; 1984:6.</a:t>
            </a:r>
          </a:p>
          <a:p>
            <a:r>
              <a:rPr lang="en-US" sz="800" dirty="0">
                <a:solidFill>
                  <a:srgbClr val="000000"/>
                </a:solidFill>
                <a:latin typeface="Aptos"/>
                <a:ea typeface="Aptos"/>
                <a:cs typeface="Aptos"/>
              </a:rPr>
              <a:t>33. </a:t>
            </a:r>
            <a:r>
              <a:rPr lang="en-US" sz="800" dirty="0" err="1">
                <a:solidFill>
                  <a:srgbClr val="000000"/>
                </a:solidFill>
                <a:latin typeface="Aptos"/>
                <a:ea typeface="Aptos"/>
                <a:cs typeface="Aptos"/>
              </a:rPr>
              <a:t>Sítima</a:t>
            </a:r>
            <a:r>
              <a:rPr lang="en-US" sz="800" dirty="0">
                <a:solidFill>
                  <a:srgbClr val="000000"/>
                </a:solidFill>
                <a:latin typeface="Aptos"/>
                <a:ea typeface="Aptos"/>
                <a:cs typeface="Aptos"/>
              </a:rPr>
              <a:t> G, Galhardo-Branco C, Reis-Pina P. Equity of access to palliative care: a scoping review. Int J Equity Health. 2024;23(1):248. Published 2024 Nov 25. doi:10.1186/s12939-024-02321-1</a:t>
            </a:r>
          </a:p>
          <a:p>
            <a:r>
              <a:rPr lang="en-US" sz="800">
                <a:solidFill>
                  <a:srgbClr val="000000"/>
                </a:solidFill>
                <a:latin typeface="Aptos"/>
                <a:ea typeface="Aptos"/>
                <a:cs typeface="Aptos"/>
              </a:rPr>
              <a:t>34. Holt </a:t>
            </a:r>
            <a:r>
              <a:rPr lang="en-US" sz="800" err="1">
                <a:solidFill>
                  <a:srgbClr val="000000"/>
                </a:solidFill>
                <a:latin typeface="Aptos"/>
                <a:ea typeface="Aptos"/>
                <a:cs typeface="Aptos"/>
              </a:rPr>
              <a:t>Siropaides</a:t>
            </a:r>
            <a:r>
              <a:rPr lang="en-US" sz="800" dirty="0">
                <a:solidFill>
                  <a:srgbClr val="000000"/>
                </a:solidFill>
                <a:latin typeface="Aptos"/>
                <a:ea typeface="Aptos"/>
                <a:cs typeface="Aptos"/>
              </a:rPr>
              <a:t> C, Arnold R. Time-Limited Trials for Serious Illness. Palliative Care Network of Wisconsin. Accessed May 13, 2023. </a:t>
            </a:r>
            <a:r>
              <a:rPr lang="en-US" sz="800" dirty="0">
                <a:solidFill>
                  <a:srgbClr val="000000"/>
                </a:solidFill>
                <a:latin typeface="Aptos"/>
                <a:ea typeface="Aptos"/>
                <a:cs typeface="Aptos"/>
                <a:hlinkClick r:id="rId12"/>
              </a:rPr>
              <a:t>https://www.mypcnow.org/fast-fact/time-limited-trials-for-serious-illness/</a:t>
            </a:r>
          </a:p>
          <a:p>
            <a:pPr algn="ctr"/>
            <a:endParaRPr lang="en-US" sz="1050"/>
          </a:p>
        </p:txBody>
      </p:sp>
    </p:spTree>
    <p:extLst>
      <p:ext uri="{BB962C8B-B14F-4D97-AF65-F5344CB8AC3E}">
        <p14:creationId xmlns:p14="http://schemas.microsoft.com/office/powerpoint/2010/main" val="2803454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FAF7F2"/>
        </a:solidFill>
        <a:effectLst/>
      </p:bgPr>
    </p:bg>
    <p:spTree>
      <p:nvGrpSpPr>
        <p:cNvPr id="1" name="">
          <a:extLst>
            <a:ext uri="{FF2B5EF4-FFF2-40B4-BE49-F238E27FC236}">
              <a16:creationId xmlns:a16="http://schemas.microsoft.com/office/drawing/2014/main" id="{F024144C-A219-E773-6861-A2F4BFC43FB0}"/>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CFD5287C-1207-0572-0EB1-7EB6EC0F7ED2}"/>
              </a:ext>
            </a:extLst>
          </p:cNvPr>
          <p:cNvSpPr/>
          <p:nvPr/>
        </p:nvSpPr>
        <p:spPr>
          <a:xfrm>
            <a:off x="0" y="0"/>
            <a:ext cx="9144000" cy="594360"/>
          </a:xfrm>
          <a:prstGeom prst="rect">
            <a:avLst/>
          </a:prstGeom>
          <a:solidFill>
            <a:srgbClr val="1B2A4A"/>
          </a:solidFill>
          <a:ln w="12700">
            <a:solidFill>
              <a:srgbClr val="1B2A4A"/>
            </a:solidFill>
            <a:prstDash val="solid"/>
          </a:ln>
        </p:spPr>
        <p:txBody>
          <a:bodyPr/>
          <a:lstStyle/>
          <a:p>
            <a:endParaRPr lang="en-US"/>
          </a:p>
        </p:txBody>
      </p:sp>
      <p:sp>
        <p:nvSpPr>
          <p:cNvPr id="3" name="Shape 1">
            <a:extLst>
              <a:ext uri="{FF2B5EF4-FFF2-40B4-BE49-F238E27FC236}">
                <a16:creationId xmlns:a16="http://schemas.microsoft.com/office/drawing/2014/main" id="{595A833E-304B-6613-1C22-517D2DD9DC47}"/>
              </a:ext>
            </a:extLst>
          </p:cNvPr>
          <p:cNvSpPr/>
          <p:nvPr/>
        </p:nvSpPr>
        <p:spPr>
          <a:xfrm>
            <a:off x="0" y="594360"/>
            <a:ext cx="9144000" cy="45720"/>
          </a:xfrm>
          <a:prstGeom prst="rect">
            <a:avLst/>
          </a:prstGeom>
          <a:solidFill>
            <a:srgbClr val="C8952A"/>
          </a:solidFill>
          <a:ln w="12700">
            <a:solidFill>
              <a:srgbClr val="C8952A"/>
            </a:solidFill>
            <a:prstDash val="solid"/>
          </a:ln>
        </p:spPr>
        <p:txBody>
          <a:bodyPr/>
          <a:lstStyle/>
          <a:p>
            <a:endParaRPr lang="en-US"/>
          </a:p>
        </p:txBody>
      </p:sp>
      <p:sp>
        <p:nvSpPr>
          <p:cNvPr id="4" name="Shape 2">
            <a:extLst>
              <a:ext uri="{FF2B5EF4-FFF2-40B4-BE49-F238E27FC236}">
                <a16:creationId xmlns:a16="http://schemas.microsoft.com/office/drawing/2014/main" id="{95A4D965-EAE6-A986-67F4-F9BE79C64B8E}"/>
              </a:ext>
            </a:extLst>
          </p:cNvPr>
          <p:cNvSpPr/>
          <p:nvPr/>
        </p:nvSpPr>
        <p:spPr>
          <a:xfrm>
            <a:off x="0" y="4892040"/>
            <a:ext cx="9144000" cy="251460"/>
          </a:xfrm>
          <a:prstGeom prst="rect">
            <a:avLst/>
          </a:prstGeom>
          <a:solidFill>
            <a:srgbClr val="1B2A4A"/>
          </a:solidFill>
          <a:ln w="12700">
            <a:solidFill>
              <a:srgbClr val="1B2A4A"/>
            </a:solidFill>
            <a:prstDash val="solid"/>
          </a:ln>
        </p:spPr>
        <p:txBody>
          <a:bodyPr/>
          <a:lstStyle/>
          <a:p>
            <a:endParaRPr lang="en-US"/>
          </a:p>
        </p:txBody>
      </p:sp>
      <p:sp>
        <p:nvSpPr>
          <p:cNvPr id="5" name="Text 3">
            <a:extLst>
              <a:ext uri="{FF2B5EF4-FFF2-40B4-BE49-F238E27FC236}">
                <a16:creationId xmlns:a16="http://schemas.microsoft.com/office/drawing/2014/main" id="{E214F862-7163-E7DD-269D-246B4F60CBDA}"/>
              </a:ext>
            </a:extLst>
          </p:cNvPr>
          <p:cNvSpPr/>
          <p:nvPr/>
        </p:nvSpPr>
        <p:spPr>
          <a:xfrm>
            <a:off x="320040" y="73152"/>
            <a:ext cx="8503920" cy="475488"/>
          </a:xfrm>
          <a:prstGeom prst="rect">
            <a:avLst/>
          </a:prstGeom>
          <a:noFill/>
          <a:ln/>
        </p:spPr>
        <p:txBody>
          <a:bodyPr wrap="square" lIns="0" tIns="0" rIns="0" bIns="0" rtlCol="0" anchor="ctr"/>
          <a:lstStyle/>
          <a:p>
            <a:pPr marL="0" indent="0">
              <a:buNone/>
            </a:pPr>
            <a:r>
              <a:rPr lang="en-US" sz="2200" b="1">
                <a:solidFill>
                  <a:srgbClr val="FFFFFF"/>
                </a:solidFill>
                <a:latin typeface="Calibri"/>
                <a:ea typeface="Calibri"/>
                <a:cs typeface="Calibri"/>
              </a:rPr>
              <a:t>References</a:t>
            </a:r>
            <a:endParaRPr lang="en-US"/>
          </a:p>
        </p:txBody>
      </p:sp>
      <p:sp>
        <p:nvSpPr>
          <p:cNvPr id="6" name="TextBox 5">
            <a:extLst>
              <a:ext uri="{FF2B5EF4-FFF2-40B4-BE49-F238E27FC236}">
                <a16:creationId xmlns:a16="http://schemas.microsoft.com/office/drawing/2014/main" id="{FAB307E9-FFFF-2CC2-A91A-88C4C0DEF3E1}"/>
              </a:ext>
            </a:extLst>
          </p:cNvPr>
          <p:cNvSpPr txBox="1"/>
          <p:nvPr/>
        </p:nvSpPr>
        <p:spPr>
          <a:xfrm>
            <a:off x="179798" y="728823"/>
            <a:ext cx="8784403"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dirty="0">
                <a:solidFill>
                  <a:srgbClr val="000000"/>
                </a:solidFill>
                <a:latin typeface="Aptos"/>
                <a:ea typeface="Aptos"/>
                <a:cs typeface="Aptos"/>
              </a:rPr>
              <a:t>35. American Medical Association. Ethics Consultations | ama-</a:t>
            </a:r>
            <a:r>
              <a:rPr lang="en-US" sz="900" dirty="0" err="1">
                <a:solidFill>
                  <a:srgbClr val="000000"/>
                </a:solidFill>
                <a:latin typeface="Aptos"/>
                <a:ea typeface="Aptos"/>
                <a:cs typeface="Aptos"/>
              </a:rPr>
              <a:t>coe</a:t>
            </a:r>
            <a:r>
              <a:rPr lang="en-US" sz="900" dirty="0">
                <a:solidFill>
                  <a:srgbClr val="000000"/>
                </a:solidFill>
                <a:latin typeface="Aptos"/>
                <a:ea typeface="Aptos"/>
                <a:cs typeface="Aptos"/>
              </a:rPr>
              <a:t>. code-medical-ethics.ama-assn.org. </a:t>
            </a:r>
            <a:r>
              <a:rPr lang="en-US" sz="900" dirty="0">
                <a:solidFill>
                  <a:srgbClr val="000000"/>
                </a:solidFill>
                <a:latin typeface="Aptos"/>
                <a:ea typeface="Aptos"/>
                <a:cs typeface="Aptos"/>
                <a:hlinkClick r:id="rId3"/>
              </a:rPr>
              <a:t>https://code-medical-ethics.ama-assn.org/ethics-opinions/ethics-consultations</a:t>
            </a:r>
            <a:endParaRPr lang="en-US" dirty="0"/>
          </a:p>
          <a:p>
            <a:r>
              <a:rPr lang="en-US" sz="900">
                <a:solidFill>
                  <a:srgbClr val="000000"/>
                </a:solidFill>
                <a:latin typeface="Aptos"/>
                <a:ea typeface="Aptos"/>
                <a:cs typeface="Aptos"/>
              </a:rPr>
              <a:t>36. Bliss SE, Oppenlander J, Dahlke JM, Meyer GJ, Williford EM, Macauley RC. Measuring Quality in Ethics Consultation. J Clin Ethics. 2016;27(2):163-175.</a:t>
            </a:r>
          </a:p>
          <a:p>
            <a:r>
              <a:rPr lang="en-US" sz="900">
                <a:solidFill>
                  <a:srgbClr val="000000"/>
                </a:solidFill>
                <a:latin typeface="Aptos"/>
                <a:ea typeface="Aptos"/>
                <a:cs typeface="Aptos"/>
              </a:rPr>
              <a:t>37. Madni A. Culturally Responsive Care for Patients with a Serious Illness. Palliative Care Network of Wisconsin. Accessed February 22, 2024. </a:t>
            </a:r>
            <a:r>
              <a:rPr lang="en-US" sz="900" dirty="0">
                <a:solidFill>
                  <a:srgbClr val="000000"/>
                </a:solidFill>
                <a:latin typeface="Aptos"/>
                <a:ea typeface="Aptos"/>
                <a:cs typeface="Aptos"/>
                <a:hlinkClick r:id="rId4"/>
              </a:rPr>
              <a:t>https://www.mypcnow.org/fast-fact/culturally-responsive-care-for-patients-with-a-serious-illness/</a:t>
            </a:r>
          </a:p>
          <a:p>
            <a:pPr>
              <a:buFont typeface=""/>
            </a:pPr>
            <a:r>
              <a:rPr lang="en-US" sz="900">
                <a:solidFill>
                  <a:srgbClr val="000000"/>
                </a:solidFill>
                <a:latin typeface="Aptos"/>
                <a:ea typeface="Aptos"/>
                <a:cs typeface="Aptos"/>
              </a:rPr>
              <a:t>38. Byrne-Martelli S, Rosenberg L. Communication Strategies When Patients Utilize Spiritual Language to Hope for a Miracle  | Palliative Care Network of Wisconsin. Palliative Care Network of Wisconsin. Published November 30, 2023. Accessed November 11, 2024. </a:t>
            </a:r>
            <a:r>
              <a:rPr lang="en-US" sz="900" dirty="0">
                <a:solidFill>
                  <a:srgbClr val="000000"/>
                </a:solidFill>
                <a:latin typeface="Aptos"/>
                <a:ea typeface="Aptos"/>
                <a:cs typeface="Aptos"/>
                <a:hlinkClick r:id="rId5"/>
              </a:rPr>
              <a:t>https://www.mypcnow.org/fast-fact/communication-strategies-when-patients-utilize-spiritual-language-to-hope-for-a-miracle/</a:t>
            </a:r>
          </a:p>
          <a:p>
            <a:r>
              <a:rPr lang="en-US" sz="900">
                <a:solidFill>
                  <a:srgbClr val="000000"/>
                </a:solidFill>
                <a:latin typeface="Aptos"/>
                <a:ea typeface="Aptos"/>
                <a:cs typeface="Aptos"/>
              </a:rPr>
              <a:t>39. Puchalski C. The FICA Spiritual History Tool. Palliative Care Network of Wisconsin. </a:t>
            </a:r>
            <a:r>
              <a:rPr lang="en-US" sz="900" dirty="0">
                <a:solidFill>
                  <a:srgbClr val="000000"/>
                </a:solidFill>
                <a:latin typeface="Aptos"/>
                <a:ea typeface="Aptos"/>
                <a:cs typeface="Aptos"/>
                <a:hlinkClick r:id="rId6"/>
              </a:rPr>
              <a:t>https://www.mypcnow.org/fast-fact/the-fica-spiritual-history-tool/</a:t>
            </a:r>
          </a:p>
          <a:p>
            <a:r>
              <a:rPr lang="en-US" sz="900">
                <a:solidFill>
                  <a:srgbClr val="000000"/>
                </a:solidFill>
                <a:latin typeface="Aptos"/>
                <a:ea typeface="Aptos"/>
                <a:cs typeface="Aptos"/>
              </a:rPr>
              <a:t>40. von Gunten C, Weissman D. Discussing DNR Orders - Part 1. Palliative Care Network of Wisconsin. Accessed November 24, 2021. </a:t>
            </a:r>
            <a:r>
              <a:rPr lang="en-US" sz="900" dirty="0">
                <a:solidFill>
                  <a:srgbClr val="000000"/>
                </a:solidFill>
                <a:latin typeface="Aptos"/>
                <a:ea typeface="Aptos"/>
                <a:cs typeface="Aptos"/>
                <a:hlinkClick r:id="rId7"/>
              </a:rPr>
              <a:t>https://www.mypcnow.org/fast-fact/discussing-dnr-orders-part-1/</a:t>
            </a:r>
          </a:p>
          <a:p>
            <a:r>
              <a:rPr lang="en-US" sz="900" i="1">
                <a:solidFill>
                  <a:srgbClr val="000000"/>
                </a:solidFill>
                <a:latin typeface="Aptos"/>
                <a:ea typeface="Aptos"/>
                <a:cs typeface="Aptos"/>
              </a:rPr>
              <a:t>42. O.C.G.A. §31-39-1: Cardiopulmonary Resuscitation</a:t>
            </a:r>
            <a:r>
              <a:rPr lang="en-US" sz="900">
                <a:solidFill>
                  <a:srgbClr val="000000"/>
                </a:solidFill>
                <a:latin typeface="Aptos"/>
                <a:ea typeface="Aptos"/>
                <a:cs typeface="Aptos"/>
              </a:rPr>
              <a:t>.; 2017. </a:t>
            </a:r>
            <a:r>
              <a:rPr lang="en-US" sz="900" dirty="0">
                <a:solidFill>
                  <a:srgbClr val="000000"/>
                </a:solidFill>
                <a:latin typeface="Aptos"/>
                <a:ea typeface="Aptos"/>
                <a:cs typeface="Aptos"/>
                <a:hlinkClick r:id="rId8"/>
              </a:rPr>
              <a:t>https://law.justia.com/codes/georgia/title-31/chapter-39/section-31-39-2/</a:t>
            </a:r>
          </a:p>
          <a:p>
            <a:r>
              <a:rPr lang="en-US" sz="900" dirty="0">
                <a:solidFill>
                  <a:srgbClr val="000000"/>
                </a:solidFill>
                <a:latin typeface="Aptos"/>
                <a:ea typeface="Aptos"/>
                <a:cs typeface="Aptos"/>
              </a:rPr>
              <a:t>43. </a:t>
            </a:r>
            <a:r>
              <a:rPr lang="en-US" sz="900" dirty="0" err="1">
                <a:solidFill>
                  <a:srgbClr val="000000"/>
                </a:solidFill>
                <a:latin typeface="Aptos"/>
                <a:ea typeface="Aptos"/>
                <a:cs typeface="Aptos"/>
              </a:rPr>
              <a:t>Chaitin</a:t>
            </a:r>
            <a:r>
              <a:rPr lang="en-US" sz="900" dirty="0">
                <a:solidFill>
                  <a:srgbClr val="000000"/>
                </a:solidFill>
                <a:latin typeface="Aptos"/>
                <a:ea typeface="Aptos"/>
                <a:cs typeface="Aptos"/>
              </a:rPr>
              <a:t> E, </a:t>
            </a:r>
            <a:r>
              <a:rPr lang="en-US" sz="900" dirty="0" err="1">
                <a:solidFill>
                  <a:srgbClr val="000000"/>
                </a:solidFill>
                <a:latin typeface="Aptos"/>
                <a:ea typeface="Aptos"/>
                <a:cs typeface="Aptos"/>
              </a:rPr>
              <a:t>Rosielle</a:t>
            </a:r>
            <a:r>
              <a:rPr lang="en-US" sz="900" dirty="0">
                <a:solidFill>
                  <a:srgbClr val="000000"/>
                </a:solidFill>
                <a:latin typeface="Aptos"/>
                <a:ea typeface="Aptos"/>
                <a:cs typeface="Aptos"/>
              </a:rPr>
              <a:t> D. Responding to Requests for Non-Disclosure of Medical Information. Palliative Care Network of Wisconsin. </a:t>
            </a:r>
            <a:r>
              <a:rPr lang="en-US" sz="900" dirty="0">
                <a:solidFill>
                  <a:srgbClr val="000000"/>
                </a:solidFill>
                <a:latin typeface="Aptos"/>
                <a:ea typeface="Aptos"/>
                <a:cs typeface="Aptos"/>
                <a:hlinkClick r:id="rId9"/>
              </a:rPr>
              <a:t>https://www.mypcnow.org/fast-fact/responding-to-requests-for-non-disclosure-of-medical-information/</a:t>
            </a:r>
          </a:p>
          <a:p>
            <a:r>
              <a:rPr lang="en-US" sz="900">
                <a:solidFill>
                  <a:srgbClr val="000000"/>
                </a:solidFill>
                <a:latin typeface="Aptos"/>
                <a:ea typeface="Aptos"/>
                <a:cs typeface="Aptos"/>
              </a:rPr>
              <a:t>44. Warm E, Weissman D. Hope and Truth Telling. Palliative Care Network of Wisconsin. </a:t>
            </a:r>
            <a:r>
              <a:rPr lang="en-US" sz="900" dirty="0">
                <a:solidFill>
                  <a:srgbClr val="000000"/>
                </a:solidFill>
                <a:latin typeface="Aptos"/>
                <a:ea typeface="Aptos"/>
                <a:cs typeface="Aptos"/>
                <a:hlinkClick r:id="rId10"/>
              </a:rPr>
              <a:t>https://www.mypcnow.org/fast-fact/hope-and-truth-telling/</a:t>
            </a:r>
          </a:p>
          <a:p>
            <a:r>
              <a:rPr lang="en-US" sz="900">
                <a:solidFill>
                  <a:srgbClr val="000000"/>
                </a:solidFill>
                <a:latin typeface="Aptos"/>
                <a:ea typeface="Aptos"/>
                <a:cs typeface="Aptos"/>
              </a:rPr>
              <a:t>45. Howard S. Use of Interpreters in Palliative Care. Palliative Care Network of Wisconsin. Accessed March 26, 2023. </a:t>
            </a:r>
            <a:r>
              <a:rPr lang="en-US" sz="900" dirty="0">
                <a:solidFill>
                  <a:srgbClr val="000000"/>
                </a:solidFill>
                <a:latin typeface="Aptos"/>
                <a:ea typeface="Aptos"/>
                <a:cs typeface="Aptos"/>
                <a:hlinkClick r:id="rId11"/>
              </a:rPr>
              <a:t>https://www.mypcnow.org/fast-fact/use-of-interpreters-in-palliative-care/</a:t>
            </a:r>
          </a:p>
          <a:p>
            <a:r>
              <a:rPr lang="en-US" sz="900" dirty="0">
                <a:solidFill>
                  <a:srgbClr val="000000"/>
                </a:solidFill>
                <a:latin typeface="Aptos"/>
                <a:ea typeface="Aptos"/>
                <a:cs typeface="Aptos"/>
              </a:rPr>
              <a:t>46. Weissman D, </a:t>
            </a:r>
            <a:r>
              <a:rPr lang="en-US" sz="900" dirty="0" err="1">
                <a:solidFill>
                  <a:srgbClr val="000000"/>
                </a:solidFill>
                <a:latin typeface="Aptos"/>
                <a:ea typeface="Aptos"/>
                <a:cs typeface="Aptos"/>
              </a:rPr>
              <a:t>Rosielle</a:t>
            </a:r>
            <a:r>
              <a:rPr lang="en-US" sz="900" dirty="0">
                <a:solidFill>
                  <a:srgbClr val="000000"/>
                </a:solidFill>
                <a:latin typeface="Aptos"/>
                <a:ea typeface="Aptos"/>
                <a:cs typeface="Aptos"/>
              </a:rPr>
              <a:t> D. Medicare Hospice Benefit – Part 1: Eligibility and Treatment Plan - Palliative Care Network of Wisconsin. Mypcnow.org. Published 2025. Accessed March 14, 2026. </a:t>
            </a:r>
            <a:r>
              <a:rPr lang="en-US" sz="900" dirty="0">
                <a:solidFill>
                  <a:srgbClr val="000000"/>
                </a:solidFill>
                <a:latin typeface="Aptos"/>
                <a:ea typeface="Aptos"/>
                <a:cs typeface="Aptos"/>
                <a:hlinkClick r:id="rId12"/>
              </a:rPr>
              <a:t>https://www.mypcnow.org/fast-fact/medicare-hospice-benefit-part-1-eligibility-and-treatment-plan/</a:t>
            </a:r>
          </a:p>
          <a:p>
            <a:r>
              <a:rPr lang="en-US" sz="900">
                <a:solidFill>
                  <a:srgbClr val="000000"/>
                </a:solidFill>
                <a:latin typeface="Aptos"/>
                <a:ea typeface="Aptos"/>
                <a:cs typeface="Aptos"/>
              </a:rPr>
              <a:t>47. Weaver MS, Smith SM, Torkildson C, et al. The State of Pediatric Concurrent Hospice Care in the United States. Pediatrics. 2025;156(3):e2025071610. doi:10.1542/peds.2025-071610</a:t>
            </a:r>
          </a:p>
          <a:p>
            <a:r>
              <a:rPr lang="en-US" sz="900" dirty="0">
                <a:solidFill>
                  <a:srgbClr val="000000"/>
                </a:solidFill>
                <a:latin typeface="Aptos"/>
                <a:ea typeface="Aptos"/>
                <a:cs typeface="Aptos"/>
              </a:rPr>
              <a:t>48. Johnson KS. Racial and ethnic disparities in palliative care. J </a:t>
            </a:r>
            <a:r>
              <a:rPr lang="en-US" sz="900" dirty="0" err="1">
                <a:solidFill>
                  <a:srgbClr val="000000"/>
                </a:solidFill>
                <a:latin typeface="Aptos"/>
                <a:ea typeface="Aptos"/>
                <a:cs typeface="Aptos"/>
              </a:rPr>
              <a:t>Palliat</a:t>
            </a:r>
            <a:r>
              <a:rPr lang="en-US" sz="900" dirty="0">
                <a:solidFill>
                  <a:srgbClr val="000000"/>
                </a:solidFill>
                <a:latin typeface="Aptos"/>
                <a:ea typeface="Aptos"/>
                <a:cs typeface="Aptos"/>
              </a:rPr>
              <a:t> Med. 2013;16(11):1329-1334. doi:10.1089/jpm.2013.9468</a:t>
            </a:r>
          </a:p>
          <a:p>
            <a:r>
              <a:rPr lang="en-US" sz="900" dirty="0">
                <a:solidFill>
                  <a:srgbClr val="000000"/>
                </a:solidFill>
                <a:latin typeface="Aptos"/>
                <a:ea typeface="Aptos"/>
                <a:cs typeface="Aptos"/>
              </a:rPr>
              <a:t>49. Adams CE, Bader J, Horn KV. Timing of Hospice Referral: Assessing Satisfaction While the Patient Receives Hospice Services. Home Health Care Manag </a:t>
            </a:r>
            <a:r>
              <a:rPr lang="en-US" sz="900" dirty="0" err="1">
                <a:solidFill>
                  <a:srgbClr val="000000"/>
                </a:solidFill>
                <a:latin typeface="Aptos"/>
                <a:ea typeface="Aptos"/>
                <a:cs typeface="Aptos"/>
              </a:rPr>
              <a:t>Pract</a:t>
            </a:r>
            <a:r>
              <a:rPr lang="en-US" sz="900" dirty="0">
                <a:solidFill>
                  <a:srgbClr val="000000"/>
                </a:solidFill>
                <a:latin typeface="Aptos"/>
                <a:ea typeface="Aptos"/>
                <a:cs typeface="Aptos"/>
              </a:rPr>
              <a:t>. 2009;21(2):109-116. doi:10.1177/1084822308323440</a:t>
            </a:r>
          </a:p>
          <a:p>
            <a:r>
              <a:rPr lang="en-US" sz="900" dirty="0">
                <a:solidFill>
                  <a:srgbClr val="000000"/>
                </a:solidFill>
                <a:latin typeface="Aptos"/>
                <a:ea typeface="Aptos"/>
                <a:cs typeface="Aptos"/>
              </a:rPr>
              <a:t>50. Washington v. Glucksberg, 521 U.S. 702 (1997). </a:t>
            </a:r>
            <a:r>
              <a:rPr lang="en-US" sz="900" dirty="0" err="1">
                <a:solidFill>
                  <a:srgbClr val="000000"/>
                </a:solidFill>
                <a:latin typeface="Aptos"/>
                <a:ea typeface="Aptos"/>
                <a:cs typeface="Aptos"/>
              </a:rPr>
              <a:t>Justia</a:t>
            </a:r>
            <a:r>
              <a:rPr lang="en-US" sz="900" dirty="0">
                <a:solidFill>
                  <a:srgbClr val="000000"/>
                </a:solidFill>
                <a:latin typeface="Aptos"/>
                <a:ea typeface="Aptos"/>
                <a:cs typeface="Aptos"/>
              </a:rPr>
              <a:t> Law. Published 2019. </a:t>
            </a:r>
            <a:r>
              <a:rPr lang="en-US" sz="900" dirty="0">
                <a:solidFill>
                  <a:srgbClr val="000000"/>
                </a:solidFill>
                <a:latin typeface="Aptos"/>
                <a:ea typeface="Aptos"/>
                <a:cs typeface="Aptos"/>
                <a:hlinkClick r:id="rId13"/>
              </a:rPr>
              <a:t>https://supreme.justia.com/cases/federal/us/521/702/</a:t>
            </a:r>
          </a:p>
          <a:p>
            <a:r>
              <a:rPr lang="en-US" sz="900" dirty="0">
                <a:solidFill>
                  <a:srgbClr val="000000"/>
                </a:solidFill>
                <a:latin typeface="Aptos"/>
                <a:ea typeface="Aptos"/>
                <a:cs typeface="Aptos"/>
              </a:rPr>
              <a:t>51. Vacco v. Quill, 521 U.S. 793 (1997). </a:t>
            </a:r>
            <a:r>
              <a:rPr lang="en-US" sz="900" dirty="0" err="1">
                <a:solidFill>
                  <a:srgbClr val="000000"/>
                </a:solidFill>
                <a:latin typeface="Aptos"/>
                <a:ea typeface="Aptos"/>
                <a:cs typeface="Aptos"/>
              </a:rPr>
              <a:t>Justia</a:t>
            </a:r>
            <a:r>
              <a:rPr lang="en-US" sz="900" dirty="0">
                <a:solidFill>
                  <a:srgbClr val="000000"/>
                </a:solidFill>
                <a:latin typeface="Aptos"/>
                <a:ea typeface="Aptos"/>
                <a:cs typeface="Aptos"/>
              </a:rPr>
              <a:t> Law. Published 2013. </a:t>
            </a:r>
            <a:r>
              <a:rPr lang="en-US" sz="900" dirty="0">
                <a:solidFill>
                  <a:srgbClr val="000000"/>
                </a:solidFill>
                <a:latin typeface="Aptos"/>
                <a:ea typeface="Aptos"/>
                <a:cs typeface="Aptos"/>
                <a:hlinkClick r:id="rId14"/>
              </a:rPr>
              <a:t>https://supreme.justia.com/cases/federal/us/521/793/</a:t>
            </a:r>
          </a:p>
          <a:p>
            <a:r>
              <a:rPr lang="en-US" sz="900">
                <a:solidFill>
                  <a:srgbClr val="000000"/>
                </a:solidFill>
                <a:latin typeface="Aptos"/>
                <a:ea typeface="Aptos"/>
                <a:cs typeface="Aptos"/>
              </a:rPr>
              <a:t>52. Oregon Health Authority. Oregon’s Death with Dignity Act. Oregon.gov. Published 2023. </a:t>
            </a:r>
            <a:r>
              <a:rPr lang="en-US" sz="900" dirty="0">
                <a:solidFill>
                  <a:srgbClr val="000000"/>
                </a:solidFill>
                <a:latin typeface="Aptos"/>
                <a:ea typeface="Aptos"/>
                <a:cs typeface="Aptos"/>
                <a:hlinkClick r:id="rId15"/>
              </a:rPr>
              <a:t>https://www.oregon.gov/oha/PH/PROVIDERPARTNERRESOURCES/EVALUATIONRESEARCH/DEATHWITHDIGNITYACT/Pages/index.aspx</a:t>
            </a:r>
            <a:endParaRPr lang="en-US" sz="900" dirty="0">
              <a:solidFill>
                <a:srgbClr val="000000"/>
              </a:solidFill>
              <a:latin typeface="Aptos"/>
              <a:ea typeface="Aptos"/>
              <a:cs typeface="Aptos"/>
            </a:endParaRPr>
          </a:p>
          <a:p>
            <a:pPr algn="ctr"/>
            <a:endParaRPr lang="en-US" sz="1100"/>
          </a:p>
        </p:txBody>
      </p:sp>
    </p:spTree>
    <p:extLst>
      <p:ext uri="{BB962C8B-B14F-4D97-AF65-F5344CB8AC3E}">
        <p14:creationId xmlns:p14="http://schemas.microsoft.com/office/powerpoint/2010/main" val="17734147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bg>
      <p:bgPr>
        <a:solidFill>
          <a:srgbClr val="FAF7F2"/>
        </a:solidFill>
        <a:effectLst/>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txBody>
          <a:bodyPr/>
          <a:lstStyle/>
          <a:p>
            <a:endParaRPr lang="en-US"/>
          </a:p>
        </p:txBody>
      </p:sp>
      <p:sp>
        <p:nvSpPr>
          <p:cNvPr id="3" name="Shape 1"/>
          <p:cNvSpPr/>
          <p:nvPr/>
        </p:nvSpPr>
        <p:spPr>
          <a:xfrm>
            <a:off x="0" y="594360"/>
            <a:ext cx="9144000" cy="45720"/>
          </a:xfrm>
          <a:prstGeom prst="rect">
            <a:avLst/>
          </a:prstGeom>
          <a:solidFill>
            <a:srgbClr val="C8952A"/>
          </a:solidFill>
          <a:ln w="12700">
            <a:solidFill>
              <a:srgbClr val="C8952A"/>
            </a:solidFill>
            <a:prstDash val="solid"/>
          </a:ln>
        </p:spPr>
        <p:txBody>
          <a:bodyPr/>
          <a:lstStyle/>
          <a:p>
            <a:endParaRPr lang="en-US"/>
          </a:p>
        </p:txBody>
      </p:sp>
      <p:sp>
        <p:nvSpPr>
          <p:cNvPr id="4" name="Shape 2"/>
          <p:cNvSpPr/>
          <p:nvPr/>
        </p:nvSpPr>
        <p:spPr>
          <a:xfrm>
            <a:off x="0" y="4892040"/>
            <a:ext cx="9144000" cy="251460"/>
          </a:xfrm>
          <a:prstGeom prst="rect">
            <a:avLst/>
          </a:prstGeom>
          <a:solidFill>
            <a:srgbClr val="1B2A4A"/>
          </a:solidFill>
          <a:ln w="12700">
            <a:solidFill>
              <a:srgbClr val="1B2A4A"/>
            </a:solidFill>
            <a:prstDash val="solid"/>
          </a:ln>
        </p:spPr>
        <p:txBody>
          <a:bodyPr/>
          <a:lstStyle/>
          <a:p>
            <a:endParaRPr lang="en-US"/>
          </a:p>
        </p:txBody>
      </p:sp>
      <p:sp>
        <p:nvSpPr>
          <p:cNvPr id="5" name="Text 3"/>
          <p:cNvSpPr/>
          <p:nvPr/>
        </p:nvSpPr>
        <p:spPr>
          <a:xfrm>
            <a:off x="320040" y="73152"/>
            <a:ext cx="8503920" cy="475488"/>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Historical Landmarks in Medical Ethics</a:t>
            </a:r>
            <a:endParaRPr lang="en-US" sz="2200" dirty="0"/>
          </a:p>
        </p:txBody>
      </p:sp>
      <p:sp>
        <p:nvSpPr>
          <p:cNvPr id="7" name="Shape 5"/>
          <p:cNvSpPr/>
          <p:nvPr/>
        </p:nvSpPr>
        <p:spPr>
          <a:xfrm>
            <a:off x="274320" y="749808"/>
            <a:ext cx="1005840" cy="685800"/>
          </a:xfrm>
          <a:prstGeom prst="rect">
            <a:avLst/>
          </a:prstGeom>
          <a:solidFill>
            <a:srgbClr val="1B2A4A"/>
          </a:solidFill>
          <a:ln w="12700">
            <a:solidFill>
              <a:srgbClr val="1B2A4A"/>
            </a:solidFill>
            <a:prstDash val="solid"/>
          </a:ln>
        </p:spPr>
        <p:txBody>
          <a:bodyPr/>
          <a:lstStyle/>
          <a:p>
            <a:endParaRPr lang="en-US"/>
          </a:p>
        </p:txBody>
      </p:sp>
      <p:sp>
        <p:nvSpPr>
          <p:cNvPr id="8" name="Text 6"/>
          <p:cNvSpPr/>
          <p:nvPr/>
        </p:nvSpPr>
        <p:spPr>
          <a:xfrm>
            <a:off x="274320" y="749808"/>
            <a:ext cx="1005840" cy="685800"/>
          </a:xfrm>
          <a:prstGeom prst="rect">
            <a:avLst/>
          </a:prstGeom>
          <a:noFill/>
          <a:ln/>
        </p:spPr>
        <p:txBody>
          <a:bodyPr wrap="square" lIns="0" tIns="0" rIns="0" bIns="0" rtlCol="0" anchor="ctr"/>
          <a:lstStyle/>
          <a:p>
            <a:pPr marL="0" indent="0" algn="ctr">
              <a:buNone/>
            </a:pPr>
            <a:r>
              <a:rPr lang="en-US" sz="1500" b="1" dirty="0">
                <a:solidFill>
                  <a:srgbClr val="F0C040"/>
                </a:solidFill>
                <a:latin typeface="Calibri" pitchFamily="34" charset="0"/>
                <a:ea typeface="Calibri" pitchFamily="34" charset="-122"/>
                <a:cs typeface="Calibri" pitchFamily="34" charset="-120"/>
              </a:rPr>
              <a:t>1914</a:t>
            </a:r>
            <a:endParaRPr lang="en-US" sz="1500" dirty="0"/>
          </a:p>
        </p:txBody>
      </p:sp>
      <p:sp>
        <p:nvSpPr>
          <p:cNvPr id="9" name="Shape 7"/>
          <p:cNvSpPr/>
          <p:nvPr/>
        </p:nvSpPr>
        <p:spPr>
          <a:xfrm>
            <a:off x="1417320" y="749808"/>
            <a:ext cx="7452360" cy="685800"/>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0" name="Text 8"/>
          <p:cNvSpPr/>
          <p:nvPr/>
        </p:nvSpPr>
        <p:spPr>
          <a:xfrm>
            <a:off x="1536192" y="795528"/>
            <a:ext cx="7223760" cy="237744"/>
          </a:xfrm>
          <a:prstGeom prst="rect">
            <a:avLst/>
          </a:prstGeom>
          <a:noFill/>
          <a:ln/>
        </p:spPr>
        <p:txBody>
          <a:bodyPr wrap="square" lIns="0" tIns="0" rIns="0" bIns="0" rtlCol="0" anchor="ctr"/>
          <a:lstStyle/>
          <a:p>
            <a:pPr marL="0" indent="0">
              <a:buNone/>
            </a:pPr>
            <a:r>
              <a:rPr lang="en-US" sz="1250" b="1" err="1">
                <a:solidFill>
                  <a:srgbClr val="1B2A4A"/>
                </a:solidFill>
                <a:latin typeface="Calibri"/>
                <a:ea typeface="Calibri"/>
                <a:cs typeface="Calibri"/>
              </a:rPr>
              <a:t>Schloendorff</a:t>
            </a:r>
            <a:r>
              <a:rPr lang="en-US" sz="1250" b="1">
                <a:solidFill>
                  <a:srgbClr val="1B2A4A"/>
                </a:solidFill>
                <a:latin typeface="Calibri"/>
                <a:ea typeface="Calibri"/>
                <a:cs typeface="Calibri"/>
              </a:rPr>
              <a:t> v. Society of NY Hospital</a:t>
            </a:r>
            <a:r>
              <a:rPr lang="en-US" sz="1250" b="1" baseline="30000">
                <a:solidFill>
                  <a:srgbClr val="1B2A4A"/>
                </a:solidFill>
                <a:latin typeface="Calibri"/>
                <a:ea typeface="Calibri"/>
                <a:cs typeface="Calibri"/>
              </a:rPr>
              <a:t>1</a:t>
            </a:r>
            <a:endParaRPr lang="en-US" sz="1250" baseline="30000" dirty="0"/>
          </a:p>
        </p:txBody>
      </p:sp>
      <p:sp>
        <p:nvSpPr>
          <p:cNvPr id="11" name="Text 9"/>
          <p:cNvSpPr/>
          <p:nvPr/>
        </p:nvSpPr>
        <p:spPr>
          <a:xfrm>
            <a:off x="1536192" y="1042416"/>
            <a:ext cx="7223760" cy="347472"/>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Judge Cardozo: 'Every human being of adult years and sound mind has a right to determine what shall be done with his own body.' — Foundation of informed consent</a:t>
            </a:r>
            <a:endParaRPr lang="en-US" sz="1100" dirty="0"/>
          </a:p>
        </p:txBody>
      </p:sp>
      <p:sp>
        <p:nvSpPr>
          <p:cNvPr id="12" name="Shape 10"/>
          <p:cNvSpPr/>
          <p:nvPr/>
        </p:nvSpPr>
        <p:spPr>
          <a:xfrm>
            <a:off x="274320" y="1554480"/>
            <a:ext cx="1005840" cy="685800"/>
          </a:xfrm>
          <a:prstGeom prst="rect">
            <a:avLst/>
          </a:prstGeom>
          <a:solidFill>
            <a:srgbClr val="1B2A4A"/>
          </a:solidFill>
          <a:ln w="12700">
            <a:solidFill>
              <a:srgbClr val="1B2A4A"/>
            </a:solidFill>
            <a:prstDash val="solid"/>
          </a:ln>
        </p:spPr>
        <p:txBody>
          <a:bodyPr/>
          <a:lstStyle/>
          <a:p>
            <a:endParaRPr lang="en-US"/>
          </a:p>
        </p:txBody>
      </p:sp>
      <p:sp>
        <p:nvSpPr>
          <p:cNvPr id="13" name="Text 11"/>
          <p:cNvSpPr/>
          <p:nvPr/>
        </p:nvSpPr>
        <p:spPr>
          <a:xfrm>
            <a:off x="274320" y="1554480"/>
            <a:ext cx="1005840" cy="685800"/>
          </a:xfrm>
          <a:prstGeom prst="rect">
            <a:avLst/>
          </a:prstGeom>
          <a:noFill/>
          <a:ln/>
        </p:spPr>
        <p:txBody>
          <a:bodyPr wrap="square" lIns="0" tIns="0" rIns="0" bIns="0" rtlCol="0" anchor="ctr"/>
          <a:lstStyle/>
          <a:p>
            <a:pPr marL="0" indent="0" algn="ctr">
              <a:buNone/>
            </a:pPr>
            <a:r>
              <a:rPr lang="en-US" sz="1500" b="1" dirty="0">
                <a:solidFill>
                  <a:srgbClr val="F0C040"/>
                </a:solidFill>
                <a:latin typeface="Calibri" pitchFamily="34" charset="0"/>
                <a:ea typeface="Calibri" pitchFamily="34" charset="-122"/>
                <a:cs typeface="Calibri" pitchFamily="34" charset="-120"/>
              </a:rPr>
              <a:t>1976</a:t>
            </a:r>
            <a:endParaRPr lang="en-US" sz="1500" dirty="0"/>
          </a:p>
        </p:txBody>
      </p:sp>
      <p:sp>
        <p:nvSpPr>
          <p:cNvPr id="14" name="Shape 12"/>
          <p:cNvSpPr/>
          <p:nvPr/>
        </p:nvSpPr>
        <p:spPr>
          <a:xfrm>
            <a:off x="1417320" y="1554480"/>
            <a:ext cx="7452360" cy="685800"/>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15" name="Text 13"/>
          <p:cNvSpPr/>
          <p:nvPr/>
        </p:nvSpPr>
        <p:spPr>
          <a:xfrm>
            <a:off x="1536192" y="1600200"/>
            <a:ext cx="7223760" cy="237744"/>
          </a:xfrm>
          <a:prstGeom prst="rect">
            <a:avLst/>
          </a:prstGeom>
          <a:noFill/>
          <a:ln/>
        </p:spPr>
        <p:txBody>
          <a:bodyPr wrap="square" lIns="0" tIns="0" rIns="0" bIns="0" rtlCol="0" anchor="ctr"/>
          <a:lstStyle/>
          <a:p>
            <a:pPr marL="0" indent="0">
              <a:buNone/>
            </a:pPr>
            <a:r>
              <a:rPr lang="en-US" sz="1250" b="1">
                <a:solidFill>
                  <a:srgbClr val="1B2A4A"/>
                </a:solidFill>
                <a:latin typeface="Calibri"/>
                <a:ea typeface="Calibri"/>
                <a:cs typeface="Calibri"/>
              </a:rPr>
              <a:t>In re Quinlan (NJ)</a:t>
            </a:r>
            <a:r>
              <a:rPr lang="en-US" sz="1250" b="1" baseline="30000">
                <a:solidFill>
                  <a:srgbClr val="1B2A4A"/>
                </a:solidFill>
                <a:latin typeface="Calibri"/>
                <a:ea typeface="Calibri"/>
                <a:cs typeface="Calibri"/>
              </a:rPr>
              <a:t>2</a:t>
            </a:r>
            <a:endParaRPr lang="en-US" sz="1250" baseline="30000" dirty="0"/>
          </a:p>
        </p:txBody>
      </p:sp>
      <p:sp>
        <p:nvSpPr>
          <p:cNvPr id="16" name="Text 14"/>
          <p:cNvSpPr/>
          <p:nvPr/>
        </p:nvSpPr>
        <p:spPr>
          <a:xfrm>
            <a:off x="1536192" y="1847088"/>
            <a:ext cx="7223760" cy="347472"/>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Karen Ann Quinlan: Surrogate may request withdrawal of life-sustaining treatment. Right to privacy extends to refusal of treatment.</a:t>
            </a:r>
            <a:endParaRPr lang="en-US" sz="1100" dirty="0"/>
          </a:p>
        </p:txBody>
      </p:sp>
      <p:sp>
        <p:nvSpPr>
          <p:cNvPr id="17" name="Shape 15"/>
          <p:cNvSpPr/>
          <p:nvPr/>
        </p:nvSpPr>
        <p:spPr>
          <a:xfrm>
            <a:off x="274320" y="2359152"/>
            <a:ext cx="1005840" cy="685800"/>
          </a:xfrm>
          <a:prstGeom prst="rect">
            <a:avLst/>
          </a:prstGeom>
          <a:solidFill>
            <a:srgbClr val="1B2A4A"/>
          </a:solidFill>
          <a:ln w="12700">
            <a:solidFill>
              <a:srgbClr val="1B2A4A"/>
            </a:solidFill>
            <a:prstDash val="solid"/>
          </a:ln>
        </p:spPr>
        <p:txBody>
          <a:bodyPr/>
          <a:lstStyle/>
          <a:p>
            <a:endParaRPr lang="en-US"/>
          </a:p>
        </p:txBody>
      </p:sp>
      <p:sp>
        <p:nvSpPr>
          <p:cNvPr id="18" name="Text 16"/>
          <p:cNvSpPr/>
          <p:nvPr/>
        </p:nvSpPr>
        <p:spPr>
          <a:xfrm>
            <a:off x="274320" y="2359152"/>
            <a:ext cx="1005840" cy="685800"/>
          </a:xfrm>
          <a:prstGeom prst="rect">
            <a:avLst/>
          </a:prstGeom>
          <a:noFill/>
          <a:ln/>
        </p:spPr>
        <p:txBody>
          <a:bodyPr wrap="square" lIns="0" tIns="0" rIns="0" bIns="0" rtlCol="0" anchor="ctr"/>
          <a:lstStyle/>
          <a:p>
            <a:pPr marL="0" indent="0" algn="ctr">
              <a:buNone/>
            </a:pPr>
            <a:r>
              <a:rPr lang="en-US" sz="1500" b="1" dirty="0">
                <a:solidFill>
                  <a:srgbClr val="F0C040"/>
                </a:solidFill>
                <a:latin typeface="Calibri" pitchFamily="34" charset="0"/>
                <a:ea typeface="Calibri" pitchFamily="34" charset="-122"/>
                <a:cs typeface="Calibri" pitchFamily="34" charset="-120"/>
              </a:rPr>
              <a:t>1983</a:t>
            </a:r>
            <a:endParaRPr lang="en-US" sz="1500" dirty="0"/>
          </a:p>
        </p:txBody>
      </p:sp>
      <p:sp>
        <p:nvSpPr>
          <p:cNvPr id="19" name="Shape 17"/>
          <p:cNvSpPr/>
          <p:nvPr/>
        </p:nvSpPr>
        <p:spPr>
          <a:xfrm>
            <a:off x="1417320" y="2359152"/>
            <a:ext cx="7452360" cy="685800"/>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20" name="Text 18"/>
          <p:cNvSpPr/>
          <p:nvPr/>
        </p:nvSpPr>
        <p:spPr>
          <a:xfrm>
            <a:off x="1536192" y="2404872"/>
            <a:ext cx="7223760" cy="237744"/>
          </a:xfrm>
          <a:prstGeom prst="rect">
            <a:avLst/>
          </a:prstGeom>
          <a:noFill/>
          <a:ln/>
        </p:spPr>
        <p:txBody>
          <a:bodyPr wrap="square" lIns="0" tIns="0" rIns="0" bIns="0" rtlCol="0" anchor="ctr"/>
          <a:lstStyle/>
          <a:p>
            <a:pPr marL="0" indent="0">
              <a:buNone/>
            </a:pPr>
            <a:r>
              <a:rPr lang="en-US" sz="1250" b="1">
                <a:solidFill>
                  <a:srgbClr val="1B2A4A"/>
                </a:solidFill>
                <a:latin typeface="Calibri"/>
                <a:ea typeface="Calibri"/>
                <a:cs typeface="Calibri"/>
              </a:rPr>
              <a:t>Baby Doe Regulations</a:t>
            </a:r>
            <a:r>
              <a:rPr lang="en-US" sz="1250" b="1" baseline="30000">
                <a:solidFill>
                  <a:srgbClr val="1B2A4A"/>
                </a:solidFill>
                <a:latin typeface="Calibri"/>
                <a:ea typeface="Calibri"/>
                <a:cs typeface="Calibri"/>
              </a:rPr>
              <a:t>3</a:t>
            </a:r>
            <a:endParaRPr lang="en-US" sz="1250" baseline="30000" dirty="0"/>
          </a:p>
        </p:txBody>
      </p:sp>
      <p:sp>
        <p:nvSpPr>
          <p:cNvPr id="21" name="Text 19"/>
          <p:cNvSpPr/>
          <p:nvPr/>
        </p:nvSpPr>
        <p:spPr>
          <a:xfrm>
            <a:off x="1536192" y="2651760"/>
            <a:ext cx="7223760" cy="347472"/>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Federal rules mandating treatment for disabled newborns; defined when LSMT may be withheld in infants. Board-tested landmark.</a:t>
            </a:r>
            <a:endParaRPr lang="en-US" sz="1100" dirty="0"/>
          </a:p>
        </p:txBody>
      </p:sp>
      <p:sp>
        <p:nvSpPr>
          <p:cNvPr id="22" name="Shape 20"/>
          <p:cNvSpPr/>
          <p:nvPr/>
        </p:nvSpPr>
        <p:spPr>
          <a:xfrm>
            <a:off x="274320" y="3163824"/>
            <a:ext cx="1005840" cy="685800"/>
          </a:xfrm>
          <a:prstGeom prst="rect">
            <a:avLst/>
          </a:prstGeom>
          <a:solidFill>
            <a:srgbClr val="1B2A4A"/>
          </a:solidFill>
          <a:ln w="12700">
            <a:solidFill>
              <a:srgbClr val="1B2A4A"/>
            </a:solidFill>
            <a:prstDash val="solid"/>
          </a:ln>
        </p:spPr>
        <p:txBody>
          <a:bodyPr/>
          <a:lstStyle/>
          <a:p>
            <a:endParaRPr lang="en-US"/>
          </a:p>
        </p:txBody>
      </p:sp>
      <p:sp>
        <p:nvSpPr>
          <p:cNvPr id="23" name="Text 21"/>
          <p:cNvSpPr/>
          <p:nvPr/>
        </p:nvSpPr>
        <p:spPr>
          <a:xfrm>
            <a:off x="274320" y="3163824"/>
            <a:ext cx="1005840" cy="685800"/>
          </a:xfrm>
          <a:prstGeom prst="rect">
            <a:avLst/>
          </a:prstGeom>
          <a:noFill/>
          <a:ln/>
        </p:spPr>
        <p:txBody>
          <a:bodyPr wrap="square" lIns="0" tIns="0" rIns="0" bIns="0" rtlCol="0" anchor="ctr"/>
          <a:lstStyle/>
          <a:p>
            <a:pPr marL="0" indent="0" algn="ctr">
              <a:buNone/>
            </a:pPr>
            <a:r>
              <a:rPr lang="en-US" sz="1500" b="1" dirty="0">
                <a:solidFill>
                  <a:srgbClr val="F0C040"/>
                </a:solidFill>
                <a:latin typeface="Calibri" pitchFamily="34" charset="0"/>
                <a:ea typeface="Calibri" pitchFamily="34" charset="-122"/>
                <a:cs typeface="Calibri" pitchFamily="34" charset="-120"/>
              </a:rPr>
              <a:t>1990</a:t>
            </a:r>
            <a:endParaRPr lang="en-US" sz="1500" dirty="0"/>
          </a:p>
        </p:txBody>
      </p:sp>
      <p:sp>
        <p:nvSpPr>
          <p:cNvPr id="24" name="Shape 22"/>
          <p:cNvSpPr/>
          <p:nvPr/>
        </p:nvSpPr>
        <p:spPr>
          <a:xfrm>
            <a:off x="1417320" y="3163824"/>
            <a:ext cx="7452360" cy="685800"/>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25" name="Text 23"/>
          <p:cNvSpPr/>
          <p:nvPr/>
        </p:nvSpPr>
        <p:spPr>
          <a:xfrm>
            <a:off x="1536192" y="3209544"/>
            <a:ext cx="7223760" cy="237744"/>
          </a:xfrm>
          <a:prstGeom prst="rect">
            <a:avLst/>
          </a:prstGeom>
          <a:noFill/>
          <a:ln/>
        </p:spPr>
        <p:txBody>
          <a:bodyPr wrap="square" lIns="0" tIns="0" rIns="0" bIns="0" rtlCol="0" anchor="ctr"/>
          <a:lstStyle/>
          <a:p>
            <a:pPr marL="0" indent="0">
              <a:buNone/>
            </a:pPr>
            <a:r>
              <a:rPr lang="en-US" sz="1250" b="1">
                <a:solidFill>
                  <a:srgbClr val="1B2A4A"/>
                </a:solidFill>
                <a:latin typeface="Calibri"/>
                <a:ea typeface="Calibri"/>
                <a:cs typeface="Calibri"/>
              </a:rPr>
              <a:t>Cruzan v. Director (SCOTUS)</a:t>
            </a:r>
            <a:r>
              <a:rPr lang="en-US" sz="1250" b="1" baseline="30000">
                <a:solidFill>
                  <a:srgbClr val="1B2A4A"/>
                </a:solidFill>
                <a:latin typeface="Calibri"/>
                <a:ea typeface="Calibri"/>
                <a:cs typeface="Calibri"/>
              </a:rPr>
              <a:t>2</a:t>
            </a:r>
            <a:endParaRPr lang="en-US" sz="1250" baseline="30000">
              <a:ea typeface="Calibri"/>
              <a:cs typeface="Calibri"/>
            </a:endParaRPr>
          </a:p>
        </p:txBody>
      </p:sp>
      <p:sp>
        <p:nvSpPr>
          <p:cNvPr id="26" name="Text 24"/>
          <p:cNvSpPr/>
          <p:nvPr/>
        </p:nvSpPr>
        <p:spPr>
          <a:xfrm>
            <a:off x="1536192" y="3456432"/>
            <a:ext cx="7223760" cy="347472"/>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First SCOTUS ruling on right-to-die. MANH is a medical treatment that can be withdrawn. Clear and convincing evidence standard.</a:t>
            </a:r>
            <a:endParaRPr lang="en-US" sz="1100" dirty="0"/>
          </a:p>
        </p:txBody>
      </p:sp>
      <p:sp>
        <p:nvSpPr>
          <p:cNvPr id="27" name="Shape 25"/>
          <p:cNvSpPr/>
          <p:nvPr/>
        </p:nvSpPr>
        <p:spPr>
          <a:xfrm>
            <a:off x="274320" y="3968496"/>
            <a:ext cx="1005840" cy="685800"/>
          </a:xfrm>
          <a:prstGeom prst="rect">
            <a:avLst/>
          </a:prstGeom>
          <a:solidFill>
            <a:srgbClr val="1B2A4A"/>
          </a:solidFill>
          <a:ln w="12700">
            <a:solidFill>
              <a:srgbClr val="1B2A4A"/>
            </a:solidFill>
            <a:prstDash val="solid"/>
          </a:ln>
        </p:spPr>
        <p:txBody>
          <a:bodyPr/>
          <a:lstStyle/>
          <a:p>
            <a:endParaRPr lang="en-US"/>
          </a:p>
        </p:txBody>
      </p:sp>
      <p:sp>
        <p:nvSpPr>
          <p:cNvPr id="28" name="Text 26"/>
          <p:cNvSpPr/>
          <p:nvPr/>
        </p:nvSpPr>
        <p:spPr>
          <a:xfrm>
            <a:off x="274320" y="3968496"/>
            <a:ext cx="1005840" cy="685800"/>
          </a:xfrm>
          <a:prstGeom prst="rect">
            <a:avLst/>
          </a:prstGeom>
          <a:noFill/>
          <a:ln/>
        </p:spPr>
        <p:txBody>
          <a:bodyPr wrap="square" lIns="0" tIns="0" rIns="0" bIns="0" rtlCol="0" anchor="ctr"/>
          <a:lstStyle/>
          <a:p>
            <a:pPr marL="0" indent="0" algn="ctr">
              <a:buNone/>
            </a:pPr>
            <a:r>
              <a:rPr lang="en-US" sz="1500" b="1" dirty="0">
                <a:solidFill>
                  <a:srgbClr val="F0C040"/>
                </a:solidFill>
                <a:latin typeface="Calibri" pitchFamily="34" charset="0"/>
                <a:ea typeface="Calibri" pitchFamily="34" charset="-122"/>
                <a:cs typeface="Calibri" pitchFamily="34" charset="-120"/>
              </a:rPr>
              <a:t>1990</a:t>
            </a:r>
            <a:endParaRPr lang="en-US" sz="1500" dirty="0"/>
          </a:p>
        </p:txBody>
      </p:sp>
      <p:sp>
        <p:nvSpPr>
          <p:cNvPr id="29" name="Shape 27"/>
          <p:cNvSpPr/>
          <p:nvPr/>
        </p:nvSpPr>
        <p:spPr>
          <a:xfrm>
            <a:off x="1417320" y="3968496"/>
            <a:ext cx="7452360" cy="685800"/>
          </a:xfrm>
          <a:prstGeom prst="rect">
            <a:avLst/>
          </a:prstGeom>
          <a:solidFill>
            <a:srgbClr val="FFFFFF"/>
          </a:solidFill>
          <a:ln w="12700">
            <a:solidFill>
              <a:srgbClr val="E8E4DC"/>
            </a:solidFill>
            <a:prstDash val="solid"/>
          </a:ln>
          <a:effectLst>
            <a:outerShdw blurRad="101600" dist="38100" dir="8100000" algn="bl" rotWithShape="0">
              <a:srgbClr val="000000">
                <a:alpha val="12000"/>
              </a:srgbClr>
            </a:outerShdw>
          </a:effectLst>
        </p:spPr>
        <p:txBody>
          <a:bodyPr/>
          <a:lstStyle/>
          <a:p>
            <a:endParaRPr lang="en-US"/>
          </a:p>
        </p:txBody>
      </p:sp>
      <p:sp>
        <p:nvSpPr>
          <p:cNvPr id="30" name="Text 28"/>
          <p:cNvSpPr/>
          <p:nvPr/>
        </p:nvSpPr>
        <p:spPr>
          <a:xfrm>
            <a:off x="1536192" y="4014216"/>
            <a:ext cx="7223760" cy="237744"/>
          </a:xfrm>
          <a:prstGeom prst="rect">
            <a:avLst/>
          </a:prstGeom>
          <a:noFill/>
          <a:ln/>
        </p:spPr>
        <p:txBody>
          <a:bodyPr wrap="square" lIns="0" tIns="0" rIns="0" bIns="0" rtlCol="0" anchor="ctr"/>
          <a:lstStyle/>
          <a:p>
            <a:pPr marL="0" indent="0">
              <a:buNone/>
            </a:pPr>
            <a:r>
              <a:rPr lang="en-US" sz="1250" b="1">
                <a:solidFill>
                  <a:srgbClr val="1B2A4A"/>
                </a:solidFill>
                <a:latin typeface="Calibri"/>
                <a:ea typeface="Calibri"/>
                <a:cs typeface="Calibri"/>
              </a:rPr>
              <a:t>Patient Self-Determination Act</a:t>
            </a:r>
            <a:r>
              <a:rPr lang="en-US" sz="1250" b="1" baseline="30000">
                <a:solidFill>
                  <a:srgbClr val="1B2A4A"/>
                </a:solidFill>
                <a:latin typeface="Calibri"/>
                <a:ea typeface="Calibri"/>
                <a:cs typeface="Calibri"/>
              </a:rPr>
              <a:t>4</a:t>
            </a:r>
            <a:endParaRPr lang="en-US" sz="1250" baseline="30000" dirty="0"/>
          </a:p>
        </p:txBody>
      </p:sp>
      <p:sp>
        <p:nvSpPr>
          <p:cNvPr id="31" name="Text 29"/>
          <p:cNvSpPr/>
          <p:nvPr/>
        </p:nvSpPr>
        <p:spPr>
          <a:xfrm>
            <a:off x="1536192" y="4261104"/>
            <a:ext cx="7223760" cy="347472"/>
          </a:xfrm>
          <a:prstGeom prst="rect">
            <a:avLst/>
          </a:prstGeom>
          <a:noFill/>
          <a:ln/>
        </p:spPr>
        <p:txBody>
          <a:bodyPr wrap="square" lIns="0" tIns="0" rIns="0" bIns="0" rtlCol="0" anchor="ctr"/>
          <a:lstStyle/>
          <a:p>
            <a:pPr marL="0" indent="0">
              <a:buNone/>
            </a:pPr>
            <a:r>
              <a:rPr lang="en-US" sz="1100" dirty="0">
                <a:solidFill>
                  <a:srgbClr val="3A3A3A"/>
                </a:solidFill>
                <a:latin typeface="Calibri" pitchFamily="34" charset="0"/>
                <a:ea typeface="Calibri" pitchFamily="34" charset="-122"/>
                <a:cs typeface="Calibri" pitchFamily="34" charset="-120"/>
              </a:rPr>
              <a:t>Federal law requiring hospitals to inform patients of right to refuse treatment and to execute advance directives.</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bg>
      <p:bgPr>
        <a:solidFill>
          <a:srgbClr val="FAF7F2"/>
        </a:solidFill>
        <a:effectLst/>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txBody>
          <a:bodyPr/>
          <a:lstStyle/>
          <a:p>
            <a:endParaRPr lang="en-US"/>
          </a:p>
        </p:txBody>
      </p:sp>
      <p:sp>
        <p:nvSpPr>
          <p:cNvPr id="3" name="Shape 1"/>
          <p:cNvSpPr/>
          <p:nvPr/>
        </p:nvSpPr>
        <p:spPr>
          <a:xfrm>
            <a:off x="0" y="594360"/>
            <a:ext cx="9144000" cy="45720"/>
          </a:xfrm>
          <a:prstGeom prst="rect">
            <a:avLst/>
          </a:prstGeom>
          <a:solidFill>
            <a:srgbClr val="C8952A"/>
          </a:solidFill>
          <a:ln w="12700">
            <a:solidFill>
              <a:srgbClr val="C8952A"/>
            </a:solidFill>
            <a:prstDash val="solid"/>
          </a:ln>
        </p:spPr>
        <p:txBody>
          <a:bodyPr/>
          <a:lstStyle/>
          <a:p>
            <a:endParaRPr lang="en-US"/>
          </a:p>
        </p:txBody>
      </p:sp>
      <p:sp>
        <p:nvSpPr>
          <p:cNvPr id="4" name="Shape 2"/>
          <p:cNvSpPr/>
          <p:nvPr/>
        </p:nvSpPr>
        <p:spPr>
          <a:xfrm>
            <a:off x="0" y="4892040"/>
            <a:ext cx="9144000" cy="251460"/>
          </a:xfrm>
          <a:prstGeom prst="rect">
            <a:avLst/>
          </a:prstGeom>
          <a:solidFill>
            <a:srgbClr val="1B2A4A"/>
          </a:solidFill>
          <a:ln w="12700">
            <a:solidFill>
              <a:srgbClr val="1B2A4A"/>
            </a:solidFill>
            <a:prstDash val="solid"/>
          </a:ln>
        </p:spPr>
        <p:txBody>
          <a:bodyPr/>
          <a:lstStyle/>
          <a:p>
            <a:endParaRPr lang="en-US"/>
          </a:p>
        </p:txBody>
      </p:sp>
      <p:sp>
        <p:nvSpPr>
          <p:cNvPr id="5" name="Text 3"/>
          <p:cNvSpPr/>
          <p:nvPr/>
        </p:nvSpPr>
        <p:spPr>
          <a:xfrm>
            <a:off x="320040" y="73152"/>
            <a:ext cx="8503920" cy="475488"/>
          </a:xfrm>
          <a:prstGeom prst="rect">
            <a:avLst/>
          </a:prstGeom>
          <a:noFill/>
          <a:ln/>
        </p:spPr>
        <p:txBody>
          <a:bodyPr wrap="square" lIns="0" tIns="0" rIns="0" bIns="0" rtlCol="0" anchor="ctr"/>
          <a:lstStyle/>
          <a:p>
            <a:pPr marL="0" indent="0">
              <a:buNone/>
            </a:pPr>
            <a:r>
              <a:rPr lang="en-US" sz="2200" b="1">
                <a:solidFill>
                  <a:srgbClr val="FFFFFF"/>
                </a:solidFill>
                <a:latin typeface="Calibri"/>
                <a:ea typeface="Calibri"/>
                <a:cs typeface="Calibri"/>
              </a:rPr>
              <a:t>The Four Principles of Biomedical Ethics (Beauchamp &amp; Childress)</a:t>
            </a:r>
            <a:r>
              <a:rPr lang="en-US" sz="2200" b="1" baseline="30000">
                <a:solidFill>
                  <a:srgbClr val="FFFFFF"/>
                </a:solidFill>
                <a:latin typeface="Calibri"/>
                <a:ea typeface="Calibri"/>
                <a:cs typeface="Calibri"/>
              </a:rPr>
              <a:t>5</a:t>
            </a:r>
            <a:endParaRPr lang="en-US" sz="2200" baseline="30000" dirty="0"/>
          </a:p>
        </p:txBody>
      </p:sp>
      <p:sp>
        <p:nvSpPr>
          <p:cNvPr id="7" name="Shape 5"/>
          <p:cNvSpPr/>
          <p:nvPr/>
        </p:nvSpPr>
        <p:spPr>
          <a:xfrm>
            <a:off x="274320" y="777240"/>
            <a:ext cx="4251960" cy="1938528"/>
          </a:xfrm>
          <a:prstGeom prst="rect">
            <a:avLst/>
          </a:prstGeom>
          <a:solidFill>
            <a:srgbClr val="FFFFFF"/>
          </a:solidFill>
          <a:ln w="25400">
            <a:solidFill>
              <a:srgbClr val="1A7F8C"/>
            </a:solidFill>
            <a:prstDash val="solid"/>
          </a:ln>
          <a:effectLst>
            <a:outerShdw blurRad="101600" dist="38100" dir="8100000" algn="bl" rotWithShape="0">
              <a:srgbClr val="000000">
                <a:alpha val="12000"/>
              </a:srgbClr>
            </a:outerShdw>
          </a:effectLst>
        </p:spPr>
        <p:txBody>
          <a:bodyPr/>
          <a:lstStyle/>
          <a:p>
            <a:endParaRPr lang="en-US"/>
          </a:p>
        </p:txBody>
      </p:sp>
      <p:sp>
        <p:nvSpPr>
          <p:cNvPr id="8" name="Shape 6"/>
          <p:cNvSpPr/>
          <p:nvPr/>
        </p:nvSpPr>
        <p:spPr>
          <a:xfrm>
            <a:off x="274320" y="777240"/>
            <a:ext cx="4251960" cy="384048"/>
          </a:xfrm>
          <a:prstGeom prst="rect">
            <a:avLst/>
          </a:prstGeom>
          <a:solidFill>
            <a:srgbClr val="1A7F8C"/>
          </a:solidFill>
          <a:ln w="12700">
            <a:solidFill>
              <a:srgbClr val="1A7F8C"/>
            </a:solidFill>
            <a:prstDash val="solid"/>
          </a:ln>
        </p:spPr>
        <p:txBody>
          <a:bodyPr/>
          <a:lstStyle/>
          <a:p>
            <a:endParaRPr lang="en-US"/>
          </a:p>
        </p:txBody>
      </p:sp>
      <p:sp>
        <p:nvSpPr>
          <p:cNvPr id="9" name="Text 7"/>
          <p:cNvSpPr/>
          <p:nvPr/>
        </p:nvSpPr>
        <p:spPr>
          <a:xfrm>
            <a:off x="411480" y="777240"/>
            <a:ext cx="4023360" cy="384048"/>
          </a:xfrm>
          <a:prstGeom prst="rect">
            <a:avLst/>
          </a:prstGeom>
          <a:noFill/>
          <a:ln/>
        </p:spPr>
        <p:txBody>
          <a:bodyPr wrap="square" lIns="0" tIns="0" rIns="0" bIns="0" rtlCol="0" anchor="ctr"/>
          <a:lstStyle/>
          <a:p>
            <a:pPr marL="0" indent="0">
              <a:buNone/>
            </a:pPr>
            <a:r>
              <a:rPr lang="en-US" sz="1600" b="1" dirty="0">
                <a:solidFill>
                  <a:srgbClr val="FFFFFF"/>
                </a:solidFill>
                <a:latin typeface="Calibri" pitchFamily="34" charset="0"/>
                <a:ea typeface="Calibri" pitchFamily="34" charset="-122"/>
                <a:cs typeface="Calibri" pitchFamily="34" charset="-120"/>
              </a:rPr>
              <a:t>Autonomy</a:t>
            </a:r>
            <a:endParaRPr lang="en-US" sz="1600" dirty="0"/>
          </a:p>
        </p:txBody>
      </p:sp>
      <p:sp>
        <p:nvSpPr>
          <p:cNvPr id="10" name="Text 8"/>
          <p:cNvSpPr/>
          <p:nvPr/>
        </p:nvSpPr>
        <p:spPr>
          <a:xfrm>
            <a:off x="411480" y="1234440"/>
            <a:ext cx="4023360" cy="1417320"/>
          </a:xfrm>
          <a:prstGeom prst="rect">
            <a:avLst/>
          </a:prstGeom>
          <a:noFill/>
          <a:ln/>
        </p:spPr>
        <p:txBody>
          <a:bodyPr wrap="square" lIns="0" tIns="0" rIns="0" bIns="0" rtlCol="0" anchor="t"/>
          <a:lstStyle/>
          <a:p>
            <a:pPr marL="0" indent="0">
              <a:buNone/>
            </a:pPr>
            <a:r>
              <a:rPr lang="en-US" sz="1250" dirty="0">
                <a:solidFill>
                  <a:srgbClr val="3A3A3A"/>
                </a:solidFill>
                <a:latin typeface="Calibri" pitchFamily="34" charset="0"/>
                <a:ea typeface="Calibri" pitchFamily="34" charset="-122"/>
                <a:cs typeface="Calibri" pitchFamily="34" charset="-120"/>
              </a:rPr>
              <a:t>Respect patient's right to self-determination. Includes right to refuse treatment, even life-sustaining therapy. Requires decisional capacity.</a:t>
            </a:r>
            <a:endParaRPr lang="en-US" sz="1250" dirty="0"/>
          </a:p>
        </p:txBody>
      </p:sp>
      <p:sp>
        <p:nvSpPr>
          <p:cNvPr id="11" name="Shape 9"/>
          <p:cNvSpPr/>
          <p:nvPr/>
        </p:nvSpPr>
        <p:spPr>
          <a:xfrm>
            <a:off x="274320" y="2852928"/>
            <a:ext cx="4251960" cy="1938528"/>
          </a:xfrm>
          <a:prstGeom prst="rect">
            <a:avLst/>
          </a:prstGeom>
          <a:solidFill>
            <a:srgbClr val="FFFFFF"/>
          </a:solidFill>
          <a:ln w="25400">
            <a:solidFill>
              <a:srgbClr val="1B2A4A"/>
            </a:solidFill>
            <a:prstDash val="solid"/>
          </a:ln>
          <a:effectLst>
            <a:outerShdw blurRad="101600" dist="38100" dir="8100000" algn="bl" rotWithShape="0">
              <a:srgbClr val="000000">
                <a:alpha val="12000"/>
              </a:srgbClr>
            </a:outerShdw>
          </a:effectLst>
        </p:spPr>
        <p:txBody>
          <a:bodyPr/>
          <a:lstStyle/>
          <a:p>
            <a:endParaRPr lang="en-US"/>
          </a:p>
        </p:txBody>
      </p:sp>
      <p:sp>
        <p:nvSpPr>
          <p:cNvPr id="12" name="Shape 10"/>
          <p:cNvSpPr/>
          <p:nvPr/>
        </p:nvSpPr>
        <p:spPr>
          <a:xfrm>
            <a:off x="274320" y="2852928"/>
            <a:ext cx="4251960" cy="384048"/>
          </a:xfrm>
          <a:prstGeom prst="rect">
            <a:avLst/>
          </a:prstGeom>
          <a:solidFill>
            <a:srgbClr val="1B2A4A"/>
          </a:solidFill>
          <a:ln w="12700">
            <a:solidFill>
              <a:srgbClr val="1B2A4A"/>
            </a:solidFill>
            <a:prstDash val="solid"/>
          </a:ln>
        </p:spPr>
        <p:txBody>
          <a:bodyPr/>
          <a:lstStyle/>
          <a:p>
            <a:endParaRPr lang="en-US"/>
          </a:p>
        </p:txBody>
      </p:sp>
      <p:sp>
        <p:nvSpPr>
          <p:cNvPr id="13" name="Text 11"/>
          <p:cNvSpPr/>
          <p:nvPr/>
        </p:nvSpPr>
        <p:spPr>
          <a:xfrm>
            <a:off x="411480" y="2852928"/>
            <a:ext cx="4023360" cy="384048"/>
          </a:xfrm>
          <a:prstGeom prst="rect">
            <a:avLst/>
          </a:prstGeom>
          <a:noFill/>
          <a:ln/>
        </p:spPr>
        <p:txBody>
          <a:bodyPr wrap="square" lIns="0" tIns="0" rIns="0" bIns="0" rtlCol="0" anchor="ctr"/>
          <a:lstStyle/>
          <a:p>
            <a:pPr marL="0" indent="0">
              <a:buNone/>
            </a:pPr>
            <a:r>
              <a:rPr lang="en-US" sz="1600" b="1" dirty="0">
                <a:solidFill>
                  <a:srgbClr val="FFFFFF"/>
                </a:solidFill>
                <a:latin typeface="Calibri" pitchFamily="34" charset="0"/>
                <a:ea typeface="Calibri" pitchFamily="34" charset="-122"/>
                <a:cs typeface="Calibri" pitchFamily="34" charset="-120"/>
              </a:rPr>
              <a:t>Beneficence</a:t>
            </a:r>
            <a:endParaRPr lang="en-US" sz="1600" dirty="0"/>
          </a:p>
        </p:txBody>
      </p:sp>
      <p:sp>
        <p:nvSpPr>
          <p:cNvPr id="14" name="Text 12"/>
          <p:cNvSpPr/>
          <p:nvPr/>
        </p:nvSpPr>
        <p:spPr>
          <a:xfrm>
            <a:off x="411480" y="3310128"/>
            <a:ext cx="4023360" cy="1417320"/>
          </a:xfrm>
          <a:prstGeom prst="rect">
            <a:avLst/>
          </a:prstGeom>
          <a:noFill/>
          <a:ln/>
        </p:spPr>
        <p:txBody>
          <a:bodyPr wrap="square" lIns="0" tIns="0" rIns="0" bIns="0" rtlCol="0" anchor="t"/>
          <a:lstStyle/>
          <a:p>
            <a:pPr marL="0" indent="0">
              <a:buNone/>
            </a:pPr>
            <a:r>
              <a:rPr lang="en-US" sz="1250" dirty="0">
                <a:solidFill>
                  <a:srgbClr val="3A3A3A"/>
                </a:solidFill>
                <a:latin typeface="Calibri" pitchFamily="34" charset="0"/>
                <a:ea typeface="Calibri" pitchFamily="34" charset="-122"/>
                <a:cs typeface="Calibri" pitchFamily="34" charset="-120"/>
              </a:rPr>
              <a:t>Obligation to act in the patient's best interest. Must consider patient values and goals — not just clinical benefit. Grounds goals-of-care conversations.</a:t>
            </a:r>
            <a:endParaRPr lang="en-US" sz="1250" dirty="0"/>
          </a:p>
        </p:txBody>
      </p:sp>
      <p:sp>
        <p:nvSpPr>
          <p:cNvPr id="15" name="Shape 13"/>
          <p:cNvSpPr/>
          <p:nvPr/>
        </p:nvSpPr>
        <p:spPr>
          <a:xfrm>
            <a:off x="4709160" y="777240"/>
            <a:ext cx="4251960" cy="1938528"/>
          </a:xfrm>
          <a:prstGeom prst="rect">
            <a:avLst/>
          </a:prstGeom>
          <a:solidFill>
            <a:srgbClr val="FFFFFF"/>
          </a:solidFill>
          <a:ln w="25400">
            <a:solidFill>
              <a:srgbClr val="C8952A"/>
            </a:solidFill>
            <a:prstDash val="solid"/>
          </a:ln>
          <a:effectLst>
            <a:outerShdw blurRad="101600" dist="38100" dir="8100000" algn="bl" rotWithShape="0">
              <a:srgbClr val="000000">
                <a:alpha val="12000"/>
              </a:srgbClr>
            </a:outerShdw>
          </a:effectLst>
        </p:spPr>
        <p:txBody>
          <a:bodyPr/>
          <a:lstStyle/>
          <a:p>
            <a:endParaRPr lang="en-US"/>
          </a:p>
        </p:txBody>
      </p:sp>
      <p:sp>
        <p:nvSpPr>
          <p:cNvPr id="16" name="Shape 14"/>
          <p:cNvSpPr/>
          <p:nvPr/>
        </p:nvSpPr>
        <p:spPr>
          <a:xfrm>
            <a:off x="4709160" y="777240"/>
            <a:ext cx="4251960" cy="384048"/>
          </a:xfrm>
          <a:prstGeom prst="rect">
            <a:avLst/>
          </a:prstGeom>
          <a:solidFill>
            <a:srgbClr val="C8952A"/>
          </a:solidFill>
          <a:ln w="12700">
            <a:solidFill>
              <a:srgbClr val="C8952A"/>
            </a:solidFill>
            <a:prstDash val="solid"/>
          </a:ln>
        </p:spPr>
        <p:txBody>
          <a:bodyPr/>
          <a:lstStyle/>
          <a:p>
            <a:endParaRPr lang="en-US"/>
          </a:p>
        </p:txBody>
      </p:sp>
      <p:sp>
        <p:nvSpPr>
          <p:cNvPr id="17" name="Text 15"/>
          <p:cNvSpPr/>
          <p:nvPr/>
        </p:nvSpPr>
        <p:spPr>
          <a:xfrm>
            <a:off x="4846320" y="777240"/>
            <a:ext cx="4023360" cy="384048"/>
          </a:xfrm>
          <a:prstGeom prst="rect">
            <a:avLst/>
          </a:prstGeom>
          <a:noFill/>
          <a:ln/>
        </p:spPr>
        <p:txBody>
          <a:bodyPr wrap="square" lIns="0" tIns="0" rIns="0" bIns="0" rtlCol="0" anchor="ctr"/>
          <a:lstStyle/>
          <a:p>
            <a:pPr marL="0" indent="0">
              <a:buNone/>
            </a:pPr>
            <a:r>
              <a:rPr lang="en-US" sz="1600" b="1" dirty="0">
                <a:solidFill>
                  <a:srgbClr val="FFFFFF"/>
                </a:solidFill>
                <a:latin typeface="Calibri" pitchFamily="34" charset="0"/>
                <a:ea typeface="Calibri" pitchFamily="34" charset="-122"/>
                <a:cs typeface="Calibri" pitchFamily="34" charset="-120"/>
              </a:rPr>
              <a:t>Nonmaleficence</a:t>
            </a:r>
            <a:endParaRPr lang="en-US" sz="1600" dirty="0"/>
          </a:p>
        </p:txBody>
      </p:sp>
      <p:sp>
        <p:nvSpPr>
          <p:cNvPr id="18" name="Text 16"/>
          <p:cNvSpPr/>
          <p:nvPr/>
        </p:nvSpPr>
        <p:spPr>
          <a:xfrm>
            <a:off x="4846320" y="1234440"/>
            <a:ext cx="4023360" cy="1417320"/>
          </a:xfrm>
          <a:prstGeom prst="rect">
            <a:avLst/>
          </a:prstGeom>
          <a:noFill/>
          <a:ln/>
        </p:spPr>
        <p:txBody>
          <a:bodyPr wrap="square" lIns="0" tIns="0" rIns="0" bIns="0" rtlCol="0" anchor="t"/>
          <a:lstStyle/>
          <a:p>
            <a:pPr marL="0" indent="0">
              <a:buNone/>
            </a:pPr>
            <a:r>
              <a:rPr lang="en-US" sz="1250" dirty="0">
                <a:solidFill>
                  <a:srgbClr val="3A3A3A"/>
                </a:solidFill>
                <a:latin typeface="Calibri" pitchFamily="34" charset="0"/>
                <a:ea typeface="Calibri" pitchFamily="34" charset="-122"/>
                <a:cs typeface="Calibri" pitchFamily="34" charset="-120"/>
              </a:rPr>
              <a:t>'First, do no harm.' Applies to burdensome or futile interventions. Does not require avoiding all harms — requires proportionality.</a:t>
            </a:r>
            <a:endParaRPr lang="en-US" sz="1250" dirty="0"/>
          </a:p>
        </p:txBody>
      </p:sp>
      <p:sp>
        <p:nvSpPr>
          <p:cNvPr id="19" name="Shape 17"/>
          <p:cNvSpPr/>
          <p:nvPr/>
        </p:nvSpPr>
        <p:spPr>
          <a:xfrm>
            <a:off x="4709160" y="2852928"/>
            <a:ext cx="4251960" cy="1938528"/>
          </a:xfrm>
          <a:prstGeom prst="rect">
            <a:avLst/>
          </a:prstGeom>
          <a:solidFill>
            <a:srgbClr val="FFFFFF"/>
          </a:solidFill>
          <a:ln w="25400">
            <a:solidFill>
              <a:srgbClr val="C0392B"/>
            </a:solidFill>
            <a:prstDash val="solid"/>
          </a:ln>
          <a:effectLst>
            <a:outerShdw blurRad="101600" dist="38100" dir="8100000" algn="bl" rotWithShape="0">
              <a:srgbClr val="000000">
                <a:alpha val="12000"/>
              </a:srgbClr>
            </a:outerShdw>
          </a:effectLst>
        </p:spPr>
        <p:txBody>
          <a:bodyPr/>
          <a:lstStyle/>
          <a:p>
            <a:endParaRPr lang="en-US"/>
          </a:p>
        </p:txBody>
      </p:sp>
      <p:sp>
        <p:nvSpPr>
          <p:cNvPr id="20" name="Shape 18"/>
          <p:cNvSpPr/>
          <p:nvPr/>
        </p:nvSpPr>
        <p:spPr>
          <a:xfrm>
            <a:off x="4709160" y="2852928"/>
            <a:ext cx="4251960" cy="384048"/>
          </a:xfrm>
          <a:prstGeom prst="rect">
            <a:avLst/>
          </a:prstGeom>
          <a:solidFill>
            <a:srgbClr val="C0392B"/>
          </a:solidFill>
          <a:ln w="12700">
            <a:solidFill>
              <a:srgbClr val="C0392B"/>
            </a:solidFill>
            <a:prstDash val="solid"/>
          </a:ln>
        </p:spPr>
        <p:txBody>
          <a:bodyPr/>
          <a:lstStyle/>
          <a:p>
            <a:endParaRPr lang="en-US"/>
          </a:p>
        </p:txBody>
      </p:sp>
      <p:sp>
        <p:nvSpPr>
          <p:cNvPr id="21" name="Text 19"/>
          <p:cNvSpPr/>
          <p:nvPr/>
        </p:nvSpPr>
        <p:spPr>
          <a:xfrm>
            <a:off x="4846320" y="2852928"/>
            <a:ext cx="4023360" cy="384048"/>
          </a:xfrm>
          <a:prstGeom prst="rect">
            <a:avLst/>
          </a:prstGeom>
          <a:noFill/>
          <a:ln/>
        </p:spPr>
        <p:txBody>
          <a:bodyPr wrap="square" lIns="0" tIns="0" rIns="0" bIns="0" rtlCol="0" anchor="ctr"/>
          <a:lstStyle/>
          <a:p>
            <a:pPr marL="0" indent="0">
              <a:buNone/>
            </a:pPr>
            <a:r>
              <a:rPr lang="en-US" sz="1600" b="1" dirty="0">
                <a:solidFill>
                  <a:srgbClr val="FFFFFF"/>
                </a:solidFill>
                <a:latin typeface="Calibri" pitchFamily="34" charset="0"/>
                <a:ea typeface="Calibri" pitchFamily="34" charset="-122"/>
                <a:cs typeface="Calibri" pitchFamily="34" charset="-120"/>
              </a:rPr>
              <a:t>Justice</a:t>
            </a:r>
            <a:endParaRPr lang="en-US" sz="1600" dirty="0"/>
          </a:p>
        </p:txBody>
      </p:sp>
      <p:sp>
        <p:nvSpPr>
          <p:cNvPr id="22" name="Text 20"/>
          <p:cNvSpPr/>
          <p:nvPr/>
        </p:nvSpPr>
        <p:spPr>
          <a:xfrm>
            <a:off x="4846320" y="3310128"/>
            <a:ext cx="4023360" cy="1417320"/>
          </a:xfrm>
          <a:prstGeom prst="rect">
            <a:avLst/>
          </a:prstGeom>
          <a:noFill/>
          <a:ln/>
        </p:spPr>
        <p:txBody>
          <a:bodyPr wrap="square" lIns="0" tIns="0" rIns="0" bIns="0" rtlCol="0" anchor="t"/>
          <a:lstStyle/>
          <a:p>
            <a:pPr marL="0" indent="0">
              <a:buNone/>
            </a:pPr>
            <a:r>
              <a:rPr lang="en-US" sz="1250" dirty="0">
                <a:solidFill>
                  <a:srgbClr val="3A3A3A"/>
                </a:solidFill>
                <a:latin typeface="Calibri" pitchFamily="34" charset="0"/>
                <a:ea typeface="Calibri" pitchFamily="34" charset="-122"/>
                <a:cs typeface="Calibri" pitchFamily="34" charset="-120"/>
              </a:rPr>
              <a:t>Fair distribution of benefits and burdens. Includes equitable access to palliative care, opioids, and hospice — especially for underserved populations.</a:t>
            </a:r>
            <a:endParaRPr lang="en-US" sz="12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AF7F2"/>
        </a:solidFill>
        <a:effectLst/>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txBody>
          <a:bodyPr/>
          <a:lstStyle/>
          <a:p>
            <a:endParaRPr lang="en-US"/>
          </a:p>
        </p:txBody>
      </p:sp>
      <p:sp>
        <p:nvSpPr>
          <p:cNvPr id="3" name="Shape 1"/>
          <p:cNvSpPr/>
          <p:nvPr/>
        </p:nvSpPr>
        <p:spPr>
          <a:xfrm>
            <a:off x="0" y="594360"/>
            <a:ext cx="9144000" cy="45720"/>
          </a:xfrm>
          <a:prstGeom prst="rect">
            <a:avLst/>
          </a:prstGeom>
          <a:solidFill>
            <a:srgbClr val="C8952A"/>
          </a:solidFill>
          <a:ln w="12700">
            <a:solidFill>
              <a:srgbClr val="C8952A"/>
            </a:solidFill>
            <a:prstDash val="solid"/>
          </a:ln>
        </p:spPr>
        <p:txBody>
          <a:bodyPr/>
          <a:lstStyle/>
          <a:p>
            <a:endParaRPr lang="en-US"/>
          </a:p>
        </p:txBody>
      </p:sp>
      <p:sp>
        <p:nvSpPr>
          <p:cNvPr id="4" name="Shape 2"/>
          <p:cNvSpPr/>
          <p:nvPr/>
        </p:nvSpPr>
        <p:spPr>
          <a:xfrm>
            <a:off x="0" y="4892040"/>
            <a:ext cx="9144000" cy="251460"/>
          </a:xfrm>
          <a:prstGeom prst="rect">
            <a:avLst/>
          </a:prstGeom>
          <a:solidFill>
            <a:srgbClr val="1B2A4A"/>
          </a:solidFill>
          <a:ln w="12700">
            <a:solidFill>
              <a:srgbClr val="1B2A4A"/>
            </a:solidFill>
            <a:prstDash val="solid"/>
          </a:ln>
        </p:spPr>
        <p:txBody>
          <a:bodyPr/>
          <a:lstStyle/>
          <a:p>
            <a:endParaRPr lang="en-US"/>
          </a:p>
        </p:txBody>
      </p:sp>
      <p:sp>
        <p:nvSpPr>
          <p:cNvPr id="5" name="Text 3"/>
          <p:cNvSpPr/>
          <p:nvPr/>
        </p:nvSpPr>
        <p:spPr>
          <a:xfrm>
            <a:off x="320040" y="73152"/>
            <a:ext cx="8503920" cy="475488"/>
          </a:xfrm>
          <a:prstGeom prst="rect">
            <a:avLst/>
          </a:prstGeom>
          <a:noFill/>
          <a:ln/>
        </p:spPr>
        <p:txBody>
          <a:bodyPr wrap="square" lIns="0" tIns="0" rIns="0" bIns="0" rtlCol="0" anchor="ctr"/>
          <a:lstStyle/>
          <a:p>
            <a:r>
              <a:rPr lang="en-US" sz="2200" b="1">
                <a:solidFill>
                  <a:srgbClr val="FFFFFF"/>
                </a:solidFill>
                <a:latin typeface="Calibri"/>
                <a:ea typeface="Calibri"/>
                <a:cs typeface="Calibri"/>
              </a:rPr>
              <a:t>Major Ethical Theories in Clinical Medicine</a:t>
            </a:r>
            <a:r>
              <a:rPr lang="en-US" sz="2200" b="1" baseline="30000">
                <a:solidFill>
                  <a:srgbClr val="FFFFFF"/>
                </a:solidFill>
                <a:latin typeface="Calibri"/>
                <a:ea typeface="Calibri"/>
                <a:cs typeface="Calibri"/>
              </a:rPr>
              <a:t>6</a:t>
            </a:r>
            <a:endParaRPr lang="en-US" sz="2200" baseline="30000" dirty="0"/>
          </a:p>
        </p:txBody>
      </p:sp>
      <p:sp>
        <p:nvSpPr>
          <p:cNvPr id="7" name="Shape 5"/>
          <p:cNvSpPr/>
          <p:nvPr/>
        </p:nvSpPr>
        <p:spPr>
          <a:xfrm>
            <a:off x="274320" y="749808"/>
            <a:ext cx="4251960" cy="1261872"/>
          </a:xfrm>
          <a:prstGeom prst="rect">
            <a:avLst/>
          </a:prstGeom>
          <a:solidFill>
            <a:srgbClr val="FFFFFF"/>
          </a:solidFill>
          <a:ln w="19050">
            <a:solidFill>
              <a:srgbClr val="1B2A4A"/>
            </a:solidFill>
            <a:prstDash val="solid"/>
          </a:ln>
          <a:effectLst>
            <a:outerShdw blurRad="101600" dist="38100" dir="8100000" algn="bl" rotWithShape="0">
              <a:srgbClr val="000000">
                <a:alpha val="12000"/>
              </a:srgbClr>
            </a:outerShdw>
          </a:effectLst>
        </p:spPr>
        <p:txBody>
          <a:bodyPr/>
          <a:lstStyle/>
          <a:p>
            <a:endParaRPr lang="en-US"/>
          </a:p>
        </p:txBody>
      </p:sp>
      <p:sp>
        <p:nvSpPr>
          <p:cNvPr id="8" name="Shape 6"/>
          <p:cNvSpPr/>
          <p:nvPr/>
        </p:nvSpPr>
        <p:spPr>
          <a:xfrm>
            <a:off x="274320" y="749808"/>
            <a:ext cx="4251960" cy="329184"/>
          </a:xfrm>
          <a:prstGeom prst="rect">
            <a:avLst/>
          </a:prstGeom>
          <a:solidFill>
            <a:srgbClr val="1B2A4A"/>
          </a:solidFill>
          <a:ln w="12700">
            <a:solidFill>
              <a:srgbClr val="1B2A4A"/>
            </a:solidFill>
            <a:prstDash val="solid"/>
          </a:ln>
        </p:spPr>
        <p:txBody>
          <a:bodyPr/>
          <a:lstStyle/>
          <a:p>
            <a:endParaRPr lang="en-US"/>
          </a:p>
        </p:txBody>
      </p:sp>
      <p:sp>
        <p:nvSpPr>
          <p:cNvPr id="9" name="Text 7"/>
          <p:cNvSpPr/>
          <p:nvPr/>
        </p:nvSpPr>
        <p:spPr>
          <a:xfrm>
            <a:off x="384048" y="749808"/>
            <a:ext cx="4041648" cy="329184"/>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Deontology</a:t>
            </a:r>
            <a:endParaRPr lang="en-US" sz="1300" dirty="0"/>
          </a:p>
        </p:txBody>
      </p:sp>
      <p:sp>
        <p:nvSpPr>
          <p:cNvPr id="10" name="Text 8"/>
          <p:cNvSpPr/>
          <p:nvPr/>
        </p:nvSpPr>
        <p:spPr>
          <a:xfrm>
            <a:off x="384048" y="1133856"/>
            <a:ext cx="4041648" cy="822960"/>
          </a:xfrm>
          <a:prstGeom prst="rect">
            <a:avLst/>
          </a:prstGeom>
          <a:noFill/>
          <a:ln/>
        </p:spPr>
        <p:txBody>
          <a:bodyPr wrap="square" lIns="0" tIns="0" rIns="0" bIns="0" rtlCol="0" anchor="t"/>
          <a:lstStyle/>
          <a:p>
            <a:pPr marL="0" indent="0">
              <a:buNone/>
            </a:pPr>
            <a:r>
              <a:rPr lang="en-US" sz="1150" dirty="0">
                <a:solidFill>
                  <a:srgbClr val="3A3A3A"/>
                </a:solidFill>
                <a:latin typeface="Calibri" pitchFamily="34" charset="0"/>
                <a:ea typeface="Calibri" pitchFamily="34" charset="-122"/>
                <a:cs typeface="Calibri" pitchFamily="34" charset="-120"/>
              </a:rPr>
              <a:t>Duty-based ethics (Kant). Actions judged by adherence to moral rules, not outcomes. Grounds absolute prohibitions (e.g., torture, deception). Basis for respecting patient autonomy as an inviolable duty.</a:t>
            </a:r>
            <a:endParaRPr lang="en-US" sz="1150" dirty="0"/>
          </a:p>
        </p:txBody>
      </p:sp>
      <p:sp>
        <p:nvSpPr>
          <p:cNvPr id="11" name="Shape 9"/>
          <p:cNvSpPr/>
          <p:nvPr/>
        </p:nvSpPr>
        <p:spPr>
          <a:xfrm>
            <a:off x="4709160" y="749808"/>
            <a:ext cx="4251960" cy="1261872"/>
          </a:xfrm>
          <a:prstGeom prst="rect">
            <a:avLst/>
          </a:prstGeom>
          <a:solidFill>
            <a:srgbClr val="FFFFFF"/>
          </a:solidFill>
          <a:ln w="19050">
            <a:solidFill>
              <a:srgbClr val="1A7F8C"/>
            </a:solidFill>
            <a:prstDash val="solid"/>
          </a:ln>
          <a:effectLst>
            <a:outerShdw blurRad="101600" dist="38100" dir="8100000" algn="bl" rotWithShape="0">
              <a:srgbClr val="000000">
                <a:alpha val="12000"/>
              </a:srgbClr>
            </a:outerShdw>
          </a:effectLst>
        </p:spPr>
        <p:txBody>
          <a:bodyPr/>
          <a:lstStyle/>
          <a:p>
            <a:endParaRPr lang="en-US"/>
          </a:p>
        </p:txBody>
      </p:sp>
      <p:sp>
        <p:nvSpPr>
          <p:cNvPr id="12" name="Shape 10"/>
          <p:cNvSpPr/>
          <p:nvPr/>
        </p:nvSpPr>
        <p:spPr>
          <a:xfrm>
            <a:off x="4709160" y="749808"/>
            <a:ext cx="4251960" cy="329184"/>
          </a:xfrm>
          <a:prstGeom prst="rect">
            <a:avLst/>
          </a:prstGeom>
          <a:solidFill>
            <a:srgbClr val="1A7F8C"/>
          </a:solidFill>
          <a:ln w="12700">
            <a:solidFill>
              <a:srgbClr val="1A7F8C"/>
            </a:solidFill>
            <a:prstDash val="solid"/>
          </a:ln>
        </p:spPr>
        <p:txBody>
          <a:bodyPr/>
          <a:lstStyle/>
          <a:p>
            <a:endParaRPr lang="en-US"/>
          </a:p>
        </p:txBody>
      </p:sp>
      <p:sp>
        <p:nvSpPr>
          <p:cNvPr id="13" name="Text 11"/>
          <p:cNvSpPr/>
          <p:nvPr/>
        </p:nvSpPr>
        <p:spPr>
          <a:xfrm>
            <a:off x="4818888" y="749808"/>
            <a:ext cx="4041648" cy="329184"/>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Consequentialism / Utilitarianism</a:t>
            </a:r>
            <a:endParaRPr lang="en-US" sz="1300" dirty="0"/>
          </a:p>
        </p:txBody>
      </p:sp>
      <p:sp>
        <p:nvSpPr>
          <p:cNvPr id="14" name="Text 12"/>
          <p:cNvSpPr/>
          <p:nvPr/>
        </p:nvSpPr>
        <p:spPr>
          <a:xfrm>
            <a:off x="4818888" y="1133856"/>
            <a:ext cx="4041648" cy="822960"/>
          </a:xfrm>
          <a:prstGeom prst="rect">
            <a:avLst/>
          </a:prstGeom>
          <a:noFill/>
          <a:ln/>
        </p:spPr>
        <p:txBody>
          <a:bodyPr wrap="square" lIns="0" tIns="0" rIns="0" bIns="0" rtlCol="0" anchor="t"/>
          <a:lstStyle/>
          <a:p>
            <a:pPr marL="0" indent="0">
              <a:buNone/>
            </a:pPr>
            <a:r>
              <a:rPr lang="en-US" sz="1150" dirty="0">
                <a:solidFill>
                  <a:srgbClr val="3A3A3A"/>
                </a:solidFill>
                <a:latin typeface="Calibri" pitchFamily="34" charset="0"/>
                <a:ea typeface="Calibri" pitchFamily="34" charset="-122"/>
                <a:cs typeface="Calibri" pitchFamily="34" charset="-120"/>
              </a:rPr>
              <a:t>Actions judged by outcomes. 'Greatest good for greatest number.' Informs triage, resource allocation, and public health ethics. Risk: can override individual dignity.</a:t>
            </a:r>
            <a:endParaRPr lang="en-US" sz="1150" dirty="0"/>
          </a:p>
        </p:txBody>
      </p:sp>
      <p:sp>
        <p:nvSpPr>
          <p:cNvPr id="15" name="Shape 13"/>
          <p:cNvSpPr/>
          <p:nvPr/>
        </p:nvSpPr>
        <p:spPr>
          <a:xfrm>
            <a:off x="274320" y="2139696"/>
            <a:ext cx="4251960" cy="1261872"/>
          </a:xfrm>
          <a:prstGeom prst="rect">
            <a:avLst/>
          </a:prstGeom>
          <a:solidFill>
            <a:srgbClr val="FFFFFF"/>
          </a:solidFill>
          <a:ln w="19050">
            <a:solidFill>
              <a:srgbClr val="C8952A"/>
            </a:solidFill>
            <a:prstDash val="solid"/>
          </a:ln>
          <a:effectLst>
            <a:outerShdw blurRad="101600" dist="38100" dir="8100000" algn="bl" rotWithShape="0">
              <a:srgbClr val="000000">
                <a:alpha val="12000"/>
              </a:srgbClr>
            </a:outerShdw>
          </a:effectLst>
        </p:spPr>
        <p:txBody>
          <a:bodyPr/>
          <a:lstStyle/>
          <a:p>
            <a:endParaRPr lang="en-US"/>
          </a:p>
        </p:txBody>
      </p:sp>
      <p:sp>
        <p:nvSpPr>
          <p:cNvPr id="16" name="Shape 14"/>
          <p:cNvSpPr/>
          <p:nvPr/>
        </p:nvSpPr>
        <p:spPr>
          <a:xfrm>
            <a:off x="274320" y="2139696"/>
            <a:ext cx="4251960" cy="329184"/>
          </a:xfrm>
          <a:prstGeom prst="rect">
            <a:avLst/>
          </a:prstGeom>
          <a:solidFill>
            <a:srgbClr val="C8952A"/>
          </a:solidFill>
          <a:ln w="12700">
            <a:solidFill>
              <a:srgbClr val="C8952A"/>
            </a:solidFill>
            <a:prstDash val="solid"/>
          </a:ln>
        </p:spPr>
        <p:txBody>
          <a:bodyPr/>
          <a:lstStyle/>
          <a:p>
            <a:endParaRPr lang="en-US"/>
          </a:p>
        </p:txBody>
      </p:sp>
      <p:sp>
        <p:nvSpPr>
          <p:cNvPr id="17" name="Text 15"/>
          <p:cNvSpPr/>
          <p:nvPr/>
        </p:nvSpPr>
        <p:spPr>
          <a:xfrm>
            <a:off x="384048" y="2139696"/>
            <a:ext cx="4041648" cy="329184"/>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Virtue Ethics</a:t>
            </a:r>
            <a:endParaRPr lang="en-US" sz="1300" dirty="0"/>
          </a:p>
        </p:txBody>
      </p:sp>
      <p:sp>
        <p:nvSpPr>
          <p:cNvPr id="18" name="Text 16"/>
          <p:cNvSpPr/>
          <p:nvPr/>
        </p:nvSpPr>
        <p:spPr>
          <a:xfrm>
            <a:off x="384048" y="2523744"/>
            <a:ext cx="4041648" cy="822960"/>
          </a:xfrm>
          <a:prstGeom prst="rect">
            <a:avLst/>
          </a:prstGeom>
          <a:noFill/>
          <a:ln/>
        </p:spPr>
        <p:txBody>
          <a:bodyPr wrap="square" lIns="0" tIns="0" rIns="0" bIns="0" rtlCol="0" anchor="t"/>
          <a:lstStyle/>
          <a:p>
            <a:pPr marL="0" indent="0">
              <a:buNone/>
            </a:pPr>
            <a:r>
              <a:rPr lang="en-US" sz="1150" dirty="0">
                <a:solidFill>
                  <a:srgbClr val="3A3A3A"/>
                </a:solidFill>
                <a:latin typeface="Calibri" pitchFamily="34" charset="0"/>
                <a:ea typeface="Calibri" pitchFamily="34" charset="-122"/>
                <a:cs typeface="Calibri" pitchFamily="34" charset="-120"/>
              </a:rPr>
              <a:t>Character-based (Aristotle). Asks 'What would a good physician do?' Emphasizes phronesis (practical wisdom), compassion, honesty, and courage. Vital in shaping clinical identity.</a:t>
            </a:r>
            <a:endParaRPr lang="en-US" sz="1150" dirty="0"/>
          </a:p>
        </p:txBody>
      </p:sp>
      <p:sp>
        <p:nvSpPr>
          <p:cNvPr id="19" name="Shape 17"/>
          <p:cNvSpPr/>
          <p:nvPr/>
        </p:nvSpPr>
        <p:spPr>
          <a:xfrm>
            <a:off x="4709160" y="2139696"/>
            <a:ext cx="4251960" cy="1261872"/>
          </a:xfrm>
          <a:prstGeom prst="rect">
            <a:avLst/>
          </a:prstGeom>
          <a:solidFill>
            <a:srgbClr val="FFFFFF"/>
          </a:solidFill>
          <a:ln w="19050">
            <a:solidFill>
              <a:srgbClr val="1A7A4A"/>
            </a:solidFill>
            <a:prstDash val="solid"/>
          </a:ln>
          <a:effectLst>
            <a:outerShdw blurRad="101600" dist="38100" dir="8100000" algn="bl" rotWithShape="0">
              <a:srgbClr val="000000">
                <a:alpha val="12000"/>
              </a:srgbClr>
            </a:outerShdw>
          </a:effectLst>
        </p:spPr>
        <p:txBody>
          <a:bodyPr/>
          <a:lstStyle/>
          <a:p>
            <a:endParaRPr lang="en-US"/>
          </a:p>
        </p:txBody>
      </p:sp>
      <p:sp>
        <p:nvSpPr>
          <p:cNvPr id="20" name="Shape 18"/>
          <p:cNvSpPr/>
          <p:nvPr/>
        </p:nvSpPr>
        <p:spPr>
          <a:xfrm>
            <a:off x="4709160" y="2139696"/>
            <a:ext cx="4251960" cy="329184"/>
          </a:xfrm>
          <a:prstGeom prst="rect">
            <a:avLst/>
          </a:prstGeom>
          <a:solidFill>
            <a:srgbClr val="1A7A4A"/>
          </a:solidFill>
          <a:ln w="12700">
            <a:solidFill>
              <a:srgbClr val="1A7A4A"/>
            </a:solidFill>
            <a:prstDash val="solid"/>
          </a:ln>
        </p:spPr>
        <p:txBody>
          <a:bodyPr/>
          <a:lstStyle/>
          <a:p>
            <a:endParaRPr lang="en-US"/>
          </a:p>
        </p:txBody>
      </p:sp>
      <p:sp>
        <p:nvSpPr>
          <p:cNvPr id="21" name="Text 19"/>
          <p:cNvSpPr/>
          <p:nvPr/>
        </p:nvSpPr>
        <p:spPr>
          <a:xfrm>
            <a:off x="4818888" y="2139696"/>
            <a:ext cx="4041648" cy="329184"/>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Care Ethics</a:t>
            </a:r>
            <a:endParaRPr lang="en-US" sz="1300" dirty="0"/>
          </a:p>
        </p:txBody>
      </p:sp>
      <p:sp>
        <p:nvSpPr>
          <p:cNvPr id="22" name="Text 20"/>
          <p:cNvSpPr/>
          <p:nvPr/>
        </p:nvSpPr>
        <p:spPr>
          <a:xfrm>
            <a:off x="4818888" y="2523744"/>
            <a:ext cx="4041648" cy="822960"/>
          </a:xfrm>
          <a:prstGeom prst="rect">
            <a:avLst/>
          </a:prstGeom>
          <a:noFill/>
          <a:ln/>
        </p:spPr>
        <p:txBody>
          <a:bodyPr wrap="square" lIns="0" tIns="0" rIns="0" bIns="0" rtlCol="0" anchor="t"/>
          <a:lstStyle/>
          <a:p>
            <a:pPr marL="0" indent="0">
              <a:buNone/>
            </a:pPr>
            <a:r>
              <a:rPr lang="en-US" sz="1150" dirty="0">
                <a:solidFill>
                  <a:srgbClr val="3A3A3A"/>
                </a:solidFill>
                <a:latin typeface="Calibri" pitchFamily="34" charset="0"/>
                <a:ea typeface="Calibri" pitchFamily="34" charset="-122"/>
                <a:cs typeface="Calibri" pitchFamily="34" charset="-120"/>
              </a:rPr>
              <a:t>Relational focus. Context-sensitive. Attends to vulnerability and interdependence. Deeply resonant in palliative care where family systems, attachment, and context shape decisions.</a:t>
            </a:r>
            <a:endParaRPr lang="en-US" sz="1150" dirty="0"/>
          </a:p>
        </p:txBody>
      </p:sp>
      <p:sp>
        <p:nvSpPr>
          <p:cNvPr id="23" name="Shape 21"/>
          <p:cNvSpPr/>
          <p:nvPr/>
        </p:nvSpPr>
        <p:spPr>
          <a:xfrm>
            <a:off x="274320" y="3529584"/>
            <a:ext cx="4251960" cy="1261872"/>
          </a:xfrm>
          <a:prstGeom prst="rect">
            <a:avLst/>
          </a:prstGeom>
          <a:solidFill>
            <a:srgbClr val="FFFFFF"/>
          </a:solidFill>
          <a:ln w="19050">
            <a:solidFill>
              <a:srgbClr val="C0392B"/>
            </a:solidFill>
            <a:prstDash val="solid"/>
          </a:ln>
          <a:effectLst>
            <a:outerShdw blurRad="101600" dist="38100" dir="8100000" algn="bl" rotWithShape="0">
              <a:srgbClr val="000000">
                <a:alpha val="12000"/>
              </a:srgbClr>
            </a:outerShdw>
          </a:effectLst>
        </p:spPr>
        <p:txBody>
          <a:bodyPr/>
          <a:lstStyle/>
          <a:p>
            <a:endParaRPr lang="en-US"/>
          </a:p>
        </p:txBody>
      </p:sp>
      <p:sp>
        <p:nvSpPr>
          <p:cNvPr id="24" name="Shape 22"/>
          <p:cNvSpPr/>
          <p:nvPr/>
        </p:nvSpPr>
        <p:spPr>
          <a:xfrm>
            <a:off x="274320" y="3529584"/>
            <a:ext cx="4251960" cy="329184"/>
          </a:xfrm>
          <a:prstGeom prst="rect">
            <a:avLst/>
          </a:prstGeom>
          <a:solidFill>
            <a:srgbClr val="C0392B"/>
          </a:solidFill>
          <a:ln w="12700">
            <a:solidFill>
              <a:srgbClr val="C0392B"/>
            </a:solidFill>
            <a:prstDash val="solid"/>
          </a:ln>
        </p:spPr>
        <p:txBody>
          <a:bodyPr/>
          <a:lstStyle/>
          <a:p>
            <a:endParaRPr lang="en-US"/>
          </a:p>
        </p:txBody>
      </p:sp>
      <p:sp>
        <p:nvSpPr>
          <p:cNvPr id="25" name="Text 23"/>
          <p:cNvSpPr/>
          <p:nvPr/>
        </p:nvSpPr>
        <p:spPr>
          <a:xfrm>
            <a:off x="384048" y="3529584"/>
            <a:ext cx="4041648" cy="329184"/>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Principlism</a:t>
            </a:r>
            <a:endParaRPr lang="en-US" sz="1300" dirty="0"/>
          </a:p>
        </p:txBody>
      </p:sp>
      <p:sp>
        <p:nvSpPr>
          <p:cNvPr id="26" name="Text 24"/>
          <p:cNvSpPr/>
          <p:nvPr/>
        </p:nvSpPr>
        <p:spPr>
          <a:xfrm>
            <a:off x="384048" y="3913632"/>
            <a:ext cx="4041648" cy="822960"/>
          </a:xfrm>
          <a:prstGeom prst="rect">
            <a:avLst/>
          </a:prstGeom>
          <a:noFill/>
          <a:ln/>
        </p:spPr>
        <p:txBody>
          <a:bodyPr wrap="square" lIns="0" tIns="0" rIns="0" bIns="0" rtlCol="0" anchor="t"/>
          <a:lstStyle/>
          <a:p>
            <a:pPr marL="0" indent="0">
              <a:buNone/>
            </a:pPr>
            <a:r>
              <a:rPr lang="en-US" sz="1150" dirty="0">
                <a:solidFill>
                  <a:srgbClr val="3A3A3A"/>
                </a:solidFill>
                <a:latin typeface="Calibri" pitchFamily="34" charset="0"/>
                <a:ea typeface="Calibri" pitchFamily="34" charset="-122"/>
                <a:cs typeface="Calibri" pitchFamily="34" charset="-120"/>
              </a:rPr>
              <a:t>Beauchamp &amp; Childress. Dominant framework in U.S. clinical ethics. Applies autonomy, beneficence, nonmaleficence, justice. Does not mechanically resolve conflicts — requires judgment.</a:t>
            </a:r>
            <a:endParaRPr lang="en-US" sz="1150" dirty="0"/>
          </a:p>
        </p:txBody>
      </p:sp>
      <p:sp>
        <p:nvSpPr>
          <p:cNvPr id="27" name="Shape 25"/>
          <p:cNvSpPr/>
          <p:nvPr/>
        </p:nvSpPr>
        <p:spPr>
          <a:xfrm>
            <a:off x="4709160" y="3529584"/>
            <a:ext cx="4251960" cy="1261872"/>
          </a:xfrm>
          <a:prstGeom prst="rect">
            <a:avLst/>
          </a:prstGeom>
          <a:solidFill>
            <a:srgbClr val="FFFFFF"/>
          </a:solidFill>
          <a:ln w="19050">
            <a:solidFill>
              <a:srgbClr val="D4750A"/>
            </a:solidFill>
            <a:prstDash val="solid"/>
          </a:ln>
          <a:effectLst>
            <a:outerShdw blurRad="101600" dist="38100" dir="8100000" algn="bl" rotWithShape="0">
              <a:srgbClr val="000000">
                <a:alpha val="12000"/>
              </a:srgbClr>
            </a:outerShdw>
          </a:effectLst>
        </p:spPr>
        <p:txBody>
          <a:bodyPr/>
          <a:lstStyle/>
          <a:p>
            <a:endParaRPr lang="en-US"/>
          </a:p>
        </p:txBody>
      </p:sp>
      <p:sp>
        <p:nvSpPr>
          <p:cNvPr id="28" name="Shape 26"/>
          <p:cNvSpPr/>
          <p:nvPr/>
        </p:nvSpPr>
        <p:spPr>
          <a:xfrm>
            <a:off x="4709160" y="3529584"/>
            <a:ext cx="4251960" cy="329184"/>
          </a:xfrm>
          <a:prstGeom prst="rect">
            <a:avLst/>
          </a:prstGeom>
          <a:solidFill>
            <a:srgbClr val="D4750A"/>
          </a:solidFill>
          <a:ln w="12700">
            <a:solidFill>
              <a:srgbClr val="D4750A"/>
            </a:solidFill>
            <a:prstDash val="solid"/>
          </a:ln>
        </p:spPr>
        <p:txBody>
          <a:bodyPr/>
          <a:lstStyle/>
          <a:p>
            <a:endParaRPr lang="en-US"/>
          </a:p>
        </p:txBody>
      </p:sp>
      <p:sp>
        <p:nvSpPr>
          <p:cNvPr id="29" name="Text 27"/>
          <p:cNvSpPr/>
          <p:nvPr/>
        </p:nvSpPr>
        <p:spPr>
          <a:xfrm>
            <a:off x="4818888" y="3529584"/>
            <a:ext cx="4041648" cy="329184"/>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Casuistry</a:t>
            </a:r>
            <a:endParaRPr lang="en-US" sz="1300" dirty="0"/>
          </a:p>
        </p:txBody>
      </p:sp>
      <p:sp>
        <p:nvSpPr>
          <p:cNvPr id="30" name="Text 28"/>
          <p:cNvSpPr/>
          <p:nvPr/>
        </p:nvSpPr>
        <p:spPr>
          <a:xfrm>
            <a:off x="4818888" y="3913632"/>
            <a:ext cx="4041648" cy="822960"/>
          </a:xfrm>
          <a:prstGeom prst="rect">
            <a:avLst/>
          </a:prstGeom>
          <a:noFill/>
          <a:ln/>
        </p:spPr>
        <p:txBody>
          <a:bodyPr wrap="square" lIns="0" tIns="0" rIns="0" bIns="0" rtlCol="0" anchor="t"/>
          <a:lstStyle/>
          <a:p>
            <a:pPr marL="0" indent="0">
              <a:buNone/>
            </a:pPr>
            <a:r>
              <a:rPr lang="en-US" sz="1150" dirty="0">
                <a:solidFill>
                  <a:srgbClr val="3A3A3A"/>
                </a:solidFill>
                <a:latin typeface="Calibri" pitchFamily="34" charset="0"/>
                <a:ea typeface="Calibri" pitchFamily="34" charset="-122"/>
                <a:cs typeface="Calibri" pitchFamily="34" charset="-120"/>
              </a:rPr>
              <a:t>Case-based reasoning. Uses paradigm cases and analogical reasoning. Practical for clinical ethics consultation. Grounds ABIM case-based board questions.</a:t>
            </a:r>
            <a:endParaRPr lang="en-US" sz="11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83936D-3C61-5778-19D7-861EEB07C90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431738A-5222-3B9A-B6D8-B3D741ECA570}"/>
              </a:ext>
            </a:extLst>
          </p:cNvPr>
          <p:cNvSpPr>
            <a:spLocks noGrp="1"/>
          </p:cNvSpPr>
          <p:nvPr>
            <p:ph type="ctrTitle"/>
          </p:nvPr>
        </p:nvSpPr>
        <p:spPr/>
        <p:txBody>
          <a:bodyPr/>
          <a:lstStyle/>
          <a:p>
            <a:r>
              <a:rPr lang="en-US" sz="3600" b="1" dirty="0">
                <a:solidFill>
                  <a:srgbClr val="FFFFFF"/>
                </a:solidFill>
                <a:latin typeface="Calibri" pitchFamily="34" charset="0"/>
                <a:ea typeface="Calibri" pitchFamily="34" charset="-122"/>
                <a:cs typeface="Calibri" pitchFamily="34" charset="-120"/>
              </a:rPr>
              <a:t>Patient Rights &amp;</a:t>
            </a:r>
            <a:br>
              <a:rPr lang="en-US" sz="3600" dirty="0"/>
            </a:br>
            <a:r>
              <a:rPr lang="en-US" sz="3600" b="1" dirty="0">
                <a:solidFill>
                  <a:srgbClr val="FFFFFF"/>
                </a:solidFill>
                <a:latin typeface="Calibri" pitchFamily="34" charset="0"/>
                <a:ea typeface="Calibri" pitchFamily="34" charset="-122"/>
                <a:cs typeface="Calibri" pitchFamily="34" charset="-120"/>
              </a:rPr>
              <a:t>AMA Code of Ethics</a:t>
            </a:r>
            <a:endParaRPr lang="en-US" sz="3600" dirty="0"/>
          </a:p>
        </p:txBody>
      </p:sp>
      <p:sp>
        <p:nvSpPr>
          <p:cNvPr id="5" name="Subtitle 4">
            <a:extLst>
              <a:ext uri="{FF2B5EF4-FFF2-40B4-BE49-F238E27FC236}">
                <a16:creationId xmlns:a16="http://schemas.microsoft.com/office/drawing/2014/main" id="{31BA7091-348E-5C57-527B-094100420EB9}"/>
              </a:ext>
            </a:extLst>
          </p:cNvPr>
          <p:cNvSpPr>
            <a:spLocks noGrp="1"/>
          </p:cNvSpPr>
          <p:nvPr>
            <p:ph type="subTitle" idx="1"/>
          </p:nvPr>
        </p:nvSpPr>
        <p:spPr/>
        <p:txBody>
          <a:bodyPr/>
          <a:lstStyle/>
          <a:p>
            <a:pPr marL="0"/>
            <a:r>
              <a:rPr lang="en-US" sz="1600" i="1" dirty="0">
                <a:solidFill>
                  <a:srgbClr val="E8E4DC"/>
                </a:solidFill>
                <a:latin typeface="Calibri" pitchFamily="34" charset="0"/>
                <a:ea typeface="Calibri" pitchFamily="34" charset="-122"/>
                <a:cs typeface="Calibri" pitchFamily="34" charset="-120"/>
              </a:rPr>
              <a:t>Opinion 1.1.3 · Veracity · Confidentiality · Non-Abandonment</a:t>
            </a:r>
            <a:endParaRPr lang="en-US" sz="1600" dirty="0"/>
          </a:p>
        </p:txBody>
      </p:sp>
    </p:spTree>
    <p:extLst>
      <p:ext uri="{BB962C8B-B14F-4D97-AF65-F5344CB8AC3E}">
        <p14:creationId xmlns:p14="http://schemas.microsoft.com/office/powerpoint/2010/main" val="2482852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8FE4F92B-B645-BC4C-9F58-E95FE7A8133B}">
  <we:reference id="wa200005566" version="3.0.0.4" store="en-US" storeType="OMEX"/>
  <we:alternateReferences>
    <we:reference id="wa200005566" version="3.0.0.4"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623</TotalTime>
  <Words>8281</Words>
  <Application>Microsoft Office PowerPoint</Application>
  <PresentationFormat>On-screen Show (16:9)</PresentationFormat>
  <Paragraphs>620</Paragraphs>
  <Slides>54</Slides>
  <Notes>42</Notes>
  <HiddenSlides>0</HiddenSlides>
  <MMClips>0</MMClips>
  <ScaleCrop>false</ScaleCrop>
  <HeadingPairs>
    <vt:vector size="4" baseType="variant">
      <vt:variant>
        <vt:lpstr>Theme</vt:lpstr>
      </vt:variant>
      <vt:variant>
        <vt:i4>1</vt:i4>
      </vt:variant>
      <vt:variant>
        <vt:lpstr>Slide Titles</vt:lpstr>
      </vt:variant>
      <vt:variant>
        <vt:i4>54</vt:i4>
      </vt:variant>
    </vt:vector>
  </HeadingPairs>
  <TitlesOfParts>
    <vt:vector size="55" baseType="lpstr">
      <vt:lpstr>Office Theme</vt:lpstr>
      <vt:lpstr>Medical Ethics in Palliative Care</vt:lpstr>
      <vt:lpstr>PowerPoint Presentation</vt:lpstr>
      <vt:lpstr>PowerPoint Presentation</vt:lpstr>
      <vt:lpstr>Ethical Foundations</vt:lpstr>
      <vt:lpstr>PowerPoint Presentation</vt:lpstr>
      <vt:lpstr>PowerPoint Presentation</vt:lpstr>
      <vt:lpstr>PowerPoint Presentation</vt:lpstr>
      <vt:lpstr>PowerPoint Presentation</vt:lpstr>
      <vt:lpstr>Patient Rights &amp; AMA Code of Ethics</vt:lpstr>
      <vt:lpstr>PowerPoint Presentation</vt:lpstr>
      <vt:lpstr>PowerPoint Presentation</vt:lpstr>
      <vt:lpstr>Medical Decision-Making</vt:lpstr>
      <vt:lpstr>PowerPoint Presentation</vt:lpstr>
      <vt:lpstr>PowerPoint Presentation</vt:lpstr>
      <vt:lpstr>PowerPoint Presentation</vt:lpstr>
      <vt:lpstr>PowerPoint Presentation</vt:lpstr>
      <vt:lpstr>Outpatient Ethics</vt:lpstr>
      <vt:lpstr>PowerPoint Presentation</vt:lpstr>
      <vt:lpstr>PowerPoint Presentation</vt:lpstr>
      <vt:lpstr>Life-Sustaining Treatment</vt:lpstr>
      <vt:lpstr>PowerPoint Presentation</vt:lpstr>
      <vt:lpstr>PowerPoint Presentation</vt:lpstr>
      <vt:lpstr>PowerPoint Presentation</vt:lpstr>
      <vt:lpstr>PowerPoint Presentation</vt:lpstr>
      <vt:lpstr>Medically Assisted Nutrition &amp; Hydration</vt:lpstr>
      <vt:lpstr>PowerPoint Presentation</vt:lpstr>
      <vt:lpstr>Symptom Management Ethics</vt:lpstr>
      <vt:lpstr>PowerPoint Presentation</vt:lpstr>
      <vt:lpstr>PowerPoint Presentation</vt:lpstr>
      <vt:lpstr>PowerPoint Presentation</vt:lpstr>
      <vt:lpstr>Pediatric Ethics &amp; the Baby Doe Case</vt:lpstr>
      <vt:lpstr>PowerPoint Presentation</vt:lpstr>
      <vt:lpstr>PowerPoint Presentation</vt:lpstr>
      <vt:lpstr>PowerPoint Presentation</vt:lpstr>
      <vt:lpstr>PowerPoint Presentation</vt:lpstr>
      <vt:lpstr>PowerPoint Presentation</vt:lpstr>
      <vt:lpstr>MAID, VSED &amp; Physician-Assisted Dying</vt:lpstr>
      <vt:lpstr>PowerPoint Presentation</vt:lpstr>
      <vt:lpstr>PowerPoint Presentation</vt:lpstr>
      <vt:lpstr>PowerPoint Presentation</vt:lpstr>
      <vt:lpstr>Special Topics in Palliative Ethics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Medical Ethics in Palliative Care: A Comprehensive Board Review</dc:title>
  <dc:subject>PptxGenJS Presentation</dc:subject>
  <dc:creator>PptxGenJS</dc:creator>
  <cp:lastModifiedBy>Robbins-Welty, Gregg Alan</cp:lastModifiedBy>
  <cp:revision>208</cp:revision>
  <dcterms:created xsi:type="dcterms:W3CDTF">2026-03-11T23:45:12Z</dcterms:created>
  <dcterms:modified xsi:type="dcterms:W3CDTF">2026-04-02T12:21:03Z</dcterms:modified>
</cp:coreProperties>
</file>