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44"/>
  </p:notesMasterIdLst>
  <p:handoutMasterIdLst>
    <p:handoutMasterId r:id="rId45"/>
  </p:handoutMasterIdLst>
  <p:sldIdLst>
    <p:sldId id="256" r:id="rId5"/>
    <p:sldId id="257" r:id="rId6"/>
    <p:sldId id="424" r:id="rId7"/>
    <p:sldId id="258" r:id="rId8"/>
    <p:sldId id="426" r:id="rId9"/>
    <p:sldId id="451" r:id="rId10"/>
    <p:sldId id="453" r:id="rId11"/>
    <p:sldId id="459" r:id="rId12"/>
    <p:sldId id="425" r:id="rId13"/>
    <p:sldId id="429" r:id="rId14"/>
    <p:sldId id="430" r:id="rId15"/>
    <p:sldId id="431" r:id="rId16"/>
    <p:sldId id="444" r:id="rId17"/>
    <p:sldId id="432" r:id="rId18"/>
    <p:sldId id="283" r:id="rId19"/>
    <p:sldId id="433" r:id="rId20"/>
    <p:sldId id="282" r:id="rId21"/>
    <p:sldId id="434" r:id="rId22"/>
    <p:sldId id="264" r:id="rId23"/>
    <p:sldId id="265" r:id="rId24"/>
    <p:sldId id="285" r:id="rId25"/>
    <p:sldId id="435" r:id="rId26"/>
    <p:sldId id="266" r:id="rId27"/>
    <p:sldId id="452" r:id="rId28"/>
    <p:sldId id="267" r:id="rId29"/>
    <p:sldId id="456" r:id="rId30"/>
    <p:sldId id="457" r:id="rId31"/>
    <p:sldId id="460" r:id="rId32"/>
    <p:sldId id="436" r:id="rId33"/>
    <p:sldId id="462" r:id="rId34"/>
    <p:sldId id="278" r:id="rId35"/>
    <p:sldId id="427" r:id="rId36"/>
    <p:sldId id="461" r:id="rId37"/>
    <p:sldId id="438" r:id="rId38"/>
    <p:sldId id="270" r:id="rId39"/>
    <p:sldId id="286" r:id="rId40"/>
    <p:sldId id="274" r:id="rId41"/>
    <p:sldId id="440" r:id="rId42"/>
    <p:sldId id="290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General EHC Slides" id="{3230BC8B-79B0-1548-B925-5DCD3A58CEC3}">
          <p14:sldIdLst>
            <p14:sldId id="256"/>
            <p14:sldId id="257"/>
            <p14:sldId id="424"/>
            <p14:sldId id="258"/>
            <p14:sldId id="426"/>
            <p14:sldId id="451"/>
            <p14:sldId id="453"/>
            <p14:sldId id="459"/>
            <p14:sldId id="425"/>
            <p14:sldId id="429"/>
            <p14:sldId id="430"/>
            <p14:sldId id="431"/>
            <p14:sldId id="444"/>
            <p14:sldId id="432"/>
            <p14:sldId id="283"/>
            <p14:sldId id="433"/>
            <p14:sldId id="282"/>
            <p14:sldId id="434"/>
            <p14:sldId id="264"/>
            <p14:sldId id="265"/>
            <p14:sldId id="285"/>
            <p14:sldId id="435"/>
            <p14:sldId id="266"/>
            <p14:sldId id="452"/>
            <p14:sldId id="267"/>
            <p14:sldId id="456"/>
            <p14:sldId id="457"/>
            <p14:sldId id="460"/>
            <p14:sldId id="436"/>
            <p14:sldId id="462"/>
            <p14:sldId id="278"/>
            <p14:sldId id="427"/>
            <p14:sldId id="461"/>
            <p14:sldId id="438"/>
            <p14:sldId id="270"/>
            <p14:sldId id="286"/>
            <p14:sldId id="274"/>
            <p14:sldId id="440"/>
            <p14:sldId id="290"/>
          </p14:sldIdLst>
        </p14:section>
        <p14:section name="General Dividers" id="{059902E7-312C-1A49-BC1D-F37887847900}">
          <p14:sldIdLst/>
        </p14:section>
        <p14:section name="EHC Dividers" id="{AB357F52-552F-1646-9AD9-F5DDFF5A9752}">
          <p14:sldIdLst/>
        </p14:section>
        <p14:section name="Charts/Tables" id="{F605B332-8956-C24E-ACB0-72571CAE0039}">
          <p14:sldIdLst/>
        </p14:section>
        <p14:section name="Corporate Slides" id="{F5D13218-F2DD-914C-A13B-F209CF9533E6}">
          <p14:sldIdLst/>
        </p14:section>
        <p14:section name="Closing Slides" id="{C82BC6BE-9DC0-4E40-8052-E41763A1B7C9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A98B1E8-F3B2-1A58-24F7-C0B68044DC42}" name="Sweetnam, Victoria Isabel" initials="SV" userId="S::vsweetn@emory.edu::50b07925-f77b-428e-b84d-fe74425fe0d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CA3876-4B09-DC1D-6864-ABE6B5A83D9F}" v="3" dt="2026-05-26T12:01:49.817"/>
    <p1510:client id="{79404829-EBA3-25DF-67AC-0FCFF9DE93E0}" v="15" dt="2026-05-24T14:55:37.3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8"/>
    <p:restoredTop sz="91456"/>
  </p:normalViewPr>
  <p:slideViewPr>
    <p:cSldViewPr snapToGrid="0">
      <p:cViewPr>
        <p:scale>
          <a:sx n="80" d="100"/>
          <a:sy n="80" d="100"/>
        </p:scale>
        <p:origin x="1824" y="-12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9.xml" Id="rId13" /><Relationship Type="http://schemas.openxmlformats.org/officeDocument/2006/relationships/slide" Target="slides/slide14.xml" Id="rId18" /><Relationship Type="http://schemas.openxmlformats.org/officeDocument/2006/relationships/slide" Target="slides/slide22.xml" Id="rId26" /><Relationship Type="http://schemas.openxmlformats.org/officeDocument/2006/relationships/slide" Target="slides/slide35.xml" Id="rId39" /><Relationship Type="http://schemas.openxmlformats.org/officeDocument/2006/relationships/slide" Target="slides/slide17.xml" Id="rId21" /><Relationship Type="http://schemas.openxmlformats.org/officeDocument/2006/relationships/slide" Target="slides/slide30.xml" Id="rId34" /><Relationship Type="http://schemas.openxmlformats.org/officeDocument/2006/relationships/slide" Target="slides/slide38.xml" Id="rId42" /><Relationship Type="http://schemas.openxmlformats.org/officeDocument/2006/relationships/viewProps" Target="viewProps.xml" Id="rId47" /><Relationship Type="http://schemas.openxmlformats.org/officeDocument/2006/relationships/slide" Target="slides/slide3.xml" Id="rId7" /><Relationship Type="http://schemas.openxmlformats.org/officeDocument/2006/relationships/customXml" Target="../customXml/item2.xml" Id="rId2" /><Relationship Type="http://schemas.openxmlformats.org/officeDocument/2006/relationships/slide" Target="slides/slide12.xml" Id="rId16" /><Relationship Type="http://schemas.openxmlformats.org/officeDocument/2006/relationships/slide" Target="slides/slide25.xml" Id="rId29" /><Relationship Type="http://schemas.openxmlformats.org/officeDocument/2006/relationships/slide" Target="slides/slide7.xml" Id="rId11" /><Relationship Type="http://schemas.openxmlformats.org/officeDocument/2006/relationships/slide" Target="slides/slide20.xml" Id="rId24" /><Relationship Type="http://schemas.openxmlformats.org/officeDocument/2006/relationships/slide" Target="slides/slide28.xml" Id="rId32" /><Relationship Type="http://schemas.openxmlformats.org/officeDocument/2006/relationships/slide" Target="slides/slide33.xml" Id="rId37" /><Relationship Type="http://schemas.openxmlformats.org/officeDocument/2006/relationships/slide" Target="slides/slide36.xml" Id="rId40" /><Relationship Type="http://schemas.openxmlformats.org/officeDocument/2006/relationships/handoutMaster" Target="handoutMasters/handoutMaster1.xml" Id="rId45" /><Relationship Type="http://schemas.openxmlformats.org/officeDocument/2006/relationships/slide" Target="slides/slide1.xml" Id="rId5" /><Relationship Type="http://schemas.openxmlformats.org/officeDocument/2006/relationships/slide" Target="slides/slide11.xml" Id="rId15" /><Relationship Type="http://schemas.openxmlformats.org/officeDocument/2006/relationships/slide" Target="slides/slide19.xml" Id="rId23" /><Relationship Type="http://schemas.openxmlformats.org/officeDocument/2006/relationships/slide" Target="slides/slide24.xml" Id="rId28" /><Relationship Type="http://schemas.openxmlformats.org/officeDocument/2006/relationships/slide" Target="slides/slide32.xml" Id="rId36" /><Relationship Type="http://schemas.openxmlformats.org/officeDocument/2006/relationships/tableStyles" Target="tableStyles.xml" Id="rId49" /><Relationship Type="http://schemas.openxmlformats.org/officeDocument/2006/relationships/slide" Target="slides/slide6.xml" Id="rId10" /><Relationship Type="http://schemas.openxmlformats.org/officeDocument/2006/relationships/slide" Target="slides/slide15.xml" Id="rId19" /><Relationship Type="http://schemas.openxmlformats.org/officeDocument/2006/relationships/slide" Target="slides/slide27.xml" Id="rId31" /><Relationship Type="http://schemas.openxmlformats.org/officeDocument/2006/relationships/notesMaster" Target="notesMasters/notesMaster1.xml" Id="rId44" /><Relationship Type="http://schemas.microsoft.com/office/2018/10/relationships/authors" Target="authors.xml" Id="rId52" /><Relationship Type="http://schemas.openxmlformats.org/officeDocument/2006/relationships/slideMaster" Target="slideMasters/slideMaster1.xml" Id="rId4" /><Relationship Type="http://schemas.openxmlformats.org/officeDocument/2006/relationships/slide" Target="slides/slide5.xml" Id="rId9" /><Relationship Type="http://schemas.openxmlformats.org/officeDocument/2006/relationships/slide" Target="slides/slide10.xml" Id="rId14" /><Relationship Type="http://schemas.openxmlformats.org/officeDocument/2006/relationships/slide" Target="slides/slide18.xml" Id="rId22" /><Relationship Type="http://schemas.openxmlformats.org/officeDocument/2006/relationships/slide" Target="slides/slide23.xml" Id="rId27" /><Relationship Type="http://schemas.openxmlformats.org/officeDocument/2006/relationships/slide" Target="slides/slide26.xml" Id="rId30" /><Relationship Type="http://schemas.openxmlformats.org/officeDocument/2006/relationships/slide" Target="slides/slide31.xml" Id="rId35" /><Relationship Type="http://schemas.openxmlformats.org/officeDocument/2006/relationships/slide" Target="slides/slide39.xml" Id="rId43" /><Relationship Type="http://schemas.openxmlformats.org/officeDocument/2006/relationships/theme" Target="theme/theme1.xml" Id="rId48" /><Relationship Type="http://schemas.openxmlformats.org/officeDocument/2006/relationships/slide" Target="slides/slide4.xml" Id="rId8" /><Relationship Type="http://schemas.microsoft.com/office/2015/10/relationships/revisionInfo" Target="revisionInfo.xml" Id="rId51" /><Relationship Type="http://schemas.openxmlformats.org/officeDocument/2006/relationships/customXml" Target="../customXml/item3.xml" Id="rId3" /><Relationship Type="http://schemas.openxmlformats.org/officeDocument/2006/relationships/slide" Target="slides/slide8.xml" Id="rId12" /><Relationship Type="http://schemas.openxmlformats.org/officeDocument/2006/relationships/slide" Target="slides/slide13.xml" Id="rId17" /><Relationship Type="http://schemas.openxmlformats.org/officeDocument/2006/relationships/slide" Target="slides/slide21.xml" Id="rId25" /><Relationship Type="http://schemas.openxmlformats.org/officeDocument/2006/relationships/slide" Target="slides/slide29.xml" Id="rId33" /><Relationship Type="http://schemas.openxmlformats.org/officeDocument/2006/relationships/slide" Target="slides/slide34.xml" Id="rId38" /><Relationship Type="http://schemas.openxmlformats.org/officeDocument/2006/relationships/presProps" Target="presProps.xml" Id="rId46" /><Relationship Type="http://schemas.openxmlformats.org/officeDocument/2006/relationships/slide" Target="slides/slide16.xml" Id="rId20" /><Relationship Type="http://schemas.openxmlformats.org/officeDocument/2006/relationships/slide" Target="slides/slide37.xml" Id="rId41" /><Relationship Type="http://schemas.openxmlformats.org/officeDocument/2006/relationships/customXml" Target="../customXml/item1.xml" Id="rId1" /><Relationship Type="http://schemas.openxmlformats.org/officeDocument/2006/relationships/slide" Target="slides/slide2.xml" Id="rId6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8BEDB09-5E16-415D-44B5-668B5392CED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3E0140-4BD1-BD7C-1488-D97BC7201CF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0E4E90-932F-234E-8EEB-0C272B792701}" type="datetimeFigureOut">
              <a:rPr lang="en-US" smtClean="0">
                <a:latin typeface="Century Gothic" panose="020B0502020202020204" pitchFamily="34" charset="0"/>
              </a:rPr>
              <a:t>5/26/2026</a:t>
            </a:fld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842586-C251-E46E-CD5E-12B5207E0EB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CB38E8-256C-DA42-07BA-12DFC276366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E73946-6965-D645-8BB6-3245AB03A698}" type="slidenum">
              <a:rPr lang="en-US" smtClean="0">
                <a:latin typeface="Century Gothic" panose="020B0502020202020204" pitchFamily="34" charset="0"/>
              </a:rPr>
              <a:t>‹#›</a:t>
            </a:fld>
            <a:endParaRPr lang="en-US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6737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FD373E-9BFE-DF45-B2F2-3809BE73C1FB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C17BDB-4864-F744-929C-CACB8C7D83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461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1" u="none" strike="noStrike" cap="none">
                <a:solidFill>
                  <a:srgbClr val="D4EDDA"/>
                </a:solidFill>
                <a:latin typeface="Calibri"/>
                <a:ea typeface="Calibri"/>
                <a:cs typeface="Calibri"/>
                <a:sym typeface="Calibri"/>
              </a:rPr>
              <a:t>Your patients are already using these therapies. The question is whether they're using them safely and effectively.</a:t>
            </a: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Our role: Understand what patients are using  •  Provide evidence-based guidance  •  Create space for honest, non-judgmental dialogue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C17BDB-4864-F744-929C-CACB8C7D831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7160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 one study of oncology patients , it was estimated that between 11% and 95% of the patients receiving cancer treatment also used CAM treatments, yet between 20% and 77% did not disclose their CAM use to their oncologist.</a:t>
            </a:r>
          </a:p>
          <a:p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most common reasons endorsed for nondisclosure were:</a:t>
            </a:r>
            <a:endParaRPr lang="en-US">
              <a:ea typeface="+mn-ea"/>
              <a:cs typeface="+mn-cs"/>
            </a:endParaRPr>
          </a:p>
          <a:p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doctor’s lack of inquiry</a:t>
            </a:r>
          </a:p>
          <a:p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anticipation of the doctor’s disapproval, disinterest, or inability to help</a:t>
            </a:r>
          </a:p>
          <a:p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perception that disclosure of CAM use is irrelevant to their conventional care </a:t>
            </a:r>
          </a:p>
          <a:p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 users have a higher desire for control and are more desirous of being actively involved in their health care decisions than those who have not used CAM.</a:t>
            </a:r>
          </a:p>
          <a:p>
            <a:br>
              <a:rPr lang="en-US"/>
            </a:b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Stubbe DE. Complementary and Alternative Medicine: If You Don't Ask, They Won't Tell. Focus (Am </a:t>
            </a:r>
            <a:r>
              <a:rPr lang="en-US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Psychiatr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Publ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2018 Jan;16(1):60-62. </a:t>
            </a:r>
            <a:r>
              <a:rPr lang="en-US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doi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10.1176/appi.focus.20170052. </a:t>
            </a:r>
            <a:r>
              <a:rPr lang="en-US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Epub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2018 Jan 24. PMID: 31975902; PMCID: PMC6519570.</a:t>
            </a:r>
          </a:p>
          <a:p>
            <a:endParaRPr lang="en-US"/>
          </a:p>
          <a:p>
            <a:pPr algn="ctr"/>
            <a:r>
              <a:rPr lang="en-US" b="1"/>
              <a:t>Our role: Understand what patients are using  •  Provide evidence-based guidance  •  Create space for honest, non-judgmental dialogue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C17BDB-4864-F744-929C-CACB8C7D831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8038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FACILITATOR: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It’s not b/c everyone is talking about it, and you can find it in all the stores that it is benign</a:t>
            </a:r>
            <a:r>
              <a:rPr lang="en-US">
                <a:effectLst/>
              </a:rPr>
              <a:t>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7503D-B99D-B54A-AD03-8035DF14E36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029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EO’s could be used in clinic setting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7503D-B99D-B54A-AD03-8035DF14E367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6518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7503D-B99D-B54A-AD03-8035DF14E367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7622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Lots of options depending on availability at institution and in community and cost.  PAP – veteran organizations, legal in CO and 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7503D-B99D-B54A-AD03-8035DF14E367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081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Also care of family members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7503D-B99D-B54A-AD03-8035DF14E367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5312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Not all are created equal. Offer combinations of acupuncture, massage, yoga, MBI, energy therapies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7503D-B99D-B54A-AD03-8035DF14E367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0188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FACILITATOR: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Many of these modalities discussed disrupt the DMN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7503D-B99D-B54A-AD03-8035DF14E367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4865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Quote attributed to Confucius</a:t>
            </a:r>
          </a:p>
          <a:p>
            <a:endParaRPr lang="en-US"/>
          </a:p>
          <a:p>
            <a:r>
              <a:rPr lang="en-US"/>
              <a:t>Want to thank my colleague </a:t>
            </a:r>
            <a:r>
              <a:rPr lang="en-US" b="1"/>
              <a:t>Suzanne Gilberg-Lenz, MD FACOG, as the inspiration for the next few slides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C17BDB-4864-F744-929C-CACB8C7D831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8417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49495A"/>
                </a:solidFill>
              </a:rPr>
              <a:t>Our role is not to accept or reject but to interpret, contextualize, and guide safely.</a:t>
            </a:r>
            <a:endParaRPr lang="en-US"/>
          </a:p>
          <a:p>
            <a:r>
              <a:rPr lang="en-US"/>
              <a:t>Holding: </a:t>
            </a:r>
            <a:r>
              <a:rPr lang="en-US" i="1"/>
              <a:t>"Potentially promising, needs more study"</a:t>
            </a:r>
            <a:r>
              <a:rPr lang="en-US"/>
              <a:t> alongside </a:t>
            </a:r>
            <a:r>
              <a:rPr lang="en-US" i="1"/>
              <a:t>"Here is what we know about mechanism and current evidence"</a:t>
            </a:r>
            <a:endParaRPr lang="en-US"/>
          </a:p>
          <a:p>
            <a:endParaRPr lang="en-US">
              <a:solidFill>
                <a:srgbClr val="49495A"/>
              </a:solidFill>
              <a:latin typeface="Aptos"/>
              <a:ea typeface="Calibri"/>
              <a:cs typeface="Calibri"/>
            </a:endParaRPr>
          </a:p>
          <a:p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C17BDB-4864-F744-929C-CACB8C7D831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7676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="0"/>
              <a:t>Goal: “do no harm”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7503D-B99D-B54A-AD03-8035DF14E36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6702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FACILITATOR: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30–60% CAM use in oncology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But can convert the alternative-minded patients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7503D-B99D-B54A-AD03-8035DF14E36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5114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7503D-B99D-B54A-AD03-8035DF14E36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9596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FACILITATOR: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Example of GI given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7503D-B99D-B54A-AD03-8035DF14E36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0300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Enough for 1+ more lectures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7503D-B99D-B54A-AD03-8035DF14E36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5536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 dementia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7503D-B99D-B54A-AD03-8035DF14E36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280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ver3" preserve="1" userDrawn="1">
  <p:cSld name="Cover3">
    <p:bg>
      <p:bgPr>
        <a:solidFill>
          <a:schemeClr val="dk1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6"/>
          <p:cNvSpPr txBox="1">
            <a:spLocks noGrp="1"/>
          </p:cNvSpPr>
          <p:nvPr>
            <p:ph type="ctrTitle" hasCustomPrompt="1"/>
          </p:nvPr>
        </p:nvSpPr>
        <p:spPr>
          <a:xfrm>
            <a:off x="876436" y="2003814"/>
            <a:ext cx="6528179" cy="2037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eorgia"/>
              <a:buNone/>
              <a:defRPr sz="44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add title</a:t>
            </a:r>
          </a:p>
        </p:txBody>
      </p:sp>
      <p:sp>
        <p:nvSpPr>
          <p:cNvPr id="42" name="Google Shape;42;p76"/>
          <p:cNvSpPr txBox="1">
            <a:spLocks noGrp="1"/>
          </p:cNvSpPr>
          <p:nvPr>
            <p:ph type="subTitle" idx="1"/>
          </p:nvPr>
        </p:nvSpPr>
        <p:spPr>
          <a:xfrm>
            <a:off x="876436" y="4133513"/>
            <a:ext cx="6528179" cy="1202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9525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tabLst/>
              <a:defRPr sz="20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44" name="Google Shape;44;p76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48361" y="0"/>
            <a:ext cx="744364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4631E5C-995C-5248-76E1-0347E63CFD2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846660"/>
            <a:ext cx="1846371" cy="784708"/>
          </a:xfrm>
          <a:prstGeom prst="rect">
            <a:avLst/>
          </a:prstGeom>
        </p:spPr>
      </p:pic>
      <p:pic>
        <p:nvPicPr>
          <p:cNvPr id="3" name="Google Shape;14;p40" descr="A blue and black background&#10;&#10;Description automatically generated">
            <a:extLst>
              <a:ext uri="{FF2B5EF4-FFF2-40B4-BE49-F238E27FC236}">
                <a16:creationId xmlns:a16="http://schemas.microsoft.com/office/drawing/2014/main" id="{4000519C-31A7-4D30-9B1E-81E52D247CF5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 l="88493" t="7481" r="5700" b="50297"/>
          <a:stretch/>
        </p:blipFill>
        <p:spPr>
          <a:xfrm rot="-5400000">
            <a:off x="6038851" y="704848"/>
            <a:ext cx="114299" cy="121920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6141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preserve="1" userDrawn="1">
  <p:cSld name="Two Conten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61;p44">
            <a:extLst>
              <a:ext uri="{FF2B5EF4-FFF2-40B4-BE49-F238E27FC236}">
                <a16:creationId xmlns:a16="http://schemas.microsoft.com/office/drawing/2014/main" id="{206C9EE3-38D4-B4C8-E683-2E5CC48DC84C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5634023" y="-2575362"/>
            <a:ext cx="3982615" cy="91333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7CA1159-9032-5DAC-A75C-F0DB7DD38F3D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172202" y="1953489"/>
            <a:ext cx="5181600" cy="3982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2" name="Google Shape;72;p46"/>
          <p:cNvSpPr txBox="1"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add title</a:t>
            </a:r>
            <a:endParaRPr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C0722614-505A-6B12-70F0-3140176521D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953489"/>
            <a:ext cx="5181600" cy="3982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57841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 preserve="1" userDrawn="1">
  <p:cSld name="Two Content, Grey Background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65;p45">
            <a:extLst>
              <a:ext uri="{FF2B5EF4-FFF2-40B4-BE49-F238E27FC236}">
                <a16:creationId xmlns:a16="http://schemas.microsoft.com/office/drawing/2014/main" id="{8AE632F9-5CE9-0DAE-BB11-319C74612665}"/>
              </a:ext>
            </a:extLst>
          </p:cNvPr>
          <p:cNvSpPr/>
          <p:nvPr userDrawn="1"/>
        </p:nvSpPr>
        <p:spPr>
          <a:xfrm>
            <a:off x="0" y="1719010"/>
            <a:ext cx="12192000" cy="5138990"/>
          </a:xfrm>
          <a:prstGeom prst="round1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7" name="Google Shape;77;p47"/>
          <p:cNvSpPr txBox="1"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add title</a:t>
            </a:r>
            <a:endParaRPr/>
          </a:p>
        </p:txBody>
      </p:sp>
      <p:pic>
        <p:nvPicPr>
          <p:cNvPr id="80" name="Google Shape;80;p47" descr="A blue and black backgrou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88493" t="7481" r="5700" b="50297"/>
          <a:stretch/>
        </p:blipFill>
        <p:spPr>
          <a:xfrm rot="-5400000">
            <a:off x="6038851" y="704848"/>
            <a:ext cx="114299" cy="12192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7651A762-E441-A716-B488-4D4E509FD3F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65103" y="6204389"/>
            <a:ext cx="1106630" cy="382094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A15A210-683F-A31F-3DA7-4266FEE1630E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172202" y="1953489"/>
            <a:ext cx="5181600" cy="3982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60696F6-5851-BF97-4882-77CDD66E7ED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953489"/>
            <a:ext cx="5181600" cy="3982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49110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 preserve="1" userDrawn="1">
  <p:cSld name="2_Two Conten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65;p45">
            <a:extLst>
              <a:ext uri="{FF2B5EF4-FFF2-40B4-BE49-F238E27FC236}">
                <a16:creationId xmlns:a16="http://schemas.microsoft.com/office/drawing/2014/main" id="{F5B8E608-B94A-7325-15DB-85219D4EB2E8}"/>
              </a:ext>
            </a:extLst>
          </p:cNvPr>
          <p:cNvSpPr/>
          <p:nvPr userDrawn="1"/>
        </p:nvSpPr>
        <p:spPr>
          <a:xfrm>
            <a:off x="0" y="1719009"/>
            <a:ext cx="12192000" cy="5138991"/>
          </a:xfrm>
          <a:prstGeom prst="round1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7" name="Google Shape;77;p47"/>
          <p:cNvSpPr txBox="1"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add title</a:t>
            </a:r>
            <a:endParaRPr/>
          </a:p>
        </p:txBody>
      </p:sp>
      <p:pic>
        <p:nvPicPr>
          <p:cNvPr id="80" name="Google Shape;80;p47" descr="A blue and black backgrou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88493" t="7481" r="5700" b="50297"/>
          <a:stretch/>
        </p:blipFill>
        <p:spPr>
          <a:xfrm rot="-5400000">
            <a:off x="6038851" y="704848"/>
            <a:ext cx="114299" cy="12192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ABBDCC61-E1D3-2CF5-3FBD-94E908EB78E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65103" y="6204389"/>
            <a:ext cx="1106630" cy="382094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76C10ED-E9FE-7C74-806D-8C81A5DA5B46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172202" y="1953489"/>
            <a:ext cx="5181600" cy="3982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DD35AE2-82E4-D1EB-435C-7D42101A19C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953489"/>
            <a:ext cx="5181600" cy="3982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4915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1_Title Only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50"/>
          <p:cNvSpPr txBox="1"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add title</a:t>
            </a:r>
            <a:endParaRPr/>
          </a:p>
        </p:txBody>
      </p:sp>
      <p:pic>
        <p:nvPicPr>
          <p:cNvPr id="101" name="Google Shape;101;p50"/>
          <p:cNvPicPr preferRelativeResize="0"/>
          <p:nvPr userDrawn="1"/>
        </p:nvPicPr>
        <p:blipFill rotWithShape="1"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5634023" y="-2575362"/>
            <a:ext cx="3982615" cy="91333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03193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2_Title Only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5;p45">
            <a:extLst>
              <a:ext uri="{FF2B5EF4-FFF2-40B4-BE49-F238E27FC236}">
                <a16:creationId xmlns:a16="http://schemas.microsoft.com/office/drawing/2014/main" id="{C21C1570-A1AF-385D-90C7-E516D4F13C38}"/>
              </a:ext>
            </a:extLst>
          </p:cNvPr>
          <p:cNvSpPr/>
          <p:nvPr userDrawn="1"/>
        </p:nvSpPr>
        <p:spPr>
          <a:xfrm>
            <a:off x="0" y="1719009"/>
            <a:ext cx="12192000" cy="5138991"/>
          </a:xfrm>
          <a:prstGeom prst="round1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0" name="Google Shape;100;p50"/>
          <p:cNvSpPr txBox="1"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add title</a:t>
            </a:r>
            <a:endParaRPr/>
          </a:p>
        </p:txBody>
      </p:sp>
      <p:pic>
        <p:nvPicPr>
          <p:cNvPr id="3" name="Google Shape;96;p49" descr="A blue and black background&#10;&#10;Description automatically generated">
            <a:extLst>
              <a:ext uri="{FF2B5EF4-FFF2-40B4-BE49-F238E27FC236}">
                <a16:creationId xmlns:a16="http://schemas.microsoft.com/office/drawing/2014/main" id="{A04C99E8-8C0B-A22D-58CA-937D4331AF76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l="88493" t="7481" r="5700" b="50297"/>
          <a:stretch/>
        </p:blipFill>
        <p:spPr>
          <a:xfrm rot="-5400000">
            <a:off x="6038851" y="704848"/>
            <a:ext cx="114299" cy="12192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49FA0C0A-7850-7328-A986-F31DA19ECC7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65103" y="6204389"/>
            <a:ext cx="1106630" cy="38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4575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1_Title Only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5;p45">
            <a:extLst>
              <a:ext uri="{FF2B5EF4-FFF2-40B4-BE49-F238E27FC236}">
                <a16:creationId xmlns:a16="http://schemas.microsoft.com/office/drawing/2014/main" id="{C21C1570-A1AF-385D-90C7-E516D4F13C38}"/>
              </a:ext>
            </a:extLst>
          </p:cNvPr>
          <p:cNvSpPr/>
          <p:nvPr userDrawn="1"/>
        </p:nvSpPr>
        <p:spPr>
          <a:xfrm>
            <a:off x="0" y="1719010"/>
            <a:ext cx="12192000" cy="5138990"/>
          </a:xfrm>
          <a:prstGeom prst="round1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0" name="Google Shape;100;p50"/>
          <p:cNvSpPr txBox="1"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add title</a:t>
            </a:r>
            <a:endParaRPr/>
          </a:p>
        </p:txBody>
      </p:sp>
      <p:pic>
        <p:nvPicPr>
          <p:cNvPr id="3" name="Google Shape;96;p49" descr="A blue and black background&#10;&#10;Description automatically generated">
            <a:extLst>
              <a:ext uri="{FF2B5EF4-FFF2-40B4-BE49-F238E27FC236}">
                <a16:creationId xmlns:a16="http://schemas.microsoft.com/office/drawing/2014/main" id="{A04C99E8-8C0B-A22D-58CA-937D4331AF76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l="88493" t="7481" r="5700" b="50297"/>
          <a:stretch/>
        </p:blipFill>
        <p:spPr>
          <a:xfrm rot="-5400000">
            <a:off x="6038851" y="704848"/>
            <a:ext cx="114299" cy="12192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D9673487-1229-93DA-C32B-5FA057F1B70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65103" y="6204389"/>
            <a:ext cx="1106630" cy="38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9104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03371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96;p49" descr="A blue and black background&#10;&#10;Description automatically generated">
            <a:extLst>
              <a:ext uri="{FF2B5EF4-FFF2-40B4-BE49-F238E27FC236}">
                <a16:creationId xmlns:a16="http://schemas.microsoft.com/office/drawing/2014/main" id="{A04F08CA-1C01-B666-CD88-CD32DBE61431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l="88493" t="7481" r="5700" b="50297"/>
          <a:stretch/>
        </p:blipFill>
        <p:spPr>
          <a:xfrm rot="-5400000">
            <a:off x="6038851" y="704848"/>
            <a:ext cx="114299" cy="12192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7DEB4CEE-043F-D6D6-A50F-EC9EBA442C3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65103" y="6204389"/>
            <a:ext cx="1106630" cy="38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8302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96;p49" descr="A blue and black background&#10;&#10;Description automatically generated">
            <a:extLst>
              <a:ext uri="{FF2B5EF4-FFF2-40B4-BE49-F238E27FC236}">
                <a16:creationId xmlns:a16="http://schemas.microsoft.com/office/drawing/2014/main" id="{A04F08CA-1C01-B666-CD88-CD32DBE61431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l="88493" t="7481" r="5700" b="50297"/>
          <a:stretch/>
        </p:blipFill>
        <p:spPr>
          <a:xfrm rot="-5400000">
            <a:off x="6038851" y="704848"/>
            <a:ext cx="114299" cy="12192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58B71039-B0E0-FA30-35B2-B125253B75E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65103" y="6204389"/>
            <a:ext cx="1106630" cy="38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3629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 Layout" preserve="1">
  <p:cSld name="Two Content Layout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42;p55">
            <a:extLst>
              <a:ext uri="{FF2B5EF4-FFF2-40B4-BE49-F238E27FC236}">
                <a16:creationId xmlns:a16="http://schemas.microsoft.com/office/drawing/2014/main" id="{C4D6DA7F-905D-CBF7-3C87-A6FAB27B91AC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5634023" y="-2575362"/>
            <a:ext cx="3982615" cy="913334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52"/>
          <p:cNvSpPr txBox="1"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add title</a:t>
            </a:r>
            <a:endParaRPr/>
          </a:p>
        </p:txBody>
      </p:sp>
      <p:sp>
        <p:nvSpPr>
          <p:cNvPr id="105" name="Google Shape;105;p52"/>
          <p:cNvSpPr/>
          <p:nvPr/>
        </p:nvSpPr>
        <p:spPr>
          <a:xfrm>
            <a:off x="6154558" y="2593733"/>
            <a:ext cx="5471662" cy="3292032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6" name="Google Shape;106;p52"/>
          <p:cNvSpPr/>
          <p:nvPr/>
        </p:nvSpPr>
        <p:spPr>
          <a:xfrm>
            <a:off x="581502" y="2593733"/>
            <a:ext cx="5471662" cy="3292032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7" name="Google Shape;107;p52"/>
          <p:cNvSpPr txBox="1">
            <a:spLocks noGrp="1"/>
          </p:cNvSpPr>
          <p:nvPr>
            <p:ph type="body" idx="1"/>
          </p:nvPr>
        </p:nvSpPr>
        <p:spPr>
          <a:xfrm>
            <a:off x="860445" y="2953386"/>
            <a:ext cx="4913777" cy="2540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11113" lvl="0" indent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800"/>
              <a:buNone/>
              <a:tabLst/>
              <a:defRPr sz="16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52"/>
          <p:cNvSpPr txBox="1">
            <a:spLocks noGrp="1"/>
          </p:cNvSpPr>
          <p:nvPr>
            <p:ph type="body" idx="2"/>
          </p:nvPr>
        </p:nvSpPr>
        <p:spPr>
          <a:xfrm>
            <a:off x="6436591" y="2953386"/>
            <a:ext cx="4907596" cy="2540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11113" lvl="0" indent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800"/>
              <a:buNone/>
              <a:tabLst/>
              <a:defRPr sz="16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9" name="Google Shape;109;p52"/>
          <p:cNvSpPr>
            <a:spLocks noGrp="1"/>
          </p:cNvSpPr>
          <p:nvPr>
            <p:ph type="pic" idx="3"/>
          </p:nvPr>
        </p:nvSpPr>
        <p:spPr>
          <a:xfrm>
            <a:off x="3029996" y="1822459"/>
            <a:ext cx="574675" cy="57467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0" name="Google Shape;110;p52"/>
          <p:cNvSpPr>
            <a:spLocks noGrp="1"/>
          </p:cNvSpPr>
          <p:nvPr>
            <p:ph type="pic" idx="4"/>
          </p:nvPr>
        </p:nvSpPr>
        <p:spPr>
          <a:xfrm>
            <a:off x="8603052" y="1822459"/>
            <a:ext cx="574675" cy="57467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39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ver3" preserve="1" userDrawn="1">
  <p:cSld name="1_Cover3">
    <p:bg>
      <p:bgPr>
        <a:solidFill>
          <a:schemeClr val="dk1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black background&#10;&#10;AI-generated content may be incorrect.">
            <a:extLst>
              <a:ext uri="{FF2B5EF4-FFF2-40B4-BE49-F238E27FC236}">
                <a16:creationId xmlns:a16="http://schemas.microsoft.com/office/drawing/2014/main" id="{AF966E3C-B1D6-9D91-598D-1AC1EC3797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777" r="29777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41" name="Google Shape;41;p76"/>
          <p:cNvSpPr txBox="1">
            <a:spLocks noGrp="1"/>
          </p:cNvSpPr>
          <p:nvPr>
            <p:ph type="ctrTitle" hasCustomPrompt="1"/>
          </p:nvPr>
        </p:nvSpPr>
        <p:spPr>
          <a:xfrm>
            <a:off x="876436" y="2003814"/>
            <a:ext cx="6528179" cy="2037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eorgia"/>
              <a:buNone/>
              <a:defRPr sz="44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add title</a:t>
            </a:r>
          </a:p>
        </p:txBody>
      </p:sp>
      <p:sp>
        <p:nvSpPr>
          <p:cNvPr id="42" name="Google Shape;42;p76"/>
          <p:cNvSpPr txBox="1">
            <a:spLocks noGrp="1"/>
          </p:cNvSpPr>
          <p:nvPr>
            <p:ph type="subTitle" idx="1"/>
          </p:nvPr>
        </p:nvSpPr>
        <p:spPr>
          <a:xfrm>
            <a:off x="876436" y="4133513"/>
            <a:ext cx="6528179" cy="1202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9525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tabLst/>
              <a:defRPr sz="20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44" name="Google Shape;44;p76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48361" y="0"/>
            <a:ext cx="744364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4631E5C-995C-5248-76E1-0347E63CFD2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8200" y="846660"/>
            <a:ext cx="1846371" cy="78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0218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 Layout" preserve="1" userDrawn="1">
  <p:cSld name="1_Two Content Layout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42;p55">
            <a:extLst>
              <a:ext uri="{FF2B5EF4-FFF2-40B4-BE49-F238E27FC236}">
                <a16:creationId xmlns:a16="http://schemas.microsoft.com/office/drawing/2014/main" id="{C4D6DA7F-905D-CBF7-3C87-A6FAB27B91AC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5634023" y="-2575362"/>
            <a:ext cx="3982615" cy="913334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52"/>
          <p:cNvSpPr txBox="1"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add title</a:t>
            </a:r>
            <a:endParaRPr/>
          </a:p>
        </p:txBody>
      </p:sp>
      <p:sp>
        <p:nvSpPr>
          <p:cNvPr id="105" name="Google Shape;105;p52"/>
          <p:cNvSpPr/>
          <p:nvPr/>
        </p:nvSpPr>
        <p:spPr>
          <a:xfrm>
            <a:off x="6154558" y="2593733"/>
            <a:ext cx="5471662" cy="3292032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6" name="Google Shape;106;p52"/>
          <p:cNvSpPr/>
          <p:nvPr/>
        </p:nvSpPr>
        <p:spPr>
          <a:xfrm>
            <a:off x="581502" y="2593733"/>
            <a:ext cx="5471662" cy="3292032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9" name="Google Shape;109;p52"/>
          <p:cNvSpPr>
            <a:spLocks noGrp="1"/>
          </p:cNvSpPr>
          <p:nvPr>
            <p:ph type="pic" idx="3"/>
          </p:nvPr>
        </p:nvSpPr>
        <p:spPr>
          <a:xfrm>
            <a:off x="3029996" y="1822459"/>
            <a:ext cx="574675" cy="57467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0" name="Google Shape;110;p52"/>
          <p:cNvSpPr>
            <a:spLocks noGrp="1"/>
          </p:cNvSpPr>
          <p:nvPr>
            <p:ph type="pic" idx="4"/>
          </p:nvPr>
        </p:nvSpPr>
        <p:spPr>
          <a:xfrm>
            <a:off x="8603052" y="1822459"/>
            <a:ext cx="574675" cy="57467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Google Shape;107;p52">
            <a:extLst>
              <a:ext uri="{FF2B5EF4-FFF2-40B4-BE49-F238E27FC236}">
                <a16:creationId xmlns:a16="http://schemas.microsoft.com/office/drawing/2014/main" id="{E141DF6A-8947-C077-A84C-6E10AB3E92C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60445" y="2953386"/>
            <a:ext cx="4913777" cy="2540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11113" lvl="0" indent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800"/>
              <a:buNone/>
              <a:tabLst/>
              <a:defRPr sz="16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" name="Google Shape;108;p52">
            <a:extLst>
              <a:ext uri="{FF2B5EF4-FFF2-40B4-BE49-F238E27FC236}">
                <a16:creationId xmlns:a16="http://schemas.microsoft.com/office/drawing/2014/main" id="{9D329A58-6008-79BA-06AE-CEAB9FD7792A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436591" y="2953386"/>
            <a:ext cx="4907596" cy="2540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11113" lvl="0" indent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800"/>
              <a:buNone/>
              <a:tabLst/>
              <a:defRPr sz="16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443221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ntent Layout" preserve="1">
  <p:cSld name="Three Content Layou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42;p55">
            <a:extLst>
              <a:ext uri="{FF2B5EF4-FFF2-40B4-BE49-F238E27FC236}">
                <a16:creationId xmlns:a16="http://schemas.microsoft.com/office/drawing/2014/main" id="{3776BA0A-10AE-C108-FD04-787030499CFE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5634023" y="-2575362"/>
            <a:ext cx="3982615" cy="913334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53"/>
          <p:cNvSpPr txBox="1"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add title</a:t>
            </a:r>
            <a:endParaRPr/>
          </a:p>
        </p:txBody>
      </p:sp>
      <p:sp>
        <p:nvSpPr>
          <p:cNvPr id="113" name="Google Shape;113;p53"/>
          <p:cNvSpPr/>
          <p:nvPr userDrawn="1"/>
        </p:nvSpPr>
        <p:spPr>
          <a:xfrm>
            <a:off x="8000529" y="2593733"/>
            <a:ext cx="3625692" cy="32920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4" name="Google Shape;114;p53"/>
          <p:cNvSpPr/>
          <p:nvPr userDrawn="1"/>
        </p:nvSpPr>
        <p:spPr>
          <a:xfrm>
            <a:off x="4291016" y="2593733"/>
            <a:ext cx="3625692" cy="32920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5" name="Google Shape;115;p53"/>
          <p:cNvSpPr/>
          <p:nvPr userDrawn="1"/>
        </p:nvSpPr>
        <p:spPr>
          <a:xfrm>
            <a:off x="581503" y="2593733"/>
            <a:ext cx="3625692" cy="32920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6" name="Google Shape;116;p53"/>
          <p:cNvSpPr txBox="1">
            <a:spLocks noGrp="1"/>
          </p:cNvSpPr>
          <p:nvPr>
            <p:ph type="body" idx="1"/>
          </p:nvPr>
        </p:nvSpPr>
        <p:spPr>
          <a:xfrm>
            <a:off x="859903" y="2953386"/>
            <a:ext cx="3068893" cy="2508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11113" lvl="0" indent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800"/>
              <a:buNone/>
              <a:tabLst/>
              <a:defRPr sz="16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7" name="Google Shape;117;p53"/>
          <p:cNvSpPr txBox="1">
            <a:spLocks noGrp="1"/>
          </p:cNvSpPr>
          <p:nvPr>
            <p:ph type="body" idx="2"/>
          </p:nvPr>
        </p:nvSpPr>
        <p:spPr>
          <a:xfrm>
            <a:off x="4569416" y="2953386"/>
            <a:ext cx="3068893" cy="2508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11113" lvl="0" indent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800"/>
              <a:buNone/>
              <a:tabLst/>
              <a:defRPr sz="16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53"/>
          <p:cNvSpPr txBox="1">
            <a:spLocks noGrp="1"/>
          </p:cNvSpPr>
          <p:nvPr>
            <p:ph type="body" idx="3"/>
          </p:nvPr>
        </p:nvSpPr>
        <p:spPr>
          <a:xfrm>
            <a:off x="8278929" y="2953386"/>
            <a:ext cx="3068893" cy="2508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11113" lvl="0" indent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800"/>
              <a:buNone/>
              <a:tabLst/>
              <a:defRPr sz="16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" name="Google Shape;119;p53"/>
          <p:cNvSpPr>
            <a:spLocks noGrp="1"/>
          </p:cNvSpPr>
          <p:nvPr>
            <p:ph type="pic" idx="4"/>
          </p:nvPr>
        </p:nvSpPr>
        <p:spPr>
          <a:xfrm>
            <a:off x="2107012" y="1822459"/>
            <a:ext cx="574675" cy="57467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20" name="Google Shape;120;p53"/>
          <p:cNvSpPr>
            <a:spLocks noGrp="1"/>
          </p:cNvSpPr>
          <p:nvPr>
            <p:ph type="pic" idx="5"/>
          </p:nvPr>
        </p:nvSpPr>
        <p:spPr>
          <a:xfrm>
            <a:off x="5816525" y="1822459"/>
            <a:ext cx="574675" cy="57467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21" name="Google Shape;121;p53"/>
          <p:cNvSpPr>
            <a:spLocks noGrp="1"/>
          </p:cNvSpPr>
          <p:nvPr>
            <p:ph type="pic" idx="6"/>
          </p:nvPr>
        </p:nvSpPr>
        <p:spPr>
          <a:xfrm>
            <a:off x="9526038" y="1822459"/>
            <a:ext cx="574675" cy="57467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7490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ntent Layout" preserve="1">
  <p:cSld name="1_Three Content Layou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42;p55">
            <a:extLst>
              <a:ext uri="{FF2B5EF4-FFF2-40B4-BE49-F238E27FC236}">
                <a16:creationId xmlns:a16="http://schemas.microsoft.com/office/drawing/2014/main" id="{3776BA0A-10AE-C108-FD04-787030499CFE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5634023" y="-2575362"/>
            <a:ext cx="3982615" cy="913334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53"/>
          <p:cNvSpPr txBox="1"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add title</a:t>
            </a:r>
            <a:endParaRPr/>
          </a:p>
        </p:txBody>
      </p:sp>
      <p:sp>
        <p:nvSpPr>
          <p:cNvPr id="113" name="Google Shape;113;p53"/>
          <p:cNvSpPr/>
          <p:nvPr userDrawn="1"/>
        </p:nvSpPr>
        <p:spPr>
          <a:xfrm>
            <a:off x="8000529" y="2593733"/>
            <a:ext cx="3625692" cy="32920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4" name="Google Shape;114;p53"/>
          <p:cNvSpPr/>
          <p:nvPr userDrawn="1"/>
        </p:nvSpPr>
        <p:spPr>
          <a:xfrm>
            <a:off x="4291016" y="2593733"/>
            <a:ext cx="3625692" cy="32920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5" name="Google Shape;115;p53"/>
          <p:cNvSpPr/>
          <p:nvPr userDrawn="1"/>
        </p:nvSpPr>
        <p:spPr>
          <a:xfrm>
            <a:off x="581503" y="2593733"/>
            <a:ext cx="3625692" cy="32920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6" name="Google Shape;116;p53"/>
          <p:cNvSpPr txBox="1">
            <a:spLocks noGrp="1"/>
          </p:cNvSpPr>
          <p:nvPr>
            <p:ph type="body" idx="1"/>
          </p:nvPr>
        </p:nvSpPr>
        <p:spPr>
          <a:xfrm>
            <a:off x="859903" y="2953386"/>
            <a:ext cx="3068893" cy="2508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11113" lvl="0" indent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800"/>
              <a:buNone/>
              <a:tabLst/>
              <a:defRPr sz="16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7" name="Google Shape;117;p53"/>
          <p:cNvSpPr txBox="1">
            <a:spLocks noGrp="1"/>
          </p:cNvSpPr>
          <p:nvPr>
            <p:ph type="body" idx="2"/>
          </p:nvPr>
        </p:nvSpPr>
        <p:spPr>
          <a:xfrm>
            <a:off x="4569416" y="2953386"/>
            <a:ext cx="3068893" cy="2508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11113" lvl="0" indent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800"/>
              <a:buNone/>
              <a:tabLst/>
              <a:defRPr sz="16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53"/>
          <p:cNvSpPr txBox="1">
            <a:spLocks noGrp="1"/>
          </p:cNvSpPr>
          <p:nvPr>
            <p:ph type="body" idx="3"/>
          </p:nvPr>
        </p:nvSpPr>
        <p:spPr>
          <a:xfrm>
            <a:off x="8278929" y="2953386"/>
            <a:ext cx="3068893" cy="2508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11113" lvl="0" indent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800"/>
              <a:buNone/>
              <a:tabLst/>
              <a:defRPr sz="16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" name="Google Shape;119;p53"/>
          <p:cNvSpPr>
            <a:spLocks noGrp="1"/>
          </p:cNvSpPr>
          <p:nvPr>
            <p:ph type="pic" idx="4"/>
          </p:nvPr>
        </p:nvSpPr>
        <p:spPr>
          <a:xfrm>
            <a:off x="2107012" y="1822459"/>
            <a:ext cx="574675" cy="57467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20" name="Google Shape;120;p53"/>
          <p:cNvSpPr>
            <a:spLocks noGrp="1"/>
          </p:cNvSpPr>
          <p:nvPr>
            <p:ph type="pic" idx="5"/>
          </p:nvPr>
        </p:nvSpPr>
        <p:spPr>
          <a:xfrm>
            <a:off x="5816525" y="1822459"/>
            <a:ext cx="574675" cy="57467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21" name="Google Shape;121;p53"/>
          <p:cNvSpPr>
            <a:spLocks noGrp="1"/>
          </p:cNvSpPr>
          <p:nvPr>
            <p:ph type="pic" idx="6"/>
          </p:nvPr>
        </p:nvSpPr>
        <p:spPr>
          <a:xfrm>
            <a:off x="9526038" y="1822459"/>
            <a:ext cx="574675" cy="57467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37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 Layout with Icons" preserve="1">
  <p:cSld name="Two Content Layout with Icons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54"/>
          <p:cNvPicPr preferRelativeResize="0"/>
          <p:nvPr/>
        </p:nvPicPr>
        <p:blipFill rotWithShape="1"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5634023" y="-2575362"/>
            <a:ext cx="3982615" cy="913334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54"/>
          <p:cNvSpPr txBox="1"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add title</a:t>
            </a:r>
            <a:endParaRPr/>
          </a:p>
        </p:txBody>
      </p:sp>
      <p:sp>
        <p:nvSpPr>
          <p:cNvPr id="124" name="Google Shape;124;p54"/>
          <p:cNvSpPr txBox="1">
            <a:spLocks noGrp="1"/>
          </p:cNvSpPr>
          <p:nvPr>
            <p:ph type="body" idx="1"/>
          </p:nvPr>
        </p:nvSpPr>
        <p:spPr>
          <a:xfrm>
            <a:off x="799481" y="3327371"/>
            <a:ext cx="5004419" cy="2732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28600" lvl="0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ts val="1600"/>
              <a:buFont typeface="Arial"/>
              <a:buChar char="•"/>
              <a:tabLst/>
              <a:defRPr sz="16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5" name="Google Shape;125;p54"/>
          <p:cNvSpPr txBox="1">
            <a:spLocks noGrp="1"/>
          </p:cNvSpPr>
          <p:nvPr>
            <p:ph type="body" idx="2"/>
          </p:nvPr>
        </p:nvSpPr>
        <p:spPr>
          <a:xfrm>
            <a:off x="799484" y="2718957"/>
            <a:ext cx="5004416" cy="419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1113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tabLst/>
              <a:defRPr sz="18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6" name="Google Shape;126;p54"/>
          <p:cNvSpPr txBox="1">
            <a:spLocks noGrp="1"/>
          </p:cNvSpPr>
          <p:nvPr>
            <p:ph type="body" idx="3"/>
          </p:nvPr>
        </p:nvSpPr>
        <p:spPr>
          <a:xfrm>
            <a:off x="6419844" y="2718957"/>
            <a:ext cx="4972288" cy="419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1113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tabLst/>
              <a:defRPr sz="18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7" name="Google Shape;127;p54"/>
          <p:cNvSpPr txBox="1">
            <a:spLocks noGrp="1"/>
          </p:cNvSpPr>
          <p:nvPr>
            <p:ph type="body" idx="4"/>
          </p:nvPr>
        </p:nvSpPr>
        <p:spPr>
          <a:xfrm>
            <a:off x="6413500" y="3327371"/>
            <a:ext cx="4979019" cy="2732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228600" lvl="0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ts val="1600"/>
              <a:buFont typeface="Arial"/>
              <a:buChar char="•"/>
              <a:tabLst/>
              <a:defRPr sz="16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0" name="Google Shape;130;p54"/>
          <p:cNvSpPr>
            <a:spLocks noGrp="1"/>
          </p:cNvSpPr>
          <p:nvPr>
            <p:ph type="pic" idx="5"/>
          </p:nvPr>
        </p:nvSpPr>
        <p:spPr>
          <a:xfrm>
            <a:off x="3014352" y="1822459"/>
            <a:ext cx="574675" cy="57467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1" name="Google Shape;131;p54"/>
          <p:cNvSpPr>
            <a:spLocks noGrp="1"/>
          </p:cNvSpPr>
          <p:nvPr>
            <p:ph type="pic" idx="6"/>
          </p:nvPr>
        </p:nvSpPr>
        <p:spPr>
          <a:xfrm>
            <a:off x="8713730" y="1822459"/>
            <a:ext cx="574675" cy="57467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04851D4-978E-36E6-B464-DDDD6561A0DA}"/>
              </a:ext>
            </a:extLst>
          </p:cNvPr>
          <p:cNvCxnSpPr>
            <a:cxnSpLocks/>
          </p:cNvCxnSpPr>
          <p:nvPr userDrawn="1"/>
        </p:nvCxnSpPr>
        <p:spPr>
          <a:xfrm>
            <a:off x="799481" y="2596896"/>
            <a:ext cx="5004419" cy="0"/>
          </a:xfrm>
          <a:prstGeom prst="line">
            <a:avLst/>
          </a:prstGeom>
          <a:ln w="10160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9530B2C-C5FE-6604-2283-C726D4DADD01}"/>
              </a:ext>
            </a:extLst>
          </p:cNvPr>
          <p:cNvCxnSpPr>
            <a:cxnSpLocks/>
          </p:cNvCxnSpPr>
          <p:nvPr userDrawn="1"/>
        </p:nvCxnSpPr>
        <p:spPr>
          <a:xfrm>
            <a:off x="6413500" y="2596896"/>
            <a:ext cx="4978632" cy="0"/>
          </a:xfrm>
          <a:prstGeom prst="line">
            <a:avLst/>
          </a:prstGeom>
          <a:ln w="10160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97152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 Layout with Title" preserve="1">
  <p:cSld name="Two Content Layout with Title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p55"/>
          <p:cNvPicPr preferRelativeResize="0"/>
          <p:nvPr/>
        </p:nvPicPr>
        <p:blipFill rotWithShape="1"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5634023" y="-2575362"/>
            <a:ext cx="3982615" cy="913334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55"/>
          <p:cNvSpPr txBox="1"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add title</a:t>
            </a:r>
            <a:endParaRPr/>
          </a:p>
        </p:txBody>
      </p:sp>
      <p:sp>
        <p:nvSpPr>
          <p:cNvPr id="136" name="Google Shape;136;p55"/>
          <p:cNvSpPr txBox="1">
            <a:spLocks noGrp="1"/>
          </p:cNvSpPr>
          <p:nvPr>
            <p:ph type="body" idx="1"/>
          </p:nvPr>
        </p:nvSpPr>
        <p:spPr>
          <a:xfrm>
            <a:off x="799481" y="2713859"/>
            <a:ext cx="5004419" cy="3346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41300" lvl="0" indent="-2413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ts val="1600"/>
              <a:buFont typeface="Arial"/>
              <a:buChar char="•"/>
              <a:tabLst/>
              <a:defRPr sz="16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7" name="Google Shape;137;p55"/>
          <p:cNvSpPr txBox="1">
            <a:spLocks noGrp="1"/>
          </p:cNvSpPr>
          <p:nvPr>
            <p:ph type="body" idx="2"/>
          </p:nvPr>
        </p:nvSpPr>
        <p:spPr>
          <a:xfrm>
            <a:off x="799484" y="2105445"/>
            <a:ext cx="5004416" cy="419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lvl="0" indent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Arial" panose="020B0604020202020204" pitchFamily="34" charset="0"/>
              <a:buNone/>
              <a:tabLst/>
              <a:defRPr sz="18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8" name="Google Shape;138;p55"/>
          <p:cNvSpPr txBox="1">
            <a:spLocks noGrp="1"/>
          </p:cNvSpPr>
          <p:nvPr>
            <p:ph type="body" idx="3"/>
          </p:nvPr>
        </p:nvSpPr>
        <p:spPr>
          <a:xfrm>
            <a:off x="6419844" y="2105445"/>
            <a:ext cx="4972288" cy="419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lvl="0" indent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Arial" panose="020B0604020202020204" pitchFamily="34" charset="0"/>
              <a:buNone/>
              <a:tabLst/>
              <a:defRPr sz="18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9" name="Google Shape;139;p55"/>
          <p:cNvSpPr txBox="1">
            <a:spLocks noGrp="1"/>
          </p:cNvSpPr>
          <p:nvPr>
            <p:ph type="body" idx="4"/>
          </p:nvPr>
        </p:nvSpPr>
        <p:spPr>
          <a:xfrm>
            <a:off x="6413500" y="2713859"/>
            <a:ext cx="4979019" cy="3346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228600" lvl="0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ts val="1600"/>
              <a:buFont typeface="Arial"/>
              <a:buChar char="•"/>
              <a:tabLst/>
              <a:defRPr sz="16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4553B25-D481-9FDD-5393-E9A750D34E03}"/>
              </a:ext>
            </a:extLst>
          </p:cNvPr>
          <p:cNvCxnSpPr>
            <a:cxnSpLocks/>
          </p:cNvCxnSpPr>
          <p:nvPr userDrawn="1"/>
        </p:nvCxnSpPr>
        <p:spPr>
          <a:xfrm>
            <a:off x="799481" y="1975104"/>
            <a:ext cx="5004419" cy="0"/>
          </a:xfrm>
          <a:prstGeom prst="line">
            <a:avLst/>
          </a:prstGeom>
          <a:ln w="10160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72E9D7B-23BC-5EDE-FFB6-EC55A6F31EED}"/>
              </a:ext>
            </a:extLst>
          </p:cNvPr>
          <p:cNvCxnSpPr>
            <a:cxnSpLocks/>
          </p:cNvCxnSpPr>
          <p:nvPr userDrawn="1"/>
        </p:nvCxnSpPr>
        <p:spPr>
          <a:xfrm>
            <a:off x="6413500" y="1975104"/>
            <a:ext cx="4978632" cy="0"/>
          </a:xfrm>
          <a:prstGeom prst="line">
            <a:avLst/>
          </a:prstGeom>
          <a:ln w="10160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0937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ntent Layout with Icons" preserve="1">
  <p:cSld name="Three Content Layout with Icons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42;p55">
            <a:extLst>
              <a:ext uri="{FF2B5EF4-FFF2-40B4-BE49-F238E27FC236}">
                <a16:creationId xmlns:a16="http://schemas.microsoft.com/office/drawing/2014/main" id="{0B057E5E-DC34-F5D2-AFFF-8F2FDDC0C5FC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5634023" y="-2575362"/>
            <a:ext cx="3982615" cy="913334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56"/>
          <p:cNvSpPr txBox="1"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add title</a:t>
            </a:r>
            <a:endParaRPr/>
          </a:p>
        </p:txBody>
      </p:sp>
      <p:sp>
        <p:nvSpPr>
          <p:cNvPr id="145" name="Google Shape;145;p56"/>
          <p:cNvSpPr txBox="1">
            <a:spLocks noGrp="1"/>
          </p:cNvSpPr>
          <p:nvPr>
            <p:ph type="body" idx="1"/>
          </p:nvPr>
        </p:nvSpPr>
        <p:spPr>
          <a:xfrm>
            <a:off x="799484" y="2718958"/>
            <a:ext cx="3301869" cy="419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lvl="0" indent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Arial" panose="020B0604020202020204" pitchFamily="34" charset="0"/>
              <a:buNone/>
              <a:tabLst/>
              <a:defRPr sz="18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6" name="Google Shape;146;p56"/>
          <p:cNvSpPr txBox="1">
            <a:spLocks noGrp="1"/>
          </p:cNvSpPr>
          <p:nvPr>
            <p:ph type="body" idx="2"/>
          </p:nvPr>
        </p:nvSpPr>
        <p:spPr>
          <a:xfrm>
            <a:off x="4455489" y="2718958"/>
            <a:ext cx="3301869" cy="419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lvl="0" indent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Arial" panose="020B0604020202020204" pitchFamily="34" charset="0"/>
              <a:buNone/>
              <a:tabLst/>
              <a:defRPr sz="18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7" name="Google Shape;147;p56"/>
          <p:cNvSpPr txBox="1">
            <a:spLocks noGrp="1"/>
          </p:cNvSpPr>
          <p:nvPr>
            <p:ph type="body" idx="3"/>
          </p:nvPr>
        </p:nvSpPr>
        <p:spPr>
          <a:xfrm>
            <a:off x="4455489" y="3330186"/>
            <a:ext cx="3301869" cy="26870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28600" lvl="0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ts val="1600"/>
              <a:buFont typeface="Arial"/>
              <a:buChar char="•"/>
              <a:tabLst/>
              <a:defRPr sz="16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8" name="Google Shape;148;p56"/>
          <p:cNvSpPr txBox="1">
            <a:spLocks noGrp="1"/>
          </p:cNvSpPr>
          <p:nvPr>
            <p:ph type="body" idx="4"/>
          </p:nvPr>
        </p:nvSpPr>
        <p:spPr>
          <a:xfrm>
            <a:off x="8111495" y="2718958"/>
            <a:ext cx="3301869" cy="419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lvl="0" indent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Arial" panose="020B0604020202020204" pitchFamily="34" charset="0"/>
              <a:buNone/>
              <a:tabLst/>
              <a:defRPr sz="18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9" name="Google Shape;149;p56"/>
          <p:cNvSpPr txBox="1">
            <a:spLocks noGrp="1"/>
          </p:cNvSpPr>
          <p:nvPr>
            <p:ph type="body" idx="5"/>
          </p:nvPr>
        </p:nvSpPr>
        <p:spPr>
          <a:xfrm>
            <a:off x="8111495" y="3330186"/>
            <a:ext cx="3301869" cy="26870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28600" lvl="0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ts val="1600"/>
              <a:buFont typeface="Arial"/>
              <a:buChar char="•"/>
              <a:tabLst/>
              <a:defRPr sz="16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0" name="Google Shape;150;p56"/>
          <p:cNvSpPr txBox="1">
            <a:spLocks noGrp="1"/>
          </p:cNvSpPr>
          <p:nvPr>
            <p:ph type="body" idx="6"/>
          </p:nvPr>
        </p:nvSpPr>
        <p:spPr>
          <a:xfrm>
            <a:off x="799483" y="3330186"/>
            <a:ext cx="3301869" cy="26870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28600" lvl="0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ts val="1600"/>
              <a:buFont typeface="Arial"/>
              <a:buChar char="•"/>
              <a:tabLst/>
              <a:defRPr sz="16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4" name="Google Shape;154;p56"/>
          <p:cNvSpPr>
            <a:spLocks noGrp="1"/>
          </p:cNvSpPr>
          <p:nvPr>
            <p:ph type="pic" idx="7"/>
          </p:nvPr>
        </p:nvSpPr>
        <p:spPr>
          <a:xfrm>
            <a:off x="2163079" y="1822459"/>
            <a:ext cx="574675" cy="57467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55" name="Google Shape;155;p56"/>
          <p:cNvSpPr>
            <a:spLocks noGrp="1"/>
          </p:cNvSpPr>
          <p:nvPr>
            <p:ph type="pic" idx="8"/>
          </p:nvPr>
        </p:nvSpPr>
        <p:spPr>
          <a:xfrm>
            <a:off x="5808662" y="1822459"/>
            <a:ext cx="574675" cy="57467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56" name="Google Shape;156;p56"/>
          <p:cNvSpPr>
            <a:spLocks noGrp="1"/>
          </p:cNvSpPr>
          <p:nvPr>
            <p:ph type="pic" idx="9"/>
          </p:nvPr>
        </p:nvSpPr>
        <p:spPr>
          <a:xfrm>
            <a:off x="9475091" y="1822459"/>
            <a:ext cx="574675" cy="57467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41741CF-4F60-7A59-B5C8-C534885A032C}"/>
              </a:ext>
            </a:extLst>
          </p:cNvPr>
          <p:cNvCxnSpPr>
            <a:cxnSpLocks/>
          </p:cNvCxnSpPr>
          <p:nvPr userDrawn="1"/>
        </p:nvCxnSpPr>
        <p:spPr>
          <a:xfrm>
            <a:off x="799481" y="2596896"/>
            <a:ext cx="3301871" cy="0"/>
          </a:xfrm>
          <a:prstGeom prst="line">
            <a:avLst/>
          </a:prstGeom>
          <a:ln w="10160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35321EE-96D2-BBE9-0EA4-2112527E4EB3}"/>
              </a:ext>
            </a:extLst>
          </p:cNvPr>
          <p:cNvCxnSpPr>
            <a:cxnSpLocks/>
          </p:cNvCxnSpPr>
          <p:nvPr userDrawn="1"/>
        </p:nvCxnSpPr>
        <p:spPr>
          <a:xfrm>
            <a:off x="4457081" y="2596896"/>
            <a:ext cx="3301871" cy="0"/>
          </a:xfrm>
          <a:prstGeom prst="line">
            <a:avLst/>
          </a:prstGeom>
          <a:ln w="10160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3FD377B-D034-93F1-AC61-ED87B0C300F9}"/>
              </a:ext>
            </a:extLst>
          </p:cNvPr>
          <p:cNvCxnSpPr>
            <a:cxnSpLocks/>
          </p:cNvCxnSpPr>
          <p:nvPr userDrawn="1"/>
        </p:nvCxnSpPr>
        <p:spPr>
          <a:xfrm>
            <a:off x="8102489" y="2596896"/>
            <a:ext cx="3301871" cy="0"/>
          </a:xfrm>
          <a:prstGeom prst="line">
            <a:avLst/>
          </a:prstGeom>
          <a:ln w="10160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73401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ntent Layout with Title" preserve="1">
  <p:cSld name="Three Content Layout with Title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42;p55">
            <a:extLst>
              <a:ext uri="{FF2B5EF4-FFF2-40B4-BE49-F238E27FC236}">
                <a16:creationId xmlns:a16="http://schemas.microsoft.com/office/drawing/2014/main" id="{34A7C77A-DDF6-DC63-B004-883C6A0ECE20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5634023" y="-2575362"/>
            <a:ext cx="3982615" cy="913334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57"/>
          <p:cNvSpPr txBox="1"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add title</a:t>
            </a:r>
            <a:endParaRPr/>
          </a:p>
        </p:txBody>
      </p:sp>
      <p:sp>
        <p:nvSpPr>
          <p:cNvPr id="159" name="Google Shape;159;p57"/>
          <p:cNvSpPr txBox="1">
            <a:spLocks noGrp="1"/>
          </p:cNvSpPr>
          <p:nvPr>
            <p:ph type="body" idx="1"/>
          </p:nvPr>
        </p:nvSpPr>
        <p:spPr>
          <a:xfrm>
            <a:off x="799484" y="2094588"/>
            <a:ext cx="3301869" cy="419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lvl="0" indent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Arial" panose="020B0604020202020204" pitchFamily="34" charset="0"/>
              <a:buNone/>
              <a:tabLst/>
              <a:defRPr sz="18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0" name="Google Shape;160;p57"/>
          <p:cNvSpPr txBox="1">
            <a:spLocks noGrp="1"/>
          </p:cNvSpPr>
          <p:nvPr>
            <p:ph type="body" idx="2"/>
          </p:nvPr>
        </p:nvSpPr>
        <p:spPr>
          <a:xfrm>
            <a:off x="4455489" y="2094588"/>
            <a:ext cx="3301869" cy="419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lvl="0" indent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Arial" panose="020B0604020202020204" pitchFamily="34" charset="0"/>
              <a:buNone/>
              <a:tabLst/>
              <a:defRPr sz="18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1" name="Google Shape;161;p57"/>
          <p:cNvSpPr txBox="1">
            <a:spLocks noGrp="1"/>
          </p:cNvSpPr>
          <p:nvPr>
            <p:ph type="body" idx="3"/>
          </p:nvPr>
        </p:nvSpPr>
        <p:spPr>
          <a:xfrm>
            <a:off x="4455489" y="2705816"/>
            <a:ext cx="3301869" cy="3311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28600" lvl="0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ts val="1600"/>
              <a:buFont typeface="Arial"/>
              <a:buChar char="•"/>
              <a:tabLst/>
              <a:defRPr sz="16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2" name="Google Shape;162;p57"/>
          <p:cNvSpPr txBox="1">
            <a:spLocks noGrp="1"/>
          </p:cNvSpPr>
          <p:nvPr>
            <p:ph type="body" idx="4"/>
          </p:nvPr>
        </p:nvSpPr>
        <p:spPr>
          <a:xfrm>
            <a:off x="8111495" y="2094588"/>
            <a:ext cx="3301869" cy="419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lvl="0" indent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Arial" panose="020B0604020202020204" pitchFamily="34" charset="0"/>
              <a:buNone/>
              <a:tabLst/>
              <a:defRPr sz="18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3" name="Google Shape;163;p57"/>
          <p:cNvSpPr txBox="1">
            <a:spLocks noGrp="1"/>
          </p:cNvSpPr>
          <p:nvPr>
            <p:ph type="body" idx="5"/>
          </p:nvPr>
        </p:nvSpPr>
        <p:spPr>
          <a:xfrm>
            <a:off x="8111495" y="2705816"/>
            <a:ext cx="3301869" cy="3311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28600" lvl="0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ts val="1600"/>
              <a:buFont typeface="Arial"/>
              <a:buChar char="•"/>
              <a:tabLst/>
              <a:defRPr sz="16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4" name="Google Shape;164;p57"/>
          <p:cNvSpPr txBox="1">
            <a:spLocks noGrp="1"/>
          </p:cNvSpPr>
          <p:nvPr>
            <p:ph type="body" idx="6"/>
          </p:nvPr>
        </p:nvSpPr>
        <p:spPr>
          <a:xfrm>
            <a:off x="799483" y="2705816"/>
            <a:ext cx="3301869" cy="3311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41300" lvl="0" indent="-2413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ts val="1600"/>
              <a:buFont typeface="Arial"/>
              <a:buChar char="•"/>
              <a:tabLst/>
              <a:defRPr sz="16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19A316D-5E2B-6A78-7960-3628B3DF035B}"/>
              </a:ext>
            </a:extLst>
          </p:cNvPr>
          <p:cNvCxnSpPr>
            <a:cxnSpLocks/>
          </p:cNvCxnSpPr>
          <p:nvPr userDrawn="1"/>
        </p:nvCxnSpPr>
        <p:spPr>
          <a:xfrm>
            <a:off x="799481" y="1975104"/>
            <a:ext cx="3301871" cy="0"/>
          </a:xfrm>
          <a:prstGeom prst="line">
            <a:avLst/>
          </a:prstGeom>
          <a:ln w="10160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246FFF0-65F7-5DE8-44C7-263EFC3DB339}"/>
              </a:ext>
            </a:extLst>
          </p:cNvPr>
          <p:cNvCxnSpPr>
            <a:cxnSpLocks/>
          </p:cNvCxnSpPr>
          <p:nvPr userDrawn="1"/>
        </p:nvCxnSpPr>
        <p:spPr>
          <a:xfrm>
            <a:off x="4457081" y="1975104"/>
            <a:ext cx="3301871" cy="0"/>
          </a:xfrm>
          <a:prstGeom prst="line">
            <a:avLst/>
          </a:prstGeom>
          <a:ln w="10160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E08113D-2DC6-7277-CDEA-52EEC298DFD1}"/>
              </a:ext>
            </a:extLst>
          </p:cNvPr>
          <p:cNvCxnSpPr>
            <a:cxnSpLocks/>
          </p:cNvCxnSpPr>
          <p:nvPr userDrawn="1"/>
        </p:nvCxnSpPr>
        <p:spPr>
          <a:xfrm>
            <a:off x="8102489" y="1975104"/>
            <a:ext cx="3301871" cy="0"/>
          </a:xfrm>
          <a:prstGeom prst="line">
            <a:avLst/>
          </a:prstGeom>
          <a:ln w="10160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26473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Content Layout with Icon" preserve="1">
  <p:cSld name="Four Content Layout with Icon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42;p55">
            <a:extLst>
              <a:ext uri="{FF2B5EF4-FFF2-40B4-BE49-F238E27FC236}">
                <a16:creationId xmlns:a16="http://schemas.microsoft.com/office/drawing/2014/main" id="{3A22614E-3AC8-C734-7C4E-B60E0C98E6AA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5634023" y="-2575362"/>
            <a:ext cx="3982615" cy="913334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58"/>
          <p:cNvSpPr txBox="1"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add title</a:t>
            </a:r>
            <a:endParaRPr/>
          </a:p>
        </p:txBody>
      </p:sp>
      <p:sp>
        <p:nvSpPr>
          <p:cNvPr id="170" name="Google Shape;170;p58"/>
          <p:cNvSpPr txBox="1">
            <a:spLocks noGrp="1"/>
          </p:cNvSpPr>
          <p:nvPr>
            <p:ph type="body" idx="1"/>
          </p:nvPr>
        </p:nvSpPr>
        <p:spPr>
          <a:xfrm>
            <a:off x="799485" y="2723241"/>
            <a:ext cx="2443649" cy="419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lvl="0" indent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Arial" panose="020B0604020202020204" pitchFamily="34" charset="0"/>
              <a:buNone/>
              <a:tabLst/>
              <a:defRPr sz="18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1" name="Google Shape;171;p58"/>
          <p:cNvSpPr txBox="1">
            <a:spLocks noGrp="1"/>
          </p:cNvSpPr>
          <p:nvPr>
            <p:ph type="body" idx="2"/>
          </p:nvPr>
        </p:nvSpPr>
        <p:spPr>
          <a:xfrm>
            <a:off x="3522895" y="2723241"/>
            <a:ext cx="2443649" cy="419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lvl="0" indent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Arial" panose="020B0604020202020204" pitchFamily="34" charset="0"/>
              <a:buNone/>
              <a:tabLst/>
              <a:defRPr sz="18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2" name="Google Shape;172;p58"/>
          <p:cNvSpPr txBox="1">
            <a:spLocks noGrp="1"/>
          </p:cNvSpPr>
          <p:nvPr>
            <p:ph type="body" idx="3"/>
          </p:nvPr>
        </p:nvSpPr>
        <p:spPr>
          <a:xfrm>
            <a:off x="6246304" y="2723241"/>
            <a:ext cx="2443649" cy="419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lvl="0" indent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 panose="020B0604020202020204" pitchFamily="34" charset="0"/>
              <a:buNone/>
              <a:tabLst/>
              <a:defRPr sz="18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3" name="Google Shape;173;p58"/>
          <p:cNvSpPr txBox="1">
            <a:spLocks noGrp="1"/>
          </p:cNvSpPr>
          <p:nvPr>
            <p:ph type="body" idx="4"/>
          </p:nvPr>
        </p:nvSpPr>
        <p:spPr>
          <a:xfrm>
            <a:off x="8969715" y="2723241"/>
            <a:ext cx="2443649" cy="419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lvl="0" indent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Arial" panose="020B0604020202020204" pitchFamily="34" charset="0"/>
              <a:buNone/>
              <a:tabLst/>
              <a:defRPr sz="18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4" name="Google Shape;174;p58"/>
          <p:cNvSpPr txBox="1">
            <a:spLocks noGrp="1"/>
          </p:cNvSpPr>
          <p:nvPr>
            <p:ph type="body" idx="5"/>
          </p:nvPr>
        </p:nvSpPr>
        <p:spPr>
          <a:xfrm>
            <a:off x="8969715" y="3334469"/>
            <a:ext cx="2443649" cy="2682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28600" lvl="0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ts val="1600"/>
              <a:buFont typeface="Arial"/>
              <a:buChar char="•"/>
              <a:tabLst/>
              <a:defRPr sz="16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5" name="Google Shape;175;p58"/>
          <p:cNvSpPr txBox="1">
            <a:spLocks noGrp="1"/>
          </p:cNvSpPr>
          <p:nvPr>
            <p:ph type="body" idx="6"/>
          </p:nvPr>
        </p:nvSpPr>
        <p:spPr>
          <a:xfrm>
            <a:off x="6246304" y="3334469"/>
            <a:ext cx="2443649" cy="2682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28600" lvl="0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ts val="1600"/>
              <a:buFont typeface="Arial"/>
              <a:buChar char="•"/>
              <a:tabLst/>
              <a:defRPr sz="16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6" name="Google Shape;176;p58"/>
          <p:cNvSpPr txBox="1">
            <a:spLocks noGrp="1"/>
          </p:cNvSpPr>
          <p:nvPr>
            <p:ph type="body" idx="7"/>
          </p:nvPr>
        </p:nvSpPr>
        <p:spPr>
          <a:xfrm>
            <a:off x="3516551" y="3334469"/>
            <a:ext cx="2443649" cy="2682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28600" lvl="0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ts val="1600"/>
              <a:buFont typeface="Arial"/>
              <a:buChar char="•"/>
              <a:tabLst/>
              <a:defRPr sz="16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7" name="Google Shape;177;p58"/>
          <p:cNvSpPr txBox="1">
            <a:spLocks noGrp="1"/>
          </p:cNvSpPr>
          <p:nvPr>
            <p:ph type="body" idx="8"/>
          </p:nvPr>
        </p:nvSpPr>
        <p:spPr>
          <a:xfrm>
            <a:off x="800246" y="3334469"/>
            <a:ext cx="2443649" cy="2682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28600" lvl="0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ts val="1600"/>
              <a:buFont typeface="Arial"/>
              <a:buChar char="•"/>
              <a:tabLst/>
              <a:defRPr sz="16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2" name="Google Shape;182;p58"/>
          <p:cNvSpPr>
            <a:spLocks noGrp="1"/>
          </p:cNvSpPr>
          <p:nvPr>
            <p:ph type="pic" idx="9"/>
          </p:nvPr>
        </p:nvSpPr>
        <p:spPr>
          <a:xfrm>
            <a:off x="1733969" y="1808164"/>
            <a:ext cx="574675" cy="57467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83" name="Google Shape;183;p58"/>
          <p:cNvSpPr>
            <a:spLocks noGrp="1"/>
          </p:cNvSpPr>
          <p:nvPr>
            <p:ph type="pic" idx="13"/>
          </p:nvPr>
        </p:nvSpPr>
        <p:spPr>
          <a:xfrm>
            <a:off x="4450275" y="1808164"/>
            <a:ext cx="574675" cy="57467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84" name="Google Shape;184;p58"/>
          <p:cNvSpPr>
            <a:spLocks noGrp="1"/>
          </p:cNvSpPr>
          <p:nvPr>
            <p:ph type="pic" idx="14"/>
          </p:nvPr>
        </p:nvSpPr>
        <p:spPr>
          <a:xfrm>
            <a:off x="7180028" y="1808164"/>
            <a:ext cx="574675" cy="57467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85" name="Google Shape;185;p58"/>
          <p:cNvSpPr>
            <a:spLocks noGrp="1"/>
          </p:cNvSpPr>
          <p:nvPr>
            <p:ph type="pic" idx="15"/>
          </p:nvPr>
        </p:nvSpPr>
        <p:spPr>
          <a:xfrm>
            <a:off x="9909781" y="1808164"/>
            <a:ext cx="574675" cy="57467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F71A333-5EEB-E8D0-FB66-77A8F9943101}"/>
              </a:ext>
            </a:extLst>
          </p:cNvPr>
          <p:cNvCxnSpPr>
            <a:cxnSpLocks/>
          </p:cNvCxnSpPr>
          <p:nvPr userDrawn="1"/>
        </p:nvCxnSpPr>
        <p:spPr>
          <a:xfrm>
            <a:off x="799481" y="2614617"/>
            <a:ext cx="2443653" cy="0"/>
          </a:xfrm>
          <a:prstGeom prst="line">
            <a:avLst/>
          </a:prstGeom>
          <a:ln w="10160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A719D1D-29DD-C6B9-4CBD-2BCDDA505BA0}"/>
              </a:ext>
            </a:extLst>
          </p:cNvPr>
          <p:cNvCxnSpPr>
            <a:cxnSpLocks/>
          </p:cNvCxnSpPr>
          <p:nvPr userDrawn="1"/>
        </p:nvCxnSpPr>
        <p:spPr>
          <a:xfrm>
            <a:off x="3518297" y="2614617"/>
            <a:ext cx="2443653" cy="0"/>
          </a:xfrm>
          <a:prstGeom prst="line">
            <a:avLst/>
          </a:prstGeom>
          <a:ln w="10160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D8FDB1D-2E49-F903-DC08-C4103B49BD5D}"/>
              </a:ext>
            </a:extLst>
          </p:cNvPr>
          <p:cNvCxnSpPr>
            <a:cxnSpLocks/>
          </p:cNvCxnSpPr>
          <p:nvPr userDrawn="1"/>
        </p:nvCxnSpPr>
        <p:spPr>
          <a:xfrm>
            <a:off x="6249305" y="2614617"/>
            <a:ext cx="2443653" cy="0"/>
          </a:xfrm>
          <a:prstGeom prst="line">
            <a:avLst/>
          </a:prstGeom>
          <a:ln w="10160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F6DD4E8-9566-87B6-91C0-0EF11367806C}"/>
              </a:ext>
            </a:extLst>
          </p:cNvPr>
          <p:cNvCxnSpPr>
            <a:cxnSpLocks/>
          </p:cNvCxnSpPr>
          <p:nvPr userDrawn="1"/>
        </p:nvCxnSpPr>
        <p:spPr>
          <a:xfrm>
            <a:off x="8968121" y="2614617"/>
            <a:ext cx="2443653" cy="0"/>
          </a:xfrm>
          <a:prstGeom prst="line">
            <a:avLst/>
          </a:prstGeom>
          <a:ln w="10160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62413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Content Layout with Title" preserve="1">
  <p:cSld name="Four Content Layout with Title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42;p55">
            <a:extLst>
              <a:ext uri="{FF2B5EF4-FFF2-40B4-BE49-F238E27FC236}">
                <a16:creationId xmlns:a16="http://schemas.microsoft.com/office/drawing/2014/main" id="{E1A2AA65-83E3-B873-EA5C-6D1BFDC4D44F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5634023" y="-2575362"/>
            <a:ext cx="3982615" cy="913334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59"/>
          <p:cNvSpPr txBox="1"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add title</a:t>
            </a:r>
            <a:endParaRPr/>
          </a:p>
        </p:txBody>
      </p:sp>
      <p:sp>
        <p:nvSpPr>
          <p:cNvPr id="188" name="Google Shape;188;p59"/>
          <p:cNvSpPr txBox="1">
            <a:spLocks noGrp="1"/>
          </p:cNvSpPr>
          <p:nvPr>
            <p:ph type="body" idx="1"/>
          </p:nvPr>
        </p:nvSpPr>
        <p:spPr>
          <a:xfrm>
            <a:off x="799485" y="2094586"/>
            <a:ext cx="2443649" cy="419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lvl="0" indent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Arial" panose="020B0604020202020204" pitchFamily="34" charset="0"/>
              <a:buNone/>
              <a:tabLst/>
              <a:defRPr sz="18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9" name="Google Shape;189;p59"/>
          <p:cNvSpPr txBox="1">
            <a:spLocks noGrp="1"/>
          </p:cNvSpPr>
          <p:nvPr>
            <p:ph type="body" idx="2"/>
          </p:nvPr>
        </p:nvSpPr>
        <p:spPr>
          <a:xfrm>
            <a:off x="3522895" y="2094586"/>
            <a:ext cx="2443649" cy="419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lvl="0" indent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Arial" panose="020B0604020202020204" pitchFamily="34" charset="0"/>
              <a:buNone/>
              <a:tabLst/>
              <a:defRPr sz="18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0" name="Google Shape;190;p59"/>
          <p:cNvSpPr txBox="1">
            <a:spLocks noGrp="1"/>
          </p:cNvSpPr>
          <p:nvPr>
            <p:ph type="body" idx="3"/>
          </p:nvPr>
        </p:nvSpPr>
        <p:spPr>
          <a:xfrm>
            <a:off x="6246304" y="2094586"/>
            <a:ext cx="2443649" cy="419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lvl="0" indent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 panose="020B0604020202020204" pitchFamily="34" charset="0"/>
              <a:buNone/>
              <a:tabLst/>
              <a:defRPr sz="18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1" name="Google Shape;191;p59"/>
          <p:cNvSpPr txBox="1">
            <a:spLocks noGrp="1"/>
          </p:cNvSpPr>
          <p:nvPr>
            <p:ph type="body" idx="4"/>
          </p:nvPr>
        </p:nvSpPr>
        <p:spPr>
          <a:xfrm>
            <a:off x="8969715" y="2094586"/>
            <a:ext cx="2443649" cy="419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lvl="0" indent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Arial" panose="020B0604020202020204" pitchFamily="34" charset="0"/>
              <a:buNone/>
              <a:tabLst/>
              <a:defRPr sz="18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2" name="Google Shape;192;p59"/>
          <p:cNvSpPr txBox="1">
            <a:spLocks noGrp="1"/>
          </p:cNvSpPr>
          <p:nvPr>
            <p:ph type="body" idx="5"/>
          </p:nvPr>
        </p:nvSpPr>
        <p:spPr>
          <a:xfrm>
            <a:off x="8969715" y="2705813"/>
            <a:ext cx="2443649" cy="3346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28600" lvl="0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ts val="1600"/>
              <a:buFont typeface="Arial"/>
              <a:buChar char="•"/>
              <a:tabLst/>
              <a:defRPr sz="16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3" name="Google Shape;193;p59"/>
          <p:cNvSpPr txBox="1">
            <a:spLocks noGrp="1"/>
          </p:cNvSpPr>
          <p:nvPr>
            <p:ph type="body" idx="6"/>
          </p:nvPr>
        </p:nvSpPr>
        <p:spPr>
          <a:xfrm>
            <a:off x="6246304" y="2705813"/>
            <a:ext cx="2443649" cy="3346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28600" lvl="0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ts val="1600"/>
              <a:buFont typeface="Arial"/>
              <a:buChar char="•"/>
              <a:tabLst/>
              <a:defRPr sz="16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4" name="Google Shape;194;p59"/>
          <p:cNvSpPr txBox="1">
            <a:spLocks noGrp="1"/>
          </p:cNvSpPr>
          <p:nvPr>
            <p:ph type="body" idx="7"/>
          </p:nvPr>
        </p:nvSpPr>
        <p:spPr>
          <a:xfrm>
            <a:off x="3516551" y="2705813"/>
            <a:ext cx="2443649" cy="3346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28600" lvl="0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ts val="1600"/>
              <a:buFont typeface="Arial"/>
              <a:buChar char="•"/>
              <a:tabLst/>
              <a:defRPr sz="16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5" name="Google Shape;195;p59"/>
          <p:cNvSpPr txBox="1">
            <a:spLocks noGrp="1"/>
          </p:cNvSpPr>
          <p:nvPr>
            <p:ph type="body" idx="8"/>
          </p:nvPr>
        </p:nvSpPr>
        <p:spPr>
          <a:xfrm>
            <a:off x="800246" y="2705813"/>
            <a:ext cx="2443649" cy="3346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28600" lvl="0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ts val="1600"/>
              <a:buFont typeface="Arial"/>
              <a:buChar char="•"/>
              <a:tabLst/>
              <a:defRPr sz="16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7FED9AD-263C-7791-0D5A-AE6D8F48D49B}"/>
              </a:ext>
            </a:extLst>
          </p:cNvPr>
          <p:cNvCxnSpPr>
            <a:cxnSpLocks/>
          </p:cNvCxnSpPr>
          <p:nvPr userDrawn="1"/>
        </p:nvCxnSpPr>
        <p:spPr>
          <a:xfrm>
            <a:off x="799481" y="1968441"/>
            <a:ext cx="2443653" cy="0"/>
          </a:xfrm>
          <a:prstGeom prst="line">
            <a:avLst/>
          </a:prstGeom>
          <a:ln w="10160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B3EDE2E-1C10-9772-8440-93B96CCE3A83}"/>
              </a:ext>
            </a:extLst>
          </p:cNvPr>
          <p:cNvCxnSpPr>
            <a:cxnSpLocks/>
          </p:cNvCxnSpPr>
          <p:nvPr userDrawn="1"/>
        </p:nvCxnSpPr>
        <p:spPr>
          <a:xfrm>
            <a:off x="3518297" y="1968441"/>
            <a:ext cx="2443653" cy="0"/>
          </a:xfrm>
          <a:prstGeom prst="line">
            <a:avLst/>
          </a:prstGeom>
          <a:ln w="10160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CB54198-C40D-2634-3848-7E12A161FA2B}"/>
              </a:ext>
            </a:extLst>
          </p:cNvPr>
          <p:cNvCxnSpPr>
            <a:cxnSpLocks/>
          </p:cNvCxnSpPr>
          <p:nvPr userDrawn="1"/>
        </p:nvCxnSpPr>
        <p:spPr>
          <a:xfrm>
            <a:off x="6249305" y="1968441"/>
            <a:ext cx="2443653" cy="0"/>
          </a:xfrm>
          <a:prstGeom prst="line">
            <a:avLst/>
          </a:prstGeom>
          <a:ln w="10160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75C3982-9AA6-70C9-5C21-D839C888E7E3}"/>
              </a:ext>
            </a:extLst>
          </p:cNvPr>
          <p:cNvCxnSpPr>
            <a:cxnSpLocks/>
          </p:cNvCxnSpPr>
          <p:nvPr userDrawn="1"/>
        </p:nvCxnSpPr>
        <p:spPr>
          <a:xfrm>
            <a:off x="8968121" y="1968441"/>
            <a:ext cx="2443653" cy="0"/>
          </a:xfrm>
          <a:prstGeom prst="line">
            <a:avLst/>
          </a:prstGeom>
          <a:ln w="10160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29725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lit Layout with CTA" preserve="1">
  <p:cSld name="Split Layout with CTA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60"/>
          <p:cNvSpPr/>
          <p:nvPr/>
        </p:nvSpPr>
        <p:spPr>
          <a:xfrm rot="5400000">
            <a:off x="1979124" y="2075839"/>
            <a:ext cx="2803034" cy="6761286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6"/>
              <a:buFont typeface="Arial"/>
              <a:buNone/>
            </a:pPr>
            <a:endParaRPr sz="2486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2" name="Google Shape;202;p60"/>
          <p:cNvSpPr txBox="1">
            <a:spLocks noGrp="1"/>
          </p:cNvSpPr>
          <p:nvPr>
            <p:ph type="title" hasCustomPrompt="1"/>
          </p:nvPr>
        </p:nvSpPr>
        <p:spPr>
          <a:xfrm>
            <a:off x="838200" y="365125"/>
            <a:ext cx="4897583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add title</a:t>
            </a:r>
            <a:endParaRPr/>
          </a:p>
        </p:txBody>
      </p:sp>
      <p:sp>
        <p:nvSpPr>
          <p:cNvPr id="203" name="Google Shape;203;p60"/>
          <p:cNvSpPr txBox="1">
            <a:spLocks noGrp="1"/>
          </p:cNvSpPr>
          <p:nvPr>
            <p:ph type="body" idx="1"/>
          </p:nvPr>
        </p:nvSpPr>
        <p:spPr>
          <a:xfrm>
            <a:off x="838201" y="4054964"/>
            <a:ext cx="4897582" cy="2093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11113" lvl="0" indent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tabLst/>
              <a:defRPr sz="1800" b="0" i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4" name="Google Shape;204;p60"/>
          <p:cNvSpPr txBox="1">
            <a:spLocks noGrp="1"/>
          </p:cNvSpPr>
          <p:nvPr>
            <p:ph type="body" idx="2"/>
          </p:nvPr>
        </p:nvSpPr>
        <p:spPr>
          <a:xfrm>
            <a:off x="838200" y="1814672"/>
            <a:ext cx="4897582" cy="1957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228600" lvl="0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 sz="18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5" name="Google Shape;205;p60"/>
          <p:cNvSpPr>
            <a:spLocks noGrp="1"/>
          </p:cNvSpPr>
          <p:nvPr>
            <p:ph type="pic" idx="3"/>
          </p:nvPr>
        </p:nvSpPr>
        <p:spPr>
          <a:xfrm>
            <a:off x="6345631" y="2"/>
            <a:ext cx="5846369" cy="674369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208" name="Google Shape;208;p60" descr="A blue and black backgrou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88493" t="7481" r="5700" b="50297"/>
          <a:stretch/>
        </p:blipFill>
        <p:spPr>
          <a:xfrm rot="-5400000">
            <a:off x="6038851" y="704848"/>
            <a:ext cx="114299" cy="12192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FEF5A2C6-697A-010F-472A-58C04B0643D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65103" y="6204389"/>
            <a:ext cx="1106630" cy="38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767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ver3" preserve="1" userDrawn="1">
  <p:cSld name="1_Cover3">
    <p:bg>
      <p:bgPr>
        <a:solidFill>
          <a:schemeClr val="bg1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6"/>
          <p:cNvSpPr txBox="1">
            <a:spLocks noGrp="1"/>
          </p:cNvSpPr>
          <p:nvPr>
            <p:ph type="ctrTitle" hasCustomPrompt="1"/>
          </p:nvPr>
        </p:nvSpPr>
        <p:spPr>
          <a:xfrm>
            <a:off x="876436" y="2003814"/>
            <a:ext cx="6528179" cy="2037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eorgia"/>
              <a:buNone/>
              <a:defRPr sz="4400"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add title</a:t>
            </a:r>
          </a:p>
        </p:txBody>
      </p:sp>
      <p:sp>
        <p:nvSpPr>
          <p:cNvPr id="42" name="Google Shape;42;p76"/>
          <p:cNvSpPr txBox="1">
            <a:spLocks noGrp="1"/>
          </p:cNvSpPr>
          <p:nvPr>
            <p:ph type="subTitle" idx="1"/>
          </p:nvPr>
        </p:nvSpPr>
        <p:spPr>
          <a:xfrm>
            <a:off x="876436" y="4133513"/>
            <a:ext cx="6528179" cy="1202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9525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tabLst/>
              <a:defRPr sz="2000">
                <a:solidFill>
                  <a:schemeClr val="tx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44" name="Google Shape;44;p76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48361" y="0"/>
            <a:ext cx="744364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76" descr="A blue and black background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88493" t="7481" r="5700" b="50297"/>
          <a:stretch/>
        </p:blipFill>
        <p:spPr>
          <a:xfrm rot="-5400000">
            <a:off x="6038851" y="704848"/>
            <a:ext cx="114299" cy="12192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3F008FA9-A95A-B05F-377B-2231DE437F0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7667" y="965012"/>
            <a:ext cx="1574215" cy="543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7208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lit Layout" preserve="1">
  <p:cSld name="Split Layout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61"/>
          <p:cNvSpPr/>
          <p:nvPr/>
        </p:nvSpPr>
        <p:spPr>
          <a:xfrm>
            <a:off x="6834554" y="0"/>
            <a:ext cx="5357446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1" name="Google Shape;211;p61"/>
          <p:cNvSpPr txBox="1">
            <a:spLocks noGrp="1"/>
          </p:cNvSpPr>
          <p:nvPr>
            <p:ph type="title" hasCustomPrompt="1"/>
          </p:nvPr>
        </p:nvSpPr>
        <p:spPr>
          <a:xfrm>
            <a:off x="838200" y="365125"/>
            <a:ext cx="4897583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add title</a:t>
            </a:r>
            <a:endParaRPr/>
          </a:p>
        </p:txBody>
      </p:sp>
      <p:sp>
        <p:nvSpPr>
          <p:cNvPr id="212" name="Google Shape;212;p61"/>
          <p:cNvSpPr>
            <a:spLocks noGrp="1"/>
          </p:cNvSpPr>
          <p:nvPr>
            <p:ph type="pic" idx="2"/>
          </p:nvPr>
        </p:nvSpPr>
        <p:spPr>
          <a:xfrm>
            <a:off x="6330460" y="922150"/>
            <a:ext cx="5861540" cy="5013955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13" name="Google Shape;213;p6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4897583" cy="411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228600" lvl="0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 sz="18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15" name="Google Shape;215;p61" descr="A blue and black backgrou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88493" t="7481" r="5700" b="50297"/>
          <a:stretch/>
        </p:blipFill>
        <p:spPr>
          <a:xfrm rot="-5400000">
            <a:off x="6038851" y="704848"/>
            <a:ext cx="114299" cy="12192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5EE4E7D7-327D-6905-5EF8-489F25E28D1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65103" y="6204389"/>
            <a:ext cx="1106630" cy="38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1612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lit Layout" preserve="1">
  <p:cSld name="1_Split Layout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61"/>
          <p:cNvSpPr/>
          <p:nvPr/>
        </p:nvSpPr>
        <p:spPr>
          <a:xfrm>
            <a:off x="6834554" y="0"/>
            <a:ext cx="5357446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1" name="Google Shape;211;p61"/>
          <p:cNvSpPr txBox="1">
            <a:spLocks noGrp="1"/>
          </p:cNvSpPr>
          <p:nvPr>
            <p:ph type="title" hasCustomPrompt="1"/>
          </p:nvPr>
        </p:nvSpPr>
        <p:spPr>
          <a:xfrm>
            <a:off x="838200" y="365125"/>
            <a:ext cx="4897583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add title</a:t>
            </a:r>
            <a:endParaRPr/>
          </a:p>
        </p:txBody>
      </p:sp>
      <p:sp>
        <p:nvSpPr>
          <p:cNvPr id="212" name="Google Shape;212;p61"/>
          <p:cNvSpPr>
            <a:spLocks noGrp="1"/>
          </p:cNvSpPr>
          <p:nvPr>
            <p:ph type="pic" idx="2"/>
          </p:nvPr>
        </p:nvSpPr>
        <p:spPr>
          <a:xfrm>
            <a:off x="6330460" y="922150"/>
            <a:ext cx="5861540" cy="5013955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13" name="Google Shape;213;p6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4897583" cy="411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228600" lvl="0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 sz="18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15" name="Google Shape;215;p61" descr="A blue and black backgrou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88493" t="7481" r="5700" b="50297"/>
          <a:stretch/>
        </p:blipFill>
        <p:spPr>
          <a:xfrm rot="-5400000">
            <a:off x="6038851" y="704848"/>
            <a:ext cx="114299" cy="12192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C0E1C825-526B-FCA0-FD9C-8AC6A6C337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65103" y="6204389"/>
            <a:ext cx="1106630" cy="38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24059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7_Section Header" preserve="1" userDrawn="1">
  <p:cSld name="Quote Layout">
    <p:bg>
      <p:bgPr>
        <a:solidFill>
          <a:schemeClr val="tx1"/>
        </a:solidFill>
        <a:effectLst/>
      </p:bgPr>
    </p:bg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75"/>
          <p:cNvSpPr txBox="1">
            <a:spLocks noGrp="1"/>
          </p:cNvSpPr>
          <p:nvPr>
            <p:ph type="title" hasCustomPrompt="1"/>
          </p:nvPr>
        </p:nvSpPr>
        <p:spPr>
          <a:xfrm>
            <a:off x="1358485" y="2383291"/>
            <a:ext cx="7169150" cy="2091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Georgia"/>
              <a:buNone/>
              <a:defRPr sz="3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add title</a:t>
            </a:r>
            <a:endParaRPr/>
          </a:p>
        </p:txBody>
      </p:sp>
      <p:pic>
        <p:nvPicPr>
          <p:cNvPr id="337" name="Google Shape;337;p75" descr="A blue and black backgrou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88493" t="7481" r="5700" b="50297"/>
          <a:stretch/>
        </p:blipFill>
        <p:spPr>
          <a:xfrm rot="-5400000">
            <a:off x="6038851" y="704848"/>
            <a:ext cx="114299" cy="12192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75"/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0164585" y="6120365"/>
            <a:ext cx="1297704" cy="547919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F7537DF-E1F2-3DC2-D29E-774E4AFC50B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58484" y="4564321"/>
            <a:ext cx="7169149" cy="313932"/>
          </a:xfrm>
        </p:spPr>
        <p:txBody>
          <a:bodyPr>
            <a:spAutoFit/>
          </a:bodyPr>
          <a:lstStyle>
            <a:lvl1pPr marL="0" indent="0" algn="r">
              <a:buNone/>
              <a:defRPr sz="16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— Click to add name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108893B-0AC9-2D80-83E0-7997A801B0EA}"/>
              </a:ext>
            </a:extLst>
          </p:cNvPr>
          <p:cNvSpPr txBox="1"/>
          <p:nvPr userDrawn="1"/>
        </p:nvSpPr>
        <p:spPr>
          <a:xfrm>
            <a:off x="233572" y="782121"/>
            <a:ext cx="809250" cy="529375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34400">
                <a:solidFill>
                  <a:schemeClr val="accent1"/>
                </a:solidFill>
                <a:latin typeface="Georgia" panose="02040502050405020303" pitchFamily="18" charset="0"/>
              </a:rPr>
              <a:t>“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CB9DB0-771F-4822-2643-B5621DDE462C}"/>
              </a:ext>
            </a:extLst>
          </p:cNvPr>
          <p:cNvSpPr txBox="1"/>
          <p:nvPr userDrawn="1"/>
        </p:nvSpPr>
        <p:spPr>
          <a:xfrm>
            <a:off x="11149178" y="782121"/>
            <a:ext cx="809250" cy="529375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34400">
                <a:solidFill>
                  <a:schemeClr val="accent1"/>
                </a:solidFill>
                <a:latin typeface="Georgia" panose="02040502050405020303" pitchFamily="18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6214601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7_Section Header" preserve="1" userDrawn="1">
  <p:cSld name="8_Section Header">
    <p:bg>
      <p:bgPr>
        <a:solidFill>
          <a:schemeClr val="tx1"/>
        </a:solidFill>
        <a:effectLst/>
      </p:bgPr>
    </p:bg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black background&#10;&#10;AI-generated content may be incorrect.">
            <a:extLst>
              <a:ext uri="{FF2B5EF4-FFF2-40B4-BE49-F238E27FC236}">
                <a16:creationId xmlns:a16="http://schemas.microsoft.com/office/drawing/2014/main" id="{5B6E7054-435F-7106-824D-55B68CAABF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777" r="29777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335" name="Google Shape;335;p75"/>
          <p:cNvSpPr txBox="1">
            <a:spLocks noGrp="1"/>
          </p:cNvSpPr>
          <p:nvPr>
            <p:ph type="title" hasCustomPrompt="1"/>
          </p:nvPr>
        </p:nvSpPr>
        <p:spPr>
          <a:xfrm>
            <a:off x="1358485" y="2383291"/>
            <a:ext cx="7169150" cy="2091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Georgia"/>
              <a:buNone/>
              <a:defRPr sz="3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add title</a:t>
            </a:r>
            <a:endParaRPr/>
          </a:p>
        </p:txBody>
      </p:sp>
      <p:pic>
        <p:nvPicPr>
          <p:cNvPr id="338" name="Google Shape;338;p75"/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0164585" y="6120365"/>
            <a:ext cx="1297704" cy="547919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F7537DF-E1F2-3DC2-D29E-774E4AFC50B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58484" y="4564321"/>
            <a:ext cx="7169149" cy="313932"/>
          </a:xfrm>
        </p:spPr>
        <p:txBody>
          <a:bodyPr>
            <a:spAutoFit/>
          </a:bodyPr>
          <a:lstStyle>
            <a:lvl1pPr marL="0" indent="0" algn="r">
              <a:buNone/>
              <a:defRPr sz="16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— Click to add name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108893B-0AC9-2D80-83E0-7997A801B0EA}"/>
              </a:ext>
            </a:extLst>
          </p:cNvPr>
          <p:cNvSpPr txBox="1"/>
          <p:nvPr userDrawn="1"/>
        </p:nvSpPr>
        <p:spPr>
          <a:xfrm>
            <a:off x="233572" y="782121"/>
            <a:ext cx="809250" cy="529375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34400">
                <a:solidFill>
                  <a:schemeClr val="accent1"/>
                </a:solidFill>
                <a:latin typeface="Georgia" panose="02040502050405020303" pitchFamily="18" charset="0"/>
              </a:rPr>
              <a:t>“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CB9DB0-771F-4822-2643-B5621DDE462C}"/>
              </a:ext>
            </a:extLst>
          </p:cNvPr>
          <p:cNvSpPr txBox="1"/>
          <p:nvPr userDrawn="1"/>
        </p:nvSpPr>
        <p:spPr>
          <a:xfrm>
            <a:off x="11149178" y="782121"/>
            <a:ext cx="809250" cy="529375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34400">
                <a:solidFill>
                  <a:schemeClr val="accent1"/>
                </a:solidFill>
                <a:latin typeface="Georgia" panose="02040502050405020303" pitchFamily="18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0176383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Section Header" preserve="1" userDrawn="1">
  <p:cSld name="8_Section Header">
    <p:bg>
      <p:bgPr>
        <a:solidFill>
          <a:schemeClr val="lt1"/>
        </a:solidFill>
        <a:effectLst/>
      </p:bgPr>
    </p:bg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75"/>
          <p:cNvSpPr txBox="1">
            <a:spLocks noGrp="1"/>
          </p:cNvSpPr>
          <p:nvPr>
            <p:ph type="title" hasCustomPrompt="1"/>
          </p:nvPr>
        </p:nvSpPr>
        <p:spPr>
          <a:xfrm>
            <a:off x="1358485" y="2383291"/>
            <a:ext cx="7169150" cy="2091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Georgia"/>
              <a:buNone/>
              <a:defRPr sz="3200"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add title</a:t>
            </a:r>
            <a:endParaRPr/>
          </a:p>
        </p:txBody>
      </p:sp>
      <p:pic>
        <p:nvPicPr>
          <p:cNvPr id="337" name="Google Shape;337;p75" descr="A blue and black backgrou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88493" t="7481" r="5700" b="50297"/>
          <a:stretch/>
        </p:blipFill>
        <p:spPr>
          <a:xfrm rot="-5400000">
            <a:off x="6038851" y="704848"/>
            <a:ext cx="114299" cy="1219200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CCEB403-7944-3E12-98EF-4CF8D0C3D7ED}"/>
              </a:ext>
            </a:extLst>
          </p:cNvPr>
          <p:cNvSpPr txBox="1"/>
          <p:nvPr userDrawn="1"/>
        </p:nvSpPr>
        <p:spPr>
          <a:xfrm>
            <a:off x="233572" y="782121"/>
            <a:ext cx="809250" cy="529375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34400">
                <a:solidFill>
                  <a:schemeClr val="accent1"/>
                </a:solidFill>
                <a:latin typeface="Georgia" panose="02040502050405020303" pitchFamily="18" charset="0"/>
              </a:rPr>
              <a:t>“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E3DE7A-A5B2-E63F-587F-5D2912B689A3}"/>
              </a:ext>
            </a:extLst>
          </p:cNvPr>
          <p:cNvSpPr txBox="1"/>
          <p:nvPr userDrawn="1"/>
        </p:nvSpPr>
        <p:spPr>
          <a:xfrm>
            <a:off x="11149178" y="782121"/>
            <a:ext cx="809250" cy="529375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34400">
                <a:solidFill>
                  <a:schemeClr val="accent1"/>
                </a:solidFill>
                <a:latin typeface="Georgia" panose="02040502050405020303" pitchFamily="18" charset="0"/>
              </a:rPr>
              <a:t>”</a:t>
            </a: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47F7C581-74D7-A228-41C0-C8323967206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58484" y="4564321"/>
            <a:ext cx="7169149" cy="313932"/>
          </a:xfrm>
        </p:spPr>
        <p:txBody>
          <a:bodyPr>
            <a:spAutoFit/>
          </a:bodyPr>
          <a:lstStyle>
            <a:lvl1pPr marL="0" indent="0" algn="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/>
              <a:t>— Click to add name</a:t>
            </a:r>
          </a:p>
        </p:txBody>
      </p:sp>
    </p:spTree>
    <p:extLst>
      <p:ext uri="{BB962C8B-B14F-4D97-AF65-F5344CB8AC3E}">
        <p14:creationId xmlns:p14="http://schemas.microsoft.com/office/powerpoint/2010/main" val="28564510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ivider1" preserve="1">
  <p:cSld name="Divider1">
    <p:bg>
      <p:bgPr>
        <a:solidFill>
          <a:schemeClr val="tx1"/>
        </a:solid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and black background&#10;&#10;AI-generated content may be incorrect.">
            <a:extLst>
              <a:ext uri="{FF2B5EF4-FFF2-40B4-BE49-F238E27FC236}">
                <a16:creationId xmlns:a16="http://schemas.microsoft.com/office/drawing/2014/main" id="{957A04A0-C68D-5656-122E-EEBAFC5215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777" r="29777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18" name="Google Shape;218;p62"/>
          <p:cNvSpPr txBox="1">
            <a:spLocks noGrp="1"/>
          </p:cNvSpPr>
          <p:nvPr>
            <p:ph type="title" hasCustomPrompt="1"/>
          </p:nvPr>
        </p:nvSpPr>
        <p:spPr>
          <a:xfrm>
            <a:off x="831850" y="1439414"/>
            <a:ext cx="7169150" cy="2091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eorgia"/>
              <a:buNone/>
              <a:defRPr sz="44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add title</a:t>
            </a:r>
            <a:endParaRPr/>
          </a:p>
        </p:txBody>
      </p:sp>
      <p:sp>
        <p:nvSpPr>
          <p:cNvPr id="219" name="Google Shape;219;p62"/>
          <p:cNvSpPr txBox="1">
            <a:spLocks noGrp="1"/>
          </p:cNvSpPr>
          <p:nvPr>
            <p:ph type="body" idx="1"/>
          </p:nvPr>
        </p:nvSpPr>
        <p:spPr>
          <a:xfrm>
            <a:off x="831850" y="3872610"/>
            <a:ext cx="716915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Font typeface="Arial" panose="020B0604020202020204" pitchFamily="34" charset="0"/>
              <a:buNone/>
              <a:tabLst/>
              <a:defRPr sz="24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pic>
        <p:nvPicPr>
          <p:cNvPr id="220" name="Google Shape;220;p62"/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0164585" y="6120365"/>
            <a:ext cx="1297704" cy="54791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1" name="Google Shape;221;p62"/>
          <p:cNvCxnSpPr/>
          <p:nvPr/>
        </p:nvCxnSpPr>
        <p:spPr>
          <a:xfrm>
            <a:off x="0" y="3701143"/>
            <a:ext cx="8001000" cy="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80727023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ivider1" preserve="1">
  <p:cSld name="1_Divider1">
    <p:bg>
      <p:bgPr>
        <a:solidFill>
          <a:schemeClr val="tx1"/>
        </a:solid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62"/>
          <p:cNvSpPr txBox="1">
            <a:spLocks noGrp="1"/>
          </p:cNvSpPr>
          <p:nvPr>
            <p:ph type="title" hasCustomPrompt="1"/>
          </p:nvPr>
        </p:nvSpPr>
        <p:spPr>
          <a:xfrm>
            <a:off x="831850" y="1439414"/>
            <a:ext cx="7169150" cy="2091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eorgia"/>
              <a:buNone/>
              <a:defRPr sz="44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add title</a:t>
            </a:r>
            <a:endParaRPr/>
          </a:p>
        </p:txBody>
      </p:sp>
      <p:sp>
        <p:nvSpPr>
          <p:cNvPr id="219" name="Google Shape;219;p62"/>
          <p:cNvSpPr txBox="1">
            <a:spLocks noGrp="1"/>
          </p:cNvSpPr>
          <p:nvPr>
            <p:ph type="body" idx="1"/>
          </p:nvPr>
        </p:nvSpPr>
        <p:spPr>
          <a:xfrm>
            <a:off x="831850" y="3872610"/>
            <a:ext cx="716915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Font typeface="Arial" panose="020B0604020202020204" pitchFamily="34" charset="0"/>
              <a:buNone/>
              <a:tabLst/>
              <a:defRPr sz="24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pic>
        <p:nvPicPr>
          <p:cNvPr id="220" name="Google Shape;220;p62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0164585" y="6120365"/>
            <a:ext cx="1297704" cy="54791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1" name="Google Shape;221;p62"/>
          <p:cNvCxnSpPr/>
          <p:nvPr/>
        </p:nvCxnSpPr>
        <p:spPr>
          <a:xfrm>
            <a:off x="0" y="3701143"/>
            <a:ext cx="8001000" cy="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med" len="med"/>
          </a:ln>
        </p:spPr>
      </p:cxnSp>
      <p:pic>
        <p:nvPicPr>
          <p:cNvPr id="222" name="Google Shape;222;p62" descr="A blue and black background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88493" t="7481" r="5700" b="50297"/>
          <a:stretch/>
        </p:blipFill>
        <p:spPr>
          <a:xfrm rot="-5400000">
            <a:off x="6038851" y="704848"/>
            <a:ext cx="114299" cy="121920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3019577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1" preserve="1">
  <p:cSld name="1_Divider1"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62"/>
          <p:cNvSpPr txBox="1">
            <a:spLocks noGrp="1"/>
          </p:cNvSpPr>
          <p:nvPr>
            <p:ph type="title" hasCustomPrompt="1"/>
          </p:nvPr>
        </p:nvSpPr>
        <p:spPr>
          <a:xfrm>
            <a:off x="831850" y="1439414"/>
            <a:ext cx="7169150" cy="2091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eorgia"/>
              <a:buNone/>
              <a:defRPr sz="4400"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add title</a:t>
            </a:r>
            <a:endParaRPr/>
          </a:p>
        </p:txBody>
      </p:sp>
      <p:sp>
        <p:nvSpPr>
          <p:cNvPr id="219" name="Google Shape;219;p62"/>
          <p:cNvSpPr txBox="1">
            <a:spLocks noGrp="1"/>
          </p:cNvSpPr>
          <p:nvPr>
            <p:ph type="body" idx="1"/>
          </p:nvPr>
        </p:nvSpPr>
        <p:spPr>
          <a:xfrm>
            <a:off x="831850" y="3872610"/>
            <a:ext cx="716915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cxnSp>
        <p:nvCxnSpPr>
          <p:cNvPr id="221" name="Google Shape;221;p62"/>
          <p:cNvCxnSpPr/>
          <p:nvPr/>
        </p:nvCxnSpPr>
        <p:spPr>
          <a:xfrm>
            <a:off x="0" y="3701143"/>
            <a:ext cx="8001000" cy="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med" len="med"/>
          </a:ln>
        </p:spPr>
      </p:cxnSp>
      <p:pic>
        <p:nvPicPr>
          <p:cNvPr id="222" name="Google Shape;222;p62" descr="A blue and black backgrou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88493" t="7481" r="5700" b="50297"/>
          <a:stretch/>
        </p:blipFill>
        <p:spPr>
          <a:xfrm rot="-5400000">
            <a:off x="6038851" y="704848"/>
            <a:ext cx="114299" cy="1219200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9532A55-83AF-1041-0301-A8CA8FAF35C3}"/>
              </a:ext>
            </a:extLst>
          </p:cNvPr>
          <p:cNvSpPr/>
          <p:nvPr userDrawn="1"/>
        </p:nvSpPr>
        <p:spPr>
          <a:xfrm>
            <a:off x="831850" y="6330462"/>
            <a:ext cx="2855895" cy="3315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03117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ivider5" preserve="1">
  <p:cSld name="Divider5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246;p66" descr="A hand holding a pipette over a petri dish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-1"/>
            <a:ext cx="12192000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6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00000">
                  <a:alpha val="24705"/>
                </a:srgbClr>
              </a:gs>
              <a:gs pos="100000">
                <a:srgbClr val="000000">
                  <a:alpha val="60000"/>
                </a:srgbClr>
              </a:gs>
            </a:gsLst>
            <a:lin ang="13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48" name="Google Shape;248;p66"/>
          <p:cNvSpPr/>
          <p:nvPr/>
        </p:nvSpPr>
        <p:spPr>
          <a:xfrm>
            <a:off x="0" y="0"/>
            <a:ext cx="12191999" cy="6857995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00000">
                  <a:alpha val="0"/>
                </a:srgbClr>
              </a:gs>
              <a:gs pos="15000">
                <a:srgbClr val="000000">
                  <a:alpha val="0"/>
                </a:srgbClr>
              </a:gs>
              <a:gs pos="99000">
                <a:srgbClr val="000000">
                  <a:alpha val="84313"/>
                </a:srgbClr>
              </a:gs>
              <a:gs pos="100000">
                <a:srgbClr val="000000">
                  <a:alpha val="84313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endParaRPr sz="18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49" name="Google Shape;249;p66"/>
          <p:cNvSpPr txBox="1">
            <a:spLocks noGrp="1"/>
          </p:cNvSpPr>
          <p:nvPr>
            <p:ph type="title" hasCustomPrompt="1"/>
          </p:nvPr>
        </p:nvSpPr>
        <p:spPr>
          <a:xfrm>
            <a:off x="831850" y="1439414"/>
            <a:ext cx="7169150" cy="2091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eorgia"/>
              <a:buNone/>
              <a:defRPr sz="44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add title</a:t>
            </a:r>
            <a:endParaRPr/>
          </a:p>
        </p:txBody>
      </p:sp>
      <p:sp>
        <p:nvSpPr>
          <p:cNvPr id="250" name="Google Shape;250;p66"/>
          <p:cNvSpPr txBox="1">
            <a:spLocks noGrp="1"/>
          </p:cNvSpPr>
          <p:nvPr>
            <p:ph type="body" idx="1"/>
          </p:nvPr>
        </p:nvSpPr>
        <p:spPr>
          <a:xfrm>
            <a:off x="831850" y="3872610"/>
            <a:ext cx="716915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Font typeface="Arial" panose="020B0604020202020204" pitchFamily="34" charset="0"/>
              <a:buNone/>
              <a:tabLst/>
              <a:defRPr sz="24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pic>
        <p:nvPicPr>
          <p:cNvPr id="252" name="Google Shape;252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64585" y="6120365"/>
            <a:ext cx="1297704" cy="54791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" name="Google Shape;275;p69">
            <a:extLst>
              <a:ext uri="{FF2B5EF4-FFF2-40B4-BE49-F238E27FC236}">
                <a16:creationId xmlns:a16="http://schemas.microsoft.com/office/drawing/2014/main" id="{3C0FC943-C81F-142C-C3F5-675A294C9F5E}"/>
              </a:ext>
            </a:extLst>
          </p:cNvPr>
          <p:cNvCxnSpPr/>
          <p:nvPr userDrawn="1"/>
        </p:nvCxnSpPr>
        <p:spPr>
          <a:xfrm>
            <a:off x="0" y="3711303"/>
            <a:ext cx="8001000" cy="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89744823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ivider8" preserve="1">
  <p:cSld name="Divider8"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270;p69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5400000">
            <a:off x="2667000" y="-2667001"/>
            <a:ext cx="6858000" cy="12191999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69"/>
          <p:cNvSpPr/>
          <p:nvPr/>
        </p:nvSpPr>
        <p:spPr>
          <a:xfrm>
            <a:off x="-2" y="0"/>
            <a:ext cx="12192000" cy="6858000"/>
          </a:xfrm>
          <a:prstGeom prst="rect">
            <a:avLst/>
          </a:prstGeom>
          <a:gradFill>
            <a:gsLst>
              <a:gs pos="0">
                <a:srgbClr val="000000">
                  <a:alpha val="24705"/>
                </a:srgbClr>
              </a:gs>
              <a:gs pos="15000">
                <a:srgbClr val="000000">
                  <a:alpha val="60000"/>
                </a:srgbClr>
              </a:gs>
              <a:gs pos="100000">
                <a:srgbClr val="000000">
                  <a:alpha val="60000"/>
                </a:srgbClr>
              </a:gs>
            </a:gsLst>
            <a:lin ang="13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72" name="Google Shape;272;p69"/>
          <p:cNvSpPr/>
          <p:nvPr/>
        </p:nvSpPr>
        <p:spPr>
          <a:xfrm>
            <a:off x="-3" y="0"/>
            <a:ext cx="12192004" cy="6857999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00000">
                  <a:alpha val="0"/>
                </a:srgbClr>
              </a:gs>
              <a:gs pos="15000">
                <a:srgbClr val="000000">
                  <a:alpha val="0"/>
                </a:srgbClr>
              </a:gs>
              <a:gs pos="99000">
                <a:srgbClr val="000000">
                  <a:alpha val="84313"/>
                </a:srgbClr>
              </a:gs>
              <a:gs pos="100000">
                <a:srgbClr val="000000">
                  <a:alpha val="84313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endParaRPr sz="18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73" name="Google Shape;273;p69"/>
          <p:cNvSpPr txBox="1">
            <a:spLocks noGrp="1"/>
          </p:cNvSpPr>
          <p:nvPr>
            <p:ph type="title" hasCustomPrompt="1"/>
          </p:nvPr>
        </p:nvSpPr>
        <p:spPr>
          <a:xfrm>
            <a:off x="831850" y="1439414"/>
            <a:ext cx="7169150" cy="2091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eorgia"/>
              <a:buNone/>
              <a:defRPr sz="44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add title</a:t>
            </a:r>
            <a:endParaRPr/>
          </a:p>
        </p:txBody>
      </p:sp>
      <p:sp>
        <p:nvSpPr>
          <p:cNvPr id="274" name="Google Shape;274;p69"/>
          <p:cNvSpPr txBox="1">
            <a:spLocks noGrp="1"/>
          </p:cNvSpPr>
          <p:nvPr>
            <p:ph type="body" idx="1"/>
          </p:nvPr>
        </p:nvSpPr>
        <p:spPr>
          <a:xfrm>
            <a:off x="831850" y="3872610"/>
            <a:ext cx="716915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Font typeface="Arial" panose="020B0604020202020204" pitchFamily="34" charset="0"/>
              <a:buNone/>
              <a:tabLst/>
              <a:defRPr sz="24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cxnSp>
        <p:nvCxnSpPr>
          <p:cNvPr id="275" name="Google Shape;275;p69"/>
          <p:cNvCxnSpPr/>
          <p:nvPr/>
        </p:nvCxnSpPr>
        <p:spPr>
          <a:xfrm>
            <a:off x="0" y="3711303"/>
            <a:ext cx="8001000" cy="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med" len="med"/>
          </a:ln>
        </p:spPr>
      </p:cxnSp>
      <p:pic>
        <p:nvPicPr>
          <p:cNvPr id="276" name="Google Shape;2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64585" y="6120365"/>
            <a:ext cx="1297704" cy="5479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7973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OC" preserve="1">
  <p:cSld name="TOC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43"/>
          <p:cNvSpPr>
            <a:spLocks noGrp="1"/>
          </p:cNvSpPr>
          <p:nvPr>
            <p:ph type="pic" idx="2"/>
          </p:nvPr>
        </p:nvSpPr>
        <p:spPr>
          <a:xfrm>
            <a:off x="6339992" y="0"/>
            <a:ext cx="5852007" cy="674369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8" name="Google Shape;48;p43"/>
          <p:cNvSpPr txBox="1">
            <a:spLocks noGrp="1"/>
          </p:cNvSpPr>
          <p:nvPr>
            <p:ph type="title" hasCustomPrompt="1"/>
          </p:nvPr>
        </p:nvSpPr>
        <p:spPr>
          <a:xfrm>
            <a:off x="838200" y="365125"/>
            <a:ext cx="4897583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eorgia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add title</a:t>
            </a:r>
            <a:endParaRPr/>
          </a:p>
        </p:txBody>
      </p:sp>
      <p:sp>
        <p:nvSpPr>
          <p:cNvPr id="49" name="Google Shape;49;p43"/>
          <p:cNvSpPr txBox="1">
            <a:spLocks noGrp="1"/>
          </p:cNvSpPr>
          <p:nvPr>
            <p:ph type="body" idx="1"/>
          </p:nvPr>
        </p:nvSpPr>
        <p:spPr>
          <a:xfrm>
            <a:off x="1664494" y="3690072"/>
            <a:ext cx="4078709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11113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tabLst/>
              <a:defRPr sz="16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43"/>
          <p:cNvSpPr txBox="1">
            <a:spLocks noGrp="1"/>
          </p:cNvSpPr>
          <p:nvPr>
            <p:ph type="body" idx="3"/>
          </p:nvPr>
        </p:nvSpPr>
        <p:spPr>
          <a:xfrm>
            <a:off x="1664494" y="4527200"/>
            <a:ext cx="4078709" cy="457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11113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tabLst/>
              <a:defRPr sz="16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43"/>
          <p:cNvSpPr txBox="1">
            <a:spLocks noGrp="1"/>
          </p:cNvSpPr>
          <p:nvPr>
            <p:ph type="body" idx="4"/>
          </p:nvPr>
        </p:nvSpPr>
        <p:spPr>
          <a:xfrm>
            <a:off x="1664494" y="5364327"/>
            <a:ext cx="4078709" cy="457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11113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tabLst/>
              <a:defRPr sz="16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43"/>
          <p:cNvSpPr txBox="1">
            <a:spLocks noGrp="1"/>
          </p:cNvSpPr>
          <p:nvPr>
            <p:ph type="body" idx="5"/>
          </p:nvPr>
        </p:nvSpPr>
        <p:spPr>
          <a:xfrm>
            <a:off x="1664494" y="2009379"/>
            <a:ext cx="4078709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11113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tabLst/>
              <a:defRPr sz="16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43"/>
          <p:cNvSpPr txBox="1">
            <a:spLocks noGrp="1"/>
          </p:cNvSpPr>
          <p:nvPr>
            <p:ph type="body" idx="6"/>
          </p:nvPr>
        </p:nvSpPr>
        <p:spPr>
          <a:xfrm>
            <a:off x="1664494" y="2852945"/>
            <a:ext cx="4078709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11113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tabLst/>
              <a:defRPr sz="16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43"/>
          <p:cNvSpPr txBox="1"/>
          <p:nvPr/>
        </p:nvSpPr>
        <p:spPr>
          <a:xfrm>
            <a:off x="838200" y="1914814"/>
            <a:ext cx="82629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01</a:t>
            </a:r>
            <a:endParaRPr sz="3200" b="1" i="0" u="none" strike="noStrike" cap="none">
              <a:solidFill>
                <a:schemeClr val="accen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5" name="Google Shape;55;p43"/>
          <p:cNvSpPr txBox="1"/>
          <p:nvPr/>
        </p:nvSpPr>
        <p:spPr>
          <a:xfrm>
            <a:off x="838200" y="2758380"/>
            <a:ext cx="82629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02</a:t>
            </a:r>
            <a:endParaRPr sz="3200" b="1" i="0" u="none" strike="noStrike" cap="none">
              <a:solidFill>
                <a:schemeClr val="accen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6" name="Google Shape;56;p43"/>
          <p:cNvSpPr txBox="1"/>
          <p:nvPr/>
        </p:nvSpPr>
        <p:spPr>
          <a:xfrm>
            <a:off x="838200" y="3595507"/>
            <a:ext cx="82629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03</a:t>
            </a:r>
            <a:endParaRPr sz="3200" b="1" i="0" u="none" strike="noStrike" cap="none">
              <a:solidFill>
                <a:schemeClr val="accen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7" name="Google Shape;57;p43"/>
          <p:cNvSpPr txBox="1"/>
          <p:nvPr/>
        </p:nvSpPr>
        <p:spPr>
          <a:xfrm>
            <a:off x="838200" y="4432634"/>
            <a:ext cx="82629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04</a:t>
            </a:r>
            <a:endParaRPr sz="3200" b="1" i="0" u="none" strike="noStrike" cap="none">
              <a:solidFill>
                <a:schemeClr val="accen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8" name="Google Shape;58;p43"/>
          <p:cNvSpPr txBox="1"/>
          <p:nvPr/>
        </p:nvSpPr>
        <p:spPr>
          <a:xfrm>
            <a:off x="838200" y="5269761"/>
            <a:ext cx="82629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05</a:t>
            </a:r>
            <a:endParaRPr sz="3200" b="1" i="0" u="none" strike="noStrike" cap="none">
              <a:solidFill>
                <a:schemeClr val="accen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59" name="Google Shape;59;p43" descr="A blue and black backgrou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88493" t="7481" r="5700" b="50297"/>
          <a:stretch/>
        </p:blipFill>
        <p:spPr>
          <a:xfrm rot="-5400000">
            <a:off x="6038851" y="704848"/>
            <a:ext cx="114299" cy="121920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22304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Divider2" preserve="1" userDrawn="1">
  <p:cSld name="2_Divider2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07CD7E1-5D48-EC86-40D9-0D5487F9E0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25" name="Google Shape;225;p63"/>
          <p:cNvSpPr/>
          <p:nvPr/>
        </p:nvSpPr>
        <p:spPr>
          <a:xfrm>
            <a:off x="1" y="0"/>
            <a:ext cx="11911128" cy="6858000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00000">
                  <a:alpha val="0"/>
                </a:srgbClr>
              </a:gs>
              <a:gs pos="15000">
                <a:srgbClr val="000000">
                  <a:alpha val="0"/>
                </a:srgbClr>
              </a:gs>
              <a:gs pos="99000">
                <a:srgbClr val="000000">
                  <a:alpha val="84313"/>
                </a:srgbClr>
              </a:gs>
              <a:gs pos="100000">
                <a:srgbClr val="000000">
                  <a:alpha val="84313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endParaRPr sz="18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29" name="Google Shape;229;p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64585" y="6120365"/>
            <a:ext cx="1297704" cy="54791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241;p65">
            <a:extLst>
              <a:ext uri="{FF2B5EF4-FFF2-40B4-BE49-F238E27FC236}">
                <a16:creationId xmlns:a16="http://schemas.microsoft.com/office/drawing/2014/main" id="{48AD4DE7-6DBF-1F15-59B2-258741E88ACC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831850" y="1439414"/>
            <a:ext cx="7169150" cy="2091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eorgia"/>
              <a:buNone/>
              <a:defRPr sz="44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add title</a:t>
            </a:r>
            <a:endParaRPr/>
          </a:p>
        </p:txBody>
      </p:sp>
      <p:sp>
        <p:nvSpPr>
          <p:cNvPr id="6" name="Google Shape;242;p65">
            <a:extLst>
              <a:ext uri="{FF2B5EF4-FFF2-40B4-BE49-F238E27FC236}">
                <a16:creationId xmlns:a16="http://schemas.microsoft.com/office/drawing/2014/main" id="{4FDA6316-9C7F-F4B8-5370-3CA9783F897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50" y="3558656"/>
            <a:ext cx="716915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Font typeface="Arial" panose="020B0604020202020204" pitchFamily="34" charset="0"/>
              <a:buNone/>
              <a:tabLst/>
              <a:defRPr sz="24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462623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Divider2" preserve="1" userDrawn="1">
  <p:cSld name="2_Divider2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9B417B5-DC75-9F6B-262D-B10D9A5E42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25" name="Google Shape;225;p63"/>
          <p:cNvSpPr/>
          <p:nvPr/>
        </p:nvSpPr>
        <p:spPr>
          <a:xfrm>
            <a:off x="1" y="0"/>
            <a:ext cx="11911128" cy="6857999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00000">
                  <a:alpha val="0"/>
                </a:srgbClr>
              </a:gs>
              <a:gs pos="15000">
                <a:srgbClr val="000000">
                  <a:alpha val="0"/>
                </a:srgbClr>
              </a:gs>
              <a:gs pos="99000">
                <a:srgbClr val="000000">
                  <a:alpha val="84313"/>
                </a:srgbClr>
              </a:gs>
              <a:gs pos="100000">
                <a:srgbClr val="000000">
                  <a:alpha val="84313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endParaRPr sz="18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29" name="Google Shape;229;p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64585" y="6120365"/>
            <a:ext cx="1297704" cy="54791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241;p65">
            <a:extLst>
              <a:ext uri="{FF2B5EF4-FFF2-40B4-BE49-F238E27FC236}">
                <a16:creationId xmlns:a16="http://schemas.microsoft.com/office/drawing/2014/main" id="{F72D1ED8-ECF1-ACF1-6E63-06FABC00A4D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831850" y="1439414"/>
            <a:ext cx="7169150" cy="2091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eorgia"/>
              <a:buNone/>
              <a:defRPr sz="44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add title</a:t>
            </a:r>
            <a:endParaRPr/>
          </a:p>
        </p:txBody>
      </p:sp>
      <p:sp>
        <p:nvSpPr>
          <p:cNvPr id="6" name="Google Shape;242;p65">
            <a:extLst>
              <a:ext uri="{FF2B5EF4-FFF2-40B4-BE49-F238E27FC236}">
                <a16:creationId xmlns:a16="http://schemas.microsoft.com/office/drawing/2014/main" id="{8BF2CEF7-F3BD-5D84-8640-02D73D25BC7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50" y="3558656"/>
            <a:ext cx="716915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Font typeface="Arial" panose="020B0604020202020204" pitchFamily="34" charset="0"/>
              <a:buNone/>
              <a:tabLst/>
              <a:defRPr sz="24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941943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Divider2" preserve="1" userDrawn="1">
  <p:cSld name="2_Divider2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24925A-588D-D365-833A-2E660D6FD0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816" y="0"/>
            <a:ext cx="12181184" cy="6858000"/>
          </a:xfrm>
          <a:prstGeom prst="rect">
            <a:avLst/>
          </a:prstGeom>
        </p:spPr>
      </p:pic>
      <p:sp>
        <p:nvSpPr>
          <p:cNvPr id="225" name="Google Shape;225;p63"/>
          <p:cNvSpPr/>
          <p:nvPr/>
        </p:nvSpPr>
        <p:spPr>
          <a:xfrm>
            <a:off x="1" y="0"/>
            <a:ext cx="11911128" cy="6858000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00000">
                  <a:alpha val="0"/>
                </a:srgbClr>
              </a:gs>
              <a:gs pos="15000">
                <a:srgbClr val="000000">
                  <a:alpha val="0"/>
                </a:srgbClr>
              </a:gs>
              <a:gs pos="99000">
                <a:srgbClr val="000000">
                  <a:alpha val="84313"/>
                </a:srgbClr>
              </a:gs>
              <a:gs pos="100000">
                <a:srgbClr val="000000">
                  <a:alpha val="84313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endParaRPr sz="18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29" name="Google Shape;229;p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64585" y="6120365"/>
            <a:ext cx="1297704" cy="54791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241;p65">
            <a:extLst>
              <a:ext uri="{FF2B5EF4-FFF2-40B4-BE49-F238E27FC236}">
                <a16:creationId xmlns:a16="http://schemas.microsoft.com/office/drawing/2014/main" id="{B62E361F-F492-7A41-D85C-F134CF7EB738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831850" y="1439414"/>
            <a:ext cx="7169150" cy="2091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eorgia"/>
              <a:buNone/>
              <a:defRPr sz="44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add title</a:t>
            </a:r>
            <a:endParaRPr/>
          </a:p>
        </p:txBody>
      </p:sp>
      <p:sp>
        <p:nvSpPr>
          <p:cNvPr id="8" name="Google Shape;242;p65">
            <a:extLst>
              <a:ext uri="{FF2B5EF4-FFF2-40B4-BE49-F238E27FC236}">
                <a16:creationId xmlns:a16="http://schemas.microsoft.com/office/drawing/2014/main" id="{3DE56642-05C4-1F6C-50B0-CF5E2B52EEB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50" y="3558656"/>
            <a:ext cx="716915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Font typeface="Arial" panose="020B0604020202020204" pitchFamily="34" charset="0"/>
              <a:buNone/>
              <a:tabLst/>
              <a:defRPr sz="24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3894984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ivider4" preserve="1">
  <p:cSld name="1_Divider4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A47031C-B524-5C74-9E43-0A9E0C7266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39" name="Google Shape;239;p65"/>
          <p:cNvSpPr/>
          <p:nvPr userDrawn="1"/>
        </p:nvSpPr>
        <p:spPr>
          <a:xfrm>
            <a:off x="-4" y="0"/>
            <a:ext cx="12192000" cy="6858000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100000">
                <a:srgbClr val="000000">
                  <a:alpha val="59562"/>
                </a:srgbClr>
              </a:gs>
            </a:gsLst>
            <a:lin ang="13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40" name="Google Shape;240;p65"/>
          <p:cNvSpPr/>
          <p:nvPr userDrawn="1"/>
        </p:nvSpPr>
        <p:spPr>
          <a:xfrm>
            <a:off x="0" y="2"/>
            <a:ext cx="11911128" cy="6857998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00000">
                  <a:alpha val="0"/>
                </a:srgbClr>
              </a:gs>
              <a:gs pos="15000">
                <a:srgbClr val="000000">
                  <a:alpha val="0"/>
                </a:srgbClr>
              </a:gs>
              <a:gs pos="99000">
                <a:srgbClr val="000000">
                  <a:alpha val="84313"/>
                </a:srgbClr>
              </a:gs>
              <a:gs pos="100000">
                <a:srgbClr val="000000">
                  <a:alpha val="84313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endParaRPr sz="18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" name="Google Shape;240;p65">
            <a:extLst>
              <a:ext uri="{FF2B5EF4-FFF2-40B4-BE49-F238E27FC236}">
                <a16:creationId xmlns:a16="http://schemas.microsoft.com/office/drawing/2014/main" id="{AB5810DA-CA88-96A8-6D56-8053FA9B3C97}"/>
              </a:ext>
            </a:extLst>
          </p:cNvPr>
          <p:cNvSpPr/>
          <p:nvPr userDrawn="1"/>
        </p:nvSpPr>
        <p:spPr>
          <a:xfrm rot="10800000">
            <a:off x="7160821" y="3978234"/>
            <a:ext cx="5031176" cy="2879764"/>
          </a:xfrm>
          <a:prstGeom prst="roundRect">
            <a:avLst>
              <a:gd name="adj" fmla="val 0"/>
            </a:avLst>
          </a:prstGeom>
          <a:gradFill>
            <a:gsLst>
              <a:gs pos="58000">
                <a:srgbClr val="000000">
                  <a:alpha val="0"/>
                </a:srgbClr>
              </a:gs>
              <a:gs pos="99000">
                <a:srgbClr val="000000">
                  <a:alpha val="84313"/>
                </a:srgbClr>
              </a:gs>
              <a:gs pos="100000">
                <a:srgbClr val="000000">
                  <a:alpha val="84313"/>
                </a:srgbClr>
              </a:gs>
            </a:gsLst>
            <a:lin ang="15000000" scaled="0"/>
          </a:gra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endParaRPr sz="18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Google Shape;239;p65">
            <a:extLst>
              <a:ext uri="{FF2B5EF4-FFF2-40B4-BE49-F238E27FC236}">
                <a16:creationId xmlns:a16="http://schemas.microsoft.com/office/drawing/2014/main" id="{B6D57F1B-516A-8568-E877-FD6134EDBC70}"/>
              </a:ext>
            </a:extLst>
          </p:cNvPr>
          <p:cNvSpPr/>
          <p:nvPr userDrawn="1"/>
        </p:nvSpPr>
        <p:spPr>
          <a:xfrm flipH="1">
            <a:off x="4049485" y="4429496"/>
            <a:ext cx="8142511" cy="2428505"/>
          </a:xfrm>
          <a:prstGeom prst="rect">
            <a:avLst/>
          </a:prstGeom>
          <a:gradFill>
            <a:gsLst>
              <a:gs pos="58000">
                <a:srgbClr val="000000">
                  <a:alpha val="0"/>
                </a:srgbClr>
              </a:gs>
              <a:gs pos="99000">
                <a:srgbClr val="000000">
                  <a:alpha val="50956"/>
                </a:srgbClr>
              </a:gs>
            </a:gsLst>
            <a:lin ang="66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41" name="Google Shape;241;p65"/>
          <p:cNvSpPr txBox="1">
            <a:spLocks noGrp="1"/>
          </p:cNvSpPr>
          <p:nvPr>
            <p:ph type="title" hasCustomPrompt="1"/>
          </p:nvPr>
        </p:nvSpPr>
        <p:spPr>
          <a:xfrm>
            <a:off x="831850" y="1439414"/>
            <a:ext cx="7169150" cy="2091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eorgia"/>
              <a:buNone/>
              <a:defRPr sz="44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add title</a:t>
            </a:r>
            <a:endParaRPr/>
          </a:p>
        </p:txBody>
      </p:sp>
      <p:sp>
        <p:nvSpPr>
          <p:cNvPr id="242" name="Google Shape;242;p65"/>
          <p:cNvSpPr txBox="1">
            <a:spLocks noGrp="1"/>
          </p:cNvSpPr>
          <p:nvPr>
            <p:ph type="body" idx="1"/>
          </p:nvPr>
        </p:nvSpPr>
        <p:spPr>
          <a:xfrm>
            <a:off x="831850" y="3558656"/>
            <a:ext cx="716915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Font typeface="Arial" panose="020B0604020202020204" pitchFamily="34" charset="0"/>
              <a:buNone/>
              <a:tabLst/>
              <a:defRPr sz="24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pic>
        <p:nvPicPr>
          <p:cNvPr id="244" name="Google Shape;244;p65"/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0164585" y="6120365"/>
            <a:ext cx="1297704" cy="5479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101120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Part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C0693FA-BAB2-1BE6-87B1-BCAD0977C171}"/>
              </a:ext>
            </a:extLst>
          </p:cNvPr>
          <p:cNvSpPr/>
          <p:nvPr userDrawn="1"/>
        </p:nvSpPr>
        <p:spPr>
          <a:xfrm>
            <a:off x="0" y="2768048"/>
            <a:ext cx="12192000" cy="23022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oogle Shape;61;p44">
            <a:extLst>
              <a:ext uri="{FF2B5EF4-FFF2-40B4-BE49-F238E27FC236}">
                <a16:creationId xmlns:a16="http://schemas.microsoft.com/office/drawing/2014/main" id="{FA343798-D87B-859F-2C10-B36718892B78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5634023" y="-2575363"/>
            <a:ext cx="3982615" cy="91333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446F34E-4ACD-BB78-1EF7-4E82B1EAA4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add title</a:t>
            </a:r>
          </a:p>
        </p:txBody>
      </p:sp>
      <p:sp>
        <p:nvSpPr>
          <p:cNvPr id="10" name="Google Shape;188;p59">
            <a:extLst>
              <a:ext uri="{FF2B5EF4-FFF2-40B4-BE49-F238E27FC236}">
                <a16:creationId xmlns:a16="http://schemas.microsoft.com/office/drawing/2014/main" id="{CE89D0F8-FD01-802A-F837-9672F2C2EA9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581" y="2000544"/>
            <a:ext cx="2355732" cy="457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lvl="0" indent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Arial" panose="020B0604020202020204" pitchFamily="34" charset="0"/>
              <a:buNone/>
              <a:tabLst/>
              <a:defRPr sz="1800" b="1" i="0">
                <a:solidFill>
                  <a:schemeClr val="dk1">
                    <a:alpha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" name="Google Shape;195;p59">
            <a:extLst>
              <a:ext uri="{FF2B5EF4-FFF2-40B4-BE49-F238E27FC236}">
                <a16:creationId xmlns:a16="http://schemas.microsoft.com/office/drawing/2014/main" id="{B8920ADC-6750-9BDE-FFA8-E1A42F3952A3}"/>
              </a:ext>
            </a:extLst>
          </p:cNvPr>
          <p:cNvSpPr txBox="1">
            <a:spLocks noGrp="1"/>
          </p:cNvSpPr>
          <p:nvPr>
            <p:ph type="body" idx="8"/>
          </p:nvPr>
        </p:nvSpPr>
        <p:spPr>
          <a:xfrm>
            <a:off x="838581" y="3212983"/>
            <a:ext cx="2355732" cy="2839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28600" lvl="0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ts val="1600"/>
              <a:buFont typeface="Arial"/>
              <a:buChar char="•"/>
              <a:tabLst/>
              <a:defRPr sz="16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" name="Google Shape;188;p59">
            <a:extLst>
              <a:ext uri="{FF2B5EF4-FFF2-40B4-BE49-F238E27FC236}">
                <a16:creationId xmlns:a16="http://schemas.microsoft.com/office/drawing/2014/main" id="{3CA1A0D8-E065-C6B5-DC26-1022ABAE886C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3560238" y="2000544"/>
            <a:ext cx="2355732" cy="457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lvl="0" indent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Arial" panose="020B0604020202020204" pitchFamily="34" charset="0"/>
              <a:buNone/>
              <a:tabLst/>
              <a:defRPr sz="1800" b="1" i="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" name="Google Shape;195;p59">
            <a:extLst>
              <a:ext uri="{FF2B5EF4-FFF2-40B4-BE49-F238E27FC236}">
                <a16:creationId xmlns:a16="http://schemas.microsoft.com/office/drawing/2014/main" id="{601800FA-6EB2-F542-0E25-75B33D5D6337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3560238" y="3212983"/>
            <a:ext cx="2355732" cy="2839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28600" lvl="0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4"/>
              </a:buClr>
              <a:buSzPts val="1600"/>
              <a:buFont typeface="Arial"/>
              <a:buChar char="•"/>
              <a:tabLst/>
              <a:defRPr sz="16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88;p59">
            <a:extLst>
              <a:ext uri="{FF2B5EF4-FFF2-40B4-BE49-F238E27FC236}">
                <a16:creationId xmlns:a16="http://schemas.microsoft.com/office/drawing/2014/main" id="{4E5DBDE4-6F54-095C-F5E8-0514C33F9713}"/>
              </a:ext>
            </a:extLst>
          </p:cNvPr>
          <p:cNvSpPr txBox="1">
            <a:spLocks noGrp="1"/>
          </p:cNvSpPr>
          <p:nvPr>
            <p:ph type="body" idx="12"/>
          </p:nvPr>
        </p:nvSpPr>
        <p:spPr>
          <a:xfrm>
            <a:off x="8994317" y="2000544"/>
            <a:ext cx="2355731" cy="457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lvl="0" indent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Arial" panose="020B0604020202020204" pitchFamily="34" charset="0"/>
              <a:buNone/>
              <a:tabLst/>
              <a:defRPr sz="1800" b="1" i="0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" name="Google Shape;195;p59">
            <a:extLst>
              <a:ext uri="{FF2B5EF4-FFF2-40B4-BE49-F238E27FC236}">
                <a16:creationId xmlns:a16="http://schemas.microsoft.com/office/drawing/2014/main" id="{09C67709-0260-06BB-C04C-92F99E822076}"/>
              </a:ext>
            </a:extLst>
          </p:cNvPr>
          <p:cNvSpPr txBox="1">
            <a:spLocks noGrp="1"/>
          </p:cNvSpPr>
          <p:nvPr>
            <p:ph type="body" idx="13"/>
          </p:nvPr>
        </p:nvSpPr>
        <p:spPr>
          <a:xfrm>
            <a:off x="8994317" y="3212983"/>
            <a:ext cx="2355731" cy="2839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28600" lvl="0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3"/>
              </a:buClr>
              <a:buSzPts val="1600"/>
              <a:buFont typeface="Arial"/>
              <a:buChar char="•"/>
              <a:tabLst/>
              <a:defRPr sz="16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" name="Google Shape;188;p59">
            <a:extLst>
              <a:ext uri="{FF2B5EF4-FFF2-40B4-BE49-F238E27FC236}">
                <a16:creationId xmlns:a16="http://schemas.microsoft.com/office/drawing/2014/main" id="{3956AA18-6FA3-20FF-9998-9D5A5D52E3DC}"/>
              </a:ext>
            </a:extLst>
          </p:cNvPr>
          <p:cNvSpPr txBox="1">
            <a:spLocks noGrp="1"/>
          </p:cNvSpPr>
          <p:nvPr>
            <p:ph type="body" idx="14"/>
          </p:nvPr>
        </p:nvSpPr>
        <p:spPr>
          <a:xfrm>
            <a:off x="6281895" y="2000544"/>
            <a:ext cx="2355732" cy="457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lvl="0" indent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Arial" panose="020B0604020202020204" pitchFamily="34" charset="0"/>
              <a:buNone/>
              <a:tabLst/>
              <a:defRPr sz="1800" b="1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95;p59">
            <a:extLst>
              <a:ext uri="{FF2B5EF4-FFF2-40B4-BE49-F238E27FC236}">
                <a16:creationId xmlns:a16="http://schemas.microsoft.com/office/drawing/2014/main" id="{6DBB0FFD-D8B8-1357-9414-81A47309352D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6281895" y="3212983"/>
            <a:ext cx="2355732" cy="2839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28600" lvl="0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SzPts val="1600"/>
              <a:buFont typeface="Arial"/>
              <a:buChar char="•"/>
              <a:tabLst/>
              <a:defRPr sz="16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BCB8FB1-C1E4-E7DB-0969-6D244C7D1BD9}"/>
              </a:ext>
            </a:extLst>
          </p:cNvPr>
          <p:cNvGrpSpPr/>
          <p:nvPr userDrawn="1"/>
        </p:nvGrpSpPr>
        <p:grpSpPr>
          <a:xfrm>
            <a:off x="662791" y="2549236"/>
            <a:ext cx="2706550" cy="501279"/>
            <a:chOff x="662791" y="2385359"/>
            <a:chExt cx="2706550" cy="501279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9E4122E-933C-38C5-51FB-D8A78160FE36}"/>
                </a:ext>
              </a:extLst>
            </p:cNvPr>
            <p:cNvSpPr/>
            <p:nvPr userDrawn="1"/>
          </p:nvSpPr>
          <p:spPr>
            <a:xfrm>
              <a:off x="662791" y="2604172"/>
              <a:ext cx="2706550" cy="2302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Google Shape;280;p70">
              <a:extLst>
                <a:ext uri="{FF2B5EF4-FFF2-40B4-BE49-F238E27FC236}">
                  <a16:creationId xmlns:a16="http://schemas.microsoft.com/office/drawing/2014/main" id="{B18E7CE8-7245-0274-97FC-5832CE15C0A2}"/>
                </a:ext>
              </a:extLst>
            </p:cNvPr>
            <p:cNvSpPr/>
            <p:nvPr userDrawn="1"/>
          </p:nvSpPr>
          <p:spPr>
            <a:xfrm>
              <a:off x="1848714" y="2551932"/>
              <a:ext cx="334706" cy="334706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chemeClr val="bg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endParaRP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3B25B3D9-869F-758D-1B0E-43727F539535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2015000" y="2385359"/>
              <a:ext cx="0" cy="333925"/>
            </a:xfrm>
            <a:prstGeom prst="straightConnector1">
              <a:avLst/>
            </a:prstGeom>
            <a:ln w="25400">
              <a:tail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C0CDA27-FB24-73EF-64AF-8802F96109AF}"/>
              </a:ext>
            </a:extLst>
          </p:cNvPr>
          <p:cNvGrpSpPr/>
          <p:nvPr userDrawn="1"/>
        </p:nvGrpSpPr>
        <p:grpSpPr>
          <a:xfrm>
            <a:off x="3369341" y="2549236"/>
            <a:ext cx="2718705" cy="501279"/>
            <a:chOff x="650636" y="2385359"/>
            <a:chExt cx="2718705" cy="50127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D7278BB-88C0-8821-D558-3931A25E22B0}"/>
                </a:ext>
              </a:extLst>
            </p:cNvPr>
            <p:cNvSpPr/>
            <p:nvPr userDrawn="1"/>
          </p:nvSpPr>
          <p:spPr>
            <a:xfrm>
              <a:off x="650636" y="2604172"/>
              <a:ext cx="2718705" cy="23022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Google Shape;280;p70">
              <a:extLst>
                <a:ext uri="{FF2B5EF4-FFF2-40B4-BE49-F238E27FC236}">
                  <a16:creationId xmlns:a16="http://schemas.microsoft.com/office/drawing/2014/main" id="{9AF52D52-7F2B-4CA6-998F-F0AD2B3B3539}"/>
                </a:ext>
              </a:extLst>
            </p:cNvPr>
            <p:cNvSpPr/>
            <p:nvPr userDrawn="1"/>
          </p:nvSpPr>
          <p:spPr>
            <a:xfrm>
              <a:off x="1848714" y="2551932"/>
              <a:ext cx="334706" cy="334706"/>
            </a:xfrm>
            <a:prstGeom prst="ellipse">
              <a:avLst/>
            </a:prstGeom>
            <a:solidFill>
              <a:schemeClr val="accent4"/>
            </a:solidFill>
            <a:ln w="25400" cap="flat" cmpd="sng">
              <a:solidFill>
                <a:schemeClr val="bg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endParaRPr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A45C93E5-433F-9B63-BE71-2F1DFA96EEA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2015000" y="2385359"/>
              <a:ext cx="0" cy="333925"/>
            </a:xfrm>
            <a:prstGeom prst="straightConnector1">
              <a:avLst/>
            </a:prstGeom>
            <a:ln w="25400">
              <a:solidFill>
                <a:schemeClr val="accent4"/>
              </a:solidFill>
              <a:tail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ACD43ED-9F81-CE64-7C4F-678647F99704}"/>
              </a:ext>
            </a:extLst>
          </p:cNvPr>
          <p:cNvGrpSpPr/>
          <p:nvPr userDrawn="1"/>
        </p:nvGrpSpPr>
        <p:grpSpPr>
          <a:xfrm>
            <a:off x="6088047" y="2549236"/>
            <a:ext cx="2718704" cy="501279"/>
            <a:chOff x="650637" y="2385359"/>
            <a:chExt cx="2718704" cy="501279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DCF9F867-380D-88A9-B94E-D9A1A87B3A76}"/>
                </a:ext>
              </a:extLst>
            </p:cNvPr>
            <p:cNvSpPr/>
            <p:nvPr userDrawn="1"/>
          </p:nvSpPr>
          <p:spPr>
            <a:xfrm>
              <a:off x="650637" y="2604172"/>
              <a:ext cx="2718704" cy="23022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Google Shape;280;p70">
              <a:extLst>
                <a:ext uri="{FF2B5EF4-FFF2-40B4-BE49-F238E27FC236}">
                  <a16:creationId xmlns:a16="http://schemas.microsoft.com/office/drawing/2014/main" id="{CAB8D657-3DC1-5B48-B2E1-44EC36765E06}"/>
                </a:ext>
              </a:extLst>
            </p:cNvPr>
            <p:cNvSpPr/>
            <p:nvPr userDrawn="1"/>
          </p:nvSpPr>
          <p:spPr>
            <a:xfrm>
              <a:off x="1848714" y="2551932"/>
              <a:ext cx="334706" cy="334706"/>
            </a:xfrm>
            <a:prstGeom prst="ellipse">
              <a:avLst/>
            </a:prstGeom>
            <a:solidFill>
              <a:schemeClr val="tx1"/>
            </a:solidFill>
            <a:ln w="25400" cap="flat" cmpd="sng">
              <a:solidFill>
                <a:schemeClr val="bg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endParaRPr>
            </a:p>
          </p:txBody>
        </p: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DF94AB81-35B4-0194-BB00-4347ED14C20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2015000" y="2385359"/>
              <a:ext cx="0" cy="333925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532FA88-2690-1013-F62A-BDD1CAFFE43C}"/>
              </a:ext>
            </a:extLst>
          </p:cNvPr>
          <p:cNvGrpSpPr/>
          <p:nvPr userDrawn="1"/>
        </p:nvGrpSpPr>
        <p:grpSpPr>
          <a:xfrm>
            <a:off x="8806750" y="2549236"/>
            <a:ext cx="2718707" cy="501279"/>
            <a:chOff x="650634" y="2385359"/>
            <a:chExt cx="2718707" cy="501279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C5678BD7-9336-3687-7B08-42BD1FE85AFA}"/>
                </a:ext>
              </a:extLst>
            </p:cNvPr>
            <p:cNvSpPr/>
            <p:nvPr userDrawn="1"/>
          </p:nvSpPr>
          <p:spPr>
            <a:xfrm>
              <a:off x="650634" y="2604172"/>
              <a:ext cx="2718707" cy="23022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Google Shape;280;p70">
              <a:extLst>
                <a:ext uri="{FF2B5EF4-FFF2-40B4-BE49-F238E27FC236}">
                  <a16:creationId xmlns:a16="http://schemas.microsoft.com/office/drawing/2014/main" id="{7CE178BE-B6C3-8CB2-4799-1C0468866306}"/>
                </a:ext>
              </a:extLst>
            </p:cNvPr>
            <p:cNvSpPr/>
            <p:nvPr userDrawn="1"/>
          </p:nvSpPr>
          <p:spPr>
            <a:xfrm>
              <a:off x="1848714" y="2551932"/>
              <a:ext cx="334706" cy="334706"/>
            </a:xfrm>
            <a:prstGeom prst="ellipse">
              <a:avLst/>
            </a:prstGeom>
            <a:solidFill>
              <a:schemeClr val="accent3"/>
            </a:solidFill>
            <a:ln w="25400" cap="flat" cmpd="sng">
              <a:solidFill>
                <a:schemeClr val="bg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endParaRPr>
            </a:p>
          </p:txBody>
        </p: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F017E948-3618-C513-88DF-FF6278DEB57A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2015000" y="2385359"/>
              <a:ext cx="0" cy="333925"/>
            </a:xfrm>
            <a:prstGeom prst="straightConnector1">
              <a:avLst/>
            </a:prstGeom>
            <a:ln w="25400">
              <a:solidFill>
                <a:schemeClr val="accent3"/>
              </a:solidFill>
              <a:tail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603448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7_Section Header" preserve="1">
  <p:cSld name="Section Header">
    <p:bg>
      <p:bgPr>
        <a:solidFill>
          <a:schemeClr val="tx1"/>
        </a:solidFill>
        <a:effectLst/>
      </p:bgPr>
    </p:bg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Google Shape;336;p75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5022846" y="-1"/>
            <a:ext cx="7169151" cy="5359400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75"/>
          <p:cNvSpPr txBox="1">
            <a:spLocks noGrp="1"/>
          </p:cNvSpPr>
          <p:nvPr>
            <p:ph type="title" hasCustomPrompt="1"/>
          </p:nvPr>
        </p:nvSpPr>
        <p:spPr>
          <a:xfrm>
            <a:off x="1358485" y="2383291"/>
            <a:ext cx="7169150" cy="2091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Georgia"/>
              <a:buNone/>
              <a:defRPr sz="54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add title</a:t>
            </a:r>
            <a:endParaRPr/>
          </a:p>
        </p:txBody>
      </p:sp>
      <p:pic>
        <p:nvPicPr>
          <p:cNvPr id="337" name="Google Shape;337;p75" descr="A blue and black background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88493" t="7481" r="5700" b="50297"/>
          <a:stretch/>
        </p:blipFill>
        <p:spPr>
          <a:xfrm rot="-5400000">
            <a:off x="6038851" y="704848"/>
            <a:ext cx="114299" cy="12192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7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164585" y="6120365"/>
            <a:ext cx="1297704" cy="5479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647691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7_Section Header" preserve="1">
  <p:cSld name="8_Section Header">
    <p:bg>
      <p:bgPr>
        <a:solidFill>
          <a:schemeClr val="tx1"/>
        </a:solidFill>
        <a:effectLst/>
      </p:bgPr>
    </p:bg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black background&#10;&#10;AI-generated content may be incorrect.">
            <a:extLst>
              <a:ext uri="{FF2B5EF4-FFF2-40B4-BE49-F238E27FC236}">
                <a16:creationId xmlns:a16="http://schemas.microsoft.com/office/drawing/2014/main" id="{68EAF9E5-15D7-D93A-958F-F6E7336A7D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777" r="29777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336" name="Google Shape;336;p75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5022846" y="-1"/>
            <a:ext cx="7169151" cy="5359400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75"/>
          <p:cNvSpPr txBox="1">
            <a:spLocks noGrp="1"/>
          </p:cNvSpPr>
          <p:nvPr>
            <p:ph type="title" hasCustomPrompt="1"/>
          </p:nvPr>
        </p:nvSpPr>
        <p:spPr>
          <a:xfrm>
            <a:off x="1358485" y="2383291"/>
            <a:ext cx="7169150" cy="2091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Georgia"/>
              <a:buNone/>
              <a:defRPr sz="54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add title</a:t>
            </a:r>
            <a:endParaRPr/>
          </a:p>
        </p:txBody>
      </p:sp>
      <p:pic>
        <p:nvPicPr>
          <p:cNvPr id="338" name="Google Shape;338;p7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164585" y="6120365"/>
            <a:ext cx="1297704" cy="5479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4970730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Section Header" preserve="1">
  <p:cSld name="8_Section Header">
    <p:bg>
      <p:bgPr>
        <a:solidFill>
          <a:schemeClr val="bg1"/>
        </a:solidFill>
        <a:effectLst/>
      </p:bgPr>
    </p:bg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Google Shape;336;p75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5022846" y="-1"/>
            <a:ext cx="7169151" cy="5359400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75"/>
          <p:cNvSpPr txBox="1">
            <a:spLocks noGrp="1"/>
          </p:cNvSpPr>
          <p:nvPr>
            <p:ph type="title" hasCustomPrompt="1"/>
          </p:nvPr>
        </p:nvSpPr>
        <p:spPr>
          <a:xfrm>
            <a:off x="1358485" y="2383291"/>
            <a:ext cx="7169150" cy="2091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Georgia"/>
              <a:buNone/>
              <a:defRPr sz="5400"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add title</a:t>
            </a:r>
            <a:endParaRPr/>
          </a:p>
        </p:txBody>
      </p:sp>
      <p:pic>
        <p:nvPicPr>
          <p:cNvPr id="337" name="Google Shape;337;p75" descr="A blue and black background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88493" t="7481" r="5700" b="50297"/>
          <a:stretch/>
        </p:blipFill>
        <p:spPr>
          <a:xfrm rot="-5400000">
            <a:off x="6038851" y="704848"/>
            <a:ext cx="114299" cy="1219200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87BA2BD-372C-01DC-26C3-F889D67CF1C3}"/>
              </a:ext>
            </a:extLst>
          </p:cNvPr>
          <p:cNvSpPr/>
          <p:nvPr userDrawn="1"/>
        </p:nvSpPr>
        <p:spPr>
          <a:xfrm>
            <a:off x="743578" y="6390751"/>
            <a:ext cx="3014506" cy="2914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68314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02132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2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OC" preserve="1" userDrawn="1">
  <p:cSld name="2_TOC">
    <p:bg>
      <p:bgPr>
        <a:solidFill>
          <a:schemeClr val="tx1"/>
        </a:soli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43"/>
          <p:cNvSpPr>
            <a:spLocks noGrp="1"/>
          </p:cNvSpPr>
          <p:nvPr>
            <p:ph type="pic" idx="2"/>
          </p:nvPr>
        </p:nvSpPr>
        <p:spPr>
          <a:xfrm>
            <a:off x="6339992" y="0"/>
            <a:ext cx="5852007" cy="674369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8" name="Google Shape;48;p43"/>
          <p:cNvSpPr txBox="1">
            <a:spLocks noGrp="1"/>
          </p:cNvSpPr>
          <p:nvPr>
            <p:ph type="title" hasCustomPrompt="1"/>
          </p:nvPr>
        </p:nvSpPr>
        <p:spPr>
          <a:xfrm>
            <a:off x="838200" y="365125"/>
            <a:ext cx="4897583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eorgia"/>
              <a:buNone/>
              <a:defRPr sz="3200">
                <a:solidFill>
                  <a:schemeClr val="bg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add title</a:t>
            </a:r>
            <a:endParaRPr/>
          </a:p>
        </p:txBody>
      </p:sp>
      <p:sp>
        <p:nvSpPr>
          <p:cNvPr id="54" name="Google Shape;54;p43"/>
          <p:cNvSpPr txBox="1"/>
          <p:nvPr/>
        </p:nvSpPr>
        <p:spPr>
          <a:xfrm>
            <a:off x="838200" y="1914814"/>
            <a:ext cx="82629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01</a:t>
            </a:r>
            <a:endParaRPr sz="3200" b="1" i="0" u="none" strike="noStrike" cap="none">
              <a:solidFill>
                <a:schemeClr val="accen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5" name="Google Shape;55;p43"/>
          <p:cNvSpPr txBox="1"/>
          <p:nvPr/>
        </p:nvSpPr>
        <p:spPr>
          <a:xfrm>
            <a:off x="838200" y="2758380"/>
            <a:ext cx="82629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02</a:t>
            </a:r>
            <a:endParaRPr sz="3200" b="1" i="0" u="none" strike="noStrike" cap="none">
              <a:solidFill>
                <a:schemeClr val="accen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6" name="Google Shape;56;p43"/>
          <p:cNvSpPr txBox="1"/>
          <p:nvPr/>
        </p:nvSpPr>
        <p:spPr>
          <a:xfrm>
            <a:off x="838200" y="3595507"/>
            <a:ext cx="82629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03</a:t>
            </a:r>
            <a:endParaRPr sz="3200" b="1" i="0" u="none" strike="noStrike" cap="none">
              <a:solidFill>
                <a:schemeClr val="accen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7" name="Google Shape;57;p43"/>
          <p:cNvSpPr txBox="1"/>
          <p:nvPr/>
        </p:nvSpPr>
        <p:spPr>
          <a:xfrm>
            <a:off x="838200" y="4432634"/>
            <a:ext cx="82629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04</a:t>
            </a:r>
            <a:endParaRPr sz="3200" b="1" i="0" u="none" strike="noStrike" cap="none">
              <a:solidFill>
                <a:schemeClr val="accen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8" name="Google Shape;58;p43"/>
          <p:cNvSpPr txBox="1"/>
          <p:nvPr/>
        </p:nvSpPr>
        <p:spPr>
          <a:xfrm>
            <a:off x="838200" y="5269761"/>
            <a:ext cx="82629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05</a:t>
            </a:r>
            <a:endParaRPr sz="3200" b="1" i="0" u="none" strike="noStrike" cap="none">
              <a:solidFill>
                <a:schemeClr val="accen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59" name="Google Shape;59;p43" descr="A blue and black backgrou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88493" t="7481" r="5700" b="50297"/>
          <a:stretch/>
        </p:blipFill>
        <p:spPr>
          <a:xfrm rot="-5400000">
            <a:off x="6038851" y="704848"/>
            <a:ext cx="114299" cy="1219200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49;p43">
            <a:extLst>
              <a:ext uri="{FF2B5EF4-FFF2-40B4-BE49-F238E27FC236}">
                <a16:creationId xmlns:a16="http://schemas.microsoft.com/office/drawing/2014/main" id="{7CB2CC64-FD20-78F0-8097-76B89B52640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664494" y="3690072"/>
            <a:ext cx="4078709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11113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tabLst/>
              <a:defRPr sz="1600" b="0" i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" name="Google Shape;50;p43">
            <a:extLst>
              <a:ext uri="{FF2B5EF4-FFF2-40B4-BE49-F238E27FC236}">
                <a16:creationId xmlns:a16="http://schemas.microsoft.com/office/drawing/2014/main" id="{260E2CCE-061A-3A1F-A3BF-255749B96078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1664494" y="4527200"/>
            <a:ext cx="4078709" cy="457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11113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tabLst/>
              <a:defRPr sz="1600" b="0" i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" name="Google Shape;51;p43">
            <a:extLst>
              <a:ext uri="{FF2B5EF4-FFF2-40B4-BE49-F238E27FC236}">
                <a16:creationId xmlns:a16="http://schemas.microsoft.com/office/drawing/2014/main" id="{B8301647-71AB-6657-EA3F-236729504B44}"/>
              </a:ext>
            </a:extLst>
          </p:cNvPr>
          <p:cNvSpPr txBox="1">
            <a:spLocks noGrp="1"/>
          </p:cNvSpPr>
          <p:nvPr>
            <p:ph type="body" idx="4"/>
          </p:nvPr>
        </p:nvSpPr>
        <p:spPr>
          <a:xfrm>
            <a:off x="1664494" y="5364327"/>
            <a:ext cx="4078709" cy="457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11113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tabLst/>
              <a:defRPr sz="1600" b="0" i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" name="Google Shape;52;p43">
            <a:extLst>
              <a:ext uri="{FF2B5EF4-FFF2-40B4-BE49-F238E27FC236}">
                <a16:creationId xmlns:a16="http://schemas.microsoft.com/office/drawing/2014/main" id="{64F20E59-B1DC-31C8-29E5-964F22AABADE}"/>
              </a:ext>
            </a:extLst>
          </p:cNvPr>
          <p:cNvSpPr txBox="1">
            <a:spLocks noGrp="1"/>
          </p:cNvSpPr>
          <p:nvPr>
            <p:ph type="body" idx="5"/>
          </p:nvPr>
        </p:nvSpPr>
        <p:spPr>
          <a:xfrm>
            <a:off x="1664494" y="2009379"/>
            <a:ext cx="4078709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11113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tabLst/>
              <a:defRPr sz="1600" b="0" i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" name="Google Shape;53;p43">
            <a:extLst>
              <a:ext uri="{FF2B5EF4-FFF2-40B4-BE49-F238E27FC236}">
                <a16:creationId xmlns:a16="http://schemas.microsoft.com/office/drawing/2014/main" id="{C14910B1-71D4-4894-2F04-98F40B565D04}"/>
              </a:ext>
            </a:extLst>
          </p:cNvPr>
          <p:cNvSpPr txBox="1">
            <a:spLocks noGrp="1"/>
          </p:cNvSpPr>
          <p:nvPr>
            <p:ph type="body" idx="6"/>
          </p:nvPr>
        </p:nvSpPr>
        <p:spPr>
          <a:xfrm>
            <a:off x="1664494" y="2852945"/>
            <a:ext cx="4078709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11113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tabLst/>
              <a:defRPr sz="1600" b="0" i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991312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58435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98837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F0FF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AFF"/>
          </a:solidFill>
          <a:ln/>
        </p:spPr>
        <p:txBody>
          <a:bodyPr/>
          <a:lstStyle/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67688810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AFF"/>
          </a:solidFill>
          <a:ln/>
        </p:spPr>
      </p:sp>
    </p:spTree>
    <p:extLst>
      <p:ext uri="{BB962C8B-B14F-4D97-AF65-F5344CB8AC3E}">
        <p14:creationId xmlns:p14="http://schemas.microsoft.com/office/powerpoint/2010/main" val="3257449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Title and Conten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85EB232-BE48-FB3C-47B0-289006DCC1F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953489"/>
            <a:ext cx="10515600" cy="3982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1" name="Google Shape;61;p44"/>
          <p:cNvPicPr preferRelativeResize="0"/>
          <p:nvPr userDrawn="1"/>
        </p:nvPicPr>
        <p:blipFill rotWithShape="1"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5634023" y="-2575362"/>
            <a:ext cx="3982615" cy="913334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44"/>
          <p:cNvSpPr txBox="1"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add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46242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3_Title and Conten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44"/>
          <p:cNvPicPr preferRelativeResize="0"/>
          <p:nvPr userDrawn="1"/>
        </p:nvPicPr>
        <p:blipFill rotWithShape="1"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5634023" y="-2575363"/>
            <a:ext cx="3982615" cy="913334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9315E74-35DE-CD21-6980-3CED6819B721}"/>
              </a:ext>
            </a:extLst>
          </p:cNvPr>
          <p:cNvCxnSpPr>
            <a:cxnSpLocks/>
          </p:cNvCxnSpPr>
          <p:nvPr userDrawn="1"/>
        </p:nvCxnSpPr>
        <p:spPr>
          <a:xfrm>
            <a:off x="2268618" y="3087917"/>
            <a:ext cx="7654764" cy="0"/>
          </a:xfrm>
          <a:prstGeom prst="line">
            <a:avLst/>
          </a:prstGeom>
          <a:ln w="539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673D6D5B-C33B-B585-598C-E1A97039D781}"/>
              </a:ext>
            </a:extLst>
          </p:cNvPr>
          <p:cNvGrpSpPr/>
          <p:nvPr userDrawn="1"/>
        </p:nvGrpSpPr>
        <p:grpSpPr>
          <a:xfrm>
            <a:off x="1080463" y="1713402"/>
            <a:ext cx="10031074" cy="2749031"/>
            <a:chOff x="675465" y="1769852"/>
            <a:chExt cx="10031074" cy="274903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0C6EF7C-6796-9816-9BF7-E35CFD8C57F2}"/>
                </a:ext>
              </a:extLst>
            </p:cNvPr>
            <p:cNvGrpSpPr/>
            <p:nvPr/>
          </p:nvGrpSpPr>
          <p:grpSpPr>
            <a:xfrm>
              <a:off x="7849526" y="1769852"/>
              <a:ext cx="2857013" cy="2749031"/>
              <a:chOff x="4886325" y="2263404"/>
              <a:chExt cx="2419349" cy="2327909"/>
            </a:xfrm>
          </p:grpSpPr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795EFDF1-CB93-7B90-5A52-4A340691479C}"/>
                  </a:ext>
                </a:extLst>
              </p:cNvPr>
              <p:cNvSpPr/>
              <p:nvPr/>
            </p:nvSpPr>
            <p:spPr>
              <a:xfrm>
                <a:off x="4930718" y="2263404"/>
                <a:ext cx="2327909" cy="2327909"/>
              </a:xfrm>
              <a:custGeom>
                <a:avLst/>
                <a:gdLst>
                  <a:gd name="connsiteX0" fmla="*/ 2327909 w 2327909"/>
                  <a:gd name="connsiteY0" fmla="*/ 1163955 h 2327909"/>
                  <a:gd name="connsiteX1" fmla="*/ 1163955 w 2327909"/>
                  <a:gd name="connsiteY1" fmla="*/ 2327909 h 2327909"/>
                  <a:gd name="connsiteX2" fmla="*/ 0 w 2327909"/>
                  <a:gd name="connsiteY2" fmla="*/ 1163955 h 2327909"/>
                  <a:gd name="connsiteX3" fmla="*/ 1163955 w 2327909"/>
                  <a:gd name="connsiteY3" fmla="*/ 0 h 2327909"/>
                  <a:gd name="connsiteX4" fmla="*/ 2327909 w 2327909"/>
                  <a:gd name="connsiteY4" fmla="*/ 1163955 h 23279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27909" h="2327909">
                    <a:moveTo>
                      <a:pt x="2327909" y="1163955"/>
                    </a:moveTo>
                    <a:cubicBezTo>
                      <a:pt x="2327909" y="1806789"/>
                      <a:pt x="1806789" y="2327909"/>
                      <a:pt x="1163955" y="2327909"/>
                    </a:cubicBezTo>
                    <a:cubicBezTo>
                      <a:pt x="521120" y="2327909"/>
                      <a:pt x="0" y="1806789"/>
                      <a:pt x="0" y="1163955"/>
                    </a:cubicBezTo>
                    <a:cubicBezTo>
                      <a:pt x="0" y="521120"/>
                      <a:pt x="521120" y="0"/>
                      <a:pt x="1163955" y="0"/>
                    </a:cubicBezTo>
                    <a:cubicBezTo>
                      <a:pt x="1806789" y="0"/>
                      <a:pt x="2327909" y="521120"/>
                      <a:pt x="2327909" y="1163955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8CAE0779-AE44-C292-A3A5-6BCECD5E5184}"/>
                  </a:ext>
                </a:extLst>
              </p:cNvPr>
              <p:cNvSpPr/>
              <p:nvPr/>
            </p:nvSpPr>
            <p:spPr>
              <a:xfrm>
                <a:off x="4886325" y="2906765"/>
                <a:ext cx="196479" cy="1051824"/>
              </a:xfrm>
              <a:custGeom>
                <a:avLst/>
                <a:gdLst>
                  <a:gd name="connsiteX0" fmla="*/ 150495 w 196479"/>
                  <a:gd name="connsiteY0" fmla="*/ 1051825 h 1051824"/>
                  <a:gd name="connsiteX1" fmla="*/ 108585 w 196479"/>
                  <a:gd name="connsiteY1" fmla="*/ 1025155 h 1051824"/>
                  <a:gd name="connsiteX2" fmla="*/ 0 w 196479"/>
                  <a:gd name="connsiteY2" fmla="*/ 523187 h 1051824"/>
                  <a:gd name="connsiteX3" fmla="*/ 105728 w 196479"/>
                  <a:gd name="connsiteY3" fmla="*/ 26934 h 1051824"/>
                  <a:gd name="connsiteX4" fmla="*/ 166688 w 196479"/>
                  <a:gd name="connsiteY4" fmla="*/ 4074 h 1051824"/>
                  <a:gd name="connsiteX5" fmla="*/ 189548 w 196479"/>
                  <a:gd name="connsiteY5" fmla="*/ 65034 h 1051824"/>
                  <a:gd name="connsiteX6" fmla="*/ 91440 w 196479"/>
                  <a:gd name="connsiteY6" fmla="*/ 523187 h 1051824"/>
                  <a:gd name="connsiteX7" fmla="*/ 192405 w 196479"/>
                  <a:gd name="connsiteY7" fmla="*/ 987055 h 1051824"/>
                  <a:gd name="connsiteX8" fmla="*/ 169545 w 196479"/>
                  <a:gd name="connsiteY8" fmla="*/ 1048014 h 1051824"/>
                  <a:gd name="connsiteX9" fmla="*/ 150495 w 196479"/>
                  <a:gd name="connsiteY9" fmla="*/ 1051825 h 1051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96479" h="1051824">
                    <a:moveTo>
                      <a:pt x="150495" y="1051825"/>
                    </a:moveTo>
                    <a:cubicBezTo>
                      <a:pt x="133350" y="1051825"/>
                      <a:pt x="116205" y="1041347"/>
                      <a:pt x="108585" y="1025155"/>
                    </a:cubicBezTo>
                    <a:cubicBezTo>
                      <a:pt x="36195" y="867039"/>
                      <a:pt x="0" y="698447"/>
                      <a:pt x="0" y="523187"/>
                    </a:cubicBezTo>
                    <a:cubicBezTo>
                      <a:pt x="0" y="347927"/>
                      <a:pt x="35243" y="183145"/>
                      <a:pt x="105728" y="26934"/>
                    </a:cubicBezTo>
                    <a:cubicBezTo>
                      <a:pt x="116205" y="4074"/>
                      <a:pt x="143827" y="-6403"/>
                      <a:pt x="166688" y="4074"/>
                    </a:cubicBezTo>
                    <a:cubicBezTo>
                      <a:pt x="189548" y="14552"/>
                      <a:pt x="200025" y="42174"/>
                      <a:pt x="189548" y="65034"/>
                    </a:cubicBezTo>
                    <a:cubicBezTo>
                      <a:pt x="124778" y="209814"/>
                      <a:pt x="91440" y="363167"/>
                      <a:pt x="91440" y="523187"/>
                    </a:cubicBezTo>
                    <a:cubicBezTo>
                      <a:pt x="91440" y="683207"/>
                      <a:pt x="125730" y="841322"/>
                      <a:pt x="192405" y="987055"/>
                    </a:cubicBezTo>
                    <a:cubicBezTo>
                      <a:pt x="202883" y="1009914"/>
                      <a:pt x="192405" y="1037537"/>
                      <a:pt x="169545" y="1048014"/>
                    </a:cubicBezTo>
                    <a:cubicBezTo>
                      <a:pt x="162877" y="1050872"/>
                      <a:pt x="157163" y="1051825"/>
                      <a:pt x="150495" y="105182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3C284B10-4DC9-BEC7-095C-BA754603A96F}"/>
                  </a:ext>
                </a:extLst>
              </p:cNvPr>
              <p:cNvSpPr/>
              <p:nvPr/>
            </p:nvSpPr>
            <p:spPr>
              <a:xfrm>
                <a:off x="7109195" y="2906765"/>
                <a:ext cx="196479" cy="1051824"/>
              </a:xfrm>
              <a:custGeom>
                <a:avLst/>
                <a:gdLst>
                  <a:gd name="connsiteX0" fmla="*/ 45984 w 196479"/>
                  <a:gd name="connsiteY0" fmla="*/ 1051825 h 1051824"/>
                  <a:gd name="connsiteX1" fmla="*/ 26934 w 196479"/>
                  <a:gd name="connsiteY1" fmla="*/ 1048014 h 1051824"/>
                  <a:gd name="connsiteX2" fmla="*/ 4075 w 196479"/>
                  <a:gd name="connsiteY2" fmla="*/ 987055 h 1051824"/>
                  <a:gd name="connsiteX3" fmla="*/ 105039 w 196479"/>
                  <a:gd name="connsiteY3" fmla="*/ 523187 h 1051824"/>
                  <a:gd name="connsiteX4" fmla="*/ 6932 w 196479"/>
                  <a:gd name="connsiteY4" fmla="*/ 65034 h 1051824"/>
                  <a:gd name="connsiteX5" fmla="*/ 29792 w 196479"/>
                  <a:gd name="connsiteY5" fmla="*/ 4074 h 1051824"/>
                  <a:gd name="connsiteX6" fmla="*/ 90752 w 196479"/>
                  <a:gd name="connsiteY6" fmla="*/ 26934 h 1051824"/>
                  <a:gd name="connsiteX7" fmla="*/ 196479 w 196479"/>
                  <a:gd name="connsiteY7" fmla="*/ 523187 h 1051824"/>
                  <a:gd name="connsiteX8" fmla="*/ 87895 w 196479"/>
                  <a:gd name="connsiteY8" fmla="*/ 1025155 h 1051824"/>
                  <a:gd name="connsiteX9" fmla="*/ 45984 w 196479"/>
                  <a:gd name="connsiteY9" fmla="*/ 1051825 h 1051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96479" h="1051824">
                    <a:moveTo>
                      <a:pt x="45984" y="1051825"/>
                    </a:moveTo>
                    <a:cubicBezTo>
                      <a:pt x="39317" y="1051825"/>
                      <a:pt x="32650" y="1050872"/>
                      <a:pt x="26934" y="1048014"/>
                    </a:cubicBezTo>
                    <a:cubicBezTo>
                      <a:pt x="4075" y="1037537"/>
                      <a:pt x="-6403" y="1009914"/>
                      <a:pt x="4075" y="987055"/>
                    </a:cubicBezTo>
                    <a:cubicBezTo>
                      <a:pt x="70749" y="841322"/>
                      <a:pt x="105039" y="685112"/>
                      <a:pt x="105039" y="523187"/>
                    </a:cubicBezTo>
                    <a:cubicBezTo>
                      <a:pt x="105039" y="361262"/>
                      <a:pt x="71702" y="209814"/>
                      <a:pt x="6932" y="65034"/>
                    </a:cubicBezTo>
                    <a:cubicBezTo>
                      <a:pt x="-3546" y="42174"/>
                      <a:pt x="6932" y="14552"/>
                      <a:pt x="29792" y="4074"/>
                    </a:cubicBezTo>
                    <a:cubicBezTo>
                      <a:pt x="52652" y="-6403"/>
                      <a:pt x="80274" y="4074"/>
                      <a:pt x="90752" y="26934"/>
                    </a:cubicBezTo>
                    <a:cubicBezTo>
                      <a:pt x="161237" y="183145"/>
                      <a:pt x="196479" y="349832"/>
                      <a:pt x="196479" y="523187"/>
                    </a:cubicBezTo>
                    <a:cubicBezTo>
                      <a:pt x="196479" y="696542"/>
                      <a:pt x="160285" y="867039"/>
                      <a:pt x="87895" y="1025155"/>
                    </a:cubicBezTo>
                    <a:cubicBezTo>
                      <a:pt x="80274" y="1042300"/>
                      <a:pt x="63129" y="1051825"/>
                      <a:pt x="45984" y="105182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365E1C1-0ED8-9E05-9340-F2B4F409D1DB}"/>
                </a:ext>
              </a:extLst>
            </p:cNvPr>
            <p:cNvGrpSpPr/>
            <p:nvPr/>
          </p:nvGrpSpPr>
          <p:grpSpPr>
            <a:xfrm>
              <a:off x="675465" y="1769852"/>
              <a:ext cx="2857013" cy="2749031"/>
              <a:chOff x="4886325" y="2263404"/>
              <a:chExt cx="2419349" cy="2327909"/>
            </a:xfrm>
          </p:grpSpPr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50882929-99A6-922B-569B-1A4C40C93E4B}"/>
                  </a:ext>
                </a:extLst>
              </p:cNvPr>
              <p:cNvSpPr/>
              <p:nvPr/>
            </p:nvSpPr>
            <p:spPr>
              <a:xfrm>
                <a:off x="4930718" y="2263404"/>
                <a:ext cx="2327909" cy="2327909"/>
              </a:xfrm>
              <a:custGeom>
                <a:avLst/>
                <a:gdLst>
                  <a:gd name="connsiteX0" fmla="*/ 2327909 w 2327909"/>
                  <a:gd name="connsiteY0" fmla="*/ 1163955 h 2327909"/>
                  <a:gd name="connsiteX1" fmla="*/ 1163955 w 2327909"/>
                  <a:gd name="connsiteY1" fmla="*/ 2327909 h 2327909"/>
                  <a:gd name="connsiteX2" fmla="*/ 0 w 2327909"/>
                  <a:gd name="connsiteY2" fmla="*/ 1163955 h 2327909"/>
                  <a:gd name="connsiteX3" fmla="*/ 1163955 w 2327909"/>
                  <a:gd name="connsiteY3" fmla="*/ 0 h 2327909"/>
                  <a:gd name="connsiteX4" fmla="*/ 2327909 w 2327909"/>
                  <a:gd name="connsiteY4" fmla="*/ 1163955 h 23279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27909" h="2327909">
                    <a:moveTo>
                      <a:pt x="2327909" y="1163955"/>
                    </a:moveTo>
                    <a:cubicBezTo>
                      <a:pt x="2327909" y="1806789"/>
                      <a:pt x="1806789" y="2327909"/>
                      <a:pt x="1163955" y="2327909"/>
                    </a:cubicBezTo>
                    <a:cubicBezTo>
                      <a:pt x="521120" y="2327909"/>
                      <a:pt x="0" y="1806789"/>
                      <a:pt x="0" y="1163955"/>
                    </a:cubicBezTo>
                    <a:cubicBezTo>
                      <a:pt x="0" y="521120"/>
                      <a:pt x="521120" y="0"/>
                      <a:pt x="1163955" y="0"/>
                    </a:cubicBezTo>
                    <a:cubicBezTo>
                      <a:pt x="1806789" y="0"/>
                      <a:pt x="2327909" y="521120"/>
                      <a:pt x="2327909" y="1163955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FD2928AC-FDD8-E979-C6B0-43E71A3B0627}"/>
                  </a:ext>
                </a:extLst>
              </p:cNvPr>
              <p:cNvSpPr/>
              <p:nvPr/>
            </p:nvSpPr>
            <p:spPr>
              <a:xfrm>
                <a:off x="4886325" y="2906765"/>
                <a:ext cx="196479" cy="1051824"/>
              </a:xfrm>
              <a:custGeom>
                <a:avLst/>
                <a:gdLst>
                  <a:gd name="connsiteX0" fmla="*/ 150495 w 196479"/>
                  <a:gd name="connsiteY0" fmla="*/ 1051825 h 1051824"/>
                  <a:gd name="connsiteX1" fmla="*/ 108585 w 196479"/>
                  <a:gd name="connsiteY1" fmla="*/ 1025155 h 1051824"/>
                  <a:gd name="connsiteX2" fmla="*/ 0 w 196479"/>
                  <a:gd name="connsiteY2" fmla="*/ 523187 h 1051824"/>
                  <a:gd name="connsiteX3" fmla="*/ 105728 w 196479"/>
                  <a:gd name="connsiteY3" fmla="*/ 26934 h 1051824"/>
                  <a:gd name="connsiteX4" fmla="*/ 166688 w 196479"/>
                  <a:gd name="connsiteY4" fmla="*/ 4074 h 1051824"/>
                  <a:gd name="connsiteX5" fmla="*/ 189548 w 196479"/>
                  <a:gd name="connsiteY5" fmla="*/ 65034 h 1051824"/>
                  <a:gd name="connsiteX6" fmla="*/ 91440 w 196479"/>
                  <a:gd name="connsiteY6" fmla="*/ 523187 h 1051824"/>
                  <a:gd name="connsiteX7" fmla="*/ 192405 w 196479"/>
                  <a:gd name="connsiteY7" fmla="*/ 987055 h 1051824"/>
                  <a:gd name="connsiteX8" fmla="*/ 169545 w 196479"/>
                  <a:gd name="connsiteY8" fmla="*/ 1048014 h 1051824"/>
                  <a:gd name="connsiteX9" fmla="*/ 150495 w 196479"/>
                  <a:gd name="connsiteY9" fmla="*/ 1051825 h 1051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96479" h="1051824">
                    <a:moveTo>
                      <a:pt x="150495" y="1051825"/>
                    </a:moveTo>
                    <a:cubicBezTo>
                      <a:pt x="133350" y="1051825"/>
                      <a:pt x="116205" y="1041347"/>
                      <a:pt x="108585" y="1025155"/>
                    </a:cubicBezTo>
                    <a:cubicBezTo>
                      <a:pt x="36195" y="867039"/>
                      <a:pt x="0" y="698447"/>
                      <a:pt x="0" y="523187"/>
                    </a:cubicBezTo>
                    <a:cubicBezTo>
                      <a:pt x="0" y="347927"/>
                      <a:pt x="35243" y="183145"/>
                      <a:pt x="105728" y="26934"/>
                    </a:cubicBezTo>
                    <a:cubicBezTo>
                      <a:pt x="116205" y="4074"/>
                      <a:pt x="143827" y="-6403"/>
                      <a:pt x="166688" y="4074"/>
                    </a:cubicBezTo>
                    <a:cubicBezTo>
                      <a:pt x="189548" y="14552"/>
                      <a:pt x="200025" y="42174"/>
                      <a:pt x="189548" y="65034"/>
                    </a:cubicBezTo>
                    <a:cubicBezTo>
                      <a:pt x="124778" y="209814"/>
                      <a:pt x="91440" y="363167"/>
                      <a:pt x="91440" y="523187"/>
                    </a:cubicBezTo>
                    <a:cubicBezTo>
                      <a:pt x="91440" y="683207"/>
                      <a:pt x="125730" y="841322"/>
                      <a:pt x="192405" y="987055"/>
                    </a:cubicBezTo>
                    <a:cubicBezTo>
                      <a:pt x="202883" y="1009914"/>
                      <a:pt x="192405" y="1037537"/>
                      <a:pt x="169545" y="1048014"/>
                    </a:cubicBezTo>
                    <a:cubicBezTo>
                      <a:pt x="162877" y="1050872"/>
                      <a:pt x="157163" y="1051825"/>
                      <a:pt x="150495" y="105182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96306C1D-511D-42ED-E0C8-C1177950BC89}"/>
                  </a:ext>
                </a:extLst>
              </p:cNvPr>
              <p:cNvSpPr/>
              <p:nvPr/>
            </p:nvSpPr>
            <p:spPr>
              <a:xfrm>
                <a:off x="7109195" y="2906765"/>
                <a:ext cx="196479" cy="1051824"/>
              </a:xfrm>
              <a:custGeom>
                <a:avLst/>
                <a:gdLst>
                  <a:gd name="connsiteX0" fmla="*/ 45984 w 196479"/>
                  <a:gd name="connsiteY0" fmla="*/ 1051825 h 1051824"/>
                  <a:gd name="connsiteX1" fmla="*/ 26934 w 196479"/>
                  <a:gd name="connsiteY1" fmla="*/ 1048014 h 1051824"/>
                  <a:gd name="connsiteX2" fmla="*/ 4075 w 196479"/>
                  <a:gd name="connsiteY2" fmla="*/ 987055 h 1051824"/>
                  <a:gd name="connsiteX3" fmla="*/ 105039 w 196479"/>
                  <a:gd name="connsiteY3" fmla="*/ 523187 h 1051824"/>
                  <a:gd name="connsiteX4" fmla="*/ 6932 w 196479"/>
                  <a:gd name="connsiteY4" fmla="*/ 65034 h 1051824"/>
                  <a:gd name="connsiteX5" fmla="*/ 29792 w 196479"/>
                  <a:gd name="connsiteY5" fmla="*/ 4074 h 1051824"/>
                  <a:gd name="connsiteX6" fmla="*/ 90752 w 196479"/>
                  <a:gd name="connsiteY6" fmla="*/ 26934 h 1051824"/>
                  <a:gd name="connsiteX7" fmla="*/ 196479 w 196479"/>
                  <a:gd name="connsiteY7" fmla="*/ 523187 h 1051824"/>
                  <a:gd name="connsiteX8" fmla="*/ 87895 w 196479"/>
                  <a:gd name="connsiteY8" fmla="*/ 1025155 h 1051824"/>
                  <a:gd name="connsiteX9" fmla="*/ 45984 w 196479"/>
                  <a:gd name="connsiteY9" fmla="*/ 1051825 h 1051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96479" h="1051824">
                    <a:moveTo>
                      <a:pt x="45984" y="1051825"/>
                    </a:moveTo>
                    <a:cubicBezTo>
                      <a:pt x="39317" y="1051825"/>
                      <a:pt x="32650" y="1050872"/>
                      <a:pt x="26934" y="1048014"/>
                    </a:cubicBezTo>
                    <a:cubicBezTo>
                      <a:pt x="4075" y="1037537"/>
                      <a:pt x="-6403" y="1009914"/>
                      <a:pt x="4075" y="987055"/>
                    </a:cubicBezTo>
                    <a:cubicBezTo>
                      <a:pt x="70749" y="841322"/>
                      <a:pt x="105039" y="685112"/>
                      <a:pt x="105039" y="523187"/>
                    </a:cubicBezTo>
                    <a:cubicBezTo>
                      <a:pt x="105039" y="361262"/>
                      <a:pt x="71702" y="209814"/>
                      <a:pt x="6932" y="65034"/>
                    </a:cubicBezTo>
                    <a:cubicBezTo>
                      <a:pt x="-3546" y="42174"/>
                      <a:pt x="6932" y="14552"/>
                      <a:pt x="29792" y="4074"/>
                    </a:cubicBezTo>
                    <a:cubicBezTo>
                      <a:pt x="52652" y="-6403"/>
                      <a:pt x="80274" y="4074"/>
                      <a:pt x="90752" y="26934"/>
                    </a:cubicBezTo>
                    <a:cubicBezTo>
                      <a:pt x="161237" y="183145"/>
                      <a:pt x="196479" y="349832"/>
                      <a:pt x="196479" y="523187"/>
                    </a:cubicBezTo>
                    <a:cubicBezTo>
                      <a:pt x="196479" y="696542"/>
                      <a:pt x="160285" y="867039"/>
                      <a:pt x="87895" y="1025155"/>
                    </a:cubicBezTo>
                    <a:cubicBezTo>
                      <a:pt x="80274" y="1042300"/>
                      <a:pt x="63129" y="1051825"/>
                      <a:pt x="45984" y="105182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164F08E-EA0A-3FAE-BB65-24CD0717CE07}"/>
                </a:ext>
              </a:extLst>
            </p:cNvPr>
            <p:cNvGrpSpPr/>
            <p:nvPr/>
          </p:nvGrpSpPr>
          <p:grpSpPr>
            <a:xfrm>
              <a:off x="4262495" y="1769852"/>
              <a:ext cx="2857013" cy="2749031"/>
              <a:chOff x="4886325" y="2263404"/>
              <a:chExt cx="2419349" cy="2327909"/>
            </a:xfrm>
          </p:grpSpPr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D517D5A3-4B1C-C789-1B09-596F4D9ABC3D}"/>
                  </a:ext>
                </a:extLst>
              </p:cNvPr>
              <p:cNvSpPr/>
              <p:nvPr/>
            </p:nvSpPr>
            <p:spPr>
              <a:xfrm>
                <a:off x="4930718" y="2263404"/>
                <a:ext cx="2327909" cy="2327909"/>
              </a:xfrm>
              <a:custGeom>
                <a:avLst/>
                <a:gdLst>
                  <a:gd name="connsiteX0" fmla="*/ 2327909 w 2327909"/>
                  <a:gd name="connsiteY0" fmla="*/ 1163955 h 2327909"/>
                  <a:gd name="connsiteX1" fmla="*/ 1163955 w 2327909"/>
                  <a:gd name="connsiteY1" fmla="*/ 2327909 h 2327909"/>
                  <a:gd name="connsiteX2" fmla="*/ 0 w 2327909"/>
                  <a:gd name="connsiteY2" fmla="*/ 1163955 h 2327909"/>
                  <a:gd name="connsiteX3" fmla="*/ 1163955 w 2327909"/>
                  <a:gd name="connsiteY3" fmla="*/ 0 h 2327909"/>
                  <a:gd name="connsiteX4" fmla="*/ 2327909 w 2327909"/>
                  <a:gd name="connsiteY4" fmla="*/ 1163955 h 23279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27909" h="2327909">
                    <a:moveTo>
                      <a:pt x="2327909" y="1163955"/>
                    </a:moveTo>
                    <a:cubicBezTo>
                      <a:pt x="2327909" y="1806789"/>
                      <a:pt x="1806789" y="2327909"/>
                      <a:pt x="1163955" y="2327909"/>
                    </a:cubicBezTo>
                    <a:cubicBezTo>
                      <a:pt x="521120" y="2327909"/>
                      <a:pt x="0" y="1806789"/>
                      <a:pt x="0" y="1163955"/>
                    </a:cubicBezTo>
                    <a:cubicBezTo>
                      <a:pt x="0" y="521120"/>
                      <a:pt x="521120" y="0"/>
                      <a:pt x="1163955" y="0"/>
                    </a:cubicBezTo>
                    <a:cubicBezTo>
                      <a:pt x="1806789" y="0"/>
                      <a:pt x="2327909" y="521120"/>
                      <a:pt x="2327909" y="1163955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0465817E-D774-5644-6D8B-C55947EC05E7}"/>
                  </a:ext>
                </a:extLst>
              </p:cNvPr>
              <p:cNvSpPr/>
              <p:nvPr/>
            </p:nvSpPr>
            <p:spPr>
              <a:xfrm>
                <a:off x="4886325" y="2906765"/>
                <a:ext cx="196479" cy="1051824"/>
              </a:xfrm>
              <a:custGeom>
                <a:avLst/>
                <a:gdLst>
                  <a:gd name="connsiteX0" fmla="*/ 150495 w 196479"/>
                  <a:gd name="connsiteY0" fmla="*/ 1051825 h 1051824"/>
                  <a:gd name="connsiteX1" fmla="*/ 108585 w 196479"/>
                  <a:gd name="connsiteY1" fmla="*/ 1025155 h 1051824"/>
                  <a:gd name="connsiteX2" fmla="*/ 0 w 196479"/>
                  <a:gd name="connsiteY2" fmla="*/ 523187 h 1051824"/>
                  <a:gd name="connsiteX3" fmla="*/ 105728 w 196479"/>
                  <a:gd name="connsiteY3" fmla="*/ 26934 h 1051824"/>
                  <a:gd name="connsiteX4" fmla="*/ 166688 w 196479"/>
                  <a:gd name="connsiteY4" fmla="*/ 4074 h 1051824"/>
                  <a:gd name="connsiteX5" fmla="*/ 189548 w 196479"/>
                  <a:gd name="connsiteY5" fmla="*/ 65034 h 1051824"/>
                  <a:gd name="connsiteX6" fmla="*/ 91440 w 196479"/>
                  <a:gd name="connsiteY6" fmla="*/ 523187 h 1051824"/>
                  <a:gd name="connsiteX7" fmla="*/ 192405 w 196479"/>
                  <a:gd name="connsiteY7" fmla="*/ 987055 h 1051824"/>
                  <a:gd name="connsiteX8" fmla="*/ 169545 w 196479"/>
                  <a:gd name="connsiteY8" fmla="*/ 1048014 h 1051824"/>
                  <a:gd name="connsiteX9" fmla="*/ 150495 w 196479"/>
                  <a:gd name="connsiteY9" fmla="*/ 1051825 h 1051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96479" h="1051824">
                    <a:moveTo>
                      <a:pt x="150495" y="1051825"/>
                    </a:moveTo>
                    <a:cubicBezTo>
                      <a:pt x="133350" y="1051825"/>
                      <a:pt x="116205" y="1041347"/>
                      <a:pt x="108585" y="1025155"/>
                    </a:cubicBezTo>
                    <a:cubicBezTo>
                      <a:pt x="36195" y="867039"/>
                      <a:pt x="0" y="698447"/>
                      <a:pt x="0" y="523187"/>
                    </a:cubicBezTo>
                    <a:cubicBezTo>
                      <a:pt x="0" y="347927"/>
                      <a:pt x="35243" y="183145"/>
                      <a:pt x="105728" y="26934"/>
                    </a:cubicBezTo>
                    <a:cubicBezTo>
                      <a:pt x="116205" y="4074"/>
                      <a:pt x="143827" y="-6403"/>
                      <a:pt x="166688" y="4074"/>
                    </a:cubicBezTo>
                    <a:cubicBezTo>
                      <a:pt x="189548" y="14552"/>
                      <a:pt x="200025" y="42174"/>
                      <a:pt x="189548" y="65034"/>
                    </a:cubicBezTo>
                    <a:cubicBezTo>
                      <a:pt x="124778" y="209814"/>
                      <a:pt x="91440" y="363167"/>
                      <a:pt x="91440" y="523187"/>
                    </a:cubicBezTo>
                    <a:cubicBezTo>
                      <a:pt x="91440" y="683207"/>
                      <a:pt x="125730" y="841322"/>
                      <a:pt x="192405" y="987055"/>
                    </a:cubicBezTo>
                    <a:cubicBezTo>
                      <a:pt x="202883" y="1009914"/>
                      <a:pt x="192405" y="1037537"/>
                      <a:pt x="169545" y="1048014"/>
                    </a:cubicBezTo>
                    <a:cubicBezTo>
                      <a:pt x="162877" y="1050872"/>
                      <a:pt x="157163" y="1051825"/>
                      <a:pt x="150495" y="105182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1E6100A7-80D1-CC7B-8D32-525F5627C306}"/>
                  </a:ext>
                </a:extLst>
              </p:cNvPr>
              <p:cNvSpPr/>
              <p:nvPr/>
            </p:nvSpPr>
            <p:spPr>
              <a:xfrm>
                <a:off x="7109195" y="2906765"/>
                <a:ext cx="196479" cy="1051824"/>
              </a:xfrm>
              <a:custGeom>
                <a:avLst/>
                <a:gdLst>
                  <a:gd name="connsiteX0" fmla="*/ 45984 w 196479"/>
                  <a:gd name="connsiteY0" fmla="*/ 1051825 h 1051824"/>
                  <a:gd name="connsiteX1" fmla="*/ 26934 w 196479"/>
                  <a:gd name="connsiteY1" fmla="*/ 1048014 h 1051824"/>
                  <a:gd name="connsiteX2" fmla="*/ 4075 w 196479"/>
                  <a:gd name="connsiteY2" fmla="*/ 987055 h 1051824"/>
                  <a:gd name="connsiteX3" fmla="*/ 105039 w 196479"/>
                  <a:gd name="connsiteY3" fmla="*/ 523187 h 1051824"/>
                  <a:gd name="connsiteX4" fmla="*/ 6932 w 196479"/>
                  <a:gd name="connsiteY4" fmla="*/ 65034 h 1051824"/>
                  <a:gd name="connsiteX5" fmla="*/ 29792 w 196479"/>
                  <a:gd name="connsiteY5" fmla="*/ 4074 h 1051824"/>
                  <a:gd name="connsiteX6" fmla="*/ 90752 w 196479"/>
                  <a:gd name="connsiteY6" fmla="*/ 26934 h 1051824"/>
                  <a:gd name="connsiteX7" fmla="*/ 196479 w 196479"/>
                  <a:gd name="connsiteY7" fmla="*/ 523187 h 1051824"/>
                  <a:gd name="connsiteX8" fmla="*/ 87895 w 196479"/>
                  <a:gd name="connsiteY8" fmla="*/ 1025155 h 1051824"/>
                  <a:gd name="connsiteX9" fmla="*/ 45984 w 196479"/>
                  <a:gd name="connsiteY9" fmla="*/ 1051825 h 1051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96479" h="1051824">
                    <a:moveTo>
                      <a:pt x="45984" y="1051825"/>
                    </a:moveTo>
                    <a:cubicBezTo>
                      <a:pt x="39317" y="1051825"/>
                      <a:pt x="32650" y="1050872"/>
                      <a:pt x="26934" y="1048014"/>
                    </a:cubicBezTo>
                    <a:cubicBezTo>
                      <a:pt x="4075" y="1037537"/>
                      <a:pt x="-6403" y="1009914"/>
                      <a:pt x="4075" y="987055"/>
                    </a:cubicBezTo>
                    <a:cubicBezTo>
                      <a:pt x="70749" y="841322"/>
                      <a:pt x="105039" y="685112"/>
                      <a:pt x="105039" y="523187"/>
                    </a:cubicBezTo>
                    <a:cubicBezTo>
                      <a:pt x="105039" y="361262"/>
                      <a:pt x="71702" y="209814"/>
                      <a:pt x="6932" y="65034"/>
                    </a:cubicBezTo>
                    <a:cubicBezTo>
                      <a:pt x="-3546" y="42174"/>
                      <a:pt x="6932" y="14552"/>
                      <a:pt x="29792" y="4074"/>
                    </a:cubicBezTo>
                    <a:cubicBezTo>
                      <a:pt x="52652" y="-6403"/>
                      <a:pt x="80274" y="4074"/>
                      <a:pt x="90752" y="26934"/>
                    </a:cubicBezTo>
                    <a:cubicBezTo>
                      <a:pt x="161237" y="183145"/>
                      <a:pt x="196479" y="349832"/>
                      <a:pt x="196479" y="523187"/>
                    </a:cubicBezTo>
                    <a:cubicBezTo>
                      <a:pt x="196479" y="696542"/>
                      <a:pt x="160285" y="867039"/>
                      <a:pt x="87895" y="1025155"/>
                    </a:cubicBezTo>
                    <a:cubicBezTo>
                      <a:pt x="80274" y="1042300"/>
                      <a:pt x="63129" y="1051825"/>
                      <a:pt x="45984" y="105182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0" name="object 17">
            <a:extLst>
              <a:ext uri="{FF2B5EF4-FFF2-40B4-BE49-F238E27FC236}">
                <a16:creationId xmlns:a16="http://schemas.microsoft.com/office/drawing/2014/main" id="{5839D2E1-9158-9329-04A4-9EBF4D50A2E4}"/>
              </a:ext>
            </a:extLst>
          </p:cNvPr>
          <p:cNvSpPr txBox="1"/>
          <p:nvPr userDrawn="1"/>
        </p:nvSpPr>
        <p:spPr>
          <a:xfrm>
            <a:off x="5066311" y="2612438"/>
            <a:ext cx="2038699" cy="9367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635" algn="ctr">
              <a:spcBef>
                <a:spcPts val="105"/>
              </a:spcBef>
            </a:pPr>
            <a:r>
              <a:rPr sz="2000" b="1" kern="0" spc="-25">
                <a:solidFill>
                  <a:schemeClr val="bg1"/>
                </a:solidFill>
                <a:latin typeface="Century Gothic"/>
                <a:cs typeface="Century Gothic"/>
              </a:rPr>
              <a:t>We </a:t>
            </a:r>
            <a:r>
              <a:rPr lang="en-US" sz="2000" b="1" kern="0" spc="-10">
                <a:solidFill>
                  <a:schemeClr val="bg1"/>
                </a:solidFill>
                <a:latin typeface="Century Gothic"/>
                <a:cs typeface="Century Gothic"/>
              </a:rPr>
              <a:t>i</a:t>
            </a:r>
            <a:r>
              <a:rPr sz="2000" b="1" kern="0" spc="-10">
                <a:solidFill>
                  <a:schemeClr val="bg1"/>
                </a:solidFill>
                <a:latin typeface="Century Gothic"/>
                <a:cs typeface="Century Gothic"/>
              </a:rPr>
              <a:t>mprove </a:t>
            </a:r>
            <a:r>
              <a:rPr lang="en-US" sz="2000" b="1" kern="0" spc="-10">
                <a:solidFill>
                  <a:schemeClr val="bg1"/>
                </a:solidFill>
                <a:latin typeface="Century Gothic"/>
                <a:cs typeface="Century Gothic"/>
              </a:rPr>
              <a:t>l</a:t>
            </a:r>
            <a:r>
              <a:rPr sz="2000" b="1" kern="0">
                <a:solidFill>
                  <a:schemeClr val="bg1"/>
                </a:solidFill>
                <a:latin typeface="Century Gothic"/>
                <a:cs typeface="Century Gothic"/>
              </a:rPr>
              <a:t>ives</a:t>
            </a:r>
            <a:r>
              <a:rPr sz="2000" b="1" kern="0" spc="-35">
                <a:solidFill>
                  <a:schemeClr val="bg1"/>
                </a:solidFill>
                <a:latin typeface="Century Gothic"/>
                <a:cs typeface="Century Gothic"/>
              </a:rPr>
              <a:t> </a:t>
            </a:r>
            <a:r>
              <a:rPr sz="2000" b="1" kern="0" spc="-25">
                <a:solidFill>
                  <a:schemeClr val="bg1"/>
                </a:solidFill>
                <a:latin typeface="Century Gothic"/>
                <a:cs typeface="Century Gothic"/>
              </a:rPr>
              <a:t>and </a:t>
            </a:r>
            <a:r>
              <a:rPr lang="en-US" sz="2000" b="1" kern="0" spc="-10">
                <a:solidFill>
                  <a:schemeClr val="bg1"/>
                </a:solidFill>
                <a:latin typeface="Century Gothic"/>
                <a:cs typeface="Century Gothic"/>
              </a:rPr>
              <a:t>p</a:t>
            </a:r>
            <a:r>
              <a:rPr sz="2000" b="1" kern="0" spc="-10">
                <a:solidFill>
                  <a:schemeClr val="bg1"/>
                </a:solidFill>
                <a:latin typeface="Century Gothic"/>
                <a:cs typeface="Century Gothic"/>
              </a:rPr>
              <a:t>rovide </a:t>
            </a:r>
            <a:r>
              <a:rPr lang="en-US" sz="2000" b="1" kern="0" spc="-20">
                <a:solidFill>
                  <a:schemeClr val="bg1"/>
                </a:solidFill>
                <a:latin typeface="Century Gothic"/>
                <a:cs typeface="Century Gothic"/>
              </a:rPr>
              <a:t>h</a:t>
            </a:r>
            <a:r>
              <a:rPr sz="2000" b="1" kern="0" spc="-20">
                <a:solidFill>
                  <a:schemeClr val="bg1"/>
                </a:solidFill>
                <a:latin typeface="Century Gothic"/>
                <a:cs typeface="Century Gothic"/>
              </a:rPr>
              <a:t>ope</a:t>
            </a:r>
            <a:endParaRPr sz="2000" kern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sp>
        <p:nvSpPr>
          <p:cNvPr id="21" name="object 17">
            <a:extLst>
              <a:ext uri="{FF2B5EF4-FFF2-40B4-BE49-F238E27FC236}">
                <a16:creationId xmlns:a16="http://schemas.microsoft.com/office/drawing/2014/main" id="{0851D107-022D-7390-8E43-A5C69CD3C75E}"/>
              </a:ext>
            </a:extLst>
          </p:cNvPr>
          <p:cNvSpPr txBox="1"/>
          <p:nvPr userDrawn="1"/>
        </p:nvSpPr>
        <p:spPr>
          <a:xfrm>
            <a:off x="1583694" y="2612438"/>
            <a:ext cx="1806139" cy="9367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635" algn="ctr">
              <a:spcBef>
                <a:spcPts val="105"/>
              </a:spcBef>
            </a:pPr>
            <a:r>
              <a:rPr lang="en-US" sz="2000" b="1" kern="0" spc="-25">
                <a:solidFill>
                  <a:schemeClr val="accent6"/>
                </a:solidFill>
                <a:latin typeface="Century Gothic"/>
                <a:cs typeface="Century Gothic"/>
              </a:rPr>
              <a:t>Our patients, families and communities</a:t>
            </a:r>
          </a:p>
        </p:txBody>
      </p:sp>
      <p:sp>
        <p:nvSpPr>
          <p:cNvPr id="22" name="object 17">
            <a:extLst>
              <a:ext uri="{FF2B5EF4-FFF2-40B4-BE49-F238E27FC236}">
                <a16:creationId xmlns:a16="http://schemas.microsoft.com/office/drawing/2014/main" id="{BB74DEE1-92D9-D5E1-2522-9BF453962F78}"/>
              </a:ext>
            </a:extLst>
          </p:cNvPr>
          <p:cNvSpPr txBox="1"/>
          <p:nvPr userDrawn="1"/>
        </p:nvSpPr>
        <p:spPr>
          <a:xfrm>
            <a:off x="8779961" y="2920214"/>
            <a:ext cx="1806139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635" algn="ctr">
              <a:spcBef>
                <a:spcPts val="105"/>
              </a:spcBef>
            </a:pPr>
            <a:r>
              <a:rPr lang="en-US" sz="2000" b="1" kern="0" spc="-25">
                <a:latin typeface="Century Gothic"/>
                <a:cs typeface="Century Gothic"/>
              </a:rPr>
              <a:t>Our people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194C4EB-E206-B8D9-8BE1-7475E20E9FAE}"/>
              </a:ext>
            </a:extLst>
          </p:cNvPr>
          <p:cNvGrpSpPr/>
          <p:nvPr userDrawn="1"/>
        </p:nvGrpSpPr>
        <p:grpSpPr>
          <a:xfrm>
            <a:off x="2229035" y="4804559"/>
            <a:ext cx="7733930" cy="1229940"/>
            <a:chOff x="2217593" y="4686781"/>
            <a:chExt cx="7733930" cy="1229940"/>
          </a:xfrm>
        </p:grpSpPr>
        <p:pic>
          <p:nvPicPr>
            <p:cNvPr id="24" name="Picture 23" descr="A green circle with arrows pointing to the center&#10;&#10;AI-generated content may be incorrect.">
              <a:extLst>
                <a:ext uri="{FF2B5EF4-FFF2-40B4-BE49-F238E27FC236}">
                  <a16:creationId xmlns:a16="http://schemas.microsoft.com/office/drawing/2014/main" id="{214B28C6-B251-795E-687A-A2148A9012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94748" y="4686781"/>
              <a:ext cx="914400" cy="914400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CC38F3BB-8F99-BD6C-CC24-04156B71EE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4642195" y="4686781"/>
              <a:ext cx="914400" cy="914400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37634352-4572-E0AD-BA4E-04FCDE60DE7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6789642" y="4686781"/>
              <a:ext cx="914400" cy="914400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169BF02F-83FD-F176-E18F-EFC2CB59B0B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8937090" y="4686781"/>
              <a:ext cx="914400" cy="914400"/>
            </a:xfrm>
            <a:prstGeom prst="rect">
              <a:avLst/>
            </a:prstGeom>
          </p:spPr>
        </p:pic>
        <p:sp>
          <p:nvSpPr>
            <p:cNvPr id="28" name="Title 1">
              <a:extLst>
                <a:ext uri="{FF2B5EF4-FFF2-40B4-BE49-F238E27FC236}">
                  <a16:creationId xmlns:a16="http://schemas.microsoft.com/office/drawing/2014/main" id="{0AB706B2-94F9-4765-CF20-A14800EC0BCE}"/>
                </a:ext>
              </a:extLst>
            </p:cNvPr>
            <p:cNvSpPr txBox="1">
              <a:spLocks/>
            </p:cNvSpPr>
            <p:nvPr/>
          </p:nvSpPr>
          <p:spPr>
            <a:xfrm>
              <a:off x="2217593" y="5630529"/>
              <a:ext cx="1468710" cy="2861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sp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None/>
                <a:defRPr sz="3200" b="1" kern="1200">
                  <a:solidFill>
                    <a:schemeClr val="tx1"/>
                  </a:solidFill>
                  <a:latin typeface="Georgia" panose="02040502050405020303" pitchFamily="18" charset="0"/>
                  <a:ea typeface="+mj-ea"/>
                  <a:cs typeface="+mj-cs"/>
                </a:defRPr>
              </a:lvl1pPr>
              <a:lvl2pPr lvl="1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2pPr>
              <a:lvl3pPr lvl="2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3pPr>
              <a:lvl4pPr lvl="3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4pPr>
              <a:lvl5pPr lvl="4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5pPr>
              <a:lvl6pPr lvl="5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6pPr>
              <a:lvl7pPr lvl="6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7pPr>
              <a:lvl8pPr lvl="7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8pPr>
              <a:lvl9pPr lvl="8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9pPr>
            </a:lstStyle>
            <a:p>
              <a:pPr algn="ctr"/>
              <a:r>
                <a:rPr lang="en-US" sz="1400" b="0">
                  <a:latin typeface="Century Gothic" panose="020B0502020202020204" pitchFamily="34" charset="0"/>
                </a:rPr>
                <a:t>One Emory</a:t>
              </a:r>
            </a:p>
          </p:txBody>
        </p:sp>
        <p:sp>
          <p:nvSpPr>
            <p:cNvPr id="29" name="Title 1">
              <a:extLst>
                <a:ext uri="{FF2B5EF4-FFF2-40B4-BE49-F238E27FC236}">
                  <a16:creationId xmlns:a16="http://schemas.microsoft.com/office/drawing/2014/main" id="{3209ACD3-320D-762E-3E17-5333CFB7E178}"/>
                </a:ext>
              </a:extLst>
            </p:cNvPr>
            <p:cNvSpPr txBox="1">
              <a:spLocks/>
            </p:cNvSpPr>
            <p:nvPr/>
          </p:nvSpPr>
          <p:spPr>
            <a:xfrm>
              <a:off x="3953642" y="5630529"/>
              <a:ext cx="2291506" cy="2861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sp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None/>
                <a:defRPr sz="3200" b="1" kern="1200">
                  <a:solidFill>
                    <a:schemeClr val="tx1"/>
                  </a:solidFill>
                  <a:latin typeface="Georgia" panose="02040502050405020303" pitchFamily="18" charset="0"/>
                  <a:ea typeface="+mj-ea"/>
                  <a:cs typeface="+mj-cs"/>
                </a:defRPr>
              </a:lvl1pPr>
              <a:lvl2pPr lvl="1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2pPr>
              <a:lvl3pPr lvl="2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3pPr>
              <a:lvl4pPr lvl="3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4pPr>
              <a:lvl5pPr lvl="4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5pPr>
              <a:lvl6pPr lvl="5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6pPr>
              <a:lvl7pPr lvl="6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7pPr>
              <a:lvl8pPr lvl="7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8pPr>
              <a:lvl9pPr lvl="8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9pPr>
            </a:lstStyle>
            <a:p>
              <a:pPr algn="ctr"/>
              <a:r>
                <a:rPr lang="en-US" sz="1400" b="0">
                  <a:latin typeface="Century Gothic" panose="020B0502020202020204" pitchFamily="34" charset="0"/>
                </a:rPr>
                <a:t>People Centered</a:t>
              </a:r>
            </a:p>
          </p:txBody>
        </p:sp>
        <p:sp>
          <p:nvSpPr>
            <p:cNvPr id="30" name="Title 1">
              <a:extLst>
                <a:ext uri="{FF2B5EF4-FFF2-40B4-BE49-F238E27FC236}">
                  <a16:creationId xmlns:a16="http://schemas.microsoft.com/office/drawing/2014/main" id="{14AD39AC-1E2D-7899-5AEE-4171E507BFC2}"/>
                </a:ext>
              </a:extLst>
            </p:cNvPr>
            <p:cNvSpPr txBox="1">
              <a:spLocks/>
            </p:cNvSpPr>
            <p:nvPr/>
          </p:nvSpPr>
          <p:spPr>
            <a:xfrm>
              <a:off x="6342891" y="5630529"/>
              <a:ext cx="1828801" cy="2861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sp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None/>
                <a:defRPr sz="3200" b="1" kern="1200">
                  <a:solidFill>
                    <a:schemeClr val="tx1"/>
                  </a:solidFill>
                  <a:latin typeface="Georgia" panose="02040502050405020303" pitchFamily="18" charset="0"/>
                  <a:ea typeface="+mj-ea"/>
                  <a:cs typeface="+mj-cs"/>
                </a:defRPr>
              </a:lvl1pPr>
              <a:lvl2pPr lvl="1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2pPr>
              <a:lvl3pPr lvl="2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3pPr>
              <a:lvl4pPr lvl="3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4pPr>
              <a:lvl5pPr lvl="4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5pPr>
              <a:lvl6pPr lvl="5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6pPr>
              <a:lvl7pPr lvl="6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7pPr>
              <a:lvl8pPr lvl="7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8pPr>
              <a:lvl9pPr lvl="8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9pPr>
            </a:lstStyle>
            <a:p>
              <a:pPr algn="ctr"/>
              <a:r>
                <a:rPr lang="en-US" sz="1400" b="0">
                  <a:latin typeface="Century Gothic" panose="020B0502020202020204" pitchFamily="34" charset="0"/>
                </a:rPr>
                <a:t>Lead Change</a:t>
              </a:r>
            </a:p>
          </p:txBody>
        </p:sp>
        <p:sp>
          <p:nvSpPr>
            <p:cNvPr id="31" name="Title 1">
              <a:extLst>
                <a:ext uri="{FF2B5EF4-FFF2-40B4-BE49-F238E27FC236}">
                  <a16:creationId xmlns:a16="http://schemas.microsoft.com/office/drawing/2014/main" id="{1F00BE45-AC09-4570-DDF6-66BC4470C704}"/>
                </a:ext>
              </a:extLst>
            </p:cNvPr>
            <p:cNvSpPr txBox="1">
              <a:spLocks/>
            </p:cNvSpPr>
            <p:nvPr/>
          </p:nvSpPr>
          <p:spPr>
            <a:xfrm>
              <a:off x="8837059" y="5630529"/>
              <a:ext cx="1114464" cy="2861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sp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None/>
                <a:defRPr sz="3200" b="1" kern="1200">
                  <a:solidFill>
                    <a:schemeClr val="tx1"/>
                  </a:solidFill>
                  <a:latin typeface="Georgia" panose="02040502050405020303" pitchFamily="18" charset="0"/>
                  <a:ea typeface="+mj-ea"/>
                  <a:cs typeface="+mj-cs"/>
                </a:defRPr>
              </a:lvl1pPr>
              <a:lvl2pPr lvl="1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2pPr>
              <a:lvl3pPr lvl="2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3pPr>
              <a:lvl4pPr lvl="3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4pPr>
              <a:lvl5pPr lvl="4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5pPr>
              <a:lvl6pPr lvl="5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6pPr>
              <a:lvl7pPr lvl="6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7pPr>
              <a:lvl8pPr lvl="7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8pPr>
              <a:lvl9pPr lvl="8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9pPr>
            </a:lstStyle>
            <a:p>
              <a:pPr algn="ctr"/>
              <a:r>
                <a:rPr lang="en-US" sz="1400" b="0">
                  <a:latin typeface="Century Gothic" panose="020B0502020202020204" pitchFamily="34" charset="0"/>
                </a:rPr>
                <a:t>Own It</a:t>
              </a:r>
            </a:p>
          </p:txBody>
        </p:sp>
      </p:grpSp>
      <p:sp>
        <p:nvSpPr>
          <p:cNvPr id="62" name="Google Shape;62;p44"/>
          <p:cNvSpPr txBox="1"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add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583319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Title and Content, Grey Background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45"/>
          <p:cNvSpPr/>
          <p:nvPr/>
        </p:nvSpPr>
        <p:spPr>
          <a:xfrm>
            <a:off x="0" y="1719010"/>
            <a:ext cx="12192000" cy="5138990"/>
          </a:xfrm>
          <a:prstGeom prst="round1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6" name="Google Shape;66;p45"/>
          <p:cNvSpPr txBox="1"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add title</a:t>
            </a:r>
            <a:endParaRPr/>
          </a:p>
        </p:txBody>
      </p:sp>
      <p:pic>
        <p:nvPicPr>
          <p:cNvPr id="68" name="Google Shape;68;p45" descr="A blue and black backgrou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88493" t="7481" r="5700" b="50297"/>
          <a:stretch/>
        </p:blipFill>
        <p:spPr>
          <a:xfrm rot="-5400000">
            <a:off x="6038851" y="704848"/>
            <a:ext cx="114299" cy="12192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5743128F-0D43-D95C-C102-C0BB6D404D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65103" y="6204389"/>
            <a:ext cx="1106630" cy="382094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DEEF00-627A-6CB0-D635-6EEC2D2F38B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953489"/>
            <a:ext cx="10515600" cy="3982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61666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3_Title and Conten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45"/>
          <p:cNvSpPr/>
          <p:nvPr/>
        </p:nvSpPr>
        <p:spPr>
          <a:xfrm>
            <a:off x="0" y="1719009"/>
            <a:ext cx="12192000" cy="5138991"/>
          </a:xfrm>
          <a:prstGeom prst="round1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6" name="Google Shape;66;p45"/>
          <p:cNvSpPr txBox="1"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add title</a:t>
            </a:r>
            <a:endParaRPr/>
          </a:p>
        </p:txBody>
      </p:sp>
      <p:pic>
        <p:nvPicPr>
          <p:cNvPr id="68" name="Google Shape;68;p45" descr="A blue and black backgrou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88493" t="7481" r="5700" b="50297"/>
          <a:stretch/>
        </p:blipFill>
        <p:spPr>
          <a:xfrm rot="-5400000">
            <a:off x="6038851" y="704848"/>
            <a:ext cx="114299" cy="12192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E30A9BBA-2C07-571A-223B-01B6C74714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65103" y="6204389"/>
            <a:ext cx="1106630" cy="382094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1F9A18-4E2B-9F6C-19D2-CD7C404CBF1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953489"/>
            <a:ext cx="10515600" cy="3982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70981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image" Target="../media/image2.png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01351DB-6F80-DA2B-F653-DD8713AD9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7C486F-D536-6F1E-6CDE-3237B2C4A5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Google Shape;13;p40">
            <a:extLst>
              <a:ext uri="{FF2B5EF4-FFF2-40B4-BE49-F238E27FC236}">
                <a16:creationId xmlns:a16="http://schemas.microsoft.com/office/drawing/2014/main" id="{80D6629B-2CA4-545F-504F-925C82AB07D0}"/>
              </a:ext>
            </a:extLst>
          </p:cNvPr>
          <p:cNvSpPr txBox="1"/>
          <p:nvPr userDrawn="1"/>
        </p:nvSpPr>
        <p:spPr>
          <a:xfrm>
            <a:off x="838200" y="6424753"/>
            <a:ext cx="3822700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-US" sz="900" b="0" i="0" u="none" strike="noStrike" cap="none" smtClean="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sz="900" b="0" i="0" u="none" strike="noStrike" cap="none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9" name="Google Shape;14;p40" descr="A blue and black background&#10;&#10;Description automatically generated">
            <a:extLst>
              <a:ext uri="{FF2B5EF4-FFF2-40B4-BE49-F238E27FC236}">
                <a16:creationId xmlns:a16="http://schemas.microsoft.com/office/drawing/2014/main" id="{1A72F3A5-4E0D-4CA2-FCBC-998077038775}"/>
              </a:ext>
            </a:extLst>
          </p:cNvPr>
          <p:cNvPicPr preferRelativeResize="0"/>
          <p:nvPr userDrawn="1"/>
        </p:nvPicPr>
        <p:blipFill rotWithShape="1">
          <a:blip r:embed="rId55">
            <a:alphaModFix/>
          </a:blip>
          <a:srcRect l="88493" t="7481" r="5700" b="50297"/>
          <a:stretch/>
        </p:blipFill>
        <p:spPr>
          <a:xfrm rot="-5400000">
            <a:off x="6038851" y="704848"/>
            <a:ext cx="114299" cy="12192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8AD9FD40-DEA8-A99C-932E-95ADE6C00238}"/>
              </a:ext>
            </a:extLst>
          </p:cNvPr>
          <p:cNvPicPr>
            <a:picLocks noChangeAspect="1"/>
          </p:cNvPicPr>
          <p:nvPr userDrawn="1"/>
        </p:nvPicPr>
        <p:blipFill>
          <a:blip r:embed="rId56"/>
          <a:stretch>
            <a:fillRect/>
          </a:stretch>
        </p:blipFill>
        <p:spPr>
          <a:xfrm>
            <a:off x="10265103" y="6204389"/>
            <a:ext cx="1106630" cy="38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933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737" r:id="rId2"/>
    <p:sldLayoutId id="2147483700" r:id="rId3"/>
    <p:sldLayoutId id="2147483660" r:id="rId4"/>
    <p:sldLayoutId id="2147483697" r:id="rId5"/>
    <p:sldLayoutId id="2147483661" r:id="rId6"/>
    <p:sldLayoutId id="2147483751" r:id="rId7"/>
    <p:sldLayoutId id="2147483662" r:id="rId8"/>
    <p:sldLayoutId id="2147483704" r:id="rId9"/>
    <p:sldLayoutId id="2147483663" r:id="rId10"/>
    <p:sldLayoutId id="2147483664" r:id="rId11"/>
    <p:sldLayoutId id="2147483706" r:id="rId12"/>
    <p:sldLayoutId id="2147483667" r:id="rId13"/>
    <p:sldLayoutId id="2147483694" r:id="rId14"/>
    <p:sldLayoutId id="2147483710" r:id="rId15"/>
    <p:sldLayoutId id="2147483668" r:id="rId16"/>
    <p:sldLayoutId id="2147483695" r:id="rId17"/>
    <p:sldLayoutId id="2147483712" r:id="rId18"/>
    <p:sldLayoutId id="2147483669" r:id="rId19"/>
    <p:sldLayoutId id="2147483713" r:id="rId20"/>
    <p:sldLayoutId id="2147483670" r:id="rId21"/>
    <p:sldLayoutId id="2147483714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722" r:id="rId31"/>
    <p:sldLayoutId id="2147483696" r:id="rId32"/>
    <p:sldLayoutId id="2147483738" r:id="rId33"/>
    <p:sldLayoutId id="2147483723" r:id="rId34"/>
    <p:sldLayoutId id="2147483679" r:id="rId35"/>
    <p:sldLayoutId id="2147483739" r:id="rId36"/>
    <p:sldLayoutId id="2147483724" r:id="rId37"/>
    <p:sldLayoutId id="2147483683" r:id="rId38"/>
    <p:sldLayoutId id="2147483686" r:id="rId39"/>
    <p:sldLayoutId id="2147483748" r:id="rId40"/>
    <p:sldLayoutId id="2147483749" r:id="rId41"/>
    <p:sldLayoutId id="2147483750" r:id="rId42"/>
    <p:sldLayoutId id="2147483741" r:id="rId43"/>
    <p:sldLayoutId id="2147483688" r:id="rId44"/>
    <p:sldLayoutId id="2147483692" r:id="rId45"/>
    <p:sldLayoutId id="2147483740" r:id="rId46"/>
    <p:sldLayoutId id="2147483736" r:id="rId47"/>
    <p:sldLayoutId id="2147483752" r:id="rId48"/>
    <p:sldLayoutId id="2147483753" r:id="rId49"/>
    <p:sldLayoutId id="2147483754" r:id="rId50"/>
    <p:sldLayoutId id="2147483755" r:id="rId51"/>
    <p:sldLayoutId id="2147483756" r:id="rId52"/>
    <p:sldLayoutId id="2147483757" r:id="rId5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System Font Regular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System Font Regular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Relationship Id="rId4" Type="http://schemas.openxmlformats.org/officeDocument/2006/relationships/hyperlink" Target="https://jamanetwork.com/journals/jama/fullarticle/10.1001/jama.2025.19433?utm_source=openevidence&amp;utm_medium=referral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200/JCO.22.01357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wresearch.org/science/2017/02/02/americans-health-care-behaviors-and-use-of-conventional-and-alternative-medicine/" TargetMode="External"/><Relationship Id="rId2" Type="http://schemas.openxmlformats.org/officeDocument/2006/relationships/hyperlink" Target="https://www.cancer.gov/about-cancer/treatment/cam" TargetMode="Externa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www.pewresearch.org/science/2017/02/02/americans-health-care-behaviors-and-use-of-conventional-and-alternative-medicine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3500">
                <a:latin typeface="+mj-lt"/>
              </a:rPr>
              <a:t>Integrative Medicine in Outpatient Palliative Care: </a:t>
            </a:r>
            <a:br>
              <a:rPr lang="en-US" sz="3500">
                <a:latin typeface="+mj-lt"/>
              </a:rPr>
            </a:br>
            <a:r>
              <a:rPr lang="en-US" sz="3500">
                <a:latin typeface="+mj-lt"/>
              </a:rPr>
              <a:t>An Evidence-Informed, Patient-Centered Approach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lang="en-US"/>
              <a:t>Christine S. Koniaris, MD FAAHPM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BB7B62F-1E1F-11A4-1F39-60DC8D949D09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1203946" y="-146032"/>
            <a:ext cx="1161245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Why Integrative Medicine in Outpatient Palliative Care?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39611" y="1711678"/>
            <a:ext cx="10515600" cy="4351338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n-US"/>
              <a:t>High patient interest in non-drug strategies</a:t>
            </a:r>
          </a:p>
          <a:p>
            <a:pPr lvl="1"/>
            <a:r>
              <a:rPr lang="en-US"/>
              <a:t>Empowerment</a:t>
            </a:r>
          </a:p>
          <a:p>
            <a:r>
              <a:rPr lang="en-US"/>
              <a:t>Improved coping</a:t>
            </a:r>
          </a:p>
          <a:p>
            <a:r>
              <a:t>Persistent symptom burden despite pharmacologic therapy</a:t>
            </a:r>
            <a:r>
              <a:rPr lang="en-US"/>
              <a:t> many times signals of other things impacting the symptom</a:t>
            </a:r>
          </a:p>
          <a:p>
            <a:r>
              <a:rPr lang="en-US"/>
              <a:t>Symptom clusters addressed, potentially with less medication burden</a:t>
            </a:r>
          </a:p>
          <a:p>
            <a:r>
              <a:t>Adjunctive</a:t>
            </a:r>
            <a:r>
              <a:rPr lang="en-US"/>
              <a:t>, </a:t>
            </a:r>
            <a:r>
              <a:rPr u="sng"/>
              <a:t>not alternative</a:t>
            </a:r>
            <a:r>
              <a:rPr lang="en-US"/>
              <a:t>, </a:t>
            </a:r>
            <a:r>
              <a:t>approach</a:t>
            </a:r>
            <a:endParaRPr lang="en-US"/>
          </a:p>
          <a:p>
            <a:r>
              <a:t>Goal-concordant, proportional, patient-centered 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Running Case</a:t>
            </a:r>
            <a:r>
              <a:rPr lang="en-US"/>
              <a:t> #1</a:t>
            </a:r>
            <a:r>
              <a:t>: Ms. 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39611" y="1822627"/>
            <a:ext cx="10515600" cy="435133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t>58-year-old woman with metastatic breast cancer</a:t>
            </a:r>
          </a:p>
          <a:p>
            <a:pPr lvl="1"/>
            <a:r>
              <a:t>CIPN, anxiety, insomnia, fatigue</a:t>
            </a:r>
          </a:p>
          <a:p>
            <a:pPr lvl="1"/>
            <a:r>
              <a:t>On duloxetine, gabapentin</a:t>
            </a:r>
            <a:endParaRPr lang="en-US"/>
          </a:p>
          <a:p>
            <a:pPr lvl="1"/>
            <a:r>
              <a:rPr lang="en-US"/>
              <a:t>Doesn’t want to take more medications but tired of “feeling this way”</a:t>
            </a:r>
            <a:endParaRPr/>
          </a:p>
          <a:p>
            <a:pPr lvl="1"/>
            <a:r>
              <a:t>Asks: </a:t>
            </a:r>
            <a:r>
              <a:rPr lang="en-US"/>
              <a:t>"Are</a:t>
            </a:r>
            <a:r>
              <a:t> there natural approaches that might help</a:t>
            </a:r>
            <a:r>
              <a:rPr lang="en-US"/>
              <a:t>?"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81A47-5B07-327C-AD17-9C78E6B62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Running Case #2: Mr. 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3F9078-6E49-B23D-C249-330B8BBD433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9611" y="1714677"/>
            <a:ext cx="10515600" cy="435133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78-year-old man with ES COPD and severe SOB</a:t>
            </a:r>
          </a:p>
          <a:p>
            <a:pPr lvl="1"/>
            <a:r>
              <a:rPr lang="en-US"/>
              <a:t>Maximally managed pharmaceutically, on O2</a:t>
            </a:r>
          </a:p>
          <a:p>
            <a:pPr lvl="1"/>
            <a:r>
              <a:rPr lang="en-US"/>
              <a:t>C/o continued breathing difficulty</a:t>
            </a:r>
          </a:p>
          <a:p>
            <a:pPr lvl="1"/>
            <a:r>
              <a:rPr lang="en-US"/>
              <a:t>+ Insomnia</a:t>
            </a:r>
          </a:p>
          <a:p>
            <a:pPr lvl="1"/>
            <a:r>
              <a:rPr lang="en-US"/>
              <a:t>+ Anxiety</a:t>
            </a:r>
          </a:p>
          <a:p>
            <a:pPr lvl="1"/>
            <a:r>
              <a:rPr lang="en-US"/>
              <a:t>Fear of dying: widowed, kids out-of-state</a:t>
            </a:r>
          </a:p>
          <a:p>
            <a:pPr lvl="1"/>
            <a:r>
              <a:rPr lang="en-US"/>
              <a:t>Vietnam veteran</a:t>
            </a:r>
          </a:p>
          <a:p>
            <a:pPr lvl="1"/>
            <a:endParaRPr lang="en-US"/>
          </a:p>
          <a:p>
            <a:pPr marL="457200" lvl="1" indent="0">
              <a:buNone/>
            </a:pPr>
            <a:r>
              <a:rPr lang="en-US"/>
              <a:t>Are there any integrative approaches that you could offer?</a:t>
            </a:r>
          </a:p>
        </p:txBody>
      </p:sp>
    </p:spTree>
    <p:extLst>
      <p:ext uri="{BB962C8B-B14F-4D97-AF65-F5344CB8AC3E}">
        <p14:creationId xmlns:p14="http://schemas.microsoft.com/office/powerpoint/2010/main" val="13461825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97672-6B18-873C-63E4-4ACF267E9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+mj-lt"/>
              </a:rPr>
              <a:t>Complementary Alternative Therapy (CAM)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141D92-EA43-56CB-1491-7878D3D9A3AC}"/>
              </a:ext>
            </a:extLst>
          </p:cNvPr>
          <p:cNvSpPr txBox="1"/>
          <p:nvPr/>
        </p:nvSpPr>
        <p:spPr>
          <a:xfrm>
            <a:off x="869528" y="1688268"/>
            <a:ext cx="10484537" cy="47346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500"/>
              </a:spcBef>
            </a:pPr>
            <a:r>
              <a:rPr lang="en-US" sz="2000" b="1"/>
              <a:t>5 CAM domains</a:t>
            </a:r>
            <a:r>
              <a:rPr lang="en-US" sz="2000" baseline="30000"/>
              <a:t>2</a:t>
            </a:r>
          </a:p>
          <a:p>
            <a:pPr marL="914400" lvl="1" indent="-457200">
              <a:spcBef>
                <a:spcPts val="500"/>
              </a:spcBef>
              <a:buAutoNum type="arabicPeriod"/>
            </a:pPr>
            <a:r>
              <a:rPr lang="en-US" sz="2000" b="1"/>
              <a:t>Mind-body therapies</a:t>
            </a:r>
          </a:p>
          <a:p>
            <a:pPr marL="1371600" lvl="2" indent="-457200">
              <a:spcBef>
                <a:spcPts val="500"/>
              </a:spcBef>
              <a:buFont typeface="Arial"/>
              <a:buChar char="•"/>
            </a:pPr>
            <a:r>
              <a:rPr lang="en-US" sz="2000"/>
              <a:t>Meditation, guided imagery, hypnosis, biofeedback, prayer, expressive therapies, yoga, Tai Chi, Qigong</a:t>
            </a:r>
          </a:p>
          <a:p>
            <a:pPr marL="914400" lvl="1" indent="-457200">
              <a:spcBef>
                <a:spcPts val="500"/>
              </a:spcBef>
              <a:buAutoNum type="arabicPeriod"/>
            </a:pPr>
            <a:r>
              <a:rPr lang="en-US" sz="2000" b="1"/>
              <a:t>Biologically based practices</a:t>
            </a:r>
          </a:p>
          <a:p>
            <a:pPr marL="1371600" lvl="2" indent="-457200">
              <a:spcBef>
                <a:spcPts val="500"/>
              </a:spcBef>
              <a:buFont typeface="Arial"/>
              <a:buChar char="•"/>
            </a:pPr>
            <a:r>
              <a:rPr lang="en-US" sz="2000"/>
              <a:t>Botanicals, supplements, nutrition and functional foods</a:t>
            </a:r>
          </a:p>
          <a:p>
            <a:pPr marL="914400" lvl="1" indent="-457200">
              <a:spcBef>
                <a:spcPts val="500"/>
              </a:spcBef>
              <a:buAutoNum type="arabicPeriod"/>
            </a:pPr>
            <a:r>
              <a:rPr lang="en-US" sz="2000" b="1"/>
              <a:t>Manipulative and body-based methods</a:t>
            </a:r>
          </a:p>
          <a:p>
            <a:pPr marL="1371600" lvl="2" indent="-457200">
              <a:spcBef>
                <a:spcPts val="500"/>
              </a:spcBef>
              <a:buFont typeface="Arial"/>
              <a:buChar char="•"/>
            </a:pPr>
            <a:r>
              <a:rPr lang="en-US" sz="2000"/>
              <a:t>Osteopathic manipulation, chiropractic, massage</a:t>
            </a:r>
          </a:p>
          <a:p>
            <a:pPr marL="914400" lvl="1" indent="-457200">
              <a:spcBef>
                <a:spcPts val="500"/>
              </a:spcBef>
              <a:buAutoNum type="arabicPeriod"/>
            </a:pPr>
            <a:r>
              <a:rPr lang="en-US" sz="2000" b="1"/>
              <a:t>Whole Medical Systems/alternative medical systems</a:t>
            </a:r>
            <a:endParaRPr lang="en-US" sz="2000"/>
          </a:p>
          <a:p>
            <a:pPr marL="1371600" lvl="2" indent="-457200">
              <a:spcBef>
                <a:spcPts val="500"/>
              </a:spcBef>
              <a:buFont typeface="Arial,Sans-Serif"/>
              <a:buChar char="•"/>
            </a:pPr>
            <a:r>
              <a:rPr lang="en-US" sz="2000"/>
              <a:t>Traditional Chinese Medicine, Ayurvedic medicine, classical homeopathy and indigenous healing systems</a:t>
            </a:r>
          </a:p>
          <a:p>
            <a:pPr marL="914400" lvl="1" indent="-457200">
              <a:spcBef>
                <a:spcPts val="500"/>
              </a:spcBef>
              <a:buAutoNum type="arabicPeriod"/>
            </a:pPr>
            <a:r>
              <a:rPr lang="en-US" sz="2000" b="1"/>
              <a:t>Energy Therapies</a:t>
            </a:r>
          </a:p>
          <a:p>
            <a:pPr marL="1371600" lvl="2" indent="-457200">
              <a:spcBef>
                <a:spcPts val="500"/>
              </a:spcBef>
              <a:buFont typeface="Arial"/>
              <a:buChar char="•"/>
            </a:pPr>
            <a:r>
              <a:rPr lang="en-US" sz="2000"/>
              <a:t>Reiki, Healing Touch, therapeutic touch</a:t>
            </a:r>
          </a:p>
        </p:txBody>
      </p:sp>
      <p:sp>
        <p:nvSpPr>
          <p:cNvPr id="4" name="Star: 5 Points 3">
            <a:extLst>
              <a:ext uri="{FF2B5EF4-FFF2-40B4-BE49-F238E27FC236}">
                <a16:creationId xmlns:a16="http://schemas.microsoft.com/office/drawing/2014/main" id="{5A3F0EDE-40EA-F58D-72BC-EF1677E804DA}"/>
              </a:ext>
            </a:extLst>
          </p:cNvPr>
          <p:cNvSpPr/>
          <p:nvPr/>
        </p:nvSpPr>
        <p:spPr>
          <a:xfrm>
            <a:off x="150271" y="669809"/>
            <a:ext cx="790959" cy="716870"/>
          </a:xfrm>
          <a:prstGeom prst="star5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4278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Mindfulness-Based Interventions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39611" y="1449564"/>
            <a:ext cx="8229600" cy="45259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t>Improve anxiety, depression, quality of life</a:t>
            </a:r>
            <a:r>
              <a:rPr lang="en-US" baseline="30000"/>
              <a:t>8,9</a:t>
            </a:r>
            <a:endParaRPr/>
          </a:p>
          <a:p>
            <a:r>
              <a:t>Reduce distress and pain </a:t>
            </a:r>
            <a:endParaRPr lang="en-US"/>
          </a:p>
          <a:p>
            <a:pPr lvl="1"/>
            <a:r>
              <a:rPr lang="en-US"/>
              <a:t>Mindfulness Based Stress Reduction (MBSR)*</a:t>
            </a:r>
          </a:p>
          <a:p>
            <a:pPr lvl="1"/>
            <a:r>
              <a:rPr lang="en-US"/>
              <a:t>Mindfulness Based Cognitive Therapy (MBCT)*</a:t>
            </a:r>
          </a:p>
          <a:p>
            <a:pPr lvl="1"/>
            <a:r>
              <a:rPr lang="en-US"/>
              <a:t>Eye Movement Desensitization and Re-processing (EMDR)</a:t>
            </a:r>
          </a:p>
          <a:p>
            <a:r>
              <a:rPr lang="en-US"/>
              <a:t>Low risk, less feasible in outpatient clinic but group programs and on-line</a:t>
            </a:r>
          </a:p>
          <a:p>
            <a:pPr lvl="1"/>
            <a:r>
              <a:rPr lang="en-US"/>
              <a:t>Referral to therapist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562787-D042-4C5F-6B51-8CCC85F685EC}"/>
              </a:ext>
            </a:extLst>
          </p:cNvPr>
          <p:cNvSpPr txBox="1"/>
          <p:nvPr/>
        </p:nvSpPr>
        <p:spPr>
          <a:xfrm>
            <a:off x="6525041" y="5194032"/>
            <a:ext cx="3685759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500"/>
              <a:t>* are structured, often group-based programs lasting weeks, designed to integrate mindfulness into daily life</a:t>
            </a:r>
          </a:p>
          <a:p>
            <a:endParaRPr lang="en-US" sz="15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7A4C4D0-B807-053B-5A0D-45E6E1ED9C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2" y="2727122"/>
            <a:ext cx="5181600" cy="2435350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AE1E49-504D-0E47-5336-FABEAAA082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wrap="square" anchor="ctr">
            <a:normAutofit/>
          </a:bodyPr>
          <a:lstStyle/>
          <a:p>
            <a:r>
              <a:rPr lang="en-US"/>
              <a:t>Mindfulness Practices &amp; Techniques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0A47BA-B0A9-F544-3C36-5DFAFA6438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53489"/>
            <a:ext cx="5181600" cy="398261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500"/>
              <a:t>Low risk and feasible in outpatient clinic </a:t>
            </a:r>
          </a:p>
          <a:p>
            <a:pPr>
              <a:lnSpc>
                <a:spcPct val="90000"/>
              </a:lnSpc>
            </a:pPr>
            <a:r>
              <a:rPr lang="en-US" sz="1500"/>
              <a:t>Include:</a:t>
            </a:r>
          </a:p>
          <a:p>
            <a:pPr lvl="1">
              <a:lnSpc>
                <a:spcPct val="90000"/>
              </a:lnSpc>
            </a:pPr>
            <a:r>
              <a:rPr lang="en-US" sz="1500"/>
              <a:t>Meditation</a:t>
            </a:r>
          </a:p>
          <a:p>
            <a:pPr lvl="2">
              <a:lnSpc>
                <a:spcPct val="90000"/>
              </a:lnSpc>
            </a:pPr>
            <a:r>
              <a:rPr lang="en-US" sz="1500"/>
              <a:t>Body scan</a:t>
            </a:r>
          </a:p>
          <a:p>
            <a:pPr lvl="2">
              <a:lnSpc>
                <a:spcPct val="90000"/>
              </a:lnSpc>
            </a:pPr>
            <a:r>
              <a:rPr lang="en-US" sz="1500"/>
              <a:t>Loving Kindness </a:t>
            </a:r>
          </a:p>
          <a:p>
            <a:pPr lvl="2">
              <a:lnSpc>
                <a:spcPct val="90000"/>
              </a:lnSpc>
            </a:pPr>
            <a:r>
              <a:rPr lang="en-US" sz="1500"/>
              <a:t>Breath-Focused </a:t>
            </a:r>
          </a:p>
          <a:p>
            <a:pPr lvl="2">
              <a:lnSpc>
                <a:spcPct val="90000"/>
              </a:lnSpc>
            </a:pPr>
            <a:r>
              <a:rPr lang="en-US" sz="1500"/>
              <a:t>Mindful walking</a:t>
            </a:r>
          </a:p>
          <a:p>
            <a:pPr lvl="3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500" err="1"/>
              <a:t>Shinrin-yoku</a:t>
            </a:r>
            <a:endParaRPr lang="en-US" sz="1500"/>
          </a:p>
          <a:p>
            <a:pPr lvl="3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500"/>
              <a:t>Contemplative labyrinth</a:t>
            </a:r>
          </a:p>
          <a:p>
            <a:pPr lvl="1">
              <a:lnSpc>
                <a:spcPct val="90000"/>
              </a:lnSpc>
            </a:pPr>
            <a:r>
              <a:rPr lang="en-US" sz="1500"/>
              <a:t>5-Senses grounding</a:t>
            </a:r>
          </a:p>
          <a:p>
            <a:pPr lvl="1">
              <a:lnSpc>
                <a:spcPct val="90000"/>
              </a:lnSpc>
            </a:pPr>
            <a:r>
              <a:rPr lang="en-US" sz="1500"/>
              <a:t>Informal Mindfulness</a:t>
            </a:r>
          </a:p>
          <a:p>
            <a:pPr lvl="1">
              <a:lnSpc>
                <a:spcPct val="90000"/>
              </a:lnSpc>
            </a:pPr>
            <a:r>
              <a:rPr lang="en-US" sz="1500"/>
              <a:t>Guided Imagery10</a:t>
            </a:r>
          </a:p>
          <a:p>
            <a:pPr lvl="1">
              <a:lnSpc>
                <a:spcPct val="90000"/>
              </a:lnSpc>
            </a:pPr>
            <a:r>
              <a:rPr lang="en-US" sz="1500"/>
              <a:t>EFT</a:t>
            </a:r>
          </a:p>
          <a:p>
            <a:pPr>
              <a:lnSpc>
                <a:spcPct val="90000"/>
              </a:lnSpc>
            </a:pPr>
            <a:endParaRPr lang="en-US" sz="1500"/>
          </a:p>
        </p:txBody>
      </p:sp>
    </p:spTree>
    <p:extLst>
      <p:ext uri="{BB962C8B-B14F-4D97-AF65-F5344CB8AC3E}">
        <p14:creationId xmlns:p14="http://schemas.microsoft.com/office/powerpoint/2010/main" val="42296639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>
                <a:latin typeface="Georgia"/>
              </a:rPr>
              <a:t>Breathing Techniques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38200" y="1690688"/>
            <a:ext cx="10515600" cy="4351337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ja-JP" altLang="en-US">
                <a:ea typeface="メイリオ"/>
              </a:rPr>
              <a:t>氣</a:t>
            </a:r>
            <a:r>
              <a:rPr lang="en-US"/>
              <a:t>, </a:t>
            </a:r>
            <a:r>
              <a:rPr lang="hi-IN" b="1">
                <a:cs typeface="Mangal"/>
              </a:rPr>
              <a:t>प्राण</a:t>
            </a:r>
            <a:r>
              <a:rPr lang="en-US"/>
              <a:t>, </a:t>
            </a:r>
            <a:r>
              <a:rPr lang="el-GR" err="1"/>
              <a:t>πνεῦμα</a:t>
            </a:r>
            <a:r>
              <a:rPr lang="en-US"/>
              <a:t> = “life force”, “vital energy” -&gt; breath</a:t>
            </a:r>
          </a:p>
          <a:p>
            <a:r>
              <a:rPr lang="en-US"/>
              <a:t>Many breathing options</a:t>
            </a:r>
          </a:p>
          <a:p>
            <a:r>
              <a:rPr lang="en-US"/>
              <a:t>A form of meditation – mindful breathing, somatic breathing</a:t>
            </a:r>
          </a:p>
          <a:p>
            <a:r>
              <a:rPr lang="en-US"/>
              <a:t>Controlled and conscious breathing regulates the autonomic nervous system</a:t>
            </a:r>
          </a:p>
          <a:p>
            <a:r>
              <a:rPr lang="en-US"/>
              <a:t>Reduces anxiety, manage dyspnea and pain, and decrease feelings of panic</a:t>
            </a:r>
          </a:p>
          <a:p>
            <a:r>
              <a:rPr lang="en-US"/>
              <a:t>Fan therapy, pursed-lip breathing and positioning supported in dyspnea literature and already done in PC</a:t>
            </a:r>
            <a:r>
              <a:rPr lang="en-US" baseline="30000"/>
              <a:t>11</a:t>
            </a:r>
            <a:endParaRPr lang="en-US"/>
          </a:p>
          <a:p>
            <a:r>
              <a:t>Brief coaching </a:t>
            </a:r>
            <a:r>
              <a:rPr lang="en-US"/>
              <a:t>of different techniques </a:t>
            </a:r>
            <a:r>
              <a:t>feasible in clinic</a:t>
            </a:r>
            <a:endParaRPr lang="en-US"/>
          </a:p>
          <a:p>
            <a:pPr lvl="1"/>
            <a:r>
              <a:rPr lang="en-US"/>
              <a:t>Can start with posture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9A1FF-7781-C642-F76D-AD70FE3B4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Breathing Examples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F6D7307-01CF-A9A7-A9C5-026613BE07FD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839611" y="1697744"/>
            <a:ext cx="7704138" cy="38227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A3EDB18-B0A3-B97D-209F-3CED787BFEBF}"/>
              </a:ext>
            </a:extLst>
          </p:cNvPr>
          <p:cNvSpPr txBox="1"/>
          <p:nvPr/>
        </p:nvSpPr>
        <p:spPr>
          <a:xfrm>
            <a:off x="9053180" y="5513388"/>
            <a:ext cx="36150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And more!</a:t>
            </a:r>
          </a:p>
        </p:txBody>
      </p:sp>
    </p:spTree>
    <p:extLst>
      <p:ext uri="{BB962C8B-B14F-4D97-AF65-F5344CB8AC3E}">
        <p14:creationId xmlns:p14="http://schemas.microsoft.com/office/powerpoint/2010/main" val="8962510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Yoga &amp; Gentle Movement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39611" y="1691922"/>
            <a:ext cx="8229600" cy="3922713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/>
              <a:t>Yoga, Tai Chi, Qigong, aerobic and strength training</a:t>
            </a:r>
          </a:p>
          <a:p>
            <a:r>
              <a:t>Improves fatigue, sleep, anxiety</a:t>
            </a:r>
            <a:r>
              <a:rPr lang="en-US"/>
              <a:t>, depression, pain and QOL</a:t>
            </a:r>
            <a:r>
              <a:rPr lang="en-US" baseline="30000"/>
              <a:t>12,13</a:t>
            </a:r>
            <a:endParaRPr lang="en-US"/>
          </a:p>
          <a:p>
            <a:r>
              <a:rPr lang="en-US"/>
              <a:t>Also improves coping, mental well-being, and mindful awareness</a:t>
            </a:r>
            <a:endParaRPr/>
          </a:p>
          <a:p>
            <a:pPr lvl="1"/>
            <a:r>
              <a:t>Evidence strongest in breast cancer populations</a:t>
            </a:r>
          </a:p>
          <a:p>
            <a:pPr lvl="1"/>
            <a:r>
              <a:t>Chair-based or restorative forms preferred in frail patients</a:t>
            </a:r>
            <a:endParaRPr lang="en-US"/>
          </a:p>
          <a:p>
            <a:r>
              <a:rPr lang="en-US"/>
              <a:t>Can discuss in clinic what options seem feasible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Hypnotherapy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90222" y="1714500"/>
            <a:ext cx="7756525" cy="4351338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t>Evidence for</a:t>
            </a:r>
            <a:r>
              <a:rPr lang="en-US" baseline="30000"/>
              <a:t>14</a:t>
            </a:r>
            <a:endParaRPr lang="en-US"/>
          </a:p>
          <a:p>
            <a:pPr lvl="1"/>
            <a:r>
              <a:rPr lang="en-US"/>
              <a:t>N</a:t>
            </a:r>
            <a:r>
              <a:t>ausea</a:t>
            </a:r>
            <a:endParaRPr lang="en-US"/>
          </a:p>
          <a:p>
            <a:pPr lvl="1"/>
            <a:r>
              <a:rPr lang="en-US"/>
              <a:t>P</a:t>
            </a:r>
            <a:r>
              <a:t>rocedural distress</a:t>
            </a:r>
            <a:endParaRPr lang="en-US"/>
          </a:p>
          <a:p>
            <a:pPr lvl="1"/>
            <a:r>
              <a:rPr lang="en-US"/>
              <a:t>A</a:t>
            </a:r>
            <a:r>
              <a:t>nxiety</a:t>
            </a:r>
            <a:endParaRPr lang="en-US"/>
          </a:p>
          <a:p>
            <a:pPr lvl="1"/>
            <a:r>
              <a:rPr lang="en-US"/>
              <a:t>Pain</a:t>
            </a:r>
          </a:p>
          <a:p>
            <a:pPr lvl="1"/>
            <a:r>
              <a:rPr lang="en-US"/>
              <a:t>Dyspnea	</a:t>
            </a:r>
          </a:p>
          <a:p>
            <a:pPr lvl="1"/>
            <a:r>
              <a:rPr lang="en-US"/>
              <a:t>Depression</a:t>
            </a:r>
          </a:p>
          <a:p>
            <a:pPr lvl="1"/>
            <a:r>
              <a:rPr lang="en-US"/>
              <a:t>Loss of hope</a:t>
            </a:r>
          </a:p>
          <a:p>
            <a:r>
              <a:rPr lang="en-US"/>
              <a:t>Safe</a:t>
            </a:r>
            <a:endParaRPr/>
          </a:p>
          <a:p>
            <a:r>
              <a:t>Delivered by </a:t>
            </a:r>
            <a:r>
              <a:rPr lang="en-US"/>
              <a:t>a </a:t>
            </a:r>
            <a:r>
              <a:t>trained clinician; self-hypnosis as adjunct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5E27E0-AE03-CC96-367E-96CF92F4BABA}"/>
              </a:ext>
            </a:extLst>
          </p:cNvPr>
          <p:cNvSpPr txBox="1"/>
          <p:nvPr/>
        </p:nvSpPr>
        <p:spPr>
          <a:xfrm>
            <a:off x="5486399" y="2967335"/>
            <a:ext cx="6115777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Society for Clinical &amp; Experimental Hypnosis (SCEH)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American Society of Clinical Hypnosis (ASCH)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American Hypnosis Association (AHA)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>
                <a:latin typeface="+mj-lt"/>
              </a:rPr>
              <a:t>Disclosures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825625"/>
            <a:ext cx="10515600" cy="4351338"/>
          </a:xfrm>
        </p:spPr>
        <p:txBody>
          <a:bodyPr/>
          <a:lstStyle/>
          <a:p>
            <a:r>
              <a:t>No relevant financial disclosures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Acupuncture in Serious Illness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39611" y="1711678"/>
            <a:ext cx="10515600" cy="435133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t>ASCO–SIO guideline supports adjunctive use for cancer pain </a:t>
            </a:r>
            <a:endParaRPr lang="en-US"/>
          </a:p>
          <a:p>
            <a:r>
              <a:t>Evidence for CIPN symptom improvement</a:t>
            </a:r>
            <a:r>
              <a:rPr lang="en-US" baseline="30000"/>
              <a:t>15</a:t>
            </a:r>
            <a:endParaRPr lang="en-US"/>
          </a:p>
          <a:p>
            <a:r>
              <a:t>Useful for nausea</a:t>
            </a:r>
            <a:r>
              <a:rPr lang="en-US"/>
              <a:t>, vomiting, fatigue, dyspnea, insomnia,</a:t>
            </a:r>
            <a:r>
              <a:t> and post-surgical pain</a:t>
            </a:r>
            <a:endParaRPr lang="en-US"/>
          </a:p>
          <a:p>
            <a:r>
              <a:rPr lang="en-US"/>
              <a:t>Helpful in anxiety, fear, depression w/ increased well-being</a:t>
            </a:r>
          </a:p>
          <a:p>
            <a:r>
              <a:rPr lang="en-US"/>
              <a:t>Decreases medication need</a:t>
            </a:r>
          </a:p>
          <a:p>
            <a:r>
              <a:rPr lang="en-US"/>
              <a:t>Considered safe w/ few side effects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41214-B6EC-07EF-4C4D-660750209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Acupuncture in Serious Illness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AB6F42B-0BCD-EFCF-E723-7471FEC1EBEC}"/>
              </a:ext>
            </a:extLst>
          </p:cNvPr>
          <p:cNvSpPr txBox="1"/>
          <p:nvPr/>
        </p:nvSpPr>
        <p:spPr>
          <a:xfrm>
            <a:off x="838200" y="1700820"/>
            <a:ext cx="5652911" cy="41549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400"/>
              <a:t>Needs to be provided by a certified practitioner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/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400"/>
              <a:t>NADA protocol could potentially be provided during clinic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/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400"/>
              <a:t>Patients and caregivers experienced relief of suffering after receiving NADA acupuncture, improved well-being, extra energy and inner strength to cope</a:t>
            </a:r>
            <a:r>
              <a:rPr lang="en-US" sz="2400" baseline="30000"/>
              <a:t>16</a:t>
            </a:r>
            <a:endParaRPr lang="en-US" sz="24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D0C07B-1B61-3876-74EF-C62CA8222B18}"/>
              </a:ext>
            </a:extLst>
          </p:cNvPr>
          <p:cNvSpPr txBox="1"/>
          <p:nvPr/>
        </p:nvSpPr>
        <p:spPr>
          <a:xfrm>
            <a:off x="6897294" y="2399321"/>
            <a:ext cx="445650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National Acupuncture Detoxification Association (NADA)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American Academy of Medical Acupuncture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AAAOM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273839-820C-274F-1F1F-A318AABC56B3}"/>
              </a:ext>
            </a:extLst>
          </p:cNvPr>
          <p:cNvSpPr txBox="1"/>
          <p:nvPr/>
        </p:nvSpPr>
        <p:spPr>
          <a:xfrm>
            <a:off x="6934199" y="1672771"/>
            <a:ext cx="4259942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>
                <a:ea typeface="+mn-lt"/>
                <a:cs typeface="+mn-lt"/>
              </a:rPr>
              <a:t>Key Professional Organizations in Acupuncture</a:t>
            </a:r>
            <a:endParaRPr lang="en-US" sz="2000" b="1"/>
          </a:p>
        </p:txBody>
      </p:sp>
    </p:spTree>
    <p:extLst>
      <p:ext uri="{BB962C8B-B14F-4D97-AF65-F5344CB8AC3E}">
        <p14:creationId xmlns:p14="http://schemas.microsoft.com/office/powerpoint/2010/main" val="9956092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AD3D7-B692-7BD2-5602-70DD5584D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Examples of Therapeutic Touch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98F014-2C9F-215A-B815-C4B7AE51FE1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9611" y="1690688"/>
            <a:ext cx="10515600" cy="4351337"/>
          </a:xfrm>
        </p:spPr>
        <p:txBody>
          <a:bodyPr>
            <a:normAutofit lnSpcReduction="10000"/>
          </a:bodyPr>
          <a:lstStyle/>
          <a:p>
            <a:r>
              <a:rPr lang="en-US"/>
              <a:t>Massage therapy</a:t>
            </a:r>
          </a:p>
          <a:p>
            <a:r>
              <a:rPr lang="en-US"/>
              <a:t>Reflexology</a:t>
            </a:r>
          </a:p>
          <a:p>
            <a:r>
              <a:rPr lang="en-US"/>
              <a:t>Acupressure</a:t>
            </a:r>
          </a:p>
          <a:p>
            <a:r>
              <a:rPr lang="en-US"/>
              <a:t>Reiki therapy</a:t>
            </a:r>
          </a:p>
          <a:p>
            <a:r>
              <a:rPr lang="en-US"/>
              <a:t>Craniosacral therapy</a:t>
            </a:r>
          </a:p>
          <a:p>
            <a:r>
              <a:rPr lang="en-US"/>
              <a:t>Healing Touch/Energy therapy</a:t>
            </a:r>
          </a:p>
          <a:p>
            <a:r>
              <a:rPr lang="en-US"/>
              <a:t>Osteopathic Manipulative Treatment (OMT)</a:t>
            </a:r>
          </a:p>
          <a:p>
            <a:r>
              <a:rPr lang="en-US"/>
              <a:t>Chiropractic Care</a:t>
            </a:r>
          </a:p>
        </p:txBody>
      </p:sp>
    </p:spTree>
    <p:extLst>
      <p:ext uri="{BB962C8B-B14F-4D97-AF65-F5344CB8AC3E}">
        <p14:creationId xmlns:p14="http://schemas.microsoft.com/office/powerpoint/2010/main" val="8219496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Massage &amp; Touch-Based Therapies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39611" y="1600200"/>
            <a:ext cx="8229600" cy="4014788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/>
              <a:t>Can help w/ depression</a:t>
            </a:r>
            <a:r>
              <a:rPr lang="en-US" baseline="30000"/>
              <a:t>17,18</a:t>
            </a:r>
            <a:endParaRPr lang="en-US"/>
          </a:p>
          <a:p>
            <a:r>
              <a:rPr lang="en-US"/>
              <a:t>Reduce agitation and aggressive behavior</a:t>
            </a:r>
          </a:p>
          <a:p>
            <a:r>
              <a:t>Enhances relaxation and comfort</a:t>
            </a:r>
            <a:endParaRPr lang="en-US"/>
          </a:p>
          <a:p>
            <a:r>
              <a:rPr lang="en-US"/>
              <a:t>Can help w/ pain and anxiety</a:t>
            </a:r>
            <a:r>
              <a:rPr lang="en-US" baseline="30000"/>
              <a:t>19</a:t>
            </a:r>
            <a:endParaRPr lang="en-US"/>
          </a:p>
          <a:p>
            <a:r>
              <a:rPr lang="en-US"/>
              <a:t>Gentle touch </a:t>
            </a:r>
          </a:p>
          <a:p>
            <a:r>
              <a:rPr lang="en-US"/>
              <a:t>Ensure MT is credentialed and knowledgeable in this patient population</a:t>
            </a:r>
          </a:p>
          <a:p>
            <a:r>
              <a:t>Screen for bone metastases, thrombocytopenia, lines/ports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EA9D8E-7FCC-E3D9-D3E7-82927EE6042D}"/>
              </a:ext>
            </a:extLst>
          </p:cNvPr>
          <p:cNvSpPr txBox="1"/>
          <p:nvPr/>
        </p:nvSpPr>
        <p:spPr>
          <a:xfrm>
            <a:off x="9067800" y="2601685"/>
            <a:ext cx="2997163" cy="31700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/>
              <a:t>American Massage Therapy Association (AMTA)</a:t>
            </a:r>
          </a:p>
          <a:p>
            <a:pPr marL="285750" indent="-285750">
              <a:buFont typeface="Arial"/>
              <a:buChar char="•"/>
            </a:pPr>
            <a:r>
              <a:rPr lang="en-US" sz="2000"/>
              <a:t>GA Board of Massage Therapy</a:t>
            </a:r>
          </a:p>
          <a:p>
            <a:pPr marL="285750" indent="-285750">
              <a:buFont typeface="Arial"/>
              <a:buChar char="•"/>
            </a:pPr>
            <a:r>
              <a:rPr lang="en-US" sz="2000">
                <a:ea typeface="+mn-lt"/>
                <a:cs typeface="+mn-lt"/>
              </a:rPr>
              <a:t>National Certification Board for Therapeutic Massage and Bodywork (NCBTMB)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206DA6-1C6E-7578-9718-36AA25939D71}"/>
              </a:ext>
            </a:extLst>
          </p:cNvPr>
          <p:cNvSpPr txBox="1"/>
          <p:nvPr/>
        </p:nvSpPr>
        <p:spPr>
          <a:xfrm>
            <a:off x="8953500" y="1602014"/>
            <a:ext cx="3231242" cy="10156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>
                <a:ea typeface="+mn-lt"/>
                <a:cs typeface="+mn-lt"/>
              </a:rPr>
              <a:t>Key Professional Organizations in Massage Therapy </a:t>
            </a:r>
            <a:endParaRPr lang="en-US" sz="2000" b="1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9037A83-0095-3729-936A-3D0BE7B8D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>
                <a:latin typeface="Georgia"/>
              </a:rPr>
              <a:t>Botanical Medicine</a:t>
            </a:r>
            <a:endParaRPr lang="en-US" sz="400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9CF220-48B9-E27B-46D8-EF67374A8C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63577" y="3083339"/>
            <a:ext cx="3068893" cy="2508598"/>
          </a:xfrm>
        </p:spPr>
        <p:txBody>
          <a:bodyPr/>
          <a:lstStyle/>
          <a:p>
            <a:r>
              <a:rPr lang="en-US"/>
              <a:t>Less than 40% of all patients disclose their use of CAM to their primary care physicians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7A9EA2A-8052-081F-5FAA-CE07A546842B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8278997" y="2953386"/>
            <a:ext cx="3068893" cy="2508598"/>
          </a:xfrm>
        </p:spPr>
        <p:txBody>
          <a:bodyPr/>
          <a:lstStyle/>
          <a:p>
            <a:r>
              <a:rPr lang="en-US"/>
              <a:t>Only about 24% of physicians feel adequately versed in botanicals and integrative medicine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4C5C85-96F8-1AA4-EE3A-BD9FE056B3F1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836138" y="3083339"/>
            <a:ext cx="3068893" cy="2508598"/>
          </a:xfrm>
        </p:spPr>
        <p:txBody>
          <a:bodyPr/>
          <a:lstStyle/>
          <a:p>
            <a:pPr marL="10795"/>
            <a:r>
              <a:rPr lang="en-US">
                <a:solidFill>
                  <a:schemeClr val="tx1"/>
                </a:solidFill>
                <a:ea typeface="Calibri"/>
                <a:cs typeface="Calibri"/>
              </a:rPr>
              <a:t>50 – 80% of people try botanicals or CAM with or without clinical guidance</a:t>
            </a:r>
            <a:endParaRPr lang="en-US">
              <a:solidFill>
                <a:schemeClr val="tx1"/>
              </a:solidFill>
            </a:endParaRPr>
          </a:p>
          <a:p>
            <a:pPr marL="10795" algn="ctr"/>
            <a:endParaRPr lang="en-US">
              <a:solidFill>
                <a:schemeClr val="tx1"/>
              </a:solidFill>
              <a:ea typeface="Calibri"/>
              <a:cs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FCE0E8-A6B2-93F1-E188-B17B2B94BCBD}"/>
              </a:ext>
            </a:extLst>
          </p:cNvPr>
          <p:cNvSpPr txBox="1"/>
          <p:nvPr/>
        </p:nvSpPr>
        <p:spPr>
          <a:xfrm>
            <a:off x="520681" y="4736702"/>
            <a:ext cx="11154833" cy="13234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indent="0" rtl="0"/>
            <a:r>
              <a:rPr lang="en-US" sz="2400" b="1" i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Our role: Understand what patients are using  •  Provide </a:t>
            </a:r>
            <a:r>
              <a:rPr lang="en-US" sz="24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evidence-based</a:t>
            </a:r>
            <a:r>
              <a:rPr lang="en-US" sz="2400" b="1" i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guidance  •  Create space for honest, non-judgmental dialogue</a:t>
            </a:r>
          </a:p>
          <a:p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36534157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Herbs &amp; Supplements in Palliative Care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36789" y="1693510"/>
            <a:ext cx="10515600" cy="4351337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r>
              <a:t>High prevalence of use; often undisclosed</a:t>
            </a:r>
          </a:p>
          <a:p>
            <a:pPr>
              <a:buFont typeface="Arial"/>
              <a:buChar char="•"/>
            </a:pPr>
            <a:r>
              <a:rPr lang="en-US" b="1">
                <a:ea typeface="+mn-lt"/>
                <a:cs typeface="+mn-lt"/>
              </a:rPr>
              <a:t>Drug–herb interactions</a:t>
            </a:r>
            <a:r>
              <a:rPr lang="en-US">
                <a:ea typeface="+mn-lt"/>
                <a:cs typeface="+mn-lt"/>
              </a:rPr>
              <a:t> </a:t>
            </a:r>
          </a:p>
          <a:p>
            <a:pPr lvl="1"/>
            <a:r>
              <a:rPr lang="en-US">
                <a:ea typeface="+mn-lt"/>
                <a:cs typeface="+mn-lt"/>
              </a:rPr>
              <a:t>CYP450 metabolism </a:t>
            </a:r>
            <a:endParaRPr lang="en-US"/>
          </a:p>
          <a:p>
            <a:pPr lvl="1"/>
            <a:r>
              <a:rPr lang="en-US">
                <a:ea typeface="+mn-lt"/>
                <a:cs typeface="+mn-lt"/>
              </a:rPr>
              <a:t>Additive effects (e.g., bleeding, sedation) </a:t>
            </a:r>
            <a:endParaRPr lang="en-US"/>
          </a:p>
          <a:p>
            <a:pPr>
              <a:buFont typeface="Arial"/>
              <a:buChar char="•"/>
            </a:pPr>
            <a:r>
              <a:rPr lang="en-US" b="1">
                <a:ea typeface="+mn-lt"/>
                <a:cs typeface="+mn-lt"/>
              </a:rPr>
              <a:t>Hepatic and renal considerations</a:t>
            </a:r>
            <a:r>
              <a:rPr lang="en-US">
                <a:ea typeface="+mn-lt"/>
                <a:cs typeface="+mn-lt"/>
              </a:rPr>
              <a:t> (toxicity, metabolism, clearance)</a:t>
            </a:r>
            <a:endParaRPr lang="en-US"/>
          </a:p>
          <a:p>
            <a:pPr>
              <a:buFont typeface="Arial"/>
              <a:buChar char="•"/>
            </a:pPr>
            <a:r>
              <a:t>Use harm-reduction counseling framework</a:t>
            </a:r>
            <a:endParaRPr lang="en-US"/>
          </a:p>
          <a:p>
            <a:r>
              <a:rPr lang="en-US"/>
              <a:t>Need to make sure that they understand that you are an advocate</a:t>
            </a:r>
          </a:p>
          <a:p>
            <a:r>
              <a:rPr lang="en-US"/>
              <a:t>Cultural sensitivity</a:t>
            </a:r>
          </a:p>
          <a:p>
            <a:r>
              <a:rPr lang="en-US"/>
              <a:t>“What vitamins, teas, powders, botanicals or natural products do you take?”</a:t>
            </a:r>
          </a:p>
          <a:p>
            <a:pPr lvl="1"/>
            <a:r>
              <a:rPr lang="en-US"/>
              <a:t>Name/brand</a:t>
            </a:r>
          </a:p>
          <a:p>
            <a:pPr lvl="1"/>
            <a:r>
              <a:rPr lang="en-US"/>
              <a:t>3</a:t>
            </a:r>
            <a:r>
              <a:rPr lang="en-US" baseline="30000"/>
              <a:t>rd</a:t>
            </a:r>
            <a:r>
              <a:rPr lang="en-US"/>
              <a:t> party certified?</a:t>
            </a:r>
          </a:p>
          <a:p>
            <a:pPr lvl="1"/>
            <a:r>
              <a:rPr lang="en-US"/>
              <a:t>How do you think it/they help you?</a:t>
            </a:r>
          </a:p>
          <a:p>
            <a:endParaRPr lang="en-US"/>
          </a:p>
          <a:p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9AE60E-BB3E-E9C1-00F9-4C8F0840C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ar: 5 Points 4">
            <a:extLst>
              <a:ext uri="{FF2B5EF4-FFF2-40B4-BE49-F238E27FC236}">
                <a16:creationId xmlns:a16="http://schemas.microsoft.com/office/drawing/2014/main" id="{9288B338-724C-AB61-533D-61108D1FDB95}"/>
              </a:ext>
            </a:extLst>
          </p:cNvPr>
          <p:cNvSpPr/>
          <p:nvPr/>
        </p:nvSpPr>
        <p:spPr>
          <a:xfrm>
            <a:off x="10393828" y="365526"/>
            <a:ext cx="981205" cy="918575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0">
            <a:extLst>
              <a:ext uri="{FF2B5EF4-FFF2-40B4-BE49-F238E27FC236}">
                <a16:creationId xmlns:a16="http://schemas.microsoft.com/office/drawing/2014/main" id="{A042F3CF-CF45-4118-4DB0-EC371902B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803" y="390393"/>
            <a:ext cx="10515600" cy="13255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04000"/>
              </a:lnSpc>
              <a:buNone/>
            </a:pPr>
            <a:r>
              <a:rPr lang="en-US" sz="3500">
                <a:latin typeface="Libre Baskerville"/>
                <a:ea typeface="Libre Baskerville" pitchFamily="34" charset="-122"/>
                <a:cs typeface="Libre Baskerville" pitchFamily="34" charset="-120"/>
              </a:rPr>
              <a:t>Board Testing vs. Clinical Practice: Supplements Part 1</a:t>
            </a:r>
            <a:endParaRPr lang="en-US" sz="3500">
              <a:latin typeface="Libre Baskerville"/>
            </a:endParaRPr>
          </a:p>
        </p:txBody>
      </p:sp>
      <p:sp>
        <p:nvSpPr>
          <p:cNvPr id="10" name="Text 3">
            <a:extLst>
              <a:ext uri="{FF2B5EF4-FFF2-40B4-BE49-F238E27FC236}">
                <a16:creationId xmlns:a16="http://schemas.microsoft.com/office/drawing/2014/main" id="{DEE141E3-A78D-15D8-747A-21B1CFC5DAAA}"/>
              </a:ext>
            </a:extLst>
          </p:cNvPr>
          <p:cNvSpPr/>
          <p:nvPr/>
        </p:nvSpPr>
        <p:spPr>
          <a:xfrm>
            <a:off x="817067" y="2100615"/>
            <a:ext cx="2429867" cy="281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30000"/>
              </a:lnSpc>
              <a:buNone/>
            </a:pPr>
            <a:r>
              <a:rPr lang="en-US" sz="1400" b="1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Supplement</a:t>
            </a:r>
            <a:endParaRPr lang="en-US" sz="1400"/>
          </a:p>
        </p:txBody>
      </p:sp>
      <p:sp>
        <p:nvSpPr>
          <p:cNvPr id="11" name="Text 4">
            <a:extLst>
              <a:ext uri="{FF2B5EF4-FFF2-40B4-BE49-F238E27FC236}">
                <a16:creationId xmlns:a16="http://schemas.microsoft.com/office/drawing/2014/main" id="{CBDB7F77-1EB5-2FB4-CE18-E65B1E9C3E9D}"/>
              </a:ext>
            </a:extLst>
          </p:cNvPr>
          <p:cNvSpPr/>
          <p:nvPr/>
        </p:nvSpPr>
        <p:spPr>
          <a:xfrm>
            <a:off x="3003849" y="2100615"/>
            <a:ext cx="3518495" cy="281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30000"/>
              </a:lnSpc>
              <a:buNone/>
            </a:pPr>
            <a:r>
              <a:rPr lang="en-US" sz="1400" b="1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Indication</a:t>
            </a:r>
            <a:endParaRPr lang="en-US" sz="1400"/>
          </a:p>
        </p:txBody>
      </p:sp>
      <p:sp>
        <p:nvSpPr>
          <p:cNvPr id="12" name="Text 5">
            <a:extLst>
              <a:ext uri="{FF2B5EF4-FFF2-40B4-BE49-F238E27FC236}">
                <a16:creationId xmlns:a16="http://schemas.microsoft.com/office/drawing/2014/main" id="{00555ECB-AE80-5DF4-59EB-6B71E952A759}"/>
              </a:ext>
            </a:extLst>
          </p:cNvPr>
          <p:cNvSpPr/>
          <p:nvPr/>
        </p:nvSpPr>
        <p:spPr>
          <a:xfrm>
            <a:off x="6279257" y="2100615"/>
            <a:ext cx="5705376" cy="281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30000"/>
              </a:lnSpc>
              <a:buNone/>
            </a:pPr>
            <a:r>
              <a:rPr lang="en-US" sz="1400" b="1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Key Side Effects / Interactions</a:t>
            </a:r>
            <a:endParaRPr lang="en-US" sz="1400"/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F8390FB1-24F3-1282-100E-50DA9E1788DD}"/>
              </a:ext>
            </a:extLst>
          </p:cNvPr>
          <p:cNvSpPr/>
          <p:nvPr/>
        </p:nvSpPr>
        <p:spPr>
          <a:xfrm>
            <a:off x="817067" y="2607126"/>
            <a:ext cx="2429867" cy="281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30000"/>
              </a:lnSpc>
              <a:buNone/>
            </a:pPr>
            <a:r>
              <a:rPr lang="en-US" sz="1400" b="1">
                <a:solidFill>
                  <a:srgbClr val="403CC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St. John's Wort</a:t>
            </a:r>
            <a:endParaRPr lang="en-US" sz="1400"/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4A3E1134-371F-126F-8322-D16C1C657498}"/>
              </a:ext>
            </a:extLst>
          </p:cNvPr>
          <p:cNvSpPr/>
          <p:nvPr/>
        </p:nvSpPr>
        <p:spPr>
          <a:xfrm>
            <a:off x="3003849" y="2607126"/>
            <a:ext cx="3518495" cy="281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30000"/>
              </a:lnSpc>
              <a:buNone/>
            </a:pPr>
            <a:r>
              <a:rPr lang="en-US" sz="140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Depression, Anti-inflammatory</a:t>
            </a:r>
            <a:endParaRPr lang="en-US" sz="1400"/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F3AF4A40-2A7C-9A67-1FE5-D52645456C48}"/>
              </a:ext>
            </a:extLst>
          </p:cNvPr>
          <p:cNvSpPr/>
          <p:nvPr/>
        </p:nvSpPr>
        <p:spPr>
          <a:xfrm>
            <a:off x="6279257" y="2607126"/>
            <a:ext cx="5095776" cy="5629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30000"/>
              </a:lnSpc>
              <a:buNone/>
            </a:pPr>
            <a:r>
              <a:rPr lang="en-US" sz="140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CYP3A4 inducer; decreases efficacy of many drugs incl. opioids; serotonin syndrome; increased bleeding</a:t>
            </a:r>
            <a:endParaRPr lang="en-US" sz="1400"/>
          </a:p>
        </p:txBody>
      </p:sp>
      <p:sp>
        <p:nvSpPr>
          <p:cNvPr id="16" name="Text 9">
            <a:extLst>
              <a:ext uri="{FF2B5EF4-FFF2-40B4-BE49-F238E27FC236}">
                <a16:creationId xmlns:a16="http://schemas.microsoft.com/office/drawing/2014/main" id="{6E8495CD-0553-FF09-5FD3-65A3267D5FCB}"/>
              </a:ext>
            </a:extLst>
          </p:cNvPr>
          <p:cNvSpPr/>
          <p:nvPr/>
        </p:nvSpPr>
        <p:spPr>
          <a:xfrm>
            <a:off x="817067" y="3395122"/>
            <a:ext cx="2429867" cy="281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30000"/>
              </a:lnSpc>
              <a:buNone/>
            </a:pPr>
            <a:r>
              <a:rPr lang="en-US" sz="1400" b="1">
                <a:solidFill>
                  <a:srgbClr val="403CC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ALA</a:t>
            </a:r>
            <a:endParaRPr lang="en-US" sz="1400"/>
          </a:p>
        </p:txBody>
      </p:sp>
      <p:sp>
        <p:nvSpPr>
          <p:cNvPr id="17" name="Text 10">
            <a:extLst>
              <a:ext uri="{FF2B5EF4-FFF2-40B4-BE49-F238E27FC236}">
                <a16:creationId xmlns:a16="http://schemas.microsoft.com/office/drawing/2014/main" id="{960B347E-BE85-30D7-40FE-529F21AB93C0}"/>
              </a:ext>
            </a:extLst>
          </p:cNvPr>
          <p:cNvSpPr/>
          <p:nvPr/>
        </p:nvSpPr>
        <p:spPr>
          <a:xfrm>
            <a:off x="3003849" y="3395122"/>
            <a:ext cx="3518495" cy="281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30000"/>
              </a:lnSpc>
              <a:buNone/>
            </a:pPr>
            <a:r>
              <a:rPr lang="en-US" sz="140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Diabetic neuropathy</a:t>
            </a:r>
            <a:endParaRPr lang="en-US" sz="1400"/>
          </a:p>
        </p:txBody>
      </p:sp>
      <p:sp>
        <p:nvSpPr>
          <p:cNvPr id="18" name="Text 11">
            <a:extLst>
              <a:ext uri="{FF2B5EF4-FFF2-40B4-BE49-F238E27FC236}">
                <a16:creationId xmlns:a16="http://schemas.microsoft.com/office/drawing/2014/main" id="{E893D80B-E66C-ABFF-06EE-E07311CD447E}"/>
              </a:ext>
            </a:extLst>
          </p:cNvPr>
          <p:cNvSpPr/>
          <p:nvPr/>
        </p:nvSpPr>
        <p:spPr>
          <a:xfrm>
            <a:off x="6279257" y="3395122"/>
            <a:ext cx="5705376" cy="281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en-US" sz="1400" dirty="0">
                <a:solidFill>
                  <a:srgbClr val="49495A"/>
                </a:solidFill>
                <a:latin typeface="Open Sans"/>
                <a:ea typeface="Open Sans"/>
                <a:cs typeface="Open Sans"/>
              </a:rPr>
              <a:t>Hypoglycemia</a:t>
            </a:r>
            <a:endParaRPr lang="en-US" sz="1400" dirty="0"/>
          </a:p>
        </p:txBody>
      </p:sp>
      <p:sp>
        <p:nvSpPr>
          <p:cNvPr id="19" name="Text 12">
            <a:extLst>
              <a:ext uri="{FF2B5EF4-FFF2-40B4-BE49-F238E27FC236}">
                <a16:creationId xmlns:a16="http://schemas.microsoft.com/office/drawing/2014/main" id="{B7D81D57-57F3-17F2-4157-5958A94F92BD}"/>
              </a:ext>
            </a:extLst>
          </p:cNvPr>
          <p:cNvSpPr/>
          <p:nvPr/>
        </p:nvSpPr>
        <p:spPr>
          <a:xfrm>
            <a:off x="817067" y="3999605"/>
            <a:ext cx="1820267" cy="5629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30000"/>
              </a:lnSpc>
              <a:buNone/>
            </a:pPr>
            <a:r>
              <a:rPr lang="en-US" sz="1400" b="1">
                <a:solidFill>
                  <a:srgbClr val="403CC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Turmeric (curcumin)</a:t>
            </a:r>
            <a:endParaRPr lang="en-US" sz="1400"/>
          </a:p>
        </p:txBody>
      </p:sp>
      <p:sp>
        <p:nvSpPr>
          <p:cNvPr id="20" name="Text 13">
            <a:extLst>
              <a:ext uri="{FF2B5EF4-FFF2-40B4-BE49-F238E27FC236}">
                <a16:creationId xmlns:a16="http://schemas.microsoft.com/office/drawing/2014/main" id="{2383FE6B-4BC8-663F-A1B0-B6C1298580FD}"/>
              </a:ext>
            </a:extLst>
          </p:cNvPr>
          <p:cNvSpPr/>
          <p:nvPr/>
        </p:nvSpPr>
        <p:spPr>
          <a:xfrm>
            <a:off x="3003849" y="3999606"/>
            <a:ext cx="3518495" cy="281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30000"/>
              </a:lnSpc>
              <a:buNone/>
            </a:pPr>
            <a:r>
              <a:rPr lang="en-US" sz="140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Anti-inflammatory</a:t>
            </a:r>
            <a:endParaRPr lang="en-US" sz="1400"/>
          </a:p>
        </p:txBody>
      </p:sp>
      <p:sp>
        <p:nvSpPr>
          <p:cNvPr id="21" name="Text 14">
            <a:extLst>
              <a:ext uri="{FF2B5EF4-FFF2-40B4-BE49-F238E27FC236}">
                <a16:creationId xmlns:a16="http://schemas.microsoft.com/office/drawing/2014/main" id="{ADAE232B-1FB6-A412-F67A-67F5AAEFB130}"/>
              </a:ext>
            </a:extLst>
          </p:cNvPr>
          <p:cNvSpPr/>
          <p:nvPr/>
        </p:nvSpPr>
        <p:spPr>
          <a:xfrm>
            <a:off x="6279257" y="3901634"/>
            <a:ext cx="5095776" cy="5629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30000"/>
              </a:lnSpc>
              <a:buNone/>
            </a:pPr>
            <a:r>
              <a:rPr lang="en-US" sz="140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GERD, iron deficiency, increased clotting time, hypoglycemia in DM; interacts with anticoagulants &amp; oncology tx</a:t>
            </a:r>
            <a:endParaRPr lang="en-US" sz="1400"/>
          </a:p>
        </p:txBody>
      </p:sp>
      <p:sp>
        <p:nvSpPr>
          <p:cNvPr id="22" name="Text 15">
            <a:extLst>
              <a:ext uri="{FF2B5EF4-FFF2-40B4-BE49-F238E27FC236}">
                <a16:creationId xmlns:a16="http://schemas.microsoft.com/office/drawing/2014/main" id="{979EFD9E-22E2-4B95-78F3-577BCCAB867A}"/>
              </a:ext>
            </a:extLst>
          </p:cNvPr>
          <p:cNvSpPr/>
          <p:nvPr/>
        </p:nvSpPr>
        <p:spPr>
          <a:xfrm>
            <a:off x="817067" y="4689629"/>
            <a:ext cx="2429867" cy="281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30000"/>
              </a:lnSpc>
              <a:buNone/>
            </a:pPr>
            <a:r>
              <a:rPr lang="en-US" sz="1400" b="1">
                <a:solidFill>
                  <a:srgbClr val="403CC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Ginko Biloba</a:t>
            </a:r>
            <a:endParaRPr lang="en-US" sz="1400"/>
          </a:p>
        </p:txBody>
      </p:sp>
      <p:sp>
        <p:nvSpPr>
          <p:cNvPr id="23" name="Text 16">
            <a:extLst>
              <a:ext uri="{FF2B5EF4-FFF2-40B4-BE49-F238E27FC236}">
                <a16:creationId xmlns:a16="http://schemas.microsoft.com/office/drawing/2014/main" id="{2BA9D78C-1AC9-FFBC-35EA-2EEEC6CF2C28}"/>
              </a:ext>
            </a:extLst>
          </p:cNvPr>
          <p:cNvSpPr/>
          <p:nvPr/>
        </p:nvSpPr>
        <p:spPr>
          <a:xfrm>
            <a:off x="3003849" y="4689629"/>
            <a:ext cx="3518495" cy="281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30000"/>
              </a:lnSpc>
              <a:buNone/>
            </a:pPr>
            <a:r>
              <a:rPr lang="en-US" sz="140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Memory/Dementia</a:t>
            </a:r>
            <a:endParaRPr lang="en-US" sz="1400"/>
          </a:p>
        </p:txBody>
      </p:sp>
      <p:sp>
        <p:nvSpPr>
          <p:cNvPr id="24" name="Text 17">
            <a:extLst>
              <a:ext uri="{FF2B5EF4-FFF2-40B4-BE49-F238E27FC236}">
                <a16:creationId xmlns:a16="http://schemas.microsoft.com/office/drawing/2014/main" id="{59B6332A-D39C-88BB-EA13-43E84A3AD673}"/>
              </a:ext>
            </a:extLst>
          </p:cNvPr>
          <p:cNvSpPr/>
          <p:nvPr/>
        </p:nvSpPr>
        <p:spPr>
          <a:xfrm>
            <a:off x="6279257" y="4689629"/>
            <a:ext cx="5705376" cy="281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30000"/>
              </a:lnSpc>
              <a:buNone/>
            </a:pPr>
            <a:r>
              <a:rPr lang="en-US" sz="140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Bleeding risk</a:t>
            </a:r>
            <a:endParaRPr lang="en-US" sz="1400"/>
          </a:p>
        </p:txBody>
      </p:sp>
      <p:sp>
        <p:nvSpPr>
          <p:cNvPr id="25" name="Text 18">
            <a:extLst>
              <a:ext uri="{FF2B5EF4-FFF2-40B4-BE49-F238E27FC236}">
                <a16:creationId xmlns:a16="http://schemas.microsoft.com/office/drawing/2014/main" id="{BFD8B866-635A-555F-7B40-735D38D67758}"/>
              </a:ext>
            </a:extLst>
          </p:cNvPr>
          <p:cNvSpPr/>
          <p:nvPr/>
        </p:nvSpPr>
        <p:spPr>
          <a:xfrm>
            <a:off x="833109" y="5196141"/>
            <a:ext cx="2429867" cy="281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30000"/>
              </a:lnSpc>
              <a:buNone/>
            </a:pPr>
            <a:r>
              <a:rPr lang="en-US" sz="1400" b="1">
                <a:solidFill>
                  <a:srgbClr val="403CC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Saw Palmetto</a:t>
            </a:r>
            <a:endParaRPr lang="en-US" sz="1400"/>
          </a:p>
        </p:txBody>
      </p:sp>
      <p:sp>
        <p:nvSpPr>
          <p:cNvPr id="26" name="Text 19">
            <a:extLst>
              <a:ext uri="{FF2B5EF4-FFF2-40B4-BE49-F238E27FC236}">
                <a16:creationId xmlns:a16="http://schemas.microsoft.com/office/drawing/2014/main" id="{8E728B9E-B861-509E-69D3-53DB795F76B0}"/>
              </a:ext>
            </a:extLst>
          </p:cNvPr>
          <p:cNvSpPr/>
          <p:nvPr/>
        </p:nvSpPr>
        <p:spPr>
          <a:xfrm>
            <a:off x="3003849" y="5196141"/>
            <a:ext cx="3518495" cy="281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30000"/>
              </a:lnSpc>
              <a:buNone/>
            </a:pPr>
            <a:r>
              <a:rPr lang="en-US" sz="140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BPH</a:t>
            </a:r>
            <a:endParaRPr lang="en-US" sz="1400"/>
          </a:p>
        </p:txBody>
      </p:sp>
      <p:sp>
        <p:nvSpPr>
          <p:cNvPr id="27" name="Text 20">
            <a:extLst>
              <a:ext uri="{FF2B5EF4-FFF2-40B4-BE49-F238E27FC236}">
                <a16:creationId xmlns:a16="http://schemas.microsoft.com/office/drawing/2014/main" id="{56850AAF-88EE-4981-A29E-7D6CD1B9178F}"/>
              </a:ext>
            </a:extLst>
          </p:cNvPr>
          <p:cNvSpPr/>
          <p:nvPr/>
        </p:nvSpPr>
        <p:spPr>
          <a:xfrm>
            <a:off x="6279257" y="5196141"/>
            <a:ext cx="5705376" cy="281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30000"/>
              </a:lnSpc>
              <a:buNone/>
            </a:pPr>
            <a:r>
              <a:rPr lang="en-US" sz="140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Bleeding risk</a:t>
            </a: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15016795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35EF46-6EDD-81A7-9202-5678B5D47D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ar: 5 Points 4">
            <a:extLst>
              <a:ext uri="{FF2B5EF4-FFF2-40B4-BE49-F238E27FC236}">
                <a16:creationId xmlns:a16="http://schemas.microsoft.com/office/drawing/2014/main" id="{83EE8171-FBEE-1C9E-2BF7-54F4DC78062C}"/>
              </a:ext>
            </a:extLst>
          </p:cNvPr>
          <p:cNvSpPr/>
          <p:nvPr/>
        </p:nvSpPr>
        <p:spPr>
          <a:xfrm>
            <a:off x="10590697" y="365125"/>
            <a:ext cx="970767" cy="876821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0">
            <a:extLst>
              <a:ext uri="{FF2B5EF4-FFF2-40B4-BE49-F238E27FC236}">
                <a16:creationId xmlns:a16="http://schemas.microsoft.com/office/drawing/2014/main" id="{42EBD1F1-C88A-4FB0-90AB-563118D0E437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04000"/>
              </a:lnSpc>
              <a:buNone/>
            </a:pPr>
            <a:r>
              <a:rPr lang="en-US" sz="3500">
                <a:latin typeface="Libre Baskerville"/>
                <a:ea typeface="Libre Baskerville" pitchFamily="34" charset="-122"/>
                <a:cs typeface="Libre Baskerville" pitchFamily="34" charset="-120"/>
              </a:rPr>
              <a:t>Board Testing vs. Clinical Practice: Supplements Part 2</a:t>
            </a:r>
            <a:endParaRPr lang="en-US" sz="3500">
              <a:latin typeface="Libre Baskerville"/>
            </a:endParaRPr>
          </a:p>
        </p:txBody>
      </p:sp>
      <p:sp>
        <p:nvSpPr>
          <p:cNvPr id="11" name="Shape 2">
            <a:extLst>
              <a:ext uri="{FF2B5EF4-FFF2-40B4-BE49-F238E27FC236}">
                <a16:creationId xmlns:a16="http://schemas.microsoft.com/office/drawing/2014/main" id="{5489FF65-9579-4405-8E4E-F1D7C5AC487F}"/>
              </a:ext>
            </a:extLst>
          </p:cNvPr>
          <p:cNvSpPr/>
          <p:nvPr/>
        </p:nvSpPr>
        <p:spPr>
          <a:xfrm>
            <a:off x="630536" y="1632672"/>
            <a:ext cx="10930929" cy="4212113"/>
          </a:xfrm>
          <a:prstGeom prst="roundRect">
            <a:avLst>
              <a:gd name="adj" fmla="val 749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200"/>
          </a:p>
        </p:txBody>
      </p:sp>
      <p:sp>
        <p:nvSpPr>
          <p:cNvPr id="12" name="Text 3">
            <a:extLst>
              <a:ext uri="{FF2B5EF4-FFF2-40B4-BE49-F238E27FC236}">
                <a16:creationId xmlns:a16="http://schemas.microsoft.com/office/drawing/2014/main" id="{02514342-CD96-1AEE-BEA1-D33E9EAD7683}"/>
              </a:ext>
            </a:extLst>
          </p:cNvPr>
          <p:cNvSpPr/>
          <p:nvPr/>
        </p:nvSpPr>
        <p:spPr>
          <a:xfrm>
            <a:off x="817067" y="2314995"/>
            <a:ext cx="2429867" cy="281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30000"/>
              </a:lnSpc>
              <a:buNone/>
            </a:pPr>
            <a:r>
              <a:rPr lang="en-US" sz="1400" b="1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Supplement</a:t>
            </a:r>
            <a:endParaRPr lang="en-US" sz="1400"/>
          </a:p>
        </p:txBody>
      </p:sp>
      <p:sp>
        <p:nvSpPr>
          <p:cNvPr id="13" name="Text 4">
            <a:extLst>
              <a:ext uri="{FF2B5EF4-FFF2-40B4-BE49-F238E27FC236}">
                <a16:creationId xmlns:a16="http://schemas.microsoft.com/office/drawing/2014/main" id="{2E33BA79-2D16-FD1A-B2F2-FE57F369F1AE}"/>
              </a:ext>
            </a:extLst>
          </p:cNvPr>
          <p:cNvSpPr/>
          <p:nvPr/>
        </p:nvSpPr>
        <p:spPr>
          <a:xfrm>
            <a:off x="3003849" y="2286767"/>
            <a:ext cx="3518495" cy="281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30000"/>
              </a:lnSpc>
              <a:buNone/>
            </a:pPr>
            <a:r>
              <a:rPr lang="en-US" sz="1400" b="1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Indication</a:t>
            </a:r>
            <a:endParaRPr lang="en-US" sz="1400"/>
          </a:p>
        </p:txBody>
      </p:sp>
      <p:sp>
        <p:nvSpPr>
          <p:cNvPr id="14" name="Text 5">
            <a:extLst>
              <a:ext uri="{FF2B5EF4-FFF2-40B4-BE49-F238E27FC236}">
                <a16:creationId xmlns:a16="http://schemas.microsoft.com/office/drawing/2014/main" id="{0A98C0AD-E9DA-92CA-E125-D3ACAE8E7B95}"/>
              </a:ext>
            </a:extLst>
          </p:cNvPr>
          <p:cNvSpPr/>
          <p:nvPr/>
        </p:nvSpPr>
        <p:spPr>
          <a:xfrm>
            <a:off x="6279257" y="2314994"/>
            <a:ext cx="5705376" cy="281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30000"/>
              </a:lnSpc>
              <a:buNone/>
            </a:pPr>
            <a:r>
              <a:rPr lang="en-US" sz="1400" b="1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Key Side Effects / Interactions</a:t>
            </a:r>
            <a:endParaRPr lang="en-US" sz="1400"/>
          </a:p>
        </p:txBody>
      </p:sp>
      <p:sp>
        <p:nvSpPr>
          <p:cNvPr id="15" name="Text 6">
            <a:extLst>
              <a:ext uri="{FF2B5EF4-FFF2-40B4-BE49-F238E27FC236}">
                <a16:creationId xmlns:a16="http://schemas.microsoft.com/office/drawing/2014/main" id="{1C015094-B853-FF8D-4588-F07253B580ED}"/>
              </a:ext>
            </a:extLst>
          </p:cNvPr>
          <p:cNvSpPr/>
          <p:nvPr/>
        </p:nvSpPr>
        <p:spPr>
          <a:xfrm>
            <a:off x="817067" y="2858598"/>
            <a:ext cx="2429867" cy="281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30000"/>
              </a:lnSpc>
              <a:buNone/>
            </a:pPr>
            <a:r>
              <a:rPr lang="en-US" sz="1400" b="1">
                <a:solidFill>
                  <a:srgbClr val="403CC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Devil's Claw</a:t>
            </a:r>
            <a:endParaRPr lang="en-US" sz="1400"/>
          </a:p>
        </p:txBody>
      </p:sp>
      <p:sp>
        <p:nvSpPr>
          <p:cNvPr id="16" name="Text 7">
            <a:extLst>
              <a:ext uri="{FF2B5EF4-FFF2-40B4-BE49-F238E27FC236}">
                <a16:creationId xmlns:a16="http://schemas.microsoft.com/office/drawing/2014/main" id="{B49FACBC-9B50-057A-A8AD-2097BF3D01B1}"/>
              </a:ext>
            </a:extLst>
          </p:cNvPr>
          <p:cNvSpPr/>
          <p:nvPr/>
        </p:nvSpPr>
        <p:spPr>
          <a:xfrm>
            <a:off x="3003849" y="2858598"/>
            <a:ext cx="2908895" cy="5629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30000"/>
              </a:lnSpc>
              <a:buNone/>
            </a:pPr>
            <a:r>
              <a:rPr lang="en-US" sz="140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Osteoarthritis, Chronic Low Back Pain, MSK pain</a:t>
            </a:r>
            <a:endParaRPr lang="en-US" sz="1400"/>
          </a:p>
        </p:txBody>
      </p:sp>
      <p:sp>
        <p:nvSpPr>
          <p:cNvPr id="17" name="Text 8">
            <a:extLst>
              <a:ext uri="{FF2B5EF4-FFF2-40B4-BE49-F238E27FC236}">
                <a16:creationId xmlns:a16="http://schemas.microsoft.com/office/drawing/2014/main" id="{D954942B-BAFB-3D00-BDB0-1F5FE14552D4}"/>
              </a:ext>
            </a:extLst>
          </p:cNvPr>
          <p:cNvSpPr/>
          <p:nvPr/>
        </p:nvSpPr>
        <p:spPr>
          <a:xfrm>
            <a:off x="6279257" y="2858598"/>
            <a:ext cx="5095776" cy="5629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30000"/>
              </a:lnSpc>
              <a:buNone/>
            </a:pPr>
            <a:r>
              <a:rPr lang="en-US" sz="140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GI, Neurological, Hypoglycemia; inhibits CYP3A4 &amp; CYP2C9; increases INR; worsens PUD</a:t>
            </a:r>
            <a:endParaRPr lang="en-US" sz="1400"/>
          </a:p>
        </p:txBody>
      </p:sp>
      <p:sp>
        <p:nvSpPr>
          <p:cNvPr id="18" name="Text 9">
            <a:extLst>
              <a:ext uri="{FF2B5EF4-FFF2-40B4-BE49-F238E27FC236}">
                <a16:creationId xmlns:a16="http://schemas.microsoft.com/office/drawing/2014/main" id="{E314A2B5-E057-F09D-40A6-395D032216FA}"/>
              </a:ext>
            </a:extLst>
          </p:cNvPr>
          <p:cNvSpPr/>
          <p:nvPr/>
        </p:nvSpPr>
        <p:spPr>
          <a:xfrm>
            <a:off x="817067" y="3646593"/>
            <a:ext cx="2429867" cy="281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30000"/>
              </a:lnSpc>
              <a:buNone/>
            </a:pPr>
            <a:r>
              <a:rPr lang="en-US" sz="1400" b="1">
                <a:solidFill>
                  <a:srgbClr val="403CC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Ginger</a:t>
            </a:r>
            <a:endParaRPr lang="en-US" sz="1400"/>
          </a:p>
        </p:txBody>
      </p:sp>
      <p:sp>
        <p:nvSpPr>
          <p:cNvPr id="19" name="Text 10">
            <a:extLst>
              <a:ext uri="{FF2B5EF4-FFF2-40B4-BE49-F238E27FC236}">
                <a16:creationId xmlns:a16="http://schemas.microsoft.com/office/drawing/2014/main" id="{BC4E34F6-4208-A728-5944-13CF17029EE1}"/>
              </a:ext>
            </a:extLst>
          </p:cNvPr>
          <p:cNvSpPr/>
          <p:nvPr/>
        </p:nvSpPr>
        <p:spPr>
          <a:xfrm>
            <a:off x="3003849" y="3646593"/>
            <a:ext cx="3518495" cy="281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30000"/>
              </a:lnSpc>
              <a:buNone/>
            </a:pPr>
            <a:r>
              <a:rPr lang="en-US" sz="140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Nausea, Anti-inflammatory</a:t>
            </a:r>
            <a:endParaRPr lang="en-US" sz="1400"/>
          </a:p>
        </p:txBody>
      </p:sp>
      <p:sp>
        <p:nvSpPr>
          <p:cNvPr id="20" name="Text 11">
            <a:extLst>
              <a:ext uri="{FF2B5EF4-FFF2-40B4-BE49-F238E27FC236}">
                <a16:creationId xmlns:a16="http://schemas.microsoft.com/office/drawing/2014/main" id="{F9F658A9-FC46-80F2-B67F-03E1F7D093C2}"/>
              </a:ext>
            </a:extLst>
          </p:cNvPr>
          <p:cNvSpPr/>
          <p:nvPr/>
        </p:nvSpPr>
        <p:spPr>
          <a:xfrm>
            <a:off x="6279257" y="3646593"/>
            <a:ext cx="5705376" cy="281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en-US" sz="1400" dirty="0">
                <a:solidFill>
                  <a:srgbClr val="49495A"/>
                </a:solidFill>
                <a:latin typeface="Open Sans"/>
                <a:ea typeface="Open Sans"/>
                <a:cs typeface="Open Sans"/>
              </a:rPr>
              <a:t>Bleeding risk, increases glucose metabolism </a:t>
            </a:r>
            <a:endParaRPr lang="en-US" sz="1400" dirty="0"/>
          </a:p>
        </p:txBody>
      </p:sp>
      <p:sp>
        <p:nvSpPr>
          <p:cNvPr id="21" name="Text 12">
            <a:extLst>
              <a:ext uri="{FF2B5EF4-FFF2-40B4-BE49-F238E27FC236}">
                <a16:creationId xmlns:a16="http://schemas.microsoft.com/office/drawing/2014/main" id="{138D85B4-37E5-6A29-7215-03ECD0EF1924}"/>
              </a:ext>
            </a:extLst>
          </p:cNvPr>
          <p:cNvSpPr/>
          <p:nvPr/>
        </p:nvSpPr>
        <p:spPr>
          <a:xfrm>
            <a:off x="817067" y="5143705"/>
            <a:ext cx="2429867" cy="281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30000"/>
              </a:lnSpc>
              <a:buNone/>
            </a:pPr>
            <a:r>
              <a:rPr lang="en-US" sz="1400" b="1">
                <a:solidFill>
                  <a:srgbClr val="403CC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Cannabinoids</a:t>
            </a:r>
            <a:endParaRPr lang="en-US" sz="1400"/>
          </a:p>
        </p:txBody>
      </p:sp>
      <p:sp>
        <p:nvSpPr>
          <p:cNvPr id="22" name="Text 13">
            <a:extLst>
              <a:ext uri="{FF2B5EF4-FFF2-40B4-BE49-F238E27FC236}">
                <a16:creationId xmlns:a16="http://schemas.microsoft.com/office/drawing/2014/main" id="{9818CADE-133C-A480-3DD1-8F14085A3465}"/>
              </a:ext>
            </a:extLst>
          </p:cNvPr>
          <p:cNvSpPr/>
          <p:nvPr/>
        </p:nvSpPr>
        <p:spPr>
          <a:xfrm>
            <a:off x="3003849" y="5149149"/>
            <a:ext cx="2908895" cy="5629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30000"/>
              </a:lnSpc>
              <a:buNone/>
            </a:pPr>
            <a:r>
              <a:rPr lang="en-US" sz="140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Neuropathic pain, Nausea, Appetite, Anti-spasmodic</a:t>
            </a:r>
            <a:endParaRPr lang="en-US" sz="1400"/>
          </a:p>
        </p:txBody>
      </p:sp>
      <p:sp>
        <p:nvSpPr>
          <p:cNvPr id="23" name="Text 14">
            <a:extLst>
              <a:ext uri="{FF2B5EF4-FFF2-40B4-BE49-F238E27FC236}">
                <a16:creationId xmlns:a16="http://schemas.microsoft.com/office/drawing/2014/main" id="{D84A1BAD-4BEA-7F8A-786D-93EFFF7415DF}"/>
              </a:ext>
            </a:extLst>
          </p:cNvPr>
          <p:cNvSpPr/>
          <p:nvPr/>
        </p:nvSpPr>
        <p:spPr>
          <a:xfrm>
            <a:off x="6279257" y="5149149"/>
            <a:ext cx="5705376" cy="281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30000"/>
              </a:lnSpc>
              <a:buNone/>
            </a:pPr>
            <a:r>
              <a:rPr lang="en-US" sz="140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Sedation, Paranoia/hallucinations, Hypotension, Tachycardia</a:t>
            </a:r>
            <a:endParaRPr lang="en-US" sz="1400"/>
          </a:p>
        </p:txBody>
      </p:sp>
      <p:sp>
        <p:nvSpPr>
          <p:cNvPr id="24" name="Text 15">
            <a:extLst>
              <a:ext uri="{FF2B5EF4-FFF2-40B4-BE49-F238E27FC236}">
                <a16:creationId xmlns:a16="http://schemas.microsoft.com/office/drawing/2014/main" id="{4CFA007B-4787-0D39-EEFB-05E776561BAE}"/>
              </a:ext>
            </a:extLst>
          </p:cNvPr>
          <p:cNvSpPr/>
          <p:nvPr/>
        </p:nvSpPr>
        <p:spPr>
          <a:xfrm>
            <a:off x="817067" y="4193321"/>
            <a:ext cx="2429867" cy="281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30000"/>
              </a:lnSpc>
              <a:buNone/>
            </a:pPr>
            <a:r>
              <a:rPr lang="en-US" sz="1400" b="1">
                <a:solidFill>
                  <a:srgbClr val="403CC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Chondroitin</a:t>
            </a:r>
            <a:endParaRPr lang="en-US" sz="1400"/>
          </a:p>
        </p:txBody>
      </p:sp>
      <p:sp>
        <p:nvSpPr>
          <p:cNvPr id="25" name="Text 16">
            <a:extLst>
              <a:ext uri="{FF2B5EF4-FFF2-40B4-BE49-F238E27FC236}">
                <a16:creationId xmlns:a16="http://schemas.microsoft.com/office/drawing/2014/main" id="{E635DE4F-3BC1-2B38-E9A0-85734AEA8709}"/>
              </a:ext>
            </a:extLst>
          </p:cNvPr>
          <p:cNvSpPr/>
          <p:nvPr/>
        </p:nvSpPr>
        <p:spPr>
          <a:xfrm>
            <a:off x="3003849" y="4195430"/>
            <a:ext cx="3518495" cy="281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30000"/>
              </a:lnSpc>
              <a:buNone/>
            </a:pPr>
            <a:r>
              <a:rPr lang="en-US" sz="140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Joint Pain</a:t>
            </a:r>
            <a:endParaRPr lang="en-US" sz="1400"/>
          </a:p>
        </p:txBody>
      </p:sp>
      <p:sp>
        <p:nvSpPr>
          <p:cNvPr id="26" name="Text 17">
            <a:extLst>
              <a:ext uri="{FF2B5EF4-FFF2-40B4-BE49-F238E27FC236}">
                <a16:creationId xmlns:a16="http://schemas.microsoft.com/office/drawing/2014/main" id="{84E922F6-24A8-0D50-0ECD-BAD4599D61B2}"/>
              </a:ext>
            </a:extLst>
          </p:cNvPr>
          <p:cNvSpPr/>
          <p:nvPr/>
        </p:nvSpPr>
        <p:spPr>
          <a:xfrm>
            <a:off x="6279257" y="4195430"/>
            <a:ext cx="5705376" cy="281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Interacts with </a:t>
            </a:r>
            <a:r>
              <a:rPr lang="en-US" sz="140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blood thinners</a:t>
            </a:r>
            <a:endParaRPr lang="en-US" sz="1400" dirty="0"/>
          </a:p>
        </p:txBody>
      </p:sp>
      <p:sp>
        <p:nvSpPr>
          <p:cNvPr id="27" name="Text 18">
            <a:extLst>
              <a:ext uri="{FF2B5EF4-FFF2-40B4-BE49-F238E27FC236}">
                <a16:creationId xmlns:a16="http://schemas.microsoft.com/office/drawing/2014/main" id="{C16514F0-6A81-7E2F-9151-2EBC0C12251D}"/>
              </a:ext>
            </a:extLst>
          </p:cNvPr>
          <p:cNvSpPr/>
          <p:nvPr/>
        </p:nvSpPr>
        <p:spPr>
          <a:xfrm>
            <a:off x="817067" y="4598525"/>
            <a:ext cx="2429867" cy="281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30000"/>
              </a:lnSpc>
              <a:buNone/>
            </a:pPr>
            <a:r>
              <a:rPr lang="en-US" sz="1400" b="1">
                <a:solidFill>
                  <a:srgbClr val="403CC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Kava</a:t>
            </a:r>
            <a:endParaRPr lang="en-US" sz="1400"/>
          </a:p>
        </p:txBody>
      </p:sp>
      <p:sp>
        <p:nvSpPr>
          <p:cNvPr id="28" name="Text 19">
            <a:extLst>
              <a:ext uri="{FF2B5EF4-FFF2-40B4-BE49-F238E27FC236}">
                <a16:creationId xmlns:a16="http://schemas.microsoft.com/office/drawing/2014/main" id="{97B49FDA-9A49-1ECA-B3A2-08E322AB938C}"/>
              </a:ext>
            </a:extLst>
          </p:cNvPr>
          <p:cNvSpPr/>
          <p:nvPr/>
        </p:nvSpPr>
        <p:spPr>
          <a:xfrm>
            <a:off x="3003849" y="4598525"/>
            <a:ext cx="3518495" cy="281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30000"/>
              </a:lnSpc>
              <a:buNone/>
            </a:pPr>
            <a:r>
              <a:rPr lang="en-US" sz="140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Anxiety, Insomnia</a:t>
            </a:r>
            <a:endParaRPr lang="en-US" sz="1400"/>
          </a:p>
        </p:txBody>
      </p:sp>
      <p:sp>
        <p:nvSpPr>
          <p:cNvPr id="29" name="Text 20">
            <a:extLst>
              <a:ext uri="{FF2B5EF4-FFF2-40B4-BE49-F238E27FC236}">
                <a16:creationId xmlns:a16="http://schemas.microsoft.com/office/drawing/2014/main" id="{3EDF0310-8D3D-B8BF-024E-7F3A8C69F642}"/>
              </a:ext>
            </a:extLst>
          </p:cNvPr>
          <p:cNvSpPr/>
          <p:nvPr/>
        </p:nvSpPr>
        <p:spPr>
          <a:xfrm>
            <a:off x="6279257" y="4598525"/>
            <a:ext cx="5705376" cy="281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30000"/>
              </a:lnSpc>
              <a:buNone/>
            </a:pPr>
            <a:r>
              <a:rPr lang="en-US" sz="140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Hepatotoxicity</a:t>
            </a: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23190211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lose-up of a medical information&#10;&#10;AI-generated content may be incorrect.">
            <a:extLst>
              <a:ext uri="{FF2B5EF4-FFF2-40B4-BE49-F238E27FC236}">
                <a16:creationId xmlns:a16="http://schemas.microsoft.com/office/drawing/2014/main" id="{27017D04-0A8F-1B0F-C7B4-904A594A4D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6169" y="1369043"/>
            <a:ext cx="5740960" cy="51737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501252-CF79-6037-AECC-DA313C263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910567" cy="988528"/>
          </a:xfrm>
        </p:spPr>
        <p:txBody>
          <a:bodyPr/>
          <a:lstStyle/>
          <a:p>
            <a:r>
              <a:rPr lang="en-US" b="0">
                <a:highlight>
                  <a:srgbClr val="FAFAFA"/>
                </a:highlight>
                <a:latin typeface="Georgia"/>
              </a:rPr>
              <a:t>Potential Adverse Effects of Cannabis Use</a:t>
            </a:r>
            <a:endParaRPr lang="en-US">
              <a:latin typeface="Georgia"/>
            </a:endParaRPr>
          </a:p>
        </p:txBody>
      </p:sp>
      <p:pic>
        <p:nvPicPr>
          <p:cNvPr id="7" name="Content Placeholder 6" descr="A close-up of a medical information&#10;&#10;AI-generated content may be incorrect.">
            <a:extLst>
              <a:ext uri="{FF2B5EF4-FFF2-40B4-BE49-F238E27FC236}">
                <a16:creationId xmlns:a16="http://schemas.microsoft.com/office/drawing/2014/main" id="{8651BFCB-CD43-58AA-0B1A-AA70837C89B3}"/>
              </a:ext>
            </a:extLst>
          </p:cNvPr>
          <p:cNvPicPr>
            <a:picLocks noGrp="1" noChangeAspect="1"/>
          </p:cNvPicPr>
          <p:nvPr>
            <p:ph idx="12"/>
          </p:nvPr>
        </p:nvPicPr>
        <p:blipFill>
          <a:blip r:embed="rId3"/>
          <a:stretch>
            <a:fillRect/>
          </a:stretch>
        </p:blipFill>
        <p:spPr>
          <a:xfrm>
            <a:off x="5778747" y="364361"/>
            <a:ext cx="6098958" cy="409173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48A047E-486F-77F5-0812-4B7B0DAC5507}"/>
              </a:ext>
            </a:extLst>
          </p:cNvPr>
          <p:cNvSpPr txBox="1"/>
          <p:nvPr/>
        </p:nvSpPr>
        <p:spPr>
          <a:xfrm>
            <a:off x="6095222" y="4572777"/>
            <a:ext cx="4043265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u="sng">
                <a:solidFill>
                  <a:srgbClr val="E4643D"/>
                </a:solidFill>
                <a:latin typeface="Lora"/>
                <a:hlinkClick r:id="rId4"/>
              </a:rPr>
              <a:t>Therapeutic Use of Cannabis and Cannabinoids.</a:t>
            </a:r>
            <a:r>
              <a:rPr lang="en-US">
                <a:latin typeface="Lora"/>
              </a:rPr>
              <a:t> JAMA. November 25, 2025.</a:t>
            </a:r>
            <a:endParaRPr lang="en-US"/>
          </a:p>
          <a:p>
            <a:r>
              <a:rPr lang="en-US">
                <a:ea typeface="+mn-lt"/>
                <a:cs typeface="+mn-lt"/>
              </a:rPr>
              <a:t>Content used under license from the JAMA Network® © American Medical Association</a:t>
            </a:r>
            <a:endParaRPr lang="en-US"/>
          </a:p>
          <a:p>
            <a:pPr algn="l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9012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Whole Medical Systems &amp; Energy Therapies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39611" y="1690688"/>
            <a:ext cx="10515600" cy="4351337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r>
              <a:rPr lang="en-US"/>
              <a:t>Whole Medical Systems: </a:t>
            </a:r>
            <a:r>
              <a:t>Ayurveda, TCM, </a:t>
            </a:r>
            <a:r>
              <a:rPr lang="en-US"/>
              <a:t>Naturopathy, Homeopathy </a:t>
            </a:r>
          </a:p>
          <a:p>
            <a:r>
              <a:rPr lang="en-US"/>
              <a:t>Energy/Biofield Therapies: </a:t>
            </a:r>
            <a:r>
              <a:t>Reiki,</a:t>
            </a:r>
            <a:r>
              <a:rPr lang="en-US"/>
              <a:t> (therapeutic touch), Healing Touch, Vibrational Medicine/</a:t>
            </a:r>
            <a:r>
              <a:t>sound </a:t>
            </a:r>
            <a:r>
              <a:rPr lang="en-US"/>
              <a:t>baths – increasing use and interest</a:t>
            </a:r>
          </a:p>
          <a:p>
            <a:r>
              <a:rPr lang="en-US"/>
              <a:t>Other therapies: essential oils/clinical aromatherapy, music therapy, prayer therapy, nutrition therapy, art therapy, narrative therapy</a:t>
            </a:r>
            <a:endParaRPr/>
          </a:p>
          <a:p>
            <a:pPr lvl="1"/>
            <a:r>
              <a:rPr lang="en-US"/>
              <a:t>Some of these modalities have l</a:t>
            </a:r>
            <a:r>
              <a:t>imited high-quality evidence in serious illness</a:t>
            </a:r>
            <a:r>
              <a:rPr lang="en-US" baseline="30000"/>
              <a:t>21,22</a:t>
            </a:r>
            <a:endParaRPr lang="en-US"/>
          </a:p>
          <a:p>
            <a:pPr lvl="1"/>
            <a:r>
              <a:rPr lang="en-US"/>
              <a:t>Difficult to study </a:t>
            </a:r>
          </a:p>
          <a:p>
            <a:pPr lvl="1"/>
            <a:r>
              <a:t>May provide relaxation or meaning if low risk</a:t>
            </a:r>
            <a:endParaRPr lang="en-US"/>
          </a:p>
          <a:p>
            <a:pPr lvl="1"/>
            <a:r>
              <a:rPr lang="en-US"/>
              <a:t>can help reduce pain, anxiety, fatigue, nausea, reduce stress, and improving sleep quality </a:t>
            </a:r>
          </a:p>
          <a:p>
            <a:pPr lvl="1"/>
            <a:r>
              <a:t>Emphasize cultural humility and safety</a:t>
            </a:r>
            <a:endParaRPr lang="en-US"/>
          </a:p>
          <a:p>
            <a:r>
              <a:rPr lang="en-US"/>
              <a:t>Ensure practitioner is certified</a:t>
            </a:r>
          </a:p>
          <a:p>
            <a:r>
              <a:rPr lang="en-US"/>
              <a:t>Ask for permission to reach out to all the practitioners that patient sees to ensure a collaborative approach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ECD8A-346C-3312-DCF7-F0F9BC4AE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+mj-lt"/>
              </a:rPr>
              <a:t>Professional 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69C91B-122D-55DA-44FA-D96430697C7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825625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en-US" sz="3000"/>
              <a:t>Internal Medicine residency</a:t>
            </a:r>
          </a:p>
          <a:p>
            <a:r>
              <a:rPr lang="en-US" sz="3000"/>
              <a:t>HPM fellowship</a:t>
            </a:r>
          </a:p>
          <a:p>
            <a:pPr lvl="1"/>
            <a:r>
              <a:rPr lang="en-US" sz="2600"/>
              <a:t>FAAHPM</a:t>
            </a:r>
          </a:p>
          <a:p>
            <a:r>
              <a:rPr lang="en-US" sz="3000"/>
              <a:t>Integrative Medicine fellowship</a:t>
            </a:r>
          </a:p>
          <a:p>
            <a:pPr lvl="1"/>
            <a:r>
              <a:rPr lang="en-US" sz="2600"/>
              <a:t>U of AZ Andrew Weil Center for Integrative Medicine</a:t>
            </a:r>
          </a:p>
          <a:p>
            <a:r>
              <a:rPr lang="en-US" sz="3000"/>
              <a:t>Certifications:</a:t>
            </a:r>
          </a:p>
          <a:p>
            <a:pPr lvl="1"/>
            <a:r>
              <a:rPr lang="en-US" sz="2600"/>
              <a:t>Psychedelic/Ketamine Assisted Psychotherapy from the Integrative Psychiatric Institute (IPI)</a:t>
            </a:r>
          </a:p>
          <a:p>
            <a:pPr lvl="1"/>
            <a:r>
              <a:rPr lang="en-US" sz="2600"/>
              <a:t>Culinary Health Education Fundamentals (CHEF) Coaching through Harvard</a:t>
            </a:r>
          </a:p>
          <a:p>
            <a:r>
              <a:rPr lang="en-US" sz="2600"/>
              <a:t>Diplomate, American Board of Lifestyle Medicine</a:t>
            </a:r>
          </a:p>
        </p:txBody>
      </p:sp>
    </p:spTree>
    <p:extLst>
      <p:ext uri="{BB962C8B-B14F-4D97-AF65-F5344CB8AC3E}">
        <p14:creationId xmlns:p14="http://schemas.microsoft.com/office/powerpoint/2010/main" val="19006727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A35021A7-C8B3-D741-38BA-5E831224E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39449B-E7BC-C494-EA45-4FE71CBFBE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04"/>
          <a:stretch>
            <a:fillRect/>
          </a:stretch>
        </p:blipFill>
        <p:spPr>
          <a:xfrm>
            <a:off x="6105360" y="1525700"/>
            <a:ext cx="5916863" cy="4410405"/>
          </a:xfrm>
          <a:prstGeom prst="rect">
            <a:avLst/>
          </a:prstGeom>
          <a:noFill/>
        </p:spPr>
      </p:pic>
      <p:pic>
        <p:nvPicPr>
          <p:cNvPr id="4" name="Picture 3" descr="A screenshot of a medical document&#10;&#10;AI-generated content may be incorrect.">
            <a:extLst>
              <a:ext uri="{FF2B5EF4-FFF2-40B4-BE49-F238E27FC236}">
                <a16:creationId xmlns:a16="http://schemas.microsoft.com/office/drawing/2014/main" id="{09CF33E5-54D2-85B3-872F-0B248213DBD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04"/>
          <a:stretch>
            <a:fillRect/>
          </a:stretch>
        </p:blipFill>
        <p:spPr>
          <a:xfrm>
            <a:off x="290095" y="1378648"/>
            <a:ext cx="5809915" cy="45574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132917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document&#10;&#10;AI-generated content may be incorrect.">
            <a:extLst>
              <a:ext uri="{FF2B5EF4-FFF2-40B4-BE49-F238E27FC236}">
                <a16:creationId xmlns:a16="http://schemas.microsoft.com/office/drawing/2014/main" id="{A253449F-0970-6551-817F-E6C2215A3E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649" y="1585100"/>
            <a:ext cx="9910176" cy="4922077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85A9D149-494D-ADA1-2407-CB86D283D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993" y="344715"/>
            <a:ext cx="11000014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2700">
                <a:latin typeface="+mj-lt"/>
              </a:rPr>
              <a:t>Role of integrative medicine in symptom burden, quality of life, and goal-concordant care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22AC5E-D971-C8E2-FCCA-BB36CA88AC28}"/>
              </a:ext>
            </a:extLst>
          </p:cNvPr>
          <p:cNvSpPr txBox="1"/>
          <p:nvPr/>
        </p:nvSpPr>
        <p:spPr>
          <a:xfrm>
            <a:off x="3011273" y="6488993"/>
            <a:ext cx="5461752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1000"/>
              <a:t>Figure from Mao et al., retrieved from: doi:10.1200/JCO.22.01357 on March 12, 2026.5 </a:t>
            </a:r>
          </a:p>
          <a:p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34332479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diagram of a patient's condition&#10;&#10;AI-generated content may be incorrect.">
            <a:extLst>
              <a:ext uri="{FF2B5EF4-FFF2-40B4-BE49-F238E27FC236}">
                <a16:creationId xmlns:a16="http://schemas.microsoft.com/office/drawing/2014/main" id="{6E835DF2-A087-B014-5BC2-5CE0583488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7352" y="92278"/>
            <a:ext cx="5797296" cy="640059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DFD4DD9-EE6D-78D3-8145-3AF417EB068A}"/>
              </a:ext>
            </a:extLst>
          </p:cNvPr>
          <p:cNvSpPr txBox="1"/>
          <p:nvPr/>
        </p:nvSpPr>
        <p:spPr>
          <a:xfrm>
            <a:off x="3391573" y="6365612"/>
            <a:ext cx="5408853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1000"/>
              <a:t>Figure from Jun et al., retrieved from DOI:</a:t>
            </a:r>
            <a:r>
              <a:rPr lang="en-US" sz="100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10.1200/JCO.22.01357</a:t>
            </a:r>
            <a:r>
              <a:rPr lang="en-US" sz="1000"/>
              <a:t> on March 12, 2026.</a:t>
            </a:r>
            <a:r>
              <a:rPr lang="en-US" sz="1000" baseline="30000"/>
              <a:t>5</a:t>
            </a:r>
            <a:r>
              <a:rPr lang="en-US" sz="1000"/>
              <a:t>  </a:t>
            </a:r>
          </a:p>
          <a:p>
            <a:r>
              <a:rPr lang="en-US" sz="10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883989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0E921-44C5-5FFC-D103-D10864631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Georgia"/>
              </a:rPr>
              <a:t>Low Risk, Limited Evidence: Clinical &amp; Communication Framework</a:t>
            </a:r>
            <a:endParaRPr lang="en-US" b="0">
              <a:latin typeface="Georgia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73DEAA-9F34-4569-FB8C-C64609ACD7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Clinical Approach  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19A9FE-9573-730F-3E4A-1C939A6B8E91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/>
              <a:t>Communication Approach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6837AF-2C7D-DBF6-941C-A8BD60975FE6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>
            <a:normAutofit/>
          </a:bodyPr>
          <a:lstStyle/>
          <a:p>
            <a:r>
              <a:rPr lang="en-US"/>
              <a:t>Be open and start with curiosity </a:t>
            </a:r>
          </a:p>
          <a:p>
            <a:pPr lvl="1">
              <a:buFont typeface="Courier New"/>
              <a:buChar char="o"/>
            </a:pPr>
            <a:r>
              <a:rPr lang="en-US" sz="1600">
                <a:solidFill>
                  <a:schemeClr val="dk1"/>
                </a:solidFill>
                <a:latin typeface="Century Gothic"/>
                <a:sym typeface="Century Gothic"/>
              </a:rPr>
              <a:t>“Tell me more”</a:t>
            </a:r>
          </a:p>
          <a:p>
            <a:pPr lvl="1">
              <a:buFont typeface="Courier New"/>
              <a:buChar char="o"/>
            </a:pPr>
            <a:r>
              <a:rPr lang="en-US" sz="1600">
                <a:solidFill>
                  <a:schemeClr val="dk1"/>
                </a:solidFill>
                <a:latin typeface="Century Gothic"/>
                <a:sym typeface="Century Gothic"/>
              </a:rPr>
              <a:t>“What are you hoping for?” </a:t>
            </a:r>
          </a:p>
          <a:p>
            <a:r>
              <a:rPr lang="en-US"/>
              <a:t>Avoid immediate correction </a:t>
            </a:r>
          </a:p>
          <a:p>
            <a:r>
              <a:rPr lang="en-US"/>
              <a:t>Validate emotion and intent </a:t>
            </a:r>
          </a:p>
          <a:p>
            <a:r>
              <a:rPr lang="en-US"/>
              <a:t>Assess underlying goals and needs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CE7397A-7833-D775-BFE1-F18E582CBAAC}"/>
              </a:ext>
            </a:extLst>
          </p:cNvPr>
          <p:cNvSpPr>
            <a:spLocks noGrp="1"/>
          </p:cNvSpPr>
          <p:nvPr>
            <p:ph type="body" idx="4"/>
          </p:nvPr>
        </p:nvSpPr>
        <p:spPr/>
        <p:txBody>
          <a:bodyPr/>
          <a:lstStyle/>
          <a:p>
            <a:r>
              <a:rPr lang="en-US"/>
              <a:t>Clinical Boundaries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BA5D23A-2705-A553-C672-8CE4F6DD0C9A}"/>
              </a:ext>
            </a:extLst>
          </p:cNvPr>
          <p:cNvSpPr>
            <a:spLocks noGrp="1"/>
          </p:cNvSpPr>
          <p:nvPr>
            <p:ph type="body" idx="5"/>
          </p:nvPr>
        </p:nvSpPr>
        <p:spPr/>
        <p:txBody>
          <a:bodyPr/>
          <a:lstStyle/>
          <a:p>
            <a:r>
              <a:rPr lang="en-US"/>
              <a:t>Support autonomy with safe boundaries </a:t>
            </a:r>
          </a:p>
          <a:p>
            <a:r>
              <a:rPr lang="en-US"/>
              <a:t>Share concerns about risks and cost </a:t>
            </a:r>
          </a:p>
          <a:p>
            <a:r>
              <a:rPr lang="en-US"/>
              <a:t>Offer  low-risk, evidence-based (if possible), value-aligned integrative options </a:t>
            </a:r>
          </a:p>
          <a:p>
            <a:r>
              <a:rPr lang="en-US"/>
              <a:t>Refer when appropriate (e.g., integrative specialist)</a:t>
            </a:r>
          </a:p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5349D6-27AD-E1FF-7188-76A3237151D8}"/>
              </a:ext>
            </a:extLst>
          </p:cNvPr>
          <p:cNvSpPr>
            <a:spLocks noGrp="1"/>
          </p:cNvSpPr>
          <p:nvPr>
            <p:ph type="body" idx="6"/>
          </p:nvPr>
        </p:nvSpPr>
        <p:spPr/>
        <p:txBody>
          <a:bodyPr/>
          <a:lstStyle/>
          <a:p>
            <a:r>
              <a:rPr lang="en-US"/>
              <a:t>Absence of strong evidence ≠ evidence of harm </a:t>
            </a:r>
          </a:p>
          <a:p>
            <a:r>
              <a:rPr lang="en-US"/>
              <a:t>Consider safety, burden, cost, and goals of care </a:t>
            </a:r>
          </a:p>
          <a:p>
            <a:r>
              <a:rPr lang="en-US"/>
              <a:t>Practice culturally attuned care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6330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Outpatient Integrative Workflow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970568" y="1552355"/>
            <a:ext cx="22860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Assess Symptom &amp; Goals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713768" y="1552355"/>
            <a:ext cx="22860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Match Evidence-Based Integrative Option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456968" y="1552355"/>
            <a:ext cx="22860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Reassess &amp; Document Response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E465AF-8395-3708-12FF-0547C76A7B41}"/>
              </a:ext>
            </a:extLst>
          </p:cNvPr>
          <p:cNvSpPr txBox="1"/>
          <p:nvPr/>
        </p:nvSpPr>
        <p:spPr>
          <a:xfrm>
            <a:off x="838200" y="2600016"/>
            <a:ext cx="5075499" cy="42473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b="1"/>
              <a:t>Ms. L </a:t>
            </a:r>
            <a:r>
              <a:rPr lang="en-US"/>
              <a:t>– integrative options based on symptoms, goals, functional status: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/>
              <a:t>CIPN/fatigue/anxiety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/>
              <a:t>Mindfulness-Based Interventions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/>
              <a:t>Yoga/Exercise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/>
              <a:t>Acupuncture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/>
              <a:t>Nutrition therapy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/>
              <a:t>Aromatherapy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/>
              <a:t>Referral to a naturopath/supplements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/>
              <a:t>Energy therapies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/>
              <a:t>Support groups, religious or community organizations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/>
              <a:t>Hobbies</a:t>
            </a:r>
          </a:p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39C2A6-1413-41C2-D58C-53AA3E021607}"/>
              </a:ext>
            </a:extLst>
          </p:cNvPr>
          <p:cNvSpPr txBox="1"/>
          <p:nvPr/>
        </p:nvSpPr>
        <p:spPr>
          <a:xfrm>
            <a:off x="5644588" y="2602195"/>
            <a:ext cx="5709212" cy="42473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US" b="1"/>
              <a:t>Mr. B </a:t>
            </a:r>
            <a:r>
              <a:rPr lang="en-US"/>
              <a:t>– integrative options based on symptoms, goals, functional status: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/>
              <a:t>Address trauma/fear of dying: 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/>
              <a:t>KAP/PAP 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/>
              <a:t>Mindfulness-Based Interventions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/>
              <a:t>Address SOB/anxiety: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/>
              <a:t>MBI and hypnosis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/>
              <a:t>Exercise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/>
              <a:t>Acupuncture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/>
              <a:t>Nutrition therapy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/>
              <a:t>Aromatherapy and botanicals</a:t>
            </a:r>
          </a:p>
          <a:p>
            <a:pPr marL="857250" lvl="1" indent="-400050">
              <a:buFont typeface="+mj-lt"/>
              <a:buAutoNum type="alphaLcPeriod"/>
            </a:pPr>
            <a:r>
              <a:rPr lang="en-US"/>
              <a:t>Loneliness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/>
              <a:t>Support groups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/>
              <a:t>Religious organizations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/>
              <a:t>Veteran organizations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807353AE-33B8-772E-7641-6F5E9D03DCB8}"/>
              </a:ext>
            </a:extLst>
          </p:cNvPr>
          <p:cNvSpPr/>
          <p:nvPr/>
        </p:nvSpPr>
        <p:spPr>
          <a:xfrm>
            <a:off x="4261555" y="1862666"/>
            <a:ext cx="458610" cy="289277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F21E1F62-8B30-6D77-70B8-33C9AC0711CA}"/>
              </a:ext>
            </a:extLst>
          </p:cNvPr>
          <p:cNvSpPr/>
          <p:nvPr/>
        </p:nvSpPr>
        <p:spPr>
          <a:xfrm>
            <a:off x="6999110" y="1862666"/>
            <a:ext cx="458610" cy="289277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Georgia"/>
              </a:rPr>
              <a:t>Caring for the Clinician</a:t>
            </a:r>
            <a:r>
              <a:rPr>
                <a:latin typeface="Georgia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39611" y="1426281"/>
            <a:ext cx="8229600" cy="4525963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>
                <a:ea typeface="+mn-lt"/>
                <a:cs typeface="+mn-lt"/>
              </a:rPr>
              <a:t>High burnout prevalence in HPM </a:t>
            </a:r>
            <a:endParaRPr lang="en-US"/>
          </a:p>
          <a:p>
            <a:r>
              <a:rPr lang="en-US">
                <a:ea typeface="+mn-lt"/>
                <a:cs typeface="+mn-lt"/>
              </a:rPr>
              <a:t>Mindfulness-based interventions reduce clinician stress23,24 </a:t>
            </a:r>
            <a:endParaRPr lang="en-US"/>
          </a:p>
          <a:p>
            <a:r>
              <a:rPr lang="en-US">
                <a:ea typeface="+mn-lt"/>
                <a:cs typeface="+mn-lt"/>
              </a:rPr>
              <a:t>Brief grounding or breathing practices are feasible: </a:t>
            </a:r>
            <a:endParaRPr lang="en-US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+mn-lt"/>
                <a:cs typeface="+mn-lt"/>
              </a:rPr>
              <a:t>During clinic </a:t>
            </a:r>
            <a:endParaRPr lang="en-US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+mn-lt"/>
                <a:cs typeface="+mn-lt"/>
              </a:rPr>
              <a:t>With patients </a:t>
            </a:r>
            <a:endParaRPr lang="en-US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+mn-lt"/>
                <a:cs typeface="+mn-lt"/>
              </a:rPr>
              <a:t>Between visits </a:t>
            </a:r>
            <a:endParaRPr lang="en-US"/>
          </a:p>
          <a:p>
            <a:r>
              <a:rPr lang="en-US">
                <a:ea typeface="+mn-lt"/>
                <a:cs typeface="+mn-lt"/>
              </a:rPr>
              <a:t>Additional supportive practices: </a:t>
            </a:r>
            <a:endParaRPr lang="en-US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+mn-lt"/>
                <a:cs typeface="+mn-lt"/>
              </a:rPr>
              <a:t>Aromatherapy </a:t>
            </a:r>
            <a:endParaRPr lang="en-US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+mn-lt"/>
                <a:cs typeface="+mn-lt"/>
              </a:rPr>
              <a:t>Mindful movement </a:t>
            </a:r>
            <a:endParaRPr lang="en-US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+mn-lt"/>
                <a:cs typeface="+mn-lt"/>
              </a:rPr>
              <a:t>Music / sound</a:t>
            </a:r>
          </a:p>
          <a:p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49CF5-6203-3BAF-77A2-D93380573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US Centers for Integrative Medicine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317BCC-A588-92E5-C30C-5D211019BF8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20889" y="1691922"/>
            <a:ext cx="10515600" cy="435133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b="1"/>
              <a:t>Andrew Weil Center @ U of AZ</a:t>
            </a:r>
          </a:p>
          <a:p>
            <a:r>
              <a:rPr lang="en-US" b="1"/>
              <a:t>Osher Centers 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b="1"/>
              <a:t>Harvard</a:t>
            </a:r>
            <a:endParaRPr lang="en-US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 b="1"/>
              <a:t>UCSF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b="1"/>
              <a:t>Vanderbilt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b="1"/>
              <a:t>U of Wash.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b="1"/>
              <a:t>U of VT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b="1"/>
              <a:t>U of Cincinnati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b="1"/>
              <a:t>U of Utah</a:t>
            </a:r>
          </a:p>
          <a:p>
            <a:r>
              <a:rPr lang="en-US" b="1"/>
              <a:t>Mayo Clinic, MN</a:t>
            </a:r>
          </a:p>
          <a:p>
            <a:endParaRPr lang="en-US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6BAE7811-B570-58B1-84A1-EEE34EAD94B7}"/>
              </a:ext>
            </a:extLst>
          </p:cNvPr>
          <p:cNvSpPr txBox="1">
            <a:spLocks/>
          </p:cNvSpPr>
          <p:nvPr/>
        </p:nvSpPr>
        <p:spPr>
          <a:xfrm>
            <a:off x="6096000" y="1776191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System Font Regular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System Font Regular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/>
              <a:t>U of MD</a:t>
            </a:r>
          </a:p>
          <a:p>
            <a:r>
              <a:rPr lang="en-US" b="1"/>
              <a:t>MSKCC, NY</a:t>
            </a:r>
          </a:p>
          <a:p>
            <a:r>
              <a:rPr lang="en-US" b="1"/>
              <a:t>MedStar Health Center in MD</a:t>
            </a:r>
          </a:p>
          <a:p>
            <a:r>
              <a:rPr lang="en-US" b="1"/>
              <a:t>UPMC, NY</a:t>
            </a:r>
          </a:p>
          <a:p>
            <a:r>
              <a:rPr lang="en-US" b="1"/>
              <a:t>UNC</a:t>
            </a:r>
          </a:p>
          <a:p>
            <a:r>
              <a:rPr lang="en-US" b="1"/>
              <a:t>Wake Forest, NC</a:t>
            </a:r>
          </a:p>
          <a:p>
            <a:r>
              <a:rPr lang="en-US" b="1"/>
              <a:t>Hartford Hospital, CT</a:t>
            </a:r>
          </a:p>
          <a:p>
            <a:r>
              <a:rPr lang="en-US" b="1"/>
              <a:t>UHCMC, OH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3050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C83242B6-D69B-9EEF-D0BF-D4B247BC3B45}"/>
              </a:ext>
            </a:extLst>
          </p:cNvPr>
          <p:cNvGrpSpPr/>
          <p:nvPr/>
        </p:nvGrpSpPr>
        <p:grpSpPr>
          <a:xfrm>
            <a:off x="2527300" y="480025"/>
            <a:ext cx="7054850" cy="6321838"/>
            <a:chOff x="1003300" y="480025"/>
            <a:chExt cx="7054850" cy="6321838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FA54410E-5268-A2DC-3BF2-793B779C3046}"/>
                </a:ext>
              </a:extLst>
            </p:cNvPr>
            <p:cNvGrpSpPr/>
            <p:nvPr/>
          </p:nvGrpSpPr>
          <p:grpSpPr>
            <a:xfrm>
              <a:off x="1003300" y="480025"/>
              <a:ext cx="7054850" cy="6057900"/>
              <a:chOff x="1003300" y="584200"/>
              <a:chExt cx="7054850" cy="6057900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DC84E96E-9071-75E3-CA05-E714C84B627A}"/>
                  </a:ext>
                </a:extLst>
              </p:cNvPr>
              <p:cNvSpPr/>
              <p:nvPr/>
            </p:nvSpPr>
            <p:spPr>
              <a:xfrm>
                <a:off x="1003300" y="592138"/>
                <a:ext cx="4229100" cy="3987800"/>
              </a:xfrm>
              <a:prstGeom prst="ellipse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6DF3F163-A7F3-2DED-E996-98E8D230C4DA}"/>
                  </a:ext>
                </a:extLst>
              </p:cNvPr>
              <p:cNvSpPr/>
              <p:nvPr/>
            </p:nvSpPr>
            <p:spPr>
              <a:xfrm>
                <a:off x="2489200" y="2654300"/>
                <a:ext cx="4229100" cy="3987800"/>
              </a:xfrm>
              <a:prstGeom prst="ellipse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1A442366-D965-88FB-ADA4-8F98F1210FA8}"/>
                  </a:ext>
                </a:extLst>
              </p:cNvPr>
              <p:cNvSpPr/>
              <p:nvPr/>
            </p:nvSpPr>
            <p:spPr>
              <a:xfrm>
                <a:off x="3829050" y="584200"/>
                <a:ext cx="4229100" cy="3987800"/>
              </a:xfrm>
              <a:prstGeom prst="ellipse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1AC49FD-A246-7B43-507C-8A6E93D32EB2}"/>
                  </a:ext>
                </a:extLst>
              </p:cNvPr>
              <p:cNvSpPr txBox="1"/>
              <p:nvPr/>
            </p:nvSpPr>
            <p:spPr>
              <a:xfrm>
                <a:off x="1606903" y="1068777"/>
                <a:ext cx="1568450" cy="28623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buNone/>
                </a:pPr>
                <a:r>
                  <a:rPr lang="en-US" b="1"/>
                  <a:t>Whole-Person Care</a:t>
                </a:r>
              </a:p>
              <a:p>
                <a:pPr algn="ctr">
                  <a:buNone/>
                </a:pPr>
                <a:r>
                  <a:rPr lang="en-US"/>
                  <a:t>emotional, spiritual, psychosocial support, goals of care, quality of life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B6345CA-0F73-DB81-EC33-E256214E5998}"/>
                  </a:ext>
                </a:extLst>
              </p:cNvPr>
              <p:cNvSpPr txBox="1"/>
              <p:nvPr/>
            </p:nvSpPr>
            <p:spPr>
              <a:xfrm>
                <a:off x="3283404" y="4720771"/>
                <a:ext cx="2578100" cy="17543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buNone/>
                </a:pPr>
                <a:r>
                  <a:rPr lang="en-US" b="1"/>
                  <a:t>Conventional Palliative Care</a:t>
                </a:r>
              </a:p>
              <a:p>
                <a:pPr algn="ctr">
                  <a:buNone/>
                </a:pPr>
                <a:r>
                  <a:rPr lang="en-US"/>
                  <a:t>opioids, antiemetics, corticosteroids, disease-modifying treatments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BADCEEC-0137-C3EC-3EBC-37F8A8CFC47E}"/>
                  </a:ext>
                </a:extLst>
              </p:cNvPr>
              <p:cNvSpPr txBox="1"/>
              <p:nvPr/>
            </p:nvSpPr>
            <p:spPr>
              <a:xfrm>
                <a:off x="5496544" y="859839"/>
                <a:ext cx="2371813" cy="23083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buNone/>
                </a:pPr>
                <a:r>
                  <a:rPr lang="en-US" b="1"/>
                  <a:t>Integrative Therapies</a:t>
                </a:r>
              </a:p>
              <a:p>
                <a:pPr algn="ctr">
                  <a:buNone/>
                </a:pPr>
                <a:r>
                  <a:rPr lang="en-US"/>
                  <a:t>acupuncture, massage, mindfulness, aromatherapy, music therapy, herbal medicine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79BB9B8-A5DE-D488-C78C-5C760FE5AD86}"/>
                  </a:ext>
                </a:extLst>
              </p:cNvPr>
              <p:cNvSpPr txBox="1"/>
              <p:nvPr/>
            </p:nvSpPr>
            <p:spPr>
              <a:xfrm>
                <a:off x="3831438" y="1619071"/>
                <a:ext cx="1433512" cy="1077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buNone/>
                </a:pPr>
                <a:r>
                  <a:rPr lang="en-US" sz="1600" b="1"/>
                  <a:t>Integrative Therapies + Whole-Person Care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C7F2368-DF5D-BB9B-0148-3E0327265D4C}"/>
                  </a:ext>
                </a:extLst>
              </p:cNvPr>
              <p:cNvSpPr txBox="1"/>
              <p:nvPr/>
            </p:nvSpPr>
            <p:spPr>
              <a:xfrm>
                <a:off x="2663033" y="3589621"/>
                <a:ext cx="1627775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buNone/>
                </a:pPr>
                <a:r>
                  <a:rPr lang="en-US" sz="1600" b="1"/>
                  <a:t>Conventional + Whole-Person Care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820243D-8A3A-B216-71F0-A34882B5EC95}"/>
                  </a:ext>
                </a:extLst>
              </p:cNvPr>
              <p:cNvSpPr txBox="1"/>
              <p:nvPr/>
            </p:nvSpPr>
            <p:spPr>
              <a:xfrm>
                <a:off x="4819325" y="3408779"/>
                <a:ext cx="1771650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buNone/>
                </a:pPr>
                <a:r>
                  <a:rPr lang="en-US" sz="1600" b="1"/>
                  <a:t>Conventional + Integrative Therapies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CCBBB67-5479-3080-115F-C1FAC8440301}"/>
                  </a:ext>
                </a:extLst>
              </p:cNvPr>
              <p:cNvSpPr txBox="1"/>
              <p:nvPr/>
            </p:nvSpPr>
            <p:spPr>
              <a:xfrm>
                <a:off x="3892625" y="2735977"/>
                <a:ext cx="1298575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buNone/>
                </a:pPr>
                <a:r>
                  <a:rPr lang="en-US" sz="1600" b="1"/>
                  <a:t>Integrative Palliative Medicine</a:t>
                </a:r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CC8BAFA-B9F3-B024-FBA6-599575A259D1}"/>
                </a:ext>
              </a:extLst>
            </p:cNvPr>
            <p:cNvSpPr txBox="1"/>
            <p:nvPr/>
          </p:nvSpPr>
          <p:spPr>
            <a:xfrm>
              <a:off x="2539426" y="6540253"/>
              <a:ext cx="413585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/>
                <a:t>Original graphic created by author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3C5460A0-5CDD-2554-B911-321119DA1EB6}"/>
              </a:ext>
            </a:extLst>
          </p:cNvPr>
          <p:cNvSpPr txBox="1"/>
          <p:nvPr/>
        </p:nvSpPr>
        <p:spPr>
          <a:xfrm>
            <a:off x="183445" y="112889"/>
            <a:ext cx="2885722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>
                <a:latin typeface="Georgia"/>
              </a:rPr>
              <a:t>Integrative Palliative Medicine</a:t>
            </a:r>
          </a:p>
        </p:txBody>
      </p:sp>
    </p:spTree>
    <p:extLst>
      <p:ext uri="{BB962C8B-B14F-4D97-AF65-F5344CB8AC3E}">
        <p14:creationId xmlns:p14="http://schemas.microsoft.com/office/powerpoint/2010/main" val="24894821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C2FAD-6921-237F-6ADB-8F06C2DF3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697" y="-236710"/>
            <a:ext cx="10515600" cy="1325563"/>
          </a:xfrm>
        </p:spPr>
        <p:txBody>
          <a:bodyPr/>
          <a:lstStyle/>
          <a:p>
            <a:r>
              <a:rPr lang="en-US"/>
              <a:t>References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8D5E09-CBDF-D905-707C-2855ABC893F5}"/>
              </a:ext>
            </a:extLst>
          </p:cNvPr>
          <p:cNvSpPr txBox="1"/>
          <p:nvPr/>
        </p:nvSpPr>
        <p:spPr>
          <a:xfrm>
            <a:off x="250927" y="602624"/>
            <a:ext cx="11903699" cy="85408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altLang="en-US" sz="900"/>
              <a:t>National Cancer Institute. Complementary and Alternative Medicine. National Cancer Institute. Updated September 24, 2021. Accessed March 12, 2026. </a:t>
            </a:r>
            <a:r>
              <a:rPr lang="en-US" altLang="en-US" sz="90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https://www.cancer.gov/about-cancer/treatment/cam</a:t>
            </a:r>
            <a:endParaRPr lang="en-US" altLang="en-US" sz="900"/>
          </a:p>
          <a:p>
            <a:pPr marL="342900" indent="-342900">
              <a:buAutoNum type="arabicPeriod"/>
            </a:pPr>
            <a:r>
              <a:rPr lang="en-US" sz="900">
                <a:ea typeface="+mn-lt"/>
                <a:cs typeface="+mn-lt"/>
              </a:rPr>
              <a:t>Koithan M. Introducing complementary and alternative therapies. </a:t>
            </a:r>
            <a:r>
              <a:rPr lang="en-US" sz="900" i="1">
                <a:ea typeface="+mn-lt"/>
                <a:cs typeface="+mn-lt"/>
              </a:rPr>
              <a:t>The Journal for Nurse Practitioners</a:t>
            </a:r>
            <a:r>
              <a:rPr lang="en-US" sz="900">
                <a:ea typeface="+mn-lt"/>
                <a:cs typeface="+mn-lt"/>
              </a:rPr>
              <a:t>. 2009;5(1):18-20. doi:10.1016/j.nurpra.2008.10.012. </a:t>
            </a:r>
            <a:endParaRPr lang="en-US" altLang="en-US" sz="900"/>
          </a:p>
          <a:p>
            <a:pPr marL="342900" indent="-342900">
              <a:buAutoNum type="arabicPeriod"/>
            </a:pPr>
            <a:r>
              <a:rPr lang="en-US" sz="900"/>
              <a:t>Nahin RL, Rhee A, </a:t>
            </a:r>
            <a:r>
              <a:rPr lang="en-US" sz="900" err="1"/>
              <a:t>Stussman</a:t>
            </a:r>
            <a:r>
              <a:rPr lang="en-US" sz="900"/>
              <a:t> B. Use of Complementary Health Approaches Overall and for Pain Management by US Adults. JAMA. 2024 Feb 20;331(7):613-615. </a:t>
            </a:r>
            <a:r>
              <a:rPr lang="en-US" sz="900" err="1"/>
              <a:t>doi</a:t>
            </a:r>
            <a:r>
              <a:rPr lang="en-US" sz="900"/>
              <a:t>: 10.1001/jama.2023.26775. PMID: 38270938; PMCID: PMC10811586.</a:t>
            </a:r>
            <a:endParaRPr lang="en-US" altLang="en-US" sz="900"/>
          </a:p>
          <a:p>
            <a:pPr marL="342900" indent="-342900">
              <a:buFont typeface="+mj-lt"/>
              <a:buAutoNum type="arabicPeriod"/>
            </a:pPr>
            <a:r>
              <a:rPr lang="en-US" altLang="en-US" sz="900"/>
              <a:t>Pew Research Center. Americans’ health care behaviors and use of conventional and alternative medicine. Pew Research Center. Published February 2, 2017. Accessed March 12, 2026. </a:t>
            </a:r>
            <a:r>
              <a:rPr lang="en-US" altLang="en-US" sz="90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https://www.pewresearch.org/science/2017/02/02/americans-health-care-behaviors-and-use-of-conventional-and-alternative-medicine/</a:t>
            </a:r>
            <a:endParaRPr lang="en-US" altLang="en-US" sz="900"/>
          </a:p>
          <a:p>
            <a:pPr marL="342900" indent="-342900">
              <a:buFont typeface="+mj-lt"/>
              <a:buAutoNum type="arabicPeriod"/>
            </a:pPr>
            <a:r>
              <a:rPr lang="en-US" altLang="en-US" sz="900"/>
              <a:t>Mao JJ, Ismaila N, Bao T, et al. Integrative medicine for pain management in oncology: Society for Integrative Oncology–ASCO guideline. J Clin Oncol. 2022;40(34):3998-4024. doi:10.1200/JCO.22.01357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en-US" sz="900"/>
              <a:t>Julienne E. Bower et al. Management of Fatigue in Adult Survivors of Cancer: ASCO–Society for Integrative Oncology Guideline Update. J Clin Oncol 42, 2456-2487(2024). DOI:10.1200/JCO.24.00541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en-US" sz="900"/>
              <a:t>Marchand L, Lewin D, Kozak L. Addressing symptom clusters with complementary and integrative health therapies in palliative care populations: a narrative review. OBM </a:t>
            </a:r>
            <a:r>
              <a:rPr lang="en-US" altLang="en-US" sz="900" err="1"/>
              <a:t>Integr</a:t>
            </a:r>
            <a:r>
              <a:rPr lang="en-US" altLang="en-US" sz="900"/>
              <a:t> Complement Med. 2021;6(1):1007. doi:10.21926/obm.icm.2101007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en-US" sz="900" err="1"/>
              <a:t>Saragih</a:t>
            </a:r>
            <a:r>
              <a:rPr lang="en-US" altLang="en-US" sz="900"/>
              <a:t> IS, </a:t>
            </a:r>
            <a:r>
              <a:rPr lang="en-US" altLang="en-US" sz="900" err="1"/>
              <a:t>Tarihoran</a:t>
            </a:r>
            <a:r>
              <a:rPr lang="en-US" altLang="en-US" sz="900"/>
              <a:t> DETAU, Tzeng H-M, </a:t>
            </a:r>
            <a:r>
              <a:rPr lang="en-US" altLang="en-US" sz="900" err="1"/>
              <a:t>Saragih</a:t>
            </a:r>
            <a:r>
              <a:rPr lang="en-US" altLang="en-US" sz="900"/>
              <a:t> ID. Mindfulness-based interventions for pain, anxiety, depression, and quality of life in patients receiving palliative care: a meta-analysis. J Res Nurs. 2026;0(0). doi:10.1177/17449871261419719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en-US" sz="900"/>
              <a:t>Carlson LE, et al. Integrative oncology care of symptoms of anxiety and depression in adults with cancer: Society for Integrative Oncology–ASCO guideline. J Clin Oncol. 2023;41:4562-4591. doi:10.1200/JCO.23.00857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en-US" sz="900"/>
              <a:t>Correa-Morales JE, Mantilla-</a:t>
            </a:r>
            <a:r>
              <a:rPr lang="en-US" altLang="en-US" sz="900" err="1"/>
              <a:t>Manosalva</a:t>
            </a:r>
            <a:r>
              <a:rPr lang="en-US" altLang="en-US" sz="900"/>
              <a:t> N, Rodríguez-Cardona X, et al. Guided imagery for symptom management of patients with life-limiting illnesses: a systematic review of randomized controlled trials. J Palliat Med. 2024;27(6):802-812. doi:10.1089/jpm.2023.0445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en-US" sz="900"/>
              <a:t>Tan SB, Liam CK, Pang YK, Ng DL, Wong TS, Khoo KWS, Ooi CY, Chai CS. The effect of 20-minute mindful breathing on the rapid reduction of dyspnea at rest in patients with lung diseases: a randomized controlled trial. J Pain Symptom Manage. 2019;57(4):802-808. doi:10.1016/j.jpainsymman.2019.01.009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en-US" sz="900"/>
              <a:t> Rolle LD, et al. The impact of exercise interventions on domains of quality of life in women diagnosed with breast cancers during chemotherapy treatment: a meta-analytic review. Lancet Healthy Longev. 2024:100819.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en-US" sz="900"/>
              <a:t>Hou L, Wang J, Mao M, Zhang Z, Liu D, Gao S, Liang K, Lu L. Effect of yoga on cancer-related fatigue in patients with breast cancer: a systematic review and meta-analysis. Medicine (Baltimore). 2024;103(1):e36468. doi:10.1097/MD.0000000000036468. PMID:38181269. PMCID:PMC10766251.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en-US" sz="900"/>
              <a:t>Vayne-Bossert P, Hardy J. Is there a role for hypnosis in palliative care? </a:t>
            </a:r>
            <a:r>
              <a:rPr lang="en-US" altLang="en-US" sz="900" err="1"/>
              <a:t>Palliat</a:t>
            </a:r>
            <a:r>
              <a:rPr lang="en-US" altLang="en-US" sz="900"/>
              <a:t> Care Soc Pract.2025;19:26323524251321852. doi:10.1177/26323524251321852. PMID:40013010. PMCID:PMC11863230.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en-US" sz="900"/>
              <a:t>Bao T, Patil S, Chen C, et al. Effect of acupuncture vs sham procedure on chemotherapy-induced peripheral neuropathy symptoms: a randomized clinical trial. JAMA </a:t>
            </a:r>
            <a:r>
              <a:rPr lang="en-US" altLang="en-US" sz="900" err="1"/>
              <a:t>Netw</a:t>
            </a:r>
            <a:r>
              <a:rPr lang="en-US" altLang="en-US" sz="900"/>
              <a:t> Open. 2020;3(3):e200681. doi:10.1001/jamanetworkopen.2020.0681.</a:t>
            </a:r>
          </a:p>
          <a:p>
            <a:pPr marL="342900" indent="-342900">
              <a:buAutoNum type="arabicPeriod"/>
            </a:pPr>
            <a:r>
              <a:rPr lang="en-US" sz="900"/>
              <a:t>Sørensen RW, Andersen NI, </a:t>
            </a:r>
            <a:r>
              <a:rPr lang="en-US" sz="900" err="1"/>
              <a:t>Dieperink</a:t>
            </a:r>
            <a:r>
              <a:rPr lang="en-US" sz="900"/>
              <a:t> KB. NADA acupuncture in specialized palliative care: patients' and family caregivers' experiences. J Pain </a:t>
            </a:r>
            <a:r>
              <a:rPr lang="en-US" sz="900" err="1"/>
              <a:t>SymptomManage</a:t>
            </a:r>
            <a:r>
              <a:rPr lang="en-US" sz="900"/>
              <a:t>. 2024;68(1):1-9. doi:10.1016/j.jpainsymman.2024.03.017.</a:t>
            </a:r>
          </a:p>
          <a:p>
            <a:pPr marL="342900" indent="-342900">
              <a:buAutoNum type="arabicPeriod"/>
            </a:pPr>
            <a:r>
              <a:rPr lang="en-US" sz="900"/>
              <a:t>Watt JA, Goodarzi Z, Veroniki AA, Nincic V, Khan PA, Ghassemi M, Lai Y, Treister V, Thompson Y, Schneider R, </a:t>
            </a:r>
            <a:r>
              <a:rPr lang="en-US" sz="900" err="1"/>
              <a:t>Tricco</a:t>
            </a:r>
            <a:r>
              <a:rPr lang="en-US" sz="900"/>
              <a:t> AC, Straus SE. Comparative efficacy </a:t>
            </a:r>
            <a:r>
              <a:rPr lang="en-US" sz="900" err="1"/>
              <a:t>ofinterventions</a:t>
            </a:r>
            <a:r>
              <a:rPr lang="en-US" sz="900"/>
              <a:t> for reducing symptoms of depression in people with dementia: systematic review and network meta-analysis. BMJ. 2021;372:n532.doi:10.1136/bmj.n532. PMID:33762262. PMCID:PMC7988455.</a:t>
            </a:r>
          </a:p>
          <a:p>
            <a:pPr marL="342900" indent="-342900">
              <a:buAutoNum type="arabicPeriod"/>
            </a:pPr>
            <a:r>
              <a:rPr lang="en-US" sz="900"/>
              <a:t>Kopf D. Massage and touch-based therapy: clinical evidence, neurobiology and applications in older patients with psychiatric symptoms. Z </a:t>
            </a:r>
            <a:r>
              <a:rPr lang="en-US" sz="900" err="1"/>
              <a:t>GerontolGeriatr</a:t>
            </a:r>
            <a:r>
              <a:rPr lang="en-US" sz="900"/>
              <a:t>. 2021;54(8):753-758. doi:10.1007/s00391-021-01995-4. PMID:34812896. PMCID:PMC8609249.</a:t>
            </a:r>
          </a:p>
          <a:p>
            <a:pPr marL="342900" indent="-342900">
              <a:buAutoNum type="arabicPeriod"/>
            </a:pPr>
            <a:r>
              <a:rPr lang="en-US" sz="900"/>
              <a:t>Boyd C, Crawford C, Paat CF, et al. Massage therapy for cancer pain. Cochrane Database of Systematic Reviews. 2016;(6):CD010475.</a:t>
            </a:r>
          </a:p>
          <a:p>
            <a:pPr marL="342900" indent="-342900">
              <a:buAutoNum type="arabicPeriod"/>
            </a:pPr>
            <a:r>
              <a:rPr lang="en-US" sz="900">
                <a:ea typeface="+mn-lt"/>
                <a:cs typeface="+mn-lt"/>
              </a:rPr>
              <a:t>Izzo AA, Ernst E. Interactions between herbal medicines and prescribed drugs. </a:t>
            </a:r>
            <a:r>
              <a:rPr lang="en-US" sz="900" i="1">
                <a:ea typeface="+mn-lt"/>
                <a:cs typeface="+mn-lt"/>
              </a:rPr>
              <a:t>Drugs</a:t>
            </a:r>
            <a:r>
              <a:rPr lang="en-US" sz="900">
                <a:ea typeface="+mn-lt"/>
                <a:cs typeface="+mn-lt"/>
              </a:rPr>
              <a:t>. 2009;69(13):1777-1798. doi:10.2165/11317010-000000000-00000.</a:t>
            </a:r>
            <a:endParaRPr lang="en-US" sz="900"/>
          </a:p>
          <a:p>
            <a:pPr marL="342900" indent="-342900">
              <a:buAutoNum type="arabicPeriod"/>
            </a:pPr>
            <a:r>
              <a:rPr lang="en-US" sz="900"/>
              <a:t>Gonçalves S, Marques P, Matos RS. Exploring aromatherapy as a complementary approach in palliative care: a systematic review. J Palliat Med. 2024;27(9):1247-1266. doi:10.1089/jpm.2024.0019. PMID:38686521.</a:t>
            </a:r>
            <a:endParaRPr lang="en-US"/>
          </a:p>
          <a:p>
            <a:pPr marL="342900" indent="-342900">
              <a:buAutoNum type="arabicPeriod"/>
            </a:pPr>
            <a:r>
              <a:rPr lang="en-US" sz="900"/>
              <a:t>Farrar AJ, Farrar FC. Clinical aromatherapy. Nurs Clin North Am. 2020;55(4):489-504. doi:10.1016/j.cnur.2020.06.015. PMID:33131627. PMCID:PMC7520654.</a:t>
            </a:r>
          </a:p>
          <a:p>
            <a:pPr marL="342900" indent="-342900">
              <a:buAutoNum type="arabicPeriod"/>
            </a:pPr>
            <a:r>
              <a:rPr lang="en-US" sz="900"/>
              <a:t>Arya RG, Srivastava D, Divya BR, Madhu, Bhargav H. A systematic review of yoga interventions on the mental health of nursing professionals and students. Int </a:t>
            </a:r>
            <a:r>
              <a:rPr lang="en-US" sz="900" err="1"/>
              <a:t>JYoga</a:t>
            </a:r>
            <a:r>
              <a:rPr lang="en-US" sz="900"/>
              <a:t>. 2025;18(1):13-26. doi:10.4103/ijoy.ijoy_195_24. PMID:40365361. PMCID:PMC12068460.</a:t>
            </a:r>
          </a:p>
          <a:p>
            <a:pPr marL="342900" indent="-342900">
              <a:buAutoNum type="arabicPeriod"/>
            </a:pPr>
            <a:r>
              <a:rPr lang="en-US" sz="900"/>
              <a:t>Ong NY, Teo FJJ, Ee JZY, Yau CE, </a:t>
            </a:r>
            <a:r>
              <a:rPr lang="en-US" sz="900" err="1"/>
              <a:t>Thumboo</a:t>
            </a:r>
            <a:r>
              <a:rPr lang="en-US" sz="900"/>
              <a:t> J, Tan HK, Ng QX. Effectiveness of mindfulness-based interventions on the well-being of healthcare workers: </a:t>
            </a:r>
            <a:r>
              <a:rPr lang="en-US" sz="900" err="1"/>
              <a:t>asystematic</a:t>
            </a:r>
            <a:r>
              <a:rPr lang="en-US" sz="900"/>
              <a:t> review and meta-analysis. Gen </a:t>
            </a:r>
            <a:r>
              <a:rPr lang="en-US" sz="900" err="1"/>
              <a:t>Psychiatr</a:t>
            </a:r>
            <a:r>
              <a:rPr lang="en-US" sz="900"/>
              <a:t>. 2024 May 7;37(3):e101115. </a:t>
            </a:r>
            <a:r>
              <a:rPr lang="en-US" sz="900" err="1"/>
              <a:t>doi</a:t>
            </a:r>
            <a:r>
              <a:rPr lang="en-US" sz="900"/>
              <a:t>: 10.1136/gpsych-2023-101115. PMID: 38737894; PMCID: PMC11086195.</a:t>
            </a:r>
          </a:p>
          <a:p>
            <a:pPr marL="342900" indent="-342900">
              <a:buAutoNum type="arabicPeriod"/>
            </a:pPr>
            <a:r>
              <a:rPr lang="en-US" sz="900"/>
              <a:t>Martin JH, Patel J. Complementary and alternative therapies in the palliative setting. Intern Med J. 2022 Oct;52(10):1677-1684. </a:t>
            </a:r>
            <a:r>
              <a:rPr lang="en-US" sz="900" err="1"/>
              <a:t>doi</a:t>
            </a:r>
            <a:r>
              <a:rPr lang="en-US" sz="900"/>
              <a:t>: 10.1111/imj.15922. PMID: 36266062; PMCID: PMC9828217</a:t>
            </a:r>
            <a:r>
              <a:rPr lang="en-US"/>
              <a:t>.</a:t>
            </a:r>
            <a:endParaRPr lang="en-US" sz="900"/>
          </a:p>
          <a:p>
            <a:pPr marL="342900" indent="-342900">
              <a:buFont typeface="+mj-lt"/>
              <a:buAutoNum type="arabicPeriod"/>
            </a:pPr>
            <a:endParaRPr lang="en-US" altLang="en-US" sz="900"/>
          </a:p>
          <a:p>
            <a:pPr marL="342900" indent="-342900">
              <a:buFont typeface="+mj-lt"/>
              <a:buAutoNum type="arabicPeriod"/>
            </a:pPr>
            <a:endParaRPr lang="en-US" altLang="en-US" sz="900"/>
          </a:p>
          <a:p>
            <a:pPr marL="342900" indent="-342900">
              <a:buFont typeface="+mj-lt"/>
              <a:buAutoNum type="arabicPeriod"/>
            </a:pPr>
            <a:endParaRPr lang="en-US" altLang="en-US" sz="900"/>
          </a:p>
          <a:p>
            <a:pPr marL="342900" indent="-342900">
              <a:buFont typeface="+mj-lt"/>
              <a:buAutoNum type="arabicPeriod"/>
            </a:pPr>
            <a:endParaRPr lang="en-US" altLang="en-US" sz="900"/>
          </a:p>
          <a:p>
            <a:pPr marL="342900" indent="-342900">
              <a:buFont typeface="+mj-lt"/>
              <a:buAutoNum type="arabicPeriod"/>
            </a:pPr>
            <a:endParaRPr lang="en-US" altLang="en-US" sz="900"/>
          </a:p>
          <a:p>
            <a:pPr marL="342900" indent="-342900">
              <a:buFont typeface="+mj-lt"/>
              <a:buAutoNum type="arabicPeriod"/>
            </a:pPr>
            <a:endParaRPr lang="en-US" altLang="en-US" sz="900"/>
          </a:p>
          <a:p>
            <a:pPr marL="342900" indent="-342900">
              <a:buFont typeface="+mj-lt"/>
              <a:buAutoNum type="arabicPeriod"/>
            </a:pPr>
            <a:endParaRPr lang="en-US" altLang="en-US" sz="900"/>
          </a:p>
          <a:p>
            <a:pPr marL="342900" indent="-342900">
              <a:buFont typeface="+mj-lt"/>
              <a:buAutoNum type="arabicPeriod"/>
            </a:pPr>
            <a:endParaRPr lang="en-US" altLang="en-US" sz="900"/>
          </a:p>
          <a:p>
            <a:pPr marL="342900" indent="-342900">
              <a:buFont typeface="+mj-lt"/>
              <a:buAutoNum type="arabicPeriod"/>
            </a:pPr>
            <a:endParaRPr lang="en-US" altLang="en-US" sz="900"/>
          </a:p>
          <a:p>
            <a:pPr marL="342900" indent="-342900">
              <a:buFont typeface="+mj-lt"/>
              <a:buAutoNum type="arabicPeriod"/>
            </a:pPr>
            <a:endParaRPr lang="en-US" altLang="en-US" sz="900"/>
          </a:p>
          <a:p>
            <a:pPr marL="342900" indent="-342900">
              <a:buFont typeface="+mj-lt"/>
              <a:buAutoNum type="arabicPeriod"/>
            </a:pPr>
            <a:endParaRPr lang="en-US" altLang="en-US" sz="900"/>
          </a:p>
          <a:p>
            <a:pPr marL="342900" indent="-342900">
              <a:buFont typeface="+mj-lt"/>
              <a:buAutoNum type="arabicPeriod"/>
            </a:pPr>
            <a:endParaRPr lang="en-US" altLang="en-US" sz="900"/>
          </a:p>
          <a:p>
            <a:pPr marL="342900" indent="-342900">
              <a:buFont typeface="+mj-lt"/>
              <a:buAutoNum type="arabicPeriod"/>
            </a:pPr>
            <a:endParaRPr lang="en-US" altLang="en-US" sz="900"/>
          </a:p>
          <a:p>
            <a:pPr marL="342900" indent="-342900">
              <a:buFont typeface="+mj-lt"/>
              <a:buAutoNum type="arabicPeriod"/>
            </a:pPr>
            <a:endParaRPr lang="en-US" altLang="en-US" sz="900"/>
          </a:p>
          <a:p>
            <a:pPr marL="342900" indent="-342900">
              <a:buFont typeface="Century Gothic" panose="020F0302020204030204"/>
              <a:buAutoNum type="arabicPeriod"/>
            </a:pPr>
            <a:endParaRPr lang="en-US" altLang="en-US" sz="900"/>
          </a:p>
          <a:p>
            <a:endParaRPr lang="en-US" sz="900"/>
          </a:p>
          <a:p>
            <a:pPr marL="342900" indent="-342900">
              <a:buFont typeface="+mj-lt"/>
              <a:buAutoNum type="arabicPeriod"/>
            </a:pPr>
            <a:endParaRPr lang="en-US" altLang="en-US" sz="900"/>
          </a:p>
          <a:p>
            <a:pPr marL="342900" indent="-342900">
              <a:buFont typeface="+mj-lt"/>
              <a:buAutoNum type="arabicPeriod"/>
            </a:pP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8891407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916FB-F00E-2766-26BE-DA5F4BF49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4292817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>
                <a:latin typeface="+mj-lt"/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836738"/>
            <a:ext cx="10515600" cy="4351337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r>
              <a:rPr lang="en-US">
                <a:solidFill>
                  <a:srgbClr val="1C1C2E"/>
                </a:solidFill>
                <a:ea typeface="Calibri"/>
                <a:cs typeface="Calibri"/>
                <a:sym typeface="Calibri"/>
              </a:rPr>
              <a:t>Recognize the scope and scale of integrative medicine use in palliative care</a:t>
            </a:r>
          </a:p>
          <a:p>
            <a:r>
              <a:rPr lang="en-US">
                <a:solidFill>
                  <a:srgbClr val="1C1C2E"/>
                </a:solidFill>
                <a:ea typeface="Calibri"/>
                <a:cs typeface="Calibri"/>
                <a:sym typeface="Calibri"/>
              </a:rPr>
              <a:t>Understand the concept of epistemic humility and how it shapes integrative clinical practice</a:t>
            </a:r>
          </a:p>
          <a:p>
            <a:r>
              <a:rPr lang="en-US">
                <a:solidFill>
                  <a:srgbClr val="1C1C2E"/>
                </a:solidFill>
                <a:ea typeface="Calibri"/>
                <a:cs typeface="Calibri"/>
                <a:sym typeface="Calibri"/>
              </a:rPr>
              <a:t>Apply an evidence-based framework for evaluating the integrative modality's quality and safety</a:t>
            </a:r>
            <a:endParaRPr lang="en-US"/>
          </a:p>
          <a:p>
            <a:r>
              <a:t>Define integrative medicine and describe its role in serious illness</a:t>
            </a:r>
            <a:endParaRPr lang="en-US"/>
          </a:p>
          <a:p>
            <a:r>
              <a:t>Apply evidence-based non-pharmacologic therapies to common symptoms</a:t>
            </a:r>
            <a:endParaRPr lang="en-US"/>
          </a:p>
          <a:p>
            <a:r>
              <a:t>Identify safety considerations and drug–herb interactions</a:t>
            </a:r>
            <a:endParaRPr lang="en-US"/>
          </a:p>
          <a:p>
            <a:r>
              <a:rPr lang="en-US"/>
              <a:t>Learn how to c</a:t>
            </a:r>
            <a:r>
              <a:t>ounsel patients using an evidence-informed, harm-reduction approach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FC995-536E-83DD-8427-0B46C35EB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7833"/>
            <a:ext cx="4075987" cy="2100535"/>
          </a:xfrm>
        </p:spPr>
        <p:txBody>
          <a:bodyPr anchor="t">
            <a:spAutoFit/>
          </a:bodyPr>
          <a:lstStyle/>
          <a:p>
            <a:r>
              <a:rPr lang="en-US" sz="2900">
                <a:latin typeface="+mj-lt"/>
              </a:rPr>
              <a:t>Why Integrative &amp; Non-Pharmacologic Care Matters in Serious Illness</a:t>
            </a:r>
            <a:br>
              <a:rPr lang="en-US" sz="2900">
                <a:latin typeface="+mj-lt"/>
              </a:rPr>
            </a:br>
            <a:endParaRPr lang="en-US" sz="2900">
              <a:latin typeface="+mj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107C982-F877-7B44-6B93-34D69C2F87A8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0" y="2663825"/>
            <a:ext cx="4324350" cy="3684588"/>
          </a:xfrm>
          <a:ln>
            <a:solidFill>
              <a:schemeClr val="tx1"/>
            </a:solidFill>
          </a:ln>
        </p:spPr>
        <p:txBody>
          <a:bodyPr vert="horz" wrap="square" lIns="91440" tIns="45720" rIns="91440" bIns="45720" rtlCol="0" anchor="t">
            <a:spAutoFit/>
          </a:bodyPr>
          <a:lstStyle/>
          <a:p>
            <a:r>
              <a:rPr lang="en-US" sz="1800"/>
              <a:t>Prevalence of CAM use in patients with serious illness and palliative populations</a:t>
            </a:r>
            <a:r>
              <a:rPr lang="en-US" sz="1800" baseline="30000"/>
              <a:t>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/>
              <a:t>2002 -&gt; 2022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/>
              <a:t>Inc. in use by 36.7%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/>
              <a:t>Yoga to 15.8%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400"/>
              <a:t>for pain – 28.8%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/>
              <a:t>Meditation to 17.3%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/>
              <a:t>Acupuncture to 2.2%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/>
              <a:t>Using CAM for pain increased to 49.2%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400"/>
              <a:t>Chiropractic – 85.7%</a:t>
            </a:r>
          </a:p>
        </p:txBody>
      </p:sp>
      <p:pic>
        <p:nvPicPr>
          <p:cNvPr id="4" name="Picture 3" descr="A close-up of a chart&#10;&#10;AI-generated content may be incorrect.">
            <a:extLst>
              <a:ext uri="{FF2B5EF4-FFF2-40B4-BE49-F238E27FC236}">
                <a16:creationId xmlns:a16="http://schemas.microsoft.com/office/drawing/2014/main" id="{D44BFDB6-E6C8-B3FC-6252-9722FE954E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121" y="273050"/>
            <a:ext cx="5146217" cy="58531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B83E2E8-188E-5992-10DA-334ACE0E0E0C}"/>
              </a:ext>
            </a:extLst>
          </p:cNvPr>
          <p:cNvSpPr txBox="1"/>
          <p:nvPr/>
        </p:nvSpPr>
        <p:spPr>
          <a:xfrm>
            <a:off x="5274505" y="5863451"/>
            <a:ext cx="4841045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en-US" sz="1000"/>
              <a:t>Figure by Pew Research Center, retrieved from: </a:t>
            </a:r>
            <a:r>
              <a:rPr lang="en-US" altLang="en-US" sz="1000">
                <a:hlinkClick r:id="rId4"/>
              </a:rPr>
              <a:t>https://www.pewresearch.org/science/2017/02/02/americans-health-care-behaviors-and-use-of-conventional-and-alternative-medicine/</a:t>
            </a:r>
            <a:r>
              <a:rPr lang="en-US" altLang="en-US" sz="1000"/>
              <a:t> on March 12, 2026.</a:t>
            </a:r>
            <a:r>
              <a:rPr lang="en-US" altLang="en-US" sz="1000" baseline="3000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897304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BC5D3F7-8CAB-68AC-6C77-6C818E740411}"/>
              </a:ext>
            </a:extLst>
          </p:cNvPr>
          <p:cNvSpPr txBox="1"/>
          <p:nvPr/>
        </p:nvSpPr>
        <p:spPr>
          <a:xfrm>
            <a:off x="2278966" y="1561514"/>
            <a:ext cx="76668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>
                <a:latin typeface="+mj-lt"/>
              </a:rPr>
              <a:t>Because the newer methods of treatment are good, it does not follow that the old ones were bad: for if our honorable and worshipful ancestors had not recovered from their ailments, you and I would not be here today.</a:t>
            </a:r>
          </a:p>
          <a:p>
            <a:endParaRPr lang="en-US" sz="2000" i="1">
              <a:latin typeface="+mj-lt"/>
            </a:endParaRPr>
          </a:p>
          <a:p>
            <a:r>
              <a:rPr lang="en-US" sz="2000" i="1">
                <a:latin typeface="+mj-lt"/>
              </a:rPr>
              <a:t>— Confucius (c. 551–478 BCE)</a:t>
            </a:r>
          </a:p>
        </p:txBody>
      </p:sp>
    </p:spTree>
    <p:extLst>
      <p:ext uri="{BB962C8B-B14F-4D97-AF65-F5344CB8AC3E}">
        <p14:creationId xmlns:p14="http://schemas.microsoft.com/office/powerpoint/2010/main" val="2159923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00C19F-2442-0403-D48C-9B75616FA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>
                <a:latin typeface="Georgia"/>
              </a:rPr>
              <a:t>Epistemic Humility: Working at the Edges of Evidence</a:t>
            </a:r>
            <a:endParaRPr lang="en-US" b="0">
              <a:latin typeface="Georgia"/>
            </a:endParaRPr>
          </a:p>
          <a:p>
            <a:pPr algn="ctr">
              <a:lnSpc>
                <a:spcPct val="100000"/>
              </a:lnSpc>
            </a:pPr>
            <a:endParaRPr lang="en-US" b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936F5A-328C-7D07-FF9A-256F507E47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>
                <a:solidFill>
                  <a:srgbClr val="49495A"/>
                </a:solidFill>
              </a:rPr>
              <a:t>Core Principle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412BFB-CB92-4FB2-8587-FDA0885BE864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>
                <a:solidFill>
                  <a:srgbClr val="49495A"/>
                </a:solidFill>
              </a:rPr>
              <a:t>The Challenge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B97DA17-59F1-CEFC-8943-8EF50C1FE00C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4455489" y="3330186"/>
            <a:ext cx="3301869" cy="2817714"/>
          </a:xfrm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r>
              <a:rPr lang="en-US">
                <a:solidFill>
                  <a:srgbClr val="49495A"/>
                </a:solidFill>
                <a:ea typeface="Open Sans"/>
                <a:cs typeface="Open Sans"/>
              </a:rPr>
              <a:t>Many integrative therapies are </a:t>
            </a:r>
            <a:endParaRPr lang="en-US">
              <a:solidFill>
                <a:srgbClr val="000000"/>
              </a:solidFill>
              <a:ea typeface="Open Sans"/>
              <a:cs typeface="Open Sans"/>
            </a:endParaRPr>
          </a:p>
          <a:p>
            <a:pPr lvl="1">
              <a:buSzPts val="1600"/>
              <a:buFont typeface="Courier New"/>
              <a:buChar char="o"/>
            </a:pPr>
            <a:r>
              <a:rPr lang="en-US" sz="1600">
                <a:solidFill>
                  <a:srgbClr val="49495A"/>
                </a:solidFill>
                <a:ea typeface="Open Sans"/>
                <a:cs typeface="Open Sans"/>
              </a:rPr>
              <a:t>individualized,</a:t>
            </a:r>
            <a:endParaRPr lang="en-US" sz="1600">
              <a:solidFill>
                <a:srgbClr val="000000"/>
              </a:solidFill>
              <a:ea typeface="Open Sans"/>
              <a:cs typeface="Open Sans"/>
            </a:endParaRPr>
          </a:p>
          <a:p>
            <a:pPr lvl="1">
              <a:buSzPts val="1600"/>
              <a:buFont typeface="Courier New"/>
              <a:buChar char="o"/>
            </a:pPr>
            <a:r>
              <a:rPr lang="en-US" sz="1600">
                <a:solidFill>
                  <a:srgbClr val="49495A"/>
                </a:solidFill>
                <a:ea typeface="Open Sans"/>
                <a:cs typeface="Open Sans"/>
              </a:rPr>
              <a:t> context-dependent, and</a:t>
            </a:r>
            <a:endParaRPr lang="en-US" sz="1600">
              <a:solidFill>
                <a:srgbClr val="000000"/>
              </a:solidFill>
              <a:ea typeface="Open Sans"/>
              <a:cs typeface="Open Sans"/>
            </a:endParaRPr>
          </a:p>
          <a:p>
            <a:pPr lvl="1">
              <a:buSzPts val="1600"/>
              <a:buFont typeface="Courier New"/>
              <a:buChar char="o"/>
            </a:pPr>
            <a:r>
              <a:rPr lang="en-US" sz="1600">
                <a:solidFill>
                  <a:srgbClr val="49495A"/>
                </a:solidFill>
                <a:ea typeface="Open Sans"/>
                <a:cs typeface="Open Sans"/>
              </a:rPr>
              <a:t> difficult to standardize</a:t>
            </a:r>
            <a:endParaRPr lang="en-US" sz="1600">
              <a:solidFill>
                <a:srgbClr val="000000"/>
              </a:solidFill>
              <a:ea typeface="Open Sans"/>
              <a:cs typeface="Open Sans"/>
            </a:endParaRPr>
          </a:p>
          <a:p>
            <a:pPr marL="571500" lvl="1" indent="0">
              <a:buSzPts val="1600"/>
              <a:buNone/>
            </a:pPr>
            <a:r>
              <a:rPr lang="en-US" sz="1600">
                <a:solidFill>
                  <a:srgbClr val="49495A"/>
                </a:solidFill>
                <a:ea typeface="Open Sans"/>
                <a:cs typeface="Open Sans"/>
              </a:rPr>
              <a:t>making them genuinely hard to evaluate through conventional trial design.</a:t>
            </a:r>
            <a:endParaRPr lang="en-US" sz="1600"/>
          </a:p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3017FA0-3E18-8D47-E335-0A9F631B3882}"/>
              </a:ext>
            </a:extLst>
          </p:cNvPr>
          <p:cNvSpPr>
            <a:spLocks noGrp="1"/>
          </p:cNvSpPr>
          <p:nvPr>
            <p:ph type="body" idx="4"/>
          </p:nvPr>
        </p:nvSpPr>
        <p:spPr/>
        <p:txBody>
          <a:bodyPr/>
          <a:lstStyle/>
          <a:p>
            <a:r>
              <a:rPr lang="en-US">
                <a:solidFill>
                  <a:srgbClr val="49495A"/>
                </a:solidFill>
              </a:rPr>
              <a:t>The Opportunity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18156C9-BC5A-2433-142E-82D4862AFE5A}"/>
              </a:ext>
            </a:extLst>
          </p:cNvPr>
          <p:cNvSpPr>
            <a:spLocks noGrp="1"/>
          </p:cNvSpPr>
          <p:nvPr>
            <p:ph type="body" idx="5"/>
          </p:nvPr>
        </p:nvSpPr>
        <p:spPr/>
        <p:txBody>
          <a:bodyPr>
            <a:normAutofit/>
          </a:bodyPr>
          <a:lstStyle/>
          <a:p>
            <a:r>
              <a:rPr lang="en-US">
                <a:solidFill>
                  <a:srgbClr val="49495A"/>
                </a:solidFill>
                <a:ea typeface="Open Sans"/>
                <a:cs typeface="Open Sans"/>
              </a:rPr>
              <a:t>Expanding what counts as meaningful data, including </a:t>
            </a:r>
            <a:endParaRPr lang="en-US">
              <a:solidFill>
                <a:srgbClr val="000000"/>
              </a:solidFill>
              <a:ea typeface="Open Sans"/>
              <a:cs typeface="Open Sans"/>
            </a:endParaRPr>
          </a:p>
          <a:p>
            <a:pPr lvl="1">
              <a:buSzPts val="1600"/>
              <a:buFont typeface="Courier New"/>
              <a:buChar char="o"/>
            </a:pPr>
            <a:r>
              <a:rPr lang="en-US" sz="1600">
                <a:solidFill>
                  <a:srgbClr val="49495A"/>
                </a:solidFill>
                <a:ea typeface="Open Sans"/>
                <a:cs typeface="Open Sans"/>
              </a:rPr>
              <a:t>traditional systems,</a:t>
            </a:r>
          </a:p>
          <a:p>
            <a:pPr lvl="1">
              <a:buSzPts val="1600"/>
              <a:buFont typeface="Courier New"/>
              <a:buChar char="o"/>
            </a:pPr>
            <a:r>
              <a:rPr lang="en-US" sz="1600">
                <a:solidFill>
                  <a:srgbClr val="49495A"/>
                </a:solidFill>
                <a:ea typeface="Open Sans"/>
                <a:cs typeface="Open Sans"/>
              </a:rPr>
              <a:t>lived patient outcomes, and</a:t>
            </a:r>
            <a:endParaRPr lang="en-US" sz="1600">
              <a:solidFill>
                <a:srgbClr val="000000"/>
              </a:solidFill>
              <a:ea typeface="Open Sans"/>
              <a:cs typeface="Open Sans"/>
            </a:endParaRPr>
          </a:p>
          <a:p>
            <a:pPr lvl="1">
              <a:buSzPts val="1600"/>
              <a:buFont typeface="Courier New"/>
              <a:buChar char="o"/>
            </a:pPr>
            <a:r>
              <a:rPr lang="en-US" sz="1600">
                <a:solidFill>
                  <a:srgbClr val="49495A"/>
                </a:solidFill>
                <a:ea typeface="Open Sans"/>
                <a:cs typeface="Open Sans"/>
              </a:rPr>
              <a:t>clinical experience,</a:t>
            </a:r>
            <a:endParaRPr lang="en-US" sz="1600">
              <a:solidFill>
                <a:srgbClr val="000000"/>
              </a:solidFill>
              <a:ea typeface="Open Sans"/>
              <a:cs typeface="Open Sans"/>
            </a:endParaRPr>
          </a:p>
          <a:p>
            <a:pPr marL="571500" lvl="1" indent="0">
              <a:buSzPts val="1600"/>
              <a:buNone/>
            </a:pPr>
            <a:r>
              <a:rPr lang="en-US" sz="1600">
                <a:solidFill>
                  <a:srgbClr val="49495A"/>
                </a:solidFill>
                <a:ea typeface="Open Sans"/>
                <a:cs typeface="Open Sans"/>
              </a:rPr>
              <a:t>enriches rather than undermines evidence-based care.</a:t>
            </a:r>
            <a:endParaRPr lang="en-US" sz="1600"/>
          </a:p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7DE6AC8-2D06-32EA-3156-B768C5AD0795}"/>
              </a:ext>
            </a:extLst>
          </p:cNvPr>
          <p:cNvSpPr>
            <a:spLocks noGrp="1"/>
          </p:cNvSpPr>
          <p:nvPr>
            <p:ph type="body" idx="6"/>
          </p:nvPr>
        </p:nvSpPr>
        <p:spPr/>
        <p:txBody>
          <a:bodyPr/>
          <a:lstStyle/>
          <a:p>
            <a:r>
              <a:rPr lang="en-US">
                <a:solidFill>
                  <a:srgbClr val="49495A"/>
                </a:solidFill>
                <a:ea typeface="Open Sans"/>
                <a:cs typeface="Open Sans"/>
              </a:rPr>
              <a:t>Absence of evidence is not evidence of absence.</a:t>
            </a:r>
            <a:endParaRPr lang="en-US">
              <a:solidFill>
                <a:srgbClr val="000000"/>
              </a:solidFill>
              <a:ea typeface="Open Sans"/>
              <a:cs typeface="Open Sans"/>
            </a:endParaRPr>
          </a:p>
          <a:p>
            <a:r>
              <a:rPr lang="en-US">
                <a:solidFill>
                  <a:srgbClr val="49495A"/>
                </a:solidFill>
                <a:ea typeface="Open Sans"/>
                <a:cs typeface="Open Sans"/>
              </a:rPr>
              <a:t>Recognizing the limits of current medical knowledge is not a weakness, it is a cornerstone of rigorous clinical reasoning.</a:t>
            </a: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011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7C06D7B-28FC-6011-2F2B-16B68A0557E3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125876" y="1807318"/>
            <a:ext cx="5227926" cy="454213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400">
                <a:latin typeface="Century Gothic"/>
                <a:ea typeface="Open Sans"/>
                <a:cs typeface="Open Sans"/>
              </a:rPr>
              <a:t>Abandoning evidence-based medicine or its principles</a:t>
            </a:r>
          </a:p>
          <a:p>
            <a:r>
              <a:rPr lang="en-US" sz="1400">
                <a:latin typeface="Century Gothic"/>
                <a:ea typeface="Open Sans"/>
                <a:cs typeface="Open Sans"/>
              </a:rPr>
              <a:t>Endorsing therapies that carry meaningful risk of harm</a:t>
            </a:r>
          </a:p>
          <a:p>
            <a:r>
              <a:rPr lang="en-US" sz="1400">
                <a:latin typeface="Century Gothic"/>
                <a:ea typeface="Open Sans"/>
                <a:cs typeface="Open Sans"/>
              </a:rPr>
              <a:t>Accepting all claims as equally valid without critical appraisal</a:t>
            </a:r>
          </a:p>
          <a:p>
            <a:r>
              <a:rPr lang="en-US" sz="1400">
                <a:latin typeface="Century Gothic"/>
                <a:ea typeface="Open Sans"/>
                <a:cs typeface="Open Sans"/>
              </a:rPr>
              <a:t>Replacing rigorous critical thinking with belief or anecdote alone</a:t>
            </a:r>
          </a:p>
          <a:p>
            <a:r>
              <a:rPr lang="en-US" sz="1400">
                <a:latin typeface="Century Gothic"/>
                <a:ea typeface="Open Sans"/>
                <a:cs typeface="Open Sans"/>
              </a:rPr>
              <a:t>Delaying or substituting effective conventional treatment when it is clearly indicated</a:t>
            </a:r>
          </a:p>
          <a:p>
            <a:r>
              <a:rPr lang="en-US" sz="1400">
                <a:latin typeface="Century Gothic"/>
                <a:ea typeface="Open Sans"/>
                <a:cs typeface="Open Sans"/>
              </a:rPr>
              <a:t>Recommending everything a patient brings in</a:t>
            </a:r>
          </a:p>
          <a:p>
            <a:r>
              <a:rPr lang="en-US" sz="1400">
                <a:latin typeface="Century Gothic"/>
                <a:ea typeface="Open Sans"/>
                <a:cs typeface="Open Sans"/>
              </a:rPr>
              <a:t>Treating all approaches as equivalent regardless of evidence</a:t>
            </a:r>
          </a:p>
          <a:p>
            <a:r>
              <a:rPr lang="en-US" sz="1400">
                <a:latin typeface="Century Gothic"/>
                <a:ea typeface="Open Sans"/>
                <a:cs typeface="Open Sans"/>
              </a:rPr>
              <a:t>Uncritical acceptance of traditional or alternative claims</a:t>
            </a:r>
          </a:p>
          <a:p>
            <a:r>
              <a:rPr lang="en-US" sz="1400">
                <a:latin typeface="Century Gothic"/>
                <a:ea typeface="Open Sans"/>
                <a:cs typeface="Open Sans"/>
              </a:rPr>
              <a:t>Dismissing or deprioritizing conventional therapies that have robust evidence 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948FE4B-62BE-ABDC-0D80-E40400F69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1458"/>
            <a:ext cx="10515600" cy="958675"/>
          </a:xfrm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r>
              <a:rPr lang="en-US">
                <a:latin typeface="Georgia"/>
              </a:rPr>
              <a:t>Epistemic Humility: What It Does and Does Not Mean</a:t>
            </a:r>
          </a:p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76819F-264D-1CA4-7C5B-B2D9D6934B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0666"/>
            <a:ext cx="5251005" cy="496399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endParaRPr lang="en-US" sz="1400">
              <a:ea typeface="Open Sans"/>
              <a:cs typeface="Open Sans"/>
            </a:endParaRPr>
          </a:p>
          <a:p>
            <a:r>
              <a:rPr lang="en-US" sz="1400">
                <a:latin typeface="Century Gothic"/>
                <a:ea typeface="Open Sans"/>
                <a:cs typeface="Open Sans"/>
              </a:rPr>
              <a:t>Acknowledging uncertainty honestly and openly with patients. Willingness to say: </a:t>
            </a:r>
            <a:r>
              <a:rPr lang="en-US" sz="1400" i="1">
                <a:latin typeface="Century Gothic"/>
                <a:ea typeface="Open Sans"/>
                <a:cs typeface="Open Sans"/>
              </a:rPr>
              <a:t>"We don't fully know yet"</a:t>
            </a:r>
            <a:endParaRPr lang="en-US" sz="1400">
              <a:latin typeface="Century Gothic"/>
              <a:ea typeface="Open Sans"/>
              <a:cs typeface="Open Sans"/>
            </a:endParaRPr>
          </a:p>
          <a:p>
            <a:pPr lvl="1">
              <a:spcAft>
                <a:spcPts val="1000"/>
              </a:spcAft>
              <a:buFont typeface="Courier New" panose="020B0604020202020204" pitchFamily="34" charset="0"/>
              <a:buChar char="o"/>
            </a:pPr>
            <a:r>
              <a:rPr lang="en-US" sz="1400">
                <a:latin typeface="Century Gothic"/>
                <a:ea typeface="Open Sans"/>
                <a:cs typeface="Open Sans"/>
              </a:rPr>
              <a:t>Acknowledging when trial evidence is limited but mechanistic rationale is strong</a:t>
            </a:r>
          </a:p>
          <a:p>
            <a:pPr lvl="1">
              <a:spcAft>
                <a:spcPts val="1000"/>
              </a:spcAft>
              <a:buFont typeface="Courier New" panose="020B0604020202020204" pitchFamily="34" charset="0"/>
              <a:buChar char="o"/>
            </a:pPr>
            <a:r>
              <a:rPr lang="en-US" sz="1400">
                <a:latin typeface="Century Gothic"/>
                <a:ea typeface="Open Sans"/>
                <a:cs typeface="Open Sans"/>
              </a:rPr>
              <a:t>Being honest with patients about evidence quality in both directions</a:t>
            </a:r>
          </a:p>
          <a:p>
            <a:r>
              <a:rPr lang="en-US" sz="1400">
                <a:latin typeface="Century Gothic"/>
                <a:ea typeface="Open Sans"/>
                <a:cs typeface="Open Sans"/>
              </a:rPr>
              <a:t>Respecting patient experience, values, and lived outcomes as meaningful signals. </a:t>
            </a:r>
          </a:p>
          <a:p>
            <a:pPr lvl="1">
              <a:spcAft>
                <a:spcPts val="1000"/>
              </a:spcAft>
              <a:buFont typeface="Courier New" panose="020B0604020202020204" pitchFamily="34" charset="0"/>
              <a:buChar char="o"/>
            </a:pPr>
            <a:r>
              <a:rPr lang="en-US" sz="1400">
                <a:latin typeface="Century Gothic"/>
                <a:ea typeface="Open Sans"/>
                <a:cs typeface="Open Sans"/>
              </a:rPr>
              <a:t>Recognizing that patient experience is a form of data, even without RCTs and that  long-standing traditional use may signal population-level safety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1400">
                <a:latin typeface="Century Gothic"/>
                <a:ea typeface="Open Sans"/>
                <a:cs typeface="Open Sans"/>
              </a:rPr>
              <a:t>Applying the same critical thinking to conventional andintegrative medicine</a:t>
            </a:r>
          </a:p>
          <a:p>
            <a:r>
              <a:rPr lang="en-US" sz="1400">
                <a:latin typeface="Century Gothic"/>
                <a:ea typeface="Open Sans"/>
                <a:cs typeface="Open Sans"/>
              </a:rPr>
              <a:t>Openness to multiple ways of knowing, including traditional healing systems</a:t>
            </a:r>
          </a:p>
          <a:p>
            <a:r>
              <a:rPr lang="en-US" sz="1400">
                <a:latin typeface="Century Gothic"/>
                <a:ea typeface="Open Sans"/>
                <a:cs typeface="Open Sans"/>
              </a:rPr>
              <a:t>Integrating evidence, clinical judgment, and patient preference in every decision</a:t>
            </a:r>
          </a:p>
          <a:p>
            <a:endParaRPr lang="en-US" sz="1400">
              <a:latin typeface="Century Gothic"/>
              <a:ea typeface="Open Sans"/>
              <a:cs typeface="Open Sans"/>
            </a:endParaRPr>
          </a:p>
          <a:p>
            <a:endParaRPr lang="en-US" sz="1400">
              <a:latin typeface="Century Gothic"/>
              <a:ea typeface="Open Sans"/>
              <a:cs typeface="Open Sans"/>
            </a:endParaRPr>
          </a:p>
          <a:p>
            <a:endParaRPr lang="en-US" sz="1100">
              <a:latin typeface="Century Gothic"/>
              <a:ea typeface="Open Sans"/>
              <a:cs typeface="Open Sans"/>
            </a:endParaRPr>
          </a:p>
          <a:p>
            <a:endParaRPr lang="en-US" sz="3600">
              <a:latin typeface="Century Gothic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493A4A-D864-A13C-D4E8-0C367A48B9F6}"/>
              </a:ext>
            </a:extLst>
          </p:cNvPr>
          <p:cNvSpPr txBox="1"/>
          <p:nvPr/>
        </p:nvSpPr>
        <p:spPr>
          <a:xfrm>
            <a:off x="973666" y="1566333"/>
            <a:ext cx="357011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/>
              <a:t>What Epistemic Humility IS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4DF479-475E-24C3-1934-698E107F37FA}"/>
              </a:ext>
            </a:extLst>
          </p:cNvPr>
          <p:cNvSpPr txBox="1"/>
          <p:nvPr/>
        </p:nvSpPr>
        <p:spPr>
          <a:xfrm>
            <a:off x="6095999" y="1481666"/>
            <a:ext cx="357011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/>
              <a:t>What Epistemic Humility IS NOT</a:t>
            </a:r>
          </a:p>
        </p:txBody>
      </p:sp>
    </p:spTree>
    <p:extLst>
      <p:ext uri="{BB962C8B-B14F-4D97-AF65-F5344CB8AC3E}">
        <p14:creationId xmlns:p14="http://schemas.microsoft.com/office/powerpoint/2010/main" val="14930712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10" descr="A diagram of a patient-centered medicine&#10;&#10;AI-generated content may be incorrect.">
            <a:extLst>
              <a:ext uri="{FF2B5EF4-FFF2-40B4-BE49-F238E27FC236}">
                <a16:creationId xmlns:a16="http://schemas.microsoft.com/office/drawing/2014/main" id="{B21CD955-8856-36AA-36FE-BD4EB7252DE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545" r="5332" b="-1"/>
          <a:stretch>
            <a:fillRect/>
          </a:stretch>
        </p:blipFill>
        <p:spPr>
          <a:xfrm>
            <a:off x="6172202" y="1953489"/>
            <a:ext cx="5181600" cy="3982616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7F539D-66B6-B44B-24C4-74AA60FB1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wrap="square" anchor="ctr">
            <a:normAutofit/>
          </a:bodyPr>
          <a:lstStyle/>
          <a:p>
            <a:r>
              <a:rPr lang="en-US"/>
              <a:t>Definitions</a:t>
            </a:r>
            <a:r>
              <a:rPr lang="en-US" b="0" baseline="30000"/>
              <a:t>1</a:t>
            </a:r>
            <a:endParaRPr lang="en-US" b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56EFC5-2D8C-DE82-0982-965349F676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53489"/>
            <a:ext cx="5181600" cy="398261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/>
              <a:t>Conventional medicine  </a:t>
            </a:r>
          </a:p>
          <a:p>
            <a:r>
              <a:rPr lang="en-US" sz="2800"/>
              <a:t>Standard medical care  </a:t>
            </a:r>
          </a:p>
          <a:p>
            <a:r>
              <a:rPr lang="en-US" sz="2800"/>
              <a:t>Complementary medicine  </a:t>
            </a:r>
          </a:p>
          <a:p>
            <a:r>
              <a:rPr lang="en-US" sz="2800"/>
              <a:t>Alternative medicine  </a:t>
            </a:r>
          </a:p>
          <a:p>
            <a:r>
              <a:rPr lang="en-US" sz="2800"/>
              <a:t>Integrative medicine  </a:t>
            </a:r>
          </a:p>
          <a:p>
            <a:r>
              <a:rPr lang="en-US" sz="2800"/>
              <a:t>Whole person health 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4578D85-0B9B-59AB-22B2-E96C2125A4DB}"/>
              </a:ext>
            </a:extLst>
          </p:cNvPr>
          <p:cNvSpPr txBox="1">
            <a:spLocks/>
          </p:cNvSpPr>
          <p:nvPr/>
        </p:nvSpPr>
        <p:spPr>
          <a:xfrm>
            <a:off x="5921828" y="1486353"/>
            <a:ext cx="5687786" cy="41660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3200" b="1" kern="1200">
                <a:solidFill>
                  <a:schemeClr val="tx1"/>
                </a:solidFill>
                <a:latin typeface="Georgia" panose="02040502050405020303" pitchFamily="18" charset="0"/>
                <a:ea typeface="+mj-ea"/>
                <a:cs typeface="+mj-c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/>
            <a:r>
              <a:rPr lang="en-US" sz="2000">
                <a:latin typeface="Georgia"/>
              </a:rPr>
              <a:t>The Pillars of Integrative Medicine</a:t>
            </a:r>
          </a:p>
        </p:txBody>
      </p:sp>
    </p:spTree>
    <p:extLst>
      <p:ext uri="{BB962C8B-B14F-4D97-AF65-F5344CB8AC3E}">
        <p14:creationId xmlns:p14="http://schemas.microsoft.com/office/powerpoint/2010/main" val="34792116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mory 3">
      <a:dk1>
        <a:srgbClr val="000000"/>
      </a:dk1>
      <a:lt1>
        <a:srgbClr val="FFFFFF"/>
      </a:lt1>
      <a:dk2>
        <a:srgbClr val="000000"/>
      </a:dk2>
      <a:lt2>
        <a:srgbClr val="E8E8E8"/>
      </a:lt2>
      <a:accent1>
        <a:srgbClr val="8ED485"/>
      </a:accent1>
      <a:accent2>
        <a:srgbClr val="002F6C"/>
      </a:accent2>
      <a:accent3>
        <a:srgbClr val="068D9D"/>
      </a:accent3>
      <a:accent4>
        <a:srgbClr val="5386E3"/>
      </a:accent4>
      <a:accent5>
        <a:srgbClr val="E8E8E8"/>
      </a:accent5>
      <a:accent6>
        <a:srgbClr val="000000"/>
      </a:accent6>
      <a:hlink>
        <a:srgbClr val="8ED585"/>
      </a:hlink>
      <a:folHlink>
        <a:srgbClr val="00000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4407c56-db46-4918-b2f3-5d45c1b88c6b">
      <Terms xmlns="http://schemas.microsoft.com/office/infopath/2007/PartnerControls"/>
    </lcf76f155ced4ddcb4097134ff3c332f>
    <TaxCatchAll xmlns="8aa4a8cc-f11d-4867-8eab-458c623f0148" xsi:nil="true"/>
    <ItemNumber xmlns="64407c56-db46-4918-b2f3-5d45c1b88c6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B6BD630CAA3E7489FDEE94ECDAED1C2" ma:contentTypeVersion="11" ma:contentTypeDescription="Create a new document." ma:contentTypeScope="" ma:versionID="b0e953231df2f43cb51e6dd475bac1dc">
  <xsd:schema xmlns:xsd="http://www.w3.org/2001/XMLSchema" xmlns:xs="http://www.w3.org/2001/XMLSchema" xmlns:p="http://schemas.microsoft.com/office/2006/metadata/properties" xmlns:ns2="64407c56-db46-4918-b2f3-5d45c1b88c6b" xmlns:ns3="8aa4a8cc-f11d-4867-8eab-458c623f0148" targetNamespace="http://schemas.microsoft.com/office/2006/metadata/properties" ma:root="true" ma:fieldsID="d886c24522dbdc5ab4515a41f3a85872" ns2:_="" ns3:_="">
    <xsd:import namespace="64407c56-db46-4918-b2f3-5d45c1b88c6b"/>
    <xsd:import namespace="8aa4a8cc-f11d-4867-8eab-458c623f014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ItemNumbe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407c56-db46-4918-b2f3-5d45c1b88c6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992fa3da-db31-45ba-92de-38f16e295a4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ItemNumber" ma:index="18" nillable="true" ma:displayName="Item Number" ma:format="Dropdown" ma:internalName="ItemNumber" ma:percentage="FALSE">
      <xsd:simpleType>
        <xsd:restriction base="dms:Number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a4a8cc-f11d-4867-8eab-458c623f0148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c78cc650-d5ec-4eb0-9ae5-2e05c957cca8}" ma:internalName="TaxCatchAll" ma:showField="CatchAllData" ma:web="8aa4a8cc-f11d-4867-8eab-458c623f014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A4BE3F1-B8F7-4F4F-89D8-65102746085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89174F4-7ADC-4637-9E40-CC9C536D0A43}">
  <ds:schemaRefs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purl.org/dc/terms/"/>
    <ds:schemaRef ds:uri="http://purl.org/dc/dcmitype/"/>
    <ds:schemaRef ds:uri="8aa4a8cc-f11d-4867-8eab-458c623f0148"/>
    <ds:schemaRef ds:uri="64407c56-db46-4918-b2f3-5d45c1b88c6b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8CCB4ED2-32F6-45AA-A4A3-8E50456C759E}">
  <ds:schemaRefs>
    <ds:schemaRef ds:uri="64407c56-db46-4918-b2f3-5d45c1b88c6b"/>
    <ds:schemaRef ds:uri="8aa4a8cc-f11d-4867-8eab-458c623f014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3835</Words>
  <Application>Microsoft Office PowerPoint</Application>
  <PresentationFormat>Widescreen</PresentationFormat>
  <Paragraphs>467</Paragraphs>
  <Slides>39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Office Theme</vt:lpstr>
      <vt:lpstr>Integrative Medicine in Outpatient Palliative Care:  An Evidence-Informed, Patient-Centered Approach</vt:lpstr>
      <vt:lpstr>Disclosures</vt:lpstr>
      <vt:lpstr>Professional Background</vt:lpstr>
      <vt:lpstr>Learning Objectives</vt:lpstr>
      <vt:lpstr>Why Integrative &amp; Non-Pharmacologic Care Matters in Serious Illness </vt:lpstr>
      <vt:lpstr>PowerPoint Presentation</vt:lpstr>
      <vt:lpstr>Epistemic Humility: Working at the Edges of Evidence </vt:lpstr>
      <vt:lpstr>Epistemic Humility: What It Does and Does Not Mean </vt:lpstr>
      <vt:lpstr>Definitions1</vt:lpstr>
      <vt:lpstr>Why Integrative Medicine in Outpatient Palliative Care?</vt:lpstr>
      <vt:lpstr>Running Case #1: Ms. L</vt:lpstr>
      <vt:lpstr>Running Case #2: Mr. B</vt:lpstr>
      <vt:lpstr>Complementary Alternative Therapy (CAM)</vt:lpstr>
      <vt:lpstr>Mindfulness-Based Interventions</vt:lpstr>
      <vt:lpstr>Mindfulness Practices &amp; Techniques</vt:lpstr>
      <vt:lpstr>Breathing Techniques </vt:lpstr>
      <vt:lpstr>Breathing Examples</vt:lpstr>
      <vt:lpstr>Yoga &amp; Gentle Movement</vt:lpstr>
      <vt:lpstr>Hypnotherapy</vt:lpstr>
      <vt:lpstr>Acupuncture in Serious Illness</vt:lpstr>
      <vt:lpstr>Acupuncture in Serious Illness</vt:lpstr>
      <vt:lpstr>Examples of Therapeutic Touch</vt:lpstr>
      <vt:lpstr>Massage &amp; Touch-Based Therapies</vt:lpstr>
      <vt:lpstr>Botanical Medicine</vt:lpstr>
      <vt:lpstr>Herbs &amp; Supplements in Palliative Care</vt:lpstr>
      <vt:lpstr>Board Testing vs. Clinical Practice: Supplements Part 1</vt:lpstr>
      <vt:lpstr>Board Testing vs. Clinical Practice: Supplements Part 2</vt:lpstr>
      <vt:lpstr>Potential Adverse Effects of Cannabis Use</vt:lpstr>
      <vt:lpstr>Whole Medical Systems &amp; Energy Therapies</vt:lpstr>
      <vt:lpstr>PowerPoint Presentation</vt:lpstr>
      <vt:lpstr>Role of integrative medicine in symptom burden, quality of life, and goal-concordant care </vt:lpstr>
      <vt:lpstr>PowerPoint Presentation</vt:lpstr>
      <vt:lpstr>Low Risk, Limited Evidence: Clinical &amp; Communication Framework</vt:lpstr>
      <vt:lpstr>Outpatient Integrative Workflow</vt:lpstr>
      <vt:lpstr>Caring for the Clinician </vt:lpstr>
      <vt:lpstr>US Centers for Integrative Medicine</vt:lpstr>
      <vt:lpstr>PowerPoint Presentation</vt:lpstr>
      <vt:lpstr>References</vt:lpstr>
      <vt:lpstr>Thank you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Christine Koniaris, MD</dc:creator>
  <cp:keywords/>
  <dc:description/>
  <cp:lastModifiedBy>Koniaris-Rambaud, Christine Simone</cp:lastModifiedBy>
  <cp:revision>3</cp:revision>
  <cp:lastPrinted>2025-11-19T21:53:26Z</cp:lastPrinted>
  <dcterms:created xsi:type="dcterms:W3CDTF">2025-10-13T15:36:11Z</dcterms:created>
  <dcterms:modified xsi:type="dcterms:W3CDTF">2026-05-26T12:01:54Z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0x010100EB6BD630CAA3E7489FDEE94ECDAED1C2</vt:lpwstr>
  </property>
  <property fmtid="{D5CDD505-2E9C-101B-9397-08002B2CF9AE}" pid="3" name="MediaServiceImageTags">
    <vt:lpwstr/>
  </property>
</Properties>
</file>