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omments/modernComment_131_0.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3"/>
  </p:notesMasterIdLst>
  <p:sldIdLst>
    <p:sldId id="310" r:id="rId2"/>
    <p:sldId id="257" r:id="rId3"/>
    <p:sldId id="258" r:id="rId4"/>
    <p:sldId id="260" r:id="rId5"/>
    <p:sldId id="261" r:id="rId6"/>
    <p:sldId id="262" r:id="rId7"/>
    <p:sldId id="264" r:id="rId8"/>
    <p:sldId id="265" r:id="rId9"/>
    <p:sldId id="306" r:id="rId10"/>
    <p:sldId id="307" r:id="rId11"/>
    <p:sldId id="308" r:id="rId12"/>
    <p:sldId id="309" r:id="rId13"/>
    <p:sldId id="274" r:id="rId14"/>
    <p:sldId id="276" r:id="rId15"/>
    <p:sldId id="277" r:id="rId16"/>
    <p:sldId id="278" r:id="rId17"/>
    <p:sldId id="279" r:id="rId18"/>
    <p:sldId id="280" r:id="rId19"/>
    <p:sldId id="281" r:id="rId20"/>
    <p:sldId id="282" r:id="rId21"/>
    <p:sldId id="283" r:id="rId22"/>
    <p:sldId id="284" r:id="rId23"/>
    <p:sldId id="285" r:id="rId24"/>
    <p:sldId id="286" r:id="rId25"/>
    <p:sldId id="287" r:id="rId26"/>
    <p:sldId id="288" r:id="rId27"/>
    <p:sldId id="311" r:id="rId28"/>
    <p:sldId id="312" r:id="rId29"/>
    <p:sldId id="293" r:id="rId30"/>
    <p:sldId id="294" r:id="rId31"/>
    <p:sldId id="295" r:id="rId32"/>
    <p:sldId id="296" r:id="rId33"/>
    <p:sldId id="297" r:id="rId34"/>
    <p:sldId id="298" r:id="rId35"/>
    <p:sldId id="299" r:id="rId36"/>
    <p:sldId id="300" r:id="rId37"/>
    <p:sldId id="301" r:id="rId38"/>
    <p:sldId id="302" r:id="rId39"/>
    <p:sldId id="303" r:id="rId40"/>
    <p:sldId id="304" r:id="rId41"/>
    <p:sldId id="305" r:id="rId42"/>
  </p:sldIdLst>
  <p:sldSz cx="12192000" cy="6858000"/>
  <p:notesSz cx="6858000" cy="9144000"/>
  <p:embeddedFontLst>
    <p:embeddedFont>
      <p:font typeface="Cambria" panose="02040503050406030204" pitchFamily="18" charset="0"/>
      <p:regular r:id="rId44"/>
      <p:bold r:id="rId45"/>
      <p:italic r:id="rId46"/>
      <p:boldItalic r:id="rId47"/>
    </p:embeddedFont>
    <p:embeddedFont>
      <p:font typeface="Century Gothic" panose="020B0502020202020204" pitchFamily="34" charset="0"/>
      <p:regular r:id="rId48"/>
      <p:bold r:id="rId49"/>
      <p:italic r:id="rId50"/>
      <p:boldItalic r:id="rId51"/>
    </p:embeddedFont>
    <p:embeddedFont>
      <p:font typeface="Georgia" panose="02040502050405020303" pitchFamily="18" charset="0"/>
      <p:regular r:id="rId52"/>
      <p:bold r:id="rId53"/>
      <p:italic r:id="rId54"/>
      <p:boldItalic r:id="rId55"/>
    </p:embeddedFont>
    <p:embeddedFont>
      <p:font typeface="Lato" panose="020F0502020204030203" pitchFamily="34" charset="0"/>
      <p:regular r:id="rId56"/>
      <p:bold r:id="rId57"/>
      <p:italic r:id="rId58"/>
      <p:boldItalic r:id="rId59"/>
    </p:embeddedFont>
    <p:embeddedFont>
      <p:font typeface="Poppins" panose="00000500000000000000" pitchFamily="2" charset="0"/>
      <p:regular r:id="rId60"/>
      <p:bold r:id="rId61"/>
      <p:italic r:id="rId62"/>
      <p:boldItalic r:id="rId63"/>
    </p:embeddedFont>
    <p:embeddedFont>
      <p:font typeface="Poppins SemiBold" panose="00000700000000000000" pitchFamily="2" charset="0"/>
      <p:regular r:id="rId64"/>
      <p:bold r:id="rId65"/>
      <p:italic r:id="rId66"/>
      <p:boldItalic r:id="rId67"/>
    </p:embeddedFont>
    <p:embeddedFont>
      <p:font typeface="Quattrocento Sans" panose="020B0502050000020003" pitchFamily="34" charset="0"/>
      <p:regular r:id="rId68"/>
      <p:bold r:id="rId69"/>
      <p:italic r:id="rId70"/>
      <p:boldItalic r:id="rId7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81" roundtripDataSignature="AMtx7mhip65OMmjuiX8n6jSUXcAEfVzwP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98B1E8-F3B2-1A58-24F7-C0B68044DC42}" name="Sweetnam, Victoria Isabel" initials="SV" userId="S::vsweetn@emory.edu::50b07925-f77b-428e-b84d-fe74425fe0df"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248B5E-BF37-AF11-7313-EB3F4847E76B}" v="5" dt="2026-07-13T15:39:57.228"/>
    <p1510:client id="{41A0F343-2727-4E55-6413-1F3E0C34CDB7}" v="175" dt="2026-07-13T03:22:32.275"/>
    <p1510:client id="{AAF4E0FC-B3FA-76EE-EE3B-6A540827A4C0}" v="999" dt="2026-07-13T11:12:39.389"/>
    <p1510:client id="{C3153819-C401-996F-1BF2-0DE63518AB9C}" v="1" dt="2026-07-13T11:50:36.241"/>
    <p1510:client id="{E3337DD7-1A11-897E-275F-36ED1E013432}" v="128" dt="2026-07-13T12:36:51.301"/>
  </p1510:revLst>
</p1510:revInfo>
</file>

<file path=ppt/tableStyles.xml><?xml version="1.0" encoding="utf-8"?>
<a:tblStyleLst xmlns:a="http://schemas.openxmlformats.org/drawingml/2006/main" def="{E4F80D6E-2CD3-459C-99F9-EB9F4FDA9826}">
  <a:tblStyle styleId="{E4F80D6E-2CD3-459C-99F9-EB9F4FDA9826}" styleName="Table_0">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rgbClr val="FFFFFF"/>
      </a:tcTxStyle>
      <a:tcStyle>
        <a:tcBdr/>
        <a:fill>
          <a:solidFill>
            <a:srgbClr val="4F81BD"/>
          </a:solidFill>
        </a:fill>
      </a:tcStyle>
    </a:lastCol>
    <a:firstCol>
      <a:tcTxStyle b="on" i="off">
        <a:font>
          <a:latin typeface="Calibri"/>
          <a:ea typeface="Calibri"/>
          <a:cs typeface="Calibri"/>
        </a:font>
        <a:srgbClr val="FFFFFF"/>
      </a:tcTxStyle>
      <a:tcStyle>
        <a:tcBdr/>
        <a:fill>
          <a:solidFill>
            <a:srgbClr val="4F81BD"/>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4F81BD"/>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4F81BD"/>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25.xml" Id="rId26" /><Relationship Type="http://schemas.openxmlformats.org/officeDocument/2006/relationships/slide" Target="slides/slide20.xml" Id="rId21" /><Relationship Type="http://schemas.openxmlformats.org/officeDocument/2006/relationships/slide" Target="slides/slide41.xml" Id="rId42" /><Relationship Type="http://schemas.openxmlformats.org/officeDocument/2006/relationships/font" Target="fonts/font4.fntdata" Id="rId47" /><Relationship Type="http://schemas.openxmlformats.org/officeDocument/2006/relationships/font" Target="fonts/font20.fntdata" Id="rId63" /><Relationship Type="http://schemas.openxmlformats.org/officeDocument/2006/relationships/font" Target="fonts/font25.fntdata" Id="rId68" /><Relationship Type="http://schemas.openxmlformats.org/officeDocument/2006/relationships/theme" Target="theme/theme1.xml" Id="rId84" /><Relationship Type="http://schemas.openxmlformats.org/officeDocument/2006/relationships/slide" Target="slides/slide15.xml" Id="rId16" /><Relationship Type="http://schemas.openxmlformats.org/officeDocument/2006/relationships/slide" Target="slides/slide10.xml" Id="rId11" /><Relationship Type="http://schemas.openxmlformats.org/officeDocument/2006/relationships/slide" Target="slides/slide23.xml" Id="rId24" /><Relationship Type="http://schemas.openxmlformats.org/officeDocument/2006/relationships/slide" Target="slides/slide31.xml" Id="rId32" /><Relationship Type="http://schemas.openxmlformats.org/officeDocument/2006/relationships/slide" Target="slides/slide36.xml" Id="rId37" /><Relationship Type="http://schemas.openxmlformats.org/officeDocument/2006/relationships/slide" Target="slides/slide39.xml" Id="rId40" /><Relationship Type="http://schemas.openxmlformats.org/officeDocument/2006/relationships/font" Target="fonts/font2.fntdata" Id="rId45" /><Relationship Type="http://schemas.openxmlformats.org/officeDocument/2006/relationships/font" Target="fonts/font10.fntdata" Id="rId53" /><Relationship Type="http://schemas.openxmlformats.org/officeDocument/2006/relationships/font" Target="fonts/font15.fntdata" Id="rId58" /><Relationship Type="http://schemas.openxmlformats.org/officeDocument/2006/relationships/font" Target="fonts/font23.fntdata" Id="rId66" /><Relationship Type="http://schemas.microsoft.com/office/2015/10/relationships/revisionInfo" Target="revisionInfo.xml" Id="rId87" /><Relationship Type="http://schemas.openxmlformats.org/officeDocument/2006/relationships/slide" Target="slides/slide4.xml" Id="rId5" /><Relationship Type="http://schemas.openxmlformats.org/officeDocument/2006/relationships/font" Target="fonts/font18.fntdata" Id="rId61" /><Relationship Type="http://schemas.openxmlformats.org/officeDocument/2006/relationships/presProps" Target="presProps.xml" Id="rId82" /><Relationship Type="http://schemas.openxmlformats.org/officeDocument/2006/relationships/slide" Target="slides/slide18.xml" Id="rId19" /><Relationship Type="http://schemas.openxmlformats.org/officeDocument/2006/relationships/slide" Target="slides/slide13.xml" Id="rId14" /><Relationship Type="http://schemas.openxmlformats.org/officeDocument/2006/relationships/slide" Target="slides/slide21.xml" Id="rId22" /><Relationship Type="http://schemas.openxmlformats.org/officeDocument/2006/relationships/slide" Target="slides/slide26.xml" Id="rId27" /><Relationship Type="http://schemas.openxmlformats.org/officeDocument/2006/relationships/slide" Target="slides/slide29.xml" Id="rId30" /><Relationship Type="http://schemas.openxmlformats.org/officeDocument/2006/relationships/slide" Target="slides/slide34.xml" Id="rId35" /><Relationship Type="http://schemas.openxmlformats.org/officeDocument/2006/relationships/notesMaster" Target="notesMasters/notesMaster1.xml" Id="rId43" /><Relationship Type="http://schemas.openxmlformats.org/officeDocument/2006/relationships/font" Target="fonts/font5.fntdata" Id="rId48" /><Relationship Type="http://schemas.openxmlformats.org/officeDocument/2006/relationships/font" Target="fonts/font13.fntdata" Id="rId56" /><Relationship Type="http://schemas.openxmlformats.org/officeDocument/2006/relationships/font" Target="fonts/font21.fntdata" Id="rId64" /><Relationship Type="http://schemas.openxmlformats.org/officeDocument/2006/relationships/font" Target="fonts/font26.fntdata" Id="rId69" /><Relationship Type="http://schemas.openxmlformats.org/officeDocument/2006/relationships/slide" Target="slides/slide7.xml" Id="rId8" /><Relationship Type="http://schemas.openxmlformats.org/officeDocument/2006/relationships/font" Target="fonts/font8.fntdata" Id="rId51" /><Relationship Type="http://schemas.openxmlformats.org/officeDocument/2006/relationships/tableStyles" Target="tableStyles.xml" Id="rId85" /><Relationship Type="http://schemas.openxmlformats.org/officeDocument/2006/relationships/slide" Target="slides/slide2.xml" Id="rId3" /><Relationship Type="http://schemas.openxmlformats.org/officeDocument/2006/relationships/slide" Target="slides/slide11.xml" Id="rId12" /><Relationship Type="http://schemas.openxmlformats.org/officeDocument/2006/relationships/slide" Target="slides/slide16.xml" Id="rId17" /><Relationship Type="http://schemas.openxmlformats.org/officeDocument/2006/relationships/slide" Target="slides/slide24.xml" Id="rId25" /><Relationship Type="http://schemas.openxmlformats.org/officeDocument/2006/relationships/slide" Target="slides/slide32.xml" Id="rId33" /><Relationship Type="http://schemas.openxmlformats.org/officeDocument/2006/relationships/slide" Target="slides/slide37.xml" Id="rId38" /><Relationship Type="http://schemas.openxmlformats.org/officeDocument/2006/relationships/font" Target="fonts/font3.fntdata" Id="rId46" /><Relationship Type="http://schemas.openxmlformats.org/officeDocument/2006/relationships/font" Target="fonts/font16.fntdata" Id="rId59" /><Relationship Type="http://schemas.openxmlformats.org/officeDocument/2006/relationships/font" Target="fonts/font24.fntdata" Id="rId67" /><Relationship Type="http://schemas.openxmlformats.org/officeDocument/2006/relationships/slide" Target="slides/slide19.xml" Id="rId20" /><Relationship Type="http://schemas.openxmlformats.org/officeDocument/2006/relationships/slide" Target="slides/slide40.xml" Id="rId41" /><Relationship Type="http://schemas.openxmlformats.org/officeDocument/2006/relationships/font" Target="fonts/font11.fntdata" Id="rId54" /><Relationship Type="http://schemas.openxmlformats.org/officeDocument/2006/relationships/font" Target="fonts/font19.fntdata" Id="rId62" /><Relationship Type="http://schemas.openxmlformats.org/officeDocument/2006/relationships/font" Target="fonts/font27.fntdata" Id="rId70" /><Relationship Type="http://schemas.openxmlformats.org/officeDocument/2006/relationships/viewProps" Target="viewProps.xml" Id="rId83" /><Relationship Type="http://schemas.microsoft.com/office/2018/10/relationships/authors" Target="authors.xml" Id="rId88"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4.xml" Id="rId15" /><Relationship Type="http://schemas.openxmlformats.org/officeDocument/2006/relationships/slide" Target="slides/slide22.xml" Id="rId23" /><Relationship Type="http://schemas.openxmlformats.org/officeDocument/2006/relationships/slide" Target="slides/slide27.xml" Id="rId28" /><Relationship Type="http://schemas.openxmlformats.org/officeDocument/2006/relationships/slide" Target="slides/slide35.xml" Id="rId36" /><Relationship Type="http://schemas.openxmlformats.org/officeDocument/2006/relationships/font" Target="fonts/font6.fntdata" Id="rId49" /><Relationship Type="http://schemas.openxmlformats.org/officeDocument/2006/relationships/font" Target="fonts/font14.fntdata" Id="rId57" /><Relationship Type="http://schemas.openxmlformats.org/officeDocument/2006/relationships/slide" Target="slides/slide9.xml" Id="rId10" /><Relationship Type="http://schemas.openxmlformats.org/officeDocument/2006/relationships/slide" Target="slides/slide30.xml" Id="rId31" /><Relationship Type="http://schemas.openxmlformats.org/officeDocument/2006/relationships/font" Target="fonts/font1.fntdata" Id="rId44" /><Relationship Type="http://schemas.openxmlformats.org/officeDocument/2006/relationships/font" Target="fonts/font9.fntdata" Id="rId52" /><Relationship Type="http://schemas.openxmlformats.org/officeDocument/2006/relationships/font" Target="fonts/font17.fntdata" Id="rId60" /><Relationship Type="http://schemas.openxmlformats.org/officeDocument/2006/relationships/font" Target="fonts/font22.fntdata" Id="rId65" /><Relationship Type="http://customschemas.google.com/relationships/presentationmetadata" Target="metadata" Id="rId81"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12.xml" Id="rId13" /><Relationship Type="http://schemas.openxmlformats.org/officeDocument/2006/relationships/slide" Target="slides/slide17.xml" Id="rId18" /><Relationship Type="http://schemas.openxmlformats.org/officeDocument/2006/relationships/slide" Target="slides/slide38.xml" Id="rId39" /><Relationship Type="http://schemas.openxmlformats.org/officeDocument/2006/relationships/slide" Target="slides/slide33.xml" Id="rId34" /><Relationship Type="http://schemas.openxmlformats.org/officeDocument/2006/relationships/font" Target="fonts/font7.fntdata" Id="rId50" /><Relationship Type="http://schemas.openxmlformats.org/officeDocument/2006/relationships/font" Target="fonts/font12.fntdata" Id="rId55" /><Relationship Type="http://schemas.openxmlformats.org/officeDocument/2006/relationships/slide" Target="slides/slide6.xml" Id="rId7" /><Relationship Type="http://schemas.openxmlformats.org/officeDocument/2006/relationships/font" Target="fonts/font28.fntdata" Id="rId71" /><Relationship Type="http://schemas.openxmlformats.org/officeDocument/2006/relationships/slide" Target="slides/slide1.xml" Id="rId2" /><Relationship Type="http://schemas.openxmlformats.org/officeDocument/2006/relationships/slide" Target="slides/slide28.xml" Id="rId29" /></Relationships>
</file>

<file path=ppt/comments/modernComment_131_0.xml><?xml version="1.0" encoding="utf-8"?>
<p188:cmLst xmlns:a="http://schemas.openxmlformats.org/drawingml/2006/main" xmlns:r="http://schemas.openxmlformats.org/officeDocument/2006/relationships" xmlns:p188="http://schemas.microsoft.com/office/powerpoint/2018/8/main">
  <p188:cm id="{993E5000-79B3-49F1-907E-EF7722ECFC55}" authorId="{1A98B1E8-F3B2-1A58-24F7-C0B68044DC42}" created="2026-07-08T20:25:28.476">
    <pc:sldMkLst xmlns:pc="http://schemas.microsoft.com/office/powerpoint/2013/main/command">
      <pc:docMk/>
      <pc:sldMk cId="0" sldId="305"/>
    </pc:sldMkLst>
    <p188:txBody>
      <a:bodyPr/>
      <a:lstStyle/>
      <a:p>
        <a:r>
          <a:rPr lang="en-US"/>
          <a:t>Add your pic and contact here!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geriatricresourceservices.com/2020/01/types-of-long-term-care/" TargetMode="External"/><Relationship Id="rId2" Type="http://schemas.openxmlformats.org/officeDocument/2006/relationships/slide" Target="../slides/slide40.xml"/><Relationship Id="rId1" Type="http://schemas.openxmlformats.org/officeDocument/2006/relationships/notesMaster" Target="../notesMasters/notesMaster1.xml"/><Relationship Id="rId5" Type="http://schemas.openxmlformats.org/officeDocument/2006/relationships/hyperlink" Target="https://jamanetwork.com/journals/jama/fullarticle/2823624" TargetMode="External"/><Relationship Id="rId4" Type="http://schemas.openxmlformats.org/officeDocument/2006/relationships/hyperlink" Target="https://www.capc.org/palliative-care-community/" TargetMode="Externa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Presenter: VS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203436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Presenter:VS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10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284406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Presenter:VS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11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7773309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Presenter:VS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12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0041593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r>
              <a:rPr lang="en-US" dirty="0" err="1"/>
              <a:t>Presenter:VS</a:t>
            </a:r>
          </a:p>
        </p:txBody>
      </p:sp>
      <p:sp>
        <p:nvSpPr>
          <p:cNvPr id="397" name="Google Shape;39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3f1f07600f6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1" name="Google Shape;411;g3f1f07600f6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indent="0"/>
            <a:r>
              <a:rPr lang="en-US"/>
              <a:t>Presenter :VS</a:t>
            </a:r>
          </a:p>
        </p:txBody>
      </p:sp>
      <p:sp>
        <p:nvSpPr>
          <p:cNvPr id="412" name="Google Shape;412;g3f1f07600f6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indent="0"/>
            <a:r>
              <a:rPr lang="en-US"/>
              <a:t>Presenter: VS</a:t>
            </a:r>
          </a:p>
        </p:txBody>
      </p:sp>
      <p:sp>
        <p:nvSpPr>
          <p:cNvPr id="419" name="Google Shape;419;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3f0a2ddd06e_5_13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r>
              <a:rPr lang="en-US"/>
              <a:t>Presenter:VS</a:t>
            </a:r>
          </a:p>
        </p:txBody>
      </p:sp>
      <p:sp>
        <p:nvSpPr>
          <p:cNvPr id="425" name="Google Shape;425;g3f0a2ddd06e_5_13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g3f0a2ddd06e_5_146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r>
              <a:rPr lang="en-US"/>
              <a:t>Presenter:VS</a:t>
            </a:r>
          </a:p>
        </p:txBody>
      </p:sp>
      <p:sp>
        <p:nvSpPr>
          <p:cNvPr id="460" name="Google Shape;460;g3f0a2ddd06e_5_14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r>
              <a:rPr lang="en-US"/>
              <a:t>Presenter:VS</a:t>
            </a:r>
          </a:p>
        </p:txBody>
      </p:sp>
      <p:sp>
        <p:nvSpPr>
          <p:cNvPr id="488" name="Google Shape;488;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r>
              <a:rPr lang="en-US"/>
              <a:t>Presenter:VS</a:t>
            </a:r>
          </a:p>
        </p:txBody>
      </p:sp>
      <p:sp>
        <p:nvSpPr>
          <p:cNvPr id="494" name="Google Shape;49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r>
              <a:rPr lang="en-US" dirty="0" err="1"/>
              <a:t>Presenter:VS</a:t>
            </a:r>
            <a:endParaRPr lang="en-US"/>
          </a:p>
        </p:txBody>
      </p:sp>
      <p:sp>
        <p:nvSpPr>
          <p:cNvPr id="85" name="Google Shape;8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r>
              <a:rPr lang="en-US"/>
              <a:t>Presenter:VS</a:t>
            </a:r>
          </a:p>
        </p:txBody>
      </p:sp>
      <p:sp>
        <p:nvSpPr>
          <p:cNvPr id="500" name="Google Shape;500;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r>
              <a:rPr lang="en-US" err="1"/>
              <a:t>Presenter:VS</a:t>
            </a:r>
          </a:p>
        </p:txBody>
      </p:sp>
      <p:sp>
        <p:nvSpPr>
          <p:cNvPr id="507" name="Google Shape;507;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r>
              <a:rPr lang="en-US"/>
              <a:t>Presenter:VS</a:t>
            </a:r>
          </a:p>
        </p:txBody>
      </p:sp>
      <p:sp>
        <p:nvSpPr>
          <p:cNvPr id="514" name="Google Shape;514;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g3f0a2ddd06e_5_15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0" name="Google Shape;520;g3f0a2ddd06e_5_157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r>
              <a:rPr lang="en-US" err="1"/>
              <a:t>Presenter:VS</a:t>
            </a:r>
          </a:p>
        </p:txBody>
      </p:sp>
      <p:sp>
        <p:nvSpPr>
          <p:cNvPr id="521" name="Google Shape;521;g3f0a2ddd06e_5_157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6" name="Google Shape;526;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r>
              <a:rPr lang="en-US" dirty="0" err="1"/>
              <a:t>Presenter:VS</a:t>
            </a:r>
          </a:p>
          <a:p>
            <a:pPr marL="0" lvl="0" indent="0" algn="l">
              <a:spcBef>
                <a:spcPts val="0"/>
              </a:spcBef>
              <a:spcAft>
                <a:spcPts val="0"/>
              </a:spcAft>
              <a:buNone/>
            </a:pPr>
            <a:r>
              <a:rPr lang="en-US" dirty="0" err="1"/>
              <a:t>FACILITATOR:Can</a:t>
            </a:r>
            <a:r>
              <a:rPr lang="en-US" dirty="0"/>
              <a:t> be a plain "documentation encounter/note" or a "significant event" note</a:t>
            </a:r>
          </a:p>
        </p:txBody>
      </p:sp>
      <p:sp>
        <p:nvSpPr>
          <p:cNvPr id="527" name="Google Shape;527;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r>
              <a:rPr lang="en-US"/>
              <a:t>Presenter:VS</a:t>
            </a:r>
          </a:p>
        </p:txBody>
      </p:sp>
      <p:sp>
        <p:nvSpPr>
          <p:cNvPr id="533" name="Google Shape;533;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r>
              <a:rPr lang="en-US" dirty="0" err="1"/>
              <a:t>Presenter:VS</a:t>
            </a:r>
          </a:p>
        </p:txBody>
      </p:sp>
      <p:sp>
        <p:nvSpPr>
          <p:cNvPr id="551" name="Google Shape;551;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a:extLst>
            <a:ext uri="{FF2B5EF4-FFF2-40B4-BE49-F238E27FC236}">
              <a16:creationId xmlns:a16="http://schemas.microsoft.com/office/drawing/2014/main" id="{28E2DAFC-BFC5-EA25-C5A5-11922BEF108E}"/>
            </a:ext>
          </a:extLst>
        </p:cNvPr>
        <p:cNvGrpSpPr/>
        <p:nvPr/>
      </p:nvGrpSpPr>
      <p:grpSpPr>
        <a:xfrm>
          <a:off x="0" y="0"/>
          <a:ext cx="0" cy="0"/>
          <a:chOff x="0" y="0"/>
          <a:chExt cx="0" cy="0"/>
        </a:xfrm>
      </p:grpSpPr>
      <p:sp>
        <p:nvSpPr>
          <p:cNvPr id="550" name="Google Shape;550;p32:notes">
            <a:extLst>
              <a:ext uri="{FF2B5EF4-FFF2-40B4-BE49-F238E27FC236}">
                <a16:creationId xmlns:a16="http://schemas.microsoft.com/office/drawing/2014/main" id="{1555DBA2-D68C-6D1C-FE7C-3D90962619B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r>
              <a:rPr lang="en-US" dirty="0" err="1"/>
              <a:t>Presenter:VS</a:t>
            </a:r>
          </a:p>
        </p:txBody>
      </p:sp>
      <p:sp>
        <p:nvSpPr>
          <p:cNvPr id="551" name="Google Shape;551;p32:notes">
            <a:extLst>
              <a:ext uri="{FF2B5EF4-FFF2-40B4-BE49-F238E27FC236}">
                <a16:creationId xmlns:a16="http://schemas.microsoft.com/office/drawing/2014/main" id="{DB330B83-2AD8-4D72-ECCE-1040FFDEB64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0689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a:extLst>
            <a:ext uri="{FF2B5EF4-FFF2-40B4-BE49-F238E27FC236}">
              <a16:creationId xmlns:a16="http://schemas.microsoft.com/office/drawing/2014/main" id="{BD718C3C-21D2-EF72-3E74-71A1B3196F9B}"/>
            </a:ext>
          </a:extLst>
        </p:cNvPr>
        <p:cNvGrpSpPr/>
        <p:nvPr/>
      </p:nvGrpSpPr>
      <p:grpSpPr>
        <a:xfrm>
          <a:off x="0" y="0"/>
          <a:ext cx="0" cy="0"/>
          <a:chOff x="0" y="0"/>
          <a:chExt cx="0" cy="0"/>
        </a:xfrm>
      </p:grpSpPr>
      <p:sp>
        <p:nvSpPr>
          <p:cNvPr id="550" name="Google Shape;550;p32:notes">
            <a:extLst>
              <a:ext uri="{FF2B5EF4-FFF2-40B4-BE49-F238E27FC236}">
                <a16:creationId xmlns:a16="http://schemas.microsoft.com/office/drawing/2014/main" id="{9D0165E0-0615-8915-91E7-3824227D540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r>
              <a:rPr lang="en-US" dirty="0" err="1"/>
              <a:t>Presenter:VS</a:t>
            </a:r>
          </a:p>
        </p:txBody>
      </p:sp>
      <p:sp>
        <p:nvSpPr>
          <p:cNvPr id="551" name="Google Shape;551;p32:notes">
            <a:extLst>
              <a:ext uri="{FF2B5EF4-FFF2-40B4-BE49-F238E27FC236}">
                <a16:creationId xmlns:a16="http://schemas.microsoft.com/office/drawing/2014/main" id="{E70E51B5-9162-C7C5-E956-468889705A0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43434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r>
              <a:rPr lang="en-US"/>
              <a:t>Presenter:VS</a:t>
            </a:r>
          </a:p>
        </p:txBody>
      </p:sp>
      <p:sp>
        <p:nvSpPr>
          <p:cNvPr id="603" name="Google Shape;603;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r>
              <a:rPr lang="en-US"/>
              <a:t>Presenter:AG</a:t>
            </a:r>
          </a:p>
        </p:txBody>
      </p:sp>
      <p:sp>
        <p:nvSpPr>
          <p:cNvPr id="91" name="Google Shape;9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r>
              <a:rPr lang="en-US" dirty="0" err="1"/>
              <a:t>Presenter:VS</a:t>
            </a:r>
          </a:p>
        </p:txBody>
      </p:sp>
      <p:sp>
        <p:nvSpPr>
          <p:cNvPr id="614" name="Google Shape;614;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r>
              <a:rPr lang="en-US"/>
              <a:t>Presenter:VS</a:t>
            </a:r>
          </a:p>
        </p:txBody>
      </p:sp>
      <p:sp>
        <p:nvSpPr>
          <p:cNvPr id="623" name="Google Shape;623;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r>
              <a:rPr lang="en-US"/>
              <a:t>Presenter:VS</a:t>
            </a:r>
          </a:p>
        </p:txBody>
      </p:sp>
      <p:sp>
        <p:nvSpPr>
          <p:cNvPr id="630" name="Google Shape;630;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r>
              <a:rPr lang="en-US" dirty="0" err="1"/>
              <a:t>Presenter:VS</a:t>
            </a:r>
          </a:p>
        </p:txBody>
      </p:sp>
      <p:sp>
        <p:nvSpPr>
          <p:cNvPr id="639" name="Google Shape;639;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r>
              <a:rPr lang="en-US" dirty="0" err="1"/>
              <a:t>Presenter:VS</a:t>
            </a:r>
          </a:p>
        </p:txBody>
      </p:sp>
      <p:sp>
        <p:nvSpPr>
          <p:cNvPr id="648" name="Google Shape;648;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4" name="Google Shape;654;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a:spcBef>
                <a:spcPts val="0"/>
              </a:spcBef>
              <a:spcAft>
                <a:spcPts val="0"/>
              </a:spcAft>
              <a:buNone/>
            </a:pPr>
            <a:r>
              <a:rPr lang="en-US"/>
              <a:t>Presenter:VS</a:t>
            </a:r>
          </a:p>
        </p:txBody>
      </p:sp>
      <p:sp>
        <p:nvSpPr>
          <p:cNvPr id="655" name="Google Shape;655;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0" name="Google Shape;660;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a:spcBef>
                <a:spcPts val="0"/>
              </a:spcBef>
              <a:spcAft>
                <a:spcPts val="0"/>
              </a:spcAft>
              <a:buNone/>
            </a:pPr>
            <a:r>
              <a:rPr lang="en-US" dirty="0" err="1"/>
              <a:t>Presenter:VS</a:t>
            </a:r>
          </a:p>
        </p:txBody>
      </p:sp>
      <p:sp>
        <p:nvSpPr>
          <p:cNvPr id="661" name="Google Shape;661;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7" name="Google Shape;667;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a:spcBef>
                <a:spcPts val="0"/>
              </a:spcBef>
              <a:spcAft>
                <a:spcPts val="0"/>
              </a:spcAft>
              <a:buNone/>
            </a:pPr>
            <a:r>
              <a:rPr lang="en-US"/>
              <a:t>Presenter:VS</a:t>
            </a:r>
          </a:p>
        </p:txBody>
      </p:sp>
      <p:sp>
        <p:nvSpPr>
          <p:cNvPr id="668" name="Google Shape;668;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4" name="Google Shape;674;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a:spcBef>
                <a:spcPts val="0"/>
              </a:spcBef>
              <a:spcAft>
                <a:spcPts val="0"/>
              </a:spcAft>
              <a:buNone/>
            </a:pPr>
            <a:r>
              <a:rPr lang="en-US" dirty="0" err="1"/>
              <a:t>Presenter:VS</a:t>
            </a:r>
          </a:p>
        </p:txBody>
      </p:sp>
      <p:sp>
        <p:nvSpPr>
          <p:cNvPr id="675" name="Google Shape;675;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1" name="Google Shape;681;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a:spcBef>
                <a:spcPts val="0"/>
              </a:spcBef>
              <a:spcAft>
                <a:spcPts val="0"/>
              </a:spcAft>
              <a:buNone/>
            </a:pPr>
            <a:r>
              <a:rPr lang="en-US"/>
              <a:t>Presenter:VS</a:t>
            </a:r>
          </a:p>
        </p:txBody>
      </p:sp>
      <p:sp>
        <p:nvSpPr>
          <p:cNvPr id="682" name="Google Shape;682;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f1f07600f6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f1f07600f6_0_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r>
              <a:rPr lang="en-US" dirty="0" err="1"/>
              <a:t>Presenter:AG</a:t>
            </a:r>
          </a:p>
        </p:txBody>
      </p:sp>
      <p:sp>
        <p:nvSpPr>
          <p:cNvPr id="117" name="Google Shape;117;g3f1f07600f6_0_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8" name="Google Shape;688;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85750" lvl="0" indent="-285750" algn="l" rtl="0">
              <a:lnSpc>
                <a:spcPct val="120000"/>
              </a:lnSpc>
              <a:spcBef>
                <a:spcPts val="0"/>
              </a:spcBef>
              <a:spcAft>
                <a:spcPts val="0"/>
              </a:spcAft>
              <a:buClr>
                <a:schemeClr val="dk1"/>
              </a:buClr>
              <a:buSzPts val="1200"/>
              <a:buFont typeface="Arial"/>
              <a:buChar char="•"/>
            </a:pPr>
            <a:r>
              <a:rPr lang="en-US" u="sng">
                <a:solidFill>
                  <a:schemeClr val="hlink"/>
                </a:solidFill>
                <a:hlinkClick r:id="rId3"/>
              </a:rPr>
              <a:t>https://geriatricresourceservices.com/2020/01/types-of-long-term-care/</a:t>
            </a:r>
            <a:endParaRPr/>
          </a:p>
          <a:p>
            <a:pPr marL="285750" lvl="0" indent="-285750" algn="l" rtl="0">
              <a:lnSpc>
                <a:spcPct val="120000"/>
              </a:lnSpc>
              <a:spcBef>
                <a:spcPts val="1000"/>
              </a:spcBef>
              <a:spcAft>
                <a:spcPts val="0"/>
              </a:spcAft>
              <a:buClr>
                <a:schemeClr val="dk1"/>
              </a:buClr>
              <a:buSzPts val="1200"/>
              <a:buFont typeface="Arial"/>
              <a:buChar char="•"/>
            </a:pPr>
            <a:r>
              <a:rPr lang="en-US" u="sng">
                <a:solidFill>
                  <a:schemeClr val="hlink"/>
                </a:solidFill>
                <a:hlinkClick r:id="rId4"/>
              </a:rPr>
              <a:t>https://www.capc.org/palliative-care-community/</a:t>
            </a:r>
            <a:endParaRPr/>
          </a:p>
          <a:p>
            <a:pPr marL="285750" lvl="0" indent="-285750" algn="l" rtl="0">
              <a:lnSpc>
                <a:spcPct val="120000"/>
              </a:lnSpc>
              <a:spcBef>
                <a:spcPts val="1000"/>
              </a:spcBef>
              <a:spcAft>
                <a:spcPts val="0"/>
              </a:spcAft>
              <a:buClr>
                <a:schemeClr val="dk1"/>
              </a:buClr>
              <a:buSzPts val="1200"/>
              <a:buFont typeface="Arial"/>
              <a:buChar char="•"/>
            </a:pPr>
            <a:r>
              <a:rPr lang="en-US" u="sng">
                <a:solidFill>
                  <a:schemeClr val="hlink"/>
                </a:solidFill>
                <a:hlinkClick r:id="rId5"/>
              </a:rPr>
              <a:t>https://jamanetwork.com/journals/jama/fullarticle/2823624</a:t>
            </a:r>
            <a:endParaRPr/>
          </a:p>
          <a:p>
            <a:pPr marL="285750" lvl="0" indent="-209550" algn="l" rtl="0">
              <a:lnSpc>
                <a:spcPct val="120000"/>
              </a:lnSpc>
              <a:spcBef>
                <a:spcPts val="1000"/>
              </a:spcBef>
              <a:spcAft>
                <a:spcPts val="0"/>
              </a:spcAft>
              <a:buClr>
                <a:schemeClr val="dk1"/>
              </a:buClr>
              <a:buSzPts val="1200"/>
              <a:buFont typeface="Arial"/>
              <a:buNone/>
            </a:pPr>
            <a:endParaRPr/>
          </a:p>
          <a:p>
            <a:pPr marL="0" lvl="0" indent="0" algn="l" rtl="0">
              <a:spcBef>
                <a:spcPts val="0"/>
              </a:spcBef>
              <a:spcAft>
                <a:spcPts val="0"/>
              </a:spcAft>
              <a:buNone/>
            </a:pPr>
            <a:endParaRPr/>
          </a:p>
        </p:txBody>
      </p:sp>
      <p:sp>
        <p:nvSpPr>
          <p:cNvPr id="689" name="Google Shape;689;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5" name="Google Shape;695;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f1f07600f6_1_1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3f1f07600f6_1_16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r>
              <a:rPr lang="en-US" dirty="0" err="1"/>
              <a:t>Presenter:AG</a:t>
            </a:r>
          </a:p>
        </p:txBody>
      </p:sp>
      <p:sp>
        <p:nvSpPr>
          <p:cNvPr id="128" name="Google Shape;128;g3f1f07600f6_1_16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3f1f07600f6_1_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3f1f07600f6_1_8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r>
              <a:rPr lang="en-US"/>
              <a:t>Presenter:AG</a:t>
            </a:r>
          </a:p>
        </p:txBody>
      </p:sp>
      <p:sp>
        <p:nvSpPr>
          <p:cNvPr id="139" name="Google Shape;139;g3f1f07600f6_1_8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f1f07600f6_1_9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r>
              <a:rPr lang="en-US"/>
              <a:t>Presenter:AG</a:t>
            </a:r>
          </a:p>
        </p:txBody>
      </p:sp>
      <p:sp>
        <p:nvSpPr>
          <p:cNvPr id="168" name="Google Shape;168;g3f1f07600f6_1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r>
              <a:rPr lang="en-US" dirty="0" err="1"/>
              <a:t>Presenter:VS</a:t>
            </a:r>
          </a:p>
        </p:txBody>
      </p:sp>
      <p:sp>
        <p:nvSpPr>
          <p:cNvPr id="186" name="Google Shape;18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Presenter:VS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36860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g3f33cbf25a2_0_72"/>
          <p:cNvSpPr txBox="1">
            <a:spLocks noGrp="1"/>
          </p:cNvSpPr>
          <p:nvPr>
            <p:ph type="ctrTitle"/>
          </p:nvPr>
        </p:nvSpPr>
        <p:spPr>
          <a:xfrm>
            <a:off x="415611" y="992767"/>
            <a:ext cx="11360700" cy="27369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a:endParaRPr/>
          </a:p>
        </p:txBody>
      </p:sp>
      <p:sp>
        <p:nvSpPr>
          <p:cNvPr id="15" name="Google Shape;15;g3f33cbf25a2_0_72"/>
          <p:cNvSpPr txBox="1">
            <a:spLocks noGrp="1"/>
          </p:cNvSpPr>
          <p:nvPr>
            <p:ph type="subTitle" idx="1"/>
          </p:nvPr>
        </p:nvSpPr>
        <p:spPr>
          <a:xfrm>
            <a:off x="415600" y="3778833"/>
            <a:ext cx="11360700" cy="10569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16" name="Google Shape;16;g3f33cbf25a2_0_7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g3f33cbf25a2_0_107"/>
          <p:cNvSpPr txBox="1">
            <a:spLocks noGrp="1"/>
          </p:cNvSpPr>
          <p:nvPr>
            <p:ph type="title" hasCustomPrompt="1"/>
          </p:nvPr>
        </p:nvSpPr>
        <p:spPr>
          <a:xfrm>
            <a:off x="415600" y="1474833"/>
            <a:ext cx="11360700" cy="26181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50" name="Google Shape;50;g3f33cbf25a2_0_107"/>
          <p:cNvSpPr txBox="1">
            <a:spLocks noGrp="1"/>
          </p:cNvSpPr>
          <p:nvPr>
            <p:ph type="body" idx="1"/>
          </p:nvPr>
        </p:nvSpPr>
        <p:spPr>
          <a:xfrm>
            <a:off x="415600" y="4202967"/>
            <a:ext cx="11360700" cy="1734300"/>
          </a:xfrm>
          <a:prstGeom prst="rect">
            <a:avLst/>
          </a:prstGeom>
        </p:spPr>
        <p:txBody>
          <a:bodyPr spcFirstLastPara="1" wrap="square" lIns="121900" tIns="121900" rIns="121900" bIns="121900" anchor="t" anchorCtr="0">
            <a:normAutofit/>
          </a:bodyPr>
          <a:lstStyle>
            <a:lvl1pPr marL="457200" lvl="0" indent="-381000" algn="ctr">
              <a:spcBef>
                <a:spcPts val="0"/>
              </a:spcBef>
              <a:spcAft>
                <a:spcPts val="0"/>
              </a:spcAft>
              <a:buSzPts val="2400"/>
              <a:buChar char="●"/>
              <a:defRPr/>
            </a:lvl1pPr>
            <a:lvl2pPr marL="914400" lvl="1" indent="-349250" algn="ctr">
              <a:spcBef>
                <a:spcPts val="0"/>
              </a:spcBef>
              <a:spcAft>
                <a:spcPts val="0"/>
              </a:spcAft>
              <a:buSzPts val="1900"/>
              <a:buChar char="○"/>
              <a:defRPr/>
            </a:lvl2pPr>
            <a:lvl3pPr marL="1371600" lvl="2" indent="-349250" algn="ctr">
              <a:spcBef>
                <a:spcPts val="0"/>
              </a:spcBef>
              <a:spcAft>
                <a:spcPts val="0"/>
              </a:spcAft>
              <a:buSzPts val="1900"/>
              <a:buChar char="■"/>
              <a:defRPr/>
            </a:lvl3pPr>
            <a:lvl4pPr marL="1828800" lvl="3" indent="-349250" algn="ctr">
              <a:spcBef>
                <a:spcPts val="0"/>
              </a:spcBef>
              <a:spcAft>
                <a:spcPts val="0"/>
              </a:spcAft>
              <a:buSzPts val="1900"/>
              <a:buChar char="●"/>
              <a:defRPr/>
            </a:lvl4pPr>
            <a:lvl5pPr marL="2286000" lvl="4" indent="-349250" algn="ctr">
              <a:spcBef>
                <a:spcPts val="0"/>
              </a:spcBef>
              <a:spcAft>
                <a:spcPts val="0"/>
              </a:spcAft>
              <a:buSzPts val="1900"/>
              <a:buChar char="○"/>
              <a:defRPr/>
            </a:lvl5pPr>
            <a:lvl6pPr marL="2743200" lvl="5" indent="-349250" algn="ctr">
              <a:spcBef>
                <a:spcPts val="0"/>
              </a:spcBef>
              <a:spcAft>
                <a:spcPts val="0"/>
              </a:spcAft>
              <a:buSzPts val="1900"/>
              <a:buChar char="■"/>
              <a:defRPr/>
            </a:lvl6pPr>
            <a:lvl7pPr marL="3200400" lvl="6" indent="-349250" algn="ctr">
              <a:spcBef>
                <a:spcPts val="0"/>
              </a:spcBef>
              <a:spcAft>
                <a:spcPts val="0"/>
              </a:spcAft>
              <a:buSzPts val="1900"/>
              <a:buChar char="●"/>
              <a:defRPr/>
            </a:lvl7pPr>
            <a:lvl8pPr marL="3657600" lvl="7" indent="-349250" algn="ctr">
              <a:spcBef>
                <a:spcPts val="0"/>
              </a:spcBef>
              <a:spcAft>
                <a:spcPts val="0"/>
              </a:spcAft>
              <a:buSzPts val="1900"/>
              <a:buChar char="○"/>
              <a:defRPr/>
            </a:lvl8pPr>
            <a:lvl9pPr marL="4114800" lvl="8" indent="-349250" algn="ctr">
              <a:spcBef>
                <a:spcPts val="0"/>
              </a:spcBef>
              <a:spcAft>
                <a:spcPts val="0"/>
              </a:spcAft>
              <a:buSzPts val="1900"/>
              <a:buChar char="■"/>
              <a:defRPr/>
            </a:lvl9pPr>
          </a:lstStyle>
          <a:p>
            <a:endParaRPr/>
          </a:p>
        </p:txBody>
      </p:sp>
      <p:sp>
        <p:nvSpPr>
          <p:cNvPr id="51" name="Google Shape;51;g3f33cbf25a2_0_10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Google Shape;53;g3f33cbf25a2_0_11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Cover3">
  <p:cSld name="Cover3">
    <p:bg>
      <p:bgPr>
        <a:solidFill>
          <a:schemeClr val="dk1"/>
        </a:solidFill>
        <a:effectLst/>
      </p:bgPr>
    </p:bg>
    <p:spTree>
      <p:nvGrpSpPr>
        <p:cNvPr id="1" name="Shape 54"/>
        <p:cNvGrpSpPr/>
        <p:nvPr/>
      </p:nvGrpSpPr>
      <p:grpSpPr>
        <a:xfrm>
          <a:off x="0" y="0"/>
          <a:ext cx="0" cy="0"/>
          <a:chOff x="0" y="0"/>
          <a:chExt cx="0" cy="0"/>
        </a:xfrm>
      </p:grpSpPr>
      <p:sp>
        <p:nvSpPr>
          <p:cNvPr id="55" name="Google Shape;55;g3f33cbf25a2_0_113"/>
          <p:cNvSpPr txBox="1">
            <a:spLocks noGrp="1"/>
          </p:cNvSpPr>
          <p:nvPr>
            <p:ph type="ctrTitle"/>
          </p:nvPr>
        </p:nvSpPr>
        <p:spPr>
          <a:xfrm>
            <a:off x="876436" y="2003814"/>
            <a:ext cx="6528300" cy="20376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g3f33cbf25a2_0_113"/>
          <p:cNvSpPr txBox="1">
            <a:spLocks noGrp="1"/>
          </p:cNvSpPr>
          <p:nvPr>
            <p:ph type="subTitle" idx="1"/>
          </p:nvPr>
        </p:nvSpPr>
        <p:spPr>
          <a:xfrm>
            <a:off x="876436" y="4133513"/>
            <a:ext cx="6528300" cy="1202400"/>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SzPts val="2000"/>
              <a:buNone/>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57" name="Google Shape;57;g3f33cbf25a2_0_113"/>
          <p:cNvPicPr preferRelativeResize="0"/>
          <p:nvPr/>
        </p:nvPicPr>
        <p:blipFill rotWithShape="1">
          <a:blip r:embed="rId2">
            <a:alphaModFix/>
          </a:blip>
          <a:srcRect/>
          <a:stretch/>
        </p:blipFill>
        <p:spPr>
          <a:xfrm>
            <a:off x="4748361" y="0"/>
            <a:ext cx="7443640" cy="6858000"/>
          </a:xfrm>
          <a:prstGeom prst="rect">
            <a:avLst/>
          </a:prstGeom>
          <a:noFill/>
          <a:ln>
            <a:noFill/>
          </a:ln>
        </p:spPr>
      </p:pic>
      <p:sp>
        <p:nvSpPr>
          <p:cNvPr id="58" name="Google Shape;58;g3f33cbf25a2_0_113"/>
          <p:cNvSpPr/>
          <p:nvPr/>
        </p:nvSpPr>
        <p:spPr>
          <a:xfrm>
            <a:off x="838200" y="846660"/>
            <a:ext cx="1846500" cy="784800"/>
          </a:xfrm>
          <a:prstGeom prst="rect">
            <a:avLst/>
          </a:prstGeom>
          <a:solidFill>
            <a:srgbClr val="FFFFFF"/>
          </a:solidFill>
          <a:ln>
            <a:noFill/>
          </a:ln>
        </p:spPr>
      </p:sp>
      <p:pic>
        <p:nvPicPr>
          <p:cNvPr id="59" name="Google Shape;59;g3f33cbf25a2_0_113" descr="A blue and black background&#10;&#10;Description automatically generated"/>
          <p:cNvPicPr preferRelativeResize="0"/>
          <p:nvPr/>
        </p:nvPicPr>
        <p:blipFill rotWithShape="1">
          <a:blip r:embed="rId3">
            <a:alphaModFix/>
          </a:blip>
          <a:srcRect l="88493" t="7482" r="5700" b="50296"/>
          <a:stretch/>
        </p:blipFill>
        <p:spPr>
          <a:xfrm rot="-5400000">
            <a:off x="6038851" y="704848"/>
            <a:ext cx="114299" cy="12192001"/>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0"/>
        <p:cNvGrpSpPr/>
        <p:nvPr/>
      </p:nvGrpSpPr>
      <p:grpSpPr>
        <a:xfrm>
          <a:off x="0" y="0"/>
          <a:ext cx="0" cy="0"/>
          <a:chOff x="0" y="0"/>
          <a:chExt cx="0" cy="0"/>
        </a:xfrm>
      </p:grpSpPr>
      <p:sp>
        <p:nvSpPr>
          <p:cNvPr id="61" name="Google Shape;61;g3f33cbf25a2_0_11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62" name="Google Shape;62;g3f33cbf25a2_0_119"/>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600"/>
              </a:spcBef>
              <a:spcAft>
                <a:spcPts val="0"/>
              </a:spcAft>
              <a:buSzPts val="1800"/>
              <a:buChar char="○"/>
              <a:defRPr/>
            </a:lvl2pPr>
            <a:lvl3pPr marL="1371600" lvl="2" indent="-342900" algn="l">
              <a:lnSpc>
                <a:spcPct val="100000"/>
              </a:lnSpc>
              <a:spcBef>
                <a:spcPts val="1600"/>
              </a:spcBef>
              <a:spcAft>
                <a:spcPts val="0"/>
              </a:spcAft>
              <a:buSzPts val="1800"/>
              <a:buChar char="■"/>
              <a:defRPr/>
            </a:lvl3pPr>
            <a:lvl4pPr marL="1828800" lvl="3" indent="-342900" algn="l">
              <a:lnSpc>
                <a:spcPct val="100000"/>
              </a:lnSpc>
              <a:spcBef>
                <a:spcPts val="1600"/>
              </a:spcBef>
              <a:spcAft>
                <a:spcPts val="0"/>
              </a:spcAft>
              <a:buSzPts val="1800"/>
              <a:buChar char="●"/>
              <a:defRPr/>
            </a:lvl4pPr>
            <a:lvl5pPr marL="2286000" lvl="4" indent="-342900" algn="l">
              <a:lnSpc>
                <a:spcPct val="100000"/>
              </a:lnSpc>
              <a:spcBef>
                <a:spcPts val="1600"/>
              </a:spcBef>
              <a:spcAft>
                <a:spcPts val="0"/>
              </a:spcAft>
              <a:buSzPts val="1800"/>
              <a:buChar char="○"/>
              <a:defRPr/>
            </a:lvl5pPr>
            <a:lvl6pPr marL="2743200" lvl="5" indent="-342900" algn="l">
              <a:lnSpc>
                <a:spcPct val="90000"/>
              </a:lnSpc>
              <a:spcBef>
                <a:spcPts val="1600"/>
              </a:spcBef>
              <a:spcAft>
                <a:spcPts val="0"/>
              </a:spcAft>
              <a:buClr>
                <a:schemeClr val="dk1"/>
              </a:buClr>
              <a:buSzPts val="1800"/>
              <a:buChar char="■"/>
              <a:defRPr/>
            </a:lvl6pPr>
            <a:lvl7pPr marL="3200400" lvl="6" indent="-342900" algn="l">
              <a:lnSpc>
                <a:spcPct val="90000"/>
              </a:lnSpc>
              <a:spcBef>
                <a:spcPts val="1600"/>
              </a:spcBef>
              <a:spcAft>
                <a:spcPts val="0"/>
              </a:spcAft>
              <a:buClr>
                <a:schemeClr val="dk1"/>
              </a:buClr>
              <a:buSzPts val="1800"/>
              <a:buChar char="●"/>
              <a:defRPr/>
            </a:lvl7pPr>
            <a:lvl8pPr marL="3657600" lvl="7" indent="-342900" algn="l">
              <a:lnSpc>
                <a:spcPct val="90000"/>
              </a:lnSpc>
              <a:spcBef>
                <a:spcPts val="1600"/>
              </a:spcBef>
              <a:spcAft>
                <a:spcPts val="0"/>
              </a:spcAft>
              <a:buClr>
                <a:schemeClr val="dk1"/>
              </a:buClr>
              <a:buSzPts val="1800"/>
              <a:buChar char="○"/>
              <a:defRPr/>
            </a:lvl8pPr>
            <a:lvl9pPr marL="4114800" lvl="8" indent="-342900" algn="l">
              <a:lnSpc>
                <a:spcPct val="90000"/>
              </a:lnSpc>
              <a:spcBef>
                <a:spcPts val="1600"/>
              </a:spcBef>
              <a:spcAft>
                <a:spcPts val="1600"/>
              </a:spcAft>
              <a:buClr>
                <a:schemeClr val="dk1"/>
              </a:buClr>
              <a:buSzPts val="1800"/>
              <a:buChar char="■"/>
              <a:defRPr/>
            </a:lvl9pPr>
          </a:lstStyle>
          <a:p>
            <a:endParaRPr/>
          </a:p>
        </p:txBody>
      </p:sp>
      <p:sp>
        <p:nvSpPr>
          <p:cNvPr id="63" name="Google Shape;63;g3f33cbf25a2_0_119"/>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1pPr>
            <a:lvl2pPr marR="0" lvl="1" algn="l">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64" name="Google Shape;64;g3f33cbf25a2_0_119"/>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1pPr>
            <a:lvl2pPr marR="0" lvl="1" algn="l">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65" name="Google Shape;65;g3f33cbf25a2_0_119"/>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rmAutofit/>
          </a:bodyPr>
          <a:lstStyle>
            <a:lvl1pPr marL="0" marR="0" lvl="0" indent="0" algn="l">
              <a:spcBef>
                <a:spcPts val="0"/>
              </a:spcBef>
              <a:buNone/>
              <a:defRPr sz="1800" b="0" i="0" u="none" strike="noStrike" cap="none">
                <a:solidFill>
                  <a:schemeClr val="dk1"/>
                </a:solidFill>
                <a:latin typeface="Century Gothic"/>
                <a:ea typeface="Century Gothic"/>
                <a:cs typeface="Century Gothic"/>
                <a:sym typeface="Century Gothic"/>
              </a:defRPr>
            </a:lvl1pPr>
            <a:lvl2pPr marL="0" marR="0" lvl="1" indent="0" algn="l">
              <a:spcBef>
                <a:spcPts val="0"/>
              </a:spcBef>
              <a:buNone/>
              <a:defRPr sz="1800" b="0" i="0" u="none" strike="noStrike" cap="none">
                <a:solidFill>
                  <a:schemeClr val="dk1"/>
                </a:solidFill>
                <a:latin typeface="Century Gothic"/>
                <a:ea typeface="Century Gothic"/>
                <a:cs typeface="Century Gothic"/>
                <a:sym typeface="Century Gothic"/>
              </a:defRPr>
            </a:lvl2pPr>
            <a:lvl3pPr marL="0" marR="0" lvl="2" indent="0" algn="l">
              <a:spcBef>
                <a:spcPts val="0"/>
              </a:spcBef>
              <a:buNone/>
              <a:defRPr sz="1800" b="0" i="0" u="none" strike="noStrike" cap="none">
                <a:solidFill>
                  <a:schemeClr val="dk1"/>
                </a:solidFill>
                <a:latin typeface="Century Gothic"/>
                <a:ea typeface="Century Gothic"/>
                <a:cs typeface="Century Gothic"/>
                <a:sym typeface="Century Gothic"/>
              </a:defRPr>
            </a:lvl3pPr>
            <a:lvl4pPr marL="0" marR="0" lvl="3" indent="0" algn="l">
              <a:spcBef>
                <a:spcPts val="0"/>
              </a:spcBef>
              <a:buNone/>
              <a:defRPr sz="1800" b="0" i="0" u="none" strike="noStrike" cap="none">
                <a:solidFill>
                  <a:schemeClr val="dk1"/>
                </a:solidFill>
                <a:latin typeface="Century Gothic"/>
                <a:ea typeface="Century Gothic"/>
                <a:cs typeface="Century Gothic"/>
                <a:sym typeface="Century Gothic"/>
              </a:defRPr>
            </a:lvl4pPr>
            <a:lvl5pPr marL="0" marR="0" lvl="4" indent="0" algn="l">
              <a:spcBef>
                <a:spcPts val="0"/>
              </a:spcBef>
              <a:buNone/>
              <a:defRPr sz="1800" b="0" i="0" u="none" strike="noStrike" cap="none">
                <a:solidFill>
                  <a:schemeClr val="dk1"/>
                </a:solidFill>
                <a:latin typeface="Century Gothic"/>
                <a:ea typeface="Century Gothic"/>
                <a:cs typeface="Century Gothic"/>
                <a:sym typeface="Century Gothic"/>
              </a:defRPr>
            </a:lvl5pPr>
            <a:lvl6pPr marL="0" marR="0" lvl="5" indent="0" algn="l">
              <a:spcBef>
                <a:spcPts val="0"/>
              </a:spcBef>
              <a:buNone/>
              <a:defRPr sz="1800" b="0" i="0" u="none" strike="noStrike" cap="none">
                <a:solidFill>
                  <a:schemeClr val="dk1"/>
                </a:solidFill>
                <a:latin typeface="Century Gothic"/>
                <a:ea typeface="Century Gothic"/>
                <a:cs typeface="Century Gothic"/>
                <a:sym typeface="Century Gothic"/>
              </a:defRPr>
            </a:lvl6pPr>
            <a:lvl7pPr marL="0" marR="0" lvl="6" indent="0" algn="l">
              <a:spcBef>
                <a:spcPts val="0"/>
              </a:spcBef>
              <a:buNone/>
              <a:defRPr sz="1800" b="0" i="0" u="none" strike="noStrike" cap="none">
                <a:solidFill>
                  <a:schemeClr val="dk1"/>
                </a:solidFill>
                <a:latin typeface="Century Gothic"/>
                <a:ea typeface="Century Gothic"/>
                <a:cs typeface="Century Gothic"/>
                <a:sym typeface="Century Gothic"/>
              </a:defRPr>
            </a:lvl7pPr>
            <a:lvl8pPr marL="0" marR="0" lvl="7" indent="0" algn="l">
              <a:spcBef>
                <a:spcPts val="0"/>
              </a:spcBef>
              <a:buNone/>
              <a:defRPr sz="1800" b="0" i="0" u="none" strike="noStrike" cap="none">
                <a:solidFill>
                  <a:schemeClr val="dk1"/>
                </a:solidFill>
                <a:latin typeface="Century Gothic"/>
                <a:ea typeface="Century Gothic"/>
                <a:cs typeface="Century Gothic"/>
                <a:sym typeface="Century Gothic"/>
              </a:defRPr>
            </a:lvl8pPr>
            <a:lvl9pPr marL="0" marR="0" lvl="8" indent="0" algn="l">
              <a:spcBef>
                <a:spcPts val="0"/>
              </a:spcBef>
              <a:buNone/>
              <a:defRPr sz="1800" b="0" i="0" u="none" strike="noStrike" cap="none">
                <a:solidFill>
                  <a:schemeClr val="dk1"/>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Divider1">
  <p:cSld name="1_Divider1">
    <p:bg>
      <p:bgPr>
        <a:solidFill>
          <a:schemeClr val="dk1"/>
        </a:solidFill>
        <a:effectLst/>
      </p:bgPr>
    </p:bg>
    <p:spTree>
      <p:nvGrpSpPr>
        <p:cNvPr id="1" name="Shape 66"/>
        <p:cNvGrpSpPr/>
        <p:nvPr/>
      </p:nvGrpSpPr>
      <p:grpSpPr>
        <a:xfrm>
          <a:off x="0" y="0"/>
          <a:ext cx="0" cy="0"/>
          <a:chOff x="0" y="0"/>
          <a:chExt cx="0" cy="0"/>
        </a:xfrm>
      </p:grpSpPr>
      <p:sp>
        <p:nvSpPr>
          <p:cNvPr id="67" name="Google Shape;67;g3f33cbf25a2_0_125"/>
          <p:cNvSpPr txBox="1">
            <a:spLocks noGrp="1"/>
          </p:cNvSpPr>
          <p:nvPr>
            <p:ph type="title"/>
          </p:nvPr>
        </p:nvSpPr>
        <p:spPr>
          <a:xfrm>
            <a:off x="831850" y="1439414"/>
            <a:ext cx="7169100" cy="20913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g3f33cbf25a2_0_125"/>
          <p:cNvSpPr txBox="1">
            <a:spLocks noGrp="1"/>
          </p:cNvSpPr>
          <p:nvPr>
            <p:ph type="body" idx="1"/>
          </p:nvPr>
        </p:nvSpPr>
        <p:spPr>
          <a:xfrm>
            <a:off x="831850" y="3872610"/>
            <a:ext cx="7169100" cy="15003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400"/>
              <a:buFont typeface="Arial"/>
              <a:buNone/>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69" name="Google Shape;69;g3f33cbf25a2_0_125"/>
          <p:cNvPicPr preferRelativeResize="0"/>
          <p:nvPr/>
        </p:nvPicPr>
        <p:blipFill rotWithShape="1">
          <a:blip r:embed="rId2">
            <a:alphaModFix/>
          </a:blip>
          <a:srcRect/>
          <a:stretch/>
        </p:blipFill>
        <p:spPr>
          <a:xfrm>
            <a:off x="10164585" y="6120365"/>
            <a:ext cx="1297704" cy="547919"/>
          </a:xfrm>
          <a:prstGeom prst="rect">
            <a:avLst/>
          </a:prstGeom>
          <a:noFill/>
          <a:ln>
            <a:noFill/>
          </a:ln>
        </p:spPr>
      </p:pic>
      <p:cxnSp>
        <p:nvCxnSpPr>
          <p:cNvPr id="70" name="Google Shape;70;g3f33cbf25a2_0_125"/>
          <p:cNvCxnSpPr/>
          <p:nvPr/>
        </p:nvCxnSpPr>
        <p:spPr>
          <a:xfrm>
            <a:off x="0" y="3701143"/>
            <a:ext cx="8001000" cy="0"/>
          </a:xfrm>
          <a:prstGeom prst="straightConnector1">
            <a:avLst/>
          </a:prstGeom>
          <a:noFill/>
          <a:ln w="38100" cap="flat" cmpd="sng">
            <a:solidFill>
              <a:schemeClr val="accent1"/>
            </a:solidFill>
            <a:prstDash val="solid"/>
            <a:miter lim="8000"/>
            <a:headEnd type="none" w="sm" len="sm"/>
            <a:tailEnd type="none" w="sm" len="sm"/>
          </a:ln>
        </p:spPr>
      </p:cxnSp>
      <p:pic>
        <p:nvPicPr>
          <p:cNvPr id="71" name="Google Shape;71;g3f33cbf25a2_0_125" descr="A blue and black background&#10;&#10;Description automatically generated"/>
          <p:cNvPicPr preferRelativeResize="0"/>
          <p:nvPr/>
        </p:nvPicPr>
        <p:blipFill rotWithShape="1">
          <a:blip r:embed="rId3">
            <a:alphaModFix/>
          </a:blip>
          <a:srcRect l="88493" t="7482" r="5700" b="50296"/>
          <a:stretch/>
        </p:blipFill>
        <p:spPr>
          <a:xfrm rot="-5400000">
            <a:off x="6038851" y="704848"/>
            <a:ext cx="114299" cy="12192001"/>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7_Section Header">
  <p:cSld name="Section Header">
    <p:bg>
      <p:bgPr>
        <a:solidFill>
          <a:schemeClr val="dk1"/>
        </a:solidFill>
        <a:effectLst/>
      </p:bgPr>
    </p:bg>
    <p:spTree>
      <p:nvGrpSpPr>
        <p:cNvPr id="1" name="Shape 72"/>
        <p:cNvGrpSpPr/>
        <p:nvPr/>
      </p:nvGrpSpPr>
      <p:grpSpPr>
        <a:xfrm>
          <a:off x="0" y="0"/>
          <a:ext cx="0" cy="0"/>
          <a:chOff x="0" y="0"/>
          <a:chExt cx="0" cy="0"/>
        </a:xfrm>
      </p:grpSpPr>
      <p:pic>
        <p:nvPicPr>
          <p:cNvPr id="73" name="Google Shape;73;g3f33cbf25a2_0_131"/>
          <p:cNvPicPr preferRelativeResize="0"/>
          <p:nvPr/>
        </p:nvPicPr>
        <p:blipFill rotWithShape="1">
          <a:blip r:embed="rId2">
            <a:alphaModFix/>
          </a:blip>
          <a:srcRect/>
          <a:stretch/>
        </p:blipFill>
        <p:spPr>
          <a:xfrm rot="10800000">
            <a:off x="5022846" y="-1"/>
            <a:ext cx="7169151" cy="5359400"/>
          </a:xfrm>
          <a:prstGeom prst="rect">
            <a:avLst/>
          </a:prstGeom>
          <a:noFill/>
          <a:ln>
            <a:noFill/>
          </a:ln>
        </p:spPr>
      </p:pic>
      <p:sp>
        <p:nvSpPr>
          <p:cNvPr id="74" name="Google Shape;74;g3f33cbf25a2_0_131"/>
          <p:cNvSpPr txBox="1">
            <a:spLocks noGrp="1"/>
          </p:cNvSpPr>
          <p:nvPr>
            <p:ph type="title"/>
          </p:nvPr>
        </p:nvSpPr>
        <p:spPr>
          <a:xfrm>
            <a:off x="1358485" y="2383291"/>
            <a:ext cx="7169100" cy="20913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75" name="Google Shape;75;g3f33cbf25a2_0_131" descr="A blue and black background&#10;&#10;Description automatically generated"/>
          <p:cNvPicPr preferRelativeResize="0"/>
          <p:nvPr/>
        </p:nvPicPr>
        <p:blipFill rotWithShape="1">
          <a:blip r:embed="rId3">
            <a:alphaModFix/>
          </a:blip>
          <a:srcRect l="88493" t="7482" r="5700" b="50296"/>
          <a:stretch/>
        </p:blipFill>
        <p:spPr>
          <a:xfrm rot="-5400000">
            <a:off x="6038851" y="704848"/>
            <a:ext cx="114299" cy="12192001"/>
          </a:xfrm>
          <a:prstGeom prst="rect">
            <a:avLst/>
          </a:prstGeom>
          <a:noFill/>
          <a:ln>
            <a:noFill/>
          </a:ln>
        </p:spPr>
      </p:pic>
      <p:pic>
        <p:nvPicPr>
          <p:cNvPr id="76" name="Google Shape;76;g3f33cbf25a2_0_131"/>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g3f33cbf25a2_0_76"/>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9" name="Google Shape;19;g3f33cbf25a2_0_7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g3f33cbf25a2_0_79"/>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22" name="Google Shape;22;g3f33cbf25a2_0_79"/>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23" name="Google Shape;23;g3f33cbf25a2_0_7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g3f33cbf25a2_0_83"/>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26" name="Google Shape;26;g3f33cbf25a2_0_83"/>
          <p:cNvSpPr txBox="1">
            <a:spLocks noGrp="1"/>
          </p:cNvSpPr>
          <p:nvPr>
            <p:ph type="body" idx="1"/>
          </p:nvPr>
        </p:nvSpPr>
        <p:spPr>
          <a:xfrm>
            <a:off x="4156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7" name="Google Shape;27;g3f33cbf25a2_0_83"/>
          <p:cNvSpPr txBox="1">
            <a:spLocks noGrp="1"/>
          </p:cNvSpPr>
          <p:nvPr>
            <p:ph type="body" idx="2"/>
          </p:nvPr>
        </p:nvSpPr>
        <p:spPr>
          <a:xfrm>
            <a:off x="64432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8" name="Google Shape;28;g3f33cbf25a2_0_8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g3f33cbf25a2_0_88"/>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31" name="Google Shape;31;g3f33cbf25a2_0_8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g3f33cbf25a2_0_91"/>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a:endParaRPr/>
          </a:p>
        </p:txBody>
      </p:sp>
      <p:sp>
        <p:nvSpPr>
          <p:cNvPr id="34" name="Google Shape;34;g3f33cbf25a2_0_91"/>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rmAutofit/>
          </a:bodyPr>
          <a:lstStyle>
            <a:lvl1pPr marL="457200" lvl="0" indent="-330200">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5" name="Google Shape;35;g3f33cbf25a2_0_9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g3f33cbf25a2_0_95"/>
          <p:cNvSpPr txBox="1">
            <a:spLocks noGrp="1"/>
          </p:cNvSpPr>
          <p:nvPr>
            <p:ph type="title"/>
          </p:nvPr>
        </p:nvSpPr>
        <p:spPr>
          <a:xfrm>
            <a:off x="653667" y="600200"/>
            <a:ext cx="8490300" cy="5454300"/>
          </a:xfrm>
          <a:prstGeom prst="rect">
            <a:avLst/>
          </a:prstGeom>
        </p:spPr>
        <p:txBody>
          <a:bodyPr spcFirstLastPara="1" wrap="square" lIns="121900" tIns="121900" rIns="121900" bIns="121900" anchor="ctr" anchorCtr="0">
            <a:normAutofit/>
          </a:bodyPr>
          <a:lstStyle>
            <a:lvl1pPr lvl="0">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a:endParaRPr/>
          </a:p>
        </p:txBody>
      </p:sp>
      <p:sp>
        <p:nvSpPr>
          <p:cNvPr id="38" name="Google Shape;38;g3f33cbf25a2_0_9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g3f33cbf25a2_0_98"/>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 name="Google Shape;41;g3f33cbf25a2_0_98"/>
          <p:cNvSpPr txBox="1">
            <a:spLocks noGrp="1"/>
          </p:cNvSpPr>
          <p:nvPr>
            <p:ph type="title"/>
          </p:nvPr>
        </p:nvSpPr>
        <p:spPr>
          <a:xfrm>
            <a:off x="354000" y="1644233"/>
            <a:ext cx="5393700" cy="19764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5600"/>
              <a:buNone/>
              <a:defRPr sz="5600"/>
            </a:lvl1pPr>
            <a:lvl2pPr lvl="1" algn="ctr">
              <a:spcBef>
                <a:spcPts val="0"/>
              </a:spcBef>
              <a:spcAft>
                <a:spcPts val="0"/>
              </a:spcAft>
              <a:buSzPts val="5600"/>
              <a:buNone/>
              <a:defRPr sz="5600"/>
            </a:lvl2pPr>
            <a:lvl3pPr lvl="2" algn="ctr">
              <a:spcBef>
                <a:spcPts val="0"/>
              </a:spcBef>
              <a:spcAft>
                <a:spcPts val="0"/>
              </a:spcAft>
              <a:buSzPts val="5600"/>
              <a:buNone/>
              <a:defRPr sz="5600"/>
            </a:lvl3pPr>
            <a:lvl4pPr lvl="3" algn="ctr">
              <a:spcBef>
                <a:spcPts val="0"/>
              </a:spcBef>
              <a:spcAft>
                <a:spcPts val="0"/>
              </a:spcAft>
              <a:buSzPts val="5600"/>
              <a:buNone/>
              <a:defRPr sz="5600"/>
            </a:lvl4pPr>
            <a:lvl5pPr lvl="4" algn="ctr">
              <a:spcBef>
                <a:spcPts val="0"/>
              </a:spcBef>
              <a:spcAft>
                <a:spcPts val="0"/>
              </a:spcAft>
              <a:buSzPts val="5600"/>
              <a:buNone/>
              <a:defRPr sz="5600"/>
            </a:lvl5pPr>
            <a:lvl6pPr lvl="5" algn="ctr">
              <a:spcBef>
                <a:spcPts val="0"/>
              </a:spcBef>
              <a:spcAft>
                <a:spcPts val="0"/>
              </a:spcAft>
              <a:buSzPts val="5600"/>
              <a:buNone/>
              <a:defRPr sz="5600"/>
            </a:lvl6pPr>
            <a:lvl7pPr lvl="6" algn="ctr">
              <a:spcBef>
                <a:spcPts val="0"/>
              </a:spcBef>
              <a:spcAft>
                <a:spcPts val="0"/>
              </a:spcAft>
              <a:buSzPts val="5600"/>
              <a:buNone/>
              <a:defRPr sz="5600"/>
            </a:lvl7pPr>
            <a:lvl8pPr lvl="7" algn="ctr">
              <a:spcBef>
                <a:spcPts val="0"/>
              </a:spcBef>
              <a:spcAft>
                <a:spcPts val="0"/>
              </a:spcAft>
              <a:buSzPts val="5600"/>
              <a:buNone/>
              <a:defRPr sz="5600"/>
            </a:lvl8pPr>
            <a:lvl9pPr lvl="8" algn="ctr">
              <a:spcBef>
                <a:spcPts val="0"/>
              </a:spcBef>
              <a:spcAft>
                <a:spcPts val="0"/>
              </a:spcAft>
              <a:buSzPts val="5600"/>
              <a:buNone/>
              <a:defRPr sz="5600"/>
            </a:lvl9pPr>
          </a:lstStyle>
          <a:p>
            <a:endParaRPr/>
          </a:p>
        </p:txBody>
      </p:sp>
      <p:sp>
        <p:nvSpPr>
          <p:cNvPr id="42" name="Google Shape;42;g3f33cbf25a2_0_98"/>
          <p:cNvSpPr txBox="1">
            <a:spLocks noGrp="1"/>
          </p:cNvSpPr>
          <p:nvPr>
            <p:ph type="subTitle" idx="1"/>
          </p:nvPr>
        </p:nvSpPr>
        <p:spPr>
          <a:xfrm>
            <a:off x="354000" y="3737433"/>
            <a:ext cx="5393700" cy="16467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43" name="Google Shape;43;g3f33cbf25a2_0_98"/>
          <p:cNvSpPr txBox="1">
            <a:spLocks noGrp="1"/>
          </p:cNvSpPr>
          <p:nvPr>
            <p:ph type="body" idx="2"/>
          </p:nvPr>
        </p:nvSpPr>
        <p:spPr>
          <a:xfrm>
            <a:off x="6586000" y="965433"/>
            <a:ext cx="5115900" cy="4926900"/>
          </a:xfrm>
          <a:prstGeom prst="rect">
            <a:avLst/>
          </a:prstGeom>
        </p:spPr>
        <p:txBody>
          <a:bodyPr spcFirstLastPara="1" wrap="square" lIns="121900" tIns="121900" rIns="121900" bIns="121900" anchor="ctr"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44" name="Google Shape;44;g3f33cbf25a2_0_9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g3f33cbf25a2_0_104"/>
          <p:cNvSpPr txBox="1">
            <a:spLocks noGrp="1"/>
          </p:cNvSpPr>
          <p:nvPr>
            <p:ph type="body" idx="1"/>
          </p:nvPr>
        </p:nvSpPr>
        <p:spPr>
          <a:xfrm>
            <a:off x="415600" y="5640767"/>
            <a:ext cx="7998300" cy="806700"/>
          </a:xfrm>
          <a:prstGeom prst="rect">
            <a:avLst/>
          </a:prstGeom>
        </p:spPr>
        <p:txBody>
          <a:bodyPr spcFirstLastPara="1" wrap="square" lIns="121900" tIns="121900" rIns="121900" bIns="121900" anchor="ctr" anchorCtr="0">
            <a:normAutofit/>
          </a:bodyPr>
          <a:lstStyle>
            <a:lvl1pPr marL="457200" lvl="0" indent="-228600">
              <a:lnSpc>
                <a:spcPct val="100000"/>
              </a:lnSpc>
              <a:spcBef>
                <a:spcPts val="0"/>
              </a:spcBef>
              <a:spcAft>
                <a:spcPts val="0"/>
              </a:spcAft>
              <a:buSzPts val="2400"/>
              <a:buNone/>
              <a:defRPr/>
            </a:lvl1pPr>
          </a:lstStyle>
          <a:p>
            <a:endParaRPr/>
          </a:p>
        </p:txBody>
      </p:sp>
      <p:sp>
        <p:nvSpPr>
          <p:cNvPr id="47" name="Google Shape;47;g3f33cbf25a2_0_10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9"/>
        <p:cNvGrpSpPr/>
        <p:nvPr/>
      </p:nvGrpSpPr>
      <p:grpSpPr>
        <a:xfrm>
          <a:off x="0" y="0"/>
          <a:ext cx="0" cy="0"/>
          <a:chOff x="0" y="0"/>
          <a:chExt cx="0" cy="0"/>
        </a:xfrm>
      </p:grpSpPr>
      <p:sp>
        <p:nvSpPr>
          <p:cNvPr id="10" name="Google Shape;10;g3f33cbf25a2_0_68"/>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spcBef>
                <a:spcPts val="0"/>
              </a:spcBef>
              <a:spcAft>
                <a:spcPts val="0"/>
              </a:spcAft>
              <a:buClr>
                <a:schemeClr val="dk1"/>
              </a:buClr>
              <a:buSzPts val="3700"/>
              <a:buNone/>
              <a:defRPr sz="3700">
                <a:solidFill>
                  <a:schemeClr val="dk1"/>
                </a:solidFill>
              </a:defRPr>
            </a:lvl1pPr>
            <a:lvl2pPr lvl="1">
              <a:spcBef>
                <a:spcPts val="0"/>
              </a:spcBef>
              <a:spcAft>
                <a:spcPts val="0"/>
              </a:spcAft>
              <a:buClr>
                <a:schemeClr val="dk1"/>
              </a:buClr>
              <a:buSzPts val="3700"/>
              <a:buNone/>
              <a:defRPr sz="3700">
                <a:solidFill>
                  <a:schemeClr val="dk1"/>
                </a:solidFill>
              </a:defRPr>
            </a:lvl2pPr>
            <a:lvl3pPr lvl="2">
              <a:spcBef>
                <a:spcPts val="0"/>
              </a:spcBef>
              <a:spcAft>
                <a:spcPts val="0"/>
              </a:spcAft>
              <a:buClr>
                <a:schemeClr val="dk1"/>
              </a:buClr>
              <a:buSzPts val="3700"/>
              <a:buNone/>
              <a:defRPr sz="3700">
                <a:solidFill>
                  <a:schemeClr val="dk1"/>
                </a:solidFill>
              </a:defRPr>
            </a:lvl3pPr>
            <a:lvl4pPr lvl="3">
              <a:spcBef>
                <a:spcPts val="0"/>
              </a:spcBef>
              <a:spcAft>
                <a:spcPts val="0"/>
              </a:spcAft>
              <a:buClr>
                <a:schemeClr val="dk1"/>
              </a:buClr>
              <a:buSzPts val="3700"/>
              <a:buNone/>
              <a:defRPr sz="3700">
                <a:solidFill>
                  <a:schemeClr val="dk1"/>
                </a:solidFill>
              </a:defRPr>
            </a:lvl4pPr>
            <a:lvl5pPr lvl="4">
              <a:spcBef>
                <a:spcPts val="0"/>
              </a:spcBef>
              <a:spcAft>
                <a:spcPts val="0"/>
              </a:spcAft>
              <a:buClr>
                <a:schemeClr val="dk1"/>
              </a:buClr>
              <a:buSzPts val="3700"/>
              <a:buNone/>
              <a:defRPr sz="3700">
                <a:solidFill>
                  <a:schemeClr val="dk1"/>
                </a:solidFill>
              </a:defRPr>
            </a:lvl5pPr>
            <a:lvl6pPr lvl="5">
              <a:spcBef>
                <a:spcPts val="0"/>
              </a:spcBef>
              <a:spcAft>
                <a:spcPts val="0"/>
              </a:spcAft>
              <a:buClr>
                <a:schemeClr val="dk1"/>
              </a:buClr>
              <a:buSzPts val="3700"/>
              <a:buNone/>
              <a:defRPr sz="3700">
                <a:solidFill>
                  <a:schemeClr val="dk1"/>
                </a:solidFill>
              </a:defRPr>
            </a:lvl6pPr>
            <a:lvl7pPr lvl="6">
              <a:spcBef>
                <a:spcPts val="0"/>
              </a:spcBef>
              <a:spcAft>
                <a:spcPts val="0"/>
              </a:spcAft>
              <a:buClr>
                <a:schemeClr val="dk1"/>
              </a:buClr>
              <a:buSzPts val="3700"/>
              <a:buNone/>
              <a:defRPr sz="3700">
                <a:solidFill>
                  <a:schemeClr val="dk1"/>
                </a:solidFill>
              </a:defRPr>
            </a:lvl7pPr>
            <a:lvl8pPr lvl="7">
              <a:spcBef>
                <a:spcPts val="0"/>
              </a:spcBef>
              <a:spcAft>
                <a:spcPts val="0"/>
              </a:spcAft>
              <a:buClr>
                <a:schemeClr val="dk1"/>
              </a:buClr>
              <a:buSzPts val="3700"/>
              <a:buNone/>
              <a:defRPr sz="3700">
                <a:solidFill>
                  <a:schemeClr val="dk1"/>
                </a:solidFill>
              </a:defRPr>
            </a:lvl8pPr>
            <a:lvl9pPr lvl="8">
              <a:spcBef>
                <a:spcPts val="0"/>
              </a:spcBef>
              <a:spcAft>
                <a:spcPts val="0"/>
              </a:spcAft>
              <a:buClr>
                <a:schemeClr val="dk1"/>
              </a:buClr>
              <a:buSzPts val="3700"/>
              <a:buNone/>
              <a:defRPr sz="3700">
                <a:solidFill>
                  <a:schemeClr val="dk1"/>
                </a:solidFill>
              </a:defRPr>
            </a:lvl9pPr>
          </a:lstStyle>
          <a:p>
            <a:endParaRPr/>
          </a:p>
        </p:txBody>
      </p:sp>
      <p:sp>
        <p:nvSpPr>
          <p:cNvPr id="11" name="Google Shape;11;g3f33cbf25a2_0_68"/>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nSpc>
                <a:spcPct val="115000"/>
              </a:lnSpc>
              <a:spcBef>
                <a:spcPts val="0"/>
              </a:spcBef>
              <a:spcAft>
                <a:spcPts val="0"/>
              </a:spcAft>
              <a:buClr>
                <a:schemeClr val="dk2"/>
              </a:buClr>
              <a:buSzPts val="2400"/>
              <a:buChar char="●"/>
              <a:defRPr sz="2400">
                <a:solidFill>
                  <a:schemeClr val="dk2"/>
                </a:solidFill>
              </a:defRPr>
            </a:lvl1pPr>
            <a:lvl2pPr marL="914400" lvl="1" indent="-349250">
              <a:lnSpc>
                <a:spcPct val="115000"/>
              </a:lnSpc>
              <a:spcBef>
                <a:spcPts val="0"/>
              </a:spcBef>
              <a:spcAft>
                <a:spcPts val="0"/>
              </a:spcAft>
              <a:buClr>
                <a:schemeClr val="dk2"/>
              </a:buClr>
              <a:buSzPts val="1900"/>
              <a:buChar char="○"/>
              <a:defRPr sz="1900">
                <a:solidFill>
                  <a:schemeClr val="dk2"/>
                </a:solidFill>
              </a:defRPr>
            </a:lvl2pPr>
            <a:lvl3pPr marL="1371600" lvl="2" indent="-349250">
              <a:lnSpc>
                <a:spcPct val="115000"/>
              </a:lnSpc>
              <a:spcBef>
                <a:spcPts val="0"/>
              </a:spcBef>
              <a:spcAft>
                <a:spcPts val="0"/>
              </a:spcAft>
              <a:buClr>
                <a:schemeClr val="dk2"/>
              </a:buClr>
              <a:buSzPts val="1900"/>
              <a:buChar char="■"/>
              <a:defRPr sz="1900">
                <a:solidFill>
                  <a:schemeClr val="dk2"/>
                </a:solidFill>
              </a:defRPr>
            </a:lvl3pPr>
            <a:lvl4pPr marL="1828800" lvl="3" indent="-349250">
              <a:lnSpc>
                <a:spcPct val="115000"/>
              </a:lnSpc>
              <a:spcBef>
                <a:spcPts val="0"/>
              </a:spcBef>
              <a:spcAft>
                <a:spcPts val="0"/>
              </a:spcAft>
              <a:buClr>
                <a:schemeClr val="dk2"/>
              </a:buClr>
              <a:buSzPts val="1900"/>
              <a:buChar char="●"/>
              <a:defRPr sz="1900">
                <a:solidFill>
                  <a:schemeClr val="dk2"/>
                </a:solidFill>
              </a:defRPr>
            </a:lvl4pPr>
            <a:lvl5pPr marL="2286000" lvl="4" indent="-349250">
              <a:lnSpc>
                <a:spcPct val="115000"/>
              </a:lnSpc>
              <a:spcBef>
                <a:spcPts val="0"/>
              </a:spcBef>
              <a:spcAft>
                <a:spcPts val="0"/>
              </a:spcAft>
              <a:buClr>
                <a:schemeClr val="dk2"/>
              </a:buClr>
              <a:buSzPts val="1900"/>
              <a:buChar char="○"/>
              <a:defRPr sz="1900">
                <a:solidFill>
                  <a:schemeClr val="dk2"/>
                </a:solidFill>
              </a:defRPr>
            </a:lvl5pPr>
            <a:lvl6pPr marL="2743200" lvl="5" indent="-349250">
              <a:lnSpc>
                <a:spcPct val="115000"/>
              </a:lnSpc>
              <a:spcBef>
                <a:spcPts val="0"/>
              </a:spcBef>
              <a:spcAft>
                <a:spcPts val="0"/>
              </a:spcAft>
              <a:buClr>
                <a:schemeClr val="dk2"/>
              </a:buClr>
              <a:buSzPts val="1900"/>
              <a:buChar char="■"/>
              <a:defRPr sz="1900">
                <a:solidFill>
                  <a:schemeClr val="dk2"/>
                </a:solidFill>
              </a:defRPr>
            </a:lvl6pPr>
            <a:lvl7pPr marL="3200400" lvl="6" indent="-349250">
              <a:lnSpc>
                <a:spcPct val="115000"/>
              </a:lnSpc>
              <a:spcBef>
                <a:spcPts val="0"/>
              </a:spcBef>
              <a:spcAft>
                <a:spcPts val="0"/>
              </a:spcAft>
              <a:buClr>
                <a:schemeClr val="dk2"/>
              </a:buClr>
              <a:buSzPts val="1900"/>
              <a:buChar char="●"/>
              <a:defRPr sz="1900">
                <a:solidFill>
                  <a:schemeClr val="dk2"/>
                </a:solidFill>
              </a:defRPr>
            </a:lvl7pPr>
            <a:lvl8pPr marL="3657600" lvl="7" indent="-349250">
              <a:lnSpc>
                <a:spcPct val="115000"/>
              </a:lnSpc>
              <a:spcBef>
                <a:spcPts val="0"/>
              </a:spcBef>
              <a:spcAft>
                <a:spcPts val="0"/>
              </a:spcAft>
              <a:buClr>
                <a:schemeClr val="dk2"/>
              </a:buClr>
              <a:buSzPts val="1900"/>
              <a:buChar char="○"/>
              <a:defRPr sz="1900">
                <a:solidFill>
                  <a:schemeClr val="dk2"/>
                </a:solidFill>
              </a:defRPr>
            </a:lvl8pPr>
            <a:lvl9pPr marL="4114800" lvl="8" indent="-349250">
              <a:lnSpc>
                <a:spcPct val="115000"/>
              </a:lnSpc>
              <a:spcBef>
                <a:spcPts val="0"/>
              </a:spcBef>
              <a:spcAft>
                <a:spcPts val="0"/>
              </a:spcAft>
              <a:buClr>
                <a:schemeClr val="dk2"/>
              </a:buClr>
              <a:buSzPts val="1900"/>
              <a:buChar char="■"/>
              <a:defRPr sz="1900">
                <a:solidFill>
                  <a:schemeClr val="dk2"/>
                </a:solidFill>
              </a:defRPr>
            </a:lvl9pPr>
          </a:lstStyle>
          <a:p>
            <a:endParaRPr/>
          </a:p>
        </p:txBody>
      </p:sp>
      <p:sp>
        <p:nvSpPr>
          <p:cNvPr id="12" name="Google Shape;12;g3f33cbf25a2_0_68"/>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image" Target="../media/image22.png"/><Relationship Id="rId3" Type="http://schemas.openxmlformats.org/officeDocument/2006/relationships/image" Target="../media/image7.png"/><Relationship Id="rId21" Type="http://schemas.openxmlformats.org/officeDocument/2006/relationships/image" Target="../media/image25.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notesSlide" Target="../notesSlides/notesSlide16.xml"/><Relationship Id="rId16" Type="http://schemas.openxmlformats.org/officeDocument/2006/relationships/image" Target="../media/image20.png"/><Relationship Id="rId20" Type="http://schemas.openxmlformats.org/officeDocument/2006/relationships/image" Target="../media/image24.png"/><Relationship Id="rId1" Type="http://schemas.openxmlformats.org/officeDocument/2006/relationships/slideLayout" Target="../slideLayouts/slideLayout11.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23" Type="http://schemas.openxmlformats.org/officeDocument/2006/relationships/image" Target="../media/image27.png"/><Relationship Id="rId10" Type="http://schemas.openxmlformats.org/officeDocument/2006/relationships/image" Target="../media/image14.png"/><Relationship Id="rId19" Type="http://schemas.openxmlformats.org/officeDocument/2006/relationships/image" Target="../media/image23.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 Id="rId22" Type="http://schemas.openxmlformats.org/officeDocument/2006/relationships/image" Target="../media/image26.png"/></Relationships>
</file>

<file path=ppt/slides/_rels/slide1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11.xml"/><Relationship Id="rId6" Type="http://schemas.openxmlformats.org/officeDocument/2006/relationships/image" Target="../media/image11.png"/><Relationship Id="rId5" Type="http://schemas.openxmlformats.org/officeDocument/2006/relationships/image" Target="../media/image30.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microsoft.com/office/2018/10/relationships/comments" Target="../comments/modernComment_131_0.xml"/><Relationship Id="rId2" Type="http://schemas.openxmlformats.org/officeDocument/2006/relationships/notesSlide" Target="../notesSlides/notesSlide41.xml"/><Relationship Id="rId1" Type="http://schemas.openxmlformats.org/officeDocument/2006/relationships/slideLayout" Target="../slideLayouts/slideLayout15.xml"/><Relationship Id="rId5" Type="http://schemas.openxmlformats.org/officeDocument/2006/relationships/image" Target="../media/image43.jpeg"/><Relationship Id="rId4" Type="http://schemas.openxmlformats.org/officeDocument/2006/relationships/image" Target="../media/image42.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59702-F766-4A3D-C511-F4D6B69844D1}"/>
              </a:ext>
            </a:extLst>
          </p:cNvPr>
          <p:cNvSpPr>
            <a:spLocks noGrp="1"/>
          </p:cNvSpPr>
          <p:nvPr>
            <p:ph type="title"/>
          </p:nvPr>
        </p:nvSpPr>
        <p:spPr/>
        <p:txBody>
          <a:bodyPr/>
          <a:lstStyle/>
          <a:p>
            <a:r>
              <a:rPr lang="en-US"/>
              <a:t>Introduction to Outpatient Palliative Care: Part One</a:t>
            </a:r>
          </a:p>
        </p:txBody>
      </p:sp>
      <p:sp>
        <p:nvSpPr>
          <p:cNvPr id="3" name="Text Placeholder 2">
            <a:extLst>
              <a:ext uri="{FF2B5EF4-FFF2-40B4-BE49-F238E27FC236}">
                <a16:creationId xmlns:a16="http://schemas.microsoft.com/office/drawing/2014/main" id="{75768155-CB46-6274-E586-C43571AFD2FE}"/>
              </a:ext>
            </a:extLst>
          </p:cNvPr>
          <p:cNvSpPr>
            <a:spLocks noGrp="1"/>
          </p:cNvSpPr>
          <p:nvPr>
            <p:ph type="body" idx="4294967295"/>
          </p:nvPr>
        </p:nvSpPr>
        <p:spPr>
          <a:xfrm>
            <a:off x="1359408" y="4847273"/>
            <a:ext cx="7169150" cy="1501775"/>
          </a:xfrm>
        </p:spPr>
        <p:txBody>
          <a:bodyPr/>
          <a:lstStyle/>
          <a:p>
            <a:pPr marL="9525" indent="0">
              <a:buNone/>
            </a:pPr>
            <a:r>
              <a:rPr lang="en-US" sz="2000">
                <a:solidFill>
                  <a:schemeClr val="bg1"/>
                </a:solidFill>
              </a:rPr>
              <a:t>Victoria Sweetnam MD</a:t>
            </a:r>
            <a:endParaRPr lang="en-US"/>
          </a:p>
          <a:p>
            <a:pPr marL="9525" indent="0">
              <a:buNone/>
            </a:pPr>
            <a:r>
              <a:rPr lang="en-US" sz="2000">
                <a:solidFill>
                  <a:schemeClr val="bg1"/>
                </a:solidFill>
              </a:rPr>
              <a:t>Angelika Golebiowska MD</a:t>
            </a:r>
          </a:p>
          <a:p>
            <a:pPr marL="9525" indent="0">
              <a:buNone/>
            </a:pPr>
            <a:r>
              <a:rPr lang="en-US" sz="2000">
                <a:solidFill>
                  <a:schemeClr val="bg1"/>
                </a:solidFill>
              </a:rPr>
              <a:t>No Disclosures</a:t>
            </a:r>
          </a:p>
        </p:txBody>
      </p:sp>
    </p:spTree>
    <p:extLst>
      <p:ext uri="{BB962C8B-B14F-4D97-AF65-F5344CB8AC3E}">
        <p14:creationId xmlns:p14="http://schemas.microsoft.com/office/powerpoint/2010/main" val="14484176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48640" y="292608"/>
            <a:ext cx="7315200" cy="320040"/>
          </a:xfrm>
          <a:prstGeom prst="rect">
            <a:avLst/>
          </a:prstGeom>
          <a:noFill/>
        </p:spPr>
        <p:txBody>
          <a:bodyPr wrap="none" lIns="0" tIns="0" rIns="0" bIns="0">
            <a:spAutoFit/>
          </a:bodyPr>
          <a:lstStyle/>
          <a:p>
            <a:r>
              <a:rPr sz="1300" b="1" spc="180">
                <a:solidFill>
                  <a:srgbClr val="000000"/>
                </a:solidFill>
                <a:latin typeface="Calibri"/>
              </a:rPr>
              <a:t>SUBSIDIZED PATHWAY</a:t>
            </a:r>
          </a:p>
        </p:txBody>
      </p:sp>
      <p:sp>
        <p:nvSpPr>
          <p:cNvPr id="3" name="TextBox 2"/>
          <p:cNvSpPr txBox="1"/>
          <p:nvPr/>
        </p:nvSpPr>
        <p:spPr>
          <a:xfrm>
            <a:off x="502920" y="566928"/>
            <a:ext cx="10515600" cy="594360"/>
          </a:xfrm>
          <a:prstGeom prst="rect">
            <a:avLst/>
          </a:prstGeom>
          <a:noFill/>
        </p:spPr>
        <p:txBody>
          <a:bodyPr wrap="none" lIns="0" tIns="0" rIns="0" bIns="0">
            <a:spAutoFit/>
          </a:bodyPr>
          <a:lstStyle/>
          <a:p>
            <a:r>
              <a:rPr sz="3200" b="1">
                <a:solidFill>
                  <a:srgbClr val="000000"/>
                </a:solidFill>
                <a:latin typeface="Cambria"/>
              </a:rPr>
              <a:t>Taxonomy of Palliative Care Delivery</a:t>
            </a:r>
          </a:p>
        </p:txBody>
      </p:sp>
      <p:sp>
        <p:nvSpPr>
          <p:cNvPr id="4" name="Rounded Rectangle 3"/>
          <p:cNvSpPr/>
          <p:nvPr/>
        </p:nvSpPr>
        <p:spPr>
          <a:xfrm>
            <a:off x="7684923" y="1411765"/>
            <a:ext cx="3566160" cy="822960"/>
          </a:xfrm>
          <a:prstGeom prst="roundRect">
            <a:avLst>
              <a:gd name="adj" fmla="val 12000"/>
            </a:avLst>
          </a:prstGeom>
          <a:solidFill>
            <a:srgbClr val="C6E6C3"/>
          </a:solidFill>
          <a:ln w="15875">
            <a:solidFill>
              <a:srgbClr val="8FC28A"/>
            </a:solidFill>
          </a:ln>
          <a:effectLst/>
        </p:spPr>
        <p:style>
          <a:lnRef idx="1">
            <a:schemeClr val="accent1"/>
          </a:lnRef>
          <a:fillRef idx="3">
            <a:schemeClr val="accent1"/>
          </a:fillRef>
          <a:effectRef idx="2">
            <a:schemeClr val="accent1"/>
          </a:effectRef>
          <a:fontRef idx="minor">
            <a:schemeClr val="lt1"/>
          </a:fontRef>
        </p:style>
        <p:txBody>
          <a:bodyPr wrap="square" lIns="109728" tIns="54864" rIns="109728" bIns="54864" rtlCol="0" anchor="ctr"/>
          <a:lstStyle/>
          <a:p>
            <a:pPr algn="l"/>
            <a:r>
              <a:rPr sz="1600" b="1">
                <a:solidFill>
                  <a:srgbClr val="000000"/>
                </a:solidFill>
                <a:latin typeface="Calibri"/>
              </a:rPr>
              <a:t>Subsidized = Government covers a portion of costs to expand access</a:t>
            </a:r>
            <a:endParaRPr lang="en-US" sz="1600" b="1">
              <a:solidFill>
                <a:srgbClr val="000000"/>
              </a:solidFill>
              <a:latin typeface="Calibri"/>
            </a:endParaRPr>
          </a:p>
          <a:p>
            <a:pPr algn="l"/>
            <a:r>
              <a:rPr lang="en-US" sz="1600" b="1">
                <a:solidFill>
                  <a:srgbClr val="000000"/>
                </a:solidFill>
                <a:latin typeface="Calibri"/>
              </a:rPr>
              <a:t>(</a:t>
            </a:r>
            <a:r>
              <a:rPr lang="en-US" sz="1600" b="1" err="1">
                <a:solidFill>
                  <a:srgbClr val="000000"/>
                </a:solidFill>
                <a:latin typeface="Calibri"/>
              </a:rPr>
              <a:t>i.e</a:t>
            </a:r>
            <a:r>
              <a:rPr lang="en-US" sz="1600" b="1">
                <a:solidFill>
                  <a:srgbClr val="000000"/>
                </a:solidFill>
                <a:latin typeface="Calibri"/>
              </a:rPr>
              <a:t> VA, public hospitals, Medicaid) </a:t>
            </a:r>
            <a:endParaRPr sz="1600" b="1">
              <a:solidFill>
                <a:srgbClr val="000000"/>
              </a:solidFill>
              <a:latin typeface="Calibri"/>
            </a:endParaRPr>
          </a:p>
        </p:txBody>
      </p:sp>
      <p:cxnSp>
        <p:nvCxnSpPr>
          <p:cNvPr id="5" name="Connector 4"/>
          <p:cNvCxnSpPr/>
          <p:nvPr/>
        </p:nvCxnSpPr>
        <p:spPr>
          <a:xfrm flipH="1">
            <a:off x="1584655" y="2139696"/>
            <a:ext cx="2396642" cy="438912"/>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6" name="Connector 5"/>
          <p:cNvCxnSpPr/>
          <p:nvPr/>
        </p:nvCxnSpPr>
        <p:spPr>
          <a:xfrm>
            <a:off x="3981297" y="2139696"/>
            <a:ext cx="2396643" cy="438912"/>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7" name="Connector 6"/>
          <p:cNvCxnSpPr/>
          <p:nvPr/>
        </p:nvCxnSpPr>
        <p:spPr>
          <a:xfrm flipH="1">
            <a:off x="3840480" y="3236976"/>
            <a:ext cx="2537460" cy="420624"/>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a:off x="6377940" y="3236976"/>
            <a:ext cx="2537460" cy="420624"/>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a:off x="3840480" y="4169664"/>
            <a:ext cx="0" cy="384048"/>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flipH="1">
            <a:off x="7223760" y="4169664"/>
            <a:ext cx="1691640" cy="384048"/>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a:off x="8915400" y="4169664"/>
            <a:ext cx="1691640" cy="384048"/>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a:off x="3840480" y="5065776"/>
            <a:ext cx="0" cy="384048"/>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H="1">
            <a:off x="6096304" y="5065776"/>
            <a:ext cx="1127456" cy="384048"/>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a:off x="7223760" y="5065776"/>
            <a:ext cx="1127455" cy="384048"/>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a:off x="10607040" y="5065776"/>
            <a:ext cx="0" cy="384048"/>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sp>
        <p:nvSpPr>
          <p:cNvPr id="16" name="Rounded Rectangle 15"/>
          <p:cNvSpPr/>
          <p:nvPr/>
        </p:nvSpPr>
        <p:spPr>
          <a:xfrm>
            <a:off x="2723997" y="1481328"/>
            <a:ext cx="2514600" cy="658368"/>
          </a:xfrm>
          <a:prstGeom prst="roundRect">
            <a:avLst>
              <a:gd name="adj" fmla="val 12000"/>
            </a:avLst>
          </a:prstGeom>
          <a:solidFill>
            <a:srgbClr val="C6E6C3"/>
          </a:solidFill>
          <a:ln w="15875">
            <a:solidFill>
              <a:srgbClr val="8FC28A"/>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500" b="1">
                <a:solidFill>
                  <a:srgbClr val="000000"/>
                </a:solidFill>
                <a:latin typeface="Calibri"/>
              </a:rPr>
              <a:t>Foundation</a:t>
            </a:r>
          </a:p>
          <a:p>
            <a:pPr algn="ctr"/>
            <a:r>
              <a:rPr sz="1050" b="1" i="0">
                <a:solidFill>
                  <a:srgbClr val="000000"/>
                </a:solidFill>
                <a:latin typeface="Calibri"/>
              </a:rPr>
              <a:t>Subsidized </a:t>
            </a:r>
            <a:r>
              <a:rPr lang="en-US" sz="1050" b="1">
                <a:solidFill>
                  <a:srgbClr val="000000"/>
                </a:solidFill>
                <a:latin typeface="Calibri"/>
              </a:rPr>
              <a:t> &amp; </a:t>
            </a:r>
            <a:r>
              <a:rPr sz="1050" b="1" i="0">
                <a:solidFill>
                  <a:srgbClr val="000000"/>
                </a:solidFill>
                <a:latin typeface="Calibri"/>
              </a:rPr>
              <a:t> non-subsidized</a:t>
            </a:r>
          </a:p>
        </p:txBody>
      </p:sp>
      <p:sp>
        <p:nvSpPr>
          <p:cNvPr id="17" name="Rounded Rectangle 16"/>
          <p:cNvSpPr/>
          <p:nvPr/>
        </p:nvSpPr>
        <p:spPr>
          <a:xfrm>
            <a:off x="647395" y="2578608"/>
            <a:ext cx="1874519" cy="658368"/>
          </a:xfrm>
          <a:prstGeom prst="roundRect">
            <a:avLst>
              <a:gd name="adj" fmla="val 12000"/>
            </a:avLst>
          </a:prstGeom>
          <a:solidFill>
            <a:srgbClr val="FFD8A8"/>
          </a:solidFill>
          <a:ln w="15875">
            <a:solidFill>
              <a:srgbClr val="E8AE5C"/>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500" b="1">
                <a:solidFill>
                  <a:srgbClr val="000000"/>
                </a:solidFill>
                <a:latin typeface="Calibri"/>
              </a:rPr>
              <a:t>Inpatient</a:t>
            </a:r>
          </a:p>
          <a:p>
            <a:pPr algn="ctr"/>
            <a:r>
              <a:rPr sz="1050" b="1" i="0">
                <a:solidFill>
                  <a:srgbClr val="000000"/>
                </a:solidFill>
                <a:latin typeface="Calibri"/>
              </a:rPr>
              <a:t>Acute crisis stabilization</a:t>
            </a:r>
          </a:p>
        </p:txBody>
      </p:sp>
      <p:sp>
        <p:nvSpPr>
          <p:cNvPr id="18" name="Rounded Rectangle 17"/>
          <p:cNvSpPr/>
          <p:nvPr/>
        </p:nvSpPr>
        <p:spPr>
          <a:xfrm>
            <a:off x="5440679" y="2578608"/>
            <a:ext cx="1874519" cy="658368"/>
          </a:xfrm>
          <a:prstGeom prst="roundRect">
            <a:avLst>
              <a:gd name="adj" fmla="val 12000"/>
            </a:avLst>
          </a:prstGeom>
          <a:solidFill>
            <a:srgbClr val="BFDDF2"/>
          </a:solidFill>
          <a:ln w="15875">
            <a:solidFill>
              <a:srgbClr val="7FB4DD"/>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500" b="1">
                <a:solidFill>
                  <a:srgbClr val="000000"/>
                </a:solidFill>
                <a:latin typeface="Calibri"/>
              </a:rPr>
              <a:t>Outpatient</a:t>
            </a:r>
          </a:p>
          <a:p>
            <a:pPr algn="ctr"/>
            <a:r>
              <a:rPr sz="1050" b="1" i="0">
                <a:solidFill>
                  <a:srgbClr val="000000"/>
                </a:solidFill>
                <a:latin typeface="Calibri"/>
              </a:rPr>
              <a:t>Longitudinal support</a:t>
            </a:r>
          </a:p>
        </p:txBody>
      </p:sp>
      <p:sp>
        <p:nvSpPr>
          <p:cNvPr id="19" name="Rounded Rectangle 18"/>
          <p:cNvSpPr/>
          <p:nvPr/>
        </p:nvSpPr>
        <p:spPr>
          <a:xfrm>
            <a:off x="3063240" y="3657600"/>
            <a:ext cx="1554480" cy="512064"/>
          </a:xfrm>
          <a:prstGeom prst="roundRect">
            <a:avLst>
              <a:gd name="adj" fmla="val 12000"/>
            </a:avLst>
          </a:prstGeom>
          <a:solidFill>
            <a:srgbClr val="D3CFF0"/>
          </a:solidFill>
          <a:ln w="15875">
            <a:solidFill>
              <a:srgbClr val="A69EE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Ambulatory</a:t>
            </a:r>
          </a:p>
        </p:txBody>
      </p:sp>
      <p:sp>
        <p:nvSpPr>
          <p:cNvPr id="20" name="Rounded Rectangle 19"/>
          <p:cNvSpPr/>
          <p:nvPr/>
        </p:nvSpPr>
        <p:spPr>
          <a:xfrm>
            <a:off x="7978140" y="3657600"/>
            <a:ext cx="1874519" cy="512064"/>
          </a:xfrm>
          <a:prstGeom prst="roundRect">
            <a:avLst>
              <a:gd name="adj" fmla="val 12000"/>
            </a:avLst>
          </a:prstGeom>
          <a:solidFill>
            <a:srgbClr val="DADADA"/>
          </a:solidFill>
          <a:ln w="15875">
            <a:solidFill>
              <a:srgbClr val="AFAFAF"/>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Community-based</a:t>
            </a:r>
          </a:p>
        </p:txBody>
      </p:sp>
      <p:sp>
        <p:nvSpPr>
          <p:cNvPr id="21" name="Rounded Rectangle 20"/>
          <p:cNvSpPr/>
          <p:nvPr/>
        </p:nvSpPr>
        <p:spPr>
          <a:xfrm>
            <a:off x="3108960" y="4553712"/>
            <a:ext cx="1463040" cy="512064"/>
          </a:xfrm>
          <a:prstGeom prst="roundRect">
            <a:avLst>
              <a:gd name="adj" fmla="val 12000"/>
            </a:avLst>
          </a:prstGeom>
          <a:solidFill>
            <a:srgbClr val="D3CFF0"/>
          </a:solidFill>
          <a:ln w="15875">
            <a:solidFill>
              <a:srgbClr val="A69EE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Clinics</a:t>
            </a:r>
          </a:p>
        </p:txBody>
      </p:sp>
      <p:sp>
        <p:nvSpPr>
          <p:cNvPr id="22" name="Rounded Rectangle 21"/>
          <p:cNvSpPr/>
          <p:nvPr/>
        </p:nvSpPr>
        <p:spPr>
          <a:xfrm>
            <a:off x="6446520" y="4553712"/>
            <a:ext cx="1554480" cy="512064"/>
          </a:xfrm>
          <a:prstGeom prst="roundRect">
            <a:avLst>
              <a:gd name="adj" fmla="val 12000"/>
            </a:avLst>
          </a:prstGeom>
          <a:solidFill>
            <a:srgbClr val="DADADA"/>
          </a:solidFill>
          <a:ln w="15875">
            <a:solidFill>
              <a:srgbClr val="AFAFAF"/>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Home-based</a:t>
            </a:r>
          </a:p>
        </p:txBody>
      </p:sp>
      <p:sp>
        <p:nvSpPr>
          <p:cNvPr id="23" name="Rounded Rectangle 22"/>
          <p:cNvSpPr/>
          <p:nvPr/>
        </p:nvSpPr>
        <p:spPr>
          <a:xfrm>
            <a:off x="9761219" y="4553712"/>
            <a:ext cx="1691640" cy="512064"/>
          </a:xfrm>
          <a:prstGeom prst="roundRect">
            <a:avLst>
              <a:gd name="adj" fmla="val 12000"/>
            </a:avLst>
          </a:prstGeom>
          <a:solidFill>
            <a:srgbClr val="DADADA"/>
          </a:solidFill>
          <a:ln w="15875">
            <a:solidFill>
              <a:srgbClr val="AFAFAF"/>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Facility-based</a:t>
            </a:r>
          </a:p>
        </p:txBody>
      </p:sp>
      <p:sp>
        <p:nvSpPr>
          <p:cNvPr id="24" name="Rounded Rectangle 23"/>
          <p:cNvSpPr/>
          <p:nvPr/>
        </p:nvSpPr>
        <p:spPr>
          <a:xfrm>
            <a:off x="2948940" y="5449824"/>
            <a:ext cx="1783080" cy="566928"/>
          </a:xfrm>
          <a:prstGeom prst="roundRect">
            <a:avLst>
              <a:gd name="adj" fmla="val 12000"/>
            </a:avLst>
          </a:prstGeom>
          <a:solidFill>
            <a:srgbClr val="D3CFF0"/>
          </a:solidFill>
          <a:ln w="15875">
            <a:solidFill>
              <a:srgbClr val="A69EE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Embedded clinics</a:t>
            </a:r>
          </a:p>
        </p:txBody>
      </p:sp>
      <p:sp>
        <p:nvSpPr>
          <p:cNvPr id="25" name="Rounded Rectangle 24"/>
          <p:cNvSpPr/>
          <p:nvPr/>
        </p:nvSpPr>
        <p:spPr>
          <a:xfrm>
            <a:off x="5204764" y="5449824"/>
            <a:ext cx="1783080" cy="566928"/>
          </a:xfrm>
          <a:prstGeom prst="roundRect">
            <a:avLst>
              <a:gd name="adj" fmla="val 12000"/>
            </a:avLst>
          </a:prstGeom>
          <a:solidFill>
            <a:srgbClr val="DADADA"/>
          </a:solidFill>
          <a:ln w="15875">
            <a:solidFill>
              <a:srgbClr val="AFAFAF"/>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Insurance programs</a:t>
            </a:r>
          </a:p>
        </p:txBody>
      </p:sp>
      <p:sp>
        <p:nvSpPr>
          <p:cNvPr id="26" name="Rounded Rectangle 25"/>
          <p:cNvSpPr/>
          <p:nvPr/>
        </p:nvSpPr>
        <p:spPr>
          <a:xfrm>
            <a:off x="7413955" y="5449824"/>
            <a:ext cx="1874519" cy="566928"/>
          </a:xfrm>
          <a:prstGeom prst="roundRect">
            <a:avLst>
              <a:gd name="adj" fmla="val 12000"/>
            </a:avLst>
          </a:prstGeom>
          <a:solidFill>
            <a:srgbClr val="DADADA"/>
          </a:solidFill>
          <a:ln w="15875">
            <a:solidFill>
              <a:srgbClr val="AFAFAF"/>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Company-based program</a:t>
            </a:r>
          </a:p>
        </p:txBody>
      </p:sp>
      <p:sp>
        <p:nvSpPr>
          <p:cNvPr id="27" name="Rounded Rectangle 26"/>
          <p:cNvSpPr/>
          <p:nvPr/>
        </p:nvSpPr>
        <p:spPr>
          <a:xfrm>
            <a:off x="9761219" y="5449824"/>
            <a:ext cx="1691640" cy="566928"/>
          </a:xfrm>
          <a:prstGeom prst="roundRect">
            <a:avLst>
              <a:gd name="adj" fmla="val 12000"/>
            </a:avLst>
          </a:prstGeom>
          <a:solidFill>
            <a:srgbClr val="DADADA"/>
          </a:solidFill>
          <a:ln w="15875">
            <a:solidFill>
              <a:srgbClr val="AFAFAF"/>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Longterm care</a:t>
            </a:r>
          </a:p>
        </p:txBody>
      </p:sp>
    </p:spTree>
    <p:extLst>
      <p:ext uri="{BB962C8B-B14F-4D97-AF65-F5344CB8AC3E}">
        <p14:creationId xmlns:p14="http://schemas.microsoft.com/office/powerpoint/2010/main" val="4133780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48640" y="292608"/>
            <a:ext cx="7315200" cy="320040"/>
          </a:xfrm>
          <a:prstGeom prst="rect">
            <a:avLst/>
          </a:prstGeom>
          <a:noFill/>
        </p:spPr>
        <p:txBody>
          <a:bodyPr wrap="none" lIns="0" tIns="0" rIns="0" bIns="0">
            <a:spAutoFit/>
          </a:bodyPr>
          <a:lstStyle/>
          <a:p>
            <a:r>
              <a:rPr sz="1300" b="1" spc="180">
                <a:solidFill>
                  <a:srgbClr val="000000"/>
                </a:solidFill>
                <a:latin typeface="Calibri"/>
              </a:rPr>
              <a:t>AMBULATORY PATHWAY</a:t>
            </a:r>
          </a:p>
        </p:txBody>
      </p:sp>
      <p:sp>
        <p:nvSpPr>
          <p:cNvPr id="3" name="TextBox 2"/>
          <p:cNvSpPr txBox="1"/>
          <p:nvPr/>
        </p:nvSpPr>
        <p:spPr>
          <a:xfrm>
            <a:off x="502920" y="566928"/>
            <a:ext cx="10515600" cy="594360"/>
          </a:xfrm>
          <a:prstGeom prst="rect">
            <a:avLst/>
          </a:prstGeom>
          <a:noFill/>
        </p:spPr>
        <p:txBody>
          <a:bodyPr wrap="none" lIns="0" tIns="0" rIns="0" bIns="0">
            <a:spAutoFit/>
          </a:bodyPr>
          <a:lstStyle/>
          <a:p>
            <a:r>
              <a:rPr sz="3200" b="1">
                <a:solidFill>
                  <a:srgbClr val="000000"/>
                </a:solidFill>
                <a:latin typeface="Cambria"/>
              </a:rPr>
              <a:t>Taxonomy of Palliative Care Delivery</a:t>
            </a:r>
          </a:p>
        </p:txBody>
      </p:sp>
      <p:sp>
        <p:nvSpPr>
          <p:cNvPr id="4" name="Rounded Rectangle 3"/>
          <p:cNvSpPr/>
          <p:nvPr/>
        </p:nvSpPr>
        <p:spPr>
          <a:xfrm>
            <a:off x="190196" y="3995928"/>
            <a:ext cx="2682845" cy="1549466"/>
          </a:xfrm>
          <a:prstGeom prst="rightArrow">
            <a:avLst/>
          </a:prstGeom>
          <a:solidFill>
            <a:srgbClr val="D3CFF0"/>
          </a:solidFill>
          <a:ln w="15875">
            <a:solidFill>
              <a:srgbClr val="A69EE0"/>
            </a:solidFill>
          </a:ln>
          <a:effectLst/>
        </p:spPr>
        <p:style>
          <a:lnRef idx="1">
            <a:schemeClr val="accent1"/>
          </a:lnRef>
          <a:fillRef idx="3">
            <a:schemeClr val="accent1"/>
          </a:fillRef>
          <a:effectRef idx="2">
            <a:schemeClr val="accent1"/>
          </a:effectRef>
          <a:fontRef idx="minor">
            <a:schemeClr val="lt1"/>
          </a:fontRef>
        </p:style>
        <p:txBody>
          <a:bodyPr wrap="square" lIns="109728" tIns="54864" rIns="109728" bIns="54864" rtlCol="0" anchor="ctr"/>
          <a:lstStyle/>
          <a:p>
            <a:pPr algn="ctr"/>
            <a:r>
              <a:rPr sz="1300" b="1">
                <a:solidFill>
                  <a:srgbClr val="000000"/>
                </a:solidFill>
                <a:latin typeface="Calibri"/>
              </a:rPr>
              <a:t>AMBULATORY </a:t>
            </a:r>
            <a:r>
              <a:rPr lang="en-US" sz="1300" b="1">
                <a:solidFill>
                  <a:srgbClr val="000000"/>
                </a:solidFill>
                <a:latin typeface="Calibri"/>
              </a:rPr>
              <a:t>PC: </a:t>
            </a:r>
          </a:p>
          <a:p>
            <a:pPr algn="ctr"/>
            <a:r>
              <a:rPr lang="en-US" sz="1300" b="1">
                <a:solidFill>
                  <a:srgbClr val="000000"/>
                </a:solidFill>
                <a:latin typeface="Calibri"/>
              </a:rPr>
              <a:t>Based in outpatient clinics</a:t>
            </a:r>
          </a:p>
          <a:p>
            <a:pPr algn="ctr"/>
            <a:r>
              <a:rPr lang="en-US" sz="1300" b="1">
                <a:solidFill>
                  <a:srgbClr val="000000"/>
                </a:solidFill>
                <a:latin typeface="Calibri"/>
              </a:rPr>
              <a:t>Oncology = commonly embedded clinics </a:t>
            </a:r>
            <a:endParaRPr sz="1300" b="1">
              <a:solidFill>
                <a:srgbClr val="000000"/>
              </a:solidFill>
              <a:latin typeface="Calibri"/>
            </a:endParaRPr>
          </a:p>
        </p:txBody>
      </p:sp>
      <p:cxnSp>
        <p:nvCxnSpPr>
          <p:cNvPr id="5" name="Connector 4"/>
          <p:cNvCxnSpPr/>
          <p:nvPr/>
        </p:nvCxnSpPr>
        <p:spPr>
          <a:xfrm flipH="1">
            <a:off x="1584655" y="2139696"/>
            <a:ext cx="2396642" cy="438912"/>
          </a:xfrm>
          <a:prstGeom prst="bentConnector3">
            <a:avLst/>
          </a:prstGeom>
          <a:ln w="19050">
            <a:solidFill>
              <a:srgbClr val="C7C7C7"/>
            </a:solidFill>
          </a:ln>
          <a:effectLst/>
        </p:spPr>
        <p:style>
          <a:lnRef idx="2">
            <a:schemeClr val="accent1"/>
          </a:lnRef>
          <a:fillRef idx="0">
            <a:schemeClr val="accent1"/>
          </a:fillRef>
          <a:effectRef idx="1">
            <a:schemeClr val="accent1"/>
          </a:effectRef>
          <a:fontRef idx="minor">
            <a:schemeClr val="tx1"/>
          </a:fontRef>
        </p:style>
      </p:cxnSp>
      <p:cxnSp>
        <p:nvCxnSpPr>
          <p:cNvPr id="6" name="Connector 5"/>
          <p:cNvCxnSpPr/>
          <p:nvPr/>
        </p:nvCxnSpPr>
        <p:spPr>
          <a:xfrm>
            <a:off x="3981297" y="2139696"/>
            <a:ext cx="2396643" cy="438912"/>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7" name="Connector 6"/>
          <p:cNvCxnSpPr/>
          <p:nvPr/>
        </p:nvCxnSpPr>
        <p:spPr>
          <a:xfrm flipH="1">
            <a:off x="3840480" y="3236976"/>
            <a:ext cx="2537460" cy="420624"/>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a:off x="6377940" y="3236976"/>
            <a:ext cx="2537460" cy="420624"/>
          </a:xfrm>
          <a:prstGeom prst="bentConnector3">
            <a:avLst/>
          </a:prstGeom>
          <a:ln w="19050">
            <a:solidFill>
              <a:srgbClr val="C7C7C7"/>
            </a:solidFill>
          </a:ln>
          <a:effectLst/>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a:off x="3840480" y="4169664"/>
            <a:ext cx="0" cy="384048"/>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flipH="1">
            <a:off x="7223760" y="4169664"/>
            <a:ext cx="1691640" cy="384048"/>
          </a:xfrm>
          <a:prstGeom prst="bentConnector3">
            <a:avLst/>
          </a:prstGeom>
          <a:ln w="19050">
            <a:solidFill>
              <a:srgbClr val="C7C7C7"/>
            </a:solidFill>
          </a:ln>
          <a:effectLst/>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a:off x="8915400" y="4169664"/>
            <a:ext cx="1691640" cy="384048"/>
          </a:xfrm>
          <a:prstGeom prst="bentConnector3">
            <a:avLst/>
          </a:prstGeom>
          <a:ln w="19050">
            <a:solidFill>
              <a:srgbClr val="C7C7C7"/>
            </a:solidFill>
          </a:ln>
          <a:effectLst/>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a:off x="3840480" y="5065776"/>
            <a:ext cx="0" cy="384048"/>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H="1">
            <a:off x="6096304" y="5065776"/>
            <a:ext cx="1127456" cy="384048"/>
          </a:xfrm>
          <a:prstGeom prst="bentConnector3">
            <a:avLst/>
          </a:prstGeom>
          <a:ln w="19050">
            <a:solidFill>
              <a:srgbClr val="C7C7C7"/>
            </a:solidFill>
          </a:ln>
          <a:effectLst/>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a:off x="7223760" y="5065776"/>
            <a:ext cx="1127455" cy="384048"/>
          </a:xfrm>
          <a:prstGeom prst="bentConnector3">
            <a:avLst/>
          </a:prstGeom>
          <a:ln w="19050">
            <a:solidFill>
              <a:srgbClr val="C7C7C7"/>
            </a:solidFill>
          </a:ln>
          <a:effectLst/>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a:off x="10607040" y="5065776"/>
            <a:ext cx="0" cy="384048"/>
          </a:xfrm>
          <a:prstGeom prst="bentConnector3">
            <a:avLst/>
          </a:prstGeom>
          <a:ln w="19050">
            <a:solidFill>
              <a:srgbClr val="C7C7C7"/>
            </a:solidFill>
          </a:ln>
          <a:effectLst/>
        </p:spPr>
        <p:style>
          <a:lnRef idx="2">
            <a:schemeClr val="accent1"/>
          </a:lnRef>
          <a:fillRef idx="0">
            <a:schemeClr val="accent1"/>
          </a:fillRef>
          <a:effectRef idx="1">
            <a:schemeClr val="accent1"/>
          </a:effectRef>
          <a:fontRef idx="minor">
            <a:schemeClr val="tx1"/>
          </a:fontRef>
        </p:style>
      </p:cxnSp>
      <p:sp>
        <p:nvSpPr>
          <p:cNvPr id="16" name="Rounded Rectangle 15"/>
          <p:cNvSpPr/>
          <p:nvPr/>
        </p:nvSpPr>
        <p:spPr>
          <a:xfrm>
            <a:off x="2723997" y="1481328"/>
            <a:ext cx="2514600" cy="658368"/>
          </a:xfrm>
          <a:prstGeom prst="roundRect">
            <a:avLst>
              <a:gd name="adj" fmla="val 12000"/>
            </a:avLst>
          </a:prstGeom>
          <a:solidFill>
            <a:srgbClr val="C6E6C3"/>
          </a:solidFill>
          <a:ln w="15875">
            <a:solidFill>
              <a:srgbClr val="8FC28A"/>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500" b="1">
                <a:solidFill>
                  <a:srgbClr val="000000"/>
                </a:solidFill>
                <a:latin typeface="Calibri"/>
              </a:rPr>
              <a:t>Foundation</a:t>
            </a:r>
          </a:p>
          <a:p>
            <a:pPr algn="ctr"/>
            <a:r>
              <a:rPr sz="1050" b="1" i="0">
                <a:solidFill>
                  <a:srgbClr val="000000"/>
                </a:solidFill>
                <a:latin typeface="Calibri"/>
              </a:rPr>
              <a:t>Subsidized vs. non-subsidized</a:t>
            </a:r>
          </a:p>
        </p:txBody>
      </p:sp>
      <p:sp>
        <p:nvSpPr>
          <p:cNvPr id="17" name="Rounded Rectangle 16"/>
          <p:cNvSpPr/>
          <p:nvPr/>
        </p:nvSpPr>
        <p:spPr>
          <a:xfrm>
            <a:off x="647395" y="2578608"/>
            <a:ext cx="1874519" cy="658368"/>
          </a:xfrm>
          <a:prstGeom prst="roundRect">
            <a:avLst>
              <a:gd name="adj" fmla="val 12000"/>
            </a:avLst>
          </a:prstGeom>
          <a:solidFill>
            <a:srgbClr val="FFEDD7"/>
          </a:solidFill>
          <a:ln w="15875">
            <a:solidFill>
              <a:srgbClr val="F4DAB5"/>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500" b="1">
                <a:solidFill>
                  <a:srgbClr val="000000"/>
                </a:solidFill>
                <a:latin typeface="Calibri"/>
              </a:rPr>
              <a:t>Inpatient</a:t>
            </a:r>
          </a:p>
          <a:p>
            <a:pPr algn="ctr"/>
            <a:r>
              <a:rPr sz="1050" b="1" i="0">
                <a:solidFill>
                  <a:srgbClr val="000000"/>
                </a:solidFill>
                <a:latin typeface="Calibri"/>
              </a:rPr>
              <a:t>Acute crisis stabilization</a:t>
            </a:r>
          </a:p>
        </p:txBody>
      </p:sp>
      <p:sp>
        <p:nvSpPr>
          <p:cNvPr id="18" name="Rounded Rectangle 17"/>
          <p:cNvSpPr/>
          <p:nvPr/>
        </p:nvSpPr>
        <p:spPr>
          <a:xfrm>
            <a:off x="5440679" y="2578608"/>
            <a:ext cx="1874519" cy="658368"/>
          </a:xfrm>
          <a:prstGeom prst="roundRect">
            <a:avLst>
              <a:gd name="adj" fmla="val 12000"/>
            </a:avLst>
          </a:prstGeom>
          <a:solidFill>
            <a:srgbClr val="BFDDF2"/>
          </a:solidFill>
          <a:ln w="15875">
            <a:solidFill>
              <a:srgbClr val="7FB4DD"/>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500" b="1">
                <a:solidFill>
                  <a:srgbClr val="000000"/>
                </a:solidFill>
                <a:latin typeface="Calibri"/>
              </a:rPr>
              <a:t>Outpatient</a:t>
            </a:r>
          </a:p>
          <a:p>
            <a:pPr algn="ctr"/>
            <a:r>
              <a:rPr sz="1050" b="1" i="0">
                <a:solidFill>
                  <a:srgbClr val="000000"/>
                </a:solidFill>
                <a:latin typeface="Calibri"/>
              </a:rPr>
              <a:t>Longitudinal support</a:t>
            </a:r>
          </a:p>
        </p:txBody>
      </p:sp>
      <p:sp>
        <p:nvSpPr>
          <p:cNvPr id="19" name="Rounded Rectangle 18"/>
          <p:cNvSpPr/>
          <p:nvPr/>
        </p:nvSpPr>
        <p:spPr>
          <a:xfrm>
            <a:off x="3063240" y="3657600"/>
            <a:ext cx="1554480" cy="512064"/>
          </a:xfrm>
          <a:prstGeom prst="roundRect">
            <a:avLst>
              <a:gd name="adj" fmla="val 12000"/>
            </a:avLst>
          </a:prstGeom>
          <a:solidFill>
            <a:srgbClr val="D3CFF0"/>
          </a:solidFill>
          <a:ln w="15875">
            <a:solidFill>
              <a:srgbClr val="A69EE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Ambulatory</a:t>
            </a:r>
          </a:p>
        </p:txBody>
      </p:sp>
      <p:sp>
        <p:nvSpPr>
          <p:cNvPr id="20" name="Rounded Rectangle 19"/>
          <p:cNvSpPr/>
          <p:nvPr/>
        </p:nvSpPr>
        <p:spPr>
          <a:xfrm>
            <a:off x="7978140" y="3657600"/>
            <a:ext cx="1874519" cy="512064"/>
          </a:xfrm>
          <a:prstGeom prst="roundRect">
            <a:avLst>
              <a:gd name="adj" fmla="val 12000"/>
            </a:avLst>
          </a:prstGeom>
          <a:solidFill>
            <a:srgbClr val="EEEEEE"/>
          </a:solidFill>
          <a:ln w="15875">
            <a:solidFill>
              <a:srgbClr val="DBDBDB"/>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Community-based</a:t>
            </a:r>
          </a:p>
        </p:txBody>
      </p:sp>
      <p:sp>
        <p:nvSpPr>
          <p:cNvPr id="21" name="Rounded Rectangle 20"/>
          <p:cNvSpPr/>
          <p:nvPr/>
        </p:nvSpPr>
        <p:spPr>
          <a:xfrm>
            <a:off x="3108960" y="4553712"/>
            <a:ext cx="1463040" cy="512064"/>
          </a:xfrm>
          <a:prstGeom prst="roundRect">
            <a:avLst>
              <a:gd name="adj" fmla="val 12000"/>
            </a:avLst>
          </a:prstGeom>
          <a:solidFill>
            <a:srgbClr val="D3CFF0"/>
          </a:solidFill>
          <a:ln w="15875">
            <a:solidFill>
              <a:srgbClr val="A69EE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Clinics</a:t>
            </a:r>
          </a:p>
        </p:txBody>
      </p:sp>
      <p:sp>
        <p:nvSpPr>
          <p:cNvPr id="22" name="Rounded Rectangle 21"/>
          <p:cNvSpPr/>
          <p:nvPr/>
        </p:nvSpPr>
        <p:spPr>
          <a:xfrm>
            <a:off x="6446520" y="4553712"/>
            <a:ext cx="1554480" cy="512064"/>
          </a:xfrm>
          <a:prstGeom prst="roundRect">
            <a:avLst>
              <a:gd name="adj" fmla="val 12000"/>
            </a:avLst>
          </a:prstGeom>
          <a:solidFill>
            <a:srgbClr val="EEEEEE"/>
          </a:solidFill>
          <a:ln w="15875">
            <a:solidFill>
              <a:srgbClr val="DBDBDB"/>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Home-based</a:t>
            </a:r>
          </a:p>
        </p:txBody>
      </p:sp>
      <p:sp>
        <p:nvSpPr>
          <p:cNvPr id="23" name="Rounded Rectangle 22"/>
          <p:cNvSpPr/>
          <p:nvPr/>
        </p:nvSpPr>
        <p:spPr>
          <a:xfrm>
            <a:off x="9761219" y="4553712"/>
            <a:ext cx="1691640" cy="512064"/>
          </a:xfrm>
          <a:prstGeom prst="roundRect">
            <a:avLst>
              <a:gd name="adj" fmla="val 12000"/>
            </a:avLst>
          </a:prstGeom>
          <a:solidFill>
            <a:srgbClr val="EEEEEE"/>
          </a:solidFill>
          <a:ln w="15875">
            <a:solidFill>
              <a:srgbClr val="DBDBDB"/>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Facility-based</a:t>
            </a:r>
          </a:p>
        </p:txBody>
      </p:sp>
      <p:sp>
        <p:nvSpPr>
          <p:cNvPr id="24" name="Rounded Rectangle 23"/>
          <p:cNvSpPr/>
          <p:nvPr/>
        </p:nvSpPr>
        <p:spPr>
          <a:xfrm>
            <a:off x="2948940" y="5449824"/>
            <a:ext cx="1783080" cy="566928"/>
          </a:xfrm>
          <a:prstGeom prst="roundRect">
            <a:avLst>
              <a:gd name="adj" fmla="val 12000"/>
            </a:avLst>
          </a:prstGeom>
          <a:solidFill>
            <a:srgbClr val="D3CFF0"/>
          </a:solidFill>
          <a:ln w="15875">
            <a:solidFill>
              <a:srgbClr val="A69EE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Embedded clinics</a:t>
            </a:r>
          </a:p>
        </p:txBody>
      </p:sp>
      <p:sp>
        <p:nvSpPr>
          <p:cNvPr id="25" name="Rounded Rectangle 24"/>
          <p:cNvSpPr/>
          <p:nvPr/>
        </p:nvSpPr>
        <p:spPr>
          <a:xfrm>
            <a:off x="5204764" y="5449824"/>
            <a:ext cx="1783080" cy="566928"/>
          </a:xfrm>
          <a:prstGeom prst="roundRect">
            <a:avLst>
              <a:gd name="adj" fmla="val 12000"/>
            </a:avLst>
          </a:prstGeom>
          <a:solidFill>
            <a:srgbClr val="EEEEEE"/>
          </a:solidFill>
          <a:ln w="15875">
            <a:solidFill>
              <a:srgbClr val="DBDBDB"/>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Insurance programs</a:t>
            </a:r>
          </a:p>
        </p:txBody>
      </p:sp>
      <p:sp>
        <p:nvSpPr>
          <p:cNvPr id="26" name="Rounded Rectangle 25"/>
          <p:cNvSpPr/>
          <p:nvPr/>
        </p:nvSpPr>
        <p:spPr>
          <a:xfrm>
            <a:off x="7413955" y="5449824"/>
            <a:ext cx="1874519" cy="566928"/>
          </a:xfrm>
          <a:prstGeom prst="roundRect">
            <a:avLst>
              <a:gd name="adj" fmla="val 12000"/>
            </a:avLst>
          </a:prstGeom>
          <a:solidFill>
            <a:srgbClr val="EEEEEE"/>
          </a:solidFill>
          <a:ln w="15875">
            <a:solidFill>
              <a:srgbClr val="DBDBDB"/>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Company-based program</a:t>
            </a:r>
          </a:p>
        </p:txBody>
      </p:sp>
      <p:sp>
        <p:nvSpPr>
          <p:cNvPr id="27" name="Rounded Rectangle 26"/>
          <p:cNvSpPr/>
          <p:nvPr/>
        </p:nvSpPr>
        <p:spPr>
          <a:xfrm>
            <a:off x="9761219" y="5449824"/>
            <a:ext cx="1691640" cy="566928"/>
          </a:xfrm>
          <a:prstGeom prst="roundRect">
            <a:avLst>
              <a:gd name="adj" fmla="val 12000"/>
            </a:avLst>
          </a:prstGeom>
          <a:solidFill>
            <a:srgbClr val="EEEEEE"/>
          </a:solidFill>
          <a:ln w="15875">
            <a:solidFill>
              <a:srgbClr val="DBDBDB"/>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Longterm care</a:t>
            </a:r>
          </a:p>
        </p:txBody>
      </p:sp>
    </p:spTree>
    <p:extLst>
      <p:ext uri="{BB962C8B-B14F-4D97-AF65-F5344CB8AC3E}">
        <p14:creationId xmlns:p14="http://schemas.microsoft.com/office/powerpoint/2010/main" val="973642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48640" y="292608"/>
            <a:ext cx="7315200" cy="320040"/>
          </a:xfrm>
          <a:prstGeom prst="rect">
            <a:avLst/>
          </a:prstGeom>
          <a:noFill/>
        </p:spPr>
        <p:txBody>
          <a:bodyPr wrap="none" lIns="0" tIns="0" rIns="0" bIns="0">
            <a:spAutoFit/>
          </a:bodyPr>
          <a:lstStyle/>
          <a:p>
            <a:r>
              <a:rPr sz="1300" b="1" spc="180">
                <a:solidFill>
                  <a:srgbClr val="000000"/>
                </a:solidFill>
                <a:latin typeface="Calibri"/>
              </a:rPr>
              <a:t>COMPLETE FRAMEWORK</a:t>
            </a:r>
          </a:p>
        </p:txBody>
      </p:sp>
      <p:sp>
        <p:nvSpPr>
          <p:cNvPr id="3" name="TextBox 2"/>
          <p:cNvSpPr txBox="1"/>
          <p:nvPr/>
        </p:nvSpPr>
        <p:spPr>
          <a:xfrm>
            <a:off x="502920" y="566928"/>
            <a:ext cx="10515600" cy="594360"/>
          </a:xfrm>
          <a:prstGeom prst="rect">
            <a:avLst/>
          </a:prstGeom>
          <a:noFill/>
        </p:spPr>
        <p:txBody>
          <a:bodyPr wrap="none" lIns="0" tIns="0" rIns="0" bIns="0">
            <a:spAutoFit/>
          </a:bodyPr>
          <a:lstStyle/>
          <a:p>
            <a:r>
              <a:rPr sz="3200" b="1">
                <a:solidFill>
                  <a:srgbClr val="000000"/>
                </a:solidFill>
                <a:latin typeface="Cambria"/>
              </a:rPr>
              <a:t>Taxonomy of Palliative Care Delivery</a:t>
            </a:r>
          </a:p>
        </p:txBody>
      </p:sp>
      <p:cxnSp>
        <p:nvCxnSpPr>
          <p:cNvPr id="4" name="Connector 3"/>
          <p:cNvCxnSpPr/>
          <p:nvPr/>
        </p:nvCxnSpPr>
        <p:spPr>
          <a:xfrm flipH="1">
            <a:off x="1584655" y="2139696"/>
            <a:ext cx="2396642" cy="438912"/>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3981297" y="2139696"/>
            <a:ext cx="2396643" cy="438912"/>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6" name="Connector 5"/>
          <p:cNvCxnSpPr/>
          <p:nvPr/>
        </p:nvCxnSpPr>
        <p:spPr>
          <a:xfrm flipH="1">
            <a:off x="3840480" y="3236976"/>
            <a:ext cx="2537460" cy="420624"/>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7" name="Connector 6"/>
          <p:cNvCxnSpPr/>
          <p:nvPr/>
        </p:nvCxnSpPr>
        <p:spPr>
          <a:xfrm>
            <a:off x="6377940" y="3236976"/>
            <a:ext cx="2537460" cy="420624"/>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a:off x="3840480" y="4169664"/>
            <a:ext cx="0" cy="384048"/>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flipH="1">
            <a:off x="7223760" y="4169664"/>
            <a:ext cx="1691640" cy="384048"/>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a:off x="8915400" y="4169664"/>
            <a:ext cx="1691640" cy="384048"/>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a:off x="3840480" y="5065776"/>
            <a:ext cx="0" cy="384048"/>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flipH="1">
            <a:off x="6096304" y="5065776"/>
            <a:ext cx="1127456" cy="384048"/>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a:off x="7223760" y="5065776"/>
            <a:ext cx="1127455" cy="384048"/>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a:off x="10607040" y="5065776"/>
            <a:ext cx="0" cy="384048"/>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sp>
        <p:nvSpPr>
          <p:cNvPr id="15" name="Rounded Rectangle 14"/>
          <p:cNvSpPr/>
          <p:nvPr/>
        </p:nvSpPr>
        <p:spPr>
          <a:xfrm>
            <a:off x="2723997" y="1481328"/>
            <a:ext cx="2514600" cy="658368"/>
          </a:xfrm>
          <a:prstGeom prst="roundRect">
            <a:avLst>
              <a:gd name="adj" fmla="val 12000"/>
            </a:avLst>
          </a:prstGeom>
          <a:solidFill>
            <a:srgbClr val="C6E6C3"/>
          </a:solidFill>
          <a:ln w="15875">
            <a:solidFill>
              <a:srgbClr val="8FC28A"/>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500" b="1">
                <a:solidFill>
                  <a:srgbClr val="000000"/>
                </a:solidFill>
                <a:latin typeface="Calibri"/>
              </a:rPr>
              <a:t>Foundation</a:t>
            </a:r>
          </a:p>
          <a:p>
            <a:pPr algn="ctr"/>
            <a:r>
              <a:rPr sz="1050" b="1" i="0">
                <a:solidFill>
                  <a:srgbClr val="000000"/>
                </a:solidFill>
                <a:latin typeface="Calibri"/>
              </a:rPr>
              <a:t>Subsidized vs. non-subsidized</a:t>
            </a:r>
          </a:p>
        </p:txBody>
      </p:sp>
      <p:sp>
        <p:nvSpPr>
          <p:cNvPr id="16" name="Rounded Rectangle 15"/>
          <p:cNvSpPr/>
          <p:nvPr/>
        </p:nvSpPr>
        <p:spPr>
          <a:xfrm>
            <a:off x="647395" y="2578608"/>
            <a:ext cx="1874519" cy="658368"/>
          </a:xfrm>
          <a:prstGeom prst="roundRect">
            <a:avLst>
              <a:gd name="adj" fmla="val 12000"/>
            </a:avLst>
          </a:prstGeom>
          <a:solidFill>
            <a:srgbClr val="FFD8A8"/>
          </a:solidFill>
          <a:ln w="15875">
            <a:solidFill>
              <a:srgbClr val="E8AE5C"/>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500" b="1">
                <a:solidFill>
                  <a:srgbClr val="000000"/>
                </a:solidFill>
                <a:latin typeface="Calibri"/>
              </a:rPr>
              <a:t>Inpatient</a:t>
            </a:r>
          </a:p>
          <a:p>
            <a:pPr algn="ctr"/>
            <a:r>
              <a:rPr sz="1050" b="1" i="0">
                <a:solidFill>
                  <a:srgbClr val="000000"/>
                </a:solidFill>
                <a:latin typeface="Calibri"/>
              </a:rPr>
              <a:t>Acute crisis stabilization</a:t>
            </a:r>
          </a:p>
        </p:txBody>
      </p:sp>
      <p:sp>
        <p:nvSpPr>
          <p:cNvPr id="17" name="Rounded Rectangle 16"/>
          <p:cNvSpPr/>
          <p:nvPr/>
        </p:nvSpPr>
        <p:spPr>
          <a:xfrm>
            <a:off x="5440679" y="2578608"/>
            <a:ext cx="1874519" cy="658368"/>
          </a:xfrm>
          <a:prstGeom prst="roundRect">
            <a:avLst>
              <a:gd name="adj" fmla="val 12000"/>
            </a:avLst>
          </a:prstGeom>
          <a:solidFill>
            <a:srgbClr val="BFDDF2"/>
          </a:solidFill>
          <a:ln w="15875">
            <a:solidFill>
              <a:srgbClr val="7FB4DD"/>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500" b="1">
                <a:solidFill>
                  <a:srgbClr val="000000"/>
                </a:solidFill>
                <a:latin typeface="Calibri"/>
              </a:rPr>
              <a:t>Outpatient</a:t>
            </a:r>
          </a:p>
          <a:p>
            <a:pPr algn="ctr"/>
            <a:r>
              <a:rPr sz="1050" b="1" i="0">
                <a:solidFill>
                  <a:srgbClr val="000000"/>
                </a:solidFill>
                <a:latin typeface="Calibri"/>
              </a:rPr>
              <a:t>Longitudinal support</a:t>
            </a:r>
          </a:p>
        </p:txBody>
      </p:sp>
      <p:sp>
        <p:nvSpPr>
          <p:cNvPr id="18" name="Rounded Rectangle 17"/>
          <p:cNvSpPr/>
          <p:nvPr/>
        </p:nvSpPr>
        <p:spPr>
          <a:xfrm>
            <a:off x="3063240" y="3657600"/>
            <a:ext cx="1554480" cy="512064"/>
          </a:xfrm>
          <a:prstGeom prst="roundRect">
            <a:avLst>
              <a:gd name="adj" fmla="val 12000"/>
            </a:avLst>
          </a:prstGeom>
          <a:solidFill>
            <a:srgbClr val="D3CFF0"/>
          </a:solidFill>
          <a:ln w="15875">
            <a:solidFill>
              <a:srgbClr val="A69EE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Ambulatory</a:t>
            </a:r>
          </a:p>
        </p:txBody>
      </p:sp>
      <p:sp>
        <p:nvSpPr>
          <p:cNvPr id="19" name="Rounded Rectangle 18"/>
          <p:cNvSpPr/>
          <p:nvPr/>
        </p:nvSpPr>
        <p:spPr>
          <a:xfrm>
            <a:off x="7978140" y="3657600"/>
            <a:ext cx="1874519" cy="512064"/>
          </a:xfrm>
          <a:prstGeom prst="roundRect">
            <a:avLst>
              <a:gd name="adj" fmla="val 12000"/>
            </a:avLst>
          </a:prstGeom>
          <a:solidFill>
            <a:srgbClr val="DADADA"/>
          </a:solidFill>
          <a:ln w="15875">
            <a:solidFill>
              <a:srgbClr val="AFAFAF"/>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Community-based</a:t>
            </a:r>
          </a:p>
        </p:txBody>
      </p:sp>
      <p:sp>
        <p:nvSpPr>
          <p:cNvPr id="20" name="Rounded Rectangle 19"/>
          <p:cNvSpPr/>
          <p:nvPr/>
        </p:nvSpPr>
        <p:spPr>
          <a:xfrm>
            <a:off x="3108960" y="4553712"/>
            <a:ext cx="1463040" cy="512064"/>
          </a:xfrm>
          <a:prstGeom prst="roundRect">
            <a:avLst>
              <a:gd name="adj" fmla="val 12000"/>
            </a:avLst>
          </a:prstGeom>
          <a:solidFill>
            <a:srgbClr val="D3CFF0"/>
          </a:solidFill>
          <a:ln w="15875">
            <a:solidFill>
              <a:srgbClr val="A69EE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Clinics</a:t>
            </a:r>
          </a:p>
        </p:txBody>
      </p:sp>
      <p:sp>
        <p:nvSpPr>
          <p:cNvPr id="21" name="Rounded Rectangle 20"/>
          <p:cNvSpPr/>
          <p:nvPr/>
        </p:nvSpPr>
        <p:spPr>
          <a:xfrm>
            <a:off x="6446520" y="4553712"/>
            <a:ext cx="1554480" cy="512064"/>
          </a:xfrm>
          <a:prstGeom prst="roundRect">
            <a:avLst>
              <a:gd name="adj" fmla="val 12000"/>
            </a:avLst>
          </a:prstGeom>
          <a:solidFill>
            <a:srgbClr val="DADADA"/>
          </a:solidFill>
          <a:ln w="15875">
            <a:solidFill>
              <a:srgbClr val="AFAFAF"/>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Home-based</a:t>
            </a:r>
          </a:p>
        </p:txBody>
      </p:sp>
      <p:sp>
        <p:nvSpPr>
          <p:cNvPr id="22" name="Rounded Rectangle 21"/>
          <p:cNvSpPr/>
          <p:nvPr/>
        </p:nvSpPr>
        <p:spPr>
          <a:xfrm>
            <a:off x="9761219" y="4553712"/>
            <a:ext cx="1691640" cy="512064"/>
          </a:xfrm>
          <a:prstGeom prst="roundRect">
            <a:avLst>
              <a:gd name="adj" fmla="val 12000"/>
            </a:avLst>
          </a:prstGeom>
          <a:solidFill>
            <a:srgbClr val="DADADA"/>
          </a:solidFill>
          <a:ln w="15875">
            <a:solidFill>
              <a:srgbClr val="AFAFAF"/>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Facility-based</a:t>
            </a:r>
          </a:p>
        </p:txBody>
      </p:sp>
      <p:sp>
        <p:nvSpPr>
          <p:cNvPr id="23" name="Rounded Rectangle 22"/>
          <p:cNvSpPr/>
          <p:nvPr/>
        </p:nvSpPr>
        <p:spPr>
          <a:xfrm>
            <a:off x="2948940" y="5449824"/>
            <a:ext cx="1783080" cy="566928"/>
          </a:xfrm>
          <a:prstGeom prst="roundRect">
            <a:avLst>
              <a:gd name="adj" fmla="val 12000"/>
            </a:avLst>
          </a:prstGeom>
          <a:solidFill>
            <a:srgbClr val="D3CFF0"/>
          </a:solidFill>
          <a:ln w="15875">
            <a:solidFill>
              <a:srgbClr val="A69EE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Embedded clinics</a:t>
            </a:r>
          </a:p>
        </p:txBody>
      </p:sp>
      <p:sp>
        <p:nvSpPr>
          <p:cNvPr id="24" name="Rounded Rectangle 23"/>
          <p:cNvSpPr/>
          <p:nvPr/>
        </p:nvSpPr>
        <p:spPr>
          <a:xfrm>
            <a:off x="5204764" y="5449824"/>
            <a:ext cx="1783080" cy="566928"/>
          </a:xfrm>
          <a:prstGeom prst="roundRect">
            <a:avLst>
              <a:gd name="adj" fmla="val 12000"/>
            </a:avLst>
          </a:prstGeom>
          <a:solidFill>
            <a:srgbClr val="DADADA"/>
          </a:solidFill>
          <a:ln w="15875">
            <a:solidFill>
              <a:srgbClr val="AFAFAF"/>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Insurance programs</a:t>
            </a:r>
          </a:p>
        </p:txBody>
      </p:sp>
      <p:sp>
        <p:nvSpPr>
          <p:cNvPr id="25" name="Rounded Rectangle 24"/>
          <p:cNvSpPr/>
          <p:nvPr/>
        </p:nvSpPr>
        <p:spPr>
          <a:xfrm>
            <a:off x="7413955" y="5449824"/>
            <a:ext cx="1874519" cy="566928"/>
          </a:xfrm>
          <a:prstGeom prst="roundRect">
            <a:avLst>
              <a:gd name="adj" fmla="val 12000"/>
            </a:avLst>
          </a:prstGeom>
          <a:solidFill>
            <a:srgbClr val="DADADA"/>
          </a:solidFill>
          <a:ln w="15875">
            <a:solidFill>
              <a:srgbClr val="AFAFAF"/>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Company-based program</a:t>
            </a:r>
          </a:p>
        </p:txBody>
      </p:sp>
      <p:sp>
        <p:nvSpPr>
          <p:cNvPr id="26" name="Rounded Rectangle 25"/>
          <p:cNvSpPr/>
          <p:nvPr/>
        </p:nvSpPr>
        <p:spPr>
          <a:xfrm>
            <a:off x="9761219" y="5449824"/>
            <a:ext cx="1691640" cy="566928"/>
          </a:xfrm>
          <a:prstGeom prst="roundRect">
            <a:avLst>
              <a:gd name="adj" fmla="val 12000"/>
            </a:avLst>
          </a:prstGeom>
          <a:solidFill>
            <a:srgbClr val="DADADA"/>
          </a:solidFill>
          <a:ln w="15875">
            <a:solidFill>
              <a:srgbClr val="AFAFAF"/>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Longterm care</a:t>
            </a:r>
          </a:p>
        </p:txBody>
      </p:sp>
      <p:sp>
        <p:nvSpPr>
          <p:cNvPr id="28" name="Arrow: Down 27">
            <a:extLst>
              <a:ext uri="{FF2B5EF4-FFF2-40B4-BE49-F238E27FC236}">
                <a16:creationId xmlns:a16="http://schemas.microsoft.com/office/drawing/2014/main" id="{F106FDBC-D021-3BB1-F638-46C61B147287}"/>
              </a:ext>
            </a:extLst>
          </p:cNvPr>
          <p:cNvSpPr/>
          <p:nvPr/>
        </p:nvSpPr>
        <p:spPr>
          <a:xfrm>
            <a:off x="7696506" y="1271016"/>
            <a:ext cx="2396643" cy="2272825"/>
          </a:xfrm>
          <a:prstGeom prst="downArrow">
            <a:avLst/>
          </a:prstGeom>
          <a:solidFill>
            <a:schemeClr val="bg1">
              <a:lumMod val="85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D648108B-F781-C0D3-0012-54C746368708}"/>
              </a:ext>
            </a:extLst>
          </p:cNvPr>
          <p:cNvSpPr txBox="1"/>
          <p:nvPr/>
        </p:nvSpPr>
        <p:spPr>
          <a:xfrm>
            <a:off x="8272095" y="1723735"/>
            <a:ext cx="1195908" cy="1200329"/>
          </a:xfrm>
          <a:prstGeom prst="rect">
            <a:avLst/>
          </a:prstGeom>
          <a:noFill/>
        </p:spPr>
        <p:txBody>
          <a:bodyPr wrap="square" rtlCol="0">
            <a:spAutoFit/>
          </a:bodyPr>
          <a:lstStyle/>
          <a:p>
            <a:pPr algn="ctr"/>
            <a:r>
              <a:rPr lang="en-US"/>
              <a:t>Care is in the home or facility based </a:t>
            </a:r>
          </a:p>
        </p:txBody>
      </p:sp>
    </p:spTree>
    <p:extLst>
      <p:ext uri="{BB962C8B-B14F-4D97-AF65-F5344CB8AC3E}">
        <p14:creationId xmlns:p14="http://schemas.microsoft.com/office/powerpoint/2010/main" val="29540872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Georgia"/>
              <a:buNone/>
            </a:pPr>
            <a:r>
              <a:rPr lang="en-US"/>
              <a:t>Indications for Referral to Outpatient Palliative Care</a:t>
            </a:r>
            <a:endParaRPr/>
          </a:p>
        </p:txBody>
      </p:sp>
      <p:sp>
        <p:nvSpPr>
          <p:cNvPr id="400" name="Google Shape;400;p16"/>
          <p:cNvSpPr txBox="1">
            <a:spLocks noGrp="1"/>
          </p:cNvSpPr>
          <p:nvPr>
            <p:ph type="body" idx="1"/>
          </p:nvPr>
        </p:nvSpPr>
        <p:spPr>
          <a:xfrm>
            <a:off x="838200" y="1825625"/>
            <a:ext cx="11241900" cy="43512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en-US">
                <a:solidFill>
                  <a:srgbClr val="000000"/>
                </a:solidFill>
              </a:rPr>
              <a:t>Patients with serious or life-threatening/life-limiting illnesses who need specialist-level help with:</a:t>
            </a:r>
            <a:endParaRPr>
              <a:solidFill>
                <a:srgbClr val="000000"/>
              </a:solidFill>
            </a:endParaRPr>
          </a:p>
          <a:p>
            <a:pPr marL="228600" lvl="0" indent="0" algn="l" rtl="0">
              <a:lnSpc>
                <a:spcPct val="100000"/>
              </a:lnSpc>
              <a:spcBef>
                <a:spcPts val="0"/>
              </a:spcBef>
              <a:spcAft>
                <a:spcPts val="0"/>
              </a:spcAft>
              <a:buNone/>
            </a:pPr>
            <a:endParaRPr>
              <a:solidFill>
                <a:srgbClr val="000000"/>
              </a:solidFill>
            </a:endParaRPr>
          </a:p>
          <a:p>
            <a:pPr marL="493395" lvl="1" indent="-228600" algn="l" rtl="0">
              <a:lnSpc>
                <a:spcPct val="100000"/>
              </a:lnSpc>
              <a:spcBef>
                <a:spcPts val="500"/>
              </a:spcBef>
              <a:spcAft>
                <a:spcPts val="0"/>
              </a:spcAft>
              <a:buSzPts val="2000"/>
              <a:buFont typeface="Courier New"/>
              <a:buChar char="o"/>
            </a:pPr>
            <a:r>
              <a:rPr lang="en-US" sz="2000">
                <a:solidFill>
                  <a:srgbClr val="000000"/>
                </a:solidFill>
              </a:rPr>
              <a:t>Complex symptom management</a:t>
            </a:r>
            <a:endParaRPr sz="2000">
              <a:solidFill>
                <a:srgbClr val="000000"/>
              </a:solidFill>
            </a:endParaRPr>
          </a:p>
          <a:p>
            <a:pPr marL="685800" lvl="0" indent="0" algn="l" rtl="0">
              <a:lnSpc>
                <a:spcPct val="100000"/>
              </a:lnSpc>
              <a:spcBef>
                <a:spcPts val="500"/>
              </a:spcBef>
              <a:spcAft>
                <a:spcPts val="0"/>
              </a:spcAft>
              <a:buNone/>
            </a:pPr>
            <a:endParaRPr sz="2000">
              <a:solidFill>
                <a:srgbClr val="000000"/>
              </a:solidFill>
            </a:endParaRPr>
          </a:p>
          <a:p>
            <a:pPr marL="493395" lvl="1" indent="-228600" algn="l" rtl="0">
              <a:lnSpc>
                <a:spcPct val="100000"/>
              </a:lnSpc>
              <a:spcBef>
                <a:spcPts val="500"/>
              </a:spcBef>
              <a:spcAft>
                <a:spcPts val="0"/>
              </a:spcAft>
              <a:buSzPts val="2000"/>
              <a:buFont typeface="Courier New"/>
              <a:buChar char="o"/>
            </a:pPr>
            <a:r>
              <a:rPr lang="en-US" sz="2000">
                <a:solidFill>
                  <a:srgbClr val="000000"/>
                </a:solidFill>
              </a:rPr>
              <a:t>Complex medical decision-making and care coordination  </a:t>
            </a:r>
            <a:endParaRPr sz="2000">
              <a:solidFill>
                <a:srgbClr val="000000"/>
              </a:solidFill>
            </a:endParaRPr>
          </a:p>
          <a:p>
            <a:pPr marL="685800" lvl="0" indent="0" algn="l" rtl="0">
              <a:lnSpc>
                <a:spcPct val="100000"/>
              </a:lnSpc>
              <a:spcBef>
                <a:spcPts val="500"/>
              </a:spcBef>
              <a:spcAft>
                <a:spcPts val="0"/>
              </a:spcAft>
              <a:buNone/>
            </a:pPr>
            <a:endParaRPr sz="2000">
              <a:solidFill>
                <a:srgbClr val="000000"/>
              </a:solidFill>
            </a:endParaRPr>
          </a:p>
          <a:p>
            <a:pPr marL="493395" lvl="1" indent="-228600" algn="l" rtl="0">
              <a:lnSpc>
                <a:spcPct val="100000"/>
              </a:lnSpc>
              <a:spcBef>
                <a:spcPts val="500"/>
              </a:spcBef>
              <a:spcAft>
                <a:spcPts val="0"/>
              </a:spcAft>
              <a:buSzPts val="2000"/>
              <a:buFont typeface="Courier New"/>
              <a:buChar char="o"/>
            </a:pPr>
            <a:r>
              <a:rPr lang="en-US" sz="2000">
                <a:solidFill>
                  <a:srgbClr val="000000"/>
                </a:solidFill>
              </a:rPr>
              <a:t>Psychosocial support </a:t>
            </a:r>
            <a:endParaRPr sz="2000">
              <a:solidFill>
                <a:srgbClr val="000000"/>
              </a:solidFill>
            </a:endParaRPr>
          </a:p>
          <a:p>
            <a:pPr marL="685800" lvl="0" indent="0" algn="l" rtl="0">
              <a:lnSpc>
                <a:spcPct val="100000"/>
              </a:lnSpc>
              <a:spcBef>
                <a:spcPts val="500"/>
              </a:spcBef>
              <a:spcAft>
                <a:spcPts val="0"/>
              </a:spcAft>
              <a:buNone/>
            </a:pPr>
            <a:endParaRPr sz="2000">
              <a:solidFill>
                <a:srgbClr val="000000"/>
              </a:solidFill>
            </a:endParaRPr>
          </a:p>
          <a:p>
            <a:pPr marL="493395" lvl="1" indent="-228600" algn="l" rtl="0">
              <a:lnSpc>
                <a:spcPct val="100000"/>
              </a:lnSpc>
              <a:spcBef>
                <a:spcPts val="500"/>
              </a:spcBef>
              <a:spcAft>
                <a:spcPts val="1600"/>
              </a:spcAft>
              <a:buSzPts val="2000"/>
              <a:buFont typeface="Courier New"/>
              <a:buChar char="o"/>
            </a:pPr>
            <a:r>
              <a:rPr lang="en-US" sz="2000">
                <a:solidFill>
                  <a:srgbClr val="000000"/>
                </a:solidFill>
              </a:rPr>
              <a:t>Advanced care planning support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g3f1f07600f6_0_8"/>
          <p:cNvSpPr txBox="1">
            <a:spLocks noGrp="1"/>
          </p:cNvSpPr>
          <p:nvPr>
            <p:ph type="title"/>
          </p:nvPr>
        </p:nvSpPr>
        <p:spPr>
          <a:xfrm>
            <a:off x="0" y="417350"/>
            <a:ext cx="3162900" cy="53502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200"/>
              <a:buFont typeface="Georgia"/>
              <a:buNone/>
            </a:pPr>
            <a:br>
              <a:rPr lang="en-US"/>
            </a:br>
            <a:r>
              <a:rPr lang="en-US"/>
              <a:t>Facility-based Palliative Care:</a:t>
            </a:r>
            <a:endParaRPr/>
          </a:p>
          <a:p>
            <a:pPr marL="0" lvl="0" indent="0" algn="ctr" rtl="0">
              <a:lnSpc>
                <a:spcPct val="90000"/>
              </a:lnSpc>
              <a:spcBef>
                <a:spcPts val="0"/>
              </a:spcBef>
              <a:spcAft>
                <a:spcPts val="0"/>
              </a:spcAft>
              <a:buClr>
                <a:schemeClr val="dk1"/>
              </a:buClr>
              <a:buSzPts val="3200"/>
              <a:buFont typeface="Georgia"/>
              <a:buNone/>
            </a:pPr>
            <a:br>
              <a:rPr lang="en-US"/>
            </a:br>
            <a:r>
              <a:rPr lang="en-US" sz="3000"/>
              <a:t>Types of Longterm Care</a:t>
            </a:r>
            <a:endParaRPr sz="3000"/>
          </a:p>
        </p:txBody>
      </p:sp>
      <p:sp>
        <p:nvSpPr>
          <p:cNvPr id="415" name="Google Shape;415;g3f1f07600f6_0_8"/>
          <p:cNvSpPr txBox="1"/>
          <p:nvPr/>
        </p:nvSpPr>
        <p:spPr>
          <a:xfrm>
            <a:off x="4512915" y="6449654"/>
            <a:ext cx="53286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Century Gothic"/>
                <a:ea typeface="Century Gothic"/>
                <a:cs typeface="Century Gothic"/>
                <a:sym typeface="Century Gothic"/>
              </a:rPr>
              <a:t>Image by https://geriatricresourceservices.com/2020/01/types-of-long-term-care/</a:t>
            </a:r>
            <a:r>
              <a:rPr lang="en-US" sz="1000" baseline="30000">
                <a:solidFill>
                  <a:schemeClr val="dk1"/>
                </a:solidFill>
                <a:latin typeface="Century Gothic"/>
                <a:ea typeface="Century Gothic"/>
                <a:cs typeface="Century Gothic"/>
                <a:sym typeface="Century Gothic"/>
              </a:rPr>
              <a:t>1</a:t>
            </a:r>
            <a:r>
              <a:rPr lang="en-US" sz="1000">
                <a:solidFill>
                  <a:schemeClr val="dk1"/>
                </a:solidFill>
                <a:latin typeface="Century Gothic"/>
                <a:ea typeface="Century Gothic"/>
                <a:cs typeface="Century Gothic"/>
                <a:sym typeface="Century Gothic"/>
              </a:rPr>
              <a:t>  </a:t>
            </a:r>
            <a:endParaRPr/>
          </a:p>
        </p:txBody>
      </p:sp>
      <p:graphicFrame>
        <p:nvGraphicFramePr>
          <p:cNvPr id="416" name="Google Shape;416;g3f1f07600f6_0_8"/>
          <p:cNvGraphicFramePr/>
          <p:nvPr>
            <p:extLst>
              <p:ext uri="{D42A27DB-BD31-4B8C-83A1-F6EECF244321}">
                <p14:modId xmlns:p14="http://schemas.microsoft.com/office/powerpoint/2010/main" val="4133166200"/>
              </p:ext>
            </p:extLst>
          </p:nvPr>
        </p:nvGraphicFramePr>
        <p:xfrm>
          <a:off x="3245675" y="153998"/>
          <a:ext cx="8715400" cy="6485895"/>
        </p:xfrm>
        <a:graphic>
          <a:graphicData uri="http://schemas.openxmlformats.org/drawingml/2006/table">
            <a:tbl>
              <a:tblPr firstRow="1" bandRow="1">
                <a:noFill/>
                <a:tableStyleId>{E4F80D6E-2CD3-459C-99F9-EB9F4FDA9826}</a:tableStyleId>
              </a:tblPr>
              <a:tblGrid>
                <a:gridCol w="2163125">
                  <a:extLst>
                    <a:ext uri="{9D8B030D-6E8A-4147-A177-3AD203B41FA5}">
                      <a16:colId xmlns:a16="http://schemas.microsoft.com/office/drawing/2014/main" val="20000"/>
                    </a:ext>
                  </a:extLst>
                </a:gridCol>
                <a:gridCol w="2184100">
                  <a:extLst>
                    <a:ext uri="{9D8B030D-6E8A-4147-A177-3AD203B41FA5}">
                      <a16:colId xmlns:a16="http://schemas.microsoft.com/office/drawing/2014/main" val="20001"/>
                    </a:ext>
                  </a:extLst>
                </a:gridCol>
                <a:gridCol w="4368175">
                  <a:extLst>
                    <a:ext uri="{9D8B030D-6E8A-4147-A177-3AD203B41FA5}">
                      <a16:colId xmlns:a16="http://schemas.microsoft.com/office/drawing/2014/main" val="20002"/>
                    </a:ext>
                  </a:extLst>
                </a:gridCol>
              </a:tblGrid>
              <a:tr h="1049275">
                <a:tc>
                  <a:txBody>
                    <a:bodyPr/>
                    <a:lstStyle/>
                    <a:p>
                      <a:pPr marL="0" marR="0" lvl="0" indent="0" algn="ctr" rtl="0">
                        <a:spcBef>
                          <a:spcPts val="0"/>
                        </a:spcBef>
                        <a:spcAft>
                          <a:spcPts val="0"/>
                        </a:spcAft>
                        <a:buNone/>
                      </a:pPr>
                      <a:r>
                        <a:rPr lang="en-US" sz="1350" b="0" i="0" u="none" strike="noStrike" cap="none">
                          <a:solidFill>
                            <a:srgbClr val="FFFFFF"/>
                          </a:solidFill>
                          <a:latin typeface="Poppins SemiBold"/>
                          <a:ea typeface="Poppins SemiBold"/>
                          <a:cs typeface="Poppins SemiBold"/>
                          <a:sym typeface="Poppins SemiBold"/>
                        </a:rPr>
                        <a:t>Type of Care &amp; Environment</a:t>
                      </a:r>
                      <a:endParaRPr sz="1700"/>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E7490"/>
                    </a:solidFill>
                  </a:tcPr>
                </a:tc>
                <a:tc>
                  <a:txBody>
                    <a:bodyPr/>
                    <a:lstStyle/>
                    <a:p>
                      <a:pPr marL="0" marR="0" lvl="0" indent="0" algn="ctr" rtl="0">
                        <a:spcBef>
                          <a:spcPts val="0"/>
                        </a:spcBef>
                        <a:spcAft>
                          <a:spcPts val="0"/>
                        </a:spcAft>
                        <a:buNone/>
                      </a:pPr>
                      <a:r>
                        <a:rPr lang="en-US" sz="1350" b="0" i="0" u="none" strike="noStrike" cap="none">
                          <a:solidFill>
                            <a:srgbClr val="FFFFFF"/>
                          </a:solidFill>
                          <a:latin typeface="Poppins SemiBold"/>
                          <a:ea typeface="Poppins SemiBold"/>
                          <a:cs typeface="Poppins SemiBold"/>
                          <a:sym typeface="Poppins SemiBold"/>
                        </a:rPr>
                        <a:t>Staff Training / Profile</a:t>
                      </a:r>
                      <a:endParaRPr sz="1700"/>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E7490"/>
                    </a:solidFill>
                  </a:tcPr>
                </a:tc>
                <a:tc>
                  <a:txBody>
                    <a:bodyPr/>
                    <a:lstStyle/>
                    <a:p>
                      <a:pPr marL="0" marR="0" lvl="0" indent="0" algn="ctr" rtl="0">
                        <a:spcBef>
                          <a:spcPts val="0"/>
                        </a:spcBef>
                        <a:spcAft>
                          <a:spcPts val="0"/>
                        </a:spcAft>
                        <a:buNone/>
                      </a:pPr>
                      <a:r>
                        <a:rPr lang="en-US" sz="1350" b="0" i="0" u="none" strike="noStrike" cap="none">
                          <a:solidFill>
                            <a:srgbClr val="FFFFFF"/>
                          </a:solidFill>
                          <a:latin typeface="Poppins SemiBold"/>
                          <a:ea typeface="Poppins SemiBold"/>
                          <a:cs typeface="Poppins SemiBold"/>
                          <a:sym typeface="Poppins SemiBold"/>
                        </a:rPr>
                        <a:t>Core Services &amp; Facilities</a:t>
                      </a:r>
                      <a:endParaRPr sz="1700"/>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E7490"/>
                    </a:solidFill>
                  </a:tcPr>
                </a:tc>
                <a:extLst>
                  <a:ext uri="{0D108BD9-81ED-4DB2-BD59-A6C34878D82A}">
                    <a16:rowId xmlns:a16="http://schemas.microsoft.com/office/drawing/2014/main" val="10000"/>
                  </a:ext>
                </a:extLst>
              </a:tr>
              <a:tr h="1049275">
                <a:tc>
                  <a:txBody>
                    <a:bodyPr/>
                    <a:lstStyle/>
                    <a:p>
                      <a:pPr marL="0" marR="0" lvl="0" indent="0" algn="ctr" rtl="0">
                        <a:spcBef>
                          <a:spcPts val="0"/>
                        </a:spcBef>
                        <a:spcAft>
                          <a:spcPts val="0"/>
                        </a:spcAft>
                        <a:buNone/>
                      </a:pPr>
                      <a:r>
                        <a:rPr lang="en-US" sz="1400" b="1">
                          <a:solidFill>
                            <a:srgbClr val="0F172A"/>
                          </a:solidFill>
                          <a:latin typeface="Lato"/>
                          <a:ea typeface="Lato"/>
                          <a:cs typeface="Lato"/>
                          <a:sym typeface="Lato"/>
                        </a:rPr>
                        <a:t>       </a:t>
                      </a:r>
                      <a:r>
                        <a:rPr lang="en-US" sz="1400" b="1" i="0" u="none" strike="noStrike" cap="none">
                          <a:solidFill>
                            <a:srgbClr val="0F172A"/>
                          </a:solidFill>
                          <a:latin typeface="Lato"/>
                          <a:ea typeface="Lato"/>
                          <a:cs typeface="Lato"/>
                          <a:sym typeface="Lato"/>
                        </a:rPr>
                        <a:t>Assisted Living</a:t>
                      </a:r>
                      <a:r>
                        <a:rPr lang="en-US" sz="1400" b="0" i="0" u="none" strike="noStrike" cap="none">
                          <a:solidFill>
                            <a:srgbClr val="000000"/>
                          </a:solidFill>
                          <a:latin typeface="Lato"/>
                          <a:ea typeface="Lato"/>
                          <a:cs typeface="Lato"/>
                          <a:sym typeface="Lato"/>
                        </a:rPr>
                        <a:t> </a:t>
                      </a:r>
                      <a:endParaRPr sz="1400"/>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en-US" sz="1400" b="1" i="0" u="none" strike="noStrike" cap="none">
                          <a:solidFill>
                            <a:srgbClr val="475569"/>
                          </a:solidFill>
                          <a:latin typeface="Lato"/>
                          <a:ea typeface="Lato"/>
                          <a:cs typeface="Lato"/>
                          <a:sym typeface="Lato"/>
                        </a:rPr>
                        <a:t>Non-medical Staff</a:t>
                      </a:r>
                      <a:r>
                        <a:rPr lang="en-US" sz="1400" b="0" i="0" u="none" strike="noStrike" cap="none">
                          <a:solidFill>
                            <a:srgbClr val="000000"/>
                          </a:solidFill>
                          <a:latin typeface="Lato"/>
                          <a:ea typeface="Lato"/>
                          <a:cs typeface="Lato"/>
                          <a:sym typeface="Lato"/>
                        </a:rPr>
                        <a:t> </a:t>
                      </a:r>
                      <a:endParaRPr sz="1400"/>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br>
                        <a:rPr lang="en-US" sz="1400" b="0" i="0" u="none" strike="noStrike" cap="none">
                          <a:solidFill>
                            <a:srgbClr val="334155"/>
                          </a:solidFill>
                          <a:latin typeface="Lato"/>
                          <a:ea typeface="Lato"/>
                          <a:cs typeface="Lato"/>
                          <a:sym typeface="Lato"/>
                        </a:rPr>
                      </a:br>
                      <a:r>
                        <a:rPr lang="en-US" sz="1400" b="0" i="0" u="none" strike="noStrike" cap="none">
                          <a:solidFill>
                            <a:srgbClr val="334155"/>
                          </a:solidFill>
                          <a:latin typeface="Lato"/>
                          <a:ea typeface="Lato"/>
                          <a:cs typeface="Lato"/>
                        </a:rPr>
                        <a:t>Meal</a:t>
                      </a:r>
                      <a:r>
                        <a:rPr lang="en-US" sz="1400" b="0" i="0" u="none" strike="noStrike" cap="none">
                          <a:solidFill>
                            <a:srgbClr val="334155"/>
                          </a:solidFill>
                          <a:latin typeface="Lato"/>
                          <a:ea typeface="Lato"/>
                          <a:cs typeface="Lato"/>
                          <a:sym typeface="Lato"/>
                        </a:rPr>
                        <a:t> preparation inside, professional housekeeping, scheduled social calendars, and transport services.</a:t>
                      </a:r>
                      <a:br>
                        <a:rPr lang="en-US" sz="1400" b="0" i="0" u="none" strike="noStrike" cap="none">
                          <a:solidFill>
                            <a:srgbClr val="334155"/>
                          </a:solidFill>
                          <a:latin typeface="Lato"/>
                          <a:ea typeface="Lato"/>
                          <a:cs typeface="Lato"/>
                          <a:sym typeface="Lato"/>
                        </a:rPr>
                      </a:br>
                      <a:r>
                        <a:rPr lang="en-US" sz="1400" b="0" i="0" u="none" strike="noStrike" cap="none">
                          <a:solidFill>
                            <a:srgbClr val="334155"/>
                          </a:solidFill>
                          <a:latin typeface="Lato"/>
                          <a:ea typeface="Lato"/>
                          <a:cs typeface="Lato"/>
                          <a:sym typeface="Lato"/>
                        </a:rPr>
                        <a:t>Add-on care available for activities of daily living </a:t>
                      </a:r>
                      <a:endParaRPr sz="1400"/>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1049275">
                <a:tc>
                  <a:txBody>
                    <a:bodyPr/>
                    <a:lstStyle/>
                    <a:p>
                      <a:pPr marL="0" marR="0" lvl="0" indent="0" algn="ctr" rtl="0">
                        <a:spcBef>
                          <a:spcPts val="0"/>
                        </a:spcBef>
                        <a:spcAft>
                          <a:spcPts val="0"/>
                        </a:spcAft>
                        <a:buNone/>
                      </a:pPr>
                      <a:r>
                        <a:rPr lang="en-US" sz="1200" b="1">
                          <a:solidFill>
                            <a:srgbClr val="0F172A"/>
                          </a:solidFill>
                          <a:latin typeface="Lato"/>
                          <a:ea typeface="Lato"/>
                          <a:cs typeface="Lato"/>
                          <a:sym typeface="Lato"/>
                        </a:rPr>
                        <a:t>    </a:t>
                      </a:r>
                      <a:r>
                        <a:rPr lang="en-US" sz="1200" b="1" i="0" u="none" strike="noStrike" cap="none">
                          <a:solidFill>
                            <a:srgbClr val="0F172A"/>
                          </a:solidFill>
                          <a:latin typeface="Lato"/>
                          <a:ea typeface="Lato"/>
                          <a:cs typeface="Lato"/>
                          <a:sym typeface="Lato"/>
                        </a:rPr>
                        <a:t>Memory Care</a:t>
                      </a:r>
                      <a:endParaRPr sz="1200" b="1" i="0" u="none" strike="noStrike" cap="none">
                        <a:solidFill>
                          <a:srgbClr val="0F172A"/>
                        </a:solidFill>
                        <a:latin typeface="Lato"/>
                        <a:ea typeface="Lato"/>
                        <a:cs typeface="Lato"/>
                        <a:sym typeface="Lato"/>
                      </a:endParaRPr>
                    </a:p>
                    <a:p>
                      <a:pPr marL="0" marR="0" lvl="0" indent="0" algn="ctr" rtl="0">
                        <a:spcBef>
                          <a:spcPts val="0"/>
                        </a:spcBef>
                        <a:spcAft>
                          <a:spcPts val="0"/>
                        </a:spcAft>
                        <a:buNone/>
                      </a:pPr>
                      <a:r>
                        <a:rPr lang="en-US" sz="1200" b="0" i="0" u="none" strike="noStrike" cap="none">
                          <a:solidFill>
                            <a:srgbClr val="000000"/>
                          </a:solidFill>
                          <a:latin typeface="Lato"/>
                          <a:ea typeface="Lato"/>
                          <a:cs typeface="Lato"/>
                          <a:sym typeface="Lato"/>
                        </a:rPr>
                        <a:t> </a:t>
                      </a:r>
                      <a:r>
                        <a:rPr lang="en-US" sz="1000" b="0" i="0" u="none" strike="noStrike" cap="none">
                          <a:solidFill>
                            <a:srgbClr val="64748B"/>
                          </a:solidFill>
                          <a:latin typeface="Lato"/>
                          <a:ea typeface="Lato"/>
                          <a:cs typeface="Lato"/>
                          <a:sym typeface="Lato"/>
                        </a:rPr>
                        <a:t>Highly secured neighborhood  </a:t>
                      </a:r>
                      <a:endParaRPr sz="1000">
                        <a:solidFill>
                          <a:srgbClr val="64748B"/>
                        </a:solidFill>
                        <a:latin typeface="Lato"/>
                        <a:ea typeface="Lato"/>
                        <a:cs typeface="Lato"/>
                        <a:sym typeface="Lato"/>
                      </a:endParaRPr>
                    </a:p>
                    <a:p>
                      <a:pPr marL="0" marR="0" lvl="0" indent="0" algn="ctr" rtl="0">
                        <a:spcBef>
                          <a:spcPts val="0"/>
                        </a:spcBef>
                        <a:spcAft>
                          <a:spcPts val="0"/>
                        </a:spcAft>
                        <a:buNone/>
                      </a:pPr>
                      <a:endParaRPr sz="1212">
                        <a:solidFill>
                          <a:srgbClr val="64748B"/>
                        </a:solidFill>
                        <a:latin typeface="Lato"/>
                        <a:ea typeface="Lato"/>
                        <a:cs typeface="Lato"/>
                        <a:sym typeface="Lato"/>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AFC"/>
                    </a:solidFill>
                  </a:tcPr>
                </a:tc>
                <a:tc>
                  <a:txBody>
                    <a:bodyPr/>
                    <a:lstStyle/>
                    <a:p>
                      <a:pPr marL="0" marR="0" lvl="0" indent="0" algn="ctr" rtl="0">
                        <a:spcBef>
                          <a:spcPts val="0"/>
                        </a:spcBef>
                        <a:spcAft>
                          <a:spcPts val="0"/>
                        </a:spcAft>
                        <a:buNone/>
                      </a:pPr>
                      <a:r>
                        <a:rPr lang="en-US" sz="1200" b="1">
                          <a:solidFill>
                            <a:srgbClr val="991B1B"/>
                          </a:solidFill>
                          <a:latin typeface="Lato"/>
                          <a:ea typeface="Lato"/>
                          <a:cs typeface="Lato"/>
                          <a:sym typeface="Lato"/>
                        </a:rPr>
                        <a:t>T</a:t>
                      </a:r>
                      <a:r>
                        <a:rPr lang="en-US" sz="1200" b="1" i="0" u="none" strike="noStrike" cap="none">
                          <a:solidFill>
                            <a:srgbClr val="991B1B"/>
                          </a:solidFill>
                          <a:latin typeface="Lato"/>
                          <a:ea typeface="Lato"/>
                          <a:cs typeface="Lato"/>
                          <a:sym typeface="Lato"/>
                        </a:rPr>
                        <a:t>rained in </a:t>
                      </a:r>
                      <a:r>
                        <a:rPr lang="en-US" sz="1200" b="1">
                          <a:solidFill>
                            <a:srgbClr val="991B1B"/>
                          </a:solidFill>
                          <a:latin typeface="Lato"/>
                          <a:ea typeface="Lato"/>
                          <a:cs typeface="Lato"/>
                          <a:sym typeface="Lato"/>
                        </a:rPr>
                        <a:t>cognitive decline</a:t>
                      </a:r>
                      <a:r>
                        <a:rPr lang="en-US" sz="1200" b="0" i="0" u="none" strike="noStrike" cap="none">
                          <a:solidFill>
                            <a:srgbClr val="000000"/>
                          </a:solidFill>
                          <a:latin typeface="Lato"/>
                          <a:ea typeface="Lato"/>
                          <a:cs typeface="Lato"/>
                          <a:sym typeface="Lato"/>
                        </a:rPr>
                        <a:t> </a:t>
                      </a:r>
                      <a:endParaRPr sz="1200"/>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AFC"/>
                    </a:solidFill>
                  </a:tcPr>
                </a:tc>
                <a:tc>
                  <a:txBody>
                    <a:bodyPr/>
                    <a:lstStyle/>
                    <a:p>
                      <a:pPr marL="0" marR="0" lvl="0" indent="0" algn="ctr" rtl="0">
                        <a:spcBef>
                          <a:spcPts val="0"/>
                        </a:spcBef>
                        <a:spcAft>
                          <a:spcPts val="0"/>
                        </a:spcAft>
                        <a:buNone/>
                      </a:pPr>
                      <a:br>
                        <a:rPr lang="en-US" sz="1200" b="0" i="0" u="none" strike="noStrike" cap="none">
                          <a:solidFill>
                            <a:srgbClr val="334155"/>
                          </a:solidFill>
                          <a:latin typeface="Lato"/>
                          <a:ea typeface="Lato"/>
                          <a:cs typeface="Lato"/>
                          <a:sym typeface="Lato"/>
                        </a:rPr>
                      </a:br>
                      <a:r>
                        <a:rPr lang="en-US" sz="1200" b="0" i="0" u="none" strike="noStrike" cap="none">
                          <a:solidFill>
                            <a:srgbClr val="334155"/>
                          </a:solidFill>
                          <a:latin typeface="Lato"/>
                          <a:ea typeface="Lato"/>
                          <a:cs typeface="Lato"/>
                        </a:rPr>
                        <a:t>Significantly</a:t>
                      </a:r>
                      <a:r>
                        <a:rPr lang="en-US" sz="1200" b="0" i="0" u="none" strike="noStrike" cap="none">
                          <a:solidFill>
                            <a:srgbClr val="334155"/>
                          </a:solidFill>
                          <a:latin typeface="Lato"/>
                          <a:ea typeface="Lato"/>
                          <a:cs typeface="Lato"/>
                          <a:sym typeface="Lato"/>
                        </a:rPr>
                        <a:t> elevated supervision and visual check-ins.</a:t>
                      </a:r>
                      <a:br>
                        <a:rPr lang="en-US" sz="1200" b="0" i="0" u="none" strike="noStrike" cap="none">
                          <a:solidFill>
                            <a:srgbClr val="334155"/>
                          </a:solidFill>
                          <a:latin typeface="Lato"/>
                          <a:ea typeface="Lato"/>
                          <a:cs typeface="Lato"/>
                          <a:sym typeface="Lato"/>
                        </a:rPr>
                      </a:br>
                      <a:r>
                        <a:rPr lang="en-US" sz="1200" b="0" i="0" u="none" strike="noStrike" cap="none">
                          <a:solidFill>
                            <a:srgbClr val="334155"/>
                          </a:solidFill>
                          <a:latin typeface="Lato"/>
                          <a:ea typeface="Lato"/>
                          <a:cs typeface="Lato"/>
                          <a:sym typeface="Lato"/>
                        </a:rPr>
                        <a:t>Specialized, highly structured activities matching the unique needs of memory loss patients (low privacy, high safety).</a:t>
                      </a:r>
                      <a:br>
                        <a:rPr lang="en-US" sz="1200" b="0" i="0" u="none" strike="noStrike" cap="none">
                          <a:solidFill>
                            <a:srgbClr val="334155"/>
                          </a:solidFill>
                          <a:latin typeface="Lato"/>
                          <a:ea typeface="Lato"/>
                          <a:cs typeface="Lato"/>
                          <a:sym typeface="Lato"/>
                        </a:rPr>
                      </a:br>
                      <a:endParaRPr sz="1200"/>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AFC"/>
                    </a:solidFill>
                  </a:tcPr>
                </a:tc>
                <a:extLst>
                  <a:ext uri="{0D108BD9-81ED-4DB2-BD59-A6C34878D82A}">
                    <a16:rowId xmlns:a16="http://schemas.microsoft.com/office/drawing/2014/main" val="10002"/>
                  </a:ext>
                </a:extLst>
              </a:tr>
              <a:tr h="1049275">
                <a:tc>
                  <a:txBody>
                    <a:bodyPr/>
                    <a:lstStyle/>
                    <a:p>
                      <a:pPr marL="0" marR="0" lvl="0" indent="0" algn="ctr" rtl="0">
                        <a:spcBef>
                          <a:spcPts val="0"/>
                        </a:spcBef>
                        <a:spcAft>
                          <a:spcPts val="0"/>
                        </a:spcAft>
                        <a:buNone/>
                      </a:pPr>
                      <a:r>
                        <a:rPr lang="en-US" sz="1300" b="1" i="0" u="none" strike="noStrike" cap="none">
                          <a:solidFill>
                            <a:srgbClr val="0F172A"/>
                          </a:solidFill>
                          <a:latin typeface="Lato"/>
                          <a:ea typeface="Lato"/>
                          <a:cs typeface="Lato"/>
                          <a:sym typeface="Lato"/>
                        </a:rPr>
                        <a:t>Skilled Nursing / "Rehab"</a:t>
                      </a:r>
                      <a:r>
                        <a:rPr lang="en-US" sz="1300" b="0" i="0" u="none" strike="noStrike" cap="none">
                          <a:solidFill>
                            <a:srgbClr val="000000"/>
                          </a:solidFill>
                          <a:latin typeface="Lato"/>
                          <a:ea typeface="Lato"/>
                          <a:cs typeface="Lato"/>
                          <a:sym typeface="Lato"/>
                        </a:rPr>
                        <a:t> </a:t>
                      </a:r>
                      <a:endParaRPr sz="1300"/>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en-US" sz="1300" b="1" i="0" u="none" strike="noStrike" cap="none">
                          <a:solidFill>
                            <a:srgbClr val="0891B2"/>
                          </a:solidFill>
                          <a:latin typeface="Lato"/>
                          <a:ea typeface="Lato"/>
                          <a:cs typeface="Lato"/>
                          <a:sym typeface="Lato"/>
                        </a:rPr>
                        <a:t>Medically Trained</a:t>
                      </a:r>
                      <a:r>
                        <a:rPr lang="en-US" sz="1300" b="0" i="0" u="none" strike="noStrike" cap="none">
                          <a:solidFill>
                            <a:srgbClr val="000000"/>
                          </a:solidFill>
                          <a:latin typeface="Lato"/>
                          <a:ea typeface="Lato"/>
                          <a:cs typeface="Lato"/>
                          <a:sym typeface="Lato"/>
                        </a:rPr>
                        <a:t> </a:t>
                      </a:r>
                      <a:endParaRPr sz="1300"/>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br>
                        <a:rPr lang="en-US" sz="1300" b="0" i="0" u="none" strike="noStrike" cap="none">
                          <a:solidFill>
                            <a:srgbClr val="334155"/>
                          </a:solidFill>
                          <a:latin typeface="Lato"/>
                          <a:ea typeface="Lato"/>
                          <a:cs typeface="Lato"/>
                          <a:sym typeface="Lato"/>
                        </a:rPr>
                      </a:br>
                      <a:r>
                        <a:rPr lang="en-US" sz="1300" b="0" i="0" u="none" strike="noStrike" cap="none">
                          <a:solidFill>
                            <a:srgbClr val="334155"/>
                          </a:solidFill>
                          <a:latin typeface="Lato"/>
                          <a:ea typeface="Lato"/>
                          <a:cs typeface="Lato"/>
                          <a:sym typeface="Lato"/>
                        </a:rPr>
                        <a:t>24/7 immediate clinical support.).</a:t>
                      </a:r>
                      <a:br>
                        <a:rPr lang="en-US" sz="1300" b="0" i="0" u="none" strike="noStrike" cap="none">
                          <a:solidFill>
                            <a:srgbClr val="334155"/>
                          </a:solidFill>
                          <a:latin typeface="Lato"/>
                          <a:ea typeface="Lato"/>
                          <a:cs typeface="Lato"/>
                          <a:sym typeface="Lato"/>
                        </a:rPr>
                      </a:br>
                      <a:r>
                        <a:rPr lang="en-US" sz="1300" b="0" i="0" u="none" strike="noStrike" cap="none">
                          <a:solidFill>
                            <a:srgbClr val="334155"/>
                          </a:solidFill>
                          <a:latin typeface="Lato"/>
                          <a:ea typeface="Lato"/>
                          <a:cs typeface="Lato"/>
                          <a:sym typeface="Lato"/>
                        </a:rPr>
                        <a:t>Intensive, highly goal-focused recovery cycles designed specifically to support a safe, sustainable return home.</a:t>
                      </a:r>
                      <a:br>
                        <a:rPr lang="en-US" sz="1300" b="0" i="0" u="none" strike="noStrike" cap="none">
                          <a:solidFill>
                            <a:srgbClr val="334155"/>
                          </a:solidFill>
                          <a:latin typeface="Lato"/>
                          <a:ea typeface="Lato"/>
                          <a:cs typeface="Lato"/>
                          <a:sym typeface="Lato"/>
                        </a:rPr>
                      </a:br>
                      <a:endParaRPr sz="1300"/>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1049275">
                <a:tc>
                  <a:txBody>
                    <a:bodyPr/>
                    <a:lstStyle/>
                    <a:p>
                      <a:pPr marL="0" marR="0" lvl="0" indent="0" algn="ctr" rtl="0">
                        <a:spcBef>
                          <a:spcPts val="0"/>
                        </a:spcBef>
                        <a:spcAft>
                          <a:spcPts val="0"/>
                        </a:spcAft>
                        <a:buNone/>
                      </a:pPr>
                      <a:r>
                        <a:rPr lang="en-US" sz="1300" b="1" i="0" u="none" strike="noStrike" cap="none">
                          <a:solidFill>
                            <a:srgbClr val="0F172A"/>
                          </a:solidFill>
                          <a:latin typeface="Lato"/>
                          <a:ea typeface="Lato"/>
                          <a:cs typeface="Lato"/>
                          <a:sym typeface="Lato"/>
                        </a:rPr>
                        <a:t>Nursing Home</a:t>
                      </a:r>
                      <a:r>
                        <a:rPr lang="en-US" sz="1300" b="0" i="0" u="none" strike="noStrike" cap="none">
                          <a:solidFill>
                            <a:srgbClr val="000000"/>
                          </a:solidFill>
                          <a:latin typeface="Lato"/>
                          <a:ea typeface="Lato"/>
                          <a:cs typeface="Lato"/>
                          <a:sym typeface="Lato"/>
                        </a:rPr>
                        <a:t> </a:t>
                      </a:r>
                      <a:endParaRPr sz="1300"/>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AFC"/>
                    </a:solidFill>
                  </a:tcPr>
                </a:tc>
                <a:tc>
                  <a:txBody>
                    <a:bodyPr/>
                    <a:lstStyle/>
                    <a:p>
                      <a:pPr marL="0" marR="0" lvl="0" indent="0" algn="ctr" rtl="0">
                        <a:spcBef>
                          <a:spcPts val="0"/>
                        </a:spcBef>
                        <a:spcAft>
                          <a:spcPts val="0"/>
                        </a:spcAft>
                        <a:buNone/>
                      </a:pPr>
                      <a:r>
                        <a:rPr lang="en-US" sz="1300" b="1" i="0" u="none" strike="noStrike" cap="none">
                          <a:solidFill>
                            <a:srgbClr val="0891B2"/>
                          </a:solidFill>
                          <a:latin typeface="Lato"/>
                          <a:ea typeface="Lato"/>
                          <a:cs typeface="Lato"/>
                          <a:sym typeface="Lato"/>
                        </a:rPr>
                        <a:t>Medically Trained</a:t>
                      </a:r>
                      <a:r>
                        <a:rPr lang="en-US" sz="1300" b="0" i="0" u="none" strike="noStrike" cap="none">
                          <a:solidFill>
                            <a:srgbClr val="000000"/>
                          </a:solidFill>
                          <a:latin typeface="Lato"/>
                          <a:ea typeface="Lato"/>
                          <a:cs typeface="Lato"/>
                          <a:sym typeface="Lato"/>
                        </a:rPr>
                        <a:t> </a:t>
                      </a:r>
                      <a:endParaRPr sz="1300"/>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AFC"/>
                    </a:solidFill>
                  </a:tcPr>
                </a:tc>
                <a:tc>
                  <a:txBody>
                    <a:bodyPr/>
                    <a:lstStyle/>
                    <a:p>
                      <a:pPr marL="0" marR="0" lvl="0" indent="0" algn="ctr" rtl="0">
                        <a:spcBef>
                          <a:spcPts val="0"/>
                        </a:spcBef>
                        <a:spcAft>
                          <a:spcPts val="0"/>
                        </a:spcAft>
                        <a:buNone/>
                      </a:pPr>
                      <a:br>
                        <a:rPr lang="en-US" sz="1300" b="0" i="0" u="none" strike="noStrike" cap="none">
                          <a:solidFill>
                            <a:srgbClr val="334155"/>
                          </a:solidFill>
                          <a:latin typeface="Lato"/>
                          <a:ea typeface="Lato"/>
                          <a:cs typeface="Lato"/>
                          <a:sym typeface="Lato"/>
                        </a:rPr>
                      </a:br>
                      <a:r>
                        <a:rPr lang="en-US" sz="1300" b="0" i="0" u="none" strike="noStrike" cap="none">
                          <a:solidFill>
                            <a:srgbClr val="334155"/>
                          </a:solidFill>
                          <a:latin typeface="Lato"/>
                          <a:ea typeface="Lato"/>
                          <a:cs typeface="Lato"/>
                          <a:sym typeface="Lato"/>
                        </a:rPr>
                        <a:t>Comprehensive 24/7 nursing oversight paired with continuous, hands-on care for eating, bathing, and mobility needs.</a:t>
                      </a:r>
                      <a:br>
                        <a:rPr lang="en-US" sz="1300" b="0" i="0" u="none" strike="noStrike" cap="none">
                          <a:solidFill>
                            <a:srgbClr val="334155"/>
                          </a:solidFill>
                          <a:latin typeface="Lato"/>
                          <a:ea typeface="Lato"/>
                          <a:cs typeface="Lato"/>
                          <a:sym typeface="Lato"/>
                        </a:rPr>
                      </a:br>
                      <a:br>
                        <a:rPr lang="en-US" sz="1300" b="0" i="0" u="none" strike="noStrike" cap="none">
                          <a:solidFill>
                            <a:srgbClr val="334155"/>
                          </a:solidFill>
                          <a:latin typeface="Lato"/>
                          <a:ea typeface="Lato"/>
                          <a:cs typeface="Lato"/>
                          <a:sym typeface="Lato"/>
                        </a:rPr>
                      </a:br>
                      <a:endParaRPr sz="1300"/>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AFC"/>
                    </a:solidFill>
                  </a:tcPr>
                </a:tc>
                <a:extLst>
                  <a:ext uri="{0D108BD9-81ED-4DB2-BD59-A6C34878D82A}">
                    <a16:rowId xmlns:a16="http://schemas.microsoft.com/office/drawing/2014/main" val="10004"/>
                  </a:ext>
                </a:extLst>
              </a:tr>
              <a:tr h="1049275">
                <a:tc>
                  <a:txBody>
                    <a:bodyPr/>
                    <a:lstStyle/>
                    <a:p>
                      <a:pPr marL="0" marR="0" lvl="0" indent="0" algn="ctr" rtl="0">
                        <a:spcBef>
                          <a:spcPts val="0"/>
                        </a:spcBef>
                        <a:spcAft>
                          <a:spcPts val="0"/>
                        </a:spcAft>
                        <a:buNone/>
                      </a:pPr>
                      <a:r>
                        <a:rPr lang="en-US" sz="1300" b="1" i="0" u="none" strike="noStrike" cap="none">
                          <a:solidFill>
                            <a:srgbClr val="0F172A"/>
                          </a:solidFill>
                          <a:latin typeface="Lato"/>
                          <a:ea typeface="Lato"/>
                          <a:cs typeface="Lato"/>
                          <a:sym typeface="Lato"/>
                        </a:rPr>
                        <a:t>CCRC (Continuing Care)</a:t>
                      </a:r>
                      <a:r>
                        <a:rPr lang="en-US" sz="1300" b="0" i="0" u="none" strike="noStrike" cap="none">
                          <a:solidFill>
                            <a:srgbClr val="000000"/>
                          </a:solidFill>
                          <a:latin typeface="Lato"/>
                          <a:ea typeface="Lato"/>
                          <a:cs typeface="Lato"/>
                          <a:sym typeface="Lato"/>
                        </a:rPr>
                        <a:t> </a:t>
                      </a:r>
                      <a:endParaRPr sz="1300" b="0" i="0" u="none" strike="noStrike" cap="none">
                        <a:solidFill>
                          <a:srgbClr val="000000"/>
                        </a:solidFill>
                        <a:latin typeface="Lato"/>
                        <a:ea typeface="Lato"/>
                        <a:cs typeface="Lato"/>
                        <a:sym typeface="Lato"/>
                      </a:endParaRPr>
                    </a:p>
                    <a:p>
                      <a:pPr marL="0" marR="0" lvl="0" indent="0" algn="ctr" rtl="0">
                        <a:spcBef>
                          <a:spcPts val="0"/>
                        </a:spcBef>
                        <a:spcAft>
                          <a:spcPts val="0"/>
                        </a:spcAft>
                        <a:buNone/>
                      </a:pPr>
                      <a:r>
                        <a:rPr lang="en-US" sz="1312" b="0" i="0" u="none" strike="noStrike" cap="none">
                          <a:solidFill>
                            <a:srgbClr val="64748B"/>
                          </a:solidFill>
                          <a:latin typeface="Lato"/>
                          <a:ea typeface="Lato"/>
                          <a:cs typeface="Lato"/>
                          <a:sym typeface="Lato"/>
                        </a:rPr>
                        <a:t>Expansive multi-facility neighborhood supporting all life phases.</a:t>
                      </a:r>
                      <a:endParaRPr sz="1700"/>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en-US" sz="1300" b="1" i="0" u="none" strike="noStrike" cap="none">
                          <a:solidFill>
                            <a:srgbClr val="92400E"/>
                          </a:solidFill>
                          <a:latin typeface="Lato"/>
                          <a:ea typeface="Lato"/>
                          <a:cs typeface="Lato"/>
                          <a:sym typeface="Lato"/>
                        </a:rPr>
                        <a:t>Hybrid Teams</a:t>
                      </a:r>
                      <a:r>
                        <a:rPr lang="en-US" sz="1300" b="0" i="0" u="none" strike="noStrike" cap="none">
                          <a:solidFill>
                            <a:srgbClr val="000000"/>
                          </a:solidFill>
                          <a:latin typeface="Lato"/>
                          <a:ea typeface="Lato"/>
                          <a:cs typeface="Lato"/>
                          <a:sym typeface="Lato"/>
                        </a:rPr>
                        <a:t> </a:t>
                      </a:r>
                      <a:endParaRPr sz="1300"/>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pPr>
                      <a:r>
                        <a:rPr lang="en-US" sz="1300">
                          <a:solidFill>
                            <a:srgbClr val="334155"/>
                          </a:solidFill>
                          <a:latin typeface="Lato"/>
                          <a:ea typeface="Lato"/>
                          <a:cs typeface="Lato"/>
                          <a:sym typeface="Lato"/>
                        </a:rPr>
                        <a:t>            </a:t>
                      </a:r>
                      <a:r>
                        <a:rPr lang="en-US" sz="1300" b="0" i="0" u="none" strike="noStrike" cap="none">
                          <a:solidFill>
                            <a:srgbClr val="334155"/>
                          </a:solidFill>
                          <a:latin typeface="Lato"/>
                          <a:ea typeface="Lato"/>
                          <a:cs typeface="Lato"/>
                          <a:sym typeface="Lato"/>
                        </a:rPr>
                        <a:t>Houses all care models on a single campus</a:t>
                      </a:r>
                      <a:endParaRPr sz="1300"/>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20"/>
          <p:cNvSpPr txBox="1">
            <a:spLocks noGrp="1"/>
          </p:cNvSpPr>
          <p:nvPr>
            <p:ph type="title"/>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lt1"/>
              </a:buClr>
              <a:buSzPts val="4400"/>
              <a:buFont typeface="Georgia"/>
              <a:buNone/>
            </a:pPr>
            <a:r>
              <a:rPr lang="en-US"/>
              <a:t>Learning Objective</a:t>
            </a:r>
            <a:endParaRPr/>
          </a:p>
        </p:txBody>
      </p:sp>
      <p:sp>
        <p:nvSpPr>
          <p:cNvPr id="422" name="Google Shape;422;p20"/>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400"/>
              <a:buFont typeface="Arial"/>
              <a:buNone/>
            </a:pPr>
            <a:r>
              <a:rPr lang="en-US"/>
              <a:t>Understanding outpatient IDT roles (co-visits, individual visits, visit pacing, best practices)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AFAF9"/>
        </a:solidFill>
        <a:effectLst/>
      </p:bgPr>
    </p:bg>
    <p:spTree>
      <p:nvGrpSpPr>
        <p:cNvPr id="1" name="Shape 426"/>
        <p:cNvGrpSpPr/>
        <p:nvPr/>
      </p:nvGrpSpPr>
      <p:grpSpPr>
        <a:xfrm>
          <a:off x="0" y="0"/>
          <a:ext cx="0" cy="0"/>
          <a:chOff x="0" y="0"/>
          <a:chExt cx="0" cy="0"/>
        </a:xfrm>
      </p:grpSpPr>
      <p:pic>
        <p:nvPicPr>
          <p:cNvPr id="427" name="Google Shape;427;g3f0a2ddd06e_5_1357"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428" name="Google Shape;428;g3f0a2ddd06e_5_1357" descr="image.png"/>
          <p:cNvPicPr preferRelativeResize="0"/>
          <p:nvPr/>
        </p:nvPicPr>
        <p:blipFill rotWithShape="1">
          <a:blip r:embed="rId4">
            <a:alphaModFix/>
          </a:blip>
          <a:srcRect/>
          <a:stretch/>
        </p:blipFill>
        <p:spPr>
          <a:xfrm>
            <a:off x="571500" y="2152650"/>
            <a:ext cx="3686175" cy="3535875"/>
          </a:xfrm>
          <a:prstGeom prst="rect">
            <a:avLst/>
          </a:prstGeom>
          <a:noFill/>
          <a:ln>
            <a:noFill/>
          </a:ln>
        </p:spPr>
      </p:pic>
      <p:pic>
        <p:nvPicPr>
          <p:cNvPr id="429" name="Google Shape;429;g3f0a2ddd06e_5_1357" descr="image.png"/>
          <p:cNvPicPr preferRelativeResize="0"/>
          <p:nvPr/>
        </p:nvPicPr>
        <p:blipFill rotWithShape="1">
          <a:blip r:embed="rId5">
            <a:alphaModFix/>
          </a:blip>
          <a:srcRect/>
          <a:stretch/>
        </p:blipFill>
        <p:spPr>
          <a:xfrm>
            <a:off x="4317950" y="2152650"/>
            <a:ext cx="3555950" cy="3535875"/>
          </a:xfrm>
          <a:prstGeom prst="rect">
            <a:avLst/>
          </a:prstGeom>
          <a:noFill/>
          <a:ln>
            <a:noFill/>
          </a:ln>
        </p:spPr>
      </p:pic>
      <p:pic>
        <p:nvPicPr>
          <p:cNvPr id="430" name="Google Shape;430;g3f0a2ddd06e_5_1357" descr="image.png"/>
          <p:cNvPicPr preferRelativeResize="0"/>
          <p:nvPr/>
        </p:nvPicPr>
        <p:blipFill rotWithShape="1">
          <a:blip r:embed="rId6">
            <a:alphaModFix/>
          </a:blip>
          <a:srcRect/>
          <a:stretch/>
        </p:blipFill>
        <p:spPr>
          <a:xfrm>
            <a:off x="8064375" y="2182413"/>
            <a:ext cx="3556100" cy="3454375"/>
          </a:xfrm>
          <a:prstGeom prst="rect">
            <a:avLst/>
          </a:prstGeom>
          <a:noFill/>
          <a:ln>
            <a:noFill/>
          </a:ln>
        </p:spPr>
      </p:pic>
      <p:pic>
        <p:nvPicPr>
          <p:cNvPr id="431" name="Google Shape;431;g3f0a2ddd06e_5_1357" descr="image.png"/>
          <p:cNvPicPr preferRelativeResize="0"/>
          <p:nvPr/>
        </p:nvPicPr>
        <p:blipFill rotWithShape="1">
          <a:blip r:embed="rId7">
            <a:alphaModFix/>
          </a:blip>
          <a:srcRect/>
          <a:stretch/>
        </p:blipFill>
        <p:spPr>
          <a:xfrm>
            <a:off x="571500" y="6438900"/>
            <a:ext cx="11049000" cy="228600"/>
          </a:xfrm>
          <a:prstGeom prst="rect">
            <a:avLst/>
          </a:prstGeom>
          <a:noFill/>
          <a:ln>
            <a:noFill/>
          </a:ln>
        </p:spPr>
      </p:pic>
      <p:pic>
        <p:nvPicPr>
          <p:cNvPr id="434" name="Google Shape;434;g3f0a2ddd06e_5_1357" descr="image.png"/>
          <p:cNvPicPr preferRelativeResize="0"/>
          <p:nvPr/>
        </p:nvPicPr>
        <p:blipFill rotWithShape="1">
          <a:blip r:embed="rId8">
            <a:alphaModFix/>
          </a:blip>
          <a:srcRect/>
          <a:stretch/>
        </p:blipFill>
        <p:spPr>
          <a:xfrm>
            <a:off x="771525" y="1428750"/>
            <a:ext cx="190500" cy="190500"/>
          </a:xfrm>
          <a:prstGeom prst="rect">
            <a:avLst/>
          </a:prstGeom>
          <a:noFill/>
          <a:ln>
            <a:noFill/>
          </a:ln>
        </p:spPr>
      </p:pic>
      <p:sp>
        <p:nvSpPr>
          <p:cNvPr id="435" name="Google Shape;435;g3f0a2ddd06e_5_1357"/>
          <p:cNvSpPr txBox="1"/>
          <p:nvPr/>
        </p:nvSpPr>
        <p:spPr>
          <a:xfrm>
            <a:off x="1000125" y="2352675"/>
            <a:ext cx="3073800" cy="269400"/>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750" b="1" i="0" u="none" strike="noStrike" cap="none">
                <a:solidFill>
                  <a:srgbClr val="0E7490"/>
                </a:solidFill>
                <a:latin typeface="Poppins"/>
                <a:ea typeface="Poppins"/>
                <a:cs typeface="Poppins"/>
                <a:sym typeface="Poppins"/>
              </a:rPr>
              <a:t>Direct Clinical</a:t>
            </a:r>
            <a:endParaRPr sz="1800"/>
          </a:p>
        </p:txBody>
      </p:sp>
      <p:sp>
        <p:nvSpPr>
          <p:cNvPr id="436" name="Google Shape;436;g3f0a2ddd06e_5_1357"/>
          <p:cNvSpPr/>
          <p:nvPr/>
        </p:nvSpPr>
        <p:spPr>
          <a:xfrm>
            <a:off x="771525" y="2686050"/>
            <a:ext cx="3156000" cy="19200"/>
          </a:xfrm>
          <a:prstGeom prst="rect">
            <a:avLst/>
          </a:prstGeom>
          <a:solidFill>
            <a:srgbClr val="F1F5F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37" name="Google Shape;437;g3f0a2ddd06e_5_1357"/>
          <p:cNvSpPr txBox="1"/>
          <p:nvPr/>
        </p:nvSpPr>
        <p:spPr>
          <a:xfrm>
            <a:off x="4813250" y="2352675"/>
            <a:ext cx="3003600" cy="269400"/>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750" b="1" i="0" u="none" strike="noStrike" cap="none">
                <a:solidFill>
                  <a:srgbClr val="0E7490"/>
                </a:solidFill>
                <a:latin typeface="Poppins"/>
                <a:ea typeface="Poppins"/>
                <a:cs typeface="Poppins"/>
                <a:sym typeface="Poppins"/>
              </a:rPr>
              <a:t>Psychosocial Care</a:t>
            </a:r>
            <a:endParaRPr sz="1800"/>
          </a:p>
        </p:txBody>
      </p:sp>
      <p:sp>
        <p:nvSpPr>
          <p:cNvPr id="438" name="Google Shape;438;g3f0a2ddd06e_5_1357"/>
          <p:cNvSpPr/>
          <p:nvPr/>
        </p:nvSpPr>
        <p:spPr>
          <a:xfrm>
            <a:off x="4517975" y="2686050"/>
            <a:ext cx="3156000" cy="19200"/>
          </a:xfrm>
          <a:prstGeom prst="rect">
            <a:avLst/>
          </a:prstGeom>
          <a:solidFill>
            <a:srgbClr val="F1F5F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39" name="Google Shape;439;g3f0a2ddd06e_5_1357"/>
          <p:cNvSpPr txBox="1"/>
          <p:nvPr/>
        </p:nvSpPr>
        <p:spPr>
          <a:xfrm>
            <a:off x="8662700" y="2352675"/>
            <a:ext cx="3053700" cy="269400"/>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750" b="1" i="0" u="none" strike="noStrike" cap="none">
                <a:solidFill>
                  <a:srgbClr val="0E7490"/>
                </a:solidFill>
                <a:latin typeface="Poppins"/>
                <a:ea typeface="Poppins"/>
                <a:cs typeface="Poppins"/>
                <a:sym typeface="Poppins"/>
              </a:rPr>
              <a:t>Operations &amp; Support</a:t>
            </a:r>
            <a:endParaRPr sz="1800"/>
          </a:p>
        </p:txBody>
      </p:sp>
      <p:sp>
        <p:nvSpPr>
          <p:cNvPr id="440" name="Google Shape;440;g3f0a2ddd06e_5_1357"/>
          <p:cNvSpPr/>
          <p:nvPr/>
        </p:nvSpPr>
        <p:spPr>
          <a:xfrm>
            <a:off x="8264425" y="2686050"/>
            <a:ext cx="3156000" cy="19200"/>
          </a:xfrm>
          <a:prstGeom prst="rect">
            <a:avLst/>
          </a:prstGeom>
          <a:solidFill>
            <a:srgbClr val="F1F5F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441" name="Google Shape;441;g3f0a2ddd06e_5_1357" descr="image.png"/>
          <p:cNvPicPr preferRelativeResize="0"/>
          <p:nvPr/>
        </p:nvPicPr>
        <p:blipFill rotWithShape="1">
          <a:blip r:embed="rId9">
            <a:alphaModFix/>
          </a:blip>
          <a:srcRect/>
          <a:stretch/>
        </p:blipFill>
        <p:spPr>
          <a:xfrm>
            <a:off x="771525" y="2395537"/>
            <a:ext cx="152400" cy="171450"/>
          </a:xfrm>
          <a:prstGeom prst="rect">
            <a:avLst/>
          </a:prstGeom>
          <a:noFill/>
          <a:ln>
            <a:noFill/>
          </a:ln>
        </p:spPr>
      </p:pic>
      <p:pic>
        <p:nvPicPr>
          <p:cNvPr id="442" name="Google Shape;442;g3f0a2ddd06e_5_1357" descr="image.png"/>
          <p:cNvPicPr preferRelativeResize="0"/>
          <p:nvPr/>
        </p:nvPicPr>
        <p:blipFill rotWithShape="1">
          <a:blip r:embed="rId10">
            <a:alphaModFix/>
          </a:blip>
          <a:srcRect/>
          <a:stretch/>
        </p:blipFill>
        <p:spPr>
          <a:xfrm>
            <a:off x="791607" y="2819400"/>
            <a:ext cx="2338334" cy="405963"/>
          </a:xfrm>
          <a:prstGeom prst="rect">
            <a:avLst/>
          </a:prstGeom>
          <a:noFill/>
          <a:ln>
            <a:noFill/>
          </a:ln>
        </p:spPr>
      </p:pic>
      <p:pic>
        <p:nvPicPr>
          <p:cNvPr id="443" name="Google Shape;443;g3f0a2ddd06e_5_1357" descr="image.png"/>
          <p:cNvPicPr preferRelativeResize="0"/>
          <p:nvPr/>
        </p:nvPicPr>
        <p:blipFill rotWithShape="1">
          <a:blip r:embed="rId11">
            <a:alphaModFix/>
          </a:blip>
          <a:srcRect/>
          <a:stretch/>
        </p:blipFill>
        <p:spPr>
          <a:xfrm>
            <a:off x="806825" y="3232913"/>
            <a:ext cx="3085410" cy="405975"/>
          </a:xfrm>
          <a:prstGeom prst="rect">
            <a:avLst/>
          </a:prstGeom>
          <a:noFill/>
          <a:ln>
            <a:noFill/>
          </a:ln>
        </p:spPr>
      </p:pic>
      <p:pic>
        <p:nvPicPr>
          <p:cNvPr id="444" name="Google Shape;444;g3f0a2ddd06e_5_1357" descr="image.png"/>
          <p:cNvPicPr preferRelativeResize="0"/>
          <p:nvPr/>
        </p:nvPicPr>
        <p:blipFill rotWithShape="1">
          <a:blip r:embed="rId12">
            <a:alphaModFix/>
          </a:blip>
          <a:srcRect/>
          <a:stretch/>
        </p:blipFill>
        <p:spPr>
          <a:xfrm>
            <a:off x="806825" y="3646450"/>
            <a:ext cx="2452089" cy="405975"/>
          </a:xfrm>
          <a:prstGeom prst="rect">
            <a:avLst/>
          </a:prstGeom>
          <a:noFill/>
          <a:ln>
            <a:noFill/>
          </a:ln>
        </p:spPr>
      </p:pic>
      <p:pic>
        <p:nvPicPr>
          <p:cNvPr id="445" name="Google Shape;445;g3f0a2ddd06e_5_1357" descr="image.png"/>
          <p:cNvPicPr preferRelativeResize="0"/>
          <p:nvPr/>
        </p:nvPicPr>
        <p:blipFill rotWithShape="1">
          <a:blip r:embed="rId13">
            <a:alphaModFix/>
          </a:blip>
          <a:srcRect/>
          <a:stretch/>
        </p:blipFill>
        <p:spPr>
          <a:xfrm>
            <a:off x="801635" y="4059975"/>
            <a:ext cx="2078592" cy="405975"/>
          </a:xfrm>
          <a:prstGeom prst="rect">
            <a:avLst/>
          </a:prstGeom>
          <a:noFill/>
          <a:ln>
            <a:noFill/>
          </a:ln>
        </p:spPr>
      </p:pic>
      <p:pic>
        <p:nvPicPr>
          <p:cNvPr id="446" name="Google Shape;446;g3f0a2ddd06e_5_1357" descr="image.png"/>
          <p:cNvPicPr preferRelativeResize="0"/>
          <p:nvPr/>
        </p:nvPicPr>
        <p:blipFill rotWithShape="1">
          <a:blip r:embed="rId14">
            <a:alphaModFix/>
          </a:blip>
          <a:srcRect/>
          <a:stretch/>
        </p:blipFill>
        <p:spPr>
          <a:xfrm>
            <a:off x="4517975" y="2395537"/>
            <a:ext cx="219075" cy="171450"/>
          </a:xfrm>
          <a:prstGeom prst="rect">
            <a:avLst/>
          </a:prstGeom>
          <a:noFill/>
          <a:ln>
            <a:noFill/>
          </a:ln>
        </p:spPr>
      </p:pic>
      <p:pic>
        <p:nvPicPr>
          <p:cNvPr id="447" name="Google Shape;447;g3f0a2ddd06e_5_1357" descr="image.png"/>
          <p:cNvPicPr preferRelativeResize="0"/>
          <p:nvPr/>
        </p:nvPicPr>
        <p:blipFill rotWithShape="1">
          <a:blip r:embed="rId15">
            <a:alphaModFix/>
          </a:blip>
          <a:srcRect/>
          <a:stretch/>
        </p:blipFill>
        <p:spPr>
          <a:xfrm>
            <a:off x="4517975" y="2819400"/>
            <a:ext cx="1932441" cy="405975"/>
          </a:xfrm>
          <a:prstGeom prst="rect">
            <a:avLst/>
          </a:prstGeom>
          <a:noFill/>
          <a:ln>
            <a:noFill/>
          </a:ln>
        </p:spPr>
      </p:pic>
      <p:pic>
        <p:nvPicPr>
          <p:cNvPr id="448" name="Google Shape;448;g3f0a2ddd06e_5_1357" descr="image.png"/>
          <p:cNvPicPr preferRelativeResize="0"/>
          <p:nvPr/>
        </p:nvPicPr>
        <p:blipFill rotWithShape="1">
          <a:blip r:embed="rId16">
            <a:alphaModFix/>
          </a:blip>
          <a:srcRect/>
          <a:stretch/>
        </p:blipFill>
        <p:spPr>
          <a:xfrm>
            <a:off x="4517975" y="3690300"/>
            <a:ext cx="1596505" cy="438600"/>
          </a:xfrm>
          <a:prstGeom prst="rect">
            <a:avLst/>
          </a:prstGeom>
          <a:noFill/>
          <a:ln>
            <a:noFill/>
          </a:ln>
        </p:spPr>
      </p:pic>
      <p:pic>
        <p:nvPicPr>
          <p:cNvPr id="449" name="Google Shape;449;g3f0a2ddd06e_5_1357" descr="image.png"/>
          <p:cNvPicPr preferRelativeResize="0"/>
          <p:nvPr/>
        </p:nvPicPr>
        <p:blipFill rotWithShape="1">
          <a:blip r:embed="rId17">
            <a:alphaModFix/>
          </a:blip>
          <a:srcRect/>
          <a:stretch/>
        </p:blipFill>
        <p:spPr>
          <a:xfrm>
            <a:off x="4517975" y="3254850"/>
            <a:ext cx="2565760" cy="405975"/>
          </a:xfrm>
          <a:prstGeom prst="rect">
            <a:avLst/>
          </a:prstGeom>
          <a:noFill/>
          <a:ln>
            <a:noFill/>
          </a:ln>
        </p:spPr>
      </p:pic>
      <p:pic>
        <p:nvPicPr>
          <p:cNvPr id="450" name="Google Shape;450;g3f0a2ddd06e_5_1357" descr="image.png"/>
          <p:cNvPicPr preferRelativeResize="0"/>
          <p:nvPr/>
        </p:nvPicPr>
        <p:blipFill rotWithShape="1">
          <a:blip r:embed="rId18">
            <a:alphaModFix/>
          </a:blip>
          <a:srcRect/>
          <a:stretch/>
        </p:blipFill>
        <p:spPr>
          <a:xfrm>
            <a:off x="8264425" y="2348767"/>
            <a:ext cx="277200" cy="277200"/>
          </a:xfrm>
          <a:prstGeom prst="rect">
            <a:avLst/>
          </a:prstGeom>
          <a:noFill/>
          <a:ln>
            <a:noFill/>
          </a:ln>
        </p:spPr>
      </p:pic>
      <p:pic>
        <p:nvPicPr>
          <p:cNvPr id="451" name="Google Shape;451;g3f0a2ddd06e_5_1357" descr="image.png"/>
          <p:cNvPicPr preferRelativeResize="0"/>
          <p:nvPr/>
        </p:nvPicPr>
        <p:blipFill rotWithShape="1">
          <a:blip r:embed="rId19">
            <a:alphaModFix/>
          </a:blip>
          <a:srcRect/>
          <a:stretch/>
        </p:blipFill>
        <p:spPr>
          <a:xfrm>
            <a:off x="8294548" y="2819400"/>
            <a:ext cx="2338325" cy="372345"/>
          </a:xfrm>
          <a:prstGeom prst="rect">
            <a:avLst/>
          </a:prstGeom>
          <a:noFill/>
          <a:ln>
            <a:noFill/>
          </a:ln>
        </p:spPr>
      </p:pic>
      <p:pic>
        <p:nvPicPr>
          <p:cNvPr id="452" name="Google Shape;452;g3f0a2ddd06e_5_1357" descr="image.png"/>
          <p:cNvPicPr preferRelativeResize="0"/>
          <p:nvPr/>
        </p:nvPicPr>
        <p:blipFill rotWithShape="1">
          <a:blip r:embed="rId20">
            <a:alphaModFix/>
          </a:blip>
          <a:srcRect/>
          <a:stretch/>
        </p:blipFill>
        <p:spPr>
          <a:xfrm>
            <a:off x="8289584" y="3191738"/>
            <a:ext cx="2634763" cy="356050"/>
          </a:xfrm>
          <a:prstGeom prst="rect">
            <a:avLst/>
          </a:prstGeom>
          <a:noFill/>
          <a:ln>
            <a:noFill/>
          </a:ln>
        </p:spPr>
      </p:pic>
      <p:pic>
        <p:nvPicPr>
          <p:cNvPr id="453" name="Google Shape;453;g3f0a2ddd06e_5_1357" descr="image.png"/>
          <p:cNvPicPr preferRelativeResize="0"/>
          <p:nvPr/>
        </p:nvPicPr>
        <p:blipFill rotWithShape="1">
          <a:blip r:embed="rId21">
            <a:alphaModFix/>
          </a:blip>
          <a:srcRect/>
          <a:stretch/>
        </p:blipFill>
        <p:spPr>
          <a:xfrm>
            <a:off x="8304802" y="3582921"/>
            <a:ext cx="2008122" cy="356050"/>
          </a:xfrm>
          <a:prstGeom prst="rect">
            <a:avLst/>
          </a:prstGeom>
          <a:noFill/>
          <a:ln>
            <a:noFill/>
          </a:ln>
        </p:spPr>
      </p:pic>
      <p:pic>
        <p:nvPicPr>
          <p:cNvPr id="454" name="Google Shape;454;g3f0a2ddd06e_5_1357" descr="image.png"/>
          <p:cNvPicPr preferRelativeResize="0"/>
          <p:nvPr/>
        </p:nvPicPr>
        <p:blipFill rotWithShape="1">
          <a:blip r:embed="rId22">
            <a:alphaModFix/>
          </a:blip>
          <a:srcRect/>
          <a:stretch/>
        </p:blipFill>
        <p:spPr>
          <a:xfrm>
            <a:off x="8318075" y="4384038"/>
            <a:ext cx="1495425" cy="356054"/>
          </a:xfrm>
          <a:prstGeom prst="rect">
            <a:avLst/>
          </a:prstGeom>
          <a:noFill/>
          <a:ln>
            <a:noFill/>
          </a:ln>
        </p:spPr>
      </p:pic>
      <p:pic>
        <p:nvPicPr>
          <p:cNvPr id="455" name="Google Shape;455;g3f0a2ddd06e_5_1357" descr="image.png"/>
          <p:cNvPicPr preferRelativeResize="0"/>
          <p:nvPr/>
        </p:nvPicPr>
        <p:blipFill rotWithShape="1">
          <a:blip r:embed="rId23">
            <a:alphaModFix/>
          </a:blip>
          <a:srcRect/>
          <a:stretch/>
        </p:blipFill>
        <p:spPr>
          <a:xfrm>
            <a:off x="8308025" y="3963225"/>
            <a:ext cx="1640144" cy="405975"/>
          </a:xfrm>
          <a:prstGeom prst="rect">
            <a:avLst/>
          </a:prstGeom>
          <a:noFill/>
          <a:ln>
            <a:noFill/>
          </a:ln>
        </p:spPr>
      </p:pic>
      <p:sp>
        <p:nvSpPr>
          <p:cNvPr id="456" name="Google Shape;456;g3f0a2ddd06e_5_1357"/>
          <p:cNvSpPr txBox="1"/>
          <p:nvPr/>
        </p:nvSpPr>
        <p:spPr>
          <a:xfrm>
            <a:off x="714375" y="476250"/>
            <a:ext cx="11451300" cy="4386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850" b="1" i="0" u="none" strike="noStrike" cap="none">
                <a:solidFill>
                  <a:srgbClr val="0F172A"/>
                </a:solidFill>
                <a:latin typeface="Poppins"/>
                <a:ea typeface="Poppins"/>
                <a:cs typeface="Poppins"/>
                <a:sym typeface="Poppins"/>
              </a:rPr>
              <a:t>The Outpatient IDT Framework</a:t>
            </a:r>
            <a:endParaRPr/>
          </a:p>
        </p:txBody>
      </p:sp>
      <p:sp>
        <p:nvSpPr>
          <p:cNvPr id="457" name="Google Shape;457;g3f0a2ddd06e_5_1357"/>
          <p:cNvSpPr/>
          <p:nvPr/>
        </p:nvSpPr>
        <p:spPr>
          <a:xfrm>
            <a:off x="571500" y="476250"/>
            <a:ext cx="57300" cy="543000"/>
          </a:xfrm>
          <a:prstGeom prst="rect">
            <a:avLst/>
          </a:prstGeom>
          <a:solidFill>
            <a:srgbClr val="0E74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 name="TextBox 1">
            <a:extLst>
              <a:ext uri="{FF2B5EF4-FFF2-40B4-BE49-F238E27FC236}">
                <a16:creationId xmlns:a16="http://schemas.microsoft.com/office/drawing/2014/main" id="{D0451264-AC40-9E82-32FD-79035A9874EE}"/>
              </a:ext>
            </a:extLst>
          </p:cNvPr>
          <p:cNvSpPr txBox="1"/>
          <p:nvPr/>
        </p:nvSpPr>
        <p:spPr>
          <a:xfrm>
            <a:off x="1101968" y="1430215"/>
            <a:ext cx="998806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b="1">
                <a:solidFill>
                  <a:srgbClr val="C00000"/>
                </a:solidFill>
              </a:rPr>
              <a:t>Understand that not all outpatient practices will be fully equipped with a full IDT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AFAF9"/>
        </a:solidFill>
        <a:effectLst/>
      </p:bgPr>
    </p:bg>
    <p:spTree>
      <p:nvGrpSpPr>
        <p:cNvPr id="1" name="Shape 461"/>
        <p:cNvGrpSpPr/>
        <p:nvPr/>
      </p:nvGrpSpPr>
      <p:grpSpPr>
        <a:xfrm>
          <a:off x="0" y="0"/>
          <a:ext cx="0" cy="0"/>
          <a:chOff x="0" y="0"/>
          <a:chExt cx="0" cy="0"/>
        </a:xfrm>
      </p:grpSpPr>
      <p:pic>
        <p:nvPicPr>
          <p:cNvPr id="462" name="Google Shape;462;g3f0a2ddd06e_5_1467"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463" name="Google Shape;463;g3f0a2ddd06e_5_1467" descr="image.png"/>
          <p:cNvPicPr preferRelativeResize="0"/>
          <p:nvPr/>
        </p:nvPicPr>
        <p:blipFill rotWithShape="1">
          <a:blip r:embed="rId4">
            <a:alphaModFix/>
          </a:blip>
          <a:srcRect/>
          <a:stretch/>
        </p:blipFill>
        <p:spPr>
          <a:xfrm>
            <a:off x="571500" y="2033587"/>
            <a:ext cx="5334000" cy="3571875"/>
          </a:xfrm>
          <a:prstGeom prst="rect">
            <a:avLst/>
          </a:prstGeom>
          <a:noFill/>
          <a:ln>
            <a:noFill/>
          </a:ln>
        </p:spPr>
      </p:pic>
      <p:pic>
        <p:nvPicPr>
          <p:cNvPr id="464" name="Google Shape;464;g3f0a2ddd06e_5_1467" descr="image.png"/>
          <p:cNvPicPr preferRelativeResize="0"/>
          <p:nvPr/>
        </p:nvPicPr>
        <p:blipFill rotWithShape="1">
          <a:blip r:embed="rId5">
            <a:alphaModFix/>
          </a:blip>
          <a:srcRect/>
          <a:stretch/>
        </p:blipFill>
        <p:spPr>
          <a:xfrm>
            <a:off x="6286500" y="2033587"/>
            <a:ext cx="5334000" cy="3571875"/>
          </a:xfrm>
          <a:prstGeom prst="rect">
            <a:avLst/>
          </a:prstGeom>
          <a:noFill/>
          <a:ln>
            <a:noFill/>
          </a:ln>
        </p:spPr>
      </p:pic>
      <p:pic>
        <p:nvPicPr>
          <p:cNvPr id="465" name="Google Shape;465;g3f0a2ddd06e_5_1467" descr="image.png"/>
          <p:cNvPicPr preferRelativeResize="0"/>
          <p:nvPr/>
        </p:nvPicPr>
        <p:blipFill rotWithShape="1">
          <a:blip r:embed="rId6">
            <a:alphaModFix/>
          </a:blip>
          <a:srcRect/>
          <a:stretch/>
        </p:blipFill>
        <p:spPr>
          <a:xfrm>
            <a:off x="571500" y="6438900"/>
            <a:ext cx="11049000" cy="228600"/>
          </a:xfrm>
          <a:prstGeom prst="rect">
            <a:avLst/>
          </a:prstGeom>
          <a:noFill/>
          <a:ln>
            <a:noFill/>
          </a:ln>
        </p:spPr>
      </p:pic>
      <p:sp>
        <p:nvSpPr>
          <p:cNvPr id="466" name="Google Shape;466;g3f0a2ddd06e_5_1467"/>
          <p:cNvSpPr txBox="1"/>
          <p:nvPr/>
        </p:nvSpPr>
        <p:spPr>
          <a:xfrm>
            <a:off x="571500" y="6524625"/>
            <a:ext cx="1323900" cy="2772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900" b="0" i="0" u="none" strike="noStrike" cap="none">
                <a:solidFill>
                  <a:srgbClr val="94A3B8"/>
                </a:solidFill>
                <a:latin typeface="Lato"/>
                <a:ea typeface="Lato"/>
                <a:cs typeface="Lato"/>
                <a:sym typeface="Lato"/>
              </a:rPr>
              <a:t>Clinical Visit Best Practices</a:t>
            </a:r>
            <a:endParaRPr/>
          </a:p>
        </p:txBody>
      </p:sp>
      <p:sp>
        <p:nvSpPr>
          <p:cNvPr id="467" name="Google Shape;467;g3f0a2ddd06e_5_1467"/>
          <p:cNvSpPr txBox="1"/>
          <p:nvPr/>
        </p:nvSpPr>
        <p:spPr>
          <a:xfrm>
            <a:off x="11020425" y="6524625"/>
            <a:ext cx="600000" cy="2772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900" b="0" i="0" u="none" strike="noStrike" cap="none">
                <a:solidFill>
                  <a:srgbClr val="94A3B8"/>
                </a:solidFill>
                <a:latin typeface="Lato"/>
                <a:ea typeface="Lato"/>
                <a:cs typeface="Lato"/>
                <a:sym typeface="Lato"/>
              </a:rPr>
              <a:t>Slide 8 of 10</a:t>
            </a:r>
            <a:endParaRPr/>
          </a:p>
        </p:txBody>
      </p:sp>
      <p:sp>
        <p:nvSpPr>
          <p:cNvPr id="468" name="Google Shape;468;g3f0a2ddd06e_5_1467"/>
          <p:cNvSpPr txBox="1"/>
          <p:nvPr/>
        </p:nvSpPr>
        <p:spPr>
          <a:xfrm>
            <a:off x="914400" y="2376487"/>
            <a:ext cx="4880700" cy="277200"/>
          </a:xfrm>
          <a:prstGeom prst="rect">
            <a:avLst/>
          </a:prstGeom>
          <a:noFill/>
          <a:ln>
            <a:noFill/>
          </a:ln>
        </p:spPr>
        <p:txBody>
          <a:bodyPr spcFirstLastPara="1" wrap="square" lIns="361950" tIns="0" rIns="0" bIns="0" anchor="t" anchorCtr="0">
            <a:spAutoFit/>
          </a:bodyPr>
          <a:lstStyle/>
          <a:p>
            <a:pPr marL="0" marR="0" lvl="0" indent="0" algn="l" rtl="0">
              <a:spcBef>
                <a:spcPts val="0"/>
              </a:spcBef>
              <a:spcAft>
                <a:spcPts val="0"/>
              </a:spcAft>
              <a:buNone/>
            </a:pPr>
            <a:r>
              <a:rPr lang="en-US" sz="1800" b="1" i="0" u="none" strike="noStrike" cap="none">
                <a:solidFill>
                  <a:srgbClr val="0E7490"/>
                </a:solidFill>
                <a:latin typeface="Poppins"/>
                <a:ea typeface="Poppins"/>
                <a:cs typeface="Poppins"/>
                <a:sym typeface="Poppins"/>
              </a:rPr>
              <a:t>Integrated Co-Visits</a:t>
            </a:r>
            <a:endParaRPr/>
          </a:p>
        </p:txBody>
      </p:sp>
      <p:sp>
        <p:nvSpPr>
          <p:cNvPr id="469" name="Google Shape;469;g3f0a2ddd06e_5_1467"/>
          <p:cNvSpPr/>
          <p:nvPr/>
        </p:nvSpPr>
        <p:spPr>
          <a:xfrm>
            <a:off x="914400" y="2805112"/>
            <a:ext cx="4648200" cy="19200"/>
          </a:xfrm>
          <a:prstGeom prst="rect">
            <a:avLst/>
          </a:prstGeom>
          <a:solidFill>
            <a:srgbClr val="ECFE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70" name="Google Shape;470;g3f0a2ddd06e_5_1467"/>
          <p:cNvSpPr txBox="1"/>
          <p:nvPr/>
        </p:nvSpPr>
        <p:spPr>
          <a:xfrm>
            <a:off x="914400" y="2967037"/>
            <a:ext cx="4648200" cy="934871"/>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350" b="0" i="0" u="none" strike="noStrike" cap="none" dirty="0">
                <a:solidFill>
                  <a:srgbClr val="475569"/>
                </a:solidFill>
                <a:latin typeface="Lato"/>
                <a:ea typeface="Lato"/>
                <a:cs typeface="Lato"/>
                <a:sym typeface="Lato"/>
              </a:rPr>
              <a:t>Joint consultations—bringing an outpatient Social Worker and Clinical Pharmacist directly into the loop—are highly effective </a:t>
            </a:r>
            <a:r>
              <a:rPr lang="en-US" sz="1350" b="0" i="0" u="none" strike="noStrike" cap="none">
                <a:solidFill>
                  <a:srgbClr val="475569"/>
                </a:solidFill>
                <a:latin typeface="Lato"/>
                <a:ea typeface="Lato"/>
                <a:cs typeface="Lato"/>
                <a:sym typeface="Lato"/>
              </a:rPr>
              <a:t>before, during, or after a medical visit</a:t>
            </a:r>
            <a:endParaRPr/>
          </a:p>
        </p:txBody>
      </p:sp>
      <p:sp>
        <p:nvSpPr>
          <p:cNvPr id="471" name="Google Shape;471;g3f0a2ddd06e_5_1467"/>
          <p:cNvSpPr txBox="1"/>
          <p:nvPr/>
        </p:nvSpPr>
        <p:spPr>
          <a:xfrm>
            <a:off x="914400" y="3833812"/>
            <a:ext cx="4648200" cy="2079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350" b="1" i="0" u="none" strike="noStrike" cap="none">
                <a:solidFill>
                  <a:srgbClr val="475569"/>
                </a:solidFill>
                <a:latin typeface="Lato"/>
                <a:ea typeface="Lato"/>
                <a:cs typeface="Lato"/>
                <a:sym typeface="Lato"/>
              </a:rPr>
              <a:t>Primary Indications:</a:t>
            </a:r>
            <a:endParaRPr/>
          </a:p>
        </p:txBody>
      </p:sp>
      <p:sp>
        <p:nvSpPr>
          <p:cNvPr id="472" name="Google Shape;472;g3f0a2ddd06e_5_1467"/>
          <p:cNvSpPr txBox="1"/>
          <p:nvPr/>
        </p:nvSpPr>
        <p:spPr>
          <a:xfrm>
            <a:off x="6629400" y="2376487"/>
            <a:ext cx="4880700" cy="277200"/>
          </a:xfrm>
          <a:prstGeom prst="rect">
            <a:avLst/>
          </a:prstGeom>
          <a:noFill/>
          <a:ln>
            <a:noFill/>
          </a:ln>
        </p:spPr>
        <p:txBody>
          <a:bodyPr spcFirstLastPara="1" wrap="square" lIns="276225" tIns="0" rIns="0" bIns="0" anchor="t" anchorCtr="0">
            <a:spAutoFit/>
          </a:bodyPr>
          <a:lstStyle/>
          <a:p>
            <a:pPr marL="0" marR="0" lvl="0" indent="0" algn="l" rtl="0">
              <a:spcBef>
                <a:spcPts val="0"/>
              </a:spcBef>
              <a:spcAft>
                <a:spcPts val="0"/>
              </a:spcAft>
              <a:buNone/>
            </a:pPr>
            <a:r>
              <a:rPr lang="en-US" sz="1800" b="1" i="0" u="none" strike="noStrike" cap="none">
                <a:solidFill>
                  <a:srgbClr val="0E7490"/>
                </a:solidFill>
                <a:latin typeface="Poppins"/>
                <a:ea typeface="Poppins"/>
                <a:cs typeface="Poppins"/>
                <a:sym typeface="Poppins"/>
              </a:rPr>
              <a:t>Individual Visits &amp; Pacing</a:t>
            </a:r>
            <a:endParaRPr/>
          </a:p>
        </p:txBody>
      </p:sp>
      <p:sp>
        <p:nvSpPr>
          <p:cNvPr id="473" name="Google Shape;473;g3f0a2ddd06e_5_1467"/>
          <p:cNvSpPr/>
          <p:nvPr/>
        </p:nvSpPr>
        <p:spPr>
          <a:xfrm>
            <a:off x="6629400" y="2805112"/>
            <a:ext cx="4648200" cy="19200"/>
          </a:xfrm>
          <a:prstGeom prst="rect">
            <a:avLst/>
          </a:prstGeom>
          <a:solidFill>
            <a:srgbClr val="ECFE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74" name="Google Shape;474;g3f0a2ddd06e_5_1467"/>
          <p:cNvSpPr txBox="1"/>
          <p:nvPr/>
        </p:nvSpPr>
        <p:spPr>
          <a:xfrm>
            <a:off x="6629400" y="2967037"/>
            <a:ext cx="4648200" cy="1246495"/>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350" b="1" i="0" u="none" strike="noStrike" cap="none" dirty="0">
                <a:solidFill>
                  <a:srgbClr val="475569"/>
                </a:solidFill>
                <a:latin typeface="Lato"/>
                <a:ea typeface="Lato"/>
                <a:cs typeface="Lato"/>
                <a:sym typeface="Lato"/>
              </a:rPr>
              <a:t>Titrated Frequency:</a:t>
            </a:r>
            <a:r>
              <a:rPr lang="en-US" sz="1350" b="0" i="0" u="none" strike="noStrike" cap="none" dirty="0">
                <a:solidFill>
                  <a:srgbClr val="475569"/>
                </a:solidFill>
                <a:latin typeface="Lato"/>
                <a:ea typeface="Lato"/>
                <a:cs typeface="Lato"/>
                <a:sym typeface="Lato"/>
              </a:rPr>
              <a:t> Sub-specialty visit frequency is dynamic, depending on the clinical follow-up needs established </a:t>
            </a:r>
            <a:r>
              <a:rPr lang="en-US" sz="1350" b="0" i="0" u="none" strike="noStrike" cap="none">
                <a:solidFill>
                  <a:srgbClr val="475569"/>
                </a:solidFill>
                <a:latin typeface="Lato"/>
                <a:ea typeface="Lato"/>
                <a:cs typeface="Lato"/>
                <a:sym typeface="Lato"/>
              </a:rPr>
              <a:t>during the referral process</a:t>
            </a:r>
            <a:endParaRPr sz="1350" b="0" i="0" u="none" strike="noStrike" cap="none">
              <a:solidFill>
                <a:srgbClr val="475569"/>
              </a:solidFill>
              <a:latin typeface="Lato"/>
              <a:ea typeface="Lato"/>
              <a:cs typeface="Lato"/>
              <a:sym typeface="Lato"/>
            </a:endParaRPr>
          </a:p>
          <a:p>
            <a:pPr marL="0" marR="0" lvl="0" indent="0" algn="l" rtl="0">
              <a:lnSpc>
                <a:spcPct val="150000"/>
              </a:lnSpc>
              <a:spcBef>
                <a:spcPts val="0"/>
              </a:spcBef>
              <a:spcAft>
                <a:spcPts val="0"/>
              </a:spcAft>
              <a:buNone/>
            </a:pPr>
            <a:endParaRPr sz="1350">
              <a:solidFill>
                <a:srgbClr val="475569"/>
              </a:solidFill>
              <a:latin typeface="Lato"/>
              <a:ea typeface="Lato"/>
              <a:cs typeface="Lato"/>
              <a:sym typeface="Lato"/>
            </a:endParaRPr>
          </a:p>
        </p:txBody>
      </p:sp>
      <p:sp>
        <p:nvSpPr>
          <p:cNvPr id="475" name="Google Shape;475;g3f0a2ddd06e_5_1467"/>
          <p:cNvSpPr txBox="1"/>
          <p:nvPr/>
        </p:nvSpPr>
        <p:spPr>
          <a:xfrm>
            <a:off x="6629400" y="4060112"/>
            <a:ext cx="4648200" cy="1246495"/>
          </a:xfrm>
          <a:prstGeom prst="rect">
            <a:avLst/>
          </a:prstGeom>
          <a:noFill/>
          <a:ln>
            <a:noFill/>
          </a:ln>
        </p:spPr>
        <p:txBody>
          <a:bodyPr spcFirstLastPara="1" wrap="square" lIns="0" tIns="0" rIns="0" bIns="0" anchor="t" anchorCtr="0">
            <a:spAutoFit/>
          </a:bodyPr>
          <a:lstStyle/>
          <a:p>
            <a:pPr>
              <a:lnSpc>
                <a:spcPct val="150000"/>
              </a:lnSpc>
            </a:pPr>
            <a:r>
              <a:rPr lang="en-US" sz="1350" b="1" i="0" u="none" strike="noStrike" cap="none" dirty="0">
                <a:solidFill>
                  <a:srgbClr val="475569"/>
                </a:solidFill>
                <a:latin typeface="Lato"/>
                <a:ea typeface="Lato"/>
                <a:cs typeface="Lato"/>
                <a:sym typeface="Lato"/>
              </a:rPr>
              <a:t>The "Warm Welcome" Standard:</a:t>
            </a:r>
            <a:r>
              <a:rPr lang="en-US" sz="1350" b="0" i="0" u="none" strike="noStrike" cap="none" dirty="0">
                <a:solidFill>
                  <a:srgbClr val="475569"/>
                </a:solidFill>
                <a:latin typeface="Lato"/>
                <a:ea typeface="Lato"/>
                <a:cs typeface="Lato"/>
                <a:sym typeface="Lato"/>
              </a:rPr>
              <a:t> Clinical best practice </a:t>
            </a:r>
            <a:r>
              <a:rPr lang="en-US" sz="1350" dirty="0">
                <a:solidFill>
                  <a:srgbClr val="475569"/>
                </a:solidFill>
                <a:latin typeface="Lato"/>
                <a:ea typeface="Lato"/>
                <a:cs typeface="Lato"/>
                <a:sym typeface="Lato"/>
              </a:rPr>
              <a:t>is typically such </a:t>
            </a:r>
            <a:r>
              <a:rPr lang="en-US" sz="1350" b="0" i="0" u="none" strike="noStrike" cap="none" dirty="0">
                <a:solidFill>
                  <a:srgbClr val="475569"/>
                </a:solidFill>
                <a:latin typeface="Lato"/>
                <a:ea typeface="Lato"/>
                <a:cs typeface="Lato"/>
                <a:sym typeface="Lato"/>
              </a:rPr>
              <a:t>that IDT members </a:t>
            </a:r>
            <a:r>
              <a:rPr lang="en-US" sz="1350" dirty="0">
                <a:solidFill>
                  <a:srgbClr val="475569"/>
                </a:solidFill>
                <a:latin typeface="Lato"/>
                <a:ea typeface="Lato"/>
                <a:cs typeface="Lato"/>
                <a:sym typeface="Lato"/>
              </a:rPr>
              <a:t>try </a:t>
            </a:r>
            <a:r>
              <a:rPr lang="en-US" sz="1350" b="0" i="0" u="none" strike="noStrike" cap="none" dirty="0">
                <a:solidFill>
                  <a:srgbClr val="475569"/>
                </a:solidFill>
                <a:latin typeface="Lato"/>
                <a:ea typeface="Lato"/>
                <a:cs typeface="Lato"/>
                <a:sym typeface="Lato"/>
              </a:rPr>
              <a:t>and</a:t>
            </a:r>
            <a:r>
              <a:rPr lang="en-US" sz="1350" dirty="0">
                <a:solidFill>
                  <a:srgbClr val="475569"/>
                </a:solidFill>
                <a:latin typeface="Lato"/>
                <a:ea typeface="Lato"/>
                <a:cs typeface="Lato"/>
                <a:sym typeface="Lato"/>
              </a:rPr>
              <a:t> </a:t>
            </a:r>
            <a:r>
              <a:rPr lang="en-US" sz="1350" b="0" i="0" u="none" strike="noStrike" cap="none" dirty="0">
                <a:solidFill>
                  <a:srgbClr val="475569"/>
                </a:solidFill>
                <a:latin typeface="Lato"/>
                <a:ea typeface="Lato"/>
                <a:cs typeface="Lato"/>
                <a:sym typeface="Lato"/>
              </a:rPr>
              <a:t>meet new patients at their initial intake appointment to </a:t>
            </a:r>
            <a:r>
              <a:rPr lang="en-US" sz="1350" b="0" i="0" u="none" strike="noStrike" cap="none">
                <a:solidFill>
                  <a:srgbClr val="475569"/>
                </a:solidFill>
                <a:latin typeface="Lato"/>
                <a:ea typeface="Lato"/>
                <a:cs typeface="Lato"/>
                <a:sym typeface="Lato"/>
              </a:rPr>
              <a:t>forge early, trust-filled alignment</a:t>
            </a:r>
            <a:endParaRPr/>
          </a:p>
        </p:txBody>
      </p:sp>
      <p:pic>
        <p:nvPicPr>
          <p:cNvPr id="476" name="Google Shape;476;g3f0a2ddd06e_5_1467" descr="image.png"/>
          <p:cNvPicPr preferRelativeResize="0"/>
          <p:nvPr/>
        </p:nvPicPr>
        <p:blipFill rotWithShape="1">
          <a:blip r:embed="rId7">
            <a:alphaModFix/>
          </a:blip>
          <a:srcRect/>
          <a:stretch/>
        </p:blipFill>
        <p:spPr>
          <a:xfrm>
            <a:off x="914400" y="2424112"/>
            <a:ext cx="285750" cy="228600"/>
          </a:xfrm>
          <a:prstGeom prst="rect">
            <a:avLst/>
          </a:prstGeom>
          <a:noFill/>
          <a:ln>
            <a:noFill/>
          </a:ln>
        </p:spPr>
      </p:pic>
      <p:sp>
        <p:nvSpPr>
          <p:cNvPr id="477" name="Google Shape;477;g3f0a2ddd06e_5_1467"/>
          <p:cNvSpPr txBox="1"/>
          <p:nvPr/>
        </p:nvSpPr>
        <p:spPr>
          <a:xfrm>
            <a:off x="1009650" y="4233862"/>
            <a:ext cx="95400" cy="207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350" b="0" i="0" u="none" strike="noStrike" cap="none">
                <a:solidFill>
                  <a:srgbClr val="475569"/>
                </a:solidFill>
                <a:latin typeface="Lato"/>
                <a:ea typeface="Lato"/>
                <a:cs typeface="Lato"/>
                <a:sym typeface="Lato"/>
              </a:rPr>
              <a:t>•</a:t>
            </a:r>
            <a:endParaRPr/>
          </a:p>
        </p:txBody>
      </p:sp>
      <p:sp>
        <p:nvSpPr>
          <p:cNvPr id="478" name="Google Shape;478;g3f0a2ddd06e_5_1467"/>
          <p:cNvSpPr txBox="1"/>
          <p:nvPr/>
        </p:nvSpPr>
        <p:spPr>
          <a:xfrm>
            <a:off x="1104900" y="4233862"/>
            <a:ext cx="4457700" cy="207900"/>
          </a:xfrm>
          <a:prstGeom prst="rect">
            <a:avLst/>
          </a:prstGeom>
          <a:noFill/>
          <a:ln>
            <a:noFill/>
          </a:ln>
        </p:spPr>
        <p:txBody>
          <a:bodyPr spcFirstLastPara="1" wrap="square" lIns="95250" tIns="0" rIns="0" bIns="0" anchor="t" anchorCtr="0">
            <a:spAutoFit/>
          </a:bodyPr>
          <a:lstStyle/>
          <a:p>
            <a:pPr marL="0" marR="0" lvl="0" indent="0" algn="l" rtl="0">
              <a:lnSpc>
                <a:spcPct val="150000"/>
              </a:lnSpc>
              <a:spcBef>
                <a:spcPts val="0"/>
              </a:spcBef>
              <a:spcAft>
                <a:spcPts val="0"/>
              </a:spcAft>
              <a:buNone/>
            </a:pPr>
            <a:r>
              <a:rPr lang="en-US" sz="1350" b="0" i="0" u="none" strike="noStrike" cap="none">
                <a:solidFill>
                  <a:srgbClr val="475569"/>
                </a:solidFill>
                <a:latin typeface="Lato"/>
                <a:ea typeface="Lato"/>
                <a:cs typeface="Lato"/>
                <a:sym typeface="Lato"/>
              </a:rPr>
              <a:t>High-burden psychiatric or spiritual distress</a:t>
            </a:r>
            <a:endParaRPr/>
          </a:p>
        </p:txBody>
      </p:sp>
      <p:sp>
        <p:nvSpPr>
          <p:cNvPr id="479" name="Google Shape;479;g3f0a2ddd06e_5_1467"/>
          <p:cNvSpPr txBox="1"/>
          <p:nvPr/>
        </p:nvSpPr>
        <p:spPr>
          <a:xfrm>
            <a:off x="1009650" y="4548187"/>
            <a:ext cx="95400" cy="207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350" b="0" i="0" u="none" strike="noStrike" cap="none">
                <a:solidFill>
                  <a:srgbClr val="475569"/>
                </a:solidFill>
                <a:latin typeface="Lato"/>
                <a:ea typeface="Lato"/>
                <a:cs typeface="Lato"/>
                <a:sym typeface="Lato"/>
              </a:rPr>
              <a:t>•</a:t>
            </a:r>
            <a:endParaRPr/>
          </a:p>
        </p:txBody>
      </p:sp>
      <p:sp>
        <p:nvSpPr>
          <p:cNvPr id="480" name="Google Shape;480;g3f0a2ddd06e_5_1467"/>
          <p:cNvSpPr txBox="1"/>
          <p:nvPr/>
        </p:nvSpPr>
        <p:spPr>
          <a:xfrm>
            <a:off x="1104900" y="4548187"/>
            <a:ext cx="4457700" cy="207900"/>
          </a:xfrm>
          <a:prstGeom prst="rect">
            <a:avLst/>
          </a:prstGeom>
          <a:noFill/>
          <a:ln>
            <a:noFill/>
          </a:ln>
        </p:spPr>
        <p:txBody>
          <a:bodyPr spcFirstLastPara="1" wrap="square" lIns="95250" tIns="0" rIns="0" bIns="0" anchor="t" anchorCtr="0">
            <a:spAutoFit/>
          </a:bodyPr>
          <a:lstStyle/>
          <a:p>
            <a:pPr marL="0" marR="0" lvl="0" indent="0" algn="l" rtl="0">
              <a:lnSpc>
                <a:spcPct val="150000"/>
              </a:lnSpc>
              <a:spcBef>
                <a:spcPts val="0"/>
              </a:spcBef>
              <a:spcAft>
                <a:spcPts val="0"/>
              </a:spcAft>
              <a:buNone/>
            </a:pPr>
            <a:r>
              <a:rPr lang="en-US" sz="1350" b="0" i="0" u="none" strike="noStrike" cap="none">
                <a:solidFill>
                  <a:srgbClr val="475569"/>
                </a:solidFill>
                <a:latin typeface="Lato"/>
                <a:ea typeface="Lato"/>
                <a:cs typeface="Lato"/>
                <a:sym typeface="Lato"/>
              </a:rPr>
              <a:t>Complex polypharmacy or pain medication titration</a:t>
            </a:r>
            <a:endParaRPr/>
          </a:p>
        </p:txBody>
      </p:sp>
      <p:sp>
        <p:nvSpPr>
          <p:cNvPr id="481" name="Google Shape;481;g3f0a2ddd06e_5_1467"/>
          <p:cNvSpPr txBox="1"/>
          <p:nvPr/>
        </p:nvSpPr>
        <p:spPr>
          <a:xfrm>
            <a:off x="1009650" y="4862512"/>
            <a:ext cx="95400" cy="207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350" b="0" i="0" u="none" strike="noStrike" cap="none">
                <a:solidFill>
                  <a:srgbClr val="475569"/>
                </a:solidFill>
                <a:latin typeface="Lato"/>
                <a:ea typeface="Lato"/>
                <a:cs typeface="Lato"/>
                <a:sym typeface="Lato"/>
              </a:rPr>
              <a:t>•</a:t>
            </a:r>
            <a:endParaRPr/>
          </a:p>
        </p:txBody>
      </p:sp>
      <p:sp>
        <p:nvSpPr>
          <p:cNvPr id="482" name="Google Shape;482;g3f0a2ddd06e_5_1467"/>
          <p:cNvSpPr txBox="1"/>
          <p:nvPr/>
        </p:nvSpPr>
        <p:spPr>
          <a:xfrm>
            <a:off x="1104900" y="4862512"/>
            <a:ext cx="4457700" cy="207900"/>
          </a:xfrm>
          <a:prstGeom prst="rect">
            <a:avLst/>
          </a:prstGeom>
          <a:noFill/>
          <a:ln>
            <a:noFill/>
          </a:ln>
        </p:spPr>
        <p:txBody>
          <a:bodyPr spcFirstLastPara="1" wrap="square" lIns="95250" tIns="0" rIns="0" bIns="0" anchor="t" anchorCtr="0">
            <a:spAutoFit/>
          </a:bodyPr>
          <a:lstStyle/>
          <a:p>
            <a:pPr marL="0" marR="0" lvl="0" indent="0" algn="l" rtl="0">
              <a:lnSpc>
                <a:spcPct val="150000"/>
              </a:lnSpc>
              <a:spcBef>
                <a:spcPts val="0"/>
              </a:spcBef>
              <a:spcAft>
                <a:spcPts val="0"/>
              </a:spcAft>
              <a:buNone/>
            </a:pPr>
            <a:r>
              <a:rPr lang="en-US" sz="1350" b="0" i="0" u="none" strike="noStrike" cap="none">
                <a:solidFill>
                  <a:srgbClr val="475569"/>
                </a:solidFill>
                <a:latin typeface="Lato"/>
                <a:ea typeface="Lato"/>
                <a:cs typeface="Lato"/>
                <a:sym typeface="Lato"/>
              </a:rPr>
              <a:t>Interpersonal barriers, safety, or compliance concerns</a:t>
            </a:r>
            <a:endParaRPr/>
          </a:p>
        </p:txBody>
      </p:sp>
      <p:pic>
        <p:nvPicPr>
          <p:cNvPr id="483" name="Google Shape;483;g3f0a2ddd06e_5_1467" descr="image.png"/>
          <p:cNvPicPr preferRelativeResize="0"/>
          <p:nvPr/>
        </p:nvPicPr>
        <p:blipFill rotWithShape="1">
          <a:blip r:embed="rId8">
            <a:alphaModFix/>
          </a:blip>
          <a:srcRect/>
          <a:stretch/>
        </p:blipFill>
        <p:spPr>
          <a:xfrm>
            <a:off x="6629400" y="2424112"/>
            <a:ext cx="200025" cy="228600"/>
          </a:xfrm>
          <a:prstGeom prst="rect">
            <a:avLst/>
          </a:prstGeom>
          <a:noFill/>
          <a:ln>
            <a:noFill/>
          </a:ln>
        </p:spPr>
      </p:pic>
      <p:sp>
        <p:nvSpPr>
          <p:cNvPr id="484" name="Google Shape;484;g3f0a2ddd06e_5_1467"/>
          <p:cNvSpPr txBox="1"/>
          <p:nvPr/>
        </p:nvSpPr>
        <p:spPr>
          <a:xfrm>
            <a:off x="714375" y="476250"/>
            <a:ext cx="11451300" cy="4386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850" b="1" i="0" u="none" strike="noStrike" cap="none">
                <a:solidFill>
                  <a:srgbClr val="0F172A"/>
                </a:solidFill>
                <a:latin typeface="Poppins"/>
                <a:ea typeface="Poppins"/>
                <a:cs typeface="Poppins"/>
                <a:sym typeface="Poppins"/>
              </a:rPr>
              <a:t>Outpatient IDT Visit Architectures</a:t>
            </a:r>
            <a:endParaRPr/>
          </a:p>
        </p:txBody>
      </p:sp>
      <p:sp>
        <p:nvSpPr>
          <p:cNvPr id="485" name="Google Shape;485;g3f0a2ddd06e_5_1467"/>
          <p:cNvSpPr/>
          <p:nvPr/>
        </p:nvSpPr>
        <p:spPr>
          <a:xfrm>
            <a:off x="571500" y="476250"/>
            <a:ext cx="57300" cy="543000"/>
          </a:xfrm>
          <a:prstGeom prst="rect">
            <a:avLst/>
          </a:prstGeom>
          <a:solidFill>
            <a:srgbClr val="0E74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200"/>
              <a:buFont typeface="Georgia"/>
              <a:buNone/>
            </a:pPr>
            <a:r>
              <a:rPr lang="en-US"/>
              <a:t>The Roles of Outpatient IDT Roles:</a:t>
            </a:r>
            <a:endParaRPr/>
          </a:p>
          <a:p>
            <a:pPr marL="0" lvl="0" indent="0" algn="ctr" rtl="0">
              <a:lnSpc>
                <a:spcPct val="90000"/>
              </a:lnSpc>
              <a:spcBef>
                <a:spcPts val="0"/>
              </a:spcBef>
              <a:spcAft>
                <a:spcPts val="0"/>
              </a:spcAft>
              <a:buClr>
                <a:schemeClr val="dk1"/>
              </a:buClr>
              <a:buSzPts val="3200"/>
              <a:buFont typeface="Georgia"/>
              <a:buNone/>
            </a:pPr>
            <a:r>
              <a:rPr lang="en-US"/>
              <a:t> </a:t>
            </a:r>
            <a:r>
              <a:rPr lang="en-US" b="1"/>
              <a:t>Spiritual Health</a:t>
            </a:r>
            <a:endParaRPr b="1"/>
          </a:p>
        </p:txBody>
      </p:sp>
      <p:sp>
        <p:nvSpPr>
          <p:cNvPr id="491" name="Google Shape;491;p23"/>
          <p:cNvSpPr txBox="1">
            <a:spLocks noGrp="1"/>
          </p:cNvSpPr>
          <p:nvPr>
            <p:ph type="body" idx="1"/>
          </p:nvPr>
        </p:nvSpPr>
        <p:spPr>
          <a:xfrm>
            <a:off x="640075" y="1690698"/>
            <a:ext cx="10713600" cy="45090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None/>
            </a:pPr>
            <a:endParaRPr lang="en-US" sz="2100">
              <a:solidFill>
                <a:srgbClr val="242424"/>
              </a:solidFill>
            </a:endParaRPr>
          </a:p>
          <a:p>
            <a:pPr marL="228600" lvl="0" indent="-247650" algn="l" rtl="0">
              <a:lnSpc>
                <a:spcPct val="100000"/>
              </a:lnSpc>
              <a:spcBef>
                <a:spcPts val="0"/>
              </a:spcBef>
              <a:spcAft>
                <a:spcPts val="0"/>
              </a:spcAft>
              <a:buSzPts val="2100"/>
              <a:buChar char="●"/>
            </a:pPr>
            <a:r>
              <a:rPr lang="en-US" sz="2100">
                <a:solidFill>
                  <a:srgbClr val="242424"/>
                </a:solidFill>
                <a:ea typeface="Century Gothic"/>
                <a:sym typeface="Century Gothic"/>
              </a:rPr>
              <a:t>Provide emotional and spiritual support to patients, care partners, and </a:t>
            </a:r>
            <a:r>
              <a:rPr lang="en-US" sz="2100" b="1">
                <a:solidFill>
                  <a:srgbClr val="242424"/>
                </a:solidFill>
              </a:rPr>
              <a:t>staff</a:t>
            </a:r>
            <a:endParaRPr sz="2100" b="1">
              <a:solidFill>
                <a:srgbClr val="242424"/>
              </a:solidFill>
            </a:endParaRPr>
          </a:p>
          <a:p>
            <a:pPr marL="228600" lvl="0" indent="0" algn="l" rtl="0">
              <a:lnSpc>
                <a:spcPct val="100000"/>
              </a:lnSpc>
              <a:spcBef>
                <a:spcPts val="0"/>
              </a:spcBef>
              <a:spcAft>
                <a:spcPts val="0"/>
              </a:spcAft>
              <a:buNone/>
            </a:pPr>
            <a:endParaRPr sz="2100">
              <a:solidFill>
                <a:srgbClr val="242424"/>
              </a:solidFill>
            </a:endParaRPr>
          </a:p>
          <a:p>
            <a:pPr marL="228600" lvl="0" indent="-247650" algn="l" rtl="0">
              <a:lnSpc>
                <a:spcPct val="100000"/>
              </a:lnSpc>
              <a:spcBef>
                <a:spcPts val="1000"/>
              </a:spcBef>
              <a:spcAft>
                <a:spcPts val="0"/>
              </a:spcAft>
              <a:buSzPts val="2100"/>
              <a:buChar char="●"/>
            </a:pPr>
            <a:r>
              <a:rPr lang="en-US" sz="2100">
                <a:solidFill>
                  <a:srgbClr val="242424"/>
                </a:solidFill>
                <a:ea typeface="Century Gothic"/>
                <a:sym typeface="Century Gothic"/>
              </a:rPr>
              <a:t>A neutral, compassionate person </a:t>
            </a:r>
            <a:r>
              <a:rPr lang="en-US" sz="2100" b="1">
                <a:solidFill>
                  <a:srgbClr val="242424"/>
                </a:solidFill>
              </a:rPr>
              <a:t>outside family/friend relationships</a:t>
            </a:r>
            <a:r>
              <a:rPr lang="en-US" sz="2100">
                <a:solidFill>
                  <a:srgbClr val="242424"/>
                </a:solidFill>
                <a:ea typeface="Century Gothic"/>
                <a:sym typeface="Century Gothic"/>
              </a:rPr>
              <a:t> </a:t>
            </a:r>
            <a:endParaRPr sz="2100">
              <a:solidFill>
                <a:srgbClr val="242424"/>
              </a:solidFill>
              <a:ea typeface="Century Gothic"/>
            </a:endParaRPr>
          </a:p>
          <a:p>
            <a:pPr marL="228600" lvl="0" indent="0" algn="l" rtl="0">
              <a:lnSpc>
                <a:spcPct val="100000"/>
              </a:lnSpc>
              <a:spcBef>
                <a:spcPts val="1000"/>
              </a:spcBef>
              <a:spcAft>
                <a:spcPts val="0"/>
              </a:spcAft>
              <a:buNone/>
            </a:pPr>
            <a:endParaRPr sz="2100">
              <a:solidFill>
                <a:srgbClr val="242424"/>
              </a:solidFill>
            </a:endParaRPr>
          </a:p>
          <a:p>
            <a:pPr marL="228600" lvl="0" indent="-247650" algn="l" rtl="0">
              <a:lnSpc>
                <a:spcPct val="100000"/>
              </a:lnSpc>
              <a:spcBef>
                <a:spcPts val="1000"/>
              </a:spcBef>
              <a:spcAft>
                <a:spcPts val="0"/>
              </a:spcAft>
              <a:buSzPts val="2100"/>
              <a:buChar char="●"/>
            </a:pPr>
            <a:r>
              <a:rPr lang="en-US" sz="2100">
                <a:solidFill>
                  <a:srgbClr val="242424"/>
                </a:solidFill>
                <a:ea typeface="Century Gothic"/>
                <a:sym typeface="Century Gothic"/>
              </a:rPr>
              <a:t>Intent is to allow their whole self into the space </a:t>
            </a:r>
            <a:endParaRPr sz="2100">
              <a:solidFill>
                <a:srgbClr val="242424"/>
              </a:solidFill>
              <a:ea typeface="Century Gothic"/>
            </a:endParaRPr>
          </a:p>
          <a:p>
            <a:pPr marL="228600" lvl="0" indent="0" algn="l" rtl="0">
              <a:lnSpc>
                <a:spcPct val="100000"/>
              </a:lnSpc>
              <a:spcBef>
                <a:spcPts val="1000"/>
              </a:spcBef>
              <a:spcAft>
                <a:spcPts val="0"/>
              </a:spcAft>
              <a:buNone/>
            </a:pPr>
            <a:endParaRPr sz="2100">
              <a:solidFill>
                <a:srgbClr val="242424"/>
              </a:solidFill>
            </a:endParaRPr>
          </a:p>
          <a:p>
            <a:pPr marL="228600" lvl="0" indent="-247650" algn="l" rtl="0">
              <a:lnSpc>
                <a:spcPct val="100000"/>
              </a:lnSpc>
              <a:spcBef>
                <a:spcPts val="1000"/>
              </a:spcBef>
              <a:spcAft>
                <a:spcPts val="0"/>
              </a:spcAft>
              <a:buSzPts val="2100"/>
              <a:buChar char="●"/>
            </a:pPr>
            <a:r>
              <a:rPr lang="en-US" sz="2100">
                <a:solidFill>
                  <a:srgbClr val="242424"/>
                </a:solidFill>
              </a:rPr>
              <a:t>Therapeutic listening</a:t>
            </a:r>
            <a:endParaRPr sz="2100">
              <a:solidFill>
                <a:srgbClr val="242424"/>
              </a:solidFill>
              <a:ea typeface="Century Gothic"/>
            </a:endParaRPr>
          </a:p>
          <a:p>
            <a:pPr marL="228600" lvl="0" indent="0" algn="l" rtl="0">
              <a:lnSpc>
                <a:spcPct val="100000"/>
              </a:lnSpc>
              <a:spcBef>
                <a:spcPts val="1000"/>
              </a:spcBef>
              <a:spcAft>
                <a:spcPts val="0"/>
              </a:spcAft>
              <a:buNone/>
            </a:pPr>
            <a:endParaRPr sz="2100">
              <a:solidFill>
                <a:srgbClr val="242424"/>
              </a:solidFill>
            </a:endParaRPr>
          </a:p>
          <a:p>
            <a:pPr marL="228600" lvl="0" indent="-247650" algn="l" rtl="0">
              <a:lnSpc>
                <a:spcPct val="100000"/>
              </a:lnSpc>
              <a:spcBef>
                <a:spcPts val="1000"/>
              </a:spcBef>
              <a:spcAft>
                <a:spcPts val="0"/>
              </a:spcAft>
              <a:buSzPts val="2100"/>
              <a:buChar char="●"/>
            </a:pPr>
            <a:r>
              <a:rPr lang="en-US" sz="2100">
                <a:solidFill>
                  <a:srgbClr val="242424"/>
                </a:solidFill>
              </a:rPr>
              <a:t>Integrate care with </a:t>
            </a:r>
            <a:r>
              <a:rPr lang="en-US" sz="2100">
                <a:solidFill>
                  <a:srgbClr val="242424"/>
                </a:solidFill>
                <a:ea typeface="Century Gothic"/>
                <a:sym typeface="Century Gothic"/>
              </a:rPr>
              <a:t> SW, pharm, etc. to enhance care</a:t>
            </a:r>
            <a:endParaRPr sz="2100">
              <a:ea typeface="Century Gothic"/>
            </a:endParaRPr>
          </a:p>
          <a:p>
            <a:pPr marL="228600" lvl="0" indent="-50800" algn="l" rtl="0">
              <a:lnSpc>
                <a:spcPct val="100000"/>
              </a:lnSpc>
              <a:spcBef>
                <a:spcPts val="1000"/>
              </a:spcBef>
              <a:spcAft>
                <a:spcPts val="1600"/>
              </a:spcAft>
              <a:buSzPts val="2800"/>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3200"/>
              <a:buFont typeface="Georgia"/>
              <a:buNone/>
            </a:pPr>
            <a:r>
              <a:rPr lang="en-US"/>
              <a:t>The Roles of Outpatient IDT Roles:</a:t>
            </a:r>
            <a:endParaRPr/>
          </a:p>
          <a:p>
            <a:pPr marL="0" lvl="0" indent="0" algn="ctr" rtl="0">
              <a:spcBef>
                <a:spcPts val="0"/>
              </a:spcBef>
              <a:spcAft>
                <a:spcPts val="0"/>
              </a:spcAft>
              <a:buClr>
                <a:schemeClr val="dk1"/>
              </a:buClr>
              <a:buSzPts val="3200"/>
              <a:buFont typeface="Georgia"/>
              <a:buNone/>
            </a:pPr>
            <a:r>
              <a:rPr lang="en-US"/>
              <a:t> </a:t>
            </a:r>
            <a:r>
              <a:rPr lang="en-US" b="1"/>
              <a:t>Spiritual Health</a:t>
            </a:r>
            <a:endParaRPr b="1"/>
          </a:p>
        </p:txBody>
      </p:sp>
      <p:sp>
        <p:nvSpPr>
          <p:cNvPr id="497" name="Google Shape;497;p24"/>
          <p:cNvSpPr txBox="1">
            <a:spLocks noGrp="1"/>
          </p:cNvSpPr>
          <p:nvPr>
            <p:ph type="body" idx="1"/>
          </p:nvPr>
        </p:nvSpPr>
        <p:spPr>
          <a:xfrm>
            <a:off x="342375" y="1747975"/>
            <a:ext cx="11335200" cy="47886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None/>
            </a:pPr>
            <a:r>
              <a:rPr lang="en-US" b="1">
                <a:solidFill>
                  <a:srgbClr val="242424"/>
                </a:solidFill>
                <a:latin typeface="Century Gothic"/>
                <a:ea typeface="Century Gothic"/>
                <a:cs typeface="Century Gothic"/>
                <a:sym typeface="Century Gothic"/>
              </a:rPr>
              <a:t>How/when helpful to incorporate outpatient spiritual health?</a:t>
            </a:r>
            <a:endParaRPr b="1">
              <a:solidFill>
                <a:srgbClr val="242424"/>
              </a:solidFill>
            </a:endParaRPr>
          </a:p>
          <a:p>
            <a:pPr marL="228600" lvl="0" indent="0" algn="l" rtl="0">
              <a:lnSpc>
                <a:spcPct val="100000"/>
              </a:lnSpc>
              <a:spcBef>
                <a:spcPts val="0"/>
              </a:spcBef>
              <a:spcAft>
                <a:spcPts val="0"/>
              </a:spcAft>
              <a:buNone/>
            </a:pPr>
            <a:endParaRPr b="1">
              <a:solidFill>
                <a:srgbClr val="242424"/>
              </a:solidFill>
            </a:endParaRPr>
          </a:p>
          <a:p>
            <a:pPr marL="493395" lvl="1" indent="-234950" algn="l" rtl="0">
              <a:lnSpc>
                <a:spcPct val="100000"/>
              </a:lnSpc>
              <a:spcBef>
                <a:spcPts val="500"/>
              </a:spcBef>
              <a:spcAft>
                <a:spcPts val="0"/>
              </a:spcAft>
              <a:buSzPts val="2100"/>
              <a:buFont typeface="Courier New"/>
              <a:buChar char="o"/>
            </a:pPr>
            <a:r>
              <a:rPr lang="en-US" sz="2100">
                <a:solidFill>
                  <a:srgbClr val="242424"/>
                </a:solidFill>
                <a:latin typeface="Century Gothic"/>
                <a:ea typeface="Century Gothic"/>
                <a:cs typeface="Century Gothic"/>
                <a:sym typeface="Century Gothic"/>
              </a:rPr>
              <a:t>Emotional, spiritual, or religious distress</a:t>
            </a:r>
            <a:endParaRPr sz="2100">
              <a:solidFill>
                <a:srgbClr val="242424"/>
              </a:solidFill>
              <a:latin typeface="Century Gothic"/>
              <a:ea typeface="Century Gothic"/>
              <a:cs typeface="Century Gothic"/>
              <a:sym typeface="Century Gothic"/>
            </a:endParaRPr>
          </a:p>
          <a:p>
            <a:pPr marL="685800" lvl="0" indent="0" algn="l" rtl="0">
              <a:lnSpc>
                <a:spcPct val="100000"/>
              </a:lnSpc>
              <a:spcBef>
                <a:spcPts val="500"/>
              </a:spcBef>
              <a:spcAft>
                <a:spcPts val="0"/>
              </a:spcAft>
              <a:buNone/>
            </a:pPr>
            <a:endParaRPr sz="2100">
              <a:solidFill>
                <a:srgbClr val="242424"/>
              </a:solidFill>
              <a:latin typeface="Century Gothic"/>
              <a:ea typeface="Century Gothic"/>
              <a:cs typeface="Century Gothic"/>
              <a:sym typeface="Century Gothic"/>
            </a:endParaRPr>
          </a:p>
          <a:p>
            <a:pPr marL="493395" lvl="1" indent="-234950" algn="l" rtl="0">
              <a:lnSpc>
                <a:spcPct val="100000"/>
              </a:lnSpc>
              <a:spcBef>
                <a:spcPts val="500"/>
              </a:spcBef>
              <a:spcAft>
                <a:spcPts val="0"/>
              </a:spcAft>
              <a:buSzPts val="2100"/>
              <a:buFont typeface="Courier New"/>
              <a:buChar char="o"/>
            </a:pPr>
            <a:r>
              <a:rPr lang="en-US" sz="2100">
                <a:solidFill>
                  <a:srgbClr val="242424"/>
                </a:solidFill>
                <a:latin typeface="Century Gothic"/>
                <a:ea typeface="Century Gothic"/>
                <a:cs typeface="Century Gothic"/>
                <a:sym typeface="Century Gothic"/>
              </a:rPr>
              <a:t>Anticipatory grief / Disenfranchised grief</a:t>
            </a:r>
            <a:endParaRPr sz="2100">
              <a:solidFill>
                <a:srgbClr val="242424"/>
              </a:solidFill>
              <a:latin typeface="Century Gothic"/>
              <a:ea typeface="Century Gothic"/>
              <a:cs typeface="Century Gothic"/>
              <a:sym typeface="Century Gothic"/>
            </a:endParaRPr>
          </a:p>
          <a:p>
            <a:pPr marL="685800" lvl="0" indent="0" algn="l" rtl="0">
              <a:lnSpc>
                <a:spcPct val="100000"/>
              </a:lnSpc>
              <a:spcBef>
                <a:spcPts val="500"/>
              </a:spcBef>
              <a:spcAft>
                <a:spcPts val="0"/>
              </a:spcAft>
              <a:buNone/>
            </a:pPr>
            <a:endParaRPr sz="2100">
              <a:solidFill>
                <a:srgbClr val="242424"/>
              </a:solidFill>
              <a:latin typeface="Century Gothic"/>
              <a:ea typeface="Century Gothic"/>
              <a:cs typeface="Century Gothic"/>
              <a:sym typeface="Century Gothic"/>
            </a:endParaRPr>
          </a:p>
          <a:p>
            <a:pPr marL="493395" lvl="1" indent="-234950" algn="l" rtl="0">
              <a:lnSpc>
                <a:spcPct val="100000"/>
              </a:lnSpc>
              <a:spcBef>
                <a:spcPts val="500"/>
              </a:spcBef>
              <a:spcAft>
                <a:spcPts val="0"/>
              </a:spcAft>
              <a:buSzPts val="2100"/>
              <a:buFont typeface="Courier New"/>
              <a:buChar char="o"/>
            </a:pPr>
            <a:r>
              <a:rPr lang="en-US" sz="2100">
                <a:solidFill>
                  <a:srgbClr val="242424"/>
                </a:solidFill>
                <a:latin typeface="Century Gothic"/>
                <a:ea typeface="Century Gothic"/>
                <a:cs typeface="Century Gothic"/>
                <a:sym typeface="Century Gothic"/>
              </a:rPr>
              <a:t>Bereavement</a:t>
            </a:r>
            <a:endParaRPr sz="2100">
              <a:solidFill>
                <a:srgbClr val="242424"/>
              </a:solidFill>
              <a:latin typeface="Century Gothic"/>
              <a:ea typeface="Century Gothic"/>
              <a:cs typeface="Century Gothic"/>
              <a:sym typeface="Century Gothic"/>
            </a:endParaRPr>
          </a:p>
          <a:p>
            <a:pPr marL="685800" lvl="0" indent="0" algn="l" rtl="0">
              <a:lnSpc>
                <a:spcPct val="100000"/>
              </a:lnSpc>
              <a:spcBef>
                <a:spcPts val="500"/>
              </a:spcBef>
              <a:spcAft>
                <a:spcPts val="0"/>
              </a:spcAft>
              <a:buNone/>
            </a:pPr>
            <a:endParaRPr sz="2100">
              <a:solidFill>
                <a:srgbClr val="242424"/>
              </a:solidFill>
              <a:latin typeface="Century Gothic"/>
              <a:ea typeface="Century Gothic"/>
              <a:cs typeface="Century Gothic"/>
              <a:sym typeface="Century Gothic"/>
            </a:endParaRPr>
          </a:p>
          <a:p>
            <a:pPr marL="493395" lvl="1" indent="-234950" algn="l" rtl="0">
              <a:lnSpc>
                <a:spcPct val="100000"/>
              </a:lnSpc>
              <a:spcBef>
                <a:spcPts val="500"/>
              </a:spcBef>
              <a:spcAft>
                <a:spcPts val="0"/>
              </a:spcAft>
              <a:buSzPts val="2100"/>
              <a:buFont typeface="Courier New"/>
              <a:buChar char="o"/>
            </a:pPr>
            <a:r>
              <a:rPr lang="en-US" sz="2100">
                <a:solidFill>
                  <a:srgbClr val="242424"/>
                </a:solidFill>
                <a:latin typeface="Century Gothic"/>
                <a:ea typeface="Century Gothic"/>
                <a:cs typeface="Century Gothic"/>
                <a:sym typeface="Century Gothic"/>
              </a:rPr>
              <a:t>Support for care partner</a:t>
            </a:r>
            <a:endParaRPr sz="2100">
              <a:solidFill>
                <a:srgbClr val="242424"/>
              </a:solidFill>
              <a:latin typeface="Century Gothic"/>
              <a:ea typeface="Century Gothic"/>
              <a:cs typeface="Century Gothic"/>
              <a:sym typeface="Century Gothic"/>
            </a:endParaRPr>
          </a:p>
          <a:p>
            <a:pPr marL="685800" lvl="0" indent="0" algn="l" rtl="0">
              <a:lnSpc>
                <a:spcPct val="100000"/>
              </a:lnSpc>
              <a:spcBef>
                <a:spcPts val="500"/>
              </a:spcBef>
              <a:spcAft>
                <a:spcPts val="0"/>
              </a:spcAft>
              <a:buNone/>
            </a:pPr>
            <a:endParaRPr sz="2100">
              <a:solidFill>
                <a:srgbClr val="242424"/>
              </a:solidFill>
              <a:latin typeface="Century Gothic"/>
              <a:ea typeface="Century Gothic"/>
              <a:cs typeface="Century Gothic"/>
              <a:sym typeface="Century Gothic"/>
            </a:endParaRPr>
          </a:p>
          <a:p>
            <a:pPr marL="493395" lvl="1" indent="-234950" algn="l" rtl="0">
              <a:lnSpc>
                <a:spcPct val="100000"/>
              </a:lnSpc>
              <a:spcBef>
                <a:spcPts val="500"/>
              </a:spcBef>
              <a:spcAft>
                <a:spcPts val="0"/>
              </a:spcAft>
              <a:buSzPts val="2100"/>
              <a:buFont typeface="Courier New"/>
              <a:buChar char="o"/>
            </a:pPr>
            <a:r>
              <a:rPr lang="en-US" sz="2100" b="1">
                <a:solidFill>
                  <a:srgbClr val="242424"/>
                </a:solidFill>
              </a:rPr>
              <a:t>Support staff: join in your joy and be  there for your challenges</a:t>
            </a:r>
            <a:endParaRPr sz="2500" b="1"/>
          </a:p>
          <a:p>
            <a:pPr marL="0" lvl="0" indent="0" algn="l" rtl="0">
              <a:lnSpc>
                <a:spcPct val="100000"/>
              </a:lnSpc>
              <a:spcBef>
                <a:spcPts val="500"/>
              </a:spcBef>
              <a:spcAft>
                <a:spcPts val="0"/>
              </a:spcAft>
              <a:buNone/>
            </a:pPr>
            <a:endParaRPr/>
          </a:p>
          <a:p>
            <a:pPr marL="228600" lvl="0" indent="-50800" algn="l" rtl="0">
              <a:lnSpc>
                <a:spcPct val="100000"/>
              </a:lnSpc>
              <a:spcBef>
                <a:spcPts val="1000"/>
              </a:spcBef>
              <a:spcAft>
                <a:spcPts val="0"/>
              </a:spcAft>
              <a:buSzPts val="2800"/>
              <a:buNone/>
            </a:pPr>
            <a:endParaRPr/>
          </a:p>
          <a:p>
            <a:pPr marL="228600" lvl="0" indent="-50800" algn="l" rtl="0">
              <a:lnSpc>
                <a:spcPct val="100000"/>
              </a:lnSpc>
              <a:spcBef>
                <a:spcPts val="1000"/>
              </a:spcBef>
              <a:spcAft>
                <a:spcPts val="1600"/>
              </a:spcAft>
              <a:buSzPts val="2800"/>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Georgia"/>
              <a:buNone/>
            </a:pPr>
            <a:r>
              <a:rPr lang="en-US"/>
              <a:t>Learning Objectives</a:t>
            </a:r>
            <a:endParaRPr/>
          </a:p>
        </p:txBody>
      </p:sp>
      <p:sp>
        <p:nvSpPr>
          <p:cNvPr id="88" name="Google Shape;88;p2"/>
          <p:cNvSpPr txBox="1">
            <a:spLocks noGrp="1"/>
          </p:cNvSpPr>
          <p:nvPr>
            <p:ph type="body" idx="1"/>
          </p:nvPr>
        </p:nvSpPr>
        <p:spPr>
          <a:xfrm>
            <a:off x="703000" y="1493200"/>
            <a:ext cx="8885400" cy="4842300"/>
          </a:xfrm>
          <a:prstGeom prst="rect">
            <a:avLst/>
          </a:prstGeom>
          <a:noFill/>
          <a:ln>
            <a:noFill/>
          </a:ln>
        </p:spPr>
        <p:txBody>
          <a:bodyPr spcFirstLastPara="1" wrap="square" lIns="91425" tIns="45700" rIns="91425" bIns="45700" anchor="t" anchorCtr="0">
            <a:noAutofit/>
          </a:bodyPr>
          <a:lstStyle/>
          <a:p>
            <a:pPr>
              <a:buAutoNum type="arabicPeriod"/>
            </a:pPr>
            <a:r>
              <a:rPr lang="en-US" sz="1800">
                <a:highlight>
                  <a:srgbClr val="FFFFFF"/>
                </a:highlight>
                <a:latin typeface="Aptos"/>
              </a:rPr>
              <a:t>Understand the shift of focus for outpatient vs inpatient palliative care  </a:t>
            </a:r>
            <a:endParaRPr lang="en-US" sz="1800">
              <a:highlight>
                <a:srgbClr val="C6C6C6"/>
              </a:highlight>
              <a:latin typeface="Aptos"/>
            </a:endParaRPr>
          </a:p>
          <a:p>
            <a:pPr>
              <a:buAutoNum type="arabicPeriod"/>
            </a:pPr>
            <a:r>
              <a:rPr lang="en-US" sz="1800">
                <a:highlight>
                  <a:srgbClr val="FFFFFF"/>
                </a:highlight>
                <a:latin typeface="Aptos"/>
              </a:rPr>
              <a:t>Understand the organization of palliative care in various settings </a:t>
            </a:r>
            <a:endParaRPr lang="en-US" sz="1800">
              <a:highlight>
                <a:srgbClr val="C6C6C6"/>
              </a:highlight>
              <a:latin typeface="Aptos"/>
            </a:endParaRPr>
          </a:p>
          <a:p>
            <a:pPr>
              <a:buAutoNum type="arabicPeriod"/>
            </a:pPr>
            <a:r>
              <a:rPr lang="en-US" sz="1800">
                <a:highlight>
                  <a:srgbClr val="FFFFFF"/>
                </a:highlight>
                <a:latin typeface="Aptos"/>
              </a:rPr>
              <a:t>Understand outpatient IDT roles </a:t>
            </a:r>
            <a:endParaRPr lang="en-US" sz="1800">
              <a:highlight>
                <a:srgbClr val="C6C6C6"/>
              </a:highlight>
              <a:latin typeface="Aptos"/>
            </a:endParaRPr>
          </a:p>
          <a:p>
            <a:pPr>
              <a:buAutoNum type="arabicPeriod"/>
            </a:pPr>
            <a:r>
              <a:rPr lang="en-US" sz="1800">
                <a:highlight>
                  <a:srgbClr val="FFFFFF"/>
                </a:highlight>
                <a:latin typeface="Aptos"/>
              </a:rPr>
              <a:t>Master outpatient documentation standards for regulatory compliance, quality reporting, and efficient clinical operations </a:t>
            </a:r>
            <a:endParaRPr lang="en-US" sz="1800">
              <a:highlight>
                <a:srgbClr val="C6C6C6"/>
              </a:highlight>
              <a:latin typeface="Aptos"/>
            </a:endParaRPr>
          </a:p>
          <a:p>
            <a:pPr>
              <a:buAutoNum type="arabicPeriod"/>
            </a:pPr>
            <a:r>
              <a:rPr lang="en-US" sz="1800">
                <a:highlight>
                  <a:srgbClr val="FFFFFF"/>
                </a:highlight>
                <a:latin typeface="Aptos"/>
              </a:rPr>
              <a:t>Evaluate best telehealth practices in outpatient palliative care </a:t>
            </a:r>
            <a:endParaRPr lang="en-US" sz="1800">
              <a:highlight>
                <a:srgbClr val="C6C6C6"/>
              </a:highlight>
              <a:latin typeface="Aptos"/>
            </a:endParaRPr>
          </a:p>
          <a:p>
            <a:pPr>
              <a:buAutoNum type="arabicPeriod"/>
            </a:pPr>
            <a:endParaRPr lang="en-US" sz="1800">
              <a:highlight>
                <a:srgbClr val="C6C6C6"/>
              </a:highlight>
              <a:latin typeface="Aptos"/>
            </a:endParaRPr>
          </a:p>
          <a:p>
            <a:pPr marL="0" indent="0">
              <a:spcBef>
                <a:spcPts val="0"/>
              </a:spcBef>
              <a:buNone/>
            </a:pPr>
            <a:endParaRPr lang="en-US" sz="1800"/>
          </a:p>
          <a:p>
            <a:pPr marL="228600" lvl="0" indent="-228600" algn="l">
              <a:lnSpc>
                <a:spcPct val="100000"/>
              </a:lnSpc>
              <a:spcAft>
                <a:spcPts val="1600"/>
              </a:spcAft>
              <a:buSzPts val="1800"/>
              <a:buAutoNum type="arabicPeriod"/>
            </a:pPr>
            <a:endParaRPr lang="en-US" sz="1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200"/>
              <a:buFont typeface="Georgia"/>
              <a:buNone/>
            </a:pPr>
            <a:r>
              <a:rPr lang="en-US"/>
              <a:t>The Roles of Outpatient IDT Roles:</a:t>
            </a:r>
            <a:endParaRPr/>
          </a:p>
          <a:p>
            <a:pPr marL="0" lvl="0" indent="0" algn="ctr" rtl="0">
              <a:lnSpc>
                <a:spcPct val="90000"/>
              </a:lnSpc>
              <a:spcBef>
                <a:spcPts val="0"/>
              </a:spcBef>
              <a:spcAft>
                <a:spcPts val="0"/>
              </a:spcAft>
              <a:buClr>
                <a:schemeClr val="dk1"/>
              </a:buClr>
              <a:buSzPts val="3200"/>
              <a:buFont typeface="Georgia"/>
              <a:buNone/>
            </a:pPr>
            <a:r>
              <a:rPr lang="en-US"/>
              <a:t> </a:t>
            </a:r>
            <a:r>
              <a:rPr lang="en-US" b="1"/>
              <a:t>Social Work</a:t>
            </a:r>
            <a:endParaRPr b="1"/>
          </a:p>
        </p:txBody>
      </p:sp>
      <p:sp>
        <p:nvSpPr>
          <p:cNvPr id="503" name="Google Shape;503;p25"/>
          <p:cNvSpPr txBox="1">
            <a:spLocks noGrp="1"/>
          </p:cNvSpPr>
          <p:nvPr>
            <p:ph type="body" idx="1"/>
          </p:nvPr>
        </p:nvSpPr>
        <p:spPr>
          <a:xfrm>
            <a:off x="640080" y="2208929"/>
            <a:ext cx="10890928" cy="3566160"/>
          </a:xfrm>
          <a:prstGeom prst="rect">
            <a:avLst/>
          </a:prstGeom>
          <a:noFill/>
          <a:ln>
            <a:noFill/>
          </a:ln>
        </p:spPr>
        <p:txBody>
          <a:bodyPr spcFirstLastPara="1" wrap="square" lIns="91425" tIns="45700" rIns="91425" bIns="45700" anchor="t" anchorCtr="0">
            <a:noAutofit/>
          </a:bodyPr>
          <a:lstStyle/>
          <a:p>
            <a:pPr marL="228600" lvl="0" indent="-50800" algn="l" rtl="0">
              <a:lnSpc>
                <a:spcPct val="100000"/>
              </a:lnSpc>
              <a:spcBef>
                <a:spcPts val="0"/>
              </a:spcBef>
              <a:spcAft>
                <a:spcPts val="0"/>
              </a:spcAft>
              <a:buSzPts val="2800"/>
              <a:buNone/>
            </a:pPr>
            <a:endParaRPr/>
          </a:p>
          <a:p>
            <a:pPr marL="228600" lvl="0" indent="-50800" algn="l" rtl="0">
              <a:lnSpc>
                <a:spcPct val="100000"/>
              </a:lnSpc>
              <a:spcBef>
                <a:spcPts val="1000"/>
              </a:spcBef>
              <a:spcAft>
                <a:spcPts val="1600"/>
              </a:spcAft>
              <a:buSzPts val="2800"/>
              <a:buNone/>
            </a:pPr>
            <a:endParaRPr/>
          </a:p>
        </p:txBody>
      </p:sp>
      <p:sp>
        <p:nvSpPr>
          <p:cNvPr id="504" name="Google Shape;504;p25"/>
          <p:cNvSpPr txBox="1"/>
          <p:nvPr/>
        </p:nvSpPr>
        <p:spPr>
          <a:xfrm>
            <a:off x="691200" y="1690699"/>
            <a:ext cx="10809600" cy="4648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a:solidFill>
                  <a:srgbClr val="242424"/>
                </a:solidFill>
                <a:latin typeface="Century Gothic"/>
                <a:ea typeface="Century Gothic"/>
                <a:cs typeface="Century Gothic"/>
                <a:sym typeface="Century Gothic"/>
              </a:rPr>
              <a:t>How/when helpful to incorporate outpatient Social Work?</a:t>
            </a:r>
            <a:endParaRPr sz="20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2200" b="1">
              <a:solidFill>
                <a:srgbClr val="242424"/>
              </a:solidFill>
              <a:latin typeface="Century Gothic"/>
              <a:ea typeface="Century Gothic"/>
              <a:cs typeface="Century Gothic"/>
              <a:sym typeface="Century Gothic"/>
            </a:endParaRPr>
          </a:p>
          <a:p>
            <a:pPr marL="285750" marR="0" lvl="0" indent="-298450" algn="l" rtl="0">
              <a:spcBef>
                <a:spcPts val="0"/>
              </a:spcBef>
              <a:spcAft>
                <a:spcPts val="0"/>
              </a:spcAft>
              <a:buClr>
                <a:schemeClr val="dk1"/>
              </a:buClr>
              <a:buSzPts val="2000"/>
              <a:buFont typeface="Arial"/>
              <a:buChar char="•"/>
            </a:pPr>
            <a:r>
              <a:rPr lang="en-US" sz="2000">
                <a:solidFill>
                  <a:schemeClr val="dk1"/>
                </a:solidFill>
                <a:latin typeface="Century Gothic"/>
                <a:ea typeface="Century Gothic"/>
                <a:cs typeface="Century Gothic"/>
                <a:sym typeface="Century Gothic"/>
              </a:rPr>
              <a:t>Identify home needs and support</a:t>
            </a:r>
            <a:endParaRPr sz="2000">
              <a:solidFill>
                <a:schemeClr val="dk1"/>
              </a:solidFill>
              <a:latin typeface="Century Gothic"/>
              <a:ea typeface="Century Gothic"/>
              <a:cs typeface="Century Gothic"/>
              <a:sym typeface="Century Gothic"/>
            </a:endParaRPr>
          </a:p>
          <a:p>
            <a:pPr marL="457200" marR="0" lvl="0" indent="0" algn="l" rtl="0">
              <a:spcBef>
                <a:spcPts val="0"/>
              </a:spcBef>
              <a:spcAft>
                <a:spcPts val="0"/>
              </a:spcAft>
              <a:buNone/>
            </a:pPr>
            <a:endParaRPr sz="2000">
              <a:solidFill>
                <a:schemeClr val="dk1"/>
              </a:solidFill>
              <a:latin typeface="Century Gothic"/>
              <a:ea typeface="Century Gothic"/>
              <a:cs typeface="Century Gothic"/>
              <a:sym typeface="Century Gothic"/>
            </a:endParaRPr>
          </a:p>
          <a:p>
            <a:pPr marL="285750" marR="0" lvl="0" indent="-298450" algn="l" rtl="0">
              <a:spcBef>
                <a:spcPts val="0"/>
              </a:spcBef>
              <a:spcAft>
                <a:spcPts val="0"/>
              </a:spcAft>
              <a:buClr>
                <a:schemeClr val="dk1"/>
              </a:buClr>
              <a:buSzPts val="2000"/>
              <a:buFont typeface="Arial"/>
              <a:buChar char="•"/>
            </a:pPr>
            <a:r>
              <a:rPr lang="en-US" sz="2000">
                <a:solidFill>
                  <a:schemeClr val="dk1"/>
                </a:solidFill>
                <a:latin typeface="Century Gothic"/>
                <a:ea typeface="Century Gothic"/>
                <a:cs typeface="Century Gothic"/>
                <a:sym typeface="Century Gothic"/>
              </a:rPr>
              <a:t>Provide caregiver support resources</a:t>
            </a:r>
            <a:endParaRPr sz="2000">
              <a:solidFill>
                <a:schemeClr val="dk1"/>
              </a:solidFill>
              <a:latin typeface="Century Gothic"/>
              <a:ea typeface="Century Gothic"/>
              <a:cs typeface="Century Gothic"/>
              <a:sym typeface="Century Gothic"/>
            </a:endParaRPr>
          </a:p>
          <a:p>
            <a:pPr marL="457200" marR="0" lvl="0" indent="0" algn="l" rtl="0">
              <a:spcBef>
                <a:spcPts val="0"/>
              </a:spcBef>
              <a:spcAft>
                <a:spcPts val="0"/>
              </a:spcAft>
              <a:buNone/>
            </a:pPr>
            <a:endParaRPr sz="2000">
              <a:solidFill>
                <a:schemeClr val="dk1"/>
              </a:solidFill>
              <a:latin typeface="Century Gothic"/>
              <a:ea typeface="Century Gothic"/>
              <a:cs typeface="Century Gothic"/>
              <a:sym typeface="Century Gothic"/>
            </a:endParaRPr>
          </a:p>
          <a:p>
            <a:pPr marL="285750" marR="0" lvl="0" indent="-298450" algn="l" rtl="0">
              <a:spcBef>
                <a:spcPts val="0"/>
              </a:spcBef>
              <a:spcAft>
                <a:spcPts val="0"/>
              </a:spcAft>
              <a:buClr>
                <a:schemeClr val="dk1"/>
              </a:buClr>
              <a:buSzPts val="2000"/>
              <a:buFont typeface="Arial"/>
              <a:buChar char="•"/>
            </a:pPr>
            <a:r>
              <a:rPr lang="en-US" sz="2000">
                <a:solidFill>
                  <a:schemeClr val="dk1"/>
                </a:solidFill>
                <a:latin typeface="Century Gothic"/>
                <a:ea typeface="Century Gothic"/>
                <a:cs typeface="Century Gothic"/>
                <a:sym typeface="Century Gothic"/>
              </a:rPr>
              <a:t>Provide community resources</a:t>
            </a:r>
            <a:endParaRPr sz="2000">
              <a:solidFill>
                <a:schemeClr val="dk1"/>
              </a:solidFill>
              <a:latin typeface="Century Gothic"/>
              <a:ea typeface="Century Gothic"/>
              <a:cs typeface="Century Gothic"/>
              <a:sym typeface="Century Gothic"/>
            </a:endParaRPr>
          </a:p>
          <a:p>
            <a:pPr marL="457200" marR="0" lvl="0" indent="0" algn="l" rtl="0">
              <a:spcBef>
                <a:spcPts val="0"/>
              </a:spcBef>
              <a:spcAft>
                <a:spcPts val="0"/>
              </a:spcAft>
              <a:buNone/>
            </a:pPr>
            <a:endParaRPr sz="2000">
              <a:solidFill>
                <a:schemeClr val="dk1"/>
              </a:solidFill>
              <a:latin typeface="Century Gothic"/>
              <a:ea typeface="Century Gothic"/>
              <a:cs typeface="Century Gothic"/>
              <a:sym typeface="Century Gothic"/>
            </a:endParaRPr>
          </a:p>
          <a:p>
            <a:pPr marL="285750" marR="0" lvl="0" indent="-298450" algn="l" rtl="0">
              <a:spcBef>
                <a:spcPts val="0"/>
              </a:spcBef>
              <a:spcAft>
                <a:spcPts val="0"/>
              </a:spcAft>
              <a:buClr>
                <a:schemeClr val="dk1"/>
              </a:buClr>
              <a:buSzPts val="2000"/>
              <a:buFont typeface="Arial"/>
              <a:buChar char="•"/>
            </a:pPr>
            <a:r>
              <a:rPr lang="en-US" sz="2000">
                <a:solidFill>
                  <a:schemeClr val="dk1"/>
                </a:solidFill>
                <a:latin typeface="Century Gothic"/>
                <a:ea typeface="Century Gothic"/>
                <a:cs typeface="Century Gothic"/>
                <a:sym typeface="Century Gothic"/>
              </a:rPr>
              <a:t>Help mitigate mental health outpatient crises</a:t>
            </a:r>
            <a:endParaRPr sz="2000">
              <a:solidFill>
                <a:schemeClr val="dk1"/>
              </a:solidFill>
              <a:latin typeface="Century Gothic"/>
              <a:ea typeface="Century Gothic"/>
              <a:cs typeface="Century Gothic"/>
              <a:sym typeface="Century Gothic"/>
            </a:endParaRPr>
          </a:p>
          <a:p>
            <a:pPr marL="457200" marR="0" lvl="0" indent="0" algn="l" rtl="0">
              <a:spcBef>
                <a:spcPts val="0"/>
              </a:spcBef>
              <a:spcAft>
                <a:spcPts val="0"/>
              </a:spcAft>
              <a:buNone/>
            </a:pPr>
            <a:endParaRPr sz="2000">
              <a:solidFill>
                <a:schemeClr val="dk1"/>
              </a:solidFill>
              <a:latin typeface="Century Gothic"/>
              <a:ea typeface="Century Gothic"/>
              <a:cs typeface="Century Gothic"/>
              <a:sym typeface="Century Gothic"/>
            </a:endParaRPr>
          </a:p>
          <a:p>
            <a:pPr marL="285750" marR="0" lvl="0" indent="-298450" algn="l" rtl="0">
              <a:spcBef>
                <a:spcPts val="0"/>
              </a:spcBef>
              <a:spcAft>
                <a:spcPts val="0"/>
              </a:spcAft>
              <a:buClr>
                <a:schemeClr val="dk1"/>
              </a:buClr>
              <a:buSzPts val="2000"/>
              <a:buFont typeface="Arial"/>
              <a:buChar char="•"/>
            </a:pPr>
            <a:r>
              <a:rPr lang="en-US" sz="2000">
                <a:solidFill>
                  <a:schemeClr val="dk1"/>
                </a:solidFill>
                <a:latin typeface="Century Gothic"/>
                <a:ea typeface="Century Gothic"/>
                <a:cs typeface="Century Gothic"/>
                <a:sym typeface="Century Gothic"/>
              </a:rPr>
              <a:t>Identify psychosocial barriers to care</a:t>
            </a:r>
            <a:endParaRPr sz="20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600"/>
          </a:p>
          <a:p>
            <a:pPr marL="285750" marR="0" lvl="0" indent="-298450" algn="l" rtl="0">
              <a:spcBef>
                <a:spcPts val="0"/>
              </a:spcBef>
              <a:spcAft>
                <a:spcPts val="0"/>
              </a:spcAft>
              <a:buClr>
                <a:schemeClr val="dk1"/>
              </a:buClr>
              <a:buSzPts val="2000"/>
              <a:buFont typeface="Arial"/>
              <a:buChar char="•"/>
            </a:pPr>
            <a:r>
              <a:rPr lang="en-US" sz="2000">
                <a:solidFill>
                  <a:schemeClr val="dk1"/>
                </a:solidFill>
                <a:latin typeface="Century Gothic"/>
                <a:ea typeface="Century Gothic"/>
                <a:cs typeface="Century Gothic"/>
                <a:sym typeface="Century Gothic"/>
              </a:rPr>
              <a:t>May assist with advanced care planning</a:t>
            </a:r>
            <a:endParaRPr sz="1600"/>
          </a:p>
          <a:p>
            <a:pPr marL="285750" marR="0" lvl="0" indent="-171450" algn="l" rtl="0">
              <a:spcBef>
                <a:spcPts val="0"/>
              </a:spcBef>
              <a:spcAft>
                <a:spcPts val="0"/>
              </a:spcAft>
              <a:buClr>
                <a:schemeClr val="dk1"/>
              </a:buClr>
              <a:buSzPts val="1800"/>
              <a:buFont typeface="Arial"/>
              <a:buNone/>
            </a:pPr>
            <a:endParaRPr sz="1800">
              <a:solidFill>
                <a:schemeClr val="dk1"/>
              </a:solidFill>
              <a:latin typeface="Century Gothic"/>
              <a:ea typeface="Century Gothic"/>
              <a:cs typeface="Century Gothic"/>
              <a:sym typeface="Century Gothic"/>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entury Gothic"/>
              <a:ea typeface="Century Gothic"/>
              <a:cs typeface="Century Gothic"/>
              <a:sym typeface="Century Gothic"/>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algn="ctr">
              <a:buSzPts val="3400"/>
              <a:buFont typeface="Georgia"/>
            </a:pPr>
            <a:r>
              <a:rPr lang="en-US" sz="3400"/>
              <a:t>The Roles of Outpatient IDT Roles </a:t>
            </a:r>
            <a:br>
              <a:rPr lang="en-US" sz="3400"/>
            </a:br>
            <a:r>
              <a:rPr lang="en-US" sz="3400" b="1"/>
              <a:t>Clinical Pharmacist</a:t>
            </a:r>
            <a:endParaRPr lang="en-US" b="1"/>
          </a:p>
        </p:txBody>
      </p:sp>
      <p:sp>
        <p:nvSpPr>
          <p:cNvPr id="510" name="Google Shape;510;p26"/>
          <p:cNvSpPr txBox="1">
            <a:spLocks noGrp="1"/>
          </p:cNvSpPr>
          <p:nvPr>
            <p:ph type="body" idx="1"/>
          </p:nvPr>
        </p:nvSpPr>
        <p:spPr>
          <a:xfrm>
            <a:off x="640080" y="2208929"/>
            <a:ext cx="10890928" cy="3566160"/>
          </a:xfrm>
          <a:prstGeom prst="rect">
            <a:avLst/>
          </a:prstGeom>
          <a:noFill/>
          <a:ln>
            <a:noFill/>
          </a:ln>
        </p:spPr>
        <p:txBody>
          <a:bodyPr spcFirstLastPara="1" wrap="square" lIns="91425" tIns="45700" rIns="91425" bIns="45700" anchor="t" anchorCtr="0">
            <a:noAutofit/>
          </a:bodyPr>
          <a:lstStyle/>
          <a:p>
            <a:pPr marL="228600" lvl="0" indent="-50800" algn="l" rtl="0">
              <a:lnSpc>
                <a:spcPct val="100000"/>
              </a:lnSpc>
              <a:spcBef>
                <a:spcPts val="0"/>
              </a:spcBef>
              <a:spcAft>
                <a:spcPts val="0"/>
              </a:spcAft>
              <a:buSzPts val="2800"/>
              <a:buNone/>
            </a:pPr>
            <a:endParaRPr/>
          </a:p>
          <a:p>
            <a:pPr marL="228600" lvl="0" indent="-50800" algn="l" rtl="0">
              <a:lnSpc>
                <a:spcPct val="100000"/>
              </a:lnSpc>
              <a:spcBef>
                <a:spcPts val="1000"/>
              </a:spcBef>
              <a:spcAft>
                <a:spcPts val="1600"/>
              </a:spcAft>
              <a:buSzPts val="2800"/>
              <a:buNone/>
            </a:pPr>
            <a:endParaRPr/>
          </a:p>
        </p:txBody>
      </p:sp>
      <p:pic>
        <p:nvPicPr>
          <p:cNvPr id="511" name="Google Shape;511;p26" title="Gemini_Generated_Image_97a1dz97a1dz97a1.png"/>
          <p:cNvPicPr preferRelativeResize="0"/>
          <p:nvPr/>
        </p:nvPicPr>
        <p:blipFill>
          <a:blip r:embed="rId3">
            <a:alphaModFix/>
          </a:blip>
          <a:stretch>
            <a:fillRect/>
          </a:stretch>
        </p:blipFill>
        <p:spPr>
          <a:xfrm>
            <a:off x="1395925" y="1560387"/>
            <a:ext cx="9379227" cy="511594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27"/>
          <p:cNvSpPr txBox="1">
            <a:spLocks noGrp="1"/>
          </p:cNvSpPr>
          <p:nvPr>
            <p:ph type="title"/>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lt1"/>
              </a:buClr>
              <a:buSzPts val="4400"/>
              <a:buFont typeface="Georgia"/>
              <a:buNone/>
            </a:pPr>
            <a:r>
              <a:rPr lang="en-US"/>
              <a:t>Learning Objective</a:t>
            </a:r>
            <a:endParaRPr/>
          </a:p>
        </p:txBody>
      </p:sp>
      <p:sp>
        <p:nvSpPr>
          <p:cNvPr id="517" name="Google Shape;517;p27"/>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400"/>
              <a:buFont typeface="Arial"/>
              <a:buNone/>
            </a:pPr>
            <a:r>
              <a:rPr lang="en-US"/>
              <a:t>Master outpatient documentation standards for regulatory compliance, quality reporting, and efficient clinical operations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pic>
        <p:nvPicPr>
          <p:cNvPr id="523" name="Google Shape;523;g3f0a2ddd06e_5_1572" descr="create a slide that organizes this info asthetically"/>
          <p:cNvPicPr preferRelativeResize="0"/>
          <p:nvPr/>
        </p:nvPicPr>
        <p:blipFill>
          <a:blip r:embed="rId3">
            <a:alphaModFix/>
          </a:blip>
          <a:stretch>
            <a:fillRect/>
          </a:stretch>
        </p:blipFill>
        <p:spPr>
          <a:xfrm>
            <a:off x="-47625" y="0"/>
            <a:ext cx="12287250" cy="68580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2800"/>
              <a:buFont typeface="Georgia"/>
              <a:buNone/>
            </a:pPr>
            <a:r>
              <a:rPr lang="en-US" sz="3300"/>
              <a:t>Documentation Pearls</a:t>
            </a:r>
            <a:endParaRPr sz="3700"/>
          </a:p>
        </p:txBody>
      </p:sp>
      <p:sp>
        <p:nvSpPr>
          <p:cNvPr id="530" name="Google Shape;530;p30"/>
          <p:cNvSpPr txBox="1">
            <a:spLocks noGrp="1"/>
          </p:cNvSpPr>
          <p:nvPr>
            <p:ph type="body" idx="1"/>
          </p:nvPr>
        </p:nvSpPr>
        <p:spPr>
          <a:xfrm>
            <a:off x="649450" y="1395700"/>
            <a:ext cx="10704300" cy="4854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en-US"/>
              <a:t>Consider documentation of significant events:</a:t>
            </a:r>
            <a:endParaRPr/>
          </a:p>
          <a:p>
            <a:pPr marL="0" lvl="0" indent="0" algn="l" rtl="0">
              <a:lnSpc>
                <a:spcPct val="100000"/>
              </a:lnSpc>
              <a:spcBef>
                <a:spcPts val="0"/>
              </a:spcBef>
              <a:spcAft>
                <a:spcPts val="0"/>
              </a:spcAft>
              <a:buNone/>
            </a:pPr>
            <a:endParaRPr/>
          </a:p>
          <a:p>
            <a:pPr marL="607695" lvl="1" indent="-352425" algn="l" rtl="0">
              <a:lnSpc>
                <a:spcPct val="100000"/>
              </a:lnSpc>
              <a:spcBef>
                <a:spcPts val="500"/>
              </a:spcBef>
              <a:spcAft>
                <a:spcPts val="0"/>
              </a:spcAft>
              <a:buSzPts val="2000"/>
              <a:buFont typeface="Courier New"/>
              <a:buChar char="o"/>
            </a:pPr>
            <a:r>
              <a:rPr lang="en-US" sz="2000"/>
              <a:t>Medication or plan changes--&gt; handoff cross-covering and co-management </a:t>
            </a:r>
            <a:endParaRPr/>
          </a:p>
          <a:p>
            <a:pPr marL="607695" lvl="1" indent="-352425" algn="l" rtl="0">
              <a:lnSpc>
                <a:spcPct val="100000"/>
              </a:lnSpc>
              <a:spcBef>
                <a:spcPts val="500"/>
              </a:spcBef>
              <a:spcAft>
                <a:spcPts val="0"/>
              </a:spcAft>
              <a:buSzPts val="2000"/>
              <a:buFont typeface="Courier New"/>
              <a:buChar char="o"/>
            </a:pPr>
            <a:r>
              <a:rPr lang="en-US" sz="2000"/>
              <a:t>Concerning patient behavior</a:t>
            </a:r>
            <a:endParaRPr sz="2000"/>
          </a:p>
          <a:p>
            <a:pPr marL="0" lvl="0" indent="0" algn="l" rtl="0">
              <a:lnSpc>
                <a:spcPct val="100000"/>
              </a:lnSpc>
              <a:spcBef>
                <a:spcPts val="500"/>
              </a:spcBef>
              <a:spcAft>
                <a:spcPts val="0"/>
              </a:spcAft>
              <a:buNone/>
            </a:pPr>
            <a:endParaRPr sz="2000"/>
          </a:p>
          <a:p>
            <a:pPr marL="0" lvl="0" indent="0" algn="l" rtl="0">
              <a:lnSpc>
                <a:spcPct val="100000"/>
              </a:lnSpc>
              <a:spcBef>
                <a:spcPts val="1000"/>
              </a:spcBef>
              <a:spcAft>
                <a:spcPts val="0"/>
              </a:spcAft>
              <a:buNone/>
            </a:pPr>
            <a:r>
              <a:rPr lang="en-US"/>
              <a:t>Recognize that patients can read their notes</a:t>
            </a:r>
            <a:endParaRPr/>
          </a:p>
          <a:p>
            <a:pPr marL="607695" lvl="1" indent="-352425" algn="l" rtl="0">
              <a:lnSpc>
                <a:spcPct val="100000"/>
              </a:lnSpc>
              <a:spcBef>
                <a:spcPts val="500"/>
              </a:spcBef>
              <a:spcAft>
                <a:spcPts val="0"/>
              </a:spcAft>
              <a:buSzPts val="2000"/>
              <a:buFont typeface="Courier New"/>
              <a:buChar char="o"/>
            </a:pPr>
            <a:r>
              <a:rPr lang="en-US" sz="2000"/>
              <a:t>The 2016 </a:t>
            </a:r>
            <a:r>
              <a:rPr lang="en-US" sz="2000" b="1"/>
              <a:t>21st Century Cures Act (the "Open Notes" rule</a:t>
            </a:r>
            <a:r>
              <a:rPr lang="en-US" sz="2000" b="1">
                <a:solidFill>
                  <a:srgbClr val="000000"/>
                </a:solidFill>
              </a:rPr>
              <a:t>)</a:t>
            </a:r>
            <a:endParaRPr sz="2000" b="1">
              <a:solidFill>
                <a:srgbClr val="000000"/>
              </a:solidFill>
            </a:endParaRPr>
          </a:p>
          <a:p>
            <a:pPr marL="685800" lvl="0" indent="0" algn="l" rtl="0">
              <a:lnSpc>
                <a:spcPct val="100000"/>
              </a:lnSpc>
              <a:spcBef>
                <a:spcPts val="500"/>
              </a:spcBef>
              <a:spcAft>
                <a:spcPts val="0"/>
              </a:spcAft>
              <a:buNone/>
            </a:pPr>
            <a:endParaRPr sz="2000" b="1">
              <a:solidFill>
                <a:srgbClr val="000000"/>
              </a:solidFill>
            </a:endParaRPr>
          </a:p>
          <a:p>
            <a:pPr marL="0" lvl="0" indent="0" algn="l" rtl="0">
              <a:lnSpc>
                <a:spcPct val="100000"/>
              </a:lnSpc>
              <a:spcBef>
                <a:spcPts val="500"/>
              </a:spcBef>
              <a:spcAft>
                <a:spcPts val="0"/>
              </a:spcAft>
              <a:buNone/>
            </a:pPr>
            <a:endParaRPr/>
          </a:p>
          <a:p>
            <a:pPr marL="0" lvl="0" indent="0" algn="l" rtl="0">
              <a:lnSpc>
                <a:spcPct val="100000"/>
              </a:lnSpc>
              <a:spcBef>
                <a:spcPts val="500"/>
              </a:spcBef>
              <a:spcAft>
                <a:spcPts val="0"/>
              </a:spcAft>
              <a:buNone/>
            </a:pPr>
            <a:r>
              <a:rPr lang="en-US"/>
              <a:t>Elements: billing requirements + communication to colleagues—nothing else!</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6" name="Google Shape;536;p31"/>
          <p:cNvSpPr txBox="1"/>
          <p:nvPr/>
        </p:nvSpPr>
        <p:spPr>
          <a:xfrm>
            <a:off x="159483" y="345569"/>
            <a:ext cx="2743200"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u="sng">
                <a:solidFill>
                  <a:schemeClr val="dk1"/>
                </a:solidFill>
                <a:latin typeface="Century Gothic"/>
                <a:ea typeface="Century Gothic"/>
                <a:cs typeface="Century Gothic"/>
                <a:sym typeface="Century Gothic"/>
              </a:rPr>
              <a:t>Telehealth Visit</a:t>
            </a:r>
          </a:p>
          <a:p>
            <a:pPr algn="ctr"/>
            <a:r>
              <a:rPr lang="en-US" sz="1800" b="1" u="sng">
                <a:solidFill>
                  <a:schemeClr val="dk1"/>
                </a:solidFill>
                <a:latin typeface="Century Gothic"/>
              </a:rPr>
              <a:t>Documentation</a:t>
            </a:r>
            <a:endParaRPr lang="en-US" sz="1800" b="1" u="sng" dirty="0">
              <a:solidFill>
                <a:schemeClr val="dk1"/>
              </a:solidFill>
              <a:latin typeface="Century Gothic"/>
            </a:endParaRPr>
          </a:p>
        </p:txBody>
      </p:sp>
      <p:sp>
        <p:nvSpPr>
          <p:cNvPr id="539" name="Google Shape;539;p31"/>
          <p:cNvSpPr txBox="1"/>
          <p:nvPr/>
        </p:nvSpPr>
        <p:spPr>
          <a:xfrm>
            <a:off x="38121" y="1708374"/>
            <a:ext cx="2981907" cy="830956"/>
          </a:xfrm>
          <a:prstGeom prst="rect">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45700" rIns="91425" bIns="45700" anchor="t" anchorCtr="0">
            <a:spAutoFit/>
          </a:bodyPr>
          <a:lstStyle/>
          <a:p>
            <a:r>
              <a:rPr lang="en-US" sz="1200" dirty="0">
                <a:solidFill>
                  <a:schemeClr val="dk1"/>
                </a:solidFill>
                <a:latin typeface="Century Gothic"/>
                <a:ea typeface="Century Gothic"/>
                <a:cs typeface="Century Gothic"/>
                <a:sym typeface="Century Gothic"/>
              </a:rPr>
              <a:t>Can add statement about if on controlled medications and </a:t>
            </a:r>
            <a:r>
              <a:rPr lang="en-US" sz="1200">
                <a:solidFill>
                  <a:schemeClr val="dk1"/>
                </a:solidFill>
                <a:latin typeface="Century Gothic"/>
                <a:ea typeface="Century Gothic"/>
                <a:cs typeface="Century Gothic"/>
                <a:sym typeface="Century Gothic"/>
              </a:rPr>
              <a:t>frequency of visits needed/how </a:t>
            </a:r>
            <a:r>
              <a:rPr lang="en-US" sz="1200" dirty="0">
                <a:solidFill>
                  <a:schemeClr val="dk1"/>
                </a:solidFill>
                <a:latin typeface="Century Gothic"/>
                <a:ea typeface="Century Gothic"/>
                <a:cs typeface="Century Gothic"/>
                <a:sym typeface="Century Gothic"/>
              </a:rPr>
              <a:t>often </a:t>
            </a:r>
            <a:r>
              <a:rPr lang="en-US" sz="1200">
                <a:solidFill>
                  <a:schemeClr val="dk1"/>
                </a:solidFill>
                <a:latin typeface="Century Gothic"/>
                <a:ea typeface="Century Gothic"/>
                <a:cs typeface="Century Gothic"/>
                <a:sym typeface="Century Gothic"/>
              </a:rPr>
              <a:t>need to be seen in person</a:t>
            </a:r>
            <a:endParaRPr lang="en-US" sz="1200" dirty="0">
              <a:solidFill>
                <a:schemeClr val="dk1"/>
              </a:solidFill>
              <a:latin typeface="Century Gothic"/>
            </a:endParaRPr>
          </a:p>
        </p:txBody>
      </p:sp>
      <p:cxnSp>
        <p:nvCxnSpPr>
          <p:cNvPr id="540" name="Google Shape;540;p31"/>
          <p:cNvCxnSpPr/>
          <p:nvPr/>
        </p:nvCxnSpPr>
        <p:spPr>
          <a:xfrm flipV="1">
            <a:off x="2988279" y="1330720"/>
            <a:ext cx="351303" cy="2806"/>
          </a:xfrm>
          <a:prstGeom prst="straightConnector1">
            <a:avLst/>
          </a:prstGeom>
          <a:noFill/>
          <a:ln w="12700" cap="flat" cmpd="sng">
            <a:solidFill>
              <a:schemeClr val="accent1"/>
            </a:solidFill>
            <a:prstDash val="solid"/>
            <a:miter lim="8000"/>
            <a:headEnd type="none" w="sm" len="sm"/>
            <a:tailEnd type="triangle" w="med" len="med"/>
          </a:ln>
        </p:spPr>
      </p:cxnSp>
      <p:cxnSp>
        <p:nvCxnSpPr>
          <p:cNvPr id="541" name="Google Shape;541;p31"/>
          <p:cNvCxnSpPr/>
          <p:nvPr/>
        </p:nvCxnSpPr>
        <p:spPr>
          <a:xfrm>
            <a:off x="3020029" y="2205680"/>
            <a:ext cx="480054" cy="1886046"/>
          </a:xfrm>
          <a:prstGeom prst="straightConnector1">
            <a:avLst/>
          </a:prstGeom>
          <a:noFill/>
          <a:ln w="12700" cap="flat" cmpd="sng">
            <a:solidFill>
              <a:schemeClr val="accent1"/>
            </a:solidFill>
            <a:prstDash val="solid"/>
            <a:miter lim="8000"/>
            <a:headEnd type="none" w="sm" len="sm"/>
            <a:tailEnd type="triangle" w="med" len="med"/>
          </a:ln>
        </p:spPr>
      </p:cxnSp>
      <p:sp>
        <p:nvSpPr>
          <p:cNvPr id="542" name="Google Shape;542;p31"/>
          <p:cNvSpPr txBox="1"/>
          <p:nvPr/>
        </p:nvSpPr>
        <p:spPr>
          <a:xfrm>
            <a:off x="96329" y="1146268"/>
            <a:ext cx="2859832" cy="276999"/>
          </a:xfrm>
          <a:prstGeom prst="rect">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1"/>
                </a:solidFill>
                <a:latin typeface="Century Gothic"/>
                <a:ea typeface="Century Gothic"/>
                <a:cs typeface="Century Gothic"/>
                <a:sym typeface="Century Gothic"/>
              </a:rPr>
              <a:t>Telehealth attestation</a:t>
            </a:r>
            <a:endParaRPr lang="en-US" sz="1800" b="1">
              <a:solidFill>
                <a:schemeClr val="dk1"/>
              </a:solidFill>
              <a:latin typeface="Century Gothic"/>
              <a:ea typeface="Century Gothic"/>
              <a:cs typeface="Century Gothic"/>
            </a:endParaRPr>
          </a:p>
        </p:txBody>
      </p:sp>
      <p:sp>
        <p:nvSpPr>
          <p:cNvPr id="546" name="Google Shape;546;p31"/>
          <p:cNvSpPr txBox="1"/>
          <p:nvPr/>
        </p:nvSpPr>
        <p:spPr>
          <a:xfrm>
            <a:off x="9861" y="2785881"/>
            <a:ext cx="2863719" cy="3970277"/>
          </a:xfrm>
          <a:prstGeom prst="rect">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entury Gothic"/>
                <a:ea typeface="Century Gothic"/>
                <a:cs typeface="Century Gothic"/>
                <a:sym typeface="Century Gothic"/>
              </a:rPr>
              <a:t>HPI:</a:t>
            </a:r>
            <a:endParaRPr lang="en-US" sz="1200">
              <a:solidFill>
                <a:schemeClr val="dk1"/>
              </a:solidFill>
            </a:endParaRPr>
          </a:p>
          <a:p>
            <a:pPr marL="171450" indent="-171450">
              <a:buClr>
                <a:schemeClr val="dk1"/>
              </a:buClr>
              <a:buSzPts val="1000"/>
              <a:buFont typeface="Calibri,Sans-Serif"/>
              <a:buChar char="-"/>
            </a:pPr>
            <a:r>
              <a:rPr lang="en-US" sz="1200" dirty="0">
                <a:solidFill>
                  <a:schemeClr val="dk1"/>
                </a:solidFill>
                <a:latin typeface="Century Gothic"/>
                <a:ea typeface="Century Gothic"/>
                <a:cs typeface="Century Gothic"/>
                <a:sym typeface="Century Gothic"/>
              </a:rPr>
              <a:t>"presents to </a:t>
            </a:r>
            <a:r>
              <a:rPr lang="en-US" sz="1200">
                <a:solidFill>
                  <a:schemeClr val="dk1"/>
                </a:solidFill>
                <a:latin typeface="Century Gothic"/>
                <a:ea typeface="Century Gothic"/>
                <a:cs typeface="Century Gothic"/>
                <a:sym typeface="Century Gothic"/>
              </a:rPr>
              <a:t>palliative care</a:t>
            </a:r>
            <a:r>
              <a:rPr lang="en-US" sz="1200" dirty="0">
                <a:solidFill>
                  <a:schemeClr val="dk1"/>
                </a:solidFill>
                <a:latin typeface="Century Gothic"/>
                <a:ea typeface="Century Gothic"/>
                <a:cs typeface="Century Gothic"/>
                <a:sym typeface="Century Gothic"/>
              </a:rPr>
              <a:t> office visit as referred by X </a:t>
            </a:r>
            <a:r>
              <a:rPr lang="en-US" sz="1200">
                <a:solidFill>
                  <a:schemeClr val="dk1"/>
                </a:solidFill>
                <a:latin typeface="Century Gothic"/>
                <a:ea typeface="Century Gothic"/>
                <a:cs typeface="Century Gothic"/>
                <a:sym typeface="Century Gothic"/>
              </a:rPr>
              <a:t>for Y, Z</a:t>
            </a:r>
            <a:r>
              <a:rPr lang="en-US" sz="1200" dirty="0">
                <a:solidFill>
                  <a:schemeClr val="dk1"/>
                </a:solidFill>
                <a:latin typeface="Century Gothic"/>
                <a:ea typeface="Century Gothic"/>
                <a:cs typeface="Century Gothic"/>
                <a:sym typeface="Century Gothic"/>
              </a:rPr>
              <a:t>, and </a:t>
            </a:r>
            <a:r>
              <a:rPr lang="en-US" sz="1200">
                <a:solidFill>
                  <a:schemeClr val="dk1"/>
                </a:solidFill>
                <a:latin typeface="Century Gothic"/>
                <a:ea typeface="Century Gothic"/>
                <a:cs typeface="Century Gothic"/>
                <a:sym typeface="Century Gothic"/>
              </a:rPr>
              <a:t>to establish care/for follow-up. </a:t>
            </a:r>
            <a:endParaRPr lang="en-US" sz="1200">
              <a:solidFill>
                <a:schemeClr val="dk1"/>
              </a:solidFill>
              <a:latin typeface="Century Gothic"/>
              <a:ea typeface="Century Gothic"/>
              <a:cs typeface="Century Gothic"/>
            </a:endParaRPr>
          </a:p>
          <a:p>
            <a:pPr marL="171450" indent="-171450">
              <a:buClr>
                <a:schemeClr val="dk1"/>
              </a:buClr>
              <a:buSzPts val="1000"/>
              <a:buFont typeface="Calibri,Sans-Serif"/>
              <a:buChar char="-"/>
            </a:pPr>
            <a:r>
              <a:rPr lang="en-US" sz="1200" dirty="0">
                <a:solidFill>
                  <a:schemeClr val="dk1"/>
                </a:solidFill>
                <a:latin typeface="Century Gothic"/>
                <a:ea typeface="Century Gothic"/>
                <a:cs typeface="Century Gothic"/>
                <a:sym typeface="Century Gothic"/>
              </a:rPr>
              <a:t>I often will keep </a:t>
            </a:r>
            <a:r>
              <a:rPr lang="en-US" sz="1200" b="1" dirty="0">
                <a:solidFill>
                  <a:schemeClr val="dk1"/>
                </a:solidFill>
                <a:latin typeface="Century Gothic"/>
                <a:ea typeface="Century Gothic"/>
                <a:cs typeface="Century Gothic"/>
                <a:sym typeface="Century Gothic"/>
              </a:rPr>
              <a:t>a brief history</a:t>
            </a:r>
            <a:r>
              <a:rPr lang="en-US" sz="1200" dirty="0">
                <a:solidFill>
                  <a:schemeClr val="dk1"/>
                </a:solidFill>
                <a:latin typeface="Century Gothic"/>
                <a:ea typeface="Century Gothic"/>
                <a:cs typeface="Century Gothic"/>
                <a:sym typeface="Century Gothic"/>
              </a:rPr>
              <a:t> here: recent treatments the patient has been on, what I have primarily been managing (e.g., </a:t>
            </a:r>
            <a:r>
              <a:rPr lang="en-US" sz="1200">
                <a:solidFill>
                  <a:schemeClr val="dk1"/>
                </a:solidFill>
                <a:latin typeface="Century Gothic"/>
                <a:ea typeface="Century Gothic"/>
                <a:cs typeface="Century Gothic"/>
                <a:sym typeface="Century Gothic"/>
              </a:rPr>
              <a:t>condition, medications</a:t>
            </a:r>
            <a:r>
              <a:rPr lang="en-US" sz="1200" dirty="0">
                <a:solidFill>
                  <a:schemeClr val="dk1"/>
                </a:solidFill>
                <a:latin typeface="Century Gothic"/>
                <a:ea typeface="Century Gothic"/>
                <a:cs typeface="Century Gothic"/>
                <a:sym typeface="Century Gothic"/>
              </a:rPr>
              <a:t>/treatments). </a:t>
            </a:r>
            <a:endParaRPr lang="en-US" sz="1200" dirty="0">
              <a:solidFill>
                <a:schemeClr val="dk1"/>
              </a:solidFill>
              <a:latin typeface="Century Gothic"/>
              <a:ea typeface="Century Gothic"/>
              <a:cs typeface="Century Gothic"/>
            </a:endParaRPr>
          </a:p>
          <a:p>
            <a:pPr marL="171450" indent="-171450">
              <a:buClr>
                <a:schemeClr val="dk1"/>
              </a:buClr>
              <a:buSzPts val="1000"/>
              <a:buFont typeface="Calibri,Sans-Serif"/>
              <a:buChar char="-"/>
            </a:pPr>
            <a:r>
              <a:rPr lang="en-US" sz="1200" dirty="0">
                <a:solidFill>
                  <a:schemeClr val="dk1"/>
                </a:solidFill>
                <a:latin typeface="Century Gothic"/>
                <a:ea typeface="Century Gothic"/>
                <a:cs typeface="Century Gothic"/>
                <a:sym typeface="Century Gothic"/>
              </a:rPr>
              <a:t>Often, this will be a place to leave important historical points (</a:t>
            </a:r>
            <a:r>
              <a:rPr lang="en-US" sz="1200" dirty="0" err="1">
                <a:solidFill>
                  <a:schemeClr val="dk1"/>
                </a:solidFill>
                <a:latin typeface="Century Gothic"/>
                <a:ea typeface="Century Gothic"/>
                <a:cs typeface="Century Gothic"/>
                <a:sym typeface="Century Gothic"/>
              </a:rPr>
              <a:t>e.g.,medications</a:t>
            </a:r>
            <a:r>
              <a:rPr lang="en-US" sz="1200" dirty="0">
                <a:solidFill>
                  <a:schemeClr val="dk1"/>
                </a:solidFill>
                <a:latin typeface="Century Gothic"/>
                <a:ea typeface="Century Gothic"/>
                <a:cs typeface="Century Gothic"/>
                <a:sym typeface="Century Gothic"/>
              </a:rPr>
              <a:t> tried/failed table)</a:t>
            </a:r>
            <a:endParaRPr lang="en-US" sz="1200" dirty="0">
              <a:solidFill>
                <a:schemeClr val="dk1"/>
              </a:solidFill>
              <a:ea typeface="Century Gothic"/>
              <a:sym typeface="Century Gothic"/>
            </a:endParaRPr>
          </a:p>
          <a:p>
            <a:pPr marL="171450" indent="-171450">
              <a:buClr>
                <a:schemeClr val="dk1"/>
              </a:buClr>
              <a:buSzPts val="1000"/>
              <a:buFont typeface="Calibri,Sans-Serif"/>
              <a:buChar char="-"/>
            </a:pPr>
            <a:r>
              <a:rPr lang="en-US" sz="1200" b="1">
                <a:solidFill>
                  <a:schemeClr val="dk1"/>
                </a:solidFill>
                <a:latin typeface="Century Gothic"/>
                <a:ea typeface="Century Gothic"/>
                <a:cs typeface="Century Gothic"/>
                <a:sym typeface="Century Gothic"/>
              </a:rPr>
              <a:t>Interval HPI:</a:t>
            </a:r>
            <a:r>
              <a:rPr lang="en-US" sz="1200">
                <a:solidFill>
                  <a:schemeClr val="dk1"/>
                </a:solidFill>
                <a:latin typeface="Century Gothic"/>
                <a:ea typeface="Century Gothic"/>
                <a:cs typeface="Century Gothic"/>
                <a:sym typeface="Century Gothic"/>
              </a:rPr>
              <a:t> "I introduced </a:t>
            </a:r>
            <a:r>
              <a:rPr lang="en-US" sz="1200" dirty="0">
                <a:solidFill>
                  <a:schemeClr val="dk1"/>
                </a:solidFill>
                <a:latin typeface="Century Gothic"/>
                <a:ea typeface="Century Gothic"/>
                <a:cs typeface="Century Gothic"/>
                <a:sym typeface="Century Gothic"/>
              </a:rPr>
              <a:t>palliative care," "I conducted life review," "we discussed symptom management/GOC"...</a:t>
            </a:r>
            <a:endParaRPr sz="1200">
              <a:solidFill>
                <a:schemeClr val="dk1"/>
              </a:solidFill>
            </a:endParaRPr>
          </a:p>
          <a:p>
            <a:pPr marL="171450" marR="0" lvl="0" indent="-171450" algn="l" rtl="0">
              <a:spcBef>
                <a:spcPts val="0"/>
              </a:spcBef>
              <a:spcAft>
                <a:spcPts val="0"/>
              </a:spcAft>
              <a:buClr>
                <a:schemeClr val="dk1"/>
              </a:buClr>
              <a:buSzPts val="1000"/>
              <a:buFont typeface="Calibri"/>
              <a:buChar char="-"/>
            </a:pPr>
            <a:r>
              <a:rPr lang="en-US" sz="1200">
                <a:solidFill>
                  <a:schemeClr val="dk1"/>
                </a:solidFill>
                <a:latin typeface="Century Gothic"/>
                <a:ea typeface="Century Gothic"/>
                <a:cs typeface="Century Gothic"/>
                <a:sym typeface="Century Gothic"/>
              </a:rPr>
              <a:t>Bulleted vs paragraph form</a:t>
            </a:r>
            <a:endParaRPr lang="en-US" sz="1200">
              <a:solidFill>
                <a:schemeClr val="dk1"/>
              </a:solidFill>
              <a:latin typeface="Century Gothic"/>
            </a:endParaRPr>
          </a:p>
          <a:p>
            <a:pPr marL="171450" marR="0" lvl="0" indent="-171450" algn="l">
              <a:spcBef>
                <a:spcPts val="0"/>
              </a:spcBef>
              <a:spcAft>
                <a:spcPts val="0"/>
              </a:spcAft>
              <a:buClr>
                <a:schemeClr val="dk1"/>
              </a:buClr>
              <a:buSzPts val="1000"/>
              <a:buFont typeface="Calibri"/>
              <a:buChar char="-"/>
            </a:pPr>
            <a:endParaRPr lang="en-US" sz="1200" dirty="0">
              <a:solidFill>
                <a:schemeClr val="dk1"/>
              </a:solidFill>
              <a:latin typeface="Century Gothic"/>
              <a:ea typeface="Century Gothic"/>
              <a:cs typeface="Century Gothic"/>
            </a:endParaRPr>
          </a:p>
          <a:p>
            <a:pPr marL="171450" indent="-95250">
              <a:buClr>
                <a:schemeClr val="dk1"/>
              </a:buClr>
              <a:buSzPts val="1200"/>
            </a:pPr>
            <a:endParaRPr lang="en-US" sz="1200" dirty="0">
              <a:solidFill>
                <a:schemeClr val="dk1"/>
              </a:solidFill>
              <a:latin typeface="Century Gothic"/>
              <a:ea typeface="Century Gothic"/>
              <a:cs typeface="Century Gothic"/>
            </a:endParaRPr>
          </a:p>
        </p:txBody>
      </p:sp>
      <p:cxnSp>
        <p:nvCxnSpPr>
          <p:cNvPr id="547" name="Google Shape;547;p31"/>
          <p:cNvCxnSpPr/>
          <p:nvPr/>
        </p:nvCxnSpPr>
        <p:spPr>
          <a:xfrm>
            <a:off x="2854650" y="4676519"/>
            <a:ext cx="621825" cy="191903"/>
          </a:xfrm>
          <a:prstGeom prst="straightConnector1">
            <a:avLst/>
          </a:prstGeom>
          <a:noFill/>
          <a:ln w="12700" cap="flat" cmpd="sng">
            <a:solidFill>
              <a:schemeClr val="accent1"/>
            </a:solidFill>
            <a:prstDash val="solid"/>
            <a:miter lim="8000"/>
            <a:headEnd type="none" w="sm" len="sm"/>
            <a:tailEnd type="triangle" w="med" len="med"/>
          </a:ln>
        </p:spPr>
      </p:cxnSp>
      <p:sp>
        <p:nvSpPr>
          <p:cNvPr id="548" name="Google Shape;548;p31"/>
          <p:cNvSpPr txBox="1"/>
          <p:nvPr/>
        </p:nvSpPr>
        <p:spPr>
          <a:xfrm>
            <a:off x="10373876" y="6516089"/>
            <a:ext cx="1773242"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Century Gothic"/>
                <a:ea typeface="Century Gothic"/>
                <a:cs typeface="Century Gothic"/>
                <a:sym typeface="Century Gothic"/>
              </a:rPr>
              <a:t>Image created by author</a:t>
            </a:r>
            <a:endParaRPr/>
          </a:p>
        </p:txBody>
      </p:sp>
      <p:pic>
        <p:nvPicPr>
          <p:cNvPr id="2" name="Picture 1" descr="A close-up of a medical visit&#10;&#10;AI-generated content may be incorrect.">
            <a:extLst>
              <a:ext uri="{FF2B5EF4-FFF2-40B4-BE49-F238E27FC236}">
                <a16:creationId xmlns:a16="http://schemas.microsoft.com/office/drawing/2014/main" id="{D3BAF02E-2BA8-5E91-2B55-A18003320657}"/>
              </a:ext>
            </a:extLst>
          </p:cNvPr>
          <p:cNvPicPr>
            <a:picLocks noChangeAspect="1"/>
          </p:cNvPicPr>
          <p:nvPr/>
        </p:nvPicPr>
        <p:blipFill>
          <a:blip r:embed="rId3"/>
          <a:stretch>
            <a:fillRect/>
          </a:stretch>
        </p:blipFill>
        <p:spPr>
          <a:xfrm>
            <a:off x="3527661" y="343958"/>
            <a:ext cx="8629179" cy="6170082"/>
          </a:xfrm>
          <a:prstGeom prst="rect">
            <a:avLst/>
          </a:prstGeom>
        </p:spPr>
      </p:pic>
      <p:sp>
        <p:nvSpPr>
          <p:cNvPr id="3" name="Google Shape;546;p31">
            <a:extLst>
              <a:ext uri="{FF2B5EF4-FFF2-40B4-BE49-F238E27FC236}">
                <a16:creationId xmlns:a16="http://schemas.microsoft.com/office/drawing/2014/main" id="{554853E9-75A8-6C36-B8F7-C03EEF42FE8C}"/>
              </a:ext>
            </a:extLst>
          </p:cNvPr>
          <p:cNvSpPr txBox="1"/>
          <p:nvPr/>
        </p:nvSpPr>
        <p:spPr>
          <a:xfrm>
            <a:off x="6896981" y="5042759"/>
            <a:ext cx="1893019" cy="830956"/>
          </a:xfrm>
          <a:prstGeom prst="rect">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45700" rIns="91425" bIns="45700" anchor="t" anchorCtr="0">
            <a:spAutoFit/>
          </a:bodyPr>
          <a:lstStyle/>
          <a:p>
            <a:r>
              <a:rPr lang="en-US" sz="1200">
                <a:solidFill>
                  <a:schemeClr val="dk1"/>
                </a:solidFill>
                <a:latin typeface="Century Gothic"/>
                <a:sym typeface="Century Gothic"/>
              </a:rPr>
              <a:t>Brief </a:t>
            </a:r>
            <a:r>
              <a:rPr lang="en-US" sz="1200" b="1">
                <a:solidFill>
                  <a:schemeClr val="dk1"/>
                </a:solidFill>
                <a:latin typeface="Century Gothic"/>
                <a:sym typeface="Century Gothic"/>
              </a:rPr>
              <a:t>Serious illness history </a:t>
            </a:r>
            <a:r>
              <a:rPr lang="en-US" sz="1200" dirty="0">
                <a:solidFill>
                  <a:schemeClr val="dk1"/>
                </a:solidFill>
                <a:latin typeface="Century Gothic"/>
                <a:sym typeface="Century Gothic"/>
              </a:rPr>
              <a:t>here​</a:t>
            </a:r>
            <a:endParaRPr lang="en-US" sz="1200" dirty="0">
              <a:solidFill>
                <a:schemeClr val="dk1"/>
              </a:solidFill>
              <a:latin typeface="Century Gothic"/>
            </a:endParaRPr>
          </a:p>
          <a:p>
            <a:pPr marL="171450" marR="0" lvl="0" indent="-171450" algn="l">
              <a:spcBef>
                <a:spcPts val="0"/>
              </a:spcBef>
              <a:spcAft>
                <a:spcPts val="0"/>
              </a:spcAft>
              <a:buClr>
                <a:schemeClr val="dk1"/>
              </a:buClr>
              <a:buSzPts val="1000"/>
              <a:buFont typeface="Calibri"/>
              <a:buChar char="-"/>
            </a:pPr>
            <a:endParaRPr lang="en-US" sz="1200" dirty="0">
              <a:solidFill>
                <a:schemeClr val="dk1"/>
              </a:solidFill>
              <a:latin typeface="Century Gothic"/>
              <a:ea typeface="Century Gothic"/>
              <a:cs typeface="Century Gothic"/>
            </a:endParaRPr>
          </a:p>
          <a:p>
            <a:pPr marL="171450" indent="-95250">
              <a:buClr>
                <a:schemeClr val="dk1"/>
              </a:buClr>
              <a:buSzPts val="1200"/>
            </a:pPr>
            <a:endParaRPr lang="en-US" sz="1200" dirty="0">
              <a:solidFill>
                <a:schemeClr val="dk1"/>
              </a:solidFill>
              <a:latin typeface="Century Gothic"/>
              <a:ea typeface="Century Gothic"/>
              <a:cs typeface="Century Gothic"/>
            </a:endParaRPr>
          </a:p>
        </p:txBody>
      </p:sp>
      <p:cxnSp>
        <p:nvCxnSpPr>
          <p:cNvPr id="5" name="Google Shape;547;p31">
            <a:extLst>
              <a:ext uri="{FF2B5EF4-FFF2-40B4-BE49-F238E27FC236}">
                <a16:creationId xmlns:a16="http://schemas.microsoft.com/office/drawing/2014/main" id="{B90E175E-3E96-BEF0-F9F9-B8DD74CC749A}"/>
              </a:ext>
            </a:extLst>
          </p:cNvPr>
          <p:cNvCxnSpPr>
            <a:cxnSpLocks/>
          </p:cNvCxnSpPr>
          <p:nvPr/>
        </p:nvCxnSpPr>
        <p:spPr>
          <a:xfrm flipH="1" flipV="1">
            <a:off x="4864578" y="5276116"/>
            <a:ext cx="2003918" cy="2236"/>
          </a:xfrm>
          <a:prstGeom prst="straightConnector1">
            <a:avLst/>
          </a:prstGeom>
          <a:noFill/>
          <a:ln w="12700" cap="flat" cmpd="sng">
            <a:solidFill>
              <a:schemeClr val="accent1"/>
            </a:solidFill>
            <a:prstDash val="solid"/>
            <a:miter lim="8000"/>
            <a:headEnd type="none" w="sm" len="sm"/>
            <a:tailEnd type="triangle" w="med" len="med"/>
          </a:ln>
        </p:spPr>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cxnSp>
        <p:nvCxnSpPr>
          <p:cNvPr id="553" name="Google Shape;553;p32"/>
          <p:cNvCxnSpPr/>
          <p:nvPr/>
        </p:nvCxnSpPr>
        <p:spPr>
          <a:xfrm flipV="1">
            <a:off x="1950072" y="2987035"/>
            <a:ext cx="904162" cy="2370"/>
          </a:xfrm>
          <a:prstGeom prst="straightConnector1">
            <a:avLst/>
          </a:prstGeom>
          <a:noFill/>
          <a:ln w="12700" cap="flat" cmpd="sng">
            <a:solidFill>
              <a:schemeClr val="accent1"/>
            </a:solidFill>
            <a:prstDash val="solid"/>
            <a:miter lim="8000"/>
            <a:headEnd type="none" w="sm" len="sm"/>
            <a:tailEnd type="triangle" w="med" len="med"/>
          </a:ln>
        </p:spPr>
      </p:cxnSp>
      <p:sp>
        <p:nvSpPr>
          <p:cNvPr id="554" name="Google Shape;554;p32"/>
          <p:cNvSpPr txBox="1"/>
          <p:nvPr/>
        </p:nvSpPr>
        <p:spPr>
          <a:xfrm>
            <a:off x="188583" y="2759778"/>
            <a:ext cx="1665871" cy="738623"/>
          </a:xfrm>
          <a:prstGeom prst="rect">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a:solidFill>
                  <a:schemeClr val="dk1"/>
                </a:solidFill>
                <a:latin typeface="Century Gothic"/>
                <a:ea typeface="Century Gothic"/>
                <a:cs typeface="Century Gothic"/>
                <a:sym typeface="Century Gothic"/>
              </a:rPr>
              <a:t>PERTINENT </a:t>
            </a:r>
            <a:r>
              <a:rPr lang="en-US" b="1">
                <a:solidFill>
                  <a:schemeClr val="dk1"/>
                </a:solidFill>
                <a:latin typeface="Century Gothic"/>
                <a:ea typeface="Century Gothic"/>
                <a:cs typeface="Century Gothic"/>
                <a:sym typeface="Century Gothic"/>
              </a:rPr>
              <a:t>physical examination</a:t>
            </a:r>
            <a:endParaRPr b="1">
              <a:solidFill>
                <a:schemeClr val="dk1"/>
              </a:solidFill>
              <a:latin typeface="Century Gothic"/>
              <a:ea typeface="Century Gothic"/>
              <a:cs typeface="Century Gothic"/>
              <a:sym typeface="Century Gothic"/>
            </a:endParaRPr>
          </a:p>
        </p:txBody>
      </p:sp>
      <p:cxnSp>
        <p:nvCxnSpPr>
          <p:cNvPr id="555" name="Google Shape;555;p32"/>
          <p:cNvCxnSpPr/>
          <p:nvPr/>
        </p:nvCxnSpPr>
        <p:spPr>
          <a:xfrm flipV="1">
            <a:off x="1940365" y="4440415"/>
            <a:ext cx="903724" cy="2808"/>
          </a:xfrm>
          <a:prstGeom prst="straightConnector1">
            <a:avLst/>
          </a:prstGeom>
          <a:noFill/>
          <a:ln w="12700" cap="flat" cmpd="sng">
            <a:solidFill>
              <a:schemeClr val="accent1"/>
            </a:solidFill>
            <a:prstDash val="solid"/>
            <a:miter lim="8000"/>
            <a:headEnd type="none" w="sm" len="sm"/>
            <a:tailEnd type="triangle" w="med" len="med"/>
          </a:ln>
        </p:spPr>
      </p:cxnSp>
      <p:sp>
        <p:nvSpPr>
          <p:cNvPr id="556" name="Google Shape;556;p32"/>
          <p:cNvSpPr txBox="1"/>
          <p:nvPr/>
        </p:nvSpPr>
        <p:spPr>
          <a:xfrm>
            <a:off x="178876" y="4297421"/>
            <a:ext cx="1675578" cy="307736"/>
          </a:xfrm>
          <a:prstGeom prst="rect">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a:solidFill>
                  <a:schemeClr val="dk1"/>
                </a:solidFill>
                <a:latin typeface="Century Gothic"/>
                <a:ea typeface="Century Gothic"/>
                <a:cs typeface="Century Gothic"/>
                <a:sym typeface="Century Gothic"/>
              </a:rPr>
              <a:t>PERTINENT </a:t>
            </a:r>
            <a:r>
              <a:rPr lang="en-US" b="1">
                <a:solidFill>
                  <a:schemeClr val="dk1"/>
                </a:solidFill>
                <a:latin typeface="Century Gothic"/>
                <a:ea typeface="Century Gothic"/>
                <a:cs typeface="Century Gothic"/>
                <a:sym typeface="Century Gothic"/>
              </a:rPr>
              <a:t>labs</a:t>
            </a:r>
            <a:endParaRPr lang="en-US" b="1">
              <a:solidFill>
                <a:schemeClr val="dk1"/>
              </a:solidFill>
              <a:latin typeface="Century Gothic"/>
              <a:ea typeface="Century Gothic"/>
              <a:cs typeface="Century Gothic"/>
            </a:endParaRPr>
          </a:p>
        </p:txBody>
      </p:sp>
      <p:sp>
        <p:nvSpPr>
          <p:cNvPr id="560" name="Google Shape;560;p32"/>
          <p:cNvSpPr txBox="1"/>
          <p:nvPr/>
        </p:nvSpPr>
        <p:spPr>
          <a:xfrm>
            <a:off x="10303567" y="6612966"/>
            <a:ext cx="1773242"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Century Gothic"/>
                <a:ea typeface="Century Gothic"/>
                <a:cs typeface="Century Gothic"/>
                <a:sym typeface="Century Gothic"/>
              </a:rPr>
              <a:t>Image created by author</a:t>
            </a:r>
            <a:endParaRPr/>
          </a:p>
        </p:txBody>
      </p:sp>
      <p:pic>
        <p:nvPicPr>
          <p:cNvPr id="2" name="Picture 1" descr="A close-up of a white background&#10;&#10;AI-generated content may be incorrect.">
            <a:extLst>
              <a:ext uri="{FF2B5EF4-FFF2-40B4-BE49-F238E27FC236}">
                <a16:creationId xmlns:a16="http://schemas.microsoft.com/office/drawing/2014/main" id="{8198A882-4904-95FA-622E-D66B85967CDA}"/>
              </a:ext>
            </a:extLst>
          </p:cNvPr>
          <p:cNvPicPr>
            <a:picLocks noChangeAspect="1"/>
          </p:cNvPicPr>
          <p:nvPr/>
        </p:nvPicPr>
        <p:blipFill>
          <a:blip r:embed="rId3"/>
          <a:stretch>
            <a:fillRect/>
          </a:stretch>
        </p:blipFill>
        <p:spPr>
          <a:xfrm>
            <a:off x="2947526" y="805256"/>
            <a:ext cx="9244473" cy="5877496"/>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52">
          <a:extLst>
            <a:ext uri="{FF2B5EF4-FFF2-40B4-BE49-F238E27FC236}">
              <a16:creationId xmlns:a16="http://schemas.microsoft.com/office/drawing/2014/main" id="{0706215B-0BAB-9042-23A0-092B83B4DA4E}"/>
            </a:ext>
          </a:extLst>
        </p:cNvPr>
        <p:cNvGrpSpPr/>
        <p:nvPr/>
      </p:nvGrpSpPr>
      <p:grpSpPr>
        <a:xfrm>
          <a:off x="0" y="0"/>
          <a:ext cx="0" cy="0"/>
          <a:chOff x="0" y="0"/>
          <a:chExt cx="0" cy="0"/>
        </a:xfrm>
      </p:grpSpPr>
      <p:cxnSp>
        <p:nvCxnSpPr>
          <p:cNvPr id="557" name="Google Shape;557;p32">
            <a:extLst>
              <a:ext uri="{FF2B5EF4-FFF2-40B4-BE49-F238E27FC236}">
                <a16:creationId xmlns:a16="http://schemas.microsoft.com/office/drawing/2014/main" id="{2175A266-93B9-50CC-752A-9D9777918EA3}"/>
              </a:ext>
            </a:extLst>
          </p:cNvPr>
          <p:cNvCxnSpPr/>
          <p:nvPr/>
        </p:nvCxnSpPr>
        <p:spPr>
          <a:xfrm flipV="1">
            <a:off x="1962896" y="545943"/>
            <a:ext cx="973325" cy="1932"/>
          </a:xfrm>
          <a:prstGeom prst="straightConnector1">
            <a:avLst/>
          </a:prstGeom>
          <a:noFill/>
          <a:ln w="12700" cap="flat" cmpd="sng">
            <a:solidFill>
              <a:schemeClr val="accent1"/>
            </a:solidFill>
            <a:prstDash val="solid"/>
            <a:miter lim="8000"/>
            <a:headEnd type="none" w="sm" len="sm"/>
            <a:tailEnd type="triangle" w="med" len="med"/>
          </a:ln>
        </p:spPr>
      </p:cxnSp>
      <p:sp>
        <p:nvSpPr>
          <p:cNvPr id="558" name="Google Shape;558;p32">
            <a:extLst>
              <a:ext uri="{FF2B5EF4-FFF2-40B4-BE49-F238E27FC236}">
                <a16:creationId xmlns:a16="http://schemas.microsoft.com/office/drawing/2014/main" id="{60B2DBB6-F860-AC8C-E72A-4F1FFDFC37A7}"/>
              </a:ext>
            </a:extLst>
          </p:cNvPr>
          <p:cNvSpPr txBox="1"/>
          <p:nvPr/>
        </p:nvSpPr>
        <p:spPr>
          <a:xfrm>
            <a:off x="119605" y="58860"/>
            <a:ext cx="1845450" cy="2246729"/>
          </a:xfrm>
          <a:prstGeom prst="rect">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45700" rIns="91425" bIns="45700" anchor="t" anchorCtr="0">
            <a:spAutoFit/>
          </a:bodyPr>
          <a:lstStyle/>
          <a:p>
            <a:r>
              <a:rPr lang="en-US">
                <a:solidFill>
                  <a:schemeClr val="dk1"/>
                </a:solidFill>
                <a:latin typeface="Century Gothic"/>
                <a:ea typeface="Century Gothic"/>
                <a:cs typeface="Century Gothic"/>
                <a:sym typeface="Century Gothic"/>
              </a:rPr>
              <a:t>I like breaking up the A/P into: </a:t>
            </a:r>
            <a:endParaRPr>
              <a:solidFill>
                <a:schemeClr val="dk1"/>
              </a:solidFill>
            </a:endParaRPr>
          </a:p>
          <a:p>
            <a:pPr marL="228600" marR="0" lvl="0" indent="-228600" algn="l" rtl="0">
              <a:spcBef>
                <a:spcPts val="0"/>
              </a:spcBef>
              <a:spcAft>
                <a:spcPts val="0"/>
              </a:spcAft>
              <a:buClr>
                <a:schemeClr val="dk1"/>
              </a:buClr>
              <a:buSzPts val="1200"/>
              <a:buFont typeface="Century Gothic"/>
              <a:buAutoNum type="arabicPeriod"/>
            </a:pPr>
            <a:r>
              <a:rPr lang="en-US" b="1">
                <a:solidFill>
                  <a:schemeClr val="dk1"/>
                </a:solidFill>
                <a:latin typeface="Century Gothic"/>
                <a:ea typeface="Century Gothic"/>
                <a:cs typeface="Century Gothic"/>
                <a:sym typeface="Century Gothic"/>
              </a:rPr>
              <a:t>Symptom Management</a:t>
            </a:r>
            <a:endParaRPr b="1">
              <a:solidFill>
                <a:schemeClr val="dk1"/>
              </a:solidFill>
            </a:endParaRPr>
          </a:p>
          <a:p>
            <a:pPr marL="228600" marR="0" lvl="0" indent="-228600" algn="l" rtl="0">
              <a:spcBef>
                <a:spcPts val="0"/>
              </a:spcBef>
              <a:spcAft>
                <a:spcPts val="0"/>
              </a:spcAft>
              <a:buClr>
                <a:schemeClr val="dk1"/>
              </a:buClr>
              <a:buSzPts val="1200"/>
              <a:buFont typeface="Century Gothic"/>
              <a:buAutoNum type="arabicPeriod"/>
            </a:pPr>
            <a:r>
              <a:rPr lang="en-US" b="1">
                <a:solidFill>
                  <a:schemeClr val="dk1"/>
                </a:solidFill>
                <a:latin typeface="Century Gothic"/>
                <a:ea typeface="Century Gothic"/>
                <a:cs typeface="Century Gothic"/>
                <a:sym typeface="Century Gothic"/>
              </a:rPr>
              <a:t>Goals of Care/ACP/The Palliative Assessment </a:t>
            </a:r>
            <a:endParaRPr b="1">
              <a:solidFill>
                <a:schemeClr val="dk1"/>
              </a:solidFill>
            </a:endParaRPr>
          </a:p>
          <a:p>
            <a:pPr marL="228600" marR="0" lvl="0" indent="-228600" algn="l" rtl="0">
              <a:spcBef>
                <a:spcPts val="0"/>
              </a:spcBef>
              <a:spcAft>
                <a:spcPts val="0"/>
              </a:spcAft>
              <a:buClr>
                <a:schemeClr val="dk1"/>
              </a:buClr>
              <a:buSzPts val="1200"/>
              <a:buFont typeface="Century Gothic"/>
              <a:buAutoNum type="arabicPeriod"/>
            </a:pPr>
            <a:r>
              <a:rPr lang="en-US" b="1">
                <a:solidFill>
                  <a:schemeClr val="dk1"/>
                </a:solidFill>
                <a:latin typeface="Century Gothic"/>
                <a:ea typeface="Century Gothic"/>
                <a:cs typeface="Century Gothic"/>
                <a:sym typeface="Century Gothic"/>
              </a:rPr>
              <a:t>Psychosocial Support </a:t>
            </a:r>
            <a:endParaRPr b="1">
              <a:solidFill>
                <a:schemeClr val="dk1"/>
              </a:solidFill>
            </a:endParaRPr>
          </a:p>
        </p:txBody>
      </p:sp>
      <p:sp>
        <p:nvSpPr>
          <p:cNvPr id="560" name="Google Shape;560;p32">
            <a:extLst>
              <a:ext uri="{FF2B5EF4-FFF2-40B4-BE49-F238E27FC236}">
                <a16:creationId xmlns:a16="http://schemas.microsoft.com/office/drawing/2014/main" id="{02711855-7DFB-E5B0-22B1-97B4FFC48B29}"/>
              </a:ext>
            </a:extLst>
          </p:cNvPr>
          <p:cNvSpPr txBox="1"/>
          <p:nvPr/>
        </p:nvSpPr>
        <p:spPr>
          <a:xfrm>
            <a:off x="10420051" y="6612965"/>
            <a:ext cx="1773242"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Century Gothic"/>
                <a:ea typeface="Century Gothic"/>
                <a:cs typeface="Century Gothic"/>
                <a:sym typeface="Century Gothic"/>
              </a:rPr>
              <a:t>Image created by author</a:t>
            </a:r>
            <a:endParaRPr/>
          </a:p>
        </p:txBody>
      </p:sp>
      <p:sp>
        <p:nvSpPr>
          <p:cNvPr id="2" name="TextBox 1">
            <a:extLst>
              <a:ext uri="{FF2B5EF4-FFF2-40B4-BE49-F238E27FC236}">
                <a16:creationId xmlns:a16="http://schemas.microsoft.com/office/drawing/2014/main" id="{38A5E210-FCC4-CB5B-3C92-39A1D33D7F07}"/>
              </a:ext>
            </a:extLst>
          </p:cNvPr>
          <p:cNvSpPr txBox="1"/>
          <p:nvPr/>
        </p:nvSpPr>
        <p:spPr>
          <a:xfrm>
            <a:off x="5101166" y="846666"/>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4" name="TextBox 3">
            <a:extLst>
              <a:ext uri="{FF2B5EF4-FFF2-40B4-BE49-F238E27FC236}">
                <a16:creationId xmlns:a16="http://schemas.microsoft.com/office/drawing/2014/main" id="{70CDD380-1598-10EB-6B6E-C884371894D2}"/>
              </a:ext>
            </a:extLst>
          </p:cNvPr>
          <p:cNvSpPr txBox="1"/>
          <p:nvPr/>
        </p:nvSpPr>
        <p:spPr>
          <a:xfrm>
            <a:off x="3049214" y="350733"/>
            <a:ext cx="8756688" cy="59880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A/P</a:t>
            </a:r>
            <a:endParaRPr lang="en-US" dirty="0"/>
          </a:p>
          <a:p>
            <a:r>
              <a:rPr lang="en-US"/>
              <a:t>@NAME@ is a @AGE@ @SEX@ with *** severe chronic illness *** who presents for {PAL Visit Reason:35555} to establish care *** uncontrolled*** exacerbation of *** pain *** and side effects from illness *** treatment*** including *** </a:t>
            </a:r>
            <a:endParaRPr lang="en-US" dirty="0"/>
          </a:p>
          <a:p>
            <a:endParaRPr lang="en-US" dirty="0"/>
          </a:p>
          <a:p>
            <a:r>
              <a:rPr lang="en-US" b="1"/>
              <a:t>-Symptom Management: </a:t>
            </a:r>
            <a:endParaRPr lang="en-US" dirty="0"/>
          </a:p>
          <a:p>
            <a:r>
              <a:rPr lang="en-US"/>
              <a:t>#Malignant pain***: Continue current regimen </a:t>
            </a:r>
            <a:endParaRPr lang="en-US" dirty="0"/>
          </a:p>
          <a:p>
            <a:r>
              <a:rPr lang="en-US"/>
              <a:t>- Multimodal regimen: scheduled Tylenol, duloxetine 60mg every day, gabapentin 300mg TID, lidocaine patch ***</a:t>
            </a:r>
            <a:endParaRPr lang="en-US" dirty="0"/>
          </a:p>
          <a:p>
            <a:r>
              <a:rPr lang="en-US"/>
              <a:t>- Long acting: ***, continued*** initiated*** titrated*** today, plan to follow up closely as below for close monitoring given high risk medication use*** </a:t>
            </a:r>
            <a:endParaRPr lang="en-US" dirty="0"/>
          </a:p>
          <a:p>
            <a:r>
              <a:rPr lang="en-US"/>
              <a:t>- Short acting: ***, continued*** initiated*** titrated*** today, plan to follow up closely as below for close monitoring given high risk medication use ***</a:t>
            </a:r>
            <a:endParaRPr lang="en-US" dirty="0"/>
          </a:p>
          <a:p>
            <a:r>
              <a:rPr lang="en-US"/>
              <a:t>- Bowel regimen discussed :***</a:t>
            </a:r>
            <a:endParaRPr lang="en-US" dirty="0"/>
          </a:p>
          <a:p>
            <a:r>
              <a:rPr lang="en-US"/>
              <a:t>- PDMP reviewed and appropriate: @PDMPREVMSG@</a:t>
            </a:r>
            <a:endParaRPr lang="en-US" dirty="0"/>
          </a:p>
          <a:p>
            <a:r>
              <a:rPr lang="en-US"/>
              <a:t>- Reviewed chart and recent palliative care notes </a:t>
            </a:r>
            <a:endParaRPr lang="en-US" dirty="0"/>
          </a:p>
          <a:p>
            <a:r>
              <a:rPr lang="en-US"/>
              <a:t>- E-Substance agreement @CERMSGREFRESH(746841:;746622:,1)@</a:t>
            </a:r>
            <a:endParaRPr lang="en-US" dirty="0"/>
          </a:p>
          <a:p>
            <a:r>
              <a:rPr lang="en-US"/>
              <a:t>- Has Narcan on profile *** </a:t>
            </a:r>
            <a:endParaRPr lang="en-US" dirty="0"/>
          </a:p>
          <a:p>
            <a:r>
              <a:rPr lang="en-US"/>
              <a:t>- I reviewed the most recent ***note</a:t>
            </a:r>
            <a:endParaRPr lang="en-US" dirty="0"/>
          </a:p>
          <a:p>
            <a:r>
              <a:rPr lang="en-US" dirty="0"/>
              <a:t>- I reviewed the most recent labs including CBC and CMP revealing </a:t>
            </a:r>
            <a:r>
              <a:rPr lang="en-US" dirty="0" err="1"/>
              <a:t>Scr</a:t>
            </a:r>
            <a:r>
              <a:rPr lang="en-US" dirty="0"/>
              <a:t> which is  *** and LFTS which are ***, ok for *** treatment***. </a:t>
            </a:r>
          </a:p>
          <a:p>
            <a:r>
              <a:rPr lang="en-US"/>
              <a:t>- Ordered UDS ***</a:t>
            </a:r>
            <a:endParaRPr lang="en-US" dirty="0"/>
          </a:p>
          <a:p>
            <a:r>
              <a:rPr lang="en-US"/>
              <a:t>- I personally interpreted the *** imaging which demonstrates *** progression *** stable disease consistent with patient's reported history of pain ***</a:t>
            </a:r>
            <a:endParaRPr lang="en-US" dirty="0"/>
          </a:p>
          <a:p>
            <a:r>
              <a:rPr lang="en-US"/>
              <a:t>- I communicated with the patient's *** provider regarding *** </a:t>
            </a:r>
            <a:br>
              <a:rPr lang="en-US" dirty="0"/>
            </a:br>
            <a:endParaRPr lang="en-US" dirty="0"/>
          </a:p>
          <a:p>
            <a:endParaRPr lang="en-US" dirty="0"/>
          </a:p>
        </p:txBody>
      </p:sp>
      <p:sp>
        <p:nvSpPr>
          <p:cNvPr id="6" name="Google Shape;558;p32">
            <a:extLst>
              <a:ext uri="{FF2B5EF4-FFF2-40B4-BE49-F238E27FC236}">
                <a16:creationId xmlns:a16="http://schemas.microsoft.com/office/drawing/2014/main" id="{F7E3D921-D6BA-6FF4-A84E-F5A199FE8D43}"/>
              </a:ext>
            </a:extLst>
          </p:cNvPr>
          <p:cNvSpPr txBox="1"/>
          <p:nvPr/>
        </p:nvSpPr>
        <p:spPr>
          <a:xfrm>
            <a:off x="119604" y="2496050"/>
            <a:ext cx="1845450" cy="1046400"/>
          </a:xfrm>
          <a:prstGeom prst="rect">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45700" rIns="91425" bIns="45700" anchor="t" anchorCtr="0">
            <a:spAutoFit/>
          </a:bodyPr>
          <a:lstStyle/>
          <a:p>
            <a:r>
              <a:rPr lang="en-US" sz="1200" dirty="0">
                <a:solidFill>
                  <a:schemeClr val="dk1"/>
                </a:solidFill>
                <a:latin typeface="Century Gothic"/>
                <a:ea typeface="Century Gothic"/>
                <a:cs typeface="Century Gothic"/>
                <a:sym typeface="Century Gothic"/>
              </a:rPr>
              <a:t>Note, in your A/P billing, requirements should </a:t>
            </a:r>
            <a:r>
              <a:rPr lang="en-US" sz="1200">
                <a:solidFill>
                  <a:schemeClr val="dk1"/>
                </a:solidFill>
                <a:latin typeface="Century Gothic"/>
                <a:ea typeface="Century Gothic"/>
                <a:cs typeface="Century Gothic"/>
                <a:sym typeface="Century Gothic"/>
              </a:rPr>
              <a:t>be easily identified</a:t>
            </a:r>
            <a:endParaRPr lang="en-US" sz="1200" err="1">
              <a:solidFill>
                <a:schemeClr val="dk1"/>
              </a:solidFill>
              <a:latin typeface="Century Gothic"/>
            </a:endParaRPr>
          </a:p>
          <a:p>
            <a:pPr marR="0" lvl="0">
              <a:spcBef>
                <a:spcPts val="0"/>
              </a:spcBef>
              <a:spcAft>
                <a:spcPts val="0"/>
              </a:spcAft>
            </a:pPr>
            <a:endParaRPr lang="en-US" dirty="0">
              <a:solidFill>
                <a:schemeClr val="dk1"/>
              </a:solidFill>
              <a:latin typeface="Century Gothic"/>
            </a:endParaRPr>
          </a:p>
        </p:txBody>
      </p:sp>
      <p:sp>
        <p:nvSpPr>
          <p:cNvPr id="8" name="Google Shape;558;p32">
            <a:extLst>
              <a:ext uri="{FF2B5EF4-FFF2-40B4-BE49-F238E27FC236}">
                <a16:creationId xmlns:a16="http://schemas.microsoft.com/office/drawing/2014/main" id="{F7534FCC-B9C6-6F9D-9479-2E2659F1698D}"/>
              </a:ext>
            </a:extLst>
          </p:cNvPr>
          <p:cNvSpPr txBox="1"/>
          <p:nvPr/>
        </p:nvSpPr>
        <p:spPr>
          <a:xfrm>
            <a:off x="119603" y="3989811"/>
            <a:ext cx="1845450" cy="1938952"/>
          </a:xfrm>
          <a:prstGeom prst="rect">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45700" rIns="91425" bIns="45700" anchor="t" anchorCtr="0">
            <a:spAutoFit/>
          </a:bodyPr>
          <a:lstStyle/>
          <a:p>
            <a:r>
              <a:rPr lang="en-US" sz="1200" dirty="0">
                <a:solidFill>
                  <a:schemeClr val="dk1"/>
                </a:solidFill>
                <a:latin typeface="Century Gothic"/>
                <a:ea typeface="Century Gothic"/>
                <a:cs typeface="Century Gothic"/>
                <a:sym typeface="Century Gothic"/>
              </a:rPr>
              <a:t>If documenting regarding </a:t>
            </a:r>
            <a:r>
              <a:rPr lang="en-US" sz="1200" dirty="0" err="1">
                <a:solidFill>
                  <a:schemeClr val="dk1"/>
                </a:solidFill>
                <a:latin typeface="Century Gothic"/>
                <a:ea typeface="Century Gothic"/>
                <a:cs typeface="Century Gothic"/>
                <a:sym typeface="Century Gothic"/>
              </a:rPr>
              <a:t>controlledmedications</a:t>
            </a:r>
            <a:r>
              <a:rPr lang="en-US" sz="1200" dirty="0">
                <a:solidFill>
                  <a:schemeClr val="dk1"/>
                </a:solidFill>
                <a:latin typeface="Century Gothic"/>
                <a:ea typeface="Century Gothic"/>
                <a:cs typeface="Century Gothic"/>
                <a:sym typeface="Century Gothic"/>
              </a:rPr>
              <a:t>, consider including: </a:t>
            </a:r>
          </a:p>
          <a:p>
            <a:pPr marL="171450" indent="-171450">
              <a:buFont typeface="Calibri,Sans-Serif"/>
              <a:buChar char="-"/>
            </a:pPr>
            <a:r>
              <a:rPr lang="en-US" sz="1200">
                <a:solidFill>
                  <a:schemeClr val="dk1"/>
                </a:solidFill>
                <a:latin typeface="Century Gothic"/>
                <a:ea typeface="Century Gothic"/>
                <a:cs typeface="Century Gothic"/>
                <a:sym typeface="Century Gothic"/>
              </a:rPr>
              <a:t>Reviewing PDMP </a:t>
            </a:r>
          </a:p>
          <a:p>
            <a:pPr marL="171450" indent="-171450">
              <a:buFont typeface="Calibri,Sans-Serif"/>
              <a:buChar char="-"/>
            </a:pPr>
            <a:r>
              <a:rPr lang="en-US" sz="1200">
                <a:solidFill>
                  <a:schemeClr val="dk1"/>
                </a:solidFill>
                <a:latin typeface="Century Gothic"/>
                <a:ea typeface="Century Gothic"/>
                <a:cs typeface="Century Gothic"/>
                <a:sym typeface="Century Gothic"/>
              </a:rPr>
              <a:t>ECSA </a:t>
            </a:r>
          </a:p>
          <a:p>
            <a:pPr marL="171450" indent="-171450">
              <a:buFont typeface="Calibri,Sans-Serif"/>
              <a:buChar char="-"/>
            </a:pPr>
            <a:r>
              <a:rPr lang="en-US" sz="1200" dirty="0">
                <a:solidFill>
                  <a:schemeClr val="dk1"/>
                </a:solidFill>
                <a:latin typeface="Century Gothic"/>
                <a:ea typeface="Century Gothic"/>
                <a:cs typeface="Century Gothic"/>
                <a:sym typeface="Century Gothic"/>
              </a:rPr>
              <a:t>Last UDS/history of </a:t>
            </a:r>
            <a:r>
              <a:rPr lang="en-US" sz="1200" dirty="0" err="1">
                <a:solidFill>
                  <a:schemeClr val="dk1"/>
                </a:solidFill>
                <a:latin typeface="Century Gothic"/>
                <a:ea typeface="Century Gothic"/>
                <a:cs typeface="Century Gothic"/>
                <a:sym typeface="Century Gothic"/>
              </a:rPr>
              <a:t>abberant</a:t>
            </a:r>
            <a:r>
              <a:rPr lang="en-US" sz="1200" dirty="0">
                <a:solidFill>
                  <a:schemeClr val="dk1"/>
                </a:solidFill>
                <a:latin typeface="Century Gothic"/>
                <a:ea typeface="Century Gothic"/>
                <a:cs typeface="Century Gothic"/>
                <a:sym typeface="Century Gothic"/>
              </a:rPr>
              <a:t> UDS and whether results are as expected</a:t>
            </a:r>
            <a:endParaRPr lang="en-US" sz="1200">
              <a:solidFill>
                <a:schemeClr val="dk1"/>
              </a:solidFill>
              <a:latin typeface="Century Gothic"/>
              <a:ea typeface="Century Gothic"/>
              <a:cs typeface="Century Gothic"/>
            </a:endParaRPr>
          </a:p>
        </p:txBody>
      </p:sp>
    </p:spTree>
    <p:extLst>
      <p:ext uri="{BB962C8B-B14F-4D97-AF65-F5344CB8AC3E}">
        <p14:creationId xmlns:p14="http://schemas.microsoft.com/office/powerpoint/2010/main" val="15184957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52">
          <a:extLst>
            <a:ext uri="{FF2B5EF4-FFF2-40B4-BE49-F238E27FC236}">
              <a16:creationId xmlns:a16="http://schemas.microsoft.com/office/drawing/2014/main" id="{9BAD9AD8-67DC-EA93-EB79-C1184E9AF7BC}"/>
            </a:ext>
          </a:extLst>
        </p:cNvPr>
        <p:cNvGrpSpPr/>
        <p:nvPr/>
      </p:nvGrpSpPr>
      <p:grpSpPr>
        <a:xfrm>
          <a:off x="0" y="0"/>
          <a:ext cx="0" cy="0"/>
          <a:chOff x="0" y="0"/>
          <a:chExt cx="0" cy="0"/>
        </a:xfrm>
      </p:grpSpPr>
      <p:cxnSp>
        <p:nvCxnSpPr>
          <p:cNvPr id="557" name="Google Shape;557;p32">
            <a:extLst>
              <a:ext uri="{FF2B5EF4-FFF2-40B4-BE49-F238E27FC236}">
                <a16:creationId xmlns:a16="http://schemas.microsoft.com/office/drawing/2014/main" id="{CE8746BA-3020-306A-672E-7A070FC80D97}"/>
              </a:ext>
            </a:extLst>
          </p:cNvPr>
          <p:cNvCxnSpPr/>
          <p:nvPr/>
        </p:nvCxnSpPr>
        <p:spPr>
          <a:xfrm>
            <a:off x="3695597" y="4886907"/>
            <a:ext cx="536510" cy="7775"/>
          </a:xfrm>
          <a:prstGeom prst="straightConnector1">
            <a:avLst/>
          </a:prstGeom>
          <a:noFill/>
          <a:ln w="12700" cap="flat" cmpd="sng">
            <a:solidFill>
              <a:schemeClr val="accent1"/>
            </a:solidFill>
            <a:prstDash val="solid"/>
            <a:miter lim="8000"/>
            <a:headEnd type="none" w="sm" len="sm"/>
            <a:tailEnd type="triangle" w="med" len="med"/>
          </a:ln>
        </p:spPr>
      </p:cxnSp>
      <p:sp>
        <p:nvSpPr>
          <p:cNvPr id="558" name="Google Shape;558;p32">
            <a:extLst>
              <a:ext uri="{FF2B5EF4-FFF2-40B4-BE49-F238E27FC236}">
                <a16:creationId xmlns:a16="http://schemas.microsoft.com/office/drawing/2014/main" id="{7F37404D-B792-C7C9-2924-E57C5AAA4265}"/>
              </a:ext>
            </a:extLst>
          </p:cNvPr>
          <p:cNvSpPr txBox="1"/>
          <p:nvPr/>
        </p:nvSpPr>
        <p:spPr>
          <a:xfrm>
            <a:off x="75923" y="141369"/>
            <a:ext cx="1845450" cy="1938952"/>
          </a:xfrm>
          <a:prstGeom prst="rect">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entury Gothic"/>
                <a:ea typeface="Century Gothic"/>
                <a:cs typeface="Century Gothic"/>
                <a:sym typeface="Century Gothic"/>
              </a:rPr>
              <a:t>I like breaking up the A/P into </a:t>
            </a:r>
            <a:endParaRPr/>
          </a:p>
          <a:p>
            <a:pPr marL="228600" marR="0" lvl="0" indent="-228600" algn="l" rtl="0">
              <a:spcBef>
                <a:spcPts val="0"/>
              </a:spcBef>
              <a:spcAft>
                <a:spcPts val="0"/>
              </a:spcAft>
              <a:buClr>
                <a:schemeClr val="dk1"/>
              </a:buClr>
              <a:buSzPts val="1200"/>
              <a:buFont typeface="Century Gothic"/>
              <a:buAutoNum type="arabicPeriod"/>
            </a:pPr>
            <a:r>
              <a:rPr lang="en-US" sz="1200" b="1">
                <a:solidFill>
                  <a:schemeClr val="dk1"/>
                </a:solidFill>
                <a:latin typeface="Century Gothic"/>
                <a:ea typeface="Century Gothic"/>
                <a:cs typeface="Century Gothic"/>
                <a:sym typeface="Century Gothic"/>
              </a:rPr>
              <a:t>Symptom Management</a:t>
            </a:r>
            <a:endParaRPr b="1">
              <a:solidFill>
                <a:schemeClr val="dk1"/>
              </a:solidFill>
            </a:endParaRPr>
          </a:p>
          <a:p>
            <a:pPr marL="228600" marR="0" lvl="0" indent="-228600" algn="l" rtl="0">
              <a:spcBef>
                <a:spcPts val="0"/>
              </a:spcBef>
              <a:spcAft>
                <a:spcPts val="0"/>
              </a:spcAft>
              <a:buClr>
                <a:schemeClr val="dk1"/>
              </a:buClr>
              <a:buSzPts val="1200"/>
              <a:buFont typeface="Century Gothic"/>
              <a:buAutoNum type="arabicPeriod"/>
            </a:pPr>
            <a:r>
              <a:rPr lang="en-US" sz="1200" b="1">
                <a:solidFill>
                  <a:schemeClr val="dk1"/>
                </a:solidFill>
                <a:latin typeface="Century Gothic"/>
                <a:ea typeface="Century Gothic"/>
                <a:cs typeface="Century Gothic"/>
                <a:sym typeface="Century Gothic"/>
              </a:rPr>
              <a:t>Goals of Care/ACP/The Palliative Assessment </a:t>
            </a:r>
            <a:endParaRPr b="1">
              <a:solidFill>
                <a:schemeClr val="dk1"/>
              </a:solidFill>
            </a:endParaRPr>
          </a:p>
          <a:p>
            <a:pPr marL="228600" marR="0" lvl="0" indent="-228600" algn="l" rtl="0">
              <a:spcBef>
                <a:spcPts val="0"/>
              </a:spcBef>
              <a:spcAft>
                <a:spcPts val="0"/>
              </a:spcAft>
              <a:buClr>
                <a:schemeClr val="dk1"/>
              </a:buClr>
              <a:buSzPts val="1200"/>
              <a:buFont typeface="Century Gothic"/>
              <a:buAutoNum type="arabicPeriod"/>
            </a:pPr>
            <a:r>
              <a:rPr lang="en-US" sz="1200" b="1">
                <a:solidFill>
                  <a:schemeClr val="dk1"/>
                </a:solidFill>
                <a:latin typeface="Century Gothic"/>
                <a:ea typeface="Century Gothic"/>
                <a:cs typeface="Century Gothic"/>
                <a:sym typeface="Century Gothic"/>
              </a:rPr>
              <a:t>Psychosocial Support </a:t>
            </a:r>
            <a:endParaRPr b="1">
              <a:solidFill>
                <a:schemeClr val="dk1"/>
              </a:solidFill>
            </a:endParaRPr>
          </a:p>
        </p:txBody>
      </p:sp>
      <p:sp>
        <p:nvSpPr>
          <p:cNvPr id="560" name="Google Shape;560;p32">
            <a:extLst>
              <a:ext uri="{FF2B5EF4-FFF2-40B4-BE49-F238E27FC236}">
                <a16:creationId xmlns:a16="http://schemas.microsoft.com/office/drawing/2014/main" id="{CB0DAB32-E4E7-7CF6-CA55-25554BB14663}"/>
              </a:ext>
            </a:extLst>
          </p:cNvPr>
          <p:cNvSpPr txBox="1"/>
          <p:nvPr/>
        </p:nvSpPr>
        <p:spPr>
          <a:xfrm>
            <a:off x="10420051" y="6612966"/>
            <a:ext cx="1773242"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Century Gothic"/>
                <a:ea typeface="Century Gothic"/>
                <a:cs typeface="Century Gothic"/>
                <a:sym typeface="Century Gothic"/>
              </a:rPr>
              <a:t>Image created by author</a:t>
            </a:r>
            <a:endParaRPr/>
          </a:p>
        </p:txBody>
      </p:sp>
      <p:sp>
        <p:nvSpPr>
          <p:cNvPr id="2" name="TextBox 1">
            <a:extLst>
              <a:ext uri="{FF2B5EF4-FFF2-40B4-BE49-F238E27FC236}">
                <a16:creationId xmlns:a16="http://schemas.microsoft.com/office/drawing/2014/main" id="{D759C2F2-864E-3780-378A-FC51913D6B88}"/>
              </a:ext>
            </a:extLst>
          </p:cNvPr>
          <p:cNvSpPr txBox="1"/>
          <p:nvPr/>
        </p:nvSpPr>
        <p:spPr>
          <a:xfrm>
            <a:off x="5101166" y="846666"/>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4" name="TextBox 3">
            <a:extLst>
              <a:ext uri="{FF2B5EF4-FFF2-40B4-BE49-F238E27FC236}">
                <a16:creationId xmlns:a16="http://schemas.microsoft.com/office/drawing/2014/main" id="{FF0E051F-FEB9-6AB5-E46A-6C29F7F27287}"/>
              </a:ext>
            </a:extLst>
          </p:cNvPr>
          <p:cNvSpPr txBox="1"/>
          <p:nvPr/>
        </p:nvSpPr>
        <p:spPr>
          <a:xfrm>
            <a:off x="3063775" y="1279"/>
            <a:ext cx="9130408" cy="72019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-Palliative Assessment:</a:t>
            </a:r>
            <a:endParaRPr lang="en-US" dirty="0"/>
          </a:p>
          <a:p>
            <a:r>
              <a:rPr lang="en-US" b="1"/>
              <a:t> Functional assessment: </a:t>
            </a:r>
            <a:endParaRPr lang="en-US" dirty="0"/>
          </a:p>
          <a:p>
            <a:r>
              <a:rPr lang="en-US" b="1"/>
              <a:t>ECOG: </a:t>
            </a:r>
            <a:r>
              <a:rPr lang="en-US"/>
              <a:t>{ECOG performance status:20027} (last: ***)</a:t>
            </a:r>
            <a:endParaRPr lang="en-US" dirty="0"/>
          </a:p>
          <a:p>
            <a:r>
              <a:rPr lang="en-US" b="1"/>
              <a:t>PPS: </a:t>
            </a:r>
            <a:r>
              <a:rPr lang="en-US"/>
              <a:t>*** (last: ***)</a:t>
            </a:r>
            <a:endParaRPr lang="en-US" dirty="0"/>
          </a:p>
          <a:p>
            <a:r>
              <a:rPr lang="en-US" b="1"/>
              <a:t>- Social: ***</a:t>
            </a:r>
            <a:endParaRPr lang="en-US" dirty="0"/>
          </a:p>
          <a:p>
            <a:r>
              <a:rPr lang="en-US" b="1"/>
              <a:t>- Spiritual Assessment: ***</a:t>
            </a:r>
            <a:endParaRPr lang="en-US" dirty="0"/>
          </a:p>
          <a:p>
            <a:r>
              <a:rPr lang="en-US" b="1"/>
              <a:t>-GOC, complex medical decision making: *** </a:t>
            </a:r>
            <a:endParaRPr lang="en-US" dirty="0"/>
          </a:p>
          <a:p>
            <a:r>
              <a:rPr lang="en-US" b="1"/>
              <a:t>Advanced Care Planning</a:t>
            </a:r>
            <a:endParaRPr lang="en-US" dirty="0"/>
          </a:p>
          <a:p>
            <a:r>
              <a:rPr lang="en-US" b="1"/>
              <a:t>Patient's understanding of illness: </a:t>
            </a:r>
            <a:r>
              <a:rPr lang="en-US"/>
              <a:t>***</a:t>
            </a:r>
            <a:endParaRPr lang="en-US" dirty="0"/>
          </a:p>
          <a:p>
            <a:r>
              <a:rPr lang="en-US" b="1"/>
              <a:t>Decisional capacity: </a:t>
            </a:r>
            <a:r>
              <a:rPr lang="en-US"/>
              <a:t>{Palliative Care Decisional Capacity:21405}</a:t>
            </a:r>
            <a:endParaRPr lang="en-US" dirty="0"/>
          </a:p>
          <a:p>
            <a:r>
              <a:rPr lang="en-US" b="1"/>
              <a:t>Advanced Directive: </a:t>
            </a:r>
            <a:r>
              <a:rPr lang="en-US"/>
              <a:t> {NO/YES WITH COMMENTS:31485}</a:t>
            </a:r>
            <a:endParaRPr lang="en-US" dirty="0"/>
          </a:p>
          <a:p>
            <a:r>
              <a:rPr lang="en-US"/>
              <a:t>Health Care Directive on file? {yes no:314532}</a:t>
            </a:r>
            <a:endParaRPr lang="en-US" dirty="0"/>
          </a:p>
          <a:p>
            <a:r>
              <a:rPr lang="en-US"/>
              <a:t>Health care agent and phone number: ***</a:t>
            </a:r>
            <a:endParaRPr lang="en-US" dirty="0"/>
          </a:p>
          <a:p>
            <a:r>
              <a:rPr lang="en-US"/>
              <a:t>Comments:</a:t>
            </a:r>
            <a:endParaRPr lang="en-US" dirty="0"/>
          </a:p>
          <a:p>
            <a:r>
              <a:rPr lang="en-US"/>
              <a:t>POLST forms: {POLST Documentation Options:21423}</a:t>
            </a:r>
            <a:endParaRPr lang="en-US" dirty="0"/>
          </a:p>
          <a:p>
            <a:r>
              <a:rPr lang="en-US"/>
              <a:t>@CODESTATUS@ today discussed code status confirming DNR***full code***. See separate ACP note. </a:t>
            </a:r>
            <a:endParaRPr lang="en-US" dirty="0"/>
          </a:p>
          <a:p>
            <a:r>
              <a:rPr lang="en-US"/>
              <a:t>@HEALTHCAREAGENTSLPG@</a:t>
            </a:r>
            <a:endParaRPr lang="en-US" dirty="0"/>
          </a:p>
          <a:p>
            <a:r>
              <a:rPr lang="en-US"/>
              <a:t>-Focused on acute symptoms today and not ACP - at appears that these conversations happened in the hospital and did not need to be acutely addressed today ***</a:t>
            </a:r>
            <a:endParaRPr lang="en-US" dirty="0"/>
          </a:p>
          <a:p>
            <a:endParaRPr lang="en-US" dirty="0"/>
          </a:p>
          <a:p>
            <a:r>
              <a:rPr lang="en-US" b="1"/>
              <a:t>Psychosocial Support:</a:t>
            </a:r>
            <a:endParaRPr lang="en-US" dirty="0"/>
          </a:p>
          <a:p>
            <a:r>
              <a:rPr lang="en-US"/>
              <a:t>***</a:t>
            </a:r>
            <a:endParaRPr lang="en-US" dirty="0"/>
          </a:p>
          <a:p>
            <a:r>
              <a:rPr lang="en-US"/>
              <a:t>Palliative care clinic IDT following.</a:t>
            </a:r>
            <a:endParaRPr lang="en-US" dirty="0"/>
          </a:p>
          <a:p>
            <a:r>
              <a:rPr lang="en-US"/>
              <a:t>Psychosocial needs were addressed and supported today including:***</a:t>
            </a:r>
            <a:endParaRPr lang="en-US" dirty="0"/>
          </a:p>
          <a:p>
            <a:r>
              <a:rPr lang="en-US"/>
              <a:t>Palliative Care SW met with and supported the patient today ***</a:t>
            </a:r>
            <a:endParaRPr lang="en-US" dirty="0"/>
          </a:p>
          <a:p>
            <a:r>
              <a:rPr lang="en-US"/>
              <a:t>Palliative Care Spiritual Care Clinician met with and supported the patient today ***</a:t>
            </a:r>
            <a:endParaRPr lang="en-US" dirty="0"/>
          </a:p>
          <a:p>
            <a:endParaRPr lang="en-US" dirty="0"/>
          </a:p>
          <a:p>
            <a:r>
              <a:rPr lang="en-US" b="1"/>
              <a:t>Follow up:</a:t>
            </a:r>
            <a:r>
              <a:rPr lang="en-US"/>
              <a:t> ***</a:t>
            </a:r>
            <a:endParaRPr lang="en-US" dirty="0"/>
          </a:p>
          <a:p>
            <a:r>
              <a:rPr lang="en-US" b="1"/>
              <a:t>Visit Diagnoses: ***</a:t>
            </a:r>
            <a:endParaRPr lang="en-US" b="1" dirty="0"/>
          </a:p>
          <a:p>
            <a:r>
              <a:rPr lang="en-US" b="1"/>
              <a:t>CC: </a:t>
            </a:r>
            <a:r>
              <a:rPr lang="en-US"/>
              <a:t>***</a:t>
            </a:r>
          </a:p>
          <a:p>
            <a:r>
              <a:rPr lang="en-US" b="1"/>
              <a:t>Billing Time: *** </a:t>
            </a:r>
            <a:r>
              <a:rPr lang="en-US"/>
              <a:t>(if applicable)</a:t>
            </a:r>
            <a:endParaRPr lang="en-US" dirty="0"/>
          </a:p>
          <a:p>
            <a:endParaRPr lang="en-US" dirty="0"/>
          </a:p>
        </p:txBody>
      </p:sp>
      <p:sp>
        <p:nvSpPr>
          <p:cNvPr id="5" name="Google Shape;558;p32">
            <a:extLst>
              <a:ext uri="{FF2B5EF4-FFF2-40B4-BE49-F238E27FC236}">
                <a16:creationId xmlns:a16="http://schemas.microsoft.com/office/drawing/2014/main" id="{23A29078-3F32-8EBB-0B48-CE6396F368F3}"/>
              </a:ext>
            </a:extLst>
          </p:cNvPr>
          <p:cNvSpPr txBox="1"/>
          <p:nvPr/>
        </p:nvSpPr>
        <p:spPr>
          <a:xfrm>
            <a:off x="75922" y="5101649"/>
            <a:ext cx="1845450" cy="1200288"/>
          </a:xfrm>
          <a:prstGeom prst="rect">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45700" rIns="91425" bIns="45700" anchor="t" anchorCtr="0">
            <a:spAutoFit/>
          </a:bodyPr>
          <a:lstStyle/>
          <a:p>
            <a:r>
              <a:rPr lang="en-US" sz="1200" b="1" dirty="0">
                <a:solidFill>
                  <a:schemeClr val="dk1"/>
                </a:solidFill>
                <a:latin typeface="Century Gothic"/>
                <a:ea typeface="Century Gothic"/>
                <a:cs typeface="Century Gothic"/>
                <a:sym typeface="Century Gothic"/>
              </a:rPr>
              <a:t>Visit diagnoses</a:t>
            </a:r>
            <a:r>
              <a:rPr lang="en-US" sz="1200" dirty="0">
                <a:solidFill>
                  <a:schemeClr val="dk1"/>
                </a:solidFill>
                <a:latin typeface="Century Gothic"/>
                <a:ea typeface="Century Gothic"/>
                <a:cs typeface="Century Gothic"/>
                <a:sym typeface="Century Gothic"/>
              </a:rPr>
              <a:t> should </a:t>
            </a:r>
            <a:r>
              <a:rPr lang="en-US" sz="1200">
                <a:solidFill>
                  <a:schemeClr val="dk1"/>
                </a:solidFill>
                <a:latin typeface="Century Gothic"/>
                <a:ea typeface="Century Gothic"/>
                <a:cs typeface="Century Gothic"/>
                <a:sym typeface="Century Gothic"/>
              </a:rPr>
              <a:t>pull in. Need them to </a:t>
            </a:r>
            <a:r>
              <a:rPr lang="en-US" sz="1200" dirty="0">
                <a:solidFill>
                  <a:schemeClr val="dk1"/>
                </a:solidFill>
                <a:latin typeface="Century Gothic"/>
                <a:ea typeface="Century Gothic"/>
                <a:cs typeface="Century Gothic"/>
                <a:sym typeface="Century Gothic"/>
              </a:rPr>
              <a:t>be specific and in order of importance. The #1 dx should </a:t>
            </a:r>
            <a:r>
              <a:rPr lang="en-US" sz="1200">
                <a:solidFill>
                  <a:schemeClr val="dk1"/>
                </a:solidFill>
                <a:latin typeface="Century Gothic"/>
                <a:ea typeface="Century Gothic"/>
                <a:cs typeface="Century Gothic"/>
                <a:sym typeface="Century Gothic"/>
              </a:rPr>
              <a:t>have the</a:t>
            </a:r>
            <a:r>
              <a:rPr lang="en-US" sz="1200" dirty="0">
                <a:solidFill>
                  <a:schemeClr val="dk1"/>
                </a:solidFill>
                <a:latin typeface="Century Gothic"/>
                <a:ea typeface="Century Gothic"/>
                <a:cs typeface="Century Gothic"/>
                <a:sym typeface="Century Gothic"/>
              </a:rPr>
              <a:t> most significance</a:t>
            </a:r>
            <a:endParaRPr lang="en-US" dirty="0">
              <a:solidFill>
                <a:schemeClr val="dk1"/>
              </a:solidFill>
            </a:endParaRPr>
          </a:p>
        </p:txBody>
      </p:sp>
      <p:sp>
        <p:nvSpPr>
          <p:cNvPr id="6" name="Google Shape;558;p32">
            <a:extLst>
              <a:ext uri="{FF2B5EF4-FFF2-40B4-BE49-F238E27FC236}">
                <a16:creationId xmlns:a16="http://schemas.microsoft.com/office/drawing/2014/main" id="{AE6EE4A0-8C4A-F1A8-FF11-92B192F89DB6}"/>
              </a:ext>
            </a:extLst>
          </p:cNvPr>
          <p:cNvSpPr txBox="1"/>
          <p:nvPr/>
        </p:nvSpPr>
        <p:spPr>
          <a:xfrm>
            <a:off x="75921" y="6382973"/>
            <a:ext cx="1845450" cy="461624"/>
          </a:xfrm>
          <a:prstGeom prst="rect">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45700" rIns="91425" bIns="45700" anchor="t" anchorCtr="0">
            <a:spAutoFit/>
          </a:bodyPr>
          <a:lstStyle/>
          <a:p>
            <a:r>
              <a:rPr lang="en-US" sz="1200">
                <a:solidFill>
                  <a:schemeClr val="dk1"/>
                </a:solidFill>
                <a:latin typeface="Century Gothic"/>
                <a:sym typeface="Century Gothic"/>
              </a:rPr>
              <a:t>Who you should </a:t>
            </a:r>
            <a:r>
              <a:rPr lang="en-US" sz="1200" b="1">
                <a:solidFill>
                  <a:schemeClr val="dk1"/>
                </a:solidFill>
                <a:latin typeface="Century Gothic"/>
                <a:sym typeface="Century Gothic"/>
              </a:rPr>
              <a:t>"loop in"</a:t>
            </a:r>
            <a:endParaRPr lang="en-US" sz="1200" b="1">
              <a:solidFill>
                <a:schemeClr val="dk1"/>
              </a:solidFill>
              <a:latin typeface="Century Gothic"/>
            </a:endParaRPr>
          </a:p>
        </p:txBody>
      </p:sp>
      <p:cxnSp>
        <p:nvCxnSpPr>
          <p:cNvPr id="8" name="Google Shape;557;p32">
            <a:extLst>
              <a:ext uri="{FF2B5EF4-FFF2-40B4-BE49-F238E27FC236}">
                <a16:creationId xmlns:a16="http://schemas.microsoft.com/office/drawing/2014/main" id="{362AD805-2665-137C-CB58-9A31EAEA860A}"/>
              </a:ext>
            </a:extLst>
          </p:cNvPr>
          <p:cNvCxnSpPr/>
          <p:nvPr/>
        </p:nvCxnSpPr>
        <p:spPr>
          <a:xfrm flipV="1">
            <a:off x="1996871" y="1079828"/>
            <a:ext cx="1012153" cy="1932"/>
          </a:xfrm>
          <a:prstGeom prst="straightConnector1">
            <a:avLst/>
          </a:prstGeom>
          <a:noFill/>
          <a:ln w="12700" cap="flat" cmpd="sng">
            <a:solidFill>
              <a:schemeClr val="accent1"/>
            </a:solidFill>
            <a:prstDash val="solid"/>
            <a:miter lim="8000"/>
            <a:headEnd type="none" w="sm" len="sm"/>
            <a:tailEnd type="triangle" w="med" len="med"/>
          </a:ln>
        </p:spPr>
      </p:cxnSp>
      <p:cxnSp>
        <p:nvCxnSpPr>
          <p:cNvPr id="9" name="Google Shape;557;p32">
            <a:extLst>
              <a:ext uri="{FF2B5EF4-FFF2-40B4-BE49-F238E27FC236}">
                <a16:creationId xmlns:a16="http://schemas.microsoft.com/office/drawing/2014/main" id="{88388257-B541-BEE0-736D-ACDA5EED84F3}"/>
              </a:ext>
            </a:extLst>
          </p:cNvPr>
          <p:cNvCxnSpPr>
            <a:cxnSpLocks/>
          </p:cNvCxnSpPr>
          <p:nvPr/>
        </p:nvCxnSpPr>
        <p:spPr>
          <a:xfrm>
            <a:off x="1924067" y="5731415"/>
            <a:ext cx="1143198" cy="531953"/>
          </a:xfrm>
          <a:prstGeom prst="straightConnector1">
            <a:avLst/>
          </a:prstGeom>
          <a:noFill/>
          <a:ln w="12700" cap="flat" cmpd="sng">
            <a:solidFill>
              <a:schemeClr val="accent1"/>
            </a:solidFill>
            <a:prstDash val="solid"/>
            <a:miter lim="8000"/>
            <a:headEnd type="none" w="sm" len="sm"/>
            <a:tailEnd type="triangle" w="med" len="med"/>
          </a:ln>
        </p:spPr>
      </p:cxnSp>
      <p:cxnSp>
        <p:nvCxnSpPr>
          <p:cNvPr id="10" name="Google Shape;557;p32">
            <a:extLst>
              <a:ext uri="{FF2B5EF4-FFF2-40B4-BE49-F238E27FC236}">
                <a16:creationId xmlns:a16="http://schemas.microsoft.com/office/drawing/2014/main" id="{DCFFB277-B3A6-874E-E1AD-2040CD11F94F}"/>
              </a:ext>
            </a:extLst>
          </p:cNvPr>
          <p:cNvCxnSpPr>
            <a:cxnSpLocks/>
          </p:cNvCxnSpPr>
          <p:nvPr/>
        </p:nvCxnSpPr>
        <p:spPr>
          <a:xfrm flipV="1">
            <a:off x="1987164" y="6496337"/>
            <a:ext cx="1012153" cy="1932"/>
          </a:xfrm>
          <a:prstGeom prst="straightConnector1">
            <a:avLst/>
          </a:prstGeom>
          <a:noFill/>
          <a:ln w="12700" cap="flat" cmpd="sng">
            <a:solidFill>
              <a:schemeClr val="accent1"/>
            </a:solidFill>
            <a:prstDash val="solid"/>
            <a:miter lim="8000"/>
            <a:headEnd type="none" w="sm" len="sm"/>
            <a:tailEnd type="triangle" w="med" len="med"/>
          </a:ln>
        </p:spPr>
      </p:cxnSp>
      <p:sp>
        <p:nvSpPr>
          <p:cNvPr id="11" name="Google Shape;558;p32">
            <a:extLst>
              <a:ext uri="{FF2B5EF4-FFF2-40B4-BE49-F238E27FC236}">
                <a16:creationId xmlns:a16="http://schemas.microsoft.com/office/drawing/2014/main" id="{B8A1464E-5818-14F6-026B-954D326F33DD}"/>
              </a:ext>
            </a:extLst>
          </p:cNvPr>
          <p:cNvSpPr txBox="1"/>
          <p:nvPr/>
        </p:nvSpPr>
        <p:spPr>
          <a:xfrm>
            <a:off x="8268636" y="282120"/>
            <a:ext cx="1845450" cy="646290"/>
          </a:xfrm>
          <a:prstGeom prst="rect">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45700" rIns="91425" bIns="45700" anchor="t" anchorCtr="0">
            <a:spAutoFit/>
          </a:bodyPr>
          <a:lstStyle/>
          <a:p>
            <a:r>
              <a:rPr lang="en-US" sz="1200">
                <a:solidFill>
                  <a:schemeClr val="dk1"/>
                </a:solidFill>
                <a:latin typeface="Century Gothic"/>
                <a:sym typeface="Century Gothic"/>
              </a:rPr>
              <a:t>Track </a:t>
            </a:r>
            <a:r>
              <a:rPr lang="en-US" sz="1200" b="1">
                <a:solidFill>
                  <a:schemeClr val="dk1"/>
                </a:solidFill>
                <a:latin typeface="Century Gothic"/>
                <a:sym typeface="Century Gothic"/>
              </a:rPr>
              <a:t>functional status</a:t>
            </a:r>
            <a:r>
              <a:rPr lang="en-US" sz="1200">
                <a:solidFill>
                  <a:schemeClr val="dk1"/>
                </a:solidFill>
                <a:latin typeface="Century Gothic"/>
                <a:sym typeface="Century Gothic"/>
              </a:rPr>
              <a:t> with a date: ECOG/PPS/KPS </a:t>
            </a:r>
            <a:endParaRPr lang="en-US" sz="1200">
              <a:solidFill>
                <a:schemeClr val="dk1"/>
              </a:solidFill>
              <a:latin typeface="Century Gothic"/>
            </a:endParaRPr>
          </a:p>
        </p:txBody>
      </p:sp>
      <p:cxnSp>
        <p:nvCxnSpPr>
          <p:cNvPr id="13" name="Google Shape;557;p32">
            <a:extLst>
              <a:ext uri="{FF2B5EF4-FFF2-40B4-BE49-F238E27FC236}">
                <a16:creationId xmlns:a16="http://schemas.microsoft.com/office/drawing/2014/main" id="{88D06936-B55F-94B3-A04A-25EC27AABD07}"/>
              </a:ext>
            </a:extLst>
          </p:cNvPr>
          <p:cNvCxnSpPr>
            <a:cxnSpLocks/>
          </p:cNvCxnSpPr>
          <p:nvPr/>
        </p:nvCxnSpPr>
        <p:spPr>
          <a:xfrm flipH="1">
            <a:off x="7435419" y="606116"/>
            <a:ext cx="817617" cy="2922"/>
          </a:xfrm>
          <a:prstGeom prst="straightConnector1">
            <a:avLst/>
          </a:prstGeom>
          <a:noFill/>
          <a:ln w="12700" cap="flat" cmpd="sng">
            <a:solidFill>
              <a:schemeClr val="accent1"/>
            </a:solidFill>
            <a:prstDash val="solid"/>
            <a:miter lim="8000"/>
            <a:headEnd type="none" w="sm" len="sm"/>
            <a:tailEnd type="triangle" w="med" len="med"/>
          </a:ln>
        </p:spPr>
      </p:cxnSp>
      <p:cxnSp>
        <p:nvCxnSpPr>
          <p:cNvPr id="14" name="Google Shape;557;p32">
            <a:extLst>
              <a:ext uri="{FF2B5EF4-FFF2-40B4-BE49-F238E27FC236}">
                <a16:creationId xmlns:a16="http://schemas.microsoft.com/office/drawing/2014/main" id="{1A11B233-3407-8CEB-B3EB-862A55475252}"/>
              </a:ext>
            </a:extLst>
          </p:cNvPr>
          <p:cNvCxnSpPr>
            <a:cxnSpLocks/>
          </p:cNvCxnSpPr>
          <p:nvPr/>
        </p:nvCxnSpPr>
        <p:spPr>
          <a:xfrm flipH="1">
            <a:off x="7314081" y="1212804"/>
            <a:ext cx="628331" cy="7775"/>
          </a:xfrm>
          <a:prstGeom prst="straightConnector1">
            <a:avLst/>
          </a:prstGeom>
          <a:noFill/>
          <a:ln w="12700" cap="flat" cmpd="sng">
            <a:solidFill>
              <a:schemeClr val="accent1"/>
            </a:solidFill>
            <a:prstDash val="solid"/>
            <a:miter lim="8000"/>
            <a:headEnd type="none" w="sm" len="sm"/>
            <a:tailEnd type="triangle" w="med" len="med"/>
          </a:ln>
        </p:spPr>
      </p:cxnSp>
      <p:sp>
        <p:nvSpPr>
          <p:cNvPr id="15" name="Google Shape;558;p32">
            <a:extLst>
              <a:ext uri="{FF2B5EF4-FFF2-40B4-BE49-F238E27FC236}">
                <a16:creationId xmlns:a16="http://schemas.microsoft.com/office/drawing/2014/main" id="{1F7AFD5A-19C3-9DD3-6662-13C1BEF6CE87}"/>
              </a:ext>
            </a:extLst>
          </p:cNvPr>
          <p:cNvSpPr txBox="1"/>
          <p:nvPr/>
        </p:nvSpPr>
        <p:spPr>
          <a:xfrm>
            <a:off x="7938597" y="1029559"/>
            <a:ext cx="1845450" cy="276959"/>
          </a:xfrm>
          <a:prstGeom prst="rect">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45700" rIns="91425" bIns="45700" anchor="t" anchorCtr="0">
            <a:spAutoFit/>
          </a:bodyPr>
          <a:lstStyle/>
          <a:p>
            <a:r>
              <a:rPr lang="en-US" sz="1200" b="1">
                <a:solidFill>
                  <a:schemeClr val="dk1"/>
                </a:solidFill>
                <a:latin typeface="Century Gothic"/>
                <a:sym typeface="Century Gothic"/>
              </a:rPr>
              <a:t>Spiritual Assessment</a:t>
            </a:r>
            <a:endParaRPr lang="en-US" sz="1200" b="1">
              <a:solidFill>
                <a:schemeClr val="dk1"/>
              </a:solidFill>
              <a:latin typeface="Century Gothic"/>
            </a:endParaRPr>
          </a:p>
        </p:txBody>
      </p:sp>
      <p:sp>
        <p:nvSpPr>
          <p:cNvPr id="16" name="Google Shape;558;p32">
            <a:extLst>
              <a:ext uri="{FF2B5EF4-FFF2-40B4-BE49-F238E27FC236}">
                <a16:creationId xmlns:a16="http://schemas.microsoft.com/office/drawing/2014/main" id="{41326053-C5FC-FF85-C478-BC05AE6F708C}"/>
              </a:ext>
            </a:extLst>
          </p:cNvPr>
          <p:cNvSpPr txBox="1"/>
          <p:nvPr/>
        </p:nvSpPr>
        <p:spPr>
          <a:xfrm>
            <a:off x="9321846" y="1437254"/>
            <a:ext cx="1845450" cy="646290"/>
          </a:xfrm>
          <a:prstGeom prst="rect">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45700" rIns="91425" bIns="45700" anchor="t" anchorCtr="0">
            <a:spAutoFit/>
          </a:bodyPr>
          <a:lstStyle/>
          <a:p>
            <a:r>
              <a:rPr lang="en-US" sz="1200" dirty="0">
                <a:solidFill>
                  <a:schemeClr val="dk1"/>
                </a:solidFill>
                <a:latin typeface="Century Gothic"/>
                <a:sym typeface="Century Gothic"/>
              </a:rPr>
              <a:t>Track </a:t>
            </a:r>
            <a:r>
              <a:rPr lang="en-US" sz="1200" b="1" dirty="0">
                <a:solidFill>
                  <a:schemeClr val="dk1"/>
                </a:solidFill>
                <a:latin typeface="Century Gothic"/>
                <a:sym typeface="Century Gothic"/>
              </a:rPr>
              <a:t>Advanced Care </a:t>
            </a:r>
            <a:r>
              <a:rPr lang="en-US" sz="1200" b="1">
                <a:solidFill>
                  <a:schemeClr val="dk1"/>
                </a:solidFill>
                <a:latin typeface="Century Gothic"/>
                <a:sym typeface="Century Gothic"/>
              </a:rPr>
              <a:t>Planning </a:t>
            </a:r>
            <a:r>
              <a:rPr lang="en-US" sz="1200">
                <a:solidFill>
                  <a:schemeClr val="dk1"/>
                </a:solidFill>
                <a:latin typeface="Century Gothic"/>
                <a:sym typeface="Century Gothic"/>
              </a:rPr>
              <a:t>with dates and contact info</a:t>
            </a:r>
            <a:endParaRPr lang="en-US" sz="1200" dirty="0">
              <a:solidFill>
                <a:schemeClr val="dk1"/>
              </a:solidFill>
              <a:latin typeface="Century Gothic"/>
            </a:endParaRPr>
          </a:p>
        </p:txBody>
      </p:sp>
      <p:sp>
        <p:nvSpPr>
          <p:cNvPr id="17" name="Google Shape;558;p32">
            <a:extLst>
              <a:ext uri="{FF2B5EF4-FFF2-40B4-BE49-F238E27FC236}">
                <a16:creationId xmlns:a16="http://schemas.microsoft.com/office/drawing/2014/main" id="{57171876-F9FD-588A-D8CC-FA4248A56E48}"/>
              </a:ext>
            </a:extLst>
          </p:cNvPr>
          <p:cNvSpPr txBox="1"/>
          <p:nvPr/>
        </p:nvSpPr>
        <p:spPr>
          <a:xfrm>
            <a:off x="9579081" y="2213814"/>
            <a:ext cx="1845450" cy="461624"/>
          </a:xfrm>
          <a:prstGeom prst="rect">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45700" rIns="91425" bIns="45700" anchor="t" anchorCtr="0">
            <a:spAutoFit/>
          </a:bodyPr>
          <a:lstStyle/>
          <a:p>
            <a:r>
              <a:rPr lang="en-US" sz="1200" dirty="0">
                <a:solidFill>
                  <a:schemeClr val="dk1"/>
                </a:solidFill>
                <a:latin typeface="Century Gothic"/>
              </a:rPr>
              <a:t>Track </a:t>
            </a:r>
            <a:r>
              <a:rPr lang="en-US" sz="1200" b="1">
                <a:solidFill>
                  <a:schemeClr val="dk1"/>
                </a:solidFill>
                <a:latin typeface="Century Gothic"/>
              </a:rPr>
              <a:t>capacity</a:t>
            </a:r>
            <a:r>
              <a:rPr lang="en-US" sz="1200">
                <a:solidFill>
                  <a:schemeClr val="dk1"/>
                </a:solidFill>
                <a:latin typeface="Century Gothic"/>
              </a:rPr>
              <a:t> with dates</a:t>
            </a:r>
            <a:r>
              <a:rPr lang="en-US" sz="1200" b="1">
                <a:solidFill>
                  <a:schemeClr val="dk1"/>
                </a:solidFill>
                <a:latin typeface="Century Gothic"/>
              </a:rPr>
              <a:t> </a:t>
            </a:r>
          </a:p>
        </p:txBody>
      </p:sp>
      <p:sp>
        <p:nvSpPr>
          <p:cNvPr id="18" name="Google Shape;558;p32">
            <a:extLst>
              <a:ext uri="{FF2B5EF4-FFF2-40B4-BE49-F238E27FC236}">
                <a16:creationId xmlns:a16="http://schemas.microsoft.com/office/drawing/2014/main" id="{B8A1464E-5818-14F6-026B-954D326F33DD}"/>
              </a:ext>
            </a:extLst>
          </p:cNvPr>
          <p:cNvSpPr txBox="1"/>
          <p:nvPr/>
        </p:nvSpPr>
        <p:spPr>
          <a:xfrm>
            <a:off x="8268636" y="282120"/>
            <a:ext cx="1845450" cy="646290"/>
          </a:xfrm>
          <a:prstGeom prst="rect">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solidFill>
                  <a:schemeClr val="dk1"/>
                </a:solidFill>
                <a:latin typeface="Century Gothic"/>
                <a:sym typeface="Century Gothic"/>
              </a:rPr>
              <a:t>Track functional status with a date: ECOG/PPS/KPS </a:t>
            </a:r>
            <a:endParaRPr lang="en-US" sz="1200">
              <a:solidFill>
                <a:schemeClr val="dk1"/>
              </a:solidFill>
              <a:latin typeface="Century Gothic"/>
            </a:endParaRPr>
          </a:p>
        </p:txBody>
      </p:sp>
      <p:sp>
        <p:nvSpPr>
          <p:cNvPr id="19" name="Google Shape;558;p32">
            <a:extLst>
              <a:ext uri="{FF2B5EF4-FFF2-40B4-BE49-F238E27FC236}">
                <a16:creationId xmlns:a16="http://schemas.microsoft.com/office/drawing/2014/main" id="{583908B5-7005-D268-19C0-A1DE36FD6C69}"/>
              </a:ext>
            </a:extLst>
          </p:cNvPr>
          <p:cNvSpPr txBox="1"/>
          <p:nvPr/>
        </p:nvSpPr>
        <p:spPr>
          <a:xfrm>
            <a:off x="8268636" y="282120"/>
            <a:ext cx="1845450" cy="646290"/>
          </a:xfrm>
          <a:prstGeom prst="rect">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dirty="0">
                <a:solidFill>
                  <a:schemeClr val="dk1"/>
                </a:solidFill>
                <a:latin typeface="Century Gothic"/>
                <a:sym typeface="Century Gothic"/>
              </a:rPr>
              <a:t>Track </a:t>
            </a:r>
            <a:r>
              <a:rPr lang="en-US" sz="1200" b="1" dirty="0">
                <a:solidFill>
                  <a:schemeClr val="dk1"/>
                </a:solidFill>
                <a:latin typeface="Century Gothic"/>
                <a:sym typeface="Century Gothic"/>
              </a:rPr>
              <a:t>functional status</a:t>
            </a:r>
            <a:r>
              <a:rPr lang="en-US" sz="1200" dirty="0">
                <a:solidFill>
                  <a:schemeClr val="dk1"/>
                </a:solidFill>
                <a:latin typeface="Century Gothic"/>
                <a:sym typeface="Century Gothic"/>
              </a:rPr>
              <a:t> </a:t>
            </a:r>
            <a:r>
              <a:rPr lang="en-US" sz="1200">
                <a:solidFill>
                  <a:schemeClr val="dk1"/>
                </a:solidFill>
                <a:latin typeface="Century Gothic"/>
                <a:sym typeface="Century Gothic"/>
              </a:rPr>
              <a:t>with dates: </a:t>
            </a:r>
            <a:r>
              <a:rPr lang="en-US" sz="1200" dirty="0">
                <a:solidFill>
                  <a:schemeClr val="dk1"/>
                </a:solidFill>
                <a:latin typeface="Century Gothic"/>
                <a:sym typeface="Century Gothic"/>
              </a:rPr>
              <a:t>ECOG/PPS/KPS </a:t>
            </a:r>
            <a:endParaRPr lang="en-US" sz="1200" dirty="0">
              <a:solidFill>
                <a:schemeClr val="dk1"/>
              </a:solidFill>
              <a:latin typeface="Century Gothic"/>
            </a:endParaRPr>
          </a:p>
        </p:txBody>
      </p:sp>
      <p:cxnSp>
        <p:nvCxnSpPr>
          <p:cNvPr id="20" name="Google Shape;557;p32">
            <a:extLst>
              <a:ext uri="{FF2B5EF4-FFF2-40B4-BE49-F238E27FC236}">
                <a16:creationId xmlns:a16="http://schemas.microsoft.com/office/drawing/2014/main" id="{89D6DA32-7912-F51D-7843-08E69ADDD2EB}"/>
              </a:ext>
            </a:extLst>
          </p:cNvPr>
          <p:cNvCxnSpPr>
            <a:cxnSpLocks/>
          </p:cNvCxnSpPr>
          <p:nvPr/>
        </p:nvCxnSpPr>
        <p:spPr>
          <a:xfrm flipH="1">
            <a:off x="9503010" y="5119875"/>
            <a:ext cx="613770" cy="7774"/>
          </a:xfrm>
          <a:prstGeom prst="straightConnector1">
            <a:avLst/>
          </a:prstGeom>
          <a:noFill/>
          <a:ln w="12700" cap="flat" cmpd="sng">
            <a:solidFill>
              <a:schemeClr val="accent1"/>
            </a:solidFill>
            <a:prstDash val="solid"/>
            <a:miter lim="8000"/>
            <a:headEnd type="none" w="sm" len="sm"/>
            <a:tailEnd type="triangle" w="med" len="med"/>
          </a:ln>
        </p:spPr>
      </p:cxnSp>
      <p:cxnSp>
        <p:nvCxnSpPr>
          <p:cNvPr id="21" name="Google Shape;557;p32">
            <a:extLst>
              <a:ext uri="{FF2B5EF4-FFF2-40B4-BE49-F238E27FC236}">
                <a16:creationId xmlns:a16="http://schemas.microsoft.com/office/drawing/2014/main" id="{BA439A2C-0160-AA35-8846-20390B73A7E6}"/>
              </a:ext>
            </a:extLst>
          </p:cNvPr>
          <p:cNvCxnSpPr>
            <a:cxnSpLocks/>
          </p:cNvCxnSpPr>
          <p:nvPr/>
        </p:nvCxnSpPr>
        <p:spPr>
          <a:xfrm flipH="1" flipV="1">
            <a:off x="8406119" y="2094208"/>
            <a:ext cx="1137948" cy="336824"/>
          </a:xfrm>
          <a:prstGeom prst="straightConnector1">
            <a:avLst/>
          </a:prstGeom>
          <a:noFill/>
          <a:ln w="12700" cap="flat" cmpd="sng">
            <a:solidFill>
              <a:schemeClr val="accent1"/>
            </a:solidFill>
            <a:prstDash val="solid"/>
            <a:miter lim="8000"/>
            <a:headEnd type="none" w="sm" len="sm"/>
            <a:tailEnd type="triangle" w="med" len="med"/>
          </a:ln>
        </p:spPr>
      </p:cxnSp>
      <p:cxnSp>
        <p:nvCxnSpPr>
          <p:cNvPr id="22" name="Google Shape;557;p32">
            <a:extLst>
              <a:ext uri="{FF2B5EF4-FFF2-40B4-BE49-F238E27FC236}">
                <a16:creationId xmlns:a16="http://schemas.microsoft.com/office/drawing/2014/main" id="{A7654C25-48EB-8DEB-526D-82A7B7389840}"/>
              </a:ext>
            </a:extLst>
          </p:cNvPr>
          <p:cNvCxnSpPr>
            <a:cxnSpLocks/>
          </p:cNvCxnSpPr>
          <p:nvPr/>
        </p:nvCxnSpPr>
        <p:spPr>
          <a:xfrm flipH="1" flipV="1">
            <a:off x="5693011" y="1637980"/>
            <a:ext cx="3632649" cy="1932"/>
          </a:xfrm>
          <a:prstGeom prst="straightConnector1">
            <a:avLst/>
          </a:prstGeom>
          <a:noFill/>
          <a:ln w="12700" cap="flat" cmpd="sng">
            <a:solidFill>
              <a:schemeClr val="accent1"/>
            </a:solidFill>
            <a:prstDash val="solid"/>
            <a:miter lim="8000"/>
            <a:headEnd type="none" w="sm" len="sm"/>
            <a:tailEnd type="triangle" w="med" len="med"/>
          </a:ln>
        </p:spPr>
      </p:cxnSp>
      <p:sp>
        <p:nvSpPr>
          <p:cNvPr id="23" name="Google Shape;558;p32">
            <a:extLst>
              <a:ext uri="{FF2B5EF4-FFF2-40B4-BE49-F238E27FC236}">
                <a16:creationId xmlns:a16="http://schemas.microsoft.com/office/drawing/2014/main" id="{00892F88-CDCC-4F86-D2F9-AF8FD8C2817C}"/>
              </a:ext>
            </a:extLst>
          </p:cNvPr>
          <p:cNvSpPr txBox="1"/>
          <p:nvPr/>
        </p:nvSpPr>
        <p:spPr>
          <a:xfrm>
            <a:off x="10112966" y="4917215"/>
            <a:ext cx="1845450" cy="461624"/>
          </a:xfrm>
          <a:prstGeom prst="rect">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45700" rIns="91425" bIns="45700" anchor="t" anchorCtr="0">
            <a:spAutoFit/>
          </a:bodyPr>
          <a:lstStyle/>
          <a:p>
            <a:r>
              <a:rPr lang="en-US" sz="1200" dirty="0">
                <a:solidFill>
                  <a:schemeClr val="dk1"/>
                </a:solidFill>
                <a:latin typeface="Century Gothic"/>
              </a:rPr>
              <a:t>Co-visit with IDT </a:t>
            </a:r>
            <a:r>
              <a:rPr lang="en-US" sz="1200">
                <a:solidFill>
                  <a:schemeClr val="dk1"/>
                </a:solidFill>
                <a:latin typeface="Century Gothic"/>
              </a:rPr>
              <a:t>today? </a:t>
            </a:r>
            <a:endParaRPr lang="en-US" sz="1200" b="1">
              <a:solidFill>
                <a:schemeClr val="dk1"/>
              </a:solidFill>
              <a:latin typeface="Century Gothic"/>
            </a:endParaRPr>
          </a:p>
        </p:txBody>
      </p:sp>
    </p:spTree>
    <p:extLst>
      <p:ext uri="{BB962C8B-B14F-4D97-AF65-F5344CB8AC3E}">
        <p14:creationId xmlns:p14="http://schemas.microsoft.com/office/powerpoint/2010/main" val="3202725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p37"/>
          <p:cNvSpPr txBox="1">
            <a:spLocks noGrp="1"/>
          </p:cNvSpPr>
          <p:nvPr>
            <p:ph type="title"/>
          </p:nvPr>
        </p:nvSpPr>
        <p:spPr>
          <a:xfrm>
            <a:off x="640079" y="1134821"/>
            <a:ext cx="2405607" cy="109728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600"/>
              <a:buFont typeface="Georgia"/>
              <a:buNone/>
            </a:pPr>
            <a:r>
              <a:rPr lang="en-US" sz="3600"/>
              <a:t>NEW ACP</a:t>
            </a:r>
            <a:br>
              <a:rPr lang="en-US" sz="3600"/>
            </a:br>
            <a:r>
              <a:rPr lang="en-US" sz="3600"/>
              <a:t>Note</a:t>
            </a:r>
            <a:endParaRPr/>
          </a:p>
        </p:txBody>
      </p:sp>
      <p:sp>
        <p:nvSpPr>
          <p:cNvPr id="606" name="Google Shape;606;p3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158750" algn="l" rtl="0">
              <a:lnSpc>
                <a:spcPct val="100000"/>
              </a:lnSpc>
              <a:spcBef>
                <a:spcPts val="0"/>
              </a:spcBef>
              <a:spcAft>
                <a:spcPts val="1600"/>
              </a:spcAft>
              <a:buSzPts val="1100"/>
              <a:buNone/>
            </a:pPr>
            <a:endParaRPr sz="1100">
              <a:latin typeface="Quattrocento Sans"/>
              <a:ea typeface="Quattrocento Sans"/>
              <a:cs typeface="Quattrocento Sans"/>
              <a:sym typeface="Quattrocento Sans"/>
            </a:endParaRPr>
          </a:p>
        </p:txBody>
      </p:sp>
      <p:pic>
        <p:nvPicPr>
          <p:cNvPr id="607" name="Google Shape;607;p37" descr="A screenshot of a medical survey&#10;&#10;AI-generated content may be incorrect."/>
          <p:cNvPicPr preferRelativeResize="0"/>
          <p:nvPr/>
        </p:nvPicPr>
        <p:blipFill rotWithShape="1">
          <a:blip r:embed="rId3">
            <a:alphaModFix/>
          </a:blip>
          <a:srcRect/>
          <a:stretch/>
        </p:blipFill>
        <p:spPr>
          <a:xfrm>
            <a:off x="3276667" y="5549"/>
            <a:ext cx="8916270" cy="6838291"/>
          </a:xfrm>
          <a:prstGeom prst="rect">
            <a:avLst/>
          </a:prstGeom>
          <a:noFill/>
          <a:ln>
            <a:noFill/>
          </a:ln>
        </p:spPr>
      </p:pic>
      <p:sp>
        <p:nvSpPr>
          <p:cNvPr id="608" name="Google Shape;608;p37"/>
          <p:cNvSpPr txBox="1"/>
          <p:nvPr/>
        </p:nvSpPr>
        <p:spPr>
          <a:xfrm>
            <a:off x="122605" y="2888294"/>
            <a:ext cx="2859832" cy="1200329"/>
          </a:xfrm>
          <a:prstGeom prst="rect">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entury Gothic"/>
                <a:ea typeface="Century Gothic"/>
                <a:cs typeface="Century Gothic"/>
                <a:sym typeface="Century Gothic"/>
              </a:rPr>
              <a:t>This must be a NEW ACP conversation that has NOT been had by any provider during the same year. Cannot bill twice in the same year for a NEW ACP conversation</a:t>
            </a:r>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p:txBody>
      </p:sp>
      <p:cxnSp>
        <p:nvCxnSpPr>
          <p:cNvPr id="609" name="Google Shape;609;p37"/>
          <p:cNvCxnSpPr/>
          <p:nvPr/>
        </p:nvCxnSpPr>
        <p:spPr>
          <a:xfrm>
            <a:off x="2977163" y="5291915"/>
            <a:ext cx="299731" cy="7775"/>
          </a:xfrm>
          <a:prstGeom prst="straightConnector1">
            <a:avLst/>
          </a:prstGeom>
          <a:noFill/>
          <a:ln w="12700" cap="flat" cmpd="sng">
            <a:solidFill>
              <a:schemeClr val="accent1"/>
            </a:solidFill>
            <a:prstDash val="solid"/>
            <a:miter lim="8000"/>
            <a:headEnd type="none" w="sm" len="sm"/>
            <a:tailEnd type="triangle" w="med" len="med"/>
          </a:ln>
        </p:spPr>
      </p:cxnSp>
      <p:sp>
        <p:nvSpPr>
          <p:cNvPr id="610" name="Google Shape;610;p37"/>
          <p:cNvSpPr txBox="1"/>
          <p:nvPr/>
        </p:nvSpPr>
        <p:spPr>
          <a:xfrm>
            <a:off x="122605" y="4924599"/>
            <a:ext cx="2717765" cy="1200329"/>
          </a:xfrm>
          <a:prstGeom prst="rect">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entury Gothic"/>
                <a:ea typeface="Century Gothic"/>
                <a:cs typeface="Century Gothic"/>
                <a:sym typeface="Century Gothic"/>
              </a:rPr>
              <a:t>Need to create a new note entirely for this conversation or make it VERY CLEAR within the same note that this was separate time accounted for and billed for</a:t>
            </a:r>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p:txBody>
      </p:sp>
      <p:sp>
        <p:nvSpPr>
          <p:cNvPr id="611" name="Google Shape;611;p37"/>
          <p:cNvSpPr txBox="1"/>
          <p:nvPr/>
        </p:nvSpPr>
        <p:spPr>
          <a:xfrm>
            <a:off x="1105989" y="6125152"/>
            <a:ext cx="235049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Century Gothic"/>
                <a:ea typeface="Century Gothic"/>
                <a:cs typeface="Century Gothic"/>
                <a:sym typeface="Century Gothic"/>
              </a:rPr>
              <a:t>Image created by author as adapted from </a:t>
            </a:r>
            <a:endParaRPr/>
          </a:p>
          <a:p>
            <a:pPr marL="0" marR="0" lvl="0" indent="0" algn="l" rtl="0">
              <a:spcBef>
                <a:spcPts val="0"/>
              </a:spcBef>
              <a:spcAft>
                <a:spcPts val="0"/>
              </a:spcAft>
              <a:buNone/>
            </a:pPr>
            <a:r>
              <a:rPr lang="en-US" sz="1000">
                <a:solidFill>
                  <a:schemeClr val="dk1"/>
                </a:solidFill>
                <a:latin typeface="Century Gothic"/>
                <a:ea typeface="Century Gothic"/>
                <a:cs typeface="Century Gothic"/>
                <a:sym typeface="Century Gothic"/>
              </a:rPr>
              <a:t>Emory Supportive Care Center EPIC Note template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3"/>
          <p:cNvSpPr txBox="1">
            <a:spLocks noGrp="1"/>
          </p:cNvSpPr>
          <p:nvPr>
            <p:ph type="title"/>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lt1"/>
              </a:buClr>
              <a:buSzPts val="4400"/>
              <a:buFont typeface="Georgia"/>
              <a:buNone/>
            </a:pPr>
            <a:r>
              <a:rPr lang="en-US"/>
              <a:t>Learning Objective</a:t>
            </a:r>
            <a:endParaRPr/>
          </a:p>
        </p:txBody>
      </p:sp>
      <p:sp>
        <p:nvSpPr>
          <p:cNvPr id="94" name="Google Shape;94;p3"/>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rmAutofit/>
          </a:bodyPr>
          <a:lstStyle/>
          <a:p>
            <a:pPr marL="0" indent="0">
              <a:lnSpc>
                <a:spcPct val="70000"/>
              </a:lnSpc>
            </a:pPr>
            <a:r>
              <a:rPr lang="en-US">
                <a:solidFill>
                  <a:srgbClr val="FFFFFF"/>
                </a:solidFill>
              </a:rPr>
              <a:t>Understand the shift of focus for outpatient vs inpatient care </a:t>
            </a:r>
            <a:endParaRPr lang="en-US"/>
          </a:p>
          <a:p>
            <a:pPr marL="0" lvl="0" indent="0" algn="l" rtl="0">
              <a:lnSpc>
                <a:spcPct val="70000"/>
              </a:lnSpc>
              <a:spcBef>
                <a:spcPts val="1000"/>
              </a:spcBef>
              <a:spcAft>
                <a:spcPts val="0"/>
              </a:spcAft>
              <a:buSzPts val="2400"/>
              <a:buNone/>
            </a:pPr>
            <a:endParaRPr/>
          </a:p>
          <a:p>
            <a:pPr marL="0" lvl="0" indent="0" algn="l" rtl="0">
              <a:lnSpc>
                <a:spcPct val="70000"/>
              </a:lnSpc>
              <a:spcBef>
                <a:spcPts val="1000"/>
              </a:spcBef>
              <a:spcAft>
                <a:spcPts val="0"/>
              </a:spcAft>
              <a:buSzPts val="2400"/>
              <a:buNone/>
            </a:pP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Georgia"/>
              <a:buNone/>
            </a:pPr>
            <a:r>
              <a:rPr lang="en-US"/>
              <a:t>Follow-Up</a:t>
            </a:r>
            <a:br>
              <a:rPr lang="en-US"/>
            </a:br>
            <a:r>
              <a:rPr lang="en-US"/>
              <a:t>ACP Note</a:t>
            </a:r>
            <a:endParaRPr/>
          </a:p>
        </p:txBody>
      </p:sp>
      <p:cxnSp>
        <p:nvCxnSpPr>
          <p:cNvPr id="617" name="Google Shape;617;p38"/>
          <p:cNvCxnSpPr/>
          <p:nvPr/>
        </p:nvCxnSpPr>
        <p:spPr>
          <a:xfrm rot="10800000" flipH="1">
            <a:off x="3110621" y="3310740"/>
            <a:ext cx="489153" cy="457175"/>
          </a:xfrm>
          <a:prstGeom prst="straightConnector1">
            <a:avLst/>
          </a:prstGeom>
          <a:noFill/>
          <a:ln w="12700" cap="flat" cmpd="sng">
            <a:solidFill>
              <a:schemeClr val="accent1"/>
            </a:solidFill>
            <a:prstDash val="solid"/>
            <a:miter lim="8000"/>
            <a:headEnd type="none" w="sm" len="sm"/>
            <a:tailEnd type="triangle" w="med" len="med"/>
          </a:ln>
        </p:spPr>
      </p:cxnSp>
      <p:sp>
        <p:nvSpPr>
          <p:cNvPr id="618" name="Google Shape;618;p38"/>
          <p:cNvSpPr txBox="1"/>
          <p:nvPr/>
        </p:nvSpPr>
        <p:spPr>
          <a:xfrm>
            <a:off x="230232" y="3163819"/>
            <a:ext cx="2859832" cy="1200329"/>
          </a:xfrm>
          <a:prstGeom prst="rect">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entury Gothic"/>
                <a:ea typeface="Century Gothic"/>
                <a:cs typeface="Century Gothic"/>
                <a:sym typeface="Century Gothic"/>
              </a:rPr>
              <a:t>Since this is a follow-up ACP conversation, you must document what has clinically CHANGED in the patient since last ACP conversation was documented.</a:t>
            </a:r>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p:txBody>
      </p:sp>
      <p:pic>
        <p:nvPicPr>
          <p:cNvPr id="619" name="Google Shape;619;p38" descr="A screenshot of a conversation&#10;&#10;AI-generated content may be incorrect."/>
          <p:cNvPicPr preferRelativeResize="0">
            <a:picLocks noGrp="1"/>
          </p:cNvPicPr>
          <p:nvPr>
            <p:ph type="body" idx="1"/>
          </p:nvPr>
        </p:nvPicPr>
        <p:blipFill rotWithShape="1">
          <a:blip r:embed="rId3">
            <a:alphaModFix/>
          </a:blip>
          <a:srcRect/>
          <a:stretch/>
        </p:blipFill>
        <p:spPr>
          <a:xfrm>
            <a:off x="3613967" y="-1240"/>
            <a:ext cx="8576646" cy="6863853"/>
          </a:xfrm>
          <a:prstGeom prst="rect">
            <a:avLst/>
          </a:prstGeom>
          <a:noFill/>
          <a:ln>
            <a:noFill/>
          </a:ln>
        </p:spPr>
      </p:pic>
      <p:sp>
        <p:nvSpPr>
          <p:cNvPr id="620" name="Google Shape;620;p38"/>
          <p:cNvSpPr txBox="1"/>
          <p:nvPr/>
        </p:nvSpPr>
        <p:spPr>
          <a:xfrm>
            <a:off x="1785501" y="6489631"/>
            <a:ext cx="1773242"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Century Gothic"/>
                <a:ea typeface="Century Gothic"/>
                <a:cs typeface="Century Gothic"/>
                <a:sym typeface="Century Gothic"/>
              </a:rPr>
              <a:t>Image created by author</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39"/>
          <p:cNvSpPr txBox="1">
            <a:spLocks noGrp="1"/>
          </p:cNvSpPr>
          <p:nvPr>
            <p:ph type="title"/>
          </p:nvPr>
        </p:nvSpPr>
        <p:spPr>
          <a:xfrm>
            <a:off x="640079" y="1270001"/>
            <a:ext cx="2616174" cy="119888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Georgia"/>
              <a:buNone/>
            </a:pPr>
            <a:r>
              <a:rPr lang="en-US"/>
              <a:t>Transplant Evaluation</a:t>
            </a:r>
            <a:endParaRPr/>
          </a:p>
        </p:txBody>
      </p:sp>
      <p:pic>
        <p:nvPicPr>
          <p:cNvPr id="626" name="Google Shape;626;p39" descr="A screenshot of a black screen&#10;&#10;AI-generated content may be incorrect."/>
          <p:cNvPicPr preferRelativeResize="0">
            <a:picLocks noGrp="1"/>
          </p:cNvPicPr>
          <p:nvPr>
            <p:ph type="body" idx="1"/>
          </p:nvPr>
        </p:nvPicPr>
        <p:blipFill rotWithShape="1">
          <a:blip r:embed="rId3">
            <a:alphaModFix/>
          </a:blip>
          <a:srcRect/>
          <a:stretch/>
        </p:blipFill>
        <p:spPr>
          <a:xfrm>
            <a:off x="3759706" y="5840"/>
            <a:ext cx="8419677" cy="6841563"/>
          </a:xfrm>
          <a:prstGeom prst="rect">
            <a:avLst/>
          </a:prstGeom>
          <a:noFill/>
          <a:ln>
            <a:noFill/>
          </a:ln>
        </p:spPr>
      </p:pic>
      <p:sp>
        <p:nvSpPr>
          <p:cNvPr id="627" name="Google Shape;627;p39"/>
          <p:cNvSpPr txBox="1"/>
          <p:nvPr/>
        </p:nvSpPr>
        <p:spPr>
          <a:xfrm>
            <a:off x="510" y="6293394"/>
            <a:ext cx="2616174"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Century Gothic"/>
                <a:ea typeface="Century Gothic"/>
                <a:cs typeface="Century Gothic"/>
                <a:sym typeface="Century Gothic"/>
              </a:rPr>
              <a:t>Image created by author as adapted from Emory Supportive Care Center EPIC Note template</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Georgia"/>
              <a:buNone/>
            </a:pPr>
            <a:endParaRPr/>
          </a:p>
        </p:txBody>
      </p:sp>
      <p:pic>
        <p:nvPicPr>
          <p:cNvPr id="633" name="Google Shape;633;p40" descr="A screenshot of a black screen&#10;&#10;AI-generated content may be incorrect."/>
          <p:cNvPicPr preferRelativeResize="0">
            <a:picLocks noGrp="1"/>
          </p:cNvPicPr>
          <p:nvPr>
            <p:ph type="body" idx="1"/>
          </p:nvPr>
        </p:nvPicPr>
        <p:blipFill rotWithShape="1">
          <a:blip r:embed="rId3">
            <a:alphaModFix/>
          </a:blip>
          <a:srcRect/>
          <a:stretch/>
        </p:blipFill>
        <p:spPr>
          <a:xfrm>
            <a:off x="3448626" y="-2878"/>
            <a:ext cx="8742481" cy="6862574"/>
          </a:xfrm>
          <a:prstGeom prst="rect">
            <a:avLst/>
          </a:prstGeom>
          <a:noFill/>
          <a:ln>
            <a:noFill/>
          </a:ln>
        </p:spPr>
      </p:pic>
      <p:cxnSp>
        <p:nvCxnSpPr>
          <p:cNvPr id="634" name="Google Shape;634;p40"/>
          <p:cNvCxnSpPr/>
          <p:nvPr/>
        </p:nvCxnSpPr>
        <p:spPr>
          <a:xfrm>
            <a:off x="3110621" y="814627"/>
            <a:ext cx="299731" cy="7775"/>
          </a:xfrm>
          <a:prstGeom prst="straightConnector1">
            <a:avLst/>
          </a:prstGeom>
          <a:noFill/>
          <a:ln w="12700" cap="flat" cmpd="sng">
            <a:solidFill>
              <a:schemeClr val="accent1"/>
            </a:solidFill>
            <a:prstDash val="solid"/>
            <a:miter lim="8000"/>
            <a:headEnd type="none" w="sm" len="sm"/>
            <a:tailEnd type="triangle" w="med" len="med"/>
          </a:ln>
        </p:spPr>
      </p:cxnSp>
      <p:sp>
        <p:nvSpPr>
          <p:cNvPr id="635" name="Google Shape;635;p40"/>
          <p:cNvSpPr txBox="1"/>
          <p:nvPr/>
        </p:nvSpPr>
        <p:spPr>
          <a:xfrm>
            <a:off x="256063" y="447311"/>
            <a:ext cx="2717765" cy="1200329"/>
          </a:xfrm>
          <a:prstGeom prst="rect">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entury Gothic"/>
                <a:ea typeface="Century Gothic"/>
                <a:cs typeface="Century Gothic"/>
                <a:sym typeface="Century Gothic"/>
              </a:rPr>
              <a:t>Need to create a new note entirely for this conversation or make it VERY CLEAR within the same note that this was separate time accounted for and billed for</a:t>
            </a:r>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p:txBody>
      </p:sp>
      <p:sp>
        <p:nvSpPr>
          <p:cNvPr id="636" name="Google Shape;636;p40"/>
          <p:cNvSpPr txBox="1"/>
          <p:nvPr/>
        </p:nvSpPr>
        <p:spPr>
          <a:xfrm>
            <a:off x="75806" y="6449575"/>
            <a:ext cx="3342582"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Century Gothic"/>
                <a:ea typeface="Century Gothic"/>
                <a:cs typeface="Century Gothic"/>
                <a:sym typeface="Century Gothic"/>
              </a:rPr>
              <a:t>Image created by author as adapted from </a:t>
            </a:r>
            <a:endParaRPr/>
          </a:p>
          <a:p>
            <a:pPr marL="0" marR="0" lvl="0" indent="0" algn="l" rtl="0">
              <a:spcBef>
                <a:spcPts val="0"/>
              </a:spcBef>
              <a:spcAft>
                <a:spcPts val="0"/>
              </a:spcAft>
              <a:buNone/>
            </a:pPr>
            <a:r>
              <a:rPr lang="en-US" sz="1000">
                <a:solidFill>
                  <a:schemeClr val="dk1"/>
                </a:solidFill>
                <a:latin typeface="Century Gothic"/>
                <a:ea typeface="Century Gothic"/>
                <a:cs typeface="Century Gothic"/>
                <a:sym typeface="Century Gothic"/>
              </a:rPr>
              <a:t>Emory Supportive Care Center EPIC Note template</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41"/>
          <p:cNvSpPr txBox="1">
            <a:spLocks noGrp="1"/>
          </p:cNvSpPr>
          <p:nvPr>
            <p:ph type="body" idx="1"/>
          </p:nvPr>
        </p:nvSpPr>
        <p:spPr>
          <a:xfrm>
            <a:off x="640080" y="1312672"/>
            <a:ext cx="10890928" cy="4886960"/>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100000"/>
              </a:lnSpc>
              <a:spcBef>
                <a:spcPts val="0"/>
              </a:spcBef>
              <a:spcAft>
                <a:spcPts val="0"/>
              </a:spcAft>
              <a:buSzPct val="116667"/>
              <a:buNone/>
            </a:pPr>
            <a:r>
              <a:rPr lang="en-US" b="1" u="sng"/>
              <a:t>PALLIATIVE CARE MEDICATION REFILL REQUEST NOTE</a:t>
            </a:r>
            <a:br>
              <a:rPr lang="en-US" u="sng"/>
            </a:br>
            <a:endParaRPr/>
          </a:p>
          <a:p>
            <a:pPr marL="228600" lvl="0" indent="-241935" algn="l" rtl="0">
              <a:lnSpc>
                <a:spcPct val="100000"/>
              </a:lnSpc>
              <a:spcBef>
                <a:spcPts val="1000"/>
              </a:spcBef>
              <a:spcAft>
                <a:spcPts val="0"/>
              </a:spcAft>
              <a:buSzPct val="116667"/>
              <a:buChar char="●"/>
            </a:pPr>
            <a:r>
              <a:rPr lang="en-US"/>
              <a:t>*** refilled for ***date; Last fill on *** per PDMP</a:t>
            </a:r>
            <a:endParaRPr/>
          </a:p>
          <a:p>
            <a:pPr marL="228600" lvl="0" indent="-241935" algn="l" rtl="0">
              <a:lnSpc>
                <a:spcPct val="100000"/>
              </a:lnSpc>
              <a:spcBef>
                <a:spcPts val="1000"/>
              </a:spcBef>
              <a:spcAft>
                <a:spcPts val="0"/>
              </a:spcAft>
              <a:buSzPct val="116667"/>
              <a:buChar char="●"/>
            </a:pPr>
            <a:r>
              <a:rPr lang="en-US"/>
              <a:t>PDMP reviewed and appropriate: Not reviewed.</a:t>
            </a:r>
            <a:endParaRPr/>
          </a:p>
          <a:p>
            <a:pPr marL="228600" lvl="0" indent="-241935" algn="l" rtl="0">
              <a:lnSpc>
                <a:spcPct val="100000"/>
              </a:lnSpc>
              <a:spcBef>
                <a:spcPts val="1000"/>
              </a:spcBef>
              <a:spcAft>
                <a:spcPts val="0"/>
              </a:spcAft>
              <a:buSzPct val="116667"/>
              <a:buChar char="●"/>
            </a:pPr>
            <a:r>
              <a:rPr lang="en-US"/>
              <a:t>Reviewed Blue Sticky/additional comments ***</a:t>
            </a:r>
            <a:endParaRPr/>
          </a:p>
          <a:p>
            <a:pPr marL="228600" lvl="0" indent="-241935" algn="l" rtl="0">
              <a:lnSpc>
                <a:spcPct val="100000"/>
              </a:lnSpc>
              <a:spcBef>
                <a:spcPts val="1000"/>
              </a:spcBef>
              <a:spcAft>
                <a:spcPts val="0"/>
              </a:spcAft>
              <a:buSzPct val="116667"/>
              <a:buChar char="●"/>
            </a:pPr>
            <a:r>
              <a:rPr lang="en-US"/>
              <a:t>Reviewed chart and recent palliative care notes ***, last palliative care note on ***</a:t>
            </a:r>
            <a:endParaRPr/>
          </a:p>
          <a:p>
            <a:pPr marL="228600" lvl="0" indent="-241935" algn="l" rtl="0">
              <a:lnSpc>
                <a:spcPct val="100000"/>
              </a:lnSpc>
              <a:spcBef>
                <a:spcPts val="1000"/>
              </a:spcBef>
              <a:spcAft>
                <a:spcPts val="0"/>
              </a:spcAft>
              <a:buSzPct val="116667"/>
              <a:buChar char="●"/>
            </a:pPr>
            <a:r>
              <a:rPr lang="en-US"/>
              <a:t>E-Substance agreement Signed on 11/6/2023</a:t>
            </a:r>
            <a:endParaRPr/>
          </a:p>
          <a:p>
            <a:pPr marL="228600" lvl="0" indent="-241935" algn="l" rtl="0">
              <a:lnSpc>
                <a:spcPct val="100000"/>
              </a:lnSpc>
              <a:spcBef>
                <a:spcPts val="1000"/>
              </a:spcBef>
              <a:spcAft>
                <a:spcPts val="0"/>
              </a:spcAft>
              <a:buSzPct val="116667"/>
              <a:buChar char="●"/>
            </a:pPr>
            <a:r>
              <a:rPr lang="en-US"/>
              <a:t>Signed on 10/15/2024</a:t>
            </a:r>
            <a:endParaRPr/>
          </a:p>
          <a:p>
            <a:pPr marL="228600" lvl="0" indent="-241935" algn="l" rtl="0">
              <a:lnSpc>
                <a:spcPct val="100000"/>
              </a:lnSpc>
              <a:spcBef>
                <a:spcPts val="1000"/>
              </a:spcBef>
              <a:spcAft>
                <a:spcPts val="0"/>
              </a:spcAft>
              <a:buSzPct val="116667"/>
              <a:buChar char="●"/>
            </a:pPr>
            <a:r>
              <a:rPr lang="en-US"/>
              <a:t>Most recent UDS reviewed: Navis lab result on file - 7/15/2024  &amp; {UDS response:45062} </a:t>
            </a:r>
            <a:endParaRPr/>
          </a:p>
          <a:p>
            <a:pPr marL="228600" lvl="0" indent="-241935" algn="l" rtl="0">
              <a:lnSpc>
                <a:spcPct val="100000"/>
              </a:lnSpc>
              <a:spcBef>
                <a:spcPts val="1000"/>
              </a:spcBef>
              <a:spcAft>
                <a:spcPts val="0"/>
              </a:spcAft>
              <a:buSzPct val="116667"/>
              <a:buChar char="●"/>
            </a:pPr>
            <a:r>
              <a:rPr lang="en-US"/>
              <a:t>Narcan has been previously prescribed</a:t>
            </a:r>
            <a:endParaRPr/>
          </a:p>
          <a:p>
            <a:pPr marL="228600" lvl="0" indent="-241935" algn="l" rtl="0">
              <a:lnSpc>
                <a:spcPct val="100000"/>
              </a:lnSpc>
              <a:spcBef>
                <a:spcPts val="1000"/>
              </a:spcBef>
              <a:spcAft>
                <a:spcPts val="0"/>
              </a:spcAft>
              <a:buSzPct val="116667"/>
              <a:buChar char="●"/>
            </a:pPr>
            <a:r>
              <a:rPr lang="en-US"/>
              <a:t>@RECENTFUTUREVISITS@</a:t>
            </a:r>
            <a:endParaRPr/>
          </a:p>
          <a:p>
            <a:pPr marL="228600" lvl="0" indent="-90805" algn="l" rtl="0">
              <a:lnSpc>
                <a:spcPct val="100000"/>
              </a:lnSpc>
              <a:spcBef>
                <a:spcPts val="1000"/>
              </a:spcBef>
              <a:spcAft>
                <a:spcPts val="1600"/>
              </a:spcAft>
              <a:buSzPct val="116667"/>
              <a:buNone/>
            </a:pPr>
            <a:endParaRPr/>
          </a:p>
        </p:txBody>
      </p:sp>
      <p:cxnSp>
        <p:nvCxnSpPr>
          <p:cNvPr id="642" name="Google Shape;642;p41"/>
          <p:cNvCxnSpPr/>
          <p:nvPr/>
        </p:nvCxnSpPr>
        <p:spPr>
          <a:xfrm rot="10800000">
            <a:off x="4570559" y="5111833"/>
            <a:ext cx="1782370" cy="0"/>
          </a:xfrm>
          <a:prstGeom prst="straightConnector1">
            <a:avLst/>
          </a:prstGeom>
          <a:noFill/>
          <a:ln w="12700" cap="flat" cmpd="sng">
            <a:solidFill>
              <a:schemeClr val="accent1"/>
            </a:solidFill>
            <a:prstDash val="solid"/>
            <a:miter lim="8000"/>
            <a:headEnd type="none" w="sm" len="sm"/>
            <a:tailEnd type="triangle" w="med" len="med"/>
          </a:ln>
        </p:spPr>
      </p:cxnSp>
      <p:sp>
        <p:nvSpPr>
          <p:cNvPr id="643" name="Google Shape;643;p41"/>
          <p:cNvSpPr txBox="1"/>
          <p:nvPr/>
        </p:nvSpPr>
        <p:spPr>
          <a:xfrm>
            <a:off x="6352929" y="4725122"/>
            <a:ext cx="3192003" cy="1477328"/>
          </a:xfrm>
          <a:prstGeom prst="rect">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500">
                <a:solidFill>
                  <a:schemeClr val="dk1"/>
                </a:solidFill>
                <a:latin typeface="Century Gothic"/>
                <a:ea typeface="Century Gothic"/>
                <a:cs typeface="Century Gothic"/>
                <a:sym typeface="Century Gothic"/>
              </a:rPr>
              <a:t>Have you seen this patient within the last X months? Do they have an appointment scheduled in clinic within the next Y months? What are your clinic policies regarding this?</a:t>
            </a:r>
            <a:endParaRPr/>
          </a:p>
        </p:txBody>
      </p:sp>
      <p:cxnSp>
        <p:nvCxnSpPr>
          <p:cNvPr id="644" name="Google Shape;644;p41"/>
          <p:cNvCxnSpPr/>
          <p:nvPr/>
        </p:nvCxnSpPr>
        <p:spPr>
          <a:xfrm flipH="1" flipV="1">
            <a:off x="7825194" y="1514133"/>
            <a:ext cx="870059" cy="1809"/>
          </a:xfrm>
          <a:prstGeom prst="straightConnector1">
            <a:avLst/>
          </a:prstGeom>
          <a:noFill/>
          <a:ln w="12700" cap="flat" cmpd="sng">
            <a:solidFill>
              <a:schemeClr val="accent1"/>
            </a:solidFill>
            <a:prstDash val="solid"/>
            <a:miter lim="8000"/>
            <a:headEnd type="none" w="sm" len="sm"/>
            <a:tailEnd type="triangle" w="med" len="med"/>
          </a:ln>
        </p:spPr>
      </p:cxnSp>
      <p:sp>
        <p:nvSpPr>
          <p:cNvPr id="645" name="Google Shape;645;p41"/>
          <p:cNvSpPr txBox="1"/>
          <p:nvPr/>
        </p:nvSpPr>
        <p:spPr>
          <a:xfrm>
            <a:off x="8558551" y="291324"/>
            <a:ext cx="2717765" cy="2739211"/>
          </a:xfrm>
          <a:prstGeom prst="rect">
            <a:avLst/>
          </a:prstGeom>
          <a:solidFill>
            <a:schemeClr val="lt1"/>
          </a:solidFill>
          <a:ln w="19050" cap="flat" cmpd="sng">
            <a:solidFill>
              <a:schemeClr val="dk1"/>
            </a:solidFill>
            <a:prstDash val="solid"/>
            <a:miter lim="8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Controlled medication refill request note</a:t>
            </a:r>
            <a:endParaRPr/>
          </a:p>
          <a:p>
            <a:pPr marL="171450" marR="0" lvl="0" indent="-171450" algn="l" rtl="0">
              <a:spcBef>
                <a:spcPts val="0"/>
              </a:spcBef>
              <a:spcAft>
                <a:spcPts val="0"/>
              </a:spcAft>
              <a:buClr>
                <a:schemeClr val="dk1"/>
              </a:buClr>
              <a:buSzPts val="1600"/>
              <a:buFont typeface="Calibri"/>
              <a:buChar char="-"/>
            </a:pPr>
            <a:r>
              <a:rPr lang="en-US" sz="1600">
                <a:solidFill>
                  <a:schemeClr val="dk1"/>
                </a:solidFill>
                <a:latin typeface="Century Gothic"/>
                <a:ea typeface="Century Gothic"/>
                <a:cs typeface="Century Gothic"/>
                <a:sym typeface="Century Gothic"/>
              </a:rPr>
              <a:t>Allows for ease of cross-coverage among multiple providers</a:t>
            </a:r>
            <a:endParaRPr/>
          </a:p>
          <a:p>
            <a:pPr marL="171450" marR="0" lvl="0" indent="-171450" algn="l" rtl="0">
              <a:spcBef>
                <a:spcPts val="0"/>
              </a:spcBef>
              <a:spcAft>
                <a:spcPts val="0"/>
              </a:spcAft>
              <a:buClr>
                <a:schemeClr val="dk1"/>
              </a:buClr>
              <a:buSzPts val="1600"/>
              <a:buFont typeface="Calibri"/>
              <a:buChar char="-"/>
            </a:pPr>
            <a:r>
              <a:rPr lang="en-US" sz="1600">
                <a:solidFill>
                  <a:schemeClr val="dk1"/>
                </a:solidFill>
                <a:latin typeface="Century Gothic"/>
                <a:ea typeface="Century Gothic"/>
                <a:cs typeface="Century Gothic"/>
                <a:sym typeface="Century Gothic"/>
              </a:rPr>
              <a:t>Incorporates </a:t>
            </a:r>
            <a:r>
              <a:rPr lang="en-US" sz="1600" b="1">
                <a:solidFill>
                  <a:schemeClr val="dk1"/>
                </a:solidFill>
                <a:latin typeface="Century Gothic"/>
                <a:ea typeface="Century Gothic"/>
                <a:cs typeface="Century Gothic"/>
                <a:sym typeface="Century Gothic"/>
              </a:rPr>
              <a:t>universal opioid precautions</a:t>
            </a:r>
            <a:endParaRPr/>
          </a:p>
          <a:p>
            <a:pPr marL="171450" marR="0" lvl="0" indent="-171450" algn="l" rtl="0">
              <a:spcBef>
                <a:spcPts val="0"/>
              </a:spcBef>
              <a:spcAft>
                <a:spcPts val="0"/>
              </a:spcAft>
              <a:buClr>
                <a:schemeClr val="dk1"/>
              </a:buClr>
              <a:buSzPts val="1600"/>
              <a:buFont typeface="Calibri"/>
              <a:buChar char="-"/>
            </a:pPr>
            <a:r>
              <a:rPr lang="en-US" sz="1600" b="1">
                <a:solidFill>
                  <a:schemeClr val="dk1"/>
                </a:solidFill>
                <a:latin typeface="Century Gothic"/>
                <a:ea typeface="Century Gothic"/>
                <a:cs typeface="Century Gothic"/>
                <a:sym typeface="Century Gothic"/>
              </a:rPr>
              <a:t>Identifies aberrant/concerning controlled medication use</a:t>
            </a:r>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p:txBody>
      </p:sp>
      <p:sp>
        <p:nvSpPr>
          <p:cNvPr id="2" name="TextBox 1">
            <a:extLst>
              <a:ext uri="{FF2B5EF4-FFF2-40B4-BE49-F238E27FC236}">
                <a16:creationId xmlns:a16="http://schemas.microsoft.com/office/drawing/2014/main" id="{E22649AD-8B78-3591-F142-B4E165913258}"/>
              </a:ext>
            </a:extLst>
          </p:cNvPr>
          <p:cNvSpPr txBox="1"/>
          <p:nvPr/>
        </p:nvSpPr>
        <p:spPr>
          <a:xfrm>
            <a:off x="9446637" y="6490510"/>
            <a:ext cx="274319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latin typeface="Century Gothic"/>
              </a:rPr>
              <a:t>Image created by author</a:t>
            </a:r>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p42"/>
          <p:cNvSpPr txBox="1">
            <a:spLocks noGrp="1"/>
          </p:cNvSpPr>
          <p:nvPr>
            <p:ph type="title"/>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lt1"/>
              </a:buClr>
              <a:buSzPts val="4400"/>
              <a:buFont typeface="Georgia"/>
              <a:buNone/>
            </a:pPr>
            <a:r>
              <a:rPr lang="en-US"/>
              <a:t>Learning Objective</a:t>
            </a:r>
            <a:endParaRPr/>
          </a:p>
        </p:txBody>
      </p:sp>
      <p:sp>
        <p:nvSpPr>
          <p:cNvPr id="651" name="Google Shape;651;p4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400"/>
              <a:buFont typeface="Arial"/>
              <a:buNone/>
            </a:pPr>
            <a:r>
              <a:rPr lang="en-US"/>
              <a:t>Evaluate best telehealth practices</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pic>
        <p:nvPicPr>
          <p:cNvPr id="657" name="Google Shape;657;p45" title="Gemini_Generated_Image_8eqmja8eqmja8eqm.png"/>
          <p:cNvPicPr preferRelativeResize="0"/>
          <p:nvPr/>
        </p:nvPicPr>
        <p:blipFill>
          <a:blip r:embed="rId3">
            <a:alphaModFix/>
          </a:blip>
          <a:stretch>
            <a:fillRect/>
          </a:stretch>
        </p:blipFill>
        <p:spPr>
          <a:xfrm>
            <a:off x="0" y="9"/>
            <a:ext cx="12191999" cy="6650181"/>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3" name="Google Shape;663;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Georgia"/>
              <a:buNone/>
            </a:pPr>
            <a:r>
              <a:rPr lang="en-US"/>
              <a:t>Best Practices in Telehealth</a:t>
            </a:r>
            <a:endParaRPr/>
          </a:p>
        </p:txBody>
      </p:sp>
      <p:sp>
        <p:nvSpPr>
          <p:cNvPr id="664" name="Google Shape;664;p46"/>
          <p:cNvSpPr txBox="1">
            <a:spLocks noGrp="1"/>
          </p:cNvSpPr>
          <p:nvPr>
            <p:ph type="body" idx="1"/>
          </p:nvPr>
        </p:nvSpPr>
        <p:spPr>
          <a:xfrm>
            <a:off x="640080" y="2107446"/>
            <a:ext cx="10890928" cy="3566160"/>
          </a:xfrm>
          <a:prstGeom prst="rect">
            <a:avLst/>
          </a:prstGeom>
          <a:noFill/>
          <a:ln>
            <a:noFill/>
          </a:ln>
        </p:spPr>
        <p:txBody>
          <a:bodyPr spcFirstLastPara="1" wrap="square" lIns="91425" tIns="45700" rIns="91425" bIns="45700" anchor="t" anchorCtr="0">
            <a:noAutofit/>
          </a:bodyPr>
          <a:lstStyle/>
          <a:p>
            <a:pPr marL="550545" lvl="1" indent="-285750" algn="l" rtl="0">
              <a:lnSpc>
                <a:spcPct val="100000"/>
              </a:lnSpc>
              <a:spcBef>
                <a:spcPts val="0"/>
              </a:spcBef>
              <a:spcAft>
                <a:spcPts val="0"/>
              </a:spcAft>
              <a:buSzPts val="2000"/>
              <a:buChar char="○"/>
            </a:pPr>
            <a:r>
              <a:rPr lang="en-US" sz="2000"/>
              <a:t>A telehealth attestation is required</a:t>
            </a:r>
            <a:endParaRPr/>
          </a:p>
          <a:p>
            <a:pPr marL="550545" lvl="1" indent="-285750" algn="l" rtl="0">
              <a:lnSpc>
                <a:spcPct val="100000"/>
              </a:lnSpc>
              <a:spcBef>
                <a:spcPts val="500"/>
              </a:spcBef>
              <a:spcAft>
                <a:spcPts val="0"/>
              </a:spcAft>
              <a:buSzPts val="2000"/>
              <a:buChar char="○"/>
            </a:pPr>
            <a:r>
              <a:rPr lang="en-US" sz="2000"/>
              <a:t>Specific billing codes are needed to specify telehealth</a:t>
            </a:r>
            <a:endParaRPr/>
          </a:p>
          <a:p>
            <a:pPr marL="788670" lvl="2" indent="-228600" algn="l" rtl="0">
              <a:lnSpc>
                <a:spcPct val="100000"/>
              </a:lnSpc>
              <a:spcBef>
                <a:spcPts val="500"/>
              </a:spcBef>
              <a:spcAft>
                <a:spcPts val="0"/>
              </a:spcAft>
              <a:buSzPts val="2000"/>
              <a:buFont typeface="Noto Sans Symbols"/>
              <a:buChar char="▪"/>
            </a:pPr>
            <a:r>
              <a:rPr lang="en-US" sz="2000"/>
              <a:t>95 modifier for telehealth audio and visual</a:t>
            </a:r>
            <a:endParaRPr/>
          </a:p>
          <a:p>
            <a:pPr marL="788670" lvl="2" indent="-228600" algn="l" rtl="0">
              <a:lnSpc>
                <a:spcPct val="100000"/>
              </a:lnSpc>
              <a:spcBef>
                <a:spcPts val="500"/>
              </a:spcBef>
              <a:spcAft>
                <a:spcPts val="0"/>
              </a:spcAft>
              <a:buSzPts val="2000"/>
              <a:buFont typeface="Noto Sans Symbols"/>
              <a:buChar char="▪"/>
            </a:pPr>
            <a:r>
              <a:rPr lang="en-US" sz="2000"/>
              <a:t>93 modifier for audio only</a:t>
            </a:r>
            <a:endParaRPr/>
          </a:p>
          <a:p>
            <a:pPr marL="788670" lvl="2" indent="-228600" algn="l" rtl="0">
              <a:lnSpc>
                <a:spcPct val="100000"/>
              </a:lnSpc>
              <a:spcBef>
                <a:spcPts val="500"/>
              </a:spcBef>
              <a:spcAft>
                <a:spcPts val="0"/>
              </a:spcAft>
              <a:buSzPts val="2000"/>
              <a:buFont typeface="Noto Sans Symbols"/>
              <a:buChar char="▪"/>
            </a:pPr>
            <a:r>
              <a:rPr lang="en-US" sz="2000"/>
              <a:t>New specific telehealth codes</a:t>
            </a:r>
            <a:endParaRPr/>
          </a:p>
          <a:p>
            <a:pPr marL="1108710" lvl="3" indent="-228600" algn="l" rtl="0">
              <a:lnSpc>
                <a:spcPct val="100000"/>
              </a:lnSpc>
              <a:spcBef>
                <a:spcPts val="500"/>
              </a:spcBef>
              <a:spcAft>
                <a:spcPts val="0"/>
              </a:spcAft>
              <a:buSzPts val="2000"/>
              <a:buChar char="●"/>
            </a:pPr>
            <a:r>
              <a:rPr lang="en-US" sz="2000"/>
              <a:t>Brief check-in code 98016 (first 5- 10 minutes</a:t>
            </a:r>
            <a:r>
              <a:rPr lang="en-US" sz="2000" u="sng"/>
              <a:t>, </a:t>
            </a:r>
            <a:r>
              <a:rPr lang="en-US" sz="2000"/>
              <a:t>audio only or audio/visual); patient initiated; cannot lead to an immediate visit in the next 24 hours or be a follow-up on a recent visit in the last 7 days</a:t>
            </a:r>
            <a:endParaRPr/>
          </a:p>
          <a:p>
            <a:pPr marL="1355090" lvl="4" indent="-228600" algn="l" rtl="0">
              <a:lnSpc>
                <a:spcPct val="100000"/>
              </a:lnSpc>
              <a:spcBef>
                <a:spcPts val="500"/>
              </a:spcBef>
              <a:spcAft>
                <a:spcPts val="0"/>
              </a:spcAft>
              <a:buSzPts val="2000"/>
              <a:buChar char="○"/>
            </a:pPr>
            <a:r>
              <a:rPr lang="en-US" sz="2000"/>
              <a:t>e.g., better way to handle Mychart messages</a:t>
            </a:r>
            <a:endParaRPr/>
          </a:p>
          <a:p>
            <a:pPr marL="1143000" lvl="2" indent="-101600" algn="l" rtl="0">
              <a:lnSpc>
                <a:spcPct val="100000"/>
              </a:lnSpc>
              <a:spcBef>
                <a:spcPts val="500"/>
              </a:spcBef>
              <a:spcAft>
                <a:spcPts val="0"/>
              </a:spcAft>
              <a:buSzPts val="2000"/>
              <a:buFont typeface="Noto Sans Symbols"/>
              <a:buNone/>
            </a:pPr>
            <a:endParaRPr sz="2000"/>
          </a:p>
          <a:p>
            <a:pPr marL="228600" lvl="0" indent="-50800" algn="l" rtl="0">
              <a:lnSpc>
                <a:spcPct val="100000"/>
              </a:lnSpc>
              <a:spcBef>
                <a:spcPts val="1000"/>
              </a:spcBef>
              <a:spcAft>
                <a:spcPts val="1600"/>
              </a:spcAft>
              <a:buSzPts val="2800"/>
              <a:buNone/>
            </a:pP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Georgia"/>
              <a:buNone/>
            </a:pPr>
            <a:r>
              <a:rPr lang="en-US"/>
              <a:t>Best Practices in Telehealth</a:t>
            </a:r>
            <a:endParaRPr/>
          </a:p>
        </p:txBody>
      </p:sp>
      <p:sp>
        <p:nvSpPr>
          <p:cNvPr id="671" name="Google Shape;671;p47"/>
          <p:cNvSpPr txBox="1">
            <a:spLocks noGrp="1"/>
          </p:cNvSpPr>
          <p:nvPr>
            <p:ph type="body" idx="1"/>
          </p:nvPr>
        </p:nvSpPr>
        <p:spPr>
          <a:xfrm>
            <a:off x="640080" y="2107446"/>
            <a:ext cx="10890928" cy="3566160"/>
          </a:xfrm>
          <a:prstGeom prst="rect">
            <a:avLst/>
          </a:prstGeom>
          <a:noFill/>
          <a:ln>
            <a:noFill/>
          </a:ln>
        </p:spPr>
        <p:txBody>
          <a:bodyPr spcFirstLastPara="1" wrap="square" lIns="91425" tIns="45700" rIns="91425" bIns="45700" anchor="t" anchorCtr="0">
            <a:noAutofit/>
          </a:bodyPr>
          <a:lstStyle/>
          <a:p>
            <a:pPr marL="550545" lvl="1" indent="-285750" algn="l" rtl="0">
              <a:lnSpc>
                <a:spcPct val="100000"/>
              </a:lnSpc>
              <a:spcBef>
                <a:spcPts val="0"/>
              </a:spcBef>
              <a:spcAft>
                <a:spcPts val="0"/>
              </a:spcAft>
              <a:buSzPts val="2000"/>
              <a:buChar char="○"/>
            </a:pPr>
            <a:r>
              <a:rPr lang="en-US" sz="2000"/>
              <a:t>Prescription of controlled medications:</a:t>
            </a:r>
            <a:endParaRPr sz="2000"/>
          </a:p>
          <a:p>
            <a:pPr marL="685800" lvl="0" indent="0" algn="l" rtl="0">
              <a:lnSpc>
                <a:spcPct val="100000"/>
              </a:lnSpc>
              <a:spcBef>
                <a:spcPts val="0"/>
              </a:spcBef>
              <a:spcAft>
                <a:spcPts val="0"/>
              </a:spcAft>
              <a:buNone/>
            </a:pPr>
            <a:endParaRPr sz="2000"/>
          </a:p>
          <a:p>
            <a:pPr marL="1143000" lvl="2" indent="-228600" algn="l" rtl="0">
              <a:lnSpc>
                <a:spcPct val="100000"/>
              </a:lnSpc>
              <a:spcBef>
                <a:spcPts val="500"/>
              </a:spcBef>
              <a:spcAft>
                <a:spcPts val="0"/>
              </a:spcAft>
              <a:buSzPts val="2000"/>
              <a:buFont typeface="Noto Sans Symbols"/>
              <a:buChar char="▪"/>
            </a:pPr>
            <a:r>
              <a:rPr lang="en-US" sz="2000"/>
              <a:t>DEA, state, and clinic level policies all may have different requirements about in person vs telehealth prescribing</a:t>
            </a:r>
            <a:endParaRPr sz="2000"/>
          </a:p>
          <a:p>
            <a:pPr marL="1143000" lvl="0" indent="0" algn="l" rtl="0">
              <a:lnSpc>
                <a:spcPct val="100000"/>
              </a:lnSpc>
              <a:spcBef>
                <a:spcPts val="500"/>
              </a:spcBef>
              <a:spcAft>
                <a:spcPts val="0"/>
              </a:spcAft>
              <a:buNone/>
            </a:pPr>
            <a:endParaRPr sz="2000"/>
          </a:p>
          <a:p>
            <a:pPr marL="1143000" lvl="2" indent="-228600" algn="l" rtl="0">
              <a:lnSpc>
                <a:spcPct val="100000"/>
              </a:lnSpc>
              <a:spcBef>
                <a:spcPts val="500"/>
              </a:spcBef>
              <a:spcAft>
                <a:spcPts val="0"/>
              </a:spcAft>
              <a:buSzPts val="2000"/>
              <a:buFont typeface="Noto Sans Symbols"/>
              <a:buChar char="▪"/>
            </a:pPr>
            <a:r>
              <a:rPr lang="en-US" sz="2000"/>
              <a:t>E.g., Currently DEA and GA medical board allows for telehealth extension regarding controlled medication prescribing. However, SCC at Emory requires patients to be seen twice yearly in person and telehealth may be used in between </a:t>
            </a:r>
            <a:endParaRPr/>
          </a:p>
          <a:p>
            <a:pPr marL="1143000" lvl="2" indent="-101600" algn="l" rtl="0">
              <a:lnSpc>
                <a:spcPct val="100000"/>
              </a:lnSpc>
              <a:spcBef>
                <a:spcPts val="500"/>
              </a:spcBef>
              <a:spcAft>
                <a:spcPts val="0"/>
              </a:spcAft>
              <a:buSzPts val="2000"/>
              <a:buFont typeface="Noto Sans Symbols"/>
              <a:buNone/>
            </a:pPr>
            <a:endParaRPr sz="2000"/>
          </a:p>
          <a:p>
            <a:pPr marL="228600" lvl="0" indent="-50800" algn="l" rtl="0">
              <a:lnSpc>
                <a:spcPct val="100000"/>
              </a:lnSpc>
              <a:spcBef>
                <a:spcPts val="1000"/>
              </a:spcBef>
              <a:spcAft>
                <a:spcPts val="1600"/>
              </a:spcAft>
              <a:buSzPts val="2800"/>
              <a:buNone/>
            </a:pP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Georgia"/>
              <a:buNone/>
            </a:pPr>
            <a:r>
              <a:rPr lang="en-US"/>
              <a:t>Best Practices in Telehealth</a:t>
            </a:r>
            <a:endParaRPr/>
          </a:p>
        </p:txBody>
      </p:sp>
      <p:sp>
        <p:nvSpPr>
          <p:cNvPr id="678" name="Google Shape;678;p48"/>
          <p:cNvSpPr txBox="1">
            <a:spLocks noGrp="1"/>
          </p:cNvSpPr>
          <p:nvPr>
            <p:ph type="body" idx="1"/>
          </p:nvPr>
        </p:nvSpPr>
        <p:spPr>
          <a:xfrm>
            <a:off x="549700" y="1555201"/>
            <a:ext cx="10804200" cy="4610100"/>
          </a:xfrm>
          <a:prstGeom prst="rect">
            <a:avLst/>
          </a:prstGeom>
          <a:noFill/>
          <a:ln>
            <a:noFill/>
          </a:ln>
        </p:spPr>
        <p:txBody>
          <a:bodyPr spcFirstLastPara="1" wrap="square" lIns="91425" tIns="45700" rIns="91425" bIns="45700" anchor="t" anchorCtr="0">
            <a:noAutofit/>
          </a:bodyPr>
          <a:lstStyle/>
          <a:p>
            <a:pPr marL="550545" lvl="1" indent="-285750" algn="l" rtl="0">
              <a:lnSpc>
                <a:spcPct val="100000"/>
              </a:lnSpc>
              <a:spcBef>
                <a:spcPts val="0"/>
              </a:spcBef>
              <a:spcAft>
                <a:spcPts val="0"/>
              </a:spcAft>
              <a:buSzPts val="2000"/>
              <a:buChar char="○"/>
            </a:pPr>
            <a:r>
              <a:rPr lang="en-US" sz="2000" u="sng"/>
              <a:t>Both</a:t>
            </a:r>
            <a:r>
              <a:rPr lang="en-US" sz="2000"/>
              <a:t> parties should find a quiet, private space for all visits to respect patient confidentiality. </a:t>
            </a:r>
            <a:endParaRPr/>
          </a:p>
          <a:p>
            <a:pPr marL="550545" lvl="1" indent="-285750" algn="l" rtl="0">
              <a:lnSpc>
                <a:spcPct val="100000"/>
              </a:lnSpc>
              <a:spcBef>
                <a:spcPts val="500"/>
              </a:spcBef>
              <a:spcAft>
                <a:spcPts val="0"/>
              </a:spcAft>
              <a:buSzPts val="2000"/>
              <a:buChar char="○"/>
            </a:pPr>
            <a:r>
              <a:rPr lang="en-US" sz="2000"/>
              <a:t>Maintain professionalism</a:t>
            </a:r>
            <a:endParaRPr/>
          </a:p>
          <a:p>
            <a:pPr marL="550545" lvl="1" indent="-285750" algn="l" rtl="0">
              <a:lnSpc>
                <a:spcPct val="100000"/>
              </a:lnSpc>
              <a:spcBef>
                <a:spcPts val="500"/>
              </a:spcBef>
              <a:spcAft>
                <a:spcPts val="0"/>
              </a:spcAft>
              <a:buSzPts val="2000"/>
              <a:buChar char="○"/>
            </a:pPr>
            <a:r>
              <a:rPr lang="en-US" sz="2000"/>
              <a:t>Use HIPAA-compliant technology</a:t>
            </a:r>
            <a:endParaRPr/>
          </a:p>
          <a:p>
            <a:pPr marL="550545" lvl="1" indent="-285750" algn="l" rtl="0">
              <a:lnSpc>
                <a:spcPct val="100000"/>
              </a:lnSpc>
              <a:spcBef>
                <a:spcPts val="500"/>
              </a:spcBef>
              <a:spcAft>
                <a:spcPts val="0"/>
              </a:spcAft>
              <a:buSzPts val="2000"/>
              <a:buChar char="○"/>
            </a:pPr>
            <a:r>
              <a:rPr lang="en-US" sz="2000"/>
              <a:t>Have a back-up for technological issues</a:t>
            </a:r>
            <a:endParaRPr/>
          </a:p>
          <a:p>
            <a:pPr marL="550545" lvl="1" indent="-285750" algn="l" rtl="0">
              <a:lnSpc>
                <a:spcPct val="100000"/>
              </a:lnSpc>
              <a:spcBef>
                <a:spcPts val="500"/>
              </a:spcBef>
              <a:spcAft>
                <a:spcPts val="0"/>
              </a:spcAft>
              <a:buSzPts val="2000"/>
              <a:buChar char="○"/>
            </a:pPr>
            <a:r>
              <a:rPr lang="en-US" sz="2000"/>
              <a:t>Utilize interpreters when needed</a:t>
            </a:r>
            <a:endParaRPr/>
          </a:p>
          <a:p>
            <a:pPr marL="550545" lvl="1" indent="-285750" algn="l" rtl="0">
              <a:lnSpc>
                <a:spcPct val="100000"/>
              </a:lnSpc>
              <a:spcBef>
                <a:spcPts val="500"/>
              </a:spcBef>
              <a:spcAft>
                <a:spcPts val="0"/>
              </a:spcAft>
              <a:buSzPts val="2000"/>
              <a:buChar char="○"/>
            </a:pPr>
            <a:r>
              <a:rPr lang="en-US" sz="2000"/>
              <a:t>Prepare accessible resources </a:t>
            </a:r>
            <a:endParaRPr/>
          </a:p>
          <a:p>
            <a:pPr marL="788670" lvl="2" indent="-228600" algn="l" rtl="0">
              <a:lnSpc>
                <a:spcPct val="100000"/>
              </a:lnSpc>
              <a:spcBef>
                <a:spcPts val="500"/>
              </a:spcBef>
              <a:spcAft>
                <a:spcPts val="0"/>
              </a:spcAft>
              <a:buSzPts val="2000"/>
              <a:buFont typeface="Noto Sans Symbols"/>
              <a:buChar char="▪"/>
            </a:pPr>
            <a:r>
              <a:rPr lang="en-US" sz="2000"/>
              <a:t>Send resources via Mychart, patient instructions</a:t>
            </a:r>
            <a:endParaRPr sz="2000"/>
          </a:p>
          <a:p>
            <a:pPr marL="550545" lvl="1" indent="-285750" algn="l" rtl="0">
              <a:lnSpc>
                <a:spcPct val="100000"/>
              </a:lnSpc>
              <a:spcBef>
                <a:spcPts val="500"/>
              </a:spcBef>
              <a:spcAft>
                <a:spcPts val="0"/>
              </a:spcAft>
              <a:buSzPts val="2000"/>
              <a:buChar char="○"/>
            </a:pPr>
            <a:r>
              <a:rPr lang="en-US" sz="2000"/>
              <a:t>Utilize the "share screen" function if available</a:t>
            </a:r>
            <a:endParaRPr/>
          </a:p>
          <a:p>
            <a:pPr marL="788670" lvl="2" indent="-228600" algn="l" rtl="0">
              <a:lnSpc>
                <a:spcPct val="100000"/>
              </a:lnSpc>
              <a:spcBef>
                <a:spcPts val="500"/>
              </a:spcBef>
              <a:spcAft>
                <a:spcPts val="0"/>
              </a:spcAft>
              <a:buSzPts val="2000"/>
              <a:buFont typeface="Noto Sans Symbols"/>
              <a:buChar char="▪"/>
            </a:pPr>
            <a:r>
              <a:rPr lang="en-US" sz="2000"/>
              <a:t>E.g., I often do this for low dose THC consultations to navigate the Georgia DPH website</a:t>
            </a:r>
            <a:endParaRPr/>
          </a:p>
          <a:p>
            <a:pPr marL="550545" lvl="1" indent="-285750" algn="l" rtl="0">
              <a:lnSpc>
                <a:spcPct val="100000"/>
              </a:lnSpc>
              <a:spcBef>
                <a:spcPts val="500"/>
              </a:spcBef>
              <a:spcAft>
                <a:spcPts val="0"/>
              </a:spcAft>
              <a:buSzPts val="2000"/>
              <a:buChar char="○"/>
            </a:pPr>
            <a:r>
              <a:rPr lang="en-US" sz="2000"/>
              <a:t>Ensure there is a reliable follow-up plan as there is no in person "check-out"</a:t>
            </a:r>
            <a:endParaRPr/>
          </a:p>
          <a:p>
            <a:pPr marL="550545" lvl="1" indent="-158750" algn="l" rtl="0">
              <a:lnSpc>
                <a:spcPct val="100000"/>
              </a:lnSpc>
              <a:spcBef>
                <a:spcPts val="500"/>
              </a:spcBef>
              <a:spcAft>
                <a:spcPts val="1600"/>
              </a:spcAft>
              <a:buSzPts val="2000"/>
              <a:buNone/>
            </a:pPr>
            <a:endParaRPr sz="20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Google Shape;684;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Georgia"/>
              <a:buNone/>
            </a:pPr>
            <a:r>
              <a:rPr lang="en-US"/>
              <a:t>Best Practices in Telehealth</a:t>
            </a:r>
            <a:endParaRPr/>
          </a:p>
        </p:txBody>
      </p:sp>
      <p:sp>
        <p:nvSpPr>
          <p:cNvPr id="685" name="Google Shape;685;p49"/>
          <p:cNvSpPr txBox="1">
            <a:spLocks noGrp="1"/>
          </p:cNvSpPr>
          <p:nvPr>
            <p:ph type="body" idx="1"/>
          </p:nvPr>
        </p:nvSpPr>
        <p:spPr>
          <a:xfrm>
            <a:off x="750530" y="1645921"/>
            <a:ext cx="10890900" cy="3566100"/>
          </a:xfrm>
          <a:prstGeom prst="rect">
            <a:avLst/>
          </a:prstGeom>
          <a:noFill/>
          <a:ln>
            <a:noFill/>
          </a:ln>
        </p:spPr>
        <p:txBody>
          <a:bodyPr spcFirstLastPara="1" wrap="square" lIns="91425" tIns="45700" rIns="91425" bIns="45700" anchor="t" anchorCtr="0">
            <a:noAutofit/>
          </a:bodyPr>
          <a:lstStyle/>
          <a:p>
            <a:pPr marL="550545" lvl="1" indent="-285750" algn="l" rtl="0">
              <a:lnSpc>
                <a:spcPct val="100000"/>
              </a:lnSpc>
              <a:spcBef>
                <a:spcPts val="0"/>
              </a:spcBef>
              <a:spcAft>
                <a:spcPts val="0"/>
              </a:spcAft>
              <a:buSzPts val="2000"/>
              <a:buChar char="○"/>
            </a:pPr>
            <a:r>
              <a:rPr lang="en-US" sz="2000"/>
              <a:t>Utilize clinical judgement for when telehealth is </a:t>
            </a:r>
            <a:r>
              <a:rPr lang="en-US" sz="2000" b="1" u="sng"/>
              <a:t>not </a:t>
            </a:r>
            <a:r>
              <a:rPr lang="en-US" sz="2000"/>
              <a:t>appropriate:</a:t>
            </a:r>
            <a:endParaRPr sz="2000"/>
          </a:p>
          <a:p>
            <a:pPr marL="685800" lvl="0" indent="0" algn="l" rtl="0">
              <a:lnSpc>
                <a:spcPct val="100000"/>
              </a:lnSpc>
              <a:spcBef>
                <a:spcPts val="0"/>
              </a:spcBef>
              <a:spcAft>
                <a:spcPts val="0"/>
              </a:spcAft>
              <a:buNone/>
            </a:pPr>
            <a:r>
              <a:rPr lang="en-US" sz="2000"/>
              <a:t> </a:t>
            </a:r>
            <a:endParaRPr/>
          </a:p>
          <a:p>
            <a:pPr marL="788670" lvl="2" indent="-285750" algn="l" rtl="0">
              <a:lnSpc>
                <a:spcPct val="100000"/>
              </a:lnSpc>
              <a:spcBef>
                <a:spcPts val="500"/>
              </a:spcBef>
              <a:spcAft>
                <a:spcPts val="0"/>
              </a:spcAft>
              <a:buSzPts val="2000"/>
              <a:buFont typeface="Noto Sans Symbols"/>
              <a:buChar char="▪"/>
            </a:pPr>
            <a:r>
              <a:rPr lang="en-US" sz="2000"/>
              <a:t>Vitals needed</a:t>
            </a:r>
            <a:endParaRPr sz="2000"/>
          </a:p>
          <a:p>
            <a:pPr marL="1143000" lvl="0" indent="0" algn="l" rtl="0">
              <a:lnSpc>
                <a:spcPct val="100000"/>
              </a:lnSpc>
              <a:spcBef>
                <a:spcPts val="500"/>
              </a:spcBef>
              <a:spcAft>
                <a:spcPts val="0"/>
              </a:spcAft>
              <a:buNone/>
            </a:pPr>
            <a:endParaRPr sz="2000"/>
          </a:p>
          <a:p>
            <a:pPr marL="788670" lvl="2" indent="-285750" algn="l" rtl="0">
              <a:lnSpc>
                <a:spcPct val="100000"/>
              </a:lnSpc>
              <a:spcBef>
                <a:spcPts val="500"/>
              </a:spcBef>
              <a:spcAft>
                <a:spcPts val="0"/>
              </a:spcAft>
              <a:buSzPts val="2000"/>
              <a:buFont typeface="Noto Sans Symbols"/>
              <a:buChar char="▪"/>
            </a:pPr>
            <a:r>
              <a:rPr lang="en-US" sz="2000"/>
              <a:t>A thorough physical exam needed</a:t>
            </a:r>
            <a:endParaRPr sz="2000"/>
          </a:p>
          <a:p>
            <a:pPr marL="1143000" lvl="0" indent="0" algn="l" rtl="0">
              <a:lnSpc>
                <a:spcPct val="100000"/>
              </a:lnSpc>
              <a:spcBef>
                <a:spcPts val="500"/>
              </a:spcBef>
              <a:spcAft>
                <a:spcPts val="0"/>
              </a:spcAft>
              <a:buNone/>
            </a:pPr>
            <a:endParaRPr sz="2000"/>
          </a:p>
          <a:p>
            <a:pPr marL="788670" lvl="2" indent="-285750" algn="l" rtl="0">
              <a:lnSpc>
                <a:spcPct val="100000"/>
              </a:lnSpc>
              <a:spcBef>
                <a:spcPts val="500"/>
              </a:spcBef>
              <a:spcAft>
                <a:spcPts val="0"/>
              </a:spcAft>
              <a:buSzPts val="2000"/>
              <a:buFont typeface="Noto Sans Symbols"/>
              <a:buChar char="▪"/>
            </a:pPr>
            <a:r>
              <a:rPr lang="en-US" sz="2000"/>
              <a:t>Aberrant patient behavior surrounding controlled medications</a:t>
            </a:r>
            <a:endParaRPr sz="2000"/>
          </a:p>
          <a:p>
            <a:pPr marL="1143000" lvl="0" indent="0" algn="l" rtl="0">
              <a:lnSpc>
                <a:spcPct val="100000"/>
              </a:lnSpc>
              <a:spcBef>
                <a:spcPts val="500"/>
              </a:spcBef>
              <a:spcAft>
                <a:spcPts val="0"/>
              </a:spcAft>
              <a:buNone/>
            </a:pPr>
            <a:endParaRPr sz="2000"/>
          </a:p>
          <a:p>
            <a:pPr marL="788670" lvl="2" indent="-285750" algn="l" rtl="0">
              <a:lnSpc>
                <a:spcPct val="100000"/>
              </a:lnSpc>
              <a:spcBef>
                <a:spcPts val="500"/>
              </a:spcBef>
              <a:spcAft>
                <a:spcPts val="0"/>
              </a:spcAft>
              <a:buSzPts val="2000"/>
              <a:buFont typeface="Noto Sans Symbols"/>
              <a:buChar char="▪"/>
            </a:pPr>
            <a:r>
              <a:rPr lang="en-US" sz="2000"/>
              <a:t>Have not been seen in clinic for X amount of time (as per clinic policies)</a:t>
            </a:r>
            <a:endParaRPr sz="2000"/>
          </a:p>
          <a:p>
            <a:pPr marL="1143000" lvl="0" indent="0" algn="l" rtl="0">
              <a:lnSpc>
                <a:spcPct val="100000"/>
              </a:lnSpc>
              <a:spcBef>
                <a:spcPts val="500"/>
              </a:spcBef>
              <a:spcAft>
                <a:spcPts val="0"/>
              </a:spcAft>
              <a:buNone/>
            </a:pPr>
            <a:endParaRPr sz="2000"/>
          </a:p>
          <a:p>
            <a:pPr marL="550545" lvl="1" indent="-285750" algn="l" rtl="0">
              <a:lnSpc>
                <a:spcPct val="100000"/>
              </a:lnSpc>
              <a:spcBef>
                <a:spcPts val="500"/>
              </a:spcBef>
              <a:spcAft>
                <a:spcPts val="1600"/>
              </a:spcAft>
              <a:buSzPts val="2000"/>
              <a:buChar char="○"/>
            </a:pPr>
            <a:r>
              <a:rPr lang="en-US" sz="2000"/>
              <a:t>Utilization of electronic consent forms (e.g., E-Controlled Substance Agreements) when possible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g3f1f07600f6_0_4"/>
          <p:cNvSpPr txBox="1"/>
          <p:nvPr/>
        </p:nvSpPr>
        <p:spPr>
          <a:xfrm>
            <a:off x="1279325" y="73400"/>
            <a:ext cx="9825600" cy="1054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850" b="1">
                <a:solidFill>
                  <a:srgbClr val="0F172A"/>
                </a:solidFill>
              </a:rPr>
              <a:t>Two Distinct Care Models</a:t>
            </a:r>
            <a:endParaRPr sz="2850" b="1">
              <a:solidFill>
                <a:srgbClr val="0F172A"/>
              </a:solidFill>
            </a:endParaRPr>
          </a:p>
          <a:p>
            <a:pPr marL="0" lvl="0" indent="0" algn="ctr" rtl="0">
              <a:spcBef>
                <a:spcPts val="0"/>
              </a:spcBef>
              <a:spcAft>
                <a:spcPts val="0"/>
              </a:spcAft>
              <a:buNone/>
            </a:pPr>
            <a:r>
              <a:rPr lang="en-US" sz="2800" b="1">
                <a:solidFill>
                  <a:schemeClr val="dk1"/>
                </a:solidFill>
              </a:rPr>
              <a:t>Clinic vs Inpatient Overview </a:t>
            </a:r>
            <a:endParaRPr sz="2800" b="1">
              <a:solidFill>
                <a:schemeClr val="dk1"/>
              </a:solidFill>
            </a:endParaRPr>
          </a:p>
        </p:txBody>
      </p:sp>
      <p:sp>
        <p:nvSpPr>
          <p:cNvPr id="120" name="Google Shape;120;g3f1f07600f6_0_4"/>
          <p:cNvSpPr txBox="1"/>
          <p:nvPr/>
        </p:nvSpPr>
        <p:spPr>
          <a:xfrm>
            <a:off x="199250" y="1426125"/>
            <a:ext cx="5935200" cy="479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800">
              <a:solidFill>
                <a:schemeClr val="dk1"/>
              </a:solidFill>
              <a:latin typeface="Century Gothic"/>
              <a:ea typeface="Century Gothic"/>
              <a:cs typeface="Century Gothic"/>
              <a:sym typeface="Century Gothic"/>
            </a:endParaRPr>
          </a:p>
        </p:txBody>
      </p:sp>
      <p:sp>
        <p:nvSpPr>
          <p:cNvPr id="121" name="Google Shape;121;g3f1f07600f6_0_4"/>
          <p:cNvSpPr txBox="1"/>
          <p:nvPr/>
        </p:nvSpPr>
        <p:spPr>
          <a:xfrm>
            <a:off x="6486100" y="1494650"/>
            <a:ext cx="5211600" cy="479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800">
              <a:solidFill>
                <a:schemeClr val="dk1"/>
              </a:solidFill>
              <a:latin typeface="Century Gothic"/>
              <a:ea typeface="Century Gothic"/>
              <a:cs typeface="Century Gothic"/>
              <a:sym typeface="Century Gothic"/>
            </a:endParaRPr>
          </a:p>
        </p:txBody>
      </p:sp>
      <p:sp>
        <p:nvSpPr>
          <p:cNvPr id="122" name="Google Shape;122;g3f1f07600f6_0_4"/>
          <p:cNvSpPr txBox="1"/>
          <p:nvPr/>
        </p:nvSpPr>
        <p:spPr>
          <a:xfrm>
            <a:off x="6559525" y="1494650"/>
            <a:ext cx="5211600" cy="479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800">
              <a:solidFill>
                <a:schemeClr val="dk1"/>
              </a:solidFill>
              <a:latin typeface="Century Gothic"/>
              <a:ea typeface="Century Gothic"/>
              <a:cs typeface="Century Gothic"/>
              <a:sym typeface="Century Gothic"/>
            </a:endParaRPr>
          </a:p>
        </p:txBody>
      </p:sp>
      <p:sp>
        <p:nvSpPr>
          <p:cNvPr id="123" name="Google Shape;123;g3f1f07600f6_0_4"/>
          <p:cNvSpPr/>
          <p:nvPr/>
        </p:nvSpPr>
        <p:spPr>
          <a:xfrm>
            <a:off x="376100" y="1596800"/>
            <a:ext cx="5678700" cy="4934100"/>
          </a:xfrm>
          <a:prstGeom prst="roundRect">
            <a:avLst>
              <a:gd name="adj" fmla="val 16667"/>
            </a:avLst>
          </a:prstGeom>
          <a:solidFill>
            <a:srgbClr val="FCE5C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1900" b="1">
                <a:latin typeface="Century Gothic"/>
                <a:ea typeface="Century Gothic"/>
                <a:cs typeface="Century Gothic"/>
                <a:sym typeface="Century Gothic"/>
              </a:rPr>
              <a:t>                 </a:t>
            </a:r>
            <a:endParaRPr sz="1900" b="1">
              <a:latin typeface="Century Gothic"/>
              <a:ea typeface="Century Gothic"/>
              <a:cs typeface="Century Gothic"/>
              <a:sym typeface="Century Gothic"/>
            </a:endParaRPr>
          </a:p>
          <a:p>
            <a:pPr marL="914400" lvl="0" indent="457200" algn="l" rtl="0">
              <a:spcBef>
                <a:spcPts val="0"/>
              </a:spcBef>
              <a:spcAft>
                <a:spcPts val="0"/>
              </a:spcAft>
              <a:buNone/>
            </a:pPr>
            <a:r>
              <a:rPr lang="en-US" sz="2500" b="1" u="sng"/>
              <a:t>Hospital setting: </a:t>
            </a:r>
            <a:endParaRPr sz="2500" b="1" u="sng"/>
          </a:p>
          <a:p>
            <a:pPr marL="0" lvl="0" indent="0" algn="ctr" rtl="0">
              <a:spcBef>
                <a:spcPts val="0"/>
              </a:spcBef>
              <a:spcAft>
                <a:spcPts val="0"/>
              </a:spcAft>
              <a:buNone/>
            </a:pPr>
            <a:endParaRPr sz="1900" b="1"/>
          </a:p>
          <a:p>
            <a:pPr marL="0" lvl="0" indent="0" algn="l" rtl="0">
              <a:spcBef>
                <a:spcPts val="0"/>
              </a:spcBef>
              <a:spcAft>
                <a:spcPts val="0"/>
              </a:spcAft>
              <a:buNone/>
            </a:pPr>
            <a:r>
              <a:rPr lang="en-US" sz="1900" b="1">
                <a:solidFill>
                  <a:schemeClr val="dk1"/>
                </a:solidFill>
              </a:rPr>
              <a:t>Acute interventions: </a:t>
            </a:r>
            <a:endParaRPr sz="1900" b="1">
              <a:solidFill>
                <a:schemeClr val="dk1"/>
              </a:solidFill>
            </a:endParaRPr>
          </a:p>
          <a:p>
            <a:pPr marL="0" lvl="0" indent="457200" algn="l" rtl="0">
              <a:spcBef>
                <a:spcPts val="0"/>
              </a:spcBef>
              <a:spcAft>
                <a:spcPts val="0"/>
              </a:spcAft>
              <a:buNone/>
            </a:pPr>
            <a:r>
              <a:rPr lang="en-US" sz="1900">
                <a:solidFill>
                  <a:schemeClr val="dk1"/>
                </a:solidFill>
              </a:rPr>
              <a:t>initiated during a crisis / hospitalization</a:t>
            </a:r>
            <a:endParaRPr sz="1900">
              <a:solidFill>
                <a:schemeClr val="dk1"/>
              </a:solidFill>
            </a:endParaRPr>
          </a:p>
          <a:p>
            <a:pPr marL="457200" lvl="0" indent="0" algn="l" rtl="0">
              <a:spcBef>
                <a:spcPts val="0"/>
              </a:spcBef>
              <a:spcAft>
                <a:spcPts val="0"/>
              </a:spcAft>
              <a:buNone/>
            </a:pPr>
            <a:r>
              <a:rPr lang="en-US" sz="1900" b="1">
                <a:solidFill>
                  <a:schemeClr val="dk1"/>
                </a:solidFill>
              </a:rPr>
              <a:t> </a:t>
            </a:r>
            <a:endParaRPr sz="1900" b="1">
              <a:solidFill>
                <a:schemeClr val="dk1"/>
              </a:solidFill>
            </a:endParaRPr>
          </a:p>
          <a:p>
            <a:pPr marL="0" lvl="0" indent="0" algn="l" rtl="0">
              <a:spcBef>
                <a:spcPts val="0"/>
              </a:spcBef>
              <a:spcAft>
                <a:spcPts val="0"/>
              </a:spcAft>
              <a:buNone/>
            </a:pPr>
            <a:r>
              <a:rPr lang="en-US" sz="1900" b="1">
                <a:solidFill>
                  <a:schemeClr val="dk1"/>
                </a:solidFill>
              </a:rPr>
              <a:t>Consolidated specialists:  </a:t>
            </a:r>
            <a:endParaRPr sz="1900" b="1">
              <a:solidFill>
                <a:schemeClr val="dk1"/>
              </a:solidFill>
            </a:endParaRPr>
          </a:p>
          <a:p>
            <a:pPr marL="457200" lvl="0" indent="0" algn="l" rtl="0">
              <a:spcBef>
                <a:spcPts val="0"/>
              </a:spcBef>
              <a:spcAft>
                <a:spcPts val="0"/>
              </a:spcAft>
              <a:buNone/>
            </a:pPr>
            <a:r>
              <a:rPr lang="en-US" sz="1900">
                <a:solidFill>
                  <a:schemeClr val="dk1"/>
                </a:solidFill>
              </a:rPr>
              <a:t>all specialist “under one roof”</a:t>
            </a:r>
            <a:r>
              <a:rPr lang="en-US" sz="1900" b="1">
                <a:solidFill>
                  <a:schemeClr val="dk1"/>
                </a:solidFill>
              </a:rPr>
              <a:t> </a:t>
            </a:r>
            <a:endParaRPr sz="1900" b="1">
              <a:solidFill>
                <a:schemeClr val="dk1"/>
              </a:solidFill>
            </a:endParaRPr>
          </a:p>
          <a:p>
            <a:pPr marL="457200" lvl="0" indent="0" algn="l" rtl="0">
              <a:spcBef>
                <a:spcPts val="0"/>
              </a:spcBef>
              <a:spcAft>
                <a:spcPts val="0"/>
              </a:spcAft>
              <a:buNone/>
            </a:pPr>
            <a:endParaRPr sz="1900" b="1">
              <a:solidFill>
                <a:schemeClr val="dk1"/>
              </a:solidFill>
            </a:endParaRPr>
          </a:p>
          <a:p>
            <a:pPr marL="0" lvl="0" indent="0" algn="l" rtl="0">
              <a:spcBef>
                <a:spcPts val="0"/>
              </a:spcBef>
              <a:spcAft>
                <a:spcPts val="0"/>
              </a:spcAft>
              <a:buNone/>
            </a:pPr>
            <a:r>
              <a:rPr lang="en-US" sz="1900" b="1">
                <a:solidFill>
                  <a:schemeClr val="dk1"/>
                </a:solidFill>
              </a:rPr>
              <a:t>Crisis Alignment: </a:t>
            </a:r>
            <a:endParaRPr sz="1900" b="1">
              <a:solidFill>
                <a:schemeClr val="dk1"/>
              </a:solidFill>
            </a:endParaRPr>
          </a:p>
          <a:p>
            <a:pPr marL="457200" lvl="0" indent="0" algn="l" rtl="0">
              <a:spcBef>
                <a:spcPts val="0"/>
              </a:spcBef>
              <a:spcAft>
                <a:spcPts val="0"/>
              </a:spcAft>
              <a:buNone/>
            </a:pPr>
            <a:r>
              <a:rPr lang="en-US" sz="1900">
                <a:solidFill>
                  <a:schemeClr val="dk1"/>
                </a:solidFill>
              </a:rPr>
              <a:t>GOC in response to acute changes </a:t>
            </a:r>
            <a:endParaRPr sz="1900">
              <a:solidFill>
                <a:schemeClr val="dk1"/>
              </a:solidFill>
            </a:endParaRPr>
          </a:p>
          <a:p>
            <a:pPr marL="0" lvl="0" indent="0" algn="l" rtl="0">
              <a:spcBef>
                <a:spcPts val="0"/>
              </a:spcBef>
              <a:spcAft>
                <a:spcPts val="0"/>
              </a:spcAft>
              <a:buNone/>
            </a:pPr>
            <a:endParaRPr sz="1900"/>
          </a:p>
          <a:p>
            <a:pPr marL="0" lvl="0" indent="0" algn="ctr" rtl="0">
              <a:spcBef>
                <a:spcPts val="0"/>
              </a:spcBef>
              <a:spcAft>
                <a:spcPts val="0"/>
              </a:spcAft>
              <a:buNone/>
            </a:pPr>
            <a:endParaRPr>
              <a:latin typeface="Century Gothic"/>
              <a:ea typeface="Century Gothic"/>
              <a:cs typeface="Century Gothic"/>
              <a:sym typeface="Century Gothic"/>
            </a:endParaRPr>
          </a:p>
          <a:p>
            <a:pPr marL="0" lvl="0" indent="0" algn="ctr" rtl="0">
              <a:spcBef>
                <a:spcPts val="0"/>
              </a:spcBef>
              <a:spcAft>
                <a:spcPts val="0"/>
              </a:spcAft>
              <a:buNone/>
            </a:pPr>
            <a:endParaRPr>
              <a:latin typeface="Century Gothic"/>
              <a:ea typeface="Century Gothic"/>
              <a:cs typeface="Century Gothic"/>
              <a:sym typeface="Century Gothic"/>
            </a:endParaRPr>
          </a:p>
          <a:p>
            <a:pPr marL="0" lvl="0" indent="0" algn="ctr" rtl="0">
              <a:spcBef>
                <a:spcPts val="0"/>
              </a:spcBef>
              <a:spcAft>
                <a:spcPts val="0"/>
              </a:spcAft>
              <a:buNone/>
            </a:pPr>
            <a:endParaRPr>
              <a:latin typeface="Century Gothic"/>
              <a:ea typeface="Century Gothic"/>
              <a:cs typeface="Century Gothic"/>
              <a:sym typeface="Century Gothic"/>
            </a:endParaRPr>
          </a:p>
        </p:txBody>
      </p:sp>
      <p:sp>
        <p:nvSpPr>
          <p:cNvPr id="124" name="Google Shape;124;g3f1f07600f6_0_4"/>
          <p:cNvSpPr/>
          <p:nvPr/>
        </p:nvSpPr>
        <p:spPr>
          <a:xfrm>
            <a:off x="6227075" y="1596800"/>
            <a:ext cx="5581500" cy="4934100"/>
          </a:xfrm>
          <a:prstGeom prst="roundRect">
            <a:avLst>
              <a:gd name="adj" fmla="val 16667"/>
            </a:avLst>
          </a:prstGeom>
          <a:solidFill>
            <a:srgbClr val="ECFEFF"/>
          </a:solidFill>
          <a:ln w="9525" cap="flat" cmpd="sng">
            <a:solidFill>
              <a:srgbClr val="0891B2"/>
            </a:solidFill>
            <a:prstDash val="solid"/>
            <a:round/>
            <a:headEnd type="none" w="sm" len="sm"/>
            <a:tailEnd type="none" w="sm" len="sm"/>
          </a:ln>
        </p:spPr>
        <p:txBody>
          <a:bodyPr spcFirstLastPara="1" wrap="square" lIns="91425" tIns="91425" rIns="91425" bIns="91425" anchor="ctr" anchorCtr="0">
            <a:noAutofit/>
          </a:bodyPr>
          <a:lstStyle/>
          <a:p>
            <a:pPr marL="914400" lvl="0" indent="457200" algn="l" rtl="0">
              <a:spcBef>
                <a:spcPts val="0"/>
              </a:spcBef>
              <a:spcAft>
                <a:spcPts val="0"/>
              </a:spcAft>
              <a:buNone/>
            </a:pPr>
            <a:r>
              <a:rPr lang="en-US" sz="2300" b="1" u="sng"/>
              <a:t>Clinic Setting: </a:t>
            </a:r>
            <a:endParaRPr sz="1900" b="1"/>
          </a:p>
          <a:p>
            <a:pPr marL="457200" lvl="0" indent="0" algn="l" rtl="0">
              <a:spcBef>
                <a:spcPts val="0"/>
              </a:spcBef>
              <a:spcAft>
                <a:spcPts val="0"/>
              </a:spcAft>
              <a:buNone/>
            </a:pPr>
            <a:endParaRPr sz="1900"/>
          </a:p>
          <a:p>
            <a:pPr marL="0" lvl="0" indent="0" algn="l" rtl="0">
              <a:spcBef>
                <a:spcPts val="0"/>
              </a:spcBef>
              <a:spcAft>
                <a:spcPts val="0"/>
              </a:spcAft>
              <a:buNone/>
            </a:pPr>
            <a:r>
              <a:rPr lang="en-US" sz="1900" b="1"/>
              <a:t>Upstream integration: </a:t>
            </a:r>
            <a:endParaRPr sz="1900" b="1"/>
          </a:p>
          <a:p>
            <a:pPr marL="457200" lvl="0" indent="0" algn="l" rtl="0">
              <a:spcBef>
                <a:spcPts val="0"/>
              </a:spcBef>
              <a:spcAft>
                <a:spcPts val="0"/>
              </a:spcAft>
              <a:buNone/>
            </a:pPr>
            <a:r>
              <a:rPr lang="en-US" sz="1900"/>
              <a:t>ideally engage with the pt BEFORE a crisis</a:t>
            </a:r>
            <a:endParaRPr sz="1900"/>
          </a:p>
          <a:p>
            <a:pPr marL="457200" lvl="0" indent="0" algn="l" rtl="0">
              <a:spcBef>
                <a:spcPts val="0"/>
              </a:spcBef>
              <a:spcAft>
                <a:spcPts val="0"/>
              </a:spcAft>
              <a:buNone/>
            </a:pPr>
            <a:r>
              <a:rPr lang="en-US" sz="1900" dirty="0"/>
              <a:t>  </a:t>
            </a:r>
            <a:endParaRPr sz="1900" dirty="0"/>
          </a:p>
          <a:p>
            <a:pPr marL="0" lvl="0" indent="0" algn="l" rtl="0">
              <a:spcBef>
                <a:spcPts val="0"/>
              </a:spcBef>
              <a:spcAft>
                <a:spcPts val="0"/>
              </a:spcAft>
              <a:buNone/>
            </a:pPr>
            <a:r>
              <a:rPr lang="en-US" sz="1900" b="1"/>
              <a:t>System navigation: </a:t>
            </a:r>
            <a:endParaRPr sz="1900" b="1"/>
          </a:p>
          <a:p>
            <a:pPr marL="457200" lvl="0" indent="0" algn="l" rtl="0">
              <a:spcBef>
                <a:spcPts val="0"/>
              </a:spcBef>
              <a:spcAft>
                <a:spcPts val="0"/>
              </a:spcAft>
              <a:buNone/>
            </a:pPr>
            <a:r>
              <a:rPr lang="en-US" sz="1900"/>
              <a:t>guiding patient through complex/fractured medical system</a:t>
            </a:r>
            <a:endParaRPr sz="1900"/>
          </a:p>
          <a:p>
            <a:pPr marL="457200" lvl="0" indent="0" algn="l" rtl="0">
              <a:spcBef>
                <a:spcPts val="0"/>
              </a:spcBef>
              <a:spcAft>
                <a:spcPts val="0"/>
              </a:spcAft>
              <a:buNone/>
            </a:pPr>
            <a:endParaRPr sz="1900"/>
          </a:p>
          <a:p>
            <a:pPr marL="0" lvl="0" indent="0" algn="l" rtl="0">
              <a:spcBef>
                <a:spcPts val="0"/>
              </a:spcBef>
              <a:spcAft>
                <a:spcPts val="0"/>
              </a:spcAft>
              <a:buNone/>
            </a:pPr>
            <a:r>
              <a:rPr lang="en-US" sz="1900" b="1"/>
              <a:t>Relational focus: </a:t>
            </a:r>
            <a:endParaRPr sz="1900" b="1"/>
          </a:p>
          <a:p>
            <a:pPr marL="457200"/>
            <a:r>
              <a:rPr lang="en-US" sz="1900" dirty="0"/>
              <a:t>build rapport (often occurs through </a:t>
            </a:r>
            <a:r>
              <a:rPr lang="en-US" sz="1900"/>
              <a:t>symptom management)</a:t>
            </a:r>
            <a:endParaRPr sz="19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1" name="Google Shape;691;p50"/>
          <p:cNvSpPr txBox="1">
            <a:spLocks noGrp="1"/>
          </p:cNvSpPr>
          <p:nvPr>
            <p:ph type="title" idx="4294967295"/>
          </p:nvPr>
        </p:nvSpPr>
        <p:spPr>
          <a:xfrm>
            <a:off x="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Georgia"/>
              <a:buNone/>
            </a:pPr>
            <a:r>
              <a:rPr lang="en-US"/>
              <a:t>References</a:t>
            </a:r>
            <a:endParaRPr/>
          </a:p>
        </p:txBody>
      </p:sp>
      <p:sp>
        <p:nvSpPr>
          <p:cNvPr id="692" name="Google Shape;692;p50"/>
          <p:cNvSpPr txBox="1">
            <a:spLocks noGrp="1"/>
          </p:cNvSpPr>
          <p:nvPr>
            <p:ph type="body" idx="4294967295"/>
          </p:nvPr>
        </p:nvSpPr>
        <p:spPr>
          <a:xfrm>
            <a:off x="0" y="1825625"/>
            <a:ext cx="10515600" cy="4351338"/>
          </a:xfrm>
          <a:prstGeom prst="rect">
            <a:avLst/>
          </a:prstGeom>
          <a:noFill/>
          <a:ln>
            <a:noFill/>
          </a:ln>
        </p:spPr>
        <p:txBody>
          <a:bodyPr spcFirstLastPara="1" wrap="square" lIns="91425" tIns="45700" rIns="91425" bIns="45700" anchor="t" anchorCtr="0">
            <a:normAutofit/>
          </a:bodyPr>
          <a:lstStyle/>
          <a:p>
            <a:pPr marL="514350" lvl="0" indent="-514350" algn="l" rtl="0">
              <a:lnSpc>
                <a:spcPct val="100000"/>
              </a:lnSpc>
              <a:spcBef>
                <a:spcPts val="0"/>
              </a:spcBef>
              <a:spcAft>
                <a:spcPts val="0"/>
              </a:spcAft>
              <a:buSzPts val="1000"/>
              <a:buFont typeface="Century Gothic"/>
              <a:buAutoNum type="arabicPeriod"/>
            </a:pPr>
            <a:r>
              <a:rPr lang="en-US" sz="1000">
                <a:solidFill>
                  <a:srgbClr val="333333"/>
                </a:solidFill>
                <a:latin typeface="Arial"/>
                <a:ea typeface="Arial"/>
                <a:cs typeface="Arial"/>
                <a:sym typeface="Arial"/>
              </a:rPr>
              <a:t>Geriatric Resource Services. Types of long-term care. Published January 2020. Accessed March 25, 2026. https://geriatricresourceservices.com/2020/01/types-of-long-term-care/</a:t>
            </a:r>
            <a:endParaRPr/>
          </a:p>
          <a:p>
            <a:pPr marL="514350" lvl="0" indent="-514350" algn="l" rtl="0">
              <a:lnSpc>
                <a:spcPct val="100000"/>
              </a:lnSpc>
              <a:spcBef>
                <a:spcPts val="1000"/>
              </a:spcBef>
              <a:spcAft>
                <a:spcPts val="0"/>
              </a:spcAft>
              <a:buSzPts val="1000"/>
              <a:buFont typeface="Century Gothic"/>
              <a:buAutoNum type="arabicPeriod"/>
            </a:pPr>
            <a:r>
              <a:rPr lang="en-US" sz="1000">
                <a:solidFill>
                  <a:srgbClr val="333333"/>
                </a:solidFill>
                <a:latin typeface="Arial"/>
                <a:ea typeface="Arial"/>
                <a:cs typeface="Arial"/>
                <a:sym typeface="Arial"/>
              </a:rPr>
              <a:t>Greer JA, Temel JS, El-Jawahri A, et al. Telehealth vs in-person early palliative care for patients with advanced lung cancer: a multisite randomized clinical trial. JAMA. 2024;332(14):1153-1164. doi:10.1001/jama.2024.13964</a:t>
            </a:r>
            <a:endParaRPr/>
          </a:p>
          <a:p>
            <a:pPr marL="514350" lvl="0" indent="-514350" algn="l" rtl="0">
              <a:lnSpc>
                <a:spcPct val="100000"/>
              </a:lnSpc>
              <a:spcBef>
                <a:spcPts val="1000"/>
              </a:spcBef>
              <a:spcAft>
                <a:spcPts val="0"/>
              </a:spcAft>
              <a:buSzPts val="1000"/>
              <a:buFont typeface="Century Gothic"/>
              <a:buAutoNum type="arabicPeriod"/>
            </a:pPr>
            <a:r>
              <a:rPr lang="en-US" sz="1000">
                <a:solidFill>
                  <a:srgbClr val="333333"/>
                </a:solidFill>
                <a:latin typeface="Arial"/>
                <a:ea typeface="Arial"/>
                <a:cs typeface="Arial"/>
                <a:sym typeface="Arial"/>
              </a:rPr>
              <a:t>Centers for Medicare &amp; Medicaid Services. Medicare Claims Processing Manual, Chapter 12: Physicians/Nonphysician Practitioners. Updated 2024. Accessed March 25, 2026. https://www.cms.gov/regulations-and-guidance/guidance/manuals/downloads/clm104c12.pdf</a:t>
            </a:r>
            <a:endParaRPr/>
          </a:p>
          <a:p>
            <a:pPr marL="228600" lvl="0" indent="-165100" algn="l" rtl="0">
              <a:lnSpc>
                <a:spcPct val="100000"/>
              </a:lnSpc>
              <a:spcBef>
                <a:spcPts val="1000"/>
              </a:spcBef>
              <a:spcAft>
                <a:spcPts val="0"/>
              </a:spcAft>
              <a:buSzPts val="1000"/>
              <a:buNone/>
            </a:pPr>
            <a:endParaRPr sz="1000">
              <a:solidFill>
                <a:srgbClr val="333333"/>
              </a:solidFill>
            </a:endParaRPr>
          </a:p>
          <a:p>
            <a:pPr marL="228600" lvl="0" indent="-165100" algn="l" rtl="0">
              <a:lnSpc>
                <a:spcPct val="100000"/>
              </a:lnSpc>
              <a:spcBef>
                <a:spcPts val="1000"/>
              </a:spcBef>
              <a:spcAft>
                <a:spcPts val="1600"/>
              </a:spcAft>
              <a:buSzPts val="1000"/>
              <a:buNone/>
            </a:pPr>
            <a:endParaRPr sz="1000">
              <a:solidFill>
                <a:srgbClr val="333333"/>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51"/>
          <p:cNvSpPr txBox="1">
            <a:spLocks noGrp="1"/>
          </p:cNvSpPr>
          <p:nvPr>
            <p:ph type="title"/>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p>
            <a:r>
              <a:rPr lang="en-US"/>
              <a:t>Thank you</a:t>
            </a:r>
            <a:endParaRPr/>
          </a:p>
        </p:txBody>
      </p:sp>
      <p:sp>
        <p:nvSpPr>
          <p:cNvPr id="698" name="Google Shape;698;p51"/>
          <p:cNvSpPr txBox="1"/>
          <p:nvPr/>
        </p:nvSpPr>
        <p:spPr>
          <a:xfrm>
            <a:off x="1358485" y="4026879"/>
            <a:ext cx="5453538" cy="1146858"/>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00000"/>
              </a:lnSpc>
              <a:spcBef>
                <a:spcPts val="0"/>
              </a:spcBef>
              <a:spcAft>
                <a:spcPts val="0"/>
              </a:spcAft>
              <a:buClr>
                <a:schemeClr val="accent1"/>
              </a:buClr>
              <a:buSzPts val="2000"/>
              <a:buFont typeface="Arial"/>
              <a:buNone/>
            </a:pPr>
            <a:r>
              <a:rPr lang="en-US" sz="2000" b="1">
                <a:solidFill>
                  <a:schemeClr val="lt1"/>
                </a:solidFill>
                <a:latin typeface="Century Gothic"/>
                <a:ea typeface="Century Gothic"/>
                <a:cs typeface="Century Gothic"/>
                <a:sym typeface="Century Gothic"/>
              </a:rPr>
              <a:t>Vsweetn@emory.edu</a:t>
            </a:r>
            <a:endParaRPr lang="en-US" sz="2800">
              <a:solidFill>
                <a:schemeClr val="lt1"/>
              </a:solidFill>
              <a:latin typeface="Century Gothic"/>
              <a:ea typeface="Century Gothic"/>
              <a:cs typeface="Century Gothic"/>
            </a:endParaRPr>
          </a:p>
          <a:p>
            <a:pPr marL="228600" marR="0" lvl="0" indent="-228600" algn="l">
              <a:lnSpc>
                <a:spcPct val="100000"/>
              </a:lnSpc>
              <a:spcAft>
                <a:spcPts val="0"/>
              </a:spcAft>
              <a:buSzPts val="2000"/>
              <a:buFont typeface="Arial"/>
              <a:buNone/>
            </a:pPr>
            <a:r>
              <a:rPr lang="en-US" sz="2000" b="1">
                <a:solidFill>
                  <a:schemeClr val="lt1"/>
                </a:solidFill>
                <a:latin typeface="Century Gothic"/>
                <a:ea typeface="Century Gothic"/>
                <a:cs typeface="Century Gothic"/>
              </a:rPr>
              <a:t>Angelika.golebiowska@nyulangone.org</a:t>
            </a:r>
            <a:endParaRPr lang="en-US" sz="2000" b="1" dirty="0">
              <a:solidFill>
                <a:schemeClr val="lt1"/>
              </a:solidFill>
              <a:latin typeface="Century Gothic"/>
              <a:ea typeface="Century Gothic"/>
              <a:cs typeface="Century Gothic"/>
            </a:endParaRPr>
          </a:p>
          <a:p>
            <a:pPr marL="228600" marR="0" lvl="0" indent="-228600" algn="l" rtl="0">
              <a:lnSpc>
                <a:spcPct val="100000"/>
              </a:lnSpc>
              <a:spcAft>
                <a:spcPts val="0"/>
              </a:spcAft>
              <a:buSzPts val="2000"/>
              <a:buFont typeface="Arial"/>
              <a:buNone/>
            </a:pPr>
            <a:endParaRPr lang="en-US" sz="2000" b="1" u="sng" dirty="0">
              <a:solidFill>
                <a:schemeClr val="lt1"/>
              </a:solidFill>
              <a:latin typeface="Century Gothic"/>
              <a:ea typeface="Century Gothic"/>
              <a:cs typeface="Century Gothic"/>
            </a:endParaRPr>
          </a:p>
          <a:p>
            <a:pPr marL="228600" marR="0" lvl="0" indent="-228600" algn="l" rtl="0">
              <a:lnSpc>
                <a:spcPct val="100000"/>
              </a:lnSpc>
              <a:spcBef>
                <a:spcPts val="1000"/>
              </a:spcBef>
              <a:spcAft>
                <a:spcPts val="0"/>
              </a:spcAft>
              <a:buClr>
                <a:schemeClr val="accent1"/>
              </a:buClr>
              <a:buSzPts val="2000"/>
              <a:buFont typeface="Arial"/>
              <a:buNone/>
            </a:pPr>
            <a:endParaRPr sz="2000" b="1">
              <a:solidFill>
                <a:schemeClr val="lt1"/>
              </a:solidFill>
              <a:latin typeface="Century Gothic"/>
              <a:ea typeface="Century Gothic"/>
              <a:cs typeface="Century Gothic"/>
              <a:sym typeface="Century Gothic"/>
            </a:endParaRPr>
          </a:p>
          <a:p>
            <a:pPr marL="228600" marR="0" lvl="0" indent="-228600" algn="l" rtl="0">
              <a:lnSpc>
                <a:spcPct val="100000"/>
              </a:lnSpc>
              <a:spcBef>
                <a:spcPts val="1000"/>
              </a:spcBef>
              <a:spcAft>
                <a:spcPts val="0"/>
              </a:spcAft>
              <a:buClr>
                <a:schemeClr val="accent1"/>
              </a:buClr>
              <a:buSzPts val="2000"/>
              <a:buFont typeface="Arial"/>
              <a:buNone/>
            </a:pPr>
            <a:endParaRPr sz="2000" b="1">
              <a:solidFill>
                <a:schemeClr val="lt1"/>
              </a:solidFill>
              <a:latin typeface="Century Gothic"/>
              <a:ea typeface="Century Gothic"/>
              <a:cs typeface="Century Gothic"/>
            </a:endParaRPr>
          </a:p>
          <a:p>
            <a:pPr marL="228600" marR="0" lvl="0" indent="-228600" algn="l" rtl="0">
              <a:lnSpc>
                <a:spcPct val="100000"/>
              </a:lnSpc>
              <a:spcBef>
                <a:spcPts val="1000"/>
              </a:spcBef>
              <a:spcAft>
                <a:spcPts val="0"/>
              </a:spcAft>
              <a:buClr>
                <a:schemeClr val="accent1"/>
              </a:buClr>
              <a:buSzPts val="2000"/>
              <a:buFont typeface="Arial"/>
              <a:buNone/>
            </a:pPr>
            <a:endParaRPr sz="2000" b="1">
              <a:solidFill>
                <a:schemeClr val="lt1"/>
              </a:solidFill>
              <a:latin typeface="Century Gothic"/>
              <a:ea typeface="Century Gothic"/>
              <a:cs typeface="Century Gothic"/>
            </a:endParaRPr>
          </a:p>
          <a:p>
            <a:pPr>
              <a:spcBef>
                <a:spcPts val="1000"/>
              </a:spcBef>
              <a:buClr>
                <a:schemeClr val="accent1"/>
              </a:buClr>
              <a:buSzPts val="2800"/>
            </a:pPr>
            <a:endParaRPr lang="en-US" sz="2800" b="1">
              <a:solidFill>
                <a:schemeClr val="lt1"/>
              </a:solidFill>
              <a:latin typeface="Century Gothic"/>
              <a:ea typeface="Century Gothic"/>
              <a:cs typeface="Century Gothic"/>
            </a:endParaRPr>
          </a:p>
          <a:p>
            <a:pPr>
              <a:spcBef>
                <a:spcPts val="1000"/>
              </a:spcBef>
              <a:buClr>
                <a:schemeClr val="accent1"/>
              </a:buClr>
              <a:buSzPts val="2000"/>
            </a:pPr>
            <a:endParaRPr lang="en-US" sz="2000" b="1">
              <a:solidFill>
                <a:schemeClr val="lt1"/>
              </a:solidFill>
              <a:latin typeface="Century Gothic"/>
              <a:ea typeface="Century Gothic"/>
              <a:cs typeface="Century Gothic"/>
            </a:endParaRPr>
          </a:p>
        </p:txBody>
      </p:sp>
      <p:pic>
        <p:nvPicPr>
          <p:cNvPr id="699" name="Google Shape;699;p51" descr="A person with long brown hair wearing a white lab coat&#10;&#10;AI-generated content may be incorrect."/>
          <p:cNvPicPr preferRelativeResize="0"/>
          <p:nvPr/>
        </p:nvPicPr>
        <p:blipFill rotWithShape="1">
          <a:blip r:embed="rId4">
            <a:alphaModFix/>
          </a:blip>
          <a:srcRect/>
          <a:stretch/>
        </p:blipFill>
        <p:spPr>
          <a:xfrm>
            <a:off x="8055485" y="345406"/>
            <a:ext cx="2791401" cy="2737950"/>
          </a:xfrm>
          <a:prstGeom prst="rect">
            <a:avLst/>
          </a:prstGeom>
          <a:noFill/>
          <a:ln>
            <a:noFill/>
          </a:ln>
        </p:spPr>
      </p:pic>
      <p:pic>
        <p:nvPicPr>
          <p:cNvPr id="2" name="Picture 1" descr="A person in a black shirt&#10;&#10;AI-generated content may be incorrect.">
            <a:extLst>
              <a:ext uri="{FF2B5EF4-FFF2-40B4-BE49-F238E27FC236}">
                <a16:creationId xmlns:a16="http://schemas.microsoft.com/office/drawing/2014/main" id="{2499327D-8592-BEB3-F1BB-0565CF7877EB}"/>
              </a:ext>
            </a:extLst>
          </p:cNvPr>
          <p:cNvPicPr>
            <a:picLocks noChangeAspect="1"/>
          </p:cNvPicPr>
          <p:nvPr/>
        </p:nvPicPr>
        <p:blipFill>
          <a:blip r:embed="rId5"/>
          <a:srcRect l="38076" t="-690" r="-4811" b="-1263"/>
          <a:stretch>
            <a:fillRect/>
          </a:stretch>
        </p:blipFill>
        <p:spPr>
          <a:xfrm>
            <a:off x="8055238" y="3538583"/>
            <a:ext cx="3435151" cy="230209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g3f1f07600f6_1_169"/>
          <p:cNvSpPr txBox="1"/>
          <p:nvPr/>
        </p:nvSpPr>
        <p:spPr>
          <a:xfrm>
            <a:off x="629175" y="293600"/>
            <a:ext cx="112515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b="1">
                <a:solidFill>
                  <a:schemeClr val="dk1"/>
                </a:solidFill>
              </a:rPr>
              <a:t>Clinic:   Medical Decision Making in a “Data-light Zone” </a:t>
            </a:r>
            <a:endParaRPr sz="2800" b="1">
              <a:solidFill>
                <a:schemeClr val="dk1"/>
              </a:solidFill>
            </a:endParaRPr>
          </a:p>
        </p:txBody>
      </p:sp>
      <p:sp>
        <p:nvSpPr>
          <p:cNvPr id="131" name="Google Shape;131;g3f1f07600f6_1_169"/>
          <p:cNvSpPr txBox="1"/>
          <p:nvPr/>
        </p:nvSpPr>
        <p:spPr>
          <a:xfrm>
            <a:off x="-450900" y="1423700"/>
            <a:ext cx="5935200" cy="479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800">
              <a:solidFill>
                <a:schemeClr val="dk1"/>
              </a:solidFill>
              <a:latin typeface="Century Gothic"/>
              <a:ea typeface="Century Gothic"/>
              <a:cs typeface="Century Gothic"/>
              <a:sym typeface="Century Gothic"/>
            </a:endParaRPr>
          </a:p>
        </p:txBody>
      </p:sp>
      <p:sp>
        <p:nvSpPr>
          <p:cNvPr id="132" name="Google Shape;132;g3f1f07600f6_1_169"/>
          <p:cNvSpPr txBox="1"/>
          <p:nvPr/>
        </p:nvSpPr>
        <p:spPr>
          <a:xfrm>
            <a:off x="6486100" y="1494650"/>
            <a:ext cx="5211600" cy="479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800">
              <a:solidFill>
                <a:schemeClr val="dk1"/>
              </a:solidFill>
              <a:latin typeface="Century Gothic"/>
              <a:ea typeface="Century Gothic"/>
              <a:cs typeface="Century Gothic"/>
              <a:sym typeface="Century Gothic"/>
            </a:endParaRPr>
          </a:p>
        </p:txBody>
      </p:sp>
      <p:sp>
        <p:nvSpPr>
          <p:cNvPr id="133" name="Google Shape;133;g3f1f07600f6_1_169"/>
          <p:cNvSpPr txBox="1"/>
          <p:nvPr/>
        </p:nvSpPr>
        <p:spPr>
          <a:xfrm>
            <a:off x="6559525" y="1494650"/>
            <a:ext cx="5211600" cy="479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800">
              <a:solidFill>
                <a:schemeClr val="dk1"/>
              </a:solidFill>
              <a:latin typeface="Century Gothic"/>
              <a:ea typeface="Century Gothic"/>
              <a:cs typeface="Century Gothic"/>
              <a:sym typeface="Century Gothic"/>
            </a:endParaRPr>
          </a:p>
        </p:txBody>
      </p:sp>
      <p:sp>
        <p:nvSpPr>
          <p:cNvPr id="134" name="Google Shape;134;g3f1f07600f6_1_169"/>
          <p:cNvSpPr/>
          <p:nvPr/>
        </p:nvSpPr>
        <p:spPr>
          <a:xfrm>
            <a:off x="388000" y="1352750"/>
            <a:ext cx="5581500" cy="4934100"/>
          </a:xfrm>
          <a:prstGeom prst="roundRect">
            <a:avLst>
              <a:gd name="adj" fmla="val 16667"/>
            </a:avLst>
          </a:prstGeom>
          <a:solidFill>
            <a:srgbClr val="FCE5C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900" b="1">
              <a:latin typeface="Century Gothic"/>
              <a:ea typeface="Century Gothic"/>
              <a:cs typeface="Century Gothic"/>
              <a:sym typeface="Century Gothic"/>
            </a:endParaRPr>
          </a:p>
          <a:p>
            <a:pPr marL="0" lvl="0" indent="0" algn="ctr" rtl="0">
              <a:spcBef>
                <a:spcPts val="0"/>
              </a:spcBef>
              <a:spcAft>
                <a:spcPts val="0"/>
              </a:spcAft>
              <a:buNone/>
            </a:pPr>
            <a:r>
              <a:rPr lang="en-US" sz="2500" b="1" u="sng"/>
              <a:t>Hospital setting: </a:t>
            </a:r>
            <a:endParaRPr sz="2500" b="1" u="sng"/>
          </a:p>
          <a:p>
            <a:pPr marL="0" lvl="0" indent="0" algn="ctr" rtl="0">
              <a:spcBef>
                <a:spcPts val="0"/>
              </a:spcBef>
              <a:spcAft>
                <a:spcPts val="0"/>
              </a:spcAft>
              <a:buNone/>
            </a:pPr>
            <a:endParaRPr sz="1900" b="1"/>
          </a:p>
          <a:p>
            <a:pPr marL="457200" lvl="0" indent="0" algn="l" rtl="0">
              <a:spcBef>
                <a:spcPts val="0"/>
              </a:spcBef>
              <a:spcAft>
                <a:spcPts val="0"/>
              </a:spcAft>
              <a:buNone/>
            </a:pPr>
            <a:r>
              <a:rPr lang="en-US" sz="1900" b="1"/>
              <a:t>Excellent access to data on medication use</a:t>
            </a:r>
            <a:endParaRPr sz="1900" b="1"/>
          </a:p>
          <a:p>
            <a:pPr marL="457200" lvl="0" indent="0" algn="l" rtl="0">
              <a:spcBef>
                <a:spcPts val="0"/>
              </a:spcBef>
              <a:spcAft>
                <a:spcPts val="0"/>
              </a:spcAft>
              <a:buNone/>
            </a:pPr>
            <a:endParaRPr sz="1900"/>
          </a:p>
          <a:p>
            <a:pPr marL="457200" lvl="0" indent="-349250" algn="l" rtl="0">
              <a:spcBef>
                <a:spcPts val="0"/>
              </a:spcBef>
              <a:spcAft>
                <a:spcPts val="0"/>
              </a:spcAft>
              <a:buSzPts val="1900"/>
              <a:buChar char="-"/>
            </a:pPr>
            <a:r>
              <a:rPr lang="en-US" sz="1900"/>
              <a:t>Dose, time delivery and interactions are well documented.  </a:t>
            </a:r>
            <a:endParaRPr sz="1900"/>
          </a:p>
          <a:p>
            <a:pPr marL="457200" lvl="0" indent="-349250" algn="l" rtl="0">
              <a:spcBef>
                <a:spcPts val="0"/>
              </a:spcBef>
              <a:spcAft>
                <a:spcPts val="0"/>
              </a:spcAft>
              <a:buSzPts val="1900"/>
              <a:buChar char="-"/>
            </a:pPr>
            <a:r>
              <a:rPr lang="en-US" sz="1900"/>
              <a:t>You can return to see the patient multiple times a day to check you intervention </a:t>
            </a:r>
            <a:endParaRPr sz="1900"/>
          </a:p>
          <a:p>
            <a:pPr marL="457200" lvl="0" indent="0" algn="l" rtl="0">
              <a:spcBef>
                <a:spcPts val="0"/>
              </a:spcBef>
              <a:spcAft>
                <a:spcPts val="0"/>
              </a:spcAft>
              <a:buNone/>
            </a:pPr>
            <a:endParaRPr sz="1900"/>
          </a:p>
          <a:p>
            <a:pPr marL="342900" lvl="0" algn="ctr" rtl="0">
              <a:spcBef>
                <a:spcPts val="0"/>
              </a:spcBef>
              <a:spcAft>
                <a:spcPts val="0"/>
              </a:spcAft>
              <a:buNone/>
            </a:pPr>
            <a:r>
              <a:rPr lang="en-US" sz="1900" b="1">
                <a:solidFill>
                  <a:srgbClr val="CC0000"/>
                </a:solidFill>
              </a:rPr>
              <a:t>Medication regimens are delivered as written in a monitored environment </a:t>
            </a:r>
            <a:endParaRPr sz="1900" b="1">
              <a:solidFill>
                <a:srgbClr val="CC0000"/>
              </a:solidFill>
            </a:endParaRPr>
          </a:p>
          <a:p>
            <a:pPr marL="0" lvl="0" indent="0" algn="l" rtl="0">
              <a:spcBef>
                <a:spcPts val="0"/>
              </a:spcBef>
              <a:spcAft>
                <a:spcPts val="0"/>
              </a:spcAft>
              <a:buNone/>
            </a:pPr>
            <a:endParaRPr sz="1900">
              <a:latin typeface="Century Gothic"/>
              <a:ea typeface="Century Gothic"/>
              <a:cs typeface="Century Gothic"/>
              <a:sym typeface="Century Gothic"/>
            </a:endParaRPr>
          </a:p>
          <a:p>
            <a:pPr marL="0" lvl="0" indent="0" algn="ctr" rtl="0">
              <a:spcBef>
                <a:spcPts val="0"/>
              </a:spcBef>
              <a:spcAft>
                <a:spcPts val="0"/>
              </a:spcAft>
              <a:buNone/>
            </a:pPr>
            <a:endParaRPr>
              <a:latin typeface="Century Gothic"/>
              <a:ea typeface="Century Gothic"/>
              <a:cs typeface="Century Gothic"/>
              <a:sym typeface="Century Gothic"/>
            </a:endParaRPr>
          </a:p>
          <a:p>
            <a:pPr marL="0" lvl="0" indent="0" algn="ctr" rtl="0">
              <a:spcBef>
                <a:spcPts val="0"/>
              </a:spcBef>
              <a:spcAft>
                <a:spcPts val="0"/>
              </a:spcAft>
              <a:buNone/>
            </a:pPr>
            <a:endParaRPr>
              <a:latin typeface="Century Gothic"/>
              <a:ea typeface="Century Gothic"/>
              <a:cs typeface="Century Gothic"/>
              <a:sym typeface="Century Gothic"/>
            </a:endParaRPr>
          </a:p>
          <a:p>
            <a:pPr marL="0" lvl="0" indent="0" algn="ctr" rtl="0">
              <a:spcBef>
                <a:spcPts val="0"/>
              </a:spcBef>
              <a:spcAft>
                <a:spcPts val="0"/>
              </a:spcAft>
              <a:buNone/>
            </a:pPr>
            <a:endParaRPr>
              <a:latin typeface="Century Gothic"/>
              <a:ea typeface="Century Gothic"/>
              <a:cs typeface="Century Gothic"/>
              <a:sym typeface="Century Gothic"/>
            </a:endParaRPr>
          </a:p>
        </p:txBody>
      </p:sp>
      <p:sp>
        <p:nvSpPr>
          <p:cNvPr id="135" name="Google Shape;135;g3f1f07600f6_1_169"/>
          <p:cNvSpPr/>
          <p:nvPr/>
        </p:nvSpPr>
        <p:spPr>
          <a:xfrm>
            <a:off x="6197725" y="1352750"/>
            <a:ext cx="5935200" cy="4860600"/>
          </a:xfrm>
          <a:prstGeom prst="roundRect">
            <a:avLst>
              <a:gd name="adj" fmla="val 16667"/>
            </a:avLst>
          </a:prstGeom>
          <a:solidFill>
            <a:srgbClr val="ECFEFF"/>
          </a:solidFill>
          <a:ln w="9525" cap="flat" cmpd="sng">
            <a:solidFill>
              <a:srgbClr val="0891B2"/>
            </a:solidFill>
            <a:prstDash val="solid"/>
            <a:round/>
            <a:headEnd type="none" w="sm" len="sm"/>
            <a:tailEnd type="none" w="sm" len="sm"/>
          </a:ln>
        </p:spPr>
        <p:txBody>
          <a:bodyPr spcFirstLastPara="1" wrap="square" lIns="91425" tIns="91425" rIns="91425" bIns="91425" anchor="ctr" anchorCtr="0">
            <a:noAutofit/>
          </a:bodyPr>
          <a:lstStyle/>
          <a:p>
            <a:pPr marL="1371600" lvl="0" indent="457200" algn="l" rtl="0">
              <a:spcBef>
                <a:spcPts val="0"/>
              </a:spcBef>
              <a:spcAft>
                <a:spcPts val="0"/>
              </a:spcAft>
              <a:buNone/>
            </a:pPr>
            <a:r>
              <a:rPr lang="en-US" sz="2300" b="1" u="sng"/>
              <a:t>Clinic Setting: </a:t>
            </a:r>
            <a:endParaRPr sz="2300" b="1" u="sng"/>
          </a:p>
          <a:p>
            <a:pPr marL="0" lvl="0" indent="0" algn="ctr" rtl="0">
              <a:spcBef>
                <a:spcPts val="0"/>
              </a:spcBef>
              <a:spcAft>
                <a:spcPts val="0"/>
              </a:spcAft>
              <a:buNone/>
            </a:pPr>
            <a:endParaRPr sz="2300"/>
          </a:p>
          <a:p>
            <a:pPr marL="457200" lvl="0" indent="0" algn="l" rtl="0">
              <a:spcBef>
                <a:spcPts val="0"/>
              </a:spcBef>
              <a:spcAft>
                <a:spcPts val="0"/>
              </a:spcAft>
              <a:buNone/>
            </a:pPr>
            <a:r>
              <a:rPr lang="en-US" sz="1900" b="1"/>
              <a:t>Varied access to data on medication use</a:t>
            </a:r>
            <a:endParaRPr sz="1900" b="1"/>
          </a:p>
          <a:p>
            <a:pPr marL="457200" lvl="0" indent="0" algn="l" rtl="0">
              <a:spcBef>
                <a:spcPts val="0"/>
              </a:spcBef>
              <a:spcAft>
                <a:spcPts val="0"/>
              </a:spcAft>
              <a:buNone/>
            </a:pPr>
            <a:endParaRPr sz="1900"/>
          </a:p>
          <a:p>
            <a:pPr marL="457200" lvl="0" indent="-349250" algn="l" rtl="0">
              <a:spcBef>
                <a:spcPts val="0"/>
              </a:spcBef>
              <a:spcAft>
                <a:spcPts val="0"/>
              </a:spcAft>
              <a:buSzPts val="1900"/>
              <a:buChar char="-"/>
            </a:pPr>
            <a:r>
              <a:rPr lang="en-US" sz="1900"/>
              <a:t>Relay on patient report</a:t>
            </a:r>
            <a:endParaRPr sz="1900"/>
          </a:p>
          <a:p>
            <a:pPr marL="457200" lvl="0" indent="-349250" algn="l" rtl="0">
              <a:spcBef>
                <a:spcPts val="0"/>
              </a:spcBef>
              <a:spcAft>
                <a:spcPts val="0"/>
              </a:spcAft>
              <a:buSzPts val="1900"/>
              <a:buChar char="-"/>
            </a:pPr>
            <a:r>
              <a:rPr lang="en-US" sz="1900" dirty="0"/>
              <a:t>Objective data comes from pharmacy refills /pill counts/ </a:t>
            </a:r>
            <a:r>
              <a:rPr lang="en-US" sz="1900" dirty="0" err="1"/>
              <a:t>iSTOP</a:t>
            </a:r>
            <a:r>
              <a:rPr lang="en-US" sz="1900" dirty="0"/>
              <a:t> </a:t>
            </a:r>
            <a:endParaRPr sz="1900" dirty="0"/>
          </a:p>
          <a:p>
            <a:pPr marL="0" lvl="0" indent="0" algn="l" rtl="0">
              <a:spcBef>
                <a:spcPts val="0"/>
              </a:spcBef>
              <a:spcAft>
                <a:spcPts val="0"/>
              </a:spcAft>
              <a:buNone/>
            </a:pPr>
            <a:endParaRPr sz="1900"/>
          </a:p>
          <a:p>
            <a:pPr marL="457200" lvl="0" indent="0" algn="ctr" rtl="0">
              <a:spcBef>
                <a:spcPts val="0"/>
              </a:spcBef>
              <a:spcAft>
                <a:spcPts val="0"/>
              </a:spcAft>
              <a:buNone/>
            </a:pPr>
            <a:r>
              <a:rPr lang="en-US" sz="1900" b="1">
                <a:solidFill>
                  <a:srgbClr val="CC0000"/>
                </a:solidFill>
              </a:rPr>
              <a:t>Medication regimens may be complicated by use of ETOH, illicit drugs, herbal remedies, poor nutrition, cognitive impairment. </a:t>
            </a:r>
            <a:endParaRPr sz="1900" b="1">
              <a:solidFill>
                <a:srgbClr val="CC0000"/>
              </a:solidFill>
            </a:endParaRPr>
          </a:p>
          <a:p>
            <a:pPr marL="0" lvl="0" indent="0" algn="ctr" rtl="0">
              <a:spcBef>
                <a:spcPts val="0"/>
              </a:spcBef>
              <a:spcAft>
                <a:spcPts val="0"/>
              </a:spcAft>
              <a:buNone/>
            </a:pPr>
            <a:endParaRPr sz="1900"/>
          </a:p>
          <a:p>
            <a:pPr marL="457200" lvl="0" indent="0" algn="ctr" rtl="0">
              <a:spcBef>
                <a:spcPts val="0"/>
              </a:spcBef>
              <a:spcAft>
                <a:spcPts val="0"/>
              </a:spcAft>
              <a:buNone/>
            </a:pPr>
            <a:r>
              <a:rPr lang="en-US" sz="1900" b="1"/>
              <a:t>Usually, extra effort and investigation are needed to safely prescribe. </a:t>
            </a:r>
            <a:endParaRPr sz="1900" b="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g3f1f07600f6_1_85"/>
          <p:cNvSpPr txBox="1"/>
          <p:nvPr/>
        </p:nvSpPr>
        <p:spPr>
          <a:xfrm>
            <a:off x="629175" y="293600"/>
            <a:ext cx="112515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b="1">
                <a:solidFill>
                  <a:schemeClr val="dk1"/>
                </a:solidFill>
              </a:rPr>
              <a:t>Clinic:   Advanced Care Planning</a:t>
            </a:r>
            <a:endParaRPr sz="2800" b="1">
              <a:solidFill>
                <a:schemeClr val="dk1"/>
              </a:solidFill>
            </a:endParaRPr>
          </a:p>
        </p:txBody>
      </p:sp>
      <p:sp>
        <p:nvSpPr>
          <p:cNvPr id="142" name="Google Shape;142;g3f1f07600f6_1_85"/>
          <p:cNvSpPr txBox="1"/>
          <p:nvPr/>
        </p:nvSpPr>
        <p:spPr>
          <a:xfrm>
            <a:off x="199250" y="1426125"/>
            <a:ext cx="5935200" cy="479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800">
              <a:solidFill>
                <a:schemeClr val="dk1"/>
              </a:solidFill>
              <a:latin typeface="Century Gothic"/>
              <a:ea typeface="Century Gothic"/>
              <a:cs typeface="Century Gothic"/>
              <a:sym typeface="Century Gothic"/>
            </a:endParaRPr>
          </a:p>
        </p:txBody>
      </p:sp>
      <p:sp>
        <p:nvSpPr>
          <p:cNvPr id="143" name="Google Shape;143;g3f1f07600f6_1_85"/>
          <p:cNvSpPr txBox="1"/>
          <p:nvPr/>
        </p:nvSpPr>
        <p:spPr>
          <a:xfrm>
            <a:off x="6486100" y="1494650"/>
            <a:ext cx="5211600" cy="479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800">
              <a:solidFill>
                <a:schemeClr val="dk1"/>
              </a:solidFill>
              <a:latin typeface="Century Gothic"/>
              <a:ea typeface="Century Gothic"/>
              <a:cs typeface="Century Gothic"/>
              <a:sym typeface="Century Gothic"/>
            </a:endParaRPr>
          </a:p>
        </p:txBody>
      </p:sp>
      <p:sp>
        <p:nvSpPr>
          <p:cNvPr id="144" name="Google Shape;144;g3f1f07600f6_1_85"/>
          <p:cNvSpPr txBox="1"/>
          <p:nvPr/>
        </p:nvSpPr>
        <p:spPr>
          <a:xfrm>
            <a:off x="6559525" y="1494650"/>
            <a:ext cx="5211600" cy="479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800">
              <a:solidFill>
                <a:schemeClr val="dk1"/>
              </a:solidFill>
              <a:latin typeface="Century Gothic"/>
              <a:ea typeface="Century Gothic"/>
              <a:cs typeface="Century Gothic"/>
              <a:sym typeface="Century Gothic"/>
            </a:endParaRPr>
          </a:p>
        </p:txBody>
      </p:sp>
      <p:sp>
        <p:nvSpPr>
          <p:cNvPr id="145" name="Google Shape;145;g3f1f07600f6_1_85"/>
          <p:cNvSpPr/>
          <p:nvPr/>
        </p:nvSpPr>
        <p:spPr>
          <a:xfrm>
            <a:off x="115350" y="1355175"/>
            <a:ext cx="5581500" cy="4934100"/>
          </a:xfrm>
          <a:prstGeom prst="roundRect">
            <a:avLst>
              <a:gd name="adj" fmla="val 16667"/>
            </a:avLst>
          </a:prstGeom>
          <a:solidFill>
            <a:srgbClr val="FCE5C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900" b="1">
              <a:latin typeface="Century Gothic"/>
              <a:ea typeface="Century Gothic"/>
              <a:cs typeface="Century Gothic"/>
              <a:sym typeface="Century Gothic"/>
            </a:endParaRPr>
          </a:p>
          <a:p>
            <a:pPr marL="0" lvl="0" indent="0" algn="ctr" rtl="0">
              <a:spcBef>
                <a:spcPts val="0"/>
              </a:spcBef>
              <a:spcAft>
                <a:spcPts val="0"/>
              </a:spcAft>
              <a:buNone/>
            </a:pPr>
            <a:r>
              <a:rPr lang="en-US" sz="2500" b="1" u="sng"/>
              <a:t>Hospital setting </a:t>
            </a:r>
            <a:endParaRPr sz="2500" b="1" u="sng"/>
          </a:p>
          <a:p>
            <a:pPr marL="0" lvl="0" indent="0" algn="ctr" rtl="0">
              <a:spcBef>
                <a:spcPts val="0"/>
              </a:spcBef>
              <a:spcAft>
                <a:spcPts val="0"/>
              </a:spcAft>
              <a:buNone/>
            </a:pPr>
            <a:endParaRPr sz="1900" b="1"/>
          </a:p>
          <a:p>
            <a:pPr marL="457200" lvl="0" indent="0" algn="ctr" rtl="0">
              <a:spcBef>
                <a:spcPts val="0"/>
              </a:spcBef>
              <a:spcAft>
                <a:spcPts val="0"/>
              </a:spcAft>
              <a:buNone/>
            </a:pPr>
            <a:r>
              <a:rPr lang="en-US" sz="1900" b="1"/>
              <a:t>Code Status and EOL preferences are dictated by emergent clinical issues.</a:t>
            </a:r>
            <a:endParaRPr sz="1900" b="1"/>
          </a:p>
          <a:p>
            <a:pPr marL="457200" lvl="0" indent="0" algn="ctr" rtl="0">
              <a:spcBef>
                <a:spcPts val="0"/>
              </a:spcBef>
              <a:spcAft>
                <a:spcPts val="0"/>
              </a:spcAft>
              <a:buNone/>
            </a:pPr>
            <a:endParaRPr sz="1900" b="1"/>
          </a:p>
          <a:p>
            <a:pPr marL="457200" lvl="0" indent="0" algn="ctr" rtl="0">
              <a:spcBef>
                <a:spcPts val="0"/>
              </a:spcBef>
              <a:spcAft>
                <a:spcPts val="0"/>
              </a:spcAft>
              <a:buNone/>
            </a:pPr>
            <a:endParaRPr sz="1900"/>
          </a:p>
          <a:p>
            <a:pPr marL="457200" lvl="0" indent="0" algn="ctr" rtl="0">
              <a:spcBef>
                <a:spcPts val="0"/>
              </a:spcBef>
              <a:spcAft>
                <a:spcPts val="0"/>
              </a:spcAft>
              <a:buNone/>
            </a:pPr>
            <a:r>
              <a:rPr lang="en-US" sz="1900"/>
              <a:t>Patient participation in ACP may be varied due to acute crisis.</a:t>
            </a:r>
            <a:endParaRPr sz="1900"/>
          </a:p>
          <a:p>
            <a:pPr marL="457200" lvl="0" indent="0" algn="ctr" rtl="0">
              <a:spcBef>
                <a:spcPts val="0"/>
              </a:spcBef>
              <a:spcAft>
                <a:spcPts val="0"/>
              </a:spcAft>
              <a:buNone/>
            </a:pPr>
            <a:endParaRPr sz="1900"/>
          </a:p>
          <a:p>
            <a:pPr marL="457200" lvl="0" indent="0" algn="ctr" rtl="0">
              <a:spcBef>
                <a:spcPts val="0"/>
              </a:spcBef>
              <a:spcAft>
                <a:spcPts val="0"/>
              </a:spcAft>
              <a:buNone/>
            </a:pPr>
            <a:endParaRPr sz="1900" b="1"/>
          </a:p>
          <a:p>
            <a:pPr marL="457200" lvl="0" indent="0" algn="ctr" rtl="0">
              <a:spcBef>
                <a:spcPts val="0"/>
              </a:spcBef>
              <a:spcAft>
                <a:spcPts val="0"/>
              </a:spcAft>
              <a:buNone/>
            </a:pPr>
            <a:r>
              <a:rPr lang="en-US" sz="1900" b="1"/>
              <a:t>   Typically, less time to build       relationships and gain trust. </a:t>
            </a:r>
            <a:endParaRPr sz="1900" b="1"/>
          </a:p>
          <a:p>
            <a:pPr marL="0" lvl="0" indent="0" algn="l" rtl="0">
              <a:spcBef>
                <a:spcPts val="0"/>
              </a:spcBef>
              <a:spcAft>
                <a:spcPts val="0"/>
              </a:spcAft>
              <a:buNone/>
            </a:pPr>
            <a:endParaRPr sz="1900"/>
          </a:p>
          <a:p>
            <a:pPr marL="0" lvl="0" indent="0" algn="ctr" rtl="0">
              <a:spcBef>
                <a:spcPts val="0"/>
              </a:spcBef>
              <a:spcAft>
                <a:spcPts val="0"/>
              </a:spcAft>
              <a:buNone/>
            </a:pPr>
            <a:endParaRPr>
              <a:latin typeface="Century Gothic"/>
              <a:ea typeface="Century Gothic"/>
              <a:cs typeface="Century Gothic"/>
              <a:sym typeface="Century Gothic"/>
            </a:endParaRPr>
          </a:p>
          <a:p>
            <a:pPr marL="0" lvl="0" indent="0" algn="ctr" rtl="0">
              <a:spcBef>
                <a:spcPts val="0"/>
              </a:spcBef>
              <a:spcAft>
                <a:spcPts val="0"/>
              </a:spcAft>
              <a:buNone/>
            </a:pPr>
            <a:endParaRPr>
              <a:latin typeface="Century Gothic"/>
              <a:ea typeface="Century Gothic"/>
              <a:cs typeface="Century Gothic"/>
              <a:sym typeface="Century Gothic"/>
            </a:endParaRPr>
          </a:p>
          <a:p>
            <a:pPr marL="0" lvl="0" indent="0" algn="ctr" rtl="0">
              <a:spcBef>
                <a:spcPts val="0"/>
              </a:spcBef>
              <a:spcAft>
                <a:spcPts val="0"/>
              </a:spcAft>
              <a:buNone/>
            </a:pPr>
            <a:endParaRPr>
              <a:latin typeface="Century Gothic"/>
              <a:ea typeface="Century Gothic"/>
              <a:cs typeface="Century Gothic"/>
              <a:sym typeface="Century Gothic"/>
            </a:endParaRPr>
          </a:p>
        </p:txBody>
      </p:sp>
      <p:sp>
        <p:nvSpPr>
          <p:cNvPr id="146" name="Google Shape;146;g3f1f07600f6_1_85"/>
          <p:cNvSpPr/>
          <p:nvPr/>
        </p:nvSpPr>
        <p:spPr>
          <a:xfrm>
            <a:off x="5945475" y="1355175"/>
            <a:ext cx="5935200" cy="4860600"/>
          </a:xfrm>
          <a:prstGeom prst="roundRect">
            <a:avLst>
              <a:gd name="adj" fmla="val 16667"/>
            </a:avLst>
          </a:prstGeom>
          <a:solidFill>
            <a:srgbClr val="ECFEFF"/>
          </a:solidFill>
          <a:ln w="9525" cap="flat" cmpd="sng">
            <a:solidFill>
              <a:srgbClr val="0891B2"/>
            </a:solidFill>
            <a:prstDash val="solid"/>
            <a:round/>
            <a:headEnd type="none" w="sm" len="sm"/>
            <a:tailEnd type="none" w="sm" len="sm"/>
          </a:ln>
        </p:spPr>
        <p:txBody>
          <a:bodyPr spcFirstLastPara="1" wrap="square" lIns="91425" tIns="91425" rIns="91425" bIns="91425" anchor="ctr" anchorCtr="0">
            <a:noAutofit/>
          </a:bodyPr>
          <a:lstStyle/>
          <a:p>
            <a:pPr lvl="0" indent="0" algn="ctr" rtl="0">
              <a:spcBef>
                <a:spcPts val="0"/>
              </a:spcBef>
              <a:spcAft>
                <a:spcPts val="0"/>
              </a:spcAft>
              <a:buNone/>
            </a:pPr>
            <a:r>
              <a:rPr lang="en-US" sz="2500" b="1" u="sng"/>
              <a:t>Clinic Setting</a:t>
            </a:r>
            <a:endParaRPr lang="en-US" sz="2300" b="1" u="sng"/>
          </a:p>
          <a:p>
            <a:pPr marL="0" lvl="0" indent="0" algn="ctr" rtl="0">
              <a:spcBef>
                <a:spcPts val="0"/>
              </a:spcBef>
              <a:spcAft>
                <a:spcPts val="0"/>
              </a:spcAft>
              <a:buNone/>
            </a:pPr>
            <a:endParaRPr sz="2300"/>
          </a:p>
          <a:p>
            <a:pPr marL="457200" lvl="0" indent="0" algn="ctr" rtl="0">
              <a:spcBef>
                <a:spcPts val="0"/>
              </a:spcBef>
              <a:spcAft>
                <a:spcPts val="0"/>
              </a:spcAft>
              <a:buNone/>
            </a:pPr>
            <a:r>
              <a:rPr lang="en-US" sz="1900" b="1"/>
              <a:t>Typically,</a:t>
            </a:r>
            <a:r>
              <a:rPr lang="en-US" sz="1900" b="1" dirty="0"/>
              <a:t> you have time to build rapport and relationships </a:t>
            </a:r>
            <a:endParaRPr sz="1900" b="1" dirty="0"/>
          </a:p>
          <a:p>
            <a:pPr marL="457200" algn="ctr"/>
            <a:endParaRPr lang="en-US" sz="1900" dirty="0"/>
          </a:p>
          <a:p>
            <a:pPr marL="457200" lvl="0" indent="0" algn="ctr" rtl="0">
              <a:spcBef>
                <a:spcPts val="0"/>
              </a:spcBef>
              <a:spcAft>
                <a:spcPts val="0"/>
              </a:spcAft>
              <a:buNone/>
            </a:pPr>
            <a:r>
              <a:rPr lang="en-US" sz="1900"/>
              <a:t>ACP planning can be stepwise based on trust.  Clinical changes overtime can be utilized to adjust the care plan. </a:t>
            </a:r>
            <a:endParaRPr sz="1900"/>
          </a:p>
          <a:p>
            <a:pPr marL="457200" lvl="0" indent="0" algn="ctr" rtl="0">
              <a:spcBef>
                <a:spcPts val="0"/>
              </a:spcBef>
              <a:spcAft>
                <a:spcPts val="0"/>
              </a:spcAft>
              <a:buNone/>
            </a:pPr>
            <a:endParaRPr sz="1900" b="1"/>
          </a:p>
          <a:p>
            <a:pPr marL="457200" lvl="0" indent="0" algn="ctr" rtl="0">
              <a:spcBef>
                <a:spcPts val="0"/>
              </a:spcBef>
              <a:spcAft>
                <a:spcPts val="0"/>
              </a:spcAft>
              <a:buNone/>
            </a:pPr>
            <a:r>
              <a:rPr lang="en-US" sz="1900" b="1"/>
              <a:t>Ideally, these long-term conversations yield outcomes for patients most closely aligned to their goals. </a:t>
            </a:r>
            <a:r>
              <a:rPr lang="en-US" sz="1900" b="1" dirty="0">
                <a:latin typeface="Century Gothic"/>
                <a:ea typeface="Century Gothic"/>
                <a:cs typeface="Century Gothic"/>
                <a:sym typeface="Century Gothic"/>
              </a:rPr>
              <a:t> </a:t>
            </a:r>
            <a:endParaRPr sz="1900" b="1" dirty="0">
              <a:latin typeface="Century Gothic"/>
              <a:ea typeface="Century Gothic"/>
              <a:cs typeface="Century Gothic"/>
              <a:sym typeface="Century Gothic"/>
            </a:endParaRPr>
          </a:p>
          <a:p>
            <a:pPr marL="0" lvl="0" indent="0" algn="l" rtl="0">
              <a:spcBef>
                <a:spcPts val="0"/>
              </a:spcBef>
              <a:spcAft>
                <a:spcPts val="0"/>
              </a:spcAft>
              <a:buNone/>
            </a:pPr>
            <a:endParaRPr sz="1900">
              <a:latin typeface="Century Gothic"/>
              <a:ea typeface="Century Gothic"/>
              <a:cs typeface="Century Gothic"/>
              <a:sym typeface="Century Gothic"/>
            </a:endParaRPr>
          </a:p>
          <a:p>
            <a:pPr marL="0" lvl="0" indent="0" algn="ctr" rtl="0">
              <a:spcBef>
                <a:spcPts val="0"/>
              </a:spcBef>
              <a:spcAft>
                <a:spcPts val="0"/>
              </a:spcAft>
              <a:buNone/>
            </a:pPr>
            <a:endParaRPr sz="1900" b="1">
              <a:latin typeface="Century Gothic"/>
              <a:ea typeface="Century Gothic"/>
              <a:cs typeface="Century Gothic"/>
              <a:sym typeface="Century Gothic"/>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AFAF9"/>
        </a:solidFill>
        <a:effectLst/>
      </p:bgPr>
    </p:bg>
    <p:spTree>
      <p:nvGrpSpPr>
        <p:cNvPr id="1" name="Shape 169"/>
        <p:cNvGrpSpPr/>
        <p:nvPr/>
      </p:nvGrpSpPr>
      <p:grpSpPr>
        <a:xfrm>
          <a:off x="0" y="0"/>
          <a:ext cx="0" cy="0"/>
          <a:chOff x="0" y="0"/>
          <a:chExt cx="0" cy="0"/>
        </a:xfrm>
      </p:grpSpPr>
      <p:pic>
        <p:nvPicPr>
          <p:cNvPr id="170" name="Google Shape;170;g3f1f07600f6_1_99" descr="image.png"/>
          <p:cNvPicPr preferRelativeResize="0"/>
          <p:nvPr/>
        </p:nvPicPr>
        <p:blipFill rotWithShape="1">
          <a:blip r:embed="rId3">
            <a:alphaModFix/>
          </a:blip>
          <a:srcRect/>
          <a:stretch/>
        </p:blipFill>
        <p:spPr>
          <a:xfrm>
            <a:off x="146800" y="83650"/>
            <a:ext cx="12192000" cy="6858000"/>
          </a:xfrm>
          <a:prstGeom prst="rect">
            <a:avLst/>
          </a:prstGeom>
          <a:noFill/>
          <a:ln>
            <a:noFill/>
          </a:ln>
        </p:spPr>
      </p:pic>
      <p:pic>
        <p:nvPicPr>
          <p:cNvPr id="171" name="Google Shape;171;g3f1f07600f6_1_99" descr="image.png"/>
          <p:cNvPicPr preferRelativeResize="0"/>
          <p:nvPr/>
        </p:nvPicPr>
        <p:blipFill rotWithShape="1">
          <a:blip r:embed="rId4">
            <a:alphaModFix/>
          </a:blip>
          <a:srcRect/>
          <a:stretch/>
        </p:blipFill>
        <p:spPr>
          <a:xfrm>
            <a:off x="762000" y="6372225"/>
            <a:ext cx="10668000" cy="247650"/>
          </a:xfrm>
          <a:prstGeom prst="rect">
            <a:avLst/>
          </a:prstGeom>
          <a:noFill/>
          <a:ln>
            <a:noFill/>
          </a:ln>
        </p:spPr>
      </p:pic>
      <p:sp>
        <p:nvSpPr>
          <p:cNvPr id="173" name="Google Shape;173;g3f1f07600f6_1_99"/>
          <p:cNvSpPr txBox="1"/>
          <p:nvPr/>
        </p:nvSpPr>
        <p:spPr>
          <a:xfrm>
            <a:off x="3645725" y="1169937"/>
            <a:ext cx="4743600" cy="1154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7500" b="1">
                <a:solidFill>
                  <a:srgbClr val="0E7490"/>
                </a:solidFill>
                <a:latin typeface="Poppins"/>
                <a:ea typeface="Poppins"/>
                <a:cs typeface="Poppins"/>
                <a:sym typeface="Poppins"/>
              </a:rPr>
              <a:t>30</a:t>
            </a:r>
            <a:r>
              <a:rPr lang="en-US" sz="7500" b="1" i="0" u="none" strike="noStrike" cap="none">
                <a:solidFill>
                  <a:srgbClr val="0E7490"/>
                </a:solidFill>
                <a:latin typeface="Poppins"/>
                <a:ea typeface="Poppins"/>
                <a:cs typeface="Poppins"/>
                <a:sym typeface="Poppins"/>
              </a:rPr>
              <a:t>-60</a:t>
            </a:r>
            <a:endParaRPr>
              <a:solidFill>
                <a:srgbClr val="FF0000"/>
              </a:solidFill>
            </a:endParaRPr>
          </a:p>
        </p:txBody>
      </p:sp>
      <p:sp>
        <p:nvSpPr>
          <p:cNvPr id="174" name="Google Shape;174;g3f1f07600f6_1_99"/>
          <p:cNvSpPr txBox="1"/>
          <p:nvPr/>
        </p:nvSpPr>
        <p:spPr>
          <a:xfrm>
            <a:off x="7833225" y="1631626"/>
            <a:ext cx="3282600" cy="2310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1500" b="1" i="0" u="none" strike="noStrike" cap="none">
                <a:solidFill>
                  <a:srgbClr val="0F172A"/>
                </a:solidFill>
                <a:latin typeface="Lato"/>
                <a:ea typeface="Lato"/>
                <a:cs typeface="Lato"/>
                <a:sym typeface="Lato"/>
              </a:rPr>
              <a:t>MINUTES PER VISIT</a:t>
            </a:r>
            <a:endParaRPr b="1"/>
          </a:p>
        </p:txBody>
      </p:sp>
      <p:sp>
        <p:nvSpPr>
          <p:cNvPr id="175" name="Google Shape;175;g3f1f07600f6_1_99"/>
          <p:cNvSpPr txBox="1"/>
          <p:nvPr/>
        </p:nvSpPr>
        <p:spPr>
          <a:xfrm>
            <a:off x="4012725" y="2630943"/>
            <a:ext cx="5200800" cy="300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950" b="1" i="0" u="none" strike="noStrike" cap="none">
                <a:solidFill>
                  <a:srgbClr val="0F172A"/>
                </a:solidFill>
                <a:latin typeface="Poppins"/>
                <a:ea typeface="Poppins"/>
                <a:cs typeface="Poppins"/>
                <a:sym typeface="Poppins"/>
              </a:rPr>
              <a:t>Temporal and Systemic Demands</a:t>
            </a:r>
            <a:endParaRPr/>
          </a:p>
        </p:txBody>
      </p:sp>
      <p:sp>
        <p:nvSpPr>
          <p:cNvPr id="176" name="Google Shape;176;g3f1f07600f6_1_99"/>
          <p:cNvSpPr txBox="1"/>
          <p:nvPr/>
        </p:nvSpPr>
        <p:spPr>
          <a:xfrm>
            <a:off x="319400" y="3120243"/>
            <a:ext cx="4619700" cy="784800"/>
          </a:xfrm>
          <a:prstGeom prst="rect">
            <a:avLst/>
          </a:prstGeom>
          <a:noFill/>
          <a:ln>
            <a:noFill/>
          </a:ln>
        </p:spPr>
        <p:txBody>
          <a:bodyPr spcFirstLastPara="1" wrap="square" lIns="0" tIns="0" rIns="0" bIns="0" anchor="t" anchorCtr="0">
            <a:spAutoFit/>
          </a:bodyPr>
          <a:lstStyle/>
          <a:p>
            <a:pPr marL="0" marR="0" lvl="0" indent="0" algn="l" rtl="0">
              <a:lnSpc>
                <a:spcPct val="149960"/>
              </a:lnSpc>
              <a:spcBef>
                <a:spcPts val="0"/>
              </a:spcBef>
              <a:spcAft>
                <a:spcPts val="0"/>
              </a:spcAft>
              <a:buNone/>
            </a:pPr>
            <a:r>
              <a:rPr lang="en-US" sz="1275" b="1" i="0" u="none" strike="noStrike" cap="none">
                <a:solidFill>
                  <a:srgbClr val="0F172A"/>
                </a:solidFill>
                <a:latin typeface="Lato"/>
                <a:ea typeface="Lato"/>
                <a:cs typeface="Lato"/>
                <a:sym typeface="Lato"/>
              </a:rPr>
              <a:t>Time Limitations:</a:t>
            </a:r>
            <a:r>
              <a:rPr lang="en-US" sz="1275" b="1" i="0" u="none" strike="noStrike" cap="none">
                <a:solidFill>
                  <a:srgbClr val="475569"/>
                </a:solidFill>
                <a:latin typeface="Lato"/>
                <a:ea typeface="Lato"/>
                <a:cs typeface="Lato"/>
                <a:sym typeface="Lato"/>
              </a:rPr>
              <a:t> </a:t>
            </a:r>
            <a:r>
              <a:rPr lang="en-US" sz="1275" b="0" i="0" u="none" strike="noStrike" cap="none">
                <a:solidFill>
                  <a:srgbClr val="475569"/>
                </a:solidFill>
                <a:latin typeface="Lato"/>
                <a:ea typeface="Lato"/>
                <a:cs typeface="Lato"/>
                <a:sym typeface="Lato"/>
              </a:rPr>
              <a:t>Clinics typically template only 45-60 minutes for a new patient and 30 minutes for return visits, requiring tight efficiency.</a:t>
            </a:r>
            <a:endParaRPr/>
          </a:p>
        </p:txBody>
      </p:sp>
      <p:sp>
        <p:nvSpPr>
          <p:cNvPr id="177" name="Google Shape;177;g3f1f07600f6_1_99"/>
          <p:cNvSpPr txBox="1"/>
          <p:nvPr/>
        </p:nvSpPr>
        <p:spPr>
          <a:xfrm>
            <a:off x="319400" y="4185944"/>
            <a:ext cx="4619700" cy="865622"/>
          </a:xfrm>
          <a:prstGeom prst="rect">
            <a:avLst/>
          </a:prstGeom>
          <a:noFill/>
          <a:ln>
            <a:noFill/>
          </a:ln>
        </p:spPr>
        <p:txBody>
          <a:bodyPr spcFirstLastPara="1" wrap="square" lIns="0" tIns="0" rIns="0" bIns="0" anchor="t" anchorCtr="0">
            <a:spAutoFit/>
          </a:bodyPr>
          <a:lstStyle/>
          <a:p>
            <a:pPr>
              <a:lnSpc>
                <a:spcPct val="149960"/>
              </a:lnSpc>
            </a:pPr>
            <a:r>
              <a:rPr lang="en-US" sz="1250" b="1" i="0" u="none" strike="noStrike" cap="none">
                <a:solidFill>
                  <a:srgbClr val="0F172A"/>
                </a:solidFill>
                <a:latin typeface="Lato"/>
                <a:ea typeface="Lato"/>
                <a:cs typeface="Lato"/>
                <a:sym typeface="Lato"/>
              </a:rPr>
              <a:t>Severe Wait Times:</a:t>
            </a:r>
            <a:r>
              <a:rPr lang="en-US" sz="1250" b="0" i="0" u="none" strike="noStrike" cap="none">
                <a:solidFill>
                  <a:srgbClr val="475569"/>
                </a:solidFill>
                <a:latin typeface="Lato"/>
                <a:ea typeface="Lato"/>
                <a:cs typeface="Lato"/>
                <a:sym typeface="Lato"/>
              </a:rPr>
              <a:t> Due to a shortage of dedicated PC clinics, referred patients routinely </a:t>
            </a:r>
            <a:r>
              <a:rPr lang="en-US" sz="1250">
                <a:solidFill>
                  <a:srgbClr val="475569"/>
                </a:solidFill>
                <a:latin typeface="Lato"/>
                <a:ea typeface="Lato"/>
                <a:cs typeface="Lato"/>
                <a:sym typeface="Lato"/>
              </a:rPr>
              <a:t>may have to wait</a:t>
            </a:r>
            <a:r>
              <a:rPr lang="en-US" sz="1250" b="0" i="0" u="none" strike="noStrike" cap="none">
                <a:solidFill>
                  <a:srgbClr val="475569"/>
                </a:solidFill>
                <a:latin typeface="Lato"/>
                <a:ea typeface="Lato"/>
                <a:cs typeface="Lato"/>
                <a:sym typeface="Lato"/>
              </a:rPr>
              <a:t> months to see an outpatient provider. </a:t>
            </a:r>
            <a:endParaRPr sz="1250"/>
          </a:p>
        </p:txBody>
      </p:sp>
      <p:sp>
        <p:nvSpPr>
          <p:cNvPr id="178" name="Google Shape;178;g3f1f07600f6_1_99"/>
          <p:cNvSpPr txBox="1"/>
          <p:nvPr/>
        </p:nvSpPr>
        <p:spPr>
          <a:xfrm>
            <a:off x="277450" y="5356718"/>
            <a:ext cx="4619700" cy="784800"/>
          </a:xfrm>
          <a:prstGeom prst="rect">
            <a:avLst/>
          </a:prstGeom>
          <a:noFill/>
          <a:ln>
            <a:noFill/>
          </a:ln>
        </p:spPr>
        <p:txBody>
          <a:bodyPr spcFirstLastPara="1" wrap="square" lIns="0" tIns="0" rIns="0" bIns="0" anchor="t" anchorCtr="0">
            <a:spAutoFit/>
          </a:bodyPr>
          <a:lstStyle/>
          <a:p>
            <a:pPr marL="0" marR="0" lvl="0" indent="0" algn="l" rtl="0">
              <a:lnSpc>
                <a:spcPct val="149960"/>
              </a:lnSpc>
              <a:spcBef>
                <a:spcPts val="0"/>
              </a:spcBef>
              <a:spcAft>
                <a:spcPts val="0"/>
              </a:spcAft>
              <a:buNone/>
            </a:pPr>
            <a:r>
              <a:rPr lang="en-US" sz="1275" b="1" i="0" u="none" strike="noStrike" cap="none">
                <a:solidFill>
                  <a:srgbClr val="0F172A"/>
                </a:solidFill>
                <a:latin typeface="Lato"/>
                <a:ea typeface="Lato"/>
                <a:cs typeface="Lato"/>
                <a:sym typeface="Lato"/>
              </a:rPr>
              <a:t>Delayed Referrals:</a:t>
            </a:r>
            <a:r>
              <a:rPr lang="en-US" sz="1275" b="1" i="0" u="none" strike="noStrike" cap="none">
                <a:solidFill>
                  <a:srgbClr val="475569"/>
                </a:solidFill>
                <a:latin typeface="Lato"/>
                <a:ea typeface="Lato"/>
                <a:cs typeface="Lato"/>
                <a:sym typeface="Lato"/>
              </a:rPr>
              <a:t> </a:t>
            </a:r>
            <a:r>
              <a:rPr lang="en-US" sz="1275" b="0" i="0" u="none" strike="noStrike" cap="none">
                <a:solidFill>
                  <a:srgbClr val="475569"/>
                </a:solidFill>
                <a:latin typeface="Lato"/>
                <a:ea typeface="Lato"/>
                <a:cs typeface="Lato"/>
                <a:sym typeface="Lato"/>
              </a:rPr>
              <a:t>Patients are often referred far too late, arriving at their first visit already carrying a very high, unmanaged symptom burden</a:t>
            </a:r>
            <a:r>
              <a:rPr lang="en-US" sz="1275">
                <a:solidFill>
                  <a:srgbClr val="475569"/>
                </a:solidFill>
                <a:latin typeface="Lato"/>
                <a:ea typeface="Lato"/>
                <a:cs typeface="Lato"/>
                <a:sym typeface="Lato"/>
              </a:rPr>
              <a:t> or even death</a:t>
            </a:r>
            <a:endParaRPr/>
          </a:p>
        </p:txBody>
      </p:sp>
      <p:sp>
        <p:nvSpPr>
          <p:cNvPr id="179" name="Google Shape;179;g3f1f07600f6_1_99"/>
          <p:cNvSpPr txBox="1"/>
          <p:nvPr/>
        </p:nvSpPr>
        <p:spPr>
          <a:xfrm>
            <a:off x="904875" y="571500"/>
            <a:ext cx="11051400" cy="4386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850" b="1" i="0" u="none" strike="noStrike" cap="none">
                <a:solidFill>
                  <a:srgbClr val="0F172A"/>
                </a:solidFill>
                <a:latin typeface="Poppins"/>
                <a:ea typeface="Poppins"/>
                <a:cs typeface="Poppins"/>
                <a:sym typeface="Poppins"/>
              </a:rPr>
              <a:t>Outpatient </a:t>
            </a:r>
            <a:r>
              <a:rPr lang="en-US" sz="2850" b="1">
                <a:solidFill>
                  <a:srgbClr val="0F172A"/>
                </a:solidFill>
                <a:latin typeface="Poppins"/>
                <a:ea typeface="Poppins"/>
                <a:cs typeface="Poppins"/>
                <a:sym typeface="Poppins"/>
              </a:rPr>
              <a:t>O</a:t>
            </a:r>
            <a:r>
              <a:rPr lang="en-US" sz="2850" b="1" i="0" u="none" strike="noStrike" cap="none">
                <a:solidFill>
                  <a:srgbClr val="0F172A"/>
                </a:solidFill>
                <a:latin typeface="Poppins"/>
                <a:ea typeface="Poppins"/>
                <a:cs typeface="Poppins"/>
                <a:sym typeface="Poppins"/>
              </a:rPr>
              <a:t>perational Gaps &amp; Barriers</a:t>
            </a:r>
            <a:endParaRPr/>
          </a:p>
        </p:txBody>
      </p:sp>
      <p:sp>
        <p:nvSpPr>
          <p:cNvPr id="180" name="Google Shape;180;g3f1f07600f6_1_99"/>
          <p:cNvSpPr/>
          <p:nvPr/>
        </p:nvSpPr>
        <p:spPr>
          <a:xfrm>
            <a:off x="762000" y="571500"/>
            <a:ext cx="57300" cy="543000"/>
          </a:xfrm>
          <a:prstGeom prst="rect">
            <a:avLst/>
          </a:prstGeom>
          <a:solidFill>
            <a:srgbClr val="0E74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81" name="Google Shape;181;g3f1f07600f6_1_99"/>
          <p:cNvSpPr txBox="1"/>
          <p:nvPr/>
        </p:nvSpPr>
        <p:spPr>
          <a:xfrm>
            <a:off x="6140050" y="3280439"/>
            <a:ext cx="5877300" cy="381000"/>
          </a:xfrm>
          <a:prstGeom prst="rect">
            <a:avLst/>
          </a:prstGeom>
          <a:noFill/>
          <a:ln>
            <a:noFill/>
          </a:ln>
        </p:spPr>
        <p:txBody>
          <a:bodyPr spcFirstLastPara="1" wrap="square" lIns="91425" tIns="91425" rIns="91425" bIns="91425" anchor="t" anchorCtr="0">
            <a:spAutoFit/>
          </a:bodyPr>
          <a:lstStyle/>
          <a:p>
            <a:pPr marL="0" lvl="0" indent="0" algn="l" rtl="0">
              <a:lnSpc>
                <a:spcPct val="149960"/>
              </a:lnSpc>
              <a:spcBef>
                <a:spcPts val="0"/>
              </a:spcBef>
              <a:spcAft>
                <a:spcPts val="0"/>
              </a:spcAft>
              <a:buNone/>
            </a:pPr>
            <a:r>
              <a:rPr lang="en-US" sz="1275" b="1">
                <a:solidFill>
                  <a:srgbClr val="0F172A"/>
                </a:solidFill>
                <a:latin typeface="Lato"/>
                <a:ea typeface="Lato"/>
                <a:cs typeface="Lato"/>
                <a:sym typeface="Lato"/>
              </a:rPr>
              <a:t>Operational :</a:t>
            </a:r>
            <a:r>
              <a:rPr lang="en-US" sz="1275" b="1">
                <a:solidFill>
                  <a:srgbClr val="475569"/>
                </a:solidFill>
                <a:latin typeface="Lato"/>
                <a:ea typeface="Lato"/>
                <a:cs typeface="Lato"/>
                <a:sym typeface="Lato"/>
              </a:rPr>
              <a:t> </a:t>
            </a:r>
            <a:r>
              <a:rPr lang="en-US" sz="1275">
                <a:solidFill>
                  <a:srgbClr val="475569"/>
                </a:solidFill>
                <a:latin typeface="Lato"/>
                <a:ea typeface="Lato"/>
                <a:cs typeface="Lato"/>
                <a:sym typeface="Lato"/>
              </a:rPr>
              <a:t>Staffing, infrastructure and space </a:t>
            </a:r>
            <a:endParaRPr/>
          </a:p>
        </p:txBody>
      </p:sp>
      <p:sp>
        <p:nvSpPr>
          <p:cNvPr id="182" name="Google Shape;182;g3f1f07600f6_1_99"/>
          <p:cNvSpPr txBox="1"/>
          <p:nvPr/>
        </p:nvSpPr>
        <p:spPr>
          <a:xfrm>
            <a:off x="6140050" y="4010625"/>
            <a:ext cx="5347200" cy="761717"/>
          </a:xfrm>
          <a:prstGeom prst="rect">
            <a:avLst/>
          </a:prstGeom>
          <a:noFill/>
          <a:ln>
            <a:noFill/>
          </a:ln>
        </p:spPr>
        <p:txBody>
          <a:bodyPr spcFirstLastPara="1" wrap="square" lIns="91425" tIns="91425" rIns="91425" bIns="91425" anchor="t" anchorCtr="0">
            <a:spAutoFit/>
          </a:bodyPr>
          <a:lstStyle/>
          <a:p>
            <a:pPr>
              <a:lnSpc>
                <a:spcPct val="149960"/>
              </a:lnSpc>
            </a:pPr>
            <a:r>
              <a:rPr lang="en-US" sz="1250" b="1">
                <a:solidFill>
                  <a:srgbClr val="0F172A"/>
                </a:solidFill>
                <a:latin typeface="Lato"/>
                <a:ea typeface="Lato"/>
                <a:cs typeface="Lato"/>
                <a:sym typeface="Lato"/>
              </a:rPr>
              <a:t>Financial:</a:t>
            </a:r>
            <a:r>
              <a:rPr lang="en-US" sz="1250" b="1">
                <a:solidFill>
                  <a:srgbClr val="475569"/>
                </a:solidFill>
                <a:latin typeface="Lato"/>
                <a:ea typeface="Lato"/>
                <a:cs typeface="Lato"/>
                <a:sym typeface="Lato"/>
              </a:rPr>
              <a:t> </a:t>
            </a:r>
            <a:r>
              <a:rPr lang="en-US" sz="1250">
                <a:solidFill>
                  <a:srgbClr val="475569"/>
                </a:solidFill>
                <a:latin typeface="Lato"/>
                <a:ea typeface="Lato"/>
                <a:cs typeface="Lato"/>
                <a:sym typeface="Lato"/>
              </a:rPr>
              <a:t>IDT time and other work is often under-reimbursed or not reimbursed by insurance providers.</a:t>
            </a:r>
            <a:endParaRPr sz="1250"/>
          </a:p>
        </p:txBody>
      </p:sp>
      <p:sp>
        <p:nvSpPr>
          <p:cNvPr id="183" name="Google Shape;183;g3f1f07600f6_1_99"/>
          <p:cNvSpPr txBox="1"/>
          <p:nvPr/>
        </p:nvSpPr>
        <p:spPr>
          <a:xfrm>
            <a:off x="6140050" y="5243800"/>
            <a:ext cx="5347200" cy="761717"/>
          </a:xfrm>
          <a:prstGeom prst="rect">
            <a:avLst/>
          </a:prstGeom>
          <a:noFill/>
          <a:ln>
            <a:noFill/>
          </a:ln>
        </p:spPr>
        <p:txBody>
          <a:bodyPr spcFirstLastPara="1" wrap="square" lIns="91425" tIns="91425" rIns="91425" bIns="91425" anchor="t" anchorCtr="0">
            <a:spAutoFit/>
          </a:bodyPr>
          <a:lstStyle/>
          <a:p>
            <a:pPr marL="0" lvl="0" indent="0" algn="l" rtl="0">
              <a:lnSpc>
                <a:spcPct val="149960"/>
              </a:lnSpc>
              <a:spcBef>
                <a:spcPts val="0"/>
              </a:spcBef>
              <a:spcAft>
                <a:spcPts val="0"/>
              </a:spcAft>
              <a:buNone/>
            </a:pPr>
            <a:r>
              <a:rPr lang="en-US" sz="1250" b="1">
                <a:solidFill>
                  <a:srgbClr val="0F172A"/>
                </a:solidFill>
                <a:latin typeface="Lato"/>
                <a:ea typeface="Lato"/>
                <a:cs typeface="Lato"/>
                <a:sym typeface="Lato"/>
              </a:rPr>
              <a:t>Continuity:</a:t>
            </a:r>
            <a:r>
              <a:rPr lang="en-US" sz="1250" b="1">
                <a:solidFill>
                  <a:srgbClr val="475569"/>
                </a:solidFill>
                <a:latin typeface="Lato"/>
                <a:ea typeface="Lato"/>
                <a:cs typeface="Lato"/>
                <a:sym typeface="Lato"/>
              </a:rPr>
              <a:t> </a:t>
            </a:r>
            <a:r>
              <a:rPr lang="en-US" sz="1250">
                <a:solidFill>
                  <a:srgbClr val="475569"/>
                </a:solidFill>
                <a:latin typeface="Lato"/>
                <a:ea typeface="Lato"/>
                <a:cs typeface="Lato"/>
                <a:sym typeface="Lato"/>
              </a:rPr>
              <a:t>transitions of care, real-time monitoring and access to appointments.</a:t>
            </a:r>
            <a:endParaRPr lang="en-US" sz="125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9"/>
          <p:cNvSpPr txBox="1">
            <a:spLocks noGrp="1"/>
          </p:cNvSpPr>
          <p:nvPr>
            <p:ph type="title"/>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lt1"/>
              </a:buClr>
              <a:buSzPts val="4400"/>
              <a:buFont typeface="Georgia"/>
              <a:buNone/>
            </a:pPr>
            <a:r>
              <a:rPr lang="en-US"/>
              <a:t>Learning Objective</a:t>
            </a:r>
            <a:endParaRPr/>
          </a:p>
        </p:txBody>
      </p:sp>
      <p:sp>
        <p:nvSpPr>
          <p:cNvPr id="189" name="Google Shape;189;p9"/>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400"/>
              <a:buFont typeface="Arial"/>
              <a:buNone/>
            </a:pPr>
            <a:r>
              <a:rPr lang="en-US" sz="1800">
                <a:solidFill>
                  <a:schemeClr val="lt1"/>
                </a:solidFill>
              </a:rPr>
              <a:t>Understand the organization of palliative care in various settings </a:t>
            </a:r>
            <a:endParaRPr/>
          </a:p>
          <a:p>
            <a:pPr marL="0" lvl="0" indent="0" algn="l" rtl="0">
              <a:lnSpc>
                <a:spcPct val="90000"/>
              </a:lnSpc>
              <a:spcBef>
                <a:spcPts val="1000"/>
              </a:spcBef>
              <a:spcAft>
                <a:spcPts val="0"/>
              </a:spcAft>
              <a:buSzPts val="2400"/>
              <a:buFont typeface="Arial"/>
              <a:buNone/>
            </a:pPr>
            <a:endParaRPr>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48640" y="292608"/>
            <a:ext cx="7315200" cy="320040"/>
          </a:xfrm>
          <a:prstGeom prst="rect">
            <a:avLst/>
          </a:prstGeom>
          <a:noFill/>
        </p:spPr>
        <p:txBody>
          <a:bodyPr wrap="none" lIns="0" tIns="0" rIns="0" bIns="0">
            <a:spAutoFit/>
          </a:bodyPr>
          <a:lstStyle/>
          <a:p>
            <a:r>
              <a:rPr sz="1300" b="1" spc="180">
                <a:solidFill>
                  <a:srgbClr val="000000"/>
                </a:solidFill>
                <a:latin typeface="Calibri"/>
              </a:rPr>
              <a:t>OVERVIEW</a:t>
            </a:r>
          </a:p>
        </p:txBody>
      </p:sp>
      <p:sp>
        <p:nvSpPr>
          <p:cNvPr id="3" name="TextBox 2"/>
          <p:cNvSpPr txBox="1"/>
          <p:nvPr/>
        </p:nvSpPr>
        <p:spPr>
          <a:xfrm>
            <a:off x="502920" y="566928"/>
            <a:ext cx="10515600" cy="594360"/>
          </a:xfrm>
          <a:prstGeom prst="rect">
            <a:avLst/>
          </a:prstGeom>
          <a:noFill/>
        </p:spPr>
        <p:txBody>
          <a:bodyPr wrap="none" lIns="0" tIns="0" rIns="0" bIns="0">
            <a:spAutoFit/>
          </a:bodyPr>
          <a:lstStyle/>
          <a:p>
            <a:r>
              <a:rPr sz="3200" b="1">
                <a:solidFill>
                  <a:srgbClr val="000000"/>
                </a:solidFill>
                <a:latin typeface="Cambria"/>
              </a:rPr>
              <a:t>Taxonomy of Palliative Care Delivery</a:t>
            </a:r>
          </a:p>
        </p:txBody>
      </p:sp>
      <p:cxnSp>
        <p:nvCxnSpPr>
          <p:cNvPr id="4" name="Connector 3"/>
          <p:cNvCxnSpPr/>
          <p:nvPr/>
        </p:nvCxnSpPr>
        <p:spPr>
          <a:xfrm flipH="1">
            <a:off x="1584655" y="2139696"/>
            <a:ext cx="2396642" cy="438912"/>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3981297" y="2139696"/>
            <a:ext cx="2396643" cy="438912"/>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6" name="Connector 5"/>
          <p:cNvCxnSpPr/>
          <p:nvPr/>
        </p:nvCxnSpPr>
        <p:spPr>
          <a:xfrm flipH="1">
            <a:off x="3840480" y="3236976"/>
            <a:ext cx="2537460" cy="420624"/>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7" name="Connector 6"/>
          <p:cNvCxnSpPr/>
          <p:nvPr/>
        </p:nvCxnSpPr>
        <p:spPr>
          <a:xfrm>
            <a:off x="6377940" y="3236976"/>
            <a:ext cx="2537460" cy="420624"/>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a:off x="3840480" y="4169664"/>
            <a:ext cx="0" cy="384048"/>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flipH="1">
            <a:off x="7223760" y="4169664"/>
            <a:ext cx="1691640" cy="384048"/>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a:off x="8915400" y="4169664"/>
            <a:ext cx="1691640" cy="384048"/>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a:off x="3840480" y="5065776"/>
            <a:ext cx="0" cy="384048"/>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flipH="1">
            <a:off x="6096304" y="5065776"/>
            <a:ext cx="1127456" cy="384048"/>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a:off x="7223760" y="5065776"/>
            <a:ext cx="1127455" cy="384048"/>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a:off x="10607040" y="5065776"/>
            <a:ext cx="0" cy="384048"/>
          </a:xfrm>
          <a:prstGeom prst="bentConnector3">
            <a:avLst/>
          </a:prstGeom>
          <a:ln w="19050">
            <a:solidFill>
              <a:srgbClr val="404040"/>
            </a:solidFill>
          </a:ln>
          <a:effectLst/>
        </p:spPr>
        <p:style>
          <a:lnRef idx="2">
            <a:schemeClr val="accent1"/>
          </a:lnRef>
          <a:fillRef idx="0">
            <a:schemeClr val="accent1"/>
          </a:fillRef>
          <a:effectRef idx="1">
            <a:schemeClr val="accent1"/>
          </a:effectRef>
          <a:fontRef idx="minor">
            <a:schemeClr val="tx1"/>
          </a:fontRef>
        </p:style>
      </p:cxnSp>
      <p:sp>
        <p:nvSpPr>
          <p:cNvPr id="15" name="Rounded Rectangle 14"/>
          <p:cNvSpPr/>
          <p:nvPr/>
        </p:nvSpPr>
        <p:spPr>
          <a:xfrm>
            <a:off x="2723997" y="1481328"/>
            <a:ext cx="2514600" cy="658368"/>
          </a:xfrm>
          <a:prstGeom prst="roundRect">
            <a:avLst>
              <a:gd name="adj" fmla="val 12000"/>
            </a:avLst>
          </a:prstGeom>
          <a:solidFill>
            <a:srgbClr val="C6E6C3"/>
          </a:solidFill>
          <a:ln w="15875">
            <a:solidFill>
              <a:srgbClr val="8FC28A"/>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500" b="1">
                <a:solidFill>
                  <a:srgbClr val="000000"/>
                </a:solidFill>
                <a:latin typeface="Calibri"/>
              </a:rPr>
              <a:t>Foundation</a:t>
            </a:r>
          </a:p>
          <a:p>
            <a:pPr algn="ctr"/>
            <a:r>
              <a:rPr sz="1050" b="1" i="0">
                <a:solidFill>
                  <a:srgbClr val="000000"/>
                </a:solidFill>
                <a:latin typeface="Calibri"/>
              </a:rPr>
              <a:t>Subsidized vs. non-subsidized</a:t>
            </a:r>
          </a:p>
        </p:txBody>
      </p:sp>
      <p:sp>
        <p:nvSpPr>
          <p:cNvPr id="16" name="Rounded Rectangle 15"/>
          <p:cNvSpPr/>
          <p:nvPr/>
        </p:nvSpPr>
        <p:spPr>
          <a:xfrm>
            <a:off x="647395" y="2578608"/>
            <a:ext cx="1874519" cy="658368"/>
          </a:xfrm>
          <a:prstGeom prst="roundRect">
            <a:avLst>
              <a:gd name="adj" fmla="val 12000"/>
            </a:avLst>
          </a:prstGeom>
          <a:solidFill>
            <a:srgbClr val="FFD8A8"/>
          </a:solidFill>
          <a:ln w="15875">
            <a:solidFill>
              <a:srgbClr val="E8AE5C"/>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500" b="1">
                <a:solidFill>
                  <a:srgbClr val="000000"/>
                </a:solidFill>
                <a:latin typeface="Calibri"/>
              </a:rPr>
              <a:t>Inpatient</a:t>
            </a:r>
          </a:p>
          <a:p>
            <a:pPr algn="ctr"/>
            <a:r>
              <a:rPr sz="1050" b="1" i="0">
                <a:solidFill>
                  <a:srgbClr val="000000"/>
                </a:solidFill>
                <a:latin typeface="Calibri"/>
              </a:rPr>
              <a:t>Acute crisis stabilization</a:t>
            </a:r>
          </a:p>
        </p:txBody>
      </p:sp>
      <p:sp>
        <p:nvSpPr>
          <p:cNvPr id="17" name="Rounded Rectangle 16"/>
          <p:cNvSpPr/>
          <p:nvPr/>
        </p:nvSpPr>
        <p:spPr>
          <a:xfrm>
            <a:off x="5440679" y="2578608"/>
            <a:ext cx="1874519" cy="658368"/>
          </a:xfrm>
          <a:prstGeom prst="roundRect">
            <a:avLst>
              <a:gd name="adj" fmla="val 12000"/>
            </a:avLst>
          </a:prstGeom>
          <a:solidFill>
            <a:srgbClr val="BFDDF2"/>
          </a:solidFill>
          <a:ln w="15875">
            <a:solidFill>
              <a:srgbClr val="7FB4DD"/>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500" b="1">
                <a:solidFill>
                  <a:srgbClr val="000000"/>
                </a:solidFill>
                <a:latin typeface="Calibri"/>
              </a:rPr>
              <a:t>Outpatient</a:t>
            </a:r>
          </a:p>
          <a:p>
            <a:pPr algn="ctr"/>
            <a:r>
              <a:rPr sz="1050" b="1" i="0">
                <a:solidFill>
                  <a:srgbClr val="000000"/>
                </a:solidFill>
                <a:latin typeface="Calibri"/>
              </a:rPr>
              <a:t>Longitudinal support</a:t>
            </a:r>
          </a:p>
        </p:txBody>
      </p:sp>
      <p:sp>
        <p:nvSpPr>
          <p:cNvPr id="18" name="Rounded Rectangle 17"/>
          <p:cNvSpPr/>
          <p:nvPr/>
        </p:nvSpPr>
        <p:spPr>
          <a:xfrm>
            <a:off x="3063240" y="3657600"/>
            <a:ext cx="1554480" cy="512064"/>
          </a:xfrm>
          <a:prstGeom prst="roundRect">
            <a:avLst>
              <a:gd name="adj" fmla="val 12000"/>
            </a:avLst>
          </a:prstGeom>
          <a:solidFill>
            <a:srgbClr val="D3CFF0"/>
          </a:solidFill>
          <a:ln w="15875">
            <a:solidFill>
              <a:srgbClr val="A69EE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Ambulatory</a:t>
            </a:r>
          </a:p>
        </p:txBody>
      </p:sp>
      <p:sp>
        <p:nvSpPr>
          <p:cNvPr id="19" name="Rounded Rectangle 18"/>
          <p:cNvSpPr/>
          <p:nvPr/>
        </p:nvSpPr>
        <p:spPr>
          <a:xfrm>
            <a:off x="7978140" y="3657600"/>
            <a:ext cx="1874519" cy="512064"/>
          </a:xfrm>
          <a:prstGeom prst="roundRect">
            <a:avLst>
              <a:gd name="adj" fmla="val 12000"/>
            </a:avLst>
          </a:prstGeom>
          <a:solidFill>
            <a:srgbClr val="DADADA"/>
          </a:solidFill>
          <a:ln w="15875">
            <a:solidFill>
              <a:srgbClr val="AFAFAF"/>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Community-based</a:t>
            </a:r>
          </a:p>
        </p:txBody>
      </p:sp>
      <p:sp>
        <p:nvSpPr>
          <p:cNvPr id="20" name="Rounded Rectangle 19"/>
          <p:cNvSpPr/>
          <p:nvPr/>
        </p:nvSpPr>
        <p:spPr>
          <a:xfrm>
            <a:off x="3108960" y="4553712"/>
            <a:ext cx="1463040" cy="512064"/>
          </a:xfrm>
          <a:prstGeom prst="roundRect">
            <a:avLst>
              <a:gd name="adj" fmla="val 12000"/>
            </a:avLst>
          </a:prstGeom>
          <a:solidFill>
            <a:srgbClr val="D3CFF0"/>
          </a:solidFill>
          <a:ln w="15875">
            <a:solidFill>
              <a:srgbClr val="A69EE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Clinics</a:t>
            </a:r>
          </a:p>
        </p:txBody>
      </p:sp>
      <p:sp>
        <p:nvSpPr>
          <p:cNvPr id="21" name="Rounded Rectangle 20"/>
          <p:cNvSpPr/>
          <p:nvPr/>
        </p:nvSpPr>
        <p:spPr>
          <a:xfrm>
            <a:off x="6446520" y="4553712"/>
            <a:ext cx="1554480" cy="512064"/>
          </a:xfrm>
          <a:prstGeom prst="roundRect">
            <a:avLst>
              <a:gd name="adj" fmla="val 12000"/>
            </a:avLst>
          </a:prstGeom>
          <a:solidFill>
            <a:srgbClr val="DADADA"/>
          </a:solidFill>
          <a:ln w="15875">
            <a:solidFill>
              <a:srgbClr val="AFAFAF"/>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Home-based</a:t>
            </a:r>
          </a:p>
        </p:txBody>
      </p:sp>
      <p:sp>
        <p:nvSpPr>
          <p:cNvPr id="22" name="Rounded Rectangle 21"/>
          <p:cNvSpPr/>
          <p:nvPr/>
        </p:nvSpPr>
        <p:spPr>
          <a:xfrm>
            <a:off x="9761219" y="4553712"/>
            <a:ext cx="1691640" cy="512064"/>
          </a:xfrm>
          <a:prstGeom prst="roundRect">
            <a:avLst>
              <a:gd name="adj" fmla="val 12000"/>
            </a:avLst>
          </a:prstGeom>
          <a:solidFill>
            <a:srgbClr val="DADADA"/>
          </a:solidFill>
          <a:ln w="15875">
            <a:solidFill>
              <a:srgbClr val="AFAFAF"/>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Facility-based</a:t>
            </a:r>
          </a:p>
        </p:txBody>
      </p:sp>
      <p:sp>
        <p:nvSpPr>
          <p:cNvPr id="23" name="Rounded Rectangle 22"/>
          <p:cNvSpPr/>
          <p:nvPr/>
        </p:nvSpPr>
        <p:spPr>
          <a:xfrm>
            <a:off x="2948940" y="5449824"/>
            <a:ext cx="1783080" cy="566928"/>
          </a:xfrm>
          <a:prstGeom prst="roundRect">
            <a:avLst>
              <a:gd name="adj" fmla="val 12000"/>
            </a:avLst>
          </a:prstGeom>
          <a:solidFill>
            <a:srgbClr val="D3CFF0"/>
          </a:solidFill>
          <a:ln w="15875">
            <a:solidFill>
              <a:srgbClr val="A69EE0"/>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Embedded clinics</a:t>
            </a:r>
          </a:p>
        </p:txBody>
      </p:sp>
      <p:sp>
        <p:nvSpPr>
          <p:cNvPr id="24" name="Rounded Rectangle 23"/>
          <p:cNvSpPr/>
          <p:nvPr/>
        </p:nvSpPr>
        <p:spPr>
          <a:xfrm>
            <a:off x="5204764" y="5449824"/>
            <a:ext cx="1783080" cy="566928"/>
          </a:xfrm>
          <a:prstGeom prst="roundRect">
            <a:avLst>
              <a:gd name="adj" fmla="val 12000"/>
            </a:avLst>
          </a:prstGeom>
          <a:solidFill>
            <a:srgbClr val="DADADA"/>
          </a:solidFill>
          <a:ln w="15875">
            <a:solidFill>
              <a:srgbClr val="AFAFAF"/>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Insurance programs</a:t>
            </a:r>
          </a:p>
        </p:txBody>
      </p:sp>
      <p:sp>
        <p:nvSpPr>
          <p:cNvPr id="25" name="Rounded Rectangle 24"/>
          <p:cNvSpPr/>
          <p:nvPr/>
        </p:nvSpPr>
        <p:spPr>
          <a:xfrm>
            <a:off x="7413955" y="5449824"/>
            <a:ext cx="1874519" cy="566928"/>
          </a:xfrm>
          <a:prstGeom prst="roundRect">
            <a:avLst>
              <a:gd name="adj" fmla="val 12000"/>
            </a:avLst>
          </a:prstGeom>
          <a:solidFill>
            <a:srgbClr val="DADADA"/>
          </a:solidFill>
          <a:ln w="15875">
            <a:solidFill>
              <a:srgbClr val="AFAFAF"/>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Company-based program</a:t>
            </a:r>
          </a:p>
        </p:txBody>
      </p:sp>
      <p:sp>
        <p:nvSpPr>
          <p:cNvPr id="26" name="Rounded Rectangle 25"/>
          <p:cNvSpPr/>
          <p:nvPr/>
        </p:nvSpPr>
        <p:spPr>
          <a:xfrm>
            <a:off x="9761219" y="5449824"/>
            <a:ext cx="1691640" cy="566928"/>
          </a:xfrm>
          <a:prstGeom prst="roundRect">
            <a:avLst>
              <a:gd name="adj" fmla="val 12000"/>
            </a:avLst>
          </a:prstGeom>
          <a:solidFill>
            <a:srgbClr val="DADADA"/>
          </a:solidFill>
          <a:ln w="15875">
            <a:solidFill>
              <a:srgbClr val="AFAFAF"/>
            </a:solidFill>
          </a:ln>
          <a:effectLst/>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250" b="1">
                <a:solidFill>
                  <a:srgbClr val="000000"/>
                </a:solidFill>
                <a:latin typeface="Calibri"/>
              </a:rPr>
              <a:t>Longterm care</a:t>
            </a:r>
          </a:p>
        </p:txBody>
      </p:sp>
    </p:spTree>
    <p:extLst>
      <p:ext uri="{BB962C8B-B14F-4D97-AF65-F5344CB8AC3E}">
        <p14:creationId xmlns:p14="http://schemas.microsoft.com/office/powerpoint/2010/main" val="15321152"/>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41</Slides>
  <Notes>41</Notes>
  <HiddenSlides>0</HiddenSlide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Simple Light</vt:lpstr>
      <vt:lpstr>Introduction to Outpatient Palliative Care: Part One</vt:lpstr>
      <vt:lpstr>Learning Objectives</vt:lpstr>
      <vt:lpstr>Learning Objective</vt:lpstr>
      <vt:lpstr>PowerPoint Presentation</vt:lpstr>
      <vt:lpstr>PowerPoint Presentation</vt:lpstr>
      <vt:lpstr>PowerPoint Presentation</vt:lpstr>
      <vt:lpstr>PowerPoint Presentation</vt:lpstr>
      <vt:lpstr>Learning Objective</vt:lpstr>
      <vt:lpstr>PowerPoint Presentation</vt:lpstr>
      <vt:lpstr>PowerPoint Presentation</vt:lpstr>
      <vt:lpstr>PowerPoint Presentation</vt:lpstr>
      <vt:lpstr>PowerPoint Presentation</vt:lpstr>
      <vt:lpstr>Indications for Referral to Outpatient Palliative Care</vt:lpstr>
      <vt:lpstr> Facility-based Palliative Care:  Types of Longterm Care</vt:lpstr>
      <vt:lpstr>Learning Objective</vt:lpstr>
      <vt:lpstr>PowerPoint Presentation</vt:lpstr>
      <vt:lpstr>PowerPoint Presentation</vt:lpstr>
      <vt:lpstr>The Roles of Outpatient IDT Roles:  Spiritual Health</vt:lpstr>
      <vt:lpstr>The Roles of Outpatient IDT Roles:  Spiritual Health</vt:lpstr>
      <vt:lpstr>The Roles of Outpatient IDT Roles:  Social Work</vt:lpstr>
      <vt:lpstr>The Roles of Outpatient IDT Roles  Clinical Pharmacist</vt:lpstr>
      <vt:lpstr>Learning Objective</vt:lpstr>
      <vt:lpstr>PowerPoint Presentation</vt:lpstr>
      <vt:lpstr>Documentation Pearls</vt:lpstr>
      <vt:lpstr>PowerPoint Presentation</vt:lpstr>
      <vt:lpstr>PowerPoint Presentation</vt:lpstr>
      <vt:lpstr>PowerPoint Presentation</vt:lpstr>
      <vt:lpstr>PowerPoint Presentation</vt:lpstr>
      <vt:lpstr>NEW ACP Note</vt:lpstr>
      <vt:lpstr>Follow-Up ACP Note</vt:lpstr>
      <vt:lpstr>Transplant Evaluation</vt:lpstr>
      <vt:lpstr>PowerPoint Presentation</vt:lpstr>
      <vt:lpstr>PowerPoint Presentation</vt:lpstr>
      <vt:lpstr>Learning Objective</vt:lpstr>
      <vt:lpstr>PowerPoint Presentation</vt:lpstr>
      <vt:lpstr>Best Practices in Telehealth</vt:lpstr>
      <vt:lpstr>Best Practices in Telehealth</vt:lpstr>
      <vt:lpstr>Best Practices in Telehealth</vt:lpstr>
      <vt:lpstr>Best Practices in Telehealth</vt:lpstr>
      <vt:lpstr>References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Samuel Willger</dc:creator>
  <cp:revision>429</cp:revision>
  <dcterms:created xsi:type="dcterms:W3CDTF">2025-10-13T15:36:11Z</dcterms:created>
  <dcterms:modified xsi:type="dcterms:W3CDTF">2026-07-13T15:40:03Z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0x010100EB6BD630CAA3E7489FDEE94ECDAED1C2</vt:lpwstr>
  </property>
  <property fmtid="{D5CDD505-2E9C-101B-9397-08002B2CF9AE}" pid="3" name="MediaServiceImageTags">
    <vt:lpwstr/>
  </property>
</Properties>
</file>