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handoutMasterIdLst>
    <p:handoutMasterId r:id="rId48"/>
  </p:handoutMasterIdLst>
  <p:sldIdLst>
    <p:sldId id="424" r:id="rId5"/>
    <p:sldId id="425" r:id="rId6"/>
    <p:sldId id="433" r:id="rId7"/>
    <p:sldId id="434" r:id="rId8"/>
    <p:sldId id="435" r:id="rId9"/>
    <p:sldId id="436" r:id="rId10"/>
    <p:sldId id="427" r:id="rId11"/>
    <p:sldId id="437" r:id="rId12"/>
    <p:sldId id="429" r:id="rId13"/>
    <p:sldId id="430" r:id="rId14"/>
    <p:sldId id="307" r:id="rId15"/>
    <p:sldId id="334" r:id="rId16"/>
    <p:sldId id="339" r:id="rId17"/>
    <p:sldId id="338" r:id="rId18"/>
    <p:sldId id="340"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54" r:id="rId33"/>
    <p:sldId id="282" r:id="rId34"/>
    <p:sldId id="355" r:id="rId35"/>
    <p:sldId id="356" r:id="rId36"/>
    <p:sldId id="357" r:id="rId37"/>
    <p:sldId id="440" r:id="rId38"/>
    <p:sldId id="329" r:id="rId39"/>
    <p:sldId id="332" r:id="rId40"/>
    <p:sldId id="438" r:id="rId41"/>
    <p:sldId id="441" r:id="rId42"/>
    <p:sldId id="442" r:id="rId43"/>
    <p:sldId id="432" r:id="rId44"/>
    <p:sldId id="288" r:id="rId45"/>
    <p:sldId id="40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424"/>
            <p14:sldId id="425"/>
            <p14:sldId id="433"/>
            <p14:sldId id="434"/>
            <p14:sldId id="435"/>
            <p14:sldId id="436"/>
            <p14:sldId id="427"/>
            <p14:sldId id="437"/>
            <p14:sldId id="429"/>
            <p14:sldId id="430"/>
            <p14:sldId id="307"/>
            <p14:sldId id="334"/>
            <p14:sldId id="339"/>
            <p14:sldId id="338"/>
            <p14:sldId id="340"/>
            <p14:sldId id="341"/>
            <p14:sldId id="342"/>
            <p14:sldId id="343"/>
            <p14:sldId id="344"/>
            <p14:sldId id="345"/>
            <p14:sldId id="346"/>
            <p14:sldId id="347"/>
            <p14:sldId id="348"/>
            <p14:sldId id="349"/>
            <p14:sldId id="350"/>
            <p14:sldId id="351"/>
            <p14:sldId id="352"/>
            <p14:sldId id="353"/>
            <p14:sldId id="354"/>
            <p14:sldId id="282"/>
            <p14:sldId id="355"/>
            <p14:sldId id="356"/>
            <p14:sldId id="357"/>
            <p14:sldId id="440"/>
            <p14:sldId id="329"/>
            <p14:sldId id="332"/>
            <p14:sldId id="438"/>
            <p14:sldId id="441"/>
            <p14:sldId id="442"/>
            <p14:sldId id="432"/>
            <p14:sldId id="288"/>
            <p14:sldId id="403"/>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E35753-CCA3-CE6B-7F82-8D9A30E2D4B8}" v="14" dt="2026-07-12T11:38:50.072"/>
    <p1510:client id="{AF7ECBB3-3BEA-47D5-A2EC-E82A34B5ED92}" v="79" dt="2026-07-13T14:02:44.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43"/>
    <p:restoredTop sz="66928"/>
  </p:normalViewPr>
  <p:slideViewPr>
    <p:cSldViewPr snapToGrid="0">
      <p:cViewPr varScale="1">
        <p:scale>
          <a:sx n="95" d="100"/>
          <a:sy n="95" d="100"/>
        </p:scale>
        <p:origin x="712" y="176"/>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81EEA6A4-167C-808C-709F-FCA83C57AAD0}"/>
    <pc:docChg chg="modSld">
      <pc:chgData name="Sweetnam, Victoria Isabel" userId="S::vsweetn@emory.edu::50b07925-f77b-428e-b84d-fe74425fe0df" providerId="AD" clId="Web-{81EEA6A4-167C-808C-709F-FCA83C57AAD0}" dt="2026-07-09T12:48:50.243" v="59"/>
      <pc:docMkLst>
        <pc:docMk/>
      </pc:docMkLst>
      <pc:sldChg chg="modNotes">
        <pc:chgData name="Sweetnam, Victoria Isabel" userId="S::vsweetn@emory.edu::50b07925-f77b-428e-b84d-fe74425fe0df" providerId="AD" clId="Web-{81EEA6A4-167C-808C-709F-FCA83C57AAD0}" dt="2026-07-09T12:48:25.867" v="44"/>
        <pc:sldMkLst>
          <pc:docMk/>
          <pc:sldMk cId="944451034" sldId="282"/>
        </pc:sldMkLst>
      </pc:sldChg>
      <pc:sldChg chg="modNotes">
        <pc:chgData name="Sweetnam, Victoria Isabel" userId="S::vsweetn@emory.edu::50b07925-f77b-428e-b84d-fe74425fe0df" providerId="AD" clId="Web-{81EEA6A4-167C-808C-709F-FCA83C57AAD0}" dt="2026-07-09T12:47:43.240" v="13"/>
        <pc:sldMkLst>
          <pc:docMk/>
          <pc:sldMk cId="4263738464" sldId="307"/>
        </pc:sldMkLst>
      </pc:sldChg>
      <pc:sldChg chg="modNotes">
        <pc:chgData name="Sweetnam, Victoria Isabel" userId="S::vsweetn@emory.edu::50b07925-f77b-428e-b84d-fe74425fe0df" providerId="AD" clId="Web-{81EEA6A4-167C-808C-709F-FCA83C57AAD0}" dt="2026-07-09T12:48:42.946" v="54"/>
        <pc:sldMkLst>
          <pc:docMk/>
          <pc:sldMk cId="2791025097" sldId="329"/>
        </pc:sldMkLst>
      </pc:sldChg>
      <pc:sldChg chg="modNotes">
        <pc:chgData name="Sweetnam, Victoria Isabel" userId="S::vsweetn@emory.edu::50b07925-f77b-428e-b84d-fe74425fe0df" providerId="AD" clId="Web-{81EEA6A4-167C-808C-709F-FCA83C57AAD0}" dt="2026-07-09T12:48:45.758" v="56"/>
        <pc:sldMkLst>
          <pc:docMk/>
          <pc:sldMk cId="363331001" sldId="332"/>
        </pc:sldMkLst>
      </pc:sldChg>
      <pc:sldChg chg="modNotes">
        <pc:chgData name="Sweetnam, Victoria Isabel" userId="S::vsweetn@emory.edu::50b07925-f77b-428e-b84d-fe74425fe0df" providerId="AD" clId="Web-{81EEA6A4-167C-808C-709F-FCA83C57AAD0}" dt="2026-07-09T12:47:45.553" v="15"/>
        <pc:sldMkLst>
          <pc:docMk/>
          <pc:sldMk cId="3313601677" sldId="334"/>
        </pc:sldMkLst>
      </pc:sldChg>
      <pc:sldChg chg="modNotes">
        <pc:chgData name="Sweetnam, Victoria Isabel" userId="S::vsweetn@emory.edu::50b07925-f77b-428e-b84d-fe74425fe0df" providerId="AD" clId="Web-{81EEA6A4-167C-808C-709F-FCA83C57AAD0}" dt="2026-07-09T12:47:48.397" v="18"/>
        <pc:sldMkLst>
          <pc:docMk/>
          <pc:sldMk cId="3138865495" sldId="338"/>
        </pc:sldMkLst>
      </pc:sldChg>
      <pc:sldChg chg="modNotes">
        <pc:chgData name="Sweetnam, Victoria Isabel" userId="S::vsweetn@emory.edu::50b07925-f77b-428e-b84d-fe74425fe0df" providerId="AD" clId="Web-{81EEA6A4-167C-808C-709F-FCA83C57AAD0}" dt="2026-07-09T12:47:47.240" v="17"/>
        <pc:sldMkLst>
          <pc:docMk/>
          <pc:sldMk cId="3856879264" sldId="339"/>
        </pc:sldMkLst>
      </pc:sldChg>
      <pc:sldChg chg="modNotes">
        <pc:chgData name="Sweetnam, Victoria Isabel" userId="S::vsweetn@emory.edu::50b07925-f77b-428e-b84d-fe74425fe0df" providerId="AD" clId="Web-{81EEA6A4-167C-808C-709F-FCA83C57AAD0}" dt="2026-07-09T12:47:50.115" v="19"/>
        <pc:sldMkLst>
          <pc:docMk/>
          <pc:sldMk cId="1683022963" sldId="340"/>
        </pc:sldMkLst>
      </pc:sldChg>
      <pc:sldChg chg="modNotes">
        <pc:chgData name="Sweetnam, Victoria Isabel" userId="S::vsweetn@emory.edu::50b07925-f77b-428e-b84d-fe74425fe0df" providerId="AD" clId="Web-{81EEA6A4-167C-808C-709F-FCA83C57AAD0}" dt="2026-07-09T12:47:52.209" v="20"/>
        <pc:sldMkLst>
          <pc:docMk/>
          <pc:sldMk cId="2481963526" sldId="341"/>
        </pc:sldMkLst>
      </pc:sldChg>
      <pc:sldChg chg="modNotes">
        <pc:chgData name="Sweetnam, Victoria Isabel" userId="S::vsweetn@emory.edu::50b07925-f77b-428e-b84d-fe74425fe0df" providerId="AD" clId="Web-{81EEA6A4-167C-808C-709F-FCA83C57AAD0}" dt="2026-07-09T12:47:54.241" v="22"/>
        <pc:sldMkLst>
          <pc:docMk/>
          <pc:sldMk cId="994904311" sldId="342"/>
        </pc:sldMkLst>
      </pc:sldChg>
      <pc:sldChg chg="modNotes">
        <pc:chgData name="Sweetnam, Victoria Isabel" userId="S::vsweetn@emory.edu::50b07925-f77b-428e-b84d-fe74425fe0df" providerId="AD" clId="Web-{81EEA6A4-167C-808C-709F-FCA83C57AAD0}" dt="2026-07-09T12:47:55.256" v="24"/>
        <pc:sldMkLst>
          <pc:docMk/>
          <pc:sldMk cId="2527856294" sldId="343"/>
        </pc:sldMkLst>
      </pc:sldChg>
      <pc:sldChg chg="modNotes">
        <pc:chgData name="Sweetnam, Victoria Isabel" userId="S::vsweetn@emory.edu::50b07925-f77b-428e-b84d-fe74425fe0df" providerId="AD" clId="Web-{81EEA6A4-167C-808C-709F-FCA83C57AAD0}" dt="2026-07-09T12:47:56.569" v="25"/>
        <pc:sldMkLst>
          <pc:docMk/>
          <pc:sldMk cId="1077502098" sldId="344"/>
        </pc:sldMkLst>
      </pc:sldChg>
      <pc:sldChg chg="modNotes">
        <pc:chgData name="Sweetnam, Victoria Isabel" userId="S::vsweetn@emory.edu::50b07925-f77b-428e-b84d-fe74425fe0df" providerId="AD" clId="Web-{81EEA6A4-167C-808C-709F-FCA83C57AAD0}" dt="2026-07-09T12:48:01.991" v="28"/>
        <pc:sldMkLst>
          <pc:docMk/>
          <pc:sldMk cId="1730952550" sldId="345"/>
        </pc:sldMkLst>
      </pc:sldChg>
      <pc:sldChg chg="modNotes">
        <pc:chgData name="Sweetnam, Victoria Isabel" userId="S::vsweetn@emory.edu::50b07925-f77b-428e-b84d-fe74425fe0df" providerId="AD" clId="Web-{81EEA6A4-167C-808C-709F-FCA83C57AAD0}" dt="2026-07-09T12:48:02.819" v="29"/>
        <pc:sldMkLst>
          <pc:docMk/>
          <pc:sldMk cId="4033097236" sldId="346"/>
        </pc:sldMkLst>
      </pc:sldChg>
      <pc:sldChg chg="modNotes">
        <pc:chgData name="Sweetnam, Victoria Isabel" userId="S::vsweetn@emory.edu::50b07925-f77b-428e-b84d-fe74425fe0df" providerId="AD" clId="Web-{81EEA6A4-167C-808C-709F-FCA83C57AAD0}" dt="2026-07-09T12:48:05.210" v="31"/>
        <pc:sldMkLst>
          <pc:docMk/>
          <pc:sldMk cId="2461453323" sldId="347"/>
        </pc:sldMkLst>
      </pc:sldChg>
      <pc:sldChg chg="modNotes">
        <pc:chgData name="Sweetnam, Victoria Isabel" userId="S::vsweetn@emory.edu::50b07925-f77b-428e-b84d-fe74425fe0df" providerId="AD" clId="Web-{81EEA6A4-167C-808C-709F-FCA83C57AAD0}" dt="2026-07-09T12:48:09.632" v="34"/>
        <pc:sldMkLst>
          <pc:docMk/>
          <pc:sldMk cId="3160996438" sldId="348"/>
        </pc:sldMkLst>
      </pc:sldChg>
      <pc:sldChg chg="modNotes">
        <pc:chgData name="Sweetnam, Victoria Isabel" userId="S::vsweetn@emory.edu::50b07925-f77b-428e-b84d-fe74425fe0df" providerId="AD" clId="Web-{81EEA6A4-167C-808C-709F-FCA83C57AAD0}" dt="2026-07-09T12:48:10.944" v="35"/>
        <pc:sldMkLst>
          <pc:docMk/>
          <pc:sldMk cId="4234163902" sldId="349"/>
        </pc:sldMkLst>
      </pc:sldChg>
      <pc:sldChg chg="modNotes">
        <pc:chgData name="Sweetnam, Victoria Isabel" userId="S::vsweetn@emory.edu::50b07925-f77b-428e-b84d-fe74425fe0df" providerId="AD" clId="Web-{81EEA6A4-167C-808C-709F-FCA83C57AAD0}" dt="2026-07-09T12:48:15.101" v="36"/>
        <pc:sldMkLst>
          <pc:docMk/>
          <pc:sldMk cId="1809945078" sldId="350"/>
        </pc:sldMkLst>
      </pc:sldChg>
      <pc:sldChg chg="modNotes">
        <pc:chgData name="Sweetnam, Victoria Isabel" userId="S::vsweetn@emory.edu::50b07925-f77b-428e-b84d-fe74425fe0df" providerId="AD" clId="Web-{81EEA6A4-167C-808C-709F-FCA83C57AAD0}" dt="2026-07-09T12:48:17.866" v="38"/>
        <pc:sldMkLst>
          <pc:docMk/>
          <pc:sldMk cId="2448209323" sldId="351"/>
        </pc:sldMkLst>
      </pc:sldChg>
      <pc:sldChg chg="modNotes">
        <pc:chgData name="Sweetnam, Victoria Isabel" userId="S::vsweetn@emory.edu::50b07925-f77b-428e-b84d-fe74425fe0df" providerId="AD" clId="Web-{81EEA6A4-167C-808C-709F-FCA83C57AAD0}" dt="2026-07-09T12:48:19.366" v="39"/>
        <pc:sldMkLst>
          <pc:docMk/>
          <pc:sldMk cId="3161600057" sldId="352"/>
        </pc:sldMkLst>
      </pc:sldChg>
      <pc:sldChg chg="modNotes">
        <pc:chgData name="Sweetnam, Victoria Isabel" userId="S::vsweetn@emory.edu::50b07925-f77b-428e-b84d-fe74425fe0df" providerId="AD" clId="Web-{81EEA6A4-167C-808C-709F-FCA83C57AAD0}" dt="2026-07-09T12:48:21.476" v="41"/>
        <pc:sldMkLst>
          <pc:docMk/>
          <pc:sldMk cId="4008848814" sldId="353"/>
        </pc:sldMkLst>
      </pc:sldChg>
      <pc:sldChg chg="modNotes">
        <pc:chgData name="Sweetnam, Victoria Isabel" userId="S::vsweetn@emory.edu::50b07925-f77b-428e-b84d-fe74425fe0df" providerId="AD" clId="Web-{81EEA6A4-167C-808C-709F-FCA83C57AAD0}" dt="2026-07-09T12:48:23.695" v="43"/>
        <pc:sldMkLst>
          <pc:docMk/>
          <pc:sldMk cId="2495678548" sldId="354"/>
        </pc:sldMkLst>
      </pc:sldChg>
      <pc:sldChg chg="modNotes">
        <pc:chgData name="Sweetnam, Victoria Isabel" userId="S::vsweetn@emory.edu::50b07925-f77b-428e-b84d-fe74425fe0df" providerId="AD" clId="Web-{81EEA6A4-167C-808C-709F-FCA83C57AAD0}" dt="2026-07-09T12:48:27.523" v="45"/>
        <pc:sldMkLst>
          <pc:docMk/>
          <pc:sldMk cId="2639232125" sldId="355"/>
        </pc:sldMkLst>
      </pc:sldChg>
      <pc:sldChg chg="modNotes">
        <pc:chgData name="Sweetnam, Victoria Isabel" userId="S::vsweetn@emory.edu::50b07925-f77b-428e-b84d-fe74425fe0df" providerId="AD" clId="Web-{81EEA6A4-167C-808C-709F-FCA83C57AAD0}" dt="2026-07-09T12:48:29.570" v="47"/>
        <pc:sldMkLst>
          <pc:docMk/>
          <pc:sldMk cId="1474182663" sldId="356"/>
        </pc:sldMkLst>
      </pc:sldChg>
      <pc:sldChg chg="modNotes">
        <pc:chgData name="Sweetnam, Victoria Isabel" userId="S::vsweetn@emory.edu::50b07925-f77b-428e-b84d-fe74425fe0df" providerId="AD" clId="Web-{81EEA6A4-167C-808C-709F-FCA83C57AAD0}" dt="2026-07-09T12:48:31.398" v="49"/>
        <pc:sldMkLst>
          <pc:docMk/>
          <pc:sldMk cId="25401267" sldId="357"/>
        </pc:sldMkLst>
      </pc:sldChg>
      <pc:sldChg chg="modNotes">
        <pc:chgData name="Sweetnam, Victoria Isabel" userId="S::vsweetn@emory.edu::50b07925-f77b-428e-b84d-fe74425fe0df" providerId="AD" clId="Web-{81EEA6A4-167C-808C-709F-FCA83C57AAD0}" dt="2026-07-09T12:47:26.021" v="0"/>
        <pc:sldMkLst>
          <pc:docMk/>
          <pc:sldMk cId="818291416" sldId="424"/>
        </pc:sldMkLst>
      </pc:sldChg>
      <pc:sldChg chg="modNotes">
        <pc:chgData name="Sweetnam, Victoria Isabel" userId="S::vsweetn@emory.edu::50b07925-f77b-428e-b84d-fe74425fe0df" providerId="AD" clId="Web-{81EEA6A4-167C-808C-709F-FCA83C57AAD0}" dt="2026-07-09T12:47:27.724" v="1"/>
        <pc:sldMkLst>
          <pc:docMk/>
          <pc:sldMk cId="854207055" sldId="425"/>
        </pc:sldMkLst>
      </pc:sldChg>
      <pc:sldChg chg="modNotes">
        <pc:chgData name="Sweetnam, Victoria Isabel" userId="S::vsweetn@emory.edu::50b07925-f77b-428e-b84d-fe74425fe0df" providerId="AD" clId="Web-{81EEA6A4-167C-808C-709F-FCA83C57AAD0}" dt="2026-07-09T12:47:35.521" v="8"/>
        <pc:sldMkLst>
          <pc:docMk/>
          <pc:sldMk cId="2264415779" sldId="427"/>
        </pc:sldMkLst>
      </pc:sldChg>
      <pc:sldChg chg="modNotes">
        <pc:chgData name="Sweetnam, Victoria Isabel" userId="S::vsweetn@emory.edu::50b07925-f77b-428e-b84d-fe74425fe0df" providerId="AD" clId="Web-{81EEA6A4-167C-808C-709F-FCA83C57AAD0}" dt="2026-07-09T12:47:39.443" v="10"/>
        <pc:sldMkLst>
          <pc:docMk/>
          <pc:sldMk cId="2210221186" sldId="429"/>
        </pc:sldMkLst>
      </pc:sldChg>
      <pc:sldChg chg="modNotes">
        <pc:chgData name="Sweetnam, Victoria Isabel" userId="S::vsweetn@emory.edu::50b07925-f77b-428e-b84d-fe74425fe0df" providerId="AD" clId="Web-{81EEA6A4-167C-808C-709F-FCA83C57AAD0}" dt="2026-07-09T12:47:40.584" v="11"/>
        <pc:sldMkLst>
          <pc:docMk/>
          <pc:sldMk cId="3068379534" sldId="430"/>
        </pc:sldMkLst>
      </pc:sldChg>
      <pc:sldChg chg="modNotes">
        <pc:chgData name="Sweetnam, Victoria Isabel" userId="S::vsweetn@emory.edu::50b07925-f77b-428e-b84d-fe74425fe0df" providerId="AD" clId="Web-{81EEA6A4-167C-808C-709F-FCA83C57AAD0}" dt="2026-07-09T12:47:29.333" v="2"/>
        <pc:sldMkLst>
          <pc:docMk/>
          <pc:sldMk cId="352515913" sldId="433"/>
        </pc:sldMkLst>
      </pc:sldChg>
      <pc:sldChg chg="modNotes">
        <pc:chgData name="Sweetnam, Victoria Isabel" userId="S::vsweetn@emory.edu::50b07925-f77b-428e-b84d-fe74425fe0df" providerId="AD" clId="Web-{81EEA6A4-167C-808C-709F-FCA83C57AAD0}" dt="2026-07-09T12:47:31.443" v="4"/>
        <pc:sldMkLst>
          <pc:docMk/>
          <pc:sldMk cId="1207375007" sldId="434"/>
        </pc:sldMkLst>
      </pc:sldChg>
      <pc:sldChg chg="modNotes">
        <pc:chgData name="Sweetnam, Victoria Isabel" userId="S::vsweetn@emory.edu::50b07925-f77b-428e-b84d-fe74425fe0df" providerId="AD" clId="Web-{81EEA6A4-167C-808C-709F-FCA83C57AAD0}" dt="2026-07-09T12:47:32.505" v="5"/>
        <pc:sldMkLst>
          <pc:docMk/>
          <pc:sldMk cId="3588239837" sldId="435"/>
        </pc:sldMkLst>
      </pc:sldChg>
      <pc:sldChg chg="modNotes">
        <pc:chgData name="Sweetnam, Victoria Isabel" userId="S::vsweetn@emory.edu::50b07925-f77b-428e-b84d-fe74425fe0df" providerId="AD" clId="Web-{81EEA6A4-167C-808C-709F-FCA83C57AAD0}" dt="2026-07-09T12:47:34.412" v="7"/>
        <pc:sldMkLst>
          <pc:docMk/>
          <pc:sldMk cId="750286039" sldId="436"/>
        </pc:sldMkLst>
      </pc:sldChg>
      <pc:sldChg chg="modNotes">
        <pc:chgData name="Sweetnam, Victoria Isabel" userId="S::vsweetn@emory.edu::50b07925-f77b-428e-b84d-fe74425fe0df" providerId="AD" clId="Web-{81EEA6A4-167C-808C-709F-FCA83C57AAD0}" dt="2026-07-09T12:47:37.552" v="9"/>
        <pc:sldMkLst>
          <pc:docMk/>
          <pc:sldMk cId="1867426481" sldId="437"/>
        </pc:sldMkLst>
      </pc:sldChg>
      <pc:sldChg chg="modNotes">
        <pc:chgData name="Sweetnam, Victoria Isabel" userId="S::vsweetn@emory.edu::50b07925-f77b-428e-b84d-fe74425fe0df" providerId="AD" clId="Web-{81EEA6A4-167C-808C-709F-FCA83C57AAD0}" dt="2026-07-09T12:48:48.461" v="58"/>
        <pc:sldMkLst>
          <pc:docMk/>
          <pc:sldMk cId="606574439" sldId="438"/>
        </pc:sldMkLst>
      </pc:sldChg>
    </pc:docChg>
  </pc:docChgLst>
  <pc:docChgLst>
    <pc:chgData name="Sweetnam, Victoria Isabel" userId="S::vsweetn@emory.edu::50b07925-f77b-428e-b84d-fe74425fe0df" providerId="AD" clId="Web-{1DE35753-CCA3-CE6B-7F82-8D9A30E2D4B8}"/>
    <pc:docChg chg="modSld">
      <pc:chgData name="Sweetnam, Victoria Isabel" userId="S::vsweetn@emory.edu::50b07925-f77b-428e-b84d-fe74425fe0df" providerId="AD" clId="Web-{1DE35753-CCA3-CE6B-7F82-8D9A30E2D4B8}" dt="2026-07-12T11:38:50.072" v="13" actId="20577"/>
      <pc:docMkLst>
        <pc:docMk/>
      </pc:docMkLst>
      <pc:sldChg chg="modSp">
        <pc:chgData name="Sweetnam, Victoria Isabel" userId="S::vsweetn@emory.edu::50b07925-f77b-428e-b84d-fe74425fe0df" providerId="AD" clId="Web-{1DE35753-CCA3-CE6B-7F82-8D9A30E2D4B8}" dt="2026-07-12T11:38:50.072" v="13" actId="20577"/>
        <pc:sldMkLst>
          <pc:docMk/>
          <pc:sldMk cId="363331001" sldId="332"/>
        </pc:sldMkLst>
        <pc:spChg chg="mod">
          <ac:chgData name="Sweetnam, Victoria Isabel" userId="S::vsweetn@emory.edu::50b07925-f77b-428e-b84d-fe74425fe0df" providerId="AD" clId="Web-{1DE35753-CCA3-CE6B-7F82-8D9A30E2D4B8}" dt="2026-07-12T11:38:50.072" v="13" actId="20577"/>
          <ac:spMkLst>
            <pc:docMk/>
            <pc:sldMk cId="363331001" sldId="332"/>
            <ac:spMk id="5" creationId="{056EC622-5718-287D-0E24-56B77076CA2D}"/>
          </ac:spMkLst>
        </pc:spChg>
      </pc:sldChg>
      <pc:sldChg chg="modSp">
        <pc:chgData name="Sweetnam, Victoria Isabel" userId="S::vsweetn@emory.edu::50b07925-f77b-428e-b84d-fe74425fe0df" providerId="AD" clId="Web-{1DE35753-CCA3-CE6B-7F82-8D9A30E2D4B8}" dt="2026-07-12T11:36:44.275" v="10" actId="20577"/>
        <pc:sldMkLst>
          <pc:docMk/>
          <pc:sldMk cId="352515913" sldId="433"/>
        </pc:sldMkLst>
        <pc:spChg chg="mod">
          <ac:chgData name="Sweetnam, Victoria Isabel" userId="S::vsweetn@emory.edu::50b07925-f77b-428e-b84d-fe74425fe0df" providerId="AD" clId="Web-{1DE35753-CCA3-CE6B-7F82-8D9A30E2D4B8}" dt="2026-07-12T11:36:44.275" v="10" actId="20577"/>
          <ac:spMkLst>
            <pc:docMk/>
            <pc:sldMk cId="352515913" sldId="433"/>
            <ac:spMk id="2" creationId="{05E1A067-57E3-C0F6-F651-D7C4C6FA3CFE}"/>
          </ac:spMkLst>
        </pc:spChg>
      </pc:sldChg>
    </pc:docChg>
  </pc:docChgLst>
  <pc:docChgLst>
    <pc:chgData name="Sweetnam, Victoria Isabel" userId="S::vsweetn@emory.edu::50b07925-f77b-428e-b84d-fe74425fe0df" providerId="AD" clId="Web-{AF7ECBB3-3BEA-47D5-A2EC-E82A34B5ED92}"/>
    <pc:docChg chg="delSld modSld modSection">
      <pc:chgData name="Sweetnam, Victoria Isabel" userId="S::vsweetn@emory.edu::50b07925-f77b-428e-b84d-fe74425fe0df" providerId="AD" clId="Web-{AF7ECBB3-3BEA-47D5-A2EC-E82A34B5ED92}" dt="2026-07-13T14:01:10.642" v="55" actId="20577"/>
      <pc:docMkLst>
        <pc:docMk/>
      </pc:docMkLst>
      <pc:sldChg chg="addSp delSp modSp">
        <pc:chgData name="Sweetnam, Victoria Isabel" userId="S::vsweetn@emory.edu::50b07925-f77b-428e-b84d-fe74425fe0df" providerId="AD" clId="Web-{AF7ECBB3-3BEA-47D5-A2EC-E82A34B5ED92}" dt="2026-07-13T14:01:10.642" v="55" actId="20577"/>
        <pc:sldMkLst>
          <pc:docMk/>
          <pc:sldMk cId="661375973" sldId="288"/>
        </pc:sldMkLst>
        <pc:spChg chg="del">
          <ac:chgData name="Sweetnam, Victoria Isabel" userId="S::vsweetn@emory.edu::50b07925-f77b-428e-b84d-fe74425fe0df" providerId="AD" clId="Web-{AF7ECBB3-3BEA-47D5-A2EC-E82A34B5ED92}" dt="2026-07-13T13:57:39.249" v="22"/>
          <ac:spMkLst>
            <pc:docMk/>
            <pc:sldMk cId="661375973" sldId="288"/>
            <ac:spMk id="4" creationId="{B0014BFE-D457-CFB0-A917-B5648A24A9AF}"/>
          </ac:spMkLst>
        </pc:spChg>
        <pc:spChg chg="mod">
          <ac:chgData name="Sweetnam, Victoria Isabel" userId="S::vsweetn@emory.edu::50b07925-f77b-428e-b84d-fe74425fe0df" providerId="AD" clId="Web-{AF7ECBB3-3BEA-47D5-A2EC-E82A34B5ED92}" dt="2026-07-13T14:01:10.642" v="55" actId="20577"/>
          <ac:spMkLst>
            <pc:docMk/>
            <pc:sldMk cId="661375973" sldId="288"/>
            <ac:spMk id="7" creationId="{4F865F64-5445-D9CD-F688-235675CDA2CE}"/>
          </ac:spMkLst>
        </pc:spChg>
        <pc:picChg chg="add mod ord modCrop">
          <ac:chgData name="Sweetnam, Victoria Isabel" userId="S::vsweetn@emory.edu::50b07925-f77b-428e-b84d-fe74425fe0df" providerId="AD" clId="Web-{AF7ECBB3-3BEA-47D5-A2EC-E82A34B5ED92}" dt="2026-07-13T13:58:04.218" v="27" actId="1076"/>
          <ac:picMkLst>
            <pc:docMk/>
            <pc:sldMk cId="661375973" sldId="288"/>
            <ac:picMk id="5" creationId="{8C237527-CD71-E382-5E02-BEAE4150F290}"/>
          </ac:picMkLst>
        </pc:picChg>
        <pc:picChg chg="mod">
          <ac:chgData name="Sweetnam, Victoria Isabel" userId="S::vsweetn@emory.edu::50b07925-f77b-428e-b84d-fe74425fe0df" providerId="AD" clId="Web-{AF7ECBB3-3BEA-47D5-A2EC-E82A34B5ED92}" dt="2026-07-13T13:57:53.453" v="26" actId="1076"/>
          <ac:picMkLst>
            <pc:docMk/>
            <pc:sldMk cId="661375973" sldId="288"/>
            <ac:picMk id="9218" creationId="{3E1A43D3-3464-85AE-80D1-A1DD4397818B}"/>
          </ac:picMkLst>
        </pc:picChg>
      </pc:sldChg>
      <pc:sldChg chg="modSp">
        <pc:chgData name="Sweetnam, Victoria Isabel" userId="S::vsweetn@emory.edu::50b07925-f77b-428e-b84d-fe74425fe0df" providerId="AD" clId="Web-{AF7ECBB3-3BEA-47D5-A2EC-E82A34B5ED92}" dt="2026-07-13T13:55:18.857" v="20" actId="20577"/>
        <pc:sldMkLst>
          <pc:docMk/>
          <pc:sldMk cId="2791025097" sldId="329"/>
        </pc:sldMkLst>
        <pc:spChg chg="mod">
          <ac:chgData name="Sweetnam, Victoria Isabel" userId="S::vsweetn@emory.edu::50b07925-f77b-428e-b84d-fe74425fe0df" providerId="AD" clId="Web-{AF7ECBB3-3BEA-47D5-A2EC-E82A34B5ED92}" dt="2026-07-13T13:55:18.857" v="20" actId="20577"/>
          <ac:spMkLst>
            <pc:docMk/>
            <pc:sldMk cId="2791025097" sldId="329"/>
            <ac:spMk id="5" creationId="{0D24F509-42C6-6EAB-4D98-A7A9AD73B3F3}"/>
          </ac:spMkLst>
        </pc:spChg>
      </pc:sldChg>
      <pc:sldChg chg="modSp">
        <pc:chgData name="Sweetnam, Victoria Isabel" userId="S::vsweetn@emory.edu::50b07925-f77b-428e-b84d-fe74425fe0df" providerId="AD" clId="Web-{AF7ECBB3-3BEA-47D5-A2EC-E82A34B5ED92}" dt="2026-07-13T13:54:02.622" v="10" actId="1076"/>
        <pc:sldMkLst>
          <pc:docMk/>
          <pc:sldMk cId="818291416" sldId="424"/>
        </pc:sldMkLst>
        <pc:spChg chg="mod">
          <ac:chgData name="Sweetnam, Victoria Isabel" userId="S::vsweetn@emory.edu::50b07925-f77b-428e-b84d-fe74425fe0df" providerId="AD" clId="Web-{AF7ECBB3-3BEA-47D5-A2EC-E82A34B5ED92}" dt="2026-07-13T13:54:02.622" v="10" actId="1076"/>
          <ac:spMkLst>
            <pc:docMk/>
            <pc:sldMk cId="818291416" sldId="424"/>
            <ac:spMk id="8" creationId="{741490E7-91C5-74B5-315E-830B90C476EF}"/>
          </ac:spMkLst>
        </pc:spChg>
      </pc:sldChg>
      <pc:sldChg chg="del">
        <pc:chgData name="Sweetnam, Victoria Isabel" userId="S::vsweetn@emory.edu::50b07925-f77b-428e-b84d-fe74425fe0df" providerId="AD" clId="Web-{AF7ECBB3-3BEA-47D5-A2EC-E82A34B5ED92}" dt="2026-07-13T13:56:28.280" v="21"/>
        <pc:sldMkLst>
          <pc:docMk/>
          <pc:sldMk cId="1383699293" sldId="439"/>
        </pc:sldMkLst>
      </pc:sldChg>
    </pc:docChg>
  </pc:docChgLst>
  <pc:docChgLst>
    <pc:chgData name="Golebiowska, Angelika" userId="S::angelika.golebiowska_nyulangone.org#ext#@emory.onmicrosoft.com::78172c0c-b0c8-4224-a4b5-42b4221a4f5e" providerId="AD" clId="Web-{3320DAF5-FA6C-5992-C20A-F9EED15F00B3}"/>
    <pc:docChg chg="addSld delSld modSld sldOrd modSection">
      <pc:chgData name="Golebiowska, Angelika" userId="S::angelika.golebiowska_nyulangone.org#ext#@emory.onmicrosoft.com::78172c0c-b0c8-4224-a4b5-42b4221a4f5e" providerId="AD" clId="Web-{3320DAF5-FA6C-5992-C20A-F9EED15F00B3}" dt="2026-07-11T10:46:04.390" v="1961" actId="20577"/>
      <pc:docMkLst>
        <pc:docMk/>
      </pc:docMkLst>
      <pc:sldChg chg="modSp ord modNotes">
        <pc:chgData name="Golebiowska, Angelika" userId="S::angelika.golebiowska_nyulangone.org#ext#@emory.onmicrosoft.com::78172c0c-b0c8-4224-a4b5-42b4221a4f5e" providerId="AD" clId="Web-{3320DAF5-FA6C-5992-C20A-F9EED15F00B3}" dt="2026-07-11T10:16:29.294" v="1014"/>
        <pc:sldMkLst>
          <pc:docMk/>
          <pc:sldMk cId="363331001" sldId="332"/>
        </pc:sldMkLst>
        <pc:spChg chg="mod">
          <ac:chgData name="Golebiowska, Angelika" userId="S::angelika.golebiowska_nyulangone.org#ext#@emory.onmicrosoft.com::78172c0c-b0c8-4224-a4b5-42b4221a4f5e" providerId="AD" clId="Web-{3320DAF5-FA6C-5992-C20A-F9EED15F00B3}" dt="2026-07-11T09:59:00.304" v="198" actId="20577"/>
          <ac:spMkLst>
            <pc:docMk/>
            <pc:sldMk cId="363331001" sldId="332"/>
            <ac:spMk id="5" creationId="{056EC622-5718-287D-0E24-56B77076CA2D}"/>
          </ac:spMkLst>
        </pc:spChg>
      </pc:sldChg>
      <pc:sldChg chg="modSp">
        <pc:chgData name="Golebiowska, Angelika" userId="S::angelika.golebiowska_nyulangone.org#ext#@emory.onmicrosoft.com::78172c0c-b0c8-4224-a4b5-42b4221a4f5e" providerId="AD" clId="Web-{3320DAF5-FA6C-5992-C20A-F9EED15F00B3}" dt="2026-07-11T09:43:27.367" v="13" actId="20577"/>
        <pc:sldMkLst>
          <pc:docMk/>
          <pc:sldMk cId="352515913" sldId="433"/>
        </pc:sldMkLst>
        <pc:spChg chg="mod">
          <ac:chgData name="Golebiowska, Angelika" userId="S::angelika.golebiowska_nyulangone.org#ext#@emory.onmicrosoft.com::78172c0c-b0c8-4224-a4b5-42b4221a4f5e" providerId="AD" clId="Web-{3320DAF5-FA6C-5992-C20A-F9EED15F00B3}" dt="2026-07-11T09:43:27.367" v="13" actId="20577"/>
          <ac:spMkLst>
            <pc:docMk/>
            <pc:sldMk cId="352515913" sldId="433"/>
            <ac:spMk id="2" creationId="{05E1A067-57E3-C0F6-F651-D7C4C6FA3CFE}"/>
          </ac:spMkLst>
        </pc:spChg>
      </pc:sldChg>
      <pc:sldChg chg="modSp new ord">
        <pc:chgData name="Golebiowska, Angelika" userId="S::angelika.golebiowska_nyulangone.org#ext#@emory.onmicrosoft.com::78172c0c-b0c8-4224-a4b5-42b4221a4f5e" providerId="AD" clId="Web-{3320DAF5-FA6C-5992-C20A-F9EED15F00B3}" dt="2026-07-11T09:48:09.487" v="24" actId="20577"/>
        <pc:sldMkLst>
          <pc:docMk/>
          <pc:sldMk cId="189407015" sldId="440"/>
        </pc:sldMkLst>
        <pc:spChg chg="mod">
          <ac:chgData name="Golebiowska, Angelika" userId="S::angelika.golebiowska_nyulangone.org#ext#@emory.onmicrosoft.com::78172c0c-b0c8-4224-a4b5-42b4221a4f5e" providerId="AD" clId="Web-{3320DAF5-FA6C-5992-C20A-F9EED15F00B3}" dt="2026-07-11T09:48:02.471" v="23" actId="20577"/>
          <ac:spMkLst>
            <pc:docMk/>
            <pc:sldMk cId="189407015" sldId="440"/>
            <ac:spMk id="2" creationId="{FA8CDEB5-696D-E207-847E-AC59396803BC}"/>
          </ac:spMkLst>
        </pc:spChg>
        <pc:spChg chg="mod">
          <ac:chgData name="Golebiowska, Angelika" userId="S::angelika.golebiowska_nyulangone.org#ext#@emory.onmicrosoft.com::78172c0c-b0c8-4224-a4b5-42b4221a4f5e" providerId="AD" clId="Web-{3320DAF5-FA6C-5992-C20A-F9EED15F00B3}" dt="2026-07-11T09:48:09.487" v="24" actId="20577"/>
          <ac:spMkLst>
            <pc:docMk/>
            <pc:sldMk cId="189407015" sldId="440"/>
            <ac:spMk id="3" creationId="{AB9FA101-DEA7-EE84-C736-FDEB4E748013}"/>
          </ac:spMkLst>
        </pc:spChg>
      </pc:sldChg>
      <pc:sldChg chg="modSp add replId">
        <pc:chgData name="Golebiowska, Angelika" userId="S::angelika.golebiowska_nyulangone.org#ext#@emory.onmicrosoft.com::78172c0c-b0c8-4224-a4b5-42b4221a4f5e" providerId="AD" clId="Web-{3320DAF5-FA6C-5992-C20A-F9EED15F00B3}" dt="2026-07-11T10:46:04.390" v="1961" actId="20577"/>
        <pc:sldMkLst>
          <pc:docMk/>
          <pc:sldMk cId="2070416353" sldId="441"/>
        </pc:sldMkLst>
        <pc:spChg chg="mod">
          <ac:chgData name="Golebiowska, Angelika" userId="S::angelika.golebiowska_nyulangone.org#ext#@emory.onmicrosoft.com::78172c0c-b0c8-4224-a4b5-42b4221a4f5e" providerId="AD" clId="Web-{3320DAF5-FA6C-5992-C20A-F9EED15F00B3}" dt="2026-07-11T10:32:59.522" v="1837" actId="1076"/>
          <ac:spMkLst>
            <pc:docMk/>
            <pc:sldMk cId="2070416353" sldId="441"/>
            <ac:spMk id="2" creationId="{6160FDFC-F0E7-4C5F-F7ED-57FE2EBA2F55}"/>
          </ac:spMkLst>
        </pc:spChg>
        <pc:spChg chg="mod">
          <ac:chgData name="Golebiowska, Angelika" userId="S::angelika.golebiowska_nyulangone.org#ext#@emory.onmicrosoft.com::78172c0c-b0c8-4224-a4b5-42b4221a4f5e" providerId="AD" clId="Web-{3320DAF5-FA6C-5992-C20A-F9EED15F00B3}" dt="2026-07-11T10:46:04.390" v="1961" actId="20577"/>
          <ac:spMkLst>
            <pc:docMk/>
            <pc:sldMk cId="2070416353" sldId="441"/>
            <ac:spMk id="3" creationId="{ABDCD839-2A04-0B48-1566-B1FC4579A092}"/>
          </ac:spMkLst>
        </pc:spChg>
      </pc:sldChg>
      <pc:sldChg chg="modSp new ord">
        <pc:chgData name="Golebiowska, Angelika" userId="S::angelika.golebiowska_nyulangone.org#ext#@emory.onmicrosoft.com::78172c0c-b0c8-4224-a4b5-42b4221a4f5e" providerId="AD" clId="Web-{3320DAF5-FA6C-5992-C20A-F9EED15F00B3}" dt="2026-07-11T10:37:15.439" v="1898" actId="20577"/>
        <pc:sldMkLst>
          <pc:docMk/>
          <pc:sldMk cId="1961130166" sldId="442"/>
        </pc:sldMkLst>
        <pc:spChg chg="mod">
          <ac:chgData name="Golebiowska, Angelika" userId="S::angelika.golebiowska_nyulangone.org#ext#@emory.onmicrosoft.com::78172c0c-b0c8-4224-a4b5-42b4221a4f5e" providerId="AD" clId="Web-{3320DAF5-FA6C-5992-C20A-F9EED15F00B3}" dt="2026-07-11T10:37:01.813" v="1897" actId="20577"/>
          <ac:spMkLst>
            <pc:docMk/>
            <pc:sldMk cId="1961130166" sldId="442"/>
            <ac:spMk id="2" creationId="{121F6C87-3357-FED3-275E-50655828E10A}"/>
          </ac:spMkLst>
        </pc:spChg>
        <pc:spChg chg="mod">
          <ac:chgData name="Golebiowska, Angelika" userId="S::angelika.golebiowska_nyulangone.org#ext#@emory.onmicrosoft.com::78172c0c-b0c8-4224-a4b5-42b4221a4f5e" providerId="AD" clId="Web-{3320DAF5-FA6C-5992-C20A-F9EED15F00B3}" dt="2026-07-11T10:37:15.439" v="1898" actId="20577"/>
          <ac:spMkLst>
            <pc:docMk/>
            <pc:sldMk cId="1961130166" sldId="442"/>
            <ac:spMk id="3" creationId="{D4412019-69C0-1580-A4A5-D2C5856E004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23BD29-8909-4242-BABF-B63A83B2CB82}"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F08643BB-995A-420E-B964-F9CDBD551EC7}">
      <dgm:prSet/>
      <dgm:spPr/>
      <dgm:t>
        <a:bodyPr/>
        <a:lstStyle/>
        <a:p>
          <a:r>
            <a:rPr lang="en-US"/>
            <a:t>Drug</a:t>
          </a:r>
        </a:p>
      </dgm:t>
    </dgm:pt>
    <dgm:pt modelId="{4A9A577F-4CB0-4AA4-BDF0-5400E0E34682}" type="parTrans" cxnId="{0387163B-F760-41EF-B899-5F1ABC5FFF02}">
      <dgm:prSet/>
      <dgm:spPr/>
      <dgm:t>
        <a:bodyPr/>
        <a:lstStyle/>
        <a:p>
          <a:endParaRPr lang="en-US"/>
        </a:p>
      </dgm:t>
    </dgm:pt>
    <dgm:pt modelId="{2CD79391-8706-4C4A-9667-8FCCDE881CD5}" type="sibTrans" cxnId="{0387163B-F760-41EF-B899-5F1ABC5FFF02}">
      <dgm:prSet/>
      <dgm:spPr/>
      <dgm:t>
        <a:bodyPr/>
        <a:lstStyle/>
        <a:p>
          <a:endParaRPr lang="en-US"/>
        </a:p>
      </dgm:t>
    </dgm:pt>
    <dgm:pt modelId="{5737286E-B10F-4FA4-BC00-1280F4CDFD17}">
      <dgm:prSet/>
      <dgm:spPr/>
      <dgm:t>
        <a:bodyPr/>
        <a:lstStyle/>
        <a:p>
          <a:r>
            <a:rPr lang="en-US"/>
            <a:t>Not on formulary</a:t>
          </a:r>
        </a:p>
      </dgm:t>
    </dgm:pt>
    <dgm:pt modelId="{E9B6B591-3D40-43F6-AA9F-A004B2B05A22}" type="parTrans" cxnId="{7C4979C6-DC29-4252-B0AB-8DC62AA7BF6D}">
      <dgm:prSet/>
      <dgm:spPr/>
      <dgm:t>
        <a:bodyPr/>
        <a:lstStyle/>
        <a:p>
          <a:endParaRPr lang="en-US"/>
        </a:p>
      </dgm:t>
    </dgm:pt>
    <dgm:pt modelId="{7C7D3665-CCDA-40A6-9FF7-74CF5F7386A8}" type="sibTrans" cxnId="{7C4979C6-DC29-4252-B0AB-8DC62AA7BF6D}">
      <dgm:prSet/>
      <dgm:spPr/>
      <dgm:t>
        <a:bodyPr/>
        <a:lstStyle/>
        <a:p>
          <a:endParaRPr lang="en-US"/>
        </a:p>
      </dgm:t>
    </dgm:pt>
    <dgm:pt modelId="{2EE83EC9-6936-4232-A6F5-F752AE54F15F}">
      <dgm:prSet/>
      <dgm:spPr/>
      <dgm:t>
        <a:bodyPr/>
        <a:lstStyle/>
        <a:p>
          <a:r>
            <a:rPr lang="en-US"/>
            <a:t>On formulary, but not preferred</a:t>
          </a:r>
        </a:p>
      </dgm:t>
    </dgm:pt>
    <dgm:pt modelId="{3BE5B5BD-B948-41EC-BC37-1CADFE7E1FE1}" type="parTrans" cxnId="{745538C9-A84B-4B50-B53A-CCA4C394619F}">
      <dgm:prSet/>
      <dgm:spPr/>
      <dgm:t>
        <a:bodyPr/>
        <a:lstStyle/>
        <a:p>
          <a:endParaRPr lang="en-US"/>
        </a:p>
      </dgm:t>
    </dgm:pt>
    <dgm:pt modelId="{32DF0DA9-718D-49F7-9957-DA22FC90DEE7}" type="sibTrans" cxnId="{745538C9-A84B-4B50-B53A-CCA4C394619F}">
      <dgm:prSet/>
      <dgm:spPr/>
      <dgm:t>
        <a:bodyPr/>
        <a:lstStyle/>
        <a:p>
          <a:endParaRPr lang="en-US"/>
        </a:p>
      </dgm:t>
    </dgm:pt>
    <dgm:pt modelId="{3A54E0DC-D944-4D8D-B93D-F36F76C9BB03}">
      <dgm:prSet/>
      <dgm:spPr/>
      <dgm:t>
        <a:bodyPr/>
        <a:lstStyle/>
        <a:p>
          <a:r>
            <a:rPr lang="en-US"/>
            <a:t>Quantity</a:t>
          </a:r>
        </a:p>
      </dgm:t>
    </dgm:pt>
    <dgm:pt modelId="{EF8D2B97-BFED-4D3A-A9FC-879FE92447E8}" type="parTrans" cxnId="{7A9807F0-B5BC-4DB6-BFBE-5DC2784AAB6B}">
      <dgm:prSet/>
      <dgm:spPr/>
      <dgm:t>
        <a:bodyPr/>
        <a:lstStyle/>
        <a:p>
          <a:endParaRPr lang="en-US"/>
        </a:p>
      </dgm:t>
    </dgm:pt>
    <dgm:pt modelId="{E89F35CD-F029-49C5-9CFE-80AF1E098370}" type="sibTrans" cxnId="{7A9807F0-B5BC-4DB6-BFBE-5DC2784AAB6B}">
      <dgm:prSet/>
      <dgm:spPr/>
      <dgm:t>
        <a:bodyPr/>
        <a:lstStyle/>
        <a:p>
          <a:endParaRPr lang="en-US"/>
        </a:p>
      </dgm:t>
    </dgm:pt>
    <dgm:pt modelId="{E49878E1-C96A-470E-9D00-5B7AF49DCFB3}">
      <dgm:prSet/>
      <dgm:spPr/>
      <dgm:t>
        <a:bodyPr/>
        <a:lstStyle/>
        <a:p>
          <a:r>
            <a:rPr lang="en-US" dirty="0"/>
            <a:t>Medications (especially opioids) have 30-day quantity limits</a:t>
          </a:r>
        </a:p>
      </dgm:t>
    </dgm:pt>
    <dgm:pt modelId="{F45F5FA7-BD7F-45DA-B3C8-599A44B42F2E}" type="parTrans" cxnId="{9CAF5EE9-2202-4DAD-BC7B-8EC8A269F9BB}">
      <dgm:prSet/>
      <dgm:spPr/>
      <dgm:t>
        <a:bodyPr/>
        <a:lstStyle/>
        <a:p>
          <a:endParaRPr lang="en-US"/>
        </a:p>
      </dgm:t>
    </dgm:pt>
    <dgm:pt modelId="{B2A4C05B-A4A4-47F8-9864-1FDCE2E4533E}" type="sibTrans" cxnId="{9CAF5EE9-2202-4DAD-BC7B-8EC8A269F9BB}">
      <dgm:prSet/>
      <dgm:spPr/>
      <dgm:t>
        <a:bodyPr/>
        <a:lstStyle/>
        <a:p>
          <a:endParaRPr lang="en-US"/>
        </a:p>
      </dgm:t>
    </dgm:pt>
    <dgm:pt modelId="{4EACF13D-AD34-49CA-8A31-51D85B760093}">
      <dgm:prSet/>
      <dgm:spPr/>
      <dgm:t>
        <a:bodyPr/>
        <a:lstStyle/>
        <a:p>
          <a:r>
            <a:rPr lang="en-US"/>
            <a:t>Documentation</a:t>
          </a:r>
        </a:p>
      </dgm:t>
    </dgm:pt>
    <dgm:pt modelId="{0FAC618B-46F1-44CA-B7B6-99514478E8BE}" type="parTrans" cxnId="{5AC235C4-99C5-4287-A956-2015B6174B7E}">
      <dgm:prSet/>
      <dgm:spPr/>
      <dgm:t>
        <a:bodyPr/>
        <a:lstStyle/>
        <a:p>
          <a:endParaRPr lang="en-US"/>
        </a:p>
      </dgm:t>
    </dgm:pt>
    <dgm:pt modelId="{F37058DD-9A96-40CB-89C4-69A5C38B0876}" type="sibTrans" cxnId="{5AC235C4-99C5-4287-A956-2015B6174B7E}">
      <dgm:prSet/>
      <dgm:spPr/>
      <dgm:t>
        <a:bodyPr/>
        <a:lstStyle/>
        <a:p>
          <a:endParaRPr lang="en-US"/>
        </a:p>
      </dgm:t>
    </dgm:pt>
    <dgm:pt modelId="{BE14FDB0-0D81-435F-A56C-1924C409C327}">
      <dgm:prSet/>
      <dgm:spPr/>
      <dgm:t>
        <a:bodyPr/>
        <a:lstStyle/>
        <a:p>
          <a:r>
            <a:rPr lang="en-US"/>
            <a:t>Missing diagnosis code</a:t>
          </a:r>
        </a:p>
      </dgm:t>
    </dgm:pt>
    <dgm:pt modelId="{001E48D6-DDA6-4303-8E0B-48C38000161B}" type="parTrans" cxnId="{E06DA993-AA5D-4275-9927-AF5DC62EB86B}">
      <dgm:prSet/>
      <dgm:spPr/>
      <dgm:t>
        <a:bodyPr/>
        <a:lstStyle/>
        <a:p>
          <a:endParaRPr lang="en-US"/>
        </a:p>
      </dgm:t>
    </dgm:pt>
    <dgm:pt modelId="{35670608-3D2E-4250-BD95-28CEB97FC1E7}" type="sibTrans" cxnId="{E06DA993-AA5D-4275-9927-AF5DC62EB86B}">
      <dgm:prSet/>
      <dgm:spPr/>
      <dgm:t>
        <a:bodyPr/>
        <a:lstStyle/>
        <a:p>
          <a:endParaRPr lang="en-US"/>
        </a:p>
      </dgm:t>
    </dgm:pt>
    <dgm:pt modelId="{8790EB7D-DE3C-446C-94EE-5E0376AFC437}">
      <dgm:prSet/>
      <dgm:spPr/>
      <dgm:t>
        <a:bodyPr/>
        <a:lstStyle/>
        <a:p>
          <a:r>
            <a:rPr lang="en-US"/>
            <a:t>Clinical rationale not in notes (applies primarily if PA already complete)</a:t>
          </a:r>
        </a:p>
      </dgm:t>
    </dgm:pt>
    <dgm:pt modelId="{9822A6F3-6C9B-4951-B3A6-2073F0F19F02}" type="parTrans" cxnId="{51A18546-D34F-473F-921A-B1FBD631EC08}">
      <dgm:prSet/>
      <dgm:spPr/>
      <dgm:t>
        <a:bodyPr/>
        <a:lstStyle/>
        <a:p>
          <a:endParaRPr lang="en-US"/>
        </a:p>
      </dgm:t>
    </dgm:pt>
    <dgm:pt modelId="{19A82B11-D454-4FC5-88A4-5EB63F116DF7}" type="sibTrans" cxnId="{51A18546-D34F-473F-921A-B1FBD631EC08}">
      <dgm:prSet/>
      <dgm:spPr/>
      <dgm:t>
        <a:bodyPr/>
        <a:lstStyle/>
        <a:p>
          <a:endParaRPr lang="en-US"/>
        </a:p>
      </dgm:t>
    </dgm:pt>
    <dgm:pt modelId="{B27D4DE7-20BB-D243-B983-4C8D8F8C914A}" type="pres">
      <dgm:prSet presAssocID="{2323BD29-8909-4242-BABF-B63A83B2CB82}" presName="Name0" presStyleCnt="0">
        <dgm:presLayoutVars>
          <dgm:dir/>
          <dgm:animLvl val="lvl"/>
          <dgm:resizeHandles val="exact"/>
        </dgm:presLayoutVars>
      </dgm:prSet>
      <dgm:spPr/>
    </dgm:pt>
    <dgm:pt modelId="{A0598FAE-6D2A-F749-89B6-9D527637F52B}" type="pres">
      <dgm:prSet presAssocID="{F08643BB-995A-420E-B964-F9CDBD551EC7}" presName="composite" presStyleCnt="0"/>
      <dgm:spPr/>
    </dgm:pt>
    <dgm:pt modelId="{100DACE1-1FFB-C347-B3F6-A6519C9663D6}" type="pres">
      <dgm:prSet presAssocID="{F08643BB-995A-420E-B964-F9CDBD551EC7}" presName="parTx" presStyleLbl="alignNode1" presStyleIdx="0" presStyleCnt="3">
        <dgm:presLayoutVars>
          <dgm:chMax val="0"/>
          <dgm:chPref val="0"/>
          <dgm:bulletEnabled val="1"/>
        </dgm:presLayoutVars>
      </dgm:prSet>
      <dgm:spPr/>
    </dgm:pt>
    <dgm:pt modelId="{0880BE14-D02A-5243-A626-24829D2D3312}" type="pres">
      <dgm:prSet presAssocID="{F08643BB-995A-420E-B964-F9CDBD551EC7}" presName="desTx" presStyleLbl="alignAccFollowNode1" presStyleIdx="0" presStyleCnt="3">
        <dgm:presLayoutVars>
          <dgm:bulletEnabled val="1"/>
        </dgm:presLayoutVars>
      </dgm:prSet>
      <dgm:spPr/>
    </dgm:pt>
    <dgm:pt modelId="{FB5D36EF-84BF-4C43-9142-1CF866E9183F}" type="pres">
      <dgm:prSet presAssocID="{2CD79391-8706-4C4A-9667-8FCCDE881CD5}" presName="space" presStyleCnt="0"/>
      <dgm:spPr/>
    </dgm:pt>
    <dgm:pt modelId="{98FE6E29-D847-3B4E-9748-62C42A206320}" type="pres">
      <dgm:prSet presAssocID="{3A54E0DC-D944-4D8D-B93D-F36F76C9BB03}" presName="composite" presStyleCnt="0"/>
      <dgm:spPr/>
    </dgm:pt>
    <dgm:pt modelId="{3D5D828F-AE86-454D-8E3F-2503931AD467}" type="pres">
      <dgm:prSet presAssocID="{3A54E0DC-D944-4D8D-B93D-F36F76C9BB03}" presName="parTx" presStyleLbl="alignNode1" presStyleIdx="1" presStyleCnt="3">
        <dgm:presLayoutVars>
          <dgm:chMax val="0"/>
          <dgm:chPref val="0"/>
          <dgm:bulletEnabled val="1"/>
        </dgm:presLayoutVars>
      </dgm:prSet>
      <dgm:spPr/>
    </dgm:pt>
    <dgm:pt modelId="{16A648C4-04CC-354B-8414-E104172C398C}" type="pres">
      <dgm:prSet presAssocID="{3A54E0DC-D944-4D8D-B93D-F36F76C9BB03}" presName="desTx" presStyleLbl="alignAccFollowNode1" presStyleIdx="1" presStyleCnt="3">
        <dgm:presLayoutVars>
          <dgm:bulletEnabled val="1"/>
        </dgm:presLayoutVars>
      </dgm:prSet>
      <dgm:spPr/>
    </dgm:pt>
    <dgm:pt modelId="{03D63AE9-C8DD-9F40-9E42-72DE6430AA3E}" type="pres">
      <dgm:prSet presAssocID="{E89F35CD-F029-49C5-9CFE-80AF1E098370}" presName="space" presStyleCnt="0"/>
      <dgm:spPr/>
    </dgm:pt>
    <dgm:pt modelId="{5A51FB86-A6DA-D14D-A9AE-BEE29B6C326D}" type="pres">
      <dgm:prSet presAssocID="{4EACF13D-AD34-49CA-8A31-51D85B760093}" presName="composite" presStyleCnt="0"/>
      <dgm:spPr/>
    </dgm:pt>
    <dgm:pt modelId="{64D5736E-CE6D-C54D-BC4B-D56EF385D861}" type="pres">
      <dgm:prSet presAssocID="{4EACF13D-AD34-49CA-8A31-51D85B760093}" presName="parTx" presStyleLbl="alignNode1" presStyleIdx="2" presStyleCnt="3">
        <dgm:presLayoutVars>
          <dgm:chMax val="0"/>
          <dgm:chPref val="0"/>
          <dgm:bulletEnabled val="1"/>
        </dgm:presLayoutVars>
      </dgm:prSet>
      <dgm:spPr/>
    </dgm:pt>
    <dgm:pt modelId="{B9716B9D-09B4-AE4F-B3A5-4DBC9CD681FD}" type="pres">
      <dgm:prSet presAssocID="{4EACF13D-AD34-49CA-8A31-51D85B760093}" presName="desTx" presStyleLbl="alignAccFollowNode1" presStyleIdx="2" presStyleCnt="3">
        <dgm:presLayoutVars>
          <dgm:bulletEnabled val="1"/>
        </dgm:presLayoutVars>
      </dgm:prSet>
      <dgm:spPr/>
    </dgm:pt>
  </dgm:ptLst>
  <dgm:cxnLst>
    <dgm:cxn modelId="{10D10712-7D49-F949-B10C-C48F892C10CF}" type="presOf" srcId="{F08643BB-995A-420E-B964-F9CDBD551EC7}" destId="{100DACE1-1FFB-C347-B3F6-A6519C9663D6}" srcOrd="0" destOrd="0" presId="urn:microsoft.com/office/officeart/2005/8/layout/hList1"/>
    <dgm:cxn modelId="{28D11339-DC65-EF46-8E4D-19EAB4B2F8CE}" type="presOf" srcId="{BE14FDB0-0D81-435F-A56C-1924C409C327}" destId="{B9716B9D-09B4-AE4F-B3A5-4DBC9CD681FD}" srcOrd="0" destOrd="0" presId="urn:microsoft.com/office/officeart/2005/8/layout/hList1"/>
    <dgm:cxn modelId="{0387163B-F760-41EF-B899-5F1ABC5FFF02}" srcId="{2323BD29-8909-4242-BABF-B63A83B2CB82}" destId="{F08643BB-995A-420E-B964-F9CDBD551EC7}" srcOrd="0" destOrd="0" parTransId="{4A9A577F-4CB0-4AA4-BDF0-5400E0E34682}" sibTransId="{2CD79391-8706-4C4A-9667-8FCCDE881CD5}"/>
    <dgm:cxn modelId="{51A18546-D34F-473F-921A-B1FBD631EC08}" srcId="{4EACF13D-AD34-49CA-8A31-51D85B760093}" destId="{8790EB7D-DE3C-446C-94EE-5E0376AFC437}" srcOrd="1" destOrd="0" parTransId="{9822A6F3-6C9B-4951-B3A6-2073F0F19F02}" sibTransId="{19A82B11-D454-4FC5-88A4-5EB63F116DF7}"/>
    <dgm:cxn modelId="{0DAF618B-672A-4D4D-A4C3-8879C4801B48}" type="presOf" srcId="{E49878E1-C96A-470E-9D00-5B7AF49DCFB3}" destId="{16A648C4-04CC-354B-8414-E104172C398C}" srcOrd="0" destOrd="0" presId="urn:microsoft.com/office/officeart/2005/8/layout/hList1"/>
    <dgm:cxn modelId="{D86DA793-B81A-6243-BA10-861A1EF2CCCF}" type="presOf" srcId="{4EACF13D-AD34-49CA-8A31-51D85B760093}" destId="{64D5736E-CE6D-C54D-BC4B-D56EF385D861}" srcOrd="0" destOrd="0" presId="urn:microsoft.com/office/officeart/2005/8/layout/hList1"/>
    <dgm:cxn modelId="{E06DA993-AA5D-4275-9927-AF5DC62EB86B}" srcId="{4EACF13D-AD34-49CA-8A31-51D85B760093}" destId="{BE14FDB0-0D81-435F-A56C-1924C409C327}" srcOrd="0" destOrd="0" parTransId="{001E48D6-DDA6-4303-8E0B-48C38000161B}" sibTransId="{35670608-3D2E-4250-BD95-28CEB97FC1E7}"/>
    <dgm:cxn modelId="{DB8A25A8-D15D-5249-A2A3-C1C6B8B5CEE6}" type="presOf" srcId="{8790EB7D-DE3C-446C-94EE-5E0376AFC437}" destId="{B9716B9D-09B4-AE4F-B3A5-4DBC9CD681FD}" srcOrd="0" destOrd="1" presId="urn:microsoft.com/office/officeart/2005/8/layout/hList1"/>
    <dgm:cxn modelId="{649ED9B2-69BB-8547-9AE5-8ACADE6B9030}" type="presOf" srcId="{3A54E0DC-D944-4D8D-B93D-F36F76C9BB03}" destId="{3D5D828F-AE86-454D-8E3F-2503931AD467}" srcOrd="0" destOrd="0" presId="urn:microsoft.com/office/officeart/2005/8/layout/hList1"/>
    <dgm:cxn modelId="{5AC235C4-99C5-4287-A956-2015B6174B7E}" srcId="{2323BD29-8909-4242-BABF-B63A83B2CB82}" destId="{4EACF13D-AD34-49CA-8A31-51D85B760093}" srcOrd="2" destOrd="0" parTransId="{0FAC618B-46F1-44CA-B7B6-99514478E8BE}" sibTransId="{F37058DD-9A96-40CB-89C4-69A5C38B0876}"/>
    <dgm:cxn modelId="{7C4979C6-DC29-4252-B0AB-8DC62AA7BF6D}" srcId="{F08643BB-995A-420E-B964-F9CDBD551EC7}" destId="{5737286E-B10F-4FA4-BC00-1280F4CDFD17}" srcOrd="0" destOrd="0" parTransId="{E9B6B591-3D40-43F6-AA9F-A004B2B05A22}" sibTransId="{7C7D3665-CCDA-40A6-9FF7-74CF5F7386A8}"/>
    <dgm:cxn modelId="{745538C9-A84B-4B50-B53A-CCA4C394619F}" srcId="{F08643BB-995A-420E-B964-F9CDBD551EC7}" destId="{2EE83EC9-6936-4232-A6F5-F752AE54F15F}" srcOrd="1" destOrd="0" parTransId="{3BE5B5BD-B948-41EC-BC37-1CADFE7E1FE1}" sibTransId="{32DF0DA9-718D-49F7-9957-DA22FC90DEE7}"/>
    <dgm:cxn modelId="{4FF980D3-3FDD-194E-BAC6-E771073B3C24}" type="presOf" srcId="{2323BD29-8909-4242-BABF-B63A83B2CB82}" destId="{B27D4DE7-20BB-D243-B983-4C8D8F8C914A}" srcOrd="0" destOrd="0" presId="urn:microsoft.com/office/officeart/2005/8/layout/hList1"/>
    <dgm:cxn modelId="{9CAF5EE9-2202-4DAD-BC7B-8EC8A269F9BB}" srcId="{3A54E0DC-D944-4D8D-B93D-F36F76C9BB03}" destId="{E49878E1-C96A-470E-9D00-5B7AF49DCFB3}" srcOrd="0" destOrd="0" parTransId="{F45F5FA7-BD7F-45DA-B3C8-599A44B42F2E}" sibTransId="{B2A4C05B-A4A4-47F8-9864-1FDCE2E4533E}"/>
    <dgm:cxn modelId="{4B268BEB-EBEE-DB4E-BCF5-E8B6509F2323}" type="presOf" srcId="{5737286E-B10F-4FA4-BC00-1280F4CDFD17}" destId="{0880BE14-D02A-5243-A626-24829D2D3312}" srcOrd="0" destOrd="0" presId="urn:microsoft.com/office/officeart/2005/8/layout/hList1"/>
    <dgm:cxn modelId="{7A9807F0-B5BC-4DB6-BFBE-5DC2784AAB6B}" srcId="{2323BD29-8909-4242-BABF-B63A83B2CB82}" destId="{3A54E0DC-D944-4D8D-B93D-F36F76C9BB03}" srcOrd="1" destOrd="0" parTransId="{EF8D2B97-BFED-4D3A-A9FC-879FE92447E8}" sibTransId="{E89F35CD-F029-49C5-9CFE-80AF1E098370}"/>
    <dgm:cxn modelId="{508509F7-076B-764B-8F45-07D4413C3ACF}" type="presOf" srcId="{2EE83EC9-6936-4232-A6F5-F752AE54F15F}" destId="{0880BE14-D02A-5243-A626-24829D2D3312}" srcOrd="0" destOrd="1" presId="urn:microsoft.com/office/officeart/2005/8/layout/hList1"/>
    <dgm:cxn modelId="{95584C2B-7ED6-344D-B5D2-546B215510F0}" type="presParOf" srcId="{B27D4DE7-20BB-D243-B983-4C8D8F8C914A}" destId="{A0598FAE-6D2A-F749-89B6-9D527637F52B}" srcOrd="0" destOrd="0" presId="urn:microsoft.com/office/officeart/2005/8/layout/hList1"/>
    <dgm:cxn modelId="{5819A13E-F9D9-2E49-88AF-0D68698E550F}" type="presParOf" srcId="{A0598FAE-6D2A-F749-89B6-9D527637F52B}" destId="{100DACE1-1FFB-C347-B3F6-A6519C9663D6}" srcOrd="0" destOrd="0" presId="urn:microsoft.com/office/officeart/2005/8/layout/hList1"/>
    <dgm:cxn modelId="{E4EA6FF8-DB84-1B45-80B5-17A0C8BA2395}" type="presParOf" srcId="{A0598FAE-6D2A-F749-89B6-9D527637F52B}" destId="{0880BE14-D02A-5243-A626-24829D2D3312}" srcOrd="1" destOrd="0" presId="urn:microsoft.com/office/officeart/2005/8/layout/hList1"/>
    <dgm:cxn modelId="{0463C507-9DD2-C840-9D6B-CF1FB524B599}" type="presParOf" srcId="{B27D4DE7-20BB-D243-B983-4C8D8F8C914A}" destId="{FB5D36EF-84BF-4C43-9142-1CF866E9183F}" srcOrd="1" destOrd="0" presId="urn:microsoft.com/office/officeart/2005/8/layout/hList1"/>
    <dgm:cxn modelId="{DF3B3633-DEAB-094D-98F8-B409FDF0B1D9}" type="presParOf" srcId="{B27D4DE7-20BB-D243-B983-4C8D8F8C914A}" destId="{98FE6E29-D847-3B4E-9748-62C42A206320}" srcOrd="2" destOrd="0" presId="urn:microsoft.com/office/officeart/2005/8/layout/hList1"/>
    <dgm:cxn modelId="{F0787314-5AC5-094A-948B-0C983CF8CB7C}" type="presParOf" srcId="{98FE6E29-D847-3B4E-9748-62C42A206320}" destId="{3D5D828F-AE86-454D-8E3F-2503931AD467}" srcOrd="0" destOrd="0" presId="urn:microsoft.com/office/officeart/2005/8/layout/hList1"/>
    <dgm:cxn modelId="{207226E8-AE81-9440-903C-4FD13C186575}" type="presParOf" srcId="{98FE6E29-D847-3B4E-9748-62C42A206320}" destId="{16A648C4-04CC-354B-8414-E104172C398C}" srcOrd="1" destOrd="0" presId="urn:microsoft.com/office/officeart/2005/8/layout/hList1"/>
    <dgm:cxn modelId="{A9353FBC-0E78-E74D-9D0E-5F65BE85D27A}" type="presParOf" srcId="{B27D4DE7-20BB-D243-B983-4C8D8F8C914A}" destId="{03D63AE9-C8DD-9F40-9E42-72DE6430AA3E}" srcOrd="3" destOrd="0" presId="urn:microsoft.com/office/officeart/2005/8/layout/hList1"/>
    <dgm:cxn modelId="{9815ED5E-0246-904B-A78F-A613C9BC52A8}" type="presParOf" srcId="{B27D4DE7-20BB-D243-B983-4C8D8F8C914A}" destId="{5A51FB86-A6DA-D14D-A9AE-BEE29B6C326D}" srcOrd="4" destOrd="0" presId="urn:microsoft.com/office/officeart/2005/8/layout/hList1"/>
    <dgm:cxn modelId="{1BCDF1E8-CE34-8A44-976B-5B136DA3F8A1}" type="presParOf" srcId="{5A51FB86-A6DA-D14D-A9AE-BEE29B6C326D}" destId="{64D5736E-CE6D-C54D-BC4B-D56EF385D861}" srcOrd="0" destOrd="0" presId="urn:microsoft.com/office/officeart/2005/8/layout/hList1"/>
    <dgm:cxn modelId="{FD97E7A2-1D27-7D49-A62E-77092D4E8BA8}" type="presParOf" srcId="{5A51FB86-A6DA-D14D-A9AE-BEE29B6C326D}" destId="{B9716B9D-09B4-AE4F-B3A5-4DBC9CD681F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DACE1-1FFB-C347-B3F6-A6519C9663D6}">
      <dsp:nvSpPr>
        <dsp:cNvPr id="0" name=""/>
        <dsp:cNvSpPr/>
      </dsp:nvSpPr>
      <dsp:spPr>
        <a:xfrm>
          <a:off x="3286" y="91488"/>
          <a:ext cx="3203971" cy="777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Drug</a:t>
          </a:r>
        </a:p>
      </dsp:txBody>
      <dsp:txXfrm>
        <a:off x="3286" y="91488"/>
        <a:ext cx="3203971" cy="777600"/>
      </dsp:txXfrm>
    </dsp:sp>
    <dsp:sp modelId="{0880BE14-D02A-5243-A626-24829D2D3312}">
      <dsp:nvSpPr>
        <dsp:cNvPr id="0" name=""/>
        <dsp:cNvSpPr/>
      </dsp:nvSpPr>
      <dsp:spPr>
        <a:xfrm>
          <a:off x="3286" y="869088"/>
          <a:ext cx="3203971" cy="339076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Not on formulary</a:t>
          </a:r>
        </a:p>
        <a:p>
          <a:pPr marL="228600" lvl="1" indent="-228600" algn="l" defTabSz="1200150">
            <a:lnSpc>
              <a:spcPct val="90000"/>
            </a:lnSpc>
            <a:spcBef>
              <a:spcPct val="0"/>
            </a:spcBef>
            <a:spcAft>
              <a:spcPct val="15000"/>
            </a:spcAft>
            <a:buChar char="•"/>
          </a:pPr>
          <a:r>
            <a:rPr lang="en-US" sz="2700" kern="1200"/>
            <a:t>On formulary, but not preferred</a:t>
          </a:r>
        </a:p>
      </dsp:txBody>
      <dsp:txXfrm>
        <a:off x="3286" y="869088"/>
        <a:ext cx="3203971" cy="3390761"/>
      </dsp:txXfrm>
    </dsp:sp>
    <dsp:sp modelId="{3D5D828F-AE86-454D-8E3F-2503931AD467}">
      <dsp:nvSpPr>
        <dsp:cNvPr id="0" name=""/>
        <dsp:cNvSpPr/>
      </dsp:nvSpPr>
      <dsp:spPr>
        <a:xfrm>
          <a:off x="3655814" y="91488"/>
          <a:ext cx="3203971" cy="777600"/>
        </a:xfrm>
        <a:prstGeom prst="rect">
          <a:avLst/>
        </a:prstGeom>
        <a:solidFill>
          <a:schemeClr val="accent2">
            <a:hueOff val="-825906"/>
            <a:satOff val="-3679"/>
            <a:lumOff val="5392"/>
            <a:alphaOff val="0"/>
          </a:schemeClr>
        </a:solidFill>
        <a:ln w="19050" cap="flat" cmpd="sng" algn="ctr">
          <a:solidFill>
            <a:schemeClr val="accent2">
              <a:hueOff val="-825906"/>
              <a:satOff val="-3679"/>
              <a:lumOff val="5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Quantity</a:t>
          </a:r>
        </a:p>
      </dsp:txBody>
      <dsp:txXfrm>
        <a:off x="3655814" y="91488"/>
        <a:ext cx="3203971" cy="777600"/>
      </dsp:txXfrm>
    </dsp:sp>
    <dsp:sp modelId="{16A648C4-04CC-354B-8414-E104172C398C}">
      <dsp:nvSpPr>
        <dsp:cNvPr id="0" name=""/>
        <dsp:cNvSpPr/>
      </dsp:nvSpPr>
      <dsp:spPr>
        <a:xfrm>
          <a:off x="3655814" y="869088"/>
          <a:ext cx="3203971" cy="3390761"/>
        </a:xfrm>
        <a:prstGeom prst="rect">
          <a:avLst/>
        </a:prstGeom>
        <a:solidFill>
          <a:schemeClr val="accent2">
            <a:tint val="40000"/>
            <a:alpha val="90000"/>
            <a:hueOff val="-1088011"/>
            <a:satOff val="6694"/>
            <a:lumOff val="1026"/>
            <a:alphaOff val="0"/>
          </a:schemeClr>
        </a:solidFill>
        <a:ln w="19050" cap="flat" cmpd="sng" algn="ctr">
          <a:solidFill>
            <a:schemeClr val="accent2">
              <a:tint val="40000"/>
              <a:alpha val="90000"/>
              <a:hueOff val="-1088011"/>
              <a:satOff val="6694"/>
              <a:lumOff val="10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Medications (especially opioids) have 30-day quantity limits</a:t>
          </a:r>
        </a:p>
      </dsp:txBody>
      <dsp:txXfrm>
        <a:off x="3655814" y="869088"/>
        <a:ext cx="3203971" cy="3390761"/>
      </dsp:txXfrm>
    </dsp:sp>
    <dsp:sp modelId="{64D5736E-CE6D-C54D-BC4B-D56EF385D861}">
      <dsp:nvSpPr>
        <dsp:cNvPr id="0" name=""/>
        <dsp:cNvSpPr/>
      </dsp:nvSpPr>
      <dsp:spPr>
        <a:xfrm>
          <a:off x="7308342" y="91488"/>
          <a:ext cx="3203971" cy="777600"/>
        </a:xfrm>
        <a:prstGeom prst="rect">
          <a:avLst/>
        </a:prstGeom>
        <a:solidFill>
          <a:schemeClr val="accent2">
            <a:hueOff val="-1651812"/>
            <a:satOff val="-7357"/>
            <a:lumOff val="10784"/>
            <a:alphaOff val="0"/>
          </a:schemeClr>
        </a:solidFill>
        <a:ln w="19050" cap="flat" cmpd="sng" algn="ctr">
          <a:solidFill>
            <a:schemeClr val="accent2">
              <a:hueOff val="-1651812"/>
              <a:satOff val="-7357"/>
              <a:lumOff val="10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Documentation</a:t>
          </a:r>
        </a:p>
      </dsp:txBody>
      <dsp:txXfrm>
        <a:off x="7308342" y="91488"/>
        <a:ext cx="3203971" cy="777600"/>
      </dsp:txXfrm>
    </dsp:sp>
    <dsp:sp modelId="{B9716B9D-09B4-AE4F-B3A5-4DBC9CD681FD}">
      <dsp:nvSpPr>
        <dsp:cNvPr id="0" name=""/>
        <dsp:cNvSpPr/>
      </dsp:nvSpPr>
      <dsp:spPr>
        <a:xfrm>
          <a:off x="7308342" y="869088"/>
          <a:ext cx="3203971" cy="3390761"/>
        </a:xfrm>
        <a:prstGeom prst="rect">
          <a:avLst/>
        </a:prstGeom>
        <a:solidFill>
          <a:schemeClr val="accent2">
            <a:tint val="40000"/>
            <a:alpha val="90000"/>
            <a:hueOff val="-2176022"/>
            <a:satOff val="13388"/>
            <a:lumOff val="2053"/>
            <a:alphaOff val="0"/>
          </a:schemeClr>
        </a:solidFill>
        <a:ln w="19050" cap="flat" cmpd="sng" algn="ctr">
          <a:solidFill>
            <a:schemeClr val="accent2">
              <a:tint val="40000"/>
              <a:alpha val="90000"/>
              <a:hueOff val="-2176022"/>
              <a:satOff val="13388"/>
              <a:lumOff val="20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Missing diagnosis code</a:t>
          </a:r>
        </a:p>
        <a:p>
          <a:pPr marL="228600" lvl="1" indent="-228600" algn="l" defTabSz="1200150">
            <a:lnSpc>
              <a:spcPct val="90000"/>
            </a:lnSpc>
            <a:spcBef>
              <a:spcPct val="0"/>
            </a:spcBef>
            <a:spcAft>
              <a:spcPct val="15000"/>
            </a:spcAft>
            <a:buChar char="•"/>
          </a:pPr>
          <a:r>
            <a:rPr lang="en-US" sz="2700" kern="1200"/>
            <a:t>Clinical rationale not in notes (applies primarily if PA already complete)</a:t>
          </a:r>
        </a:p>
      </dsp:txBody>
      <dsp:txXfrm>
        <a:off x="7308342" y="869088"/>
        <a:ext cx="3203971" cy="339076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7/13/2026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FE9231-386D-3849-BDD3-524CEFE65E6E}"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4536E1-D7A7-EB4C-823A-9B7CE49E2BDF}" type="slidenum">
              <a:rPr lang="en-US" smtClean="0"/>
              <a:t>‹#›</a:t>
            </a:fld>
            <a:endParaRPr lang="en-US"/>
          </a:p>
        </p:txBody>
      </p:sp>
    </p:spTree>
    <p:extLst>
      <p:ext uri="{BB962C8B-B14F-4D97-AF65-F5344CB8AC3E}">
        <p14:creationId xmlns:p14="http://schemas.microsoft.com/office/powerpoint/2010/main" val="3119767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Presenter:VS</a:t>
            </a:r>
          </a:p>
        </p:txBody>
      </p:sp>
      <p:sp>
        <p:nvSpPr>
          <p:cNvPr id="4" name="Slide Number Placeholder 3"/>
          <p:cNvSpPr>
            <a:spLocks noGrp="1"/>
          </p:cNvSpPr>
          <p:nvPr>
            <p:ph type="sldNum" sz="quarter" idx="5"/>
          </p:nvPr>
        </p:nvSpPr>
        <p:spPr/>
        <p:txBody>
          <a:bodyPr/>
          <a:lstStyle/>
          <a:p>
            <a:fld id="{1F112C4D-119B-B042-A57B-8729FC354CB7}" type="slidenum">
              <a:rPr lang="en-US" smtClean="0"/>
              <a:t>1</a:t>
            </a:fld>
            <a:endParaRPr lang="en-US"/>
          </a:p>
        </p:txBody>
      </p:sp>
    </p:spTree>
    <p:extLst>
      <p:ext uri="{BB962C8B-B14F-4D97-AF65-F5344CB8AC3E}">
        <p14:creationId xmlns:p14="http://schemas.microsoft.com/office/powerpoint/2010/main" val="74279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2831-84F6-4162-68C0-3602575EB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6BECA-9D8C-899D-7F90-2AFA36596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6D27D-CD9A-5641-6CD3-378882E32F64}"/>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63319521-7677-2D0C-117B-405D30DE6035}"/>
              </a:ext>
            </a:extLst>
          </p:cNvPr>
          <p:cNvSpPr>
            <a:spLocks noGrp="1"/>
          </p:cNvSpPr>
          <p:nvPr>
            <p:ph type="sldNum" sz="quarter" idx="5"/>
          </p:nvPr>
        </p:nvSpPr>
        <p:spPr/>
        <p:txBody>
          <a:bodyPr/>
          <a:lstStyle/>
          <a:p>
            <a:fld id="{1509CFBE-59B0-6544-B5D6-87676954B122}" type="slidenum">
              <a:rPr lang="en-US" smtClean="0"/>
              <a:t>10</a:t>
            </a:fld>
            <a:endParaRPr lang="en-US"/>
          </a:p>
        </p:txBody>
      </p:sp>
    </p:spTree>
    <p:extLst>
      <p:ext uri="{BB962C8B-B14F-4D97-AF65-F5344CB8AC3E}">
        <p14:creationId xmlns:p14="http://schemas.microsoft.com/office/powerpoint/2010/main" val="2171720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8295F-1C2D-E98C-3F45-E99D7106B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CD9CE-E4F4-7C9F-36F3-E5CB8E4A4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8FEF3-F0F4-D5F9-87F5-D93E7A274D5B}"/>
              </a:ext>
            </a:extLst>
          </p:cNvPr>
          <p:cNvSpPr>
            <a:spLocks noGrp="1"/>
          </p:cNvSpPr>
          <p:nvPr>
            <p:ph type="body" idx="1"/>
          </p:nvPr>
        </p:nvSpPr>
        <p:spPr/>
        <p:txBody>
          <a:bodyPr/>
          <a:lstStyle/>
          <a:p>
            <a:r>
              <a:rPr lang="en-US" dirty="0" err="1"/>
              <a:t>Presenter:VS</a:t>
            </a:r>
          </a:p>
        </p:txBody>
      </p:sp>
      <p:sp>
        <p:nvSpPr>
          <p:cNvPr id="4" name="Slide Number Placeholder 3">
            <a:extLst>
              <a:ext uri="{FF2B5EF4-FFF2-40B4-BE49-F238E27FC236}">
                <a16:creationId xmlns:a16="http://schemas.microsoft.com/office/drawing/2014/main" id="{9C36F1FF-0FA2-EC6E-1FF6-89BB7E1ADE7B}"/>
              </a:ext>
            </a:extLst>
          </p:cNvPr>
          <p:cNvSpPr>
            <a:spLocks noGrp="1"/>
          </p:cNvSpPr>
          <p:nvPr>
            <p:ph type="sldNum" sz="quarter" idx="5"/>
          </p:nvPr>
        </p:nvSpPr>
        <p:spPr/>
        <p:txBody>
          <a:bodyPr/>
          <a:lstStyle/>
          <a:p>
            <a:fld id="{1509CFBE-59B0-6544-B5D6-87676954B122}" type="slidenum">
              <a:rPr lang="en-US" smtClean="0"/>
              <a:t>11</a:t>
            </a:fld>
            <a:endParaRPr lang="en-US"/>
          </a:p>
        </p:txBody>
      </p:sp>
    </p:spTree>
    <p:extLst>
      <p:ext uri="{BB962C8B-B14F-4D97-AF65-F5344CB8AC3E}">
        <p14:creationId xmlns:p14="http://schemas.microsoft.com/office/powerpoint/2010/main" val="1620661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817C7-F88D-6DC1-6DE0-36C30A2E7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6F599-B0CA-4DC8-9515-98B3FC89A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FC56E-B69E-968F-F85E-6F184286B49D}"/>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CEE15892-8341-48D3-6159-A1B658C509FA}"/>
              </a:ext>
            </a:extLst>
          </p:cNvPr>
          <p:cNvSpPr>
            <a:spLocks noGrp="1"/>
          </p:cNvSpPr>
          <p:nvPr>
            <p:ph type="sldNum" sz="quarter" idx="5"/>
          </p:nvPr>
        </p:nvSpPr>
        <p:spPr/>
        <p:txBody>
          <a:bodyPr/>
          <a:lstStyle/>
          <a:p>
            <a:fld id="{1509CFBE-59B0-6544-B5D6-87676954B122}" type="slidenum">
              <a:rPr lang="en-US" smtClean="0"/>
              <a:t>12</a:t>
            </a:fld>
            <a:endParaRPr lang="en-US"/>
          </a:p>
        </p:txBody>
      </p:sp>
    </p:spTree>
    <p:extLst>
      <p:ext uri="{BB962C8B-B14F-4D97-AF65-F5344CB8AC3E}">
        <p14:creationId xmlns:p14="http://schemas.microsoft.com/office/powerpoint/2010/main" val="47139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9B00-2D73-18F2-288D-8E21A5425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283C8-42B6-56EE-B972-D0F8BD808D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04DD42-45F6-2726-C72A-B78D547863CE}"/>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63B23478-165B-B17C-BE05-47A896B578A5}"/>
              </a:ext>
            </a:extLst>
          </p:cNvPr>
          <p:cNvSpPr>
            <a:spLocks noGrp="1"/>
          </p:cNvSpPr>
          <p:nvPr>
            <p:ph type="sldNum" sz="quarter" idx="5"/>
          </p:nvPr>
        </p:nvSpPr>
        <p:spPr/>
        <p:txBody>
          <a:bodyPr/>
          <a:lstStyle/>
          <a:p>
            <a:fld id="{1509CFBE-59B0-6544-B5D6-87676954B122}" type="slidenum">
              <a:rPr lang="en-US" smtClean="0"/>
              <a:t>13</a:t>
            </a:fld>
            <a:endParaRPr lang="en-US"/>
          </a:p>
        </p:txBody>
      </p:sp>
    </p:spTree>
    <p:extLst>
      <p:ext uri="{BB962C8B-B14F-4D97-AF65-F5344CB8AC3E}">
        <p14:creationId xmlns:p14="http://schemas.microsoft.com/office/powerpoint/2010/main" val="3839195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B785-ECAC-B2A5-1928-130E363CA4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30A21-B155-1922-680A-BA2A7EBF0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D69A8-381F-3757-0CFB-139A07F17CAC}"/>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E4D4931D-4943-F2D6-A4D6-FC3BA6036A9E}"/>
              </a:ext>
            </a:extLst>
          </p:cNvPr>
          <p:cNvSpPr>
            <a:spLocks noGrp="1"/>
          </p:cNvSpPr>
          <p:nvPr>
            <p:ph type="sldNum" sz="quarter" idx="5"/>
          </p:nvPr>
        </p:nvSpPr>
        <p:spPr/>
        <p:txBody>
          <a:bodyPr/>
          <a:lstStyle/>
          <a:p>
            <a:fld id="{1509CFBE-59B0-6544-B5D6-87676954B122}" type="slidenum">
              <a:rPr lang="en-US" smtClean="0"/>
              <a:t>14</a:t>
            </a:fld>
            <a:endParaRPr lang="en-US"/>
          </a:p>
        </p:txBody>
      </p:sp>
    </p:spTree>
    <p:extLst>
      <p:ext uri="{BB962C8B-B14F-4D97-AF65-F5344CB8AC3E}">
        <p14:creationId xmlns:p14="http://schemas.microsoft.com/office/powerpoint/2010/main" val="4118388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8F566-6BD5-01BB-652A-037AF622D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43A51-125B-5FBE-E619-956388FAC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4CD03-5376-0246-5986-0981DEA5674E}"/>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3C3EDA89-3BAA-C51E-DF7A-370B12D9F27F}"/>
              </a:ext>
            </a:extLst>
          </p:cNvPr>
          <p:cNvSpPr>
            <a:spLocks noGrp="1"/>
          </p:cNvSpPr>
          <p:nvPr>
            <p:ph type="sldNum" sz="quarter" idx="5"/>
          </p:nvPr>
        </p:nvSpPr>
        <p:spPr/>
        <p:txBody>
          <a:bodyPr/>
          <a:lstStyle/>
          <a:p>
            <a:fld id="{1509CFBE-59B0-6544-B5D6-87676954B122}" type="slidenum">
              <a:rPr lang="en-US" smtClean="0"/>
              <a:t>15</a:t>
            </a:fld>
            <a:endParaRPr lang="en-US"/>
          </a:p>
        </p:txBody>
      </p:sp>
    </p:spTree>
    <p:extLst>
      <p:ext uri="{BB962C8B-B14F-4D97-AF65-F5344CB8AC3E}">
        <p14:creationId xmlns:p14="http://schemas.microsoft.com/office/powerpoint/2010/main" val="1050135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F7421-5CF2-304E-F5F9-5C8304A0D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22F54-AC85-CB42-E9D2-5C151B394B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58DF6-B9A0-2335-68AC-EC8E47C487E6}"/>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7AB93E22-BA19-5856-6796-6AE72F96412F}"/>
              </a:ext>
            </a:extLst>
          </p:cNvPr>
          <p:cNvSpPr>
            <a:spLocks noGrp="1"/>
          </p:cNvSpPr>
          <p:nvPr>
            <p:ph type="sldNum" sz="quarter" idx="5"/>
          </p:nvPr>
        </p:nvSpPr>
        <p:spPr/>
        <p:txBody>
          <a:bodyPr/>
          <a:lstStyle/>
          <a:p>
            <a:fld id="{1509CFBE-59B0-6544-B5D6-87676954B122}" type="slidenum">
              <a:rPr lang="en-US" smtClean="0"/>
              <a:t>16</a:t>
            </a:fld>
            <a:endParaRPr lang="en-US"/>
          </a:p>
        </p:txBody>
      </p:sp>
    </p:spTree>
    <p:extLst>
      <p:ext uri="{BB962C8B-B14F-4D97-AF65-F5344CB8AC3E}">
        <p14:creationId xmlns:p14="http://schemas.microsoft.com/office/powerpoint/2010/main" val="704041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6720D-B00F-725B-C008-33B4F286C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7FC3B-5B9A-C563-162A-A5A8CE37A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A0B52-7D1F-665D-313B-18C8D4DA9ECA}"/>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A2925EBA-A55C-8055-2036-C5763A7BD6A5}"/>
              </a:ext>
            </a:extLst>
          </p:cNvPr>
          <p:cNvSpPr>
            <a:spLocks noGrp="1"/>
          </p:cNvSpPr>
          <p:nvPr>
            <p:ph type="sldNum" sz="quarter" idx="5"/>
          </p:nvPr>
        </p:nvSpPr>
        <p:spPr/>
        <p:txBody>
          <a:bodyPr/>
          <a:lstStyle/>
          <a:p>
            <a:fld id="{1509CFBE-59B0-6544-B5D6-87676954B122}" type="slidenum">
              <a:rPr lang="en-US" smtClean="0"/>
              <a:t>17</a:t>
            </a:fld>
            <a:endParaRPr lang="en-US"/>
          </a:p>
        </p:txBody>
      </p:sp>
    </p:spTree>
    <p:extLst>
      <p:ext uri="{BB962C8B-B14F-4D97-AF65-F5344CB8AC3E}">
        <p14:creationId xmlns:p14="http://schemas.microsoft.com/office/powerpoint/2010/main" val="497302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886A8-D31C-75CC-F1C5-675C76B96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BF090-7C37-1C10-CC42-C535D3D83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ED221-D24B-EBBB-7B88-D37D5F292902}"/>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ADD41ABD-9BF1-1A7E-2FA7-22FF2336168C}"/>
              </a:ext>
            </a:extLst>
          </p:cNvPr>
          <p:cNvSpPr>
            <a:spLocks noGrp="1"/>
          </p:cNvSpPr>
          <p:nvPr>
            <p:ph type="sldNum" sz="quarter" idx="5"/>
          </p:nvPr>
        </p:nvSpPr>
        <p:spPr/>
        <p:txBody>
          <a:bodyPr/>
          <a:lstStyle/>
          <a:p>
            <a:fld id="{1509CFBE-59B0-6544-B5D6-87676954B122}" type="slidenum">
              <a:rPr lang="en-US" smtClean="0"/>
              <a:t>18</a:t>
            </a:fld>
            <a:endParaRPr lang="en-US"/>
          </a:p>
        </p:txBody>
      </p:sp>
    </p:spTree>
    <p:extLst>
      <p:ext uri="{BB962C8B-B14F-4D97-AF65-F5344CB8AC3E}">
        <p14:creationId xmlns:p14="http://schemas.microsoft.com/office/powerpoint/2010/main" val="843597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4BA9D-E67B-FB9A-D1DF-95A7203F3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56451-7F65-9DD3-0D95-D63F6B4543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BFFA00-8CAB-3561-4E3B-B9C92D6B2CAF}"/>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F89D5BC5-29F5-900B-E453-2296B3202AD2}"/>
              </a:ext>
            </a:extLst>
          </p:cNvPr>
          <p:cNvSpPr>
            <a:spLocks noGrp="1"/>
          </p:cNvSpPr>
          <p:nvPr>
            <p:ph type="sldNum" sz="quarter" idx="5"/>
          </p:nvPr>
        </p:nvSpPr>
        <p:spPr/>
        <p:txBody>
          <a:bodyPr/>
          <a:lstStyle/>
          <a:p>
            <a:fld id="{1509CFBE-59B0-6544-B5D6-87676954B122}" type="slidenum">
              <a:rPr lang="en-US" smtClean="0"/>
              <a:t>19</a:t>
            </a:fld>
            <a:endParaRPr lang="en-US"/>
          </a:p>
        </p:txBody>
      </p:sp>
    </p:spTree>
    <p:extLst>
      <p:ext uri="{BB962C8B-B14F-4D97-AF65-F5344CB8AC3E}">
        <p14:creationId xmlns:p14="http://schemas.microsoft.com/office/powerpoint/2010/main" val="3346775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Presenter:VS</a:t>
            </a:r>
          </a:p>
        </p:txBody>
      </p:sp>
      <p:sp>
        <p:nvSpPr>
          <p:cNvPr id="4" name="Slide Number Placeholder 3"/>
          <p:cNvSpPr>
            <a:spLocks noGrp="1"/>
          </p:cNvSpPr>
          <p:nvPr>
            <p:ph type="sldNum" sz="quarter" idx="5"/>
          </p:nvPr>
        </p:nvSpPr>
        <p:spPr/>
        <p:txBody>
          <a:bodyPr/>
          <a:lstStyle/>
          <a:p>
            <a:fld id="{1509CFBE-59B0-6544-B5D6-87676954B122}" type="slidenum">
              <a:rPr lang="en-US" smtClean="0"/>
              <a:t>2</a:t>
            </a:fld>
            <a:endParaRPr lang="en-US"/>
          </a:p>
        </p:txBody>
      </p:sp>
    </p:spTree>
    <p:extLst>
      <p:ext uri="{BB962C8B-B14F-4D97-AF65-F5344CB8AC3E}">
        <p14:creationId xmlns:p14="http://schemas.microsoft.com/office/powerpoint/2010/main" val="3296561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157A-A6D1-674E-BC33-E5F5B50BD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1B57F-6FBD-4D0A-C662-5B4AE0F28D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8631D-5C96-149C-8FAE-C542FFD2A27A}"/>
              </a:ext>
            </a:extLst>
          </p:cNvPr>
          <p:cNvSpPr>
            <a:spLocks noGrp="1"/>
          </p:cNvSpPr>
          <p:nvPr>
            <p:ph type="body" idx="1"/>
          </p:nvPr>
        </p:nvSpPr>
        <p:spPr/>
        <p:txBody>
          <a:bodyPr/>
          <a:lstStyle/>
          <a:p>
            <a:r>
              <a:rPr lang="en-US" dirty="0" err="1"/>
              <a:t>Presenter:VS</a:t>
            </a:r>
          </a:p>
          <a:p>
            <a:pPr marL="0" lvl="0" indent="0" algn="l">
              <a:buNone/>
            </a:pPr>
            <a:r>
              <a:rPr lang="en-US" b="1"/>
              <a:t>FACILITATOR</a:t>
            </a:r>
            <a:r>
              <a:rPr lang="en-US" sz="1200" b="1" kern="1200">
                <a:solidFill>
                  <a:schemeClr val="tx1"/>
                </a:solidFill>
                <a:effectLst/>
                <a:latin typeface="+mn-lt"/>
                <a:ea typeface="+mn-ea"/>
                <a:cs typeface="+mn-cs"/>
              </a:rPr>
              <a:t>:</a:t>
            </a:r>
            <a:endParaRPr lang="en-US"/>
          </a:p>
          <a:p>
            <a:pPr marL="628650" lvl="1" indent="-171450" algn="l">
              <a:buFont typeface="Arial" panose="020B0604020202020204" pitchFamily="34" charset="0"/>
              <a:buChar char="•"/>
            </a:pPr>
            <a:r>
              <a:rPr lang="en-US" sz="1200" b="1" kern="1200" dirty="0">
                <a:solidFill>
                  <a:schemeClr val="tx1"/>
                </a:solidFill>
                <a:effectLst/>
                <a:latin typeface="+mn-lt"/>
                <a:ea typeface="+mn-ea"/>
                <a:cs typeface="+mn-cs"/>
              </a:rPr>
              <a:t>Open:</a:t>
            </a:r>
            <a:r>
              <a:rPr lang="en-US" sz="1200" kern="1200" dirty="0">
                <a:solidFill>
                  <a:schemeClr val="tx1"/>
                </a:solidFill>
                <a:effectLst/>
                <a:latin typeface="+mn-lt"/>
                <a:ea typeface="+mn-ea"/>
                <a:cs typeface="+mn-cs"/>
              </a:rPr>
              <a:t> health plan covers part of the cost for all meds, regardless of whether they are on a formulary or not</a:t>
            </a:r>
            <a:r>
              <a:rPr lang="en-US" sz="1200" kern="1200" baseline="30000" dirty="0">
                <a:solidFill>
                  <a:schemeClr val="tx1"/>
                </a:solidFill>
                <a:effectLst/>
                <a:latin typeface="+mn-lt"/>
                <a:ea typeface="+mn-ea"/>
                <a:cs typeface="+mn-cs"/>
              </a:rPr>
              <a:t>5</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Closed:</a:t>
            </a:r>
            <a:r>
              <a:rPr lang="en-US" sz="1200" kern="1200" dirty="0">
                <a:solidFill>
                  <a:schemeClr val="tx1"/>
                </a:solidFill>
                <a:effectLst/>
                <a:latin typeface="+mn-lt"/>
                <a:ea typeface="+mn-ea"/>
                <a:cs typeface="+mn-cs"/>
              </a:rPr>
              <a:t> health plan covers only meds listed on the formulary. If not, prior authorization (and possibly appeal) is required.</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Tiered</a:t>
            </a:r>
            <a:r>
              <a:rPr lang="en-US" sz="1200" kern="1200" dirty="0">
                <a:solidFill>
                  <a:schemeClr val="tx1"/>
                </a:solidFill>
                <a:effectLst/>
                <a:latin typeface="+mn-lt"/>
                <a:ea typeface="+mn-ea"/>
                <a:cs typeface="+mn-cs"/>
              </a:rPr>
              <a:t>: health plan offers financial incentives (i.e., different copay) to encourage patients to use preferred medications.</a:t>
            </a:r>
          </a:p>
          <a:p>
            <a:endParaRPr lang="en-US" dirty="0"/>
          </a:p>
          <a:p>
            <a:endParaRPr lang="en-US" dirty="0"/>
          </a:p>
        </p:txBody>
      </p:sp>
      <p:sp>
        <p:nvSpPr>
          <p:cNvPr id="4" name="Slide Number Placeholder 3">
            <a:extLst>
              <a:ext uri="{FF2B5EF4-FFF2-40B4-BE49-F238E27FC236}">
                <a16:creationId xmlns:a16="http://schemas.microsoft.com/office/drawing/2014/main" id="{83B413BC-0485-0F5E-B26B-646046082742}"/>
              </a:ext>
            </a:extLst>
          </p:cNvPr>
          <p:cNvSpPr>
            <a:spLocks noGrp="1"/>
          </p:cNvSpPr>
          <p:nvPr>
            <p:ph type="sldNum" sz="quarter" idx="5"/>
          </p:nvPr>
        </p:nvSpPr>
        <p:spPr/>
        <p:txBody>
          <a:bodyPr/>
          <a:lstStyle/>
          <a:p>
            <a:fld id="{1509CFBE-59B0-6544-B5D6-87676954B122}" type="slidenum">
              <a:rPr lang="en-US" smtClean="0"/>
              <a:t>20</a:t>
            </a:fld>
            <a:endParaRPr lang="en-US"/>
          </a:p>
        </p:txBody>
      </p:sp>
    </p:spTree>
    <p:extLst>
      <p:ext uri="{BB962C8B-B14F-4D97-AF65-F5344CB8AC3E}">
        <p14:creationId xmlns:p14="http://schemas.microsoft.com/office/powerpoint/2010/main" val="3002408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0270-EDDF-8B97-6600-1E48D72BA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8F1A2-4C2F-F564-87C4-43B28B52D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ACBD4-832C-3E17-B23C-2537DDD34E58}"/>
              </a:ext>
            </a:extLst>
          </p:cNvPr>
          <p:cNvSpPr>
            <a:spLocks noGrp="1"/>
          </p:cNvSpPr>
          <p:nvPr>
            <p:ph type="body" idx="1"/>
          </p:nvPr>
        </p:nvSpPr>
        <p:spPr/>
        <p:txBody>
          <a:bodyPr/>
          <a:lstStyle/>
          <a:p>
            <a:pPr lvl="1"/>
            <a:endParaRPr lang="en-US" dirty="0"/>
          </a:p>
          <a:p>
            <a:r>
              <a:rPr lang="en-US"/>
              <a:t>Presenter:VS</a:t>
            </a:r>
          </a:p>
        </p:txBody>
      </p:sp>
      <p:sp>
        <p:nvSpPr>
          <p:cNvPr id="4" name="Slide Number Placeholder 3">
            <a:extLst>
              <a:ext uri="{FF2B5EF4-FFF2-40B4-BE49-F238E27FC236}">
                <a16:creationId xmlns:a16="http://schemas.microsoft.com/office/drawing/2014/main" id="{9902E04F-7717-0784-7255-FC66FE20A18D}"/>
              </a:ext>
            </a:extLst>
          </p:cNvPr>
          <p:cNvSpPr>
            <a:spLocks noGrp="1"/>
          </p:cNvSpPr>
          <p:nvPr>
            <p:ph type="sldNum" sz="quarter" idx="5"/>
          </p:nvPr>
        </p:nvSpPr>
        <p:spPr/>
        <p:txBody>
          <a:bodyPr/>
          <a:lstStyle/>
          <a:p>
            <a:fld id="{1509CFBE-59B0-6544-B5D6-87676954B122}" type="slidenum">
              <a:rPr lang="en-US" smtClean="0"/>
              <a:t>21</a:t>
            </a:fld>
            <a:endParaRPr lang="en-US"/>
          </a:p>
        </p:txBody>
      </p:sp>
    </p:spTree>
    <p:extLst>
      <p:ext uri="{BB962C8B-B14F-4D97-AF65-F5344CB8AC3E}">
        <p14:creationId xmlns:p14="http://schemas.microsoft.com/office/powerpoint/2010/main" val="2613199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6490-F133-B683-5CDB-AB9C92929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F3CD0-7E48-85DA-0AFF-C507F346B4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8C28D-07A6-37CD-8EC3-D2257B3928C5}"/>
              </a:ext>
            </a:extLst>
          </p:cNvPr>
          <p:cNvSpPr>
            <a:spLocks noGrp="1"/>
          </p:cNvSpPr>
          <p:nvPr>
            <p:ph type="body" idx="1"/>
          </p:nvPr>
        </p:nvSpPr>
        <p:spPr/>
        <p:txBody>
          <a:bodyPr/>
          <a:lstStyle/>
          <a:p>
            <a:r>
              <a:rPr lang="en-US" err="1"/>
              <a:t>Presenter:VS</a:t>
            </a:r>
          </a:p>
        </p:txBody>
      </p:sp>
      <p:sp>
        <p:nvSpPr>
          <p:cNvPr id="4" name="Slide Number Placeholder 3">
            <a:extLst>
              <a:ext uri="{FF2B5EF4-FFF2-40B4-BE49-F238E27FC236}">
                <a16:creationId xmlns:a16="http://schemas.microsoft.com/office/drawing/2014/main" id="{424C6CA4-ABE8-A0F9-A6ED-59FB1E97F5C9}"/>
              </a:ext>
            </a:extLst>
          </p:cNvPr>
          <p:cNvSpPr>
            <a:spLocks noGrp="1"/>
          </p:cNvSpPr>
          <p:nvPr>
            <p:ph type="sldNum" sz="quarter" idx="5"/>
          </p:nvPr>
        </p:nvSpPr>
        <p:spPr/>
        <p:txBody>
          <a:bodyPr/>
          <a:lstStyle/>
          <a:p>
            <a:fld id="{1509CFBE-59B0-6544-B5D6-87676954B122}" type="slidenum">
              <a:rPr lang="en-US" smtClean="0"/>
              <a:t>22</a:t>
            </a:fld>
            <a:endParaRPr lang="en-US"/>
          </a:p>
        </p:txBody>
      </p:sp>
    </p:spTree>
    <p:extLst>
      <p:ext uri="{BB962C8B-B14F-4D97-AF65-F5344CB8AC3E}">
        <p14:creationId xmlns:p14="http://schemas.microsoft.com/office/powerpoint/2010/main" val="566217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5F34A-8BB7-EF89-F06F-1AD2B562A6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9C03D-0F22-BB6E-BC7C-AF207762D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FB05D-BE35-EAA2-2542-7E36E48882A4}"/>
              </a:ext>
            </a:extLst>
          </p:cNvPr>
          <p:cNvSpPr>
            <a:spLocks noGrp="1"/>
          </p:cNvSpPr>
          <p:nvPr>
            <p:ph type="body" idx="1"/>
          </p:nvPr>
        </p:nvSpPr>
        <p:spPr/>
        <p:txBody>
          <a:bodyPr/>
          <a:lstStyle/>
          <a:p>
            <a:r>
              <a:rPr lang="en-US"/>
              <a:t>Presenter:VS</a:t>
            </a:r>
          </a:p>
          <a:p>
            <a:r>
              <a:rPr lang="en-US"/>
              <a:t>FACILITATOR</a:t>
            </a:r>
            <a:r>
              <a:rPr lang="en-US" sz="1200" b="0" i="0" u="none" strike="noStrike" kern="1200">
                <a:solidFill>
                  <a:schemeClr val="tx1"/>
                </a:solidFill>
                <a:effectLst/>
                <a:latin typeface="+mn-lt"/>
                <a:ea typeface="+mn-ea"/>
                <a:cs typeface="+mn-cs"/>
              </a:rPr>
              <a:t>:</a:t>
            </a:r>
            <a:endParaRPr lang="en-US">
              <a:ea typeface="+mn-ea"/>
              <a:cs typeface="+mn-cs"/>
            </a:endParaRPr>
          </a:p>
          <a:p>
            <a:endParaRPr lang="en-US" sz="1200" b="0" i="0" u="sng"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A medication can be rejected if on formulary but “non-preferred”</a:t>
            </a:r>
          </a:p>
          <a:p>
            <a:pPr marL="628650" lvl="1" indent="-171450">
              <a:buFontTx/>
              <a:buChar char="-"/>
            </a:pPr>
            <a:r>
              <a:rPr lang="en-US" sz="1200" b="0" i="0" u="none" strike="noStrike" kern="1200" dirty="0">
                <a:solidFill>
                  <a:schemeClr val="tx1"/>
                </a:solidFill>
                <a:effectLst/>
                <a:latin typeface="+mn-lt"/>
                <a:ea typeface="+mn-ea"/>
                <a:cs typeface="+mn-cs"/>
              </a:rPr>
              <a:t>Insurance requires Step Up therapy: must try cheaper similar preferred drugs first </a:t>
            </a:r>
          </a:p>
          <a:p>
            <a:pPr marL="628650" lvl="1" indent="-171450">
              <a:buFontTx/>
              <a:buChar char="-"/>
            </a:pPr>
            <a:r>
              <a:rPr lang="en-US" sz="1200" b="0" i="0" u="none" strike="noStrike" kern="1200" dirty="0">
                <a:solidFill>
                  <a:schemeClr val="tx1"/>
                </a:solidFill>
                <a:effectLst/>
                <a:latin typeface="+mn-lt"/>
                <a:ea typeface="+mn-ea"/>
                <a:cs typeface="+mn-cs"/>
              </a:rPr>
              <a:t>Non-preferred drug is high-cost/brand-name with a generic alternative</a:t>
            </a:r>
          </a:p>
          <a:p>
            <a:pPr marL="628650" lvl="1" indent="-171450">
              <a:buFontTx/>
              <a:buChar char="-"/>
            </a:pPr>
            <a:r>
              <a:rPr lang="en-US" sz="1200" b="0" i="0" u="none" strike="noStrike" kern="1200" dirty="0">
                <a:solidFill>
                  <a:schemeClr val="tx1"/>
                </a:solidFill>
                <a:effectLst/>
                <a:latin typeface="+mn-lt"/>
                <a:ea typeface="+mn-ea"/>
                <a:cs typeface="+mn-cs"/>
              </a:rPr>
              <a:t>Non-preferred drug has safety concerns</a:t>
            </a:r>
          </a:p>
          <a:p>
            <a:pPr marL="628650" lvl="1" indent="-171450">
              <a:buFontTx/>
              <a:buChar char="-"/>
            </a:pPr>
            <a:r>
              <a:rPr lang="en-US" sz="1200" b="0" i="0" u="none" strike="noStrike" kern="1200" dirty="0">
                <a:solidFill>
                  <a:schemeClr val="tx1"/>
                </a:solidFill>
                <a:effectLst/>
                <a:latin typeface="+mn-lt"/>
                <a:ea typeface="+mn-ea"/>
                <a:cs typeface="+mn-cs"/>
              </a:rPr>
              <a:t>The manufacturer didn't offer rebates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 above then often triggering a PA or Formulary Exception Request from provider to prove medical necessity</a:t>
            </a: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F07F5AFB-9B43-FD6F-A13B-8E12216561CD}"/>
              </a:ext>
            </a:extLst>
          </p:cNvPr>
          <p:cNvSpPr>
            <a:spLocks noGrp="1"/>
          </p:cNvSpPr>
          <p:nvPr>
            <p:ph type="sldNum" sz="quarter" idx="5"/>
          </p:nvPr>
        </p:nvSpPr>
        <p:spPr/>
        <p:txBody>
          <a:bodyPr/>
          <a:lstStyle/>
          <a:p>
            <a:fld id="{1509CFBE-59B0-6544-B5D6-87676954B122}" type="slidenum">
              <a:rPr lang="en-US" smtClean="0"/>
              <a:t>23</a:t>
            </a:fld>
            <a:endParaRPr lang="en-US"/>
          </a:p>
        </p:txBody>
      </p:sp>
    </p:spTree>
    <p:extLst>
      <p:ext uri="{BB962C8B-B14F-4D97-AF65-F5344CB8AC3E}">
        <p14:creationId xmlns:p14="http://schemas.microsoft.com/office/powerpoint/2010/main" val="314236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A2502-5964-1817-63ED-A74399091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9AC98-ACFB-AB53-B0AD-84AAF08D9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1EED4-A601-A1C7-4FFE-855E40479777}"/>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83F75B33-1897-4A26-C195-980453ABC0C1}"/>
              </a:ext>
            </a:extLst>
          </p:cNvPr>
          <p:cNvSpPr>
            <a:spLocks noGrp="1"/>
          </p:cNvSpPr>
          <p:nvPr>
            <p:ph type="sldNum" sz="quarter" idx="5"/>
          </p:nvPr>
        </p:nvSpPr>
        <p:spPr/>
        <p:txBody>
          <a:bodyPr/>
          <a:lstStyle/>
          <a:p>
            <a:fld id="{1509CFBE-59B0-6544-B5D6-87676954B122}" type="slidenum">
              <a:rPr lang="en-US" smtClean="0"/>
              <a:t>24</a:t>
            </a:fld>
            <a:endParaRPr lang="en-US"/>
          </a:p>
        </p:txBody>
      </p:sp>
    </p:spTree>
    <p:extLst>
      <p:ext uri="{BB962C8B-B14F-4D97-AF65-F5344CB8AC3E}">
        <p14:creationId xmlns:p14="http://schemas.microsoft.com/office/powerpoint/2010/main" val="2789860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667B0-8486-5223-747E-178139A0D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A32DA-0B72-F6E8-B50F-399B25720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DF386-9924-9E1E-E9B2-342A0CE708FD}"/>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376B5AF7-76E3-3B3F-58C6-86F19E11282A}"/>
              </a:ext>
            </a:extLst>
          </p:cNvPr>
          <p:cNvSpPr>
            <a:spLocks noGrp="1"/>
          </p:cNvSpPr>
          <p:nvPr>
            <p:ph type="sldNum" sz="quarter" idx="5"/>
          </p:nvPr>
        </p:nvSpPr>
        <p:spPr/>
        <p:txBody>
          <a:bodyPr/>
          <a:lstStyle/>
          <a:p>
            <a:fld id="{1509CFBE-59B0-6544-B5D6-87676954B122}" type="slidenum">
              <a:rPr lang="en-US" smtClean="0"/>
              <a:t>25</a:t>
            </a:fld>
            <a:endParaRPr lang="en-US"/>
          </a:p>
        </p:txBody>
      </p:sp>
    </p:spTree>
    <p:extLst>
      <p:ext uri="{BB962C8B-B14F-4D97-AF65-F5344CB8AC3E}">
        <p14:creationId xmlns:p14="http://schemas.microsoft.com/office/powerpoint/2010/main" val="3946201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E8FA3-9C86-3FF8-F569-6E8029762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A7525-9B8A-D6A2-5DF5-DB0776C2C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C3BE8-478A-9181-25D2-77A9D2D80D28}"/>
              </a:ext>
            </a:extLst>
          </p:cNvPr>
          <p:cNvSpPr>
            <a:spLocks noGrp="1"/>
          </p:cNvSpPr>
          <p:nvPr>
            <p:ph type="body" idx="1"/>
          </p:nvPr>
        </p:nvSpPr>
        <p:spPr/>
        <p:txBody>
          <a:bodyPr/>
          <a:lstStyle/>
          <a:p>
            <a:r>
              <a:rPr lang="en-US" err="1"/>
              <a:t>Presenter:VS</a:t>
            </a:r>
          </a:p>
        </p:txBody>
      </p:sp>
      <p:sp>
        <p:nvSpPr>
          <p:cNvPr id="4" name="Slide Number Placeholder 3">
            <a:extLst>
              <a:ext uri="{FF2B5EF4-FFF2-40B4-BE49-F238E27FC236}">
                <a16:creationId xmlns:a16="http://schemas.microsoft.com/office/drawing/2014/main" id="{9D012479-0CFE-1FB2-0536-A873A25F5C11}"/>
              </a:ext>
            </a:extLst>
          </p:cNvPr>
          <p:cNvSpPr>
            <a:spLocks noGrp="1"/>
          </p:cNvSpPr>
          <p:nvPr>
            <p:ph type="sldNum" sz="quarter" idx="5"/>
          </p:nvPr>
        </p:nvSpPr>
        <p:spPr/>
        <p:txBody>
          <a:bodyPr/>
          <a:lstStyle/>
          <a:p>
            <a:fld id="{1509CFBE-59B0-6544-B5D6-87676954B122}" type="slidenum">
              <a:rPr lang="en-US" smtClean="0"/>
              <a:t>26</a:t>
            </a:fld>
            <a:endParaRPr lang="en-US"/>
          </a:p>
        </p:txBody>
      </p:sp>
    </p:spTree>
    <p:extLst>
      <p:ext uri="{BB962C8B-B14F-4D97-AF65-F5344CB8AC3E}">
        <p14:creationId xmlns:p14="http://schemas.microsoft.com/office/powerpoint/2010/main" val="40266765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D9242-50E1-3B79-5925-DFB31DBF5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44CF5-C37D-BD8C-BFC8-0B0AA7B4B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97D38-917F-1400-E9DC-AB1A5E22994B}"/>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68D9D22F-71BF-7511-0274-98FECC56CFD0}"/>
              </a:ext>
            </a:extLst>
          </p:cNvPr>
          <p:cNvSpPr>
            <a:spLocks noGrp="1"/>
          </p:cNvSpPr>
          <p:nvPr>
            <p:ph type="sldNum" sz="quarter" idx="5"/>
          </p:nvPr>
        </p:nvSpPr>
        <p:spPr/>
        <p:txBody>
          <a:bodyPr/>
          <a:lstStyle/>
          <a:p>
            <a:fld id="{1509CFBE-59B0-6544-B5D6-87676954B122}" type="slidenum">
              <a:rPr lang="en-US" smtClean="0"/>
              <a:t>27</a:t>
            </a:fld>
            <a:endParaRPr lang="en-US"/>
          </a:p>
        </p:txBody>
      </p:sp>
    </p:spTree>
    <p:extLst>
      <p:ext uri="{BB962C8B-B14F-4D97-AF65-F5344CB8AC3E}">
        <p14:creationId xmlns:p14="http://schemas.microsoft.com/office/powerpoint/2010/main" val="2423805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555D8-24B9-80B7-9CDA-B3F181C74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72A73D-D742-997E-5666-248B7BC24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6CF499-348D-A9D2-362D-CE42EB647317}"/>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DF7956B6-A80B-65F0-9E0F-D0F10C5D2A38}"/>
              </a:ext>
            </a:extLst>
          </p:cNvPr>
          <p:cNvSpPr>
            <a:spLocks noGrp="1"/>
          </p:cNvSpPr>
          <p:nvPr>
            <p:ph type="sldNum" sz="quarter" idx="5"/>
          </p:nvPr>
        </p:nvSpPr>
        <p:spPr/>
        <p:txBody>
          <a:bodyPr/>
          <a:lstStyle/>
          <a:p>
            <a:fld id="{1509CFBE-59B0-6544-B5D6-87676954B122}" type="slidenum">
              <a:rPr lang="en-US" smtClean="0"/>
              <a:t>28</a:t>
            </a:fld>
            <a:endParaRPr lang="en-US"/>
          </a:p>
        </p:txBody>
      </p:sp>
    </p:spTree>
    <p:extLst>
      <p:ext uri="{BB962C8B-B14F-4D97-AF65-F5344CB8AC3E}">
        <p14:creationId xmlns:p14="http://schemas.microsoft.com/office/powerpoint/2010/main" val="1746390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CA2D0-209F-E86F-0AF0-FA49F12F5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6E59F-2DB3-E730-3E6B-E68D760DF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381C8-8BF7-BE71-1C41-C2EA03232FF8}"/>
              </a:ext>
            </a:extLst>
          </p:cNvPr>
          <p:cNvSpPr>
            <a:spLocks noGrp="1"/>
          </p:cNvSpPr>
          <p:nvPr>
            <p:ph type="body" idx="1"/>
          </p:nvPr>
        </p:nvSpPr>
        <p:spPr/>
        <p:txBody>
          <a:bodyPr/>
          <a:lstStyle/>
          <a:p>
            <a:r>
              <a:rPr lang="en-US" dirty="0" err="1"/>
              <a:t>Presenter:VS</a:t>
            </a:r>
          </a:p>
        </p:txBody>
      </p:sp>
      <p:sp>
        <p:nvSpPr>
          <p:cNvPr id="4" name="Slide Number Placeholder 3">
            <a:extLst>
              <a:ext uri="{FF2B5EF4-FFF2-40B4-BE49-F238E27FC236}">
                <a16:creationId xmlns:a16="http://schemas.microsoft.com/office/drawing/2014/main" id="{72A67078-F629-0A8F-DEEC-CB038F5220E0}"/>
              </a:ext>
            </a:extLst>
          </p:cNvPr>
          <p:cNvSpPr>
            <a:spLocks noGrp="1"/>
          </p:cNvSpPr>
          <p:nvPr>
            <p:ph type="sldNum" sz="quarter" idx="5"/>
          </p:nvPr>
        </p:nvSpPr>
        <p:spPr/>
        <p:txBody>
          <a:bodyPr/>
          <a:lstStyle/>
          <a:p>
            <a:fld id="{1509CFBE-59B0-6544-B5D6-87676954B122}" type="slidenum">
              <a:rPr lang="en-US" smtClean="0"/>
              <a:t>29</a:t>
            </a:fld>
            <a:endParaRPr lang="en-US"/>
          </a:p>
        </p:txBody>
      </p:sp>
    </p:spTree>
    <p:extLst>
      <p:ext uri="{BB962C8B-B14F-4D97-AF65-F5344CB8AC3E}">
        <p14:creationId xmlns:p14="http://schemas.microsoft.com/office/powerpoint/2010/main" val="3432536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Presenter:VS</a:t>
            </a:r>
          </a:p>
        </p:txBody>
      </p:sp>
      <p:sp>
        <p:nvSpPr>
          <p:cNvPr id="4" name="Slide Number Placeholder 3"/>
          <p:cNvSpPr>
            <a:spLocks noGrp="1"/>
          </p:cNvSpPr>
          <p:nvPr>
            <p:ph type="sldNum" sz="quarter" idx="5"/>
          </p:nvPr>
        </p:nvSpPr>
        <p:spPr/>
        <p:txBody>
          <a:bodyPr/>
          <a:lstStyle/>
          <a:p>
            <a:fld id="{AA4536E1-D7A7-EB4C-823A-9B7CE49E2BDF}" type="slidenum">
              <a:rPr lang="en-US" smtClean="0"/>
              <a:t>3</a:t>
            </a:fld>
            <a:endParaRPr lang="en-US"/>
          </a:p>
        </p:txBody>
      </p:sp>
    </p:spTree>
    <p:extLst>
      <p:ext uri="{BB962C8B-B14F-4D97-AF65-F5344CB8AC3E}">
        <p14:creationId xmlns:p14="http://schemas.microsoft.com/office/powerpoint/2010/main" val="2171615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A84A-19F6-6555-28D9-7D9229866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0510B-7099-F8C3-2EDC-1FA792E9AC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1E5ED8-BA75-985E-E93C-1748062467C8}"/>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AF9AAB8E-4EA9-D2C2-B43A-7B9C3F643A9C}"/>
              </a:ext>
            </a:extLst>
          </p:cNvPr>
          <p:cNvSpPr>
            <a:spLocks noGrp="1"/>
          </p:cNvSpPr>
          <p:nvPr>
            <p:ph type="sldNum" sz="quarter" idx="5"/>
          </p:nvPr>
        </p:nvSpPr>
        <p:spPr/>
        <p:txBody>
          <a:bodyPr/>
          <a:lstStyle/>
          <a:p>
            <a:fld id="{1509CFBE-59B0-6544-B5D6-87676954B122}" type="slidenum">
              <a:rPr lang="en-US" smtClean="0"/>
              <a:t>30</a:t>
            </a:fld>
            <a:endParaRPr lang="en-US"/>
          </a:p>
        </p:txBody>
      </p:sp>
    </p:spTree>
    <p:extLst>
      <p:ext uri="{BB962C8B-B14F-4D97-AF65-F5344CB8AC3E}">
        <p14:creationId xmlns:p14="http://schemas.microsoft.com/office/powerpoint/2010/main" val="3755568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225B5-ED27-6E8A-72CD-FC9401FEE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D06B9-3000-0906-AF64-EE4C0C7809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CB4AE4-36C2-4620-37CB-4040643DC471}"/>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106ADFC2-9237-8E4B-CD05-27DBF8495099}"/>
              </a:ext>
            </a:extLst>
          </p:cNvPr>
          <p:cNvSpPr>
            <a:spLocks noGrp="1"/>
          </p:cNvSpPr>
          <p:nvPr>
            <p:ph type="sldNum" sz="quarter" idx="5"/>
          </p:nvPr>
        </p:nvSpPr>
        <p:spPr/>
        <p:txBody>
          <a:bodyPr/>
          <a:lstStyle/>
          <a:p>
            <a:fld id="{1509CFBE-59B0-6544-B5D6-87676954B122}" type="slidenum">
              <a:rPr lang="en-US" smtClean="0"/>
              <a:t>31</a:t>
            </a:fld>
            <a:endParaRPr lang="en-US"/>
          </a:p>
        </p:txBody>
      </p:sp>
    </p:spTree>
    <p:extLst>
      <p:ext uri="{BB962C8B-B14F-4D97-AF65-F5344CB8AC3E}">
        <p14:creationId xmlns:p14="http://schemas.microsoft.com/office/powerpoint/2010/main" val="1995388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32F49-4F88-3675-D90B-E651D84D8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D8119-3C86-631E-BC5D-A3E8047DB5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253C1F-F891-7485-EED7-DE59A203920F}"/>
              </a:ext>
            </a:extLst>
          </p:cNvPr>
          <p:cNvSpPr>
            <a:spLocks noGrp="1"/>
          </p:cNvSpPr>
          <p:nvPr>
            <p:ph type="body" idx="1"/>
          </p:nvPr>
        </p:nvSpPr>
        <p:spPr/>
        <p:txBody>
          <a:bodyPr/>
          <a:lstStyle/>
          <a:p>
            <a:r>
              <a:rPr lang="en-US" dirty="0" err="1"/>
              <a:t>Presenter:VS</a:t>
            </a:r>
          </a:p>
        </p:txBody>
      </p:sp>
      <p:sp>
        <p:nvSpPr>
          <p:cNvPr id="4" name="Slide Number Placeholder 3">
            <a:extLst>
              <a:ext uri="{FF2B5EF4-FFF2-40B4-BE49-F238E27FC236}">
                <a16:creationId xmlns:a16="http://schemas.microsoft.com/office/drawing/2014/main" id="{29498FDC-72D9-B9D8-6259-867A60FE480F}"/>
              </a:ext>
            </a:extLst>
          </p:cNvPr>
          <p:cNvSpPr>
            <a:spLocks noGrp="1"/>
          </p:cNvSpPr>
          <p:nvPr>
            <p:ph type="sldNum" sz="quarter" idx="5"/>
          </p:nvPr>
        </p:nvSpPr>
        <p:spPr/>
        <p:txBody>
          <a:bodyPr/>
          <a:lstStyle/>
          <a:p>
            <a:fld id="{1509CFBE-59B0-6544-B5D6-87676954B122}" type="slidenum">
              <a:rPr lang="en-US" smtClean="0"/>
              <a:t>32</a:t>
            </a:fld>
            <a:endParaRPr lang="en-US"/>
          </a:p>
        </p:txBody>
      </p:sp>
    </p:spTree>
    <p:extLst>
      <p:ext uri="{BB962C8B-B14F-4D97-AF65-F5344CB8AC3E}">
        <p14:creationId xmlns:p14="http://schemas.microsoft.com/office/powerpoint/2010/main" val="26146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FD94-206B-5B39-E317-0930B9200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C551E-7169-EAC3-7B7F-605D7EDD6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07CE9-CE8E-A375-84F0-438B5D881E4F}"/>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10D4DE2E-0D82-8881-C42A-C6A6E9C7A7CE}"/>
              </a:ext>
            </a:extLst>
          </p:cNvPr>
          <p:cNvSpPr>
            <a:spLocks noGrp="1"/>
          </p:cNvSpPr>
          <p:nvPr>
            <p:ph type="sldNum" sz="quarter" idx="5"/>
          </p:nvPr>
        </p:nvSpPr>
        <p:spPr/>
        <p:txBody>
          <a:bodyPr/>
          <a:lstStyle/>
          <a:p>
            <a:fld id="{1509CFBE-59B0-6544-B5D6-87676954B122}" type="slidenum">
              <a:rPr lang="en-US" smtClean="0"/>
              <a:t>33</a:t>
            </a:fld>
            <a:endParaRPr lang="en-US"/>
          </a:p>
        </p:txBody>
      </p:sp>
    </p:spTree>
    <p:extLst>
      <p:ext uri="{BB962C8B-B14F-4D97-AF65-F5344CB8AC3E}">
        <p14:creationId xmlns:p14="http://schemas.microsoft.com/office/powerpoint/2010/main" val="13102243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19E0D-08D1-3042-A575-20DB363D6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66BF4-3585-DF75-3CD9-5659B0A9BA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C904B-83B2-3BB4-9A4C-1B409CD51534}"/>
              </a:ext>
            </a:extLst>
          </p:cNvPr>
          <p:cNvSpPr>
            <a:spLocks noGrp="1"/>
          </p:cNvSpPr>
          <p:nvPr>
            <p:ph type="body" idx="1"/>
          </p:nvPr>
        </p:nvSpPr>
        <p:spPr/>
        <p:txBody>
          <a:bodyPr/>
          <a:lstStyle/>
          <a:p>
            <a:r>
              <a:rPr lang="en-US" dirty="0" err="1"/>
              <a:t>Presenter:AG</a:t>
            </a:r>
          </a:p>
        </p:txBody>
      </p:sp>
      <p:sp>
        <p:nvSpPr>
          <p:cNvPr id="4" name="Slide Number Placeholder 3">
            <a:extLst>
              <a:ext uri="{FF2B5EF4-FFF2-40B4-BE49-F238E27FC236}">
                <a16:creationId xmlns:a16="http://schemas.microsoft.com/office/drawing/2014/main" id="{60AC8E26-4337-06B7-F94D-67AFA17F5FB9}"/>
              </a:ext>
            </a:extLst>
          </p:cNvPr>
          <p:cNvSpPr>
            <a:spLocks noGrp="1"/>
          </p:cNvSpPr>
          <p:nvPr>
            <p:ph type="sldNum" sz="quarter" idx="5"/>
          </p:nvPr>
        </p:nvSpPr>
        <p:spPr/>
        <p:txBody>
          <a:bodyPr/>
          <a:lstStyle/>
          <a:p>
            <a:fld id="{1509CFBE-59B0-6544-B5D6-87676954B122}" type="slidenum">
              <a:rPr lang="en-US" smtClean="0"/>
              <a:t>35</a:t>
            </a:fld>
            <a:endParaRPr lang="en-US"/>
          </a:p>
        </p:txBody>
      </p:sp>
    </p:spTree>
    <p:extLst>
      <p:ext uri="{BB962C8B-B14F-4D97-AF65-F5344CB8AC3E}">
        <p14:creationId xmlns:p14="http://schemas.microsoft.com/office/powerpoint/2010/main" val="18924460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54145-13B8-AAC3-8653-39DAD52938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1AB55-CBE2-D0CE-AE89-87B73637B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A21AA2-C822-11EA-8592-7F5434637F8A}"/>
              </a:ext>
            </a:extLst>
          </p:cNvPr>
          <p:cNvSpPr>
            <a:spLocks noGrp="1"/>
          </p:cNvSpPr>
          <p:nvPr>
            <p:ph type="body" idx="1"/>
          </p:nvPr>
        </p:nvSpPr>
        <p:spPr/>
        <p:txBody>
          <a:bodyPr/>
          <a:lstStyle/>
          <a:p>
            <a:r>
              <a:rPr lang="en-US" dirty="0" err="1"/>
              <a:t>Presenter:AG</a:t>
            </a:r>
            <a:r>
              <a:rPr lang="en-US" dirty="0"/>
              <a:t> </a:t>
            </a:r>
          </a:p>
          <a:p>
            <a:r>
              <a:rPr lang="en-US" dirty="0"/>
              <a:t>In my practice at an urban safety net hospital – Social determinants are often the most important factor in outcomes – beyond tumor biology and beyond access to gold-standard treatments.  Most patients will have a need in some domain regardless of socioeconomic status.       For example I had a very well resourced older women in clinic and she needed to go to the ER, however she had 2 cats at home (</a:t>
            </a:r>
            <a:r>
              <a:rPr lang="en-US" dirty="0" err="1"/>
              <a:t>depndents</a:t>
            </a:r>
            <a:r>
              <a:rPr lang="en-US" dirty="0"/>
              <a:t>) and no one to feed/care for them.   She declined escalation of care to </a:t>
            </a:r>
            <a:r>
              <a:rPr lang="en-US" dirty="0" err="1"/>
              <a:t>teh</a:t>
            </a:r>
            <a:r>
              <a:rPr lang="en-US" dirty="0"/>
              <a:t> ER and ultimately delayed treatment for her PE.  Truly no one is spared. </a:t>
            </a:r>
          </a:p>
          <a:p>
            <a:endParaRPr lang="en-US" dirty="0"/>
          </a:p>
          <a:p>
            <a:r>
              <a:rPr lang="en-US" dirty="0"/>
              <a:t>In the ideal setting you and your social worker can discuss these issues with the patient, </a:t>
            </a:r>
            <a:r>
              <a:rPr lang="en-US"/>
              <a:t>however not all clinics are staffed for this approach.  You must rely on your inner Sherlock Holms and look for clues as you explore – there are usually places of need. </a:t>
            </a:r>
            <a:endParaRPr lang="en-US" dirty="0"/>
          </a:p>
          <a:p>
            <a:pPr marL="171450" indent="-171450">
              <a:buFont typeface="Calibri"/>
              <a:buChar char="-"/>
            </a:pPr>
            <a:r>
              <a:rPr lang="en-US"/>
              <a:t>Asking about access to reliable food source – can they maintain nutritional status during treatment?  </a:t>
            </a:r>
            <a:endParaRPr lang="en-US" dirty="0"/>
          </a:p>
          <a:p>
            <a:pPr marL="171450" indent="-171450">
              <a:buFont typeface="Calibri"/>
              <a:buChar char="-"/>
            </a:pPr>
            <a:r>
              <a:rPr lang="en-US" dirty="0"/>
              <a:t>Housing – do they live in an </a:t>
            </a:r>
            <a:r>
              <a:rPr lang="en-US" dirty="0" err="1"/>
              <a:t>enviroment</a:t>
            </a:r>
            <a:r>
              <a:rPr lang="en-US" dirty="0"/>
              <a:t> where they can </a:t>
            </a:r>
            <a:r>
              <a:rPr lang="en-US" dirty="0" err="1"/>
              <a:t>saftely</a:t>
            </a:r>
            <a:r>
              <a:rPr lang="en-US" dirty="0"/>
              <a:t> store medications you provide?  Are they in the shelter systems, if so what does that look like?  Shared bathrooms (infection) or lockers, opioid storage </a:t>
            </a:r>
          </a:p>
          <a:p>
            <a:pPr marL="171450" indent="-171450">
              <a:buFont typeface="Calibri"/>
              <a:buChar char="-"/>
            </a:pPr>
            <a:r>
              <a:rPr lang="en-US"/>
              <a:t>How do they get to appointments?  Is this sustainable?</a:t>
            </a:r>
            <a:endParaRPr lang="en-US" dirty="0"/>
          </a:p>
          <a:p>
            <a:pPr marL="171450" indent="-171450">
              <a:buFont typeface="Calibri"/>
              <a:buChar char="-"/>
            </a:pPr>
            <a:r>
              <a:rPr lang="en-US" dirty="0"/>
              <a:t>How do they pay their rent/</a:t>
            </a:r>
            <a:r>
              <a:rPr lang="en-US" dirty="0" err="1"/>
              <a:t>morgage</a:t>
            </a:r>
            <a:r>
              <a:rPr lang="en-US" dirty="0"/>
              <a:t>/ other bills if working is not </a:t>
            </a:r>
            <a:r>
              <a:rPr lang="en-US" dirty="0" err="1"/>
              <a:t>feasiable</a:t>
            </a:r>
            <a:r>
              <a:rPr lang="en-US" dirty="0"/>
              <a:t> (were they hourly wage earners) </a:t>
            </a:r>
          </a:p>
          <a:p>
            <a:pPr marL="171450" indent="-171450">
              <a:buFont typeface="Calibri"/>
              <a:buChar char="-"/>
            </a:pPr>
            <a:r>
              <a:rPr lang="en-US" dirty="0"/>
              <a:t>You should inquire about basic literacy this will help you </a:t>
            </a:r>
            <a:r>
              <a:rPr lang="en-US"/>
              <a:t>understand</a:t>
            </a:r>
            <a:r>
              <a:rPr lang="en-US" dirty="0"/>
              <a:t> how much of the system the patient can navigate and </a:t>
            </a:r>
            <a:r>
              <a:rPr lang="en-US"/>
              <a:t>ultimacy how complex your medication regimen should be...  " I will ask, Are you comfortable reading in any language?" </a:t>
            </a:r>
            <a:endParaRPr lang="en-US" dirty="0"/>
          </a:p>
          <a:p>
            <a:pPr marL="171450" indent="-171450">
              <a:buFont typeface="Calibri"/>
              <a:buChar char="-"/>
            </a:pPr>
            <a:r>
              <a:rPr lang="en-US"/>
              <a:t>Who is their support?  Where are they?  </a:t>
            </a:r>
            <a:endParaRPr lang="en-US" dirty="0"/>
          </a:p>
          <a:p>
            <a:pPr marL="171450" indent="-171450">
              <a:buFont typeface="Calibri"/>
              <a:buChar char="-"/>
            </a:pPr>
            <a:r>
              <a:rPr lang="en-US" dirty="0"/>
              <a:t>What is their role in the family?  Who are the dependents? (look for pet hair on clothing) his question can actually take you to some important places in terms of patient identity, total pain and </a:t>
            </a:r>
            <a:r>
              <a:rPr lang="en-US" dirty="0" err="1"/>
              <a:t>trully</a:t>
            </a:r>
            <a:r>
              <a:rPr lang="en-US" dirty="0"/>
              <a:t> help build rapport too.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BAD317A-1465-18D8-3F7A-89AD335E5B91}"/>
              </a:ext>
            </a:extLst>
          </p:cNvPr>
          <p:cNvSpPr>
            <a:spLocks noGrp="1"/>
          </p:cNvSpPr>
          <p:nvPr>
            <p:ph type="sldNum" sz="quarter" idx="5"/>
          </p:nvPr>
        </p:nvSpPr>
        <p:spPr/>
        <p:txBody>
          <a:bodyPr/>
          <a:lstStyle/>
          <a:p>
            <a:fld id="{1509CFBE-59B0-6544-B5D6-87676954B122}" type="slidenum">
              <a:rPr lang="en-US" smtClean="0"/>
              <a:t>36</a:t>
            </a:fld>
            <a:endParaRPr lang="en-US"/>
          </a:p>
        </p:txBody>
      </p:sp>
    </p:spTree>
    <p:extLst>
      <p:ext uri="{BB962C8B-B14F-4D97-AF65-F5344CB8AC3E}">
        <p14:creationId xmlns:p14="http://schemas.microsoft.com/office/powerpoint/2010/main" val="13061524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Presenter:AG</a:t>
            </a:r>
          </a:p>
        </p:txBody>
      </p:sp>
      <p:sp>
        <p:nvSpPr>
          <p:cNvPr id="4" name="Slide Number Placeholder 3"/>
          <p:cNvSpPr>
            <a:spLocks noGrp="1"/>
          </p:cNvSpPr>
          <p:nvPr>
            <p:ph type="sldNum" sz="quarter" idx="5"/>
          </p:nvPr>
        </p:nvSpPr>
        <p:spPr/>
        <p:txBody>
          <a:bodyPr/>
          <a:lstStyle/>
          <a:p>
            <a:fld id="{AA4536E1-D7A7-EB4C-823A-9B7CE49E2BDF}" type="slidenum">
              <a:rPr lang="en-US" smtClean="0"/>
              <a:t>37</a:t>
            </a:fld>
            <a:endParaRPr lang="en-US"/>
          </a:p>
        </p:txBody>
      </p:sp>
    </p:spTree>
    <p:extLst>
      <p:ext uri="{BB962C8B-B14F-4D97-AF65-F5344CB8AC3E}">
        <p14:creationId xmlns:p14="http://schemas.microsoft.com/office/powerpoint/2010/main" val="29358736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58D14-0E1F-4ACF-EC40-6C2BDB2CC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B11FBF-3062-4AB2-1D00-C98A3AF3FF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F8AC7F-106D-9542-63DC-3AAE85FA7191}"/>
              </a:ext>
            </a:extLst>
          </p:cNvPr>
          <p:cNvSpPr>
            <a:spLocks noGrp="1"/>
          </p:cNvSpPr>
          <p:nvPr>
            <p:ph type="body" idx="1"/>
          </p:nvPr>
        </p:nvSpPr>
        <p:spPr/>
        <p:txBody>
          <a:bodyPr/>
          <a:lstStyle/>
          <a:p>
            <a:r>
              <a:rPr lang="en-US" dirty="0" err="1"/>
              <a:t>Presenter:AG</a:t>
            </a:r>
          </a:p>
        </p:txBody>
      </p:sp>
      <p:sp>
        <p:nvSpPr>
          <p:cNvPr id="4" name="Slide Number Placeholder 3">
            <a:extLst>
              <a:ext uri="{FF2B5EF4-FFF2-40B4-BE49-F238E27FC236}">
                <a16:creationId xmlns:a16="http://schemas.microsoft.com/office/drawing/2014/main" id="{82B5171F-7F38-34D8-D0BB-EE6870C28622}"/>
              </a:ext>
            </a:extLst>
          </p:cNvPr>
          <p:cNvSpPr>
            <a:spLocks noGrp="1"/>
          </p:cNvSpPr>
          <p:nvPr>
            <p:ph type="sldNum" sz="quarter" idx="5"/>
          </p:nvPr>
        </p:nvSpPr>
        <p:spPr/>
        <p:txBody>
          <a:bodyPr/>
          <a:lstStyle/>
          <a:p>
            <a:fld id="{AA4536E1-D7A7-EB4C-823A-9B7CE49E2BDF}" type="slidenum">
              <a:rPr lang="en-US" smtClean="0"/>
              <a:t>39</a:t>
            </a:fld>
            <a:endParaRPr lang="en-US"/>
          </a:p>
        </p:txBody>
      </p:sp>
    </p:spTree>
    <p:extLst>
      <p:ext uri="{BB962C8B-B14F-4D97-AF65-F5344CB8AC3E}">
        <p14:creationId xmlns:p14="http://schemas.microsoft.com/office/powerpoint/2010/main" val="1022375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079E7-79FD-BDE0-E13E-A07D36390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9095F-2D54-2AC2-AF7B-167360DE5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A2F6E-5E92-1C61-78C5-3B7F9F106D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56235-A042-14CB-3340-81CD52E595A1}"/>
              </a:ext>
            </a:extLst>
          </p:cNvPr>
          <p:cNvSpPr>
            <a:spLocks noGrp="1"/>
          </p:cNvSpPr>
          <p:nvPr>
            <p:ph type="sldNum" sz="quarter" idx="5"/>
          </p:nvPr>
        </p:nvSpPr>
        <p:spPr/>
        <p:txBody>
          <a:bodyPr/>
          <a:lstStyle/>
          <a:p>
            <a:fld id="{1509CFBE-59B0-6544-B5D6-87676954B122}" type="slidenum">
              <a:rPr lang="en-US" smtClean="0"/>
              <a:t>41</a:t>
            </a:fld>
            <a:endParaRPr lang="en-US"/>
          </a:p>
        </p:txBody>
      </p:sp>
    </p:spTree>
    <p:extLst>
      <p:ext uri="{BB962C8B-B14F-4D97-AF65-F5344CB8AC3E}">
        <p14:creationId xmlns:p14="http://schemas.microsoft.com/office/powerpoint/2010/main" val="39467172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A18C-D9E2-F0DD-2A4E-10091A5173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2275E-DA67-3B86-7F3E-5629E67CB7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12141-181A-A98C-42A5-FDD23A192908}"/>
              </a:ext>
            </a:extLst>
          </p:cNvPr>
          <p:cNvSpPr>
            <a:spLocks noGrp="1"/>
          </p:cNvSpPr>
          <p:nvPr>
            <p:ph type="body" idx="1"/>
          </p:nvPr>
        </p:nvSpPr>
        <p:spPr/>
        <p:txBody>
          <a:bodyPr/>
          <a:lstStyle/>
          <a:p>
            <a:r>
              <a:rPr lang="en-US" dirty="0"/>
              <a:t>Alternative first slide option</a:t>
            </a:r>
          </a:p>
          <a:p>
            <a:endParaRPr lang="en-US" dirty="0"/>
          </a:p>
        </p:txBody>
      </p:sp>
      <p:sp>
        <p:nvSpPr>
          <p:cNvPr id="4" name="Slide Number Placeholder 3">
            <a:extLst>
              <a:ext uri="{FF2B5EF4-FFF2-40B4-BE49-F238E27FC236}">
                <a16:creationId xmlns:a16="http://schemas.microsoft.com/office/drawing/2014/main" id="{2493C4DF-4EDF-8FC6-6F96-BBCC0D8E5CF7}"/>
              </a:ext>
            </a:extLst>
          </p:cNvPr>
          <p:cNvSpPr>
            <a:spLocks noGrp="1"/>
          </p:cNvSpPr>
          <p:nvPr>
            <p:ph type="sldNum" sz="quarter" idx="5"/>
          </p:nvPr>
        </p:nvSpPr>
        <p:spPr/>
        <p:txBody>
          <a:bodyPr/>
          <a:lstStyle/>
          <a:p>
            <a:fld id="{1F112C4D-119B-B042-A57B-8729FC354CB7}" type="slidenum">
              <a:rPr lang="en-US" smtClean="0"/>
              <a:t>42</a:t>
            </a:fld>
            <a:endParaRPr lang="en-US"/>
          </a:p>
        </p:txBody>
      </p:sp>
    </p:spTree>
    <p:extLst>
      <p:ext uri="{BB962C8B-B14F-4D97-AF65-F5344CB8AC3E}">
        <p14:creationId xmlns:p14="http://schemas.microsoft.com/office/powerpoint/2010/main" val="387191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Presenter:VS</a:t>
            </a:r>
          </a:p>
        </p:txBody>
      </p:sp>
      <p:sp>
        <p:nvSpPr>
          <p:cNvPr id="4" name="Slide Number Placeholder 3"/>
          <p:cNvSpPr>
            <a:spLocks noGrp="1"/>
          </p:cNvSpPr>
          <p:nvPr>
            <p:ph type="sldNum" sz="quarter" idx="5"/>
          </p:nvPr>
        </p:nvSpPr>
        <p:spPr/>
        <p:txBody>
          <a:bodyPr/>
          <a:lstStyle/>
          <a:p>
            <a:fld id="{AA4536E1-D7A7-EB4C-823A-9B7CE49E2BDF}" type="slidenum">
              <a:rPr lang="en-US" smtClean="0"/>
              <a:t>4</a:t>
            </a:fld>
            <a:endParaRPr lang="en-US"/>
          </a:p>
        </p:txBody>
      </p:sp>
    </p:spTree>
    <p:extLst>
      <p:ext uri="{BB962C8B-B14F-4D97-AF65-F5344CB8AC3E}">
        <p14:creationId xmlns:p14="http://schemas.microsoft.com/office/powerpoint/2010/main" val="1475458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Presenter:VS</a:t>
            </a:r>
          </a:p>
        </p:txBody>
      </p:sp>
      <p:sp>
        <p:nvSpPr>
          <p:cNvPr id="4" name="Slide Number Placeholder 3"/>
          <p:cNvSpPr>
            <a:spLocks noGrp="1"/>
          </p:cNvSpPr>
          <p:nvPr>
            <p:ph type="sldNum" sz="quarter" idx="5"/>
          </p:nvPr>
        </p:nvSpPr>
        <p:spPr/>
        <p:txBody>
          <a:bodyPr/>
          <a:lstStyle/>
          <a:p>
            <a:fld id="{AA4536E1-D7A7-EB4C-823A-9B7CE49E2BDF}" type="slidenum">
              <a:rPr lang="en-US" smtClean="0"/>
              <a:t>5</a:t>
            </a:fld>
            <a:endParaRPr lang="en-US"/>
          </a:p>
        </p:txBody>
      </p:sp>
    </p:spTree>
    <p:extLst>
      <p:ext uri="{BB962C8B-B14F-4D97-AF65-F5344CB8AC3E}">
        <p14:creationId xmlns:p14="http://schemas.microsoft.com/office/powerpoint/2010/main" val="521999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Presenter:VS</a:t>
            </a:r>
          </a:p>
        </p:txBody>
      </p:sp>
      <p:sp>
        <p:nvSpPr>
          <p:cNvPr id="4" name="Slide Number Placeholder 3"/>
          <p:cNvSpPr>
            <a:spLocks noGrp="1"/>
          </p:cNvSpPr>
          <p:nvPr>
            <p:ph type="sldNum" sz="quarter" idx="5"/>
          </p:nvPr>
        </p:nvSpPr>
        <p:spPr/>
        <p:txBody>
          <a:bodyPr/>
          <a:lstStyle/>
          <a:p>
            <a:fld id="{AA4536E1-D7A7-EB4C-823A-9B7CE49E2BDF}" type="slidenum">
              <a:rPr lang="en-US" smtClean="0"/>
              <a:t>6</a:t>
            </a:fld>
            <a:endParaRPr lang="en-US"/>
          </a:p>
        </p:txBody>
      </p:sp>
    </p:spTree>
    <p:extLst>
      <p:ext uri="{BB962C8B-B14F-4D97-AF65-F5344CB8AC3E}">
        <p14:creationId xmlns:p14="http://schemas.microsoft.com/office/powerpoint/2010/main" val="2752413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06D19-57D2-222B-F33E-ADBFA093B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08020-B7BC-3E43-7302-AB3E0DD46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E6A5F-0901-EA00-4698-4CD543433ED8}"/>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7CB6BEE1-233D-E1A9-CB01-44114662FC84}"/>
              </a:ext>
            </a:extLst>
          </p:cNvPr>
          <p:cNvSpPr>
            <a:spLocks noGrp="1"/>
          </p:cNvSpPr>
          <p:nvPr>
            <p:ph type="sldNum" sz="quarter" idx="5"/>
          </p:nvPr>
        </p:nvSpPr>
        <p:spPr/>
        <p:txBody>
          <a:bodyPr/>
          <a:lstStyle/>
          <a:p>
            <a:fld id="{1509CFBE-59B0-6544-B5D6-87676954B122}" type="slidenum">
              <a:rPr lang="en-US" smtClean="0"/>
              <a:t>7</a:t>
            </a:fld>
            <a:endParaRPr lang="en-US"/>
          </a:p>
        </p:txBody>
      </p:sp>
    </p:spTree>
    <p:extLst>
      <p:ext uri="{BB962C8B-B14F-4D97-AF65-F5344CB8AC3E}">
        <p14:creationId xmlns:p14="http://schemas.microsoft.com/office/powerpoint/2010/main" val="2947479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B53FD-45B6-095B-BAF9-38668FB01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83E855-05CF-A7C2-CEA6-DDE5242A4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08A3A-3B38-7F67-C1EB-F18220E0AC39}"/>
              </a:ext>
            </a:extLst>
          </p:cNvPr>
          <p:cNvSpPr>
            <a:spLocks noGrp="1"/>
          </p:cNvSpPr>
          <p:nvPr>
            <p:ph type="body" idx="1"/>
          </p:nvPr>
        </p:nvSpPr>
        <p:spPr/>
        <p:txBody>
          <a:bodyPr/>
          <a:lstStyle/>
          <a:p>
            <a:r>
              <a:rPr lang="en-US"/>
              <a:t>Presenter:VS</a:t>
            </a:r>
          </a:p>
        </p:txBody>
      </p:sp>
      <p:sp>
        <p:nvSpPr>
          <p:cNvPr id="4" name="Slide Number Placeholder 3">
            <a:extLst>
              <a:ext uri="{FF2B5EF4-FFF2-40B4-BE49-F238E27FC236}">
                <a16:creationId xmlns:a16="http://schemas.microsoft.com/office/drawing/2014/main" id="{F6E74EE1-213C-C34A-B949-3EF128027755}"/>
              </a:ext>
            </a:extLst>
          </p:cNvPr>
          <p:cNvSpPr>
            <a:spLocks noGrp="1"/>
          </p:cNvSpPr>
          <p:nvPr>
            <p:ph type="sldNum" sz="quarter" idx="5"/>
          </p:nvPr>
        </p:nvSpPr>
        <p:spPr/>
        <p:txBody>
          <a:bodyPr/>
          <a:lstStyle/>
          <a:p>
            <a:fld id="{1509CFBE-59B0-6544-B5D6-87676954B122}" type="slidenum">
              <a:rPr lang="en-US" smtClean="0"/>
              <a:t>8</a:t>
            </a:fld>
            <a:endParaRPr lang="en-US"/>
          </a:p>
        </p:txBody>
      </p:sp>
    </p:spTree>
    <p:extLst>
      <p:ext uri="{BB962C8B-B14F-4D97-AF65-F5344CB8AC3E}">
        <p14:creationId xmlns:p14="http://schemas.microsoft.com/office/powerpoint/2010/main" val="2176934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DEF75-8109-8270-0F5C-C54B956CE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EB733D-C7CA-87DC-E78E-941BCCD11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23394D-B632-1E5B-5F17-C6A99C0461A9}"/>
              </a:ext>
            </a:extLst>
          </p:cNvPr>
          <p:cNvSpPr>
            <a:spLocks noGrp="1"/>
          </p:cNvSpPr>
          <p:nvPr>
            <p:ph type="body" idx="1"/>
          </p:nvPr>
        </p:nvSpPr>
        <p:spPr/>
        <p:txBody>
          <a:bodyPr/>
          <a:lstStyle/>
          <a:p>
            <a:r>
              <a:rPr lang="en-US" dirty="0" err="1"/>
              <a:t>Presenter:VS</a:t>
            </a:r>
          </a:p>
        </p:txBody>
      </p:sp>
      <p:sp>
        <p:nvSpPr>
          <p:cNvPr id="4" name="Slide Number Placeholder 3">
            <a:extLst>
              <a:ext uri="{FF2B5EF4-FFF2-40B4-BE49-F238E27FC236}">
                <a16:creationId xmlns:a16="http://schemas.microsoft.com/office/drawing/2014/main" id="{BF199A32-28B2-5EA1-A02B-02FF1D219521}"/>
              </a:ext>
            </a:extLst>
          </p:cNvPr>
          <p:cNvSpPr>
            <a:spLocks noGrp="1"/>
          </p:cNvSpPr>
          <p:nvPr>
            <p:ph type="sldNum" sz="quarter" idx="5"/>
          </p:nvPr>
        </p:nvSpPr>
        <p:spPr/>
        <p:txBody>
          <a:bodyPr/>
          <a:lstStyle/>
          <a:p>
            <a:fld id="{1509CFBE-59B0-6544-B5D6-87676954B122}" type="slidenum">
              <a:rPr lang="en-US" smtClean="0"/>
              <a:t>9</a:t>
            </a:fld>
            <a:endParaRPr lang="en-US"/>
          </a:p>
        </p:txBody>
      </p:sp>
    </p:spTree>
    <p:extLst>
      <p:ext uri="{BB962C8B-B14F-4D97-AF65-F5344CB8AC3E}">
        <p14:creationId xmlns:p14="http://schemas.microsoft.com/office/powerpoint/2010/main" val="1521231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C1EE42-5443-744E-AC5B-922513C5661D}"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941E26-07DD-B84F-B4A1-3D11FFAE2FE2}" type="slidenum">
              <a:rPr lang="en-US" smtClean="0"/>
              <a:t>‹#›</a:t>
            </a:fld>
            <a:endParaRPr lang="en-US"/>
          </a:p>
        </p:txBody>
      </p:sp>
    </p:spTree>
    <p:extLst>
      <p:ext uri="{BB962C8B-B14F-4D97-AF65-F5344CB8AC3E}">
        <p14:creationId xmlns:p14="http://schemas.microsoft.com/office/powerpoint/2010/main" val="207605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7/13/2026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95470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3B9B-FB54-29ED-40D4-5E2559F9F00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6A1F527-92A1-76F5-02CE-6BE67061386C}"/>
              </a:ext>
            </a:extLst>
          </p:cNvPr>
          <p:cNvSpPr>
            <a:spLocks noGrp="1"/>
          </p:cNvSpPr>
          <p:nvPr>
            <p:ph type="ctrTitle"/>
          </p:nvPr>
        </p:nvSpPr>
        <p:spPr>
          <a:xfrm>
            <a:off x="1008993" y="1702675"/>
            <a:ext cx="6395622" cy="2522483"/>
          </a:xfrm>
        </p:spPr>
        <p:txBody>
          <a:bodyPr/>
          <a:lstStyle/>
          <a:p>
            <a:r>
              <a:rPr lang="en-US" sz="3600" dirty="0"/>
              <a:t>Introduction to Outpatient Palliative Care</a:t>
            </a:r>
            <a:br>
              <a:rPr lang="en-US" sz="3600" dirty="0"/>
            </a:br>
            <a:r>
              <a:rPr lang="en-US" sz="3600" dirty="0"/>
              <a:t>Part Two</a:t>
            </a:r>
            <a:br>
              <a:rPr lang="en-US" dirty="0"/>
            </a:br>
            <a:endParaRPr lang="en-US" dirty="0"/>
          </a:p>
        </p:txBody>
      </p:sp>
      <p:sp>
        <p:nvSpPr>
          <p:cNvPr id="8" name="Subtitle 7">
            <a:extLst>
              <a:ext uri="{FF2B5EF4-FFF2-40B4-BE49-F238E27FC236}">
                <a16:creationId xmlns:a16="http://schemas.microsoft.com/office/drawing/2014/main" id="{741490E7-91C5-74B5-315E-830B90C476EF}"/>
              </a:ext>
            </a:extLst>
          </p:cNvPr>
          <p:cNvSpPr>
            <a:spLocks noGrp="1"/>
          </p:cNvSpPr>
          <p:nvPr>
            <p:ph type="subTitle" idx="1"/>
          </p:nvPr>
        </p:nvSpPr>
        <p:spPr>
          <a:xfrm>
            <a:off x="876436" y="3958787"/>
            <a:ext cx="6528179" cy="1202437"/>
          </a:xfrm>
        </p:spPr>
        <p:txBody>
          <a:bodyPr/>
          <a:lstStyle/>
          <a:p>
            <a:endParaRPr lang="en-US" dirty="0"/>
          </a:p>
          <a:p>
            <a:r>
              <a:rPr lang="en-US" dirty="0"/>
              <a:t>Victoria Sweetnam MD</a:t>
            </a:r>
          </a:p>
          <a:p>
            <a:r>
              <a:rPr lang="en-US"/>
              <a:t>Angelika Golebiowska MD</a:t>
            </a:r>
            <a:endParaRPr lang="en-US" dirty="0"/>
          </a:p>
          <a:p>
            <a:r>
              <a:rPr lang="en-US" dirty="0"/>
              <a:t>Tonya Hershman PharmD</a:t>
            </a:r>
          </a:p>
          <a:p>
            <a:r>
              <a:rPr lang="en-US" dirty="0"/>
              <a:t>Stephanie Choate LCSW</a:t>
            </a:r>
          </a:p>
          <a:p>
            <a:endParaRPr lang="en-US" dirty="0"/>
          </a:p>
          <a:p>
            <a:r>
              <a:rPr lang="en-US" dirty="0"/>
              <a:t>No Disclosures</a:t>
            </a:r>
          </a:p>
          <a:p>
            <a:endParaRPr lang="en-US" dirty="0"/>
          </a:p>
        </p:txBody>
      </p:sp>
    </p:spTree>
    <p:extLst>
      <p:ext uri="{BB962C8B-B14F-4D97-AF65-F5344CB8AC3E}">
        <p14:creationId xmlns:p14="http://schemas.microsoft.com/office/powerpoint/2010/main" val="818291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4E94A-0865-50BF-3E2C-81E342B1C8AE}"/>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71FE62E-3347-F8DA-50C4-DC7578AFCBAD}"/>
              </a:ext>
            </a:extLst>
          </p:cNvPr>
          <p:cNvSpPr>
            <a:spLocks noGrp="1"/>
          </p:cNvSpPr>
          <p:nvPr>
            <p:ph idx="1"/>
          </p:nvPr>
        </p:nvSpPr>
        <p:spPr/>
        <p:txBody>
          <a:bodyPr>
            <a:noAutofit/>
          </a:bodyPr>
          <a:lstStyle/>
          <a:p>
            <a:r>
              <a:rPr lang="en-US" sz="2400" dirty="0"/>
              <a:t>Major pharmacies have changed their practices</a:t>
            </a:r>
          </a:p>
          <a:p>
            <a:r>
              <a:rPr lang="en-US" sz="2400" dirty="0"/>
              <a:t>The US Department of </a:t>
            </a:r>
            <a:r>
              <a:rPr lang="en-US" sz="2400" dirty="0" err="1"/>
              <a:t>Justce’s</a:t>
            </a:r>
            <a:r>
              <a:rPr lang="en-US" sz="2400" dirty="0"/>
              <a:t> lawsuit against CVS </a:t>
            </a:r>
          </a:p>
          <a:p>
            <a:r>
              <a:rPr lang="en-US" sz="2400" dirty="0"/>
              <a:t>CVS has since put out a statement:</a:t>
            </a:r>
            <a:r>
              <a:rPr lang="en-US" sz="2400" baseline="30000" dirty="0"/>
              <a:t>5</a:t>
            </a:r>
            <a:r>
              <a:rPr lang="en-US" sz="2400" dirty="0"/>
              <a:t> https://</a:t>
            </a:r>
            <a:r>
              <a:rPr lang="en-US" sz="2400" dirty="0" err="1"/>
              <a:t>www.cvshealth.com</a:t>
            </a:r>
            <a:r>
              <a:rPr lang="en-US" sz="2400" dirty="0"/>
              <a:t>/impact/healthy-community/our-opioid-</a:t>
            </a:r>
            <a:r>
              <a:rPr lang="en-US" sz="2400" dirty="0" err="1"/>
              <a:t>response.html</a:t>
            </a:r>
            <a:endParaRPr lang="en-US" sz="2400" dirty="0"/>
          </a:p>
          <a:p>
            <a:r>
              <a:rPr lang="en-US" sz="2400" dirty="0"/>
              <a:t>“Pharmacists are held to vague, undefined, and ever-changing standards of practice”</a:t>
            </a:r>
          </a:p>
          <a:p>
            <a:r>
              <a:rPr lang="en-US" sz="2400" dirty="0"/>
              <a:t>CVS voluntarily blocked dispensing controlled prescriptions written by certain doctors, created algorithms to identify forged prescriptions, increased opioid training for pharmacists</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0EE1A2A2-A284-A904-FB81-9F3D81C8D2FE}"/>
              </a:ext>
            </a:extLst>
          </p:cNvPr>
          <p:cNvSpPr>
            <a:spLocks noGrp="1"/>
          </p:cNvSpPr>
          <p:nvPr>
            <p:ph type="title"/>
          </p:nvPr>
        </p:nvSpPr>
        <p:spPr/>
        <p:txBody>
          <a:bodyPr/>
          <a:lstStyle/>
          <a:p>
            <a:r>
              <a:rPr lang="en-US" dirty="0"/>
              <a:t>The Opioid Epidemic has caused Medication Access Issues for Patients with Serious Illness</a:t>
            </a:r>
          </a:p>
        </p:txBody>
      </p:sp>
    </p:spTree>
    <p:extLst>
      <p:ext uri="{BB962C8B-B14F-4D97-AF65-F5344CB8AC3E}">
        <p14:creationId xmlns:p14="http://schemas.microsoft.com/office/powerpoint/2010/main" val="3068379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C6FF2-A658-258B-1D59-26951948F27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07239FE-3536-295A-1089-DE028123554A}"/>
              </a:ext>
            </a:extLst>
          </p:cNvPr>
          <p:cNvSpPr>
            <a:spLocks noGrp="1"/>
          </p:cNvSpPr>
          <p:nvPr>
            <p:ph idx="1"/>
          </p:nvPr>
        </p:nvSpPr>
        <p:spPr/>
        <p:txBody>
          <a:bodyPr>
            <a:normAutofit/>
          </a:bodyPr>
          <a:lstStyle/>
          <a:p>
            <a:r>
              <a:rPr lang="en-US" sz="2400" dirty="0"/>
              <a:t>“Even after taking these actions, we've been met with state investigations and lawsuits for allegedly second-guessing doctors’ medical judgment and refusing to fill opioid prescriptions. Whatever decision pharmacists make, it will not be good enough for some interest group.</a:t>
            </a:r>
          </a:p>
          <a:p>
            <a:r>
              <a:rPr lang="en-US" sz="2400" dirty="0"/>
              <a:t>This after-the-fact scrutiny places our pharmacists in an unenviable position. Our past efforts to work with the DEA to improve this situation have been routinely and flatly rebuked by bureaucrats that have no interest in disrupting the status quo.” –CVS</a:t>
            </a:r>
            <a:r>
              <a:rPr lang="en-US" sz="2400" baseline="30000" dirty="0"/>
              <a:t>5</a:t>
            </a:r>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4C9D3D0A-9E54-2A43-DF0E-DAE9C25844DA}"/>
              </a:ext>
            </a:extLst>
          </p:cNvPr>
          <p:cNvSpPr>
            <a:spLocks noGrp="1"/>
          </p:cNvSpPr>
          <p:nvPr>
            <p:ph type="title"/>
          </p:nvPr>
        </p:nvSpPr>
        <p:spPr/>
        <p:txBody>
          <a:bodyPr/>
          <a:lstStyle/>
          <a:p>
            <a:r>
              <a:rPr lang="en-US" dirty="0"/>
              <a:t>The Opioid Epidemic has caused Medication Access Issues for Patients with Serious Illness</a:t>
            </a:r>
          </a:p>
        </p:txBody>
      </p:sp>
    </p:spTree>
    <p:extLst>
      <p:ext uri="{BB962C8B-B14F-4D97-AF65-F5344CB8AC3E}">
        <p14:creationId xmlns:p14="http://schemas.microsoft.com/office/powerpoint/2010/main" val="4263738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AB48A-4EFE-E63B-00FB-15FDD863152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4957C92-B1F4-CE7C-1235-83CE975810BD}"/>
              </a:ext>
            </a:extLst>
          </p:cNvPr>
          <p:cNvSpPr>
            <a:spLocks noGrp="1"/>
          </p:cNvSpPr>
          <p:nvPr>
            <p:ph idx="1"/>
          </p:nvPr>
        </p:nvSpPr>
        <p:spPr/>
        <p:txBody>
          <a:bodyPr>
            <a:noAutofit/>
          </a:bodyPr>
          <a:lstStyle/>
          <a:p>
            <a:r>
              <a:rPr lang="en-US" sz="2300" dirty="0"/>
              <a:t>Controlled medications are many times on national and local shortages</a:t>
            </a:r>
          </a:p>
          <a:p>
            <a:r>
              <a:rPr lang="en-US" sz="2300" dirty="0"/>
              <a:t>Why are there national shortages?</a:t>
            </a:r>
          </a:p>
          <a:p>
            <a:r>
              <a:rPr lang="en-US" sz="2300" dirty="0"/>
              <a:t>Manufacturing issues, supply chain disruptions, increased regulation on opioids</a:t>
            </a:r>
          </a:p>
          <a:p>
            <a:r>
              <a:rPr lang="en-US" sz="2300" dirty="0"/>
              <a:t>Local pharmacies do not want to carry opioids given safety concerns</a:t>
            </a:r>
          </a:p>
          <a:p>
            <a:r>
              <a:rPr lang="en-US" sz="2300" dirty="0"/>
              <a:t>Medication shortages affects patient-centered medication choices</a:t>
            </a:r>
          </a:p>
          <a:p>
            <a:r>
              <a:rPr lang="en-US" sz="2300" dirty="0"/>
              <a:t>E.g., Dronabinol, Morphine </a:t>
            </a:r>
          </a:p>
          <a:p>
            <a:r>
              <a:rPr lang="en-US" sz="2300" dirty="0"/>
              <a:t>initiating a lesser potent opioid, like morphine, may not be possible</a:t>
            </a:r>
          </a:p>
        </p:txBody>
      </p:sp>
      <p:sp>
        <p:nvSpPr>
          <p:cNvPr id="2" name="Title 1">
            <a:extLst>
              <a:ext uri="{FF2B5EF4-FFF2-40B4-BE49-F238E27FC236}">
                <a16:creationId xmlns:a16="http://schemas.microsoft.com/office/drawing/2014/main" id="{5D563787-134B-7A3D-5138-9FE792DA27B6}"/>
              </a:ext>
            </a:extLst>
          </p:cNvPr>
          <p:cNvSpPr>
            <a:spLocks noGrp="1"/>
          </p:cNvSpPr>
          <p:nvPr>
            <p:ph type="title"/>
          </p:nvPr>
        </p:nvSpPr>
        <p:spPr/>
        <p:txBody>
          <a:bodyPr/>
          <a:lstStyle/>
          <a:p>
            <a:r>
              <a:rPr lang="en-US" dirty="0"/>
              <a:t>Medication Access Issues: Medication Shortages</a:t>
            </a:r>
          </a:p>
        </p:txBody>
      </p:sp>
    </p:spTree>
    <p:extLst>
      <p:ext uri="{BB962C8B-B14F-4D97-AF65-F5344CB8AC3E}">
        <p14:creationId xmlns:p14="http://schemas.microsoft.com/office/powerpoint/2010/main" val="3313601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C9E9B-BE4C-AE2F-4A40-8563703F623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69304E6-D01B-8CB8-35A1-F6A04C7A8E18}"/>
              </a:ext>
            </a:extLst>
          </p:cNvPr>
          <p:cNvSpPr>
            <a:spLocks noGrp="1"/>
          </p:cNvSpPr>
          <p:nvPr>
            <p:ph idx="1"/>
          </p:nvPr>
        </p:nvSpPr>
        <p:spPr/>
        <p:txBody>
          <a:bodyPr>
            <a:normAutofit/>
          </a:bodyPr>
          <a:lstStyle/>
          <a:p>
            <a:r>
              <a:rPr lang="en-US" sz="2400" dirty="0"/>
              <a:t>Not in stock, but can order</a:t>
            </a:r>
          </a:p>
          <a:p>
            <a:endParaRPr lang="en-US" sz="2400" dirty="0"/>
          </a:p>
          <a:p>
            <a:r>
              <a:rPr lang="en-US" sz="2400" dirty="0"/>
              <a:t>Shortages: </a:t>
            </a:r>
          </a:p>
          <a:p>
            <a:pPr lvl="1"/>
            <a:r>
              <a:rPr lang="en-US" dirty="0"/>
              <a:t>ASHP Drug Shortages Database: https://</a:t>
            </a:r>
            <a:r>
              <a:rPr lang="en-US" dirty="0" err="1"/>
              <a:t>www.ashp.org</a:t>
            </a:r>
            <a:r>
              <a:rPr lang="en-US" dirty="0"/>
              <a:t>/</a:t>
            </a:r>
            <a:r>
              <a:rPr lang="en-US" dirty="0" err="1"/>
              <a:t>drug-shortages?loginreturnUrl</a:t>
            </a:r>
            <a:r>
              <a:rPr lang="en-US" dirty="0"/>
              <a:t>=</a:t>
            </a:r>
            <a:r>
              <a:rPr lang="en-US" dirty="0" err="1"/>
              <a:t>SSOCheckOnly</a:t>
            </a:r>
            <a:r>
              <a:rPr lang="en-US" dirty="0"/>
              <a:t> </a:t>
            </a:r>
          </a:p>
          <a:p>
            <a:endParaRPr lang="en-US" sz="2400" dirty="0"/>
          </a:p>
        </p:txBody>
      </p:sp>
      <p:sp>
        <p:nvSpPr>
          <p:cNvPr id="3" name="Title 2">
            <a:extLst>
              <a:ext uri="{FF2B5EF4-FFF2-40B4-BE49-F238E27FC236}">
                <a16:creationId xmlns:a16="http://schemas.microsoft.com/office/drawing/2014/main" id="{1B266BFC-B188-DC70-9546-22AA673E7DD7}"/>
              </a:ext>
            </a:extLst>
          </p:cNvPr>
          <p:cNvSpPr>
            <a:spLocks noGrp="1"/>
          </p:cNvSpPr>
          <p:nvPr>
            <p:ph type="title"/>
          </p:nvPr>
        </p:nvSpPr>
        <p:spPr/>
        <p:txBody>
          <a:bodyPr/>
          <a:lstStyle/>
          <a:p>
            <a:r>
              <a:rPr lang="en-US" dirty="0"/>
              <a:t>Medication Access Issues: Medication Shortages</a:t>
            </a:r>
          </a:p>
        </p:txBody>
      </p:sp>
    </p:spTree>
    <p:extLst>
      <p:ext uri="{BB962C8B-B14F-4D97-AF65-F5344CB8AC3E}">
        <p14:creationId xmlns:p14="http://schemas.microsoft.com/office/powerpoint/2010/main" val="3856879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C8297-F7F5-C61B-2A26-BAC2AC0F4CD9}"/>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4B6B9E8-D2D6-7B11-9B45-DC31C3944986}"/>
              </a:ext>
            </a:extLst>
          </p:cNvPr>
          <p:cNvSpPr>
            <a:spLocks noGrp="1"/>
          </p:cNvSpPr>
          <p:nvPr>
            <p:ph idx="1"/>
          </p:nvPr>
        </p:nvSpPr>
        <p:spPr/>
        <p:txBody>
          <a:bodyPr vert="horz" lIns="91440" tIns="45720" rIns="91440" bIns="45720" rtlCol="0" anchor="t">
            <a:noAutofit/>
          </a:bodyPr>
          <a:lstStyle/>
          <a:p>
            <a:r>
              <a:rPr lang="en-US" sz="2300" dirty="0"/>
              <a:t>“High” Morphine Equivalent Daily Dose</a:t>
            </a:r>
          </a:p>
          <a:p>
            <a:r>
              <a:rPr lang="en-US" sz="2300" dirty="0"/>
              <a:t>Filling prescriptions “too early”</a:t>
            </a:r>
          </a:p>
          <a:p>
            <a:r>
              <a:rPr lang="en-US" sz="2300" dirty="0"/>
              <a:t>If a provider verbally tells a patient to take their IR opioid more frequently with existing prescription/supply </a:t>
            </a:r>
            <a:r>
              <a:rPr lang="en-US" sz="2300" dirty="0">
                <a:sym typeface="Wingdings" pitchFamily="2" charset="2"/>
              </a:rPr>
              <a:t></a:t>
            </a:r>
            <a:r>
              <a:rPr lang="en-US" sz="2300" dirty="0"/>
              <a:t> they “run out” earlier than expected and unable to fill new prescription</a:t>
            </a:r>
          </a:p>
          <a:p>
            <a:r>
              <a:rPr lang="en-US" sz="2300" dirty="0"/>
              <a:t>Note: dose changes to the prescription matching the way the patient needs to actually be taking the medication and a note to the pharmacist in the comments section is imperative to mitigate this problem</a:t>
            </a:r>
          </a:p>
          <a:p>
            <a:r>
              <a:rPr lang="en-US" sz="2300" dirty="0"/>
              <a:t>The PDMP may not be thoroughly reviewed by the pharmacist</a:t>
            </a:r>
          </a:p>
          <a:p>
            <a:endParaRPr lang="en-US" sz="2300" dirty="0"/>
          </a:p>
          <a:p>
            <a:endParaRPr lang="en-US" sz="2300" dirty="0"/>
          </a:p>
          <a:p>
            <a:endParaRPr lang="en-US" sz="2300" dirty="0"/>
          </a:p>
          <a:p>
            <a:endParaRPr lang="en-US" sz="2300" dirty="0"/>
          </a:p>
          <a:p>
            <a:endParaRPr lang="en-US" sz="2300" dirty="0"/>
          </a:p>
        </p:txBody>
      </p:sp>
      <p:sp>
        <p:nvSpPr>
          <p:cNvPr id="3" name="Title 2">
            <a:extLst>
              <a:ext uri="{FF2B5EF4-FFF2-40B4-BE49-F238E27FC236}">
                <a16:creationId xmlns:a16="http://schemas.microsoft.com/office/drawing/2014/main" id="{E073F430-AE0C-B263-3D26-56573E674D4B}"/>
              </a:ext>
            </a:extLst>
          </p:cNvPr>
          <p:cNvSpPr>
            <a:spLocks noGrp="1"/>
          </p:cNvSpPr>
          <p:nvPr>
            <p:ph type="title"/>
          </p:nvPr>
        </p:nvSpPr>
        <p:spPr/>
        <p:txBody>
          <a:bodyPr/>
          <a:lstStyle/>
          <a:p>
            <a:r>
              <a:rPr lang="en-US" dirty="0"/>
              <a:t>Medication Access Issues: Pharmacies Are Declining to Fill Prescriptions</a:t>
            </a:r>
          </a:p>
        </p:txBody>
      </p:sp>
    </p:spTree>
    <p:extLst>
      <p:ext uri="{BB962C8B-B14F-4D97-AF65-F5344CB8AC3E}">
        <p14:creationId xmlns:p14="http://schemas.microsoft.com/office/powerpoint/2010/main" val="3138865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3C150-EC55-1C4C-5DBF-7760F33DF49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C958735-DE81-6369-1061-82D2FF548DD9}"/>
              </a:ext>
            </a:extLst>
          </p:cNvPr>
          <p:cNvSpPr>
            <a:spLocks noGrp="1"/>
          </p:cNvSpPr>
          <p:nvPr>
            <p:ph idx="1"/>
          </p:nvPr>
        </p:nvSpPr>
        <p:spPr/>
        <p:txBody>
          <a:bodyPr vert="horz" lIns="91440" tIns="45720" rIns="91440" bIns="45720" rtlCol="0" anchor="t">
            <a:normAutofit/>
          </a:bodyPr>
          <a:lstStyle/>
          <a:p>
            <a:r>
              <a:rPr lang="en-US" sz="2400" dirty="0"/>
              <a:t>Safer alternatives like buprenorphine in all formulations are not readily available or covered adequately by insurance</a:t>
            </a:r>
          </a:p>
          <a:p>
            <a:r>
              <a:rPr lang="en-US" sz="2400" dirty="0"/>
              <a:t>Buprenorphine may need to be ordered or not carried at a local pharmacy</a:t>
            </a:r>
          </a:p>
          <a:p>
            <a:r>
              <a:rPr lang="en-US" sz="2400" dirty="0"/>
              <a:t>Example: Insurance may only cover 3 tabs of Subutex daily but the patient may need 2mg/1mg/2mg dosing; Subutex only comes in 2mg and 8mg tabs</a:t>
            </a:r>
          </a:p>
          <a:p>
            <a:r>
              <a:rPr lang="en-US" sz="2400"/>
              <a:t>Prior authorizations needed </a:t>
            </a:r>
            <a:r>
              <a:rPr lang="en-US" sz="2400" dirty="0">
                <a:sym typeface="Wingdings" pitchFamily="2" charset="2"/>
              </a:rPr>
              <a:t> </a:t>
            </a:r>
            <a:r>
              <a:rPr lang="en-US" sz="2400" dirty="0"/>
              <a:t>delay in prescriptions</a:t>
            </a:r>
          </a:p>
          <a:p>
            <a:endParaRPr lang="en-US" sz="2400" dirty="0"/>
          </a:p>
          <a:p>
            <a:endParaRPr lang="en-US" sz="2400" dirty="0"/>
          </a:p>
          <a:p>
            <a:endParaRPr lang="en-US" sz="2400" dirty="0"/>
          </a:p>
          <a:p>
            <a:endParaRPr lang="en-US" dirty="0"/>
          </a:p>
        </p:txBody>
      </p:sp>
      <p:sp>
        <p:nvSpPr>
          <p:cNvPr id="3" name="Title 2">
            <a:extLst>
              <a:ext uri="{FF2B5EF4-FFF2-40B4-BE49-F238E27FC236}">
                <a16:creationId xmlns:a16="http://schemas.microsoft.com/office/drawing/2014/main" id="{B59E3738-07C3-00C8-1008-F727C3BB7770}"/>
              </a:ext>
            </a:extLst>
          </p:cNvPr>
          <p:cNvSpPr>
            <a:spLocks noGrp="1"/>
          </p:cNvSpPr>
          <p:nvPr>
            <p:ph type="title"/>
          </p:nvPr>
        </p:nvSpPr>
        <p:spPr/>
        <p:txBody>
          <a:bodyPr/>
          <a:lstStyle/>
          <a:p>
            <a:r>
              <a:rPr lang="en-US" dirty="0"/>
              <a:t>Medication Access Issues: Medication Shortages</a:t>
            </a:r>
          </a:p>
        </p:txBody>
      </p:sp>
    </p:spTree>
    <p:extLst>
      <p:ext uri="{BB962C8B-B14F-4D97-AF65-F5344CB8AC3E}">
        <p14:creationId xmlns:p14="http://schemas.microsoft.com/office/powerpoint/2010/main" val="1683022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C3BF-360E-DC78-296C-54FFD34427D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38297D4-BE91-1468-EFC7-5213F4D2F51D}"/>
              </a:ext>
            </a:extLst>
          </p:cNvPr>
          <p:cNvSpPr>
            <a:spLocks noGrp="1"/>
          </p:cNvSpPr>
          <p:nvPr>
            <p:ph idx="1"/>
          </p:nvPr>
        </p:nvSpPr>
        <p:spPr>
          <a:xfrm>
            <a:off x="838200" y="1953489"/>
            <a:ext cx="10515600" cy="4292328"/>
          </a:xfrm>
        </p:spPr>
        <p:txBody>
          <a:bodyPr vert="horz" lIns="91440" tIns="45720" rIns="91440" bIns="45720" rtlCol="0" anchor="t">
            <a:noAutofit/>
          </a:bodyPr>
          <a:lstStyle/>
          <a:p>
            <a:r>
              <a:rPr lang="en-US" dirty="0"/>
              <a:t>Medication shortages cause delays in receiving prescription fills</a:t>
            </a:r>
            <a:r>
              <a:rPr lang="en-US" baseline="30000" dirty="0"/>
              <a:t>6</a:t>
            </a:r>
          </a:p>
          <a:p>
            <a:r>
              <a:rPr lang="en-US" dirty="0"/>
              <a:t>Case series by Heung et al. JPSM 2023</a:t>
            </a:r>
            <a:r>
              <a:rPr lang="en-US" baseline="30000" dirty="0"/>
              <a:t>6</a:t>
            </a:r>
          </a:p>
          <a:p>
            <a:r>
              <a:rPr lang="en-US" dirty="0"/>
              <a:t>50 y/o with GU cancer presents to pall care clinic with ongoing cancer-related pain. Patient was taking </a:t>
            </a:r>
            <a:r>
              <a:rPr lang="en-US" dirty="0" err="1"/>
              <a:t>oxyER</a:t>
            </a:r>
            <a:r>
              <a:rPr lang="en-US" dirty="0"/>
              <a:t> 15mg q12h and hydrocodone/acetaminophen 10/325mg q4h prn around the clock with only moderate relief. Given uncontrolled pain, the patient was instructed to discontinue </a:t>
            </a:r>
            <a:r>
              <a:rPr lang="en-US" dirty="0" err="1"/>
              <a:t>oxyER</a:t>
            </a:r>
            <a:r>
              <a:rPr lang="en-US" dirty="0"/>
              <a:t> and start methadone 5mg q12h an continue hydrocodone/acetaminophen 10/325mg for breakthrough. The opioid prescriptions were sent to the patient’s pharmacy. A few days later the patient reported that the pharmacy did not carry methadone and that it would need to be ordered. The clinic then had to locate another pharmacy that had it in stock. A new prescription was sent but that new pharmacy would not fill as it looked like the patient had tried filling at another pharmacy, labeling the patient as “high risk for </a:t>
            </a:r>
            <a:r>
              <a:rPr lang="en-US" dirty="0" err="1"/>
              <a:t>abberancy</a:t>
            </a:r>
            <a:r>
              <a:rPr lang="en-US" dirty="0"/>
              <a:t>.” Then the clinic needed to call several other pharmacies to re-route the prescription to another willing pharmacy, allowing four days to pass before the patient could get their medication. Meanwhile patient suffered from uncontrolled pain.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14A254D1-F4A8-7709-C97A-21D2400C32E2}"/>
              </a:ext>
            </a:extLst>
          </p:cNvPr>
          <p:cNvSpPr>
            <a:spLocks noGrp="1"/>
          </p:cNvSpPr>
          <p:nvPr>
            <p:ph type="title"/>
          </p:nvPr>
        </p:nvSpPr>
        <p:spPr/>
        <p:txBody>
          <a:bodyPr/>
          <a:lstStyle/>
          <a:p>
            <a:r>
              <a:rPr lang="en-US" dirty="0"/>
              <a:t>Medication Access Issues: Medication Shortages</a:t>
            </a:r>
          </a:p>
        </p:txBody>
      </p:sp>
    </p:spTree>
    <p:extLst>
      <p:ext uri="{BB962C8B-B14F-4D97-AF65-F5344CB8AC3E}">
        <p14:creationId xmlns:p14="http://schemas.microsoft.com/office/powerpoint/2010/main" val="2481963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7A1F2-42BA-185F-F638-7A3607F43FD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78A7C42-A1FB-1EC5-C7CC-DC4B7407D2FA}"/>
              </a:ext>
            </a:extLst>
          </p:cNvPr>
          <p:cNvSpPr>
            <a:spLocks noGrp="1"/>
          </p:cNvSpPr>
          <p:nvPr>
            <p:ph idx="1"/>
          </p:nvPr>
        </p:nvSpPr>
        <p:spPr/>
        <p:txBody>
          <a:bodyPr/>
          <a:lstStyle/>
          <a:p>
            <a:pPr marL="342900" indent="-342900"/>
            <a:r>
              <a:rPr lang="en-US" sz="2800" dirty="0"/>
              <a:t>Patients with cancer-related pain report difficulty with filling their opioids due to stigma at their local pharmacies</a:t>
            </a:r>
            <a:r>
              <a:rPr lang="en-US" sz="2800" baseline="30000" dirty="0"/>
              <a:t>6</a:t>
            </a:r>
            <a:endParaRPr lang="en-US" sz="2800" dirty="0"/>
          </a:p>
          <a:p>
            <a:endParaRPr lang="en-US" sz="2800" dirty="0"/>
          </a:p>
          <a:p>
            <a:pPr lvl="2"/>
            <a:endParaRPr lang="en-US" sz="2800" dirty="0"/>
          </a:p>
          <a:p>
            <a:endParaRPr lang="en-US" dirty="0"/>
          </a:p>
        </p:txBody>
      </p:sp>
      <p:sp>
        <p:nvSpPr>
          <p:cNvPr id="3" name="Title 2">
            <a:extLst>
              <a:ext uri="{FF2B5EF4-FFF2-40B4-BE49-F238E27FC236}">
                <a16:creationId xmlns:a16="http://schemas.microsoft.com/office/drawing/2014/main" id="{F81F1B1A-5AB0-AA01-EA68-DA670136F71A}"/>
              </a:ext>
            </a:extLst>
          </p:cNvPr>
          <p:cNvSpPr>
            <a:spLocks noGrp="1"/>
          </p:cNvSpPr>
          <p:nvPr>
            <p:ph type="title"/>
          </p:nvPr>
        </p:nvSpPr>
        <p:spPr/>
        <p:txBody>
          <a:bodyPr/>
          <a:lstStyle/>
          <a:p>
            <a:r>
              <a:rPr lang="en-US" dirty="0"/>
              <a:t>Medication Access Issues</a:t>
            </a:r>
          </a:p>
        </p:txBody>
      </p:sp>
    </p:spTree>
    <p:extLst>
      <p:ext uri="{BB962C8B-B14F-4D97-AF65-F5344CB8AC3E}">
        <p14:creationId xmlns:p14="http://schemas.microsoft.com/office/powerpoint/2010/main" val="994904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297D1-0F1E-02A6-0B5A-EB831B61011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0DABF4F-828C-286D-17AF-A4CD35D333FE}"/>
              </a:ext>
            </a:extLst>
          </p:cNvPr>
          <p:cNvSpPr>
            <a:spLocks noGrp="1"/>
          </p:cNvSpPr>
          <p:nvPr>
            <p:ph idx="1"/>
          </p:nvPr>
        </p:nvSpPr>
        <p:spPr/>
        <p:txBody>
          <a:bodyPr>
            <a:normAutofit/>
          </a:bodyPr>
          <a:lstStyle/>
          <a:p>
            <a:r>
              <a:rPr lang="en-US" sz="2400" dirty="0"/>
              <a:t>Undertreated pain</a:t>
            </a:r>
          </a:p>
          <a:p>
            <a:r>
              <a:rPr lang="en-US" sz="2400" dirty="0"/>
              <a:t>Opioid withdrawal</a:t>
            </a:r>
          </a:p>
          <a:p>
            <a:r>
              <a:rPr lang="en-US" sz="2400" dirty="0"/>
              <a:t>Emotional distress</a:t>
            </a:r>
            <a:r>
              <a:rPr lang="en-US" sz="2400" baseline="30000" dirty="0"/>
              <a:t>6</a:t>
            </a:r>
          </a:p>
          <a:p>
            <a:endParaRPr lang="en-US" sz="2400" dirty="0"/>
          </a:p>
          <a:p>
            <a:endParaRPr lang="en-US" sz="2400" dirty="0"/>
          </a:p>
        </p:txBody>
      </p:sp>
      <p:sp>
        <p:nvSpPr>
          <p:cNvPr id="3" name="Title 2">
            <a:extLst>
              <a:ext uri="{FF2B5EF4-FFF2-40B4-BE49-F238E27FC236}">
                <a16:creationId xmlns:a16="http://schemas.microsoft.com/office/drawing/2014/main" id="{D6D563EE-685A-702D-F8DF-91874A0B5CDB}"/>
              </a:ext>
            </a:extLst>
          </p:cNvPr>
          <p:cNvSpPr>
            <a:spLocks noGrp="1"/>
          </p:cNvSpPr>
          <p:nvPr>
            <p:ph type="title"/>
          </p:nvPr>
        </p:nvSpPr>
        <p:spPr/>
        <p:txBody>
          <a:bodyPr/>
          <a:lstStyle/>
          <a:p>
            <a:r>
              <a:rPr lang="en-US" dirty="0"/>
              <a:t>Consequences of Limiting Opioid Prescriptions</a:t>
            </a:r>
          </a:p>
        </p:txBody>
      </p:sp>
    </p:spTree>
    <p:extLst>
      <p:ext uri="{BB962C8B-B14F-4D97-AF65-F5344CB8AC3E}">
        <p14:creationId xmlns:p14="http://schemas.microsoft.com/office/powerpoint/2010/main" val="2527856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BE098-6F7F-A8C1-66DD-463A4161D697}"/>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CDE2D76-9D67-632F-B23D-B99BBC27CDEF}"/>
              </a:ext>
            </a:extLst>
          </p:cNvPr>
          <p:cNvSpPr>
            <a:spLocks noGrp="1"/>
          </p:cNvSpPr>
          <p:nvPr>
            <p:ph idx="1"/>
          </p:nvPr>
        </p:nvSpPr>
        <p:spPr/>
        <p:txBody>
          <a:bodyPr>
            <a:normAutofit/>
          </a:bodyPr>
          <a:lstStyle/>
          <a:p>
            <a:r>
              <a:rPr lang="en-US" sz="2400" dirty="0"/>
              <a:t>Can you think of others as you recall situations you have encountered in clinic?</a:t>
            </a:r>
          </a:p>
          <a:p>
            <a:endParaRPr lang="en-US" sz="2400" dirty="0"/>
          </a:p>
          <a:p>
            <a:r>
              <a:rPr lang="en-US" sz="2400" dirty="0"/>
              <a:t>Please spend a moment sharing with the group a time when medication access was an issue for a palliative care patient in clinic.</a:t>
            </a:r>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9E660364-218E-0108-6A5E-1E21B5B4BF45}"/>
              </a:ext>
            </a:extLst>
          </p:cNvPr>
          <p:cNvSpPr>
            <a:spLocks noGrp="1"/>
          </p:cNvSpPr>
          <p:nvPr>
            <p:ph type="title"/>
          </p:nvPr>
        </p:nvSpPr>
        <p:spPr/>
        <p:txBody>
          <a:bodyPr/>
          <a:lstStyle/>
          <a:p>
            <a:r>
              <a:rPr lang="en-US" dirty="0"/>
              <a:t>Consequences of Limiting Opioid Prescriptions</a:t>
            </a:r>
          </a:p>
        </p:txBody>
      </p:sp>
    </p:spTree>
    <p:extLst>
      <p:ext uri="{BB962C8B-B14F-4D97-AF65-F5344CB8AC3E}">
        <p14:creationId xmlns:p14="http://schemas.microsoft.com/office/powerpoint/2010/main" val="1077502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2BB3F-50B2-7C70-D439-C549740FD339}"/>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03128AD-ADF2-B6DF-C217-B213DD044BCC}"/>
              </a:ext>
            </a:extLst>
          </p:cNvPr>
          <p:cNvSpPr>
            <a:spLocks noGrp="1"/>
          </p:cNvSpPr>
          <p:nvPr>
            <p:ph idx="1"/>
          </p:nvPr>
        </p:nvSpPr>
        <p:spPr>
          <a:xfrm>
            <a:off x="838200" y="1690688"/>
            <a:ext cx="10515600" cy="3982616"/>
          </a:xfrm>
        </p:spPr>
        <p:txBody>
          <a:bodyPr vert="horz" lIns="91440" tIns="45720" rIns="91440" bIns="45720" rtlCol="0" anchor="t">
            <a:normAutofit/>
          </a:bodyPr>
          <a:lstStyle/>
          <a:p>
            <a:pPr marL="457200" indent="-457200">
              <a:buFont typeface="+mj-lt"/>
              <a:buAutoNum type="arabicPeriod"/>
            </a:pPr>
            <a:r>
              <a:rPr lang="en-US" sz="2400" b="1" dirty="0"/>
              <a:t>Navigate medication access issues (shortages, cost, prior authorizations)  </a:t>
            </a:r>
          </a:p>
          <a:p>
            <a:pPr marL="457200" indent="-457200">
              <a:buFont typeface="+mj-lt"/>
              <a:buAutoNum type="arabicPeriod"/>
            </a:pPr>
            <a:r>
              <a:rPr lang="en-US" sz="2400" b="1" dirty="0"/>
              <a:t>Navigate financial distress and social determinants of health in the outpatient palliative care setting  </a:t>
            </a:r>
          </a:p>
          <a:p>
            <a:pPr marL="457200" indent="-457200">
              <a:buFont typeface="+mj-lt"/>
              <a:buAutoNum type="arabicPeriod"/>
            </a:pPr>
            <a:r>
              <a:rPr lang="en-US" sz="2400" b="1" dirty="0"/>
              <a:t>Understand outpatient psychosocial barriers to care </a:t>
            </a:r>
          </a:p>
          <a:p>
            <a:pPr marL="457200" indent="-457200">
              <a:buFont typeface="+mj-lt"/>
              <a:buAutoNum type="arabicPeriod"/>
            </a:pPr>
            <a:r>
              <a:rPr lang="en-US" sz="2400" b="1" dirty="0"/>
              <a:t>Understand caring for un-represented and/or socially isolated patients with serious illness outpatient</a:t>
            </a:r>
          </a:p>
          <a:p>
            <a:pPr marL="457200" indent="-457200">
              <a:buFont typeface="+mj-lt"/>
              <a:buAutoNum type="arabicPeriod"/>
            </a:pPr>
            <a:endParaRPr lang="en-US" sz="2400" b="1" dirty="0"/>
          </a:p>
          <a:p>
            <a:pPr marL="457200" indent="-457200">
              <a:buFont typeface="+mj-lt"/>
              <a:buAutoNum type="arabicPeriod"/>
            </a:pPr>
            <a:endParaRPr lang="en-US" sz="2400" b="1" dirty="0"/>
          </a:p>
        </p:txBody>
      </p:sp>
      <p:sp>
        <p:nvSpPr>
          <p:cNvPr id="3" name="Title 2">
            <a:extLst>
              <a:ext uri="{FF2B5EF4-FFF2-40B4-BE49-F238E27FC236}">
                <a16:creationId xmlns:a16="http://schemas.microsoft.com/office/drawing/2014/main" id="{7F612B11-13BC-B5DA-3D82-6C98D5887D55}"/>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854207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E7618-11DC-988F-73D0-0015762AFB8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EE9227D-F9B7-32D7-A21F-16090D254D3E}"/>
              </a:ext>
            </a:extLst>
          </p:cNvPr>
          <p:cNvSpPr>
            <a:spLocks noGrp="1"/>
          </p:cNvSpPr>
          <p:nvPr>
            <p:ph idx="1"/>
          </p:nvPr>
        </p:nvSpPr>
        <p:spPr/>
        <p:txBody>
          <a:bodyPr vert="horz" lIns="91440" tIns="45720" rIns="91440" bIns="45720" rtlCol="0" anchor="t">
            <a:noAutofit/>
          </a:bodyPr>
          <a:lstStyle/>
          <a:p>
            <a:r>
              <a:rPr lang="en-US" sz="2100"/>
              <a:t>Formulary: a list of covered medications by a health plan</a:t>
            </a:r>
            <a:r>
              <a:rPr lang="en-US" sz="2100" baseline="30000"/>
              <a:t>7</a:t>
            </a:r>
            <a:endParaRPr lang="en-US" sz="2100" baseline="30000" dirty="0"/>
          </a:p>
          <a:p>
            <a:r>
              <a:rPr lang="en-US" sz="2100" dirty="0"/>
              <a:t>Formulary Types: what are the differences?</a:t>
            </a:r>
          </a:p>
          <a:p>
            <a:pPr lvl="1"/>
            <a:r>
              <a:rPr lang="en-US" sz="2100" dirty="0"/>
              <a:t>Open</a:t>
            </a:r>
          </a:p>
          <a:p>
            <a:pPr lvl="1"/>
            <a:r>
              <a:rPr lang="en-US" sz="2100" dirty="0"/>
              <a:t>Closed</a:t>
            </a:r>
          </a:p>
          <a:p>
            <a:pPr lvl="1"/>
            <a:r>
              <a:rPr lang="en-US" sz="2100" dirty="0"/>
              <a:t>Tiered</a:t>
            </a:r>
          </a:p>
          <a:p>
            <a:pPr lvl="1"/>
            <a:endParaRPr lang="en-US" sz="2100" dirty="0"/>
          </a:p>
          <a:p>
            <a:r>
              <a:rPr lang="en-US" sz="2100" dirty="0"/>
              <a:t>Tiering exception: a tool to help make a plan decide to charge lower for a drug that is on its non-preferred drug tier. Must be requested by the patient and doctor who must provided a supporting statement explaining the medical reason for exception. </a:t>
            </a:r>
          </a:p>
          <a:p>
            <a:r>
              <a:rPr lang="en-US" sz="2100" dirty="0"/>
              <a:t>Plans can change their formulary at any time and must notify patients if their drug is affected. </a:t>
            </a:r>
          </a:p>
        </p:txBody>
      </p:sp>
      <p:sp>
        <p:nvSpPr>
          <p:cNvPr id="3" name="Title 2">
            <a:extLst>
              <a:ext uri="{FF2B5EF4-FFF2-40B4-BE49-F238E27FC236}">
                <a16:creationId xmlns:a16="http://schemas.microsoft.com/office/drawing/2014/main" id="{AC74DC31-AB7C-06EA-9732-C90E18E1E198}"/>
              </a:ext>
            </a:extLst>
          </p:cNvPr>
          <p:cNvSpPr>
            <a:spLocks noGrp="1"/>
          </p:cNvSpPr>
          <p:nvPr>
            <p:ph type="title"/>
          </p:nvPr>
        </p:nvSpPr>
        <p:spPr/>
        <p:txBody>
          <a:bodyPr/>
          <a:lstStyle/>
          <a:p>
            <a:r>
              <a:rPr lang="en-US" dirty="0"/>
              <a:t>Medication Access Issues: Formularies</a:t>
            </a:r>
          </a:p>
        </p:txBody>
      </p:sp>
    </p:spTree>
    <p:extLst>
      <p:ext uri="{BB962C8B-B14F-4D97-AF65-F5344CB8AC3E}">
        <p14:creationId xmlns:p14="http://schemas.microsoft.com/office/powerpoint/2010/main" val="1730952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2F6C0-7B44-333C-3501-7E19EA2D480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D241F08-39E5-7A11-7368-D41AB5C275EB}"/>
              </a:ext>
            </a:extLst>
          </p:cNvPr>
          <p:cNvSpPr>
            <a:spLocks noGrp="1"/>
          </p:cNvSpPr>
          <p:nvPr>
            <p:ph idx="1"/>
          </p:nvPr>
        </p:nvSpPr>
        <p:spPr/>
        <p:txBody>
          <a:bodyPr>
            <a:normAutofit/>
          </a:bodyPr>
          <a:lstStyle/>
          <a:p>
            <a:r>
              <a:rPr lang="en-US" sz="2400" dirty="0"/>
              <a:t>Example of a Medicare tiered formulary</a:t>
            </a:r>
          </a:p>
          <a:p>
            <a:pPr lvl="1"/>
            <a:r>
              <a:rPr lang="en-US" dirty="0"/>
              <a:t>Tier 1 – lowest co-payment (most generic drugs)</a:t>
            </a:r>
          </a:p>
          <a:p>
            <a:pPr lvl="1"/>
            <a:r>
              <a:rPr lang="en-US" dirty="0"/>
              <a:t>Tier 2 – medium co-payment (preferred brand name drugs)</a:t>
            </a:r>
          </a:p>
          <a:p>
            <a:pPr lvl="1"/>
            <a:r>
              <a:rPr lang="en-US" dirty="0"/>
              <a:t>Tier 3 –higher co-payment (non-preferred brand name drugs)</a:t>
            </a:r>
          </a:p>
          <a:p>
            <a:pPr lvl="1"/>
            <a:r>
              <a:rPr lang="en-US" dirty="0"/>
              <a:t>Tier 4 –highest co-payment (very high-cost drugs)</a:t>
            </a:r>
          </a:p>
          <a:p>
            <a:endParaRPr lang="en-US" sz="2400" dirty="0"/>
          </a:p>
        </p:txBody>
      </p:sp>
      <p:sp>
        <p:nvSpPr>
          <p:cNvPr id="3" name="Title 2">
            <a:extLst>
              <a:ext uri="{FF2B5EF4-FFF2-40B4-BE49-F238E27FC236}">
                <a16:creationId xmlns:a16="http://schemas.microsoft.com/office/drawing/2014/main" id="{6D4665A5-AD9F-E2E8-2F4F-A741F43BEE44}"/>
              </a:ext>
            </a:extLst>
          </p:cNvPr>
          <p:cNvSpPr>
            <a:spLocks noGrp="1"/>
          </p:cNvSpPr>
          <p:nvPr>
            <p:ph type="title"/>
          </p:nvPr>
        </p:nvSpPr>
        <p:spPr/>
        <p:txBody>
          <a:bodyPr/>
          <a:lstStyle/>
          <a:p>
            <a:r>
              <a:rPr lang="en-US" dirty="0"/>
              <a:t>Medication Access Issues: Formularies</a:t>
            </a:r>
          </a:p>
        </p:txBody>
      </p:sp>
    </p:spTree>
    <p:extLst>
      <p:ext uri="{BB962C8B-B14F-4D97-AF65-F5344CB8AC3E}">
        <p14:creationId xmlns:p14="http://schemas.microsoft.com/office/powerpoint/2010/main" val="4033097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A36C7-1015-6EF7-8C05-152AFE1B671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2694BE-993F-888C-99EE-64AC328C5EF0}"/>
              </a:ext>
            </a:extLst>
          </p:cNvPr>
          <p:cNvSpPr txBox="1"/>
          <p:nvPr/>
        </p:nvSpPr>
        <p:spPr>
          <a:xfrm>
            <a:off x="797422" y="1905506"/>
            <a:ext cx="10597155" cy="3046988"/>
          </a:xfrm>
          <a:prstGeom prst="rect">
            <a:avLst/>
          </a:prstGeom>
          <a:noFill/>
        </p:spPr>
        <p:txBody>
          <a:bodyPr wrap="square" rtlCol="0">
            <a:spAutoFit/>
          </a:bodyPr>
          <a:lstStyle/>
          <a:p>
            <a:pPr algn="ctr"/>
            <a:r>
              <a:rPr lang="en-US" sz="4800" b="1" dirty="0">
                <a:solidFill>
                  <a:schemeClr val="tx2"/>
                </a:solidFill>
              </a:rPr>
              <a:t>Medication Access Issues: </a:t>
            </a:r>
            <a:br>
              <a:rPr lang="en-US" sz="4800" b="1" dirty="0">
                <a:solidFill>
                  <a:schemeClr val="tx2"/>
                </a:solidFill>
              </a:rPr>
            </a:br>
            <a:r>
              <a:rPr lang="en-US" sz="4800" b="1" dirty="0">
                <a:solidFill>
                  <a:schemeClr val="tx2"/>
                </a:solidFill>
              </a:rPr>
              <a:t>What Other Restrictions Do Insurance Companies Put in Place on Prescription Drugs?</a:t>
            </a:r>
            <a:endParaRPr lang="en-US" sz="4800" dirty="0">
              <a:solidFill>
                <a:schemeClr val="tx2"/>
              </a:solidFill>
              <a:latin typeface="Crimson Pro ExtraLight" pitchFamily="2" charset="77"/>
            </a:endParaRPr>
          </a:p>
        </p:txBody>
      </p:sp>
      <p:sp>
        <p:nvSpPr>
          <p:cNvPr id="3" name="Content Placeholder 2">
            <a:extLst>
              <a:ext uri="{FF2B5EF4-FFF2-40B4-BE49-F238E27FC236}">
                <a16:creationId xmlns:a16="http://schemas.microsoft.com/office/drawing/2014/main" id="{E02E64EB-9E2D-1006-4646-0614386BA86E}"/>
              </a:ext>
            </a:extLst>
          </p:cNvPr>
          <p:cNvSpPr>
            <a:spLocks noGrp="1"/>
          </p:cNvSpPr>
          <p:nvPr>
            <p:ph idx="1"/>
          </p:nvPr>
        </p:nvSpPr>
        <p:spPr/>
        <p:txBody>
          <a:bodyPr/>
          <a:lstStyle/>
          <a:p>
            <a:endParaRPr lang="en-US" dirty="0"/>
          </a:p>
        </p:txBody>
      </p:sp>
      <p:sp>
        <p:nvSpPr>
          <p:cNvPr id="2" name="Title 1">
            <a:extLst>
              <a:ext uri="{FF2B5EF4-FFF2-40B4-BE49-F238E27FC236}">
                <a16:creationId xmlns:a16="http://schemas.microsoft.com/office/drawing/2014/main" id="{7633DC71-C074-E731-E38F-684F2CF11864}"/>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461453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8D37-341E-8DE3-1C99-B42D8A92F9FB}"/>
            </a:ext>
          </a:extLst>
        </p:cNvPr>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A5E1762D-CA17-842B-9BD8-6CDCDB512AD0}"/>
              </a:ext>
            </a:extLst>
          </p:cNvPr>
          <p:cNvGraphicFramePr>
            <a:graphicFrameLocks/>
          </p:cNvGraphicFramePr>
          <p:nvPr/>
        </p:nvGraphicFramePr>
        <p:xfrm>
          <a:off x="990600" y="19780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a:extLst>
              <a:ext uri="{FF2B5EF4-FFF2-40B4-BE49-F238E27FC236}">
                <a16:creationId xmlns:a16="http://schemas.microsoft.com/office/drawing/2014/main" id="{958CB976-2062-140A-D95B-21E023E6468B}"/>
              </a:ext>
            </a:extLst>
          </p:cNvPr>
          <p:cNvSpPr>
            <a:spLocks noGrp="1"/>
          </p:cNvSpPr>
          <p:nvPr>
            <p:ph idx="1"/>
          </p:nvPr>
        </p:nvSpPr>
        <p:spPr/>
        <p:txBody>
          <a:bodyPr/>
          <a:lstStyle/>
          <a:p>
            <a:endParaRPr lang="en-US" dirty="0"/>
          </a:p>
        </p:txBody>
      </p:sp>
      <p:sp>
        <p:nvSpPr>
          <p:cNvPr id="2" name="Title 1">
            <a:extLst>
              <a:ext uri="{FF2B5EF4-FFF2-40B4-BE49-F238E27FC236}">
                <a16:creationId xmlns:a16="http://schemas.microsoft.com/office/drawing/2014/main" id="{8BD68046-B115-BC92-7B86-41B383450E9F}"/>
              </a:ext>
            </a:extLst>
          </p:cNvPr>
          <p:cNvSpPr>
            <a:spLocks noGrp="1"/>
          </p:cNvSpPr>
          <p:nvPr>
            <p:ph type="title"/>
          </p:nvPr>
        </p:nvSpPr>
        <p:spPr/>
        <p:txBody>
          <a:bodyPr/>
          <a:lstStyle/>
          <a:p>
            <a:r>
              <a:rPr lang="en-US" dirty="0"/>
              <a:t>Medication Access Issues: Why Do Prescriptions Get Rejected?</a:t>
            </a:r>
            <a:br>
              <a:rPr lang="en-US" dirty="0"/>
            </a:br>
            <a:endParaRPr lang="en-US" dirty="0"/>
          </a:p>
        </p:txBody>
      </p:sp>
    </p:spTree>
    <p:extLst>
      <p:ext uri="{BB962C8B-B14F-4D97-AF65-F5344CB8AC3E}">
        <p14:creationId xmlns:p14="http://schemas.microsoft.com/office/powerpoint/2010/main" val="3160996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99542-CBCA-CB18-3F27-EB5B7FF31FE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4D2E5FA-F858-B573-86EA-43B0A66A29D9}"/>
              </a:ext>
            </a:extLst>
          </p:cNvPr>
          <p:cNvSpPr>
            <a:spLocks noGrp="1"/>
          </p:cNvSpPr>
          <p:nvPr>
            <p:ph idx="1"/>
          </p:nvPr>
        </p:nvSpPr>
        <p:spPr>
          <a:xfrm>
            <a:off x="838200" y="1953488"/>
            <a:ext cx="10515600" cy="4648789"/>
          </a:xfrm>
        </p:spPr>
        <p:txBody>
          <a:bodyPr vert="horz" lIns="91440" tIns="45720" rIns="91440" bIns="45720" rtlCol="0" anchor="t">
            <a:noAutofit/>
          </a:bodyPr>
          <a:lstStyle/>
          <a:p>
            <a:r>
              <a:rPr lang="en-US" dirty="0"/>
              <a:t>Prior authorization</a:t>
            </a:r>
          </a:p>
          <a:p>
            <a:pPr lvl="1">
              <a:spcAft>
                <a:spcPts val="1000"/>
              </a:spcAft>
              <a:buFont typeface="Courier New" panose="020B0604020202020204" pitchFamily="34" charset="0"/>
              <a:buChar char="o"/>
            </a:pPr>
            <a:r>
              <a:rPr lang="en-US" sz="1800" dirty="0"/>
              <a:t>Aka: pre-authorization, precertification, prior notification, prospective review, prior review</a:t>
            </a:r>
          </a:p>
          <a:p>
            <a:pPr lvl="1">
              <a:buFont typeface="Courier New" panose="020B0604020202020204" pitchFamily="34" charset="0"/>
              <a:buChar char="o"/>
            </a:pPr>
            <a:r>
              <a:rPr lang="en-US" sz="1800" dirty="0"/>
              <a:t>Another tool used to get a service or medication approved for a patient to qualify for financial coverage </a:t>
            </a:r>
          </a:p>
          <a:p>
            <a:pPr lvl="1">
              <a:spcAft>
                <a:spcPts val="1000"/>
              </a:spcAft>
              <a:buFont typeface="Courier New" panose="020B0604020202020204" pitchFamily="34" charset="0"/>
              <a:buChar char="o"/>
            </a:pPr>
            <a:r>
              <a:rPr lang="en-US" sz="1800" dirty="0"/>
              <a:t>For services, a referral may be required</a:t>
            </a:r>
          </a:p>
          <a:p>
            <a:r>
              <a:rPr lang="en-US" dirty="0"/>
              <a:t>To avoid need for a PA:</a:t>
            </a:r>
          </a:p>
          <a:p>
            <a:pPr lvl="1">
              <a:spcAft>
                <a:spcPts val="1000"/>
              </a:spcAft>
              <a:buFont typeface="Courier New" panose="020B0604020202020204" pitchFamily="34" charset="0"/>
              <a:buChar char="o"/>
            </a:pPr>
            <a:r>
              <a:rPr lang="en-US" sz="1800" dirty="0"/>
              <a:t>Check the formulary FIRST</a:t>
            </a:r>
          </a:p>
          <a:p>
            <a:pPr lvl="1">
              <a:buFont typeface="Courier New" panose="020B0604020202020204" pitchFamily="34" charset="0"/>
              <a:buChar char="o"/>
            </a:pPr>
            <a:r>
              <a:rPr lang="en-US" sz="1800" dirty="0"/>
              <a:t>Be thoughtful about the BEST medication for the patient? Are there 1-2 similar medication that would also work well that may have fewer barriers?</a:t>
            </a:r>
          </a:p>
          <a:p>
            <a:pPr lvl="1">
              <a:buFont typeface="Courier New" panose="020B0604020202020204" pitchFamily="34" charset="0"/>
              <a:buChar char="o"/>
            </a:pPr>
            <a:r>
              <a:rPr lang="en-US" sz="1800" dirty="0"/>
              <a:t>Send the prescription and associate the diagnosis code on the prescription</a:t>
            </a:r>
          </a:p>
          <a:p>
            <a:endParaRPr lang="en-US" dirty="0"/>
          </a:p>
          <a:p>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F783234C-FF42-F87E-8414-CB79B34E3CED}"/>
              </a:ext>
            </a:extLst>
          </p:cNvPr>
          <p:cNvSpPr>
            <a:spLocks noGrp="1"/>
          </p:cNvSpPr>
          <p:nvPr>
            <p:ph type="title"/>
          </p:nvPr>
        </p:nvSpPr>
        <p:spPr/>
        <p:txBody>
          <a:bodyPr/>
          <a:lstStyle/>
          <a:p>
            <a:r>
              <a:rPr lang="en-US" dirty="0"/>
              <a:t>Medication Access Issues: Prior Authorizations Impose a Barrier to Prescription Drug Coverage</a:t>
            </a:r>
          </a:p>
        </p:txBody>
      </p:sp>
    </p:spTree>
    <p:extLst>
      <p:ext uri="{BB962C8B-B14F-4D97-AF65-F5344CB8AC3E}">
        <p14:creationId xmlns:p14="http://schemas.microsoft.com/office/powerpoint/2010/main" val="4234163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FAF3-C84C-EA1B-2424-8DB8AF72945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37AF09-F7F6-835E-D905-88B92389F4E1}"/>
              </a:ext>
            </a:extLst>
          </p:cNvPr>
          <p:cNvSpPr>
            <a:spLocks noGrp="1"/>
          </p:cNvSpPr>
          <p:nvPr>
            <p:ph idx="1"/>
          </p:nvPr>
        </p:nvSpPr>
        <p:spPr/>
        <p:txBody>
          <a:bodyPr>
            <a:noAutofit/>
          </a:bodyPr>
          <a:lstStyle/>
          <a:p>
            <a:r>
              <a:rPr lang="en-US" sz="2300" dirty="0"/>
              <a:t>Most providers submit PAs retrospectively</a:t>
            </a:r>
          </a:p>
          <a:p>
            <a:r>
              <a:rPr lang="en-US" sz="2300" dirty="0"/>
              <a:t>The pharmacy or patient notifies the clinic of the need for a PA</a:t>
            </a:r>
          </a:p>
          <a:p>
            <a:r>
              <a:rPr lang="en-US" sz="2300" dirty="0"/>
              <a:t>Movement towards Prospective PA</a:t>
            </a:r>
          </a:p>
          <a:p>
            <a:r>
              <a:rPr lang="en-US" sz="2300" dirty="0"/>
              <a:t>At time of prescription</a:t>
            </a:r>
          </a:p>
          <a:p>
            <a:r>
              <a:rPr lang="en-US" sz="2300" dirty="0"/>
              <a:t>More efficient but there is lack of consistency b/w health plans.</a:t>
            </a:r>
          </a:p>
          <a:p>
            <a:r>
              <a:rPr lang="en-US" sz="2300" dirty="0"/>
              <a:t>Electronic prescribing </a:t>
            </a:r>
          </a:p>
          <a:p>
            <a:r>
              <a:rPr lang="en-US" sz="2300" dirty="0" err="1"/>
              <a:t>CoverMyMeds</a:t>
            </a:r>
            <a:r>
              <a:rPr lang="en-US" sz="2300" dirty="0"/>
              <a:t> (free!), Epic </a:t>
            </a:r>
          </a:p>
          <a:p>
            <a:r>
              <a:rPr lang="en-US" sz="2300" dirty="0"/>
              <a:t>Request PAs on behalf of multiple providers</a:t>
            </a:r>
          </a:p>
          <a:p>
            <a:r>
              <a:rPr lang="en-US" sz="2300" dirty="0"/>
              <a:t>Push for Automation – have this information at the time of prescribing, so patients/ providers have easier decision making</a:t>
            </a:r>
          </a:p>
          <a:p>
            <a:endParaRPr lang="en-US" sz="2300" dirty="0"/>
          </a:p>
          <a:p>
            <a:endParaRPr lang="en-US" sz="2300" dirty="0"/>
          </a:p>
          <a:p>
            <a:endParaRPr lang="en-US" sz="2300" dirty="0"/>
          </a:p>
        </p:txBody>
      </p:sp>
      <p:sp>
        <p:nvSpPr>
          <p:cNvPr id="3" name="Title 2">
            <a:extLst>
              <a:ext uri="{FF2B5EF4-FFF2-40B4-BE49-F238E27FC236}">
                <a16:creationId xmlns:a16="http://schemas.microsoft.com/office/drawing/2014/main" id="{D1642FE6-1706-4D70-3E25-9855A0CA500C}"/>
              </a:ext>
            </a:extLst>
          </p:cNvPr>
          <p:cNvSpPr>
            <a:spLocks noGrp="1"/>
          </p:cNvSpPr>
          <p:nvPr>
            <p:ph type="title"/>
          </p:nvPr>
        </p:nvSpPr>
        <p:spPr/>
        <p:txBody>
          <a:bodyPr/>
          <a:lstStyle/>
          <a:p>
            <a:r>
              <a:rPr lang="en-US" dirty="0"/>
              <a:t>Medication Access Issues: Prior Authorizations</a:t>
            </a:r>
          </a:p>
        </p:txBody>
      </p:sp>
    </p:spTree>
    <p:extLst>
      <p:ext uri="{BB962C8B-B14F-4D97-AF65-F5344CB8AC3E}">
        <p14:creationId xmlns:p14="http://schemas.microsoft.com/office/powerpoint/2010/main" val="1809945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ABA76-EDC0-2EE2-388D-AF162807E067}"/>
            </a:ext>
          </a:extLst>
        </p:cNvPr>
        <p:cNvGrpSpPr/>
        <p:nvPr/>
      </p:nvGrpSpPr>
      <p:grpSpPr>
        <a:xfrm>
          <a:off x="0" y="0"/>
          <a:ext cx="0" cy="0"/>
          <a:chOff x="0" y="0"/>
          <a:chExt cx="0" cy="0"/>
        </a:xfrm>
      </p:grpSpPr>
      <p:pic>
        <p:nvPicPr>
          <p:cNvPr id="3" name="Content Placeholder 3" descr="Screen Shot 2022-01-07 at 2.53.50 PM.png">
            <a:extLst>
              <a:ext uri="{FF2B5EF4-FFF2-40B4-BE49-F238E27FC236}">
                <a16:creationId xmlns:a16="http://schemas.microsoft.com/office/drawing/2014/main" id="{09825C12-ADA6-57E5-7B75-2BA5E1AA26A6}"/>
              </a:ext>
            </a:extLst>
          </p:cNvPr>
          <p:cNvPicPr>
            <a:picLocks noChangeAspect="1"/>
          </p:cNvPicPr>
          <p:nvPr/>
        </p:nvPicPr>
        <p:blipFill>
          <a:blip r:embed="rId3"/>
          <a:stretch>
            <a:fillRect/>
          </a:stretch>
        </p:blipFill>
        <p:spPr>
          <a:xfrm>
            <a:off x="1593124" y="1220045"/>
            <a:ext cx="9005751" cy="5523135"/>
          </a:xfrm>
          <a:prstGeom prst="rect">
            <a:avLst/>
          </a:prstGeom>
        </p:spPr>
      </p:pic>
      <p:sp>
        <p:nvSpPr>
          <p:cNvPr id="5" name="TextBox 4">
            <a:extLst>
              <a:ext uri="{FF2B5EF4-FFF2-40B4-BE49-F238E27FC236}">
                <a16:creationId xmlns:a16="http://schemas.microsoft.com/office/drawing/2014/main" id="{27C81A66-A6AD-292F-5ECB-613D349E4E62}"/>
              </a:ext>
            </a:extLst>
          </p:cNvPr>
          <p:cNvSpPr txBox="1"/>
          <p:nvPr/>
        </p:nvSpPr>
        <p:spPr>
          <a:xfrm>
            <a:off x="10495447" y="2396564"/>
            <a:ext cx="1696553" cy="3170099"/>
          </a:xfrm>
          <a:prstGeom prst="rect">
            <a:avLst/>
          </a:prstGeom>
          <a:noFill/>
        </p:spPr>
        <p:txBody>
          <a:bodyPr wrap="square" rtlCol="0">
            <a:spAutoFit/>
          </a:bodyPr>
          <a:lstStyle/>
          <a:p>
            <a:r>
              <a:rPr lang="en-US" sz="2000" b="1" dirty="0"/>
              <a:t>-All PAs for Oct 2021, total = 67</a:t>
            </a:r>
          </a:p>
          <a:p>
            <a:endParaRPr lang="en-US" sz="2000" b="1" dirty="0"/>
          </a:p>
          <a:p>
            <a:r>
              <a:rPr lang="en-US" sz="2000" b="1" dirty="0"/>
              <a:t>-Roughly 3000 patients total in our practice</a:t>
            </a:r>
          </a:p>
          <a:p>
            <a:endParaRPr lang="en-US" sz="2000" b="1" dirty="0"/>
          </a:p>
        </p:txBody>
      </p:sp>
      <p:sp>
        <p:nvSpPr>
          <p:cNvPr id="2" name="TextBox 1">
            <a:extLst>
              <a:ext uri="{FF2B5EF4-FFF2-40B4-BE49-F238E27FC236}">
                <a16:creationId xmlns:a16="http://schemas.microsoft.com/office/drawing/2014/main" id="{7E4C14A3-33E9-04ED-C924-83F3D9D19194}"/>
              </a:ext>
            </a:extLst>
          </p:cNvPr>
          <p:cNvSpPr txBox="1"/>
          <p:nvPr/>
        </p:nvSpPr>
        <p:spPr>
          <a:xfrm>
            <a:off x="221685" y="6371555"/>
            <a:ext cx="1233030" cy="246221"/>
          </a:xfrm>
          <a:prstGeom prst="rect">
            <a:avLst/>
          </a:prstGeom>
          <a:noFill/>
        </p:spPr>
        <p:txBody>
          <a:bodyPr wrap="none" rtlCol="0">
            <a:spAutoFit/>
          </a:bodyPr>
          <a:lstStyle/>
          <a:p>
            <a:r>
              <a:rPr lang="en-US" sz="1000" dirty="0"/>
              <a:t>Figure by SCC staff</a:t>
            </a:r>
          </a:p>
        </p:txBody>
      </p:sp>
      <p:sp>
        <p:nvSpPr>
          <p:cNvPr id="6" name="Title 5">
            <a:extLst>
              <a:ext uri="{FF2B5EF4-FFF2-40B4-BE49-F238E27FC236}">
                <a16:creationId xmlns:a16="http://schemas.microsoft.com/office/drawing/2014/main" id="{D660A303-5007-276B-CC31-0BDC304C3895}"/>
              </a:ext>
            </a:extLst>
          </p:cNvPr>
          <p:cNvSpPr>
            <a:spLocks noGrp="1"/>
          </p:cNvSpPr>
          <p:nvPr>
            <p:ph type="title"/>
          </p:nvPr>
        </p:nvSpPr>
        <p:spPr/>
        <p:txBody>
          <a:bodyPr/>
          <a:lstStyle/>
          <a:p>
            <a:r>
              <a:rPr lang="en-US" dirty="0"/>
              <a:t>Prior Authorizations in the Emory SCC</a:t>
            </a:r>
          </a:p>
        </p:txBody>
      </p:sp>
    </p:spTree>
    <p:extLst>
      <p:ext uri="{BB962C8B-B14F-4D97-AF65-F5344CB8AC3E}">
        <p14:creationId xmlns:p14="http://schemas.microsoft.com/office/powerpoint/2010/main" val="2448209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E891D-8CCA-5B94-5413-18366CB988A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E10E551-A1C1-229D-DF93-6B37A1DD18BB}"/>
              </a:ext>
            </a:extLst>
          </p:cNvPr>
          <p:cNvSpPr>
            <a:spLocks noGrp="1"/>
          </p:cNvSpPr>
          <p:nvPr>
            <p:ph idx="1"/>
          </p:nvPr>
        </p:nvSpPr>
        <p:spPr/>
        <p:txBody>
          <a:bodyPr vert="horz" lIns="91440" tIns="45720" rIns="91440" bIns="45720" rtlCol="0" anchor="t">
            <a:normAutofit/>
          </a:bodyPr>
          <a:lstStyle/>
          <a:p>
            <a:r>
              <a:rPr lang="en-US" sz="2400" dirty="0"/>
              <a:t>Prior authorization</a:t>
            </a:r>
          </a:p>
          <a:p>
            <a:pPr>
              <a:spcAft>
                <a:spcPts val="1000"/>
              </a:spcAft>
            </a:pPr>
            <a:r>
              <a:rPr lang="en-US" sz="2400" dirty="0"/>
              <a:t>Step up therapy</a:t>
            </a:r>
          </a:p>
          <a:p>
            <a:pPr lvl="1">
              <a:spcAft>
                <a:spcPts val="1000"/>
              </a:spcAft>
              <a:buFont typeface="Courier New" panose="020B0604020202020204" pitchFamily="34" charset="0"/>
              <a:buChar char="o"/>
            </a:pPr>
            <a:r>
              <a:rPr lang="en-US" sz="3000" dirty="0"/>
              <a:t>A type of prior authorization </a:t>
            </a:r>
          </a:p>
          <a:p>
            <a:pPr lvl="1">
              <a:spcAft>
                <a:spcPts val="1000"/>
              </a:spcAft>
              <a:buFont typeface="Courier New" panose="020B0604020202020204" pitchFamily="34" charset="0"/>
              <a:buChar char="o"/>
            </a:pPr>
            <a:r>
              <a:rPr lang="en-US" sz="3000" dirty="0"/>
              <a:t>Prescribe lower priced medications before stepping up to other more costly medications</a:t>
            </a:r>
          </a:p>
          <a:p>
            <a:r>
              <a:rPr lang="en-US" sz="2400" dirty="0"/>
              <a:t>Quantity Limits</a:t>
            </a:r>
          </a:p>
          <a:p>
            <a:r>
              <a:rPr lang="en-US" sz="2400" dirty="0"/>
              <a:t>Age requirements</a:t>
            </a:r>
          </a:p>
          <a:p>
            <a:endParaRPr lang="en-US" dirty="0"/>
          </a:p>
          <a:p>
            <a:endParaRPr lang="en-US" dirty="0"/>
          </a:p>
        </p:txBody>
      </p:sp>
      <p:sp>
        <p:nvSpPr>
          <p:cNvPr id="3" name="Title 2">
            <a:extLst>
              <a:ext uri="{FF2B5EF4-FFF2-40B4-BE49-F238E27FC236}">
                <a16:creationId xmlns:a16="http://schemas.microsoft.com/office/drawing/2014/main" id="{D6158744-9AEB-FC2F-9625-EA38D1316915}"/>
              </a:ext>
            </a:extLst>
          </p:cNvPr>
          <p:cNvSpPr>
            <a:spLocks noGrp="1"/>
          </p:cNvSpPr>
          <p:nvPr>
            <p:ph type="title"/>
          </p:nvPr>
        </p:nvSpPr>
        <p:spPr/>
        <p:txBody>
          <a:bodyPr/>
          <a:lstStyle/>
          <a:p>
            <a:r>
              <a:rPr lang="en-US" dirty="0"/>
              <a:t>Medication Access Issues: Other Restrictions Placed by Insurance Companies</a:t>
            </a:r>
          </a:p>
        </p:txBody>
      </p:sp>
    </p:spTree>
    <p:extLst>
      <p:ext uri="{BB962C8B-B14F-4D97-AF65-F5344CB8AC3E}">
        <p14:creationId xmlns:p14="http://schemas.microsoft.com/office/powerpoint/2010/main" val="3161600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7DB6E-994B-6167-5CA8-679D48B2370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17437F5-9C57-1259-FF23-6249551AE318}"/>
              </a:ext>
            </a:extLst>
          </p:cNvPr>
          <p:cNvSpPr>
            <a:spLocks noGrp="1"/>
          </p:cNvSpPr>
          <p:nvPr>
            <p:ph idx="1"/>
          </p:nvPr>
        </p:nvSpPr>
        <p:spPr/>
        <p:txBody>
          <a:bodyPr>
            <a:normAutofit/>
          </a:bodyPr>
          <a:lstStyle/>
          <a:p>
            <a:r>
              <a:rPr lang="en-US" sz="2400" dirty="0"/>
              <a:t>A team is helpful in navigating these challenges and processes</a:t>
            </a:r>
          </a:p>
          <a:p>
            <a:r>
              <a:rPr lang="en-US" sz="2400" dirty="0"/>
              <a:t>A specialty pharmacist and pharmacy technician</a:t>
            </a:r>
          </a:p>
          <a:p>
            <a:r>
              <a:rPr lang="en-US" sz="2400" dirty="0"/>
              <a:t>A prior-authorization specialist</a:t>
            </a:r>
          </a:p>
          <a:p>
            <a:r>
              <a:rPr lang="en-US" sz="2400" dirty="0"/>
              <a:t>Nursing staff	</a:t>
            </a:r>
          </a:p>
          <a:p>
            <a:r>
              <a:rPr lang="en-US" sz="2400" dirty="0"/>
              <a:t>Our LPN is trained to initiating the PA process and submitting letters of appeal</a:t>
            </a:r>
          </a:p>
          <a:p>
            <a:endParaRPr lang="en-US" sz="2400" dirty="0"/>
          </a:p>
          <a:p>
            <a:endParaRPr lang="en-US" sz="2400" dirty="0"/>
          </a:p>
        </p:txBody>
      </p:sp>
      <p:sp>
        <p:nvSpPr>
          <p:cNvPr id="3" name="Title 2">
            <a:extLst>
              <a:ext uri="{FF2B5EF4-FFF2-40B4-BE49-F238E27FC236}">
                <a16:creationId xmlns:a16="http://schemas.microsoft.com/office/drawing/2014/main" id="{04289A47-AF95-B7EC-57E4-97A2E8C38F1B}"/>
              </a:ext>
            </a:extLst>
          </p:cNvPr>
          <p:cNvSpPr>
            <a:spLocks noGrp="1"/>
          </p:cNvSpPr>
          <p:nvPr>
            <p:ph type="title"/>
          </p:nvPr>
        </p:nvSpPr>
        <p:spPr/>
        <p:txBody>
          <a:bodyPr/>
          <a:lstStyle/>
          <a:p>
            <a:r>
              <a:rPr lang="en-US" dirty="0"/>
              <a:t>Medication Access Issues</a:t>
            </a:r>
          </a:p>
        </p:txBody>
      </p:sp>
    </p:spTree>
    <p:extLst>
      <p:ext uri="{BB962C8B-B14F-4D97-AF65-F5344CB8AC3E}">
        <p14:creationId xmlns:p14="http://schemas.microsoft.com/office/powerpoint/2010/main" val="4008848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7B0C4-70DA-8868-5D2A-F9268169B89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E0589B0-2BC9-2C82-E9F7-008620DF878E}"/>
              </a:ext>
            </a:extLst>
          </p:cNvPr>
          <p:cNvSpPr txBox="1"/>
          <p:nvPr/>
        </p:nvSpPr>
        <p:spPr>
          <a:xfrm>
            <a:off x="2605004" y="5544811"/>
            <a:ext cx="8402410" cy="1107996"/>
          </a:xfrm>
          <a:prstGeom prst="rect">
            <a:avLst/>
          </a:prstGeom>
          <a:noFill/>
        </p:spPr>
        <p:txBody>
          <a:bodyPr wrap="square" rtlCol="0">
            <a:spAutoFit/>
          </a:bodyPr>
          <a:lstStyle/>
          <a:p>
            <a:r>
              <a:rPr lang="en-US" sz="2200" b="1" dirty="0"/>
              <a:t>* Clinical Documentation can help make your case: </a:t>
            </a:r>
            <a:r>
              <a:rPr lang="en-US" sz="2200" dirty="0"/>
              <a:t>a progress note stating that you’ve tried step up therapy already or preferred formulary alternatives</a:t>
            </a:r>
          </a:p>
        </p:txBody>
      </p:sp>
      <p:sp>
        <p:nvSpPr>
          <p:cNvPr id="2" name="TextBox 1">
            <a:extLst>
              <a:ext uri="{FF2B5EF4-FFF2-40B4-BE49-F238E27FC236}">
                <a16:creationId xmlns:a16="http://schemas.microsoft.com/office/drawing/2014/main" id="{886E24D9-CA55-0C9E-B950-77C2AC776E90}"/>
              </a:ext>
            </a:extLst>
          </p:cNvPr>
          <p:cNvSpPr txBox="1"/>
          <p:nvPr/>
        </p:nvSpPr>
        <p:spPr>
          <a:xfrm>
            <a:off x="838197" y="3082598"/>
            <a:ext cx="10515600" cy="2462213"/>
          </a:xfrm>
          <a:prstGeom prst="rect">
            <a:avLst/>
          </a:prstGeom>
          <a:noFill/>
          <a:ln>
            <a:solidFill>
              <a:schemeClr val="accent1"/>
            </a:solidFill>
          </a:ln>
        </p:spPr>
        <p:txBody>
          <a:bodyPr wrap="square" rtlCol="0">
            <a:spAutoFit/>
          </a:bodyPr>
          <a:lstStyle/>
          <a:p>
            <a:pPr lvl="2"/>
            <a:r>
              <a:rPr lang="en-US" sz="2200" b="1" i="1" dirty="0"/>
              <a:t>“Subject: PA Oxycontin 40mg – Denied</a:t>
            </a:r>
          </a:p>
          <a:p>
            <a:pPr lvl="2"/>
            <a:endParaRPr lang="en-US" sz="2200" b="1" i="1" dirty="0"/>
          </a:p>
          <a:p>
            <a:pPr lvl="2"/>
            <a:r>
              <a:rPr lang="en-US" sz="2200" b="1" i="1" dirty="0"/>
              <a:t>The PA for oxycontin 40mg has been Denied by the insurance company. Their criteria is that the patient must have tried and failed 3 of the formulary options: Morphine ER, Hydrocodone ER, Hydromorphone ER, methadone and Fentanyl transdermal”</a:t>
            </a:r>
          </a:p>
          <a:p>
            <a:endParaRPr lang="en-US" sz="2200" dirty="0"/>
          </a:p>
        </p:txBody>
      </p:sp>
      <p:sp>
        <p:nvSpPr>
          <p:cNvPr id="7" name="Content Placeholder 6">
            <a:extLst>
              <a:ext uri="{FF2B5EF4-FFF2-40B4-BE49-F238E27FC236}">
                <a16:creationId xmlns:a16="http://schemas.microsoft.com/office/drawing/2014/main" id="{42B32486-1EDB-C59E-13F6-FEB009936C24}"/>
              </a:ext>
            </a:extLst>
          </p:cNvPr>
          <p:cNvSpPr>
            <a:spLocks noGrp="1"/>
          </p:cNvSpPr>
          <p:nvPr>
            <p:ph idx="1"/>
          </p:nvPr>
        </p:nvSpPr>
        <p:spPr>
          <a:xfrm>
            <a:off x="838200" y="2077473"/>
            <a:ext cx="10515600" cy="3982616"/>
          </a:xfrm>
        </p:spPr>
        <p:txBody>
          <a:bodyPr>
            <a:normAutofit/>
          </a:bodyPr>
          <a:lstStyle/>
          <a:p>
            <a:r>
              <a:rPr lang="en-US" sz="2200" dirty="0"/>
              <a:t>May need a formulary alternative</a:t>
            </a:r>
          </a:p>
          <a:p>
            <a:r>
              <a:rPr lang="en-US" sz="2200" dirty="0"/>
              <a:t>Rejection letter may have alternatives and lists reasons for rejection</a:t>
            </a:r>
          </a:p>
          <a:p>
            <a:endParaRPr lang="en-US" sz="2200" dirty="0"/>
          </a:p>
          <a:p>
            <a:endParaRPr lang="en-US" sz="2200" dirty="0"/>
          </a:p>
        </p:txBody>
      </p:sp>
      <p:sp>
        <p:nvSpPr>
          <p:cNvPr id="5" name="Title 4">
            <a:extLst>
              <a:ext uri="{FF2B5EF4-FFF2-40B4-BE49-F238E27FC236}">
                <a16:creationId xmlns:a16="http://schemas.microsoft.com/office/drawing/2014/main" id="{9672F934-4A59-9FBB-B2B4-052364794580}"/>
              </a:ext>
            </a:extLst>
          </p:cNvPr>
          <p:cNvSpPr>
            <a:spLocks noGrp="1"/>
          </p:cNvSpPr>
          <p:nvPr>
            <p:ph type="title"/>
          </p:nvPr>
        </p:nvSpPr>
        <p:spPr/>
        <p:txBody>
          <a:bodyPr/>
          <a:lstStyle/>
          <a:p>
            <a:r>
              <a:rPr lang="en-US" dirty="0"/>
              <a:t>Medication Access Issues: Steps after Prior Authorizations</a:t>
            </a:r>
          </a:p>
        </p:txBody>
      </p:sp>
    </p:spTree>
    <p:extLst>
      <p:ext uri="{BB962C8B-B14F-4D97-AF65-F5344CB8AC3E}">
        <p14:creationId xmlns:p14="http://schemas.microsoft.com/office/powerpoint/2010/main" val="249567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E1A067-57E3-C0F6-F651-D7C4C6FA3CFE}"/>
              </a:ext>
            </a:extLst>
          </p:cNvPr>
          <p:cNvSpPr>
            <a:spLocks noGrp="1"/>
          </p:cNvSpPr>
          <p:nvPr>
            <p:ph idx="1"/>
          </p:nvPr>
        </p:nvSpPr>
        <p:spPr/>
        <p:txBody>
          <a:bodyPr vert="horz" lIns="91440" tIns="45720" rIns="91440" bIns="45720" rtlCol="0" anchor="t">
            <a:normAutofit/>
          </a:bodyPr>
          <a:lstStyle/>
          <a:p>
            <a:r>
              <a:rPr lang="en-US" sz="3200" b="1" dirty="0"/>
              <a:t>Navigate medication access issues</a:t>
            </a:r>
            <a:r>
              <a:rPr lang="en-US" sz="3200" dirty="0"/>
              <a:t> </a:t>
            </a:r>
            <a:endParaRPr lang="en-US" sz="3200"/>
          </a:p>
          <a:p>
            <a:pPr lvl="1">
              <a:spcAft>
                <a:spcPts val="1000"/>
              </a:spcAft>
              <a:buFont typeface="Courier New" panose="020B0604020202020204" pitchFamily="34" charset="0"/>
              <a:buChar char="o"/>
            </a:pPr>
            <a:r>
              <a:rPr lang="en-US" sz="3000"/>
              <a:t>Shortages </a:t>
            </a:r>
            <a:endParaRPr lang="en-US" sz="3000" dirty="0"/>
          </a:p>
          <a:p>
            <a:pPr lvl="1">
              <a:spcAft>
                <a:spcPts val="1000"/>
              </a:spcAft>
              <a:buFont typeface="Courier New" panose="020B0604020202020204" pitchFamily="34" charset="0"/>
              <a:buChar char="o"/>
            </a:pPr>
            <a:r>
              <a:rPr lang="en-US" sz="3000"/>
              <a:t>Cost</a:t>
            </a:r>
            <a:endParaRPr lang="en-US" sz="3000" dirty="0"/>
          </a:p>
          <a:p>
            <a:pPr lvl="1">
              <a:spcAft>
                <a:spcPts val="1000"/>
              </a:spcAft>
              <a:buFont typeface="Courier New" panose="020B0604020202020204" pitchFamily="34" charset="0"/>
              <a:buChar char="o"/>
            </a:pPr>
            <a:r>
              <a:rPr lang="en-US" sz="3000"/>
              <a:t>Prior authorizations</a:t>
            </a:r>
            <a:endParaRPr lang="en-US"/>
          </a:p>
          <a:p>
            <a:pPr lvl="1">
              <a:spcAft>
                <a:spcPts val="1000"/>
              </a:spcAft>
              <a:buFont typeface="Courier New" panose="020B0604020202020204" pitchFamily="34" charset="0"/>
              <a:buChar char="o"/>
            </a:pPr>
            <a:r>
              <a:rPr lang="en-US" sz="3000"/>
              <a:t>Outpatient psychosocial </a:t>
            </a:r>
            <a:r>
              <a:rPr lang="en-US" sz="3000" dirty="0"/>
              <a:t>barriers to care</a:t>
            </a:r>
            <a:endParaRPr lang="en-US"/>
          </a:p>
          <a:p>
            <a:endParaRPr lang="en-US" sz="2400" b="1" dirty="0"/>
          </a:p>
          <a:p>
            <a:endParaRPr lang="en-US" sz="2400" b="1" dirty="0"/>
          </a:p>
          <a:p>
            <a:endParaRPr lang="en-US" sz="2400" b="1" dirty="0"/>
          </a:p>
          <a:p>
            <a:endParaRPr lang="en-US" sz="2400" b="1" dirty="0"/>
          </a:p>
        </p:txBody>
      </p:sp>
      <p:sp>
        <p:nvSpPr>
          <p:cNvPr id="3" name="Title 2">
            <a:extLst>
              <a:ext uri="{FF2B5EF4-FFF2-40B4-BE49-F238E27FC236}">
                <a16:creationId xmlns:a16="http://schemas.microsoft.com/office/drawing/2014/main" id="{98235728-8B89-BA3C-FE4E-C7194E9DF47A}"/>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352515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2927E-793E-937A-52FF-A66928235789}"/>
            </a:ext>
          </a:extLst>
        </p:cNvPr>
        <p:cNvGrpSpPr/>
        <p:nvPr/>
      </p:nvGrpSpPr>
      <p:grpSpPr>
        <a:xfrm>
          <a:off x="0" y="0"/>
          <a:ext cx="0" cy="0"/>
          <a:chOff x="0" y="0"/>
          <a:chExt cx="0" cy="0"/>
        </a:xfrm>
      </p:grpSpPr>
      <p:pic>
        <p:nvPicPr>
          <p:cNvPr id="5" name="Content Placeholder 4" descr="A screenshot of a medical form&#10;&#10;AI-generated content may be incorrect.">
            <a:extLst>
              <a:ext uri="{FF2B5EF4-FFF2-40B4-BE49-F238E27FC236}">
                <a16:creationId xmlns:a16="http://schemas.microsoft.com/office/drawing/2014/main" id="{B9BAC6A1-3386-A049-E0DD-50C59B91D3E7}"/>
              </a:ext>
            </a:extLst>
          </p:cNvPr>
          <p:cNvPicPr>
            <a:picLocks noChangeAspect="1"/>
          </p:cNvPicPr>
          <p:nvPr/>
        </p:nvPicPr>
        <p:blipFill>
          <a:blip r:embed="rId3"/>
          <a:stretch>
            <a:fillRect/>
          </a:stretch>
        </p:blipFill>
        <p:spPr>
          <a:xfrm>
            <a:off x="6261314" y="365125"/>
            <a:ext cx="5930686" cy="3626985"/>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25B1AD21-7FEB-4D36-CAD8-9FF945D5505D}"/>
              </a:ext>
            </a:extLst>
          </p:cNvPr>
          <p:cNvPicPr>
            <a:picLocks noChangeAspect="1"/>
          </p:cNvPicPr>
          <p:nvPr/>
        </p:nvPicPr>
        <p:blipFill>
          <a:blip r:embed="rId4"/>
          <a:stretch>
            <a:fillRect/>
          </a:stretch>
        </p:blipFill>
        <p:spPr>
          <a:xfrm>
            <a:off x="6261314" y="3783630"/>
            <a:ext cx="5930686" cy="3053384"/>
          </a:xfrm>
          <a:prstGeom prst="rect">
            <a:avLst/>
          </a:prstGeom>
        </p:spPr>
      </p:pic>
      <p:sp>
        <p:nvSpPr>
          <p:cNvPr id="3" name="TextBox 2">
            <a:extLst>
              <a:ext uri="{FF2B5EF4-FFF2-40B4-BE49-F238E27FC236}">
                <a16:creationId xmlns:a16="http://schemas.microsoft.com/office/drawing/2014/main" id="{4E235044-5F6A-731E-5F8D-67A0605A9F0B}"/>
              </a:ext>
            </a:extLst>
          </p:cNvPr>
          <p:cNvSpPr txBox="1"/>
          <p:nvPr/>
        </p:nvSpPr>
        <p:spPr>
          <a:xfrm>
            <a:off x="1125535" y="6369764"/>
            <a:ext cx="1616148" cy="246221"/>
          </a:xfrm>
          <a:prstGeom prst="rect">
            <a:avLst/>
          </a:prstGeom>
          <a:noFill/>
        </p:spPr>
        <p:txBody>
          <a:bodyPr wrap="none" rtlCol="0">
            <a:spAutoFit/>
          </a:bodyPr>
          <a:lstStyle/>
          <a:p>
            <a:r>
              <a:rPr lang="en-US" sz="1000" dirty="0"/>
              <a:t>Images created by author</a:t>
            </a:r>
          </a:p>
        </p:txBody>
      </p:sp>
      <p:sp>
        <p:nvSpPr>
          <p:cNvPr id="8" name="Content Placeholder 7">
            <a:extLst>
              <a:ext uri="{FF2B5EF4-FFF2-40B4-BE49-F238E27FC236}">
                <a16:creationId xmlns:a16="http://schemas.microsoft.com/office/drawing/2014/main" id="{8304623A-F6FB-06D6-4B57-21F78074ED50}"/>
              </a:ext>
            </a:extLst>
          </p:cNvPr>
          <p:cNvSpPr>
            <a:spLocks noGrp="1"/>
          </p:cNvSpPr>
          <p:nvPr>
            <p:ph idx="1"/>
          </p:nvPr>
        </p:nvSpPr>
        <p:spPr/>
        <p:txBody>
          <a:bodyPr>
            <a:normAutofit/>
          </a:bodyPr>
          <a:lstStyle/>
          <a:p>
            <a:r>
              <a:rPr lang="en-US" sz="2400" dirty="0"/>
              <a:t>Helpful Dot-phrases </a:t>
            </a:r>
          </a:p>
          <a:p>
            <a:pPr lvl="1"/>
            <a:endParaRPr lang="en-US" b="1" dirty="0"/>
          </a:p>
          <a:p>
            <a:pPr lvl="1"/>
            <a:r>
              <a:rPr lang="en-US" b="1" dirty="0"/>
              <a:t>.THERAPIESTRIED</a:t>
            </a:r>
          </a:p>
          <a:p>
            <a:pPr lvl="1"/>
            <a:r>
              <a:rPr lang="en-US" b="1" dirty="0"/>
              <a:t>.OPIOIDTRIALS</a:t>
            </a:r>
          </a:p>
          <a:p>
            <a:endParaRPr lang="en-US" sz="2400" dirty="0"/>
          </a:p>
          <a:p>
            <a:endParaRPr lang="en-US" sz="2400" dirty="0"/>
          </a:p>
        </p:txBody>
      </p:sp>
      <p:sp>
        <p:nvSpPr>
          <p:cNvPr id="6" name="Title 5">
            <a:extLst>
              <a:ext uri="{FF2B5EF4-FFF2-40B4-BE49-F238E27FC236}">
                <a16:creationId xmlns:a16="http://schemas.microsoft.com/office/drawing/2014/main" id="{90536B2C-8C59-4365-135A-4094915C8A0F}"/>
              </a:ext>
            </a:extLst>
          </p:cNvPr>
          <p:cNvSpPr>
            <a:spLocks noGrp="1"/>
          </p:cNvSpPr>
          <p:nvPr>
            <p:ph type="title"/>
          </p:nvPr>
        </p:nvSpPr>
        <p:spPr/>
        <p:txBody>
          <a:bodyPr/>
          <a:lstStyle/>
          <a:p>
            <a:r>
              <a:rPr lang="en-US" dirty="0"/>
              <a:t>Clinical Documentation </a:t>
            </a:r>
          </a:p>
        </p:txBody>
      </p:sp>
    </p:spTree>
    <p:extLst>
      <p:ext uri="{BB962C8B-B14F-4D97-AF65-F5344CB8AC3E}">
        <p14:creationId xmlns:p14="http://schemas.microsoft.com/office/powerpoint/2010/main" val="944451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54DD9-7D55-627E-8737-9714654DF3D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754F91B-6D50-6E58-A5B9-729AE38CC37A}"/>
              </a:ext>
            </a:extLst>
          </p:cNvPr>
          <p:cNvSpPr>
            <a:spLocks noGrp="1"/>
          </p:cNvSpPr>
          <p:nvPr>
            <p:ph idx="1"/>
          </p:nvPr>
        </p:nvSpPr>
        <p:spPr/>
        <p:txBody>
          <a:bodyPr vert="horz" lIns="91440" tIns="45720" rIns="91440" bIns="45720" rtlCol="0" anchor="t">
            <a:normAutofit/>
          </a:bodyPr>
          <a:lstStyle/>
          <a:p>
            <a:r>
              <a:rPr lang="en-US" sz="2400" u="sng" dirty="0"/>
              <a:t>Formulary Exercise</a:t>
            </a:r>
          </a:p>
          <a:p>
            <a:endParaRPr lang="en-US" sz="2400" dirty="0"/>
          </a:p>
          <a:p>
            <a:pPr lvl="1">
              <a:spcAft>
                <a:spcPts val="1000"/>
              </a:spcAft>
              <a:buFont typeface="Courier New" panose="020B0604020202020204" pitchFamily="34" charset="0"/>
              <a:buChar char="o"/>
            </a:pPr>
            <a:r>
              <a:rPr lang="en-US" sz="3000" dirty="0"/>
              <a:t>Cancer patient has refractory nausea and you want to know if </a:t>
            </a:r>
            <a:r>
              <a:rPr lang="en-US" sz="3000" dirty="0" err="1"/>
              <a:t>Gransietron</a:t>
            </a:r>
            <a:r>
              <a:rPr lang="en-US" sz="3000" dirty="0"/>
              <a:t> (</a:t>
            </a:r>
            <a:r>
              <a:rPr lang="en-US" sz="3000" dirty="0" err="1"/>
              <a:t>Sancuso</a:t>
            </a:r>
            <a:r>
              <a:rPr lang="en-US" sz="3000" dirty="0"/>
              <a:t>) patches or Dronabinol (Marinol) would be covered under their insurance plan (Florida Blue Cross Blue Shield, Blue Select). </a:t>
            </a:r>
          </a:p>
          <a:p>
            <a:endParaRPr lang="en-US" sz="2400" dirty="0"/>
          </a:p>
          <a:p>
            <a:endParaRPr lang="en-US" sz="2400" dirty="0"/>
          </a:p>
        </p:txBody>
      </p:sp>
      <p:sp>
        <p:nvSpPr>
          <p:cNvPr id="3" name="Title 2">
            <a:extLst>
              <a:ext uri="{FF2B5EF4-FFF2-40B4-BE49-F238E27FC236}">
                <a16:creationId xmlns:a16="http://schemas.microsoft.com/office/drawing/2014/main" id="{F7A856FB-4268-50DC-033F-60D229F254AF}"/>
              </a:ext>
            </a:extLst>
          </p:cNvPr>
          <p:cNvSpPr>
            <a:spLocks noGrp="1"/>
          </p:cNvSpPr>
          <p:nvPr>
            <p:ph type="title"/>
          </p:nvPr>
        </p:nvSpPr>
        <p:spPr/>
        <p:txBody>
          <a:bodyPr/>
          <a:lstStyle/>
          <a:p>
            <a:r>
              <a:rPr lang="en-US" dirty="0"/>
              <a:t>Medication Access Issues: Formularies</a:t>
            </a:r>
          </a:p>
        </p:txBody>
      </p:sp>
    </p:spTree>
    <p:extLst>
      <p:ext uri="{BB962C8B-B14F-4D97-AF65-F5344CB8AC3E}">
        <p14:creationId xmlns:p14="http://schemas.microsoft.com/office/powerpoint/2010/main" val="2639232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3EB7E-F59F-B561-E4B7-02ED7F4092F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0CA4357-120B-E786-6BF8-EDD260D450E4}"/>
              </a:ext>
            </a:extLst>
          </p:cNvPr>
          <p:cNvSpPr>
            <a:spLocks noGrp="1"/>
          </p:cNvSpPr>
          <p:nvPr>
            <p:ph idx="1"/>
          </p:nvPr>
        </p:nvSpPr>
        <p:spPr/>
        <p:txBody>
          <a:bodyPr>
            <a:noAutofit/>
          </a:bodyPr>
          <a:lstStyle/>
          <a:p>
            <a:r>
              <a:rPr lang="en-US" u="sng" dirty="0"/>
              <a:t>Formulary Exercise</a:t>
            </a:r>
          </a:p>
          <a:p>
            <a:pPr lvl="1"/>
            <a:r>
              <a:rPr lang="en-US" sz="1800" dirty="0"/>
              <a:t>Cancer patient has refractory nausea, and you want to know if </a:t>
            </a:r>
            <a:r>
              <a:rPr lang="en-US" sz="1800" dirty="0" err="1"/>
              <a:t>Gransietron</a:t>
            </a:r>
            <a:r>
              <a:rPr lang="en-US" sz="1800" dirty="0"/>
              <a:t> patches or Dronabinol would be covered under their insurance plan (Florida Blue Cross Blue Shield, Blue Select). </a:t>
            </a:r>
          </a:p>
          <a:p>
            <a:pPr lvl="1"/>
            <a:r>
              <a:rPr lang="en-US" sz="1800" dirty="0"/>
              <a:t>https://</a:t>
            </a:r>
            <a:r>
              <a:rPr lang="en-US" sz="1800" dirty="0" err="1"/>
              <a:t>member.myhealthtoolkitfl.com</a:t>
            </a:r>
            <a:r>
              <a:rPr lang="en-US" sz="1800" dirty="0"/>
              <a:t>/web/public/brands/</a:t>
            </a:r>
            <a:r>
              <a:rPr lang="en-US" sz="1800" dirty="0" err="1"/>
              <a:t>fl</a:t>
            </a:r>
            <a:r>
              <a:rPr lang="en-US" sz="1800" dirty="0"/>
              <a:t>/prescription-drugs/</a:t>
            </a:r>
          </a:p>
          <a:p>
            <a:pPr lvl="2"/>
            <a:r>
              <a:rPr lang="en-US" sz="1800" dirty="0"/>
              <a:t>OUTCOME:</a:t>
            </a:r>
          </a:p>
          <a:p>
            <a:pPr lvl="3"/>
            <a:r>
              <a:rPr lang="en-US" dirty="0" err="1"/>
              <a:t>Gransietron</a:t>
            </a:r>
            <a:r>
              <a:rPr lang="en-US" dirty="0"/>
              <a:t> is Tier 1, non-preferred, no PA/Step therapy/quantity limit/Specialty medication required</a:t>
            </a:r>
          </a:p>
          <a:p>
            <a:pPr lvl="3"/>
            <a:r>
              <a:rPr lang="en-US" dirty="0" err="1"/>
              <a:t>Sancuso</a:t>
            </a:r>
            <a:r>
              <a:rPr lang="en-US" dirty="0"/>
              <a:t> is Tier 3, non-preferred, no PA/Step therapy/quantity limit/Specialty medication required</a:t>
            </a:r>
          </a:p>
          <a:p>
            <a:pPr lvl="3"/>
            <a:r>
              <a:rPr lang="en-US" dirty="0"/>
              <a:t>Dronabinol is Tier 1, generic, no PA/Step therapy/quantity limit/Specialty medication required</a:t>
            </a:r>
          </a:p>
          <a:p>
            <a:pPr lvl="3"/>
            <a:r>
              <a:rPr lang="en-US" dirty="0"/>
              <a:t>Marinol is Tier 3, non-preferred, no PA/Step therapy/quantity limit/Specialty medication required</a:t>
            </a:r>
          </a:p>
          <a:p>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EB98B92F-63C7-7984-FF08-38F5F7B6F7E6}"/>
              </a:ext>
            </a:extLst>
          </p:cNvPr>
          <p:cNvSpPr>
            <a:spLocks noGrp="1"/>
          </p:cNvSpPr>
          <p:nvPr>
            <p:ph type="title"/>
          </p:nvPr>
        </p:nvSpPr>
        <p:spPr/>
        <p:txBody>
          <a:bodyPr/>
          <a:lstStyle/>
          <a:p>
            <a:r>
              <a:rPr lang="en-US" dirty="0"/>
              <a:t>Medication Access Issues: Formulary Exercise</a:t>
            </a:r>
          </a:p>
        </p:txBody>
      </p:sp>
    </p:spTree>
    <p:extLst>
      <p:ext uri="{BB962C8B-B14F-4D97-AF65-F5344CB8AC3E}">
        <p14:creationId xmlns:p14="http://schemas.microsoft.com/office/powerpoint/2010/main" val="1474182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6ECA1-245A-1255-AD9A-9B81EC04062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3D210C-D3FA-E0F8-354E-BBEF862B70D2}"/>
              </a:ext>
            </a:extLst>
          </p:cNvPr>
          <p:cNvSpPr>
            <a:spLocks noGrp="1"/>
          </p:cNvSpPr>
          <p:nvPr>
            <p:ph idx="1"/>
          </p:nvPr>
        </p:nvSpPr>
        <p:spPr/>
        <p:txBody>
          <a:bodyPr>
            <a:normAutofit/>
          </a:bodyPr>
          <a:lstStyle/>
          <a:p>
            <a:r>
              <a:rPr lang="en-US" sz="2400" dirty="0"/>
              <a:t>Formularies</a:t>
            </a:r>
          </a:p>
          <a:p>
            <a:pPr lvl="1"/>
            <a:r>
              <a:rPr lang="en-US" dirty="0"/>
              <a:t>Available online</a:t>
            </a:r>
          </a:p>
          <a:p>
            <a:pPr lvl="1"/>
            <a:r>
              <a:rPr lang="en-US" dirty="0"/>
              <a:t>Find the plan that most closely matches your patient’s insurance</a:t>
            </a:r>
          </a:p>
          <a:p>
            <a:pPr lvl="1"/>
            <a:r>
              <a:rPr lang="en-US" dirty="0"/>
              <a:t>If you don’t see a product name, look at generic AND brand name</a:t>
            </a:r>
          </a:p>
          <a:p>
            <a:endParaRPr lang="en-US" sz="2400" dirty="0"/>
          </a:p>
          <a:p>
            <a:r>
              <a:rPr lang="en-US" sz="2400" dirty="0"/>
              <a:t>Send a ”test script” and the pharmacy can tell you if a PA is required </a:t>
            </a:r>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A01CB8C7-77DC-31F8-2F7F-05510FA5BB15}"/>
              </a:ext>
            </a:extLst>
          </p:cNvPr>
          <p:cNvSpPr>
            <a:spLocks noGrp="1"/>
          </p:cNvSpPr>
          <p:nvPr>
            <p:ph type="title"/>
          </p:nvPr>
        </p:nvSpPr>
        <p:spPr/>
        <p:txBody>
          <a:bodyPr/>
          <a:lstStyle/>
          <a:p>
            <a:r>
              <a:rPr lang="en-US" dirty="0"/>
              <a:t>Medication Access Issue Pearls</a:t>
            </a:r>
          </a:p>
        </p:txBody>
      </p:sp>
    </p:spTree>
    <p:extLst>
      <p:ext uri="{BB962C8B-B14F-4D97-AF65-F5344CB8AC3E}">
        <p14:creationId xmlns:p14="http://schemas.microsoft.com/office/powerpoint/2010/main" val="25401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CDEB5-696D-E207-847E-AC59396803BC}"/>
              </a:ext>
            </a:extLst>
          </p:cNvPr>
          <p:cNvSpPr>
            <a:spLocks noGrp="1"/>
          </p:cNvSpPr>
          <p:nvPr>
            <p:ph type="title"/>
          </p:nvPr>
        </p:nvSpPr>
        <p:spPr/>
        <p:txBody>
          <a:bodyPr/>
          <a:lstStyle/>
          <a:p>
            <a:r>
              <a:rPr lang="en-US">
                <a:latin typeface="Georgia"/>
              </a:rPr>
              <a:t>Learning Objective</a:t>
            </a:r>
            <a:endParaRPr lang="en-US"/>
          </a:p>
        </p:txBody>
      </p:sp>
      <p:sp>
        <p:nvSpPr>
          <p:cNvPr id="3" name="Text Placeholder 2">
            <a:extLst>
              <a:ext uri="{FF2B5EF4-FFF2-40B4-BE49-F238E27FC236}">
                <a16:creationId xmlns:a16="http://schemas.microsoft.com/office/drawing/2014/main" id="{AB9FA101-DEA7-EE84-C736-FDEB4E748013}"/>
              </a:ext>
            </a:extLst>
          </p:cNvPr>
          <p:cNvSpPr>
            <a:spLocks noGrp="1"/>
          </p:cNvSpPr>
          <p:nvPr>
            <p:ph type="body" idx="1"/>
          </p:nvPr>
        </p:nvSpPr>
        <p:spPr/>
        <p:txBody>
          <a:bodyPr/>
          <a:lstStyle/>
          <a:p>
            <a:r>
              <a:rPr lang="en-US" b="1" dirty="0">
                <a:solidFill>
                  <a:schemeClr val="bg1"/>
                </a:solidFill>
              </a:rPr>
              <a:t>Navigate financial distress and social determinants of health in </a:t>
            </a:r>
            <a:r>
              <a:rPr lang="en-US" b="1">
                <a:solidFill>
                  <a:schemeClr val="bg1"/>
                </a:solidFill>
              </a:rPr>
              <a:t>the outpatient</a:t>
            </a:r>
            <a:r>
              <a:rPr lang="en-US" b="1" dirty="0">
                <a:solidFill>
                  <a:schemeClr val="bg1"/>
                </a:solidFill>
              </a:rPr>
              <a:t> palliative care setting</a:t>
            </a:r>
            <a:endParaRPr lang="en-US" dirty="0">
              <a:solidFill>
                <a:schemeClr val="bg1"/>
              </a:solidFill>
            </a:endParaRPr>
          </a:p>
        </p:txBody>
      </p:sp>
    </p:spTree>
    <p:extLst>
      <p:ext uri="{BB962C8B-B14F-4D97-AF65-F5344CB8AC3E}">
        <p14:creationId xmlns:p14="http://schemas.microsoft.com/office/powerpoint/2010/main" val="189407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FECDA-41C2-F88E-CDC5-ED2E6BA6C8F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D24F509-42C6-6EAB-4D98-A7A9AD73B3F3}"/>
              </a:ext>
            </a:extLst>
          </p:cNvPr>
          <p:cNvSpPr>
            <a:spLocks noGrp="1"/>
          </p:cNvSpPr>
          <p:nvPr>
            <p:ph idx="1"/>
          </p:nvPr>
        </p:nvSpPr>
        <p:spPr/>
        <p:txBody>
          <a:bodyPr vert="horz" lIns="91440" tIns="45720" rIns="91440" bIns="45720" rtlCol="0" anchor="t">
            <a:normAutofit fontScale="92500" lnSpcReduction="10000"/>
          </a:bodyPr>
          <a:lstStyle/>
          <a:p>
            <a:r>
              <a:rPr lang="en-US" sz="2400"/>
              <a:t>Example: </a:t>
            </a:r>
            <a:endParaRPr lang="en-US"/>
          </a:p>
          <a:p>
            <a:pPr lvl="1">
              <a:spcAft>
                <a:spcPts val="1000"/>
              </a:spcAft>
              <a:buFont typeface="Courier New" panose="020B0604020202020204" pitchFamily="34" charset="0"/>
              <a:buChar char="o"/>
            </a:pPr>
            <a:r>
              <a:rPr lang="en-US" sz="3000"/>
              <a:t>The Emory Supportive Care Clinic (SCC) has created a general </a:t>
            </a:r>
            <a:r>
              <a:rPr lang="en-US" sz="3000" dirty="0"/>
              <a:t>resource packet to send patients information based on need and area of residence (United Way, Salvation Army, Georgia Rental Assistance, Buckhead Christian Ministry, St Vincent de Paul Society, County Co-op, etc.). </a:t>
            </a:r>
            <a:endParaRPr lang="en-US" sz="1800"/>
          </a:p>
          <a:p>
            <a:endParaRPr lang="en-US" sz="2400" dirty="0"/>
          </a:p>
          <a:p>
            <a:r>
              <a:rPr lang="en-US" sz="2400" dirty="0"/>
              <a:t>Send the local Area Agency on Aging if applicable for resources</a:t>
            </a:r>
          </a:p>
          <a:p>
            <a:endParaRPr lang="en-US" sz="2400" dirty="0"/>
          </a:p>
          <a:p>
            <a:endParaRPr lang="en-US" sz="2400" dirty="0"/>
          </a:p>
          <a:p>
            <a:endParaRPr lang="en-US" sz="2400" dirty="0"/>
          </a:p>
        </p:txBody>
      </p:sp>
      <p:sp>
        <p:nvSpPr>
          <p:cNvPr id="2" name="Title 1">
            <a:extLst>
              <a:ext uri="{FF2B5EF4-FFF2-40B4-BE49-F238E27FC236}">
                <a16:creationId xmlns:a16="http://schemas.microsoft.com/office/drawing/2014/main" id="{DA4808A6-1357-63FE-6A1E-7600D7C0F8EF}"/>
              </a:ext>
            </a:extLst>
          </p:cNvPr>
          <p:cNvSpPr>
            <a:spLocks noGrp="1"/>
          </p:cNvSpPr>
          <p:nvPr>
            <p:ph type="title"/>
          </p:nvPr>
        </p:nvSpPr>
        <p:spPr/>
        <p:txBody>
          <a:bodyPr/>
          <a:lstStyle/>
          <a:p>
            <a:r>
              <a:rPr lang="en-US" dirty="0"/>
              <a:t>Navigating Financial Distress</a:t>
            </a:r>
          </a:p>
        </p:txBody>
      </p:sp>
    </p:spTree>
    <p:extLst>
      <p:ext uri="{BB962C8B-B14F-4D97-AF65-F5344CB8AC3E}">
        <p14:creationId xmlns:p14="http://schemas.microsoft.com/office/powerpoint/2010/main" val="2791025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2A7A3-1A18-FA3D-34BD-18202A97375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56EC622-5718-287D-0E24-56B77076CA2D}"/>
              </a:ext>
            </a:extLst>
          </p:cNvPr>
          <p:cNvSpPr>
            <a:spLocks noGrp="1"/>
          </p:cNvSpPr>
          <p:nvPr>
            <p:ph idx="1"/>
          </p:nvPr>
        </p:nvSpPr>
        <p:spPr>
          <a:xfrm>
            <a:off x="838200" y="1677718"/>
            <a:ext cx="10515600" cy="4773644"/>
          </a:xfrm>
        </p:spPr>
        <p:txBody>
          <a:bodyPr vert="horz" lIns="91440" tIns="45720" rIns="91440" bIns="45720" rtlCol="0" anchor="t">
            <a:normAutofit fontScale="77500" lnSpcReduction="20000"/>
          </a:bodyPr>
          <a:lstStyle/>
          <a:p>
            <a:pPr marL="0" indent="0">
              <a:buNone/>
            </a:pPr>
            <a:r>
              <a:rPr lang="en-US" sz="2400"/>
              <a:t>Engage your social worker and explore : </a:t>
            </a:r>
            <a:endParaRPr lang="en-US" sz="2400" dirty="0"/>
          </a:p>
          <a:p>
            <a:pPr marL="0" indent="0">
              <a:buNone/>
            </a:pPr>
            <a:endParaRPr lang="en-US" sz="2400" dirty="0"/>
          </a:p>
          <a:p>
            <a:pPr marL="342900" indent="-342900"/>
            <a:r>
              <a:rPr lang="en-US" sz="2400"/>
              <a:t>Access to food and stable housing</a:t>
            </a:r>
            <a:endParaRPr lang="en-US" sz="2400" dirty="0"/>
          </a:p>
          <a:p>
            <a:pPr marL="342900" indent="-342900"/>
            <a:endParaRPr lang="en-US" sz="2400" dirty="0"/>
          </a:p>
          <a:p>
            <a:pPr marL="342900" indent="-342900"/>
            <a:r>
              <a:rPr lang="en-US" sz="2400"/>
              <a:t>Transportation</a:t>
            </a:r>
            <a:endParaRPr lang="en-US" sz="2400" dirty="0"/>
          </a:p>
          <a:p>
            <a:pPr marL="342900" indent="-342900"/>
            <a:endParaRPr lang="en-US" sz="2400" dirty="0"/>
          </a:p>
          <a:p>
            <a:pPr marL="342900" indent="-342900"/>
            <a:r>
              <a:rPr lang="en-US" sz="2400"/>
              <a:t>Financial situation in setting of illness</a:t>
            </a:r>
          </a:p>
          <a:p>
            <a:pPr marL="0" indent="0">
              <a:buNone/>
            </a:pPr>
            <a:endParaRPr lang="en-US" sz="2400" dirty="0"/>
          </a:p>
          <a:p>
            <a:pPr marL="342900" indent="-342900"/>
            <a:r>
              <a:rPr lang="en-US" sz="2400"/>
              <a:t>Ability to navigate the "system" (literacy and access to insurance)</a:t>
            </a:r>
            <a:endParaRPr lang="en-US" sz="2400" dirty="0"/>
          </a:p>
          <a:p>
            <a:pPr marL="342900" indent="-342900"/>
            <a:endParaRPr lang="en-US" sz="2400" dirty="0"/>
          </a:p>
          <a:p>
            <a:pPr marL="342900" indent="-342900"/>
            <a:r>
              <a:rPr lang="en-US" sz="2400"/>
              <a:t>Support system</a:t>
            </a:r>
            <a:endParaRPr lang="en-US" sz="2400" dirty="0"/>
          </a:p>
          <a:p>
            <a:pPr marL="342900" indent="-342900"/>
            <a:endParaRPr lang="en-US" sz="2400" dirty="0"/>
          </a:p>
          <a:p>
            <a:pPr marL="342900" indent="-342900"/>
            <a:r>
              <a:rPr lang="en-US" sz="2400" dirty="0"/>
              <a:t>Role in the </a:t>
            </a:r>
            <a:r>
              <a:rPr lang="en-US" sz="2400"/>
              <a:t>family, dependents</a:t>
            </a:r>
            <a:endParaRPr lang="en-US" sz="2400" dirty="0"/>
          </a:p>
          <a:p>
            <a:endParaRPr lang="en-US" sz="2400" dirty="0"/>
          </a:p>
          <a:p>
            <a:endParaRPr lang="en-US" sz="2400" dirty="0"/>
          </a:p>
          <a:p>
            <a:endParaRPr lang="en-US" sz="2400" dirty="0"/>
          </a:p>
        </p:txBody>
      </p:sp>
      <p:sp>
        <p:nvSpPr>
          <p:cNvPr id="2" name="Title 1">
            <a:extLst>
              <a:ext uri="{FF2B5EF4-FFF2-40B4-BE49-F238E27FC236}">
                <a16:creationId xmlns:a16="http://schemas.microsoft.com/office/drawing/2014/main" id="{59F70AC4-531F-90C1-4787-A1D52ABC634A}"/>
              </a:ext>
            </a:extLst>
          </p:cNvPr>
          <p:cNvSpPr>
            <a:spLocks noGrp="1"/>
          </p:cNvSpPr>
          <p:nvPr>
            <p:ph type="title"/>
          </p:nvPr>
        </p:nvSpPr>
        <p:spPr/>
        <p:txBody>
          <a:bodyPr/>
          <a:lstStyle/>
          <a:p>
            <a:r>
              <a:rPr lang="en-US" dirty="0"/>
              <a:t>Navigating Social Determinants of Health</a:t>
            </a:r>
          </a:p>
        </p:txBody>
      </p:sp>
    </p:spTree>
    <p:extLst>
      <p:ext uri="{BB962C8B-B14F-4D97-AF65-F5344CB8AC3E}">
        <p14:creationId xmlns:p14="http://schemas.microsoft.com/office/powerpoint/2010/main" val="363331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BCF6-4D35-E9B7-A4F7-765D0E4912C0}"/>
              </a:ext>
            </a:extLst>
          </p:cNvPr>
          <p:cNvSpPr>
            <a:spLocks noGrp="1"/>
          </p:cNvSpPr>
          <p:nvPr>
            <p:ph type="title"/>
          </p:nvPr>
        </p:nvSpPr>
        <p:spPr/>
        <p:txBody>
          <a:bodyPr/>
          <a:lstStyle/>
          <a:p>
            <a:r>
              <a:rPr lang="en-US"/>
              <a:t>Learning Objective</a:t>
            </a:r>
          </a:p>
        </p:txBody>
      </p:sp>
      <p:sp>
        <p:nvSpPr>
          <p:cNvPr id="3" name="Content Placeholder 2">
            <a:extLst>
              <a:ext uri="{FF2B5EF4-FFF2-40B4-BE49-F238E27FC236}">
                <a16:creationId xmlns:a16="http://schemas.microsoft.com/office/drawing/2014/main" id="{6FADC03E-A2E7-AAD6-5C90-68998A6E621D}"/>
              </a:ext>
            </a:extLst>
          </p:cNvPr>
          <p:cNvSpPr>
            <a:spLocks noGrp="1"/>
          </p:cNvSpPr>
          <p:nvPr>
            <p:ph type="body" idx="1"/>
          </p:nvPr>
        </p:nvSpPr>
        <p:spPr/>
        <p:txBody>
          <a:bodyPr vert="horz" lIns="91440" tIns="45720" rIns="91440" bIns="45720" rtlCol="0" anchor="t">
            <a:normAutofit/>
          </a:bodyPr>
          <a:lstStyle/>
          <a:p>
            <a:r>
              <a:rPr lang="en-US" dirty="0"/>
              <a:t>Understand caring for un-represented and/or socially isolate patients with serious illness </a:t>
            </a:r>
            <a:r>
              <a:rPr lang="en-US" dirty="0" err="1"/>
              <a:t>outpatie</a:t>
            </a:r>
            <a:r>
              <a:rPr lang="en-US" dirty="0"/>
              <a:t>nt</a:t>
            </a:r>
          </a:p>
        </p:txBody>
      </p:sp>
    </p:spTree>
    <p:extLst>
      <p:ext uri="{BB962C8B-B14F-4D97-AF65-F5344CB8AC3E}">
        <p14:creationId xmlns:p14="http://schemas.microsoft.com/office/powerpoint/2010/main" val="606574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9B333-3610-38EA-27B9-799CFD25F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60FDFC-F0E7-4C5F-F7ED-57FE2EBA2F55}"/>
              </a:ext>
            </a:extLst>
          </p:cNvPr>
          <p:cNvSpPr>
            <a:spLocks noGrp="1"/>
          </p:cNvSpPr>
          <p:nvPr>
            <p:ph type="title"/>
          </p:nvPr>
        </p:nvSpPr>
        <p:spPr>
          <a:xfrm>
            <a:off x="349793" y="127001"/>
            <a:ext cx="10890929" cy="1097280"/>
          </a:xfrm>
        </p:spPr>
        <p:txBody>
          <a:bodyPr>
            <a:noAutofit/>
          </a:bodyPr>
          <a:lstStyle/>
          <a:p>
            <a:r>
              <a:rPr lang="en-US" sz="3400" dirty="0"/>
              <a:t>Caring for the Un-befriended and isolated with serious illness in the outpatient setting</a:t>
            </a:r>
          </a:p>
        </p:txBody>
      </p:sp>
      <p:sp>
        <p:nvSpPr>
          <p:cNvPr id="3" name="Content Placeholder 2">
            <a:extLst>
              <a:ext uri="{FF2B5EF4-FFF2-40B4-BE49-F238E27FC236}">
                <a16:creationId xmlns:a16="http://schemas.microsoft.com/office/drawing/2014/main" id="{ABDCD839-2A04-0B48-1566-B1FC4579A092}"/>
              </a:ext>
            </a:extLst>
          </p:cNvPr>
          <p:cNvSpPr>
            <a:spLocks noGrp="1"/>
          </p:cNvSpPr>
          <p:nvPr>
            <p:ph idx="1"/>
          </p:nvPr>
        </p:nvSpPr>
        <p:spPr>
          <a:xfrm>
            <a:off x="346166" y="1626544"/>
            <a:ext cx="11721870" cy="4759959"/>
          </a:xfrm>
        </p:spPr>
        <p:txBody>
          <a:bodyPr vert="horz" lIns="91440" tIns="45720" rIns="91440" bIns="45720" rtlCol="0" anchor="t">
            <a:noAutofit/>
          </a:bodyPr>
          <a:lstStyle/>
          <a:p>
            <a:pPr marL="0" indent="0">
              <a:buNone/>
            </a:pPr>
            <a:r>
              <a:rPr lang="en-US" sz="2000" b="1" u="sng">
                <a:solidFill>
                  <a:srgbClr val="000000"/>
                </a:solidFill>
              </a:rPr>
              <a:t>Unbefriend patients are greater risk for poor outcome and getting discordant EOL care </a:t>
            </a:r>
            <a:endParaRPr lang="en-US" sz="2000" b="1" u="sng"/>
          </a:p>
          <a:p>
            <a:pPr marL="0" indent="0">
              <a:buNone/>
            </a:pPr>
            <a:endParaRPr lang="en-US" sz="2000" b="1" dirty="0"/>
          </a:p>
          <a:p>
            <a:pPr>
              <a:buFont typeface="Calibri" panose="020B0604020202020204" pitchFamily="34" charset="0"/>
              <a:buChar char="-"/>
            </a:pPr>
            <a:r>
              <a:rPr lang="en-US" sz="1800" b="1" dirty="0"/>
              <a:t>Rapport building and engaging</a:t>
            </a:r>
            <a:r>
              <a:rPr lang="en-US" sz="1800" b="1"/>
              <a:t> with other team members (social work/IDT) is often helpful in providing additional patient  support. </a:t>
            </a:r>
            <a:endParaRPr lang="en-US" sz="1800" b="1" dirty="0"/>
          </a:p>
          <a:p>
            <a:pPr>
              <a:buFont typeface="Calibri" panose="020B0604020202020204" pitchFamily="34" charset="0"/>
              <a:buChar char="-"/>
            </a:pPr>
            <a:endParaRPr lang="en-US" sz="1800" b="1" dirty="0"/>
          </a:p>
          <a:p>
            <a:pPr>
              <a:buFont typeface="Calibri" panose="020B0604020202020204" pitchFamily="34" charset="0"/>
              <a:buChar char="-"/>
            </a:pPr>
            <a:r>
              <a:rPr lang="en-US" sz="1800" b="1" dirty="0"/>
              <a:t>Consider assessing </a:t>
            </a:r>
            <a:r>
              <a:rPr lang="en-US" sz="1800" b="1"/>
              <a:t>for victimization potential, screen to see if the patient has been the victim of human trafficking, sexual exploitation.   Is their domestic partner abusive?</a:t>
            </a:r>
          </a:p>
          <a:p>
            <a:pPr>
              <a:buFont typeface="Calibri" panose="020B0604020202020204" pitchFamily="34" charset="0"/>
              <a:buChar char="-"/>
            </a:pPr>
            <a:endParaRPr lang="en-US" sz="1800" b="1" dirty="0"/>
          </a:p>
          <a:p>
            <a:pPr>
              <a:buFont typeface="Calibri" panose="020B0604020202020204" pitchFamily="34" charset="0"/>
              <a:buChar char="-"/>
            </a:pPr>
            <a:r>
              <a:rPr lang="en-US" sz="1800" b="1" dirty="0"/>
              <a:t>Explore if they are undomiciled or marginally domiciled?  Would offering shelter services make things better (</a:t>
            </a:r>
            <a:r>
              <a:rPr lang="en-US" sz="1800" b="1" dirty="0" err="1"/>
              <a:t>i.e</a:t>
            </a:r>
            <a:r>
              <a:rPr lang="en-US" sz="1800" b="1" dirty="0"/>
              <a:t> family shelters). </a:t>
            </a:r>
          </a:p>
          <a:p>
            <a:pPr>
              <a:buFont typeface="Calibri" panose="020B0604020202020204" pitchFamily="34" charset="0"/>
              <a:buChar char="-"/>
            </a:pPr>
            <a:endParaRPr lang="en-US" sz="1800" b="1" dirty="0"/>
          </a:p>
          <a:p>
            <a:pPr>
              <a:buFont typeface="Calibri" panose="020B0604020202020204" pitchFamily="34" charset="0"/>
              <a:buChar char="-"/>
            </a:pPr>
            <a:r>
              <a:rPr lang="en-US" sz="1800" b="1" dirty="0"/>
              <a:t>Assessing for mental health issues is important as well, is there a history of trauma, PTSD, substance </a:t>
            </a:r>
            <a:r>
              <a:rPr lang="en-US" sz="1800" b="1"/>
              <a:t>abuse or</a:t>
            </a:r>
            <a:r>
              <a:rPr lang="en-US" sz="1800" b="1" dirty="0"/>
              <a:t>  abandonment that may be important to address.  </a:t>
            </a:r>
          </a:p>
          <a:p>
            <a:pPr marL="264795" lvl="1" indent="0">
              <a:buNone/>
            </a:pPr>
            <a:endParaRPr lang="en-US" sz="1400" dirty="0"/>
          </a:p>
        </p:txBody>
      </p:sp>
    </p:spTree>
    <p:extLst>
      <p:ext uri="{BB962C8B-B14F-4D97-AF65-F5344CB8AC3E}">
        <p14:creationId xmlns:p14="http://schemas.microsoft.com/office/powerpoint/2010/main" val="2070416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F6C87-3357-FED3-275E-50655828E10A}"/>
              </a:ext>
            </a:extLst>
          </p:cNvPr>
          <p:cNvSpPr>
            <a:spLocks noGrp="1"/>
          </p:cNvSpPr>
          <p:nvPr>
            <p:ph type="title"/>
          </p:nvPr>
        </p:nvSpPr>
        <p:spPr/>
        <p:txBody>
          <a:bodyPr/>
          <a:lstStyle/>
          <a:p>
            <a:r>
              <a:rPr lang="en-US" sz="3400" dirty="0">
                <a:latin typeface="Georgia"/>
              </a:rPr>
              <a:t>Caring for the Un-befriended and isolated </a:t>
            </a:r>
            <a:r>
              <a:rPr lang="en-US" sz="3400">
                <a:latin typeface="Georgia"/>
              </a:rPr>
              <a:t>with serious</a:t>
            </a:r>
            <a:r>
              <a:rPr lang="en-US" sz="3400" dirty="0">
                <a:latin typeface="Georgia"/>
              </a:rPr>
              <a:t> illness in the outpatient setting</a:t>
            </a:r>
            <a:endParaRPr lang="en-US" sz="3400" b="0" dirty="0">
              <a:latin typeface="Georgia"/>
            </a:endParaRPr>
          </a:p>
          <a:p>
            <a:endParaRPr lang="en-US" dirty="0"/>
          </a:p>
        </p:txBody>
      </p:sp>
      <p:sp>
        <p:nvSpPr>
          <p:cNvPr id="3" name="Content Placeholder 2">
            <a:extLst>
              <a:ext uri="{FF2B5EF4-FFF2-40B4-BE49-F238E27FC236}">
                <a16:creationId xmlns:a16="http://schemas.microsoft.com/office/drawing/2014/main" id="{D4412019-69C0-1580-A4A5-D2C5856E0046}"/>
              </a:ext>
            </a:extLst>
          </p:cNvPr>
          <p:cNvSpPr>
            <a:spLocks noGrp="1"/>
          </p:cNvSpPr>
          <p:nvPr>
            <p:ph idx="1"/>
          </p:nvPr>
        </p:nvSpPr>
        <p:spPr/>
        <p:txBody>
          <a:bodyPr vert="horz" lIns="91440" tIns="45720" rIns="91440" bIns="45720" rtlCol="0" anchor="t">
            <a:normAutofit/>
          </a:bodyPr>
          <a:lstStyle/>
          <a:p>
            <a:pPr marL="0" indent="0" algn="ctr">
              <a:buNone/>
            </a:pPr>
            <a:r>
              <a:rPr lang="en-US" sz="3200" b="1" dirty="0">
                <a:solidFill>
                  <a:srgbClr val="C00000"/>
                </a:solidFill>
              </a:rPr>
              <a:t>If no HCP can be identified, then I make extra efforts to complete a MOLST form with the patient so that their voice is documented.</a:t>
            </a:r>
            <a:r>
              <a:rPr lang="en-US" sz="3200" b="1" dirty="0"/>
              <a:t>  </a:t>
            </a:r>
            <a:endParaRPr lang="en-US" sz="3200" dirty="0"/>
          </a:p>
          <a:p>
            <a:pPr marL="0" indent="0" algn="ctr">
              <a:buNone/>
            </a:pPr>
            <a:r>
              <a:rPr lang="en-US" sz="3200" b="1" dirty="0"/>
              <a:t> Many patients may be hesitant to "sign anything" in which case I over time provide a detailed narrative of their goals, hopes and important abilities to better guide future </a:t>
            </a:r>
            <a:r>
              <a:rPr lang="en-US" sz="3200" b="1"/>
              <a:t>conversations and providers. </a:t>
            </a:r>
            <a:endParaRPr lang="en-US" sz="3200"/>
          </a:p>
          <a:p>
            <a:endParaRPr lang="en-US" dirty="0"/>
          </a:p>
        </p:txBody>
      </p:sp>
    </p:spTree>
    <p:extLst>
      <p:ext uri="{BB962C8B-B14F-4D97-AF65-F5344CB8AC3E}">
        <p14:creationId xmlns:p14="http://schemas.microsoft.com/office/powerpoint/2010/main" val="196113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F1029-5952-D7E6-57F3-BB65923C7AE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1C6FB9-235B-5946-E879-C938FEAF60AD}"/>
              </a:ext>
            </a:extLst>
          </p:cNvPr>
          <p:cNvSpPr>
            <a:spLocks noGrp="1"/>
          </p:cNvSpPr>
          <p:nvPr>
            <p:ph idx="1"/>
          </p:nvPr>
        </p:nvSpPr>
        <p:spPr/>
        <p:txBody>
          <a:bodyPr>
            <a:normAutofit/>
          </a:bodyPr>
          <a:lstStyle/>
          <a:p>
            <a:r>
              <a:rPr lang="en-US" sz="2400" dirty="0"/>
              <a:t>1. Cost </a:t>
            </a:r>
          </a:p>
          <a:p>
            <a:r>
              <a:rPr lang="en-US" sz="2400" dirty="0"/>
              <a:t>2. Communication with pharmacies</a:t>
            </a:r>
          </a:p>
          <a:p>
            <a:r>
              <a:rPr lang="en-US" sz="2400" dirty="0"/>
              <a:t>3. Medication availability/shortages</a:t>
            </a:r>
          </a:p>
          <a:p>
            <a:r>
              <a:rPr lang="en-US" sz="2400" dirty="0"/>
              <a:t>4. Insurance coverage</a:t>
            </a:r>
          </a:p>
          <a:p>
            <a:endParaRPr lang="en-US" sz="2400" dirty="0"/>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9EC19D91-EB3E-7E86-A85B-1198AC680C64}"/>
              </a:ext>
            </a:extLst>
          </p:cNvPr>
          <p:cNvSpPr>
            <a:spLocks noGrp="1"/>
          </p:cNvSpPr>
          <p:nvPr>
            <p:ph type="title"/>
          </p:nvPr>
        </p:nvSpPr>
        <p:spPr/>
        <p:txBody>
          <a:bodyPr/>
          <a:lstStyle/>
          <a:p>
            <a:r>
              <a:rPr lang="en-US" dirty="0"/>
              <a:t>Barriers to Medication Access</a:t>
            </a:r>
          </a:p>
        </p:txBody>
      </p:sp>
    </p:spTree>
    <p:extLst>
      <p:ext uri="{BB962C8B-B14F-4D97-AF65-F5344CB8AC3E}">
        <p14:creationId xmlns:p14="http://schemas.microsoft.com/office/powerpoint/2010/main" val="1207375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A6BFC-6333-FC6C-C58F-023ABE3082C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6BD984-EC3E-1C62-343A-B37ED4507720}"/>
              </a:ext>
            </a:extLst>
          </p:cNvPr>
          <p:cNvSpPr>
            <a:spLocks noGrp="1"/>
          </p:cNvSpPr>
          <p:nvPr>
            <p:ph idx="1"/>
          </p:nvPr>
        </p:nvSpPr>
        <p:spPr/>
        <p:txBody>
          <a:bodyPr vert="horz" lIns="91440" tIns="45720" rIns="91440" bIns="45720" rtlCol="0" anchor="t">
            <a:noAutofit/>
          </a:bodyPr>
          <a:lstStyle/>
          <a:p>
            <a:pPr marL="342900" indent="-342900">
              <a:buFont typeface="+mj-lt"/>
              <a:buAutoNum type="arabicPeriod"/>
            </a:pPr>
            <a:r>
              <a:rPr lang="en-US" sz="1200" dirty="0">
                <a:solidFill>
                  <a:schemeClr val="tx2"/>
                </a:solidFill>
              </a:rPr>
              <a:t>Wilson N, </a:t>
            </a:r>
            <a:r>
              <a:rPr lang="en-US" sz="1200" dirty="0" err="1">
                <a:solidFill>
                  <a:schemeClr val="tx2"/>
                </a:solidFill>
              </a:rPr>
              <a:t>Kariisa</a:t>
            </a:r>
            <a:r>
              <a:rPr lang="en-US" sz="1200" dirty="0">
                <a:solidFill>
                  <a:schemeClr val="tx2"/>
                </a:solidFill>
              </a:rPr>
              <a:t> M, Seth P, Smith H IV, Davis NL. Drug and opioid-involved overdose deaths—United States, 2017–2018. MMWR </a:t>
            </a:r>
            <a:r>
              <a:rPr lang="en-US" sz="1200" dirty="0" err="1">
                <a:solidFill>
                  <a:schemeClr val="tx2"/>
                </a:solidFill>
              </a:rPr>
              <a:t>Morb</a:t>
            </a:r>
            <a:r>
              <a:rPr lang="en-US" sz="1200" dirty="0">
                <a:solidFill>
                  <a:schemeClr val="tx2"/>
                </a:solidFill>
              </a:rPr>
              <a:t> Mortal </a:t>
            </a:r>
            <a:r>
              <a:rPr lang="en-US" sz="1200" dirty="0" err="1">
                <a:solidFill>
                  <a:schemeClr val="tx2"/>
                </a:solidFill>
              </a:rPr>
              <a:t>Wkly</a:t>
            </a:r>
            <a:r>
              <a:rPr lang="en-US" sz="1200" dirty="0">
                <a:solidFill>
                  <a:schemeClr val="tx2"/>
                </a:solidFill>
              </a:rPr>
              <a:t> Rep. 2020;69. doi:10.15585/mmwr.mm6911a4</a:t>
            </a:r>
          </a:p>
          <a:p>
            <a:pPr marL="342900" indent="-342900">
              <a:buFont typeface="+mj-lt"/>
              <a:buAutoNum type="arabicPeriod"/>
            </a:pPr>
            <a:r>
              <a:rPr lang="en-US" sz="1200" dirty="0">
                <a:solidFill>
                  <a:schemeClr val="tx2"/>
                </a:solidFill>
              </a:rPr>
              <a:t>Page R, Blanchard E. Opioids and cancer pain: patients’ needs and access challenges. J Oncol </a:t>
            </a:r>
            <a:r>
              <a:rPr lang="en-US" sz="1200" dirty="0" err="1">
                <a:solidFill>
                  <a:schemeClr val="tx2"/>
                </a:solidFill>
              </a:rPr>
              <a:t>Pract</a:t>
            </a:r>
            <a:r>
              <a:rPr lang="en-US" sz="1200" dirty="0">
                <a:solidFill>
                  <a:schemeClr val="tx2"/>
                </a:solidFill>
              </a:rPr>
              <a:t>. 2019;15(5):229-231. doi:10.1200/JOP.19.00081</a:t>
            </a:r>
          </a:p>
          <a:p>
            <a:pPr marL="342900" indent="-342900">
              <a:buFont typeface="+mj-lt"/>
              <a:buAutoNum type="arabicPeriod"/>
            </a:pPr>
            <a:r>
              <a:rPr lang="en-US" sz="1200" dirty="0">
                <a:solidFill>
                  <a:schemeClr val="tx2"/>
                </a:solidFill>
              </a:rPr>
              <a:t>van den </a:t>
            </a:r>
            <a:r>
              <a:rPr lang="en-US" sz="1200" dirty="0" err="1">
                <a:solidFill>
                  <a:schemeClr val="tx2"/>
                </a:solidFill>
              </a:rPr>
              <a:t>Beuken</a:t>
            </a:r>
            <a:r>
              <a:rPr lang="en-US" sz="1200" dirty="0">
                <a:solidFill>
                  <a:schemeClr val="tx2"/>
                </a:solidFill>
              </a:rPr>
              <a:t>-van </a:t>
            </a:r>
            <a:r>
              <a:rPr lang="en-US" sz="1200" dirty="0" err="1">
                <a:solidFill>
                  <a:schemeClr val="tx2"/>
                </a:solidFill>
              </a:rPr>
              <a:t>Everdingen</a:t>
            </a:r>
            <a:r>
              <a:rPr lang="en-US" sz="1200" dirty="0">
                <a:solidFill>
                  <a:schemeClr val="tx2"/>
                </a:solidFill>
              </a:rPr>
              <a:t> MHJ, </a:t>
            </a:r>
            <a:r>
              <a:rPr lang="en-US" sz="1200" dirty="0" err="1">
                <a:solidFill>
                  <a:schemeClr val="tx2"/>
                </a:solidFill>
              </a:rPr>
              <a:t>Hochstenbach</a:t>
            </a:r>
            <a:r>
              <a:rPr lang="en-US" sz="1200" dirty="0">
                <a:solidFill>
                  <a:schemeClr val="tx2"/>
                </a:solidFill>
              </a:rPr>
              <a:t> LMJ, Joosten EAJ, Tjan-</a:t>
            </a:r>
            <a:r>
              <a:rPr lang="en-US" sz="1200" dirty="0" err="1">
                <a:solidFill>
                  <a:schemeClr val="tx2"/>
                </a:solidFill>
              </a:rPr>
              <a:t>Heijnen</a:t>
            </a:r>
            <a:r>
              <a:rPr lang="en-US" sz="1200" dirty="0">
                <a:solidFill>
                  <a:schemeClr val="tx2"/>
                </a:solidFill>
              </a:rPr>
              <a:t> VCG, Janssen DJA. Update on prevalence of pain in patients with cancer: systematic review and meta-analysis. J Pain Symptom Manage.2016;51(6):1070-1090.e9. doi:10.1016/j.jpainsymman.2015.12.340</a:t>
            </a:r>
          </a:p>
          <a:p>
            <a:pPr marL="342900" indent="-342900">
              <a:buFont typeface="+mj-lt"/>
              <a:buAutoNum type="arabicPeriod"/>
            </a:pPr>
            <a:r>
              <a:rPr lang="en-US" sz="1200" dirty="0">
                <a:solidFill>
                  <a:schemeClr val="tx2"/>
                </a:solidFill>
              </a:rPr>
              <a:t>American Cancer Society Cancer Action Network. Key findings summary: opioid access research project. Published 2018. Accessed January 9, 2026. https://</a:t>
            </a:r>
            <a:r>
              <a:rPr lang="en-US" sz="1200" err="1">
                <a:solidFill>
                  <a:schemeClr val="tx2"/>
                </a:solidFill>
              </a:rPr>
              <a:t>www.fightcancer.org</a:t>
            </a:r>
            <a:r>
              <a:rPr lang="en-US" sz="1200" dirty="0">
                <a:solidFill>
                  <a:schemeClr val="tx2"/>
                </a:solidFill>
              </a:rPr>
              <a:t>/sites/default/files/ACS%20CAN%20PQLC%20Opioid%20Research%20Project%20Key%20Findings%20Summary%20Memo%20FINAL.pdf</a:t>
            </a:r>
          </a:p>
          <a:p>
            <a:pPr marL="342900" indent="-342900">
              <a:buFont typeface="+mj-lt"/>
              <a:buAutoNum type="arabicPeriod"/>
            </a:pPr>
            <a:r>
              <a:rPr lang="en-US" sz="1200" dirty="0">
                <a:solidFill>
                  <a:schemeClr val="tx2"/>
                </a:solidFill>
              </a:rPr>
              <a:t>CVS Health. Our response to opioid litigation. Accessed January 9, 2026. https://</a:t>
            </a:r>
            <a:r>
              <a:rPr lang="en-US" sz="1200" err="1">
                <a:solidFill>
                  <a:schemeClr val="tx2"/>
                </a:solidFill>
              </a:rPr>
              <a:t>www.cvshealth.com</a:t>
            </a:r>
            <a:r>
              <a:rPr lang="en-US" sz="1200" dirty="0">
                <a:solidFill>
                  <a:schemeClr val="tx2"/>
                </a:solidFill>
              </a:rPr>
              <a:t>/impact/healthy-community/our-opioid-</a:t>
            </a:r>
            <a:r>
              <a:rPr lang="en-US" sz="1200" err="1">
                <a:solidFill>
                  <a:schemeClr val="tx2"/>
                </a:solidFill>
              </a:rPr>
              <a:t>response.html</a:t>
            </a:r>
            <a:endParaRPr lang="en-US" sz="1200">
              <a:solidFill>
                <a:schemeClr val="tx2"/>
              </a:solidFill>
            </a:endParaRPr>
          </a:p>
          <a:p>
            <a:pPr marL="342900" indent="-342900">
              <a:buFont typeface="+mj-lt"/>
              <a:buAutoNum type="arabicPeriod"/>
            </a:pPr>
            <a:r>
              <a:rPr lang="en-US" sz="1200" dirty="0">
                <a:solidFill>
                  <a:schemeClr val="tx2"/>
                </a:solidFill>
              </a:rPr>
              <a:t>Heung Y, Clark M, Tschanz J, </a:t>
            </a:r>
            <a:r>
              <a:rPr lang="en-US" sz="1200" dirty="0" err="1">
                <a:solidFill>
                  <a:schemeClr val="tx2"/>
                </a:solidFill>
              </a:rPr>
              <a:t>Bruera</a:t>
            </a:r>
            <a:r>
              <a:rPr lang="en-US" sz="1200" dirty="0">
                <a:solidFill>
                  <a:schemeClr val="tx2"/>
                </a:solidFill>
              </a:rPr>
              <a:t> E. Opioid prescription denials by community pharmacies for cancer-related pain: a case series. J Pain Symptom Manage. 2023;66(3):e431-e435. doi:10.1016/j.jpainsymman.2023.06.027</a:t>
            </a:r>
          </a:p>
          <a:p>
            <a:pPr marL="342900" indent="-342900">
              <a:buFont typeface="+mj-lt"/>
              <a:buAutoNum type="arabicPeriod"/>
            </a:pPr>
            <a:r>
              <a:rPr lang="en-US" sz="1200" err="1">
                <a:solidFill>
                  <a:schemeClr val="tx2"/>
                </a:solidFill>
              </a:rPr>
              <a:t>Medicare.gov</a:t>
            </a:r>
            <a:r>
              <a:rPr lang="en-US" sz="1200" dirty="0">
                <a:solidFill>
                  <a:schemeClr val="tx2"/>
                </a:solidFill>
              </a:rPr>
              <a:t>. How do drug plans work? Accessed January 9, 2026. https://</a:t>
            </a:r>
            <a:r>
              <a:rPr lang="en-US" sz="1200" err="1">
                <a:solidFill>
                  <a:schemeClr val="tx2"/>
                </a:solidFill>
              </a:rPr>
              <a:t>www.medicare.gov</a:t>
            </a:r>
            <a:r>
              <a:rPr lang="en-US" sz="1200" dirty="0">
                <a:solidFill>
                  <a:schemeClr val="tx2"/>
                </a:solidFill>
              </a:rPr>
              <a:t>/health-drug-plans/part-d/what-drug-plans-cover/how-drug-plans-work</a:t>
            </a:r>
          </a:p>
          <a:p>
            <a:pPr marL="342900" indent="-342900">
              <a:buFont typeface="+mj-lt"/>
              <a:buAutoNum type="arabicPeriod"/>
            </a:pPr>
            <a:endParaRPr lang="en-US" sz="1200" dirty="0">
              <a:solidFill>
                <a:schemeClr val="tx2"/>
              </a:solidFill>
            </a:endParaRPr>
          </a:p>
          <a:p>
            <a:pPr marL="342900" indent="-342900" fontAlgn="base">
              <a:buAutoNum type="arabicPeriod"/>
            </a:pPr>
            <a:endParaRPr lang="en-US" sz="1200" dirty="0">
              <a:solidFill>
                <a:schemeClr val="tx2"/>
              </a:solidFill>
            </a:endParaRPr>
          </a:p>
          <a:p>
            <a:endParaRPr lang="en-US" sz="1200" dirty="0"/>
          </a:p>
        </p:txBody>
      </p:sp>
      <p:sp>
        <p:nvSpPr>
          <p:cNvPr id="3" name="Title 2">
            <a:extLst>
              <a:ext uri="{FF2B5EF4-FFF2-40B4-BE49-F238E27FC236}">
                <a16:creationId xmlns:a16="http://schemas.microsoft.com/office/drawing/2014/main" id="{04AC582D-65EF-2BA2-D5C5-2A8A40F8B963}"/>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854760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9DF0-88ED-BC69-7F5F-2E61F4F8DCD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F865F64-5445-D9CD-F688-235675CDA2CE}"/>
              </a:ext>
            </a:extLst>
          </p:cNvPr>
          <p:cNvSpPr txBox="1"/>
          <p:nvPr/>
        </p:nvSpPr>
        <p:spPr>
          <a:xfrm>
            <a:off x="411057" y="2644170"/>
            <a:ext cx="8318274" cy="2431435"/>
          </a:xfrm>
          <a:prstGeom prst="rect">
            <a:avLst/>
          </a:prstGeom>
          <a:noFill/>
        </p:spPr>
        <p:txBody>
          <a:bodyPr wrap="square" lIns="91440" tIns="45720" rIns="91440" bIns="45720" rtlCol="0" anchor="t">
            <a:spAutoFit/>
          </a:bodyPr>
          <a:lstStyle/>
          <a:p>
            <a:r>
              <a:rPr lang="en-US" sz="4800" dirty="0">
                <a:solidFill>
                  <a:srgbClr val="002F6D"/>
                </a:solidFill>
                <a:latin typeface="Crimson Pro ExtraLight" pitchFamily="2" charset="77"/>
              </a:rPr>
              <a:t>Questions?</a:t>
            </a:r>
          </a:p>
          <a:p>
            <a:endParaRPr lang="en-US" sz="4800" dirty="0">
              <a:solidFill>
                <a:srgbClr val="002F6D"/>
              </a:solidFill>
              <a:latin typeface="Crimson Pro ExtraLight" pitchFamily="2" charset="77"/>
            </a:endParaRPr>
          </a:p>
          <a:p>
            <a:r>
              <a:rPr lang="en-US" sz="2800">
                <a:solidFill>
                  <a:schemeClr val="accent2"/>
                </a:solidFill>
                <a:latin typeface="Crimson Pro ExtraLight"/>
              </a:rPr>
              <a:t>vsweetn@emory.edu</a:t>
            </a:r>
          </a:p>
          <a:p>
            <a:r>
              <a:rPr lang="en-US" sz="2800">
                <a:solidFill>
                  <a:schemeClr val="accent2"/>
                </a:solidFill>
                <a:latin typeface="Crimson Pro ExtraLight"/>
              </a:rPr>
              <a:t>Angelika.golebiowska@nyulangone.org</a:t>
            </a:r>
          </a:p>
        </p:txBody>
      </p:sp>
      <p:pic>
        <p:nvPicPr>
          <p:cNvPr id="3" name="Graphic 2">
            <a:extLst>
              <a:ext uri="{FF2B5EF4-FFF2-40B4-BE49-F238E27FC236}">
                <a16:creationId xmlns:a16="http://schemas.microsoft.com/office/drawing/2014/main" id="{FFE50042-881B-F1CF-7082-366370ECF95E}"/>
              </a:ext>
            </a:extLst>
          </p:cNvPr>
          <p:cNvPicPr>
            <a:picLocks noChangeAspect="1"/>
          </p:cNvPicPr>
          <p:nvPr/>
        </p:nvPicPr>
        <p:blipFill>
          <a:blip>
            <a:extLst>
              <a:ext uri="{96DAC541-7B7A-43D3-8B79-37D633B846F1}">
                <asvg:svgBlip xmlns:asvg="http://schemas.microsoft.com/office/drawing/2016/SVG/main" r:embed="rId3"/>
              </a:ext>
            </a:extLst>
          </a:blip>
          <a:srcRect l="1" r="42414"/>
          <a:stretch/>
        </p:blipFill>
        <p:spPr>
          <a:xfrm>
            <a:off x="9115425" y="396348"/>
            <a:ext cx="3076575" cy="6044149"/>
          </a:xfrm>
          <a:prstGeom prst="rect">
            <a:avLst/>
          </a:prstGeom>
        </p:spPr>
      </p:pic>
      <p:pic>
        <p:nvPicPr>
          <p:cNvPr id="9218" name="Picture 2" descr="A person with long brown hair wearing a white lab coat&#10;&#10;AI-generated content may be incorrect.">
            <a:extLst>
              <a:ext uri="{FF2B5EF4-FFF2-40B4-BE49-F238E27FC236}">
                <a16:creationId xmlns:a16="http://schemas.microsoft.com/office/drawing/2014/main" id="{3E1A43D3-3464-85AE-80D1-A1DD43978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7083" y="396264"/>
            <a:ext cx="2682829" cy="2654183"/>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person in a black shirt&#10;&#10;AI-generated content may be incorrect.">
            <a:extLst>
              <a:ext uri="{FF2B5EF4-FFF2-40B4-BE49-F238E27FC236}">
                <a16:creationId xmlns:a16="http://schemas.microsoft.com/office/drawing/2014/main" id="{8C237527-CD71-E382-5E02-BEAE4150F290}"/>
              </a:ext>
            </a:extLst>
          </p:cNvPr>
          <p:cNvPicPr>
            <a:picLocks noGrp="1" noChangeAspect="1"/>
          </p:cNvPicPr>
          <p:nvPr>
            <p:ph idx="1"/>
          </p:nvPr>
        </p:nvPicPr>
        <p:blipFill>
          <a:blip r:embed="rId5"/>
          <a:srcRect l="38077" t="-645" r="-4713" b="-1290"/>
          <a:stretch>
            <a:fillRect/>
          </a:stretch>
        </p:blipFill>
        <p:spPr>
          <a:xfrm>
            <a:off x="8138889" y="3426923"/>
            <a:ext cx="3440078" cy="2310825"/>
          </a:xfrm>
          <a:prstGeom prst="rect">
            <a:avLst/>
          </a:prstGeom>
        </p:spPr>
      </p:pic>
      <p:sp>
        <p:nvSpPr>
          <p:cNvPr id="2" name="Title 1">
            <a:extLst>
              <a:ext uri="{FF2B5EF4-FFF2-40B4-BE49-F238E27FC236}">
                <a16:creationId xmlns:a16="http://schemas.microsoft.com/office/drawing/2014/main" id="{8A830C5E-55A6-E420-23CC-0BAA8D07CCF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61375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FE3A5-0C6D-0A45-61CB-2F64C9904A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6BEC1-C2A6-504F-D86E-69C8FDA4CE40}"/>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22465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0CEB8-666E-B3E2-FA92-128A500887A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A7402F-4D30-9359-5272-559FEBDAA478}"/>
              </a:ext>
            </a:extLst>
          </p:cNvPr>
          <p:cNvSpPr>
            <a:spLocks noGrp="1"/>
          </p:cNvSpPr>
          <p:nvPr>
            <p:ph idx="1"/>
          </p:nvPr>
        </p:nvSpPr>
        <p:spPr/>
        <p:txBody>
          <a:bodyPr>
            <a:normAutofit lnSpcReduction="10000"/>
          </a:bodyPr>
          <a:lstStyle/>
          <a:p>
            <a:pPr marL="0" indent="0">
              <a:buNone/>
            </a:pPr>
            <a:r>
              <a:rPr lang="en-US" sz="2400" i="1" dirty="0">
                <a:solidFill>
                  <a:srgbClr val="000000"/>
                </a:solidFill>
              </a:rPr>
              <a:t>Our Supportive Care Pharmacist (calls from Emory number): “I’m calling from Emory Healthcare on behalf of Dr. _____.Are you able to order in OxyContin 20mg #60 for a patient of ours with metastatic cancer?</a:t>
            </a:r>
          </a:p>
          <a:p>
            <a:pPr marL="0" indent="0">
              <a:buNone/>
            </a:pPr>
            <a:endParaRPr lang="en-US" sz="2400" i="1" dirty="0">
              <a:solidFill>
                <a:srgbClr val="000000"/>
              </a:solidFill>
              <a:latin typeface="Segoe UI" panose="020B0502040204020203" pitchFamily="34" charset="0"/>
            </a:endParaRPr>
          </a:p>
          <a:p>
            <a:pPr marL="0" indent="0">
              <a:buNone/>
            </a:pPr>
            <a:r>
              <a:rPr lang="en-US" sz="2400" i="1" dirty="0">
                <a:solidFill>
                  <a:srgbClr val="000000"/>
                </a:solidFill>
                <a:latin typeface="Segoe UI" panose="020B0502040204020203" pitchFamily="34" charset="0"/>
              </a:rPr>
              <a:t>Pharmacy: “No.” Click. </a:t>
            </a:r>
          </a:p>
          <a:p>
            <a:pPr marL="0" indent="0">
              <a:buNone/>
            </a:pPr>
            <a:endParaRPr lang="en-US" sz="2400" dirty="0">
              <a:solidFill>
                <a:schemeClr val="accent1"/>
              </a:solidFill>
              <a:latin typeface="Segoe UI" panose="020B0502040204020203" pitchFamily="34" charset="0"/>
            </a:endParaRPr>
          </a:p>
          <a:p>
            <a:pPr marL="0" indent="0">
              <a:buNone/>
            </a:pPr>
            <a:r>
              <a:rPr lang="en-US" sz="2400" dirty="0">
                <a:solidFill>
                  <a:schemeClr val="accent1"/>
                </a:solidFill>
                <a:latin typeface="Segoe UI" panose="020B0502040204020203" pitchFamily="34" charset="0"/>
              </a:rPr>
              <a:t>Tip: Many pharmacies want to see a prescription FIRST before divulging stock information</a:t>
            </a:r>
          </a:p>
          <a:p>
            <a:endParaRPr lang="en-US" sz="2400" dirty="0"/>
          </a:p>
        </p:txBody>
      </p:sp>
      <p:sp>
        <p:nvSpPr>
          <p:cNvPr id="3" name="Title 2">
            <a:extLst>
              <a:ext uri="{FF2B5EF4-FFF2-40B4-BE49-F238E27FC236}">
                <a16:creationId xmlns:a16="http://schemas.microsoft.com/office/drawing/2014/main" id="{FD2BDA41-7687-0911-FFC9-8C71E6CE1EF5}"/>
              </a:ext>
            </a:extLst>
          </p:cNvPr>
          <p:cNvSpPr>
            <a:spLocks noGrp="1"/>
          </p:cNvSpPr>
          <p:nvPr>
            <p:ph type="title"/>
          </p:nvPr>
        </p:nvSpPr>
        <p:spPr/>
        <p:txBody>
          <a:bodyPr/>
          <a:lstStyle/>
          <a:p>
            <a:r>
              <a:rPr lang="en-US" dirty="0"/>
              <a:t>Barriers to Medication Access</a:t>
            </a:r>
          </a:p>
        </p:txBody>
      </p:sp>
    </p:spTree>
    <p:extLst>
      <p:ext uri="{BB962C8B-B14F-4D97-AF65-F5344CB8AC3E}">
        <p14:creationId xmlns:p14="http://schemas.microsoft.com/office/powerpoint/2010/main" val="358823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D32E5-8067-4B82-1D48-6AC92359144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605F73-D794-7557-FCCE-C389508145AA}"/>
              </a:ext>
            </a:extLst>
          </p:cNvPr>
          <p:cNvSpPr>
            <a:spLocks noGrp="1"/>
          </p:cNvSpPr>
          <p:nvPr>
            <p:ph idx="1"/>
          </p:nvPr>
        </p:nvSpPr>
        <p:spPr/>
        <p:txBody>
          <a:bodyPr>
            <a:normAutofit/>
          </a:bodyPr>
          <a:lstStyle/>
          <a:p>
            <a:pPr marL="457200" indent="-457200"/>
            <a:r>
              <a:rPr lang="en-US" sz="2400" dirty="0"/>
              <a:t>In the US in 2017 per CDC ~72k people died of drug overdose (47k involving opioids)</a:t>
            </a:r>
            <a:r>
              <a:rPr lang="en-US" sz="2400" baseline="30000" dirty="0"/>
              <a:t>1</a:t>
            </a:r>
          </a:p>
          <a:p>
            <a:pPr marL="457200" indent="-457200"/>
            <a:endParaRPr lang="en-US" sz="2400" baseline="30000" dirty="0"/>
          </a:p>
          <a:p>
            <a:pPr marL="457200" indent="-457200"/>
            <a:r>
              <a:rPr lang="en-US" sz="2400" dirty="0"/>
              <a:t>Results in a </a:t>
            </a:r>
            <a:r>
              <a:rPr lang="en-US" sz="2400" i="1" dirty="0"/>
              <a:t>decrease in access to prescribed opioids</a:t>
            </a:r>
          </a:p>
          <a:p>
            <a:pPr marL="457200" indent="-457200"/>
            <a:endParaRPr lang="en-US" sz="2400" i="1" dirty="0"/>
          </a:p>
          <a:p>
            <a:pPr marL="457200" indent="-457200"/>
            <a:r>
              <a:rPr lang="en-US" sz="2400" dirty="0"/>
              <a:t>Cancer pain is undertreated and difficult to treat</a:t>
            </a:r>
            <a:r>
              <a:rPr lang="en-US" sz="2400" baseline="30000" dirty="0"/>
              <a:t>2</a:t>
            </a:r>
            <a:endParaRPr lang="en-US" sz="2400" dirty="0"/>
          </a:p>
          <a:p>
            <a:pPr fontAlgn="base"/>
            <a:endParaRPr lang="en-US" sz="2400" dirty="0">
              <a:solidFill>
                <a:srgbClr val="002F6D"/>
              </a:solidFill>
              <a:latin typeface="Segoe UI" panose="020B0502040204020203" pitchFamily="34" charset="0"/>
            </a:endParaRPr>
          </a:p>
        </p:txBody>
      </p:sp>
      <p:sp>
        <p:nvSpPr>
          <p:cNvPr id="3" name="Title 2">
            <a:extLst>
              <a:ext uri="{FF2B5EF4-FFF2-40B4-BE49-F238E27FC236}">
                <a16:creationId xmlns:a16="http://schemas.microsoft.com/office/drawing/2014/main" id="{00E6436E-14EF-DA46-B63D-2DEE4AEC6918}"/>
              </a:ext>
            </a:extLst>
          </p:cNvPr>
          <p:cNvSpPr>
            <a:spLocks noGrp="1"/>
          </p:cNvSpPr>
          <p:nvPr>
            <p:ph type="title"/>
          </p:nvPr>
        </p:nvSpPr>
        <p:spPr/>
        <p:txBody>
          <a:bodyPr/>
          <a:lstStyle/>
          <a:p>
            <a:r>
              <a:rPr lang="en-US" dirty="0"/>
              <a:t>The Opioid Epidemic has caused Medication Access Issues for Patients with Serious Illness</a:t>
            </a:r>
          </a:p>
        </p:txBody>
      </p:sp>
    </p:spTree>
    <p:extLst>
      <p:ext uri="{BB962C8B-B14F-4D97-AF65-F5344CB8AC3E}">
        <p14:creationId xmlns:p14="http://schemas.microsoft.com/office/powerpoint/2010/main" val="750286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99922-34DE-D4F6-42DC-88E35705F41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E0126C0-55FC-71B1-72D5-2FD3E71C556F}"/>
              </a:ext>
            </a:extLst>
          </p:cNvPr>
          <p:cNvSpPr txBox="1"/>
          <p:nvPr/>
        </p:nvSpPr>
        <p:spPr>
          <a:xfrm>
            <a:off x="1577682" y="2059992"/>
            <a:ext cx="9036636" cy="1954381"/>
          </a:xfrm>
          <a:prstGeom prst="rect">
            <a:avLst/>
          </a:prstGeom>
          <a:noFill/>
        </p:spPr>
        <p:txBody>
          <a:bodyPr wrap="square" rtlCol="0">
            <a:spAutoFit/>
          </a:bodyPr>
          <a:lstStyle/>
          <a:p>
            <a:pPr algn="ctr"/>
            <a:r>
              <a:rPr lang="en-US" sz="4500" b="1" dirty="0">
                <a:solidFill>
                  <a:srgbClr val="002F6D"/>
                </a:solidFill>
                <a:latin typeface="Crimson Pro ExtraLight" pitchFamily="2" charset="77"/>
              </a:rPr>
              <a:t>The Predicament</a:t>
            </a:r>
            <a:r>
              <a:rPr lang="en-US" sz="3800" b="1" dirty="0">
                <a:solidFill>
                  <a:srgbClr val="002F6D"/>
                </a:solidFill>
                <a:latin typeface="Crimson Pro ExtraLight" pitchFamily="2" charset="77"/>
              </a:rPr>
              <a:t>: Opioids Remain a Mainstay in the Treatment of Pain in Cancer and Other Serious Illness</a:t>
            </a:r>
          </a:p>
        </p:txBody>
      </p:sp>
      <p:sp>
        <p:nvSpPr>
          <p:cNvPr id="3" name="Content Placeholder 2">
            <a:extLst>
              <a:ext uri="{FF2B5EF4-FFF2-40B4-BE49-F238E27FC236}">
                <a16:creationId xmlns:a16="http://schemas.microsoft.com/office/drawing/2014/main" id="{B3D5D831-659A-A9DF-1ADB-5B7098555C4C}"/>
              </a:ext>
            </a:extLst>
          </p:cNvPr>
          <p:cNvSpPr>
            <a:spLocks noGrp="1"/>
          </p:cNvSpPr>
          <p:nvPr>
            <p:ph idx="1"/>
          </p:nvPr>
        </p:nvSpPr>
        <p:spPr/>
        <p:txBody>
          <a:bodyPr/>
          <a:lstStyle/>
          <a:p>
            <a:endParaRPr lang="en-US"/>
          </a:p>
        </p:txBody>
      </p:sp>
      <p:sp>
        <p:nvSpPr>
          <p:cNvPr id="2" name="Title 1">
            <a:extLst>
              <a:ext uri="{FF2B5EF4-FFF2-40B4-BE49-F238E27FC236}">
                <a16:creationId xmlns:a16="http://schemas.microsoft.com/office/drawing/2014/main" id="{021BF17B-FF4A-83D4-0C7C-DCCDD95389E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26441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07FC7-1735-108A-DA1C-18D186FFAB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F47025-638B-C4B6-B446-E65A2D8534BA}"/>
              </a:ext>
            </a:extLst>
          </p:cNvPr>
          <p:cNvSpPr>
            <a:spLocks noGrp="1"/>
          </p:cNvSpPr>
          <p:nvPr>
            <p:ph idx="1"/>
          </p:nvPr>
        </p:nvSpPr>
        <p:spPr>
          <a:xfrm>
            <a:off x="838200" y="1954732"/>
            <a:ext cx="10515600" cy="3982616"/>
          </a:xfrm>
        </p:spPr>
        <p:txBody>
          <a:bodyPr vert="horz" lIns="91440" tIns="45720" rIns="91440" bIns="45720" rtlCol="0" anchor="t">
            <a:normAutofit/>
          </a:bodyPr>
          <a:lstStyle/>
          <a:p>
            <a:r>
              <a:rPr lang="en-US" sz="2400" dirty="0"/>
              <a:t>43% of cancer patients and 10% of survivors use opioids, with 2/3 of patients with cancer surviving &gt;5 years</a:t>
            </a:r>
            <a:r>
              <a:rPr lang="en-US" sz="2400" baseline="30000" dirty="0"/>
              <a:t>3</a:t>
            </a:r>
          </a:p>
          <a:p>
            <a:endParaRPr lang="en-US" sz="2400" dirty="0"/>
          </a:p>
          <a:p>
            <a:r>
              <a:rPr lang="en-US" sz="2400" dirty="0"/>
              <a:t>55% cancer patients and 40% of survivors experience chronic cancer-related pain</a:t>
            </a:r>
            <a:r>
              <a:rPr lang="en-US" sz="2400" baseline="30000" dirty="0"/>
              <a:t>4</a:t>
            </a:r>
          </a:p>
          <a:p>
            <a:endParaRPr lang="en-US" sz="2400" dirty="0"/>
          </a:p>
          <a:p>
            <a:r>
              <a:rPr lang="en-US" sz="2400" dirty="0"/>
              <a:t>Since 2016, one-third of cancer patients report difficulty getting their prescribed opioids</a:t>
            </a:r>
            <a:r>
              <a:rPr lang="en-US" sz="2400" baseline="30000" dirty="0"/>
              <a:t>3</a:t>
            </a:r>
          </a:p>
          <a:p>
            <a:endParaRPr lang="en-US" sz="2400" dirty="0"/>
          </a:p>
        </p:txBody>
      </p:sp>
      <p:sp>
        <p:nvSpPr>
          <p:cNvPr id="2" name="Title 1">
            <a:extLst>
              <a:ext uri="{FF2B5EF4-FFF2-40B4-BE49-F238E27FC236}">
                <a16:creationId xmlns:a16="http://schemas.microsoft.com/office/drawing/2014/main" id="{EDDCEDC2-3144-58C6-24EF-3BA31A42C0CF}"/>
              </a:ext>
            </a:extLst>
          </p:cNvPr>
          <p:cNvSpPr>
            <a:spLocks noGrp="1"/>
          </p:cNvSpPr>
          <p:nvPr>
            <p:ph type="title"/>
          </p:nvPr>
        </p:nvSpPr>
        <p:spPr/>
        <p:txBody>
          <a:bodyPr/>
          <a:lstStyle/>
          <a:p>
            <a:r>
              <a:rPr lang="en-US" dirty="0"/>
              <a:t>Opioids Remain a Mainstay in the Treatment of Cancer-related Pain and in Other Serious Illness</a:t>
            </a:r>
          </a:p>
        </p:txBody>
      </p:sp>
    </p:spTree>
    <p:extLst>
      <p:ext uri="{BB962C8B-B14F-4D97-AF65-F5344CB8AC3E}">
        <p14:creationId xmlns:p14="http://schemas.microsoft.com/office/powerpoint/2010/main" val="1867426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79BC-4E76-D25E-ADEA-D8BEDD37BEA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93EFAA-CC1C-9089-D74C-DEE448C9DBA0}"/>
              </a:ext>
            </a:extLst>
          </p:cNvPr>
          <p:cNvSpPr>
            <a:spLocks noGrp="1"/>
          </p:cNvSpPr>
          <p:nvPr>
            <p:ph type="title"/>
          </p:nvPr>
        </p:nvSpPr>
        <p:spPr/>
        <p:txBody>
          <a:bodyPr/>
          <a:lstStyle/>
          <a:p>
            <a:r>
              <a:rPr lang="en-US" dirty="0"/>
              <a:t>The Opioid Epidemic has caused Medication Access Issues for Patients with Serious Illness</a:t>
            </a:r>
          </a:p>
        </p:txBody>
      </p:sp>
      <p:sp>
        <p:nvSpPr>
          <p:cNvPr id="6" name="Content Placeholder 5">
            <a:extLst>
              <a:ext uri="{FF2B5EF4-FFF2-40B4-BE49-F238E27FC236}">
                <a16:creationId xmlns:a16="http://schemas.microsoft.com/office/drawing/2014/main" id="{ACBC3001-26ED-56A5-D826-9BCFD0E43562}"/>
              </a:ext>
            </a:extLst>
          </p:cNvPr>
          <p:cNvSpPr txBox="1">
            <a:spLocks noGrp="1"/>
          </p:cNvSpPr>
          <p:nvPr>
            <p:ph idx="1"/>
          </p:nvPr>
        </p:nvSpPr>
        <p:spPr>
          <a:xfrm>
            <a:off x="838200" y="1953489"/>
            <a:ext cx="10515600" cy="3190617"/>
          </a:xfrm>
          <a:prstGeom prst="rect">
            <a:avLst/>
          </a:prstGeom>
          <a:noFill/>
        </p:spPr>
        <p:txBody>
          <a:bodyPr wrap="square">
            <a:spAutoFit/>
          </a:bodyPr>
          <a:lstStyle/>
          <a:p>
            <a:pPr marL="457200" indent="-457200">
              <a:buFont typeface="Arial" panose="020B0604020202020204" pitchFamily="34" charset="0"/>
              <a:buChar char="•"/>
            </a:pPr>
            <a:r>
              <a:rPr lang="en-US" sz="2400" dirty="0">
                <a:solidFill>
                  <a:srgbClr val="242424"/>
                </a:solidFill>
              </a:rPr>
              <a:t>National and state policy changes</a:t>
            </a:r>
          </a:p>
          <a:p>
            <a:pPr marL="914400" lvl="1" indent="-457200">
              <a:buFont typeface="Arial" panose="020B0604020202020204" pitchFamily="34" charset="0"/>
              <a:buChar char="•"/>
            </a:pPr>
            <a:r>
              <a:rPr lang="en-US" dirty="0">
                <a:solidFill>
                  <a:srgbClr val="242424"/>
                </a:solidFill>
              </a:rPr>
              <a:t>Prescription fill limits</a:t>
            </a:r>
          </a:p>
          <a:p>
            <a:pPr marL="914400" lvl="1" indent="-457200">
              <a:buFont typeface="Arial" panose="020B0604020202020204" pitchFamily="34" charset="0"/>
              <a:buChar char="•"/>
            </a:pPr>
            <a:r>
              <a:rPr lang="en-US" dirty="0">
                <a:solidFill>
                  <a:srgbClr val="242424"/>
                </a:solidFill>
              </a:rPr>
              <a:t>PDMP review mandates</a:t>
            </a:r>
          </a:p>
          <a:p>
            <a:pPr marL="914400" lvl="1" indent="-457200">
              <a:buFont typeface="Arial" panose="020B0604020202020204" pitchFamily="34" charset="0"/>
              <a:buChar char="•"/>
            </a:pPr>
            <a:r>
              <a:rPr lang="en-US" dirty="0">
                <a:solidFill>
                  <a:srgbClr val="242424"/>
                </a:solidFill>
              </a:rPr>
              <a:t>Overdose medication co-prescribing</a:t>
            </a:r>
          </a:p>
          <a:p>
            <a:pPr marL="914400" lvl="1" indent="-457200">
              <a:buFont typeface="Arial" panose="020B0604020202020204" pitchFamily="34" charset="0"/>
              <a:buChar char="•"/>
            </a:pPr>
            <a:r>
              <a:rPr lang="en-US" dirty="0">
                <a:solidFill>
                  <a:srgbClr val="242424"/>
                </a:solidFill>
              </a:rPr>
              <a:t>Codification of opioids prescribing guidelines</a:t>
            </a:r>
          </a:p>
          <a:p>
            <a:pPr marL="0" indent="0">
              <a:buNone/>
            </a:pPr>
            <a:endParaRPr lang="en-US" sz="2400" dirty="0"/>
          </a:p>
          <a:p>
            <a:pPr algn="l" rtl="0" fontAlgn="base"/>
            <a:endParaRPr lang="en-US" sz="2400" b="0" i="0" dirty="0">
              <a:solidFill>
                <a:srgbClr val="002F6D"/>
              </a:solidFill>
              <a:effectLst/>
            </a:endParaRPr>
          </a:p>
        </p:txBody>
      </p:sp>
    </p:spTree>
    <p:extLst>
      <p:ext uri="{BB962C8B-B14F-4D97-AF65-F5344CB8AC3E}">
        <p14:creationId xmlns:p14="http://schemas.microsoft.com/office/powerpoint/2010/main" val="2210221186"/>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Props1.xml><?xml version="1.0" encoding="utf-8"?>
<ds:datastoreItem xmlns:ds="http://schemas.openxmlformats.org/officeDocument/2006/customXml" ds:itemID="{8CCB4ED2-32F6-45AA-A4A3-8E50456C7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3.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12053</TotalTime>
  <Words>2667</Words>
  <Application>Microsoft Office PowerPoint</Application>
  <PresentationFormat>Widescreen</PresentationFormat>
  <Paragraphs>307</Paragraphs>
  <Slides>42</Slides>
  <Notes>39</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Introduction to Outpatient Palliative Care Part Two </vt:lpstr>
      <vt:lpstr>Learning Objectives</vt:lpstr>
      <vt:lpstr>Learning Objectives</vt:lpstr>
      <vt:lpstr>Barriers to Medication Access</vt:lpstr>
      <vt:lpstr>Barriers to Medication Access</vt:lpstr>
      <vt:lpstr>The Opioid Epidemic has caused Medication Access Issues for Patients with Serious Illness</vt:lpstr>
      <vt:lpstr>PowerPoint Presentation</vt:lpstr>
      <vt:lpstr>Opioids Remain a Mainstay in the Treatment of Cancer-related Pain and in Other Serious Illness</vt:lpstr>
      <vt:lpstr>The Opioid Epidemic has caused Medication Access Issues for Patients with Serious Illness</vt:lpstr>
      <vt:lpstr>The Opioid Epidemic has caused Medication Access Issues for Patients with Serious Illness</vt:lpstr>
      <vt:lpstr>The Opioid Epidemic has caused Medication Access Issues for Patients with Serious Illness</vt:lpstr>
      <vt:lpstr>Medication Access Issues: Medication Shortages</vt:lpstr>
      <vt:lpstr>Medication Access Issues: Medication Shortages</vt:lpstr>
      <vt:lpstr>Medication Access Issues: Pharmacies Are Declining to Fill Prescriptions</vt:lpstr>
      <vt:lpstr>Medication Access Issues: Medication Shortages</vt:lpstr>
      <vt:lpstr>Medication Access Issues: Medication Shortages</vt:lpstr>
      <vt:lpstr>Medication Access Issues</vt:lpstr>
      <vt:lpstr>Consequences of Limiting Opioid Prescriptions</vt:lpstr>
      <vt:lpstr>Consequences of Limiting Opioid Prescriptions</vt:lpstr>
      <vt:lpstr>Medication Access Issues: Formularies</vt:lpstr>
      <vt:lpstr>Medication Access Issues: Formularies</vt:lpstr>
      <vt:lpstr>PowerPoint Presentation</vt:lpstr>
      <vt:lpstr>Medication Access Issues: Why Do Prescriptions Get Rejected? </vt:lpstr>
      <vt:lpstr>Medication Access Issues: Prior Authorizations Impose a Barrier to Prescription Drug Coverage</vt:lpstr>
      <vt:lpstr>Medication Access Issues: Prior Authorizations</vt:lpstr>
      <vt:lpstr>Prior Authorizations in the Emory SCC</vt:lpstr>
      <vt:lpstr>Medication Access Issues: Other Restrictions Placed by Insurance Companies</vt:lpstr>
      <vt:lpstr>Medication Access Issues</vt:lpstr>
      <vt:lpstr>Medication Access Issues: Steps after Prior Authorizations</vt:lpstr>
      <vt:lpstr>Clinical Documentation </vt:lpstr>
      <vt:lpstr>Medication Access Issues: Formularies</vt:lpstr>
      <vt:lpstr>Medication Access Issues: Formulary Exercise</vt:lpstr>
      <vt:lpstr>Medication Access Issue Pearls</vt:lpstr>
      <vt:lpstr>Learning Objective</vt:lpstr>
      <vt:lpstr>Navigating Financial Distress</vt:lpstr>
      <vt:lpstr>Navigating Social Determinants of Health</vt:lpstr>
      <vt:lpstr>Learning Objective</vt:lpstr>
      <vt:lpstr>Caring for the Un-befriended and isolated with serious illness in the outpatient setting</vt:lpstr>
      <vt:lpstr>Caring for the Un-befriended and isolated with serious illness in the outpatient setting </vt:lpstr>
      <vt:lpstr>References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517</cp:revision>
  <cp:lastPrinted>2025-11-19T21:53:26Z</cp:lastPrinted>
  <dcterms:created xsi:type="dcterms:W3CDTF">2025-10-13T15:36:11Z</dcterms:created>
  <dcterms:modified xsi:type="dcterms:W3CDTF">2026-07-13T14:02:45Z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