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4"/>
  </p:notesMasterIdLst>
  <p:handoutMasterIdLst>
    <p:handoutMasterId r:id="rId65"/>
  </p:handoutMasterIdLst>
  <p:sldIdLst>
    <p:sldId id="256" r:id="rId5"/>
    <p:sldId id="464" r:id="rId6"/>
    <p:sldId id="257" r:id="rId7"/>
    <p:sldId id="424" r:id="rId8"/>
    <p:sldId id="425" r:id="rId9"/>
    <p:sldId id="426" r:id="rId10"/>
    <p:sldId id="264" r:id="rId11"/>
    <p:sldId id="442" r:id="rId12"/>
    <p:sldId id="445" r:id="rId13"/>
    <p:sldId id="446" r:id="rId14"/>
    <p:sldId id="443" r:id="rId15"/>
    <p:sldId id="444" r:id="rId16"/>
    <p:sldId id="449" r:id="rId17"/>
    <p:sldId id="265" r:id="rId18"/>
    <p:sldId id="427" r:id="rId19"/>
    <p:sldId id="447" r:id="rId20"/>
    <p:sldId id="448" r:id="rId21"/>
    <p:sldId id="266" r:id="rId22"/>
    <p:sldId id="450" r:id="rId23"/>
    <p:sldId id="453" r:id="rId24"/>
    <p:sldId id="454" r:id="rId25"/>
    <p:sldId id="455" r:id="rId26"/>
    <p:sldId id="456" r:id="rId27"/>
    <p:sldId id="267" r:id="rId28"/>
    <p:sldId id="459" r:id="rId29"/>
    <p:sldId id="460" r:id="rId30"/>
    <p:sldId id="432" r:id="rId31"/>
    <p:sldId id="435" r:id="rId32"/>
    <p:sldId id="458" r:id="rId33"/>
    <p:sldId id="434" r:id="rId34"/>
    <p:sldId id="441" r:id="rId35"/>
    <p:sldId id="330" r:id="rId36"/>
    <p:sldId id="465" r:id="rId37"/>
    <p:sldId id="466" r:id="rId38"/>
    <p:sldId id="467" r:id="rId39"/>
    <p:sldId id="468" r:id="rId40"/>
    <p:sldId id="469" r:id="rId41"/>
    <p:sldId id="470" r:id="rId42"/>
    <p:sldId id="471" r:id="rId43"/>
    <p:sldId id="473" r:id="rId44"/>
    <p:sldId id="331" r:id="rId45"/>
    <p:sldId id="336" r:id="rId46"/>
    <p:sldId id="333" r:id="rId47"/>
    <p:sldId id="337" r:id="rId48"/>
    <p:sldId id="358" r:id="rId49"/>
    <p:sldId id="335" r:id="rId50"/>
    <p:sldId id="462" r:id="rId51"/>
    <p:sldId id="428" r:id="rId52"/>
    <p:sldId id="437" r:id="rId53"/>
    <p:sldId id="429" r:id="rId54"/>
    <p:sldId id="438" r:id="rId55"/>
    <p:sldId id="439" r:id="rId56"/>
    <p:sldId id="451" r:id="rId57"/>
    <p:sldId id="440" r:id="rId58"/>
    <p:sldId id="430" r:id="rId59"/>
    <p:sldId id="436" r:id="rId60"/>
    <p:sldId id="463" r:id="rId61"/>
    <p:sldId id="258" r:id="rId62"/>
    <p:sldId id="409"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6"/>
            <p14:sldId id="464"/>
            <p14:sldId id="257"/>
            <p14:sldId id="424"/>
            <p14:sldId id="425"/>
            <p14:sldId id="426"/>
            <p14:sldId id="264"/>
            <p14:sldId id="442"/>
            <p14:sldId id="445"/>
            <p14:sldId id="446"/>
            <p14:sldId id="443"/>
            <p14:sldId id="444"/>
            <p14:sldId id="449"/>
            <p14:sldId id="265"/>
            <p14:sldId id="427"/>
            <p14:sldId id="447"/>
            <p14:sldId id="448"/>
            <p14:sldId id="266"/>
            <p14:sldId id="450"/>
            <p14:sldId id="453"/>
            <p14:sldId id="454"/>
            <p14:sldId id="455"/>
            <p14:sldId id="456"/>
            <p14:sldId id="267"/>
            <p14:sldId id="459"/>
            <p14:sldId id="460"/>
            <p14:sldId id="432"/>
            <p14:sldId id="435"/>
            <p14:sldId id="458"/>
            <p14:sldId id="434"/>
            <p14:sldId id="441"/>
            <p14:sldId id="330"/>
            <p14:sldId id="465"/>
            <p14:sldId id="466"/>
            <p14:sldId id="467"/>
            <p14:sldId id="468"/>
            <p14:sldId id="469"/>
            <p14:sldId id="470"/>
            <p14:sldId id="471"/>
            <p14:sldId id="473"/>
            <p14:sldId id="331"/>
            <p14:sldId id="336"/>
            <p14:sldId id="333"/>
            <p14:sldId id="337"/>
            <p14:sldId id="358"/>
            <p14:sldId id="335"/>
            <p14:sldId id="462"/>
            <p14:sldId id="428"/>
            <p14:sldId id="437"/>
            <p14:sldId id="429"/>
            <p14:sldId id="438"/>
            <p14:sldId id="439"/>
            <p14:sldId id="451"/>
            <p14:sldId id="440"/>
            <p14:sldId id="430"/>
            <p14:sldId id="436"/>
            <p14:sldId id="463"/>
            <p14:sldId id="258"/>
            <p14:sldId id="409"/>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5ADBDC-708E-D5EE-6210-2B609D279D97}" v="92" dt="2026-04-16T00:49:58.4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21"/>
    <p:restoredTop sz="66140"/>
  </p:normalViewPr>
  <p:slideViewPr>
    <p:cSldViewPr snapToGrid="0">
      <p:cViewPr>
        <p:scale>
          <a:sx n="79" d="100"/>
          <a:sy n="79" d="100"/>
        </p:scale>
        <p:origin x="1640" y="240"/>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pew, Rebekka Elizabeth-Marie" userId="S::rdepew@emory.edu::cf6e0bbe-e50b-426b-a19d-7a0b45bc787e" providerId="AD" clId="Web-{8D51EBAD-4946-2450-4C29-68216280CF77}"/>
    <pc:docChg chg="delSld modSld modSection">
      <pc:chgData name="Depew, Rebekka Elizabeth-Marie" userId="S::rdepew@emory.edu::cf6e0bbe-e50b-426b-a19d-7a0b45bc787e" providerId="AD" clId="Web-{8D51EBAD-4946-2450-4C29-68216280CF77}" dt="2026-03-17T19:08:57.802" v="936"/>
      <pc:docMkLst>
        <pc:docMk/>
      </pc:docMkLst>
      <pc:sldChg chg="modAnim">
        <pc:chgData name="Depew, Rebekka Elizabeth-Marie" userId="S::rdepew@emory.edu::cf6e0bbe-e50b-426b-a19d-7a0b45bc787e" providerId="AD" clId="Web-{8D51EBAD-4946-2450-4C29-68216280CF77}" dt="2026-03-17T19:04:16.019" v="559"/>
        <pc:sldMkLst>
          <pc:docMk/>
          <pc:sldMk cId="46538554" sldId="468"/>
        </pc:sldMkLst>
      </pc:sldChg>
      <pc:sldChg chg="modSp modAnim modNotes">
        <pc:chgData name="Depew, Rebekka Elizabeth-Marie" userId="S::rdepew@emory.edu::cf6e0bbe-e50b-426b-a19d-7a0b45bc787e" providerId="AD" clId="Web-{8D51EBAD-4946-2450-4C29-68216280CF77}" dt="2026-03-17T19:04:21.941" v="560"/>
        <pc:sldMkLst>
          <pc:docMk/>
          <pc:sldMk cId="2241494713" sldId="469"/>
        </pc:sldMkLst>
        <pc:spChg chg="mod">
          <ac:chgData name="Depew, Rebekka Elizabeth-Marie" userId="S::rdepew@emory.edu::cf6e0bbe-e50b-426b-a19d-7a0b45bc787e" providerId="AD" clId="Web-{8D51EBAD-4946-2450-4C29-68216280CF77}" dt="2026-03-17T17:49:20.690" v="172" actId="20577"/>
          <ac:spMkLst>
            <pc:docMk/>
            <pc:sldMk cId="2241494713" sldId="469"/>
            <ac:spMk id="3" creationId="{DE389B8B-03C2-EF98-E2E2-A8255263CB9D}"/>
          </ac:spMkLst>
        </pc:spChg>
      </pc:sldChg>
      <pc:sldChg chg="modSp modAnim modNotes">
        <pc:chgData name="Depew, Rebekka Elizabeth-Marie" userId="S::rdepew@emory.edu::cf6e0bbe-e50b-426b-a19d-7a0b45bc787e" providerId="AD" clId="Web-{8D51EBAD-4946-2450-4C29-68216280CF77}" dt="2026-03-17T19:04:27.379" v="561"/>
        <pc:sldMkLst>
          <pc:docMk/>
          <pc:sldMk cId="1283004853" sldId="470"/>
        </pc:sldMkLst>
        <pc:spChg chg="mod">
          <ac:chgData name="Depew, Rebekka Elizabeth-Marie" userId="S::rdepew@emory.edu::cf6e0bbe-e50b-426b-a19d-7a0b45bc787e" providerId="AD" clId="Web-{8D51EBAD-4946-2450-4C29-68216280CF77}" dt="2026-03-17T17:54:01.146" v="407" actId="1076"/>
          <ac:spMkLst>
            <pc:docMk/>
            <pc:sldMk cId="1283004853" sldId="470"/>
            <ac:spMk id="3" creationId="{17CB9B99-5F0C-8CC1-6F90-45A87E8E4FA5}"/>
          </ac:spMkLst>
        </pc:spChg>
      </pc:sldChg>
      <pc:sldChg chg="modSp modAnim modNotes">
        <pc:chgData name="Depew, Rebekka Elizabeth-Marie" userId="S::rdepew@emory.edu::cf6e0bbe-e50b-426b-a19d-7a0b45bc787e" providerId="AD" clId="Web-{8D51EBAD-4946-2450-4C29-68216280CF77}" dt="2026-03-17T19:04:31.504" v="562"/>
        <pc:sldMkLst>
          <pc:docMk/>
          <pc:sldMk cId="1054192790" sldId="471"/>
        </pc:sldMkLst>
        <pc:spChg chg="mod">
          <ac:chgData name="Depew, Rebekka Elizabeth-Marie" userId="S::rdepew@emory.edu::cf6e0bbe-e50b-426b-a19d-7a0b45bc787e" providerId="AD" clId="Web-{8D51EBAD-4946-2450-4C29-68216280CF77}" dt="2026-03-17T19:01:46.143" v="554" actId="20577"/>
          <ac:spMkLst>
            <pc:docMk/>
            <pc:sldMk cId="1054192790" sldId="471"/>
            <ac:spMk id="3" creationId="{6F27ED0F-1C1A-4A40-322F-E9F967BE7DFE}"/>
          </ac:spMkLst>
        </pc:spChg>
      </pc:sldChg>
      <pc:sldChg chg="modSp modAnim modNotes">
        <pc:chgData name="Depew, Rebekka Elizabeth-Marie" userId="S::rdepew@emory.edu::cf6e0bbe-e50b-426b-a19d-7a0b45bc787e" providerId="AD" clId="Web-{8D51EBAD-4946-2450-4C29-68216280CF77}" dt="2026-03-17T19:08:57.802" v="936"/>
        <pc:sldMkLst>
          <pc:docMk/>
          <pc:sldMk cId="3095484706" sldId="473"/>
        </pc:sldMkLst>
        <pc:spChg chg="mod">
          <ac:chgData name="Depew, Rebekka Elizabeth-Marie" userId="S::rdepew@emory.edu::cf6e0bbe-e50b-426b-a19d-7a0b45bc787e" providerId="AD" clId="Web-{8D51EBAD-4946-2450-4C29-68216280CF77}" dt="2026-03-17T19:02:46.362" v="556" actId="20577"/>
          <ac:spMkLst>
            <pc:docMk/>
            <pc:sldMk cId="3095484706" sldId="473"/>
            <ac:spMk id="2" creationId="{F8F7B42A-1CF3-7E4C-5623-9FF9C0321FF7}"/>
          </ac:spMkLst>
        </pc:spChg>
        <pc:spChg chg="mod">
          <ac:chgData name="Depew, Rebekka Elizabeth-Marie" userId="S::rdepew@emory.edu::cf6e0bbe-e50b-426b-a19d-7a0b45bc787e" providerId="AD" clId="Web-{8D51EBAD-4946-2450-4C29-68216280CF77}" dt="2026-03-17T19:08:35.130" v="935" actId="14100"/>
          <ac:spMkLst>
            <pc:docMk/>
            <pc:sldMk cId="3095484706" sldId="473"/>
            <ac:spMk id="3" creationId="{F57A605A-32BF-8BF8-229E-228E289F56FF}"/>
          </ac:spMkLst>
        </pc:spChg>
      </pc:sldChg>
    </pc:docChg>
  </pc:docChgLst>
  <pc:docChgLst>
    <pc:chgData name="Depew, Rebekka Elizabeth-Marie" userId="S::rdepew@emory.edu::cf6e0bbe-e50b-426b-a19d-7a0b45bc787e" providerId="AD" clId="Web-{F7C46D97-2F0D-6A68-7F06-7D7D508D3315}"/>
    <pc:docChg chg="modSld">
      <pc:chgData name="Depew, Rebekka Elizabeth-Marie" userId="S::rdepew@emory.edu::cf6e0bbe-e50b-426b-a19d-7a0b45bc787e" providerId="AD" clId="Web-{F7C46D97-2F0D-6A68-7F06-7D7D508D3315}" dt="2026-04-02T12:27:42.378" v="37" actId="20577"/>
      <pc:docMkLst>
        <pc:docMk/>
      </pc:docMkLst>
      <pc:sldChg chg="modSp">
        <pc:chgData name="Depew, Rebekka Elizabeth-Marie" userId="S::rdepew@emory.edu::cf6e0bbe-e50b-426b-a19d-7a0b45bc787e" providerId="AD" clId="Web-{F7C46D97-2F0D-6A68-7F06-7D7D508D3315}" dt="2026-04-02T12:27:42.378" v="37" actId="20577"/>
        <pc:sldMkLst>
          <pc:docMk/>
          <pc:sldMk cId="977503047" sldId="257"/>
        </pc:sldMkLst>
      </pc:sldChg>
    </pc:docChg>
  </pc:docChgLst>
  <pc:docChgLst>
    <pc:chgData name="Sweetnam, Victoria Isabel" userId="S::vsweetn@emory.edu::50b07925-f77b-428e-b84d-fe74425fe0df" providerId="AD" clId="Web-{C80082A8-034E-3E14-4695-1335E61D4B77}"/>
    <pc:docChg chg="modSld sldOrd modSection">
      <pc:chgData name="Sweetnam, Victoria Isabel" userId="S::vsweetn@emory.edu::50b07925-f77b-428e-b84d-fe74425fe0df" providerId="AD" clId="Web-{C80082A8-034E-3E14-4695-1335E61D4B77}" dt="2026-04-03T20:34:03.172" v="6" actId="20577"/>
      <pc:docMkLst>
        <pc:docMk/>
      </pc:docMkLst>
      <pc:sldChg chg="modSp">
        <pc:chgData name="Sweetnam, Victoria Isabel" userId="S::vsweetn@emory.edu::50b07925-f77b-428e-b84d-fe74425fe0df" providerId="AD" clId="Web-{C80082A8-034E-3E14-4695-1335E61D4B77}" dt="2026-04-03T20:34:03.172" v="6" actId="20577"/>
        <pc:sldMkLst>
          <pc:docMk/>
          <pc:sldMk cId="977503047" sldId="257"/>
        </pc:sldMkLst>
      </pc:sldChg>
      <pc:sldChg chg="ord">
        <pc:chgData name="Sweetnam, Victoria Isabel" userId="S::vsweetn@emory.edu::50b07925-f77b-428e-b84d-fe74425fe0df" providerId="AD" clId="Web-{C80082A8-034E-3E14-4695-1335E61D4B77}" dt="2026-04-03T20:30:37.419" v="0"/>
        <pc:sldMkLst>
          <pc:docMk/>
          <pc:sldMk cId="1633909141" sldId="409"/>
        </pc:sldMkLst>
      </pc:sldChg>
      <pc:sldChg chg="modSp">
        <pc:chgData name="Sweetnam, Victoria Isabel" userId="S::vsweetn@emory.edu::50b07925-f77b-428e-b84d-fe74425fe0df" providerId="AD" clId="Web-{C80082A8-034E-3E14-4695-1335E61D4B77}" dt="2026-04-03T20:33:01.358" v="5" actId="20577"/>
        <pc:sldMkLst>
          <pc:docMk/>
          <pc:sldMk cId="4080065423" sldId="463"/>
        </pc:sldMkLst>
        <pc:spChg chg="mod">
          <ac:chgData name="Sweetnam, Victoria Isabel" userId="S::vsweetn@emory.edu::50b07925-f77b-428e-b84d-fe74425fe0df" providerId="AD" clId="Web-{C80082A8-034E-3E14-4695-1335E61D4B77}" dt="2026-04-03T20:33:01.358" v="5" actId="20577"/>
          <ac:spMkLst>
            <pc:docMk/>
            <pc:sldMk cId="4080065423" sldId="463"/>
            <ac:spMk id="3" creationId="{228E50E3-E524-5D5B-202F-0783D31A43A5}"/>
          </ac:spMkLst>
        </pc:spChg>
      </pc:sldChg>
    </pc:docChg>
  </pc:docChgLst>
  <pc:docChgLst>
    <pc:chgData name="Depew, Rebekka Elizabeth-Marie" userId="S::rdepew@emory.edu::cf6e0bbe-e50b-426b-a19d-7a0b45bc787e" providerId="AD" clId="Web-{BD650BBC-3175-CD2E-9EE8-B6515FD33246}"/>
    <pc:docChg chg="addSld delSld modSld sldOrd modSection">
      <pc:chgData name="Depew, Rebekka Elizabeth-Marie" userId="S::rdepew@emory.edu::cf6e0bbe-e50b-426b-a19d-7a0b45bc787e" providerId="AD" clId="Web-{BD650BBC-3175-CD2E-9EE8-B6515FD33246}" dt="2026-03-17T01:56:08.558" v="1125" actId="20577"/>
      <pc:docMkLst>
        <pc:docMk/>
      </pc:docMkLst>
      <pc:sldChg chg="modSp new addAnim modAnim modNotes">
        <pc:chgData name="Depew, Rebekka Elizabeth-Marie" userId="S::rdepew@emory.edu::cf6e0bbe-e50b-426b-a19d-7a0b45bc787e" providerId="AD" clId="Web-{BD650BBC-3175-CD2E-9EE8-B6515FD33246}" dt="2026-03-17T01:02:55.796" v="303"/>
        <pc:sldMkLst>
          <pc:docMk/>
          <pc:sldMk cId="3628110989" sldId="465"/>
        </pc:sldMkLst>
        <pc:spChg chg="mod">
          <ac:chgData name="Depew, Rebekka Elizabeth-Marie" userId="S::rdepew@emory.edu::cf6e0bbe-e50b-426b-a19d-7a0b45bc787e" providerId="AD" clId="Web-{BD650BBC-3175-CD2E-9EE8-B6515FD33246}" dt="2026-03-17T00:55:57.025" v="8" actId="20577"/>
          <ac:spMkLst>
            <pc:docMk/>
            <pc:sldMk cId="3628110989" sldId="465"/>
            <ac:spMk id="2" creationId="{A9400844-1AF3-508F-398F-7C3511767B5A}"/>
          </ac:spMkLst>
        </pc:spChg>
        <pc:spChg chg="mod">
          <ac:chgData name="Depew, Rebekka Elizabeth-Marie" userId="S::rdepew@emory.edu::cf6e0bbe-e50b-426b-a19d-7a0b45bc787e" providerId="AD" clId="Web-{BD650BBC-3175-CD2E-9EE8-B6515FD33246}" dt="2026-03-17T00:58:52.245" v="299" actId="20577"/>
          <ac:spMkLst>
            <pc:docMk/>
            <pc:sldMk cId="3628110989" sldId="465"/>
            <ac:spMk id="3" creationId="{9AF3169C-2189-C082-B95A-DA41780C83FB}"/>
          </ac:spMkLst>
        </pc:spChg>
      </pc:sldChg>
      <pc:sldChg chg="modSp add replId modAnim modNotes">
        <pc:chgData name="Depew, Rebekka Elizabeth-Marie" userId="S::rdepew@emory.edu::cf6e0bbe-e50b-426b-a19d-7a0b45bc787e" providerId="AD" clId="Web-{BD650BBC-3175-CD2E-9EE8-B6515FD33246}" dt="2026-03-17T01:38:34.160" v="487"/>
        <pc:sldMkLst>
          <pc:docMk/>
          <pc:sldMk cId="2335625862" sldId="466"/>
        </pc:sldMkLst>
        <pc:spChg chg="mod">
          <ac:chgData name="Depew, Rebekka Elizabeth-Marie" userId="S::rdepew@emory.edu::cf6e0bbe-e50b-426b-a19d-7a0b45bc787e" providerId="AD" clId="Web-{BD650BBC-3175-CD2E-9EE8-B6515FD33246}" dt="2026-03-17T01:03:04.624" v="305" actId="20577"/>
          <ac:spMkLst>
            <pc:docMk/>
            <pc:sldMk cId="2335625862" sldId="466"/>
            <ac:spMk id="2" creationId="{71DD6292-2162-14E1-B18C-2FB38C43FAA2}"/>
          </ac:spMkLst>
        </pc:spChg>
        <pc:spChg chg="mod">
          <ac:chgData name="Depew, Rebekka Elizabeth-Marie" userId="S::rdepew@emory.edu::cf6e0bbe-e50b-426b-a19d-7a0b45bc787e" providerId="AD" clId="Web-{BD650BBC-3175-CD2E-9EE8-B6515FD33246}" dt="2026-03-17T01:38:10.096" v="484" actId="20577"/>
          <ac:spMkLst>
            <pc:docMk/>
            <pc:sldMk cId="2335625862" sldId="466"/>
            <ac:spMk id="3" creationId="{505CAFC9-6D51-8170-A2B4-FE3BC7C2C213}"/>
          </ac:spMkLst>
        </pc:spChg>
      </pc:sldChg>
      <pc:sldChg chg="modSp add replId modAnim modNotes">
        <pc:chgData name="Depew, Rebekka Elizabeth-Marie" userId="S::rdepew@emory.edu::cf6e0bbe-e50b-426b-a19d-7a0b45bc787e" providerId="AD" clId="Web-{BD650BBC-3175-CD2E-9EE8-B6515FD33246}" dt="2026-03-17T01:50:12.441" v="839" actId="1076"/>
        <pc:sldMkLst>
          <pc:docMk/>
          <pc:sldMk cId="3228201158" sldId="467"/>
        </pc:sldMkLst>
        <pc:spChg chg="mod">
          <ac:chgData name="Depew, Rebekka Elizabeth-Marie" userId="S::rdepew@emory.edu::cf6e0bbe-e50b-426b-a19d-7a0b45bc787e" providerId="AD" clId="Web-{BD650BBC-3175-CD2E-9EE8-B6515FD33246}" dt="2026-03-17T01:38:41.347" v="489" actId="20577"/>
          <ac:spMkLst>
            <pc:docMk/>
            <pc:sldMk cId="3228201158" sldId="467"/>
            <ac:spMk id="2" creationId="{3C88C437-D72A-CF00-D04D-2015DFB834D5}"/>
          </ac:spMkLst>
        </pc:spChg>
        <pc:spChg chg="mod">
          <ac:chgData name="Depew, Rebekka Elizabeth-Marie" userId="S::rdepew@emory.edu::cf6e0bbe-e50b-426b-a19d-7a0b45bc787e" providerId="AD" clId="Web-{BD650BBC-3175-CD2E-9EE8-B6515FD33246}" dt="2026-03-17T01:50:12.441" v="839" actId="1076"/>
          <ac:spMkLst>
            <pc:docMk/>
            <pc:sldMk cId="3228201158" sldId="467"/>
            <ac:spMk id="3" creationId="{A0129FC9-2505-FFA1-B86C-D61F28114B73}"/>
          </ac:spMkLst>
        </pc:spChg>
      </pc:sldChg>
      <pc:sldChg chg="modSp add ord replId modAnim modNotes">
        <pc:chgData name="Depew, Rebekka Elizabeth-Marie" userId="S::rdepew@emory.edu::cf6e0bbe-e50b-426b-a19d-7a0b45bc787e" providerId="AD" clId="Web-{BD650BBC-3175-CD2E-9EE8-B6515FD33246}" dt="2026-03-17T01:54:13.350" v="1071"/>
        <pc:sldMkLst>
          <pc:docMk/>
          <pc:sldMk cId="46538554" sldId="468"/>
        </pc:sldMkLst>
        <pc:spChg chg="mod">
          <ac:chgData name="Depew, Rebekka Elizabeth-Marie" userId="S::rdepew@emory.edu::cf6e0bbe-e50b-426b-a19d-7a0b45bc787e" providerId="AD" clId="Web-{BD650BBC-3175-CD2E-9EE8-B6515FD33246}" dt="2026-03-17T01:50:43.178" v="845" actId="20577"/>
          <ac:spMkLst>
            <pc:docMk/>
            <pc:sldMk cId="46538554" sldId="468"/>
            <ac:spMk id="2" creationId="{C6906857-B92F-4D01-5919-42BB4F3FDC33}"/>
          </ac:spMkLst>
        </pc:spChg>
        <pc:spChg chg="mod">
          <ac:chgData name="Depew, Rebekka Elizabeth-Marie" userId="S::rdepew@emory.edu::cf6e0bbe-e50b-426b-a19d-7a0b45bc787e" providerId="AD" clId="Web-{BD650BBC-3175-CD2E-9EE8-B6515FD33246}" dt="2026-03-17T01:54:10.131" v="1070" actId="20577"/>
          <ac:spMkLst>
            <pc:docMk/>
            <pc:sldMk cId="46538554" sldId="468"/>
            <ac:spMk id="3" creationId="{50C43010-4E95-652E-B1D3-385BA2C31BB3}"/>
          </ac:spMkLst>
        </pc:spChg>
      </pc:sldChg>
      <pc:sldChg chg="modSp add replId">
        <pc:chgData name="Depew, Rebekka Elizabeth-Marie" userId="S::rdepew@emory.edu::cf6e0bbe-e50b-426b-a19d-7a0b45bc787e" providerId="AD" clId="Web-{BD650BBC-3175-CD2E-9EE8-B6515FD33246}" dt="2026-03-17T01:54:43.476" v="1089" actId="20577"/>
        <pc:sldMkLst>
          <pc:docMk/>
          <pc:sldMk cId="2241494713" sldId="469"/>
        </pc:sldMkLst>
        <pc:spChg chg="mod">
          <ac:chgData name="Depew, Rebekka Elizabeth-Marie" userId="S::rdepew@emory.edu::cf6e0bbe-e50b-426b-a19d-7a0b45bc787e" providerId="AD" clId="Web-{BD650BBC-3175-CD2E-9EE8-B6515FD33246}" dt="2026-03-17T01:54:19.444" v="1073" actId="20577"/>
          <ac:spMkLst>
            <pc:docMk/>
            <pc:sldMk cId="2241494713" sldId="469"/>
            <ac:spMk id="2" creationId="{FC4E374D-DEE0-8635-45FB-A9AF6CEAEB03}"/>
          </ac:spMkLst>
        </pc:spChg>
        <pc:spChg chg="mod">
          <ac:chgData name="Depew, Rebekka Elizabeth-Marie" userId="S::rdepew@emory.edu::cf6e0bbe-e50b-426b-a19d-7a0b45bc787e" providerId="AD" clId="Web-{BD650BBC-3175-CD2E-9EE8-B6515FD33246}" dt="2026-03-17T01:54:43.476" v="1089" actId="20577"/>
          <ac:spMkLst>
            <pc:docMk/>
            <pc:sldMk cId="2241494713" sldId="469"/>
            <ac:spMk id="3" creationId="{DE389B8B-03C2-EF98-E2E2-A8255263CB9D}"/>
          </ac:spMkLst>
        </pc:spChg>
      </pc:sldChg>
      <pc:sldChg chg="modSp add replId">
        <pc:chgData name="Depew, Rebekka Elizabeth-Marie" userId="S::rdepew@emory.edu::cf6e0bbe-e50b-426b-a19d-7a0b45bc787e" providerId="AD" clId="Web-{BD650BBC-3175-CD2E-9EE8-B6515FD33246}" dt="2026-03-17T01:55:36.885" v="1107" actId="20577"/>
        <pc:sldMkLst>
          <pc:docMk/>
          <pc:sldMk cId="1283004853" sldId="470"/>
        </pc:sldMkLst>
        <pc:spChg chg="mod">
          <ac:chgData name="Depew, Rebekka Elizabeth-Marie" userId="S::rdepew@emory.edu::cf6e0bbe-e50b-426b-a19d-7a0b45bc787e" providerId="AD" clId="Web-{BD650BBC-3175-CD2E-9EE8-B6515FD33246}" dt="2026-03-17T01:55:36.885" v="1107" actId="20577"/>
          <ac:spMkLst>
            <pc:docMk/>
            <pc:sldMk cId="1283004853" sldId="470"/>
            <ac:spMk id="2" creationId="{FDC26974-3FFD-C585-7E0F-92F5A9F81A01}"/>
          </ac:spMkLst>
        </pc:spChg>
        <pc:spChg chg="mod">
          <ac:chgData name="Depew, Rebekka Elizabeth-Marie" userId="S::rdepew@emory.edu::cf6e0bbe-e50b-426b-a19d-7a0b45bc787e" providerId="AD" clId="Web-{BD650BBC-3175-CD2E-9EE8-B6515FD33246}" dt="2026-03-17T01:55:09.477" v="1095" actId="20577"/>
          <ac:spMkLst>
            <pc:docMk/>
            <pc:sldMk cId="1283004853" sldId="470"/>
            <ac:spMk id="3" creationId="{17CB9B99-5F0C-8CC1-6F90-45A87E8E4FA5}"/>
          </ac:spMkLst>
        </pc:spChg>
      </pc:sldChg>
      <pc:sldChg chg="modSp add replId">
        <pc:chgData name="Depew, Rebekka Elizabeth-Marie" userId="S::rdepew@emory.edu::cf6e0bbe-e50b-426b-a19d-7a0b45bc787e" providerId="AD" clId="Web-{BD650BBC-3175-CD2E-9EE8-B6515FD33246}" dt="2026-03-17T01:55:40.901" v="1108" actId="20577"/>
        <pc:sldMkLst>
          <pc:docMk/>
          <pc:sldMk cId="1054192790" sldId="471"/>
        </pc:sldMkLst>
        <pc:spChg chg="mod">
          <ac:chgData name="Depew, Rebekka Elizabeth-Marie" userId="S::rdepew@emory.edu::cf6e0bbe-e50b-426b-a19d-7a0b45bc787e" providerId="AD" clId="Web-{BD650BBC-3175-CD2E-9EE8-B6515FD33246}" dt="2026-03-17T01:55:40.901" v="1108" actId="20577"/>
          <ac:spMkLst>
            <pc:docMk/>
            <pc:sldMk cId="1054192790" sldId="471"/>
            <ac:spMk id="2" creationId="{B7CEDAAD-422D-7F7D-848C-AE6343DACE8D}"/>
          </ac:spMkLst>
        </pc:spChg>
        <pc:spChg chg="mod">
          <ac:chgData name="Depew, Rebekka Elizabeth-Marie" userId="S::rdepew@emory.edu::cf6e0bbe-e50b-426b-a19d-7a0b45bc787e" providerId="AD" clId="Web-{BD650BBC-3175-CD2E-9EE8-B6515FD33246}" dt="2026-03-17T01:55:25.744" v="1104" actId="20577"/>
          <ac:spMkLst>
            <pc:docMk/>
            <pc:sldMk cId="1054192790" sldId="471"/>
            <ac:spMk id="3" creationId="{6F27ED0F-1C1A-4A40-322F-E9F967BE7DFE}"/>
          </ac:spMkLst>
        </pc:spChg>
      </pc:sldChg>
      <pc:sldChg chg="modSp add replId">
        <pc:chgData name="Depew, Rebekka Elizabeth-Marie" userId="S::rdepew@emory.edu::cf6e0bbe-e50b-426b-a19d-7a0b45bc787e" providerId="AD" clId="Web-{BD650BBC-3175-CD2E-9EE8-B6515FD33246}" dt="2026-03-17T01:56:08.558" v="1125" actId="20577"/>
        <pc:sldMkLst>
          <pc:docMk/>
          <pc:sldMk cId="3095484706" sldId="473"/>
        </pc:sldMkLst>
        <pc:spChg chg="mod">
          <ac:chgData name="Depew, Rebekka Elizabeth-Marie" userId="S::rdepew@emory.edu::cf6e0bbe-e50b-426b-a19d-7a0b45bc787e" providerId="AD" clId="Web-{BD650BBC-3175-CD2E-9EE8-B6515FD33246}" dt="2026-03-17T01:56:06.308" v="1118" actId="20577"/>
          <ac:spMkLst>
            <pc:docMk/>
            <pc:sldMk cId="3095484706" sldId="473"/>
            <ac:spMk id="2" creationId="{F8F7B42A-1CF3-7E4C-5623-9FF9C0321FF7}"/>
          </ac:spMkLst>
        </pc:spChg>
        <pc:spChg chg="mod">
          <ac:chgData name="Depew, Rebekka Elizabeth-Marie" userId="S::rdepew@emory.edu::cf6e0bbe-e50b-426b-a19d-7a0b45bc787e" providerId="AD" clId="Web-{BD650BBC-3175-CD2E-9EE8-B6515FD33246}" dt="2026-03-17T01:56:08.558" v="1125" actId="20577"/>
          <ac:spMkLst>
            <pc:docMk/>
            <pc:sldMk cId="3095484706" sldId="473"/>
            <ac:spMk id="3" creationId="{F57A605A-32BF-8BF8-229E-228E289F56FF}"/>
          </ac:spMkLst>
        </pc:spChg>
      </pc:sldChg>
    </pc:docChg>
  </pc:docChgLst>
  <pc:docChgLst>
    <pc:chgData name="Sweetnam, Victoria Isabel" userId="S::vsweetn@emory.edu::50b07925-f77b-428e-b84d-fe74425fe0df" providerId="AD" clId="Web-{715ADBDC-708E-D5EE-6210-2B609D279D97}"/>
    <pc:docChg chg="addSld delSld modSld modSection">
      <pc:chgData name="Sweetnam, Victoria Isabel" userId="S::vsweetn@emory.edu::50b07925-f77b-428e-b84d-fe74425fe0df" providerId="AD" clId="Web-{715ADBDC-708E-D5EE-6210-2B609D279D97}" dt="2026-04-16T00:49:55.012" v="92" actId="20577"/>
      <pc:docMkLst>
        <pc:docMk/>
      </pc:docMkLst>
      <pc:sldChg chg="addSp delSp modSp mod modClrScheme chgLayout">
        <pc:chgData name="Sweetnam, Victoria Isabel" userId="S::vsweetn@emory.edu::50b07925-f77b-428e-b84d-fe74425fe0df" providerId="AD" clId="Web-{715ADBDC-708E-D5EE-6210-2B609D279D97}" dt="2026-04-16T00:01:54.326" v="74"/>
        <pc:sldMkLst>
          <pc:docMk/>
          <pc:sldMk cId="977503047" sldId="257"/>
        </pc:sldMkLst>
        <pc:spChg chg="mod">
          <ac:chgData name="Sweetnam, Victoria Isabel" userId="S::vsweetn@emory.edu::50b07925-f77b-428e-b84d-fe74425fe0df" providerId="AD" clId="Web-{715ADBDC-708E-D5EE-6210-2B609D279D97}" dt="2026-04-16T00:01:54.326" v="74"/>
          <ac:spMkLst>
            <pc:docMk/>
            <pc:sldMk cId="977503047" sldId="257"/>
            <ac:spMk id="2" creationId="{2FD2B546-7F78-CA96-2CD3-AE205A187AF3}"/>
          </ac:spMkLst>
        </pc:spChg>
        <pc:spChg chg="del">
          <ac:chgData name="Sweetnam, Victoria Isabel" userId="S::vsweetn@emory.edu::50b07925-f77b-428e-b84d-fe74425fe0df" providerId="AD" clId="Web-{715ADBDC-708E-D5EE-6210-2B609D279D97}" dt="2026-04-16T00:01:54.326" v="74"/>
          <ac:spMkLst>
            <pc:docMk/>
            <pc:sldMk cId="977503047" sldId="257"/>
            <ac:spMk id="3" creationId="{99C14656-EF91-4B42-B804-E9C7A8560D7C}"/>
          </ac:spMkLst>
        </pc:spChg>
        <pc:graphicFrameChg chg="add mod">
          <ac:chgData name="Sweetnam, Victoria Isabel" userId="S::vsweetn@emory.edu::50b07925-f77b-428e-b84d-fe74425fe0df" providerId="AD" clId="Web-{715ADBDC-708E-D5EE-6210-2B609D279D97}" dt="2026-04-16T00:01:54.326" v="74"/>
          <ac:graphicFrameMkLst>
            <pc:docMk/>
            <pc:sldMk cId="977503047" sldId="257"/>
            <ac:graphicFrameMk id="5" creationId="{D03E125A-DFC0-A45C-FB1F-0FF0CE9B6320}"/>
          </ac:graphicFrameMkLst>
        </pc:graphicFrameChg>
      </pc:sldChg>
      <pc:sldChg chg="modSp">
        <pc:chgData name="Sweetnam, Victoria Isabel" userId="S::vsweetn@emory.edu::50b07925-f77b-428e-b84d-fe74425fe0df" providerId="AD" clId="Web-{715ADBDC-708E-D5EE-6210-2B609D279D97}" dt="2026-04-16T00:49:55.012" v="92" actId="20577"/>
        <pc:sldMkLst>
          <pc:docMk/>
          <pc:sldMk cId="1450879954" sldId="258"/>
        </pc:sldMkLst>
        <pc:spChg chg="mod">
          <ac:chgData name="Sweetnam, Victoria Isabel" userId="S::vsweetn@emory.edu::50b07925-f77b-428e-b84d-fe74425fe0df" providerId="AD" clId="Web-{715ADBDC-708E-D5EE-6210-2B609D279D97}" dt="2026-04-16T00:49:55.012" v="92" actId="20577"/>
          <ac:spMkLst>
            <pc:docMk/>
            <pc:sldMk cId="1450879954" sldId="258"/>
            <ac:spMk id="3" creationId="{E1D7094B-2B5F-51AC-6BA4-3891FF8C7427}"/>
          </ac:spMkLst>
        </pc:spChg>
      </pc:sldChg>
      <pc:sldChg chg="modSp add mod modClrScheme chgLayout">
        <pc:chgData name="Sweetnam, Victoria Isabel" userId="S::vsweetn@emory.edu::50b07925-f77b-428e-b84d-fe74425fe0df" providerId="AD" clId="Web-{715ADBDC-708E-D5EE-6210-2B609D279D97}" dt="2026-04-16T00:00:56.419" v="69" actId="20577"/>
        <pc:sldMkLst>
          <pc:docMk/>
          <pc:sldMk cId="1129013592" sldId="330"/>
        </pc:sldMkLst>
        <pc:spChg chg="mod ord">
          <ac:chgData name="Sweetnam, Victoria Isabel" userId="S::vsweetn@emory.edu::50b07925-f77b-428e-b84d-fe74425fe0df" providerId="AD" clId="Web-{715ADBDC-708E-D5EE-6210-2B609D279D97}" dt="2026-04-16T00:00:56.419" v="69" actId="20577"/>
          <ac:spMkLst>
            <pc:docMk/>
            <pc:sldMk cId="1129013592" sldId="330"/>
            <ac:spMk id="3" creationId="{A020F273-76A0-65EE-3F36-29C73FCA4947}"/>
          </ac:spMkLst>
        </pc:spChg>
        <pc:spChg chg="mod ord">
          <ac:chgData name="Sweetnam, Victoria Isabel" userId="S::vsweetn@emory.edu::50b07925-f77b-428e-b84d-fe74425fe0df" providerId="AD" clId="Web-{715ADBDC-708E-D5EE-6210-2B609D279D97}" dt="2026-04-16T00:00:51.387" v="68"/>
          <ac:spMkLst>
            <pc:docMk/>
            <pc:sldMk cId="1129013592" sldId="330"/>
            <ac:spMk id="5" creationId="{742EB9F4-C83C-2BB7-88EA-8FE592B2004A}"/>
          </ac:spMkLst>
        </pc:spChg>
      </pc:sldChg>
      <pc:sldChg chg="addSp modSp add">
        <pc:chgData name="Sweetnam, Victoria Isabel" userId="S::vsweetn@emory.edu::50b07925-f77b-428e-b84d-fe74425fe0df" providerId="AD" clId="Web-{715ADBDC-708E-D5EE-6210-2B609D279D97}" dt="2026-04-15T23:56:12.737" v="26" actId="14100"/>
        <pc:sldMkLst>
          <pc:docMk/>
          <pc:sldMk cId="979078036" sldId="331"/>
        </pc:sldMkLst>
        <pc:spChg chg="add mod">
          <ac:chgData name="Sweetnam, Victoria Isabel" userId="S::vsweetn@emory.edu::50b07925-f77b-428e-b84d-fe74425fe0df" providerId="AD" clId="Web-{715ADBDC-708E-D5EE-6210-2B609D279D97}" dt="2026-04-15T23:56:12.737" v="26" actId="14100"/>
          <ac:spMkLst>
            <pc:docMk/>
            <pc:sldMk cId="979078036" sldId="331"/>
            <ac:spMk id="2" creationId="{56F66107-5B23-CE94-E2E5-7C96A9B42ADC}"/>
          </ac:spMkLst>
        </pc:spChg>
        <pc:spChg chg="mod">
          <ac:chgData name="Sweetnam, Victoria Isabel" userId="S::vsweetn@emory.edu::50b07925-f77b-428e-b84d-fe74425fe0df" providerId="AD" clId="Web-{715ADBDC-708E-D5EE-6210-2B609D279D97}" dt="2026-04-15T23:55:23.656" v="15" actId="20577"/>
          <ac:spMkLst>
            <pc:docMk/>
            <pc:sldMk cId="979078036" sldId="331"/>
            <ac:spMk id="3" creationId="{73BCD19C-FA38-2E0D-54C5-29E67E6C2590}"/>
          </ac:spMkLst>
        </pc:spChg>
      </pc:sldChg>
      <pc:sldChg chg="addSp modSp add">
        <pc:chgData name="Sweetnam, Victoria Isabel" userId="S::vsweetn@emory.edu::50b07925-f77b-428e-b84d-fe74425fe0df" providerId="AD" clId="Web-{715ADBDC-708E-D5EE-6210-2B609D279D97}" dt="2026-04-15T23:56:32.160" v="32"/>
        <pc:sldMkLst>
          <pc:docMk/>
          <pc:sldMk cId="373952911" sldId="333"/>
        </pc:sldMkLst>
        <pc:spChg chg="mod">
          <ac:chgData name="Sweetnam, Victoria Isabel" userId="S::vsweetn@emory.edu::50b07925-f77b-428e-b84d-fe74425fe0df" providerId="AD" clId="Web-{715ADBDC-708E-D5EE-6210-2B609D279D97}" dt="2026-04-15T23:55:37.517" v="19" actId="20577"/>
          <ac:spMkLst>
            <pc:docMk/>
            <pc:sldMk cId="373952911" sldId="333"/>
            <ac:spMk id="2" creationId="{221EAFCD-34B8-0FDB-F147-9811341518F7}"/>
          </ac:spMkLst>
        </pc:spChg>
        <pc:spChg chg="add">
          <ac:chgData name="Sweetnam, Victoria Isabel" userId="S::vsweetn@emory.edu::50b07925-f77b-428e-b84d-fe74425fe0df" providerId="AD" clId="Web-{715ADBDC-708E-D5EE-6210-2B609D279D97}" dt="2026-04-15T23:56:32.160" v="32"/>
          <ac:spMkLst>
            <pc:docMk/>
            <pc:sldMk cId="373952911" sldId="333"/>
            <ac:spMk id="4" creationId="{82B73547-0792-DBC3-1585-3083463E5B77}"/>
          </ac:spMkLst>
        </pc:spChg>
      </pc:sldChg>
      <pc:sldChg chg="addSp modSp add">
        <pc:chgData name="Sweetnam, Victoria Isabel" userId="S::vsweetn@emory.edu::50b07925-f77b-428e-b84d-fe74425fe0df" providerId="AD" clId="Web-{715ADBDC-708E-D5EE-6210-2B609D279D97}" dt="2026-04-15T23:56:42.988" v="35"/>
        <pc:sldMkLst>
          <pc:docMk/>
          <pc:sldMk cId="177838258" sldId="335"/>
        </pc:sldMkLst>
        <pc:spChg chg="mod">
          <ac:chgData name="Sweetnam, Victoria Isabel" userId="S::vsweetn@emory.edu::50b07925-f77b-428e-b84d-fe74425fe0df" providerId="AD" clId="Web-{715ADBDC-708E-D5EE-6210-2B609D279D97}" dt="2026-04-15T23:55:51.064" v="23" actId="20577"/>
          <ac:spMkLst>
            <pc:docMk/>
            <pc:sldMk cId="177838258" sldId="335"/>
            <ac:spMk id="3" creationId="{E4E4A24F-9F17-7F60-9211-7B690A0D0EC2}"/>
          </ac:spMkLst>
        </pc:spChg>
        <pc:spChg chg="add">
          <ac:chgData name="Sweetnam, Victoria Isabel" userId="S::vsweetn@emory.edu::50b07925-f77b-428e-b84d-fe74425fe0df" providerId="AD" clId="Web-{715ADBDC-708E-D5EE-6210-2B609D279D97}" dt="2026-04-15T23:56:42.988" v="35"/>
          <ac:spMkLst>
            <pc:docMk/>
            <pc:sldMk cId="177838258" sldId="335"/>
            <ac:spMk id="4" creationId="{F21AAEC1-F3D3-ACA6-BF7E-5550C2A29013}"/>
          </ac:spMkLst>
        </pc:spChg>
      </pc:sldChg>
      <pc:sldChg chg="addSp delSp modSp add">
        <pc:chgData name="Sweetnam, Victoria Isabel" userId="S::vsweetn@emory.edu::50b07925-f77b-428e-b84d-fe74425fe0df" providerId="AD" clId="Web-{715ADBDC-708E-D5EE-6210-2B609D279D97}" dt="2026-04-15T23:56:28.644" v="31"/>
        <pc:sldMkLst>
          <pc:docMk/>
          <pc:sldMk cId="2370030731" sldId="336"/>
        </pc:sldMkLst>
        <pc:spChg chg="add del mod">
          <ac:chgData name="Sweetnam, Victoria Isabel" userId="S::vsweetn@emory.edu::50b07925-f77b-428e-b84d-fe74425fe0df" providerId="AD" clId="Web-{715ADBDC-708E-D5EE-6210-2B609D279D97}" dt="2026-04-15T23:56:19.800" v="30"/>
          <ac:spMkLst>
            <pc:docMk/>
            <pc:sldMk cId="2370030731" sldId="336"/>
            <ac:spMk id="2" creationId="{B172B230-AA57-F361-EEF7-8BF9994A6BB8}"/>
          </ac:spMkLst>
        </pc:spChg>
        <pc:spChg chg="mod">
          <ac:chgData name="Sweetnam, Victoria Isabel" userId="S::vsweetn@emory.edu::50b07925-f77b-428e-b84d-fe74425fe0df" providerId="AD" clId="Web-{715ADBDC-708E-D5EE-6210-2B609D279D97}" dt="2026-04-15T23:55:32.860" v="17" actId="20577"/>
          <ac:spMkLst>
            <pc:docMk/>
            <pc:sldMk cId="2370030731" sldId="336"/>
            <ac:spMk id="3" creationId="{EAC4F4CC-A456-A7C9-3213-197F862371BF}"/>
          </ac:spMkLst>
        </pc:spChg>
        <pc:spChg chg="add">
          <ac:chgData name="Sweetnam, Victoria Isabel" userId="S::vsweetn@emory.edu::50b07925-f77b-428e-b84d-fe74425fe0df" providerId="AD" clId="Web-{715ADBDC-708E-D5EE-6210-2B609D279D97}" dt="2026-04-15T23:56:28.644" v="31"/>
          <ac:spMkLst>
            <pc:docMk/>
            <pc:sldMk cId="2370030731" sldId="336"/>
            <ac:spMk id="6" creationId="{5645EC76-96E0-B788-7980-62A6CC5A7066}"/>
          </ac:spMkLst>
        </pc:spChg>
      </pc:sldChg>
      <pc:sldChg chg="addSp modSp add">
        <pc:chgData name="Sweetnam, Victoria Isabel" userId="S::vsweetn@emory.edu::50b07925-f77b-428e-b84d-fe74425fe0df" providerId="AD" clId="Web-{715ADBDC-708E-D5EE-6210-2B609D279D97}" dt="2026-04-15T23:56:36.911" v="33"/>
        <pc:sldMkLst>
          <pc:docMk/>
          <pc:sldMk cId="3509817526" sldId="337"/>
        </pc:sldMkLst>
        <pc:spChg chg="mod">
          <ac:chgData name="Sweetnam, Victoria Isabel" userId="S::vsweetn@emory.edu::50b07925-f77b-428e-b84d-fe74425fe0df" providerId="AD" clId="Web-{715ADBDC-708E-D5EE-6210-2B609D279D97}" dt="2026-04-15T23:55:40.596" v="20" actId="20577"/>
          <ac:spMkLst>
            <pc:docMk/>
            <pc:sldMk cId="3509817526" sldId="337"/>
            <ac:spMk id="2" creationId="{EC659CFA-2A1D-E529-FF29-0E314582CD86}"/>
          </ac:spMkLst>
        </pc:spChg>
        <pc:spChg chg="add">
          <ac:chgData name="Sweetnam, Victoria Isabel" userId="S::vsweetn@emory.edu::50b07925-f77b-428e-b84d-fe74425fe0df" providerId="AD" clId="Web-{715ADBDC-708E-D5EE-6210-2B609D279D97}" dt="2026-04-15T23:56:36.911" v="33"/>
          <ac:spMkLst>
            <pc:docMk/>
            <pc:sldMk cId="3509817526" sldId="337"/>
            <ac:spMk id="4" creationId="{595EA39F-90B8-4F16-85A8-860E6661445B}"/>
          </ac:spMkLst>
        </pc:spChg>
      </pc:sldChg>
      <pc:sldChg chg="addSp modSp add">
        <pc:chgData name="Sweetnam, Victoria Isabel" userId="S::vsweetn@emory.edu::50b07925-f77b-428e-b84d-fe74425fe0df" providerId="AD" clId="Web-{715ADBDC-708E-D5EE-6210-2B609D279D97}" dt="2026-04-16T00:04:48.830" v="87" actId="20577"/>
        <pc:sldMkLst>
          <pc:docMk/>
          <pc:sldMk cId="3362717361" sldId="358"/>
        </pc:sldMkLst>
        <pc:spChg chg="mod">
          <ac:chgData name="Sweetnam, Victoria Isabel" userId="S::vsweetn@emory.edu::50b07925-f77b-428e-b84d-fe74425fe0df" providerId="AD" clId="Web-{715ADBDC-708E-D5EE-6210-2B609D279D97}" dt="2026-04-15T23:55:46.440" v="22" actId="20577"/>
          <ac:spMkLst>
            <pc:docMk/>
            <pc:sldMk cId="3362717361" sldId="358"/>
            <ac:spMk id="2" creationId="{C4761775-8596-48A9-EBBB-D4804BB66AEE}"/>
          </ac:spMkLst>
        </pc:spChg>
        <pc:spChg chg="add">
          <ac:chgData name="Sweetnam, Victoria Isabel" userId="S::vsweetn@emory.edu::50b07925-f77b-428e-b84d-fe74425fe0df" providerId="AD" clId="Web-{715ADBDC-708E-D5EE-6210-2B609D279D97}" dt="2026-04-15T23:56:39.754" v="34"/>
          <ac:spMkLst>
            <pc:docMk/>
            <pc:sldMk cId="3362717361" sldId="358"/>
            <ac:spMk id="4" creationId="{827B5DF0-A82E-C52A-9983-DC457D738DF4}"/>
          </ac:spMkLst>
        </pc:spChg>
        <pc:spChg chg="mod">
          <ac:chgData name="Sweetnam, Victoria Isabel" userId="S::vsweetn@emory.edu::50b07925-f77b-428e-b84d-fe74425fe0df" providerId="AD" clId="Web-{715ADBDC-708E-D5EE-6210-2B609D279D97}" dt="2026-04-16T00:04:48.830" v="87" actId="20577"/>
          <ac:spMkLst>
            <pc:docMk/>
            <pc:sldMk cId="3362717361" sldId="358"/>
            <ac:spMk id="5" creationId="{A5023107-58C9-8C05-0203-67B9D3F85E62}"/>
          </ac:spMkLst>
        </pc:spChg>
      </pc:sldChg>
      <pc:sldChg chg="modSp mod modClrScheme chgLayout">
        <pc:chgData name="Sweetnam, Victoria Isabel" userId="S::vsweetn@emory.edu::50b07925-f77b-428e-b84d-fe74425fe0df" providerId="AD" clId="Web-{715ADBDC-708E-D5EE-6210-2B609D279D97}" dt="2026-04-16T00:01:32.544" v="73" actId="20577"/>
        <pc:sldMkLst>
          <pc:docMk/>
          <pc:sldMk cId="1616976034" sldId="424"/>
        </pc:sldMkLst>
        <pc:spChg chg="mod ord">
          <ac:chgData name="Sweetnam, Victoria Isabel" userId="S::vsweetn@emory.edu::50b07925-f77b-428e-b84d-fe74425fe0df" providerId="AD" clId="Web-{715ADBDC-708E-D5EE-6210-2B609D279D97}" dt="2026-04-16T00:01:32.544" v="73" actId="20577"/>
          <ac:spMkLst>
            <pc:docMk/>
            <pc:sldMk cId="1616976034" sldId="424"/>
            <ac:spMk id="2" creationId="{907ACC27-5C20-B3BB-DB6A-658837334F57}"/>
          </ac:spMkLst>
        </pc:spChg>
        <pc:spChg chg="mod ord">
          <ac:chgData name="Sweetnam, Victoria Isabel" userId="S::vsweetn@emory.edu::50b07925-f77b-428e-b84d-fe74425fe0df" providerId="AD" clId="Web-{715ADBDC-708E-D5EE-6210-2B609D279D97}" dt="2026-04-16T00:01:27.951" v="72" actId="20577"/>
          <ac:spMkLst>
            <pc:docMk/>
            <pc:sldMk cId="1616976034" sldId="424"/>
            <ac:spMk id="3" creationId="{BCBB13F4-E529-DE89-7978-DEA1FD92DF47}"/>
          </ac:spMkLst>
        </pc:spChg>
      </pc:sldChg>
      <pc:sldChg chg="modSp mod modClrScheme chgLayout">
        <pc:chgData name="Sweetnam, Victoria Isabel" userId="S::vsweetn@emory.edu::50b07925-f77b-428e-b84d-fe74425fe0df" providerId="AD" clId="Web-{715ADBDC-708E-D5EE-6210-2B609D279D97}" dt="2026-04-16T00:00:21.199" v="64" actId="20577"/>
        <pc:sldMkLst>
          <pc:docMk/>
          <pc:sldMk cId="1060858257" sldId="428"/>
        </pc:sldMkLst>
        <pc:spChg chg="mod ord">
          <ac:chgData name="Sweetnam, Victoria Isabel" userId="S::vsweetn@emory.edu::50b07925-f77b-428e-b84d-fe74425fe0df" providerId="AD" clId="Web-{715ADBDC-708E-D5EE-6210-2B609D279D97}" dt="2026-04-16T00:00:21.199" v="64" actId="20577"/>
          <ac:spMkLst>
            <pc:docMk/>
            <pc:sldMk cId="1060858257" sldId="428"/>
            <ac:spMk id="2" creationId="{096EB64B-3967-1F1C-570D-19DC0580ABFA}"/>
          </ac:spMkLst>
        </pc:spChg>
        <pc:spChg chg="mod ord">
          <ac:chgData name="Sweetnam, Victoria Isabel" userId="S::vsweetn@emory.edu::50b07925-f77b-428e-b84d-fe74425fe0df" providerId="AD" clId="Web-{715ADBDC-708E-D5EE-6210-2B609D279D97}" dt="2026-04-16T00:00:15.667" v="63"/>
          <ac:spMkLst>
            <pc:docMk/>
            <pc:sldMk cId="1060858257" sldId="428"/>
            <ac:spMk id="3" creationId="{4D908238-0F46-6291-B60B-03D3D69AA298}"/>
          </ac:spMkLst>
        </pc:spChg>
      </pc:sldChg>
      <pc:sldChg chg="modSp mod modClrScheme chgLayout">
        <pc:chgData name="Sweetnam, Victoria Isabel" userId="S::vsweetn@emory.edu::50b07925-f77b-428e-b84d-fe74425fe0df" providerId="AD" clId="Web-{715ADBDC-708E-D5EE-6210-2B609D279D97}" dt="2026-04-15T23:59:54.714" v="61" actId="20577"/>
        <pc:sldMkLst>
          <pc:docMk/>
          <pc:sldMk cId="662851574" sldId="429"/>
        </pc:sldMkLst>
        <pc:spChg chg="mod ord">
          <ac:chgData name="Sweetnam, Victoria Isabel" userId="S::vsweetn@emory.edu::50b07925-f77b-428e-b84d-fe74425fe0df" providerId="AD" clId="Web-{715ADBDC-708E-D5EE-6210-2B609D279D97}" dt="2026-04-15T23:59:23.041" v="45" actId="20577"/>
          <ac:spMkLst>
            <pc:docMk/>
            <pc:sldMk cId="662851574" sldId="429"/>
            <ac:spMk id="2" creationId="{22646ED6-4E08-1B7E-449F-E0EB14F4DB4C}"/>
          </ac:spMkLst>
        </pc:spChg>
        <pc:spChg chg="mod ord">
          <ac:chgData name="Sweetnam, Victoria Isabel" userId="S::vsweetn@emory.edu::50b07925-f77b-428e-b84d-fe74425fe0df" providerId="AD" clId="Web-{715ADBDC-708E-D5EE-6210-2B609D279D97}" dt="2026-04-15T23:59:54.714" v="61" actId="20577"/>
          <ac:spMkLst>
            <pc:docMk/>
            <pc:sldMk cId="662851574" sldId="429"/>
            <ac:spMk id="3" creationId="{C6946A8B-356C-3D87-B0B2-3FA580BCCFA0}"/>
          </ac:spMkLst>
        </pc:spChg>
      </pc:sldChg>
      <pc:sldChg chg="modSp mod modClrScheme chgLayout">
        <pc:chgData name="Sweetnam, Victoria Isabel" userId="S::vsweetn@emory.edu::50b07925-f77b-428e-b84d-fe74425fe0df" providerId="AD" clId="Web-{715ADBDC-708E-D5EE-6210-2B609D279D97}" dt="2026-04-15T23:59:34.104" v="47" actId="20577"/>
        <pc:sldMkLst>
          <pc:docMk/>
          <pc:sldMk cId="922922172" sldId="430"/>
        </pc:sldMkLst>
        <pc:spChg chg="mod ord">
          <ac:chgData name="Sweetnam, Victoria Isabel" userId="S::vsweetn@emory.edu::50b07925-f77b-428e-b84d-fe74425fe0df" providerId="AD" clId="Web-{715ADBDC-708E-D5EE-6210-2B609D279D97}" dt="2026-04-15T23:59:03.712" v="42" actId="20577"/>
          <ac:spMkLst>
            <pc:docMk/>
            <pc:sldMk cId="922922172" sldId="430"/>
            <ac:spMk id="2" creationId="{B1F544DD-6667-1E64-4AAB-45E5C42082BA}"/>
          </ac:spMkLst>
        </pc:spChg>
        <pc:spChg chg="mod ord">
          <ac:chgData name="Sweetnam, Victoria Isabel" userId="S::vsweetn@emory.edu::50b07925-f77b-428e-b84d-fe74425fe0df" providerId="AD" clId="Web-{715ADBDC-708E-D5EE-6210-2B609D279D97}" dt="2026-04-15T23:59:34.104" v="47" actId="20577"/>
          <ac:spMkLst>
            <pc:docMk/>
            <pc:sldMk cId="922922172" sldId="430"/>
            <ac:spMk id="3" creationId="{4CC45C0E-DFEC-C101-E31C-2BB8B1646983}"/>
          </ac:spMkLst>
        </pc:spChg>
      </pc:sldChg>
      <pc:sldChg chg="modSp">
        <pc:chgData name="Sweetnam, Victoria Isabel" userId="S::vsweetn@emory.edu::50b07925-f77b-428e-b84d-fe74425fe0df" providerId="AD" clId="Web-{715ADBDC-708E-D5EE-6210-2B609D279D97}" dt="2026-04-16T00:04:29.251" v="84" actId="20577"/>
        <pc:sldMkLst>
          <pc:docMk/>
          <pc:sldMk cId="4080065423" sldId="463"/>
        </pc:sldMkLst>
        <pc:spChg chg="mod">
          <ac:chgData name="Sweetnam, Victoria Isabel" userId="S::vsweetn@emory.edu::50b07925-f77b-428e-b84d-fe74425fe0df" providerId="AD" clId="Web-{715ADBDC-708E-D5EE-6210-2B609D279D97}" dt="2026-04-16T00:04:29.251" v="84" actId="20577"/>
          <ac:spMkLst>
            <pc:docMk/>
            <pc:sldMk cId="4080065423" sldId="463"/>
            <ac:spMk id="3" creationId="{228E50E3-E524-5D5B-202F-0783D31A43A5}"/>
          </ac:spMkLst>
        </pc:spChg>
      </pc:sldChg>
      <pc:sldChg chg="new del">
        <pc:chgData name="Sweetnam, Victoria Isabel" userId="S::vsweetn@emory.edu::50b07925-f77b-428e-b84d-fe74425fe0df" providerId="AD" clId="Web-{715ADBDC-708E-D5EE-6210-2B609D279D97}" dt="2026-04-16T00:00:30.027" v="66"/>
        <pc:sldMkLst>
          <pc:docMk/>
          <pc:sldMk cId="3447973380" sldId="474"/>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90126E-2245-41D4-B12A-B98A470A523E}"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3E93B168-EEC6-49A4-AEA0-247B86BE7034}">
      <dgm:prSet/>
      <dgm:spPr/>
      <dgm:t>
        <a:bodyPr/>
        <a:lstStyle/>
        <a:p>
          <a:r>
            <a:rPr lang="en-US"/>
            <a:t>Develop a strategy to manage inter-visit patient care (inbox, appointment triage, phone calls, crises/emergencies, medication access, psychosocial barriers to care)</a:t>
          </a:r>
        </a:p>
      </dgm:t>
    </dgm:pt>
    <dgm:pt modelId="{FE9D88D9-E633-4A7C-ACDA-DFC2ABB1A322}" type="parTrans" cxnId="{A012891E-9168-4361-A815-B5A1948FFF65}">
      <dgm:prSet/>
      <dgm:spPr/>
      <dgm:t>
        <a:bodyPr/>
        <a:lstStyle/>
        <a:p>
          <a:endParaRPr lang="en-US"/>
        </a:p>
      </dgm:t>
    </dgm:pt>
    <dgm:pt modelId="{4508D938-435C-46C7-9B22-B04B3D7688AF}" type="sibTrans" cxnId="{A012891E-9168-4361-A815-B5A1948FFF65}">
      <dgm:prSet/>
      <dgm:spPr/>
      <dgm:t>
        <a:bodyPr/>
        <a:lstStyle/>
        <a:p>
          <a:endParaRPr lang="en-US"/>
        </a:p>
      </dgm:t>
    </dgm:pt>
    <dgm:pt modelId="{4792D58D-5975-4F09-A3C4-74DF34037D86}">
      <dgm:prSet/>
      <dgm:spPr/>
      <dgm:t>
        <a:bodyPr/>
        <a:lstStyle/>
        <a:p>
          <a:r>
            <a:rPr lang="en-US"/>
            <a:t>Apply caregiver/decision-makers assessment and engagement in outpatient settings</a:t>
          </a:r>
        </a:p>
      </dgm:t>
    </dgm:pt>
    <dgm:pt modelId="{E180A180-DF3F-423C-B93C-A7FD83B51F0D}" type="parTrans" cxnId="{B509ED42-C644-420E-8272-D14BDDFE1D51}">
      <dgm:prSet/>
      <dgm:spPr/>
      <dgm:t>
        <a:bodyPr/>
        <a:lstStyle/>
        <a:p>
          <a:endParaRPr lang="en-US"/>
        </a:p>
      </dgm:t>
    </dgm:pt>
    <dgm:pt modelId="{F336D576-0AE2-4C1C-A22D-369D374DED08}" type="sibTrans" cxnId="{B509ED42-C644-420E-8272-D14BDDFE1D51}">
      <dgm:prSet/>
      <dgm:spPr/>
      <dgm:t>
        <a:bodyPr/>
        <a:lstStyle/>
        <a:p>
          <a:endParaRPr lang="en-US"/>
        </a:p>
      </dgm:t>
    </dgm:pt>
    <dgm:pt modelId="{A6DB4890-CD38-4B65-9825-0672D7FB0A7A}">
      <dgm:prSet/>
      <dgm:spPr/>
      <dgm:t>
        <a:bodyPr/>
        <a:lstStyle/>
        <a:p>
          <a:r>
            <a:rPr lang="en-US"/>
            <a:t>Understand best practices in developing your referral practices &amp; defining your role on the care team</a:t>
          </a:r>
        </a:p>
      </dgm:t>
    </dgm:pt>
    <dgm:pt modelId="{55E013F5-4103-4737-8914-CE56D484EECD}" type="parTrans" cxnId="{F6AEAFA7-508C-4728-8FB9-0566D8A9BDD9}">
      <dgm:prSet/>
      <dgm:spPr/>
      <dgm:t>
        <a:bodyPr/>
        <a:lstStyle/>
        <a:p>
          <a:endParaRPr lang="en-US"/>
        </a:p>
      </dgm:t>
    </dgm:pt>
    <dgm:pt modelId="{780C63F6-7405-4F71-A5D3-F0A77CFA66CB}" type="sibTrans" cxnId="{F6AEAFA7-508C-4728-8FB9-0566D8A9BDD9}">
      <dgm:prSet/>
      <dgm:spPr/>
      <dgm:t>
        <a:bodyPr/>
        <a:lstStyle/>
        <a:p>
          <a:endParaRPr lang="en-US"/>
        </a:p>
      </dgm:t>
    </dgm:pt>
    <dgm:pt modelId="{ABB894DA-9142-4841-B49C-DEA1F5E20821}">
      <dgm:prSet/>
      <dgm:spPr/>
      <dgm:t>
        <a:bodyPr/>
        <a:lstStyle/>
        <a:p>
          <a:r>
            <a:rPr lang="en-US"/>
            <a:t>Navigate transitions of care and survivorship or "graduating" patients (negotiating the transition back to primary care provider or primary specialists) </a:t>
          </a:r>
        </a:p>
      </dgm:t>
    </dgm:pt>
    <dgm:pt modelId="{97582ACE-BC40-4D68-A0FB-021DB9B85107}" type="parTrans" cxnId="{373AE779-07AA-4093-BE6A-E8E02D6E7714}">
      <dgm:prSet/>
      <dgm:spPr/>
      <dgm:t>
        <a:bodyPr/>
        <a:lstStyle/>
        <a:p>
          <a:endParaRPr lang="en-US"/>
        </a:p>
      </dgm:t>
    </dgm:pt>
    <dgm:pt modelId="{549AB8FE-7781-4607-AF76-735E385FA88F}" type="sibTrans" cxnId="{373AE779-07AA-4093-BE6A-E8E02D6E7714}">
      <dgm:prSet/>
      <dgm:spPr/>
      <dgm:t>
        <a:bodyPr/>
        <a:lstStyle/>
        <a:p>
          <a:endParaRPr lang="en-US"/>
        </a:p>
      </dgm:t>
    </dgm:pt>
    <dgm:pt modelId="{814BBB9D-A6A7-4984-B85B-234E45BDF073}" type="pres">
      <dgm:prSet presAssocID="{9690126E-2245-41D4-B12A-B98A470A523E}" presName="root" presStyleCnt="0">
        <dgm:presLayoutVars>
          <dgm:dir/>
          <dgm:resizeHandles val="exact"/>
        </dgm:presLayoutVars>
      </dgm:prSet>
      <dgm:spPr/>
    </dgm:pt>
    <dgm:pt modelId="{ED87899B-0C89-417F-B093-C6802F99484F}" type="pres">
      <dgm:prSet presAssocID="{9690126E-2245-41D4-B12A-B98A470A523E}" presName="container" presStyleCnt="0">
        <dgm:presLayoutVars>
          <dgm:dir/>
          <dgm:resizeHandles val="exact"/>
        </dgm:presLayoutVars>
      </dgm:prSet>
      <dgm:spPr/>
    </dgm:pt>
    <dgm:pt modelId="{9F70380F-9538-44CD-9582-5A4E787F3EFD}" type="pres">
      <dgm:prSet presAssocID="{3E93B168-EEC6-49A4-AEA0-247B86BE7034}" presName="compNode" presStyleCnt="0"/>
      <dgm:spPr/>
    </dgm:pt>
    <dgm:pt modelId="{DC333749-B33E-4367-AE59-5AB1CFB58E3D}" type="pres">
      <dgm:prSet presAssocID="{3E93B168-EEC6-49A4-AEA0-247B86BE7034}" presName="iconBgRect" presStyleLbl="bgShp" presStyleIdx="0" presStyleCnt="4"/>
      <dgm:spPr/>
    </dgm:pt>
    <dgm:pt modelId="{BA5F5E47-9111-4A81-8378-9C3B6F03AF08}" type="pres">
      <dgm:prSet presAssocID="{3E93B168-EEC6-49A4-AEA0-247B86BE703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peaker Phone"/>
        </a:ext>
      </dgm:extLst>
    </dgm:pt>
    <dgm:pt modelId="{F2087604-7E68-4CAE-ACCD-1E6178CD766E}" type="pres">
      <dgm:prSet presAssocID="{3E93B168-EEC6-49A4-AEA0-247B86BE7034}" presName="spaceRect" presStyleCnt="0"/>
      <dgm:spPr/>
    </dgm:pt>
    <dgm:pt modelId="{34940787-1C4D-40EE-9B8A-C0957917A4E4}" type="pres">
      <dgm:prSet presAssocID="{3E93B168-EEC6-49A4-AEA0-247B86BE7034}" presName="textRect" presStyleLbl="revTx" presStyleIdx="0" presStyleCnt="4">
        <dgm:presLayoutVars>
          <dgm:chMax val="1"/>
          <dgm:chPref val="1"/>
        </dgm:presLayoutVars>
      </dgm:prSet>
      <dgm:spPr/>
    </dgm:pt>
    <dgm:pt modelId="{75EE2F3A-FD40-4440-856F-E8E182A29D66}" type="pres">
      <dgm:prSet presAssocID="{4508D938-435C-46C7-9B22-B04B3D7688AF}" presName="sibTrans" presStyleLbl="sibTrans2D1" presStyleIdx="0" presStyleCnt="0"/>
      <dgm:spPr/>
    </dgm:pt>
    <dgm:pt modelId="{7B561908-7837-41A5-9B9A-F6D315941980}" type="pres">
      <dgm:prSet presAssocID="{4792D58D-5975-4F09-A3C4-74DF34037D86}" presName="compNode" presStyleCnt="0"/>
      <dgm:spPr/>
    </dgm:pt>
    <dgm:pt modelId="{C01A59AA-0970-41CA-86D8-7116D142D480}" type="pres">
      <dgm:prSet presAssocID="{4792D58D-5975-4F09-A3C4-74DF34037D86}" presName="iconBgRect" presStyleLbl="bgShp" presStyleIdx="1" presStyleCnt="4"/>
      <dgm:spPr/>
    </dgm:pt>
    <dgm:pt modelId="{AB8C36A4-5ADF-4080-B2BD-CEA3532577D6}" type="pres">
      <dgm:prSet presAssocID="{4792D58D-5975-4F09-A3C4-74DF34037D86}"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spital"/>
        </a:ext>
      </dgm:extLst>
    </dgm:pt>
    <dgm:pt modelId="{2B8DAA51-364C-427B-AE7B-F75F40C01AAE}" type="pres">
      <dgm:prSet presAssocID="{4792D58D-5975-4F09-A3C4-74DF34037D86}" presName="spaceRect" presStyleCnt="0"/>
      <dgm:spPr/>
    </dgm:pt>
    <dgm:pt modelId="{E59934A5-4240-4144-AF41-462CAC469E11}" type="pres">
      <dgm:prSet presAssocID="{4792D58D-5975-4F09-A3C4-74DF34037D86}" presName="textRect" presStyleLbl="revTx" presStyleIdx="1" presStyleCnt="4">
        <dgm:presLayoutVars>
          <dgm:chMax val="1"/>
          <dgm:chPref val="1"/>
        </dgm:presLayoutVars>
      </dgm:prSet>
      <dgm:spPr/>
    </dgm:pt>
    <dgm:pt modelId="{920CC9E8-3E08-400E-BAA6-F0D3357F1BA0}" type="pres">
      <dgm:prSet presAssocID="{F336D576-0AE2-4C1C-A22D-369D374DED08}" presName="sibTrans" presStyleLbl="sibTrans2D1" presStyleIdx="0" presStyleCnt="0"/>
      <dgm:spPr/>
    </dgm:pt>
    <dgm:pt modelId="{E9B86902-6AB7-4528-B15F-557840FA66E0}" type="pres">
      <dgm:prSet presAssocID="{A6DB4890-CD38-4B65-9825-0672D7FB0A7A}" presName="compNode" presStyleCnt="0"/>
      <dgm:spPr/>
    </dgm:pt>
    <dgm:pt modelId="{989D453C-58AC-4B7F-89D6-8B8E718747DA}" type="pres">
      <dgm:prSet presAssocID="{A6DB4890-CD38-4B65-9825-0672D7FB0A7A}" presName="iconBgRect" presStyleLbl="bgShp" presStyleIdx="2" presStyleCnt="4"/>
      <dgm:spPr/>
    </dgm:pt>
    <dgm:pt modelId="{02CE940C-F316-4912-A799-A014F8081542}" type="pres">
      <dgm:prSet presAssocID="{A6DB4890-CD38-4B65-9825-0672D7FB0A7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00F7B53A-E446-46C3-9118-43113D38A843}" type="pres">
      <dgm:prSet presAssocID="{A6DB4890-CD38-4B65-9825-0672D7FB0A7A}" presName="spaceRect" presStyleCnt="0"/>
      <dgm:spPr/>
    </dgm:pt>
    <dgm:pt modelId="{1BA5DE32-B0D5-46A2-AC9D-670FBBF74B18}" type="pres">
      <dgm:prSet presAssocID="{A6DB4890-CD38-4B65-9825-0672D7FB0A7A}" presName="textRect" presStyleLbl="revTx" presStyleIdx="2" presStyleCnt="4">
        <dgm:presLayoutVars>
          <dgm:chMax val="1"/>
          <dgm:chPref val="1"/>
        </dgm:presLayoutVars>
      </dgm:prSet>
      <dgm:spPr/>
    </dgm:pt>
    <dgm:pt modelId="{11BA595C-D9AD-426D-80D6-7FDC8605A643}" type="pres">
      <dgm:prSet presAssocID="{780C63F6-7405-4F71-A5D3-F0A77CFA66CB}" presName="sibTrans" presStyleLbl="sibTrans2D1" presStyleIdx="0" presStyleCnt="0"/>
      <dgm:spPr/>
    </dgm:pt>
    <dgm:pt modelId="{69D446A0-A42C-4C06-BCA3-83028762B145}" type="pres">
      <dgm:prSet presAssocID="{ABB894DA-9142-4841-B49C-DEA1F5E20821}" presName="compNode" presStyleCnt="0"/>
      <dgm:spPr/>
    </dgm:pt>
    <dgm:pt modelId="{5B5F2A69-DE02-4569-A4B1-633B8173AD61}" type="pres">
      <dgm:prSet presAssocID="{ABB894DA-9142-4841-B49C-DEA1F5E20821}" presName="iconBgRect" presStyleLbl="bgShp" presStyleIdx="3" presStyleCnt="4"/>
      <dgm:spPr/>
    </dgm:pt>
    <dgm:pt modelId="{9557407C-7726-4009-A9B9-7CAD0D8B06D3}" type="pres">
      <dgm:prSet presAssocID="{ABB894DA-9142-4841-B49C-DEA1F5E20821}"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mbulance"/>
        </a:ext>
      </dgm:extLst>
    </dgm:pt>
    <dgm:pt modelId="{638F3F88-84DC-4C57-B5F3-2811EDD865C3}" type="pres">
      <dgm:prSet presAssocID="{ABB894DA-9142-4841-B49C-DEA1F5E20821}" presName="spaceRect" presStyleCnt="0"/>
      <dgm:spPr/>
    </dgm:pt>
    <dgm:pt modelId="{599F1234-510D-46B3-95AA-790F0AACD915}" type="pres">
      <dgm:prSet presAssocID="{ABB894DA-9142-4841-B49C-DEA1F5E20821}" presName="textRect" presStyleLbl="revTx" presStyleIdx="3" presStyleCnt="4">
        <dgm:presLayoutVars>
          <dgm:chMax val="1"/>
          <dgm:chPref val="1"/>
        </dgm:presLayoutVars>
      </dgm:prSet>
      <dgm:spPr/>
    </dgm:pt>
  </dgm:ptLst>
  <dgm:cxnLst>
    <dgm:cxn modelId="{26F0B307-A673-48A5-B1BA-8A839E721362}" type="presOf" srcId="{4792D58D-5975-4F09-A3C4-74DF34037D86}" destId="{E59934A5-4240-4144-AF41-462CAC469E11}" srcOrd="0" destOrd="0" presId="urn:microsoft.com/office/officeart/2018/2/layout/IconCircleList"/>
    <dgm:cxn modelId="{A51A4718-2CE2-4E4F-8B24-9B546DF81029}" type="presOf" srcId="{A6DB4890-CD38-4B65-9825-0672D7FB0A7A}" destId="{1BA5DE32-B0D5-46A2-AC9D-670FBBF74B18}" srcOrd="0" destOrd="0" presId="urn:microsoft.com/office/officeart/2018/2/layout/IconCircleList"/>
    <dgm:cxn modelId="{A012891E-9168-4361-A815-B5A1948FFF65}" srcId="{9690126E-2245-41D4-B12A-B98A470A523E}" destId="{3E93B168-EEC6-49A4-AEA0-247B86BE7034}" srcOrd="0" destOrd="0" parTransId="{FE9D88D9-E633-4A7C-ACDA-DFC2ABB1A322}" sibTransId="{4508D938-435C-46C7-9B22-B04B3D7688AF}"/>
    <dgm:cxn modelId="{9547DD27-6C42-426C-BB0B-6575CB0A6670}" type="presOf" srcId="{9690126E-2245-41D4-B12A-B98A470A523E}" destId="{814BBB9D-A6A7-4984-B85B-234E45BDF073}" srcOrd="0" destOrd="0" presId="urn:microsoft.com/office/officeart/2018/2/layout/IconCircleList"/>
    <dgm:cxn modelId="{BFF94D61-3F93-4BF9-B872-7911A626BB1E}" type="presOf" srcId="{ABB894DA-9142-4841-B49C-DEA1F5E20821}" destId="{599F1234-510D-46B3-95AA-790F0AACD915}" srcOrd="0" destOrd="0" presId="urn:microsoft.com/office/officeart/2018/2/layout/IconCircleList"/>
    <dgm:cxn modelId="{7E0AAD41-F34A-4FC0-BBAB-E317FB707D27}" type="presOf" srcId="{780C63F6-7405-4F71-A5D3-F0A77CFA66CB}" destId="{11BA595C-D9AD-426D-80D6-7FDC8605A643}" srcOrd="0" destOrd="0" presId="urn:microsoft.com/office/officeart/2018/2/layout/IconCircleList"/>
    <dgm:cxn modelId="{B509ED42-C644-420E-8272-D14BDDFE1D51}" srcId="{9690126E-2245-41D4-B12A-B98A470A523E}" destId="{4792D58D-5975-4F09-A3C4-74DF34037D86}" srcOrd="1" destOrd="0" parTransId="{E180A180-DF3F-423C-B93C-A7FD83B51F0D}" sibTransId="{F336D576-0AE2-4C1C-A22D-369D374DED08}"/>
    <dgm:cxn modelId="{FC8FC559-546D-44C3-B22B-041B37D51181}" type="presOf" srcId="{3E93B168-EEC6-49A4-AEA0-247B86BE7034}" destId="{34940787-1C4D-40EE-9B8A-C0957917A4E4}" srcOrd="0" destOrd="0" presId="urn:microsoft.com/office/officeart/2018/2/layout/IconCircleList"/>
    <dgm:cxn modelId="{373AE779-07AA-4093-BE6A-E8E02D6E7714}" srcId="{9690126E-2245-41D4-B12A-B98A470A523E}" destId="{ABB894DA-9142-4841-B49C-DEA1F5E20821}" srcOrd="3" destOrd="0" parTransId="{97582ACE-BC40-4D68-A0FB-021DB9B85107}" sibTransId="{549AB8FE-7781-4607-AF76-735E385FA88F}"/>
    <dgm:cxn modelId="{F6AEAFA7-508C-4728-8FB9-0566D8A9BDD9}" srcId="{9690126E-2245-41D4-B12A-B98A470A523E}" destId="{A6DB4890-CD38-4B65-9825-0672D7FB0A7A}" srcOrd="2" destOrd="0" parTransId="{55E013F5-4103-4737-8914-CE56D484EECD}" sibTransId="{780C63F6-7405-4F71-A5D3-F0A77CFA66CB}"/>
    <dgm:cxn modelId="{F17E96A9-28FD-4786-8C29-0547E8D832C7}" type="presOf" srcId="{4508D938-435C-46C7-9B22-B04B3D7688AF}" destId="{75EE2F3A-FD40-4440-856F-E8E182A29D66}" srcOrd="0" destOrd="0" presId="urn:microsoft.com/office/officeart/2018/2/layout/IconCircleList"/>
    <dgm:cxn modelId="{2B8F3AD8-C771-419F-A511-802684540916}" type="presOf" srcId="{F336D576-0AE2-4C1C-A22D-369D374DED08}" destId="{920CC9E8-3E08-400E-BAA6-F0D3357F1BA0}" srcOrd="0" destOrd="0" presId="urn:microsoft.com/office/officeart/2018/2/layout/IconCircleList"/>
    <dgm:cxn modelId="{6288409C-64C6-4482-A9EA-0A762F6A8341}" type="presParOf" srcId="{814BBB9D-A6A7-4984-B85B-234E45BDF073}" destId="{ED87899B-0C89-417F-B093-C6802F99484F}" srcOrd="0" destOrd="0" presId="urn:microsoft.com/office/officeart/2018/2/layout/IconCircleList"/>
    <dgm:cxn modelId="{BDF95577-FAA6-4AD9-B752-C1E0ADAFC47C}" type="presParOf" srcId="{ED87899B-0C89-417F-B093-C6802F99484F}" destId="{9F70380F-9538-44CD-9582-5A4E787F3EFD}" srcOrd="0" destOrd="0" presId="urn:microsoft.com/office/officeart/2018/2/layout/IconCircleList"/>
    <dgm:cxn modelId="{457F1AD3-1C57-427A-9B0C-721F0DED8C91}" type="presParOf" srcId="{9F70380F-9538-44CD-9582-5A4E787F3EFD}" destId="{DC333749-B33E-4367-AE59-5AB1CFB58E3D}" srcOrd="0" destOrd="0" presId="urn:microsoft.com/office/officeart/2018/2/layout/IconCircleList"/>
    <dgm:cxn modelId="{339483DD-D055-4003-B422-42CAC67CD47C}" type="presParOf" srcId="{9F70380F-9538-44CD-9582-5A4E787F3EFD}" destId="{BA5F5E47-9111-4A81-8378-9C3B6F03AF08}" srcOrd="1" destOrd="0" presId="urn:microsoft.com/office/officeart/2018/2/layout/IconCircleList"/>
    <dgm:cxn modelId="{3B0B8A77-FA8D-479D-BB24-A2F8A8EA42AD}" type="presParOf" srcId="{9F70380F-9538-44CD-9582-5A4E787F3EFD}" destId="{F2087604-7E68-4CAE-ACCD-1E6178CD766E}" srcOrd="2" destOrd="0" presId="urn:microsoft.com/office/officeart/2018/2/layout/IconCircleList"/>
    <dgm:cxn modelId="{232B932A-2AED-44F1-B33B-657C7D8C972C}" type="presParOf" srcId="{9F70380F-9538-44CD-9582-5A4E787F3EFD}" destId="{34940787-1C4D-40EE-9B8A-C0957917A4E4}" srcOrd="3" destOrd="0" presId="urn:microsoft.com/office/officeart/2018/2/layout/IconCircleList"/>
    <dgm:cxn modelId="{6F7D6168-D204-47D5-AA6C-1A0BC6D09C79}" type="presParOf" srcId="{ED87899B-0C89-417F-B093-C6802F99484F}" destId="{75EE2F3A-FD40-4440-856F-E8E182A29D66}" srcOrd="1" destOrd="0" presId="urn:microsoft.com/office/officeart/2018/2/layout/IconCircleList"/>
    <dgm:cxn modelId="{F5B7B1F5-5A57-4175-B9B5-40E750529524}" type="presParOf" srcId="{ED87899B-0C89-417F-B093-C6802F99484F}" destId="{7B561908-7837-41A5-9B9A-F6D315941980}" srcOrd="2" destOrd="0" presId="urn:microsoft.com/office/officeart/2018/2/layout/IconCircleList"/>
    <dgm:cxn modelId="{594659DE-623C-4533-AEA2-A0EB9F00897D}" type="presParOf" srcId="{7B561908-7837-41A5-9B9A-F6D315941980}" destId="{C01A59AA-0970-41CA-86D8-7116D142D480}" srcOrd="0" destOrd="0" presId="urn:microsoft.com/office/officeart/2018/2/layout/IconCircleList"/>
    <dgm:cxn modelId="{05D8D66A-7375-4844-8F0E-B6AD91F8221F}" type="presParOf" srcId="{7B561908-7837-41A5-9B9A-F6D315941980}" destId="{AB8C36A4-5ADF-4080-B2BD-CEA3532577D6}" srcOrd="1" destOrd="0" presId="urn:microsoft.com/office/officeart/2018/2/layout/IconCircleList"/>
    <dgm:cxn modelId="{DD13CEF6-6FA6-4400-8565-1E6904FB2F84}" type="presParOf" srcId="{7B561908-7837-41A5-9B9A-F6D315941980}" destId="{2B8DAA51-364C-427B-AE7B-F75F40C01AAE}" srcOrd="2" destOrd="0" presId="urn:microsoft.com/office/officeart/2018/2/layout/IconCircleList"/>
    <dgm:cxn modelId="{E480C1A2-B935-4CDA-B664-CA0DCDBA1F60}" type="presParOf" srcId="{7B561908-7837-41A5-9B9A-F6D315941980}" destId="{E59934A5-4240-4144-AF41-462CAC469E11}" srcOrd="3" destOrd="0" presId="urn:microsoft.com/office/officeart/2018/2/layout/IconCircleList"/>
    <dgm:cxn modelId="{C792FE6C-4EB3-467D-84AC-B3DFB6505E5A}" type="presParOf" srcId="{ED87899B-0C89-417F-B093-C6802F99484F}" destId="{920CC9E8-3E08-400E-BAA6-F0D3357F1BA0}" srcOrd="3" destOrd="0" presId="urn:microsoft.com/office/officeart/2018/2/layout/IconCircleList"/>
    <dgm:cxn modelId="{80EEE0D4-155F-43BA-9EA1-4CE8A008DBFC}" type="presParOf" srcId="{ED87899B-0C89-417F-B093-C6802F99484F}" destId="{E9B86902-6AB7-4528-B15F-557840FA66E0}" srcOrd="4" destOrd="0" presId="urn:microsoft.com/office/officeart/2018/2/layout/IconCircleList"/>
    <dgm:cxn modelId="{B9E73822-CF30-4CE9-BA64-1E9F2951A20D}" type="presParOf" srcId="{E9B86902-6AB7-4528-B15F-557840FA66E0}" destId="{989D453C-58AC-4B7F-89D6-8B8E718747DA}" srcOrd="0" destOrd="0" presId="urn:microsoft.com/office/officeart/2018/2/layout/IconCircleList"/>
    <dgm:cxn modelId="{52A38D81-8C22-4715-A255-311D2126D48E}" type="presParOf" srcId="{E9B86902-6AB7-4528-B15F-557840FA66E0}" destId="{02CE940C-F316-4912-A799-A014F8081542}" srcOrd="1" destOrd="0" presId="urn:microsoft.com/office/officeart/2018/2/layout/IconCircleList"/>
    <dgm:cxn modelId="{245F6D84-EB71-45E9-9E18-CED8AA7C7475}" type="presParOf" srcId="{E9B86902-6AB7-4528-B15F-557840FA66E0}" destId="{00F7B53A-E446-46C3-9118-43113D38A843}" srcOrd="2" destOrd="0" presId="urn:microsoft.com/office/officeart/2018/2/layout/IconCircleList"/>
    <dgm:cxn modelId="{2515341E-2CAE-45C4-A264-A3BEF3003948}" type="presParOf" srcId="{E9B86902-6AB7-4528-B15F-557840FA66E0}" destId="{1BA5DE32-B0D5-46A2-AC9D-670FBBF74B18}" srcOrd="3" destOrd="0" presId="urn:microsoft.com/office/officeart/2018/2/layout/IconCircleList"/>
    <dgm:cxn modelId="{017A4203-9AAF-4A8D-95EA-A6871C01FF38}" type="presParOf" srcId="{ED87899B-0C89-417F-B093-C6802F99484F}" destId="{11BA595C-D9AD-426D-80D6-7FDC8605A643}" srcOrd="5" destOrd="0" presId="urn:microsoft.com/office/officeart/2018/2/layout/IconCircleList"/>
    <dgm:cxn modelId="{5F83DA37-1B91-41E3-A64B-7141F3E98FCD}" type="presParOf" srcId="{ED87899B-0C89-417F-B093-C6802F99484F}" destId="{69D446A0-A42C-4C06-BCA3-83028762B145}" srcOrd="6" destOrd="0" presId="urn:microsoft.com/office/officeart/2018/2/layout/IconCircleList"/>
    <dgm:cxn modelId="{1699708D-B5E5-4618-BBF6-BEE0AFC6672A}" type="presParOf" srcId="{69D446A0-A42C-4C06-BCA3-83028762B145}" destId="{5B5F2A69-DE02-4569-A4B1-633B8173AD61}" srcOrd="0" destOrd="0" presId="urn:microsoft.com/office/officeart/2018/2/layout/IconCircleList"/>
    <dgm:cxn modelId="{3E0EA60C-5AFD-4281-A99F-2B1DF45F7AF8}" type="presParOf" srcId="{69D446A0-A42C-4C06-BCA3-83028762B145}" destId="{9557407C-7726-4009-A9B9-7CAD0D8B06D3}" srcOrd="1" destOrd="0" presId="urn:microsoft.com/office/officeart/2018/2/layout/IconCircleList"/>
    <dgm:cxn modelId="{44E40849-E7F0-46CB-95B3-3E56AAB1E1D9}" type="presParOf" srcId="{69D446A0-A42C-4C06-BCA3-83028762B145}" destId="{638F3F88-84DC-4C57-B5F3-2811EDD865C3}" srcOrd="2" destOrd="0" presId="urn:microsoft.com/office/officeart/2018/2/layout/IconCircleList"/>
    <dgm:cxn modelId="{51E8B74A-CCB3-4BAC-9138-E15413FE1D9C}" type="presParOf" srcId="{69D446A0-A42C-4C06-BCA3-83028762B145}" destId="{599F1234-510D-46B3-95AA-790F0AACD91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D02026-8C07-4AA8-A39A-8CF9B1D3888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EC69CF80-53DB-4BA0-B61C-3768C39CEE85}">
      <dgm:prSet/>
      <dgm:spPr/>
      <dgm:t>
        <a:bodyPr/>
        <a:lstStyle/>
        <a:p>
          <a:r>
            <a:rPr lang="en-US" dirty="0">
              <a:latin typeface="Open Sans"/>
              <a:ea typeface="Open Sans"/>
              <a:cs typeface="Open Sans"/>
            </a:rPr>
            <a:t>Sometimes patients don’t need to see the MD or APP. Often what a patient you to do is see a specific IDT member!</a:t>
          </a:r>
        </a:p>
      </dgm:t>
    </dgm:pt>
    <dgm:pt modelId="{2B1E086E-C74C-4056-90E5-6A17EBAF78C6}" type="parTrans" cxnId="{726A8D70-2A2A-4AF3-B197-2C5541BA7716}">
      <dgm:prSet/>
      <dgm:spPr/>
      <dgm:t>
        <a:bodyPr/>
        <a:lstStyle/>
        <a:p>
          <a:endParaRPr lang="en-US"/>
        </a:p>
      </dgm:t>
    </dgm:pt>
    <dgm:pt modelId="{69D78FDC-2909-4124-866C-06F39FB33669}" type="sibTrans" cxnId="{726A8D70-2A2A-4AF3-B197-2C5541BA7716}">
      <dgm:prSet/>
      <dgm:spPr/>
      <dgm:t>
        <a:bodyPr/>
        <a:lstStyle/>
        <a:p>
          <a:endParaRPr lang="en-US"/>
        </a:p>
      </dgm:t>
    </dgm:pt>
    <dgm:pt modelId="{D7E9F962-2BF2-4C10-A771-A2ED0979686B}">
      <dgm:prSet/>
      <dgm:spPr/>
      <dgm:t>
        <a:bodyPr/>
        <a:lstStyle/>
        <a:p>
          <a:r>
            <a:rPr lang="en-US" dirty="0">
              <a:latin typeface="Open Sans"/>
              <a:ea typeface="Open Sans"/>
              <a:cs typeface="Open Sans"/>
            </a:rPr>
            <a:t>Spiritual health clinician</a:t>
          </a:r>
        </a:p>
      </dgm:t>
    </dgm:pt>
    <dgm:pt modelId="{6217E2F7-50D6-4ED5-A54F-E198ED08E1A6}" type="parTrans" cxnId="{1668C92C-4194-4217-83B9-DDDAF27FD012}">
      <dgm:prSet/>
      <dgm:spPr/>
      <dgm:t>
        <a:bodyPr/>
        <a:lstStyle/>
        <a:p>
          <a:endParaRPr lang="en-US"/>
        </a:p>
      </dgm:t>
    </dgm:pt>
    <dgm:pt modelId="{6D2DE5F6-B620-494B-8810-A80BD9B0EC9A}" type="sibTrans" cxnId="{1668C92C-4194-4217-83B9-DDDAF27FD012}">
      <dgm:prSet/>
      <dgm:spPr/>
      <dgm:t>
        <a:bodyPr/>
        <a:lstStyle/>
        <a:p>
          <a:endParaRPr lang="en-US"/>
        </a:p>
      </dgm:t>
    </dgm:pt>
    <dgm:pt modelId="{0D84FE51-579C-41F7-B135-72B47807148C}">
      <dgm:prSet/>
      <dgm:spPr/>
      <dgm:t>
        <a:bodyPr/>
        <a:lstStyle/>
        <a:p>
          <a:r>
            <a:rPr lang="en-US" dirty="0">
              <a:latin typeface="Open Sans"/>
              <a:ea typeface="Open Sans"/>
              <a:cs typeface="Open Sans"/>
            </a:rPr>
            <a:t>Social work</a:t>
          </a:r>
        </a:p>
      </dgm:t>
    </dgm:pt>
    <dgm:pt modelId="{363B7E16-2DB7-45E9-89FE-BB33AA428A61}" type="parTrans" cxnId="{2C315F6E-0191-49BB-8079-E4C6D6608BFC}">
      <dgm:prSet/>
      <dgm:spPr/>
      <dgm:t>
        <a:bodyPr/>
        <a:lstStyle/>
        <a:p>
          <a:endParaRPr lang="en-US"/>
        </a:p>
      </dgm:t>
    </dgm:pt>
    <dgm:pt modelId="{77A0BAC7-C29C-49BF-AD6D-9A10BED62E18}" type="sibTrans" cxnId="{2C315F6E-0191-49BB-8079-E4C6D6608BFC}">
      <dgm:prSet/>
      <dgm:spPr/>
      <dgm:t>
        <a:bodyPr/>
        <a:lstStyle/>
        <a:p>
          <a:endParaRPr lang="en-US"/>
        </a:p>
      </dgm:t>
    </dgm:pt>
    <dgm:pt modelId="{4BCA0FCF-03D7-44C0-BFF4-723DA14FD641}">
      <dgm:prSet/>
      <dgm:spPr/>
      <dgm:t>
        <a:bodyPr/>
        <a:lstStyle/>
        <a:p>
          <a:r>
            <a:rPr lang="en-US" dirty="0">
              <a:latin typeface="Open Sans"/>
              <a:ea typeface="Open Sans"/>
              <a:cs typeface="Open Sans"/>
            </a:rPr>
            <a:t>Clinical pharmacist</a:t>
          </a:r>
        </a:p>
      </dgm:t>
    </dgm:pt>
    <dgm:pt modelId="{6FB132C7-D7B2-4366-A0C0-FE26290AD8B8}" type="parTrans" cxnId="{D4E81145-3572-478A-A62A-51F1A8260959}">
      <dgm:prSet/>
      <dgm:spPr/>
      <dgm:t>
        <a:bodyPr/>
        <a:lstStyle/>
        <a:p>
          <a:endParaRPr lang="en-US"/>
        </a:p>
      </dgm:t>
    </dgm:pt>
    <dgm:pt modelId="{20865576-D4AB-4A1E-8551-26E5A6E585F3}" type="sibTrans" cxnId="{D4E81145-3572-478A-A62A-51F1A8260959}">
      <dgm:prSet/>
      <dgm:spPr/>
      <dgm:t>
        <a:bodyPr/>
        <a:lstStyle/>
        <a:p>
          <a:endParaRPr lang="en-US"/>
        </a:p>
      </dgm:t>
    </dgm:pt>
    <dgm:pt modelId="{812A47AC-0184-4998-AEF1-6F7E93D655BA}">
      <dgm:prSet/>
      <dgm:spPr/>
      <dgm:t>
        <a:bodyPr/>
        <a:lstStyle/>
        <a:p>
          <a:r>
            <a:rPr lang="en-US" dirty="0">
              <a:latin typeface="Open Sans"/>
              <a:ea typeface="Open Sans"/>
              <a:cs typeface="Open Sans"/>
            </a:rPr>
            <a:t>Counselor/psychologist </a:t>
          </a:r>
        </a:p>
      </dgm:t>
    </dgm:pt>
    <dgm:pt modelId="{6517D144-B93A-45CE-9E71-651222FD1894}" type="parTrans" cxnId="{115DA8C2-9AA5-4D7C-A79E-98EF5D8FDED3}">
      <dgm:prSet/>
      <dgm:spPr/>
      <dgm:t>
        <a:bodyPr/>
        <a:lstStyle/>
        <a:p>
          <a:endParaRPr lang="en-US"/>
        </a:p>
      </dgm:t>
    </dgm:pt>
    <dgm:pt modelId="{9A20CD85-9F12-4284-89D0-D76692674F59}" type="sibTrans" cxnId="{115DA8C2-9AA5-4D7C-A79E-98EF5D8FDED3}">
      <dgm:prSet/>
      <dgm:spPr/>
      <dgm:t>
        <a:bodyPr/>
        <a:lstStyle/>
        <a:p>
          <a:endParaRPr lang="en-US"/>
        </a:p>
      </dgm:t>
    </dgm:pt>
    <dgm:pt modelId="{685180FA-5D64-4BA5-9579-0C9A28B4617F}">
      <dgm:prSet/>
      <dgm:spPr/>
      <dgm:t>
        <a:bodyPr/>
        <a:lstStyle/>
        <a:p>
          <a:r>
            <a:rPr lang="en-US" dirty="0">
              <a:latin typeface="Open Sans"/>
              <a:ea typeface="Open Sans"/>
              <a:cs typeface="Open Sans"/>
            </a:rPr>
            <a:t>Clinic staff (Schedulers/staff/clinic manager/nursing manager/financial)</a:t>
          </a:r>
        </a:p>
      </dgm:t>
    </dgm:pt>
    <dgm:pt modelId="{777C612D-4ADB-49A8-92D6-9624DAF6E7B7}" type="parTrans" cxnId="{F9CB4D27-3D31-45B9-81BC-84638C77A031}">
      <dgm:prSet/>
      <dgm:spPr/>
      <dgm:t>
        <a:bodyPr/>
        <a:lstStyle/>
        <a:p>
          <a:endParaRPr lang="en-US"/>
        </a:p>
      </dgm:t>
    </dgm:pt>
    <dgm:pt modelId="{15F4B21C-340F-49C6-91B0-93AE96C3988B}" type="sibTrans" cxnId="{F9CB4D27-3D31-45B9-81BC-84638C77A031}">
      <dgm:prSet/>
      <dgm:spPr/>
      <dgm:t>
        <a:bodyPr/>
        <a:lstStyle/>
        <a:p>
          <a:endParaRPr lang="en-US"/>
        </a:p>
      </dgm:t>
    </dgm:pt>
    <dgm:pt modelId="{6F86BC1A-BEAE-4EF5-BF8E-2C11C2926D27}">
      <dgm:prSet/>
      <dgm:spPr/>
      <dgm:t>
        <a:bodyPr/>
        <a:lstStyle/>
        <a:p>
          <a:r>
            <a:rPr lang="en-US" dirty="0">
              <a:latin typeface="Open Sans"/>
              <a:ea typeface="Open Sans"/>
              <a:cs typeface="Open Sans"/>
            </a:rPr>
            <a:t>Referring partner/specialist</a:t>
          </a:r>
        </a:p>
      </dgm:t>
    </dgm:pt>
    <dgm:pt modelId="{E67CC3EC-8F0A-4C99-8430-54B244C31041}" type="parTrans" cxnId="{A3938364-F40A-4366-9B8F-16CF68BA2266}">
      <dgm:prSet/>
      <dgm:spPr/>
      <dgm:t>
        <a:bodyPr/>
        <a:lstStyle/>
        <a:p>
          <a:endParaRPr lang="en-US"/>
        </a:p>
      </dgm:t>
    </dgm:pt>
    <dgm:pt modelId="{1A909E1F-E0CC-4CEE-BA6E-CAB0B3259A0F}" type="sibTrans" cxnId="{A3938364-F40A-4366-9B8F-16CF68BA2266}">
      <dgm:prSet/>
      <dgm:spPr/>
      <dgm:t>
        <a:bodyPr/>
        <a:lstStyle/>
        <a:p>
          <a:endParaRPr lang="en-US"/>
        </a:p>
      </dgm:t>
    </dgm:pt>
    <dgm:pt modelId="{84FA7149-732A-46AB-8D64-7D5806C21C51}">
      <dgm:prSet/>
      <dgm:spPr/>
      <dgm:t>
        <a:bodyPr/>
        <a:lstStyle/>
        <a:p>
          <a:r>
            <a:rPr lang="en-US" dirty="0">
              <a:latin typeface="Open Sans"/>
              <a:ea typeface="Open Sans"/>
              <a:cs typeface="Open Sans"/>
            </a:rPr>
            <a:t>Home health, PT, OT</a:t>
          </a:r>
        </a:p>
      </dgm:t>
    </dgm:pt>
    <dgm:pt modelId="{0F53FA0E-3BF2-4082-8A46-41E3648229FE}" type="parTrans" cxnId="{C471F1C7-1189-4D5F-8C05-47E06395F497}">
      <dgm:prSet/>
      <dgm:spPr/>
      <dgm:t>
        <a:bodyPr/>
        <a:lstStyle/>
        <a:p>
          <a:endParaRPr lang="en-US"/>
        </a:p>
      </dgm:t>
    </dgm:pt>
    <dgm:pt modelId="{2019F5FF-CA36-4F84-B013-EC5D69832C3B}" type="sibTrans" cxnId="{C471F1C7-1189-4D5F-8C05-47E06395F497}">
      <dgm:prSet/>
      <dgm:spPr/>
      <dgm:t>
        <a:bodyPr/>
        <a:lstStyle/>
        <a:p>
          <a:endParaRPr lang="en-US"/>
        </a:p>
      </dgm:t>
    </dgm:pt>
    <dgm:pt modelId="{74A27621-34DF-4047-AB0D-5335CFEA8BAC}" type="pres">
      <dgm:prSet presAssocID="{CED02026-8C07-4AA8-A39A-8CF9B1D38880}" presName="Name0" presStyleCnt="0">
        <dgm:presLayoutVars>
          <dgm:dir/>
          <dgm:animLvl val="lvl"/>
          <dgm:resizeHandles val="exact"/>
        </dgm:presLayoutVars>
      </dgm:prSet>
      <dgm:spPr/>
    </dgm:pt>
    <dgm:pt modelId="{EC666FBE-6CC0-3041-9C36-E947B317AA6C}" type="pres">
      <dgm:prSet presAssocID="{EC69CF80-53DB-4BA0-B61C-3768C39CEE85}" presName="composite" presStyleCnt="0"/>
      <dgm:spPr/>
    </dgm:pt>
    <dgm:pt modelId="{93573822-4318-1947-839A-94BA900DCE92}" type="pres">
      <dgm:prSet presAssocID="{EC69CF80-53DB-4BA0-B61C-3768C39CEE85}" presName="parTx" presStyleLbl="alignNode1" presStyleIdx="0" presStyleCnt="1">
        <dgm:presLayoutVars>
          <dgm:chMax val="0"/>
          <dgm:chPref val="0"/>
          <dgm:bulletEnabled val="1"/>
        </dgm:presLayoutVars>
      </dgm:prSet>
      <dgm:spPr/>
    </dgm:pt>
    <dgm:pt modelId="{40ED2717-F675-E24D-B1FE-73876787E50D}" type="pres">
      <dgm:prSet presAssocID="{EC69CF80-53DB-4BA0-B61C-3768C39CEE85}" presName="desTx" presStyleLbl="alignAccFollowNode1" presStyleIdx="0" presStyleCnt="1">
        <dgm:presLayoutVars>
          <dgm:bulletEnabled val="1"/>
        </dgm:presLayoutVars>
      </dgm:prSet>
      <dgm:spPr/>
    </dgm:pt>
  </dgm:ptLst>
  <dgm:cxnLst>
    <dgm:cxn modelId="{B437C408-33B6-294E-8959-9DD325B65CAD}" type="presOf" srcId="{EC69CF80-53DB-4BA0-B61C-3768C39CEE85}" destId="{93573822-4318-1947-839A-94BA900DCE92}" srcOrd="0" destOrd="0" presId="urn:microsoft.com/office/officeart/2005/8/layout/hList1"/>
    <dgm:cxn modelId="{62597D1A-5033-B54A-8791-53E5004597AB}" type="presOf" srcId="{685180FA-5D64-4BA5-9579-0C9A28B4617F}" destId="{40ED2717-F675-E24D-B1FE-73876787E50D}" srcOrd="0" destOrd="4" presId="urn:microsoft.com/office/officeart/2005/8/layout/hList1"/>
    <dgm:cxn modelId="{CE52421E-2A1E-EB44-BE3C-A1EF0593AE9E}" type="presOf" srcId="{CED02026-8C07-4AA8-A39A-8CF9B1D38880}" destId="{74A27621-34DF-4047-AB0D-5335CFEA8BAC}" srcOrd="0" destOrd="0" presId="urn:microsoft.com/office/officeart/2005/8/layout/hList1"/>
    <dgm:cxn modelId="{F9CB4D27-3D31-45B9-81BC-84638C77A031}" srcId="{EC69CF80-53DB-4BA0-B61C-3768C39CEE85}" destId="{685180FA-5D64-4BA5-9579-0C9A28B4617F}" srcOrd="4" destOrd="0" parTransId="{777C612D-4ADB-49A8-92D6-9624DAF6E7B7}" sibTransId="{15F4B21C-340F-49C6-91B0-93AE96C3988B}"/>
    <dgm:cxn modelId="{1668C92C-4194-4217-83B9-DDDAF27FD012}" srcId="{EC69CF80-53DB-4BA0-B61C-3768C39CEE85}" destId="{D7E9F962-2BF2-4C10-A771-A2ED0979686B}" srcOrd="0" destOrd="0" parTransId="{6217E2F7-50D6-4ED5-A54F-E198ED08E1A6}" sibTransId="{6D2DE5F6-B620-494B-8810-A80BD9B0EC9A}"/>
    <dgm:cxn modelId="{A3938364-F40A-4366-9B8F-16CF68BA2266}" srcId="{EC69CF80-53DB-4BA0-B61C-3768C39CEE85}" destId="{6F86BC1A-BEAE-4EF5-BF8E-2C11C2926D27}" srcOrd="5" destOrd="0" parTransId="{E67CC3EC-8F0A-4C99-8430-54B244C31041}" sibTransId="{1A909E1F-E0CC-4CEE-BA6E-CAB0B3259A0F}"/>
    <dgm:cxn modelId="{D4E81145-3572-478A-A62A-51F1A8260959}" srcId="{EC69CF80-53DB-4BA0-B61C-3768C39CEE85}" destId="{4BCA0FCF-03D7-44C0-BFF4-723DA14FD641}" srcOrd="2" destOrd="0" parTransId="{6FB132C7-D7B2-4366-A0C0-FE26290AD8B8}" sibTransId="{20865576-D4AB-4A1E-8551-26E5A6E585F3}"/>
    <dgm:cxn modelId="{2C315F6E-0191-49BB-8079-E4C6D6608BFC}" srcId="{EC69CF80-53DB-4BA0-B61C-3768C39CEE85}" destId="{0D84FE51-579C-41F7-B135-72B47807148C}" srcOrd="1" destOrd="0" parTransId="{363B7E16-2DB7-45E9-89FE-BB33AA428A61}" sibTransId="{77A0BAC7-C29C-49BF-AD6D-9A10BED62E18}"/>
    <dgm:cxn modelId="{428B906E-801A-0348-9226-3EC19DF7B014}" type="presOf" srcId="{812A47AC-0184-4998-AEF1-6F7E93D655BA}" destId="{40ED2717-F675-E24D-B1FE-73876787E50D}" srcOrd="0" destOrd="3" presId="urn:microsoft.com/office/officeart/2005/8/layout/hList1"/>
    <dgm:cxn modelId="{726A8D70-2A2A-4AF3-B197-2C5541BA7716}" srcId="{CED02026-8C07-4AA8-A39A-8CF9B1D38880}" destId="{EC69CF80-53DB-4BA0-B61C-3768C39CEE85}" srcOrd="0" destOrd="0" parTransId="{2B1E086E-C74C-4056-90E5-6A17EBAF78C6}" sibTransId="{69D78FDC-2909-4124-866C-06F39FB33669}"/>
    <dgm:cxn modelId="{D3DC7878-8D0A-1E4A-8C56-519F4592FA2C}" type="presOf" srcId="{84FA7149-732A-46AB-8D64-7D5806C21C51}" destId="{40ED2717-F675-E24D-B1FE-73876787E50D}" srcOrd="0" destOrd="6" presId="urn:microsoft.com/office/officeart/2005/8/layout/hList1"/>
    <dgm:cxn modelId="{B7929E7D-5084-C444-BA86-CF20A325E79F}" type="presOf" srcId="{D7E9F962-2BF2-4C10-A771-A2ED0979686B}" destId="{40ED2717-F675-E24D-B1FE-73876787E50D}" srcOrd="0" destOrd="0" presId="urn:microsoft.com/office/officeart/2005/8/layout/hList1"/>
    <dgm:cxn modelId="{2C81AE84-3DBD-7F49-AB3A-7682F6F16380}" type="presOf" srcId="{6F86BC1A-BEAE-4EF5-BF8E-2C11C2926D27}" destId="{40ED2717-F675-E24D-B1FE-73876787E50D}" srcOrd="0" destOrd="5" presId="urn:microsoft.com/office/officeart/2005/8/layout/hList1"/>
    <dgm:cxn modelId="{BB410CA6-73FD-3544-AABD-794A3457E91F}" type="presOf" srcId="{4BCA0FCF-03D7-44C0-BFF4-723DA14FD641}" destId="{40ED2717-F675-E24D-B1FE-73876787E50D}" srcOrd="0" destOrd="2" presId="urn:microsoft.com/office/officeart/2005/8/layout/hList1"/>
    <dgm:cxn modelId="{115DA8C2-9AA5-4D7C-A79E-98EF5D8FDED3}" srcId="{EC69CF80-53DB-4BA0-B61C-3768C39CEE85}" destId="{812A47AC-0184-4998-AEF1-6F7E93D655BA}" srcOrd="3" destOrd="0" parTransId="{6517D144-B93A-45CE-9E71-651222FD1894}" sibTransId="{9A20CD85-9F12-4284-89D0-D76692674F59}"/>
    <dgm:cxn modelId="{C471F1C7-1189-4D5F-8C05-47E06395F497}" srcId="{EC69CF80-53DB-4BA0-B61C-3768C39CEE85}" destId="{84FA7149-732A-46AB-8D64-7D5806C21C51}" srcOrd="6" destOrd="0" parTransId="{0F53FA0E-3BF2-4082-8A46-41E3648229FE}" sibTransId="{2019F5FF-CA36-4F84-B013-EC5D69832C3B}"/>
    <dgm:cxn modelId="{A87F71D8-1CB6-BF43-8FEA-06B237611889}" type="presOf" srcId="{0D84FE51-579C-41F7-B135-72B47807148C}" destId="{40ED2717-F675-E24D-B1FE-73876787E50D}" srcOrd="0" destOrd="1" presId="urn:microsoft.com/office/officeart/2005/8/layout/hList1"/>
    <dgm:cxn modelId="{D6D63DFF-ABF7-A242-9CF5-913CB219AECE}" type="presParOf" srcId="{74A27621-34DF-4047-AB0D-5335CFEA8BAC}" destId="{EC666FBE-6CC0-3041-9C36-E947B317AA6C}" srcOrd="0" destOrd="0" presId="urn:microsoft.com/office/officeart/2005/8/layout/hList1"/>
    <dgm:cxn modelId="{F6E6549B-6B16-D04E-994E-BA0CB4620711}" type="presParOf" srcId="{EC666FBE-6CC0-3041-9C36-E947B317AA6C}" destId="{93573822-4318-1947-839A-94BA900DCE92}" srcOrd="0" destOrd="0" presId="urn:microsoft.com/office/officeart/2005/8/layout/hList1"/>
    <dgm:cxn modelId="{BBD62FD0-1DDF-574C-AC03-6ECCE3DD9F76}" type="presParOf" srcId="{EC666FBE-6CC0-3041-9C36-E947B317AA6C}" destId="{40ED2717-F675-E24D-B1FE-73876787E50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D02026-8C07-4AA8-A39A-8CF9B1D3888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96DE95D-48B4-47B3-AC46-557F0BE1955D}">
      <dgm:prSet/>
      <dgm:spPr/>
      <dgm:t>
        <a:bodyPr/>
        <a:lstStyle/>
        <a:p>
          <a:r>
            <a:rPr lang="en-US" dirty="0">
              <a:latin typeface="Open Sans"/>
              <a:ea typeface="Open Sans"/>
              <a:cs typeface="Open Sans"/>
            </a:rPr>
            <a:t>Physicians are often seen as leaders on the outpatient PC team</a:t>
          </a:r>
        </a:p>
      </dgm:t>
    </dgm:pt>
    <dgm:pt modelId="{026761E1-EE70-4438-B117-A0EBA010C3FA}" type="parTrans" cxnId="{4FAEECD4-9B7A-4C48-84B6-A593F5B9E0A2}">
      <dgm:prSet/>
      <dgm:spPr/>
      <dgm:t>
        <a:bodyPr/>
        <a:lstStyle/>
        <a:p>
          <a:endParaRPr lang="en-US"/>
        </a:p>
      </dgm:t>
    </dgm:pt>
    <dgm:pt modelId="{C1A93E0A-BF69-4F8D-89E9-A29B6C614211}" type="sibTrans" cxnId="{4FAEECD4-9B7A-4C48-84B6-A593F5B9E0A2}">
      <dgm:prSet/>
      <dgm:spPr/>
      <dgm:t>
        <a:bodyPr/>
        <a:lstStyle/>
        <a:p>
          <a:endParaRPr lang="en-US"/>
        </a:p>
      </dgm:t>
    </dgm:pt>
    <dgm:pt modelId="{691E4054-CA52-4E6E-939F-A5881B8DC1E0}">
      <dgm:prSet/>
      <dgm:spPr/>
      <dgm:t>
        <a:bodyPr/>
        <a:lstStyle/>
        <a:p>
          <a:r>
            <a:rPr lang="en-US" dirty="0">
              <a:latin typeface="Open Sans"/>
              <a:ea typeface="Open Sans"/>
              <a:cs typeface="Open Sans"/>
            </a:rPr>
            <a:t>Managers </a:t>
          </a:r>
        </a:p>
      </dgm:t>
    </dgm:pt>
    <dgm:pt modelId="{5A6CD2BE-86DF-48EA-A1C8-1F0C780943B9}" type="parTrans" cxnId="{F6FB8E09-482D-4878-B737-535941AE782F}">
      <dgm:prSet/>
      <dgm:spPr/>
      <dgm:t>
        <a:bodyPr/>
        <a:lstStyle/>
        <a:p>
          <a:endParaRPr lang="en-US"/>
        </a:p>
      </dgm:t>
    </dgm:pt>
    <dgm:pt modelId="{6BA9F816-E52A-4AB5-90B0-409F2FC03490}" type="sibTrans" cxnId="{F6FB8E09-482D-4878-B737-535941AE782F}">
      <dgm:prSet/>
      <dgm:spPr/>
      <dgm:t>
        <a:bodyPr/>
        <a:lstStyle/>
        <a:p>
          <a:endParaRPr lang="en-US"/>
        </a:p>
      </dgm:t>
    </dgm:pt>
    <dgm:pt modelId="{BEABA949-B666-474F-B311-573CE6D34AE9}">
      <dgm:prSet/>
      <dgm:spPr/>
      <dgm:t>
        <a:bodyPr/>
        <a:lstStyle/>
        <a:p>
          <a:r>
            <a:rPr lang="en-US" dirty="0">
              <a:latin typeface="Open Sans"/>
              <a:ea typeface="Open Sans"/>
              <a:cs typeface="Open Sans"/>
            </a:rPr>
            <a:t>Organize clinic structures and schedule, often run clinic team huddles to help run an effective team</a:t>
          </a:r>
        </a:p>
      </dgm:t>
    </dgm:pt>
    <dgm:pt modelId="{ACF73023-84E6-4831-A070-40E6ADC9DCD6}" type="parTrans" cxnId="{DE2C3436-FD55-46EF-BC65-ED4E7F0AB553}">
      <dgm:prSet/>
      <dgm:spPr/>
      <dgm:t>
        <a:bodyPr/>
        <a:lstStyle/>
        <a:p>
          <a:endParaRPr lang="en-US"/>
        </a:p>
      </dgm:t>
    </dgm:pt>
    <dgm:pt modelId="{4EB5879D-F742-44BB-AB10-F303C77AA426}" type="sibTrans" cxnId="{DE2C3436-FD55-46EF-BC65-ED4E7F0AB553}">
      <dgm:prSet/>
      <dgm:spPr/>
      <dgm:t>
        <a:bodyPr/>
        <a:lstStyle/>
        <a:p>
          <a:endParaRPr lang="en-US"/>
        </a:p>
      </dgm:t>
    </dgm:pt>
    <dgm:pt modelId="{5B53BC10-B449-48DD-9CD3-284277FF6766}">
      <dgm:prSet/>
      <dgm:spPr/>
      <dgm:t>
        <a:bodyPr/>
        <a:lstStyle/>
        <a:p>
          <a:r>
            <a:rPr lang="en-US" dirty="0">
              <a:latin typeface="Open Sans"/>
              <a:ea typeface="Open Sans"/>
              <a:cs typeface="Open Sans"/>
            </a:rPr>
            <a:t>We delegate responsibilities </a:t>
          </a:r>
        </a:p>
      </dgm:t>
    </dgm:pt>
    <dgm:pt modelId="{2F6CAF6D-BC99-4418-8ABC-FE74D922FCAB}" type="parTrans" cxnId="{C175FFA8-B592-41C0-A4E8-AF9843B08ECE}">
      <dgm:prSet/>
      <dgm:spPr/>
      <dgm:t>
        <a:bodyPr/>
        <a:lstStyle/>
        <a:p>
          <a:endParaRPr lang="en-US"/>
        </a:p>
      </dgm:t>
    </dgm:pt>
    <dgm:pt modelId="{24279A3F-15C1-4A26-A554-3BE60ED6AEFB}" type="sibTrans" cxnId="{C175FFA8-B592-41C0-A4E8-AF9843B08ECE}">
      <dgm:prSet/>
      <dgm:spPr/>
      <dgm:t>
        <a:bodyPr/>
        <a:lstStyle/>
        <a:p>
          <a:endParaRPr lang="en-US"/>
        </a:p>
      </dgm:t>
    </dgm:pt>
    <dgm:pt modelId="{9D7B016D-97C5-409C-A2C5-D57E3321B654}">
      <dgm:prSet/>
      <dgm:spPr/>
      <dgm:t>
        <a:bodyPr/>
        <a:lstStyle/>
        <a:p>
          <a:r>
            <a:rPr lang="en-US" dirty="0">
              <a:latin typeface="Open Sans"/>
              <a:ea typeface="Open Sans"/>
              <a:cs typeface="Open Sans"/>
            </a:rPr>
            <a:t>Final care decisions and ultimate responsibility often comes down to the physician </a:t>
          </a:r>
        </a:p>
      </dgm:t>
    </dgm:pt>
    <dgm:pt modelId="{6C4E5922-9FDE-48ED-9A6B-2A53DEFA0152}" type="parTrans" cxnId="{261C0666-EF3E-41FC-A9EB-FD8035E5DD4E}">
      <dgm:prSet/>
      <dgm:spPr/>
      <dgm:t>
        <a:bodyPr/>
        <a:lstStyle/>
        <a:p>
          <a:endParaRPr lang="en-US"/>
        </a:p>
      </dgm:t>
    </dgm:pt>
    <dgm:pt modelId="{2D102D70-766A-47F6-A2BF-42849E2B2820}" type="sibTrans" cxnId="{261C0666-EF3E-41FC-A9EB-FD8035E5DD4E}">
      <dgm:prSet/>
      <dgm:spPr/>
      <dgm:t>
        <a:bodyPr/>
        <a:lstStyle/>
        <a:p>
          <a:endParaRPr lang="en-US"/>
        </a:p>
      </dgm:t>
    </dgm:pt>
    <dgm:pt modelId="{324DCECD-0C88-4104-9D3E-481C1597D775}">
      <dgm:prSet/>
      <dgm:spPr/>
      <dgm:t>
        <a:bodyPr/>
        <a:lstStyle/>
        <a:p>
          <a:r>
            <a:rPr lang="en-US" dirty="0">
              <a:latin typeface="Open Sans"/>
              <a:ea typeface="Open Sans"/>
              <a:cs typeface="Open Sans"/>
            </a:rPr>
            <a:t>It is important to maintain professionalism</a:t>
          </a:r>
        </a:p>
      </dgm:t>
    </dgm:pt>
    <dgm:pt modelId="{9F979C42-AE82-4459-91FA-8CB00B7F2256}" type="parTrans" cxnId="{6094E203-37AE-496C-B6F0-75FD3DA23D1F}">
      <dgm:prSet/>
      <dgm:spPr/>
      <dgm:t>
        <a:bodyPr/>
        <a:lstStyle/>
        <a:p>
          <a:endParaRPr lang="en-US"/>
        </a:p>
      </dgm:t>
    </dgm:pt>
    <dgm:pt modelId="{34B3E66B-8B1E-4E90-8003-F351C21B07A8}" type="sibTrans" cxnId="{6094E203-37AE-496C-B6F0-75FD3DA23D1F}">
      <dgm:prSet/>
      <dgm:spPr/>
      <dgm:t>
        <a:bodyPr/>
        <a:lstStyle/>
        <a:p>
          <a:endParaRPr lang="en-US"/>
        </a:p>
      </dgm:t>
    </dgm:pt>
    <dgm:pt modelId="{EE477437-61C2-4760-8A87-C315BA9447FF}">
      <dgm:prSet/>
      <dgm:spPr/>
      <dgm:t>
        <a:bodyPr/>
        <a:lstStyle/>
        <a:p>
          <a:r>
            <a:rPr lang="en-US" dirty="0">
              <a:latin typeface="Open Sans"/>
              <a:ea typeface="Open Sans"/>
              <a:cs typeface="Open Sans"/>
            </a:rPr>
            <a:t>Remember that you are looked to as the team leader and set the standard of behavior and clinic culture</a:t>
          </a:r>
        </a:p>
      </dgm:t>
    </dgm:pt>
    <dgm:pt modelId="{A29A795A-E785-405A-8456-22B2A8D7D069}" type="parTrans" cxnId="{9423B987-5C1B-44FF-B88C-700CB4DB88A1}">
      <dgm:prSet/>
      <dgm:spPr/>
      <dgm:t>
        <a:bodyPr/>
        <a:lstStyle/>
        <a:p>
          <a:endParaRPr lang="en-US"/>
        </a:p>
      </dgm:t>
    </dgm:pt>
    <dgm:pt modelId="{D93E456C-1C69-439F-B44A-58305A46C852}" type="sibTrans" cxnId="{9423B987-5C1B-44FF-B88C-700CB4DB88A1}">
      <dgm:prSet/>
      <dgm:spPr/>
      <dgm:t>
        <a:bodyPr/>
        <a:lstStyle/>
        <a:p>
          <a:endParaRPr lang="en-US"/>
        </a:p>
      </dgm:t>
    </dgm:pt>
    <dgm:pt modelId="{76CE25E1-93C9-4DA8-8B77-EE4385DB3479}">
      <dgm:prSet/>
      <dgm:spPr/>
      <dgm:t>
        <a:bodyPr/>
        <a:lstStyle/>
        <a:p>
          <a:r>
            <a:rPr lang="en-US" dirty="0">
              <a:latin typeface="Open Sans"/>
              <a:ea typeface="Open Sans"/>
              <a:cs typeface="Open Sans"/>
            </a:rPr>
            <a:t>Remember to not speak ill of other team members or patients </a:t>
          </a:r>
        </a:p>
      </dgm:t>
    </dgm:pt>
    <dgm:pt modelId="{40348E31-81B7-4500-8994-F9CE9D0C99FA}" type="parTrans" cxnId="{263CFFEF-6747-433A-8792-88DEE4F5CD8D}">
      <dgm:prSet/>
      <dgm:spPr/>
      <dgm:t>
        <a:bodyPr/>
        <a:lstStyle/>
        <a:p>
          <a:endParaRPr lang="en-US"/>
        </a:p>
      </dgm:t>
    </dgm:pt>
    <dgm:pt modelId="{31B53BFF-9109-4044-A9A9-5425F190726C}" type="sibTrans" cxnId="{263CFFEF-6747-433A-8792-88DEE4F5CD8D}">
      <dgm:prSet/>
      <dgm:spPr/>
      <dgm:t>
        <a:bodyPr/>
        <a:lstStyle/>
        <a:p>
          <a:endParaRPr lang="en-US"/>
        </a:p>
      </dgm:t>
    </dgm:pt>
    <dgm:pt modelId="{74A27621-34DF-4047-AB0D-5335CFEA8BAC}" type="pres">
      <dgm:prSet presAssocID="{CED02026-8C07-4AA8-A39A-8CF9B1D38880}" presName="Name0" presStyleCnt="0">
        <dgm:presLayoutVars>
          <dgm:dir/>
          <dgm:animLvl val="lvl"/>
          <dgm:resizeHandles val="exact"/>
        </dgm:presLayoutVars>
      </dgm:prSet>
      <dgm:spPr/>
    </dgm:pt>
    <dgm:pt modelId="{0B0D8DEB-98EC-B044-99D4-14837E4BE822}" type="pres">
      <dgm:prSet presAssocID="{096DE95D-48B4-47B3-AC46-557F0BE1955D}" presName="composite" presStyleCnt="0"/>
      <dgm:spPr/>
    </dgm:pt>
    <dgm:pt modelId="{4A2FFFE8-5A18-0B4B-8750-CDA846E05956}" type="pres">
      <dgm:prSet presAssocID="{096DE95D-48B4-47B3-AC46-557F0BE1955D}" presName="parTx" presStyleLbl="alignNode1" presStyleIdx="0" presStyleCnt="1">
        <dgm:presLayoutVars>
          <dgm:chMax val="0"/>
          <dgm:chPref val="0"/>
          <dgm:bulletEnabled val="1"/>
        </dgm:presLayoutVars>
      </dgm:prSet>
      <dgm:spPr/>
    </dgm:pt>
    <dgm:pt modelId="{154D12A7-BAC7-F24C-A92D-7E55EA33A6F1}" type="pres">
      <dgm:prSet presAssocID="{096DE95D-48B4-47B3-AC46-557F0BE1955D}" presName="desTx" presStyleLbl="alignAccFollowNode1" presStyleIdx="0" presStyleCnt="1">
        <dgm:presLayoutVars>
          <dgm:bulletEnabled val="1"/>
        </dgm:presLayoutVars>
      </dgm:prSet>
      <dgm:spPr/>
    </dgm:pt>
  </dgm:ptLst>
  <dgm:cxnLst>
    <dgm:cxn modelId="{6094E203-37AE-496C-B6F0-75FD3DA23D1F}" srcId="{096DE95D-48B4-47B3-AC46-557F0BE1955D}" destId="{324DCECD-0C88-4104-9D3E-481C1597D775}" srcOrd="3" destOrd="0" parTransId="{9F979C42-AE82-4459-91FA-8CB00B7F2256}" sibTransId="{34B3E66B-8B1E-4E90-8003-F351C21B07A8}"/>
    <dgm:cxn modelId="{79842605-2F6F-6742-9F86-0DDBCEC6C108}" type="presOf" srcId="{9D7B016D-97C5-409C-A2C5-D57E3321B654}" destId="{154D12A7-BAC7-F24C-A92D-7E55EA33A6F1}" srcOrd="0" destOrd="3" presId="urn:microsoft.com/office/officeart/2005/8/layout/hList1"/>
    <dgm:cxn modelId="{F6FB8E09-482D-4878-B737-535941AE782F}" srcId="{096DE95D-48B4-47B3-AC46-557F0BE1955D}" destId="{691E4054-CA52-4E6E-939F-A5881B8DC1E0}" srcOrd="0" destOrd="0" parTransId="{5A6CD2BE-86DF-48EA-A1C8-1F0C780943B9}" sibTransId="{6BA9F816-E52A-4AB5-90B0-409F2FC03490}"/>
    <dgm:cxn modelId="{CE52421E-2A1E-EB44-BE3C-A1EF0593AE9E}" type="presOf" srcId="{CED02026-8C07-4AA8-A39A-8CF9B1D38880}" destId="{74A27621-34DF-4047-AB0D-5335CFEA8BAC}" srcOrd="0" destOrd="0" presId="urn:microsoft.com/office/officeart/2005/8/layout/hList1"/>
    <dgm:cxn modelId="{DB3F6922-F5AE-8145-BB1B-191DECC70737}" type="presOf" srcId="{BEABA949-B666-474F-B311-573CE6D34AE9}" destId="{154D12A7-BAC7-F24C-A92D-7E55EA33A6F1}" srcOrd="0" destOrd="1" presId="urn:microsoft.com/office/officeart/2005/8/layout/hList1"/>
    <dgm:cxn modelId="{DE2C3436-FD55-46EF-BC65-ED4E7F0AB553}" srcId="{691E4054-CA52-4E6E-939F-A5881B8DC1E0}" destId="{BEABA949-B666-474F-B311-573CE6D34AE9}" srcOrd="0" destOrd="0" parTransId="{ACF73023-84E6-4831-A070-40E6ADC9DCD6}" sibTransId="{4EB5879D-F742-44BB-AB10-F303C77AA426}"/>
    <dgm:cxn modelId="{261C0666-EF3E-41FC-A9EB-FD8035E5DD4E}" srcId="{096DE95D-48B4-47B3-AC46-557F0BE1955D}" destId="{9D7B016D-97C5-409C-A2C5-D57E3321B654}" srcOrd="2" destOrd="0" parTransId="{6C4E5922-9FDE-48ED-9A6B-2A53DEFA0152}" sibTransId="{2D102D70-766A-47F6-A2BF-42849E2B2820}"/>
    <dgm:cxn modelId="{4A073951-3EF2-D748-B21F-A8997A55A4DD}" type="presOf" srcId="{691E4054-CA52-4E6E-939F-A5881B8DC1E0}" destId="{154D12A7-BAC7-F24C-A92D-7E55EA33A6F1}" srcOrd="0" destOrd="0" presId="urn:microsoft.com/office/officeart/2005/8/layout/hList1"/>
    <dgm:cxn modelId="{CF8F467F-CE50-0941-A996-1E099B281489}" type="presOf" srcId="{096DE95D-48B4-47B3-AC46-557F0BE1955D}" destId="{4A2FFFE8-5A18-0B4B-8750-CDA846E05956}" srcOrd="0" destOrd="0" presId="urn:microsoft.com/office/officeart/2005/8/layout/hList1"/>
    <dgm:cxn modelId="{9423B987-5C1B-44FF-B88C-700CB4DB88A1}" srcId="{096DE95D-48B4-47B3-AC46-557F0BE1955D}" destId="{EE477437-61C2-4760-8A87-C315BA9447FF}" srcOrd="4" destOrd="0" parTransId="{A29A795A-E785-405A-8456-22B2A8D7D069}" sibTransId="{D93E456C-1C69-439F-B44A-58305A46C852}"/>
    <dgm:cxn modelId="{C175FFA8-B592-41C0-A4E8-AF9843B08ECE}" srcId="{096DE95D-48B4-47B3-AC46-557F0BE1955D}" destId="{5B53BC10-B449-48DD-9CD3-284277FF6766}" srcOrd="1" destOrd="0" parTransId="{2F6CAF6D-BC99-4418-8ABC-FE74D922FCAB}" sibTransId="{24279A3F-15C1-4A26-A554-3BE60ED6AEFB}"/>
    <dgm:cxn modelId="{946F00AA-E807-A74C-B5B9-764067310213}" type="presOf" srcId="{5B53BC10-B449-48DD-9CD3-284277FF6766}" destId="{154D12A7-BAC7-F24C-A92D-7E55EA33A6F1}" srcOrd="0" destOrd="2" presId="urn:microsoft.com/office/officeart/2005/8/layout/hList1"/>
    <dgm:cxn modelId="{A5EF36B0-C53E-C54B-B551-43A054713789}" type="presOf" srcId="{76CE25E1-93C9-4DA8-8B77-EE4385DB3479}" destId="{154D12A7-BAC7-F24C-A92D-7E55EA33A6F1}" srcOrd="0" destOrd="6" presId="urn:microsoft.com/office/officeart/2005/8/layout/hList1"/>
    <dgm:cxn modelId="{07DEB6C1-2969-2F42-93FD-FA577EBEE093}" type="presOf" srcId="{EE477437-61C2-4760-8A87-C315BA9447FF}" destId="{154D12A7-BAC7-F24C-A92D-7E55EA33A6F1}" srcOrd="0" destOrd="5" presId="urn:microsoft.com/office/officeart/2005/8/layout/hList1"/>
    <dgm:cxn modelId="{4FAEECD4-9B7A-4C48-84B6-A593F5B9E0A2}" srcId="{CED02026-8C07-4AA8-A39A-8CF9B1D38880}" destId="{096DE95D-48B4-47B3-AC46-557F0BE1955D}" srcOrd="0" destOrd="0" parTransId="{026761E1-EE70-4438-B117-A0EBA010C3FA}" sibTransId="{C1A93E0A-BF69-4F8D-89E9-A29B6C614211}"/>
    <dgm:cxn modelId="{263CFFEF-6747-433A-8792-88DEE4F5CD8D}" srcId="{EE477437-61C2-4760-8A87-C315BA9447FF}" destId="{76CE25E1-93C9-4DA8-8B77-EE4385DB3479}" srcOrd="0" destOrd="0" parTransId="{40348E31-81B7-4500-8994-F9CE9D0C99FA}" sibTransId="{31B53BFF-9109-4044-A9A9-5425F190726C}"/>
    <dgm:cxn modelId="{2FFF24FB-17C4-764E-9743-715BF24DFBC2}" type="presOf" srcId="{324DCECD-0C88-4104-9D3E-481C1597D775}" destId="{154D12A7-BAC7-F24C-A92D-7E55EA33A6F1}" srcOrd="0" destOrd="4" presId="urn:microsoft.com/office/officeart/2005/8/layout/hList1"/>
    <dgm:cxn modelId="{663A376E-1023-114E-8F44-09C9E52B8A2E}" type="presParOf" srcId="{74A27621-34DF-4047-AB0D-5335CFEA8BAC}" destId="{0B0D8DEB-98EC-B044-99D4-14837E4BE822}" srcOrd="0" destOrd="0" presId="urn:microsoft.com/office/officeart/2005/8/layout/hList1"/>
    <dgm:cxn modelId="{D3C1964B-BFDF-EF4C-AA1A-3FFC742F28D3}" type="presParOf" srcId="{0B0D8DEB-98EC-B044-99D4-14837E4BE822}" destId="{4A2FFFE8-5A18-0B4B-8750-CDA846E05956}" srcOrd="0" destOrd="0" presId="urn:microsoft.com/office/officeart/2005/8/layout/hList1"/>
    <dgm:cxn modelId="{182852C9-2403-8C4E-9637-50215ABD728D}" type="presParOf" srcId="{0B0D8DEB-98EC-B044-99D4-14837E4BE822}" destId="{154D12A7-BAC7-F24C-A92D-7E55EA33A6F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33749-B33E-4367-AE59-5AB1CFB58E3D}">
      <dsp:nvSpPr>
        <dsp:cNvPr id="0" name=""/>
        <dsp:cNvSpPr/>
      </dsp:nvSpPr>
      <dsp:spPr>
        <a:xfrm>
          <a:off x="212335" y="316870"/>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5F5E47-9111-4A81-8378-9C3B6F03AF08}">
      <dsp:nvSpPr>
        <dsp:cNvPr id="0" name=""/>
        <dsp:cNvSpPr/>
      </dsp:nvSpPr>
      <dsp:spPr>
        <a:xfrm>
          <a:off x="492877" y="59741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940787-1C4D-40EE-9B8A-C0957917A4E4}">
      <dsp:nvSpPr>
        <dsp:cNvPr id="0" name=""/>
        <dsp:cNvSpPr/>
      </dsp:nvSpPr>
      <dsp:spPr>
        <a:xfrm>
          <a:off x="1834517" y="31687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a:t>Develop a strategy to manage inter-visit patient care (inbox, appointment triage, phone calls, crises/emergencies, medication access, psychosocial barriers to care)</a:t>
          </a:r>
        </a:p>
      </dsp:txBody>
      <dsp:txXfrm>
        <a:off x="1834517" y="316870"/>
        <a:ext cx="3148942" cy="1335915"/>
      </dsp:txXfrm>
    </dsp:sp>
    <dsp:sp modelId="{C01A59AA-0970-41CA-86D8-7116D142D480}">
      <dsp:nvSpPr>
        <dsp:cNvPr id="0" name=""/>
        <dsp:cNvSpPr/>
      </dsp:nvSpPr>
      <dsp:spPr>
        <a:xfrm>
          <a:off x="5532139" y="316870"/>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8C36A4-5ADF-4080-B2BD-CEA3532577D6}">
      <dsp:nvSpPr>
        <dsp:cNvPr id="0" name=""/>
        <dsp:cNvSpPr/>
      </dsp:nvSpPr>
      <dsp:spPr>
        <a:xfrm>
          <a:off x="5812681" y="59741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9934A5-4240-4144-AF41-462CAC469E11}">
      <dsp:nvSpPr>
        <dsp:cNvPr id="0" name=""/>
        <dsp:cNvSpPr/>
      </dsp:nvSpPr>
      <dsp:spPr>
        <a:xfrm>
          <a:off x="7154322" y="31687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a:t>Apply caregiver/decision-makers assessment and engagement in outpatient settings</a:t>
          </a:r>
        </a:p>
      </dsp:txBody>
      <dsp:txXfrm>
        <a:off x="7154322" y="316870"/>
        <a:ext cx="3148942" cy="1335915"/>
      </dsp:txXfrm>
    </dsp:sp>
    <dsp:sp modelId="{989D453C-58AC-4B7F-89D6-8B8E718747DA}">
      <dsp:nvSpPr>
        <dsp:cNvPr id="0" name=""/>
        <dsp:cNvSpPr/>
      </dsp:nvSpPr>
      <dsp:spPr>
        <a:xfrm>
          <a:off x="212335" y="2329830"/>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CE940C-F316-4912-A799-A014F8081542}">
      <dsp:nvSpPr>
        <dsp:cNvPr id="0" name=""/>
        <dsp:cNvSpPr/>
      </dsp:nvSpPr>
      <dsp:spPr>
        <a:xfrm>
          <a:off x="492877" y="261037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A5DE32-B0D5-46A2-AC9D-670FBBF74B18}">
      <dsp:nvSpPr>
        <dsp:cNvPr id="0" name=""/>
        <dsp:cNvSpPr/>
      </dsp:nvSpPr>
      <dsp:spPr>
        <a:xfrm>
          <a:off x="1834517" y="232983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a:t>Understand best practices in developing your referral practices &amp; defining your role on the care team</a:t>
          </a:r>
        </a:p>
      </dsp:txBody>
      <dsp:txXfrm>
        <a:off x="1834517" y="2329830"/>
        <a:ext cx="3148942" cy="1335915"/>
      </dsp:txXfrm>
    </dsp:sp>
    <dsp:sp modelId="{5B5F2A69-DE02-4569-A4B1-633B8173AD61}">
      <dsp:nvSpPr>
        <dsp:cNvPr id="0" name=""/>
        <dsp:cNvSpPr/>
      </dsp:nvSpPr>
      <dsp:spPr>
        <a:xfrm>
          <a:off x="5532139" y="2329830"/>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57407C-7726-4009-A9B9-7CAD0D8B06D3}">
      <dsp:nvSpPr>
        <dsp:cNvPr id="0" name=""/>
        <dsp:cNvSpPr/>
      </dsp:nvSpPr>
      <dsp:spPr>
        <a:xfrm>
          <a:off x="5812681" y="261037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9F1234-510D-46B3-95AA-790F0AACD915}">
      <dsp:nvSpPr>
        <dsp:cNvPr id="0" name=""/>
        <dsp:cNvSpPr/>
      </dsp:nvSpPr>
      <dsp:spPr>
        <a:xfrm>
          <a:off x="7154322" y="232983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a:t>Navigate transitions of care and survivorship or "graduating" patients (negotiating the transition back to primary care provider or primary specialists) </a:t>
          </a:r>
        </a:p>
      </dsp:txBody>
      <dsp:txXfrm>
        <a:off x="7154322" y="2329830"/>
        <a:ext cx="3148942" cy="13359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73822-4318-1947-839A-94BA900DCE92}">
      <dsp:nvSpPr>
        <dsp:cNvPr id="0" name=""/>
        <dsp:cNvSpPr/>
      </dsp:nvSpPr>
      <dsp:spPr>
        <a:xfrm>
          <a:off x="0" y="106415"/>
          <a:ext cx="10515600" cy="829889"/>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Open Sans"/>
              <a:ea typeface="Open Sans"/>
              <a:cs typeface="Open Sans"/>
            </a:rPr>
            <a:t>Sometimes patients don’t need to see the MD or APP. Often what a patient you to do is see a specific IDT member!</a:t>
          </a:r>
        </a:p>
      </dsp:txBody>
      <dsp:txXfrm>
        <a:off x="0" y="106415"/>
        <a:ext cx="10515600" cy="829889"/>
      </dsp:txXfrm>
    </dsp:sp>
    <dsp:sp modelId="{40ED2717-F675-E24D-B1FE-73876787E50D}">
      <dsp:nvSpPr>
        <dsp:cNvPr id="0" name=""/>
        <dsp:cNvSpPr/>
      </dsp:nvSpPr>
      <dsp:spPr>
        <a:xfrm>
          <a:off x="0" y="936305"/>
          <a:ext cx="10515600" cy="293989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a:latin typeface="Open Sans"/>
              <a:ea typeface="Open Sans"/>
              <a:cs typeface="Open Sans"/>
            </a:rPr>
            <a:t>Spiritual health clinician</a:t>
          </a:r>
        </a:p>
        <a:p>
          <a:pPr marL="228600" lvl="1" indent="-228600" algn="l" defTabSz="933450">
            <a:lnSpc>
              <a:spcPct val="90000"/>
            </a:lnSpc>
            <a:spcBef>
              <a:spcPct val="0"/>
            </a:spcBef>
            <a:spcAft>
              <a:spcPct val="15000"/>
            </a:spcAft>
            <a:buChar char="•"/>
          </a:pPr>
          <a:r>
            <a:rPr lang="en-US" sz="2100" kern="1200" dirty="0">
              <a:latin typeface="Open Sans"/>
              <a:ea typeface="Open Sans"/>
              <a:cs typeface="Open Sans"/>
            </a:rPr>
            <a:t>Social work</a:t>
          </a:r>
        </a:p>
        <a:p>
          <a:pPr marL="228600" lvl="1" indent="-228600" algn="l" defTabSz="933450">
            <a:lnSpc>
              <a:spcPct val="90000"/>
            </a:lnSpc>
            <a:spcBef>
              <a:spcPct val="0"/>
            </a:spcBef>
            <a:spcAft>
              <a:spcPct val="15000"/>
            </a:spcAft>
            <a:buChar char="•"/>
          </a:pPr>
          <a:r>
            <a:rPr lang="en-US" sz="2100" kern="1200" dirty="0">
              <a:latin typeface="Open Sans"/>
              <a:ea typeface="Open Sans"/>
              <a:cs typeface="Open Sans"/>
            </a:rPr>
            <a:t>Clinical pharmacist</a:t>
          </a:r>
        </a:p>
        <a:p>
          <a:pPr marL="228600" lvl="1" indent="-228600" algn="l" defTabSz="933450">
            <a:lnSpc>
              <a:spcPct val="90000"/>
            </a:lnSpc>
            <a:spcBef>
              <a:spcPct val="0"/>
            </a:spcBef>
            <a:spcAft>
              <a:spcPct val="15000"/>
            </a:spcAft>
            <a:buChar char="•"/>
          </a:pPr>
          <a:r>
            <a:rPr lang="en-US" sz="2100" kern="1200" dirty="0">
              <a:latin typeface="Open Sans"/>
              <a:ea typeface="Open Sans"/>
              <a:cs typeface="Open Sans"/>
            </a:rPr>
            <a:t>Counselor/psychologist </a:t>
          </a:r>
        </a:p>
        <a:p>
          <a:pPr marL="228600" lvl="1" indent="-228600" algn="l" defTabSz="933450">
            <a:lnSpc>
              <a:spcPct val="90000"/>
            </a:lnSpc>
            <a:spcBef>
              <a:spcPct val="0"/>
            </a:spcBef>
            <a:spcAft>
              <a:spcPct val="15000"/>
            </a:spcAft>
            <a:buChar char="•"/>
          </a:pPr>
          <a:r>
            <a:rPr lang="en-US" sz="2100" kern="1200" dirty="0">
              <a:latin typeface="Open Sans"/>
              <a:ea typeface="Open Sans"/>
              <a:cs typeface="Open Sans"/>
            </a:rPr>
            <a:t>Clinic staff (Schedulers/staff/clinic manager/nursing manager/financial)</a:t>
          </a:r>
        </a:p>
        <a:p>
          <a:pPr marL="228600" lvl="1" indent="-228600" algn="l" defTabSz="933450">
            <a:lnSpc>
              <a:spcPct val="90000"/>
            </a:lnSpc>
            <a:spcBef>
              <a:spcPct val="0"/>
            </a:spcBef>
            <a:spcAft>
              <a:spcPct val="15000"/>
            </a:spcAft>
            <a:buChar char="•"/>
          </a:pPr>
          <a:r>
            <a:rPr lang="en-US" sz="2100" kern="1200" dirty="0">
              <a:latin typeface="Open Sans"/>
              <a:ea typeface="Open Sans"/>
              <a:cs typeface="Open Sans"/>
            </a:rPr>
            <a:t>Referring partner/specialist</a:t>
          </a:r>
        </a:p>
        <a:p>
          <a:pPr marL="228600" lvl="1" indent="-228600" algn="l" defTabSz="933450">
            <a:lnSpc>
              <a:spcPct val="90000"/>
            </a:lnSpc>
            <a:spcBef>
              <a:spcPct val="0"/>
            </a:spcBef>
            <a:spcAft>
              <a:spcPct val="15000"/>
            </a:spcAft>
            <a:buChar char="•"/>
          </a:pPr>
          <a:r>
            <a:rPr lang="en-US" sz="2100" kern="1200" dirty="0">
              <a:latin typeface="Open Sans"/>
              <a:ea typeface="Open Sans"/>
              <a:cs typeface="Open Sans"/>
            </a:rPr>
            <a:t>Home health, PT, OT</a:t>
          </a:r>
        </a:p>
      </dsp:txBody>
      <dsp:txXfrm>
        <a:off x="0" y="936305"/>
        <a:ext cx="10515600" cy="29398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2FFFE8-5A18-0B4B-8750-CDA846E05956}">
      <dsp:nvSpPr>
        <dsp:cNvPr id="0" name=""/>
        <dsp:cNvSpPr/>
      </dsp:nvSpPr>
      <dsp:spPr>
        <a:xfrm>
          <a:off x="0" y="1408"/>
          <a:ext cx="10515600" cy="576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Open Sans"/>
              <a:ea typeface="Open Sans"/>
              <a:cs typeface="Open Sans"/>
            </a:rPr>
            <a:t>Physicians are often seen as leaders on the outpatient PC team</a:t>
          </a:r>
        </a:p>
      </dsp:txBody>
      <dsp:txXfrm>
        <a:off x="0" y="1408"/>
        <a:ext cx="10515600" cy="576000"/>
      </dsp:txXfrm>
    </dsp:sp>
    <dsp:sp modelId="{154D12A7-BAC7-F24C-A92D-7E55EA33A6F1}">
      <dsp:nvSpPr>
        <dsp:cNvPr id="0" name=""/>
        <dsp:cNvSpPr/>
      </dsp:nvSpPr>
      <dsp:spPr>
        <a:xfrm>
          <a:off x="0" y="577408"/>
          <a:ext cx="10515600" cy="3403799"/>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Open Sans"/>
              <a:ea typeface="Open Sans"/>
              <a:cs typeface="Open Sans"/>
            </a:rPr>
            <a:t>Managers </a:t>
          </a:r>
        </a:p>
        <a:p>
          <a:pPr marL="457200" lvl="2" indent="-228600" algn="l" defTabSz="889000">
            <a:lnSpc>
              <a:spcPct val="90000"/>
            </a:lnSpc>
            <a:spcBef>
              <a:spcPct val="0"/>
            </a:spcBef>
            <a:spcAft>
              <a:spcPct val="15000"/>
            </a:spcAft>
            <a:buChar char="•"/>
          </a:pPr>
          <a:r>
            <a:rPr lang="en-US" sz="2000" kern="1200" dirty="0">
              <a:latin typeface="Open Sans"/>
              <a:ea typeface="Open Sans"/>
              <a:cs typeface="Open Sans"/>
            </a:rPr>
            <a:t>Organize clinic structures and schedule, often run clinic team huddles to help run an effective team</a:t>
          </a:r>
        </a:p>
        <a:p>
          <a:pPr marL="228600" lvl="1" indent="-228600" algn="l" defTabSz="889000">
            <a:lnSpc>
              <a:spcPct val="90000"/>
            </a:lnSpc>
            <a:spcBef>
              <a:spcPct val="0"/>
            </a:spcBef>
            <a:spcAft>
              <a:spcPct val="15000"/>
            </a:spcAft>
            <a:buChar char="•"/>
          </a:pPr>
          <a:r>
            <a:rPr lang="en-US" sz="2000" kern="1200" dirty="0">
              <a:latin typeface="Open Sans"/>
              <a:ea typeface="Open Sans"/>
              <a:cs typeface="Open Sans"/>
            </a:rPr>
            <a:t>We delegate responsibilities </a:t>
          </a:r>
        </a:p>
        <a:p>
          <a:pPr marL="228600" lvl="1" indent="-228600" algn="l" defTabSz="889000">
            <a:lnSpc>
              <a:spcPct val="90000"/>
            </a:lnSpc>
            <a:spcBef>
              <a:spcPct val="0"/>
            </a:spcBef>
            <a:spcAft>
              <a:spcPct val="15000"/>
            </a:spcAft>
            <a:buChar char="•"/>
          </a:pPr>
          <a:r>
            <a:rPr lang="en-US" sz="2000" kern="1200" dirty="0">
              <a:latin typeface="Open Sans"/>
              <a:ea typeface="Open Sans"/>
              <a:cs typeface="Open Sans"/>
            </a:rPr>
            <a:t>Final care decisions and ultimate responsibility often comes down to the physician </a:t>
          </a:r>
        </a:p>
        <a:p>
          <a:pPr marL="228600" lvl="1" indent="-228600" algn="l" defTabSz="889000">
            <a:lnSpc>
              <a:spcPct val="90000"/>
            </a:lnSpc>
            <a:spcBef>
              <a:spcPct val="0"/>
            </a:spcBef>
            <a:spcAft>
              <a:spcPct val="15000"/>
            </a:spcAft>
            <a:buChar char="•"/>
          </a:pPr>
          <a:r>
            <a:rPr lang="en-US" sz="2000" kern="1200" dirty="0">
              <a:latin typeface="Open Sans"/>
              <a:ea typeface="Open Sans"/>
              <a:cs typeface="Open Sans"/>
            </a:rPr>
            <a:t>It is important to maintain professionalism</a:t>
          </a:r>
        </a:p>
        <a:p>
          <a:pPr marL="228600" lvl="1" indent="-228600" algn="l" defTabSz="889000">
            <a:lnSpc>
              <a:spcPct val="90000"/>
            </a:lnSpc>
            <a:spcBef>
              <a:spcPct val="0"/>
            </a:spcBef>
            <a:spcAft>
              <a:spcPct val="15000"/>
            </a:spcAft>
            <a:buChar char="•"/>
          </a:pPr>
          <a:r>
            <a:rPr lang="en-US" sz="2000" kern="1200" dirty="0">
              <a:latin typeface="Open Sans"/>
              <a:ea typeface="Open Sans"/>
              <a:cs typeface="Open Sans"/>
            </a:rPr>
            <a:t>Remember that you are looked to as the team leader and set the standard of behavior and clinic culture</a:t>
          </a:r>
        </a:p>
        <a:p>
          <a:pPr marL="457200" lvl="2" indent="-228600" algn="l" defTabSz="889000">
            <a:lnSpc>
              <a:spcPct val="90000"/>
            </a:lnSpc>
            <a:spcBef>
              <a:spcPct val="0"/>
            </a:spcBef>
            <a:spcAft>
              <a:spcPct val="15000"/>
            </a:spcAft>
            <a:buChar char="•"/>
          </a:pPr>
          <a:r>
            <a:rPr lang="en-US" sz="2000" kern="1200" dirty="0">
              <a:latin typeface="Open Sans"/>
              <a:ea typeface="Open Sans"/>
              <a:cs typeface="Open Sans"/>
            </a:rPr>
            <a:t>Remember to not speak ill of other team members or patients </a:t>
          </a:r>
        </a:p>
      </dsp:txBody>
      <dsp:txXfrm>
        <a:off x="0" y="577408"/>
        <a:ext cx="10515600" cy="3403799"/>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4/15/2026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53EF1-D49D-C34B-8634-79CEC51E9E99}" type="datetimeFigureOut">
              <a:rPr lang="en-US" smtClean="0"/>
              <a:t>4/15/2026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6BAE3-93B1-EA40-836F-5153F673EA93}" type="slidenum">
              <a:rPr lang="en-US" smtClean="0"/>
              <a:t>‹#›</a:t>
            </a:fld>
            <a:endParaRPr lang="en-US"/>
          </a:p>
        </p:txBody>
      </p:sp>
    </p:spTree>
    <p:extLst>
      <p:ext uri="{BB962C8B-B14F-4D97-AF65-F5344CB8AC3E}">
        <p14:creationId xmlns:p14="http://schemas.microsoft.com/office/powerpoint/2010/main" val="339639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Facilitator:</a:t>
            </a:r>
          </a:p>
          <a:p>
            <a:r>
              <a:rPr lang="en-US" dirty="0">
                <a:ea typeface="Calibri"/>
                <a:cs typeface="Calibri"/>
              </a:rPr>
              <a:t>- It is important to recognize that </a:t>
            </a:r>
            <a:r>
              <a:rPr lang="en-US" dirty="0" err="1">
                <a:ea typeface="Calibri"/>
                <a:cs typeface="Calibri"/>
              </a:rPr>
              <a:t>intervisit</a:t>
            </a:r>
            <a:r>
              <a:rPr lang="en-US" dirty="0">
                <a:ea typeface="Calibri"/>
                <a:cs typeface="Calibri"/>
              </a:rPr>
              <a:t> care is its own unique skill and takes practice! This is not well taught in medical education. </a:t>
            </a:r>
          </a:p>
        </p:txBody>
      </p:sp>
      <p:sp>
        <p:nvSpPr>
          <p:cNvPr id="4" name="Slide Number Placeholder 3"/>
          <p:cNvSpPr>
            <a:spLocks noGrp="1"/>
          </p:cNvSpPr>
          <p:nvPr>
            <p:ph type="sldNum" sz="quarter" idx="5"/>
          </p:nvPr>
        </p:nvSpPr>
        <p:spPr/>
        <p:txBody>
          <a:bodyPr/>
          <a:lstStyle/>
          <a:p>
            <a:fld id="{2A22F6AA-5F15-48C9-BF2A-39AE84599C39}" type="slidenum">
              <a:t>6</a:t>
            </a:fld>
            <a:endParaRPr lang="en-US"/>
          </a:p>
        </p:txBody>
      </p:sp>
    </p:spTree>
    <p:extLst>
      <p:ext uri="{BB962C8B-B14F-4D97-AF65-F5344CB8AC3E}">
        <p14:creationId xmlns:p14="http://schemas.microsoft.com/office/powerpoint/2010/main" val="3371178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pPr marL="171450" indent="-171450">
              <a:buFontTx/>
              <a:buChar char="-"/>
            </a:pPr>
            <a:r>
              <a:rPr lang="en-US" dirty="0"/>
              <a:t>This study in Singapore aimed to study PCCs with 10+ years of experience “</a:t>
            </a:r>
            <a:r>
              <a:rPr lang="en-US" sz="1200" b="0" i="0" u="none" strike="noStrike" kern="1200" dirty="0">
                <a:solidFill>
                  <a:schemeClr val="tx1"/>
                </a:solidFill>
                <a:effectLst/>
                <a:latin typeface="+mn-lt"/>
                <a:ea typeface="+mn-ea"/>
                <a:cs typeface="+mn-cs"/>
              </a:rPr>
              <a:t>to better understand their views on burnout, resilience, and their use of coping strategies” via 1:1 semi-structured interviews. They found that 4 themes emerged: struggling, changing mindset, adapting, and resilience with “transformational growth” being the connecting theme, “presenting an overall sequence  of the PCCs from burnout/struggling toward a path of resilience.”</a:t>
            </a:r>
            <a:r>
              <a:rPr lang="en-US" sz="1200" b="0" i="0" u="none" strike="noStrike" kern="1200" baseline="30000" dirty="0">
                <a:solidFill>
                  <a:schemeClr val="tx1"/>
                </a:solidFill>
                <a:effectLst/>
                <a:latin typeface="+mn-lt"/>
                <a:ea typeface="+mn-ea"/>
                <a:cs typeface="+mn-cs"/>
              </a:rPr>
              <a:t>4</a:t>
            </a:r>
            <a:endParaRPr lang="en-US" sz="1200" b="0" i="0" u="none" strike="noStrike" kern="1200" dirty="0">
              <a:solidFill>
                <a:schemeClr val="tx1"/>
              </a:solidFill>
              <a:effectLst/>
              <a:latin typeface="+mn-lt"/>
              <a:ea typeface="+mn-ea"/>
              <a:cs typeface="+mn-cs"/>
            </a:endParaRPr>
          </a:p>
          <a:p>
            <a:pPr marL="628650" lvl="1" indent="-171450">
              <a:buFontTx/>
              <a:buChar char="-"/>
            </a:pPr>
            <a:endParaRPr lang="en-US" dirty="0"/>
          </a:p>
        </p:txBody>
      </p:sp>
      <p:sp>
        <p:nvSpPr>
          <p:cNvPr id="4" name="Slide Number Placeholder 3"/>
          <p:cNvSpPr>
            <a:spLocks noGrp="1"/>
          </p:cNvSpPr>
          <p:nvPr>
            <p:ph type="sldNum" sz="quarter" idx="5"/>
          </p:nvPr>
        </p:nvSpPr>
        <p:spPr/>
        <p:txBody>
          <a:bodyPr/>
          <a:lstStyle/>
          <a:p>
            <a:fld id="{14D6BAE3-93B1-EA40-836F-5153F673EA93}" type="slidenum">
              <a:rPr lang="en-US" smtClean="0"/>
              <a:t>15</a:t>
            </a:fld>
            <a:endParaRPr lang="en-US"/>
          </a:p>
        </p:txBody>
      </p:sp>
    </p:spTree>
    <p:extLst>
      <p:ext uri="{BB962C8B-B14F-4D97-AF65-F5344CB8AC3E}">
        <p14:creationId xmlns:p14="http://schemas.microsoft.com/office/powerpoint/2010/main" val="826981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6BAE3-93B1-EA40-836F-5153F673EA93}" type="slidenum">
              <a:rPr lang="en-US" smtClean="0"/>
              <a:t>16</a:t>
            </a:fld>
            <a:endParaRPr lang="en-US"/>
          </a:p>
        </p:txBody>
      </p:sp>
    </p:spTree>
    <p:extLst>
      <p:ext uri="{BB962C8B-B14F-4D97-AF65-F5344CB8AC3E}">
        <p14:creationId xmlns:p14="http://schemas.microsoft.com/office/powerpoint/2010/main" val="2879689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This framework “</a:t>
            </a:r>
            <a:r>
              <a:rPr lang="en-US" sz="1200" dirty="0">
                <a:effectLst/>
                <a:latin typeface="Calibri"/>
                <a:ea typeface="Calibri"/>
                <a:cs typeface="Calibri"/>
              </a:rPr>
              <a:t>encourages you to think about severity, symptoms, interval change, comorbidities, and patient factors, and can be applied to each </a:t>
            </a:r>
            <a:r>
              <a:rPr lang="en-US" sz="1200" dirty="0" err="1">
                <a:effectLst/>
                <a:latin typeface="Calibri"/>
                <a:ea typeface="Calibri"/>
                <a:cs typeface="Calibri"/>
              </a:rPr>
              <a:t>intervisit</a:t>
            </a:r>
            <a:r>
              <a:rPr lang="en-US" sz="1200" dirty="0">
                <a:effectLst/>
                <a:latin typeface="Calibri"/>
                <a:ea typeface="Calibri"/>
                <a:cs typeface="Calibri"/>
              </a:rPr>
              <a:t> care situation.” </a:t>
            </a:r>
            <a:r>
              <a:rPr lang="en-US" sz="1200" baseline="30000" dirty="0">
                <a:effectLst/>
                <a:latin typeface="Calibri"/>
                <a:ea typeface="Calibri"/>
                <a:cs typeface="Calibri"/>
              </a:rPr>
              <a:t>1</a:t>
            </a:r>
            <a:endParaRPr lang="en-US" dirty="0">
              <a:latin typeface="Calibri"/>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14D6BAE3-93B1-EA40-836F-5153F673EA93}" type="slidenum">
              <a:rPr lang="en-US" smtClean="0"/>
              <a:t>18</a:t>
            </a:fld>
            <a:endParaRPr lang="en-US"/>
          </a:p>
        </p:txBody>
      </p:sp>
    </p:spTree>
    <p:extLst>
      <p:ext uri="{BB962C8B-B14F-4D97-AF65-F5344CB8AC3E}">
        <p14:creationId xmlns:p14="http://schemas.microsoft.com/office/powerpoint/2010/main" val="957225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r>
              <a:rPr lang="en-US" dirty="0"/>
              <a:t>- The goal is to follow up on the pain but that </a:t>
            </a:r>
            <a:r>
              <a:rPr lang="en-US" u="sng" dirty="0"/>
              <a:t>the sense of urgency changes </a:t>
            </a:r>
            <a:r>
              <a:rPr lang="en-US" dirty="0"/>
              <a:t>with change in reported pain level or more acute timeframe</a:t>
            </a:r>
          </a:p>
        </p:txBody>
      </p:sp>
      <p:sp>
        <p:nvSpPr>
          <p:cNvPr id="4" name="Slide Number Placeholder 3"/>
          <p:cNvSpPr>
            <a:spLocks noGrp="1"/>
          </p:cNvSpPr>
          <p:nvPr>
            <p:ph type="sldNum" sz="quarter" idx="5"/>
          </p:nvPr>
        </p:nvSpPr>
        <p:spPr/>
        <p:txBody>
          <a:bodyPr/>
          <a:lstStyle/>
          <a:p>
            <a:fld id="{14D6BAE3-93B1-EA40-836F-5153F673EA93}" type="slidenum">
              <a:rPr lang="en-US" smtClean="0"/>
              <a:t>19</a:t>
            </a:fld>
            <a:endParaRPr lang="en-US"/>
          </a:p>
        </p:txBody>
      </p:sp>
    </p:spTree>
    <p:extLst>
      <p:ext uri="{BB962C8B-B14F-4D97-AF65-F5344CB8AC3E}">
        <p14:creationId xmlns:p14="http://schemas.microsoft.com/office/powerpoint/2010/main" val="2633613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9D32C-1755-F595-88B6-442C9D4FB6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B7716F-7AD2-6923-4654-650E571B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54D69-DAC7-AD0D-D437-345B6B8C0ADC}"/>
              </a:ext>
            </a:extLst>
          </p:cNvPr>
          <p:cNvSpPr>
            <a:spLocks noGrp="1"/>
          </p:cNvSpPr>
          <p:nvPr>
            <p:ph type="body" idx="1"/>
          </p:nvPr>
        </p:nvSpPr>
        <p:spPr/>
        <p:txBody>
          <a:bodyPr/>
          <a:lstStyle/>
          <a:p>
            <a:r>
              <a:rPr lang="en-US" dirty="0"/>
              <a:t>FACILITATOR</a:t>
            </a:r>
          </a:p>
          <a:p>
            <a:pPr marL="171450" indent="-171450">
              <a:buFontTx/>
              <a:buChar char="-"/>
            </a:pPr>
            <a:r>
              <a:rPr lang="en-US" dirty="0"/>
              <a:t>Symptoms of difficulty with weight bearing should alarm urgent symptoms concerning for pathologic fracture and need for urgent imaging and non-weight bearing status until imaging confirms and orthopedist is potentially able to evaluate.  You should recommend being see at an urgent care or emergency room for urgent in person evaluation. </a:t>
            </a:r>
          </a:p>
          <a:p>
            <a:pPr marL="628650" lvl="1" indent="-171450">
              <a:buFontTx/>
              <a:buChar char="-"/>
            </a:pPr>
            <a:r>
              <a:rPr lang="en-US" dirty="0"/>
              <a:t>When do they go? Now? Tomorrow?</a:t>
            </a:r>
          </a:p>
          <a:p>
            <a:pPr marL="628650" lvl="1" indent="-171450">
              <a:buFontTx/>
              <a:buChar char="-"/>
            </a:pPr>
            <a:r>
              <a:rPr lang="en-US" dirty="0"/>
              <a:t>Where do they go? The local ED vs Emory ED vs urgent care?</a:t>
            </a:r>
          </a:p>
          <a:p>
            <a:pPr marL="628650" lvl="1" indent="-171450">
              <a:buFontTx/>
              <a:buChar char="-"/>
            </a:pPr>
            <a:r>
              <a:rPr lang="en-US" dirty="0"/>
              <a:t>Do they need ambulance transport?</a:t>
            </a:r>
          </a:p>
        </p:txBody>
      </p:sp>
      <p:sp>
        <p:nvSpPr>
          <p:cNvPr id="4" name="Slide Number Placeholder 3">
            <a:extLst>
              <a:ext uri="{FF2B5EF4-FFF2-40B4-BE49-F238E27FC236}">
                <a16:creationId xmlns:a16="http://schemas.microsoft.com/office/drawing/2014/main" id="{217B29F5-13EE-43B3-9BC0-8F6D7FE02CCE}"/>
              </a:ext>
            </a:extLst>
          </p:cNvPr>
          <p:cNvSpPr>
            <a:spLocks noGrp="1"/>
          </p:cNvSpPr>
          <p:nvPr>
            <p:ph type="sldNum" sz="quarter" idx="5"/>
          </p:nvPr>
        </p:nvSpPr>
        <p:spPr/>
        <p:txBody>
          <a:bodyPr/>
          <a:lstStyle/>
          <a:p>
            <a:fld id="{14D6BAE3-93B1-EA40-836F-5153F673EA93}" type="slidenum">
              <a:rPr lang="en-US" smtClean="0"/>
              <a:t>20</a:t>
            </a:fld>
            <a:endParaRPr lang="en-US"/>
          </a:p>
        </p:txBody>
      </p:sp>
    </p:spTree>
    <p:extLst>
      <p:ext uri="{BB962C8B-B14F-4D97-AF65-F5344CB8AC3E}">
        <p14:creationId xmlns:p14="http://schemas.microsoft.com/office/powerpoint/2010/main" val="50301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C5CF5-0EA6-896D-D02E-0A195F0DA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7EBE5D-2220-A198-77F6-E30519AA8F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E8818-AACB-F94B-F613-7376B276C59F}"/>
              </a:ext>
            </a:extLst>
          </p:cNvPr>
          <p:cNvSpPr>
            <a:spLocks noGrp="1"/>
          </p:cNvSpPr>
          <p:nvPr>
            <p:ph type="body" idx="1"/>
          </p:nvPr>
        </p:nvSpPr>
        <p:spPr/>
        <p:txBody>
          <a:bodyPr/>
          <a:lstStyle/>
          <a:p>
            <a:r>
              <a:rPr lang="en-US" dirty="0"/>
              <a:t>FACILITATOR</a:t>
            </a:r>
          </a:p>
          <a:p>
            <a:r>
              <a:rPr lang="en-US" kern="100" dirty="0"/>
              <a:t>-</a:t>
            </a:r>
            <a:r>
              <a:rPr lang="en-US" sz="1200" kern="100" dirty="0">
                <a:effectLst/>
                <a:latin typeface="Calibri"/>
                <a:ea typeface="Calibri"/>
                <a:cs typeface="Calibri"/>
              </a:rPr>
              <a:t>This is the opposite symptoms presentation; how does the </a:t>
            </a:r>
            <a:r>
              <a:rPr lang="en-US" sz="1200" dirty="0"/>
              <a:t>lower pain score, </a:t>
            </a:r>
            <a:r>
              <a:rPr lang="en-US" sz="1200" u="sng" dirty="0"/>
              <a:t>chronicity over 3 months since your last appointment </a:t>
            </a:r>
            <a:r>
              <a:rPr lang="en-US" sz="1200" dirty="0"/>
              <a:t>with her and recent imaging change your management?</a:t>
            </a:r>
          </a:p>
          <a:p>
            <a:pPr marL="171450" indent="-171450">
              <a:buFont typeface="Arial" panose="020B0604020202020204" pitchFamily="34" charset="0"/>
              <a:buChar char="•"/>
            </a:pPr>
            <a:r>
              <a:rPr lang="en-US" sz="1200" dirty="0">
                <a:effectLst/>
                <a:latin typeface="Calibri"/>
                <a:ea typeface="Calibri"/>
                <a:cs typeface="Calibri"/>
              </a:rPr>
              <a:t>Where does this need to be worked up?  Can you see her at a visit in person to perform a physical exam and avoid the emergency room? How urgently would you want to follow-up with this patient? What type of anticipatory guidance would you provide this patient? It sounds like an appointment to discuss and adjust her pain regimen might be helpful.</a:t>
            </a:r>
            <a:endParaRPr lang="en-US" dirty="0">
              <a:effectLst/>
              <a:latin typeface="Calibri"/>
              <a:ea typeface="Calibri"/>
              <a:cs typeface="Calibri"/>
            </a:endParaRPr>
          </a:p>
          <a:p>
            <a:endParaRPr lang="en-US" sz="1200" kern="100" dirty="0">
              <a:latin typeface="Calibri"/>
              <a:ea typeface="Calibri" panose="020F0502020204030204" pitchFamily="34" charset="0"/>
              <a:cs typeface="Calibri"/>
            </a:endParaRPr>
          </a:p>
        </p:txBody>
      </p:sp>
      <p:sp>
        <p:nvSpPr>
          <p:cNvPr id="4" name="Slide Number Placeholder 3">
            <a:extLst>
              <a:ext uri="{FF2B5EF4-FFF2-40B4-BE49-F238E27FC236}">
                <a16:creationId xmlns:a16="http://schemas.microsoft.com/office/drawing/2014/main" id="{276369A6-4216-BDDF-B4EC-C70C82BE6773}"/>
              </a:ext>
            </a:extLst>
          </p:cNvPr>
          <p:cNvSpPr>
            <a:spLocks noGrp="1"/>
          </p:cNvSpPr>
          <p:nvPr>
            <p:ph type="sldNum" sz="quarter" idx="5"/>
          </p:nvPr>
        </p:nvSpPr>
        <p:spPr/>
        <p:txBody>
          <a:bodyPr/>
          <a:lstStyle/>
          <a:p>
            <a:fld id="{14D6BAE3-93B1-EA40-836F-5153F673EA93}" type="slidenum">
              <a:rPr lang="en-US" smtClean="0"/>
              <a:t>21</a:t>
            </a:fld>
            <a:endParaRPr lang="en-US"/>
          </a:p>
        </p:txBody>
      </p:sp>
    </p:spTree>
    <p:extLst>
      <p:ext uri="{BB962C8B-B14F-4D97-AF65-F5344CB8AC3E}">
        <p14:creationId xmlns:p14="http://schemas.microsoft.com/office/powerpoint/2010/main" val="3155480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4F560-3BD3-22A9-9270-5E045A12ED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38FF30-C84F-7EDF-6DDB-8596AC817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24DFD-8050-9070-6F85-55909B6BC335}"/>
              </a:ext>
            </a:extLst>
          </p:cNvPr>
          <p:cNvSpPr>
            <a:spLocks noGrp="1"/>
          </p:cNvSpPr>
          <p:nvPr>
            <p:ph type="body" idx="1"/>
          </p:nvPr>
        </p:nvSpPr>
        <p:spPr/>
        <p:txBody>
          <a:bodyPr/>
          <a:lstStyle/>
          <a:p>
            <a:r>
              <a:rPr lang="en-US" dirty="0"/>
              <a:t>FACILITATOR</a:t>
            </a:r>
          </a:p>
          <a:p>
            <a:pPr marL="171450" indent="-171450">
              <a:buFontTx/>
              <a:buChar char="-"/>
            </a:pPr>
            <a:r>
              <a:rPr lang="en-US" dirty="0"/>
              <a:t>What are her comorbidities?</a:t>
            </a:r>
          </a:p>
          <a:p>
            <a:pPr marL="628650" lvl="1" indent="-171450">
              <a:buFontTx/>
              <a:buChar char="-"/>
            </a:pPr>
            <a:r>
              <a:rPr lang="en-US" dirty="0"/>
              <a:t>Older at higher fracture risk </a:t>
            </a:r>
          </a:p>
          <a:p>
            <a:pPr marL="628650" lvl="1" indent="-171450">
              <a:buFontTx/>
              <a:buChar char="-"/>
            </a:pPr>
            <a:r>
              <a:rPr lang="en-US" dirty="0"/>
              <a:t>Cancer history at higher risk for pathologic fracture</a:t>
            </a:r>
          </a:p>
          <a:p>
            <a:pPr marL="628650" lvl="1" indent="-171450">
              <a:buFontTx/>
              <a:buChar char="-"/>
            </a:pPr>
            <a:r>
              <a:rPr lang="en-US" dirty="0"/>
              <a:t>History of substance use disorder </a:t>
            </a:r>
          </a:p>
          <a:p>
            <a:pPr marL="628650" lvl="1" indent="-171450">
              <a:buFontTx/>
              <a:buChar char="-"/>
            </a:pPr>
            <a:r>
              <a:rPr lang="en-US" dirty="0"/>
              <a:t>Recent abnormal urine screen concerning for active substance abuse</a:t>
            </a:r>
          </a:p>
          <a:p>
            <a:pPr marL="171450" lvl="0" indent="-171450">
              <a:buFontTx/>
              <a:buChar char="-"/>
            </a:pPr>
            <a:r>
              <a:rPr lang="en-US" dirty="0"/>
              <a:t>What are some concerns that you have?</a:t>
            </a:r>
          </a:p>
          <a:p>
            <a:pPr marL="628650" lvl="1" indent="-171450">
              <a:buFontTx/>
              <a:buChar char="-"/>
            </a:pPr>
            <a:r>
              <a:rPr lang="en-US" dirty="0"/>
              <a:t>Does she need a visit to investigate further and discuss how to safely manage her opioids /pain regimen and evaluate etiology of her pain? Does she need the emergency room?</a:t>
            </a:r>
          </a:p>
        </p:txBody>
      </p:sp>
      <p:sp>
        <p:nvSpPr>
          <p:cNvPr id="4" name="Slide Number Placeholder 3">
            <a:extLst>
              <a:ext uri="{FF2B5EF4-FFF2-40B4-BE49-F238E27FC236}">
                <a16:creationId xmlns:a16="http://schemas.microsoft.com/office/drawing/2014/main" id="{1D13B324-BB06-03F4-5163-F3B769A57E4A}"/>
              </a:ext>
            </a:extLst>
          </p:cNvPr>
          <p:cNvSpPr>
            <a:spLocks noGrp="1"/>
          </p:cNvSpPr>
          <p:nvPr>
            <p:ph type="sldNum" sz="quarter" idx="5"/>
          </p:nvPr>
        </p:nvSpPr>
        <p:spPr/>
        <p:txBody>
          <a:bodyPr/>
          <a:lstStyle/>
          <a:p>
            <a:fld id="{14D6BAE3-93B1-EA40-836F-5153F673EA93}" type="slidenum">
              <a:rPr lang="en-US" smtClean="0"/>
              <a:t>22</a:t>
            </a:fld>
            <a:endParaRPr lang="en-US"/>
          </a:p>
        </p:txBody>
      </p:sp>
    </p:spTree>
    <p:extLst>
      <p:ext uri="{BB962C8B-B14F-4D97-AF65-F5344CB8AC3E}">
        <p14:creationId xmlns:p14="http://schemas.microsoft.com/office/powerpoint/2010/main" val="3117282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4C0BC-5CE8-A6C5-A1B9-1EAEB368FE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D10DD-0853-62A4-C2DC-B796A6A3F0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E7E2EB-09CB-3EA8-0659-74CFBF5ECDCD}"/>
              </a:ext>
            </a:extLst>
          </p:cNvPr>
          <p:cNvSpPr>
            <a:spLocks noGrp="1"/>
          </p:cNvSpPr>
          <p:nvPr>
            <p:ph type="body" idx="1"/>
          </p:nvPr>
        </p:nvSpPr>
        <p:spPr/>
        <p:txBody>
          <a:bodyPr/>
          <a:lstStyle/>
          <a:p>
            <a:r>
              <a:rPr lang="en-US" dirty="0"/>
              <a:t>FACILITATOR</a:t>
            </a:r>
          </a:p>
          <a:p>
            <a:pPr marL="171450" indent="-171450">
              <a:buFontTx/>
              <a:buChar char="-"/>
            </a:pPr>
            <a:r>
              <a:rPr lang="en-US" dirty="0"/>
              <a:t>Are there patient centered factors to consider here?</a:t>
            </a:r>
          </a:p>
          <a:p>
            <a:pPr marL="628650" lvl="1" indent="-171450">
              <a:buFontTx/>
              <a:buChar char="-"/>
            </a:pPr>
            <a:r>
              <a:rPr lang="en-US" dirty="0"/>
              <a:t>Transportation to the emergency room may be difficult</a:t>
            </a:r>
          </a:p>
          <a:p>
            <a:pPr marL="628650" lvl="1" indent="-171450">
              <a:buFontTx/>
              <a:buChar char="-"/>
            </a:pPr>
            <a:r>
              <a:rPr lang="en-US" dirty="0"/>
              <a:t>May have poor health literacy and it may be most helpful to loop in her daughter on the call</a:t>
            </a:r>
          </a:p>
          <a:p>
            <a:pPr marL="628650" lvl="1" indent="-171450">
              <a:buFontTx/>
              <a:buChar char="-"/>
            </a:pPr>
            <a:r>
              <a:rPr lang="en-US" dirty="0"/>
              <a:t>Geography may be a limiting factor, and  it is often best to tell patients to go to their local emergency room for  urgent evaluation that will not be delayed. </a:t>
            </a:r>
          </a:p>
          <a:p>
            <a:pPr marL="171450" lvl="0" indent="-171450">
              <a:buFontTx/>
              <a:buChar char="-"/>
            </a:pPr>
            <a:r>
              <a:rPr lang="en-US" dirty="0"/>
              <a:t>What are some other patient factors that you can think of?</a:t>
            </a:r>
          </a:p>
          <a:p>
            <a:pPr marL="628650" lvl="1" indent="-171450">
              <a:buFontTx/>
              <a:buChar char="-"/>
            </a:pPr>
            <a:r>
              <a:rPr lang="en-US" dirty="0"/>
              <a:t>E.g., finances, caregiver support, does the patient regularly come to their clinic visits or often no show (i.e., what is the probability that they will follow-up? Do you need to loop in SW)?</a:t>
            </a:r>
          </a:p>
        </p:txBody>
      </p:sp>
      <p:sp>
        <p:nvSpPr>
          <p:cNvPr id="4" name="Slide Number Placeholder 3">
            <a:extLst>
              <a:ext uri="{FF2B5EF4-FFF2-40B4-BE49-F238E27FC236}">
                <a16:creationId xmlns:a16="http://schemas.microsoft.com/office/drawing/2014/main" id="{882220B8-ADC1-7D57-975E-BE273986B522}"/>
              </a:ext>
            </a:extLst>
          </p:cNvPr>
          <p:cNvSpPr>
            <a:spLocks noGrp="1"/>
          </p:cNvSpPr>
          <p:nvPr>
            <p:ph type="sldNum" sz="quarter" idx="5"/>
          </p:nvPr>
        </p:nvSpPr>
        <p:spPr/>
        <p:txBody>
          <a:bodyPr/>
          <a:lstStyle/>
          <a:p>
            <a:fld id="{14D6BAE3-93B1-EA40-836F-5153F673EA93}" type="slidenum">
              <a:rPr lang="en-US" smtClean="0"/>
              <a:t>23</a:t>
            </a:fld>
            <a:endParaRPr lang="en-US"/>
          </a:p>
        </p:txBody>
      </p:sp>
    </p:spTree>
    <p:extLst>
      <p:ext uri="{BB962C8B-B14F-4D97-AF65-F5344CB8AC3E}">
        <p14:creationId xmlns:p14="http://schemas.microsoft.com/office/powerpoint/2010/main" val="2598919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r>
              <a:rPr lang="en-US" dirty="0"/>
              <a:t>- Our practice has developed this standardized template for refill requests to be documented in the chart for controlled substances. </a:t>
            </a:r>
          </a:p>
        </p:txBody>
      </p:sp>
      <p:sp>
        <p:nvSpPr>
          <p:cNvPr id="4" name="Slide Number Placeholder 3"/>
          <p:cNvSpPr>
            <a:spLocks noGrp="1"/>
          </p:cNvSpPr>
          <p:nvPr>
            <p:ph type="sldNum" sz="quarter" idx="5"/>
          </p:nvPr>
        </p:nvSpPr>
        <p:spPr/>
        <p:txBody>
          <a:bodyPr/>
          <a:lstStyle/>
          <a:p>
            <a:fld id="{14D6BAE3-93B1-EA40-836F-5153F673EA93}" type="slidenum">
              <a:rPr lang="en-US" smtClean="0"/>
              <a:t>29</a:t>
            </a:fld>
            <a:endParaRPr lang="en-US"/>
          </a:p>
        </p:txBody>
      </p:sp>
    </p:spTree>
    <p:extLst>
      <p:ext uri="{BB962C8B-B14F-4D97-AF65-F5344CB8AC3E}">
        <p14:creationId xmlns:p14="http://schemas.microsoft.com/office/powerpoint/2010/main" val="442900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DBDEA-51A1-EA61-F1B9-324E77B17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9BAAB-8CB8-C003-1F36-11D35190B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1931B1-9E8B-6B41-07AD-647A401432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80DFA0-8525-8CF6-5C90-DCD79FBCC0E6}"/>
              </a:ext>
            </a:extLst>
          </p:cNvPr>
          <p:cNvSpPr>
            <a:spLocks noGrp="1"/>
          </p:cNvSpPr>
          <p:nvPr>
            <p:ph type="sldNum" sz="quarter" idx="5"/>
          </p:nvPr>
        </p:nvSpPr>
        <p:spPr/>
        <p:txBody>
          <a:bodyPr/>
          <a:lstStyle/>
          <a:p>
            <a:fld id="{1509CFBE-59B0-6544-B5D6-87676954B122}" type="slidenum">
              <a:rPr lang="en-US" smtClean="0"/>
              <a:t>32</a:t>
            </a:fld>
            <a:endParaRPr lang="en-US"/>
          </a:p>
        </p:txBody>
      </p:sp>
    </p:spTree>
    <p:extLst>
      <p:ext uri="{BB962C8B-B14F-4D97-AF65-F5344CB8AC3E}">
        <p14:creationId xmlns:p14="http://schemas.microsoft.com/office/powerpoint/2010/main" val="187581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pPr marL="171450" indent="-171450">
              <a:buFontTx/>
              <a:buChar char="-"/>
            </a:pPr>
            <a:r>
              <a:rPr lang="en-US" dirty="0"/>
              <a:t>Can you think of some examples of things in outpatient palliative care that come up under each of these categories?</a:t>
            </a:r>
          </a:p>
          <a:p>
            <a:pPr marL="628650" lvl="1" indent="-171450">
              <a:buFontTx/>
              <a:buChar char="-"/>
            </a:pPr>
            <a:r>
              <a:rPr lang="en-US" dirty="0"/>
              <a:t>Commonly UDS, CMP, CBC, XR, CT, MR results</a:t>
            </a:r>
          </a:p>
          <a:p>
            <a:pPr marL="628650" lvl="1" indent="-171450">
              <a:buFontTx/>
              <a:buChar char="-"/>
            </a:pPr>
            <a:r>
              <a:rPr lang="en-US" dirty="0"/>
              <a:t>When to use a phone call vs portal response to communicate interpretation of that result is important. Imaging generally warrants a phone call. Abnormal results also generally warrant phone calls. If you cannot get a hold of a patient by phone, portal response should be made</a:t>
            </a:r>
          </a:p>
          <a:p>
            <a:pPr marL="628650" lvl="1" indent="-171450">
              <a:buFontTx/>
              <a:buChar char="-"/>
            </a:pPr>
            <a:r>
              <a:rPr lang="en-US" dirty="0"/>
              <a:t>Documentation of result notes and next steps of a plan is helpful</a:t>
            </a:r>
          </a:p>
          <a:p>
            <a:pPr marL="628650" lvl="1" indent="-171450">
              <a:buFontTx/>
              <a:buChar char="-"/>
            </a:pPr>
            <a:r>
              <a:rPr lang="en-US" dirty="0"/>
              <a:t>Copying specialists on result notes helps with communication </a:t>
            </a:r>
          </a:p>
        </p:txBody>
      </p:sp>
      <p:sp>
        <p:nvSpPr>
          <p:cNvPr id="4" name="Slide Number Placeholder 3"/>
          <p:cNvSpPr>
            <a:spLocks noGrp="1"/>
          </p:cNvSpPr>
          <p:nvPr>
            <p:ph type="sldNum" sz="quarter" idx="5"/>
          </p:nvPr>
        </p:nvSpPr>
        <p:spPr/>
        <p:txBody>
          <a:bodyPr/>
          <a:lstStyle/>
          <a:p>
            <a:fld id="{14D6BAE3-93B1-EA40-836F-5153F673EA93}" type="slidenum">
              <a:rPr lang="en-US" smtClean="0"/>
              <a:t>7</a:t>
            </a:fld>
            <a:endParaRPr lang="en-US"/>
          </a:p>
        </p:txBody>
      </p:sp>
    </p:spTree>
    <p:extLst>
      <p:ext uri="{BB962C8B-B14F-4D97-AF65-F5344CB8AC3E}">
        <p14:creationId xmlns:p14="http://schemas.microsoft.com/office/powerpoint/2010/main" val="1546481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Mehta R, Arnold R. Management of Spinal Cord Compression. Palliative Care Network of Wisconsin. Accessed June 16, 2022. https://www.mypcnow.org/fast-fact/management-of-spinal-cord-compression/</a:t>
            </a:r>
          </a:p>
        </p:txBody>
      </p:sp>
      <p:sp>
        <p:nvSpPr>
          <p:cNvPr id="4" name="Slide Number Placeholder 3"/>
          <p:cNvSpPr>
            <a:spLocks noGrp="1"/>
          </p:cNvSpPr>
          <p:nvPr>
            <p:ph type="sldNum" sz="quarter" idx="5"/>
          </p:nvPr>
        </p:nvSpPr>
        <p:spPr/>
        <p:txBody>
          <a:bodyPr/>
          <a:lstStyle/>
          <a:p>
            <a:fld id="{14D6BAE3-93B1-EA40-836F-5153F673EA93}" type="slidenum">
              <a:rPr lang="en-US" smtClean="0"/>
              <a:t>33</a:t>
            </a:fld>
            <a:endParaRPr lang="en-US"/>
          </a:p>
        </p:txBody>
      </p:sp>
    </p:spTree>
    <p:extLst>
      <p:ext uri="{BB962C8B-B14F-4D97-AF65-F5344CB8AC3E}">
        <p14:creationId xmlns:p14="http://schemas.microsoft.com/office/powerpoint/2010/main" val="3221500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D0433-4B86-6FB8-35BC-018BB9903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7EC188-9C6E-3486-996B-4592097EE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7991D9-FA78-D741-3598-FDF46395B6E3}"/>
              </a:ext>
            </a:extLst>
          </p:cNvPr>
          <p:cNvSpPr>
            <a:spLocks noGrp="1"/>
          </p:cNvSpPr>
          <p:nvPr>
            <p:ph type="body" idx="1"/>
          </p:nvPr>
        </p:nvSpPr>
        <p:spPr/>
        <p:txBody>
          <a:bodyPr/>
          <a:lstStyle/>
          <a:p>
            <a:r>
              <a:rPr lang="en-US" dirty="0">
                <a:solidFill>
                  <a:srgbClr val="1B1B1B"/>
                </a:solidFill>
                <a:highlight>
                  <a:srgbClr val="FFFFFF"/>
                </a:highlight>
              </a:rPr>
              <a:t>Kinnard E. Superior vena cava syndrome in the cancer patient: a case study. </a:t>
            </a:r>
            <a:r>
              <a:rPr lang="en-US" i="1" dirty="0">
                <a:solidFill>
                  <a:srgbClr val="1B1B1B"/>
                </a:solidFill>
                <a:highlight>
                  <a:srgbClr val="FFFFFF"/>
                </a:highlight>
              </a:rPr>
              <a:t>J Adv </a:t>
            </a:r>
            <a:r>
              <a:rPr lang="en-US" i="1" dirty="0" err="1">
                <a:solidFill>
                  <a:srgbClr val="1B1B1B"/>
                </a:solidFill>
                <a:highlight>
                  <a:srgbClr val="FFFFFF"/>
                </a:highlight>
              </a:rPr>
              <a:t>Pract</a:t>
            </a:r>
            <a:r>
              <a:rPr lang="en-US" i="1" dirty="0">
                <a:solidFill>
                  <a:srgbClr val="1B1B1B"/>
                </a:solidFill>
                <a:highlight>
                  <a:srgbClr val="FFFFFF"/>
                </a:highlight>
              </a:rPr>
              <a:t> Oncol</a:t>
            </a:r>
            <a:r>
              <a:rPr lang="en-US" dirty="0">
                <a:solidFill>
                  <a:srgbClr val="1B1B1B"/>
                </a:solidFill>
                <a:highlight>
                  <a:srgbClr val="FFFFFF"/>
                </a:highlight>
              </a:rPr>
              <a:t>. 2012;3(6):385-387. doi:10.6004/jadpro.2012.3.6.4</a:t>
            </a:r>
            <a:endParaRPr lang="en-US"/>
          </a:p>
          <a:p>
            <a:endParaRPr lang="en-US"/>
          </a:p>
          <a:p>
            <a:br>
              <a:rPr lang="en-US" dirty="0"/>
            </a:br>
            <a:endParaRPr lang="en-US" dirty="0"/>
          </a:p>
          <a:p>
            <a:endParaRPr lang="en-US"/>
          </a:p>
          <a:p>
            <a:br>
              <a:rPr lang="en-US" dirty="0"/>
            </a:br>
            <a:endParaRPr lang="en-US" dirty="0"/>
          </a:p>
        </p:txBody>
      </p:sp>
      <p:sp>
        <p:nvSpPr>
          <p:cNvPr id="4" name="Slide Number Placeholder 3">
            <a:extLst>
              <a:ext uri="{FF2B5EF4-FFF2-40B4-BE49-F238E27FC236}">
                <a16:creationId xmlns:a16="http://schemas.microsoft.com/office/drawing/2014/main" id="{BAC11A95-E652-F3D9-A0C4-9AABC8B101AA}"/>
              </a:ext>
            </a:extLst>
          </p:cNvPr>
          <p:cNvSpPr>
            <a:spLocks noGrp="1"/>
          </p:cNvSpPr>
          <p:nvPr>
            <p:ph type="sldNum" sz="quarter" idx="5"/>
          </p:nvPr>
        </p:nvSpPr>
        <p:spPr/>
        <p:txBody>
          <a:bodyPr/>
          <a:lstStyle/>
          <a:p>
            <a:fld id="{14D6BAE3-93B1-EA40-836F-5153F673EA93}" type="slidenum">
              <a:rPr lang="en-US" smtClean="0"/>
              <a:t>34</a:t>
            </a:fld>
            <a:endParaRPr lang="en-US"/>
          </a:p>
        </p:txBody>
      </p:sp>
    </p:spTree>
    <p:extLst>
      <p:ext uri="{BB962C8B-B14F-4D97-AF65-F5344CB8AC3E}">
        <p14:creationId xmlns:p14="http://schemas.microsoft.com/office/powerpoint/2010/main" val="2933432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7DF0E-1628-6061-CF3A-203FE1E64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9D31D-5B08-97B5-95BD-44B6F38A5B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A44C18-A925-E3A3-688F-60B7EB01CD14}"/>
              </a:ext>
            </a:extLst>
          </p:cNvPr>
          <p:cNvSpPr>
            <a:spLocks noGrp="1"/>
          </p:cNvSpPr>
          <p:nvPr>
            <p:ph type="body" idx="1"/>
          </p:nvPr>
        </p:nvSpPr>
        <p:spPr/>
        <p:txBody>
          <a:bodyPr/>
          <a:lstStyle/>
          <a:p>
            <a:r>
              <a:rPr lang="en-US" dirty="0">
                <a:solidFill>
                  <a:srgbClr val="2C3E50"/>
                </a:solidFill>
                <a:highlight>
                  <a:srgbClr val="FEF1C4"/>
                </a:highlight>
              </a:rPr>
              <a:t>Bhutta B, </a:t>
            </a:r>
            <a:r>
              <a:rPr lang="en-US" dirty="0" err="1">
                <a:solidFill>
                  <a:srgbClr val="2C3E50"/>
                </a:solidFill>
                <a:highlight>
                  <a:srgbClr val="FEF1C4"/>
                </a:highlight>
              </a:rPr>
              <a:t>Alghoula</a:t>
            </a:r>
            <a:r>
              <a:rPr lang="en-US" dirty="0">
                <a:solidFill>
                  <a:srgbClr val="2C3E50"/>
                </a:solidFill>
                <a:highlight>
                  <a:srgbClr val="FEF1C4"/>
                </a:highlight>
              </a:rPr>
              <a:t> F, Berim I. Hypoxia. National Library of Medicine. Published 2024. https://www.ncbi.nlm.nih.gov/books/NBK482316/</a:t>
            </a:r>
          </a:p>
          <a:p>
            <a:endParaRPr lang="en-US"/>
          </a:p>
          <a:p>
            <a:br>
              <a:rPr lang="en-US" dirty="0"/>
            </a:br>
            <a:endParaRPr lang="en-US" dirty="0"/>
          </a:p>
          <a:p>
            <a:endParaRPr lang="en-US"/>
          </a:p>
          <a:p>
            <a:br>
              <a:rPr lang="en-US" dirty="0"/>
            </a:br>
            <a:endParaRPr lang="en-US" dirty="0"/>
          </a:p>
        </p:txBody>
      </p:sp>
      <p:sp>
        <p:nvSpPr>
          <p:cNvPr id="4" name="Slide Number Placeholder 3">
            <a:extLst>
              <a:ext uri="{FF2B5EF4-FFF2-40B4-BE49-F238E27FC236}">
                <a16:creationId xmlns:a16="http://schemas.microsoft.com/office/drawing/2014/main" id="{1FF96C66-C312-8CDA-AD97-0385EC254385}"/>
              </a:ext>
            </a:extLst>
          </p:cNvPr>
          <p:cNvSpPr>
            <a:spLocks noGrp="1"/>
          </p:cNvSpPr>
          <p:nvPr>
            <p:ph type="sldNum" sz="quarter" idx="5"/>
          </p:nvPr>
        </p:nvSpPr>
        <p:spPr/>
        <p:txBody>
          <a:bodyPr/>
          <a:lstStyle/>
          <a:p>
            <a:fld id="{14D6BAE3-93B1-EA40-836F-5153F673EA93}" type="slidenum">
              <a:rPr lang="en-US" smtClean="0"/>
              <a:t>35</a:t>
            </a:fld>
            <a:endParaRPr lang="en-US"/>
          </a:p>
        </p:txBody>
      </p:sp>
    </p:spTree>
    <p:extLst>
      <p:ext uri="{BB962C8B-B14F-4D97-AF65-F5344CB8AC3E}">
        <p14:creationId xmlns:p14="http://schemas.microsoft.com/office/powerpoint/2010/main" val="3157865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F883A-2327-0DF5-01CC-70D59E0A1D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24A24-F5B1-CFE3-C6BA-860B083A71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1BB3B6-9901-A383-5371-F133496E2989}"/>
              </a:ext>
            </a:extLst>
          </p:cNvPr>
          <p:cNvSpPr>
            <a:spLocks noGrp="1"/>
          </p:cNvSpPr>
          <p:nvPr>
            <p:ph type="body" idx="1"/>
          </p:nvPr>
        </p:nvSpPr>
        <p:spPr/>
        <p:txBody>
          <a:bodyPr/>
          <a:lstStyle/>
          <a:p>
            <a:r>
              <a:rPr lang="en-US">
                <a:solidFill>
                  <a:srgbClr val="1B1B1B"/>
                </a:solidFill>
                <a:highlight>
                  <a:srgbClr val="FFFFFF"/>
                </a:highlight>
              </a:rPr>
              <a:t>von Gunten C, Muir C, Marks S. Medical Management of Bowel Obstructions. Palliative Care Network of Wisconsin. https://www.mypcnow.org/fast-fact/medical-management-of-bowel-obstructions/</a:t>
            </a:r>
            <a:endParaRPr lang="en-US"/>
          </a:p>
          <a:p>
            <a:endParaRPr lang="en-US"/>
          </a:p>
          <a:p>
            <a:br>
              <a:rPr lang="en-US" dirty="0"/>
            </a:br>
            <a:endParaRPr lang="en-US" dirty="0"/>
          </a:p>
          <a:p>
            <a:endParaRPr lang="en-US"/>
          </a:p>
          <a:p>
            <a:br>
              <a:rPr lang="en-US" dirty="0"/>
            </a:br>
            <a:endParaRPr lang="en-US" dirty="0"/>
          </a:p>
        </p:txBody>
      </p:sp>
      <p:sp>
        <p:nvSpPr>
          <p:cNvPr id="4" name="Slide Number Placeholder 3">
            <a:extLst>
              <a:ext uri="{FF2B5EF4-FFF2-40B4-BE49-F238E27FC236}">
                <a16:creationId xmlns:a16="http://schemas.microsoft.com/office/drawing/2014/main" id="{CDD5B2E5-472F-86EB-F295-A8AB5AAF634D}"/>
              </a:ext>
            </a:extLst>
          </p:cNvPr>
          <p:cNvSpPr>
            <a:spLocks noGrp="1"/>
          </p:cNvSpPr>
          <p:nvPr>
            <p:ph type="sldNum" sz="quarter" idx="5"/>
          </p:nvPr>
        </p:nvSpPr>
        <p:spPr/>
        <p:txBody>
          <a:bodyPr/>
          <a:lstStyle/>
          <a:p>
            <a:fld id="{14D6BAE3-93B1-EA40-836F-5153F673EA93}" type="slidenum">
              <a:rPr lang="en-US" smtClean="0"/>
              <a:t>36</a:t>
            </a:fld>
            <a:endParaRPr lang="en-US"/>
          </a:p>
        </p:txBody>
      </p:sp>
    </p:spTree>
    <p:extLst>
      <p:ext uri="{BB962C8B-B14F-4D97-AF65-F5344CB8AC3E}">
        <p14:creationId xmlns:p14="http://schemas.microsoft.com/office/powerpoint/2010/main" val="3956247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85D-8A43-CBA6-02F0-F990FEE51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4DB08-EF41-9997-CD9F-FAC9304C5A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265B26-39C5-2003-515E-882DB050DF44}"/>
              </a:ext>
            </a:extLst>
          </p:cNvPr>
          <p:cNvSpPr>
            <a:spLocks noGrp="1"/>
          </p:cNvSpPr>
          <p:nvPr>
            <p:ph type="body" idx="1"/>
          </p:nvPr>
        </p:nvSpPr>
        <p:spPr/>
        <p:txBody>
          <a:bodyPr/>
          <a:lstStyle/>
          <a:p>
            <a:r>
              <a:rPr lang="en-US" dirty="0">
                <a:solidFill>
                  <a:srgbClr val="1B1B1B"/>
                </a:solidFill>
                <a:highlight>
                  <a:srgbClr val="FFFFFF"/>
                </a:highlight>
              </a:rPr>
              <a:t>Giorgi PD, Schirò GR, Capitani D, </a:t>
            </a:r>
            <a:r>
              <a:rPr lang="en-US" dirty="0" err="1">
                <a:solidFill>
                  <a:srgbClr val="1B1B1B"/>
                </a:solidFill>
                <a:highlight>
                  <a:srgbClr val="FFFFFF"/>
                </a:highlight>
              </a:rPr>
              <a:t>D'Aliberti</a:t>
            </a:r>
            <a:r>
              <a:rPr lang="en-US" dirty="0">
                <a:solidFill>
                  <a:srgbClr val="1B1B1B"/>
                </a:solidFill>
                <a:highlight>
                  <a:srgbClr val="FFFFFF"/>
                </a:highlight>
              </a:rPr>
              <a:t> G, </a:t>
            </a:r>
            <a:r>
              <a:rPr lang="en-US" dirty="0" err="1">
                <a:solidFill>
                  <a:srgbClr val="1B1B1B"/>
                </a:solidFill>
                <a:highlight>
                  <a:srgbClr val="FFFFFF"/>
                </a:highlight>
              </a:rPr>
              <a:t>Gallazzi</a:t>
            </a:r>
            <a:r>
              <a:rPr lang="en-US" dirty="0">
                <a:solidFill>
                  <a:srgbClr val="1B1B1B"/>
                </a:solidFill>
                <a:highlight>
                  <a:srgbClr val="FFFFFF"/>
                </a:highlight>
              </a:rPr>
              <a:t> E. Vertebral compression fractures in multiple myeloma: redefining the priorities during the COVID-19 pandemic. Aging Clin Exp Res. 2020 Jul;32(7):1203-1206. </a:t>
            </a:r>
            <a:r>
              <a:rPr lang="en-US" dirty="0" err="1">
                <a:solidFill>
                  <a:srgbClr val="1B1B1B"/>
                </a:solidFill>
                <a:highlight>
                  <a:srgbClr val="FFFFFF"/>
                </a:highlight>
              </a:rPr>
              <a:t>doi</a:t>
            </a:r>
            <a:r>
              <a:rPr lang="en-US" dirty="0">
                <a:solidFill>
                  <a:srgbClr val="1B1B1B"/>
                </a:solidFill>
                <a:highlight>
                  <a:srgbClr val="FFFFFF"/>
                </a:highlight>
              </a:rPr>
              <a:t>: 10.1007/s40520-020-01590-4. </a:t>
            </a:r>
            <a:r>
              <a:rPr lang="en-US" dirty="0" err="1">
                <a:solidFill>
                  <a:srgbClr val="1B1B1B"/>
                </a:solidFill>
                <a:highlight>
                  <a:srgbClr val="FFFFFF"/>
                </a:highlight>
              </a:rPr>
              <a:t>Epub</a:t>
            </a:r>
            <a:r>
              <a:rPr lang="en-US" dirty="0">
                <a:solidFill>
                  <a:srgbClr val="1B1B1B"/>
                </a:solidFill>
                <a:highlight>
                  <a:srgbClr val="FFFFFF"/>
                </a:highlight>
              </a:rPr>
              <a:t> 2020 May 14. PMID: 32410167; PMCID: PMC7224162.</a:t>
            </a:r>
            <a:endParaRPr lang="en-US" dirty="0"/>
          </a:p>
          <a:p>
            <a:endParaRPr lang="en-US"/>
          </a:p>
          <a:p>
            <a:br>
              <a:rPr lang="en-US" dirty="0"/>
            </a:br>
            <a:endParaRPr lang="en-US" dirty="0"/>
          </a:p>
          <a:p>
            <a:endParaRPr lang="en-US"/>
          </a:p>
          <a:p>
            <a:br>
              <a:rPr lang="en-US" dirty="0"/>
            </a:br>
            <a:endParaRPr lang="en-US" dirty="0"/>
          </a:p>
          <a:p>
            <a:endParaRPr lang="en-US"/>
          </a:p>
          <a:p>
            <a:br>
              <a:rPr lang="en-US" dirty="0"/>
            </a:br>
            <a:endParaRPr lang="en-US" dirty="0"/>
          </a:p>
        </p:txBody>
      </p:sp>
      <p:sp>
        <p:nvSpPr>
          <p:cNvPr id="4" name="Slide Number Placeholder 3">
            <a:extLst>
              <a:ext uri="{FF2B5EF4-FFF2-40B4-BE49-F238E27FC236}">
                <a16:creationId xmlns:a16="http://schemas.microsoft.com/office/drawing/2014/main" id="{AA305AA3-50DE-7382-1D6E-87B8A0CCBA11}"/>
              </a:ext>
            </a:extLst>
          </p:cNvPr>
          <p:cNvSpPr>
            <a:spLocks noGrp="1"/>
          </p:cNvSpPr>
          <p:nvPr>
            <p:ph type="sldNum" sz="quarter" idx="5"/>
          </p:nvPr>
        </p:nvSpPr>
        <p:spPr/>
        <p:txBody>
          <a:bodyPr/>
          <a:lstStyle/>
          <a:p>
            <a:fld id="{14D6BAE3-93B1-EA40-836F-5153F673EA93}" type="slidenum">
              <a:rPr lang="en-US" smtClean="0"/>
              <a:t>37</a:t>
            </a:fld>
            <a:endParaRPr lang="en-US"/>
          </a:p>
        </p:txBody>
      </p:sp>
    </p:spTree>
    <p:extLst>
      <p:ext uri="{BB962C8B-B14F-4D97-AF65-F5344CB8AC3E}">
        <p14:creationId xmlns:p14="http://schemas.microsoft.com/office/powerpoint/2010/main" val="918474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8CEFE-7912-4651-6E78-CDB5BDE2DA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94E02-577A-B7EE-03CF-CC6B436089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7540D0-0BA0-D5DE-3BDE-6795EBA25BFD}"/>
              </a:ext>
            </a:extLst>
          </p:cNvPr>
          <p:cNvSpPr>
            <a:spLocks noGrp="1"/>
          </p:cNvSpPr>
          <p:nvPr>
            <p:ph type="body" idx="1"/>
          </p:nvPr>
        </p:nvSpPr>
        <p:spPr/>
        <p:txBody>
          <a:bodyPr/>
          <a:lstStyle/>
          <a:p>
            <a:r>
              <a:rPr lang="en-US">
                <a:solidFill>
                  <a:srgbClr val="1B1B1B"/>
                </a:solidFill>
                <a:highlight>
                  <a:srgbClr val="FFFFFF"/>
                </a:highlight>
              </a:rPr>
              <a:t>Siddiqui F, Weissman D. Hypercalcemia of Malignancy. Palliative Care Network of Wisconsin. https://www.mypcnow.org/fast-fact/hypercalcemia-of-malignancy/</a:t>
            </a:r>
            <a:endParaRPr lang="en-US"/>
          </a:p>
        </p:txBody>
      </p:sp>
      <p:sp>
        <p:nvSpPr>
          <p:cNvPr id="4" name="Slide Number Placeholder 3">
            <a:extLst>
              <a:ext uri="{FF2B5EF4-FFF2-40B4-BE49-F238E27FC236}">
                <a16:creationId xmlns:a16="http://schemas.microsoft.com/office/drawing/2014/main" id="{C41CB752-4D55-304E-A3ED-8890E2887307}"/>
              </a:ext>
            </a:extLst>
          </p:cNvPr>
          <p:cNvSpPr>
            <a:spLocks noGrp="1"/>
          </p:cNvSpPr>
          <p:nvPr>
            <p:ph type="sldNum" sz="quarter" idx="5"/>
          </p:nvPr>
        </p:nvSpPr>
        <p:spPr/>
        <p:txBody>
          <a:bodyPr/>
          <a:lstStyle/>
          <a:p>
            <a:fld id="{14D6BAE3-93B1-EA40-836F-5153F673EA93}" type="slidenum">
              <a:rPr lang="en-US" smtClean="0"/>
              <a:t>38</a:t>
            </a:fld>
            <a:endParaRPr lang="en-US"/>
          </a:p>
        </p:txBody>
      </p:sp>
    </p:spTree>
    <p:extLst>
      <p:ext uri="{BB962C8B-B14F-4D97-AF65-F5344CB8AC3E}">
        <p14:creationId xmlns:p14="http://schemas.microsoft.com/office/powerpoint/2010/main" val="595175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450EE-55DE-C4C3-00DE-F8C032FC6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D5F9F-17AB-C3E2-8398-ED12A5FB44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A8E68-35C7-666A-450F-9D7394818FDD}"/>
              </a:ext>
            </a:extLst>
          </p:cNvPr>
          <p:cNvSpPr>
            <a:spLocks noGrp="1"/>
          </p:cNvSpPr>
          <p:nvPr>
            <p:ph type="body" idx="1"/>
          </p:nvPr>
        </p:nvSpPr>
        <p:spPr/>
        <p:txBody>
          <a:bodyPr/>
          <a:lstStyle/>
          <a:p>
            <a:r>
              <a:rPr lang="en-US">
                <a:solidFill>
                  <a:srgbClr val="2C3E50"/>
                </a:solidFill>
                <a:highlight>
                  <a:srgbClr val="FEF1C4"/>
                </a:highlight>
              </a:rPr>
              <a:t>Pinto VL, Tadi P, Adeyinka A. Increased intracranial pressure. National Library of Medicine. Published 2023. https://www.ncbi.nlm.nih.gov/books/NBK482119/</a:t>
            </a:r>
          </a:p>
        </p:txBody>
      </p:sp>
      <p:sp>
        <p:nvSpPr>
          <p:cNvPr id="4" name="Slide Number Placeholder 3">
            <a:extLst>
              <a:ext uri="{FF2B5EF4-FFF2-40B4-BE49-F238E27FC236}">
                <a16:creationId xmlns:a16="http://schemas.microsoft.com/office/drawing/2014/main" id="{8CDAC968-D307-31BE-FEE4-D407607D0B58}"/>
              </a:ext>
            </a:extLst>
          </p:cNvPr>
          <p:cNvSpPr>
            <a:spLocks noGrp="1"/>
          </p:cNvSpPr>
          <p:nvPr>
            <p:ph type="sldNum" sz="quarter" idx="5"/>
          </p:nvPr>
        </p:nvSpPr>
        <p:spPr/>
        <p:txBody>
          <a:bodyPr/>
          <a:lstStyle/>
          <a:p>
            <a:fld id="{14D6BAE3-93B1-EA40-836F-5153F673EA93}" type="slidenum">
              <a:rPr lang="en-US" smtClean="0"/>
              <a:t>39</a:t>
            </a:fld>
            <a:endParaRPr lang="en-US"/>
          </a:p>
        </p:txBody>
      </p:sp>
    </p:spTree>
    <p:extLst>
      <p:ext uri="{BB962C8B-B14F-4D97-AF65-F5344CB8AC3E}">
        <p14:creationId xmlns:p14="http://schemas.microsoft.com/office/powerpoint/2010/main" val="3121203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BBD7E-C116-ABD2-C2F3-AD482ED99D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FD797F-C9A8-160E-143D-C979332784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3FCC92-3431-C0E2-7CCC-8A014C7EF6D1}"/>
              </a:ext>
            </a:extLst>
          </p:cNvPr>
          <p:cNvSpPr>
            <a:spLocks noGrp="1"/>
          </p:cNvSpPr>
          <p:nvPr>
            <p:ph type="body" idx="1"/>
          </p:nvPr>
        </p:nvSpPr>
        <p:spPr/>
        <p:txBody>
          <a:bodyPr/>
          <a:lstStyle/>
          <a:p>
            <a:r>
              <a:rPr lang="en-US">
                <a:solidFill>
                  <a:srgbClr val="1B1B1B"/>
                </a:solidFill>
                <a:highlight>
                  <a:srgbClr val="FFFFFF"/>
                </a:highlight>
              </a:rPr>
              <a:t>Tradounsky G. Seizures in palliative care. Can Fam Physician. 2013 Sep;59(9):951-5, e401-5. PMID: 24029509; PMCID: PMC3771721.</a:t>
            </a:r>
          </a:p>
          <a:p>
            <a:endParaRPr lang="en-US"/>
          </a:p>
          <a:p>
            <a:br>
              <a:rPr lang="en-US" dirty="0"/>
            </a:br>
            <a:endParaRPr lang="en-US" dirty="0"/>
          </a:p>
        </p:txBody>
      </p:sp>
      <p:sp>
        <p:nvSpPr>
          <p:cNvPr id="4" name="Slide Number Placeholder 3">
            <a:extLst>
              <a:ext uri="{FF2B5EF4-FFF2-40B4-BE49-F238E27FC236}">
                <a16:creationId xmlns:a16="http://schemas.microsoft.com/office/drawing/2014/main" id="{58AFA2F8-BD8D-5797-9EB6-84E7E227B79A}"/>
              </a:ext>
            </a:extLst>
          </p:cNvPr>
          <p:cNvSpPr>
            <a:spLocks noGrp="1"/>
          </p:cNvSpPr>
          <p:nvPr>
            <p:ph type="sldNum" sz="quarter" idx="5"/>
          </p:nvPr>
        </p:nvSpPr>
        <p:spPr/>
        <p:txBody>
          <a:bodyPr/>
          <a:lstStyle/>
          <a:p>
            <a:fld id="{14D6BAE3-93B1-EA40-836F-5153F673EA93}" type="slidenum">
              <a:rPr lang="en-US" smtClean="0"/>
              <a:t>40</a:t>
            </a:fld>
            <a:endParaRPr lang="en-US"/>
          </a:p>
        </p:txBody>
      </p:sp>
    </p:spTree>
    <p:extLst>
      <p:ext uri="{BB962C8B-B14F-4D97-AF65-F5344CB8AC3E}">
        <p14:creationId xmlns:p14="http://schemas.microsoft.com/office/powerpoint/2010/main" val="1048128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F1F07-3D22-B9B9-88E8-0D982C8478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DD282-F2E7-F8B4-1301-C90CCA2DF6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8D32B0-C0DF-47DB-D98E-A489AFB345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D91F15-C1A7-558F-A70B-123342A8BF15}"/>
              </a:ext>
            </a:extLst>
          </p:cNvPr>
          <p:cNvSpPr>
            <a:spLocks noGrp="1"/>
          </p:cNvSpPr>
          <p:nvPr>
            <p:ph type="sldNum" sz="quarter" idx="5"/>
          </p:nvPr>
        </p:nvSpPr>
        <p:spPr/>
        <p:txBody>
          <a:bodyPr/>
          <a:lstStyle/>
          <a:p>
            <a:fld id="{1509CFBE-59B0-6544-B5D6-87676954B122}" type="slidenum">
              <a:rPr lang="en-US" smtClean="0"/>
              <a:t>41</a:t>
            </a:fld>
            <a:endParaRPr lang="en-US"/>
          </a:p>
        </p:txBody>
      </p:sp>
    </p:spTree>
    <p:extLst>
      <p:ext uri="{BB962C8B-B14F-4D97-AF65-F5344CB8AC3E}">
        <p14:creationId xmlns:p14="http://schemas.microsoft.com/office/powerpoint/2010/main" val="35053367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1CEC9-414D-FE14-2A74-85B2FA9509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2876B1-9E3B-6445-A95F-5EEAB206E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0B8BC7-1DEC-D9F7-A6FD-1A0E918205E1}"/>
              </a:ext>
            </a:extLst>
          </p:cNvPr>
          <p:cNvSpPr>
            <a:spLocks noGrp="1"/>
          </p:cNvSpPr>
          <p:nvPr>
            <p:ph type="body" idx="1"/>
          </p:nvPr>
        </p:nvSpPr>
        <p:spPr/>
        <p:txBody>
          <a:bodyPr/>
          <a:lstStyle/>
          <a:p>
            <a:r>
              <a:rPr lang="en-US" dirty="0"/>
              <a:t>FACILITATOR:</a:t>
            </a:r>
          </a:p>
          <a:p>
            <a:r>
              <a:rPr lang="en-US" dirty="0"/>
              <a:t>-Important to document everything in the electronic medical record!</a:t>
            </a:r>
          </a:p>
        </p:txBody>
      </p:sp>
      <p:sp>
        <p:nvSpPr>
          <p:cNvPr id="4" name="Slide Number Placeholder 3">
            <a:extLst>
              <a:ext uri="{FF2B5EF4-FFF2-40B4-BE49-F238E27FC236}">
                <a16:creationId xmlns:a16="http://schemas.microsoft.com/office/drawing/2014/main" id="{3C5E4AC7-2241-BAA6-03A7-E4BD6EAF5735}"/>
              </a:ext>
            </a:extLst>
          </p:cNvPr>
          <p:cNvSpPr>
            <a:spLocks noGrp="1"/>
          </p:cNvSpPr>
          <p:nvPr>
            <p:ph type="sldNum" sz="quarter" idx="5"/>
          </p:nvPr>
        </p:nvSpPr>
        <p:spPr/>
        <p:txBody>
          <a:bodyPr/>
          <a:lstStyle/>
          <a:p>
            <a:fld id="{1509CFBE-59B0-6544-B5D6-87676954B122}" type="slidenum">
              <a:rPr lang="en-US" smtClean="0"/>
              <a:t>42</a:t>
            </a:fld>
            <a:endParaRPr lang="en-US"/>
          </a:p>
        </p:txBody>
      </p:sp>
    </p:spTree>
    <p:extLst>
      <p:ext uri="{BB962C8B-B14F-4D97-AF65-F5344CB8AC3E}">
        <p14:creationId xmlns:p14="http://schemas.microsoft.com/office/powerpoint/2010/main" val="4139321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6BAE3-93B1-EA40-836F-5153F673EA93}" type="slidenum">
              <a:rPr lang="en-US" smtClean="0"/>
              <a:t>8</a:t>
            </a:fld>
            <a:endParaRPr lang="en-US"/>
          </a:p>
        </p:txBody>
      </p:sp>
    </p:spTree>
    <p:extLst>
      <p:ext uri="{BB962C8B-B14F-4D97-AF65-F5344CB8AC3E}">
        <p14:creationId xmlns:p14="http://schemas.microsoft.com/office/powerpoint/2010/main" val="6175854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3BC28-34F5-FF4A-DE5B-740389BEB2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292C5-A588-6B68-7DA9-4667B26F2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4CE7B1-AE58-263F-C991-EC02A1ABE0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1E0204-A092-BD96-E922-E8A9280C0585}"/>
              </a:ext>
            </a:extLst>
          </p:cNvPr>
          <p:cNvSpPr>
            <a:spLocks noGrp="1"/>
          </p:cNvSpPr>
          <p:nvPr>
            <p:ph type="sldNum" sz="quarter" idx="5"/>
          </p:nvPr>
        </p:nvSpPr>
        <p:spPr/>
        <p:txBody>
          <a:bodyPr/>
          <a:lstStyle/>
          <a:p>
            <a:fld id="{1509CFBE-59B0-6544-B5D6-87676954B122}" type="slidenum">
              <a:rPr lang="en-US" smtClean="0"/>
              <a:t>43</a:t>
            </a:fld>
            <a:endParaRPr lang="en-US"/>
          </a:p>
        </p:txBody>
      </p:sp>
    </p:spTree>
    <p:extLst>
      <p:ext uri="{BB962C8B-B14F-4D97-AF65-F5344CB8AC3E}">
        <p14:creationId xmlns:p14="http://schemas.microsoft.com/office/powerpoint/2010/main" val="40657808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10C24-A316-3963-8B86-C683D01F9C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67ADA9-4E98-0745-931D-EB1EE36ED9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B18979-7DCF-247D-ED2C-6AB5302583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EAAD18-42D7-C9B7-5B7B-6A617218CC40}"/>
              </a:ext>
            </a:extLst>
          </p:cNvPr>
          <p:cNvSpPr>
            <a:spLocks noGrp="1"/>
          </p:cNvSpPr>
          <p:nvPr>
            <p:ph type="sldNum" sz="quarter" idx="5"/>
          </p:nvPr>
        </p:nvSpPr>
        <p:spPr/>
        <p:txBody>
          <a:bodyPr/>
          <a:lstStyle/>
          <a:p>
            <a:fld id="{1509CFBE-59B0-6544-B5D6-87676954B122}" type="slidenum">
              <a:rPr lang="en-US" smtClean="0"/>
              <a:t>44</a:t>
            </a:fld>
            <a:endParaRPr lang="en-US"/>
          </a:p>
        </p:txBody>
      </p:sp>
    </p:spTree>
    <p:extLst>
      <p:ext uri="{BB962C8B-B14F-4D97-AF65-F5344CB8AC3E}">
        <p14:creationId xmlns:p14="http://schemas.microsoft.com/office/powerpoint/2010/main" val="23618858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EAC5B-3419-84FC-E89D-D41683078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71500-D49A-9F2F-047D-A0C4BBC2B8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917E90-F336-5917-AE6D-B3D456101BE9}"/>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DFADAE54-7716-6F0E-B4E1-968F3A59BC36}"/>
              </a:ext>
            </a:extLst>
          </p:cNvPr>
          <p:cNvSpPr>
            <a:spLocks noGrp="1"/>
          </p:cNvSpPr>
          <p:nvPr>
            <p:ph type="sldNum" sz="quarter" idx="5"/>
          </p:nvPr>
        </p:nvSpPr>
        <p:spPr/>
        <p:txBody>
          <a:bodyPr/>
          <a:lstStyle/>
          <a:p>
            <a:fld id="{1509CFBE-59B0-6544-B5D6-87676954B122}" type="slidenum">
              <a:rPr lang="en-US" smtClean="0"/>
              <a:t>45</a:t>
            </a:fld>
            <a:endParaRPr lang="en-US"/>
          </a:p>
        </p:txBody>
      </p:sp>
    </p:spTree>
    <p:extLst>
      <p:ext uri="{BB962C8B-B14F-4D97-AF65-F5344CB8AC3E}">
        <p14:creationId xmlns:p14="http://schemas.microsoft.com/office/powerpoint/2010/main" val="24823714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B0DAB-6524-1A18-2B98-32AAC96995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A95E5-6EC3-41AD-5C6A-520352E6C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882A60-1BC2-DA97-76B7-47B93029A5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ABF7DA-F76A-CF52-0B2D-4580BAE60201}"/>
              </a:ext>
            </a:extLst>
          </p:cNvPr>
          <p:cNvSpPr>
            <a:spLocks noGrp="1"/>
          </p:cNvSpPr>
          <p:nvPr>
            <p:ph type="sldNum" sz="quarter" idx="5"/>
          </p:nvPr>
        </p:nvSpPr>
        <p:spPr/>
        <p:txBody>
          <a:bodyPr/>
          <a:lstStyle/>
          <a:p>
            <a:fld id="{1509CFBE-59B0-6544-B5D6-87676954B122}" type="slidenum">
              <a:rPr lang="en-US" smtClean="0"/>
              <a:t>46</a:t>
            </a:fld>
            <a:endParaRPr lang="en-US"/>
          </a:p>
        </p:txBody>
      </p:sp>
    </p:spTree>
    <p:extLst>
      <p:ext uri="{BB962C8B-B14F-4D97-AF65-F5344CB8AC3E}">
        <p14:creationId xmlns:p14="http://schemas.microsoft.com/office/powerpoint/2010/main" val="32661328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E7E67-E695-540C-DC55-758807116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EEEEC0-5A66-E67D-7C8D-2D11F213BF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53D275-746D-6398-997C-028A51720F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0BB180-B971-AEAF-3B71-361F8834D9DC}"/>
              </a:ext>
            </a:extLst>
          </p:cNvPr>
          <p:cNvSpPr>
            <a:spLocks noGrp="1"/>
          </p:cNvSpPr>
          <p:nvPr>
            <p:ph type="sldNum" sz="quarter" idx="5"/>
          </p:nvPr>
        </p:nvSpPr>
        <p:spPr/>
        <p:txBody>
          <a:bodyPr/>
          <a:lstStyle/>
          <a:p>
            <a:fld id="{14D6BAE3-93B1-EA40-836F-5153F673EA93}" type="slidenum">
              <a:rPr lang="en-US" smtClean="0"/>
              <a:t>47</a:t>
            </a:fld>
            <a:endParaRPr lang="en-US"/>
          </a:p>
        </p:txBody>
      </p:sp>
    </p:spTree>
    <p:extLst>
      <p:ext uri="{BB962C8B-B14F-4D97-AF65-F5344CB8AC3E}">
        <p14:creationId xmlns:p14="http://schemas.microsoft.com/office/powerpoint/2010/main" val="24636071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6BAE3-93B1-EA40-836F-5153F673EA93}" type="slidenum">
              <a:rPr lang="en-US" smtClean="0"/>
              <a:t>49</a:t>
            </a:fld>
            <a:endParaRPr lang="en-US"/>
          </a:p>
        </p:txBody>
      </p:sp>
    </p:spTree>
    <p:extLst>
      <p:ext uri="{BB962C8B-B14F-4D97-AF65-F5344CB8AC3E}">
        <p14:creationId xmlns:p14="http://schemas.microsoft.com/office/powerpoint/2010/main" val="3834752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52A68-2C88-D343-0CFB-838DBF0B73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197DDE-1CD7-962A-50F6-2D5AC42E41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0041A5-8BB4-F52E-59B4-15FD92B633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D62341-2B8F-DB5C-24AC-DCBB9802047D}"/>
              </a:ext>
            </a:extLst>
          </p:cNvPr>
          <p:cNvSpPr>
            <a:spLocks noGrp="1"/>
          </p:cNvSpPr>
          <p:nvPr>
            <p:ph type="sldNum" sz="quarter" idx="5"/>
          </p:nvPr>
        </p:nvSpPr>
        <p:spPr/>
        <p:txBody>
          <a:bodyPr/>
          <a:lstStyle/>
          <a:p>
            <a:fld id="{14D6BAE3-93B1-EA40-836F-5153F673EA93}" type="slidenum">
              <a:rPr lang="en-US" smtClean="0"/>
              <a:t>9</a:t>
            </a:fld>
            <a:endParaRPr lang="en-US"/>
          </a:p>
        </p:txBody>
      </p:sp>
    </p:spTree>
    <p:extLst>
      <p:ext uri="{BB962C8B-B14F-4D97-AF65-F5344CB8AC3E}">
        <p14:creationId xmlns:p14="http://schemas.microsoft.com/office/powerpoint/2010/main" val="1019684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5111-2383-7442-0BA4-832A39B7A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A048E6-D99A-8E58-1702-508DAC981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A0F7B-C331-F4A4-D14B-1308C44393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DB42F3-9B35-5FDF-9747-657698F6264B}"/>
              </a:ext>
            </a:extLst>
          </p:cNvPr>
          <p:cNvSpPr>
            <a:spLocks noGrp="1"/>
          </p:cNvSpPr>
          <p:nvPr>
            <p:ph type="sldNum" sz="quarter" idx="5"/>
          </p:nvPr>
        </p:nvSpPr>
        <p:spPr/>
        <p:txBody>
          <a:bodyPr/>
          <a:lstStyle/>
          <a:p>
            <a:fld id="{14D6BAE3-93B1-EA40-836F-5153F673EA93}" type="slidenum">
              <a:rPr lang="en-US" smtClean="0"/>
              <a:t>10</a:t>
            </a:fld>
            <a:endParaRPr lang="en-US"/>
          </a:p>
        </p:txBody>
      </p:sp>
    </p:spTree>
    <p:extLst>
      <p:ext uri="{BB962C8B-B14F-4D97-AF65-F5344CB8AC3E}">
        <p14:creationId xmlns:p14="http://schemas.microsoft.com/office/powerpoint/2010/main" val="2757225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FACILITATOR: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cs typeface="Calibri"/>
              </a:rPr>
              <a:t>Have you had the opportunity to go through some portal messages as fellows? How about as residents?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cs typeface="Calibri"/>
              </a:rPr>
              <a:t>What emotions are raised as you think about the inbox? Dread? Confusion? Feeling like you have nowhere to turn? You are not alone!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cs typeface="Calibri"/>
              </a:rPr>
              <a:t>Historically we do not do a great job teaching management of </a:t>
            </a:r>
            <a:r>
              <a:rPr lang="en-US" dirty="0" err="1">
                <a:cs typeface="Calibri"/>
              </a:rPr>
              <a:t>intervisit</a:t>
            </a:r>
            <a:r>
              <a:rPr lang="en-US" dirty="0">
                <a:cs typeface="Calibri"/>
              </a:rPr>
              <a:t> care to medical trainees.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cs typeface="Calibri"/>
              </a:rPr>
              <a:t>Hoping that today helps you feel more comfortable with the PC inbox and </a:t>
            </a:r>
            <a:r>
              <a:rPr lang="en-US" dirty="0" err="1">
                <a:cs typeface="Calibri"/>
              </a:rPr>
              <a:t>intervisit</a:t>
            </a:r>
            <a:r>
              <a:rPr lang="en-US" dirty="0">
                <a:cs typeface="Calibri"/>
              </a:rPr>
              <a:t> management</a:t>
            </a:r>
          </a:p>
          <a:p>
            <a:endParaRPr lang="en-US" dirty="0"/>
          </a:p>
        </p:txBody>
      </p:sp>
      <p:sp>
        <p:nvSpPr>
          <p:cNvPr id="4" name="Slide Number Placeholder 3"/>
          <p:cNvSpPr>
            <a:spLocks noGrp="1"/>
          </p:cNvSpPr>
          <p:nvPr>
            <p:ph type="sldNum" sz="quarter" idx="5"/>
          </p:nvPr>
        </p:nvSpPr>
        <p:spPr/>
        <p:txBody>
          <a:bodyPr/>
          <a:lstStyle/>
          <a:p>
            <a:fld id="{14D6BAE3-93B1-EA40-836F-5153F673EA93}" type="slidenum">
              <a:rPr lang="en-US" smtClean="0"/>
              <a:t>11</a:t>
            </a:fld>
            <a:endParaRPr lang="en-US"/>
          </a:p>
        </p:txBody>
      </p:sp>
    </p:spTree>
    <p:extLst>
      <p:ext uri="{BB962C8B-B14F-4D97-AF65-F5344CB8AC3E}">
        <p14:creationId xmlns:p14="http://schemas.microsoft.com/office/powerpoint/2010/main" val="1301381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619DB-1865-B836-6EB8-1D888C609E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C2EB5-ADEC-F49A-BCC9-943CA4FBA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8B9FDA-243A-5C31-62A8-C1987EAB1A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CA9391-B069-9564-46B8-EDDC4B7E9D49}"/>
              </a:ext>
            </a:extLst>
          </p:cNvPr>
          <p:cNvSpPr>
            <a:spLocks noGrp="1"/>
          </p:cNvSpPr>
          <p:nvPr>
            <p:ph type="sldNum" sz="quarter" idx="5"/>
          </p:nvPr>
        </p:nvSpPr>
        <p:spPr/>
        <p:txBody>
          <a:bodyPr/>
          <a:lstStyle/>
          <a:p>
            <a:fld id="{14D6BAE3-93B1-EA40-836F-5153F673EA93}" type="slidenum">
              <a:rPr lang="en-US" smtClean="0"/>
              <a:t>12</a:t>
            </a:fld>
            <a:endParaRPr lang="en-US"/>
          </a:p>
        </p:txBody>
      </p:sp>
    </p:spTree>
    <p:extLst>
      <p:ext uri="{BB962C8B-B14F-4D97-AF65-F5344CB8AC3E}">
        <p14:creationId xmlns:p14="http://schemas.microsoft.com/office/powerpoint/2010/main" val="3186143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8300E-60D5-8D66-E9E5-7A39174FE3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2E6147-513A-EC37-6066-F540645393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7EC184-9393-E992-BE4A-7CE5FD45AC3C}"/>
              </a:ext>
            </a:extLst>
          </p:cNvPr>
          <p:cNvSpPr>
            <a:spLocks noGrp="1"/>
          </p:cNvSpPr>
          <p:nvPr>
            <p:ph type="body" idx="1"/>
          </p:nvPr>
        </p:nvSpPr>
        <p:spPr/>
        <p:txBody>
          <a:bodyPr/>
          <a:lstStyle/>
          <a:p>
            <a:r>
              <a:rPr lang="en-US" dirty="0"/>
              <a:t>FACILITATOR:</a:t>
            </a:r>
          </a:p>
          <a:p>
            <a:pPr marL="171450" indent="-171450">
              <a:buFontTx/>
              <a:buChar char="-"/>
            </a:pPr>
            <a:r>
              <a:rPr lang="en-US" dirty="0"/>
              <a:t>Don’t be afraid to turn to an attending, a colleague, or an administrator for help</a:t>
            </a:r>
          </a:p>
          <a:p>
            <a:pPr marL="171450" indent="-171450">
              <a:buFontTx/>
              <a:buChar char="-"/>
            </a:pPr>
            <a:r>
              <a:rPr lang="en-US" dirty="0"/>
              <a:t>Delegate tasks when appropriate</a:t>
            </a:r>
          </a:p>
          <a:p>
            <a:pPr marL="171450" indent="-171450">
              <a:buFontTx/>
              <a:buChar char="-"/>
            </a:pPr>
            <a:r>
              <a:rPr lang="en-US" dirty="0"/>
              <a:t>Don’t make things up!</a:t>
            </a:r>
          </a:p>
          <a:p>
            <a:pPr marL="171450" indent="-171450">
              <a:buFontTx/>
              <a:buChar char="-"/>
            </a:pPr>
            <a:r>
              <a:rPr lang="en-US" dirty="0"/>
              <a:t>There is often NO right answer and multiple ways to address things</a:t>
            </a:r>
          </a:p>
        </p:txBody>
      </p:sp>
      <p:sp>
        <p:nvSpPr>
          <p:cNvPr id="4" name="Slide Number Placeholder 3">
            <a:extLst>
              <a:ext uri="{FF2B5EF4-FFF2-40B4-BE49-F238E27FC236}">
                <a16:creationId xmlns:a16="http://schemas.microsoft.com/office/drawing/2014/main" id="{61086E14-9243-B2A0-AA87-B0B9E036BED3}"/>
              </a:ext>
            </a:extLst>
          </p:cNvPr>
          <p:cNvSpPr>
            <a:spLocks noGrp="1"/>
          </p:cNvSpPr>
          <p:nvPr>
            <p:ph type="sldNum" sz="quarter" idx="5"/>
          </p:nvPr>
        </p:nvSpPr>
        <p:spPr/>
        <p:txBody>
          <a:bodyPr/>
          <a:lstStyle/>
          <a:p>
            <a:fld id="{14D6BAE3-93B1-EA40-836F-5153F673EA93}" type="slidenum">
              <a:rPr lang="en-US" smtClean="0"/>
              <a:t>13</a:t>
            </a:fld>
            <a:endParaRPr lang="en-US"/>
          </a:p>
        </p:txBody>
      </p:sp>
    </p:spTree>
    <p:extLst>
      <p:ext uri="{BB962C8B-B14F-4D97-AF65-F5344CB8AC3E}">
        <p14:creationId xmlns:p14="http://schemas.microsoft.com/office/powerpoint/2010/main" val="2976559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solidFill>
                  <a:srgbClr val="333333"/>
                </a:solidFill>
              </a:rPr>
              <a:t>FACILITATOR</a:t>
            </a:r>
          </a:p>
          <a:p>
            <a:pPr marL="628650" lvl="1" indent="-171450">
              <a:buFont typeface="Arial"/>
              <a:buChar char="•"/>
            </a:pPr>
            <a:r>
              <a:rPr lang="en-US" dirty="0">
                <a:solidFill>
                  <a:srgbClr val="333333"/>
                </a:solidFill>
              </a:rPr>
              <a:t>The virtual check in/ Brief Check-in is reimbursed service that can help you find out if more extensive discussion with a patient needs to be had at an appointment. It is audio-only.  It has to be patient-initiated with an established patient. It cannot originate from a service in the last 7 days and cannot result in an E/M service within the next 24 hours. It must be documented in the chart. It must be between 5-10 minutes. </a:t>
            </a:r>
          </a:p>
          <a:p>
            <a:pPr marL="1085850" lvl="2" indent="-171450">
              <a:buFont typeface="Arial"/>
              <a:buChar char="•"/>
            </a:pPr>
            <a:r>
              <a:rPr lang="en-US" dirty="0">
                <a:solidFill>
                  <a:srgbClr val="333333"/>
                </a:solidFill>
              </a:rPr>
              <a:t>If longer than 10 minutes you can consider an audio-only virtual visit. </a:t>
            </a:r>
          </a:p>
          <a:p>
            <a:pPr marL="628650" lvl="1" indent="-171450">
              <a:buFont typeface="Arial"/>
              <a:buChar char="•"/>
            </a:pPr>
            <a:r>
              <a:rPr lang="en-US" dirty="0">
                <a:solidFill>
                  <a:srgbClr val="333333"/>
                </a:solidFill>
              </a:rPr>
              <a:t>Regarding burnout: A study showed that among 57 U.S. physicians in family medicine, internal medicine, cardiology, and orthopedics who were observed for 430 hours, 21 of whom also completed after-hours diaries showed this correlation of 1 hour of direct clinical face time created approximately 2 hours of EMR/desk work. </a:t>
            </a:r>
            <a:r>
              <a:rPr lang="en-US" baseline="30000" dirty="0">
                <a:solidFill>
                  <a:srgbClr val="333333"/>
                </a:solidFill>
              </a:rPr>
              <a:t>2</a:t>
            </a:r>
          </a:p>
          <a:p>
            <a:pPr marL="628650" lvl="1" indent="-171450">
              <a:buFont typeface="Arial"/>
              <a:buChar char="•"/>
            </a:pPr>
            <a:endParaRPr lang="en-US" baseline="30000" dirty="0">
              <a:solidFill>
                <a:srgbClr val="333333"/>
              </a:solidFill>
              <a:ea typeface="Calibri"/>
              <a:cs typeface="Calibri"/>
            </a:endParaRPr>
          </a:p>
        </p:txBody>
      </p:sp>
      <p:sp>
        <p:nvSpPr>
          <p:cNvPr id="4" name="Slide Number Placeholder 3"/>
          <p:cNvSpPr>
            <a:spLocks noGrp="1"/>
          </p:cNvSpPr>
          <p:nvPr>
            <p:ph type="sldNum" sz="quarter" idx="5"/>
          </p:nvPr>
        </p:nvSpPr>
        <p:spPr/>
        <p:txBody>
          <a:bodyPr/>
          <a:lstStyle/>
          <a:p>
            <a:fld id="{2A22F6AA-5F15-48C9-BF2A-39AE84599C39}" type="slidenum">
              <a:rPr lang="en-US"/>
              <a:t>14</a:t>
            </a:fld>
            <a:endParaRPr lang="en-US"/>
          </a:p>
        </p:txBody>
      </p:sp>
    </p:spTree>
    <p:extLst>
      <p:ext uri="{BB962C8B-B14F-4D97-AF65-F5344CB8AC3E}">
        <p14:creationId xmlns:p14="http://schemas.microsoft.com/office/powerpoint/2010/main" val="3889598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4/15/2026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274299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505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1">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2"/>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iencedirect.com/topics/psychology/mindset"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fontScale="90000"/>
          </a:bodyPr>
          <a:lstStyle/>
          <a:p>
            <a:r>
              <a:rPr lang="en-US" sz="3100" dirty="0">
                <a:latin typeface="Georgia"/>
              </a:rPr>
              <a:t>Introduction to Outpatient Palliative Care</a:t>
            </a:r>
            <a:br>
              <a:rPr lang="en-US" sz="3100" dirty="0"/>
            </a:br>
            <a:br>
              <a:rPr lang="en-US" sz="3100" dirty="0"/>
            </a:br>
            <a:r>
              <a:rPr lang="en-US" sz="3100" dirty="0">
                <a:latin typeface="Georgia"/>
              </a:rPr>
              <a:t>Part Three</a:t>
            </a:r>
            <a:br>
              <a:rPr lang="en-US" sz="3100" dirty="0">
                <a:latin typeface="Georgia"/>
              </a:rPr>
            </a:br>
            <a:endParaRPr lang="en-US" sz="3100" dirty="0"/>
          </a:p>
        </p:txBody>
      </p:sp>
      <p:sp>
        <p:nvSpPr>
          <p:cNvPr id="3" name="Subtitle 2"/>
          <p:cNvSpPr>
            <a:spLocks noGrp="1"/>
          </p:cNvSpPr>
          <p:nvPr>
            <p:ph type="subTitle" idx="1"/>
          </p:nvPr>
        </p:nvSpPr>
        <p:spPr/>
        <p:txBody>
          <a:bodyPr anchor="ctr">
            <a:normAutofit/>
          </a:bodyPr>
          <a:lstStyle/>
          <a:p>
            <a:r>
              <a:rPr lang="en-US" sz="1900" dirty="0"/>
              <a:t>Victoria Sweetnam MD</a:t>
            </a:r>
          </a:p>
        </p:txBody>
      </p:sp>
    </p:spTree>
    <p:extLst>
      <p:ext uri="{BB962C8B-B14F-4D97-AF65-F5344CB8AC3E}">
        <p14:creationId xmlns:p14="http://schemas.microsoft.com/office/powerpoint/2010/main" val="388267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F4EEE-946A-5AE7-1056-FE53BEBF2A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ECF7C8-E6FB-290F-0D4A-E22038E3BB1E}"/>
              </a:ext>
            </a:extLst>
          </p:cNvPr>
          <p:cNvSpPr>
            <a:spLocks noGrp="1"/>
          </p:cNvSpPr>
          <p:nvPr>
            <p:ph type="title"/>
          </p:nvPr>
        </p:nvSpPr>
        <p:spPr/>
        <p:txBody>
          <a:bodyPr/>
          <a:lstStyle/>
          <a:p>
            <a:r>
              <a:rPr lang="en-US" dirty="0"/>
              <a:t>Common portal message requests in outpatient palliative care</a:t>
            </a:r>
          </a:p>
        </p:txBody>
      </p:sp>
      <p:sp>
        <p:nvSpPr>
          <p:cNvPr id="3" name="Content Placeholder 2">
            <a:extLst>
              <a:ext uri="{FF2B5EF4-FFF2-40B4-BE49-F238E27FC236}">
                <a16:creationId xmlns:a16="http://schemas.microsoft.com/office/drawing/2014/main" id="{7C48FB4C-0B16-DA32-8101-096E15D25F1A}"/>
              </a:ext>
            </a:extLst>
          </p:cNvPr>
          <p:cNvSpPr>
            <a:spLocks noGrp="1"/>
          </p:cNvSpPr>
          <p:nvPr>
            <p:ph idx="1"/>
          </p:nvPr>
        </p:nvSpPr>
        <p:spPr/>
        <p:txBody>
          <a:bodyPr vert="horz" lIns="91440" tIns="45720" rIns="91440" bIns="45720" rtlCol="0" anchor="t">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Pharmacy</a:t>
            </a:r>
          </a:p>
          <a:p>
            <a:pPr lvl="1"/>
            <a:r>
              <a:rPr lang="en-US" sz="1800" dirty="0">
                <a:latin typeface="Open Sans"/>
                <a:ea typeface="Open Sans"/>
                <a:cs typeface="Open Sans"/>
              </a:rPr>
              <a:t>”My pharmacy does not have this medication in stock, Can you send the medicine to another pharmacy?”</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Forms</a:t>
            </a:r>
          </a:p>
          <a:p>
            <a:pPr lvl="1"/>
            <a:r>
              <a:rPr lang="en-US" sz="1800" dirty="0">
                <a:latin typeface="Open Sans" panose="020B0606030504020204" pitchFamily="34" charset="0"/>
                <a:ea typeface="Open Sans" panose="020B0606030504020204" pitchFamily="34" charset="0"/>
                <a:cs typeface="Open Sans" panose="020B0606030504020204" pitchFamily="34" charset="0"/>
              </a:rPr>
              <a:t>Can you please write a letter to stating medical necessity of X accommodations for work or school?</a:t>
            </a:r>
          </a:p>
          <a:p>
            <a:pPr lvl="1"/>
            <a:endParaRPr lang="en-US" sz="1800"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Patient ”check-ins” with updates on progress of a treatment plan</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17541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B8DC5-4F7C-DAD2-0056-B0BA3EB932F3}"/>
              </a:ext>
            </a:extLst>
          </p:cNvPr>
          <p:cNvSpPr>
            <a:spLocks noGrp="1"/>
          </p:cNvSpPr>
          <p:nvPr>
            <p:ph type="title"/>
          </p:nvPr>
        </p:nvSpPr>
        <p:spPr>
          <a:xfrm>
            <a:off x="838200" y="2766218"/>
            <a:ext cx="10515600" cy="1325563"/>
          </a:xfrm>
        </p:spPr>
        <p:txBody>
          <a:bodyPr/>
          <a:lstStyle/>
          <a:p>
            <a:r>
              <a:rPr lang="en-US" dirty="0"/>
              <a:t>What are some thoughts that you have about the PC inbox as fellows?</a:t>
            </a:r>
          </a:p>
        </p:txBody>
      </p:sp>
    </p:spTree>
    <p:extLst>
      <p:ext uri="{BB962C8B-B14F-4D97-AF65-F5344CB8AC3E}">
        <p14:creationId xmlns:p14="http://schemas.microsoft.com/office/powerpoint/2010/main" val="1839823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72B26-FAA0-74CE-7298-02B40CFCE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DAA725-5122-29A9-D513-472A3C80C2D2}"/>
              </a:ext>
            </a:extLst>
          </p:cNvPr>
          <p:cNvSpPr>
            <a:spLocks noGrp="1"/>
          </p:cNvSpPr>
          <p:nvPr>
            <p:ph type="title"/>
          </p:nvPr>
        </p:nvSpPr>
        <p:spPr>
          <a:xfrm>
            <a:off x="838200" y="2766218"/>
            <a:ext cx="10515600" cy="1325563"/>
          </a:xfrm>
        </p:spPr>
        <p:txBody>
          <a:bodyPr/>
          <a:lstStyle/>
          <a:p>
            <a:r>
              <a:rPr lang="en-US" dirty="0"/>
              <a:t>What are some </a:t>
            </a:r>
            <a:r>
              <a:rPr lang="en-US" dirty="0" err="1"/>
              <a:t>intervisit</a:t>
            </a:r>
            <a:r>
              <a:rPr lang="en-US" dirty="0"/>
              <a:t> care examples that you have encountered so far in palliative care clinic that you have struggled with?</a:t>
            </a:r>
          </a:p>
        </p:txBody>
      </p:sp>
    </p:spTree>
    <p:extLst>
      <p:ext uri="{BB962C8B-B14F-4D97-AF65-F5344CB8AC3E}">
        <p14:creationId xmlns:p14="http://schemas.microsoft.com/office/powerpoint/2010/main" val="1931595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4BE9-4482-466B-DDBB-C042429709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BAF06-AF4F-0B80-4EF0-374B9B1F4139}"/>
              </a:ext>
            </a:extLst>
          </p:cNvPr>
          <p:cNvSpPr>
            <a:spLocks noGrp="1"/>
          </p:cNvSpPr>
          <p:nvPr>
            <p:ph type="title"/>
          </p:nvPr>
        </p:nvSpPr>
        <p:spPr>
          <a:xfrm>
            <a:off x="838200" y="2766218"/>
            <a:ext cx="10515600" cy="1325563"/>
          </a:xfrm>
        </p:spPr>
        <p:txBody>
          <a:bodyPr/>
          <a:lstStyle/>
          <a:p>
            <a:r>
              <a:rPr lang="en-US" dirty="0"/>
              <a:t>One of the most important take aways regarding </a:t>
            </a:r>
            <a:r>
              <a:rPr lang="en-US" dirty="0" err="1"/>
              <a:t>intervisit</a:t>
            </a:r>
            <a:r>
              <a:rPr lang="en-US" dirty="0"/>
              <a:t>: Don’t be afraid to ask for help!</a:t>
            </a:r>
            <a:r>
              <a:rPr lang="en-US" baseline="30000" dirty="0"/>
              <a:t>1</a:t>
            </a:r>
            <a:endParaRPr lang="en-US" dirty="0"/>
          </a:p>
        </p:txBody>
      </p:sp>
    </p:spTree>
    <p:extLst>
      <p:ext uri="{BB962C8B-B14F-4D97-AF65-F5344CB8AC3E}">
        <p14:creationId xmlns:p14="http://schemas.microsoft.com/office/powerpoint/2010/main" val="2222734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40A6C-DCAE-9C8F-4B2F-32CA84133793}"/>
              </a:ext>
            </a:extLst>
          </p:cNvPr>
          <p:cNvSpPr>
            <a:spLocks noGrp="1"/>
          </p:cNvSpPr>
          <p:nvPr>
            <p:ph type="title"/>
          </p:nvPr>
        </p:nvSpPr>
        <p:spPr/>
        <p:txBody>
          <a:bodyPr/>
          <a:lstStyle/>
          <a:p>
            <a:r>
              <a:rPr lang="en-US" dirty="0"/>
              <a:t>Wherein lies the Difficulty in Managing Inter-visit care?</a:t>
            </a:r>
          </a:p>
        </p:txBody>
      </p:sp>
      <p:sp>
        <p:nvSpPr>
          <p:cNvPr id="3" name="Content Placeholder 2">
            <a:extLst>
              <a:ext uri="{FF2B5EF4-FFF2-40B4-BE49-F238E27FC236}">
                <a16:creationId xmlns:a16="http://schemas.microsoft.com/office/drawing/2014/main" id="{D2AEB79D-76E9-C775-F22D-0522587A97D5}"/>
              </a:ext>
            </a:extLst>
          </p:cNvPr>
          <p:cNvSpPr>
            <a:spLocks noGrp="1"/>
          </p:cNvSpPr>
          <p:nvPr>
            <p:ph idx="4294967295"/>
          </p:nvPr>
        </p:nvSpPr>
        <p:spPr>
          <a:xfrm>
            <a:off x="838200" y="1858676"/>
            <a:ext cx="10515600" cy="4351338"/>
          </a:xfrm>
        </p:spPr>
        <p:txBody>
          <a:bodyPr vert="horz" lIns="91440" tIns="45720" rIns="91440" bIns="45720" rtlCol="0" anchor="t">
            <a:normAutofit fontScale="92500"/>
          </a:bodyPr>
          <a:lstStyle/>
          <a:p>
            <a:r>
              <a:rPr lang="en-US" sz="2400" dirty="0">
                <a:latin typeface="Open Sans" panose="020B0606030504020204" pitchFamily="34" charset="0"/>
                <a:ea typeface="Open Sans" panose="020B0606030504020204" pitchFamily="34" charset="0"/>
                <a:cs typeface="Open Sans" panose="020B0606030504020204" pitchFamily="34" charset="0"/>
              </a:rPr>
              <a:t>Time </a:t>
            </a:r>
          </a:p>
          <a:p>
            <a:pPr lvl="1">
              <a:buFont typeface="Courier New" panose="020B0604020202020204" pitchFamily="34" charset="0"/>
              <a:buChar char="o"/>
            </a:pPr>
            <a:r>
              <a:rPr lang="en-US" sz="2400" dirty="0">
                <a:latin typeface="Open Sans" panose="020B0606030504020204" pitchFamily="34" charset="0"/>
                <a:ea typeface="Open Sans" panose="020B0606030504020204" pitchFamily="34" charset="0"/>
                <a:cs typeface="Open Sans" panose="020B0606030504020204" pitchFamily="34" charset="0"/>
              </a:rPr>
              <a:t>In outpatient PC, inter-visit phone conversations can be complex</a:t>
            </a:r>
          </a:p>
          <a:p>
            <a:pPr lvl="2"/>
            <a:r>
              <a:rPr lang="en-US" sz="2400" dirty="0">
                <a:latin typeface="Open Sans" panose="020B0606030504020204" pitchFamily="34" charset="0"/>
                <a:ea typeface="Open Sans" panose="020B0606030504020204" pitchFamily="34" charset="0"/>
                <a:cs typeface="Open Sans" panose="020B0606030504020204" pitchFamily="34" charset="0"/>
              </a:rPr>
              <a:t>GOC conversations, hospice conversations and referrals, psychiatric emergencies</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lvl="2"/>
            <a:r>
              <a:rPr lang="en-US" sz="2400" dirty="0">
                <a:latin typeface="Open Sans" panose="020B0606030504020204" pitchFamily="34" charset="0"/>
                <a:ea typeface="Open Sans" panose="020B0606030504020204" pitchFamily="34" charset="0"/>
                <a:cs typeface="Open Sans" panose="020B0606030504020204" pitchFamily="34" charset="0"/>
              </a:rPr>
              <a:t>Medication safety with opioids</a:t>
            </a:r>
          </a:p>
          <a:p>
            <a:pPr lvl="2"/>
            <a:r>
              <a:rPr lang="en-US" sz="2400" dirty="0">
                <a:latin typeface="Open Sans" panose="020B0606030504020204" pitchFamily="34" charset="0"/>
                <a:ea typeface="Open Sans" panose="020B0606030504020204" pitchFamily="34" charset="0"/>
                <a:cs typeface="Open Sans" panose="020B0606030504020204" pitchFamily="34" charset="0"/>
              </a:rPr>
              <a:t>Should these urgent needs become visits? For safety? For fair compensation of your time? To demonstrate productivity?</a:t>
            </a:r>
          </a:p>
          <a:p>
            <a:pPr lvl="3"/>
            <a:r>
              <a:rPr lang="en-US" sz="2200" b="1" dirty="0">
                <a:latin typeface="Open Sans" panose="020B0606030504020204" pitchFamily="34" charset="0"/>
                <a:ea typeface="Open Sans" panose="020B0606030504020204" pitchFamily="34" charset="0"/>
                <a:cs typeface="Open Sans" panose="020B0606030504020204" pitchFamily="34" charset="0"/>
              </a:rPr>
              <a:t>“The Brief Check-in”</a:t>
            </a:r>
            <a:r>
              <a:rPr lang="en-US" sz="2200" dirty="0">
                <a:latin typeface="Open Sans" panose="020B0606030504020204" pitchFamily="34" charset="0"/>
                <a:ea typeface="Open Sans" panose="020B0606030504020204" pitchFamily="34" charset="0"/>
                <a:cs typeface="Open Sans" panose="020B0606030504020204" pitchFamily="34" charset="0"/>
              </a:rPr>
              <a:t> = Virtual check in w/</a:t>
            </a:r>
            <a:r>
              <a:rPr lang="en-US" sz="2200" dirty="0" err="1">
                <a:latin typeface="Open Sans" panose="020B0606030504020204" pitchFamily="34" charset="0"/>
                <a:ea typeface="Open Sans" panose="020B0606030504020204" pitchFamily="34" charset="0"/>
                <a:cs typeface="Open Sans" panose="020B0606030504020204" pitchFamily="34" charset="0"/>
              </a:rPr>
              <a:t>medicare</a:t>
            </a:r>
            <a:r>
              <a:rPr lang="en-US" sz="2200" dirty="0">
                <a:latin typeface="Open Sans" panose="020B0606030504020204" pitchFamily="34" charset="0"/>
                <a:ea typeface="Open Sans" panose="020B0606030504020204" pitchFamily="34" charset="0"/>
                <a:cs typeface="Open Sans" panose="020B0606030504020204" pitchFamily="34" charset="0"/>
              </a:rPr>
              <a:t> service code </a:t>
            </a:r>
            <a:r>
              <a:rPr lang="en-US" sz="2200" b="1" dirty="0">
                <a:latin typeface="Open Sans" panose="020B0606030504020204" pitchFamily="34" charset="0"/>
                <a:ea typeface="Open Sans" panose="020B0606030504020204" pitchFamily="34" charset="0"/>
                <a:cs typeface="Open Sans" panose="020B0606030504020204" pitchFamily="34" charset="0"/>
              </a:rPr>
              <a:t>98016</a:t>
            </a:r>
          </a:p>
          <a:p>
            <a:r>
              <a:rPr lang="en-US" sz="2400" dirty="0">
                <a:latin typeface="Open Sans" panose="020B0606030504020204" pitchFamily="34" charset="0"/>
                <a:ea typeface="Open Sans" panose="020B0606030504020204" pitchFamily="34" charset="0"/>
                <a:cs typeface="Open Sans" panose="020B0606030504020204" pitchFamily="34" charset="0"/>
              </a:rPr>
              <a:t>Burnout</a:t>
            </a:r>
            <a:r>
              <a:rPr lang="en-US" sz="2400" baseline="30000" dirty="0">
                <a:latin typeface="Open Sans" panose="020B0606030504020204" pitchFamily="34" charset="0"/>
                <a:ea typeface="Open Sans" panose="020B0606030504020204" pitchFamily="34" charset="0"/>
                <a:cs typeface="Open Sans" panose="020B0606030504020204" pitchFamily="34" charset="0"/>
              </a:rPr>
              <a:t>1</a:t>
            </a:r>
          </a:p>
          <a:p>
            <a:pPr lvl="1">
              <a:buFont typeface="Courier New" panose="020B0604020202020204" pitchFamily="34" charset="0"/>
              <a:buChar char="o"/>
            </a:pPr>
            <a:r>
              <a:rPr lang="en-US" sz="2400" dirty="0">
                <a:latin typeface="Open Sans" panose="020B0606030504020204" pitchFamily="34" charset="0"/>
                <a:ea typeface="Open Sans" panose="020B0606030504020204" pitchFamily="34" charset="0"/>
                <a:cs typeface="Open Sans" panose="020B0606030504020204" pitchFamily="34" charset="0"/>
              </a:rPr>
              <a:t>1 hour of direct clinical face time --&gt; 2 hours of EMR/desk work</a:t>
            </a:r>
            <a:r>
              <a:rPr lang="en-US" sz="2400" baseline="30000" dirty="0">
                <a:latin typeface="Open Sans" panose="020B0606030504020204" pitchFamily="34" charset="0"/>
                <a:ea typeface="Open Sans" panose="020B0606030504020204" pitchFamily="34" charset="0"/>
                <a:cs typeface="Open Sans" panose="020B0606030504020204" pitchFamily="34" charset="0"/>
              </a:rPr>
              <a:t>2</a:t>
            </a:r>
          </a:p>
          <a:p>
            <a:pPr lvl="1">
              <a:buFont typeface="Courier New" panose="020B0604020202020204" pitchFamily="34" charset="0"/>
              <a:buChar char="o"/>
            </a:pPr>
            <a:r>
              <a:rPr lang="en-US" dirty="0">
                <a:latin typeface="Open Sans" panose="020B0606030504020204" pitchFamily="34" charset="0"/>
                <a:ea typeface="Open Sans" panose="020B0606030504020204" pitchFamily="34" charset="0"/>
                <a:cs typeface="Open Sans" panose="020B0606030504020204" pitchFamily="34" charset="0"/>
              </a:rPr>
              <a:t>Highest message volume correlated with</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i="1" dirty="0">
                <a:latin typeface="Open Sans" panose="020B0606030504020204" pitchFamily="34" charset="0"/>
                <a:ea typeface="Open Sans" panose="020B0606030504020204" pitchFamily="34" charset="0"/>
                <a:cs typeface="Open Sans" panose="020B0606030504020204" pitchFamily="34" charset="0"/>
              </a:rPr>
              <a:t>4x the burnout</a:t>
            </a:r>
            <a:r>
              <a:rPr lang="en-US" b="1" i="1" baseline="30000" dirty="0">
                <a:latin typeface="Open Sans" panose="020B0606030504020204" pitchFamily="34" charset="0"/>
                <a:ea typeface="Open Sans" panose="020B0606030504020204" pitchFamily="34" charset="0"/>
                <a:cs typeface="Open Sans" panose="020B0606030504020204" pitchFamily="34" charset="0"/>
              </a:rPr>
              <a:t>3 </a:t>
            </a:r>
            <a:endParaRPr lang="en-US" b="1" i="1" baseline="300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marL="228600" lvl="1" indent="0">
              <a:buNone/>
            </a:pPr>
            <a:endParaRPr lang="en-US" sz="2400" baseline="300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marL="228600"/>
            <a:endParaRPr 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61356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283F3-5FEF-23E3-CEDA-8D5625A8C969}"/>
              </a:ext>
            </a:extLst>
          </p:cNvPr>
          <p:cNvSpPr>
            <a:spLocks noGrp="1"/>
          </p:cNvSpPr>
          <p:nvPr>
            <p:ph type="title"/>
          </p:nvPr>
        </p:nvSpPr>
        <p:spPr/>
        <p:txBody>
          <a:bodyPr anchor="b">
            <a:normAutofit/>
          </a:bodyPr>
          <a:lstStyle/>
          <a:p>
            <a:r>
              <a:rPr lang="en-US" dirty="0"/>
              <a:t>Taking a Moment to Recognize Burnout as it Pertains to Palliative Care in General. . . </a:t>
            </a:r>
          </a:p>
        </p:txBody>
      </p:sp>
      <p:sp>
        <p:nvSpPr>
          <p:cNvPr id="3" name="Content Placeholder 2">
            <a:extLst>
              <a:ext uri="{FF2B5EF4-FFF2-40B4-BE49-F238E27FC236}">
                <a16:creationId xmlns:a16="http://schemas.microsoft.com/office/drawing/2014/main" id="{9F40B23B-69BA-5A8E-E5EE-0B4D9257DF88}"/>
              </a:ext>
            </a:extLst>
          </p:cNvPr>
          <p:cNvSpPr>
            <a:spLocks noGrp="1"/>
          </p:cNvSpPr>
          <p:nvPr>
            <p:ph idx="4294967295"/>
          </p:nvPr>
        </p:nvSpPr>
        <p:spPr>
          <a:xfrm>
            <a:off x="202267" y="2664023"/>
            <a:ext cx="4621213" cy="3521075"/>
          </a:xfrm>
        </p:spPr>
        <p:txBody>
          <a:bodyPr vert="horz" lIns="91440" tIns="45720" rIns="91440" bIns="45720" rtlCol="0" anchor="t">
            <a:normAutofit/>
          </a:bodyPr>
          <a:lstStyle/>
          <a:p>
            <a:r>
              <a:rPr lang="en-US" sz="1800" dirty="0">
                <a:latin typeface="Open Sans" panose="020B0606030504020204" pitchFamily="34" charset="0"/>
                <a:ea typeface="Open Sans" panose="020B0606030504020204" pitchFamily="34" charset="0"/>
                <a:cs typeface="Open Sans" panose="020B0606030504020204" pitchFamily="34" charset="0"/>
              </a:rPr>
              <a:t>PC providers with 10+ years of experience must "undergo a process of struggling, changing </a:t>
            </a:r>
            <a:r>
              <a:rPr lang="en-US" sz="1800" dirty="0">
                <a:latin typeface="Open Sans" panose="020B0606030504020204" pitchFamily="34" charset="0"/>
                <a:ea typeface="Open Sans" panose="020B0606030504020204" pitchFamily="34" charset="0"/>
                <a:cs typeface="Open Sans" panose="020B0606030504020204" pitchFamily="34" charset="0"/>
                <a:hlinkClick r:id="rId3"/>
              </a:rPr>
              <a:t>mindset</a:t>
            </a:r>
            <a:r>
              <a:rPr lang="en-US" sz="1800" dirty="0">
                <a:latin typeface="Open Sans" panose="020B0606030504020204" pitchFamily="34" charset="0"/>
                <a:ea typeface="Open Sans" panose="020B0606030504020204" pitchFamily="34" charset="0"/>
                <a:cs typeface="Open Sans" panose="020B0606030504020204" pitchFamily="34" charset="0"/>
              </a:rPr>
              <a:t>, adapting, and resilience resulting in a model of transformational growth before achieving personal and team resilience." </a:t>
            </a:r>
            <a:r>
              <a:rPr lang="en-US" sz="1800" baseline="30000" dirty="0">
                <a:latin typeface="Open Sans" panose="020B0606030504020204" pitchFamily="34" charset="0"/>
                <a:ea typeface="Open Sans" panose="020B0606030504020204" pitchFamily="34" charset="0"/>
                <a:cs typeface="Open Sans" panose="020B0606030504020204" pitchFamily="34" charset="0"/>
              </a:rPr>
              <a:t>4</a:t>
            </a:r>
          </a:p>
          <a:p>
            <a:r>
              <a:rPr lang="en-US" sz="1800" dirty="0">
                <a:latin typeface="Open Sans" panose="020B0606030504020204" pitchFamily="34" charset="0"/>
                <a:ea typeface="Open Sans" panose="020B0606030504020204" pitchFamily="34" charset="0"/>
                <a:cs typeface="Open Sans" panose="020B0606030504020204" pitchFamily="34" charset="0"/>
              </a:rPr>
              <a:t>Remember: </a:t>
            </a:r>
            <a:r>
              <a:rPr lang="en-US" sz="1800" b="1" dirty="0">
                <a:latin typeface="Open Sans" panose="020B0606030504020204" pitchFamily="34" charset="0"/>
                <a:ea typeface="Open Sans" panose="020B0606030504020204" pitchFamily="34" charset="0"/>
                <a:cs typeface="Open Sans" panose="020B0606030504020204" pitchFamily="34" charset="0"/>
              </a:rPr>
              <a:t>medicine is just A PART of your life! Make space for the </a:t>
            </a:r>
            <a:r>
              <a:rPr lang="en-US" sz="1800" b="1" i="1" dirty="0">
                <a:latin typeface="Open Sans" panose="020B0606030504020204" pitchFamily="34" charset="0"/>
                <a:ea typeface="Open Sans" panose="020B0606030504020204" pitchFamily="34" charset="0"/>
                <a:cs typeface="Open Sans" panose="020B0606030504020204" pitchFamily="34" charset="0"/>
              </a:rPr>
              <a:t>other</a:t>
            </a:r>
            <a:r>
              <a:rPr lang="en-US" sz="1800" b="1" dirty="0">
                <a:latin typeface="Open Sans" panose="020B0606030504020204" pitchFamily="34" charset="0"/>
                <a:ea typeface="Open Sans" panose="020B0606030504020204" pitchFamily="34" charset="0"/>
                <a:cs typeface="Open Sans" panose="020B0606030504020204" pitchFamily="34" charset="0"/>
              </a:rPr>
              <a:t> things that fill your cup. </a:t>
            </a:r>
          </a:p>
        </p:txBody>
      </p:sp>
      <p:pic>
        <p:nvPicPr>
          <p:cNvPr id="4" name="Picture 3" descr="A diagram of a transformational growth&#10;&#10;AI-generated content may be incorrect.">
            <a:extLst>
              <a:ext uri="{FF2B5EF4-FFF2-40B4-BE49-F238E27FC236}">
                <a16:creationId xmlns:a16="http://schemas.microsoft.com/office/drawing/2014/main" id="{DFB55983-FF07-512B-DE5E-C702FC2A19FB}"/>
              </a:ext>
            </a:extLst>
          </p:cNvPr>
          <p:cNvPicPr>
            <a:picLocks noChangeAspect="1"/>
          </p:cNvPicPr>
          <p:nvPr/>
        </p:nvPicPr>
        <p:blipFill>
          <a:blip r:embed="rId4"/>
          <a:stretch>
            <a:fillRect/>
          </a:stretch>
        </p:blipFill>
        <p:spPr>
          <a:xfrm>
            <a:off x="5487559" y="1707597"/>
            <a:ext cx="6697857" cy="3963377"/>
          </a:xfrm>
          <a:prstGeom prst="rect">
            <a:avLst/>
          </a:prstGeom>
        </p:spPr>
      </p:pic>
      <p:sp>
        <p:nvSpPr>
          <p:cNvPr id="6" name="TextBox 5">
            <a:extLst>
              <a:ext uri="{FF2B5EF4-FFF2-40B4-BE49-F238E27FC236}">
                <a16:creationId xmlns:a16="http://schemas.microsoft.com/office/drawing/2014/main" id="{CDE65179-D78C-6EB1-C406-6985868C3613}"/>
              </a:ext>
            </a:extLst>
          </p:cNvPr>
          <p:cNvSpPr txBox="1"/>
          <p:nvPr/>
        </p:nvSpPr>
        <p:spPr>
          <a:xfrm>
            <a:off x="7368521" y="6185098"/>
            <a:ext cx="313592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latin typeface="Aptos Narrow"/>
              </a:rPr>
              <a:t>Figure from Koh et al. 2020 JPSM</a:t>
            </a:r>
            <a:r>
              <a:rPr lang="en-US" sz="1400" i="1" baseline="30000" dirty="0">
                <a:latin typeface="Aptos Narrow"/>
              </a:rPr>
              <a:t>4</a:t>
            </a:r>
            <a:endParaRPr lang="en-US" sz="1400" i="1" dirty="0">
              <a:latin typeface="Aptos Narrow"/>
            </a:endParaRPr>
          </a:p>
        </p:txBody>
      </p:sp>
    </p:spTree>
    <p:extLst>
      <p:ext uri="{BB962C8B-B14F-4D97-AF65-F5344CB8AC3E}">
        <p14:creationId xmlns:p14="http://schemas.microsoft.com/office/powerpoint/2010/main" val="1843786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7EAF8-2188-63E7-6564-7EAC660DB76B}"/>
              </a:ext>
            </a:extLst>
          </p:cNvPr>
          <p:cNvSpPr>
            <a:spLocks noGrp="1"/>
          </p:cNvSpPr>
          <p:nvPr>
            <p:ph type="title"/>
          </p:nvPr>
        </p:nvSpPr>
        <p:spPr>
          <a:xfrm>
            <a:off x="838200" y="700944"/>
            <a:ext cx="10515600" cy="1325563"/>
          </a:xfrm>
        </p:spPr>
        <p:txBody>
          <a:bodyPr/>
          <a:lstStyle/>
          <a:p>
            <a:pPr algn="ctr"/>
            <a:r>
              <a:rPr lang="en-US" sz="2200" dirty="0"/>
              <a:t>“4 themes emerged: struggling, changing mindset, adapting, and resilience with “transformational growth” being the connecting theme, “presenting an overall sequence  of the PCCs from burnout/struggling toward a path of resilience.”</a:t>
            </a:r>
            <a:br>
              <a:rPr lang="en-US" sz="2000" dirty="0"/>
            </a:br>
            <a:endParaRPr lang="en-US" sz="2000" dirty="0"/>
          </a:p>
        </p:txBody>
      </p:sp>
      <p:sp>
        <p:nvSpPr>
          <p:cNvPr id="3" name="Text Placeholder 2">
            <a:extLst>
              <a:ext uri="{FF2B5EF4-FFF2-40B4-BE49-F238E27FC236}">
                <a16:creationId xmlns:a16="http://schemas.microsoft.com/office/drawing/2014/main" id="{89EE1B86-028B-3293-6BAB-6165AD9736CC}"/>
              </a:ext>
            </a:extLst>
          </p:cNvPr>
          <p:cNvSpPr>
            <a:spLocks noGrp="1"/>
          </p:cNvSpPr>
          <p:nvPr>
            <p:ph type="body" idx="1"/>
          </p:nvPr>
        </p:nvSpPr>
        <p:spPr>
          <a:xfrm>
            <a:off x="735980" y="2653991"/>
            <a:ext cx="5038243" cy="3211550"/>
          </a:xfrm>
        </p:spPr>
        <p:txBody>
          <a:bodyPr/>
          <a:lstStyle/>
          <a:p>
            <a:pPr marL="457200" lvl="1" indent="0">
              <a:buNone/>
            </a:pPr>
            <a:r>
              <a:rPr lang="en-US" sz="1600" u="sng" dirty="0">
                <a:latin typeface="Open Sans" panose="020B0606030504020204" pitchFamily="34" charset="0"/>
                <a:ea typeface="Open Sans" panose="020B0606030504020204" pitchFamily="34" charset="0"/>
                <a:cs typeface="Open Sans" panose="020B0606030504020204" pitchFamily="34" charset="0"/>
              </a:rPr>
              <a:t>Struggling</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Personal relationships</a:t>
            </a:r>
            <a:r>
              <a:rPr lang="en-US" sz="1600" dirty="0">
                <a:latin typeface="Open Sans" panose="020B0606030504020204" pitchFamily="34" charset="0"/>
                <a:ea typeface="Open Sans" panose="020B0606030504020204" pitchFamily="34" charset="0"/>
                <a:cs typeface="Open Sans" panose="020B0606030504020204" pitchFamily="34" charset="0"/>
              </a:rPr>
              <a:t>: complete exhaustion (being emotionally attached to patients that die and crying to sleep, feeling exhausted), maintaining a work-life balance (“pajama time”, raising a family, being ”on-call” )</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Professional relationships</a:t>
            </a:r>
            <a:r>
              <a:rPr lang="en-US" sz="1600" dirty="0">
                <a:latin typeface="Open Sans" panose="020B0606030504020204" pitchFamily="34" charset="0"/>
                <a:ea typeface="Open Sans" panose="020B0606030504020204" pitchFamily="34" charset="0"/>
                <a:cs typeface="Open Sans" panose="020B0606030504020204" pitchFamily="34" charset="0"/>
              </a:rPr>
              <a:t>: differences in medical opinions between, for example, the oncologist and the PCC on goals of care and continuing chemotherapy</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Having multiple roles</a:t>
            </a:r>
          </a:p>
          <a:p>
            <a:pPr marL="628650" lvl="1" indent="-171450">
              <a:buFontTx/>
              <a:buChar char="-"/>
            </a:pPr>
            <a:endParaRPr lang="en-US" sz="1600" u="sng"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 Placeholder 3">
            <a:extLst>
              <a:ext uri="{FF2B5EF4-FFF2-40B4-BE49-F238E27FC236}">
                <a16:creationId xmlns:a16="http://schemas.microsoft.com/office/drawing/2014/main" id="{95F501AB-AB9C-B2E4-237D-ADA09644D77D}"/>
              </a:ext>
            </a:extLst>
          </p:cNvPr>
          <p:cNvSpPr>
            <a:spLocks noGrp="1"/>
          </p:cNvSpPr>
          <p:nvPr>
            <p:ph type="body" idx="2"/>
          </p:nvPr>
        </p:nvSpPr>
        <p:spPr/>
        <p:txBody>
          <a:bodyPr/>
          <a:lstStyle/>
          <a:p>
            <a:pPr marL="628650" lvl="1"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Changing Mindset</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Finding meaning &amp; finding strength in difficulties: </a:t>
            </a:r>
            <a:r>
              <a:rPr lang="en-US" sz="1600" dirty="0">
                <a:latin typeface="Open Sans" panose="020B0606030504020204" pitchFamily="34" charset="0"/>
                <a:ea typeface="Open Sans" panose="020B0606030504020204" pitchFamily="34" charset="0"/>
                <a:cs typeface="Open Sans" panose="020B0606030504020204" pitchFamily="34" charset="0"/>
              </a:rPr>
              <a:t>“There is meaning and purpose behind why you are being placed in this field.”</a:t>
            </a:r>
          </a:p>
          <a:p>
            <a:pPr marL="1085850" lvl="2" indent="-171450">
              <a:buFontTx/>
              <a:buChar char="-"/>
            </a:pPr>
            <a:r>
              <a:rPr lang="en-US" sz="1600" dirty="0">
                <a:latin typeface="Open Sans" panose="020B0606030504020204" pitchFamily="34" charset="0"/>
                <a:ea typeface="Open Sans" panose="020B0606030504020204" pitchFamily="34" charset="0"/>
                <a:cs typeface="Open Sans" panose="020B0606030504020204" pitchFamily="34" charset="0"/>
              </a:rPr>
              <a:t>Differentiating work vs personal life balance</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Creating personal space </a:t>
            </a:r>
            <a:r>
              <a:rPr lang="en-US" sz="1600" dirty="0">
                <a:latin typeface="Open Sans" panose="020B0606030504020204" pitchFamily="34" charset="0"/>
                <a:ea typeface="Open Sans" panose="020B0606030504020204" pitchFamily="34" charset="0"/>
                <a:cs typeface="Open Sans" panose="020B0606030504020204" pitchFamily="34" charset="0"/>
              </a:rPr>
              <a:t>and a boundary with work and personal life</a:t>
            </a:r>
            <a:endParaRPr lang="en-US" sz="1600" u="sng"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84092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D3001-4486-766B-30EB-F8A4716506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56D674-2A16-47FB-917D-A455437D18D2}"/>
              </a:ext>
            </a:extLst>
          </p:cNvPr>
          <p:cNvSpPr>
            <a:spLocks noGrp="1"/>
          </p:cNvSpPr>
          <p:nvPr>
            <p:ph type="title"/>
          </p:nvPr>
        </p:nvSpPr>
        <p:spPr>
          <a:xfrm>
            <a:off x="838200" y="700944"/>
            <a:ext cx="10515600" cy="1325563"/>
          </a:xfrm>
        </p:spPr>
        <p:txBody>
          <a:bodyPr/>
          <a:lstStyle/>
          <a:p>
            <a:pPr algn="ctr"/>
            <a:r>
              <a:rPr lang="en-US" sz="2200" dirty="0"/>
              <a:t>“4 themes emerged: struggling, changing mindset, adapting, and resilience with “transformational growth” being the connecting theme, “presenting an overall sequence  of the PCCs from burnout/struggling toward a path of resilience.”</a:t>
            </a:r>
          </a:p>
        </p:txBody>
      </p:sp>
      <p:sp>
        <p:nvSpPr>
          <p:cNvPr id="3" name="Text Placeholder 2">
            <a:extLst>
              <a:ext uri="{FF2B5EF4-FFF2-40B4-BE49-F238E27FC236}">
                <a16:creationId xmlns:a16="http://schemas.microsoft.com/office/drawing/2014/main" id="{41412114-808A-1DA8-66D0-25088A03EE7D}"/>
              </a:ext>
            </a:extLst>
          </p:cNvPr>
          <p:cNvSpPr>
            <a:spLocks noGrp="1"/>
          </p:cNvSpPr>
          <p:nvPr>
            <p:ph type="body" idx="1"/>
          </p:nvPr>
        </p:nvSpPr>
        <p:spPr/>
        <p:txBody>
          <a:bodyPr/>
          <a:lstStyle/>
          <a:p>
            <a:pPr marL="628650" lvl="1"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Adapting</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Practicing self-care</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Learning to love yourself</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Seeking help from colleagues</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Taking personal responsibility</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Formal multidisciplinary rounds</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Finding solutions</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 Placeholder 3">
            <a:extLst>
              <a:ext uri="{FF2B5EF4-FFF2-40B4-BE49-F238E27FC236}">
                <a16:creationId xmlns:a16="http://schemas.microsoft.com/office/drawing/2014/main" id="{B040669D-E1A4-5C8D-D728-F9A8D456730B}"/>
              </a:ext>
            </a:extLst>
          </p:cNvPr>
          <p:cNvSpPr>
            <a:spLocks noGrp="1"/>
          </p:cNvSpPr>
          <p:nvPr>
            <p:ph type="body" idx="2"/>
          </p:nvPr>
        </p:nvSpPr>
        <p:spPr/>
        <p:txBody>
          <a:bodyPr/>
          <a:lstStyle/>
          <a:p>
            <a:pPr marL="628650" lvl="1"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Resilience</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Rising again: “</a:t>
            </a:r>
            <a:r>
              <a:rPr lang="en-US" sz="1600" dirty="0">
                <a:latin typeface="Open Sans" panose="020B0606030504020204" pitchFamily="34" charset="0"/>
                <a:ea typeface="Open Sans" panose="020B0606030504020204" pitchFamily="34" charset="0"/>
                <a:cs typeface="Open Sans" panose="020B0606030504020204" pitchFamily="34" charset="0"/>
              </a:rPr>
              <a:t>We are bound to be affected by what we are facing.”</a:t>
            </a:r>
            <a:endParaRPr lang="en-US" sz="1600" u="sng" dirty="0">
              <a:latin typeface="Open Sans" panose="020B0606030504020204" pitchFamily="34" charset="0"/>
              <a:ea typeface="Open Sans" panose="020B0606030504020204" pitchFamily="34" charset="0"/>
              <a:cs typeface="Open Sans" panose="020B0606030504020204" pitchFamily="34" charset="0"/>
            </a:endParaRP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Growth from challenges</a:t>
            </a:r>
          </a:p>
          <a:p>
            <a:pPr marL="1085850" lvl="2" indent="-171450">
              <a:buFontTx/>
              <a:buChar char="-"/>
            </a:pPr>
            <a:r>
              <a:rPr lang="en-US" sz="1600" u="sng" dirty="0">
                <a:latin typeface="Open Sans" panose="020B0606030504020204" pitchFamily="34" charset="0"/>
                <a:ea typeface="Open Sans" panose="020B0606030504020204" pitchFamily="34" charset="0"/>
                <a:cs typeface="Open Sans" panose="020B0606030504020204" pitchFamily="34" charset="0"/>
              </a:rPr>
              <a:t>Collective resilience: “</a:t>
            </a:r>
            <a:r>
              <a:rPr lang="en-US" sz="1600" dirty="0">
                <a:latin typeface="Open Sans" panose="020B0606030504020204" pitchFamily="34" charset="0"/>
                <a:ea typeface="Open Sans" panose="020B0606030504020204" pitchFamily="34" charset="0"/>
                <a:cs typeface="Open Sans" panose="020B0606030504020204" pitchFamily="34" charset="0"/>
              </a:rPr>
              <a:t>We are good individually, but we are better as a team. We are always better as a team. We are never better as individuals. Having this culture helps us to build resilience. ”</a:t>
            </a:r>
            <a:endParaRPr lang="en-US" sz="1600" u="sng"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26317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94996-16DD-FBA3-6260-3E56FA29CA23}"/>
              </a:ext>
            </a:extLst>
          </p:cNvPr>
          <p:cNvSpPr>
            <a:spLocks noGrp="1"/>
          </p:cNvSpPr>
          <p:nvPr>
            <p:ph type="title"/>
          </p:nvPr>
        </p:nvSpPr>
        <p:spPr/>
        <p:txBody>
          <a:bodyPr/>
          <a:lstStyle/>
          <a:p>
            <a:r>
              <a:rPr lang="en-US" dirty="0" err="1"/>
              <a:t>Intervisit</a:t>
            </a:r>
            <a:r>
              <a:rPr lang="en-US" dirty="0"/>
              <a:t> Care: Let’s Work with a Framework to Help Us Manage!</a:t>
            </a:r>
          </a:p>
        </p:txBody>
      </p:sp>
      <p:pic>
        <p:nvPicPr>
          <p:cNvPr id="4" name="Content Placeholder 3" descr="A screenshot of a computer screen&#10;&#10;AI-generated content may be incorrect.">
            <a:extLst>
              <a:ext uri="{FF2B5EF4-FFF2-40B4-BE49-F238E27FC236}">
                <a16:creationId xmlns:a16="http://schemas.microsoft.com/office/drawing/2014/main" id="{DFD5A8BA-1652-F2C9-5D27-0369F686B8AB}"/>
              </a:ext>
            </a:extLst>
          </p:cNvPr>
          <p:cNvPicPr>
            <a:picLocks noGrp="1" noChangeAspect="1"/>
          </p:cNvPicPr>
          <p:nvPr>
            <p:ph idx="4294967295"/>
          </p:nvPr>
        </p:nvPicPr>
        <p:blipFill>
          <a:blip r:embed="rId3"/>
          <a:stretch>
            <a:fillRect/>
          </a:stretch>
        </p:blipFill>
        <p:spPr>
          <a:xfrm>
            <a:off x="2332037" y="1690688"/>
            <a:ext cx="7527925" cy="4305300"/>
          </a:xfrm>
          <a:prstGeom prst="rect">
            <a:avLst/>
          </a:prstGeom>
        </p:spPr>
      </p:pic>
      <p:sp>
        <p:nvSpPr>
          <p:cNvPr id="6" name="TextBox 5">
            <a:extLst>
              <a:ext uri="{FF2B5EF4-FFF2-40B4-BE49-F238E27FC236}">
                <a16:creationId xmlns:a16="http://schemas.microsoft.com/office/drawing/2014/main" id="{8F206CD1-1A50-B8D2-2A05-B9A8B9410AC2}"/>
              </a:ext>
            </a:extLst>
          </p:cNvPr>
          <p:cNvSpPr txBox="1"/>
          <p:nvPr/>
        </p:nvSpPr>
        <p:spPr>
          <a:xfrm>
            <a:off x="9859962" y="5811322"/>
            <a:ext cx="32152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latin typeface="Aptos Narrow"/>
              </a:rPr>
              <a:t>Mulligan et al. 2024</a:t>
            </a:r>
            <a:r>
              <a:rPr lang="en-US" i="1" baseline="30000" dirty="0">
                <a:latin typeface="Aptos Narrow"/>
              </a:rPr>
              <a:t>1</a:t>
            </a:r>
            <a:endParaRPr lang="en-US" i="1" dirty="0">
              <a:latin typeface="Aptos Narrow"/>
            </a:endParaRPr>
          </a:p>
        </p:txBody>
      </p:sp>
    </p:spTree>
    <p:extLst>
      <p:ext uri="{BB962C8B-B14F-4D97-AF65-F5344CB8AC3E}">
        <p14:creationId xmlns:p14="http://schemas.microsoft.com/office/powerpoint/2010/main" val="740883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727F40FB-EC97-B190-BCD9-0981FD1C4B00}"/>
              </a:ext>
            </a:extLst>
          </p:cNvPr>
          <p:cNvSpPr>
            <a:spLocks noGrp="1"/>
          </p:cNvSpPr>
          <p:nvPr>
            <p:ph type="title"/>
          </p:nvPr>
        </p:nvSpPr>
        <p:spPr/>
        <p:txBody>
          <a:bodyPr/>
          <a:lstStyle/>
          <a:p>
            <a:r>
              <a:rPr lang="en-US" dirty="0"/>
              <a:t>A Case to Help Us Work Through The Framework</a:t>
            </a:r>
          </a:p>
        </p:txBody>
      </p:sp>
      <p:sp>
        <p:nvSpPr>
          <p:cNvPr id="18" name="Content Placeholder 17">
            <a:extLst>
              <a:ext uri="{FF2B5EF4-FFF2-40B4-BE49-F238E27FC236}">
                <a16:creationId xmlns:a16="http://schemas.microsoft.com/office/drawing/2014/main" id="{A41E7683-285E-FFF5-CDA4-26A274FF6CB7}"/>
              </a:ext>
            </a:extLst>
          </p:cNvPr>
          <p:cNvSpPr>
            <a:spLocks noGrp="1"/>
          </p:cNvSpPr>
          <p:nvPr>
            <p:ph idx="1"/>
          </p:nvPr>
        </p:nvSpPr>
        <p:spPr/>
        <p:txBody>
          <a:bodyPr>
            <a:normAutofit fontScale="85000" lnSpcReduction="10000"/>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SEVERITY</a:t>
            </a:r>
          </a:p>
          <a:p>
            <a:pPr marL="0" indent="0">
              <a:buNone/>
            </a:pPr>
            <a:r>
              <a:rPr lang="en-US" sz="2400" i="1" dirty="0">
                <a:latin typeface="Open Sans" panose="020B0606030504020204" pitchFamily="34" charset="0"/>
                <a:ea typeface="Open Sans" panose="020B0606030504020204" pitchFamily="34" charset="0"/>
                <a:cs typeface="Open Sans" panose="020B0606030504020204" pitchFamily="34" charset="0"/>
              </a:rPr>
              <a:t>A  80 year-old female with metastatic breast cancer portal messages you about worsening right hip and groin pain, an 8/10, for the last few days. She is currently on a </a:t>
            </a:r>
            <a:r>
              <a:rPr lang="en-US" sz="2400" i="1" dirty="0" err="1">
                <a:latin typeface="Open Sans" panose="020B0606030504020204" pitchFamily="34" charset="0"/>
                <a:ea typeface="Open Sans" panose="020B0606030504020204" pitchFamily="34" charset="0"/>
                <a:cs typeface="Open Sans" panose="020B0606030504020204" pitchFamily="34" charset="0"/>
              </a:rPr>
              <a:t>Butrans</a:t>
            </a:r>
            <a:r>
              <a:rPr lang="en-US" sz="2400" i="1" dirty="0">
                <a:latin typeface="Open Sans" panose="020B0606030504020204" pitchFamily="34" charset="0"/>
                <a:ea typeface="Open Sans" panose="020B0606030504020204" pitchFamily="34" charset="0"/>
                <a:cs typeface="Open Sans" panose="020B0606030504020204" pitchFamily="34" charset="0"/>
              </a:rPr>
              <a:t> 5 mcg/h patch q weekly. </a:t>
            </a:r>
          </a:p>
          <a:p>
            <a:pPr marL="0" indent="0">
              <a:buNone/>
            </a:pPr>
            <a:endParaRPr lang="en-US" sz="2400" i="1" dirty="0">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if this was  3/ 4 pain?</a:t>
            </a:r>
          </a:p>
          <a:p>
            <a:r>
              <a:rPr 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if this was 10/ 10 pain?</a:t>
            </a:r>
          </a:p>
          <a:p>
            <a:r>
              <a:rPr 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if this occurred over several months vs a few days vs a few hours?</a:t>
            </a:r>
          </a:p>
        </p:txBody>
      </p:sp>
      <p:pic>
        <p:nvPicPr>
          <p:cNvPr id="20" name="Content Placeholder 19">
            <a:extLst>
              <a:ext uri="{FF2B5EF4-FFF2-40B4-BE49-F238E27FC236}">
                <a16:creationId xmlns:a16="http://schemas.microsoft.com/office/drawing/2014/main" id="{5E6A268B-2A9B-C13A-99FB-BAF8E7EEBB1A}"/>
              </a:ext>
            </a:extLst>
          </p:cNvPr>
          <p:cNvPicPr>
            <a:picLocks noGrp="1" noChangeAspect="1"/>
          </p:cNvPicPr>
          <p:nvPr>
            <p:ph idx="12"/>
          </p:nvPr>
        </p:nvPicPr>
        <p:blipFill>
          <a:blip r:embed="rId3"/>
          <a:stretch>
            <a:fillRect/>
          </a:stretch>
        </p:blipFill>
        <p:spPr>
          <a:xfrm>
            <a:off x="6172200" y="2466350"/>
            <a:ext cx="5181600" cy="2957175"/>
          </a:xfrm>
          <a:prstGeom prst="rect">
            <a:avLst/>
          </a:prstGeom>
          <a:noFill/>
          <a:ln>
            <a:noFill/>
          </a:ln>
        </p:spPr>
      </p:pic>
      <p:sp>
        <p:nvSpPr>
          <p:cNvPr id="3" name="TextBox 2">
            <a:extLst>
              <a:ext uri="{FF2B5EF4-FFF2-40B4-BE49-F238E27FC236}">
                <a16:creationId xmlns:a16="http://schemas.microsoft.com/office/drawing/2014/main" id="{F6AD1285-1B5F-ABE3-8747-94D49CD8CE43}"/>
              </a:ext>
            </a:extLst>
          </p:cNvPr>
          <p:cNvSpPr txBox="1"/>
          <p:nvPr/>
        </p:nvSpPr>
        <p:spPr>
          <a:xfrm>
            <a:off x="9207120" y="5518183"/>
            <a:ext cx="28607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latin typeface="Aptos Narrow"/>
              </a:rPr>
              <a:t>Figure from Mulligan et al. MedEd Portal, 2024</a:t>
            </a:r>
            <a:r>
              <a:rPr lang="en-US" sz="1400" i="1" baseline="30000" dirty="0">
                <a:latin typeface="Aptos Narrow"/>
              </a:rPr>
              <a:t>1</a:t>
            </a:r>
            <a:endParaRPr lang="en-US" sz="1400" i="1" dirty="0">
              <a:latin typeface="Aptos Narrow"/>
            </a:endParaRPr>
          </a:p>
        </p:txBody>
      </p:sp>
    </p:spTree>
    <p:extLst>
      <p:ext uri="{BB962C8B-B14F-4D97-AF65-F5344CB8AC3E}">
        <p14:creationId xmlns:p14="http://schemas.microsoft.com/office/powerpoint/2010/main" val="3013106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77C561-8EB4-507D-BEA8-7BE779B01316}"/>
              </a:ext>
            </a:extLst>
          </p:cNvPr>
          <p:cNvSpPr>
            <a:spLocks noGrp="1"/>
          </p:cNvSpPr>
          <p:nvPr>
            <p:ph type="ctrTitle"/>
          </p:nvPr>
        </p:nvSpPr>
        <p:spPr/>
        <p:txBody>
          <a:bodyPr/>
          <a:lstStyle/>
          <a:p>
            <a:r>
              <a:rPr lang="en-US" dirty="0">
                <a:latin typeface="Georgia"/>
              </a:rPr>
              <a:t>No Disclosures</a:t>
            </a:r>
            <a:endParaRPr lang="en-US" dirty="0"/>
          </a:p>
        </p:txBody>
      </p:sp>
      <p:sp>
        <p:nvSpPr>
          <p:cNvPr id="2" name="Content Placeholder 1">
            <a:extLst>
              <a:ext uri="{FF2B5EF4-FFF2-40B4-BE49-F238E27FC236}">
                <a16:creationId xmlns:a16="http://schemas.microsoft.com/office/drawing/2014/main" id="{1C90FE1C-75F9-17E3-98AC-8382CB3AA45A}"/>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3571341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A776B-8BFC-3A77-F8BA-C552CF103727}"/>
            </a:ext>
          </a:extLst>
        </p:cNvPr>
        <p:cNvGrpSpPr/>
        <p:nvPr/>
      </p:nvGrpSpPr>
      <p:grpSpPr>
        <a:xfrm>
          <a:off x="0" y="0"/>
          <a:ext cx="0" cy="0"/>
          <a:chOff x="0" y="0"/>
          <a:chExt cx="0" cy="0"/>
        </a:xfrm>
      </p:grpSpPr>
      <p:sp>
        <p:nvSpPr>
          <p:cNvPr id="22" name="Title 2">
            <a:extLst>
              <a:ext uri="{FF2B5EF4-FFF2-40B4-BE49-F238E27FC236}">
                <a16:creationId xmlns:a16="http://schemas.microsoft.com/office/drawing/2014/main" id="{8A250E38-15A8-F90B-BFEB-C6CAA0B5F63E}"/>
              </a:ext>
            </a:extLst>
          </p:cNvPr>
          <p:cNvSpPr>
            <a:spLocks noGrp="1"/>
          </p:cNvSpPr>
          <p:nvPr>
            <p:ph type="title"/>
          </p:nvPr>
        </p:nvSpPr>
        <p:spPr/>
        <p:txBody>
          <a:bodyPr/>
          <a:lstStyle/>
          <a:p>
            <a:r>
              <a:rPr lang="en-US" dirty="0"/>
              <a:t>A Case to Help Us Work Through The Framework</a:t>
            </a:r>
          </a:p>
        </p:txBody>
      </p:sp>
      <p:sp>
        <p:nvSpPr>
          <p:cNvPr id="18" name="Content Placeholder 17">
            <a:extLst>
              <a:ext uri="{FF2B5EF4-FFF2-40B4-BE49-F238E27FC236}">
                <a16:creationId xmlns:a16="http://schemas.microsoft.com/office/drawing/2014/main" id="{D9213C5A-8FE7-34E0-6627-C6ABA2E1DE4A}"/>
              </a:ext>
            </a:extLst>
          </p:cNvPr>
          <p:cNvSpPr>
            <a:spLocks noGrp="1"/>
          </p:cNvSpPr>
          <p:nvPr>
            <p:ph idx="1"/>
          </p:nvPr>
        </p:nvSpPr>
        <p:spPr/>
        <p:txBody>
          <a:bodyPr>
            <a:normAutofit fontScale="92500" lnSpcReduction="20000"/>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SYMPTOMS</a:t>
            </a:r>
          </a:p>
          <a:p>
            <a:pPr marL="0" indent="0">
              <a:buNone/>
            </a:pPr>
            <a:r>
              <a:rPr lang="en-US" sz="2400" i="1" dirty="0">
                <a:latin typeface="Open Sans" panose="020B0606030504020204" pitchFamily="34" charset="0"/>
                <a:ea typeface="Open Sans" panose="020B0606030504020204" pitchFamily="34" charset="0"/>
                <a:cs typeface="Open Sans" panose="020B0606030504020204" pitchFamily="34" charset="0"/>
              </a:rPr>
              <a:t>A  80 year-old female with metastatic breast cancer portal messages you about worsening right hip and groin pain, an 8/10, for the last few days. She now has difficulty bearing weight. She is currently on a </a:t>
            </a:r>
            <a:r>
              <a:rPr lang="en-US" sz="2400" i="1" dirty="0" err="1">
                <a:latin typeface="Open Sans" panose="020B0606030504020204" pitchFamily="34" charset="0"/>
                <a:ea typeface="Open Sans" panose="020B0606030504020204" pitchFamily="34" charset="0"/>
                <a:cs typeface="Open Sans" panose="020B0606030504020204" pitchFamily="34" charset="0"/>
              </a:rPr>
              <a:t>Butrans</a:t>
            </a:r>
            <a:r>
              <a:rPr lang="en-US" sz="2400" i="1" dirty="0">
                <a:latin typeface="Open Sans" panose="020B0606030504020204" pitchFamily="34" charset="0"/>
                <a:ea typeface="Open Sans" panose="020B0606030504020204" pitchFamily="34" charset="0"/>
                <a:cs typeface="Open Sans" panose="020B0606030504020204" pitchFamily="34" charset="0"/>
              </a:rPr>
              <a:t> 5 mcg/h patch q weekly. </a:t>
            </a:r>
          </a:p>
          <a:p>
            <a:pPr marL="0" indent="0">
              <a:buNone/>
            </a:pPr>
            <a:endParaRPr lang="en-US" sz="2400" i="1" dirty="0">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You call her and she reports that she has difficulty bearing weight. No changes in bowels or bladder. </a:t>
            </a:r>
          </a:p>
        </p:txBody>
      </p:sp>
      <p:pic>
        <p:nvPicPr>
          <p:cNvPr id="20" name="Content Placeholder 19">
            <a:extLst>
              <a:ext uri="{FF2B5EF4-FFF2-40B4-BE49-F238E27FC236}">
                <a16:creationId xmlns:a16="http://schemas.microsoft.com/office/drawing/2014/main" id="{12387EDB-01BA-F9CC-F959-40ACBDCB2AB2}"/>
              </a:ext>
            </a:extLst>
          </p:cNvPr>
          <p:cNvPicPr>
            <a:picLocks noGrp="1" noChangeAspect="1"/>
          </p:cNvPicPr>
          <p:nvPr>
            <p:ph idx="12"/>
          </p:nvPr>
        </p:nvPicPr>
        <p:blipFill>
          <a:blip r:embed="rId3"/>
          <a:stretch>
            <a:fillRect/>
          </a:stretch>
        </p:blipFill>
        <p:spPr>
          <a:xfrm>
            <a:off x="6172200" y="2466350"/>
            <a:ext cx="5181600" cy="2957175"/>
          </a:xfrm>
          <a:prstGeom prst="rect">
            <a:avLst/>
          </a:prstGeom>
          <a:noFill/>
          <a:ln>
            <a:noFill/>
          </a:ln>
        </p:spPr>
      </p:pic>
      <p:sp>
        <p:nvSpPr>
          <p:cNvPr id="3" name="TextBox 2">
            <a:extLst>
              <a:ext uri="{FF2B5EF4-FFF2-40B4-BE49-F238E27FC236}">
                <a16:creationId xmlns:a16="http://schemas.microsoft.com/office/drawing/2014/main" id="{BB8E4C3E-09AC-422C-28D9-ED1FED90486B}"/>
              </a:ext>
            </a:extLst>
          </p:cNvPr>
          <p:cNvSpPr txBox="1"/>
          <p:nvPr/>
        </p:nvSpPr>
        <p:spPr>
          <a:xfrm>
            <a:off x="9207120" y="5518183"/>
            <a:ext cx="28607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latin typeface="Aptos Narrow"/>
              </a:rPr>
              <a:t>Figure from Mulligan et al. MedEd Portal, 2024</a:t>
            </a:r>
            <a:r>
              <a:rPr lang="en-US" sz="1400" i="1" baseline="30000" dirty="0">
                <a:latin typeface="Aptos Narrow"/>
              </a:rPr>
              <a:t>1</a:t>
            </a:r>
            <a:endParaRPr lang="en-US" sz="1400" i="1" dirty="0">
              <a:latin typeface="Aptos Narrow"/>
            </a:endParaRPr>
          </a:p>
        </p:txBody>
      </p:sp>
    </p:spTree>
    <p:extLst>
      <p:ext uri="{BB962C8B-B14F-4D97-AF65-F5344CB8AC3E}">
        <p14:creationId xmlns:p14="http://schemas.microsoft.com/office/powerpoint/2010/main" val="612713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86A46-BB83-1C63-EBFA-25CAA06B5D63}"/>
            </a:ext>
          </a:extLst>
        </p:cNvPr>
        <p:cNvGrpSpPr/>
        <p:nvPr/>
      </p:nvGrpSpPr>
      <p:grpSpPr>
        <a:xfrm>
          <a:off x="0" y="0"/>
          <a:ext cx="0" cy="0"/>
          <a:chOff x="0" y="0"/>
          <a:chExt cx="0" cy="0"/>
        </a:xfrm>
      </p:grpSpPr>
      <p:sp>
        <p:nvSpPr>
          <p:cNvPr id="22" name="Title 2">
            <a:extLst>
              <a:ext uri="{FF2B5EF4-FFF2-40B4-BE49-F238E27FC236}">
                <a16:creationId xmlns:a16="http://schemas.microsoft.com/office/drawing/2014/main" id="{1FBF0C13-8F0D-6984-C33F-738751EB9FF2}"/>
              </a:ext>
            </a:extLst>
          </p:cNvPr>
          <p:cNvSpPr>
            <a:spLocks noGrp="1"/>
          </p:cNvSpPr>
          <p:nvPr>
            <p:ph type="title"/>
          </p:nvPr>
        </p:nvSpPr>
        <p:spPr/>
        <p:txBody>
          <a:bodyPr/>
          <a:lstStyle/>
          <a:p>
            <a:r>
              <a:rPr lang="en-US" dirty="0"/>
              <a:t>A Case to Help Us Work Through The Framework</a:t>
            </a:r>
          </a:p>
        </p:txBody>
      </p:sp>
      <p:sp>
        <p:nvSpPr>
          <p:cNvPr id="18" name="Content Placeholder 17">
            <a:extLst>
              <a:ext uri="{FF2B5EF4-FFF2-40B4-BE49-F238E27FC236}">
                <a16:creationId xmlns:a16="http://schemas.microsoft.com/office/drawing/2014/main" id="{C04495B8-BD31-7CE6-FA21-548156FBD94C}"/>
              </a:ext>
            </a:extLst>
          </p:cNvPr>
          <p:cNvSpPr>
            <a:spLocks noGrp="1"/>
          </p:cNvSpPr>
          <p:nvPr>
            <p:ph idx="1"/>
          </p:nvPr>
        </p:nvSpPr>
        <p:spPr>
          <a:xfrm>
            <a:off x="146957" y="1953488"/>
            <a:ext cx="5872843" cy="4904511"/>
          </a:xfrm>
        </p:spPr>
        <p:txBody>
          <a:bodyPr>
            <a:noAutofit/>
          </a:bodyPr>
          <a:lstStyle/>
          <a:p>
            <a:pPr marL="0" indent="0">
              <a:buNone/>
            </a:pPr>
            <a:r>
              <a:rPr lang="en-US" sz="1700" b="1" dirty="0">
                <a:latin typeface="Open Sans" panose="020B0606030504020204" pitchFamily="34" charset="0"/>
                <a:ea typeface="Open Sans" panose="020B0606030504020204" pitchFamily="34" charset="0"/>
                <a:cs typeface="Open Sans" panose="020B0606030504020204" pitchFamily="34" charset="0"/>
              </a:rPr>
              <a:t>INTERVAL CHANGE</a:t>
            </a:r>
          </a:p>
          <a:p>
            <a:pPr marL="0" indent="0">
              <a:buNone/>
            </a:pPr>
            <a:r>
              <a:rPr lang="en-US" sz="1700" b="1" dirty="0">
                <a:latin typeface="Open Sans" panose="020B0606030504020204" pitchFamily="34" charset="0"/>
                <a:ea typeface="Open Sans" panose="020B0606030504020204" pitchFamily="34" charset="0"/>
                <a:cs typeface="Open Sans" panose="020B0606030504020204" pitchFamily="34" charset="0"/>
              </a:rPr>
              <a:t>Opposite Case</a:t>
            </a:r>
          </a:p>
          <a:p>
            <a:pPr marL="0" indent="0">
              <a:buNone/>
            </a:pPr>
            <a:r>
              <a:rPr lang="en-US" sz="1700" i="1" dirty="0">
                <a:latin typeface="Open Sans" panose="020B0606030504020204" pitchFamily="34" charset="0"/>
                <a:ea typeface="Open Sans" panose="020B0606030504020204" pitchFamily="34" charset="0"/>
                <a:cs typeface="Open Sans" panose="020B0606030504020204" pitchFamily="34" charset="0"/>
              </a:rPr>
              <a:t>A  80 year-old female with metastatic breast cancer portal messages you about slow worsening right hip and groin pain, a 3/10 persistent right hip pain for the last 3 months since your last appointment. She is currently on a </a:t>
            </a:r>
            <a:r>
              <a:rPr lang="en-US" sz="1700" i="1" dirty="0" err="1">
                <a:latin typeface="Open Sans" panose="020B0606030504020204" pitchFamily="34" charset="0"/>
                <a:ea typeface="Open Sans" panose="020B0606030504020204" pitchFamily="34" charset="0"/>
                <a:cs typeface="Open Sans" panose="020B0606030504020204" pitchFamily="34" charset="0"/>
              </a:rPr>
              <a:t>Butrans</a:t>
            </a:r>
            <a:r>
              <a:rPr lang="en-US" sz="1700" i="1" dirty="0">
                <a:latin typeface="Open Sans" panose="020B0606030504020204" pitchFamily="34" charset="0"/>
                <a:ea typeface="Open Sans" panose="020B0606030504020204" pitchFamily="34" charset="0"/>
                <a:cs typeface="Open Sans" panose="020B0606030504020204" pitchFamily="34" charset="0"/>
              </a:rPr>
              <a:t> 5 mcg/h patch q weekly and taking oxycodone immediate release 5mg q4h as needed for breakthrough pain that controls her pain but she is having to take breakthrough oxycodone 5 times a day. She had an MRI ordered by oncology of her right hip a month ago showing degenerative osteoarthritic changes of the hip. </a:t>
            </a:r>
          </a:p>
          <a:p>
            <a:r>
              <a:rPr lang="en-US" sz="1700" dirty="0">
                <a:solidFill>
                  <a:srgbClr val="FF0000"/>
                </a:solidFill>
                <a:latin typeface="Open Sans" panose="020B0606030504020204" pitchFamily="34" charset="0"/>
                <a:ea typeface="Open Sans" panose="020B0606030504020204" pitchFamily="34" charset="0"/>
                <a:cs typeface="Open Sans" panose="020B0606030504020204" pitchFamily="34" charset="0"/>
              </a:rPr>
              <a:t>Does the lower pain score, chronicity over 3 months, and recent imaging change your management?</a:t>
            </a:r>
          </a:p>
        </p:txBody>
      </p:sp>
      <p:pic>
        <p:nvPicPr>
          <p:cNvPr id="20" name="Content Placeholder 19">
            <a:extLst>
              <a:ext uri="{FF2B5EF4-FFF2-40B4-BE49-F238E27FC236}">
                <a16:creationId xmlns:a16="http://schemas.microsoft.com/office/drawing/2014/main" id="{A0760178-5B0F-F933-700F-F8CBFA0A405F}"/>
              </a:ext>
            </a:extLst>
          </p:cNvPr>
          <p:cNvPicPr>
            <a:picLocks noGrp="1" noChangeAspect="1"/>
          </p:cNvPicPr>
          <p:nvPr>
            <p:ph idx="12"/>
          </p:nvPr>
        </p:nvPicPr>
        <p:blipFill>
          <a:blip r:embed="rId3"/>
          <a:stretch>
            <a:fillRect/>
          </a:stretch>
        </p:blipFill>
        <p:spPr>
          <a:xfrm>
            <a:off x="6172200" y="2466350"/>
            <a:ext cx="5181600" cy="2957175"/>
          </a:xfrm>
          <a:prstGeom prst="rect">
            <a:avLst/>
          </a:prstGeom>
          <a:noFill/>
          <a:ln>
            <a:noFill/>
          </a:ln>
        </p:spPr>
      </p:pic>
      <p:sp>
        <p:nvSpPr>
          <p:cNvPr id="3" name="TextBox 2">
            <a:extLst>
              <a:ext uri="{FF2B5EF4-FFF2-40B4-BE49-F238E27FC236}">
                <a16:creationId xmlns:a16="http://schemas.microsoft.com/office/drawing/2014/main" id="{13DDC325-B362-F949-8AD0-2417725001EE}"/>
              </a:ext>
            </a:extLst>
          </p:cNvPr>
          <p:cNvSpPr txBox="1"/>
          <p:nvPr/>
        </p:nvSpPr>
        <p:spPr>
          <a:xfrm>
            <a:off x="9207120" y="5518183"/>
            <a:ext cx="28607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latin typeface="Aptos Narrow"/>
              </a:rPr>
              <a:t>Figure from Mulligan et al. MedEd Portal, 2024</a:t>
            </a:r>
            <a:r>
              <a:rPr lang="en-US" sz="1400" i="1" baseline="30000" dirty="0">
                <a:latin typeface="Aptos Narrow"/>
              </a:rPr>
              <a:t>1</a:t>
            </a:r>
            <a:endParaRPr lang="en-US" sz="1400" i="1" dirty="0">
              <a:latin typeface="Aptos Narrow"/>
            </a:endParaRPr>
          </a:p>
        </p:txBody>
      </p:sp>
    </p:spTree>
    <p:extLst>
      <p:ext uri="{BB962C8B-B14F-4D97-AF65-F5344CB8AC3E}">
        <p14:creationId xmlns:p14="http://schemas.microsoft.com/office/powerpoint/2010/main" val="1550505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ADEFF-81E7-94BF-8EAC-3F749F119047}"/>
            </a:ext>
          </a:extLst>
        </p:cNvPr>
        <p:cNvGrpSpPr/>
        <p:nvPr/>
      </p:nvGrpSpPr>
      <p:grpSpPr>
        <a:xfrm>
          <a:off x="0" y="0"/>
          <a:ext cx="0" cy="0"/>
          <a:chOff x="0" y="0"/>
          <a:chExt cx="0" cy="0"/>
        </a:xfrm>
      </p:grpSpPr>
      <p:sp>
        <p:nvSpPr>
          <p:cNvPr id="22" name="Title 2">
            <a:extLst>
              <a:ext uri="{FF2B5EF4-FFF2-40B4-BE49-F238E27FC236}">
                <a16:creationId xmlns:a16="http://schemas.microsoft.com/office/drawing/2014/main" id="{751E9CA0-2F3D-46AB-9CB6-15D8FD99A24E}"/>
              </a:ext>
            </a:extLst>
          </p:cNvPr>
          <p:cNvSpPr>
            <a:spLocks noGrp="1"/>
          </p:cNvSpPr>
          <p:nvPr>
            <p:ph type="title"/>
          </p:nvPr>
        </p:nvSpPr>
        <p:spPr/>
        <p:txBody>
          <a:bodyPr/>
          <a:lstStyle/>
          <a:p>
            <a:r>
              <a:rPr lang="en-US" dirty="0"/>
              <a:t>A Case to Help Us Work Through The Framework</a:t>
            </a:r>
          </a:p>
        </p:txBody>
      </p:sp>
      <p:sp>
        <p:nvSpPr>
          <p:cNvPr id="18" name="Content Placeholder 17">
            <a:extLst>
              <a:ext uri="{FF2B5EF4-FFF2-40B4-BE49-F238E27FC236}">
                <a16:creationId xmlns:a16="http://schemas.microsoft.com/office/drawing/2014/main" id="{02007F5D-3BD5-5E4A-1D15-4F90116D769F}"/>
              </a:ext>
            </a:extLst>
          </p:cNvPr>
          <p:cNvSpPr>
            <a:spLocks noGrp="1"/>
          </p:cNvSpPr>
          <p:nvPr>
            <p:ph idx="1"/>
          </p:nvPr>
        </p:nvSpPr>
        <p:spPr>
          <a:xfrm>
            <a:off x="228600" y="1953489"/>
            <a:ext cx="5791200" cy="3982616"/>
          </a:xfrm>
        </p:spPr>
        <p:txBody>
          <a:bodyPr>
            <a:normAutofit fontScale="77500" lnSpcReduction="20000"/>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COMORBIDITIES</a:t>
            </a:r>
          </a:p>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The initial patient</a:t>
            </a:r>
          </a:p>
          <a:p>
            <a:pPr marL="0" indent="0">
              <a:buNone/>
            </a:pPr>
            <a:r>
              <a:rPr lang="en-US" sz="2400" i="1" dirty="0">
                <a:latin typeface="Open Sans" panose="020B0606030504020204" pitchFamily="34" charset="0"/>
                <a:ea typeface="Open Sans" panose="020B0606030504020204" pitchFamily="34" charset="0"/>
                <a:cs typeface="Open Sans" panose="020B0606030504020204" pitchFamily="34" charset="0"/>
              </a:rPr>
              <a:t>A  80 year-old female with metastatic breast cancer </a:t>
            </a:r>
            <a:r>
              <a:rPr lang="en-US" sz="24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and a history of recent substance use disorder with last urine screening + Cocaine, </a:t>
            </a:r>
            <a:r>
              <a:rPr lang="en-US" sz="2400" i="1" dirty="0" err="1">
                <a:solidFill>
                  <a:srgbClr val="FF0000"/>
                </a:solidFill>
                <a:latin typeface="Open Sans" panose="020B0606030504020204" pitchFamily="34" charset="0"/>
                <a:ea typeface="Open Sans" panose="020B0606030504020204" pitchFamily="34" charset="0"/>
                <a:cs typeface="Open Sans" panose="020B0606030504020204" pitchFamily="34" charset="0"/>
              </a:rPr>
              <a:t>butrans</a:t>
            </a:r>
            <a:r>
              <a:rPr lang="en-US" sz="24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 and oxycodone (not prescribed). </a:t>
            </a:r>
            <a:r>
              <a:rPr lang="en-US" sz="2400" i="1" dirty="0">
                <a:latin typeface="Open Sans" panose="020B0606030504020204" pitchFamily="34" charset="0"/>
                <a:ea typeface="Open Sans" panose="020B0606030504020204" pitchFamily="34" charset="0"/>
                <a:cs typeface="Open Sans" panose="020B0606030504020204" pitchFamily="34" charset="0"/>
              </a:rPr>
              <a:t>The patient portal messages you about worsening right hip and groin pain, an 8/10, for the last few days. She is currently on a </a:t>
            </a:r>
            <a:r>
              <a:rPr lang="en-US" sz="2400" i="1" dirty="0" err="1">
                <a:latin typeface="Open Sans" panose="020B0606030504020204" pitchFamily="34" charset="0"/>
                <a:ea typeface="Open Sans" panose="020B0606030504020204" pitchFamily="34" charset="0"/>
                <a:cs typeface="Open Sans" panose="020B0606030504020204" pitchFamily="34" charset="0"/>
              </a:rPr>
              <a:t>Butrans</a:t>
            </a:r>
            <a:r>
              <a:rPr lang="en-US" sz="2400" i="1" dirty="0">
                <a:latin typeface="Open Sans" panose="020B0606030504020204" pitchFamily="34" charset="0"/>
                <a:ea typeface="Open Sans" panose="020B0606030504020204" pitchFamily="34" charset="0"/>
                <a:cs typeface="Open Sans" panose="020B0606030504020204" pitchFamily="34" charset="0"/>
              </a:rPr>
              <a:t> 5 mcg/h patch q weekly </a:t>
            </a:r>
            <a:r>
              <a:rPr lang="en-US" sz="24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and is requesting to increase and change her pain medications. </a:t>
            </a:r>
          </a:p>
          <a:p>
            <a:pPr marL="0" indent="0">
              <a:buNone/>
            </a:pPr>
            <a:endParaRPr lang="en-US" sz="2400" i="1" dirty="0">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are the comorbidities that may make you change your management?</a:t>
            </a:r>
          </a:p>
        </p:txBody>
      </p:sp>
      <p:pic>
        <p:nvPicPr>
          <p:cNvPr id="20" name="Content Placeholder 19">
            <a:extLst>
              <a:ext uri="{FF2B5EF4-FFF2-40B4-BE49-F238E27FC236}">
                <a16:creationId xmlns:a16="http://schemas.microsoft.com/office/drawing/2014/main" id="{B5A14282-1241-D22E-AEF4-4A2B4492574A}"/>
              </a:ext>
            </a:extLst>
          </p:cNvPr>
          <p:cNvPicPr>
            <a:picLocks noGrp="1" noChangeAspect="1"/>
          </p:cNvPicPr>
          <p:nvPr>
            <p:ph idx="12"/>
          </p:nvPr>
        </p:nvPicPr>
        <p:blipFill>
          <a:blip r:embed="rId3"/>
          <a:stretch>
            <a:fillRect/>
          </a:stretch>
        </p:blipFill>
        <p:spPr>
          <a:xfrm>
            <a:off x="6172200" y="2466350"/>
            <a:ext cx="5181600" cy="2957175"/>
          </a:xfrm>
          <a:prstGeom prst="rect">
            <a:avLst/>
          </a:prstGeom>
          <a:noFill/>
          <a:ln>
            <a:noFill/>
          </a:ln>
        </p:spPr>
      </p:pic>
      <p:sp>
        <p:nvSpPr>
          <p:cNvPr id="3" name="TextBox 2">
            <a:extLst>
              <a:ext uri="{FF2B5EF4-FFF2-40B4-BE49-F238E27FC236}">
                <a16:creationId xmlns:a16="http://schemas.microsoft.com/office/drawing/2014/main" id="{37258782-889A-FDB9-E0C3-52A75B8F5190}"/>
              </a:ext>
            </a:extLst>
          </p:cNvPr>
          <p:cNvSpPr txBox="1"/>
          <p:nvPr/>
        </p:nvSpPr>
        <p:spPr>
          <a:xfrm>
            <a:off x="9207120" y="5518183"/>
            <a:ext cx="28607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latin typeface="Aptos Narrow"/>
              </a:rPr>
              <a:t>Figure from Mulligan et al. MedEd Portal, 2024</a:t>
            </a:r>
            <a:r>
              <a:rPr lang="en-US" sz="1400" i="1" baseline="30000" dirty="0">
                <a:latin typeface="Aptos Narrow"/>
              </a:rPr>
              <a:t>1</a:t>
            </a:r>
            <a:endParaRPr lang="en-US" sz="1400" i="1" dirty="0">
              <a:latin typeface="Aptos Narrow"/>
            </a:endParaRPr>
          </a:p>
        </p:txBody>
      </p:sp>
    </p:spTree>
    <p:extLst>
      <p:ext uri="{BB962C8B-B14F-4D97-AF65-F5344CB8AC3E}">
        <p14:creationId xmlns:p14="http://schemas.microsoft.com/office/powerpoint/2010/main" val="1873615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C920A-FD36-4210-C9D1-B6169C0BEE62}"/>
            </a:ext>
          </a:extLst>
        </p:cNvPr>
        <p:cNvGrpSpPr/>
        <p:nvPr/>
      </p:nvGrpSpPr>
      <p:grpSpPr>
        <a:xfrm>
          <a:off x="0" y="0"/>
          <a:ext cx="0" cy="0"/>
          <a:chOff x="0" y="0"/>
          <a:chExt cx="0" cy="0"/>
        </a:xfrm>
      </p:grpSpPr>
      <p:sp>
        <p:nvSpPr>
          <p:cNvPr id="22" name="Title 2">
            <a:extLst>
              <a:ext uri="{FF2B5EF4-FFF2-40B4-BE49-F238E27FC236}">
                <a16:creationId xmlns:a16="http://schemas.microsoft.com/office/drawing/2014/main" id="{C247407A-F9AE-6A52-E30B-354A7566B18A}"/>
              </a:ext>
            </a:extLst>
          </p:cNvPr>
          <p:cNvSpPr>
            <a:spLocks noGrp="1"/>
          </p:cNvSpPr>
          <p:nvPr>
            <p:ph type="title"/>
          </p:nvPr>
        </p:nvSpPr>
        <p:spPr/>
        <p:txBody>
          <a:bodyPr/>
          <a:lstStyle/>
          <a:p>
            <a:r>
              <a:rPr lang="en-US" dirty="0"/>
              <a:t>A Case to Help Us Work Through The Framework</a:t>
            </a:r>
          </a:p>
        </p:txBody>
      </p:sp>
      <p:sp>
        <p:nvSpPr>
          <p:cNvPr id="18" name="Content Placeholder 17">
            <a:extLst>
              <a:ext uri="{FF2B5EF4-FFF2-40B4-BE49-F238E27FC236}">
                <a16:creationId xmlns:a16="http://schemas.microsoft.com/office/drawing/2014/main" id="{8E9B0244-83DD-F586-E573-5A592215C826}"/>
              </a:ext>
            </a:extLst>
          </p:cNvPr>
          <p:cNvSpPr>
            <a:spLocks noGrp="1"/>
          </p:cNvSpPr>
          <p:nvPr>
            <p:ph idx="1"/>
          </p:nvPr>
        </p:nvSpPr>
        <p:spPr>
          <a:xfrm>
            <a:off x="146957" y="1953489"/>
            <a:ext cx="5872843" cy="3982616"/>
          </a:xfrm>
        </p:spPr>
        <p:txBody>
          <a:bodyPr>
            <a:normAutofit fontScale="85000" lnSpcReduction="10000"/>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PATIENT FACTORS</a:t>
            </a:r>
          </a:p>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The initial patient</a:t>
            </a:r>
          </a:p>
          <a:p>
            <a:pPr marL="0" indent="0">
              <a:buNone/>
            </a:pPr>
            <a:r>
              <a:rPr lang="en-US" sz="2400" i="1" dirty="0">
                <a:latin typeface="Open Sans" panose="020B0606030504020204" pitchFamily="34" charset="0"/>
                <a:ea typeface="Open Sans" panose="020B0606030504020204" pitchFamily="34" charset="0"/>
                <a:cs typeface="Open Sans" panose="020B0606030504020204" pitchFamily="34" charset="0"/>
              </a:rPr>
              <a:t>A  80 year-old female with metastatic breast cancer portal messages you about worsening right hip and groin pain, an 8/10, for the last few days. She is currently on a </a:t>
            </a:r>
            <a:r>
              <a:rPr lang="en-US" sz="2400" i="1" dirty="0" err="1">
                <a:latin typeface="Open Sans" panose="020B0606030504020204" pitchFamily="34" charset="0"/>
                <a:ea typeface="Open Sans" panose="020B0606030504020204" pitchFamily="34" charset="0"/>
                <a:cs typeface="Open Sans" panose="020B0606030504020204" pitchFamily="34" charset="0"/>
              </a:rPr>
              <a:t>Butrans</a:t>
            </a:r>
            <a:r>
              <a:rPr lang="en-US" sz="2400" i="1" dirty="0">
                <a:latin typeface="Open Sans" panose="020B0606030504020204" pitchFamily="34" charset="0"/>
                <a:ea typeface="Open Sans" panose="020B0606030504020204" pitchFamily="34" charset="0"/>
                <a:cs typeface="Open Sans" panose="020B0606030504020204" pitchFamily="34" charset="0"/>
              </a:rPr>
              <a:t> 5 mcg/h patch q weekly. </a:t>
            </a:r>
          </a:p>
          <a:p>
            <a:pPr marL="0" indent="0">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You call her and she tells you that she does not know what medication she is on and relies on her daughter for transportation and to give her medications.  She lives 3 hours from Emory.</a:t>
            </a:r>
          </a:p>
        </p:txBody>
      </p:sp>
      <p:pic>
        <p:nvPicPr>
          <p:cNvPr id="20" name="Content Placeholder 19">
            <a:extLst>
              <a:ext uri="{FF2B5EF4-FFF2-40B4-BE49-F238E27FC236}">
                <a16:creationId xmlns:a16="http://schemas.microsoft.com/office/drawing/2014/main" id="{7CD04FE0-2226-EB76-B193-1744D4924612}"/>
              </a:ext>
            </a:extLst>
          </p:cNvPr>
          <p:cNvPicPr>
            <a:picLocks noGrp="1" noChangeAspect="1"/>
          </p:cNvPicPr>
          <p:nvPr>
            <p:ph idx="12"/>
          </p:nvPr>
        </p:nvPicPr>
        <p:blipFill>
          <a:blip r:embed="rId3"/>
          <a:stretch>
            <a:fillRect/>
          </a:stretch>
        </p:blipFill>
        <p:spPr>
          <a:xfrm>
            <a:off x="6172200" y="2466350"/>
            <a:ext cx="5181600" cy="2957175"/>
          </a:xfrm>
          <a:prstGeom prst="rect">
            <a:avLst/>
          </a:prstGeom>
          <a:noFill/>
          <a:ln>
            <a:noFill/>
          </a:ln>
        </p:spPr>
      </p:pic>
      <p:sp>
        <p:nvSpPr>
          <p:cNvPr id="3" name="TextBox 2">
            <a:extLst>
              <a:ext uri="{FF2B5EF4-FFF2-40B4-BE49-F238E27FC236}">
                <a16:creationId xmlns:a16="http://schemas.microsoft.com/office/drawing/2014/main" id="{25007C49-0DA2-6DC0-1642-A9E4F7FFDB59}"/>
              </a:ext>
            </a:extLst>
          </p:cNvPr>
          <p:cNvSpPr txBox="1"/>
          <p:nvPr/>
        </p:nvSpPr>
        <p:spPr>
          <a:xfrm>
            <a:off x="9207120" y="5518183"/>
            <a:ext cx="28607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latin typeface="Aptos Narrow"/>
              </a:rPr>
              <a:t>Figure from Mulligan et al. MedEd Portal, 2024</a:t>
            </a:r>
            <a:r>
              <a:rPr lang="en-US" sz="1400" i="1" baseline="30000" dirty="0">
                <a:latin typeface="Aptos Narrow"/>
              </a:rPr>
              <a:t>1</a:t>
            </a:r>
            <a:endParaRPr lang="en-US" sz="1400" i="1" dirty="0">
              <a:latin typeface="Aptos Narrow"/>
            </a:endParaRPr>
          </a:p>
        </p:txBody>
      </p:sp>
    </p:spTree>
    <p:extLst>
      <p:ext uri="{BB962C8B-B14F-4D97-AF65-F5344CB8AC3E}">
        <p14:creationId xmlns:p14="http://schemas.microsoft.com/office/powerpoint/2010/main" val="3566634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244FA-3EE7-958C-7AE9-9C88912299DE}"/>
              </a:ext>
            </a:extLst>
          </p:cNvPr>
          <p:cNvSpPr>
            <a:spLocks noGrp="1"/>
          </p:cNvSpPr>
          <p:nvPr>
            <p:ph type="title"/>
          </p:nvPr>
        </p:nvSpPr>
        <p:spPr/>
        <p:txBody>
          <a:bodyPr/>
          <a:lstStyle/>
          <a:p>
            <a:r>
              <a:rPr lang="en-US" dirty="0"/>
              <a:t>Unique to PC, Use Your IDT in </a:t>
            </a:r>
            <a:r>
              <a:rPr lang="en-US" dirty="0" err="1"/>
              <a:t>Intervisit</a:t>
            </a:r>
            <a:r>
              <a:rPr lang="en-US" dirty="0"/>
              <a:t> Care. </a:t>
            </a:r>
          </a:p>
        </p:txBody>
      </p:sp>
      <p:sp>
        <p:nvSpPr>
          <p:cNvPr id="3" name="Content Placeholder 2">
            <a:extLst>
              <a:ext uri="{FF2B5EF4-FFF2-40B4-BE49-F238E27FC236}">
                <a16:creationId xmlns:a16="http://schemas.microsoft.com/office/drawing/2014/main" id="{774A8308-1A0F-38AC-B3EB-5477465B17C7}"/>
              </a:ext>
            </a:extLst>
          </p:cNvPr>
          <p:cNvSpPr>
            <a:spLocks noGrp="1"/>
          </p:cNvSpPr>
          <p:nvPr>
            <p:ph idx="4294967295"/>
          </p:nvPr>
        </p:nvSpPr>
        <p:spPr>
          <a:xfrm>
            <a:off x="838200" y="1690688"/>
            <a:ext cx="10515600" cy="4351338"/>
          </a:xfrm>
        </p:spPr>
        <p:txBody>
          <a:bodyPr vert="horz" lIns="91440" tIns="45720" rIns="91440" bIns="45720" rtlCol="0" anchor="t">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For spiritual or existential distress, it is best practice to refer your patient to outpatient PC spiritual health clinician if you have one</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For psychiatric emergencies, loop in your SW</a:t>
            </a:r>
          </a:p>
          <a:p>
            <a:pPr lvl="1"/>
            <a:r>
              <a:rPr lang="en-US" dirty="0">
                <a:latin typeface="Open Sans" panose="020B0606030504020204" pitchFamily="34" charset="0"/>
                <a:ea typeface="Open Sans" panose="020B0606030504020204" pitchFamily="34" charset="0"/>
                <a:cs typeface="Open Sans" panose="020B0606030504020204" pitchFamily="34" charset="0"/>
              </a:rPr>
              <a:t>To engage your state’s crisis line, local PD, mental health resources</a:t>
            </a:r>
          </a:p>
        </p:txBody>
      </p:sp>
    </p:spTree>
    <p:extLst>
      <p:ext uri="{BB962C8B-B14F-4D97-AF65-F5344CB8AC3E}">
        <p14:creationId xmlns:p14="http://schemas.microsoft.com/office/powerpoint/2010/main" val="1880214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screen shot of a diagram&#10;&#10;AI-generated content may be incorrect.">
            <a:extLst>
              <a:ext uri="{FF2B5EF4-FFF2-40B4-BE49-F238E27FC236}">
                <a16:creationId xmlns:a16="http://schemas.microsoft.com/office/drawing/2014/main" id="{5C3BFB37-1784-9E3C-BF2E-64CAB6DE8A23}"/>
              </a:ext>
            </a:extLst>
          </p:cNvPr>
          <p:cNvPicPr>
            <a:picLocks noGrp="1" noChangeAspect="1"/>
          </p:cNvPicPr>
          <p:nvPr>
            <p:ph idx="1"/>
          </p:nvPr>
        </p:nvPicPr>
        <p:blipFill>
          <a:blip r:embed="rId2"/>
          <a:stretch>
            <a:fillRect/>
          </a:stretch>
        </p:blipFill>
        <p:spPr>
          <a:xfrm>
            <a:off x="934439" y="1008175"/>
            <a:ext cx="10323121" cy="4841649"/>
          </a:xfrm>
        </p:spPr>
      </p:pic>
      <p:sp>
        <p:nvSpPr>
          <p:cNvPr id="12" name="TextBox 11">
            <a:extLst>
              <a:ext uri="{FF2B5EF4-FFF2-40B4-BE49-F238E27FC236}">
                <a16:creationId xmlns:a16="http://schemas.microsoft.com/office/drawing/2014/main" id="{E80BF33B-95F7-A8E2-B2D6-5509C8A1BE3C}"/>
              </a:ext>
            </a:extLst>
          </p:cNvPr>
          <p:cNvSpPr txBox="1"/>
          <p:nvPr/>
        </p:nvSpPr>
        <p:spPr>
          <a:xfrm>
            <a:off x="9207120" y="5518183"/>
            <a:ext cx="28607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latin typeface="Aptos Narrow"/>
              </a:rPr>
              <a:t>Figure from Mulligan et al. MedEd Portal, 2024</a:t>
            </a:r>
            <a:r>
              <a:rPr lang="en-US" sz="1400" i="1" baseline="30000" dirty="0">
                <a:latin typeface="Aptos Narrow"/>
              </a:rPr>
              <a:t>1</a:t>
            </a:r>
            <a:endParaRPr lang="en-US" sz="1400" i="1" dirty="0">
              <a:latin typeface="Aptos Narrow"/>
            </a:endParaRPr>
          </a:p>
        </p:txBody>
      </p:sp>
    </p:spTree>
    <p:extLst>
      <p:ext uri="{BB962C8B-B14F-4D97-AF65-F5344CB8AC3E}">
        <p14:creationId xmlns:p14="http://schemas.microsoft.com/office/powerpoint/2010/main" val="741200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C8D9E-EA07-81C7-F855-AAC26EAA88D4}"/>
              </a:ext>
            </a:extLst>
          </p:cNvPr>
          <p:cNvSpPr>
            <a:spLocks noGrp="1"/>
          </p:cNvSpPr>
          <p:nvPr>
            <p:ph type="title"/>
          </p:nvPr>
        </p:nvSpPr>
        <p:spPr/>
        <p:txBody>
          <a:bodyPr/>
          <a:lstStyle/>
          <a:p>
            <a:r>
              <a:rPr lang="en-US" dirty="0"/>
              <a:t>Don’t Be Afraid to Defer to an Appointment to Discuss Further. It is Often Best Practice </a:t>
            </a:r>
          </a:p>
        </p:txBody>
      </p:sp>
      <p:sp>
        <p:nvSpPr>
          <p:cNvPr id="4" name="Content Placeholder 3">
            <a:extLst>
              <a:ext uri="{FF2B5EF4-FFF2-40B4-BE49-F238E27FC236}">
                <a16:creationId xmlns:a16="http://schemas.microsoft.com/office/drawing/2014/main" id="{E5F6269C-D602-6239-D1E0-9E5D01EFF483}"/>
              </a:ext>
            </a:extLst>
          </p:cNvPr>
          <p:cNvSpPr txBox="1">
            <a:spLocks noGrp="1"/>
          </p:cNvSpPr>
          <p:nvPr>
            <p:ph idx="1"/>
          </p:nvPr>
        </p:nvSpPr>
        <p:spPr>
          <a:xfrm>
            <a:off x="838200" y="1953489"/>
            <a:ext cx="10515600" cy="954107"/>
          </a:xfrm>
          <a:prstGeom prst="rect">
            <a:avLst/>
          </a:prstGeom>
          <a:solidFill>
            <a:schemeClr val="bg1"/>
          </a:solidFill>
          <a:ln w="60325">
            <a:solidFill>
              <a:srgbClr val="49BF64"/>
            </a:solidFill>
          </a:ln>
        </p:spPr>
        <p:txBody>
          <a:bodyPr vert="horz" wrap="square" lIns="91440" tIns="45720" rIns="91440" bIns="45720" rtlCol="0" anchor="t">
            <a:spAutoFit/>
          </a:bodyPr>
          <a:lstStyle/>
          <a:p>
            <a:r>
              <a:rPr lang="en-US" sz="2800" dirty="0">
                <a:latin typeface="Open Sans"/>
                <a:ea typeface="Open Sans"/>
                <a:cs typeface="Open Sans"/>
              </a:rPr>
              <a:t>"Response: It sounds like you have a lot of questions.  Please schedule an appointment so we can address them together."</a:t>
            </a:r>
          </a:p>
        </p:txBody>
      </p:sp>
      <p:sp>
        <p:nvSpPr>
          <p:cNvPr id="5" name="TextBox 4">
            <a:extLst>
              <a:ext uri="{FF2B5EF4-FFF2-40B4-BE49-F238E27FC236}">
                <a16:creationId xmlns:a16="http://schemas.microsoft.com/office/drawing/2014/main" id="{D11704D4-3AC1-94AA-1AFD-13C8FA0C40A7}"/>
              </a:ext>
            </a:extLst>
          </p:cNvPr>
          <p:cNvSpPr txBox="1"/>
          <p:nvPr/>
        </p:nvSpPr>
        <p:spPr>
          <a:xfrm>
            <a:off x="6816306" y="6198906"/>
            <a:ext cx="5257800" cy="23745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77500" lnSpcReduction="20000"/>
          </a:bodyPr>
          <a:lstStyle/>
          <a:p>
            <a:pPr>
              <a:spcAft>
                <a:spcPts val="1000"/>
              </a:spcAft>
              <a:buClr>
                <a:schemeClr val="accent1"/>
              </a:buClr>
            </a:pPr>
            <a:r>
              <a:rPr lang="en-US" sz="1400" i="1" kern="1200" dirty="0"/>
              <a:t>Figure from Mulligan et al. MedEd Portal, 2024</a:t>
            </a:r>
            <a:r>
              <a:rPr lang="en-US" sz="1400" i="1" kern="1200" baseline="30000" dirty="0"/>
              <a:t>1</a:t>
            </a:r>
            <a:endParaRPr lang="en-US" sz="1400" i="1" kern="1200" dirty="0"/>
          </a:p>
        </p:txBody>
      </p:sp>
      <p:sp>
        <p:nvSpPr>
          <p:cNvPr id="6" name="TextBox 5">
            <a:extLst>
              <a:ext uri="{FF2B5EF4-FFF2-40B4-BE49-F238E27FC236}">
                <a16:creationId xmlns:a16="http://schemas.microsoft.com/office/drawing/2014/main" id="{7CACE723-AF2C-EADD-8277-9582F85280A8}"/>
              </a:ext>
            </a:extLst>
          </p:cNvPr>
          <p:cNvSpPr txBox="1"/>
          <p:nvPr/>
        </p:nvSpPr>
        <p:spPr>
          <a:xfrm>
            <a:off x="9207120" y="5518183"/>
            <a:ext cx="28607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latin typeface="Aptos Narrow"/>
              </a:rPr>
              <a:t>Quote &amp; figure from Mulligan et al. MedEd Portal, 2024</a:t>
            </a:r>
            <a:r>
              <a:rPr lang="en-US" sz="1400" i="1" baseline="30000" dirty="0">
                <a:latin typeface="Aptos Narrow"/>
              </a:rPr>
              <a:t>1</a:t>
            </a:r>
            <a:endParaRPr lang="en-US" sz="1400" i="1" dirty="0">
              <a:latin typeface="Aptos Narrow"/>
            </a:endParaRPr>
          </a:p>
        </p:txBody>
      </p:sp>
    </p:spTree>
    <p:extLst>
      <p:ext uri="{BB962C8B-B14F-4D97-AF65-F5344CB8AC3E}">
        <p14:creationId xmlns:p14="http://schemas.microsoft.com/office/powerpoint/2010/main" val="130648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559D3-F454-C206-2412-874FF0CBCA33}"/>
              </a:ext>
            </a:extLst>
          </p:cNvPr>
          <p:cNvSpPr>
            <a:spLocks noGrp="1"/>
          </p:cNvSpPr>
          <p:nvPr>
            <p:ph type="title"/>
          </p:nvPr>
        </p:nvSpPr>
        <p:spPr/>
        <p:txBody>
          <a:bodyPr/>
          <a:lstStyle/>
          <a:p>
            <a:r>
              <a:rPr lang="en-US" dirty="0"/>
              <a:t>Other Outpatient PC Inter-visit Care Examples</a:t>
            </a:r>
          </a:p>
        </p:txBody>
      </p:sp>
      <p:sp>
        <p:nvSpPr>
          <p:cNvPr id="3" name="Content Placeholder 2">
            <a:extLst>
              <a:ext uri="{FF2B5EF4-FFF2-40B4-BE49-F238E27FC236}">
                <a16:creationId xmlns:a16="http://schemas.microsoft.com/office/drawing/2014/main" id="{56BBD883-E1FB-19A8-D4A1-396DAE840C40}"/>
              </a:ext>
            </a:extLst>
          </p:cNvPr>
          <p:cNvSpPr>
            <a:spLocks noGrp="1"/>
          </p:cNvSpPr>
          <p:nvPr>
            <p:ph idx="1"/>
          </p:nvPr>
        </p:nvSpPr>
        <p:spPr/>
        <p:txBody>
          <a:bodyPr>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Results</a:t>
            </a:r>
          </a:p>
          <a:p>
            <a:pPr lvl="1"/>
            <a:r>
              <a:rPr lang="en-US" dirty="0">
                <a:latin typeface="Open Sans" panose="020B0606030504020204" pitchFamily="34" charset="0"/>
                <a:ea typeface="Open Sans" panose="020B0606030504020204" pitchFamily="34" charset="0"/>
                <a:cs typeface="Open Sans" panose="020B0606030504020204" pitchFamily="34" charset="0"/>
              </a:rPr>
              <a:t>Urine Drug Screening Results</a:t>
            </a:r>
          </a:p>
          <a:p>
            <a:pPr lvl="1"/>
            <a:r>
              <a:rPr lang="en-US" dirty="0">
                <a:latin typeface="Open Sans" panose="020B0606030504020204" pitchFamily="34" charset="0"/>
                <a:ea typeface="Open Sans" panose="020B0606030504020204" pitchFamily="34" charset="0"/>
                <a:cs typeface="Open Sans" panose="020B0606030504020204" pitchFamily="34" charset="0"/>
              </a:rPr>
              <a:t>Imaging results for new pain, new symptoms</a:t>
            </a:r>
          </a:p>
          <a:p>
            <a:pPr lvl="2"/>
            <a:r>
              <a:rPr lang="en-US" dirty="0">
                <a:latin typeface="Open Sans" panose="020B0606030504020204" pitchFamily="34" charset="0"/>
                <a:ea typeface="Open Sans" panose="020B0606030504020204" pitchFamily="34" charset="0"/>
                <a:cs typeface="Open Sans" panose="020B0606030504020204" pitchFamily="34" charset="0"/>
              </a:rPr>
              <a:t>Comment on the result and leave a result note in the chart</a:t>
            </a:r>
          </a:p>
          <a:p>
            <a:pPr lvl="2"/>
            <a:r>
              <a:rPr lang="en-US" dirty="0">
                <a:latin typeface="Open Sans" panose="020B0606030504020204" pitchFamily="34" charset="0"/>
                <a:ea typeface="Open Sans" panose="020B0606030504020204" pitchFamily="34" charset="0"/>
                <a:cs typeface="Open Sans" panose="020B0606030504020204" pitchFamily="34" charset="0"/>
              </a:rPr>
              <a:t>Copy applicable specialists/providers on the results</a:t>
            </a:r>
          </a:p>
          <a:p>
            <a:pPr lvl="2"/>
            <a:r>
              <a:rPr lang="en-US" dirty="0">
                <a:latin typeface="Open Sans" panose="020B0606030504020204" pitchFamily="34" charset="0"/>
                <a:ea typeface="Open Sans" panose="020B0606030504020204" pitchFamily="34" charset="0"/>
                <a:cs typeface="Open Sans" panose="020B0606030504020204" pitchFamily="34" charset="0"/>
              </a:rPr>
              <a:t>Include plan/next steps</a:t>
            </a:r>
          </a:p>
          <a:p>
            <a:pPr lvl="1"/>
            <a:r>
              <a:rPr lang="en-US" dirty="0">
                <a:latin typeface="Open Sans" panose="020B0606030504020204" pitchFamily="34" charset="0"/>
                <a:ea typeface="Open Sans" panose="020B0606030504020204" pitchFamily="34" charset="0"/>
                <a:cs typeface="Open Sans" panose="020B0606030504020204" pitchFamily="34" charset="0"/>
              </a:rPr>
              <a:t>Comment on ALL lab results with a result note in the chart</a:t>
            </a:r>
          </a:p>
          <a:p>
            <a:pPr lvl="2"/>
            <a:r>
              <a:rPr lang="en-US" dirty="0">
                <a:latin typeface="Open Sans" panose="020B0606030504020204" pitchFamily="34" charset="0"/>
                <a:ea typeface="Open Sans" panose="020B0606030504020204" pitchFamily="34" charset="0"/>
                <a:cs typeface="Open Sans" panose="020B0606030504020204" pitchFamily="34" charset="0"/>
              </a:rPr>
              <a:t>Helpful to include the plan/next steps</a:t>
            </a:r>
          </a:p>
          <a:p>
            <a:pPr lvl="2"/>
            <a:r>
              <a:rPr lang="en-US" dirty="0">
                <a:latin typeface="Open Sans" panose="020B0606030504020204" pitchFamily="34" charset="0"/>
                <a:ea typeface="Open Sans" panose="020B0606030504020204" pitchFamily="34" charset="0"/>
                <a:cs typeface="Open Sans" panose="020B0606030504020204" pitchFamily="34" charset="0"/>
              </a:rPr>
              <a:t>Route to applicable specialists/providers</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53026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FA029-B621-D112-841E-FEA9851EE3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6C4F2A-AE16-F006-1F32-05EF654AE2BD}"/>
              </a:ext>
            </a:extLst>
          </p:cNvPr>
          <p:cNvSpPr>
            <a:spLocks noGrp="1"/>
          </p:cNvSpPr>
          <p:nvPr>
            <p:ph type="title"/>
          </p:nvPr>
        </p:nvSpPr>
        <p:spPr/>
        <p:txBody>
          <a:bodyPr/>
          <a:lstStyle/>
          <a:p>
            <a:r>
              <a:rPr lang="en-US" dirty="0"/>
              <a:t>Outpatient PC Inter-visit Care Examples</a:t>
            </a:r>
          </a:p>
        </p:txBody>
      </p:sp>
      <p:sp>
        <p:nvSpPr>
          <p:cNvPr id="3" name="Content Placeholder 2">
            <a:extLst>
              <a:ext uri="{FF2B5EF4-FFF2-40B4-BE49-F238E27FC236}">
                <a16:creationId xmlns:a16="http://schemas.microsoft.com/office/drawing/2014/main" id="{0FA65E9C-7635-5B54-2048-FF27278B2E7D}"/>
              </a:ext>
            </a:extLst>
          </p:cNvPr>
          <p:cNvSpPr>
            <a:spLocks noGrp="1"/>
          </p:cNvSpPr>
          <p:nvPr>
            <p:ph idx="1"/>
          </p:nvPr>
        </p:nvSpPr>
        <p:spPr/>
        <p:txBody>
          <a:bodyPr>
            <a:normAutofit fontScale="85000" lnSpcReduction="20000"/>
          </a:bodyPr>
          <a:lstStyle/>
          <a:p>
            <a:r>
              <a:rPr lang="en-US" sz="2100" b="1" dirty="0"/>
              <a:t>Patient initiated: ”I have run out of my </a:t>
            </a:r>
            <a:r>
              <a:rPr lang="en-US" sz="2100" b="1" dirty="0" err="1"/>
              <a:t>OxyIR</a:t>
            </a:r>
            <a:r>
              <a:rPr lang="en-US" sz="2100" b="1" dirty="0"/>
              <a:t> early. Can I get an early refill?”</a:t>
            </a:r>
          </a:p>
          <a:p>
            <a:pPr lvl="1">
              <a:buFont typeface="Wingdings" pitchFamily="2" charset="2"/>
              <a:buChar char="Ø"/>
            </a:pPr>
            <a:r>
              <a:rPr lang="en-US" dirty="0"/>
              <a:t>Why is the patient out early?</a:t>
            </a:r>
          </a:p>
          <a:p>
            <a:pPr lvl="2">
              <a:buFont typeface="Wingdings" pitchFamily="2" charset="2"/>
              <a:buChar char="Ø"/>
            </a:pPr>
            <a:r>
              <a:rPr lang="en-US" dirty="0"/>
              <a:t>Worsening pain?</a:t>
            </a:r>
          </a:p>
          <a:p>
            <a:pPr lvl="3">
              <a:buFont typeface="Wingdings" pitchFamily="2" charset="2"/>
              <a:buChar char="Ø"/>
            </a:pPr>
            <a:r>
              <a:rPr lang="en-US" dirty="0"/>
              <a:t>Importance of matching the prescription to the way the patient is actually taking the medication will avoid this dilemma</a:t>
            </a:r>
          </a:p>
          <a:p>
            <a:pPr lvl="2">
              <a:buFont typeface="Wingdings" pitchFamily="2" charset="2"/>
              <a:buChar char="Ø"/>
            </a:pPr>
            <a:r>
              <a:rPr lang="en-US" dirty="0"/>
              <a:t>Opioid misuse or NMOU?</a:t>
            </a:r>
          </a:p>
          <a:p>
            <a:pPr lvl="2">
              <a:buFont typeface="Wingdings" pitchFamily="2" charset="2"/>
              <a:buChar char="Ø"/>
            </a:pPr>
            <a:r>
              <a:rPr lang="en-US" dirty="0"/>
              <a:t>Low health literacy? Confused on how to take the medication?</a:t>
            </a:r>
          </a:p>
          <a:p>
            <a:pPr lvl="2">
              <a:buFont typeface="Wingdings" pitchFamily="2" charset="2"/>
              <a:buChar char="Ø"/>
            </a:pPr>
            <a:r>
              <a:rPr lang="en-US" dirty="0"/>
              <a:t>Was the medication lost or stolen? Do they need a police report filed before refilling?</a:t>
            </a:r>
          </a:p>
          <a:p>
            <a:pPr lvl="1">
              <a:buFont typeface="Wingdings" pitchFamily="2" charset="2"/>
              <a:buChar char="Ø"/>
            </a:pPr>
            <a:r>
              <a:rPr lang="en-US" dirty="0"/>
              <a:t>How is the patient currently taking the medication? Differently than prescribed? </a:t>
            </a:r>
          </a:p>
          <a:p>
            <a:pPr lvl="2">
              <a:buFont typeface="Wingdings" pitchFamily="2" charset="2"/>
              <a:buChar char="Ø"/>
            </a:pPr>
            <a:r>
              <a:rPr lang="en-US" dirty="0"/>
              <a:t>Does a new prescription need to be written matching?</a:t>
            </a:r>
          </a:p>
          <a:p>
            <a:pPr lvl="1">
              <a:buFont typeface="Wingdings" pitchFamily="2" charset="2"/>
              <a:buChar char="Ø"/>
            </a:pPr>
            <a:r>
              <a:rPr lang="en-US" b="1" u="sng" dirty="0"/>
              <a:t>Check the PDMP</a:t>
            </a:r>
          </a:p>
          <a:p>
            <a:pPr lvl="1">
              <a:buFont typeface="Wingdings" pitchFamily="2" charset="2"/>
              <a:buChar char="Ø"/>
            </a:pPr>
            <a:r>
              <a:rPr lang="en-US" dirty="0"/>
              <a:t>Do they need an appointment to discuss in detail for safety or better understanding/best practice?</a:t>
            </a:r>
          </a:p>
        </p:txBody>
      </p:sp>
    </p:spTree>
    <p:extLst>
      <p:ext uri="{BB962C8B-B14F-4D97-AF65-F5344CB8AC3E}">
        <p14:creationId xmlns:p14="http://schemas.microsoft.com/office/powerpoint/2010/main" val="2144975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666BFA-9A8B-6F66-D276-DC65AE1ECE29}"/>
              </a:ext>
            </a:extLst>
          </p:cNvPr>
          <p:cNvSpPr>
            <a:spLocks noGrp="1"/>
          </p:cNvSpPr>
          <p:nvPr>
            <p:ph idx="1"/>
          </p:nvPr>
        </p:nvSpPr>
        <p:spPr>
          <a:xfrm>
            <a:off x="640080" y="1312672"/>
            <a:ext cx="10890928" cy="4886960"/>
          </a:xfrm>
        </p:spPr>
        <p:txBody>
          <a:bodyPr vert="horz" lIns="91440" tIns="45720" rIns="91440" bIns="45720" rtlCol="0" anchor="t">
            <a:normAutofit fontScale="70000" lnSpcReduction="20000"/>
          </a:bodyPr>
          <a:lstStyle/>
          <a:p>
            <a:pPr marL="0" indent="0">
              <a:buNone/>
            </a:pPr>
            <a:r>
              <a:rPr lang="en-US" b="1" u="sng" dirty="0">
                <a:latin typeface="Georgia" panose="02040502050405020303" pitchFamily="18" charset="0"/>
                <a:ea typeface="+mn-lt"/>
                <a:cs typeface="+mn-lt"/>
              </a:rPr>
              <a:t>PALLIATIVE CARE MEDICATION </a:t>
            </a:r>
          </a:p>
          <a:p>
            <a:pPr marL="0" indent="0">
              <a:buNone/>
            </a:pPr>
            <a:r>
              <a:rPr lang="en-US" b="1" u="sng" dirty="0">
                <a:latin typeface="Georgia" panose="02040502050405020303" pitchFamily="18" charset="0"/>
                <a:ea typeface="+mn-lt"/>
                <a:cs typeface="+mn-lt"/>
              </a:rPr>
              <a:t>REFILL REQUEST NOTE</a:t>
            </a:r>
            <a:br>
              <a:rPr lang="en-US" u="sng" dirty="0"/>
            </a:br>
            <a:endParaRPr lang="en-US" dirty="0"/>
          </a:p>
          <a:p>
            <a:r>
              <a:rPr lang="en-US" dirty="0">
                <a:latin typeface="Open Sans" panose="020B0606030504020204" pitchFamily="34" charset="0"/>
                <a:ea typeface="Open Sans" panose="020B0606030504020204" pitchFamily="34" charset="0"/>
                <a:cs typeface="Open Sans" panose="020B0606030504020204" pitchFamily="34" charset="0"/>
              </a:rPr>
              <a:t>*** refilled for ***date; Last fill on *** per PDMP</a:t>
            </a:r>
          </a:p>
          <a:p>
            <a:r>
              <a:rPr lang="en-US" dirty="0">
                <a:latin typeface="Open Sans" panose="020B0606030504020204" pitchFamily="34" charset="0"/>
                <a:ea typeface="Open Sans" panose="020B0606030504020204" pitchFamily="34" charset="0"/>
                <a:cs typeface="Open Sans" panose="020B0606030504020204" pitchFamily="34" charset="0"/>
              </a:rPr>
              <a:t>PDMP reviewed and appropriate: Not reviewed.</a:t>
            </a:r>
          </a:p>
          <a:p>
            <a:r>
              <a:rPr lang="en-US" dirty="0">
                <a:latin typeface="Open Sans" panose="020B0606030504020204" pitchFamily="34" charset="0"/>
                <a:ea typeface="Open Sans" panose="020B0606030504020204" pitchFamily="34" charset="0"/>
                <a:cs typeface="Open Sans" panose="020B0606030504020204" pitchFamily="34" charset="0"/>
              </a:rPr>
              <a:t>Reviewed Blue Sticky/additional comments ***</a:t>
            </a:r>
          </a:p>
          <a:p>
            <a:r>
              <a:rPr lang="en-US" dirty="0">
                <a:latin typeface="Open Sans" panose="020B0606030504020204" pitchFamily="34" charset="0"/>
                <a:ea typeface="Open Sans" panose="020B0606030504020204" pitchFamily="34" charset="0"/>
                <a:cs typeface="Open Sans" panose="020B0606030504020204" pitchFamily="34" charset="0"/>
              </a:rPr>
              <a:t>Reviewed chart and recent palliative care notes ***, last palliative care note on ***</a:t>
            </a:r>
          </a:p>
          <a:p>
            <a:r>
              <a:rPr lang="en-US" dirty="0">
                <a:latin typeface="Open Sans" panose="020B0606030504020204" pitchFamily="34" charset="0"/>
                <a:ea typeface="Open Sans" panose="020B0606030504020204" pitchFamily="34" charset="0"/>
                <a:cs typeface="Open Sans" panose="020B0606030504020204" pitchFamily="34" charset="0"/>
              </a:rPr>
              <a:t>E-Substance agreement Signed on 11/6/2023</a:t>
            </a:r>
          </a:p>
          <a:p>
            <a:r>
              <a:rPr lang="en-US" dirty="0">
                <a:latin typeface="Open Sans" panose="020B0606030504020204" pitchFamily="34" charset="0"/>
                <a:ea typeface="Open Sans" panose="020B0606030504020204" pitchFamily="34" charset="0"/>
                <a:cs typeface="Open Sans" panose="020B0606030504020204" pitchFamily="34" charset="0"/>
              </a:rPr>
              <a:t>Signed on 10/15/2024</a:t>
            </a:r>
          </a:p>
          <a:p>
            <a:r>
              <a:rPr lang="en-US" dirty="0">
                <a:latin typeface="Open Sans" panose="020B0606030504020204" pitchFamily="34" charset="0"/>
                <a:ea typeface="Open Sans" panose="020B0606030504020204" pitchFamily="34" charset="0"/>
                <a:cs typeface="Open Sans" panose="020B0606030504020204" pitchFamily="34" charset="0"/>
              </a:rPr>
              <a:t>Most recent UDS reviewed: Navis lab result on file - 7/15/2024  &amp; {UDS response:45062} </a:t>
            </a:r>
          </a:p>
          <a:p>
            <a:r>
              <a:rPr lang="en-US" dirty="0">
                <a:latin typeface="Open Sans" panose="020B0606030504020204" pitchFamily="34" charset="0"/>
                <a:ea typeface="Open Sans" panose="020B0606030504020204" pitchFamily="34" charset="0"/>
                <a:cs typeface="Open Sans" panose="020B0606030504020204" pitchFamily="34" charset="0"/>
              </a:rPr>
              <a:t>Narcan has been previously prescribed</a:t>
            </a:r>
          </a:p>
          <a:p>
            <a:r>
              <a:rPr lang="en-US" dirty="0">
                <a:latin typeface="Open Sans" panose="020B0606030504020204" pitchFamily="34" charset="0"/>
                <a:ea typeface="Open Sans" panose="020B0606030504020204" pitchFamily="34" charset="0"/>
                <a:cs typeface="Open Sans" panose="020B0606030504020204" pitchFamily="34" charset="0"/>
              </a:rPr>
              <a:t>@RECENTFUTUREVISITS@</a:t>
            </a:r>
          </a:p>
          <a:p>
            <a:endParaRPr lang="en-US" dirty="0"/>
          </a:p>
        </p:txBody>
      </p:sp>
      <p:cxnSp>
        <p:nvCxnSpPr>
          <p:cNvPr id="4" name="Straight Arrow Connector 3">
            <a:extLst>
              <a:ext uri="{FF2B5EF4-FFF2-40B4-BE49-F238E27FC236}">
                <a16:creationId xmlns:a16="http://schemas.microsoft.com/office/drawing/2014/main" id="{662311DD-CD39-FC85-A1D5-9FE88A2F043E}"/>
              </a:ext>
            </a:extLst>
          </p:cNvPr>
          <p:cNvCxnSpPr>
            <a:cxnSpLocks/>
          </p:cNvCxnSpPr>
          <p:nvPr/>
        </p:nvCxnSpPr>
        <p:spPr>
          <a:xfrm flipH="1">
            <a:off x="4570559" y="5439876"/>
            <a:ext cx="19508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C2C6D10-C826-105E-B805-1BF62028BC78}"/>
              </a:ext>
            </a:extLst>
          </p:cNvPr>
          <p:cNvSpPr txBox="1"/>
          <p:nvPr/>
        </p:nvSpPr>
        <p:spPr>
          <a:xfrm>
            <a:off x="6521437" y="5044112"/>
            <a:ext cx="3411401" cy="1477328"/>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dirty="0"/>
              <a:t>Have you seen this patient within the last X months? Do they have an appointment scheduled in clinic within the next Y months? What are your clinic policies regarding this?</a:t>
            </a:r>
          </a:p>
        </p:txBody>
      </p:sp>
      <p:cxnSp>
        <p:nvCxnSpPr>
          <p:cNvPr id="8" name="Straight Arrow Connector 7">
            <a:extLst>
              <a:ext uri="{FF2B5EF4-FFF2-40B4-BE49-F238E27FC236}">
                <a16:creationId xmlns:a16="http://schemas.microsoft.com/office/drawing/2014/main" id="{CCE6C483-88B6-3CD8-0BED-EF3253A3FF43}"/>
              </a:ext>
            </a:extLst>
          </p:cNvPr>
          <p:cNvCxnSpPr>
            <a:cxnSpLocks/>
          </p:cNvCxnSpPr>
          <p:nvPr/>
        </p:nvCxnSpPr>
        <p:spPr>
          <a:xfrm flipH="1">
            <a:off x="5545998" y="1564687"/>
            <a:ext cx="26811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12076EF-423E-A839-6321-5894D6BB122B}"/>
              </a:ext>
            </a:extLst>
          </p:cNvPr>
          <p:cNvSpPr txBox="1"/>
          <p:nvPr/>
        </p:nvSpPr>
        <p:spPr>
          <a:xfrm>
            <a:off x="8227137" y="439181"/>
            <a:ext cx="3283023" cy="2739211"/>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Controlled medication refill request note</a:t>
            </a:r>
          </a:p>
          <a:p>
            <a:pPr marL="171450" indent="-171450">
              <a:buFont typeface="Calibri"/>
              <a:buChar char="-"/>
            </a:pPr>
            <a:r>
              <a:rPr lang="en-US" sz="1600"/>
              <a:t>Allows for ease of cross-coverage among multiple providers</a:t>
            </a:r>
          </a:p>
          <a:p>
            <a:pPr marL="171450" indent="-171450">
              <a:buFont typeface="Calibri"/>
              <a:buChar char="-"/>
            </a:pPr>
            <a:r>
              <a:rPr lang="en-US" sz="1600"/>
              <a:t>Incorporates </a:t>
            </a:r>
            <a:r>
              <a:rPr lang="en-US" sz="1600" b="1"/>
              <a:t>universal opioid precautions</a:t>
            </a:r>
          </a:p>
          <a:p>
            <a:pPr marL="171450" indent="-171450">
              <a:buFont typeface="Calibri"/>
              <a:buChar char="-"/>
            </a:pPr>
            <a:r>
              <a:rPr lang="en-US" sz="1600" b="1"/>
              <a:t>Identifies aberrant/concerning controlled medication use</a:t>
            </a:r>
          </a:p>
          <a:p>
            <a:endParaRPr lang="en-US" sz="1200"/>
          </a:p>
        </p:txBody>
      </p:sp>
    </p:spTree>
    <p:extLst>
      <p:ext uri="{BB962C8B-B14F-4D97-AF65-F5344CB8AC3E}">
        <p14:creationId xmlns:p14="http://schemas.microsoft.com/office/powerpoint/2010/main" val="3010799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2B546-7F78-CA96-2CD3-AE205A187AF3}"/>
              </a:ext>
            </a:extLst>
          </p:cNvPr>
          <p:cNvSpPr>
            <a:spLocks noGrp="1"/>
          </p:cNvSpPr>
          <p:nvPr>
            <p:ph type="title"/>
          </p:nvPr>
        </p:nvSpPr>
        <p:spPr>
          <a:xfrm>
            <a:off x="838200" y="365125"/>
            <a:ext cx="10515600" cy="1325563"/>
          </a:xfrm>
        </p:spPr>
        <p:txBody>
          <a:bodyPr wrap="square" anchor="ctr">
            <a:normAutofit/>
          </a:bodyPr>
          <a:lstStyle/>
          <a:p>
            <a:r>
              <a:rPr lang="en-US" dirty="0"/>
              <a:t>Learning Objectives</a:t>
            </a:r>
          </a:p>
        </p:txBody>
      </p:sp>
      <p:graphicFrame>
        <p:nvGraphicFramePr>
          <p:cNvPr id="5" name="Content Placeholder 2">
            <a:extLst>
              <a:ext uri="{FF2B5EF4-FFF2-40B4-BE49-F238E27FC236}">
                <a16:creationId xmlns:a16="http://schemas.microsoft.com/office/drawing/2014/main" id="{D03E125A-DFC0-A45C-FB1F-0FF0CE9B6320}"/>
              </a:ext>
            </a:extLst>
          </p:cNvPr>
          <p:cNvGraphicFramePr>
            <a:graphicFrameLocks noGrp="1"/>
          </p:cNvGraphicFramePr>
          <p:nvPr>
            <p:ph idx="1"/>
            <p:extLst>
              <p:ext uri="{D42A27DB-BD31-4B8C-83A1-F6EECF244321}">
                <p14:modId xmlns:p14="http://schemas.microsoft.com/office/powerpoint/2010/main" val="1615769412"/>
              </p:ext>
            </p:extLst>
          </p:nvPr>
        </p:nvGraphicFramePr>
        <p:xfrm>
          <a:off x="838200" y="1953489"/>
          <a:ext cx="10515600" cy="3982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75030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41C11-2536-DCB1-3902-C7E669EEB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90AE2-E5D8-6231-F158-50DB4E3D1E98}"/>
              </a:ext>
            </a:extLst>
          </p:cNvPr>
          <p:cNvSpPr>
            <a:spLocks noGrp="1"/>
          </p:cNvSpPr>
          <p:nvPr>
            <p:ph type="title"/>
          </p:nvPr>
        </p:nvSpPr>
        <p:spPr/>
        <p:txBody>
          <a:bodyPr/>
          <a:lstStyle/>
          <a:p>
            <a:r>
              <a:rPr lang="en-US" dirty="0"/>
              <a:t>Outpatient PC Inter-visit Care Examples</a:t>
            </a:r>
          </a:p>
        </p:txBody>
      </p:sp>
      <p:sp>
        <p:nvSpPr>
          <p:cNvPr id="3" name="Content Placeholder 2">
            <a:extLst>
              <a:ext uri="{FF2B5EF4-FFF2-40B4-BE49-F238E27FC236}">
                <a16:creationId xmlns:a16="http://schemas.microsoft.com/office/drawing/2014/main" id="{8EDAF9AC-0310-4B65-4C18-D2353753D74F}"/>
              </a:ext>
            </a:extLst>
          </p:cNvPr>
          <p:cNvSpPr>
            <a:spLocks noGrp="1"/>
          </p:cNvSpPr>
          <p:nvPr>
            <p:ph idx="1"/>
          </p:nvPr>
        </p:nvSpPr>
        <p:spPr/>
        <p:txBody>
          <a:bodyPr vert="horz" lIns="91440" tIns="45720" rIns="91440" bIns="45720" rtlCol="0" anchor="t">
            <a:noAutofit/>
          </a:bodyPr>
          <a:lstStyle/>
          <a:p>
            <a:r>
              <a:rPr lang="en-US" b="1" dirty="0">
                <a:latin typeface="Open Sans" panose="020B0606030504020204" pitchFamily="34" charset="0"/>
                <a:ea typeface="Open Sans" panose="020B0606030504020204" pitchFamily="34" charset="0"/>
                <a:cs typeface="Open Sans" panose="020B0606030504020204" pitchFamily="34" charset="0"/>
              </a:rPr>
              <a:t>Patient initiated: “I am having worsening pain”</a:t>
            </a:r>
          </a:p>
          <a:p>
            <a:pPr lvl="2">
              <a:buFont typeface="Wingdings" pitchFamily="2" charset="2"/>
              <a:buChar char="Ø"/>
            </a:pPr>
            <a:r>
              <a:rPr lang="en-US" sz="1800" dirty="0">
                <a:latin typeface="Open Sans" panose="020B0606030504020204" pitchFamily="34" charset="0"/>
                <a:ea typeface="Open Sans" panose="020B0606030504020204" pitchFamily="34" charset="0"/>
                <a:cs typeface="Open Sans" panose="020B0606030504020204" pitchFamily="34" charset="0"/>
              </a:rPr>
              <a:t>On controlled medications?</a:t>
            </a:r>
            <a:r>
              <a:rPr lang="en-US" sz="18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does the patient need an appointment to discuss altering regimen?</a:t>
            </a:r>
            <a:endParaRPr lang="en-US" sz="1800" dirty="0">
              <a:latin typeface="Open Sans" panose="020B0606030504020204" pitchFamily="34" charset="0"/>
              <a:ea typeface="Open Sans" panose="020B0606030504020204" pitchFamily="34" charset="0"/>
              <a:cs typeface="Open Sans" panose="020B0606030504020204" pitchFamily="34" charset="0"/>
            </a:endParaRPr>
          </a:p>
          <a:p>
            <a:pPr lvl="2">
              <a:buFont typeface="Wingdings" pitchFamily="2" charset="2"/>
              <a:buChar char="Ø"/>
            </a:pPr>
            <a:r>
              <a:rPr lang="en-US" sz="1800" dirty="0">
                <a:latin typeface="Open Sans" panose="020B0606030504020204" pitchFamily="34" charset="0"/>
                <a:ea typeface="Open Sans" panose="020B0606030504020204" pitchFamily="34" charset="0"/>
                <a:cs typeface="Open Sans" panose="020B0606030504020204" pitchFamily="34" charset="0"/>
              </a:rPr>
              <a:t>Can you or a colleague see this patient for an urgent appointment? Even if by video for convenience? Can you see them in person to lay hands and examine?</a:t>
            </a:r>
          </a:p>
          <a:p>
            <a:pPr lvl="2">
              <a:buFont typeface="Wingdings" pitchFamily="2" charset="2"/>
              <a:buChar char="Ø"/>
            </a:pPr>
            <a:r>
              <a:rPr lang="en-US" sz="1800" dirty="0">
                <a:latin typeface="Open Sans" panose="020B0606030504020204" pitchFamily="34" charset="0"/>
                <a:ea typeface="Open Sans" panose="020B0606030504020204" pitchFamily="34" charset="0"/>
                <a:cs typeface="Open Sans" panose="020B0606030504020204" pitchFamily="34" charset="0"/>
              </a:rPr>
              <a:t>Does the patient need to go to the ED for urgent evaluation?</a:t>
            </a:r>
          </a:p>
          <a:p>
            <a:pPr lvl="3">
              <a:buFont typeface="Wingdings" pitchFamily="2" charset="2"/>
              <a:buChar char="Ø"/>
            </a:pPr>
            <a:r>
              <a:rPr lang="en-US" dirty="0">
                <a:latin typeface="Open Sans" panose="020B0606030504020204" pitchFamily="34" charset="0"/>
                <a:ea typeface="Open Sans" panose="020B0606030504020204" pitchFamily="34" charset="0"/>
                <a:cs typeface="Open Sans" panose="020B0606030504020204" pitchFamily="34" charset="0"/>
              </a:rPr>
              <a:t>Acute pain?</a:t>
            </a:r>
          </a:p>
          <a:p>
            <a:pPr lvl="3">
              <a:buFont typeface="Wingdings" pitchFamily="2" charset="2"/>
              <a:buChar char="Ø"/>
            </a:pPr>
            <a:r>
              <a:rPr lang="en-US" dirty="0">
                <a:latin typeface="Open Sans" panose="020B0606030504020204" pitchFamily="34" charset="0"/>
                <a:ea typeface="Open Sans" panose="020B0606030504020204" pitchFamily="34" charset="0"/>
                <a:cs typeface="Open Sans" panose="020B0606030504020204" pitchFamily="34" charset="0"/>
              </a:rPr>
              <a:t>Pain unresponsive to current regimen?</a:t>
            </a:r>
          </a:p>
          <a:p>
            <a:pPr lvl="3">
              <a:buFont typeface="Wingdings" pitchFamily="2" charset="2"/>
              <a:buChar char="Ø"/>
            </a:pPr>
            <a:r>
              <a:rPr lang="en-US" dirty="0">
                <a:latin typeface="Open Sans" panose="020B0606030504020204" pitchFamily="34" charset="0"/>
                <a:ea typeface="Open Sans" panose="020B0606030504020204" pitchFamily="34" charset="0"/>
                <a:cs typeface="Open Sans" panose="020B0606030504020204" pitchFamily="34" charset="0"/>
              </a:rPr>
              <a:t>Other symptoms?</a:t>
            </a:r>
          </a:p>
          <a:p>
            <a:pPr lvl="2">
              <a:buFont typeface="Wingdings" pitchFamily="2" charset="2"/>
              <a:buChar char="Ø"/>
            </a:pPr>
            <a:r>
              <a:rPr lang="en-US" sz="1800" dirty="0">
                <a:latin typeface="Open Sans" panose="020B0606030504020204" pitchFamily="34" charset="0"/>
                <a:ea typeface="Open Sans" panose="020B0606030504020204" pitchFamily="34" charset="0"/>
                <a:cs typeface="Open Sans" panose="020B0606030504020204" pitchFamily="34" charset="0"/>
              </a:rPr>
              <a:t>Is new imaging required?</a:t>
            </a:r>
          </a:p>
          <a:p>
            <a:pPr lvl="2">
              <a:buFont typeface="Wingdings" pitchFamily="2" charset="2"/>
              <a:buChar char="Ø"/>
            </a:pPr>
            <a:r>
              <a:rPr lang="en-US" sz="1800" dirty="0">
                <a:latin typeface="Open Sans" panose="020B0606030504020204" pitchFamily="34" charset="0"/>
                <a:ea typeface="Open Sans" panose="020B0606030504020204" pitchFamily="34" charset="0"/>
                <a:cs typeface="Open Sans" panose="020B0606030504020204" pitchFamily="34" charset="0"/>
              </a:rPr>
              <a:t>Do you need to loop in other specialists?</a:t>
            </a:r>
          </a:p>
          <a:p>
            <a:pPr lvl="3">
              <a:buFont typeface="Wingdings" pitchFamily="2" charset="2"/>
              <a:buChar char="Ø"/>
            </a:pPr>
            <a:r>
              <a:rPr lang="en-US" dirty="0">
                <a:latin typeface="Open Sans" panose="020B0606030504020204" pitchFamily="34" charset="0"/>
                <a:ea typeface="Open Sans" panose="020B0606030504020204" pitchFamily="34" charset="0"/>
                <a:cs typeface="Open Sans" panose="020B0606030504020204" pitchFamily="34" charset="0"/>
              </a:rPr>
              <a:t>Oncologist, radiation oncologist, interventional radiology or interventional pain?</a:t>
            </a:r>
          </a:p>
          <a:p>
            <a:pPr lvl="2">
              <a:buFont typeface="Wingdings" pitchFamily="2" charset="2"/>
              <a:buChar char="Ø"/>
            </a:pPr>
            <a:endParaRPr lang="en-US" sz="1800"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94548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C322F-F678-A718-B06D-B780AD14D9A6}"/>
              </a:ext>
            </a:extLst>
          </p:cNvPr>
          <p:cNvSpPr>
            <a:spLocks noGrp="1"/>
          </p:cNvSpPr>
          <p:nvPr>
            <p:ph type="title"/>
          </p:nvPr>
        </p:nvSpPr>
        <p:spPr/>
        <p:txBody>
          <a:bodyPr/>
          <a:lstStyle/>
          <a:p>
            <a:r>
              <a:rPr lang="en-US" dirty="0"/>
              <a:t>Outpatient PC Inter-visit Care Examples</a:t>
            </a:r>
          </a:p>
        </p:txBody>
      </p:sp>
      <p:sp>
        <p:nvSpPr>
          <p:cNvPr id="3" name="Content Placeholder 2">
            <a:extLst>
              <a:ext uri="{FF2B5EF4-FFF2-40B4-BE49-F238E27FC236}">
                <a16:creationId xmlns:a16="http://schemas.microsoft.com/office/drawing/2014/main" id="{9413E1CE-9DF3-BFBB-F81C-C7FE579320DD}"/>
              </a:ext>
            </a:extLst>
          </p:cNvPr>
          <p:cNvSpPr>
            <a:spLocks noGrp="1"/>
          </p:cNvSpPr>
          <p:nvPr>
            <p:ph idx="1"/>
          </p:nvPr>
        </p:nvSpPr>
        <p:spPr/>
        <p:txBody>
          <a:bodyPr vert="horz" lIns="91440" tIns="45720" rIns="91440" bIns="45720" rtlCol="0" anchor="t">
            <a:normAutofit/>
          </a:bodyPr>
          <a:lstStyle/>
          <a:p>
            <a:r>
              <a:rPr lang="en-US" b="1" dirty="0">
                <a:latin typeface="Open Sans" panose="020B0606030504020204" pitchFamily="34" charset="0"/>
                <a:ea typeface="Open Sans" panose="020B0606030504020204" pitchFamily="34" charset="0"/>
                <a:cs typeface="Open Sans" panose="020B0606030504020204" pitchFamily="34" charset="0"/>
              </a:rPr>
              <a:t>Third party initiated</a:t>
            </a:r>
          </a:p>
          <a:p>
            <a:pPr lvl="1"/>
            <a:r>
              <a:rPr lang="en-US" dirty="0">
                <a:latin typeface="Open Sans" panose="020B0606030504020204" pitchFamily="34" charset="0"/>
                <a:ea typeface="Open Sans" panose="020B0606030504020204" pitchFamily="34" charset="0"/>
                <a:cs typeface="Open Sans" panose="020B0606030504020204" pitchFamily="34" charset="0"/>
              </a:rPr>
              <a:t>Another provider wants to provide background on a referral</a:t>
            </a:r>
          </a:p>
          <a:p>
            <a:pPr lvl="1"/>
            <a:r>
              <a:rPr lang="en-US" dirty="0">
                <a:latin typeface="Open Sans" panose="020B0606030504020204" pitchFamily="34" charset="0"/>
                <a:ea typeface="Open Sans" panose="020B0606030504020204" pitchFamily="34" charset="0"/>
                <a:cs typeface="Open Sans" panose="020B0606030504020204" pitchFamily="34" charset="0"/>
              </a:rPr>
              <a:t>Maintaining strong relationships with your collaborative specialists is key</a:t>
            </a:r>
          </a:p>
          <a:p>
            <a:pPr lvl="2"/>
            <a:r>
              <a:rPr lang="en-US" dirty="0">
                <a:latin typeface="Open Sans" panose="020B0606030504020204" pitchFamily="34" charset="0"/>
                <a:ea typeface="Open Sans" panose="020B0606030504020204" pitchFamily="34" charset="0"/>
                <a:cs typeface="Open Sans" panose="020B0606030504020204" pitchFamily="34" charset="0"/>
              </a:rPr>
              <a:t>Much of a good outpatient pall care provider depends on the communication with their specialists</a:t>
            </a:r>
          </a:p>
        </p:txBody>
      </p:sp>
    </p:spTree>
    <p:extLst>
      <p:ext uri="{BB962C8B-B14F-4D97-AF65-F5344CB8AC3E}">
        <p14:creationId xmlns:p14="http://schemas.microsoft.com/office/powerpoint/2010/main" val="3126095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FA081-3823-D5DF-D4A0-517010EC735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020F273-76A0-65EE-3F36-29C73FCA4947}"/>
              </a:ext>
            </a:extLst>
          </p:cNvPr>
          <p:cNvSpPr>
            <a:spLocks noGrp="1"/>
          </p:cNvSpPr>
          <p:nvPr>
            <p:ph type="title"/>
          </p:nvPr>
        </p:nvSpPr>
        <p:spPr>
          <a:xfrm>
            <a:off x="831850" y="1439414"/>
            <a:ext cx="7169150" cy="2091418"/>
          </a:xfrm>
        </p:spPr>
        <p:txBody>
          <a:bodyPr wrap="square" anchor="b">
            <a:normAutofit/>
          </a:bodyPr>
          <a:lstStyle/>
          <a:p>
            <a:r>
              <a:rPr lang="en-US">
                <a:latin typeface="Georgia"/>
              </a:rPr>
              <a:t>Learning Objective</a:t>
            </a:r>
            <a:endParaRPr lang="en-US" dirty="0"/>
          </a:p>
        </p:txBody>
      </p:sp>
      <p:sp>
        <p:nvSpPr>
          <p:cNvPr id="5" name="Content Placeholder 4">
            <a:extLst>
              <a:ext uri="{FF2B5EF4-FFF2-40B4-BE49-F238E27FC236}">
                <a16:creationId xmlns:a16="http://schemas.microsoft.com/office/drawing/2014/main" id="{742EB9F4-C83C-2BB7-88EA-8FE592B2004A}"/>
              </a:ext>
            </a:extLst>
          </p:cNvPr>
          <p:cNvSpPr>
            <a:spLocks noGrp="1"/>
          </p:cNvSpPr>
          <p:nvPr>
            <p:ph type="body" idx="1"/>
          </p:nvPr>
        </p:nvSpPr>
        <p:spPr>
          <a:xfrm>
            <a:off x="831850" y="3872610"/>
            <a:ext cx="7169150" cy="1500187"/>
          </a:xfrm>
        </p:spPr>
        <p:txBody>
          <a:bodyPr wrap="square" anchor="t">
            <a:normAutofit/>
          </a:bodyPr>
          <a:lstStyle/>
          <a:p>
            <a:r>
              <a:rPr lang="en-US" b="1"/>
              <a:t>Respond to symptom crises at home or in the office as well as outpatient palliative care emergencies</a:t>
            </a:r>
          </a:p>
          <a:p>
            <a:endParaRPr lang="en-US" b="1"/>
          </a:p>
          <a:p>
            <a:endParaRPr lang="en-US" b="1"/>
          </a:p>
        </p:txBody>
      </p:sp>
    </p:spTree>
    <p:extLst>
      <p:ext uri="{BB962C8B-B14F-4D97-AF65-F5344CB8AC3E}">
        <p14:creationId xmlns:p14="http://schemas.microsoft.com/office/powerpoint/2010/main" val="11290135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00844-1AF3-508F-398F-7C3511767B5A}"/>
              </a:ext>
            </a:extLst>
          </p:cNvPr>
          <p:cNvSpPr>
            <a:spLocks noGrp="1"/>
          </p:cNvSpPr>
          <p:nvPr>
            <p:ph type="title"/>
          </p:nvPr>
        </p:nvSpPr>
        <p:spPr/>
        <p:txBody>
          <a:bodyPr/>
          <a:lstStyle/>
          <a:p>
            <a:r>
              <a:rPr lang="en-US">
                <a:latin typeface="Georgia"/>
              </a:rPr>
              <a:t>Palliative Care Emergencies #1</a:t>
            </a:r>
            <a:endParaRPr lang="en-US"/>
          </a:p>
        </p:txBody>
      </p:sp>
      <p:sp>
        <p:nvSpPr>
          <p:cNvPr id="3" name="Content Placeholder 2">
            <a:extLst>
              <a:ext uri="{FF2B5EF4-FFF2-40B4-BE49-F238E27FC236}">
                <a16:creationId xmlns:a16="http://schemas.microsoft.com/office/drawing/2014/main" id="{9AF3169C-2189-C082-B95A-DA41780C83FB}"/>
              </a:ext>
            </a:extLst>
          </p:cNvPr>
          <p:cNvSpPr>
            <a:spLocks noGrp="1"/>
          </p:cNvSpPr>
          <p:nvPr>
            <p:ph idx="1"/>
          </p:nvPr>
        </p:nvSpPr>
        <p:spPr/>
        <p:txBody>
          <a:bodyPr vert="horz" lIns="91440" tIns="45720" rIns="91440" bIns="45720" rtlCol="0" anchor="t">
            <a:normAutofit fontScale="85000" lnSpcReduction="20000"/>
          </a:bodyPr>
          <a:lstStyle/>
          <a:p>
            <a:r>
              <a:rPr lang="en-US" sz="2400" b="1" dirty="0"/>
              <a:t>Patient Vignette: </a:t>
            </a:r>
            <a:r>
              <a:rPr lang="en-US" sz="2400" dirty="0"/>
              <a:t>A 64 y/o M with history of metastatic prostate cancer reports worsening pain over the past several weeks. A couple of days ago, he started developing weakness in his legs. This afternoon, the weakness was so severe that he was unable to walk to</a:t>
            </a:r>
            <a:r>
              <a:rPr lang="en-US" sz="2400"/>
              <a:t> the bathroom on his own. He also has had two episodes of urinary incontinence, which is new for him.</a:t>
            </a:r>
          </a:p>
          <a:p>
            <a:endParaRPr lang="en-US" sz="2400" dirty="0"/>
          </a:p>
          <a:p>
            <a:r>
              <a:rPr lang="en-US" sz="2400" b="1" dirty="0"/>
              <a:t>What are we worried </a:t>
            </a:r>
            <a:r>
              <a:rPr lang="en-US" sz="2400" b="1"/>
              <a:t>about?</a:t>
            </a:r>
            <a:endParaRPr lang="en-US" sz="2400" b="1" dirty="0"/>
          </a:p>
          <a:p>
            <a:pPr lvl="1">
              <a:spcAft>
                <a:spcPts val="1000"/>
              </a:spcAft>
              <a:buFont typeface="Courier New" panose="020B0604020202020204" pitchFamily="34" charset="0"/>
              <a:buChar char="o"/>
            </a:pPr>
            <a:r>
              <a:rPr lang="en-US"/>
              <a:t>Malignant Spinal Cord Compression</a:t>
            </a:r>
          </a:p>
          <a:p>
            <a:pPr lvl="1">
              <a:buFont typeface="Courier New" panose="020B0604020202020204" pitchFamily="34" charset="0"/>
              <a:buChar char="o"/>
            </a:pPr>
            <a:endParaRPr lang="en-US" dirty="0"/>
          </a:p>
          <a:p>
            <a:r>
              <a:rPr lang="en-US" sz="2400" b="1"/>
              <a:t>What to do next? </a:t>
            </a:r>
            <a:endParaRPr lang="en-US" sz="2400" b="1" dirty="0"/>
          </a:p>
          <a:p>
            <a:pPr lvl="1">
              <a:spcAft>
                <a:spcPts val="1000"/>
              </a:spcAft>
              <a:buFont typeface="Courier New" panose="020B0604020202020204" pitchFamily="34" charset="0"/>
              <a:buChar char="o"/>
            </a:pPr>
            <a:r>
              <a:rPr lang="en-US"/>
              <a:t>Send urgently to ER for imaging (CT), steroids, and evaluation for surgery/radiation</a:t>
            </a:r>
          </a:p>
        </p:txBody>
      </p:sp>
    </p:spTree>
    <p:extLst>
      <p:ext uri="{BB962C8B-B14F-4D97-AF65-F5344CB8AC3E}">
        <p14:creationId xmlns:p14="http://schemas.microsoft.com/office/powerpoint/2010/main" val="3628110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DB8A3-2BFA-EE86-78DB-E3C5E0EDF3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D6292-2162-14E1-B18C-2FB38C43FAA2}"/>
              </a:ext>
            </a:extLst>
          </p:cNvPr>
          <p:cNvSpPr>
            <a:spLocks noGrp="1"/>
          </p:cNvSpPr>
          <p:nvPr>
            <p:ph type="title"/>
          </p:nvPr>
        </p:nvSpPr>
        <p:spPr/>
        <p:txBody>
          <a:bodyPr/>
          <a:lstStyle/>
          <a:p>
            <a:r>
              <a:rPr lang="en-US">
                <a:latin typeface="Georgia"/>
              </a:rPr>
              <a:t>Palliative Care Emergencies #2</a:t>
            </a:r>
            <a:endParaRPr lang="en-US"/>
          </a:p>
        </p:txBody>
      </p:sp>
      <p:sp>
        <p:nvSpPr>
          <p:cNvPr id="3" name="Content Placeholder 2">
            <a:extLst>
              <a:ext uri="{FF2B5EF4-FFF2-40B4-BE49-F238E27FC236}">
                <a16:creationId xmlns:a16="http://schemas.microsoft.com/office/drawing/2014/main" id="{505CAFC9-6D51-8170-A2B4-FE3BC7C2C213}"/>
              </a:ext>
            </a:extLst>
          </p:cNvPr>
          <p:cNvSpPr>
            <a:spLocks noGrp="1"/>
          </p:cNvSpPr>
          <p:nvPr>
            <p:ph idx="1"/>
          </p:nvPr>
        </p:nvSpPr>
        <p:spPr/>
        <p:txBody>
          <a:bodyPr vert="horz" lIns="91440" tIns="45720" rIns="91440" bIns="45720" rtlCol="0" anchor="t">
            <a:normAutofit fontScale="85000" lnSpcReduction="20000"/>
          </a:bodyPr>
          <a:lstStyle/>
          <a:p>
            <a:r>
              <a:rPr lang="en-US" sz="2400" b="1" dirty="0"/>
              <a:t>Patient Vignette: </a:t>
            </a:r>
            <a:r>
              <a:rPr lang="en-US" sz="2400"/>
              <a:t>A 50 y/o F with a history of non-small cell lung cancer reports hypoxia and SOB when she arrives at clinic. She has a cough, a hoarse voice, and swelling in her face and neck.  </a:t>
            </a:r>
            <a:endParaRPr lang="en-US"/>
          </a:p>
          <a:p>
            <a:endParaRPr lang="en-US" sz="2400" dirty="0"/>
          </a:p>
          <a:p>
            <a:r>
              <a:rPr lang="en-US" sz="2400" b="1" dirty="0"/>
              <a:t>What are we worried </a:t>
            </a:r>
            <a:r>
              <a:rPr lang="en-US" sz="2400" b="1"/>
              <a:t>about?</a:t>
            </a:r>
            <a:endParaRPr lang="en-US" sz="2400" b="1" dirty="0"/>
          </a:p>
          <a:p>
            <a:pPr lvl="1">
              <a:spcAft>
                <a:spcPts val="1000"/>
              </a:spcAft>
              <a:buFont typeface="Courier New" panose="020B0604020202020204" pitchFamily="34" charset="0"/>
              <a:buChar char="o"/>
            </a:pPr>
            <a:r>
              <a:rPr lang="en-US"/>
              <a:t>Superior Vena Cava syndrome</a:t>
            </a:r>
            <a:endParaRPr lang="en-US" dirty="0"/>
          </a:p>
          <a:p>
            <a:pPr lvl="1">
              <a:buFont typeface="Courier New" panose="020B0604020202020204" pitchFamily="34" charset="0"/>
              <a:buChar char="o"/>
            </a:pPr>
            <a:endParaRPr lang="en-US" dirty="0"/>
          </a:p>
          <a:p>
            <a:r>
              <a:rPr lang="en-US" sz="2400" b="1"/>
              <a:t>What to do next? </a:t>
            </a:r>
            <a:endParaRPr lang="en-US" sz="2400" b="1" dirty="0"/>
          </a:p>
          <a:p>
            <a:pPr lvl="1">
              <a:spcAft>
                <a:spcPts val="1000"/>
              </a:spcAft>
              <a:buFont typeface="Courier New" panose="020B0604020202020204" pitchFamily="34" charset="0"/>
              <a:buChar char="o"/>
            </a:pPr>
            <a:r>
              <a:rPr lang="en-US" dirty="0"/>
              <a:t>Send to ED for urgent imaging (CT, MRI). Patient may need respiratory support (e.g. ventilator, BIPAP) or stenting while awaiting more definitive treatment with cancer-directed therapy. </a:t>
            </a:r>
          </a:p>
          <a:p>
            <a:pPr lvl="1">
              <a:spcAft>
                <a:spcPts val="1000"/>
              </a:spcAft>
              <a:buFont typeface="Courier New" panose="020B0604020202020204" pitchFamily="34" charset="0"/>
              <a:buChar char="o"/>
            </a:pPr>
            <a:endParaRPr lang="en-US" dirty="0"/>
          </a:p>
        </p:txBody>
      </p:sp>
    </p:spTree>
    <p:extLst>
      <p:ext uri="{BB962C8B-B14F-4D97-AF65-F5344CB8AC3E}">
        <p14:creationId xmlns:p14="http://schemas.microsoft.com/office/powerpoint/2010/main" val="2335625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5DC5E-0DC8-E484-9F94-61B14234C2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88C437-D72A-CF00-D04D-2015DFB834D5}"/>
              </a:ext>
            </a:extLst>
          </p:cNvPr>
          <p:cNvSpPr>
            <a:spLocks noGrp="1"/>
          </p:cNvSpPr>
          <p:nvPr>
            <p:ph type="title"/>
          </p:nvPr>
        </p:nvSpPr>
        <p:spPr/>
        <p:txBody>
          <a:bodyPr/>
          <a:lstStyle/>
          <a:p>
            <a:r>
              <a:rPr lang="en-US">
                <a:latin typeface="Georgia"/>
              </a:rPr>
              <a:t>Palliative Care Emergencies #3</a:t>
            </a:r>
            <a:endParaRPr lang="en-US"/>
          </a:p>
        </p:txBody>
      </p:sp>
      <p:sp>
        <p:nvSpPr>
          <p:cNvPr id="3" name="Content Placeholder 2">
            <a:extLst>
              <a:ext uri="{FF2B5EF4-FFF2-40B4-BE49-F238E27FC236}">
                <a16:creationId xmlns:a16="http://schemas.microsoft.com/office/drawing/2014/main" id="{A0129FC9-2505-FFA1-B86C-D61F28114B73}"/>
              </a:ext>
            </a:extLst>
          </p:cNvPr>
          <p:cNvSpPr>
            <a:spLocks noGrp="1"/>
          </p:cNvSpPr>
          <p:nvPr>
            <p:ph idx="1"/>
          </p:nvPr>
        </p:nvSpPr>
        <p:spPr>
          <a:xfrm>
            <a:off x="838200" y="1711442"/>
            <a:ext cx="10515600" cy="3982616"/>
          </a:xfrm>
        </p:spPr>
        <p:txBody>
          <a:bodyPr vert="horz" lIns="91440" tIns="45720" rIns="91440" bIns="45720" rtlCol="0" anchor="t">
            <a:noAutofit/>
          </a:bodyPr>
          <a:lstStyle/>
          <a:p>
            <a:pPr indent="0">
              <a:lnSpc>
                <a:spcPct val="120000"/>
              </a:lnSpc>
              <a:spcAft>
                <a:spcPts val="0"/>
              </a:spcAft>
            </a:pPr>
            <a:r>
              <a:rPr lang="en-US" sz="1500" b="1" dirty="0"/>
              <a:t>Patient Vignette: </a:t>
            </a:r>
            <a:r>
              <a:rPr lang="en-US" sz="1500"/>
              <a:t>A 63 y/o M with history of metastatic colorectal cancer presents to clinic. You notice that he is short of breath with even brief conversation. You check his O2 saturation and it is 84% on RA. He does not wear oxygen at baseline. </a:t>
            </a:r>
            <a:endParaRPr lang="en-US" sz="1500" dirty="0"/>
          </a:p>
          <a:p>
            <a:pPr indent="0">
              <a:lnSpc>
                <a:spcPct val="120000"/>
              </a:lnSpc>
              <a:spcAft>
                <a:spcPts val="0"/>
              </a:spcAft>
            </a:pPr>
            <a:endParaRPr lang="en-US" sz="1500" dirty="0"/>
          </a:p>
          <a:p>
            <a:pPr indent="0">
              <a:lnSpc>
                <a:spcPct val="120000"/>
              </a:lnSpc>
              <a:spcAft>
                <a:spcPts val="0"/>
              </a:spcAft>
            </a:pPr>
            <a:r>
              <a:rPr lang="en-US" sz="1500" b="1"/>
              <a:t>What is our differential for acute hypoxemia</a:t>
            </a:r>
            <a:r>
              <a:rPr lang="en-US" sz="1500" b="1" dirty="0"/>
              <a:t>?</a:t>
            </a:r>
          </a:p>
          <a:p>
            <a:pPr lvl="1" indent="0">
              <a:lnSpc>
                <a:spcPct val="120000"/>
              </a:lnSpc>
              <a:spcAft>
                <a:spcPts val="0"/>
              </a:spcAft>
              <a:buFont typeface="Courier New" panose="020B0604020202020204" pitchFamily="34" charset="0"/>
              <a:buChar char="o"/>
            </a:pPr>
            <a:r>
              <a:rPr lang="en-US" sz="1500"/>
              <a:t>Pulmonary: embolism, effusion, pneumonia, metastatic lung lesions, asthma/COPD exacerbation, mucous plug, pneumothorax, ARDS</a:t>
            </a:r>
            <a:endParaRPr lang="en-US" sz="1500" dirty="0"/>
          </a:p>
          <a:p>
            <a:pPr lvl="1" indent="0">
              <a:lnSpc>
                <a:spcPct val="120000"/>
              </a:lnSpc>
              <a:spcAft>
                <a:spcPts val="0"/>
              </a:spcAft>
              <a:buFont typeface="Courier New" panose="020B0604020202020204" pitchFamily="34" charset="0"/>
              <a:buChar char="o"/>
            </a:pPr>
            <a:r>
              <a:rPr lang="en-US" sz="1500"/>
              <a:t>Cardiac: HF exacerbation</a:t>
            </a:r>
            <a:endParaRPr lang="en-US" sz="1500" dirty="0"/>
          </a:p>
          <a:p>
            <a:pPr lvl="1" indent="0">
              <a:lnSpc>
                <a:spcPct val="120000"/>
              </a:lnSpc>
              <a:spcAft>
                <a:spcPts val="0"/>
              </a:spcAft>
              <a:buFont typeface="Courier New" panose="020B0604020202020204" pitchFamily="34" charset="0"/>
              <a:buChar char="o"/>
            </a:pPr>
            <a:r>
              <a:rPr lang="en-US" sz="1500"/>
              <a:t>Hematologic: anemia</a:t>
            </a:r>
            <a:endParaRPr lang="en-US" sz="1500" dirty="0"/>
          </a:p>
          <a:p>
            <a:pPr lvl="1" indent="0">
              <a:lnSpc>
                <a:spcPct val="120000"/>
              </a:lnSpc>
              <a:spcAft>
                <a:spcPts val="0"/>
              </a:spcAft>
              <a:buFont typeface="Courier New" panose="020B0604020202020204" pitchFamily="34" charset="0"/>
              <a:buChar char="o"/>
            </a:pPr>
            <a:r>
              <a:rPr lang="en-US" sz="1500" dirty="0"/>
              <a:t>Nervous System/MSK: obesity hypoventilation, </a:t>
            </a:r>
            <a:r>
              <a:rPr lang="en-US" sz="1500"/>
              <a:t>myasthenia gravis, c-spine injury</a:t>
            </a:r>
            <a:endParaRPr lang="en-US" sz="1500" dirty="0"/>
          </a:p>
          <a:p>
            <a:pPr lvl="1" indent="0">
              <a:lnSpc>
                <a:spcPct val="120000"/>
              </a:lnSpc>
              <a:spcAft>
                <a:spcPts val="0"/>
              </a:spcAft>
              <a:buFont typeface="Courier New" panose="020B0604020202020204" pitchFamily="34" charset="0"/>
              <a:buChar char="o"/>
            </a:pPr>
            <a:r>
              <a:rPr lang="en-US" sz="1500"/>
              <a:t>Etc.</a:t>
            </a:r>
            <a:endParaRPr lang="en-US" sz="1500" dirty="0"/>
          </a:p>
          <a:p>
            <a:pPr lvl="1" indent="0">
              <a:lnSpc>
                <a:spcPct val="120000"/>
              </a:lnSpc>
              <a:spcBef>
                <a:spcPts val="0"/>
              </a:spcBef>
              <a:buFont typeface="Courier New" panose="020B0604020202020204" pitchFamily="34" charset="0"/>
              <a:buChar char="o"/>
            </a:pPr>
            <a:endParaRPr lang="en-US" sz="1500" dirty="0"/>
          </a:p>
          <a:p>
            <a:pPr indent="0">
              <a:lnSpc>
                <a:spcPct val="120000"/>
              </a:lnSpc>
              <a:spcAft>
                <a:spcPts val="0"/>
              </a:spcAft>
            </a:pPr>
            <a:r>
              <a:rPr lang="en-US" sz="1500" b="1"/>
              <a:t>What to do next? </a:t>
            </a:r>
          </a:p>
          <a:p>
            <a:pPr lvl="1" indent="0">
              <a:lnSpc>
                <a:spcPct val="120000"/>
              </a:lnSpc>
              <a:spcBef>
                <a:spcPts val="0"/>
              </a:spcBef>
              <a:buFont typeface="Courier New" panose="020B0604020202020204" pitchFamily="34" charset="0"/>
              <a:buChar char="o"/>
            </a:pPr>
            <a:r>
              <a:rPr lang="en-US" sz="1500"/>
              <a:t>Detailed physical exam</a:t>
            </a:r>
            <a:endParaRPr lang="en-US" sz="1500" dirty="0"/>
          </a:p>
          <a:p>
            <a:pPr lvl="1" indent="0">
              <a:lnSpc>
                <a:spcPct val="120000"/>
              </a:lnSpc>
              <a:spcBef>
                <a:spcPts val="0"/>
              </a:spcBef>
              <a:buFont typeface="Courier New" panose="020B0604020202020204" pitchFamily="34" charset="0"/>
              <a:buChar char="o"/>
            </a:pPr>
            <a:r>
              <a:rPr lang="en-US" sz="1500"/>
              <a:t>Add supplemental O2</a:t>
            </a:r>
            <a:endParaRPr lang="en-US" sz="1500" dirty="0"/>
          </a:p>
          <a:p>
            <a:pPr lvl="1" indent="0">
              <a:lnSpc>
                <a:spcPct val="120000"/>
              </a:lnSpc>
              <a:spcBef>
                <a:spcPts val="0"/>
              </a:spcBef>
              <a:buFont typeface="Courier New" panose="020B0604020202020204" pitchFamily="34" charset="0"/>
              <a:buChar char="o"/>
            </a:pPr>
            <a:r>
              <a:rPr lang="en-US" sz="1500"/>
              <a:t>ER for further evaluation</a:t>
            </a:r>
            <a:endParaRPr lang="en-US" sz="1500" dirty="0"/>
          </a:p>
          <a:p>
            <a:pPr lvl="1" indent="0">
              <a:lnSpc>
                <a:spcPct val="120000"/>
              </a:lnSpc>
              <a:spcBef>
                <a:spcPts val="0"/>
              </a:spcBef>
              <a:buFont typeface="Courier New" panose="020B0604020202020204" pitchFamily="34" charset="0"/>
              <a:buChar char="o"/>
            </a:pPr>
            <a:endParaRPr lang="en-US" sz="1500" dirty="0"/>
          </a:p>
          <a:p>
            <a:pPr lvl="1" indent="0">
              <a:lnSpc>
                <a:spcPct val="120000"/>
              </a:lnSpc>
              <a:spcBef>
                <a:spcPts val="0"/>
              </a:spcBef>
              <a:buFont typeface="Courier New" panose="020B0604020202020204" pitchFamily="34" charset="0"/>
              <a:buChar char="o"/>
            </a:pPr>
            <a:endParaRPr lang="en-US" sz="1500" dirty="0"/>
          </a:p>
          <a:p>
            <a:pPr lvl="1" indent="0">
              <a:lnSpc>
                <a:spcPct val="120000"/>
              </a:lnSpc>
              <a:spcBef>
                <a:spcPts val="0"/>
              </a:spcBef>
              <a:buFont typeface="Courier New" panose="020B0604020202020204" pitchFamily="34" charset="0"/>
              <a:buChar char="o"/>
            </a:pPr>
            <a:endParaRPr lang="en-US" sz="1500" dirty="0"/>
          </a:p>
          <a:p>
            <a:pPr marL="0" indent="0">
              <a:lnSpc>
                <a:spcPct val="120000"/>
              </a:lnSpc>
              <a:spcAft>
                <a:spcPts val="0"/>
              </a:spcAft>
              <a:buNone/>
            </a:pPr>
            <a:endParaRPr lang="en-US" sz="1500" b="1" dirty="0"/>
          </a:p>
          <a:p>
            <a:pPr lvl="1" indent="0">
              <a:lnSpc>
                <a:spcPct val="120000"/>
              </a:lnSpc>
              <a:spcBef>
                <a:spcPts val="0"/>
              </a:spcBef>
              <a:buFont typeface="Courier New" panose="020B0604020202020204" pitchFamily="34" charset="0"/>
              <a:buChar char="o"/>
            </a:pPr>
            <a:endParaRPr lang="en-US" sz="1500" dirty="0"/>
          </a:p>
        </p:txBody>
      </p:sp>
    </p:spTree>
    <p:extLst>
      <p:ext uri="{BB962C8B-B14F-4D97-AF65-F5344CB8AC3E}">
        <p14:creationId xmlns:p14="http://schemas.microsoft.com/office/powerpoint/2010/main" val="322820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B6A4D-9141-28EE-76B5-DABD646ECA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906857-B92F-4D01-5919-42BB4F3FDC33}"/>
              </a:ext>
            </a:extLst>
          </p:cNvPr>
          <p:cNvSpPr>
            <a:spLocks noGrp="1"/>
          </p:cNvSpPr>
          <p:nvPr>
            <p:ph type="title"/>
          </p:nvPr>
        </p:nvSpPr>
        <p:spPr/>
        <p:txBody>
          <a:bodyPr/>
          <a:lstStyle/>
          <a:p>
            <a:r>
              <a:rPr lang="en-US">
                <a:latin typeface="Georgia"/>
              </a:rPr>
              <a:t>Palliative Care Emergencies #4</a:t>
            </a:r>
            <a:endParaRPr lang="en-US"/>
          </a:p>
        </p:txBody>
      </p:sp>
      <p:sp>
        <p:nvSpPr>
          <p:cNvPr id="3" name="Content Placeholder 2">
            <a:extLst>
              <a:ext uri="{FF2B5EF4-FFF2-40B4-BE49-F238E27FC236}">
                <a16:creationId xmlns:a16="http://schemas.microsoft.com/office/drawing/2014/main" id="{50C43010-4E95-652E-B1D3-385BA2C31BB3}"/>
              </a:ext>
            </a:extLst>
          </p:cNvPr>
          <p:cNvSpPr>
            <a:spLocks noGrp="1"/>
          </p:cNvSpPr>
          <p:nvPr>
            <p:ph idx="1"/>
          </p:nvPr>
        </p:nvSpPr>
        <p:spPr/>
        <p:txBody>
          <a:bodyPr vert="horz" lIns="91440" tIns="45720" rIns="91440" bIns="45720" rtlCol="0" anchor="t">
            <a:normAutofit fontScale="85000" lnSpcReduction="20000"/>
          </a:bodyPr>
          <a:lstStyle/>
          <a:p>
            <a:r>
              <a:rPr lang="en-US" sz="2400" b="1" dirty="0"/>
              <a:t>Patient Vignette: </a:t>
            </a:r>
            <a:r>
              <a:rPr lang="en-US" sz="2400"/>
              <a:t>A 32 y/o M with h/o metastatic colorectal cancer calls clinic and reports that he has not had a bowel movement in about a week. He also reports severe nausea, vomiting, and abdominal pain that started the day prior.</a:t>
            </a:r>
            <a:r>
              <a:rPr lang="en-US" sz="2400" dirty="0"/>
              <a:t> </a:t>
            </a:r>
            <a:endParaRPr lang="en-US"/>
          </a:p>
          <a:p>
            <a:endParaRPr lang="en-US" sz="2400" dirty="0"/>
          </a:p>
          <a:p>
            <a:r>
              <a:rPr lang="en-US" sz="2400" b="1" dirty="0"/>
              <a:t>What are we worried </a:t>
            </a:r>
            <a:r>
              <a:rPr lang="en-US" sz="2400" b="1"/>
              <a:t>about?</a:t>
            </a:r>
            <a:endParaRPr lang="en-US" sz="2400" b="1" dirty="0"/>
          </a:p>
          <a:p>
            <a:pPr lvl="1">
              <a:spcAft>
                <a:spcPts val="1000"/>
              </a:spcAft>
              <a:buFont typeface="Courier New" panose="020B0604020202020204" pitchFamily="34" charset="0"/>
              <a:buChar char="o"/>
            </a:pPr>
            <a:r>
              <a:rPr lang="en-US"/>
              <a:t>Bowel Obstruction</a:t>
            </a:r>
            <a:endParaRPr lang="en-US" dirty="0"/>
          </a:p>
          <a:p>
            <a:pPr lvl="1">
              <a:buFont typeface="Courier New" panose="020B0604020202020204" pitchFamily="34" charset="0"/>
              <a:buChar char="o"/>
            </a:pPr>
            <a:endParaRPr lang="en-US" dirty="0"/>
          </a:p>
          <a:p>
            <a:r>
              <a:rPr lang="en-US" sz="2400" b="1"/>
              <a:t>What to do next? </a:t>
            </a:r>
            <a:endParaRPr lang="en-US" sz="2400" b="1" dirty="0"/>
          </a:p>
          <a:p>
            <a:pPr lvl="1">
              <a:spcAft>
                <a:spcPts val="1000"/>
              </a:spcAft>
              <a:buFont typeface="Courier New" panose="020B0604020202020204" pitchFamily="34" charset="0"/>
              <a:buChar char="o"/>
            </a:pPr>
            <a:r>
              <a:rPr lang="en-US"/>
              <a:t>ED for urgent imaging (CT, will show dilated loops of bowel)</a:t>
            </a:r>
            <a:endParaRPr lang="en-US" dirty="0"/>
          </a:p>
          <a:p>
            <a:pPr lvl="1">
              <a:spcAft>
                <a:spcPts val="1000"/>
              </a:spcAft>
              <a:buFont typeface="Courier New" panose="020B0604020202020204" pitchFamily="34" charset="0"/>
              <a:buChar char="o"/>
            </a:pPr>
            <a:r>
              <a:rPr lang="en-US" dirty="0"/>
              <a:t>Treatment to include pain control (IV opioids), nausea control (IV haloperidol, avoid </a:t>
            </a:r>
            <a:r>
              <a:rPr lang="en-US" dirty="0" err="1"/>
              <a:t>metoclopromide</a:t>
            </a:r>
            <a:r>
              <a:rPr lang="en-US" dirty="0"/>
              <a:t>), NGT placement, possibly octreotide</a:t>
            </a:r>
          </a:p>
          <a:p>
            <a:pPr lvl="1">
              <a:spcAft>
                <a:spcPts val="1000"/>
              </a:spcAft>
              <a:buFont typeface="Courier New" panose="020B0604020202020204" pitchFamily="34" charset="0"/>
              <a:buChar char="o"/>
            </a:pPr>
            <a:endParaRPr lang="en-US" dirty="0"/>
          </a:p>
        </p:txBody>
      </p:sp>
    </p:spTree>
    <p:extLst>
      <p:ext uri="{BB962C8B-B14F-4D97-AF65-F5344CB8AC3E}">
        <p14:creationId xmlns:p14="http://schemas.microsoft.com/office/powerpoint/2010/main" val="4653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522F2-D46C-2CAF-6D20-2FCDAB278A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4E374D-DEE0-8635-45FB-A9AF6CEAEB03}"/>
              </a:ext>
            </a:extLst>
          </p:cNvPr>
          <p:cNvSpPr>
            <a:spLocks noGrp="1"/>
          </p:cNvSpPr>
          <p:nvPr>
            <p:ph type="title"/>
          </p:nvPr>
        </p:nvSpPr>
        <p:spPr/>
        <p:txBody>
          <a:bodyPr/>
          <a:lstStyle/>
          <a:p>
            <a:r>
              <a:rPr lang="en-US">
                <a:latin typeface="Georgia"/>
              </a:rPr>
              <a:t>Palliative Care Emergencies #5</a:t>
            </a:r>
            <a:endParaRPr lang="en-US"/>
          </a:p>
        </p:txBody>
      </p:sp>
      <p:sp>
        <p:nvSpPr>
          <p:cNvPr id="3" name="Content Placeholder 2">
            <a:extLst>
              <a:ext uri="{FF2B5EF4-FFF2-40B4-BE49-F238E27FC236}">
                <a16:creationId xmlns:a16="http://schemas.microsoft.com/office/drawing/2014/main" id="{DE389B8B-03C2-EF98-E2E2-A8255263CB9D}"/>
              </a:ext>
            </a:extLst>
          </p:cNvPr>
          <p:cNvSpPr>
            <a:spLocks noGrp="1"/>
          </p:cNvSpPr>
          <p:nvPr>
            <p:ph idx="1"/>
          </p:nvPr>
        </p:nvSpPr>
        <p:spPr/>
        <p:txBody>
          <a:bodyPr vert="horz" lIns="91440" tIns="45720" rIns="91440" bIns="45720" rtlCol="0" anchor="t">
            <a:normAutofit fontScale="92500" lnSpcReduction="20000"/>
          </a:bodyPr>
          <a:lstStyle/>
          <a:p>
            <a:r>
              <a:rPr lang="en-US" sz="2400" b="1" dirty="0"/>
              <a:t>Patient Vignette: </a:t>
            </a:r>
            <a:r>
              <a:rPr lang="en-US" sz="2400" dirty="0"/>
              <a:t>40 y/o F with multiple myeloma comes to clinic with severe, new-onset back pain. The pain started suddenly the day prior when she stepped out of her car. On exam, you </a:t>
            </a:r>
            <a:r>
              <a:rPr lang="en-US" sz="2400" err="1"/>
              <a:t>notic</a:t>
            </a:r>
            <a:r>
              <a:rPr lang="en-US" sz="2400"/>
              <a:t>e exquisite midline tenderness over her lumbar spine. </a:t>
            </a:r>
            <a:endParaRPr lang="en-US" sz="2400" dirty="0"/>
          </a:p>
          <a:p>
            <a:endParaRPr lang="en-US" sz="2400" dirty="0"/>
          </a:p>
          <a:p>
            <a:r>
              <a:rPr lang="en-US" sz="2400" b="1" dirty="0"/>
              <a:t>What are we worried </a:t>
            </a:r>
            <a:r>
              <a:rPr lang="en-US" sz="2400" b="1"/>
              <a:t>about?</a:t>
            </a:r>
            <a:endParaRPr lang="en-US" sz="2400" b="1" dirty="0"/>
          </a:p>
          <a:p>
            <a:pPr lvl="1">
              <a:spcAft>
                <a:spcPts val="1000"/>
              </a:spcAft>
              <a:buFont typeface="Courier New" panose="020B0604020202020204" pitchFamily="34" charset="0"/>
              <a:buChar char="o"/>
            </a:pPr>
            <a:r>
              <a:rPr lang="en-US"/>
              <a:t>Malignant compression fracture</a:t>
            </a:r>
            <a:endParaRPr lang="en-US" dirty="0"/>
          </a:p>
          <a:p>
            <a:pPr lvl="1">
              <a:buFont typeface="Courier New" panose="020B0604020202020204" pitchFamily="34" charset="0"/>
              <a:buChar char="o"/>
            </a:pPr>
            <a:endParaRPr lang="en-US" dirty="0"/>
          </a:p>
          <a:p>
            <a:r>
              <a:rPr lang="en-US" sz="2400" b="1"/>
              <a:t>What to do next? </a:t>
            </a:r>
            <a:endParaRPr lang="en-US" sz="2400" b="1" dirty="0"/>
          </a:p>
          <a:p>
            <a:pPr lvl="1">
              <a:spcAft>
                <a:spcPts val="1000"/>
              </a:spcAft>
              <a:buFont typeface="Courier New" panose="020B0604020202020204" pitchFamily="34" charset="0"/>
              <a:buChar char="o"/>
            </a:pPr>
            <a:r>
              <a:rPr lang="en-US" sz="2200"/>
              <a:t>Send to ER for urgent imaging (CT, MRI). IR consult for evaluation for vertebroplasty/kyphoplasty. </a:t>
            </a:r>
          </a:p>
          <a:p>
            <a:pPr lvl="1">
              <a:spcAft>
                <a:spcPts val="1000"/>
              </a:spcAft>
              <a:buFont typeface="Courier New" panose="020B0604020202020204" pitchFamily="34" charset="0"/>
              <a:buChar char="o"/>
            </a:pPr>
            <a:endParaRPr lang="en-US" dirty="0"/>
          </a:p>
          <a:p>
            <a:pPr lvl="1">
              <a:spcAft>
                <a:spcPts val="1000"/>
              </a:spcAft>
              <a:buFont typeface="Courier New" panose="020B0604020202020204" pitchFamily="34" charset="0"/>
              <a:buChar char="o"/>
            </a:pPr>
            <a:endParaRPr lang="en-US" dirty="0"/>
          </a:p>
        </p:txBody>
      </p:sp>
    </p:spTree>
    <p:extLst>
      <p:ext uri="{BB962C8B-B14F-4D97-AF65-F5344CB8AC3E}">
        <p14:creationId xmlns:p14="http://schemas.microsoft.com/office/powerpoint/2010/main" val="224149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D1055-44E3-332E-F66B-94882A6F6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C26974-3FFD-C585-7E0F-92F5A9F81A01}"/>
              </a:ext>
            </a:extLst>
          </p:cNvPr>
          <p:cNvSpPr>
            <a:spLocks noGrp="1"/>
          </p:cNvSpPr>
          <p:nvPr>
            <p:ph type="title"/>
          </p:nvPr>
        </p:nvSpPr>
        <p:spPr/>
        <p:txBody>
          <a:bodyPr/>
          <a:lstStyle/>
          <a:p>
            <a:r>
              <a:rPr lang="en-US">
                <a:latin typeface="Georgia"/>
              </a:rPr>
              <a:t>Palliative Care Emergencies #6</a:t>
            </a:r>
            <a:endParaRPr lang="en-US"/>
          </a:p>
        </p:txBody>
      </p:sp>
      <p:sp>
        <p:nvSpPr>
          <p:cNvPr id="3" name="Content Placeholder 2">
            <a:extLst>
              <a:ext uri="{FF2B5EF4-FFF2-40B4-BE49-F238E27FC236}">
                <a16:creationId xmlns:a16="http://schemas.microsoft.com/office/drawing/2014/main" id="{17CB9B99-5F0C-8CC1-6F90-45A87E8E4FA5}"/>
              </a:ext>
            </a:extLst>
          </p:cNvPr>
          <p:cNvSpPr>
            <a:spLocks noGrp="1"/>
          </p:cNvSpPr>
          <p:nvPr>
            <p:ph idx="1"/>
          </p:nvPr>
        </p:nvSpPr>
        <p:spPr>
          <a:xfrm>
            <a:off x="838200" y="1709074"/>
            <a:ext cx="10515600" cy="3982616"/>
          </a:xfrm>
        </p:spPr>
        <p:txBody>
          <a:bodyPr vert="horz" lIns="91440" tIns="45720" rIns="91440" bIns="45720" rtlCol="0" anchor="t">
            <a:noAutofit/>
          </a:bodyPr>
          <a:lstStyle/>
          <a:p>
            <a:r>
              <a:rPr lang="en-US" sz="2000" b="1" dirty="0"/>
              <a:t>Patient Vignette: </a:t>
            </a:r>
            <a:r>
              <a:rPr lang="en-US" sz="2000" dirty="0"/>
              <a:t>64 y/o M with lung cancer metastatic to bones. His partner calls the clinic and states that the patient has been "not </a:t>
            </a:r>
            <a:r>
              <a:rPr lang="en-US" sz="2000"/>
              <a:t>himself" for the past few days. He has been confused, constipated, and nauseated. He has vomited several times and urinating more than usual. Today, he seems very tired and is difficult to wake up.</a:t>
            </a:r>
            <a:endParaRPr lang="en-US" sz="2000" dirty="0"/>
          </a:p>
          <a:p>
            <a:endParaRPr lang="en-US" sz="2000" dirty="0"/>
          </a:p>
          <a:p>
            <a:r>
              <a:rPr lang="en-US" sz="2000" b="1" dirty="0"/>
              <a:t>What are we worried </a:t>
            </a:r>
            <a:r>
              <a:rPr lang="en-US" sz="2000" b="1"/>
              <a:t>about?</a:t>
            </a:r>
            <a:endParaRPr lang="en-US" sz="2000" b="1" dirty="0"/>
          </a:p>
          <a:p>
            <a:pPr lvl="1">
              <a:spcAft>
                <a:spcPts val="1000"/>
              </a:spcAft>
              <a:buFont typeface="Courier New" panose="020B0604020202020204" pitchFamily="34" charset="0"/>
              <a:buChar char="o"/>
            </a:pPr>
            <a:r>
              <a:rPr lang="en-US" sz="2000"/>
              <a:t>Hypercalcemia</a:t>
            </a:r>
            <a:endParaRPr lang="en-US" sz="2000" dirty="0"/>
          </a:p>
          <a:p>
            <a:pPr lvl="1">
              <a:buFont typeface="Courier New" panose="020B0604020202020204" pitchFamily="34" charset="0"/>
              <a:buChar char="o"/>
            </a:pPr>
            <a:endParaRPr lang="en-US" sz="2000" dirty="0"/>
          </a:p>
          <a:p>
            <a:r>
              <a:rPr lang="en-US" sz="2000" b="1"/>
              <a:t>What to do next? </a:t>
            </a:r>
            <a:endParaRPr lang="en-US" sz="2000" b="1" dirty="0"/>
          </a:p>
          <a:p>
            <a:pPr lvl="1">
              <a:spcAft>
                <a:spcPts val="1000"/>
              </a:spcAft>
              <a:buFont typeface="Courier New" panose="020B0604020202020204" pitchFamily="34" charset="0"/>
              <a:buChar char="o"/>
            </a:pPr>
            <a:r>
              <a:rPr lang="en-US" sz="2000" dirty="0"/>
              <a:t>Send patient to ED for urgent BMP. Treatment for hypercalcemia will involve fluids +/- loop diuretics and bisphosphonates, and evaluation for cancer-directed therap</a:t>
            </a:r>
            <a:r>
              <a:rPr lang="en-US" sz="2000"/>
              <a:t>ies.</a:t>
            </a:r>
            <a:endParaRPr lang="en-US" sz="2000" dirty="0"/>
          </a:p>
          <a:p>
            <a:pPr lvl="1">
              <a:spcAft>
                <a:spcPts val="1000"/>
              </a:spcAft>
              <a:buFont typeface="Courier New" panose="020B0604020202020204" pitchFamily="34" charset="0"/>
              <a:buChar char="o"/>
            </a:pPr>
            <a:endParaRPr lang="en-US" sz="2000" dirty="0"/>
          </a:p>
          <a:p>
            <a:pPr lvl="1">
              <a:spcAft>
                <a:spcPts val="1000"/>
              </a:spcAft>
              <a:buFont typeface="Courier New" panose="020B0604020202020204" pitchFamily="34" charset="0"/>
              <a:buChar char="o"/>
            </a:pPr>
            <a:endParaRPr lang="en-US" sz="2000" dirty="0"/>
          </a:p>
        </p:txBody>
      </p:sp>
    </p:spTree>
    <p:extLst>
      <p:ext uri="{BB962C8B-B14F-4D97-AF65-F5344CB8AC3E}">
        <p14:creationId xmlns:p14="http://schemas.microsoft.com/office/powerpoint/2010/main" val="1283004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8BC9A-B5AD-9801-9727-D8E2257DB1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EDAAD-422D-7F7D-848C-AE6343DACE8D}"/>
              </a:ext>
            </a:extLst>
          </p:cNvPr>
          <p:cNvSpPr>
            <a:spLocks noGrp="1"/>
          </p:cNvSpPr>
          <p:nvPr>
            <p:ph type="title"/>
          </p:nvPr>
        </p:nvSpPr>
        <p:spPr/>
        <p:txBody>
          <a:bodyPr/>
          <a:lstStyle/>
          <a:p>
            <a:r>
              <a:rPr lang="en-US">
                <a:latin typeface="Georgia"/>
              </a:rPr>
              <a:t>Palliative Care Emergencies #7</a:t>
            </a:r>
            <a:endParaRPr lang="en-US"/>
          </a:p>
        </p:txBody>
      </p:sp>
      <p:sp>
        <p:nvSpPr>
          <p:cNvPr id="3" name="Content Placeholder 2">
            <a:extLst>
              <a:ext uri="{FF2B5EF4-FFF2-40B4-BE49-F238E27FC236}">
                <a16:creationId xmlns:a16="http://schemas.microsoft.com/office/drawing/2014/main" id="{6F27ED0F-1C1A-4A40-322F-E9F967BE7DFE}"/>
              </a:ext>
            </a:extLst>
          </p:cNvPr>
          <p:cNvSpPr>
            <a:spLocks noGrp="1"/>
          </p:cNvSpPr>
          <p:nvPr>
            <p:ph idx="1"/>
          </p:nvPr>
        </p:nvSpPr>
        <p:spPr/>
        <p:txBody>
          <a:bodyPr vert="horz" lIns="91440" tIns="45720" rIns="91440" bIns="45720" rtlCol="0" anchor="t">
            <a:normAutofit fontScale="77500" lnSpcReduction="20000"/>
          </a:bodyPr>
          <a:lstStyle/>
          <a:p>
            <a:r>
              <a:rPr lang="en-US" sz="2400" b="1"/>
              <a:t>Patient Vignette: </a:t>
            </a:r>
            <a:r>
              <a:rPr lang="en-US" sz="2400"/>
              <a:t>45 y/o patient with newly-diagnosed GBM. Their sister calls clinic and states that patient has had worsening headache, confusion, and sleepiness over the past couple of days.</a:t>
            </a:r>
          </a:p>
          <a:p>
            <a:endParaRPr lang="en-US" sz="2400" dirty="0"/>
          </a:p>
          <a:p>
            <a:r>
              <a:rPr lang="en-US" sz="2400" b="1" dirty="0"/>
              <a:t>What are we worried </a:t>
            </a:r>
            <a:r>
              <a:rPr lang="en-US" sz="2400" b="1"/>
              <a:t>about?</a:t>
            </a:r>
            <a:endParaRPr lang="en-US" sz="2400" b="1" dirty="0"/>
          </a:p>
          <a:p>
            <a:pPr lvl="1">
              <a:spcAft>
                <a:spcPts val="1000"/>
              </a:spcAft>
              <a:buFont typeface="Courier New" panose="020B0604020202020204" pitchFamily="34" charset="0"/>
              <a:buChar char="o"/>
            </a:pPr>
            <a:r>
              <a:rPr lang="en-US"/>
              <a:t>Increased intracranial pressure</a:t>
            </a:r>
            <a:endParaRPr lang="en-US" dirty="0"/>
          </a:p>
          <a:p>
            <a:pPr lvl="1">
              <a:buFont typeface="Courier New" panose="020B0604020202020204" pitchFamily="34" charset="0"/>
              <a:buChar char="o"/>
            </a:pPr>
            <a:endParaRPr lang="en-US" dirty="0"/>
          </a:p>
          <a:p>
            <a:r>
              <a:rPr lang="en-US" sz="2400" b="1"/>
              <a:t>What to do next? </a:t>
            </a:r>
            <a:endParaRPr lang="en-US" sz="2400" b="1" dirty="0"/>
          </a:p>
          <a:p>
            <a:pPr lvl="1">
              <a:spcAft>
                <a:spcPts val="1000"/>
              </a:spcAft>
              <a:buFont typeface="Courier New" panose="020B0604020202020204" pitchFamily="34" charset="0"/>
              <a:buChar char="o"/>
            </a:pPr>
            <a:r>
              <a:rPr lang="en-US" sz="2600" dirty="0"/>
              <a:t>Send to ER for urgent imaging (head CT) and lumbar puncture. Treatment includes </a:t>
            </a:r>
            <a:r>
              <a:rPr lang="en-US" sz="2600" dirty="0">
                <a:ea typeface="+mn-lt"/>
                <a:cs typeface="+mn-lt"/>
              </a:rPr>
              <a:t>close observation in neuro ICU, osmotic therapy with mannitol or hypertonic saline, steroids if caused by intracranial tumor/</a:t>
            </a:r>
            <a:r>
              <a:rPr lang="en-US" sz="2600" dirty="0" err="1">
                <a:ea typeface="+mn-lt"/>
                <a:cs typeface="+mn-lt"/>
              </a:rPr>
              <a:t>absces</a:t>
            </a:r>
            <a:r>
              <a:rPr lang="en-US" sz="2600" dirty="0">
                <a:ea typeface="+mn-lt"/>
                <a:cs typeface="+mn-lt"/>
              </a:rPr>
              <a:t>, elevating head of bed.</a:t>
            </a:r>
            <a:endParaRPr lang="en-US" sz="2600" dirty="0"/>
          </a:p>
          <a:p>
            <a:pPr lvl="1">
              <a:spcAft>
                <a:spcPts val="1000"/>
              </a:spcAft>
              <a:buFont typeface="Courier New" panose="020B0604020202020204" pitchFamily="34" charset="0"/>
              <a:buChar char="o"/>
            </a:pPr>
            <a:endParaRPr lang="en-US" sz="3000" dirty="0"/>
          </a:p>
          <a:p>
            <a:pPr lvl="1">
              <a:spcAft>
                <a:spcPts val="1000"/>
              </a:spcAft>
              <a:buFont typeface="Courier New" panose="020B0604020202020204" pitchFamily="34" charset="0"/>
              <a:buChar char="o"/>
            </a:pPr>
            <a:endParaRPr lang="en-US" dirty="0"/>
          </a:p>
          <a:p>
            <a:pPr lvl="1">
              <a:spcAft>
                <a:spcPts val="1000"/>
              </a:spcAft>
              <a:buFont typeface="Courier New" panose="020B0604020202020204" pitchFamily="34" charset="0"/>
              <a:buChar char="o"/>
            </a:pPr>
            <a:endParaRPr lang="en-US" dirty="0"/>
          </a:p>
        </p:txBody>
      </p:sp>
    </p:spTree>
    <p:extLst>
      <p:ext uri="{BB962C8B-B14F-4D97-AF65-F5344CB8AC3E}">
        <p14:creationId xmlns:p14="http://schemas.microsoft.com/office/powerpoint/2010/main" val="105419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A9B38-2D01-2132-3B5A-3AD6EE9FB4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7ACC27-5C20-B3BB-DB6A-658837334F57}"/>
              </a:ext>
            </a:extLst>
          </p:cNvPr>
          <p:cNvSpPr>
            <a:spLocks noGrp="1"/>
          </p:cNvSpPr>
          <p:nvPr>
            <p:ph type="title"/>
          </p:nvPr>
        </p:nvSpPr>
        <p:spPr>
          <a:xfrm>
            <a:off x="831850" y="1439414"/>
            <a:ext cx="7169150" cy="2091418"/>
          </a:xfrm>
        </p:spPr>
        <p:txBody>
          <a:bodyPr wrap="square" anchor="b">
            <a:normAutofit/>
          </a:bodyPr>
          <a:lstStyle/>
          <a:p>
            <a:r>
              <a:rPr lang="en-US">
                <a:latin typeface="Georgia"/>
              </a:rPr>
              <a:t>Learning Objective</a:t>
            </a:r>
            <a:endParaRPr lang="en-US"/>
          </a:p>
        </p:txBody>
      </p:sp>
      <p:sp>
        <p:nvSpPr>
          <p:cNvPr id="3" name="Content Placeholder 2">
            <a:extLst>
              <a:ext uri="{FF2B5EF4-FFF2-40B4-BE49-F238E27FC236}">
                <a16:creationId xmlns:a16="http://schemas.microsoft.com/office/drawing/2014/main" id="{BCBB13F4-E529-DE89-7978-DEA1FD92DF47}"/>
              </a:ext>
            </a:extLst>
          </p:cNvPr>
          <p:cNvSpPr>
            <a:spLocks noGrp="1"/>
          </p:cNvSpPr>
          <p:nvPr>
            <p:ph type="body" idx="1"/>
          </p:nvPr>
        </p:nvSpPr>
        <p:spPr>
          <a:xfrm>
            <a:off x="831850" y="3872610"/>
            <a:ext cx="7169150" cy="1500187"/>
          </a:xfrm>
        </p:spPr>
        <p:txBody>
          <a:bodyPr vert="horz" wrap="square" lIns="91440" tIns="45720" rIns="91440" bIns="45720" rtlCol="0" anchor="t">
            <a:normAutofit/>
          </a:bodyPr>
          <a:lstStyle/>
          <a:p>
            <a:r>
              <a:rPr lang="en-US" sz="2200" dirty="0"/>
              <a:t> Inter-visit patient care (inbox, appointment triage, phone calls, crises/emergencies, medication access, psychosocial barriers to care)</a:t>
            </a:r>
          </a:p>
          <a:p>
            <a:endParaRPr lang="en-US" sz="2200"/>
          </a:p>
        </p:txBody>
      </p:sp>
    </p:spTree>
    <p:extLst>
      <p:ext uri="{BB962C8B-B14F-4D97-AF65-F5344CB8AC3E}">
        <p14:creationId xmlns:p14="http://schemas.microsoft.com/office/powerpoint/2010/main" val="16169760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7AD79-AC2F-7A86-0F48-9E26A91F71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F7B42A-1CF3-7E4C-5623-9FF9C0321FF7}"/>
              </a:ext>
            </a:extLst>
          </p:cNvPr>
          <p:cNvSpPr>
            <a:spLocks noGrp="1"/>
          </p:cNvSpPr>
          <p:nvPr>
            <p:ph type="title"/>
          </p:nvPr>
        </p:nvSpPr>
        <p:spPr/>
        <p:txBody>
          <a:bodyPr/>
          <a:lstStyle/>
          <a:p>
            <a:r>
              <a:rPr lang="en-US">
                <a:latin typeface="Georgia"/>
              </a:rPr>
              <a:t>Palliative Care Emergencies #8</a:t>
            </a:r>
            <a:endParaRPr lang="en-US"/>
          </a:p>
        </p:txBody>
      </p:sp>
      <p:sp>
        <p:nvSpPr>
          <p:cNvPr id="3" name="Content Placeholder 2">
            <a:extLst>
              <a:ext uri="{FF2B5EF4-FFF2-40B4-BE49-F238E27FC236}">
                <a16:creationId xmlns:a16="http://schemas.microsoft.com/office/drawing/2014/main" id="{F57A605A-32BF-8BF8-229E-228E289F56FF}"/>
              </a:ext>
            </a:extLst>
          </p:cNvPr>
          <p:cNvSpPr>
            <a:spLocks noGrp="1"/>
          </p:cNvSpPr>
          <p:nvPr>
            <p:ph idx="1"/>
          </p:nvPr>
        </p:nvSpPr>
        <p:spPr>
          <a:xfrm>
            <a:off x="838200" y="1953489"/>
            <a:ext cx="10515600" cy="4528955"/>
          </a:xfrm>
        </p:spPr>
        <p:txBody>
          <a:bodyPr vert="horz" lIns="91440" tIns="45720" rIns="91440" bIns="45720" rtlCol="0" anchor="t">
            <a:normAutofit fontScale="70000" lnSpcReduction="20000"/>
          </a:bodyPr>
          <a:lstStyle/>
          <a:p>
            <a:r>
              <a:rPr lang="en-US" sz="2400" b="1" dirty="0"/>
              <a:t>Patient Vignette: </a:t>
            </a:r>
            <a:r>
              <a:rPr lang="en-US" sz="2400" dirty="0"/>
              <a:t>A 49 y/o F with a history of breast cancer presents to clinic. She reports that the day prior, she had an episode of  </a:t>
            </a:r>
            <a:r>
              <a:rPr lang="en-US" sz="2400"/>
              <a:t>unresponsiveness, during which her family reports she had rhythmic shaking of her right upper extremity. She was confused and fatigued for several hours after the event, though she feels fine now.</a:t>
            </a:r>
            <a:endParaRPr lang="en-US" sz="2400" dirty="0"/>
          </a:p>
          <a:p>
            <a:endParaRPr lang="en-US" sz="2400" dirty="0"/>
          </a:p>
          <a:p>
            <a:r>
              <a:rPr lang="en-US" sz="2400" b="1" dirty="0"/>
              <a:t>What are we worried </a:t>
            </a:r>
            <a:r>
              <a:rPr lang="en-US" sz="2400" b="1"/>
              <a:t>about?</a:t>
            </a:r>
            <a:endParaRPr lang="en-US" sz="2400" b="1" dirty="0"/>
          </a:p>
          <a:p>
            <a:pPr lvl="1">
              <a:spcAft>
                <a:spcPts val="1000"/>
              </a:spcAft>
              <a:buFont typeface="Courier New" panose="020B0604020202020204" pitchFamily="34" charset="0"/>
              <a:buChar char="o"/>
            </a:pPr>
            <a:r>
              <a:rPr lang="en-US"/>
              <a:t>Seizure</a:t>
            </a:r>
            <a:endParaRPr lang="en-US" dirty="0"/>
          </a:p>
          <a:p>
            <a:pPr lvl="1">
              <a:buFont typeface="Courier New" panose="020B0604020202020204" pitchFamily="34" charset="0"/>
              <a:buChar char="o"/>
            </a:pPr>
            <a:endParaRPr lang="en-US" dirty="0"/>
          </a:p>
          <a:p>
            <a:r>
              <a:rPr lang="en-US" sz="2400" b="1"/>
              <a:t>What to do next? </a:t>
            </a:r>
            <a:endParaRPr lang="en-US" sz="2400" b="1" dirty="0"/>
          </a:p>
          <a:p>
            <a:pPr lvl="1">
              <a:spcAft>
                <a:spcPts val="1000"/>
              </a:spcAft>
              <a:buFont typeface="Courier New" panose="020B0604020202020204" pitchFamily="34" charset="0"/>
              <a:buChar char="o"/>
            </a:pPr>
            <a:r>
              <a:rPr lang="en-US"/>
              <a:t>Immediate treatment of seizure includes benzos: IV if in hospital; families can be provided with rectal diazepam if patient having seizures at home.</a:t>
            </a:r>
            <a:endParaRPr lang="en-US" dirty="0"/>
          </a:p>
          <a:p>
            <a:pPr lvl="1">
              <a:spcAft>
                <a:spcPts val="1000"/>
              </a:spcAft>
              <a:buFont typeface="Courier New" panose="020B0604020202020204" pitchFamily="34" charset="0"/>
              <a:buChar char="o"/>
            </a:pPr>
            <a:r>
              <a:rPr lang="en-US"/>
              <a:t>After immediate stabilization, patient should have head imaging to evaluate for metastatic disease or other acute causes of seizure, BNP to rule out electrolyte abnormalities or hypoglycemia, and neurology evaluation for seizure-controlling medication</a:t>
            </a:r>
            <a:endParaRPr lang="en-US" dirty="0"/>
          </a:p>
          <a:p>
            <a:pPr lvl="1">
              <a:spcAft>
                <a:spcPts val="1000"/>
              </a:spcAft>
              <a:buFont typeface="Courier New" panose="020B0604020202020204" pitchFamily="34" charset="0"/>
              <a:buChar char="o"/>
            </a:pPr>
            <a:endParaRPr lang="en-US" dirty="0"/>
          </a:p>
        </p:txBody>
      </p:sp>
    </p:spTree>
    <p:extLst>
      <p:ext uri="{BB962C8B-B14F-4D97-AF65-F5344CB8AC3E}">
        <p14:creationId xmlns:p14="http://schemas.microsoft.com/office/powerpoint/2010/main" val="309548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73FD5-A62C-4FA3-0651-7633C5B487D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765F253-7430-A233-3E02-9B567BA71B92}"/>
              </a:ext>
            </a:extLst>
          </p:cNvPr>
          <p:cNvSpPr>
            <a:spLocks noGrp="1"/>
          </p:cNvSpPr>
          <p:nvPr>
            <p:ph idx="1"/>
          </p:nvPr>
        </p:nvSpPr>
        <p:spPr/>
        <p:txBody>
          <a:bodyPr>
            <a:noAutofit/>
          </a:bodyPr>
          <a:lstStyle/>
          <a:p>
            <a:r>
              <a:rPr lang="en-US" sz="2200" dirty="0"/>
              <a:t>Psychological Emergencies</a:t>
            </a:r>
          </a:p>
          <a:p>
            <a:pPr lvl="1"/>
            <a:r>
              <a:rPr lang="en-US" sz="2200" dirty="0"/>
              <a:t>Active suicidality with a plan</a:t>
            </a:r>
          </a:p>
          <a:p>
            <a:pPr lvl="2"/>
            <a:r>
              <a:rPr lang="en-US" sz="2200" dirty="0"/>
              <a:t>Communicate with the primary palliative care provider/team in real time</a:t>
            </a:r>
          </a:p>
          <a:p>
            <a:pPr lvl="2"/>
            <a:r>
              <a:rPr lang="en-US" sz="2200" dirty="0"/>
              <a:t>Crisis Line</a:t>
            </a:r>
          </a:p>
          <a:p>
            <a:pPr lvl="2"/>
            <a:r>
              <a:rPr lang="en-US" sz="2200" dirty="0"/>
              <a:t>Local Police Department for a wellness check</a:t>
            </a:r>
          </a:p>
          <a:p>
            <a:pPr lvl="1"/>
            <a:r>
              <a:rPr lang="en-US" sz="2200" dirty="0"/>
              <a:t>Passive suicidality </a:t>
            </a:r>
          </a:p>
          <a:p>
            <a:pPr lvl="2"/>
            <a:r>
              <a:rPr lang="en-US" sz="2200" dirty="0"/>
              <a:t>Close surveillance</a:t>
            </a:r>
          </a:p>
          <a:p>
            <a:pPr lvl="2"/>
            <a:r>
              <a:rPr lang="en-US" sz="2200" dirty="0"/>
              <a:t>At least monthly PHQ-9s (collab care rule of thumb)</a:t>
            </a:r>
          </a:p>
          <a:p>
            <a:pPr lvl="2"/>
            <a:r>
              <a:rPr lang="en-US" sz="2200" dirty="0"/>
              <a:t>Home safety concerns</a:t>
            </a:r>
          </a:p>
          <a:p>
            <a:pPr lvl="1"/>
            <a:r>
              <a:rPr lang="en-US" sz="2200" dirty="0"/>
              <a:t>Assess need for DFCS or APS referrals</a:t>
            </a:r>
          </a:p>
          <a:p>
            <a:endParaRPr lang="en-US" sz="2200" dirty="0"/>
          </a:p>
          <a:p>
            <a:endParaRPr lang="en-US" sz="2200" dirty="0"/>
          </a:p>
        </p:txBody>
      </p:sp>
      <p:sp>
        <p:nvSpPr>
          <p:cNvPr id="3" name="Title 2">
            <a:extLst>
              <a:ext uri="{FF2B5EF4-FFF2-40B4-BE49-F238E27FC236}">
                <a16:creationId xmlns:a16="http://schemas.microsoft.com/office/drawing/2014/main" id="{73BCD19C-FA38-2E0D-54C5-29E67E6C2590}"/>
              </a:ext>
            </a:extLst>
          </p:cNvPr>
          <p:cNvSpPr>
            <a:spLocks noGrp="1"/>
          </p:cNvSpPr>
          <p:nvPr>
            <p:ph type="title"/>
          </p:nvPr>
        </p:nvSpPr>
        <p:spPr/>
        <p:txBody>
          <a:bodyPr/>
          <a:lstStyle/>
          <a:p>
            <a:r>
              <a:rPr lang="en-US">
                <a:latin typeface="Georgia"/>
              </a:rPr>
              <a:t>High Yield Summarizing Pearls: Outpatient Palliative Care </a:t>
            </a:r>
            <a:r>
              <a:rPr lang="en-US" dirty="0">
                <a:latin typeface="Georgia"/>
              </a:rPr>
              <a:t>Emergencies: </a:t>
            </a:r>
          </a:p>
        </p:txBody>
      </p:sp>
      <p:sp>
        <p:nvSpPr>
          <p:cNvPr id="2" name="Star: 5 Points 1">
            <a:extLst>
              <a:ext uri="{FF2B5EF4-FFF2-40B4-BE49-F238E27FC236}">
                <a16:creationId xmlns:a16="http://schemas.microsoft.com/office/drawing/2014/main" id="{56F66107-5B23-CE94-E2E5-7C96A9B42ADC}"/>
              </a:ext>
            </a:extLst>
          </p:cNvPr>
          <p:cNvSpPr/>
          <p:nvPr/>
        </p:nvSpPr>
        <p:spPr>
          <a:xfrm>
            <a:off x="10613646" y="364264"/>
            <a:ext cx="914649" cy="88292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90780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F353D-D55F-B7A6-EC51-55FF4409343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8CAEEE4-9495-E833-8177-908C898917EA}"/>
              </a:ext>
            </a:extLst>
          </p:cNvPr>
          <p:cNvSpPr>
            <a:spLocks noGrp="1"/>
          </p:cNvSpPr>
          <p:nvPr>
            <p:ph idx="1"/>
          </p:nvPr>
        </p:nvSpPr>
        <p:spPr/>
        <p:txBody>
          <a:bodyPr vert="horz" lIns="91440" tIns="45720" rIns="91440" bIns="45720" rtlCol="0" anchor="t">
            <a:normAutofit/>
          </a:bodyPr>
          <a:lstStyle/>
          <a:p>
            <a:r>
              <a:rPr lang="en-US" sz="2400" dirty="0"/>
              <a:t>Symptom management</a:t>
            </a:r>
            <a:endParaRPr lang="en-US"/>
          </a:p>
          <a:p>
            <a:pPr lvl="1"/>
            <a:r>
              <a:rPr lang="en-US" dirty="0"/>
              <a:t>Documentation! Documentation! Documentation!</a:t>
            </a:r>
          </a:p>
          <a:p>
            <a:pPr lvl="1"/>
            <a:r>
              <a:rPr lang="en-US" dirty="0"/>
              <a:t>Severe Pain</a:t>
            </a:r>
          </a:p>
          <a:p>
            <a:pPr lvl="2"/>
            <a:r>
              <a:rPr lang="en-US" sz="2400" dirty="0"/>
              <a:t>Refer and coordinate ED evaluation / Urgent Care (Winship ICC)</a:t>
            </a:r>
          </a:p>
          <a:p>
            <a:pPr lvl="3"/>
            <a:r>
              <a:rPr lang="en-US" sz="2400" dirty="0"/>
              <a:t>Pathologic fractures necessitating imaging and in person evaluation</a:t>
            </a:r>
          </a:p>
          <a:p>
            <a:pPr lvl="2"/>
            <a:r>
              <a:rPr lang="en-US" sz="2400" dirty="0"/>
              <a:t>Plan for opioids in case the patient is discharged</a:t>
            </a:r>
          </a:p>
          <a:p>
            <a:pPr lvl="2"/>
            <a:r>
              <a:rPr lang="en-US" sz="2400" dirty="0"/>
              <a:t>Close clinic follow-up</a:t>
            </a:r>
          </a:p>
          <a:p>
            <a:endParaRPr lang="en-US" dirty="0"/>
          </a:p>
        </p:txBody>
      </p:sp>
      <p:sp>
        <p:nvSpPr>
          <p:cNvPr id="3" name="Title 2">
            <a:extLst>
              <a:ext uri="{FF2B5EF4-FFF2-40B4-BE49-F238E27FC236}">
                <a16:creationId xmlns:a16="http://schemas.microsoft.com/office/drawing/2014/main" id="{EAC4F4CC-A456-A7C9-3213-197F862371BF}"/>
              </a:ext>
            </a:extLst>
          </p:cNvPr>
          <p:cNvSpPr>
            <a:spLocks noGrp="1"/>
          </p:cNvSpPr>
          <p:nvPr>
            <p:ph type="title"/>
          </p:nvPr>
        </p:nvSpPr>
        <p:spPr/>
        <p:txBody>
          <a:bodyPr/>
          <a:lstStyle/>
          <a:p>
            <a:r>
              <a:rPr lang="en-US">
                <a:latin typeface="Georgia"/>
              </a:rPr>
              <a:t>High Yield Summarizing Pearls: Outpatient Palliative Care Emergencies: </a:t>
            </a:r>
            <a:endParaRPr lang="en-US"/>
          </a:p>
        </p:txBody>
      </p:sp>
      <p:sp>
        <p:nvSpPr>
          <p:cNvPr id="6" name="Star: 5 Points 5">
            <a:extLst>
              <a:ext uri="{FF2B5EF4-FFF2-40B4-BE49-F238E27FC236}">
                <a16:creationId xmlns:a16="http://schemas.microsoft.com/office/drawing/2014/main" id="{5645EC76-96E0-B788-7980-62A6CC5A7066}"/>
              </a:ext>
            </a:extLst>
          </p:cNvPr>
          <p:cNvSpPr/>
          <p:nvPr/>
        </p:nvSpPr>
        <p:spPr>
          <a:xfrm>
            <a:off x="10613646" y="364264"/>
            <a:ext cx="914649" cy="88292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00307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07D37-D350-D0FC-D3F5-3CC8F7BFD862}"/>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A0C3A42-F812-9D87-72E3-313B8F41BF53}"/>
              </a:ext>
            </a:extLst>
          </p:cNvPr>
          <p:cNvSpPr>
            <a:spLocks noGrp="1"/>
          </p:cNvSpPr>
          <p:nvPr>
            <p:ph idx="1"/>
          </p:nvPr>
        </p:nvSpPr>
        <p:spPr>
          <a:xfrm>
            <a:off x="838200" y="1532148"/>
            <a:ext cx="10515600" cy="3982616"/>
          </a:xfrm>
        </p:spPr>
        <p:txBody>
          <a:bodyPr vert="horz" lIns="91440" tIns="45720" rIns="91440" bIns="45720" rtlCol="0" anchor="t">
            <a:noAutofit/>
          </a:bodyPr>
          <a:lstStyle/>
          <a:p>
            <a:r>
              <a:rPr lang="en-US" sz="2000"/>
              <a:t>Dyspnea</a:t>
            </a:r>
          </a:p>
          <a:p>
            <a:r>
              <a:rPr lang="en-US" sz="2000"/>
              <a:t>Superior Vena Cava Syndrome</a:t>
            </a:r>
          </a:p>
          <a:p>
            <a:pPr lvl="1"/>
            <a:r>
              <a:rPr lang="en-US" sz="2000" dirty="0"/>
              <a:t>Obstruction of SVC by tumors, clots/catheter-related thrombosis upper body swelling (face/arms), vein distension, cerebral edema (confusion/coma), laryngeal edema (stridor).</a:t>
            </a:r>
          </a:p>
          <a:p>
            <a:pPr lvl="1"/>
            <a:r>
              <a:rPr lang="en-US" sz="2000" dirty="0"/>
              <a:t>Worse with laying flat/leaning forward</a:t>
            </a:r>
          </a:p>
          <a:p>
            <a:pPr lvl="1"/>
            <a:r>
              <a:rPr lang="en-US" sz="2000" dirty="0"/>
              <a:t>Dx: CT chest</a:t>
            </a:r>
          </a:p>
          <a:p>
            <a:pPr lvl="1"/>
            <a:r>
              <a:rPr lang="en-US" sz="2000" dirty="0"/>
              <a:t>Tx: elevate head, consider steroids (lymphoma), endovascular therapy like stenting</a:t>
            </a:r>
          </a:p>
          <a:p>
            <a:r>
              <a:rPr lang="en-US" sz="2000"/>
              <a:t>Malignant Spinal Cord compression</a:t>
            </a:r>
          </a:p>
          <a:p>
            <a:pPr lvl="1"/>
            <a:r>
              <a:rPr lang="en-US" sz="2000" dirty="0"/>
              <a:t>Bowel and bladder changes, motor/sensory loss, back pain, gait changes</a:t>
            </a:r>
          </a:p>
          <a:p>
            <a:pPr lvl="1"/>
            <a:r>
              <a:rPr lang="en-US" sz="2000" dirty="0"/>
              <a:t>MRI spine with contrast</a:t>
            </a:r>
          </a:p>
          <a:p>
            <a:pPr lvl="1"/>
            <a:r>
              <a:rPr lang="en-US" sz="2000" dirty="0"/>
              <a:t>Steroids, radiotherapy, surgery, pain control</a:t>
            </a:r>
          </a:p>
          <a:p>
            <a:endParaRPr lang="en-US" sz="2000" dirty="0"/>
          </a:p>
          <a:p>
            <a:endParaRPr lang="en-US" sz="2000" dirty="0"/>
          </a:p>
          <a:p>
            <a:endParaRPr lang="en-US" sz="2000" dirty="0"/>
          </a:p>
          <a:p>
            <a:endParaRPr lang="en-US" sz="2000" dirty="0"/>
          </a:p>
          <a:p>
            <a:endParaRPr lang="en-US" sz="2000" dirty="0"/>
          </a:p>
          <a:p>
            <a:endParaRPr lang="en-US" sz="2000" dirty="0"/>
          </a:p>
        </p:txBody>
      </p:sp>
      <p:sp>
        <p:nvSpPr>
          <p:cNvPr id="2" name="Title 1">
            <a:extLst>
              <a:ext uri="{FF2B5EF4-FFF2-40B4-BE49-F238E27FC236}">
                <a16:creationId xmlns:a16="http://schemas.microsoft.com/office/drawing/2014/main" id="{221EAFCD-34B8-0FDB-F147-9811341518F7}"/>
              </a:ext>
            </a:extLst>
          </p:cNvPr>
          <p:cNvSpPr>
            <a:spLocks noGrp="1"/>
          </p:cNvSpPr>
          <p:nvPr>
            <p:ph type="title"/>
          </p:nvPr>
        </p:nvSpPr>
        <p:spPr/>
        <p:txBody>
          <a:bodyPr/>
          <a:lstStyle/>
          <a:p>
            <a:r>
              <a:rPr lang="en-US">
                <a:latin typeface="Georgia"/>
              </a:rPr>
              <a:t>High Yield Summarizing Pearls: Outpatient Palliative Care Emergencies: </a:t>
            </a:r>
            <a:endParaRPr lang="en-US"/>
          </a:p>
        </p:txBody>
      </p:sp>
      <p:sp>
        <p:nvSpPr>
          <p:cNvPr id="4" name="Star: 5 Points 3">
            <a:extLst>
              <a:ext uri="{FF2B5EF4-FFF2-40B4-BE49-F238E27FC236}">
                <a16:creationId xmlns:a16="http://schemas.microsoft.com/office/drawing/2014/main" id="{82B73547-0792-DBC3-1585-3083463E5B77}"/>
              </a:ext>
            </a:extLst>
          </p:cNvPr>
          <p:cNvSpPr/>
          <p:nvPr/>
        </p:nvSpPr>
        <p:spPr>
          <a:xfrm>
            <a:off x="10613646" y="364264"/>
            <a:ext cx="914649" cy="88292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952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49331-3738-4A25-AAAC-F4765FDA0693}"/>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0042EE0-4E8F-C0A3-1E0F-452A1312AED3}"/>
              </a:ext>
            </a:extLst>
          </p:cNvPr>
          <p:cNvSpPr>
            <a:spLocks noGrp="1"/>
          </p:cNvSpPr>
          <p:nvPr>
            <p:ph idx="1"/>
          </p:nvPr>
        </p:nvSpPr>
        <p:spPr/>
        <p:txBody>
          <a:bodyPr vert="horz" lIns="91440" tIns="45720" rIns="91440" bIns="45720" rtlCol="0" anchor="t">
            <a:noAutofit/>
          </a:bodyPr>
          <a:lstStyle/>
          <a:p>
            <a:r>
              <a:rPr lang="en-US" sz="2200"/>
              <a:t>Seizures</a:t>
            </a:r>
            <a:endParaRPr lang="en-US" sz="2200" dirty="0"/>
          </a:p>
          <a:p>
            <a:r>
              <a:rPr lang="en-US" sz="2200"/>
              <a:t>Sepsis</a:t>
            </a:r>
          </a:p>
          <a:p>
            <a:pPr lvl="1"/>
            <a:r>
              <a:rPr lang="en-US" sz="2200" dirty="0"/>
              <a:t>Watch for Hypotension, fever, confusion, tachypnea, tachycardia</a:t>
            </a:r>
          </a:p>
          <a:p>
            <a:r>
              <a:rPr lang="en-US" sz="2200"/>
              <a:t>Major bleeding</a:t>
            </a:r>
          </a:p>
          <a:p>
            <a:r>
              <a:rPr lang="en-US" sz="2200"/>
              <a:t>Hypercalcemia</a:t>
            </a:r>
          </a:p>
          <a:p>
            <a:pPr lvl="1"/>
            <a:r>
              <a:rPr lang="en-US" sz="2200" dirty="0"/>
              <a:t>Nausea, vomiting, muscle weakness, constipation, increased thirst, increased urination, bone pain, broken bones, renal stones, lethargy, loss of appetite</a:t>
            </a:r>
          </a:p>
          <a:p>
            <a:r>
              <a:rPr lang="en-US" sz="2200"/>
              <a:t>Severe Agitation</a:t>
            </a:r>
          </a:p>
          <a:p>
            <a:pPr lvl="1"/>
            <a:r>
              <a:rPr lang="en-US" sz="2200" dirty="0"/>
              <a:t>?Hospice discussions vs preparing families for distress in the ED</a:t>
            </a:r>
          </a:p>
          <a:p>
            <a:endParaRPr lang="en-US" sz="2200" dirty="0"/>
          </a:p>
          <a:p>
            <a:endParaRPr lang="en-US" sz="2200" dirty="0"/>
          </a:p>
          <a:p>
            <a:endParaRPr lang="en-US" sz="2200" dirty="0"/>
          </a:p>
          <a:p>
            <a:endParaRPr lang="en-US" sz="2200" dirty="0"/>
          </a:p>
          <a:p>
            <a:endParaRPr lang="en-US" sz="2200" dirty="0"/>
          </a:p>
          <a:p>
            <a:endParaRPr lang="en-US" sz="2200" dirty="0"/>
          </a:p>
        </p:txBody>
      </p:sp>
      <p:sp>
        <p:nvSpPr>
          <p:cNvPr id="2" name="Title 1">
            <a:extLst>
              <a:ext uri="{FF2B5EF4-FFF2-40B4-BE49-F238E27FC236}">
                <a16:creationId xmlns:a16="http://schemas.microsoft.com/office/drawing/2014/main" id="{EC659CFA-2A1D-E529-FF29-0E314582CD86}"/>
              </a:ext>
            </a:extLst>
          </p:cNvPr>
          <p:cNvSpPr>
            <a:spLocks noGrp="1"/>
          </p:cNvSpPr>
          <p:nvPr>
            <p:ph type="title"/>
          </p:nvPr>
        </p:nvSpPr>
        <p:spPr/>
        <p:txBody>
          <a:bodyPr/>
          <a:lstStyle/>
          <a:p>
            <a:r>
              <a:rPr lang="en-US">
                <a:latin typeface="Georgia"/>
              </a:rPr>
              <a:t>High Yield Summarizing Pearls: Outpatient Palliative Care Emergencies: </a:t>
            </a:r>
            <a:endParaRPr lang="en-US"/>
          </a:p>
        </p:txBody>
      </p:sp>
      <p:sp>
        <p:nvSpPr>
          <p:cNvPr id="4" name="Star: 5 Points 3">
            <a:extLst>
              <a:ext uri="{FF2B5EF4-FFF2-40B4-BE49-F238E27FC236}">
                <a16:creationId xmlns:a16="http://schemas.microsoft.com/office/drawing/2014/main" id="{595EA39F-90B8-4F16-85A8-860E6661445B}"/>
              </a:ext>
            </a:extLst>
          </p:cNvPr>
          <p:cNvSpPr/>
          <p:nvPr/>
        </p:nvSpPr>
        <p:spPr>
          <a:xfrm>
            <a:off x="10613646" y="364264"/>
            <a:ext cx="914649" cy="88292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98175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48C23-35D5-7E63-3EFC-EAD7E7DA4D04}"/>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5023107-58C9-8C05-0203-67B9D3F85E62}"/>
              </a:ext>
            </a:extLst>
          </p:cNvPr>
          <p:cNvSpPr>
            <a:spLocks noGrp="1"/>
          </p:cNvSpPr>
          <p:nvPr>
            <p:ph idx="1"/>
          </p:nvPr>
        </p:nvSpPr>
        <p:spPr>
          <a:xfrm>
            <a:off x="838200" y="1693513"/>
            <a:ext cx="10515600" cy="3982616"/>
          </a:xfrm>
        </p:spPr>
        <p:txBody>
          <a:bodyPr vert="horz" lIns="91440" tIns="45720" rIns="91440" bIns="45720" rtlCol="0" anchor="t">
            <a:noAutofit/>
          </a:bodyPr>
          <a:lstStyle/>
          <a:p>
            <a:r>
              <a:rPr lang="en-US" sz="2200"/>
              <a:t>Malignant bowel obstruction</a:t>
            </a:r>
            <a:r>
              <a:rPr lang="en-US" sz="2200" baseline="30000"/>
              <a:t>5</a:t>
            </a:r>
          </a:p>
          <a:p>
            <a:pPr lvl="1"/>
            <a:r>
              <a:rPr lang="en-US" sz="2200" dirty="0"/>
              <a:t>Associated with prognosis of 3-8 months (operable) or 4-8 weeks (inoperable)</a:t>
            </a:r>
          </a:p>
          <a:p>
            <a:pPr lvl="1"/>
            <a:r>
              <a:rPr lang="en-US" sz="2200" dirty="0"/>
              <a:t>Nausea/vomiting/abdominal pain</a:t>
            </a:r>
          </a:p>
          <a:p>
            <a:pPr lvl="1"/>
            <a:r>
              <a:rPr lang="en-US" sz="2200" dirty="0"/>
              <a:t>Surgery, venting G tube, stenting across the obstruction, medical management (opioids, anti-emetics, antimuscarinics/anticholinergics (Scop/Atropine), H2 blockers/PPIs to reduce acid, somatostatin inhibitors (Octreotide/</a:t>
            </a:r>
            <a:r>
              <a:rPr lang="en-US" sz="2200" dirty="0" err="1"/>
              <a:t>Sandostatin</a:t>
            </a:r>
            <a:r>
              <a:rPr lang="en-US" sz="2200" dirty="0"/>
              <a:t>), corticosteroids, </a:t>
            </a:r>
            <a:r>
              <a:rPr lang="en-US" sz="2200" dirty="0" err="1"/>
              <a:t>reglan</a:t>
            </a:r>
            <a:r>
              <a:rPr lang="en-US" sz="2200" dirty="0"/>
              <a:t> (if partial MBO), olanzapine for nausea</a:t>
            </a:r>
          </a:p>
          <a:p>
            <a:pPr lvl="1"/>
            <a:r>
              <a:rPr lang="en-US" sz="2200" dirty="0"/>
              <a:t>Fluid restriction with medication titration, NGT to decompress</a:t>
            </a:r>
          </a:p>
          <a:p>
            <a:pPr lvl="1"/>
            <a:r>
              <a:rPr lang="en-US" sz="2200" dirty="0"/>
              <a:t>If venting G is in place, PO can take place</a:t>
            </a:r>
          </a:p>
          <a:p>
            <a:pPr lvl="1"/>
            <a:r>
              <a:rPr lang="en-US" sz="2200" dirty="0"/>
              <a:t>Consider TPN if longer prognosis</a:t>
            </a:r>
          </a:p>
          <a:p>
            <a:endParaRPr lang="en-US" sz="2200" dirty="0"/>
          </a:p>
          <a:p>
            <a:endParaRPr lang="en-US" sz="2200" dirty="0"/>
          </a:p>
          <a:p>
            <a:endParaRPr lang="en-US" sz="2200" dirty="0"/>
          </a:p>
          <a:p>
            <a:endParaRPr lang="en-US" sz="2200" dirty="0"/>
          </a:p>
          <a:p>
            <a:endParaRPr lang="en-US" sz="2200" dirty="0"/>
          </a:p>
          <a:p>
            <a:endParaRPr lang="en-US" sz="2200" dirty="0"/>
          </a:p>
        </p:txBody>
      </p:sp>
      <p:sp>
        <p:nvSpPr>
          <p:cNvPr id="2" name="Title 1">
            <a:extLst>
              <a:ext uri="{FF2B5EF4-FFF2-40B4-BE49-F238E27FC236}">
                <a16:creationId xmlns:a16="http://schemas.microsoft.com/office/drawing/2014/main" id="{C4761775-8596-48A9-EBBB-D4804BB66AEE}"/>
              </a:ext>
            </a:extLst>
          </p:cNvPr>
          <p:cNvSpPr>
            <a:spLocks noGrp="1"/>
          </p:cNvSpPr>
          <p:nvPr>
            <p:ph type="title"/>
          </p:nvPr>
        </p:nvSpPr>
        <p:spPr/>
        <p:txBody>
          <a:bodyPr/>
          <a:lstStyle/>
          <a:p>
            <a:r>
              <a:rPr lang="en-US">
                <a:latin typeface="Georgia"/>
              </a:rPr>
              <a:t>High Yield Summarizing Pearls: Outpatient Palliative Care Emergencies: </a:t>
            </a:r>
            <a:endParaRPr lang="en-US"/>
          </a:p>
        </p:txBody>
      </p:sp>
      <p:sp>
        <p:nvSpPr>
          <p:cNvPr id="4" name="Star: 5 Points 3">
            <a:extLst>
              <a:ext uri="{FF2B5EF4-FFF2-40B4-BE49-F238E27FC236}">
                <a16:creationId xmlns:a16="http://schemas.microsoft.com/office/drawing/2014/main" id="{827B5DF0-A82E-C52A-9983-DC457D738DF4}"/>
              </a:ext>
            </a:extLst>
          </p:cNvPr>
          <p:cNvSpPr/>
          <p:nvPr/>
        </p:nvSpPr>
        <p:spPr>
          <a:xfrm>
            <a:off x="10613646" y="364264"/>
            <a:ext cx="914649" cy="88292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27173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ACECC-8563-F17A-D790-27A8E48986B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476C529-F24A-D1A0-FD98-D201F4B880D4}"/>
              </a:ext>
            </a:extLst>
          </p:cNvPr>
          <p:cNvSpPr>
            <a:spLocks noGrp="1"/>
          </p:cNvSpPr>
          <p:nvPr>
            <p:ph idx="1"/>
          </p:nvPr>
        </p:nvSpPr>
        <p:spPr/>
        <p:txBody>
          <a:bodyPr>
            <a:normAutofit/>
          </a:bodyPr>
          <a:lstStyle/>
          <a:p>
            <a:r>
              <a:rPr lang="en-US" sz="2400" dirty="0"/>
              <a:t>Don’t ever forget to forget your vitals in clinic and a good physical exam!</a:t>
            </a:r>
          </a:p>
          <a:p>
            <a:r>
              <a:rPr lang="en-US" sz="2400" dirty="0"/>
              <a:t>E.g., hypotension, vasogenic edema with worsening mid-line shift and new neurologic symptoms, unstable </a:t>
            </a:r>
            <a:r>
              <a:rPr lang="en-US" sz="2400" dirty="0" err="1"/>
              <a:t>Afib</a:t>
            </a:r>
            <a:r>
              <a:rPr lang="en-US" sz="2400" dirty="0"/>
              <a:t> with RVR with new onset acute CHF</a:t>
            </a:r>
          </a:p>
          <a:p>
            <a:r>
              <a:rPr lang="en-US" sz="2400" dirty="0"/>
              <a:t>Rapid response in clinic may be needed to obtain care</a:t>
            </a:r>
          </a:p>
          <a:p>
            <a:pPr lvl="1"/>
            <a:r>
              <a:rPr lang="en-US" dirty="0"/>
              <a:t>Hypoglycemia, chest pain, SOB</a:t>
            </a:r>
          </a:p>
          <a:p>
            <a:endParaRPr lang="en-US" sz="2400" dirty="0"/>
          </a:p>
        </p:txBody>
      </p:sp>
      <p:sp>
        <p:nvSpPr>
          <p:cNvPr id="3" name="Title 2">
            <a:extLst>
              <a:ext uri="{FF2B5EF4-FFF2-40B4-BE49-F238E27FC236}">
                <a16:creationId xmlns:a16="http://schemas.microsoft.com/office/drawing/2014/main" id="{E4E4A24F-9F17-7F60-9211-7B690A0D0EC2}"/>
              </a:ext>
            </a:extLst>
          </p:cNvPr>
          <p:cNvSpPr>
            <a:spLocks noGrp="1"/>
          </p:cNvSpPr>
          <p:nvPr>
            <p:ph type="title"/>
          </p:nvPr>
        </p:nvSpPr>
        <p:spPr/>
        <p:txBody>
          <a:bodyPr/>
          <a:lstStyle/>
          <a:p>
            <a:r>
              <a:rPr lang="en-US">
                <a:latin typeface="Georgia"/>
              </a:rPr>
              <a:t>High Yield Summarizing Pearls: Outpatient Palliative Care Emergencies: </a:t>
            </a:r>
            <a:endParaRPr lang="en-US"/>
          </a:p>
        </p:txBody>
      </p:sp>
      <p:sp>
        <p:nvSpPr>
          <p:cNvPr id="4" name="Star: 5 Points 3">
            <a:extLst>
              <a:ext uri="{FF2B5EF4-FFF2-40B4-BE49-F238E27FC236}">
                <a16:creationId xmlns:a16="http://schemas.microsoft.com/office/drawing/2014/main" id="{F21AAEC1-F3D3-ACA6-BF7E-5550C2A29013}"/>
              </a:ext>
            </a:extLst>
          </p:cNvPr>
          <p:cNvSpPr/>
          <p:nvPr/>
        </p:nvSpPr>
        <p:spPr>
          <a:xfrm>
            <a:off x="10613646" y="364264"/>
            <a:ext cx="914649" cy="88292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8382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30FE5-EAC5-5934-5F10-984AE8E3CB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28ACB9-8CBA-7A03-F7D1-CF23CD04C960}"/>
              </a:ext>
            </a:extLst>
          </p:cNvPr>
          <p:cNvSpPr>
            <a:spLocks noGrp="1"/>
          </p:cNvSpPr>
          <p:nvPr>
            <p:ph type="title"/>
          </p:nvPr>
        </p:nvSpPr>
        <p:spPr>
          <a:xfrm>
            <a:off x="838200" y="2766218"/>
            <a:ext cx="10515600" cy="1325563"/>
          </a:xfrm>
        </p:spPr>
        <p:txBody>
          <a:bodyPr/>
          <a:lstStyle/>
          <a:p>
            <a:r>
              <a:rPr lang="en-US" dirty="0"/>
              <a:t>Open Discussion: After seeing these examples, do you have any other </a:t>
            </a:r>
            <a:r>
              <a:rPr lang="en-US" dirty="0" err="1"/>
              <a:t>intervisit</a:t>
            </a:r>
            <a:r>
              <a:rPr lang="en-US" dirty="0"/>
              <a:t> care situations that you have encountered so far in palliative care clinic that you have struggled with?</a:t>
            </a:r>
          </a:p>
        </p:txBody>
      </p:sp>
    </p:spTree>
    <p:extLst>
      <p:ext uri="{BB962C8B-B14F-4D97-AF65-F5344CB8AC3E}">
        <p14:creationId xmlns:p14="http://schemas.microsoft.com/office/powerpoint/2010/main" val="9868642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0C007-408D-58C3-CA5B-FAD4ADC92D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6EB64B-3967-1F1C-570D-19DC0580ABFA}"/>
              </a:ext>
            </a:extLst>
          </p:cNvPr>
          <p:cNvSpPr>
            <a:spLocks noGrp="1"/>
          </p:cNvSpPr>
          <p:nvPr>
            <p:ph type="title"/>
          </p:nvPr>
        </p:nvSpPr>
        <p:spPr>
          <a:xfrm>
            <a:off x="831850" y="1439414"/>
            <a:ext cx="7169150" cy="2091418"/>
          </a:xfrm>
        </p:spPr>
        <p:txBody>
          <a:bodyPr wrap="square" anchor="b">
            <a:normAutofit/>
          </a:bodyPr>
          <a:lstStyle/>
          <a:p>
            <a:r>
              <a:rPr lang="en-US">
                <a:latin typeface="Georgia"/>
              </a:rPr>
              <a:t>Learning Objective</a:t>
            </a:r>
            <a:endParaRPr lang="en-US"/>
          </a:p>
        </p:txBody>
      </p:sp>
      <p:sp>
        <p:nvSpPr>
          <p:cNvPr id="3" name="Content Placeholder 2">
            <a:extLst>
              <a:ext uri="{FF2B5EF4-FFF2-40B4-BE49-F238E27FC236}">
                <a16:creationId xmlns:a16="http://schemas.microsoft.com/office/drawing/2014/main" id="{4D908238-0F46-6291-B60B-03D3D69AA298}"/>
              </a:ext>
            </a:extLst>
          </p:cNvPr>
          <p:cNvSpPr>
            <a:spLocks noGrp="1"/>
          </p:cNvSpPr>
          <p:nvPr>
            <p:ph type="body" idx="1"/>
          </p:nvPr>
        </p:nvSpPr>
        <p:spPr>
          <a:xfrm>
            <a:off x="831850" y="3872610"/>
            <a:ext cx="7169150" cy="1500187"/>
          </a:xfrm>
        </p:spPr>
        <p:txBody>
          <a:bodyPr vert="horz" wrap="square" lIns="91440" tIns="45720" rIns="91440" bIns="45720" rtlCol="0" anchor="t">
            <a:normAutofit/>
          </a:bodyPr>
          <a:lstStyle/>
          <a:p>
            <a:pPr marL="342900" indent="-342900"/>
            <a:r>
              <a:rPr lang="en-US"/>
              <a:t>Caregiver/decision makers assessment and engagement in outpatient settings</a:t>
            </a:r>
          </a:p>
          <a:p>
            <a:pPr marL="0" indent="0">
              <a:buNone/>
            </a:pPr>
            <a:endParaRPr lang="en-US"/>
          </a:p>
          <a:p>
            <a:endParaRPr lang="en-US"/>
          </a:p>
        </p:txBody>
      </p:sp>
    </p:spTree>
    <p:extLst>
      <p:ext uri="{BB962C8B-B14F-4D97-AF65-F5344CB8AC3E}">
        <p14:creationId xmlns:p14="http://schemas.microsoft.com/office/powerpoint/2010/main" val="10608582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2654E-E98E-4ABC-5EC9-80CDC58EE14A}"/>
              </a:ext>
            </a:extLst>
          </p:cNvPr>
          <p:cNvSpPr>
            <a:spLocks noGrp="1"/>
          </p:cNvSpPr>
          <p:nvPr>
            <p:ph type="title"/>
          </p:nvPr>
        </p:nvSpPr>
        <p:spPr/>
        <p:txBody>
          <a:bodyPr/>
          <a:lstStyle/>
          <a:p>
            <a:r>
              <a:rPr lang="en-US" dirty="0"/>
              <a:t>Caregiver Assessment &amp; Engagement</a:t>
            </a:r>
          </a:p>
        </p:txBody>
      </p:sp>
      <p:sp>
        <p:nvSpPr>
          <p:cNvPr id="3" name="Content Placeholder 2">
            <a:extLst>
              <a:ext uri="{FF2B5EF4-FFF2-40B4-BE49-F238E27FC236}">
                <a16:creationId xmlns:a16="http://schemas.microsoft.com/office/drawing/2014/main" id="{DCF466DF-14D7-69A2-F15D-BB30C9458DC7}"/>
              </a:ext>
            </a:extLst>
          </p:cNvPr>
          <p:cNvSpPr>
            <a:spLocks noGrp="1"/>
          </p:cNvSpPr>
          <p:nvPr>
            <p:ph idx="1"/>
          </p:nvPr>
        </p:nvSpPr>
        <p:spPr>
          <a:xfrm>
            <a:off x="168729" y="1690688"/>
            <a:ext cx="11854542" cy="3982616"/>
          </a:xfrm>
        </p:spPr>
        <p:txBody>
          <a:bodyPr>
            <a:noAutofi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Does the caregiver play an active role in the day-to-day? Do they live with the patient? Can they provide reliable, collateral information.</a:t>
            </a:r>
          </a:p>
          <a:p>
            <a:r>
              <a:rPr lang="en-US" sz="1600" dirty="0">
                <a:latin typeface="Open Sans" panose="020B0606030504020204" pitchFamily="34" charset="0"/>
                <a:ea typeface="Open Sans" panose="020B0606030504020204" pitchFamily="34" charset="0"/>
                <a:cs typeface="Open Sans" panose="020B0606030504020204" pitchFamily="34" charset="0"/>
              </a:rPr>
              <a:t>Does the caregiver need support? Engage spiritual health and SW IDT</a:t>
            </a:r>
          </a:p>
          <a:p>
            <a:r>
              <a:rPr lang="en-US" sz="1600" dirty="0">
                <a:latin typeface="Open Sans" panose="020B0606030504020204" pitchFamily="34" charset="0"/>
                <a:ea typeface="Open Sans" panose="020B0606030504020204" pitchFamily="34" charset="0"/>
                <a:cs typeface="Open Sans" panose="020B0606030504020204" pitchFamily="34" charset="0"/>
              </a:rPr>
              <a:t>Does the caregiver help with medication management or medical decision making?</a:t>
            </a:r>
          </a:p>
          <a:p>
            <a:r>
              <a:rPr lang="en-US" sz="1600" dirty="0">
                <a:latin typeface="Open Sans" panose="020B0606030504020204" pitchFamily="34" charset="0"/>
                <a:ea typeface="Open Sans" panose="020B0606030504020204" pitchFamily="34" charset="0"/>
                <a:cs typeface="Open Sans" panose="020B0606030504020204" pitchFamily="34" charset="0"/>
              </a:rPr>
              <a:t>I often find that in important medical decision making enlisting the caregiver is invaluable</a:t>
            </a:r>
          </a:p>
          <a:p>
            <a:pPr lvl="1"/>
            <a:r>
              <a:rPr lang="en-US" sz="1600" dirty="0">
                <a:latin typeface="Open Sans" panose="020B0606030504020204" pitchFamily="34" charset="0"/>
                <a:ea typeface="Open Sans" panose="020B0606030504020204" pitchFamily="34" charset="0"/>
                <a:cs typeface="Open Sans" panose="020B0606030504020204" pitchFamily="34" charset="0"/>
              </a:rPr>
              <a:t>Enforcing medication changes</a:t>
            </a:r>
          </a:p>
          <a:p>
            <a:pPr lvl="1"/>
            <a:r>
              <a:rPr lang="en-US" sz="1600" dirty="0">
                <a:latin typeface="Open Sans" panose="020B0606030504020204" pitchFamily="34" charset="0"/>
                <a:ea typeface="Open Sans" panose="020B0606030504020204" pitchFamily="34" charset="0"/>
                <a:cs typeface="Open Sans" panose="020B0606030504020204" pitchFamily="34" charset="0"/>
              </a:rPr>
              <a:t>Understanding patient’s desires for GOC/ACP</a:t>
            </a:r>
          </a:p>
          <a:p>
            <a:pPr lvl="1"/>
            <a:endParaRPr lang="en-US" sz="1600" dirty="0">
              <a:latin typeface="Open Sans" panose="020B0606030504020204" pitchFamily="34" charset="0"/>
              <a:ea typeface="Open Sans" panose="020B0606030504020204" pitchFamily="34" charset="0"/>
              <a:cs typeface="Open Sans" panose="020B0606030504020204" pitchFamily="34" charset="0"/>
            </a:endParaRPr>
          </a:p>
          <a:p>
            <a:r>
              <a:rPr lang="en-US" sz="1600" dirty="0">
                <a:latin typeface="Open Sans" panose="020B0606030504020204" pitchFamily="34" charset="0"/>
                <a:ea typeface="Open Sans" panose="020B0606030504020204" pitchFamily="34" charset="0"/>
                <a:cs typeface="Open Sans" panose="020B0606030504020204" pitchFamily="34" charset="0"/>
              </a:rPr>
              <a:t>Provide anticipatory guidance to the caregiver. Prepare them for what is to come. </a:t>
            </a:r>
          </a:p>
          <a:p>
            <a:r>
              <a:rPr lang="en-US" sz="1600" dirty="0">
                <a:latin typeface="Open Sans" panose="020B0606030504020204" pitchFamily="34" charset="0"/>
                <a:ea typeface="Open Sans" panose="020B0606030504020204" pitchFamily="34" charset="0"/>
                <a:cs typeface="Open Sans" panose="020B0606030504020204" pitchFamily="34" charset="0"/>
              </a:rPr>
              <a:t>Caregivers are the “extra set of listening ears”</a:t>
            </a:r>
          </a:p>
          <a:p>
            <a:r>
              <a:rPr lang="en-US" sz="1600" dirty="0">
                <a:latin typeface="Open Sans" panose="020B0606030504020204" pitchFamily="34" charset="0"/>
                <a:ea typeface="Open Sans" panose="020B0606030504020204" pitchFamily="34" charset="0"/>
                <a:cs typeface="Open Sans" panose="020B0606030504020204" pitchFamily="34" charset="0"/>
              </a:rPr>
              <a:t>In ACP, engage the caregiver </a:t>
            </a:r>
          </a:p>
          <a:p>
            <a:pPr lvl="1"/>
            <a:r>
              <a:rPr lang="en-US" sz="1600" dirty="0">
                <a:latin typeface="Open Sans" panose="020B0606030504020204" pitchFamily="34" charset="0"/>
                <a:ea typeface="Open Sans" panose="020B0606030504020204" pitchFamily="34" charset="0"/>
                <a:cs typeface="Open Sans" panose="020B0606030504020204" pitchFamily="34" charset="0"/>
              </a:rPr>
              <a:t>Place on speakerphone, invite to appointments in person/video. </a:t>
            </a:r>
          </a:p>
          <a:p>
            <a:pPr lvl="1"/>
            <a:r>
              <a:rPr lang="en-US" sz="1600" dirty="0">
                <a:latin typeface="Open Sans" panose="020B0606030504020204" pitchFamily="34" charset="0"/>
                <a:ea typeface="Open Sans" panose="020B0606030504020204" pitchFamily="34" charset="0"/>
                <a:cs typeface="Open Sans" panose="020B0606030504020204" pitchFamily="34" charset="0"/>
              </a:rPr>
              <a:t>Caregivers are likely to be the ones listed on ACP documents. They should know what these documents contain if patient gives permission</a:t>
            </a:r>
          </a:p>
          <a:p>
            <a:pPr lvl="1"/>
            <a:endParaRPr lang="en-US" sz="1600" dirty="0">
              <a:latin typeface="Open Sans" panose="020B0606030504020204" pitchFamily="34" charset="0"/>
              <a:ea typeface="Open Sans" panose="020B0606030504020204" pitchFamily="34" charset="0"/>
              <a:cs typeface="Open Sans" panose="020B0606030504020204" pitchFamily="34" charset="0"/>
            </a:endParaRPr>
          </a:p>
          <a:p>
            <a:pPr lvl="1"/>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8687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5ED58-C5A1-D4E7-A4A1-D07231CA97E4}"/>
              </a:ext>
            </a:extLst>
          </p:cNvPr>
          <p:cNvSpPr>
            <a:spLocks noGrp="1"/>
          </p:cNvSpPr>
          <p:nvPr>
            <p:ph type="title"/>
          </p:nvPr>
        </p:nvSpPr>
        <p:spPr/>
        <p:txBody>
          <a:bodyPr/>
          <a:lstStyle/>
          <a:p>
            <a:r>
              <a:rPr lang="en-US" dirty="0"/>
              <a:t>Inter-visit Patient Care</a:t>
            </a:r>
          </a:p>
        </p:txBody>
      </p:sp>
      <p:pic>
        <p:nvPicPr>
          <p:cNvPr id="4" name="Content Placeholder 3" descr="A close-up of a logo&#10;&#10;AI-generated content may be incorrect.">
            <a:extLst>
              <a:ext uri="{FF2B5EF4-FFF2-40B4-BE49-F238E27FC236}">
                <a16:creationId xmlns:a16="http://schemas.microsoft.com/office/drawing/2014/main" id="{463ACAB4-23C1-0632-CF7F-D56B3D1996C5}"/>
              </a:ext>
            </a:extLst>
          </p:cNvPr>
          <p:cNvPicPr>
            <a:picLocks noGrp="1" noChangeAspect="1"/>
          </p:cNvPicPr>
          <p:nvPr>
            <p:ph idx="4294967295"/>
          </p:nvPr>
        </p:nvPicPr>
        <p:blipFill>
          <a:blip r:embed="rId2"/>
          <a:stretch>
            <a:fillRect/>
          </a:stretch>
        </p:blipFill>
        <p:spPr>
          <a:xfrm>
            <a:off x="2364581" y="2201068"/>
            <a:ext cx="7462838" cy="2455863"/>
          </a:xfrm>
          <a:prstGeom prst="rect">
            <a:avLst/>
          </a:prstGeom>
        </p:spPr>
      </p:pic>
      <p:sp>
        <p:nvSpPr>
          <p:cNvPr id="5" name="TextBox 4">
            <a:extLst>
              <a:ext uri="{FF2B5EF4-FFF2-40B4-BE49-F238E27FC236}">
                <a16:creationId xmlns:a16="http://schemas.microsoft.com/office/drawing/2014/main" id="{B9E80E07-146C-794A-052C-EC68A60251B0}"/>
              </a:ext>
            </a:extLst>
          </p:cNvPr>
          <p:cNvSpPr txBox="1"/>
          <p:nvPr/>
        </p:nvSpPr>
        <p:spPr>
          <a:xfrm>
            <a:off x="9207120" y="5518183"/>
            <a:ext cx="28607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latin typeface="Aptos Narrow"/>
              </a:rPr>
              <a:t>Figure from Mulligan et al. MedEd Portal, 2024</a:t>
            </a:r>
            <a:r>
              <a:rPr lang="en-US" sz="1400" i="1" baseline="30000" dirty="0">
                <a:latin typeface="Aptos Narrow"/>
              </a:rPr>
              <a:t>1</a:t>
            </a:r>
            <a:endParaRPr lang="en-US" sz="1400" i="1" dirty="0">
              <a:latin typeface="Aptos Narrow"/>
            </a:endParaRPr>
          </a:p>
        </p:txBody>
      </p:sp>
    </p:spTree>
    <p:extLst>
      <p:ext uri="{BB962C8B-B14F-4D97-AF65-F5344CB8AC3E}">
        <p14:creationId xmlns:p14="http://schemas.microsoft.com/office/powerpoint/2010/main" val="24324943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BF2A6-C510-FB78-3FEF-10E7D37D39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646ED6-4E08-1B7E-449F-E0EB14F4DB4C}"/>
              </a:ext>
            </a:extLst>
          </p:cNvPr>
          <p:cNvSpPr>
            <a:spLocks noGrp="1"/>
          </p:cNvSpPr>
          <p:nvPr>
            <p:ph type="title"/>
          </p:nvPr>
        </p:nvSpPr>
        <p:spPr>
          <a:xfrm>
            <a:off x="831850" y="1439414"/>
            <a:ext cx="7169150" cy="2091418"/>
          </a:xfrm>
        </p:spPr>
        <p:txBody>
          <a:bodyPr wrap="square" anchor="b">
            <a:normAutofit/>
          </a:bodyPr>
          <a:lstStyle/>
          <a:p>
            <a:r>
              <a:rPr lang="en-US">
                <a:latin typeface="Georgia"/>
              </a:rPr>
              <a:t>Learning Objective</a:t>
            </a:r>
            <a:endParaRPr lang="en-US"/>
          </a:p>
        </p:txBody>
      </p:sp>
      <p:sp>
        <p:nvSpPr>
          <p:cNvPr id="3" name="Content Placeholder 2">
            <a:extLst>
              <a:ext uri="{FF2B5EF4-FFF2-40B4-BE49-F238E27FC236}">
                <a16:creationId xmlns:a16="http://schemas.microsoft.com/office/drawing/2014/main" id="{C6946A8B-356C-3D87-B0B2-3FA580BCCFA0}"/>
              </a:ext>
            </a:extLst>
          </p:cNvPr>
          <p:cNvSpPr>
            <a:spLocks noGrp="1"/>
          </p:cNvSpPr>
          <p:nvPr>
            <p:ph type="body" idx="1"/>
          </p:nvPr>
        </p:nvSpPr>
        <p:spPr>
          <a:xfrm>
            <a:off x="831850" y="3872610"/>
            <a:ext cx="7169150" cy="1500187"/>
          </a:xfrm>
        </p:spPr>
        <p:txBody>
          <a:bodyPr vert="horz" wrap="square" lIns="91440" tIns="45720" rIns="91440" bIns="45720" rtlCol="0" anchor="t">
            <a:normAutofit/>
          </a:bodyPr>
          <a:lstStyle/>
          <a:p>
            <a:r>
              <a:rPr lang="en-US" dirty="0"/>
              <a:t>Develop best practices in your referral </a:t>
            </a:r>
            <a:r>
              <a:rPr lang="en-US"/>
              <a:t>practices &amp; define your role on the care </a:t>
            </a:r>
            <a:r>
              <a:rPr lang="en-US" dirty="0"/>
              <a:t>team</a:t>
            </a:r>
          </a:p>
          <a:p>
            <a:endParaRPr lang="en-US"/>
          </a:p>
        </p:txBody>
      </p:sp>
    </p:spTree>
    <p:extLst>
      <p:ext uri="{BB962C8B-B14F-4D97-AF65-F5344CB8AC3E}">
        <p14:creationId xmlns:p14="http://schemas.microsoft.com/office/powerpoint/2010/main" val="6628515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E0A05-5DED-FF14-961A-198FB890E5C4}"/>
              </a:ext>
            </a:extLst>
          </p:cNvPr>
          <p:cNvSpPr>
            <a:spLocks noGrp="1"/>
          </p:cNvSpPr>
          <p:nvPr>
            <p:ph type="title"/>
          </p:nvPr>
        </p:nvSpPr>
        <p:spPr/>
        <p:txBody>
          <a:bodyPr/>
          <a:lstStyle/>
          <a:p>
            <a:r>
              <a:rPr lang="en-US" dirty="0"/>
              <a:t>Developing Your Referral Practice </a:t>
            </a:r>
          </a:p>
        </p:txBody>
      </p:sp>
      <p:sp>
        <p:nvSpPr>
          <p:cNvPr id="3" name="Content Placeholder 2">
            <a:extLst>
              <a:ext uri="{FF2B5EF4-FFF2-40B4-BE49-F238E27FC236}">
                <a16:creationId xmlns:a16="http://schemas.microsoft.com/office/drawing/2014/main" id="{A1BB63D4-9FF4-839A-0356-14B3B956F21B}"/>
              </a:ext>
            </a:extLst>
          </p:cNvPr>
          <p:cNvSpPr>
            <a:spLocks noGrp="1"/>
          </p:cNvSpPr>
          <p:nvPr>
            <p:ph idx="1"/>
          </p:nvPr>
        </p:nvSpPr>
        <p:spPr/>
        <p:txBody>
          <a:bodyPr vert="horz" lIns="91440" tIns="45720" rIns="91440" bIns="45720" rtlCol="0" anchor="t">
            <a:noAutofit/>
          </a:bodyPr>
          <a:lstStyle/>
          <a:p>
            <a:pPr lvl="1"/>
            <a:r>
              <a:rPr lang="en-US" sz="2000" dirty="0">
                <a:latin typeface="Open Sans"/>
                <a:ea typeface="Open Sans"/>
                <a:cs typeface="Open Sans"/>
              </a:rPr>
              <a:t>Referring internally within a system is generally preferred</a:t>
            </a:r>
          </a:p>
          <a:p>
            <a:pPr lvl="2"/>
            <a:r>
              <a:rPr lang="en-US" dirty="0">
                <a:latin typeface="Open Sans"/>
                <a:ea typeface="Open Sans"/>
                <a:cs typeface="Open Sans"/>
              </a:rPr>
              <a:t>Usually encouraged to do this by your institution because of institutional financial incentive </a:t>
            </a:r>
          </a:p>
          <a:p>
            <a:pPr lvl="2"/>
            <a:r>
              <a:rPr lang="en-US" dirty="0">
                <a:latin typeface="Open Sans"/>
                <a:ea typeface="Open Sans"/>
                <a:cs typeface="Open Sans"/>
              </a:rPr>
              <a:t>Being able to be on the same platform for note &amp; result visibility</a:t>
            </a:r>
          </a:p>
          <a:p>
            <a:pPr lvl="1"/>
            <a:r>
              <a:rPr lang="en-US" sz="2000" dirty="0">
                <a:latin typeface="Open Sans"/>
                <a:ea typeface="Open Sans"/>
                <a:cs typeface="Open Sans"/>
              </a:rPr>
              <a:t>Provider/specialty availability</a:t>
            </a:r>
          </a:p>
          <a:p>
            <a:pPr lvl="2"/>
            <a:r>
              <a:rPr lang="en-US" dirty="0">
                <a:latin typeface="Open Sans"/>
                <a:ea typeface="Open Sans"/>
                <a:cs typeface="Open Sans"/>
              </a:rPr>
              <a:t>i.e., neurology may take months at Emory to see, thus an external expedient evaluation may be necessary</a:t>
            </a:r>
          </a:p>
          <a:p>
            <a:pPr lvl="1"/>
            <a:r>
              <a:rPr lang="en-US" sz="2000" dirty="0">
                <a:latin typeface="Open Sans"/>
                <a:ea typeface="Open Sans"/>
                <a:cs typeface="Open Sans"/>
              </a:rPr>
              <a:t>Geography</a:t>
            </a:r>
          </a:p>
          <a:p>
            <a:pPr lvl="2"/>
            <a:r>
              <a:rPr lang="en-US" dirty="0">
                <a:latin typeface="Open Sans"/>
                <a:ea typeface="Open Sans"/>
                <a:cs typeface="Open Sans"/>
              </a:rPr>
              <a:t>Patients may live far away. Some may value geography&gt;staying within the system</a:t>
            </a:r>
          </a:p>
          <a:p>
            <a:pPr lvl="1"/>
            <a:r>
              <a:rPr lang="en-US" sz="2000" dirty="0">
                <a:latin typeface="Open Sans"/>
                <a:ea typeface="Open Sans"/>
                <a:cs typeface="Open Sans"/>
              </a:rPr>
              <a:t>No matter how you refer, maintaining relationships among referral partners is important</a:t>
            </a:r>
          </a:p>
          <a:p>
            <a:pPr lvl="2"/>
            <a:r>
              <a:rPr lang="en-US" dirty="0">
                <a:latin typeface="Open Sans"/>
                <a:ea typeface="Open Sans"/>
                <a:cs typeface="Open Sans"/>
              </a:rPr>
              <a:t>Copy them on notes, results on EPIC</a:t>
            </a:r>
          </a:p>
        </p:txBody>
      </p:sp>
    </p:spTree>
    <p:extLst>
      <p:ext uri="{BB962C8B-B14F-4D97-AF65-F5344CB8AC3E}">
        <p14:creationId xmlns:p14="http://schemas.microsoft.com/office/powerpoint/2010/main" val="26926849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9AD35-8C13-287D-A7B3-7F6B8A108197}"/>
              </a:ext>
            </a:extLst>
          </p:cNvPr>
          <p:cNvSpPr>
            <a:spLocks noGrp="1"/>
          </p:cNvSpPr>
          <p:nvPr>
            <p:ph type="title"/>
          </p:nvPr>
        </p:nvSpPr>
        <p:spPr>
          <a:xfrm>
            <a:off x="838200" y="365125"/>
            <a:ext cx="10515600" cy="1325563"/>
          </a:xfrm>
        </p:spPr>
        <p:txBody>
          <a:bodyPr wrap="square" anchor="ctr">
            <a:normAutofit/>
          </a:bodyPr>
          <a:lstStyle/>
          <a:p>
            <a:r>
              <a:rPr lang="en-US" dirty="0"/>
              <a:t>Defining Your Role on the Care Team </a:t>
            </a:r>
          </a:p>
        </p:txBody>
      </p:sp>
      <p:graphicFrame>
        <p:nvGraphicFramePr>
          <p:cNvPr id="5" name="Content Placeholder 2">
            <a:extLst>
              <a:ext uri="{FF2B5EF4-FFF2-40B4-BE49-F238E27FC236}">
                <a16:creationId xmlns:a16="http://schemas.microsoft.com/office/drawing/2014/main" id="{0B5EBBED-E631-C659-65B8-1CB4E4703869}"/>
              </a:ext>
            </a:extLst>
          </p:cNvPr>
          <p:cNvGraphicFramePr>
            <a:graphicFrameLocks noGrp="1"/>
          </p:cNvGraphicFramePr>
          <p:nvPr>
            <p:ph idx="1"/>
            <p:extLst>
              <p:ext uri="{D42A27DB-BD31-4B8C-83A1-F6EECF244321}">
                <p14:modId xmlns:p14="http://schemas.microsoft.com/office/powerpoint/2010/main" val="1126566378"/>
              </p:ext>
            </p:extLst>
          </p:nvPr>
        </p:nvGraphicFramePr>
        <p:xfrm>
          <a:off x="838200" y="1953489"/>
          <a:ext cx="10515600" cy="3982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77925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BB336-CEDF-E1B5-680C-48A53D3756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BF3B12-49FC-BAEA-CB05-7D267B663FAE}"/>
              </a:ext>
            </a:extLst>
          </p:cNvPr>
          <p:cNvSpPr>
            <a:spLocks noGrp="1"/>
          </p:cNvSpPr>
          <p:nvPr>
            <p:ph type="title"/>
          </p:nvPr>
        </p:nvSpPr>
        <p:spPr>
          <a:xfrm>
            <a:off x="838200" y="365125"/>
            <a:ext cx="10515600" cy="1325563"/>
          </a:xfrm>
        </p:spPr>
        <p:txBody>
          <a:bodyPr wrap="square" anchor="ctr">
            <a:normAutofit/>
          </a:bodyPr>
          <a:lstStyle/>
          <a:p>
            <a:r>
              <a:rPr lang="en-US" dirty="0"/>
              <a:t>Defining Your Role on the Care Team </a:t>
            </a:r>
          </a:p>
        </p:txBody>
      </p:sp>
      <p:graphicFrame>
        <p:nvGraphicFramePr>
          <p:cNvPr id="5" name="Content Placeholder 2">
            <a:extLst>
              <a:ext uri="{FF2B5EF4-FFF2-40B4-BE49-F238E27FC236}">
                <a16:creationId xmlns:a16="http://schemas.microsoft.com/office/drawing/2014/main" id="{F959B6C2-D906-5EDE-468D-782CC916A596}"/>
              </a:ext>
            </a:extLst>
          </p:cNvPr>
          <p:cNvGraphicFramePr>
            <a:graphicFrameLocks noGrp="1"/>
          </p:cNvGraphicFramePr>
          <p:nvPr>
            <p:ph idx="1"/>
            <p:extLst>
              <p:ext uri="{D42A27DB-BD31-4B8C-83A1-F6EECF244321}">
                <p14:modId xmlns:p14="http://schemas.microsoft.com/office/powerpoint/2010/main" val="2677150475"/>
              </p:ext>
            </p:extLst>
          </p:nvPr>
        </p:nvGraphicFramePr>
        <p:xfrm>
          <a:off x="838200" y="1953489"/>
          <a:ext cx="10515600" cy="3982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04729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C7E8C-BA07-0372-0BB0-79BD89B7C877}"/>
              </a:ext>
            </a:extLst>
          </p:cNvPr>
          <p:cNvSpPr>
            <a:spLocks noGrp="1"/>
          </p:cNvSpPr>
          <p:nvPr>
            <p:ph type="title"/>
          </p:nvPr>
        </p:nvSpPr>
        <p:spPr/>
        <p:txBody>
          <a:bodyPr/>
          <a:lstStyle/>
          <a:p>
            <a:r>
              <a:rPr lang="en-US" dirty="0"/>
              <a:t>Who is the Outpatient Palliative Care Team in An Ideal World?</a:t>
            </a:r>
          </a:p>
        </p:txBody>
      </p:sp>
      <p:sp>
        <p:nvSpPr>
          <p:cNvPr id="3" name="Content Placeholder 2">
            <a:extLst>
              <a:ext uri="{FF2B5EF4-FFF2-40B4-BE49-F238E27FC236}">
                <a16:creationId xmlns:a16="http://schemas.microsoft.com/office/drawing/2014/main" id="{E4E9EF82-DB9E-479B-65FE-799E4B4B1CD3}"/>
              </a:ext>
            </a:extLst>
          </p:cNvPr>
          <p:cNvSpPr>
            <a:spLocks noGrp="1"/>
          </p:cNvSpPr>
          <p:nvPr>
            <p:ph idx="1"/>
          </p:nvPr>
        </p:nvSpPr>
        <p:spPr/>
        <p:txBody>
          <a:bodyPr vert="horz" lIns="91440" tIns="45720" rIns="91440" bIns="45720" rtlCol="0" anchor="t">
            <a:noAutofit/>
          </a:bodyPr>
          <a:lstStyle/>
          <a:p>
            <a:r>
              <a:rPr lang="en-US" dirty="0">
                <a:latin typeface="Open Sans"/>
                <a:ea typeface="Open Sans"/>
                <a:cs typeface="Open Sans"/>
              </a:rPr>
              <a:t>Physicians</a:t>
            </a:r>
          </a:p>
          <a:p>
            <a:r>
              <a:rPr lang="en-US" dirty="0">
                <a:latin typeface="Open Sans"/>
                <a:ea typeface="Open Sans"/>
                <a:cs typeface="Open Sans"/>
              </a:rPr>
              <a:t>Advanced practice providers</a:t>
            </a:r>
          </a:p>
          <a:p>
            <a:r>
              <a:rPr lang="en-US" dirty="0">
                <a:latin typeface="Open Sans"/>
                <a:ea typeface="Open Sans"/>
                <a:cs typeface="Open Sans"/>
              </a:rPr>
              <a:t>Spiritual Health Clinician</a:t>
            </a:r>
          </a:p>
          <a:p>
            <a:r>
              <a:rPr lang="en-US" dirty="0">
                <a:latin typeface="Open Sans"/>
                <a:ea typeface="Open Sans"/>
                <a:cs typeface="Open Sans"/>
              </a:rPr>
              <a:t>Therapist, psychologist, and/or psychiatrist</a:t>
            </a:r>
          </a:p>
          <a:p>
            <a:r>
              <a:rPr lang="en-US" dirty="0">
                <a:latin typeface="Open Sans"/>
                <a:ea typeface="Open Sans"/>
                <a:cs typeface="Open Sans"/>
              </a:rPr>
              <a:t>Social worker</a:t>
            </a:r>
          </a:p>
          <a:p>
            <a:r>
              <a:rPr lang="en-US" dirty="0">
                <a:latin typeface="Open Sans"/>
                <a:ea typeface="Open Sans"/>
                <a:cs typeface="Open Sans"/>
              </a:rPr>
              <a:t>Administrative staff (RN, LPN, MA, nurse manager, clinic manager, clinic medical director)</a:t>
            </a:r>
          </a:p>
          <a:p>
            <a:r>
              <a:rPr lang="en-US" dirty="0">
                <a:latin typeface="Open Sans"/>
                <a:ea typeface="Open Sans"/>
                <a:cs typeface="Open Sans"/>
              </a:rPr>
              <a:t>Clinical pharmacist and/or pharmacy technician</a:t>
            </a:r>
          </a:p>
          <a:p>
            <a:r>
              <a:rPr lang="en-US" dirty="0">
                <a:latin typeface="Open Sans"/>
                <a:ea typeface="Open Sans"/>
                <a:cs typeface="Open Sans"/>
              </a:rPr>
              <a:t>Dieticians</a:t>
            </a:r>
          </a:p>
          <a:p>
            <a:r>
              <a:rPr lang="en-US" dirty="0">
                <a:latin typeface="Open Sans"/>
                <a:ea typeface="Open Sans"/>
                <a:cs typeface="Open Sans"/>
              </a:rPr>
              <a:t>Physical and occupational therapists</a:t>
            </a:r>
          </a:p>
          <a:p>
            <a:r>
              <a:rPr lang="en-US" dirty="0">
                <a:latin typeface="Open Sans"/>
                <a:ea typeface="Open Sans"/>
                <a:cs typeface="Open Sans"/>
              </a:rPr>
              <a:t>Extra Support Teams</a:t>
            </a:r>
          </a:p>
          <a:p>
            <a:pPr lvl="1"/>
            <a:r>
              <a:rPr lang="en-US" sz="1800" dirty="0">
                <a:latin typeface="Open Sans"/>
                <a:ea typeface="Open Sans"/>
                <a:cs typeface="Open Sans"/>
              </a:rPr>
              <a:t>i.e., MD Anderson has a team to help patients at high risk for NMOU</a:t>
            </a:r>
          </a:p>
        </p:txBody>
      </p:sp>
    </p:spTree>
    <p:extLst>
      <p:ext uri="{BB962C8B-B14F-4D97-AF65-F5344CB8AC3E}">
        <p14:creationId xmlns:p14="http://schemas.microsoft.com/office/powerpoint/2010/main" val="30247848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8EA50-5D15-B57B-48D8-9832508B1B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544DD-6667-1E64-4AAB-45E5C42082BA}"/>
              </a:ext>
            </a:extLst>
          </p:cNvPr>
          <p:cNvSpPr>
            <a:spLocks noGrp="1"/>
          </p:cNvSpPr>
          <p:nvPr>
            <p:ph type="title"/>
          </p:nvPr>
        </p:nvSpPr>
        <p:spPr>
          <a:xfrm>
            <a:off x="831850" y="1439414"/>
            <a:ext cx="7169150" cy="2091418"/>
          </a:xfrm>
        </p:spPr>
        <p:txBody>
          <a:bodyPr wrap="square" anchor="b">
            <a:normAutofit/>
          </a:bodyPr>
          <a:lstStyle/>
          <a:p>
            <a:r>
              <a:rPr lang="en-US">
                <a:latin typeface="Georgia"/>
              </a:rPr>
              <a:t>Learning Objective</a:t>
            </a:r>
            <a:endParaRPr lang="en-US"/>
          </a:p>
        </p:txBody>
      </p:sp>
      <p:sp>
        <p:nvSpPr>
          <p:cNvPr id="3" name="Content Placeholder 2">
            <a:extLst>
              <a:ext uri="{FF2B5EF4-FFF2-40B4-BE49-F238E27FC236}">
                <a16:creationId xmlns:a16="http://schemas.microsoft.com/office/drawing/2014/main" id="{4CC45C0E-DFEC-C101-E31C-2BB8B1646983}"/>
              </a:ext>
            </a:extLst>
          </p:cNvPr>
          <p:cNvSpPr>
            <a:spLocks noGrp="1"/>
          </p:cNvSpPr>
          <p:nvPr>
            <p:ph type="body" idx="1"/>
          </p:nvPr>
        </p:nvSpPr>
        <p:spPr>
          <a:xfrm>
            <a:off x="831850" y="3872610"/>
            <a:ext cx="7169150" cy="1500187"/>
          </a:xfrm>
        </p:spPr>
        <p:txBody>
          <a:bodyPr vert="horz" wrap="square" lIns="91440" tIns="45720" rIns="91440" bIns="45720" rtlCol="0" anchor="t">
            <a:normAutofit/>
          </a:bodyPr>
          <a:lstStyle/>
          <a:p>
            <a:r>
              <a:rPr lang="en-US" sz="2200"/>
              <a:t>Navigate transitions of care and survivorship or </a:t>
            </a:r>
            <a:r>
              <a:rPr lang="en-US" sz="2200" dirty="0"/>
              <a:t>"graduating" patients (negotiating the transition back to primary care provider or primary specialists) </a:t>
            </a:r>
          </a:p>
          <a:p>
            <a:endParaRPr lang="en-US" sz="2200"/>
          </a:p>
        </p:txBody>
      </p:sp>
    </p:spTree>
    <p:extLst>
      <p:ext uri="{BB962C8B-B14F-4D97-AF65-F5344CB8AC3E}">
        <p14:creationId xmlns:p14="http://schemas.microsoft.com/office/powerpoint/2010/main" val="9229221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58603-4643-E5F9-E335-1BDD5E277376}"/>
              </a:ext>
            </a:extLst>
          </p:cNvPr>
          <p:cNvSpPr>
            <a:spLocks noGrp="1"/>
          </p:cNvSpPr>
          <p:nvPr>
            <p:ph type="title"/>
          </p:nvPr>
        </p:nvSpPr>
        <p:spPr/>
        <p:txBody>
          <a:bodyPr/>
          <a:lstStyle/>
          <a:p>
            <a:r>
              <a:rPr lang="en-US" dirty="0"/>
              <a:t>Navigating transitions of care and graduating patients from palliative care is difficult and complex</a:t>
            </a:r>
          </a:p>
        </p:txBody>
      </p:sp>
      <p:sp>
        <p:nvSpPr>
          <p:cNvPr id="3" name="Content Placeholder 2">
            <a:extLst>
              <a:ext uri="{FF2B5EF4-FFF2-40B4-BE49-F238E27FC236}">
                <a16:creationId xmlns:a16="http://schemas.microsoft.com/office/drawing/2014/main" id="{EEDBC1DD-8561-4958-8B52-889E99FB929D}"/>
              </a:ext>
            </a:extLst>
          </p:cNvPr>
          <p:cNvSpPr>
            <a:spLocks noGrp="1"/>
          </p:cNvSpPr>
          <p:nvPr>
            <p:ph idx="1"/>
          </p:nvPr>
        </p:nvSpPr>
        <p:spPr/>
        <p:txBody>
          <a:bodyPr vert="horz" lIns="91440" tIns="45720" rIns="91440" bIns="45720" rtlCol="0" anchor="t">
            <a:normAutofit/>
          </a:bodyPr>
          <a:lstStyle/>
          <a:p>
            <a:r>
              <a:rPr lang="en-US" sz="2000" dirty="0">
                <a:latin typeface="Open Sans"/>
                <a:ea typeface="Open Sans"/>
                <a:cs typeface="Open Sans"/>
              </a:rPr>
              <a:t>Often this is patient specific. There are no clear guidelines. Create open discussion among you clinic providers about who you will see. </a:t>
            </a:r>
          </a:p>
          <a:p>
            <a:r>
              <a:rPr lang="en-US" sz="2000" dirty="0">
                <a:latin typeface="Open Sans"/>
                <a:ea typeface="Open Sans"/>
                <a:cs typeface="Open Sans"/>
              </a:rPr>
              <a:t>Examples</a:t>
            </a:r>
          </a:p>
          <a:p>
            <a:pPr lvl="1"/>
            <a:r>
              <a:rPr lang="en-US" sz="2000" dirty="0">
                <a:latin typeface="Open Sans"/>
                <a:ea typeface="Open Sans"/>
                <a:cs typeface="Open Sans"/>
              </a:rPr>
              <a:t>Pain – a sticking point because of controlled medications!</a:t>
            </a:r>
          </a:p>
          <a:p>
            <a:pPr lvl="2"/>
            <a:r>
              <a:rPr lang="en-US" dirty="0">
                <a:latin typeface="Open Sans"/>
                <a:ea typeface="Open Sans"/>
                <a:cs typeface="Open Sans"/>
              </a:rPr>
              <a:t>Treating chronic pain in the setting of no current life-limiting illness </a:t>
            </a:r>
          </a:p>
          <a:p>
            <a:pPr lvl="3"/>
            <a:r>
              <a:rPr lang="en-US" sz="2000" dirty="0">
                <a:latin typeface="Open Sans"/>
                <a:ea typeface="Open Sans"/>
                <a:cs typeface="Open Sans"/>
              </a:rPr>
              <a:t>Especially if on high OME unable to wean or rotate to safer alternative</a:t>
            </a:r>
          </a:p>
          <a:p>
            <a:pPr lvl="1"/>
            <a:r>
              <a:rPr lang="en-US" sz="2000" dirty="0">
                <a:latin typeface="Open Sans"/>
                <a:ea typeface="Open Sans"/>
                <a:cs typeface="Open Sans"/>
              </a:rPr>
              <a:t>Patients who do not have current life limiting illness</a:t>
            </a:r>
          </a:p>
          <a:p>
            <a:pPr lvl="2"/>
            <a:r>
              <a:rPr lang="en-US" dirty="0">
                <a:latin typeface="Open Sans"/>
                <a:ea typeface="Open Sans"/>
                <a:cs typeface="Open Sans"/>
              </a:rPr>
              <a:t>Patient specific exceptions</a:t>
            </a:r>
          </a:p>
          <a:p>
            <a:pPr lvl="3"/>
            <a:r>
              <a:rPr lang="en-US" sz="2000" dirty="0">
                <a:latin typeface="Open Sans"/>
                <a:ea typeface="Open Sans"/>
                <a:cs typeface="Open Sans"/>
              </a:rPr>
              <a:t>H/N cancer patients completely disfigured and co-morbid that do not have active cancer but terrible pain sequela that will last likely lifelong.  </a:t>
            </a:r>
          </a:p>
          <a:p>
            <a:pPr lvl="1"/>
            <a:endParaRPr lang="en-US" dirty="0"/>
          </a:p>
          <a:p>
            <a:pPr lvl="1"/>
            <a:endParaRPr lang="en-US" dirty="0"/>
          </a:p>
        </p:txBody>
      </p:sp>
    </p:spTree>
    <p:extLst>
      <p:ext uri="{BB962C8B-B14F-4D97-AF65-F5344CB8AC3E}">
        <p14:creationId xmlns:p14="http://schemas.microsoft.com/office/powerpoint/2010/main" val="18984989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7D373-8A41-C0E3-7B03-6923861A2D94}"/>
              </a:ext>
            </a:extLst>
          </p:cNvPr>
          <p:cNvSpPr>
            <a:spLocks noGrp="1"/>
          </p:cNvSpPr>
          <p:nvPr>
            <p:ph type="title"/>
          </p:nvPr>
        </p:nvSpPr>
        <p:spPr/>
        <p:txBody>
          <a:bodyPr/>
          <a:lstStyle/>
          <a:p>
            <a:endParaRPr lang="en-US"/>
          </a:p>
        </p:txBody>
      </p:sp>
      <p:sp>
        <p:nvSpPr>
          <p:cNvPr id="3" name="TextBox 2">
            <a:extLst>
              <a:ext uri="{FF2B5EF4-FFF2-40B4-BE49-F238E27FC236}">
                <a16:creationId xmlns:a16="http://schemas.microsoft.com/office/drawing/2014/main" id="{228E50E3-E524-5D5B-202F-0783D31A43A5}"/>
              </a:ext>
            </a:extLst>
          </p:cNvPr>
          <p:cNvSpPr txBox="1"/>
          <p:nvPr/>
        </p:nvSpPr>
        <p:spPr>
          <a:xfrm>
            <a:off x="395654" y="5646616"/>
            <a:ext cx="31652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err="1"/>
              <a:t>Gheerse</a:t>
            </a:r>
            <a:r>
              <a:rPr lang="en-US" sz="1400" i="1" dirty="0"/>
              <a:t> et al. </a:t>
            </a:r>
            <a:r>
              <a:rPr lang="en-US" sz="1400" i="1" dirty="0" err="1"/>
              <a:t>IInterdisciplinary</a:t>
            </a:r>
            <a:r>
              <a:rPr lang="en-US" sz="1400" i="1" dirty="0"/>
              <a:t> International Journal of the American Cancer Society. 2018</a:t>
            </a:r>
            <a:r>
              <a:rPr lang="en-US" sz="1400" i="1" baseline="30000" dirty="0"/>
              <a:t>6 </a:t>
            </a:r>
            <a:endParaRPr lang="en-US" i="1" baseline="30000" dirty="0"/>
          </a:p>
          <a:p>
            <a:pPr algn="ctr"/>
            <a:endParaRPr lang="en-US" i="1"/>
          </a:p>
        </p:txBody>
      </p:sp>
      <p:pic>
        <p:nvPicPr>
          <p:cNvPr id="4" name="Picture 3" descr="A diagram of a diagram&#10;&#10;AI-generated content may be incorrect.">
            <a:extLst>
              <a:ext uri="{FF2B5EF4-FFF2-40B4-BE49-F238E27FC236}">
                <a16:creationId xmlns:a16="http://schemas.microsoft.com/office/drawing/2014/main" id="{96571F31-D9FC-9EC7-CA6E-D12BB4CB652D}"/>
              </a:ext>
            </a:extLst>
          </p:cNvPr>
          <p:cNvPicPr>
            <a:picLocks noChangeAspect="1"/>
          </p:cNvPicPr>
          <p:nvPr/>
        </p:nvPicPr>
        <p:blipFill>
          <a:blip r:embed="rId2"/>
          <a:stretch>
            <a:fillRect/>
          </a:stretch>
        </p:blipFill>
        <p:spPr>
          <a:xfrm>
            <a:off x="3558933" y="156308"/>
            <a:ext cx="5098556" cy="6540500"/>
          </a:xfrm>
          <a:prstGeom prst="rect">
            <a:avLst/>
          </a:prstGeom>
        </p:spPr>
      </p:pic>
    </p:spTree>
    <p:extLst>
      <p:ext uri="{BB962C8B-B14F-4D97-AF65-F5344CB8AC3E}">
        <p14:creationId xmlns:p14="http://schemas.microsoft.com/office/powerpoint/2010/main" val="40800654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83DC-88C4-B63D-DB41-1C6BDBEC6DCB}"/>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E1D7094B-2B5F-51AC-6BA4-3891FF8C7427}"/>
              </a:ext>
            </a:extLst>
          </p:cNvPr>
          <p:cNvSpPr>
            <a:spLocks noGrp="1"/>
          </p:cNvSpPr>
          <p:nvPr>
            <p:ph idx="4294967295"/>
          </p:nvPr>
        </p:nvSpPr>
        <p:spPr>
          <a:xfrm>
            <a:off x="653143" y="1690688"/>
            <a:ext cx="10515600" cy="4351338"/>
          </a:xfrm>
        </p:spPr>
        <p:txBody>
          <a:bodyPr vert="horz" lIns="91440" tIns="45720" rIns="91440" bIns="45720" rtlCol="0" anchor="t">
            <a:noAutofit/>
          </a:bodyPr>
          <a:lstStyle/>
          <a:p>
            <a:pPr marL="0" indent="0">
              <a:buNone/>
            </a:pPr>
            <a:r>
              <a:rPr lang="en-US" sz="1100" dirty="0">
                <a:latin typeface="Open Sans"/>
                <a:ea typeface="Open Sans"/>
                <a:cs typeface="Open Sans"/>
              </a:rPr>
              <a:t>1. Mulligan MJ, </a:t>
            </a:r>
            <a:r>
              <a:rPr lang="en-US" sz="1100" dirty="0" err="1">
                <a:latin typeface="Open Sans"/>
                <a:ea typeface="Open Sans"/>
                <a:cs typeface="Open Sans"/>
              </a:rPr>
              <a:t>Breviu</a:t>
            </a:r>
            <a:r>
              <a:rPr lang="en-US" sz="1100" dirty="0">
                <a:latin typeface="Open Sans"/>
                <a:ea typeface="Open Sans"/>
                <a:cs typeface="Open Sans"/>
              </a:rPr>
              <a:t> AB, Hall SK, Stenehjem KE, </a:t>
            </a:r>
            <a:r>
              <a:rPr lang="en-US" sz="1100" dirty="0" err="1">
                <a:latin typeface="Open Sans"/>
                <a:ea typeface="Open Sans"/>
                <a:cs typeface="Open Sans"/>
              </a:rPr>
              <a:t>Cioletti</a:t>
            </a:r>
            <a:r>
              <a:rPr lang="en-US" sz="1100" dirty="0">
                <a:latin typeface="Open Sans"/>
                <a:ea typeface="Open Sans"/>
                <a:cs typeface="Open Sans"/>
              </a:rPr>
              <a:t> AC. Beyond the Exam Room: Teaching </a:t>
            </a:r>
            <a:r>
              <a:rPr lang="en-US" sz="1100" dirty="0" err="1">
                <a:latin typeface="Open Sans"/>
                <a:ea typeface="Open Sans"/>
                <a:cs typeface="Open Sans"/>
              </a:rPr>
              <a:t>Intervisit</a:t>
            </a:r>
            <a:r>
              <a:rPr lang="en-US" sz="1100" dirty="0">
                <a:latin typeface="Open Sans"/>
                <a:ea typeface="Open Sans"/>
                <a:cs typeface="Open Sans"/>
              </a:rPr>
              <a:t> Care to Internal Medicine Residents. </a:t>
            </a:r>
            <a:r>
              <a:rPr lang="en-US" sz="1100" dirty="0" err="1">
                <a:latin typeface="Open Sans"/>
                <a:ea typeface="Open Sans"/>
                <a:cs typeface="Open Sans"/>
              </a:rPr>
              <a:t>MedEdPORTAL</a:t>
            </a:r>
            <a:r>
              <a:rPr lang="en-US" sz="1100" dirty="0">
                <a:latin typeface="Open Sans"/>
                <a:ea typeface="Open Sans"/>
                <a:cs typeface="Open Sans"/>
              </a:rPr>
              <a:t>. 20:11479. doi:10.15766/mep_2374-8265.11479</a:t>
            </a:r>
            <a:endParaRPr lang="en-US" sz="1100"/>
          </a:p>
          <a:p>
            <a:pPr marL="0" indent="0">
              <a:buNone/>
            </a:pPr>
            <a:r>
              <a:rPr lang="en-US" sz="1100" dirty="0">
                <a:latin typeface="Open Sans"/>
                <a:ea typeface="Open Sans"/>
                <a:cs typeface="Open Sans"/>
              </a:rPr>
              <a:t>2. Sinsky C, Colligan L, Li L, et al. Allocation of Physician Time in Ambulatory Practice: A Time and Motion Study in 4 Specialties. Ann Intern Med. 2016;165(11):753-760. doi:10.7326/M16-0961</a:t>
            </a:r>
          </a:p>
          <a:p>
            <a:pPr marL="0" indent="0">
              <a:buNone/>
            </a:pPr>
            <a:r>
              <a:rPr lang="en-US" sz="1100" dirty="0">
                <a:latin typeface="Open Sans"/>
                <a:ea typeface="Open Sans"/>
                <a:cs typeface="Open Sans"/>
              </a:rPr>
              <a:t>3. Hilliard RW, Haskell J, Gardner RL. Are specific elements of electronic health record use associated with clinician burnout more than others? J Am Med Inform Assoc. 2020;27(9):1401-1410. doi:10.1093/</a:t>
            </a:r>
            <a:r>
              <a:rPr lang="en-US" sz="1100" dirty="0" err="1">
                <a:latin typeface="Open Sans"/>
                <a:ea typeface="Open Sans"/>
                <a:cs typeface="Open Sans"/>
              </a:rPr>
              <a:t>jamia</a:t>
            </a:r>
            <a:r>
              <a:rPr lang="en-US" sz="1100" dirty="0">
                <a:latin typeface="Open Sans"/>
                <a:ea typeface="Open Sans"/>
                <a:cs typeface="Open Sans"/>
              </a:rPr>
              <a:t>/ocaa092</a:t>
            </a:r>
          </a:p>
          <a:p>
            <a:pPr marL="0" indent="0">
              <a:buNone/>
            </a:pPr>
            <a:r>
              <a:rPr lang="en-US" sz="1100" dirty="0">
                <a:latin typeface="Open Sans"/>
                <a:ea typeface="Open Sans"/>
                <a:cs typeface="Open Sans"/>
              </a:rPr>
              <a:t>4. Koh MYH, Hum AYM, Khoo HS, et al. Burnout and Resilience After a Decade in Palliative Care: What Survivors Have to Teach Us. A Qualitative Study of Palliative Care Clinicians With More Than 10 Years of Experience. Journal of Pain and Symptom Management. 2020;59(1):105-115. doi:10.1016/j.jpainsymman.2019.08.008</a:t>
            </a:r>
          </a:p>
          <a:p>
            <a:pPr marL="0" indent="0">
              <a:buNone/>
            </a:pPr>
            <a:r>
              <a:rPr lang="en-US" sz="1100">
                <a:latin typeface="Open Sans"/>
                <a:ea typeface="Open Sans"/>
                <a:cs typeface="Open Sans"/>
              </a:rPr>
              <a:t>5.  </a:t>
            </a:r>
            <a:r>
              <a:rPr lang="en-US" sz="1100">
                <a:solidFill>
                  <a:schemeClr val="tx2"/>
                </a:solidFill>
                <a:latin typeface="Century Gothic"/>
                <a:ea typeface="Open Sans"/>
                <a:cs typeface="Open Sans"/>
              </a:rPr>
              <a:t>Palliative Care Network of Wisconsin. Medical management of bowel obstructions. Accessed January 12, 2026. https://www.mypcnow.org/fast-fact/medical-management-of-bowel-obstructions/</a:t>
            </a:r>
          </a:p>
          <a:p>
            <a:pPr marL="0" indent="0">
              <a:buNone/>
            </a:pPr>
            <a:r>
              <a:rPr lang="en-US" sz="1100" dirty="0">
                <a:latin typeface="Open Sans"/>
                <a:ea typeface="Open Sans"/>
                <a:cs typeface="Open Sans"/>
              </a:rPr>
              <a:t>6. </a:t>
            </a:r>
            <a:r>
              <a:rPr lang="en-US" sz="1100" dirty="0" err="1">
                <a:latin typeface="Open Sans"/>
                <a:ea typeface="Open Sans"/>
                <a:cs typeface="Open Sans"/>
              </a:rPr>
              <a:t>Geerse</a:t>
            </a:r>
            <a:r>
              <a:rPr lang="en-US" sz="1100" dirty="0">
                <a:latin typeface="Open Sans"/>
                <a:ea typeface="Open Sans"/>
                <a:cs typeface="Open Sans"/>
              </a:rPr>
              <a:t> OP, Lakin JR, Berendsen AJ, Alfano CM, </a:t>
            </a:r>
            <a:r>
              <a:rPr lang="en-US" sz="1100" dirty="0" err="1">
                <a:latin typeface="Open Sans"/>
                <a:ea typeface="Open Sans"/>
                <a:cs typeface="Open Sans"/>
              </a:rPr>
              <a:t>Nekhlyudov</a:t>
            </a:r>
            <a:r>
              <a:rPr lang="en-US" sz="1100" dirty="0">
                <a:latin typeface="Open Sans"/>
                <a:ea typeface="Open Sans"/>
                <a:cs typeface="Open Sans"/>
              </a:rPr>
              <a:t> L. Cancer survivorship and palliative care: Shared progress, challenges, and opportunities. Cancer. 2018;124(23):4435-4441. doi:10.1002/cncr.31723</a:t>
            </a:r>
            <a:endParaRPr lang="en-US" sz="1100"/>
          </a:p>
          <a:p>
            <a:pPr marL="457200" indent="-457200">
              <a:buAutoNum type="arabicPeriod"/>
            </a:pPr>
            <a:endParaRPr lang="en-US" sz="1100" dirty="0">
              <a:latin typeface="Open Sans"/>
              <a:ea typeface="Open Sans"/>
              <a:cs typeface="Open Sans"/>
            </a:endParaRPr>
          </a:p>
          <a:p>
            <a:pPr>
              <a:buAutoNum type="arabicPeriod"/>
            </a:pPr>
            <a:endParaRPr lang="en-US" sz="1100" dirty="0">
              <a:latin typeface="Aptos Narrow"/>
              <a:ea typeface="+mn-lt"/>
              <a:cs typeface="+mn-lt"/>
            </a:endParaRPr>
          </a:p>
        </p:txBody>
      </p:sp>
    </p:spTree>
    <p:extLst>
      <p:ext uri="{BB962C8B-B14F-4D97-AF65-F5344CB8AC3E}">
        <p14:creationId xmlns:p14="http://schemas.microsoft.com/office/powerpoint/2010/main" val="14508799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16FB-F00E-2766-26BE-DA5F4BF49E2B}"/>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63390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E134D-D2EE-87F3-ECC3-68778A480BB6}"/>
              </a:ext>
            </a:extLst>
          </p:cNvPr>
          <p:cNvSpPr>
            <a:spLocks noGrp="1"/>
          </p:cNvSpPr>
          <p:nvPr>
            <p:ph type="title"/>
          </p:nvPr>
        </p:nvSpPr>
        <p:spPr>
          <a:xfrm>
            <a:off x="838200" y="2351880"/>
            <a:ext cx="10515600" cy="1325563"/>
          </a:xfrm>
        </p:spPr>
        <p:txBody>
          <a:bodyPr anchor="b">
            <a:normAutofit/>
          </a:bodyPr>
          <a:lstStyle/>
          <a:p>
            <a:pPr algn="ctr"/>
            <a:r>
              <a:rPr lang="en-US" sz="3300" dirty="0"/>
              <a:t>Inter-visit care is a skill and takes practice!</a:t>
            </a:r>
            <a:r>
              <a:rPr lang="en-US" sz="3300" baseline="30000" dirty="0"/>
              <a:t>1</a:t>
            </a:r>
            <a:endParaRPr lang="en-US" sz="3300" dirty="0"/>
          </a:p>
        </p:txBody>
      </p:sp>
      <p:sp>
        <p:nvSpPr>
          <p:cNvPr id="3" name="Content Placeholder 2">
            <a:extLst>
              <a:ext uri="{FF2B5EF4-FFF2-40B4-BE49-F238E27FC236}">
                <a16:creationId xmlns:a16="http://schemas.microsoft.com/office/drawing/2014/main" id="{DC94AA38-17E0-1AD3-8466-78F4BE1A76BE}"/>
              </a:ext>
            </a:extLst>
          </p:cNvPr>
          <p:cNvSpPr>
            <a:spLocks noGrp="1"/>
          </p:cNvSpPr>
          <p:nvPr>
            <p:ph type="subTitle" idx="4294967295"/>
          </p:nvPr>
        </p:nvSpPr>
        <p:spPr>
          <a:xfrm>
            <a:off x="0" y="3843338"/>
            <a:ext cx="7588250" cy="1414462"/>
          </a:xfrm>
        </p:spPr>
        <p:txBody>
          <a:bodyPr vert="horz" lIns="91440" tIns="45720" rIns="91440" bIns="45720" rtlCol="0">
            <a:normAutofit/>
          </a:bodyPr>
          <a:lstStyle/>
          <a:p>
            <a:endParaRPr lang="en-US" sz="1800"/>
          </a:p>
          <a:p>
            <a:endParaRPr lang="en-US" sz="1800"/>
          </a:p>
        </p:txBody>
      </p:sp>
    </p:spTree>
    <p:extLst>
      <p:ext uri="{BB962C8B-B14F-4D97-AF65-F5344CB8AC3E}">
        <p14:creationId xmlns:p14="http://schemas.microsoft.com/office/powerpoint/2010/main" val="1781364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C067F-7B42-680E-F171-AF20D3D31913}"/>
              </a:ext>
            </a:extLst>
          </p:cNvPr>
          <p:cNvSpPr>
            <a:spLocks noGrp="1"/>
          </p:cNvSpPr>
          <p:nvPr>
            <p:ph type="title"/>
          </p:nvPr>
        </p:nvSpPr>
        <p:spPr>
          <a:xfrm>
            <a:off x="838200" y="365125"/>
            <a:ext cx="10515600" cy="1325563"/>
          </a:xfrm>
        </p:spPr>
        <p:txBody>
          <a:bodyPr wrap="square" anchor="ctr">
            <a:normAutofit/>
          </a:bodyPr>
          <a:lstStyle/>
          <a:p>
            <a:r>
              <a:rPr lang="en-US"/>
              <a:t>What Does Inter-visit Care Consist of?</a:t>
            </a:r>
          </a:p>
        </p:txBody>
      </p:sp>
      <p:pic>
        <p:nvPicPr>
          <p:cNvPr id="5" name="Content Placeholder 4" descr="A screenshot of a medical form&#10;&#10;AI-generated content may be incorrect.">
            <a:extLst>
              <a:ext uri="{FF2B5EF4-FFF2-40B4-BE49-F238E27FC236}">
                <a16:creationId xmlns:a16="http://schemas.microsoft.com/office/drawing/2014/main" id="{E6587F09-6DCD-EEAC-40A4-4FF78F03DB2B}"/>
              </a:ext>
            </a:extLst>
          </p:cNvPr>
          <p:cNvPicPr>
            <a:picLocks noGrp="1" noChangeAspect="1"/>
          </p:cNvPicPr>
          <p:nvPr>
            <p:ph idx="12"/>
          </p:nvPr>
        </p:nvPicPr>
        <p:blipFill>
          <a:blip r:embed="rId3"/>
          <a:stretch>
            <a:fillRect/>
          </a:stretch>
        </p:blipFill>
        <p:spPr>
          <a:xfrm>
            <a:off x="3428999" y="1822088"/>
            <a:ext cx="5142816" cy="4307108"/>
          </a:xfrm>
          <a:prstGeom prst="rect">
            <a:avLst/>
          </a:prstGeom>
          <a:noFill/>
        </p:spPr>
      </p:pic>
      <p:sp>
        <p:nvSpPr>
          <p:cNvPr id="3" name="TextBox 2">
            <a:extLst>
              <a:ext uri="{FF2B5EF4-FFF2-40B4-BE49-F238E27FC236}">
                <a16:creationId xmlns:a16="http://schemas.microsoft.com/office/drawing/2014/main" id="{BBC5CDFE-53F9-BE4E-1F01-FBEF5133794F}"/>
              </a:ext>
            </a:extLst>
          </p:cNvPr>
          <p:cNvSpPr txBox="1"/>
          <p:nvPr/>
        </p:nvSpPr>
        <p:spPr>
          <a:xfrm>
            <a:off x="105263" y="6374150"/>
            <a:ext cx="5257800" cy="23745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77500" lnSpcReduction="20000"/>
          </a:bodyPr>
          <a:lstStyle/>
          <a:p>
            <a:pPr>
              <a:spcAft>
                <a:spcPts val="1000"/>
              </a:spcAft>
              <a:buClr>
                <a:schemeClr val="accent1"/>
              </a:buClr>
            </a:pPr>
            <a:r>
              <a:rPr lang="en-US" sz="1400" i="1" kern="1200" dirty="0"/>
              <a:t>Figure from Mulligan et al. MedEd Portal, 2024</a:t>
            </a:r>
            <a:r>
              <a:rPr lang="en-US" sz="1400" i="1" kern="1200" baseline="30000" dirty="0"/>
              <a:t>1</a:t>
            </a:r>
            <a:endParaRPr lang="en-US" sz="1400" i="1" kern="1200" dirty="0"/>
          </a:p>
        </p:txBody>
      </p:sp>
    </p:spTree>
    <p:extLst>
      <p:ext uri="{BB962C8B-B14F-4D97-AF65-F5344CB8AC3E}">
        <p14:creationId xmlns:p14="http://schemas.microsoft.com/office/powerpoint/2010/main" val="1195697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C4FDC-315F-14E5-D0EA-9E5863ADF46A}"/>
              </a:ext>
            </a:extLst>
          </p:cNvPr>
          <p:cNvSpPr>
            <a:spLocks noGrp="1"/>
          </p:cNvSpPr>
          <p:nvPr>
            <p:ph type="title"/>
          </p:nvPr>
        </p:nvSpPr>
        <p:spPr/>
        <p:txBody>
          <a:bodyPr/>
          <a:lstStyle/>
          <a:p>
            <a:r>
              <a:rPr lang="en-US" dirty="0"/>
              <a:t>Common portal message requests in outpatient palliative care</a:t>
            </a:r>
          </a:p>
        </p:txBody>
      </p:sp>
      <p:sp>
        <p:nvSpPr>
          <p:cNvPr id="3" name="Content Placeholder 2">
            <a:extLst>
              <a:ext uri="{FF2B5EF4-FFF2-40B4-BE49-F238E27FC236}">
                <a16:creationId xmlns:a16="http://schemas.microsoft.com/office/drawing/2014/main" id="{4597742A-C42C-497B-9976-E45E5FDC813A}"/>
              </a:ext>
            </a:extLst>
          </p:cNvPr>
          <p:cNvSpPr>
            <a:spLocks noGrp="1"/>
          </p:cNvSpPr>
          <p:nvPr>
            <p:ph idx="1"/>
          </p:nvPr>
        </p:nvSpPr>
        <p:spPr/>
        <p:txBody>
          <a:bodyPr>
            <a:noAutofit/>
          </a:bodyPr>
          <a:lstStyle/>
          <a:p>
            <a:r>
              <a:rPr lang="en-US" dirty="0">
                <a:latin typeface="Open Sans" panose="020B0606030504020204" pitchFamily="34" charset="0"/>
                <a:ea typeface="Open Sans" panose="020B0606030504020204" pitchFamily="34" charset="0"/>
                <a:cs typeface="Open Sans" panose="020B0606030504020204" pitchFamily="34" charset="0"/>
              </a:rPr>
              <a:t>Refill requests </a:t>
            </a:r>
          </a:p>
          <a:p>
            <a:pPr lvl="1"/>
            <a:r>
              <a:rPr lang="en-US" sz="1800" dirty="0">
                <a:latin typeface="Open Sans" panose="020B0606030504020204" pitchFamily="34" charset="0"/>
                <a:ea typeface="Open Sans" panose="020B0606030504020204" pitchFamily="34" charset="0"/>
                <a:cs typeface="Open Sans" panose="020B0606030504020204" pitchFamily="34" charset="0"/>
              </a:rPr>
              <a:t>Controlled vs. non-controlled medication refills. </a:t>
            </a:r>
          </a:p>
          <a:p>
            <a:pPr lvl="2"/>
            <a:r>
              <a:rPr lang="en-US" sz="1800" dirty="0">
                <a:latin typeface="Open Sans" panose="020B0606030504020204" pitchFamily="34" charset="0"/>
                <a:ea typeface="Open Sans" panose="020B0606030504020204" pitchFamily="34" charset="0"/>
                <a:cs typeface="Open Sans" panose="020B0606030504020204" pitchFamily="34" charset="0"/>
              </a:rPr>
              <a:t>How do you think we treat these requests differently?</a:t>
            </a:r>
          </a:p>
          <a:p>
            <a:pPr lvl="2"/>
            <a:r>
              <a:rPr lang="en-US" sz="1800" dirty="0">
                <a:latin typeface="Open Sans" panose="020B0606030504020204" pitchFamily="34" charset="0"/>
                <a:ea typeface="Open Sans" panose="020B0606030504020204" pitchFamily="34" charset="0"/>
                <a:cs typeface="Open Sans" panose="020B0606030504020204" pitchFamily="34" charset="0"/>
              </a:rPr>
              <a:t>When was this last filled?</a:t>
            </a:r>
          </a:p>
          <a:p>
            <a:pPr lvl="2"/>
            <a:r>
              <a:rPr lang="en-US" sz="1800" dirty="0">
                <a:latin typeface="Open Sans" panose="020B0606030504020204" pitchFamily="34" charset="0"/>
                <a:ea typeface="Open Sans" panose="020B0606030504020204" pitchFamily="34" charset="0"/>
                <a:cs typeface="Open Sans" panose="020B0606030504020204" pitchFamily="34" charset="0"/>
              </a:rPr>
              <a:t>Are there refills already on this?</a:t>
            </a:r>
          </a:p>
          <a:p>
            <a:pPr lvl="2"/>
            <a:r>
              <a:rPr lang="en-US" sz="1800" dirty="0">
                <a:latin typeface="Open Sans" panose="020B0606030504020204" pitchFamily="34" charset="0"/>
                <a:ea typeface="Open Sans" panose="020B0606030504020204" pitchFamily="34" charset="0"/>
                <a:cs typeface="Open Sans" panose="020B0606030504020204" pitchFamily="34" charset="0"/>
              </a:rPr>
              <a:t>Are we the primary prescriber of this medication?</a:t>
            </a:r>
          </a:p>
          <a:p>
            <a:pPr lvl="1"/>
            <a:endParaRPr lang="en-US" sz="1800"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Questions </a:t>
            </a:r>
          </a:p>
          <a:p>
            <a:pPr lvl="1"/>
            <a:r>
              <a:rPr lang="en-US" sz="1800" dirty="0">
                <a:latin typeface="Open Sans" panose="020B0606030504020204" pitchFamily="34" charset="0"/>
                <a:ea typeface="Open Sans" panose="020B0606030504020204" pitchFamily="34" charset="0"/>
                <a:cs typeface="Open Sans" panose="020B0606030504020204" pitchFamily="34" charset="0"/>
              </a:rPr>
              <a:t>Is it ok to adjust medication regimen? Is it ok to take more or less of a medication?</a:t>
            </a:r>
          </a:p>
          <a:p>
            <a:pPr lvl="1"/>
            <a:endParaRPr lang="en-US" sz="1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398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9E54D-1A06-5AAD-22BD-5D592FE81D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8A0E68-4C6E-5DEF-0428-64949E9AF748}"/>
              </a:ext>
            </a:extLst>
          </p:cNvPr>
          <p:cNvSpPr>
            <a:spLocks noGrp="1"/>
          </p:cNvSpPr>
          <p:nvPr>
            <p:ph type="title"/>
          </p:nvPr>
        </p:nvSpPr>
        <p:spPr/>
        <p:txBody>
          <a:bodyPr/>
          <a:lstStyle/>
          <a:p>
            <a:r>
              <a:rPr lang="en-US" dirty="0"/>
              <a:t>Common portal message requests in outpatient palliative care</a:t>
            </a:r>
          </a:p>
        </p:txBody>
      </p:sp>
      <p:sp>
        <p:nvSpPr>
          <p:cNvPr id="3" name="Content Placeholder 2">
            <a:extLst>
              <a:ext uri="{FF2B5EF4-FFF2-40B4-BE49-F238E27FC236}">
                <a16:creationId xmlns:a16="http://schemas.microsoft.com/office/drawing/2014/main" id="{7071BDF2-AC26-E36B-FB27-B5B906D0403A}"/>
              </a:ext>
            </a:extLst>
          </p:cNvPr>
          <p:cNvSpPr>
            <a:spLocks noGrp="1"/>
          </p:cNvSpPr>
          <p:nvPr>
            <p:ph idx="1"/>
          </p:nvPr>
        </p:nvSpPr>
        <p:spPr/>
        <p:txBody>
          <a:bodyPr vert="horz" lIns="91440" tIns="45720" rIns="91440" bIns="45720" rtlCol="0" anchor="t">
            <a:noAutofit/>
          </a:bodyPr>
          <a:lstStyle/>
          <a:p>
            <a:r>
              <a:rPr lang="en-US" dirty="0">
                <a:latin typeface="Open Sans"/>
                <a:ea typeface="Open Sans"/>
                <a:cs typeface="Open Sans"/>
              </a:rPr>
              <a:t>Concerns</a:t>
            </a:r>
          </a:p>
          <a:p>
            <a:pPr lvl="1"/>
            <a:r>
              <a:rPr lang="en-US" sz="1800" dirty="0">
                <a:latin typeface="Open Sans"/>
                <a:ea typeface="Open Sans"/>
                <a:cs typeface="Open Sans"/>
              </a:rPr>
              <a:t>Uncontrolled symptoms</a:t>
            </a:r>
          </a:p>
          <a:p>
            <a:pPr lvl="2"/>
            <a:r>
              <a:rPr lang="en-US" sz="1800" dirty="0">
                <a:latin typeface="Open Sans"/>
                <a:ea typeface="Open Sans"/>
                <a:cs typeface="Open Sans"/>
              </a:rPr>
              <a:t>i.e., Pain, nausea/vomiting</a:t>
            </a:r>
          </a:p>
          <a:p>
            <a:pPr lvl="1"/>
            <a:r>
              <a:rPr lang="en-US" sz="1800" dirty="0">
                <a:latin typeface="Open Sans"/>
                <a:ea typeface="Open Sans"/>
                <a:cs typeface="Open Sans"/>
              </a:rPr>
              <a:t>Side effects from a medication</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Referrals to home health and signing home health orders, hospice referrals, home palliative care referrals </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Insurance</a:t>
            </a:r>
          </a:p>
          <a:p>
            <a:pPr lvl="1"/>
            <a:r>
              <a:rPr lang="en-US" sz="1800" dirty="0">
                <a:latin typeface="Open Sans" panose="020B0606030504020204" pitchFamily="34" charset="0"/>
                <a:ea typeface="Open Sans" panose="020B0606030504020204" pitchFamily="34" charset="0"/>
                <a:cs typeface="Open Sans" panose="020B0606030504020204" pitchFamily="34" charset="0"/>
              </a:rPr>
              <a:t>“My insurance won’t cover this medication, is there an alternative”</a:t>
            </a:r>
          </a:p>
          <a:p>
            <a:pPr lvl="1"/>
            <a:r>
              <a:rPr lang="en-US" sz="1800" dirty="0">
                <a:latin typeface="Open Sans" panose="020B0606030504020204" pitchFamily="34" charset="0"/>
                <a:ea typeface="Open Sans" panose="020B0606030504020204" pitchFamily="34" charset="0"/>
                <a:cs typeface="Open Sans" panose="020B0606030504020204" pitchFamily="34" charset="0"/>
              </a:rPr>
              <a:t>”My insurance will only cover X number of tablets/ X days of this medication”</a:t>
            </a:r>
          </a:p>
          <a:p>
            <a:pPr marL="457200" lvl="1" indent="0">
              <a:buNone/>
            </a:pPr>
            <a:endParaRPr lang="en-US" sz="1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34284464"/>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f4c798ae5887fa120ee989593b70e886">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fe3c44d396f2d666ce06deb314d10148"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9174F4-7ADC-4637-9E40-CC9C536D0A43}">
  <ds:schemaRefs>
    <ds:schemaRef ds:uri="http://www.w3.org/XML/1998/namespace"/>
    <ds:schemaRef ds:uri="8aa4a8cc-f11d-4867-8eab-458c623f0148"/>
    <ds:schemaRef ds:uri="64407c56-db46-4918-b2f3-5d45c1b88c6b"/>
    <ds:schemaRef ds:uri="http://purl.org/dc/dcmityp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3DB2768E-2C2E-4AF6-B15B-BD81E13474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4BE3F1-B8F7-4F4F-89D8-6510274608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6473</TotalTime>
  <Words>3819</Words>
  <Application>Microsoft Office PowerPoint</Application>
  <PresentationFormat>Widescreen</PresentationFormat>
  <Paragraphs>323</Paragraphs>
  <Slides>59</Slides>
  <Notes>35</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Introduction to Outpatient Palliative Care  Part Three </vt:lpstr>
      <vt:lpstr>No Disclosures</vt:lpstr>
      <vt:lpstr>Learning Objectives</vt:lpstr>
      <vt:lpstr>Learning Objective</vt:lpstr>
      <vt:lpstr>Inter-visit Patient Care</vt:lpstr>
      <vt:lpstr>Inter-visit care is a skill and takes practice!1</vt:lpstr>
      <vt:lpstr>What Does Inter-visit Care Consist of?</vt:lpstr>
      <vt:lpstr>Common portal message requests in outpatient palliative care</vt:lpstr>
      <vt:lpstr>Common portal message requests in outpatient palliative care</vt:lpstr>
      <vt:lpstr>Common portal message requests in outpatient palliative care</vt:lpstr>
      <vt:lpstr>What are some thoughts that you have about the PC inbox as fellows?</vt:lpstr>
      <vt:lpstr>What are some intervisit care examples that you have encountered so far in palliative care clinic that you have struggled with?</vt:lpstr>
      <vt:lpstr>One of the most important take aways regarding intervisit: Don’t be afraid to ask for help!1</vt:lpstr>
      <vt:lpstr>Wherein lies the Difficulty in Managing Inter-visit care?</vt:lpstr>
      <vt:lpstr>Taking a Moment to Recognize Burnout as it Pertains to Palliative Care in General. . . </vt:lpstr>
      <vt:lpstr>“4 themes emerged: struggling, changing mindset, adapting, and resilience with “transformational growth” being the connecting theme, “presenting an overall sequence  of the PCCs from burnout/struggling toward a path of resilience.” </vt:lpstr>
      <vt:lpstr>“4 themes emerged: struggling, changing mindset, adapting, and resilience with “transformational growth” being the connecting theme, “presenting an overall sequence  of the PCCs from burnout/struggling toward a path of resilience.”</vt:lpstr>
      <vt:lpstr>Intervisit Care: Let’s Work with a Framework to Help Us Manage!</vt:lpstr>
      <vt:lpstr>A Case to Help Us Work Through The Framework</vt:lpstr>
      <vt:lpstr>A Case to Help Us Work Through The Framework</vt:lpstr>
      <vt:lpstr>A Case to Help Us Work Through The Framework</vt:lpstr>
      <vt:lpstr>A Case to Help Us Work Through The Framework</vt:lpstr>
      <vt:lpstr>A Case to Help Us Work Through The Framework</vt:lpstr>
      <vt:lpstr>Unique to PC, Use Your IDT in Intervisit Care. </vt:lpstr>
      <vt:lpstr>PowerPoint Presentation</vt:lpstr>
      <vt:lpstr>Don’t Be Afraid to Defer to an Appointment to Discuss Further. It is Often Best Practice </vt:lpstr>
      <vt:lpstr>Other Outpatient PC Inter-visit Care Examples</vt:lpstr>
      <vt:lpstr>Outpatient PC Inter-visit Care Examples</vt:lpstr>
      <vt:lpstr>PowerPoint Presentation</vt:lpstr>
      <vt:lpstr>Outpatient PC Inter-visit Care Examples</vt:lpstr>
      <vt:lpstr>Outpatient PC Inter-visit Care Examples</vt:lpstr>
      <vt:lpstr>Learning Objective</vt:lpstr>
      <vt:lpstr>Palliative Care Emergencies #1</vt:lpstr>
      <vt:lpstr>Palliative Care Emergencies #2</vt:lpstr>
      <vt:lpstr>Palliative Care Emergencies #3</vt:lpstr>
      <vt:lpstr>Palliative Care Emergencies #4</vt:lpstr>
      <vt:lpstr>Palliative Care Emergencies #5</vt:lpstr>
      <vt:lpstr>Palliative Care Emergencies #6</vt:lpstr>
      <vt:lpstr>Palliative Care Emergencies #7</vt:lpstr>
      <vt:lpstr>Palliative Care Emergencies #8</vt:lpstr>
      <vt:lpstr>High Yield Summarizing Pearls: Outpatient Palliative Care Emergencies: </vt:lpstr>
      <vt:lpstr>High Yield Summarizing Pearls: Outpatient Palliative Care Emergencies: </vt:lpstr>
      <vt:lpstr>High Yield Summarizing Pearls: Outpatient Palliative Care Emergencies: </vt:lpstr>
      <vt:lpstr>High Yield Summarizing Pearls: Outpatient Palliative Care Emergencies: </vt:lpstr>
      <vt:lpstr>High Yield Summarizing Pearls: Outpatient Palliative Care Emergencies: </vt:lpstr>
      <vt:lpstr>High Yield Summarizing Pearls: Outpatient Palliative Care Emergencies: </vt:lpstr>
      <vt:lpstr>Open Discussion: After seeing these examples, do you have any other intervisit care situations that you have encountered so far in palliative care clinic that you have struggled with?</vt:lpstr>
      <vt:lpstr>Learning Objective</vt:lpstr>
      <vt:lpstr>Caregiver Assessment &amp; Engagement</vt:lpstr>
      <vt:lpstr>Learning Objective</vt:lpstr>
      <vt:lpstr>Developing Your Referral Practice </vt:lpstr>
      <vt:lpstr>Defining Your Role on the Care Team </vt:lpstr>
      <vt:lpstr>Defining Your Role on the Care Team </vt:lpstr>
      <vt:lpstr>Who is the Outpatient Palliative Care Team in An Ideal World?</vt:lpstr>
      <vt:lpstr>Learning Objective</vt:lpstr>
      <vt:lpstr>Navigating transitions of care and graduating patients from palliative care is difficult and complex</vt:lpstr>
      <vt:lpstr>PowerPoint Presentation</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499</cp:revision>
  <cp:lastPrinted>2025-11-19T21:53:26Z</cp:lastPrinted>
  <dcterms:created xsi:type="dcterms:W3CDTF">2025-10-13T15:36:11Z</dcterms:created>
  <dcterms:modified xsi:type="dcterms:W3CDTF">2026-04-16T00:49:59Z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