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1CB_E67FA6FC.xml" ContentType="application/vnd.ms-powerpoint.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1"/>
  </p:notesMasterIdLst>
  <p:handoutMasterIdLst>
    <p:handoutMasterId r:id="rId62"/>
  </p:handoutMasterIdLst>
  <p:sldIdLst>
    <p:sldId id="502" r:id="rId5"/>
    <p:sldId id="472" r:id="rId6"/>
    <p:sldId id="490" r:id="rId7"/>
    <p:sldId id="504" r:id="rId8"/>
    <p:sldId id="489" r:id="rId9"/>
    <p:sldId id="491" r:id="rId10"/>
    <p:sldId id="415" r:id="rId11"/>
    <p:sldId id="475" r:id="rId12"/>
    <p:sldId id="286" r:id="rId13"/>
    <p:sldId id="476" r:id="rId14"/>
    <p:sldId id="492" r:id="rId15"/>
    <p:sldId id="493" r:id="rId16"/>
    <p:sldId id="372" r:id="rId17"/>
    <p:sldId id="373" r:id="rId18"/>
    <p:sldId id="375" r:id="rId19"/>
    <p:sldId id="478" r:id="rId20"/>
    <p:sldId id="479" r:id="rId21"/>
    <p:sldId id="480" r:id="rId22"/>
    <p:sldId id="380" r:id="rId23"/>
    <p:sldId id="510" r:id="rId24"/>
    <p:sldId id="505" r:id="rId25"/>
    <p:sldId id="388" r:id="rId26"/>
    <p:sldId id="497" r:id="rId27"/>
    <p:sldId id="455" r:id="rId28"/>
    <p:sldId id="481" r:id="rId29"/>
    <p:sldId id="456" r:id="rId30"/>
    <p:sldId id="457" r:id="rId31"/>
    <p:sldId id="458" r:id="rId32"/>
    <p:sldId id="459" r:id="rId33"/>
    <p:sldId id="460" r:id="rId34"/>
    <p:sldId id="506" r:id="rId35"/>
    <p:sldId id="499" r:id="rId36"/>
    <p:sldId id="454" r:id="rId37"/>
    <p:sldId id="462" r:id="rId38"/>
    <p:sldId id="442" r:id="rId39"/>
    <p:sldId id="444" r:id="rId40"/>
    <p:sldId id="443" r:id="rId41"/>
    <p:sldId id="445" r:id="rId42"/>
    <p:sldId id="500" r:id="rId43"/>
    <p:sldId id="334" r:id="rId44"/>
    <p:sldId id="347" r:id="rId45"/>
    <p:sldId id="348" r:id="rId46"/>
    <p:sldId id="349" r:id="rId47"/>
    <p:sldId id="486" r:id="rId48"/>
    <p:sldId id="487" r:id="rId49"/>
    <p:sldId id="412" r:id="rId50"/>
    <p:sldId id="464" r:id="rId51"/>
    <p:sldId id="503" r:id="rId52"/>
    <p:sldId id="467" r:id="rId53"/>
    <p:sldId id="465" r:id="rId54"/>
    <p:sldId id="466" r:id="rId55"/>
    <p:sldId id="468" r:id="rId56"/>
    <p:sldId id="469" r:id="rId57"/>
    <p:sldId id="508" r:id="rId58"/>
    <p:sldId id="507" r:id="rId59"/>
    <p:sldId id="501"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502"/>
            <p14:sldId id="472"/>
            <p14:sldId id="490"/>
            <p14:sldId id="504"/>
            <p14:sldId id="489"/>
            <p14:sldId id="491"/>
            <p14:sldId id="415"/>
            <p14:sldId id="475"/>
            <p14:sldId id="286"/>
            <p14:sldId id="476"/>
            <p14:sldId id="492"/>
            <p14:sldId id="493"/>
            <p14:sldId id="372"/>
            <p14:sldId id="373"/>
            <p14:sldId id="375"/>
            <p14:sldId id="478"/>
            <p14:sldId id="479"/>
            <p14:sldId id="480"/>
            <p14:sldId id="380"/>
            <p14:sldId id="510"/>
            <p14:sldId id="505"/>
            <p14:sldId id="388"/>
            <p14:sldId id="497"/>
            <p14:sldId id="455"/>
            <p14:sldId id="481"/>
            <p14:sldId id="456"/>
            <p14:sldId id="457"/>
            <p14:sldId id="458"/>
            <p14:sldId id="459"/>
            <p14:sldId id="460"/>
            <p14:sldId id="506"/>
            <p14:sldId id="499"/>
            <p14:sldId id="454"/>
            <p14:sldId id="462"/>
            <p14:sldId id="442"/>
            <p14:sldId id="444"/>
            <p14:sldId id="443"/>
            <p14:sldId id="445"/>
            <p14:sldId id="500"/>
            <p14:sldId id="334"/>
            <p14:sldId id="347"/>
            <p14:sldId id="348"/>
            <p14:sldId id="349"/>
            <p14:sldId id="486"/>
            <p14:sldId id="487"/>
            <p14:sldId id="412"/>
            <p14:sldId id="464"/>
            <p14:sldId id="503"/>
            <p14:sldId id="467"/>
            <p14:sldId id="465"/>
            <p14:sldId id="466"/>
            <p14:sldId id="468"/>
            <p14:sldId id="469"/>
            <p14:sldId id="508"/>
            <p14:sldId id="507"/>
            <p14:sldId id="501"/>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9C0057-A849-BDF0-B074-26D87819BDBB}" name="Pinto Taylor, Emily Pinto" initials="PP" userId="S::epinto@emory.edu::343ed8de-020e-427e-b198-0d452849bb40" providerId="AD"/>
  <p188:author id="{FD4D4365-DC49-2DF8-2F69-0D9AEE738A33}" name="James, Emily Kaltz" initials="JE" userId="S::ekaltz@emory.edu::a4187175-0f0f-4acb-b588-7bc13ee2e68d" providerId="AD"/>
  <p188:author id="{1EC8077E-7744-A535-DF3C-4F4BE60F8B78}" name="James, Emily Kaltz" initials="JEK" userId="S::EKALTZ@emory.edu::a4187175-0f0f-4acb-b588-7bc13ee2e68d" providerId="AD"/>
  <p188:author id="{1A98B1E8-F3B2-1A58-24F7-C0B68044DC42}" name="Sweetnam, Victoria Isabel" initials="SV" userId="S::vsweetn@emory.edu::50b07925-f77b-428e-b84d-fe74425fe0d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A7E752-2370-850A-2BB9-70E754C58CB2}" v="2" dt="2026-05-01T20:08:53.788"/>
    <p1510:client id="{B39C1266-9F46-0C47-8F61-4CEDD2DFDD1C}" v="1381" dt="2026-05-01T19:11:13.204"/>
    <p1510:client id="{F524D9C0-E59E-EDA4-16BA-524E93DF66A1}" v="6" dt="2026-05-01T20:02:30.6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69"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Emily Kaltz" userId="S::ekaltz@emory.edu::a4187175-0f0f-4acb-b588-7bc13ee2e68d" providerId="AD" clId="Web-{CDF68CB1-D0F9-BF5D-4906-C56478343B5C}"/>
    <pc:docChg chg="addSld delSld modSld modSection">
      <pc:chgData name="James, Emily Kaltz" userId="S::ekaltz@emory.edu::a4187175-0f0f-4acb-b588-7bc13ee2e68d" providerId="AD" clId="Web-{CDF68CB1-D0F9-BF5D-4906-C56478343B5C}" dt="2026-04-16T18:04:43.133" v="44"/>
      <pc:docMkLst>
        <pc:docMk/>
      </pc:docMkLst>
      <pc:sldChg chg="modSp add replId modNotes">
        <pc:chgData name="James, Emily Kaltz" userId="S::ekaltz@emory.edu::a4187175-0f0f-4acb-b588-7bc13ee2e68d" providerId="AD" clId="Web-{CDF68CB1-D0F9-BF5D-4906-C56478343B5C}" dt="2026-04-16T18:04:43.133" v="44"/>
        <pc:sldMkLst>
          <pc:docMk/>
          <pc:sldMk cId="3057555622" sldId="510"/>
        </pc:sldMkLst>
        <pc:spChg chg="mod">
          <ac:chgData name="James, Emily Kaltz" userId="S::ekaltz@emory.edu::a4187175-0f0f-4acb-b588-7bc13ee2e68d" providerId="AD" clId="Web-{CDF68CB1-D0F9-BF5D-4906-C56478343B5C}" dt="2026-04-16T18:02:46.712" v="30" actId="20577"/>
          <ac:spMkLst>
            <pc:docMk/>
            <pc:sldMk cId="3057555622" sldId="510"/>
            <ac:spMk id="2" creationId="{2F0D4715-CA84-D775-A7B9-16D17B0D16BA}"/>
          </ac:spMkLst>
        </pc:spChg>
        <pc:spChg chg="mod">
          <ac:chgData name="James, Emily Kaltz" userId="S::ekaltz@emory.edu::a4187175-0f0f-4acb-b588-7bc13ee2e68d" providerId="AD" clId="Web-{CDF68CB1-D0F9-BF5D-4906-C56478343B5C}" dt="2026-04-16T18:01:08.011" v="6" actId="20577"/>
          <ac:spMkLst>
            <pc:docMk/>
            <pc:sldMk cId="3057555622" sldId="510"/>
            <ac:spMk id="3" creationId="{E06787F4-146C-6F53-E0E3-E459FEFF5FD5}"/>
          </ac:spMkLst>
        </pc:spChg>
      </pc:sldChg>
    </pc:docChg>
  </pc:docChgLst>
  <pc:docChgLst>
    <pc:chgData name="James, Emily Kaltz" userId="S::ekaltz@emory.edu::a4187175-0f0f-4acb-b588-7bc13ee2e68d" providerId="AD" clId="Web-{C5631F78-6B5B-269C-2A0A-500A56BA87D1}"/>
    <pc:docChg chg="modSld">
      <pc:chgData name="James, Emily Kaltz" userId="S::ekaltz@emory.edu::a4187175-0f0f-4acb-b588-7bc13ee2e68d" providerId="AD" clId="Web-{C5631F78-6B5B-269C-2A0A-500A56BA87D1}" dt="2026-04-24T01:21:37.993" v="718" actId="20577"/>
      <pc:docMkLst>
        <pc:docMk/>
      </pc:docMkLst>
      <pc:sldChg chg="modNotes">
        <pc:chgData name="James, Emily Kaltz" userId="S::ekaltz@emory.edu::a4187175-0f0f-4acb-b588-7bc13ee2e68d" providerId="AD" clId="Web-{C5631F78-6B5B-269C-2A0A-500A56BA87D1}" dt="2026-04-24T00:53:18.155" v="71"/>
        <pc:sldMkLst>
          <pc:docMk/>
          <pc:sldMk cId="141541540" sldId="373"/>
        </pc:sldMkLst>
      </pc:sldChg>
      <pc:sldChg chg="modSp modNotes">
        <pc:chgData name="James, Emily Kaltz" userId="S::ekaltz@emory.edu::a4187175-0f0f-4acb-b588-7bc13ee2e68d" providerId="AD" clId="Web-{C5631F78-6B5B-269C-2A0A-500A56BA87D1}" dt="2026-04-24T00:56:22.602" v="106"/>
        <pc:sldMkLst>
          <pc:docMk/>
          <pc:sldMk cId="2408100579" sldId="375"/>
        </pc:sldMkLst>
        <pc:spChg chg="mod">
          <ac:chgData name="James, Emily Kaltz" userId="S::ekaltz@emory.edu::a4187175-0f0f-4acb-b588-7bc13ee2e68d" providerId="AD" clId="Web-{C5631F78-6B5B-269C-2A0A-500A56BA87D1}" dt="2026-04-24T00:53:57.830" v="77" actId="20577"/>
          <ac:spMkLst>
            <pc:docMk/>
            <pc:sldMk cId="2408100579" sldId="375"/>
            <ac:spMk id="3" creationId="{9C2DC9B3-31FF-5B81-7278-B43276DF1CCB}"/>
          </ac:spMkLst>
        </pc:spChg>
      </pc:sldChg>
      <pc:sldChg chg="modNotes">
        <pc:chgData name="James, Emily Kaltz" userId="S::ekaltz@emory.edu::a4187175-0f0f-4acb-b588-7bc13ee2e68d" providerId="AD" clId="Web-{C5631F78-6B5B-269C-2A0A-500A56BA87D1}" dt="2026-04-24T01:04:16.191" v="243"/>
        <pc:sldMkLst>
          <pc:docMk/>
          <pc:sldMk cId="4249043934" sldId="380"/>
        </pc:sldMkLst>
      </pc:sldChg>
      <pc:sldChg chg="modNotes">
        <pc:chgData name="James, Emily Kaltz" userId="S::ekaltz@emory.edu::a4187175-0f0f-4acb-b588-7bc13ee2e68d" providerId="AD" clId="Web-{C5631F78-6B5B-269C-2A0A-500A56BA87D1}" dt="2026-04-24T01:13:27.539" v="469"/>
        <pc:sldMkLst>
          <pc:docMk/>
          <pc:sldMk cId="746688080" sldId="456"/>
        </pc:sldMkLst>
      </pc:sldChg>
      <pc:sldChg chg="modNotes">
        <pc:chgData name="James, Emily Kaltz" userId="S::ekaltz@emory.edu::a4187175-0f0f-4acb-b588-7bc13ee2e68d" providerId="AD" clId="Web-{C5631F78-6B5B-269C-2A0A-500A56BA87D1}" dt="2026-04-24T01:16:19.716" v="485"/>
        <pc:sldMkLst>
          <pc:docMk/>
          <pc:sldMk cId="3867125500" sldId="459"/>
        </pc:sldMkLst>
      </pc:sldChg>
      <pc:sldChg chg="modNotes">
        <pc:chgData name="James, Emily Kaltz" userId="S::ekaltz@emory.edu::a4187175-0f0f-4acb-b588-7bc13ee2e68d" providerId="AD" clId="Web-{C5631F78-6B5B-269C-2A0A-500A56BA87D1}" dt="2026-04-24T01:20:48.518" v="703"/>
        <pc:sldMkLst>
          <pc:docMk/>
          <pc:sldMk cId="954746699" sldId="460"/>
        </pc:sldMkLst>
      </pc:sldChg>
      <pc:sldChg chg="modNotes">
        <pc:chgData name="James, Emily Kaltz" userId="S::ekaltz@emory.edu::a4187175-0f0f-4acb-b588-7bc13ee2e68d" providerId="AD" clId="Web-{C5631F78-6B5B-269C-2A0A-500A56BA87D1}" dt="2026-04-24T00:59:41.905" v="233"/>
        <pc:sldMkLst>
          <pc:docMk/>
          <pc:sldMk cId="2206837547" sldId="478"/>
        </pc:sldMkLst>
      </pc:sldChg>
      <pc:sldChg chg="modNotes">
        <pc:chgData name="James, Emily Kaltz" userId="S::ekaltz@emory.edu::a4187175-0f0f-4acb-b588-7bc13ee2e68d" providerId="AD" clId="Web-{C5631F78-6B5B-269C-2A0A-500A56BA87D1}" dt="2026-04-24T01:00:28.625" v="242"/>
        <pc:sldMkLst>
          <pc:docMk/>
          <pc:sldMk cId="1983613470" sldId="479"/>
        </pc:sldMkLst>
      </pc:sldChg>
      <pc:sldChg chg="modNotes">
        <pc:chgData name="James, Emily Kaltz" userId="S::ekaltz@emory.edu::a4187175-0f0f-4acb-b588-7bc13ee2e68d" providerId="AD" clId="Web-{C5631F78-6B5B-269C-2A0A-500A56BA87D1}" dt="2026-04-24T00:49:16.803" v="28"/>
        <pc:sldMkLst>
          <pc:docMk/>
          <pc:sldMk cId="3828626449" sldId="492"/>
        </pc:sldMkLst>
      </pc:sldChg>
      <pc:sldChg chg="modNotes">
        <pc:chgData name="James, Emily Kaltz" userId="S::ekaltz@emory.edu::a4187175-0f0f-4acb-b588-7bc13ee2e68d" providerId="AD" clId="Web-{C5631F78-6B5B-269C-2A0A-500A56BA87D1}" dt="2026-04-24T00:51:10.944" v="70"/>
        <pc:sldMkLst>
          <pc:docMk/>
          <pc:sldMk cId="3255605475" sldId="493"/>
        </pc:sldMkLst>
      </pc:sldChg>
      <pc:sldChg chg="modNotes">
        <pc:chgData name="James, Emily Kaltz" userId="S::ekaltz@emory.edu::a4187175-0f0f-4acb-b588-7bc13ee2e68d" providerId="AD" clId="Web-{C5631F78-6B5B-269C-2A0A-500A56BA87D1}" dt="2026-04-24T01:10:33.483" v="405"/>
        <pc:sldMkLst>
          <pc:docMk/>
          <pc:sldMk cId="992968064" sldId="497"/>
        </pc:sldMkLst>
      </pc:sldChg>
      <pc:sldChg chg="modSp modNotes">
        <pc:chgData name="James, Emily Kaltz" userId="S::ekaltz@emory.edu::a4187175-0f0f-4acb-b588-7bc13ee2e68d" providerId="AD" clId="Web-{C5631F78-6B5B-269C-2A0A-500A56BA87D1}" dt="2026-04-24T01:21:37.993" v="718" actId="20577"/>
        <pc:sldMkLst>
          <pc:docMk/>
          <pc:sldMk cId="1097118144" sldId="506"/>
        </pc:sldMkLst>
        <pc:spChg chg="mod">
          <ac:chgData name="James, Emily Kaltz" userId="S::ekaltz@emory.edu::a4187175-0f0f-4acb-b588-7bc13ee2e68d" providerId="AD" clId="Web-{C5631F78-6B5B-269C-2A0A-500A56BA87D1}" dt="2026-04-24T01:21:37.993" v="718" actId="20577"/>
          <ac:spMkLst>
            <pc:docMk/>
            <pc:sldMk cId="1097118144" sldId="506"/>
            <ac:spMk id="4" creationId="{1E9BF9FC-34B9-BD0E-5947-DF4FB02008B1}"/>
          </ac:spMkLst>
        </pc:spChg>
      </pc:sldChg>
    </pc:docChg>
  </pc:docChgLst>
  <pc:docChgLst>
    <pc:chgData name="James, Emily Kaltz" userId="S::ekaltz@emory.edu::a4187175-0f0f-4acb-b588-7bc13ee2e68d" providerId="AD" clId="Web-{9576479C-E1E3-D657-CC6C-1FCC5E81DEAA}"/>
    <pc:docChg chg="modSld">
      <pc:chgData name="James, Emily Kaltz" userId="S::ekaltz@emory.edu::a4187175-0f0f-4acb-b588-7bc13ee2e68d" providerId="AD" clId="Web-{9576479C-E1E3-D657-CC6C-1FCC5E81DEAA}" dt="2026-04-16T22:53:24.998" v="22"/>
      <pc:docMkLst>
        <pc:docMk/>
      </pc:docMkLst>
      <pc:sldChg chg="modNotes">
        <pc:chgData name="James, Emily Kaltz" userId="S::ekaltz@emory.edu::a4187175-0f0f-4acb-b588-7bc13ee2e68d" providerId="AD" clId="Web-{9576479C-E1E3-D657-CC6C-1FCC5E81DEAA}" dt="2026-04-16T22:53:24.998" v="22"/>
        <pc:sldMkLst>
          <pc:docMk/>
          <pc:sldMk cId="3255605475" sldId="493"/>
        </pc:sldMkLst>
      </pc:sldChg>
    </pc:docChg>
  </pc:docChgLst>
  <pc:docChgLst>
    <pc:chgData name="Pinto Taylor, Emily Pinto" userId="S::epinto@emory.edu::343ed8de-020e-427e-b198-0d452849bb40" providerId="AD" clId="Web-{09A7E752-2370-850A-2BB9-70E754C58CB2}"/>
    <pc:docChg chg="modSld">
      <pc:chgData name="Pinto Taylor, Emily Pinto" userId="S::epinto@emory.edu::343ed8de-020e-427e-b198-0d452849bb40" providerId="AD" clId="Web-{09A7E752-2370-850A-2BB9-70E754C58CB2}" dt="2026-05-01T20:08:53.788" v="1"/>
      <pc:docMkLst>
        <pc:docMk/>
      </pc:docMkLst>
      <pc:sldChg chg="addSp">
        <pc:chgData name="Pinto Taylor, Emily Pinto" userId="S::epinto@emory.edu::343ed8de-020e-427e-b198-0d452849bb40" providerId="AD" clId="Web-{09A7E752-2370-850A-2BB9-70E754C58CB2}" dt="2026-05-01T20:08:41.803" v="0"/>
        <pc:sldMkLst>
          <pc:docMk/>
          <pc:sldMk cId="3828626449" sldId="492"/>
        </pc:sldMkLst>
        <pc:spChg chg="add">
          <ac:chgData name="Pinto Taylor, Emily Pinto" userId="S::epinto@emory.edu::343ed8de-020e-427e-b198-0d452849bb40" providerId="AD" clId="Web-{09A7E752-2370-850A-2BB9-70E754C58CB2}" dt="2026-05-01T20:08:41.803" v="0"/>
          <ac:spMkLst>
            <pc:docMk/>
            <pc:sldMk cId="3828626449" sldId="492"/>
            <ac:spMk id="3" creationId="{232A1465-37B9-DE3D-B0BD-A0B8BD4E9D05}"/>
          </ac:spMkLst>
        </pc:spChg>
      </pc:sldChg>
      <pc:sldChg chg="addSp">
        <pc:chgData name="Pinto Taylor, Emily Pinto" userId="S::epinto@emory.edu::343ed8de-020e-427e-b198-0d452849bb40" providerId="AD" clId="Web-{09A7E752-2370-850A-2BB9-70E754C58CB2}" dt="2026-05-01T20:08:53.788" v="1"/>
        <pc:sldMkLst>
          <pc:docMk/>
          <pc:sldMk cId="6087158" sldId="499"/>
        </pc:sldMkLst>
        <pc:spChg chg="add">
          <ac:chgData name="Pinto Taylor, Emily Pinto" userId="S::epinto@emory.edu::343ed8de-020e-427e-b198-0d452849bb40" providerId="AD" clId="Web-{09A7E752-2370-850A-2BB9-70E754C58CB2}" dt="2026-05-01T20:08:53.788" v="1"/>
          <ac:spMkLst>
            <pc:docMk/>
            <pc:sldMk cId="6087158" sldId="499"/>
            <ac:spMk id="3" creationId="{9A8C4E07-EF78-A4D2-A3A9-4E4E10EE6D93}"/>
          </ac:spMkLst>
        </pc:spChg>
      </pc:sldChg>
    </pc:docChg>
  </pc:docChgLst>
  <pc:docChgLst>
    <pc:chgData name="James, Emily Kaltz" userId="S::ekaltz@emory.edu::a4187175-0f0f-4acb-b588-7bc13ee2e68d" providerId="AD" clId="Web-{F524D9C0-E59E-EDA4-16BA-524E93DF66A1}"/>
    <pc:docChg chg="addSld delSld modSld modSection">
      <pc:chgData name="James, Emily Kaltz" userId="S::ekaltz@emory.edu::a4187175-0f0f-4acb-b588-7bc13ee2e68d" providerId="AD" clId="Web-{F524D9C0-E59E-EDA4-16BA-524E93DF66A1}" dt="2026-05-01T20:02:30.628" v="5"/>
      <pc:docMkLst>
        <pc:docMk/>
      </pc:docMkLst>
      <pc:sldChg chg="addSp delSp modSp add del replId">
        <pc:chgData name="James, Emily Kaltz" userId="S::ekaltz@emory.edu::a4187175-0f0f-4acb-b588-7bc13ee2e68d" providerId="AD" clId="Web-{F524D9C0-E59E-EDA4-16BA-524E93DF66A1}" dt="2026-05-01T20:02:30.628" v="5"/>
        <pc:sldMkLst>
          <pc:docMk/>
          <pc:sldMk cId="4272297521" sldId="511"/>
        </pc:sldMkLst>
        <pc:spChg chg="add del mod">
          <ac:chgData name="James, Emily Kaltz" userId="S::ekaltz@emory.edu::a4187175-0f0f-4acb-b588-7bc13ee2e68d" providerId="AD" clId="Web-{F524D9C0-E59E-EDA4-16BA-524E93DF66A1}" dt="2026-05-01T20:02:16.955" v="4"/>
          <ac:spMkLst>
            <pc:docMk/>
            <pc:sldMk cId="4272297521" sldId="511"/>
            <ac:spMk id="3" creationId="{77EBD711-2EE1-A3B1-7D88-D073D40F9643}"/>
          </ac:spMkLst>
        </pc:spChg>
        <pc:spChg chg="del">
          <ac:chgData name="James, Emily Kaltz" userId="S::ekaltz@emory.edu::a4187175-0f0f-4acb-b588-7bc13ee2e68d" providerId="AD" clId="Web-{F524D9C0-E59E-EDA4-16BA-524E93DF66A1}" dt="2026-05-01T20:02:11.470" v="2"/>
          <ac:spMkLst>
            <pc:docMk/>
            <pc:sldMk cId="4272297521" sldId="511"/>
            <ac:spMk id="4" creationId="{A663EDDB-6FE3-1DC9-49AD-F01B09BFD5F8}"/>
          </ac:spMkLst>
        </pc:spChg>
        <pc:spChg chg="del">
          <ac:chgData name="James, Emily Kaltz" userId="S::ekaltz@emory.edu::a4187175-0f0f-4acb-b588-7bc13ee2e68d" providerId="AD" clId="Web-{F524D9C0-E59E-EDA4-16BA-524E93DF66A1}" dt="2026-05-01T20:02:11.157" v="1"/>
          <ac:spMkLst>
            <pc:docMk/>
            <pc:sldMk cId="4272297521" sldId="511"/>
            <ac:spMk id="5" creationId="{608C29B2-BD4E-CB8C-B59A-E8AB5C37D482}"/>
          </ac:spMkLst>
        </pc:spChg>
        <pc:spChg chg="add del mod">
          <ac:chgData name="James, Emily Kaltz" userId="S::ekaltz@emory.edu::a4187175-0f0f-4acb-b588-7bc13ee2e68d" providerId="AD" clId="Web-{F524D9C0-E59E-EDA4-16BA-524E93DF66A1}" dt="2026-05-01T20:02:14.251" v="3"/>
          <ac:spMkLst>
            <pc:docMk/>
            <pc:sldMk cId="4272297521" sldId="511"/>
            <ac:spMk id="7" creationId="{6055EB87-7277-B3FE-08DC-B79434818C89}"/>
          </ac:spMkLst>
        </pc:spChg>
      </pc:sldChg>
    </pc:docChg>
  </pc:docChgLst>
  <pc:docChgLst>
    <pc:chgData name="James, Emily Kaltz" userId="a4187175-0f0f-4acb-b588-7bc13ee2e68d" providerId="ADAL" clId="{5F7F43DB-FF28-599B-A6AD-9ED2A73BE269}"/>
    <pc:docChg chg="custSel modSld">
      <pc:chgData name="James, Emily Kaltz" userId="a4187175-0f0f-4acb-b588-7bc13ee2e68d" providerId="ADAL" clId="{5F7F43DB-FF28-599B-A6AD-9ED2A73BE269}" dt="2026-05-01T19:11:13.204" v="1364" actId="5793"/>
      <pc:docMkLst>
        <pc:docMk/>
      </pc:docMkLst>
      <pc:sldChg chg="modNotesTx">
        <pc:chgData name="James, Emily Kaltz" userId="a4187175-0f0f-4acb-b588-7bc13ee2e68d" providerId="ADAL" clId="{5F7F43DB-FF28-599B-A6AD-9ED2A73BE269}" dt="2026-05-01T18:45:44.054" v="511" actId="20577"/>
        <pc:sldMkLst>
          <pc:docMk/>
          <pc:sldMk cId="2408100579" sldId="375"/>
        </pc:sldMkLst>
      </pc:sldChg>
      <pc:sldChg chg="modNotesTx">
        <pc:chgData name="James, Emily Kaltz" userId="a4187175-0f0f-4acb-b588-7bc13ee2e68d" providerId="ADAL" clId="{5F7F43DB-FF28-599B-A6AD-9ED2A73BE269}" dt="2026-05-01T18:55:52.762" v="1066" actId="5793"/>
        <pc:sldMkLst>
          <pc:docMk/>
          <pc:sldMk cId="4249043934" sldId="380"/>
        </pc:sldMkLst>
      </pc:sldChg>
      <pc:sldChg chg="modNotesTx">
        <pc:chgData name="James, Emily Kaltz" userId="a4187175-0f0f-4acb-b588-7bc13ee2e68d" providerId="ADAL" clId="{5F7F43DB-FF28-599B-A6AD-9ED2A73BE269}" dt="2026-05-01T19:01:44.156" v="1121" actId="20577"/>
        <pc:sldMkLst>
          <pc:docMk/>
          <pc:sldMk cId="3517482757" sldId="388"/>
        </pc:sldMkLst>
      </pc:sldChg>
      <pc:sldChg chg="modNotesTx">
        <pc:chgData name="James, Emily Kaltz" userId="a4187175-0f0f-4acb-b588-7bc13ee2e68d" providerId="ADAL" clId="{5F7F43DB-FF28-599B-A6AD-9ED2A73BE269}" dt="2026-05-01T19:07:35.541" v="1245" actId="20577"/>
        <pc:sldMkLst>
          <pc:docMk/>
          <pc:sldMk cId="3867125500" sldId="459"/>
        </pc:sldMkLst>
      </pc:sldChg>
      <pc:sldChg chg="modNotesTx">
        <pc:chgData name="James, Emily Kaltz" userId="a4187175-0f0f-4acb-b588-7bc13ee2e68d" providerId="ADAL" clId="{5F7F43DB-FF28-599B-A6AD-9ED2A73BE269}" dt="2026-05-01T19:09:25.959" v="1272" actId="20577"/>
        <pc:sldMkLst>
          <pc:docMk/>
          <pc:sldMk cId="954746699" sldId="460"/>
        </pc:sldMkLst>
      </pc:sldChg>
      <pc:sldChg chg="modNotesTx">
        <pc:chgData name="James, Emily Kaltz" userId="a4187175-0f0f-4acb-b588-7bc13ee2e68d" providerId="ADAL" clId="{5F7F43DB-FF28-599B-A6AD-9ED2A73BE269}" dt="2026-05-01T18:50:07.743" v="967" actId="20577"/>
        <pc:sldMkLst>
          <pc:docMk/>
          <pc:sldMk cId="1983613470" sldId="479"/>
        </pc:sldMkLst>
      </pc:sldChg>
      <pc:sldChg chg="modNotesTx">
        <pc:chgData name="James, Emily Kaltz" userId="a4187175-0f0f-4acb-b588-7bc13ee2e68d" providerId="ADAL" clId="{5F7F43DB-FF28-599B-A6AD-9ED2A73BE269}" dt="2026-05-01T18:54:24.868" v="1038" actId="20577"/>
        <pc:sldMkLst>
          <pc:docMk/>
          <pc:sldMk cId="6428311" sldId="480"/>
        </pc:sldMkLst>
      </pc:sldChg>
      <pc:sldChg chg="modNotesTx">
        <pc:chgData name="James, Emily Kaltz" userId="a4187175-0f0f-4acb-b588-7bc13ee2e68d" providerId="ADAL" clId="{5F7F43DB-FF28-599B-A6AD-9ED2A73BE269}" dt="2026-05-01T19:03:03.667" v="1129" actId="20577"/>
        <pc:sldMkLst>
          <pc:docMk/>
          <pc:sldMk cId="992968064" sldId="497"/>
        </pc:sldMkLst>
      </pc:sldChg>
      <pc:sldChg chg="modSp mod">
        <pc:chgData name="James, Emily Kaltz" userId="a4187175-0f0f-4acb-b588-7bc13ee2e68d" providerId="ADAL" clId="{5F7F43DB-FF28-599B-A6AD-9ED2A73BE269}" dt="2026-05-01T19:00:43.585" v="1098" actId="20577"/>
        <pc:sldMkLst>
          <pc:docMk/>
          <pc:sldMk cId="3240918240" sldId="505"/>
        </pc:sldMkLst>
        <pc:spChg chg="mod">
          <ac:chgData name="James, Emily Kaltz" userId="a4187175-0f0f-4acb-b588-7bc13ee2e68d" providerId="ADAL" clId="{5F7F43DB-FF28-599B-A6AD-9ED2A73BE269}" dt="2026-05-01T19:00:43.585" v="1098" actId="20577"/>
          <ac:spMkLst>
            <pc:docMk/>
            <pc:sldMk cId="3240918240" sldId="505"/>
            <ac:spMk id="2" creationId="{5DB7CCF7-E96B-66CD-D650-6C907AD55479}"/>
          </ac:spMkLst>
        </pc:spChg>
      </pc:sldChg>
      <pc:sldChg chg="modNotesTx">
        <pc:chgData name="James, Emily Kaltz" userId="a4187175-0f0f-4acb-b588-7bc13ee2e68d" providerId="ADAL" clId="{5F7F43DB-FF28-599B-A6AD-9ED2A73BE269}" dt="2026-05-01T19:11:13.204" v="1364" actId="5793"/>
        <pc:sldMkLst>
          <pc:docMk/>
          <pc:sldMk cId="1097118144" sldId="506"/>
        </pc:sldMkLst>
      </pc:sldChg>
      <pc:sldChg chg="modNotesTx">
        <pc:chgData name="James, Emily Kaltz" userId="a4187175-0f0f-4acb-b588-7bc13ee2e68d" providerId="ADAL" clId="{5F7F43DB-FF28-599B-A6AD-9ED2A73BE269}" dt="2026-05-01T18:59:16.297" v="1082" actId="20577"/>
        <pc:sldMkLst>
          <pc:docMk/>
          <pc:sldMk cId="3057555622" sldId="510"/>
        </pc:sldMkLst>
      </pc:sldChg>
    </pc:docChg>
  </pc:docChgLst>
</pc:chgInfo>
</file>

<file path=ppt/comments/modernComment_1CB_E67FA6FC.xml><?xml version="1.0" encoding="utf-8"?>
<p188:cmLst xmlns:a="http://schemas.openxmlformats.org/drawingml/2006/main" xmlns:r="http://schemas.openxmlformats.org/officeDocument/2006/relationships" xmlns:p188="http://schemas.microsoft.com/office/powerpoint/2018/8/main">
  <p188:cm id="{5AFF6856-A889-4B11-AA1A-0089F49E9ECB}" authorId="{1A98B1E8-F3B2-1A58-24F7-C0B68044DC42}" created="2026-02-04T20:57:04.379">
    <pc:sldMkLst xmlns:pc="http://schemas.microsoft.com/office/powerpoint/2013/main/command">
      <pc:docMk/>
      <pc:sldMk cId="3867125500" sldId="459"/>
    </pc:sldMkLst>
    <p188:txBody>
      <a:bodyPr/>
      <a:lstStyle/>
      <a:p>
        <a:r>
          <a:rPr lang="en-US"/>
          <a:t>same comment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5/1/2026</a:t>
            </a:fld>
            <a:endParaRPr lang="en-US">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F96BD5-D90B-41B0-A510-7731B4DEDE7E}" type="datetimeFigureOut">
              <a:t>5/1/2026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6BEAD4-413E-4893-9CCA-8748899262E6}" type="slidenum">
              <a:t>‹#›</a:t>
            </a:fld>
            <a:endParaRPr lang="en-US"/>
          </a:p>
        </p:txBody>
      </p:sp>
    </p:spTree>
    <p:extLst>
      <p:ext uri="{BB962C8B-B14F-4D97-AF65-F5344CB8AC3E}">
        <p14:creationId xmlns:p14="http://schemas.microsoft.com/office/powerpoint/2010/main" val="2883578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Let's talk about some of the potential indications and evidence for medical cannabis</a:t>
            </a:r>
          </a:p>
        </p:txBody>
      </p:sp>
      <p:sp>
        <p:nvSpPr>
          <p:cNvPr id="4" name="Slide Number Placeholder 3"/>
          <p:cNvSpPr>
            <a:spLocks noGrp="1"/>
          </p:cNvSpPr>
          <p:nvPr>
            <p:ph type="sldNum" sz="quarter" idx="5"/>
          </p:nvPr>
        </p:nvSpPr>
        <p:spPr/>
        <p:txBody>
          <a:bodyPr/>
          <a:lstStyle/>
          <a:p>
            <a:fld id="{F26BEAD4-413E-4893-9CCA-8748899262E6}" type="slidenum">
              <a:rPr lang="en-US"/>
              <a:t>11</a:t>
            </a:fld>
            <a:endParaRPr lang="en-US"/>
          </a:p>
        </p:txBody>
      </p:sp>
    </p:spTree>
    <p:extLst>
      <p:ext uri="{BB962C8B-B14F-4D97-AF65-F5344CB8AC3E}">
        <p14:creationId xmlns:p14="http://schemas.microsoft.com/office/powerpoint/2010/main" val="1798546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come back to case #1. </a:t>
            </a:r>
            <a:endParaRPr lang="en-US">
              <a:solidFill>
                <a:srgbClr val="444444"/>
              </a:solidFill>
            </a:endParaRPr>
          </a:p>
          <a:p>
            <a:r>
              <a:rPr lang="en-US"/>
              <a:t>Now that we've examined the existing evidence, I'd like for you all to think about what would you do in this situation given what we know?</a:t>
            </a:r>
          </a:p>
          <a:p>
            <a:r>
              <a:rPr lang="en-US">
                <a:solidFill>
                  <a:srgbClr val="444444"/>
                </a:solidFill>
              </a:rPr>
              <a:t>This is a </a:t>
            </a:r>
            <a:r>
              <a:rPr lang="en-US" sz="1200">
                <a:latin typeface="Century Gothic"/>
              </a:rPr>
              <a:t>39 </a:t>
            </a:r>
            <a:r>
              <a:rPr lang="en-US" sz="1200" err="1">
                <a:latin typeface="Century Gothic"/>
              </a:rPr>
              <a:t>y.o</a:t>
            </a:r>
            <a:r>
              <a:rPr lang="en-US" sz="1200">
                <a:latin typeface="Century Gothic"/>
              </a:rPr>
              <a:t>. female with metastatic breast ca inquiring about medical cannabis for pain, anxiety, and insomnia</a:t>
            </a:r>
            <a:endParaRPr lang="en-US">
              <a:solidFill>
                <a:srgbClr val="444444"/>
              </a:solidFill>
            </a:endParaRPr>
          </a:p>
          <a:p>
            <a:r>
              <a:rPr lang="en-US"/>
              <a:t>Her pain was primarily MSK and chronic, for which there is some evidence that cannabis can help in chronic pain. However, our first recommendation was to continue NSAIDs PRN and we referred her to PT</a:t>
            </a:r>
            <a:endParaRPr lang="en-US">
              <a:solidFill>
                <a:srgbClr val="444444"/>
              </a:solidFill>
            </a:endParaRPr>
          </a:p>
          <a:p>
            <a:r>
              <a:rPr lang="en-US"/>
              <a:t>For her anxiety, which was c/w GAD, given that she had not yet been on any first-line therapies, we recommended starting an SNRI, hoping that this may also help treat her hot flashes, which were also contributing to her insomnia.</a:t>
            </a:r>
            <a:endParaRPr lang="en-US">
              <a:solidFill>
                <a:srgbClr val="444444"/>
              </a:solidFill>
            </a:endParaRPr>
          </a:p>
          <a:p>
            <a:r>
              <a:rPr lang="en-US"/>
              <a:t>For her insomnia, we counseled on sleep hygiene and encouraged her to talk to her partner about the sleep environment and were hoping to target her anxiety and hot flashes with the SNRI.</a:t>
            </a:r>
            <a:endParaRPr lang="en-US">
              <a:solidFill>
                <a:srgbClr val="444444"/>
              </a:solidFill>
            </a:endParaRPr>
          </a:p>
          <a:p>
            <a:r>
              <a:rPr lang="en-US"/>
              <a:t>Since we were starting a new medication during this visit, we made a plan to discuss medical cannabis more at follow up.</a:t>
            </a:r>
            <a:endParaRPr lang="en-US">
              <a:solidFill>
                <a:srgbClr val="444444"/>
              </a:solidFill>
            </a:endParaRPr>
          </a:p>
          <a:p>
            <a:r>
              <a:rPr lang="en-US"/>
              <a:t>We did not suggest using cannabis as a first-line intervention for these concerns</a:t>
            </a:r>
            <a:endParaRPr lang="en-US">
              <a:solidFill>
                <a:srgbClr val="444444"/>
              </a:solidFill>
            </a:endParaRPr>
          </a:p>
          <a:p>
            <a:endParaRPr lang="en-US"/>
          </a:p>
          <a:p>
            <a:r>
              <a:rPr lang="en-US"/>
              <a:t>In this case, I don't think cannabis was the answer to all of her concerns that this patient was hoping for, however, there are plenty of patients for whom medical cannabis is very helpful for their symptoms, and I'd like to take a look at one of those patients now.</a:t>
            </a:r>
            <a:endParaRPr lang="en-US">
              <a:ea typeface="Calibri"/>
              <a:cs typeface="Calibri"/>
            </a:endParaRPr>
          </a:p>
        </p:txBody>
      </p:sp>
      <p:sp>
        <p:nvSpPr>
          <p:cNvPr id="4" name="Slide Number Placeholder 3"/>
          <p:cNvSpPr>
            <a:spLocks noGrp="1"/>
          </p:cNvSpPr>
          <p:nvPr>
            <p:ph type="sldNum" sz="quarter" idx="5"/>
          </p:nvPr>
        </p:nvSpPr>
        <p:spPr/>
        <p:txBody>
          <a:bodyPr/>
          <a:lstStyle/>
          <a:p>
            <a:fld id="{F26BEAD4-413E-4893-9CCA-8748899262E6}" type="slidenum">
              <a:rPr lang="en-US"/>
              <a:t>20</a:t>
            </a:fld>
            <a:endParaRPr lang="en-US"/>
          </a:p>
        </p:txBody>
      </p:sp>
    </p:spTree>
    <p:extLst>
      <p:ext uri="{BB962C8B-B14F-4D97-AF65-F5344CB8AC3E}">
        <p14:creationId xmlns:p14="http://schemas.microsoft.com/office/powerpoint/2010/main" val="4236171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BEAD4-413E-4893-9CCA-8748899262E6}" type="slidenum">
              <a:rPr lang="en-US" smtClean="0"/>
              <a:t>21</a:t>
            </a:fld>
            <a:endParaRPr lang="en-US"/>
          </a:p>
        </p:txBody>
      </p:sp>
    </p:spTree>
    <p:extLst>
      <p:ext uri="{BB962C8B-B14F-4D97-AF65-F5344CB8AC3E}">
        <p14:creationId xmlns:p14="http://schemas.microsoft.com/office/powerpoint/2010/main" val="1108216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ea typeface="Calibri"/>
                <a:cs typeface="Calibri"/>
              </a:rPr>
              <a:t>FACILITATOR:</a:t>
            </a:r>
            <a:endParaRPr lang="en-US"/>
          </a:p>
          <a:p>
            <a:r>
              <a:rPr lang="en-US">
                <a:ea typeface="Calibri"/>
                <a:cs typeface="Calibri"/>
              </a:rPr>
              <a:t>All of this got me thinking a lot about evidence-based medicine vs anecdote</a:t>
            </a:r>
            <a:endParaRPr lang="en-US"/>
          </a:p>
          <a:p>
            <a:r>
              <a:rPr lang="en-US">
                <a:ea typeface="Calibri"/>
                <a:cs typeface="Calibri"/>
              </a:rPr>
              <a:t>And I recalled my first lecture on evidence-based medicine in medical school. I don't remember exactly what was said, but I do know it was during first year orientation, which I think highlights what a cornerstone evidence-based medicine is in our medical education and culture.</a:t>
            </a:r>
          </a:p>
          <a:p>
            <a:r>
              <a:rPr lang="en-US">
                <a:ea typeface="Calibri"/>
                <a:cs typeface="Calibri"/>
              </a:rPr>
              <a:t>And for good reason! It should be the gold standard.</a:t>
            </a:r>
          </a:p>
          <a:p>
            <a:r>
              <a:rPr lang="en-US">
                <a:ea typeface="Calibri"/>
                <a:cs typeface="Calibri"/>
              </a:rPr>
              <a:t>But I started to wonder: what do we do if the evidence isn't there? And if we aren't sure it's coming any time soon? </a:t>
            </a:r>
          </a:p>
          <a:p>
            <a:r>
              <a:rPr lang="en-US">
                <a:ea typeface="Calibri"/>
                <a:cs typeface="Calibri"/>
              </a:rPr>
              <a:t>And we still have patients who are relying on us to help them feel better?</a:t>
            </a:r>
          </a:p>
          <a:p>
            <a:r>
              <a:rPr lang="en-US">
                <a:ea typeface="Calibri"/>
                <a:cs typeface="Calibri"/>
              </a:rPr>
              <a:t>I think palliative medicine is uniquely positioned with symptom management, because symptom management is inherently subjective. If someone tells us their pain or nausea is better or worse, we believe them.</a:t>
            </a:r>
          </a:p>
          <a:p>
            <a:r>
              <a:rPr lang="en-US">
                <a:ea typeface="Calibri"/>
                <a:cs typeface="Calibri"/>
              </a:rPr>
              <a:t>So, if a patient feels like they are improving, is that enough to say a treatment is working? </a:t>
            </a:r>
          </a:p>
          <a:p>
            <a:r>
              <a:rPr lang="en-US">
                <a:ea typeface="Calibri"/>
                <a:cs typeface="Calibri"/>
              </a:rPr>
              <a:t>If we think it is, what do we do about safety? </a:t>
            </a:r>
          </a:p>
        </p:txBody>
      </p:sp>
      <p:sp>
        <p:nvSpPr>
          <p:cNvPr id="4" name="Slide Number Placeholder 3"/>
          <p:cNvSpPr>
            <a:spLocks noGrp="1"/>
          </p:cNvSpPr>
          <p:nvPr>
            <p:ph type="sldNum" sz="quarter" idx="5"/>
          </p:nvPr>
        </p:nvSpPr>
        <p:spPr/>
        <p:txBody>
          <a:bodyPr/>
          <a:lstStyle/>
          <a:p>
            <a:fld id="{8D18E0B9-48E4-499D-93B2-B07D00395BAC}" type="slidenum">
              <a:rPr lang="en-US" smtClean="0"/>
              <a:t>22</a:t>
            </a:fld>
            <a:endParaRPr lang="en-US"/>
          </a:p>
        </p:txBody>
      </p:sp>
    </p:spTree>
    <p:extLst>
      <p:ext uri="{BB962C8B-B14F-4D97-AF65-F5344CB8AC3E}">
        <p14:creationId xmlns:p14="http://schemas.microsoft.com/office/powerpoint/2010/main" val="2397106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And fortunately for us, Dr. Zarrabi and colleagues have looked at this question in our own Emory Supportive Care Clinic.</a:t>
            </a:r>
          </a:p>
          <a:p>
            <a:r>
              <a:rPr lang="en-US">
                <a:ea typeface="Calibri"/>
                <a:cs typeface="Calibri"/>
              </a:rPr>
              <a:t>So I want to talk about this paper that they published in 2020 about the perceptions of benefits and harms of medical cannabis among seriously ill patients</a:t>
            </a:r>
          </a:p>
        </p:txBody>
      </p:sp>
      <p:sp>
        <p:nvSpPr>
          <p:cNvPr id="4" name="Slide Number Placeholder 3"/>
          <p:cNvSpPr>
            <a:spLocks noGrp="1"/>
          </p:cNvSpPr>
          <p:nvPr>
            <p:ph type="sldNum" sz="quarter" idx="5"/>
          </p:nvPr>
        </p:nvSpPr>
        <p:spPr/>
        <p:txBody>
          <a:bodyPr/>
          <a:lstStyle/>
          <a:p>
            <a:fld id="{F26BEAD4-413E-4893-9CCA-8748899262E6}" type="slidenum">
              <a:rPr lang="en-US"/>
              <a:t>23</a:t>
            </a:fld>
            <a:endParaRPr lang="en-US"/>
          </a:p>
        </p:txBody>
      </p:sp>
    </p:spTree>
    <p:extLst>
      <p:ext uri="{BB962C8B-B14F-4D97-AF65-F5344CB8AC3E}">
        <p14:creationId xmlns:p14="http://schemas.microsoft.com/office/powerpoint/2010/main" val="2782270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517FA-B524-5774-0207-DE9320DD19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163786-9F22-52CC-3C2B-6098C393122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02A97F0-BBA9-601E-BA2E-9B486E2E1949}"/>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42AC875E-BEC2-CB44-E866-9D97A4B0FB6A}"/>
              </a:ext>
            </a:extLst>
          </p:cNvPr>
          <p:cNvSpPr>
            <a:spLocks noGrp="1"/>
          </p:cNvSpPr>
          <p:nvPr>
            <p:ph type="sldNum" sz="quarter" idx="5"/>
          </p:nvPr>
        </p:nvSpPr>
        <p:spPr/>
        <p:txBody>
          <a:bodyPr/>
          <a:lstStyle/>
          <a:p>
            <a:fld id="{8D18E0B9-48E4-499D-93B2-B07D00395BAC}" type="slidenum">
              <a:rPr lang="en-US" smtClean="0"/>
              <a:t>24</a:t>
            </a:fld>
            <a:endParaRPr lang="en-US"/>
          </a:p>
        </p:txBody>
      </p:sp>
    </p:spTree>
    <p:extLst>
      <p:ext uri="{BB962C8B-B14F-4D97-AF65-F5344CB8AC3E}">
        <p14:creationId xmlns:p14="http://schemas.microsoft.com/office/powerpoint/2010/main" val="1850107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ea typeface="Calibri"/>
                <a:cs typeface="Calibri"/>
              </a:rPr>
              <a:t>FACILITATOR:</a:t>
            </a:r>
            <a:endParaRPr lang="en-US"/>
          </a:p>
          <a:p>
            <a:pPr marL="171450" indent="-171450">
              <a:buFont typeface="Arial"/>
              <a:buChar char="•"/>
            </a:pPr>
            <a:r>
              <a:rPr lang="en-US">
                <a:ea typeface="Calibri"/>
                <a:cs typeface="Calibri"/>
              </a:rPr>
              <a:t>Qualifying diagnosis for state-issued card</a:t>
            </a:r>
          </a:p>
        </p:txBody>
      </p:sp>
      <p:sp>
        <p:nvSpPr>
          <p:cNvPr id="4" name="Slide Number Placeholder 3"/>
          <p:cNvSpPr>
            <a:spLocks noGrp="1"/>
          </p:cNvSpPr>
          <p:nvPr>
            <p:ph type="sldNum" sz="quarter" idx="5"/>
          </p:nvPr>
        </p:nvSpPr>
        <p:spPr/>
        <p:txBody>
          <a:bodyPr/>
          <a:lstStyle/>
          <a:p>
            <a:fld id="{8D18E0B9-48E4-499D-93B2-B07D00395BAC}" type="slidenum">
              <a:rPr lang="en-US" smtClean="0"/>
              <a:t>25</a:t>
            </a:fld>
            <a:endParaRPr lang="en-US"/>
          </a:p>
        </p:txBody>
      </p:sp>
    </p:spTree>
    <p:extLst>
      <p:ext uri="{BB962C8B-B14F-4D97-AF65-F5344CB8AC3E}">
        <p14:creationId xmlns:p14="http://schemas.microsoft.com/office/powerpoint/2010/main" val="1002703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9952A-C1CC-8FA1-5621-421BBD1E58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36E631-BA1F-3EC4-852B-A62657C3980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3A794D1-E38D-2804-C380-9132A8DA5024}"/>
              </a:ext>
            </a:extLst>
          </p:cNvPr>
          <p:cNvSpPr>
            <a:spLocks noGrp="1"/>
          </p:cNvSpPr>
          <p:nvPr>
            <p:ph type="body" idx="1"/>
          </p:nvPr>
        </p:nvSpPr>
        <p:spPr/>
        <p:txBody>
          <a:bodyPr/>
          <a:lstStyle/>
          <a:p>
            <a:pPr fontAlgn="base"/>
            <a:r>
              <a:rPr lang="en-US"/>
              <a:t>FACILITATOR:</a:t>
            </a:r>
          </a:p>
          <a:p>
            <a:r>
              <a:rPr lang="en-US">
                <a:ea typeface="Calibri"/>
                <a:cs typeface="Calibri"/>
              </a:rPr>
              <a:t>About 50% were using low THC oil and about 1/3 were using mixed THC/CBD oil</a:t>
            </a:r>
            <a:endParaRPr lang="en-US"/>
          </a:p>
          <a:p>
            <a:r>
              <a:rPr lang="en-US">
                <a:ea typeface="Calibri" panose="020F0502020204030204"/>
                <a:cs typeface="Calibri" panose="020F0502020204030204"/>
              </a:rPr>
              <a:t>20% were using a non-oil form</a:t>
            </a:r>
          </a:p>
          <a:p>
            <a:endParaRPr lang="en-US"/>
          </a:p>
          <a:p>
            <a:pPr rtl="0" fontAlgn="base"/>
            <a:r>
              <a:rPr lang="en-US" sz="1200" b="0" i="0" u="none" strike="noStrike" kern="1200">
                <a:solidFill>
                  <a:schemeClr val="tx1"/>
                </a:solidFill>
                <a:effectLst/>
                <a:latin typeface="+mn-lt"/>
                <a:ea typeface="+mn-ea"/>
                <a:cs typeface="+mn-cs"/>
              </a:rPr>
              <a:t>14.9% pure CBD oil</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12.9% &gt;5% THC oil</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2.0% </a:t>
            </a:r>
            <a:r>
              <a:rPr lang="en-US" sz="1200" b="0" i="0" u="none" strike="noStrike" kern="1200" err="1">
                <a:solidFill>
                  <a:schemeClr val="tx1"/>
                </a:solidFill>
                <a:effectLst/>
                <a:latin typeface="+mn-lt"/>
                <a:ea typeface="+mn-ea"/>
                <a:cs typeface="+mn-cs"/>
              </a:rPr>
              <a:t>THCa</a:t>
            </a:r>
            <a:r>
              <a:rPr lang="en-US" sz="1200" b="0" i="0" u="none" strike="noStrike" kern="1200">
                <a:solidFill>
                  <a:schemeClr val="tx1"/>
                </a:solidFill>
                <a:effectLst/>
                <a:latin typeface="+mn-lt"/>
                <a:ea typeface="+mn-ea"/>
                <a:cs typeface="+mn-cs"/>
              </a:rPr>
              <a:t> oil</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8.9% unsure</a:t>
            </a:r>
            <a:endParaRPr lang="en-US"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954FA1F-7677-D73B-46FC-CBCF745F32F4}"/>
              </a:ext>
            </a:extLst>
          </p:cNvPr>
          <p:cNvSpPr>
            <a:spLocks noGrp="1"/>
          </p:cNvSpPr>
          <p:nvPr>
            <p:ph type="sldNum" sz="quarter" idx="5"/>
          </p:nvPr>
        </p:nvSpPr>
        <p:spPr/>
        <p:txBody>
          <a:bodyPr/>
          <a:lstStyle/>
          <a:p>
            <a:fld id="{8D18E0B9-48E4-499D-93B2-B07D00395BAC}" type="slidenum">
              <a:rPr lang="en-US" smtClean="0"/>
              <a:t>26</a:t>
            </a:fld>
            <a:endParaRPr lang="en-US"/>
          </a:p>
        </p:txBody>
      </p:sp>
    </p:spTree>
    <p:extLst>
      <p:ext uri="{BB962C8B-B14F-4D97-AF65-F5344CB8AC3E}">
        <p14:creationId xmlns:p14="http://schemas.microsoft.com/office/powerpoint/2010/main" val="402358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53B70-725D-21CF-997E-76D688E54D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F3499F-CF01-D0BA-61BD-2C7B9BAE77D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57A55EE-51F9-2500-C883-1BD60E5A7EE2}"/>
              </a:ext>
            </a:extLst>
          </p:cNvPr>
          <p:cNvSpPr>
            <a:spLocks noGrp="1"/>
          </p:cNvSpPr>
          <p:nvPr>
            <p:ph type="body" idx="1"/>
          </p:nvPr>
        </p:nvSpPr>
        <p:spPr/>
        <p:txBody>
          <a:bodyPr/>
          <a:lstStyle/>
          <a:p>
            <a:pPr fontAlgn="base"/>
            <a:r>
              <a:rPr lang="en-US"/>
              <a:t>FACILITATOR:</a:t>
            </a:r>
          </a:p>
          <a:p>
            <a:r>
              <a:rPr lang="en-US"/>
              <a:t>B</a:t>
            </a:r>
            <a:r>
              <a:rPr lang="en-US" sz="1200" b="0" i="0" u="none" strike="noStrike" kern="1200">
                <a:solidFill>
                  <a:schemeClr val="tx1"/>
                </a:solidFill>
                <a:effectLst/>
                <a:latin typeface="+mn-lt"/>
                <a:ea typeface="+mn-ea"/>
                <a:cs typeface="+mn-cs"/>
              </a:rPr>
              <a:t>. Among patients who used cannabis oil: </a:t>
            </a:r>
            <a:endParaRPr lang="en-US">
              <a:ea typeface="+mn-ea"/>
              <a:cs typeface="+mn-cs"/>
            </a:endParaRPr>
          </a:p>
          <a:p>
            <a:pPr rtl="0" fontAlgn="base"/>
            <a:r>
              <a:rPr lang="en-US" sz="1200" b="0" i="0" u="none" strike="noStrike" kern="1200">
                <a:solidFill>
                  <a:schemeClr val="tx1"/>
                </a:solidFill>
                <a:effectLst/>
                <a:latin typeface="+mn-lt"/>
                <a:ea typeface="+mn-ea"/>
                <a:cs typeface="+mn-cs"/>
              </a:rPr>
              <a:t>61% consumed orally</a:t>
            </a:r>
          </a:p>
          <a:p>
            <a:pPr rtl="0" fontAlgn="base"/>
            <a:r>
              <a:rPr lang="en-US" sz="1200" b="0" i="0" u="none" strike="noStrike" kern="1200">
                <a:solidFill>
                  <a:schemeClr val="tx1"/>
                </a:solidFill>
                <a:effectLst/>
                <a:latin typeface="+mn-lt"/>
                <a:ea typeface="+mn-ea"/>
                <a:cs typeface="+mn-cs"/>
              </a:rPr>
              <a:t>49% vaped</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23% smoked plant-based cannabis</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16% edibles</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2% topical product</a:t>
            </a:r>
            <a:endParaRPr lang="en-US"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6B20606-8D8F-434D-4DAF-33C40C26B73F}"/>
              </a:ext>
            </a:extLst>
          </p:cNvPr>
          <p:cNvSpPr>
            <a:spLocks noGrp="1"/>
          </p:cNvSpPr>
          <p:nvPr>
            <p:ph type="sldNum" sz="quarter" idx="5"/>
          </p:nvPr>
        </p:nvSpPr>
        <p:spPr/>
        <p:txBody>
          <a:bodyPr/>
          <a:lstStyle/>
          <a:p>
            <a:fld id="{8D18E0B9-48E4-499D-93B2-B07D00395BAC}" type="slidenum">
              <a:rPr lang="en-US" smtClean="0"/>
              <a:t>27</a:t>
            </a:fld>
            <a:endParaRPr lang="en-US"/>
          </a:p>
        </p:txBody>
      </p:sp>
    </p:spTree>
    <p:extLst>
      <p:ext uri="{BB962C8B-B14F-4D97-AF65-F5344CB8AC3E}">
        <p14:creationId xmlns:p14="http://schemas.microsoft.com/office/powerpoint/2010/main" val="30895416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2EFDF-089A-711D-A362-48A5108BA3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CB0418-28FE-49EC-BFD5-65F4EEDB715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E31E867-B2A6-22F4-452A-001BACD7FEAC}"/>
              </a:ext>
            </a:extLst>
          </p:cNvPr>
          <p:cNvSpPr>
            <a:spLocks noGrp="1"/>
          </p:cNvSpPr>
          <p:nvPr>
            <p:ph type="body" idx="1"/>
          </p:nvPr>
        </p:nvSpPr>
        <p:spPr/>
        <p:txBody>
          <a:bodyPr/>
          <a:lstStyle/>
          <a:p>
            <a:pPr fontAlgn="base"/>
            <a:r>
              <a:rPr lang="en-US"/>
              <a:t>FACILITATOR:</a:t>
            </a:r>
          </a:p>
          <a:p>
            <a:r>
              <a:rPr lang="en-US"/>
              <a:t>C</a:t>
            </a:r>
            <a:r>
              <a:rPr lang="en-US" sz="1200" b="0" i="0" u="none" strike="noStrike" kern="1200">
                <a:solidFill>
                  <a:schemeClr val="tx1"/>
                </a:solidFill>
                <a:effectLst/>
                <a:latin typeface="+mn-lt"/>
                <a:ea typeface="+mn-ea"/>
                <a:cs typeface="+mn-cs"/>
              </a:rPr>
              <a:t>. 65.3% concurrent opioid therapy</a:t>
            </a:r>
            <a:r>
              <a:rPr lang="en-US" sz="1200" b="0" i="0" kern="1200">
                <a:solidFill>
                  <a:schemeClr val="tx1"/>
                </a:solidFill>
                <a:effectLst/>
                <a:latin typeface="+mn-lt"/>
                <a:ea typeface="+mn-ea"/>
                <a:cs typeface="+mn-cs"/>
              </a:rPr>
              <a:t>​</a:t>
            </a:r>
            <a:endParaRPr lang="en-US">
              <a:ea typeface="+mn-ea"/>
              <a:cs typeface="+mn-cs"/>
            </a:endParaRPr>
          </a:p>
          <a:p>
            <a:pPr rtl="0" fontAlgn="base"/>
            <a:r>
              <a:rPr lang="en-US" sz="1200" b="0" i="0" u="none" strike="noStrike" kern="1200">
                <a:solidFill>
                  <a:schemeClr val="tx1"/>
                </a:solidFill>
                <a:effectLst/>
                <a:latin typeface="+mn-lt"/>
                <a:ea typeface="+mn-ea"/>
                <a:cs typeface="+mn-cs"/>
              </a:rPr>
              <a:t>29.7% anxiolytics/ sedatives</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12.9% alcohol</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10.8% tobacco</a:t>
            </a:r>
            <a:endParaRPr lang="en-US"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3A7CF40-3AC4-058E-4E06-1877EE15BAA4}"/>
              </a:ext>
            </a:extLst>
          </p:cNvPr>
          <p:cNvSpPr>
            <a:spLocks noGrp="1"/>
          </p:cNvSpPr>
          <p:nvPr>
            <p:ph type="sldNum" sz="quarter" idx="5"/>
          </p:nvPr>
        </p:nvSpPr>
        <p:spPr/>
        <p:txBody>
          <a:bodyPr/>
          <a:lstStyle/>
          <a:p>
            <a:fld id="{8D18E0B9-48E4-499D-93B2-B07D00395BAC}" type="slidenum">
              <a:rPr lang="en-US" smtClean="0"/>
              <a:t>28</a:t>
            </a:fld>
            <a:endParaRPr lang="en-US"/>
          </a:p>
        </p:txBody>
      </p:sp>
    </p:spTree>
    <p:extLst>
      <p:ext uri="{BB962C8B-B14F-4D97-AF65-F5344CB8AC3E}">
        <p14:creationId xmlns:p14="http://schemas.microsoft.com/office/powerpoint/2010/main" val="3389552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517D0-B177-EF57-7970-27B15BAC83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9031BA-AC38-38C9-BAD9-B730312A791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48B7522-E802-6884-041E-2BA77A57B74F}"/>
              </a:ext>
            </a:extLst>
          </p:cNvPr>
          <p:cNvSpPr>
            <a:spLocks noGrp="1"/>
          </p:cNvSpPr>
          <p:nvPr>
            <p:ph type="body" idx="1"/>
          </p:nvPr>
        </p:nvSpPr>
        <p:spPr/>
        <p:txBody>
          <a:bodyPr/>
          <a:lstStyle/>
          <a:p>
            <a:pPr fontAlgn="base"/>
            <a:r>
              <a:rPr lang="en-US"/>
              <a:t>FACILITATOR:</a:t>
            </a:r>
          </a:p>
          <a:p>
            <a:pPr fontAlgn="base"/>
            <a:r>
              <a:rPr lang="en-US"/>
              <a:t>What this table looks at is the patient-reported benefits of cannabis products</a:t>
            </a:r>
          </a:p>
          <a:p>
            <a:r>
              <a:rPr lang="en-US"/>
              <a:t>And the vast</a:t>
            </a:r>
            <a:r>
              <a:rPr lang="en-US" sz="1200" b="0" i="0" u="none" strike="noStrike" kern="1200">
                <a:solidFill>
                  <a:schemeClr val="tx1"/>
                </a:solidFill>
                <a:effectLst/>
                <a:latin typeface="+mn-lt"/>
                <a:ea typeface="+mn-ea"/>
                <a:cs typeface="+mn-cs"/>
              </a:rPr>
              <a:t> majority report cannabis is important or extremely important for pain, sleep, nausea, anxiety, depression/ coping, appetite, energy, well-being</a:t>
            </a:r>
            <a:r>
              <a:rPr lang="en-US" sz="1200" b="0" i="0" kern="1200">
                <a:solidFill>
                  <a:schemeClr val="tx1"/>
                </a:solidFill>
                <a:effectLst/>
                <a:latin typeface="+mn-lt"/>
                <a:ea typeface="+mn-ea"/>
                <a:cs typeface="+mn-cs"/>
              </a:rPr>
              <a:t>​</a:t>
            </a:r>
            <a:endParaRPr lang="en-US">
              <a:ea typeface="Calibri" panose="020F0502020204030204"/>
              <a:cs typeface="Calibri" panose="020F0502020204030204"/>
            </a:endParaRPr>
          </a:p>
          <a:p>
            <a:pPr rtl="0" fontAlgn="base"/>
            <a:r>
              <a:rPr lang="en-US" sz="1200" b="0" i="0" u="none" strike="noStrike" kern="1200">
                <a:solidFill>
                  <a:schemeClr val="tx1"/>
                </a:solidFill>
                <a:effectLst/>
                <a:latin typeface="+mn-lt"/>
                <a:ea typeface="+mn-ea"/>
                <a:cs typeface="+mn-cs"/>
              </a:rPr>
              <a:t>What this tells me is that patients believe their medical cannabis is very important for their symptom management</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panose="020F0502020204030204"/>
              <a:cs typeface="Calibri" panose="020F0502020204030204"/>
            </a:endParaRPr>
          </a:p>
          <a:p>
            <a:pPr rtl="0" fontAlgn="base"/>
            <a:r>
              <a:rPr lang="en-US" sz="1200" b="0" i="0" u="none" strike="noStrike" kern="1200">
                <a:solidFill>
                  <a:schemeClr val="tx1"/>
                </a:solidFill>
                <a:effectLst/>
                <a:latin typeface="+mn-lt"/>
                <a:ea typeface="+mn-ea"/>
                <a:cs typeface="+mn-cs"/>
              </a:rPr>
              <a:t>We may not have a lot of data to back up their subjective reporting, but I believe this is where the intersection of the art and science of medicine lies </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panose="020F0502020204030204"/>
              <a:cs typeface="Calibri" panose="020F0502020204030204"/>
            </a:endParaRPr>
          </a:p>
          <a:p>
            <a:pPr rtl="0" fontAlgn="base"/>
            <a:r>
              <a:rPr lang="en-US" sz="1200" b="0" i="0" u="none" strike="noStrike" kern="1200">
                <a:solidFill>
                  <a:schemeClr val="tx1"/>
                </a:solidFill>
                <a:effectLst/>
                <a:latin typeface="+mn-lt"/>
                <a:ea typeface="+mn-ea"/>
                <a:cs typeface="+mn-cs"/>
              </a:rPr>
              <a:t>If seriously ill patients in our palliative care clinic feel better with medical cannabis, why should we not support them in using this treatment?</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panose="020F0502020204030204"/>
              <a:cs typeface="Calibri" panose="020F0502020204030204"/>
            </a:endParaRPr>
          </a:p>
          <a:p>
            <a:r>
              <a:rPr lang="en-US">
                <a:ea typeface="Calibri"/>
                <a:cs typeface="Calibri"/>
              </a:rPr>
              <a:t>​</a:t>
            </a:r>
          </a:p>
          <a:p>
            <a:pPr fontAlgn="base"/>
            <a:r>
              <a:rPr lang="en-US" sz="1200" b="0" i="0" u="none" strike="noStrike" kern="1200">
                <a:solidFill>
                  <a:schemeClr val="tx1"/>
                </a:solidFill>
                <a:effectLst/>
                <a:latin typeface="+mn-lt"/>
                <a:ea typeface="+mn-ea"/>
                <a:cs typeface="+mn-cs"/>
              </a:rPr>
              <a:t>It is also interesting </a:t>
            </a:r>
            <a:r>
              <a:rPr lang="en-US"/>
              <a:t>to note that</a:t>
            </a:r>
            <a:r>
              <a:rPr lang="en-US" sz="1200" b="0" i="0" u="none" strike="noStrike" kern="1200">
                <a:solidFill>
                  <a:schemeClr val="tx1"/>
                </a:solidFill>
                <a:effectLst/>
                <a:latin typeface="+mn-lt"/>
                <a:ea typeface="+mn-ea"/>
                <a:cs typeface="+mn-cs"/>
              </a:rPr>
              <a:t> 59% report cannabis is important or extremely important for cancer cure—indicates need for further exploration</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panose="020F0502020204030204"/>
              <a:cs typeface="Calibri" panose="020F0502020204030204"/>
            </a:endParaRPr>
          </a:p>
          <a:p>
            <a:pPr fontAlgn="base"/>
            <a:r>
              <a:rPr lang="en-US" sz="1200" b="0" i="0" u="none" strike="noStrike" kern="1200">
                <a:solidFill>
                  <a:schemeClr val="tx1"/>
                </a:solidFill>
                <a:effectLst/>
                <a:latin typeface="+mn-lt"/>
                <a:ea typeface="+mn-ea"/>
                <a:cs typeface="+mn-cs"/>
              </a:rPr>
              <a:t>I think this </a:t>
            </a:r>
            <a:r>
              <a:rPr lang="en-US"/>
              <a:t>is where</a:t>
            </a:r>
            <a:r>
              <a:rPr lang="en-US" sz="1200" b="0" i="0" u="none" strike="noStrike" kern="1200">
                <a:solidFill>
                  <a:schemeClr val="tx1"/>
                </a:solidFill>
                <a:effectLst/>
                <a:latin typeface="+mn-lt"/>
                <a:ea typeface="+mn-ea"/>
                <a:cs typeface="+mn-cs"/>
              </a:rPr>
              <a:t> </a:t>
            </a:r>
            <a:r>
              <a:rPr lang="en-US"/>
              <a:t>a </a:t>
            </a:r>
            <a:r>
              <a:rPr lang="en-US" sz="1200" b="0" i="0" u="none" strike="noStrike" kern="1200">
                <a:solidFill>
                  <a:schemeClr val="tx1"/>
                </a:solidFill>
                <a:effectLst/>
                <a:latin typeface="+mn-lt"/>
                <a:ea typeface="+mn-ea"/>
                <a:cs typeface="+mn-cs"/>
              </a:rPr>
              <a:t>"Tell me more" statement can be really helpful when exploring why a patient is interested in using cannabis</a:t>
            </a:r>
            <a:endParaRPr lang="en-US" sz="1200" b="0" i="0" kern="1200">
              <a:solidFill>
                <a:schemeClr val="tx1"/>
              </a:solidFill>
              <a:effectLst/>
              <a:latin typeface="+mn-lt"/>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E8CEBC3E-D39C-074A-CAF9-1988334E9D1F}"/>
              </a:ext>
            </a:extLst>
          </p:cNvPr>
          <p:cNvSpPr>
            <a:spLocks noGrp="1"/>
          </p:cNvSpPr>
          <p:nvPr>
            <p:ph type="sldNum" sz="quarter" idx="5"/>
          </p:nvPr>
        </p:nvSpPr>
        <p:spPr/>
        <p:txBody>
          <a:bodyPr/>
          <a:lstStyle/>
          <a:p>
            <a:fld id="{8D18E0B9-48E4-499D-93B2-B07D00395BAC}" type="slidenum">
              <a:rPr lang="en-US" smtClean="0"/>
              <a:t>29</a:t>
            </a:fld>
            <a:endParaRPr lang="en-US"/>
          </a:p>
        </p:txBody>
      </p:sp>
    </p:spTree>
    <p:extLst>
      <p:ext uri="{BB962C8B-B14F-4D97-AF65-F5344CB8AC3E}">
        <p14:creationId xmlns:p14="http://schemas.microsoft.com/office/powerpoint/2010/main" val="279474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FACILITATOR:</a:t>
            </a:r>
          </a:p>
          <a:p>
            <a:pPr marL="171450" indent="-171450">
              <a:buFont typeface="Calibri,Sans-Serif"/>
              <a:buChar char="-"/>
            </a:pPr>
            <a:r>
              <a:rPr lang="en-US"/>
              <a:t>But before we go too far, I'd like to talk about the cannabinoids most often used in the studies </a:t>
            </a:r>
            <a:endParaRPr lang="en-US">
              <a:solidFill>
                <a:srgbClr val="444444"/>
              </a:solidFill>
            </a:endParaRPr>
          </a:p>
          <a:p>
            <a:pPr marL="171450" indent="-171450">
              <a:buFont typeface="Calibri,Sans-Serif"/>
              <a:buChar char="-"/>
            </a:pPr>
            <a:r>
              <a:rPr lang="en-US"/>
              <a:t>Studies often look at synthetic cannabinoids, such as dronabinol or nabilone, or </a:t>
            </a:r>
            <a:r>
              <a:rPr lang="en-US" err="1"/>
              <a:t>nabiximols</a:t>
            </a:r>
            <a:r>
              <a:rPr lang="en-US"/>
              <a:t> which is a 1:1 THC:CBD cannabis-derived extract that is often administered as an </a:t>
            </a:r>
            <a:r>
              <a:rPr lang="en-US" err="1"/>
              <a:t>oromucosal</a:t>
            </a:r>
            <a:r>
              <a:rPr lang="en-US"/>
              <a:t> spray</a:t>
            </a:r>
            <a:endParaRPr lang="en-US">
              <a:solidFill>
                <a:srgbClr val="444444"/>
              </a:solidFill>
            </a:endParaRPr>
          </a:p>
          <a:p>
            <a:pPr marL="171450" indent="-171450">
              <a:buFont typeface="Calibri,Sans-Serif"/>
              <a:buChar char="-"/>
            </a:pPr>
            <a:r>
              <a:rPr lang="en-US"/>
              <a:t>Some studies also look at CBD, THC oral capsules or THC </a:t>
            </a:r>
            <a:r>
              <a:rPr lang="en-US" err="1"/>
              <a:t>oromucosal</a:t>
            </a:r>
            <a:r>
              <a:rPr lang="en-US"/>
              <a:t> sprays</a:t>
            </a:r>
            <a:endParaRPr lang="en-US">
              <a:solidFill>
                <a:srgbClr val="444444"/>
              </a:solidFill>
            </a:endParaRPr>
          </a:p>
          <a:p>
            <a:pPr marL="171450" indent="-171450">
              <a:buFont typeface="Calibri,Sans-Serif"/>
              <a:buChar char="-"/>
            </a:pPr>
            <a:r>
              <a:rPr lang="en-US"/>
              <a:t>The important point that I noticed right away when I started looking at the literature, is that these studies are NOT looking at low THC oil or products from the dispensaries that our patients are getting</a:t>
            </a:r>
            <a:endParaRPr lang="en-US">
              <a:solidFill>
                <a:srgbClr val="444444"/>
              </a:solidFill>
            </a:endParaRPr>
          </a:p>
          <a:p>
            <a:pPr marL="171450" indent="-171450">
              <a:buFont typeface="Calibri,Sans-Serif"/>
              <a:buChar char="-"/>
            </a:pPr>
            <a:r>
              <a:rPr lang="en-US"/>
              <a:t>So the outcomes in the literature may signal a likelihood that our patients could experience the same outcomes with the products they are using, but we can't say that we know for sure</a:t>
            </a:r>
            <a:endParaRPr lang="en-US">
              <a:solidFill>
                <a:srgbClr val="444444"/>
              </a:solidFill>
              <a:ea typeface="Calibri" panose="020F0502020204030204"/>
              <a:cs typeface="Calibri" panose="020F0502020204030204"/>
            </a:endParaRPr>
          </a:p>
          <a:p>
            <a:pPr marL="171450" indent="-171450">
              <a:buFont typeface="Arial"/>
              <a:buChar char="•"/>
            </a:pPr>
            <a:r>
              <a:rPr lang="en-US"/>
              <a:t>Ped seizure disorders with indications include: Lennox-</a:t>
            </a:r>
            <a:r>
              <a:rPr lang="en-US" err="1"/>
              <a:t>Gastaut</a:t>
            </a:r>
            <a:r>
              <a:rPr lang="en-US"/>
              <a:t> syndrome, Dravet syndrome, and tuberous sclerosis complex</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F26BEAD4-413E-4893-9CCA-8748899262E6}" type="slidenum">
              <a:rPr lang="en-US" smtClean="0"/>
              <a:t>12</a:t>
            </a:fld>
            <a:endParaRPr lang="en-US"/>
          </a:p>
        </p:txBody>
      </p:sp>
    </p:spTree>
    <p:extLst>
      <p:ext uri="{BB962C8B-B14F-4D97-AF65-F5344CB8AC3E}">
        <p14:creationId xmlns:p14="http://schemas.microsoft.com/office/powerpoint/2010/main" val="549493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E37E9-6F52-2564-79B6-D89559628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2F64D1-5444-423D-E56D-D25E949EE3E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1653AD9-9BE8-9902-A5E8-8D810FABE649}"/>
              </a:ext>
            </a:extLst>
          </p:cNvPr>
          <p:cNvSpPr>
            <a:spLocks noGrp="1"/>
          </p:cNvSpPr>
          <p:nvPr>
            <p:ph type="body" idx="1"/>
          </p:nvPr>
        </p:nvSpPr>
        <p:spPr/>
        <p:txBody>
          <a:bodyPr/>
          <a:lstStyle/>
          <a:p>
            <a:pPr fontAlgn="base"/>
            <a:r>
              <a:rPr lang="en-US"/>
              <a:t>FACILITATOR:</a:t>
            </a:r>
          </a:p>
          <a:p>
            <a:pPr marL="285750" indent="-285750">
              <a:buFont typeface="Arial"/>
              <a:buChar char="•"/>
            </a:pPr>
            <a:r>
              <a:rPr lang="en-US">
                <a:ea typeface="Calibri"/>
                <a:cs typeface="Calibri"/>
              </a:rPr>
              <a:t>Table 3 looks at the patient-reported harms of cannabis</a:t>
            </a:r>
            <a:endParaRPr lang="en-US"/>
          </a:p>
          <a:p>
            <a:pPr marL="285750" indent="-285750">
              <a:buFont typeface="Arial"/>
              <a:buChar char="•"/>
            </a:pPr>
            <a:r>
              <a:rPr lang="en-US">
                <a:ea typeface="Calibri"/>
                <a:cs typeface="Calibri"/>
              </a:rPr>
              <a:t>Some of the more commonly reported side effects include drowsiness, dizziness, problems with focus, or confusion</a:t>
            </a:r>
            <a:endParaRPr lang="en-US"/>
          </a:p>
          <a:p>
            <a:pPr marL="285750" indent="-285750">
              <a:buFont typeface="Arial"/>
              <a:buChar char="•"/>
            </a:pPr>
            <a:r>
              <a:rPr lang="en-US">
                <a:ea typeface="Calibri"/>
                <a:cs typeface="Calibri"/>
              </a:rPr>
              <a:t>Anxiety was reported by 9% and problems with mood around 7%</a:t>
            </a:r>
          </a:p>
          <a:p>
            <a:pPr marL="285750" indent="-285750" fontAlgn="base">
              <a:buFont typeface="Arial"/>
              <a:buChar char="•"/>
            </a:pPr>
            <a:r>
              <a:rPr lang="en-US" sz="1200" b="0" i="0" u="none" strike="noStrike" kern="1200">
                <a:solidFill>
                  <a:schemeClr val="tx1"/>
                </a:solidFill>
                <a:effectLst/>
                <a:latin typeface="+mn-lt"/>
                <a:ea typeface="+mn-ea"/>
                <a:cs typeface="+mn-cs"/>
              </a:rPr>
              <a:t>All </a:t>
            </a:r>
            <a:r>
              <a:rPr lang="en-US"/>
              <a:t>other</a:t>
            </a:r>
            <a:r>
              <a:rPr lang="en-US" sz="1200" b="0" i="0" u="none" strike="noStrike" kern="1200">
                <a:solidFill>
                  <a:schemeClr val="tx1"/>
                </a:solidFill>
                <a:effectLst/>
                <a:latin typeface="+mn-lt"/>
                <a:ea typeface="+mn-ea"/>
                <a:cs typeface="+mn-cs"/>
              </a:rPr>
              <a:t> </a:t>
            </a:r>
            <a:r>
              <a:rPr lang="en-US"/>
              <a:t>adverse effects </a:t>
            </a:r>
            <a:r>
              <a:rPr lang="en-US" sz="1200" b="0" i="0" u="none" strike="noStrike" kern="1200">
                <a:solidFill>
                  <a:schemeClr val="tx1"/>
                </a:solidFill>
                <a:effectLst/>
                <a:latin typeface="+mn-lt"/>
                <a:ea typeface="+mn-ea"/>
                <a:cs typeface="+mn-cs"/>
              </a:rPr>
              <a:t>were </a:t>
            </a:r>
            <a:r>
              <a:rPr lang="en-US"/>
              <a:t>reported by </a:t>
            </a:r>
            <a:r>
              <a:rPr lang="en-US" sz="1200" b="0" i="0" u="none" strike="noStrike" kern="1200">
                <a:solidFill>
                  <a:schemeClr val="tx1"/>
                </a:solidFill>
                <a:effectLst/>
                <a:latin typeface="+mn-lt"/>
                <a:ea typeface="+mn-ea"/>
                <a:cs typeface="+mn-cs"/>
              </a:rPr>
              <a:t>&lt; 6%</a:t>
            </a:r>
            <a:r>
              <a:rPr lang="en-US" sz="1200" b="0" i="0" kern="1200">
                <a:solidFill>
                  <a:schemeClr val="tx1"/>
                </a:solidFill>
                <a:effectLst/>
                <a:latin typeface="+mn-lt"/>
                <a:ea typeface="+mn-ea"/>
                <a:cs typeface="+mn-cs"/>
              </a:rPr>
              <a:t>​</a:t>
            </a:r>
            <a:r>
              <a:rPr lang="en-US"/>
              <a:t> of participants</a:t>
            </a:r>
            <a:endParaRPr lang="en-US" sz="1200" b="0" i="0" kern="1200">
              <a:solidFill>
                <a:schemeClr val="tx1"/>
              </a:solidFill>
              <a:effectLst/>
              <a:latin typeface="+mn-lt"/>
              <a:ea typeface="Calibri" panose="020F0502020204030204"/>
              <a:cs typeface="Calibri" panose="020F0502020204030204"/>
            </a:endParaRPr>
          </a:p>
          <a:p>
            <a:pPr marL="285750" indent="-285750" fontAlgn="base">
              <a:buFont typeface="Arial"/>
              <a:buChar char="•"/>
            </a:pPr>
            <a:r>
              <a:rPr lang="en-US"/>
              <a:t>It's also notable that almost 1 in 5 </a:t>
            </a:r>
            <a:r>
              <a:rPr lang="en-US" sz="1200" b="0" i="0" u="none" strike="noStrike" kern="1200">
                <a:solidFill>
                  <a:schemeClr val="tx1"/>
                </a:solidFill>
                <a:effectLst/>
                <a:latin typeface="+mn-lt"/>
                <a:ea typeface="+mn-ea"/>
                <a:cs typeface="+mn-cs"/>
              </a:rPr>
              <a:t>reported unpleasant physical or emotional </a:t>
            </a:r>
            <a:r>
              <a:rPr lang="en-US" sz="1200" b="0" i="0" u="none" strike="noStrike" kern="1200" err="1">
                <a:solidFill>
                  <a:schemeClr val="tx1"/>
                </a:solidFill>
                <a:effectLst/>
                <a:latin typeface="+mn-lt"/>
                <a:ea typeface="+mn-ea"/>
                <a:cs typeface="+mn-cs"/>
              </a:rPr>
              <a:t>sx</a:t>
            </a:r>
            <a:r>
              <a:rPr lang="en-US" sz="1200" b="0" i="0" u="none" strike="noStrike" kern="1200">
                <a:solidFill>
                  <a:schemeClr val="tx1"/>
                </a:solidFill>
                <a:effectLst/>
                <a:latin typeface="+mn-lt"/>
                <a:ea typeface="+mn-ea"/>
                <a:cs typeface="+mn-cs"/>
              </a:rPr>
              <a:t> suggestive of withdrawal including irritable mood, changes in sleep, and pain when stopping</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panose="020F0502020204030204"/>
              <a:cs typeface="Calibri" panose="020F0502020204030204"/>
            </a:endParaRPr>
          </a:p>
          <a:p>
            <a:pPr marL="285750" indent="-285750" fontAlgn="base">
              <a:buFont typeface="Arial"/>
              <a:buChar char="•"/>
            </a:pPr>
            <a:r>
              <a:rPr lang="en-US"/>
              <a:t>And 13.5</a:t>
            </a:r>
            <a:r>
              <a:rPr lang="en-US" sz="1200" b="0" i="0" u="none" strike="noStrike" kern="1200">
                <a:solidFill>
                  <a:schemeClr val="tx1"/>
                </a:solidFill>
                <a:effectLst/>
                <a:latin typeface="+mn-lt"/>
                <a:ea typeface="+mn-ea"/>
                <a:cs typeface="+mn-cs"/>
              </a:rPr>
              <a:t>% reported a perception of mental or physical dependence on cannabis</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panose="020F0502020204030204"/>
              <a:cs typeface="Calibri" panose="020F0502020204030204"/>
            </a:endParaRPr>
          </a:p>
          <a:p>
            <a:pPr marL="285750" indent="-285750" rtl="0" fontAlgn="base">
              <a:buFont typeface="Arial"/>
              <a:buChar char="•"/>
            </a:pPr>
            <a:r>
              <a:rPr lang="en-US" sz="1200" b="0" i="0" u="none" strike="noStrike" kern="1200">
                <a:solidFill>
                  <a:schemeClr val="tx1"/>
                </a:solidFill>
                <a:effectLst/>
                <a:latin typeface="+mn-lt"/>
                <a:ea typeface="+mn-ea"/>
                <a:cs typeface="+mn-cs"/>
              </a:rPr>
              <a:t>While only 3 pts were concerned about "becoming addicted"</a:t>
            </a:r>
            <a:endParaRPr lang="en-US" sz="1200" b="0" i="0" kern="1200">
              <a:solidFill>
                <a:schemeClr val="tx1"/>
              </a:solidFill>
              <a:effectLst/>
              <a:latin typeface="+mn-lt"/>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28DBBD62-AE08-E6F0-9E77-46765D95F7AE}"/>
              </a:ext>
            </a:extLst>
          </p:cNvPr>
          <p:cNvSpPr>
            <a:spLocks noGrp="1"/>
          </p:cNvSpPr>
          <p:nvPr>
            <p:ph type="sldNum" sz="quarter" idx="5"/>
          </p:nvPr>
        </p:nvSpPr>
        <p:spPr/>
        <p:txBody>
          <a:bodyPr/>
          <a:lstStyle/>
          <a:p>
            <a:fld id="{8D18E0B9-48E4-499D-93B2-B07D00395BAC}" type="slidenum">
              <a:rPr lang="en-US" smtClean="0"/>
              <a:t>30</a:t>
            </a:fld>
            <a:endParaRPr lang="en-US"/>
          </a:p>
        </p:txBody>
      </p:sp>
    </p:spTree>
    <p:extLst>
      <p:ext uri="{BB962C8B-B14F-4D97-AF65-F5344CB8AC3E}">
        <p14:creationId xmlns:p14="http://schemas.microsoft.com/office/powerpoint/2010/main" val="30100302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Back to case #2. This patient was certified for the state low THC oil registry and…</a:t>
            </a:r>
          </a:p>
        </p:txBody>
      </p:sp>
      <p:sp>
        <p:nvSpPr>
          <p:cNvPr id="4" name="Slide Number Placeholder 3"/>
          <p:cNvSpPr>
            <a:spLocks noGrp="1"/>
          </p:cNvSpPr>
          <p:nvPr>
            <p:ph type="sldNum" sz="quarter" idx="5"/>
          </p:nvPr>
        </p:nvSpPr>
        <p:spPr/>
        <p:txBody>
          <a:bodyPr/>
          <a:lstStyle/>
          <a:p>
            <a:fld id="{F26BEAD4-413E-4893-9CCA-8748899262E6}" type="slidenum">
              <a:rPr lang="en-US"/>
              <a:t>31</a:t>
            </a:fld>
            <a:endParaRPr lang="en-US"/>
          </a:p>
        </p:txBody>
      </p:sp>
    </p:spTree>
    <p:extLst>
      <p:ext uri="{BB962C8B-B14F-4D97-AF65-F5344CB8AC3E}">
        <p14:creationId xmlns:p14="http://schemas.microsoft.com/office/powerpoint/2010/main" val="41434577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BEAD4-413E-4893-9CCA-8748899262E6}" type="slidenum">
              <a:rPr lang="en-US" smtClean="0"/>
              <a:t>34</a:t>
            </a:fld>
            <a:endParaRPr lang="en-US"/>
          </a:p>
        </p:txBody>
      </p:sp>
    </p:spTree>
    <p:extLst>
      <p:ext uri="{BB962C8B-B14F-4D97-AF65-F5344CB8AC3E}">
        <p14:creationId xmlns:p14="http://schemas.microsoft.com/office/powerpoint/2010/main" val="39635493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FACILITATOR: </a:t>
            </a:r>
          </a:p>
          <a:p>
            <a:pPr marL="285750" indent="-285750">
              <a:buFont typeface="Arial"/>
              <a:buChar char="•"/>
            </a:pPr>
            <a:r>
              <a:rPr lang="en-US"/>
              <a:t>The</a:t>
            </a:r>
            <a:r>
              <a:rPr lang="en-US" sz="1200" b="0" i="0" u="none" strike="noStrike" kern="1200">
                <a:solidFill>
                  <a:schemeClr val="tx1"/>
                </a:solidFill>
                <a:effectLst/>
                <a:latin typeface="+mn-lt"/>
                <a:ea typeface="+mn-ea"/>
                <a:cs typeface="+mn-cs"/>
              </a:rPr>
              <a:t> lack of RCT evidence combined with the practical reality that patients are receiving a pharmaceutically active drug creates an atypical clinical scenario that necessitates expert guidance from experienced clinicians on how to safely and, perhaps, effectively dose and administer medical cannabis.</a:t>
            </a:r>
            <a:r>
              <a:rPr lang="en-US" sz="1200" b="0" i="0" kern="1200">
                <a:solidFill>
                  <a:schemeClr val="tx1"/>
                </a:solidFill>
                <a:effectLst/>
                <a:latin typeface="+mn-lt"/>
                <a:ea typeface="+mn-ea"/>
                <a:cs typeface="+mn-cs"/>
              </a:rPr>
              <a:t>​</a:t>
            </a:r>
            <a:endParaRPr lang="en-US">
              <a:ea typeface="Calibri" panose="020F0502020204030204"/>
              <a:cs typeface="Calibri" panose="020F0502020204030204"/>
            </a:endParaRPr>
          </a:p>
          <a:p>
            <a:pPr marL="285750" indent="-285750" rtl="0" fontAlgn="base">
              <a:buFont typeface="Arial"/>
              <a:buChar char="•"/>
            </a:pPr>
            <a:r>
              <a:rPr lang="en-US" sz="1200" b="0" i="0" u="none" strike="noStrike" kern="1200">
                <a:solidFill>
                  <a:schemeClr val="tx1"/>
                </a:solidFill>
                <a:effectLst/>
                <a:latin typeface="+mn-lt"/>
                <a:ea typeface="+mn-ea"/>
                <a:cs typeface="+mn-cs"/>
              </a:rPr>
              <a:t>Routine protocol recommended for most patients</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panose="020F0502020204030204"/>
              <a:cs typeface="Calibri" panose="020F0502020204030204"/>
            </a:endParaRPr>
          </a:p>
          <a:p>
            <a:pPr marL="285750" indent="-285750" rtl="0" fontAlgn="base">
              <a:buFont typeface="Arial"/>
              <a:buChar char="•"/>
            </a:pPr>
            <a:r>
              <a:rPr lang="en-US" sz="1200" b="0" i="0" u="none" strike="noStrike" kern="1200">
                <a:solidFill>
                  <a:schemeClr val="tx1"/>
                </a:solidFill>
                <a:effectLst/>
                <a:latin typeface="+mn-lt"/>
                <a:ea typeface="+mn-ea"/>
                <a:cs typeface="+mn-cs"/>
              </a:rPr>
              <a:t>Initiate with 5 mg BID with CBD predominant strain and </a:t>
            </a:r>
            <a:r>
              <a:rPr lang="en-US" sz="1200" b="0" i="0" u="none" strike="noStrike" kern="1200" err="1">
                <a:solidFill>
                  <a:schemeClr val="tx1"/>
                </a:solidFill>
                <a:effectLst/>
                <a:latin typeface="+mn-lt"/>
                <a:ea typeface="+mn-ea"/>
                <a:cs typeface="+mn-cs"/>
              </a:rPr>
              <a:t>uptitrate</a:t>
            </a:r>
            <a:r>
              <a:rPr lang="en-US" sz="1200" b="0" i="0" u="none" strike="noStrike" kern="1200">
                <a:solidFill>
                  <a:schemeClr val="tx1"/>
                </a:solidFill>
                <a:effectLst/>
                <a:latin typeface="+mn-lt"/>
                <a:ea typeface="+mn-ea"/>
                <a:cs typeface="+mn-cs"/>
              </a:rPr>
              <a:t> by 10 mg/ day (5 mg CBD BID) q2-3 days up to 40 mg CBD per day</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panose="020F0502020204030204"/>
              <a:cs typeface="Calibri" panose="020F0502020204030204"/>
            </a:endParaRPr>
          </a:p>
          <a:p>
            <a:pPr marL="285750" indent="-285750" rtl="0" fontAlgn="base">
              <a:buFont typeface="Arial"/>
              <a:buChar char="•"/>
            </a:pPr>
            <a:r>
              <a:rPr lang="en-US" sz="1200" b="0" i="0" u="none" strike="noStrike" kern="1200">
                <a:solidFill>
                  <a:schemeClr val="tx1"/>
                </a:solidFill>
                <a:effectLst/>
                <a:latin typeface="+mn-lt"/>
                <a:ea typeface="+mn-ea"/>
                <a:cs typeface="+mn-cs"/>
              </a:rPr>
              <a:t>Chose to start with CBD predominant variety to prioritize safety as CBD is high tolerable, does not induce euphoria, and has low risk for adverse effects</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panose="020F0502020204030204"/>
              <a:cs typeface="Calibri" panose="020F0502020204030204"/>
            </a:endParaRPr>
          </a:p>
          <a:p>
            <a:pPr marL="285750" indent="-285750" rtl="0" fontAlgn="base">
              <a:buFont typeface="Arial"/>
              <a:buChar char="•"/>
            </a:pPr>
            <a:r>
              <a:rPr lang="en-US" sz="1200" b="0" i="0" u="none" strike="noStrike" kern="1200">
                <a:solidFill>
                  <a:schemeClr val="tx1"/>
                </a:solidFill>
                <a:effectLst/>
                <a:latin typeface="+mn-lt"/>
                <a:ea typeface="+mn-ea"/>
                <a:cs typeface="+mn-cs"/>
              </a:rPr>
              <a:t>If 40 mg/ day of CBD doesn't reach </a:t>
            </a:r>
            <a:r>
              <a:rPr lang="en-US" sz="1200" b="0" i="0" u="none" strike="noStrike" kern="1200" err="1">
                <a:solidFill>
                  <a:schemeClr val="tx1"/>
                </a:solidFill>
                <a:effectLst/>
                <a:latin typeface="+mn-lt"/>
                <a:ea typeface="+mn-ea"/>
                <a:cs typeface="+mn-cs"/>
              </a:rPr>
              <a:t>tx</a:t>
            </a:r>
            <a:r>
              <a:rPr lang="en-US" sz="1200" b="0" i="0" u="none" strike="noStrike" kern="1200">
                <a:solidFill>
                  <a:schemeClr val="tx1"/>
                </a:solidFill>
                <a:effectLst/>
                <a:latin typeface="+mn-lt"/>
                <a:ea typeface="+mn-ea"/>
                <a:cs typeface="+mn-cs"/>
              </a:rPr>
              <a:t> goals, consider adding THC 2.5 mg per day and titrate up by 2.5 mg THC q2-7 days up to 40 mg/ day while maintaining CBD dose</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panose="020F0502020204030204"/>
              <a:cs typeface="Calibri" panose="020F0502020204030204"/>
            </a:endParaRPr>
          </a:p>
          <a:p>
            <a:pPr marL="285750" indent="-285750" rtl="0" fontAlgn="base">
              <a:buFont typeface="Arial"/>
              <a:buChar char="•"/>
            </a:pPr>
            <a:r>
              <a:rPr lang="en-US" sz="1200" b="0" i="0" u="none" strike="noStrike" kern="1200">
                <a:solidFill>
                  <a:schemeClr val="tx1"/>
                </a:solidFill>
                <a:effectLst/>
                <a:latin typeface="+mn-lt"/>
                <a:ea typeface="+mn-ea"/>
                <a:cs typeface="+mn-cs"/>
              </a:rPr>
              <a:t>Titrate to effects desired by each pt, as opposed to a particular dose</a:t>
            </a:r>
            <a:endParaRPr lang="en-US" sz="1200" b="0" i="0" kern="1200">
              <a:solidFill>
                <a:schemeClr val="tx1"/>
              </a:solidFill>
              <a:effectLst/>
              <a:latin typeface="+mn-lt"/>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F26BEAD4-413E-4893-9CCA-8748899262E6}" type="slidenum">
              <a:rPr lang="en-US" smtClean="0"/>
              <a:t>35</a:t>
            </a:fld>
            <a:endParaRPr lang="en-US"/>
          </a:p>
        </p:txBody>
      </p:sp>
    </p:spTree>
    <p:extLst>
      <p:ext uri="{BB962C8B-B14F-4D97-AF65-F5344CB8AC3E}">
        <p14:creationId xmlns:p14="http://schemas.microsoft.com/office/powerpoint/2010/main" val="29015914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FACILITATOR: Conservative</a:t>
            </a:r>
            <a:r>
              <a:rPr lang="en-US" sz="1200" b="0" i="0" u="none" strike="noStrike" kern="1200">
                <a:solidFill>
                  <a:schemeClr val="tx1"/>
                </a:solidFill>
                <a:effectLst/>
                <a:latin typeface="+mn-lt"/>
                <a:ea typeface="+mn-ea"/>
                <a:cs typeface="+mn-cs"/>
              </a:rPr>
              <a:t> protocol for patients who may be more sensitive- frail, complex comorbidities, polypharmacy, mental health disorders</a:t>
            </a:r>
            <a:endParaRPr lang="en-US"/>
          </a:p>
        </p:txBody>
      </p:sp>
      <p:sp>
        <p:nvSpPr>
          <p:cNvPr id="4" name="Slide Number Placeholder 3"/>
          <p:cNvSpPr>
            <a:spLocks noGrp="1"/>
          </p:cNvSpPr>
          <p:nvPr>
            <p:ph type="sldNum" sz="quarter" idx="5"/>
          </p:nvPr>
        </p:nvSpPr>
        <p:spPr/>
        <p:txBody>
          <a:bodyPr/>
          <a:lstStyle/>
          <a:p>
            <a:fld id="{F26BEAD4-413E-4893-9CCA-8748899262E6}" type="slidenum">
              <a:rPr lang="en-US" smtClean="0"/>
              <a:t>36</a:t>
            </a:fld>
            <a:endParaRPr lang="en-US"/>
          </a:p>
        </p:txBody>
      </p:sp>
    </p:spTree>
    <p:extLst>
      <p:ext uri="{BB962C8B-B14F-4D97-AF65-F5344CB8AC3E}">
        <p14:creationId xmlns:p14="http://schemas.microsoft.com/office/powerpoint/2010/main" val="13971521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FACILITATOR: Rapid</a:t>
            </a:r>
            <a:r>
              <a:rPr lang="en-US" sz="1200" b="0" i="0" u="none" strike="noStrike" kern="1200">
                <a:solidFill>
                  <a:schemeClr val="tx1"/>
                </a:solidFill>
                <a:effectLst/>
                <a:latin typeface="+mn-lt"/>
                <a:ea typeface="+mn-ea"/>
                <a:cs typeface="+mn-cs"/>
              </a:rPr>
              <a:t> protocol may be considered for pts requiring urgent management of severe pain, palliation, and those with prior cannabis use</a:t>
            </a:r>
            <a:r>
              <a:rPr lang="en-US" sz="1200" b="0" i="0" kern="1200">
                <a:solidFill>
                  <a:schemeClr val="tx1"/>
                </a:solidFill>
                <a:effectLst/>
                <a:latin typeface="+mn-lt"/>
                <a:ea typeface="+mn-ea"/>
                <a:cs typeface="+mn-cs"/>
              </a:rPr>
              <a:t>​</a:t>
            </a:r>
            <a:endParaRPr lang="en-US">
              <a:ea typeface="+mn-ea"/>
              <a:cs typeface="+mn-cs"/>
            </a:endParaRPr>
          </a:p>
          <a:p>
            <a:pPr rtl="0" fontAlgn="base"/>
            <a:r>
              <a:rPr lang="en-US" sz="1200" b="0" i="0" u="none" strike="noStrike" kern="1200">
                <a:solidFill>
                  <a:schemeClr val="tx1"/>
                </a:solidFill>
                <a:effectLst/>
                <a:latin typeface="+mn-lt"/>
                <a:ea typeface="+mn-ea"/>
                <a:cs typeface="+mn-cs"/>
              </a:rPr>
              <a:t>Start with balanced THC:CBD product of 2.5 to 5 mg once or twice daily and </a:t>
            </a:r>
            <a:r>
              <a:rPr lang="en-US" sz="1200" b="0" i="0" u="none" strike="noStrike" kern="1200" err="1">
                <a:solidFill>
                  <a:schemeClr val="tx1"/>
                </a:solidFill>
                <a:effectLst/>
                <a:latin typeface="+mn-lt"/>
                <a:ea typeface="+mn-ea"/>
                <a:cs typeface="+mn-cs"/>
              </a:rPr>
              <a:t>uptitrate</a:t>
            </a:r>
            <a:r>
              <a:rPr lang="en-US" sz="1200" b="0" i="0" u="none" strike="noStrike" kern="1200">
                <a:solidFill>
                  <a:schemeClr val="tx1"/>
                </a:solidFill>
                <a:effectLst/>
                <a:latin typeface="+mn-lt"/>
                <a:ea typeface="+mn-ea"/>
                <a:cs typeface="+mn-cs"/>
              </a:rPr>
              <a:t> q2-3 days by 2.5-5 mg/ day until goals are met or up to 40 mg THC</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When considering patients with neuropathic pain, products containing THC may be more suitable</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F26BEAD4-413E-4893-9CCA-8748899262E6}" type="slidenum">
              <a:rPr lang="en-US" smtClean="0"/>
              <a:t>37</a:t>
            </a:fld>
            <a:endParaRPr lang="en-US"/>
          </a:p>
        </p:txBody>
      </p:sp>
    </p:spTree>
    <p:extLst>
      <p:ext uri="{BB962C8B-B14F-4D97-AF65-F5344CB8AC3E}">
        <p14:creationId xmlns:p14="http://schemas.microsoft.com/office/powerpoint/2010/main" val="33825537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FACILITATOR:</a:t>
            </a:r>
          </a:p>
          <a:p>
            <a:pPr marL="171450" indent="-171450">
              <a:buFont typeface="Arial"/>
              <a:buChar char="•"/>
            </a:pPr>
            <a:r>
              <a:rPr lang="en-US">
                <a:ea typeface="Calibri"/>
                <a:cs typeface="Calibri"/>
              </a:rPr>
              <a:t>"In </a:t>
            </a:r>
            <a:r>
              <a:rPr lang="en-US" err="1">
                <a:ea typeface="Calibri"/>
                <a:cs typeface="Calibri"/>
              </a:rPr>
              <a:t>georgia</a:t>
            </a:r>
            <a:r>
              <a:rPr lang="en-US">
                <a:ea typeface="Calibri"/>
                <a:cs typeface="Calibri"/>
              </a:rPr>
              <a:t> … "</a:t>
            </a:r>
          </a:p>
        </p:txBody>
      </p:sp>
      <p:sp>
        <p:nvSpPr>
          <p:cNvPr id="4" name="Slide Number Placeholder 3"/>
          <p:cNvSpPr>
            <a:spLocks noGrp="1"/>
          </p:cNvSpPr>
          <p:nvPr>
            <p:ph type="sldNum" sz="quarter" idx="5"/>
          </p:nvPr>
        </p:nvSpPr>
        <p:spPr/>
        <p:txBody>
          <a:bodyPr/>
          <a:lstStyle/>
          <a:p>
            <a:fld id="{F26BEAD4-413E-4893-9CCA-8748899262E6}" type="slidenum">
              <a:rPr lang="en-US"/>
              <a:t>43</a:t>
            </a:fld>
            <a:endParaRPr lang="en-US"/>
          </a:p>
        </p:txBody>
      </p:sp>
    </p:spTree>
    <p:extLst>
      <p:ext uri="{BB962C8B-B14F-4D97-AF65-F5344CB8AC3E}">
        <p14:creationId xmlns:p14="http://schemas.microsoft.com/office/powerpoint/2010/main" val="645749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Potential RF for developing CUDs: daily use, younger age, depression, using medicinal cannabis for chronic pain</a:t>
            </a:r>
            <a:r>
              <a:rPr lang="en-US" sz="1200" b="0" i="0" u="none" strike="noStrike" kern="1200" baseline="30000">
                <a:solidFill>
                  <a:schemeClr val="tx1"/>
                </a:solidFill>
                <a:effectLst/>
                <a:latin typeface="+mn-lt"/>
                <a:ea typeface="+mn-ea"/>
                <a:cs typeface="+mn-cs"/>
              </a:rPr>
              <a:t>21</a:t>
            </a:r>
          </a:p>
          <a:p>
            <a:pPr rtl="0" fontAlgn="base"/>
            <a:endParaRPr lang="en-US" sz="1200" b="0" i="0" u="none" strike="noStrike" kern="1200" baseline="30000">
              <a:solidFill>
                <a:schemeClr val="tx1"/>
              </a:solidFill>
              <a:effectLst/>
              <a:latin typeface="+mn-lt"/>
              <a:ea typeface="+mn-ea"/>
              <a:cs typeface="+mn-cs"/>
            </a:endParaRPr>
          </a:p>
          <a:p>
            <a:pPr rtl="0" fontAlgn="base"/>
            <a:r>
              <a:rPr lang="en-US" sz="1800" i="1"/>
              <a:t>We don’t have evidence for cannabis dependence/use disorder in patients using medicinal cannabis!  (HUGE area for research)</a:t>
            </a:r>
          </a:p>
          <a:p>
            <a:pPr lvl="2"/>
            <a:r>
              <a:rPr lang="en-US" sz="1800" i="1"/>
              <a:t>How do we approach/define addiction, </a:t>
            </a:r>
            <a:r>
              <a:rPr lang="en-US" sz="1800" b="1" i="1" u="sng"/>
              <a:t>dependence</a:t>
            </a:r>
            <a:r>
              <a:rPr lang="en-US" sz="1800" i="1"/>
              <a:t>, abuse, and substance use disorder in this emerging population? </a:t>
            </a:r>
          </a:p>
          <a:p>
            <a:pPr lvl="3"/>
            <a:r>
              <a:rPr lang="en-US" sz="1800" i="1"/>
              <a:t>Little is known about tolerance of medical cannabis effects</a:t>
            </a:r>
          </a:p>
          <a:p>
            <a:pPr lvl="3"/>
            <a:r>
              <a:rPr lang="en-US" sz="1800" i="1"/>
              <a:t>Withdrawal is common (with THC, not associated with CBD)</a:t>
            </a:r>
          </a:p>
          <a:p>
            <a:pPr lvl="3"/>
            <a:r>
              <a:rPr lang="en-US" sz="1800" i="1"/>
              <a:t>Cannabis hyperemesis syndrome</a:t>
            </a:r>
          </a:p>
          <a:p>
            <a:endParaRPr lang="en-US"/>
          </a:p>
        </p:txBody>
      </p:sp>
      <p:sp>
        <p:nvSpPr>
          <p:cNvPr id="4" name="Slide Number Placeholder 3"/>
          <p:cNvSpPr>
            <a:spLocks noGrp="1"/>
          </p:cNvSpPr>
          <p:nvPr>
            <p:ph type="sldNum" sz="quarter" idx="5"/>
          </p:nvPr>
        </p:nvSpPr>
        <p:spPr/>
        <p:txBody>
          <a:bodyPr/>
          <a:lstStyle/>
          <a:p>
            <a:fld id="{F26BEAD4-413E-4893-9CCA-8748899262E6}" type="slidenum">
              <a:rPr lang="en-US" smtClean="0"/>
              <a:t>45</a:t>
            </a:fld>
            <a:endParaRPr lang="en-US"/>
          </a:p>
        </p:txBody>
      </p:sp>
    </p:spTree>
    <p:extLst>
      <p:ext uri="{BB962C8B-B14F-4D97-AF65-F5344CB8AC3E}">
        <p14:creationId xmlns:p14="http://schemas.microsoft.com/office/powerpoint/2010/main" val="34637900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FACILITATOR:</a:t>
            </a:r>
          </a:p>
          <a:p>
            <a:pPr marL="285750" indent="-285750">
              <a:buFont typeface="Arial"/>
              <a:buChar char="•"/>
            </a:pPr>
            <a:r>
              <a:rPr lang="en-US"/>
              <a:t>Designed</a:t>
            </a:r>
            <a:r>
              <a:rPr lang="en-US" sz="1200" b="0" i="0" u="none" strike="noStrike" kern="1200">
                <a:solidFill>
                  <a:schemeClr val="tx1"/>
                </a:solidFill>
                <a:effectLst/>
                <a:latin typeface="+mn-lt"/>
                <a:ea typeface="+mn-ea"/>
                <a:cs typeface="+mn-cs"/>
              </a:rPr>
              <a:t> for self-administration</a:t>
            </a:r>
            <a:r>
              <a:rPr lang="en-US" sz="1200" b="0" i="0" kern="1200">
                <a:solidFill>
                  <a:schemeClr val="tx1"/>
                </a:solidFill>
                <a:effectLst/>
                <a:latin typeface="+mn-lt"/>
                <a:ea typeface="+mn-ea"/>
                <a:cs typeface="+mn-cs"/>
              </a:rPr>
              <a:t>​</a:t>
            </a:r>
            <a:endParaRPr lang="en-US"/>
          </a:p>
          <a:p>
            <a:pPr marL="285750" indent="-285750">
              <a:buFont typeface="Arial"/>
              <a:buChar char="•"/>
            </a:pPr>
            <a:r>
              <a:rPr lang="en-US" sz="1200" b="0" i="0" u="none" strike="noStrike" kern="1200">
                <a:solidFill>
                  <a:schemeClr val="tx1"/>
                </a:solidFill>
                <a:effectLst/>
                <a:latin typeface="+mn-lt"/>
                <a:ea typeface="+mn-ea"/>
                <a:cs typeface="+mn-cs"/>
              </a:rPr>
              <a:t>Scoring:</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panose="020F0502020204030204"/>
              <a:cs typeface="Calibri" panose="020F0502020204030204"/>
            </a:endParaRPr>
          </a:p>
          <a:p>
            <a:pPr marL="171450" lvl="1" indent="0" rtl="0" fontAlgn="base">
              <a:buFont typeface="Arial" panose="020B0604020202020204" pitchFamily="34" charset="0"/>
              <a:buNone/>
            </a:pPr>
            <a:r>
              <a:rPr lang="en-US" sz="1200" b="0" i="0" u="none" strike="noStrike" kern="1200">
                <a:solidFill>
                  <a:schemeClr val="tx1"/>
                </a:solidFill>
                <a:effectLst/>
                <a:latin typeface="+mn-lt"/>
                <a:ea typeface="+mn-ea"/>
                <a:cs typeface="+mn-cs"/>
              </a:rPr>
              <a:t>≥ 8  indicates hazardous use</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panose="020F0502020204030204"/>
              <a:cs typeface="Calibri" panose="020F0502020204030204"/>
            </a:endParaRPr>
          </a:p>
          <a:p>
            <a:pPr marL="171450" lvl="1" fontAlgn="base"/>
            <a:r>
              <a:rPr lang="en-US" sz="1200" b="0" i="0" u="none" strike="noStrike" kern="1200">
                <a:solidFill>
                  <a:schemeClr val="tx1"/>
                </a:solidFill>
                <a:effectLst/>
                <a:latin typeface="+mn-lt"/>
                <a:ea typeface="+mn-ea"/>
                <a:cs typeface="+mn-cs"/>
              </a:rPr>
              <a:t>≥12 indicates the need to assess for cannabis use disorder</a:t>
            </a:r>
            <a:r>
              <a:rPr lang="en-US" sz="1200" b="0" i="0" kern="1200">
                <a:solidFill>
                  <a:schemeClr val="tx1"/>
                </a:solidFill>
                <a:effectLst/>
                <a:latin typeface="+mn-lt"/>
                <a:ea typeface="+mn-ea"/>
                <a:cs typeface="+mn-cs"/>
              </a:rPr>
              <a:t>​</a:t>
            </a:r>
            <a:endParaRPr lang="en-US">
              <a:ea typeface="Calibri" panose="020F0502020204030204"/>
              <a:cs typeface="Calibri" panose="020F0502020204030204"/>
            </a:endParaRPr>
          </a:p>
          <a:p>
            <a:pPr marL="285750" indent="-285750">
              <a:buFont typeface="Arial" panose="020B0604020202020204" pitchFamily="34" charset="0"/>
              <a:buChar char="•"/>
            </a:pPr>
            <a:r>
              <a:rPr lang="en-US" sz="1200" b="0" i="0" u="none" strike="noStrike" kern="1200">
                <a:solidFill>
                  <a:schemeClr val="tx1"/>
                </a:solidFill>
                <a:effectLst/>
                <a:latin typeface="+mn-lt"/>
                <a:ea typeface="+mn-ea"/>
                <a:cs typeface="+mn-cs"/>
              </a:rPr>
              <a:t>Validated in recreational cannabis </a:t>
            </a:r>
            <a:r>
              <a:rPr lang="en-US"/>
              <a:t>use</a:t>
            </a:r>
          </a:p>
          <a:p>
            <a:pPr marL="285750" indent="-285750">
              <a:buFont typeface="Arial" panose="020B0604020202020204" pitchFamily="34" charset="0"/>
              <a:buChar char="•"/>
            </a:pPr>
            <a:r>
              <a:rPr lang="en-US"/>
              <a:t>Has</a:t>
            </a:r>
            <a:r>
              <a:rPr lang="en-US" sz="1200" b="0" i="0" u="none" strike="noStrike" kern="1200">
                <a:solidFill>
                  <a:schemeClr val="tx1"/>
                </a:solidFill>
                <a:effectLst/>
                <a:latin typeface="+mn-lt"/>
                <a:ea typeface="+mn-ea"/>
                <a:cs typeface="+mn-cs"/>
              </a:rPr>
              <a:t> been evaluated in 2 studies of Veterans using medicinal cannabis, but more research is needed for medicinal cannabis users</a:t>
            </a:r>
            <a:endParaRPr lang="en-US" sz="1200" b="0" i="0" kern="1200">
              <a:solidFill>
                <a:schemeClr val="tx1"/>
              </a:solidFill>
              <a:effectLst/>
              <a:latin typeface="+mn-lt"/>
              <a:ea typeface="Calibri" panose="020F0502020204030204"/>
              <a:cs typeface="Calibri" panose="020F0502020204030204"/>
            </a:endParaRPr>
          </a:p>
          <a:p>
            <a:endParaRPr lang="en-US"/>
          </a:p>
        </p:txBody>
      </p:sp>
      <p:sp>
        <p:nvSpPr>
          <p:cNvPr id="4" name="Slide Number Placeholder 3"/>
          <p:cNvSpPr>
            <a:spLocks noGrp="1"/>
          </p:cNvSpPr>
          <p:nvPr>
            <p:ph type="sldNum" sz="quarter" idx="5"/>
          </p:nvPr>
        </p:nvSpPr>
        <p:spPr/>
        <p:txBody>
          <a:bodyPr/>
          <a:lstStyle/>
          <a:p>
            <a:fld id="{F26BEAD4-413E-4893-9CCA-8748899262E6}" type="slidenum">
              <a:rPr lang="en-US" smtClean="0"/>
              <a:t>46</a:t>
            </a:fld>
            <a:endParaRPr lang="en-US"/>
          </a:p>
        </p:txBody>
      </p:sp>
    </p:spTree>
    <p:extLst>
      <p:ext uri="{BB962C8B-B14F-4D97-AF65-F5344CB8AC3E}">
        <p14:creationId xmlns:p14="http://schemas.microsoft.com/office/powerpoint/2010/main" val="2354063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Generally, it is believed cannabis can be safely used with the majority of medications. Clinically, significant drug interactions are rare</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Screen for </a:t>
            </a:r>
            <a:r>
              <a:rPr lang="en-US" sz="1200" b="0" i="0" u="none" strike="noStrike" kern="1200" err="1">
                <a:solidFill>
                  <a:schemeClr val="tx1"/>
                </a:solidFill>
                <a:effectLst/>
                <a:latin typeface="+mn-lt"/>
                <a:ea typeface="+mn-ea"/>
                <a:cs typeface="+mn-cs"/>
              </a:rPr>
              <a:t>concominant</a:t>
            </a:r>
            <a:r>
              <a:rPr lang="en-US" sz="1200" b="0" i="0" u="none" strike="noStrike" kern="1200">
                <a:solidFill>
                  <a:schemeClr val="tx1"/>
                </a:solidFill>
                <a:effectLst/>
                <a:latin typeface="+mn-lt"/>
                <a:ea typeface="+mn-ea"/>
                <a:cs typeface="+mn-cs"/>
              </a:rPr>
              <a:t> use of other depressant medications that may worsen sedation and cognitive impairment</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CBD may increase toxicity of calcineurin inhibitors such as tacrolimus</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Can increase levels of clobazam</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May increase effect of warfarin (CYP 2C9 substrate)</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F26BEAD4-413E-4893-9CCA-8748899262E6}" type="slidenum">
              <a:rPr lang="en-US" smtClean="0"/>
              <a:t>48</a:t>
            </a:fld>
            <a:endParaRPr lang="en-US"/>
          </a:p>
        </p:txBody>
      </p:sp>
    </p:spTree>
    <p:extLst>
      <p:ext uri="{BB962C8B-B14F-4D97-AF65-F5344CB8AC3E}">
        <p14:creationId xmlns:p14="http://schemas.microsoft.com/office/powerpoint/2010/main" val="155823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ea typeface="Calibri"/>
                <a:cs typeface="Calibri"/>
              </a:rPr>
              <a:t>FACILITATOR:</a:t>
            </a:r>
            <a:endParaRPr lang="en-US"/>
          </a:p>
          <a:p>
            <a:r>
              <a:rPr lang="en-US">
                <a:ea typeface="Calibri"/>
                <a:cs typeface="Calibri"/>
              </a:rPr>
              <a:t>Let's start with pain, which is obviously a commonly encountered palliative care symptom: </a:t>
            </a:r>
            <a:endParaRPr lang="en-US"/>
          </a:p>
          <a:p>
            <a:r>
              <a:rPr lang="en-US">
                <a:ea typeface="Calibri"/>
                <a:cs typeface="Calibri"/>
              </a:rPr>
              <a:t>The evidence has been mixed:</a:t>
            </a:r>
          </a:p>
          <a:p>
            <a:pPr marL="285750" indent="-285750">
              <a:lnSpc>
                <a:spcPct val="110000"/>
              </a:lnSpc>
            </a:pPr>
            <a:endParaRPr lang="en-US" sz="1200"/>
          </a:p>
          <a:p>
            <a:pPr marL="285750" indent="-285750">
              <a:lnSpc>
                <a:spcPct val="110000"/>
              </a:lnSpc>
            </a:pPr>
            <a:r>
              <a:rPr lang="en-US" sz="1200"/>
              <a:t>1. 2021 meta-analysis of 23 RCTs looking at chronic non-cancer pain showed a small, but statistically-significant improvement in patient-reported pain</a:t>
            </a:r>
            <a:r>
              <a:rPr lang="en-US" sz="1200" baseline="30000"/>
              <a:t>4</a:t>
            </a:r>
          </a:p>
          <a:p>
            <a:pPr marL="285750" indent="-285750">
              <a:lnSpc>
                <a:spcPct val="110000"/>
              </a:lnSpc>
            </a:pPr>
            <a:r>
              <a:rPr lang="en-US" sz="1200"/>
              <a:t>2022 meta-analysis demonstrated dronabinol and </a:t>
            </a:r>
            <a:r>
              <a:rPr lang="en-US" sz="1200" err="1"/>
              <a:t>nabiximols</a:t>
            </a:r>
            <a:r>
              <a:rPr lang="en-US" sz="1200"/>
              <a:t> were associated with significant improvements in chronic pain when compared to placebo</a:t>
            </a:r>
            <a:r>
              <a:rPr lang="en-US" sz="1200" baseline="30000"/>
              <a:t>3</a:t>
            </a:r>
            <a:r>
              <a:rPr lang="en-US" sz="1200"/>
              <a:t> </a:t>
            </a:r>
          </a:p>
          <a:p>
            <a:pPr marL="285750" indent="-285750">
              <a:lnSpc>
                <a:spcPct val="110000"/>
              </a:lnSpc>
            </a:pPr>
            <a:endParaRPr lang="en-US" sz="1200"/>
          </a:p>
          <a:p>
            <a:pPr marL="285750" indent="-285750">
              <a:lnSpc>
                <a:spcPct val="110000"/>
              </a:lnSpc>
            </a:pPr>
            <a:r>
              <a:rPr lang="en-US" sz="1200"/>
              <a:t>2. 2020 meta-analysis of 5 RCTs showed that the addition of cannabinoids to opioids did not reduce cancer pain in adults with advanced cancer</a:t>
            </a:r>
            <a:r>
              <a:rPr lang="en-US" sz="1200" baseline="30000"/>
              <a:t>5</a:t>
            </a:r>
          </a:p>
          <a:p>
            <a:pPr marL="285750" indent="-285750">
              <a:lnSpc>
                <a:spcPct val="110000"/>
              </a:lnSpc>
            </a:pPr>
            <a:r>
              <a:rPr lang="en-US" sz="1200"/>
              <a:t>2021 meta-analysis of 4 RCTs comparing </a:t>
            </a:r>
            <a:r>
              <a:rPr lang="en-US" sz="1200" err="1"/>
              <a:t>nabiximols</a:t>
            </a:r>
            <a:r>
              <a:rPr lang="en-US" sz="1200"/>
              <a:t> to placebo in cancer pain did not show a statistically significant improvement in pain</a:t>
            </a:r>
            <a:r>
              <a:rPr lang="en-US" sz="1200" baseline="30000"/>
              <a:t>4</a:t>
            </a:r>
          </a:p>
          <a:p>
            <a:pPr marL="285750" indent="-285750">
              <a:lnSpc>
                <a:spcPct val="110000"/>
              </a:lnSpc>
            </a:pPr>
            <a:endParaRPr lang="en-US" sz="1200" baseline="30000"/>
          </a:p>
          <a:p>
            <a:pPr marL="285750" indent="-285750">
              <a:lnSpc>
                <a:spcPct val="110000"/>
              </a:lnSpc>
            </a:pPr>
            <a:r>
              <a:rPr lang="en-US" sz="1200" baseline="0"/>
              <a:t>3. 2025 </a:t>
            </a:r>
            <a:r>
              <a:rPr lang="en-US" sz="1200"/>
              <a:t>systematic review of cannabis-based medications for neuropathic pain demonstrated reduced pain intensity for 15 of 22 RCTs, however, the studies looking at chemotherapy-induced peripheral neuropathy (with </a:t>
            </a:r>
            <a:r>
              <a:rPr lang="en-US" sz="1200" err="1"/>
              <a:t>nabiximols</a:t>
            </a:r>
            <a:r>
              <a:rPr lang="en-US" sz="1200"/>
              <a:t> and topical CBD) did not show significance</a:t>
            </a:r>
            <a:r>
              <a:rPr lang="en-US" sz="1200" baseline="30000"/>
              <a:t>6</a:t>
            </a:r>
          </a:p>
          <a:p>
            <a:pPr marL="285750" indent="-285750">
              <a:lnSpc>
                <a:spcPct val="110000"/>
              </a:lnSpc>
            </a:pPr>
            <a:endParaRPr lang="en-US" sz="1200"/>
          </a:p>
          <a:p>
            <a:pPr marL="285750" indent="-285750">
              <a:lnSpc>
                <a:spcPct val="110000"/>
              </a:lnSpc>
            </a:pPr>
            <a:endParaRPr lang="en-US" sz="1200"/>
          </a:p>
          <a:p>
            <a:endParaRPr lang="en-US">
              <a:ea typeface="Calibri"/>
              <a:cs typeface="Calibri"/>
            </a:endParaRPr>
          </a:p>
          <a:p>
            <a:pPr marL="228600" indent="-228600">
              <a:buAutoNum type="arabicPeriod"/>
            </a:pPr>
            <a:r>
              <a:rPr lang="en-US">
                <a:ea typeface="Calibri"/>
                <a:cs typeface="Calibri"/>
              </a:rPr>
              <a:t>Small amount of evidence for improvement in chronic, non-cancer pain</a:t>
            </a:r>
          </a:p>
          <a:p>
            <a:pPr marL="228600" indent="-228600">
              <a:buAutoNum type="arabicPeriod"/>
            </a:pPr>
            <a:endParaRPr lang="en-US">
              <a:ea typeface="Calibri"/>
              <a:cs typeface="Calibri"/>
            </a:endParaRPr>
          </a:p>
        </p:txBody>
      </p:sp>
      <p:sp>
        <p:nvSpPr>
          <p:cNvPr id="4" name="Slide Number Placeholder 3"/>
          <p:cNvSpPr>
            <a:spLocks noGrp="1"/>
          </p:cNvSpPr>
          <p:nvPr>
            <p:ph type="sldNum" sz="quarter" idx="5"/>
          </p:nvPr>
        </p:nvSpPr>
        <p:spPr/>
        <p:txBody>
          <a:bodyPr/>
          <a:lstStyle/>
          <a:p>
            <a:fld id="{8D18E0B9-48E4-499D-93B2-B07D00395BAC}" type="slidenum">
              <a:rPr lang="en-US" smtClean="0"/>
              <a:t>13</a:t>
            </a:fld>
            <a:endParaRPr lang="en-US"/>
          </a:p>
        </p:txBody>
      </p:sp>
    </p:spTree>
    <p:extLst>
      <p:ext uri="{BB962C8B-B14F-4D97-AF65-F5344CB8AC3E}">
        <p14:creationId xmlns:p14="http://schemas.microsoft.com/office/powerpoint/2010/main" val="4792514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Century Gothic"/>
              </a:rPr>
              <a:t>There is no high-quality evidence of cannabis/ cannabinoids being effective as antineoplastic therapy, but there is widespread information online about using cannabis/ cannabinoids as cancer-directed therapy</a:t>
            </a:r>
          </a:p>
          <a:p>
            <a:endParaRPr lang="en-US"/>
          </a:p>
        </p:txBody>
      </p:sp>
      <p:sp>
        <p:nvSpPr>
          <p:cNvPr id="4" name="Slide Number Placeholder 3"/>
          <p:cNvSpPr>
            <a:spLocks noGrp="1"/>
          </p:cNvSpPr>
          <p:nvPr>
            <p:ph type="sldNum" sz="quarter" idx="5"/>
          </p:nvPr>
        </p:nvSpPr>
        <p:spPr/>
        <p:txBody>
          <a:bodyPr/>
          <a:lstStyle/>
          <a:p>
            <a:fld id="{F26BEAD4-413E-4893-9CCA-8748899262E6}" type="slidenum">
              <a:rPr lang="en-US" smtClean="0"/>
              <a:t>50</a:t>
            </a:fld>
            <a:endParaRPr lang="en-US"/>
          </a:p>
        </p:txBody>
      </p:sp>
    </p:spTree>
    <p:extLst>
      <p:ext uri="{BB962C8B-B14F-4D97-AF65-F5344CB8AC3E}">
        <p14:creationId xmlns:p14="http://schemas.microsoft.com/office/powerpoint/2010/main" val="20087867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CB1 activation in the cardiovascular system has been associated with oxidative stress, tissue injury, cell death, proatherogenic, profibrotic, proinflammatory effects and vasodilation/vasoconstriction via the sympathetic nervous system.</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THC-mediated sympathetic stimulation can cause tachycardia, increased oxygen cardiac demand and vasoconstriction, which can be transient and triggered by underlying pathological conditions, potentially leading to ischemia in the heart, brain or periphery.</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CB2 activation, conversely, has been linked to anti-inflammatory effects and reduced oxidative stress and could have antiatherogenic and antifibrotic functions.</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The one study that looked at medical cannabis was in Canada where whole leaf MJ or oil can be used as medical cannabis</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F26BEAD4-413E-4893-9CCA-8748899262E6}" type="slidenum">
              <a:rPr lang="en-US" smtClean="0"/>
              <a:t>51</a:t>
            </a:fld>
            <a:endParaRPr lang="en-US"/>
          </a:p>
        </p:txBody>
      </p:sp>
    </p:spTree>
    <p:extLst>
      <p:ext uri="{BB962C8B-B14F-4D97-AF65-F5344CB8AC3E}">
        <p14:creationId xmlns:p14="http://schemas.microsoft.com/office/powerpoint/2010/main" val="3110866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BEAD4-413E-4893-9CCA-8748899262E6}" type="slidenum">
              <a:rPr lang="en-US" smtClean="0"/>
              <a:t>54</a:t>
            </a:fld>
            <a:endParaRPr lang="en-US"/>
          </a:p>
        </p:txBody>
      </p:sp>
    </p:spTree>
    <p:extLst>
      <p:ext uri="{BB962C8B-B14F-4D97-AF65-F5344CB8AC3E}">
        <p14:creationId xmlns:p14="http://schemas.microsoft.com/office/powerpoint/2010/main" val="3655375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ea typeface="Calibri"/>
                <a:cs typeface="Calibri"/>
              </a:rPr>
              <a:t>Nausea and vomiting is another very commonly encountered symptom that we see, and the evidence here is a bit better.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More studies have shown the benefits of cannabinoids for CINV, which can be summarized by the 2024 ASCO guidelines which suggest </a:t>
            </a:r>
            <a:r>
              <a:rPr lang="en-US" sz="1200"/>
              <a:t>adults who receive moderate and highly emetogenic chemo regimens and experience refractory n/v despite guideline-consistent antiemetic prophylaxis may augment their regimen with dronabinol, nabilone, or an oral 1:1 THC:CBD </a:t>
            </a:r>
            <a:r>
              <a:rPr lang="en-US"/>
              <a:t>extract</a:t>
            </a:r>
            <a:endParaRPr lang="en-US" sz="1200" baseline="30000">
              <a:ea typeface="Calibri"/>
              <a:cs typeface="Calibri"/>
            </a:endParaRPr>
          </a:p>
          <a:p>
            <a:endParaRPr lang="en-US">
              <a:ea typeface="Calibri"/>
              <a:cs typeface="Calibri"/>
            </a:endParaRPr>
          </a:p>
          <a:p>
            <a:r>
              <a:rPr lang="en-US">
                <a:ea typeface="Calibri"/>
                <a:cs typeface="Calibri"/>
              </a:rPr>
              <a:t>Supporting evidence:</a:t>
            </a:r>
          </a:p>
          <a:p>
            <a:pPr marL="285750" indent="-285750">
              <a:buChar char="•"/>
            </a:pPr>
            <a:r>
              <a:rPr lang="en-US" sz="1200"/>
              <a:t>2015 Cochrane review of nabilone and dronabinol in relation to CINV reported benefits in some measures of nausea and/ or vomiting</a:t>
            </a:r>
            <a:r>
              <a:rPr lang="en-US" sz="1200" baseline="30000"/>
              <a:t>1</a:t>
            </a:r>
          </a:p>
          <a:p>
            <a:pPr marL="285750" indent="-285750">
              <a:buChar char="•"/>
            </a:pPr>
            <a:r>
              <a:rPr lang="en-US" sz="1200"/>
              <a:t>2024 Phase II/III RCT showed that oral 1:1 THC:CBD extract is an effective adjunct for CINV in patients already taking  guideline-consistent antiemetic prophylaxis</a:t>
            </a:r>
            <a:r>
              <a:rPr lang="en-US" sz="1200" baseline="30000"/>
              <a:t>7</a:t>
            </a:r>
            <a:endParaRPr lang="en-US">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2022 MASCC guidelines suggest cannabinoids may be considered for refractory CINV in adults with cancer who are not on checkpoint inhibitors</a:t>
            </a:r>
            <a:r>
              <a:rPr lang="en-US" sz="1200" baseline="30000"/>
              <a:t>1</a:t>
            </a:r>
            <a:r>
              <a:rPr lang="en-US" sz="1200"/>
              <a:t> </a:t>
            </a:r>
          </a:p>
          <a:p>
            <a:endParaRPr lang="en-US">
              <a:ea typeface="Calibri"/>
              <a:cs typeface="Calibri"/>
            </a:endParaRPr>
          </a:p>
          <a:p>
            <a:r>
              <a:rPr lang="en-US">
                <a:ea typeface="Calibri"/>
                <a:cs typeface="Calibri"/>
              </a:rPr>
              <a:t>ASCO = American Society of Clinical Oncology</a:t>
            </a:r>
            <a:endParaRPr lang="en-US"/>
          </a:p>
          <a:p>
            <a:r>
              <a:rPr lang="en-US">
                <a:ea typeface="Calibri"/>
                <a:cs typeface="Calibri"/>
              </a:rPr>
              <a:t>MASCC = Multinational Association of Supportive Care in Cancer</a:t>
            </a:r>
            <a:endParaRPr lang="en-US"/>
          </a:p>
        </p:txBody>
      </p:sp>
      <p:sp>
        <p:nvSpPr>
          <p:cNvPr id="4" name="Slide Number Placeholder 3"/>
          <p:cNvSpPr>
            <a:spLocks noGrp="1"/>
          </p:cNvSpPr>
          <p:nvPr>
            <p:ph type="sldNum" sz="quarter" idx="5"/>
          </p:nvPr>
        </p:nvSpPr>
        <p:spPr/>
        <p:txBody>
          <a:bodyPr/>
          <a:lstStyle/>
          <a:p>
            <a:fld id="{8D18E0B9-48E4-499D-93B2-B07D00395BAC}" type="slidenum">
              <a:rPr lang="en-US" smtClean="0"/>
              <a:t>14</a:t>
            </a:fld>
            <a:endParaRPr lang="en-US"/>
          </a:p>
        </p:txBody>
      </p:sp>
    </p:spTree>
    <p:extLst>
      <p:ext uri="{BB962C8B-B14F-4D97-AF65-F5344CB8AC3E}">
        <p14:creationId xmlns:p14="http://schemas.microsoft.com/office/powerpoint/2010/main" val="3214719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defRPr/>
            </a:pPr>
            <a:r>
              <a:rPr lang="en-US"/>
              <a:t>FACILITATOR:</a:t>
            </a:r>
          </a:p>
          <a:p>
            <a:pPr marL="0" marR="0" lvl="0" indent="0" algn="l" defTabSz="914400">
              <a:lnSpc>
                <a:spcPct val="100000"/>
              </a:lnSpc>
              <a:spcBef>
                <a:spcPts val="0"/>
              </a:spcBef>
              <a:spcAft>
                <a:spcPts val="0"/>
              </a:spcAft>
              <a:buClrTx/>
              <a:buSzTx/>
              <a:buFontTx/>
              <a:buNone/>
              <a:tabLst/>
              <a:defRPr/>
            </a:pPr>
            <a:r>
              <a:rPr lang="en-US"/>
              <a:t>A bit surprisingly, </a:t>
            </a:r>
            <a:r>
              <a:rPr lang="en-US" err="1"/>
              <a:t>cannanbinoids</a:t>
            </a:r>
            <a:r>
              <a:rPr lang="en-US"/>
              <a:t> have not shown a consistent benefit for anorexia, cachexia, weight gain or appetite in patient with cancer, though the evidence is generally considered low or very low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There is some low quality evidence that cannabinoids increase body weight in HIV patients, and </a:t>
            </a:r>
            <a:r>
              <a:rPr lang="en-US" sz="1200"/>
              <a:t>Dronabinol is FDA-approved for AIDS-related anorexia and weight loss, though the evidence is mixed</a:t>
            </a:r>
            <a:r>
              <a:rPr lang="en-US" sz="1200" baseline="30000"/>
              <a:t>9</a:t>
            </a:r>
            <a:endParaRPr lang="en-US" sz="1200" baseline="30000">
              <a:ea typeface="Calibri"/>
              <a:cs typeface="Calibri"/>
            </a:endParaRPr>
          </a:p>
          <a:p>
            <a:pPr marL="0" marR="0" lvl="0" indent="0" algn="l" defTabSz="914400">
              <a:lnSpc>
                <a:spcPct val="100000"/>
              </a:lnSpc>
              <a:spcBef>
                <a:spcPts val="0"/>
              </a:spcBef>
              <a:spcAft>
                <a:spcPts val="0"/>
              </a:spcAft>
              <a:buClrTx/>
              <a:buSzTx/>
              <a:buFontTx/>
              <a:buNone/>
              <a:tabLst/>
              <a:defRPr/>
            </a:pPr>
            <a:r>
              <a:rPr lang="en-US"/>
              <a:t>- Some studies have even shown that </a:t>
            </a:r>
            <a:r>
              <a:rPr lang="en-US" err="1"/>
              <a:t>Megace</a:t>
            </a:r>
            <a:r>
              <a:rPr lang="en-US"/>
              <a:t> is more effective than dronabinol for weight gain in HIV/ AIDS and advanced cancer </a:t>
            </a:r>
          </a:p>
          <a:p>
            <a:pPr marL="0" marR="0" lvl="0" indent="0" algn="l" defTabSz="914400">
              <a:lnSpc>
                <a:spcPct val="100000"/>
              </a:lnSpc>
              <a:spcBef>
                <a:spcPts val="0"/>
              </a:spcBef>
              <a:spcAft>
                <a:spcPts val="0"/>
              </a:spcAft>
              <a:buClrTx/>
              <a:buSzTx/>
              <a:buFontTx/>
              <a:buNone/>
              <a:tabLst/>
              <a:defRPr/>
            </a:pPr>
            <a:endParaRPr lang="en-US"/>
          </a:p>
          <a:p>
            <a:r>
              <a:rPr lang="en-US">
                <a:ea typeface="Calibri"/>
                <a:cs typeface="Calibri"/>
              </a:rPr>
              <a:t>I think this symptom in particular begs the question, "why are we not seeing this pan out in the evidence?"</a:t>
            </a:r>
          </a:p>
          <a:p>
            <a:r>
              <a:rPr lang="en-US">
                <a:ea typeface="Calibri"/>
                <a:cs typeface="Calibri"/>
              </a:rPr>
              <a:t>Culturally, it's a relatively commonly accepted association that cannabis increases appetite. People generally expect that cannabis products make them more hungry. Everyone has heard of the munchies.</a:t>
            </a:r>
          </a:p>
          <a:p>
            <a:r>
              <a:rPr lang="en-US">
                <a:ea typeface="Calibri"/>
                <a:cs typeface="Calibri"/>
              </a:rPr>
              <a:t>So why does the evidence not show this?</a:t>
            </a:r>
          </a:p>
          <a:p>
            <a:r>
              <a:rPr lang="en-US">
                <a:ea typeface="Calibri"/>
                <a:cs typeface="Calibri"/>
              </a:rPr>
              <a:t>I'm certainly not an expert in this area, but I do think the answer is likely multifactorial.</a:t>
            </a:r>
          </a:p>
          <a:p>
            <a:r>
              <a:rPr lang="en-US">
                <a:ea typeface="Calibri"/>
                <a:cs typeface="Calibri"/>
              </a:rPr>
              <a:t>For one, cannabis has been classified federally as a schedule I drug, which significantly limits ability to conduct research on cannabis.</a:t>
            </a:r>
          </a:p>
          <a:p>
            <a:r>
              <a:rPr lang="en-US">
                <a:ea typeface="Calibri"/>
                <a:cs typeface="Calibri"/>
              </a:rPr>
              <a:t>Additionally, I wonder if the incentive exists for individuals, or institutions, or importantly drug companies to study this. Why would big pharma be incentivized to study cannabis, unless they're planning to make money off of it?</a:t>
            </a:r>
          </a:p>
          <a:p>
            <a:r>
              <a:rPr lang="en-US">
                <a:ea typeface="Calibri"/>
                <a:cs typeface="Calibri"/>
              </a:rPr>
              <a:t>So, with barriers to conducting research and a lack of incentive to do research, it leaves us with either an absence of data or low quality data on a topic that seems obvious, but hasn't been born out in the literature. </a:t>
            </a:r>
          </a:p>
          <a:p>
            <a:r>
              <a:rPr lang="en-US">
                <a:ea typeface="Calibri"/>
                <a:cs typeface="Calibri"/>
              </a:rPr>
              <a:t>So, just some food for thought...</a:t>
            </a:r>
          </a:p>
          <a:p>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2022</a:t>
            </a:r>
            <a:r>
              <a:rPr lang="en-US" sz="1200"/>
              <a:t> systematic review and meta-analysis found that cannabinoids did not have a statistically significant effect on appetite or weight gain in patients with cancer</a:t>
            </a:r>
            <a:r>
              <a:rPr lang="en-US" sz="1200" baseline="30000"/>
              <a:t>12</a:t>
            </a:r>
            <a:endParaRPr lang="en-US"/>
          </a:p>
        </p:txBody>
      </p:sp>
      <p:sp>
        <p:nvSpPr>
          <p:cNvPr id="4" name="Slide Number Placeholder 3"/>
          <p:cNvSpPr>
            <a:spLocks noGrp="1"/>
          </p:cNvSpPr>
          <p:nvPr>
            <p:ph type="sldNum" sz="quarter" idx="5"/>
          </p:nvPr>
        </p:nvSpPr>
        <p:spPr/>
        <p:txBody>
          <a:bodyPr/>
          <a:lstStyle/>
          <a:p>
            <a:fld id="{8D18E0B9-48E4-499D-93B2-B07D00395BAC}" type="slidenum">
              <a:rPr lang="en-US" smtClean="0"/>
              <a:t>15</a:t>
            </a:fld>
            <a:endParaRPr lang="en-US"/>
          </a:p>
        </p:txBody>
      </p:sp>
    </p:spTree>
    <p:extLst>
      <p:ext uri="{BB962C8B-B14F-4D97-AF65-F5344CB8AC3E}">
        <p14:creationId xmlns:p14="http://schemas.microsoft.com/office/powerpoint/2010/main" val="1509468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defRPr/>
            </a:pPr>
            <a:r>
              <a:rPr lang="en-US"/>
              <a:t>FACILITATOR:</a:t>
            </a:r>
          </a:p>
          <a:p>
            <a:pPr marL="285750" indent="-285750">
              <a:buFont typeface="Calibri"/>
              <a:buChar char="-"/>
              <a:defRPr/>
            </a:pPr>
            <a:r>
              <a:rPr lang="en-US">
                <a:ea typeface="Calibri"/>
                <a:cs typeface="Calibri"/>
              </a:rPr>
              <a:t>Insomnia is another common symptom that people think of using cannabis for and there was a </a:t>
            </a:r>
            <a:r>
              <a:rPr lang="en-US"/>
              <a:t>2022</a:t>
            </a:r>
            <a:r>
              <a:rPr lang="en-US" sz="1200"/>
              <a:t> meta-analysis </a:t>
            </a:r>
            <a:r>
              <a:rPr lang="en-US"/>
              <a:t>that found</a:t>
            </a:r>
            <a:r>
              <a:rPr lang="en-US" sz="1200"/>
              <a:t> </a:t>
            </a:r>
            <a:r>
              <a:rPr lang="en-US"/>
              <a:t>cannabinoids were associated with a very small improvement in sleep in adults with cancer related pain, though a larger benefit was observed in patients with non-cancer pain</a:t>
            </a:r>
            <a:endParaRPr lang="en-US">
              <a:ea typeface="Calibri"/>
              <a:cs typeface="Calibri"/>
            </a:endParaRPr>
          </a:p>
        </p:txBody>
      </p:sp>
      <p:sp>
        <p:nvSpPr>
          <p:cNvPr id="4" name="Slide Number Placeholder 3"/>
          <p:cNvSpPr>
            <a:spLocks noGrp="1"/>
          </p:cNvSpPr>
          <p:nvPr>
            <p:ph type="sldNum" sz="quarter" idx="5"/>
          </p:nvPr>
        </p:nvSpPr>
        <p:spPr/>
        <p:txBody>
          <a:bodyPr/>
          <a:lstStyle/>
          <a:p>
            <a:fld id="{8D18E0B9-48E4-499D-93B2-B07D00395BAC}" type="slidenum">
              <a:rPr lang="en-US" smtClean="0"/>
              <a:t>16</a:t>
            </a:fld>
            <a:endParaRPr lang="en-US"/>
          </a:p>
        </p:txBody>
      </p:sp>
    </p:spTree>
    <p:extLst>
      <p:ext uri="{BB962C8B-B14F-4D97-AF65-F5344CB8AC3E}">
        <p14:creationId xmlns:p14="http://schemas.microsoft.com/office/powerpoint/2010/main" val="1378131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nSpc>
                <a:spcPct val="110000"/>
              </a:lnSpc>
              <a:spcBef>
                <a:spcPts val="1000"/>
              </a:spcBef>
            </a:pPr>
            <a:r>
              <a:rPr lang="en-US">
                <a:solidFill>
                  <a:schemeClr val="tx2"/>
                </a:solidFill>
              </a:rPr>
              <a:t>FACILITATOR:</a:t>
            </a:r>
          </a:p>
          <a:p>
            <a:pPr marL="171450" indent="-171450">
              <a:lnSpc>
                <a:spcPct val="110000"/>
              </a:lnSpc>
              <a:spcBef>
                <a:spcPts val="1000"/>
              </a:spcBef>
              <a:buFont typeface="Arial" panose="020B0604020202020204" pitchFamily="34" charset="0"/>
              <a:buChar char="•"/>
            </a:pPr>
            <a:r>
              <a:rPr lang="en-US">
                <a:solidFill>
                  <a:schemeClr val="tx2"/>
                </a:solidFill>
              </a:rPr>
              <a:t>Finally, for anxiety and mood, there has not been good evidence to support the use of cannabinoids for depression, anxiety, or quality of life improvement in patients with cancer</a:t>
            </a:r>
          </a:p>
          <a:p>
            <a:pPr marL="171450" marR="0" lvl="0" indent="-17145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en-US">
                <a:solidFill>
                  <a:schemeClr val="tx2"/>
                </a:solidFill>
              </a:rPr>
              <a:t>For example, there was a 2023 RCT of patients with advanced cancer receiving palliative care which did not show an effect of CBD oil on ESAS total symptom distress score, quality of life, depression, or anxiety scores</a:t>
            </a:r>
            <a:r>
              <a:rPr lang="en-US" baseline="30000">
                <a:solidFill>
                  <a:schemeClr val="tx2"/>
                </a:solidFill>
              </a:rPr>
              <a:t>12</a:t>
            </a:r>
          </a:p>
          <a:p>
            <a:pPr marL="171450" marR="0" lvl="0" indent="-17145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en-US" baseline="0">
                <a:solidFill>
                  <a:schemeClr val="tx2"/>
                </a:solidFill>
              </a:rPr>
              <a:t>In fact, the 2023 </a:t>
            </a:r>
            <a:r>
              <a:rPr lang="en-US"/>
              <a:t>Multinational Association of Supportive Care in Cancer guidelines state that there is no high-quality evidence to recommend the use of cannabis as an intervention for psychological </a:t>
            </a:r>
            <a:r>
              <a:rPr lang="en-US" err="1"/>
              <a:t>sx</a:t>
            </a:r>
            <a:r>
              <a:rPr lang="en-US"/>
              <a:t> in patients with cancer</a:t>
            </a:r>
          </a:p>
          <a:p>
            <a:pPr marL="171450" marR="0" lvl="0" indent="-17145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en-US" sz="1200">
                <a:solidFill>
                  <a:schemeClr val="tx2"/>
                </a:solidFill>
              </a:rPr>
              <a:t>Well established that high THC can exacerbate </a:t>
            </a:r>
            <a:r>
              <a:rPr lang="en-US">
                <a:solidFill>
                  <a:schemeClr val="tx2"/>
                </a:solidFill>
              </a:rPr>
              <a:t>anxiety</a:t>
            </a:r>
            <a:endParaRPr lang="en-US" baseline="0">
              <a:solidFill>
                <a:schemeClr val="tx2"/>
              </a:solidFill>
            </a:endParaRPr>
          </a:p>
          <a:p>
            <a:pPr marL="171450" indent="-171450">
              <a:lnSpc>
                <a:spcPct val="110000"/>
              </a:lnSpc>
              <a:spcBef>
                <a:spcPts val="1000"/>
              </a:spcBef>
              <a:buFont typeface="Arial" panose="020B0604020202020204" pitchFamily="34" charset="0"/>
              <a:buChar char="•"/>
            </a:pPr>
            <a:endParaRPr lang="en-US">
              <a:solidFill>
                <a:schemeClr val="tx2"/>
              </a:solidFill>
            </a:endParaRPr>
          </a:p>
          <a:p>
            <a:pPr marL="285750" indent="-285750">
              <a:lnSpc>
                <a:spcPct val="110000"/>
              </a:lnSpc>
              <a:spcBef>
                <a:spcPts val="1000"/>
              </a:spcBef>
              <a:buFont typeface="Arial"/>
              <a:buChar char="•"/>
            </a:pPr>
            <a:r>
              <a:rPr lang="en-US">
                <a:solidFill>
                  <a:schemeClr val="tx2"/>
                </a:solidFill>
              </a:rPr>
              <a:t>2024 systematic review and meta-analysis found insufficient evidence to determine the efficacy and safety of medicinal cannabis as a therapeutic intervention for depression, anxiety, or stress in people with active cancer</a:t>
            </a:r>
            <a:r>
              <a:rPr lang="en-US" baseline="30000">
                <a:solidFill>
                  <a:schemeClr val="tx2"/>
                </a:solidFill>
              </a:rPr>
              <a:t>11</a:t>
            </a:r>
            <a:endParaRPr lang="en-US">
              <a:solidFill>
                <a:schemeClr val="tx2"/>
              </a:solidFill>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8D18E0B9-48E4-499D-93B2-B07D00395BAC}" type="slidenum">
              <a:rPr lang="en-US" smtClean="0"/>
              <a:t>17</a:t>
            </a:fld>
            <a:endParaRPr lang="en-US"/>
          </a:p>
        </p:txBody>
      </p:sp>
    </p:spTree>
    <p:extLst>
      <p:ext uri="{BB962C8B-B14F-4D97-AF65-F5344CB8AC3E}">
        <p14:creationId xmlns:p14="http://schemas.microsoft.com/office/powerpoint/2010/main" val="1735341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ea typeface="Calibri"/>
                <a:cs typeface="Calibri"/>
              </a:rPr>
              <a:t>FACILITATOR:</a:t>
            </a:r>
          </a:p>
          <a:p>
            <a:pPr marL="171450" indent="-171450">
              <a:buFontTx/>
              <a:buChar char="-"/>
            </a:pPr>
            <a:r>
              <a:rPr lang="en-US">
                <a:ea typeface="Calibri"/>
                <a:cs typeface="Calibri"/>
              </a:rPr>
              <a:t>A note about pediatrics, </a:t>
            </a:r>
            <a:r>
              <a:rPr lang="en-US" sz="1200">
                <a:solidFill>
                  <a:schemeClr val="tx2"/>
                </a:solidFill>
                <a:ea typeface="Calibri"/>
                <a:cs typeface="Calibri"/>
              </a:rPr>
              <a:t>i</a:t>
            </a:r>
            <a:r>
              <a:rPr lang="en-US" sz="1200">
                <a:solidFill>
                  <a:schemeClr val="tx2"/>
                </a:solidFill>
              </a:rPr>
              <a:t>t is well established that CBD results in a decreased seizure frequency among patients with rare seizure disorders Dravet syndrome, Lennox-</a:t>
            </a:r>
            <a:r>
              <a:rPr lang="en-US" sz="1200" err="1">
                <a:solidFill>
                  <a:schemeClr val="tx2"/>
                </a:solidFill>
              </a:rPr>
              <a:t>Gastaut</a:t>
            </a:r>
            <a:r>
              <a:rPr lang="en-US" sz="1200">
                <a:solidFill>
                  <a:schemeClr val="tx2"/>
                </a:solidFill>
              </a:rPr>
              <a:t>, and tuberous sclerosis complex</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a:solidFill>
                  <a:schemeClr val="tx2"/>
                </a:solidFill>
                <a:ea typeface="Calibri"/>
                <a:cs typeface="Calibri"/>
              </a:rPr>
              <a:t>Regarding chemo-induced n/v, a</a:t>
            </a:r>
            <a:r>
              <a:rPr lang="en-US">
                <a:ea typeface="Calibri"/>
                <a:cs typeface="Calibri"/>
              </a:rPr>
              <a:t> 2021 systematic review looked at two small crossover RCTs with a total of 48 patients and found that nabilone improved outcomes compared to conventional </a:t>
            </a:r>
            <a:r>
              <a:rPr lang="en-US" err="1">
                <a:ea typeface="Calibri"/>
                <a:cs typeface="Calibri"/>
              </a:rPr>
              <a:t>tx</a:t>
            </a:r>
            <a:r>
              <a:rPr lang="en-US">
                <a:ea typeface="Calibri"/>
                <a:cs typeface="Calibri"/>
              </a:rPr>
              <a:t> for chemo-induced N/V. Unfortunately the quality of evidence was low.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ea typeface="Calibri"/>
                <a:cs typeface="Calibri"/>
              </a:rPr>
              <a:t>However, given the efficacy of cannabinoids for this indication in adults and this small amount of evidence in kids, it could certainly be a signal for an area for future research</a:t>
            </a:r>
          </a:p>
          <a:p>
            <a:pPr marL="171450" indent="-171450">
              <a:buFontTx/>
              <a:buChar char="-"/>
            </a:pPr>
            <a:endParaRPr lang="en-US">
              <a:ea typeface="Calibri"/>
              <a:cs typeface="Calibri"/>
            </a:endParaRPr>
          </a:p>
          <a:p>
            <a:pPr marL="285750" indent="-285750">
              <a:buFont typeface="Calibri"/>
              <a:buChar char="-"/>
            </a:pPr>
            <a:r>
              <a:rPr lang="en-US">
                <a:ea typeface="Calibri"/>
                <a:cs typeface="Calibri"/>
              </a:rPr>
              <a:t>Supporting studies: </a:t>
            </a:r>
          </a:p>
          <a:p>
            <a:pPr marL="628650" marR="0" lvl="1" indent="-171450" algn="l" defTabSz="914400" rtl="0" eaLnBrk="1" fontAlgn="auto" latinLnBrk="0" hangingPunct="1">
              <a:lnSpc>
                <a:spcPct val="100000"/>
              </a:lnSpc>
              <a:spcBef>
                <a:spcPts val="0"/>
              </a:spcBef>
              <a:spcAft>
                <a:spcPts val="0"/>
              </a:spcAft>
              <a:buClrTx/>
              <a:buSzTx/>
              <a:buFont typeface="Courier New" panose="020B0604020202020204" pitchFamily="34" charset="0"/>
              <a:buChar char="o"/>
              <a:tabLst/>
              <a:defRPr/>
            </a:pPr>
            <a:r>
              <a:rPr lang="en-US">
                <a:solidFill>
                  <a:schemeClr val="tx2"/>
                </a:solidFill>
              </a:rPr>
              <a:t>2021 systematic review and meta-analysis of medical cannabinoids in children found that CBD likely results in a 50% reduction in seizure rate from baseline in Dravet syndrome</a:t>
            </a:r>
            <a:r>
              <a:rPr lang="en-US" baseline="30000">
                <a:solidFill>
                  <a:schemeClr val="tx2"/>
                </a:solidFill>
              </a:rPr>
              <a:t>14</a:t>
            </a:r>
            <a:endParaRPr lang="en-US" baseline="30000">
              <a:solidFill>
                <a:schemeClr val="tx2"/>
              </a:solidFill>
              <a:ea typeface="Calibri" panose="020F0502020204030204"/>
              <a:cs typeface="Calibri" panose="020F0502020204030204"/>
            </a:endParaRPr>
          </a:p>
          <a:p>
            <a:pPr marL="628650" marR="0" lvl="1" indent="-171450" algn="l" defTabSz="914400" rtl="0" eaLnBrk="1" fontAlgn="auto" latinLnBrk="0" hangingPunct="1">
              <a:lnSpc>
                <a:spcPct val="100000"/>
              </a:lnSpc>
              <a:spcBef>
                <a:spcPts val="0"/>
              </a:spcBef>
              <a:spcAft>
                <a:spcPts val="0"/>
              </a:spcAft>
              <a:buClrTx/>
              <a:buSzTx/>
              <a:buFont typeface="Courier New" panose="020B0604020202020204" pitchFamily="34" charset="0"/>
              <a:buChar char="o"/>
              <a:tabLst/>
              <a:defRPr/>
            </a:pPr>
            <a:r>
              <a:rPr lang="en-US">
                <a:solidFill>
                  <a:schemeClr val="tx2"/>
                </a:solidFill>
              </a:rPr>
              <a:t>2018 RCT of use of CBD in adults and children with Lennox-</a:t>
            </a:r>
            <a:r>
              <a:rPr lang="en-US" err="1">
                <a:solidFill>
                  <a:schemeClr val="tx2"/>
                </a:solidFill>
              </a:rPr>
              <a:t>Gastaut</a:t>
            </a:r>
            <a:r>
              <a:rPr lang="en-US">
                <a:solidFill>
                  <a:schemeClr val="tx2"/>
                </a:solidFill>
              </a:rPr>
              <a:t> syndrome showed decreased frequency of drop seizures when added to conventional AEDs</a:t>
            </a:r>
            <a:r>
              <a:rPr lang="en-US" baseline="30000">
                <a:solidFill>
                  <a:schemeClr val="tx2"/>
                </a:solidFill>
              </a:rPr>
              <a:t>15</a:t>
            </a:r>
            <a:endParaRPr lang="en-US" baseline="30000">
              <a:solidFill>
                <a:schemeClr val="tx2"/>
              </a:solidFill>
              <a:ea typeface="Calibri" panose="020F0502020204030204"/>
              <a:cs typeface="Calibri" panose="020F0502020204030204"/>
            </a:endParaRPr>
          </a:p>
          <a:p>
            <a:pPr marL="628650" marR="0" lvl="1" indent="-171450" algn="l" defTabSz="914400" rtl="0" eaLnBrk="1" fontAlgn="auto" latinLnBrk="0" hangingPunct="1">
              <a:lnSpc>
                <a:spcPct val="100000"/>
              </a:lnSpc>
              <a:spcBef>
                <a:spcPts val="0"/>
              </a:spcBef>
              <a:spcAft>
                <a:spcPts val="0"/>
              </a:spcAft>
              <a:buClrTx/>
              <a:buSzTx/>
              <a:buFont typeface="Courier New" panose="020B0604020202020204" pitchFamily="34" charset="0"/>
              <a:buChar char="o"/>
              <a:tabLst/>
              <a:defRPr/>
            </a:pPr>
            <a:r>
              <a:rPr lang="en-US">
                <a:solidFill>
                  <a:schemeClr val="tx2"/>
                </a:solidFill>
              </a:rPr>
              <a:t>2023 systematic review and meta-analysis showed ≥50% reduction in seizures with CBD in patients with Dravet syndrome, Lennox-</a:t>
            </a:r>
            <a:r>
              <a:rPr lang="en-US" err="1">
                <a:solidFill>
                  <a:schemeClr val="tx2"/>
                </a:solidFill>
              </a:rPr>
              <a:t>Gastaut</a:t>
            </a:r>
            <a:r>
              <a:rPr lang="en-US">
                <a:solidFill>
                  <a:schemeClr val="tx2"/>
                </a:solidFill>
              </a:rPr>
              <a:t>, and tuberous sclerosis complex</a:t>
            </a:r>
            <a:r>
              <a:rPr lang="en-US" baseline="30000">
                <a:solidFill>
                  <a:schemeClr val="tx2"/>
                </a:solidFill>
              </a:rPr>
              <a:t>16</a:t>
            </a:r>
            <a:endParaRPr lang="en-US" baseline="30000">
              <a:solidFill>
                <a:schemeClr val="tx2"/>
              </a:solidFill>
              <a:ea typeface="Calibri" panose="020F0502020204030204"/>
              <a:cs typeface="Calibri" panose="020F0502020204030204"/>
            </a:endParaRPr>
          </a:p>
          <a:p>
            <a:pPr marL="742950" lvl="1" indent="-285750">
              <a:buFont typeface="Courier New"/>
              <a:buChar char="o"/>
            </a:pPr>
            <a:endParaRPr lang="en-US">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lang="en-US">
                <a:ea typeface="Calibri"/>
                <a:cs typeface="Calibri"/>
              </a:rPr>
              <a:t>Potential adverse events of CBD:</a:t>
            </a:r>
            <a:r>
              <a:rPr lang="en-US">
                <a:ea typeface="Calibri"/>
                <a:cs typeface="Calibri"/>
                <a:sym typeface="Wingdings" pitchFamily="2" charset="2"/>
              </a:rPr>
              <a:t> decreased appetite and adverse mental events</a:t>
            </a:r>
            <a:r>
              <a:rPr lang="en-US" baseline="30000">
                <a:ea typeface="Calibri"/>
                <a:cs typeface="Calibri"/>
                <a:sym typeface="Wingdings" pitchFamily="2" charset="2"/>
              </a:rPr>
              <a:t>14</a:t>
            </a:r>
            <a:r>
              <a:rPr lang="en-US" baseline="0">
                <a:ea typeface="Calibri"/>
                <a:cs typeface="Calibri"/>
                <a:sym typeface="Wingdings" pitchFamily="2" charset="2"/>
              </a:rPr>
              <a:t>, elevations in liver aminotransferase</a:t>
            </a:r>
            <a:r>
              <a:rPr lang="en-US" baseline="30000">
                <a:ea typeface="Calibri"/>
                <a:cs typeface="Calibri"/>
                <a:sym typeface="Wingdings" pitchFamily="2" charset="2"/>
              </a:rPr>
              <a:t>15</a:t>
            </a:r>
            <a:r>
              <a:rPr lang="en-US" baseline="0">
                <a:ea typeface="Calibri"/>
                <a:cs typeface="Calibri"/>
                <a:sym typeface="Wingdings" pitchFamily="2" charset="2"/>
              </a:rPr>
              <a:t>, </a:t>
            </a:r>
            <a:r>
              <a:rPr lang="en-US" sz="1200">
                <a:solidFill>
                  <a:schemeClr val="tx2"/>
                </a:solidFill>
              </a:rPr>
              <a:t>diarrhea, somnolence, sedation, and any serious adverse event</a:t>
            </a:r>
            <a:r>
              <a:rPr lang="en-US" sz="1200" baseline="30000">
                <a:solidFill>
                  <a:schemeClr val="tx2"/>
                </a:solidFill>
              </a:rPr>
              <a:t>1</a:t>
            </a:r>
          </a:p>
        </p:txBody>
      </p:sp>
      <p:sp>
        <p:nvSpPr>
          <p:cNvPr id="4" name="Slide Number Placeholder 3"/>
          <p:cNvSpPr>
            <a:spLocks noGrp="1"/>
          </p:cNvSpPr>
          <p:nvPr>
            <p:ph type="sldNum" sz="quarter" idx="5"/>
          </p:nvPr>
        </p:nvSpPr>
        <p:spPr/>
        <p:txBody>
          <a:bodyPr/>
          <a:lstStyle/>
          <a:p>
            <a:fld id="{8D18E0B9-48E4-499D-93B2-B07D00395BAC}" type="slidenum">
              <a:rPr lang="en-US" smtClean="0"/>
              <a:t>18</a:t>
            </a:fld>
            <a:endParaRPr lang="en-US"/>
          </a:p>
        </p:txBody>
      </p:sp>
    </p:spTree>
    <p:extLst>
      <p:ext uri="{BB962C8B-B14F-4D97-AF65-F5344CB8AC3E}">
        <p14:creationId xmlns:p14="http://schemas.microsoft.com/office/powerpoint/2010/main" val="3076943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ea typeface="Calibri"/>
                <a:cs typeface="Calibri"/>
              </a:rPr>
              <a:t>FACILITATOR:</a:t>
            </a:r>
          </a:p>
          <a:p>
            <a:pPr marL="171450" indent="-171450">
              <a:buFont typeface="Arial"/>
              <a:buChar char="•"/>
            </a:pPr>
            <a:r>
              <a:rPr lang="en-US">
                <a:ea typeface="Calibri"/>
                <a:cs typeface="Calibri"/>
              </a:rPr>
              <a:t>Some clinical takeaways…</a:t>
            </a:r>
          </a:p>
          <a:p>
            <a:pPr marL="171450" indent="-171450">
              <a:buFont typeface="Arial"/>
              <a:buChar char="•"/>
            </a:pPr>
            <a:r>
              <a:rPr lang="en-US">
                <a:ea typeface="Calibri"/>
                <a:cs typeface="Calibri"/>
              </a:rPr>
              <a:t>Looking into all of this research left me a bit disappointed. It was obvious to me that a lot more research is needed. But is it coming?</a:t>
            </a:r>
          </a:p>
          <a:p>
            <a:pPr marL="171450" indent="-171450">
              <a:buFont typeface="Arial"/>
              <a:buChar char="•"/>
            </a:pPr>
            <a:r>
              <a:rPr lang="en-US">
                <a:ea typeface="Calibri"/>
                <a:cs typeface="Calibri"/>
              </a:rPr>
              <a:t>One study I looked at suggested that some reasons why the level of evidence is low include: limited availability of investigational products due to legal status, lack of standardization of cannabis products, lack of standardization of product administration, and over-emphasis on pain scores to define efficacy </a:t>
            </a:r>
          </a:p>
          <a:p>
            <a:pPr marL="171450" indent="-171450">
              <a:buFont typeface="Arial"/>
              <a:buChar char="•"/>
            </a:pPr>
            <a:r>
              <a:rPr lang="en-US">
                <a:ea typeface="Calibri"/>
                <a:cs typeface="Calibri"/>
              </a:rPr>
              <a:t>I also think the question of who is going to conduct the research and why is another factor in the lack of data</a:t>
            </a:r>
          </a:p>
        </p:txBody>
      </p:sp>
      <p:sp>
        <p:nvSpPr>
          <p:cNvPr id="4" name="Slide Number Placeholder 3"/>
          <p:cNvSpPr>
            <a:spLocks noGrp="1"/>
          </p:cNvSpPr>
          <p:nvPr>
            <p:ph type="sldNum" sz="quarter" idx="5"/>
          </p:nvPr>
        </p:nvSpPr>
        <p:spPr/>
        <p:txBody>
          <a:bodyPr/>
          <a:lstStyle/>
          <a:p>
            <a:fld id="{8D18E0B9-48E4-499D-93B2-B07D00395BAC}" type="slidenum">
              <a:rPr lang="en-US" smtClean="0"/>
              <a:t>19</a:t>
            </a:fld>
            <a:endParaRPr lang="en-US"/>
          </a:p>
        </p:txBody>
      </p:sp>
    </p:spTree>
    <p:extLst>
      <p:ext uri="{BB962C8B-B14F-4D97-AF65-F5344CB8AC3E}">
        <p14:creationId xmlns:p14="http://schemas.microsoft.com/office/powerpoint/2010/main" val="10731516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135784195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82" name="Google Shape;82;p47"/>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41491104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82" name="Google Shape;82;p47"/>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7249150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Google Shape;98;p49">
            <a:extLst>
              <a:ext uri="{FF2B5EF4-FFF2-40B4-BE49-F238E27FC236}">
                <a16:creationId xmlns:a16="http://schemas.microsoft.com/office/drawing/2014/main" id="{4E400A15-E6A1-4EA0-35CF-D3A258A3B733}"/>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Google Shape;98;p49">
            <a:extLst>
              <a:ext uri="{FF2B5EF4-FFF2-40B4-BE49-F238E27FC236}">
                <a16:creationId xmlns:a16="http://schemas.microsoft.com/office/drawing/2014/main" id="{4E400A15-E6A1-4EA0-35CF-D3A258A3B733}"/>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6" name="Google Shape;98;p49">
            <a:extLst>
              <a:ext uri="{FF2B5EF4-FFF2-40B4-BE49-F238E27FC236}">
                <a16:creationId xmlns:a16="http://schemas.microsoft.com/office/drawing/2014/main" id="{A924414B-5B50-A294-E2DA-1A6A70FE0965}"/>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6" name="Google Shape;98;p49">
            <a:extLst>
              <a:ext uri="{FF2B5EF4-FFF2-40B4-BE49-F238E27FC236}">
                <a16:creationId xmlns:a16="http://schemas.microsoft.com/office/drawing/2014/main" id="{A924414B-5B50-A294-E2DA-1A6A70FE0965}"/>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44322131"/>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sp>
        <p:nvSpPr>
          <p:cNvPr id="207" name="Google Shape;207;p60"/>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chemeClr val="lt1"/>
                </a:solidFill>
                <a:latin typeface="Century Gothic"/>
                <a:ea typeface="Century Gothic"/>
                <a:cs typeface="Century Gothic"/>
                <a:sym typeface="Century Gothic"/>
              </a:rPr>
              <a:t>‹#›</a:t>
            </a:fld>
            <a:endParaRPr sz="900" b="0" i="0" u="none" strike="noStrike" cap="none">
              <a:solidFill>
                <a:schemeClr val="lt1"/>
              </a:solidFill>
              <a:latin typeface="Century Gothic"/>
              <a:ea typeface="Century Gothic"/>
              <a:cs typeface="Century Gothic"/>
              <a:sym typeface="Century Gothic"/>
            </a:endParaRPr>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a:t>— Click to add name</a:t>
            </a:r>
          </a:p>
        </p:txBody>
      </p:sp>
    </p:spTree>
    <p:extLst>
      <p:ext uri="{BB962C8B-B14F-4D97-AF65-F5344CB8AC3E}">
        <p14:creationId xmlns:p14="http://schemas.microsoft.com/office/powerpoint/2010/main" val="2856451034"/>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04626233"/>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319419439"/>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338949847"/>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9D6F5-A9D4-C22B-732C-A31A172FB93C}"/>
              </a:ext>
            </a:extLst>
          </p:cNvPr>
          <p:cNvSpPr>
            <a:spLocks noGrp="1"/>
          </p:cNvSpPr>
          <p:nvPr>
            <p:ph type="ctrTitle"/>
          </p:nvPr>
        </p:nvSpPr>
        <p:spPr>
          <a:xfrm>
            <a:off x="1524000" y="1122363"/>
            <a:ext cx="9144000" cy="2209393"/>
          </a:xfrm>
        </p:spPr>
        <p:txBody>
          <a:bodyPr anchor="b">
            <a:normAutofit/>
          </a:bodyPr>
          <a:lstStyle>
            <a:lvl1pPr algn="ctr">
              <a:defRPr sz="3600"/>
            </a:lvl1pPr>
          </a:lstStyle>
          <a:p>
            <a:r>
              <a:rPr lang="en-US"/>
              <a:t>Click to edit Master title style</a:t>
            </a:r>
          </a:p>
        </p:txBody>
      </p:sp>
      <p:sp>
        <p:nvSpPr>
          <p:cNvPr id="3" name="Subtitle 2">
            <a:extLst>
              <a:ext uri="{FF2B5EF4-FFF2-40B4-BE49-F238E27FC236}">
                <a16:creationId xmlns:a16="http://schemas.microsoft.com/office/drawing/2014/main" id="{E11AFD6E-3459-290F-1147-F0C47ACEEA5B}"/>
              </a:ext>
            </a:extLst>
          </p:cNvPr>
          <p:cNvSpPr>
            <a:spLocks noGrp="1"/>
          </p:cNvSpPr>
          <p:nvPr>
            <p:ph type="subTitle" idx="1"/>
          </p:nvPr>
        </p:nvSpPr>
        <p:spPr>
          <a:xfrm>
            <a:off x="1524000" y="4346774"/>
            <a:ext cx="9144000" cy="1066890"/>
          </a:xfrm>
        </p:spPr>
        <p:txBody>
          <a:bodyPr anchor="t">
            <a:normAutofit/>
          </a:bodyPr>
          <a:lstStyle>
            <a:lvl1pPr marL="0" indent="0" algn="ctr">
              <a:buNone/>
              <a:defRPr sz="1600" cap="all" spc="300" baseline="0"/>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4674D3-6FB9-5549-B0F2-FD61E82D1FF1}"/>
              </a:ext>
            </a:extLst>
          </p:cNvPr>
          <p:cNvSpPr>
            <a:spLocks noGrp="1"/>
          </p:cNvSpPr>
          <p:nvPr>
            <p:ph type="dt" sz="half" idx="10"/>
          </p:nvPr>
        </p:nvSpPr>
        <p:spPr/>
        <p:txBody>
          <a:bodyPr/>
          <a:lstStyle/>
          <a:p>
            <a:fld id="{807E39B8-A7CB-4B82-AC0C-44B99F546761}" type="datetimeFigureOut">
              <a:rPr lang="en-US" dirty="0"/>
              <a:t>5/1/2026</a:t>
            </a:fld>
            <a:endParaRPr lang="en-US"/>
          </a:p>
        </p:txBody>
      </p:sp>
      <p:sp>
        <p:nvSpPr>
          <p:cNvPr id="5" name="Footer Placeholder 4">
            <a:extLst>
              <a:ext uri="{FF2B5EF4-FFF2-40B4-BE49-F238E27FC236}">
                <a16:creationId xmlns:a16="http://schemas.microsoft.com/office/drawing/2014/main" id="{AB239BBC-C979-2C77-493E-CF5498AEB5DB}"/>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53813B7E-A51C-D9CD-2189-650A9D63BFF9}"/>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2386954793"/>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155F0-A6D4-C39B-394F-0B16E9C9CE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D1860F-B260-57CE-E12B-2C94860319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745C9F-D94D-E5D3-B73A-20621FA536D5}"/>
              </a:ext>
            </a:extLst>
          </p:cNvPr>
          <p:cNvSpPr>
            <a:spLocks noGrp="1"/>
          </p:cNvSpPr>
          <p:nvPr>
            <p:ph type="dt" sz="half" idx="10"/>
          </p:nvPr>
        </p:nvSpPr>
        <p:spPr/>
        <p:txBody>
          <a:bodyPr/>
          <a:lstStyle/>
          <a:p>
            <a:fld id="{FE7E3940-CA92-4FEE-A698-62CF7BC5AC36}" type="datetimeFigureOut">
              <a:rPr lang="en-US" dirty="0"/>
              <a:t>5/1/2026</a:t>
            </a:fld>
            <a:endParaRPr lang="en-US"/>
          </a:p>
        </p:txBody>
      </p:sp>
      <p:sp>
        <p:nvSpPr>
          <p:cNvPr id="5" name="Footer Placeholder 4">
            <a:extLst>
              <a:ext uri="{FF2B5EF4-FFF2-40B4-BE49-F238E27FC236}">
                <a16:creationId xmlns:a16="http://schemas.microsoft.com/office/drawing/2014/main" id="{E5FAB243-BB42-966A-4708-15C9B11D6885}"/>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D5C3A3BD-2CC5-03D3-4CD6-E31A55BA2D23}"/>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289755512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Google Shape;13;p40">
            <a:extLst>
              <a:ext uri="{FF2B5EF4-FFF2-40B4-BE49-F238E27FC236}">
                <a16:creationId xmlns:a16="http://schemas.microsoft.com/office/drawing/2014/main" id="{F950051D-20C3-C321-A376-BC6634C8C38A}"/>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bg1"/>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chemeClr val="bg1"/>
                </a:solidFill>
                <a:latin typeface="Century Gothic"/>
                <a:ea typeface="Century Gothic"/>
                <a:cs typeface="Century Gothic"/>
                <a:sym typeface="Century Gothic"/>
              </a:rPr>
              <a:t>‹#›</a:t>
            </a:fld>
            <a:endParaRPr sz="900" b="0" i="0" u="none" strike="noStrike" cap="none">
              <a:solidFill>
                <a:schemeClr val="bg1"/>
              </a:solidFill>
              <a:latin typeface="Century Gothic"/>
              <a:ea typeface="Century Gothic"/>
              <a:cs typeface="Century Gothic"/>
              <a:sym typeface="Century Gothic"/>
            </a:endParaRPr>
          </a:p>
        </p:txBody>
      </p:sp>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99131261"/>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8633-AC3B-E617-1C54-84932DDD72E5}"/>
              </a:ext>
            </a:extLst>
          </p:cNvPr>
          <p:cNvSpPr>
            <a:spLocks noGrp="1"/>
          </p:cNvSpPr>
          <p:nvPr>
            <p:ph type="title"/>
          </p:nvPr>
        </p:nvSpPr>
        <p:spPr>
          <a:xfrm>
            <a:off x="1474236" y="1514688"/>
            <a:ext cx="8584164" cy="3138875"/>
          </a:xfrm>
        </p:spPr>
        <p:txBody>
          <a:bodyPr anchor="b">
            <a:normAutofit/>
          </a:bodyPr>
          <a:lstStyle>
            <a:lvl1pPr>
              <a:defRPr sz="3600" cap="all" spc="300" baseline="0"/>
            </a:lvl1pPr>
          </a:lstStyle>
          <a:p>
            <a:r>
              <a:rPr lang="en-US"/>
              <a:t>Click to edit Master title style</a:t>
            </a:r>
          </a:p>
        </p:txBody>
      </p:sp>
      <p:sp>
        <p:nvSpPr>
          <p:cNvPr id="3" name="Text Placeholder 2">
            <a:extLst>
              <a:ext uri="{FF2B5EF4-FFF2-40B4-BE49-F238E27FC236}">
                <a16:creationId xmlns:a16="http://schemas.microsoft.com/office/drawing/2014/main" id="{CF68C242-ECAB-AEC3-7E9B-F9854AF31CD2}"/>
              </a:ext>
            </a:extLst>
          </p:cNvPr>
          <p:cNvSpPr>
            <a:spLocks noGrp="1"/>
          </p:cNvSpPr>
          <p:nvPr>
            <p:ph type="body" idx="1"/>
          </p:nvPr>
        </p:nvSpPr>
        <p:spPr>
          <a:xfrm>
            <a:off x="1474236" y="4963885"/>
            <a:ext cx="8584165" cy="1125765"/>
          </a:xfrm>
        </p:spPr>
        <p:txBody>
          <a:bodyPr>
            <a:normAutofit/>
          </a:bodyPr>
          <a:lstStyle>
            <a:lvl1pPr marL="0" indent="0">
              <a:buNone/>
              <a:defRPr sz="1600" cap="all" spc="300" baseline="0">
                <a:solidFill>
                  <a:schemeClr val="tx2"/>
                </a:solidFill>
              </a:defRPr>
            </a:lvl1pPr>
            <a:lvl2pPr marL="457200" indent="0">
              <a:buNone/>
              <a:defRPr sz="1600">
                <a:solidFill>
                  <a:schemeClr val="tx1">
                    <a:tint val="82000"/>
                  </a:schemeClr>
                </a:solidFill>
              </a:defRPr>
            </a:lvl2pPr>
            <a:lvl3pPr marL="914400" indent="0">
              <a:buNone/>
              <a:defRPr sz="16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0D9B82-EEF4-2CD7-61FE-BAFB2B96D641}"/>
              </a:ext>
            </a:extLst>
          </p:cNvPr>
          <p:cNvSpPr>
            <a:spLocks noGrp="1"/>
          </p:cNvSpPr>
          <p:nvPr>
            <p:ph type="dt" sz="half" idx="10"/>
          </p:nvPr>
        </p:nvSpPr>
        <p:spPr/>
        <p:txBody>
          <a:bodyPr/>
          <a:lstStyle/>
          <a:p>
            <a:fld id="{E33CD641-6C35-45D1-9313-2719E9EA8AD8}" type="datetimeFigureOut">
              <a:rPr lang="en-US" dirty="0"/>
              <a:t>5/1/2026</a:t>
            </a:fld>
            <a:endParaRPr lang="en-US"/>
          </a:p>
        </p:txBody>
      </p:sp>
      <p:sp>
        <p:nvSpPr>
          <p:cNvPr id="5" name="Footer Placeholder 4">
            <a:extLst>
              <a:ext uri="{FF2B5EF4-FFF2-40B4-BE49-F238E27FC236}">
                <a16:creationId xmlns:a16="http://schemas.microsoft.com/office/drawing/2014/main" id="{59A222B6-F7A8-70A5-B023-FCAD5D7C4BB1}"/>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4E85D758-2E38-8A8D-75BC-667F6A23B95B}"/>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1587940139"/>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60DFF-11BD-F5F4-35D4-1986ABBD3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5D1279-E9A9-702E-144D-61114B788E88}"/>
              </a:ext>
            </a:extLst>
          </p:cNvPr>
          <p:cNvSpPr>
            <a:spLocks noGrp="1"/>
          </p:cNvSpPr>
          <p:nvPr>
            <p:ph sz="half" idx="1"/>
          </p:nvPr>
        </p:nvSpPr>
        <p:spPr>
          <a:xfrm>
            <a:off x="877824" y="2159175"/>
            <a:ext cx="4977453" cy="401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84E624-7A76-56EC-FA0D-E2AA8EF9B951}"/>
              </a:ext>
            </a:extLst>
          </p:cNvPr>
          <p:cNvSpPr>
            <a:spLocks noGrp="1"/>
          </p:cNvSpPr>
          <p:nvPr>
            <p:ph sz="half" idx="2"/>
          </p:nvPr>
        </p:nvSpPr>
        <p:spPr>
          <a:xfrm>
            <a:off x="6328391" y="2159175"/>
            <a:ext cx="4985785" cy="401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9D7DF5-30AD-AE47-D516-5CEE82770734}"/>
              </a:ext>
            </a:extLst>
          </p:cNvPr>
          <p:cNvSpPr>
            <a:spLocks noGrp="1"/>
          </p:cNvSpPr>
          <p:nvPr>
            <p:ph type="dt" sz="half" idx="10"/>
          </p:nvPr>
        </p:nvSpPr>
        <p:spPr/>
        <p:txBody>
          <a:bodyPr/>
          <a:lstStyle/>
          <a:p>
            <a:fld id="{35301268-3A74-4110-8F08-063DFB8BB885}" type="datetimeFigureOut">
              <a:rPr lang="en-US" dirty="0"/>
              <a:t>5/1/2026</a:t>
            </a:fld>
            <a:endParaRPr lang="en-US"/>
          </a:p>
        </p:txBody>
      </p:sp>
      <p:sp>
        <p:nvSpPr>
          <p:cNvPr id="6" name="Footer Placeholder 5">
            <a:extLst>
              <a:ext uri="{FF2B5EF4-FFF2-40B4-BE49-F238E27FC236}">
                <a16:creationId xmlns:a16="http://schemas.microsoft.com/office/drawing/2014/main" id="{8B05C503-B649-B083-6341-F6E376AF8C72}"/>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1E53EA35-CF5A-DB36-8B14-5C184B6F14D3}"/>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1518443220"/>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BA3D8-FDD9-329B-BCC6-BBF47F01BEE2}"/>
              </a:ext>
            </a:extLst>
          </p:cNvPr>
          <p:cNvSpPr>
            <a:spLocks noGrp="1"/>
          </p:cNvSpPr>
          <p:nvPr>
            <p:ph type="title"/>
          </p:nvPr>
        </p:nvSpPr>
        <p:spPr>
          <a:xfrm>
            <a:off x="881348" y="602671"/>
            <a:ext cx="10429303" cy="768928"/>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EEF7DC-0699-CB3C-A7CB-39035D89A4A5}"/>
              </a:ext>
            </a:extLst>
          </p:cNvPr>
          <p:cNvSpPr>
            <a:spLocks noGrp="1"/>
          </p:cNvSpPr>
          <p:nvPr>
            <p:ph type="body" idx="1"/>
          </p:nvPr>
        </p:nvSpPr>
        <p:spPr>
          <a:xfrm>
            <a:off x="881349" y="1696325"/>
            <a:ext cx="4963538" cy="647700"/>
          </a:xfrm>
        </p:spPr>
        <p:txBody>
          <a:bodyPr anchor="b">
            <a:noAutofit/>
          </a:bodyPr>
          <a:lstStyle>
            <a:lvl1pPr marL="0" indent="0">
              <a:buNone/>
              <a:defRPr sz="1400" b="1" cap="all" spc="300" baseline="0"/>
            </a:lvl1pPr>
            <a:lvl2pPr marL="457200" indent="0">
              <a:buNone/>
              <a:defRPr sz="1400" b="1"/>
            </a:lvl2pPr>
            <a:lvl3pPr marL="914400" indent="0">
              <a:buNone/>
              <a:defRPr sz="1400" b="1"/>
            </a:lvl3pPr>
            <a:lvl4pPr marL="1371600" indent="0">
              <a:buNone/>
              <a:defRPr sz="1400" b="1"/>
            </a:lvl4pPr>
            <a:lvl5pPr marL="1828800" indent="0">
              <a:buNone/>
              <a:defRPr sz="1400" b="1"/>
            </a:lvl5pPr>
            <a:lvl6pPr marL="2286000" indent="0">
              <a:buNone/>
              <a:defRPr sz="1400" b="1"/>
            </a:lvl6pPr>
            <a:lvl7pPr marL="2743200" indent="0">
              <a:buNone/>
              <a:defRPr sz="1400" b="1"/>
            </a:lvl7pPr>
            <a:lvl8pPr marL="3200400" indent="0">
              <a:buNone/>
              <a:defRPr sz="1400" b="1"/>
            </a:lvl8pPr>
            <a:lvl9pPr marL="3657600" indent="0">
              <a:buNone/>
              <a:defRPr sz="1400" b="1"/>
            </a:lvl9pPr>
          </a:lstStyle>
          <a:p>
            <a:pPr lvl="0"/>
            <a:r>
              <a:rPr lang="en-US"/>
              <a:t>Click to edit Master text styles</a:t>
            </a:r>
          </a:p>
        </p:txBody>
      </p:sp>
      <p:sp>
        <p:nvSpPr>
          <p:cNvPr id="4" name="Content Placeholder 3">
            <a:extLst>
              <a:ext uri="{FF2B5EF4-FFF2-40B4-BE49-F238E27FC236}">
                <a16:creationId xmlns:a16="http://schemas.microsoft.com/office/drawing/2014/main" id="{D252EB40-99E1-CCA4-BAFA-F51AA56CF295}"/>
              </a:ext>
            </a:extLst>
          </p:cNvPr>
          <p:cNvSpPr>
            <a:spLocks noGrp="1"/>
          </p:cNvSpPr>
          <p:nvPr>
            <p:ph sz="half" idx="2"/>
          </p:nvPr>
        </p:nvSpPr>
        <p:spPr>
          <a:xfrm>
            <a:off x="881349" y="2344025"/>
            <a:ext cx="4963538" cy="3833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8979BC-6B50-751D-D569-F360938B05C8}"/>
              </a:ext>
            </a:extLst>
          </p:cNvPr>
          <p:cNvSpPr>
            <a:spLocks noGrp="1"/>
          </p:cNvSpPr>
          <p:nvPr>
            <p:ph type="body" sz="quarter" idx="3"/>
          </p:nvPr>
        </p:nvSpPr>
        <p:spPr>
          <a:xfrm>
            <a:off x="6322669" y="1696325"/>
            <a:ext cx="4987982" cy="647700"/>
          </a:xfrm>
        </p:spPr>
        <p:txBody>
          <a:bodyPr anchor="b">
            <a:noAutofit/>
          </a:bodyPr>
          <a:lstStyle>
            <a:lvl1pPr marL="0" indent="0">
              <a:buNone/>
              <a:defRPr sz="1400" b="1" cap="all" spc="300" baseline="0"/>
            </a:lvl1pPr>
            <a:lvl2pPr marL="457200" indent="0">
              <a:buNone/>
              <a:defRPr sz="1400" b="1"/>
            </a:lvl2pPr>
            <a:lvl3pPr marL="914400" indent="0">
              <a:buNone/>
              <a:defRPr sz="1400" b="1"/>
            </a:lvl3pPr>
            <a:lvl4pPr marL="1371600" indent="0">
              <a:buNone/>
              <a:defRPr sz="1400" b="1"/>
            </a:lvl4pPr>
            <a:lvl5pPr marL="1828800" indent="0">
              <a:buNone/>
              <a:defRPr sz="1400" b="1"/>
            </a:lvl5pPr>
            <a:lvl6pPr marL="2286000" indent="0">
              <a:buNone/>
              <a:defRPr sz="1400" b="1"/>
            </a:lvl6pPr>
            <a:lvl7pPr marL="2743200" indent="0">
              <a:buNone/>
              <a:defRPr sz="1400" b="1"/>
            </a:lvl7pPr>
            <a:lvl8pPr marL="3200400" indent="0">
              <a:buNone/>
              <a:defRPr sz="1400" b="1"/>
            </a:lvl8pPr>
            <a:lvl9pPr marL="3657600" indent="0">
              <a:buNone/>
              <a:defRPr sz="1400" b="1"/>
            </a:lvl9pPr>
          </a:lstStyle>
          <a:p>
            <a:pPr lvl="0"/>
            <a:r>
              <a:rPr lang="en-US"/>
              <a:t>Click to edit Master text styles</a:t>
            </a:r>
          </a:p>
        </p:txBody>
      </p:sp>
      <p:sp>
        <p:nvSpPr>
          <p:cNvPr id="6" name="Content Placeholder 5">
            <a:extLst>
              <a:ext uri="{FF2B5EF4-FFF2-40B4-BE49-F238E27FC236}">
                <a16:creationId xmlns:a16="http://schemas.microsoft.com/office/drawing/2014/main" id="{84A3A26F-230E-2D25-6BDC-6ECA00FAEFD5}"/>
              </a:ext>
            </a:extLst>
          </p:cNvPr>
          <p:cNvSpPr>
            <a:spLocks noGrp="1"/>
          </p:cNvSpPr>
          <p:nvPr>
            <p:ph sz="quarter" idx="4"/>
          </p:nvPr>
        </p:nvSpPr>
        <p:spPr>
          <a:xfrm>
            <a:off x="6322669" y="2344025"/>
            <a:ext cx="4987982" cy="3833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182A01-DE7C-3BA4-96FF-CDEF2F608FCA}"/>
              </a:ext>
            </a:extLst>
          </p:cNvPr>
          <p:cNvSpPr>
            <a:spLocks noGrp="1"/>
          </p:cNvSpPr>
          <p:nvPr>
            <p:ph type="dt" sz="half" idx="10"/>
          </p:nvPr>
        </p:nvSpPr>
        <p:spPr/>
        <p:txBody>
          <a:bodyPr/>
          <a:lstStyle/>
          <a:p>
            <a:fld id="{BF91C1AF-C1FB-48A7-98B4-E595E63F6614}" type="datetimeFigureOut">
              <a:rPr lang="en-US" dirty="0"/>
              <a:t>5/1/2026</a:t>
            </a:fld>
            <a:endParaRPr lang="en-US"/>
          </a:p>
        </p:txBody>
      </p:sp>
      <p:sp>
        <p:nvSpPr>
          <p:cNvPr id="8" name="Footer Placeholder 7">
            <a:extLst>
              <a:ext uri="{FF2B5EF4-FFF2-40B4-BE49-F238E27FC236}">
                <a16:creationId xmlns:a16="http://schemas.microsoft.com/office/drawing/2014/main" id="{6FCAA828-0166-8ECD-BCE8-654BEFDD7155}"/>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7690C0D2-459A-04AA-FD90-7687D2FE8A9D}"/>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2248753393"/>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E3917-2BF6-1CE2-F34B-49F0D09A1B91}"/>
              </a:ext>
            </a:extLst>
          </p:cNvPr>
          <p:cNvSpPr>
            <a:spLocks noGrp="1"/>
          </p:cNvSpPr>
          <p:nvPr>
            <p:ph type="title"/>
          </p:nvPr>
        </p:nvSpPr>
        <p:spPr>
          <a:xfrm>
            <a:off x="839788" y="807868"/>
            <a:ext cx="3640713" cy="2062594"/>
          </a:xfrm>
        </p:spPr>
        <p:txBody>
          <a:bodyPr anchor="t">
            <a:normAutofit/>
          </a:bodyPr>
          <a:lstStyle>
            <a:lvl1pPr>
              <a:defRPr sz="2800"/>
            </a:lvl1pPr>
          </a:lstStyle>
          <a:p>
            <a:r>
              <a:rPr lang="en-US"/>
              <a:t>Click to edit Master title style</a:t>
            </a:r>
          </a:p>
        </p:txBody>
      </p:sp>
      <p:sp>
        <p:nvSpPr>
          <p:cNvPr id="3" name="Content Placeholder 2">
            <a:extLst>
              <a:ext uri="{FF2B5EF4-FFF2-40B4-BE49-F238E27FC236}">
                <a16:creationId xmlns:a16="http://schemas.microsoft.com/office/drawing/2014/main" id="{40815B8F-A9F3-8583-FFF1-175021F17AF0}"/>
              </a:ext>
            </a:extLst>
          </p:cNvPr>
          <p:cNvSpPr>
            <a:spLocks noGrp="1"/>
          </p:cNvSpPr>
          <p:nvPr>
            <p:ph idx="1"/>
          </p:nvPr>
        </p:nvSpPr>
        <p:spPr>
          <a:xfrm>
            <a:off x="5432898" y="807867"/>
            <a:ext cx="5922489" cy="505318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D90AFF-A949-CE9E-6B94-C1B619612915}"/>
              </a:ext>
            </a:extLst>
          </p:cNvPr>
          <p:cNvSpPr>
            <a:spLocks noGrp="1"/>
          </p:cNvSpPr>
          <p:nvPr>
            <p:ph type="body" sz="half" idx="2"/>
          </p:nvPr>
        </p:nvSpPr>
        <p:spPr>
          <a:xfrm>
            <a:off x="839788" y="3000652"/>
            <a:ext cx="3640713" cy="2868336"/>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95267E-088F-FB9A-9469-551890F29F01}"/>
              </a:ext>
            </a:extLst>
          </p:cNvPr>
          <p:cNvSpPr>
            <a:spLocks noGrp="1"/>
          </p:cNvSpPr>
          <p:nvPr>
            <p:ph type="dt" sz="half" idx="10"/>
          </p:nvPr>
        </p:nvSpPr>
        <p:spPr/>
        <p:txBody>
          <a:bodyPr/>
          <a:lstStyle/>
          <a:p>
            <a:fld id="{4F6932DF-953D-44BD-83F8-5D8DA76EA12A}" type="datetimeFigureOut">
              <a:rPr lang="en-US" dirty="0"/>
              <a:t>5/1/2026</a:t>
            </a:fld>
            <a:endParaRPr lang="en-US"/>
          </a:p>
        </p:txBody>
      </p:sp>
      <p:sp>
        <p:nvSpPr>
          <p:cNvPr id="6" name="Footer Placeholder 5">
            <a:extLst>
              <a:ext uri="{FF2B5EF4-FFF2-40B4-BE49-F238E27FC236}">
                <a16:creationId xmlns:a16="http://schemas.microsoft.com/office/drawing/2014/main" id="{38EA3FFC-B3A6-C0B6-5DAE-70BE0D6FBD69}"/>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B108D35F-BC2E-8D14-060F-449CBAF7C0D2}"/>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298009799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44624283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a:solidFill>
                  <a:schemeClr val="bg1"/>
                </a:solidFill>
                <a:latin typeface="Century Gothic"/>
                <a:cs typeface="Century Gothic"/>
              </a:rPr>
              <a:t>We </a:t>
            </a:r>
            <a:r>
              <a:rPr lang="en-US" sz="2000" b="1" kern="0" spc="-10">
                <a:solidFill>
                  <a:schemeClr val="bg1"/>
                </a:solidFill>
                <a:latin typeface="Century Gothic"/>
                <a:cs typeface="Century Gothic"/>
              </a:rPr>
              <a:t>i</a:t>
            </a:r>
            <a:r>
              <a:rPr sz="2000" b="1" kern="0" spc="-10">
                <a:solidFill>
                  <a:schemeClr val="bg1"/>
                </a:solidFill>
                <a:latin typeface="Century Gothic"/>
                <a:cs typeface="Century Gothic"/>
              </a:rPr>
              <a:t>mprove </a:t>
            </a:r>
            <a:r>
              <a:rPr lang="en-US" sz="2000" b="1" kern="0" spc="-10">
                <a:solidFill>
                  <a:schemeClr val="bg1"/>
                </a:solidFill>
                <a:latin typeface="Century Gothic"/>
                <a:cs typeface="Century Gothic"/>
              </a:rPr>
              <a:t>l</a:t>
            </a:r>
            <a:r>
              <a:rPr sz="2000" b="1" kern="0">
                <a:solidFill>
                  <a:schemeClr val="bg1"/>
                </a:solidFill>
                <a:latin typeface="Century Gothic"/>
                <a:cs typeface="Century Gothic"/>
              </a:rPr>
              <a:t>ives</a:t>
            </a:r>
            <a:r>
              <a:rPr sz="2000" b="1" kern="0" spc="-35">
                <a:solidFill>
                  <a:schemeClr val="bg1"/>
                </a:solidFill>
                <a:latin typeface="Century Gothic"/>
                <a:cs typeface="Century Gothic"/>
              </a:rPr>
              <a:t> </a:t>
            </a:r>
            <a:r>
              <a:rPr sz="2000" b="1" kern="0" spc="-25">
                <a:solidFill>
                  <a:schemeClr val="bg1"/>
                </a:solidFill>
                <a:latin typeface="Century Gothic"/>
                <a:cs typeface="Century Gothic"/>
              </a:rPr>
              <a:t>and </a:t>
            </a:r>
            <a:r>
              <a:rPr lang="en-US" sz="2000" b="1" kern="0" spc="-10">
                <a:solidFill>
                  <a:schemeClr val="bg1"/>
                </a:solidFill>
                <a:latin typeface="Century Gothic"/>
                <a:cs typeface="Century Gothic"/>
              </a:rPr>
              <a:t>p</a:t>
            </a:r>
            <a:r>
              <a:rPr sz="2000" b="1" kern="0" spc="-10">
                <a:solidFill>
                  <a:schemeClr val="bg1"/>
                </a:solidFill>
                <a:latin typeface="Century Gothic"/>
                <a:cs typeface="Century Gothic"/>
              </a:rPr>
              <a:t>rovide </a:t>
            </a:r>
            <a:r>
              <a:rPr lang="en-US" sz="2000" b="1" kern="0" spc="-20">
                <a:solidFill>
                  <a:schemeClr val="bg1"/>
                </a:solidFill>
                <a:latin typeface="Century Gothic"/>
                <a:cs typeface="Century Gothic"/>
              </a:rPr>
              <a:t>h</a:t>
            </a:r>
            <a:r>
              <a:rPr sz="2000" b="1" kern="0" spc="-20">
                <a:solidFill>
                  <a:schemeClr val="bg1"/>
                </a:solidFill>
                <a:latin typeface="Century Gothic"/>
                <a:cs typeface="Century Gothic"/>
              </a:rPr>
              <a:t>ope</a:t>
            </a:r>
            <a:endParaRPr sz="2000" kern="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158331908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70" name="Google Shape;70;p45"/>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386166640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70" name="Google Shape;70;p45"/>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17098166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2.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5">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6"/>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 id="2147483754" r:id="rId50"/>
    <p:sldLayoutId id="2147483755" r:id="rId51"/>
    <p:sldLayoutId id="2147483756" r:id="rId52"/>
    <p:sldLayoutId id="2147483757" r:id="rId53"/>
  </p:sldLayoutIdLst>
  <p:hf sldNum="0" hdr="0" ftr="0" dt="0"/>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51.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51.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3" Type="http://schemas.microsoft.com/office/2018/10/relationships/comments" Target="../comments/modernComment_1CB_E67FA6FC.xml"/><Relationship Id="rId2" Type="http://schemas.openxmlformats.org/officeDocument/2006/relationships/notesSlide" Target="../notesSlides/notesSlide19.xml"/><Relationship Id="rId1" Type="http://schemas.openxmlformats.org/officeDocument/2006/relationships/slideLayout" Target="../slideLayouts/slideLayout51.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5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9.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4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AE23C-AF05-8728-3044-DCDFDDB17E9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022C3DD-8E94-1ADE-09D9-BAA0772CCC19}"/>
              </a:ext>
            </a:extLst>
          </p:cNvPr>
          <p:cNvSpPr>
            <a:spLocks noGrp="1"/>
          </p:cNvSpPr>
          <p:nvPr>
            <p:ph type="ctrTitle"/>
          </p:nvPr>
        </p:nvSpPr>
        <p:spPr>
          <a:xfrm>
            <a:off x="876436" y="1711329"/>
            <a:ext cx="7513391" cy="2083805"/>
          </a:xfrm>
        </p:spPr>
        <p:txBody>
          <a:bodyPr/>
          <a:lstStyle/>
          <a:p>
            <a:r>
              <a:rPr lang="en-US" sz="4800">
                <a:solidFill>
                  <a:schemeClr val="bg1"/>
                </a:solidFill>
                <a:latin typeface="Georgia"/>
              </a:rPr>
              <a:t>Medical Marijuana</a:t>
            </a:r>
            <a:br>
              <a:rPr lang="en-US" sz="4800">
                <a:solidFill>
                  <a:schemeClr val="bg1"/>
                </a:solidFill>
                <a:latin typeface="Georgia"/>
              </a:rPr>
            </a:br>
            <a:r>
              <a:rPr lang="en-US" sz="4800">
                <a:solidFill>
                  <a:schemeClr val="bg1"/>
                </a:solidFill>
                <a:latin typeface="Georgia"/>
              </a:rPr>
              <a:t>"</a:t>
            </a:r>
            <a:r>
              <a:rPr lang="en-US" sz="4800" err="1">
                <a:solidFill>
                  <a:schemeClr val="bg1"/>
                </a:solidFill>
                <a:latin typeface="Georgia"/>
              </a:rPr>
              <a:t>POTpourri</a:t>
            </a:r>
            <a:r>
              <a:rPr lang="en-US" sz="4800">
                <a:solidFill>
                  <a:schemeClr val="bg1"/>
                </a:solidFill>
                <a:latin typeface="Georgia"/>
              </a:rPr>
              <a:t>"</a:t>
            </a:r>
            <a:endParaRPr lang="en-US">
              <a:solidFill>
                <a:schemeClr val="bg1"/>
              </a:solidFill>
            </a:endParaRPr>
          </a:p>
        </p:txBody>
      </p:sp>
      <p:sp>
        <p:nvSpPr>
          <p:cNvPr id="5" name="Subtitle 4">
            <a:extLst>
              <a:ext uri="{FF2B5EF4-FFF2-40B4-BE49-F238E27FC236}">
                <a16:creationId xmlns:a16="http://schemas.microsoft.com/office/drawing/2014/main" id="{0E839F18-12B9-8292-CB1B-D4021A09CC72}"/>
              </a:ext>
            </a:extLst>
          </p:cNvPr>
          <p:cNvSpPr>
            <a:spLocks noGrp="1"/>
          </p:cNvSpPr>
          <p:nvPr>
            <p:ph type="subTitle" idx="1"/>
          </p:nvPr>
        </p:nvSpPr>
        <p:spPr/>
        <p:txBody>
          <a:bodyPr/>
          <a:lstStyle/>
          <a:p>
            <a:r>
              <a:rPr lang="en-US" sz="1800" cap="all">
                <a:solidFill>
                  <a:schemeClr val="bg1"/>
                </a:solidFill>
              </a:rPr>
              <a:t>Emily Pinto Taylor, MD</a:t>
            </a:r>
            <a:br>
              <a:rPr lang="en-US" sz="1800" cap="all">
                <a:solidFill>
                  <a:schemeClr val="bg1"/>
                </a:solidFill>
              </a:rPr>
            </a:br>
            <a:r>
              <a:rPr lang="en-US" sz="1400" cap="all">
                <a:solidFill>
                  <a:schemeClr val="bg1"/>
                </a:solidFill>
              </a:rPr>
              <a:t>Divisions of General IM and Hospice/Palliative Medicine</a:t>
            </a:r>
            <a:endParaRPr lang="en-US" sz="1400">
              <a:solidFill>
                <a:schemeClr val="bg1"/>
              </a:solidFill>
            </a:endParaRPr>
          </a:p>
          <a:p>
            <a:endParaRPr lang="en-US" sz="1400">
              <a:solidFill>
                <a:srgbClr val="000000"/>
              </a:solidFill>
            </a:endParaRPr>
          </a:p>
          <a:p>
            <a:pPr marL="0">
              <a:lnSpc>
                <a:spcPts val="1575"/>
              </a:lnSpc>
              <a:spcBef>
                <a:spcPts val="0"/>
              </a:spcBef>
            </a:pPr>
            <a:endParaRPr lang="en-US" sz="1800">
              <a:solidFill>
                <a:srgbClr val="000000"/>
              </a:solidFill>
            </a:endParaRPr>
          </a:p>
          <a:p>
            <a:pPr marL="0">
              <a:lnSpc>
                <a:spcPts val="1575"/>
              </a:lnSpc>
              <a:spcBef>
                <a:spcPts val="0"/>
              </a:spcBef>
            </a:pPr>
            <a:r>
              <a:rPr lang="en-US" sz="1800" cap="all">
                <a:solidFill>
                  <a:schemeClr val="bg1"/>
                </a:solidFill>
              </a:rPr>
              <a:t>Emily </a:t>
            </a:r>
            <a:r>
              <a:rPr lang="en-US" sz="1800" cap="all" err="1">
                <a:solidFill>
                  <a:schemeClr val="bg1"/>
                </a:solidFill>
              </a:rPr>
              <a:t>james,</a:t>
            </a:r>
            <a:r>
              <a:rPr lang="en-US" sz="1800" cap="all">
                <a:solidFill>
                  <a:schemeClr val="bg1"/>
                </a:solidFill>
              </a:rPr>
              <a:t> md </a:t>
            </a:r>
            <a:endParaRPr lang="en-US" sz="1800">
              <a:solidFill>
                <a:schemeClr val="bg1"/>
              </a:solidFill>
            </a:endParaRPr>
          </a:p>
          <a:p>
            <a:pPr marL="0">
              <a:lnSpc>
                <a:spcPts val="1200"/>
              </a:lnSpc>
              <a:spcBef>
                <a:spcPts val="0"/>
              </a:spcBef>
            </a:pPr>
            <a:r>
              <a:rPr lang="en-US" sz="1400" cap="all">
                <a:solidFill>
                  <a:schemeClr val="bg1"/>
                </a:solidFill>
              </a:rPr>
              <a:t>Hospice and palliative medicine fellow</a:t>
            </a:r>
            <a:endParaRPr lang="en-US" sz="1400">
              <a:solidFill>
                <a:schemeClr val="bg1"/>
              </a:solidFill>
            </a:endParaRPr>
          </a:p>
          <a:p>
            <a:pPr marL="0">
              <a:lnSpc>
                <a:spcPts val="1200"/>
              </a:lnSpc>
              <a:spcBef>
                <a:spcPts val="0"/>
              </a:spcBef>
            </a:pPr>
            <a:endParaRPr lang="en-US" sz="1400">
              <a:solidFill>
                <a:srgbClr val="000000"/>
              </a:solidFill>
            </a:endParaRPr>
          </a:p>
          <a:p>
            <a:pPr marL="0">
              <a:lnSpc>
                <a:spcPts val="1200"/>
              </a:lnSpc>
              <a:spcBef>
                <a:spcPts val="0"/>
              </a:spcBef>
            </a:pPr>
            <a:endParaRPr lang="en-US" sz="1400">
              <a:solidFill>
                <a:srgbClr val="000000"/>
              </a:solidFill>
            </a:endParaRPr>
          </a:p>
          <a:p>
            <a:pPr marL="0">
              <a:lnSpc>
                <a:spcPts val="1200"/>
              </a:lnSpc>
              <a:spcBef>
                <a:spcPts val="0"/>
              </a:spcBef>
            </a:pPr>
            <a:r>
              <a:rPr lang="en-US" sz="1400" cap="all">
                <a:solidFill>
                  <a:schemeClr val="bg1"/>
                </a:solidFill>
              </a:rPr>
              <a:t>Emory University School of Medicine</a:t>
            </a:r>
            <a:endParaRPr lang="en-US"/>
          </a:p>
        </p:txBody>
      </p:sp>
    </p:spTree>
    <p:extLst>
      <p:ext uri="{BB962C8B-B14F-4D97-AF65-F5344CB8AC3E}">
        <p14:creationId xmlns:p14="http://schemas.microsoft.com/office/powerpoint/2010/main" val="37108237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CBD</a:t>
            </a:r>
            <a:r>
              <a:rPr lang="en-US" baseline="30000"/>
              <a:t>2</a:t>
            </a:r>
          </a:p>
        </p:txBody>
      </p:sp>
      <p:sp>
        <p:nvSpPr>
          <p:cNvPr id="3" name="Content Placeholder 2"/>
          <p:cNvSpPr>
            <a:spLocks noGrp="1"/>
          </p:cNvSpPr>
          <p:nvPr>
            <p:ph idx="1"/>
          </p:nvPr>
        </p:nvSpPr>
        <p:spPr>
          <a:xfrm>
            <a:off x="838200" y="1694777"/>
            <a:ext cx="10515600" cy="4351338"/>
          </a:xfrm>
        </p:spPr>
        <p:txBody>
          <a:bodyPr vert="horz" lIns="91440" tIns="45720" rIns="91440" bIns="45720" rtlCol="0" anchor="t">
            <a:normAutofit/>
          </a:bodyPr>
          <a:lstStyle/>
          <a:p>
            <a:r>
              <a:rPr lang="en-US" sz="2400"/>
              <a:t>Does not seem to cause euphoria but may have anxiolytic effects. </a:t>
            </a:r>
          </a:p>
          <a:p>
            <a:pPr lvl="1"/>
            <a:r>
              <a:rPr lang="en-US" sz="2400"/>
              <a:t>There is a widespread clinical belief it antagonizes euphoric effects of THC</a:t>
            </a:r>
          </a:p>
          <a:p>
            <a:pPr marL="0" indent="0">
              <a:buNone/>
            </a:pPr>
            <a:endParaRPr lang="en-US" sz="2400"/>
          </a:p>
          <a:p>
            <a:r>
              <a:rPr lang="en-US" sz="2400"/>
              <a:t>Suspected analgesic effects - ?antiepileptic properties vs antinociceptive</a:t>
            </a:r>
          </a:p>
          <a:p>
            <a:pPr lvl="1"/>
            <a:r>
              <a:rPr lang="en-US" sz="2400" b="1" i="1"/>
              <a:t>Really, really unclear</a:t>
            </a:r>
          </a:p>
          <a:p>
            <a:endParaRPr lang="en-US"/>
          </a:p>
        </p:txBody>
      </p:sp>
    </p:spTree>
    <p:extLst>
      <p:ext uri="{BB962C8B-B14F-4D97-AF65-F5344CB8AC3E}">
        <p14:creationId xmlns:p14="http://schemas.microsoft.com/office/powerpoint/2010/main" val="3132156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750E9-CC93-F8FA-A7DD-DCC59B7807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F4E27-B628-DF0F-0FD3-4F3A43B952A3}"/>
              </a:ext>
            </a:extLst>
          </p:cNvPr>
          <p:cNvSpPr>
            <a:spLocks noGrp="1"/>
          </p:cNvSpPr>
          <p:nvPr>
            <p:ph type="title"/>
          </p:nvPr>
        </p:nvSpPr>
        <p:spPr/>
        <p:txBody>
          <a:bodyPr/>
          <a:lstStyle/>
          <a:p>
            <a:r>
              <a:rPr lang="en-US" cap="all">
                <a:solidFill>
                  <a:schemeClr val="bg1"/>
                </a:solidFill>
                <a:latin typeface="Georgia"/>
              </a:rPr>
              <a:t>Indications &amp;</a:t>
            </a:r>
            <a:br>
              <a:rPr lang="en-US" cap="all">
                <a:latin typeface="Georgia"/>
              </a:rPr>
            </a:br>
            <a:r>
              <a:rPr lang="en-US" cap="all">
                <a:solidFill>
                  <a:schemeClr val="bg1"/>
                </a:solidFill>
                <a:latin typeface="Georgia"/>
              </a:rPr>
              <a:t>Evidence</a:t>
            </a:r>
            <a:endParaRPr lang="en-US">
              <a:solidFill>
                <a:schemeClr val="bg1"/>
              </a:solidFill>
              <a:latin typeface="Georgia"/>
            </a:endParaRPr>
          </a:p>
        </p:txBody>
      </p:sp>
      <p:sp>
        <p:nvSpPr>
          <p:cNvPr id="3" name="Star: 5 Points 2">
            <a:extLst>
              <a:ext uri="{FF2B5EF4-FFF2-40B4-BE49-F238E27FC236}">
                <a16:creationId xmlns:a16="http://schemas.microsoft.com/office/drawing/2014/main" id="{232A1465-37B9-DE3D-B0BD-A0B8BD4E9D05}"/>
              </a:ext>
            </a:extLst>
          </p:cNvPr>
          <p:cNvSpPr/>
          <p:nvPr/>
        </p:nvSpPr>
        <p:spPr>
          <a:xfrm>
            <a:off x="56444" y="6222999"/>
            <a:ext cx="381000" cy="451555"/>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86264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FC228-02D5-38A4-588E-7BE8416CA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899085-5E65-28ED-E678-D9CD84B77642}"/>
              </a:ext>
            </a:extLst>
          </p:cNvPr>
          <p:cNvSpPr>
            <a:spLocks noGrp="1"/>
          </p:cNvSpPr>
          <p:nvPr>
            <p:ph type="title"/>
          </p:nvPr>
        </p:nvSpPr>
        <p:spPr>
          <a:xfrm>
            <a:off x="838200" y="365125"/>
            <a:ext cx="10515600" cy="1325563"/>
          </a:xfrm>
        </p:spPr>
        <p:txBody>
          <a:bodyPr/>
          <a:lstStyle/>
          <a:p>
            <a:r>
              <a:rPr lang="en-US">
                <a:latin typeface="Georgia"/>
              </a:rPr>
              <a:t>A note on the cannabinoids in the studies</a:t>
            </a:r>
            <a:endParaRPr lang="en-US"/>
          </a:p>
        </p:txBody>
      </p:sp>
      <p:sp>
        <p:nvSpPr>
          <p:cNvPr id="3" name="Text Placeholder 2">
            <a:extLst>
              <a:ext uri="{FF2B5EF4-FFF2-40B4-BE49-F238E27FC236}">
                <a16:creationId xmlns:a16="http://schemas.microsoft.com/office/drawing/2014/main" id="{B9986C24-0D09-4759-8F12-BFA28CC4928E}"/>
              </a:ext>
            </a:extLst>
          </p:cNvPr>
          <p:cNvSpPr>
            <a:spLocks noGrp="1"/>
          </p:cNvSpPr>
          <p:nvPr>
            <p:ph type="body" idx="1"/>
          </p:nvPr>
        </p:nvSpPr>
        <p:spPr>
          <a:xfrm>
            <a:off x="799485" y="2094586"/>
            <a:ext cx="2746969" cy="397339"/>
          </a:xfrm>
        </p:spPr>
        <p:txBody>
          <a:bodyPr spcFirstLastPara="1" vert="horz" wrap="square" lIns="91425" tIns="45700" rIns="91425" bIns="45700" rtlCol="0" anchor="t" anchorCtr="0">
            <a:noAutofit/>
          </a:bodyPr>
          <a:lstStyle/>
          <a:p>
            <a:r>
              <a:rPr lang="en-US" sz="1600" b="1">
                <a:solidFill>
                  <a:schemeClr val="tx2"/>
                </a:solidFill>
              </a:rPr>
              <a:t>Dronabinol</a:t>
            </a:r>
            <a:endParaRPr lang="en-US" sz="1600" b="1" baseline="30000">
              <a:solidFill>
                <a:schemeClr val="tx2"/>
              </a:solidFill>
            </a:endParaRPr>
          </a:p>
          <a:p>
            <a:r>
              <a:rPr lang="en-US" sz="1600" b="1">
                <a:solidFill>
                  <a:schemeClr val="tx2"/>
                </a:solidFill>
              </a:rPr>
              <a:t>(Marinol and Syndros)</a:t>
            </a:r>
            <a:r>
              <a:rPr lang="en-US" sz="1600" b="1" baseline="30000">
                <a:solidFill>
                  <a:schemeClr val="tx2"/>
                </a:solidFill>
              </a:rPr>
              <a:t> 3</a:t>
            </a:r>
            <a:endParaRPr lang="en-US" sz="1600">
              <a:solidFill>
                <a:schemeClr val="tx2"/>
              </a:solidFill>
            </a:endParaRPr>
          </a:p>
          <a:p>
            <a:endParaRPr lang="en-US" sz="1600"/>
          </a:p>
        </p:txBody>
      </p:sp>
      <p:sp>
        <p:nvSpPr>
          <p:cNvPr id="4" name="Text Placeholder 3">
            <a:extLst>
              <a:ext uri="{FF2B5EF4-FFF2-40B4-BE49-F238E27FC236}">
                <a16:creationId xmlns:a16="http://schemas.microsoft.com/office/drawing/2014/main" id="{DE8ABE10-EEA3-5360-643A-8307F41FE043}"/>
              </a:ext>
            </a:extLst>
          </p:cNvPr>
          <p:cNvSpPr>
            <a:spLocks noGrp="1"/>
          </p:cNvSpPr>
          <p:nvPr>
            <p:ph type="body" idx="2"/>
          </p:nvPr>
        </p:nvSpPr>
        <p:spPr>
          <a:xfrm>
            <a:off x="3522895" y="2094586"/>
            <a:ext cx="2443649" cy="419533"/>
          </a:xfrm>
        </p:spPr>
        <p:txBody>
          <a:bodyPr/>
          <a:lstStyle/>
          <a:p>
            <a:r>
              <a:rPr lang="en-US" sz="1600" b="1">
                <a:solidFill>
                  <a:schemeClr val="tx2"/>
                </a:solidFill>
              </a:rPr>
              <a:t>Nabilone (Cesamet)</a:t>
            </a:r>
            <a:r>
              <a:rPr lang="en-US" sz="1600" b="1" baseline="30000">
                <a:solidFill>
                  <a:schemeClr val="tx2"/>
                </a:solidFill>
              </a:rPr>
              <a:t>3</a:t>
            </a:r>
          </a:p>
          <a:p>
            <a:endParaRPr lang="en-US"/>
          </a:p>
        </p:txBody>
      </p:sp>
      <p:sp>
        <p:nvSpPr>
          <p:cNvPr id="5" name="Text Placeholder 4">
            <a:extLst>
              <a:ext uri="{FF2B5EF4-FFF2-40B4-BE49-F238E27FC236}">
                <a16:creationId xmlns:a16="http://schemas.microsoft.com/office/drawing/2014/main" id="{BF94884B-11FA-2E20-70BF-3EDD377B69ED}"/>
              </a:ext>
            </a:extLst>
          </p:cNvPr>
          <p:cNvSpPr>
            <a:spLocks noGrp="1"/>
          </p:cNvSpPr>
          <p:nvPr>
            <p:ph type="body" idx="3"/>
          </p:nvPr>
        </p:nvSpPr>
        <p:spPr>
          <a:xfrm>
            <a:off x="6246304" y="2057596"/>
            <a:ext cx="2724775" cy="234582"/>
          </a:xfrm>
        </p:spPr>
        <p:txBody>
          <a:bodyPr spcFirstLastPara="1" vert="horz" wrap="square" lIns="91425" tIns="45700" rIns="91425" bIns="45700" rtlCol="0" anchor="t" anchorCtr="0">
            <a:noAutofit/>
          </a:bodyPr>
          <a:lstStyle/>
          <a:p>
            <a:r>
              <a:rPr lang="en-US" sz="1600" b="1">
                <a:solidFill>
                  <a:schemeClr val="tx2"/>
                </a:solidFill>
              </a:rPr>
              <a:t>Cannabidiol </a:t>
            </a:r>
            <a:endParaRPr lang="en-US" sz="1600">
              <a:solidFill>
                <a:schemeClr val="tx2"/>
              </a:solidFill>
            </a:endParaRPr>
          </a:p>
          <a:p>
            <a:r>
              <a:rPr lang="en-US" sz="1600" b="1">
                <a:solidFill>
                  <a:schemeClr val="tx2"/>
                </a:solidFill>
              </a:rPr>
              <a:t>(CBD; Epidiolex)</a:t>
            </a:r>
            <a:r>
              <a:rPr lang="en-US" sz="1600" b="1" baseline="30000">
                <a:solidFill>
                  <a:schemeClr val="tx2"/>
                </a:solidFill>
              </a:rPr>
              <a:t>3</a:t>
            </a:r>
            <a:endParaRPr lang="en-US" sz="1600" baseline="30000">
              <a:solidFill>
                <a:schemeClr val="tx2"/>
              </a:solidFill>
            </a:endParaRPr>
          </a:p>
        </p:txBody>
      </p:sp>
      <p:sp>
        <p:nvSpPr>
          <p:cNvPr id="6" name="Text Placeholder 5">
            <a:extLst>
              <a:ext uri="{FF2B5EF4-FFF2-40B4-BE49-F238E27FC236}">
                <a16:creationId xmlns:a16="http://schemas.microsoft.com/office/drawing/2014/main" id="{EED40021-5204-46A3-1B1B-A0A7B326EDB5}"/>
              </a:ext>
            </a:extLst>
          </p:cNvPr>
          <p:cNvSpPr>
            <a:spLocks noGrp="1"/>
          </p:cNvSpPr>
          <p:nvPr>
            <p:ph type="body" idx="4"/>
          </p:nvPr>
        </p:nvSpPr>
        <p:spPr>
          <a:xfrm>
            <a:off x="8969715" y="2094586"/>
            <a:ext cx="2443649" cy="419533"/>
          </a:xfrm>
        </p:spPr>
        <p:txBody>
          <a:bodyPr/>
          <a:lstStyle/>
          <a:p>
            <a:r>
              <a:rPr lang="en-US" sz="1600" b="1">
                <a:solidFill>
                  <a:schemeClr val="tx2"/>
                </a:solidFill>
              </a:rPr>
              <a:t>Nabiximols (Sativex)</a:t>
            </a:r>
            <a:r>
              <a:rPr lang="en-US" sz="1600" b="1" baseline="30000">
                <a:solidFill>
                  <a:schemeClr val="tx2"/>
                </a:solidFill>
              </a:rPr>
              <a:t>3</a:t>
            </a:r>
            <a:endParaRPr lang="en-US" baseline="30000"/>
          </a:p>
          <a:p>
            <a:endParaRPr lang="en-US"/>
          </a:p>
        </p:txBody>
      </p:sp>
      <p:sp>
        <p:nvSpPr>
          <p:cNvPr id="7" name="Text Placeholder 6">
            <a:extLst>
              <a:ext uri="{FF2B5EF4-FFF2-40B4-BE49-F238E27FC236}">
                <a16:creationId xmlns:a16="http://schemas.microsoft.com/office/drawing/2014/main" id="{9B66E93A-08A8-3D22-2A2B-43B0B6476CDA}"/>
              </a:ext>
            </a:extLst>
          </p:cNvPr>
          <p:cNvSpPr>
            <a:spLocks noGrp="1"/>
          </p:cNvSpPr>
          <p:nvPr>
            <p:ph type="body" idx="5"/>
          </p:nvPr>
        </p:nvSpPr>
        <p:spPr>
          <a:xfrm>
            <a:off x="8969715" y="2705813"/>
            <a:ext cx="2443649" cy="3346277"/>
          </a:xfrm>
        </p:spPr>
        <p:txBody>
          <a:bodyPr>
            <a:normAutofit/>
          </a:bodyPr>
          <a:lstStyle/>
          <a:p>
            <a:pPr>
              <a:lnSpc>
                <a:spcPct val="110000"/>
              </a:lnSpc>
              <a:spcBef>
                <a:spcPts val="1000"/>
              </a:spcBef>
              <a:spcAft>
                <a:spcPts val="0"/>
              </a:spcAft>
              <a:buFont typeface="Arial,Sans-Serif"/>
            </a:pPr>
            <a:endParaRPr lang="en-US">
              <a:solidFill>
                <a:schemeClr val="tx2"/>
              </a:solidFill>
            </a:endParaRPr>
          </a:p>
          <a:p>
            <a:pPr>
              <a:lnSpc>
                <a:spcPct val="110000"/>
              </a:lnSpc>
              <a:spcBef>
                <a:spcPts val="1000"/>
              </a:spcBef>
              <a:spcAft>
                <a:spcPts val="0"/>
              </a:spcAft>
              <a:buFont typeface="Arial,Sans-Serif"/>
            </a:pPr>
            <a:endParaRPr lang="en-US" sz="1200"/>
          </a:p>
          <a:p>
            <a:pPr>
              <a:lnSpc>
                <a:spcPct val="110000"/>
              </a:lnSpc>
              <a:spcBef>
                <a:spcPts val="1000"/>
              </a:spcBef>
              <a:spcAft>
                <a:spcPts val="0"/>
              </a:spcAft>
              <a:buFont typeface="Arial,Sans-Serif"/>
            </a:pPr>
            <a:endParaRPr lang="en-US" sz="1200"/>
          </a:p>
          <a:p>
            <a:endParaRPr lang="en-US"/>
          </a:p>
          <a:p>
            <a:endParaRPr lang="en-US"/>
          </a:p>
        </p:txBody>
      </p:sp>
      <p:sp>
        <p:nvSpPr>
          <p:cNvPr id="8" name="Text Placeholder 7">
            <a:extLst>
              <a:ext uri="{FF2B5EF4-FFF2-40B4-BE49-F238E27FC236}">
                <a16:creationId xmlns:a16="http://schemas.microsoft.com/office/drawing/2014/main" id="{4CC912D6-2C9E-6A33-5FEC-23022E125681}"/>
              </a:ext>
            </a:extLst>
          </p:cNvPr>
          <p:cNvSpPr>
            <a:spLocks noGrp="1"/>
          </p:cNvSpPr>
          <p:nvPr>
            <p:ph type="body" idx="6"/>
          </p:nvPr>
        </p:nvSpPr>
        <p:spPr>
          <a:xfrm>
            <a:off x="6246304" y="2705813"/>
            <a:ext cx="2443649" cy="3346277"/>
          </a:xfrm>
        </p:spPr>
        <p:txBody>
          <a:bodyPr>
            <a:normAutofit/>
          </a:bodyPr>
          <a:lstStyle/>
          <a:p>
            <a:pPr>
              <a:lnSpc>
                <a:spcPct val="110000"/>
              </a:lnSpc>
              <a:spcBef>
                <a:spcPts val="1000"/>
              </a:spcBef>
              <a:spcAft>
                <a:spcPts val="0"/>
              </a:spcAft>
              <a:buFont typeface="Arial,Sans-Serif"/>
            </a:pPr>
            <a:r>
              <a:rPr lang="en-US">
                <a:solidFill>
                  <a:schemeClr val="tx2"/>
                </a:solidFill>
              </a:rPr>
              <a:t>Epidiolex is the only CBD formulation approved in the US</a:t>
            </a:r>
          </a:p>
          <a:p>
            <a:pPr>
              <a:lnSpc>
                <a:spcPct val="110000"/>
              </a:lnSpc>
              <a:spcBef>
                <a:spcPts val="1000"/>
              </a:spcBef>
              <a:spcAft>
                <a:spcPts val="0"/>
              </a:spcAft>
              <a:buFont typeface="Arial,Sans-Serif"/>
            </a:pPr>
            <a:r>
              <a:rPr lang="en-US">
                <a:solidFill>
                  <a:schemeClr val="tx2"/>
                </a:solidFill>
              </a:rPr>
              <a:t>FDA indications:</a:t>
            </a:r>
          </a:p>
          <a:p>
            <a:pPr lvl="1">
              <a:lnSpc>
                <a:spcPct val="110000"/>
              </a:lnSpc>
              <a:spcBef>
                <a:spcPts val="1000"/>
              </a:spcBef>
              <a:buSzPts val="1600"/>
              <a:buFont typeface="Courier New"/>
              <a:buChar char="o"/>
            </a:pPr>
            <a:r>
              <a:rPr lang="en-US" sz="1600">
                <a:solidFill>
                  <a:schemeClr val="tx2"/>
                </a:solidFill>
              </a:rPr>
              <a:t>Rare pediatric       seizure disorders</a:t>
            </a:r>
          </a:p>
          <a:p>
            <a:endParaRPr lang="en-US"/>
          </a:p>
        </p:txBody>
      </p:sp>
      <p:sp>
        <p:nvSpPr>
          <p:cNvPr id="9" name="Text Placeholder 8">
            <a:extLst>
              <a:ext uri="{FF2B5EF4-FFF2-40B4-BE49-F238E27FC236}">
                <a16:creationId xmlns:a16="http://schemas.microsoft.com/office/drawing/2014/main" id="{D149CC3F-8DE0-9B0D-8FF4-FBD6D567E6A2}"/>
              </a:ext>
            </a:extLst>
          </p:cNvPr>
          <p:cNvSpPr>
            <a:spLocks noGrp="1"/>
          </p:cNvSpPr>
          <p:nvPr>
            <p:ph type="body" idx="7"/>
          </p:nvPr>
        </p:nvSpPr>
        <p:spPr>
          <a:xfrm>
            <a:off x="3516551" y="2705813"/>
            <a:ext cx="2443649" cy="3346277"/>
          </a:xfrm>
        </p:spPr>
        <p:txBody>
          <a:bodyPr>
            <a:normAutofit/>
          </a:bodyPr>
          <a:lstStyle/>
          <a:p>
            <a:pPr>
              <a:lnSpc>
                <a:spcPct val="110000"/>
              </a:lnSpc>
              <a:spcBef>
                <a:spcPts val="1000"/>
              </a:spcBef>
              <a:spcAft>
                <a:spcPts val="0"/>
              </a:spcAft>
              <a:buFont typeface="Arial,Sans-Serif"/>
            </a:pPr>
            <a:r>
              <a:rPr lang="en-US">
                <a:solidFill>
                  <a:schemeClr val="tx2"/>
                </a:solidFill>
              </a:rPr>
              <a:t>Synthetic analog of THC</a:t>
            </a:r>
          </a:p>
          <a:p>
            <a:pPr>
              <a:lnSpc>
                <a:spcPct val="110000"/>
              </a:lnSpc>
              <a:spcBef>
                <a:spcPts val="1000"/>
              </a:spcBef>
              <a:spcAft>
                <a:spcPts val="0"/>
              </a:spcAft>
              <a:buFont typeface="Arial,Sans-Serif"/>
            </a:pPr>
            <a:r>
              <a:rPr lang="en-US">
                <a:solidFill>
                  <a:schemeClr val="tx2"/>
                </a:solidFill>
              </a:rPr>
              <a:t>FDA indications:</a:t>
            </a:r>
          </a:p>
          <a:p>
            <a:pPr lvl="1">
              <a:lnSpc>
                <a:spcPct val="110000"/>
              </a:lnSpc>
              <a:spcBef>
                <a:spcPts val="1000"/>
              </a:spcBef>
              <a:buSzPts val="1600"/>
              <a:buFont typeface="Courier New"/>
              <a:buChar char="o"/>
            </a:pPr>
            <a:r>
              <a:rPr lang="en-US" sz="1600">
                <a:solidFill>
                  <a:schemeClr val="tx2"/>
                </a:solidFill>
              </a:rPr>
              <a:t>Refractory CINV</a:t>
            </a:r>
          </a:p>
          <a:p>
            <a:endParaRPr lang="en-US"/>
          </a:p>
        </p:txBody>
      </p:sp>
      <p:sp>
        <p:nvSpPr>
          <p:cNvPr id="10" name="Text Placeholder 9">
            <a:extLst>
              <a:ext uri="{FF2B5EF4-FFF2-40B4-BE49-F238E27FC236}">
                <a16:creationId xmlns:a16="http://schemas.microsoft.com/office/drawing/2014/main" id="{5F145BB2-4FA9-8CC0-DA03-4507CC284BD3}"/>
              </a:ext>
            </a:extLst>
          </p:cNvPr>
          <p:cNvSpPr>
            <a:spLocks noGrp="1"/>
          </p:cNvSpPr>
          <p:nvPr>
            <p:ph type="body" idx="8"/>
          </p:nvPr>
        </p:nvSpPr>
        <p:spPr>
          <a:xfrm>
            <a:off x="800246" y="2705813"/>
            <a:ext cx="2443649" cy="3346277"/>
          </a:xfrm>
        </p:spPr>
        <p:txBody>
          <a:bodyPr>
            <a:normAutofit/>
          </a:bodyPr>
          <a:lstStyle/>
          <a:p>
            <a:pPr>
              <a:lnSpc>
                <a:spcPct val="110000"/>
              </a:lnSpc>
              <a:spcBef>
                <a:spcPts val="1000"/>
              </a:spcBef>
              <a:spcAft>
                <a:spcPts val="0"/>
              </a:spcAft>
              <a:buFont typeface="Arial,Sans-Serif"/>
            </a:pPr>
            <a:r>
              <a:rPr lang="en-US">
                <a:solidFill>
                  <a:schemeClr val="tx2"/>
                </a:solidFill>
              </a:rPr>
              <a:t>Synthetic THC</a:t>
            </a:r>
          </a:p>
          <a:p>
            <a:pPr>
              <a:lnSpc>
                <a:spcPct val="110000"/>
              </a:lnSpc>
              <a:spcBef>
                <a:spcPts val="1000"/>
              </a:spcBef>
              <a:spcAft>
                <a:spcPts val="0"/>
              </a:spcAft>
              <a:buFont typeface="Arial,Sans-Serif"/>
            </a:pPr>
            <a:r>
              <a:rPr lang="en-US">
                <a:solidFill>
                  <a:schemeClr val="tx2"/>
                </a:solidFill>
              </a:rPr>
              <a:t>FDA indications</a:t>
            </a:r>
          </a:p>
          <a:p>
            <a:pPr lvl="1">
              <a:lnSpc>
                <a:spcPct val="110000"/>
              </a:lnSpc>
              <a:spcBef>
                <a:spcPts val="1000"/>
              </a:spcBef>
              <a:buSzPts val="1600"/>
              <a:buFont typeface="Courier New"/>
              <a:buChar char="o"/>
            </a:pPr>
            <a:r>
              <a:rPr lang="en-US" sz="1600">
                <a:solidFill>
                  <a:schemeClr val="tx2"/>
                </a:solidFill>
              </a:rPr>
              <a:t>Anorexia in AIDS</a:t>
            </a:r>
          </a:p>
          <a:p>
            <a:pPr lvl="1">
              <a:lnSpc>
                <a:spcPct val="110000"/>
              </a:lnSpc>
              <a:spcBef>
                <a:spcPts val="1000"/>
              </a:spcBef>
              <a:buSzPts val="1600"/>
              <a:buFont typeface="Courier New"/>
              <a:buChar char="o"/>
            </a:pPr>
            <a:r>
              <a:rPr lang="en-US" sz="1600">
                <a:solidFill>
                  <a:schemeClr val="tx2"/>
                </a:solidFill>
              </a:rPr>
              <a:t>Refractory CINV</a:t>
            </a:r>
          </a:p>
          <a:p>
            <a:endParaRPr lang="en-US"/>
          </a:p>
        </p:txBody>
      </p:sp>
      <p:sp>
        <p:nvSpPr>
          <p:cNvPr id="12" name="Text Placeholder 7">
            <a:extLst>
              <a:ext uri="{FF2B5EF4-FFF2-40B4-BE49-F238E27FC236}">
                <a16:creationId xmlns:a16="http://schemas.microsoft.com/office/drawing/2014/main" id="{6D74A8F3-A6D8-54B2-B632-DE8B918D3054}"/>
              </a:ext>
            </a:extLst>
          </p:cNvPr>
          <p:cNvSpPr txBox="1">
            <a:spLocks/>
          </p:cNvSpPr>
          <p:nvPr/>
        </p:nvSpPr>
        <p:spPr>
          <a:xfrm>
            <a:off x="8973228" y="2517903"/>
            <a:ext cx="2909726" cy="3338879"/>
          </a:xfrm>
          <a:prstGeom prst="rect">
            <a:avLst/>
          </a:prstGeom>
          <a:noFill/>
          <a:ln>
            <a:noFill/>
          </a:ln>
        </p:spPr>
        <p:txBody>
          <a:bodyPr spcFirstLastPara="1" vert="horz" wrap="square" lIns="91425" tIns="45700" rIns="91425" bIns="45700" rtlCol="0" anchor="t" anchorCtr="0">
            <a:noAutofit/>
          </a:bodyPr>
          <a:lstStyle>
            <a:lvl1pPr marL="228600" lvl="0" indent="-228600" algn="l" defTabSz="914400" rtl="0" eaLnBrk="1" latinLnBrk="0" hangingPunct="1">
              <a:lnSpc>
                <a:spcPct val="100000"/>
              </a:lnSpc>
              <a:spcBef>
                <a:spcPts val="0"/>
              </a:spcBef>
              <a:spcAft>
                <a:spcPts val="1000"/>
              </a:spcAft>
              <a:buClr>
                <a:schemeClr val="accent1"/>
              </a:buClr>
              <a:buSzPts val="1600"/>
              <a:buFont typeface="Arial"/>
              <a:buChar char="•"/>
              <a:tabLst/>
              <a:defRPr sz="1600" b="0" i="0" kern="1200">
                <a:solidFill>
                  <a:schemeClr val="dk1"/>
                </a:solidFill>
                <a:latin typeface="Century Gothic"/>
                <a:ea typeface="Century Gothic"/>
                <a:cs typeface="Century Gothic"/>
                <a:sym typeface="Century Gothic"/>
              </a:defRPr>
            </a:lvl1pPr>
            <a:lvl2pPr marL="914400" lvl="1" indent="-342900" algn="l" defTabSz="914400" rtl="0" eaLnBrk="1" latinLnBrk="0" hangingPunct="1">
              <a:lnSpc>
                <a:spcPct val="90000"/>
              </a:lnSpc>
              <a:spcBef>
                <a:spcPts val="600"/>
              </a:spcBef>
              <a:spcAft>
                <a:spcPts val="0"/>
              </a:spcAft>
              <a:buClr>
                <a:schemeClr val="accent1"/>
              </a:buClr>
              <a:buSzPts val="1800"/>
              <a:buFont typeface="System Font Regular"/>
              <a:buChar char="–"/>
              <a:defRPr sz="2400" kern="1200">
                <a:solidFill>
                  <a:schemeClr val="tx1"/>
                </a:solidFill>
                <a:latin typeface="+mn-lt"/>
                <a:ea typeface="+mn-ea"/>
                <a:cs typeface="+mn-cs"/>
              </a:defRPr>
            </a:lvl2pPr>
            <a:lvl3pPr marL="1371600" lvl="2" indent="-342900" algn="l" defTabSz="914400" rtl="0" eaLnBrk="1" latinLnBrk="0" hangingPunct="1">
              <a:lnSpc>
                <a:spcPct val="90000"/>
              </a:lnSpc>
              <a:spcBef>
                <a:spcPts val="500"/>
              </a:spcBef>
              <a:spcAft>
                <a:spcPts val="0"/>
              </a:spcAft>
              <a:buClr>
                <a:schemeClr val="accent1"/>
              </a:buClr>
              <a:buSzPts val="1800"/>
              <a:buFont typeface="Arial" panose="020B0604020202020204" pitchFamily="34" charset="0"/>
              <a:buChar char="•"/>
              <a:defRPr sz="2000" kern="1200">
                <a:solidFill>
                  <a:schemeClr val="tx1"/>
                </a:solidFill>
                <a:latin typeface="+mn-lt"/>
                <a:ea typeface="+mn-ea"/>
                <a:cs typeface="+mn-cs"/>
              </a:defRPr>
            </a:lvl3pPr>
            <a:lvl4pPr marL="1828800" lvl="3" indent="-342900" algn="l" defTabSz="914400" rtl="0" eaLnBrk="1" latinLnBrk="0" hangingPunct="1">
              <a:lnSpc>
                <a:spcPct val="90000"/>
              </a:lnSpc>
              <a:spcBef>
                <a:spcPts val="500"/>
              </a:spcBef>
              <a:spcAft>
                <a:spcPts val="0"/>
              </a:spcAft>
              <a:buClr>
                <a:schemeClr val="accent1"/>
              </a:buClr>
              <a:buSzPts val="1800"/>
              <a:buFont typeface="System Font Regular"/>
              <a:buChar char="–"/>
              <a:defRPr sz="1800" kern="1200">
                <a:solidFill>
                  <a:schemeClr val="tx1"/>
                </a:solidFill>
                <a:latin typeface="+mn-lt"/>
                <a:ea typeface="+mn-ea"/>
                <a:cs typeface="+mn-cs"/>
              </a:defRPr>
            </a:lvl4pPr>
            <a:lvl5pPr marL="2286000" lvl="4" indent="-342900" algn="l" defTabSz="914400" rtl="0" eaLnBrk="1" latinLnBrk="0" hangingPunct="1">
              <a:lnSpc>
                <a:spcPct val="90000"/>
              </a:lnSpc>
              <a:spcBef>
                <a:spcPts val="500"/>
              </a:spcBef>
              <a:spcAft>
                <a:spcPts val="0"/>
              </a:spcAft>
              <a:buClr>
                <a:schemeClr val="accent1"/>
              </a:buClr>
              <a:buSzPts val="1800"/>
              <a:buFont typeface="Arial" panose="020B0604020202020204" pitchFamily="34" charset="0"/>
              <a:buChar char="•"/>
              <a:defRPr sz="1800" kern="1200">
                <a:solidFill>
                  <a:schemeClr val="tx1"/>
                </a:solidFill>
                <a:latin typeface="+mn-lt"/>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1000"/>
              </a:spcBef>
              <a:spcAft>
                <a:spcPts val="0"/>
              </a:spcAft>
              <a:buFont typeface="Arial,Sans-Serif"/>
              <a:buChar char="•"/>
            </a:pPr>
            <a:r>
              <a:rPr lang="en-US">
                <a:solidFill>
                  <a:schemeClr val="tx2"/>
                </a:solidFill>
              </a:rPr>
              <a:t>A cannabis-derived extract that contains 1:1ratio of THC to CBD</a:t>
            </a:r>
          </a:p>
          <a:p>
            <a:pPr>
              <a:lnSpc>
                <a:spcPct val="110000"/>
              </a:lnSpc>
              <a:spcBef>
                <a:spcPts val="1000"/>
              </a:spcBef>
              <a:spcAft>
                <a:spcPts val="0"/>
              </a:spcAft>
              <a:buFont typeface="Arial,Sans-Serif"/>
              <a:buChar char="•"/>
            </a:pPr>
            <a:r>
              <a:rPr lang="en-US">
                <a:solidFill>
                  <a:schemeClr val="tx2"/>
                </a:solidFill>
              </a:rPr>
              <a:t>Administered as an oromucosal spray</a:t>
            </a:r>
          </a:p>
          <a:p>
            <a:pPr>
              <a:lnSpc>
                <a:spcPct val="110000"/>
              </a:lnSpc>
              <a:spcBef>
                <a:spcPts val="1000"/>
              </a:spcBef>
              <a:spcAft>
                <a:spcPts val="0"/>
              </a:spcAft>
              <a:buFont typeface="Arial,Sans-Serif"/>
              <a:buChar char="•"/>
            </a:pPr>
            <a:r>
              <a:rPr lang="en-US">
                <a:solidFill>
                  <a:schemeClr val="tx2"/>
                </a:solidFill>
              </a:rPr>
              <a:t>Not FDA approved in the US</a:t>
            </a:r>
          </a:p>
          <a:p>
            <a:pPr>
              <a:lnSpc>
                <a:spcPct val="110000"/>
              </a:lnSpc>
              <a:spcBef>
                <a:spcPts val="1000"/>
              </a:spcBef>
              <a:spcAft>
                <a:spcPts val="0"/>
              </a:spcAft>
              <a:buFont typeface="Arial,Sans-Serif"/>
              <a:buChar char="•"/>
            </a:pPr>
            <a:r>
              <a:rPr lang="en-US">
                <a:solidFill>
                  <a:schemeClr val="tx2"/>
                </a:solidFill>
              </a:rPr>
              <a:t>Approved in many European countries and Canada for MS-related spasticity and pain</a:t>
            </a:r>
          </a:p>
          <a:p>
            <a:pPr>
              <a:lnSpc>
                <a:spcPct val="110000"/>
              </a:lnSpc>
              <a:spcBef>
                <a:spcPts val="1000"/>
              </a:spcBef>
              <a:spcAft>
                <a:spcPts val="0"/>
              </a:spcAft>
              <a:buFont typeface="Arial,Sans-Serif"/>
              <a:buChar char="•"/>
            </a:pPr>
            <a:endParaRPr lang="en-US" sz="1200">
              <a:solidFill>
                <a:schemeClr val="tx2"/>
              </a:solidFill>
            </a:endParaRPr>
          </a:p>
          <a:p>
            <a:pPr>
              <a:lnSpc>
                <a:spcPct val="110000"/>
              </a:lnSpc>
              <a:spcBef>
                <a:spcPts val="1000"/>
              </a:spcBef>
              <a:spcAft>
                <a:spcPts val="0"/>
              </a:spcAft>
              <a:buFont typeface="Arial,Sans-Serif"/>
              <a:buChar char="•"/>
            </a:pPr>
            <a:endParaRPr lang="en-US" sz="1200">
              <a:solidFill>
                <a:schemeClr val="tx2"/>
              </a:solidFill>
            </a:endParaRPr>
          </a:p>
          <a:p>
            <a:pPr>
              <a:lnSpc>
                <a:spcPct val="110000"/>
              </a:lnSpc>
              <a:spcBef>
                <a:spcPts val="1000"/>
              </a:spcBef>
              <a:spcAft>
                <a:spcPts val="0"/>
              </a:spcAft>
              <a:buFont typeface="Arial,Sans-Serif"/>
              <a:buChar char="•"/>
            </a:pPr>
            <a:endParaRPr lang="en-US">
              <a:solidFill>
                <a:schemeClr val="tx2"/>
              </a:solidFill>
            </a:endParaRPr>
          </a:p>
          <a:p>
            <a:endParaRPr lang="en-US"/>
          </a:p>
        </p:txBody>
      </p:sp>
      <p:sp>
        <p:nvSpPr>
          <p:cNvPr id="14" name="Text Placeholder 3">
            <a:extLst>
              <a:ext uri="{FF2B5EF4-FFF2-40B4-BE49-F238E27FC236}">
                <a16:creationId xmlns:a16="http://schemas.microsoft.com/office/drawing/2014/main" id="{92D3D4B8-6DE4-D3E9-34DB-442322799AAC}"/>
              </a:ext>
            </a:extLst>
          </p:cNvPr>
          <p:cNvSpPr txBox="1">
            <a:spLocks/>
          </p:cNvSpPr>
          <p:nvPr/>
        </p:nvSpPr>
        <p:spPr>
          <a:xfrm>
            <a:off x="2003334" y="1492384"/>
            <a:ext cx="3316619" cy="168000"/>
          </a:xfrm>
          <a:prstGeom prst="rect">
            <a:avLst/>
          </a:prstGeom>
          <a:noFill/>
          <a:ln>
            <a:noFill/>
          </a:ln>
        </p:spPr>
        <p:txBody>
          <a:bodyPr spcFirstLastPara="1" vert="horz" wrap="square" lIns="91425" tIns="45700" rIns="91425" bIns="45700" rtlCol="0" anchor="t" anchorCtr="0">
            <a:noAutofit/>
          </a:bodyPr>
          <a:lstStyle>
            <a:lvl1pPr marL="0" lvl="0" indent="0" algn="l" defTabSz="914400" rtl="0" eaLnBrk="1" latinLnBrk="0" hangingPunct="1">
              <a:lnSpc>
                <a:spcPct val="90000"/>
              </a:lnSpc>
              <a:spcBef>
                <a:spcPts val="600"/>
              </a:spcBef>
              <a:spcAft>
                <a:spcPts val="0"/>
              </a:spcAft>
              <a:buClr>
                <a:schemeClr val="accent1"/>
              </a:buClr>
              <a:buSzPts val="1800"/>
              <a:buFont typeface="Arial" panose="020B0604020202020204" pitchFamily="34" charset="0"/>
              <a:buNone/>
              <a:tabLst/>
              <a:defRPr sz="1800" b="0" i="0" kern="1200">
                <a:solidFill>
                  <a:schemeClr val="dk1"/>
                </a:solidFill>
                <a:latin typeface="Century Gothic"/>
                <a:ea typeface="Century Gothic"/>
                <a:cs typeface="Century Gothic"/>
                <a:sym typeface="Century Gothic"/>
              </a:defRPr>
            </a:lvl1pPr>
            <a:lvl2pPr marL="914400" lvl="1" indent="-342900" algn="l" defTabSz="914400" rtl="0" eaLnBrk="1" latinLnBrk="0" hangingPunct="1">
              <a:lnSpc>
                <a:spcPct val="90000"/>
              </a:lnSpc>
              <a:spcBef>
                <a:spcPts val="500"/>
              </a:spcBef>
              <a:spcAft>
                <a:spcPts val="0"/>
              </a:spcAft>
              <a:buClr>
                <a:schemeClr val="accent1"/>
              </a:buClr>
              <a:buSzPts val="1800"/>
              <a:buFont typeface="System Font Regular"/>
              <a:buChar char="–"/>
              <a:defRPr sz="2400" kern="1200">
                <a:solidFill>
                  <a:schemeClr val="tx1"/>
                </a:solidFill>
                <a:latin typeface="+mn-lt"/>
                <a:ea typeface="+mn-ea"/>
                <a:cs typeface="+mn-cs"/>
              </a:defRPr>
            </a:lvl2pPr>
            <a:lvl3pPr marL="1371600" lvl="2" indent="-342900" algn="l" defTabSz="914400" rtl="0" eaLnBrk="1" latinLnBrk="0" hangingPunct="1">
              <a:lnSpc>
                <a:spcPct val="90000"/>
              </a:lnSpc>
              <a:spcBef>
                <a:spcPts val="500"/>
              </a:spcBef>
              <a:spcAft>
                <a:spcPts val="0"/>
              </a:spcAft>
              <a:buClr>
                <a:schemeClr val="accent1"/>
              </a:buClr>
              <a:buSzPts val="1800"/>
              <a:buFont typeface="Arial" panose="020B0604020202020204" pitchFamily="34" charset="0"/>
              <a:buChar char="•"/>
              <a:defRPr sz="2000" kern="1200">
                <a:solidFill>
                  <a:schemeClr val="tx1"/>
                </a:solidFill>
                <a:latin typeface="+mn-lt"/>
                <a:ea typeface="+mn-ea"/>
                <a:cs typeface="+mn-cs"/>
              </a:defRPr>
            </a:lvl3pPr>
            <a:lvl4pPr marL="1828800" lvl="3" indent="-342900" algn="l" defTabSz="914400" rtl="0" eaLnBrk="1" latinLnBrk="0" hangingPunct="1">
              <a:lnSpc>
                <a:spcPct val="90000"/>
              </a:lnSpc>
              <a:spcBef>
                <a:spcPts val="500"/>
              </a:spcBef>
              <a:spcAft>
                <a:spcPts val="0"/>
              </a:spcAft>
              <a:buClr>
                <a:schemeClr val="accent1"/>
              </a:buClr>
              <a:buSzPts val="1800"/>
              <a:buFont typeface="System Font Regular"/>
              <a:buChar char="–"/>
              <a:defRPr sz="1800" kern="1200">
                <a:solidFill>
                  <a:schemeClr val="tx1"/>
                </a:solidFill>
                <a:latin typeface="+mn-lt"/>
                <a:ea typeface="+mn-ea"/>
                <a:cs typeface="+mn-cs"/>
              </a:defRPr>
            </a:lvl4pPr>
            <a:lvl5pPr marL="2286000" lvl="4" indent="-342900" algn="l" defTabSz="914400" rtl="0" eaLnBrk="1" latinLnBrk="0" hangingPunct="1">
              <a:lnSpc>
                <a:spcPct val="90000"/>
              </a:lnSpc>
              <a:spcBef>
                <a:spcPts val="500"/>
              </a:spcBef>
              <a:spcAft>
                <a:spcPts val="0"/>
              </a:spcAft>
              <a:buClr>
                <a:schemeClr val="accent1"/>
              </a:buClr>
              <a:buSzPts val="1800"/>
              <a:buFont typeface="Arial" panose="020B0604020202020204" pitchFamily="34" charset="0"/>
              <a:buChar char="•"/>
              <a:defRPr sz="1800" kern="1200">
                <a:solidFill>
                  <a:schemeClr val="tx1"/>
                </a:solidFill>
                <a:latin typeface="+mn-lt"/>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r>
              <a:rPr lang="en-US" b="1">
                <a:solidFill>
                  <a:schemeClr val="tx2"/>
                </a:solidFill>
              </a:rPr>
              <a:t>Synthetic cannabinoids</a:t>
            </a:r>
          </a:p>
          <a:p>
            <a:endParaRPr lang="en-US"/>
          </a:p>
        </p:txBody>
      </p:sp>
    </p:spTree>
    <p:extLst>
      <p:ext uri="{BB962C8B-B14F-4D97-AF65-F5344CB8AC3E}">
        <p14:creationId xmlns:p14="http://schemas.microsoft.com/office/powerpoint/2010/main" val="32556054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8F044-F059-C8D1-273D-E8317E6C1373}"/>
              </a:ext>
            </a:extLst>
          </p:cNvPr>
          <p:cNvSpPr>
            <a:spLocks noGrp="1"/>
          </p:cNvSpPr>
          <p:nvPr>
            <p:ph type="title"/>
          </p:nvPr>
        </p:nvSpPr>
        <p:spPr>
          <a:xfrm>
            <a:off x="871108" y="111033"/>
            <a:ext cx="10449784" cy="1265928"/>
          </a:xfrm>
        </p:spPr>
        <p:txBody>
          <a:bodyPr anchor="b">
            <a:normAutofit/>
          </a:bodyPr>
          <a:lstStyle/>
          <a:p>
            <a:r>
              <a:rPr lang="en-US"/>
              <a:t>Pain</a:t>
            </a:r>
          </a:p>
        </p:txBody>
      </p:sp>
      <p:sp>
        <p:nvSpPr>
          <p:cNvPr id="3" name="Content Placeholder 2">
            <a:extLst>
              <a:ext uri="{FF2B5EF4-FFF2-40B4-BE49-F238E27FC236}">
                <a16:creationId xmlns:a16="http://schemas.microsoft.com/office/drawing/2014/main" id="{C8718ABB-A0AE-2973-EBF8-7E2014A9680A}"/>
              </a:ext>
            </a:extLst>
          </p:cNvPr>
          <p:cNvSpPr>
            <a:spLocks noGrp="1"/>
          </p:cNvSpPr>
          <p:nvPr>
            <p:ph idx="1"/>
          </p:nvPr>
        </p:nvSpPr>
        <p:spPr>
          <a:xfrm>
            <a:off x="869803" y="1147250"/>
            <a:ext cx="10442448" cy="3903819"/>
          </a:xfrm>
        </p:spPr>
        <p:txBody>
          <a:bodyPr vert="horz" lIns="91440" tIns="45720" rIns="91440" bIns="45720" rtlCol="0" anchor="t">
            <a:noAutofit/>
          </a:bodyPr>
          <a:lstStyle/>
          <a:p>
            <a:pPr marL="285750" indent="-285750">
              <a:lnSpc>
                <a:spcPct val="110000"/>
              </a:lnSpc>
            </a:pPr>
            <a:endParaRPr lang="en-US" sz="1800"/>
          </a:p>
          <a:p>
            <a:pPr marL="285750" indent="-285750">
              <a:lnSpc>
                <a:spcPct val="110000"/>
              </a:lnSpc>
            </a:pPr>
            <a:r>
              <a:rPr lang="en-US" sz="2400"/>
              <a:t>There is some evidence for improvement in chronic non-cancer pain with cannabinoids</a:t>
            </a:r>
            <a:r>
              <a:rPr lang="en-US" sz="2400" baseline="30000"/>
              <a:t>3,4</a:t>
            </a:r>
          </a:p>
          <a:p>
            <a:pPr marL="285750" indent="-285750">
              <a:lnSpc>
                <a:spcPct val="110000"/>
              </a:lnSpc>
              <a:buFont typeface="Arial"/>
              <a:buChar char="•"/>
            </a:pPr>
            <a:r>
              <a:rPr lang="en-US" sz="2400"/>
              <a:t>There is not good evidence for improvement of specifically cancer-related pain</a:t>
            </a:r>
            <a:r>
              <a:rPr lang="en-US" sz="2400" baseline="30000"/>
              <a:t>4,5</a:t>
            </a:r>
          </a:p>
          <a:p>
            <a:pPr marL="285750" indent="-285750">
              <a:lnSpc>
                <a:spcPct val="110000"/>
              </a:lnSpc>
              <a:buFont typeface="Arial"/>
              <a:buChar char="•"/>
            </a:pPr>
            <a:r>
              <a:rPr lang="en-US" sz="2400"/>
              <a:t>There has been some evidence for improvement in neuropathic pain with cannabis-based medications, however, not when specifically looking at chemotherapy-induced peripheral neuropathy</a:t>
            </a:r>
            <a:r>
              <a:rPr lang="en-US" sz="2400" baseline="30000"/>
              <a:t>6</a:t>
            </a:r>
          </a:p>
          <a:p>
            <a:pPr marL="285750" indent="-285750">
              <a:lnSpc>
                <a:spcPct val="110000"/>
              </a:lnSpc>
              <a:buFont typeface="Arial"/>
              <a:buChar char="•"/>
            </a:pPr>
            <a:endParaRPr lang="en-US" sz="1800">
              <a:solidFill>
                <a:srgbClr val="000000"/>
              </a:solidFill>
            </a:endParaRPr>
          </a:p>
          <a:p>
            <a:pPr marL="0" indent="0">
              <a:lnSpc>
                <a:spcPct val="110000"/>
              </a:lnSpc>
              <a:buNone/>
            </a:pPr>
            <a:endParaRPr lang="en-US" sz="1500"/>
          </a:p>
        </p:txBody>
      </p:sp>
      <p:sp>
        <p:nvSpPr>
          <p:cNvPr id="4" name="TextBox 3">
            <a:extLst>
              <a:ext uri="{FF2B5EF4-FFF2-40B4-BE49-F238E27FC236}">
                <a16:creationId xmlns:a16="http://schemas.microsoft.com/office/drawing/2014/main" id="{2A8C80D2-B37D-0D74-BCEA-806687FA797D}"/>
              </a:ext>
            </a:extLst>
          </p:cNvPr>
          <p:cNvSpPr txBox="1"/>
          <p:nvPr/>
        </p:nvSpPr>
        <p:spPr>
          <a:xfrm>
            <a:off x="4341091" y="5072302"/>
            <a:ext cx="6419272" cy="646545"/>
          </a:xfrm>
          <a:prstGeom prst="rect">
            <a:avLst/>
          </a:prstGeom>
          <a:no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Anecdotally – patients tend to rate the effect as real, but mild (not going to resolve pain fully)</a:t>
            </a:r>
          </a:p>
        </p:txBody>
      </p:sp>
    </p:spTree>
    <p:extLst>
      <p:ext uri="{BB962C8B-B14F-4D97-AF65-F5344CB8AC3E}">
        <p14:creationId xmlns:p14="http://schemas.microsoft.com/office/powerpoint/2010/main" val="2602118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84C7A-D317-53C7-C65E-0B11F2F097F8}"/>
              </a:ext>
            </a:extLst>
          </p:cNvPr>
          <p:cNvSpPr>
            <a:spLocks noGrp="1"/>
          </p:cNvSpPr>
          <p:nvPr>
            <p:ph type="title"/>
          </p:nvPr>
        </p:nvSpPr>
        <p:spPr>
          <a:xfrm>
            <a:off x="871108" y="588245"/>
            <a:ext cx="10449784" cy="1265928"/>
          </a:xfrm>
        </p:spPr>
        <p:txBody>
          <a:bodyPr anchor="b">
            <a:normAutofit/>
          </a:bodyPr>
          <a:lstStyle/>
          <a:p>
            <a:r>
              <a:rPr lang="en-US"/>
              <a:t>Nausea and vomiting</a:t>
            </a:r>
          </a:p>
        </p:txBody>
      </p:sp>
      <p:sp>
        <p:nvSpPr>
          <p:cNvPr id="3" name="Content Placeholder 2">
            <a:extLst>
              <a:ext uri="{FF2B5EF4-FFF2-40B4-BE49-F238E27FC236}">
                <a16:creationId xmlns:a16="http://schemas.microsoft.com/office/drawing/2014/main" id="{68E652C3-80D5-5D41-E786-B450CF541B33}"/>
              </a:ext>
            </a:extLst>
          </p:cNvPr>
          <p:cNvSpPr>
            <a:spLocks noGrp="1"/>
          </p:cNvSpPr>
          <p:nvPr>
            <p:ph idx="1"/>
          </p:nvPr>
        </p:nvSpPr>
        <p:spPr>
          <a:xfrm>
            <a:off x="877824" y="2157984"/>
            <a:ext cx="10442448" cy="3903819"/>
          </a:xfrm>
        </p:spPr>
        <p:txBody>
          <a:bodyPr vert="horz" lIns="91440" tIns="45720" rIns="91440" bIns="45720" rtlCol="0" anchor="t">
            <a:normAutofit/>
          </a:bodyPr>
          <a:lstStyle/>
          <a:p>
            <a:pPr marL="285750" indent="-285750"/>
            <a:r>
              <a:rPr lang="en-US" sz="2400"/>
              <a:t>2024 ASCO guidelines suggest adults who receive moderate and highly emetogenic chemo regimens and experience refractory n/v despite guideline-consistent antiemetic prophylaxis may augment their regimen with dronabinol, nabilone, or an oral 1:1 THC:CBD extract</a:t>
            </a:r>
            <a:r>
              <a:rPr lang="en-US" sz="2400" baseline="30000"/>
              <a:t>1</a:t>
            </a:r>
            <a:endParaRPr lang="en-US" sz="2400"/>
          </a:p>
          <a:p>
            <a:pPr marL="285750" indent="-285750"/>
            <a:r>
              <a:rPr lang="en-US" sz="2400"/>
              <a:t>Far fewer studies on radiation-induced n/v, but have not shown benefit</a:t>
            </a:r>
            <a:r>
              <a:rPr lang="en-US" sz="2400" baseline="30000"/>
              <a:t>1</a:t>
            </a:r>
            <a:endParaRPr lang="en-US" sz="2400"/>
          </a:p>
          <a:p>
            <a:endParaRPr lang="en-US"/>
          </a:p>
        </p:txBody>
      </p:sp>
    </p:spTree>
    <p:extLst>
      <p:ext uri="{BB962C8B-B14F-4D97-AF65-F5344CB8AC3E}">
        <p14:creationId xmlns:p14="http://schemas.microsoft.com/office/powerpoint/2010/main" val="141541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A0CD4-2519-0734-EEC5-DA611C45A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A7E8E8-966F-062E-0456-722AE4D6AA85}"/>
              </a:ext>
            </a:extLst>
          </p:cNvPr>
          <p:cNvSpPr>
            <a:spLocks noGrp="1"/>
          </p:cNvSpPr>
          <p:nvPr>
            <p:ph type="title"/>
          </p:nvPr>
        </p:nvSpPr>
        <p:spPr>
          <a:xfrm>
            <a:off x="871108" y="588245"/>
            <a:ext cx="10449784" cy="1265928"/>
          </a:xfrm>
        </p:spPr>
        <p:txBody>
          <a:bodyPr anchor="b">
            <a:normAutofit/>
          </a:bodyPr>
          <a:lstStyle/>
          <a:p>
            <a:r>
              <a:rPr lang="en-US"/>
              <a:t>Appetite</a:t>
            </a:r>
          </a:p>
        </p:txBody>
      </p:sp>
      <p:sp>
        <p:nvSpPr>
          <p:cNvPr id="3" name="Content Placeholder 2">
            <a:extLst>
              <a:ext uri="{FF2B5EF4-FFF2-40B4-BE49-F238E27FC236}">
                <a16:creationId xmlns:a16="http://schemas.microsoft.com/office/drawing/2014/main" id="{9C2DC9B3-31FF-5B81-7278-B43276DF1CCB}"/>
              </a:ext>
            </a:extLst>
          </p:cNvPr>
          <p:cNvSpPr>
            <a:spLocks noGrp="1"/>
          </p:cNvSpPr>
          <p:nvPr>
            <p:ph idx="1"/>
          </p:nvPr>
        </p:nvSpPr>
        <p:spPr>
          <a:xfrm>
            <a:off x="877824" y="2157984"/>
            <a:ext cx="10442448" cy="3903819"/>
          </a:xfrm>
        </p:spPr>
        <p:txBody>
          <a:bodyPr vert="horz" lIns="91440" tIns="45720" rIns="91440" bIns="45720" rtlCol="0" anchor="t">
            <a:noAutofit/>
          </a:bodyPr>
          <a:lstStyle/>
          <a:p>
            <a:pPr marL="285750" indent="-285750">
              <a:spcBef>
                <a:spcPts val="0"/>
              </a:spcBef>
            </a:pPr>
            <a:r>
              <a:rPr lang="en-US" sz="2400"/>
              <a:t>Across studies, cannabinoids have not shown a consistent benefit for anorexia, cachexia, weight gain, or appetite in patients with cancer and evidence is generally considered low or very low</a:t>
            </a:r>
            <a:r>
              <a:rPr lang="en-US" sz="2400" baseline="30000"/>
              <a:t>1,3,8,9</a:t>
            </a:r>
            <a:endParaRPr lang="en-US" sz="2400"/>
          </a:p>
          <a:p>
            <a:pPr marL="285750" indent="-285750">
              <a:spcBef>
                <a:spcPts val="0"/>
              </a:spcBef>
              <a:buChar char="•"/>
            </a:pPr>
            <a:r>
              <a:rPr lang="en-US" sz="2400"/>
              <a:t>Low quality evidence that cannabinoids increase body weight in HIV patients</a:t>
            </a:r>
            <a:r>
              <a:rPr lang="en-US" sz="2400" baseline="30000"/>
              <a:t>9</a:t>
            </a:r>
          </a:p>
          <a:p>
            <a:pPr marL="285750" indent="-285750">
              <a:spcBef>
                <a:spcPts val="0"/>
              </a:spcBef>
              <a:buChar char="•"/>
            </a:pPr>
            <a:r>
              <a:rPr lang="en-US" sz="2400"/>
              <a:t>Some studies have shown that megestrol acetate is more effective than dronabinol for weight gain in HIV/AIDS and in advanced cancer</a:t>
            </a:r>
            <a:r>
              <a:rPr lang="en-US" sz="2400" baseline="30000"/>
              <a:t>9</a:t>
            </a:r>
          </a:p>
        </p:txBody>
      </p:sp>
    </p:spTree>
    <p:extLst>
      <p:ext uri="{BB962C8B-B14F-4D97-AF65-F5344CB8AC3E}">
        <p14:creationId xmlns:p14="http://schemas.microsoft.com/office/powerpoint/2010/main" val="2408100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14F1A-F8B9-1D89-9447-7BF910B08C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479F4-FF5A-B57B-D63F-23C419164BE5}"/>
              </a:ext>
            </a:extLst>
          </p:cNvPr>
          <p:cNvSpPr>
            <a:spLocks noGrp="1"/>
          </p:cNvSpPr>
          <p:nvPr>
            <p:ph type="title"/>
          </p:nvPr>
        </p:nvSpPr>
        <p:spPr>
          <a:xfrm>
            <a:off x="871108" y="588245"/>
            <a:ext cx="10449784" cy="1265928"/>
          </a:xfrm>
        </p:spPr>
        <p:txBody>
          <a:bodyPr anchor="b">
            <a:normAutofit/>
          </a:bodyPr>
          <a:lstStyle/>
          <a:p>
            <a:r>
              <a:rPr lang="en-US"/>
              <a:t>Insomnia</a:t>
            </a:r>
          </a:p>
        </p:txBody>
      </p:sp>
      <p:sp>
        <p:nvSpPr>
          <p:cNvPr id="3" name="Content Placeholder 2">
            <a:extLst>
              <a:ext uri="{FF2B5EF4-FFF2-40B4-BE49-F238E27FC236}">
                <a16:creationId xmlns:a16="http://schemas.microsoft.com/office/drawing/2014/main" id="{68210897-F76E-8AF4-675E-23B269A44156}"/>
              </a:ext>
            </a:extLst>
          </p:cNvPr>
          <p:cNvSpPr>
            <a:spLocks noGrp="1"/>
          </p:cNvSpPr>
          <p:nvPr>
            <p:ph idx="1"/>
          </p:nvPr>
        </p:nvSpPr>
        <p:spPr>
          <a:xfrm>
            <a:off x="877824" y="2157984"/>
            <a:ext cx="10442448" cy="3903819"/>
          </a:xfrm>
        </p:spPr>
        <p:txBody>
          <a:bodyPr vert="horz" lIns="91440" tIns="45720" rIns="91440" bIns="45720" rtlCol="0" anchor="t">
            <a:normAutofit/>
          </a:bodyPr>
          <a:lstStyle/>
          <a:p>
            <a:pPr marL="285750" indent="-285750">
              <a:buChar char="•"/>
            </a:pPr>
            <a:r>
              <a:rPr lang="en-US" sz="2400"/>
              <a:t>2022 meta-analysis of 5 RCTs showed cannabinoids were associated with a very small improvement in sleep in adults with cancer pain</a:t>
            </a:r>
            <a:r>
              <a:rPr lang="en-US" sz="2400" baseline="30000"/>
              <a:t>10</a:t>
            </a:r>
          </a:p>
          <a:p>
            <a:pPr marL="514350" lvl="1" indent="-285750">
              <a:buFont typeface="Courier New" panose="020B0604020202020204" pitchFamily="34" charset="0"/>
              <a:buChar char="o"/>
            </a:pPr>
            <a:r>
              <a:rPr lang="en-US"/>
              <a:t>Larger benefit observed in patients with non-cancer pain</a:t>
            </a:r>
          </a:p>
          <a:p>
            <a:pPr marL="0" indent="0">
              <a:buNone/>
            </a:pPr>
            <a:endParaRPr lang="en-US"/>
          </a:p>
        </p:txBody>
      </p:sp>
    </p:spTree>
    <p:extLst>
      <p:ext uri="{BB962C8B-B14F-4D97-AF65-F5344CB8AC3E}">
        <p14:creationId xmlns:p14="http://schemas.microsoft.com/office/powerpoint/2010/main" val="2206837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0325E-F1D0-A291-E53E-EC8554AE04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D23B6-8E2F-1242-91A0-6F7BF1E8D608}"/>
              </a:ext>
            </a:extLst>
          </p:cNvPr>
          <p:cNvSpPr>
            <a:spLocks noGrp="1"/>
          </p:cNvSpPr>
          <p:nvPr>
            <p:ph type="title"/>
          </p:nvPr>
        </p:nvSpPr>
        <p:spPr>
          <a:xfrm>
            <a:off x="871108" y="588245"/>
            <a:ext cx="10449784" cy="1265928"/>
          </a:xfrm>
        </p:spPr>
        <p:txBody>
          <a:bodyPr vert="horz" lIns="91440" tIns="45720" rIns="91440" bIns="45720" rtlCol="0" anchor="b">
            <a:normAutofit/>
          </a:bodyPr>
          <a:lstStyle/>
          <a:p>
            <a:r>
              <a:rPr lang="en-US" kern="1200">
                <a:latin typeface="Georgia"/>
              </a:rPr>
              <a:t>Anxiety and Mood</a:t>
            </a:r>
          </a:p>
        </p:txBody>
      </p:sp>
      <p:sp>
        <p:nvSpPr>
          <p:cNvPr id="3" name="Content Placeholder 2">
            <a:extLst>
              <a:ext uri="{FF2B5EF4-FFF2-40B4-BE49-F238E27FC236}">
                <a16:creationId xmlns:a16="http://schemas.microsoft.com/office/drawing/2014/main" id="{9D7CBF60-080F-D7DC-BC31-F048AC132CAF}"/>
              </a:ext>
            </a:extLst>
          </p:cNvPr>
          <p:cNvSpPr>
            <a:spLocks noGrp="1"/>
          </p:cNvSpPr>
          <p:nvPr>
            <p:ph sz="half" idx="1"/>
          </p:nvPr>
        </p:nvSpPr>
        <p:spPr>
          <a:xfrm>
            <a:off x="877824" y="2159175"/>
            <a:ext cx="4977453" cy="4017787"/>
          </a:xfrm>
        </p:spPr>
        <p:txBody>
          <a:bodyPr vert="horz" lIns="91440" tIns="45720" rIns="91440" bIns="45720" rtlCol="0">
            <a:normAutofit/>
          </a:bodyPr>
          <a:lstStyle/>
          <a:p>
            <a:pPr marL="285750">
              <a:spcBef>
                <a:spcPts val="0"/>
              </a:spcBef>
            </a:pPr>
            <a:endParaRPr lang="en-US"/>
          </a:p>
          <a:p>
            <a:endParaRPr lang="en-US"/>
          </a:p>
        </p:txBody>
      </p:sp>
      <p:sp>
        <p:nvSpPr>
          <p:cNvPr id="15" name="TextBox 14">
            <a:extLst>
              <a:ext uri="{FF2B5EF4-FFF2-40B4-BE49-F238E27FC236}">
                <a16:creationId xmlns:a16="http://schemas.microsoft.com/office/drawing/2014/main" id="{5DC55FD7-665A-3AC3-CE66-B68E06E5B500}"/>
              </a:ext>
            </a:extLst>
          </p:cNvPr>
          <p:cNvSpPr txBox="1"/>
          <p:nvPr/>
        </p:nvSpPr>
        <p:spPr>
          <a:xfrm>
            <a:off x="633444" y="2159175"/>
            <a:ext cx="10680732" cy="401778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marL="228600" indent="-228600">
              <a:lnSpc>
                <a:spcPct val="110000"/>
              </a:lnSpc>
              <a:spcBef>
                <a:spcPts val="1000"/>
              </a:spcBef>
              <a:buFont typeface="Arial" panose="020B0604020202020204" pitchFamily="34" charset="0"/>
              <a:buChar char="•"/>
            </a:pPr>
            <a:r>
              <a:rPr lang="en-US" sz="2400">
                <a:solidFill>
                  <a:schemeClr val="tx2"/>
                </a:solidFill>
              </a:rPr>
              <a:t>There is not good evidence to support the use of cannabinoids for depression, anxiety, or quality of life improvement in patients with cancer</a:t>
            </a:r>
            <a:r>
              <a:rPr lang="en-US" sz="2400" baseline="30000">
                <a:solidFill>
                  <a:schemeClr val="tx2"/>
                </a:solidFill>
              </a:rPr>
              <a:t>11,12</a:t>
            </a:r>
          </a:p>
          <a:p>
            <a:pPr marL="228600" indent="-228600">
              <a:lnSpc>
                <a:spcPct val="110000"/>
              </a:lnSpc>
              <a:spcBef>
                <a:spcPts val="1000"/>
              </a:spcBef>
              <a:buFont typeface="Arial" panose="020B0604020202020204" pitchFamily="34" charset="0"/>
              <a:buChar char="•"/>
            </a:pPr>
            <a:r>
              <a:rPr lang="en-US" sz="2400">
                <a:solidFill>
                  <a:schemeClr val="tx2"/>
                </a:solidFill>
              </a:rPr>
              <a:t>2023 MASCC guidelines: no high-quality evidence to recommend the use of cannabis as an intervention for psychological symptoms in patients with cancer</a:t>
            </a:r>
            <a:r>
              <a:rPr lang="en-US" sz="2400" baseline="30000">
                <a:solidFill>
                  <a:schemeClr val="tx2"/>
                </a:solidFill>
              </a:rPr>
              <a:t>13</a:t>
            </a:r>
          </a:p>
        </p:txBody>
      </p:sp>
    </p:spTree>
    <p:extLst>
      <p:ext uri="{BB962C8B-B14F-4D97-AF65-F5344CB8AC3E}">
        <p14:creationId xmlns:p14="http://schemas.microsoft.com/office/powerpoint/2010/main" val="1983613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7ECFE-81FF-FC0B-5A49-7511D9D92D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1647D9-2424-9BEB-089E-2D4DA75EBD19}"/>
              </a:ext>
            </a:extLst>
          </p:cNvPr>
          <p:cNvSpPr>
            <a:spLocks noGrp="1"/>
          </p:cNvSpPr>
          <p:nvPr>
            <p:ph type="title"/>
          </p:nvPr>
        </p:nvSpPr>
        <p:spPr>
          <a:xfrm>
            <a:off x="871108" y="588245"/>
            <a:ext cx="10449784" cy="1265928"/>
          </a:xfrm>
        </p:spPr>
        <p:txBody>
          <a:bodyPr vert="horz" lIns="91440" tIns="45720" rIns="91440" bIns="45720" rtlCol="0" anchor="b">
            <a:normAutofit/>
          </a:bodyPr>
          <a:lstStyle/>
          <a:p>
            <a:r>
              <a:rPr lang="en-US" kern="1200">
                <a:latin typeface="Georgia"/>
              </a:rPr>
              <a:t>Pediatrics</a:t>
            </a:r>
          </a:p>
        </p:txBody>
      </p:sp>
      <p:sp>
        <p:nvSpPr>
          <p:cNvPr id="3" name="Content Placeholder 2">
            <a:extLst>
              <a:ext uri="{FF2B5EF4-FFF2-40B4-BE49-F238E27FC236}">
                <a16:creationId xmlns:a16="http://schemas.microsoft.com/office/drawing/2014/main" id="{8C1090B9-5463-7766-3D44-8B44FCCBA7C2}"/>
              </a:ext>
            </a:extLst>
          </p:cNvPr>
          <p:cNvSpPr>
            <a:spLocks noGrp="1"/>
          </p:cNvSpPr>
          <p:nvPr>
            <p:ph sz="half" idx="1"/>
          </p:nvPr>
        </p:nvSpPr>
        <p:spPr>
          <a:xfrm>
            <a:off x="877824" y="2159175"/>
            <a:ext cx="4977453" cy="4017787"/>
          </a:xfrm>
        </p:spPr>
        <p:txBody>
          <a:bodyPr vert="horz" lIns="91440" tIns="45720" rIns="91440" bIns="45720" rtlCol="0">
            <a:normAutofit/>
          </a:bodyPr>
          <a:lstStyle/>
          <a:p>
            <a:pPr marL="285750">
              <a:spcBef>
                <a:spcPts val="0"/>
              </a:spcBef>
            </a:pPr>
            <a:endParaRPr lang="en-US"/>
          </a:p>
          <a:p>
            <a:endParaRPr lang="en-US"/>
          </a:p>
        </p:txBody>
      </p:sp>
      <p:sp>
        <p:nvSpPr>
          <p:cNvPr id="4" name="TextBox 3">
            <a:extLst>
              <a:ext uri="{FF2B5EF4-FFF2-40B4-BE49-F238E27FC236}">
                <a16:creationId xmlns:a16="http://schemas.microsoft.com/office/drawing/2014/main" id="{8D6B8723-6197-61CF-4BBC-5FAA2511BFB4}"/>
              </a:ext>
            </a:extLst>
          </p:cNvPr>
          <p:cNvSpPr txBox="1"/>
          <p:nvPr/>
        </p:nvSpPr>
        <p:spPr>
          <a:xfrm>
            <a:off x="563037" y="2159148"/>
            <a:ext cx="10584479" cy="401778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marL="228600" indent="-228600">
              <a:lnSpc>
                <a:spcPct val="110000"/>
              </a:lnSpc>
              <a:spcBef>
                <a:spcPts val="1000"/>
              </a:spcBef>
              <a:buFont typeface="Arial" panose="020B0604020202020204" pitchFamily="34" charset="0"/>
              <a:buChar char="•"/>
            </a:pPr>
            <a:r>
              <a:rPr lang="en-US" sz="2400">
                <a:solidFill>
                  <a:schemeClr val="tx2"/>
                </a:solidFill>
              </a:rPr>
              <a:t>It is well established that CBD results in a decreased seizure frequency among patients with rare seizure disorders Dravet syndrome, Lennox-</a:t>
            </a:r>
            <a:r>
              <a:rPr lang="en-US" sz="2400" err="1">
                <a:solidFill>
                  <a:schemeClr val="tx2"/>
                </a:solidFill>
              </a:rPr>
              <a:t>Gastaut</a:t>
            </a:r>
            <a:r>
              <a:rPr lang="en-US" sz="2400">
                <a:solidFill>
                  <a:schemeClr val="tx2"/>
                </a:solidFill>
              </a:rPr>
              <a:t>, and tuberous sclerosis complex</a:t>
            </a:r>
            <a:r>
              <a:rPr lang="en-US" sz="2400" baseline="30000">
                <a:solidFill>
                  <a:schemeClr val="tx2"/>
                </a:solidFill>
              </a:rPr>
              <a:t>14, 15, 16</a:t>
            </a:r>
          </a:p>
          <a:p>
            <a:pPr marL="228600" indent="-228600">
              <a:lnSpc>
                <a:spcPct val="110000"/>
              </a:lnSpc>
              <a:spcBef>
                <a:spcPts val="1000"/>
              </a:spcBef>
              <a:buFont typeface="Arial" panose="020B0604020202020204" pitchFamily="34" charset="0"/>
              <a:buChar char="•"/>
            </a:pPr>
            <a:r>
              <a:rPr lang="en-US" sz="2400">
                <a:solidFill>
                  <a:schemeClr val="tx2"/>
                </a:solidFill>
              </a:rPr>
              <a:t>In a 2021 systematic review: Two small, crossover RCTs (total n= 48) found nabilone to improve CINV compared to conventional </a:t>
            </a:r>
            <a:r>
              <a:rPr lang="en-US" sz="2400" err="1">
                <a:solidFill>
                  <a:schemeClr val="tx2"/>
                </a:solidFill>
              </a:rPr>
              <a:t>tx</a:t>
            </a:r>
            <a:r>
              <a:rPr lang="en-US" sz="2400">
                <a:solidFill>
                  <a:schemeClr val="tx2"/>
                </a:solidFill>
              </a:rPr>
              <a:t> (prochlorperazine or domperidone). Quality of both studies assessed as poor</a:t>
            </a:r>
            <a:r>
              <a:rPr lang="en-US" sz="2400" baseline="30000">
                <a:solidFill>
                  <a:schemeClr val="tx2"/>
                </a:solidFill>
              </a:rPr>
              <a:t>14</a:t>
            </a:r>
          </a:p>
          <a:p>
            <a:pPr marL="228600" lvl="1" indent="-228600">
              <a:lnSpc>
                <a:spcPct val="110000"/>
              </a:lnSpc>
              <a:spcBef>
                <a:spcPts val="1000"/>
              </a:spcBef>
              <a:buFont typeface="Arial" panose="020B0604020202020204" pitchFamily="34" charset="0"/>
              <a:buChar char="•"/>
            </a:pPr>
            <a:endParaRPr lang="en-US" sz="900">
              <a:solidFill>
                <a:schemeClr val="tx2"/>
              </a:solidFill>
            </a:endParaRPr>
          </a:p>
        </p:txBody>
      </p:sp>
    </p:spTree>
    <p:extLst>
      <p:ext uri="{BB962C8B-B14F-4D97-AF65-F5344CB8AC3E}">
        <p14:creationId xmlns:p14="http://schemas.microsoft.com/office/powerpoint/2010/main" val="6428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B39BF-0755-D27D-6500-76EBD0CE1B43}"/>
              </a:ext>
            </a:extLst>
          </p:cNvPr>
          <p:cNvSpPr>
            <a:spLocks noGrp="1"/>
          </p:cNvSpPr>
          <p:nvPr>
            <p:ph type="title"/>
          </p:nvPr>
        </p:nvSpPr>
        <p:spPr>
          <a:xfrm>
            <a:off x="870488" y="0"/>
            <a:ext cx="10449784" cy="1265928"/>
          </a:xfrm>
        </p:spPr>
        <p:txBody>
          <a:bodyPr anchor="b">
            <a:normAutofit/>
          </a:bodyPr>
          <a:lstStyle/>
          <a:p>
            <a:r>
              <a:rPr lang="en-US"/>
              <a:t>Clinical Takeaways</a:t>
            </a:r>
          </a:p>
        </p:txBody>
      </p:sp>
      <p:sp>
        <p:nvSpPr>
          <p:cNvPr id="4" name="Content Placeholder 3">
            <a:extLst>
              <a:ext uri="{FF2B5EF4-FFF2-40B4-BE49-F238E27FC236}">
                <a16:creationId xmlns:a16="http://schemas.microsoft.com/office/drawing/2014/main" id="{9DD46760-6FC1-5A6B-EBD9-7F22AE588FB1}"/>
              </a:ext>
            </a:extLst>
          </p:cNvPr>
          <p:cNvSpPr>
            <a:spLocks noGrp="1"/>
          </p:cNvSpPr>
          <p:nvPr>
            <p:ph idx="1"/>
          </p:nvPr>
        </p:nvSpPr>
        <p:spPr>
          <a:xfrm>
            <a:off x="877824" y="1383284"/>
            <a:ext cx="10442448" cy="3903819"/>
          </a:xfrm>
        </p:spPr>
        <p:txBody>
          <a:bodyPr vert="horz" lIns="91440" tIns="45720" rIns="91440" bIns="45720" rtlCol="0" anchor="t">
            <a:noAutofit/>
          </a:bodyPr>
          <a:lstStyle/>
          <a:p>
            <a:pPr>
              <a:lnSpc>
                <a:spcPct val="110000"/>
              </a:lnSpc>
            </a:pPr>
            <a:r>
              <a:rPr lang="en-US" sz="2000" u="sng"/>
              <a:t>Small improvements in chronic pain</a:t>
            </a:r>
            <a:r>
              <a:rPr lang="en-US" sz="2000"/>
              <a:t>, but less certain in cancer-related pain</a:t>
            </a:r>
          </a:p>
          <a:p>
            <a:pPr>
              <a:lnSpc>
                <a:spcPct val="110000"/>
              </a:lnSpc>
            </a:pPr>
            <a:r>
              <a:rPr lang="en-US" sz="2000" u="sng"/>
              <a:t>Beneficial in peripheral neuropathy</a:t>
            </a:r>
            <a:r>
              <a:rPr lang="en-US" sz="2000"/>
              <a:t>, but less certain in CIPN</a:t>
            </a:r>
          </a:p>
          <a:p>
            <a:pPr>
              <a:lnSpc>
                <a:spcPct val="110000"/>
              </a:lnSpc>
            </a:pPr>
            <a:r>
              <a:rPr lang="en-US" sz="2000"/>
              <a:t>Beneficial for</a:t>
            </a:r>
            <a:r>
              <a:rPr lang="en-US" sz="2000" u="sng"/>
              <a:t> refractory CINV</a:t>
            </a:r>
          </a:p>
          <a:p>
            <a:pPr>
              <a:lnSpc>
                <a:spcPct val="110000"/>
              </a:lnSpc>
            </a:pPr>
            <a:r>
              <a:rPr lang="en-US" sz="2000"/>
              <a:t>Limited evidence of sleep improvement in patients with cancer pain</a:t>
            </a:r>
          </a:p>
          <a:p>
            <a:pPr>
              <a:lnSpc>
                <a:spcPct val="110000"/>
              </a:lnSpc>
            </a:pPr>
            <a:r>
              <a:rPr lang="en-US" sz="2000"/>
              <a:t>Lack of evidence for improvement of appetite/ weight gain in patients with cancer</a:t>
            </a:r>
          </a:p>
          <a:p>
            <a:pPr>
              <a:lnSpc>
                <a:spcPct val="110000"/>
              </a:lnSpc>
            </a:pPr>
            <a:r>
              <a:rPr lang="en-US" sz="2000"/>
              <a:t>No evidence for benefit in anxiety/ depression;</a:t>
            </a:r>
            <a:r>
              <a:rPr lang="en-US" sz="2000" u="sng"/>
              <a:t> high THC can exacerbate anxiety</a:t>
            </a:r>
          </a:p>
          <a:p>
            <a:pPr>
              <a:lnSpc>
                <a:spcPct val="110000"/>
              </a:lnSpc>
            </a:pPr>
            <a:r>
              <a:rPr lang="en-US" sz="2000"/>
              <a:t>CBD is beneficial in rare pediatric seizure disorders</a:t>
            </a:r>
          </a:p>
          <a:p>
            <a:pPr>
              <a:lnSpc>
                <a:spcPct val="110000"/>
              </a:lnSpc>
            </a:pPr>
            <a:r>
              <a:rPr lang="en-US" sz="2000"/>
              <a:t>Importantly, the THC products your patients are using from the dispensary (or down the street) are not reflected in the literature</a:t>
            </a:r>
          </a:p>
          <a:p>
            <a:pPr>
              <a:lnSpc>
                <a:spcPct val="110000"/>
              </a:lnSpc>
            </a:pPr>
            <a:r>
              <a:rPr lang="en-US" sz="2000"/>
              <a:t>A lot more research is needed, but is it coming?</a:t>
            </a:r>
          </a:p>
        </p:txBody>
      </p:sp>
    </p:spTree>
    <p:extLst>
      <p:ext uri="{BB962C8B-B14F-4D97-AF65-F5344CB8AC3E}">
        <p14:creationId xmlns:p14="http://schemas.microsoft.com/office/powerpoint/2010/main" val="4249043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E0221-2FE9-15A3-69FD-6E99BA7BCE84}"/>
              </a:ext>
            </a:extLst>
          </p:cNvPr>
          <p:cNvSpPr>
            <a:spLocks noGrp="1"/>
          </p:cNvSpPr>
          <p:nvPr>
            <p:ph type="title"/>
          </p:nvPr>
        </p:nvSpPr>
        <p:spPr/>
        <p:txBody>
          <a:bodyPr/>
          <a:lstStyle/>
          <a:p>
            <a:r>
              <a:rPr lang="en-US">
                <a:latin typeface="Georgia"/>
              </a:rPr>
              <a:t>Disclosures</a:t>
            </a:r>
            <a:endParaRPr lang="en-US"/>
          </a:p>
        </p:txBody>
      </p:sp>
      <p:sp>
        <p:nvSpPr>
          <p:cNvPr id="4" name="Date Placeholder 3">
            <a:extLst>
              <a:ext uri="{FF2B5EF4-FFF2-40B4-BE49-F238E27FC236}">
                <a16:creationId xmlns:a16="http://schemas.microsoft.com/office/drawing/2014/main" id="{13026D8C-CF9D-3417-EEFA-270149A3C644}"/>
              </a:ext>
            </a:extLst>
          </p:cNvPr>
          <p:cNvSpPr>
            <a:spLocks noGrp="1"/>
          </p:cNvSpPr>
          <p:nvPr>
            <p:ph type="dt" sz="half" idx="10"/>
          </p:nvPr>
        </p:nvSpPr>
        <p:spPr/>
        <p:txBody>
          <a:bodyPr/>
          <a:lstStyle/>
          <a:p>
            <a:endParaRPr lang="en-US"/>
          </a:p>
        </p:txBody>
      </p:sp>
      <p:sp>
        <p:nvSpPr>
          <p:cNvPr id="7" name="TextBox 6">
            <a:extLst>
              <a:ext uri="{FF2B5EF4-FFF2-40B4-BE49-F238E27FC236}">
                <a16:creationId xmlns:a16="http://schemas.microsoft.com/office/drawing/2014/main" id="{C37C2060-BD87-2DB6-D713-1A21C0DEEA95}"/>
              </a:ext>
            </a:extLst>
          </p:cNvPr>
          <p:cNvSpPr txBox="1"/>
          <p:nvPr/>
        </p:nvSpPr>
        <p:spPr>
          <a:xfrm>
            <a:off x="833886" y="1387415"/>
            <a:ext cx="10517037"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endParaRPr lang="en-US">
              <a:latin typeface="Century Gothic"/>
              <a:ea typeface="Segoe UI"/>
              <a:cs typeface="Segoe UI"/>
            </a:endParaRPr>
          </a:p>
          <a:p>
            <a:pPr rtl="0"/>
            <a:r>
              <a:rPr lang="en-US">
                <a:latin typeface="Century Gothic"/>
                <a:ea typeface="Segoe UI"/>
                <a:cs typeface="Segoe UI"/>
              </a:rPr>
              <a:t>​</a:t>
            </a:r>
          </a:p>
          <a:p>
            <a:pPr rtl="0"/>
            <a:r>
              <a:rPr lang="en-US" b="1" u="sng" baseline="0">
                <a:latin typeface="Century Gothic"/>
                <a:ea typeface="Segoe UI"/>
                <a:cs typeface="Segoe UI"/>
              </a:rPr>
              <a:t>Disclosure Statement</a:t>
            </a:r>
            <a:r>
              <a:rPr lang="en-US">
                <a:latin typeface="Century Gothic"/>
                <a:ea typeface="Segoe UI"/>
                <a:cs typeface="Segoe UI"/>
              </a:rPr>
              <a:t>​</a:t>
            </a:r>
          </a:p>
          <a:p>
            <a:r>
              <a:rPr lang="en-US">
                <a:latin typeface="Century Gothic"/>
                <a:cs typeface="Segoe UI"/>
              </a:rPr>
              <a:t>The authors have nothing to disclose and there are no conflicts of interest.</a:t>
            </a:r>
            <a:endParaRPr lang="en-US"/>
          </a:p>
          <a:p>
            <a:pPr algn="ctr"/>
            <a:endParaRPr lang="en-US"/>
          </a:p>
        </p:txBody>
      </p:sp>
    </p:spTree>
    <p:extLst>
      <p:ext uri="{BB962C8B-B14F-4D97-AF65-F5344CB8AC3E}">
        <p14:creationId xmlns:p14="http://schemas.microsoft.com/office/powerpoint/2010/main" val="2000734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2210F-0D28-5694-DAB4-F6E164CD829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06787F4-146C-6F53-E0E3-E459FEFF5FD5}"/>
              </a:ext>
            </a:extLst>
          </p:cNvPr>
          <p:cNvSpPr>
            <a:spLocks noGrp="1"/>
          </p:cNvSpPr>
          <p:nvPr>
            <p:ph type="title"/>
          </p:nvPr>
        </p:nvSpPr>
        <p:spPr>
          <a:xfrm>
            <a:off x="838200" y="365125"/>
            <a:ext cx="10515600" cy="1325563"/>
          </a:xfrm>
        </p:spPr>
        <p:txBody>
          <a:bodyPr/>
          <a:lstStyle/>
          <a:p>
            <a:r>
              <a:rPr lang="en-US">
                <a:latin typeface="Georgia"/>
              </a:rPr>
              <a:t>Back to the clinic</a:t>
            </a:r>
            <a:endParaRPr lang="en-US"/>
          </a:p>
        </p:txBody>
      </p:sp>
      <p:sp>
        <p:nvSpPr>
          <p:cNvPr id="2" name="Content Placeholder 1">
            <a:extLst>
              <a:ext uri="{FF2B5EF4-FFF2-40B4-BE49-F238E27FC236}">
                <a16:creationId xmlns:a16="http://schemas.microsoft.com/office/drawing/2014/main" id="{2F0D4715-CA84-D775-A7B9-16D17B0D16BA}"/>
              </a:ext>
            </a:extLst>
          </p:cNvPr>
          <p:cNvSpPr>
            <a:spLocks noGrp="1"/>
          </p:cNvSpPr>
          <p:nvPr>
            <p:ph idx="4294967295"/>
          </p:nvPr>
        </p:nvSpPr>
        <p:spPr>
          <a:xfrm>
            <a:off x="838200" y="1835120"/>
            <a:ext cx="10515600" cy="3982616"/>
          </a:xfrm>
        </p:spPr>
        <p:txBody>
          <a:bodyPr vert="horz" lIns="91440" tIns="45720" rIns="91440" bIns="45720" rtlCol="0" anchor="t">
            <a:noAutofit/>
          </a:bodyPr>
          <a:lstStyle/>
          <a:p>
            <a:pPr>
              <a:spcBef>
                <a:spcPts val="0"/>
              </a:spcBef>
            </a:pPr>
            <a:r>
              <a:rPr lang="en-US" sz="2200">
                <a:latin typeface="Century Gothic"/>
              </a:rPr>
              <a:t>39 </a:t>
            </a:r>
            <a:r>
              <a:rPr lang="en-US" sz="2200" err="1">
                <a:latin typeface="Century Gothic"/>
              </a:rPr>
              <a:t>y.o</a:t>
            </a:r>
            <a:r>
              <a:rPr lang="en-US" sz="2200">
                <a:latin typeface="Century Gothic"/>
              </a:rPr>
              <a:t>. female with metastatic breast ca inquiring about medical cannabis for pain, anxiety, and insomnia.</a:t>
            </a:r>
          </a:p>
          <a:p>
            <a:pPr>
              <a:spcBef>
                <a:spcPts val="0"/>
              </a:spcBef>
            </a:pPr>
            <a:endParaRPr lang="en-US" sz="2200">
              <a:latin typeface="Century Gothic"/>
            </a:endParaRPr>
          </a:p>
          <a:p>
            <a:pPr marL="285750" indent="-285750">
              <a:spcBef>
                <a:spcPts val="0"/>
              </a:spcBef>
              <a:buFont typeface="Arial,Sans-Serif" panose="020B0604020202020204" pitchFamily="34" charset="0"/>
            </a:pPr>
            <a:r>
              <a:rPr lang="en-US" sz="2200">
                <a:latin typeface="Century Gothic"/>
              </a:rPr>
              <a:t>Pain was primarily musculoskeletal  and chronic</a:t>
            </a:r>
          </a:p>
          <a:p>
            <a:pPr marL="285750" indent="-285750">
              <a:spcBef>
                <a:spcPts val="0"/>
              </a:spcBef>
              <a:buFont typeface="Arial,Sans-Serif" panose="020B0604020202020204" pitchFamily="34" charset="0"/>
            </a:pPr>
            <a:endParaRPr lang="en-US" sz="2200">
              <a:latin typeface="Century Gothic"/>
            </a:endParaRPr>
          </a:p>
          <a:p>
            <a:pPr marL="285750" indent="-285750">
              <a:spcBef>
                <a:spcPts val="0"/>
              </a:spcBef>
              <a:buFont typeface="Arial,Sans-Serif" panose="020B0604020202020204" pitchFamily="34" charset="0"/>
            </a:pPr>
            <a:r>
              <a:rPr lang="en-US" sz="2200">
                <a:latin typeface="Century Gothic"/>
              </a:rPr>
              <a:t>Anxiety consistent with GAD and has not been on any first-line treatments (i.e. SSRI or SNRI)</a:t>
            </a:r>
          </a:p>
          <a:p>
            <a:pPr marL="285750" indent="-285750">
              <a:spcBef>
                <a:spcPts val="0"/>
              </a:spcBef>
              <a:buFont typeface="Arial,Sans-Serif" panose="020B0604020202020204" pitchFamily="34" charset="0"/>
            </a:pPr>
            <a:endParaRPr lang="en-US" sz="2200">
              <a:latin typeface="Century Gothic"/>
            </a:endParaRPr>
          </a:p>
          <a:p>
            <a:pPr marL="285750" indent="-285750">
              <a:spcBef>
                <a:spcPts val="0"/>
              </a:spcBef>
              <a:buFont typeface="Arial,Sans-Serif" panose="020B0604020202020204" pitchFamily="34" charset="0"/>
            </a:pPr>
            <a:r>
              <a:rPr lang="en-US" sz="2200">
                <a:latin typeface="Century Gothic"/>
              </a:rPr>
              <a:t>Multifactorial insomnia with some behavioral components</a:t>
            </a:r>
          </a:p>
        </p:txBody>
      </p:sp>
    </p:spTree>
    <p:extLst>
      <p:ext uri="{BB962C8B-B14F-4D97-AF65-F5344CB8AC3E}">
        <p14:creationId xmlns:p14="http://schemas.microsoft.com/office/powerpoint/2010/main" val="30575556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0E501-DEE2-9F6A-9040-2E6103ECBF9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E5EAEDD-EE1C-094F-0FDD-D64EF79B91F8}"/>
              </a:ext>
            </a:extLst>
          </p:cNvPr>
          <p:cNvSpPr>
            <a:spLocks noGrp="1"/>
          </p:cNvSpPr>
          <p:nvPr>
            <p:ph type="title"/>
          </p:nvPr>
        </p:nvSpPr>
        <p:spPr>
          <a:xfrm>
            <a:off x="838200" y="365125"/>
            <a:ext cx="10515600" cy="1325563"/>
          </a:xfrm>
        </p:spPr>
        <p:txBody>
          <a:bodyPr/>
          <a:lstStyle/>
          <a:p>
            <a:r>
              <a:rPr lang="en-US">
                <a:latin typeface="Georgia"/>
              </a:rPr>
              <a:t>In the clinic</a:t>
            </a:r>
            <a:endParaRPr lang="en-US"/>
          </a:p>
        </p:txBody>
      </p:sp>
      <p:sp>
        <p:nvSpPr>
          <p:cNvPr id="2" name="Content Placeholder 1">
            <a:extLst>
              <a:ext uri="{FF2B5EF4-FFF2-40B4-BE49-F238E27FC236}">
                <a16:creationId xmlns:a16="http://schemas.microsoft.com/office/drawing/2014/main" id="{5DB7CCF7-E96B-66CD-D650-6C907AD55479}"/>
              </a:ext>
            </a:extLst>
          </p:cNvPr>
          <p:cNvSpPr>
            <a:spLocks noGrp="1"/>
          </p:cNvSpPr>
          <p:nvPr>
            <p:ph idx="4294967295"/>
          </p:nvPr>
        </p:nvSpPr>
        <p:spPr>
          <a:xfrm>
            <a:off x="838200" y="1835120"/>
            <a:ext cx="10515600" cy="3982616"/>
          </a:xfrm>
        </p:spPr>
        <p:txBody>
          <a:bodyPr vert="horz" lIns="91440" tIns="45720" rIns="91440" bIns="45720" rtlCol="0" anchor="t">
            <a:noAutofit/>
          </a:bodyPr>
          <a:lstStyle/>
          <a:p>
            <a:pPr>
              <a:spcBef>
                <a:spcPts val="0"/>
              </a:spcBef>
            </a:pPr>
            <a:r>
              <a:rPr lang="en-US" sz="2200">
                <a:latin typeface="Century Gothic"/>
              </a:rPr>
              <a:t>76 </a:t>
            </a:r>
            <a:r>
              <a:rPr lang="en-US" sz="2200" err="1">
                <a:latin typeface="Century Gothic"/>
              </a:rPr>
              <a:t>y.o</a:t>
            </a:r>
            <a:r>
              <a:rPr lang="en-US" sz="2200">
                <a:latin typeface="Century Gothic"/>
              </a:rPr>
              <a:t>. male with h/o multiple myeloma s/p chemotherapy and stem cell transplant who is following with anesthesia pain management for chronic CIPN. Currently taking low dose naltrexone for neuropathy. He was referred to palliative care clinic for evaluation of low THC oil use. </a:t>
            </a:r>
          </a:p>
          <a:p>
            <a:pPr>
              <a:spcBef>
                <a:spcPts val="0"/>
              </a:spcBef>
            </a:pPr>
            <a:endParaRPr lang="en-US" sz="2200">
              <a:latin typeface="Century Gothic"/>
            </a:endParaRPr>
          </a:p>
          <a:p>
            <a:pPr>
              <a:spcBef>
                <a:spcPts val="0"/>
              </a:spcBef>
            </a:pPr>
            <a:r>
              <a:rPr lang="en-US" sz="2200" err="1">
                <a:latin typeface="Century Gothic"/>
              </a:rPr>
              <a:t>Sx</a:t>
            </a:r>
            <a:r>
              <a:rPr lang="en-US" sz="2200">
                <a:latin typeface="Century Gothic"/>
              </a:rPr>
              <a:t> started a few years ago with chemotherapy before transplant. </a:t>
            </a:r>
            <a:r>
              <a:rPr lang="en-US" sz="2200" err="1">
                <a:latin typeface="Century Gothic"/>
              </a:rPr>
              <a:t>Sx</a:t>
            </a:r>
            <a:r>
              <a:rPr lang="en-US" sz="2200">
                <a:latin typeface="Century Gothic"/>
              </a:rPr>
              <a:t> started in bilateral hands and feet and radiate up his thighs into his abdomen. </a:t>
            </a:r>
          </a:p>
          <a:p>
            <a:pPr>
              <a:spcBef>
                <a:spcPts val="0"/>
              </a:spcBef>
            </a:pPr>
            <a:endParaRPr lang="en-US" sz="2200">
              <a:latin typeface="Century Gothic"/>
            </a:endParaRPr>
          </a:p>
          <a:p>
            <a:pPr>
              <a:spcBef>
                <a:spcPts val="0"/>
              </a:spcBef>
            </a:pPr>
            <a:r>
              <a:rPr lang="en-US" sz="2200">
                <a:latin typeface="Century Gothic"/>
              </a:rPr>
              <a:t>Did not tolerate duloxetine due to dizziness and balance issues. Also failed gabapentin and alpha lipoic acid.</a:t>
            </a:r>
            <a:endParaRPr lang="en-US" sz="2200"/>
          </a:p>
          <a:p>
            <a:endParaRPr lang="en-US" sz="1800">
              <a:latin typeface="Century Gothic"/>
            </a:endParaRPr>
          </a:p>
        </p:txBody>
      </p:sp>
    </p:spTree>
    <p:extLst>
      <p:ext uri="{BB962C8B-B14F-4D97-AF65-F5344CB8AC3E}">
        <p14:creationId xmlns:p14="http://schemas.microsoft.com/office/powerpoint/2010/main" val="32409182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A5D3-46A9-D259-DD3A-6053B6CED6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848041-5117-D58B-84D7-C5A64F946043}"/>
              </a:ext>
            </a:extLst>
          </p:cNvPr>
          <p:cNvSpPr>
            <a:spLocks noGrp="1"/>
          </p:cNvSpPr>
          <p:nvPr>
            <p:ph type="title"/>
          </p:nvPr>
        </p:nvSpPr>
        <p:spPr>
          <a:xfrm>
            <a:off x="871108" y="588245"/>
            <a:ext cx="10449784" cy="1265928"/>
          </a:xfrm>
        </p:spPr>
        <p:txBody>
          <a:bodyPr anchor="b">
            <a:normAutofit/>
          </a:bodyPr>
          <a:lstStyle/>
          <a:p>
            <a:r>
              <a:rPr lang="en-US"/>
              <a:t>When the evidence is lacking...</a:t>
            </a:r>
          </a:p>
        </p:txBody>
      </p:sp>
      <p:sp>
        <p:nvSpPr>
          <p:cNvPr id="4" name="Content Placeholder 3">
            <a:extLst>
              <a:ext uri="{FF2B5EF4-FFF2-40B4-BE49-F238E27FC236}">
                <a16:creationId xmlns:a16="http://schemas.microsoft.com/office/drawing/2014/main" id="{FA34E629-A87F-737F-3BC4-5B841FB61DB7}"/>
              </a:ext>
            </a:extLst>
          </p:cNvPr>
          <p:cNvSpPr>
            <a:spLocks noGrp="1"/>
          </p:cNvSpPr>
          <p:nvPr>
            <p:ph idx="1"/>
          </p:nvPr>
        </p:nvSpPr>
        <p:spPr>
          <a:xfrm>
            <a:off x="877824" y="2157984"/>
            <a:ext cx="10442448" cy="3903819"/>
          </a:xfrm>
        </p:spPr>
        <p:txBody>
          <a:bodyPr vert="horz" lIns="91440" tIns="45720" rIns="91440" bIns="45720" rtlCol="0" anchor="t">
            <a:normAutofit/>
          </a:bodyPr>
          <a:lstStyle/>
          <a:p>
            <a:pPr marL="0" indent="0">
              <a:buNone/>
            </a:pPr>
            <a:endParaRPr lang="en-US"/>
          </a:p>
          <a:p>
            <a:r>
              <a:rPr lang="en-US" sz="2000"/>
              <a:t>We are taught from the very beginning that evidence-based medicine is the gold standard, and for good reason!</a:t>
            </a:r>
          </a:p>
          <a:p>
            <a:r>
              <a:rPr lang="en-US" sz="2000"/>
              <a:t>But what about if the evidence isn't there? And it isn't coming anytime soon? </a:t>
            </a:r>
          </a:p>
          <a:p>
            <a:r>
              <a:rPr lang="en-US" sz="2000"/>
              <a:t>We still have patients who are relying on us to help them feel better.</a:t>
            </a:r>
          </a:p>
          <a:p>
            <a:r>
              <a:rPr lang="en-US" sz="2000"/>
              <a:t>When the goal is to help patients feel better, like it often is in palliative care, what about the patient's perception of improvement? What about safety?</a:t>
            </a:r>
          </a:p>
        </p:txBody>
      </p:sp>
    </p:spTree>
    <p:extLst>
      <p:ext uri="{BB962C8B-B14F-4D97-AF65-F5344CB8AC3E}">
        <p14:creationId xmlns:p14="http://schemas.microsoft.com/office/powerpoint/2010/main" val="3517482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4A07A-5D30-4478-1D79-00291AC7D2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EBC2DA-A841-F611-8ABF-29CC5C5BD242}"/>
              </a:ext>
            </a:extLst>
          </p:cNvPr>
          <p:cNvSpPr>
            <a:spLocks noGrp="1"/>
          </p:cNvSpPr>
          <p:nvPr>
            <p:ph type="title"/>
          </p:nvPr>
        </p:nvSpPr>
        <p:spPr>
          <a:xfrm>
            <a:off x="1558606" y="1274927"/>
            <a:ext cx="9262725" cy="3139281"/>
          </a:xfrm>
        </p:spPr>
        <p:txBody>
          <a:bodyPr wrap="square" anchor="t">
            <a:spAutoFit/>
          </a:bodyPr>
          <a:lstStyle/>
          <a:p>
            <a:r>
              <a:rPr lang="en-US" sz="4400">
                <a:latin typeface="Georgia"/>
              </a:rPr>
              <a:t>Perceptions of Benefits and Harms of Medical Cannabis among Seriously Ill Patients in an Outpatient Palliative Care Practice </a:t>
            </a:r>
            <a:r>
              <a:rPr lang="en-US" sz="4400" baseline="30000">
                <a:latin typeface="Georgia"/>
              </a:rPr>
              <a:t>17</a:t>
            </a:r>
            <a:endParaRPr lang="en-US" baseline="30000"/>
          </a:p>
        </p:txBody>
      </p:sp>
    </p:spTree>
    <p:extLst>
      <p:ext uri="{BB962C8B-B14F-4D97-AF65-F5344CB8AC3E}">
        <p14:creationId xmlns:p14="http://schemas.microsoft.com/office/powerpoint/2010/main" val="9929680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2BB13-E304-BBFD-A4B0-603FC7AE0E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B5EAB7-BDC6-8C1D-A0C1-87519F1AE1F7}"/>
              </a:ext>
            </a:extLst>
          </p:cNvPr>
          <p:cNvSpPr>
            <a:spLocks noGrp="1"/>
          </p:cNvSpPr>
          <p:nvPr>
            <p:ph type="title"/>
          </p:nvPr>
        </p:nvSpPr>
        <p:spPr>
          <a:xfrm>
            <a:off x="871108" y="588245"/>
            <a:ext cx="10449784" cy="1265928"/>
          </a:xfrm>
        </p:spPr>
        <p:txBody>
          <a:bodyPr anchor="b">
            <a:normAutofit/>
          </a:bodyPr>
          <a:lstStyle/>
          <a:p>
            <a:r>
              <a:rPr lang="en-US"/>
              <a:t>Patient Demographics</a:t>
            </a:r>
            <a:r>
              <a:rPr lang="en-US" baseline="30000"/>
              <a:t>17</a:t>
            </a:r>
          </a:p>
        </p:txBody>
      </p:sp>
      <p:sp>
        <p:nvSpPr>
          <p:cNvPr id="4" name="Content Placeholder 3">
            <a:extLst>
              <a:ext uri="{FF2B5EF4-FFF2-40B4-BE49-F238E27FC236}">
                <a16:creationId xmlns:a16="http://schemas.microsoft.com/office/drawing/2014/main" id="{C4B8F121-391B-3A14-F300-95B296AEF1B8}"/>
              </a:ext>
            </a:extLst>
          </p:cNvPr>
          <p:cNvSpPr>
            <a:spLocks noGrp="1"/>
          </p:cNvSpPr>
          <p:nvPr>
            <p:ph idx="1"/>
          </p:nvPr>
        </p:nvSpPr>
        <p:spPr>
          <a:xfrm>
            <a:off x="877824" y="2157984"/>
            <a:ext cx="10442448" cy="3903819"/>
          </a:xfrm>
        </p:spPr>
        <p:txBody>
          <a:bodyPr vert="horz" lIns="91440" tIns="45720" rIns="91440" bIns="45720" rtlCol="0" anchor="t">
            <a:normAutofit/>
          </a:bodyPr>
          <a:lstStyle/>
          <a:p>
            <a:pPr marL="0" indent="0">
              <a:lnSpc>
                <a:spcPct val="100000"/>
              </a:lnSpc>
              <a:spcBef>
                <a:spcPts val="0"/>
              </a:spcBef>
              <a:buNone/>
            </a:pPr>
            <a:r>
              <a:rPr lang="en-US" sz="2400">
                <a:latin typeface="Century Gothic"/>
              </a:rPr>
              <a:t>101 patients invited to participate</a:t>
            </a:r>
            <a:endParaRPr lang="en-US" sz="2400" baseline="30000">
              <a:latin typeface="Century Gothic"/>
            </a:endParaRPr>
          </a:p>
          <a:p>
            <a:pPr marL="342900" indent="-342900">
              <a:lnSpc>
                <a:spcPct val="100000"/>
              </a:lnSpc>
              <a:spcBef>
                <a:spcPts val="0"/>
              </a:spcBef>
              <a:buFont typeface="Arial,Sans-Serif"/>
            </a:pPr>
            <a:r>
              <a:rPr lang="en-US" sz="2400">
                <a:latin typeface="Century Gothic"/>
              </a:rPr>
              <a:t>100% response rate</a:t>
            </a:r>
          </a:p>
          <a:p>
            <a:pPr marL="342900" indent="-342900">
              <a:lnSpc>
                <a:spcPct val="100000"/>
              </a:lnSpc>
              <a:spcBef>
                <a:spcPts val="0"/>
              </a:spcBef>
              <a:buFont typeface="Arial,Sans-Serif"/>
            </a:pPr>
            <a:r>
              <a:rPr lang="en-US" sz="2400">
                <a:latin typeface="Century Gothic"/>
              </a:rPr>
              <a:t>55.7% male</a:t>
            </a:r>
          </a:p>
          <a:p>
            <a:pPr marL="342900" indent="-342900">
              <a:lnSpc>
                <a:spcPct val="100000"/>
              </a:lnSpc>
              <a:spcBef>
                <a:spcPts val="0"/>
              </a:spcBef>
              <a:buFont typeface="Arial,Sans-Serif"/>
            </a:pPr>
            <a:r>
              <a:rPr lang="en-US" sz="2400">
                <a:latin typeface="Century Gothic"/>
              </a:rPr>
              <a:t>64% ≥ 50 </a:t>
            </a:r>
            <a:r>
              <a:rPr lang="en-US" sz="2400" err="1">
                <a:latin typeface="Century Gothic"/>
              </a:rPr>
              <a:t>y.o</a:t>
            </a:r>
            <a:r>
              <a:rPr lang="en-US" sz="2400">
                <a:latin typeface="Century Gothic"/>
              </a:rPr>
              <a:t>.</a:t>
            </a:r>
          </a:p>
          <a:p>
            <a:pPr marL="342900" indent="-342900">
              <a:lnSpc>
                <a:spcPct val="100000"/>
              </a:lnSpc>
              <a:spcBef>
                <a:spcPts val="0"/>
              </a:spcBef>
              <a:buFont typeface="Arial,Sans-Serif"/>
            </a:pPr>
            <a:r>
              <a:rPr lang="en-US" sz="2400">
                <a:latin typeface="Century Gothic"/>
              </a:rPr>
              <a:t>82.6% with high school degree or equivalent</a:t>
            </a:r>
          </a:p>
          <a:p>
            <a:pPr marL="342900" indent="-342900">
              <a:lnSpc>
                <a:spcPct val="100000"/>
              </a:lnSpc>
              <a:spcBef>
                <a:spcPts val="0"/>
              </a:spcBef>
              <a:buFont typeface="Arial,Sans-Serif"/>
            </a:pPr>
            <a:r>
              <a:rPr lang="en-US" sz="2400">
                <a:latin typeface="Century Gothic"/>
              </a:rPr>
              <a:t>61.2% married</a:t>
            </a:r>
          </a:p>
          <a:p>
            <a:pPr marL="342900" indent="-342900">
              <a:lnSpc>
                <a:spcPct val="100000"/>
              </a:lnSpc>
              <a:spcBef>
                <a:spcPts val="0"/>
              </a:spcBef>
              <a:buFont typeface="Arial,Sans-Serif"/>
            </a:pPr>
            <a:r>
              <a:rPr lang="en-US" sz="2400">
                <a:latin typeface="Century Gothic"/>
              </a:rPr>
              <a:t>56.7% on disability and unable to work</a:t>
            </a:r>
          </a:p>
          <a:p>
            <a:pPr marL="342900" indent="-342900">
              <a:lnSpc>
                <a:spcPct val="100000"/>
              </a:lnSpc>
              <a:spcBef>
                <a:spcPts val="0"/>
              </a:spcBef>
              <a:buFont typeface="Arial,Sans-Serif"/>
            </a:pPr>
            <a:r>
              <a:rPr lang="en-US" sz="2400">
                <a:latin typeface="Century Gothic"/>
              </a:rPr>
              <a:t>15.5% full or part-time employment</a:t>
            </a:r>
            <a:endParaRPr lang="en-US">
              <a:latin typeface="Century Gothic"/>
            </a:endParaRPr>
          </a:p>
          <a:p>
            <a:pPr marL="342900" indent="-342900">
              <a:lnSpc>
                <a:spcPct val="100000"/>
              </a:lnSpc>
              <a:spcBef>
                <a:spcPts val="0"/>
              </a:spcBef>
              <a:buFont typeface="Arial,Sans-Serif" panose="020B0604020202020204" pitchFamily="34" charset="0"/>
            </a:pPr>
            <a:endParaRPr lang="en-US" sz="2400">
              <a:solidFill>
                <a:srgbClr val="3F3F3F"/>
              </a:solidFill>
              <a:latin typeface="Bodoni MT"/>
            </a:endParaRPr>
          </a:p>
        </p:txBody>
      </p:sp>
    </p:spTree>
    <p:extLst>
      <p:ext uri="{BB962C8B-B14F-4D97-AF65-F5344CB8AC3E}">
        <p14:creationId xmlns:p14="http://schemas.microsoft.com/office/powerpoint/2010/main" val="3761311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6A248-52B2-033B-68C4-15478023E0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C314EF-6DC5-C63D-D9DC-1E607B3D8209}"/>
              </a:ext>
            </a:extLst>
          </p:cNvPr>
          <p:cNvSpPr>
            <a:spLocks noGrp="1"/>
          </p:cNvSpPr>
          <p:nvPr>
            <p:ph type="title"/>
          </p:nvPr>
        </p:nvSpPr>
        <p:spPr>
          <a:xfrm>
            <a:off x="871108" y="588245"/>
            <a:ext cx="10449784" cy="1265928"/>
          </a:xfrm>
        </p:spPr>
        <p:txBody>
          <a:bodyPr vert="horz" lIns="91440" tIns="45720" rIns="91440" bIns="45720" rtlCol="0" anchor="b">
            <a:normAutofit/>
          </a:bodyPr>
          <a:lstStyle/>
          <a:p>
            <a:r>
              <a:rPr lang="en-US" kern="1200">
                <a:latin typeface="Georgia"/>
              </a:rPr>
              <a:t>Qualifying Diagnosis</a:t>
            </a:r>
            <a:r>
              <a:rPr lang="en-US" kern="1200" baseline="30000">
                <a:latin typeface="Georgia"/>
              </a:rPr>
              <a:t>17</a:t>
            </a:r>
            <a:endParaRPr lang="en-US" kern="1200">
              <a:latin typeface="Georgia"/>
            </a:endParaRPr>
          </a:p>
        </p:txBody>
      </p:sp>
      <p:sp>
        <p:nvSpPr>
          <p:cNvPr id="12" name="TextBox 11">
            <a:extLst>
              <a:ext uri="{FF2B5EF4-FFF2-40B4-BE49-F238E27FC236}">
                <a16:creationId xmlns:a16="http://schemas.microsoft.com/office/drawing/2014/main" id="{89D661E1-AE88-6050-6D5F-D8EC95CF55C4}"/>
              </a:ext>
            </a:extLst>
          </p:cNvPr>
          <p:cNvSpPr txBox="1"/>
          <p:nvPr/>
        </p:nvSpPr>
        <p:spPr>
          <a:xfrm>
            <a:off x="877824" y="2159175"/>
            <a:ext cx="9950505" cy="401778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228600" indent="-228600">
              <a:lnSpc>
                <a:spcPct val="120000"/>
              </a:lnSpc>
              <a:spcBef>
                <a:spcPts val="1000"/>
              </a:spcBef>
              <a:buFont typeface="Arial" panose="020B0604020202020204" pitchFamily="34" charset="0"/>
              <a:buChar char="•"/>
            </a:pPr>
            <a:r>
              <a:rPr lang="en-US" sz="2400">
                <a:solidFill>
                  <a:schemeClr val="tx2"/>
                </a:solidFill>
              </a:rPr>
              <a:t>75.5% Cancer</a:t>
            </a:r>
          </a:p>
          <a:p>
            <a:pPr marL="228600" indent="-228600">
              <a:lnSpc>
                <a:spcPct val="120000"/>
              </a:lnSpc>
              <a:spcBef>
                <a:spcPts val="1000"/>
              </a:spcBef>
              <a:buFont typeface="Arial" panose="020B0604020202020204" pitchFamily="34" charset="0"/>
              <a:buChar char="•"/>
            </a:pPr>
            <a:endParaRPr lang="en-US" sz="2400">
              <a:solidFill>
                <a:schemeClr val="tx2"/>
              </a:solidFill>
            </a:endParaRPr>
          </a:p>
          <a:p>
            <a:pPr marL="228600" indent="-228600">
              <a:lnSpc>
                <a:spcPct val="120000"/>
              </a:lnSpc>
              <a:spcBef>
                <a:spcPts val="1000"/>
              </a:spcBef>
              <a:buFont typeface="Arial" panose="020B0604020202020204" pitchFamily="34" charset="0"/>
              <a:buChar char="•"/>
            </a:pPr>
            <a:r>
              <a:rPr lang="en-US" sz="2400">
                <a:solidFill>
                  <a:schemeClr val="tx2"/>
                </a:solidFill>
              </a:rPr>
              <a:t>17% Severe peripheral neuropathy</a:t>
            </a:r>
          </a:p>
          <a:p>
            <a:pPr marL="228600" indent="-228600">
              <a:lnSpc>
                <a:spcPct val="120000"/>
              </a:lnSpc>
              <a:spcBef>
                <a:spcPts val="1000"/>
              </a:spcBef>
              <a:buFont typeface="Arial" panose="020B0604020202020204" pitchFamily="34" charset="0"/>
              <a:buChar char="•"/>
            </a:pPr>
            <a:endParaRPr lang="en-US" sz="2400">
              <a:solidFill>
                <a:schemeClr val="tx2"/>
              </a:solidFill>
            </a:endParaRPr>
          </a:p>
          <a:p>
            <a:pPr marL="228600" indent="-228600">
              <a:lnSpc>
                <a:spcPct val="120000"/>
              </a:lnSpc>
              <a:spcBef>
                <a:spcPts val="1000"/>
              </a:spcBef>
              <a:buFont typeface="Arial" panose="020B0604020202020204" pitchFamily="34" charset="0"/>
              <a:buChar char="•"/>
            </a:pPr>
            <a:r>
              <a:rPr lang="en-US" sz="2400">
                <a:solidFill>
                  <a:schemeClr val="tx2"/>
                </a:solidFill>
              </a:rPr>
              <a:t>5.3% Other: ALS/ MS, GvHD, HIV, seizures/ epilepsy, Crohn's disease</a:t>
            </a:r>
          </a:p>
          <a:p>
            <a:pPr marL="228600" indent="-228600">
              <a:lnSpc>
                <a:spcPct val="120000"/>
              </a:lnSpc>
              <a:spcBef>
                <a:spcPts val="1000"/>
              </a:spcBef>
              <a:buFont typeface="Arial" panose="020B0604020202020204" pitchFamily="34" charset="0"/>
              <a:buChar char="•"/>
            </a:pPr>
            <a:endParaRPr lang="en-US" sz="1600">
              <a:solidFill>
                <a:schemeClr val="tx2"/>
              </a:solidFill>
            </a:endParaRPr>
          </a:p>
          <a:p>
            <a:pPr marL="228600" indent="-228600">
              <a:lnSpc>
                <a:spcPct val="120000"/>
              </a:lnSpc>
              <a:spcBef>
                <a:spcPts val="1000"/>
              </a:spcBef>
              <a:buFont typeface="Arial" panose="020B0604020202020204" pitchFamily="34" charset="0"/>
              <a:buChar char="•"/>
            </a:pPr>
            <a:endParaRPr lang="en-US" sz="1600">
              <a:solidFill>
                <a:schemeClr val="tx2"/>
              </a:solidFill>
            </a:endParaRPr>
          </a:p>
          <a:p>
            <a:pPr marL="228600" indent="-228600">
              <a:lnSpc>
                <a:spcPct val="120000"/>
              </a:lnSpc>
              <a:spcBef>
                <a:spcPts val="1000"/>
              </a:spcBef>
              <a:buFont typeface="Arial" panose="020B0604020202020204" pitchFamily="34" charset="0"/>
              <a:buChar char="•"/>
            </a:pPr>
            <a:endParaRPr lang="en-US" sz="1600">
              <a:solidFill>
                <a:schemeClr val="tx2"/>
              </a:solidFill>
            </a:endParaRPr>
          </a:p>
          <a:p>
            <a:pPr marL="228600" indent="-228600">
              <a:lnSpc>
                <a:spcPct val="120000"/>
              </a:lnSpc>
              <a:spcBef>
                <a:spcPts val="1000"/>
              </a:spcBef>
              <a:buFont typeface="Arial" panose="020B0604020202020204" pitchFamily="34" charset="0"/>
              <a:buChar char="•"/>
            </a:pPr>
            <a:endParaRPr lang="en-US" sz="1600">
              <a:solidFill>
                <a:schemeClr val="tx2"/>
              </a:solidFill>
            </a:endParaRPr>
          </a:p>
        </p:txBody>
      </p:sp>
    </p:spTree>
    <p:extLst>
      <p:ext uri="{BB962C8B-B14F-4D97-AF65-F5344CB8AC3E}">
        <p14:creationId xmlns:p14="http://schemas.microsoft.com/office/powerpoint/2010/main" val="30344400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81C52-0E17-79D0-424F-A844B4D96F39}"/>
            </a:ext>
          </a:extLst>
        </p:cNvPr>
        <p:cNvGrpSpPr/>
        <p:nvPr/>
      </p:nvGrpSpPr>
      <p:grpSpPr>
        <a:xfrm>
          <a:off x="0" y="0"/>
          <a:ext cx="0" cy="0"/>
          <a:chOff x="0" y="0"/>
          <a:chExt cx="0" cy="0"/>
        </a:xfrm>
      </p:grpSpPr>
      <p:pic>
        <p:nvPicPr>
          <p:cNvPr id="8" name="Content Placeholder 9" descr="A graph of different types of marijuana related products&#10;&#10;AI-generated content may be incorrect.">
            <a:extLst>
              <a:ext uri="{FF2B5EF4-FFF2-40B4-BE49-F238E27FC236}">
                <a16:creationId xmlns:a16="http://schemas.microsoft.com/office/drawing/2014/main" id="{D4F54493-2688-D394-66DB-9680647E78A1}"/>
              </a:ext>
            </a:extLst>
          </p:cNvPr>
          <p:cNvPicPr>
            <a:picLocks noChangeAspect="1"/>
          </p:cNvPicPr>
          <p:nvPr/>
        </p:nvPicPr>
        <p:blipFill>
          <a:blip r:embed="rId3"/>
          <a:srcRect l="-10" t="-426" r="10" b="426"/>
          <a:stretch>
            <a:fillRect/>
          </a:stretch>
        </p:blipFill>
        <p:spPr>
          <a:xfrm>
            <a:off x="1393366" y="826025"/>
            <a:ext cx="9408903" cy="4605427"/>
          </a:xfrm>
          <a:prstGeom prst="rect">
            <a:avLst/>
          </a:prstGeom>
        </p:spPr>
      </p:pic>
      <p:sp>
        <p:nvSpPr>
          <p:cNvPr id="2" name="TextBox 1">
            <a:extLst>
              <a:ext uri="{FF2B5EF4-FFF2-40B4-BE49-F238E27FC236}">
                <a16:creationId xmlns:a16="http://schemas.microsoft.com/office/drawing/2014/main" id="{A278A6E3-DFA7-F353-CE40-B5AC1DC95E22}"/>
              </a:ext>
            </a:extLst>
          </p:cNvPr>
          <p:cNvSpPr txBox="1"/>
          <p:nvPr/>
        </p:nvSpPr>
        <p:spPr>
          <a:xfrm>
            <a:off x="4707699" y="6409151"/>
            <a:ext cx="6096000"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000" baseline="0">
                <a:solidFill>
                  <a:srgbClr val="000000"/>
                </a:solidFill>
                <a:latin typeface="Century Gothic"/>
                <a:ea typeface="Segoe UI"/>
                <a:cs typeface="Segoe UI"/>
              </a:rPr>
              <a:t>Table from Zarrabi et al., retrieved from: doi:10.1089/jpm.2019.0211 on March 25, 2026</a:t>
            </a:r>
            <a:r>
              <a:rPr lang="en-US" sz="650" baseline="30000">
                <a:solidFill>
                  <a:srgbClr val="000000"/>
                </a:solidFill>
                <a:latin typeface="Century Gothic"/>
                <a:ea typeface="Segoe UI"/>
                <a:cs typeface="Segoe UI"/>
              </a:rPr>
              <a:t>17</a:t>
            </a:r>
            <a:r>
              <a:rPr lang="en-US" sz="650">
                <a:latin typeface="Century Gothic"/>
                <a:ea typeface="Segoe UI"/>
                <a:cs typeface="Segoe UI"/>
              </a:rPr>
              <a:t>​</a:t>
            </a:r>
          </a:p>
          <a:p>
            <a:pPr algn="ctr" rtl="0"/>
            <a:r>
              <a:rPr lang="en-US" sz="1000">
                <a:latin typeface="Century Gothic"/>
                <a:ea typeface="Segoe UI"/>
                <a:cs typeface="Segoe UI"/>
              </a:rPr>
              <a:t>​</a:t>
            </a:r>
          </a:p>
          <a:p>
            <a:pPr algn="ctr"/>
            <a:endParaRPr lang="en-US"/>
          </a:p>
        </p:txBody>
      </p:sp>
    </p:spTree>
    <p:extLst>
      <p:ext uri="{BB962C8B-B14F-4D97-AF65-F5344CB8AC3E}">
        <p14:creationId xmlns:p14="http://schemas.microsoft.com/office/powerpoint/2010/main" val="746688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3AC89-B3D9-37FD-543B-591124B05ECE}"/>
            </a:ext>
          </a:extLst>
        </p:cNvPr>
        <p:cNvGrpSpPr/>
        <p:nvPr/>
      </p:nvGrpSpPr>
      <p:grpSpPr>
        <a:xfrm>
          <a:off x="0" y="0"/>
          <a:ext cx="0" cy="0"/>
          <a:chOff x="0" y="0"/>
          <a:chExt cx="0" cy="0"/>
        </a:xfrm>
      </p:grpSpPr>
      <p:pic>
        <p:nvPicPr>
          <p:cNvPr id="4" name="Content Placeholder 5" descr="A graph of marijuana&#10;&#10;AI-generated content may be incorrect.">
            <a:extLst>
              <a:ext uri="{FF2B5EF4-FFF2-40B4-BE49-F238E27FC236}">
                <a16:creationId xmlns:a16="http://schemas.microsoft.com/office/drawing/2014/main" id="{CAFBF78F-43EB-19CA-5EC0-D90CCBFB31EE}"/>
              </a:ext>
            </a:extLst>
          </p:cNvPr>
          <p:cNvPicPr>
            <a:picLocks noChangeAspect="1"/>
          </p:cNvPicPr>
          <p:nvPr/>
        </p:nvPicPr>
        <p:blipFill>
          <a:blip r:embed="rId3"/>
          <a:stretch>
            <a:fillRect/>
          </a:stretch>
        </p:blipFill>
        <p:spPr>
          <a:xfrm>
            <a:off x="1120504" y="921575"/>
            <a:ext cx="10157822" cy="4693859"/>
          </a:xfrm>
          <a:prstGeom prst="rect">
            <a:avLst/>
          </a:prstGeom>
        </p:spPr>
      </p:pic>
      <p:sp>
        <p:nvSpPr>
          <p:cNvPr id="2" name="TextBox 1">
            <a:extLst>
              <a:ext uri="{FF2B5EF4-FFF2-40B4-BE49-F238E27FC236}">
                <a16:creationId xmlns:a16="http://schemas.microsoft.com/office/drawing/2014/main" id="{6C691A42-C1C4-8795-E593-34770B9E36F9}"/>
              </a:ext>
            </a:extLst>
          </p:cNvPr>
          <p:cNvSpPr txBox="1"/>
          <p:nvPr/>
        </p:nvSpPr>
        <p:spPr>
          <a:xfrm>
            <a:off x="3945570" y="6392852"/>
            <a:ext cx="6096000"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000" baseline="0">
                <a:solidFill>
                  <a:srgbClr val="000000"/>
                </a:solidFill>
                <a:latin typeface="Century Gothic"/>
                <a:ea typeface="Segoe UI"/>
                <a:cs typeface="Segoe UI"/>
              </a:rPr>
              <a:t>Table from Zarrabi et al., retrieved from: doi:10.1089/jpm.2019.0211 on March 25, 2026</a:t>
            </a:r>
            <a:r>
              <a:rPr lang="en-US" sz="650" baseline="30000">
                <a:solidFill>
                  <a:srgbClr val="000000"/>
                </a:solidFill>
                <a:latin typeface="Century Gothic"/>
                <a:ea typeface="Segoe UI"/>
                <a:cs typeface="Segoe UI"/>
              </a:rPr>
              <a:t>17</a:t>
            </a:r>
            <a:r>
              <a:rPr lang="en-US" sz="650">
                <a:latin typeface="Century Gothic"/>
                <a:ea typeface="Segoe UI"/>
                <a:cs typeface="Segoe UI"/>
              </a:rPr>
              <a:t>​</a:t>
            </a:r>
          </a:p>
          <a:p>
            <a:pPr algn="ctr" rtl="0"/>
            <a:r>
              <a:rPr lang="en-US" sz="1000">
                <a:latin typeface="Century Gothic"/>
                <a:ea typeface="Segoe UI"/>
                <a:cs typeface="Segoe UI"/>
              </a:rPr>
              <a:t>​</a:t>
            </a:r>
          </a:p>
          <a:p>
            <a:pPr algn="ctr"/>
            <a:endParaRPr lang="en-US"/>
          </a:p>
        </p:txBody>
      </p:sp>
    </p:spTree>
    <p:extLst>
      <p:ext uri="{BB962C8B-B14F-4D97-AF65-F5344CB8AC3E}">
        <p14:creationId xmlns:p14="http://schemas.microsoft.com/office/powerpoint/2010/main" val="2257318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3D7B0-2EAB-01D1-0155-DDF717B54B72}"/>
            </a:ext>
          </a:extLst>
        </p:cNvPr>
        <p:cNvGrpSpPr/>
        <p:nvPr/>
      </p:nvGrpSpPr>
      <p:grpSpPr>
        <a:xfrm>
          <a:off x="0" y="0"/>
          <a:ext cx="0" cy="0"/>
          <a:chOff x="0" y="0"/>
          <a:chExt cx="0" cy="0"/>
        </a:xfrm>
      </p:grpSpPr>
      <p:pic>
        <p:nvPicPr>
          <p:cNvPr id="6" name="Picture 5" descr="A graph of different types of products&#10;&#10;AI-generated content may be incorrect.">
            <a:extLst>
              <a:ext uri="{FF2B5EF4-FFF2-40B4-BE49-F238E27FC236}">
                <a16:creationId xmlns:a16="http://schemas.microsoft.com/office/drawing/2014/main" id="{A449BFA2-2050-D706-E8C7-4B6DB6E0FBC2}"/>
              </a:ext>
            </a:extLst>
          </p:cNvPr>
          <p:cNvPicPr>
            <a:picLocks noChangeAspect="1"/>
          </p:cNvPicPr>
          <p:nvPr/>
        </p:nvPicPr>
        <p:blipFill>
          <a:blip r:embed="rId3"/>
          <a:stretch>
            <a:fillRect/>
          </a:stretch>
        </p:blipFill>
        <p:spPr>
          <a:xfrm>
            <a:off x="1104900" y="903816"/>
            <a:ext cx="9982200" cy="4610100"/>
          </a:xfrm>
          <a:prstGeom prst="rect">
            <a:avLst/>
          </a:prstGeom>
        </p:spPr>
      </p:pic>
      <p:sp>
        <p:nvSpPr>
          <p:cNvPr id="2" name="TextBox 1">
            <a:extLst>
              <a:ext uri="{FF2B5EF4-FFF2-40B4-BE49-F238E27FC236}">
                <a16:creationId xmlns:a16="http://schemas.microsoft.com/office/drawing/2014/main" id="{ECA6217E-B949-4B8C-291E-B4BC9B9475AE}"/>
              </a:ext>
            </a:extLst>
          </p:cNvPr>
          <p:cNvSpPr txBox="1"/>
          <p:nvPr/>
        </p:nvSpPr>
        <p:spPr>
          <a:xfrm>
            <a:off x="4740295" y="6313381"/>
            <a:ext cx="6096000"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000" baseline="0">
                <a:solidFill>
                  <a:srgbClr val="000000"/>
                </a:solidFill>
                <a:latin typeface="Century Gothic"/>
                <a:ea typeface="Segoe UI"/>
                <a:cs typeface="Segoe UI"/>
              </a:rPr>
              <a:t>Table from Zarrabi et al., retrieved from: doi:10.1089/jpm.2019.0211 on March 25, 2026</a:t>
            </a:r>
            <a:r>
              <a:rPr lang="en-US" sz="1000" baseline="30000">
                <a:solidFill>
                  <a:srgbClr val="000000"/>
                </a:solidFill>
                <a:latin typeface="Century Gothic"/>
                <a:ea typeface="Segoe UI"/>
                <a:cs typeface="Segoe UI"/>
              </a:rPr>
              <a:t>17</a:t>
            </a:r>
            <a:r>
              <a:rPr lang="en-US" sz="1000">
                <a:latin typeface="Century Gothic"/>
                <a:ea typeface="Segoe UI"/>
                <a:cs typeface="Segoe UI"/>
              </a:rPr>
              <a:t>​</a:t>
            </a:r>
          </a:p>
          <a:p>
            <a:pPr algn="ctr" rtl="0"/>
            <a:r>
              <a:rPr lang="en-US" sz="1000">
                <a:latin typeface="Century Gothic"/>
                <a:ea typeface="Segoe UI"/>
                <a:cs typeface="Segoe UI"/>
              </a:rPr>
              <a:t>​</a:t>
            </a:r>
          </a:p>
          <a:p>
            <a:pPr algn="ctr"/>
            <a:endParaRPr lang="en-US"/>
          </a:p>
        </p:txBody>
      </p:sp>
    </p:spTree>
    <p:extLst>
      <p:ext uri="{BB962C8B-B14F-4D97-AF65-F5344CB8AC3E}">
        <p14:creationId xmlns:p14="http://schemas.microsoft.com/office/powerpoint/2010/main" val="20822935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8A487-AB83-DCF9-99B0-F0998877C076}"/>
            </a:ext>
          </a:extLst>
        </p:cNvPr>
        <p:cNvGrpSpPr/>
        <p:nvPr/>
      </p:nvGrpSpPr>
      <p:grpSpPr>
        <a:xfrm>
          <a:off x="0" y="0"/>
          <a:ext cx="0" cy="0"/>
          <a:chOff x="0" y="0"/>
          <a:chExt cx="0" cy="0"/>
        </a:xfrm>
      </p:grpSpPr>
      <p:pic>
        <p:nvPicPr>
          <p:cNvPr id="4" name="Content Placeholder 5" descr="A table with numbers and text&#10;&#10;AI-generated content may be incorrect.">
            <a:extLst>
              <a:ext uri="{FF2B5EF4-FFF2-40B4-BE49-F238E27FC236}">
                <a16:creationId xmlns:a16="http://schemas.microsoft.com/office/drawing/2014/main" id="{5782323E-6544-F60A-CF30-066F793D897F}"/>
              </a:ext>
            </a:extLst>
          </p:cNvPr>
          <p:cNvPicPr>
            <a:picLocks noChangeAspect="1"/>
          </p:cNvPicPr>
          <p:nvPr/>
        </p:nvPicPr>
        <p:blipFill>
          <a:blip r:embed="rId4"/>
          <a:stretch>
            <a:fillRect/>
          </a:stretch>
        </p:blipFill>
        <p:spPr>
          <a:xfrm>
            <a:off x="721360" y="1063036"/>
            <a:ext cx="10745651" cy="4045661"/>
          </a:xfrm>
          <a:prstGeom prst="rect">
            <a:avLst/>
          </a:prstGeom>
        </p:spPr>
      </p:pic>
      <p:sp>
        <p:nvSpPr>
          <p:cNvPr id="2" name="Rectangle 1">
            <a:extLst>
              <a:ext uri="{FF2B5EF4-FFF2-40B4-BE49-F238E27FC236}">
                <a16:creationId xmlns:a16="http://schemas.microsoft.com/office/drawing/2014/main" id="{A85E6657-2884-4DFB-7F72-20697D146185}"/>
              </a:ext>
            </a:extLst>
          </p:cNvPr>
          <p:cNvSpPr/>
          <p:nvPr/>
        </p:nvSpPr>
        <p:spPr>
          <a:xfrm>
            <a:off x="1031394" y="2781299"/>
            <a:ext cx="3489806" cy="2667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10F3091-5D81-9994-C495-F658B4EB6C60}"/>
              </a:ext>
            </a:extLst>
          </p:cNvPr>
          <p:cNvSpPr txBox="1"/>
          <p:nvPr/>
        </p:nvSpPr>
        <p:spPr>
          <a:xfrm>
            <a:off x="3875447" y="6411552"/>
            <a:ext cx="6091326"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000" baseline="0">
                <a:solidFill>
                  <a:srgbClr val="000000"/>
                </a:solidFill>
                <a:latin typeface="Century Gothic"/>
                <a:ea typeface="Segoe UI"/>
                <a:cs typeface="Segoe UI"/>
              </a:rPr>
              <a:t>Table from Zarrabi et al., retrieved from: doi:10.1089/jpm.2019.0211 on March 25, 2026</a:t>
            </a:r>
            <a:r>
              <a:rPr lang="en-US" sz="650" baseline="30000">
                <a:solidFill>
                  <a:srgbClr val="000000"/>
                </a:solidFill>
                <a:latin typeface="Century Gothic"/>
                <a:ea typeface="Segoe UI"/>
                <a:cs typeface="Segoe UI"/>
              </a:rPr>
              <a:t>17</a:t>
            </a:r>
            <a:r>
              <a:rPr lang="en-US" sz="650">
                <a:latin typeface="Century Gothic"/>
                <a:ea typeface="Segoe UI"/>
                <a:cs typeface="Segoe UI"/>
              </a:rPr>
              <a:t>​</a:t>
            </a:r>
          </a:p>
          <a:p>
            <a:pPr algn="ctr" rtl="0"/>
            <a:r>
              <a:rPr lang="en-US" sz="1000">
                <a:latin typeface="Century Gothic"/>
                <a:ea typeface="Segoe UI"/>
                <a:cs typeface="Segoe UI"/>
              </a:rPr>
              <a:t>​</a:t>
            </a:r>
          </a:p>
          <a:p>
            <a:pPr algn="ctr"/>
            <a:endParaRPr lang="en-US"/>
          </a:p>
        </p:txBody>
      </p:sp>
    </p:spTree>
    <p:extLst>
      <p:ext uri="{BB962C8B-B14F-4D97-AF65-F5344CB8AC3E}">
        <p14:creationId xmlns:p14="http://schemas.microsoft.com/office/powerpoint/2010/main" val="3867125500"/>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BCB60-4E48-DCD4-4FFE-7CB18F5B541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A47807E-B3DC-D586-981C-5011387424DE}"/>
              </a:ext>
            </a:extLst>
          </p:cNvPr>
          <p:cNvSpPr>
            <a:spLocks noGrp="1"/>
          </p:cNvSpPr>
          <p:nvPr>
            <p:ph type="title"/>
          </p:nvPr>
        </p:nvSpPr>
        <p:spPr>
          <a:xfrm>
            <a:off x="838200" y="365125"/>
            <a:ext cx="4897583" cy="1325563"/>
          </a:xfrm>
        </p:spPr>
        <p:txBody>
          <a:bodyPr/>
          <a:lstStyle/>
          <a:p>
            <a:r>
              <a:rPr lang="en-US">
                <a:latin typeface="Georgia"/>
              </a:rPr>
              <a:t>Learning Objectives</a:t>
            </a:r>
            <a:endParaRPr lang="en-US"/>
          </a:p>
        </p:txBody>
      </p:sp>
      <p:sp>
        <p:nvSpPr>
          <p:cNvPr id="4" name="Text Placeholder 3">
            <a:extLst>
              <a:ext uri="{FF2B5EF4-FFF2-40B4-BE49-F238E27FC236}">
                <a16:creationId xmlns:a16="http://schemas.microsoft.com/office/drawing/2014/main" id="{92848E36-0ECE-1F8A-8009-E84FE5CBFDA0}"/>
              </a:ext>
            </a:extLst>
          </p:cNvPr>
          <p:cNvSpPr>
            <a:spLocks noGrp="1"/>
          </p:cNvSpPr>
          <p:nvPr>
            <p:ph type="body" idx="1"/>
          </p:nvPr>
        </p:nvSpPr>
        <p:spPr>
          <a:xfrm>
            <a:off x="1590675" y="3766320"/>
            <a:ext cx="9235258" cy="511079"/>
          </a:xfrm>
        </p:spPr>
        <p:txBody>
          <a:bodyPr>
            <a:normAutofit/>
          </a:bodyPr>
          <a:lstStyle/>
          <a:p>
            <a:pPr marL="10795"/>
            <a:r>
              <a:rPr lang="en-US" sz="2200"/>
              <a:t>Discuss risks and benefits of medical cannabis </a:t>
            </a:r>
          </a:p>
        </p:txBody>
      </p:sp>
      <p:sp>
        <p:nvSpPr>
          <p:cNvPr id="5" name="Text Placeholder 4">
            <a:extLst>
              <a:ext uri="{FF2B5EF4-FFF2-40B4-BE49-F238E27FC236}">
                <a16:creationId xmlns:a16="http://schemas.microsoft.com/office/drawing/2014/main" id="{B1E9C39F-0345-CF2E-6EE7-AF449B04A7E8}"/>
              </a:ext>
            </a:extLst>
          </p:cNvPr>
          <p:cNvSpPr>
            <a:spLocks noGrp="1"/>
          </p:cNvSpPr>
          <p:nvPr>
            <p:ph type="body" idx="3"/>
          </p:nvPr>
        </p:nvSpPr>
        <p:spPr>
          <a:xfrm>
            <a:off x="1590675" y="4650702"/>
            <a:ext cx="9227560" cy="272473"/>
          </a:xfrm>
        </p:spPr>
        <p:txBody>
          <a:bodyPr>
            <a:noAutofit/>
          </a:bodyPr>
          <a:lstStyle/>
          <a:p>
            <a:pPr marL="10795"/>
            <a:r>
              <a:rPr lang="en-US" sz="2200"/>
              <a:t>Discuss patient assessment and cannabis dosing</a:t>
            </a:r>
          </a:p>
        </p:txBody>
      </p:sp>
      <p:sp>
        <p:nvSpPr>
          <p:cNvPr id="6" name="Text Placeholder 5">
            <a:extLst>
              <a:ext uri="{FF2B5EF4-FFF2-40B4-BE49-F238E27FC236}">
                <a16:creationId xmlns:a16="http://schemas.microsoft.com/office/drawing/2014/main" id="{F802DF5A-7320-EB67-48DF-067C3DC7298B}"/>
              </a:ext>
            </a:extLst>
          </p:cNvPr>
          <p:cNvSpPr>
            <a:spLocks noGrp="1"/>
          </p:cNvSpPr>
          <p:nvPr>
            <p:ph type="body" idx="4"/>
          </p:nvPr>
        </p:nvSpPr>
        <p:spPr>
          <a:xfrm>
            <a:off x="1590675" y="5364163"/>
            <a:ext cx="9604712" cy="403322"/>
          </a:xfrm>
        </p:spPr>
        <p:txBody>
          <a:bodyPr>
            <a:noAutofit/>
          </a:bodyPr>
          <a:lstStyle/>
          <a:p>
            <a:pPr marL="10795"/>
            <a:r>
              <a:rPr lang="en-US" sz="2200"/>
              <a:t>Review considerations for safety and monitoring of medical cannabis</a:t>
            </a:r>
          </a:p>
        </p:txBody>
      </p:sp>
      <p:sp>
        <p:nvSpPr>
          <p:cNvPr id="7" name="Text Placeholder 6">
            <a:extLst>
              <a:ext uri="{FF2B5EF4-FFF2-40B4-BE49-F238E27FC236}">
                <a16:creationId xmlns:a16="http://schemas.microsoft.com/office/drawing/2014/main" id="{A633550B-8B05-FBFC-B8FC-C9BB7680951B}"/>
              </a:ext>
            </a:extLst>
          </p:cNvPr>
          <p:cNvSpPr>
            <a:spLocks noGrp="1"/>
          </p:cNvSpPr>
          <p:nvPr>
            <p:ph type="body" idx="5"/>
          </p:nvPr>
        </p:nvSpPr>
        <p:spPr>
          <a:xfrm>
            <a:off x="1590675" y="2009775"/>
            <a:ext cx="9096712" cy="441807"/>
          </a:xfrm>
        </p:spPr>
        <p:txBody>
          <a:bodyPr>
            <a:normAutofit fontScale="77500" lnSpcReduction="20000"/>
          </a:bodyPr>
          <a:lstStyle/>
          <a:p>
            <a:pPr marL="10795"/>
            <a:r>
              <a:rPr lang="en-US" sz="2800"/>
              <a:t>Review the pharmacology and mechanisms of action for cannabis</a:t>
            </a:r>
            <a:endParaRPr lang="en-US"/>
          </a:p>
        </p:txBody>
      </p:sp>
      <p:sp>
        <p:nvSpPr>
          <p:cNvPr id="8" name="Text Placeholder 7">
            <a:extLst>
              <a:ext uri="{FF2B5EF4-FFF2-40B4-BE49-F238E27FC236}">
                <a16:creationId xmlns:a16="http://schemas.microsoft.com/office/drawing/2014/main" id="{7E99B6DE-2424-3B2D-63CB-C94CA60B0BF6}"/>
              </a:ext>
            </a:extLst>
          </p:cNvPr>
          <p:cNvSpPr>
            <a:spLocks noGrp="1"/>
          </p:cNvSpPr>
          <p:nvPr>
            <p:ph type="body" idx="6"/>
          </p:nvPr>
        </p:nvSpPr>
        <p:spPr>
          <a:xfrm>
            <a:off x="1590675" y="2693130"/>
            <a:ext cx="9779192" cy="998171"/>
          </a:xfrm>
        </p:spPr>
        <p:txBody>
          <a:bodyPr>
            <a:noAutofit/>
          </a:bodyPr>
          <a:lstStyle/>
          <a:p>
            <a:pPr marL="10795"/>
            <a:r>
              <a:rPr lang="en-US" sz="2200"/>
              <a:t>Evaluate indications and evidence for medical cannabis among palliative and hospice patients in adult and pediatric patients</a:t>
            </a:r>
          </a:p>
        </p:txBody>
      </p:sp>
      <p:pic>
        <p:nvPicPr>
          <p:cNvPr id="9" name="Picture 8" descr="A black background with a black square&#10;&#10;AI-generated content may be incorrect.">
            <a:extLst>
              <a:ext uri="{FF2B5EF4-FFF2-40B4-BE49-F238E27FC236}">
                <a16:creationId xmlns:a16="http://schemas.microsoft.com/office/drawing/2014/main" id="{A32C2EE4-B91B-A798-BA66-8E07E4B67768}"/>
              </a:ext>
            </a:extLst>
          </p:cNvPr>
          <p:cNvPicPr>
            <a:picLocks noChangeAspect="1"/>
          </p:cNvPicPr>
          <p:nvPr/>
        </p:nvPicPr>
        <p:blipFill>
          <a:blip r:embed="rId2"/>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31890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72974-6B57-5E19-B5E7-326E5DF0EE77}"/>
            </a:ext>
          </a:extLst>
        </p:cNvPr>
        <p:cNvGrpSpPr/>
        <p:nvPr/>
      </p:nvGrpSpPr>
      <p:grpSpPr>
        <a:xfrm>
          <a:off x="0" y="0"/>
          <a:ext cx="0" cy="0"/>
          <a:chOff x="0" y="0"/>
          <a:chExt cx="0" cy="0"/>
        </a:xfrm>
      </p:grpSpPr>
      <p:pic>
        <p:nvPicPr>
          <p:cNvPr id="6" name="Content Placeholder 5" descr="A table with numbers and text&#10;&#10;AI-generated content may be incorrect.">
            <a:extLst>
              <a:ext uri="{FF2B5EF4-FFF2-40B4-BE49-F238E27FC236}">
                <a16:creationId xmlns:a16="http://schemas.microsoft.com/office/drawing/2014/main" id="{C1F1228F-DAB3-B242-178B-9B8EB464831E}"/>
              </a:ext>
            </a:extLst>
          </p:cNvPr>
          <p:cNvPicPr>
            <a:picLocks noChangeAspect="1"/>
          </p:cNvPicPr>
          <p:nvPr/>
        </p:nvPicPr>
        <p:blipFill>
          <a:blip r:embed="rId3"/>
          <a:stretch>
            <a:fillRect/>
          </a:stretch>
        </p:blipFill>
        <p:spPr>
          <a:xfrm>
            <a:off x="765896" y="382544"/>
            <a:ext cx="10443703" cy="5438093"/>
          </a:xfrm>
          <a:prstGeom prst="rect">
            <a:avLst/>
          </a:prstGeom>
        </p:spPr>
      </p:pic>
      <p:sp>
        <p:nvSpPr>
          <p:cNvPr id="4" name="Rectangle 3">
            <a:extLst>
              <a:ext uri="{FF2B5EF4-FFF2-40B4-BE49-F238E27FC236}">
                <a16:creationId xmlns:a16="http://schemas.microsoft.com/office/drawing/2014/main" id="{25737349-C643-0E9C-2B22-B24A230F62E1}"/>
              </a:ext>
            </a:extLst>
          </p:cNvPr>
          <p:cNvSpPr/>
          <p:nvPr/>
        </p:nvSpPr>
        <p:spPr>
          <a:xfrm>
            <a:off x="982401" y="4154053"/>
            <a:ext cx="3932499" cy="8004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9">
            <a:extLst>
              <a:ext uri="{FF2B5EF4-FFF2-40B4-BE49-F238E27FC236}">
                <a16:creationId xmlns:a16="http://schemas.microsoft.com/office/drawing/2014/main" id="{7191119C-E3ED-A937-A19E-E67804B0DBC9}"/>
              </a:ext>
            </a:extLst>
          </p:cNvPr>
          <p:cNvSpPr txBox="1"/>
          <p:nvPr/>
        </p:nvSpPr>
        <p:spPr>
          <a:xfrm>
            <a:off x="3509759" y="6332051"/>
            <a:ext cx="6815183"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ea typeface="Segoe UI"/>
                <a:cs typeface="Segoe UI"/>
              </a:rPr>
              <a:t>Table from Zarrabi et al., retrieved from: doi:10.1089/jpm.2019.0211 on March 25, 2026</a:t>
            </a:r>
            <a:r>
              <a:rPr lang="en-US" sz="1000" baseline="30000">
                <a:ea typeface="Segoe UI"/>
                <a:cs typeface="Segoe UI"/>
              </a:rPr>
              <a:t>17</a:t>
            </a:r>
            <a:endParaRPr lang="en-US" sz="1000">
              <a:ea typeface="Segoe UI"/>
              <a:cs typeface="Segoe UI"/>
            </a:endParaRPr>
          </a:p>
          <a:p>
            <a:pPr algn="ctr"/>
            <a:endParaRPr lang="en-US" sz="1000">
              <a:solidFill>
                <a:srgbClr val="3F3F3F"/>
              </a:solidFill>
            </a:endParaRPr>
          </a:p>
        </p:txBody>
      </p:sp>
    </p:spTree>
    <p:extLst>
      <p:ext uri="{BB962C8B-B14F-4D97-AF65-F5344CB8AC3E}">
        <p14:creationId xmlns:p14="http://schemas.microsoft.com/office/powerpoint/2010/main" val="9547466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DC9BD-75FB-AD83-C9B7-29C6CDB12BE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4633203-ABBC-2E70-BB61-FD8E573588E6}"/>
              </a:ext>
            </a:extLst>
          </p:cNvPr>
          <p:cNvSpPr>
            <a:spLocks noGrp="1"/>
          </p:cNvSpPr>
          <p:nvPr>
            <p:ph type="title"/>
          </p:nvPr>
        </p:nvSpPr>
        <p:spPr>
          <a:xfrm>
            <a:off x="838200" y="365125"/>
            <a:ext cx="10515600" cy="1325563"/>
          </a:xfrm>
        </p:spPr>
        <p:txBody>
          <a:bodyPr/>
          <a:lstStyle/>
          <a:p>
            <a:r>
              <a:rPr lang="en-US">
                <a:latin typeface="Georgia"/>
              </a:rPr>
              <a:t>Back to the clinic</a:t>
            </a:r>
            <a:endParaRPr lang="en-US"/>
          </a:p>
        </p:txBody>
      </p:sp>
      <p:sp>
        <p:nvSpPr>
          <p:cNvPr id="4" name="TextBox 3">
            <a:extLst>
              <a:ext uri="{FF2B5EF4-FFF2-40B4-BE49-F238E27FC236}">
                <a16:creationId xmlns:a16="http://schemas.microsoft.com/office/drawing/2014/main" id="{1E9BF9FC-34B9-BD0E-5947-DF4FB02008B1}"/>
              </a:ext>
            </a:extLst>
          </p:cNvPr>
          <p:cNvSpPr txBox="1"/>
          <p:nvPr/>
        </p:nvSpPr>
        <p:spPr>
          <a:xfrm>
            <a:off x="841285" y="1962231"/>
            <a:ext cx="9934754"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2400" baseline="0">
                <a:latin typeface="Century Gothic"/>
                <a:ea typeface="Arial"/>
                <a:cs typeface="Arial"/>
              </a:rPr>
              <a:t>On follow up 2 years later, now 78 </a:t>
            </a:r>
            <a:r>
              <a:rPr lang="en-US" sz="2400" err="1">
                <a:latin typeface="Century Gothic"/>
                <a:ea typeface="Arial"/>
                <a:cs typeface="Arial"/>
              </a:rPr>
              <a:t>y.o</a:t>
            </a:r>
            <a:r>
              <a:rPr lang="en-US" sz="2400">
                <a:latin typeface="Century Gothic"/>
                <a:ea typeface="Arial"/>
                <a:cs typeface="Arial"/>
              </a:rPr>
              <a:t>. man</a:t>
            </a:r>
            <a:r>
              <a:rPr lang="en-US" sz="2400" baseline="0">
                <a:latin typeface="Century Gothic"/>
                <a:ea typeface="Arial"/>
                <a:cs typeface="Arial"/>
              </a:rPr>
              <a:t> takes low THC oil 4-6 </a:t>
            </a:r>
            <a:r>
              <a:rPr lang="en-US" sz="2400">
                <a:latin typeface="Century Gothic"/>
                <a:ea typeface="Arial"/>
                <a:cs typeface="Arial"/>
              </a:rPr>
              <a:t>drops sublingually</a:t>
            </a:r>
            <a:r>
              <a:rPr lang="en-US" sz="2400" baseline="0">
                <a:latin typeface="Century Gothic"/>
                <a:ea typeface="Arial"/>
                <a:cs typeface="Arial"/>
              </a:rPr>
              <a:t> in the evening after dinner.</a:t>
            </a:r>
            <a:r>
              <a:rPr lang="en-US" sz="2400">
                <a:latin typeface="Century Gothic"/>
                <a:ea typeface="Arial"/>
                <a:cs typeface="Arial"/>
              </a:rPr>
              <a:t> </a:t>
            </a:r>
            <a:r>
              <a:rPr lang="en-US" sz="2400" baseline="0">
                <a:latin typeface="Century Gothic"/>
                <a:ea typeface="Arial"/>
                <a:cs typeface="Arial"/>
              </a:rPr>
              <a:t>It takes 30-45 min to take effect </a:t>
            </a:r>
            <a:r>
              <a:rPr lang="en-US" sz="2400">
                <a:latin typeface="Century Gothic"/>
                <a:ea typeface="Arial"/>
                <a:cs typeface="Arial"/>
              </a:rPr>
              <a:t>and provides</a:t>
            </a:r>
            <a:r>
              <a:rPr lang="en-US" sz="2400" baseline="0">
                <a:latin typeface="Century Gothic"/>
                <a:ea typeface="Arial"/>
                <a:cs typeface="Arial"/>
              </a:rPr>
              <a:t> 5-6 hours of relief</a:t>
            </a:r>
            <a:r>
              <a:rPr lang="en-US" sz="2400">
                <a:latin typeface="Century Gothic"/>
                <a:ea typeface="Arial"/>
                <a:cs typeface="Arial"/>
              </a:rPr>
              <a:t> from peripheral neuropathy</a:t>
            </a:r>
            <a:r>
              <a:rPr lang="en-US" sz="2400" baseline="0">
                <a:latin typeface="Century Gothic"/>
                <a:ea typeface="Arial"/>
                <a:cs typeface="Arial"/>
              </a:rPr>
              <a:t>, allowing </a:t>
            </a:r>
            <a:r>
              <a:rPr lang="en-US" sz="2400">
                <a:latin typeface="Century Gothic"/>
                <a:ea typeface="Arial"/>
                <a:cs typeface="Arial"/>
              </a:rPr>
              <a:t>him to</a:t>
            </a:r>
            <a:r>
              <a:rPr lang="en-US" sz="2400" baseline="0">
                <a:latin typeface="Century Gothic"/>
                <a:ea typeface="Arial"/>
                <a:cs typeface="Arial"/>
              </a:rPr>
              <a:t> sleep well. </a:t>
            </a:r>
            <a:endParaRPr lang="en-US"/>
          </a:p>
          <a:p>
            <a:pPr marL="228600" indent="-228600">
              <a:buFont typeface=""/>
              <a:buChar char="•"/>
            </a:pPr>
            <a:endParaRPr lang="en-US" sz="2400">
              <a:latin typeface="Century Gothic"/>
              <a:ea typeface="Arial"/>
              <a:cs typeface="Arial"/>
            </a:endParaRPr>
          </a:p>
          <a:p>
            <a:pPr marL="228600" indent="-228600">
              <a:buFont typeface=""/>
              <a:buChar char="•"/>
            </a:pPr>
            <a:r>
              <a:rPr lang="en-US" sz="2400" baseline="0">
                <a:latin typeface="Century Gothic"/>
                <a:ea typeface="Arial"/>
                <a:cs typeface="Arial"/>
              </a:rPr>
              <a:t>No hangover effects </a:t>
            </a:r>
            <a:r>
              <a:rPr lang="en-US" sz="2400">
                <a:latin typeface="Century Gothic"/>
                <a:ea typeface="Arial"/>
                <a:cs typeface="Arial"/>
              </a:rPr>
              <a:t>the following</a:t>
            </a:r>
            <a:r>
              <a:rPr lang="en-US" sz="2400" baseline="0">
                <a:latin typeface="Century Gothic"/>
                <a:ea typeface="Arial"/>
                <a:cs typeface="Arial"/>
              </a:rPr>
              <a:t> morning. He finds </a:t>
            </a:r>
            <a:r>
              <a:rPr lang="en-US" sz="2400">
                <a:latin typeface="Century Gothic"/>
                <a:ea typeface="Arial"/>
                <a:cs typeface="Arial"/>
              </a:rPr>
              <a:t>it extremely</a:t>
            </a:r>
            <a:r>
              <a:rPr lang="en-US" sz="2400" baseline="0">
                <a:latin typeface="Century Gothic"/>
                <a:ea typeface="Arial"/>
                <a:cs typeface="Arial"/>
              </a:rPr>
              <a:t>  helpful and can tell </a:t>
            </a:r>
            <a:r>
              <a:rPr lang="en-US" sz="2400">
                <a:latin typeface="Century Gothic"/>
                <a:ea typeface="Arial"/>
                <a:cs typeface="Arial"/>
              </a:rPr>
              <a:t>a difference</a:t>
            </a:r>
            <a:r>
              <a:rPr lang="en-US" sz="2400" baseline="0">
                <a:latin typeface="Century Gothic"/>
                <a:ea typeface="Arial"/>
                <a:cs typeface="Arial"/>
              </a:rPr>
              <a:t> if he doesn't take it. </a:t>
            </a:r>
            <a:endParaRPr lang="en-US">
              <a:latin typeface="Century Gothic"/>
              <a:ea typeface="Arial"/>
              <a:cs typeface="Arial"/>
            </a:endParaRPr>
          </a:p>
          <a:p>
            <a:pPr marL="228600" indent="-228600">
              <a:buFont typeface=""/>
              <a:buChar char="•"/>
            </a:pPr>
            <a:endParaRPr lang="en-US" sz="2400">
              <a:latin typeface="Century Gothic"/>
              <a:ea typeface="Arial"/>
              <a:cs typeface="Arial"/>
            </a:endParaRPr>
          </a:p>
          <a:p>
            <a:pPr marL="228600" indent="-228600">
              <a:buFont typeface=""/>
              <a:buChar char="•"/>
            </a:pPr>
            <a:r>
              <a:rPr lang="en-US" sz="2400" baseline="0">
                <a:latin typeface="Century Gothic"/>
                <a:ea typeface="Arial"/>
                <a:cs typeface="Arial"/>
              </a:rPr>
              <a:t>He says “</a:t>
            </a:r>
            <a:r>
              <a:rPr lang="en-US" sz="2400">
                <a:latin typeface="Century Gothic"/>
                <a:ea typeface="Arial"/>
                <a:cs typeface="Arial"/>
              </a:rPr>
              <a:t>I have</a:t>
            </a:r>
            <a:r>
              <a:rPr lang="en-US" sz="2400" baseline="0">
                <a:latin typeface="Century Gothic"/>
                <a:ea typeface="Arial"/>
                <a:cs typeface="Arial"/>
              </a:rPr>
              <a:t> no life without it!” He has </a:t>
            </a:r>
            <a:r>
              <a:rPr lang="en-US" sz="2400">
                <a:latin typeface="Century Gothic"/>
                <a:ea typeface="Arial"/>
                <a:cs typeface="Arial"/>
              </a:rPr>
              <a:t>been offered</a:t>
            </a:r>
            <a:r>
              <a:rPr lang="en-US" sz="2400" baseline="0">
                <a:latin typeface="Century Gothic"/>
                <a:ea typeface="Arial"/>
                <a:cs typeface="Arial"/>
              </a:rPr>
              <a:t> opioids by his oncologist, but </a:t>
            </a:r>
            <a:r>
              <a:rPr lang="en-US" sz="2400">
                <a:latin typeface="Century Gothic"/>
                <a:ea typeface="Arial"/>
                <a:cs typeface="Arial"/>
              </a:rPr>
              <a:t>he prefers</a:t>
            </a:r>
            <a:r>
              <a:rPr lang="en-US" sz="2400" baseline="0">
                <a:latin typeface="Century Gothic"/>
                <a:ea typeface="Arial"/>
                <a:cs typeface="Arial"/>
              </a:rPr>
              <a:t> THC oil as it involves “</a:t>
            </a:r>
            <a:r>
              <a:rPr lang="en-US" sz="2400">
                <a:latin typeface="Century Gothic"/>
                <a:ea typeface="Arial"/>
                <a:cs typeface="Arial"/>
              </a:rPr>
              <a:t>less chemicals</a:t>
            </a:r>
            <a:r>
              <a:rPr lang="en-US" sz="2400" baseline="0">
                <a:latin typeface="Century Gothic"/>
                <a:ea typeface="Arial"/>
                <a:cs typeface="Arial"/>
              </a:rPr>
              <a:t>” and lasts longer.</a:t>
            </a:r>
            <a:r>
              <a:rPr lang="en-US" sz="2400">
                <a:latin typeface="Century Gothic"/>
                <a:ea typeface="Arial"/>
                <a:cs typeface="Arial"/>
              </a:rPr>
              <a:t>​</a:t>
            </a:r>
            <a:endParaRPr lang="en-US"/>
          </a:p>
          <a:p>
            <a:pPr marL="228600" lvl="0" indent="-228600" rtl="0">
              <a:buFont typeface=""/>
              <a:buChar char="•"/>
            </a:pPr>
            <a:endParaRPr lang="en-US" sz="2400">
              <a:latin typeface="Century Gothic"/>
              <a:ea typeface="Arial"/>
              <a:cs typeface="Arial"/>
            </a:endParaRPr>
          </a:p>
          <a:p>
            <a:pPr algn="ctr"/>
            <a:endParaRPr lang="en-US" sz="2400"/>
          </a:p>
        </p:txBody>
      </p:sp>
    </p:spTree>
    <p:extLst>
      <p:ext uri="{BB962C8B-B14F-4D97-AF65-F5344CB8AC3E}">
        <p14:creationId xmlns:p14="http://schemas.microsoft.com/office/powerpoint/2010/main" val="10971181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C23D4-2925-8DCF-94A6-751DF76147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92B7FA-C52E-E8EC-6D54-AB413AAB89A7}"/>
              </a:ext>
            </a:extLst>
          </p:cNvPr>
          <p:cNvSpPr>
            <a:spLocks noGrp="1"/>
          </p:cNvSpPr>
          <p:nvPr>
            <p:ph type="title"/>
          </p:nvPr>
        </p:nvSpPr>
        <p:spPr/>
        <p:txBody>
          <a:bodyPr/>
          <a:lstStyle/>
          <a:p>
            <a:r>
              <a:rPr lang="en-US">
                <a:latin typeface="Georgia"/>
              </a:rPr>
              <a:t>DOSING</a:t>
            </a:r>
            <a:endParaRPr lang="en-US"/>
          </a:p>
        </p:txBody>
      </p:sp>
      <p:sp>
        <p:nvSpPr>
          <p:cNvPr id="3" name="Star: 5 Points 2">
            <a:extLst>
              <a:ext uri="{FF2B5EF4-FFF2-40B4-BE49-F238E27FC236}">
                <a16:creationId xmlns:a16="http://schemas.microsoft.com/office/drawing/2014/main" id="{9A8C4E07-EF78-A4D2-A3A9-4E4E10EE6D93}"/>
              </a:ext>
            </a:extLst>
          </p:cNvPr>
          <p:cNvSpPr/>
          <p:nvPr/>
        </p:nvSpPr>
        <p:spPr>
          <a:xfrm>
            <a:off x="225777" y="6208889"/>
            <a:ext cx="663222" cy="493888"/>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871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CE5C1-615C-5146-B139-1EC7E9D3572F}"/>
              </a:ext>
            </a:extLst>
          </p:cNvPr>
          <p:cNvSpPr>
            <a:spLocks noGrp="1"/>
          </p:cNvSpPr>
          <p:nvPr>
            <p:ph type="title"/>
          </p:nvPr>
        </p:nvSpPr>
        <p:spPr/>
        <p:txBody>
          <a:bodyPr/>
          <a:lstStyle/>
          <a:p>
            <a:r>
              <a:rPr lang="en-US"/>
              <a:t>Dosing</a:t>
            </a:r>
          </a:p>
        </p:txBody>
      </p:sp>
      <p:sp>
        <p:nvSpPr>
          <p:cNvPr id="3" name="Content Placeholder 2">
            <a:extLst>
              <a:ext uri="{FF2B5EF4-FFF2-40B4-BE49-F238E27FC236}">
                <a16:creationId xmlns:a16="http://schemas.microsoft.com/office/drawing/2014/main" id="{27B2349D-B9BA-1DA3-65E6-FFD54B4A5FC3}"/>
              </a:ext>
            </a:extLst>
          </p:cNvPr>
          <p:cNvSpPr>
            <a:spLocks noGrp="1"/>
          </p:cNvSpPr>
          <p:nvPr>
            <p:ph idx="1"/>
          </p:nvPr>
        </p:nvSpPr>
        <p:spPr/>
        <p:txBody>
          <a:bodyPr vert="horz" lIns="91440" tIns="45720" rIns="91440" bIns="45720" rtlCol="0" anchor="t">
            <a:normAutofit/>
          </a:bodyPr>
          <a:lstStyle/>
          <a:p>
            <a:r>
              <a:rPr lang="en-US" sz="2800"/>
              <a:t>I often counsel patient to return for a separate visit to discuss this, as it's hard to remember when there's a 6-8 week delay before you receive your card</a:t>
            </a:r>
          </a:p>
        </p:txBody>
      </p:sp>
    </p:spTree>
    <p:extLst>
      <p:ext uri="{BB962C8B-B14F-4D97-AF65-F5344CB8AC3E}">
        <p14:creationId xmlns:p14="http://schemas.microsoft.com/office/powerpoint/2010/main" val="40712362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48B25-A228-08A8-69BF-FEA4B1A44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A71709-01F9-FD8F-96F8-3C34244EC464}"/>
              </a:ext>
            </a:extLst>
          </p:cNvPr>
          <p:cNvSpPr>
            <a:spLocks noGrp="1"/>
          </p:cNvSpPr>
          <p:nvPr>
            <p:ph type="title"/>
          </p:nvPr>
        </p:nvSpPr>
        <p:spPr/>
        <p:txBody>
          <a:bodyPr>
            <a:normAutofit/>
          </a:bodyPr>
          <a:lstStyle/>
          <a:p>
            <a:r>
              <a:rPr lang="en-US"/>
              <a:t>Cannabis Pharmacokinetics</a:t>
            </a:r>
            <a:r>
              <a:rPr lang="en-US" baseline="30000"/>
              <a:t>18</a:t>
            </a:r>
            <a:r>
              <a:rPr lang="en-US"/>
              <a:t> </a:t>
            </a:r>
          </a:p>
        </p:txBody>
      </p:sp>
      <p:pic>
        <p:nvPicPr>
          <p:cNvPr id="7" name="Picture 6">
            <a:extLst>
              <a:ext uri="{FF2B5EF4-FFF2-40B4-BE49-F238E27FC236}">
                <a16:creationId xmlns:a16="http://schemas.microsoft.com/office/drawing/2014/main" id="{6907E6BB-6A0C-A208-391C-3C69D2AD70EA}"/>
              </a:ext>
            </a:extLst>
          </p:cNvPr>
          <p:cNvPicPr>
            <a:picLocks noChangeAspect="1"/>
          </p:cNvPicPr>
          <p:nvPr/>
        </p:nvPicPr>
        <p:blipFill>
          <a:blip r:embed="rId3"/>
          <a:stretch>
            <a:fillRect/>
          </a:stretch>
        </p:blipFill>
        <p:spPr>
          <a:xfrm>
            <a:off x="1544480" y="2101031"/>
            <a:ext cx="9103192" cy="3725480"/>
          </a:xfrm>
          <a:prstGeom prst="rect">
            <a:avLst/>
          </a:prstGeom>
        </p:spPr>
      </p:pic>
      <p:sp>
        <p:nvSpPr>
          <p:cNvPr id="11" name="TextBox 10">
            <a:extLst>
              <a:ext uri="{FF2B5EF4-FFF2-40B4-BE49-F238E27FC236}">
                <a16:creationId xmlns:a16="http://schemas.microsoft.com/office/drawing/2014/main" id="{180F4335-1A5F-9077-051D-B433C2774553}"/>
              </a:ext>
            </a:extLst>
          </p:cNvPr>
          <p:cNvSpPr txBox="1"/>
          <p:nvPr/>
        </p:nvSpPr>
        <p:spPr>
          <a:xfrm>
            <a:off x="3430231" y="6398871"/>
            <a:ext cx="1001477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aseline="0"/>
              <a:t>Table from Worster et al., </a:t>
            </a:r>
            <a:r>
              <a:rPr lang="en-US" sz="1000"/>
              <a:t>retrieved from: doi:10.1200/OP.22.00080 on March 25, 2026.</a:t>
            </a:r>
            <a:r>
              <a:rPr lang="en-US" sz="1000" baseline="30000"/>
              <a:t>18</a:t>
            </a:r>
            <a:endParaRPr lang="en-US" sz="1000"/>
          </a:p>
        </p:txBody>
      </p:sp>
    </p:spTree>
    <p:extLst>
      <p:ext uri="{BB962C8B-B14F-4D97-AF65-F5344CB8AC3E}">
        <p14:creationId xmlns:p14="http://schemas.microsoft.com/office/powerpoint/2010/main" val="4236188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2887AFC-BDA1-925C-8752-1FED508C31F6}"/>
              </a:ext>
            </a:extLst>
          </p:cNvPr>
          <p:cNvSpPr txBox="1"/>
          <p:nvPr/>
        </p:nvSpPr>
        <p:spPr>
          <a:xfrm>
            <a:off x="306728" y="312010"/>
            <a:ext cx="10583431" cy="461665"/>
          </a:xfrm>
          <a:prstGeom prst="rect">
            <a:avLst/>
          </a:prstGeom>
          <a:noFill/>
        </p:spPr>
        <p:txBody>
          <a:bodyPr wrap="square">
            <a:spAutoFit/>
          </a:bodyPr>
          <a:lstStyle/>
          <a:p>
            <a:r>
              <a:rPr lang="en-US" sz="2400" b="1" u="sng">
                <a:latin typeface="Georgia" panose="02040502050405020303" pitchFamily="18" charset="0"/>
              </a:rPr>
              <a:t>Routine</a:t>
            </a:r>
            <a:r>
              <a:rPr lang="en-US" sz="2400" b="1">
                <a:latin typeface="Georgia" panose="02040502050405020303" pitchFamily="18" charset="0"/>
              </a:rPr>
              <a:t> protocol for medical cannabis dosing and administration</a:t>
            </a:r>
          </a:p>
        </p:txBody>
      </p:sp>
      <p:pic>
        <p:nvPicPr>
          <p:cNvPr id="1026" name="Picture 2" descr="Fig. 2">
            <a:extLst>
              <a:ext uri="{FF2B5EF4-FFF2-40B4-BE49-F238E27FC236}">
                <a16:creationId xmlns:a16="http://schemas.microsoft.com/office/drawing/2014/main" id="{6C1FA498-673E-4126-633E-D390A9E4C5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3420" y="1105325"/>
            <a:ext cx="8475825" cy="4979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7A6CB43-8D2C-DB3F-4A34-B70476C666DE}"/>
              </a:ext>
            </a:extLst>
          </p:cNvPr>
          <p:cNvSpPr txBox="1"/>
          <p:nvPr/>
        </p:nvSpPr>
        <p:spPr>
          <a:xfrm>
            <a:off x="6262861" y="6593803"/>
            <a:ext cx="60960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aseline="0">
                <a:latin typeface="Century Gothic"/>
              </a:rPr>
              <a:t>Figure from Bhaskar et al., retrieved from doi:10.1186/s42238-021-00073-1 on March 25,2026.</a:t>
            </a:r>
            <a:r>
              <a:rPr lang="en-US" sz="1000" baseline="30000">
                <a:latin typeface="Century Gothic"/>
              </a:rPr>
              <a:t>19</a:t>
            </a:r>
            <a:r>
              <a:rPr sz="1000">
                <a:latin typeface="Century Gothic"/>
                <a:ea typeface="Century Gothic"/>
                <a:cs typeface="Century Gothic"/>
              </a:rPr>
              <a:t>​</a:t>
            </a:r>
            <a:endParaRPr lang="en-US" sz="1000"/>
          </a:p>
          <a:p>
            <a:pPr algn="ctr"/>
            <a:endParaRPr lang="en-US"/>
          </a:p>
        </p:txBody>
      </p:sp>
    </p:spTree>
    <p:extLst>
      <p:ext uri="{BB962C8B-B14F-4D97-AF65-F5344CB8AC3E}">
        <p14:creationId xmlns:p14="http://schemas.microsoft.com/office/powerpoint/2010/main" val="2601393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2887AFC-BDA1-925C-8752-1FED508C31F6}"/>
              </a:ext>
            </a:extLst>
          </p:cNvPr>
          <p:cNvSpPr txBox="1"/>
          <p:nvPr/>
        </p:nvSpPr>
        <p:spPr>
          <a:xfrm>
            <a:off x="294028" y="305313"/>
            <a:ext cx="10583431" cy="830997"/>
          </a:xfrm>
          <a:prstGeom prst="rect">
            <a:avLst/>
          </a:prstGeom>
          <a:noFill/>
        </p:spPr>
        <p:txBody>
          <a:bodyPr wrap="square">
            <a:spAutoFit/>
          </a:bodyPr>
          <a:lstStyle/>
          <a:p>
            <a:pPr algn="l"/>
            <a:r>
              <a:rPr lang="en-US" sz="2400" b="1" i="0" u="sng">
                <a:effectLst/>
                <a:latin typeface="Georgia" panose="02040502050405020303" pitchFamily="18" charset="0"/>
              </a:rPr>
              <a:t>Conservative</a:t>
            </a:r>
            <a:r>
              <a:rPr lang="en-US" sz="2400" b="1" i="0">
                <a:effectLst/>
                <a:latin typeface="Georgia" panose="02040502050405020303" pitchFamily="18" charset="0"/>
              </a:rPr>
              <a:t> protocol for medical cannabis dosing and administration</a:t>
            </a:r>
          </a:p>
        </p:txBody>
      </p:sp>
      <p:pic>
        <p:nvPicPr>
          <p:cNvPr id="2050" name="Picture 2" descr="figure 3">
            <a:extLst>
              <a:ext uri="{FF2B5EF4-FFF2-40B4-BE49-F238E27FC236}">
                <a16:creationId xmlns:a16="http://schemas.microsoft.com/office/drawing/2014/main" id="{38F930F3-3DD8-0E7E-B2DB-FAD41BA0EA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6590" y="1139541"/>
            <a:ext cx="8767466" cy="49916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459650D-4518-222C-0912-FDC96EFFA4AB}"/>
              </a:ext>
            </a:extLst>
          </p:cNvPr>
          <p:cNvSpPr txBox="1"/>
          <p:nvPr/>
        </p:nvSpPr>
        <p:spPr>
          <a:xfrm>
            <a:off x="6374102" y="6593803"/>
            <a:ext cx="60960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aseline="0">
                <a:latin typeface="Century Gothic"/>
              </a:rPr>
              <a:t>Figure from Bhaskar et al., retrieved from doi:10.1186/s42238-021-00073-1 on March 25,2026.</a:t>
            </a:r>
            <a:r>
              <a:rPr lang="en-US" sz="1000" baseline="30000">
                <a:latin typeface="Century Gothic"/>
              </a:rPr>
              <a:t>19</a:t>
            </a:r>
            <a:r>
              <a:rPr sz="1000">
                <a:latin typeface="Century Gothic"/>
                <a:ea typeface="Century Gothic"/>
                <a:cs typeface="Century Gothic"/>
              </a:rPr>
              <a:t>​</a:t>
            </a:r>
            <a:endParaRPr lang="en-US" sz="1000"/>
          </a:p>
          <a:p>
            <a:pPr algn="ctr"/>
            <a:endParaRPr lang="en-US" sz="1000"/>
          </a:p>
        </p:txBody>
      </p:sp>
    </p:spTree>
    <p:extLst>
      <p:ext uri="{BB962C8B-B14F-4D97-AF65-F5344CB8AC3E}">
        <p14:creationId xmlns:p14="http://schemas.microsoft.com/office/powerpoint/2010/main" val="17247686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2887AFC-BDA1-925C-8752-1FED508C31F6}"/>
              </a:ext>
            </a:extLst>
          </p:cNvPr>
          <p:cNvSpPr txBox="1"/>
          <p:nvPr/>
        </p:nvSpPr>
        <p:spPr>
          <a:xfrm>
            <a:off x="415877" y="493421"/>
            <a:ext cx="10583431" cy="461665"/>
          </a:xfrm>
          <a:prstGeom prst="rect">
            <a:avLst/>
          </a:prstGeom>
          <a:noFill/>
        </p:spPr>
        <p:txBody>
          <a:bodyPr wrap="square">
            <a:spAutoFit/>
          </a:bodyPr>
          <a:lstStyle/>
          <a:p>
            <a:r>
              <a:rPr lang="en-US" sz="2400" b="1" u="sng">
                <a:latin typeface="Georgia" panose="02040502050405020303" pitchFamily="18" charset="0"/>
              </a:rPr>
              <a:t>Rapid</a:t>
            </a:r>
            <a:r>
              <a:rPr lang="en-US" sz="2400" b="1">
                <a:latin typeface="Georgia" panose="02040502050405020303" pitchFamily="18" charset="0"/>
              </a:rPr>
              <a:t> protocol for medical cannabis dosing and administration</a:t>
            </a:r>
          </a:p>
        </p:txBody>
      </p:sp>
      <p:pic>
        <p:nvPicPr>
          <p:cNvPr id="3074" name="Picture 2" descr="figure 4">
            <a:extLst>
              <a:ext uri="{FF2B5EF4-FFF2-40B4-BE49-F238E27FC236}">
                <a16:creationId xmlns:a16="http://schemas.microsoft.com/office/drawing/2014/main" id="{B4EAE98D-575E-C5AA-5DAA-4F50BC4F3C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884" y="1342595"/>
            <a:ext cx="8812886" cy="429708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CBFFE5D-7A82-B4BD-9D87-136F02D0F09E}"/>
              </a:ext>
            </a:extLst>
          </p:cNvPr>
          <p:cNvSpPr txBox="1"/>
          <p:nvPr/>
        </p:nvSpPr>
        <p:spPr>
          <a:xfrm>
            <a:off x="5431590" y="6610773"/>
            <a:ext cx="5957801" cy="246221"/>
          </a:xfrm>
          <a:prstGeom prst="rect">
            <a:avLst/>
          </a:prstGeom>
          <a:noFill/>
        </p:spPr>
        <p:txBody>
          <a:bodyPr wrap="square" lIns="91440" tIns="45720" rIns="91440" bIns="45720" anchor="t">
            <a:spAutoFit/>
          </a:bodyPr>
          <a:lstStyle/>
          <a:p>
            <a:r>
              <a:rPr lang="en-US" sz="1000" b="0" i="0">
                <a:effectLst/>
              </a:rPr>
              <a:t>Figure from Bhaskar et al., </a:t>
            </a:r>
            <a:r>
              <a:rPr lang="en-US" sz="1000"/>
              <a:t>retrieved from doi:10.1186/s42238-021-00073-1 on March 25,2026.</a:t>
            </a:r>
            <a:r>
              <a:rPr lang="en-US" sz="1000" baseline="30000"/>
              <a:t>19</a:t>
            </a:r>
            <a:endParaRPr lang="en-US" sz="1000"/>
          </a:p>
        </p:txBody>
      </p:sp>
    </p:spTree>
    <p:extLst>
      <p:ext uri="{BB962C8B-B14F-4D97-AF65-F5344CB8AC3E}">
        <p14:creationId xmlns:p14="http://schemas.microsoft.com/office/powerpoint/2010/main" val="2697514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in graphic">
            <a:extLst>
              <a:ext uri="{FF2B5EF4-FFF2-40B4-BE49-F238E27FC236}">
                <a16:creationId xmlns:a16="http://schemas.microsoft.com/office/drawing/2014/main" id="{BD5E0A3D-6C94-015B-F3E3-BDC5E2A0E78A}"/>
              </a:ext>
            </a:extLst>
          </p:cNvPr>
          <p:cNvPicPr/>
          <p:nvPr/>
        </p:nvPicPr>
        <p:blipFill>
          <a:blip r:embed="rId2"/>
          <a:stretch/>
        </p:blipFill>
        <p:spPr>
          <a:xfrm>
            <a:off x="280581" y="108611"/>
            <a:ext cx="8128727" cy="6244619"/>
          </a:xfrm>
          <a:prstGeom prst="rect">
            <a:avLst/>
          </a:prstGeom>
          <a:ln>
            <a:noFill/>
          </a:ln>
        </p:spPr>
      </p:pic>
      <p:sp>
        <p:nvSpPr>
          <p:cNvPr id="8" name="TextBox 7">
            <a:extLst>
              <a:ext uri="{FF2B5EF4-FFF2-40B4-BE49-F238E27FC236}">
                <a16:creationId xmlns:a16="http://schemas.microsoft.com/office/drawing/2014/main" id="{55AC7F8A-D3F9-AD51-66A2-6BA6D7E406A1}"/>
              </a:ext>
            </a:extLst>
          </p:cNvPr>
          <p:cNvSpPr txBox="1"/>
          <p:nvPr/>
        </p:nvSpPr>
        <p:spPr>
          <a:xfrm>
            <a:off x="3506401" y="6350482"/>
            <a:ext cx="6804282" cy="246221"/>
          </a:xfrm>
          <a:prstGeom prst="rect">
            <a:avLst/>
          </a:prstGeom>
          <a:noFill/>
        </p:spPr>
        <p:txBody>
          <a:bodyPr wrap="square" lIns="91440" tIns="45720" rIns="91440" bIns="45720" anchor="t">
            <a:spAutoFit/>
          </a:bodyPr>
          <a:lstStyle/>
          <a:p>
            <a:r>
              <a:rPr lang="en-US" sz="1000" strike="noStrike" spc="-1"/>
              <a:t>Figure from Shiota et al., </a:t>
            </a:r>
            <a:r>
              <a:rPr lang="en-US" sz="1000" spc="-1"/>
              <a:t>retrieved from: doi:10.1111/ijcp.13871 on March 25, 2026</a:t>
            </a:r>
            <a:r>
              <a:rPr lang="en-US" sz="1000" spc="-1" baseline="30000"/>
              <a:t>20</a:t>
            </a:r>
            <a:endParaRPr lang="en-US" sz="1000" strike="noStrike" spc="-1"/>
          </a:p>
        </p:txBody>
      </p:sp>
      <p:sp>
        <p:nvSpPr>
          <p:cNvPr id="10" name="TextBox 9">
            <a:extLst>
              <a:ext uri="{FF2B5EF4-FFF2-40B4-BE49-F238E27FC236}">
                <a16:creationId xmlns:a16="http://schemas.microsoft.com/office/drawing/2014/main" id="{0ADE7817-999A-A5A6-A8D3-9575F2B080BD}"/>
              </a:ext>
            </a:extLst>
          </p:cNvPr>
          <p:cNvSpPr txBox="1"/>
          <p:nvPr/>
        </p:nvSpPr>
        <p:spPr>
          <a:xfrm>
            <a:off x="8658418" y="414169"/>
            <a:ext cx="3345064" cy="1477328"/>
          </a:xfrm>
          <a:prstGeom prst="rect">
            <a:avLst/>
          </a:prstGeom>
          <a:noFill/>
        </p:spPr>
        <p:txBody>
          <a:bodyPr wrap="square" lIns="91440" tIns="45720" rIns="91440" bIns="45720" anchor="t">
            <a:spAutoFit/>
          </a:bodyPr>
          <a:lstStyle/>
          <a:p>
            <a:r>
              <a:rPr lang="en-US" sz="1800" b="0" strike="noStrike" spc="-1"/>
              <a:t>Consensus‐based recommendations for </a:t>
            </a:r>
            <a:r>
              <a:rPr lang="en-US" sz="1800" b="0" strike="noStrike" spc="-1">
                <a:highlight>
                  <a:srgbClr val="FFFF00"/>
                </a:highlight>
              </a:rPr>
              <a:t>titrating cannabinoids and tapering opioids </a:t>
            </a:r>
            <a:r>
              <a:rPr lang="en-US" sz="1800" b="0" strike="noStrike" spc="-1"/>
              <a:t>for chronic pain control</a:t>
            </a:r>
          </a:p>
        </p:txBody>
      </p:sp>
    </p:spTree>
    <p:extLst>
      <p:ext uri="{BB962C8B-B14F-4D97-AF65-F5344CB8AC3E}">
        <p14:creationId xmlns:p14="http://schemas.microsoft.com/office/powerpoint/2010/main" val="183188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63481-C0D1-D6D8-926E-A515303B20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F9C96A-35BD-3046-FC0D-7AD136EF739B}"/>
              </a:ext>
            </a:extLst>
          </p:cNvPr>
          <p:cNvSpPr>
            <a:spLocks noGrp="1"/>
          </p:cNvSpPr>
          <p:nvPr>
            <p:ph type="title"/>
          </p:nvPr>
        </p:nvSpPr>
        <p:spPr/>
        <p:txBody>
          <a:bodyPr/>
          <a:lstStyle/>
          <a:p>
            <a:r>
              <a:rPr lang="en-US">
                <a:latin typeface="Georgia"/>
              </a:rPr>
              <a:t>CLINICAL APPLICATION</a:t>
            </a:r>
            <a:endParaRPr lang="en-US"/>
          </a:p>
        </p:txBody>
      </p:sp>
    </p:spTree>
    <p:extLst>
      <p:ext uri="{BB962C8B-B14F-4D97-AF65-F5344CB8AC3E}">
        <p14:creationId xmlns:p14="http://schemas.microsoft.com/office/powerpoint/2010/main" val="20625047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15BEB-F0DE-64D4-C9C7-CD9D91E7A84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9391F20-BEDD-653D-A7B9-F9A76A998D85}"/>
              </a:ext>
            </a:extLst>
          </p:cNvPr>
          <p:cNvSpPr>
            <a:spLocks noGrp="1"/>
          </p:cNvSpPr>
          <p:nvPr>
            <p:ph type="title"/>
          </p:nvPr>
        </p:nvSpPr>
        <p:spPr>
          <a:xfrm>
            <a:off x="838200" y="365125"/>
            <a:ext cx="10515600" cy="1325563"/>
          </a:xfrm>
        </p:spPr>
        <p:txBody>
          <a:bodyPr/>
          <a:lstStyle/>
          <a:p>
            <a:r>
              <a:rPr lang="en-US">
                <a:latin typeface="Georgia"/>
              </a:rPr>
              <a:t>In the clinic</a:t>
            </a:r>
            <a:endParaRPr lang="en-US"/>
          </a:p>
        </p:txBody>
      </p:sp>
      <p:sp>
        <p:nvSpPr>
          <p:cNvPr id="2" name="Content Placeholder 1">
            <a:extLst>
              <a:ext uri="{FF2B5EF4-FFF2-40B4-BE49-F238E27FC236}">
                <a16:creationId xmlns:a16="http://schemas.microsoft.com/office/drawing/2014/main" id="{DEA5DF11-823F-3BEB-3BDA-18B238033F5B}"/>
              </a:ext>
            </a:extLst>
          </p:cNvPr>
          <p:cNvSpPr>
            <a:spLocks noGrp="1"/>
          </p:cNvSpPr>
          <p:nvPr>
            <p:ph idx="4294967295"/>
          </p:nvPr>
        </p:nvSpPr>
        <p:spPr>
          <a:xfrm>
            <a:off x="838200" y="1835120"/>
            <a:ext cx="10515600" cy="3982616"/>
          </a:xfrm>
        </p:spPr>
        <p:txBody>
          <a:bodyPr vert="horz" lIns="91440" tIns="45720" rIns="91440" bIns="45720" rtlCol="0" anchor="t">
            <a:noAutofit/>
          </a:bodyPr>
          <a:lstStyle/>
          <a:p>
            <a:r>
              <a:rPr lang="en-US" sz="1800">
                <a:latin typeface="Century Gothic"/>
              </a:rPr>
              <a:t>39 </a:t>
            </a:r>
            <a:r>
              <a:rPr lang="en-US" sz="1800" err="1">
                <a:latin typeface="Century Gothic"/>
              </a:rPr>
              <a:t>y.o</a:t>
            </a:r>
            <a:r>
              <a:rPr lang="en-US" sz="1800">
                <a:latin typeface="Century Gothic"/>
              </a:rPr>
              <a:t>. female with metastatic breast cancer with bone </a:t>
            </a:r>
            <a:r>
              <a:rPr lang="en-US" sz="1800" err="1">
                <a:latin typeface="Century Gothic"/>
              </a:rPr>
              <a:t>mets</a:t>
            </a:r>
            <a:r>
              <a:rPr lang="en-US" sz="1800">
                <a:latin typeface="Century Gothic"/>
              </a:rPr>
              <a:t> who presents for initial supportive care office visit. S/p bilateral mastectomy, and currently on </a:t>
            </a:r>
            <a:r>
              <a:rPr lang="en-US" sz="1800" err="1">
                <a:latin typeface="Century Gothic"/>
              </a:rPr>
              <a:t>tx</a:t>
            </a:r>
            <a:r>
              <a:rPr lang="en-US" sz="1800">
                <a:latin typeface="Century Gothic"/>
              </a:rPr>
              <a:t> with </a:t>
            </a:r>
            <a:r>
              <a:rPr lang="en-US" sz="1800" err="1">
                <a:latin typeface="Century Gothic"/>
              </a:rPr>
              <a:t>Verzenio</a:t>
            </a:r>
            <a:r>
              <a:rPr lang="en-US" sz="1800">
                <a:latin typeface="Century Gothic"/>
              </a:rPr>
              <a:t> and tamoxifen. She was referred to palliative care by med </a:t>
            </a:r>
            <a:r>
              <a:rPr lang="en-US" sz="1800" err="1">
                <a:latin typeface="Century Gothic"/>
              </a:rPr>
              <a:t>onc</a:t>
            </a:r>
            <a:r>
              <a:rPr lang="en-US" sz="1800">
                <a:latin typeface="Century Gothic"/>
              </a:rPr>
              <a:t> for symptom management, consideration of THC use, and support. </a:t>
            </a:r>
          </a:p>
          <a:p>
            <a:endParaRPr lang="en-US" sz="1800">
              <a:latin typeface="Century Gothic"/>
            </a:endParaRPr>
          </a:p>
          <a:p>
            <a:pPr>
              <a:spcBef>
                <a:spcPts val="0"/>
              </a:spcBef>
            </a:pPr>
            <a:r>
              <a:rPr lang="en-US" sz="1800">
                <a:latin typeface="Century Gothic"/>
              </a:rPr>
              <a:t>C/o "severe" pain in bilateral shoulders and base of neck. Described as aching and constant. Pain started before cancer diagnosis, but has gotten worse after bilateral mastectomy. </a:t>
            </a:r>
          </a:p>
          <a:p>
            <a:pPr>
              <a:spcBef>
                <a:spcPts val="0"/>
              </a:spcBef>
            </a:pPr>
            <a:endParaRPr lang="en-US" sz="1800">
              <a:latin typeface="Century Gothic"/>
            </a:endParaRPr>
          </a:p>
          <a:p>
            <a:pPr>
              <a:spcBef>
                <a:spcPts val="0"/>
              </a:spcBef>
            </a:pPr>
            <a:r>
              <a:rPr lang="en-US" sz="1800">
                <a:latin typeface="Century Gothic"/>
              </a:rPr>
              <a:t>Reports “extreme anxiety” at work, related to her son’s health, and living with stage IV cancer.</a:t>
            </a:r>
          </a:p>
          <a:p>
            <a:pPr>
              <a:spcBef>
                <a:spcPts val="0"/>
              </a:spcBef>
            </a:pPr>
            <a:endParaRPr lang="en-US" sz="1800">
              <a:latin typeface="Century Gothic"/>
            </a:endParaRPr>
          </a:p>
          <a:p>
            <a:pPr>
              <a:spcBef>
                <a:spcPts val="0"/>
              </a:spcBef>
            </a:pPr>
            <a:r>
              <a:rPr lang="en-US" sz="1800">
                <a:latin typeface="Century Gothic"/>
              </a:rPr>
              <a:t>Reports sleep difficulty for 1 yr due to her partner disrupting her sleep and recently started having hot flashes with tamoxifen.</a:t>
            </a:r>
            <a:endParaRPr lang="en-US" sz="1800"/>
          </a:p>
          <a:p>
            <a:pPr>
              <a:spcBef>
                <a:spcPts val="0"/>
              </a:spcBef>
            </a:pPr>
            <a:endParaRPr lang="en-US" sz="1800">
              <a:latin typeface="Century Gothic"/>
            </a:endParaRPr>
          </a:p>
          <a:p>
            <a:pPr>
              <a:spcBef>
                <a:spcPts val="0"/>
              </a:spcBef>
            </a:pPr>
            <a:r>
              <a:rPr lang="en-US" sz="1800">
                <a:latin typeface="Century Gothic"/>
              </a:rPr>
              <a:t>Patient is inquiring about medical cannabis for these concerns. </a:t>
            </a:r>
          </a:p>
        </p:txBody>
      </p:sp>
    </p:spTree>
    <p:extLst>
      <p:ext uri="{BB962C8B-B14F-4D97-AF65-F5344CB8AC3E}">
        <p14:creationId xmlns:p14="http://schemas.microsoft.com/office/powerpoint/2010/main" val="7785975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Clinical Application </a:t>
            </a:r>
          </a:p>
        </p:txBody>
      </p:sp>
      <p:sp>
        <p:nvSpPr>
          <p:cNvPr id="3" name="Content Placeholder 2"/>
          <p:cNvSpPr>
            <a:spLocks noGrp="1"/>
          </p:cNvSpPr>
          <p:nvPr>
            <p:ph idx="1"/>
          </p:nvPr>
        </p:nvSpPr>
        <p:spPr/>
        <p:txBody>
          <a:bodyPr vert="horz" lIns="91440" tIns="45720" rIns="91440" bIns="45720" rtlCol="0" anchor="t">
            <a:normAutofit/>
          </a:bodyPr>
          <a:lstStyle/>
          <a:p>
            <a:endParaRPr lang="en-US"/>
          </a:p>
          <a:p>
            <a:pPr marL="0" indent="0">
              <a:buNone/>
            </a:pPr>
            <a:endParaRPr lang="en-US"/>
          </a:p>
          <a:p>
            <a:pPr marL="0" indent="0" algn="ctr">
              <a:buNone/>
            </a:pPr>
            <a:r>
              <a:rPr lang="en-US" sz="2800"/>
              <a:t>First – explore </a:t>
            </a:r>
            <a:r>
              <a:rPr lang="en-US" sz="2800" b="1" i="1"/>
              <a:t>why </a:t>
            </a:r>
            <a:r>
              <a:rPr lang="en-US" sz="2800"/>
              <a:t>are they asking</a:t>
            </a:r>
          </a:p>
          <a:p>
            <a:pPr marL="0" indent="0" algn="ctr">
              <a:buNone/>
            </a:pPr>
            <a:endParaRPr lang="en-US" sz="2800" b="1"/>
          </a:p>
          <a:p>
            <a:pPr marL="0" indent="0" algn="ctr">
              <a:buNone/>
            </a:pPr>
            <a:r>
              <a:rPr lang="en-US" sz="2800" i="1"/>
              <a:t>Cure my cancer. I heard it on the news. It helps my husband sleep. Helps with my pain. My neighbor used it while on chemotherapy and she said it helped with nausea, etc.</a:t>
            </a:r>
          </a:p>
        </p:txBody>
      </p:sp>
    </p:spTree>
    <p:extLst>
      <p:ext uri="{BB962C8B-B14F-4D97-AF65-F5344CB8AC3E}">
        <p14:creationId xmlns:p14="http://schemas.microsoft.com/office/powerpoint/2010/main" val="40161916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Clinical Application </a:t>
            </a:r>
          </a:p>
        </p:txBody>
      </p:sp>
      <p:sp>
        <p:nvSpPr>
          <p:cNvPr id="3" name="Content Placeholder 2"/>
          <p:cNvSpPr>
            <a:spLocks noGrp="1"/>
          </p:cNvSpPr>
          <p:nvPr>
            <p:ph idx="1"/>
          </p:nvPr>
        </p:nvSpPr>
        <p:spPr/>
        <p:txBody>
          <a:bodyPr vert="horz" lIns="91440" tIns="45720" rIns="91440" bIns="45720" rtlCol="0" anchor="t">
            <a:normAutofit/>
          </a:bodyPr>
          <a:lstStyle/>
          <a:p>
            <a:endParaRPr lang="en-US"/>
          </a:p>
          <a:p>
            <a:pPr marL="0" indent="0" algn="ctr">
              <a:buNone/>
            </a:pPr>
            <a:endParaRPr lang="en-US" sz="3400" b="1"/>
          </a:p>
          <a:p>
            <a:pPr marL="0" indent="0" algn="ctr">
              <a:buNone/>
            </a:pPr>
            <a:r>
              <a:rPr lang="en-US" sz="3200"/>
              <a:t>Can you register the patient and monitor them?</a:t>
            </a:r>
          </a:p>
        </p:txBody>
      </p:sp>
    </p:spTree>
    <p:extLst>
      <p:ext uri="{BB962C8B-B14F-4D97-AF65-F5344CB8AC3E}">
        <p14:creationId xmlns:p14="http://schemas.microsoft.com/office/powerpoint/2010/main" val="26271543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Clinical Application </a:t>
            </a:r>
          </a:p>
        </p:txBody>
      </p:sp>
      <p:sp>
        <p:nvSpPr>
          <p:cNvPr id="3" name="Content Placeholder 2"/>
          <p:cNvSpPr>
            <a:spLocks noGrp="1"/>
          </p:cNvSpPr>
          <p:nvPr>
            <p:ph idx="1"/>
          </p:nvPr>
        </p:nvSpPr>
        <p:spPr>
          <a:xfrm>
            <a:off x="838200" y="1825624"/>
            <a:ext cx="10515600" cy="4526189"/>
          </a:xfrm>
        </p:spPr>
        <p:txBody>
          <a:bodyPr vert="horz" lIns="91440" tIns="45720" rIns="91440" bIns="45720" rtlCol="0" anchor="t">
            <a:noAutofit/>
          </a:bodyPr>
          <a:lstStyle/>
          <a:p>
            <a:pPr marL="0" indent="0">
              <a:buNone/>
            </a:pPr>
            <a:r>
              <a:rPr lang="en-US" sz="2000"/>
              <a:t>If yes…</a:t>
            </a:r>
          </a:p>
          <a:p>
            <a:pPr marL="0" indent="0">
              <a:buNone/>
            </a:pPr>
            <a:endParaRPr lang="en-US" sz="2000"/>
          </a:p>
          <a:p>
            <a:pPr marL="0" indent="0">
              <a:buNone/>
            </a:pPr>
            <a:r>
              <a:rPr lang="en-US" sz="2000"/>
              <a:t>Be mindful to counsel*, informed consent (?), UDS, practical matters**</a:t>
            </a:r>
          </a:p>
          <a:p>
            <a:pPr marL="0" indent="0">
              <a:buNone/>
            </a:pPr>
            <a:r>
              <a:rPr lang="en-US" sz="2000"/>
              <a:t>Filling out the paperwork is annoying (notary, confirm address, annual re-cert)</a:t>
            </a:r>
          </a:p>
          <a:p>
            <a:pPr marL="0" indent="0">
              <a:buNone/>
            </a:pPr>
            <a:r>
              <a:rPr lang="en-US" sz="2000"/>
              <a:t>Must maintain relationship with the patient</a:t>
            </a:r>
          </a:p>
          <a:p>
            <a:pPr marL="0" indent="0">
              <a:buNone/>
            </a:pPr>
            <a:r>
              <a:rPr lang="en-US" sz="2000"/>
              <a:t>Navigating the system is time consuming – be prepared for A LOT of portal messages!</a:t>
            </a:r>
          </a:p>
          <a:p>
            <a:pPr marL="0" indent="0">
              <a:buNone/>
            </a:pPr>
            <a:endParaRPr lang="en-US" sz="2000"/>
          </a:p>
          <a:p>
            <a:pPr marL="0" indent="0">
              <a:buNone/>
            </a:pPr>
            <a:r>
              <a:rPr lang="en-US" sz="2000"/>
              <a:t>*Driving on cannabis, safe storage, side effects</a:t>
            </a:r>
          </a:p>
          <a:p>
            <a:pPr marL="0" indent="0">
              <a:buNone/>
            </a:pPr>
            <a:r>
              <a:rPr lang="en-US" sz="2000"/>
              <a:t>**Federal employee, workers comp, federal contract, pistol permit?</a:t>
            </a:r>
          </a:p>
        </p:txBody>
      </p:sp>
    </p:spTree>
    <p:extLst>
      <p:ext uri="{BB962C8B-B14F-4D97-AF65-F5344CB8AC3E}">
        <p14:creationId xmlns:p14="http://schemas.microsoft.com/office/powerpoint/2010/main" val="7995581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630" y="440875"/>
            <a:ext cx="10515600" cy="1325563"/>
          </a:xfrm>
        </p:spPr>
        <p:txBody>
          <a:bodyPr/>
          <a:lstStyle/>
          <a:p>
            <a:pPr algn="ctr"/>
            <a:r>
              <a:rPr lang="en-US"/>
              <a:t>Clinical Application </a:t>
            </a:r>
          </a:p>
        </p:txBody>
      </p:sp>
      <p:sp>
        <p:nvSpPr>
          <p:cNvPr id="3" name="Content Placeholder 2"/>
          <p:cNvSpPr>
            <a:spLocks noGrp="1"/>
          </p:cNvSpPr>
          <p:nvPr>
            <p:ph idx="1"/>
          </p:nvPr>
        </p:nvSpPr>
        <p:spPr/>
        <p:txBody>
          <a:bodyPr vert="horz" lIns="91440" tIns="45720" rIns="91440" bIns="45720" rtlCol="0" anchor="t">
            <a:normAutofit/>
          </a:bodyPr>
          <a:lstStyle/>
          <a:p>
            <a:endParaRPr lang="en-US" sz="2000"/>
          </a:p>
          <a:p>
            <a:pPr marL="0" indent="0">
              <a:buNone/>
            </a:pPr>
            <a:r>
              <a:rPr lang="en-US" sz="2000"/>
              <a:t>If no…</a:t>
            </a:r>
          </a:p>
          <a:p>
            <a:pPr marL="0" indent="0">
              <a:buNone/>
            </a:pPr>
            <a:endParaRPr lang="en-US" sz="2000"/>
          </a:p>
          <a:p>
            <a:pPr marL="0" indent="0">
              <a:buNone/>
            </a:pPr>
            <a:r>
              <a:rPr lang="en-US" sz="2000"/>
              <a:t>Consider Dronabinol (Marinol)* +/- CBD (&lt;0.3% THC)</a:t>
            </a:r>
          </a:p>
          <a:p>
            <a:pPr marL="0" indent="0">
              <a:buNone/>
            </a:pPr>
            <a:endParaRPr lang="en-US" sz="2000"/>
          </a:p>
          <a:p>
            <a:pPr marL="0" indent="0">
              <a:buNone/>
            </a:pPr>
            <a:r>
              <a:rPr lang="en-US" sz="2000"/>
              <a:t>Refer out! </a:t>
            </a:r>
            <a:r>
              <a:rPr lang="en-US" sz="2000">
                <a:sym typeface="Wingdings" panose="05000000000000000000" pitchFamily="2" charset="2"/>
              </a:rPr>
              <a:t> CBD is legal to obtain without card, if pt wants THC (or you think they would be a good candidate for THC):</a:t>
            </a:r>
          </a:p>
          <a:p>
            <a:pPr marL="0" indent="0">
              <a:buNone/>
            </a:pPr>
            <a:r>
              <a:rPr lang="en-US" sz="2000">
                <a:sym typeface="Wingdings" panose="05000000000000000000" pitchFamily="2" charset="2"/>
              </a:rPr>
              <a:t>   CBD only website example: </a:t>
            </a:r>
            <a:r>
              <a:rPr lang="en-US" sz="2000"/>
              <a:t>lazarusnaturals.org</a:t>
            </a:r>
            <a:br>
              <a:rPr lang="en-US" sz="2000"/>
            </a:br>
            <a:r>
              <a:rPr lang="en-US" sz="2000"/>
              <a:t>   THC/CBD website example: kingharvest.org</a:t>
            </a:r>
          </a:p>
          <a:p>
            <a:pPr marL="0" indent="0">
              <a:buNone/>
            </a:pPr>
            <a:endParaRPr lang="en-US"/>
          </a:p>
        </p:txBody>
      </p:sp>
      <p:sp>
        <p:nvSpPr>
          <p:cNvPr id="4" name="TextBox 3"/>
          <p:cNvSpPr txBox="1"/>
          <p:nvPr/>
        </p:nvSpPr>
        <p:spPr>
          <a:xfrm>
            <a:off x="7394314" y="5769130"/>
            <a:ext cx="2267544" cy="646331"/>
          </a:xfrm>
          <a:prstGeom prst="rect">
            <a:avLst/>
          </a:prstGeom>
          <a:noFill/>
        </p:spPr>
        <p:txBody>
          <a:bodyPr wrap="none" rtlCol="0">
            <a:spAutoFit/>
          </a:bodyPr>
          <a:lstStyle/>
          <a:p>
            <a:r>
              <a:rPr lang="en-US"/>
              <a:t>*Likely PA, </a:t>
            </a:r>
          </a:p>
          <a:p>
            <a:r>
              <a:rPr lang="en-US"/>
              <a:t>Should still monitor </a:t>
            </a:r>
            <a:r>
              <a:rPr lang="en-US" err="1"/>
              <a:t>pt</a:t>
            </a:r>
            <a:endParaRPr lang="en-US"/>
          </a:p>
        </p:txBody>
      </p:sp>
    </p:spTree>
    <p:extLst>
      <p:ext uri="{BB962C8B-B14F-4D97-AF65-F5344CB8AC3E}">
        <p14:creationId xmlns:p14="http://schemas.microsoft.com/office/powerpoint/2010/main" val="9131194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D5236-D75D-4E3C-9D59-354D24084CDB}"/>
              </a:ext>
            </a:extLst>
          </p:cNvPr>
          <p:cNvSpPr>
            <a:spLocks noGrp="1"/>
          </p:cNvSpPr>
          <p:nvPr>
            <p:ph type="title"/>
          </p:nvPr>
        </p:nvSpPr>
        <p:spPr/>
        <p:txBody>
          <a:bodyPr/>
          <a:lstStyle/>
          <a:p>
            <a:r>
              <a:rPr lang="en-US">
                <a:latin typeface="Georgia"/>
              </a:rPr>
              <a:t>Dronabinol dosing</a:t>
            </a:r>
            <a:endParaRPr lang="en-US"/>
          </a:p>
        </p:txBody>
      </p:sp>
      <p:sp>
        <p:nvSpPr>
          <p:cNvPr id="3" name="Content Placeholder 2">
            <a:extLst>
              <a:ext uri="{FF2B5EF4-FFF2-40B4-BE49-F238E27FC236}">
                <a16:creationId xmlns:a16="http://schemas.microsoft.com/office/drawing/2014/main" id="{84FDF6E2-F39F-4E5B-9182-22636160B7F4}"/>
              </a:ext>
            </a:extLst>
          </p:cNvPr>
          <p:cNvSpPr>
            <a:spLocks noGrp="1"/>
          </p:cNvSpPr>
          <p:nvPr>
            <p:ph idx="1"/>
          </p:nvPr>
        </p:nvSpPr>
        <p:spPr/>
        <p:txBody>
          <a:bodyPr vert="horz" lIns="91440" tIns="45720" rIns="91440" bIns="45720" rtlCol="0" anchor="t">
            <a:normAutofit/>
          </a:bodyPr>
          <a:lstStyle/>
          <a:p>
            <a:r>
              <a:rPr lang="en-US"/>
              <a:t>Start at 2.5mg capsule BID with meals, increase to 5mg BID as tolerated</a:t>
            </a:r>
          </a:p>
          <a:p>
            <a:r>
              <a:rPr lang="en-US"/>
              <a:t>Note: capsules must be </a:t>
            </a:r>
            <a:r>
              <a:rPr lang="en-US" u="sng"/>
              <a:t>refrigerated </a:t>
            </a:r>
            <a:r>
              <a:rPr lang="en-US"/>
              <a:t>(not ideal for housing instability)</a:t>
            </a:r>
          </a:p>
        </p:txBody>
      </p:sp>
    </p:spTree>
    <p:extLst>
      <p:ext uri="{BB962C8B-B14F-4D97-AF65-F5344CB8AC3E}">
        <p14:creationId xmlns:p14="http://schemas.microsoft.com/office/powerpoint/2010/main" val="28213600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644" y="212275"/>
            <a:ext cx="10515600" cy="1325563"/>
          </a:xfrm>
        </p:spPr>
        <p:txBody>
          <a:bodyPr/>
          <a:lstStyle/>
          <a:p>
            <a:pPr algn="ctr"/>
            <a:r>
              <a:rPr lang="en-US"/>
              <a:t>Clinical Application – Adverse Effect Monitoring</a:t>
            </a:r>
          </a:p>
        </p:txBody>
      </p:sp>
      <p:sp>
        <p:nvSpPr>
          <p:cNvPr id="3" name="Content Placeholder 2"/>
          <p:cNvSpPr>
            <a:spLocks noGrp="1"/>
          </p:cNvSpPr>
          <p:nvPr>
            <p:ph idx="1"/>
          </p:nvPr>
        </p:nvSpPr>
        <p:spPr>
          <a:xfrm>
            <a:off x="874776" y="1537838"/>
            <a:ext cx="10442448" cy="3903819"/>
          </a:xfrm>
        </p:spPr>
        <p:txBody>
          <a:bodyPr vert="horz" lIns="91440" tIns="45720" rIns="91440" bIns="45720" rtlCol="0" anchor="t">
            <a:noAutofit/>
          </a:bodyPr>
          <a:lstStyle/>
          <a:p>
            <a:r>
              <a:rPr lang="en-US" sz="2400"/>
              <a:t>Monitor for cannabis use disorder (CUD) (DSM-V)</a:t>
            </a:r>
          </a:p>
          <a:p>
            <a:r>
              <a:rPr lang="en-US" sz="2400"/>
              <a:t>A systematic review and meta-analysis from 2024 estimated prevalence of CUDs to be 25% in people who have used medicinal cannabis</a:t>
            </a:r>
            <a:r>
              <a:rPr lang="en-US" sz="2400" baseline="30000"/>
              <a:t>21</a:t>
            </a:r>
            <a:endParaRPr lang="en-US" sz="2400"/>
          </a:p>
          <a:p>
            <a:r>
              <a:rPr lang="en-US" sz="2400"/>
              <a:t>CUDIT-R</a:t>
            </a:r>
          </a:p>
          <a:p>
            <a:pPr lvl="1"/>
            <a:r>
              <a:rPr lang="en-US"/>
              <a:t>Cannabis Use Disorder Identification Test-Revised</a:t>
            </a:r>
          </a:p>
          <a:p>
            <a:pPr lvl="2"/>
            <a:r>
              <a:rPr lang="en-US" sz="2400"/>
              <a:t>Only validated in recreational users</a:t>
            </a:r>
            <a:r>
              <a:rPr lang="en-US" sz="2400" baseline="30000"/>
              <a:t>22</a:t>
            </a:r>
            <a:endParaRPr lang="en-US" sz="2400"/>
          </a:p>
        </p:txBody>
      </p:sp>
    </p:spTree>
    <p:extLst>
      <p:ext uri="{BB962C8B-B14F-4D97-AF65-F5344CB8AC3E}">
        <p14:creationId xmlns:p14="http://schemas.microsoft.com/office/powerpoint/2010/main" val="21217287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C3F723-34BA-42EE-93BF-05D55D5CB75A}"/>
              </a:ext>
            </a:extLst>
          </p:cNvPr>
          <p:cNvPicPr>
            <a:picLocks noChangeAspect="1"/>
          </p:cNvPicPr>
          <p:nvPr/>
        </p:nvPicPr>
        <p:blipFill>
          <a:blip r:embed="rId3"/>
          <a:stretch>
            <a:fillRect/>
          </a:stretch>
        </p:blipFill>
        <p:spPr>
          <a:xfrm>
            <a:off x="3379807" y="139700"/>
            <a:ext cx="6077530" cy="6388100"/>
          </a:xfrm>
          <a:prstGeom prst="rect">
            <a:avLst/>
          </a:prstGeom>
        </p:spPr>
      </p:pic>
      <p:sp>
        <p:nvSpPr>
          <p:cNvPr id="3" name="TextBox 2">
            <a:extLst>
              <a:ext uri="{FF2B5EF4-FFF2-40B4-BE49-F238E27FC236}">
                <a16:creationId xmlns:a16="http://schemas.microsoft.com/office/drawing/2014/main" id="{D60053A8-E431-28AC-778B-70180AB3B3B8}"/>
              </a:ext>
            </a:extLst>
          </p:cNvPr>
          <p:cNvSpPr txBox="1"/>
          <p:nvPr/>
        </p:nvSpPr>
        <p:spPr>
          <a:xfrm>
            <a:off x="77807" y="5860075"/>
            <a:ext cx="3302000" cy="553998"/>
          </a:xfrm>
          <a:prstGeom prst="rect">
            <a:avLst/>
          </a:prstGeom>
          <a:noFill/>
        </p:spPr>
        <p:txBody>
          <a:bodyPr wrap="square" lIns="91440" tIns="45720" rIns="91440" bIns="45720" anchor="t">
            <a:spAutoFit/>
          </a:bodyPr>
          <a:lstStyle/>
          <a:p>
            <a:r>
              <a:rPr lang="en-US" sz="1000"/>
              <a:t>Figure from Adamson et al., retrieved from: doi:10.1016/j.drugalcdep.2010.02.017 on March 25, 2026</a:t>
            </a:r>
            <a:r>
              <a:rPr lang="en-US" sz="1000" baseline="30000"/>
              <a:t>23</a:t>
            </a:r>
            <a:endParaRPr lang="en-US" sz="1000"/>
          </a:p>
        </p:txBody>
      </p:sp>
    </p:spTree>
    <p:extLst>
      <p:ext uri="{BB962C8B-B14F-4D97-AF65-F5344CB8AC3E}">
        <p14:creationId xmlns:p14="http://schemas.microsoft.com/office/powerpoint/2010/main" val="5084007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DBEF5-C150-4F21-978B-5E8335CDE9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6BF9FA-3D16-ACD9-35E7-5B8F2CB6D8A6}"/>
              </a:ext>
            </a:extLst>
          </p:cNvPr>
          <p:cNvSpPr>
            <a:spLocks noGrp="1"/>
          </p:cNvSpPr>
          <p:nvPr>
            <p:ph type="title"/>
          </p:nvPr>
        </p:nvSpPr>
        <p:spPr/>
        <p:txBody>
          <a:bodyPr/>
          <a:lstStyle/>
          <a:p>
            <a:r>
              <a:rPr lang="en-US">
                <a:latin typeface="Georgia"/>
              </a:rPr>
              <a:t>Common Side Effects</a:t>
            </a:r>
            <a:r>
              <a:rPr lang="en-US" baseline="30000">
                <a:latin typeface="Georgia"/>
              </a:rPr>
              <a:t>24</a:t>
            </a:r>
            <a:endParaRPr lang="en-US">
              <a:latin typeface="Georgia"/>
            </a:endParaRPr>
          </a:p>
        </p:txBody>
      </p:sp>
      <p:sp>
        <p:nvSpPr>
          <p:cNvPr id="3" name="Content Placeholder 2">
            <a:extLst>
              <a:ext uri="{FF2B5EF4-FFF2-40B4-BE49-F238E27FC236}">
                <a16:creationId xmlns:a16="http://schemas.microsoft.com/office/drawing/2014/main" id="{8A2514A9-6647-18D8-E6FD-D870DE0CF68B}"/>
              </a:ext>
            </a:extLst>
          </p:cNvPr>
          <p:cNvSpPr>
            <a:spLocks noGrp="1"/>
          </p:cNvSpPr>
          <p:nvPr>
            <p:ph idx="1"/>
          </p:nvPr>
        </p:nvSpPr>
        <p:spPr>
          <a:xfrm>
            <a:off x="877824" y="2157984"/>
            <a:ext cx="3804582" cy="3903819"/>
          </a:xfrm>
        </p:spPr>
        <p:txBody>
          <a:bodyPr vert="horz" lIns="91440" tIns="45720" rIns="91440" bIns="45720" rtlCol="0" anchor="t">
            <a:noAutofit/>
          </a:bodyPr>
          <a:lstStyle/>
          <a:p>
            <a:pPr>
              <a:spcAft>
                <a:spcPts val="1200"/>
              </a:spcAft>
            </a:pPr>
            <a:r>
              <a:rPr lang="en-US" sz="2400">
                <a:solidFill>
                  <a:srgbClr val="3F3F3F"/>
                </a:solidFill>
                <a:latin typeface="Century Gothic"/>
              </a:rPr>
              <a:t>Drowsiness/ fatigue</a:t>
            </a:r>
            <a:endParaRPr lang="en-US" sz="2400">
              <a:solidFill>
                <a:srgbClr val="000000"/>
              </a:solidFill>
              <a:latin typeface="Century Gothic"/>
            </a:endParaRPr>
          </a:p>
          <a:p>
            <a:pPr>
              <a:spcAft>
                <a:spcPts val="1200"/>
              </a:spcAft>
            </a:pPr>
            <a:r>
              <a:rPr lang="en-US" sz="2400">
                <a:solidFill>
                  <a:srgbClr val="3F3F3F"/>
                </a:solidFill>
                <a:latin typeface="Century Gothic"/>
              </a:rPr>
              <a:t>Dizziness</a:t>
            </a:r>
            <a:endParaRPr lang="en-US" sz="2400">
              <a:solidFill>
                <a:srgbClr val="000000"/>
              </a:solidFill>
              <a:latin typeface="Century Gothic"/>
            </a:endParaRPr>
          </a:p>
          <a:p>
            <a:pPr>
              <a:spcAft>
                <a:spcPts val="1200"/>
              </a:spcAft>
            </a:pPr>
            <a:r>
              <a:rPr lang="en-US" sz="2400">
                <a:solidFill>
                  <a:srgbClr val="3F3F3F"/>
                </a:solidFill>
                <a:latin typeface="Century Gothic"/>
              </a:rPr>
              <a:t>Dry mouth</a:t>
            </a:r>
            <a:endParaRPr lang="en-US" sz="2400">
              <a:solidFill>
                <a:srgbClr val="000000"/>
              </a:solidFill>
              <a:latin typeface="Century Gothic"/>
            </a:endParaRPr>
          </a:p>
          <a:p>
            <a:pPr>
              <a:spcAft>
                <a:spcPts val="1200"/>
              </a:spcAft>
            </a:pPr>
            <a:r>
              <a:rPr lang="en-US" sz="2400">
                <a:solidFill>
                  <a:srgbClr val="3F3F3F"/>
                </a:solidFill>
                <a:latin typeface="Century Gothic"/>
              </a:rPr>
              <a:t>Anxiety</a:t>
            </a:r>
            <a:endParaRPr lang="en-US" sz="2400">
              <a:solidFill>
                <a:srgbClr val="000000"/>
              </a:solidFill>
              <a:latin typeface="Century Gothic"/>
            </a:endParaRPr>
          </a:p>
          <a:p>
            <a:pPr>
              <a:spcAft>
                <a:spcPts val="1200"/>
              </a:spcAft>
            </a:pPr>
            <a:endParaRPr lang="en-US" sz="2000" b="1">
              <a:solidFill>
                <a:srgbClr val="3F3F3F"/>
              </a:solidFill>
              <a:latin typeface="Aptos Light"/>
            </a:endParaRPr>
          </a:p>
          <a:p>
            <a:pPr>
              <a:spcAft>
                <a:spcPts val="1200"/>
              </a:spcAft>
            </a:pPr>
            <a:endParaRPr lang="en-US" sz="2400">
              <a:solidFill>
                <a:srgbClr val="000000"/>
              </a:solidFill>
              <a:latin typeface="Aptos Light"/>
            </a:endParaRPr>
          </a:p>
        </p:txBody>
      </p:sp>
      <p:sp>
        <p:nvSpPr>
          <p:cNvPr id="5" name="Content Placeholder 2">
            <a:extLst>
              <a:ext uri="{FF2B5EF4-FFF2-40B4-BE49-F238E27FC236}">
                <a16:creationId xmlns:a16="http://schemas.microsoft.com/office/drawing/2014/main" id="{78E96A06-2941-C0E8-1EE6-5D5C26CB9642}"/>
              </a:ext>
            </a:extLst>
          </p:cNvPr>
          <p:cNvSpPr txBox="1">
            <a:spLocks/>
          </p:cNvSpPr>
          <p:nvPr/>
        </p:nvSpPr>
        <p:spPr>
          <a:xfrm>
            <a:off x="5890090" y="1480651"/>
            <a:ext cx="3804582" cy="3903819"/>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6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endParaRPr lang="en-US" sz="2400" b="1">
              <a:solidFill>
                <a:srgbClr val="3F3F3F"/>
              </a:solidFill>
              <a:latin typeface="Aptos Light"/>
            </a:endParaRPr>
          </a:p>
          <a:p>
            <a:pPr>
              <a:spcAft>
                <a:spcPts val="1200"/>
              </a:spcAft>
            </a:pPr>
            <a:r>
              <a:rPr lang="en-US" sz="2400">
                <a:solidFill>
                  <a:srgbClr val="3F3F3F"/>
                </a:solidFill>
                <a:latin typeface="Century Gothic"/>
              </a:rPr>
              <a:t>Nausea</a:t>
            </a:r>
            <a:endParaRPr lang="en-US" sz="2400">
              <a:solidFill>
                <a:srgbClr val="000000"/>
              </a:solidFill>
              <a:latin typeface="Century Gothic"/>
            </a:endParaRPr>
          </a:p>
          <a:p>
            <a:pPr>
              <a:spcAft>
                <a:spcPts val="1200"/>
              </a:spcAft>
            </a:pPr>
            <a:r>
              <a:rPr lang="en-US" sz="2400">
                <a:solidFill>
                  <a:srgbClr val="3F3F3F"/>
                </a:solidFill>
                <a:latin typeface="Century Gothic"/>
              </a:rPr>
              <a:t>Effects on cognitive function</a:t>
            </a:r>
            <a:endParaRPr lang="en-US" sz="2400">
              <a:solidFill>
                <a:srgbClr val="000000"/>
              </a:solidFill>
              <a:latin typeface="Century Gothic"/>
            </a:endParaRPr>
          </a:p>
          <a:p>
            <a:pPr>
              <a:spcAft>
                <a:spcPts val="1200"/>
              </a:spcAft>
            </a:pPr>
            <a:r>
              <a:rPr lang="en-US" sz="2400">
                <a:solidFill>
                  <a:srgbClr val="3F3F3F"/>
                </a:solidFill>
                <a:latin typeface="Century Gothic"/>
              </a:rPr>
              <a:t>Deficits in motor function</a:t>
            </a:r>
            <a:endParaRPr lang="en-US" sz="2400">
              <a:solidFill>
                <a:srgbClr val="000000"/>
              </a:solidFill>
              <a:latin typeface="Century Gothic"/>
            </a:endParaRPr>
          </a:p>
          <a:p>
            <a:endParaRPr lang="en-US" sz="2800">
              <a:solidFill>
                <a:srgbClr val="000000"/>
              </a:solidFill>
              <a:latin typeface="Aptos Light"/>
            </a:endParaRPr>
          </a:p>
          <a:p>
            <a:pPr>
              <a:spcAft>
                <a:spcPts val="1200"/>
              </a:spcAft>
            </a:pPr>
            <a:endParaRPr lang="en-US" sz="2000" b="1">
              <a:solidFill>
                <a:srgbClr val="3F3F3F"/>
              </a:solidFill>
              <a:latin typeface="Aptos Light"/>
            </a:endParaRPr>
          </a:p>
          <a:p>
            <a:pPr>
              <a:spcAft>
                <a:spcPts val="1200"/>
              </a:spcAft>
            </a:pPr>
            <a:endParaRPr lang="en-US" sz="2400">
              <a:solidFill>
                <a:srgbClr val="000000"/>
              </a:solidFill>
              <a:latin typeface="Aptos Light"/>
            </a:endParaRPr>
          </a:p>
        </p:txBody>
      </p:sp>
    </p:spTree>
    <p:extLst>
      <p:ext uri="{BB962C8B-B14F-4D97-AF65-F5344CB8AC3E}">
        <p14:creationId xmlns:p14="http://schemas.microsoft.com/office/powerpoint/2010/main" val="18800724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22B6-6877-1C06-7593-62DE989F8494}"/>
              </a:ext>
            </a:extLst>
          </p:cNvPr>
          <p:cNvSpPr>
            <a:spLocks noGrp="1"/>
          </p:cNvSpPr>
          <p:nvPr>
            <p:ph type="title"/>
          </p:nvPr>
        </p:nvSpPr>
        <p:spPr/>
        <p:txBody>
          <a:bodyPr/>
          <a:lstStyle/>
          <a:p>
            <a:r>
              <a:rPr lang="en-US">
                <a:latin typeface="Georgia"/>
              </a:rPr>
              <a:t>Drug Interactions</a:t>
            </a:r>
            <a:r>
              <a:rPr lang="en-US" baseline="30000">
                <a:latin typeface="Georgia"/>
              </a:rPr>
              <a:t>24</a:t>
            </a:r>
            <a:endParaRPr lang="en-US"/>
          </a:p>
        </p:txBody>
      </p:sp>
      <p:sp>
        <p:nvSpPr>
          <p:cNvPr id="3" name="Content Placeholder 2">
            <a:extLst>
              <a:ext uri="{FF2B5EF4-FFF2-40B4-BE49-F238E27FC236}">
                <a16:creationId xmlns:a16="http://schemas.microsoft.com/office/drawing/2014/main" id="{385D252B-868C-2FE2-FE51-2D63466EB568}"/>
              </a:ext>
            </a:extLst>
          </p:cNvPr>
          <p:cNvSpPr>
            <a:spLocks noGrp="1"/>
          </p:cNvSpPr>
          <p:nvPr>
            <p:ph idx="1"/>
          </p:nvPr>
        </p:nvSpPr>
        <p:spPr>
          <a:xfrm>
            <a:off x="838200" y="1546225"/>
            <a:ext cx="10515600" cy="4351338"/>
          </a:xfrm>
        </p:spPr>
        <p:txBody>
          <a:bodyPr vert="horz" lIns="91440" tIns="45720" rIns="91440" bIns="45720" rtlCol="0" anchor="t">
            <a:noAutofit/>
          </a:bodyPr>
          <a:lstStyle/>
          <a:p>
            <a:r>
              <a:rPr lang="en-US" sz="1800"/>
              <a:t>CYP 3A4</a:t>
            </a:r>
          </a:p>
          <a:p>
            <a:pPr lvl="1"/>
            <a:r>
              <a:rPr lang="en-US" sz="1800"/>
              <a:t>Inducers: may decrease THC and/or CBD </a:t>
            </a:r>
          </a:p>
          <a:p>
            <a:pPr lvl="1"/>
            <a:r>
              <a:rPr lang="en-US" sz="1800"/>
              <a:t>Inhibitors: may increase THC and/or CBD </a:t>
            </a:r>
          </a:p>
          <a:p>
            <a:pPr lvl="1"/>
            <a:r>
              <a:rPr lang="en-US" sz="1800"/>
              <a:t>Substrates: CBD is potential inhibitor of CYP3A4 and could increase 3A4 substrates. Caution with medications with smaller therapeutic index (e.g. tacrolimus)</a:t>
            </a:r>
          </a:p>
          <a:p>
            <a:pPr lvl="1"/>
            <a:r>
              <a:rPr lang="en-US" sz="1800"/>
              <a:t>Carbamazepine, phenobarbital, phenytoin, rifampin, St. John’s wort, azole antifungals, clarithromycin, diltiazem, erythromycin, grapefruit, HIV protease inhibitors, macrolides, mifepristone, verapamil, Alprazolam, clobazam, cyclosporine, buprenorphine, tacrolimus, cyclosporine, phenytoin, sildenafil, statins, sirolimus, zopiclone </a:t>
            </a:r>
          </a:p>
        </p:txBody>
      </p:sp>
      <p:sp>
        <p:nvSpPr>
          <p:cNvPr id="4" name="TextBox 3">
            <a:extLst>
              <a:ext uri="{FF2B5EF4-FFF2-40B4-BE49-F238E27FC236}">
                <a16:creationId xmlns:a16="http://schemas.microsoft.com/office/drawing/2014/main" id="{23B7B898-D8F0-115B-2A63-2766A8192B1B}"/>
              </a:ext>
            </a:extLst>
          </p:cNvPr>
          <p:cNvSpPr txBox="1"/>
          <p:nvPr/>
        </p:nvSpPr>
        <p:spPr>
          <a:xfrm>
            <a:off x="4772121" y="4872182"/>
            <a:ext cx="6019030" cy="646331"/>
          </a:xfrm>
          <a:prstGeom prst="rect">
            <a:avLst/>
          </a:prstGeom>
          <a:no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Summary: can have drug-drug interactions, caution with </a:t>
            </a:r>
            <a:r>
              <a:rPr lang="en-US" b="1" u="sng"/>
              <a:t>tacrolimus </a:t>
            </a:r>
            <a:r>
              <a:rPr lang="en-US"/>
              <a:t>or HIV </a:t>
            </a:r>
            <a:r>
              <a:rPr lang="en-US" b="1" u="sng"/>
              <a:t>ART</a:t>
            </a:r>
          </a:p>
        </p:txBody>
      </p:sp>
    </p:spTree>
    <p:extLst>
      <p:ext uri="{BB962C8B-B14F-4D97-AF65-F5344CB8AC3E}">
        <p14:creationId xmlns:p14="http://schemas.microsoft.com/office/powerpoint/2010/main" val="15867019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C31E6-B0A9-6DCC-13BB-5ECF3CA79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A88F33-4A25-964D-B4A0-5F79907E9477}"/>
              </a:ext>
            </a:extLst>
          </p:cNvPr>
          <p:cNvSpPr>
            <a:spLocks noGrp="1"/>
          </p:cNvSpPr>
          <p:nvPr>
            <p:ph type="title"/>
          </p:nvPr>
        </p:nvSpPr>
        <p:spPr>
          <a:xfrm>
            <a:off x="832781" y="263525"/>
            <a:ext cx="10515600" cy="1325563"/>
          </a:xfrm>
        </p:spPr>
        <p:txBody>
          <a:bodyPr>
            <a:normAutofit/>
          </a:bodyPr>
          <a:lstStyle/>
          <a:p>
            <a:r>
              <a:rPr lang="en-US"/>
              <a:t>Precautions</a:t>
            </a:r>
            <a:r>
              <a:rPr lang="en-US" baseline="30000"/>
              <a:t>24</a:t>
            </a:r>
            <a:endParaRPr lang="en-US"/>
          </a:p>
        </p:txBody>
      </p:sp>
      <p:sp>
        <p:nvSpPr>
          <p:cNvPr id="3" name="Content Placeholder 2">
            <a:extLst>
              <a:ext uri="{FF2B5EF4-FFF2-40B4-BE49-F238E27FC236}">
                <a16:creationId xmlns:a16="http://schemas.microsoft.com/office/drawing/2014/main" id="{0E32FE60-71C0-8D51-2BFA-D5ADA08C8BB2}"/>
              </a:ext>
            </a:extLst>
          </p:cNvPr>
          <p:cNvSpPr>
            <a:spLocks noGrp="1"/>
          </p:cNvSpPr>
          <p:nvPr>
            <p:ph idx="1"/>
          </p:nvPr>
        </p:nvSpPr>
        <p:spPr>
          <a:xfrm>
            <a:off x="869357" y="1476802"/>
            <a:ext cx="10442448" cy="3903819"/>
          </a:xfrm>
        </p:spPr>
        <p:txBody>
          <a:bodyPr vert="horz" lIns="91440" tIns="45720" rIns="91440" bIns="45720" rtlCol="0" anchor="t">
            <a:noAutofit/>
          </a:bodyPr>
          <a:lstStyle/>
          <a:p>
            <a:pPr>
              <a:spcAft>
                <a:spcPts val="1200"/>
              </a:spcAft>
            </a:pPr>
            <a:r>
              <a:rPr lang="en-US" sz="1600">
                <a:latin typeface="Century Gothic"/>
              </a:rPr>
              <a:t>No reported deaths due to overdose</a:t>
            </a:r>
          </a:p>
          <a:p>
            <a:pPr>
              <a:spcAft>
                <a:spcPts val="1200"/>
              </a:spcAft>
            </a:pPr>
            <a:r>
              <a:rPr lang="en-US" sz="1600">
                <a:latin typeface="Century Gothic"/>
              </a:rPr>
              <a:t>The strongest evidence for the negative impact of cannabis use on mental health is within recreational populations and is associated with an early age of initiation (&lt; 25 </a:t>
            </a:r>
            <a:r>
              <a:rPr lang="en-US" sz="1600" err="1">
                <a:latin typeface="Century Gothic"/>
              </a:rPr>
              <a:t>yo</a:t>
            </a:r>
            <a:r>
              <a:rPr lang="en-US" sz="1600">
                <a:latin typeface="Century Gothic"/>
              </a:rPr>
              <a:t>) and exposure to large doses of THC</a:t>
            </a:r>
          </a:p>
          <a:p>
            <a:pPr>
              <a:spcAft>
                <a:spcPts val="1200"/>
              </a:spcAft>
            </a:pPr>
            <a:r>
              <a:rPr lang="en-US" sz="1600">
                <a:latin typeface="Century Gothic"/>
              </a:rPr>
              <a:t>Vaping/ EVALI (E-cigarette or Vaping Associated Lung Injury)</a:t>
            </a:r>
          </a:p>
          <a:p>
            <a:pPr>
              <a:spcAft>
                <a:spcPts val="1200"/>
              </a:spcAft>
            </a:pPr>
            <a:r>
              <a:rPr lang="en-US" sz="1600">
                <a:latin typeface="Century Gothic"/>
              </a:rPr>
              <a:t>Smoking tobacco and cannabis may increase risk of cardiovascular and respiratory disorders</a:t>
            </a:r>
          </a:p>
          <a:p>
            <a:pPr>
              <a:spcAft>
                <a:spcPts val="1200"/>
              </a:spcAft>
            </a:pPr>
            <a:r>
              <a:rPr lang="en-US" sz="1600">
                <a:latin typeface="Century Gothic"/>
              </a:rPr>
              <a:t>Severe liver dysfunction may affect metabolism of cannabis</a:t>
            </a:r>
          </a:p>
          <a:p>
            <a:pPr>
              <a:spcAft>
                <a:spcPts val="1200"/>
              </a:spcAft>
            </a:pPr>
            <a:r>
              <a:rPr lang="en-US" sz="1600">
                <a:latin typeface="Century Gothic"/>
              </a:rPr>
              <a:t>Recommended patients using THC should not drive or engage in safety-sensitive activities for at least 4 hours after inhalation, 6 hours after oral ingestion, or 8 hours, if euphoria is experienced</a:t>
            </a:r>
          </a:p>
          <a:p>
            <a:pPr>
              <a:spcAft>
                <a:spcPts val="1200"/>
              </a:spcAft>
            </a:pPr>
            <a:r>
              <a:rPr lang="en-US" sz="1600">
                <a:latin typeface="Century Gothic"/>
              </a:rPr>
              <a:t>Screen for potential problematic use with risk assessment tools. Careful consideration if pt has an active or h/o SUD or is at risk of cannabis use disorder (CUD)</a:t>
            </a:r>
          </a:p>
        </p:txBody>
      </p:sp>
    </p:spTree>
    <p:extLst>
      <p:ext uri="{BB962C8B-B14F-4D97-AF65-F5344CB8AC3E}">
        <p14:creationId xmlns:p14="http://schemas.microsoft.com/office/powerpoint/2010/main" val="4014673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A31D3-0B81-C01C-A407-03E7A0A442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2F0FF-7B3C-C0B4-365A-EC2B6F9ED624}"/>
              </a:ext>
            </a:extLst>
          </p:cNvPr>
          <p:cNvSpPr>
            <a:spLocks noGrp="1"/>
          </p:cNvSpPr>
          <p:nvPr>
            <p:ph type="title"/>
          </p:nvPr>
        </p:nvSpPr>
        <p:spPr>
          <a:xfrm>
            <a:off x="838200" y="365125"/>
            <a:ext cx="10515600" cy="1325563"/>
          </a:xfrm>
        </p:spPr>
        <p:txBody>
          <a:bodyPr/>
          <a:lstStyle/>
          <a:p>
            <a:r>
              <a:rPr lang="en-US">
                <a:latin typeface="Georgia"/>
              </a:rPr>
              <a:t>Big questions</a:t>
            </a:r>
            <a:endParaRPr lang="en-US"/>
          </a:p>
        </p:txBody>
      </p:sp>
      <p:sp>
        <p:nvSpPr>
          <p:cNvPr id="3" name="Text Placeholder 2">
            <a:extLst>
              <a:ext uri="{FF2B5EF4-FFF2-40B4-BE49-F238E27FC236}">
                <a16:creationId xmlns:a16="http://schemas.microsoft.com/office/drawing/2014/main" id="{A5487C34-9BA9-0209-3FCE-345D2450DDD7}"/>
              </a:ext>
            </a:extLst>
          </p:cNvPr>
          <p:cNvSpPr>
            <a:spLocks noGrp="1"/>
          </p:cNvSpPr>
          <p:nvPr>
            <p:ph type="body" idx="1"/>
          </p:nvPr>
        </p:nvSpPr>
        <p:spPr>
          <a:xfrm>
            <a:off x="859903" y="2953386"/>
            <a:ext cx="3068893" cy="2508598"/>
          </a:xfrm>
        </p:spPr>
        <p:txBody>
          <a:bodyPr/>
          <a:lstStyle/>
          <a:p>
            <a:pPr marL="0">
              <a:spcAft>
                <a:spcPts val="0"/>
              </a:spcAft>
            </a:pPr>
            <a:r>
              <a:rPr lang="en-US" sz="1800">
                <a:solidFill>
                  <a:schemeClr val="tx1"/>
                </a:solidFill>
                <a:ea typeface="Calibri"/>
                <a:cs typeface="Calibri"/>
              </a:rPr>
              <a:t>What is the data on cannabis? </a:t>
            </a:r>
          </a:p>
          <a:p>
            <a:pPr marL="0">
              <a:spcAft>
                <a:spcPts val="0"/>
              </a:spcAft>
            </a:pPr>
            <a:endParaRPr lang="en-US" sz="1800">
              <a:solidFill>
                <a:schemeClr val="tx1"/>
              </a:solidFill>
              <a:ea typeface="Calibri"/>
              <a:cs typeface="Calibri"/>
            </a:endParaRPr>
          </a:p>
          <a:p>
            <a:pPr marL="0">
              <a:spcAft>
                <a:spcPts val="0"/>
              </a:spcAft>
            </a:pPr>
            <a:r>
              <a:rPr lang="en-US" sz="1800">
                <a:solidFill>
                  <a:schemeClr val="tx1"/>
                </a:solidFill>
                <a:ea typeface="Calibri"/>
                <a:cs typeface="Calibri"/>
              </a:rPr>
              <a:t>Should we even be offering this? </a:t>
            </a:r>
          </a:p>
          <a:p>
            <a:pPr marL="0">
              <a:spcAft>
                <a:spcPts val="0"/>
              </a:spcAft>
            </a:pPr>
            <a:endParaRPr lang="en-US" sz="1800">
              <a:solidFill>
                <a:schemeClr val="tx1"/>
              </a:solidFill>
              <a:ea typeface="Calibri"/>
              <a:cs typeface="Calibri"/>
            </a:endParaRPr>
          </a:p>
          <a:p>
            <a:pPr marL="0">
              <a:spcAft>
                <a:spcPts val="0"/>
              </a:spcAft>
            </a:pPr>
            <a:r>
              <a:rPr lang="en-US" sz="1800">
                <a:solidFill>
                  <a:schemeClr val="tx1"/>
                </a:solidFill>
                <a:ea typeface="Calibri"/>
                <a:cs typeface="Calibri"/>
              </a:rPr>
              <a:t>How does it help?</a:t>
            </a:r>
            <a:endParaRPr lang="en-US" sz="1800">
              <a:solidFill>
                <a:schemeClr val="tx1"/>
              </a:solidFill>
            </a:endParaRPr>
          </a:p>
          <a:p>
            <a:pPr marL="10795"/>
            <a:endParaRPr lang="en-US"/>
          </a:p>
        </p:txBody>
      </p:sp>
      <p:sp>
        <p:nvSpPr>
          <p:cNvPr id="4" name="Text Placeholder 3">
            <a:extLst>
              <a:ext uri="{FF2B5EF4-FFF2-40B4-BE49-F238E27FC236}">
                <a16:creationId xmlns:a16="http://schemas.microsoft.com/office/drawing/2014/main" id="{F113FD0B-1930-143F-8611-45163F022F23}"/>
              </a:ext>
            </a:extLst>
          </p:cNvPr>
          <p:cNvSpPr>
            <a:spLocks noGrp="1"/>
          </p:cNvSpPr>
          <p:nvPr>
            <p:ph type="body" idx="2"/>
          </p:nvPr>
        </p:nvSpPr>
        <p:spPr>
          <a:xfrm>
            <a:off x="4569416" y="2953386"/>
            <a:ext cx="3068893" cy="2508598"/>
          </a:xfrm>
        </p:spPr>
        <p:txBody>
          <a:bodyPr/>
          <a:lstStyle/>
          <a:p>
            <a:pPr marL="10795"/>
            <a:r>
              <a:rPr lang="en-US" sz="1800">
                <a:solidFill>
                  <a:schemeClr val="tx1"/>
                </a:solidFill>
                <a:ea typeface="Calibri"/>
                <a:cs typeface="Calibri"/>
              </a:rPr>
              <a:t>What is the data on patients?</a:t>
            </a:r>
          </a:p>
          <a:p>
            <a:pPr marL="10795"/>
            <a:endParaRPr lang="en-US" sz="1800">
              <a:solidFill>
                <a:schemeClr val="tx1"/>
              </a:solidFill>
              <a:ea typeface="Calibri"/>
              <a:cs typeface="Calibri"/>
            </a:endParaRPr>
          </a:p>
          <a:p>
            <a:pPr marL="10795"/>
            <a:r>
              <a:rPr lang="en-US" sz="1800">
                <a:solidFill>
                  <a:schemeClr val="tx1"/>
                </a:solidFill>
                <a:ea typeface="Calibri"/>
                <a:cs typeface="Calibri"/>
              </a:rPr>
              <a:t>Do they want this and why?</a:t>
            </a:r>
            <a:endParaRPr lang="en-US" sz="1800">
              <a:solidFill>
                <a:schemeClr val="tx1"/>
              </a:solidFill>
            </a:endParaRPr>
          </a:p>
          <a:p>
            <a:pPr marL="10795"/>
            <a:endParaRPr lang="en-US"/>
          </a:p>
        </p:txBody>
      </p:sp>
      <p:sp>
        <p:nvSpPr>
          <p:cNvPr id="5" name="Text Placeholder 4">
            <a:extLst>
              <a:ext uri="{FF2B5EF4-FFF2-40B4-BE49-F238E27FC236}">
                <a16:creationId xmlns:a16="http://schemas.microsoft.com/office/drawing/2014/main" id="{E39F1232-9D00-19A2-FE1E-68B325885B69}"/>
              </a:ext>
            </a:extLst>
          </p:cNvPr>
          <p:cNvSpPr>
            <a:spLocks noGrp="1"/>
          </p:cNvSpPr>
          <p:nvPr>
            <p:ph type="body" idx="3"/>
          </p:nvPr>
        </p:nvSpPr>
        <p:spPr>
          <a:xfrm>
            <a:off x="8278929" y="2953386"/>
            <a:ext cx="3068893" cy="2508598"/>
          </a:xfrm>
        </p:spPr>
        <p:txBody>
          <a:bodyPr/>
          <a:lstStyle/>
          <a:p>
            <a:pPr marL="10795"/>
            <a:r>
              <a:rPr lang="en-US" sz="1800">
                <a:solidFill>
                  <a:schemeClr val="tx1"/>
                </a:solidFill>
                <a:ea typeface="Calibri"/>
                <a:cs typeface="Calibri"/>
              </a:rPr>
              <a:t>How do we dose cannabis products? </a:t>
            </a:r>
            <a:endParaRPr lang="en-US">
              <a:solidFill>
                <a:schemeClr val="tx1"/>
              </a:solidFill>
            </a:endParaRPr>
          </a:p>
          <a:p>
            <a:pPr marL="10795"/>
            <a:endParaRPr lang="en-US" sz="1800">
              <a:solidFill>
                <a:schemeClr val="tx1"/>
              </a:solidFill>
              <a:ea typeface="Calibri"/>
              <a:cs typeface="Calibri"/>
            </a:endParaRPr>
          </a:p>
          <a:p>
            <a:pPr marL="10795"/>
            <a:r>
              <a:rPr lang="en-US" sz="1800">
                <a:solidFill>
                  <a:schemeClr val="tx1"/>
                </a:solidFill>
                <a:ea typeface="Calibri"/>
                <a:cs typeface="Calibri"/>
              </a:rPr>
              <a:t>What about safety and monitoring?</a:t>
            </a:r>
          </a:p>
          <a:p>
            <a:pPr marL="10795"/>
            <a:endParaRPr lang="en-US"/>
          </a:p>
        </p:txBody>
      </p:sp>
    </p:spTree>
    <p:extLst>
      <p:ext uri="{BB962C8B-B14F-4D97-AF65-F5344CB8AC3E}">
        <p14:creationId xmlns:p14="http://schemas.microsoft.com/office/powerpoint/2010/main" val="20639403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23F6E-00BF-E864-3F41-453103AC15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FAE4C1-2075-85FE-6C04-67EA3B3D9059}"/>
              </a:ext>
            </a:extLst>
          </p:cNvPr>
          <p:cNvSpPr>
            <a:spLocks noGrp="1"/>
          </p:cNvSpPr>
          <p:nvPr>
            <p:ph type="title"/>
          </p:nvPr>
        </p:nvSpPr>
        <p:spPr/>
        <p:txBody>
          <a:bodyPr>
            <a:normAutofit/>
          </a:bodyPr>
          <a:lstStyle/>
          <a:p>
            <a:r>
              <a:rPr lang="en-US">
                <a:latin typeface="Georgia"/>
              </a:rPr>
              <a:t>Precautions with Malignancy</a:t>
            </a:r>
            <a:r>
              <a:rPr lang="en-US" baseline="30000">
                <a:latin typeface="Georgia"/>
              </a:rPr>
              <a:t>1</a:t>
            </a:r>
            <a:endParaRPr lang="en-US">
              <a:latin typeface="Georgia"/>
            </a:endParaRPr>
          </a:p>
        </p:txBody>
      </p:sp>
      <p:sp>
        <p:nvSpPr>
          <p:cNvPr id="3" name="Content Placeholder 2">
            <a:extLst>
              <a:ext uri="{FF2B5EF4-FFF2-40B4-BE49-F238E27FC236}">
                <a16:creationId xmlns:a16="http://schemas.microsoft.com/office/drawing/2014/main" id="{1CF094E1-C5A2-E7C5-B546-9DF95824B8B2}"/>
              </a:ext>
            </a:extLst>
          </p:cNvPr>
          <p:cNvSpPr>
            <a:spLocks noGrp="1"/>
          </p:cNvSpPr>
          <p:nvPr>
            <p:ph idx="1"/>
          </p:nvPr>
        </p:nvSpPr>
        <p:spPr>
          <a:xfrm>
            <a:off x="838200" y="1825625"/>
            <a:ext cx="10515600" cy="3368675"/>
          </a:xfrm>
        </p:spPr>
        <p:txBody>
          <a:bodyPr vert="horz" lIns="91440" tIns="45720" rIns="91440" bIns="45720" rtlCol="0" anchor="t">
            <a:noAutofit/>
          </a:bodyPr>
          <a:lstStyle/>
          <a:p>
            <a:pPr>
              <a:spcAft>
                <a:spcPts val="1200"/>
              </a:spcAft>
            </a:pPr>
            <a:r>
              <a:rPr lang="en-US" sz="2400">
                <a:latin typeface="Century Gothic"/>
              </a:rPr>
              <a:t>Prolonged cannabis consumption could possibly interfere with immunotherapy</a:t>
            </a:r>
          </a:p>
          <a:p>
            <a:pPr>
              <a:spcAft>
                <a:spcPts val="1200"/>
              </a:spcAft>
            </a:pPr>
            <a:r>
              <a:rPr lang="en-US" sz="2400">
                <a:latin typeface="Century Gothic"/>
              </a:rPr>
              <a:t>Cannabis consumption was associated with reduce response rates to nivolumab in one study</a:t>
            </a:r>
          </a:p>
          <a:p>
            <a:pPr>
              <a:spcAft>
                <a:spcPts val="1200"/>
              </a:spcAft>
            </a:pPr>
            <a:r>
              <a:rPr lang="en-US" sz="2400">
                <a:latin typeface="Century Gothic"/>
              </a:rPr>
              <a:t>Cannabis consumption was correlated with a significant decrease in time to tumor progression and decreased overall survival in another study</a:t>
            </a:r>
          </a:p>
        </p:txBody>
      </p:sp>
    </p:spTree>
    <p:extLst>
      <p:ext uri="{BB962C8B-B14F-4D97-AF65-F5344CB8AC3E}">
        <p14:creationId xmlns:p14="http://schemas.microsoft.com/office/powerpoint/2010/main" val="41760087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D10A7-369F-D26E-AC6A-931AB37921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583E75-E173-1244-A86E-733149EF1670}"/>
              </a:ext>
            </a:extLst>
          </p:cNvPr>
          <p:cNvSpPr>
            <a:spLocks noGrp="1"/>
          </p:cNvSpPr>
          <p:nvPr>
            <p:ph type="title"/>
          </p:nvPr>
        </p:nvSpPr>
        <p:spPr/>
        <p:txBody>
          <a:bodyPr>
            <a:normAutofit/>
          </a:bodyPr>
          <a:lstStyle/>
          <a:p>
            <a:r>
              <a:rPr lang="en-US"/>
              <a:t>Considerations for Cardiovascular Disease</a:t>
            </a:r>
            <a:r>
              <a:rPr lang="en-US" baseline="30000"/>
              <a:t>25</a:t>
            </a:r>
            <a:endParaRPr lang="en-US"/>
          </a:p>
        </p:txBody>
      </p:sp>
      <p:sp>
        <p:nvSpPr>
          <p:cNvPr id="3" name="Content Placeholder 2">
            <a:extLst>
              <a:ext uri="{FF2B5EF4-FFF2-40B4-BE49-F238E27FC236}">
                <a16:creationId xmlns:a16="http://schemas.microsoft.com/office/drawing/2014/main" id="{323B0D02-B959-95B2-40A5-F67076F2BC9C}"/>
              </a:ext>
            </a:extLst>
          </p:cNvPr>
          <p:cNvSpPr>
            <a:spLocks noGrp="1"/>
          </p:cNvSpPr>
          <p:nvPr>
            <p:ph idx="1"/>
          </p:nvPr>
        </p:nvSpPr>
        <p:spPr>
          <a:xfrm>
            <a:off x="838200" y="1690688"/>
            <a:ext cx="10515600" cy="4351338"/>
          </a:xfrm>
        </p:spPr>
        <p:txBody>
          <a:bodyPr vert="horz" lIns="91440" tIns="45720" rIns="91440" bIns="45720" rtlCol="0" anchor="t">
            <a:noAutofit/>
          </a:bodyPr>
          <a:lstStyle/>
          <a:p>
            <a:pPr>
              <a:spcAft>
                <a:spcPts val="1200"/>
              </a:spcAft>
            </a:pPr>
            <a:r>
              <a:rPr lang="en-US" sz="2000">
                <a:solidFill>
                  <a:srgbClr val="3F3F3F"/>
                </a:solidFill>
              </a:rPr>
              <a:t>2025 systematic review and meta-analysis looking at CV risk associated with use of cannabis. All studies (n =24) looked at recreational marijuana use, other than one which looked at medical cannabis use</a:t>
            </a:r>
            <a:endParaRPr lang="en-US" sz="2000">
              <a:solidFill>
                <a:srgbClr val="000000"/>
              </a:solidFill>
            </a:endParaRPr>
          </a:p>
          <a:p>
            <a:pPr lvl="1">
              <a:spcAft>
                <a:spcPts val="1200"/>
              </a:spcAft>
            </a:pPr>
            <a:r>
              <a:rPr lang="en-US" sz="2000">
                <a:solidFill>
                  <a:srgbClr val="3F3F3F"/>
                </a:solidFill>
              </a:rPr>
              <a:t>Four different subgroups of MACE were considered: acute coronary syndrome (ACS), stroke, composite outcome of ACS or stroke and cardiovascular mortality</a:t>
            </a:r>
            <a:endParaRPr lang="en-US" sz="2000">
              <a:solidFill>
                <a:srgbClr val="000000"/>
              </a:solidFill>
            </a:endParaRPr>
          </a:p>
          <a:p>
            <a:pPr lvl="1">
              <a:spcAft>
                <a:spcPts val="1200"/>
              </a:spcAft>
            </a:pPr>
            <a:r>
              <a:rPr lang="en-US" sz="2000">
                <a:solidFill>
                  <a:srgbClr val="3F3F3F"/>
                </a:solidFill>
              </a:rPr>
              <a:t>The estimated risk ratio (RR) was 1.29 (95% CI 1.05 to 1.59) for ACS</a:t>
            </a:r>
          </a:p>
          <a:p>
            <a:pPr lvl="1">
              <a:spcAft>
                <a:spcPts val="1200"/>
              </a:spcAft>
            </a:pPr>
            <a:r>
              <a:rPr lang="en-US" sz="2000">
                <a:solidFill>
                  <a:srgbClr val="3F3F3F"/>
                </a:solidFill>
              </a:rPr>
              <a:t>RR was 1.20 (1.13 to 1.26) for stroke</a:t>
            </a:r>
          </a:p>
          <a:p>
            <a:pPr lvl="1">
              <a:spcAft>
                <a:spcPts val="1200"/>
              </a:spcAft>
            </a:pPr>
            <a:r>
              <a:rPr lang="en-US" sz="2000">
                <a:solidFill>
                  <a:srgbClr val="3F3F3F"/>
                </a:solidFill>
              </a:rPr>
              <a:t>RR was 2.10 (1.29 to 3.42) for cardiovascular death</a:t>
            </a:r>
            <a:endParaRPr lang="en-US" sz="2000">
              <a:solidFill>
                <a:srgbClr val="000000"/>
              </a:solidFill>
            </a:endParaRPr>
          </a:p>
          <a:p>
            <a:pPr lvl="1">
              <a:spcAft>
                <a:spcPts val="1200"/>
              </a:spcAft>
            </a:pPr>
            <a:r>
              <a:rPr lang="en-US" sz="2000">
                <a:solidFill>
                  <a:srgbClr val="3F3F3F"/>
                </a:solidFill>
              </a:rPr>
              <a:t>Composite outcome of ACS or stroke (2 studies) was not statistically significant</a:t>
            </a:r>
            <a:endParaRPr lang="en-US" sz="2000"/>
          </a:p>
        </p:txBody>
      </p:sp>
    </p:spTree>
    <p:extLst>
      <p:ext uri="{BB962C8B-B14F-4D97-AF65-F5344CB8AC3E}">
        <p14:creationId xmlns:p14="http://schemas.microsoft.com/office/powerpoint/2010/main" val="23868502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FCBA3-B149-434D-F8F6-142BF4C826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DCBFFC-8669-7545-DFB1-17ED5250A405}"/>
              </a:ext>
            </a:extLst>
          </p:cNvPr>
          <p:cNvSpPr>
            <a:spLocks noGrp="1"/>
          </p:cNvSpPr>
          <p:nvPr>
            <p:ph type="title"/>
          </p:nvPr>
        </p:nvSpPr>
        <p:spPr/>
        <p:txBody>
          <a:bodyPr>
            <a:normAutofit/>
          </a:bodyPr>
          <a:lstStyle/>
          <a:p>
            <a:r>
              <a:rPr lang="en-US"/>
              <a:t>Contraindications</a:t>
            </a:r>
            <a:r>
              <a:rPr lang="en-US" baseline="30000"/>
              <a:t>24</a:t>
            </a:r>
            <a:endParaRPr lang="en-US"/>
          </a:p>
        </p:txBody>
      </p:sp>
      <p:sp>
        <p:nvSpPr>
          <p:cNvPr id="3" name="Content Placeholder 2">
            <a:extLst>
              <a:ext uri="{FF2B5EF4-FFF2-40B4-BE49-F238E27FC236}">
                <a16:creationId xmlns:a16="http://schemas.microsoft.com/office/drawing/2014/main" id="{1E06142B-A288-6D8E-E34C-BBA48D943A96}"/>
              </a:ext>
            </a:extLst>
          </p:cNvPr>
          <p:cNvSpPr>
            <a:spLocks noGrp="1"/>
          </p:cNvSpPr>
          <p:nvPr>
            <p:ph idx="1"/>
          </p:nvPr>
        </p:nvSpPr>
        <p:spPr>
          <a:xfrm>
            <a:off x="877378" y="2262704"/>
            <a:ext cx="10442448" cy="3005462"/>
          </a:xfrm>
        </p:spPr>
        <p:txBody>
          <a:bodyPr vert="horz" lIns="91440" tIns="45720" rIns="91440" bIns="45720" rtlCol="0" anchor="t">
            <a:noAutofit/>
          </a:bodyPr>
          <a:lstStyle/>
          <a:p>
            <a:pPr>
              <a:spcAft>
                <a:spcPts val="1200"/>
              </a:spcAft>
            </a:pPr>
            <a:r>
              <a:rPr lang="en-US" sz="2400"/>
              <a:t>Unstable cardiovascular disease</a:t>
            </a:r>
          </a:p>
          <a:p>
            <a:pPr>
              <a:spcAft>
                <a:spcPts val="1200"/>
              </a:spcAft>
            </a:pPr>
            <a:r>
              <a:rPr lang="en-US" sz="2400"/>
              <a:t>Avoid smoking cannabis in respiratory disease</a:t>
            </a:r>
          </a:p>
          <a:p>
            <a:pPr>
              <a:spcAft>
                <a:spcPts val="1200"/>
              </a:spcAft>
            </a:pPr>
            <a:r>
              <a:rPr lang="en-US" sz="2400"/>
              <a:t>Psychosis or bipolar disorder</a:t>
            </a:r>
          </a:p>
          <a:p>
            <a:pPr>
              <a:spcAft>
                <a:spcPts val="1200"/>
              </a:spcAft>
            </a:pPr>
            <a:r>
              <a:rPr lang="en-US" sz="2400"/>
              <a:t>Pregnancy and breastfeeding</a:t>
            </a:r>
          </a:p>
        </p:txBody>
      </p:sp>
    </p:spTree>
    <p:extLst>
      <p:ext uri="{BB962C8B-B14F-4D97-AF65-F5344CB8AC3E}">
        <p14:creationId xmlns:p14="http://schemas.microsoft.com/office/powerpoint/2010/main" val="6745747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E923E-2965-9DF1-C25A-793EE1A6F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F8EB48-40E5-E596-E476-D55BF691331A}"/>
              </a:ext>
            </a:extLst>
          </p:cNvPr>
          <p:cNvSpPr>
            <a:spLocks noGrp="1"/>
          </p:cNvSpPr>
          <p:nvPr>
            <p:ph type="title"/>
          </p:nvPr>
        </p:nvSpPr>
        <p:spPr/>
        <p:txBody>
          <a:bodyPr>
            <a:normAutofit/>
          </a:bodyPr>
          <a:lstStyle/>
          <a:p>
            <a:r>
              <a:rPr lang="en-US"/>
              <a:t>Summary</a:t>
            </a:r>
          </a:p>
        </p:txBody>
      </p:sp>
      <p:sp>
        <p:nvSpPr>
          <p:cNvPr id="3" name="Content Placeholder 2">
            <a:extLst>
              <a:ext uri="{FF2B5EF4-FFF2-40B4-BE49-F238E27FC236}">
                <a16:creationId xmlns:a16="http://schemas.microsoft.com/office/drawing/2014/main" id="{C378D558-2F1E-37C1-AE48-D47AF5298365}"/>
              </a:ext>
            </a:extLst>
          </p:cNvPr>
          <p:cNvSpPr>
            <a:spLocks noGrp="1"/>
          </p:cNvSpPr>
          <p:nvPr>
            <p:ph idx="1"/>
          </p:nvPr>
        </p:nvSpPr>
        <p:spPr>
          <a:xfrm>
            <a:off x="838200" y="1830904"/>
            <a:ext cx="10442448" cy="3005462"/>
          </a:xfrm>
        </p:spPr>
        <p:txBody>
          <a:bodyPr vert="horz" lIns="91440" tIns="45720" rIns="91440" bIns="45720" rtlCol="0" anchor="t">
            <a:noAutofit/>
          </a:bodyPr>
          <a:lstStyle/>
          <a:p>
            <a:pPr>
              <a:spcAft>
                <a:spcPts val="1200"/>
              </a:spcAft>
            </a:pPr>
            <a:r>
              <a:rPr lang="en-US" sz="2400"/>
              <a:t>Evidence is mixed for cannabinoids in patients with serious illnesses</a:t>
            </a:r>
          </a:p>
          <a:p>
            <a:pPr>
              <a:spcAft>
                <a:spcPts val="1200"/>
              </a:spcAft>
            </a:pPr>
            <a:r>
              <a:rPr lang="en-US" sz="2400"/>
              <a:t>Best evidence for chronic pain, neuropathy, and CINV</a:t>
            </a:r>
          </a:p>
          <a:p>
            <a:pPr>
              <a:spcAft>
                <a:spcPts val="1200"/>
              </a:spcAft>
            </a:pPr>
            <a:r>
              <a:rPr lang="en-US" sz="2400"/>
              <a:t>Palliative care patients perceive a large benefit of medical cannabis, with relatively low harms</a:t>
            </a:r>
          </a:p>
          <a:p>
            <a:pPr>
              <a:spcAft>
                <a:spcPts val="1200"/>
              </a:spcAft>
            </a:pPr>
            <a:r>
              <a:rPr lang="en-US" sz="2400"/>
              <a:t>Oral/ sublingual formulation is preferred to avoid harms of smoking</a:t>
            </a:r>
          </a:p>
          <a:p>
            <a:pPr>
              <a:spcAft>
                <a:spcPts val="1200"/>
              </a:spcAft>
            </a:pPr>
            <a:r>
              <a:rPr lang="en-US" sz="2400"/>
              <a:t>Start low and go slow with dose titration</a:t>
            </a:r>
          </a:p>
        </p:txBody>
      </p:sp>
    </p:spTree>
    <p:extLst>
      <p:ext uri="{BB962C8B-B14F-4D97-AF65-F5344CB8AC3E}">
        <p14:creationId xmlns:p14="http://schemas.microsoft.com/office/powerpoint/2010/main" val="9264913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6A061-BA05-996D-758A-92E21AD31EC9}"/>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0EE69969-920A-A791-2C42-677380A71717}"/>
              </a:ext>
            </a:extLst>
          </p:cNvPr>
          <p:cNvSpPr>
            <a:spLocks noGrp="1"/>
          </p:cNvSpPr>
          <p:nvPr>
            <p:ph idx="1"/>
          </p:nvPr>
        </p:nvSpPr>
        <p:spPr>
          <a:xfrm>
            <a:off x="838200" y="1570831"/>
            <a:ext cx="10515600" cy="4351338"/>
          </a:xfrm>
        </p:spPr>
        <p:txBody>
          <a:bodyPr>
            <a:noAutofit/>
          </a:bodyPr>
          <a:lstStyle/>
          <a:p>
            <a:pPr marL="514350" indent="-514350">
              <a:spcBef>
                <a:spcPts val="0"/>
              </a:spcBef>
              <a:buFont typeface="+mj-lt"/>
              <a:buAutoNum type="arabicPeriod"/>
            </a:pPr>
            <a:r>
              <a:rPr lang="en-US" sz="1100"/>
              <a:t>Braun IM, Bohlke K, Abrams DI, et al. Cannabis and cannabinoids in adults with cancer: ASCO guideline. </a:t>
            </a:r>
            <a:r>
              <a:rPr lang="en-US" sz="1100" i="1"/>
              <a:t>J Clin Oncol.</a:t>
            </a:r>
            <a:r>
              <a:rPr lang="en-US" sz="1100"/>
              <a:t> 2024;42(13):1575-1593. doi:10.1200/JCO.23.02596</a:t>
            </a:r>
          </a:p>
          <a:p>
            <a:pPr marL="514350" indent="-514350">
              <a:spcBef>
                <a:spcPts val="0"/>
              </a:spcBef>
              <a:buFont typeface="+mj-lt"/>
              <a:buAutoNum type="arabicPeriod"/>
            </a:pPr>
            <a:r>
              <a:rPr lang="en-US" sz="1100"/>
              <a:t>U.S. Department of Veterans Affairs, Health Services Research &amp; Development Service. </a:t>
            </a:r>
            <a:r>
              <a:rPr lang="en-US" sz="1100" i="1"/>
              <a:t>Cannabis Provider Education Packet.</a:t>
            </a:r>
            <a:r>
              <a:rPr lang="en-US" sz="1100"/>
              <a:t> Published 2020. Accessed 3/17/26</a:t>
            </a:r>
          </a:p>
          <a:p>
            <a:pPr marL="514350" indent="-514350">
              <a:spcBef>
                <a:spcPts val="0"/>
              </a:spcBef>
              <a:buFont typeface="+mj-lt"/>
              <a:buAutoNum type="arabicPeriod"/>
            </a:pPr>
            <a:r>
              <a:rPr lang="en-US" sz="1100"/>
              <a:t>Bilbao A, </a:t>
            </a:r>
            <a:r>
              <a:rPr lang="en-US" sz="1100" err="1"/>
              <a:t>Spanagel</a:t>
            </a:r>
            <a:r>
              <a:rPr lang="en-US" sz="1100"/>
              <a:t> R. Medical cannabinoids: a pharmacology-based systematic review and meta-analysis for all relevant medical indications. </a:t>
            </a:r>
            <a:r>
              <a:rPr lang="en-US" sz="1100" i="1"/>
              <a:t>BMC Med.</a:t>
            </a:r>
            <a:r>
              <a:rPr lang="en-US" sz="1100"/>
              <a:t> 2022;20(1):259. doi:10.1186/s12916-022-02459-1</a:t>
            </a:r>
          </a:p>
          <a:p>
            <a:pPr marL="514350" indent="-514350">
              <a:spcBef>
                <a:spcPts val="0"/>
              </a:spcBef>
              <a:buFont typeface="+mj-lt"/>
              <a:buAutoNum type="arabicPeriod"/>
            </a:pPr>
            <a:r>
              <a:rPr lang="en-US" sz="1100"/>
              <a:t>Wang L, Hong PJ, May C, et al. Medical cannabis or cannabinoids for chronic non-cancer and cancer-related pain: a systematic review and meta-analysis of randomized clinical trials. </a:t>
            </a:r>
            <a:r>
              <a:rPr lang="en-US" sz="1100" i="1"/>
              <a:t>BMJ.</a:t>
            </a:r>
            <a:r>
              <a:rPr lang="en-US" sz="1100"/>
              <a:t> 2021;374:n1034. doi:10.1136/bmj.n1034</a:t>
            </a:r>
          </a:p>
          <a:p>
            <a:pPr marL="514350" indent="-514350">
              <a:spcBef>
                <a:spcPts val="0"/>
              </a:spcBef>
              <a:buFont typeface="+mj-lt"/>
              <a:buAutoNum type="arabicPeriod"/>
            </a:pPr>
            <a:r>
              <a:rPr lang="en-US" sz="1100"/>
              <a:t>Boland EG, Bennett MI, Allgar V, Boland JW. Cannabinoids for adult cancer-related pain: systematic review and meta-analysis. </a:t>
            </a:r>
            <a:r>
              <a:rPr lang="en-US" sz="1100" i="1"/>
              <a:t>BMJ Support </a:t>
            </a:r>
            <a:r>
              <a:rPr lang="en-US" sz="1100" i="1" err="1"/>
              <a:t>Palliat</a:t>
            </a:r>
            <a:r>
              <a:rPr lang="en-US" sz="1100" i="1"/>
              <a:t> Care.</a:t>
            </a:r>
            <a:r>
              <a:rPr lang="en-US" sz="1100"/>
              <a:t> 2020;10(1):14-24. doi:10.1136/bmjspcare-2019-002032</a:t>
            </a:r>
          </a:p>
          <a:p>
            <a:pPr marL="514350" indent="-514350">
              <a:spcBef>
                <a:spcPts val="0"/>
              </a:spcBef>
              <a:buFont typeface="+mj-lt"/>
              <a:buAutoNum type="arabicPeriod"/>
            </a:pPr>
            <a:r>
              <a:rPr lang="en-US" sz="1100" err="1"/>
              <a:t>Almuntashiri</a:t>
            </a:r>
            <a:r>
              <a:rPr lang="en-US" sz="1100"/>
              <a:t> N, El </a:t>
            </a:r>
            <a:r>
              <a:rPr lang="en-US" sz="1100" err="1"/>
              <a:t>Sharazly</a:t>
            </a:r>
            <a:r>
              <a:rPr lang="en-US" sz="1100"/>
              <a:t> BM, Carter WG. Are cannabis-based medicines a useful treatment for neuropathic pain? A systematic review. </a:t>
            </a:r>
            <a:r>
              <a:rPr lang="en-US" sz="1100" i="1"/>
              <a:t>Biomolecules.</a:t>
            </a:r>
            <a:r>
              <a:rPr lang="en-US" sz="1100"/>
              <a:t> 2025;15(6):816. doi:10.3390/biom15060816</a:t>
            </a:r>
          </a:p>
          <a:p>
            <a:pPr marL="514350" indent="-514350">
              <a:spcBef>
                <a:spcPts val="0"/>
              </a:spcBef>
              <a:buFont typeface="+mj-lt"/>
              <a:buAutoNum type="arabicPeriod"/>
            </a:pPr>
            <a:r>
              <a:rPr lang="en-US" sz="1100" err="1"/>
              <a:t>Grimison</a:t>
            </a:r>
            <a:r>
              <a:rPr lang="en-US" sz="1100"/>
              <a:t> P, </a:t>
            </a:r>
            <a:r>
              <a:rPr lang="en-US" sz="1100" err="1"/>
              <a:t>Mersiades</a:t>
            </a:r>
            <a:r>
              <a:rPr lang="en-US" sz="1100"/>
              <a:t> A, Kirby A, et al. Oral Cannabis Extract for Secondary Prevention of Chemotherapy-Induced Nausea and Vomiting: Final Results of a Randomized, Placebo-Controlled, Phase II/III Trial. </a:t>
            </a:r>
            <a:r>
              <a:rPr lang="en-US" sz="1100" i="1"/>
              <a:t>J Clin Oncol</a:t>
            </a:r>
            <a:r>
              <a:rPr lang="en-US" sz="1100"/>
              <a:t>. 2024;42(34):4040-4050. doi:10.1200/JCO.23.01836</a:t>
            </a:r>
          </a:p>
          <a:p>
            <a:pPr marL="514350" indent="-514350">
              <a:spcBef>
                <a:spcPts val="0"/>
              </a:spcBef>
              <a:buFont typeface="+mj-lt"/>
              <a:buAutoNum type="arabicPeriod"/>
            </a:pPr>
            <a:r>
              <a:rPr lang="en-US" sz="1100"/>
              <a:t>Simon L, Baldwin C, Kalea AZ, Slee A. Cannabinoid interventions for improving cachexia outcomes in cancer: a systematic review and meta-analysis. </a:t>
            </a:r>
            <a:r>
              <a:rPr lang="en-US" sz="1100" i="1"/>
              <a:t>J Cachexia Sarcopenia Muscle</a:t>
            </a:r>
            <a:r>
              <a:rPr lang="en-US" sz="1100"/>
              <a:t>. 2022;13(1):23-41. doi:10.1002/jcsm.12861</a:t>
            </a:r>
          </a:p>
          <a:p>
            <a:pPr marL="514350" indent="-514350">
              <a:spcBef>
                <a:spcPts val="0"/>
              </a:spcBef>
              <a:buFont typeface="+mj-lt"/>
              <a:buAutoNum type="arabicPeriod"/>
            </a:pPr>
            <a:r>
              <a:rPr lang="en-US" sz="1100"/>
              <a:t>Mücke M, Weier M, Carter C, et al. Systematic review and meta-analysis of cannabinoids in palliative medicine. </a:t>
            </a:r>
            <a:r>
              <a:rPr lang="en-US" sz="1100" i="1"/>
              <a:t>J Cachexia Sarcopenia Muscle</a:t>
            </a:r>
            <a:r>
              <a:rPr lang="en-US" sz="1100"/>
              <a:t>. 2018;9(2):220-234. doi:10.1002/jcsm.12273</a:t>
            </a:r>
          </a:p>
          <a:p>
            <a:pPr marL="514350" indent="-514350">
              <a:spcBef>
                <a:spcPts val="0"/>
              </a:spcBef>
              <a:buFont typeface="+mj-lt"/>
              <a:buAutoNum type="arabicPeriod"/>
            </a:pPr>
            <a:r>
              <a:rPr lang="en-US" sz="1100" err="1"/>
              <a:t>AminiLari</a:t>
            </a:r>
            <a:r>
              <a:rPr lang="en-US" sz="1100"/>
              <a:t> M, Wang L, Neumark S, et al. Medical cannabis and cannabinoids for impaired sleep: a systematic review and meta-analysis of randomized clinical trials. </a:t>
            </a:r>
            <a:r>
              <a:rPr lang="en-US" sz="1100" i="1"/>
              <a:t>Sleep</a:t>
            </a:r>
            <a:r>
              <a:rPr lang="en-US" sz="1100"/>
              <a:t>. 2022;45(2):zsab234. doi:10.1093/sleep/zsab234</a:t>
            </a:r>
          </a:p>
          <a:p>
            <a:pPr marL="514350" indent="-514350">
              <a:spcBef>
                <a:spcPts val="0"/>
              </a:spcBef>
              <a:buFont typeface="+mj-lt"/>
              <a:buAutoNum type="arabicPeriod"/>
            </a:pPr>
            <a:r>
              <a:rPr lang="en-US" sz="1100"/>
              <a:t>Crichton M, Dissanayaka T, Marx W, et al. Does medicinal cannabis affect depression, anxiety, and stress in people with cancer? A systematic review and meta-analysis of intervention studies. </a:t>
            </a:r>
            <a:r>
              <a:rPr lang="en-US" sz="1100" i="1" err="1"/>
              <a:t>Maturitas</a:t>
            </a:r>
            <a:r>
              <a:rPr lang="en-US" sz="1100"/>
              <a:t>. 2024;184:107941. doi:10.1016/j.maturitas.2024.107941</a:t>
            </a:r>
          </a:p>
          <a:p>
            <a:pPr marL="514350" indent="-514350">
              <a:spcBef>
                <a:spcPts val="0"/>
              </a:spcBef>
              <a:buFont typeface="+mj-lt"/>
              <a:buAutoNum type="arabicPeriod"/>
            </a:pPr>
            <a:r>
              <a:rPr lang="en-US" sz="1100"/>
              <a:t>Hardy J, Greer R, Huggett G, Kearney A, </a:t>
            </a:r>
            <a:r>
              <a:rPr lang="en-US" sz="1100" err="1"/>
              <a:t>Gurgenci</a:t>
            </a:r>
            <a:r>
              <a:rPr lang="en-US" sz="1100"/>
              <a:t> T, Good P. Phase IIb Randomized, Placebo-Controlled, Dose-Escalating, Double-Blind Study of Cannabidiol Oil for the Relief of Symptoms in Advanced Cancer (MedCan1-CBD). </a:t>
            </a:r>
            <a:r>
              <a:rPr lang="en-US" sz="1100" i="1"/>
              <a:t>J Clin Oncol</a:t>
            </a:r>
            <a:r>
              <a:rPr lang="en-US" sz="1100"/>
              <a:t>. 2023;41(7):1444-1452. doi:10.1200/JCO.22.01632</a:t>
            </a:r>
          </a:p>
          <a:p>
            <a:pPr marL="514350" indent="-514350">
              <a:spcBef>
                <a:spcPts val="0"/>
              </a:spcBef>
              <a:buFont typeface="+mj-lt"/>
              <a:buAutoNum type="arabicPeriod"/>
            </a:pPr>
            <a:r>
              <a:rPr lang="en-US" sz="1100"/>
              <a:t>De Feo G, Case AA, Crawford GB, et al. Multinational Association of Supportive Care in Cancer (MASCC) guidelines: cannabis for psychological symptoms including insomnia, anxiety, and depression. </a:t>
            </a:r>
            <a:r>
              <a:rPr lang="en-US" sz="1100" i="1"/>
              <a:t>Support Care Cancer</a:t>
            </a:r>
            <a:r>
              <a:rPr lang="en-US" sz="1100"/>
              <a:t>. 2023;31(3):176. Published 2023 Feb 21. doi:10.1007/s00520-023-07628-3</a:t>
            </a:r>
          </a:p>
        </p:txBody>
      </p:sp>
    </p:spTree>
    <p:extLst>
      <p:ext uri="{BB962C8B-B14F-4D97-AF65-F5344CB8AC3E}">
        <p14:creationId xmlns:p14="http://schemas.microsoft.com/office/powerpoint/2010/main" val="7831087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3EEC1-8A87-FBF2-2790-CBA6B2AADB28}"/>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403B43B3-ABE8-67D2-1C00-2849056D9ECF}"/>
              </a:ext>
            </a:extLst>
          </p:cNvPr>
          <p:cNvSpPr>
            <a:spLocks noGrp="1"/>
          </p:cNvSpPr>
          <p:nvPr>
            <p:ph idx="1"/>
          </p:nvPr>
        </p:nvSpPr>
        <p:spPr/>
        <p:txBody>
          <a:bodyPr>
            <a:normAutofit fontScale="40000" lnSpcReduction="20000"/>
          </a:bodyPr>
          <a:lstStyle/>
          <a:p>
            <a:pPr marL="514350" indent="-514350">
              <a:spcBef>
                <a:spcPts val="0"/>
              </a:spcBef>
              <a:buFont typeface="+mj-lt"/>
              <a:buAutoNum type="arabicPeriod" startAt="14"/>
            </a:pPr>
            <a:r>
              <a:rPr lang="en-US"/>
              <a:t>Treves N, Mor N, </a:t>
            </a:r>
            <a:r>
              <a:rPr lang="en-US" err="1"/>
              <a:t>Allegaert</a:t>
            </a:r>
            <a:r>
              <a:rPr lang="en-US"/>
              <a:t> K, et al. Efficacy and safety of medical cannabinoids in children: a systematic review and meta-analysis. </a:t>
            </a:r>
            <a:r>
              <a:rPr lang="en-US" i="1"/>
              <a:t>Sci Rep</a:t>
            </a:r>
            <a:r>
              <a:rPr lang="en-US"/>
              <a:t>. 2021;11(1):23462. Published 2021 Dec 6. doi:10.1038/s41598-021-02770-6</a:t>
            </a:r>
          </a:p>
          <a:p>
            <a:pPr marL="514350" indent="-514350">
              <a:spcBef>
                <a:spcPts val="0"/>
              </a:spcBef>
              <a:buFont typeface="+mj-lt"/>
              <a:buAutoNum type="arabicPeriod" startAt="14"/>
            </a:pPr>
            <a:r>
              <a:rPr lang="en-US"/>
              <a:t>Devinsky O, Patel AD, Cross JH, et al. Effect of Cannabidiol on Drop Seizures in the Lennox-</a:t>
            </a:r>
            <a:r>
              <a:rPr lang="en-US" err="1"/>
              <a:t>Gastaut</a:t>
            </a:r>
            <a:r>
              <a:rPr lang="en-US"/>
              <a:t> Syndrome. </a:t>
            </a:r>
            <a:r>
              <a:rPr lang="en-US" i="1"/>
              <a:t>N Engl J Med</a:t>
            </a:r>
            <a:r>
              <a:rPr lang="en-US"/>
              <a:t>. 2018;378(20):1888-1897. doi:10.1056/NEJMoa1714631</a:t>
            </a:r>
          </a:p>
          <a:p>
            <a:pPr marL="514350" indent="-514350">
              <a:spcBef>
                <a:spcPts val="0"/>
              </a:spcBef>
              <a:buFont typeface="+mj-lt"/>
              <a:buAutoNum type="arabicPeriod" startAt="14"/>
            </a:pPr>
            <a:r>
              <a:rPr lang="en-US"/>
              <a:t>Talwar A, Estes E, </a:t>
            </a:r>
            <a:r>
              <a:rPr lang="en-US" err="1"/>
              <a:t>Aparasu</a:t>
            </a:r>
            <a:r>
              <a:rPr lang="en-US"/>
              <a:t> R, Reddy DS. Clinical efficacy and safety of cannabidiol for pediatric refractory epilepsy indications: A systematic review and meta-analysis. </a:t>
            </a:r>
            <a:r>
              <a:rPr lang="en-US" i="1"/>
              <a:t>Exp Neurol</a:t>
            </a:r>
            <a:r>
              <a:rPr lang="en-US"/>
              <a:t>. 2023;359:114238. doi:10.1016/j.expneurol.2022.114238</a:t>
            </a:r>
          </a:p>
          <a:p>
            <a:pPr marL="514350" indent="-514350">
              <a:spcBef>
                <a:spcPts val="0"/>
              </a:spcBef>
              <a:buFont typeface="+mj-lt"/>
              <a:buAutoNum type="arabicPeriod" startAt="17"/>
            </a:pPr>
            <a:r>
              <a:rPr lang="en-US"/>
              <a:t>Zarrabi AJ, Welsh JW, </a:t>
            </a:r>
            <a:r>
              <a:rPr lang="en-US" err="1"/>
              <a:t>Sniecinski</a:t>
            </a:r>
            <a:r>
              <a:rPr lang="en-US"/>
              <a:t> R, et al. Perception of Benefits and Harms of Medical Cannabis among Seriously Ill Patients in an Outpatient Palliative Care Practice. </a:t>
            </a:r>
            <a:r>
              <a:rPr lang="en-US" i="1"/>
              <a:t>J </a:t>
            </a:r>
            <a:r>
              <a:rPr lang="en-US" i="1" err="1"/>
              <a:t>Palliat</a:t>
            </a:r>
            <a:r>
              <a:rPr lang="en-US" i="1"/>
              <a:t> Med</a:t>
            </a:r>
            <a:r>
              <a:rPr lang="en-US"/>
              <a:t>. 2020;23(4):558-562. doi:10.1089/jpm.2019.0211</a:t>
            </a:r>
          </a:p>
          <a:p>
            <a:pPr marL="514350" indent="-514350">
              <a:spcBef>
                <a:spcPts val="0"/>
              </a:spcBef>
              <a:buFont typeface="+mj-lt"/>
              <a:buAutoNum type="arabicPeriod" startAt="17"/>
            </a:pPr>
            <a:r>
              <a:rPr lang="en-US"/>
              <a:t>Worster B, Hajjar ER, Handley N. Cannabis Use in Patients With Cancer: A Clinical Review. </a:t>
            </a:r>
            <a:r>
              <a:rPr lang="en-US" i="1"/>
              <a:t>JCO Oncol </a:t>
            </a:r>
            <a:r>
              <a:rPr lang="en-US" i="1" err="1"/>
              <a:t>Pract</a:t>
            </a:r>
            <a:r>
              <a:rPr lang="en-US"/>
              <a:t>. 2022;18(11):743-749. doi:10.1200/OP.22.00080</a:t>
            </a:r>
          </a:p>
          <a:p>
            <a:pPr marL="514350" indent="-514350">
              <a:spcBef>
                <a:spcPts val="0"/>
              </a:spcBef>
              <a:buFont typeface="+mj-lt"/>
              <a:buAutoNum type="arabicPeriod" startAt="17"/>
            </a:pPr>
            <a:r>
              <a:rPr lang="en-US"/>
              <a:t>Bhaskar A, Bell A, Boivin M, et al. Consensus recommendations on dosing and administration of medical cannabis to treat chronic pain: results of a modified Delphi process. </a:t>
            </a:r>
            <a:r>
              <a:rPr lang="en-US" i="1"/>
              <a:t>J Cannabis Res</a:t>
            </a:r>
            <a:r>
              <a:rPr lang="en-US"/>
              <a:t>. 2021;3(1):22. Published 2021 Jul 2. doi:10.1186/s42238-021-00073-1</a:t>
            </a:r>
          </a:p>
          <a:p>
            <a:pPr marL="514350" indent="-514350">
              <a:spcBef>
                <a:spcPts val="0"/>
              </a:spcBef>
              <a:buFont typeface="+mj-lt"/>
              <a:buAutoNum type="arabicPeriod" startAt="17"/>
            </a:pPr>
            <a:r>
              <a:rPr lang="en-US"/>
              <a:t>Sihota A, Smith BK, Ahmed SA, et al. Consensus-based recommendations for titrating cannabinoids and tapering opioids for chronic pain control. </a:t>
            </a:r>
            <a:r>
              <a:rPr lang="en-US" i="1"/>
              <a:t>Int J Clin </a:t>
            </a:r>
            <a:r>
              <a:rPr lang="en-US" i="1" err="1"/>
              <a:t>Pract</a:t>
            </a:r>
            <a:r>
              <a:rPr lang="en-US"/>
              <a:t>. 2021;75(8):e13871. doi:10.1111/ijcp.13871</a:t>
            </a:r>
          </a:p>
          <a:p>
            <a:pPr marL="514350" indent="-514350">
              <a:spcBef>
                <a:spcPts val="0"/>
              </a:spcBef>
              <a:buFont typeface="+mj-lt"/>
              <a:buAutoNum type="arabicPeriod" startAt="17"/>
            </a:pPr>
            <a:r>
              <a:rPr lang="en-US"/>
              <a:t>Dawson D, Stjepanović D, Lorenzetti V, Cheung C, Hall W, Leung J. The prevalence of cannabis use disorders in people who use medicinal cannabis: A systematic review and meta-analysis. </a:t>
            </a:r>
            <a:r>
              <a:rPr lang="en-US" i="1"/>
              <a:t>Drug Alcohol Depend</a:t>
            </a:r>
            <a:r>
              <a:rPr lang="en-US"/>
              <a:t>. 2024;257:111263. doi:10.1016/j.drugalcdep.2024.111263</a:t>
            </a:r>
          </a:p>
          <a:p>
            <a:pPr marL="514350" indent="-514350">
              <a:spcBef>
                <a:spcPts val="0"/>
              </a:spcBef>
              <a:buFont typeface="+mj-lt"/>
              <a:buAutoNum type="arabicPeriod" startAt="17"/>
            </a:pPr>
            <a:r>
              <a:rPr lang="en-US"/>
              <a:t>Schlag AK, Hindocha C, Zafar R, Nutt DJ, Curran HV. Cannabis based medicines and cannabis dependence: A critical review of issues and evidence. </a:t>
            </a:r>
            <a:r>
              <a:rPr lang="en-US" i="1"/>
              <a:t>J </a:t>
            </a:r>
            <a:r>
              <a:rPr lang="en-US" i="1" err="1"/>
              <a:t>Psychopharmacol</a:t>
            </a:r>
            <a:r>
              <a:rPr lang="en-US"/>
              <a:t>. 2021;35(7):773-785. doi:10.1177/0269881120986393</a:t>
            </a:r>
          </a:p>
          <a:p>
            <a:pPr marL="514350" indent="-514350">
              <a:spcBef>
                <a:spcPts val="0"/>
              </a:spcBef>
              <a:buFont typeface="+mj-lt"/>
              <a:buAutoNum type="arabicPeriod" startAt="17"/>
            </a:pPr>
            <a:r>
              <a:rPr lang="en-US"/>
              <a:t>Adamson SJ, Kay-Lambkin FJ, Baker AL, Lewin TJ, Thornton L, Kelly BJ, Sellman JD. An improved brief measure of cannabis misuse: the Cannabis Use Disorders Identification Test–Revised (CUDIT-R). </a:t>
            </a:r>
            <a:r>
              <a:rPr lang="en-US" i="1"/>
              <a:t>Drug Alcohol Depend.</a:t>
            </a:r>
            <a:r>
              <a:rPr lang="en-US"/>
              <a:t> 2010;110(1-2):137-143. doi:10.1016/j.drugalcdep.2010.02.017</a:t>
            </a:r>
          </a:p>
          <a:p>
            <a:pPr marL="514350" indent="-514350">
              <a:spcBef>
                <a:spcPts val="0"/>
              </a:spcBef>
              <a:buFont typeface="+mj-lt"/>
              <a:buAutoNum type="arabicPeriod" startAt="17"/>
            </a:pPr>
            <a:r>
              <a:rPr lang="en-US"/>
              <a:t>MacCallum CA, Lo LA, Boivin M. "Is medical cannabis safe for my patients?" A practical review of cannabis safety considerations. </a:t>
            </a:r>
            <a:r>
              <a:rPr lang="en-US" i="1" err="1"/>
              <a:t>Eur</a:t>
            </a:r>
            <a:r>
              <a:rPr lang="en-US" i="1"/>
              <a:t> J Intern Med</a:t>
            </a:r>
            <a:r>
              <a:rPr lang="en-US"/>
              <a:t>. 2021;89:10-18. doi:10.1016/j.ejim.2021.05.002</a:t>
            </a:r>
          </a:p>
          <a:p>
            <a:pPr marL="514350" indent="-514350">
              <a:spcBef>
                <a:spcPts val="0"/>
              </a:spcBef>
              <a:buFont typeface="+mj-lt"/>
              <a:buAutoNum type="arabicPeriod" startAt="17"/>
            </a:pPr>
            <a:r>
              <a:rPr lang="en-US"/>
              <a:t>Storck W, Elbaz M, Vindis C, </a:t>
            </a:r>
            <a:r>
              <a:rPr lang="en-US" err="1"/>
              <a:t>Déguilhem</a:t>
            </a:r>
            <a:r>
              <a:rPr lang="en-US"/>
              <a:t> A, Lapeyre-Mestre M, </a:t>
            </a:r>
            <a:r>
              <a:rPr lang="en-US" err="1"/>
              <a:t>Jouanjus</a:t>
            </a:r>
            <a:r>
              <a:rPr lang="en-US"/>
              <a:t> E. Cardiovascular risk associated with the use of cannabis and cannabinoids: a systematic review and meta-analysis. </a:t>
            </a:r>
            <a:r>
              <a:rPr lang="en-US" i="1"/>
              <a:t>Heart</a:t>
            </a:r>
            <a:r>
              <a:rPr lang="en-US"/>
              <a:t>. 2025;111(22):1047-1056. Published 2025 Oct 29. doi:10.1136/heartjnl-2024-325429</a:t>
            </a:r>
          </a:p>
          <a:p>
            <a:endParaRPr lang="en-US"/>
          </a:p>
        </p:txBody>
      </p:sp>
    </p:spTree>
    <p:extLst>
      <p:ext uri="{BB962C8B-B14F-4D97-AF65-F5344CB8AC3E}">
        <p14:creationId xmlns:p14="http://schemas.microsoft.com/office/powerpoint/2010/main" val="33763713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EB557-A278-90DD-8FB0-1EE486D2A3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04773A-DE7B-E052-23A4-7AC3FFED3DFD}"/>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6020773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86BF9-2C4D-2E90-A5C6-931339EA1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5134F-D97E-5F28-FF8B-CBF849C5CC0F}"/>
              </a:ext>
            </a:extLst>
          </p:cNvPr>
          <p:cNvSpPr>
            <a:spLocks noGrp="1"/>
          </p:cNvSpPr>
          <p:nvPr>
            <p:ph type="title"/>
          </p:nvPr>
        </p:nvSpPr>
        <p:spPr/>
        <p:txBody>
          <a:bodyPr/>
          <a:lstStyle/>
          <a:p>
            <a:endParaRPr lang="en-US" sz="5400" cap="all">
              <a:solidFill>
                <a:schemeClr val="bg1"/>
              </a:solidFill>
              <a:latin typeface="Georgia"/>
            </a:endParaRPr>
          </a:p>
          <a:p>
            <a:r>
              <a:rPr lang="en-US" cap="all">
                <a:solidFill>
                  <a:schemeClr val="bg1"/>
                </a:solidFill>
                <a:latin typeface="Georgia"/>
              </a:rPr>
              <a:t>Cannabis Basics</a:t>
            </a:r>
            <a:endParaRPr lang="en-US" b="0">
              <a:solidFill>
                <a:schemeClr val="bg1"/>
              </a:solidFill>
            </a:endParaRPr>
          </a:p>
        </p:txBody>
      </p:sp>
    </p:spTree>
    <p:extLst>
      <p:ext uri="{BB962C8B-B14F-4D97-AF65-F5344CB8AC3E}">
        <p14:creationId xmlns:p14="http://schemas.microsoft.com/office/powerpoint/2010/main" val="16464048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756" y="365125"/>
            <a:ext cx="10933044" cy="1325563"/>
          </a:xfrm>
        </p:spPr>
        <p:txBody>
          <a:bodyPr/>
          <a:lstStyle/>
          <a:p>
            <a:r>
              <a:rPr lang="en-US">
                <a:latin typeface="Georgia"/>
              </a:rPr>
              <a:t>Cannabinoids</a:t>
            </a:r>
            <a:r>
              <a:rPr lang="en-US" baseline="30000">
                <a:latin typeface="Georgia"/>
              </a:rPr>
              <a:t>1</a:t>
            </a:r>
            <a:endParaRPr lang="en-US" baseline="30000"/>
          </a:p>
        </p:txBody>
      </p:sp>
      <p:sp>
        <p:nvSpPr>
          <p:cNvPr id="3" name="Content Placeholder 2"/>
          <p:cNvSpPr>
            <a:spLocks noGrp="1"/>
          </p:cNvSpPr>
          <p:nvPr>
            <p:ph idx="1"/>
          </p:nvPr>
        </p:nvSpPr>
        <p:spPr>
          <a:xfrm>
            <a:off x="420756" y="1690688"/>
            <a:ext cx="10802683" cy="4824381"/>
          </a:xfrm>
        </p:spPr>
        <p:txBody>
          <a:bodyPr vert="horz" lIns="91440" tIns="45720" rIns="91440" bIns="45720" rtlCol="0" anchor="t">
            <a:normAutofit/>
          </a:bodyPr>
          <a:lstStyle/>
          <a:p>
            <a:r>
              <a:rPr lang="en-US" sz="2400"/>
              <a:t>Cannabis = Cannabis sativa or C. indica, the “marijuana” plant</a:t>
            </a:r>
            <a:endParaRPr lang="en-US" sz="2400" baseline="30000"/>
          </a:p>
          <a:p>
            <a:endParaRPr lang="en-US" sz="2400"/>
          </a:p>
          <a:p>
            <a:r>
              <a:rPr lang="en-US" sz="2400"/>
              <a:t>“Cannabinoids” – any one of several molecules which interact with cannabinoid receptors in animals</a:t>
            </a:r>
            <a:endParaRPr lang="en-US" sz="2400" baseline="30000"/>
          </a:p>
          <a:p>
            <a:pPr lvl="1"/>
            <a:r>
              <a:rPr lang="en-US"/>
              <a:t>CB1 – mainly in nervous system</a:t>
            </a:r>
          </a:p>
          <a:p>
            <a:pPr lvl="1"/>
            <a:r>
              <a:rPr lang="en-US"/>
              <a:t>CB2 – mainly in immune cells </a:t>
            </a:r>
          </a:p>
          <a:p>
            <a:pPr lvl="1"/>
            <a:r>
              <a:rPr lang="en-US"/>
              <a:t>Implicated in pain, appetite, aversive memory extinction, HPA axis modulation, mood, immune function, inflammation</a:t>
            </a:r>
          </a:p>
          <a:p>
            <a:pPr lvl="1"/>
            <a:endParaRPr lang="en-US"/>
          </a:p>
        </p:txBody>
      </p:sp>
    </p:spTree>
    <p:extLst>
      <p:ext uri="{BB962C8B-B14F-4D97-AF65-F5344CB8AC3E}">
        <p14:creationId xmlns:p14="http://schemas.microsoft.com/office/powerpoint/2010/main" val="2621620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Georgia"/>
              </a:rPr>
              <a:t>Cannabinoids</a:t>
            </a:r>
            <a:r>
              <a:rPr lang="en-US" baseline="30000">
                <a:latin typeface="Georgia"/>
              </a:rPr>
              <a:t>1</a:t>
            </a:r>
            <a:endParaRPr lang="en-US" baseline="30000"/>
          </a:p>
        </p:txBody>
      </p:sp>
      <p:sp>
        <p:nvSpPr>
          <p:cNvPr id="3" name="Content Placeholder 2"/>
          <p:cNvSpPr>
            <a:spLocks noGrp="1"/>
          </p:cNvSpPr>
          <p:nvPr>
            <p:ph idx="1"/>
          </p:nvPr>
        </p:nvSpPr>
        <p:spPr/>
        <p:txBody>
          <a:bodyPr vert="horz" lIns="91440" tIns="45720" rIns="91440" bIns="45720" rtlCol="0" anchor="t">
            <a:normAutofit/>
          </a:bodyPr>
          <a:lstStyle/>
          <a:p>
            <a:r>
              <a:rPr lang="en-US" sz="2400"/>
              <a:t>Cannabis has dozens of cannabinoids, and other molecules which may contribute to its clinical effects (terpenoids, flavonoids)</a:t>
            </a:r>
          </a:p>
          <a:p>
            <a:endParaRPr lang="en-US" sz="2400"/>
          </a:p>
          <a:p>
            <a:r>
              <a:rPr lang="en-US" sz="2400"/>
              <a:t>As far as we know, the most clinically important cannabinoids in cannabis are:</a:t>
            </a:r>
          </a:p>
          <a:p>
            <a:pPr lvl="1"/>
            <a:r>
              <a:rPr lang="en-US" sz="2400"/>
              <a:t>Delta-9-tetrahydrocannabinol (THC)</a:t>
            </a:r>
          </a:p>
          <a:p>
            <a:pPr lvl="1"/>
            <a:r>
              <a:rPr lang="en-US" sz="2400"/>
              <a:t>Cannabidiol (CBD)</a:t>
            </a:r>
          </a:p>
        </p:txBody>
      </p:sp>
    </p:spTree>
    <p:extLst>
      <p:ext uri="{BB962C8B-B14F-4D97-AF65-F5344CB8AC3E}">
        <p14:creationId xmlns:p14="http://schemas.microsoft.com/office/powerpoint/2010/main" val="3270542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Georgia"/>
              </a:rPr>
              <a:t>THC</a:t>
            </a:r>
            <a:r>
              <a:rPr lang="en-US" baseline="30000">
                <a:latin typeface="Georgia"/>
              </a:rPr>
              <a:t>2</a:t>
            </a:r>
            <a:endParaRPr lang="en-US" baseline="30000"/>
          </a:p>
        </p:txBody>
      </p:sp>
      <p:sp>
        <p:nvSpPr>
          <p:cNvPr id="3" name="Content Placeholder 2"/>
          <p:cNvSpPr>
            <a:spLocks noGrp="1"/>
          </p:cNvSpPr>
          <p:nvPr>
            <p:ph idx="1"/>
          </p:nvPr>
        </p:nvSpPr>
        <p:spPr>
          <a:xfrm>
            <a:off x="836256" y="1695954"/>
            <a:ext cx="10515600" cy="4351338"/>
          </a:xfrm>
        </p:spPr>
        <p:txBody>
          <a:bodyPr vert="horz" lIns="91440" tIns="45720" rIns="91440" bIns="45720" rtlCol="0" anchor="t">
            <a:normAutofit/>
          </a:bodyPr>
          <a:lstStyle/>
          <a:p>
            <a:r>
              <a:rPr lang="en-US" sz="2400"/>
              <a:t>Major psychoactive molecule in cannabis</a:t>
            </a:r>
          </a:p>
          <a:p>
            <a:endParaRPr lang="en-US" sz="2400"/>
          </a:p>
          <a:p>
            <a:r>
              <a:rPr lang="en-US" sz="2400"/>
              <a:t>Euphoria, dysphoria, analgesic, antiemetic, anti-inflammatory effects</a:t>
            </a:r>
          </a:p>
          <a:p>
            <a:endParaRPr lang="en-US" sz="2400"/>
          </a:p>
          <a:p>
            <a:r>
              <a:rPr lang="en-US" sz="2400"/>
              <a:t>Most “recreational” cannabis has a high THC:CBD ratio – </a:t>
            </a:r>
          </a:p>
          <a:p>
            <a:pPr marL="0" indent="0">
              <a:buNone/>
            </a:pPr>
            <a:r>
              <a:rPr lang="en-US" sz="2400"/>
              <a:t>   it’s bred for this</a:t>
            </a:r>
            <a:endParaRPr lang="en-US"/>
          </a:p>
        </p:txBody>
      </p:sp>
    </p:spTree>
    <p:extLst>
      <p:ext uri="{BB962C8B-B14F-4D97-AF65-F5344CB8AC3E}">
        <p14:creationId xmlns:p14="http://schemas.microsoft.com/office/powerpoint/2010/main" val="4177948371"/>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0" ma:contentTypeDescription="Create a new document." ma:contentTypeScope="" ma:versionID="13329d72909559d8488be931394ceaf9">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b6ceb01f5f50d1dcf5f7f10647ba9c70"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documentManagement>
</p:properties>
</file>

<file path=customXml/itemProps1.xml><?xml version="1.0" encoding="utf-8"?>
<ds:datastoreItem xmlns:ds="http://schemas.openxmlformats.org/officeDocument/2006/customXml" ds:itemID="{B1064A7A-FE0D-4F10-A75E-937BA38FDA8F}">
  <ds:schemaRefs>
    <ds:schemaRef ds:uri="64407c56-db46-4918-b2f3-5d45c1b88c6b"/>
    <ds:schemaRef ds:uri="8aa4a8cc-f11d-4867-8eab-458c623f01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A4BE3F1-B8F7-4F4F-89D8-65102746085D}">
  <ds:schemaRefs>
    <ds:schemaRef ds:uri="http://schemas.microsoft.com/sharepoint/v3/contenttype/forms"/>
  </ds:schemaRefs>
</ds:datastoreItem>
</file>

<file path=customXml/itemProps3.xml><?xml version="1.0" encoding="utf-8"?>
<ds:datastoreItem xmlns:ds="http://schemas.openxmlformats.org/officeDocument/2006/customXml" ds:itemID="{089174F4-7ADC-4637-9E40-CC9C536D0A43}">
  <ds:schemaRefs>
    <ds:schemaRef ds:uri="64407c56-db46-4918-b2f3-5d45c1b88c6b"/>
    <ds:schemaRef ds:uri="8aa4a8cc-f11d-4867-8eab-458c623f014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56</Slides>
  <Notes>32</Notes>
  <HiddenSlides>0</HiddenSlide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Medical Marijuana "POTpourri"</vt:lpstr>
      <vt:lpstr>Disclosures</vt:lpstr>
      <vt:lpstr>Learning Objectives</vt:lpstr>
      <vt:lpstr>In the clinic</vt:lpstr>
      <vt:lpstr>Big questions</vt:lpstr>
      <vt:lpstr> Cannabis Basics</vt:lpstr>
      <vt:lpstr>Cannabinoids1</vt:lpstr>
      <vt:lpstr>Cannabinoids1</vt:lpstr>
      <vt:lpstr>THC2</vt:lpstr>
      <vt:lpstr>CBD2</vt:lpstr>
      <vt:lpstr>Indications &amp; Evidence</vt:lpstr>
      <vt:lpstr>A note on the cannabinoids in the studies</vt:lpstr>
      <vt:lpstr>Pain</vt:lpstr>
      <vt:lpstr>Nausea and vomiting</vt:lpstr>
      <vt:lpstr>Appetite</vt:lpstr>
      <vt:lpstr>Insomnia</vt:lpstr>
      <vt:lpstr>Anxiety and Mood</vt:lpstr>
      <vt:lpstr>Pediatrics</vt:lpstr>
      <vt:lpstr>Clinical Takeaways</vt:lpstr>
      <vt:lpstr>Back to the clinic</vt:lpstr>
      <vt:lpstr>In the clinic</vt:lpstr>
      <vt:lpstr>When the evidence is lacking...</vt:lpstr>
      <vt:lpstr>Perceptions of Benefits and Harms of Medical Cannabis among Seriously Ill Patients in an Outpatient Palliative Care Practice 17</vt:lpstr>
      <vt:lpstr>Patient Demographics17</vt:lpstr>
      <vt:lpstr>Qualifying Diagnosis17</vt:lpstr>
      <vt:lpstr>PowerPoint Presentation</vt:lpstr>
      <vt:lpstr>PowerPoint Presentation</vt:lpstr>
      <vt:lpstr>PowerPoint Presentation</vt:lpstr>
      <vt:lpstr>PowerPoint Presentation</vt:lpstr>
      <vt:lpstr>PowerPoint Presentation</vt:lpstr>
      <vt:lpstr>Back to the clinic</vt:lpstr>
      <vt:lpstr>DOSING</vt:lpstr>
      <vt:lpstr>Dosing</vt:lpstr>
      <vt:lpstr>Cannabis Pharmacokinetics18 </vt:lpstr>
      <vt:lpstr>PowerPoint Presentation</vt:lpstr>
      <vt:lpstr>PowerPoint Presentation</vt:lpstr>
      <vt:lpstr>PowerPoint Presentation</vt:lpstr>
      <vt:lpstr>PowerPoint Presentation</vt:lpstr>
      <vt:lpstr>CLINICAL APPLICATION</vt:lpstr>
      <vt:lpstr>Clinical Application </vt:lpstr>
      <vt:lpstr>Clinical Application </vt:lpstr>
      <vt:lpstr>Clinical Application </vt:lpstr>
      <vt:lpstr>Clinical Application </vt:lpstr>
      <vt:lpstr>Dronabinol dosing</vt:lpstr>
      <vt:lpstr>Clinical Application – Adverse Effect Monitoring</vt:lpstr>
      <vt:lpstr>PowerPoint Presentation</vt:lpstr>
      <vt:lpstr>Common Side Effects24</vt:lpstr>
      <vt:lpstr>Drug Interactions24</vt:lpstr>
      <vt:lpstr>Precautions24</vt:lpstr>
      <vt:lpstr>Precautions with Malignancy1</vt:lpstr>
      <vt:lpstr>Considerations for Cardiovascular Disease25</vt:lpstr>
      <vt:lpstr>Contraindications24</vt:lpstr>
      <vt:lpstr>Summary</vt:lpstr>
      <vt:lpstr>References</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revision>1</cp:revision>
  <cp:lastPrinted>2025-11-19T21:53:26Z</cp:lastPrinted>
  <dcterms:created xsi:type="dcterms:W3CDTF">2025-10-13T15:36:11Z</dcterms:created>
  <dcterms:modified xsi:type="dcterms:W3CDTF">2026-05-01T20:09:29Z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ies>
</file>