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handoutMasterIdLst>
    <p:handoutMasterId r:id="rId52"/>
  </p:handoutMasterIdLst>
  <p:sldIdLst>
    <p:sldId id="416" r:id="rId5"/>
    <p:sldId id="406" r:id="rId6"/>
    <p:sldId id="361" r:id="rId7"/>
    <p:sldId id="424" r:id="rId8"/>
    <p:sldId id="365" r:id="rId9"/>
    <p:sldId id="427" r:id="rId10"/>
    <p:sldId id="430" r:id="rId11"/>
    <p:sldId id="436" r:id="rId12"/>
    <p:sldId id="438" r:id="rId13"/>
    <p:sldId id="439" r:id="rId14"/>
    <p:sldId id="441" r:id="rId15"/>
    <p:sldId id="442" r:id="rId16"/>
    <p:sldId id="437" r:id="rId17"/>
    <p:sldId id="367" r:id="rId18"/>
    <p:sldId id="428" r:id="rId19"/>
    <p:sldId id="429" r:id="rId20"/>
    <p:sldId id="432" r:id="rId21"/>
    <p:sldId id="371" r:id="rId22"/>
    <p:sldId id="262" r:id="rId23"/>
    <p:sldId id="440" r:id="rId24"/>
    <p:sldId id="434" r:id="rId25"/>
    <p:sldId id="435" r:id="rId26"/>
    <p:sldId id="443" r:id="rId27"/>
    <p:sldId id="447" r:id="rId28"/>
    <p:sldId id="448" r:id="rId29"/>
    <p:sldId id="450" r:id="rId30"/>
    <p:sldId id="292" r:id="rId31"/>
    <p:sldId id="453" r:id="rId32"/>
    <p:sldId id="452" r:id="rId33"/>
    <p:sldId id="276" r:id="rId34"/>
    <p:sldId id="263" r:id="rId35"/>
    <p:sldId id="451" r:id="rId36"/>
    <p:sldId id="445" r:id="rId37"/>
    <p:sldId id="446" r:id="rId38"/>
    <p:sldId id="433" r:id="rId39"/>
    <p:sldId id="271" r:id="rId40"/>
    <p:sldId id="370" r:id="rId41"/>
    <p:sldId id="268" r:id="rId42"/>
    <p:sldId id="449" r:id="rId43"/>
    <p:sldId id="273" r:id="rId44"/>
    <p:sldId id="269" r:id="rId45"/>
    <p:sldId id="277" r:id="rId46"/>
    <p:sldId id="408" r:id="rId47"/>
    <p:sldId id="403" r:id="rId48"/>
    <p:sldId id="456" r:id="rId49"/>
    <p:sldId id="455"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416"/>
            <p14:sldId id="406"/>
            <p14:sldId id="361"/>
            <p14:sldId id="424"/>
            <p14:sldId id="365"/>
            <p14:sldId id="427"/>
            <p14:sldId id="430"/>
            <p14:sldId id="436"/>
            <p14:sldId id="438"/>
            <p14:sldId id="439"/>
            <p14:sldId id="441"/>
            <p14:sldId id="442"/>
            <p14:sldId id="437"/>
            <p14:sldId id="367"/>
            <p14:sldId id="428"/>
            <p14:sldId id="429"/>
            <p14:sldId id="432"/>
            <p14:sldId id="371"/>
            <p14:sldId id="262"/>
            <p14:sldId id="440"/>
            <p14:sldId id="434"/>
            <p14:sldId id="435"/>
            <p14:sldId id="443"/>
            <p14:sldId id="447"/>
            <p14:sldId id="448"/>
            <p14:sldId id="450"/>
            <p14:sldId id="292"/>
            <p14:sldId id="453"/>
            <p14:sldId id="452"/>
            <p14:sldId id="276"/>
            <p14:sldId id="263"/>
            <p14:sldId id="451"/>
            <p14:sldId id="445"/>
            <p14:sldId id="446"/>
            <p14:sldId id="433"/>
            <p14:sldId id="271"/>
            <p14:sldId id="370"/>
            <p14:sldId id="268"/>
            <p14:sldId id="449"/>
            <p14:sldId id="273"/>
            <p14:sldId id="269"/>
            <p14:sldId id="277"/>
            <p14:sldId id="408"/>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ldId id="403"/>
            <p14:sldId id="456"/>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BACC46-5ACD-7E81-3675-0E7B9CF6A072}" v="11" dt="2026-06-29T19:29:34.488"/>
    <p1510:client id="{1832F581-EDA3-CA42-82E3-798422CC90E5}" v="3916" dt="2026-06-29T18:47:47.870"/>
    <p1510:client id="{B40D307D-D29D-C471-FAEC-19C6B2F18469}" v="64" dt="2026-06-30T01:23:23.8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p:restoredTop sz="66731"/>
  </p:normalViewPr>
  <p:slideViewPr>
    <p:cSldViewPr snapToGrid="0">
      <p:cViewPr varScale="1">
        <p:scale>
          <a:sx n="89" d="100"/>
          <a:sy n="89" d="100"/>
        </p:scale>
        <p:origin x="360"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9D6D85-D3AB-FC43-A486-28F0D7D57731}"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n-US"/>
        </a:p>
      </dgm:t>
    </dgm:pt>
    <dgm:pt modelId="{603C5FB8-1224-1244-AA9F-20BE550E32C4}">
      <dgm:prSet phldrT="[Text]"/>
      <dgm:spPr/>
      <dgm:t>
        <a:bodyPr/>
        <a:lstStyle/>
        <a:p>
          <a:r>
            <a:rPr lang="en-US" dirty="0"/>
            <a:t>Anthracyclines</a:t>
          </a:r>
        </a:p>
      </dgm:t>
    </dgm:pt>
    <dgm:pt modelId="{C130E53F-3BA6-6B40-B2A3-6DB2BE712D3E}" type="parTrans" cxnId="{1CB5F712-F39C-4649-A745-F2CFB62D93FD}">
      <dgm:prSet/>
      <dgm:spPr/>
      <dgm:t>
        <a:bodyPr/>
        <a:lstStyle/>
        <a:p>
          <a:endParaRPr lang="en-US"/>
        </a:p>
      </dgm:t>
    </dgm:pt>
    <dgm:pt modelId="{BFE9C4EF-7DA0-8A4E-B1A7-990C743CC59D}" type="sibTrans" cxnId="{1CB5F712-F39C-4649-A745-F2CFB62D93FD}">
      <dgm:prSet/>
      <dgm:spPr/>
      <dgm:t>
        <a:bodyPr/>
        <a:lstStyle/>
        <a:p>
          <a:endParaRPr lang="en-US"/>
        </a:p>
      </dgm:t>
    </dgm:pt>
    <dgm:pt modelId="{39CA4D08-4AF8-5044-B435-A8FD3A6DEA35}">
      <dgm:prSet phldrT="[Text]"/>
      <dgm:spPr/>
      <dgm:t>
        <a:bodyPr/>
        <a:lstStyle/>
        <a:p>
          <a:r>
            <a:rPr lang="en-US" dirty="0"/>
            <a:t>Clinical Presentation</a:t>
          </a:r>
        </a:p>
      </dgm:t>
    </dgm:pt>
    <dgm:pt modelId="{835D4B8A-32CC-7F4E-905E-D14B33E8DE89}" type="parTrans" cxnId="{F8F771DF-E360-604B-9506-CF1B9C0EE7F7}">
      <dgm:prSet/>
      <dgm:spPr/>
      <dgm:t>
        <a:bodyPr/>
        <a:lstStyle/>
        <a:p>
          <a:endParaRPr lang="en-US"/>
        </a:p>
      </dgm:t>
    </dgm:pt>
    <dgm:pt modelId="{3A7E3039-BF4D-5D46-86E8-DE26170AD854}" type="sibTrans" cxnId="{F8F771DF-E360-604B-9506-CF1B9C0EE7F7}">
      <dgm:prSet/>
      <dgm:spPr/>
      <dgm:t>
        <a:bodyPr/>
        <a:lstStyle/>
        <a:p>
          <a:endParaRPr lang="en-US"/>
        </a:p>
      </dgm:t>
    </dgm:pt>
    <dgm:pt modelId="{70E5AB8A-E8ED-9348-A433-4A1F5061C7DD}">
      <dgm:prSet phldrT="[Text]"/>
      <dgm:spPr/>
      <dgm:t>
        <a:bodyPr/>
        <a:lstStyle/>
        <a:p>
          <a:r>
            <a:rPr lang="en-US" dirty="0"/>
            <a:t>Arrythmia - </a:t>
          </a:r>
          <a:r>
            <a:rPr lang="en-US" dirty="0" err="1"/>
            <a:t>A.fib</a:t>
          </a:r>
          <a:endParaRPr lang="en-US" dirty="0"/>
        </a:p>
      </dgm:t>
    </dgm:pt>
    <dgm:pt modelId="{9F5AA979-F41F-834C-8B93-D9929F2D1975}" type="parTrans" cxnId="{93ACF597-AF58-7247-8EB7-4E130281074E}">
      <dgm:prSet/>
      <dgm:spPr/>
      <dgm:t>
        <a:bodyPr/>
        <a:lstStyle/>
        <a:p>
          <a:endParaRPr lang="en-US"/>
        </a:p>
      </dgm:t>
    </dgm:pt>
    <dgm:pt modelId="{BA319313-1F26-8840-AB4D-CC4961D7BC24}" type="sibTrans" cxnId="{93ACF597-AF58-7247-8EB7-4E130281074E}">
      <dgm:prSet/>
      <dgm:spPr/>
      <dgm:t>
        <a:bodyPr/>
        <a:lstStyle/>
        <a:p>
          <a:endParaRPr lang="en-US"/>
        </a:p>
      </dgm:t>
    </dgm:pt>
    <dgm:pt modelId="{1F4CEE0E-B01F-474B-A50C-BFC84B4EA005}">
      <dgm:prSet phldrT="[Text]"/>
      <dgm:spPr/>
      <dgm:t>
        <a:bodyPr/>
        <a:lstStyle/>
        <a:p>
          <a:r>
            <a:rPr lang="en-US" dirty="0"/>
            <a:t>Pericarditis </a:t>
          </a:r>
        </a:p>
      </dgm:t>
    </dgm:pt>
    <dgm:pt modelId="{2B7F6D67-4B31-F34D-8E8C-C2BBF4889A89}" type="parTrans" cxnId="{B939544F-56FE-F346-9466-F4E4FBF818F4}">
      <dgm:prSet/>
      <dgm:spPr/>
      <dgm:t>
        <a:bodyPr/>
        <a:lstStyle/>
        <a:p>
          <a:endParaRPr lang="en-US"/>
        </a:p>
      </dgm:t>
    </dgm:pt>
    <dgm:pt modelId="{AE08AFC7-CD80-D148-BD59-87755018FB92}" type="sibTrans" cxnId="{B939544F-56FE-F346-9466-F4E4FBF818F4}">
      <dgm:prSet/>
      <dgm:spPr/>
      <dgm:t>
        <a:bodyPr/>
        <a:lstStyle/>
        <a:p>
          <a:endParaRPr lang="en-US"/>
        </a:p>
      </dgm:t>
    </dgm:pt>
    <dgm:pt modelId="{BBE3A771-466C-6143-8DD1-8F8938A08B15}">
      <dgm:prSet phldrT="[Text]"/>
      <dgm:spPr/>
      <dgm:t>
        <a:bodyPr/>
        <a:lstStyle/>
        <a:p>
          <a:r>
            <a:rPr lang="en-US" dirty="0"/>
            <a:t>Peak time for appearance </a:t>
          </a:r>
        </a:p>
      </dgm:t>
    </dgm:pt>
    <dgm:pt modelId="{C2F9BD98-C5B3-8047-AA79-85A79C18FD26}" type="parTrans" cxnId="{63A781B0-0F9F-9D4E-B248-ECE9E3343DE9}">
      <dgm:prSet/>
      <dgm:spPr/>
      <dgm:t>
        <a:bodyPr/>
        <a:lstStyle/>
        <a:p>
          <a:endParaRPr lang="en-US"/>
        </a:p>
      </dgm:t>
    </dgm:pt>
    <dgm:pt modelId="{1E923335-C132-8C4F-9E7B-7C5F42233982}" type="sibTrans" cxnId="{63A781B0-0F9F-9D4E-B248-ECE9E3343DE9}">
      <dgm:prSet/>
      <dgm:spPr/>
      <dgm:t>
        <a:bodyPr/>
        <a:lstStyle/>
        <a:p>
          <a:endParaRPr lang="en-US"/>
        </a:p>
      </dgm:t>
    </dgm:pt>
    <dgm:pt modelId="{EC565314-4532-0149-94BF-40E850AA3F43}">
      <dgm:prSet phldrT="[Text]"/>
      <dgm:spPr/>
      <dgm:t>
        <a:bodyPr/>
        <a:lstStyle/>
        <a:p>
          <a:r>
            <a:rPr lang="en-US" dirty="0"/>
            <a:t>3-6 months after last  dose </a:t>
          </a:r>
        </a:p>
      </dgm:t>
    </dgm:pt>
    <dgm:pt modelId="{3F1CF277-5420-5648-A80D-FAAFDCB547E6}" type="parTrans" cxnId="{91723957-C5A0-A94A-9AE4-5112ED9C1908}">
      <dgm:prSet/>
      <dgm:spPr/>
      <dgm:t>
        <a:bodyPr/>
        <a:lstStyle/>
        <a:p>
          <a:endParaRPr lang="en-US"/>
        </a:p>
      </dgm:t>
    </dgm:pt>
    <dgm:pt modelId="{78C82642-620E-614C-82FB-53EFF8005815}" type="sibTrans" cxnId="{91723957-C5A0-A94A-9AE4-5112ED9C1908}">
      <dgm:prSet/>
      <dgm:spPr/>
      <dgm:t>
        <a:bodyPr/>
        <a:lstStyle/>
        <a:p>
          <a:endParaRPr lang="en-US"/>
        </a:p>
      </dgm:t>
    </dgm:pt>
    <dgm:pt modelId="{B3EBE62E-06FA-1B4F-A096-C703F9FCCCBB}">
      <dgm:prSet phldrT="[Text]"/>
      <dgm:spPr/>
      <dgm:t>
        <a:bodyPr/>
        <a:lstStyle/>
        <a:p>
          <a:r>
            <a:rPr lang="en-US" dirty="0"/>
            <a:t>Myocarditis </a:t>
          </a:r>
        </a:p>
      </dgm:t>
    </dgm:pt>
    <dgm:pt modelId="{BD42EAE3-60A0-954E-B7A6-7E013461AEF2}" type="parTrans" cxnId="{ACA5CABC-8C1B-4B48-8A7B-B1EED1C32C2C}">
      <dgm:prSet/>
      <dgm:spPr/>
    </dgm:pt>
    <dgm:pt modelId="{BA718199-86DB-584E-8CB9-E480655856A0}" type="sibTrans" cxnId="{ACA5CABC-8C1B-4B48-8A7B-B1EED1C32C2C}">
      <dgm:prSet/>
      <dgm:spPr/>
    </dgm:pt>
    <dgm:pt modelId="{68F55EBB-1059-D24C-9208-04D2092D5ED7}">
      <dgm:prSet phldrT="[Text]"/>
      <dgm:spPr/>
      <dgm:t>
        <a:bodyPr/>
        <a:lstStyle/>
        <a:p>
          <a:r>
            <a:rPr lang="en-US" dirty="0"/>
            <a:t>Cardiac ischemia </a:t>
          </a:r>
        </a:p>
      </dgm:t>
    </dgm:pt>
    <dgm:pt modelId="{81135E29-B2D7-B245-9E3D-9F5E388939B4}" type="parTrans" cxnId="{FAF75B87-D1B6-BE42-9E9E-E1FD5DD70BCC}">
      <dgm:prSet/>
      <dgm:spPr/>
    </dgm:pt>
    <dgm:pt modelId="{DC9FD2B3-3DB5-8141-943C-64C8D906EDF4}" type="sibTrans" cxnId="{FAF75B87-D1B6-BE42-9E9E-E1FD5DD70BCC}">
      <dgm:prSet/>
      <dgm:spPr/>
    </dgm:pt>
    <dgm:pt modelId="{1587037A-1C15-8547-A8A8-7134368373DA}">
      <dgm:prSet phldrT="[Text]"/>
      <dgm:spPr/>
      <dgm:t>
        <a:bodyPr/>
        <a:lstStyle/>
        <a:p>
          <a:r>
            <a:rPr lang="en-US" dirty="0"/>
            <a:t>Dyspnea due to heart failure </a:t>
          </a:r>
        </a:p>
      </dgm:t>
    </dgm:pt>
    <dgm:pt modelId="{97105DC4-9565-124C-8D3A-7F20FC495992}" type="parTrans" cxnId="{29B5E731-4C33-7346-B913-1FC6586B028A}">
      <dgm:prSet/>
      <dgm:spPr/>
    </dgm:pt>
    <dgm:pt modelId="{689F49D8-48F9-FF47-A236-D05ECF372875}" type="sibTrans" cxnId="{29B5E731-4C33-7346-B913-1FC6586B028A}">
      <dgm:prSet/>
      <dgm:spPr/>
    </dgm:pt>
    <dgm:pt modelId="{93EDDEC6-C6FE-3A4E-9C1D-D25E9C1D4C40}" type="pres">
      <dgm:prSet presAssocID="{109D6D85-D3AB-FC43-A486-28F0D7D57731}" presName="Name0" presStyleCnt="0">
        <dgm:presLayoutVars>
          <dgm:chMax val="7"/>
          <dgm:dir/>
          <dgm:animLvl val="lvl"/>
          <dgm:resizeHandles val="exact"/>
        </dgm:presLayoutVars>
      </dgm:prSet>
      <dgm:spPr/>
    </dgm:pt>
    <dgm:pt modelId="{1737F1DC-FA11-C748-99EC-2433F7789C7B}" type="pres">
      <dgm:prSet presAssocID="{603C5FB8-1224-1244-AA9F-20BE550E32C4}" presName="circle1" presStyleLbl="node1" presStyleIdx="0" presStyleCnt="3"/>
      <dgm:spPr/>
    </dgm:pt>
    <dgm:pt modelId="{31901381-CE71-FE47-B2A7-34CE69C7EF71}" type="pres">
      <dgm:prSet presAssocID="{603C5FB8-1224-1244-AA9F-20BE550E32C4}" presName="space" presStyleCnt="0"/>
      <dgm:spPr/>
    </dgm:pt>
    <dgm:pt modelId="{CAA654AC-EB68-5A41-A13C-2340A77E0110}" type="pres">
      <dgm:prSet presAssocID="{603C5FB8-1224-1244-AA9F-20BE550E32C4}" presName="rect1" presStyleLbl="alignAcc1" presStyleIdx="0" presStyleCnt="3"/>
      <dgm:spPr/>
    </dgm:pt>
    <dgm:pt modelId="{7D53DF1A-F7CB-6D4C-948D-35F98CFB6E3A}" type="pres">
      <dgm:prSet presAssocID="{39CA4D08-4AF8-5044-B435-A8FD3A6DEA35}" presName="vertSpace2" presStyleLbl="node1" presStyleIdx="0" presStyleCnt="3"/>
      <dgm:spPr/>
    </dgm:pt>
    <dgm:pt modelId="{6405B87F-C9BD-704D-B6B9-61486960826B}" type="pres">
      <dgm:prSet presAssocID="{39CA4D08-4AF8-5044-B435-A8FD3A6DEA35}" presName="circle2" presStyleLbl="node1" presStyleIdx="1" presStyleCnt="3"/>
      <dgm:spPr/>
    </dgm:pt>
    <dgm:pt modelId="{C5F67133-7DBE-0745-8BFC-E4DA3FBA7172}" type="pres">
      <dgm:prSet presAssocID="{39CA4D08-4AF8-5044-B435-A8FD3A6DEA35}" presName="rect2" presStyleLbl="alignAcc1" presStyleIdx="1" presStyleCnt="3"/>
      <dgm:spPr/>
    </dgm:pt>
    <dgm:pt modelId="{47F51DF1-ED16-1243-979D-114D58B66DE5}" type="pres">
      <dgm:prSet presAssocID="{BBE3A771-466C-6143-8DD1-8F8938A08B15}" presName="vertSpace3" presStyleLbl="node1" presStyleIdx="1" presStyleCnt="3"/>
      <dgm:spPr/>
    </dgm:pt>
    <dgm:pt modelId="{69E16028-6597-B447-A636-B93BE8DE3F21}" type="pres">
      <dgm:prSet presAssocID="{BBE3A771-466C-6143-8DD1-8F8938A08B15}" presName="circle3" presStyleLbl="node1" presStyleIdx="2" presStyleCnt="3"/>
      <dgm:spPr/>
    </dgm:pt>
    <dgm:pt modelId="{0156D645-3B1B-C749-90D5-554092BE4CC5}" type="pres">
      <dgm:prSet presAssocID="{BBE3A771-466C-6143-8DD1-8F8938A08B15}" presName="rect3" presStyleLbl="alignAcc1" presStyleIdx="2" presStyleCnt="3"/>
      <dgm:spPr/>
    </dgm:pt>
    <dgm:pt modelId="{F34BBA43-1B54-DA4D-BF8C-FA84BDF448C0}" type="pres">
      <dgm:prSet presAssocID="{603C5FB8-1224-1244-AA9F-20BE550E32C4}" presName="rect1ParTx" presStyleLbl="alignAcc1" presStyleIdx="2" presStyleCnt="3">
        <dgm:presLayoutVars>
          <dgm:chMax val="1"/>
          <dgm:bulletEnabled val="1"/>
        </dgm:presLayoutVars>
      </dgm:prSet>
      <dgm:spPr/>
    </dgm:pt>
    <dgm:pt modelId="{6A577F13-3941-9649-8C14-B68EDAAEA027}" type="pres">
      <dgm:prSet presAssocID="{603C5FB8-1224-1244-AA9F-20BE550E32C4}" presName="rect1ChTx" presStyleLbl="alignAcc1" presStyleIdx="2" presStyleCnt="3">
        <dgm:presLayoutVars>
          <dgm:bulletEnabled val="1"/>
        </dgm:presLayoutVars>
      </dgm:prSet>
      <dgm:spPr/>
    </dgm:pt>
    <dgm:pt modelId="{973C81A6-3EBC-3945-99F8-85B19DDBB2A5}" type="pres">
      <dgm:prSet presAssocID="{39CA4D08-4AF8-5044-B435-A8FD3A6DEA35}" presName="rect2ParTx" presStyleLbl="alignAcc1" presStyleIdx="2" presStyleCnt="3">
        <dgm:presLayoutVars>
          <dgm:chMax val="1"/>
          <dgm:bulletEnabled val="1"/>
        </dgm:presLayoutVars>
      </dgm:prSet>
      <dgm:spPr/>
    </dgm:pt>
    <dgm:pt modelId="{AA4FC97E-B3A2-604D-BA00-431F7B90DBCF}" type="pres">
      <dgm:prSet presAssocID="{39CA4D08-4AF8-5044-B435-A8FD3A6DEA35}" presName="rect2ChTx" presStyleLbl="alignAcc1" presStyleIdx="2" presStyleCnt="3">
        <dgm:presLayoutVars>
          <dgm:bulletEnabled val="1"/>
        </dgm:presLayoutVars>
      </dgm:prSet>
      <dgm:spPr/>
    </dgm:pt>
    <dgm:pt modelId="{CB738627-AA97-F249-92BF-42895086FF0A}" type="pres">
      <dgm:prSet presAssocID="{BBE3A771-466C-6143-8DD1-8F8938A08B15}" presName="rect3ParTx" presStyleLbl="alignAcc1" presStyleIdx="2" presStyleCnt="3">
        <dgm:presLayoutVars>
          <dgm:chMax val="1"/>
          <dgm:bulletEnabled val="1"/>
        </dgm:presLayoutVars>
      </dgm:prSet>
      <dgm:spPr/>
    </dgm:pt>
    <dgm:pt modelId="{FEB9115C-957A-034B-96E6-236D3943943A}" type="pres">
      <dgm:prSet presAssocID="{BBE3A771-466C-6143-8DD1-8F8938A08B15}" presName="rect3ChTx" presStyleLbl="alignAcc1" presStyleIdx="2" presStyleCnt="3">
        <dgm:presLayoutVars>
          <dgm:bulletEnabled val="1"/>
        </dgm:presLayoutVars>
      </dgm:prSet>
      <dgm:spPr/>
    </dgm:pt>
  </dgm:ptLst>
  <dgm:cxnLst>
    <dgm:cxn modelId="{D358AD00-7CB9-4847-A466-C551883747A7}" type="presOf" srcId="{39CA4D08-4AF8-5044-B435-A8FD3A6DEA35}" destId="{C5F67133-7DBE-0745-8BFC-E4DA3FBA7172}" srcOrd="0" destOrd="0" presId="urn:microsoft.com/office/officeart/2005/8/layout/target3"/>
    <dgm:cxn modelId="{529E7207-9230-DF40-BC0A-9E94381DE34B}" type="presOf" srcId="{1587037A-1C15-8547-A8A8-7134368373DA}" destId="{AA4FC97E-B3A2-604D-BA00-431F7B90DBCF}" srcOrd="0" destOrd="4" presId="urn:microsoft.com/office/officeart/2005/8/layout/target3"/>
    <dgm:cxn modelId="{8CF98907-5390-0645-B9AE-775FAFEFFEB9}" type="presOf" srcId="{39CA4D08-4AF8-5044-B435-A8FD3A6DEA35}" destId="{973C81A6-3EBC-3945-99F8-85B19DDBB2A5}" srcOrd="1" destOrd="0" presId="urn:microsoft.com/office/officeart/2005/8/layout/target3"/>
    <dgm:cxn modelId="{1CB5F712-F39C-4649-A745-F2CFB62D93FD}" srcId="{109D6D85-D3AB-FC43-A486-28F0D7D57731}" destId="{603C5FB8-1224-1244-AA9F-20BE550E32C4}" srcOrd="0" destOrd="0" parTransId="{C130E53F-3BA6-6B40-B2A3-6DB2BE712D3E}" sibTransId="{BFE9C4EF-7DA0-8A4E-B1A7-990C743CC59D}"/>
    <dgm:cxn modelId="{FFDB4A17-787A-E34F-9802-7AF36229F915}" type="presOf" srcId="{1F4CEE0E-B01F-474B-A50C-BFC84B4EA005}" destId="{AA4FC97E-B3A2-604D-BA00-431F7B90DBCF}" srcOrd="0" destOrd="1" presId="urn:microsoft.com/office/officeart/2005/8/layout/target3"/>
    <dgm:cxn modelId="{ABED9F2D-FB4A-3E4A-933B-49421D1D3D59}" type="presOf" srcId="{EC565314-4532-0149-94BF-40E850AA3F43}" destId="{FEB9115C-957A-034B-96E6-236D3943943A}" srcOrd="0" destOrd="0" presId="urn:microsoft.com/office/officeart/2005/8/layout/target3"/>
    <dgm:cxn modelId="{29B5E731-4C33-7346-B913-1FC6586B028A}" srcId="{39CA4D08-4AF8-5044-B435-A8FD3A6DEA35}" destId="{1587037A-1C15-8547-A8A8-7134368373DA}" srcOrd="4" destOrd="0" parTransId="{97105DC4-9565-124C-8D3A-7F20FC495992}" sibTransId="{689F49D8-48F9-FF47-A236-D05ECF372875}"/>
    <dgm:cxn modelId="{03821C33-3360-694C-89ED-B4FE7C6A534C}" type="presOf" srcId="{68F55EBB-1059-D24C-9208-04D2092D5ED7}" destId="{AA4FC97E-B3A2-604D-BA00-431F7B90DBCF}" srcOrd="0" destOrd="3" presId="urn:microsoft.com/office/officeart/2005/8/layout/target3"/>
    <dgm:cxn modelId="{3178DD49-8367-0B4A-9EEE-2C37D2AF6066}" type="presOf" srcId="{603C5FB8-1224-1244-AA9F-20BE550E32C4}" destId="{F34BBA43-1B54-DA4D-BF8C-FA84BDF448C0}" srcOrd="1" destOrd="0" presId="urn:microsoft.com/office/officeart/2005/8/layout/target3"/>
    <dgm:cxn modelId="{BF349D6E-B4BC-2D4D-BDAA-B43F11C5693F}" type="presOf" srcId="{BBE3A771-466C-6143-8DD1-8F8938A08B15}" destId="{CB738627-AA97-F249-92BF-42895086FF0A}" srcOrd="1" destOrd="0" presId="urn:microsoft.com/office/officeart/2005/8/layout/target3"/>
    <dgm:cxn modelId="{B939544F-56FE-F346-9466-F4E4FBF818F4}" srcId="{39CA4D08-4AF8-5044-B435-A8FD3A6DEA35}" destId="{1F4CEE0E-B01F-474B-A50C-BFC84B4EA005}" srcOrd="1" destOrd="0" parTransId="{2B7F6D67-4B31-F34D-8E8C-C2BBF4889A89}" sibTransId="{AE08AFC7-CD80-D148-BD59-87755018FB92}"/>
    <dgm:cxn modelId="{91723957-C5A0-A94A-9AE4-5112ED9C1908}" srcId="{BBE3A771-466C-6143-8DD1-8F8938A08B15}" destId="{EC565314-4532-0149-94BF-40E850AA3F43}" srcOrd="0" destOrd="0" parTransId="{3F1CF277-5420-5648-A80D-FAAFDCB547E6}" sibTransId="{78C82642-620E-614C-82FB-53EFF8005815}"/>
    <dgm:cxn modelId="{FAF75B87-D1B6-BE42-9E9E-E1FD5DD70BCC}" srcId="{39CA4D08-4AF8-5044-B435-A8FD3A6DEA35}" destId="{68F55EBB-1059-D24C-9208-04D2092D5ED7}" srcOrd="3" destOrd="0" parTransId="{81135E29-B2D7-B245-9E3D-9F5E388939B4}" sibTransId="{DC9FD2B3-3DB5-8141-943C-64C8D906EDF4}"/>
    <dgm:cxn modelId="{8E101B88-8AF7-EE49-84CD-D8A406BE423D}" type="presOf" srcId="{603C5FB8-1224-1244-AA9F-20BE550E32C4}" destId="{CAA654AC-EB68-5A41-A13C-2340A77E0110}" srcOrd="0" destOrd="0" presId="urn:microsoft.com/office/officeart/2005/8/layout/target3"/>
    <dgm:cxn modelId="{93ACF597-AF58-7247-8EB7-4E130281074E}" srcId="{39CA4D08-4AF8-5044-B435-A8FD3A6DEA35}" destId="{70E5AB8A-E8ED-9348-A433-4A1F5061C7DD}" srcOrd="0" destOrd="0" parTransId="{9F5AA979-F41F-834C-8B93-D9929F2D1975}" sibTransId="{BA319313-1F26-8840-AB4D-CC4961D7BC24}"/>
    <dgm:cxn modelId="{F005E3AD-CEC6-A345-994D-595BE9C9E66E}" type="presOf" srcId="{B3EBE62E-06FA-1B4F-A096-C703F9FCCCBB}" destId="{AA4FC97E-B3A2-604D-BA00-431F7B90DBCF}" srcOrd="0" destOrd="2" presId="urn:microsoft.com/office/officeart/2005/8/layout/target3"/>
    <dgm:cxn modelId="{63A781B0-0F9F-9D4E-B248-ECE9E3343DE9}" srcId="{109D6D85-D3AB-FC43-A486-28F0D7D57731}" destId="{BBE3A771-466C-6143-8DD1-8F8938A08B15}" srcOrd="2" destOrd="0" parTransId="{C2F9BD98-C5B3-8047-AA79-85A79C18FD26}" sibTransId="{1E923335-C132-8C4F-9E7B-7C5F42233982}"/>
    <dgm:cxn modelId="{ACA5CABC-8C1B-4B48-8A7B-B1EED1C32C2C}" srcId="{39CA4D08-4AF8-5044-B435-A8FD3A6DEA35}" destId="{B3EBE62E-06FA-1B4F-A096-C703F9FCCCBB}" srcOrd="2" destOrd="0" parTransId="{BD42EAE3-60A0-954E-B7A6-7E013461AEF2}" sibTransId="{BA718199-86DB-584E-8CB9-E480655856A0}"/>
    <dgm:cxn modelId="{16AB65DA-CFCD-134E-8EB9-28ED76232E38}" type="presOf" srcId="{BBE3A771-466C-6143-8DD1-8F8938A08B15}" destId="{0156D645-3B1B-C749-90D5-554092BE4CC5}" srcOrd="0" destOrd="0" presId="urn:microsoft.com/office/officeart/2005/8/layout/target3"/>
    <dgm:cxn modelId="{DBC13ADB-1E0C-F242-A51F-97D30915E9A4}" type="presOf" srcId="{70E5AB8A-E8ED-9348-A433-4A1F5061C7DD}" destId="{AA4FC97E-B3A2-604D-BA00-431F7B90DBCF}" srcOrd="0" destOrd="0" presId="urn:microsoft.com/office/officeart/2005/8/layout/target3"/>
    <dgm:cxn modelId="{F8F771DF-E360-604B-9506-CF1B9C0EE7F7}" srcId="{109D6D85-D3AB-FC43-A486-28F0D7D57731}" destId="{39CA4D08-4AF8-5044-B435-A8FD3A6DEA35}" srcOrd="1" destOrd="0" parTransId="{835D4B8A-32CC-7F4E-905E-D14B33E8DE89}" sibTransId="{3A7E3039-BF4D-5D46-86E8-DE26170AD854}"/>
    <dgm:cxn modelId="{92C71DFF-48BB-B14A-9450-174DDF7D32F0}" type="presOf" srcId="{109D6D85-D3AB-FC43-A486-28F0D7D57731}" destId="{93EDDEC6-C6FE-3A4E-9C1D-D25E9C1D4C40}" srcOrd="0" destOrd="0" presId="urn:microsoft.com/office/officeart/2005/8/layout/target3"/>
    <dgm:cxn modelId="{AE94539F-01CC-4C41-AE24-637196DC63AF}" type="presParOf" srcId="{93EDDEC6-C6FE-3A4E-9C1D-D25E9C1D4C40}" destId="{1737F1DC-FA11-C748-99EC-2433F7789C7B}" srcOrd="0" destOrd="0" presId="urn:microsoft.com/office/officeart/2005/8/layout/target3"/>
    <dgm:cxn modelId="{9C3799BE-BA4C-6147-88ED-2B8DDBA33CD0}" type="presParOf" srcId="{93EDDEC6-C6FE-3A4E-9C1D-D25E9C1D4C40}" destId="{31901381-CE71-FE47-B2A7-34CE69C7EF71}" srcOrd="1" destOrd="0" presId="urn:microsoft.com/office/officeart/2005/8/layout/target3"/>
    <dgm:cxn modelId="{3AB682AF-DC5A-7B40-A270-774138F56804}" type="presParOf" srcId="{93EDDEC6-C6FE-3A4E-9C1D-D25E9C1D4C40}" destId="{CAA654AC-EB68-5A41-A13C-2340A77E0110}" srcOrd="2" destOrd="0" presId="urn:microsoft.com/office/officeart/2005/8/layout/target3"/>
    <dgm:cxn modelId="{E427E46B-E845-554D-BC43-4CC680E9D3B2}" type="presParOf" srcId="{93EDDEC6-C6FE-3A4E-9C1D-D25E9C1D4C40}" destId="{7D53DF1A-F7CB-6D4C-948D-35F98CFB6E3A}" srcOrd="3" destOrd="0" presId="urn:microsoft.com/office/officeart/2005/8/layout/target3"/>
    <dgm:cxn modelId="{8DEFA7D9-8EFA-5945-BB1F-9DA8685FF6AA}" type="presParOf" srcId="{93EDDEC6-C6FE-3A4E-9C1D-D25E9C1D4C40}" destId="{6405B87F-C9BD-704D-B6B9-61486960826B}" srcOrd="4" destOrd="0" presId="urn:microsoft.com/office/officeart/2005/8/layout/target3"/>
    <dgm:cxn modelId="{E743F698-7B7D-A745-9EA1-6833C2DA9CDC}" type="presParOf" srcId="{93EDDEC6-C6FE-3A4E-9C1D-D25E9C1D4C40}" destId="{C5F67133-7DBE-0745-8BFC-E4DA3FBA7172}" srcOrd="5" destOrd="0" presId="urn:microsoft.com/office/officeart/2005/8/layout/target3"/>
    <dgm:cxn modelId="{1F21A4C8-3186-F74D-BB82-E1573AA10582}" type="presParOf" srcId="{93EDDEC6-C6FE-3A4E-9C1D-D25E9C1D4C40}" destId="{47F51DF1-ED16-1243-979D-114D58B66DE5}" srcOrd="6" destOrd="0" presId="urn:microsoft.com/office/officeart/2005/8/layout/target3"/>
    <dgm:cxn modelId="{81FDBA8B-EA66-F940-96DD-B6321ED3D94E}" type="presParOf" srcId="{93EDDEC6-C6FE-3A4E-9C1D-D25E9C1D4C40}" destId="{69E16028-6597-B447-A636-B93BE8DE3F21}" srcOrd="7" destOrd="0" presId="urn:microsoft.com/office/officeart/2005/8/layout/target3"/>
    <dgm:cxn modelId="{75B005BD-54CC-9648-A89F-12997E4B9236}" type="presParOf" srcId="{93EDDEC6-C6FE-3A4E-9C1D-D25E9C1D4C40}" destId="{0156D645-3B1B-C749-90D5-554092BE4CC5}" srcOrd="8" destOrd="0" presId="urn:microsoft.com/office/officeart/2005/8/layout/target3"/>
    <dgm:cxn modelId="{831C830B-37D8-9248-B488-20BF92A1D85B}" type="presParOf" srcId="{93EDDEC6-C6FE-3A4E-9C1D-D25E9C1D4C40}" destId="{F34BBA43-1B54-DA4D-BF8C-FA84BDF448C0}" srcOrd="9" destOrd="0" presId="urn:microsoft.com/office/officeart/2005/8/layout/target3"/>
    <dgm:cxn modelId="{07BC6677-3F45-3049-9D42-9AB3591D8DFB}" type="presParOf" srcId="{93EDDEC6-C6FE-3A4E-9C1D-D25E9C1D4C40}" destId="{6A577F13-3941-9649-8C14-B68EDAAEA027}" srcOrd="10" destOrd="0" presId="urn:microsoft.com/office/officeart/2005/8/layout/target3"/>
    <dgm:cxn modelId="{9B43EB70-8D95-6146-A000-72296669BF85}" type="presParOf" srcId="{93EDDEC6-C6FE-3A4E-9C1D-D25E9C1D4C40}" destId="{973C81A6-3EBC-3945-99F8-85B19DDBB2A5}" srcOrd="11" destOrd="0" presId="urn:microsoft.com/office/officeart/2005/8/layout/target3"/>
    <dgm:cxn modelId="{B07DC6DB-3230-EA44-B16F-F8D2628E6558}" type="presParOf" srcId="{93EDDEC6-C6FE-3A4E-9C1D-D25E9C1D4C40}" destId="{AA4FC97E-B3A2-604D-BA00-431F7B90DBCF}" srcOrd="12" destOrd="0" presId="urn:microsoft.com/office/officeart/2005/8/layout/target3"/>
    <dgm:cxn modelId="{BD262761-88CF-2F4F-8CF0-ECEB5FE3C9F3}" type="presParOf" srcId="{93EDDEC6-C6FE-3A4E-9C1D-D25E9C1D4C40}" destId="{CB738627-AA97-F249-92BF-42895086FF0A}" srcOrd="13" destOrd="0" presId="urn:microsoft.com/office/officeart/2005/8/layout/target3"/>
    <dgm:cxn modelId="{4CAD8B43-B41A-C644-9C94-0732457A303A}" type="presParOf" srcId="{93EDDEC6-C6FE-3A4E-9C1D-D25E9C1D4C40}" destId="{FEB9115C-957A-034B-96E6-236D3943943A}"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881860-3BCA-F249-BF02-89D34FE7CFAB}"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ED92A2DC-A450-4249-90FF-6BA6A7657960}">
      <dgm:prSet phldrT="[Text]"/>
      <dgm:spPr/>
      <dgm:t>
        <a:bodyPr/>
        <a:lstStyle/>
        <a:p>
          <a:r>
            <a:rPr lang="en-US" dirty="0"/>
            <a:t>Highly emetic chemotherapy </a:t>
          </a:r>
        </a:p>
      </dgm:t>
    </dgm:pt>
    <dgm:pt modelId="{CDE579C1-A861-B748-A4BE-B833376EF910}" type="parTrans" cxnId="{A6F376B6-6088-3E4D-8DDD-38ACDB33EDE0}">
      <dgm:prSet/>
      <dgm:spPr/>
      <dgm:t>
        <a:bodyPr/>
        <a:lstStyle/>
        <a:p>
          <a:endParaRPr lang="en-US"/>
        </a:p>
      </dgm:t>
    </dgm:pt>
    <dgm:pt modelId="{F491D82F-0EDA-744C-A3A6-DF7B3A82D62C}" type="sibTrans" cxnId="{A6F376B6-6088-3E4D-8DDD-38ACDB33EDE0}">
      <dgm:prSet/>
      <dgm:spPr/>
      <dgm:t>
        <a:bodyPr/>
        <a:lstStyle/>
        <a:p>
          <a:endParaRPr lang="en-US"/>
        </a:p>
      </dgm:t>
    </dgm:pt>
    <dgm:pt modelId="{9E415404-D25F-DB48-8519-8EAD544C892A}">
      <dgm:prSet phldrT="[Text]"/>
      <dgm:spPr/>
      <dgm:t>
        <a:bodyPr/>
        <a:lstStyle/>
        <a:p>
          <a:r>
            <a:rPr lang="en-US" dirty="0"/>
            <a:t>Delayed </a:t>
          </a:r>
        </a:p>
      </dgm:t>
    </dgm:pt>
    <dgm:pt modelId="{38A0C812-FB12-2D40-B7E4-989592C31258}" type="parTrans" cxnId="{7E892DDB-E032-F942-9E58-5715EFE4778E}">
      <dgm:prSet/>
      <dgm:spPr/>
      <dgm:t>
        <a:bodyPr/>
        <a:lstStyle/>
        <a:p>
          <a:endParaRPr lang="en-US"/>
        </a:p>
      </dgm:t>
    </dgm:pt>
    <dgm:pt modelId="{7209F985-40A9-C34F-BE21-5C1431858DB5}" type="sibTrans" cxnId="{7E892DDB-E032-F942-9E58-5715EFE4778E}">
      <dgm:prSet/>
      <dgm:spPr/>
      <dgm:t>
        <a:bodyPr/>
        <a:lstStyle/>
        <a:p>
          <a:endParaRPr lang="en-US"/>
        </a:p>
      </dgm:t>
    </dgm:pt>
    <dgm:pt modelId="{6F009975-6AE9-EB49-AAAE-3D8262810CB4}">
      <dgm:prSet phldrT="[Text]"/>
      <dgm:spPr/>
      <dgm:t>
        <a:bodyPr/>
        <a:lstStyle/>
        <a:p>
          <a:r>
            <a:rPr lang="en-US" dirty="0"/>
            <a:t>Acute (Anthracycline, non anthracycline, cisplatin)</a:t>
          </a:r>
        </a:p>
      </dgm:t>
    </dgm:pt>
    <dgm:pt modelId="{632699FF-9478-CD4C-90CE-9690C6910ECC}" type="parTrans" cxnId="{07E79C86-D294-324A-BF3E-AFEE7CE95BA9}">
      <dgm:prSet/>
      <dgm:spPr/>
      <dgm:t>
        <a:bodyPr/>
        <a:lstStyle/>
        <a:p>
          <a:endParaRPr lang="en-US"/>
        </a:p>
      </dgm:t>
    </dgm:pt>
    <dgm:pt modelId="{20F2F933-DEC9-9F48-8EBC-A276F6023E89}" type="sibTrans" cxnId="{07E79C86-D294-324A-BF3E-AFEE7CE95BA9}">
      <dgm:prSet/>
      <dgm:spPr/>
      <dgm:t>
        <a:bodyPr/>
        <a:lstStyle/>
        <a:p>
          <a:endParaRPr lang="en-US"/>
        </a:p>
      </dgm:t>
    </dgm:pt>
    <dgm:pt modelId="{D3706EC2-F99A-214B-B38C-41849C027F42}">
      <dgm:prSet phldrT="[Text]"/>
      <dgm:spPr/>
      <dgm:t>
        <a:bodyPr/>
        <a:lstStyle/>
        <a:p>
          <a:r>
            <a:rPr lang="en-US" dirty="0"/>
            <a:t>NK1, 5HT3, Dexamethasone, olanzapine </a:t>
          </a:r>
        </a:p>
      </dgm:t>
    </dgm:pt>
    <dgm:pt modelId="{536B9C6C-CDB9-864B-87F4-F4BB0239E817}" type="parTrans" cxnId="{7DF2A755-5E1C-D545-90BC-1D481395F217}">
      <dgm:prSet/>
      <dgm:spPr/>
      <dgm:t>
        <a:bodyPr/>
        <a:lstStyle/>
        <a:p>
          <a:endParaRPr lang="en-US"/>
        </a:p>
      </dgm:t>
    </dgm:pt>
    <dgm:pt modelId="{ED8012FC-388C-094F-B528-1EDD04F7C9F5}" type="sibTrans" cxnId="{7DF2A755-5E1C-D545-90BC-1D481395F217}">
      <dgm:prSet/>
      <dgm:spPr/>
      <dgm:t>
        <a:bodyPr/>
        <a:lstStyle/>
        <a:p>
          <a:endParaRPr lang="en-US"/>
        </a:p>
      </dgm:t>
    </dgm:pt>
    <dgm:pt modelId="{407C62E6-2796-A148-9B29-E07B5D50B65A}">
      <dgm:prSet phldrT="[Text]"/>
      <dgm:spPr/>
      <dgm:t>
        <a:bodyPr/>
        <a:lstStyle/>
        <a:p>
          <a:r>
            <a:rPr lang="en-US" dirty="0"/>
            <a:t>Non-Anthracycline, Cisplatin</a:t>
          </a:r>
        </a:p>
      </dgm:t>
    </dgm:pt>
    <dgm:pt modelId="{A0ED01E2-E5D8-874F-B335-4687F0362EAF}" type="parTrans" cxnId="{89FEBF86-6831-4D4C-9966-854DAC22E26A}">
      <dgm:prSet/>
      <dgm:spPr/>
      <dgm:t>
        <a:bodyPr/>
        <a:lstStyle/>
        <a:p>
          <a:endParaRPr lang="en-US"/>
        </a:p>
      </dgm:t>
    </dgm:pt>
    <dgm:pt modelId="{84B5E356-B5CE-5C4F-B31A-5315DB45DC34}" type="sibTrans" cxnId="{89FEBF86-6831-4D4C-9966-854DAC22E26A}">
      <dgm:prSet/>
      <dgm:spPr/>
      <dgm:t>
        <a:bodyPr/>
        <a:lstStyle/>
        <a:p>
          <a:endParaRPr lang="en-US"/>
        </a:p>
      </dgm:t>
    </dgm:pt>
    <dgm:pt modelId="{9FDC6B77-E9F1-0746-8DD6-6C6E41DEBB37}">
      <dgm:prSet phldrT="[Text]"/>
      <dgm:spPr/>
      <dgm:t>
        <a:bodyPr/>
        <a:lstStyle/>
        <a:p>
          <a:r>
            <a:rPr lang="en-US" dirty="0" err="1"/>
            <a:t>Dexamathasone</a:t>
          </a:r>
          <a:r>
            <a:rPr lang="en-US" dirty="0"/>
            <a:t>, NK1, olanzapine </a:t>
          </a:r>
        </a:p>
      </dgm:t>
    </dgm:pt>
    <dgm:pt modelId="{46B7B23B-B614-9A42-AB9A-2D82596DCB9E}" type="parTrans" cxnId="{5917988E-C294-934A-B203-4CDDCBABB3F7}">
      <dgm:prSet/>
      <dgm:spPr/>
      <dgm:t>
        <a:bodyPr/>
        <a:lstStyle/>
        <a:p>
          <a:endParaRPr lang="en-US"/>
        </a:p>
      </dgm:t>
    </dgm:pt>
    <dgm:pt modelId="{2E24CF72-D2E0-364F-922E-C670F5E08019}" type="sibTrans" cxnId="{5917988E-C294-934A-B203-4CDDCBABB3F7}">
      <dgm:prSet/>
      <dgm:spPr/>
      <dgm:t>
        <a:bodyPr/>
        <a:lstStyle/>
        <a:p>
          <a:endParaRPr lang="en-US"/>
        </a:p>
      </dgm:t>
    </dgm:pt>
    <dgm:pt modelId="{AAD00989-E7E3-2444-8605-BBAEF0DFC19E}">
      <dgm:prSet phldrT="[Text]"/>
      <dgm:spPr/>
      <dgm:t>
        <a:bodyPr/>
        <a:lstStyle/>
        <a:p>
          <a:r>
            <a:rPr lang="en-US" dirty="0"/>
            <a:t>Anthracycline </a:t>
          </a:r>
        </a:p>
      </dgm:t>
    </dgm:pt>
    <dgm:pt modelId="{A7E507AD-AF3E-894F-BE7F-CD646C572DAD}" type="parTrans" cxnId="{E3BD60F4-967E-6944-A704-5709FE5B8D46}">
      <dgm:prSet/>
      <dgm:spPr/>
      <dgm:t>
        <a:bodyPr/>
        <a:lstStyle/>
        <a:p>
          <a:endParaRPr lang="en-US"/>
        </a:p>
      </dgm:t>
    </dgm:pt>
    <dgm:pt modelId="{71184D81-BB31-374E-9752-69FE6E3AE822}" type="sibTrans" cxnId="{E3BD60F4-967E-6944-A704-5709FE5B8D46}">
      <dgm:prSet/>
      <dgm:spPr/>
      <dgm:t>
        <a:bodyPr/>
        <a:lstStyle/>
        <a:p>
          <a:endParaRPr lang="en-US"/>
        </a:p>
      </dgm:t>
    </dgm:pt>
    <dgm:pt modelId="{1844A258-A2F2-C745-ABA1-9EAF6242A5C1}">
      <dgm:prSet phldrT="[Text]"/>
      <dgm:spPr/>
      <dgm:t>
        <a:bodyPr/>
        <a:lstStyle/>
        <a:p>
          <a:r>
            <a:rPr lang="en-US" dirty="0"/>
            <a:t>Olanzapine </a:t>
          </a:r>
        </a:p>
      </dgm:t>
    </dgm:pt>
    <dgm:pt modelId="{71E4C5B5-FCD5-844F-91E2-3C125258F4A8}" type="parTrans" cxnId="{DECD46E4-697A-B047-BC88-2F79C832884C}">
      <dgm:prSet/>
      <dgm:spPr/>
      <dgm:t>
        <a:bodyPr/>
        <a:lstStyle/>
        <a:p>
          <a:endParaRPr lang="en-US"/>
        </a:p>
      </dgm:t>
    </dgm:pt>
    <dgm:pt modelId="{45A6D9EA-B8E7-BF4F-90F0-068B66E1482B}" type="sibTrans" cxnId="{DECD46E4-697A-B047-BC88-2F79C832884C}">
      <dgm:prSet/>
      <dgm:spPr/>
      <dgm:t>
        <a:bodyPr/>
        <a:lstStyle/>
        <a:p>
          <a:endParaRPr lang="en-US"/>
        </a:p>
      </dgm:t>
    </dgm:pt>
    <dgm:pt modelId="{13F9A5D7-8059-2649-BD4A-751BF1C5FC91}" type="pres">
      <dgm:prSet presAssocID="{8B881860-3BCA-F249-BF02-89D34FE7CFAB}" presName="hierChild1" presStyleCnt="0">
        <dgm:presLayoutVars>
          <dgm:orgChart val="1"/>
          <dgm:chPref val="1"/>
          <dgm:dir/>
          <dgm:animOne val="branch"/>
          <dgm:animLvl val="lvl"/>
          <dgm:resizeHandles/>
        </dgm:presLayoutVars>
      </dgm:prSet>
      <dgm:spPr/>
    </dgm:pt>
    <dgm:pt modelId="{ABB9D6B7-9F6E-174C-A8C1-AEB9270E904C}" type="pres">
      <dgm:prSet presAssocID="{ED92A2DC-A450-4249-90FF-6BA6A7657960}" presName="hierRoot1" presStyleCnt="0">
        <dgm:presLayoutVars>
          <dgm:hierBranch val="init"/>
        </dgm:presLayoutVars>
      </dgm:prSet>
      <dgm:spPr/>
    </dgm:pt>
    <dgm:pt modelId="{B159E748-22E1-6241-AA57-0269EE5815E3}" type="pres">
      <dgm:prSet presAssocID="{ED92A2DC-A450-4249-90FF-6BA6A7657960}" presName="rootComposite1" presStyleCnt="0"/>
      <dgm:spPr/>
    </dgm:pt>
    <dgm:pt modelId="{6F79A166-930A-C14E-8EC7-B924B04A7CC1}" type="pres">
      <dgm:prSet presAssocID="{ED92A2DC-A450-4249-90FF-6BA6A7657960}" presName="rootText1" presStyleLbl="node0" presStyleIdx="0" presStyleCnt="1">
        <dgm:presLayoutVars>
          <dgm:chPref val="3"/>
        </dgm:presLayoutVars>
      </dgm:prSet>
      <dgm:spPr/>
    </dgm:pt>
    <dgm:pt modelId="{2849ED56-A531-FB47-A0BB-AA56C85291C4}" type="pres">
      <dgm:prSet presAssocID="{ED92A2DC-A450-4249-90FF-6BA6A7657960}" presName="rootConnector1" presStyleLbl="node1" presStyleIdx="0" presStyleCnt="0"/>
      <dgm:spPr/>
    </dgm:pt>
    <dgm:pt modelId="{87D0355E-84CE-944A-9BFB-895E6E0176EE}" type="pres">
      <dgm:prSet presAssocID="{ED92A2DC-A450-4249-90FF-6BA6A7657960}" presName="hierChild2" presStyleCnt="0"/>
      <dgm:spPr/>
    </dgm:pt>
    <dgm:pt modelId="{1A9DBDEF-BAAC-8D4E-A6FF-F85F3969E8E6}" type="pres">
      <dgm:prSet presAssocID="{632699FF-9478-CD4C-90CE-9690C6910ECC}" presName="Name37" presStyleLbl="parChTrans1D2" presStyleIdx="0" presStyleCnt="2"/>
      <dgm:spPr/>
    </dgm:pt>
    <dgm:pt modelId="{B64C993B-7BA8-D548-B8C5-92F12B4A730C}" type="pres">
      <dgm:prSet presAssocID="{6F009975-6AE9-EB49-AAAE-3D8262810CB4}" presName="hierRoot2" presStyleCnt="0">
        <dgm:presLayoutVars>
          <dgm:hierBranch val="init"/>
        </dgm:presLayoutVars>
      </dgm:prSet>
      <dgm:spPr/>
    </dgm:pt>
    <dgm:pt modelId="{6AEC2A91-23AE-1F4A-BFC5-8EF81CFF059D}" type="pres">
      <dgm:prSet presAssocID="{6F009975-6AE9-EB49-AAAE-3D8262810CB4}" presName="rootComposite" presStyleCnt="0"/>
      <dgm:spPr/>
    </dgm:pt>
    <dgm:pt modelId="{2410E677-2280-2B42-A9F1-00AECA978E1E}" type="pres">
      <dgm:prSet presAssocID="{6F009975-6AE9-EB49-AAAE-3D8262810CB4}" presName="rootText" presStyleLbl="node2" presStyleIdx="0" presStyleCnt="2">
        <dgm:presLayoutVars>
          <dgm:chPref val="3"/>
        </dgm:presLayoutVars>
      </dgm:prSet>
      <dgm:spPr/>
    </dgm:pt>
    <dgm:pt modelId="{32063D58-F93A-FE4F-BFE8-8767A8100D6D}" type="pres">
      <dgm:prSet presAssocID="{6F009975-6AE9-EB49-AAAE-3D8262810CB4}" presName="rootConnector" presStyleLbl="node2" presStyleIdx="0" presStyleCnt="2"/>
      <dgm:spPr/>
    </dgm:pt>
    <dgm:pt modelId="{0CC5E345-1814-A64E-BB91-237D0E0D6345}" type="pres">
      <dgm:prSet presAssocID="{6F009975-6AE9-EB49-AAAE-3D8262810CB4}" presName="hierChild4" presStyleCnt="0"/>
      <dgm:spPr/>
    </dgm:pt>
    <dgm:pt modelId="{B9C24F36-D80F-7946-B91B-0253D89212FE}" type="pres">
      <dgm:prSet presAssocID="{536B9C6C-CDB9-864B-87F4-F4BB0239E817}" presName="Name37" presStyleLbl="parChTrans1D3" presStyleIdx="0" presStyleCnt="3"/>
      <dgm:spPr/>
    </dgm:pt>
    <dgm:pt modelId="{AA3AA9A4-6400-1B43-BACF-DE0F81B60A09}" type="pres">
      <dgm:prSet presAssocID="{D3706EC2-F99A-214B-B38C-41849C027F42}" presName="hierRoot2" presStyleCnt="0">
        <dgm:presLayoutVars>
          <dgm:hierBranch val="init"/>
        </dgm:presLayoutVars>
      </dgm:prSet>
      <dgm:spPr/>
    </dgm:pt>
    <dgm:pt modelId="{682A2841-174F-9546-BFC2-A01D0C39804C}" type="pres">
      <dgm:prSet presAssocID="{D3706EC2-F99A-214B-B38C-41849C027F42}" presName="rootComposite" presStyleCnt="0"/>
      <dgm:spPr/>
    </dgm:pt>
    <dgm:pt modelId="{1355368C-65E8-B641-80AF-92C7F7D32E9F}" type="pres">
      <dgm:prSet presAssocID="{D3706EC2-F99A-214B-B38C-41849C027F42}" presName="rootText" presStyleLbl="node3" presStyleIdx="0" presStyleCnt="3">
        <dgm:presLayoutVars>
          <dgm:chPref val="3"/>
        </dgm:presLayoutVars>
      </dgm:prSet>
      <dgm:spPr/>
    </dgm:pt>
    <dgm:pt modelId="{04360921-E8AC-334C-8A7C-40886C0595C3}" type="pres">
      <dgm:prSet presAssocID="{D3706EC2-F99A-214B-B38C-41849C027F42}" presName="rootConnector" presStyleLbl="node3" presStyleIdx="0" presStyleCnt="3"/>
      <dgm:spPr/>
    </dgm:pt>
    <dgm:pt modelId="{6D3876B7-F347-2944-B0C4-AAE0B577C46B}" type="pres">
      <dgm:prSet presAssocID="{D3706EC2-F99A-214B-B38C-41849C027F42}" presName="hierChild4" presStyleCnt="0"/>
      <dgm:spPr/>
    </dgm:pt>
    <dgm:pt modelId="{DB7C6ED8-9A37-F542-B101-C3E1C8006FBE}" type="pres">
      <dgm:prSet presAssocID="{D3706EC2-F99A-214B-B38C-41849C027F42}" presName="hierChild5" presStyleCnt="0"/>
      <dgm:spPr/>
    </dgm:pt>
    <dgm:pt modelId="{38F5F725-8F9B-B948-8027-31959CADB407}" type="pres">
      <dgm:prSet presAssocID="{6F009975-6AE9-EB49-AAAE-3D8262810CB4}" presName="hierChild5" presStyleCnt="0"/>
      <dgm:spPr/>
    </dgm:pt>
    <dgm:pt modelId="{8C6C9AC8-DB82-7743-B6A5-1D8EF8360141}" type="pres">
      <dgm:prSet presAssocID="{38A0C812-FB12-2D40-B7E4-989592C31258}" presName="Name37" presStyleLbl="parChTrans1D2" presStyleIdx="1" presStyleCnt="2"/>
      <dgm:spPr/>
    </dgm:pt>
    <dgm:pt modelId="{B0176890-2253-2649-BB43-FD1FC593D378}" type="pres">
      <dgm:prSet presAssocID="{9E415404-D25F-DB48-8519-8EAD544C892A}" presName="hierRoot2" presStyleCnt="0">
        <dgm:presLayoutVars>
          <dgm:hierBranch val="init"/>
        </dgm:presLayoutVars>
      </dgm:prSet>
      <dgm:spPr/>
    </dgm:pt>
    <dgm:pt modelId="{E008FF15-F713-7B4E-BA80-0A7AF9764B27}" type="pres">
      <dgm:prSet presAssocID="{9E415404-D25F-DB48-8519-8EAD544C892A}" presName="rootComposite" presStyleCnt="0"/>
      <dgm:spPr/>
    </dgm:pt>
    <dgm:pt modelId="{D3930795-141A-4342-85AB-975411976D6B}" type="pres">
      <dgm:prSet presAssocID="{9E415404-D25F-DB48-8519-8EAD544C892A}" presName="rootText" presStyleLbl="node2" presStyleIdx="1" presStyleCnt="2">
        <dgm:presLayoutVars>
          <dgm:chPref val="3"/>
        </dgm:presLayoutVars>
      </dgm:prSet>
      <dgm:spPr/>
    </dgm:pt>
    <dgm:pt modelId="{2D715CF9-A140-BC41-BA5D-CCAF90EE667D}" type="pres">
      <dgm:prSet presAssocID="{9E415404-D25F-DB48-8519-8EAD544C892A}" presName="rootConnector" presStyleLbl="node2" presStyleIdx="1" presStyleCnt="2"/>
      <dgm:spPr/>
    </dgm:pt>
    <dgm:pt modelId="{8C617433-1492-A544-9F4A-AE332E406682}" type="pres">
      <dgm:prSet presAssocID="{9E415404-D25F-DB48-8519-8EAD544C892A}" presName="hierChild4" presStyleCnt="0"/>
      <dgm:spPr/>
    </dgm:pt>
    <dgm:pt modelId="{234B4824-CA34-B447-9735-339B5054F02F}" type="pres">
      <dgm:prSet presAssocID="{A7E507AD-AF3E-894F-BE7F-CD646C572DAD}" presName="Name37" presStyleLbl="parChTrans1D3" presStyleIdx="1" presStyleCnt="3"/>
      <dgm:spPr/>
    </dgm:pt>
    <dgm:pt modelId="{B0A62757-A199-5647-8847-E03B9DD135C5}" type="pres">
      <dgm:prSet presAssocID="{AAD00989-E7E3-2444-8605-BBAEF0DFC19E}" presName="hierRoot2" presStyleCnt="0">
        <dgm:presLayoutVars>
          <dgm:hierBranch val="init"/>
        </dgm:presLayoutVars>
      </dgm:prSet>
      <dgm:spPr/>
    </dgm:pt>
    <dgm:pt modelId="{E1678326-1F08-794A-9F55-44C0FBA9F5D7}" type="pres">
      <dgm:prSet presAssocID="{AAD00989-E7E3-2444-8605-BBAEF0DFC19E}" presName="rootComposite" presStyleCnt="0"/>
      <dgm:spPr/>
    </dgm:pt>
    <dgm:pt modelId="{26214041-77D4-2E42-9D4E-A3DC26F25E03}" type="pres">
      <dgm:prSet presAssocID="{AAD00989-E7E3-2444-8605-BBAEF0DFC19E}" presName="rootText" presStyleLbl="node3" presStyleIdx="1" presStyleCnt="3">
        <dgm:presLayoutVars>
          <dgm:chPref val="3"/>
        </dgm:presLayoutVars>
      </dgm:prSet>
      <dgm:spPr/>
    </dgm:pt>
    <dgm:pt modelId="{CC35AD99-C3C3-C24B-91B8-FE93067C1102}" type="pres">
      <dgm:prSet presAssocID="{AAD00989-E7E3-2444-8605-BBAEF0DFC19E}" presName="rootConnector" presStyleLbl="node3" presStyleIdx="1" presStyleCnt="3"/>
      <dgm:spPr/>
    </dgm:pt>
    <dgm:pt modelId="{7C75C694-31BA-C245-AB55-CB9ED34A1D77}" type="pres">
      <dgm:prSet presAssocID="{AAD00989-E7E3-2444-8605-BBAEF0DFC19E}" presName="hierChild4" presStyleCnt="0"/>
      <dgm:spPr/>
    </dgm:pt>
    <dgm:pt modelId="{46F3D9B1-EB4C-BE47-A636-0BB300E0386E}" type="pres">
      <dgm:prSet presAssocID="{71E4C5B5-FCD5-844F-91E2-3C125258F4A8}" presName="Name37" presStyleLbl="parChTrans1D4" presStyleIdx="0" presStyleCnt="2"/>
      <dgm:spPr/>
    </dgm:pt>
    <dgm:pt modelId="{C17D7D20-8FD3-424A-905E-4F6266DECCDA}" type="pres">
      <dgm:prSet presAssocID="{1844A258-A2F2-C745-ABA1-9EAF6242A5C1}" presName="hierRoot2" presStyleCnt="0">
        <dgm:presLayoutVars>
          <dgm:hierBranch val="init"/>
        </dgm:presLayoutVars>
      </dgm:prSet>
      <dgm:spPr/>
    </dgm:pt>
    <dgm:pt modelId="{A89681FC-D59C-5347-A06C-F64FD7CD763E}" type="pres">
      <dgm:prSet presAssocID="{1844A258-A2F2-C745-ABA1-9EAF6242A5C1}" presName="rootComposite" presStyleCnt="0"/>
      <dgm:spPr/>
    </dgm:pt>
    <dgm:pt modelId="{7ACF36B4-88B4-0C4F-9C92-CEF8515D5B4D}" type="pres">
      <dgm:prSet presAssocID="{1844A258-A2F2-C745-ABA1-9EAF6242A5C1}" presName="rootText" presStyleLbl="node4" presStyleIdx="0" presStyleCnt="2">
        <dgm:presLayoutVars>
          <dgm:chPref val="3"/>
        </dgm:presLayoutVars>
      </dgm:prSet>
      <dgm:spPr/>
    </dgm:pt>
    <dgm:pt modelId="{737055E3-D194-8A4C-9EE6-4D802B158AEC}" type="pres">
      <dgm:prSet presAssocID="{1844A258-A2F2-C745-ABA1-9EAF6242A5C1}" presName="rootConnector" presStyleLbl="node4" presStyleIdx="0" presStyleCnt="2"/>
      <dgm:spPr/>
    </dgm:pt>
    <dgm:pt modelId="{06B58B71-64E2-B44C-91AF-88DC158BEBA9}" type="pres">
      <dgm:prSet presAssocID="{1844A258-A2F2-C745-ABA1-9EAF6242A5C1}" presName="hierChild4" presStyleCnt="0"/>
      <dgm:spPr/>
    </dgm:pt>
    <dgm:pt modelId="{5054E9EF-55D9-3747-AF7B-EF97780744E3}" type="pres">
      <dgm:prSet presAssocID="{1844A258-A2F2-C745-ABA1-9EAF6242A5C1}" presName="hierChild5" presStyleCnt="0"/>
      <dgm:spPr/>
    </dgm:pt>
    <dgm:pt modelId="{D266F80E-E403-6848-95F4-6777C1BACE0F}" type="pres">
      <dgm:prSet presAssocID="{AAD00989-E7E3-2444-8605-BBAEF0DFC19E}" presName="hierChild5" presStyleCnt="0"/>
      <dgm:spPr/>
    </dgm:pt>
    <dgm:pt modelId="{9EB64980-1411-BD41-A1BA-F047B2BB2C83}" type="pres">
      <dgm:prSet presAssocID="{A0ED01E2-E5D8-874F-B335-4687F0362EAF}" presName="Name37" presStyleLbl="parChTrans1D3" presStyleIdx="2" presStyleCnt="3"/>
      <dgm:spPr/>
    </dgm:pt>
    <dgm:pt modelId="{8246BABA-7405-BB4F-82E9-1C527679DB2E}" type="pres">
      <dgm:prSet presAssocID="{407C62E6-2796-A148-9B29-E07B5D50B65A}" presName="hierRoot2" presStyleCnt="0">
        <dgm:presLayoutVars>
          <dgm:hierBranch val="init"/>
        </dgm:presLayoutVars>
      </dgm:prSet>
      <dgm:spPr/>
    </dgm:pt>
    <dgm:pt modelId="{D49A0AAB-8F59-5148-8FE8-64AD7BC75643}" type="pres">
      <dgm:prSet presAssocID="{407C62E6-2796-A148-9B29-E07B5D50B65A}" presName="rootComposite" presStyleCnt="0"/>
      <dgm:spPr/>
    </dgm:pt>
    <dgm:pt modelId="{428DD403-E968-CE49-82CB-8BEB059F03AB}" type="pres">
      <dgm:prSet presAssocID="{407C62E6-2796-A148-9B29-E07B5D50B65A}" presName="rootText" presStyleLbl="node3" presStyleIdx="2" presStyleCnt="3">
        <dgm:presLayoutVars>
          <dgm:chPref val="3"/>
        </dgm:presLayoutVars>
      </dgm:prSet>
      <dgm:spPr/>
    </dgm:pt>
    <dgm:pt modelId="{3D2C786E-D1FF-6D41-9014-73EA4EF61917}" type="pres">
      <dgm:prSet presAssocID="{407C62E6-2796-A148-9B29-E07B5D50B65A}" presName="rootConnector" presStyleLbl="node3" presStyleIdx="2" presStyleCnt="3"/>
      <dgm:spPr/>
    </dgm:pt>
    <dgm:pt modelId="{5ABD25E2-4A00-2A43-A2E3-23707860E54C}" type="pres">
      <dgm:prSet presAssocID="{407C62E6-2796-A148-9B29-E07B5D50B65A}" presName="hierChild4" presStyleCnt="0"/>
      <dgm:spPr/>
    </dgm:pt>
    <dgm:pt modelId="{0B2D013F-38EE-0C47-9EE1-6766618875A7}" type="pres">
      <dgm:prSet presAssocID="{46B7B23B-B614-9A42-AB9A-2D82596DCB9E}" presName="Name37" presStyleLbl="parChTrans1D4" presStyleIdx="1" presStyleCnt="2"/>
      <dgm:spPr/>
    </dgm:pt>
    <dgm:pt modelId="{FF02F809-3491-714F-9770-1707BB4C0AD8}" type="pres">
      <dgm:prSet presAssocID="{9FDC6B77-E9F1-0746-8DD6-6C6E41DEBB37}" presName="hierRoot2" presStyleCnt="0">
        <dgm:presLayoutVars>
          <dgm:hierBranch val="init"/>
        </dgm:presLayoutVars>
      </dgm:prSet>
      <dgm:spPr/>
    </dgm:pt>
    <dgm:pt modelId="{E85A319C-4716-2F43-B346-C224464CE15B}" type="pres">
      <dgm:prSet presAssocID="{9FDC6B77-E9F1-0746-8DD6-6C6E41DEBB37}" presName="rootComposite" presStyleCnt="0"/>
      <dgm:spPr/>
    </dgm:pt>
    <dgm:pt modelId="{EF8FB06C-A1F8-5A40-BE75-F3A8C2BF51F9}" type="pres">
      <dgm:prSet presAssocID="{9FDC6B77-E9F1-0746-8DD6-6C6E41DEBB37}" presName="rootText" presStyleLbl="node4" presStyleIdx="1" presStyleCnt="2">
        <dgm:presLayoutVars>
          <dgm:chPref val="3"/>
        </dgm:presLayoutVars>
      </dgm:prSet>
      <dgm:spPr/>
    </dgm:pt>
    <dgm:pt modelId="{28CD11A4-5FBB-A94C-B75D-3E49FCA2CA61}" type="pres">
      <dgm:prSet presAssocID="{9FDC6B77-E9F1-0746-8DD6-6C6E41DEBB37}" presName="rootConnector" presStyleLbl="node4" presStyleIdx="1" presStyleCnt="2"/>
      <dgm:spPr/>
    </dgm:pt>
    <dgm:pt modelId="{A00A1D91-AC11-8949-B8AD-2EE5771E0CCF}" type="pres">
      <dgm:prSet presAssocID="{9FDC6B77-E9F1-0746-8DD6-6C6E41DEBB37}" presName="hierChild4" presStyleCnt="0"/>
      <dgm:spPr/>
    </dgm:pt>
    <dgm:pt modelId="{DE8616E4-68C8-0947-AC7E-24787876F3E2}" type="pres">
      <dgm:prSet presAssocID="{9FDC6B77-E9F1-0746-8DD6-6C6E41DEBB37}" presName="hierChild5" presStyleCnt="0"/>
      <dgm:spPr/>
    </dgm:pt>
    <dgm:pt modelId="{A2AA1443-9E40-284A-B0BE-7B6D26243BF2}" type="pres">
      <dgm:prSet presAssocID="{407C62E6-2796-A148-9B29-E07B5D50B65A}" presName="hierChild5" presStyleCnt="0"/>
      <dgm:spPr/>
    </dgm:pt>
    <dgm:pt modelId="{3B13671B-E280-5649-A4F4-DAE1787248A5}" type="pres">
      <dgm:prSet presAssocID="{9E415404-D25F-DB48-8519-8EAD544C892A}" presName="hierChild5" presStyleCnt="0"/>
      <dgm:spPr/>
    </dgm:pt>
    <dgm:pt modelId="{78D05D76-21E4-8E44-937B-E80AF7EEE4EF}" type="pres">
      <dgm:prSet presAssocID="{ED92A2DC-A450-4249-90FF-6BA6A7657960}" presName="hierChild3" presStyleCnt="0"/>
      <dgm:spPr/>
    </dgm:pt>
  </dgm:ptLst>
  <dgm:cxnLst>
    <dgm:cxn modelId="{0D6C7D00-AD66-7F48-8794-56F0C50C9852}" type="presOf" srcId="{71E4C5B5-FCD5-844F-91E2-3C125258F4A8}" destId="{46F3D9B1-EB4C-BE47-A636-0BB300E0386E}" srcOrd="0" destOrd="0" presId="urn:microsoft.com/office/officeart/2005/8/layout/orgChart1"/>
    <dgm:cxn modelId="{EAD9DE10-C7D4-1745-A09F-6C80B00B625E}" type="presOf" srcId="{6F009975-6AE9-EB49-AAAE-3D8262810CB4}" destId="{32063D58-F93A-FE4F-BFE8-8767A8100D6D}" srcOrd="1" destOrd="0" presId="urn:microsoft.com/office/officeart/2005/8/layout/orgChart1"/>
    <dgm:cxn modelId="{6D8B5F3F-3A8A-AC4E-9CDE-A9C828AA3F96}" type="presOf" srcId="{9FDC6B77-E9F1-0746-8DD6-6C6E41DEBB37}" destId="{EF8FB06C-A1F8-5A40-BE75-F3A8C2BF51F9}" srcOrd="0" destOrd="0" presId="urn:microsoft.com/office/officeart/2005/8/layout/orgChart1"/>
    <dgm:cxn modelId="{70A78E43-C3C6-7745-9E1E-75F9584CDE96}" type="presOf" srcId="{1844A258-A2F2-C745-ABA1-9EAF6242A5C1}" destId="{737055E3-D194-8A4C-9EE6-4D802B158AEC}" srcOrd="1" destOrd="0" presId="urn:microsoft.com/office/officeart/2005/8/layout/orgChart1"/>
    <dgm:cxn modelId="{F09E1F46-9805-2742-8711-4627B857F88C}" type="presOf" srcId="{46B7B23B-B614-9A42-AB9A-2D82596DCB9E}" destId="{0B2D013F-38EE-0C47-9EE1-6766618875A7}" srcOrd="0" destOrd="0" presId="urn:microsoft.com/office/officeart/2005/8/layout/orgChart1"/>
    <dgm:cxn modelId="{FC2B8049-917E-C044-9759-75A8B4A11554}" type="presOf" srcId="{A7E507AD-AF3E-894F-BE7F-CD646C572DAD}" destId="{234B4824-CA34-B447-9735-339B5054F02F}" srcOrd="0" destOrd="0" presId="urn:microsoft.com/office/officeart/2005/8/layout/orgChart1"/>
    <dgm:cxn modelId="{A08C124F-E38C-984E-A383-C64C5E76EBE7}" type="presOf" srcId="{A0ED01E2-E5D8-874F-B335-4687F0362EAF}" destId="{9EB64980-1411-BD41-A1BA-F047B2BB2C83}" srcOrd="0" destOrd="0" presId="urn:microsoft.com/office/officeart/2005/8/layout/orgChart1"/>
    <dgm:cxn modelId="{7DF2A755-5E1C-D545-90BC-1D481395F217}" srcId="{6F009975-6AE9-EB49-AAAE-3D8262810CB4}" destId="{D3706EC2-F99A-214B-B38C-41849C027F42}" srcOrd="0" destOrd="0" parTransId="{536B9C6C-CDB9-864B-87F4-F4BB0239E817}" sibTransId="{ED8012FC-388C-094F-B528-1EDD04F7C9F5}"/>
    <dgm:cxn modelId="{951E8776-0D54-0D42-B8C1-892A8C10116F}" type="presOf" srcId="{9FDC6B77-E9F1-0746-8DD6-6C6E41DEBB37}" destId="{28CD11A4-5FBB-A94C-B75D-3E49FCA2CA61}" srcOrd="1" destOrd="0" presId="urn:microsoft.com/office/officeart/2005/8/layout/orgChart1"/>
    <dgm:cxn modelId="{6048C676-2D39-D44E-830C-074C10D156A4}" type="presOf" srcId="{38A0C812-FB12-2D40-B7E4-989592C31258}" destId="{8C6C9AC8-DB82-7743-B6A5-1D8EF8360141}" srcOrd="0" destOrd="0" presId="urn:microsoft.com/office/officeart/2005/8/layout/orgChart1"/>
    <dgm:cxn modelId="{D640C77C-A7F6-A346-BC2C-A6F9DF75216F}" type="presOf" srcId="{AAD00989-E7E3-2444-8605-BBAEF0DFC19E}" destId="{CC35AD99-C3C3-C24B-91B8-FE93067C1102}" srcOrd="1" destOrd="0" presId="urn:microsoft.com/office/officeart/2005/8/layout/orgChart1"/>
    <dgm:cxn modelId="{6056F17C-1DE0-7F4C-8055-B00212B72BFB}" type="presOf" srcId="{632699FF-9478-CD4C-90CE-9690C6910ECC}" destId="{1A9DBDEF-BAAC-8D4E-A6FF-F85F3969E8E6}" srcOrd="0" destOrd="0" presId="urn:microsoft.com/office/officeart/2005/8/layout/orgChart1"/>
    <dgm:cxn modelId="{C8D32F84-274D-2B42-B5E3-8EB4692E6E5B}" type="presOf" srcId="{8B881860-3BCA-F249-BF02-89D34FE7CFAB}" destId="{13F9A5D7-8059-2649-BD4A-751BF1C5FC91}" srcOrd="0" destOrd="0" presId="urn:microsoft.com/office/officeart/2005/8/layout/orgChart1"/>
    <dgm:cxn modelId="{07E79C86-D294-324A-BF3E-AFEE7CE95BA9}" srcId="{ED92A2DC-A450-4249-90FF-6BA6A7657960}" destId="{6F009975-6AE9-EB49-AAAE-3D8262810CB4}" srcOrd="0" destOrd="0" parTransId="{632699FF-9478-CD4C-90CE-9690C6910ECC}" sibTransId="{20F2F933-DEC9-9F48-8EBC-A276F6023E89}"/>
    <dgm:cxn modelId="{89FEBF86-6831-4D4C-9966-854DAC22E26A}" srcId="{9E415404-D25F-DB48-8519-8EAD544C892A}" destId="{407C62E6-2796-A148-9B29-E07B5D50B65A}" srcOrd="1" destOrd="0" parTransId="{A0ED01E2-E5D8-874F-B335-4687F0362EAF}" sibTransId="{84B5E356-B5CE-5C4F-B31A-5315DB45DC34}"/>
    <dgm:cxn modelId="{8D7C5C87-2CAC-F44A-B02B-4FD4E7EE6D8E}" type="presOf" srcId="{6F009975-6AE9-EB49-AAAE-3D8262810CB4}" destId="{2410E677-2280-2B42-A9F1-00AECA978E1E}" srcOrd="0" destOrd="0" presId="urn:microsoft.com/office/officeart/2005/8/layout/orgChart1"/>
    <dgm:cxn modelId="{5917988E-C294-934A-B203-4CDDCBABB3F7}" srcId="{407C62E6-2796-A148-9B29-E07B5D50B65A}" destId="{9FDC6B77-E9F1-0746-8DD6-6C6E41DEBB37}" srcOrd="0" destOrd="0" parTransId="{46B7B23B-B614-9A42-AB9A-2D82596DCB9E}" sibTransId="{2E24CF72-D2E0-364F-922E-C670F5E08019}"/>
    <dgm:cxn modelId="{E86A7A9C-DA6A-0E49-AAD2-27945CDCE9D6}" type="presOf" srcId="{D3706EC2-F99A-214B-B38C-41849C027F42}" destId="{1355368C-65E8-B641-80AF-92C7F7D32E9F}" srcOrd="0" destOrd="0" presId="urn:microsoft.com/office/officeart/2005/8/layout/orgChart1"/>
    <dgm:cxn modelId="{0A4726A1-44CC-FF45-A04F-CFE93E4E17E3}" type="presOf" srcId="{D3706EC2-F99A-214B-B38C-41849C027F42}" destId="{04360921-E8AC-334C-8A7C-40886C0595C3}" srcOrd="1" destOrd="0" presId="urn:microsoft.com/office/officeart/2005/8/layout/orgChart1"/>
    <dgm:cxn modelId="{0AEC3FB6-BB71-DC49-AEFD-C4E392C06711}" type="presOf" srcId="{407C62E6-2796-A148-9B29-E07B5D50B65A}" destId="{428DD403-E968-CE49-82CB-8BEB059F03AB}" srcOrd="0" destOrd="0" presId="urn:microsoft.com/office/officeart/2005/8/layout/orgChart1"/>
    <dgm:cxn modelId="{A6F376B6-6088-3E4D-8DDD-38ACDB33EDE0}" srcId="{8B881860-3BCA-F249-BF02-89D34FE7CFAB}" destId="{ED92A2DC-A450-4249-90FF-6BA6A7657960}" srcOrd="0" destOrd="0" parTransId="{CDE579C1-A861-B748-A4BE-B833376EF910}" sibTransId="{F491D82F-0EDA-744C-A3A6-DF7B3A82D62C}"/>
    <dgm:cxn modelId="{A39F04C8-4903-B242-9FEC-F7C7596D8FA7}" type="presOf" srcId="{407C62E6-2796-A148-9B29-E07B5D50B65A}" destId="{3D2C786E-D1FF-6D41-9014-73EA4EF61917}" srcOrd="1" destOrd="0" presId="urn:microsoft.com/office/officeart/2005/8/layout/orgChart1"/>
    <dgm:cxn modelId="{67A2D3CE-C8F8-004F-A84B-239C665585AE}" type="presOf" srcId="{9E415404-D25F-DB48-8519-8EAD544C892A}" destId="{2D715CF9-A140-BC41-BA5D-CCAF90EE667D}" srcOrd="1" destOrd="0" presId="urn:microsoft.com/office/officeart/2005/8/layout/orgChart1"/>
    <dgm:cxn modelId="{8D1BACD3-A5DA-374A-B20B-E180B0A93A97}" type="presOf" srcId="{9E415404-D25F-DB48-8519-8EAD544C892A}" destId="{D3930795-141A-4342-85AB-975411976D6B}" srcOrd="0" destOrd="0" presId="urn:microsoft.com/office/officeart/2005/8/layout/orgChart1"/>
    <dgm:cxn modelId="{7E892DDB-E032-F942-9E58-5715EFE4778E}" srcId="{ED92A2DC-A450-4249-90FF-6BA6A7657960}" destId="{9E415404-D25F-DB48-8519-8EAD544C892A}" srcOrd="1" destOrd="0" parTransId="{38A0C812-FB12-2D40-B7E4-989592C31258}" sibTransId="{7209F985-40A9-C34F-BE21-5C1431858DB5}"/>
    <dgm:cxn modelId="{ADF520DE-D3D5-1E44-B1CE-C327F908BDD3}" type="presOf" srcId="{ED92A2DC-A450-4249-90FF-6BA6A7657960}" destId="{2849ED56-A531-FB47-A0BB-AA56C85291C4}" srcOrd="1" destOrd="0" presId="urn:microsoft.com/office/officeart/2005/8/layout/orgChart1"/>
    <dgm:cxn modelId="{DECD46E4-697A-B047-BC88-2F79C832884C}" srcId="{AAD00989-E7E3-2444-8605-BBAEF0DFC19E}" destId="{1844A258-A2F2-C745-ABA1-9EAF6242A5C1}" srcOrd="0" destOrd="0" parTransId="{71E4C5B5-FCD5-844F-91E2-3C125258F4A8}" sibTransId="{45A6D9EA-B8E7-BF4F-90F0-068B66E1482B}"/>
    <dgm:cxn modelId="{92313BE9-5E40-674E-AFB1-9EB8D2098745}" type="presOf" srcId="{ED92A2DC-A450-4249-90FF-6BA6A7657960}" destId="{6F79A166-930A-C14E-8EC7-B924B04A7CC1}" srcOrd="0" destOrd="0" presId="urn:microsoft.com/office/officeart/2005/8/layout/orgChart1"/>
    <dgm:cxn modelId="{E3BD60F4-967E-6944-A704-5709FE5B8D46}" srcId="{9E415404-D25F-DB48-8519-8EAD544C892A}" destId="{AAD00989-E7E3-2444-8605-BBAEF0DFC19E}" srcOrd="0" destOrd="0" parTransId="{A7E507AD-AF3E-894F-BE7F-CD646C572DAD}" sibTransId="{71184D81-BB31-374E-9752-69FE6E3AE822}"/>
    <dgm:cxn modelId="{01FF55FA-B384-F142-8621-E17F60377DF6}" type="presOf" srcId="{AAD00989-E7E3-2444-8605-BBAEF0DFC19E}" destId="{26214041-77D4-2E42-9D4E-A3DC26F25E03}" srcOrd="0" destOrd="0" presId="urn:microsoft.com/office/officeart/2005/8/layout/orgChart1"/>
    <dgm:cxn modelId="{534A46FC-B7C4-FB4F-8B3E-AA43E2E29E9A}" type="presOf" srcId="{1844A258-A2F2-C745-ABA1-9EAF6242A5C1}" destId="{7ACF36B4-88B4-0C4F-9C92-CEF8515D5B4D}" srcOrd="0" destOrd="0" presId="urn:microsoft.com/office/officeart/2005/8/layout/orgChart1"/>
    <dgm:cxn modelId="{DBB582FF-05EA-E941-BCE8-8D8F7D02D60D}" type="presOf" srcId="{536B9C6C-CDB9-864B-87F4-F4BB0239E817}" destId="{B9C24F36-D80F-7946-B91B-0253D89212FE}" srcOrd="0" destOrd="0" presId="urn:microsoft.com/office/officeart/2005/8/layout/orgChart1"/>
    <dgm:cxn modelId="{F9ABA0EB-DEF6-0C41-A7F2-EE2D402B3FA9}" type="presParOf" srcId="{13F9A5D7-8059-2649-BD4A-751BF1C5FC91}" destId="{ABB9D6B7-9F6E-174C-A8C1-AEB9270E904C}" srcOrd="0" destOrd="0" presId="urn:microsoft.com/office/officeart/2005/8/layout/orgChart1"/>
    <dgm:cxn modelId="{0F719666-6953-574B-AF09-CD0B633AE0FC}" type="presParOf" srcId="{ABB9D6B7-9F6E-174C-A8C1-AEB9270E904C}" destId="{B159E748-22E1-6241-AA57-0269EE5815E3}" srcOrd="0" destOrd="0" presId="urn:microsoft.com/office/officeart/2005/8/layout/orgChart1"/>
    <dgm:cxn modelId="{08B181C9-4E51-8245-B2C0-A3355650DE6A}" type="presParOf" srcId="{B159E748-22E1-6241-AA57-0269EE5815E3}" destId="{6F79A166-930A-C14E-8EC7-B924B04A7CC1}" srcOrd="0" destOrd="0" presId="urn:microsoft.com/office/officeart/2005/8/layout/orgChart1"/>
    <dgm:cxn modelId="{6AEDB1B3-F954-A84F-8C4C-1D7E18E65AFC}" type="presParOf" srcId="{B159E748-22E1-6241-AA57-0269EE5815E3}" destId="{2849ED56-A531-FB47-A0BB-AA56C85291C4}" srcOrd="1" destOrd="0" presId="urn:microsoft.com/office/officeart/2005/8/layout/orgChart1"/>
    <dgm:cxn modelId="{92D81AD8-E1DB-C848-8D2E-DE649AF34C71}" type="presParOf" srcId="{ABB9D6B7-9F6E-174C-A8C1-AEB9270E904C}" destId="{87D0355E-84CE-944A-9BFB-895E6E0176EE}" srcOrd="1" destOrd="0" presId="urn:microsoft.com/office/officeart/2005/8/layout/orgChart1"/>
    <dgm:cxn modelId="{B0F2A46D-2CDF-8144-8C8C-B7B95BE609E6}" type="presParOf" srcId="{87D0355E-84CE-944A-9BFB-895E6E0176EE}" destId="{1A9DBDEF-BAAC-8D4E-A6FF-F85F3969E8E6}" srcOrd="0" destOrd="0" presId="urn:microsoft.com/office/officeart/2005/8/layout/orgChart1"/>
    <dgm:cxn modelId="{3B65BC0B-6645-8446-AAC4-97AEFFAA826D}" type="presParOf" srcId="{87D0355E-84CE-944A-9BFB-895E6E0176EE}" destId="{B64C993B-7BA8-D548-B8C5-92F12B4A730C}" srcOrd="1" destOrd="0" presId="urn:microsoft.com/office/officeart/2005/8/layout/orgChart1"/>
    <dgm:cxn modelId="{888BC92C-2D10-D242-9639-37714572A6A9}" type="presParOf" srcId="{B64C993B-7BA8-D548-B8C5-92F12B4A730C}" destId="{6AEC2A91-23AE-1F4A-BFC5-8EF81CFF059D}" srcOrd="0" destOrd="0" presId="urn:microsoft.com/office/officeart/2005/8/layout/orgChart1"/>
    <dgm:cxn modelId="{364291D5-68D5-1B4D-8D88-28DE97F2FE05}" type="presParOf" srcId="{6AEC2A91-23AE-1F4A-BFC5-8EF81CFF059D}" destId="{2410E677-2280-2B42-A9F1-00AECA978E1E}" srcOrd="0" destOrd="0" presId="urn:microsoft.com/office/officeart/2005/8/layout/orgChart1"/>
    <dgm:cxn modelId="{08DB07C1-00BE-664D-A015-7E0C820E3DBF}" type="presParOf" srcId="{6AEC2A91-23AE-1F4A-BFC5-8EF81CFF059D}" destId="{32063D58-F93A-FE4F-BFE8-8767A8100D6D}" srcOrd="1" destOrd="0" presId="urn:microsoft.com/office/officeart/2005/8/layout/orgChart1"/>
    <dgm:cxn modelId="{BA5694DA-5CC4-C74C-813E-55D5EC5F5B3C}" type="presParOf" srcId="{B64C993B-7BA8-D548-B8C5-92F12B4A730C}" destId="{0CC5E345-1814-A64E-BB91-237D0E0D6345}" srcOrd="1" destOrd="0" presId="urn:microsoft.com/office/officeart/2005/8/layout/orgChart1"/>
    <dgm:cxn modelId="{220A218C-8DA9-C645-BE5A-B4FA5102F2C1}" type="presParOf" srcId="{0CC5E345-1814-A64E-BB91-237D0E0D6345}" destId="{B9C24F36-D80F-7946-B91B-0253D89212FE}" srcOrd="0" destOrd="0" presId="urn:microsoft.com/office/officeart/2005/8/layout/orgChart1"/>
    <dgm:cxn modelId="{C9E793A9-FBD7-A046-83C5-DFFEA3E45930}" type="presParOf" srcId="{0CC5E345-1814-A64E-BB91-237D0E0D6345}" destId="{AA3AA9A4-6400-1B43-BACF-DE0F81B60A09}" srcOrd="1" destOrd="0" presId="urn:microsoft.com/office/officeart/2005/8/layout/orgChart1"/>
    <dgm:cxn modelId="{D722A16D-DB02-EA42-A316-D18C91CC9C19}" type="presParOf" srcId="{AA3AA9A4-6400-1B43-BACF-DE0F81B60A09}" destId="{682A2841-174F-9546-BFC2-A01D0C39804C}" srcOrd="0" destOrd="0" presId="urn:microsoft.com/office/officeart/2005/8/layout/orgChart1"/>
    <dgm:cxn modelId="{3B5B690F-0860-914D-BDF4-D6F20C250111}" type="presParOf" srcId="{682A2841-174F-9546-BFC2-A01D0C39804C}" destId="{1355368C-65E8-B641-80AF-92C7F7D32E9F}" srcOrd="0" destOrd="0" presId="urn:microsoft.com/office/officeart/2005/8/layout/orgChart1"/>
    <dgm:cxn modelId="{42EF6536-B35E-4446-B12F-DF064A5BB33C}" type="presParOf" srcId="{682A2841-174F-9546-BFC2-A01D0C39804C}" destId="{04360921-E8AC-334C-8A7C-40886C0595C3}" srcOrd="1" destOrd="0" presId="urn:microsoft.com/office/officeart/2005/8/layout/orgChart1"/>
    <dgm:cxn modelId="{F76F231A-63D2-044F-AB6F-6B83FA54B050}" type="presParOf" srcId="{AA3AA9A4-6400-1B43-BACF-DE0F81B60A09}" destId="{6D3876B7-F347-2944-B0C4-AAE0B577C46B}" srcOrd="1" destOrd="0" presId="urn:microsoft.com/office/officeart/2005/8/layout/orgChart1"/>
    <dgm:cxn modelId="{40C705ED-8289-4848-9DA7-FE3FAC75AEE8}" type="presParOf" srcId="{AA3AA9A4-6400-1B43-BACF-DE0F81B60A09}" destId="{DB7C6ED8-9A37-F542-B101-C3E1C8006FBE}" srcOrd="2" destOrd="0" presId="urn:microsoft.com/office/officeart/2005/8/layout/orgChart1"/>
    <dgm:cxn modelId="{D359520F-7055-8846-8CB2-80D01F54FEED}" type="presParOf" srcId="{B64C993B-7BA8-D548-B8C5-92F12B4A730C}" destId="{38F5F725-8F9B-B948-8027-31959CADB407}" srcOrd="2" destOrd="0" presId="urn:microsoft.com/office/officeart/2005/8/layout/orgChart1"/>
    <dgm:cxn modelId="{DFC8F0C7-00F2-B94D-9052-1EF3C4B193D9}" type="presParOf" srcId="{87D0355E-84CE-944A-9BFB-895E6E0176EE}" destId="{8C6C9AC8-DB82-7743-B6A5-1D8EF8360141}" srcOrd="2" destOrd="0" presId="urn:microsoft.com/office/officeart/2005/8/layout/orgChart1"/>
    <dgm:cxn modelId="{3DFD1C88-6E48-C143-ABDC-C7FE78E40F3C}" type="presParOf" srcId="{87D0355E-84CE-944A-9BFB-895E6E0176EE}" destId="{B0176890-2253-2649-BB43-FD1FC593D378}" srcOrd="3" destOrd="0" presId="urn:microsoft.com/office/officeart/2005/8/layout/orgChart1"/>
    <dgm:cxn modelId="{860F1EDD-947E-D24F-8E22-35DB9AE6757C}" type="presParOf" srcId="{B0176890-2253-2649-BB43-FD1FC593D378}" destId="{E008FF15-F713-7B4E-BA80-0A7AF9764B27}" srcOrd="0" destOrd="0" presId="urn:microsoft.com/office/officeart/2005/8/layout/orgChart1"/>
    <dgm:cxn modelId="{FC999AA6-61AD-1D4A-85D6-3684BE4020E0}" type="presParOf" srcId="{E008FF15-F713-7B4E-BA80-0A7AF9764B27}" destId="{D3930795-141A-4342-85AB-975411976D6B}" srcOrd="0" destOrd="0" presId="urn:microsoft.com/office/officeart/2005/8/layout/orgChart1"/>
    <dgm:cxn modelId="{90225736-276A-F749-A28A-8983BD3C327E}" type="presParOf" srcId="{E008FF15-F713-7B4E-BA80-0A7AF9764B27}" destId="{2D715CF9-A140-BC41-BA5D-CCAF90EE667D}" srcOrd="1" destOrd="0" presId="urn:microsoft.com/office/officeart/2005/8/layout/orgChart1"/>
    <dgm:cxn modelId="{12E19EF1-2E9F-BE4C-82F6-A1B63F8BFF36}" type="presParOf" srcId="{B0176890-2253-2649-BB43-FD1FC593D378}" destId="{8C617433-1492-A544-9F4A-AE332E406682}" srcOrd="1" destOrd="0" presId="urn:microsoft.com/office/officeart/2005/8/layout/orgChart1"/>
    <dgm:cxn modelId="{4D3CDD1E-1600-0846-BE56-BC83177F0FD8}" type="presParOf" srcId="{8C617433-1492-A544-9F4A-AE332E406682}" destId="{234B4824-CA34-B447-9735-339B5054F02F}" srcOrd="0" destOrd="0" presId="urn:microsoft.com/office/officeart/2005/8/layout/orgChart1"/>
    <dgm:cxn modelId="{411399E6-36A3-464E-AA87-4107921D8CD1}" type="presParOf" srcId="{8C617433-1492-A544-9F4A-AE332E406682}" destId="{B0A62757-A199-5647-8847-E03B9DD135C5}" srcOrd="1" destOrd="0" presId="urn:microsoft.com/office/officeart/2005/8/layout/orgChart1"/>
    <dgm:cxn modelId="{4C8EB9CB-505F-0D49-AACA-D39CC1B0B0FE}" type="presParOf" srcId="{B0A62757-A199-5647-8847-E03B9DD135C5}" destId="{E1678326-1F08-794A-9F55-44C0FBA9F5D7}" srcOrd="0" destOrd="0" presId="urn:microsoft.com/office/officeart/2005/8/layout/orgChart1"/>
    <dgm:cxn modelId="{4D168C7D-C4F1-C04A-837F-F5A40DA3F3A9}" type="presParOf" srcId="{E1678326-1F08-794A-9F55-44C0FBA9F5D7}" destId="{26214041-77D4-2E42-9D4E-A3DC26F25E03}" srcOrd="0" destOrd="0" presId="urn:microsoft.com/office/officeart/2005/8/layout/orgChart1"/>
    <dgm:cxn modelId="{A52C2026-C2FE-D24F-BFF5-8E247471E463}" type="presParOf" srcId="{E1678326-1F08-794A-9F55-44C0FBA9F5D7}" destId="{CC35AD99-C3C3-C24B-91B8-FE93067C1102}" srcOrd="1" destOrd="0" presId="urn:microsoft.com/office/officeart/2005/8/layout/orgChart1"/>
    <dgm:cxn modelId="{EC17E689-1483-2E4D-A165-A143DA9BCF39}" type="presParOf" srcId="{B0A62757-A199-5647-8847-E03B9DD135C5}" destId="{7C75C694-31BA-C245-AB55-CB9ED34A1D77}" srcOrd="1" destOrd="0" presId="urn:microsoft.com/office/officeart/2005/8/layout/orgChart1"/>
    <dgm:cxn modelId="{2961FBBE-BA34-2F4B-A5A7-C9CEB40F1227}" type="presParOf" srcId="{7C75C694-31BA-C245-AB55-CB9ED34A1D77}" destId="{46F3D9B1-EB4C-BE47-A636-0BB300E0386E}" srcOrd="0" destOrd="0" presId="urn:microsoft.com/office/officeart/2005/8/layout/orgChart1"/>
    <dgm:cxn modelId="{E08F4E08-6D97-154D-AF16-B5D8C8550EF5}" type="presParOf" srcId="{7C75C694-31BA-C245-AB55-CB9ED34A1D77}" destId="{C17D7D20-8FD3-424A-905E-4F6266DECCDA}" srcOrd="1" destOrd="0" presId="urn:microsoft.com/office/officeart/2005/8/layout/orgChart1"/>
    <dgm:cxn modelId="{E546A976-F5DC-0F46-BD1D-FF6A816EA5E7}" type="presParOf" srcId="{C17D7D20-8FD3-424A-905E-4F6266DECCDA}" destId="{A89681FC-D59C-5347-A06C-F64FD7CD763E}" srcOrd="0" destOrd="0" presId="urn:microsoft.com/office/officeart/2005/8/layout/orgChart1"/>
    <dgm:cxn modelId="{79930629-E3E7-B044-8DC5-1EAAA1BDE123}" type="presParOf" srcId="{A89681FC-D59C-5347-A06C-F64FD7CD763E}" destId="{7ACF36B4-88B4-0C4F-9C92-CEF8515D5B4D}" srcOrd="0" destOrd="0" presId="urn:microsoft.com/office/officeart/2005/8/layout/orgChart1"/>
    <dgm:cxn modelId="{F55DA5FF-3335-604F-AAC5-A849C05FAA0B}" type="presParOf" srcId="{A89681FC-D59C-5347-A06C-F64FD7CD763E}" destId="{737055E3-D194-8A4C-9EE6-4D802B158AEC}" srcOrd="1" destOrd="0" presId="urn:microsoft.com/office/officeart/2005/8/layout/orgChart1"/>
    <dgm:cxn modelId="{D40AF550-38B6-5B4C-86AB-F4D6F3841F35}" type="presParOf" srcId="{C17D7D20-8FD3-424A-905E-4F6266DECCDA}" destId="{06B58B71-64E2-B44C-91AF-88DC158BEBA9}" srcOrd="1" destOrd="0" presId="urn:microsoft.com/office/officeart/2005/8/layout/orgChart1"/>
    <dgm:cxn modelId="{8AE46C06-63E5-9045-8E7F-01EB457A4F76}" type="presParOf" srcId="{C17D7D20-8FD3-424A-905E-4F6266DECCDA}" destId="{5054E9EF-55D9-3747-AF7B-EF97780744E3}" srcOrd="2" destOrd="0" presId="urn:microsoft.com/office/officeart/2005/8/layout/orgChart1"/>
    <dgm:cxn modelId="{27AFE06B-62F0-1E4E-A41C-BF8B31EBD950}" type="presParOf" srcId="{B0A62757-A199-5647-8847-E03B9DD135C5}" destId="{D266F80E-E403-6848-95F4-6777C1BACE0F}" srcOrd="2" destOrd="0" presId="urn:microsoft.com/office/officeart/2005/8/layout/orgChart1"/>
    <dgm:cxn modelId="{F98D9D31-8660-F840-A048-764252FBF200}" type="presParOf" srcId="{8C617433-1492-A544-9F4A-AE332E406682}" destId="{9EB64980-1411-BD41-A1BA-F047B2BB2C83}" srcOrd="2" destOrd="0" presId="urn:microsoft.com/office/officeart/2005/8/layout/orgChart1"/>
    <dgm:cxn modelId="{6F7916C8-5647-AF44-B8B1-36D0D6750F7B}" type="presParOf" srcId="{8C617433-1492-A544-9F4A-AE332E406682}" destId="{8246BABA-7405-BB4F-82E9-1C527679DB2E}" srcOrd="3" destOrd="0" presId="urn:microsoft.com/office/officeart/2005/8/layout/orgChart1"/>
    <dgm:cxn modelId="{E3ED2828-4F10-B442-85C8-551A2F03219F}" type="presParOf" srcId="{8246BABA-7405-BB4F-82E9-1C527679DB2E}" destId="{D49A0AAB-8F59-5148-8FE8-64AD7BC75643}" srcOrd="0" destOrd="0" presId="urn:microsoft.com/office/officeart/2005/8/layout/orgChart1"/>
    <dgm:cxn modelId="{CE381886-45F7-D74D-A23F-02C283A72BB0}" type="presParOf" srcId="{D49A0AAB-8F59-5148-8FE8-64AD7BC75643}" destId="{428DD403-E968-CE49-82CB-8BEB059F03AB}" srcOrd="0" destOrd="0" presId="urn:microsoft.com/office/officeart/2005/8/layout/orgChart1"/>
    <dgm:cxn modelId="{372E9959-20FB-9640-9C29-E4B73F932B39}" type="presParOf" srcId="{D49A0AAB-8F59-5148-8FE8-64AD7BC75643}" destId="{3D2C786E-D1FF-6D41-9014-73EA4EF61917}" srcOrd="1" destOrd="0" presId="urn:microsoft.com/office/officeart/2005/8/layout/orgChart1"/>
    <dgm:cxn modelId="{6DD1F0BB-B6EA-7F48-B20A-95EF5E67D1C3}" type="presParOf" srcId="{8246BABA-7405-BB4F-82E9-1C527679DB2E}" destId="{5ABD25E2-4A00-2A43-A2E3-23707860E54C}" srcOrd="1" destOrd="0" presId="urn:microsoft.com/office/officeart/2005/8/layout/orgChart1"/>
    <dgm:cxn modelId="{13FDB23F-374A-0E4F-B06D-A12092C5EC0D}" type="presParOf" srcId="{5ABD25E2-4A00-2A43-A2E3-23707860E54C}" destId="{0B2D013F-38EE-0C47-9EE1-6766618875A7}" srcOrd="0" destOrd="0" presId="urn:microsoft.com/office/officeart/2005/8/layout/orgChart1"/>
    <dgm:cxn modelId="{5DA00AF1-FF66-3041-8556-4404A90F9F01}" type="presParOf" srcId="{5ABD25E2-4A00-2A43-A2E3-23707860E54C}" destId="{FF02F809-3491-714F-9770-1707BB4C0AD8}" srcOrd="1" destOrd="0" presId="urn:microsoft.com/office/officeart/2005/8/layout/orgChart1"/>
    <dgm:cxn modelId="{A52956D3-2DB4-5A49-B272-2B4CF9D479C8}" type="presParOf" srcId="{FF02F809-3491-714F-9770-1707BB4C0AD8}" destId="{E85A319C-4716-2F43-B346-C224464CE15B}" srcOrd="0" destOrd="0" presId="urn:microsoft.com/office/officeart/2005/8/layout/orgChart1"/>
    <dgm:cxn modelId="{B21065B8-94FB-BC48-84D2-4443ABBCEFD1}" type="presParOf" srcId="{E85A319C-4716-2F43-B346-C224464CE15B}" destId="{EF8FB06C-A1F8-5A40-BE75-F3A8C2BF51F9}" srcOrd="0" destOrd="0" presId="urn:microsoft.com/office/officeart/2005/8/layout/orgChart1"/>
    <dgm:cxn modelId="{E90E20C0-10AF-324F-AC0F-9844A83056C0}" type="presParOf" srcId="{E85A319C-4716-2F43-B346-C224464CE15B}" destId="{28CD11A4-5FBB-A94C-B75D-3E49FCA2CA61}" srcOrd="1" destOrd="0" presId="urn:microsoft.com/office/officeart/2005/8/layout/orgChart1"/>
    <dgm:cxn modelId="{41A7679E-936F-BE4C-9569-3FB52DE635E0}" type="presParOf" srcId="{FF02F809-3491-714F-9770-1707BB4C0AD8}" destId="{A00A1D91-AC11-8949-B8AD-2EE5771E0CCF}" srcOrd="1" destOrd="0" presId="urn:microsoft.com/office/officeart/2005/8/layout/orgChart1"/>
    <dgm:cxn modelId="{6CB98217-2318-6B46-86F2-149E75A48DD4}" type="presParOf" srcId="{FF02F809-3491-714F-9770-1707BB4C0AD8}" destId="{DE8616E4-68C8-0947-AC7E-24787876F3E2}" srcOrd="2" destOrd="0" presId="urn:microsoft.com/office/officeart/2005/8/layout/orgChart1"/>
    <dgm:cxn modelId="{1CE9C267-9AD1-8444-9581-64A974E66675}" type="presParOf" srcId="{8246BABA-7405-BB4F-82E9-1C527679DB2E}" destId="{A2AA1443-9E40-284A-B0BE-7B6D26243BF2}" srcOrd="2" destOrd="0" presId="urn:microsoft.com/office/officeart/2005/8/layout/orgChart1"/>
    <dgm:cxn modelId="{ADD02CB8-1A68-674E-9877-7C356AC8CF1C}" type="presParOf" srcId="{B0176890-2253-2649-BB43-FD1FC593D378}" destId="{3B13671B-E280-5649-A4F4-DAE1787248A5}" srcOrd="2" destOrd="0" presId="urn:microsoft.com/office/officeart/2005/8/layout/orgChart1"/>
    <dgm:cxn modelId="{694D981B-30E3-734F-90CD-C35254C88813}" type="presParOf" srcId="{ABB9D6B7-9F6E-174C-A8C1-AEB9270E904C}" destId="{78D05D76-21E4-8E44-937B-E80AF7EEE4E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881860-3BCA-F249-BF02-89D34FE7CFAB}"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ED92A2DC-A450-4249-90FF-6BA6A7657960}">
      <dgm:prSet phldrT="[Text]"/>
      <dgm:spPr/>
      <dgm:t>
        <a:bodyPr/>
        <a:lstStyle/>
        <a:p>
          <a:r>
            <a:rPr lang="en-US" dirty="0"/>
            <a:t>Moderately emetic chemotherapy </a:t>
          </a:r>
        </a:p>
      </dgm:t>
    </dgm:pt>
    <dgm:pt modelId="{CDE579C1-A861-B748-A4BE-B833376EF910}" type="parTrans" cxnId="{A6F376B6-6088-3E4D-8DDD-38ACDB33EDE0}">
      <dgm:prSet/>
      <dgm:spPr/>
      <dgm:t>
        <a:bodyPr/>
        <a:lstStyle/>
        <a:p>
          <a:endParaRPr lang="en-US"/>
        </a:p>
      </dgm:t>
    </dgm:pt>
    <dgm:pt modelId="{F491D82F-0EDA-744C-A3A6-DF7B3A82D62C}" type="sibTrans" cxnId="{A6F376B6-6088-3E4D-8DDD-38ACDB33EDE0}">
      <dgm:prSet/>
      <dgm:spPr/>
      <dgm:t>
        <a:bodyPr/>
        <a:lstStyle/>
        <a:p>
          <a:endParaRPr lang="en-US"/>
        </a:p>
      </dgm:t>
    </dgm:pt>
    <dgm:pt modelId="{9E415404-D25F-DB48-8519-8EAD544C892A}">
      <dgm:prSet phldrT="[Text]"/>
      <dgm:spPr/>
      <dgm:t>
        <a:bodyPr/>
        <a:lstStyle/>
        <a:p>
          <a:r>
            <a:rPr lang="en-US" dirty="0"/>
            <a:t>Delayed </a:t>
          </a:r>
        </a:p>
      </dgm:t>
    </dgm:pt>
    <dgm:pt modelId="{38A0C812-FB12-2D40-B7E4-989592C31258}" type="parTrans" cxnId="{7E892DDB-E032-F942-9E58-5715EFE4778E}">
      <dgm:prSet/>
      <dgm:spPr/>
      <dgm:t>
        <a:bodyPr/>
        <a:lstStyle/>
        <a:p>
          <a:endParaRPr lang="en-US"/>
        </a:p>
      </dgm:t>
    </dgm:pt>
    <dgm:pt modelId="{7209F985-40A9-C34F-BE21-5C1431858DB5}" type="sibTrans" cxnId="{7E892DDB-E032-F942-9E58-5715EFE4778E}">
      <dgm:prSet/>
      <dgm:spPr/>
      <dgm:t>
        <a:bodyPr/>
        <a:lstStyle/>
        <a:p>
          <a:endParaRPr lang="en-US"/>
        </a:p>
      </dgm:t>
    </dgm:pt>
    <dgm:pt modelId="{6F009975-6AE9-EB49-AAAE-3D8262810CB4}">
      <dgm:prSet phldrT="[Text]"/>
      <dgm:spPr/>
      <dgm:t>
        <a:bodyPr/>
        <a:lstStyle/>
        <a:p>
          <a:r>
            <a:rPr lang="en-US" dirty="0"/>
            <a:t>Acute</a:t>
          </a:r>
        </a:p>
      </dgm:t>
    </dgm:pt>
    <dgm:pt modelId="{632699FF-9478-CD4C-90CE-9690C6910ECC}" type="parTrans" cxnId="{07E79C86-D294-324A-BF3E-AFEE7CE95BA9}">
      <dgm:prSet/>
      <dgm:spPr/>
      <dgm:t>
        <a:bodyPr/>
        <a:lstStyle/>
        <a:p>
          <a:endParaRPr lang="en-US"/>
        </a:p>
      </dgm:t>
    </dgm:pt>
    <dgm:pt modelId="{20F2F933-DEC9-9F48-8EBC-A276F6023E89}" type="sibTrans" cxnId="{07E79C86-D294-324A-BF3E-AFEE7CE95BA9}">
      <dgm:prSet/>
      <dgm:spPr/>
      <dgm:t>
        <a:bodyPr/>
        <a:lstStyle/>
        <a:p>
          <a:endParaRPr lang="en-US"/>
        </a:p>
      </dgm:t>
    </dgm:pt>
    <dgm:pt modelId="{D3706EC2-F99A-214B-B38C-41849C027F42}">
      <dgm:prSet phldrT="[Text]"/>
      <dgm:spPr/>
      <dgm:t>
        <a:bodyPr/>
        <a:lstStyle/>
        <a:p>
          <a:r>
            <a:rPr lang="en-US" dirty="0"/>
            <a:t>NK1, 5HT3, Dexamethasone</a:t>
          </a:r>
        </a:p>
      </dgm:t>
    </dgm:pt>
    <dgm:pt modelId="{536B9C6C-CDB9-864B-87F4-F4BB0239E817}" type="parTrans" cxnId="{7DF2A755-5E1C-D545-90BC-1D481395F217}">
      <dgm:prSet/>
      <dgm:spPr/>
      <dgm:t>
        <a:bodyPr/>
        <a:lstStyle/>
        <a:p>
          <a:endParaRPr lang="en-US"/>
        </a:p>
      </dgm:t>
    </dgm:pt>
    <dgm:pt modelId="{ED8012FC-388C-094F-B528-1EDD04F7C9F5}" type="sibTrans" cxnId="{7DF2A755-5E1C-D545-90BC-1D481395F217}">
      <dgm:prSet/>
      <dgm:spPr/>
      <dgm:t>
        <a:bodyPr/>
        <a:lstStyle/>
        <a:p>
          <a:endParaRPr lang="en-US"/>
        </a:p>
      </dgm:t>
    </dgm:pt>
    <dgm:pt modelId="{161DF105-8C55-9546-8F79-8F62E6734207}">
      <dgm:prSet phldrT="[Text]"/>
      <dgm:spPr/>
      <dgm:t>
        <a:bodyPr/>
        <a:lstStyle/>
        <a:p>
          <a:r>
            <a:rPr lang="en-US" dirty="0"/>
            <a:t>Olanzapine</a:t>
          </a:r>
        </a:p>
      </dgm:t>
    </dgm:pt>
    <dgm:pt modelId="{0D961BDC-2A26-0B42-8AA6-123243FA2250}" type="parTrans" cxnId="{D24FA20C-849E-F347-802E-31245C3BD3F0}">
      <dgm:prSet/>
      <dgm:spPr/>
      <dgm:t>
        <a:bodyPr/>
        <a:lstStyle/>
        <a:p>
          <a:endParaRPr lang="en-US"/>
        </a:p>
      </dgm:t>
    </dgm:pt>
    <dgm:pt modelId="{CF84486A-D6CB-9F47-A995-3E69AAC98A39}" type="sibTrans" cxnId="{D24FA20C-849E-F347-802E-31245C3BD3F0}">
      <dgm:prSet/>
      <dgm:spPr/>
      <dgm:t>
        <a:bodyPr/>
        <a:lstStyle/>
        <a:p>
          <a:endParaRPr lang="en-US"/>
        </a:p>
      </dgm:t>
    </dgm:pt>
    <dgm:pt modelId="{B2D32D1B-0996-E843-8741-79B66FC1AF56}">
      <dgm:prSet phldrT="[Text]"/>
      <dgm:spPr/>
      <dgm:t>
        <a:bodyPr/>
        <a:lstStyle/>
        <a:p>
          <a:r>
            <a:rPr lang="en-US" dirty="0"/>
            <a:t>Olanzapine, NK1, Dexamethasone</a:t>
          </a:r>
        </a:p>
      </dgm:t>
    </dgm:pt>
    <dgm:pt modelId="{88F9AB9A-F771-D24A-9013-86902696DC39}" type="parTrans" cxnId="{C34A0496-54F2-074B-9D58-F4BE8A789DF2}">
      <dgm:prSet/>
      <dgm:spPr/>
      <dgm:t>
        <a:bodyPr/>
        <a:lstStyle/>
        <a:p>
          <a:endParaRPr lang="en-US"/>
        </a:p>
      </dgm:t>
    </dgm:pt>
    <dgm:pt modelId="{5FB4D46F-B01B-4349-B89A-73569783C436}" type="sibTrans" cxnId="{C34A0496-54F2-074B-9D58-F4BE8A789DF2}">
      <dgm:prSet/>
      <dgm:spPr/>
      <dgm:t>
        <a:bodyPr/>
        <a:lstStyle/>
        <a:p>
          <a:endParaRPr lang="en-US"/>
        </a:p>
      </dgm:t>
    </dgm:pt>
    <dgm:pt modelId="{B6C82770-A575-054F-B6BE-9EAF40425140}">
      <dgm:prSet phldrT="[Text]"/>
      <dgm:spPr/>
      <dgm:t>
        <a:bodyPr/>
        <a:lstStyle/>
        <a:p>
          <a:r>
            <a:rPr lang="en-US" dirty="0"/>
            <a:t>NK1, Dexamethasone</a:t>
          </a:r>
        </a:p>
      </dgm:t>
    </dgm:pt>
    <dgm:pt modelId="{D05F91C6-4FD5-834E-9BF0-BE424D12ED6F}" type="parTrans" cxnId="{948B838F-9290-494F-9369-FD750C4A4155}">
      <dgm:prSet/>
      <dgm:spPr/>
      <dgm:t>
        <a:bodyPr/>
        <a:lstStyle/>
        <a:p>
          <a:endParaRPr lang="en-US"/>
        </a:p>
      </dgm:t>
    </dgm:pt>
    <dgm:pt modelId="{73DB03D9-F079-9A4E-ACAC-A2D8C38926BA}" type="sibTrans" cxnId="{948B838F-9290-494F-9369-FD750C4A4155}">
      <dgm:prSet/>
      <dgm:spPr/>
      <dgm:t>
        <a:bodyPr/>
        <a:lstStyle/>
        <a:p>
          <a:endParaRPr lang="en-US"/>
        </a:p>
      </dgm:t>
    </dgm:pt>
    <dgm:pt modelId="{13F9A5D7-8059-2649-BD4A-751BF1C5FC91}" type="pres">
      <dgm:prSet presAssocID="{8B881860-3BCA-F249-BF02-89D34FE7CFAB}" presName="hierChild1" presStyleCnt="0">
        <dgm:presLayoutVars>
          <dgm:orgChart val="1"/>
          <dgm:chPref val="1"/>
          <dgm:dir/>
          <dgm:animOne val="branch"/>
          <dgm:animLvl val="lvl"/>
          <dgm:resizeHandles/>
        </dgm:presLayoutVars>
      </dgm:prSet>
      <dgm:spPr/>
    </dgm:pt>
    <dgm:pt modelId="{ABB9D6B7-9F6E-174C-A8C1-AEB9270E904C}" type="pres">
      <dgm:prSet presAssocID="{ED92A2DC-A450-4249-90FF-6BA6A7657960}" presName="hierRoot1" presStyleCnt="0">
        <dgm:presLayoutVars>
          <dgm:hierBranch val="init"/>
        </dgm:presLayoutVars>
      </dgm:prSet>
      <dgm:spPr/>
    </dgm:pt>
    <dgm:pt modelId="{B159E748-22E1-6241-AA57-0269EE5815E3}" type="pres">
      <dgm:prSet presAssocID="{ED92A2DC-A450-4249-90FF-6BA6A7657960}" presName="rootComposite1" presStyleCnt="0"/>
      <dgm:spPr/>
    </dgm:pt>
    <dgm:pt modelId="{6F79A166-930A-C14E-8EC7-B924B04A7CC1}" type="pres">
      <dgm:prSet presAssocID="{ED92A2DC-A450-4249-90FF-6BA6A7657960}" presName="rootText1" presStyleLbl="node0" presStyleIdx="0" presStyleCnt="1">
        <dgm:presLayoutVars>
          <dgm:chPref val="3"/>
        </dgm:presLayoutVars>
      </dgm:prSet>
      <dgm:spPr/>
    </dgm:pt>
    <dgm:pt modelId="{2849ED56-A531-FB47-A0BB-AA56C85291C4}" type="pres">
      <dgm:prSet presAssocID="{ED92A2DC-A450-4249-90FF-6BA6A7657960}" presName="rootConnector1" presStyleLbl="node1" presStyleIdx="0" presStyleCnt="0"/>
      <dgm:spPr/>
    </dgm:pt>
    <dgm:pt modelId="{87D0355E-84CE-944A-9BFB-895E6E0176EE}" type="pres">
      <dgm:prSet presAssocID="{ED92A2DC-A450-4249-90FF-6BA6A7657960}" presName="hierChild2" presStyleCnt="0"/>
      <dgm:spPr/>
    </dgm:pt>
    <dgm:pt modelId="{1A9DBDEF-BAAC-8D4E-A6FF-F85F3969E8E6}" type="pres">
      <dgm:prSet presAssocID="{632699FF-9478-CD4C-90CE-9690C6910ECC}" presName="Name37" presStyleLbl="parChTrans1D2" presStyleIdx="0" presStyleCnt="2"/>
      <dgm:spPr/>
    </dgm:pt>
    <dgm:pt modelId="{B64C993B-7BA8-D548-B8C5-92F12B4A730C}" type="pres">
      <dgm:prSet presAssocID="{6F009975-6AE9-EB49-AAAE-3D8262810CB4}" presName="hierRoot2" presStyleCnt="0">
        <dgm:presLayoutVars>
          <dgm:hierBranch val="init"/>
        </dgm:presLayoutVars>
      </dgm:prSet>
      <dgm:spPr/>
    </dgm:pt>
    <dgm:pt modelId="{6AEC2A91-23AE-1F4A-BFC5-8EF81CFF059D}" type="pres">
      <dgm:prSet presAssocID="{6F009975-6AE9-EB49-AAAE-3D8262810CB4}" presName="rootComposite" presStyleCnt="0"/>
      <dgm:spPr/>
    </dgm:pt>
    <dgm:pt modelId="{2410E677-2280-2B42-A9F1-00AECA978E1E}" type="pres">
      <dgm:prSet presAssocID="{6F009975-6AE9-EB49-AAAE-3D8262810CB4}" presName="rootText" presStyleLbl="node2" presStyleIdx="0" presStyleCnt="2">
        <dgm:presLayoutVars>
          <dgm:chPref val="3"/>
        </dgm:presLayoutVars>
      </dgm:prSet>
      <dgm:spPr/>
    </dgm:pt>
    <dgm:pt modelId="{32063D58-F93A-FE4F-BFE8-8767A8100D6D}" type="pres">
      <dgm:prSet presAssocID="{6F009975-6AE9-EB49-AAAE-3D8262810CB4}" presName="rootConnector" presStyleLbl="node2" presStyleIdx="0" presStyleCnt="2"/>
      <dgm:spPr/>
    </dgm:pt>
    <dgm:pt modelId="{0CC5E345-1814-A64E-BB91-237D0E0D6345}" type="pres">
      <dgm:prSet presAssocID="{6F009975-6AE9-EB49-AAAE-3D8262810CB4}" presName="hierChild4" presStyleCnt="0"/>
      <dgm:spPr/>
    </dgm:pt>
    <dgm:pt modelId="{B9C24F36-D80F-7946-B91B-0253D89212FE}" type="pres">
      <dgm:prSet presAssocID="{536B9C6C-CDB9-864B-87F4-F4BB0239E817}" presName="Name37" presStyleLbl="parChTrans1D3" presStyleIdx="0" presStyleCnt="4"/>
      <dgm:spPr/>
    </dgm:pt>
    <dgm:pt modelId="{AA3AA9A4-6400-1B43-BACF-DE0F81B60A09}" type="pres">
      <dgm:prSet presAssocID="{D3706EC2-F99A-214B-B38C-41849C027F42}" presName="hierRoot2" presStyleCnt="0">
        <dgm:presLayoutVars>
          <dgm:hierBranch val="init"/>
        </dgm:presLayoutVars>
      </dgm:prSet>
      <dgm:spPr/>
    </dgm:pt>
    <dgm:pt modelId="{682A2841-174F-9546-BFC2-A01D0C39804C}" type="pres">
      <dgm:prSet presAssocID="{D3706EC2-F99A-214B-B38C-41849C027F42}" presName="rootComposite" presStyleCnt="0"/>
      <dgm:spPr/>
    </dgm:pt>
    <dgm:pt modelId="{1355368C-65E8-B641-80AF-92C7F7D32E9F}" type="pres">
      <dgm:prSet presAssocID="{D3706EC2-F99A-214B-B38C-41849C027F42}" presName="rootText" presStyleLbl="node3" presStyleIdx="0" presStyleCnt="4">
        <dgm:presLayoutVars>
          <dgm:chPref val="3"/>
        </dgm:presLayoutVars>
      </dgm:prSet>
      <dgm:spPr/>
    </dgm:pt>
    <dgm:pt modelId="{04360921-E8AC-334C-8A7C-40886C0595C3}" type="pres">
      <dgm:prSet presAssocID="{D3706EC2-F99A-214B-B38C-41849C027F42}" presName="rootConnector" presStyleLbl="node3" presStyleIdx="0" presStyleCnt="4"/>
      <dgm:spPr/>
    </dgm:pt>
    <dgm:pt modelId="{6D3876B7-F347-2944-B0C4-AAE0B577C46B}" type="pres">
      <dgm:prSet presAssocID="{D3706EC2-F99A-214B-B38C-41849C027F42}" presName="hierChild4" presStyleCnt="0"/>
      <dgm:spPr/>
    </dgm:pt>
    <dgm:pt modelId="{DB7C6ED8-9A37-F542-B101-C3E1C8006FBE}" type="pres">
      <dgm:prSet presAssocID="{D3706EC2-F99A-214B-B38C-41849C027F42}" presName="hierChild5" presStyleCnt="0"/>
      <dgm:spPr/>
    </dgm:pt>
    <dgm:pt modelId="{38F5F725-8F9B-B948-8027-31959CADB407}" type="pres">
      <dgm:prSet presAssocID="{6F009975-6AE9-EB49-AAAE-3D8262810CB4}" presName="hierChild5" presStyleCnt="0"/>
      <dgm:spPr/>
    </dgm:pt>
    <dgm:pt modelId="{8C6C9AC8-DB82-7743-B6A5-1D8EF8360141}" type="pres">
      <dgm:prSet presAssocID="{38A0C812-FB12-2D40-B7E4-989592C31258}" presName="Name37" presStyleLbl="parChTrans1D2" presStyleIdx="1" presStyleCnt="2"/>
      <dgm:spPr/>
    </dgm:pt>
    <dgm:pt modelId="{B0176890-2253-2649-BB43-FD1FC593D378}" type="pres">
      <dgm:prSet presAssocID="{9E415404-D25F-DB48-8519-8EAD544C892A}" presName="hierRoot2" presStyleCnt="0">
        <dgm:presLayoutVars>
          <dgm:hierBranch val="init"/>
        </dgm:presLayoutVars>
      </dgm:prSet>
      <dgm:spPr/>
    </dgm:pt>
    <dgm:pt modelId="{E008FF15-F713-7B4E-BA80-0A7AF9764B27}" type="pres">
      <dgm:prSet presAssocID="{9E415404-D25F-DB48-8519-8EAD544C892A}" presName="rootComposite" presStyleCnt="0"/>
      <dgm:spPr/>
    </dgm:pt>
    <dgm:pt modelId="{D3930795-141A-4342-85AB-975411976D6B}" type="pres">
      <dgm:prSet presAssocID="{9E415404-D25F-DB48-8519-8EAD544C892A}" presName="rootText" presStyleLbl="node2" presStyleIdx="1" presStyleCnt="2">
        <dgm:presLayoutVars>
          <dgm:chPref val="3"/>
        </dgm:presLayoutVars>
      </dgm:prSet>
      <dgm:spPr/>
    </dgm:pt>
    <dgm:pt modelId="{2D715CF9-A140-BC41-BA5D-CCAF90EE667D}" type="pres">
      <dgm:prSet presAssocID="{9E415404-D25F-DB48-8519-8EAD544C892A}" presName="rootConnector" presStyleLbl="node2" presStyleIdx="1" presStyleCnt="2"/>
      <dgm:spPr/>
    </dgm:pt>
    <dgm:pt modelId="{8C617433-1492-A544-9F4A-AE332E406682}" type="pres">
      <dgm:prSet presAssocID="{9E415404-D25F-DB48-8519-8EAD544C892A}" presName="hierChild4" presStyleCnt="0"/>
      <dgm:spPr/>
    </dgm:pt>
    <dgm:pt modelId="{AA9AF6F6-81CC-A141-804B-C5C0444A3F93}" type="pres">
      <dgm:prSet presAssocID="{0D961BDC-2A26-0B42-8AA6-123243FA2250}" presName="Name37" presStyleLbl="parChTrans1D3" presStyleIdx="1" presStyleCnt="4"/>
      <dgm:spPr/>
    </dgm:pt>
    <dgm:pt modelId="{1615E524-0AD0-1A48-984B-A6583A55E31A}" type="pres">
      <dgm:prSet presAssocID="{161DF105-8C55-9546-8F79-8F62E6734207}" presName="hierRoot2" presStyleCnt="0">
        <dgm:presLayoutVars>
          <dgm:hierBranch val="init"/>
        </dgm:presLayoutVars>
      </dgm:prSet>
      <dgm:spPr/>
    </dgm:pt>
    <dgm:pt modelId="{3229423C-59CA-AF4E-88DF-0BDAEB35A684}" type="pres">
      <dgm:prSet presAssocID="{161DF105-8C55-9546-8F79-8F62E6734207}" presName="rootComposite" presStyleCnt="0"/>
      <dgm:spPr/>
    </dgm:pt>
    <dgm:pt modelId="{849F4537-31C5-D645-BB19-B950AAEDD624}" type="pres">
      <dgm:prSet presAssocID="{161DF105-8C55-9546-8F79-8F62E6734207}" presName="rootText" presStyleLbl="node3" presStyleIdx="1" presStyleCnt="4">
        <dgm:presLayoutVars>
          <dgm:chPref val="3"/>
        </dgm:presLayoutVars>
      </dgm:prSet>
      <dgm:spPr/>
    </dgm:pt>
    <dgm:pt modelId="{DF946DB6-1105-1647-BCFF-E12B868AB0A5}" type="pres">
      <dgm:prSet presAssocID="{161DF105-8C55-9546-8F79-8F62E6734207}" presName="rootConnector" presStyleLbl="node3" presStyleIdx="1" presStyleCnt="4"/>
      <dgm:spPr/>
    </dgm:pt>
    <dgm:pt modelId="{332F0CA5-2CD6-8749-B4DA-525DEF0654F7}" type="pres">
      <dgm:prSet presAssocID="{161DF105-8C55-9546-8F79-8F62E6734207}" presName="hierChild4" presStyleCnt="0"/>
      <dgm:spPr/>
    </dgm:pt>
    <dgm:pt modelId="{E0B4DD0C-37CA-3444-95BF-F2A29A164558}" type="pres">
      <dgm:prSet presAssocID="{161DF105-8C55-9546-8F79-8F62E6734207}" presName="hierChild5" presStyleCnt="0"/>
      <dgm:spPr/>
    </dgm:pt>
    <dgm:pt modelId="{A10827A9-4AA7-6444-8A7E-34A7996D1260}" type="pres">
      <dgm:prSet presAssocID="{88F9AB9A-F771-D24A-9013-86902696DC39}" presName="Name37" presStyleLbl="parChTrans1D3" presStyleIdx="2" presStyleCnt="4"/>
      <dgm:spPr/>
    </dgm:pt>
    <dgm:pt modelId="{8FFB0710-4811-5B48-8370-1815C6B9B3CB}" type="pres">
      <dgm:prSet presAssocID="{B2D32D1B-0996-E843-8741-79B66FC1AF56}" presName="hierRoot2" presStyleCnt="0">
        <dgm:presLayoutVars>
          <dgm:hierBranch val="init"/>
        </dgm:presLayoutVars>
      </dgm:prSet>
      <dgm:spPr/>
    </dgm:pt>
    <dgm:pt modelId="{C2E79663-1448-FB46-BF74-0DF4EE87D4BE}" type="pres">
      <dgm:prSet presAssocID="{B2D32D1B-0996-E843-8741-79B66FC1AF56}" presName="rootComposite" presStyleCnt="0"/>
      <dgm:spPr/>
    </dgm:pt>
    <dgm:pt modelId="{241B2E56-D89E-D142-BA1F-72BA9B66FD8C}" type="pres">
      <dgm:prSet presAssocID="{B2D32D1B-0996-E843-8741-79B66FC1AF56}" presName="rootText" presStyleLbl="node3" presStyleIdx="2" presStyleCnt="4">
        <dgm:presLayoutVars>
          <dgm:chPref val="3"/>
        </dgm:presLayoutVars>
      </dgm:prSet>
      <dgm:spPr/>
    </dgm:pt>
    <dgm:pt modelId="{B8BC5548-D8FA-0045-82F8-BBE6D0632088}" type="pres">
      <dgm:prSet presAssocID="{B2D32D1B-0996-E843-8741-79B66FC1AF56}" presName="rootConnector" presStyleLbl="node3" presStyleIdx="2" presStyleCnt="4"/>
      <dgm:spPr/>
    </dgm:pt>
    <dgm:pt modelId="{7B6ADBAC-E7B4-B848-9DF2-DE7809405903}" type="pres">
      <dgm:prSet presAssocID="{B2D32D1B-0996-E843-8741-79B66FC1AF56}" presName="hierChild4" presStyleCnt="0"/>
      <dgm:spPr/>
    </dgm:pt>
    <dgm:pt modelId="{FD633090-77B0-6E48-BE3E-3E07725DD455}" type="pres">
      <dgm:prSet presAssocID="{B2D32D1B-0996-E843-8741-79B66FC1AF56}" presName="hierChild5" presStyleCnt="0"/>
      <dgm:spPr/>
    </dgm:pt>
    <dgm:pt modelId="{A859855A-7DC2-BA45-AB3D-8D5B9175A5A5}" type="pres">
      <dgm:prSet presAssocID="{D05F91C6-4FD5-834E-9BF0-BE424D12ED6F}" presName="Name37" presStyleLbl="parChTrans1D3" presStyleIdx="3" presStyleCnt="4"/>
      <dgm:spPr/>
    </dgm:pt>
    <dgm:pt modelId="{0F9B1776-0DFE-244E-8125-B06805DE6753}" type="pres">
      <dgm:prSet presAssocID="{B6C82770-A575-054F-B6BE-9EAF40425140}" presName="hierRoot2" presStyleCnt="0">
        <dgm:presLayoutVars>
          <dgm:hierBranch val="init"/>
        </dgm:presLayoutVars>
      </dgm:prSet>
      <dgm:spPr/>
    </dgm:pt>
    <dgm:pt modelId="{A719A29F-20DC-2A4B-BF88-DB9F0350D955}" type="pres">
      <dgm:prSet presAssocID="{B6C82770-A575-054F-B6BE-9EAF40425140}" presName="rootComposite" presStyleCnt="0"/>
      <dgm:spPr/>
    </dgm:pt>
    <dgm:pt modelId="{73445367-2E4A-2443-A721-AC49C8402199}" type="pres">
      <dgm:prSet presAssocID="{B6C82770-A575-054F-B6BE-9EAF40425140}" presName="rootText" presStyleLbl="node3" presStyleIdx="3" presStyleCnt="4">
        <dgm:presLayoutVars>
          <dgm:chPref val="3"/>
        </dgm:presLayoutVars>
      </dgm:prSet>
      <dgm:spPr/>
    </dgm:pt>
    <dgm:pt modelId="{D9022430-32DB-0A4A-B17E-8292E62107E9}" type="pres">
      <dgm:prSet presAssocID="{B6C82770-A575-054F-B6BE-9EAF40425140}" presName="rootConnector" presStyleLbl="node3" presStyleIdx="3" presStyleCnt="4"/>
      <dgm:spPr/>
    </dgm:pt>
    <dgm:pt modelId="{17D78931-45C8-1D41-BB24-D4F7369BE619}" type="pres">
      <dgm:prSet presAssocID="{B6C82770-A575-054F-B6BE-9EAF40425140}" presName="hierChild4" presStyleCnt="0"/>
      <dgm:spPr/>
    </dgm:pt>
    <dgm:pt modelId="{66AF0C54-F4AC-5E49-9D72-D54D26921E35}" type="pres">
      <dgm:prSet presAssocID="{B6C82770-A575-054F-B6BE-9EAF40425140}" presName="hierChild5" presStyleCnt="0"/>
      <dgm:spPr/>
    </dgm:pt>
    <dgm:pt modelId="{3B13671B-E280-5649-A4F4-DAE1787248A5}" type="pres">
      <dgm:prSet presAssocID="{9E415404-D25F-DB48-8519-8EAD544C892A}" presName="hierChild5" presStyleCnt="0"/>
      <dgm:spPr/>
    </dgm:pt>
    <dgm:pt modelId="{78D05D76-21E4-8E44-937B-E80AF7EEE4EF}" type="pres">
      <dgm:prSet presAssocID="{ED92A2DC-A450-4249-90FF-6BA6A7657960}" presName="hierChild3" presStyleCnt="0"/>
      <dgm:spPr/>
    </dgm:pt>
  </dgm:ptLst>
  <dgm:cxnLst>
    <dgm:cxn modelId="{D24FA20C-849E-F347-802E-31245C3BD3F0}" srcId="{9E415404-D25F-DB48-8519-8EAD544C892A}" destId="{161DF105-8C55-9546-8F79-8F62E6734207}" srcOrd="0" destOrd="0" parTransId="{0D961BDC-2A26-0B42-8AA6-123243FA2250}" sibTransId="{CF84486A-D6CB-9F47-A995-3E69AAC98A39}"/>
    <dgm:cxn modelId="{EAD9DE10-C7D4-1745-A09F-6C80B00B625E}" type="presOf" srcId="{6F009975-6AE9-EB49-AAAE-3D8262810CB4}" destId="{32063D58-F93A-FE4F-BFE8-8767A8100D6D}" srcOrd="1" destOrd="0" presId="urn:microsoft.com/office/officeart/2005/8/layout/orgChart1"/>
    <dgm:cxn modelId="{DAA7221A-EC92-7A4A-A256-D2034215BD47}" type="presOf" srcId="{D05F91C6-4FD5-834E-9BF0-BE424D12ED6F}" destId="{A859855A-7DC2-BA45-AB3D-8D5B9175A5A5}" srcOrd="0" destOrd="0" presId="urn:microsoft.com/office/officeart/2005/8/layout/orgChart1"/>
    <dgm:cxn modelId="{5D5D6C1B-6417-F444-B8FD-7ECE25F088A0}" type="presOf" srcId="{88F9AB9A-F771-D24A-9013-86902696DC39}" destId="{A10827A9-4AA7-6444-8A7E-34A7996D1260}" srcOrd="0" destOrd="0" presId="urn:microsoft.com/office/officeart/2005/8/layout/orgChart1"/>
    <dgm:cxn modelId="{AFDD8721-A9C7-5F41-B285-0E263B25B30E}" type="presOf" srcId="{B2D32D1B-0996-E843-8741-79B66FC1AF56}" destId="{241B2E56-D89E-D142-BA1F-72BA9B66FD8C}" srcOrd="0" destOrd="0" presId="urn:microsoft.com/office/officeart/2005/8/layout/orgChart1"/>
    <dgm:cxn modelId="{5623BE2D-66BB-A544-8119-6B03C5B4ABEA}" type="presOf" srcId="{B2D32D1B-0996-E843-8741-79B66FC1AF56}" destId="{B8BC5548-D8FA-0045-82F8-BBE6D0632088}" srcOrd="1" destOrd="0" presId="urn:microsoft.com/office/officeart/2005/8/layout/orgChart1"/>
    <dgm:cxn modelId="{8527224B-BDC9-1C48-9065-CCABF114EFD1}" type="presOf" srcId="{161DF105-8C55-9546-8F79-8F62E6734207}" destId="{849F4537-31C5-D645-BB19-B950AAEDD624}" srcOrd="0" destOrd="0" presId="urn:microsoft.com/office/officeart/2005/8/layout/orgChart1"/>
    <dgm:cxn modelId="{A6EC204F-5A11-C844-973B-2FBD2C7F02DA}" type="presOf" srcId="{B6C82770-A575-054F-B6BE-9EAF40425140}" destId="{D9022430-32DB-0A4A-B17E-8292E62107E9}" srcOrd="1" destOrd="0" presId="urn:microsoft.com/office/officeart/2005/8/layout/orgChart1"/>
    <dgm:cxn modelId="{7DF2A755-5E1C-D545-90BC-1D481395F217}" srcId="{6F009975-6AE9-EB49-AAAE-3D8262810CB4}" destId="{D3706EC2-F99A-214B-B38C-41849C027F42}" srcOrd="0" destOrd="0" parTransId="{536B9C6C-CDB9-864B-87F4-F4BB0239E817}" sibTransId="{ED8012FC-388C-094F-B528-1EDD04F7C9F5}"/>
    <dgm:cxn modelId="{6048C676-2D39-D44E-830C-074C10D156A4}" type="presOf" srcId="{38A0C812-FB12-2D40-B7E4-989592C31258}" destId="{8C6C9AC8-DB82-7743-B6A5-1D8EF8360141}" srcOrd="0" destOrd="0" presId="urn:microsoft.com/office/officeart/2005/8/layout/orgChart1"/>
    <dgm:cxn modelId="{6056F17C-1DE0-7F4C-8055-B00212B72BFB}" type="presOf" srcId="{632699FF-9478-CD4C-90CE-9690C6910ECC}" destId="{1A9DBDEF-BAAC-8D4E-A6FF-F85F3969E8E6}" srcOrd="0" destOrd="0" presId="urn:microsoft.com/office/officeart/2005/8/layout/orgChart1"/>
    <dgm:cxn modelId="{C8D32F84-274D-2B42-B5E3-8EB4692E6E5B}" type="presOf" srcId="{8B881860-3BCA-F249-BF02-89D34FE7CFAB}" destId="{13F9A5D7-8059-2649-BD4A-751BF1C5FC91}" srcOrd="0" destOrd="0" presId="urn:microsoft.com/office/officeart/2005/8/layout/orgChart1"/>
    <dgm:cxn modelId="{07E79C86-D294-324A-BF3E-AFEE7CE95BA9}" srcId="{ED92A2DC-A450-4249-90FF-6BA6A7657960}" destId="{6F009975-6AE9-EB49-AAAE-3D8262810CB4}" srcOrd="0" destOrd="0" parTransId="{632699FF-9478-CD4C-90CE-9690C6910ECC}" sibTransId="{20F2F933-DEC9-9F48-8EBC-A276F6023E89}"/>
    <dgm:cxn modelId="{8D7C5C87-2CAC-F44A-B02B-4FD4E7EE6D8E}" type="presOf" srcId="{6F009975-6AE9-EB49-AAAE-3D8262810CB4}" destId="{2410E677-2280-2B42-A9F1-00AECA978E1E}" srcOrd="0" destOrd="0" presId="urn:microsoft.com/office/officeart/2005/8/layout/orgChart1"/>
    <dgm:cxn modelId="{948B838F-9290-494F-9369-FD750C4A4155}" srcId="{9E415404-D25F-DB48-8519-8EAD544C892A}" destId="{B6C82770-A575-054F-B6BE-9EAF40425140}" srcOrd="2" destOrd="0" parTransId="{D05F91C6-4FD5-834E-9BF0-BE424D12ED6F}" sibTransId="{73DB03D9-F079-9A4E-ACAC-A2D8C38926BA}"/>
    <dgm:cxn modelId="{2D099A92-92D4-7A49-AE56-315056BA6AB8}" type="presOf" srcId="{161DF105-8C55-9546-8F79-8F62E6734207}" destId="{DF946DB6-1105-1647-BCFF-E12B868AB0A5}" srcOrd="1" destOrd="0" presId="urn:microsoft.com/office/officeart/2005/8/layout/orgChart1"/>
    <dgm:cxn modelId="{C34A0496-54F2-074B-9D58-F4BE8A789DF2}" srcId="{9E415404-D25F-DB48-8519-8EAD544C892A}" destId="{B2D32D1B-0996-E843-8741-79B66FC1AF56}" srcOrd="1" destOrd="0" parTransId="{88F9AB9A-F771-D24A-9013-86902696DC39}" sibTransId="{5FB4D46F-B01B-4349-B89A-73569783C436}"/>
    <dgm:cxn modelId="{E86A7A9C-DA6A-0E49-AAD2-27945CDCE9D6}" type="presOf" srcId="{D3706EC2-F99A-214B-B38C-41849C027F42}" destId="{1355368C-65E8-B641-80AF-92C7F7D32E9F}" srcOrd="0" destOrd="0" presId="urn:microsoft.com/office/officeart/2005/8/layout/orgChart1"/>
    <dgm:cxn modelId="{0A4726A1-44CC-FF45-A04F-CFE93E4E17E3}" type="presOf" srcId="{D3706EC2-F99A-214B-B38C-41849C027F42}" destId="{04360921-E8AC-334C-8A7C-40886C0595C3}" srcOrd="1" destOrd="0" presId="urn:microsoft.com/office/officeart/2005/8/layout/orgChart1"/>
    <dgm:cxn modelId="{A6F376B6-6088-3E4D-8DDD-38ACDB33EDE0}" srcId="{8B881860-3BCA-F249-BF02-89D34FE7CFAB}" destId="{ED92A2DC-A450-4249-90FF-6BA6A7657960}" srcOrd="0" destOrd="0" parTransId="{CDE579C1-A861-B748-A4BE-B833376EF910}" sibTransId="{F491D82F-0EDA-744C-A3A6-DF7B3A82D62C}"/>
    <dgm:cxn modelId="{FC09FFBA-0279-454E-A220-98583718D81F}" type="presOf" srcId="{B6C82770-A575-054F-B6BE-9EAF40425140}" destId="{73445367-2E4A-2443-A721-AC49C8402199}" srcOrd="0" destOrd="0" presId="urn:microsoft.com/office/officeart/2005/8/layout/orgChart1"/>
    <dgm:cxn modelId="{67A2D3CE-C8F8-004F-A84B-239C665585AE}" type="presOf" srcId="{9E415404-D25F-DB48-8519-8EAD544C892A}" destId="{2D715CF9-A140-BC41-BA5D-CCAF90EE667D}" srcOrd="1" destOrd="0" presId="urn:microsoft.com/office/officeart/2005/8/layout/orgChart1"/>
    <dgm:cxn modelId="{8D1BACD3-A5DA-374A-B20B-E180B0A93A97}" type="presOf" srcId="{9E415404-D25F-DB48-8519-8EAD544C892A}" destId="{D3930795-141A-4342-85AB-975411976D6B}" srcOrd="0" destOrd="0" presId="urn:microsoft.com/office/officeart/2005/8/layout/orgChart1"/>
    <dgm:cxn modelId="{7E892DDB-E032-F942-9E58-5715EFE4778E}" srcId="{ED92A2DC-A450-4249-90FF-6BA6A7657960}" destId="{9E415404-D25F-DB48-8519-8EAD544C892A}" srcOrd="1" destOrd="0" parTransId="{38A0C812-FB12-2D40-B7E4-989592C31258}" sibTransId="{7209F985-40A9-C34F-BE21-5C1431858DB5}"/>
    <dgm:cxn modelId="{ADF520DE-D3D5-1E44-B1CE-C327F908BDD3}" type="presOf" srcId="{ED92A2DC-A450-4249-90FF-6BA6A7657960}" destId="{2849ED56-A531-FB47-A0BB-AA56C85291C4}" srcOrd="1" destOrd="0" presId="urn:microsoft.com/office/officeart/2005/8/layout/orgChart1"/>
    <dgm:cxn modelId="{92313BE9-5E40-674E-AFB1-9EB8D2098745}" type="presOf" srcId="{ED92A2DC-A450-4249-90FF-6BA6A7657960}" destId="{6F79A166-930A-C14E-8EC7-B924B04A7CC1}" srcOrd="0" destOrd="0" presId="urn:microsoft.com/office/officeart/2005/8/layout/orgChart1"/>
    <dgm:cxn modelId="{E068CFF2-909C-8848-8339-87B44E7EA94F}" type="presOf" srcId="{0D961BDC-2A26-0B42-8AA6-123243FA2250}" destId="{AA9AF6F6-81CC-A141-804B-C5C0444A3F93}" srcOrd="0" destOrd="0" presId="urn:microsoft.com/office/officeart/2005/8/layout/orgChart1"/>
    <dgm:cxn modelId="{DBB582FF-05EA-E941-BCE8-8D8F7D02D60D}" type="presOf" srcId="{536B9C6C-CDB9-864B-87F4-F4BB0239E817}" destId="{B9C24F36-D80F-7946-B91B-0253D89212FE}" srcOrd="0" destOrd="0" presId="urn:microsoft.com/office/officeart/2005/8/layout/orgChart1"/>
    <dgm:cxn modelId="{F9ABA0EB-DEF6-0C41-A7F2-EE2D402B3FA9}" type="presParOf" srcId="{13F9A5D7-8059-2649-BD4A-751BF1C5FC91}" destId="{ABB9D6B7-9F6E-174C-A8C1-AEB9270E904C}" srcOrd="0" destOrd="0" presId="urn:microsoft.com/office/officeart/2005/8/layout/orgChart1"/>
    <dgm:cxn modelId="{0F719666-6953-574B-AF09-CD0B633AE0FC}" type="presParOf" srcId="{ABB9D6B7-9F6E-174C-A8C1-AEB9270E904C}" destId="{B159E748-22E1-6241-AA57-0269EE5815E3}" srcOrd="0" destOrd="0" presId="urn:microsoft.com/office/officeart/2005/8/layout/orgChart1"/>
    <dgm:cxn modelId="{08B181C9-4E51-8245-B2C0-A3355650DE6A}" type="presParOf" srcId="{B159E748-22E1-6241-AA57-0269EE5815E3}" destId="{6F79A166-930A-C14E-8EC7-B924B04A7CC1}" srcOrd="0" destOrd="0" presId="urn:microsoft.com/office/officeart/2005/8/layout/orgChart1"/>
    <dgm:cxn modelId="{6AEDB1B3-F954-A84F-8C4C-1D7E18E65AFC}" type="presParOf" srcId="{B159E748-22E1-6241-AA57-0269EE5815E3}" destId="{2849ED56-A531-FB47-A0BB-AA56C85291C4}" srcOrd="1" destOrd="0" presId="urn:microsoft.com/office/officeart/2005/8/layout/orgChart1"/>
    <dgm:cxn modelId="{92D81AD8-E1DB-C848-8D2E-DE649AF34C71}" type="presParOf" srcId="{ABB9D6B7-9F6E-174C-A8C1-AEB9270E904C}" destId="{87D0355E-84CE-944A-9BFB-895E6E0176EE}" srcOrd="1" destOrd="0" presId="urn:microsoft.com/office/officeart/2005/8/layout/orgChart1"/>
    <dgm:cxn modelId="{B0F2A46D-2CDF-8144-8C8C-B7B95BE609E6}" type="presParOf" srcId="{87D0355E-84CE-944A-9BFB-895E6E0176EE}" destId="{1A9DBDEF-BAAC-8D4E-A6FF-F85F3969E8E6}" srcOrd="0" destOrd="0" presId="urn:microsoft.com/office/officeart/2005/8/layout/orgChart1"/>
    <dgm:cxn modelId="{3B65BC0B-6645-8446-AAC4-97AEFFAA826D}" type="presParOf" srcId="{87D0355E-84CE-944A-9BFB-895E6E0176EE}" destId="{B64C993B-7BA8-D548-B8C5-92F12B4A730C}" srcOrd="1" destOrd="0" presId="urn:microsoft.com/office/officeart/2005/8/layout/orgChart1"/>
    <dgm:cxn modelId="{888BC92C-2D10-D242-9639-37714572A6A9}" type="presParOf" srcId="{B64C993B-7BA8-D548-B8C5-92F12B4A730C}" destId="{6AEC2A91-23AE-1F4A-BFC5-8EF81CFF059D}" srcOrd="0" destOrd="0" presId="urn:microsoft.com/office/officeart/2005/8/layout/orgChart1"/>
    <dgm:cxn modelId="{364291D5-68D5-1B4D-8D88-28DE97F2FE05}" type="presParOf" srcId="{6AEC2A91-23AE-1F4A-BFC5-8EF81CFF059D}" destId="{2410E677-2280-2B42-A9F1-00AECA978E1E}" srcOrd="0" destOrd="0" presId="urn:microsoft.com/office/officeart/2005/8/layout/orgChart1"/>
    <dgm:cxn modelId="{08DB07C1-00BE-664D-A015-7E0C820E3DBF}" type="presParOf" srcId="{6AEC2A91-23AE-1F4A-BFC5-8EF81CFF059D}" destId="{32063D58-F93A-FE4F-BFE8-8767A8100D6D}" srcOrd="1" destOrd="0" presId="urn:microsoft.com/office/officeart/2005/8/layout/orgChart1"/>
    <dgm:cxn modelId="{BA5694DA-5CC4-C74C-813E-55D5EC5F5B3C}" type="presParOf" srcId="{B64C993B-7BA8-D548-B8C5-92F12B4A730C}" destId="{0CC5E345-1814-A64E-BB91-237D0E0D6345}" srcOrd="1" destOrd="0" presId="urn:microsoft.com/office/officeart/2005/8/layout/orgChart1"/>
    <dgm:cxn modelId="{220A218C-8DA9-C645-BE5A-B4FA5102F2C1}" type="presParOf" srcId="{0CC5E345-1814-A64E-BB91-237D0E0D6345}" destId="{B9C24F36-D80F-7946-B91B-0253D89212FE}" srcOrd="0" destOrd="0" presId="urn:microsoft.com/office/officeart/2005/8/layout/orgChart1"/>
    <dgm:cxn modelId="{C9E793A9-FBD7-A046-83C5-DFFEA3E45930}" type="presParOf" srcId="{0CC5E345-1814-A64E-BB91-237D0E0D6345}" destId="{AA3AA9A4-6400-1B43-BACF-DE0F81B60A09}" srcOrd="1" destOrd="0" presId="urn:microsoft.com/office/officeart/2005/8/layout/orgChart1"/>
    <dgm:cxn modelId="{D722A16D-DB02-EA42-A316-D18C91CC9C19}" type="presParOf" srcId="{AA3AA9A4-6400-1B43-BACF-DE0F81B60A09}" destId="{682A2841-174F-9546-BFC2-A01D0C39804C}" srcOrd="0" destOrd="0" presId="urn:microsoft.com/office/officeart/2005/8/layout/orgChart1"/>
    <dgm:cxn modelId="{3B5B690F-0860-914D-BDF4-D6F20C250111}" type="presParOf" srcId="{682A2841-174F-9546-BFC2-A01D0C39804C}" destId="{1355368C-65E8-B641-80AF-92C7F7D32E9F}" srcOrd="0" destOrd="0" presId="urn:microsoft.com/office/officeart/2005/8/layout/orgChart1"/>
    <dgm:cxn modelId="{42EF6536-B35E-4446-B12F-DF064A5BB33C}" type="presParOf" srcId="{682A2841-174F-9546-BFC2-A01D0C39804C}" destId="{04360921-E8AC-334C-8A7C-40886C0595C3}" srcOrd="1" destOrd="0" presId="urn:microsoft.com/office/officeart/2005/8/layout/orgChart1"/>
    <dgm:cxn modelId="{F76F231A-63D2-044F-AB6F-6B83FA54B050}" type="presParOf" srcId="{AA3AA9A4-6400-1B43-BACF-DE0F81B60A09}" destId="{6D3876B7-F347-2944-B0C4-AAE0B577C46B}" srcOrd="1" destOrd="0" presId="urn:microsoft.com/office/officeart/2005/8/layout/orgChart1"/>
    <dgm:cxn modelId="{40C705ED-8289-4848-9DA7-FE3FAC75AEE8}" type="presParOf" srcId="{AA3AA9A4-6400-1B43-BACF-DE0F81B60A09}" destId="{DB7C6ED8-9A37-F542-B101-C3E1C8006FBE}" srcOrd="2" destOrd="0" presId="urn:microsoft.com/office/officeart/2005/8/layout/orgChart1"/>
    <dgm:cxn modelId="{D359520F-7055-8846-8CB2-80D01F54FEED}" type="presParOf" srcId="{B64C993B-7BA8-D548-B8C5-92F12B4A730C}" destId="{38F5F725-8F9B-B948-8027-31959CADB407}" srcOrd="2" destOrd="0" presId="urn:microsoft.com/office/officeart/2005/8/layout/orgChart1"/>
    <dgm:cxn modelId="{DFC8F0C7-00F2-B94D-9052-1EF3C4B193D9}" type="presParOf" srcId="{87D0355E-84CE-944A-9BFB-895E6E0176EE}" destId="{8C6C9AC8-DB82-7743-B6A5-1D8EF8360141}" srcOrd="2" destOrd="0" presId="urn:microsoft.com/office/officeart/2005/8/layout/orgChart1"/>
    <dgm:cxn modelId="{3DFD1C88-6E48-C143-ABDC-C7FE78E40F3C}" type="presParOf" srcId="{87D0355E-84CE-944A-9BFB-895E6E0176EE}" destId="{B0176890-2253-2649-BB43-FD1FC593D378}" srcOrd="3" destOrd="0" presId="urn:microsoft.com/office/officeart/2005/8/layout/orgChart1"/>
    <dgm:cxn modelId="{860F1EDD-947E-D24F-8E22-35DB9AE6757C}" type="presParOf" srcId="{B0176890-2253-2649-BB43-FD1FC593D378}" destId="{E008FF15-F713-7B4E-BA80-0A7AF9764B27}" srcOrd="0" destOrd="0" presId="urn:microsoft.com/office/officeart/2005/8/layout/orgChart1"/>
    <dgm:cxn modelId="{FC999AA6-61AD-1D4A-85D6-3684BE4020E0}" type="presParOf" srcId="{E008FF15-F713-7B4E-BA80-0A7AF9764B27}" destId="{D3930795-141A-4342-85AB-975411976D6B}" srcOrd="0" destOrd="0" presId="urn:microsoft.com/office/officeart/2005/8/layout/orgChart1"/>
    <dgm:cxn modelId="{90225736-276A-F749-A28A-8983BD3C327E}" type="presParOf" srcId="{E008FF15-F713-7B4E-BA80-0A7AF9764B27}" destId="{2D715CF9-A140-BC41-BA5D-CCAF90EE667D}" srcOrd="1" destOrd="0" presId="urn:microsoft.com/office/officeart/2005/8/layout/orgChart1"/>
    <dgm:cxn modelId="{12E19EF1-2E9F-BE4C-82F6-A1B63F8BFF36}" type="presParOf" srcId="{B0176890-2253-2649-BB43-FD1FC593D378}" destId="{8C617433-1492-A544-9F4A-AE332E406682}" srcOrd="1" destOrd="0" presId="urn:microsoft.com/office/officeart/2005/8/layout/orgChart1"/>
    <dgm:cxn modelId="{E189EC71-5ABF-CD4C-B397-2D493D3FB037}" type="presParOf" srcId="{8C617433-1492-A544-9F4A-AE332E406682}" destId="{AA9AF6F6-81CC-A141-804B-C5C0444A3F93}" srcOrd="0" destOrd="0" presId="urn:microsoft.com/office/officeart/2005/8/layout/orgChart1"/>
    <dgm:cxn modelId="{E1879C30-41C3-244D-A50D-2F11B21E980C}" type="presParOf" srcId="{8C617433-1492-A544-9F4A-AE332E406682}" destId="{1615E524-0AD0-1A48-984B-A6583A55E31A}" srcOrd="1" destOrd="0" presId="urn:microsoft.com/office/officeart/2005/8/layout/orgChart1"/>
    <dgm:cxn modelId="{0B989846-B391-744B-93AA-C225D8B07504}" type="presParOf" srcId="{1615E524-0AD0-1A48-984B-A6583A55E31A}" destId="{3229423C-59CA-AF4E-88DF-0BDAEB35A684}" srcOrd="0" destOrd="0" presId="urn:microsoft.com/office/officeart/2005/8/layout/orgChart1"/>
    <dgm:cxn modelId="{754EEAFE-8FFE-3344-9C04-71C5D1BA6AEF}" type="presParOf" srcId="{3229423C-59CA-AF4E-88DF-0BDAEB35A684}" destId="{849F4537-31C5-D645-BB19-B950AAEDD624}" srcOrd="0" destOrd="0" presId="urn:microsoft.com/office/officeart/2005/8/layout/orgChart1"/>
    <dgm:cxn modelId="{FE992BEE-7ACE-EC45-941A-4503815006F2}" type="presParOf" srcId="{3229423C-59CA-AF4E-88DF-0BDAEB35A684}" destId="{DF946DB6-1105-1647-BCFF-E12B868AB0A5}" srcOrd="1" destOrd="0" presId="urn:microsoft.com/office/officeart/2005/8/layout/orgChart1"/>
    <dgm:cxn modelId="{E89D57AE-1044-9B47-A229-39F35672493A}" type="presParOf" srcId="{1615E524-0AD0-1A48-984B-A6583A55E31A}" destId="{332F0CA5-2CD6-8749-B4DA-525DEF0654F7}" srcOrd="1" destOrd="0" presId="urn:microsoft.com/office/officeart/2005/8/layout/orgChart1"/>
    <dgm:cxn modelId="{096CABAF-ABBA-B841-BB86-4C0FA8296FD5}" type="presParOf" srcId="{1615E524-0AD0-1A48-984B-A6583A55E31A}" destId="{E0B4DD0C-37CA-3444-95BF-F2A29A164558}" srcOrd="2" destOrd="0" presId="urn:microsoft.com/office/officeart/2005/8/layout/orgChart1"/>
    <dgm:cxn modelId="{45848EF2-8446-224A-8008-32B52BEE0334}" type="presParOf" srcId="{8C617433-1492-A544-9F4A-AE332E406682}" destId="{A10827A9-4AA7-6444-8A7E-34A7996D1260}" srcOrd="2" destOrd="0" presId="urn:microsoft.com/office/officeart/2005/8/layout/orgChart1"/>
    <dgm:cxn modelId="{9D0CA082-C61C-BA44-B7D9-DA62B072EEF4}" type="presParOf" srcId="{8C617433-1492-A544-9F4A-AE332E406682}" destId="{8FFB0710-4811-5B48-8370-1815C6B9B3CB}" srcOrd="3" destOrd="0" presId="urn:microsoft.com/office/officeart/2005/8/layout/orgChart1"/>
    <dgm:cxn modelId="{6027F535-57BB-D642-B9B2-B8816C81A03F}" type="presParOf" srcId="{8FFB0710-4811-5B48-8370-1815C6B9B3CB}" destId="{C2E79663-1448-FB46-BF74-0DF4EE87D4BE}" srcOrd="0" destOrd="0" presId="urn:microsoft.com/office/officeart/2005/8/layout/orgChart1"/>
    <dgm:cxn modelId="{A1F273AF-E976-1D46-BE36-321E00EC001A}" type="presParOf" srcId="{C2E79663-1448-FB46-BF74-0DF4EE87D4BE}" destId="{241B2E56-D89E-D142-BA1F-72BA9B66FD8C}" srcOrd="0" destOrd="0" presId="urn:microsoft.com/office/officeart/2005/8/layout/orgChart1"/>
    <dgm:cxn modelId="{76FDE91F-4687-5A4E-9CC7-ED09F4D3186F}" type="presParOf" srcId="{C2E79663-1448-FB46-BF74-0DF4EE87D4BE}" destId="{B8BC5548-D8FA-0045-82F8-BBE6D0632088}" srcOrd="1" destOrd="0" presId="urn:microsoft.com/office/officeart/2005/8/layout/orgChart1"/>
    <dgm:cxn modelId="{967D5846-43F1-4144-8C7C-16256BC416AB}" type="presParOf" srcId="{8FFB0710-4811-5B48-8370-1815C6B9B3CB}" destId="{7B6ADBAC-E7B4-B848-9DF2-DE7809405903}" srcOrd="1" destOrd="0" presId="urn:microsoft.com/office/officeart/2005/8/layout/orgChart1"/>
    <dgm:cxn modelId="{707D412A-06CD-9743-B0CC-B7126484EBB7}" type="presParOf" srcId="{8FFB0710-4811-5B48-8370-1815C6B9B3CB}" destId="{FD633090-77B0-6E48-BE3E-3E07725DD455}" srcOrd="2" destOrd="0" presId="urn:microsoft.com/office/officeart/2005/8/layout/orgChart1"/>
    <dgm:cxn modelId="{A79FD67D-9923-DE4B-BE37-D84665EC4DE9}" type="presParOf" srcId="{8C617433-1492-A544-9F4A-AE332E406682}" destId="{A859855A-7DC2-BA45-AB3D-8D5B9175A5A5}" srcOrd="4" destOrd="0" presId="urn:microsoft.com/office/officeart/2005/8/layout/orgChart1"/>
    <dgm:cxn modelId="{343970ED-478D-5747-91FD-AC2017DF26F4}" type="presParOf" srcId="{8C617433-1492-A544-9F4A-AE332E406682}" destId="{0F9B1776-0DFE-244E-8125-B06805DE6753}" srcOrd="5" destOrd="0" presId="urn:microsoft.com/office/officeart/2005/8/layout/orgChart1"/>
    <dgm:cxn modelId="{DD4EA128-F692-3443-84F7-808012D3C798}" type="presParOf" srcId="{0F9B1776-0DFE-244E-8125-B06805DE6753}" destId="{A719A29F-20DC-2A4B-BF88-DB9F0350D955}" srcOrd="0" destOrd="0" presId="urn:microsoft.com/office/officeart/2005/8/layout/orgChart1"/>
    <dgm:cxn modelId="{E39373F4-BAE1-2A4A-9260-89F385229AD3}" type="presParOf" srcId="{A719A29F-20DC-2A4B-BF88-DB9F0350D955}" destId="{73445367-2E4A-2443-A721-AC49C8402199}" srcOrd="0" destOrd="0" presId="urn:microsoft.com/office/officeart/2005/8/layout/orgChart1"/>
    <dgm:cxn modelId="{09E7C582-C80D-A041-BEA2-C5949B751856}" type="presParOf" srcId="{A719A29F-20DC-2A4B-BF88-DB9F0350D955}" destId="{D9022430-32DB-0A4A-B17E-8292E62107E9}" srcOrd="1" destOrd="0" presId="urn:microsoft.com/office/officeart/2005/8/layout/orgChart1"/>
    <dgm:cxn modelId="{8260ADF6-AE91-DC4D-9BDE-B39F4DEC4364}" type="presParOf" srcId="{0F9B1776-0DFE-244E-8125-B06805DE6753}" destId="{17D78931-45C8-1D41-BB24-D4F7369BE619}" srcOrd="1" destOrd="0" presId="urn:microsoft.com/office/officeart/2005/8/layout/orgChart1"/>
    <dgm:cxn modelId="{EFBC3C05-463D-2C46-A69D-E59251FC62CA}" type="presParOf" srcId="{0F9B1776-0DFE-244E-8125-B06805DE6753}" destId="{66AF0C54-F4AC-5E49-9D72-D54D26921E35}" srcOrd="2" destOrd="0" presId="urn:microsoft.com/office/officeart/2005/8/layout/orgChart1"/>
    <dgm:cxn modelId="{ADD02CB8-1A68-674E-9877-7C356AC8CF1C}" type="presParOf" srcId="{B0176890-2253-2649-BB43-FD1FC593D378}" destId="{3B13671B-E280-5649-A4F4-DAE1787248A5}" srcOrd="2" destOrd="0" presId="urn:microsoft.com/office/officeart/2005/8/layout/orgChart1"/>
    <dgm:cxn modelId="{694D981B-30E3-734F-90CD-C35254C88813}" type="presParOf" srcId="{ABB9D6B7-9F6E-174C-A8C1-AEB9270E904C}" destId="{78D05D76-21E4-8E44-937B-E80AF7EEE4E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881860-3BCA-F249-BF02-89D34FE7CFAB}"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ED92A2DC-A450-4249-90FF-6BA6A7657960}">
      <dgm:prSet phldrT="[Text]"/>
      <dgm:spPr/>
      <dgm:t>
        <a:bodyPr/>
        <a:lstStyle/>
        <a:p>
          <a:r>
            <a:rPr lang="en-US" dirty="0"/>
            <a:t>Low </a:t>
          </a:r>
        </a:p>
        <a:p>
          <a:r>
            <a:rPr lang="en-US" dirty="0"/>
            <a:t> emetic chemotherapy </a:t>
          </a:r>
        </a:p>
      </dgm:t>
    </dgm:pt>
    <dgm:pt modelId="{CDE579C1-A861-B748-A4BE-B833376EF910}" type="parTrans" cxnId="{A6F376B6-6088-3E4D-8DDD-38ACDB33EDE0}">
      <dgm:prSet/>
      <dgm:spPr/>
      <dgm:t>
        <a:bodyPr/>
        <a:lstStyle/>
        <a:p>
          <a:endParaRPr lang="en-US"/>
        </a:p>
      </dgm:t>
    </dgm:pt>
    <dgm:pt modelId="{F491D82F-0EDA-744C-A3A6-DF7B3A82D62C}" type="sibTrans" cxnId="{A6F376B6-6088-3E4D-8DDD-38ACDB33EDE0}">
      <dgm:prSet/>
      <dgm:spPr/>
      <dgm:t>
        <a:bodyPr/>
        <a:lstStyle/>
        <a:p>
          <a:endParaRPr lang="en-US"/>
        </a:p>
      </dgm:t>
    </dgm:pt>
    <dgm:pt modelId="{9E415404-D25F-DB48-8519-8EAD544C892A}">
      <dgm:prSet phldrT="[Text]"/>
      <dgm:spPr/>
      <dgm:t>
        <a:bodyPr/>
        <a:lstStyle/>
        <a:p>
          <a:r>
            <a:rPr lang="en-US" dirty="0"/>
            <a:t>Delayed </a:t>
          </a:r>
        </a:p>
      </dgm:t>
    </dgm:pt>
    <dgm:pt modelId="{38A0C812-FB12-2D40-B7E4-989592C31258}" type="parTrans" cxnId="{7E892DDB-E032-F942-9E58-5715EFE4778E}">
      <dgm:prSet/>
      <dgm:spPr/>
      <dgm:t>
        <a:bodyPr/>
        <a:lstStyle/>
        <a:p>
          <a:endParaRPr lang="en-US"/>
        </a:p>
      </dgm:t>
    </dgm:pt>
    <dgm:pt modelId="{7209F985-40A9-C34F-BE21-5C1431858DB5}" type="sibTrans" cxnId="{7E892DDB-E032-F942-9E58-5715EFE4778E}">
      <dgm:prSet/>
      <dgm:spPr/>
      <dgm:t>
        <a:bodyPr/>
        <a:lstStyle/>
        <a:p>
          <a:endParaRPr lang="en-US"/>
        </a:p>
      </dgm:t>
    </dgm:pt>
    <dgm:pt modelId="{6F009975-6AE9-EB49-AAAE-3D8262810CB4}">
      <dgm:prSet phldrT="[Text]"/>
      <dgm:spPr/>
      <dgm:t>
        <a:bodyPr/>
        <a:lstStyle/>
        <a:p>
          <a:r>
            <a:rPr lang="en-US" dirty="0"/>
            <a:t>Acute</a:t>
          </a:r>
        </a:p>
      </dgm:t>
    </dgm:pt>
    <dgm:pt modelId="{632699FF-9478-CD4C-90CE-9690C6910ECC}" type="parTrans" cxnId="{07E79C86-D294-324A-BF3E-AFEE7CE95BA9}">
      <dgm:prSet/>
      <dgm:spPr/>
      <dgm:t>
        <a:bodyPr/>
        <a:lstStyle/>
        <a:p>
          <a:endParaRPr lang="en-US"/>
        </a:p>
      </dgm:t>
    </dgm:pt>
    <dgm:pt modelId="{20F2F933-DEC9-9F48-8EBC-A276F6023E89}" type="sibTrans" cxnId="{07E79C86-D294-324A-BF3E-AFEE7CE95BA9}">
      <dgm:prSet/>
      <dgm:spPr/>
      <dgm:t>
        <a:bodyPr/>
        <a:lstStyle/>
        <a:p>
          <a:endParaRPr lang="en-US"/>
        </a:p>
      </dgm:t>
    </dgm:pt>
    <dgm:pt modelId="{0690A38B-B013-0A45-860D-D3368D07CCBF}">
      <dgm:prSet phldrT="[Text]"/>
      <dgm:spPr/>
      <dgm:t>
        <a:bodyPr/>
        <a:lstStyle/>
        <a:p>
          <a:r>
            <a:rPr lang="en-US" dirty="0"/>
            <a:t>Dexamethasone </a:t>
          </a:r>
        </a:p>
      </dgm:t>
    </dgm:pt>
    <dgm:pt modelId="{1FBE9AB5-DC73-C049-813A-F487BAF0BF44}" type="parTrans" cxnId="{4EDDDC20-BDC2-4748-8E3D-5F762DBA0F8E}">
      <dgm:prSet/>
      <dgm:spPr/>
      <dgm:t>
        <a:bodyPr/>
        <a:lstStyle/>
        <a:p>
          <a:endParaRPr lang="en-US"/>
        </a:p>
      </dgm:t>
    </dgm:pt>
    <dgm:pt modelId="{0F4556AA-993A-B94F-B407-F39DD361F56B}" type="sibTrans" cxnId="{4EDDDC20-BDC2-4748-8E3D-5F762DBA0F8E}">
      <dgm:prSet/>
      <dgm:spPr/>
      <dgm:t>
        <a:bodyPr/>
        <a:lstStyle/>
        <a:p>
          <a:endParaRPr lang="en-US"/>
        </a:p>
      </dgm:t>
    </dgm:pt>
    <dgm:pt modelId="{CD4BEF39-1ECA-A44B-B62F-FF7FAAAE37E3}">
      <dgm:prSet phldrT="[Text]"/>
      <dgm:spPr/>
      <dgm:t>
        <a:bodyPr/>
        <a:lstStyle/>
        <a:p>
          <a:r>
            <a:rPr lang="en-US" dirty="0"/>
            <a:t>5HT3</a:t>
          </a:r>
        </a:p>
      </dgm:t>
    </dgm:pt>
    <dgm:pt modelId="{34238C5C-277E-1847-BB47-00105C1688B6}" type="parTrans" cxnId="{94F4F85E-FD9D-C441-ABCD-F5AA7CCA1589}">
      <dgm:prSet/>
      <dgm:spPr/>
      <dgm:t>
        <a:bodyPr/>
        <a:lstStyle/>
        <a:p>
          <a:endParaRPr lang="en-US"/>
        </a:p>
      </dgm:t>
    </dgm:pt>
    <dgm:pt modelId="{71DB0C41-3191-C643-808E-B390FB5BA6B5}" type="sibTrans" cxnId="{94F4F85E-FD9D-C441-ABCD-F5AA7CCA1589}">
      <dgm:prSet/>
      <dgm:spPr/>
      <dgm:t>
        <a:bodyPr/>
        <a:lstStyle/>
        <a:p>
          <a:endParaRPr lang="en-US"/>
        </a:p>
      </dgm:t>
    </dgm:pt>
    <dgm:pt modelId="{EDC5A2A7-2E80-984E-B1EF-35C54811FA31}">
      <dgm:prSet phldrT="[Text]"/>
      <dgm:spPr/>
      <dgm:t>
        <a:bodyPr/>
        <a:lstStyle/>
        <a:p>
          <a:r>
            <a:rPr lang="en-US" dirty="0"/>
            <a:t>Dopamine receptor antagonist </a:t>
          </a:r>
        </a:p>
      </dgm:t>
    </dgm:pt>
    <dgm:pt modelId="{05E5E000-C698-C149-BB5F-9DFCE3E86513}" type="parTrans" cxnId="{10EAA462-E5BB-BE48-A486-DAC5A80709B3}">
      <dgm:prSet/>
      <dgm:spPr/>
      <dgm:t>
        <a:bodyPr/>
        <a:lstStyle/>
        <a:p>
          <a:endParaRPr lang="en-US"/>
        </a:p>
      </dgm:t>
    </dgm:pt>
    <dgm:pt modelId="{6AAB9FE4-9E57-9145-A44A-16960A8658F9}" type="sibTrans" cxnId="{10EAA462-E5BB-BE48-A486-DAC5A80709B3}">
      <dgm:prSet/>
      <dgm:spPr/>
      <dgm:t>
        <a:bodyPr/>
        <a:lstStyle/>
        <a:p>
          <a:endParaRPr lang="en-US"/>
        </a:p>
      </dgm:t>
    </dgm:pt>
    <dgm:pt modelId="{D68E21EA-2948-0D42-9382-B690AD3680E3}">
      <dgm:prSet phldrT="[Text]"/>
      <dgm:spPr/>
      <dgm:t>
        <a:bodyPr/>
        <a:lstStyle/>
        <a:p>
          <a:r>
            <a:rPr lang="en-US" dirty="0"/>
            <a:t>No prophylaxis</a:t>
          </a:r>
        </a:p>
      </dgm:t>
    </dgm:pt>
    <dgm:pt modelId="{DADAE989-3E3F-FB44-98AA-8890639D40B7}" type="parTrans" cxnId="{39AE30F4-922C-4F4D-9985-BE2CB1D8883B}">
      <dgm:prSet/>
      <dgm:spPr/>
      <dgm:t>
        <a:bodyPr/>
        <a:lstStyle/>
        <a:p>
          <a:endParaRPr lang="en-US"/>
        </a:p>
      </dgm:t>
    </dgm:pt>
    <dgm:pt modelId="{1414FCCC-9CCF-3843-855F-ECD9EDF9A43B}" type="sibTrans" cxnId="{39AE30F4-922C-4F4D-9985-BE2CB1D8883B}">
      <dgm:prSet/>
      <dgm:spPr/>
      <dgm:t>
        <a:bodyPr/>
        <a:lstStyle/>
        <a:p>
          <a:endParaRPr lang="en-US"/>
        </a:p>
      </dgm:t>
    </dgm:pt>
    <dgm:pt modelId="{13F9A5D7-8059-2649-BD4A-751BF1C5FC91}" type="pres">
      <dgm:prSet presAssocID="{8B881860-3BCA-F249-BF02-89D34FE7CFAB}" presName="hierChild1" presStyleCnt="0">
        <dgm:presLayoutVars>
          <dgm:orgChart val="1"/>
          <dgm:chPref val="1"/>
          <dgm:dir/>
          <dgm:animOne val="branch"/>
          <dgm:animLvl val="lvl"/>
          <dgm:resizeHandles/>
        </dgm:presLayoutVars>
      </dgm:prSet>
      <dgm:spPr/>
    </dgm:pt>
    <dgm:pt modelId="{ABB9D6B7-9F6E-174C-A8C1-AEB9270E904C}" type="pres">
      <dgm:prSet presAssocID="{ED92A2DC-A450-4249-90FF-6BA6A7657960}" presName="hierRoot1" presStyleCnt="0">
        <dgm:presLayoutVars>
          <dgm:hierBranch val="init"/>
        </dgm:presLayoutVars>
      </dgm:prSet>
      <dgm:spPr/>
    </dgm:pt>
    <dgm:pt modelId="{B159E748-22E1-6241-AA57-0269EE5815E3}" type="pres">
      <dgm:prSet presAssocID="{ED92A2DC-A450-4249-90FF-6BA6A7657960}" presName="rootComposite1" presStyleCnt="0"/>
      <dgm:spPr/>
    </dgm:pt>
    <dgm:pt modelId="{6F79A166-930A-C14E-8EC7-B924B04A7CC1}" type="pres">
      <dgm:prSet presAssocID="{ED92A2DC-A450-4249-90FF-6BA6A7657960}" presName="rootText1" presStyleLbl="node0" presStyleIdx="0" presStyleCnt="1">
        <dgm:presLayoutVars>
          <dgm:chPref val="3"/>
        </dgm:presLayoutVars>
      </dgm:prSet>
      <dgm:spPr/>
    </dgm:pt>
    <dgm:pt modelId="{2849ED56-A531-FB47-A0BB-AA56C85291C4}" type="pres">
      <dgm:prSet presAssocID="{ED92A2DC-A450-4249-90FF-6BA6A7657960}" presName="rootConnector1" presStyleLbl="node1" presStyleIdx="0" presStyleCnt="0"/>
      <dgm:spPr/>
    </dgm:pt>
    <dgm:pt modelId="{87D0355E-84CE-944A-9BFB-895E6E0176EE}" type="pres">
      <dgm:prSet presAssocID="{ED92A2DC-A450-4249-90FF-6BA6A7657960}" presName="hierChild2" presStyleCnt="0"/>
      <dgm:spPr/>
    </dgm:pt>
    <dgm:pt modelId="{1A9DBDEF-BAAC-8D4E-A6FF-F85F3969E8E6}" type="pres">
      <dgm:prSet presAssocID="{632699FF-9478-CD4C-90CE-9690C6910ECC}" presName="Name37" presStyleLbl="parChTrans1D2" presStyleIdx="0" presStyleCnt="2"/>
      <dgm:spPr/>
    </dgm:pt>
    <dgm:pt modelId="{B64C993B-7BA8-D548-B8C5-92F12B4A730C}" type="pres">
      <dgm:prSet presAssocID="{6F009975-6AE9-EB49-AAAE-3D8262810CB4}" presName="hierRoot2" presStyleCnt="0">
        <dgm:presLayoutVars>
          <dgm:hierBranch val="init"/>
        </dgm:presLayoutVars>
      </dgm:prSet>
      <dgm:spPr/>
    </dgm:pt>
    <dgm:pt modelId="{6AEC2A91-23AE-1F4A-BFC5-8EF81CFF059D}" type="pres">
      <dgm:prSet presAssocID="{6F009975-6AE9-EB49-AAAE-3D8262810CB4}" presName="rootComposite" presStyleCnt="0"/>
      <dgm:spPr/>
    </dgm:pt>
    <dgm:pt modelId="{2410E677-2280-2B42-A9F1-00AECA978E1E}" type="pres">
      <dgm:prSet presAssocID="{6F009975-6AE9-EB49-AAAE-3D8262810CB4}" presName="rootText" presStyleLbl="node2" presStyleIdx="0" presStyleCnt="2">
        <dgm:presLayoutVars>
          <dgm:chPref val="3"/>
        </dgm:presLayoutVars>
      </dgm:prSet>
      <dgm:spPr/>
    </dgm:pt>
    <dgm:pt modelId="{32063D58-F93A-FE4F-BFE8-8767A8100D6D}" type="pres">
      <dgm:prSet presAssocID="{6F009975-6AE9-EB49-AAAE-3D8262810CB4}" presName="rootConnector" presStyleLbl="node2" presStyleIdx="0" presStyleCnt="2"/>
      <dgm:spPr/>
    </dgm:pt>
    <dgm:pt modelId="{0CC5E345-1814-A64E-BB91-237D0E0D6345}" type="pres">
      <dgm:prSet presAssocID="{6F009975-6AE9-EB49-AAAE-3D8262810CB4}" presName="hierChild4" presStyleCnt="0"/>
      <dgm:spPr/>
    </dgm:pt>
    <dgm:pt modelId="{577BF76B-7E1B-0641-8154-B11A29719F79}" type="pres">
      <dgm:prSet presAssocID="{1FBE9AB5-DC73-C049-813A-F487BAF0BF44}" presName="Name37" presStyleLbl="parChTrans1D3" presStyleIdx="0" presStyleCnt="4"/>
      <dgm:spPr/>
    </dgm:pt>
    <dgm:pt modelId="{C4D1D486-8841-A34B-BC41-BAA191DF71FD}" type="pres">
      <dgm:prSet presAssocID="{0690A38B-B013-0A45-860D-D3368D07CCBF}" presName="hierRoot2" presStyleCnt="0">
        <dgm:presLayoutVars>
          <dgm:hierBranch val="init"/>
        </dgm:presLayoutVars>
      </dgm:prSet>
      <dgm:spPr/>
    </dgm:pt>
    <dgm:pt modelId="{3E3847F5-B80E-A441-B8DB-81969447B47F}" type="pres">
      <dgm:prSet presAssocID="{0690A38B-B013-0A45-860D-D3368D07CCBF}" presName="rootComposite" presStyleCnt="0"/>
      <dgm:spPr/>
    </dgm:pt>
    <dgm:pt modelId="{21F49852-0B5B-3948-A1DE-982BFAEE3C7A}" type="pres">
      <dgm:prSet presAssocID="{0690A38B-B013-0A45-860D-D3368D07CCBF}" presName="rootText" presStyleLbl="node3" presStyleIdx="0" presStyleCnt="4">
        <dgm:presLayoutVars>
          <dgm:chPref val="3"/>
        </dgm:presLayoutVars>
      </dgm:prSet>
      <dgm:spPr/>
    </dgm:pt>
    <dgm:pt modelId="{E80BD9CD-A159-A640-A5E5-47CD0ED06EB6}" type="pres">
      <dgm:prSet presAssocID="{0690A38B-B013-0A45-860D-D3368D07CCBF}" presName="rootConnector" presStyleLbl="node3" presStyleIdx="0" presStyleCnt="4"/>
      <dgm:spPr/>
    </dgm:pt>
    <dgm:pt modelId="{2273D98A-B68D-BC48-A093-FE4EB57A7008}" type="pres">
      <dgm:prSet presAssocID="{0690A38B-B013-0A45-860D-D3368D07CCBF}" presName="hierChild4" presStyleCnt="0"/>
      <dgm:spPr/>
    </dgm:pt>
    <dgm:pt modelId="{C6D5B651-7689-9446-B73D-15D5A8D2EB75}" type="pres">
      <dgm:prSet presAssocID="{0690A38B-B013-0A45-860D-D3368D07CCBF}" presName="hierChild5" presStyleCnt="0"/>
      <dgm:spPr/>
    </dgm:pt>
    <dgm:pt modelId="{6DDA4D9A-DEC9-624D-B4E5-5C6BEFDDA26F}" type="pres">
      <dgm:prSet presAssocID="{34238C5C-277E-1847-BB47-00105C1688B6}" presName="Name37" presStyleLbl="parChTrans1D3" presStyleIdx="1" presStyleCnt="4"/>
      <dgm:spPr/>
    </dgm:pt>
    <dgm:pt modelId="{163AE420-0FAB-0E4B-AF8A-8849F888DF10}" type="pres">
      <dgm:prSet presAssocID="{CD4BEF39-1ECA-A44B-B62F-FF7FAAAE37E3}" presName="hierRoot2" presStyleCnt="0">
        <dgm:presLayoutVars>
          <dgm:hierBranch val="init"/>
        </dgm:presLayoutVars>
      </dgm:prSet>
      <dgm:spPr/>
    </dgm:pt>
    <dgm:pt modelId="{98881A20-E6BC-7546-8379-3C58881761FB}" type="pres">
      <dgm:prSet presAssocID="{CD4BEF39-1ECA-A44B-B62F-FF7FAAAE37E3}" presName="rootComposite" presStyleCnt="0"/>
      <dgm:spPr/>
    </dgm:pt>
    <dgm:pt modelId="{57FE99DD-9AC5-5447-8E7C-A7ABEFD82ACF}" type="pres">
      <dgm:prSet presAssocID="{CD4BEF39-1ECA-A44B-B62F-FF7FAAAE37E3}" presName="rootText" presStyleLbl="node3" presStyleIdx="1" presStyleCnt="4">
        <dgm:presLayoutVars>
          <dgm:chPref val="3"/>
        </dgm:presLayoutVars>
      </dgm:prSet>
      <dgm:spPr/>
    </dgm:pt>
    <dgm:pt modelId="{1415402F-FE3E-9E4B-8908-1E1C5CF774F7}" type="pres">
      <dgm:prSet presAssocID="{CD4BEF39-1ECA-A44B-B62F-FF7FAAAE37E3}" presName="rootConnector" presStyleLbl="node3" presStyleIdx="1" presStyleCnt="4"/>
      <dgm:spPr/>
    </dgm:pt>
    <dgm:pt modelId="{AA9C4C65-0365-564C-A08B-D2D851A532B7}" type="pres">
      <dgm:prSet presAssocID="{CD4BEF39-1ECA-A44B-B62F-FF7FAAAE37E3}" presName="hierChild4" presStyleCnt="0"/>
      <dgm:spPr/>
    </dgm:pt>
    <dgm:pt modelId="{CCE85B73-308F-0647-B25A-6C5FE4C73FC8}" type="pres">
      <dgm:prSet presAssocID="{CD4BEF39-1ECA-A44B-B62F-FF7FAAAE37E3}" presName="hierChild5" presStyleCnt="0"/>
      <dgm:spPr/>
    </dgm:pt>
    <dgm:pt modelId="{C53F3C15-EF3F-AC44-9AC1-3A4EED5506BC}" type="pres">
      <dgm:prSet presAssocID="{05E5E000-C698-C149-BB5F-9DFCE3E86513}" presName="Name37" presStyleLbl="parChTrans1D3" presStyleIdx="2" presStyleCnt="4"/>
      <dgm:spPr/>
    </dgm:pt>
    <dgm:pt modelId="{6C74711C-A97A-7C43-8AAB-BF9B398B80FA}" type="pres">
      <dgm:prSet presAssocID="{EDC5A2A7-2E80-984E-B1EF-35C54811FA31}" presName="hierRoot2" presStyleCnt="0">
        <dgm:presLayoutVars>
          <dgm:hierBranch val="init"/>
        </dgm:presLayoutVars>
      </dgm:prSet>
      <dgm:spPr/>
    </dgm:pt>
    <dgm:pt modelId="{3427CAC6-9103-D245-88CA-0962F5C6F43C}" type="pres">
      <dgm:prSet presAssocID="{EDC5A2A7-2E80-984E-B1EF-35C54811FA31}" presName="rootComposite" presStyleCnt="0"/>
      <dgm:spPr/>
    </dgm:pt>
    <dgm:pt modelId="{807A4504-D8EA-8545-B45C-4422E9240B30}" type="pres">
      <dgm:prSet presAssocID="{EDC5A2A7-2E80-984E-B1EF-35C54811FA31}" presName="rootText" presStyleLbl="node3" presStyleIdx="2" presStyleCnt="4">
        <dgm:presLayoutVars>
          <dgm:chPref val="3"/>
        </dgm:presLayoutVars>
      </dgm:prSet>
      <dgm:spPr/>
    </dgm:pt>
    <dgm:pt modelId="{C3D447A8-9506-704B-93A8-78F495D3BB6D}" type="pres">
      <dgm:prSet presAssocID="{EDC5A2A7-2E80-984E-B1EF-35C54811FA31}" presName="rootConnector" presStyleLbl="node3" presStyleIdx="2" presStyleCnt="4"/>
      <dgm:spPr/>
    </dgm:pt>
    <dgm:pt modelId="{156B6683-97A8-0441-9BA1-935E37FFF1B3}" type="pres">
      <dgm:prSet presAssocID="{EDC5A2A7-2E80-984E-B1EF-35C54811FA31}" presName="hierChild4" presStyleCnt="0"/>
      <dgm:spPr/>
    </dgm:pt>
    <dgm:pt modelId="{D9A03F02-E0FA-1B4F-AA06-6C69BDBF0905}" type="pres">
      <dgm:prSet presAssocID="{EDC5A2A7-2E80-984E-B1EF-35C54811FA31}" presName="hierChild5" presStyleCnt="0"/>
      <dgm:spPr/>
    </dgm:pt>
    <dgm:pt modelId="{38F5F725-8F9B-B948-8027-31959CADB407}" type="pres">
      <dgm:prSet presAssocID="{6F009975-6AE9-EB49-AAAE-3D8262810CB4}" presName="hierChild5" presStyleCnt="0"/>
      <dgm:spPr/>
    </dgm:pt>
    <dgm:pt modelId="{8C6C9AC8-DB82-7743-B6A5-1D8EF8360141}" type="pres">
      <dgm:prSet presAssocID="{38A0C812-FB12-2D40-B7E4-989592C31258}" presName="Name37" presStyleLbl="parChTrans1D2" presStyleIdx="1" presStyleCnt="2"/>
      <dgm:spPr/>
    </dgm:pt>
    <dgm:pt modelId="{B0176890-2253-2649-BB43-FD1FC593D378}" type="pres">
      <dgm:prSet presAssocID="{9E415404-D25F-DB48-8519-8EAD544C892A}" presName="hierRoot2" presStyleCnt="0">
        <dgm:presLayoutVars>
          <dgm:hierBranch val="init"/>
        </dgm:presLayoutVars>
      </dgm:prSet>
      <dgm:spPr/>
    </dgm:pt>
    <dgm:pt modelId="{E008FF15-F713-7B4E-BA80-0A7AF9764B27}" type="pres">
      <dgm:prSet presAssocID="{9E415404-D25F-DB48-8519-8EAD544C892A}" presName="rootComposite" presStyleCnt="0"/>
      <dgm:spPr/>
    </dgm:pt>
    <dgm:pt modelId="{D3930795-141A-4342-85AB-975411976D6B}" type="pres">
      <dgm:prSet presAssocID="{9E415404-D25F-DB48-8519-8EAD544C892A}" presName="rootText" presStyleLbl="node2" presStyleIdx="1" presStyleCnt="2">
        <dgm:presLayoutVars>
          <dgm:chPref val="3"/>
        </dgm:presLayoutVars>
      </dgm:prSet>
      <dgm:spPr/>
    </dgm:pt>
    <dgm:pt modelId="{2D715CF9-A140-BC41-BA5D-CCAF90EE667D}" type="pres">
      <dgm:prSet presAssocID="{9E415404-D25F-DB48-8519-8EAD544C892A}" presName="rootConnector" presStyleLbl="node2" presStyleIdx="1" presStyleCnt="2"/>
      <dgm:spPr/>
    </dgm:pt>
    <dgm:pt modelId="{8C617433-1492-A544-9F4A-AE332E406682}" type="pres">
      <dgm:prSet presAssocID="{9E415404-D25F-DB48-8519-8EAD544C892A}" presName="hierChild4" presStyleCnt="0"/>
      <dgm:spPr/>
    </dgm:pt>
    <dgm:pt modelId="{8716BCD6-71FD-2043-A345-53614BCC2578}" type="pres">
      <dgm:prSet presAssocID="{DADAE989-3E3F-FB44-98AA-8890639D40B7}" presName="Name37" presStyleLbl="parChTrans1D3" presStyleIdx="3" presStyleCnt="4"/>
      <dgm:spPr/>
    </dgm:pt>
    <dgm:pt modelId="{909D1733-84B9-584B-A739-32859F953294}" type="pres">
      <dgm:prSet presAssocID="{D68E21EA-2948-0D42-9382-B690AD3680E3}" presName="hierRoot2" presStyleCnt="0">
        <dgm:presLayoutVars>
          <dgm:hierBranch val="init"/>
        </dgm:presLayoutVars>
      </dgm:prSet>
      <dgm:spPr/>
    </dgm:pt>
    <dgm:pt modelId="{44CD2FFF-18C0-B944-A352-F9E18E76E65D}" type="pres">
      <dgm:prSet presAssocID="{D68E21EA-2948-0D42-9382-B690AD3680E3}" presName="rootComposite" presStyleCnt="0"/>
      <dgm:spPr/>
    </dgm:pt>
    <dgm:pt modelId="{46C9FAAF-AD91-A341-A417-1A1D4214D549}" type="pres">
      <dgm:prSet presAssocID="{D68E21EA-2948-0D42-9382-B690AD3680E3}" presName="rootText" presStyleLbl="node3" presStyleIdx="3" presStyleCnt="4">
        <dgm:presLayoutVars>
          <dgm:chPref val="3"/>
        </dgm:presLayoutVars>
      </dgm:prSet>
      <dgm:spPr/>
    </dgm:pt>
    <dgm:pt modelId="{FC696627-20F6-074A-A9FD-0443F468461E}" type="pres">
      <dgm:prSet presAssocID="{D68E21EA-2948-0D42-9382-B690AD3680E3}" presName="rootConnector" presStyleLbl="node3" presStyleIdx="3" presStyleCnt="4"/>
      <dgm:spPr/>
    </dgm:pt>
    <dgm:pt modelId="{6D94B813-EC2B-244B-A6A7-915586EB0DEE}" type="pres">
      <dgm:prSet presAssocID="{D68E21EA-2948-0D42-9382-B690AD3680E3}" presName="hierChild4" presStyleCnt="0"/>
      <dgm:spPr/>
    </dgm:pt>
    <dgm:pt modelId="{397D1966-72E2-0849-A194-5E1FD8B8EBBC}" type="pres">
      <dgm:prSet presAssocID="{D68E21EA-2948-0D42-9382-B690AD3680E3}" presName="hierChild5" presStyleCnt="0"/>
      <dgm:spPr/>
    </dgm:pt>
    <dgm:pt modelId="{3B13671B-E280-5649-A4F4-DAE1787248A5}" type="pres">
      <dgm:prSet presAssocID="{9E415404-D25F-DB48-8519-8EAD544C892A}" presName="hierChild5" presStyleCnt="0"/>
      <dgm:spPr/>
    </dgm:pt>
    <dgm:pt modelId="{78D05D76-21E4-8E44-937B-E80AF7EEE4EF}" type="pres">
      <dgm:prSet presAssocID="{ED92A2DC-A450-4249-90FF-6BA6A7657960}" presName="hierChild3" presStyleCnt="0"/>
      <dgm:spPr/>
    </dgm:pt>
  </dgm:ptLst>
  <dgm:cxnLst>
    <dgm:cxn modelId="{EAD9DE10-C7D4-1745-A09F-6C80B00B625E}" type="presOf" srcId="{6F009975-6AE9-EB49-AAAE-3D8262810CB4}" destId="{32063D58-F93A-FE4F-BFE8-8767A8100D6D}" srcOrd="1" destOrd="0" presId="urn:microsoft.com/office/officeart/2005/8/layout/orgChart1"/>
    <dgm:cxn modelId="{8BA9D411-578A-B645-81B9-35E83C6320C8}" type="presOf" srcId="{D68E21EA-2948-0D42-9382-B690AD3680E3}" destId="{46C9FAAF-AD91-A341-A417-1A1D4214D549}" srcOrd="0" destOrd="0" presId="urn:microsoft.com/office/officeart/2005/8/layout/orgChart1"/>
    <dgm:cxn modelId="{CDED4E13-81B8-BB4C-8F72-244C7145463D}" type="presOf" srcId="{EDC5A2A7-2E80-984E-B1EF-35C54811FA31}" destId="{807A4504-D8EA-8545-B45C-4422E9240B30}" srcOrd="0" destOrd="0" presId="urn:microsoft.com/office/officeart/2005/8/layout/orgChart1"/>
    <dgm:cxn modelId="{4EDDDC20-BDC2-4748-8E3D-5F762DBA0F8E}" srcId="{6F009975-6AE9-EB49-AAAE-3D8262810CB4}" destId="{0690A38B-B013-0A45-860D-D3368D07CCBF}" srcOrd="0" destOrd="0" parTransId="{1FBE9AB5-DC73-C049-813A-F487BAF0BF44}" sibTransId="{0F4556AA-993A-B94F-B407-F39DD361F56B}"/>
    <dgm:cxn modelId="{94F4F85E-FD9D-C441-ABCD-F5AA7CCA1589}" srcId="{6F009975-6AE9-EB49-AAAE-3D8262810CB4}" destId="{CD4BEF39-1ECA-A44B-B62F-FF7FAAAE37E3}" srcOrd="1" destOrd="0" parTransId="{34238C5C-277E-1847-BB47-00105C1688B6}" sibTransId="{71DB0C41-3191-C643-808E-B390FB5BA6B5}"/>
    <dgm:cxn modelId="{10EAA462-E5BB-BE48-A486-DAC5A80709B3}" srcId="{6F009975-6AE9-EB49-AAAE-3D8262810CB4}" destId="{EDC5A2A7-2E80-984E-B1EF-35C54811FA31}" srcOrd="2" destOrd="0" parTransId="{05E5E000-C698-C149-BB5F-9DFCE3E86513}" sibTransId="{6AAB9FE4-9E57-9145-A44A-16960A8658F9}"/>
    <dgm:cxn modelId="{70C24A64-C84A-994D-AA5E-5739D07CB10D}" type="presOf" srcId="{1FBE9AB5-DC73-C049-813A-F487BAF0BF44}" destId="{577BF76B-7E1B-0641-8154-B11A29719F79}" srcOrd="0" destOrd="0" presId="urn:microsoft.com/office/officeart/2005/8/layout/orgChart1"/>
    <dgm:cxn modelId="{E9C6A169-088C-7640-8C0A-85F65D198982}" type="presOf" srcId="{CD4BEF39-1ECA-A44B-B62F-FF7FAAAE37E3}" destId="{1415402F-FE3E-9E4B-8908-1E1C5CF774F7}" srcOrd="1" destOrd="0" presId="urn:microsoft.com/office/officeart/2005/8/layout/orgChart1"/>
    <dgm:cxn modelId="{073BB950-A689-734D-B943-725AB70B6125}" type="presOf" srcId="{D68E21EA-2948-0D42-9382-B690AD3680E3}" destId="{FC696627-20F6-074A-A9FD-0443F468461E}" srcOrd="1" destOrd="0" presId="urn:microsoft.com/office/officeart/2005/8/layout/orgChart1"/>
    <dgm:cxn modelId="{6048C676-2D39-D44E-830C-074C10D156A4}" type="presOf" srcId="{38A0C812-FB12-2D40-B7E4-989592C31258}" destId="{8C6C9AC8-DB82-7743-B6A5-1D8EF8360141}" srcOrd="0" destOrd="0" presId="urn:microsoft.com/office/officeart/2005/8/layout/orgChart1"/>
    <dgm:cxn modelId="{6056F17C-1DE0-7F4C-8055-B00212B72BFB}" type="presOf" srcId="{632699FF-9478-CD4C-90CE-9690C6910ECC}" destId="{1A9DBDEF-BAAC-8D4E-A6FF-F85F3969E8E6}" srcOrd="0" destOrd="0" presId="urn:microsoft.com/office/officeart/2005/8/layout/orgChart1"/>
    <dgm:cxn modelId="{C8D32F84-274D-2B42-B5E3-8EB4692E6E5B}" type="presOf" srcId="{8B881860-3BCA-F249-BF02-89D34FE7CFAB}" destId="{13F9A5D7-8059-2649-BD4A-751BF1C5FC91}" srcOrd="0" destOrd="0" presId="urn:microsoft.com/office/officeart/2005/8/layout/orgChart1"/>
    <dgm:cxn modelId="{07E79C86-D294-324A-BF3E-AFEE7CE95BA9}" srcId="{ED92A2DC-A450-4249-90FF-6BA6A7657960}" destId="{6F009975-6AE9-EB49-AAAE-3D8262810CB4}" srcOrd="0" destOrd="0" parTransId="{632699FF-9478-CD4C-90CE-9690C6910ECC}" sibTransId="{20F2F933-DEC9-9F48-8EBC-A276F6023E89}"/>
    <dgm:cxn modelId="{8D7C5C87-2CAC-F44A-B02B-4FD4E7EE6D8E}" type="presOf" srcId="{6F009975-6AE9-EB49-AAAE-3D8262810CB4}" destId="{2410E677-2280-2B42-A9F1-00AECA978E1E}" srcOrd="0" destOrd="0" presId="urn:microsoft.com/office/officeart/2005/8/layout/orgChart1"/>
    <dgm:cxn modelId="{32CEA6A2-1767-AD46-B454-DFA25BDC7257}" type="presOf" srcId="{34238C5C-277E-1847-BB47-00105C1688B6}" destId="{6DDA4D9A-DEC9-624D-B4E5-5C6BEFDDA26F}" srcOrd="0" destOrd="0" presId="urn:microsoft.com/office/officeart/2005/8/layout/orgChart1"/>
    <dgm:cxn modelId="{2D2621AD-8663-BE4C-9C95-4B70C0EBE1E3}" type="presOf" srcId="{EDC5A2A7-2E80-984E-B1EF-35C54811FA31}" destId="{C3D447A8-9506-704B-93A8-78F495D3BB6D}" srcOrd="1" destOrd="0" presId="urn:microsoft.com/office/officeart/2005/8/layout/orgChart1"/>
    <dgm:cxn modelId="{A6F376B6-6088-3E4D-8DDD-38ACDB33EDE0}" srcId="{8B881860-3BCA-F249-BF02-89D34FE7CFAB}" destId="{ED92A2DC-A450-4249-90FF-6BA6A7657960}" srcOrd="0" destOrd="0" parTransId="{CDE579C1-A861-B748-A4BE-B833376EF910}" sibTransId="{F491D82F-0EDA-744C-A3A6-DF7B3A82D62C}"/>
    <dgm:cxn modelId="{CE5AFCCD-9DFD-C144-A70F-4E0E129EE2DF}" type="presOf" srcId="{0690A38B-B013-0A45-860D-D3368D07CCBF}" destId="{E80BD9CD-A159-A640-A5E5-47CD0ED06EB6}" srcOrd="1" destOrd="0" presId="urn:microsoft.com/office/officeart/2005/8/layout/orgChart1"/>
    <dgm:cxn modelId="{67A2D3CE-C8F8-004F-A84B-239C665585AE}" type="presOf" srcId="{9E415404-D25F-DB48-8519-8EAD544C892A}" destId="{2D715CF9-A140-BC41-BA5D-CCAF90EE667D}" srcOrd="1" destOrd="0" presId="urn:microsoft.com/office/officeart/2005/8/layout/orgChart1"/>
    <dgm:cxn modelId="{E39D70D1-3034-6A46-94FE-5A7A3ACAC5C1}" type="presOf" srcId="{CD4BEF39-1ECA-A44B-B62F-FF7FAAAE37E3}" destId="{57FE99DD-9AC5-5447-8E7C-A7ABEFD82ACF}" srcOrd="0" destOrd="0" presId="urn:microsoft.com/office/officeart/2005/8/layout/orgChart1"/>
    <dgm:cxn modelId="{8D1BACD3-A5DA-374A-B20B-E180B0A93A97}" type="presOf" srcId="{9E415404-D25F-DB48-8519-8EAD544C892A}" destId="{D3930795-141A-4342-85AB-975411976D6B}" srcOrd="0" destOrd="0" presId="urn:microsoft.com/office/officeart/2005/8/layout/orgChart1"/>
    <dgm:cxn modelId="{7E892DDB-E032-F942-9E58-5715EFE4778E}" srcId="{ED92A2DC-A450-4249-90FF-6BA6A7657960}" destId="{9E415404-D25F-DB48-8519-8EAD544C892A}" srcOrd="1" destOrd="0" parTransId="{38A0C812-FB12-2D40-B7E4-989592C31258}" sibTransId="{7209F985-40A9-C34F-BE21-5C1431858DB5}"/>
    <dgm:cxn modelId="{ADF520DE-D3D5-1E44-B1CE-C327F908BDD3}" type="presOf" srcId="{ED92A2DC-A450-4249-90FF-6BA6A7657960}" destId="{2849ED56-A531-FB47-A0BB-AA56C85291C4}" srcOrd="1" destOrd="0" presId="urn:microsoft.com/office/officeart/2005/8/layout/orgChart1"/>
    <dgm:cxn modelId="{92313BE9-5E40-674E-AFB1-9EB8D2098745}" type="presOf" srcId="{ED92A2DC-A450-4249-90FF-6BA6A7657960}" destId="{6F79A166-930A-C14E-8EC7-B924B04A7CC1}" srcOrd="0" destOrd="0" presId="urn:microsoft.com/office/officeart/2005/8/layout/orgChart1"/>
    <dgm:cxn modelId="{045B49ED-7F86-0A42-B827-C7EBE1F8033C}" type="presOf" srcId="{DADAE989-3E3F-FB44-98AA-8890639D40B7}" destId="{8716BCD6-71FD-2043-A345-53614BCC2578}" srcOrd="0" destOrd="0" presId="urn:microsoft.com/office/officeart/2005/8/layout/orgChart1"/>
    <dgm:cxn modelId="{39AE30F4-922C-4F4D-9985-BE2CB1D8883B}" srcId="{9E415404-D25F-DB48-8519-8EAD544C892A}" destId="{D68E21EA-2948-0D42-9382-B690AD3680E3}" srcOrd="0" destOrd="0" parTransId="{DADAE989-3E3F-FB44-98AA-8890639D40B7}" sibTransId="{1414FCCC-9CCF-3843-855F-ECD9EDF9A43B}"/>
    <dgm:cxn modelId="{A57A80F9-9B62-2C4A-8BEF-91EBE9A0486C}" type="presOf" srcId="{05E5E000-C698-C149-BB5F-9DFCE3E86513}" destId="{C53F3C15-EF3F-AC44-9AC1-3A4EED5506BC}" srcOrd="0" destOrd="0" presId="urn:microsoft.com/office/officeart/2005/8/layout/orgChart1"/>
    <dgm:cxn modelId="{442F1CFD-6F2E-4743-9EDE-5A5CDFADFBAB}" type="presOf" srcId="{0690A38B-B013-0A45-860D-D3368D07CCBF}" destId="{21F49852-0B5B-3948-A1DE-982BFAEE3C7A}" srcOrd="0" destOrd="0" presId="urn:microsoft.com/office/officeart/2005/8/layout/orgChart1"/>
    <dgm:cxn modelId="{F9ABA0EB-DEF6-0C41-A7F2-EE2D402B3FA9}" type="presParOf" srcId="{13F9A5D7-8059-2649-BD4A-751BF1C5FC91}" destId="{ABB9D6B7-9F6E-174C-A8C1-AEB9270E904C}" srcOrd="0" destOrd="0" presId="urn:microsoft.com/office/officeart/2005/8/layout/orgChart1"/>
    <dgm:cxn modelId="{0F719666-6953-574B-AF09-CD0B633AE0FC}" type="presParOf" srcId="{ABB9D6B7-9F6E-174C-A8C1-AEB9270E904C}" destId="{B159E748-22E1-6241-AA57-0269EE5815E3}" srcOrd="0" destOrd="0" presId="urn:microsoft.com/office/officeart/2005/8/layout/orgChart1"/>
    <dgm:cxn modelId="{08B181C9-4E51-8245-B2C0-A3355650DE6A}" type="presParOf" srcId="{B159E748-22E1-6241-AA57-0269EE5815E3}" destId="{6F79A166-930A-C14E-8EC7-B924B04A7CC1}" srcOrd="0" destOrd="0" presId="urn:microsoft.com/office/officeart/2005/8/layout/orgChart1"/>
    <dgm:cxn modelId="{6AEDB1B3-F954-A84F-8C4C-1D7E18E65AFC}" type="presParOf" srcId="{B159E748-22E1-6241-AA57-0269EE5815E3}" destId="{2849ED56-A531-FB47-A0BB-AA56C85291C4}" srcOrd="1" destOrd="0" presId="urn:microsoft.com/office/officeart/2005/8/layout/orgChart1"/>
    <dgm:cxn modelId="{92D81AD8-E1DB-C848-8D2E-DE649AF34C71}" type="presParOf" srcId="{ABB9D6B7-9F6E-174C-A8C1-AEB9270E904C}" destId="{87D0355E-84CE-944A-9BFB-895E6E0176EE}" srcOrd="1" destOrd="0" presId="urn:microsoft.com/office/officeart/2005/8/layout/orgChart1"/>
    <dgm:cxn modelId="{B0F2A46D-2CDF-8144-8C8C-B7B95BE609E6}" type="presParOf" srcId="{87D0355E-84CE-944A-9BFB-895E6E0176EE}" destId="{1A9DBDEF-BAAC-8D4E-A6FF-F85F3969E8E6}" srcOrd="0" destOrd="0" presId="urn:microsoft.com/office/officeart/2005/8/layout/orgChart1"/>
    <dgm:cxn modelId="{3B65BC0B-6645-8446-AAC4-97AEFFAA826D}" type="presParOf" srcId="{87D0355E-84CE-944A-9BFB-895E6E0176EE}" destId="{B64C993B-7BA8-D548-B8C5-92F12B4A730C}" srcOrd="1" destOrd="0" presId="urn:microsoft.com/office/officeart/2005/8/layout/orgChart1"/>
    <dgm:cxn modelId="{888BC92C-2D10-D242-9639-37714572A6A9}" type="presParOf" srcId="{B64C993B-7BA8-D548-B8C5-92F12B4A730C}" destId="{6AEC2A91-23AE-1F4A-BFC5-8EF81CFF059D}" srcOrd="0" destOrd="0" presId="urn:microsoft.com/office/officeart/2005/8/layout/orgChart1"/>
    <dgm:cxn modelId="{364291D5-68D5-1B4D-8D88-28DE97F2FE05}" type="presParOf" srcId="{6AEC2A91-23AE-1F4A-BFC5-8EF81CFF059D}" destId="{2410E677-2280-2B42-A9F1-00AECA978E1E}" srcOrd="0" destOrd="0" presId="urn:microsoft.com/office/officeart/2005/8/layout/orgChart1"/>
    <dgm:cxn modelId="{08DB07C1-00BE-664D-A015-7E0C820E3DBF}" type="presParOf" srcId="{6AEC2A91-23AE-1F4A-BFC5-8EF81CFF059D}" destId="{32063D58-F93A-FE4F-BFE8-8767A8100D6D}" srcOrd="1" destOrd="0" presId="urn:microsoft.com/office/officeart/2005/8/layout/orgChart1"/>
    <dgm:cxn modelId="{BA5694DA-5CC4-C74C-813E-55D5EC5F5B3C}" type="presParOf" srcId="{B64C993B-7BA8-D548-B8C5-92F12B4A730C}" destId="{0CC5E345-1814-A64E-BB91-237D0E0D6345}" srcOrd="1" destOrd="0" presId="urn:microsoft.com/office/officeart/2005/8/layout/orgChart1"/>
    <dgm:cxn modelId="{83FA0E28-069D-964C-8B6A-D1F3F4F8C02B}" type="presParOf" srcId="{0CC5E345-1814-A64E-BB91-237D0E0D6345}" destId="{577BF76B-7E1B-0641-8154-B11A29719F79}" srcOrd="0" destOrd="0" presId="urn:microsoft.com/office/officeart/2005/8/layout/orgChart1"/>
    <dgm:cxn modelId="{51D100DB-48D5-0D4C-9F33-F87A30CB5566}" type="presParOf" srcId="{0CC5E345-1814-A64E-BB91-237D0E0D6345}" destId="{C4D1D486-8841-A34B-BC41-BAA191DF71FD}" srcOrd="1" destOrd="0" presId="urn:microsoft.com/office/officeart/2005/8/layout/orgChart1"/>
    <dgm:cxn modelId="{78011FBF-B9A8-0F44-B7DB-0D08C602C8CD}" type="presParOf" srcId="{C4D1D486-8841-A34B-BC41-BAA191DF71FD}" destId="{3E3847F5-B80E-A441-B8DB-81969447B47F}" srcOrd="0" destOrd="0" presId="urn:microsoft.com/office/officeart/2005/8/layout/orgChart1"/>
    <dgm:cxn modelId="{E5173ACE-3911-4E4D-B807-0AC0743286F5}" type="presParOf" srcId="{3E3847F5-B80E-A441-B8DB-81969447B47F}" destId="{21F49852-0B5B-3948-A1DE-982BFAEE3C7A}" srcOrd="0" destOrd="0" presId="urn:microsoft.com/office/officeart/2005/8/layout/orgChart1"/>
    <dgm:cxn modelId="{4338548D-A8A5-454C-B485-20361AC7A61E}" type="presParOf" srcId="{3E3847F5-B80E-A441-B8DB-81969447B47F}" destId="{E80BD9CD-A159-A640-A5E5-47CD0ED06EB6}" srcOrd="1" destOrd="0" presId="urn:microsoft.com/office/officeart/2005/8/layout/orgChart1"/>
    <dgm:cxn modelId="{478F1AD8-043C-0143-A5A8-D2FBC55AABE9}" type="presParOf" srcId="{C4D1D486-8841-A34B-BC41-BAA191DF71FD}" destId="{2273D98A-B68D-BC48-A093-FE4EB57A7008}" srcOrd="1" destOrd="0" presId="urn:microsoft.com/office/officeart/2005/8/layout/orgChart1"/>
    <dgm:cxn modelId="{564B6A33-698A-F949-836E-803FD92CFDF8}" type="presParOf" srcId="{C4D1D486-8841-A34B-BC41-BAA191DF71FD}" destId="{C6D5B651-7689-9446-B73D-15D5A8D2EB75}" srcOrd="2" destOrd="0" presId="urn:microsoft.com/office/officeart/2005/8/layout/orgChart1"/>
    <dgm:cxn modelId="{C5E634CE-1D16-9C46-B441-D55E0349D959}" type="presParOf" srcId="{0CC5E345-1814-A64E-BB91-237D0E0D6345}" destId="{6DDA4D9A-DEC9-624D-B4E5-5C6BEFDDA26F}" srcOrd="2" destOrd="0" presId="urn:microsoft.com/office/officeart/2005/8/layout/orgChart1"/>
    <dgm:cxn modelId="{D326F774-3173-554E-8778-AB28314E1605}" type="presParOf" srcId="{0CC5E345-1814-A64E-BB91-237D0E0D6345}" destId="{163AE420-0FAB-0E4B-AF8A-8849F888DF10}" srcOrd="3" destOrd="0" presId="urn:microsoft.com/office/officeart/2005/8/layout/orgChart1"/>
    <dgm:cxn modelId="{1D87091A-ED40-5845-940F-4690784633EF}" type="presParOf" srcId="{163AE420-0FAB-0E4B-AF8A-8849F888DF10}" destId="{98881A20-E6BC-7546-8379-3C58881761FB}" srcOrd="0" destOrd="0" presId="urn:microsoft.com/office/officeart/2005/8/layout/orgChart1"/>
    <dgm:cxn modelId="{2349C7A4-5494-2640-9016-078FD941EA14}" type="presParOf" srcId="{98881A20-E6BC-7546-8379-3C58881761FB}" destId="{57FE99DD-9AC5-5447-8E7C-A7ABEFD82ACF}" srcOrd="0" destOrd="0" presId="urn:microsoft.com/office/officeart/2005/8/layout/orgChart1"/>
    <dgm:cxn modelId="{124CD4C4-4E72-4344-8814-116B1F193FDC}" type="presParOf" srcId="{98881A20-E6BC-7546-8379-3C58881761FB}" destId="{1415402F-FE3E-9E4B-8908-1E1C5CF774F7}" srcOrd="1" destOrd="0" presId="urn:microsoft.com/office/officeart/2005/8/layout/orgChart1"/>
    <dgm:cxn modelId="{B760B20E-A95E-4A48-A8A2-6372087FC8E0}" type="presParOf" srcId="{163AE420-0FAB-0E4B-AF8A-8849F888DF10}" destId="{AA9C4C65-0365-564C-A08B-D2D851A532B7}" srcOrd="1" destOrd="0" presId="urn:microsoft.com/office/officeart/2005/8/layout/orgChart1"/>
    <dgm:cxn modelId="{EA2A1C0C-56C0-3645-BB7B-CE8D71695F5D}" type="presParOf" srcId="{163AE420-0FAB-0E4B-AF8A-8849F888DF10}" destId="{CCE85B73-308F-0647-B25A-6C5FE4C73FC8}" srcOrd="2" destOrd="0" presId="urn:microsoft.com/office/officeart/2005/8/layout/orgChart1"/>
    <dgm:cxn modelId="{A51F9D24-185C-5945-925D-E4355AE259C7}" type="presParOf" srcId="{0CC5E345-1814-A64E-BB91-237D0E0D6345}" destId="{C53F3C15-EF3F-AC44-9AC1-3A4EED5506BC}" srcOrd="4" destOrd="0" presId="urn:microsoft.com/office/officeart/2005/8/layout/orgChart1"/>
    <dgm:cxn modelId="{ACD55196-7D94-CD46-9011-656C935C4307}" type="presParOf" srcId="{0CC5E345-1814-A64E-BB91-237D0E0D6345}" destId="{6C74711C-A97A-7C43-8AAB-BF9B398B80FA}" srcOrd="5" destOrd="0" presId="urn:microsoft.com/office/officeart/2005/8/layout/orgChart1"/>
    <dgm:cxn modelId="{08B12E0D-5148-1A4C-92AA-EEA8F04F5159}" type="presParOf" srcId="{6C74711C-A97A-7C43-8AAB-BF9B398B80FA}" destId="{3427CAC6-9103-D245-88CA-0962F5C6F43C}" srcOrd="0" destOrd="0" presId="urn:microsoft.com/office/officeart/2005/8/layout/orgChart1"/>
    <dgm:cxn modelId="{EA175F31-A12A-2542-85AE-8A16F15D54A0}" type="presParOf" srcId="{3427CAC6-9103-D245-88CA-0962F5C6F43C}" destId="{807A4504-D8EA-8545-B45C-4422E9240B30}" srcOrd="0" destOrd="0" presId="urn:microsoft.com/office/officeart/2005/8/layout/orgChart1"/>
    <dgm:cxn modelId="{E9077300-8945-FF40-9E14-A6620B916B01}" type="presParOf" srcId="{3427CAC6-9103-D245-88CA-0962F5C6F43C}" destId="{C3D447A8-9506-704B-93A8-78F495D3BB6D}" srcOrd="1" destOrd="0" presId="urn:microsoft.com/office/officeart/2005/8/layout/orgChart1"/>
    <dgm:cxn modelId="{960964E9-C793-5E40-9311-FF7AA181E8EA}" type="presParOf" srcId="{6C74711C-A97A-7C43-8AAB-BF9B398B80FA}" destId="{156B6683-97A8-0441-9BA1-935E37FFF1B3}" srcOrd="1" destOrd="0" presId="urn:microsoft.com/office/officeart/2005/8/layout/orgChart1"/>
    <dgm:cxn modelId="{95D5EA02-14D2-A744-BD8A-552456D43663}" type="presParOf" srcId="{6C74711C-A97A-7C43-8AAB-BF9B398B80FA}" destId="{D9A03F02-E0FA-1B4F-AA06-6C69BDBF0905}" srcOrd="2" destOrd="0" presId="urn:microsoft.com/office/officeart/2005/8/layout/orgChart1"/>
    <dgm:cxn modelId="{D359520F-7055-8846-8CB2-80D01F54FEED}" type="presParOf" srcId="{B64C993B-7BA8-D548-B8C5-92F12B4A730C}" destId="{38F5F725-8F9B-B948-8027-31959CADB407}" srcOrd="2" destOrd="0" presId="urn:microsoft.com/office/officeart/2005/8/layout/orgChart1"/>
    <dgm:cxn modelId="{DFC8F0C7-00F2-B94D-9052-1EF3C4B193D9}" type="presParOf" srcId="{87D0355E-84CE-944A-9BFB-895E6E0176EE}" destId="{8C6C9AC8-DB82-7743-B6A5-1D8EF8360141}" srcOrd="2" destOrd="0" presId="urn:microsoft.com/office/officeart/2005/8/layout/orgChart1"/>
    <dgm:cxn modelId="{3DFD1C88-6E48-C143-ABDC-C7FE78E40F3C}" type="presParOf" srcId="{87D0355E-84CE-944A-9BFB-895E6E0176EE}" destId="{B0176890-2253-2649-BB43-FD1FC593D378}" srcOrd="3" destOrd="0" presId="urn:microsoft.com/office/officeart/2005/8/layout/orgChart1"/>
    <dgm:cxn modelId="{860F1EDD-947E-D24F-8E22-35DB9AE6757C}" type="presParOf" srcId="{B0176890-2253-2649-BB43-FD1FC593D378}" destId="{E008FF15-F713-7B4E-BA80-0A7AF9764B27}" srcOrd="0" destOrd="0" presId="urn:microsoft.com/office/officeart/2005/8/layout/orgChart1"/>
    <dgm:cxn modelId="{FC999AA6-61AD-1D4A-85D6-3684BE4020E0}" type="presParOf" srcId="{E008FF15-F713-7B4E-BA80-0A7AF9764B27}" destId="{D3930795-141A-4342-85AB-975411976D6B}" srcOrd="0" destOrd="0" presId="urn:microsoft.com/office/officeart/2005/8/layout/orgChart1"/>
    <dgm:cxn modelId="{90225736-276A-F749-A28A-8983BD3C327E}" type="presParOf" srcId="{E008FF15-F713-7B4E-BA80-0A7AF9764B27}" destId="{2D715CF9-A140-BC41-BA5D-CCAF90EE667D}" srcOrd="1" destOrd="0" presId="urn:microsoft.com/office/officeart/2005/8/layout/orgChart1"/>
    <dgm:cxn modelId="{12E19EF1-2E9F-BE4C-82F6-A1B63F8BFF36}" type="presParOf" srcId="{B0176890-2253-2649-BB43-FD1FC593D378}" destId="{8C617433-1492-A544-9F4A-AE332E406682}" srcOrd="1" destOrd="0" presId="urn:microsoft.com/office/officeart/2005/8/layout/orgChart1"/>
    <dgm:cxn modelId="{EB8E9A85-C6A6-AB4A-BB0D-F4867B82A2AD}" type="presParOf" srcId="{8C617433-1492-A544-9F4A-AE332E406682}" destId="{8716BCD6-71FD-2043-A345-53614BCC2578}" srcOrd="0" destOrd="0" presId="urn:microsoft.com/office/officeart/2005/8/layout/orgChart1"/>
    <dgm:cxn modelId="{C4042557-FB18-EB40-A7DD-0E85EFF06A79}" type="presParOf" srcId="{8C617433-1492-A544-9F4A-AE332E406682}" destId="{909D1733-84B9-584B-A739-32859F953294}" srcOrd="1" destOrd="0" presId="urn:microsoft.com/office/officeart/2005/8/layout/orgChart1"/>
    <dgm:cxn modelId="{96A07FC0-6A8A-A94C-9916-CFFFDF8BA1A5}" type="presParOf" srcId="{909D1733-84B9-584B-A739-32859F953294}" destId="{44CD2FFF-18C0-B944-A352-F9E18E76E65D}" srcOrd="0" destOrd="0" presId="urn:microsoft.com/office/officeart/2005/8/layout/orgChart1"/>
    <dgm:cxn modelId="{33096A70-D499-FB46-B48B-CFC23270D79F}" type="presParOf" srcId="{44CD2FFF-18C0-B944-A352-F9E18E76E65D}" destId="{46C9FAAF-AD91-A341-A417-1A1D4214D549}" srcOrd="0" destOrd="0" presId="urn:microsoft.com/office/officeart/2005/8/layout/orgChart1"/>
    <dgm:cxn modelId="{A1847AD4-C4B5-8444-8298-B6D4FB989BD5}" type="presParOf" srcId="{44CD2FFF-18C0-B944-A352-F9E18E76E65D}" destId="{FC696627-20F6-074A-A9FD-0443F468461E}" srcOrd="1" destOrd="0" presId="urn:microsoft.com/office/officeart/2005/8/layout/orgChart1"/>
    <dgm:cxn modelId="{DEBFB978-1B86-CE4E-B820-7458C4629548}" type="presParOf" srcId="{909D1733-84B9-584B-A739-32859F953294}" destId="{6D94B813-EC2B-244B-A6A7-915586EB0DEE}" srcOrd="1" destOrd="0" presId="urn:microsoft.com/office/officeart/2005/8/layout/orgChart1"/>
    <dgm:cxn modelId="{5C66D68C-DC97-9148-9C57-D94ED2CFB29A}" type="presParOf" srcId="{909D1733-84B9-584B-A739-32859F953294}" destId="{397D1966-72E2-0849-A194-5E1FD8B8EBBC}" srcOrd="2" destOrd="0" presId="urn:microsoft.com/office/officeart/2005/8/layout/orgChart1"/>
    <dgm:cxn modelId="{ADD02CB8-1A68-674E-9877-7C356AC8CF1C}" type="presParOf" srcId="{B0176890-2253-2649-BB43-FD1FC593D378}" destId="{3B13671B-E280-5649-A4F4-DAE1787248A5}" srcOrd="2" destOrd="0" presId="urn:microsoft.com/office/officeart/2005/8/layout/orgChart1"/>
    <dgm:cxn modelId="{694D981B-30E3-734F-90CD-C35254C88813}" type="presParOf" srcId="{ABB9D6B7-9F6E-174C-A8C1-AEB9270E904C}" destId="{78D05D76-21E4-8E44-937B-E80AF7EEE4E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E3A459-F6FD-2840-84EE-1F698C3FA46D}"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5920A0F2-EE4E-AF4C-8BF4-A8F43C1328E0}">
      <dgm:prSet phldrT="[Text]"/>
      <dgm:spPr/>
      <dgm:t>
        <a:bodyPr/>
        <a:lstStyle/>
        <a:p>
          <a:r>
            <a:rPr lang="en-US" dirty="0"/>
            <a:t>Platinum based drugs</a:t>
          </a:r>
        </a:p>
      </dgm:t>
    </dgm:pt>
    <dgm:pt modelId="{EF01669A-DEA0-F341-A2B1-6607A74847D0}" type="parTrans" cxnId="{5C19783F-6255-A34F-B599-5813A7D2F45B}">
      <dgm:prSet/>
      <dgm:spPr/>
      <dgm:t>
        <a:bodyPr/>
        <a:lstStyle/>
        <a:p>
          <a:endParaRPr lang="en-US"/>
        </a:p>
      </dgm:t>
    </dgm:pt>
    <dgm:pt modelId="{25FEDD94-F2ED-494A-B87D-DD0C8985D225}" type="sibTrans" cxnId="{5C19783F-6255-A34F-B599-5813A7D2F45B}">
      <dgm:prSet/>
      <dgm:spPr/>
      <dgm:t>
        <a:bodyPr/>
        <a:lstStyle/>
        <a:p>
          <a:endParaRPr lang="en-US"/>
        </a:p>
      </dgm:t>
    </dgm:pt>
    <dgm:pt modelId="{2BE506F6-607B-AA49-A2A6-05F2AFA43D78}">
      <dgm:prSet phldrT="[Text]"/>
      <dgm:spPr/>
      <dgm:t>
        <a:bodyPr/>
        <a:lstStyle/>
        <a:p>
          <a:r>
            <a:rPr lang="en-US" dirty="0"/>
            <a:t>oxaliplatin</a:t>
          </a:r>
        </a:p>
      </dgm:t>
    </dgm:pt>
    <dgm:pt modelId="{7515BACF-D785-5842-8437-CECFCC7F3EB0}" type="parTrans" cxnId="{6E395D15-7308-6840-A907-AB2F26CB174A}">
      <dgm:prSet/>
      <dgm:spPr/>
      <dgm:t>
        <a:bodyPr/>
        <a:lstStyle/>
        <a:p>
          <a:endParaRPr lang="en-US"/>
        </a:p>
      </dgm:t>
    </dgm:pt>
    <dgm:pt modelId="{0DAA2DF2-1A12-4344-AC65-FA3132D4F1ED}" type="sibTrans" cxnId="{6E395D15-7308-6840-A907-AB2F26CB174A}">
      <dgm:prSet/>
      <dgm:spPr/>
      <dgm:t>
        <a:bodyPr/>
        <a:lstStyle/>
        <a:p>
          <a:endParaRPr lang="en-US"/>
        </a:p>
      </dgm:t>
    </dgm:pt>
    <dgm:pt modelId="{8FED8331-538D-694D-9FA5-FA579C15708F}">
      <dgm:prSet phldrT="[Text]"/>
      <dgm:spPr/>
      <dgm:t>
        <a:bodyPr/>
        <a:lstStyle/>
        <a:p>
          <a:r>
            <a:rPr lang="en-US" dirty="0"/>
            <a:t>carboplatin </a:t>
          </a:r>
        </a:p>
      </dgm:t>
    </dgm:pt>
    <dgm:pt modelId="{72F2DB30-EF68-7046-9A71-2627AD7CE444}" type="parTrans" cxnId="{091A677F-8E9B-FD44-B012-4C5814A99253}">
      <dgm:prSet/>
      <dgm:spPr/>
      <dgm:t>
        <a:bodyPr/>
        <a:lstStyle/>
        <a:p>
          <a:endParaRPr lang="en-US"/>
        </a:p>
      </dgm:t>
    </dgm:pt>
    <dgm:pt modelId="{AF3A5F01-00FD-2948-9CF5-24004348AE8D}" type="sibTrans" cxnId="{091A677F-8E9B-FD44-B012-4C5814A99253}">
      <dgm:prSet/>
      <dgm:spPr/>
      <dgm:t>
        <a:bodyPr/>
        <a:lstStyle/>
        <a:p>
          <a:endParaRPr lang="en-US"/>
        </a:p>
      </dgm:t>
    </dgm:pt>
    <dgm:pt modelId="{097500E1-D271-0845-910F-B48E5D8F92FB}">
      <dgm:prSet phldrT="[Text]"/>
      <dgm:spPr/>
      <dgm:t>
        <a:bodyPr/>
        <a:lstStyle/>
        <a:p>
          <a:r>
            <a:rPr lang="en-US" dirty="0"/>
            <a:t>Taxanes </a:t>
          </a:r>
        </a:p>
      </dgm:t>
    </dgm:pt>
    <dgm:pt modelId="{AA503A0A-3745-9047-97A0-020E21F67183}" type="parTrans" cxnId="{8BB06D07-BC19-EB43-81FF-C08ECD1B14F3}">
      <dgm:prSet/>
      <dgm:spPr/>
      <dgm:t>
        <a:bodyPr/>
        <a:lstStyle/>
        <a:p>
          <a:endParaRPr lang="en-US"/>
        </a:p>
      </dgm:t>
    </dgm:pt>
    <dgm:pt modelId="{3ACC1FBC-160C-CD44-B872-2D71055A2EFA}" type="sibTrans" cxnId="{8BB06D07-BC19-EB43-81FF-C08ECD1B14F3}">
      <dgm:prSet/>
      <dgm:spPr/>
      <dgm:t>
        <a:bodyPr/>
        <a:lstStyle/>
        <a:p>
          <a:endParaRPr lang="en-US"/>
        </a:p>
      </dgm:t>
    </dgm:pt>
    <dgm:pt modelId="{DC963E97-D7B2-2240-8281-80B265913F8D}">
      <dgm:prSet phldrT="[Text]"/>
      <dgm:spPr/>
      <dgm:t>
        <a:bodyPr/>
        <a:lstStyle/>
        <a:p>
          <a:r>
            <a:rPr lang="en-US" dirty="0"/>
            <a:t>paclitaxel </a:t>
          </a:r>
        </a:p>
      </dgm:t>
    </dgm:pt>
    <dgm:pt modelId="{40F0B4D3-5C81-6F4A-A05D-3544F28851B7}" type="parTrans" cxnId="{1772723B-70A5-1346-846B-555443CCAEE3}">
      <dgm:prSet/>
      <dgm:spPr/>
      <dgm:t>
        <a:bodyPr/>
        <a:lstStyle/>
        <a:p>
          <a:endParaRPr lang="en-US"/>
        </a:p>
      </dgm:t>
    </dgm:pt>
    <dgm:pt modelId="{DFB66D53-0BF1-8349-B8E1-FD88E0D44380}" type="sibTrans" cxnId="{1772723B-70A5-1346-846B-555443CCAEE3}">
      <dgm:prSet/>
      <dgm:spPr/>
      <dgm:t>
        <a:bodyPr/>
        <a:lstStyle/>
        <a:p>
          <a:endParaRPr lang="en-US"/>
        </a:p>
      </dgm:t>
    </dgm:pt>
    <dgm:pt modelId="{14CCAA35-8231-C240-9675-D75883A49A26}">
      <dgm:prSet phldrT="[Text]"/>
      <dgm:spPr/>
      <dgm:t>
        <a:bodyPr/>
        <a:lstStyle/>
        <a:p>
          <a:r>
            <a:rPr lang="en-US" dirty="0"/>
            <a:t>Docetaxel </a:t>
          </a:r>
        </a:p>
      </dgm:t>
    </dgm:pt>
    <dgm:pt modelId="{38233B75-A532-7E4B-8764-504BE3928AA9}" type="parTrans" cxnId="{BB6F1EF8-6EB5-7548-810C-5A0F33ACDFC1}">
      <dgm:prSet/>
      <dgm:spPr/>
      <dgm:t>
        <a:bodyPr/>
        <a:lstStyle/>
        <a:p>
          <a:endParaRPr lang="en-US"/>
        </a:p>
      </dgm:t>
    </dgm:pt>
    <dgm:pt modelId="{CE4A9A80-C9D4-2B43-8288-057F177864F6}" type="sibTrans" cxnId="{BB6F1EF8-6EB5-7548-810C-5A0F33ACDFC1}">
      <dgm:prSet/>
      <dgm:spPr/>
      <dgm:t>
        <a:bodyPr/>
        <a:lstStyle/>
        <a:p>
          <a:endParaRPr lang="en-US"/>
        </a:p>
      </dgm:t>
    </dgm:pt>
    <dgm:pt modelId="{90D72A79-0AA6-7A47-BA4B-4F47DEFE0E4B}">
      <dgm:prSet phldrT="[Text]"/>
      <dgm:spPr/>
      <dgm:t>
        <a:bodyPr/>
        <a:lstStyle/>
        <a:p>
          <a:r>
            <a:rPr lang="en-US" dirty="0"/>
            <a:t>Vinca Alkaloids</a:t>
          </a:r>
        </a:p>
      </dgm:t>
    </dgm:pt>
    <dgm:pt modelId="{1BD717BC-ECC6-814F-99CB-032EDE47344D}" type="parTrans" cxnId="{0668461F-44D3-0D40-BA9D-4C4165F7B43E}">
      <dgm:prSet/>
      <dgm:spPr/>
      <dgm:t>
        <a:bodyPr/>
        <a:lstStyle/>
        <a:p>
          <a:endParaRPr lang="en-US"/>
        </a:p>
      </dgm:t>
    </dgm:pt>
    <dgm:pt modelId="{3CE44424-E3BD-A446-8CF6-BCB96C262009}" type="sibTrans" cxnId="{0668461F-44D3-0D40-BA9D-4C4165F7B43E}">
      <dgm:prSet/>
      <dgm:spPr/>
      <dgm:t>
        <a:bodyPr/>
        <a:lstStyle/>
        <a:p>
          <a:endParaRPr lang="en-US"/>
        </a:p>
      </dgm:t>
    </dgm:pt>
    <dgm:pt modelId="{6858BC18-A402-CA4C-A1B5-019918CF3E1E}">
      <dgm:prSet phldrT="[Text]"/>
      <dgm:spPr/>
      <dgm:t>
        <a:bodyPr/>
        <a:lstStyle/>
        <a:p>
          <a:r>
            <a:rPr lang="en-US" dirty="0"/>
            <a:t>vincristine </a:t>
          </a:r>
        </a:p>
      </dgm:t>
    </dgm:pt>
    <dgm:pt modelId="{26576AF0-3F98-E04D-B0AF-676065CB4262}" type="parTrans" cxnId="{C2B0E9B4-FD30-5048-B79D-AD1D8CBE23C9}">
      <dgm:prSet/>
      <dgm:spPr/>
      <dgm:t>
        <a:bodyPr/>
        <a:lstStyle/>
        <a:p>
          <a:endParaRPr lang="en-US"/>
        </a:p>
      </dgm:t>
    </dgm:pt>
    <dgm:pt modelId="{CF9B27C4-048C-6B4B-914C-73076FAD80DF}" type="sibTrans" cxnId="{C2B0E9B4-FD30-5048-B79D-AD1D8CBE23C9}">
      <dgm:prSet/>
      <dgm:spPr/>
      <dgm:t>
        <a:bodyPr/>
        <a:lstStyle/>
        <a:p>
          <a:endParaRPr lang="en-US"/>
        </a:p>
      </dgm:t>
    </dgm:pt>
    <dgm:pt modelId="{85735B35-DE99-3C44-8894-0A4F62D68E71}">
      <dgm:prSet phldrT="[Text]"/>
      <dgm:spPr/>
      <dgm:t>
        <a:bodyPr/>
        <a:lstStyle/>
        <a:p>
          <a:r>
            <a:rPr lang="en-US" dirty="0"/>
            <a:t>Epothilones</a:t>
          </a:r>
        </a:p>
      </dgm:t>
    </dgm:pt>
    <dgm:pt modelId="{A45C37F7-ED60-584D-AD6F-F003F761CF9B}" type="parTrans" cxnId="{A076F4EA-EA0A-EF4A-918D-3227BDAA14CD}">
      <dgm:prSet/>
      <dgm:spPr/>
      <dgm:t>
        <a:bodyPr/>
        <a:lstStyle/>
        <a:p>
          <a:endParaRPr lang="en-US"/>
        </a:p>
      </dgm:t>
    </dgm:pt>
    <dgm:pt modelId="{4A2CB27D-B144-C641-8FF3-79ADC4FC58B5}" type="sibTrans" cxnId="{A076F4EA-EA0A-EF4A-918D-3227BDAA14CD}">
      <dgm:prSet/>
      <dgm:spPr/>
      <dgm:t>
        <a:bodyPr/>
        <a:lstStyle/>
        <a:p>
          <a:endParaRPr lang="en-US"/>
        </a:p>
      </dgm:t>
    </dgm:pt>
    <dgm:pt modelId="{5BA3CE5B-A6C7-3B4E-8162-5DA2C9A864A4}">
      <dgm:prSet phldrT="[Text]"/>
      <dgm:spPr/>
      <dgm:t>
        <a:bodyPr/>
        <a:lstStyle/>
        <a:p>
          <a:r>
            <a:rPr lang="en-US" dirty="0"/>
            <a:t>cisplatin</a:t>
          </a:r>
        </a:p>
      </dgm:t>
    </dgm:pt>
    <dgm:pt modelId="{204E616E-DBC2-E641-AB41-C4B14A880815}" type="parTrans" cxnId="{7FDE3CEA-929F-3B41-983D-C1EA4FA64B3C}">
      <dgm:prSet/>
      <dgm:spPr/>
      <dgm:t>
        <a:bodyPr/>
        <a:lstStyle/>
        <a:p>
          <a:endParaRPr lang="en-US"/>
        </a:p>
      </dgm:t>
    </dgm:pt>
    <dgm:pt modelId="{0DC8F52F-BFE8-5841-99FA-3A7AADE106AF}" type="sibTrans" cxnId="{7FDE3CEA-929F-3B41-983D-C1EA4FA64B3C}">
      <dgm:prSet/>
      <dgm:spPr/>
      <dgm:t>
        <a:bodyPr/>
        <a:lstStyle/>
        <a:p>
          <a:endParaRPr lang="en-US"/>
        </a:p>
      </dgm:t>
    </dgm:pt>
    <dgm:pt modelId="{273B19E2-85CC-D441-8F41-6A6D75EC3BE7}">
      <dgm:prSet phldrT="[Text]"/>
      <dgm:spPr/>
      <dgm:t>
        <a:bodyPr/>
        <a:lstStyle/>
        <a:p>
          <a:r>
            <a:rPr lang="en-US" dirty="0"/>
            <a:t>ixabepilone </a:t>
          </a:r>
        </a:p>
      </dgm:t>
    </dgm:pt>
    <dgm:pt modelId="{CEF7A634-5D6F-2844-B013-40FD7A29332B}" type="parTrans" cxnId="{128EEE9B-7B81-A849-B73F-C5F0856C274D}">
      <dgm:prSet/>
      <dgm:spPr/>
      <dgm:t>
        <a:bodyPr/>
        <a:lstStyle/>
        <a:p>
          <a:endParaRPr lang="en-US"/>
        </a:p>
      </dgm:t>
    </dgm:pt>
    <dgm:pt modelId="{E4E7C358-B212-AA49-819B-5BAD8DDBE830}" type="sibTrans" cxnId="{128EEE9B-7B81-A849-B73F-C5F0856C274D}">
      <dgm:prSet/>
      <dgm:spPr/>
      <dgm:t>
        <a:bodyPr/>
        <a:lstStyle/>
        <a:p>
          <a:endParaRPr lang="en-US"/>
        </a:p>
      </dgm:t>
    </dgm:pt>
    <dgm:pt modelId="{E5F36635-C0EE-EB41-949E-23F653BA7147}">
      <dgm:prSet phldrT="[Text]"/>
      <dgm:spPr/>
      <dgm:t>
        <a:bodyPr/>
        <a:lstStyle/>
        <a:p>
          <a:r>
            <a:rPr lang="en-US" dirty="0"/>
            <a:t>Immunomodulatory agents </a:t>
          </a:r>
        </a:p>
      </dgm:t>
    </dgm:pt>
    <dgm:pt modelId="{DB47E361-C9AF-6C4A-A7E2-E911473420D4}" type="parTrans" cxnId="{FA5A8793-F9BF-DE4A-9E6A-CF379A2A877B}">
      <dgm:prSet/>
      <dgm:spPr/>
      <dgm:t>
        <a:bodyPr/>
        <a:lstStyle/>
        <a:p>
          <a:endParaRPr lang="en-US"/>
        </a:p>
      </dgm:t>
    </dgm:pt>
    <dgm:pt modelId="{9AE6E58D-17DE-AE43-A19A-6879B0AF485D}" type="sibTrans" cxnId="{FA5A8793-F9BF-DE4A-9E6A-CF379A2A877B}">
      <dgm:prSet/>
      <dgm:spPr/>
      <dgm:t>
        <a:bodyPr/>
        <a:lstStyle/>
        <a:p>
          <a:endParaRPr lang="en-US"/>
        </a:p>
      </dgm:t>
    </dgm:pt>
    <dgm:pt modelId="{5560EF57-D299-7642-B923-92928B7A9C51}">
      <dgm:prSet phldrT="[Text]"/>
      <dgm:spPr/>
      <dgm:t>
        <a:bodyPr/>
        <a:lstStyle/>
        <a:p>
          <a:r>
            <a:rPr lang="en-US" dirty="0"/>
            <a:t>thalidomide </a:t>
          </a:r>
        </a:p>
      </dgm:t>
    </dgm:pt>
    <dgm:pt modelId="{BF9772BA-F769-3A4C-A1D1-E57FF8653B64}" type="parTrans" cxnId="{0B1B142C-6FEC-324D-ADC9-0EACBBCD7998}">
      <dgm:prSet/>
      <dgm:spPr/>
      <dgm:t>
        <a:bodyPr/>
        <a:lstStyle/>
        <a:p>
          <a:endParaRPr lang="en-US"/>
        </a:p>
      </dgm:t>
    </dgm:pt>
    <dgm:pt modelId="{626881AA-A07C-C94A-A701-8A317F8CB9CB}" type="sibTrans" cxnId="{0B1B142C-6FEC-324D-ADC9-0EACBBCD7998}">
      <dgm:prSet/>
      <dgm:spPr/>
      <dgm:t>
        <a:bodyPr/>
        <a:lstStyle/>
        <a:p>
          <a:endParaRPr lang="en-US"/>
        </a:p>
      </dgm:t>
    </dgm:pt>
    <dgm:pt modelId="{A7E28566-F31F-BD49-8BBA-6ADF1D8691CF}">
      <dgm:prSet phldrT="[Text]"/>
      <dgm:spPr/>
      <dgm:t>
        <a:bodyPr/>
        <a:lstStyle/>
        <a:p>
          <a:r>
            <a:rPr lang="en-US" dirty="0" err="1"/>
            <a:t>lenolidomide</a:t>
          </a:r>
          <a:endParaRPr lang="en-US" dirty="0"/>
        </a:p>
      </dgm:t>
    </dgm:pt>
    <dgm:pt modelId="{C338C233-DCB9-494C-93A5-272477FEB6F4}" type="parTrans" cxnId="{5DB8DFE8-F3BC-F842-BA15-36303917DE3A}">
      <dgm:prSet/>
      <dgm:spPr/>
      <dgm:t>
        <a:bodyPr/>
        <a:lstStyle/>
        <a:p>
          <a:endParaRPr lang="en-US"/>
        </a:p>
      </dgm:t>
    </dgm:pt>
    <dgm:pt modelId="{83121F70-E234-734C-A3F0-6AE74764D60F}" type="sibTrans" cxnId="{5DB8DFE8-F3BC-F842-BA15-36303917DE3A}">
      <dgm:prSet/>
      <dgm:spPr/>
      <dgm:t>
        <a:bodyPr/>
        <a:lstStyle/>
        <a:p>
          <a:endParaRPr lang="en-US"/>
        </a:p>
      </dgm:t>
    </dgm:pt>
    <dgm:pt modelId="{2978B796-DFC6-DF4B-9BBA-E2D572036267}" type="pres">
      <dgm:prSet presAssocID="{3CE3A459-F6FD-2840-84EE-1F698C3FA46D}" presName="linear" presStyleCnt="0">
        <dgm:presLayoutVars>
          <dgm:animLvl val="lvl"/>
          <dgm:resizeHandles val="exact"/>
        </dgm:presLayoutVars>
      </dgm:prSet>
      <dgm:spPr/>
    </dgm:pt>
    <dgm:pt modelId="{8FD4C0EA-5586-0543-B598-BDC184E05B59}" type="pres">
      <dgm:prSet presAssocID="{5920A0F2-EE4E-AF4C-8BF4-A8F43C1328E0}" presName="parentText" presStyleLbl="node1" presStyleIdx="0" presStyleCnt="5">
        <dgm:presLayoutVars>
          <dgm:chMax val="0"/>
          <dgm:bulletEnabled val="1"/>
        </dgm:presLayoutVars>
      </dgm:prSet>
      <dgm:spPr/>
    </dgm:pt>
    <dgm:pt modelId="{8E8F9B68-B838-C04A-AF76-63E7DC5462F1}" type="pres">
      <dgm:prSet presAssocID="{5920A0F2-EE4E-AF4C-8BF4-A8F43C1328E0}" presName="childText" presStyleLbl="revTx" presStyleIdx="0" presStyleCnt="5">
        <dgm:presLayoutVars>
          <dgm:bulletEnabled val="1"/>
        </dgm:presLayoutVars>
      </dgm:prSet>
      <dgm:spPr/>
    </dgm:pt>
    <dgm:pt modelId="{7EE76835-8323-4347-A893-A7C9A50C8772}" type="pres">
      <dgm:prSet presAssocID="{097500E1-D271-0845-910F-B48E5D8F92FB}" presName="parentText" presStyleLbl="node1" presStyleIdx="1" presStyleCnt="5">
        <dgm:presLayoutVars>
          <dgm:chMax val="0"/>
          <dgm:bulletEnabled val="1"/>
        </dgm:presLayoutVars>
      </dgm:prSet>
      <dgm:spPr/>
    </dgm:pt>
    <dgm:pt modelId="{A18117C4-88E5-9D44-8DBB-56A11E67526D}" type="pres">
      <dgm:prSet presAssocID="{097500E1-D271-0845-910F-B48E5D8F92FB}" presName="childText" presStyleLbl="revTx" presStyleIdx="1" presStyleCnt="5">
        <dgm:presLayoutVars>
          <dgm:bulletEnabled val="1"/>
        </dgm:presLayoutVars>
      </dgm:prSet>
      <dgm:spPr/>
    </dgm:pt>
    <dgm:pt modelId="{F2B05DF1-D777-164F-AC95-249417C54ABB}" type="pres">
      <dgm:prSet presAssocID="{90D72A79-0AA6-7A47-BA4B-4F47DEFE0E4B}" presName="parentText" presStyleLbl="node1" presStyleIdx="2" presStyleCnt="5">
        <dgm:presLayoutVars>
          <dgm:chMax val="0"/>
          <dgm:bulletEnabled val="1"/>
        </dgm:presLayoutVars>
      </dgm:prSet>
      <dgm:spPr/>
    </dgm:pt>
    <dgm:pt modelId="{9F0D12EE-BFF0-0746-A9F5-83FA132849D2}" type="pres">
      <dgm:prSet presAssocID="{90D72A79-0AA6-7A47-BA4B-4F47DEFE0E4B}" presName="childText" presStyleLbl="revTx" presStyleIdx="2" presStyleCnt="5">
        <dgm:presLayoutVars>
          <dgm:bulletEnabled val="1"/>
        </dgm:presLayoutVars>
      </dgm:prSet>
      <dgm:spPr/>
    </dgm:pt>
    <dgm:pt modelId="{D201D765-F0D4-0646-9975-B628D441BA44}" type="pres">
      <dgm:prSet presAssocID="{85735B35-DE99-3C44-8894-0A4F62D68E71}" presName="parentText" presStyleLbl="node1" presStyleIdx="3" presStyleCnt="5">
        <dgm:presLayoutVars>
          <dgm:chMax val="0"/>
          <dgm:bulletEnabled val="1"/>
        </dgm:presLayoutVars>
      </dgm:prSet>
      <dgm:spPr/>
    </dgm:pt>
    <dgm:pt modelId="{C19F3F8D-2552-C848-9560-5F4FF70B4830}" type="pres">
      <dgm:prSet presAssocID="{85735B35-DE99-3C44-8894-0A4F62D68E71}" presName="childText" presStyleLbl="revTx" presStyleIdx="3" presStyleCnt="5">
        <dgm:presLayoutVars>
          <dgm:bulletEnabled val="1"/>
        </dgm:presLayoutVars>
      </dgm:prSet>
      <dgm:spPr/>
    </dgm:pt>
    <dgm:pt modelId="{FAFED078-480E-6845-882F-70592C9B6927}" type="pres">
      <dgm:prSet presAssocID="{E5F36635-C0EE-EB41-949E-23F653BA7147}" presName="parentText" presStyleLbl="node1" presStyleIdx="4" presStyleCnt="5">
        <dgm:presLayoutVars>
          <dgm:chMax val="0"/>
          <dgm:bulletEnabled val="1"/>
        </dgm:presLayoutVars>
      </dgm:prSet>
      <dgm:spPr/>
    </dgm:pt>
    <dgm:pt modelId="{C9CE27AA-B7CA-FE45-9451-04D096BBFBBD}" type="pres">
      <dgm:prSet presAssocID="{E5F36635-C0EE-EB41-949E-23F653BA7147}" presName="childText" presStyleLbl="revTx" presStyleIdx="4" presStyleCnt="5">
        <dgm:presLayoutVars>
          <dgm:bulletEnabled val="1"/>
        </dgm:presLayoutVars>
      </dgm:prSet>
      <dgm:spPr/>
    </dgm:pt>
  </dgm:ptLst>
  <dgm:cxnLst>
    <dgm:cxn modelId="{8BB06D07-BC19-EB43-81FF-C08ECD1B14F3}" srcId="{3CE3A459-F6FD-2840-84EE-1F698C3FA46D}" destId="{097500E1-D271-0845-910F-B48E5D8F92FB}" srcOrd="1" destOrd="0" parTransId="{AA503A0A-3745-9047-97A0-020E21F67183}" sibTransId="{3ACC1FBC-160C-CD44-B872-2D71055A2EFA}"/>
    <dgm:cxn modelId="{90A28207-42B0-634F-89F7-9D7B7EFD3CDF}" type="presOf" srcId="{5560EF57-D299-7642-B923-92928B7A9C51}" destId="{C9CE27AA-B7CA-FE45-9451-04D096BBFBBD}" srcOrd="0" destOrd="0" presId="urn:microsoft.com/office/officeart/2005/8/layout/vList2"/>
    <dgm:cxn modelId="{6E395D15-7308-6840-A907-AB2F26CB174A}" srcId="{5920A0F2-EE4E-AF4C-8BF4-A8F43C1328E0}" destId="{2BE506F6-607B-AA49-A2A6-05F2AFA43D78}" srcOrd="0" destOrd="0" parTransId="{7515BACF-D785-5842-8437-CECFCC7F3EB0}" sibTransId="{0DAA2DF2-1A12-4344-AC65-FA3132D4F1ED}"/>
    <dgm:cxn modelId="{D6EB5C19-C395-DE40-9563-06A95C18585F}" type="presOf" srcId="{8FED8331-538D-694D-9FA5-FA579C15708F}" destId="{8E8F9B68-B838-C04A-AF76-63E7DC5462F1}" srcOrd="0" destOrd="1" presId="urn:microsoft.com/office/officeart/2005/8/layout/vList2"/>
    <dgm:cxn modelId="{0668461F-44D3-0D40-BA9D-4C4165F7B43E}" srcId="{3CE3A459-F6FD-2840-84EE-1F698C3FA46D}" destId="{90D72A79-0AA6-7A47-BA4B-4F47DEFE0E4B}" srcOrd="2" destOrd="0" parTransId="{1BD717BC-ECC6-814F-99CB-032EDE47344D}" sibTransId="{3CE44424-E3BD-A446-8CF6-BCB96C262009}"/>
    <dgm:cxn modelId="{0B1B142C-6FEC-324D-ADC9-0EACBBCD7998}" srcId="{E5F36635-C0EE-EB41-949E-23F653BA7147}" destId="{5560EF57-D299-7642-B923-92928B7A9C51}" srcOrd="0" destOrd="0" parTransId="{BF9772BA-F769-3A4C-A1D1-E57FF8653B64}" sibTransId="{626881AA-A07C-C94A-A701-8A317F8CB9CB}"/>
    <dgm:cxn modelId="{1772723B-70A5-1346-846B-555443CCAEE3}" srcId="{097500E1-D271-0845-910F-B48E5D8F92FB}" destId="{DC963E97-D7B2-2240-8281-80B265913F8D}" srcOrd="0" destOrd="0" parTransId="{40F0B4D3-5C81-6F4A-A05D-3544F28851B7}" sibTransId="{DFB66D53-0BF1-8349-B8E1-FD88E0D44380}"/>
    <dgm:cxn modelId="{5C19783F-6255-A34F-B599-5813A7D2F45B}" srcId="{3CE3A459-F6FD-2840-84EE-1F698C3FA46D}" destId="{5920A0F2-EE4E-AF4C-8BF4-A8F43C1328E0}" srcOrd="0" destOrd="0" parTransId="{EF01669A-DEA0-F341-A2B1-6607A74847D0}" sibTransId="{25FEDD94-F2ED-494A-B87D-DD0C8985D225}"/>
    <dgm:cxn modelId="{6B30415E-6369-2C45-9744-883DE7C178AE}" type="presOf" srcId="{DC963E97-D7B2-2240-8281-80B265913F8D}" destId="{A18117C4-88E5-9D44-8DBB-56A11E67526D}" srcOrd="0" destOrd="0" presId="urn:microsoft.com/office/officeart/2005/8/layout/vList2"/>
    <dgm:cxn modelId="{D619C465-64E8-0844-8FE0-3ECDBFE0C08D}" type="presOf" srcId="{14CCAA35-8231-C240-9675-D75883A49A26}" destId="{A18117C4-88E5-9D44-8DBB-56A11E67526D}" srcOrd="0" destOrd="1" presId="urn:microsoft.com/office/officeart/2005/8/layout/vList2"/>
    <dgm:cxn modelId="{785B4D6D-61D7-7F42-9956-77CEB0180D3D}" type="presOf" srcId="{85735B35-DE99-3C44-8894-0A4F62D68E71}" destId="{D201D765-F0D4-0646-9975-B628D441BA44}" srcOrd="0" destOrd="0" presId="urn:microsoft.com/office/officeart/2005/8/layout/vList2"/>
    <dgm:cxn modelId="{BE119D55-D25D-9E41-AC0B-EDA0CD03AA1E}" type="presOf" srcId="{2BE506F6-607B-AA49-A2A6-05F2AFA43D78}" destId="{8E8F9B68-B838-C04A-AF76-63E7DC5462F1}" srcOrd="0" destOrd="0" presId="urn:microsoft.com/office/officeart/2005/8/layout/vList2"/>
    <dgm:cxn modelId="{091A677F-8E9B-FD44-B012-4C5814A99253}" srcId="{5920A0F2-EE4E-AF4C-8BF4-A8F43C1328E0}" destId="{8FED8331-538D-694D-9FA5-FA579C15708F}" srcOrd="1" destOrd="0" parTransId="{72F2DB30-EF68-7046-9A71-2627AD7CE444}" sibTransId="{AF3A5F01-00FD-2948-9CF5-24004348AE8D}"/>
    <dgm:cxn modelId="{006CC183-9464-084A-929B-C4EAD400D8F4}" type="presOf" srcId="{5920A0F2-EE4E-AF4C-8BF4-A8F43C1328E0}" destId="{8FD4C0EA-5586-0543-B598-BDC184E05B59}" srcOrd="0" destOrd="0" presId="urn:microsoft.com/office/officeart/2005/8/layout/vList2"/>
    <dgm:cxn modelId="{9110A68E-0E56-B343-9F0C-EE2D70710EFA}" type="presOf" srcId="{097500E1-D271-0845-910F-B48E5D8F92FB}" destId="{7EE76835-8323-4347-A893-A7C9A50C8772}" srcOrd="0" destOrd="0" presId="urn:microsoft.com/office/officeart/2005/8/layout/vList2"/>
    <dgm:cxn modelId="{FA5A8793-F9BF-DE4A-9E6A-CF379A2A877B}" srcId="{3CE3A459-F6FD-2840-84EE-1F698C3FA46D}" destId="{E5F36635-C0EE-EB41-949E-23F653BA7147}" srcOrd="4" destOrd="0" parTransId="{DB47E361-C9AF-6C4A-A7E2-E911473420D4}" sibTransId="{9AE6E58D-17DE-AE43-A19A-6879B0AF485D}"/>
    <dgm:cxn modelId="{A09F9696-0E21-F346-9CBB-54118B6DC9A5}" type="presOf" srcId="{90D72A79-0AA6-7A47-BA4B-4F47DEFE0E4B}" destId="{F2B05DF1-D777-164F-AC95-249417C54ABB}" srcOrd="0" destOrd="0" presId="urn:microsoft.com/office/officeart/2005/8/layout/vList2"/>
    <dgm:cxn modelId="{128EEE9B-7B81-A849-B73F-C5F0856C274D}" srcId="{85735B35-DE99-3C44-8894-0A4F62D68E71}" destId="{273B19E2-85CC-D441-8F41-6A6D75EC3BE7}" srcOrd="0" destOrd="0" parTransId="{CEF7A634-5D6F-2844-B013-40FD7A29332B}" sibTransId="{E4E7C358-B212-AA49-819B-5BAD8DDBE830}"/>
    <dgm:cxn modelId="{16B847A8-2FED-444A-81B0-65617080358D}" type="presOf" srcId="{3CE3A459-F6FD-2840-84EE-1F698C3FA46D}" destId="{2978B796-DFC6-DF4B-9BBA-E2D572036267}" srcOrd="0" destOrd="0" presId="urn:microsoft.com/office/officeart/2005/8/layout/vList2"/>
    <dgm:cxn modelId="{696990B1-C997-0A48-8690-A9362DBA0DAD}" type="presOf" srcId="{6858BC18-A402-CA4C-A1B5-019918CF3E1E}" destId="{9F0D12EE-BFF0-0746-A9F5-83FA132849D2}" srcOrd="0" destOrd="0" presId="urn:microsoft.com/office/officeart/2005/8/layout/vList2"/>
    <dgm:cxn modelId="{C2B0E9B4-FD30-5048-B79D-AD1D8CBE23C9}" srcId="{90D72A79-0AA6-7A47-BA4B-4F47DEFE0E4B}" destId="{6858BC18-A402-CA4C-A1B5-019918CF3E1E}" srcOrd="0" destOrd="0" parTransId="{26576AF0-3F98-E04D-B0AF-676065CB4262}" sibTransId="{CF9B27C4-048C-6B4B-914C-73076FAD80DF}"/>
    <dgm:cxn modelId="{4C5EABB8-3079-7F40-BB1D-F8046B754B62}" type="presOf" srcId="{273B19E2-85CC-D441-8F41-6A6D75EC3BE7}" destId="{C19F3F8D-2552-C848-9560-5F4FF70B4830}" srcOrd="0" destOrd="0" presId="urn:microsoft.com/office/officeart/2005/8/layout/vList2"/>
    <dgm:cxn modelId="{5DB8DFE8-F3BC-F842-BA15-36303917DE3A}" srcId="{E5F36635-C0EE-EB41-949E-23F653BA7147}" destId="{A7E28566-F31F-BD49-8BBA-6ADF1D8691CF}" srcOrd="1" destOrd="0" parTransId="{C338C233-DCB9-494C-93A5-272477FEB6F4}" sibTransId="{83121F70-E234-734C-A3F0-6AE74764D60F}"/>
    <dgm:cxn modelId="{7FDE3CEA-929F-3B41-983D-C1EA4FA64B3C}" srcId="{5920A0F2-EE4E-AF4C-8BF4-A8F43C1328E0}" destId="{5BA3CE5B-A6C7-3B4E-8162-5DA2C9A864A4}" srcOrd="2" destOrd="0" parTransId="{204E616E-DBC2-E641-AB41-C4B14A880815}" sibTransId="{0DC8F52F-BFE8-5841-99FA-3A7AADE106AF}"/>
    <dgm:cxn modelId="{A076F4EA-EA0A-EF4A-918D-3227BDAA14CD}" srcId="{3CE3A459-F6FD-2840-84EE-1F698C3FA46D}" destId="{85735B35-DE99-3C44-8894-0A4F62D68E71}" srcOrd="3" destOrd="0" parTransId="{A45C37F7-ED60-584D-AD6F-F003F761CF9B}" sibTransId="{4A2CB27D-B144-C641-8FF3-79ADC4FC58B5}"/>
    <dgm:cxn modelId="{A3D89BF3-FB42-DC42-8588-2E97E064AB22}" type="presOf" srcId="{5BA3CE5B-A6C7-3B4E-8162-5DA2C9A864A4}" destId="{8E8F9B68-B838-C04A-AF76-63E7DC5462F1}" srcOrd="0" destOrd="2" presId="urn:microsoft.com/office/officeart/2005/8/layout/vList2"/>
    <dgm:cxn modelId="{BB6F1EF8-6EB5-7548-810C-5A0F33ACDFC1}" srcId="{097500E1-D271-0845-910F-B48E5D8F92FB}" destId="{14CCAA35-8231-C240-9675-D75883A49A26}" srcOrd="1" destOrd="0" parTransId="{38233B75-A532-7E4B-8764-504BE3928AA9}" sibTransId="{CE4A9A80-C9D4-2B43-8288-057F177864F6}"/>
    <dgm:cxn modelId="{406755F9-8FF2-9A46-8CC9-FCDCC83A59AC}" type="presOf" srcId="{A7E28566-F31F-BD49-8BBA-6ADF1D8691CF}" destId="{C9CE27AA-B7CA-FE45-9451-04D096BBFBBD}" srcOrd="0" destOrd="1" presId="urn:microsoft.com/office/officeart/2005/8/layout/vList2"/>
    <dgm:cxn modelId="{A0ECE2FE-754A-A445-8118-BEC8A309A67F}" type="presOf" srcId="{E5F36635-C0EE-EB41-949E-23F653BA7147}" destId="{FAFED078-480E-6845-882F-70592C9B6927}" srcOrd="0" destOrd="0" presId="urn:microsoft.com/office/officeart/2005/8/layout/vList2"/>
    <dgm:cxn modelId="{ADABE5D0-6018-FE4C-B530-A2D7135921A3}" type="presParOf" srcId="{2978B796-DFC6-DF4B-9BBA-E2D572036267}" destId="{8FD4C0EA-5586-0543-B598-BDC184E05B59}" srcOrd="0" destOrd="0" presId="urn:microsoft.com/office/officeart/2005/8/layout/vList2"/>
    <dgm:cxn modelId="{2CA87902-22FC-A94E-8926-C1D345C21A5F}" type="presParOf" srcId="{2978B796-DFC6-DF4B-9BBA-E2D572036267}" destId="{8E8F9B68-B838-C04A-AF76-63E7DC5462F1}" srcOrd="1" destOrd="0" presId="urn:microsoft.com/office/officeart/2005/8/layout/vList2"/>
    <dgm:cxn modelId="{6F1F8C49-F2DE-CB4F-B754-FA884FE51CB0}" type="presParOf" srcId="{2978B796-DFC6-DF4B-9BBA-E2D572036267}" destId="{7EE76835-8323-4347-A893-A7C9A50C8772}" srcOrd="2" destOrd="0" presId="urn:microsoft.com/office/officeart/2005/8/layout/vList2"/>
    <dgm:cxn modelId="{91A32069-F594-5941-929A-6AB5DC5C0AEF}" type="presParOf" srcId="{2978B796-DFC6-DF4B-9BBA-E2D572036267}" destId="{A18117C4-88E5-9D44-8DBB-56A11E67526D}" srcOrd="3" destOrd="0" presId="urn:microsoft.com/office/officeart/2005/8/layout/vList2"/>
    <dgm:cxn modelId="{215E9F6B-29D2-A543-BF3D-46A9FDCB1ECA}" type="presParOf" srcId="{2978B796-DFC6-DF4B-9BBA-E2D572036267}" destId="{F2B05DF1-D777-164F-AC95-249417C54ABB}" srcOrd="4" destOrd="0" presId="urn:microsoft.com/office/officeart/2005/8/layout/vList2"/>
    <dgm:cxn modelId="{4E79A7BF-C0B7-9B45-B944-DA21CAF4472D}" type="presParOf" srcId="{2978B796-DFC6-DF4B-9BBA-E2D572036267}" destId="{9F0D12EE-BFF0-0746-A9F5-83FA132849D2}" srcOrd="5" destOrd="0" presId="urn:microsoft.com/office/officeart/2005/8/layout/vList2"/>
    <dgm:cxn modelId="{26C5DA36-6AF9-9D48-A222-C8DA0504C4C7}" type="presParOf" srcId="{2978B796-DFC6-DF4B-9BBA-E2D572036267}" destId="{D201D765-F0D4-0646-9975-B628D441BA44}" srcOrd="6" destOrd="0" presId="urn:microsoft.com/office/officeart/2005/8/layout/vList2"/>
    <dgm:cxn modelId="{BB91B701-3C6A-0140-B2E3-2BBFF704D340}" type="presParOf" srcId="{2978B796-DFC6-DF4B-9BBA-E2D572036267}" destId="{C19F3F8D-2552-C848-9560-5F4FF70B4830}" srcOrd="7" destOrd="0" presId="urn:microsoft.com/office/officeart/2005/8/layout/vList2"/>
    <dgm:cxn modelId="{A0A9F861-39EF-E14C-8628-761FBE7334D3}" type="presParOf" srcId="{2978B796-DFC6-DF4B-9BBA-E2D572036267}" destId="{FAFED078-480E-6845-882F-70592C9B6927}" srcOrd="8" destOrd="0" presId="urn:microsoft.com/office/officeart/2005/8/layout/vList2"/>
    <dgm:cxn modelId="{CFE9B6E6-D7BF-1A42-8AD3-4FDAC6DBE472}" type="presParOf" srcId="{2978B796-DFC6-DF4B-9BBA-E2D572036267}" destId="{C9CE27AA-B7CA-FE45-9451-04D096BBFBBD}"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9C1381-3EEE-0842-A415-0D381F35F78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0C6DF39D-7689-BA40-BC89-7D3E409948EF}">
      <dgm:prSet phldrT="[Text]"/>
      <dgm:spPr/>
      <dgm:t>
        <a:bodyPr/>
        <a:lstStyle/>
        <a:p>
          <a:r>
            <a:rPr lang="en-US" dirty="0"/>
            <a:t>1</a:t>
          </a:r>
          <a:r>
            <a:rPr lang="en-US" baseline="30000" dirty="0"/>
            <a:t>st</a:t>
          </a:r>
          <a:r>
            <a:rPr lang="en-US" dirty="0"/>
            <a:t> choice medication</a:t>
          </a:r>
        </a:p>
        <a:p>
          <a:r>
            <a:rPr lang="en-US" dirty="0"/>
            <a:t>DULOXETINE</a:t>
          </a:r>
        </a:p>
      </dgm:t>
    </dgm:pt>
    <dgm:pt modelId="{1496EF0B-9192-A749-A45B-092F81B6D462}" type="parTrans" cxnId="{BBD41040-AEC7-0D40-884D-7FD22FAC33F0}">
      <dgm:prSet/>
      <dgm:spPr/>
      <dgm:t>
        <a:bodyPr/>
        <a:lstStyle/>
        <a:p>
          <a:endParaRPr lang="en-US"/>
        </a:p>
      </dgm:t>
    </dgm:pt>
    <dgm:pt modelId="{4581A780-3855-1D4F-B098-EE538BBE7374}" type="sibTrans" cxnId="{BBD41040-AEC7-0D40-884D-7FD22FAC33F0}">
      <dgm:prSet/>
      <dgm:spPr/>
      <dgm:t>
        <a:bodyPr/>
        <a:lstStyle/>
        <a:p>
          <a:endParaRPr lang="en-US"/>
        </a:p>
      </dgm:t>
    </dgm:pt>
    <dgm:pt modelId="{41E31D14-9067-4644-95F4-40A716000008}">
      <dgm:prSet phldrT="[Text]"/>
      <dgm:spPr/>
      <dgm:t>
        <a:bodyPr/>
        <a:lstStyle/>
        <a:p>
          <a:r>
            <a:rPr lang="en-US" dirty="0"/>
            <a:t>2</a:t>
          </a:r>
          <a:r>
            <a:rPr lang="en-US" baseline="30000" dirty="0"/>
            <a:t>nd</a:t>
          </a:r>
          <a:r>
            <a:rPr lang="en-US" dirty="0"/>
            <a:t> choice: Gabapentin</a:t>
          </a:r>
        </a:p>
        <a:p>
          <a:r>
            <a:rPr lang="en-US" dirty="0"/>
            <a:t>Nortriptyline</a:t>
          </a:r>
        </a:p>
        <a:p>
          <a:r>
            <a:rPr lang="en-US" dirty="0"/>
            <a:t>Compounding creams</a:t>
          </a:r>
        </a:p>
      </dgm:t>
    </dgm:pt>
    <dgm:pt modelId="{1BA4CA64-CC9B-174D-A9DB-6ED1D419BDD3}" type="parTrans" cxnId="{C00D50B3-6FCE-C845-A233-6236FE2186AD}">
      <dgm:prSet/>
      <dgm:spPr/>
      <dgm:t>
        <a:bodyPr/>
        <a:lstStyle/>
        <a:p>
          <a:endParaRPr lang="en-US"/>
        </a:p>
      </dgm:t>
    </dgm:pt>
    <dgm:pt modelId="{E0058A80-A808-D849-847C-CE6D271F2352}" type="sibTrans" cxnId="{C00D50B3-6FCE-C845-A233-6236FE2186AD}">
      <dgm:prSet/>
      <dgm:spPr/>
      <dgm:t>
        <a:bodyPr/>
        <a:lstStyle/>
        <a:p>
          <a:endParaRPr lang="en-US"/>
        </a:p>
      </dgm:t>
    </dgm:pt>
    <dgm:pt modelId="{F084D5BF-15A8-184F-B127-103FA62A2305}">
      <dgm:prSet phldrT="[Text]"/>
      <dgm:spPr/>
      <dgm:t>
        <a:bodyPr/>
        <a:lstStyle/>
        <a:p>
          <a:r>
            <a:rPr lang="en-US" dirty="0"/>
            <a:t>Exercise Program </a:t>
          </a:r>
        </a:p>
      </dgm:t>
    </dgm:pt>
    <dgm:pt modelId="{9EB0E6B7-7E9C-4A44-9264-1CF003438436}" type="parTrans" cxnId="{47A846AC-4AB8-8649-8CFE-3C58B5212FA8}">
      <dgm:prSet/>
      <dgm:spPr/>
      <dgm:t>
        <a:bodyPr/>
        <a:lstStyle/>
        <a:p>
          <a:endParaRPr lang="en-US"/>
        </a:p>
      </dgm:t>
    </dgm:pt>
    <dgm:pt modelId="{89AF45ED-6869-3647-A4C1-2153007D42B1}" type="sibTrans" cxnId="{47A846AC-4AB8-8649-8CFE-3C58B5212FA8}">
      <dgm:prSet/>
      <dgm:spPr/>
      <dgm:t>
        <a:bodyPr/>
        <a:lstStyle/>
        <a:p>
          <a:endParaRPr lang="en-US"/>
        </a:p>
      </dgm:t>
    </dgm:pt>
    <dgm:pt modelId="{F0D902C9-9058-7C4D-BA70-8FA6A1821A75}">
      <dgm:prSet phldrT="[Text]"/>
      <dgm:spPr/>
      <dgm:t>
        <a:bodyPr/>
        <a:lstStyle/>
        <a:p>
          <a:r>
            <a:rPr lang="en-US" dirty="0"/>
            <a:t>Acupuncture </a:t>
          </a:r>
        </a:p>
      </dgm:t>
    </dgm:pt>
    <dgm:pt modelId="{40351E88-7B29-1142-9AE2-09CF028AD0FB}" type="parTrans" cxnId="{A9C36491-E485-ED4E-864F-B72FA73C1EFF}">
      <dgm:prSet/>
      <dgm:spPr/>
      <dgm:t>
        <a:bodyPr/>
        <a:lstStyle/>
        <a:p>
          <a:endParaRPr lang="en-US"/>
        </a:p>
      </dgm:t>
    </dgm:pt>
    <dgm:pt modelId="{16361AB2-D410-DF45-89BC-B763AE787E31}" type="sibTrans" cxnId="{A9C36491-E485-ED4E-864F-B72FA73C1EFF}">
      <dgm:prSet/>
      <dgm:spPr/>
      <dgm:t>
        <a:bodyPr/>
        <a:lstStyle/>
        <a:p>
          <a:endParaRPr lang="en-US"/>
        </a:p>
      </dgm:t>
    </dgm:pt>
    <dgm:pt modelId="{D1B09DA4-AFFE-764F-983D-3C91A9F2EA87}">
      <dgm:prSet phldrT="[Text]"/>
      <dgm:spPr/>
      <dgm:t>
        <a:bodyPr/>
        <a:lstStyle/>
        <a:p>
          <a:r>
            <a:rPr lang="en-US" dirty="0"/>
            <a:t>Compression Therapy </a:t>
          </a:r>
        </a:p>
      </dgm:t>
    </dgm:pt>
    <dgm:pt modelId="{4FB94F0D-78A2-2749-A95B-88A02C9D598E}" type="parTrans" cxnId="{6B3F48AA-124F-4649-8586-65F9F5E16A4B}">
      <dgm:prSet/>
      <dgm:spPr/>
      <dgm:t>
        <a:bodyPr/>
        <a:lstStyle/>
        <a:p>
          <a:endParaRPr lang="en-US"/>
        </a:p>
      </dgm:t>
    </dgm:pt>
    <dgm:pt modelId="{548C391F-71A8-7844-BD56-2D2F65E1032E}" type="sibTrans" cxnId="{6B3F48AA-124F-4649-8586-65F9F5E16A4B}">
      <dgm:prSet/>
      <dgm:spPr/>
      <dgm:t>
        <a:bodyPr/>
        <a:lstStyle/>
        <a:p>
          <a:endParaRPr lang="en-US"/>
        </a:p>
      </dgm:t>
    </dgm:pt>
    <dgm:pt modelId="{6075E2DF-7010-4F43-B739-FF78F87C2FA6}" type="pres">
      <dgm:prSet presAssocID="{CB9C1381-3EEE-0842-A415-0D381F35F787}" presName="diagram" presStyleCnt="0">
        <dgm:presLayoutVars>
          <dgm:dir/>
          <dgm:resizeHandles val="exact"/>
        </dgm:presLayoutVars>
      </dgm:prSet>
      <dgm:spPr/>
    </dgm:pt>
    <dgm:pt modelId="{E9E1A4DD-C0C0-4A4A-BA33-B115290E8E8F}" type="pres">
      <dgm:prSet presAssocID="{0C6DF39D-7689-BA40-BC89-7D3E409948EF}" presName="node" presStyleLbl="node1" presStyleIdx="0" presStyleCnt="5" custLinFactNeighborX="-1664" custLinFactNeighborY="939">
        <dgm:presLayoutVars>
          <dgm:bulletEnabled val="1"/>
        </dgm:presLayoutVars>
      </dgm:prSet>
      <dgm:spPr/>
    </dgm:pt>
    <dgm:pt modelId="{05AA84F4-9A12-7748-8A05-483EEDC49332}" type="pres">
      <dgm:prSet presAssocID="{4581A780-3855-1D4F-B098-EE538BBE7374}" presName="sibTrans" presStyleCnt="0"/>
      <dgm:spPr/>
    </dgm:pt>
    <dgm:pt modelId="{11C66F48-B33D-794F-8684-1D767830B672}" type="pres">
      <dgm:prSet presAssocID="{41E31D14-9067-4644-95F4-40A716000008}" presName="node" presStyleLbl="node1" presStyleIdx="1" presStyleCnt="5">
        <dgm:presLayoutVars>
          <dgm:bulletEnabled val="1"/>
        </dgm:presLayoutVars>
      </dgm:prSet>
      <dgm:spPr/>
    </dgm:pt>
    <dgm:pt modelId="{56EB797C-AF53-2346-B56C-5997325DD46A}" type="pres">
      <dgm:prSet presAssocID="{E0058A80-A808-D849-847C-CE6D271F2352}" presName="sibTrans" presStyleCnt="0"/>
      <dgm:spPr/>
    </dgm:pt>
    <dgm:pt modelId="{E037DA09-F5DE-6942-96DE-C9594C056B44}" type="pres">
      <dgm:prSet presAssocID="{F084D5BF-15A8-184F-B127-103FA62A2305}" presName="node" presStyleLbl="node1" presStyleIdx="2" presStyleCnt="5">
        <dgm:presLayoutVars>
          <dgm:bulletEnabled val="1"/>
        </dgm:presLayoutVars>
      </dgm:prSet>
      <dgm:spPr/>
    </dgm:pt>
    <dgm:pt modelId="{7A0883C1-692D-C94D-B920-AF2FF38B63F1}" type="pres">
      <dgm:prSet presAssocID="{89AF45ED-6869-3647-A4C1-2153007D42B1}" presName="sibTrans" presStyleCnt="0"/>
      <dgm:spPr/>
    </dgm:pt>
    <dgm:pt modelId="{A5B5A1A4-1765-E54E-8867-C5B34CC3471B}" type="pres">
      <dgm:prSet presAssocID="{F0D902C9-9058-7C4D-BA70-8FA6A1821A75}" presName="node" presStyleLbl="node1" presStyleIdx="3" presStyleCnt="5">
        <dgm:presLayoutVars>
          <dgm:bulletEnabled val="1"/>
        </dgm:presLayoutVars>
      </dgm:prSet>
      <dgm:spPr/>
    </dgm:pt>
    <dgm:pt modelId="{B5E6F872-624A-F647-B04A-FAF1EF47A5C4}" type="pres">
      <dgm:prSet presAssocID="{16361AB2-D410-DF45-89BC-B763AE787E31}" presName="sibTrans" presStyleCnt="0"/>
      <dgm:spPr/>
    </dgm:pt>
    <dgm:pt modelId="{DCED393D-3D96-2742-ACDB-B52DD3FA9987}" type="pres">
      <dgm:prSet presAssocID="{D1B09DA4-AFFE-764F-983D-3C91A9F2EA87}" presName="node" presStyleLbl="node1" presStyleIdx="4" presStyleCnt="5">
        <dgm:presLayoutVars>
          <dgm:bulletEnabled val="1"/>
        </dgm:presLayoutVars>
      </dgm:prSet>
      <dgm:spPr/>
    </dgm:pt>
  </dgm:ptLst>
  <dgm:cxnLst>
    <dgm:cxn modelId="{7D2B010F-C4ED-7B49-B66B-30870612633E}" type="presOf" srcId="{41E31D14-9067-4644-95F4-40A716000008}" destId="{11C66F48-B33D-794F-8684-1D767830B672}" srcOrd="0" destOrd="0" presId="urn:microsoft.com/office/officeart/2005/8/layout/default"/>
    <dgm:cxn modelId="{8E006331-F2AB-8543-BC8B-F0C6CCEDBE43}" type="presOf" srcId="{F0D902C9-9058-7C4D-BA70-8FA6A1821A75}" destId="{A5B5A1A4-1765-E54E-8867-C5B34CC3471B}" srcOrd="0" destOrd="0" presId="urn:microsoft.com/office/officeart/2005/8/layout/default"/>
    <dgm:cxn modelId="{BBD41040-AEC7-0D40-884D-7FD22FAC33F0}" srcId="{CB9C1381-3EEE-0842-A415-0D381F35F787}" destId="{0C6DF39D-7689-BA40-BC89-7D3E409948EF}" srcOrd="0" destOrd="0" parTransId="{1496EF0B-9192-A749-A45B-092F81B6D462}" sibTransId="{4581A780-3855-1D4F-B098-EE538BBE7374}"/>
    <dgm:cxn modelId="{FE3DF65E-C356-E048-8767-422CBC615B12}" type="presOf" srcId="{0C6DF39D-7689-BA40-BC89-7D3E409948EF}" destId="{E9E1A4DD-C0C0-4A4A-BA33-B115290E8E8F}" srcOrd="0" destOrd="0" presId="urn:microsoft.com/office/officeart/2005/8/layout/default"/>
    <dgm:cxn modelId="{7EF89241-CBD7-2F49-BDDE-CFB5AA6457F6}" type="presOf" srcId="{D1B09DA4-AFFE-764F-983D-3C91A9F2EA87}" destId="{DCED393D-3D96-2742-ACDB-B52DD3FA9987}" srcOrd="0" destOrd="0" presId="urn:microsoft.com/office/officeart/2005/8/layout/default"/>
    <dgm:cxn modelId="{C91D5B59-979D-0146-A27C-87782D4FFB18}" type="presOf" srcId="{CB9C1381-3EEE-0842-A415-0D381F35F787}" destId="{6075E2DF-7010-4F43-B739-FF78F87C2FA6}" srcOrd="0" destOrd="0" presId="urn:microsoft.com/office/officeart/2005/8/layout/default"/>
    <dgm:cxn modelId="{A9C36491-E485-ED4E-864F-B72FA73C1EFF}" srcId="{CB9C1381-3EEE-0842-A415-0D381F35F787}" destId="{F0D902C9-9058-7C4D-BA70-8FA6A1821A75}" srcOrd="3" destOrd="0" parTransId="{40351E88-7B29-1142-9AE2-09CF028AD0FB}" sibTransId="{16361AB2-D410-DF45-89BC-B763AE787E31}"/>
    <dgm:cxn modelId="{AB1A6F9D-ABBE-F34D-891F-3E952DE12578}" type="presOf" srcId="{F084D5BF-15A8-184F-B127-103FA62A2305}" destId="{E037DA09-F5DE-6942-96DE-C9594C056B44}" srcOrd="0" destOrd="0" presId="urn:microsoft.com/office/officeart/2005/8/layout/default"/>
    <dgm:cxn modelId="{6B3F48AA-124F-4649-8586-65F9F5E16A4B}" srcId="{CB9C1381-3EEE-0842-A415-0D381F35F787}" destId="{D1B09DA4-AFFE-764F-983D-3C91A9F2EA87}" srcOrd="4" destOrd="0" parTransId="{4FB94F0D-78A2-2749-A95B-88A02C9D598E}" sibTransId="{548C391F-71A8-7844-BD56-2D2F65E1032E}"/>
    <dgm:cxn modelId="{47A846AC-4AB8-8649-8CFE-3C58B5212FA8}" srcId="{CB9C1381-3EEE-0842-A415-0D381F35F787}" destId="{F084D5BF-15A8-184F-B127-103FA62A2305}" srcOrd="2" destOrd="0" parTransId="{9EB0E6B7-7E9C-4A44-9264-1CF003438436}" sibTransId="{89AF45ED-6869-3647-A4C1-2153007D42B1}"/>
    <dgm:cxn modelId="{C00D50B3-6FCE-C845-A233-6236FE2186AD}" srcId="{CB9C1381-3EEE-0842-A415-0D381F35F787}" destId="{41E31D14-9067-4644-95F4-40A716000008}" srcOrd="1" destOrd="0" parTransId="{1BA4CA64-CC9B-174D-A9DB-6ED1D419BDD3}" sibTransId="{E0058A80-A808-D849-847C-CE6D271F2352}"/>
    <dgm:cxn modelId="{934F902F-8094-FE48-812F-30A52A14C8CF}" type="presParOf" srcId="{6075E2DF-7010-4F43-B739-FF78F87C2FA6}" destId="{E9E1A4DD-C0C0-4A4A-BA33-B115290E8E8F}" srcOrd="0" destOrd="0" presId="urn:microsoft.com/office/officeart/2005/8/layout/default"/>
    <dgm:cxn modelId="{EDEEAE63-7105-BC49-8E3D-D68EFE155C64}" type="presParOf" srcId="{6075E2DF-7010-4F43-B739-FF78F87C2FA6}" destId="{05AA84F4-9A12-7748-8A05-483EEDC49332}" srcOrd="1" destOrd="0" presId="urn:microsoft.com/office/officeart/2005/8/layout/default"/>
    <dgm:cxn modelId="{430AE2DF-EAA7-A242-962F-DFB68B21D777}" type="presParOf" srcId="{6075E2DF-7010-4F43-B739-FF78F87C2FA6}" destId="{11C66F48-B33D-794F-8684-1D767830B672}" srcOrd="2" destOrd="0" presId="urn:microsoft.com/office/officeart/2005/8/layout/default"/>
    <dgm:cxn modelId="{932AD93B-0ACA-C24E-9C58-683F8B5CB08C}" type="presParOf" srcId="{6075E2DF-7010-4F43-B739-FF78F87C2FA6}" destId="{56EB797C-AF53-2346-B56C-5997325DD46A}" srcOrd="3" destOrd="0" presId="urn:microsoft.com/office/officeart/2005/8/layout/default"/>
    <dgm:cxn modelId="{B2579325-DBE0-4F4C-B934-D5D1D5EACFC6}" type="presParOf" srcId="{6075E2DF-7010-4F43-B739-FF78F87C2FA6}" destId="{E037DA09-F5DE-6942-96DE-C9594C056B44}" srcOrd="4" destOrd="0" presId="urn:microsoft.com/office/officeart/2005/8/layout/default"/>
    <dgm:cxn modelId="{9AA47BB8-EF51-D549-A9C1-EEA3AB4CC6C5}" type="presParOf" srcId="{6075E2DF-7010-4F43-B739-FF78F87C2FA6}" destId="{7A0883C1-692D-C94D-B920-AF2FF38B63F1}" srcOrd="5" destOrd="0" presId="urn:microsoft.com/office/officeart/2005/8/layout/default"/>
    <dgm:cxn modelId="{2C485E15-F7FF-F748-BA49-07BB8FD028A5}" type="presParOf" srcId="{6075E2DF-7010-4F43-B739-FF78F87C2FA6}" destId="{A5B5A1A4-1765-E54E-8867-C5B34CC3471B}" srcOrd="6" destOrd="0" presId="urn:microsoft.com/office/officeart/2005/8/layout/default"/>
    <dgm:cxn modelId="{D2121E97-7D30-1545-828A-06C12D4445C1}" type="presParOf" srcId="{6075E2DF-7010-4F43-B739-FF78F87C2FA6}" destId="{B5E6F872-624A-F647-B04A-FAF1EF47A5C4}" srcOrd="7" destOrd="0" presId="urn:microsoft.com/office/officeart/2005/8/layout/default"/>
    <dgm:cxn modelId="{9A53BF16-D48E-2348-B7EF-3F1AF1C5D4D5}" type="presParOf" srcId="{6075E2DF-7010-4F43-B739-FF78F87C2FA6}" destId="{DCED393D-3D96-2742-ACDB-B52DD3FA998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109A1D-9530-4E26-A7EC-71C792E2113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ACFF1CF-AD9A-4012-8C2E-30E26D119EA3}">
      <dgm:prSet/>
      <dgm:spPr/>
      <dgm:t>
        <a:bodyPr/>
        <a:lstStyle/>
        <a:p>
          <a:r>
            <a:rPr lang="en-US" dirty="0"/>
            <a:t>Radiation therapy is an important treatment modality for tumors in the pelvis </a:t>
          </a:r>
        </a:p>
      </dgm:t>
    </dgm:pt>
    <dgm:pt modelId="{5FA65F4C-EFD4-4735-B18C-028E37C70A61}" type="parTrans" cxnId="{0D3D7B16-A2BC-461B-8CD9-0CF06BC0EEA0}">
      <dgm:prSet/>
      <dgm:spPr/>
      <dgm:t>
        <a:bodyPr/>
        <a:lstStyle/>
        <a:p>
          <a:endParaRPr lang="en-US"/>
        </a:p>
      </dgm:t>
    </dgm:pt>
    <dgm:pt modelId="{356C4174-487C-484F-BDC2-7EF55E152292}" type="sibTrans" cxnId="{0D3D7B16-A2BC-461B-8CD9-0CF06BC0EEA0}">
      <dgm:prSet/>
      <dgm:spPr/>
      <dgm:t>
        <a:bodyPr/>
        <a:lstStyle/>
        <a:p>
          <a:endParaRPr lang="en-US"/>
        </a:p>
      </dgm:t>
    </dgm:pt>
    <dgm:pt modelId="{38460632-5494-4FFD-823D-7B5A6D7D136F}">
      <dgm:prSet/>
      <dgm:spPr/>
      <dgm:t>
        <a:bodyPr/>
        <a:lstStyle/>
        <a:p>
          <a:r>
            <a:rPr lang="en-US" dirty="0"/>
            <a:t>Men: Prostate, bladder, colon, rectum </a:t>
          </a:r>
        </a:p>
      </dgm:t>
    </dgm:pt>
    <dgm:pt modelId="{F99532BD-1DC7-4006-BDDB-07A18595338D}" type="parTrans" cxnId="{2F3ED618-2F31-417F-AF44-E9B12AA1C65C}">
      <dgm:prSet/>
      <dgm:spPr/>
      <dgm:t>
        <a:bodyPr/>
        <a:lstStyle/>
        <a:p>
          <a:endParaRPr lang="en-US"/>
        </a:p>
      </dgm:t>
    </dgm:pt>
    <dgm:pt modelId="{74843CB5-B6B1-4ABF-82AA-44F6357B1561}" type="sibTrans" cxnId="{2F3ED618-2F31-417F-AF44-E9B12AA1C65C}">
      <dgm:prSet/>
      <dgm:spPr/>
      <dgm:t>
        <a:bodyPr/>
        <a:lstStyle/>
        <a:p>
          <a:endParaRPr lang="en-US"/>
        </a:p>
      </dgm:t>
    </dgm:pt>
    <dgm:pt modelId="{5BB2FDE0-BA2E-4691-AA97-065F568EA8C7}">
      <dgm:prSet/>
      <dgm:spPr/>
      <dgm:t>
        <a:bodyPr/>
        <a:lstStyle/>
        <a:p>
          <a:r>
            <a:rPr lang="en-US" dirty="0"/>
            <a:t>Women: Uterus, ovary, vagina/vulva, colon, rectum, bladder </a:t>
          </a:r>
        </a:p>
      </dgm:t>
    </dgm:pt>
    <dgm:pt modelId="{FC3E7FCA-49B7-47C0-8E95-1175A04F3A50}" type="parTrans" cxnId="{768AD01B-4664-49F1-BCBF-AE51AEE8579E}">
      <dgm:prSet/>
      <dgm:spPr/>
      <dgm:t>
        <a:bodyPr/>
        <a:lstStyle/>
        <a:p>
          <a:endParaRPr lang="en-US"/>
        </a:p>
      </dgm:t>
    </dgm:pt>
    <dgm:pt modelId="{E9B20090-258D-4CDA-811A-F783065F1E0E}" type="sibTrans" cxnId="{768AD01B-4664-49F1-BCBF-AE51AEE8579E}">
      <dgm:prSet/>
      <dgm:spPr/>
      <dgm:t>
        <a:bodyPr/>
        <a:lstStyle/>
        <a:p>
          <a:endParaRPr lang="en-US"/>
        </a:p>
      </dgm:t>
    </dgm:pt>
    <dgm:pt modelId="{87400478-A3FE-4E54-A10E-4C031C960D11}">
      <dgm:prSet/>
      <dgm:spPr/>
      <dgm:t>
        <a:bodyPr/>
        <a:lstStyle/>
        <a:p>
          <a:r>
            <a:rPr lang="en-US"/>
            <a:t>Clinical Presentation </a:t>
          </a:r>
        </a:p>
      </dgm:t>
    </dgm:pt>
    <dgm:pt modelId="{0D742EC4-71C1-47FA-BFEA-344CB35B1A4B}" type="parTrans" cxnId="{3E7466E8-A7F3-4E9F-BA0B-7063529AD920}">
      <dgm:prSet/>
      <dgm:spPr/>
      <dgm:t>
        <a:bodyPr/>
        <a:lstStyle/>
        <a:p>
          <a:endParaRPr lang="en-US"/>
        </a:p>
      </dgm:t>
    </dgm:pt>
    <dgm:pt modelId="{C42E2A34-0775-43C2-9CC6-D7B887A1233A}" type="sibTrans" cxnId="{3E7466E8-A7F3-4E9F-BA0B-7063529AD920}">
      <dgm:prSet/>
      <dgm:spPr/>
      <dgm:t>
        <a:bodyPr/>
        <a:lstStyle/>
        <a:p>
          <a:endParaRPr lang="en-US"/>
        </a:p>
      </dgm:t>
    </dgm:pt>
    <dgm:pt modelId="{90C2335D-5BAA-4ABE-ABA2-ECB7C10B966E}">
      <dgm:prSet/>
      <dgm:spPr/>
      <dgm:t>
        <a:bodyPr/>
        <a:lstStyle/>
        <a:p>
          <a:r>
            <a:rPr lang="en-US"/>
            <a:t>frequency, urgency, dysuria and spasm </a:t>
          </a:r>
        </a:p>
      </dgm:t>
    </dgm:pt>
    <dgm:pt modelId="{8697EF25-AF85-4D74-AA9D-0BA69046A236}" type="parTrans" cxnId="{E2F9DC67-68A0-4A17-A111-182C7061CDAF}">
      <dgm:prSet/>
      <dgm:spPr/>
      <dgm:t>
        <a:bodyPr/>
        <a:lstStyle/>
        <a:p>
          <a:endParaRPr lang="en-US"/>
        </a:p>
      </dgm:t>
    </dgm:pt>
    <dgm:pt modelId="{A5CD82E4-16A9-4146-BF42-C2445FAB4467}" type="sibTrans" cxnId="{E2F9DC67-68A0-4A17-A111-182C7061CDAF}">
      <dgm:prSet/>
      <dgm:spPr/>
      <dgm:t>
        <a:bodyPr/>
        <a:lstStyle/>
        <a:p>
          <a:endParaRPr lang="en-US"/>
        </a:p>
      </dgm:t>
    </dgm:pt>
    <dgm:pt modelId="{3FAB1C1C-0D1F-400F-9DD9-8EE3BDFE49EE}">
      <dgm:prSet/>
      <dgm:spPr/>
      <dgm:t>
        <a:bodyPr/>
        <a:lstStyle/>
        <a:p>
          <a:r>
            <a:rPr lang="en-US"/>
            <a:t>Hemorrhagic cystitis </a:t>
          </a:r>
        </a:p>
      </dgm:t>
    </dgm:pt>
    <dgm:pt modelId="{61F00034-FF36-4DE3-9624-F682AD4FA0C7}" type="parTrans" cxnId="{7F8E702D-CB67-4A8E-90C7-6A368E9110A1}">
      <dgm:prSet/>
      <dgm:spPr/>
      <dgm:t>
        <a:bodyPr/>
        <a:lstStyle/>
        <a:p>
          <a:endParaRPr lang="en-US"/>
        </a:p>
      </dgm:t>
    </dgm:pt>
    <dgm:pt modelId="{9FD07177-B799-4AB5-9E9E-A2A5E325303E}" type="sibTrans" cxnId="{7F8E702D-CB67-4A8E-90C7-6A368E9110A1}">
      <dgm:prSet/>
      <dgm:spPr/>
      <dgm:t>
        <a:bodyPr/>
        <a:lstStyle/>
        <a:p>
          <a:endParaRPr lang="en-US"/>
        </a:p>
      </dgm:t>
    </dgm:pt>
    <dgm:pt modelId="{CB97EA08-61EA-4A64-BB34-60AC9FC397AE}">
      <dgm:prSet/>
      <dgm:spPr/>
      <dgm:t>
        <a:bodyPr/>
        <a:lstStyle/>
        <a:p>
          <a:r>
            <a:rPr lang="en-US"/>
            <a:t>Treatment: </a:t>
          </a:r>
        </a:p>
      </dgm:t>
    </dgm:pt>
    <dgm:pt modelId="{5438A317-B08F-4843-B6C3-F329C6AD1F06}" type="parTrans" cxnId="{2249CE9C-E6B7-4B57-A76A-8C5EFD7A9DEA}">
      <dgm:prSet/>
      <dgm:spPr/>
      <dgm:t>
        <a:bodyPr/>
        <a:lstStyle/>
        <a:p>
          <a:endParaRPr lang="en-US"/>
        </a:p>
      </dgm:t>
    </dgm:pt>
    <dgm:pt modelId="{9245825C-8F48-4C67-A59A-1064C6D6107C}" type="sibTrans" cxnId="{2249CE9C-E6B7-4B57-A76A-8C5EFD7A9DEA}">
      <dgm:prSet/>
      <dgm:spPr/>
      <dgm:t>
        <a:bodyPr/>
        <a:lstStyle/>
        <a:p>
          <a:endParaRPr lang="en-US"/>
        </a:p>
      </dgm:t>
    </dgm:pt>
    <dgm:pt modelId="{C5023D26-DDF4-4770-93BD-5C0CF7025F3F}">
      <dgm:prSet/>
      <dgm:spPr/>
      <dgm:t>
        <a:bodyPr/>
        <a:lstStyle/>
        <a:p>
          <a:r>
            <a:rPr lang="en-US" dirty="0"/>
            <a:t>Phenazopyridine and antispasmodics </a:t>
          </a:r>
        </a:p>
      </dgm:t>
    </dgm:pt>
    <dgm:pt modelId="{23558F4C-D8A7-4A87-A872-6EB74AA20CCB}" type="parTrans" cxnId="{B64D938A-FC7F-461F-AA20-49EB20249395}">
      <dgm:prSet/>
      <dgm:spPr/>
      <dgm:t>
        <a:bodyPr/>
        <a:lstStyle/>
        <a:p>
          <a:endParaRPr lang="en-US"/>
        </a:p>
      </dgm:t>
    </dgm:pt>
    <dgm:pt modelId="{671908E1-117F-4989-A3C1-78F38FD92879}" type="sibTrans" cxnId="{B64D938A-FC7F-461F-AA20-49EB20249395}">
      <dgm:prSet/>
      <dgm:spPr/>
      <dgm:t>
        <a:bodyPr/>
        <a:lstStyle/>
        <a:p>
          <a:endParaRPr lang="en-US"/>
        </a:p>
      </dgm:t>
    </dgm:pt>
    <dgm:pt modelId="{AEAD10D4-72AB-46E6-ADEB-F93EB2CC97A0}">
      <dgm:prSet/>
      <dgm:spPr/>
      <dgm:t>
        <a:bodyPr/>
        <a:lstStyle/>
        <a:p>
          <a:r>
            <a:rPr lang="en-US" dirty="0"/>
            <a:t>Cystoscopy with clot evacuation or coagulative intervention</a:t>
          </a:r>
        </a:p>
      </dgm:t>
    </dgm:pt>
    <dgm:pt modelId="{8C19E19A-2CC8-4603-9E6C-ED3B6A11E5AC}" type="parTrans" cxnId="{EB03837D-DE20-414C-AD62-5292EE99C042}">
      <dgm:prSet/>
      <dgm:spPr/>
      <dgm:t>
        <a:bodyPr/>
        <a:lstStyle/>
        <a:p>
          <a:endParaRPr lang="en-US"/>
        </a:p>
      </dgm:t>
    </dgm:pt>
    <dgm:pt modelId="{CA056097-F88F-4944-84BC-B026801913FE}" type="sibTrans" cxnId="{EB03837D-DE20-414C-AD62-5292EE99C042}">
      <dgm:prSet/>
      <dgm:spPr/>
      <dgm:t>
        <a:bodyPr/>
        <a:lstStyle/>
        <a:p>
          <a:endParaRPr lang="en-US"/>
        </a:p>
      </dgm:t>
    </dgm:pt>
    <dgm:pt modelId="{D210D629-6EF6-6444-A6B0-5623FEB9B296}">
      <dgm:prSet/>
      <dgm:spPr/>
      <dgm:t>
        <a:bodyPr/>
        <a:lstStyle/>
        <a:p>
          <a:r>
            <a:rPr lang="en-US" dirty="0"/>
            <a:t>Hyperbaric Oxygen Therapy  </a:t>
          </a:r>
        </a:p>
      </dgm:t>
    </dgm:pt>
    <dgm:pt modelId="{3F4EA255-4D48-5F4B-8E81-8A4FAAA8CE40}" type="parTrans" cxnId="{31D58C79-2E8F-4E43-8D32-D72AE321411A}">
      <dgm:prSet/>
      <dgm:spPr/>
    </dgm:pt>
    <dgm:pt modelId="{95E9DFD8-7E6D-8246-81AA-44CD2F6E12D9}" type="sibTrans" cxnId="{31D58C79-2E8F-4E43-8D32-D72AE321411A}">
      <dgm:prSet/>
      <dgm:spPr/>
    </dgm:pt>
    <dgm:pt modelId="{B6A8E7DA-E304-3C48-AAAC-B3B8B6A32C90}" type="pres">
      <dgm:prSet presAssocID="{1D109A1D-9530-4E26-A7EC-71C792E21139}" presName="diagram" presStyleCnt="0">
        <dgm:presLayoutVars>
          <dgm:dir/>
          <dgm:resizeHandles val="exact"/>
        </dgm:presLayoutVars>
      </dgm:prSet>
      <dgm:spPr/>
    </dgm:pt>
    <dgm:pt modelId="{55F30F2C-8F22-3149-A889-48C2A18C9289}" type="pres">
      <dgm:prSet presAssocID="{8ACFF1CF-AD9A-4012-8C2E-30E26D119EA3}" presName="node" presStyleLbl="node1" presStyleIdx="0" presStyleCnt="5">
        <dgm:presLayoutVars>
          <dgm:bulletEnabled val="1"/>
        </dgm:presLayoutVars>
      </dgm:prSet>
      <dgm:spPr/>
    </dgm:pt>
    <dgm:pt modelId="{8E4F38BD-427C-9E45-9C54-9FB9EB006139}" type="pres">
      <dgm:prSet presAssocID="{356C4174-487C-484F-BDC2-7EF55E152292}" presName="sibTrans" presStyleCnt="0"/>
      <dgm:spPr/>
    </dgm:pt>
    <dgm:pt modelId="{C4B17798-B762-C648-B42D-52E79E1A1CEC}" type="pres">
      <dgm:prSet presAssocID="{38460632-5494-4FFD-823D-7B5A6D7D136F}" presName="node" presStyleLbl="node1" presStyleIdx="1" presStyleCnt="5">
        <dgm:presLayoutVars>
          <dgm:bulletEnabled val="1"/>
        </dgm:presLayoutVars>
      </dgm:prSet>
      <dgm:spPr/>
    </dgm:pt>
    <dgm:pt modelId="{819F4349-675F-7B4A-ADA8-17F920B565EE}" type="pres">
      <dgm:prSet presAssocID="{74843CB5-B6B1-4ABF-82AA-44F6357B1561}" presName="sibTrans" presStyleCnt="0"/>
      <dgm:spPr/>
    </dgm:pt>
    <dgm:pt modelId="{5D9553CD-9EE9-EB4D-A87C-170B80D23A04}" type="pres">
      <dgm:prSet presAssocID="{5BB2FDE0-BA2E-4691-AA97-065F568EA8C7}" presName="node" presStyleLbl="node1" presStyleIdx="2" presStyleCnt="5">
        <dgm:presLayoutVars>
          <dgm:bulletEnabled val="1"/>
        </dgm:presLayoutVars>
      </dgm:prSet>
      <dgm:spPr/>
    </dgm:pt>
    <dgm:pt modelId="{C67A746D-270D-6443-9C8B-0BEBE10BFB2D}" type="pres">
      <dgm:prSet presAssocID="{E9B20090-258D-4CDA-811A-F783065F1E0E}" presName="sibTrans" presStyleCnt="0"/>
      <dgm:spPr/>
    </dgm:pt>
    <dgm:pt modelId="{C846F6C6-418D-2746-8CA9-D2A7E018E3B8}" type="pres">
      <dgm:prSet presAssocID="{87400478-A3FE-4E54-A10E-4C031C960D11}" presName="node" presStyleLbl="node1" presStyleIdx="3" presStyleCnt="5">
        <dgm:presLayoutVars>
          <dgm:bulletEnabled val="1"/>
        </dgm:presLayoutVars>
      </dgm:prSet>
      <dgm:spPr/>
    </dgm:pt>
    <dgm:pt modelId="{1DA30DDD-B644-8640-AA51-8E98FC8F1EA2}" type="pres">
      <dgm:prSet presAssocID="{C42E2A34-0775-43C2-9CC6-D7B887A1233A}" presName="sibTrans" presStyleCnt="0"/>
      <dgm:spPr/>
    </dgm:pt>
    <dgm:pt modelId="{B444A768-89C3-1746-96B0-432C4A053C46}" type="pres">
      <dgm:prSet presAssocID="{CB97EA08-61EA-4A64-BB34-60AC9FC397AE}" presName="node" presStyleLbl="node1" presStyleIdx="4" presStyleCnt="5">
        <dgm:presLayoutVars>
          <dgm:bulletEnabled val="1"/>
        </dgm:presLayoutVars>
      </dgm:prSet>
      <dgm:spPr/>
    </dgm:pt>
  </dgm:ptLst>
  <dgm:cxnLst>
    <dgm:cxn modelId="{84510207-6394-0E41-8216-78AD90C31707}" type="presOf" srcId="{38460632-5494-4FFD-823D-7B5A6D7D136F}" destId="{C4B17798-B762-C648-B42D-52E79E1A1CEC}" srcOrd="0" destOrd="0" presId="urn:microsoft.com/office/officeart/2005/8/layout/default"/>
    <dgm:cxn modelId="{0D3D7B16-A2BC-461B-8CD9-0CF06BC0EEA0}" srcId="{1D109A1D-9530-4E26-A7EC-71C792E21139}" destId="{8ACFF1CF-AD9A-4012-8C2E-30E26D119EA3}" srcOrd="0" destOrd="0" parTransId="{5FA65F4C-EFD4-4735-B18C-028E37C70A61}" sibTransId="{356C4174-487C-484F-BDC2-7EF55E152292}"/>
    <dgm:cxn modelId="{2F3ED618-2F31-417F-AF44-E9B12AA1C65C}" srcId="{1D109A1D-9530-4E26-A7EC-71C792E21139}" destId="{38460632-5494-4FFD-823D-7B5A6D7D136F}" srcOrd="1" destOrd="0" parTransId="{F99532BD-1DC7-4006-BDDB-07A18595338D}" sibTransId="{74843CB5-B6B1-4ABF-82AA-44F6357B1561}"/>
    <dgm:cxn modelId="{768AD01B-4664-49F1-BCBF-AE51AEE8579E}" srcId="{1D109A1D-9530-4E26-A7EC-71C792E21139}" destId="{5BB2FDE0-BA2E-4691-AA97-065F568EA8C7}" srcOrd="2" destOrd="0" parTransId="{FC3E7FCA-49B7-47C0-8E95-1175A04F3A50}" sibTransId="{E9B20090-258D-4CDA-811A-F783065F1E0E}"/>
    <dgm:cxn modelId="{7F8E702D-CB67-4A8E-90C7-6A368E9110A1}" srcId="{87400478-A3FE-4E54-A10E-4C031C960D11}" destId="{3FAB1C1C-0D1F-400F-9DD9-8EE3BDFE49EE}" srcOrd="1" destOrd="0" parTransId="{61F00034-FF36-4DE3-9624-F682AD4FA0C7}" sibTransId="{9FD07177-B799-4AB5-9E9E-A2A5E325303E}"/>
    <dgm:cxn modelId="{3A732737-78D3-2948-999F-68E95FCC2513}" type="presOf" srcId="{CB97EA08-61EA-4A64-BB34-60AC9FC397AE}" destId="{B444A768-89C3-1746-96B0-432C4A053C46}" srcOrd="0" destOrd="0" presId="urn:microsoft.com/office/officeart/2005/8/layout/default"/>
    <dgm:cxn modelId="{E2F9DC67-68A0-4A17-A111-182C7061CDAF}" srcId="{87400478-A3FE-4E54-A10E-4C031C960D11}" destId="{90C2335D-5BAA-4ABE-ABA2-ECB7C10B966E}" srcOrd="0" destOrd="0" parTransId="{8697EF25-AF85-4D74-AA9D-0BA69046A236}" sibTransId="{A5CD82E4-16A9-4146-BF42-C2445FAB4467}"/>
    <dgm:cxn modelId="{81585F69-D605-DB4A-8495-1AFE64D2123C}" type="presOf" srcId="{5BB2FDE0-BA2E-4691-AA97-065F568EA8C7}" destId="{5D9553CD-9EE9-EB4D-A87C-170B80D23A04}" srcOrd="0" destOrd="0" presId="urn:microsoft.com/office/officeart/2005/8/layout/default"/>
    <dgm:cxn modelId="{0ADBD54F-B144-D34A-BAF4-8E27ACC98336}" type="presOf" srcId="{D210D629-6EF6-6444-A6B0-5623FEB9B296}" destId="{B444A768-89C3-1746-96B0-432C4A053C46}" srcOrd="0" destOrd="3" presId="urn:microsoft.com/office/officeart/2005/8/layout/default"/>
    <dgm:cxn modelId="{A7C33272-CF0F-1D42-883A-D648D18B7E81}" type="presOf" srcId="{87400478-A3FE-4E54-A10E-4C031C960D11}" destId="{C846F6C6-418D-2746-8CA9-D2A7E018E3B8}" srcOrd="0" destOrd="0" presId="urn:microsoft.com/office/officeart/2005/8/layout/default"/>
    <dgm:cxn modelId="{08916B73-503C-8242-9052-296FE7F432FC}" type="presOf" srcId="{C5023D26-DDF4-4770-93BD-5C0CF7025F3F}" destId="{B444A768-89C3-1746-96B0-432C4A053C46}" srcOrd="0" destOrd="1" presId="urn:microsoft.com/office/officeart/2005/8/layout/default"/>
    <dgm:cxn modelId="{D6879077-8D81-F442-B2F2-1521773F0C2E}" type="presOf" srcId="{AEAD10D4-72AB-46E6-ADEB-F93EB2CC97A0}" destId="{B444A768-89C3-1746-96B0-432C4A053C46}" srcOrd="0" destOrd="2" presId="urn:microsoft.com/office/officeart/2005/8/layout/default"/>
    <dgm:cxn modelId="{31D58C79-2E8F-4E43-8D32-D72AE321411A}" srcId="{CB97EA08-61EA-4A64-BB34-60AC9FC397AE}" destId="{D210D629-6EF6-6444-A6B0-5623FEB9B296}" srcOrd="2" destOrd="0" parTransId="{3F4EA255-4D48-5F4B-8E81-8A4FAAA8CE40}" sibTransId="{95E9DFD8-7E6D-8246-81AA-44CD2F6E12D9}"/>
    <dgm:cxn modelId="{A0922B7B-485F-E44E-AAA9-3A32291360AE}" type="presOf" srcId="{3FAB1C1C-0D1F-400F-9DD9-8EE3BDFE49EE}" destId="{C846F6C6-418D-2746-8CA9-D2A7E018E3B8}" srcOrd="0" destOrd="2" presId="urn:microsoft.com/office/officeart/2005/8/layout/default"/>
    <dgm:cxn modelId="{EB03837D-DE20-414C-AD62-5292EE99C042}" srcId="{CB97EA08-61EA-4A64-BB34-60AC9FC397AE}" destId="{AEAD10D4-72AB-46E6-ADEB-F93EB2CC97A0}" srcOrd="1" destOrd="0" parTransId="{8C19E19A-2CC8-4603-9E6C-ED3B6A11E5AC}" sibTransId="{CA056097-F88F-4944-84BC-B026801913FE}"/>
    <dgm:cxn modelId="{2B179686-4BFF-0C49-AA44-A16CF4E90512}" type="presOf" srcId="{90C2335D-5BAA-4ABE-ABA2-ECB7C10B966E}" destId="{C846F6C6-418D-2746-8CA9-D2A7E018E3B8}" srcOrd="0" destOrd="1" presId="urn:microsoft.com/office/officeart/2005/8/layout/default"/>
    <dgm:cxn modelId="{B64D938A-FC7F-461F-AA20-49EB20249395}" srcId="{CB97EA08-61EA-4A64-BB34-60AC9FC397AE}" destId="{C5023D26-DDF4-4770-93BD-5C0CF7025F3F}" srcOrd="0" destOrd="0" parTransId="{23558F4C-D8A7-4A87-A872-6EB74AA20CCB}" sibTransId="{671908E1-117F-4989-A3C1-78F38FD92879}"/>
    <dgm:cxn modelId="{F83C6C94-7DEE-D94D-A90C-DBD384EB0348}" type="presOf" srcId="{1D109A1D-9530-4E26-A7EC-71C792E21139}" destId="{B6A8E7DA-E304-3C48-AAAC-B3B8B6A32C90}" srcOrd="0" destOrd="0" presId="urn:microsoft.com/office/officeart/2005/8/layout/default"/>
    <dgm:cxn modelId="{2249CE9C-E6B7-4B57-A76A-8C5EFD7A9DEA}" srcId="{1D109A1D-9530-4E26-A7EC-71C792E21139}" destId="{CB97EA08-61EA-4A64-BB34-60AC9FC397AE}" srcOrd="4" destOrd="0" parTransId="{5438A317-B08F-4843-B6C3-F329C6AD1F06}" sibTransId="{9245825C-8F48-4C67-A59A-1064C6D6107C}"/>
    <dgm:cxn modelId="{5A4615A6-392A-5742-9CE0-97D73EF5777D}" type="presOf" srcId="{8ACFF1CF-AD9A-4012-8C2E-30E26D119EA3}" destId="{55F30F2C-8F22-3149-A889-48C2A18C9289}" srcOrd="0" destOrd="0" presId="urn:microsoft.com/office/officeart/2005/8/layout/default"/>
    <dgm:cxn modelId="{3E7466E8-A7F3-4E9F-BA0B-7063529AD920}" srcId="{1D109A1D-9530-4E26-A7EC-71C792E21139}" destId="{87400478-A3FE-4E54-A10E-4C031C960D11}" srcOrd="3" destOrd="0" parTransId="{0D742EC4-71C1-47FA-BFEA-344CB35B1A4B}" sibTransId="{C42E2A34-0775-43C2-9CC6-D7B887A1233A}"/>
    <dgm:cxn modelId="{83534948-DB21-6B44-941A-2FBFDF019EDB}" type="presParOf" srcId="{B6A8E7DA-E304-3C48-AAAC-B3B8B6A32C90}" destId="{55F30F2C-8F22-3149-A889-48C2A18C9289}" srcOrd="0" destOrd="0" presId="urn:microsoft.com/office/officeart/2005/8/layout/default"/>
    <dgm:cxn modelId="{2CDFAC44-7CB3-0D4C-BA74-21601555AA5B}" type="presParOf" srcId="{B6A8E7DA-E304-3C48-AAAC-B3B8B6A32C90}" destId="{8E4F38BD-427C-9E45-9C54-9FB9EB006139}" srcOrd="1" destOrd="0" presId="urn:microsoft.com/office/officeart/2005/8/layout/default"/>
    <dgm:cxn modelId="{B6095458-FDD2-F744-AD0A-0C1CF173E9DF}" type="presParOf" srcId="{B6A8E7DA-E304-3C48-AAAC-B3B8B6A32C90}" destId="{C4B17798-B762-C648-B42D-52E79E1A1CEC}" srcOrd="2" destOrd="0" presId="urn:microsoft.com/office/officeart/2005/8/layout/default"/>
    <dgm:cxn modelId="{5D62EE06-24F2-FA45-ADAE-24C5EAB4140B}" type="presParOf" srcId="{B6A8E7DA-E304-3C48-AAAC-B3B8B6A32C90}" destId="{819F4349-675F-7B4A-ADA8-17F920B565EE}" srcOrd="3" destOrd="0" presId="urn:microsoft.com/office/officeart/2005/8/layout/default"/>
    <dgm:cxn modelId="{D36219D6-4DFB-2E44-9200-397E7618C116}" type="presParOf" srcId="{B6A8E7DA-E304-3C48-AAAC-B3B8B6A32C90}" destId="{5D9553CD-9EE9-EB4D-A87C-170B80D23A04}" srcOrd="4" destOrd="0" presId="urn:microsoft.com/office/officeart/2005/8/layout/default"/>
    <dgm:cxn modelId="{5A20F65A-45DD-4946-99B3-8A2A4A8CFA5D}" type="presParOf" srcId="{B6A8E7DA-E304-3C48-AAAC-B3B8B6A32C90}" destId="{C67A746D-270D-6443-9C8B-0BEBE10BFB2D}" srcOrd="5" destOrd="0" presId="urn:microsoft.com/office/officeart/2005/8/layout/default"/>
    <dgm:cxn modelId="{E80AB487-1539-D442-A402-9B17BD386CDC}" type="presParOf" srcId="{B6A8E7DA-E304-3C48-AAAC-B3B8B6A32C90}" destId="{C846F6C6-418D-2746-8CA9-D2A7E018E3B8}" srcOrd="6" destOrd="0" presId="urn:microsoft.com/office/officeart/2005/8/layout/default"/>
    <dgm:cxn modelId="{ADD1F67F-88CA-E242-8B67-C73AAD1E1ACD}" type="presParOf" srcId="{B6A8E7DA-E304-3C48-AAAC-B3B8B6A32C90}" destId="{1DA30DDD-B644-8640-AA51-8E98FC8F1EA2}" srcOrd="7" destOrd="0" presId="urn:microsoft.com/office/officeart/2005/8/layout/default"/>
    <dgm:cxn modelId="{CA2CFC74-CFD2-874D-9A69-EDC504B0B8DC}" type="presParOf" srcId="{B6A8E7DA-E304-3C48-AAAC-B3B8B6A32C90}" destId="{B444A768-89C3-1746-96B0-432C4A053C4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3D0DAE-EC05-794B-ACFF-67D4BAEF52DA}"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75B60484-D079-F742-BD91-62A7E452816E}">
      <dgm:prSet phldrT="[Text]"/>
      <dgm:spPr/>
      <dgm:t>
        <a:bodyPr/>
        <a:lstStyle/>
        <a:p>
          <a:r>
            <a:rPr lang="en-US" dirty="0"/>
            <a:t>Monoclonal antibodies</a:t>
          </a:r>
        </a:p>
        <a:p>
          <a:r>
            <a:rPr lang="en-US" dirty="0"/>
            <a:t>(Pertuzumab,</a:t>
          </a:r>
        </a:p>
        <a:p>
          <a:r>
            <a:rPr lang="en-US" dirty="0"/>
            <a:t>Trastuzumab) </a:t>
          </a:r>
        </a:p>
      </dgm:t>
    </dgm:pt>
    <dgm:pt modelId="{4C320B99-BACA-B848-B983-F7E9C2DE0248}" type="parTrans" cxnId="{871A76B8-DE95-F443-ABB2-D77FB6041D71}">
      <dgm:prSet/>
      <dgm:spPr/>
      <dgm:t>
        <a:bodyPr/>
        <a:lstStyle/>
        <a:p>
          <a:endParaRPr lang="en-US"/>
        </a:p>
      </dgm:t>
    </dgm:pt>
    <dgm:pt modelId="{56365C73-59CA-3346-A06A-6C900A3F1769}" type="sibTrans" cxnId="{871A76B8-DE95-F443-ABB2-D77FB6041D71}">
      <dgm:prSet/>
      <dgm:spPr/>
      <dgm:t>
        <a:bodyPr/>
        <a:lstStyle/>
        <a:p>
          <a:endParaRPr lang="en-US"/>
        </a:p>
      </dgm:t>
    </dgm:pt>
    <dgm:pt modelId="{37F84BB8-622C-9E4E-966C-ED53AB0001EB}">
      <dgm:prSet phldrT="[Text]"/>
      <dgm:spPr/>
      <dgm:t>
        <a:bodyPr/>
        <a:lstStyle/>
        <a:p>
          <a:r>
            <a:rPr lang="en-US" dirty="0"/>
            <a:t>Small molecule inhibitors</a:t>
          </a:r>
        </a:p>
        <a:p>
          <a:r>
            <a:rPr lang="en-US" dirty="0"/>
            <a:t>(Osimertinib)</a:t>
          </a:r>
        </a:p>
      </dgm:t>
    </dgm:pt>
    <dgm:pt modelId="{44072B00-345D-544A-9DCF-958638C0EB3C}" type="parTrans" cxnId="{A10D81F3-579A-DE43-A95B-B77622DA2169}">
      <dgm:prSet/>
      <dgm:spPr/>
      <dgm:t>
        <a:bodyPr/>
        <a:lstStyle/>
        <a:p>
          <a:endParaRPr lang="en-US"/>
        </a:p>
      </dgm:t>
    </dgm:pt>
    <dgm:pt modelId="{9EE698AC-999F-A349-9A8B-2A1E5765AB4A}" type="sibTrans" cxnId="{A10D81F3-579A-DE43-A95B-B77622DA2169}">
      <dgm:prSet/>
      <dgm:spPr/>
      <dgm:t>
        <a:bodyPr/>
        <a:lstStyle/>
        <a:p>
          <a:endParaRPr lang="en-US"/>
        </a:p>
      </dgm:t>
    </dgm:pt>
    <dgm:pt modelId="{B59E4932-CBD8-9E40-8663-5F02797BA5C5}">
      <dgm:prSet phldrT="[Text]"/>
      <dgm:spPr/>
      <dgm:t>
        <a:bodyPr/>
        <a:lstStyle/>
        <a:p>
          <a:r>
            <a:rPr lang="en-US" dirty="0"/>
            <a:t>Antibody-drug conjugates</a:t>
          </a:r>
        </a:p>
        <a:p>
          <a:r>
            <a:rPr lang="en-US" dirty="0"/>
            <a:t>(ado trastuzumab) </a:t>
          </a:r>
        </a:p>
      </dgm:t>
    </dgm:pt>
    <dgm:pt modelId="{01891EF8-A429-C546-9E73-F92DD7CF9AC8}" type="parTrans" cxnId="{B4FE57BD-523C-854A-ACFA-A221F2FE3A15}">
      <dgm:prSet/>
      <dgm:spPr/>
      <dgm:t>
        <a:bodyPr/>
        <a:lstStyle/>
        <a:p>
          <a:endParaRPr lang="en-US"/>
        </a:p>
      </dgm:t>
    </dgm:pt>
    <dgm:pt modelId="{3D251DB7-0082-B64D-9376-1D170FF7072D}" type="sibTrans" cxnId="{B4FE57BD-523C-854A-ACFA-A221F2FE3A15}">
      <dgm:prSet/>
      <dgm:spPr/>
      <dgm:t>
        <a:bodyPr/>
        <a:lstStyle/>
        <a:p>
          <a:endParaRPr lang="en-US"/>
        </a:p>
      </dgm:t>
    </dgm:pt>
    <dgm:pt modelId="{B8E1F607-9783-764A-BAF4-FF659D5950F3}">
      <dgm:prSet phldrT="[Text]"/>
      <dgm:spPr/>
      <dgm:t>
        <a:bodyPr/>
        <a:lstStyle/>
        <a:p>
          <a:r>
            <a:rPr lang="en-US" dirty="0"/>
            <a:t>Immunotherapy</a:t>
          </a:r>
        </a:p>
        <a:p>
          <a:endParaRPr lang="en-US" dirty="0"/>
        </a:p>
      </dgm:t>
    </dgm:pt>
    <dgm:pt modelId="{18E945BA-1D8B-C243-A4A0-34436EBE64D9}" type="parTrans" cxnId="{80E189FB-B4AF-0E45-BF0B-14C6F9406658}">
      <dgm:prSet/>
      <dgm:spPr/>
      <dgm:t>
        <a:bodyPr/>
        <a:lstStyle/>
        <a:p>
          <a:endParaRPr lang="en-US"/>
        </a:p>
      </dgm:t>
    </dgm:pt>
    <dgm:pt modelId="{241611AD-C6D1-E04D-8B54-7EFB3DAD3040}" type="sibTrans" cxnId="{80E189FB-B4AF-0E45-BF0B-14C6F9406658}">
      <dgm:prSet/>
      <dgm:spPr/>
      <dgm:t>
        <a:bodyPr/>
        <a:lstStyle/>
        <a:p>
          <a:endParaRPr lang="en-US"/>
        </a:p>
      </dgm:t>
    </dgm:pt>
    <dgm:pt modelId="{9C97EC34-AA1B-0A4B-B354-6B245EC3B4F5}" type="pres">
      <dgm:prSet presAssocID="{FD3D0DAE-EC05-794B-ACFF-67D4BAEF52DA}" presName="diagram" presStyleCnt="0">
        <dgm:presLayoutVars>
          <dgm:dir/>
          <dgm:resizeHandles val="exact"/>
        </dgm:presLayoutVars>
      </dgm:prSet>
      <dgm:spPr/>
    </dgm:pt>
    <dgm:pt modelId="{F383ACF9-E0D3-394B-B332-C9F4C6C2CC2B}" type="pres">
      <dgm:prSet presAssocID="{75B60484-D079-F742-BD91-62A7E452816E}" presName="node" presStyleLbl="node1" presStyleIdx="0" presStyleCnt="4">
        <dgm:presLayoutVars>
          <dgm:bulletEnabled val="1"/>
        </dgm:presLayoutVars>
      </dgm:prSet>
      <dgm:spPr/>
    </dgm:pt>
    <dgm:pt modelId="{4FEA216C-538B-1C47-B3B5-FD437E962279}" type="pres">
      <dgm:prSet presAssocID="{56365C73-59CA-3346-A06A-6C900A3F1769}" presName="sibTrans" presStyleCnt="0"/>
      <dgm:spPr/>
    </dgm:pt>
    <dgm:pt modelId="{1CB0F52A-3A64-EB41-8A33-95956D21C13D}" type="pres">
      <dgm:prSet presAssocID="{37F84BB8-622C-9E4E-966C-ED53AB0001EB}" presName="node" presStyleLbl="node1" presStyleIdx="1" presStyleCnt="4">
        <dgm:presLayoutVars>
          <dgm:bulletEnabled val="1"/>
        </dgm:presLayoutVars>
      </dgm:prSet>
      <dgm:spPr/>
    </dgm:pt>
    <dgm:pt modelId="{17503C5E-266F-CE4A-A51D-6B33F1FE121D}" type="pres">
      <dgm:prSet presAssocID="{9EE698AC-999F-A349-9A8B-2A1E5765AB4A}" presName="sibTrans" presStyleCnt="0"/>
      <dgm:spPr/>
    </dgm:pt>
    <dgm:pt modelId="{2B5AC9C3-B734-E143-A886-D9C8AA22EF54}" type="pres">
      <dgm:prSet presAssocID="{B59E4932-CBD8-9E40-8663-5F02797BA5C5}" presName="node" presStyleLbl="node1" presStyleIdx="2" presStyleCnt="4">
        <dgm:presLayoutVars>
          <dgm:bulletEnabled val="1"/>
        </dgm:presLayoutVars>
      </dgm:prSet>
      <dgm:spPr/>
    </dgm:pt>
    <dgm:pt modelId="{F1439F20-F118-204F-BDF6-083B746F1713}" type="pres">
      <dgm:prSet presAssocID="{3D251DB7-0082-B64D-9376-1D170FF7072D}" presName="sibTrans" presStyleCnt="0"/>
      <dgm:spPr/>
    </dgm:pt>
    <dgm:pt modelId="{80831D54-5520-1449-B5AB-60F0FE648639}" type="pres">
      <dgm:prSet presAssocID="{B8E1F607-9783-764A-BAF4-FF659D5950F3}" presName="node" presStyleLbl="node1" presStyleIdx="3" presStyleCnt="4">
        <dgm:presLayoutVars>
          <dgm:bulletEnabled val="1"/>
        </dgm:presLayoutVars>
      </dgm:prSet>
      <dgm:spPr/>
    </dgm:pt>
  </dgm:ptLst>
  <dgm:cxnLst>
    <dgm:cxn modelId="{00224434-E1B2-C04E-9646-19B82F617F7B}" type="presOf" srcId="{B59E4932-CBD8-9E40-8663-5F02797BA5C5}" destId="{2B5AC9C3-B734-E143-A886-D9C8AA22EF54}" srcOrd="0" destOrd="0" presId="urn:microsoft.com/office/officeart/2005/8/layout/default"/>
    <dgm:cxn modelId="{553C4734-4429-D844-814E-53265E85250A}" type="presOf" srcId="{FD3D0DAE-EC05-794B-ACFF-67D4BAEF52DA}" destId="{9C97EC34-AA1B-0A4B-B354-6B245EC3B4F5}" srcOrd="0" destOrd="0" presId="urn:microsoft.com/office/officeart/2005/8/layout/default"/>
    <dgm:cxn modelId="{13DDA25F-BF4D-5846-B00E-5B8055A48EC9}" type="presOf" srcId="{37F84BB8-622C-9E4E-966C-ED53AB0001EB}" destId="{1CB0F52A-3A64-EB41-8A33-95956D21C13D}" srcOrd="0" destOrd="0" presId="urn:microsoft.com/office/officeart/2005/8/layout/default"/>
    <dgm:cxn modelId="{D00B096A-DDB7-954B-9A60-05924E7D3AC1}" type="presOf" srcId="{75B60484-D079-F742-BD91-62A7E452816E}" destId="{F383ACF9-E0D3-394B-B332-C9F4C6C2CC2B}" srcOrd="0" destOrd="0" presId="urn:microsoft.com/office/officeart/2005/8/layout/default"/>
    <dgm:cxn modelId="{F42C4D97-0A59-FB4E-83ED-102DDEF10D67}" type="presOf" srcId="{B8E1F607-9783-764A-BAF4-FF659D5950F3}" destId="{80831D54-5520-1449-B5AB-60F0FE648639}" srcOrd="0" destOrd="0" presId="urn:microsoft.com/office/officeart/2005/8/layout/default"/>
    <dgm:cxn modelId="{871A76B8-DE95-F443-ABB2-D77FB6041D71}" srcId="{FD3D0DAE-EC05-794B-ACFF-67D4BAEF52DA}" destId="{75B60484-D079-F742-BD91-62A7E452816E}" srcOrd="0" destOrd="0" parTransId="{4C320B99-BACA-B848-B983-F7E9C2DE0248}" sibTransId="{56365C73-59CA-3346-A06A-6C900A3F1769}"/>
    <dgm:cxn modelId="{B4FE57BD-523C-854A-ACFA-A221F2FE3A15}" srcId="{FD3D0DAE-EC05-794B-ACFF-67D4BAEF52DA}" destId="{B59E4932-CBD8-9E40-8663-5F02797BA5C5}" srcOrd="2" destOrd="0" parTransId="{01891EF8-A429-C546-9E73-F92DD7CF9AC8}" sibTransId="{3D251DB7-0082-B64D-9376-1D170FF7072D}"/>
    <dgm:cxn modelId="{A10D81F3-579A-DE43-A95B-B77622DA2169}" srcId="{FD3D0DAE-EC05-794B-ACFF-67D4BAEF52DA}" destId="{37F84BB8-622C-9E4E-966C-ED53AB0001EB}" srcOrd="1" destOrd="0" parTransId="{44072B00-345D-544A-9DCF-958638C0EB3C}" sibTransId="{9EE698AC-999F-A349-9A8B-2A1E5765AB4A}"/>
    <dgm:cxn modelId="{80E189FB-B4AF-0E45-BF0B-14C6F9406658}" srcId="{FD3D0DAE-EC05-794B-ACFF-67D4BAEF52DA}" destId="{B8E1F607-9783-764A-BAF4-FF659D5950F3}" srcOrd="3" destOrd="0" parTransId="{18E945BA-1D8B-C243-A4A0-34436EBE64D9}" sibTransId="{241611AD-C6D1-E04D-8B54-7EFB3DAD3040}"/>
    <dgm:cxn modelId="{8BEB380F-6C99-1C48-9330-8E0D57308E79}" type="presParOf" srcId="{9C97EC34-AA1B-0A4B-B354-6B245EC3B4F5}" destId="{F383ACF9-E0D3-394B-B332-C9F4C6C2CC2B}" srcOrd="0" destOrd="0" presId="urn:microsoft.com/office/officeart/2005/8/layout/default"/>
    <dgm:cxn modelId="{EABC2520-6A51-B940-860F-AE9F3E731128}" type="presParOf" srcId="{9C97EC34-AA1B-0A4B-B354-6B245EC3B4F5}" destId="{4FEA216C-538B-1C47-B3B5-FD437E962279}" srcOrd="1" destOrd="0" presId="urn:microsoft.com/office/officeart/2005/8/layout/default"/>
    <dgm:cxn modelId="{AB96F1DA-F508-8640-824D-26DA94C2B178}" type="presParOf" srcId="{9C97EC34-AA1B-0A4B-B354-6B245EC3B4F5}" destId="{1CB0F52A-3A64-EB41-8A33-95956D21C13D}" srcOrd="2" destOrd="0" presId="urn:microsoft.com/office/officeart/2005/8/layout/default"/>
    <dgm:cxn modelId="{069F9726-346A-A946-9A34-BD0CC0CD7E26}" type="presParOf" srcId="{9C97EC34-AA1B-0A4B-B354-6B245EC3B4F5}" destId="{17503C5E-266F-CE4A-A51D-6B33F1FE121D}" srcOrd="3" destOrd="0" presId="urn:microsoft.com/office/officeart/2005/8/layout/default"/>
    <dgm:cxn modelId="{C368EA48-BE1D-4D49-9548-996F8092F021}" type="presParOf" srcId="{9C97EC34-AA1B-0A4B-B354-6B245EC3B4F5}" destId="{2B5AC9C3-B734-E143-A886-D9C8AA22EF54}" srcOrd="4" destOrd="0" presId="urn:microsoft.com/office/officeart/2005/8/layout/default"/>
    <dgm:cxn modelId="{63D86D01-935E-5B45-8AEC-68EA233FDA61}" type="presParOf" srcId="{9C97EC34-AA1B-0A4B-B354-6B245EC3B4F5}" destId="{F1439F20-F118-204F-BDF6-083B746F1713}" srcOrd="5" destOrd="0" presId="urn:microsoft.com/office/officeart/2005/8/layout/default"/>
    <dgm:cxn modelId="{655269FA-6645-844A-872E-36FD60ED6E2D}" type="presParOf" srcId="{9C97EC34-AA1B-0A4B-B354-6B245EC3B4F5}" destId="{80831D54-5520-1449-B5AB-60F0FE64863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BDB8ED-4289-4E4F-8E46-E41B5791A50D}"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US"/>
        </a:p>
      </dgm:t>
    </dgm:pt>
    <dgm:pt modelId="{5DC2D5A3-744E-7243-BD29-075CA2FED367}">
      <dgm:prSet phldrT="[Text]"/>
      <dgm:spPr/>
      <dgm:t>
        <a:bodyPr/>
        <a:lstStyle/>
        <a:p>
          <a:r>
            <a:rPr lang="en-US" dirty="0"/>
            <a:t>CYP3A inhibitors/inducers </a:t>
          </a:r>
        </a:p>
      </dgm:t>
    </dgm:pt>
    <dgm:pt modelId="{78AB4E71-B629-2B41-AB82-267EDB74D50F}" type="parTrans" cxnId="{55DB5AC3-9CC6-6849-B24F-7196218E8BB7}">
      <dgm:prSet/>
      <dgm:spPr/>
      <dgm:t>
        <a:bodyPr/>
        <a:lstStyle/>
        <a:p>
          <a:endParaRPr lang="en-US"/>
        </a:p>
      </dgm:t>
    </dgm:pt>
    <dgm:pt modelId="{1CB9D843-0A46-3F49-80AF-0EFE1E7601D7}" type="sibTrans" cxnId="{55DB5AC3-9CC6-6849-B24F-7196218E8BB7}">
      <dgm:prSet/>
      <dgm:spPr/>
      <dgm:t>
        <a:bodyPr/>
        <a:lstStyle/>
        <a:p>
          <a:endParaRPr lang="en-US"/>
        </a:p>
      </dgm:t>
    </dgm:pt>
    <dgm:pt modelId="{E6EF4F7D-04E5-1441-B47A-AFD531E9E70C}">
      <dgm:prSet phldrT="[Text]"/>
      <dgm:spPr/>
      <dgm:t>
        <a:bodyPr/>
        <a:lstStyle/>
        <a:p>
          <a:r>
            <a:rPr lang="en-US" dirty="0"/>
            <a:t>Interact with azoles, amiodarone, macrolide antibiotics, antiviral medications </a:t>
          </a:r>
        </a:p>
      </dgm:t>
    </dgm:pt>
    <dgm:pt modelId="{FE641CF1-DCDA-4C45-9CE2-312123061993}" type="parTrans" cxnId="{090156C4-23FC-CA49-AA4E-39218FE87F85}">
      <dgm:prSet/>
      <dgm:spPr/>
      <dgm:t>
        <a:bodyPr/>
        <a:lstStyle/>
        <a:p>
          <a:endParaRPr lang="en-US"/>
        </a:p>
      </dgm:t>
    </dgm:pt>
    <dgm:pt modelId="{A6525C3F-0770-4447-AEFA-D5E605DD3B4A}" type="sibTrans" cxnId="{090156C4-23FC-CA49-AA4E-39218FE87F85}">
      <dgm:prSet/>
      <dgm:spPr/>
      <dgm:t>
        <a:bodyPr/>
        <a:lstStyle/>
        <a:p>
          <a:endParaRPr lang="en-US"/>
        </a:p>
      </dgm:t>
    </dgm:pt>
    <dgm:pt modelId="{83BC92A1-2856-024E-95FC-3C305859F4F5}">
      <dgm:prSet phldrT="[Text]"/>
      <dgm:spPr/>
      <dgm:t>
        <a:bodyPr/>
        <a:lstStyle/>
        <a:p>
          <a:r>
            <a:rPr lang="en-US" dirty="0"/>
            <a:t>Histamine H2 Blockers </a:t>
          </a:r>
        </a:p>
      </dgm:t>
    </dgm:pt>
    <dgm:pt modelId="{15437DD3-D36F-D94A-8D16-49078430B5D0}" type="parTrans" cxnId="{456BC348-096E-3D4E-A586-47CC2FF282AE}">
      <dgm:prSet/>
      <dgm:spPr/>
      <dgm:t>
        <a:bodyPr/>
        <a:lstStyle/>
        <a:p>
          <a:endParaRPr lang="en-US"/>
        </a:p>
      </dgm:t>
    </dgm:pt>
    <dgm:pt modelId="{C8D93E66-4045-5A40-AD5C-27A7180E46AF}" type="sibTrans" cxnId="{456BC348-096E-3D4E-A586-47CC2FF282AE}">
      <dgm:prSet/>
      <dgm:spPr/>
      <dgm:t>
        <a:bodyPr/>
        <a:lstStyle/>
        <a:p>
          <a:endParaRPr lang="en-US"/>
        </a:p>
      </dgm:t>
    </dgm:pt>
    <dgm:pt modelId="{D42C1621-B1FC-B84D-94CE-A40565BF6117}">
      <dgm:prSet phldrT="[Text]"/>
      <dgm:spPr/>
      <dgm:t>
        <a:bodyPr/>
        <a:lstStyle/>
        <a:p>
          <a:r>
            <a:rPr lang="en-US" dirty="0"/>
            <a:t>Dasatinib</a:t>
          </a:r>
        </a:p>
      </dgm:t>
    </dgm:pt>
    <dgm:pt modelId="{A7594E79-17F8-9D4C-8151-A28BB8DA451D}" type="parTrans" cxnId="{A7EEB7A7-6624-A842-B54F-210B3EF0FA6F}">
      <dgm:prSet/>
      <dgm:spPr/>
      <dgm:t>
        <a:bodyPr/>
        <a:lstStyle/>
        <a:p>
          <a:endParaRPr lang="en-US"/>
        </a:p>
      </dgm:t>
    </dgm:pt>
    <dgm:pt modelId="{B66B2B4A-86D0-A940-8258-1B4667116FEC}" type="sibTrans" cxnId="{A7EEB7A7-6624-A842-B54F-210B3EF0FA6F}">
      <dgm:prSet/>
      <dgm:spPr/>
      <dgm:t>
        <a:bodyPr/>
        <a:lstStyle/>
        <a:p>
          <a:endParaRPr lang="en-US"/>
        </a:p>
      </dgm:t>
    </dgm:pt>
    <dgm:pt modelId="{E65363E2-8F66-6948-AC5C-103D5C49EDA9}">
      <dgm:prSet phldrT="[Text]"/>
      <dgm:spPr/>
      <dgm:t>
        <a:bodyPr/>
        <a:lstStyle/>
        <a:p>
          <a:r>
            <a:rPr lang="en-US" dirty="0"/>
            <a:t>Ibrutinib, imatinib, lapatinib, olaparib, Osimertinib</a:t>
          </a:r>
        </a:p>
      </dgm:t>
    </dgm:pt>
    <dgm:pt modelId="{06FFCCF8-D4D9-4E4D-89F3-425F2E85C30F}" type="parTrans" cxnId="{45543D70-B9A1-AF47-80E2-0AB7473BBA9B}">
      <dgm:prSet/>
      <dgm:spPr/>
      <dgm:t>
        <a:bodyPr/>
        <a:lstStyle/>
        <a:p>
          <a:endParaRPr lang="en-US"/>
        </a:p>
      </dgm:t>
    </dgm:pt>
    <dgm:pt modelId="{E9280525-2441-3940-A083-2E1AD7AC2FEB}" type="sibTrans" cxnId="{45543D70-B9A1-AF47-80E2-0AB7473BBA9B}">
      <dgm:prSet/>
      <dgm:spPr/>
      <dgm:t>
        <a:bodyPr/>
        <a:lstStyle/>
        <a:p>
          <a:endParaRPr lang="en-US"/>
        </a:p>
      </dgm:t>
    </dgm:pt>
    <dgm:pt modelId="{3378A7C3-B804-C345-AA91-FA5993329089}">
      <dgm:prSet phldrT="[Text]"/>
      <dgm:spPr/>
      <dgm:t>
        <a:bodyPr/>
        <a:lstStyle/>
        <a:p>
          <a:r>
            <a:rPr lang="en-US" dirty="0"/>
            <a:t>Warfarin </a:t>
          </a:r>
        </a:p>
      </dgm:t>
    </dgm:pt>
    <dgm:pt modelId="{3800F0C8-79B7-0940-9C0D-6136F03DFDFC}" type="parTrans" cxnId="{6E4F2F75-01DC-D348-88C8-7FB6C90623B2}">
      <dgm:prSet/>
      <dgm:spPr/>
      <dgm:t>
        <a:bodyPr/>
        <a:lstStyle/>
        <a:p>
          <a:endParaRPr lang="en-US"/>
        </a:p>
      </dgm:t>
    </dgm:pt>
    <dgm:pt modelId="{80CAD00A-DE45-694C-A2CD-7DADAA70C544}" type="sibTrans" cxnId="{6E4F2F75-01DC-D348-88C8-7FB6C90623B2}">
      <dgm:prSet/>
      <dgm:spPr/>
      <dgm:t>
        <a:bodyPr/>
        <a:lstStyle/>
        <a:p>
          <a:endParaRPr lang="en-US"/>
        </a:p>
      </dgm:t>
    </dgm:pt>
    <dgm:pt modelId="{002E8BC4-4562-864F-BE1A-D26F3AC3D246}">
      <dgm:prSet phldrT="[Text]"/>
      <dgm:spPr/>
      <dgm:t>
        <a:bodyPr/>
        <a:lstStyle/>
        <a:p>
          <a:r>
            <a:rPr lang="en-US" dirty="0"/>
            <a:t>Erlotinib</a:t>
          </a:r>
        </a:p>
      </dgm:t>
    </dgm:pt>
    <dgm:pt modelId="{64DB9437-C4FF-AD47-951F-5C95A62E60E6}" type="parTrans" cxnId="{3B72BD63-14BB-A047-A490-EB8C00004BF6}">
      <dgm:prSet/>
      <dgm:spPr/>
      <dgm:t>
        <a:bodyPr/>
        <a:lstStyle/>
        <a:p>
          <a:endParaRPr lang="en-US"/>
        </a:p>
      </dgm:t>
    </dgm:pt>
    <dgm:pt modelId="{FAE75761-8C56-2942-97A0-2AFC49F2F069}" type="sibTrans" cxnId="{3B72BD63-14BB-A047-A490-EB8C00004BF6}">
      <dgm:prSet/>
      <dgm:spPr/>
      <dgm:t>
        <a:bodyPr/>
        <a:lstStyle/>
        <a:p>
          <a:endParaRPr lang="en-US"/>
        </a:p>
      </dgm:t>
    </dgm:pt>
    <dgm:pt modelId="{E366027E-7ADB-2E4D-A33D-E7DCE079247E}">
      <dgm:prSet phldrT="[Text]"/>
      <dgm:spPr/>
      <dgm:t>
        <a:bodyPr/>
        <a:lstStyle/>
        <a:p>
          <a:r>
            <a:rPr lang="en-US" dirty="0"/>
            <a:t>Imatinib</a:t>
          </a:r>
        </a:p>
      </dgm:t>
    </dgm:pt>
    <dgm:pt modelId="{BD544004-8FC6-F74A-AB3C-D760DF850208}" type="parTrans" cxnId="{B57FBF0A-CAF2-D54A-9E8D-8AF77DD15E83}">
      <dgm:prSet/>
      <dgm:spPr/>
      <dgm:t>
        <a:bodyPr/>
        <a:lstStyle/>
        <a:p>
          <a:endParaRPr lang="en-US"/>
        </a:p>
      </dgm:t>
    </dgm:pt>
    <dgm:pt modelId="{1923D6FD-C661-324D-A95E-E24D6E47E379}" type="sibTrans" cxnId="{B57FBF0A-CAF2-D54A-9E8D-8AF77DD15E83}">
      <dgm:prSet/>
      <dgm:spPr/>
      <dgm:t>
        <a:bodyPr/>
        <a:lstStyle/>
        <a:p>
          <a:endParaRPr lang="en-US"/>
        </a:p>
      </dgm:t>
    </dgm:pt>
    <dgm:pt modelId="{54330376-3387-3240-B91C-E8992FDD3272}">
      <dgm:prSet phldrT="[Text]"/>
      <dgm:spPr/>
      <dgm:t>
        <a:bodyPr/>
        <a:lstStyle/>
        <a:p>
          <a:r>
            <a:rPr lang="en-US" dirty="0"/>
            <a:t> Erlotinib</a:t>
          </a:r>
        </a:p>
      </dgm:t>
    </dgm:pt>
    <dgm:pt modelId="{7FF52525-4F2D-F14F-A950-C60895365636}" type="parTrans" cxnId="{1B610306-DCF9-3740-8CD8-100CF471CA35}">
      <dgm:prSet/>
      <dgm:spPr/>
      <dgm:t>
        <a:bodyPr/>
        <a:lstStyle/>
        <a:p>
          <a:endParaRPr lang="en-US"/>
        </a:p>
      </dgm:t>
    </dgm:pt>
    <dgm:pt modelId="{6A14BE45-F8B0-E946-8832-3F5475930A77}" type="sibTrans" cxnId="{1B610306-DCF9-3740-8CD8-100CF471CA35}">
      <dgm:prSet/>
      <dgm:spPr/>
      <dgm:t>
        <a:bodyPr/>
        <a:lstStyle/>
        <a:p>
          <a:endParaRPr lang="en-US"/>
        </a:p>
      </dgm:t>
    </dgm:pt>
    <dgm:pt modelId="{6E17518C-0CA4-D243-8297-8E755293D0BC}">
      <dgm:prSet phldrT="[Text]"/>
      <dgm:spPr/>
      <dgm:t>
        <a:bodyPr/>
        <a:lstStyle/>
        <a:p>
          <a:r>
            <a:rPr lang="en-US" dirty="0"/>
            <a:t> Nilotinib </a:t>
          </a:r>
        </a:p>
      </dgm:t>
    </dgm:pt>
    <dgm:pt modelId="{F89FAD00-24E5-B248-89CA-749168A9596E}" type="parTrans" cxnId="{9F2F3E22-7346-904F-BDE0-0E45C76F5878}">
      <dgm:prSet/>
      <dgm:spPr/>
      <dgm:t>
        <a:bodyPr/>
        <a:lstStyle/>
        <a:p>
          <a:endParaRPr lang="en-US"/>
        </a:p>
      </dgm:t>
    </dgm:pt>
    <dgm:pt modelId="{0FCE052A-7BCF-BA46-97C5-6F04C8C6F093}" type="sibTrans" cxnId="{9F2F3E22-7346-904F-BDE0-0E45C76F5878}">
      <dgm:prSet/>
      <dgm:spPr/>
      <dgm:t>
        <a:bodyPr/>
        <a:lstStyle/>
        <a:p>
          <a:endParaRPr lang="en-US"/>
        </a:p>
      </dgm:t>
    </dgm:pt>
    <dgm:pt modelId="{91ED90C6-839B-5140-AEF6-7B3EF271AECF}" type="pres">
      <dgm:prSet presAssocID="{A1BDB8ED-4289-4E4F-8E46-E41B5791A50D}" presName="linear" presStyleCnt="0">
        <dgm:presLayoutVars>
          <dgm:animLvl val="lvl"/>
          <dgm:resizeHandles val="exact"/>
        </dgm:presLayoutVars>
      </dgm:prSet>
      <dgm:spPr/>
    </dgm:pt>
    <dgm:pt modelId="{010134A5-7EA6-7944-8FB8-EF062B07B9B8}" type="pres">
      <dgm:prSet presAssocID="{5DC2D5A3-744E-7243-BD29-075CA2FED367}" presName="parentText" presStyleLbl="node1" presStyleIdx="0" presStyleCnt="3">
        <dgm:presLayoutVars>
          <dgm:chMax val="0"/>
          <dgm:bulletEnabled val="1"/>
        </dgm:presLayoutVars>
      </dgm:prSet>
      <dgm:spPr/>
    </dgm:pt>
    <dgm:pt modelId="{0AFECADA-0106-764D-A31A-5632C19727B1}" type="pres">
      <dgm:prSet presAssocID="{5DC2D5A3-744E-7243-BD29-075CA2FED367}" presName="childText" presStyleLbl="revTx" presStyleIdx="0" presStyleCnt="3">
        <dgm:presLayoutVars>
          <dgm:bulletEnabled val="1"/>
        </dgm:presLayoutVars>
      </dgm:prSet>
      <dgm:spPr/>
    </dgm:pt>
    <dgm:pt modelId="{E6C3F62E-C600-7849-8917-FE9BC3AE4069}" type="pres">
      <dgm:prSet presAssocID="{83BC92A1-2856-024E-95FC-3C305859F4F5}" presName="parentText" presStyleLbl="node1" presStyleIdx="1" presStyleCnt="3">
        <dgm:presLayoutVars>
          <dgm:chMax val="0"/>
          <dgm:bulletEnabled val="1"/>
        </dgm:presLayoutVars>
      </dgm:prSet>
      <dgm:spPr/>
    </dgm:pt>
    <dgm:pt modelId="{BF7F055B-F6E2-7346-8731-2A8BD4C201FC}" type="pres">
      <dgm:prSet presAssocID="{83BC92A1-2856-024E-95FC-3C305859F4F5}" presName="childText" presStyleLbl="revTx" presStyleIdx="1" presStyleCnt="3">
        <dgm:presLayoutVars>
          <dgm:bulletEnabled val="1"/>
        </dgm:presLayoutVars>
      </dgm:prSet>
      <dgm:spPr/>
    </dgm:pt>
    <dgm:pt modelId="{6EA3CC76-59A4-1840-8B0E-157FC6CA06CA}" type="pres">
      <dgm:prSet presAssocID="{3378A7C3-B804-C345-AA91-FA5993329089}" presName="parentText" presStyleLbl="node1" presStyleIdx="2" presStyleCnt="3">
        <dgm:presLayoutVars>
          <dgm:chMax val="0"/>
          <dgm:bulletEnabled val="1"/>
        </dgm:presLayoutVars>
      </dgm:prSet>
      <dgm:spPr/>
    </dgm:pt>
    <dgm:pt modelId="{EC0C09EC-172F-A04A-B9C7-9A60D8FDF1A0}" type="pres">
      <dgm:prSet presAssocID="{3378A7C3-B804-C345-AA91-FA5993329089}" presName="childText" presStyleLbl="revTx" presStyleIdx="2" presStyleCnt="3">
        <dgm:presLayoutVars>
          <dgm:bulletEnabled val="1"/>
        </dgm:presLayoutVars>
      </dgm:prSet>
      <dgm:spPr/>
    </dgm:pt>
  </dgm:ptLst>
  <dgm:cxnLst>
    <dgm:cxn modelId="{1B610306-DCF9-3740-8CD8-100CF471CA35}" srcId="{83BC92A1-2856-024E-95FC-3C305859F4F5}" destId="{54330376-3387-3240-B91C-E8992FDD3272}" srcOrd="1" destOrd="0" parTransId="{7FF52525-4F2D-F14F-A950-C60895365636}" sibTransId="{6A14BE45-F8B0-E946-8832-3F5475930A77}"/>
    <dgm:cxn modelId="{B57FBF0A-CAF2-D54A-9E8D-8AF77DD15E83}" srcId="{3378A7C3-B804-C345-AA91-FA5993329089}" destId="{E366027E-7ADB-2E4D-A33D-E7DCE079247E}" srcOrd="1" destOrd="0" parTransId="{BD544004-8FC6-F74A-AB3C-D760DF850208}" sibTransId="{1923D6FD-C661-324D-A95E-E24D6E47E379}"/>
    <dgm:cxn modelId="{9F2F3E22-7346-904F-BDE0-0E45C76F5878}" srcId="{83BC92A1-2856-024E-95FC-3C305859F4F5}" destId="{6E17518C-0CA4-D243-8297-8E755293D0BC}" srcOrd="2" destOrd="0" parTransId="{F89FAD00-24E5-B248-89CA-749168A9596E}" sibTransId="{0FCE052A-7BCF-BA46-97C5-6F04C8C6F093}"/>
    <dgm:cxn modelId="{430F4136-469F-4F4B-97A0-287882EB5F43}" type="presOf" srcId="{E65363E2-8F66-6948-AC5C-103D5C49EDA9}" destId="{0AFECADA-0106-764D-A31A-5632C19727B1}" srcOrd="0" destOrd="1" presId="urn:microsoft.com/office/officeart/2005/8/layout/vList2"/>
    <dgm:cxn modelId="{081F9B40-2EC0-7541-8DDA-6FAA35E50F18}" type="presOf" srcId="{83BC92A1-2856-024E-95FC-3C305859F4F5}" destId="{E6C3F62E-C600-7849-8917-FE9BC3AE4069}" srcOrd="0" destOrd="0" presId="urn:microsoft.com/office/officeart/2005/8/layout/vList2"/>
    <dgm:cxn modelId="{3B72BD63-14BB-A047-A490-EB8C00004BF6}" srcId="{3378A7C3-B804-C345-AA91-FA5993329089}" destId="{002E8BC4-4562-864F-BE1A-D26F3AC3D246}" srcOrd="0" destOrd="0" parTransId="{64DB9437-C4FF-AD47-951F-5C95A62E60E6}" sibTransId="{FAE75761-8C56-2942-97A0-2AFC49F2F069}"/>
    <dgm:cxn modelId="{456BC348-096E-3D4E-A586-47CC2FF282AE}" srcId="{A1BDB8ED-4289-4E4F-8E46-E41B5791A50D}" destId="{83BC92A1-2856-024E-95FC-3C305859F4F5}" srcOrd="1" destOrd="0" parTransId="{15437DD3-D36F-D94A-8D16-49078430B5D0}" sibTransId="{C8D93E66-4045-5A40-AD5C-27A7180E46AF}"/>
    <dgm:cxn modelId="{BBD5616D-B304-294B-B7A0-99E8C633579A}" type="presOf" srcId="{E366027E-7ADB-2E4D-A33D-E7DCE079247E}" destId="{EC0C09EC-172F-A04A-B9C7-9A60D8FDF1A0}" srcOrd="0" destOrd="1" presId="urn:microsoft.com/office/officeart/2005/8/layout/vList2"/>
    <dgm:cxn modelId="{45543D70-B9A1-AF47-80E2-0AB7473BBA9B}" srcId="{5DC2D5A3-744E-7243-BD29-075CA2FED367}" destId="{E65363E2-8F66-6948-AC5C-103D5C49EDA9}" srcOrd="1" destOrd="0" parTransId="{06FFCCF8-D4D9-4E4D-89F3-425F2E85C30F}" sibTransId="{E9280525-2441-3940-A083-2E1AD7AC2FEB}"/>
    <dgm:cxn modelId="{6E4F2F75-01DC-D348-88C8-7FB6C90623B2}" srcId="{A1BDB8ED-4289-4E4F-8E46-E41B5791A50D}" destId="{3378A7C3-B804-C345-AA91-FA5993329089}" srcOrd="2" destOrd="0" parTransId="{3800F0C8-79B7-0940-9C0D-6136F03DFDFC}" sibTransId="{80CAD00A-DE45-694C-A2CD-7DADAA70C544}"/>
    <dgm:cxn modelId="{3DA4169F-2AB5-B44E-9200-467358B1CFBA}" type="presOf" srcId="{6E17518C-0CA4-D243-8297-8E755293D0BC}" destId="{BF7F055B-F6E2-7346-8731-2A8BD4C201FC}" srcOrd="0" destOrd="2" presId="urn:microsoft.com/office/officeart/2005/8/layout/vList2"/>
    <dgm:cxn modelId="{8915ADA4-3985-2542-BFFE-F0A4E7C9A5BB}" type="presOf" srcId="{54330376-3387-3240-B91C-E8992FDD3272}" destId="{BF7F055B-F6E2-7346-8731-2A8BD4C201FC}" srcOrd="0" destOrd="1" presId="urn:microsoft.com/office/officeart/2005/8/layout/vList2"/>
    <dgm:cxn modelId="{B3891AA5-2788-7247-90B0-B60EA1778875}" type="presOf" srcId="{D42C1621-B1FC-B84D-94CE-A40565BF6117}" destId="{BF7F055B-F6E2-7346-8731-2A8BD4C201FC}" srcOrd="0" destOrd="0" presId="urn:microsoft.com/office/officeart/2005/8/layout/vList2"/>
    <dgm:cxn modelId="{99441EA6-1BDF-F94C-961A-2189DA9335C3}" type="presOf" srcId="{002E8BC4-4562-864F-BE1A-D26F3AC3D246}" destId="{EC0C09EC-172F-A04A-B9C7-9A60D8FDF1A0}" srcOrd="0" destOrd="0" presId="urn:microsoft.com/office/officeart/2005/8/layout/vList2"/>
    <dgm:cxn modelId="{A7EEB7A7-6624-A842-B54F-210B3EF0FA6F}" srcId="{83BC92A1-2856-024E-95FC-3C305859F4F5}" destId="{D42C1621-B1FC-B84D-94CE-A40565BF6117}" srcOrd="0" destOrd="0" parTransId="{A7594E79-17F8-9D4C-8151-A28BB8DA451D}" sibTransId="{B66B2B4A-86D0-A940-8258-1B4667116FEC}"/>
    <dgm:cxn modelId="{0CAB8DAD-FB0B-0342-8455-4DFB48846D05}" type="presOf" srcId="{5DC2D5A3-744E-7243-BD29-075CA2FED367}" destId="{010134A5-7EA6-7944-8FB8-EF062B07B9B8}" srcOrd="0" destOrd="0" presId="urn:microsoft.com/office/officeart/2005/8/layout/vList2"/>
    <dgm:cxn modelId="{55DB5AC3-9CC6-6849-B24F-7196218E8BB7}" srcId="{A1BDB8ED-4289-4E4F-8E46-E41B5791A50D}" destId="{5DC2D5A3-744E-7243-BD29-075CA2FED367}" srcOrd="0" destOrd="0" parTransId="{78AB4E71-B629-2B41-AB82-267EDB74D50F}" sibTransId="{1CB9D843-0A46-3F49-80AF-0EFE1E7601D7}"/>
    <dgm:cxn modelId="{090156C4-23FC-CA49-AA4E-39218FE87F85}" srcId="{5DC2D5A3-744E-7243-BD29-075CA2FED367}" destId="{E6EF4F7D-04E5-1441-B47A-AFD531E9E70C}" srcOrd="0" destOrd="0" parTransId="{FE641CF1-DCDA-4C45-9CE2-312123061993}" sibTransId="{A6525C3F-0770-4447-AEFA-D5E605DD3B4A}"/>
    <dgm:cxn modelId="{B1EBF3E6-510B-E440-ACD5-CEBBE3C51136}" type="presOf" srcId="{A1BDB8ED-4289-4E4F-8E46-E41B5791A50D}" destId="{91ED90C6-839B-5140-AEF6-7B3EF271AECF}" srcOrd="0" destOrd="0" presId="urn:microsoft.com/office/officeart/2005/8/layout/vList2"/>
    <dgm:cxn modelId="{4B07C6ED-4C82-A14A-B2C9-29B277D80295}" type="presOf" srcId="{3378A7C3-B804-C345-AA91-FA5993329089}" destId="{6EA3CC76-59A4-1840-8B0E-157FC6CA06CA}" srcOrd="0" destOrd="0" presId="urn:microsoft.com/office/officeart/2005/8/layout/vList2"/>
    <dgm:cxn modelId="{AD8AECF6-2BA0-5846-A49A-893F8A75F9D0}" type="presOf" srcId="{E6EF4F7D-04E5-1441-B47A-AFD531E9E70C}" destId="{0AFECADA-0106-764D-A31A-5632C19727B1}" srcOrd="0" destOrd="0" presId="urn:microsoft.com/office/officeart/2005/8/layout/vList2"/>
    <dgm:cxn modelId="{C4568BBF-65DD-E24C-892C-C9467CB07B38}" type="presParOf" srcId="{91ED90C6-839B-5140-AEF6-7B3EF271AECF}" destId="{010134A5-7EA6-7944-8FB8-EF062B07B9B8}" srcOrd="0" destOrd="0" presId="urn:microsoft.com/office/officeart/2005/8/layout/vList2"/>
    <dgm:cxn modelId="{414822BB-B48C-7B4B-AC33-40830D5160B8}" type="presParOf" srcId="{91ED90C6-839B-5140-AEF6-7B3EF271AECF}" destId="{0AFECADA-0106-764D-A31A-5632C19727B1}" srcOrd="1" destOrd="0" presId="urn:microsoft.com/office/officeart/2005/8/layout/vList2"/>
    <dgm:cxn modelId="{7262F3E6-1FB2-0D45-9DE1-A1B2A72E2295}" type="presParOf" srcId="{91ED90C6-839B-5140-AEF6-7B3EF271AECF}" destId="{E6C3F62E-C600-7849-8917-FE9BC3AE4069}" srcOrd="2" destOrd="0" presId="urn:microsoft.com/office/officeart/2005/8/layout/vList2"/>
    <dgm:cxn modelId="{3EDB6B61-79F1-C648-AE1D-1A2617A79261}" type="presParOf" srcId="{91ED90C6-839B-5140-AEF6-7B3EF271AECF}" destId="{BF7F055B-F6E2-7346-8731-2A8BD4C201FC}" srcOrd="3" destOrd="0" presId="urn:microsoft.com/office/officeart/2005/8/layout/vList2"/>
    <dgm:cxn modelId="{6910BFC7-4E96-1E40-84FF-53FF8B28D859}" type="presParOf" srcId="{91ED90C6-839B-5140-AEF6-7B3EF271AECF}" destId="{6EA3CC76-59A4-1840-8B0E-157FC6CA06CA}" srcOrd="4" destOrd="0" presId="urn:microsoft.com/office/officeart/2005/8/layout/vList2"/>
    <dgm:cxn modelId="{56A05022-F457-0144-9CAB-B6F5C8E99BC3}" type="presParOf" srcId="{91ED90C6-839B-5140-AEF6-7B3EF271AECF}" destId="{EC0C09EC-172F-A04A-B9C7-9A60D8FDF1A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7F1DC-FA11-C748-99EC-2433F7789C7B}">
      <dsp:nvSpPr>
        <dsp:cNvPr id="0" name=""/>
        <dsp:cNvSpPr/>
      </dsp:nvSpPr>
      <dsp:spPr>
        <a:xfrm>
          <a:off x="0" y="0"/>
          <a:ext cx="3889403" cy="3889403"/>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A654AC-EB68-5A41-A13C-2340A77E0110}">
      <dsp:nvSpPr>
        <dsp:cNvPr id="0" name=""/>
        <dsp:cNvSpPr/>
      </dsp:nvSpPr>
      <dsp:spPr>
        <a:xfrm>
          <a:off x="1944701" y="0"/>
          <a:ext cx="5636855" cy="3889403"/>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Anthracyclines</a:t>
          </a:r>
        </a:p>
      </dsp:txBody>
      <dsp:txXfrm>
        <a:off x="1944701" y="0"/>
        <a:ext cx="2818427" cy="1166823"/>
      </dsp:txXfrm>
    </dsp:sp>
    <dsp:sp modelId="{6405B87F-C9BD-704D-B6B9-61486960826B}">
      <dsp:nvSpPr>
        <dsp:cNvPr id="0" name=""/>
        <dsp:cNvSpPr/>
      </dsp:nvSpPr>
      <dsp:spPr>
        <a:xfrm>
          <a:off x="680646" y="1166823"/>
          <a:ext cx="2528109" cy="2528109"/>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F67133-7DBE-0745-8BFC-E4DA3FBA7172}">
      <dsp:nvSpPr>
        <dsp:cNvPr id="0" name=""/>
        <dsp:cNvSpPr/>
      </dsp:nvSpPr>
      <dsp:spPr>
        <a:xfrm>
          <a:off x="1944701" y="1166823"/>
          <a:ext cx="5636855" cy="252810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Clinical Presentation</a:t>
          </a:r>
        </a:p>
      </dsp:txBody>
      <dsp:txXfrm>
        <a:off x="1944701" y="1166823"/>
        <a:ext cx="2818427" cy="1166819"/>
      </dsp:txXfrm>
    </dsp:sp>
    <dsp:sp modelId="{69E16028-6597-B447-A636-B93BE8DE3F21}">
      <dsp:nvSpPr>
        <dsp:cNvPr id="0" name=""/>
        <dsp:cNvSpPr/>
      </dsp:nvSpPr>
      <dsp:spPr>
        <a:xfrm>
          <a:off x="1361291" y="2333642"/>
          <a:ext cx="1166819" cy="1166819"/>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56D645-3B1B-C749-90D5-554092BE4CC5}">
      <dsp:nvSpPr>
        <dsp:cNvPr id="0" name=""/>
        <dsp:cNvSpPr/>
      </dsp:nvSpPr>
      <dsp:spPr>
        <a:xfrm>
          <a:off x="1944701" y="2333642"/>
          <a:ext cx="5636855" cy="116681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Peak time for appearance </a:t>
          </a:r>
        </a:p>
      </dsp:txBody>
      <dsp:txXfrm>
        <a:off x="1944701" y="2333642"/>
        <a:ext cx="2818427" cy="1166819"/>
      </dsp:txXfrm>
    </dsp:sp>
    <dsp:sp modelId="{AA4FC97E-B3A2-604D-BA00-431F7B90DBCF}">
      <dsp:nvSpPr>
        <dsp:cNvPr id="0" name=""/>
        <dsp:cNvSpPr/>
      </dsp:nvSpPr>
      <dsp:spPr>
        <a:xfrm>
          <a:off x="4763129" y="1166823"/>
          <a:ext cx="2818427" cy="116681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Arrythmia - </a:t>
          </a:r>
          <a:r>
            <a:rPr lang="en-US" sz="1300" kern="1200" dirty="0" err="1"/>
            <a:t>A.fib</a:t>
          </a:r>
          <a:endParaRPr lang="en-US" sz="1300" kern="1200" dirty="0"/>
        </a:p>
        <a:p>
          <a:pPr marL="114300" lvl="1" indent="-114300" algn="l" defTabSz="577850">
            <a:lnSpc>
              <a:spcPct val="90000"/>
            </a:lnSpc>
            <a:spcBef>
              <a:spcPct val="0"/>
            </a:spcBef>
            <a:spcAft>
              <a:spcPct val="15000"/>
            </a:spcAft>
            <a:buChar char="•"/>
          </a:pPr>
          <a:r>
            <a:rPr lang="en-US" sz="1300" kern="1200" dirty="0"/>
            <a:t>Pericarditis </a:t>
          </a:r>
        </a:p>
        <a:p>
          <a:pPr marL="114300" lvl="1" indent="-114300" algn="l" defTabSz="577850">
            <a:lnSpc>
              <a:spcPct val="90000"/>
            </a:lnSpc>
            <a:spcBef>
              <a:spcPct val="0"/>
            </a:spcBef>
            <a:spcAft>
              <a:spcPct val="15000"/>
            </a:spcAft>
            <a:buChar char="•"/>
          </a:pPr>
          <a:r>
            <a:rPr lang="en-US" sz="1300" kern="1200" dirty="0"/>
            <a:t>Myocarditis </a:t>
          </a:r>
        </a:p>
        <a:p>
          <a:pPr marL="114300" lvl="1" indent="-114300" algn="l" defTabSz="577850">
            <a:lnSpc>
              <a:spcPct val="90000"/>
            </a:lnSpc>
            <a:spcBef>
              <a:spcPct val="0"/>
            </a:spcBef>
            <a:spcAft>
              <a:spcPct val="15000"/>
            </a:spcAft>
            <a:buChar char="•"/>
          </a:pPr>
          <a:r>
            <a:rPr lang="en-US" sz="1300" kern="1200" dirty="0"/>
            <a:t>Cardiac ischemia </a:t>
          </a:r>
        </a:p>
        <a:p>
          <a:pPr marL="114300" lvl="1" indent="-114300" algn="l" defTabSz="577850">
            <a:lnSpc>
              <a:spcPct val="90000"/>
            </a:lnSpc>
            <a:spcBef>
              <a:spcPct val="0"/>
            </a:spcBef>
            <a:spcAft>
              <a:spcPct val="15000"/>
            </a:spcAft>
            <a:buChar char="•"/>
          </a:pPr>
          <a:r>
            <a:rPr lang="en-US" sz="1300" kern="1200" dirty="0"/>
            <a:t>Dyspnea due to heart failure </a:t>
          </a:r>
        </a:p>
      </dsp:txBody>
      <dsp:txXfrm>
        <a:off x="4763129" y="1166823"/>
        <a:ext cx="2818427" cy="1166819"/>
      </dsp:txXfrm>
    </dsp:sp>
    <dsp:sp modelId="{FEB9115C-957A-034B-96E6-236D3943943A}">
      <dsp:nvSpPr>
        <dsp:cNvPr id="0" name=""/>
        <dsp:cNvSpPr/>
      </dsp:nvSpPr>
      <dsp:spPr>
        <a:xfrm>
          <a:off x="4763129" y="2333642"/>
          <a:ext cx="2818427" cy="116681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3-6 months after last  dose </a:t>
          </a:r>
        </a:p>
      </dsp:txBody>
      <dsp:txXfrm>
        <a:off x="4763129" y="2333642"/>
        <a:ext cx="2818427" cy="1166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D013F-38EE-0C47-9EE1-6766618875A7}">
      <dsp:nvSpPr>
        <dsp:cNvPr id="0" name=""/>
        <dsp:cNvSpPr/>
      </dsp:nvSpPr>
      <dsp:spPr>
        <a:xfrm>
          <a:off x="5775338" y="3505409"/>
          <a:ext cx="273797" cy="839644"/>
        </a:xfrm>
        <a:custGeom>
          <a:avLst/>
          <a:gdLst/>
          <a:ahLst/>
          <a:cxnLst/>
          <a:rect l="0" t="0" r="0" b="0"/>
          <a:pathLst>
            <a:path>
              <a:moveTo>
                <a:pt x="0" y="0"/>
              </a:moveTo>
              <a:lnTo>
                <a:pt x="0" y="839644"/>
              </a:lnTo>
              <a:lnTo>
                <a:pt x="273797" y="83964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B64980-1411-BD41-A1BA-F047B2BB2C83}">
      <dsp:nvSpPr>
        <dsp:cNvPr id="0" name=""/>
        <dsp:cNvSpPr/>
      </dsp:nvSpPr>
      <dsp:spPr>
        <a:xfrm>
          <a:off x="5401149" y="2209435"/>
          <a:ext cx="1104315" cy="383316"/>
        </a:xfrm>
        <a:custGeom>
          <a:avLst/>
          <a:gdLst/>
          <a:ahLst/>
          <a:cxnLst/>
          <a:rect l="0" t="0" r="0" b="0"/>
          <a:pathLst>
            <a:path>
              <a:moveTo>
                <a:pt x="0" y="0"/>
              </a:moveTo>
              <a:lnTo>
                <a:pt x="0" y="191658"/>
              </a:lnTo>
              <a:lnTo>
                <a:pt x="1104315" y="191658"/>
              </a:lnTo>
              <a:lnTo>
                <a:pt x="1104315" y="38331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F3D9B1-EB4C-BE47-A636-0BB300E0386E}">
      <dsp:nvSpPr>
        <dsp:cNvPr id="0" name=""/>
        <dsp:cNvSpPr/>
      </dsp:nvSpPr>
      <dsp:spPr>
        <a:xfrm>
          <a:off x="3566707" y="3505409"/>
          <a:ext cx="273797" cy="839644"/>
        </a:xfrm>
        <a:custGeom>
          <a:avLst/>
          <a:gdLst/>
          <a:ahLst/>
          <a:cxnLst/>
          <a:rect l="0" t="0" r="0" b="0"/>
          <a:pathLst>
            <a:path>
              <a:moveTo>
                <a:pt x="0" y="0"/>
              </a:moveTo>
              <a:lnTo>
                <a:pt x="0" y="839644"/>
              </a:lnTo>
              <a:lnTo>
                <a:pt x="273797" y="83964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4B4824-CA34-B447-9735-339B5054F02F}">
      <dsp:nvSpPr>
        <dsp:cNvPr id="0" name=""/>
        <dsp:cNvSpPr/>
      </dsp:nvSpPr>
      <dsp:spPr>
        <a:xfrm>
          <a:off x="4296833" y="2209435"/>
          <a:ext cx="1104315" cy="383316"/>
        </a:xfrm>
        <a:custGeom>
          <a:avLst/>
          <a:gdLst/>
          <a:ahLst/>
          <a:cxnLst/>
          <a:rect l="0" t="0" r="0" b="0"/>
          <a:pathLst>
            <a:path>
              <a:moveTo>
                <a:pt x="1104315" y="0"/>
              </a:moveTo>
              <a:lnTo>
                <a:pt x="1104315" y="191658"/>
              </a:lnTo>
              <a:lnTo>
                <a:pt x="0" y="191658"/>
              </a:lnTo>
              <a:lnTo>
                <a:pt x="0" y="38331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6C9AC8-DB82-7743-B6A5-1D8EF8360141}">
      <dsp:nvSpPr>
        <dsp:cNvPr id="0" name=""/>
        <dsp:cNvSpPr/>
      </dsp:nvSpPr>
      <dsp:spPr>
        <a:xfrm>
          <a:off x="3516511" y="913461"/>
          <a:ext cx="1884637" cy="383316"/>
        </a:xfrm>
        <a:custGeom>
          <a:avLst/>
          <a:gdLst/>
          <a:ahLst/>
          <a:cxnLst/>
          <a:rect l="0" t="0" r="0" b="0"/>
          <a:pathLst>
            <a:path>
              <a:moveTo>
                <a:pt x="0" y="0"/>
              </a:moveTo>
              <a:lnTo>
                <a:pt x="0" y="191658"/>
              </a:lnTo>
              <a:lnTo>
                <a:pt x="1884637" y="191658"/>
              </a:lnTo>
              <a:lnTo>
                <a:pt x="1884637" y="3833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C24F36-D80F-7946-B91B-0253D89212FE}">
      <dsp:nvSpPr>
        <dsp:cNvPr id="0" name=""/>
        <dsp:cNvSpPr/>
      </dsp:nvSpPr>
      <dsp:spPr>
        <a:xfrm>
          <a:off x="901747" y="2209435"/>
          <a:ext cx="273797" cy="839644"/>
        </a:xfrm>
        <a:custGeom>
          <a:avLst/>
          <a:gdLst/>
          <a:ahLst/>
          <a:cxnLst/>
          <a:rect l="0" t="0" r="0" b="0"/>
          <a:pathLst>
            <a:path>
              <a:moveTo>
                <a:pt x="0" y="0"/>
              </a:moveTo>
              <a:lnTo>
                <a:pt x="0" y="839644"/>
              </a:lnTo>
              <a:lnTo>
                <a:pt x="273797" y="83964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9DBDEF-BAAC-8D4E-A6FF-F85F3969E8E6}">
      <dsp:nvSpPr>
        <dsp:cNvPr id="0" name=""/>
        <dsp:cNvSpPr/>
      </dsp:nvSpPr>
      <dsp:spPr>
        <a:xfrm>
          <a:off x="1631873" y="913461"/>
          <a:ext cx="1884637" cy="383316"/>
        </a:xfrm>
        <a:custGeom>
          <a:avLst/>
          <a:gdLst/>
          <a:ahLst/>
          <a:cxnLst/>
          <a:rect l="0" t="0" r="0" b="0"/>
          <a:pathLst>
            <a:path>
              <a:moveTo>
                <a:pt x="1884637" y="0"/>
              </a:moveTo>
              <a:lnTo>
                <a:pt x="1884637" y="191658"/>
              </a:lnTo>
              <a:lnTo>
                <a:pt x="0" y="191658"/>
              </a:lnTo>
              <a:lnTo>
                <a:pt x="0" y="3833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79A166-930A-C14E-8EC7-B924B04A7CC1}">
      <dsp:nvSpPr>
        <dsp:cNvPr id="0" name=""/>
        <dsp:cNvSpPr/>
      </dsp:nvSpPr>
      <dsp:spPr>
        <a:xfrm>
          <a:off x="2603853" y="804"/>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Highly emetic chemotherapy </a:t>
          </a:r>
        </a:p>
      </dsp:txBody>
      <dsp:txXfrm>
        <a:off x="2603853" y="804"/>
        <a:ext cx="1825315" cy="912657"/>
      </dsp:txXfrm>
    </dsp:sp>
    <dsp:sp modelId="{2410E677-2280-2B42-A9F1-00AECA978E1E}">
      <dsp:nvSpPr>
        <dsp:cNvPr id="0" name=""/>
        <dsp:cNvSpPr/>
      </dsp:nvSpPr>
      <dsp:spPr>
        <a:xfrm>
          <a:off x="719216" y="1296777"/>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Acute (Anthracycline, non anthracycline, cisplatin)</a:t>
          </a:r>
        </a:p>
      </dsp:txBody>
      <dsp:txXfrm>
        <a:off x="719216" y="1296777"/>
        <a:ext cx="1825315" cy="912657"/>
      </dsp:txXfrm>
    </dsp:sp>
    <dsp:sp modelId="{1355368C-65E8-B641-80AF-92C7F7D32E9F}">
      <dsp:nvSpPr>
        <dsp:cNvPr id="0" name=""/>
        <dsp:cNvSpPr/>
      </dsp:nvSpPr>
      <dsp:spPr>
        <a:xfrm>
          <a:off x="1175544" y="2592751"/>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NK1, 5HT3, Dexamethasone, olanzapine </a:t>
          </a:r>
        </a:p>
      </dsp:txBody>
      <dsp:txXfrm>
        <a:off x="1175544" y="2592751"/>
        <a:ext cx="1825315" cy="912657"/>
      </dsp:txXfrm>
    </dsp:sp>
    <dsp:sp modelId="{D3930795-141A-4342-85AB-975411976D6B}">
      <dsp:nvSpPr>
        <dsp:cNvPr id="0" name=""/>
        <dsp:cNvSpPr/>
      </dsp:nvSpPr>
      <dsp:spPr>
        <a:xfrm>
          <a:off x="4488491" y="1296777"/>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Delayed </a:t>
          </a:r>
        </a:p>
      </dsp:txBody>
      <dsp:txXfrm>
        <a:off x="4488491" y="1296777"/>
        <a:ext cx="1825315" cy="912657"/>
      </dsp:txXfrm>
    </dsp:sp>
    <dsp:sp modelId="{26214041-77D4-2E42-9D4E-A3DC26F25E03}">
      <dsp:nvSpPr>
        <dsp:cNvPr id="0" name=""/>
        <dsp:cNvSpPr/>
      </dsp:nvSpPr>
      <dsp:spPr>
        <a:xfrm>
          <a:off x="3384175" y="2592751"/>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Anthracycline </a:t>
          </a:r>
        </a:p>
      </dsp:txBody>
      <dsp:txXfrm>
        <a:off x="3384175" y="2592751"/>
        <a:ext cx="1825315" cy="912657"/>
      </dsp:txXfrm>
    </dsp:sp>
    <dsp:sp modelId="{7ACF36B4-88B4-0C4F-9C92-CEF8515D5B4D}">
      <dsp:nvSpPr>
        <dsp:cNvPr id="0" name=""/>
        <dsp:cNvSpPr/>
      </dsp:nvSpPr>
      <dsp:spPr>
        <a:xfrm>
          <a:off x="3840504" y="3888725"/>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Olanzapine </a:t>
          </a:r>
        </a:p>
      </dsp:txBody>
      <dsp:txXfrm>
        <a:off x="3840504" y="3888725"/>
        <a:ext cx="1825315" cy="912657"/>
      </dsp:txXfrm>
    </dsp:sp>
    <dsp:sp modelId="{428DD403-E968-CE49-82CB-8BEB059F03AB}">
      <dsp:nvSpPr>
        <dsp:cNvPr id="0" name=""/>
        <dsp:cNvSpPr/>
      </dsp:nvSpPr>
      <dsp:spPr>
        <a:xfrm>
          <a:off x="5592807" y="2592751"/>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Non-Anthracycline, Cisplatin</a:t>
          </a:r>
        </a:p>
      </dsp:txBody>
      <dsp:txXfrm>
        <a:off x="5592807" y="2592751"/>
        <a:ext cx="1825315" cy="912657"/>
      </dsp:txXfrm>
    </dsp:sp>
    <dsp:sp modelId="{EF8FB06C-A1F8-5A40-BE75-F3A8C2BF51F9}">
      <dsp:nvSpPr>
        <dsp:cNvPr id="0" name=""/>
        <dsp:cNvSpPr/>
      </dsp:nvSpPr>
      <dsp:spPr>
        <a:xfrm>
          <a:off x="6049135" y="3888725"/>
          <a:ext cx="1825315" cy="91265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err="1"/>
            <a:t>Dexamathasone</a:t>
          </a:r>
          <a:r>
            <a:rPr lang="en-US" sz="1500" kern="1200" dirty="0"/>
            <a:t>, NK1, olanzapine </a:t>
          </a:r>
        </a:p>
      </dsp:txBody>
      <dsp:txXfrm>
        <a:off x="6049135" y="3888725"/>
        <a:ext cx="1825315" cy="912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9855A-7DC2-BA45-AB3D-8D5B9175A5A5}">
      <dsp:nvSpPr>
        <dsp:cNvPr id="0" name=""/>
        <dsp:cNvSpPr/>
      </dsp:nvSpPr>
      <dsp:spPr>
        <a:xfrm>
          <a:off x="4411807" y="1739993"/>
          <a:ext cx="215575" cy="2701885"/>
        </a:xfrm>
        <a:custGeom>
          <a:avLst/>
          <a:gdLst/>
          <a:ahLst/>
          <a:cxnLst/>
          <a:rect l="0" t="0" r="0" b="0"/>
          <a:pathLst>
            <a:path>
              <a:moveTo>
                <a:pt x="0" y="0"/>
              </a:moveTo>
              <a:lnTo>
                <a:pt x="0" y="2701885"/>
              </a:lnTo>
              <a:lnTo>
                <a:pt x="215575" y="270188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0827A9-4AA7-6444-8A7E-34A7996D1260}">
      <dsp:nvSpPr>
        <dsp:cNvPr id="0" name=""/>
        <dsp:cNvSpPr/>
      </dsp:nvSpPr>
      <dsp:spPr>
        <a:xfrm>
          <a:off x="4411807" y="1739993"/>
          <a:ext cx="215575" cy="1681492"/>
        </a:xfrm>
        <a:custGeom>
          <a:avLst/>
          <a:gdLst/>
          <a:ahLst/>
          <a:cxnLst/>
          <a:rect l="0" t="0" r="0" b="0"/>
          <a:pathLst>
            <a:path>
              <a:moveTo>
                <a:pt x="0" y="0"/>
              </a:moveTo>
              <a:lnTo>
                <a:pt x="0" y="1681492"/>
              </a:lnTo>
              <a:lnTo>
                <a:pt x="215575" y="168149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9AF6F6-81CC-A141-804B-C5C0444A3F93}">
      <dsp:nvSpPr>
        <dsp:cNvPr id="0" name=""/>
        <dsp:cNvSpPr/>
      </dsp:nvSpPr>
      <dsp:spPr>
        <a:xfrm>
          <a:off x="4411807" y="1739993"/>
          <a:ext cx="215575" cy="661099"/>
        </a:xfrm>
        <a:custGeom>
          <a:avLst/>
          <a:gdLst/>
          <a:ahLst/>
          <a:cxnLst/>
          <a:rect l="0" t="0" r="0" b="0"/>
          <a:pathLst>
            <a:path>
              <a:moveTo>
                <a:pt x="0" y="0"/>
              </a:moveTo>
              <a:lnTo>
                <a:pt x="0" y="661099"/>
              </a:lnTo>
              <a:lnTo>
                <a:pt x="215575" y="66109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6C9AC8-DB82-7743-B6A5-1D8EF8360141}">
      <dsp:nvSpPr>
        <dsp:cNvPr id="0" name=""/>
        <dsp:cNvSpPr/>
      </dsp:nvSpPr>
      <dsp:spPr>
        <a:xfrm>
          <a:off x="4117186" y="719600"/>
          <a:ext cx="869489" cy="301806"/>
        </a:xfrm>
        <a:custGeom>
          <a:avLst/>
          <a:gdLst/>
          <a:ahLst/>
          <a:cxnLst/>
          <a:rect l="0" t="0" r="0" b="0"/>
          <a:pathLst>
            <a:path>
              <a:moveTo>
                <a:pt x="0" y="0"/>
              </a:moveTo>
              <a:lnTo>
                <a:pt x="0" y="150903"/>
              </a:lnTo>
              <a:lnTo>
                <a:pt x="869489" y="150903"/>
              </a:lnTo>
              <a:lnTo>
                <a:pt x="869489" y="30180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C24F36-D80F-7946-B91B-0253D89212FE}">
      <dsp:nvSpPr>
        <dsp:cNvPr id="0" name=""/>
        <dsp:cNvSpPr/>
      </dsp:nvSpPr>
      <dsp:spPr>
        <a:xfrm>
          <a:off x="2672827" y="1739993"/>
          <a:ext cx="215575" cy="661099"/>
        </a:xfrm>
        <a:custGeom>
          <a:avLst/>
          <a:gdLst/>
          <a:ahLst/>
          <a:cxnLst/>
          <a:rect l="0" t="0" r="0" b="0"/>
          <a:pathLst>
            <a:path>
              <a:moveTo>
                <a:pt x="0" y="0"/>
              </a:moveTo>
              <a:lnTo>
                <a:pt x="0" y="661099"/>
              </a:lnTo>
              <a:lnTo>
                <a:pt x="215575" y="66109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9DBDEF-BAAC-8D4E-A6FF-F85F3969E8E6}">
      <dsp:nvSpPr>
        <dsp:cNvPr id="0" name=""/>
        <dsp:cNvSpPr/>
      </dsp:nvSpPr>
      <dsp:spPr>
        <a:xfrm>
          <a:off x="3247696" y="719600"/>
          <a:ext cx="869489" cy="301806"/>
        </a:xfrm>
        <a:custGeom>
          <a:avLst/>
          <a:gdLst/>
          <a:ahLst/>
          <a:cxnLst/>
          <a:rect l="0" t="0" r="0" b="0"/>
          <a:pathLst>
            <a:path>
              <a:moveTo>
                <a:pt x="869489" y="0"/>
              </a:moveTo>
              <a:lnTo>
                <a:pt x="869489" y="150903"/>
              </a:lnTo>
              <a:lnTo>
                <a:pt x="0" y="150903"/>
              </a:lnTo>
              <a:lnTo>
                <a:pt x="0" y="30180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79A166-930A-C14E-8EC7-B924B04A7CC1}">
      <dsp:nvSpPr>
        <dsp:cNvPr id="0" name=""/>
        <dsp:cNvSpPr/>
      </dsp:nvSpPr>
      <dsp:spPr>
        <a:xfrm>
          <a:off x="3398600" y="1014"/>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Moderately emetic chemotherapy </a:t>
          </a:r>
        </a:p>
      </dsp:txBody>
      <dsp:txXfrm>
        <a:off x="3398600" y="1014"/>
        <a:ext cx="1437173" cy="718586"/>
      </dsp:txXfrm>
    </dsp:sp>
    <dsp:sp modelId="{2410E677-2280-2B42-A9F1-00AECA978E1E}">
      <dsp:nvSpPr>
        <dsp:cNvPr id="0" name=""/>
        <dsp:cNvSpPr/>
      </dsp:nvSpPr>
      <dsp:spPr>
        <a:xfrm>
          <a:off x="2529110" y="1021407"/>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Acute</a:t>
          </a:r>
        </a:p>
      </dsp:txBody>
      <dsp:txXfrm>
        <a:off x="2529110" y="1021407"/>
        <a:ext cx="1437173" cy="718586"/>
      </dsp:txXfrm>
    </dsp:sp>
    <dsp:sp modelId="{1355368C-65E8-B641-80AF-92C7F7D32E9F}">
      <dsp:nvSpPr>
        <dsp:cNvPr id="0" name=""/>
        <dsp:cNvSpPr/>
      </dsp:nvSpPr>
      <dsp:spPr>
        <a:xfrm>
          <a:off x="2888403" y="2041800"/>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NK1, 5HT3, Dexamethasone</a:t>
          </a:r>
        </a:p>
      </dsp:txBody>
      <dsp:txXfrm>
        <a:off x="2888403" y="2041800"/>
        <a:ext cx="1437173" cy="718586"/>
      </dsp:txXfrm>
    </dsp:sp>
    <dsp:sp modelId="{D3930795-141A-4342-85AB-975411976D6B}">
      <dsp:nvSpPr>
        <dsp:cNvPr id="0" name=""/>
        <dsp:cNvSpPr/>
      </dsp:nvSpPr>
      <dsp:spPr>
        <a:xfrm>
          <a:off x="4268090" y="1021407"/>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Delayed </a:t>
          </a:r>
        </a:p>
      </dsp:txBody>
      <dsp:txXfrm>
        <a:off x="4268090" y="1021407"/>
        <a:ext cx="1437173" cy="718586"/>
      </dsp:txXfrm>
    </dsp:sp>
    <dsp:sp modelId="{849F4537-31C5-D645-BB19-B950AAEDD624}">
      <dsp:nvSpPr>
        <dsp:cNvPr id="0" name=""/>
        <dsp:cNvSpPr/>
      </dsp:nvSpPr>
      <dsp:spPr>
        <a:xfrm>
          <a:off x="4627383" y="2041800"/>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Olanzapine</a:t>
          </a:r>
        </a:p>
      </dsp:txBody>
      <dsp:txXfrm>
        <a:off x="4627383" y="2041800"/>
        <a:ext cx="1437173" cy="718586"/>
      </dsp:txXfrm>
    </dsp:sp>
    <dsp:sp modelId="{241B2E56-D89E-D142-BA1F-72BA9B66FD8C}">
      <dsp:nvSpPr>
        <dsp:cNvPr id="0" name=""/>
        <dsp:cNvSpPr/>
      </dsp:nvSpPr>
      <dsp:spPr>
        <a:xfrm>
          <a:off x="4627383" y="3062193"/>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Olanzapine, NK1, Dexamethasone</a:t>
          </a:r>
        </a:p>
      </dsp:txBody>
      <dsp:txXfrm>
        <a:off x="4627383" y="3062193"/>
        <a:ext cx="1437173" cy="718586"/>
      </dsp:txXfrm>
    </dsp:sp>
    <dsp:sp modelId="{73445367-2E4A-2443-A721-AC49C8402199}">
      <dsp:nvSpPr>
        <dsp:cNvPr id="0" name=""/>
        <dsp:cNvSpPr/>
      </dsp:nvSpPr>
      <dsp:spPr>
        <a:xfrm>
          <a:off x="4627383" y="4082586"/>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NK1, Dexamethasone</a:t>
          </a:r>
        </a:p>
      </dsp:txBody>
      <dsp:txXfrm>
        <a:off x="4627383" y="4082586"/>
        <a:ext cx="1437173" cy="718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6BCD6-71FD-2043-A345-53614BCC2578}">
      <dsp:nvSpPr>
        <dsp:cNvPr id="0" name=""/>
        <dsp:cNvSpPr/>
      </dsp:nvSpPr>
      <dsp:spPr>
        <a:xfrm>
          <a:off x="4411807" y="1739993"/>
          <a:ext cx="215575" cy="661099"/>
        </a:xfrm>
        <a:custGeom>
          <a:avLst/>
          <a:gdLst/>
          <a:ahLst/>
          <a:cxnLst/>
          <a:rect l="0" t="0" r="0" b="0"/>
          <a:pathLst>
            <a:path>
              <a:moveTo>
                <a:pt x="0" y="0"/>
              </a:moveTo>
              <a:lnTo>
                <a:pt x="0" y="661099"/>
              </a:lnTo>
              <a:lnTo>
                <a:pt x="215575" y="66109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6C9AC8-DB82-7743-B6A5-1D8EF8360141}">
      <dsp:nvSpPr>
        <dsp:cNvPr id="0" name=""/>
        <dsp:cNvSpPr/>
      </dsp:nvSpPr>
      <dsp:spPr>
        <a:xfrm>
          <a:off x="4117186" y="719600"/>
          <a:ext cx="869489" cy="301806"/>
        </a:xfrm>
        <a:custGeom>
          <a:avLst/>
          <a:gdLst/>
          <a:ahLst/>
          <a:cxnLst/>
          <a:rect l="0" t="0" r="0" b="0"/>
          <a:pathLst>
            <a:path>
              <a:moveTo>
                <a:pt x="0" y="0"/>
              </a:moveTo>
              <a:lnTo>
                <a:pt x="0" y="150903"/>
              </a:lnTo>
              <a:lnTo>
                <a:pt x="869489" y="150903"/>
              </a:lnTo>
              <a:lnTo>
                <a:pt x="869489" y="30180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3F3C15-EF3F-AC44-9AC1-3A4EED5506BC}">
      <dsp:nvSpPr>
        <dsp:cNvPr id="0" name=""/>
        <dsp:cNvSpPr/>
      </dsp:nvSpPr>
      <dsp:spPr>
        <a:xfrm>
          <a:off x="2672827" y="1739993"/>
          <a:ext cx="215575" cy="2701885"/>
        </a:xfrm>
        <a:custGeom>
          <a:avLst/>
          <a:gdLst/>
          <a:ahLst/>
          <a:cxnLst/>
          <a:rect l="0" t="0" r="0" b="0"/>
          <a:pathLst>
            <a:path>
              <a:moveTo>
                <a:pt x="0" y="0"/>
              </a:moveTo>
              <a:lnTo>
                <a:pt x="0" y="2701885"/>
              </a:lnTo>
              <a:lnTo>
                <a:pt x="215575" y="270188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DA4D9A-DEC9-624D-B4E5-5C6BEFDDA26F}">
      <dsp:nvSpPr>
        <dsp:cNvPr id="0" name=""/>
        <dsp:cNvSpPr/>
      </dsp:nvSpPr>
      <dsp:spPr>
        <a:xfrm>
          <a:off x="2672827" y="1739993"/>
          <a:ext cx="215575" cy="1681492"/>
        </a:xfrm>
        <a:custGeom>
          <a:avLst/>
          <a:gdLst/>
          <a:ahLst/>
          <a:cxnLst/>
          <a:rect l="0" t="0" r="0" b="0"/>
          <a:pathLst>
            <a:path>
              <a:moveTo>
                <a:pt x="0" y="0"/>
              </a:moveTo>
              <a:lnTo>
                <a:pt x="0" y="1681492"/>
              </a:lnTo>
              <a:lnTo>
                <a:pt x="215575" y="168149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7BF76B-7E1B-0641-8154-B11A29719F79}">
      <dsp:nvSpPr>
        <dsp:cNvPr id="0" name=""/>
        <dsp:cNvSpPr/>
      </dsp:nvSpPr>
      <dsp:spPr>
        <a:xfrm>
          <a:off x="2672827" y="1739993"/>
          <a:ext cx="215575" cy="661099"/>
        </a:xfrm>
        <a:custGeom>
          <a:avLst/>
          <a:gdLst/>
          <a:ahLst/>
          <a:cxnLst/>
          <a:rect l="0" t="0" r="0" b="0"/>
          <a:pathLst>
            <a:path>
              <a:moveTo>
                <a:pt x="0" y="0"/>
              </a:moveTo>
              <a:lnTo>
                <a:pt x="0" y="661099"/>
              </a:lnTo>
              <a:lnTo>
                <a:pt x="215575" y="66109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9DBDEF-BAAC-8D4E-A6FF-F85F3969E8E6}">
      <dsp:nvSpPr>
        <dsp:cNvPr id="0" name=""/>
        <dsp:cNvSpPr/>
      </dsp:nvSpPr>
      <dsp:spPr>
        <a:xfrm>
          <a:off x="3247696" y="719600"/>
          <a:ext cx="869489" cy="301806"/>
        </a:xfrm>
        <a:custGeom>
          <a:avLst/>
          <a:gdLst/>
          <a:ahLst/>
          <a:cxnLst/>
          <a:rect l="0" t="0" r="0" b="0"/>
          <a:pathLst>
            <a:path>
              <a:moveTo>
                <a:pt x="869489" y="0"/>
              </a:moveTo>
              <a:lnTo>
                <a:pt x="869489" y="150903"/>
              </a:lnTo>
              <a:lnTo>
                <a:pt x="0" y="150903"/>
              </a:lnTo>
              <a:lnTo>
                <a:pt x="0" y="30180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79A166-930A-C14E-8EC7-B924B04A7CC1}">
      <dsp:nvSpPr>
        <dsp:cNvPr id="0" name=""/>
        <dsp:cNvSpPr/>
      </dsp:nvSpPr>
      <dsp:spPr>
        <a:xfrm>
          <a:off x="3398600" y="1014"/>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Low </a:t>
          </a:r>
        </a:p>
        <a:p>
          <a:pPr marL="0" lvl="0" indent="0" algn="ctr" defTabSz="577850">
            <a:lnSpc>
              <a:spcPct val="90000"/>
            </a:lnSpc>
            <a:spcBef>
              <a:spcPct val="0"/>
            </a:spcBef>
            <a:spcAft>
              <a:spcPct val="35000"/>
            </a:spcAft>
            <a:buNone/>
          </a:pPr>
          <a:r>
            <a:rPr lang="en-US" sz="1300" kern="1200" dirty="0"/>
            <a:t> emetic chemotherapy </a:t>
          </a:r>
        </a:p>
      </dsp:txBody>
      <dsp:txXfrm>
        <a:off x="3398600" y="1014"/>
        <a:ext cx="1437173" cy="718586"/>
      </dsp:txXfrm>
    </dsp:sp>
    <dsp:sp modelId="{2410E677-2280-2B42-A9F1-00AECA978E1E}">
      <dsp:nvSpPr>
        <dsp:cNvPr id="0" name=""/>
        <dsp:cNvSpPr/>
      </dsp:nvSpPr>
      <dsp:spPr>
        <a:xfrm>
          <a:off x="2529110" y="1021407"/>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Acute</a:t>
          </a:r>
        </a:p>
      </dsp:txBody>
      <dsp:txXfrm>
        <a:off x="2529110" y="1021407"/>
        <a:ext cx="1437173" cy="718586"/>
      </dsp:txXfrm>
    </dsp:sp>
    <dsp:sp modelId="{21F49852-0B5B-3948-A1DE-982BFAEE3C7A}">
      <dsp:nvSpPr>
        <dsp:cNvPr id="0" name=""/>
        <dsp:cNvSpPr/>
      </dsp:nvSpPr>
      <dsp:spPr>
        <a:xfrm>
          <a:off x="2888403" y="2041800"/>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Dexamethasone </a:t>
          </a:r>
        </a:p>
      </dsp:txBody>
      <dsp:txXfrm>
        <a:off x="2888403" y="2041800"/>
        <a:ext cx="1437173" cy="718586"/>
      </dsp:txXfrm>
    </dsp:sp>
    <dsp:sp modelId="{57FE99DD-9AC5-5447-8E7C-A7ABEFD82ACF}">
      <dsp:nvSpPr>
        <dsp:cNvPr id="0" name=""/>
        <dsp:cNvSpPr/>
      </dsp:nvSpPr>
      <dsp:spPr>
        <a:xfrm>
          <a:off x="2888403" y="3062193"/>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5HT3</a:t>
          </a:r>
        </a:p>
      </dsp:txBody>
      <dsp:txXfrm>
        <a:off x="2888403" y="3062193"/>
        <a:ext cx="1437173" cy="718586"/>
      </dsp:txXfrm>
    </dsp:sp>
    <dsp:sp modelId="{807A4504-D8EA-8545-B45C-4422E9240B30}">
      <dsp:nvSpPr>
        <dsp:cNvPr id="0" name=""/>
        <dsp:cNvSpPr/>
      </dsp:nvSpPr>
      <dsp:spPr>
        <a:xfrm>
          <a:off x="2888403" y="4082586"/>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Dopamine receptor antagonist </a:t>
          </a:r>
        </a:p>
      </dsp:txBody>
      <dsp:txXfrm>
        <a:off x="2888403" y="4082586"/>
        <a:ext cx="1437173" cy="718586"/>
      </dsp:txXfrm>
    </dsp:sp>
    <dsp:sp modelId="{D3930795-141A-4342-85AB-975411976D6B}">
      <dsp:nvSpPr>
        <dsp:cNvPr id="0" name=""/>
        <dsp:cNvSpPr/>
      </dsp:nvSpPr>
      <dsp:spPr>
        <a:xfrm>
          <a:off x="4268090" y="1021407"/>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Delayed </a:t>
          </a:r>
        </a:p>
      </dsp:txBody>
      <dsp:txXfrm>
        <a:off x="4268090" y="1021407"/>
        <a:ext cx="1437173" cy="718586"/>
      </dsp:txXfrm>
    </dsp:sp>
    <dsp:sp modelId="{46C9FAAF-AD91-A341-A417-1A1D4214D549}">
      <dsp:nvSpPr>
        <dsp:cNvPr id="0" name=""/>
        <dsp:cNvSpPr/>
      </dsp:nvSpPr>
      <dsp:spPr>
        <a:xfrm>
          <a:off x="4627383" y="2041800"/>
          <a:ext cx="1437173" cy="7185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No prophylaxis</a:t>
          </a:r>
        </a:p>
      </dsp:txBody>
      <dsp:txXfrm>
        <a:off x="4627383" y="2041800"/>
        <a:ext cx="1437173" cy="718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4C0EA-5586-0543-B598-BDC184E05B59}">
      <dsp:nvSpPr>
        <dsp:cNvPr id="0" name=""/>
        <dsp:cNvSpPr/>
      </dsp:nvSpPr>
      <dsp:spPr>
        <a:xfrm>
          <a:off x="0" y="54867"/>
          <a:ext cx="1051560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Platinum based drugs</a:t>
          </a:r>
        </a:p>
      </dsp:txBody>
      <dsp:txXfrm>
        <a:off x="18734" y="73601"/>
        <a:ext cx="10478132" cy="346292"/>
      </dsp:txXfrm>
    </dsp:sp>
    <dsp:sp modelId="{8E8F9B68-B838-C04A-AF76-63E7DC5462F1}">
      <dsp:nvSpPr>
        <dsp:cNvPr id="0" name=""/>
        <dsp:cNvSpPr/>
      </dsp:nvSpPr>
      <dsp:spPr>
        <a:xfrm>
          <a:off x="0" y="438627"/>
          <a:ext cx="10515600"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oxaliplatin</a:t>
          </a:r>
        </a:p>
        <a:p>
          <a:pPr marL="114300" lvl="1" indent="-114300" algn="l" defTabSz="533400">
            <a:lnSpc>
              <a:spcPct val="90000"/>
            </a:lnSpc>
            <a:spcBef>
              <a:spcPct val="0"/>
            </a:spcBef>
            <a:spcAft>
              <a:spcPct val="20000"/>
            </a:spcAft>
            <a:buChar char="•"/>
          </a:pPr>
          <a:r>
            <a:rPr lang="en-US" sz="1200" kern="1200" dirty="0"/>
            <a:t>carboplatin </a:t>
          </a:r>
        </a:p>
        <a:p>
          <a:pPr marL="114300" lvl="1" indent="-114300" algn="l" defTabSz="533400">
            <a:lnSpc>
              <a:spcPct val="90000"/>
            </a:lnSpc>
            <a:spcBef>
              <a:spcPct val="0"/>
            </a:spcBef>
            <a:spcAft>
              <a:spcPct val="20000"/>
            </a:spcAft>
            <a:buChar char="•"/>
          </a:pPr>
          <a:r>
            <a:rPr lang="en-US" sz="1200" kern="1200" dirty="0"/>
            <a:t>cisplatin</a:t>
          </a:r>
        </a:p>
      </dsp:txBody>
      <dsp:txXfrm>
        <a:off x="0" y="438627"/>
        <a:ext cx="10515600" cy="612720"/>
      </dsp:txXfrm>
    </dsp:sp>
    <dsp:sp modelId="{7EE76835-8323-4347-A893-A7C9A50C8772}">
      <dsp:nvSpPr>
        <dsp:cNvPr id="0" name=""/>
        <dsp:cNvSpPr/>
      </dsp:nvSpPr>
      <dsp:spPr>
        <a:xfrm>
          <a:off x="0" y="1051348"/>
          <a:ext cx="1051560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Taxanes </a:t>
          </a:r>
        </a:p>
      </dsp:txBody>
      <dsp:txXfrm>
        <a:off x="18734" y="1070082"/>
        <a:ext cx="10478132" cy="346292"/>
      </dsp:txXfrm>
    </dsp:sp>
    <dsp:sp modelId="{A18117C4-88E5-9D44-8DBB-56A11E67526D}">
      <dsp:nvSpPr>
        <dsp:cNvPr id="0" name=""/>
        <dsp:cNvSpPr/>
      </dsp:nvSpPr>
      <dsp:spPr>
        <a:xfrm>
          <a:off x="0" y="1435108"/>
          <a:ext cx="10515600" cy="405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paclitaxel </a:t>
          </a:r>
        </a:p>
        <a:p>
          <a:pPr marL="114300" lvl="1" indent="-114300" algn="l" defTabSz="533400">
            <a:lnSpc>
              <a:spcPct val="90000"/>
            </a:lnSpc>
            <a:spcBef>
              <a:spcPct val="0"/>
            </a:spcBef>
            <a:spcAft>
              <a:spcPct val="20000"/>
            </a:spcAft>
            <a:buChar char="•"/>
          </a:pPr>
          <a:r>
            <a:rPr lang="en-US" sz="1200" kern="1200" dirty="0"/>
            <a:t>Docetaxel </a:t>
          </a:r>
        </a:p>
      </dsp:txBody>
      <dsp:txXfrm>
        <a:off x="0" y="1435108"/>
        <a:ext cx="10515600" cy="405720"/>
      </dsp:txXfrm>
    </dsp:sp>
    <dsp:sp modelId="{F2B05DF1-D777-164F-AC95-249417C54ABB}">
      <dsp:nvSpPr>
        <dsp:cNvPr id="0" name=""/>
        <dsp:cNvSpPr/>
      </dsp:nvSpPr>
      <dsp:spPr>
        <a:xfrm>
          <a:off x="0" y="1840828"/>
          <a:ext cx="1051560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Vinca Alkaloids</a:t>
          </a:r>
        </a:p>
      </dsp:txBody>
      <dsp:txXfrm>
        <a:off x="18734" y="1859562"/>
        <a:ext cx="10478132" cy="346292"/>
      </dsp:txXfrm>
    </dsp:sp>
    <dsp:sp modelId="{9F0D12EE-BFF0-0746-A9F5-83FA132849D2}">
      <dsp:nvSpPr>
        <dsp:cNvPr id="0" name=""/>
        <dsp:cNvSpPr/>
      </dsp:nvSpPr>
      <dsp:spPr>
        <a:xfrm>
          <a:off x="0" y="2224588"/>
          <a:ext cx="10515600"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vincristine </a:t>
          </a:r>
        </a:p>
      </dsp:txBody>
      <dsp:txXfrm>
        <a:off x="0" y="2224588"/>
        <a:ext cx="10515600" cy="264960"/>
      </dsp:txXfrm>
    </dsp:sp>
    <dsp:sp modelId="{D201D765-F0D4-0646-9975-B628D441BA44}">
      <dsp:nvSpPr>
        <dsp:cNvPr id="0" name=""/>
        <dsp:cNvSpPr/>
      </dsp:nvSpPr>
      <dsp:spPr>
        <a:xfrm>
          <a:off x="0" y="2489548"/>
          <a:ext cx="1051560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Epothilones</a:t>
          </a:r>
        </a:p>
      </dsp:txBody>
      <dsp:txXfrm>
        <a:off x="18734" y="2508282"/>
        <a:ext cx="10478132" cy="346292"/>
      </dsp:txXfrm>
    </dsp:sp>
    <dsp:sp modelId="{C19F3F8D-2552-C848-9560-5F4FF70B4830}">
      <dsp:nvSpPr>
        <dsp:cNvPr id="0" name=""/>
        <dsp:cNvSpPr/>
      </dsp:nvSpPr>
      <dsp:spPr>
        <a:xfrm>
          <a:off x="0" y="2873308"/>
          <a:ext cx="10515600"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ixabepilone </a:t>
          </a:r>
        </a:p>
      </dsp:txBody>
      <dsp:txXfrm>
        <a:off x="0" y="2873308"/>
        <a:ext cx="10515600" cy="264960"/>
      </dsp:txXfrm>
    </dsp:sp>
    <dsp:sp modelId="{FAFED078-480E-6845-882F-70592C9B6927}">
      <dsp:nvSpPr>
        <dsp:cNvPr id="0" name=""/>
        <dsp:cNvSpPr/>
      </dsp:nvSpPr>
      <dsp:spPr>
        <a:xfrm>
          <a:off x="0" y="3138268"/>
          <a:ext cx="1051560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Immunomodulatory agents </a:t>
          </a:r>
        </a:p>
      </dsp:txBody>
      <dsp:txXfrm>
        <a:off x="18734" y="3157002"/>
        <a:ext cx="10478132" cy="346292"/>
      </dsp:txXfrm>
    </dsp:sp>
    <dsp:sp modelId="{C9CE27AA-B7CA-FE45-9451-04D096BBFBBD}">
      <dsp:nvSpPr>
        <dsp:cNvPr id="0" name=""/>
        <dsp:cNvSpPr/>
      </dsp:nvSpPr>
      <dsp:spPr>
        <a:xfrm>
          <a:off x="0" y="3522028"/>
          <a:ext cx="10515600" cy="405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thalidomide </a:t>
          </a:r>
        </a:p>
        <a:p>
          <a:pPr marL="114300" lvl="1" indent="-114300" algn="l" defTabSz="533400">
            <a:lnSpc>
              <a:spcPct val="90000"/>
            </a:lnSpc>
            <a:spcBef>
              <a:spcPct val="0"/>
            </a:spcBef>
            <a:spcAft>
              <a:spcPct val="20000"/>
            </a:spcAft>
            <a:buChar char="•"/>
          </a:pPr>
          <a:r>
            <a:rPr lang="en-US" sz="1200" kern="1200" dirty="0" err="1"/>
            <a:t>lenolidomide</a:t>
          </a:r>
          <a:endParaRPr lang="en-US" sz="1200" kern="1200" dirty="0"/>
        </a:p>
      </dsp:txBody>
      <dsp:txXfrm>
        <a:off x="0" y="3522028"/>
        <a:ext cx="10515600" cy="4057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1A4DD-C0C0-4A4A-BA33-B115290E8E8F}">
      <dsp:nvSpPr>
        <dsp:cNvPr id="0" name=""/>
        <dsp:cNvSpPr/>
      </dsp:nvSpPr>
      <dsp:spPr>
        <a:xfrm>
          <a:off x="310551" y="18833"/>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1</a:t>
          </a:r>
          <a:r>
            <a:rPr lang="en-US" sz="2100" kern="1200" baseline="30000" dirty="0"/>
            <a:t>st</a:t>
          </a:r>
          <a:r>
            <a:rPr lang="en-US" sz="2100" kern="1200" dirty="0"/>
            <a:t> choice medication</a:t>
          </a:r>
        </a:p>
        <a:p>
          <a:pPr marL="0" lvl="0" indent="0" algn="ctr" defTabSz="933450">
            <a:lnSpc>
              <a:spcPct val="90000"/>
            </a:lnSpc>
            <a:spcBef>
              <a:spcPct val="0"/>
            </a:spcBef>
            <a:spcAft>
              <a:spcPct val="35000"/>
            </a:spcAft>
            <a:buNone/>
          </a:pPr>
          <a:r>
            <a:rPr lang="en-US" sz="2100" kern="1200" dirty="0"/>
            <a:t>DULOXETINE</a:t>
          </a:r>
        </a:p>
      </dsp:txBody>
      <dsp:txXfrm>
        <a:off x="310551" y="18833"/>
        <a:ext cx="3060203" cy="1836122"/>
      </dsp:txXfrm>
    </dsp:sp>
    <dsp:sp modelId="{11C66F48-B33D-794F-8684-1D767830B672}">
      <dsp:nvSpPr>
        <dsp:cNvPr id="0" name=""/>
        <dsp:cNvSpPr/>
      </dsp:nvSpPr>
      <dsp:spPr>
        <a:xfrm>
          <a:off x="3727698" y="1592"/>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2</a:t>
          </a:r>
          <a:r>
            <a:rPr lang="en-US" sz="2100" kern="1200" baseline="30000" dirty="0"/>
            <a:t>nd</a:t>
          </a:r>
          <a:r>
            <a:rPr lang="en-US" sz="2100" kern="1200" dirty="0"/>
            <a:t> choice: Gabapentin</a:t>
          </a:r>
        </a:p>
        <a:p>
          <a:pPr marL="0" lvl="0" indent="0" algn="ctr" defTabSz="933450">
            <a:lnSpc>
              <a:spcPct val="90000"/>
            </a:lnSpc>
            <a:spcBef>
              <a:spcPct val="0"/>
            </a:spcBef>
            <a:spcAft>
              <a:spcPct val="35000"/>
            </a:spcAft>
            <a:buNone/>
          </a:pPr>
          <a:r>
            <a:rPr lang="en-US" sz="2100" kern="1200" dirty="0"/>
            <a:t>Nortriptyline</a:t>
          </a:r>
        </a:p>
        <a:p>
          <a:pPr marL="0" lvl="0" indent="0" algn="ctr" defTabSz="933450">
            <a:lnSpc>
              <a:spcPct val="90000"/>
            </a:lnSpc>
            <a:spcBef>
              <a:spcPct val="0"/>
            </a:spcBef>
            <a:spcAft>
              <a:spcPct val="35000"/>
            </a:spcAft>
            <a:buNone/>
          </a:pPr>
          <a:r>
            <a:rPr lang="en-US" sz="2100" kern="1200" dirty="0"/>
            <a:t>Compounding creams</a:t>
          </a:r>
        </a:p>
      </dsp:txBody>
      <dsp:txXfrm>
        <a:off x="3727698" y="1592"/>
        <a:ext cx="3060203" cy="1836122"/>
      </dsp:txXfrm>
    </dsp:sp>
    <dsp:sp modelId="{E037DA09-F5DE-6942-96DE-C9594C056B44}">
      <dsp:nvSpPr>
        <dsp:cNvPr id="0" name=""/>
        <dsp:cNvSpPr/>
      </dsp:nvSpPr>
      <dsp:spPr>
        <a:xfrm>
          <a:off x="7093922" y="1592"/>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Exercise Program </a:t>
          </a:r>
        </a:p>
      </dsp:txBody>
      <dsp:txXfrm>
        <a:off x="7093922" y="1592"/>
        <a:ext cx="3060203" cy="1836122"/>
      </dsp:txXfrm>
    </dsp:sp>
    <dsp:sp modelId="{A5B5A1A4-1765-E54E-8867-C5B34CC3471B}">
      <dsp:nvSpPr>
        <dsp:cNvPr id="0" name=""/>
        <dsp:cNvSpPr/>
      </dsp:nvSpPr>
      <dsp:spPr>
        <a:xfrm>
          <a:off x="2044585" y="2143735"/>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Acupuncture </a:t>
          </a:r>
        </a:p>
      </dsp:txBody>
      <dsp:txXfrm>
        <a:off x="2044585" y="2143735"/>
        <a:ext cx="3060203" cy="1836122"/>
      </dsp:txXfrm>
    </dsp:sp>
    <dsp:sp modelId="{DCED393D-3D96-2742-ACDB-B52DD3FA9987}">
      <dsp:nvSpPr>
        <dsp:cNvPr id="0" name=""/>
        <dsp:cNvSpPr/>
      </dsp:nvSpPr>
      <dsp:spPr>
        <a:xfrm>
          <a:off x="5410810" y="2143735"/>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Compression Therapy </a:t>
          </a:r>
        </a:p>
      </dsp:txBody>
      <dsp:txXfrm>
        <a:off x="5410810" y="2143735"/>
        <a:ext cx="3060203" cy="18361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30F2C-8F22-3149-A889-48C2A18C9289}">
      <dsp:nvSpPr>
        <dsp:cNvPr id="0" name=""/>
        <dsp:cNvSpPr/>
      </dsp:nvSpPr>
      <dsp:spPr>
        <a:xfrm>
          <a:off x="361473" y="2175"/>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Radiation therapy is an important treatment modality for tumors in the pelvis </a:t>
          </a:r>
        </a:p>
      </dsp:txBody>
      <dsp:txXfrm>
        <a:off x="361473" y="2175"/>
        <a:ext cx="3060203" cy="1836122"/>
      </dsp:txXfrm>
    </dsp:sp>
    <dsp:sp modelId="{C4B17798-B762-C648-B42D-52E79E1A1CEC}">
      <dsp:nvSpPr>
        <dsp:cNvPr id="0" name=""/>
        <dsp:cNvSpPr/>
      </dsp:nvSpPr>
      <dsp:spPr>
        <a:xfrm>
          <a:off x="3727698" y="2175"/>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Men: Prostate, bladder, colon, rectum </a:t>
          </a:r>
        </a:p>
      </dsp:txBody>
      <dsp:txXfrm>
        <a:off x="3727698" y="2175"/>
        <a:ext cx="3060203" cy="1836122"/>
      </dsp:txXfrm>
    </dsp:sp>
    <dsp:sp modelId="{5D9553CD-9EE9-EB4D-A87C-170B80D23A04}">
      <dsp:nvSpPr>
        <dsp:cNvPr id="0" name=""/>
        <dsp:cNvSpPr/>
      </dsp:nvSpPr>
      <dsp:spPr>
        <a:xfrm>
          <a:off x="7093922" y="2175"/>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Women: Uterus, ovary, vagina/vulva, colon, rectum, bladder </a:t>
          </a:r>
        </a:p>
      </dsp:txBody>
      <dsp:txXfrm>
        <a:off x="7093922" y="2175"/>
        <a:ext cx="3060203" cy="1836122"/>
      </dsp:txXfrm>
    </dsp:sp>
    <dsp:sp modelId="{C846F6C6-418D-2746-8CA9-D2A7E018E3B8}">
      <dsp:nvSpPr>
        <dsp:cNvPr id="0" name=""/>
        <dsp:cNvSpPr/>
      </dsp:nvSpPr>
      <dsp:spPr>
        <a:xfrm>
          <a:off x="2044585" y="2144318"/>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Clinical Presentation </a:t>
          </a:r>
        </a:p>
        <a:p>
          <a:pPr marL="114300" lvl="1" indent="-114300" algn="l" defTabSz="666750">
            <a:lnSpc>
              <a:spcPct val="90000"/>
            </a:lnSpc>
            <a:spcBef>
              <a:spcPct val="0"/>
            </a:spcBef>
            <a:spcAft>
              <a:spcPct val="15000"/>
            </a:spcAft>
            <a:buChar char="•"/>
          </a:pPr>
          <a:r>
            <a:rPr lang="en-US" sz="1500" kern="1200"/>
            <a:t>frequency, urgency, dysuria and spasm </a:t>
          </a:r>
        </a:p>
        <a:p>
          <a:pPr marL="114300" lvl="1" indent="-114300" algn="l" defTabSz="666750">
            <a:lnSpc>
              <a:spcPct val="90000"/>
            </a:lnSpc>
            <a:spcBef>
              <a:spcPct val="0"/>
            </a:spcBef>
            <a:spcAft>
              <a:spcPct val="15000"/>
            </a:spcAft>
            <a:buChar char="•"/>
          </a:pPr>
          <a:r>
            <a:rPr lang="en-US" sz="1500" kern="1200"/>
            <a:t>Hemorrhagic cystitis </a:t>
          </a:r>
        </a:p>
      </dsp:txBody>
      <dsp:txXfrm>
        <a:off x="2044585" y="2144318"/>
        <a:ext cx="3060203" cy="1836122"/>
      </dsp:txXfrm>
    </dsp:sp>
    <dsp:sp modelId="{B444A768-89C3-1746-96B0-432C4A053C46}">
      <dsp:nvSpPr>
        <dsp:cNvPr id="0" name=""/>
        <dsp:cNvSpPr/>
      </dsp:nvSpPr>
      <dsp:spPr>
        <a:xfrm>
          <a:off x="5410810" y="2144318"/>
          <a:ext cx="3060203" cy="18361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Treatment: </a:t>
          </a:r>
        </a:p>
        <a:p>
          <a:pPr marL="114300" lvl="1" indent="-114300" algn="l" defTabSz="666750">
            <a:lnSpc>
              <a:spcPct val="90000"/>
            </a:lnSpc>
            <a:spcBef>
              <a:spcPct val="0"/>
            </a:spcBef>
            <a:spcAft>
              <a:spcPct val="15000"/>
            </a:spcAft>
            <a:buChar char="•"/>
          </a:pPr>
          <a:r>
            <a:rPr lang="en-US" sz="1500" kern="1200" dirty="0"/>
            <a:t>Phenazopyridine and antispasmodics </a:t>
          </a:r>
        </a:p>
        <a:p>
          <a:pPr marL="114300" lvl="1" indent="-114300" algn="l" defTabSz="666750">
            <a:lnSpc>
              <a:spcPct val="90000"/>
            </a:lnSpc>
            <a:spcBef>
              <a:spcPct val="0"/>
            </a:spcBef>
            <a:spcAft>
              <a:spcPct val="15000"/>
            </a:spcAft>
            <a:buChar char="•"/>
          </a:pPr>
          <a:r>
            <a:rPr lang="en-US" sz="1500" kern="1200" dirty="0"/>
            <a:t>Cystoscopy with clot evacuation or coagulative intervention</a:t>
          </a:r>
        </a:p>
        <a:p>
          <a:pPr marL="114300" lvl="1" indent="-114300" algn="l" defTabSz="666750">
            <a:lnSpc>
              <a:spcPct val="90000"/>
            </a:lnSpc>
            <a:spcBef>
              <a:spcPct val="0"/>
            </a:spcBef>
            <a:spcAft>
              <a:spcPct val="15000"/>
            </a:spcAft>
            <a:buChar char="•"/>
          </a:pPr>
          <a:r>
            <a:rPr lang="en-US" sz="1500" kern="1200" dirty="0"/>
            <a:t>Hyperbaric Oxygen Therapy  </a:t>
          </a:r>
        </a:p>
      </dsp:txBody>
      <dsp:txXfrm>
        <a:off x="5410810" y="2144318"/>
        <a:ext cx="3060203" cy="18361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3ACF9-E0D3-394B-B332-C9F4C6C2CC2B}">
      <dsp:nvSpPr>
        <dsp:cNvPr id="0" name=""/>
        <dsp:cNvSpPr/>
      </dsp:nvSpPr>
      <dsp:spPr>
        <a:xfrm>
          <a:off x="190860" y="1796"/>
          <a:ext cx="3418501" cy="20511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Monoclonal antibodies</a:t>
          </a:r>
        </a:p>
        <a:p>
          <a:pPr marL="0" lvl="0" indent="0" algn="ctr" defTabSz="1200150">
            <a:lnSpc>
              <a:spcPct val="90000"/>
            </a:lnSpc>
            <a:spcBef>
              <a:spcPct val="0"/>
            </a:spcBef>
            <a:spcAft>
              <a:spcPct val="35000"/>
            </a:spcAft>
            <a:buNone/>
          </a:pPr>
          <a:r>
            <a:rPr lang="en-US" sz="2700" kern="1200" dirty="0"/>
            <a:t>(Pertuzumab,</a:t>
          </a:r>
        </a:p>
        <a:p>
          <a:pPr marL="0" lvl="0" indent="0" algn="ctr" defTabSz="1200150">
            <a:lnSpc>
              <a:spcPct val="90000"/>
            </a:lnSpc>
            <a:spcBef>
              <a:spcPct val="0"/>
            </a:spcBef>
            <a:spcAft>
              <a:spcPct val="35000"/>
            </a:spcAft>
            <a:buNone/>
          </a:pPr>
          <a:r>
            <a:rPr lang="en-US" sz="2700" kern="1200" dirty="0"/>
            <a:t>Trastuzumab) </a:t>
          </a:r>
        </a:p>
      </dsp:txBody>
      <dsp:txXfrm>
        <a:off x="190860" y="1796"/>
        <a:ext cx="3418501" cy="2051101"/>
      </dsp:txXfrm>
    </dsp:sp>
    <dsp:sp modelId="{1CB0F52A-3A64-EB41-8A33-95956D21C13D}">
      <dsp:nvSpPr>
        <dsp:cNvPr id="0" name=""/>
        <dsp:cNvSpPr/>
      </dsp:nvSpPr>
      <dsp:spPr>
        <a:xfrm>
          <a:off x="3951212" y="1796"/>
          <a:ext cx="3418501" cy="20511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Small molecule inhibitors</a:t>
          </a:r>
        </a:p>
        <a:p>
          <a:pPr marL="0" lvl="0" indent="0" algn="ctr" defTabSz="1200150">
            <a:lnSpc>
              <a:spcPct val="90000"/>
            </a:lnSpc>
            <a:spcBef>
              <a:spcPct val="0"/>
            </a:spcBef>
            <a:spcAft>
              <a:spcPct val="35000"/>
            </a:spcAft>
            <a:buNone/>
          </a:pPr>
          <a:r>
            <a:rPr lang="en-US" sz="2700" kern="1200" dirty="0"/>
            <a:t>(Osimertinib)</a:t>
          </a:r>
        </a:p>
      </dsp:txBody>
      <dsp:txXfrm>
        <a:off x="3951212" y="1796"/>
        <a:ext cx="3418501" cy="2051101"/>
      </dsp:txXfrm>
    </dsp:sp>
    <dsp:sp modelId="{2B5AC9C3-B734-E143-A886-D9C8AA22EF54}">
      <dsp:nvSpPr>
        <dsp:cNvPr id="0" name=""/>
        <dsp:cNvSpPr/>
      </dsp:nvSpPr>
      <dsp:spPr>
        <a:xfrm>
          <a:off x="190860" y="2394747"/>
          <a:ext cx="3418501" cy="20511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Antibody-drug conjugates</a:t>
          </a:r>
        </a:p>
        <a:p>
          <a:pPr marL="0" lvl="0" indent="0" algn="ctr" defTabSz="1200150">
            <a:lnSpc>
              <a:spcPct val="90000"/>
            </a:lnSpc>
            <a:spcBef>
              <a:spcPct val="0"/>
            </a:spcBef>
            <a:spcAft>
              <a:spcPct val="35000"/>
            </a:spcAft>
            <a:buNone/>
          </a:pPr>
          <a:r>
            <a:rPr lang="en-US" sz="2700" kern="1200" dirty="0"/>
            <a:t>(ado trastuzumab) </a:t>
          </a:r>
        </a:p>
      </dsp:txBody>
      <dsp:txXfrm>
        <a:off x="190860" y="2394747"/>
        <a:ext cx="3418501" cy="2051101"/>
      </dsp:txXfrm>
    </dsp:sp>
    <dsp:sp modelId="{80831D54-5520-1449-B5AB-60F0FE648639}">
      <dsp:nvSpPr>
        <dsp:cNvPr id="0" name=""/>
        <dsp:cNvSpPr/>
      </dsp:nvSpPr>
      <dsp:spPr>
        <a:xfrm>
          <a:off x="3951212" y="2394747"/>
          <a:ext cx="3418501" cy="20511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Immunotherapy</a:t>
          </a:r>
        </a:p>
        <a:p>
          <a:pPr marL="0" lvl="0" indent="0" algn="ctr" defTabSz="1200150">
            <a:lnSpc>
              <a:spcPct val="90000"/>
            </a:lnSpc>
            <a:spcBef>
              <a:spcPct val="0"/>
            </a:spcBef>
            <a:spcAft>
              <a:spcPct val="35000"/>
            </a:spcAft>
            <a:buNone/>
          </a:pPr>
          <a:endParaRPr lang="en-US" sz="2700" kern="1200" dirty="0"/>
        </a:p>
      </dsp:txBody>
      <dsp:txXfrm>
        <a:off x="3951212" y="2394747"/>
        <a:ext cx="3418501" cy="20511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34A5-7EA6-7944-8FB8-EF062B07B9B8}">
      <dsp:nvSpPr>
        <dsp:cNvPr id="0" name=""/>
        <dsp:cNvSpPr/>
      </dsp:nvSpPr>
      <dsp:spPr>
        <a:xfrm>
          <a:off x="0" y="4760"/>
          <a:ext cx="9506308" cy="5996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CYP3A inhibitors/inducers </a:t>
          </a:r>
        </a:p>
      </dsp:txBody>
      <dsp:txXfrm>
        <a:off x="29271" y="34031"/>
        <a:ext cx="9447766" cy="541083"/>
      </dsp:txXfrm>
    </dsp:sp>
    <dsp:sp modelId="{0AFECADA-0106-764D-A31A-5632C19727B1}">
      <dsp:nvSpPr>
        <dsp:cNvPr id="0" name=""/>
        <dsp:cNvSpPr/>
      </dsp:nvSpPr>
      <dsp:spPr>
        <a:xfrm>
          <a:off x="0" y="604385"/>
          <a:ext cx="9506308" cy="95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1825"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Interact with azoles, amiodarone, macrolide antibiotics, antiviral medications </a:t>
          </a:r>
        </a:p>
        <a:p>
          <a:pPr marL="228600" lvl="1" indent="-228600" algn="l" defTabSz="889000">
            <a:lnSpc>
              <a:spcPct val="90000"/>
            </a:lnSpc>
            <a:spcBef>
              <a:spcPct val="0"/>
            </a:spcBef>
            <a:spcAft>
              <a:spcPct val="20000"/>
            </a:spcAft>
            <a:buChar char="•"/>
          </a:pPr>
          <a:r>
            <a:rPr lang="en-US" sz="2000" kern="1200" dirty="0"/>
            <a:t>Ibrutinib, imatinib, lapatinib, olaparib, Osimertinib</a:t>
          </a:r>
        </a:p>
      </dsp:txBody>
      <dsp:txXfrm>
        <a:off x="0" y="604385"/>
        <a:ext cx="9506308" cy="957375"/>
      </dsp:txXfrm>
    </dsp:sp>
    <dsp:sp modelId="{E6C3F62E-C600-7849-8917-FE9BC3AE4069}">
      <dsp:nvSpPr>
        <dsp:cNvPr id="0" name=""/>
        <dsp:cNvSpPr/>
      </dsp:nvSpPr>
      <dsp:spPr>
        <a:xfrm>
          <a:off x="0" y="1561760"/>
          <a:ext cx="9506308" cy="5996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Histamine H2 Blockers </a:t>
          </a:r>
        </a:p>
      </dsp:txBody>
      <dsp:txXfrm>
        <a:off x="29271" y="1591031"/>
        <a:ext cx="9447766" cy="541083"/>
      </dsp:txXfrm>
    </dsp:sp>
    <dsp:sp modelId="{BF7F055B-F6E2-7346-8731-2A8BD4C201FC}">
      <dsp:nvSpPr>
        <dsp:cNvPr id="0" name=""/>
        <dsp:cNvSpPr/>
      </dsp:nvSpPr>
      <dsp:spPr>
        <a:xfrm>
          <a:off x="0" y="2161385"/>
          <a:ext cx="9506308" cy="100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1825"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Dasatinib</a:t>
          </a:r>
        </a:p>
        <a:p>
          <a:pPr marL="228600" lvl="1" indent="-228600" algn="l" defTabSz="889000">
            <a:lnSpc>
              <a:spcPct val="90000"/>
            </a:lnSpc>
            <a:spcBef>
              <a:spcPct val="0"/>
            </a:spcBef>
            <a:spcAft>
              <a:spcPct val="20000"/>
            </a:spcAft>
            <a:buChar char="•"/>
          </a:pPr>
          <a:r>
            <a:rPr lang="en-US" sz="2000" kern="1200" dirty="0"/>
            <a:t> Erlotinib</a:t>
          </a:r>
        </a:p>
        <a:p>
          <a:pPr marL="228600" lvl="1" indent="-228600" algn="l" defTabSz="889000">
            <a:lnSpc>
              <a:spcPct val="90000"/>
            </a:lnSpc>
            <a:spcBef>
              <a:spcPct val="0"/>
            </a:spcBef>
            <a:spcAft>
              <a:spcPct val="20000"/>
            </a:spcAft>
            <a:buChar char="•"/>
          </a:pPr>
          <a:r>
            <a:rPr lang="en-US" sz="2000" kern="1200" dirty="0"/>
            <a:t> Nilotinib </a:t>
          </a:r>
        </a:p>
      </dsp:txBody>
      <dsp:txXfrm>
        <a:off x="0" y="2161385"/>
        <a:ext cx="9506308" cy="1009125"/>
      </dsp:txXfrm>
    </dsp:sp>
    <dsp:sp modelId="{6EA3CC76-59A4-1840-8B0E-157FC6CA06CA}">
      <dsp:nvSpPr>
        <dsp:cNvPr id="0" name=""/>
        <dsp:cNvSpPr/>
      </dsp:nvSpPr>
      <dsp:spPr>
        <a:xfrm>
          <a:off x="0" y="3170510"/>
          <a:ext cx="9506308" cy="5996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Warfarin </a:t>
          </a:r>
        </a:p>
      </dsp:txBody>
      <dsp:txXfrm>
        <a:off x="29271" y="3199781"/>
        <a:ext cx="9447766" cy="541083"/>
      </dsp:txXfrm>
    </dsp:sp>
    <dsp:sp modelId="{EC0C09EC-172F-A04A-B9C7-9A60D8FDF1A0}">
      <dsp:nvSpPr>
        <dsp:cNvPr id="0" name=""/>
        <dsp:cNvSpPr/>
      </dsp:nvSpPr>
      <dsp:spPr>
        <a:xfrm>
          <a:off x="0" y="3770135"/>
          <a:ext cx="9506308" cy="672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1825"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Erlotinib</a:t>
          </a:r>
        </a:p>
        <a:p>
          <a:pPr marL="228600" lvl="1" indent="-228600" algn="l" defTabSz="889000">
            <a:lnSpc>
              <a:spcPct val="90000"/>
            </a:lnSpc>
            <a:spcBef>
              <a:spcPct val="0"/>
            </a:spcBef>
            <a:spcAft>
              <a:spcPct val="20000"/>
            </a:spcAft>
            <a:buChar char="•"/>
          </a:pPr>
          <a:r>
            <a:rPr lang="en-US" sz="2000" kern="1200" dirty="0"/>
            <a:t>Imatinib</a:t>
          </a:r>
        </a:p>
      </dsp:txBody>
      <dsp:txXfrm>
        <a:off x="0" y="3770135"/>
        <a:ext cx="9506308" cy="67275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6/29/2026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01701A-9E43-3A48-B2D0-697BE583E93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645A2B-5919-5043-80B1-D666ABDC1B07}" type="slidenum">
              <a:rPr lang="en-US" smtClean="0"/>
              <a:t>‹#›</a:t>
            </a:fld>
            <a:endParaRPr lang="en-US"/>
          </a:p>
        </p:txBody>
      </p:sp>
    </p:spTree>
    <p:extLst>
      <p:ext uri="{BB962C8B-B14F-4D97-AF65-F5344CB8AC3E}">
        <p14:creationId xmlns:p14="http://schemas.microsoft.com/office/powerpoint/2010/main" val="2220180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scopubs.org/doi/10.1200/JCO.21.01440#core-collateral-b3"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ascopubs.org/doi/10.1200/JCO.21.01440#core-collateral-b3"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ascopubs.org/doi/10.1200/JCO.21.01440#core-collateral-b64"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ascopubs.org/doi/10.1200/JCO.21.01440#core-collateral-b66" TargetMode="External"/><Relationship Id="rId4" Type="http://schemas.openxmlformats.org/officeDocument/2006/relationships/hyperlink" Target="https://ascopubs.org/doi/10.1200/JCO.21.01440#core-collateral-b65"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ascopubs.org/doi/10.1200/JCO.21.01440#core-collateral-b92"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ascopubs.org/doi/10.1200/JCO.21.01440#core-collateral-b95"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ascopubs.org/doi/10.1200/JCO.21.01440#core-collateral-b116"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ascopubs.org/doi/10.1200/JCO.21.01440#core-collateral-b117"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ascopubs.org/doi/10.1200/JCO.21.01440#core-collateral-b129"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ABIM Blueprint for the HPM board exam, 40% of the exam will ask questions regarding managing suffering and distress and in that category there will be questions regarding anti-cancer therapeutics, radiation therapy, chemotherapy, targeted therapy and immunotherapy so we wanted to make sure that you have this lecture to cover those basis. </a:t>
            </a:r>
          </a:p>
        </p:txBody>
      </p:sp>
      <p:sp>
        <p:nvSpPr>
          <p:cNvPr id="4" name="Slide Number Placeholder 3"/>
          <p:cNvSpPr>
            <a:spLocks noGrp="1"/>
          </p:cNvSpPr>
          <p:nvPr>
            <p:ph type="sldNum" sz="quarter" idx="5"/>
          </p:nvPr>
        </p:nvSpPr>
        <p:spPr/>
        <p:txBody>
          <a:bodyPr/>
          <a:lstStyle/>
          <a:p>
            <a:fld id="{7D645A2B-5919-5043-80B1-D666ABDC1B07}" type="slidenum">
              <a:rPr lang="en-US" smtClean="0"/>
              <a:t>3</a:t>
            </a:fld>
            <a:endParaRPr lang="en-US"/>
          </a:p>
        </p:txBody>
      </p:sp>
    </p:spTree>
    <p:extLst>
      <p:ext uri="{BB962C8B-B14F-4D97-AF65-F5344CB8AC3E}">
        <p14:creationId xmlns:p14="http://schemas.microsoft.com/office/powerpoint/2010/main" val="270348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FCC06-6D88-9798-3E02-134C25033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5E195-188A-1530-4713-A7D1A6785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AB6B0-C326-C218-4FA0-27BA8E73D9E5}"/>
              </a:ext>
            </a:extLst>
          </p:cNvPr>
          <p:cNvSpPr>
            <a:spLocks noGrp="1"/>
          </p:cNvSpPr>
          <p:nvPr>
            <p:ph type="body" idx="1"/>
          </p:nvPr>
        </p:nvSpPr>
        <p:spPr/>
        <p:txBody>
          <a:bodyPr/>
          <a:lstStyle/>
          <a:p>
            <a:r>
              <a:rPr lang="en-US" dirty="0"/>
              <a:t>Recommendations for Low emetogenic risk regimens the ASCO 2020, NCCN 2023, MASCC/ESMO 2023 and CCO 2019 regimen recommend a single drug. The ASCO 2020 guidelines recommended 5Ht3 receptor antagonist or dexamethasone; NCCN23 recommended dexamethasone or metoclopramide or prochlorperazine or 5ht3, MASCC guidelines recommended 5HT3 or metoclopramide or </a:t>
            </a:r>
            <a:r>
              <a:rPr lang="en-US" dirty="0" err="1"/>
              <a:t>dex</a:t>
            </a:r>
            <a:r>
              <a:rPr lang="en-US" dirty="0"/>
              <a:t>. </a:t>
            </a:r>
          </a:p>
        </p:txBody>
      </p:sp>
      <p:sp>
        <p:nvSpPr>
          <p:cNvPr id="4" name="Slide Number Placeholder 3">
            <a:extLst>
              <a:ext uri="{FF2B5EF4-FFF2-40B4-BE49-F238E27FC236}">
                <a16:creationId xmlns:a16="http://schemas.microsoft.com/office/drawing/2014/main" id="{1CAB52DF-D2CE-751D-881D-79C81A0C8EA6}"/>
              </a:ext>
            </a:extLst>
          </p:cNvPr>
          <p:cNvSpPr>
            <a:spLocks noGrp="1"/>
          </p:cNvSpPr>
          <p:nvPr>
            <p:ph type="sldNum" sz="quarter" idx="5"/>
          </p:nvPr>
        </p:nvSpPr>
        <p:spPr/>
        <p:txBody>
          <a:bodyPr/>
          <a:lstStyle/>
          <a:p>
            <a:fld id="{7D645A2B-5919-5043-80B1-D666ABDC1B07}" type="slidenum">
              <a:rPr lang="en-US" smtClean="0"/>
              <a:t>12</a:t>
            </a:fld>
            <a:endParaRPr lang="en-US"/>
          </a:p>
        </p:txBody>
      </p:sp>
    </p:spTree>
    <p:extLst>
      <p:ext uri="{BB962C8B-B14F-4D97-AF65-F5344CB8AC3E}">
        <p14:creationId xmlns:p14="http://schemas.microsoft.com/office/powerpoint/2010/main" val="873861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Incidence is 20-40% of patient’s receiving </a:t>
            </a:r>
            <a:r>
              <a:rPr lang="en-US" dirty="0" err="1"/>
              <a:t>tradiational</a:t>
            </a:r>
            <a:r>
              <a:rPr lang="en-US" dirty="0"/>
              <a:t> chemotherapy for solid tumors and 80% of patients getting high dose chemotherapy prior to hematopoietic stem cell transplant. In many patients getting transplant, it has been reported as the single most debilitating complication of transplant. </a:t>
            </a:r>
          </a:p>
          <a:p>
            <a:endParaRPr lang="en-US" dirty="0"/>
          </a:p>
          <a:p>
            <a:r>
              <a:rPr lang="en-US" sz="1200" kern="1200" dirty="0">
                <a:solidFill>
                  <a:schemeClr val="tx1"/>
                </a:solidFill>
                <a:effectLst/>
                <a:latin typeface="+mn-lt"/>
                <a:ea typeface="+mn-ea"/>
                <a:cs typeface="+mn-cs"/>
              </a:rPr>
              <a:t>In the management there is no efficacy in antimicrobial washes or sucralfate washes </a:t>
            </a:r>
          </a:p>
          <a:p>
            <a:r>
              <a:rPr lang="en-US" sz="1200" kern="1200" dirty="0">
                <a:solidFill>
                  <a:schemeClr val="tx1"/>
                </a:solidFill>
                <a:effectLst/>
                <a:latin typeface="+mn-lt"/>
                <a:ea typeface="+mn-ea"/>
                <a:cs typeface="+mn-cs"/>
              </a:rPr>
              <a:t>FOR GI mucositis – mainstay is loperamide for the treatment of diarrhea. Can give 2.1mg po q2h during the day and q4h prn at night (max of 11 doses in a 24 hour period) </a:t>
            </a:r>
          </a:p>
          <a:p>
            <a:r>
              <a:rPr lang="en-US" sz="1200" kern="1200" dirty="0">
                <a:solidFill>
                  <a:schemeClr val="tx1"/>
                </a:solidFill>
                <a:effectLst/>
                <a:latin typeface="+mn-lt"/>
                <a:ea typeface="+mn-ea"/>
                <a:cs typeface="+mn-cs"/>
              </a:rPr>
              <a:t>If no improvement, octreotide 100mcg SQ bid is the next recommendation. </a:t>
            </a:r>
          </a:p>
          <a:p>
            <a:r>
              <a:rPr lang="en-US" sz="1200" kern="1200" dirty="0">
                <a:solidFill>
                  <a:schemeClr val="tx1"/>
                </a:solidFill>
                <a:effectLst/>
                <a:latin typeface="+mn-lt"/>
                <a:ea typeface="+mn-ea"/>
                <a:cs typeface="+mn-cs"/>
              </a:rPr>
              <a:t>Lactose free diet may help </a:t>
            </a: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13</a:t>
            </a:fld>
            <a:endParaRPr lang="en-US"/>
          </a:p>
        </p:txBody>
      </p:sp>
    </p:spTree>
    <p:extLst>
      <p:ext uri="{BB962C8B-B14F-4D97-AF65-F5344CB8AC3E}">
        <p14:creationId xmlns:p14="http://schemas.microsoft.com/office/powerpoint/2010/main" val="3893216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Certain chemotherapy agents are notorious for their </a:t>
            </a:r>
            <a:r>
              <a:rPr lang="en-US" sz="1200" kern="1200" dirty="0" err="1">
                <a:solidFill>
                  <a:schemeClr val="tx1"/>
                </a:solidFill>
                <a:effectLst/>
                <a:latin typeface="+mn-lt"/>
                <a:ea typeface="+mn-ea"/>
                <a:cs typeface="+mn-cs"/>
              </a:rPr>
              <a:t>associa</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tion</a:t>
            </a:r>
            <a:r>
              <a:rPr lang="en-US" sz="1200" kern="1200" dirty="0">
                <a:solidFill>
                  <a:schemeClr val="tx1"/>
                </a:solidFill>
                <a:effectLst/>
                <a:latin typeface="+mn-lt"/>
                <a:ea typeface="+mn-ea"/>
                <a:cs typeface="+mn-cs"/>
              </a:rPr>
              <a:t> with CIPN. These six medication classes include platinum-</a:t>
            </a:r>
          </a:p>
          <a:p>
            <a:r>
              <a:rPr lang="en-US" sz="1200" kern="1200" dirty="0">
                <a:solidFill>
                  <a:schemeClr val="tx1"/>
                </a:solidFill>
                <a:effectLst/>
                <a:latin typeface="+mn-lt"/>
                <a:ea typeface="+mn-ea"/>
                <a:cs typeface="+mn-cs"/>
              </a:rPr>
              <a:t>based drugs (oxaliplatin, carboplatin, cisplatin), taxanes (</a:t>
            </a:r>
            <a:r>
              <a:rPr lang="en-US" sz="1200" kern="1200" dirty="0" err="1">
                <a:solidFill>
                  <a:schemeClr val="tx1"/>
                </a:solidFill>
                <a:effectLst/>
                <a:latin typeface="+mn-lt"/>
                <a:ea typeface="+mn-ea"/>
                <a:cs typeface="+mn-cs"/>
              </a:rPr>
              <a:t>pacli</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taxel</a:t>
            </a:r>
            <a:r>
              <a:rPr lang="en-US" sz="1200" kern="1200" dirty="0">
                <a:solidFill>
                  <a:schemeClr val="tx1"/>
                </a:solidFill>
                <a:effectLst/>
                <a:latin typeface="+mn-lt"/>
                <a:ea typeface="+mn-ea"/>
                <a:cs typeface="+mn-cs"/>
              </a:rPr>
              <a:t>, docetaxel), vinca alkaloids (vincristine), proteasome </a:t>
            </a:r>
            <a:r>
              <a:rPr lang="en-US" sz="1200" kern="1200" dirty="0" err="1">
                <a:solidFill>
                  <a:schemeClr val="tx1"/>
                </a:solidFill>
                <a:effectLst/>
                <a:latin typeface="+mn-lt"/>
                <a:ea typeface="+mn-ea"/>
                <a:cs typeface="+mn-cs"/>
              </a:rPr>
              <a:t>inhibi</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tors (bortezomib, </a:t>
            </a:r>
            <a:r>
              <a:rPr lang="en-US" sz="1200" kern="1200" dirty="0" err="1">
                <a:solidFill>
                  <a:schemeClr val="tx1"/>
                </a:solidFill>
                <a:effectLst/>
                <a:latin typeface="+mn-lt"/>
                <a:ea typeface="+mn-ea"/>
                <a:cs typeface="+mn-cs"/>
              </a:rPr>
              <a:t>ixazomib</a:t>
            </a:r>
            <a:r>
              <a:rPr lang="en-US" sz="1200" kern="1200" dirty="0">
                <a:solidFill>
                  <a:schemeClr val="tx1"/>
                </a:solidFill>
                <a:effectLst/>
                <a:latin typeface="+mn-lt"/>
                <a:ea typeface="+mn-ea"/>
                <a:cs typeface="+mn-cs"/>
              </a:rPr>
              <a:t>), epothilones (ixabepilone), and</a:t>
            </a:r>
          </a:p>
          <a:p>
            <a:r>
              <a:rPr lang="en-US" sz="1200" kern="1200" dirty="0">
                <a:solidFill>
                  <a:schemeClr val="tx1"/>
                </a:solidFill>
                <a:effectLst/>
                <a:latin typeface="+mn-lt"/>
                <a:ea typeface="+mn-ea"/>
                <a:cs typeface="+mn-cs"/>
              </a:rPr>
              <a:t>immunomodulatory agents (thalidomide, lenalidomide). Some</a:t>
            </a:r>
          </a:p>
          <a:p>
            <a:r>
              <a:rPr lang="en-US" sz="1200" kern="1200" dirty="0">
                <a:solidFill>
                  <a:schemeClr val="tx1"/>
                </a:solidFill>
                <a:effectLst/>
                <a:latin typeface="+mn-lt"/>
                <a:ea typeface="+mn-ea"/>
                <a:cs typeface="+mn-cs"/>
              </a:rPr>
              <a:t>of these agents such as platinum agents, taxanes, and proteasome</a:t>
            </a:r>
          </a:p>
          <a:p>
            <a:r>
              <a:rPr lang="en-US" sz="1200" kern="1200" dirty="0">
                <a:solidFill>
                  <a:schemeClr val="tx1"/>
                </a:solidFill>
                <a:effectLst/>
                <a:latin typeface="+mn-lt"/>
                <a:ea typeface="+mn-ea"/>
                <a:cs typeface="+mn-cs"/>
              </a:rPr>
              <a:t>inhibitors can cause both large and small fiber neuropathy. Cer-</a:t>
            </a:r>
          </a:p>
          <a:p>
            <a:r>
              <a:rPr lang="en-US" sz="1200" kern="1200" dirty="0" err="1">
                <a:solidFill>
                  <a:schemeClr val="tx1"/>
                </a:solidFill>
                <a:effectLst/>
                <a:latin typeface="+mn-lt"/>
                <a:ea typeface="+mn-ea"/>
                <a:cs typeface="+mn-cs"/>
              </a:rPr>
              <a:t>tain</a:t>
            </a:r>
            <a:r>
              <a:rPr lang="en-US" sz="1200" kern="1200" dirty="0">
                <a:solidFill>
                  <a:schemeClr val="tx1"/>
                </a:solidFill>
                <a:effectLst/>
                <a:latin typeface="+mn-lt"/>
                <a:ea typeface="+mn-ea"/>
                <a:cs typeface="+mn-cs"/>
              </a:rPr>
              <a:t> agents have unique attributes; specifically, oxaliplatin can</a:t>
            </a:r>
          </a:p>
          <a:p>
            <a:r>
              <a:rPr lang="en-US" sz="1200" kern="1200" dirty="0">
                <a:solidFill>
                  <a:schemeClr val="tx1"/>
                </a:solidFill>
                <a:effectLst/>
                <a:latin typeface="+mn-lt"/>
                <a:ea typeface="+mn-ea"/>
                <a:cs typeface="+mn-cs"/>
              </a:rPr>
              <a:t>cause an acute temporary sensory neuropathy a few hours after</a:t>
            </a:r>
          </a:p>
          <a:p>
            <a:r>
              <a:rPr lang="en-US" sz="1200" kern="1200" dirty="0">
                <a:solidFill>
                  <a:schemeClr val="tx1"/>
                </a:solidFill>
                <a:effectLst/>
                <a:latin typeface="+mn-lt"/>
                <a:ea typeface="+mn-ea"/>
                <a:cs typeface="+mn-cs"/>
              </a:rPr>
              <a:t>treatment and can also cause coasting, where symptoms of neu-</a:t>
            </a:r>
          </a:p>
          <a:p>
            <a:r>
              <a:rPr lang="en-US" sz="1200" kern="1200" dirty="0" err="1">
                <a:solidFill>
                  <a:schemeClr val="tx1"/>
                </a:solidFill>
                <a:effectLst/>
                <a:latin typeface="+mn-lt"/>
                <a:ea typeface="+mn-ea"/>
                <a:cs typeface="+mn-cs"/>
              </a:rPr>
              <a:t>ropathy</a:t>
            </a:r>
            <a:r>
              <a:rPr lang="en-US" sz="1200" kern="1200" dirty="0">
                <a:solidFill>
                  <a:schemeClr val="tx1"/>
                </a:solidFill>
                <a:effectLst/>
                <a:latin typeface="+mn-lt"/>
                <a:ea typeface="+mn-ea"/>
                <a:cs typeface="+mn-cs"/>
              </a:rPr>
              <a:t> worsen for a few months after cessation of treatment.</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14</a:t>
            </a:fld>
            <a:endParaRPr lang="en-US"/>
          </a:p>
        </p:txBody>
      </p:sp>
    </p:spTree>
    <p:extLst>
      <p:ext uri="{BB962C8B-B14F-4D97-AF65-F5344CB8AC3E}">
        <p14:creationId xmlns:p14="http://schemas.microsoft.com/office/powerpoint/2010/main" val="3072033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Duloxetine is considered the first time in treatment of pain in CIPN </a:t>
            </a:r>
          </a:p>
          <a:p>
            <a:r>
              <a:rPr lang="en-US" dirty="0"/>
              <a:t>Secondary Meds: Gabapentin, Nortriptyline, </a:t>
            </a:r>
            <a:r>
              <a:rPr lang="en-US" dirty="0" err="1"/>
              <a:t>amitryptiline</a:t>
            </a:r>
            <a:r>
              <a:rPr lang="en-US" dirty="0"/>
              <a:t> and compounding </a:t>
            </a:r>
            <a:r>
              <a:rPr lang="en-US" dirty="0" err="1"/>
              <a:t>creasm</a:t>
            </a:r>
            <a:r>
              <a:rPr lang="en-US" dirty="0"/>
              <a:t> – less efficacy but can be considered secondary choices. </a:t>
            </a:r>
          </a:p>
          <a:p>
            <a:r>
              <a:rPr lang="en-US" dirty="0"/>
              <a:t>If orthostatic hypotension is part of CIPN – consider education regarding </a:t>
            </a:r>
          </a:p>
          <a:p>
            <a:r>
              <a:rPr lang="en-US" sz="1200" kern="1200" dirty="0">
                <a:solidFill>
                  <a:schemeClr val="tx1"/>
                </a:solidFill>
                <a:effectLst/>
                <a:latin typeface="+mn-lt"/>
                <a:ea typeface="+mn-ea"/>
                <a:cs typeface="+mn-cs"/>
              </a:rPr>
              <a:t>Many clinical studies have shown the beneficial outcomes</a:t>
            </a:r>
          </a:p>
          <a:p>
            <a:r>
              <a:rPr lang="en-US" sz="1200" kern="1200" dirty="0">
                <a:solidFill>
                  <a:schemeClr val="tx1"/>
                </a:solidFill>
                <a:effectLst/>
                <a:latin typeface="+mn-lt"/>
                <a:ea typeface="+mn-ea"/>
                <a:cs typeface="+mn-cs"/>
              </a:rPr>
              <a:t>of exercise programs during and after chemotherapy which are</a:t>
            </a:r>
          </a:p>
          <a:p>
            <a:r>
              <a:rPr lang="en-US" sz="1200" kern="1200" dirty="0">
                <a:solidFill>
                  <a:schemeClr val="tx1"/>
                </a:solidFill>
                <a:effectLst/>
                <a:latin typeface="+mn-lt"/>
                <a:ea typeface="+mn-ea"/>
                <a:cs typeface="+mn-cs"/>
              </a:rPr>
              <a:t>reviewed in the article.3 Regular aerobic exercise and strength</a:t>
            </a:r>
          </a:p>
          <a:p>
            <a:r>
              <a:rPr lang="en-US" sz="1200" kern="1200" dirty="0">
                <a:solidFill>
                  <a:schemeClr val="tx1"/>
                </a:solidFill>
                <a:effectLst/>
                <a:latin typeface="+mn-lt"/>
                <a:ea typeface="+mn-ea"/>
                <a:cs typeface="+mn-cs"/>
              </a:rPr>
              <a:t>training reduce CIPN sensory symptoms and improve strength,</a:t>
            </a:r>
          </a:p>
          <a:p>
            <a:r>
              <a:rPr lang="en-US" sz="1200" kern="1200" dirty="0">
                <a:solidFill>
                  <a:schemeClr val="tx1"/>
                </a:solidFill>
                <a:effectLst/>
                <a:latin typeface="+mn-lt"/>
                <a:ea typeface="+mn-ea"/>
                <a:cs typeface="+mn-cs"/>
              </a:rPr>
              <a:t>balance, and quality of life. Participation in regular exercise re-</a:t>
            </a:r>
          </a:p>
          <a:p>
            <a:r>
              <a:rPr lang="en-US" sz="1200" kern="1200" dirty="0">
                <a:solidFill>
                  <a:schemeClr val="tx1"/>
                </a:solidFill>
                <a:effectLst/>
                <a:latin typeface="+mn-lt"/>
                <a:ea typeface="+mn-ea"/>
                <a:cs typeface="+mn-cs"/>
              </a:rPr>
              <a:t>duces the prevalence and severity of CIPN. An individualized</a:t>
            </a:r>
          </a:p>
          <a:p>
            <a:r>
              <a:rPr lang="en-US" sz="1200" kern="1200" dirty="0">
                <a:solidFill>
                  <a:schemeClr val="tx1"/>
                </a:solidFill>
                <a:effectLst/>
                <a:latin typeface="+mn-lt"/>
                <a:ea typeface="+mn-ea"/>
                <a:cs typeface="+mn-cs"/>
              </a:rPr>
              <a:t>exercise prescription during and after chemotherapy should</a:t>
            </a:r>
          </a:p>
          <a:p>
            <a:r>
              <a:rPr lang="en-US" sz="1200" kern="1200" dirty="0">
                <a:solidFill>
                  <a:schemeClr val="tx1"/>
                </a:solidFill>
                <a:effectLst/>
                <a:latin typeface="+mn-lt"/>
                <a:ea typeface="+mn-ea"/>
                <a:cs typeface="+mn-cs"/>
              </a:rPr>
              <a:t>be recommended after a review of safety precautions with pa-</a:t>
            </a:r>
          </a:p>
          <a:p>
            <a:r>
              <a:rPr lang="en-US" sz="1200" kern="1200" dirty="0" err="1">
                <a:solidFill>
                  <a:schemeClr val="tx1"/>
                </a:solidFill>
                <a:effectLst/>
                <a:latin typeface="+mn-lt"/>
                <a:ea typeface="+mn-ea"/>
                <a:cs typeface="+mn-cs"/>
              </a:rPr>
              <a:t>tients</a:t>
            </a:r>
            <a:r>
              <a:rPr lang="en-US" sz="1200" kern="1200" dirty="0">
                <a:solidFill>
                  <a:schemeClr val="tx1"/>
                </a:solidFill>
                <a:effectLst/>
                <a:latin typeface="+mn-lt"/>
                <a:ea typeface="+mn-ea"/>
                <a:cs typeface="+mn-cs"/>
              </a:rPr>
              <a:t> during and after chemotherapy.</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16</a:t>
            </a:fld>
            <a:endParaRPr lang="en-US"/>
          </a:p>
        </p:txBody>
      </p:sp>
    </p:spTree>
    <p:extLst>
      <p:ext uri="{BB962C8B-B14F-4D97-AF65-F5344CB8AC3E}">
        <p14:creationId xmlns:p14="http://schemas.microsoft.com/office/powerpoint/2010/main" val="2989730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Radiation therapy is a primary modality of treatment for cancers in both curative and palliative settings. Particularly used for almost all solid tumors. Commonly radiation therapy is used in combination with surgery, cytotoxic chemotherapy and immunotherapy. Understanding some of the toxicities related to radiation therapy is very important to help the patients who we serve in supportive and palliative care. </a:t>
            </a:r>
          </a:p>
        </p:txBody>
      </p:sp>
      <p:sp>
        <p:nvSpPr>
          <p:cNvPr id="4" name="Slide Number Placeholder 3"/>
          <p:cNvSpPr>
            <a:spLocks noGrp="1"/>
          </p:cNvSpPr>
          <p:nvPr>
            <p:ph type="sldNum" sz="quarter" idx="5"/>
          </p:nvPr>
        </p:nvSpPr>
        <p:spPr/>
        <p:txBody>
          <a:bodyPr/>
          <a:lstStyle/>
          <a:p>
            <a:fld id="{7D645A2B-5919-5043-80B1-D666ABDC1B07}" type="slidenum">
              <a:rPr lang="en-US" smtClean="0"/>
              <a:t>17</a:t>
            </a:fld>
            <a:endParaRPr lang="en-US"/>
          </a:p>
        </p:txBody>
      </p:sp>
    </p:spTree>
    <p:extLst>
      <p:ext uri="{BB962C8B-B14F-4D97-AF65-F5344CB8AC3E}">
        <p14:creationId xmlns:p14="http://schemas.microsoft.com/office/powerpoint/2010/main" val="4124700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Restrictive cardiomyopathy results in diastolic heart failure </a:t>
            </a:r>
          </a:p>
          <a:p>
            <a:endParaRPr lang="en-US" dirty="0"/>
          </a:p>
          <a:p>
            <a:r>
              <a:rPr lang="en-US" dirty="0"/>
              <a:t>Irradiation results in bradycardia, SSS and sometimes even CHB </a:t>
            </a:r>
          </a:p>
        </p:txBody>
      </p:sp>
      <p:sp>
        <p:nvSpPr>
          <p:cNvPr id="4" name="Slide Number Placeholder 3"/>
          <p:cNvSpPr>
            <a:spLocks noGrp="1"/>
          </p:cNvSpPr>
          <p:nvPr>
            <p:ph type="sldNum" sz="quarter" idx="5"/>
          </p:nvPr>
        </p:nvSpPr>
        <p:spPr/>
        <p:txBody>
          <a:bodyPr/>
          <a:lstStyle/>
          <a:p>
            <a:fld id="{7D645A2B-5919-5043-80B1-D666ABDC1B07}" type="slidenum">
              <a:rPr lang="en-US" smtClean="0"/>
              <a:t>18</a:t>
            </a:fld>
            <a:endParaRPr lang="en-US"/>
          </a:p>
        </p:txBody>
      </p:sp>
    </p:spTree>
    <p:extLst>
      <p:ext uri="{BB962C8B-B14F-4D97-AF65-F5344CB8AC3E}">
        <p14:creationId xmlns:p14="http://schemas.microsoft.com/office/powerpoint/2010/main" val="4168674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Acute phase which occurs 1–3 months after RT is associated with the pro-</a:t>
            </a:r>
          </a:p>
          <a:p>
            <a:r>
              <a:rPr lang="en-US" sz="1200" kern="1200" dirty="0">
                <a:solidFill>
                  <a:schemeClr val="tx1"/>
                </a:solidFill>
                <a:effectLst/>
                <a:latin typeface="+mn-lt"/>
                <a:ea typeface="+mn-ea"/>
                <a:cs typeface="+mn-cs"/>
              </a:rPr>
              <a:t>duction of reactive oxygen species and activates inflammatory cascades – leads to radiological and clinical picture of acute pneumonitis </a:t>
            </a:r>
          </a:p>
          <a:p>
            <a:r>
              <a:rPr lang="en-US" sz="1200" kern="1200" dirty="0">
                <a:solidFill>
                  <a:schemeClr val="tx1"/>
                </a:solidFill>
                <a:effectLst/>
                <a:latin typeface="+mn-lt"/>
                <a:ea typeface="+mn-ea"/>
                <a:cs typeface="+mn-cs"/>
              </a:rPr>
              <a:t>Radiological findings are limited to the borders of the radiation field.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Treatment includes prednisone 40-60mg po </a:t>
            </a:r>
            <a:r>
              <a:rPr lang="en-US" sz="1200" kern="1200" dirty="0" err="1">
                <a:solidFill>
                  <a:schemeClr val="tx1"/>
                </a:solidFill>
                <a:effectLst/>
                <a:latin typeface="+mn-lt"/>
                <a:ea typeface="+mn-ea"/>
                <a:cs typeface="+mn-cs"/>
              </a:rPr>
              <a:t>qdaily</a:t>
            </a:r>
            <a:r>
              <a:rPr lang="en-US" sz="1200" kern="1200" dirty="0">
                <a:solidFill>
                  <a:schemeClr val="tx1"/>
                </a:solidFill>
                <a:effectLst/>
                <a:latin typeface="+mn-lt"/>
                <a:ea typeface="+mn-ea"/>
                <a:cs typeface="+mn-cs"/>
              </a:rPr>
              <a:t> for 2-4 weeks, tapering over 4-8 weeks depending on the severity and includes GI prophylaxis.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Ultimately this can lead over 6-24 months to abnormal repair and progressive fibrosis </a:t>
            </a:r>
            <a:r>
              <a:rPr lang="en-US" sz="1200" dirty="0">
                <a:solidFill>
                  <a:schemeClr val="dk1"/>
                </a:solidFill>
              </a:rPr>
              <a:t>1-3 months after radiation therapy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D645A2B-5919-5043-80B1-D666ABDC1B07}" type="slidenum">
              <a:rPr lang="en-US" smtClean="0"/>
              <a:t>19</a:t>
            </a:fld>
            <a:endParaRPr lang="en-US"/>
          </a:p>
        </p:txBody>
      </p:sp>
    </p:spTree>
    <p:extLst>
      <p:ext uri="{BB962C8B-B14F-4D97-AF65-F5344CB8AC3E}">
        <p14:creationId xmlns:p14="http://schemas.microsoft.com/office/powerpoint/2010/main" val="4249714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Nauseaa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nd</a:t>
            </a:r>
            <a:r>
              <a:rPr lang="en-US" sz="1200" kern="1200" dirty="0">
                <a:solidFill>
                  <a:schemeClr val="tx1"/>
                </a:solidFill>
                <a:effectLst/>
                <a:latin typeface="+mn-lt"/>
                <a:ea typeface="+mn-ea"/>
                <a:cs typeface="+mn-cs"/>
              </a:rPr>
              <a:t> vomiting due to radiation is a complex area because the emetic </a:t>
            </a:r>
            <a:r>
              <a:rPr lang="en-US" sz="1200" kern="1200" dirty="0" err="1">
                <a:solidFill>
                  <a:schemeClr val="tx1"/>
                </a:solidFill>
                <a:effectLst/>
                <a:latin typeface="+mn-lt"/>
                <a:ea typeface="+mn-ea"/>
                <a:cs typeface="+mn-cs"/>
              </a:rPr>
              <a:t>poten</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tial</a:t>
            </a:r>
            <a:r>
              <a:rPr lang="en-US" sz="1200" kern="1200" dirty="0">
                <a:solidFill>
                  <a:schemeClr val="tx1"/>
                </a:solidFill>
                <a:effectLst/>
                <a:latin typeface="+mn-lt"/>
                <a:ea typeface="+mn-ea"/>
                <a:cs typeface="+mn-cs"/>
              </a:rPr>
              <a:t> will depend on the total dose, dose per fraction and number of fractions, field size and site of</a:t>
            </a:r>
          </a:p>
          <a:p>
            <a:r>
              <a:rPr lang="en-US" sz="1200" kern="1200" dirty="0">
                <a:solidFill>
                  <a:schemeClr val="tx1"/>
                </a:solidFill>
                <a:effectLst/>
                <a:latin typeface="+mn-lt"/>
                <a:ea typeface="+mn-ea"/>
                <a:cs typeface="+mn-cs"/>
              </a:rPr>
              <a:t>the radiation, which is often administered over several weeks. Other factors that influence the chances of developing nausea and vomiting include: patient’s general health, gender and other medications</a:t>
            </a:r>
            <a:endParaRPr lang="en-US" dirty="0"/>
          </a:p>
          <a:p>
            <a:endParaRPr lang="en-US" dirty="0"/>
          </a:p>
          <a:p>
            <a:r>
              <a:rPr lang="en-US" dirty="0"/>
              <a:t>2023 MASCC Patient-centered anti-emetic guidelines and education includes a beautiful figure that I adapted here that indicated the level of emetic risk for radiation induced nausea and vomiting based on the body location and the recommended treatment for prevention of nausea. </a:t>
            </a:r>
          </a:p>
          <a:p>
            <a:endParaRPr lang="en-US" dirty="0"/>
          </a:p>
          <a:p>
            <a:r>
              <a:rPr lang="en-US" dirty="0"/>
              <a:t>CNS includes brain and spinal chord </a:t>
            </a:r>
          </a:p>
        </p:txBody>
      </p:sp>
      <p:sp>
        <p:nvSpPr>
          <p:cNvPr id="4" name="Slide Number Placeholder 3"/>
          <p:cNvSpPr>
            <a:spLocks noGrp="1"/>
          </p:cNvSpPr>
          <p:nvPr>
            <p:ph type="sldNum" sz="quarter" idx="5"/>
          </p:nvPr>
        </p:nvSpPr>
        <p:spPr/>
        <p:txBody>
          <a:bodyPr/>
          <a:lstStyle/>
          <a:p>
            <a:fld id="{7D645A2B-5919-5043-80B1-D666ABDC1B07}" type="slidenum">
              <a:rPr lang="en-US" smtClean="0"/>
              <a:t>20</a:t>
            </a:fld>
            <a:endParaRPr lang="en-US"/>
          </a:p>
        </p:txBody>
      </p:sp>
    </p:spTree>
    <p:extLst>
      <p:ext uri="{BB962C8B-B14F-4D97-AF65-F5344CB8AC3E}">
        <p14:creationId xmlns:p14="http://schemas.microsoft.com/office/powerpoint/2010/main" val="4058858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Early phase – marked with erythema akin to a sunburn. Commonly seen when treating the </a:t>
            </a:r>
            <a:r>
              <a:rPr lang="en-US" sz="1200" kern="1200" dirty="0" err="1">
                <a:solidFill>
                  <a:schemeClr val="tx1"/>
                </a:solidFill>
                <a:effectLst/>
                <a:latin typeface="+mn-lt"/>
                <a:ea typeface="+mn-ea"/>
                <a:cs typeface="+mn-cs"/>
              </a:rPr>
              <a:t>head&amp;neck</a:t>
            </a:r>
            <a:r>
              <a:rPr lang="en-US" sz="1200" kern="1200" dirty="0">
                <a:solidFill>
                  <a:schemeClr val="tx1"/>
                </a:solidFill>
                <a:effectLst/>
                <a:latin typeface="+mn-lt"/>
                <a:ea typeface="+mn-ea"/>
                <a:cs typeface="+mn-cs"/>
              </a:rPr>
              <a:t>; vulvar, anal, sarcoma, breast.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Topical treatment can include steroid creams which have found to decrease moist desquamation by a third; adhesive silicone dressing silver </a:t>
            </a:r>
            <a:r>
              <a:rPr lang="en-US" sz="1200" kern="1200" dirty="0" err="1">
                <a:solidFill>
                  <a:schemeClr val="tx1"/>
                </a:solidFill>
                <a:effectLst/>
                <a:latin typeface="+mn-lt"/>
                <a:ea typeface="+mn-ea"/>
                <a:cs typeface="+mn-cs"/>
              </a:rPr>
              <a:t>sufadiazine</a:t>
            </a:r>
            <a:r>
              <a:rPr lang="en-US" sz="1200" kern="1200" dirty="0">
                <a:solidFill>
                  <a:schemeClr val="tx1"/>
                </a:solidFill>
                <a:effectLst/>
                <a:latin typeface="+mn-lt"/>
                <a:ea typeface="+mn-ea"/>
                <a:cs typeface="+mn-cs"/>
              </a:rPr>
              <a:t> – decrease and manage moist desquamation and topical antifungals for secondary yeast infections.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first phase of treatment, patients are</a:t>
            </a:r>
          </a:p>
          <a:p>
            <a:r>
              <a:rPr lang="en-US" sz="1200" kern="1200" dirty="0">
                <a:solidFill>
                  <a:schemeClr val="tx1"/>
                </a:solidFill>
                <a:effectLst/>
                <a:latin typeface="+mn-lt"/>
                <a:ea typeface="+mn-ea"/>
                <a:cs typeface="+mn-cs"/>
              </a:rPr>
              <a:t>usually treated with manual lymphatic drainage</a:t>
            </a:r>
          </a:p>
          <a:p>
            <a:r>
              <a:rPr lang="en-US" sz="1200" kern="1200" dirty="0">
                <a:solidFill>
                  <a:schemeClr val="tx1"/>
                </a:solidFill>
                <a:effectLst/>
                <a:latin typeface="+mn-lt"/>
                <a:ea typeface="+mn-ea"/>
                <a:cs typeface="+mn-cs"/>
              </a:rPr>
              <a:t>by a trained therapist. The patient and/or family</a:t>
            </a:r>
          </a:p>
          <a:p>
            <a:r>
              <a:rPr lang="en-US" sz="1200" kern="1200" dirty="0">
                <a:solidFill>
                  <a:schemeClr val="tx1"/>
                </a:solidFill>
                <a:effectLst/>
                <a:latin typeface="+mn-lt"/>
                <a:ea typeface="+mn-ea"/>
                <a:cs typeface="+mn-cs"/>
              </a:rPr>
              <a:t>can then be taught to continue this massage </a:t>
            </a:r>
            <a:r>
              <a:rPr lang="en-US" sz="1200" kern="1200" dirty="0" err="1">
                <a:solidFill>
                  <a:schemeClr val="tx1"/>
                </a:solidFill>
                <a:effectLst/>
                <a:latin typeface="+mn-lt"/>
                <a:ea typeface="+mn-ea"/>
                <a:cs typeface="+mn-cs"/>
              </a:rPr>
              <a:t>inde</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pendently</a:t>
            </a:r>
            <a:r>
              <a:rPr lang="en-US" sz="1200" kern="1200" dirty="0">
                <a:solidFill>
                  <a:schemeClr val="tx1"/>
                </a:solidFill>
                <a:effectLst/>
                <a:latin typeface="+mn-lt"/>
                <a:ea typeface="+mn-ea"/>
                <a:cs typeface="+mn-cs"/>
              </a:rPr>
              <a:t> when possible. The manual drainage is</a:t>
            </a:r>
          </a:p>
          <a:p>
            <a:r>
              <a:rPr lang="en-US" sz="1200" kern="1200" dirty="0">
                <a:solidFill>
                  <a:schemeClr val="tx1"/>
                </a:solidFill>
                <a:effectLst/>
                <a:latin typeface="+mn-lt"/>
                <a:ea typeface="+mn-ea"/>
                <a:cs typeface="+mn-cs"/>
              </a:rPr>
              <a:t>a very gentle massage that patients typically find</a:t>
            </a:r>
          </a:p>
          <a:p>
            <a:r>
              <a:rPr lang="en-US" sz="1200" kern="1200" dirty="0">
                <a:solidFill>
                  <a:schemeClr val="tx1"/>
                </a:solidFill>
                <a:effectLst/>
                <a:latin typeface="+mn-lt"/>
                <a:ea typeface="+mn-ea"/>
                <a:cs typeface="+mn-cs"/>
              </a:rPr>
              <a:t>very relaxing and comfortable. A trained lymph-</a:t>
            </a:r>
          </a:p>
          <a:p>
            <a:r>
              <a:rPr lang="en-US" sz="1200" kern="1200" dirty="0">
                <a:solidFill>
                  <a:schemeClr val="tx1"/>
                </a:solidFill>
                <a:effectLst/>
                <a:latin typeface="+mn-lt"/>
                <a:ea typeface="+mn-ea"/>
                <a:cs typeface="+mn-cs"/>
              </a:rPr>
              <a:t>edema therapist will outline what drainage</a:t>
            </a:r>
          </a:p>
          <a:p>
            <a:r>
              <a:rPr lang="en-US" sz="1200" kern="1200" dirty="0">
                <a:solidFill>
                  <a:schemeClr val="tx1"/>
                </a:solidFill>
                <a:effectLst/>
                <a:latin typeface="+mn-lt"/>
                <a:ea typeface="+mn-ea"/>
                <a:cs typeface="+mn-cs"/>
              </a:rPr>
              <a:t>­ pathways have been damaged by the tumor or the</a:t>
            </a:r>
          </a:p>
          <a:p>
            <a:r>
              <a:rPr lang="en-US" sz="1200" kern="1200" dirty="0">
                <a:solidFill>
                  <a:schemeClr val="tx1"/>
                </a:solidFill>
                <a:effectLst/>
                <a:latin typeface="+mn-lt"/>
                <a:ea typeface="+mn-ea"/>
                <a:cs typeface="+mn-cs"/>
              </a:rPr>
              <a:t>treatment for the tumor and then design a drain-</a:t>
            </a:r>
          </a:p>
          <a:p>
            <a:r>
              <a:rPr lang="en-US" sz="1200" kern="1200" dirty="0">
                <a:solidFill>
                  <a:schemeClr val="tx1"/>
                </a:solidFill>
                <a:effectLst/>
                <a:latin typeface="+mn-lt"/>
                <a:ea typeface="+mn-ea"/>
                <a:cs typeface="+mn-cs"/>
              </a:rPr>
              <a:t>age program to utilize alternative “watershed”</a:t>
            </a:r>
          </a:p>
          <a:p>
            <a:r>
              <a:rPr lang="en-US" sz="1200" kern="1200" dirty="0">
                <a:solidFill>
                  <a:schemeClr val="tx1"/>
                </a:solidFill>
                <a:effectLst/>
                <a:latin typeface="+mn-lt"/>
                <a:ea typeface="+mn-ea"/>
                <a:cs typeface="+mn-cs"/>
              </a:rPr>
              <a:t>pathways. These “watershed” pathways are the</a:t>
            </a:r>
          </a:p>
          <a:p>
            <a:r>
              <a:rPr lang="en-US" sz="1200" kern="1200" dirty="0">
                <a:solidFill>
                  <a:schemeClr val="tx1"/>
                </a:solidFill>
                <a:effectLst/>
                <a:latin typeface="+mn-lt"/>
                <a:ea typeface="+mn-ea"/>
                <a:cs typeface="+mn-cs"/>
              </a:rPr>
              <a:t>pathways that are assumed to be “open” and</a:t>
            </a:r>
          </a:p>
          <a:p>
            <a:r>
              <a:rPr lang="en-US" sz="1200" kern="1200" dirty="0">
                <a:solidFill>
                  <a:schemeClr val="tx1"/>
                </a:solidFill>
                <a:effectLst/>
                <a:latin typeface="+mn-lt"/>
                <a:ea typeface="+mn-ea"/>
                <a:cs typeface="+mn-cs"/>
              </a:rPr>
              <a:t>should provide an alternative route based on stan-</a:t>
            </a:r>
          </a:p>
          <a:p>
            <a:r>
              <a:rPr lang="en-US" sz="1200" kern="1200" dirty="0" err="1">
                <a:solidFill>
                  <a:schemeClr val="tx1"/>
                </a:solidFill>
                <a:effectLst/>
                <a:latin typeface="+mn-lt"/>
                <a:ea typeface="+mn-ea"/>
                <a:cs typeface="+mn-cs"/>
              </a:rPr>
              <a:t>dardized</a:t>
            </a:r>
            <a:r>
              <a:rPr lang="en-US" sz="1200" kern="1200" dirty="0">
                <a:solidFill>
                  <a:schemeClr val="tx1"/>
                </a:solidFill>
                <a:effectLst/>
                <a:latin typeface="+mn-lt"/>
                <a:ea typeface="+mn-ea"/>
                <a:cs typeface="+mn-cs"/>
              </a:rPr>
              <a:t> lymphatic circulatory pathways.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exercise program can be utilized to pro-</a:t>
            </a:r>
          </a:p>
          <a:p>
            <a:r>
              <a:rPr lang="en-US" sz="1200" kern="1200" dirty="0">
                <a:solidFill>
                  <a:schemeClr val="tx1"/>
                </a:solidFill>
                <a:effectLst/>
                <a:latin typeface="+mn-lt"/>
                <a:ea typeface="+mn-ea"/>
                <a:cs typeface="+mn-cs"/>
              </a:rPr>
              <a:t>mote enhanced lymphatic circulation. Muscle</a:t>
            </a:r>
          </a:p>
          <a:p>
            <a:r>
              <a:rPr lang="en-US" sz="1200" kern="1200" dirty="0">
                <a:solidFill>
                  <a:schemeClr val="tx1"/>
                </a:solidFill>
                <a:effectLst/>
                <a:latin typeface="+mn-lt"/>
                <a:ea typeface="+mn-ea"/>
                <a:cs typeface="+mn-cs"/>
              </a:rPr>
              <a:t>movement also enhances lymphatic pumping and</a:t>
            </a:r>
          </a:p>
          <a:p>
            <a:r>
              <a:rPr lang="en-US" sz="1200" kern="1200" dirty="0">
                <a:solidFill>
                  <a:schemeClr val="tx1"/>
                </a:solidFill>
                <a:effectLst/>
                <a:latin typeface="+mn-lt"/>
                <a:ea typeface="+mn-ea"/>
                <a:cs typeface="+mn-cs"/>
              </a:rPr>
              <a:t>can promote improved drainage. The active</a:t>
            </a:r>
          </a:p>
          <a:p>
            <a:r>
              <a:rPr lang="en-US" sz="1200" kern="1200" dirty="0">
                <a:solidFill>
                  <a:schemeClr val="tx1"/>
                </a:solidFill>
                <a:effectLst/>
                <a:latin typeface="+mn-lt"/>
                <a:ea typeface="+mn-ea"/>
                <a:cs typeface="+mn-cs"/>
              </a:rPr>
              <a:t>patient will be given an exercise program</a:t>
            </a:r>
          </a:p>
          <a:p>
            <a:r>
              <a:rPr lang="en-US" sz="1200" kern="1200" dirty="0">
                <a:solidFill>
                  <a:schemeClr val="tx1"/>
                </a:solidFill>
                <a:effectLst/>
                <a:latin typeface="+mn-lt"/>
                <a:ea typeface="+mn-ea"/>
                <a:cs typeface="+mn-cs"/>
              </a:rPr>
              <a:t>designed to utilize this. Deep breathing, moving</a:t>
            </a:r>
          </a:p>
          <a:p>
            <a:r>
              <a:rPr lang="en-US" sz="1200" kern="1200" dirty="0">
                <a:solidFill>
                  <a:schemeClr val="tx1"/>
                </a:solidFill>
                <a:effectLst/>
                <a:latin typeface="+mn-lt"/>
                <a:ea typeface="+mn-ea"/>
                <a:cs typeface="+mn-cs"/>
              </a:rPr>
              <a:t>the diaphragm muscle, is also used to promote</a:t>
            </a:r>
          </a:p>
          <a:p>
            <a:r>
              <a:rPr lang="en-US" sz="1200" kern="1200" dirty="0">
                <a:solidFill>
                  <a:schemeClr val="tx1"/>
                </a:solidFill>
                <a:effectLst/>
                <a:latin typeface="+mn-lt"/>
                <a:ea typeface="+mn-ea"/>
                <a:cs typeface="+mn-cs"/>
              </a:rPr>
              <a:t>pelvic lymphatic pumping. By changing the </a:t>
            </a:r>
            <a:r>
              <a:rPr lang="en-US" sz="1200" kern="1200" dirty="0" err="1">
                <a:solidFill>
                  <a:schemeClr val="tx1"/>
                </a:solidFill>
                <a:effectLst/>
                <a:latin typeface="+mn-lt"/>
                <a:ea typeface="+mn-ea"/>
                <a:cs typeface="+mn-cs"/>
              </a:rPr>
              <a:t>pres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sures within the intra-abdominal cavity, </a:t>
            </a:r>
            <a:r>
              <a:rPr lang="en-US" sz="1200" kern="1200" dirty="0" err="1">
                <a:solidFill>
                  <a:schemeClr val="tx1"/>
                </a:solidFill>
                <a:effectLst/>
                <a:latin typeface="+mn-lt"/>
                <a:ea typeface="+mn-ea"/>
                <a:cs typeface="+mn-cs"/>
              </a:rPr>
              <a:t>lym</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phatic pumping is enhanced. Even very</a:t>
            </a:r>
          </a:p>
          <a:p>
            <a:r>
              <a:rPr lang="en-US" sz="1200" kern="1200" dirty="0">
                <a:solidFill>
                  <a:schemeClr val="tx1"/>
                </a:solidFill>
                <a:effectLst/>
                <a:latin typeface="+mn-lt"/>
                <a:ea typeface="+mn-ea"/>
                <a:cs typeface="+mn-cs"/>
              </a:rPr>
              <a:t>debilitated patients can be taught to do this and</a:t>
            </a:r>
          </a:p>
          <a:p>
            <a:r>
              <a:rPr lang="en-US" sz="1200" kern="1200" dirty="0">
                <a:solidFill>
                  <a:schemeClr val="tx1"/>
                </a:solidFill>
                <a:effectLst/>
                <a:latin typeface="+mn-lt"/>
                <a:ea typeface="+mn-ea"/>
                <a:cs typeface="+mn-cs"/>
              </a:rPr>
              <a:t>again often find it relaxing and comforting.</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21</a:t>
            </a:fld>
            <a:endParaRPr lang="en-US"/>
          </a:p>
        </p:txBody>
      </p:sp>
    </p:spTree>
    <p:extLst>
      <p:ext uri="{BB962C8B-B14F-4D97-AF65-F5344CB8AC3E}">
        <p14:creationId xmlns:p14="http://schemas.microsoft.com/office/powerpoint/2010/main" val="42347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a:t>
            </a:r>
            <a:r>
              <a:rPr lang="en-US" sz="1200" kern="1200" dirty="0" err="1">
                <a:solidFill>
                  <a:schemeClr val="tx1"/>
                </a:solidFill>
                <a:effectLst/>
                <a:latin typeface="+mn-lt"/>
                <a:ea typeface="+mn-ea"/>
                <a:cs typeface="+mn-cs"/>
              </a:rPr>
              <a:t>cessa</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tion</a:t>
            </a:r>
            <a:r>
              <a:rPr lang="en-US" sz="1200" kern="1200" dirty="0">
                <a:solidFill>
                  <a:schemeClr val="tx1"/>
                </a:solidFill>
                <a:effectLst/>
                <a:latin typeface="+mn-lt"/>
                <a:ea typeface="+mn-ea"/>
                <a:cs typeface="+mn-cs"/>
              </a:rPr>
              <a:t> of the radiotherapy, the symptoms related</a:t>
            </a:r>
          </a:p>
          <a:p>
            <a:r>
              <a:rPr lang="en-US" sz="1200" kern="1200" dirty="0">
                <a:solidFill>
                  <a:schemeClr val="tx1"/>
                </a:solidFill>
                <a:effectLst/>
                <a:latin typeface="+mn-lt"/>
                <a:ea typeface="+mn-ea"/>
                <a:cs typeface="+mn-cs"/>
              </a:rPr>
              <a:t>to mouth dryness persist, including mucosal</a:t>
            </a:r>
          </a:p>
          <a:p>
            <a:r>
              <a:rPr lang="en-US" sz="1200" kern="1200" dirty="0">
                <a:solidFill>
                  <a:schemeClr val="tx1"/>
                </a:solidFill>
                <a:effectLst/>
                <a:latin typeface="+mn-lt"/>
                <a:ea typeface="+mn-ea"/>
                <a:cs typeface="+mn-cs"/>
              </a:rPr>
              <a:t>sensitivity [7, 8].</a:t>
            </a:r>
          </a:p>
          <a:p>
            <a:endParaRPr lang="en-US" dirty="0"/>
          </a:p>
          <a:p>
            <a:endParaRPr lang="en-US" dirty="0"/>
          </a:p>
          <a:p>
            <a:r>
              <a:rPr lang="en-US" dirty="0"/>
              <a:t>Slice of lemon/lime will increase the output from the major salivary gland. However water will not result in lasting relief from the oral dryness. It wets the mucosa but does not retain it. </a:t>
            </a:r>
          </a:p>
          <a:p>
            <a:endParaRPr lang="en-US" dirty="0"/>
          </a:p>
          <a:p>
            <a:r>
              <a:rPr lang="en-US" dirty="0"/>
              <a:t>Stimulation only words if there is a viable salivary gland cells. Would recommend using gums, lozenges or mints that have acid – avoid sugars to prevent dental caries. </a:t>
            </a:r>
          </a:p>
          <a:p>
            <a:endParaRPr lang="en-US" dirty="0"/>
          </a:p>
          <a:p>
            <a:r>
              <a:rPr lang="en-US" sz="1200" kern="1200" dirty="0">
                <a:solidFill>
                  <a:schemeClr val="tx1"/>
                </a:solidFill>
                <a:effectLst/>
                <a:latin typeface="+mn-lt"/>
                <a:ea typeface="+mn-ea"/>
                <a:cs typeface="+mn-cs"/>
              </a:rPr>
              <a:t>Both of</a:t>
            </a:r>
          </a:p>
          <a:p>
            <a:r>
              <a:rPr lang="en-US" sz="1200" kern="1200" dirty="0">
                <a:solidFill>
                  <a:schemeClr val="tx1"/>
                </a:solidFill>
                <a:effectLst/>
                <a:latin typeface="+mn-lt"/>
                <a:ea typeface="+mn-ea"/>
                <a:cs typeface="+mn-cs"/>
              </a:rPr>
              <a:t>these drugs are muscarinic agonists that, in </a:t>
            </a:r>
            <a:r>
              <a:rPr lang="en-US" sz="1200" kern="1200" dirty="0" err="1">
                <a:solidFill>
                  <a:schemeClr val="tx1"/>
                </a:solidFill>
                <a:effectLst/>
                <a:latin typeface="+mn-lt"/>
                <a:ea typeface="+mn-ea"/>
                <a:cs typeface="+mn-cs"/>
              </a:rPr>
              <a:t>irra</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diated</a:t>
            </a:r>
            <a:r>
              <a:rPr lang="en-US" sz="1200" kern="1200" dirty="0">
                <a:solidFill>
                  <a:schemeClr val="tx1"/>
                </a:solidFill>
                <a:effectLst/>
                <a:latin typeface="+mn-lt"/>
                <a:ea typeface="+mn-ea"/>
                <a:cs typeface="+mn-cs"/>
              </a:rPr>
              <a:t> head and neck cancer patients who have</a:t>
            </a:r>
          </a:p>
          <a:p>
            <a:r>
              <a:rPr lang="en-US" sz="1200" kern="1200" dirty="0">
                <a:solidFill>
                  <a:schemeClr val="tx1"/>
                </a:solidFill>
                <a:effectLst/>
                <a:latin typeface="+mn-lt"/>
                <a:ea typeface="+mn-ea"/>
                <a:cs typeface="+mn-cs"/>
              </a:rPr>
              <a:t>residual functional salivary gland tissue, induce a</a:t>
            </a:r>
          </a:p>
          <a:p>
            <a:r>
              <a:rPr lang="en-US" sz="1200" kern="1200" dirty="0">
                <a:solidFill>
                  <a:schemeClr val="tx1"/>
                </a:solidFill>
                <a:effectLst/>
                <a:latin typeface="+mn-lt"/>
                <a:ea typeface="+mn-ea"/>
                <a:cs typeface="+mn-cs"/>
              </a:rPr>
              <a:t>transient increase in salivary output and decrease</a:t>
            </a:r>
          </a:p>
          <a:p>
            <a:r>
              <a:rPr lang="en-US" sz="1200" kern="1200" dirty="0">
                <a:solidFill>
                  <a:schemeClr val="tx1"/>
                </a:solidFill>
                <a:effectLst/>
                <a:latin typeface="+mn-lt"/>
                <a:ea typeface="+mn-ea"/>
                <a:cs typeface="+mn-cs"/>
              </a:rPr>
              <a:t>their feeling of oral dryness. </a:t>
            </a:r>
            <a:r>
              <a:rPr lang="en-US" sz="1200" kern="1200" dirty="0" err="1">
                <a:solidFill>
                  <a:schemeClr val="tx1"/>
                </a:solidFill>
                <a:effectLst/>
                <a:latin typeface="+mn-lt"/>
                <a:ea typeface="+mn-ea"/>
                <a:cs typeface="+mn-cs"/>
              </a:rPr>
              <a:t>Cevelimine</a:t>
            </a:r>
            <a:r>
              <a:rPr lang="en-US" sz="1200" kern="1200" dirty="0">
                <a:solidFill>
                  <a:schemeClr val="tx1"/>
                </a:solidFill>
                <a:effectLst/>
                <a:latin typeface="+mn-lt"/>
                <a:ea typeface="+mn-ea"/>
                <a:cs typeface="+mn-cs"/>
              </a:rPr>
              <a:t> has less pulmonary and cardiac side effects. Common side effects – sweating, flushing, urinary urgency and GI discomfort.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Advise frequent dentist visits and good oral hygiene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for oral candidiasis and treat as appropriate.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22</a:t>
            </a:fld>
            <a:endParaRPr lang="en-US"/>
          </a:p>
        </p:txBody>
      </p:sp>
    </p:spTree>
    <p:extLst>
      <p:ext uri="{BB962C8B-B14F-4D97-AF65-F5344CB8AC3E}">
        <p14:creationId xmlns:p14="http://schemas.microsoft.com/office/powerpoint/2010/main" val="295799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As of January 1, 2025, about 18.6 million people were living in the United States with a history of cancer, and this number is projected to exceed 22 million by 2035. The three most prevalent cancers are prostate (3,552,460), melanoma of the skin (816,580), and colorectum (729,550) among males and breast (4,305,570), uterine corpus (945,540), and thyroid (859,890) among females</a:t>
            </a:r>
            <a:endParaRPr lang="en-US" dirty="0"/>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4</a:t>
            </a:fld>
            <a:endParaRPr lang="en-US"/>
          </a:p>
        </p:txBody>
      </p:sp>
    </p:spTree>
    <p:extLst>
      <p:ext uri="{BB962C8B-B14F-4D97-AF65-F5344CB8AC3E}">
        <p14:creationId xmlns:p14="http://schemas.microsoft.com/office/powerpoint/2010/main" val="1888759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Roland et al published a study in Cancers in 2023 where they did a retrospective cohort study at MD Anderson in Houston to see if Methylene blue was safe and efficacious in symptom management of oral mucositis in patient treated with RT alone or RT and chemotherapy in H&amp;N cancers . Study found that methylene blue is safe, low risk, efficient and easy to use for refractory pain and provided 6h of relief. </a:t>
            </a:r>
          </a:p>
          <a:p>
            <a:endParaRPr lang="en-US" dirty="0"/>
          </a:p>
          <a:p>
            <a:r>
              <a:rPr lang="en-US" sz="1200" kern="1200" dirty="0">
                <a:solidFill>
                  <a:schemeClr val="tx1"/>
                </a:solidFill>
                <a:effectLst/>
                <a:latin typeface="+mn-lt"/>
                <a:ea typeface="+mn-ea"/>
                <a:cs typeface="+mn-cs"/>
              </a:rPr>
              <a:t>Most patients (n = 49, 84%) reported maximum pain relief within the first two doses</a:t>
            </a:r>
          </a:p>
          <a:p>
            <a:r>
              <a:rPr lang="en-US" sz="1200" kern="1200" dirty="0">
                <a:solidFill>
                  <a:schemeClr val="tx1"/>
                </a:solidFill>
                <a:effectLst/>
                <a:latin typeface="+mn-lt"/>
                <a:ea typeface="+mn-ea"/>
                <a:cs typeface="+mn-cs"/>
              </a:rPr>
              <a:t>(within 12 h), and five patients reported maximum pain relief after three–four doses</a:t>
            </a:r>
          </a:p>
          <a:p>
            <a:r>
              <a:rPr lang="en-US" sz="1200" kern="1200" dirty="0">
                <a:solidFill>
                  <a:schemeClr val="tx1"/>
                </a:solidFill>
                <a:effectLst/>
                <a:latin typeface="+mn-lt"/>
                <a:ea typeface="+mn-ea"/>
                <a:cs typeface="+mn-cs"/>
              </a:rPr>
              <a:t>(within 12 h), and five patients reported maximum pain relief after three–four doses (within</a:t>
            </a:r>
          </a:p>
          <a:p>
            <a:r>
              <a:rPr lang="en-US" sz="1200" kern="1200" dirty="0">
                <a:solidFill>
                  <a:schemeClr val="tx1"/>
                </a:solidFill>
                <a:effectLst/>
                <a:latin typeface="+mn-lt"/>
                <a:ea typeface="+mn-ea"/>
                <a:cs typeface="+mn-cs"/>
              </a:rPr>
              <a:t>(within 24 h). Four patients claimed a lack of improvement even after several doses of the</a:t>
            </a:r>
          </a:p>
          <a:p>
            <a:r>
              <a:rPr lang="en-US" sz="1200" kern="1200" dirty="0">
                <a:solidFill>
                  <a:schemeClr val="tx1"/>
                </a:solidFill>
                <a:effectLst/>
                <a:latin typeface="+mn-lt"/>
                <a:ea typeface="+mn-ea"/>
                <a:cs typeface="+mn-cs"/>
              </a:rPr>
              <a:t>24 h). Four patients claimed a lack of improvement even after several doses of the MBOR.</a:t>
            </a:r>
          </a:p>
          <a:p>
            <a:r>
              <a:rPr lang="en-US" sz="1200" kern="1200" dirty="0">
                <a:solidFill>
                  <a:schemeClr val="tx1"/>
                </a:solidFill>
                <a:effectLst/>
                <a:latin typeface="+mn-lt"/>
                <a:ea typeface="+mn-ea"/>
                <a:cs typeface="+mn-cs"/>
              </a:rPr>
              <a:t>MBOR. Although most patients reported pain control within the first day, while under-</a:t>
            </a:r>
          </a:p>
          <a:p>
            <a:r>
              <a:rPr lang="en-US" sz="1200" kern="1200" dirty="0">
                <a:solidFill>
                  <a:schemeClr val="tx1"/>
                </a:solidFill>
                <a:effectLst/>
                <a:latin typeface="+mn-lt"/>
                <a:ea typeface="+mn-ea"/>
                <a:cs typeface="+mn-cs"/>
              </a:rPr>
              <a:t>Although most patients reported pain control within the first day, while undergoing RT,</a:t>
            </a:r>
          </a:p>
          <a:p>
            <a:r>
              <a:rPr lang="en-US" sz="1200" kern="1200" dirty="0">
                <a:solidFill>
                  <a:schemeClr val="tx1"/>
                </a:solidFill>
                <a:effectLst/>
                <a:latin typeface="+mn-lt"/>
                <a:ea typeface="+mn-ea"/>
                <a:cs typeface="+mn-cs"/>
              </a:rPr>
              <a:t>going RT, most patients had pain recurrence or reported a mean duration of the analgesic</a:t>
            </a:r>
          </a:p>
          <a:p>
            <a:r>
              <a:rPr lang="en-US" sz="1200" kern="1200" dirty="0">
                <a:solidFill>
                  <a:schemeClr val="tx1"/>
                </a:solidFill>
                <a:effectLst/>
                <a:latin typeface="+mn-lt"/>
                <a:ea typeface="+mn-ea"/>
                <a:cs typeface="+mn-cs"/>
              </a:rPr>
              <a:t>most patients had pain recurrence or reported a mean duration of the analgesic effect of</a:t>
            </a:r>
          </a:p>
          <a:p>
            <a:r>
              <a:rPr lang="en-US" sz="1200" kern="1200" dirty="0">
                <a:solidFill>
                  <a:schemeClr val="tx1"/>
                </a:solidFill>
                <a:effectLst/>
                <a:latin typeface="+mn-lt"/>
                <a:ea typeface="+mn-ea"/>
                <a:cs typeface="+mn-cs"/>
              </a:rPr>
              <a:t>eﬀect of MBOR of 6.18 h (SD, ±3.16 h; median, 6 h).</a:t>
            </a:r>
          </a:p>
          <a:p>
            <a:r>
              <a:rPr lang="en-US" sz="1200" kern="1200" dirty="0">
                <a:solidFill>
                  <a:schemeClr val="tx1"/>
                </a:solidFill>
                <a:effectLst/>
                <a:latin typeface="+mn-lt"/>
                <a:ea typeface="+mn-ea"/>
                <a:cs typeface="+mn-cs"/>
              </a:rPr>
              <a:t>MBOR of 6.18 h (SD, ±3.16 h; median, 6 h)</a:t>
            </a: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23</a:t>
            </a:fld>
            <a:endParaRPr lang="en-US"/>
          </a:p>
        </p:txBody>
      </p:sp>
    </p:spTree>
    <p:extLst>
      <p:ext uri="{BB962C8B-B14F-4D97-AF65-F5344CB8AC3E}">
        <p14:creationId xmlns:p14="http://schemas.microsoft.com/office/powerpoint/2010/main" val="2369162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Delivery mechanisms of radiation to the target organ have been improved to reduce the complications of radiation to healthy normal tissues.</a:t>
            </a:r>
          </a:p>
          <a:p>
            <a:r>
              <a:rPr lang="en-US" sz="1200" kern="1200" dirty="0">
                <a:solidFill>
                  <a:schemeClr val="tx1"/>
                </a:solidFill>
                <a:effectLst/>
                <a:latin typeface="+mn-lt"/>
                <a:ea typeface="+mn-ea"/>
                <a:cs typeface="+mn-cs"/>
              </a:rPr>
              <a:t>Wide-field treatment was the standard of care, but it is associated with high morbidity. Newer radiation therapy techniques focus the treatment on the target and they minimize the radiation to the healthy structures.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Important to rule out infection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Hemorrhagic cystitis is comparatively rare compared to the common clinical presentation of frequency, urgency, dysuria, and spasms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Hyperbaric Oxygen therapy stimulates angiogenesis and can potentially reverse the changes caused by radiation. It provides the most consistent benefits however if significant fibrosis and ischemia have already occurred it may not reverse the changes. </a:t>
            </a:r>
          </a:p>
          <a:p>
            <a:r>
              <a:rPr lang="en-US" sz="1200" kern="1200" dirty="0">
                <a:solidFill>
                  <a:schemeClr val="tx1"/>
                </a:solidFill>
                <a:effectLst/>
                <a:latin typeface="+mn-lt"/>
                <a:ea typeface="+mn-ea"/>
                <a:cs typeface="+mn-cs"/>
              </a:rPr>
              <a:t>In adults, HBO is administered as 100% oxygen at 2–2.5 atm. Each session lasts from 90–120 min, and patients receive HBO sessions 5 days weekly for a total of 40–60 sessions</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24</a:t>
            </a:fld>
            <a:endParaRPr lang="en-US"/>
          </a:p>
        </p:txBody>
      </p:sp>
    </p:spTree>
    <p:extLst>
      <p:ext uri="{BB962C8B-B14F-4D97-AF65-F5344CB8AC3E}">
        <p14:creationId xmlns:p14="http://schemas.microsoft.com/office/powerpoint/2010/main" val="427024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women fertility preservation achieved with embryo or oocyte cryopreservation. In men – testicular shielding, cryopreservation of sperm </a:t>
            </a:r>
          </a:p>
          <a:p>
            <a:endParaRPr lang="en-US" dirty="0"/>
          </a:p>
          <a:p>
            <a:r>
              <a:rPr lang="en-US" dirty="0"/>
              <a:t>Erectile dysfunction after radiation increases over many years after treatment. </a:t>
            </a:r>
          </a:p>
        </p:txBody>
      </p:sp>
      <p:sp>
        <p:nvSpPr>
          <p:cNvPr id="4" name="Slide Number Placeholder 3"/>
          <p:cNvSpPr>
            <a:spLocks noGrp="1"/>
          </p:cNvSpPr>
          <p:nvPr>
            <p:ph type="sldNum" sz="quarter" idx="5"/>
          </p:nvPr>
        </p:nvSpPr>
        <p:spPr/>
        <p:txBody>
          <a:bodyPr/>
          <a:lstStyle/>
          <a:p>
            <a:fld id="{7D645A2B-5919-5043-80B1-D666ABDC1B07}" type="slidenum">
              <a:rPr lang="en-US" smtClean="0"/>
              <a:t>25</a:t>
            </a:fld>
            <a:endParaRPr lang="en-US"/>
          </a:p>
        </p:txBody>
      </p:sp>
    </p:spTree>
    <p:extLst>
      <p:ext uri="{BB962C8B-B14F-4D97-AF65-F5344CB8AC3E}">
        <p14:creationId xmlns:p14="http://schemas.microsoft.com/office/powerpoint/2010/main" val="3589910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6548E-E238-A5DA-E364-4588CD400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3F013-223A-1FE9-5969-40EFCC4A23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CD1FB-16AC-F8D5-B407-61D2599B41F1}"/>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They are currently the standard of care in the treatment of several cancers, including a variety of solid-organ and hematologic malignancies. </a:t>
            </a:r>
            <a:r>
              <a:rPr lang="en-US" sz="1200" kern="1200" dirty="0">
                <a:solidFill>
                  <a:schemeClr val="tx1"/>
                </a:solidFill>
                <a:effectLst/>
                <a:latin typeface="+mn-lt"/>
                <a:ea typeface="+mn-ea"/>
                <a:cs typeface="+mn-cs"/>
              </a:rPr>
              <a:t>ICIs have ushered in a new era of antitumor therapy and greatly improved the survival rate of cancer patients. </a:t>
            </a:r>
            <a:endParaRPr lang="en-US" dirty="0"/>
          </a:p>
          <a:p>
            <a:endParaRPr lang="en-US" dirty="0"/>
          </a:p>
        </p:txBody>
      </p:sp>
      <p:sp>
        <p:nvSpPr>
          <p:cNvPr id="4" name="Slide Number Placeholder 3">
            <a:extLst>
              <a:ext uri="{FF2B5EF4-FFF2-40B4-BE49-F238E27FC236}">
                <a16:creationId xmlns:a16="http://schemas.microsoft.com/office/drawing/2014/main" id="{252D940B-06D5-9A16-9413-9D090EDE9A63}"/>
              </a:ext>
            </a:extLst>
          </p:cNvPr>
          <p:cNvSpPr>
            <a:spLocks noGrp="1"/>
          </p:cNvSpPr>
          <p:nvPr>
            <p:ph type="sldNum" sz="quarter" idx="5"/>
          </p:nvPr>
        </p:nvSpPr>
        <p:spPr/>
        <p:txBody>
          <a:bodyPr/>
          <a:lstStyle/>
          <a:p>
            <a:fld id="{7D645A2B-5919-5043-80B1-D666ABDC1B07}" type="slidenum">
              <a:rPr lang="en-US" smtClean="0"/>
              <a:t>26</a:t>
            </a:fld>
            <a:endParaRPr lang="en-US"/>
          </a:p>
        </p:txBody>
      </p:sp>
    </p:spTree>
    <p:extLst>
      <p:ext uri="{BB962C8B-B14F-4D97-AF65-F5344CB8AC3E}">
        <p14:creationId xmlns:p14="http://schemas.microsoft.com/office/powerpoint/2010/main" val="1302752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Monoclonal antibodies are identical immunoglobulins that bind to an antigen on a cancer cell which then leads to </a:t>
            </a:r>
            <a:r>
              <a:rPr lang="en-US" dirty="0" err="1"/>
              <a:t>donregulation</a:t>
            </a:r>
            <a:r>
              <a:rPr lang="en-US" dirty="0"/>
              <a:t> of the oncogene signaling or to flag tumor cells for destruction by the immune system. </a:t>
            </a:r>
          </a:p>
          <a:p>
            <a:endParaRPr lang="en-US" dirty="0"/>
          </a:p>
          <a:p>
            <a:r>
              <a:rPr lang="en-US" dirty="0"/>
              <a:t>Small </a:t>
            </a:r>
            <a:r>
              <a:rPr lang="en-US" dirty="0" err="1"/>
              <a:t>molecute</a:t>
            </a:r>
            <a:r>
              <a:rPr lang="en-US" dirty="0"/>
              <a:t> inhibitors impede a vast number of targets to slow or kill tumor cells. Most of them target protein kinases. Protein kinases are highly active </a:t>
            </a:r>
            <a:r>
              <a:rPr lang="en-US" dirty="0" err="1"/>
              <a:t>progrowth</a:t>
            </a:r>
            <a:r>
              <a:rPr lang="en-US" dirty="0"/>
              <a:t> signaling initiators present in all cells and are exploited by many cancers. </a:t>
            </a:r>
          </a:p>
          <a:p>
            <a:endParaRPr lang="en-US" dirty="0"/>
          </a:p>
          <a:p>
            <a:r>
              <a:rPr lang="en-US" dirty="0"/>
              <a:t>Antibody- drug conjugates use a monoclonal antibody bound to a cytotoxic chemotherapy molecule by a peptide linker. This allows cytotoxic therapy to be delivered directly to, and cleaved inside, a tumor cell. When tumor cells undergo apoptosis, cytotoxic chemotherapy is released, killing additional nearby tumor cells. </a:t>
            </a:r>
          </a:p>
          <a:p>
            <a:endParaRPr lang="en-US" dirty="0"/>
          </a:p>
          <a:p>
            <a:r>
              <a:rPr lang="en-US" dirty="0"/>
              <a:t>Specific testing of the </a:t>
            </a:r>
            <a:r>
              <a:rPr lang="en-US" dirty="0" err="1"/>
              <a:t>tmors</a:t>
            </a:r>
            <a:r>
              <a:rPr lang="en-US" dirty="0"/>
              <a:t> for targetable alterations allows for this targeted therapy. </a:t>
            </a:r>
          </a:p>
        </p:txBody>
      </p:sp>
      <p:sp>
        <p:nvSpPr>
          <p:cNvPr id="4" name="Slide Number Placeholder 3"/>
          <p:cNvSpPr>
            <a:spLocks noGrp="1"/>
          </p:cNvSpPr>
          <p:nvPr>
            <p:ph type="sldNum" sz="quarter" idx="5"/>
          </p:nvPr>
        </p:nvSpPr>
        <p:spPr/>
        <p:txBody>
          <a:bodyPr/>
          <a:lstStyle/>
          <a:p>
            <a:fld id="{7D645A2B-5919-5043-80B1-D666ABDC1B07}" type="slidenum">
              <a:rPr lang="en-US" smtClean="0"/>
              <a:t>27</a:t>
            </a:fld>
            <a:endParaRPr lang="en-US"/>
          </a:p>
        </p:txBody>
      </p:sp>
    </p:spTree>
    <p:extLst>
      <p:ext uri="{BB962C8B-B14F-4D97-AF65-F5344CB8AC3E}">
        <p14:creationId xmlns:p14="http://schemas.microsoft.com/office/powerpoint/2010/main" val="3395703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Bedard PL </a:t>
            </a:r>
            <a:r>
              <a:rPr lang="en-US" sz="1200" kern="1200" dirty="0" err="1">
                <a:solidFill>
                  <a:schemeClr val="tx1"/>
                </a:solidFill>
                <a:effectLst/>
                <a:latin typeface="+mn-lt"/>
                <a:ea typeface="+mn-ea"/>
                <a:cs typeface="+mn-cs"/>
              </a:rPr>
              <a:t>et.al</a:t>
            </a:r>
            <a:r>
              <a:rPr lang="en-US" sz="1200" kern="1200" dirty="0">
                <a:solidFill>
                  <a:schemeClr val="tx1"/>
                </a:solidFill>
                <a:effectLst/>
                <a:latin typeface="+mn-lt"/>
                <a:ea typeface="+mn-ea"/>
                <a:cs typeface="+mn-cs"/>
              </a:rPr>
              <a:t>. Small molecules, big impact: 20 years of targeted therapy in oncology. Lancet, March 28, 2020.</a:t>
            </a:r>
          </a:p>
          <a:p>
            <a:r>
              <a:rPr lang="en-US" sz="1200" kern="1200" dirty="0">
                <a:solidFill>
                  <a:schemeClr val="tx1"/>
                </a:solidFill>
                <a:effectLst/>
                <a:latin typeface="+mn-lt"/>
                <a:ea typeface="+mn-ea"/>
                <a:cs typeface="+mn-cs"/>
              </a:rPr>
              <a:t>NCI Targeted therapy to treat cancer. March 31, 2022</a:t>
            </a: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28</a:t>
            </a:fld>
            <a:endParaRPr lang="en-US"/>
          </a:p>
        </p:txBody>
      </p:sp>
    </p:spTree>
    <p:extLst>
      <p:ext uri="{BB962C8B-B14F-4D97-AF65-F5344CB8AC3E}">
        <p14:creationId xmlns:p14="http://schemas.microsoft.com/office/powerpoint/2010/main" val="1682505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Hypertension is very common – 20% of bevacizumab and 50% of Lenvatinib</a:t>
            </a:r>
          </a:p>
          <a:p>
            <a:endParaRPr lang="en-US" dirty="0"/>
          </a:p>
          <a:p>
            <a:r>
              <a:rPr lang="en-US" dirty="0"/>
              <a:t>Small molecule TKI – have a wide range of cardiac complications. Such as the TKI used in medullary thyroid cancer can cause QTc prolongation. </a:t>
            </a:r>
          </a:p>
        </p:txBody>
      </p:sp>
      <p:sp>
        <p:nvSpPr>
          <p:cNvPr id="4" name="Slide Number Placeholder 3"/>
          <p:cNvSpPr>
            <a:spLocks noGrp="1"/>
          </p:cNvSpPr>
          <p:nvPr>
            <p:ph type="sldNum" sz="quarter" idx="5"/>
          </p:nvPr>
        </p:nvSpPr>
        <p:spPr/>
        <p:txBody>
          <a:bodyPr/>
          <a:lstStyle/>
          <a:p>
            <a:fld id="{7D645A2B-5919-5043-80B1-D666ABDC1B07}" type="slidenum">
              <a:rPr lang="en-US" smtClean="0"/>
              <a:t>30</a:t>
            </a:fld>
            <a:endParaRPr lang="en-US"/>
          </a:p>
        </p:txBody>
      </p:sp>
    </p:spTree>
    <p:extLst>
      <p:ext uri="{BB962C8B-B14F-4D97-AF65-F5344CB8AC3E}">
        <p14:creationId xmlns:p14="http://schemas.microsoft.com/office/powerpoint/2010/main" val="2379829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31</a:t>
            </a:fld>
            <a:endParaRPr lang="en-US"/>
          </a:p>
        </p:txBody>
      </p:sp>
    </p:spTree>
    <p:extLst>
      <p:ext uri="{BB962C8B-B14F-4D97-AF65-F5344CB8AC3E}">
        <p14:creationId xmlns:p14="http://schemas.microsoft.com/office/powerpoint/2010/main" val="373688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part if important because Opioid are commonly also metabolized via CYP3A4  : fentanyl, oxycodone, methadone, buprenorphine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Inhibitors – increase the substrate, cause opioid to build 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Inducers – Decrease the substrate, burn through opioids fast. </a:t>
            </a: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32</a:t>
            </a:fld>
            <a:endParaRPr lang="en-US"/>
          </a:p>
        </p:txBody>
      </p:sp>
    </p:spTree>
    <p:extLst>
      <p:ext uri="{BB962C8B-B14F-4D97-AF65-F5344CB8AC3E}">
        <p14:creationId xmlns:p14="http://schemas.microsoft.com/office/powerpoint/2010/main" val="4014501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mTOR inhibitor stomatitis resembles aphthous ulcers, like canker sores, most get it within 8 weeks of starting treatment. Leads to dose reductions and interruptions. </a:t>
            </a: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33</a:t>
            </a:fld>
            <a:endParaRPr lang="en-US"/>
          </a:p>
        </p:txBody>
      </p:sp>
    </p:spTree>
    <p:extLst>
      <p:ext uri="{BB962C8B-B14F-4D97-AF65-F5344CB8AC3E}">
        <p14:creationId xmlns:p14="http://schemas.microsoft.com/office/powerpoint/2010/main" val="2700527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5</a:t>
            </a:fld>
            <a:endParaRPr lang="en-US"/>
          </a:p>
        </p:txBody>
      </p:sp>
    </p:spTree>
    <p:extLst>
      <p:ext uri="{BB962C8B-B14F-4D97-AF65-F5344CB8AC3E}">
        <p14:creationId xmlns:p14="http://schemas.microsoft.com/office/powerpoint/2010/main" val="14358112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They are currently the standard of care in the treatment of several cancers, including a variety of solid-organ and hematologic malignancies. </a:t>
            </a:r>
            <a:r>
              <a:rPr lang="en-US" sz="1200" kern="1200" dirty="0">
                <a:solidFill>
                  <a:schemeClr val="tx1"/>
                </a:solidFill>
                <a:effectLst/>
                <a:latin typeface="+mn-lt"/>
                <a:ea typeface="+mn-ea"/>
                <a:cs typeface="+mn-cs"/>
              </a:rPr>
              <a:t>ICIs have ushered in a new era of antitumor therapy and greatly improved the survival rate of cancer patients. </a:t>
            </a:r>
            <a:endParaRPr lang="en-US" dirty="0"/>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34</a:t>
            </a:fld>
            <a:endParaRPr lang="en-US"/>
          </a:p>
        </p:txBody>
      </p:sp>
    </p:spTree>
    <p:extLst>
      <p:ext uri="{BB962C8B-B14F-4D97-AF65-F5344CB8AC3E}">
        <p14:creationId xmlns:p14="http://schemas.microsoft.com/office/powerpoint/2010/main" val="10190439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Despite the clinical benefits of the immune checkpoint blockade therapy, its use is associated with a spectrum of side effects, related to the mechanism of action, which is quite different from other systemic therapies such as cytotoxic chemotherapy (CTX).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side effects may involve any organ or system of the body; however, GI, dermatologic, hepatic, endocrine, and pulmonary toxicities predominate and there should be a high level of suspicion that any changes are treatment-related.</a:t>
            </a:r>
          </a:p>
          <a:p>
            <a:r>
              <a:rPr lang="en-US" sz="1200" b="0" i="0" u="none" strike="noStrike" kern="1200" dirty="0">
                <a:solidFill>
                  <a:schemeClr val="tx1"/>
                </a:solidFill>
                <a:effectLst/>
                <a:latin typeface="+mn-lt"/>
                <a:ea typeface="+mn-ea"/>
                <a:cs typeface="+mn-cs"/>
              </a:rPr>
              <a:t>incidence and onset of immune-related adverse effects (</a:t>
            </a:r>
            <a:r>
              <a:rPr lang="en-US" sz="1200" b="0" i="0" u="none" strike="noStrike" kern="1200" dirty="0" err="1">
                <a:solidFill>
                  <a:schemeClr val="tx1"/>
                </a:solidFill>
                <a:effectLst/>
                <a:latin typeface="+mn-lt"/>
                <a:ea typeface="+mn-ea"/>
                <a:cs typeface="+mn-cs"/>
              </a:rPr>
              <a:t>irAEs</a:t>
            </a:r>
            <a:r>
              <a:rPr lang="en-US" sz="1200" b="0" i="0" u="none" strike="noStrike" kern="1200" dirty="0">
                <a:solidFill>
                  <a:schemeClr val="tx1"/>
                </a:solidFill>
                <a:effectLst/>
                <a:latin typeface="+mn-lt"/>
                <a:ea typeface="+mn-ea"/>
                <a:cs typeface="+mn-cs"/>
              </a:rPr>
              <a:t>) vary based on the class and dose of </a:t>
            </a:r>
            <a:r>
              <a:rPr lang="en-US" sz="1200" b="0" i="0" u="none" strike="noStrike" kern="1200" dirty="0" err="1">
                <a:solidFill>
                  <a:schemeClr val="tx1"/>
                </a:solidFill>
                <a:effectLst/>
                <a:latin typeface="+mn-lt"/>
                <a:ea typeface="+mn-ea"/>
                <a:cs typeface="+mn-cs"/>
              </a:rPr>
              <a:t>ICPi</a:t>
            </a:r>
            <a:r>
              <a:rPr lang="en-US" sz="1200" b="0" i="0" u="none" strike="noStrike" kern="1200" dirty="0">
                <a:solidFill>
                  <a:schemeClr val="tx1"/>
                </a:solidFill>
                <a:effectLst/>
                <a:latin typeface="+mn-lt"/>
                <a:ea typeface="+mn-ea"/>
                <a:cs typeface="+mn-cs"/>
              </a:rPr>
              <a:t> administered, the type of cancer, and factors related to the patients. In general, patients receiving anti–PD-1 or PD-L1 antibodies have a lower incidence of any-grade </a:t>
            </a:r>
            <a:r>
              <a:rPr lang="en-US" sz="1200" b="0" i="0" u="none" strike="noStrike" kern="1200" dirty="0" err="1">
                <a:solidFill>
                  <a:schemeClr val="tx1"/>
                </a:solidFill>
                <a:effectLst/>
                <a:latin typeface="+mn-lt"/>
                <a:ea typeface="+mn-ea"/>
                <a:cs typeface="+mn-cs"/>
              </a:rPr>
              <a:t>irAEs</a:t>
            </a:r>
            <a:r>
              <a:rPr lang="en-US" sz="1200" b="0" i="0" u="none" strike="noStrike" kern="1200" dirty="0">
                <a:solidFill>
                  <a:schemeClr val="tx1"/>
                </a:solidFill>
                <a:effectLst/>
                <a:latin typeface="+mn-lt"/>
                <a:ea typeface="+mn-ea"/>
                <a:cs typeface="+mn-cs"/>
              </a:rPr>
              <a:t> than those treated with anti–CTLA-4 agents, with combinations increasing the incidence, severity, and onset of irAEs.</a:t>
            </a:r>
            <a:r>
              <a:rPr lang="en-US" sz="1200" b="0" i="0" u="none" strike="noStrike" kern="1200" baseline="30000" dirty="0">
                <a:solidFill>
                  <a:schemeClr val="tx1"/>
                </a:solidFill>
                <a:effectLst/>
                <a:latin typeface="+mn-lt"/>
                <a:ea typeface="+mn-ea"/>
                <a:cs typeface="+mn-cs"/>
                <a:hlinkClick r:id="rId3"/>
              </a:rPr>
              <a:t>3</a:t>
            </a:r>
            <a:r>
              <a:rPr lang="en-US" sz="1200" b="0" i="0" u="none" strike="noStrike"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35</a:t>
            </a:fld>
            <a:endParaRPr lang="en-US"/>
          </a:p>
        </p:txBody>
      </p:sp>
    </p:spTree>
    <p:extLst>
      <p:ext uri="{BB962C8B-B14F-4D97-AF65-F5344CB8AC3E}">
        <p14:creationId xmlns:p14="http://schemas.microsoft.com/office/powerpoint/2010/main" val="721345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Variable onsets have been described for the different toxicities, from early occurrence within days to delayed onset up to 26 weeks, with a median onset of approximately 40 days.</a:t>
            </a:r>
            <a:r>
              <a:rPr lang="en-US" sz="1200" b="0" i="0" u="none" strike="noStrike" kern="1200" baseline="30000" dirty="0">
                <a:solidFill>
                  <a:schemeClr val="tx1"/>
                </a:solidFill>
                <a:effectLst/>
                <a:latin typeface="+mn-lt"/>
                <a:ea typeface="+mn-ea"/>
                <a:cs typeface="+mn-cs"/>
                <a:hlinkClick r:id="rId3"/>
              </a:rPr>
              <a:t>3</a:t>
            </a:r>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36</a:t>
            </a:fld>
            <a:endParaRPr lang="en-US"/>
          </a:p>
        </p:txBody>
      </p:sp>
    </p:spTree>
    <p:extLst>
      <p:ext uri="{BB962C8B-B14F-4D97-AF65-F5344CB8AC3E}">
        <p14:creationId xmlns:p14="http://schemas.microsoft.com/office/powerpoint/2010/main" val="418839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Cutaneous </a:t>
            </a:r>
            <a:r>
              <a:rPr lang="en-US" dirty="0" err="1"/>
              <a:t>irAEs</a:t>
            </a:r>
            <a:r>
              <a:rPr lang="en-US" dirty="0"/>
              <a:t> are more frequently seen with CTLA-4 alone or in combination with PD-1 </a:t>
            </a:r>
          </a:p>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37</a:t>
            </a:fld>
            <a:endParaRPr lang="en-US"/>
          </a:p>
        </p:txBody>
      </p:sp>
    </p:spTree>
    <p:extLst>
      <p:ext uri="{BB962C8B-B14F-4D97-AF65-F5344CB8AC3E}">
        <p14:creationId xmlns:p14="http://schemas.microsoft.com/office/powerpoint/2010/main" val="2030811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GI toxicities are some of the most common complications reported with </a:t>
            </a:r>
            <a:r>
              <a:rPr lang="en-US" sz="1200" b="0" i="0" u="none" strike="noStrike" kern="1200" dirty="0" err="1">
                <a:solidFill>
                  <a:schemeClr val="tx1"/>
                </a:solidFill>
                <a:effectLst/>
                <a:latin typeface="+mn-lt"/>
                <a:ea typeface="+mn-ea"/>
                <a:cs typeface="+mn-cs"/>
              </a:rPr>
              <a:t>ICPi</a:t>
            </a:r>
            <a:r>
              <a:rPr lang="en-US" sz="1200" b="0" i="0" u="none" strike="noStrike" kern="1200" dirty="0">
                <a:solidFill>
                  <a:schemeClr val="tx1"/>
                </a:solidFill>
                <a:effectLst/>
                <a:latin typeface="+mn-lt"/>
                <a:ea typeface="+mn-ea"/>
                <a:cs typeface="+mn-cs"/>
              </a:rPr>
              <a:t> use. Although the frequency of colitis reported in the literature ranges from 8% to 27%, the incidence of diarrhea is as high as 54% in patients treated with anti–CTLA-4 antibodies,</a:t>
            </a:r>
            <a:r>
              <a:rPr lang="en-US" sz="1200" b="0" i="0" u="none" strike="noStrike" kern="1200" baseline="30000" dirty="0">
                <a:solidFill>
                  <a:schemeClr val="tx1"/>
                </a:solidFill>
                <a:effectLst/>
                <a:latin typeface="+mn-lt"/>
                <a:ea typeface="+mn-ea"/>
                <a:cs typeface="+mn-cs"/>
                <a:hlinkClick r:id="rId3"/>
              </a:rPr>
              <a:t>64</a:t>
            </a:r>
            <a:r>
              <a:rPr lang="en-US" sz="1200" b="0" i="0" u="none" strike="noStrike"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a:rPr>
              <a:t>65</a:t>
            </a:r>
            <a:r>
              <a:rPr lang="en-US" sz="1200" b="0" i="0" u="none" strike="noStrike" kern="1200" dirty="0">
                <a:solidFill>
                  <a:schemeClr val="tx1"/>
                </a:solidFill>
                <a:effectLst/>
                <a:latin typeface="+mn-lt"/>
                <a:ea typeface="+mn-ea"/>
                <a:cs typeface="+mn-cs"/>
              </a:rPr>
              <a:t> especially in patients who receive anti–CTLA-4 and anti–PD-1 combination therapy.</a:t>
            </a:r>
            <a:r>
              <a:rPr lang="en-US" sz="1200" b="0" i="0" u="none" strike="noStrike" kern="1200" baseline="30000" dirty="0">
                <a:solidFill>
                  <a:schemeClr val="tx1"/>
                </a:solidFill>
                <a:effectLst/>
                <a:latin typeface="+mn-lt"/>
                <a:ea typeface="+mn-ea"/>
                <a:cs typeface="+mn-cs"/>
                <a:hlinkClick r:id="rId5"/>
              </a:rPr>
              <a:t>66</a:t>
            </a:r>
            <a:r>
              <a:rPr lang="en-US" sz="1200" b="0" i="0" u="none" strike="noStrike" kern="1200" dirty="0">
                <a:solidFill>
                  <a:schemeClr val="tx1"/>
                </a:solidFill>
                <a:effectLst/>
                <a:latin typeface="+mn-lt"/>
                <a:ea typeface="+mn-ea"/>
                <a:cs typeface="+mn-cs"/>
              </a:rPr>
              <a:t> Less common in Anti-PD-1 monotherapy. </a:t>
            </a:r>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38</a:t>
            </a:fld>
            <a:endParaRPr lang="en-US"/>
          </a:p>
        </p:txBody>
      </p:sp>
    </p:spTree>
    <p:extLst>
      <p:ext uri="{BB962C8B-B14F-4D97-AF65-F5344CB8AC3E}">
        <p14:creationId xmlns:p14="http://schemas.microsoft.com/office/powerpoint/2010/main" val="20389466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FD194-0273-3C4D-C495-3F27CE90B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D6B97-274B-E30F-2460-9BE85A1C4D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178FA-122C-DE98-9090-2CFD06650EED}"/>
              </a:ext>
            </a:extLst>
          </p:cNvPr>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Hepatotoxicity has been reported to occur in 2%-10% of patients treated with ipilimumab, nivolumab, and pembrolizumab monotherapy.</a:t>
            </a:r>
            <a:r>
              <a:rPr lang="en-US" sz="1200" b="0" i="0" u="none" strike="noStrike" kern="1200" baseline="30000" dirty="0">
                <a:solidFill>
                  <a:schemeClr val="tx1"/>
                </a:solidFill>
                <a:effectLst/>
                <a:latin typeface="+mn-lt"/>
                <a:ea typeface="+mn-ea"/>
                <a:cs typeface="+mn-cs"/>
                <a:hlinkClick r:id="rId3"/>
              </a:rPr>
              <a:t>92</a:t>
            </a:r>
            <a:r>
              <a:rPr lang="en-US" sz="1200" b="0" i="0" u="none" strike="noStrike"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a:rPr>
              <a:t>95</a:t>
            </a:r>
            <a:r>
              <a:rPr lang="en-US" sz="1200" b="0" i="0" u="none" strike="noStrike" kern="1200" dirty="0">
                <a:solidFill>
                  <a:schemeClr val="tx1"/>
                </a:solidFill>
                <a:effectLst/>
                <a:latin typeface="+mn-lt"/>
                <a:ea typeface="+mn-ea"/>
                <a:cs typeface="+mn-cs"/>
              </a:rPr>
              <a:t> Combination treatment with ipilimumab and nivolumab has resulted in a reported 25%-30% all-grade hepatitis and approximately 15% incidence of grade 3 toxicity. </a:t>
            </a:r>
            <a:endParaRPr lang="en-US" dirty="0"/>
          </a:p>
          <a:p>
            <a:endParaRPr lang="en-US" dirty="0"/>
          </a:p>
          <a:p>
            <a:r>
              <a:rPr lang="en-US" dirty="0"/>
              <a:t>Grade 2: asymptomatic with AST or ALT &gt; 3 or less than equal to 5 x the ULN and or total bilirubin greater than ULN to 1.5x ULN</a:t>
            </a:r>
          </a:p>
          <a:p>
            <a:endParaRPr lang="en-US" dirty="0"/>
          </a:p>
          <a:p>
            <a:r>
              <a:rPr lang="en-US" dirty="0"/>
              <a:t>In both cases if steroid refractory there is a role for immunosuppression which is outside of the scope of this lecture. I encourage you to look at the reference to gain more insight regarding the ASCO guidance  </a:t>
            </a:r>
          </a:p>
        </p:txBody>
      </p:sp>
      <p:sp>
        <p:nvSpPr>
          <p:cNvPr id="4" name="Slide Number Placeholder 3">
            <a:extLst>
              <a:ext uri="{FF2B5EF4-FFF2-40B4-BE49-F238E27FC236}">
                <a16:creationId xmlns:a16="http://schemas.microsoft.com/office/drawing/2014/main" id="{89A614C1-2196-D69B-3805-A2D3EE378E21}"/>
              </a:ext>
            </a:extLst>
          </p:cNvPr>
          <p:cNvSpPr>
            <a:spLocks noGrp="1"/>
          </p:cNvSpPr>
          <p:nvPr>
            <p:ph type="sldNum" sz="quarter" idx="5"/>
          </p:nvPr>
        </p:nvSpPr>
        <p:spPr/>
        <p:txBody>
          <a:bodyPr/>
          <a:lstStyle/>
          <a:p>
            <a:fld id="{7D645A2B-5919-5043-80B1-D666ABDC1B07}" type="slidenum">
              <a:rPr lang="en-US" smtClean="0"/>
              <a:t>39</a:t>
            </a:fld>
            <a:endParaRPr lang="en-US"/>
          </a:p>
        </p:txBody>
      </p:sp>
    </p:spTree>
    <p:extLst>
      <p:ext uri="{BB962C8B-B14F-4D97-AF65-F5344CB8AC3E}">
        <p14:creationId xmlns:p14="http://schemas.microsoft.com/office/powerpoint/2010/main" val="41353480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30000" dirty="0">
              <a:solidFill>
                <a:schemeClr val="tx1"/>
              </a:solidFill>
              <a:effectLst/>
              <a:latin typeface="+mn-lt"/>
              <a:ea typeface="+mn-ea"/>
              <a:cs typeface="+mn-cs"/>
            </a:endParaRPr>
          </a:p>
          <a:p>
            <a:r>
              <a:rPr lang="en-US" sz="1200" b="0" i="0" u="none" strike="noStrike" kern="1200" baseline="30000" dirty="0">
                <a:solidFill>
                  <a:schemeClr val="tx1"/>
                </a:solidFill>
                <a:effectLst/>
                <a:latin typeface="+mn-lt"/>
                <a:ea typeface="+mn-ea"/>
                <a:cs typeface="+mn-cs"/>
              </a:rPr>
              <a:t>Toxicity is less common in anti-CTLA-4 antibodies compared to PD1 antibodies or PDL-1 </a:t>
            </a:r>
          </a:p>
          <a:p>
            <a:endParaRPr lang="en-US" dirty="0"/>
          </a:p>
          <a:p>
            <a:r>
              <a:rPr lang="en-US" dirty="0"/>
              <a:t>Drug induced pulmonary toxicity is a diagnosis of exclusion. Must rule out cancer progression, cardiac disease, anemia, PE and COPD first. </a:t>
            </a:r>
          </a:p>
          <a:p>
            <a:endParaRPr lang="en-US" dirty="0"/>
          </a:p>
          <a:p>
            <a:r>
              <a:rPr lang="en-US" sz="1200" b="0" i="0" u="none" strike="noStrike" kern="1200" dirty="0">
                <a:solidFill>
                  <a:schemeClr val="tx1"/>
                </a:solidFill>
                <a:effectLst/>
                <a:latin typeface="+mn-lt"/>
                <a:ea typeface="+mn-ea"/>
                <a:cs typeface="+mn-cs"/>
              </a:rPr>
              <a:t>Ground-glass opacities or patchy nodular infiltrates, predominantly in the lower lobes, are common findings on chest imaging.</a:t>
            </a:r>
            <a:r>
              <a:rPr lang="en-US" sz="1200" b="0" i="0" u="none" strike="noStrike" kern="1200" baseline="30000" dirty="0">
                <a:solidFill>
                  <a:schemeClr val="tx1"/>
                </a:solidFill>
                <a:effectLst/>
                <a:latin typeface="+mn-lt"/>
                <a:ea typeface="+mn-ea"/>
                <a:cs typeface="+mn-cs"/>
                <a:hlinkClick r:id="rId3"/>
              </a:rPr>
              <a:t>116</a:t>
            </a:r>
            <a:r>
              <a:rPr lang="en-US" sz="1200" b="0" i="0" u="none" strike="noStrike" kern="1200" dirty="0">
                <a:solidFill>
                  <a:schemeClr val="tx1"/>
                </a:solidFill>
                <a:effectLst/>
                <a:latin typeface="+mn-lt"/>
                <a:ea typeface="+mn-ea"/>
                <a:cs typeface="+mn-cs"/>
              </a:rPr>
              <a:t> Radiologic abnormalities vary but are often reported to be focal and very different from the diffuse pneumonitis associated with targeted agents.</a:t>
            </a:r>
            <a:r>
              <a:rPr lang="en-US" sz="1200" b="0" i="0" u="none" strike="noStrike" kern="1200" baseline="30000" dirty="0">
                <a:solidFill>
                  <a:schemeClr val="tx1"/>
                </a:solidFill>
                <a:effectLst/>
                <a:latin typeface="+mn-lt"/>
                <a:ea typeface="+mn-ea"/>
                <a:cs typeface="+mn-cs"/>
                <a:hlinkClick r:id="rId3"/>
              </a:rPr>
              <a:t>116</a:t>
            </a:r>
            <a:endParaRPr lang="en-US" dirty="0"/>
          </a:p>
          <a:p>
            <a:endParaRPr lang="en-US" dirty="0"/>
          </a:p>
          <a:p>
            <a:r>
              <a:rPr lang="en-US" dirty="0"/>
              <a:t>Treatment usually involves high dose steroids – 1mg/kg per day and then a slow and cautious taper. </a:t>
            </a:r>
          </a:p>
          <a:p>
            <a:endParaRPr lang="en-US" dirty="0"/>
          </a:p>
          <a:p>
            <a:r>
              <a:rPr lang="en-US" dirty="0"/>
              <a:t>If no clinical improvement at &gt;48 hours then it is deemed steroid refractory and then candidate for immunosuppressive therapy with </a:t>
            </a:r>
            <a:r>
              <a:rPr lang="en-US" sz="1200" b="0" i="0" u="none" strike="noStrike" kern="1200" dirty="0">
                <a:solidFill>
                  <a:schemeClr val="tx1"/>
                </a:solidFill>
                <a:effectLst/>
                <a:latin typeface="+mn-lt"/>
                <a:ea typeface="+mn-ea"/>
                <a:cs typeface="+mn-cs"/>
              </a:rPr>
              <a:t>infliximab, mycophenolate mofetil, intravenous immune globulin (IVIG), or cyclophosphamide, based on two large retrospective experiences.</a:t>
            </a:r>
            <a:r>
              <a:rPr lang="en-US" sz="1200" b="0" i="0" u="none" strike="noStrike" kern="1200" baseline="30000" dirty="0">
                <a:solidFill>
                  <a:schemeClr val="tx1"/>
                </a:solidFill>
                <a:effectLst/>
                <a:latin typeface="+mn-lt"/>
                <a:ea typeface="+mn-ea"/>
                <a:cs typeface="+mn-cs"/>
                <a:hlinkClick r:id="rId4"/>
              </a:rPr>
              <a:t>1</a:t>
            </a:r>
            <a:endParaRPr lang="en-US" sz="1200" b="0" i="0" u="none" strike="noStrike" kern="1200" baseline="30000" dirty="0">
              <a:solidFill>
                <a:schemeClr val="tx1"/>
              </a:solidFill>
              <a:effectLst/>
              <a:latin typeface="+mn-lt"/>
              <a:ea typeface="+mn-ea"/>
              <a:cs typeface="+mn-cs"/>
            </a:endParaRPr>
          </a:p>
          <a:p>
            <a:endParaRPr lang="en-US" sz="1200" b="0" i="0" u="none" strike="noStrike" kern="1200" baseline="30000" dirty="0">
              <a:solidFill>
                <a:schemeClr val="tx1"/>
              </a:solidFill>
              <a:effectLst/>
              <a:latin typeface="+mn-lt"/>
              <a:ea typeface="+mn-ea"/>
              <a:cs typeface="+mn-cs"/>
            </a:endParaRPr>
          </a:p>
          <a:p>
            <a:r>
              <a:rPr lang="en-US" sz="1200" b="0" i="0" u="none" strike="noStrike" kern="1200" baseline="30000" dirty="0">
                <a:solidFill>
                  <a:schemeClr val="tx1"/>
                </a:solidFill>
                <a:effectLst/>
                <a:latin typeface="+mn-lt"/>
                <a:ea typeface="+mn-ea"/>
                <a:cs typeface="+mn-cs"/>
              </a:rPr>
              <a:t>Must think about this as sometimes the radiographic findings can mimic progression – </a:t>
            </a:r>
            <a:br>
              <a:rPr lang="en-US" sz="1200" b="0" i="0" u="none" strike="noStrike" kern="1200" baseline="30000" dirty="0">
                <a:solidFill>
                  <a:schemeClr val="tx1"/>
                </a:solidFill>
                <a:effectLst/>
                <a:latin typeface="+mn-lt"/>
                <a:ea typeface="+mn-ea"/>
                <a:cs typeface="+mn-cs"/>
              </a:rPr>
            </a:br>
            <a:r>
              <a:rPr lang="en-US" sz="1200" b="0" i="0" u="none" strike="noStrike" kern="1200" baseline="30000" dirty="0">
                <a:solidFill>
                  <a:schemeClr val="tx1"/>
                </a:solidFill>
                <a:effectLst/>
                <a:latin typeface="+mn-lt"/>
                <a:ea typeface="+mn-ea"/>
                <a:cs typeface="+mn-cs"/>
              </a:rPr>
              <a:t>“Pseudo-progression” </a:t>
            </a:r>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40</a:t>
            </a:fld>
            <a:endParaRPr lang="en-US"/>
          </a:p>
        </p:txBody>
      </p:sp>
    </p:spTree>
    <p:extLst>
      <p:ext uri="{BB962C8B-B14F-4D97-AF65-F5344CB8AC3E}">
        <p14:creationId xmlns:p14="http://schemas.microsoft.com/office/powerpoint/2010/main" val="3813257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Median onset is 14 weeks with range being 1.5 weeks to 130 weeks. </a:t>
            </a:r>
          </a:p>
          <a:p>
            <a:endParaRPr lang="en-US" dirty="0"/>
          </a:p>
          <a:p>
            <a:r>
              <a:rPr lang="en-US" sz="1200" b="0" i="0" u="none" strike="noStrike" kern="1200" dirty="0">
                <a:solidFill>
                  <a:schemeClr val="tx1"/>
                </a:solidFill>
                <a:effectLst/>
                <a:latin typeface="+mn-lt"/>
                <a:ea typeface="+mn-ea"/>
                <a:cs typeface="+mn-cs"/>
              </a:rPr>
              <a:t>Primary Adrenal Insufficiency: fludrocortisone is needed in addition to hydrocortisone in most cases of primary adrenal insufficiency, which involves the loss of mineralocorticoid as well as glucocorticoid production by the adrenal gland, leading to more-profound blood pressure and electrolyte abnormalities,</a:t>
            </a:r>
            <a:r>
              <a:rPr lang="en-US" sz="1200" b="0" i="0" u="none" strike="noStrike" kern="1200" baseline="30000" dirty="0">
                <a:solidFill>
                  <a:schemeClr val="tx1"/>
                </a:solidFill>
                <a:effectLst/>
                <a:latin typeface="+mn-lt"/>
                <a:ea typeface="+mn-ea"/>
                <a:cs typeface="+mn-cs"/>
                <a:hlinkClick r:id="rId3"/>
              </a:rPr>
              <a:t>129</a:t>
            </a:r>
            <a:r>
              <a:rPr lang="en-US" sz="1200" b="0" i="0" u="none" strike="noStrike" kern="1200" dirty="0">
                <a:solidFill>
                  <a:schemeClr val="tx1"/>
                </a:solidFill>
                <a:effectLst/>
                <a:latin typeface="+mn-lt"/>
                <a:ea typeface="+mn-ea"/>
                <a:cs typeface="+mn-cs"/>
              </a:rPr>
              <a:t> but is generally not necessary in those with secondary or central adrenal insufficiency.</a:t>
            </a:r>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41</a:t>
            </a:fld>
            <a:endParaRPr lang="en-US"/>
          </a:p>
        </p:txBody>
      </p:sp>
    </p:spTree>
    <p:extLst>
      <p:ext uri="{BB962C8B-B14F-4D97-AF65-F5344CB8AC3E}">
        <p14:creationId xmlns:p14="http://schemas.microsoft.com/office/powerpoint/2010/main" val="3829870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42</a:t>
            </a:fld>
            <a:endParaRPr lang="en-US"/>
          </a:p>
        </p:txBody>
      </p:sp>
    </p:spTree>
    <p:extLst>
      <p:ext uri="{BB962C8B-B14F-4D97-AF65-F5344CB8AC3E}">
        <p14:creationId xmlns:p14="http://schemas.microsoft.com/office/powerpoint/2010/main" val="2573675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43</a:t>
            </a:fld>
            <a:endParaRPr lang="en-US"/>
          </a:p>
        </p:txBody>
      </p:sp>
    </p:spTree>
    <p:extLst>
      <p:ext uri="{BB962C8B-B14F-4D97-AF65-F5344CB8AC3E}">
        <p14:creationId xmlns:p14="http://schemas.microsoft.com/office/powerpoint/2010/main" val="2267830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Cardiac toxicities have traditionally been classified as acute – occurring during or immediately after the administration of the chemotherapy. Early which is typically in the first year and delayed – years to decades after the exposure. </a:t>
            </a:r>
          </a:p>
          <a:p>
            <a:endParaRPr lang="en-US" dirty="0"/>
          </a:p>
          <a:p>
            <a:r>
              <a:rPr lang="en-US" dirty="0"/>
              <a:t>I wanted to talk about cardiac toxicity involving chemotherapy using the example of </a:t>
            </a:r>
            <a:r>
              <a:rPr lang="en-US" dirty="0" err="1"/>
              <a:t>anthracycles</a:t>
            </a:r>
            <a:r>
              <a:rPr lang="en-US" dirty="0"/>
              <a:t> – </a:t>
            </a:r>
            <a:r>
              <a:rPr lang="en-US" dirty="0" err="1"/>
              <a:t>doxorubicine</a:t>
            </a:r>
            <a:r>
              <a:rPr lang="en-US" dirty="0"/>
              <a:t>, </a:t>
            </a:r>
            <a:r>
              <a:rPr lang="en-US" dirty="0" err="1"/>
              <a:t>epirubicin</a:t>
            </a:r>
            <a:r>
              <a:rPr lang="en-US" dirty="0"/>
              <a:t> commonly used to treat a variety of solid tumors and hematologic malignancies. </a:t>
            </a:r>
          </a:p>
          <a:p>
            <a:endParaRPr lang="en-US" dirty="0"/>
          </a:p>
          <a:p>
            <a:r>
              <a:rPr lang="en-US" dirty="0"/>
              <a:t>One of the strongest and most reliable predictors of developing cardiac toxicity with anthracyclines is the cumulative dose of the drug delivered. </a:t>
            </a:r>
          </a:p>
          <a:p>
            <a:endParaRPr lang="en-US" dirty="0"/>
          </a:p>
          <a:p>
            <a:r>
              <a:rPr lang="en-US" dirty="0"/>
              <a:t>Echocardiogram and MUGA scans are usually used by the oncologist to monitor for any signs of cardiac dysfunction. </a:t>
            </a:r>
          </a:p>
          <a:p>
            <a:endParaRPr lang="en-US" dirty="0"/>
          </a:p>
          <a:p>
            <a:r>
              <a:rPr lang="en-US" dirty="0"/>
              <a:t>Another well established risk factor is extremes of age – very young children and very old people. Believe that in the older population this is due to the present of pre-existing cardiac conditions. </a:t>
            </a:r>
          </a:p>
          <a:p>
            <a:endParaRPr lang="en-US" dirty="0"/>
          </a:p>
          <a:p>
            <a:r>
              <a:rPr lang="en-US" dirty="0"/>
              <a:t>Acute toxicities can present as rhythm disturbances such as </a:t>
            </a:r>
            <a:r>
              <a:rPr lang="en-US" dirty="0" err="1"/>
              <a:t>a.fib</a:t>
            </a:r>
            <a:r>
              <a:rPr lang="en-US" dirty="0"/>
              <a:t> and chest discomfort and shortness of breath which may be due to pericarditis, myocarditis, ischemia or heart failure. </a:t>
            </a:r>
          </a:p>
          <a:p>
            <a:endParaRPr lang="en-US" dirty="0"/>
          </a:p>
          <a:p>
            <a:r>
              <a:rPr lang="en-US" dirty="0"/>
              <a:t>Prior radiation to the chest is also a risk factor </a:t>
            </a:r>
          </a:p>
          <a:p>
            <a:endParaRPr lang="en-US" dirty="0"/>
          </a:p>
          <a:p>
            <a:r>
              <a:rPr lang="en-US" dirty="0"/>
              <a:t>Peak time for appearance is usually 3-6 months after the last dose. </a:t>
            </a:r>
          </a:p>
          <a:p>
            <a:endParaRPr lang="en-US" dirty="0"/>
          </a:p>
          <a:p>
            <a:r>
              <a:rPr lang="en-US" dirty="0"/>
              <a:t>If untreated – mortality can exceed 50% </a:t>
            </a:r>
          </a:p>
          <a:p>
            <a:endParaRPr lang="en-US" dirty="0"/>
          </a:p>
          <a:p>
            <a:r>
              <a:rPr lang="en-US" dirty="0"/>
              <a:t>Chronic toxicity can be seen 1 year following chemotherapy and rarely can occur more than 10 yrs after the last dose. </a:t>
            </a:r>
          </a:p>
          <a:p>
            <a:endParaRPr lang="en-US" dirty="0"/>
          </a:p>
          <a:p>
            <a:r>
              <a:rPr lang="en-US" dirty="0"/>
              <a:t>The reason why I want to emphasize this is we will see patient’s who present with these symptoms and while we treat the symptoms, it is also important for us to look back in the chart and see what work up has been done and collaborate with the oncologist to see how we can medically optimize the patient as well. </a:t>
            </a:r>
          </a:p>
        </p:txBody>
      </p:sp>
      <p:sp>
        <p:nvSpPr>
          <p:cNvPr id="4" name="Slide Number Placeholder 3"/>
          <p:cNvSpPr>
            <a:spLocks noGrp="1"/>
          </p:cNvSpPr>
          <p:nvPr>
            <p:ph type="sldNum" sz="quarter" idx="5"/>
          </p:nvPr>
        </p:nvSpPr>
        <p:spPr/>
        <p:txBody>
          <a:bodyPr/>
          <a:lstStyle/>
          <a:p>
            <a:fld id="{7D645A2B-5919-5043-80B1-D666ABDC1B07}" type="slidenum">
              <a:rPr lang="en-US" smtClean="0"/>
              <a:t>6</a:t>
            </a:fld>
            <a:endParaRPr lang="en-US"/>
          </a:p>
        </p:txBody>
      </p:sp>
    </p:spTree>
    <p:extLst>
      <p:ext uri="{BB962C8B-B14F-4D97-AF65-F5344CB8AC3E}">
        <p14:creationId xmlns:p14="http://schemas.microsoft.com/office/powerpoint/2010/main" val="31314634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645A2B-5919-5043-80B1-D666ABDC1B07}" type="slidenum">
              <a:rPr lang="en-US" smtClean="0"/>
              <a:t>44</a:t>
            </a:fld>
            <a:endParaRPr lang="en-US"/>
          </a:p>
        </p:txBody>
      </p:sp>
    </p:spTree>
    <p:extLst>
      <p:ext uri="{BB962C8B-B14F-4D97-AF65-F5344CB8AC3E}">
        <p14:creationId xmlns:p14="http://schemas.microsoft.com/office/powerpoint/2010/main" val="6842692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E8050-F7C5-99EE-E324-E7BE9CB75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1265A-A572-A0A1-C061-54B825C21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BFE5F-6596-48C6-4D08-E57F4488A7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6F3485-FF1A-CD7F-38B5-1B49936C4C12}"/>
              </a:ext>
            </a:extLst>
          </p:cNvPr>
          <p:cNvSpPr>
            <a:spLocks noGrp="1"/>
          </p:cNvSpPr>
          <p:nvPr>
            <p:ph type="sldNum" sz="quarter" idx="5"/>
          </p:nvPr>
        </p:nvSpPr>
        <p:spPr/>
        <p:txBody>
          <a:bodyPr/>
          <a:lstStyle/>
          <a:p>
            <a:fld id="{7D645A2B-5919-5043-80B1-D666ABDC1B07}" type="slidenum">
              <a:rPr lang="en-US" smtClean="0"/>
              <a:t>46</a:t>
            </a:fld>
            <a:endParaRPr lang="en-US"/>
          </a:p>
        </p:txBody>
      </p:sp>
    </p:spTree>
    <p:extLst>
      <p:ext uri="{BB962C8B-B14F-4D97-AF65-F5344CB8AC3E}">
        <p14:creationId xmlns:p14="http://schemas.microsoft.com/office/powerpoint/2010/main" val="3278193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recognized that all modalities of cancer treatment can cause pulmonary complications.</a:t>
            </a:r>
          </a:p>
          <a:p>
            <a:endParaRPr lang="en-US" dirty="0"/>
          </a:p>
          <a:p>
            <a:r>
              <a:rPr lang="en-US" dirty="0"/>
              <a:t>Symptoms of lung damage may appear early in the </a:t>
            </a:r>
            <a:r>
              <a:rPr lang="en-US" dirty="0" err="1"/>
              <a:t>initiatial</a:t>
            </a:r>
            <a:r>
              <a:rPr lang="en-US" dirty="0"/>
              <a:t> cycle of treatment however it is </a:t>
            </a:r>
            <a:r>
              <a:rPr lang="en-US" dirty="0" err="1"/>
              <a:t>morecommon</a:t>
            </a:r>
            <a:r>
              <a:rPr lang="en-US" dirty="0"/>
              <a:t> to see toxicity present in a more cumulative manner. Late toxicity can occur even years after treatment. </a:t>
            </a:r>
          </a:p>
          <a:p>
            <a:endParaRPr lang="en-US" dirty="0"/>
          </a:p>
          <a:p>
            <a:r>
              <a:rPr lang="en-US" dirty="0"/>
              <a:t>Chest imaging may reveal diffuse, patchy, unilateral or bilateral ground glass opacities or consolidations </a:t>
            </a:r>
          </a:p>
          <a:p>
            <a:endParaRPr lang="en-US" dirty="0"/>
          </a:p>
          <a:p>
            <a:r>
              <a:rPr lang="en-US" dirty="0"/>
              <a:t>Lung biopsy may vary widely from diffuse alveolar damage to bronchiolitis obliterans to pulmonary fibrosis. </a:t>
            </a:r>
          </a:p>
          <a:p>
            <a:endParaRPr lang="en-US" dirty="0"/>
          </a:p>
          <a:p>
            <a:r>
              <a:rPr lang="en-US" dirty="0"/>
              <a:t>Interstitial </a:t>
            </a:r>
            <a:r>
              <a:rPr lang="en-US" dirty="0" err="1"/>
              <a:t>pneumonitits</a:t>
            </a:r>
            <a:r>
              <a:rPr lang="en-US" dirty="0"/>
              <a:t> is well described </a:t>
            </a:r>
            <a:r>
              <a:rPr lang="en-US" dirty="0" err="1"/>
              <a:t>compication</a:t>
            </a:r>
            <a:r>
              <a:rPr lang="en-US" dirty="0"/>
              <a:t> of </a:t>
            </a:r>
            <a:r>
              <a:rPr lang="en-US" dirty="0" err="1"/>
              <a:t>Bleomycine</a:t>
            </a:r>
            <a:r>
              <a:rPr lang="en-US" dirty="0"/>
              <a:t> – a chemotherapeutic agent used to treat lymphomas, germ cell tumors. The toxicity is dose related and has increase frequency in patients with renal insufficiency. Clinical presentation is usually sob and dry cough. It can progress to pulmonary fibrosis. Usually presents 1-6 months after initiation of treatment. </a:t>
            </a:r>
          </a:p>
          <a:p>
            <a:endParaRPr lang="en-US" dirty="0"/>
          </a:p>
          <a:p>
            <a:r>
              <a:rPr lang="en-US" dirty="0"/>
              <a:t>Treatment includes stopping the drug and steroids </a:t>
            </a:r>
          </a:p>
          <a:p>
            <a:endParaRPr lang="en-US" dirty="0"/>
          </a:p>
          <a:p>
            <a:r>
              <a:rPr lang="en-US" dirty="0"/>
              <a:t>Drug induced </a:t>
            </a:r>
            <a:r>
              <a:rPr lang="en-US" dirty="0" err="1"/>
              <a:t>pneumonitits</a:t>
            </a:r>
            <a:r>
              <a:rPr lang="en-US" dirty="0"/>
              <a:t> is a diagnosis of  exclusion and should be considered only if pneumonitis develops shortly after initiation of treatment, lack of alternative </a:t>
            </a:r>
            <a:r>
              <a:rPr lang="en-US" dirty="0" err="1"/>
              <a:t>explantions</a:t>
            </a:r>
            <a:r>
              <a:rPr lang="en-US" dirty="0"/>
              <a:t> and resolution occurs after initiation of corticosteroid </a:t>
            </a:r>
            <a:r>
              <a:rPr lang="en-US" dirty="0" err="1"/>
              <a:t>treamtnet</a:t>
            </a:r>
            <a:r>
              <a:rPr lang="en-US" dirty="0"/>
              <a:t> and withdrawal of the presumed agent.  </a:t>
            </a:r>
          </a:p>
        </p:txBody>
      </p:sp>
      <p:sp>
        <p:nvSpPr>
          <p:cNvPr id="4" name="Slide Number Placeholder 3"/>
          <p:cNvSpPr>
            <a:spLocks noGrp="1"/>
          </p:cNvSpPr>
          <p:nvPr>
            <p:ph type="sldNum" sz="quarter" idx="5"/>
          </p:nvPr>
        </p:nvSpPr>
        <p:spPr/>
        <p:txBody>
          <a:bodyPr/>
          <a:lstStyle/>
          <a:p>
            <a:fld id="{7D645A2B-5919-5043-80B1-D666ABDC1B07}" type="slidenum">
              <a:rPr lang="en-US" smtClean="0"/>
              <a:t>7</a:t>
            </a:fld>
            <a:endParaRPr lang="en-US"/>
          </a:p>
        </p:txBody>
      </p:sp>
    </p:spTree>
    <p:extLst>
      <p:ext uri="{BB962C8B-B14F-4D97-AF65-F5344CB8AC3E}">
        <p14:creationId xmlns:p14="http://schemas.microsoft.com/office/powerpoint/2010/main" val="2112141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Highly emetic drugs have a 90% of greater chance of having nausea </a:t>
            </a:r>
          </a:p>
          <a:p>
            <a:endParaRPr lang="en-US" dirty="0"/>
          </a:p>
          <a:p>
            <a:r>
              <a:rPr lang="en-US" dirty="0"/>
              <a:t>Moderate – 30-90% chance of nausea </a:t>
            </a:r>
          </a:p>
          <a:p>
            <a:endParaRPr lang="en-US" dirty="0"/>
          </a:p>
          <a:p>
            <a:r>
              <a:rPr lang="en-US" dirty="0"/>
              <a:t>Low 10-30% change </a:t>
            </a:r>
          </a:p>
          <a:p>
            <a:endParaRPr lang="en-US" dirty="0"/>
          </a:p>
          <a:p>
            <a:r>
              <a:rPr lang="en-US" dirty="0"/>
              <a:t>Minimal </a:t>
            </a:r>
            <a:r>
              <a:rPr lang="en-US" dirty="0" err="1"/>
              <a:t>Frewer</a:t>
            </a:r>
            <a:r>
              <a:rPr lang="en-US" dirty="0"/>
              <a:t> than 10% risk </a:t>
            </a:r>
          </a:p>
        </p:txBody>
      </p:sp>
      <p:sp>
        <p:nvSpPr>
          <p:cNvPr id="4" name="Slide Number Placeholder 3"/>
          <p:cNvSpPr>
            <a:spLocks noGrp="1"/>
          </p:cNvSpPr>
          <p:nvPr>
            <p:ph type="sldNum" sz="quarter" idx="5"/>
          </p:nvPr>
        </p:nvSpPr>
        <p:spPr/>
        <p:txBody>
          <a:bodyPr/>
          <a:lstStyle/>
          <a:p>
            <a:fld id="{7D645A2B-5919-5043-80B1-D666ABDC1B07}" type="slidenum">
              <a:rPr lang="en-US" smtClean="0"/>
              <a:t>8</a:t>
            </a:fld>
            <a:endParaRPr lang="en-US"/>
          </a:p>
        </p:txBody>
      </p:sp>
    </p:spTree>
    <p:extLst>
      <p:ext uri="{BB962C8B-B14F-4D97-AF65-F5344CB8AC3E}">
        <p14:creationId xmlns:p14="http://schemas.microsoft.com/office/powerpoint/2010/main" val="201676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European Society for Medical Oncology (ESMO) and the Multinational Association of Supportive Care in Cancer (MASCC) completed the fourth Consensus Conference on Antiemetics for the prevention of nausea and vomiting in patients with cancer in Copenhagen in June 2015.1 This article is an update of the 2015 guidelines. In 2023 they put out another consensus guideline update </a:t>
            </a:r>
          </a:p>
        </p:txBody>
      </p:sp>
      <p:sp>
        <p:nvSpPr>
          <p:cNvPr id="4" name="Slide Number Placeholder 3"/>
          <p:cNvSpPr>
            <a:spLocks noGrp="1"/>
          </p:cNvSpPr>
          <p:nvPr>
            <p:ph type="sldNum" sz="quarter" idx="5"/>
          </p:nvPr>
        </p:nvSpPr>
        <p:spPr/>
        <p:txBody>
          <a:bodyPr/>
          <a:lstStyle/>
          <a:p>
            <a:fld id="{7D645A2B-5919-5043-80B1-D666ABDC1B07}" type="slidenum">
              <a:rPr lang="en-US" smtClean="0"/>
              <a:t>9</a:t>
            </a:fld>
            <a:endParaRPr lang="en-US"/>
          </a:p>
        </p:txBody>
      </p:sp>
    </p:spTree>
    <p:extLst>
      <p:ext uri="{BB962C8B-B14F-4D97-AF65-F5344CB8AC3E}">
        <p14:creationId xmlns:p14="http://schemas.microsoft.com/office/powerpoint/2010/main" val="2066010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Summaries of the ASCO, NSCCN, CCO and MASSC/ESMO updates and recommendations for Chemotherapy induced nausea and vomiting treatment showed that all 4 guidelines recommended that all highly emetic chemotherapy regimens be provided with a 4 drug </a:t>
            </a:r>
            <a:r>
              <a:rPr lang="en-US" dirty="0" err="1"/>
              <a:t>regmimen</a:t>
            </a:r>
            <a:r>
              <a:rPr lang="en-US" dirty="0"/>
              <a:t> that includes neurokinin 1 receptor antagonist, 5HT3 receptor antagonist and dexamethasone and olanzapine. Olanzapine is particularly helpful in mitigating delayed nausea scores and this can be seen in the pivotal randomized study by Navari et al. </a:t>
            </a:r>
          </a:p>
          <a:p>
            <a:endParaRPr lang="en-US" dirty="0"/>
          </a:p>
          <a:p>
            <a:r>
              <a:rPr lang="en-US" dirty="0"/>
              <a:t>The most pivotal update was the inclusion of olanzapine for days 2-4 in the MASCC guidelines for 2023 and this is supported by robust data. </a:t>
            </a:r>
          </a:p>
        </p:txBody>
      </p:sp>
      <p:sp>
        <p:nvSpPr>
          <p:cNvPr id="4" name="Slide Number Placeholder 3"/>
          <p:cNvSpPr>
            <a:spLocks noGrp="1"/>
          </p:cNvSpPr>
          <p:nvPr>
            <p:ph type="sldNum" sz="quarter" idx="5"/>
          </p:nvPr>
        </p:nvSpPr>
        <p:spPr/>
        <p:txBody>
          <a:bodyPr/>
          <a:lstStyle/>
          <a:p>
            <a:fld id="{7D645A2B-5919-5043-80B1-D666ABDC1B07}" type="slidenum">
              <a:rPr lang="en-US" smtClean="0"/>
              <a:t>10</a:t>
            </a:fld>
            <a:endParaRPr lang="en-US"/>
          </a:p>
        </p:txBody>
      </p:sp>
    </p:spTree>
    <p:extLst>
      <p:ext uri="{BB962C8B-B14F-4D97-AF65-F5344CB8AC3E}">
        <p14:creationId xmlns:p14="http://schemas.microsoft.com/office/powerpoint/2010/main" val="3425389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23786-11AF-6F91-096C-5E0D5CE06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438E2-2705-E3D4-7ACD-085B9A2A1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C1E14F-B270-3401-AC44-FB924D9495F3}"/>
              </a:ext>
            </a:extLst>
          </p:cNvPr>
          <p:cNvSpPr>
            <a:spLocks noGrp="1"/>
          </p:cNvSpPr>
          <p:nvPr>
            <p:ph type="body" idx="1"/>
          </p:nvPr>
        </p:nvSpPr>
        <p:spPr/>
        <p:txBody>
          <a:bodyPr/>
          <a:lstStyle/>
          <a:p>
            <a:r>
              <a:rPr lang="en-US" dirty="0"/>
              <a:t>Recommendations for moderate emetogenic risk regimens the ASCO 2020, NCCN 2023, MASCC/ESMO 2023 and CCO 2019 regimen recommend a 3 drug regimen for acute nausea </a:t>
            </a:r>
          </a:p>
          <a:p>
            <a:endParaRPr lang="en-US" dirty="0"/>
          </a:p>
          <a:p>
            <a:r>
              <a:rPr lang="en-US" dirty="0"/>
              <a:t>Delayed nausea the ASCO, MASCC and CCO do not recommend prophylaxis but if NK1 was used in acute it is recommended that it be continued </a:t>
            </a:r>
          </a:p>
          <a:p>
            <a:r>
              <a:rPr lang="en-US" dirty="0"/>
              <a:t>The NCCN guidelines recommend olanzapine alone or Olanzapine with NK1 and Dex or NK1 and Dex. </a:t>
            </a:r>
          </a:p>
        </p:txBody>
      </p:sp>
      <p:sp>
        <p:nvSpPr>
          <p:cNvPr id="4" name="Slide Number Placeholder 3">
            <a:extLst>
              <a:ext uri="{FF2B5EF4-FFF2-40B4-BE49-F238E27FC236}">
                <a16:creationId xmlns:a16="http://schemas.microsoft.com/office/drawing/2014/main" id="{286123B9-780A-B417-CAA5-4B53FACC2D39}"/>
              </a:ext>
            </a:extLst>
          </p:cNvPr>
          <p:cNvSpPr>
            <a:spLocks noGrp="1"/>
          </p:cNvSpPr>
          <p:nvPr>
            <p:ph type="sldNum" sz="quarter" idx="5"/>
          </p:nvPr>
        </p:nvSpPr>
        <p:spPr/>
        <p:txBody>
          <a:bodyPr/>
          <a:lstStyle/>
          <a:p>
            <a:fld id="{7D645A2B-5919-5043-80B1-D666ABDC1B07}" type="slidenum">
              <a:rPr lang="en-US" smtClean="0"/>
              <a:t>11</a:t>
            </a:fld>
            <a:endParaRPr lang="en-US"/>
          </a:p>
        </p:txBody>
      </p:sp>
    </p:spTree>
    <p:extLst>
      <p:ext uri="{BB962C8B-B14F-4D97-AF65-F5344CB8AC3E}">
        <p14:creationId xmlns:p14="http://schemas.microsoft.com/office/powerpoint/2010/main" val="4123706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49">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0"/>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3" Type="http://schemas.openxmlformats.org/officeDocument/2006/relationships/hyperlink" Target="mailto:srdave@emory.edu" TargetMode="External"/><Relationship Id="rId2" Type="http://schemas.openxmlformats.org/officeDocument/2006/relationships/notesSlide" Target="../notesSlides/notesSlide39.xml"/><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a:xfrm>
            <a:off x="876436" y="1528169"/>
            <a:ext cx="7686140" cy="2605344"/>
          </a:xfrm>
        </p:spPr>
        <p:txBody>
          <a:bodyPr/>
          <a:lstStyle/>
          <a:p>
            <a:r>
              <a:rPr lang="en-US" dirty="0">
                <a:latin typeface="Georgia"/>
              </a:rPr>
              <a:t>Understanding Anticancer Therapeutics </a:t>
            </a:r>
            <a:r>
              <a:rPr lang="en-US">
                <a:latin typeface="Georgia"/>
              </a:rPr>
              <a:t>and Common Side Effects </a:t>
            </a:r>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a:xfrm>
            <a:off x="876436" y="4133513"/>
            <a:ext cx="6722543" cy="2210834"/>
          </a:xfrm>
        </p:spPr>
        <p:txBody>
          <a:bodyPr/>
          <a:lstStyle/>
          <a:p>
            <a:r>
              <a:rPr lang="en-US" dirty="0"/>
              <a:t>Dr. Shaylee Dave, DO FACP </a:t>
            </a:r>
          </a:p>
          <a:p>
            <a:r>
              <a:rPr lang="en-US" dirty="0"/>
              <a:t>Assistant Professor </a:t>
            </a:r>
          </a:p>
          <a:p>
            <a:r>
              <a:rPr lang="en-US" dirty="0"/>
              <a:t>Division of Palliative Medicine </a:t>
            </a:r>
          </a:p>
          <a:p>
            <a:r>
              <a:rPr lang="en-US" dirty="0"/>
              <a:t>Department of Family and Preventative Services </a:t>
            </a:r>
          </a:p>
          <a:p>
            <a:r>
              <a:rPr lang="en-US" dirty="0"/>
              <a:t>Emory University School of Medicine </a:t>
            </a:r>
          </a:p>
        </p:txBody>
      </p:sp>
    </p:spTree>
    <p:extLst>
      <p:ext uri="{BB962C8B-B14F-4D97-AF65-F5344CB8AC3E}">
        <p14:creationId xmlns:p14="http://schemas.microsoft.com/office/powerpoint/2010/main" val="216858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8ED41-446F-9C17-300F-61B0C9840167}"/>
              </a:ext>
            </a:extLst>
          </p:cNvPr>
          <p:cNvSpPr>
            <a:spLocks noGrp="1"/>
          </p:cNvSpPr>
          <p:nvPr>
            <p:ph type="title"/>
          </p:nvPr>
        </p:nvSpPr>
        <p:spPr>
          <a:xfrm>
            <a:off x="838200" y="365125"/>
            <a:ext cx="10515600" cy="1325563"/>
          </a:xfrm>
        </p:spPr>
        <p:txBody>
          <a:bodyPr wrap="square" anchor="ctr">
            <a:normAutofit/>
          </a:bodyPr>
          <a:lstStyle/>
          <a:p>
            <a:r>
              <a:rPr lang="en-US" dirty="0"/>
              <a:t>Prophylaxis of chemotherapy induced nausea</a:t>
            </a:r>
            <a:r>
              <a:rPr lang="en-US" baseline="30000" dirty="0"/>
              <a:t>5</a:t>
            </a:r>
          </a:p>
        </p:txBody>
      </p:sp>
      <p:graphicFrame>
        <p:nvGraphicFramePr>
          <p:cNvPr id="15" name="Diagram 14">
            <a:extLst>
              <a:ext uri="{FF2B5EF4-FFF2-40B4-BE49-F238E27FC236}">
                <a16:creationId xmlns:a16="http://schemas.microsoft.com/office/drawing/2014/main" id="{4ED370BD-D289-F4CB-8CD4-FFAFAB79B466}"/>
              </a:ext>
            </a:extLst>
          </p:cNvPr>
          <p:cNvGraphicFramePr/>
          <p:nvPr>
            <p:extLst>
              <p:ext uri="{D42A27DB-BD31-4B8C-83A1-F6EECF244321}">
                <p14:modId xmlns:p14="http://schemas.microsoft.com/office/powerpoint/2010/main" val="909046565"/>
              </p:ext>
            </p:extLst>
          </p:nvPr>
        </p:nvGraphicFramePr>
        <p:xfrm>
          <a:off x="999067" y="1690687"/>
          <a:ext cx="8593667"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8E13D41C-8045-A659-044C-DA5D75A920D9}"/>
              </a:ext>
            </a:extLst>
          </p:cNvPr>
          <p:cNvSpPr txBox="1"/>
          <p:nvPr/>
        </p:nvSpPr>
        <p:spPr>
          <a:xfrm>
            <a:off x="203201" y="5661388"/>
            <a:ext cx="3505199" cy="1077218"/>
          </a:xfrm>
          <a:prstGeom prst="rect">
            <a:avLst/>
          </a:prstGeom>
          <a:noFill/>
        </p:spPr>
        <p:txBody>
          <a:bodyPr wrap="square" rtlCol="0">
            <a:spAutoFit/>
          </a:bodyPr>
          <a:lstStyle/>
          <a:p>
            <a:r>
              <a:rPr lang="en-US" sz="1600" dirty="0">
                <a:solidFill>
                  <a:schemeClr val="accent1">
                    <a:lumMod val="50000"/>
                  </a:schemeClr>
                </a:solidFill>
              </a:rPr>
              <a:t>NK1 = Neurokinin receptor 1 receptor antagonist </a:t>
            </a:r>
          </a:p>
          <a:p>
            <a:r>
              <a:rPr lang="en-US" sz="1600" dirty="0">
                <a:solidFill>
                  <a:schemeClr val="accent1">
                    <a:lumMod val="50000"/>
                  </a:schemeClr>
                </a:solidFill>
              </a:rPr>
              <a:t>5HT3 = serotonin receptor antagonist </a:t>
            </a:r>
          </a:p>
        </p:txBody>
      </p:sp>
    </p:spTree>
    <p:extLst>
      <p:ext uri="{BB962C8B-B14F-4D97-AF65-F5344CB8AC3E}">
        <p14:creationId xmlns:p14="http://schemas.microsoft.com/office/powerpoint/2010/main" val="1481464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745D7-EEFD-6E09-AE9E-6010EC3C9F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9BBCE-3211-8162-A3D8-09E76AF4251F}"/>
              </a:ext>
            </a:extLst>
          </p:cNvPr>
          <p:cNvSpPr>
            <a:spLocks noGrp="1"/>
          </p:cNvSpPr>
          <p:nvPr>
            <p:ph type="title"/>
          </p:nvPr>
        </p:nvSpPr>
        <p:spPr>
          <a:xfrm>
            <a:off x="838200" y="365125"/>
            <a:ext cx="10515600" cy="1325563"/>
          </a:xfrm>
        </p:spPr>
        <p:txBody>
          <a:bodyPr wrap="square" anchor="ctr">
            <a:normAutofit/>
          </a:bodyPr>
          <a:lstStyle/>
          <a:p>
            <a:r>
              <a:rPr lang="en-US" dirty="0"/>
              <a:t>Prophylaxis of chemotherapy induced nausea and vomiting </a:t>
            </a:r>
            <a:r>
              <a:rPr lang="en-US" baseline="30000" dirty="0"/>
              <a:t>5</a:t>
            </a:r>
          </a:p>
        </p:txBody>
      </p:sp>
      <p:graphicFrame>
        <p:nvGraphicFramePr>
          <p:cNvPr id="15" name="Diagram 14">
            <a:extLst>
              <a:ext uri="{FF2B5EF4-FFF2-40B4-BE49-F238E27FC236}">
                <a16:creationId xmlns:a16="http://schemas.microsoft.com/office/drawing/2014/main" id="{4A79F8B1-9CAD-3FC3-C5B9-4E5F9E31E045}"/>
              </a:ext>
            </a:extLst>
          </p:cNvPr>
          <p:cNvGraphicFramePr/>
          <p:nvPr>
            <p:extLst>
              <p:ext uri="{D42A27DB-BD31-4B8C-83A1-F6EECF244321}">
                <p14:modId xmlns:p14="http://schemas.microsoft.com/office/powerpoint/2010/main" val="3317046394"/>
              </p:ext>
            </p:extLst>
          </p:nvPr>
        </p:nvGraphicFramePr>
        <p:xfrm>
          <a:off x="999067" y="1690687"/>
          <a:ext cx="8593667"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7A9D5A6-8842-772D-6AAE-BCDAE073102E}"/>
              </a:ext>
            </a:extLst>
          </p:cNvPr>
          <p:cNvSpPr txBox="1"/>
          <p:nvPr/>
        </p:nvSpPr>
        <p:spPr>
          <a:xfrm>
            <a:off x="270934" y="5774267"/>
            <a:ext cx="4318000" cy="830997"/>
          </a:xfrm>
          <a:prstGeom prst="rect">
            <a:avLst/>
          </a:prstGeom>
          <a:noFill/>
        </p:spPr>
        <p:txBody>
          <a:bodyPr wrap="square" rtlCol="0">
            <a:spAutoFit/>
          </a:bodyPr>
          <a:lstStyle/>
          <a:p>
            <a:r>
              <a:rPr lang="en-US" sz="1600" dirty="0">
                <a:solidFill>
                  <a:schemeClr val="accent1">
                    <a:lumMod val="50000"/>
                  </a:schemeClr>
                </a:solidFill>
              </a:rPr>
              <a:t>NK1 = Neurokinin receptor 1 receptor antagonist </a:t>
            </a:r>
          </a:p>
          <a:p>
            <a:r>
              <a:rPr lang="en-US" sz="1600" dirty="0">
                <a:solidFill>
                  <a:schemeClr val="accent1">
                    <a:lumMod val="50000"/>
                  </a:schemeClr>
                </a:solidFill>
              </a:rPr>
              <a:t>5HT3 = serotonin receptor antagonist </a:t>
            </a:r>
          </a:p>
        </p:txBody>
      </p:sp>
    </p:spTree>
    <p:extLst>
      <p:ext uri="{BB962C8B-B14F-4D97-AF65-F5344CB8AC3E}">
        <p14:creationId xmlns:p14="http://schemas.microsoft.com/office/powerpoint/2010/main" val="181741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CAA1D-3344-8129-6919-5145DD72E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AFC0A3-3DF4-D68C-3E9D-54FE8F494E04}"/>
              </a:ext>
            </a:extLst>
          </p:cNvPr>
          <p:cNvSpPr>
            <a:spLocks noGrp="1"/>
          </p:cNvSpPr>
          <p:nvPr>
            <p:ph type="title"/>
          </p:nvPr>
        </p:nvSpPr>
        <p:spPr>
          <a:xfrm>
            <a:off x="838200" y="365125"/>
            <a:ext cx="10515600" cy="1325563"/>
          </a:xfrm>
        </p:spPr>
        <p:txBody>
          <a:bodyPr wrap="square" anchor="ctr">
            <a:normAutofit/>
          </a:bodyPr>
          <a:lstStyle/>
          <a:p>
            <a:r>
              <a:rPr lang="en-US" dirty="0"/>
              <a:t>Prophylaxis of chemotherapy induced nausea and vomiting</a:t>
            </a:r>
            <a:r>
              <a:rPr lang="en-US" baseline="30000" dirty="0"/>
              <a:t>5</a:t>
            </a:r>
          </a:p>
        </p:txBody>
      </p:sp>
      <p:graphicFrame>
        <p:nvGraphicFramePr>
          <p:cNvPr id="15" name="Diagram 14">
            <a:extLst>
              <a:ext uri="{FF2B5EF4-FFF2-40B4-BE49-F238E27FC236}">
                <a16:creationId xmlns:a16="http://schemas.microsoft.com/office/drawing/2014/main" id="{43C8F0AB-2F95-334A-3F2B-D323C8644058}"/>
              </a:ext>
            </a:extLst>
          </p:cNvPr>
          <p:cNvGraphicFramePr/>
          <p:nvPr>
            <p:extLst>
              <p:ext uri="{D42A27DB-BD31-4B8C-83A1-F6EECF244321}">
                <p14:modId xmlns:p14="http://schemas.microsoft.com/office/powerpoint/2010/main" val="1428504905"/>
              </p:ext>
            </p:extLst>
          </p:nvPr>
        </p:nvGraphicFramePr>
        <p:xfrm>
          <a:off x="1799166" y="1690688"/>
          <a:ext cx="8593667" cy="4802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AD4D1BF-C7BE-5584-ABEA-4DF42A9EF897}"/>
              </a:ext>
            </a:extLst>
          </p:cNvPr>
          <p:cNvSpPr txBox="1"/>
          <p:nvPr/>
        </p:nvSpPr>
        <p:spPr>
          <a:xfrm>
            <a:off x="203201" y="6154321"/>
            <a:ext cx="4318000" cy="338554"/>
          </a:xfrm>
          <a:prstGeom prst="rect">
            <a:avLst/>
          </a:prstGeom>
          <a:noFill/>
        </p:spPr>
        <p:txBody>
          <a:bodyPr wrap="square" rtlCol="0">
            <a:spAutoFit/>
          </a:bodyPr>
          <a:lstStyle/>
          <a:p>
            <a:r>
              <a:rPr lang="en-US" sz="1600" dirty="0">
                <a:solidFill>
                  <a:schemeClr val="accent1">
                    <a:lumMod val="50000"/>
                  </a:schemeClr>
                </a:solidFill>
              </a:rPr>
              <a:t>5HT3 = serotonin receptor antagonist </a:t>
            </a:r>
          </a:p>
        </p:txBody>
      </p:sp>
    </p:spTree>
    <p:extLst>
      <p:ext uri="{BB962C8B-B14F-4D97-AF65-F5344CB8AC3E}">
        <p14:creationId xmlns:p14="http://schemas.microsoft.com/office/powerpoint/2010/main" val="17938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7D0AF-35B7-135A-B092-91FFBF611032}"/>
              </a:ext>
            </a:extLst>
          </p:cNvPr>
          <p:cNvSpPr>
            <a:spLocks noGrp="1"/>
          </p:cNvSpPr>
          <p:nvPr>
            <p:ph type="title"/>
          </p:nvPr>
        </p:nvSpPr>
        <p:spPr/>
        <p:txBody>
          <a:bodyPr/>
          <a:lstStyle/>
          <a:p>
            <a:r>
              <a:rPr lang="en-US" dirty="0"/>
              <a:t>Chemotherapy induced mucositis</a:t>
            </a:r>
            <a:r>
              <a:rPr lang="en-US" baseline="30000" dirty="0"/>
              <a:t>6</a:t>
            </a:r>
          </a:p>
        </p:txBody>
      </p:sp>
      <p:sp>
        <p:nvSpPr>
          <p:cNvPr id="3" name="Text Placeholder 2">
            <a:extLst>
              <a:ext uri="{FF2B5EF4-FFF2-40B4-BE49-F238E27FC236}">
                <a16:creationId xmlns:a16="http://schemas.microsoft.com/office/drawing/2014/main" id="{564DE60F-DCC4-3037-5569-D5DB22BA8F81}"/>
              </a:ext>
            </a:extLst>
          </p:cNvPr>
          <p:cNvSpPr>
            <a:spLocks noGrp="1"/>
          </p:cNvSpPr>
          <p:nvPr>
            <p:ph type="body" idx="1"/>
          </p:nvPr>
        </p:nvSpPr>
        <p:spPr/>
        <p:txBody>
          <a:bodyPr/>
          <a:lstStyle/>
          <a:p>
            <a:r>
              <a:rPr lang="en-US" dirty="0"/>
              <a:t>Incidence </a:t>
            </a:r>
          </a:p>
        </p:txBody>
      </p:sp>
      <p:sp>
        <p:nvSpPr>
          <p:cNvPr id="4" name="Text Placeholder 3">
            <a:extLst>
              <a:ext uri="{FF2B5EF4-FFF2-40B4-BE49-F238E27FC236}">
                <a16:creationId xmlns:a16="http://schemas.microsoft.com/office/drawing/2014/main" id="{58DE0055-075F-D56A-8586-5E6DB9DCC1C2}"/>
              </a:ext>
            </a:extLst>
          </p:cNvPr>
          <p:cNvSpPr>
            <a:spLocks noGrp="1"/>
          </p:cNvSpPr>
          <p:nvPr>
            <p:ph type="body" idx="2"/>
          </p:nvPr>
        </p:nvSpPr>
        <p:spPr/>
        <p:txBody>
          <a:bodyPr>
            <a:normAutofit fontScale="85000" lnSpcReduction="10000"/>
          </a:bodyPr>
          <a:lstStyle/>
          <a:p>
            <a:r>
              <a:rPr lang="en-US" dirty="0"/>
              <a:t>World Health Organization Scale </a:t>
            </a:r>
          </a:p>
        </p:txBody>
      </p:sp>
      <p:sp>
        <p:nvSpPr>
          <p:cNvPr id="5" name="Text Placeholder 4">
            <a:extLst>
              <a:ext uri="{FF2B5EF4-FFF2-40B4-BE49-F238E27FC236}">
                <a16:creationId xmlns:a16="http://schemas.microsoft.com/office/drawing/2014/main" id="{7CC8B80D-4521-2C71-8DED-09E3DB4E071E}"/>
              </a:ext>
            </a:extLst>
          </p:cNvPr>
          <p:cNvSpPr>
            <a:spLocks noGrp="1"/>
          </p:cNvSpPr>
          <p:nvPr>
            <p:ph type="body" idx="3"/>
          </p:nvPr>
        </p:nvSpPr>
        <p:spPr/>
        <p:txBody>
          <a:bodyPr/>
          <a:lstStyle/>
          <a:p>
            <a:r>
              <a:rPr lang="en-US" dirty="0"/>
              <a:t>Grade 0 </a:t>
            </a:r>
          </a:p>
          <a:p>
            <a:r>
              <a:rPr lang="en-US" dirty="0"/>
              <a:t>Grade 1 = erythema, soreness </a:t>
            </a:r>
          </a:p>
          <a:p>
            <a:r>
              <a:rPr lang="en-US" dirty="0"/>
              <a:t>Grade 2 ,= ulcers but can eat </a:t>
            </a:r>
          </a:p>
          <a:p>
            <a:r>
              <a:rPr lang="en-US" dirty="0"/>
              <a:t>Grade 3 = ulcers, requires liquid diet </a:t>
            </a:r>
          </a:p>
          <a:p>
            <a:r>
              <a:rPr lang="en-US" dirty="0"/>
              <a:t>Grade 4 = ulcers, unable to eat </a:t>
            </a:r>
          </a:p>
        </p:txBody>
      </p:sp>
      <p:sp>
        <p:nvSpPr>
          <p:cNvPr id="6" name="Text Placeholder 5">
            <a:extLst>
              <a:ext uri="{FF2B5EF4-FFF2-40B4-BE49-F238E27FC236}">
                <a16:creationId xmlns:a16="http://schemas.microsoft.com/office/drawing/2014/main" id="{EA2CA7B5-B662-E5D8-6EAE-BF4532ED8DE3}"/>
              </a:ext>
            </a:extLst>
          </p:cNvPr>
          <p:cNvSpPr>
            <a:spLocks noGrp="1"/>
          </p:cNvSpPr>
          <p:nvPr>
            <p:ph type="body" idx="4"/>
          </p:nvPr>
        </p:nvSpPr>
        <p:spPr/>
        <p:txBody>
          <a:bodyPr/>
          <a:lstStyle/>
          <a:p>
            <a:r>
              <a:rPr lang="en-US" dirty="0"/>
              <a:t>Management </a:t>
            </a:r>
          </a:p>
        </p:txBody>
      </p:sp>
      <p:sp>
        <p:nvSpPr>
          <p:cNvPr id="7" name="Text Placeholder 6">
            <a:extLst>
              <a:ext uri="{FF2B5EF4-FFF2-40B4-BE49-F238E27FC236}">
                <a16:creationId xmlns:a16="http://schemas.microsoft.com/office/drawing/2014/main" id="{5217F4C6-B042-42E8-C4FD-E08AF4F19C3B}"/>
              </a:ext>
            </a:extLst>
          </p:cNvPr>
          <p:cNvSpPr>
            <a:spLocks noGrp="1"/>
          </p:cNvSpPr>
          <p:nvPr>
            <p:ph type="body" idx="5"/>
          </p:nvPr>
        </p:nvSpPr>
        <p:spPr/>
        <p:txBody>
          <a:bodyPr>
            <a:normAutofit/>
          </a:bodyPr>
          <a:lstStyle/>
          <a:p>
            <a:r>
              <a:rPr lang="en-US" dirty="0"/>
              <a:t>Oral Mucositis </a:t>
            </a:r>
          </a:p>
          <a:p>
            <a:pPr lvl="1"/>
            <a:r>
              <a:rPr lang="en-US" sz="1600" dirty="0"/>
              <a:t>5-Fluorouracil: 30 min oral cryotherapy to prevent mucositis </a:t>
            </a:r>
          </a:p>
          <a:p>
            <a:pPr lvl="1"/>
            <a:r>
              <a:rPr lang="en-US" sz="1600" dirty="0"/>
              <a:t>Opioid pain medications </a:t>
            </a:r>
          </a:p>
          <a:p>
            <a:pPr lvl="1"/>
            <a:endParaRPr lang="en-US" dirty="0"/>
          </a:p>
          <a:p>
            <a:r>
              <a:rPr lang="en-US" dirty="0"/>
              <a:t>GI Mucositis</a:t>
            </a:r>
          </a:p>
          <a:p>
            <a:pPr lvl="1"/>
            <a:r>
              <a:rPr lang="en-US" sz="1600" dirty="0"/>
              <a:t>Loperamide </a:t>
            </a:r>
          </a:p>
          <a:p>
            <a:pPr lvl="1"/>
            <a:r>
              <a:rPr lang="en-US" sz="1600" dirty="0"/>
              <a:t>2nd line = Octreotide 100mcg SC bid  </a:t>
            </a:r>
          </a:p>
        </p:txBody>
      </p:sp>
      <p:sp>
        <p:nvSpPr>
          <p:cNvPr id="8" name="Text Placeholder 7">
            <a:extLst>
              <a:ext uri="{FF2B5EF4-FFF2-40B4-BE49-F238E27FC236}">
                <a16:creationId xmlns:a16="http://schemas.microsoft.com/office/drawing/2014/main" id="{3A6324DD-7DF9-E08A-70C5-7EF02B72A1A4}"/>
              </a:ext>
            </a:extLst>
          </p:cNvPr>
          <p:cNvSpPr>
            <a:spLocks noGrp="1"/>
          </p:cNvSpPr>
          <p:nvPr>
            <p:ph type="body" idx="6"/>
          </p:nvPr>
        </p:nvSpPr>
        <p:spPr/>
        <p:txBody>
          <a:bodyPr/>
          <a:lstStyle/>
          <a:p>
            <a:r>
              <a:rPr lang="en-US" dirty="0"/>
              <a:t>20% patients receiving </a:t>
            </a:r>
            <a:r>
              <a:rPr lang="en-US" dirty="0" err="1"/>
              <a:t>tranditional</a:t>
            </a:r>
            <a:r>
              <a:rPr lang="en-US" dirty="0"/>
              <a:t> chemotherapy </a:t>
            </a:r>
          </a:p>
          <a:p>
            <a:r>
              <a:rPr lang="en-US" dirty="0"/>
              <a:t>80% of patients receiving high dose chemotherapy prior to hematopoietic stem cell transplant </a:t>
            </a:r>
          </a:p>
          <a:p>
            <a:pPr marL="0" indent="0">
              <a:buNone/>
            </a:pPr>
            <a:endParaRPr lang="en-US" dirty="0"/>
          </a:p>
        </p:txBody>
      </p:sp>
    </p:spTree>
    <p:extLst>
      <p:ext uri="{BB962C8B-B14F-4D97-AF65-F5344CB8AC3E}">
        <p14:creationId xmlns:p14="http://schemas.microsoft.com/office/powerpoint/2010/main" val="996708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0A16A-8658-66D0-1DF7-38956A1FCE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DCA5F-99CE-FF09-C66E-6E518E653CBF}"/>
              </a:ext>
            </a:extLst>
          </p:cNvPr>
          <p:cNvSpPr>
            <a:spLocks noGrp="1"/>
          </p:cNvSpPr>
          <p:nvPr>
            <p:ph type="title"/>
          </p:nvPr>
        </p:nvSpPr>
        <p:spPr>
          <a:xfrm>
            <a:off x="838200" y="365125"/>
            <a:ext cx="10515600" cy="1325563"/>
          </a:xfrm>
        </p:spPr>
        <p:txBody>
          <a:bodyPr wrap="square" anchor="ctr">
            <a:normAutofit/>
          </a:bodyPr>
          <a:lstStyle/>
          <a:p>
            <a:r>
              <a:rPr lang="en-US" dirty="0"/>
              <a:t>Chemotherapy induced Peripheral Neuropathy (CIPN)</a:t>
            </a:r>
            <a:r>
              <a:rPr lang="en-US" baseline="30000" dirty="0"/>
              <a:t>7</a:t>
            </a:r>
          </a:p>
        </p:txBody>
      </p:sp>
      <p:graphicFrame>
        <p:nvGraphicFramePr>
          <p:cNvPr id="6" name="Diagram 5">
            <a:extLst>
              <a:ext uri="{FF2B5EF4-FFF2-40B4-BE49-F238E27FC236}">
                <a16:creationId xmlns:a16="http://schemas.microsoft.com/office/drawing/2014/main" id="{E50CC3D4-E09F-AFB9-1C54-77AF1E1233AD}"/>
              </a:ext>
            </a:extLst>
          </p:cNvPr>
          <p:cNvGraphicFramePr/>
          <p:nvPr>
            <p:extLst>
              <p:ext uri="{D42A27DB-BD31-4B8C-83A1-F6EECF244321}">
                <p14:modId xmlns:p14="http://schemas.microsoft.com/office/powerpoint/2010/main" val="3973843021"/>
              </p:ext>
            </p:extLst>
          </p:nvPr>
        </p:nvGraphicFramePr>
        <p:xfrm>
          <a:off x="838200" y="1953489"/>
          <a:ext cx="10515600" cy="3982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73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F751-27E9-F271-3EB9-E3F505BE4F0D}"/>
              </a:ext>
            </a:extLst>
          </p:cNvPr>
          <p:cNvSpPr>
            <a:spLocks noGrp="1"/>
          </p:cNvSpPr>
          <p:nvPr>
            <p:ph type="title"/>
          </p:nvPr>
        </p:nvSpPr>
        <p:spPr/>
        <p:txBody>
          <a:bodyPr/>
          <a:lstStyle/>
          <a:p>
            <a:r>
              <a:rPr lang="en-US" dirty="0"/>
              <a:t>Predisposing Risk Factors for CIPN</a:t>
            </a:r>
            <a:r>
              <a:rPr lang="en-US" baseline="30000" dirty="0"/>
              <a:t>7</a:t>
            </a:r>
          </a:p>
        </p:txBody>
      </p:sp>
      <p:sp>
        <p:nvSpPr>
          <p:cNvPr id="3" name="Content Placeholder 2">
            <a:extLst>
              <a:ext uri="{FF2B5EF4-FFF2-40B4-BE49-F238E27FC236}">
                <a16:creationId xmlns:a16="http://schemas.microsoft.com/office/drawing/2014/main" id="{C7A99E89-153A-1806-0BC8-1CBF027E9826}"/>
              </a:ext>
            </a:extLst>
          </p:cNvPr>
          <p:cNvSpPr>
            <a:spLocks noGrp="1"/>
          </p:cNvSpPr>
          <p:nvPr>
            <p:ph idx="1"/>
          </p:nvPr>
        </p:nvSpPr>
        <p:spPr/>
        <p:txBody>
          <a:bodyPr/>
          <a:lstStyle/>
          <a:p>
            <a:r>
              <a:rPr lang="en-US" dirty="0"/>
              <a:t>Presence of Diabetes Mellitus </a:t>
            </a:r>
          </a:p>
          <a:p>
            <a:r>
              <a:rPr lang="en-US" dirty="0"/>
              <a:t>Renal dysfunction </a:t>
            </a:r>
          </a:p>
          <a:p>
            <a:r>
              <a:rPr lang="en-US" dirty="0"/>
              <a:t>Vitamin B12 deficiency </a:t>
            </a:r>
          </a:p>
          <a:p>
            <a:r>
              <a:rPr lang="en-US" dirty="0"/>
              <a:t>Folate deficiency </a:t>
            </a:r>
          </a:p>
          <a:p>
            <a:r>
              <a:rPr lang="en-US" dirty="0"/>
              <a:t>History of tobacco abuse </a:t>
            </a:r>
          </a:p>
          <a:p>
            <a:r>
              <a:rPr lang="en-US" dirty="0"/>
              <a:t>History of alcohol abuse </a:t>
            </a:r>
          </a:p>
          <a:p>
            <a:r>
              <a:rPr lang="en-US" dirty="0"/>
              <a:t>African American race </a:t>
            </a:r>
          </a:p>
          <a:p>
            <a:r>
              <a:rPr lang="en-US" dirty="0"/>
              <a:t>Higher body mass index </a:t>
            </a:r>
          </a:p>
          <a:p>
            <a:r>
              <a:rPr lang="en-US" dirty="0"/>
              <a:t>Older age </a:t>
            </a:r>
          </a:p>
        </p:txBody>
      </p:sp>
    </p:spTree>
    <p:extLst>
      <p:ext uri="{BB962C8B-B14F-4D97-AF65-F5344CB8AC3E}">
        <p14:creationId xmlns:p14="http://schemas.microsoft.com/office/powerpoint/2010/main" val="2099975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6E74-1514-E613-02DA-1CCC75572B0E}"/>
              </a:ext>
            </a:extLst>
          </p:cNvPr>
          <p:cNvSpPr>
            <a:spLocks noGrp="1"/>
          </p:cNvSpPr>
          <p:nvPr>
            <p:ph type="title"/>
          </p:nvPr>
        </p:nvSpPr>
        <p:spPr/>
        <p:txBody>
          <a:bodyPr/>
          <a:lstStyle/>
          <a:p>
            <a:r>
              <a:rPr lang="en-US" dirty="0"/>
              <a:t>Treatment of CIPN </a:t>
            </a:r>
            <a:r>
              <a:rPr lang="en-US" baseline="30000" dirty="0"/>
              <a:t>7,8</a:t>
            </a:r>
          </a:p>
        </p:txBody>
      </p:sp>
      <p:graphicFrame>
        <p:nvGraphicFramePr>
          <p:cNvPr id="4" name="Content Placeholder 3">
            <a:extLst>
              <a:ext uri="{FF2B5EF4-FFF2-40B4-BE49-F238E27FC236}">
                <a16:creationId xmlns:a16="http://schemas.microsoft.com/office/drawing/2014/main" id="{22798925-AC90-DF6E-CAF3-F0EEFA8781DF}"/>
              </a:ext>
            </a:extLst>
          </p:cNvPr>
          <p:cNvGraphicFramePr>
            <a:graphicFrameLocks noGrp="1"/>
          </p:cNvGraphicFramePr>
          <p:nvPr>
            <p:ph idx="1"/>
            <p:extLst>
              <p:ext uri="{D42A27DB-BD31-4B8C-83A1-F6EECF244321}">
                <p14:modId xmlns:p14="http://schemas.microsoft.com/office/powerpoint/2010/main" val="2894556949"/>
              </p:ext>
            </p:extLst>
          </p:nvPr>
        </p:nvGraphicFramePr>
        <p:xfrm>
          <a:off x="838200" y="1954213"/>
          <a:ext cx="10515600" cy="3981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1010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8F4C0-6F50-2C91-8048-2B4E33102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F54F1-A138-83B3-6FA1-4B2D16719EDD}"/>
              </a:ext>
            </a:extLst>
          </p:cNvPr>
          <p:cNvSpPr>
            <a:spLocks noGrp="1"/>
          </p:cNvSpPr>
          <p:nvPr>
            <p:ph type="title"/>
          </p:nvPr>
        </p:nvSpPr>
        <p:spPr>
          <a:xfrm>
            <a:off x="831850" y="1439414"/>
            <a:ext cx="7169150" cy="2091418"/>
          </a:xfrm>
        </p:spPr>
        <p:txBody>
          <a:bodyPr/>
          <a:lstStyle/>
          <a:p>
            <a:r>
              <a:rPr lang="en-US" dirty="0"/>
              <a:t>Radiation therapy </a:t>
            </a:r>
          </a:p>
        </p:txBody>
      </p:sp>
    </p:spTree>
    <p:extLst>
      <p:ext uri="{BB962C8B-B14F-4D97-AF65-F5344CB8AC3E}">
        <p14:creationId xmlns:p14="http://schemas.microsoft.com/office/powerpoint/2010/main" val="19793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A4510-C1CC-C0A5-E233-07328B0D7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B1EB1B-D684-153D-C91D-60F69B291C84}"/>
              </a:ext>
            </a:extLst>
          </p:cNvPr>
          <p:cNvSpPr>
            <a:spLocks noGrp="1"/>
          </p:cNvSpPr>
          <p:nvPr>
            <p:ph type="title"/>
          </p:nvPr>
        </p:nvSpPr>
        <p:spPr>
          <a:xfrm>
            <a:off x="838200" y="365125"/>
            <a:ext cx="10515600" cy="1325563"/>
          </a:xfrm>
        </p:spPr>
        <p:txBody>
          <a:bodyPr anchor="ctr">
            <a:normAutofit/>
          </a:bodyPr>
          <a:lstStyle/>
          <a:p>
            <a:r>
              <a:rPr lang="en-US" dirty="0"/>
              <a:t>Cardiac toxicity due to Radiation Therapy </a:t>
            </a:r>
            <a:r>
              <a:rPr lang="en-US" baseline="30000" dirty="0"/>
              <a:t>2, 12</a:t>
            </a:r>
          </a:p>
        </p:txBody>
      </p:sp>
      <p:sp>
        <p:nvSpPr>
          <p:cNvPr id="10" name="Text Placeholder 2">
            <a:extLst>
              <a:ext uri="{FF2B5EF4-FFF2-40B4-BE49-F238E27FC236}">
                <a16:creationId xmlns:a16="http://schemas.microsoft.com/office/drawing/2014/main" id="{4576DE3F-CBE6-E97A-060E-9807F1489612}"/>
              </a:ext>
            </a:extLst>
          </p:cNvPr>
          <p:cNvSpPr>
            <a:spLocks noGrp="1"/>
          </p:cNvSpPr>
          <p:nvPr>
            <p:ph type="body" idx="1"/>
          </p:nvPr>
        </p:nvSpPr>
        <p:spPr>
          <a:xfrm>
            <a:off x="838581" y="2000544"/>
            <a:ext cx="2355732" cy="457648"/>
          </a:xfrm>
        </p:spPr>
        <p:txBody>
          <a:bodyPr/>
          <a:lstStyle/>
          <a:p>
            <a:r>
              <a:rPr lang="en-US" dirty="0"/>
              <a:t>Pericarditis </a:t>
            </a:r>
          </a:p>
        </p:txBody>
      </p:sp>
      <p:sp>
        <p:nvSpPr>
          <p:cNvPr id="3" name="Text Placeholder 2">
            <a:extLst>
              <a:ext uri="{FF2B5EF4-FFF2-40B4-BE49-F238E27FC236}">
                <a16:creationId xmlns:a16="http://schemas.microsoft.com/office/drawing/2014/main" id="{E91EEE7D-7D3E-FB34-0EA5-80E9CD7B7707}"/>
              </a:ext>
            </a:extLst>
          </p:cNvPr>
          <p:cNvSpPr>
            <a:spLocks noGrp="1"/>
          </p:cNvSpPr>
          <p:nvPr>
            <p:ph type="body" idx="8"/>
          </p:nvPr>
        </p:nvSpPr>
        <p:spPr>
          <a:xfrm>
            <a:off x="838581" y="3212983"/>
            <a:ext cx="2355732" cy="2839107"/>
          </a:xfrm>
        </p:spPr>
        <p:txBody>
          <a:bodyPr wrap="square" anchor="t">
            <a:normAutofit/>
          </a:bodyPr>
          <a:lstStyle/>
          <a:p>
            <a:r>
              <a:rPr lang="en-US" dirty="0"/>
              <a:t>Acute onset </a:t>
            </a:r>
          </a:p>
          <a:p>
            <a:r>
              <a:rPr lang="en-US" dirty="0"/>
              <a:t>Treatment: NSAIDS for 1-2 weeks</a:t>
            </a:r>
            <a:r>
              <a:rPr lang="en-US" b="1" baseline="30000" dirty="0"/>
              <a:t>12</a:t>
            </a:r>
          </a:p>
        </p:txBody>
      </p:sp>
      <p:sp>
        <p:nvSpPr>
          <p:cNvPr id="12" name="Text Placeholder 4">
            <a:extLst>
              <a:ext uri="{FF2B5EF4-FFF2-40B4-BE49-F238E27FC236}">
                <a16:creationId xmlns:a16="http://schemas.microsoft.com/office/drawing/2014/main" id="{4EB70BB7-2F9E-6D24-956E-2CED9CEB6878}"/>
              </a:ext>
            </a:extLst>
          </p:cNvPr>
          <p:cNvSpPr>
            <a:spLocks noGrp="1"/>
          </p:cNvSpPr>
          <p:nvPr>
            <p:ph type="body" idx="10"/>
          </p:nvPr>
        </p:nvSpPr>
        <p:spPr>
          <a:xfrm>
            <a:off x="3560238" y="2000544"/>
            <a:ext cx="2355732" cy="457648"/>
          </a:xfrm>
        </p:spPr>
        <p:txBody>
          <a:bodyPr>
            <a:normAutofit fontScale="70000" lnSpcReduction="20000"/>
          </a:bodyPr>
          <a:lstStyle/>
          <a:p>
            <a:r>
              <a:rPr lang="en-US" dirty="0"/>
              <a:t>Fibrosis of the Myocardium</a:t>
            </a:r>
          </a:p>
        </p:txBody>
      </p:sp>
      <p:sp>
        <p:nvSpPr>
          <p:cNvPr id="4" name="Text Placeholder 3">
            <a:extLst>
              <a:ext uri="{FF2B5EF4-FFF2-40B4-BE49-F238E27FC236}">
                <a16:creationId xmlns:a16="http://schemas.microsoft.com/office/drawing/2014/main" id="{FB1F1D00-569D-95C7-E661-4ABFE5B9901E}"/>
              </a:ext>
            </a:extLst>
          </p:cNvPr>
          <p:cNvSpPr>
            <a:spLocks noGrp="1"/>
          </p:cNvSpPr>
          <p:nvPr>
            <p:ph type="body" idx="11"/>
          </p:nvPr>
        </p:nvSpPr>
        <p:spPr>
          <a:xfrm>
            <a:off x="3560238" y="3212983"/>
            <a:ext cx="2355732" cy="2839107"/>
          </a:xfrm>
        </p:spPr>
        <p:txBody>
          <a:bodyPr wrap="square" anchor="t">
            <a:normAutofit/>
          </a:bodyPr>
          <a:lstStyle/>
          <a:p>
            <a:r>
              <a:rPr lang="en-US" dirty="0"/>
              <a:t>resulting in Restrictive cardiomyopathy </a:t>
            </a:r>
          </a:p>
          <a:p>
            <a:endParaRPr lang="en-US" dirty="0"/>
          </a:p>
        </p:txBody>
      </p:sp>
      <p:sp>
        <p:nvSpPr>
          <p:cNvPr id="7" name="Text Placeholder 6">
            <a:extLst>
              <a:ext uri="{FF2B5EF4-FFF2-40B4-BE49-F238E27FC236}">
                <a16:creationId xmlns:a16="http://schemas.microsoft.com/office/drawing/2014/main" id="{D5924E2F-0BEC-A02F-EE43-F8B3088F5321}"/>
              </a:ext>
            </a:extLst>
          </p:cNvPr>
          <p:cNvSpPr>
            <a:spLocks noGrp="1"/>
          </p:cNvSpPr>
          <p:nvPr>
            <p:ph type="body" idx="12"/>
          </p:nvPr>
        </p:nvSpPr>
        <p:spPr>
          <a:xfrm>
            <a:off x="8994317" y="2000544"/>
            <a:ext cx="2355731" cy="457648"/>
          </a:xfrm>
        </p:spPr>
        <p:txBody>
          <a:bodyPr>
            <a:normAutofit fontScale="70000" lnSpcReduction="20000"/>
          </a:bodyPr>
          <a:lstStyle/>
          <a:p>
            <a:r>
              <a:rPr lang="en-US" dirty="0"/>
              <a:t>Fibrosis of the Myocardium</a:t>
            </a:r>
          </a:p>
        </p:txBody>
      </p:sp>
      <p:sp>
        <p:nvSpPr>
          <p:cNvPr id="16" name="Text Placeholder 7">
            <a:extLst>
              <a:ext uri="{FF2B5EF4-FFF2-40B4-BE49-F238E27FC236}">
                <a16:creationId xmlns:a16="http://schemas.microsoft.com/office/drawing/2014/main" id="{EB48EBEE-8901-3CC4-25DE-8564B61A7975}"/>
              </a:ext>
            </a:extLst>
          </p:cNvPr>
          <p:cNvSpPr>
            <a:spLocks noGrp="1"/>
          </p:cNvSpPr>
          <p:nvPr>
            <p:ph type="body" idx="13"/>
          </p:nvPr>
        </p:nvSpPr>
        <p:spPr>
          <a:xfrm>
            <a:off x="8994317" y="3212983"/>
            <a:ext cx="2355731" cy="2839107"/>
          </a:xfrm>
        </p:spPr>
        <p:txBody>
          <a:bodyPr/>
          <a:lstStyle/>
          <a:p>
            <a:r>
              <a:rPr lang="en-US" dirty="0"/>
              <a:t>resulting in arrythmias </a:t>
            </a:r>
          </a:p>
          <a:p>
            <a:endParaRPr lang="en-US" dirty="0"/>
          </a:p>
        </p:txBody>
      </p:sp>
      <p:sp>
        <p:nvSpPr>
          <p:cNvPr id="18" name="Text Placeholder 8">
            <a:extLst>
              <a:ext uri="{FF2B5EF4-FFF2-40B4-BE49-F238E27FC236}">
                <a16:creationId xmlns:a16="http://schemas.microsoft.com/office/drawing/2014/main" id="{1DCA58F0-F190-0CCD-F835-F766FB781373}"/>
              </a:ext>
            </a:extLst>
          </p:cNvPr>
          <p:cNvSpPr>
            <a:spLocks noGrp="1"/>
          </p:cNvSpPr>
          <p:nvPr>
            <p:ph type="body" idx="14"/>
          </p:nvPr>
        </p:nvSpPr>
        <p:spPr>
          <a:xfrm>
            <a:off x="6281895" y="2000544"/>
            <a:ext cx="2355732" cy="457648"/>
          </a:xfrm>
        </p:spPr>
        <p:txBody>
          <a:bodyPr>
            <a:normAutofit fontScale="85000" lnSpcReduction="10000"/>
          </a:bodyPr>
          <a:lstStyle/>
          <a:p>
            <a:r>
              <a:rPr lang="en-US" dirty="0"/>
              <a:t>Valvular abnormalities </a:t>
            </a:r>
          </a:p>
        </p:txBody>
      </p:sp>
      <p:sp>
        <p:nvSpPr>
          <p:cNvPr id="5" name="Text Placeholder 4">
            <a:extLst>
              <a:ext uri="{FF2B5EF4-FFF2-40B4-BE49-F238E27FC236}">
                <a16:creationId xmlns:a16="http://schemas.microsoft.com/office/drawing/2014/main" id="{7C3F5139-29BF-9420-59DC-C72D67F034A7}"/>
              </a:ext>
            </a:extLst>
          </p:cNvPr>
          <p:cNvSpPr>
            <a:spLocks noGrp="1"/>
          </p:cNvSpPr>
          <p:nvPr>
            <p:ph type="body" idx="15"/>
          </p:nvPr>
        </p:nvSpPr>
        <p:spPr>
          <a:xfrm>
            <a:off x="6281895" y="3212983"/>
            <a:ext cx="2355732" cy="2839107"/>
          </a:xfrm>
        </p:spPr>
        <p:txBody>
          <a:bodyPr wrap="square" anchor="t">
            <a:normAutofit/>
          </a:bodyPr>
          <a:lstStyle/>
          <a:p>
            <a:r>
              <a:rPr lang="en-US" dirty="0"/>
              <a:t>Particularly with mediastinal irradiation  </a:t>
            </a:r>
          </a:p>
          <a:p>
            <a:endParaRPr lang="en-US" dirty="0"/>
          </a:p>
        </p:txBody>
      </p:sp>
    </p:spTree>
    <p:extLst>
      <p:ext uri="{BB962C8B-B14F-4D97-AF65-F5344CB8AC3E}">
        <p14:creationId xmlns:p14="http://schemas.microsoft.com/office/powerpoint/2010/main" val="174465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81EB92-3184-12E5-F565-D8B6BCB7F3C9}"/>
              </a:ext>
            </a:extLst>
          </p:cNvPr>
          <p:cNvSpPr>
            <a:spLocks noGrp="1"/>
          </p:cNvSpPr>
          <p:nvPr>
            <p:ph type="title"/>
          </p:nvPr>
        </p:nvSpPr>
        <p:spPr>
          <a:xfrm>
            <a:off x="838200" y="365125"/>
            <a:ext cx="10515600" cy="1325563"/>
          </a:xfrm>
        </p:spPr>
        <p:txBody>
          <a:bodyPr anchor="ctr">
            <a:normAutofit/>
          </a:bodyPr>
          <a:lstStyle/>
          <a:p>
            <a:r>
              <a:rPr lang="en-US" dirty="0"/>
              <a:t>Pulmonary Toxicity due to Radiation Therapy </a:t>
            </a:r>
            <a:r>
              <a:rPr lang="en-US" baseline="30000" dirty="0"/>
              <a:t>3</a:t>
            </a:r>
          </a:p>
        </p:txBody>
      </p:sp>
      <p:sp>
        <p:nvSpPr>
          <p:cNvPr id="9" name="Text Placeholder 2">
            <a:extLst>
              <a:ext uri="{FF2B5EF4-FFF2-40B4-BE49-F238E27FC236}">
                <a16:creationId xmlns:a16="http://schemas.microsoft.com/office/drawing/2014/main" id="{7E43B001-7B98-BFDE-0EDC-EE43BF9E1A95}"/>
              </a:ext>
            </a:extLst>
          </p:cNvPr>
          <p:cNvSpPr>
            <a:spLocks noGrp="1"/>
          </p:cNvSpPr>
          <p:nvPr>
            <p:ph type="body" idx="1"/>
          </p:nvPr>
        </p:nvSpPr>
        <p:spPr>
          <a:xfrm>
            <a:off x="838581" y="2000544"/>
            <a:ext cx="2355732" cy="457648"/>
          </a:xfrm>
        </p:spPr>
        <p:txBody>
          <a:bodyPr/>
          <a:lstStyle/>
          <a:p>
            <a:r>
              <a:rPr lang="en-US" dirty="0"/>
              <a:t>Risk Factors </a:t>
            </a:r>
          </a:p>
        </p:txBody>
      </p:sp>
      <p:sp>
        <p:nvSpPr>
          <p:cNvPr id="2" name="Content Placeholder 1">
            <a:extLst>
              <a:ext uri="{FF2B5EF4-FFF2-40B4-BE49-F238E27FC236}">
                <a16:creationId xmlns:a16="http://schemas.microsoft.com/office/drawing/2014/main" id="{F9D51D93-3B3D-73FB-5E4C-DF91BB94D1E9}"/>
              </a:ext>
            </a:extLst>
          </p:cNvPr>
          <p:cNvSpPr>
            <a:spLocks noGrp="1"/>
          </p:cNvSpPr>
          <p:nvPr>
            <p:ph type="body" idx="8"/>
          </p:nvPr>
        </p:nvSpPr>
        <p:spPr>
          <a:xfrm>
            <a:off x="838581" y="3212983"/>
            <a:ext cx="2355732" cy="2839107"/>
          </a:xfrm>
        </p:spPr>
        <p:txBody>
          <a:bodyPr wrap="square" anchor="t">
            <a:normAutofit/>
          </a:bodyPr>
          <a:lstStyle/>
          <a:p>
            <a:pPr lvl="0"/>
            <a:r>
              <a:rPr lang="en-US" dirty="0"/>
              <a:t>Volume of irradiated lung </a:t>
            </a:r>
          </a:p>
          <a:p>
            <a:pPr lvl="0"/>
            <a:r>
              <a:rPr lang="en-US" dirty="0"/>
              <a:t>Total dose of radiation </a:t>
            </a:r>
          </a:p>
        </p:txBody>
      </p:sp>
      <p:sp>
        <p:nvSpPr>
          <p:cNvPr id="11" name="Text Placeholder 4">
            <a:extLst>
              <a:ext uri="{FF2B5EF4-FFF2-40B4-BE49-F238E27FC236}">
                <a16:creationId xmlns:a16="http://schemas.microsoft.com/office/drawing/2014/main" id="{1428AE8B-3A41-05AC-E6F2-E02A49AED5D0}"/>
              </a:ext>
            </a:extLst>
          </p:cNvPr>
          <p:cNvSpPr>
            <a:spLocks noGrp="1"/>
          </p:cNvSpPr>
          <p:nvPr>
            <p:ph type="body" idx="10"/>
          </p:nvPr>
        </p:nvSpPr>
        <p:spPr>
          <a:xfrm>
            <a:off x="3560238" y="2000544"/>
            <a:ext cx="2355732" cy="457648"/>
          </a:xfrm>
        </p:spPr>
        <p:txBody>
          <a:bodyPr/>
          <a:lstStyle/>
          <a:p>
            <a:r>
              <a:rPr lang="en-US" dirty="0"/>
              <a:t>Early toxicity </a:t>
            </a:r>
          </a:p>
        </p:txBody>
      </p:sp>
      <p:sp>
        <p:nvSpPr>
          <p:cNvPr id="3" name="Content Placeholder 2">
            <a:extLst>
              <a:ext uri="{FF2B5EF4-FFF2-40B4-BE49-F238E27FC236}">
                <a16:creationId xmlns:a16="http://schemas.microsoft.com/office/drawing/2014/main" id="{0777C800-5048-F73B-805B-076A6AF85559}"/>
              </a:ext>
            </a:extLst>
          </p:cNvPr>
          <p:cNvSpPr>
            <a:spLocks noGrp="1"/>
          </p:cNvSpPr>
          <p:nvPr>
            <p:ph type="body" idx="11"/>
          </p:nvPr>
        </p:nvSpPr>
        <p:spPr>
          <a:xfrm>
            <a:off x="3560238" y="3212983"/>
            <a:ext cx="2355732" cy="2839107"/>
          </a:xfrm>
        </p:spPr>
        <p:txBody>
          <a:bodyPr wrap="square" anchor="t">
            <a:normAutofit/>
          </a:bodyPr>
          <a:lstStyle/>
          <a:p>
            <a:pPr lvl="0"/>
            <a:r>
              <a:rPr lang="en-US" dirty="0"/>
              <a:t>1-3 months of radiation </a:t>
            </a:r>
          </a:p>
          <a:p>
            <a:pPr lvl="0"/>
            <a:r>
              <a:rPr lang="en-US" dirty="0"/>
              <a:t>Clinical signs: dry cough and shortness of breath</a:t>
            </a:r>
          </a:p>
          <a:p>
            <a:pPr lvl="0"/>
            <a:r>
              <a:rPr lang="en-US" dirty="0"/>
              <a:t>Radiation pneumonitis </a:t>
            </a:r>
          </a:p>
        </p:txBody>
      </p:sp>
      <p:sp>
        <p:nvSpPr>
          <p:cNvPr id="13" name="Text Placeholder 6">
            <a:extLst>
              <a:ext uri="{FF2B5EF4-FFF2-40B4-BE49-F238E27FC236}">
                <a16:creationId xmlns:a16="http://schemas.microsoft.com/office/drawing/2014/main" id="{A76370B5-9B9A-39AF-03AA-849A9B5AA12B}"/>
              </a:ext>
            </a:extLst>
          </p:cNvPr>
          <p:cNvSpPr>
            <a:spLocks noGrp="1"/>
          </p:cNvSpPr>
          <p:nvPr>
            <p:ph type="body" idx="12"/>
          </p:nvPr>
        </p:nvSpPr>
        <p:spPr>
          <a:xfrm>
            <a:off x="8994317" y="2000544"/>
            <a:ext cx="2355731" cy="457648"/>
          </a:xfrm>
        </p:spPr>
        <p:txBody>
          <a:bodyPr/>
          <a:lstStyle/>
          <a:p>
            <a:r>
              <a:rPr lang="en-US" dirty="0"/>
              <a:t>Treatment </a:t>
            </a:r>
          </a:p>
        </p:txBody>
      </p:sp>
      <p:sp>
        <p:nvSpPr>
          <p:cNvPr id="15" name="Text Placeholder 7">
            <a:extLst>
              <a:ext uri="{FF2B5EF4-FFF2-40B4-BE49-F238E27FC236}">
                <a16:creationId xmlns:a16="http://schemas.microsoft.com/office/drawing/2014/main" id="{7DDFAF47-F9CE-FC46-1019-E6D2C10F5AC4}"/>
              </a:ext>
            </a:extLst>
          </p:cNvPr>
          <p:cNvSpPr>
            <a:spLocks noGrp="1"/>
          </p:cNvSpPr>
          <p:nvPr>
            <p:ph type="body" idx="13"/>
          </p:nvPr>
        </p:nvSpPr>
        <p:spPr>
          <a:xfrm>
            <a:off x="8994317" y="3212983"/>
            <a:ext cx="2355731" cy="2839107"/>
          </a:xfrm>
        </p:spPr>
        <p:txBody>
          <a:bodyPr>
            <a:normAutofit fontScale="92500" lnSpcReduction="20000"/>
          </a:bodyPr>
          <a:lstStyle/>
          <a:p>
            <a:r>
              <a:rPr lang="en-US" dirty="0"/>
              <a:t>Radiation pneumonitis: treated with steroid taper, SLOW. </a:t>
            </a:r>
          </a:p>
          <a:p>
            <a:r>
              <a:rPr lang="en-US" dirty="0"/>
              <a:t>Rapid taper can exacerbate symptoms or lead to new bouts of pneumonitis </a:t>
            </a:r>
          </a:p>
          <a:p>
            <a:r>
              <a:rPr lang="en-US" dirty="0"/>
              <a:t>Radiation induced pulmonary fibrosis – no role of steroids. </a:t>
            </a:r>
          </a:p>
        </p:txBody>
      </p:sp>
      <p:sp>
        <p:nvSpPr>
          <p:cNvPr id="17" name="Text Placeholder 8">
            <a:extLst>
              <a:ext uri="{FF2B5EF4-FFF2-40B4-BE49-F238E27FC236}">
                <a16:creationId xmlns:a16="http://schemas.microsoft.com/office/drawing/2014/main" id="{D20BC9E3-1253-D546-AB76-CC2CD23A6EC9}"/>
              </a:ext>
            </a:extLst>
          </p:cNvPr>
          <p:cNvSpPr>
            <a:spLocks noGrp="1"/>
          </p:cNvSpPr>
          <p:nvPr>
            <p:ph type="body" idx="14"/>
          </p:nvPr>
        </p:nvSpPr>
        <p:spPr>
          <a:xfrm>
            <a:off x="6281895" y="2000544"/>
            <a:ext cx="2355732" cy="457648"/>
          </a:xfrm>
        </p:spPr>
        <p:txBody>
          <a:bodyPr/>
          <a:lstStyle/>
          <a:p>
            <a:r>
              <a:rPr lang="en-US" dirty="0"/>
              <a:t>Late Toxicity </a:t>
            </a:r>
          </a:p>
        </p:txBody>
      </p:sp>
      <p:sp>
        <p:nvSpPr>
          <p:cNvPr id="19" name="Text Placeholder 9">
            <a:extLst>
              <a:ext uri="{FF2B5EF4-FFF2-40B4-BE49-F238E27FC236}">
                <a16:creationId xmlns:a16="http://schemas.microsoft.com/office/drawing/2014/main" id="{A3391CB1-0DCD-5A80-6EEE-CE24B9785E2D}"/>
              </a:ext>
            </a:extLst>
          </p:cNvPr>
          <p:cNvSpPr>
            <a:spLocks noGrp="1"/>
          </p:cNvSpPr>
          <p:nvPr>
            <p:ph type="body" idx="15"/>
          </p:nvPr>
        </p:nvSpPr>
        <p:spPr>
          <a:xfrm>
            <a:off x="6281895" y="3212983"/>
            <a:ext cx="2355732" cy="2839107"/>
          </a:xfrm>
        </p:spPr>
        <p:txBody>
          <a:bodyPr/>
          <a:lstStyle/>
          <a:p>
            <a:r>
              <a:rPr lang="en-US" dirty="0"/>
              <a:t>Pulmonary fibrosis </a:t>
            </a:r>
          </a:p>
        </p:txBody>
      </p:sp>
    </p:spTree>
    <p:extLst>
      <p:ext uri="{BB962C8B-B14F-4D97-AF65-F5344CB8AC3E}">
        <p14:creationId xmlns:p14="http://schemas.microsoft.com/office/powerpoint/2010/main" val="247822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dirty="0"/>
              <a:t>No Financial Disclosures </a:t>
            </a:r>
          </a:p>
        </p:txBody>
      </p:sp>
    </p:spTree>
    <p:extLst>
      <p:ext uri="{BB962C8B-B14F-4D97-AF65-F5344CB8AC3E}">
        <p14:creationId xmlns:p14="http://schemas.microsoft.com/office/powerpoint/2010/main" val="33527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BFAC7-FD73-6E61-BDFE-C16D5BBAABAA}"/>
              </a:ext>
            </a:extLst>
          </p:cNvPr>
          <p:cNvSpPr>
            <a:spLocks noGrp="1"/>
          </p:cNvSpPr>
          <p:nvPr>
            <p:ph type="title"/>
          </p:nvPr>
        </p:nvSpPr>
        <p:spPr/>
        <p:txBody>
          <a:bodyPr/>
          <a:lstStyle/>
          <a:p>
            <a:r>
              <a:rPr lang="en-US" dirty="0"/>
              <a:t>Nausea and Vomiting from Radiation Therapy</a:t>
            </a:r>
            <a:r>
              <a:rPr lang="en-US" baseline="30000" dirty="0"/>
              <a:t>9</a:t>
            </a:r>
          </a:p>
        </p:txBody>
      </p:sp>
      <p:sp>
        <p:nvSpPr>
          <p:cNvPr id="3" name="Text Placeholder 2">
            <a:extLst>
              <a:ext uri="{FF2B5EF4-FFF2-40B4-BE49-F238E27FC236}">
                <a16:creationId xmlns:a16="http://schemas.microsoft.com/office/drawing/2014/main" id="{695FDDB6-590B-91FE-91DB-C2B05C74A3DC}"/>
              </a:ext>
            </a:extLst>
          </p:cNvPr>
          <p:cNvSpPr>
            <a:spLocks noGrp="1"/>
          </p:cNvSpPr>
          <p:nvPr>
            <p:ph type="body" idx="1"/>
          </p:nvPr>
        </p:nvSpPr>
        <p:spPr/>
        <p:txBody>
          <a:bodyPr/>
          <a:lstStyle/>
          <a:p>
            <a:r>
              <a:rPr lang="en-US" dirty="0"/>
              <a:t>High Risk </a:t>
            </a:r>
          </a:p>
        </p:txBody>
      </p:sp>
      <p:sp>
        <p:nvSpPr>
          <p:cNvPr id="4" name="Text Placeholder 3">
            <a:extLst>
              <a:ext uri="{FF2B5EF4-FFF2-40B4-BE49-F238E27FC236}">
                <a16:creationId xmlns:a16="http://schemas.microsoft.com/office/drawing/2014/main" id="{BD2B1546-8D0A-BD8D-C68D-177C302677FC}"/>
              </a:ext>
            </a:extLst>
          </p:cNvPr>
          <p:cNvSpPr>
            <a:spLocks noGrp="1"/>
          </p:cNvSpPr>
          <p:nvPr>
            <p:ph type="body" idx="8"/>
          </p:nvPr>
        </p:nvSpPr>
        <p:spPr/>
        <p:txBody>
          <a:bodyPr/>
          <a:lstStyle/>
          <a:p>
            <a:r>
              <a:rPr lang="en-US" dirty="0"/>
              <a:t>Total Body Irradiation</a:t>
            </a:r>
          </a:p>
          <a:p>
            <a:r>
              <a:rPr lang="en-US" dirty="0"/>
              <a:t>Prevention: 2 drug regimen 5HT3 and </a:t>
            </a:r>
            <a:r>
              <a:rPr lang="en-US" dirty="0" err="1"/>
              <a:t>Dexa</a:t>
            </a:r>
            <a:r>
              <a:rPr lang="en-US" dirty="0"/>
              <a:t> </a:t>
            </a:r>
          </a:p>
        </p:txBody>
      </p:sp>
      <p:sp>
        <p:nvSpPr>
          <p:cNvPr id="5" name="Text Placeholder 4">
            <a:extLst>
              <a:ext uri="{FF2B5EF4-FFF2-40B4-BE49-F238E27FC236}">
                <a16:creationId xmlns:a16="http://schemas.microsoft.com/office/drawing/2014/main" id="{C7428C66-5554-DEBB-A11F-17FC497D3C76}"/>
              </a:ext>
            </a:extLst>
          </p:cNvPr>
          <p:cNvSpPr>
            <a:spLocks noGrp="1"/>
          </p:cNvSpPr>
          <p:nvPr>
            <p:ph type="body" idx="10"/>
          </p:nvPr>
        </p:nvSpPr>
        <p:spPr/>
        <p:txBody>
          <a:bodyPr/>
          <a:lstStyle/>
          <a:p>
            <a:r>
              <a:rPr lang="en-US" dirty="0"/>
              <a:t>Moderate Risk</a:t>
            </a:r>
          </a:p>
        </p:txBody>
      </p:sp>
      <p:sp>
        <p:nvSpPr>
          <p:cNvPr id="6" name="Text Placeholder 5">
            <a:extLst>
              <a:ext uri="{FF2B5EF4-FFF2-40B4-BE49-F238E27FC236}">
                <a16:creationId xmlns:a16="http://schemas.microsoft.com/office/drawing/2014/main" id="{0D07E322-0AB0-6641-14E7-6D30494D1CD7}"/>
              </a:ext>
            </a:extLst>
          </p:cNvPr>
          <p:cNvSpPr>
            <a:spLocks noGrp="1"/>
          </p:cNvSpPr>
          <p:nvPr>
            <p:ph type="body" idx="11"/>
          </p:nvPr>
        </p:nvSpPr>
        <p:spPr/>
        <p:txBody>
          <a:bodyPr>
            <a:normAutofit/>
          </a:bodyPr>
          <a:lstStyle/>
          <a:p>
            <a:r>
              <a:rPr lang="en-US" dirty="0"/>
              <a:t>Upper Abdomen, Central Nervous system</a:t>
            </a:r>
          </a:p>
          <a:p>
            <a:r>
              <a:rPr lang="en-US" dirty="0"/>
              <a:t>Prevention: 1 or 2 drug regimen </a:t>
            </a:r>
          </a:p>
          <a:p>
            <a:pPr lvl="1"/>
            <a:r>
              <a:rPr lang="en-US" sz="1600" dirty="0"/>
              <a:t>5HT3 alone </a:t>
            </a:r>
          </a:p>
          <a:p>
            <a:pPr lvl="1"/>
            <a:r>
              <a:rPr lang="en-US" sz="1600" dirty="0"/>
              <a:t>5HT3 and </a:t>
            </a:r>
            <a:r>
              <a:rPr lang="en-US" sz="1600" dirty="0" err="1"/>
              <a:t>Dexa</a:t>
            </a:r>
            <a:r>
              <a:rPr lang="en-US" sz="1600" dirty="0"/>
              <a:t>  </a:t>
            </a:r>
          </a:p>
        </p:txBody>
      </p:sp>
      <p:sp>
        <p:nvSpPr>
          <p:cNvPr id="7" name="Text Placeholder 6">
            <a:extLst>
              <a:ext uri="{FF2B5EF4-FFF2-40B4-BE49-F238E27FC236}">
                <a16:creationId xmlns:a16="http://schemas.microsoft.com/office/drawing/2014/main" id="{532CEB13-E1D7-F708-5F6D-AA7288234F50}"/>
              </a:ext>
            </a:extLst>
          </p:cNvPr>
          <p:cNvSpPr>
            <a:spLocks noGrp="1"/>
          </p:cNvSpPr>
          <p:nvPr>
            <p:ph type="body" idx="12"/>
          </p:nvPr>
        </p:nvSpPr>
        <p:spPr/>
        <p:txBody>
          <a:bodyPr/>
          <a:lstStyle/>
          <a:p>
            <a:r>
              <a:rPr lang="en-US" dirty="0"/>
              <a:t>Minimal Risk </a:t>
            </a:r>
          </a:p>
        </p:txBody>
      </p:sp>
      <p:sp>
        <p:nvSpPr>
          <p:cNvPr id="8" name="Text Placeholder 7">
            <a:extLst>
              <a:ext uri="{FF2B5EF4-FFF2-40B4-BE49-F238E27FC236}">
                <a16:creationId xmlns:a16="http://schemas.microsoft.com/office/drawing/2014/main" id="{58F99CA4-D492-12CD-B7C0-A22126E124F1}"/>
              </a:ext>
            </a:extLst>
          </p:cNvPr>
          <p:cNvSpPr>
            <a:spLocks noGrp="1"/>
          </p:cNvSpPr>
          <p:nvPr>
            <p:ph type="body" idx="13"/>
          </p:nvPr>
        </p:nvSpPr>
        <p:spPr/>
        <p:txBody>
          <a:bodyPr/>
          <a:lstStyle/>
          <a:p>
            <a:r>
              <a:rPr lang="en-US" dirty="0"/>
              <a:t>Extremities (Arms and legs), Breast </a:t>
            </a:r>
          </a:p>
          <a:p>
            <a:r>
              <a:rPr lang="en-US" dirty="0"/>
              <a:t>Prevention: 1 drug as needed </a:t>
            </a:r>
          </a:p>
          <a:p>
            <a:pPr lvl="1"/>
            <a:r>
              <a:rPr lang="en-US" sz="1600" dirty="0" err="1"/>
              <a:t>Dexa</a:t>
            </a:r>
            <a:r>
              <a:rPr lang="en-US" sz="1600" dirty="0"/>
              <a:t> </a:t>
            </a:r>
          </a:p>
          <a:p>
            <a:pPr lvl="1"/>
            <a:r>
              <a:rPr lang="en-US" sz="1600" dirty="0"/>
              <a:t>DA-R </a:t>
            </a:r>
          </a:p>
          <a:p>
            <a:pPr lvl="1"/>
            <a:r>
              <a:rPr lang="en-US" sz="1600" dirty="0"/>
              <a:t>5HT3 </a:t>
            </a:r>
          </a:p>
        </p:txBody>
      </p:sp>
      <p:sp>
        <p:nvSpPr>
          <p:cNvPr id="9" name="Text Placeholder 8">
            <a:extLst>
              <a:ext uri="{FF2B5EF4-FFF2-40B4-BE49-F238E27FC236}">
                <a16:creationId xmlns:a16="http://schemas.microsoft.com/office/drawing/2014/main" id="{D0990076-42D5-5286-C049-7542F652660C}"/>
              </a:ext>
            </a:extLst>
          </p:cNvPr>
          <p:cNvSpPr>
            <a:spLocks noGrp="1"/>
          </p:cNvSpPr>
          <p:nvPr>
            <p:ph type="body" idx="14"/>
          </p:nvPr>
        </p:nvSpPr>
        <p:spPr/>
        <p:txBody>
          <a:bodyPr/>
          <a:lstStyle/>
          <a:p>
            <a:r>
              <a:rPr lang="en-US" dirty="0"/>
              <a:t>Low Risk </a:t>
            </a:r>
          </a:p>
        </p:txBody>
      </p:sp>
      <p:sp>
        <p:nvSpPr>
          <p:cNvPr id="10" name="Text Placeholder 9">
            <a:extLst>
              <a:ext uri="{FF2B5EF4-FFF2-40B4-BE49-F238E27FC236}">
                <a16:creationId xmlns:a16="http://schemas.microsoft.com/office/drawing/2014/main" id="{9C71C114-149F-257E-F162-36F5C7BFC11F}"/>
              </a:ext>
            </a:extLst>
          </p:cNvPr>
          <p:cNvSpPr>
            <a:spLocks noGrp="1"/>
          </p:cNvSpPr>
          <p:nvPr>
            <p:ph type="body" idx="15"/>
          </p:nvPr>
        </p:nvSpPr>
        <p:spPr>
          <a:xfrm>
            <a:off x="6281895" y="3212983"/>
            <a:ext cx="2355731" cy="3279892"/>
          </a:xfrm>
        </p:spPr>
        <p:txBody>
          <a:bodyPr>
            <a:noAutofit/>
          </a:bodyPr>
          <a:lstStyle/>
          <a:p>
            <a:r>
              <a:rPr lang="en-US" dirty="0"/>
              <a:t>Brain, Head &amp; Neck, Thorax, Pelvis </a:t>
            </a:r>
          </a:p>
          <a:p>
            <a:r>
              <a:rPr lang="en-US" dirty="0"/>
              <a:t>Prevention: 1 drug as needed </a:t>
            </a:r>
          </a:p>
          <a:p>
            <a:pPr lvl="1"/>
            <a:r>
              <a:rPr lang="en-US" sz="1600" dirty="0"/>
              <a:t>Brain: </a:t>
            </a:r>
            <a:r>
              <a:rPr lang="en-US" sz="1600" dirty="0" err="1"/>
              <a:t>Dexa</a:t>
            </a:r>
            <a:r>
              <a:rPr lang="en-US" sz="1600" dirty="0"/>
              <a:t> </a:t>
            </a:r>
          </a:p>
          <a:p>
            <a:pPr lvl="1"/>
            <a:r>
              <a:rPr lang="en-US" sz="1600" dirty="0" err="1"/>
              <a:t>Head&amp;Neck</a:t>
            </a:r>
            <a:r>
              <a:rPr lang="en-US" sz="1600" dirty="0"/>
              <a:t>-  </a:t>
            </a:r>
            <a:r>
              <a:rPr lang="en-US" sz="1600" dirty="0" err="1"/>
              <a:t>Dexa</a:t>
            </a:r>
            <a:r>
              <a:rPr lang="en-US" sz="1600" dirty="0"/>
              <a:t> or DA-R antagonist or 5HT3 </a:t>
            </a:r>
          </a:p>
        </p:txBody>
      </p:sp>
      <p:sp>
        <p:nvSpPr>
          <p:cNvPr id="11" name="TextBox 10">
            <a:extLst>
              <a:ext uri="{FF2B5EF4-FFF2-40B4-BE49-F238E27FC236}">
                <a16:creationId xmlns:a16="http://schemas.microsoft.com/office/drawing/2014/main" id="{6A8319E1-33A7-0ECA-BD0D-BD4F06D41D5A}"/>
              </a:ext>
            </a:extLst>
          </p:cNvPr>
          <p:cNvSpPr txBox="1"/>
          <p:nvPr/>
        </p:nvSpPr>
        <p:spPr>
          <a:xfrm>
            <a:off x="372534" y="5867424"/>
            <a:ext cx="5072222" cy="738664"/>
          </a:xfrm>
          <a:prstGeom prst="rect">
            <a:avLst/>
          </a:prstGeom>
          <a:noFill/>
        </p:spPr>
        <p:txBody>
          <a:bodyPr wrap="none" rtlCol="0">
            <a:spAutoFit/>
          </a:bodyPr>
          <a:lstStyle/>
          <a:p>
            <a:r>
              <a:rPr lang="en-US" sz="1200" dirty="0"/>
              <a:t>5HT3 = serotonin </a:t>
            </a:r>
            <a:r>
              <a:rPr lang="en-US" sz="1200" dirty="0" err="1"/>
              <a:t>recepter</a:t>
            </a:r>
            <a:r>
              <a:rPr lang="en-US" sz="1200" dirty="0"/>
              <a:t> antagonist such as </a:t>
            </a:r>
            <a:r>
              <a:rPr lang="en-US" sz="1200" dirty="0" err="1"/>
              <a:t>odanesetron</a:t>
            </a:r>
            <a:endParaRPr lang="en-US" sz="1200" dirty="0"/>
          </a:p>
          <a:p>
            <a:r>
              <a:rPr lang="en-US" sz="1200" dirty="0" err="1"/>
              <a:t>Dexa</a:t>
            </a:r>
            <a:r>
              <a:rPr lang="en-US" sz="1200" dirty="0"/>
              <a:t> = dexamethasone </a:t>
            </a:r>
          </a:p>
          <a:p>
            <a:r>
              <a:rPr lang="en-US" sz="1200" dirty="0"/>
              <a:t>DA-R = dopamine receptor antagonist such as metoclopramide </a:t>
            </a:r>
            <a:r>
              <a:rPr lang="en-US" dirty="0"/>
              <a:t> </a:t>
            </a:r>
          </a:p>
        </p:txBody>
      </p:sp>
    </p:spTree>
    <p:extLst>
      <p:ext uri="{BB962C8B-B14F-4D97-AF65-F5344CB8AC3E}">
        <p14:creationId xmlns:p14="http://schemas.microsoft.com/office/powerpoint/2010/main" val="298737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DBBBF90-9ADD-5D32-EBCD-F60EFDBBAB8F}"/>
              </a:ext>
            </a:extLst>
          </p:cNvPr>
          <p:cNvSpPr>
            <a:spLocks noGrp="1"/>
          </p:cNvSpPr>
          <p:nvPr>
            <p:ph type="title"/>
          </p:nvPr>
        </p:nvSpPr>
        <p:spPr>
          <a:xfrm>
            <a:off x="838200" y="365125"/>
            <a:ext cx="10515600" cy="1325563"/>
          </a:xfrm>
        </p:spPr>
        <p:txBody>
          <a:bodyPr/>
          <a:lstStyle/>
          <a:p>
            <a:r>
              <a:rPr lang="en-US" dirty="0"/>
              <a:t>Dermatologic Side effects of Radiation Therapy</a:t>
            </a:r>
            <a:r>
              <a:rPr lang="en-US" baseline="30000" dirty="0"/>
              <a:t>10</a:t>
            </a:r>
          </a:p>
        </p:txBody>
      </p:sp>
      <p:sp>
        <p:nvSpPr>
          <p:cNvPr id="17" name="Text Placeholder 2">
            <a:extLst>
              <a:ext uri="{FF2B5EF4-FFF2-40B4-BE49-F238E27FC236}">
                <a16:creationId xmlns:a16="http://schemas.microsoft.com/office/drawing/2014/main" id="{95232B0C-4F10-C78B-AECB-BDEE4AC572F9}"/>
              </a:ext>
            </a:extLst>
          </p:cNvPr>
          <p:cNvSpPr>
            <a:spLocks noGrp="1"/>
          </p:cNvSpPr>
          <p:nvPr>
            <p:ph type="body" idx="1"/>
          </p:nvPr>
        </p:nvSpPr>
        <p:spPr>
          <a:xfrm>
            <a:off x="799481" y="2524978"/>
            <a:ext cx="5004419" cy="3346277"/>
          </a:xfrm>
        </p:spPr>
        <p:txBody>
          <a:bodyPr>
            <a:normAutofit fontScale="92500" lnSpcReduction="20000"/>
          </a:bodyPr>
          <a:lstStyle/>
          <a:p>
            <a:r>
              <a:rPr lang="en-US" dirty="0"/>
              <a:t>Acute erythema </a:t>
            </a:r>
          </a:p>
          <a:p>
            <a:r>
              <a:rPr lang="en-US" dirty="0"/>
              <a:t>Local swelling </a:t>
            </a:r>
          </a:p>
          <a:p>
            <a:r>
              <a:rPr lang="en-US" dirty="0"/>
              <a:t>Treatment</a:t>
            </a:r>
          </a:p>
          <a:p>
            <a:pPr lvl="1"/>
            <a:r>
              <a:rPr lang="en-US" sz="1800" dirty="0"/>
              <a:t>topical treatment</a:t>
            </a:r>
          </a:p>
          <a:p>
            <a:pPr lvl="1"/>
            <a:r>
              <a:rPr lang="en-US" sz="1800" dirty="0"/>
              <a:t>Opioid pain medication </a:t>
            </a:r>
          </a:p>
          <a:p>
            <a:r>
              <a:rPr lang="en-US" sz="1800" dirty="0"/>
              <a:t>If ulceration or severe tissue damage: </a:t>
            </a:r>
          </a:p>
          <a:p>
            <a:pPr lvl="1"/>
            <a:r>
              <a:rPr lang="en-US" sz="1800" dirty="0"/>
              <a:t>local wound care and delay or discontinuation of the treatment </a:t>
            </a:r>
          </a:p>
          <a:p>
            <a:pPr lvl="1"/>
            <a:endParaRPr lang="en-US" dirty="0"/>
          </a:p>
          <a:p>
            <a:r>
              <a:rPr lang="en-US" dirty="0"/>
              <a:t>Symptoms may worsen 1-2 weeks after treatment before quickly improving</a:t>
            </a:r>
            <a:r>
              <a:rPr lang="en-US" b="1" baseline="30000" dirty="0"/>
              <a:t>12</a:t>
            </a:r>
          </a:p>
        </p:txBody>
      </p:sp>
      <p:sp>
        <p:nvSpPr>
          <p:cNvPr id="19" name="Text Placeholder 3">
            <a:extLst>
              <a:ext uri="{FF2B5EF4-FFF2-40B4-BE49-F238E27FC236}">
                <a16:creationId xmlns:a16="http://schemas.microsoft.com/office/drawing/2014/main" id="{1BE11DE5-E800-4B44-5AD1-0EE8F2E38F52}"/>
              </a:ext>
            </a:extLst>
          </p:cNvPr>
          <p:cNvSpPr>
            <a:spLocks noGrp="1"/>
          </p:cNvSpPr>
          <p:nvPr>
            <p:ph type="body" idx="2"/>
          </p:nvPr>
        </p:nvSpPr>
        <p:spPr>
          <a:xfrm>
            <a:off x="799484" y="2105445"/>
            <a:ext cx="5004416" cy="419533"/>
          </a:xfrm>
        </p:spPr>
        <p:txBody>
          <a:bodyPr/>
          <a:lstStyle/>
          <a:p>
            <a:r>
              <a:rPr lang="en-US" dirty="0"/>
              <a:t>Early </a:t>
            </a:r>
          </a:p>
        </p:txBody>
      </p:sp>
      <p:sp>
        <p:nvSpPr>
          <p:cNvPr id="21" name="Text Placeholder 4">
            <a:extLst>
              <a:ext uri="{FF2B5EF4-FFF2-40B4-BE49-F238E27FC236}">
                <a16:creationId xmlns:a16="http://schemas.microsoft.com/office/drawing/2014/main" id="{E03F912C-79D2-BCE6-BEE2-9707F8C151D3}"/>
              </a:ext>
            </a:extLst>
          </p:cNvPr>
          <p:cNvSpPr>
            <a:spLocks noGrp="1"/>
          </p:cNvSpPr>
          <p:nvPr>
            <p:ph type="body" idx="3"/>
          </p:nvPr>
        </p:nvSpPr>
        <p:spPr>
          <a:xfrm>
            <a:off x="6419844" y="2105445"/>
            <a:ext cx="4972288" cy="419533"/>
          </a:xfrm>
        </p:spPr>
        <p:txBody>
          <a:bodyPr/>
          <a:lstStyle/>
          <a:p>
            <a:r>
              <a:rPr lang="en-US" dirty="0"/>
              <a:t>Delayed </a:t>
            </a:r>
          </a:p>
        </p:txBody>
      </p:sp>
      <p:sp>
        <p:nvSpPr>
          <p:cNvPr id="23" name="Text Placeholder 5">
            <a:extLst>
              <a:ext uri="{FF2B5EF4-FFF2-40B4-BE49-F238E27FC236}">
                <a16:creationId xmlns:a16="http://schemas.microsoft.com/office/drawing/2014/main" id="{157966C4-D3A1-E3AA-823F-914786A24F26}"/>
              </a:ext>
            </a:extLst>
          </p:cNvPr>
          <p:cNvSpPr>
            <a:spLocks noGrp="1"/>
          </p:cNvSpPr>
          <p:nvPr>
            <p:ph type="body" idx="4"/>
          </p:nvPr>
        </p:nvSpPr>
        <p:spPr>
          <a:xfrm>
            <a:off x="6413500" y="2713859"/>
            <a:ext cx="4979019" cy="3346277"/>
          </a:xfrm>
        </p:spPr>
        <p:txBody>
          <a:bodyPr/>
          <a:lstStyle/>
          <a:p>
            <a:r>
              <a:rPr lang="en-US" dirty="0"/>
              <a:t>Radiation induced fibrosis </a:t>
            </a:r>
          </a:p>
          <a:p>
            <a:r>
              <a:rPr lang="en-US" dirty="0"/>
              <a:t>Lymphedema</a:t>
            </a:r>
          </a:p>
          <a:p>
            <a:r>
              <a:rPr lang="en-US" dirty="0"/>
              <a:t>Highly individualized approach to treatment of lymphedema </a:t>
            </a:r>
          </a:p>
          <a:p>
            <a:pPr lvl="1"/>
            <a:r>
              <a:rPr lang="en-US" sz="1600" dirty="0"/>
              <a:t>Skin care to avoid infection </a:t>
            </a:r>
          </a:p>
          <a:p>
            <a:pPr lvl="1"/>
            <a:r>
              <a:rPr lang="en-US" sz="1600" dirty="0"/>
              <a:t>Manual lymphatic drainage </a:t>
            </a:r>
          </a:p>
          <a:p>
            <a:pPr lvl="1"/>
            <a:r>
              <a:rPr lang="en-US" sz="1600" dirty="0"/>
              <a:t>Exercise program</a:t>
            </a:r>
          </a:p>
          <a:p>
            <a:pPr lvl="1"/>
            <a:r>
              <a:rPr lang="en-US" sz="1600" dirty="0"/>
              <a:t>Compression bandaging  </a:t>
            </a:r>
          </a:p>
          <a:p>
            <a:pPr lvl="1"/>
            <a:r>
              <a:rPr lang="en-US" sz="1600" dirty="0"/>
              <a:t>Being studied – surgery, acupuncture </a:t>
            </a:r>
          </a:p>
          <a:p>
            <a:pPr lvl="1"/>
            <a:endParaRPr lang="en-US" dirty="0"/>
          </a:p>
        </p:txBody>
      </p:sp>
    </p:spTree>
    <p:extLst>
      <p:ext uri="{BB962C8B-B14F-4D97-AF65-F5344CB8AC3E}">
        <p14:creationId xmlns:p14="http://schemas.microsoft.com/office/powerpoint/2010/main" val="397938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9D57-6379-8AFB-C039-F61792073D2A}"/>
              </a:ext>
            </a:extLst>
          </p:cNvPr>
          <p:cNvSpPr>
            <a:spLocks noGrp="1"/>
          </p:cNvSpPr>
          <p:nvPr>
            <p:ph type="title"/>
          </p:nvPr>
        </p:nvSpPr>
        <p:spPr/>
        <p:txBody>
          <a:bodyPr/>
          <a:lstStyle/>
          <a:p>
            <a:r>
              <a:rPr lang="en-US" dirty="0"/>
              <a:t>Xerostomia in Head and Neck Radiation </a:t>
            </a:r>
            <a:r>
              <a:rPr lang="en-US" baseline="30000" dirty="0"/>
              <a:t>11</a:t>
            </a:r>
          </a:p>
        </p:txBody>
      </p:sp>
      <p:sp>
        <p:nvSpPr>
          <p:cNvPr id="3" name="Text Placeholder 2">
            <a:extLst>
              <a:ext uri="{FF2B5EF4-FFF2-40B4-BE49-F238E27FC236}">
                <a16:creationId xmlns:a16="http://schemas.microsoft.com/office/drawing/2014/main" id="{89A1D05B-4634-C486-8D1F-D08889999615}"/>
              </a:ext>
            </a:extLst>
          </p:cNvPr>
          <p:cNvSpPr>
            <a:spLocks noGrp="1"/>
          </p:cNvSpPr>
          <p:nvPr>
            <p:ph type="body" idx="1"/>
          </p:nvPr>
        </p:nvSpPr>
        <p:spPr/>
        <p:txBody>
          <a:bodyPr/>
          <a:lstStyle/>
          <a:p>
            <a:r>
              <a:rPr lang="en-US" dirty="0"/>
              <a:t>Hyposalivation </a:t>
            </a:r>
          </a:p>
          <a:p>
            <a:r>
              <a:rPr lang="en-US" dirty="0"/>
              <a:t>Difficulty speaking </a:t>
            </a:r>
          </a:p>
          <a:p>
            <a:r>
              <a:rPr lang="en-US" dirty="0"/>
              <a:t>Decreased taste </a:t>
            </a:r>
          </a:p>
          <a:p>
            <a:r>
              <a:rPr lang="en-US" dirty="0"/>
              <a:t>Difficulty with mastication </a:t>
            </a:r>
          </a:p>
          <a:p>
            <a:r>
              <a:rPr lang="en-US" dirty="0"/>
              <a:t>Possible difficulty swallowing dry foods </a:t>
            </a:r>
          </a:p>
          <a:p>
            <a:r>
              <a:rPr lang="en-US" dirty="0"/>
              <a:t>Tingling/Burning sensation of the oral mucosa, particularly the tongue </a:t>
            </a:r>
          </a:p>
          <a:p>
            <a:r>
              <a:rPr lang="en-US" dirty="0"/>
              <a:t>Increase in dental caries </a:t>
            </a:r>
          </a:p>
        </p:txBody>
      </p:sp>
      <p:sp>
        <p:nvSpPr>
          <p:cNvPr id="4" name="Text Placeholder 3">
            <a:extLst>
              <a:ext uri="{FF2B5EF4-FFF2-40B4-BE49-F238E27FC236}">
                <a16:creationId xmlns:a16="http://schemas.microsoft.com/office/drawing/2014/main" id="{914EF284-8698-BF0C-121E-76329590AC8F}"/>
              </a:ext>
            </a:extLst>
          </p:cNvPr>
          <p:cNvSpPr>
            <a:spLocks noGrp="1"/>
          </p:cNvSpPr>
          <p:nvPr>
            <p:ph type="body" idx="2"/>
          </p:nvPr>
        </p:nvSpPr>
        <p:spPr/>
        <p:txBody>
          <a:bodyPr/>
          <a:lstStyle/>
          <a:p>
            <a:r>
              <a:rPr lang="en-US" dirty="0"/>
              <a:t>Clinical symptoms </a:t>
            </a:r>
          </a:p>
        </p:txBody>
      </p:sp>
      <p:sp>
        <p:nvSpPr>
          <p:cNvPr id="5" name="Text Placeholder 4">
            <a:extLst>
              <a:ext uri="{FF2B5EF4-FFF2-40B4-BE49-F238E27FC236}">
                <a16:creationId xmlns:a16="http://schemas.microsoft.com/office/drawing/2014/main" id="{07689913-EBB7-BF89-CDC7-E741E123D380}"/>
              </a:ext>
            </a:extLst>
          </p:cNvPr>
          <p:cNvSpPr>
            <a:spLocks noGrp="1"/>
          </p:cNvSpPr>
          <p:nvPr>
            <p:ph type="body" idx="3"/>
          </p:nvPr>
        </p:nvSpPr>
        <p:spPr/>
        <p:txBody>
          <a:bodyPr/>
          <a:lstStyle/>
          <a:p>
            <a:r>
              <a:rPr lang="en-US" dirty="0"/>
              <a:t>Treatment </a:t>
            </a:r>
          </a:p>
        </p:txBody>
      </p:sp>
      <p:sp>
        <p:nvSpPr>
          <p:cNvPr id="6" name="Text Placeholder 5">
            <a:extLst>
              <a:ext uri="{FF2B5EF4-FFF2-40B4-BE49-F238E27FC236}">
                <a16:creationId xmlns:a16="http://schemas.microsoft.com/office/drawing/2014/main" id="{FC1ACFBD-66EC-388D-C803-61F7A8CD2DB8}"/>
              </a:ext>
            </a:extLst>
          </p:cNvPr>
          <p:cNvSpPr>
            <a:spLocks noGrp="1"/>
          </p:cNvSpPr>
          <p:nvPr>
            <p:ph type="body" idx="4"/>
          </p:nvPr>
        </p:nvSpPr>
        <p:spPr>
          <a:xfrm>
            <a:off x="6419844" y="2567826"/>
            <a:ext cx="4972288" cy="3664532"/>
          </a:xfrm>
        </p:spPr>
        <p:txBody>
          <a:bodyPr/>
          <a:lstStyle/>
          <a:p>
            <a:r>
              <a:rPr lang="en-US" dirty="0"/>
              <a:t>Frequent sips of water </a:t>
            </a:r>
          </a:p>
          <a:p>
            <a:r>
              <a:rPr lang="en-US" dirty="0"/>
              <a:t>Slice of lemon/lime </a:t>
            </a:r>
          </a:p>
          <a:p>
            <a:r>
              <a:rPr lang="en-US" dirty="0"/>
              <a:t>Stimulation of salivary secretions </a:t>
            </a:r>
          </a:p>
          <a:p>
            <a:r>
              <a:rPr lang="en-US" dirty="0"/>
              <a:t>Secretagogue medications- pilocarpine and cevimeline </a:t>
            </a:r>
          </a:p>
          <a:p>
            <a:r>
              <a:rPr lang="en-US" dirty="0"/>
              <a:t>Salivary substitutes </a:t>
            </a:r>
          </a:p>
          <a:p>
            <a:pPr lvl="1"/>
            <a:r>
              <a:rPr lang="en-US" sz="1600" dirty="0"/>
              <a:t>Severe – gel-like at night and during the day use product with xanthan gum/mucin </a:t>
            </a:r>
          </a:p>
          <a:p>
            <a:pPr lvl="1"/>
            <a:r>
              <a:rPr lang="en-US" sz="1600" dirty="0"/>
              <a:t>Moderate – low </a:t>
            </a:r>
            <a:r>
              <a:rPr lang="en-US" sz="1600" dirty="0" err="1"/>
              <a:t>vasoelasticity</a:t>
            </a:r>
            <a:r>
              <a:rPr lang="en-US" sz="1600" dirty="0"/>
              <a:t> such as carboxymethylcellulose or low concentration xanthan gum </a:t>
            </a:r>
          </a:p>
        </p:txBody>
      </p:sp>
    </p:spTree>
    <p:extLst>
      <p:ext uri="{BB962C8B-B14F-4D97-AF65-F5344CB8AC3E}">
        <p14:creationId xmlns:p14="http://schemas.microsoft.com/office/powerpoint/2010/main" val="943354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6E0DA67C-87CA-10A0-1AB6-B5F18530EF57}"/>
              </a:ext>
            </a:extLst>
          </p:cNvPr>
          <p:cNvSpPr>
            <a:spLocks noGrp="1"/>
          </p:cNvSpPr>
          <p:nvPr>
            <p:ph idx="1"/>
          </p:nvPr>
        </p:nvSpPr>
        <p:spPr>
          <a:xfrm>
            <a:off x="838200" y="1467664"/>
            <a:ext cx="10515600" cy="4245417"/>
          </a:xfrm>
        </p:spPr>
        <p:txBody>
          <a:bodyPr>
            <a:normAutofit fontScale="77500" lnSpcReduction="20000"/>
          </a:bodyPr>
          <a:lstStyle/>
          <a:p>
            <a:r>
              <a:rPr lang="en-US" dirty="0"/>
              <a:t>Over 80% of patients receiving Head &amp; Neck Radiation develop mucositis </a:t>
            </a:r>
          </a:p>
          <a:p>
            <a:r>
              <a:rPr lang="en-US" dirty="0"/>
              <a:t>Lesions are limited to the field of radiation </a:t>
            </a:r>
          </a:p>
          <a:p>
            <a:r>
              <a:rPr lang="en-US" dirty="0"/>
              <a:t>Clinical signs: Oral Pain </a:t>
            </a:r>
          </a:p>
          <a:p>
            <a:pPr lvl="2"/>
            <a:r>
              <a:rPr lang="en-US" dirty="0"/>
              <a:t>GI mucositis: abdominal pain, bloating, nausea, diarrhea </a:t>
            </a:r>
          </a:p>
          <a:p>
            <a:pPr marL="914400" lvl="2" indent="0">
              <a:buNone/>
            </a:pPr>
            <a:endParaRPr lang="en-US" dirty="0"/>
          </a:p>
          <a:p>
            <a:r>
              <a:rPr lang="en-US" dirty="0"/>
              <a:t>Healing time is proportional to the extent and severity of lesions (weeks)</a:t>
            </a:r>
          </a:p>
          <a:p>
            <a:r>
              <a:rPr lang="en-US" dirty="0"/>
              <a:t>Treatment: </a:t>
            </a:r>
          </a:p>
          <a:p>
            <a:pPr lvl="1"/>
            <a:r>
              <a:rPr lang="en-US" sz="1800" dirty="0"/>
              <a:t>Prophylaxis treatment </a:t>
            </a:r>
            <a:r>
              <a:rPr lang="en-US" sz="1800" dirty="0" err="1"/>
              <a:t>benzydamine</a:t>
            </a:r>
            <a:r>
              <a:rPr lang="en-US" sz="1800" dirty="0"/>
              <a:t> mouthwash for moderate dose Head &amp; neck radiation (level of evidence I) </a:t>
            </a:r>
          </a:p>
          <a:p>
            <a:pPr lvl="1"/>
            <a:r>
              <a:rPr lang="en-US" sz="1800" dirty="0"/>
              <a:t>Salt and baking soda/hydrogen peroxide rinse </a:t>
            </a:r>
            <a:r>
              <a:rPr lang="en-US" sz="1800" b="1" baseline="30000" dirty="0"/>
              <a:t>12</a:t>
            </a:r>
          </a:p>
          <a:p>
            <a:pPr lvl="1"/>
            <a:r>
              <a:rPr lang="en-US" sz="1800" dirty="0"/>
              <a:t>Opioid pain medications </a:t>
            </a:r>
          </a:p>
          <a:p>
            <a:pPr lvl="2"/>
            <a:r>
              <a:rPr lang="en-US" sz="1800" dirty="0"/>
              <a:t>0.2% morphine mouthwash (Level of evidence III) </a:t>
            </a:r>
          </a:p>
          <a:p>
            <a:pPr lvl="2"/>
            <a:r>
              <a:rPr lang="en-US" sz="1800" dirty="0"/>
              <a:t>Systemic opioid pain medications (Fentanyl or morphine) </a:t>
            </a:r>
          </a:p>
          <a:p>
            <a:pPr lvl="1"/>
            <a:endParaRPr lang="en-US" sz="1800" dirty="0"/>
          </a:p>
          <a:p>
            <a:pPr lvl="1"/>
            <a:r>
              <a:rPr lang="en-US" sz="1800" dirty="0"/>
              <a:t>Methylene Blue </a:t>
            </a:r>
            <a:r>
              <a:rPr lang="en-US" sz="1800" b="1" baseline="30000" dirty="0"/>
              <a:t>13</a:t>
            </a:r>
          </a:p>
          <a:p>
            <a:pPr lvl="1"/>
            <a:r>
              <a:rPr lang="en-US" sz="1800" dirty="0"/>
              <a:t>Hyperbaric oxygen therapy (radiation induced proctitis)</a:t>
            </a:r>
            <a:r>
              <a:rPr lang="en-US" sz="1800" b="1" baseline="30000" dirty="0"/>
              <a:t>14</a:t>
            </a:r>
            <a:endParaRPr lang="en-US" b="1" baseline="30000" dirty="0"/>
          </a:p>
          <a:p>
            <a:pPr lvl="1"/>
            <a:endParaRPr lang="en-US" dirty="0"/>
          </a:p>
        </p:txBody>
      </p:sp>
      <p:sp>
        <p:nvSpPr>
          <p:cNvPr id="2" name="Title 1">
            <a:extLst>
              <a:ext uri="{FF2B5EF4-FFF2-40B4-BE49-F238E27FC236}">
                <a16:creationId xmlns:a16="http://schemas.microsoft.com/office/drawing/2014/main" id="{841B83C6-99CC-6838-43D3-25D93D0D961D}"/>
              </a:ext>
            </a:extLst>
          </p:cNvPr>
          <p:cNvSpPr>
            <a:spLocks noGrp="1"/>
          </p:cNvSpPr>
          <p:nvPr>
            <p:ph type="title"/>
          </p:nvPr>
        </p:nvSpPr>
        <p:spPr>
          <a:xfrm>
            <a:off x="838200" y="365125"/>
            <a:ext cx="10515600" cy="1325563"/>
          </a:xfrm>
        </p:spPr>
        <p:txBody>
          <a:bodyPr wrap="square" anchor="ctr">
            <a:normAutofit/>
          </a:bodyPr>
          <a:lstStyle/>
          <a:p>
            <a:r>
              <a:rPr lang="en-US" dirty="0"/>
              <a:t>Radiation induced mucositis</a:t>
            </a:r>
            <a:r>
              <a:rPr lang="en-US" baseline="30000" dirty="0"/>
              <a:t>6, 12</a:t>
            </a:r>
          </a:p>
        </p:txBody>
      </p:sp>
    </p:spTree>
    <p:extLst>
      <p:ext uri="{BB962C8B-B14F-4D97-AF65-F5344CB8AC3E}">
        <p14:creationId xmlns:p14="http://schemas.microsoft.com/office/powerpoint/2010/main" val="1528062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FC3399-57B0-CA01-7E71-5668918AD87E}"/>
              </a:ext>
            </a:extLst>
          </p:cNvPr>
          <p:cNvSpPr>
            <a:spLocks noGrp="1"/>
          </p:cNvSpPr>
          <p:nvPr>
            <p:ph type="title"/>
          </p:nvPr>
        </p:nvSpPr>
        <p:spPr>
          <a:xfrm>
            <a:off x="838200" y="365125"/>
            <a:ext cx="10515600" cy="1325563"/>
          </a:xfrm>
        </p:spPr>
        <p:txBody>
          <a:bodyPr wrap="square" anchor="ctr">
            <a:normAutofit/>
          </a:bodyPr>
          <a:lstStyle/>
          <a:p>
            <a:r>
              <a:rPr lang="en-US" dirty="0"/>
              <a:t>Post-Radiation Cystitis</a:t>
            </a:r>
            <a:r>
              <a:rPr lang="en-US" baseline="30000" dirty="0"/>
              <a:t>12, 14</a:t>
            </a:r>
          </a:p>
        </p:txBody>
      </p:sp>
      <p:graphicFrame>
        <p:nvGraphicFramePr>
          <p:cNvPr id="7" name="Content Placeholder 1">
            <a:extLst>
              <a:ext uri="{FF2B5EF4-FFF2-40B4-BE49-F238E27FC236}">
                <a16:creationId xmlns:a16="http://schemas.microsoft.com/office/drawing/2014/main" id="{98787209-F64B-AB65-5799-2E1FCF33D764}"/>
              </a:ext>
            </a:extLst>
          </p:cNvPr>
          <p:cNvGraphicFramePr>
            <a:graphicFrameLocks noGrp="1"/>
          </p:cNvGraphicFramePr>
          <p:nvPr>
            <p:ph idx="1"/>
            <p:extLst>
              <p:ext uri="{D42A27DB-BD31-4B8C-83A1-F6EECF244321}">
                <p14:modId xmlns:p14="http://schemas.microsoft.com/office/powerpoint/2010/main" val="2652118622"/>
              </p:ext>
            </p:extLst>
          </p:nvPr>
        </p:nvGraphicFramePr>
        <p:xfrm>
          <a:off x="838200" y="1953489"/>
          <a:ext cx="10515600" cy="3982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0526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E81884-C48B-941D-FCC8-8CB5CAC5C84F}"/>
              </a:ext>
            </a:extLst>
          </p:cNvPr>
          <p:cNvSpPr>
            <a:spLocks noGrp="1"/>
          </p:cNvSpPr>
          <p:nvPr>
            <p:ph idx="1"/>
          </p:nvPr>
        </p:nvSpPr>
        <p:spPr/>
        <p:txBody>
          <a:bodyPr/>
          <a:lstStyle/>
          <a:p>
            <a:r>
              <a:rPr lang="en-US" dirty="0"/>
              <a:t>Women: Fertility preservation </a:t>
            </a:r>
          </a:p>
          <a:p>
            <a:r>
              <a:rPr lang="en-US" dirty="0"/>
              <a:t>Uterine irradiation can result in vascular insufficiency and fibrotic changes, can impact fertility </a:t>
            </a:r>
          </a:p>
          <a:p>
            <a:r>
              <a:rPr lang="en-US" dirty="0"/>
              <a:t>Pelvic irradiation </a:t>
            </a:r>
          </a:p>
          <a:p>
            <a:pPr lvl="1"/>
            <a:r>
              <a:rPr lang="en-US" sz="1500" dirty="0"/>
              <a:t> risk of sexual dysfunction </a:t>
            </a:r>
          </a:p>
          <a:p>
            <a:pPr lvl="1"/>
            <a:r>
              <a:rPr lang="en-US" sz="1500" dirty="0"/>
              <a:t>Treatment: vaginal lubrication, topical estrogen, pelvic floor therapy </a:t>
            </a:r>
            <a:endParaRPr lang="en-US" dirty="0"/>
          </a:p>
          <a:p>
            <a:r>
              <a:rPr lang="en-US" dirty="0"/>
              <a:t>Men : Fertility preservation </a:t>
            </a:r>
          </a:p>
          <a:p>
            <a:r>
              <a:rPr lang="en-US" sz="1500" dirty="0"/>
              <a:t>Prostate RT</a:t>
            </a:r>
          </a:p>
          <a:p>
            <a:pPr lvl="1"/>
            <a:r>
              <a:rPr lang="en-US" sz="1500" dirty="0"/>
              <a:t>Erectile dysfunction </a:t>
            </a:r>
          </a:p>
          <a:p>
            <a:pPr lvl="1"/>
            <a:r>
              <a:rPr lang="en-US" sz="1500" dirty="0"/>
              <a:t>Treatment: Phosphodiesterase inhibitors, urology consult </a:t>
            </a:r>
          </a:p>
        </p:txBody>
      </p:sp>
      <p:sp>
        <p:nvSpPr>
          <p:cNvPr id="3" name="Title 2">
            <a:extLst>
              <a:ext uri="{FF2B5EF4-FFF2-40B4-BE49-F238E27FC236}">
                <a16:creationId xmlns:a16="http://schemas.microsoft.com/office/drawing/2014/main" id="{80BF1DF9-776D-86D7-072B-88B0160D0510}"/>
              </a:ext>
            </a:extLst>
          </p:cNvPr>
          <p:cNvSpPr>
            <a:spLocks noGrp="1"/>
          </p:cNvSpPr>
          <p:nvPr>
            <p:ph type="title"/>
          </p:nvPr>
        </p:nvSpPr>
        <p:spPr/>
        <p:txBody>
          <a:bodyPr/>
          <a:lstStyle/>
          <a:p>
            <a:r>
              <a:rPr lang="en-US" dirty="0"/>
              <a:t>Sexual and Reproductive effects of Radiation Therapy</a:t>
            </a:r>
            <a:r>
              <a:rPr lang="en-US" baseline="30000" dirty="0"/>
              <a:t>12</a:t>
            </a:r>
          </a:p>
        </p:txBody>
      </p:sp>
    </p:spTree>
    <p:extLst>
      <p:ext uri="{BB962C8B-B14F-4D97-AF65-F5344CB8AC3E}">
        <p14:creationId xmlns:p14="http://schemas.microsoft.com/office/powerpoint/2010/main" val="1596084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A7CC3-A30A-D823-0B81-511EE75C6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3581D1-084A-74F1-1321-6F188B166C9B}"/>
              </a:ext>
            </a:extLst>
          </p:cNvPr>
          <p:cNvSpPr>
            <a:spLocks noGrp="1"/>
          </p:cNvSpPr>
          <p:nvPr>
            <p:ph type="title"/>
          </p:nvPr>
        </p:nvSpPr>
        <p:spPr/>
        <p:txBody>
          <a:bodyPr/>
          <a:lstStyle/>
          <a:p>
            <a:r>
              <a:rPr lang="en-US" dirty="0"/>
              <a:t>Targeted Cancer Therapy </a:t>
            </a:r>
          </a:p>
        </p:txBody>
      </p:sp>
      <p:sp>
        <p:nvSpPr>
          <p:cNvPr id="3" name="Text Placeholder 2">
            <a:extLst>
              <a:ext uri="{FF2B5EF4-FFF2-40B4-BE49-F238E27FC236}">
                <a16:creationId xmlns:a16="http://schemas.microsoft.com/office/drawing/2014/main" id="{1E558265-B0DE-1399-8915-06F4C3E6A5F9}"/>
              </a:ext>
            </a:extLst>
          </p:cNvPr>
          <p:cNvSpPr>
            <a:spLocks noGrp="1"/>
          </p:cNvSpPr>
          <p:nvPr>
            <p:ph type="body" idx="1"/>
          </p:nvPr>
        </p:nvSpPr>
        <p:spPr/>
        <p:txBody>
          <a:bodyPr/>
          <a:lstStyle/>
          <a:p>
            <a:r>
              <a:rPr lang="en-US" dirty="0"/>
              <a:t>Directly or Indirectly attack specific genetic biomarker found in a given cancer</a:t>
            </a:r>
            <a:r>
              <a:rPr lang="en-US" b="1" baseline="30000" dirty="0"/>
              <a:t>16</a:t>
            </a:r>
          </a:p>
        </p:txBody>
      </p:sp>
    </p:spTree>
    <p:extLst>
      <p:ext uri="{BB962C8B-B14F-4D97-AF65-F5344CB8AC3E}">
        <p14:creationId xmlns:p14="http://schemas.microsoft.com/office/powerpoint/2010/main" val="1113892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8AB79-B5D7-4335-0609-59333911E6F5}"/>
              </a:ext>
            </a:extLst>
          </p:cNvPr>
          <p:cNvSpPr>
            <a:spLocks noGrp="1"/>
          </p:cNvSpPr>
          <p:nvPr>
            <p:ph type="title"/>
          </p:nvPr>
        </p:nvSpPr>
        <p:spPr/>
        <p:txBody>
          <a:bodyPr/>
          <a:lstStyle/>
          <a:p>
            <a:r>
              <a:rPr lang="en-US" dirty="0"/>
              <a:t>Targeted Cancer Therapy</a:t>
            </a:r>
            <a:r>
              <a:rPr lang="en-US" baseline="30000" dirty="0"/>
              <a:t>16</a:t>
            </a:r>
          </a:p>
        </p:txBody>
      </p:sp>
      <p:graphicFrame>
        <p:nvGraphicFramePr>
          <p:cNvPr id="4" name="Diagram 3">
            <a:extLst>
              <a:ext uri="{FF2B5EF4-FFF2-40B4-BE49-F238E27FC236}">
                <a16:creationId xmlns:a16="http://schemas.microsoft.com/office/drawing/2014/main" id="{4E5263C3-8A4F-964C-E5D3-82405152E324}"/>
              </a:ext>
            </a:extLst>
          </p:cNvPr>
          <p:cNvGraphicFramePr/>
          <p:nvPr>
            <p:extLst>
              <p:ext uri="{D42A27DB-BD31-4B8C-83A1-F6EECF244321}">
                <p14:modId xmlns:p14="http://schemas.microsoft.com/office/powerpoint/2010/main" val="1280407461"/>
              </p:ext>
            </p:extLst>
          </p:nvPr>
        </p:nvGraphicFramePr>
        <p:xfrm>
          <a:off x="2032000" y="1690688"/>
          <a:ext cx="7560574" cy="4447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610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9C0007B7-A07A-15A0-E09C-8571288444DF}"/>
              </a:ext>
            </a:extLst>
          </p:cNvPr>
          <p:cNvSpPr>
            <a:spLocks noGrp="1"/>
          </p:cNvSpPr>
          <p:nvPr>
            <p:ph idx="1"/>
          </p:nvPr>
        </p:nvSpPr>
        <p:spPr>
          <a:xfrm>
            <a:off x="838200" y="1953489"/>
            <a:ext cx="10515600" cy="3982616"/>
          </a:xfrm>
        </p:spPr>
        <p:txBody>
          <a:bodyPr/>
          <a:lstStyle/>
          <a:p>
            <a:r>
              <a:rPr lang="en-US" dirty="0"/>
              <a:t>Most common side effect – Gastrointestinal </a:t>
            </a:r>
          </a:p>
          <a:p>
            <a:r>
              <a:rPr lang="en-US" dirty="0"/>
              <a:t>Serious side effects </a:t>
            </a:r>
          </a:p>
          <a:p>
            <a:pPr lvl="1"/>
            <a:r>
              <a:rPr lang="en-US" sz="1600" dirty="0"/>
              <a:t>GI perforation </a:t>
            </a:r>
          </a:p>
          <a:p>
            <a:pPr lvl="1"/>
            <a:r>
              <a:rPr lang="en-US" sz="1600" dirty="0"/>
              <a:t>Cardiotoxicity </a:t>
            </a:r>
          </a:p>
          <a:p>
            <a:pPr lvl="1"/>
            <a:r>
              <a:rPr lang="en-US" sz="1600" dirty="0"/>
              <a:t>Pulmonary hypertension </a:t>
            </a:r>
          </a:p>
          <a:p>
            <a:endParaRPr lang="en-US" dirty="0"/>
          </a:p>
          <a:p>
            <a:r>
              <a:rPr lang="en-US" dirty="0"/>
              <a:t>Hypertension </a:t>
            </a:r>
          </a:p>
          <a:p>
            <a:r>
              <a:rPr lang="en-US" dirty="0"/>
              <a:t>Mucositis </a:t>
            </a:r>
          </a:p>
          <a:p>
            <a:r>
              <a:rPr lang="en-US" dirty="0"/>
              <a:t>Dermatologic – hair color loss, nail changes, rash, dry skin </a:t>
            </a:r>
          </a:p>
        </p:txBody>
      </p:sp>
      <p:sp>
        <p:nvSpPr>
          <p:cNvPr id="9" name="Title 2">
            <a:extLst>
              <a:ext uri="{FF2B5EF4-FFF2-40B4-BE49-F238E27FC236}">
                <a16:creationId xmlns:a16="http://schemas.microsoft.com/office/drawing/2014/main" id="{6F88683E-4F2A-2FC9-8BFE-553323E22198}"/>
              </a:ext>
            </a:extLst>
          </p:cNvPr>
          <p:cNvSpPr>
            <a:spLocks noGrp="1"/>
          </p:cNvSpPr>
          <p:nvPr>
            <p:ph type="title"/>
          </p:nvPr>
        </p:nvSpPr>
        <p:spPr>
          <a:xfrm>
            <a:off x="838200" y="365125"/>
            <a:ext cx="10515600" cy="1325563"/>
          </a:xfrm>
        </p:spPr>
        <p:txBody>
          <a:bodyPr/>
          <a:lstStyle/>
          <a:p>
            <a:r>
              <a:rPr lang="en-US" dirty="0"/>
              <a:t>Targeted Cancer Therapy</a:t>
            </a:r>
            <a:r>
              <a:rPr lang="en-US" baseline="30000" dirty="0"/>
              <a:t>17</a:t>
            </a:r>
            <a:r>
              <a:rPr lang="en-US" dirty="0"/>
              <a:t> </a:t>
            </a:r>
          </a:p>
        </p:txBody>
      </p:sp>
    </p:spTree>
    <p:extLst>
      <p:ext uri="{BB962C8B-B14F-4D97-AF65-F5344CB8AC3E}">
        <p14:creationId xmlns:p14="http://schemas.microsoft.com/office/powerpoint/2010/main" val="691352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EDB6D-8EA6-6B13-80E6-C1B7AA82E1FD}"/>
              </a:ext>
            </a:extLst>
          </p:cNvPr>
          <p:cNvSpPr>
            <a:spLocks noGrp="1"/>
          </p:cNvSpPr>
          <p:nvPr>
            <p:ph type="title"/>
          </p:nvPr>
        </p:nvSpPr>
        <p:spPr/>
        <p:txBody>
          <a:bodyPr/>
          <a:lstStyle/>
          <a:p>
            <a:r>
              <a:rPr lang="en-US" dirty="0"/>
              <a:t>Traztuzumab</a:t>
            </a:r>
            <a:r>
              <a:rPr lang="en-US" baseline="30000" dirty="0"/>
              <a:t>2</a:t>
            </a:r>
            <a:r>
              <a:rPr lang="en-US" dirty="0"/>
              <a:t> </a:t>
            </a:r>
          </a:p>
        </p:txBody>
      </p:sp>
      <p:sp>
        <p:nvSpPr>
          <p:cNvPr id="3" name="TextBox 2">
            <a:extLst>
              <a:ext uri="{FF2B5EF4-FFF2-40B4-BE49-F238E27FC236}">
                <a16:creationId xmlns:a16="http://schemas.microsoft.com/office/drawing/2014/main" id="{C010DF87-DE3B-CD4B-5BDA-E680B1D65E04}"/>
              </a:ext>
            </a:extLst>
          </p:cNvPr>
          <p:cNvSpPr txBox="1"/>
          <p:nvPr/>
        </p:nvSpPr>
        <p:spPr>
          <a:xfrm>
            <a:off x="1000664" y="1811547"/>
            <a:ext cx="874718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Humanized monoclonal antibody targets human epidermal growth factor receptor-2 (HER-2)</a:t>
            </a:r>
          </a:p>
          <a:p>
            <a:pPr marL="285750" indent="-285750">
              <a:buFont typeface="Arial" panose="020B0604020202020204" pitchFamily="34" charset="0"/>
              <a:buChar char="•"/>
            </a:pPr>
            <a:r>
              <a:rPr lang="en-US" dirty="0"/>
              <a:t>Used in the management of adjuvant and metastatic breast cancer </a:t>
            </a:r>
          </a:p>
          <a:p>
            <a:endParaRPr lang="en-US" dirty="0"/>
          </a:p>
          <a:p>
            <a:pPr marL="285750" indent="-285750">
              <a:buFont typeface="Arial" panose="020B0604020202020204" pitchFamily="34" charset="0"/>
              <a:buChar char="•"/>
            </a:pPr>
            <a:r>
              <a:rPr lang="en-US" dirty="0"/>
              <a:t>Cardiac dysfunction </a:t>
            </a:r>
          </a:p>
          <a:p>
            <a:pPr marL="742950" lvl="1" indent="-285750">
              <a:buFont typeface="Arial" panose="020B0604020202020204" pitchFamily="34" charset="0"/>
              <a:buChar char="•"/>
            </a:pPr>
            <a:r>
              <a:rPr lang="en-US" dirty="0"/>
              <a:t>Incidence of 3-19% </a:t>
            </a:r>
          </a:p>
          <a:p>
            <a:pPr marL="742950" lvl="1" indent="-285750">
              <a:buFont typeface="Arial" panose="020B0604020202020204" pitchFamily="34" charset="0"/>
              <a:buChar char="•"/>
            </a:pPr>
            <a:r>
              <a:rPr lang="en-US" dirty="0"/>
              <a:t>Rate increased when given with other cardiotoxic agent </a:t>
            </a:r>
          </a:p>
          <a:p>
            <a:pPr marL="742950" lvl="1" indent="-285750">
              <a:buFont typeface="Arial" panose="020B0604020202020204" pitchFamily="34" charset="0"/>
              <a:buChar char="•"/>
            </a:pPr>
            <a:r>
              <a:rPr lang="en-US" dirty="0"/>
              <a:t>Asymptomatic reduction in ejection fraction </a:t>
            </a:r>
          </a:p>
          <a:p>
            <a:pPr marL="742950" lvl="1" indent="-285750">
              <a:buFont typeface="Arial" panose="020B0604020202020204" pitchFamily="34" charset="0"/>
              <a:buChar char="•"/>
            </a:pPr>
            <a:r>
              <a:rPr lang="en-US" dirty="0"/>
              <a:t>Transient, reversible with treatment cessation </a:t>
            </a:r>
          </a:p>
        </p:txBody>
      </p:sp>
    </p:spTree>
    <p:extLst>
      <p:ext uri="{BB962C8B-B14F-4D97-AF65-F5344CB8AC3E}">
        <p14:creationId xmlns:p14="http://schemas.microsoft.com/office/powerpoint/2010/main" val="514253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42D70-E2CF-36D2-3E2C-63EA7FFF0C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14D5E0-2F73-B243-ADFE-73037F1D4094}"/>
              </a:ext>
            </a:extLst>
          </p:cNvPr>
          <p:cNvSpPr>
            <a:spLocks noGrp="1"/>
          </p:cNvSpPr>
          <p:nvPr>
            <p:ph type="ctrTitle"/>
          </p:nvPr>
        </p:nvSpPr>
        <p:spPr>
          <a:xfrm>
            <a:off x="876436" y="425271"/>
            <a:ext cx="8197226" cy="2037624"/>
          </a:xfrm>
        </p:spPr>
        <p:txBody>
          <a:bodyPr/>
          <a:lstStyle/>
          <a:p>
            <a:r>
              <a:rPr lang="en-US" dirty="0"/>
              <a:t>Objectives </a:t>
            </a:r>
          </a:p>
        </p:txBody>
      </p:sp>
      <p:sp>
        <p:nvSpPr>
          <p:cNvPr id="5" name="Subtitle 4">
            <a:extLst>
              <a:ext uri="{FF2B5EF4-FFF2-40B4-BE49-F238E27FC236}">
                <a16:creationId xmlns:a16="http://schemas.microsoft.com/office/drawing/2014/main" id="{912B0AB3-CADF-C38F-EBA8-293178C72E93}"/>
              </a:ext>
            </a:extLst>
          </p:cNvPr>
          <p:cNvSpPr>
            <a:spLocks noGrp="1"/>
          </p:cNvSpPr>
          <p:nvPr>
            <p:ph type="subTitle" idx="1"/>
          </p:nvPr>
        </p:nvSpPr>
        <p:spPr>
          <a:xfrm>
            <a:off x="876436" y="2574219"/>
            <a:ext cx="6528179" cy="3473883"/>
          </a:xfrm>
        </p:spPr>
        <p:txBody>
          <a:bodyPr/>
          <a:lstStyle/>
          <a:p>
            <a:r>
              <a:rPr lang="en-US" dirty="0"/>
              <a:t> Understand Anticancer therapeutics </a:t>
            </a:r>
          </a:p>
          <a:p>
            <a:r>
              <a:rPr lang="en-US" dirty="0"/>
              <a:t>Diagnose and treat common side effects of anticancer therapeutics </a:t>
            </a:r>
          </a:p>
          <a:p>
            <a:endParaRPr lang="en-US" dirty="0"/>
          </a:p>
          <a:p>
            <a:pPr marL="466725" indent="-457200">
              <a:buAutoNum type="arabicPeriod"/>
            </a:pPr>
            <a:r>
              <a:rPr lang="en-US" dirty="0"/>
              <a:t>Chemotherapy </a:t>
            </a:r>
          </a:p>
          <a:p>
            <a:pPr marL="466725" indent="-457200">
              <a:buAutoNum type="arabicPeriod"/>
            </a:pPr>
            <a:r>
              <a:rPr lang="en-US" dirty="0"/>
              <a:t>Radiation Therapy </a:t>
            </a:r>
          </a:p>
          <a:p>
            <a:pPr marL="466725" indent="-457200">
              <a:buAutoNum type="arabicPeriod"/>
            </a:pPr>
            <a:r>
              <a:rPr lang="en-US" dirty="0"/>
              <a:t>Targeted therapy </a:t>
            </a:r>
          </a:p>
          <a:p>
            <a:pPr marL="466725" indent="-457200">
              <a:buAutoNum type="arabicPeriod"/>
            </a:pPr>
            <a:r>
              <a:rPr lang="en-US" dirty="0"/>
              <a:t>Immunotherapy </a:t>
            </a:r>
          </a:p>
        </p:txBody>
      </p:sp>
    </p:spTree>
    <p:extLst>
      <p:ext uri="{BB962C8B-B14F-4D97-AF65-F5344CB8AC3E}">
        <p14:creationId xmlns:p14="http://schemas.microsoft.com/office/powerpoint/2010/main" val="19728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BE41E-4C58-BABC-2201-1362F07873AC}"/>
              </a:ext>
            </a:extLst>
          </p:cNvPr>
          <p:cNvSpPr>
            <a:spLocks noGrp="1"/>
          </p:cNvSpPr>
          <p:nvPr>
            <p:ph type="title"/>
          </p:nvPr>
        </p:nvSpPr>
        <p:spPr>
          <a:xfrm>
            <a:off x="838199" y="95965"/>
            <a:ext cx="4897583" cy="1325563"/>
          </a:xfrm>
        </p:spPr>
        <p:txBody>
          <a:bodyPr/>
          <a:lstStyle/>
          <a:p>
            <a:r>
              <a:rPr lang="en-US" dirty="0"/>
              <a:t>Cardiac toxicity with Targeted Therapy </a:t>
            </a:r>
            <a:r>
              <a:rPr lang="en-US" baseline="30000" dirty="0"/>
              <a:t>2</a:t>
            </a:r>
          </a:p>
        </p:txBody>
      </p:sp>
      <p:sp>
        <p:nvSpPr>
          <p:cNvPr id="3" name="Text Placeholder 2">
            <a:extLst>
              <a:ext uri="{FF2B5EF4-FFF2-40B4-BE49-F238E27FC236}">
                <a16:creationId xmlns:a16="http://schemas.microsoft.com/office/drawing/2014/main" id="{364BBB7C-FAC2-5FC2-B56A-ACBDA03EDDA4}"/>
              </a:ext>
            </a:extLst>
          </p:cNvPr>
          <p:cNvSpPr>
            <a:spLocks noGrp="1"/>
          </p:cNvSpPr>
          <p:nvPr>
            <p:ph type="body" idx="1"/>
          </p:nvPr>
        </p:nvSpPr>
        <p:spPr>
          <a:xfrm>
            <a:off x="838199" y="3792868"/>
            <a:ext cx="4897582" cy="2093977"/>
          </a:xfrm>
        </p:spPr>
        <p:txBody>
          <a:bodyPr/>
          <a:lstStyle/>
          <a:p>
            <a:r>
              <a:rPr lang="en-US" dirty="0"/>
              <a:t>Small molecule inhibitors of tyrosine kinases (TKI) </a:t>
            </a:r>
          </a:p>
          <a:p>
            <a:r>
              <a:rPr lang="en-US" dirty="0"/>
              <a:t>	</a:t>
            </a:r>
            <a:r>
              <a:rPr lang="en-US" dirty="0" err="1"/>
              <a:t>Vandetanib</a:t>
            </a:r>
            <a:r>
              <a:rPr lang="en-US" dirty="0"/>
              <a:t> - QTc prolongation</a:t>
            </a:r>
          </a:p>
        </p:txBody>
      </p:sp>
      <p:sp>
        <p:nvSpPr>
          <p:cNvPr id="4" name="Text Placeholder 3">
            <a:extLst>
              <a:ext uri="{FF2B5EF4-FFF2-40B4-BE49-F238E27FC236}">
                <a16:creationId xmlns:a16="http://schemas.microsoft.com/office/drawing/2014/main" id="{E28E36B1-A252-FC90-FBEC-AAC02223F61C}"/>
              </a:ext>
            </a:extLst>
          </p:cNvPr>
          <p:cNvSpPr>
            <a:spLocks noGrp="1"/>
          </p:cNvSpPr>
          <p:nvPr>
            <p:ph type="body" idx="2"/>
          </p:nvPr>
        </p:nvSpPr>
        <p:spPr>
          <a:xfrm>
            <a:off x="838200" y="1552576"/>
            <a:ext cx="4897582" cy="2240292"/>
          </a:xfrm>
        </p:spPr>
        <p:txBody>
          <a:bodyPr/>
          <a:lstStyle/>
          <a:p>
            <a:r>
              <a:rPr lang="en-US" dirty="0"/>
              <a:t>Vascular endothelial growth factor (VEGF) inhibitors (Example- bevacizumab)</a:t>
            </a:r>
            <a:endParaRPr lang="en-US" sz="1500" dirty="0"/>
          </a:p>
          <a:p>
            <a:pPr lvl="1"/>
            <a:r>
              <a:rPr lang="en-US" sz="1500" dirty="0"/>
              <a:t>Hypertension</a:t>
            </a:r>
          </a:p>
          <a:p>
            <a:pPr lvl="1"/>
            <a:r>
              <a:rPr lang="en-US" sz="1500" dirty="0"/>
              <a:t>Thromboembolic events </a:t>
            </a:r>
          </a:p>
          <a:p>
            <a:pPr lvl="1"/>
            <a:r>
              <a:rPr lang="en-US" sz="1500" dirty="0"/>
              <a:t>Cardiac arrythmia </a:t>
            </a:r>
          </a:p>
          <a:p>
            <a:pPr lvl="1"/>
            <a:r>
              <a:rPr lang="en-US" sz="1500" dirty="0"/>
              <a:t>Cardiomyopathy </a:t>
            </a:r>
            <a:r>
              <a:rPr lang="en-US" dirty="0"/>
              <a:t> </a:t>
            </a:r>
          </a:p>
          <a:p>
            <a:pPr lvl="1"/>
            <a:endParaRPr lang="en-US" dirty="0"/>
          </a:p>
          <a:p>
            <a:endParaRPr lang="en-US" dirty="0"/>
          </a:p>
        </p:txBody>
      </p:sp>
      <p:pic>
        <p:nvPicPr>
          <p:cNvPr id="5" name="Google Shape;338;p75">
            <a:extLst>
              <a:ext uri="{FF2B5EF4-FFF2-40B4-BE49-F238E27FC236}">
                <a16:creationId xmlns:a16="http://schemas.microsoft.com/office/drawing/2014/main" id="{007DB7F4-C287-623A-E5D9-876DFAB6A958}"/>
              </a:ext>
            </a:extLst>
          </p:cNvPr>
          <p:cNvPicPr preferRelativeResize="0"/>
          <p:nvPr/>
        </p:nvPicPr>
        <p:blipFill rotWithShape="1">
          <a:blip r:embed="rId3">
            <a:alphaModFix/>
          </a:blip>
          <a:srcRect/>
          <a:stretch/>
        </p:blipFill>
        <p:spPr>
          <a:xfrm>
            <a:off x="10164585" y="6120365"/>
            <a:ext cx="1297704" cy="547919"/>
          </a:xfrm>
          <a:prstGeom prst="rect">
            <a:avLst/>
          </a:prstGeom>
          <a:noFill/>
          <a:ln>
            <a:noFill/>
          </a:ln>
        </p:spPr>
      </p:pic>
      <p:pic>
        <p:nvPicPr>
          <p:cNvPr id="16" name="Picture Placeholder 15">
            <a:extLst>
              <a:ext uri="{FF2B5EF4-FFF2-40B4-BE49-F238E27FC236}">
                <a16:creationId xmlns:a16="http://schemas.microsoft.com/office/drawing/2014/main" id="{73927283-4A3A-08FF-D69D-69D358F14FA9}"/>
              </a:ext>
            </a:extLst>
          </p:cNvPr>
          <p:cNvPicPr>
            <a:picLocks noGrp="1" noChangeAspect="1"/>
          </p:cNvPicPr>
          <p:nvPr>
            <p:ph type="pic" idx="3"/>
          </p:nvPr>
        </p:nvPicPr>
        <p:blipFill rotWithShape="1">
          <a:blip r:embed="rId4" cstate="email">
            <a:extLst>
              <a:ext uri="{28A0092B-C50C-407E-A947-70E740481C1C}">
                <a14:useLocalDpi xmlns:a14="http://schemas.microsoft.com/office/drawing/2010/main"/>
              </a:ext>
            </a:extLst>
          </a:blip>
          <a:srcRect/>
          <a:stretch>
            <a:fillRect/>
          </a:stretch>
        </p:blipFill>
        <p:spPr>
          <a:xfrm>
            <a:off x="6345631" y="0"/>
            <a:ext cx="5846369" cy="6743698"/>
          </a:xfrm>
        </p:spPr>
      </p:pic>
    </p:spTree>
    <p:extLst>
      <p:ext uri="{BB962C8B-B14F-4D97-AF65-F5344CB8AC3E}">
        <p14:creationId xmlns:p14="http://schemas.microsoft.com/office/powerpoint/2010/main" val="279542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8E225-9BDC-CCE5-4A0E-0EEF44E3D715}"/>
              </a:ext>
            </a:extLst>
          </p:cNvPr>
          <p:cNvSpPr>
            <a:spLocks noGrp="1"/>
          </p:cNvSpPr>
          <p:nvPr>
            <p:ph type="title"/>
          </p:nvPr>
        </p:nvSpPr>
        <p:spPr>
          <a:xfrm>
            <a:off x="838200" y="365125"/>
            <a:ext cx="10515600" cy="1325563"/>
          </a:xfrm>
        </p:spPr>
        <p:txBody>
          <a:bodyPr/>
          <a:lstStyle/>
          <a:p>
            <a:r>
              <a:rPr lang="en-US" dirty="0"/>
              <a:t>Neurotoxicity with their cancer therapy targets</a:t>
            </a:r>
            <a:r>
              <a:rPr lang="en-US" baseline="30000" dirty="0"/>
              <a:t>18</a:t>
            </a:r>
          </a:p>
        </p:txBody>
      </p:sp>
      <p:sp>
        <p:nvSpPr>
          <p:cNvPr id="4" name="Text Placeholder 3">
            <a:extLst>
              <a:ext uri="{FF2B5EF4-FFF2-40B4-BE49-F238E27FC236}">
                <a16:creationId xmlns:a16="http://schemas.microsoft.com/office/drawing/2014/main" id="{945340D0-A078-0D67-8A6D-1E34386EB965}"/>
              </a:ext>
            </a:extLst>
          </p:cNvPr>
          <p:cNvSpPr>
            <a:spLocks noGrp="1"/>
          </p:cNvSpPr>
          <p:nvPr>
            <p:ph idx="4294967295"/>
          </p:nvPr>
        </p:nvSpPr>
        <p:spPr>
          <a:xfrm>
            <a:off x="6672649" y="5339332"/>
            <a:ext cx="4681151" cy="640706"/>
          </a:xfrm>
        </p:spPr>
        <p:txBody>
          <a:bodyPr vert="horz" lIns="91440" tIns="45720" rIns="91440" bIns="45720" rtlCol="0" anchor="t">
            <a:normAutofit fontScale="77500" lnSpcReduction="20000"/>
          </a:bodyPr>
          <a:lstStyle/>
          <a:p>
            <a:pPr marL="0" indent="0">
              <a:buNone/>
            </a:pPr>
            <a:r>
              <a:rPr lang="en-US" dirty="0"/>
              <a:t>Figure by </a:t>
            </a:r>
            <a:r>
              <a:rPr lang="en-US" dirty="0" err="1"/>
              <a:t>Zucas</a:t>
            </a:r>
            <a:r>
              <a:rPr lang="en-US" dirty="0"/>
              <a:t> et al from Neuro-oncology 2018 </a:t>
            </a:r>
            <a:r>
              <a:rPr lang="en-US" b="1" baseline="30000" dirty="0"/>
              <a:t>18</a:t>
            </a:r>
          </a:p>
        </p:txBody>
      </p:sp>
      <p:pic>
        <p:nvPicPr>
          <p:cNvPr id="9" name="Picture 8">
            <a:extLst>
              <a:ext uri="{FF2B5EF4-FFF2-40B4-BE49-F238E27FC236}">
                <a16:creationId xmlns:a16="http://schemas.microsoft.com/office/drawing/2014/main" id="{244053FB-ABA1-39C2-316E-A6C079E35FFF}"/>
              </a:ext>
            </a:extLst>
          </p:cNvPr>
          <p:cNvPicPr>
            <a:picLocks noChangeAspect="1"/>
          </p:cNvPicPr>
          <p:nvPr/>
        </p:nvPicPr>
        <p:blipFill>
          <a:blip r:embed="rId3"/>
          <a:stretch>
            <a:fillRect/>
          </a:stretch>
        </p:blipFill>
        <p:spPr>
          <a:xfrm>
            <a:off x="0" y="1686638"/>
            <a:ext cx="6560110" cy="5171362"/>
          </a:xfrm>
          <a:prstGeom prst="rect">
            <a:avLst/>
          </a:prstGeom>
        </p:spPr>
      </p:pic>
    </p:spTree>
    <p:extLst>
      <p:ext uri="{BB962C8B-B14F-4D97-AF65-F5344CB8AC3E}">
        <p14:creationId xmlns:p14="http://schemas.microsoft.com/office/powerpoint/2010/main" val="2188942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E92A-ECEE-E6E6-FE97-BE6F550E367F}"/>
              </a:ext>
            </a:extLst>
          </p:cNvPr>
          <p:cNvSpPr>
            <a:spLocks noGrp="1"/>
          </p:cNvSpPr>
          <p:nvPr>
            <p:ph type="title"/>
          </p:nvPr>
        </p:nvSpPr>
        <p:spPr/>
        <p:txBody>
          <a:bodyPr/>
          <a:lstStyle/>
          <a:p>
            <a:r>
              <a:rPr lang="en-US" dirty="0"/>
              <a:t>Common Drug Interactions of Targeted Cancer Therapy</a:t>
            </a:r>
            <a:r>
              <a:rPr lang="en-US" baseline="30000" dirty="0"/>
              <a:t>16</a:t>
            </a:r>
          </a:p>
        </p:txBody>
      </p:sp>
      <p:graphicFrame>
        <p:nvGraphicFramePr>
          <p:cNvPr id="3" name="Diagram 2">
            <a:extLst>
              <a:ext uri="{FF2B5EF4-FFF2-40B4-BE49-F238E27FC236}">
                <a16:creationId xmlns:a16="http://schemas.microsoft.com/office/drawing/2014/main" id="{285BF4EF-E19A-53E9-E434-599EBF40FF91}"/>
              </a:ext>
            </a:extLst>
          </p:cNvPr>
          <p:cNvGraphicFramePr/>
          <p:nvPr>
            <p:extLst>
              <p:ext uri="{D42A27DB-BD31-4B8C-83A1-F6EECF244321}">
                <p14:modId xmlns:p14="http://schemas.microsoft.com/office/powerpoint/2010/main" val="1206497125"/>
              </p:ext>
            </p:extLst>
          </p:nvPr>
        </p:nvGraphicFramePr>
        <p:xfrm>
          <a:off x="1017916" y="1690688"/>
          <a:ext cx="9506309" cy="4447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4563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F50E4-0BBD-C99A-3EA6-D1AB666B7C86}"/>
              </a:ext>
            </a:extLst>
          </p:cNvPr>
          <p:cNvSpPr>
            <a:spLocks noGrp="1"/>
          </p:cNvSpPr>
          <p:nvPr>
            <p:ph type="title"/>
          </p:nvPr>
        </p:nvSpPr>
        <p:spPr/>
        <p:txBody>
          <a:bodyPr/>
          <a:lstStyle/>
          <a:p>
            <a:r>
              <a:rPr lang="en-US" dirty="0"/>
              <a:t>Mucositis with targeted anticancer therapies</a:t>
            </a:r>
            <a:r>
              <a:rPr lang="en-US" baseline="30000" dirty="0"/>
              <a:t>6</a:t>
            </a:r>
          </a:p>
        </p:txBody>
      </p:sp>
      <p:sp>
        <p:nvSpPr>
          <p:cNvPr id="3" name="Text Placeholder 2">
            <a:extLst>
              <a:ext uri="{FF2B5EF4-FFF2-40B4-BE49-F238E27FC236}">
                <a16:creationId xmlns:a16="http://schemas.microsoft.com/office/drawing/2014/main" id="{986642B0-27DC-50D4-249E-CD26A50CD654}"/>
              </a:ext>
            </a:extLst>
          </p:cNvPr>
          <p:cNvSpPr>
            <a:spLocks noGrp="1"/>
          </p:cNvSpPr>
          <p:nvPr>
            <p:ph type="body" idx="1"/>
          </p:nvPr>
        </p:nvSpPr>
        <p:spPr/>
        <p:txBody>
          <a:bodyPr/>
          <a:lstStyle/>
          <a:p>
            <a:r>
              <a:rPr lang="en-US" dirty="0" err="1"/>
              <a:t>mTor</a:t>
            </a:r>
            <a:r>
              <a:rPr lang="en-US" dirty="0"/>
              <a:t> Inhibitors (everolimus) </a:t>
            </a:r>
          </a:p>
        </p:txBody>
      </p:sp>
      <p:sp>
        <p:nvSpPr>
          <p:cNvPr id="4" name="Text Placeholder 3">
            <a:extLst>
              <a:ext uri="{FF2B5EF4-FFF2-40B4-BE49-F238E27FC236}">
                <a16:creationId xmlns:a16="http://schemas.microsoft.com/office/drawing/2014/main" id="{EC8FAB92-CA84-31D0-AF24-5428BA16F94C}"/>
              </a:ext>
            </a:extLst>
          </p:cNvPr>
          <p:cNvSpPr>
            <a:spLocks noGrp="1"/>
          </p:cNvSpPr>
          <p:nvPr>
            <p:ph type="body" idx="2"/>
          </p:nvPr>
        </p:nvSpPr>
        <p:spPr/>
        <p:txBody>
          <a:bodyPr/>
          <a:lstStyle/>
          <a:p>
            <a:r>
              <a:rPr lang="en-US" dirty="0"/>
              <a:t>Tyrosine Kinase inhibitors </a:t>
            </a:r>
          </a:p>
        </p:txBody>
      </p:sp>
      <p:sp>
        <p:nvSpPr>
          <p:cNvPr id="5" name="Text Placeholder 4">
            <a:extLst>
              <a:ext uri="{FF2B5EF4-FFF2-40B4-BE49-F238E27FC236}">
                <a16:creationId xmlns:a16="http://schemas.microsoft.com/office/drawing/2014/main" id="{D8655740-2800-EFC5-ED28-8FB14B4054D5}"/>
              </a:ext>
            </a:extLst>
          </p:cNvPr>
          <p:cNvSpPr>
            <a:spLocks noGrp="1"/>
          </p:cNvSpPr>
          <p:nvPr>
            <p:ph type="body" idx="3"/>
          </p:nvPr>
        </p:nvSpPr>
        <p:spPr/>
        <p:txBody>
          <a:bodyPr/>
          <a:lstStyle/>
          <a:p>
            <a:r>
              <a:rPr lang="en-US" dirty="0" err="1"/>
              <a:t>Sunitibib</a:t>
            </a:r>
            <a:r>
              <a:rPr lang="en-US" dirty="0"/>
              <a:t>, sorafenib </a:t>
            </a:r>
          </a:p>
          <a:p>
            <a:r>
              <a:rPr lang="en-US" dirty="0"/>
              <a:t>Burning sensation and oral sensitivity </a:t>
            </a:r>
          </a:p>
        </p:txBody>
      </p:sp>
      <p:sp>
        <p:nvSpPr>
          <p:cNvPr id="6" name="Text Placeholder 5">
            <a:extLst>
              <a:ext uri="{FF2B5EF4-FFF2-40B4-BE49-F238E27FC236}">
                <a16:creationId xmlns:a16="http://schemas.microsoft.com/office/drawing/2014/main" id="{540F125A-BF3C-CDA3-46C9-8DF858C01DCC}"/>
              </a:ext>
            </a:extLst>
          </p:cNvPr>
          <p:cNvSpPr>
            <a:spLocks noGrp="1"/>
          </p:cNvSpPr>
          <p:nvPr>
            <p:ph type="body" idx="4"/>
          </p:nvPr>
        </p:nvSpPr>
        <p:spPr/>
        <p:txBody>
          <a:bodyPr/>
          <a:lstStyle/>
          <a:p>
            <a:r>
              <a:rPr lang="en-US" dirty="0"/>
              <a:t>BRAF inhibitors </a:t>
            </a:r>
          </a:p>
        </p:txBody>
      </p:sp>
      <p:sp>
        <p:nvSpPr>
          <p:cNvPr id="7" name="Text Placeholder 6">
            <a:extLst>
              <a:ext uri="{FF2B5EF4-FFF2-40B4-BE49-F238E27FC236}">
                <a16:creationId xmlns:a16="http://schemas.microsoft.com/office/drawing/2014/main" id="{AC6BEA4E-E47C-417F-FCB4-D7B991E20B16}"/>
              </a:ext>
            </a:extLst>
          </p:cNvPr>
          <p:cNvSpPr>
            <a:spLocks noGrp="1"/>
          </p:cNvSpPr>
          <p:nvPr>
            <p:ph type="body" idx="5"/>
          </p:nvPr>
        </p:nvSpPr>
        <p:spPr/>
        <p:txBody>
          <a:bodyPr/>
          <a:lstStyle/>
          <a:p>
            <a:r>
              <a:rPr lang="en-US" dirty="0"/>
              <a:t>Vemurafenib, dabrafenib </a:t>
            </a:r>
          </a:p>
          <a:p>
            <a:r>
              <a:rPr lang="en-US" dirty="0"/>
              <a:t>Hyperkeratotic oral mucosal lesions </a:t>
            </a:r>
          </a:p>
        </p:txBody>
      </p:sp>
      <p:sp>
        <p:nvSpPr>
          <p:cNvPr id="8" name="Text Placeholder 7">
            <a:extLst>
              <a:ext uri="{FF2B5EF4-FFF2-40B4-BE49-F238E27FC236}">
                <a16:creationId xmlns:a16="http://schemas.microsoft.com/office/drawing/2014/main" id="{4C1B734B-DBB6-BC4B-6B3C-F5AB32D049ED}"/>
              </a:ext>
            </a:extLst>
          </p:cNvPr>
          <p:cNvSpPr>
            <a:spLocks noGrp="1"/>
          </p:cNvSpPr>
          <p:nvPr>
            <p:ph type="body" idx="6"/>
          </p:nvPr>
        </p:nvSpPr>
        <p:spPr/>
        <p:txBody>
          <a:bodyPr/>
          <a:lstStyle/>
          <a:p>
            <a:r>
              <a:rPr lang="en-US" dirty="0"/>
              <a:t>Painful oral ulcers – stomatitis</a:t>
            </a:r>
          </a:p>
          <a:p>
            <a:r>
              <a:rPr lang="en-US" dirty="0"/>
              <a:t>Treatment: topical steroids </a:t>
            </a:r>
          </a:p>
          <a:p>
            <a:pPr lvl="1"/>
            <a:r>
              <a:rPr lang="en-US" sz="1500" dirty="0"/>
              <a:t>Dexamethasone 1mg mouth rinse </a:t>
            </a:r>
            <a:r>
              <a:rPr lang="en-US" sz="1500" dirty="0" err="1"/>
              <a:t>swich</a:t>
            </a:r>
            <a:r>
              <a:rPr lang="en-US" sz="1500" dirty="0"/>
              <a:t> and spit  </a:t>
            </a:r>
          </a:p>
        </p:txBody>
      </p:sp>
    </p:spTree>
    <p:extLst>
      <p:ext uri="{BB962C8B-B14F-4D97-AF65-F5344CB8AC3E}">
        <p14:creationId xmlns:p14="http://schemas.microsoft.com/office/powerpoint/2010/main" val="2530357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F2C7F-32B8-BD36-D936-735F659DBDFC}"/>
              </a:ext>
            </a:extLst>
          </p:cNvPr>
          <p:cNvSpPr>
            <a:spLocks noGrp="1"/>
          </p:cNvSpPr>
          <p:nvPr>
            <p:ph type="title"/>
          </p:nvPr>
        </p:nvSpPr>
        <p:spPr/>
        <p:txBody>
          <a:bodyPr/>
          <a:lstStyle/>
          <a:p>
            <a:r>
              <a:rPr lang="en-US" dirty="0"/>
              <a:t>Immunotherapy </a:t>
            </a:r>
          </a:p>
        </p:txBody>
      </p:sp>
      <p:sp>
        <p:nvSpPr>
          <p:cNvPr id="3" name="Text Placeholder 2">
            <a:extLst>
              <a:ext uri="{FF2B5EF4-FFF2-40B4-BE49-F238E27FC236}">
                <a16:creationId xmlns:a16="http://schemas.microsoft.com/office/drawing/2014/main" id="{D3DC6052-D19D-CE89-55E7-4A05C2332E90}"/>
              </a:ext>
            </a:extLst>
          </p:cNvPr>
          <p:cNvSpPr>
            <a:spLocks noGrp="1"/>
          </p:cNvSpPr>
          <p:nvPr>
            <p:ph type="body" idx="1"/>
          </p:nvPr>
        </p:nvSpPr>
        <p:spPr/>
        <p:txBody>
          <a:bodyPr/>
          <a:lstStyle/>
          <a:p>
            <a:r>
              <a:rPr lang="en-US" dirty="0"/>
              <a:t>Immune Checkpoint Inhibitors are immunomodulatory antibodies that enhance the immune system to treat cancer </a:t>
            </a:r>
          </a:p>
        </p:txBody>
      </p:sp>
    </p:spTree>
    <p:extLst>
      <p:ext uri="{BB962C8B-B14F-4D97-AF65-F5344CB8AC3E}">
        <p14:creationId xmlns:p14="http://schemas.microsoft.com/office/powerpoint/2010/main" val="13031696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2A5CA-BC92-3B63-0F39-1980A965A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AAB271-A440-971C-A5A6-F3B13765CBC2}"/>
              </a:ext>
            </a:extLst>
          </p:cNvPr>
          <p:cNvSpPr>
            <a:spLocks noGrp="1"/>
          </p:cNvSpPr>
          <p:nvPr>
            <p:ph type="title"/>
          </p:nvPr>
        </p:nvSpPr>
        <p:spPr>
          <a:xfrm>
            <a:off x="831850" y="1439414"/>
            <a:ext cx="7169150" cy="2091418"/>
          </a:xfrm>
        </p:spPr>
        <p:txBody>
          <a:bodyPr/>
          <a:lstStyle/>
          <a:p>
            <a:r>
              <a:rPr lang="en-US" dirty="0"/>
              <a:t>Immune Related Adverse Events (</a:t>
            </a:r>
            <a:r>
              <a:rPr lang="en-US" dirty="0" err="1"/>
              <a:t>irAEs</a:t>
            </a:r>
            <a:r>
              <a:rPr lang="en-US" dirty="0"/>
              <a:t>)</a:t>
            </a:r>
            <a:r>
              <a:rPr lang="en-US" baseline="30000" dirty="0"/>
              <a:t>19</a:t>
            </a:r>
          </a:p>
        </p:txBody>
      </p:sp>
      <p:sp>
        <p:nvSpPr>
          <p:cNvPr id="5" name="Text Placeholder 4">
            <a:extLst>
              <a:ext uri="{FF2B5EF4-FFF2-40B4-BE49-F238E27FC236}">
                <a16:creationId xmlns:a16="http://schemas.microsoft.com/office/drawing/2014/main" id="{C91BAF82-98C0-C859-8A6F-7751DC252D92}"/>
              </a:ext>
            </a:extLst>
          </p:cNvPr>
          <p:cNvSpPr>
            <a:spLocks noGrp="1"/>
          </p:cNvSpPr>
          <p:nvPr>
            <p:ph type="body" idx="1"/>
          </p:nvPr>
        </p:nvSpPr>
        <p:spPr/>
        <p:txBody>
          <a:bodyPr/>
          <a:lstStyle/>
          <a:p>
            <a:r>
              <a:rPr lang="en-US" dirty="0"/>
              <a:t>Anti PD1 (pembrolizumab) </a:t>
            </a:r>
          </a:p>
          <a:p>
            <a:r>
              <a:rPr lang="en-US" dirty="0"/>
              <a:t>Anti PD-L1 (Durvalumab)</a:t>
            </a:r>
          </a:p>
          <a:p>
            <a:r>
              <a:rPr lang="en-US" dirty="0"/>
              <a:t>Anti CTLA-4 (</a:t>
            </a:r>
            <a:r>
              <a:rPr lang="en-US" dirty="0" err="1"/>
              <a:t>Ipilumab</a:t>
            </a:r>
            <a:r>
              <a:rPr lang="en-US" dirty="0"/>
              <a:t>) </a:t>
            </a:r>
          </a:p>
        </p:txBody>
      </p:sp>
    </p:spTree>
    <p:extLst>
      <p:ext uri="{BB962C8B-B14F-4D97-AF65-F5344CB8AC3E}">
        <p14:creationId xmlns:p14="http://schemas.microsoft.com/office/powerpoint/2010/main" val="150351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74FA-E3F5-2BB5-818A-A0FC81B9E862}"/>
              </a:ext>
            </a:extLst>
          </p:cNvPr>
          <p:cNvSpPr>
            <a:spLocks noGrp="1"/>
          </p:cNvSpPr>
          <p:nvPr>
            <p:ph type="title"/>
          </p:nvPr>
        </p:nvSpPr>
        <p:spPr>
          <a:xfrm>
            <a:off x="838200" y="365125"/>
            <a:ext cx="10515600" cy="1325563"/>
          </a:xfrm>
        </p:spPr>
        <p:txBody>
          <a:bodyPr/>
          <a:lstStyle/>
          <a:p>
            <a:r>
              <a:rPr lang="en-US" dirty="0"/>
              <a:t>Immunotherapy Related Adverse Effects (</a:t>
            </a:r>
            <a:r>
              <a:rPr lang="en-US" dirty="0" err="1"/>
              <a:t>irAEs</a:t>
            </a:r>
            <a:r>
              <a:rPr lang="en-US" dirty="0"/>
              <a:t>)</a:t>
            </a:r>
            <a:r>
              <a:rPr lang="en-US" baseline="30000" dirty="0"/>
              <a:t>19</a:t>
            </a:r>
          </a:p>
        </p:txBody>
      </p:sp>
      <p:sp>
        <p:nvSpPr>
          <p:cNvPr id="3" name="Text Placeholder 2">
            <a:extLst>
              <a:ext uri="{FF2B5EF4-FFF2-40B4-BE49-F238E27FC236}">
                <a16:creationId xmlns:a16="http://schemas.microsoft.com/office/drawing/2014/main" id="{07BE819F-2E26-37C1-8689-EC4896E06ED3}"/>
              </a:ext>
            </a:extLst>
          </p:cNvPr>
          <p:cNvSpPr>
            <a:spLocks noGrp="1"/>
          </p:cNvSpPr>
          <p:nvPr>
            <p:ph type="body" idx="1"/>
          </p:nvPr>
        </p:nvSpPr>
        <p:spPr>
          <a:xfrm>
            <a:off x="799481" y="2713859"/>
            <a:ext cx="5004419" cy="3346277"/>
          </a:xfrm>
        </p:spPr>
        <p:txBody>
          <a:bodyPr/>
          <a:lstStyle/>
          <a:p>
            <a:r>
              <a:rPr lang="en-US" dirty="0"/>
              <a:t>Dermatologic </a:t>
            </a:r>
          </a:p>
          <a:p>
            <a:r>
              <a:rPr lang="en-US" dirty="0"/>
              <a:t>Gastrointestinal –Diarrhea/colitis  </a:t>
            </a:r>
          </a:p>
          <a:p>
            <a:r>
              <a:rPr lang="en-US" dirty="0"/>
              <a:t>Hepatotoxicity </a:t>
            </a:r>
          </a:p>
          <a:p>
            <a:r>
              <a:rPr lang="en-US" dirty="0"/>
              <a:t>Pneumonitis </a:t>
            </a:r>
          </a:p>
          <a:p>
            <a:r>
              <a:rPr lang="en-US" dirty="0"/>
              <a:t>Endocrinopathies </a:t>
            </a:r>
          </a:p>
        </p:txBody>
      </p:sp>
      <p:sp>
        <p:nvSpPr>
          <p:cNvPr id="4" name="Text Placeholder 3">
            <a:extLst>
              <a:ext uri="{FF2B5EF4-FFF2-40B4-BE49-F238E27FC236}">
                <a16:creationId xmlns:a16="http://schemas.microsoft.com/office/drawing/2014/main" id="{0C73F303-7405-B656-02AD-A780E0D28555}"/>
              </a:ext>
            </a:extLst>
          </p:cNvPr>
          <p:cNvSpPr>
            <a:spLocks noGrp="1"/>
          </p:cNvSpPr>
          <p:nvPr>
            <p:ph type="body" idx="2"/>
          </p:nvPr>
        </p:nvSpPr>
        <p:spPr>
          <a:xfrm>
            <a:off x="799484" y="2105445"/>
            <a:ext cx="5004416" cy="419533"/>
          </a:xfrm>
        </p:spPr>
        <p:txBody>
          <a:bodyPr/>
          <a:lstStyle/>
          <a:p>
            <a:r>
              <a:rPr lang="en-US" dirty="0"/>
              <a:t>Most common Toxicities  </a:t>
            </a:r>
          </a:p>
          <a:p>
            <a:endParaRPr lang="en-US" dirty="0"/>
          </a:p>
        </p:txBody>
      </p:sp>
      <p:sp>
        <p:nvSpPr>
          <p:cNvPr id="5" name="Text Placeholder 4">
            <a:extLst>
              <a:ext uri="{FF2B5EF4-FFF2-40B4-BE49-F238E27FC236}">
                <a16:creationId xmlns:a16="http://schemas.microsoft.com/office/drawing/2014/main" id="{E265DE17-A7DD-F47E-AC49-FF4E7A0CAF0D}"/>
              </a:ext>
            </a:extLst>
          </p:cNvPr>
          <p:cNvSpPr>
            <a:spLocks noGrp="1"/>
          </p:cNvSpPr>
          <p:nvPr>
            <p:ph type="body" idx="3"/>
          </p:nvPr>
        </p:nvSpPr>
        <p:spPr>
          <a:xfrm>
            <a:off x="6419844" y="2105445"/>
            <a:ext cx="4972288" cy="419533"/>
          </a:xfrm>
        </p:spPr>
        <p:txBody>
          <a:bodyPr/>
          <a:lstStyle/>
          <a:p>
            <a:r>
              <a:rPr lang="en-US" dirty="0"/>
              <a:t>Less Common Toxicities </a:t>
            </a:r>
          </a:p>
          <a:p>
            <a:endParaRPr lang="en-US" dirty="0"/>
          </a:p>
        </p:txBody>
      </p:sp>
      <p:sp>
        <p:nvSpPr>
          <p:cNvPr id="6" name="Text Placeholder 5">
            <a:extLst>
              <a:ext uri="{FF2B5EF4-FFF2-40B4-BE49-F238E27FC236}">
                <a16:creationId xmlns:a16="http://schemas.microsoft.com/office/drawing/2014/main" id="{9F08F799-85AA-572F-7F73-2B78B6060E58}"/>
              </a:ext>
            </a:extLst>
          </p:cNvPr>
          <p:cNvSpPr>
            <a:spLocks noGrp="1"/>
          </p:cNvSpPr>
          <p:nvPr>
            <p:ph type="body" idx="4"/>
          </p:nvPr>
        </p:nvSpPr>
        <p:spPr>
          <a:xfrm>
            <a:off x="6413500" y="2713859"/>
            <a:ext cx="4979019" cy="3346277"/>
          </a:xfrm>
        </p:spPr>
        <p:txBody>
          <a:bodyPr/>
          <a:lstStyle/>
          <a:p>
            <a:r>
              <a:rPr lang="en-US" dirty="0"/>
              <a:t>Renal </a:t>
            </a:r>
          </a:p>
          <a:p>
            <a:r>
              <a:rPr lang="en-US" dirty="0"/>
              <a:t>Exocrine Pancreas </a:t>
            </a:r>
          </a:p>
          <a:p>
            <a:r>
              <a:rPr lang="en-US" dirty="0"/>
              <a:t>CNS </a:t>
            </a:r>
          </a:p>
          <a:p>
            <a:r>
              <a:rPr lang="en-US" dirty="0"/>
              <a:t>Cardiovascular </a:t>
            </a:r>
          </a:p>
          <a:p>
            <a:r>
              <a:rPr lang="en-US" dirty="0"/>
              <a:t>Hematologic </a:t>
            </a:r>
          </a:p>
          <a:p>
            <a:r>
              <a:rPr lang="en-US" dirty="0" err="1"/>
              <a:t>Opthalmologic</a:t>
            </a:r>
            <a:r>
              <a:rPr lang="en-US" dirty="0"/>
              <a:t> </a:t>
            </a:r>
          </a:p>
          <a:p>
            <a:r>
              <a:rPr lang="en-US" dirty="0"/>
              <a:t>Rheumatologic </a:t>
            </a:r>
          </a:p>
          <a:p>
            <a:r>
              <a:rPr lang="en-US" dirty="0" err="1"/>
              <a:t>Musculoloskeletal</a:t>
            </a:r>
            <a:r>
              <a:rPr lang="en-US" dirty="0"/>
              <a:t> </a:t>
            </a:r>
          </a:p>
          <a:p>
            <a:endParaRPr lang="en-US" dirty="0"/>
          </a:p>
        </p:txBody>
      </p:sp>
    </p:spTree>
    <p:extLst>
      <p:ext uri="{BB962C8B-B14F-4D97-AF65-F5344CB8AC3E}">
        <p14:creationId xmlns:p14="http://schemas.microsoft.com/office/powerpoint/2010/main" val="158498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091CD-D2F0-7046-C545-787E609FBA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26210-399B-B885-6D2C-E813F9AE1669}"/>
              </a:ext>
            </a:extLst>
          </p:cNvPr>
          <p:cNvSpPr>
            <a:spLocks noGrp="1"/>
          </p:cNvSpPr>
          <p:nvPr>
            <p:ph type="title"/>
          </p:nvPr>
        </p:nvSpPr>
        <p:spPr>
          <a:xfrm>
            <a:off x="838200" y="365125"/>
            <a:ext cx="10515600" cy="1325563"/>
          </a:xfrm>
        </p:spPr>
        <p:txBody>
          <a:bodyPr/>
          <a:lstStyle/>
          <a:p>
            <a:r>
              <a:rPr lang="en-US" dirty="0"/>
              <a:t>Immunotherapy Related Dermatologic Adverse Effects</a:t>
            </a:r>
            <a:r>
              <a:rPr lang="en-US" baseline="30000" dirty="0"/>
              <a:t>19</a:t>
            </a:r>
          </a:p>
        </p:txBody>
      </p:sp>
      <p:sp>
        <p:nvSpPr>
          <p:cNvPr id="3" name="Text Placeholder 2">
            <a:extLst>
              <a:ext uri="{FF2B5EF4-FFF2-40B4-BE49-F238E27FC236}">
                <a16:creationId xmlns:a16="http://schemas.microsoft.com/office/drawing/2014/main" id="{57935D94-C48D-F194-67F3-48B015C4434A}"/>
              </a:ext>
            </a:extLst>
          </p:cNvPr>
          <p:cNvSpPr>
            <a:spLocks noGrp="1"/>
          </p:cNvSpPr>
          <p:nvPr>
            <p:ph type="body" idx="1"/>
          </p:nvPr>
        </p:nvSpPr>
        <p:spPr>
          <a:xfrm>
            <a:off x="860445" y="2953386"/>
            <a:ext cx="4913777" cy="2540888"/>
          </a:xfrm>
        </p:spPr>
        <p:txBody>
          <a:bodyPr/>
          <a:lstStyle/>
          <a:p>
            <a:r>
              <a:rPr lang="en-US" dirty="0"/>
              <a:t>Most common clinical presentation: Rash, pruritic, vitiligo </a:t>
            </a:r>
          </a:p>
          <a:p>
            <a:r>
              <a:rPr lang="en-US" dirty="0"/>
              <a:t>Onset: usually within 3 weeks after initiation of ipilimumab </a:t>
            </a:r>
          </a:p>
          <a:p>
            <a:pPr marL="10795"/>
            <a:r>
              <a:rPr lang="en-US" dirty="0"/>
              <a:t>          : usually 6 weeks within initiation of PD-1</a:t>
            </a:r>
          </a:p>
        </p:txBody>
      </p:sp>
      <p:sp>
        <p:nvSpPr>
          <p:cNvPr id="4" name="Text Placeholder 3">
            <a:extLst>
              <a:ext uri="{FF2B5EF4-FFF2-40B4-BE49-F238E27FC236}">
                <a16:creationId xmlns:a16="http://schemas.microsoft.com/office/drawing/2014/main" id="{7E385091-DA90-A3F2-6E7E-135699B60209}"/>
              </a:ext>
            </a:extLst>
          </p:cNvPr>
          <p:cNvSpPr>
            <a:spLocks noGrp="1"/>
          </p:cNvSpPr>
          <p:nvPr>
            <p:ph type="body" idx="2"/>
          </p:nvPr>
        </p:nvSpPr>
        <p:spPr>
          <a:xfrm>
            <a:off x="6436591" y="2953386"/>
            <a:ext cx="4907596" cy="2540888"/>
          </a:xfrm>
        </p:spPr>
        <p:txBody>
          <a:bodyPr/>
          <a:lstStyle/>
          <a:p>
            <a:r>
              <a:rPr lang="en-US" dirty="0"/>
              <a:t>Management</a:t>
            </a:r>
          </a:p>
          <a:p>
            <a:pPr marL="296863" indent="-285750">
              <a:buFontTx/>
              <a:buChar char="-"/>
            </a:pPr>
            <a:r>
              <a:rPr lang="en-US" dirty="0"/>
              <a:t>Dermatologist referral </a:t>
            </a:r>
          </a:p>
          <a:p>
            <a:pPr marL="296863" indent="-285750">
              <a:buFontTx/>
              <a:buChar char="-"/>
            </a:pPr>
            <a:r>
              <a:rPr lang="en-US" dirty="0"/>
              <a:t>Discontinue immune check point inhibitor </a:t>
            </a:r>
          </a:p>
          <a:p>
            <a:pPr marL="296863" indent="-285750">
              <a:buFontTx/>
              <a:buChar char="-"/>
            </a:pPr>
            <a:r>
              <a:rPr lang="en-US" dirty="0"/>
              <a:t>Topical corticosteroids/emollients </a:t>
            </a:r>
          </a:p>
          <a:p>
            <a:pPr marL="296863" indent="-285750">
              <a:buFontTx/>
              <a:buChar char="-"/>
            </a:pPr>
            <a:r>
              <a:rPr lang="en-US" dirty="0"/>
              <a:t>Grade 3:  Steroids </a:t>
            </a:r>
          </a:p>
          <a:p>
            <a:pPr marL="296863" indent="-285750">
              <a:buFontTx/>
              <a:buChar char="-"/>
            </a:pPr>
            <a:r>
              <a:rPr lang="en-US" dirty="0"/>
              <a:t>Grade 4: IV steroids </a:t>
            </a:r>
          </a:p>
          <a:p>
            <a:endParaRPr lang="en-US" dirty="0"/>
          </a:p>
        </p:txBody>
      </p:sp>
    </p:spTree>
    <p:extLst>
      <p:ext uri="{BB962C8B-B14F-4D97-AF65-F5344CB8AC3E}">
        <p14:creationId xmlns:p14="http://schemas.microsoft.com/office/powerpoint/2010/main" val="1835389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6D283-E7D8-9BAA-B051-855047761897}"/>
              </a:ext>
            </a:extLst>
          </p:cNvPr>
          <p:cNvSpPr>
            <a:spLocks noGrp="1"/>
          </p:cNvSpPr>
          <p:nvPr>
            <p:ph type="title"/>
          </p:nvPr>
        </p:nvSpPr>
        <p:spPr>
          <a:xfrm>
            <a:off x="838200" y="365125"/>
            <a:ext cx="10515600" cy="1325563"/>
          </a:xfrm>
        </p:spPr>
        <p:txBody>
          <a:bodyPr/>
          <a:lstStyle/>
          <a:p>
            <a:r>
              <a:rPr lang="en-US" dirty="0"/>
              <a:t>Immunotherapy Related Gastrointestinal Adverse Effects</a:t>
            </a:r>
            <a:r>
              <a:rPr lang="en-US" baseline="30000" dirty="0"/>
              <a:t>19</a:t>
            </a:r>
          </a:p>
        </p:txBody>
      </p:sp>
      <p:sp>
        <p:nvSpPr>
          <p:cNvPr id="3" name="Text Placeholder 2">
            <a:extLst>
              <a:ext uri="{FF2B5EF4-FFF2-40B4-BE49-F238E27FC236}">
                <a16:creationId xmlns:a16="http://schemas.microsoft.com/office/drawing/2014/main" id="{694AE7C8-9AD8-B4AC-6B25-EE50FE960454}"/>
              </a:ext>
            </a:extLst>
          </p:cNvPr>
          <p:cNvSpPr>
            <a:spLocks noGrp="1"/>
          </p:cNvSpPr>
          <p:nvPr>
            <p:ph type="body" idx="1"/>
          </p:nvPr>
        </p:nvSpPr>
        <p:spPr>
          <a:xfrm>
            <a:off x="860445" y="2953386"/>
            <a:ext cx="4913777" cy="2540888"/>
          </a:xfrm>
        </p:spPr>
        <p:txBody>
          <a:bodyPr/>
          <a:lstStyle/>
          <a:p>
            <a:r>
              <a:rPr lang="en-US" dirty="0"/>
              <a:t>Clinical Presentation: </a:t>
            </a:r>
          </a:p>
          <a:p>
            <a:r>
              <a:rPr lang="en-US" dirty="0" err="1"/>
              <a:t>Collitis</a:t>
            </a:r>
            <a:r>
              <a:rPr lang="en-US" dirty="0"/>
              <a:t> – abdominal pain, nausea, diarrhea, blood/mucous in stool, fever </a:t>
            </a:r>
          </a:p>
          <a:p>
            <a:r>
              <a:rPr lang="en-US" dirty="0"/>
              <a:t>Hepatitis – jaundice, nausea/vomiting, anorexia, right sided abdominal pain, tea colored urine, bleeding/bruising </a:t>
            </a:r>
          </a:p>
          <a:p>
            <a:r>
              <a:rPr lang="en-US" dirty="0"/>
              <a:t>Gastritis</a:t>
            </a:r>
          </a:p>
          <a:p>
            <a:r>
              <a:rPr lang="en-US" dirty="0"/>
              <a:t> Enterocolitis. </a:t>
            </a:r>
          </a:p>
          <a:p>
            <a:r>
              <a:rPr lang="en-US" dirty="0"/>
              <a:t>Median onset: 6 weeks </a:t>
            </a:r>
          </a:p>
        </p:txBody>
      </p:sp>
      <p:sp>
        <p:nvSpPr>
          <p:cNvPr id="4" name="Text Placeholder 3">
            <a:extLst>
              <a:ext uri="{FF2B5EF4-FFF2-40B4-BE49-F238E27FC236}">
                <a16:creationId xmlns:a16="http://schemas.microsoft.com/office/drawing/2014/main" id="{7F84164E-D842-8D3A-92CF-469F7A063DEE}"/>
              </a:ext>
            </a:extLst>
          </p:cNvPr>
          <p:cNvSpPr>
            <a:spLocks noGrp="1"/>
          </p:cNvSpPr>
          <p:nvPr>
            <p:ph type="body" idx="2"/>
          </p:nvPr>
        </p:nvSpPr>
        <p:spPr>
          <a:xfrm>
            <a:off x="6436591" y="2953386"/>
            <a:ext cx="4907596" cy="2540888"/>
          </a:xfrm>
        </p:spPr>
        <p:txBody>
          <a:bodyPr/>
          <a:lstStyle/>
          <a:p>
            <a:r>
              <a:rPr lang="en-US" dirty="0"/>
              <a:t>Management </a:t>
            </a:r>
          </a:p>
          <a:p>
            <a:r>
              <a:rPr lang="en-US" dirty="0"/>
              <a:t>Mild Diarrhea –conservative treatment with topical budesonide </a:t>
            </a:r>
          </a:p>
          <a:p>
            <a:r>
              <a:rPr lang="en-US" dirty="0"/>
              <a:t>Diarrhea Grade 2 or greater – Corticosteroid 1-2 mg/kg </a:t>
            </a:r>
          </a:p>
          <a:p>
            <a:r>
              <a:rPr lang="en-US" dirty="0"/>
              <a:t>Consider endoscopy </a:t>
            </a:r>
          </a:p>
          <a:p>
            <a:endParaRPr lang="en-US" dirty="0"/>
          </a:p>
          <a:p>
            <a:endParaRPr lang="en-US" dirty="0"/>
          </a:p>
        </p:txBody>
      </p:sp>
    </p:spTree>
    <p:extLst>
      <p:ext uri="{BB962C8B-B14F-4D97-AF65-F5344CB8AC3E}">
        <p14:creationId xmlns:p14="http://schemas.microsoft.com/office/powerpoint/2010/main" val="1137211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78DE4-B197-650A-E8D4-45278A353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DDB04D-EED8-75C4-43D0-A9E2CB2B9A0F}"/>
              </a:ext>
            </a:extLst>
          </p:cNvPr>
          <p:cNvSpPr>
            <a:spLocks noGrp="1"/>
          </p:cNvSpPr>
          <p:nvPr>
            <p:ph type="title"/>
          </p:nvPr>
        </p:nvSpPr>
        <p:spPr>
          <a:xfrm>
            <a:off x="838200" y="365125"/>
            <a:ext cx="10515600" cy="1325563"/>
          </a:xfrm>
        </p:spPr>
        <p:txBody>
          <a:bodyPr/>
          <a:lstStyle/>
          <a:p>
            <a:r>
              <a:rPr lang="en-US" dirty="0"/>
              <a:t>Immunotherapy Related Hepatotoxicity Adverse Effects</a:t>
            </a:r>
            <a:r>
              <a:rPr lang="en-US" baseline="30000" dirty="0"/>
              <a:t>19</a:t>
            </a:r>
          </a:p>
        </p:txBody>
      </p:sp>
      <p:sp>
        <p:nvSpPr>
          <p:cNvPr id="3" name="Text Placeholder 2">
            <a:extLst>
              <a:ext uri="{FF2B5EF4-FFF2-40B4-BE49-F238E27FC236}">
                <a16:creationId xmlns:a16="http://schemas.microsoft.com/office/drawing/2014/main" id="{E8B19CA6-01E2-062F-5A01-AB2ABECD20F8}"/>
              </a:ext>
            </a:extLst>
          </p:cNvPr>
          <p:cNvSpPr>
            <a:spLocks noGrp="1"/>
          </p:cNvSpPr>
          <p:nvPr>
            <p:ph type="body" idx="1"/>
          </p:nvPr>
        </p:nvSpPr>
        <p:spPr>
          <a:xfrm>
            <a:off x="860445" y="2953386"/>
            <a:ext cx="4913777" cy="2540888"/>
          </a:xfrm>
        </p:spPr>
        <p:txBody>
          <a:bodyPr/>
          <a:lstStyle/>
          <a:p>
            <a:r>
              <a:rPr lang="en-US" dirty="0"/>
              <a:t>Onset: first 6-12 weeks after initiation treatment </a:t>
            </a:r>
          </a:p>
          <a:p>
            <a:r>
              <a:rPr lang="en-US" dirty="0"/>
              <a:t>Grade 1 and Grade 2 – asymptomatic with elevation in LFT and </a:t>
            </a:r>
            <a:r>
              <a:rPr lang="en-US" dirty="0" err="1"/>
              <a:t>T.bili</a:t>
            </a:r>
            <a:r>
              <a:rPr lang="en-US" dirty="0"/>
              <a:t> </a:t>
            </a:r>
          </a:p>
          <a:p>
            <a:r>
              <a:rPr lang="en-US" dirty="0"/>
              <a:t>Grade 3 – symptomatic liver dysfunction with abnormal LFTs </a:t>
            </a:r>
          </a:p>
          <a:p>
            <a:endParaRPr lang="en-US" dirty="0"/>
          </a:p>
        </p:txBody>
      </p:sp>
      <p:sp>
        <p:nvSpPr>
          <p:cNvPr id="4" name="Text Placeholder 3">
            <a:extLst>
              <a:ext uri="{FF2B5EF4-FFF2-40B4-BE49-F238E27FC236}">
                <a16:creationId xmlns:a16="http://schemas.microsoft.com/office/drawing/2014/main" id="{1D2F0571-DE6B-1FA0-4E65-475DCDAE2F59}"/>
              </a:ext>
            </a:extLst>
          </p:cNvPr>
          <p:cNvSpPr>
            <a:spLocks noGrp="1"/>
          </p:cNvSpPr>
          <p:nvPr>
            <p:ph type="body" idx="2"/>
          </p:nvPr>
        </p:nvSpPr>
        <p:spPr>
          <a:xfrm>
            <a:off x="6436590" y="2953386"/>
            <a:ext cx="4913777" cy="2912576"/>
          </a:xfrm>
        </p:spPr>
        <p:txBody>
          <a:bodyPr/>
          <a:lstStyle/>
          <a:p>
            <a:r>
              <a:rPr lang="en-US" dirty="0"/>
              <a:t>Management</a:t>
            </a:r>
          </a:p>
          <a:p>
            <a:r>
              <a:rPr lang="en-US" dirty="0"/>
              <a:t>Grade 2 : hold immune checkpoint inhibitor temporarily. </a:t>
            </a:r>
          </a:p>
          <a:p>
            <a:r>
              <a:rPr lang="en-US" dirty="0"/>
              <a:t>	Stop other hepatotoxic drugs </a:t>
            </a:r>
          </a:p>
          <a:p>
            <a:r>
              <a:rPr lang="en-US" dirty="0"/>
              <a:t>	may consider steroids </a:t>
            </a:r>
          </a:p>
          <a:p>
            <a:r>
              <a:rPr lang="en-US" dirty="0"/>
              <a:t>Grade 3: permanent discontinue immune check point inhibitor </a:t>
            </a:r>
          </a:p>
          <a:p>
            <a:r>
              <a:rPr lang="en-US" dirty="0"/>
              <a:t>     	IV Steroids </a:t>
            </a:r>
          </a:p>
        </p:txBody>
      </p:sp>
    </p:spTree>
    <p:extLst>
      <p:ext uri="{BB962C8B-B14F-4D97-AF65-F5344CB8AC3E}">
        <p14:creationId xmlns:p14="http://schemas.microsoft.com/office/powerpoint/2010/main" val="101486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34243-D4A1-564F-E850-ABC6DD9EBD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B6C68D-2805-AAC8-A42C-613D60CB9D6C}"/>
              </a:ext>
            </a:extLst>
          </p:cNvPr>
          <p:cNvSpPr>
            <a:spLocks noGrp="1"/>
          </p:cNvSpPr>
          <p:nvPr>
            <p:ph type="ctrTitle"/>
          </p:nvPr>
        </p:nvSpPr>
        <p:spPr>
          <a:xfrm>
            <a:off x="876436" y="425271"/>
            <a:ext cx="9786875" cy="2037624"/>
          </a:xfrm>
        </p:spPr>
        <p:txBody>
          <a:bodyPr/>
          <a:lstStyle/>
          <a:p>
            <a:r>
              <a:rPr lang="en-US" dirty="0"/>
              <a:t>Cancer Therapeutic Statistics </a:t>
            </a:r>
            <a:r>
              <a:rPr lang="en-US" baseline="30000" dirty="0"/>
              <a:t>1</a:t>
            </a:r>
            <a:r>
              <a:rPr lang="en-US" dirty="0"/>
              <a:t> </a:t>
            </a:r>
          </a:p>
        </p:txBody>
      </p:sp>
      <p:sp>
        <p:nvSpPr>
          <p:cNvPr id="5" name="Subtitle 4">
            <a:extLst>
              <a:ext uri="{FF2B5EF4-FFF2-40B4-BE49-F238E27FC236}">
                <a16:creationId xmlns:a16="http://schemas.microsoft.com/office/drawing/2014/main" id="{53DC7A1D-F6B0-A3AF-BB3C-17FCD39F802E}"/>
              </a:ext>
            </a:extLst>
          </p:cNvPr>
          <p:cNvSpPr>
            <a:spLocks noGrp="1"/>
          </p:cNvSpPr>
          <p:nvPr>
            <p:ph type="subTitle" idx="1"/>
          </p:nvPr>
        </p:nvSpPr>
        <p:spPr>
          <a:xfrm>
            <a:off x="881125" y="2462895"/>
            <a:ext cx="6528179" cy="4164206"/>
          </a:xfrm>
        </p:spPr>
        <p:txBody>
          <a:bodyPr/>
          <a:lstStyle/>
          <a:p>
            <a:r>
              <a:rPr lang="en-US" dirty="0"/>
              <a:t> As of Jan 1, 2025,  in the United States : </a:t>
            </a:r>
          </a:p>
          <a:p>
            <a:endParaRPr lang="en-US" dirty="0"/>
          </a:p>
          <a:p>
            <a:pPr marL="352425" indent="-342900">
              <a:buFont typeface="Arial" panose="020B0604020202020204" pitchFamily="34" charset="0"/>
              <a:buChar char="•"/>
            </a:pPr>
            <a:r>
              <a:rPr lang="en-US" dirty="0"/>
              <a:t>18.6 million people were living with a h/o cancer</a:t>
            </a:r>
          </a:p>
          <a:p>
            <a:pPr marL="352425" indent="-342900">
              <a:buFont typeface="Arial" panose="020B0604020202020204" pitchFamily="34" charset="0"/>
              <a:buChar char="•"/>
            </a:pPr>
            <a:r>
              <a:rPr lang="en-US" dirty="0"/>
              <a:t>Three most prevalent cancer among females </a:t>
            </a:r>
          </a:p>
          <a:p>
            <a:pPr marL="1028700" lvl="1" indent="-342900">
              <a:buFont typeface="Arial" panose="020B0604020202020204" pitchFamily="34" charset="0"/>
              <a:buChar char="•"/>
            </a:pPr>
            <a:r>
              <a:rPr lang="en-US" dirty="0">
                <a:solidFill>
                  <a:schemeClr val="bg1"/>
                </a:solidFill>
              </a:rPr>
              <a:t>Breast </a:t>
            </a:r>
          </a:p>
          <a:p>
            <a:pPr marL="1028700" lvl="1" indent="-342900">
              <a:buFont typeface="Arial" panose="020B0604020202020204" pitchFamily="34" charset="0"/>
              <a:buChar char="•"/>
            </a:pPr>
            <a:r>
              <a:rPr lang="en-US" dirty="0">
                <a:solidFill>
                  <a:schemeClr val="bg1"/>
                </a:solidFill>
              </a:rPr>
              <a:t>Uterine </a:t>
            </a:r>
          </a:p>
          <a:p>
            <a:pPr marL="1028700" lvl="1" indent="-342900">
              <a:buFont typeface="Arial" panose="020B0604020202020204" pitchFamily="34" charset="0"/>
              <a:buChar char="•"/>
            </a:pPr>
            <a:r>
              <a:rPr lang="en-US" dirty="0">
                <a:solidFill>
                  <a:schemeClr val="bg1"/>
                </a:solidFill>
              </a:rPr>
              <a:t>Thyroid </a:t>
            </a:r>
          </a:p>
          <a:p>
            <a:pPr marL="352425" indent="-342900">
              <a:buFont typeface="Arial" panose="020B0604020202020204" pitchFamily="34" charset="0"/>
              <a:buChar char="•"/>
            </a:pPr>
            <a:r>
              <a:rPr lang="en-US" dirty="0"/>
              <a:t>Three most </a:t>
            </a:r>
            <a:r>
              <a:rPr lang="en-US" dirty="0" err="1"/>
              <a:t>prevelant</a:t>
            </a:r>
            <a:r>
              <a:rPr lang="en-US" dirty="0"/>
              <a:t> cancers amongst men</a:t>
            </a:r>
          </a:p>
          <a:p>
            <a:pPr marL="1028700" lvl="1" indent="-342900">
              <a:buFont typeface="Arial" panose="020B0604020202020204" pitchFamily="34" charset="0"/>
              <a:buChar char="•"/>
            </a:pPr>
            <a:r>
              <a:rPr lang="en-US" dirty="0">
                <a:solidFill>
                  <a:schemeClr val="bg1"/>
                </a:solidFill>
              </a:rPr>
              <a:t>     Prostate </a:t>
            </a:r>
          </a:p>
          <a:p>
            <a:pPr marL="1028700" lvl="1" indent="-342900">
              <a:buFont typeface="Arial" panose="020B0604020202020204" pitchFamily="34" charset="0"/>
              <a:buChar char="•"/>
            </a:pPr>
            <a:r>
              <a:rPr lang="en-US" dirty="0">
                <a:solidFill>
                  <a:schemeClr val="bg1"/>
                </a:solidFill>
              </a:rPr>
              <a:t>Melanoma </a:t>
            </a:r>
          </a:p>
          <a:p>
            <a:pPr marL="1028700" lvl="1" indent="-342900">
              <a:buFont typeface="Arial" panose="020B0604020202020204" pitchFamily="34" charset="0"/>
              <a:buChar char="•"/>
            </a:pPr>
            <a:r>
              <a:rPr lang="en-US" dirty="0">
                <a:solidFill>
                  <a:schemeClr val="bg1"/>
                </a:solidFill>
              </a:rPr>
              <a:t>Colorectal </a:t>
            </a:r>
          </a:p>
          <a:p>
            <a:pPr lvl="1" indent="0"/>
            <a:endParaRPr lang="en-US" dirty="0">
              <a:solidFill>
                <a:schemeClr val="bg1"/>
              </a:solidFill>
            </a:endParaRPr>
          </a:p>
          <a:p>
            <a:pPr marL="10287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32769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E491-1DDB-BAD9-5A44-8BB4BE8A90DB}"/>
              </a:ext>
            </a:extLst>
          </p:cNvPr>
          <p:cNvSpPr>
            <a:spLocks noGrp="1"/>
          </p:cNvSpPr>
          <p:nvPr>
            <p:ph type="title"/>
          </p:nvPr>
        </p:nvSpPr>
        <p:spPr>
          <a:xfrm>
            <a:off x="821392" y="365125"/>
            <a:ext cx="10857378" cy="1336768"/>
          </a:xfrm>
        </p:spPr>
        <p:txBody>
          <a:bodyPr/>
          <a:lstStyle/>
          <a:p>
            <a:r>
              <a:rPr lang="en-US" dirty="0">
                <a:latin typeface="Georgia"/>
              </a:rPr>
              <a:t>Immune Related Pulmonary Adverse Effects </a:t>
            </a:r>
            <a:r>
              <a:rPr lang="en-US" baseline="30000" dirty="0">
                <a:latin typeface="Georgia"/>
              </a:rPr>
              <a:t>3, </a:t>
            </a:r>
            <a:r>
              <a:rPr lang="en-US" baseline="30000">
                <a:latin typeface="Georgia"/>
              </a:rPr>
              <a:t>19, 20</a:t>
            </a:r>
            <a:endParaRPr lang="en-US" baseline="30000"/>
          </a:p>
        </p:txBody>
      </p:sp>
      <p:sp>
        <p:nvSpPr>
          <p:cNvPr id="3" name="Text Placeholder 2">
            <a:extLst>
              <a:ext uri="{FF2B5EF4-FFF2-40B4-BE49-F238E27FC236}">
                <a16:creationId xmlns:a16="http://schemas.microsoft.com/office/drawing/2014/main" id="{E5229900-3096-1D06-6022-74F4108DCC81}"/>
              </a:ext>
            </a:extLst>
          </p:cNvPr>
          <p:cNvSpPr>
            <a:spLocks noGrp="1"/>
          </p:cNvSpPr>
          <p:nvPr>
            <p:ph type="body" idx="1"/>
          </p:nvPr>
        </p:nvSpPr>
        <p:spPr>
          <a:xfrm>
            <a:off x="799484" y="2094588"/>
            <a:ext cx="3301869" cy="419533"/>
          </a:xfrm>
        </p:spPr>
        <p:txBody>
          <a:bodyPr/>
          <a:lstStyle/>
          <a:p>
            <a:r>
              <a:rPr lang="en-US" dirty="0"/>
              <a:t>Treatment for  </a:t>
            </a:r>
          </a:p>
          <a:p>
            <a:endParaRPr lang="en-US" dirty="0"/>
          </a:p>
        </p:txBody>
      </p:sp>
      <p:sp>
        <p:nvSpPr>
          <p:cNvPr id="4" name="Text Placeholder 3">
            <a:extLst>
              <a:ext uri="{FF2B5EF4-FFF2-40B4-BE49-F238E27FC236}">
                <a16:creationId xmlns:a16="http://schemas.microsoft.com/office/drawing/2014/main" id="{64FFDCED-076E-C0ED-D278-8496689963DA}"/>
              </a:ext>
            </a:extLst>
          </p:cNvPr>
          <p:cNvSpPr>
            <a:spLocks noGrp="1"/>
          </p:cNvSpPr>
          <p:nvPr>
            <p:ph type="body" idx="2"/>
          </p:nvPr>
        </p:nvSpPr>
        <p:spPr>
          <a:xfrm>
            <a:off x="4455489" y="2094588"/>
            <a:ext cx="3301869" cy="419533"/>
          </a:xfrm>
        </p:spPr>
        <p:txBody>
          <a:bodyPr/>
          <a:lstStyle/>
          <a:p>
            <a:r>
              <a:rPr lang="en-US" dirty="0"/>
              <a:t>Pneumonitis </a:t>
            </a:r>
          </a:p>
          <a:p>
            <a:endParaRPr lang="en-US" dirty="0"/>
          </a:p>
        </p:txBody>
      </p:sp>
      <p:sp>
        <p:nvSpPr>
          <p:cNvPr id="5" name="Text Placeholder 4">
            <a:extLst>
              <a:ext uri="{FF2B5EF4-FFF2-40B4-BE49-F238E27FC236}">
                <a16:creationId xmlns:a16="http://schemas.microsoft.com/office/drawing/2014/main" id="{505AC7E8-96D8-94FD-4BE3-5E427E0F8193}"/>
              </a:ext>
            </a:extLst>
          </p:cNvPr>
          <p:cNvSpPr>
            <a:spLocks noGrp="1"/>
          </p:cNvSpPr>
          <p:nvPr>
            <p:ph type="body" idx="3"/>
          </p:nvPr>
        </p:nvSpPr>
        <p:spPr>
          <a:xfrm>
            <a:off x="4455489" y="2705816"/>
            <a:ext cx="3301869" cy="3311456"/>
          </a:xfrm>
        </p:spPr>
        <p:txBody>
          <a:bodyPr>
            <a:normAutofit fontScale="92500" lnSpcReduction="10000"/>
          </a:bodyPr>
          <a:lstStyle/>
          <a:p>
            <a:r>
              <a:rPr lang="en-US" dirty="0"/>
              <a:t>Seen in PD-1 antibodies  (pembrolizumab or  nivolumab) and CTLA-4 inhibitor (</a:t>
            </a:r>
            <a:r>
              <a:rPr lang="en-US" dirty="0" err="1"/>
              <a:t>ipilumab</a:t>
            </a:r>
            <a:r>
              <a:rPr lang="en-US" dirty="0"/>
              <a:t>)</a:t>
            </a:r>
          </a:p>
          <a:p>
            <a:r>
              <a:rPr lang="en-US" dirty="0"/>
              <a:t>Onset 2 weeks to 6 months after initiation of treatment </a:t>
            </a:r>
          </a:p>
          <a:p>
            <a:r>
              <a:rPr lang="en-US" dirty="0"/>
              <a:t>Radiologic finding: Cryptogenic organizing pneumonia </a:t>
            </a:r>
          </a:p>
          <a:p>
            <a:r>
              <a:rPr lang="en-US" dirty="0"/>
              <a:t>Treatment: steroids and discontinuation of the drug, </a:t>
            </a:r>
            <a:r>
              <a:rPr lang="en-US"/>
              <a:t>Oxygen, mucolytics, opioids</a:t>
            </a:r>
            <a:r>
              <a:rPr lang="en-US" sz="1500" baseline="30000"/>
              <a:t>20</a:t>
            </a:r>
            <a:r>
              <a:rPr lang="en-US" sz="1500" baseline="30000" dirty="0"/>
              <a:t> </a:t>
            </a:r>
          </a:p>
          <a:p>
            <a:endParaRPr lang="en-US" dirty="0"/>
          </a:p>
        </p:txBody>
      </p:sp>
      <p:sp>
        <p:nvSpPr>
          <p:cNvPr id="6" name="Text Placeholder 5">
            <a:extLst>
              <a:ext uri="{FF2B5EF4-FFF2-40B4-BE49-F238E27FC236}">
                <a16:creationId xmlns:a16="http://schemas.microsoft.com/office/drawing/2014/main" id="{E80D2063-D2F0-580B-04CF-1D4ECF28584C}"/>
              </a:ext>
            </a:extLst>
          </p:cNvPr>
          <p:cNvSpPr>
            <a:spLocks noGrp="1"/>
          </p:cNvSpPr>
          <p:nvPr>
            <p:ph type="body" idx="4"/>
          </p:nvPr>
        </p:nvSpPr>
        <p:spPr>
          <a:xfrm>
            <a:off x="8111495" y="2094588"/>
            <a:ext cx="3301869" cy="419533"/>
          </a:xfrm>
        </p:spPr>
        <p:txBody>
          <a:bodyPr>
            <a:normAutofit fontScale="70000" lnSpcReduction="20000"/>
          </a:bodyPr>
          <a:lstStyle/>
          <a:p>
            <a:r>
              <a:rPr lang="en-US" dirty="0"/>
              <a:t>Sarcoid like granulomatous Reaction </a:t>
            </a:r>
          </a:p>
        </p:txBody>
      </p:sp>
      <p:sp>
        <p:nvSpPr>
          <p:cNvPr id="7" name="Text Placeholder 6">
            <a:extLst>
              <a:ext uri="{FF2B5EF4-FFF2-40B4-BE49-F238E27FC236}">
                <a16:creationId xmlns:a16="http://schemas.microsoft.com/office/drawing/2014/main" id="{28BCACFA-1B07-78C6-9232-A6D63C0785A1}"/>
              </a:ext>
            </a:extLst>
          </p:cNvPr>
          <p:cNvSpPr>
            <a:spLocks noGrp="1"/>
          </p:cNvSpPr>
          <p:nvPr>
            <p:ph type="body" idx="5"/>
          </p:nvPr>
        </p:nvSpPr>
        <p:spPr>
          <a:xfrm>
            <a:off x="8111495" y="2705816"/>
            <a:ext cx="3301869" cy="3311456"/>
          </a:xfrm>
        </p:spPr>
        <p:txBody>
          <a:bodyPr/>
          <a:lstStyle/>
          <a:p>
            <a:r>
              <a:rPr lang="en-US" dirty="0"/>
              <a:t>CTLA-4 and PD-1 antibodies </a:t>
            </a:r>
          </a:p>
          <a:p>
            <a:r>
              <a:rPr lang="en-US" dirty="0"/>
              <a:t>Dyspnea, cough, new skin nodules. </a:t>
            </a:r>
          </a:p>
          <a:p>
            <a:r>
              <a:rPr lang="en-US" dirty="0"/>
              <a:t>Sarcoid like granulomatous reactions in thoracic lymph nodes, lung parenchyma and skin. </a:t>
            </a:r>
          </a:p>
          <a:p>
            <a:endParaRPr lang="en-US" dirty="0"/>
          </a:p>
        </p:txBody>
      </p:sp>
      <p:sp>
        <p:nvSpPr>
          <p:cNvPr id="8" name="Text Placeholder 7">
            <a:extLst>
              <a:ext uri="{FF2B5EF4-FFF2-40B4-BE49-F238E27FC236}">
                <a16:creationId xmlns:a16="http://schemas.microsoft.com/office/drawing/2014/main" id="{C91462DD-8CE2-0F6F-9BFE-8FE56E6794E5}"/>
              </a:ext>
            </a:extLst>
          </p:cNvPr>
          <p:cNvSpPr>
            <a:spLocks noGrp="1"/>
          </p:cNvSpPr>
          <p:nvPr>
            <p:ph type="body" idx="6"/>
          </p:nvPr>
        </p:nvSpPr>
        <p:spPr>
          <a:xfrm>
            <a:off x="799483" y="2705816"/>
            <a:ext cx="3301869" cy="3311456"/>
          </a:xfrm>
        </p:spPr>
        <p:txBody>
          <a:bodyPr/>
          <a:lstStyle/>
          <a:p>
            <a:r>
              <a:rPr lang="en-US" dirty="0"/>
              <a:t>Advanced melanoma </a:t>
            </a:r>
          </a:p>
          <a:p>
            <a:r>
              <a:rPr lang="en-US" dirty="0"/>
              <a:t>Hodgkins lymphoma </a:t>
            </a:r>
          </a:p>
          <a:p>
            <a:r>
              <a:rPr lang="en-US" dirty="0" err="1"/>
              <a:t>Nonsmall</a:t>
            </a:r>
            <a:r>
              <a:rPr lang="en-US" dirty="0"/>
              <a:t> cell lung cancer </a:t>
            </a:r>
          </a:p>
        </p:txBody>
      </p:sp>
    </p:spTree>
    <p:extLst>
      <p:ext uri="{BB962C8B-B14F-4D97-AF65-F5344CB8AC3E}">
        <p14:creationId xmlns:p14="http://schemas.microsoft.com/office/powerpoint/2010/main" val="171001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6EA87-92DB-63FB-445F-553C2C87B7E7}"/>
              </a:ext>
            </a:extLst>
          </p:cNvPr>
          <p:cNvSpPr>
            <a:spLocks noGrp="1"/>
          </p:cNvSpPr>
          <p:nvPr>
            <p:ph type="title"/>
          </p:nvPr>
        </p:nvSpPr>
        <p:spPr>
          <a:xfrm>
            <a:off x="838200" y="365125"/>
            <a:ext cx="10515600" cy="1325563"/>
          </a:xfrm>
        </p:spPr>
        <p:txBody>
          <a:bodyPr wrap="square" anchor="ctr">
            <a:normAutofit/>
          </a:bodyPr>
          <a:lstStyle/>
          <a:p>
            <a:r>
              <a:rPr lang="en-US" dirty="0"/>
              <a:t>Immune Related Endocrine Adverse Effects</a:t>
            </a:r>
            <a:r>
              <a:rPr lang="en-US" baseline="30000" dirty="0"/>
              <a:t>19</a:t>
            </a:r>
          </a:p>
        </p:txBody>
      </p:sp>
      <p:sp>
        <p:nvSpPr>
          <p:cNvPr id="17" name="Text Placeholder 2">
            <a:extLst>
              <a:ext uri="{FF2B5EF4-FFF2-40B4-BE49-F238E27FC236}">
                <a16:creationId xmlns:a16="http://schemas.microsoft.com/office/drawing/2014/main" id="{3691EB5B-40A7-5E44-5074-0760DD112BC1}"/>
              </a:ext>
            </a:extLst>
          </p:cNvPr>
          <p:cNvSpPr>
            <a:spLocks noGrp="1"/>
          </p:cNvSpPr>
          <p:nvPr>
            <p:ph type="body" idx="1"/>
          </p:nvPr>
        </p:nvSpPr>
        <p:spPr>
          <a:xfrm>
            <a:off x="799485" y="2094586"/>
            <a:ext cx="2443649" cy="419533"/>
          </a:xfrm>
        </p:spPr>
        <p:txBody>
          <a:bodyPr/>
          <a:lstStyle/>
          <a:p>
            <a:r>
              <a:rPr lang="en-US" dirty="0"/>
              <a:t>Thyroid </a:t>
            </a:r>
          </a:p>
        </p:txBody>
      </p:sp>
      <p:sp>
        <p:nvSpPr>
          <p:cNvPr id="19" name="Text Placeholder 3">
            <a:extLst>
              <a:ext uri="{FF2B5EF4-FFF2-40B4-BE49-F238E27FC236}">
                <a16:creationId xmlns:a16="http://schemas.microsoft.com/office/drawing/2014/main" id="{B0D15B42-7F5A-F864-50FC-F113CD9EF1CD}"/>
              </a:ext>
            </a:extLst>
          </p:cNvPr>
          <p:cNvSpPr>
            <a:spLocks noGrp="1"/>
          </p:cNvSpPr>
          <p:nvPr>
            <p:ph type="body" idx="2"/>
          </p:nvPr>
        </p:nvSpPr>
        <p:spPr>
          <a:xfrm>
            <a:off x="3529999" y="1980666"/>
            <a:ext cx="2437305" cy="611227"/>
          </a:xfrm>
        </p:spPr>
        <p:txBody>
          <a:bodyPr>
            <a:noAutofit/>
          </a:bodyPr>
          <a:lstStyle/>
          <a:p>
            <a:r>
              <a:rPr lang="en-US" dirty="0"/>
              <a:t>Primary adrenal insufficiency </a:t>
            </a:r>
          </a:p>
        </p:txBody>
      </p:sp>
      <p:sp>
        <p:nvSpPr>
          <p:cNvPr id="21" name="Text Placeholder 4">
            <a:extLst>
              <a:ext uri="{FF2B5EF4-FFF2-40B4-BE49-F238E27FC236}">
                <a16:creationId xmlns:a16="http://schemas.microsoft.com/office/drawing/2014/main" id="{8ABD3AAA-FC76-48CA-23B0-DA5ED3C39CF5}"/>
              </a:ext>
            </a:extLst>
          </p:cNvPr>
          <p:cNvSpPr>
            <a:spLocks noGrp="1"/>
          </p:cNvSpPr>
          <p:nvPr>
            <p:ph type="body" idx="3"/>
          </p:nvPr>
        </p:nvSpPr>
        <p:spPr>
          <a:xfrm>
            <a:off x="6246304" y="2094586"/>
            <a:ext cx="2443649" cy="419533"/>
          </a:xfrm>
        </p:spPr>
        <p:txBody>
          <a:bodyPr/>
          <a:lstStyle/>
          <a:p>
            <a:r>
              <a:rPr lang="en-US" dirty="0"/>
              <a:t>Hypophysitis </a:t>
            </a:r>
          </a:p>
        </p:txBody>
      </p:sp>
      <p:sp>
        <p:nvSpPr>
          <p:cNvPr id="23" name="Text Placeholder 5">
            <a:extLst>
              <a:ext uri="{FF2B5EF4-FFF2-40B4-BE49-F238E27FC236}">
                <a16:creationId xmlns:a16="http://schemas.microsoft.com/office/drawing/2014/main" id="{E5E47EAB-2D6B-AEE4-F1C7-1093776827F3}"/>
              </a:ext>
            </a:extLst>
          </p:cNvPr>
          <p:cNvSpPr>
            <a:spLocks noGrp="1"/>
          </p:cNvSpPr>
          <p:nvPr>
            <p:ph type="body" idx="4"/>
          </p:nvPr>
        </p:nvSpPr>
        <p:spPr>
          <a:xfrm>
            <a:off x="8969715" y="2094586"/>
            <a:ext cx="2443649" cy="419533"/>
          </a:xfrm>
        </p:spPr>
        <p:txBody>
          <a:bodyPr/>
          <a:lstStyle/>
          <a:p>
            <a:r>
              <a:rPr lang="en-US" dirty="0"/>
              <a:t>Diabetes </a:t>
            </a:r>
          </a:p>
        </p:txBody>
      </p:sp>
      <p:sp>
        <p:nvSpPr>
          <p:cNvPr id="25" name="Text Placeholder 6">
            <a:extLst>
              <a:ext uri="{FF2B5EF4-FFF2-40B4-BE49-F238E27FC236}">
                <a16:creationId xmlns:a16="http://schemas.microsoft.com/office/drawing/2014/main" id="{F5DABDF5-308B-5B46-81EC-DE9F2E027224}"/>
              </a:ext>
            </a:extLst>
          </p:cNvPr>
          <p:cNvSpPr>
            <a:spLocks noGrp="1"/>
          </p:cNvSpPr>
          <p:nvPr>
            <p:ph type="body" idx="5"/>
          </p:nvPr>
        </p:nvSpPr>
        <p:spPr>
          <a:xfrm>
            <a:off x="8969715" y="2705813"/>
            <a:ext cx="2443649" cy="3346277"/>
          </a:xfrm>
        </p:spPr>
        <p:txBody>
          <a:bodyPr>
            <a:normAutofit lnSpcReduction="10000"/>
          </a:bodyPr>
          <a:lstStyle/>
          <a:p>
            <a:r>
              <a:rPr lang="en-US" dirty="0"/>
              <a:t>Polyuria, polydipsia, nausea, vomiting, abdominal pain, visual blurring </a:t>
            </a:r>
          </a:p>
          <a:p>
            <a:r>
              <a:rPr lang="en-US" dirty="0"/>
              <a:t>Treatment: </a:t>
            </a:r>
          </a:p>
          <a:p>
            <a:r>
              <a:rPr lang="en-US" dirty="0"/>
              <a:t>If significant hyperglycemia greater than 160, hold immune check point inhibitor until glucose improves </a:t>
            </a:r>
          </a:p>
          <a:p>
            <a:r>
              <a:rPr lang="en-US" dirty="0"/>
              <a:t>Insulin </a:t>
            </a:r>
          </a:p>
        </p:txBody>
      </p:sp>
      <p:sp>
        <p:nvSpPr>
          <p:cNvPr id="5" name="Text Placeholder 4">
            <a:extLst>
              <a:ext uri="{FF2B5EF4-FFF2-40B4-BE49-F238E27FC236}">
                <a16:creationId xmlns:a16="http://schemas.microsoft.com/office/drawing/2014/main" id="{6E530805-865E-AE69-8A43-C160FB13FA48}"/>
              </a:ext>
            </a:extLst>
          </p:cNvPr>
          <p:cNvSpPr>
            <a:spLocks noGrp="1"/>
          </p:cNvSpPr>
          <p:nvPr>
            <p:ph type="body" idx="6"/>
          </p:nvPr>
        </p:nvSpPr>
        <p:spPr>
          <a:xfrm>
            <a:off x="6246304" y="2705813"/>
            <a:ext cx="2443649" cy="3346277"/>
          </a:xfrm>
        </p:spPr>
        <p:txBody>
          <a:bodyPr wrap="square" anchor="t">
            <a:normAutofit/>
          </a:bodyPr>
          <a:lstStyle/>
          <a:p>
            <a:r>
              <a:rPr lang="en-US" dirty="0"/>
              <a:t>Headache, visual changes, visual field changes </a:t>
            </a:r>
          </a:p>
          <a:p>
            <a:r>
              <a:rPr lang="en-US" dirty="0"/>
              <a:t>Most commonly seen with </a:t>
            </a:r>
            <a:r>
              <a:rPr lang="en-US" dirty="0" err="1"/>
              <a:t>ilpilumab</a:t>
            </a:r>
            <a:r>
              <a:rPr lang="en-US" dirty="0"/>
              <a:t> </a:t>
            </a:r>
          </a:p>
          <a:p>
            <a:r>
              <a:rPr lang="en-US" dirty="0"/>
              <a:t>Treated with corticosteroid replacement </a:t>
            </a:r>
          </a:p>
          <a:p>
            <a:endParaRPr lang="en-US" dirty="0"/>
          </a:p>
        </p:txBody>
      </p:sp>
      <p:sp>
        <p:nvSpPr>
          <p:cNvPr id="4" name="Text Placeholder 3">
            <a:extLst>
              <a:ext uri="{FF2B5EF4-FFF2-40B4-BE49-F238E27FC236}">
                <a16:creationId xmlns:a16="http://schemas.microsoft.com/office/drawing/2014/main" id="{D302EEE0-D768-EB5E-1D15-D47CDD30962E}"/>
              </a:ext>
            </a:extLst>
          </p:cNvPr>
          <p:cNvSpPr>
            <a:spLocks noGrp="1"/>
          </p:cNvSpPr>
          <p:nvPr>
            <p:ph type="body" idx="7"/>
          </p:nvPr>
        </p:nvSpPr>
        <p:spPr>
          <a:xfrm>
            <a:off x="3516551" y="2705813"/>
            <a:ext cx="2443649" cy="3346277"/>
          </a:xfrm>
        </p:spPr>
        <p:txBody>
          <a:bodyPr wrap="square" anchor="t">
            <a:normAutofit/>
          </a:bodyPr>
          <a:lstStyle/>
          <a:p>
            <a:r>
              <a:rPr lang="en-US" dirty="0"/>
              <a:t>Nausea, vomiting, abdominal pain, weight loss, orthostasis, syncope </a:t>
            </a:r>
          </a:p>
          <a:p>
            <a:r>
              <a:rPr lang="en-US" dirty="0"/>
              <a:t>Treated with fludrocortisone and hydrocortisone </a:t>
            </a:r>
          </a:p>
        </p:txBody>
      </p:sp>
      <p:sp>
        <p:nvSpPr>
          <p:cNvPr id="3" name="Text Placeholder 2">
            <a:extLst>
              <a:ext uri="{FF2B5EF4-FFF2-40B4-BE49-F238E27FC236}">
                <a16:creationId xmlns:a16="http://schemas.microsoft.com/office/drawing/2014/main" id="{07AC18D1-8FC8-A193-D52A-7B775D5DB1AB}"/>
              </a:ext>
            </a:extLst>
          </p:cNvPr>
          <p:cNvSpPr>
            <a:spLocks noGrp="1"/>
          </p:cNvSpPr>
          <p:nvPr>
            <p:ph type="body" idx="8"/>
          </p:nvPr>
        </p:nvSpPr>
        <p:spPr>
          <a:xfrm>
            <a:off x="800246" y="2705813"/>
            <a:ext cx="2443649" cy="3346277"/>
          </a:xfrm>
        </p:spPr>
        <p:txBody>
          <a:bodyPr wrap="square" anchor="t">
            <a:normAutofit fontScale="92500" lnSpcReduction="10000"/>
          </a:bodyPr>
          <a:lstStyle/>
          <a:p>
            <a:r>
              <a:rPr lang="en-US" dirty="0"/>
              <a:t>Hypothyroidism – cold intolerance, dry kin, constipation, weight gain, fatigue </a:t>
            </a:r>
          </a:p>
          <a:p>
            <a:r>
              <a:rPr lang="en-US" dirty="0"/>
              <a:t>Thyrotoxicosis – insomnia, frequent bowel movements, weight loss </a:t>
            </a:r>
          </a:p>
          <a:p>
            <a:r>
              <a:rPr lang="en-US" dirty="0"/>
              <a:t>Presence of central hypothyroidism prompts evaluation for secondary adrenal insufficiency </a:t>
            </a:r>
          </a:p>
        </p:txBody>
      </p:sp>
      <p:sp>
        <p:nvSpPr>
          <p:cNvPr id="7" name="TextBox 6">
            <a:extLst>
              <a:ext uri="{FF2B5EF4-FFF2-40B4-BE49-F238E27FC236}">
                <a16:creationId xmlns:a16="http://schemas.microsoft.com/office/drawing/2014/main" id="{2A9D3140-8DC2-1F08-2EF5-E073280E00DB}"/>
              </a:ext>
            </a:extLst>
          </p:cNvPr>
          <p:cNvSpPr txBox="1"/>
          <p:nvPr/>
        </p:nvSpPr>
        <p:spPr>
          <a:xfrm>
            <a:off x="1104181" y="5821257"/>
            <a:ext cx="6970178" cy="461665"/>
          </a:xfrm>
          <a:prstGeom prst="rect">
            <a:avLst/>
          </a:prstGeom>
          <a:noFill/>
        </p:spPr>
        <p:txBody>
          <a:bodyPr wrap="none" rtlCol="0">
            <a:spAutoFit/>
          </a:bodyPr>
          <a:lstStyle/>
          <a:p>
            <a:r>
              <a:rPr lang="en-US" sz="1200" dirty="0"/>
              <a:t>Treatment involves hormone replacement and not essential that patients stop the immune </a:t>
            </a:r>
          </a:p>
          <a:p>
            <a:r>
              <a:rPr lang="en-US" sz="1200" dirty="0"/>
              <a:t>check point inhibitor </a:t>
            </a:r>
          </a:p>
        </p:txBody>
      </p:sp>
      <p:sp>
        <p:nvSpPr>
          <p:cNvPr id="8" name="Frame 7">
            <a:extLst>
              <a:ext uri="{FF2B5EF4-FFF2-40B4-BE49-F238E27FC236}">
                <a16:creationId xmlns:a16="http://schemas.microsoft.com/office/drawing/2014/main" id="{D74C77F6-1549-232D-3BC9-CB65253B5BB7}"/>
              </a:ext>
            </a:extLst>
          </p:cNvPr>
          <p:cNvSpPr/>
          <p:nvPr/>
        </p:nvSpPr>
        <p:spPr>
          <a:xfrm>
            <a:off x="966159" y="5676181"/>
            <a:ext cx="7090948" cy="948525"/>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971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83242-084F-5EDB-2D89-1964781EC87D}"/>
              </a:ext>
            </a:extLst>
          </p:cNvPr>
          <p:cNvSpPr>
            <a:spLocks noGrp="1"/>
          </p:cNvSpPr>
          <p:nvPr>
            <p:ph type="title"/>
          </p:nvPr>
        </p:nvSpPr>
        <p:spPr>
          <a:xfrm>
            <a:off x="838200" y="365125"/>
            <a:ext cx="4897583" cy="1325563"/>
          </a:xfrm>
        </p:spPr>
        <p:txBody>
          <a:bodyPr/>
          <a:lstStyle/>
          <a:p>
            <a:r>
              <a:rPr lang="en-US" dirty="0"/>
              <a:t>Summary </a:t>
            </a:r>
          </a:p>
        </p:txBody>
      </p:sp>
      <p:pic>
        <p:nvPicPr>
          <p:cNvPr id="5" name="Google Shape;574;p21">
            <a:extLst>
              <a:ext uri="{FF2B5EF4-FFF2-40B4-BE49-F238E27FC236}">
                <a16:creationId xmlns:a16="http://schemas.microsoft.com/office/drawing/2014/main" id="{5AE97341-76F8-828B-7EF7-531A6DAEC4B9}"/>
              </a:ext>
            </a:extLst>
          </p:cNvPr>
          <p:cNvPicPr preferRelativeResize="0">
            <a:picLocks noGrp="1"/>
          </p:cNvPicPr>
          <p:nvPr>
            <p:ph type="pic" idx="2"/>
          </p:nvPr>
        </p:nvPicPr>
        <p:blipFill rotWithShape="1">
          <a:blip r:embed="rId3" cstate="email">
            <a:extLst>
              <a:ext uri="{28A0092B-C50C-407E-A947-70E740481C1C}">
                <a14:useLocalDpi xmlns:a14="http://schemas.microsoft.com/office/drawing/2010/main"/>
              </a:ext>
            </a:extLst>
          </a:blip>
          <a:srcRect/>
          <a:stretch/>
        </p:blipFill>
        <p:spPr>
          <a:xfrm flipH="1">
            <a:off x="6330460" y="922150"/>
            <a:ext cx="5861540" cy="5013955"/>
          </a:xfrm>
          <a:solidFill>
            <a:srgbClr val="F2F2F2"/>
          </a:solidFill>
          <a:ln>
            <a:noFill/>
          </a:ln>
        </p:spPr>
      </p:pic>
      <p:sp>
        <p:nvSpPr>
          <p:cNvPr id="4" name="Text Placeholder 3">
            <a:extLst>
              <a:ext uri="{FF2B5EF4-FFF2-40B4-BE49-F238E27FC236}">
                <a16:creationId xmlns:a16="http://schemas.microsoft.com/office/drawing/2014/main" id="{078206EC-5EEA-4C61-FD0C-D978899BD0BF}"/>
              </a:ext>
            </a:extLst>
          </p:cNvPr>
          <p:cNvSpPr>
            <a:spLocks noGrp="1"/>
          </p:cNvSpPr>
          <p:nvPr>
            <p:ph type="body" idx="1"/>
          </p:nvPr>
        </p:nvSpPr>
        <p:spPr>
          <a:xfrm>
            <a:off x="838200" y="1825625"/>
            <a:ext cx="4897583" cy="4110480"/>
          </a:xfrm>
        </p:spPr>
        <p:txBody>
          <a:bodyPr/>
          <a:lstStyle/>
          <a:p>
            <a:r>
              <a:rPr lang="en-US" dirty="0"/>
              <a:t> Anticancer therapeutics </a:t>
            </a:r>
          </a:p>
          <a:p>
            <a:r>
              <a:rPr lang="en-US" dirty="0"/>
              <a:t>Diagnose and treat common side effects of anticancer therapeutics </a:t>
            </a:r>
          </a:p>
          <a:p>
            <a:pPr marL="466725" indent="-457200">
              <a:buAutoNum type="arabicPeriod"/>
            </a:pPr>
            <a:r>
              <a:rPr lang="en-US" dirty="0"/>
              <a:t>Chemotherapy </a:t>
            </a:r>
          </a:p>
          <a:p>
            <a:pPr marL="466725" indent="-457200">
              <a:buAutoNum type="arabicPeriod"/>
            </a:pPr>
            <a:r>
              <a:rPr lang="en-US" dirty="0"/>
              <a:t>Radiation Therapy </a:t>
            </a:r>
          </a:p>
          <a:p>
            <a:pPr marL="466725" indent="-457200">
              <a:buAutoNum type="arabicPeriod"/>
            </a:pPr>
            <a:r>
              <a:rPr lang="en-US" dirty="0"/>
              <a:t>Targeted therapy </a:t>
            </a:r>
          </a:p>
          <a:p>
            <a:pPr marL="466725" indent="-457200">
              <a:buAutoNum type="arabicPeriod"/>
            </a:pPr>
            <a:r>
              <a:rPr lang="en-US" dirty="0"/>
              <a:t>Immunotherapy </a:t>
            </a:r>
          </a:p>
          <a:p>
            <a:pPr marL="0" indent="0">
              <a:buNone/>
            </a:pPr>
            <a:endParaRPr lang="en-US" dirty="0"/>
          </a:p>
        </p:txBody>
      </p:sp>
    </p:spTree>
    <p:extLst>
      <p:ext uri="{BB962C8B-B14F-4D97-AF65-F5344CB8AC3E}">
        <p14:creationId xmlns:p14="http://schemas.microsoft.com/office/powerpoint/2010/main" val="18831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5C926-102F-D8E9-8D9B-F6F89CFD351F}"/>
              </a:ext>
            </a:extLst>
          </p:cNvPr>
          <p:cNvSpPr>
            <a:spLocks noGrp="1"/>
          </p:cNvSpPr>
          <p:nvPr>
            <p:ph type="title"/>
          </p:nvPr>
        </p:nvSpPr>
        <p:spPr/>
        <p:txBody>
          <a:bodyPr/>
          <a:lstStyle/>
          <a:p>
            <a:r>
              <a:rPr lang="en-US" dirty="0"/>
              <a:t>Thank you </a:t>
            </a:r>
          </a:p>
        </p:txBody>
      </p:sp>
      <p:sp>
        <p:nvSpPr>
          <p:cNvPr id="3" name="Text Placeholder 2">
            <a:extLst>
              <a:ext uri="{FF2B5EF4-FFF2-40B4-BE49-F238E27FC236}">
                <a16:creationId xmlns:a16="http://schemas.microsoft.com/office/drawing/2014/main" id="{022F2E5A-1163-72B2-6214-1ED67B86B79A}"/>
              </a:ext>
            </a:extLst>
          </p:cNvPr>
          <p:cNvSpPr>
            <a:spLocks noGrp="1"/>
          </p:cNvSpPr>
          <p:nvPr>
            <p:ph type="body" idx="1"/>
          </p:nvPr>
        </p:nvSpPr>
        <p:spPr>
          <a:xfrm>
            <a:off x="831850" y="3872610"/>
            <a:ext cx="7169150" cy="2717971"/>
          </a:xfrm>
        </p:spPr>
        <p:txBody>
          <a:bodyPr/>
          <a:lstStyle/>
          <a:p>
            <a:r>
              <a:rPr lang="en-US" dirty="0"/>
              <a:t>Assistant Professor </a:t>
            </a:r>
          </a:p>
          <a:p>
            <a:r>
              <a:rPr lang="en-US" dirty="0"/>
              <a:t>Division of Palliative Medicine </a:t>
            </a:r>
          </a:p>
          <a:p>
            <a:r>
              <a:rPr lang="en-US" dirty="0"/>
              <a:t>Department of Family and Preventative Services </a:t>
            </a:r>
          </a:p>
          <a:p>
            <a:r>
              <a:rPr lang="en-US" dirty="0"/>
              <a:t>Emory University School of Medicine </a:t>
            </a:r>
            <a:endParaRPr lang="en-US" dirty="0">
              <a:hlinkClick r:id="rId3"/>
            </a:endParaRPr>
          </a:p>
          <a:p>
            <a:r>
              <a:rPr lang="en-US" dirty="0">
                <a:hlinkClick r:id="rId3"/>
              </a:rPr>
              <a:t>srdave@emory.edu</a:t>
            </a:r>
            <a:r>
              <a:rPr lang="en-US" dirty="0"/>
              <a:t> </a:t>
            </a:r>
          </a:p>
          <a:p>
            <a:endParaRPr lang="en-US" dirty="0"/>
          </a:p>
        </p:txBody>
      </p:sp>
    </p:spTree>
    <p:extLst>
      <p:ext uri="{BB962C8B-B14F-4D97-AF65-F5344CB8AC3E}">
        <p14:creationId xmlns:p14="http://schemas.microsoft.com/office/powerpoint/2010/main" val="258438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FE3A5-0C6D-0A45-61CB-2F64C9904A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6BEC1-C2A6-504F-D86E-69C8FDA4CE40}"/>
              </a:ext>
            </a:extLst>
          </p:cNvPr>
          <p:cNvSpPr>
            <a:spLocks noGrp="1"/>
          </p:cNvSpPr>
          <p:nvPr>
            <p:ph type="title"/>
          </p:nvPr>
        </p:nvSpPr>
        <p:spPr>
          <a:xfrm>
            <a:off x="641033" y="230934"/>
            <a:ext cx="5168924" cy="796007"/>
          </a:xfrm>
        </p:spPr>
        <p:txBody>
          <a:bodyPr/>
          <a:lstStyle/>
          <a:p>
            <a:r>
              <a:rPr lang="en-US" dirty="0"/>
              <a:t>References </a:t>
            </a:r>
          </a:p>
        </p:txBody>
      </p:sp>
      <p:sp>
        <p:nvSpPr>
          <p:cNvPr id="3" name="TextBox 2">
            <a:extLst>
              <a:ext uri="{FF2B5EF4-FFF2-40B4-BE49-F238E27FC236}">
                <a16:creationId xmlns:a16="http://schemas.microsoft.com/office/drawing/2014/main" id="{E8B822C2-1A00-0FED-0963-C9A5F9FD294B}"/>
              </a:ext>
            </a:extLst>
          </p:cNvPr>
          <p:cNvSpPr txBox="1"/>
          <p:nvPr/>
        </p:nvSpPr>
        <p:spPr>
          <a:xfrm>
            <a:off x="542559" y="1288377"/>
            <a:ext cx="11386844" cy="5447645"/>
          </a:xfrm>
          <a:prstGeom prst="rect">
            <a:avLst/>
          </a:prstGeom>
          <a:noFill/>
        </p:spPr>
        <p:txBody>
          <a:bodyPr wrap="square" rtlCol="0">
            <a:spAutoFit/>
          </a:bodyPr>
          <a:lstStyle/>
          <a:p>
            <a:pPr marL="342900" indent="-342900">
              <a:buAutoNum type="arabicPeriod"/>
            </a:pPr>
            <a:r>
              <a:rPr lang="en-US" sz="1200" dirty="0"/>
              <a:t>Wagle NS, Nogueira L, Devasia TP, et al. Cancer treatment and survivorship statistics, 2025. </a:t>
            </a:r>
            <a:r>
              <a:rPr lang="en-US" sz="1200" i="1" dirty="0"/>
              <a:t>CA Cancer J Clin</a:t>
            </a:r>
            <a:r>
              <a:rPr lang="en-US" sz="1200" dirty="0"/>
              <a:t>. Jul–Aug 2025;75(4):308–340. doi:10.3322/caac.70011</a:t>
            </a:r>
          </a:p>
          <a:p>
            <a:pPr marL="342900" indent="-342900">
              <a:buAutoNum type="arabicPeriod"/>
            </a:pPr>
            <a:r>
              <a:rPr lang="en-US" sz="1200" dirty="0"/>
              <a:t>Samawi Haider CW. Victims of Our Own Success: Cardiac Toxicities from Conventional and Emerging Cancer Therapies In: Olver I, ed. The MASCC Textbook of Cancer Supportive Care and Survivorship 2nd ed. Springer; 2018 165–181.</a:t>
            </a:r>
          </a:p>
          <a:p>
            <a:pPr marL="342900" indent="-342900">
              <a:buAutoNum type="arabicPeriod"/>
            </a:pPr>
            <a:r>
              <a:rPr lang="en-US" sz="1200" dirty="0"/>
              <a:t>Ciner A GR, Syrigos K, </a:t>
            </a:r>
            <a:r>
              <a:rPr lang="en-US" sz="1200" dirty="0" err="1"/>
              <a:t>Ahmedzai,S</a:t>
            </a:r>
            <a:r>
              <a:rPr lang="en-US" sz="1200" dirty="0"/>
              <a:t>. . Pulmonary Toxicities of Anticancer Treatment In: Olver I, ed. the MASCC Textbook of Cancer Supportive Care and Survivorship 2nd ed. 2018 2018 201–229 </a:t>
            </a:r>
          </a:p>
          <a:p>
            <a:pPr marL="342900" indent="-342900">
              <a:buAutoNum type="arabicPeriod"/>
            </a:pPr>
            <a:r>
              <a:rPr lang="en-US" sz="1200" dirty="0"/>
              <a:t>Herrstedt J, Clark-Snow R, Ruhlmann CH, et al. 2023 MASCC and ESMO guideline update for the prevention of chemotherapy- and radiotherapy-induced nausea and vomiting. ESMO Open. Feb 2024;9(2):102195. doi:10.1016/j.esmoop.2023.102195</a:t>
            </a:r>
          </a:p>
          <a:p>
            <a:pPr marL="342900" indent="-342900">
              <a:buAutoNum type="arabicPeriod"/>
            </a:pPr>
            <a:r>
              <a:rPr lang="en-US" sz="1200" dirty="0"/>
              <a:t>Kennedy SKF, Goodall S, Lee SF, et al. 2020 ASCO, 2023 NCCN, 2023 MASCC/ESMO, and 2019 CCO: a comparison of antiemetic guidelines for the treatment of chemotherapy-induced nausea and vomiting in cancer patients. Support Care Cancer. Apr 10 2024;32(5):280. doi:10.1007/s00520-024-08462-x</a:t>
            </a:r>
          </a:p>
          <a:p>
            <a:pPr marL="342900" indent="-342900">
              <a:buAutoNum type="arabicPeriod"/>
            </a:pPr>
            <a:r>
              <a:rPr lang="en-US" sz="1200" dirty="0"/>
              <a:t>Lalla R B, J Mucositis (Oral and Gastrointestinal) In: Olver I, ed. The MASCC Textbook of Cancer </a:t>
            </a:r>
            <a:r>
              <a:rPr lang="en-US" sz="1200" dirty="0" err="1"/>
              <a:t>SupportiveCare</a:t>
            </a:r>
            <a:r>
              <a:rPr lang="en-US" sz="1200" dirty="0"/>
              <a:t> and Survivorship. 2nd ed. Springer 2018 409– 420.</a:t>
            </a:r>
          </a:p>
          <a:p>
            <a:pPr marL="342900" indent="-342900">
              <a:buAutoNum type="arabicPeriod"/>
            </a:pPr>
            <a:r>
              <a:rPr lang="en-US" sz="1200" dirty="0"/>
              <a:t>Nicholas C, Siano S, Knowlton SE. Evidence-Based Physiatry: Diagnosing and Treating Chemotherapy-Induced Peripheral Neuropathy. Am J Phys Med </a:t>
            </a:r>
            <a:r>
              <a:rPr lang="en-US" sz="1200" dirty="0" err="1"/>
              <a:t>Rehabil</a:t>
            </a:r>
            <a:r>
              <a:rPr lang="en-US" sz="1200" dirty="0"/>
              <a:t>. Aug 1 2024;103(8):745–746. doi:10.1097/PHM.0000000000002516</a:t>
            </a:r>
          </a:p>
          <a:p>
            <a:r>
              <a:rPr lang="en-US" sz="1200" dirty="0"/>
              <a:t>8.     L S. Managing Chemotherapy Toxicities for Improved</a:t>
            </a:r>
          </a:p>
          <a:p>
            <a:r>
              <a:rPr lang="en-US" sz="1200" dirty="0"/>
              <a:t>        Patient Outcomes. Targeted Oncology. 2021 </a:t>
            </a:r>
          </a:p>
          <a:p>
            <a:r>
              <a:rPr lang="en-US" sz="1200" dirty="0"/>
              <a:t>9.     Affronti ML, Lee J, </a:t>
            </a:r>
            <a:r>
              <a:rPr lang="en-US" sz="1200" dirty="0" err="1"/>
              <a:t>Molassiotis</a:t>
            </a:r>
            <a:r>
              <a:rPr lang="en-US" sz="1200" dirty="0"/>
              <a:t> A, et al. MASCC 2023 Patient-Centered Antiemetic Guidelines and    </a:t>
            </a:r>
          </a:p>
          <a:p>
            <a:r>
              <a:rPr lang="en-US" sz="1200" dirty="0"/>
              <a:t>        Education Statements: an evidence-based and consensus resource for patients. Support Care</a:t>
            </a:r>
          </a:p>
          <a:p>
            <a:r>
              <a:rPr lang="en-US" sz="1200" dirty="0"/>
              <a:t>        Cancer. May 10 2024;32(6):335. doi:10.1007/s00520-024-08543-x</a:t>
            </a:r>
          </a:p>
          <a:p>
            <a:r>
              <a:rPr lang="en-US" sz="1200" dirty="0"/>
              <a:t>10.   Patricia OB. Lymphedema in Cancer Patient In: Olver I, ed. The MASCC Textbook of Cancer </a:t>
            </a:r>
          </a:p>
          <a:p>
            <a:r>
              <a:rPr lang="en-US" sz="1200" dirty="0"/>
              <a:t>       Supportive Care and Survivorship 2nd ed. Springer; 2018 323–335:chap 21 </a:t>
            </a:r>
          </a:p>
          <a:p>
            <a:r>
              <a:rPr lang="en-US" sz="1200" dirty="0"/>
              <a:t>11.  </a:t>
            </a:r>
            <a:r>
              <a:rPr lang="en-US" sz="1200" dirty="0" err="1"/>
              <a:t>Vissink</a:t>
            </a:r>
            <a:r>
              <a:rPr lang="en-US" sz="1200" dirty="0"/>
              <a:t> A. SF, Brennan M. Xerostomia and Dental Problems</a:t>
            </a:r>
          </a:p>
          <a:p>
            <a:r>
              <a:rPr lang="en-US" sz="1200" dirty="0"/>
              <a:t>       in the Head and Neck Radiation Patient. In: I O, ed. The MASCC Textbook of Cancer Supportive  </a:t>
            </a:r>
          </a:p>
          <a:p>
            <a:r>
              <a:rPr lang="en-US" sz="1200" dirty="0"/>
              <a:t>      Care and Survivorship 2nd ed. Springer; 2018:363–378.</a:t>
            </a:r>
          </a:p>
          <a:p>
            <a:endParaRPr lang="en-US" sz="1200" dirty="0"/>
          </a:p>
          <a:p>
            <a:pPr marL="342900" indent="-342900">
              <a:buAutoNum type="arabicPeriod"/>
            </a:pPr>
            <a:endParaRPr lang="en-US" dirty="0"/>
          </a:p>
          <a:p>
            <a:endParaRPr lang="en-US" dirty="0"/>
          </a:p>
        </p:txBody>
      </p:sp>
    </p:spTree>
    <p:extLst>
      <p:ext uri="{BB962C8B-B14F-4D97-AF65-F5344CB8AC3E}">
        <p14:creationId xmlns:p14="http://schemas.microsoft.com/office/powerpoint/2010/main" val="222465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EC1354D-8D58-B7EE-A682-77E027C77F3B}"/>
              </a:ext>
            </a:extLst>
          </p:cNvPr>
          <p:cNvSpPr>
            <a:spLocks noGrp="1"/>
          </p:cNvSpPr>
          <p:nvPr>
            <p:ph type="title"/>
          </p:nvPr>
        </p:nvSpPr>
        <p:spPr>
          <a:xfrm>
            <a:off x="641033" y="230934"/>
            <a:ext cx="5168924" cy="796007"/>
          </a:xfrm>
        </p:spPr>
        <p:txBody>
          <a:bodyPr/>
          <a:lstStyle/>
          <a:p>
            <a:r>
              <a:rPr lang="en-US" dirty="0"/>
              <a:t>References </a:t>
            </a:r>
          </a:p>
        </p:txBody>
      </p:sp>
      <p:sp>
        <p:nvSpPr>
          <p:cNvPr id="4" name="TextBox 3">
            <a:extLst>
              <a:ext uri="{FF2B5EF4-FFF2-40B4-BE49-F238E27FC236}">
                <a16:creationId xmlns:a16="http://schemas.microsoft.com/office/drawing/2014/main" id="{2D9EC8AE-59D7-CD45-2BE0-BA8424D6B22D}"/>
              </a:ext>
            </a:extLst>
          </p:cNvPr>
          <p:cNvSpPr txBox="1"/>
          <p:nvPr/>
        </p:nvSpPr>
        <p:spPr>
          <a:xfrm>
            <a:off x="542559" y="1288377"/>
            <a:ext cx="11386844" cy="3123932"/>
          </a:xfrm>
          <a:prstGeom prst="rect">
            <a:avLst/>
          </a:prstGeom>
          <a:noFill/>
        </p:spPr>
        <p:txBody>
          <a:bodyPr wrap="square" lIns="91440" tIns="45720" rIns="91440" bIns="45720" rtlCol="0" anchor="t">
            <a:spAutoFit/>
          </a:bodyPr>
          <a:lstStyle/>
          <a:p>
            <a:r>
              <a:rPr lang="en-US" sz="1100" dirty="0"/>
              <a:t>12. Wang K, Tepper JE. Radiation therapy-associated toxicity: Etiology, management, and prevention. CA Cancer J Clin. Sep 2021;71(5):437–454. doi:10.3322/caac.21689</a:t>
            </a:r>
          </a:p>
          <a:p>
            <a:r>
              <a:rPr lang="en-US" sz="1100" dirty="0"/>
              <a:t>13. Roldan CJ, Rosenthal DI, </a:t>
            </a:r>
            <a:r>
              <a:rPr lang="en-US" sz="1100" dirty="0" err="1"/>
              <a:t>Koyyalagunta</a:t>
            </a:r>
            <a:r>
              <a:rPr lang="en-US" sz="1100" dirty="0"/>
              <a:t> D, Feng L, Warner K. Methylene Blue for the Treatment of Radiation-Induced Oral Mucositis during Head and Neck Cancer Treatment: An Uncontrolled Cohort. Cancers (Basel). Aug 7 2023;15(15)doi:10.3390/cancers15153994</a:t>
            </a:r>
          </a:p>
          <a:p>
            <a:r>
              <a:rPr lang="en-US" sz="1100" dirty="0"/>
              <a:t>14. 1. Lalla R B, J Mucositis (Oral and Gastrointestinal) In: Olver I, ed. </a:t>
            </a:r>
            <a:r>
              <a:rPr lang="en-US" sz="1100" i="1" dirty="0"/>
              <a:t>The MASCC Textbook of Cancer </a:t>
            </a:r>
            <a:r>
              <a:rPr lang="en-US" sz="1100" i="1" dirty="0" err="1"/>
              <a:t>SupportiveCare</a:t>
            </a:r>
            <a:r>
              <a:rPr lang="en-US" sz="1100" i="1" dirty="0"/>
              <a:t> and Survivorship</a:t>
            </a:r>
            <a:r>
              <a:rPr lang="en-US" sz="1100" dirty="0"/>
              <a:t>. 2nd ed. Springer 2018 409– 420.</a:t>
            </a:r>
          </a:p>
          <a:p>
            <a:r>
              <a:rPr lang="en-US" sz="1100" dirty="0"/>
              <a:t>15. Abdi Ehtesham CA. Urological Symptoms and Side</a:t>
            </a:r>
          </a:p>
          <a:p>
            <a:r>
              <a:rPr lang="en-US" sz="1100" dirty="0"/>
              <a:t>Effects of Treatment. In: Olver I, ed. The MASCC Textbook of Cancer Supportive Care and Survivorship 2nd ed. Springer 2018 490–491:chap 31.</a:t>
            </a:r>
          </a:p>
          <a:p>
            <a:r>
              <a:rPr lang="en-US" sz="1100" dirty="0"/>
              <a:t>16. Smith CEP, Prasad V. Targeted Cancer Therapies. Am Fam Physician. Feb 1 2021;103(3):155–163.</a:t>
            </a:r>
          </a:p>
          <a:p>
            <a:r>
              <a:rPr lang="en-US" sz="1100" dirty="0"/>
              <a:t>17. Bedard PL, Hyman DM, Davids MS, Siu LL. Small molecules, big impact: 20 years of targeted therapy in oncology. Lancet. Mar 28 2020;395(10229):1078–1088.</a:t>
            </a:r>
          </a:p>
          <a:p>
            <a:r>
              <a:rPr lang="en-US" sz="1100" dirty="0"/>
              <a:t>      doi:10.1016/S0140-6736(20)30164-1 </a:t>
            </a:r>
          </a:p>
          <a:p>
            <a:r>
              <a:rPr lang="en-US" sz="1100" dirty="0"/>
              <a:t>18. Zukas AM, Schiff D. Neurological complications of new chemotherapy agents. Neuro Oncol. Jan 10 2018;20(1):24–36. doi:10.1093/</a:t>
            </a:r>
            <a:r>
              <a:rPr lang="en-US" sz="1100" dirty="0" err="1"/>
              <a:t>neuonc</a:t>
            </a:r>
            <a:r>
              <a:rPr lang="en-US" sz="1100" dirty="0"/>
              <a:t>/nox115</a:t>
            </a:r>
          </a:p>
          <a:p>
            <a:r>
              <a:rPr lang="en-US" sz="1100" dirty="0"/>
              <a:t>19. Schneider BJ, Naidoo J, Santomasso BD, et al. Management of Immune-Related Adverse Events in Patients Treated With Immune Checkpoint Inhibitor Therapy: ASCO Guideline Update. J Clin Oncol. Dec 20 2021;39(36):4073–4126. doi:10.1200/JCO.21.01440</a:t>
            </a:r>
          </a:p>
          <a:p>
            <a:r>
              <a:rPr lang="en-US" sz="1100"/>
              <a:t>20. </a:t>
            </a:r>
            <a:r>
              <a:rPr lang="en-US" sz="1100">
                <a:ea typeface="+mn-lt"/>
                <a:cs typeface="+mn-lt"/>
              </a:rPr>
              <a:t>Yin Q, Wu L, Han L, et al. Immune-related adverse events of immune checkpoint inhibitors: a review. Front Immunol. 2023;14:1167975.</a:t>
            </a:r>
            <a:endParaRPr lang="en-US" sz="1100" dirty="0">
              <a:ea typeface="+mn-lt"/>
              <a:cs typeface="+mn-lt"/>
            </a:endParaRPr>
          </a:p>
          <a:p>
            <a:r>
              <a:rPr lang="en-US" sz="1100">
                <a:ea typeface="+mn-lt"/>
                <a:cs typeface="+mn-lt"/>
              </a:rPr>
              <a:t>       doi:10.3389/fimmu.2023.1167975</a:t>
            </a:r>
            <a:endParaRPr lang="en-US" sz="1100"/>
          </a:p>
          <a:p>
            <a:endParaRPr lang="en-US" sz="1400" dirty="0"/>
          </a:p>
          <a:p>
            <a:endParaRPr lang="en-US" dirty="0"/>
          </a:p>
        </p:txBody>
      </p:sp>
    </p:spTree>
    <p:extLst>
      <p:ext uri="{BB962C8B-B14F-4D97-AF65-F5344CB8AC3E}">
        <p14:creationId xmlns:p14="http://schemas.microsoft.com/office/powerpoint/2010/main" val="18818805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9124C-36E2-4C7F-EAAF-ED33F47FB8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1086E-194D-9F12-E0C8-31D9C94AE605}"/>
              </a:ext>
            </a:extLst>
          </p:cNvPr>
          <p:cNvSpPr>
            <a:spLocks noGrp="1"/>
          </p:cNvSpPr>
          <p:nvPr>
            <p:ph type="title"/>
          </p:nvPr>
        </p:nvSpPr>
        <p:spPr>
          <a:xfrm>
            <a:off x="641033" y="230934"/>
            <a:ext cx="5168924" cy="796007"/>
          </a:xfrm>
        </p:spPr>
        <p:txBody>
          <a:bodyPr/>
          <a:lstStyle/>
          <a:p>
            <a:r>
              <a:rPr lang="en-US" dirty="0"/>
              <a:t>References </a:t>
            </a:r>
          </a:p>
        </p:txBody>
      </p:sp>
      <p:sp>
        <p:nvSpPr>
          <p:cNvPr id="3" name="TextBox 2">
            <a:extLst>
              <a:ext uri="{FF2B5EF4-FFF2-40B4-BE49-F238E27FC236}">
                <a16:creationId xmlns:a16="http://schemas.microsoft.com/office/drawing/2014/main" id="{F10661D5-F5C6-1914-4B85-05292BED256F}"/>
              </a:ext>
            </a:extLst>
          </p:cNvPr>
          <p:cNvSpPr txBox="1"/>
          <p:nvPr/>
        </p:nvSpPr>
        <p:spPr>
          <a:xfrm>
            <a:off x="542559" y="1288377"/>
            <a:ext cx="11386844" cy="4570482"/>
          </a:xfrm>
          <a:prstGeom prst="rect">
            <a:avLst/>
          </a:prstGeom>
          <a:noFill/>
        </p:spPr>
        <p:txBody>
          <a:bodyPr wrap="square" rtlCol="0">
            <a:spAutoFit/>
          </a:bodyPr>
          <a:lstStyle/>
          <a:p>
            <a:pPr marL="342900" indent="-342900">
              <a:buAutoNum type="arabicPeriod"/>
            </a:pPr>
            <a:r>
              <a:rPr lang="en-US" sz="1500" dirty="0"/>
              <a:t>Wagle NS, Nogueira L, Devasia TP, et al. Cancer treatment and survivorship statistics, 2025. </a:t>
            </a:r>
            <a:r>
              <a:rPr lang="en-US" sz="1500" i="1" dirty="0"/>
              <a:t>CA Cancer J Clin</a:t>
            </a:r>
            <a:r>
              <a:rPr lang="en-US" sz="1500" dirty="0"/>
              <a:t>. Jul–Aug 2025;75(4):308–340. doi:10.3322/caac.70011</a:t>
            </a:r>
          </a:p>
          <a:p>
            <a:pPr marL="342900" indent="-342900">
              <a:buAutoNum type="arabicPeriod"/>
            </a:pPr>
            <a:r>
              <a:rPr lang="en-US" sz="1500" dirty="0"/>
              <a:t>Samawi Haider CW. Victims of Our Own Success: Cardiac Toxicities from Conventional and Emerging Cancer Therapies In: Olver I, ed. The MASCC Textbook of Cancer Supportive Care and Survivorship 2nd ed. Springer; 2018 165–181.</a:t>
            </a:r>
          </a:p>
          <a:p>
            <a:pPr marL="342900" indent="-342900">
              <a:buAutoNum type="arabicPeriod"/>
            </a:pPr>
            <a:r>
              <a:rPr lang="en-US" sz="1500" dirty="0"/>
              <a:t>Ciner A GR, Syrigos K, </a:t>
            </a:r>
            <a:r>
              <a:rPr lang="en-US" sz="1500" dirty="0" err="1"/>
              <a:t>Ahmedzai,S</a:t>
            </a:r>
            <a:r>
              <a:rPr lang="en-US" sz="1500" dirty="0"/>
              <a:t>. . Pulmonary Toxicities of Anticancer Treatment In: Olver I, ed. the MASCC Textbook of Cancer Supportive Care and Survivorship 2nd ed. 2018 2018 201–229 </a:t>
            </a:r>
          </a:p>
          <a:p>
            <a:pPr marL="342900" indent="-342900">
              <a:buAutoNum type="arabicPeriod"/>
            </a:pPr>
            <a:r>
              <a:rPr lang="en-US" sz="1500" dirty="0"/>
              <a:t>Herrstedt J, Clark-Snow R, Ruhlmann CH, et al. 2023 MASCC and ESMO guideline update for the prevention of chemotherapy- and radiotherapy-induced nausea and vomiting. ESMO Open. Feb 2024;9(2):102195. doi:10.1016/j.esmoop.2023.102195</a:t>
            </a:r>
          </a:p>
          <a:p>
            <a:pPr marL="342900" indent="-342900">
              <a:buAutoNum type="arabicPeriod"/>
            </a:pPr>
            <a:r>
              <a:rPr lang="en-US" sz="1500" dirty="0"/>
              <a:t>Kennedy SKF, Goodall S, Lee SF, et al. 2020 ASCO, 2023 NCCN, 2023 MASCC/ESMO, and 2019 CCO: a comparison of antiemetic guidelines for the treatment of chemotherapy-induced nausea and vomiting in cancer patients. Support Care Cancer. Apr 10 2024;32(5):280. doi:10.1007/s00520-024-08462-x</a:t>
            </a:r>
          </a:p>
          <a:p>
            <a:pPr marL="342900" indent="-342900">
              <a:buAutoNum type="arabicPeriod"/>
            </a:pPr>
            <a:r>
              <a:rPr lang="en-US" sz="1500" dirty="0"/>
              <a:t>Lalla R B, J Mucositis (Oral and Gastrointestinal) In: Olver I, ed. The MASCC Textbook of Cancer </a:t>
            </a:r>
            <a:r>
              <a:rPr lang="en-US" sz="1500" dirty="0" err="1"/>
              <a:t>SupportiveCare</a:t>
            </a:r>
            <a:r>
              <a:rPr lang="en-US" sz="1500" dirty="0"/>
              <a:t> and Survivorship. 2nd ed. Springer 2018 409– 420.</a:t>
            </a:r>
          </a:p>
          <a:p>
            <a:pPr marL="342900" indent="-342900">
              <a:buAutoNum type="arabicPeriod"/>
            </a:pPr>
            <a:r>
              <a:rPr lang="en-US" sz="1500" dirty="0"/>
              <a:t>Nicholas C, Siano S, Knowlton SE. Evidence-Based Physiatry: Diagnosing and Treating Chemotherapy-Induced Peripheral Neuropathy. Am J Phys Med </a:t>
            </a:r>
            <a:r>
              <a:rPr lang="en-US" sz="1500" dirty="0" err="1"/>
              <a:t>Rehabil</a:t>
            </a:r>
            <a:r>
              <a:rPr lang="en-US" sz="1500" dirty="0"/>
              <a:t>. Aug 1 2024;103(8):745–746. doi:10.1097/PHM.0000000000002516</a:t>
            </a:r>
          </a:p>
          <a:p>
            <a:pPr marL="342900" indent="-342900">
              <a:buAutoNum type="arabicPeriod"/>
            </a:pPr>
            <a:endParaRPr lang="en-US" dirty="0"/>
          </a:p>
          <a:p>
            <a:endParaRPr lang="en-US" dirty="0"/>
          </a:p>
        </p:txBody>
      </p:sp>
    </p:spTree>
    <p:extLst>
      <p:ext uri="{BB962C8B-B14F-4D97-AF65-F5344CB8AC3E}">
        <p14:creationId xmlns:p14="http://schemas.microsoft.com/office/powerpoint/2010/main" val="379899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351F-A648-143B-949A-852B6E4F3B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E36BFB1-D0B0-81E1-678A-A28FD060A767}"/>
              </a:ext>
            </a:extLst>
          </p:cNvPr>
          <p:cNvSpPr>
            <a:spLocks noGrp="1"/>
          </p:cNvSpPr>
          <p:nvPr>
            <p:ph type="title"/>
          </p:nvPr>
        </p:nvSpPr>
        <p:spPr>
          <a:xfrm>
            <a:off x="838200" y="365125"/>
            <a:ext cx="10515600" cy="1325563"/>
          </a:xfrm>
        </p:spPr>
        <p:txBody>
          <a:bodyPr/>
          <a:lstStyle/>
          <a:p>
            <a:r>
              <a:rPr lang="en-US" dirty="0"/>
              <a:t>Chemotherapy Side Effects </a:t>
            </a:r>
            <a:r>
              <a:rPr lang="en-US" baseline="30000" dirty="0"/>
              <a:t>2</a:t>
            </a:r>
          </a:p>
        </p:txBody>
      </p:sp>
      <p:sp>
        <p:nvSpPr>
          <p:cNvPr id="2" name="Content Placeholder 1">
            <a:extLst>
              <a:ext uri="{FF2B5EF4-FFF2-40B4-BE49-F238E27FC236}">
                <a16:creationId xmlns:a16="http://schemas.microsoft.com/office/drawing/2014/main" id="{3C834A0F-250A-ADE6-ED28-5A72AF5BCE02}"/>
              </a:ext>
            </a:extLst>
          </p:cNvPr>
          <p:cNvSpPr>
            <a:spLocks noGrp="1"/>
          </p:cNvSpPr>
          <p:nvPr>
            <p:ph idx="4294967295"/>
          </p:nvPr>
        </p:nvSpPr>
        <p:spPr>
          <a:xfrm>
            <a:off x="838200" y="1953489"/>
            <a:ext cx="10515600" cy="3982616"/>
          </a:xfrm>
        </p:spPr>
        <p:txBody>
          <a:bodyPr>
            <a:normAutofit/>
          </a:bodyPr>
          <a:lstStyle/>
          <a:p>
            <a:pPr lvl="0"/>
            <a:r>
              <a:rPr lang="en-US" dirty="0"/>
              <a:t>Cardiac</a:t>
            </a:r>
          </a:p>
          <a:p>
            <a:pPr lvl="0"/>
            <a:r>
              <a:rPr lang="en-US" dirty="0"/>
              <a:t>Gastrointestinal </a:t>
            </a:r>
          </a:p>
          <a:p>
            <a:pPr lvl="0"/>
            <a:r>
              <a:rPr lang="en-US" dirty="0"/>
              <a:t>Dermatologic </a:t>
            </a:r>
          </a:p>
          <a:p>
            <a:pPr lvl="0"/>
            <a:r>
              <a:rPr lang="en-US" dirty="0"/>
              <a:t>Pulmonary </a:t>
            </a:r>
          </a:p>
          <a:p>
            <a:pPr lvl="0"/>
            <a:r>
              <a:rPr lang="en-US" dirty="0"/>
              <a:t>Genitourinary and Renal </a:t>
            </a:r>
          </a:p>
          <a:p>
            <a:pPr lvl="0"/>
            <a:r>
              <a:rPr lang="en-US" dirty="0"/>
              <a:t>Neurologic </a:t>
            </a:r>
          </a:p>
        </p:txBody>
      </p:sp>
    </p:spTree>
    <p:extLst>
      <p:ext uri="{BB962C8B-B14F-4D97-AF65-F5344CB8AC3E}">
        <p14:creationId xmlns:p14="http://schemas.microsoft.com/office/powerpoint/2010/main" val="337103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C281A-0B68-5187-6161-C15C73EF0FBE}"/>
              </a:ext>
            </a:extLst>
          </p:cNvPr>
          <p:cNvSpPr>
            <a:spLocks noGrp="1"/>
          </p:cNvSpPr>
          <p:nvPr>
            <p:ph type="ctrTitle"/>
          </p:nvPr>
        </p:nvSpPr>
        <p:spPr>
          <a:xfrm>
            <a:off x="2669059" y="719667"/>
            <a:ext cx="9522941" cy="861999"/>
          </a:xfrm>
        </p:spPr>
        <p:txBody>
          <a:bodyPr/>
          <a:lstStyle/>
          <a:p>
            <a:r>
              <a:rPr lang="en-US" sz="3000" dirty="0"/>
              <a:t> Cardiac toxicity involving chemotherapy </a:t>
            </a:r>
            <a:r>
              <a:rPr lang="en-US" sz="3000" baseline="30000" dirty="0"/>
              <a:t>2</a:t>
            </a:r>
          </a:p>
        </p:txBody>
      </p:sp>
      <p:graphicFrame>
        <p:nvGraphicFramePr>
          <p:cNvPr id="4" name="Diagram 3">
            <a:extLst>
              <a:ext uri="{FF2B5EF4-FFF2-40B4-BE49-F238E27FC236}">
                <a16:creationId xmlns:a16="http://schemas.microsoft.com/office/drawing/2014/main" id="{96E451C9-E009-95A4-36DE-05F37E9C1493}"/>
              </a:ext>
            </a:extLst>
          </p:cNvPr>
          <p:cNvGraphicFramePr/>
          <p:nvPr>
            <p:extLst>
              <p:ext uri="{D42A27DB-BD31-4B8C-83A1-F6EECF244321}">
                <p14:modId xmlns:p14="http://schemas.microsoft.com/office/powerpoint/2010/main" val="2428163291"/>
              </p:ext>
            </p:extLst>
          </p:nvPr>
        </p:nvGraphicFramePr>
        <p:xfrm>
          <a:off x="2032000" y="2248930"/>
          <a:ext cx="7581557" cy="3889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2694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12A395-8323-957E-7994-F5A9FC167CE1}"/>
              </a:ext>
            </a:extLst>
          </p:cNvPr>
          <p:cNvSpPr>
            <a:spLocks noGrp="1"/>
          </p:cNvSpPr>
          <p:nvPr>
            <p:ph type="title"/>
          </p:nvPr>
        </p:nvSpPr>
        <p:spPr>
          <a:xfrm>
            <a:off x="838200" y="365125"/>
            <a:ext cx="10515600" cy="1325563"/>
          </a:xfrm>
        </p:spPr>
        <p:txBody>
          <a:bodyPr wrap="square" anchor="ctr">
            <a:normAutofit/>
          </a:bodyPr>
          <a:lstStyle/>
          <a:p>
            <a:r>
              <a:rPr lang="en-US" dirty="0"/>
              <a:t>Pulmonary toxicity involving chemotherapy </a:t>
            </a:r>
            <a:r>
              <a:rPr lang="en-US" baseline="30000" dirty="0"/>
              <a:t>3</a:t>
            </a:r>
          </a:p>
        </p:txBody>
      </p:sp>
      <p:sp>
        <p:nvSpPr>
          <p:cNvPr id="17" name="Text Placeholder 3">
            <a:extLst>
              <a:ext uri="{FF2B5EF4-FFF2-40B4-BE49-F238E27FC236}">
                <a16:creationId xmlns:a16="http://schemas.microsoft.com/office/drawing/2014/main" id="{B16F5839-E8AB-FAAD-9A10-65A5D0A07C4B}"/>
              </a:ext>
            </a:extLst>
          </p:cNvPr>
          <p:cNvSpPr>
            <a:spLocks noGrp="1"/>
          </p:cNvSpPr>
          <p:nvPr>
            <p:ph type="body" idx="2"/>
          </p:nvPr>
        </p:nvSpPr>
        <p:spPr>
          <a:xfrm>
            <a:off x="4455489" y="2094588"/>
            <a:ext cx="3301869" cy="419533"/>
          </a:xfrm>
        </p:spPr>
        <p:txBody>
          <a:bodyPr/>
          <a:lstStyle/>
          <a:p>
            <a:r>
              <a:rPr lang="en-US" dirty="0"/>
              <a:t>Chemotherapy Agents </a:t>
            </a:r>
          </a:p>
        </p:txBody>
      </p:sp>
      <p:sp>
        <p:nvSpPr>
          <p:cNvPr id="19" name="Text Placeholder 4">
            <a:extLst>
              <a:ext uri="{FF2B5EF4-FFF2-40B4-BE49-F238E27FC236}">
                <a16:creationId xmlns:a16="http://schemas.microsoft.com/office/drawing/2014/main" id="{914CF4BA-121F-68B4-35EC-26EB64BF1812}"/>
              </a:ext>
            </a:extLst>
          </p:cNvPr>
          <p:cNvSpPr>
            <a:spLocks noGrp="1"/>
          </p:cNvSpPr>
          <p:nvPr>
            <p:ph type="body" idx="3"/>
          </p:nvPr>
        </p:nvSpPr>
        <p:spPr>
          <a:xfrm>
            <a:off x="4455489" y="2705816"/>
            <a:ext cx="3301869" cy="3311456"/>
          </a:xfrm>
        </p:spPr>
        <p:txBody>
          <a:bodyPr/>
          <a:lstStyle/>
          <a:p>
            <a:r>
              <a:rPr lang="en-US" dirty="0"/>
              <a:t>Bleomycin</a:t>
            </a:r>
          </a:p>
          <a:p>
            <a:r>
              <a:rPr lang="en-US" dirty="0"/>
              <a:t>Methotrexate </a:t>
            </a:r>
          </a:p>
          <a:p>
            <a:r>
              <a:rPr lang="en-US" dirty="0"/>
              <a:t>Cyclophosphamide</a:t>
            </a:r>
          </a:p>
          <a:p>
            <a:r>
              <a:rPr lang="en-US" dirty="0"/>
              <a:t>Gemcitabine </a:t>
            </a:r>
          </a:p>
          <a:p>
            <a:r>
              <a:rPr lang="en-US" dirty="0"/>
              <a:t>Paclitaxel </a:t>
            </a:r>
          </a:p>
          <a:p>
            <a:r>
              <a:rPr lang="en-US" dirty="0" err="1"/>
              <a:t>Docitaxel</a:t>
            </a:r>
            <a:r>
              <a:rPr lang="en-US" dirty="0"/>
              <a:t>  </a:t>
            </a:r>
          </a:p>
        </p:txBody>
      </p:sp>
      <p:sp>
        <p:nvSpPr>
          <p:cNvPr id="23" name="Text Placeholder 6">
            <a:extLst>
              <a:ext uri="{FF2B5EF4-FFF2-40B4-BE49-F238E27FC236}">
                <a16:creationId xmlns:a16="http://schemas.microsoft.com/office/drawing/2014/main" id="{5A77FD68-CF0E-E594-B9BB-CAD56094EA59}"/>
              </a:ext>
            </a:extLst>
          </p:cNvPr>
          <p:cNvSpPr>
            <a:spLocks noGrp="1"/>
          </p:cNvSpPr>
          <p:nvPr>
            <p:ph type="body" idx="5"/>
          </p:nvPr>
        </p:nvSpPr>
        <p:spPr>
          <a:xfrm>
            <a:off x="8111495" y="2705816"/>
            <a:ext cx="3301869" cy="3311456"/>
          </a:xfrm>
        </p:spPr>
        <p:txBody>
          <a:bodyPr/>
          <a:lstStyle/>
          <a:p>
            <a:r>
              <a:rPr lang="en-US" dirty="0"/>
              <a:t>Supplemental oxygen </a:t>
            </a:r>
          </a:p>
          <a:p>
            <a:r>
              <a:rPr lang="en-US" dirty="0"/>
              <a:t>Steroids </a:t>
            </a:r>
          </a:p>
        </p:txBody>
      </p:sp>
      <p:sp>
        <p:nvSpPr>
          <p:cNvPr id="7" name="Content Placeholder 1">
            <a:extLst>
              <a:ext uri="{FF2B5EF4-FFF2-40B4-BE49-F238E27FC236}">
                <a16:creationId xmlns:a16="http://schemas.microsoft.com/office/drawing/2014/main" id="{3E308659-00BF-8DA5-8968-58EBF87EDA83}"/>
              </a:ext>
            </a:extLst>
          </p:cNvPr>
          <p:cNvSpPr>
            <a:spLocks noGrp="1"/>
          </p:cNvSpPr>
          <p:nvPr>
            <p:ph type="body" idx="6"/>
          </p:nvPr>
        </p:nvSpPr>
        <p:spPr>
          <a:xfrm>
            <a:off x="838200" y="2104993"/>
            <a:ext cx="3263152" cy="3503152"/>
          </a:xfrm>
        </p:spPr>
        <p:txBody>
          <a:bodyPr wrap="square" anchor="t">
            <a:normAutofit/>
          </a:bodyPr>
          <a:lstStyle/>
          <a:p>
            <a:r>
              <a:rPr lang="en-US" sz="1500" dirty="0"/>
              <a:t>Frequency 1-10% </a:t>
            </a:r>
          </a:p>
          <a:p>
            <a:r>
              <a:rPr lang="en-US" sz="1500" dirty="0"/>
              <a:t>Risk Factors </a:t>
            </a:r>
          </a:p>
          <a:p>
            <a:pPr lvl="1"/>
            <a:r>
              <a:rPr lang="en-US" sz="1500" dirty="0">
                <a:solidFill>
                  <a:schemeClr val="dk1"/>
                </a:solidFill>
              </a:rPr>
              <a:t>preexisting lung disease </a:t>
            </a:r>
          </a:p>
          <a:p>
            <a:pPr lvl="1"/>
            <a:r>
              <a:rPr lang="en-US" sz="1500" dirty="0" err="1">
                <a:solidFill>
                  <a:schemeClr val="dk1"/>
                </a:solidFill>
              </a:rPr>
              <a:t>Concurent</a:t>
            </a:r>
            <a:r>
              <a:rPr lang="en-US" sz="1500" dirty="0">
                <a:solidFill>
                  <a:schemeClr val="dk1"/>
                </a:solidFill>
              </a:rPr>
              <a:t> Radiation </a:t>
            </a:r>
          </a:p>
          <a:p>
            <a:pPr marL="457200" lvl="1" indent="0">
              <a:buNone/>
            </a:pPr>
            <a:endParaRPr lang="en-US" sz="1500" dirty="0">
              <a:solidFill>
                <a:schemeClr val="dk1"/>
              </a:solidFill>
            </a:endParaRPr>
          </a:p>
          <a:p>
            <a:r>
              <a:rPr lang="en-US" sz="1500" dirty="0"/>
              <a:t>Clinical Presentation </a:t>
            </a:r>
          </a:p>
          <a:p>
            <a:pPr lvl="1"/>
            <a:r>
              <a:rPr lang="en-US" sz="1500" dirty="0">
                <a:solidFill>
                  <a:schemeClr val="dk1"/>
                </a:solidFill>
              </a:rPr>
              <a:t>Dry cough </a:t>
            </a:r>
          </a:p>
          <a:p>
            <a:pPr lvl="1"/>
            <a:r>
              <a:rPr lang="en-US" sz="1500" dirty="0">
                <a:solidFill>
                  <a:schemeClr val="dk1"/>
                </a:solidFill>
              </a:rPr>
              <a:t>Shortness of breath </a:t>
            </a:r>
          </a:p>
          <a:p>
            <a:pPr lvl="1"/>
            <a:r>
              <a:rPr lang="en-US" sz="1500" dirty="0">
                <a:solidFill>
                  <a:schemeClr val="dk1"/>
                </a:solidFill>
              </a:rPr>
              <a:t>Fulminant respiratory failure </a:t>
            </a:r>
          </a:p>
        </p:txBody>
      </p:sp>
      <p:sp>
        <p:nvSpPr>
          <p:cNvPr id="4" name="Text Placeholder 3">
            <a:extLst>
              <a:ext uri="{FF2B5EF4-FFF2-40B4-BE49-F238E27FC236}">
                <a16:creationId xmlns:a16="http://schemas.microsoft.com/office/drawing/2014/main" id="{DFC24037-35D6-8300-F28A-294AE745B449}"/>
              </a:ext>
            </a:extLst>
          </p:cNvPr>
          <p:cNvSpPr txBox="1">
            <a:spLocks/>
          </p:cNvSpPr>
          <p:nvPr/>
        </p:nvSpPr>
        <p:spPr>
          <a:xfrm>
            <a:off x="8265489" y="2094587"/>
            <a:ext cx="3301869" cy="419533"/>
          </a:xfrm>
          <a:prstGeom prst="rect">
            <a:avLst/>
          </a:prstGeom>
          <a:noFill/>
          <a:ln>
            <a:noFill/>
          </a:ln>
        </p:spPr>
        <p:txBody>
          <a:bodyPr spcFirstLastPara="1" vert="horz" wrap="square" lIns="91425" tIns="45700" rIns="91425" bIns="45700" rtlCol="0" anchor="t" anchorCtr="0">
            <a:normAutofit/>
          </a:bodyPr>
          <a:lstStyle>
            <a:lvl1pPr marL="0" lvl="0" indent="0" algn="l" defTabSz="914400" rtl="0" eaLnBrk="1" latinLnBrk="0" hangingPunct="1">
              <a:lnSpc>
                <a:spcPct val="90000"/>
              </a:lnSpc>
              <a:spcBef>
                <a:spcPts val="600"/>
              </a:spcBef>
              <a:spcAft>
                <a:spcPts val="0"/>
              </a:spcAft>
              <a:buClr>
                <a:schemeClr val="accent1"/>
              </a:buClr>
              <a:buSzPts val="1800"/>
              <a:buFont typeface="Arial" panose="020B0604020202020204" pitchFamily="34" charset="0"/>
              <a:buNone/>
              <a:tabLst/>
              <a:defRPr sz="1800" b="0" i="0" kern="1200">
                <a:solidFill>
                  <a:schemeClr val="dk1"/>
                </a:solidFill>
                <a:latin typeface="Century Gothic"/>
                <a:ea typeface="Century Gothic"/>
                <a:cs typeface="Century Gothic"/>
                <a:sym typeface="Century Gothic"/>
              </a:defRPr>
            </a:lvl1pPr>
            <a:lvl2pPr marL="914400" lvl="1" indent="-342900" algn="l" defTabSz="914400" rtl="0" eaLnBrk="1" latinLnBrk="0" hangingPunct="1">
              <a:lnSpc>
                <a:spcPct val="90000"/>
              </a:lnSpc>
              <a:spcBef>
                <a:spcPts val="500"/>
              </a:spcBef>
              <a:spcAft>
                <a:spcPts val="0"/>
              </a:spcAft>
              <a:buClr>
                <a:schemeClr val="accent1"/>
              </a:buClr>
              <a:buSzPts val="1800"/>
              <a:buFont typeface="System Font Regular"/>
              <a:buChar char="–"/>
              <a:defRPr sz="2400" kern="1200">
                <a:solidFill>
                  <a:schemeClr val="tx1"/>
                </a:solidFill>
                <a:latin typeface="+mn-lt"/>
                <a:ea typeface="+mn-ea"/>
                <a:cs typeface="+mn-cs"/>
              </a:defRPr>
            </a:lvl2pPr>
            <a:lvl3pPr marL="1371600" lvl="2" indent="-342900" algn="l" defTabSz="914400" rtl="0" eaLnBrk="1" latinLnBrk="0" hangingPunct="1">
              <a:lnSpc>
                <a:spcPct val="90000"/>
              </a:lnSpc>
              <a:spcBef>
                <a:spcPts val="500"/>
              </a:spcBef>
              <a:spcAft>
                <a:spcPts val="0"/>
              </a:spcAft>
              <a:buClr>
                <a:schemeClr val="accent1"/>
              </a:buClr>
              <a:buSzPts val="1800"/>
              <a:buFont typeface="Arial" panose="020B0604020202020204" pitchFamily="34" charset="0"/>
              <a:buChar char="•"/>
              <a:defRPr sz="2000" kern="1200">
                <a:solidFill>
                  <a:schemeClr val="tx1"/>
                </a:solidFill>
                <a:latin typeface="+mn-lt"/>
                <a:ea typeface="+mn-ea"/>
                <a:cs typeface="+mn-cs"/>
              </a:defRPr>
            </a:lvl3pPr>
            <a:lvl4pPr marL="1828800" lvl="3" indent="-342900" algn="l" defTabSz="914400" rtl="0" eaLnBrk="1" latinLnBrk="0" hangingPunct="1">
              <a:lnSpc>
                <a:spcPct val="90000"/>
              </a:lnSpc>
              <a:spcBef>
                <a:spcPts val="500"/>
              </a:spcBef>
              <a:spcAft>
                <a:spcPts val="0"/>
              </a:spcAft>
              <a:buClr>
                <a:schemeClr val="accent1"/>
              </a:buClr>
              <a:buSzPts val="1800"/>
              <a:buFont typeface="System Font Regular"/>
              <a:buChar char="–"/>
              <a:defRPr sz="1800" kern="1200">
                <a:solidFill>
                  <a:schemeClr val="tx1"/>
                </a:solidFill>
                <a:latin typeface="+mn-lt"/>
                <a:ea typeface="+mn-ea"/>
                <a:cs typeface="+mn-cs"/>
              </a:defRPr>
            </a:lvl4pPr>
            <a:lvl5pPr marL="2286000" lvl="4" indent="-342900" algn="l" defTabSz="914400" rtl="0" eaLnBrk="1" latinLnBrk="0" hangingPunct="1">
              <a:lnSpc>
                <a:spcPct val="90000"/>
              </a:lnSpc>
              <a:spcBef>
                <a:spcPts val="500"/>
              </a:spcBef>
              <a:spcAft>
                <a:spcPts val="0"/>
              </a:spcAft>
              <a:buClr>
                <a:schemeClr val="accent1"/>
              </a:buClr>
              <a:buSzPts val="1800"/>
              <a:buFont typeface="Arial" panose="020B0604020202020204" pitchFamily="34" charset="0"/>
              <a:buChar char="•"/>
              <a:defRPr sz="1800" kern="1200">
                <a:solidFill>
                  <a:schemeClr val="tx1"/>
                </a:solidFill>
                <a:latin typeface="+mn-lt"/>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r>
              <a:rPr lang="en-US" b="1" dirty="0"/>
              <a:t>Management</a:t>
            </a:r>
          </a:p>
        </p:txBody>
      </p:sp>
    </p:spTree>
    <p:extLst>
      <p:ext uri="{BB962C8B-B14F-4D97-AF65-F5344CB8AC3E}">
        <p14:creationId xmlns:p14="http://schemas.microsoft.com/office/powerpoint/2010/main" val="27075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AACB9-5F30-611A-9EEB-20F22DC44FFC}"/>
              </a:ext>
            </a:extLst>
          </p:cNvPr>
          <p:cNvSpPr>
            <a:spLocks noGrp="1"/>
          </p:cNvSpPr>
          <p:nvPr>
            <p:ph type="title"/>
          </p:nvPr>
        </p:nvSpPr>
        <p:spPr/>
        <p:txBody>
          <a:bodyPr/>
          <a:lstStyle/>
          <a:p>
            <a:r>
              <a:rPr lang="en-US" dirty="0"/>
              <a:t>Chemotherapy induced nausea and vomiting </a:t>
            </a:r>
            <a:r>
              <a:rPr lang="en-US" baseline="30000" dirty="0"/>
              <a:t>4</a:t>
            </a:r>
          </a:p>
        </p:txBody>
      </p:sp>
      <p:sp>
        <p:nvSpPr>
          <p:cNvPr id="3" name="Text Placeholder 2">
            <a:extLst>
              <a:ext uri="{FF2B5EF4-FFF2-40B4-BE49-F238E27FC236}">
                <a16:creationId xmlns:a16="http://schemas.microsoft.com/office/drawing/2014/main" id="{F8B4CE3F-0C50-6829-6D34-1926CB88B79B}"/>
              </a:ext>
            </a:extLst>
          </p:cNvPr>
          <p:cNvSpPr>
            <a:spLocks noGrp="1"/>
          </p:cNvSpPr>
          <p:nvPr>
            <p:ph type="body" idx="1"/>
          </p:nvPr>
        </p:nvSpPr>
        <p:spPr/>
        <p:txBody>
          <a:bodyPr/>
          <a:lstStyle/>
          <a:p>
            <a:r>
              <a:rPr lang="en-US" dirty="0"/>
              <a:t>Highly emetogenic drugs </a:t>
            </a:r>
          </a:p>
        </p:txBody>
      </p:sp>
      <p:sp>
        <p:nvSpPr>
          <p:cNvPr id="4" name="Text Placeholder 3">
            <a:extLst>
              <a:ext uri="{FF2B5EF4-FFF2-40B4-BE49-F238E27FC236}">
                <a16:creationId xmlns:a16="http://schemas.microsoft.com/office/drawing/2014/main" id="{37493E43-4269-9E93-B7ED-12722DB85ACB}"/>
              </a:ext>
            </a:extLst>
          </p:cNvPr>
          <p:cNvSpPr>
            <a:spLocks noGrp="1"/>
          </p:cNvSpPr>
          <p:nvPr>
            <p:ph type="body" idx="2"/>
          </p:nvPr>
        </p:nvSpPr>
        <p:spPr/>
        <p:txBody>
          <a:bodyPr>
            <a:normAutofit fontScale="85000" lnSpcReduction="10000"/>
          </a:bodyPr>
          <a:lstStyle/>
          <a:p>
            <a:r>
              <a:rPr lang="en-US" dirty="0"/>
              <a:t>Moderately emetogenic drugs </a:t>
            </a:r>
          </a:p>
        </p:txBody>
      </p:sp>
      <p:sp>
        <p:nvSpPr>
          <p:cNvPr id="5" name="Text Placeholder 4">
            <a:extLst>
              <a:ext uri="{FF2B5EF4-FFF2-40B4-BE49-F238E27FC236}">
                <a16:creationId xmlns:a16="http://schemas.microsoft.com/office/drawing/2014/main" id="{0D1686D6-1765-1EC9-8909-964B252AAB57}"/>
              </a:ext>
            </a:extLst>
          </p:cNvPr>
          <p:cNvSpPr>
            <a:spLocks noGrp="1"/>
          </p:cNvSpPr>
          <p:nvPr>
            <p:ph type="body" idx="3"/>
          </p:nvPr>
        </p:nvSpPr>
        <p:spPr/>
        <p:txBody>
          <a:bodyPr/>
          <a:lstStyle/>
          <a:p>
            <a:r>
              <a:rPr lang="en-US" dirty="0"/>
              <a:t>Carboplatin </a:t>
            </a:r>
          </a:p>
          <a:p>
            <a:r>
              <a:rPr lang="en-US" dirty="0" err="1"/>
              <a:t>Bendamustine</a:t>
            </a:r>
            <a:r>
              <a:rPr lang="en-US" dirty="0"/>
              <a:t> </a:t>
            </a:r>
          </a:p>
          <a:p>
            <a:r>
              <a:rPr lang="en-US" dirty="0" err="1"/>
              <a:t>Doxorubicine</a:t>
            </a:r>
            <a:r>
              <a:rPr lang="en-US" dirty="0"/>
              <a:t> </a:t>
            </a:r>
          </a:p>
          <a:p>
            <a:r>
              <a:rPr lang="en-US" dirty="0"/>
              <a:t>Oxaliplatin </a:t>
            </a:r>
          </a:p>
          <a:p>
            <a:r>
              <a:rPr lang="en-US" dirty="0"/>
              <a:t>Ifosfamide </a:t>
            </a:r>
          </a:p>
        </p:txBody>
      </p:sp>
      <p:sp>
        <p:nvSpPr>
          <p:cNvPr id="6" name="Text Placeholder 5">
            <a:extLst>
              <a:ext uri="{FF2B5EF4-FFF2-40B4-BE49-F238E27FC236}">
                <a16:creationId xmlns:a16="http://schemas.microsoft.com/office/drawing/2014/main" id="{B559358F-73E9-D99D-E507-AF771EAB4BCF}"/>
              </a:ext>
            </a:extLst>
          </p:cNvPr>
          <p:cNvSpPr>
            <a:spLocks noGrp="1"/>
          </p:cNvSpPr>
          <p:nvPr>
            <p:ph type="body" idx="4"/>
          </p:nvPr>
        </p:nvSpPr>
        <p:spPr/>
        <p:txBody>
          <a:bodyPr/>
          <a:lstStyle/>
          <a:p>
            <a:r>
              <a:rPr lang="en-US" dirty="0"/>
              <a:t>Low emetogenic drugs </a:t>
            </a:r>
          </a:p>
        </p:txBody>
      </p:sp>
      <p:sp>
        <p:nvSpPr>
          <p:cNvPr id="7" name="Text Placeholder 6">
            <a:extLst>
              <a:ext uri="{FF2B5EF4-FFF2-40B4-BE49-F238E27FC236}">
                <a16:creationId xmlns:a16="http://schemas.microsoft.com/office/drawing/2014/main" id="{1955309E-DCF3-B936-4677-72A088B7E9F8}"/>
              </a:ext>
            </a:extLst>
          </p:cNvPr>
          <p:cNvSpPr>
            <a:spLocks noGrp="1"/>
          </p:cNvSpPr>
          <p:nvPr>
            <p:ph type="body" idx="5"/>
          </p:nvPr>
        </p:nvSpPr>
        <p:spPr/>
        <p:txBody>
          <a:bodyPr/>
          <a:lstStyle/>
          <a:p>
            <a:r>
              <a:rPr lang="en-US" dirty="0"/>
              <a:t>Etoposide </a:t>
            </a:r>
          </a:p>
          <a:p>
            <a:r>
              <a:rPr lang="en-US" dirty="0"/>
              <a:t>5-Fluorouracil </a:t>
            </a:r>
          </a:p>
          <a:p>
            <a:r>
              <a:rPr lang="en-US" dirty="0"/>
              <a:t>Gemcitabine </a:t>
            </a:r>
          </a:p>
          <a:p>
            <a:r>
              <a:rPr lang="en-US" dirty="0"/>
              <a:t>Topotecan </a:t>
            </a:r>
          </a:p>
        </p:txBody>
      </p:sp>
      <p:sp>
        <p:nvSpPr>
          <p:cNvPr id="8" name="Text Placeholder 7">
            <a:extLst>
              <a:ext uri="{FF2B5EF4-FFF2-40B4-BE49-F238E27FC236}">
                <a16:creationId xmlns:a16="http://schemas.microsoft.com/office/drawing/2014/main" id="{8B9FC5A9-5C96-7E96-8E16-3B4BBACEB670}"/>
              </a:ext>
            </a:extLst>
          </p:cNvPr>
          <p:cNvSpPr>
            <a:spLocks noGrp="1"/>
          </p:cNvSpPr>
          <p:nvPr>
            <p:ph type="body" idx="6"/>
          </p:nvPr>
        </p:nvSpPr>
        <p:spPr/>
        <p:txBody>
          <a:bodyPr/>
          <a:lstStyle/>
          <a:p>
            <a:r>
              <a:rPr lang="en-US" dirty="0"/>
              <a:t>Cisplatin </a:t>
            </a:r>
          </a:p>
          <a:p>
            <a:r>
              <a:rPr lang="en-US" dirty="0" err="1"/>
              <a:t>Cyclophophamide</a:t>
            </a:r>
            <a:r>
              <a:rPr lang="en-US" dirty="0"/>
              <a:t> </a:t>
            </a:r>
          </a:p>
          <a:p>
            <a:r>
              <a:rPr lang="en-US" dirty="0"/>
              <a:t>Anthracycline/cyclophosphamide combination </a:t>
            </a:r>
          </a:p>
        </p:txBody>
      </p:sp>
    </p:spTree>
    <p:extLst>
      <p:ext uri="{BB962C8B-B14F-4D97-AF65-F5344CB8AC3E}">
        <p14:creationId xmlns:p14="http://schemas.microsoft.com/office/powerpoint/2010/main" val="120260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C7047-F1DE-1901-3C34-89D3D4DC14F2}"/>
              </a:ext>
            </a:extLst>
          </p:cNvPr>
          <p:cNvSpPr>
            <a:spLocks noGrp="1"/>
          </p:cNvSpPr>
          <p:nvPr>
            <p:ph type="title"/>
          </p:nvPr>
        </p:nvSpPr>
        <p:spPr/>
        <p:txBody>
          <a:bodyPr/>
          <a:lstStyle/>
          <a:p>
            <a:r>
              <a:rPr lang="en-US" dirty="0"/>
              <a:t>Chemotherapy induced nausea and vomiting </a:t>
            </a:r>
            <a:r>
              <a:rPr lang="en-US" baseline="30000" dirty="0"/>
              <a:t>4</a:t>
            </a:r>
          </a:p>
        </p:txBody>
      </p:sp>
      <p:sp>
        <p:nvSpPr>
          <p:cNvPr id="3" name="Text Placeholder 2">
            <a:extLst>
              <a:ext uri="{FF2B5EF4-FFF2-40B4-BE49-F238E27FC236}">
                <a16:creationId xmlns:a16="http://schemas.microsoft.com/office/drawing/2014/main" id="{591B4B29-9338-B566-15C1-BECBECE6D7F8}"/>
              </a:ext>
            </a:extLst>
          </p:cNvPr>
          <p:cNvSpPr>
            <a:spLocks noGrp="1"/>
          </p:cNvSpPr>
          <p:nvPr>
            <p:ph type="body" idx="1"/>
          </p:nvPr>
        </p:nvSpPr>
        <p:spPr/>
        <p:txBody>
          <a:bodyPr/>
          <a:lstStyle/>
          <a:p>
            <a:r>
              <a:rPr lang="en-US" dirty="0"/>
              <a:t>Acute onset </a:t>
            </a:r>
          </a:p>
        </p:txBody>
      </p:sp>
      <p:sp>
        <p:nvSpPr>
          <p:cNvPr id="4" name="Text Placeholder 3">
            <a:extLst>
              <a:ext uri="{FF2B5EF4-FFF2-40B4-BE49-F238E27FC236}">
                <a16:creationId xmlns:a16="http://schemas.microsoft.com/office/drawing/2014/main" id="{AC82D713-E218-8D27-7077-5CA85D5F775B}"/>
              </a:ext>
            </a:extLst>
          </p:cNvPr>
          <p:cNvSpPr>
            <a:spLocks noGrp="1"/>
          </p:cNvSpPr>
          <p:nvPr>
            <p:ph type="body" idx="2"/>
          </p:nvPr>
        </p:nvSpPr>
        <p:spPr/>
        <p:txBody>
          <a:bodyPr/>
          <a:lstStyle/>
          <a:p>
            <a:r>
              <a:rPr lang="en-US" dirty="0"/>
              <a:t>Delayed onset </a:t>
            </a:r>
          </a:p>
        </p:txBody>
      </p:sp>
      <p:sp>
        <p:nvSpPr>
          <p:cNvPr id="5" name="Text Placeholder 4">
            <a:extLst>
              <a:ext uri="{FF2B5EF4-FFF2-40B4-BE49-F238E27FC236}">
                <a16:creationId xmlns:a16="http://schemas.microsoft.com/office/drawing/2014/main" id="{526AE449-0D9B-98ED-A9FC-3CC5A49248B3}"/>
              </a:ext>
            </a:extLst>
          </p:cNvPr>
          <p:cNvSpPr>
            <a:spLocks noGrp="1"/>
          </p:cNvSpPr>
          <p:nvPr>
            <p:ph type="body" idx="3"/>
          </p:nvPr>
        </p:nvSpPr>
        <p:spPr/>
        <p:txBody>
          <a:bodyPr/>
          <a:lstStyle/>
          <a:p>
            <a:r>
              <a:rPr lang="en-US" dirty="0"/>
              <a:t>18 hours to 5 days post treatment </a:t>
            </a:r>
          </a:p>
        </p:txBody>
      </p:sp>
      <p:sp>
        <p:nvSpPr>
          <p:cNvPr id="6" name="Text Placeholder 5">
            <a:extLst>
              <a:ext uri="{FF2B5EF4-FFF2-40B4-BE49-F238E27FC236}">
                <a16:creationId xmlns:a16="http://schemas.microsoft.com/office/drawing/2014/main" id="{DB9E0E90-F0FD-4572-3203-853046C1B564}"/>
              </a:ext>
            </a:extLst>
          </p:cNvPr>
          <p:cNvSpPr>
            <a:spLocks noGrp="1"/>
          </p:cNvSpPr>
          <p:nvPr>
            <p:ph type="body" idx="4"/>
          </p:nvPr>
        </p:nvSpPr>
        <p:spPr/>
        <p:txBody>
          <a:bodyPr/>
          <a:lstStyle/>
          <a:p>
            <a:r>
              <a:rPr lang="en-US" dirty="0"/>
              <a:t>Anticipatory emesis </a:t>
            </a:r>
          </a:p>
        </p:txBody>
      </p:sp>
      <p:sp>
        <p:nvSpPr>
          <p:cNvPr id="7" name="Text Placeholder 6">
            <a:extLst>
              <a:ext uri="{FF2B5EF4-FFF2-40B4-BE49-F238E27FC236}">
                <a16:creationId xmlns:a16="http://schemas.microsoft.com/office/drawing/2014/main" id="{D53B8C2B-E9FC-ED89-4878-94FC08D93138}"/>
              </a:ext>
            </a:extLst>
          </p:cNvPr>
          <p:cNvSpPr>
            <a:spLocks noGrp="1"/>
          </p:cNvSpPr>
          <p:nvPr>
            <p:ph type="body" idx="5"/>
          </p:nvPr>
        </p:nvSpPr>
        <p:spPr/>
        <p:txBody>
          <a:bodyPr/>
          <a:lstStyle/>
          <a:p>
            <a:r>
              <a:rPr lang="en-US" dirty="0"/>
              <a:t>Conditioned response to vomiting in a previous cycle of chemotherapy. </a:t>
            </a:r>
          </a:p>
        </p:txBody>
      </p:sp>
      <p:sp>
        <p:nvSpPr>
          <p:cNvPr id="8" name="Text Placeholder 7">
            <a:extLst>
              <a:ext uri="{FF2B5EF4-FFF2-40B4-BE49-F238E27FC236}">
                <a16:creationId xmlns:a16="http://schemas.microsoft.com/office/drawing/2014/main" id="{90C22C52-2E01-F43A-799A-5B818755A94B}"/>
              </a:ext>
            </a:extLst>
          </p:cNvPr>
          <p:cNvSpPr>
            <a:spLocks noGrp="1"/>
          </p:cNvSpPr>
          <p:nvPr>
            <p:ph type="body" idx="6"/>
          </p:nvPr>
        </p:nvSpPr>
        <p:spPr/>
        <p:txBody>
          <a:bodyPr/>
          <a:lstStyle/>
          <a:p>
            <a:r>
              <a:rPr lang="en-US" dirty="0"/>
              <a:t>Within the first 24 hours </a:t>
            </a:r>
          </a:p>
        </p:txBody>
      </p:sp>
    </p:spTree>
    <p:extLst>
      <p:ext uri="{BB962C8B-B14F-4D97-AF65-F5344CB8AC3E}">
        <p14:creationId xmlns:p14="http://schemas.microsoft.com/office/powerpoint/2010/main" val="2353960583"/>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ItemNumber xmlns="64407c56-db46-4918-b2f3-5d45c1b88c6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1" ma:contentTypeDescription="Create a new document." ma:contentTypeScope="" ma:versionID="b0e953231df2f43cb51e6dd475bac1dc">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d886c24522dbdc5ab4515a41f3a85872"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Item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ItemNumber" ma:index="18" nillable="true" ma:displayName="Item Number" ma:format="Dropdown" ma:internalName="Item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2.xml><?xml version="1.0" encoding="utf-8"?>
<ds:datastoreItem xmlns:ds="http://schemas.openxmlformats.org/officeDocument/2006/customXml" ds:itemID="{089174F4-7ADC-4637-9E40-CC9C536D0A43}">
  <ds:schemaRefs>
    <ds:schemaRef ds:uri="http://www.w3.org/XML/1998/namespace"/>
    <ds:schemaRef ds:uri="8aa4a8cc-f11d-4867-8eab-458c623f0148"/>
    <ds:schemaRef ds:uri="http://schemas.microsoft.com/office/2006/documentManagement/types"/>
    <ds:schemaRef ds:uri="http://purl.org/dc/elements/1.1/"/>
    <ds:schemaRef ds:uri="http://schemas.openxmlformats.org/package/2006/metadata/core-properties"/>
    <ds:schemaRef ds:uri="64407c56-db46-4918-b2f3-5d45c1b88c6b"/>
    <ds:schemaRef ds:uri="http://purl.org/dc/dcmitype/"/>
    <ds:schemaRef ds:uri="http://schemas.microsoft.com/office/infopath/2007/PartnerControl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8CCB4ED2-32F6-45AA-A4A3-8E50456C759E}">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32582</TotalTime>
  <Words>6545</Words>
  <Application>Microsoft Office PowerPoint</Application>
  <PresentationFormat>Widescreen</PresentationFormat>
  <Paragraphs>756</Paragraphs>
  <Slides>46</Slides>
  <Notes>41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Understanding Anticancer Therapeutics and Common Side Effects </vt:lpstr>
      <vt:lpstr>No Financial Disclosures </vt:lpstr>
      <vt:lpstr>Objectives </vt:lpstr>
      <vt:lpstr>Cancer Therapeutic Statistics 1 </vt:lpstr>
      <vt:lpstr>Chemotherapy Side Effects 2</vt:lpstr>
      <vt:lpstr> Cardiac toxicity involving chemotherapy 2</vt:lpstr>
      <vt:lpstr>Pulmonary toxicity involving chemotherapy 3</vt:lpstr>
      <vt:lpstr>Chemotherapy induced nausea and vomiting 4</vt:lpstr>
      <vt:lpstr>Chemotherapy induced nausea and vomiting 4</vt:lpstr>
      <vt:lpstr>Prophylaxis of chemotherapy induced nausea5</vt:lpstr>
      <vt:lpstr>Prophylaxis of chemotherapy induced nausea and vomiting 5</vt:lpstr>
      <vt:lpstr>Prophylaxis of chemotherapy induced nausea and vomiting5</vt:lpstr>
      <vt:lpstr>Chemotherapy induced mucositis6</vt:lpstr>
      <vt:lpstr>Chemotherapy induced Peripheral Neuropathy (CIPN)7</vt:lpstr>
      <vt:lpstr>Predisposing Risk Factors for CIPN7</vt:lpstr>
      <vt:lpstr>Treatment of CIPN 7,8</vt:lpstr>
      <vt:lpstr>Radiation therapy </vt:lpstr>
      <vt:lpstr>Cardiac toxicity due to Radiation Therapy 2, 12</vt:lpstr>
      <vt:lpstr>Pulmonary Toxicity due to Radiation Therapy 3</vt:lpstr>
      <vt:lpstr>Nausea and Vomiting from Radiation Therapy9</vt:lpstr>
      <vt:lpstr>Dermatologic Side effects of Radiation Therapy10</vt:lpstr>
      <vt:lpstr>Xerostomia in Head and Neck Radiation 11</vt:lpstr>
      <vt:lpstr>Radiation induced mucositis6, 12</vt:lpstr>
      <vt:lpstr>Post-Radiation Cystitis12, 14</vt:lpstr>
      <vt:lpstr>Sexual and Reproductive effects of Radiation Therapy12</vt:lpstr>
      <vt:lpstr>Targeted Cancer Therapy </vt:lpstr>
      <vt:lpstr>Targeted Cancer Therapy16</vt:lpstr>
      <vt:lpstr>Targeted Cancer Therapy17 </vt:lpstr>
      <vt:lpstr>Traztuzumab2 </vt:lpstr>
      <vt:lpstr>Cardiac toxicity with Targeted Therapy 2</vt:lpstr>
      <vt:lpstr>Neurotoxicity with their cancer therapy targets18</vt:lpstr>
      <vt:lpstr>Common Drug Interactions of Targeted Cancer Therapy16</vt:lpstr>
      <vt:lpstr>Mucositis with targeted anticancer therapies6</vt:lpstr>
      <vt:lpstr>Immunotherapy </vt:lpstr>
      <vt:lpstr>Immune Related Adverse Events (irAEs)19</vt:lpstr>
      <vt:lpstr>Immunotherapy Related Adverse Effects (irAEs)19</vt:lpstr>
      <vt:lpstr>Immunotherapy Related Dermatologic Adverse Effects19</vt:lpstr>
      <vt:lpstr>Immunotherapy Related Gastrointestinal Adverse Effects19</vt:lpstr>
      <vt:lpstr>Immunotherapy Related Hepatotoxicity Adverse Effects19</vt:lpstr>
      <vt:lpstr>Immune Related Pulmonary Adverse Effects 3, 19, 20</vt:lpstr>
      <vt:lpstr>Immune Related Endocrine Adverse Effects19</vt:lpstr>
      <vt:lpstr>Summary </vt:lpstr>
      <vt:lpstr>Thank you </vt:lpstr>
      <vt:lpstr>References </vt:lpstr>
      <vt:lpstr>References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Dave, Shaylee Rajnikant</cp:lastModifiedBy>
  <cp:revision>32</cp:revision>
  <cp:lastPrinted>2026-06-29T17:52:04Z</cp:lastPrinted>
  <dcterms:created xsi:type="dcterms:W3CDTF">2025-10-13T15:36:11Z</dcterms:created>
  <dcterms:modified xsi:type="dcterms:W3CDTF">2026-06-30T01:38:25Z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