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90"/>
  </p:notesMasterIdLst>
  <p:handoutMasterIdLst>
    <p:handoutMasterId r:id="rId91"/>
  </p:handoutMasterIdLst>
  <p:sldIdLst>
    <p:sldId id="256" r:id="rId5"/>
    <p:sldId id="285" r:id="rId6"/>
    <p:sldId id="424" r:id="rId7"/>
    <p:sldId id="495" r:id="rId8"/>
    <p:sldId id="270" r:id="rId9"/>
    <p:sldId id="474" r:id="rId10"/>
    <p:sldId id="475" r:id="rId11"/>
    <p:sldId id="476" r:id="rId12"/>
    <p:sldId id="425" r:id="rId13"/>
    <p:sldId id="318" r:id="rId14"/>
    <p:sldId id="428" r:id="rId15"/>
    <p:sldId id="491" r:id="rId16"/>
    <p:sldId id="429" r:id="rId17"/>
    <p:sldId id="426" r:id="rId18"/>
    <p:sldId id="286" r:id="rId19"/>
    <p:sldId id="288" r:id="rId20"/>
    <p:sldId id="289" r:id="rId21"/>
    <p:sldId id="291" r:id="rId22"/>
    <p:sldId id="478" r:id="rId23"/>
    <p:sldId id="431" r:id="rId24"/>
    <p:sldId id="477" r:id="rId25"/>
    <p:sldId id="472" r:id="rId26"/>
    <p:sldId id="432" r:id="rId27"/>
    <p:sldId id="433" r:id="rId28"/>
    <p:sldId id="473" r:id="rId29"/>
    <p:sldId id="434" r:id="rId30"/>
    <p:sldId id="496" r:id="rId31"/>
    <p:sldId id="430" r:id="rId32"/>
    <p:sldId id="444" r:id="rId33"/>
    <p:sldId id="445" r:id="rId34"/>
    <p:sldId id="435" r:id="rId35"/>
    <p:sldId id="480" r:id="rId36"/>
    <p:sldId id="447" r:id="rId37"/>
    <p:sldId id="258" r:id="rId38"/>
    <p:sldId id="461" r:id="rId39"/>
    <p:sldId id="298" r:id="rId40"/>
    <p:sldId id="436" r:id="rId41"/>
    <p:sldId id="437" r:id="rId42"/>
    <p:sldId id="439" r:id="rId43"/>
    <p:sldId id="497" r:id="rId44"/>
    <p:sldId id="487" r:id="rId45"/>
    <p:sldId id="479" r:id="rId46"/>
    <p:sldId id="441" r:id="rId47"/>
    <p:sldId id="462" r:id="rId48"/>
    <p:sldId id="442" r:id="rId49"/>
    <p:sldId id="443" r:id="rId50"/>
    <p:sldId id="309" r:id="rId51"/>
    <p:sldId id="482" r:id="rId52"/>
    <p:sldId id="481" r:id="rId53"/>
    <p:sldId id="483" r:id="rId54"/>
    <p:sldId id="484" r:id="rId55"/>
    <p:sldId id="488" r:id="rId56"/>
    <p:sldId id="498" r:id="rId57"/>
    <p:sldId id="448" r:id="rId58"/>
    <p:sldId id="465" r:id="rId59"/>
    <p:sldId id="282" r:id="rId60"/>
    <p:sldId id="468" r:id="rId61"/>
    <p:sldId id="471" r:id="rId62"/>
    <p:sldId id="466" r:id="rId63"/>
    <p:sldId id="469" r:id="rId64"/>
    <p:sldId id="283" r:id="rId65"/>
    <p:sldId id="500" r:id="rId66"/>
    <p:sldId id="267" r:id="rId67"/>
    <p:sldId id="266" r:id="rId68"/>
    <p:sldId id="317" r:id="rId69"/>
    <p:sldId id="490" r:id="rId70"/>
    <p:sldId id="503" r:id="rId71"/>
    <p:sldId id="272" r:id="rId72"/>
    <p:sldId id="451" r:id="rId73"/>
    <p:sldId id="310" r:id="rId74"/>
    <p:sldId id="311" r:id="rId75"/>
    <p:sldId id="312" r:id="rId76"/>
    <p:sldId id="504" r:id="rId77"/>
    <p:sldId id="313" r:id="rId78"/>
    <p:sldId id="452" r:id="rId79"/>
    <p:sldId id="314" r:id="rId80"/>
    <p:sldId id="315" r:id="rId81"/>
    <p:sldId id="316" r:id="rId82"/>
    <p:sldId id="274" r:id="rId83"/>
    <p:sldId id="278" r:id="rId84"/>
    <p:sldId id="492" r:id="rId85"/>
    <p:sldId id="494" r:id="rId86"/>
    <p:sldId id="501" r:id="rId87"/>
    <p:sldId id="502" r:id="rId88"/>
    <p:sldId id="290" r:id="rId8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eneral EHC Slides" id="{3230BC8B-79B0-1548-B925-5DCD3A58CEC3}">
          <p14:sldIdLst>
            <p14:sldId id="256"/>
            <p14:sldId id="285"/>
            <p14:sldId id="424"/>
            <p14:sldId id="495"/>
            <p14:sldId id="270"/>
            <p14:sldId id="474"/>
            <p14:sldId id="475"/>
            <p14:sldId id="476"/>
            <p14:sldId id="425"/>
            <p14:sldId id="318"/>
            <p14:sldId id="428"/>
            <p14:sldId id="491"/>
            <p14:sldId id="429"/>
            <p14:sldId id="426"/>
            <p14:sldId id="286"/>
            <p14:sldId id="288"/>
            <p14:sldId id="289"/>
            <p14:sldId id="291"/>
            <p14:sldId id="478"/>
            <p14:sldId id="431"/>
            <p14:sldId id="477"/>
            <p14:sldId id="472"/>
            <p14:sldId id="432"/>
            <p14:sldId id="433"/>
            <p14:sldId id="473"/>
            <p14:sldId id="434"/>
            <p14:sldId id="496"/>
            <p14:sldId id="430"/>
            <p14:sldId id="444"/>
            <p14:sldId id="445"/>
            <p14:sldId id="435"/>
            <p14:sldId id="480"/>
            <p14:sldId id="447"/>
            <p14:sldId id="258"/>
            <p14:sldId id="461"/>
            <p14:sldId id="298"/>
            <p14:sldId id="436"/>
            <p14:sldId id="437"/>
            <p14:sldId id="439"/>
            <p14:sldId id="497"/>
            <p14:sldId id="487"/>
            <p14:sldId id="479"/>
            <p14:sldId id="441"/>
            <p14:sldId id="462"/>
            <p14:sldId id="442"/>
            <p14:sldId id="443"/>
            <p14:sldId id="309"/>
            <p14:sldId id="482"/>
            <p14:sldId id="481"/>
            <p14:sldId id="483"/>
            <p14:sldId id="484"/>
            <p14:sldId id="488"/>
            <p14:sldId id="498"/>
            <p14:sldId id="448"/>
            <p14:sldId id="465"/>
            <p14:sldId id="282"/>
            <p14:sldId id="468"/>
            <p14:sldId id="471"/>
            <p14:sldId id="466"/>
            <p14:sldId id="469"/>
            <p14:sldId id="283"/>
            <p14:sldId id="500"/>
            <p14:sldId id="267"/>
            <p14:sldId id="266"/>
            <p14:sldId id="317"/>
            <p14:sldId id="490"/>
            <p14:sldId id="503"/>
            <p14:sldId id="272"/>
            <p14:sldId id="451"/>
            <p14:sldId id="310"/>
            <p14:sldId id="311"/>
            <p14:sldId id="312"/>
            <p14:sldId id="504"/>
            <p14:sldId id="313"/>
            <p14:sldId id="452"/>
            <p14:sldId id="314"/>
            <p14:sldId id="315"/>
            <p14:sldId id="316"/>
            <p14:sldId id="274"/>
            <p14:sldId id="278"/>
            <p14:sldId id="492"/>
            <p14:sldId id="494"/>
            <p14:sldId id="501"/>
            <p14:sldId id="502"/>
            <p14:sldId id="290"/>
          </p14:sldIdLst>
        </p14:section>
        <p14:section name="General Dividers" id="{059902E7-312C-1A49-BC1D-F37887847900}">
          <p14:sldIdLst/>
        </p14:section>
        <p14:section name="EHC Dividers" id="{AB357F52-552F-1646-9AD9-F5DDFF5A9752}">
          <p14:sldIdLst/>
        </p14:section>
        <p14:section name="Charts/Tables" id="{F605B332-8956-C24E-ACB0-72571CAE0039}">
          <p14:sldIdLst/>
        </p14:section>
        <p14:section name="Corporate Slides" id="{F5D13218-F2DD-914C-A13B-F209CF9533E6}">
          <p14:sldIdLst/>
        </p14:section>
        <p14:section name="Closing Slides" id="{C82BC6BE-9DC0-4E40-8052-E41763A1B7C9}">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3478855-2A87-A19B-A47D-432FCC1978E1}" name="katrina.nickels@uky.edu" initials="ka" userId="S::urn:spo:guest#katrina.nickels@uky.edu::" providerId="AD"/>
  <p188:author id="{ECE500D2-A546-FFEA-A316-73CFC186A05D}" name="Hershman, Tonya Smith" initials="HT" userId="S::n160257@eushc.org::3eb568ed-a5d5-418c-9a35-5813ab2ce90d" providerId="AD"/>
  <p188:author id="{1A98B1E8-F3B2-1A58-24F7-C0B68044DC42}" name="Sweetnam, Victoria Isabel" initials="SV" userId="S::vsweetn@emory.edu::50b07925-f77b-428e-b84d-fe74425fe0df" providerId="AD"/>
  <p188:author id="{4977D2F0-8157-05B4-E11B-74E6FD27C9DE}" name="Zarrabi, Ali" initials="ZA" userId="S::n102079@eushc.org::34f34d8f-8557-490b-8f36-44cd3a9e0d99"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DCBAED-2FD2-FDAE-41A4-6EBD0BF777DF}" v="10" dt="2026-05-05T16:54:30.475"/>
    <p1510:client id="{5056F8B6-D469-298B-8D4C-40F2E2CBD7D9}" v="33" dt="2026-05-05T15:50:08.236"/>
    <p1510:client id="{5292188A-248A-F3C4-CFAB-F13084252AEF}" v="224" dt="2026-05-05T13:07:29.557"/>
    <p1510:client id="{5D39EE41-080A-073B-819B-5738DFCCE26E}" v="19" dt="2026-05-05T12:23:52.4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handoutMaster" Target="handoutMasters/handoutMaster1.xml"/><Relationship Id="rId9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microsoft.com/office/2015/10/relationships/revisionInfo" Target="revisionInfo.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viewProps" Target="viewProps.xml"/><Relationship Id="rId98"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weetnam, Victoria Isabel" userId="S::vsweetn@emory.edu::50b07925-f77b-428e-b84d-fe74425fe0df" providerId="AD" clId="Web-{5056F8B6-D469-298B-8D4C-40F2E2CBD7D9}"/>
    <pc:docChg chg="modSld">
      <pc:chgData name="Sweetnam, Victoria Isabel" userId="S::vsweetn@emory.edu::50b07925-f77b-428e-b84d-fe74425fe0df" providerId="AD" clId="Web-{5056F8B6-D469-298B-8D4C-40F2E2CBD7D9}" dt="2026-05-05T15:50:08.236" v="29" actId="20577"/>
      <pc:docMkLst>
        <pc:docMk/>
      </pc:docMkLst>
      <pc:sldChg chg="modSp">
        <pc:chgData name="Sweetnam, Victoria Isabel" userId="S::vsweetn@emory.edu::50b07925-f77b-428e-b84d-fe74425fe0df" providerId="AD" clId="Web-{5056F8B6-D469-298B-8D4C-40F2E2CBD7D9}" dt="2026-05-05T15:48:15.877" v="4" actId="20577"/>
        <pc:sldMkLst>
          <pc:docMk/>
          <pc:sldMk cId="517570366" sldId="310"/>
        </pc:sldMkLst>
        <pc:spChg chg="mod">
          <ac:chgData name="Sweetnam, Victoria Isabel" userId="S::vsweetn@emory.edu::50b07925-f77b-428e-b84d-fe74425fe0df" providerId="AD" clId="Web-{5056F8B6-D469-298B-8D4C-40F2E2CBD7D9}" dt="2026-05-05T15:48:15.877" v="4" actId="20577"/>
          <ac:spMkLst>
            <pc:docMk/>
            <pc:sldMk cId="517570366" sldId="310"/>
            <ac:spMk id="2" creationId="{32914C5F-C2E1-97CA-8D9D-E84664A8111C}"/>
          </ac:spMkLst>
        </pc:spChg>
      </pc:sldChg>
      <pc:sldChg chg="modSp">
        <pc:chgData name="Sweetnam, Victoria Isabel" userId="S::vsweetn@emory.edu::50b07925-f77b-428e-b84d-fe74425fe0df" providerId="AD" clId="Web-{5056F8B6-D469-298B-8D4C-40F2E2CBD7D9}" dt="2026-05-05T15:48:35.752" v="7" actId="20577"/>
        <pc:sldMkLst>
          <pc:docMk/>
          <pc:sldMk cId="3200408268" sldId="311"/>
        </pc:sldMkLst>
        <pc:spChg chg="mod">
          <ac:chgData name="Sweetnam, Victoria Isabel" userId="S::vsweetn@emory.edu::50b07925-f77b-428e-b84d-fe74425fe0df" providerId="AD" clId="Web-{5056F8B6-D469-298B-8D4C-40F2E2CBD7D9}" dt="2026-05-05T15:48:35.752" v="7" actId="20577"/>
          <ac:spMkLst>
            <pc:docMk/>
            <pc:sldMk cId="3200408268" sldId="311"/>
            <ac:spMk id="2" creationId="{078D9AC2-CC80-2FB3-208F-C8A32608977A}"/>
          </ac:spMkLst>
        </pc:spChg>
      </pc:sldChg>
      <pc:sldChg chg="modSp">
        <pc:chgData name="Sweetnam, Victoria Isabel" userId="S::vsweetn@emory.edu::50b07925-f77b-428e-b84d-fe74425fe0df" providerId="AD" clId="Web-{5056F8B6-D469-298B-8D4C-40F2E2CBD7D9}" dt="2026-05-05T15:48:55.486" v="10" actId="20577"/>
        <pc:sldMkLst>
          <pc:docMk/>
          <pc:sldMk cId="644415642" sldId="312"/>
        </pc:sldMkLst>
        <pc:spChg chg="mod">
          <ac:chgData name="Sweetnam, Victoria Isabel" userId="S::vsweetn@emory.edu::50b07925-f77b-428e-b84d-fe74425fe0df" providerId="AD" clId="Web-{5056F8B6-D469-298B-8D4C-40F2E2CBD7D9}" dt="2026-05-05T15:48:55.486" v="10" actId="20577"/>
          <ac:spMkLst>
            <pc:docMk/>
            <pc:sldMk cId="644415642" sldId="312"/>
            <ac:spMk id="2" creationId="{84A57A29-1222-8511-8803-24819E47242E}"/>
          </ac:spMkLst>
        </pc:spChg>
      </pc:sldChg>
      <pc:sldChg chg="modSp">
        <pc:chgData name="Sweetnam, Victoria Isabel" userId="S::vsweetn@emory.edu::50b07925-f77b-428e-b84d-fe74425fe0df" providerId="AD" clId="Web-{5056F8B6-D469-298B-8D4C-40F2E2CBD7D9}" dt="2026-05-05T15:50:08.236" v="29" actId="20577"/>
        <pc:sldMkLst>
          <pc:docMk/>
          <pc:sldMk cId="2751986022" sldId="502"/>
        </pc:sldMkLst>
        <pc:spChg chg="mod">
          <ac:chgData name="Sweetnam, Victoria Isabel" userId="S::vsweetn@emory.edu::50b07925-f77b-428e-b84d-fe74425fe0df" providerId="AD" clId="Web-{5056F8B6-D469-298B-8D4C-40F2E2CBD7D9}" dt="2026-05-05T15:50:08.236" v="29" actId="20577"/>
          <ac:spMkLst>
            <pc:docMk/>
            <pc:sldMk cId="2751986022" sldId="502"/>
            <ac:spMk id="2" creationId="{50C23E41-CA03-F0A9-6E64-137E1DDC88B2}"/>
          </ac:spMkLst>
        </pc:spChg>
      </pc:sldChg>
      <pc:sldChg chg="modSp">
        <pc:chgData name="Sweetnam, Victoria Isabel" userId="S::vsweetn@emory.edu::50b07925-f77b-428e-b84d-fe74425fe0df" providerId="AD" clId="Web-{5056F8B6-D469-298B-8D4C-40F2E2CBD7D9}" dt="2026-05-05T15:47:57.877" v="1" actId="20577"/>
        <pc:sldMkLst>
          <pc:docMk/>
          <pc:sldMk cId="540965419" sldId="503"/>
        </pc:sldMkLst>
        <pc:spChg chg="mod">
          <ac:chgData name="Sweetnam, Victoria Isabel" userId="S::vsweetn@emory.edu::50b07925-f77b-428e-b84d-fe74425fe0df" providerId="AD" clId="Web-{5056F8B6-D469-298B-8D4C-40F2E2CBD7D9}" dt="2026-05-05T15:47:57.877" v="1" actId="20577"/>
          <ac:spMkLst>
            <pc:docMk/>
            <pc:sldMk cId="540965419" sldId="503"/>
            <ac:spMk id="5" creationId="{BCC76E6B-A0F3-ED5C-8E1F-1EA8D6FF6E5E}"/>
          </ac:spMkLst>
        </pc:spChg>
      </pc:sldChg>
      <pc:sldChg chg="modSp">
        <pc:chgData name="Sweetnam, Victoria Isabel" userId="S::vsweetn@emory.edu::50b07925-f77b-428e-b84d-fe74425fe0df" providerId="AD" clId="Web-{5056F8B6-D469-298B-8D4C-40F2E2CBD7D9}" dt="2026-05-05T15:49:03.736" v="12" actId="20577"/>
        <pc:sldMkLst>
          <pc:docMk/>
          <pc:sldMk cId="1772121776" sldId="504"/>
        </pc:sldMkLst>
        <pc:spChg chg="mod">
          <ac:chgData name="Sweetnam, Victoria Isabel" userId="S::vsweetn@emory.edu::50b07925-f77b-428e-b84d-fe74425fe0df" providerId="AD" clId="Web-{5056F8B6-D469-298B-8D4C-40F2E2CBD7D9}" dt="2026-05-05T15:49:03.736" v="12" actId="20577"/>
          <ac:spMkLst>
            <pc:docMk/>
            <pc:sldMk cId="1772121776" sldId="504"/>
            <ac:spMk id="5" creationId="{5E6DA0FC-67C2-E1F2-79F3-64CDBE63D252}"/>
          </ac:spMkLst>
        </pc:spChg>
      </pc:sldChg>
    </pc:docChg>
  </pc:docChgLst>
  <pc:docChgLst>
    <pc:chgData name="Sweetnam, Victoria Isabel" userId="S::vsweetn@emory.edu::50b07925-f77b-428e-b84d-fe74425fe0df" providerId="AD" clId="Web-{5D39EE41-080A-073B-819B-5738DFCCE26E}"/>
    <pc:docChg chg="modSld">
      <pc:chgData name="Sweetnam, Victoria Isabel" userId="S::vsweetn@emory.edu::50b07925-f77b-428e-b84d-fe74425fe0df" providerId="AD" clId="Web-{5D39EE41-080A-073B-819B-5738DFCCE26E}" dt="2026-05-05T12:23:51.128" v="8" actId="20577"/>
      <pc:docMkLst>
        <pc:docMk/>
      </pc:docMkLst>
      <pc:sldChg chg="modSp">
        <pc:chgData name="Sweetnam, Victoria Isabel" userId="S::vsweetn@emory.edu::50b07925-f77b-428e-b84d-fe74425fe0df" providerId="AD" clId="Web-{5D39EE41-080A-073B-819B-5738DFCCE26E}" dt="2026-05-05T12:23:51.128" v="8" actId="20577"/>
        <pc:sldMkLst>
          <pc:docMk/>
          <pc:sldMk cId="1055139895" sldId="480"/>
        </pc:sldMkLst>
        <pc:spChg chg="mod">
          <ac:chgData name="Sweetnam, Victoria Isabel" userId="S::vsweetn@emory.edu::50b07925-f77b-428e-b84d-fe74425fe0df" providerId="AD" clId="Web-{5D39EE41-080A-073B-819B-5738DFCCE26E}" dt="2026-05-05T12:23:51.128" v="8" actId="20577"/>
          <ac:spMkLst>
            <pc:docMk/>
            <pc:sldMk cId="1055139895" sldId="480"/>
            <ac:spMk id="2" creationId="{3282D943-4470-08C6-69F7-997BB525BE89}"/>
          </ac:spMkLst>
        </pc:spChg>
        <pc:spChg chg="mod">
          <ac:chgData name="Sweetnam, Victoria Isabel" userId="S::vsweetn@emory.edu::50b07925-f77b-428e-b84d-fe74425fe0df" providerId="AD" clId="Web-{5D39EE41-080A-073B-819B-5738DFCCE26E}" dt="2026-05-05T12:23:45.237" v="7" actId="20577"/>
          <ac:spMkLst>
            <pc:docMk/>
            <pc:sldMk cId="1055139895" sldId="480"/>
            <ac:spMk id="3" creationId="{68932A6F-F81F-C9B1-8390-70DF5415D327}"/>
          </ac:spMkLst>
        </pc:spChg>
      </pc:sldChg>
    </pc:docChg>
  </pc:docChgLst>
  <pc:docChgLst>
    <pc:chgData name="Zarrabi, Ali" userId="S::n102079@eushc.org::34f34d8f-8557-490b-8f36-44cd3a9e0d99" providerId="AD" clId="Web-{5292188A-248A-F3C4-CFAB-F13084252AEF}"/>
    <pc:docChg chg="addSld modSld sldOrd modSection">
      <pc:chgData name="Zarrabi, Ali" userId="S::n102079@eushc.org::34f34d8f-8557-490b-8f36-44cd3a9e0d99" providerId="AD" clId="Web-{5292188A-248A-F3C4-CFAB-F13084252AEF}" dt="2026-05-05T13:07:29.557" v="202" actId="1076"/>
      <pc:docMkLst>
        <pc:docMk/>
      </pc:docMkLst>
      <pc:sldChg chg="modSp">
        <pc:chgData name="Zarrabi, Ali" userId="S::n102079@eushc.org::34f34d8f-8557-490b-8f36-44cd3a9e0d99" providerId="AD" clId="Web-{5292188A-248A-F3C4-CFAB-F13084252AEF}" dt="2026-05-05T12:14:55.035" v="18" actId="20577"/>
        <pc:sldMkLst>
          <pc:docMk/>
          <pc:sldMk cId="2882315202" sldId="266"/>
        </pc:sldMkLst>
        <pc:spChg chg="mod">
          <ac:chgData name="Zarrabi, Ali" userId="S::n102079@eushc.org::34f34d8f-8557-490b-8f36-44cd3a9e0d99" providerId="AD" clId="Web-{5292188A-248A-F3C4-CFAB-F13084252AEF}" dt="2026-05-05T12:14:55.035" v="18" actId="20577"/>
          <ac:spMkLst>
            <pc:docMk/>
            <pc:sldMk cId="2882315202" sldId="266"/>
            <ac:spMk id="7" creationId="{FA9FACAD-B1E6-60FD-F1DD-52237E21D236}"/>
          </ac:spMkLst>
        </pc:spChg>
      </pc:sldChg>
      <pc:sldChg chg="modSp">
        <pc:chgData name="Zarrabi, Ali" userId="S::n102079@eushc.org::34f34d8f-8557-490b-8f36-44cd3a9e0d99" providerId="AD" clId="Web-{5292188A-248A-F3C4-CFAB-F13084252AEF}" dt="2026-05-05T12:26:39.616" v="116" actId="20577"/>
        <pc:sldMkLst>
          <pc:docMk/>
          <pc:sldMk cId="584118120" sldId="272"/>
        </pc:sldMkLst>
        <pc:spChg chg="mod">
          <ac:chgData name="Zarrabi, Ali" userId="S::n102079@eushc.org::34f34d8f-8557-490b-8f36-44cd3a9e0d99" providerId="AD" clId="Web-{5292188A-248A-F3C4-CFAB-F13084252AEF}" dt="2026-05-05T12:26:39.616" v="116" actId="20577"/>
          <ac:spMkLst>
            <pc:docMk/>
            <pc:sldMk cId="584118120" sldId="272"/>
            <ac:spMk id="3" creationId="{259DF530-D207-521A-E4F0-E92CC02EF916}"/>
          </ac:spMkLst>
        </pc:spChg>
      </pc:sldChg>
      <pc:sldChg chg="modSp">
        <pc:chgData name="Zarrabi, Ali" userId="S::n102079@eushc.org::34f34d8f-8557-490b-8f36-44cd3a9e0d99" providerId="AD" clId="Web-{5292188A-248A-F3C4-CFAB-F13084252AEF}" dt="2026-05-05T12:28:20.164" v="131" actId="20577"/>
        <pc:sldMkLst>
          <pc:docMk/>
          <pc:sldMk cId="517570366" sldId="310"/>
        </pc:sldMkLst>
        <pc:spChg chg="mod">
          <ac:chgData name="Zarrabi, Ali" userId="S::n102079@eushc.org::34f34d8f-8557-490b-8f36-44cd3a9e0d99" providerId="AD" clId="Web-{5292188A-248A-F3C4-CFAB-F13084252AEF}" dt="2026-05-05T12:28:20.164" v="131" actId="20577"/>
          <ac:spMkLst>
            <pc:docMk/>
            <pc:sldMk cId="517570366" sldId="310"/>
            <ac:spMk id="3" creationId="{E8717206-A91D-EFF3-B484-19C399775E83}"/>
          </ac:spMkLst>
        </pc:spChg>
      </pc:sldChg>
      <pc:sldChg chg="modSp">
        <pc:chgData name="Zarrabi, Ali" userId="S::n102079@eushc.org::34f34d8f-8557-490b-8f36-44cd3a9e0d99" providerId="AD" clId="Web-{5292188A-248A-F3C4-CFAB-F13084252AEF}" dt="2026-05-05T12:29:14.930" v="142" actId="20577"/>
        <pc:sldMkLst>
          <pc:docMk/>
          <pc:sldMk cId="3200408268" sldId="311"/>
        </pc:sldMkLst>
        <pc:spChg chg="mod">
          <ac:chgData name="Zarrabi, Ali" userId="S::n102079@eushc.org::34f34d8f-8557-490b-8f36-44cd3a9e0d99" providerId="AD" clId="Web-{5292188A-248A-F3C4-CFAB-F13084252AEF}" dt="2026-05-05T12:29:14.930" v="142" actId="20577"/>
          <ac:spMkLst>
            <pc:docMk/>
            <pc:sldMk cId="3200408268" sldId="311"/>
            <ac:spMk id="3" creationId="{D2C62E5E-47AB-3A8B-084B-C1A4DA6D948E}"/>
          </ac:spMkLst>
        </pc:spChg>
      </pc:sldChg>
      <pc:sldChg chg="modSp">
        <pc:chgData name="Zarrabi, Ali" userId="S::n102079@eushc.org::34f34d8f-8557-490b-8f36-44cd3a9e0d99" providerId="AD" clId="Web-{5292188A-248A-F3C4-CFAB-F13084252AEF}" dt="2026-05-05T12:39:22.354" v="197" actId="20577"/>
        <pc:sldMkLst>
          <pc:docMk/>
          <pc:sldMk cId="644415642" sldId="312"/>
        </pc:sldMkLst>
        <pc:spChg chg="mod">
          <ac:chgData name="Zarrabi, Ali" userId="S::n102079@eushc.org::34f34d8f-8557-490b-8f36-44cd3a9e0d99" providerId="AD" clId="Web-{5292188A-248A-F3C4-CFAB-F13084252AEF}" dt="2026-05-05T12:39:22.354" v="197" actId="20577"/>
          <ac:spMkLst>
            <pc:docMk/>
            <pc:sldMk cId="644415642" sldId="312"/>
            <ac:spMk id="3" creationId="{6CD61B4E-4B11-D3D1-5AA8-1D1D07DA1BFE}"/>
          </ac:spMkLst>
        </pc:spChg>
      </pc:sldChg>
      <pc:sldChg chg="modSp">
        <pc:chgData name="Zarrabi, Ali" userId="S::n102079@eushc.org::34f34d8f-8557-490b-8f36-44cd3a9e0d99" providerId="AD" clId="Web-{5292188A-248A-F3C4-CFAB-F13084252AEF}" dt="2026-05-05T12:36:37.443" v="186" actId="1076"/>
        <pc:sldMkLst>
          <pc:docMk/>
          <pc:sldMk cId="2131185753" sldId="314"/>
        </pc:sldMkLst>
        <pc:spChg chg="mod">
          <ac:chgData name="Zarrabi, Ali" userId="S::n102079@eushc.org::34f34d8f-8557-490b-8f36-44cd3a9e0d99" providerId="AD" clId="Web-{5292188A-248A-F3C4-CFAB-F13084252AEF}" dt="2026-05-05T12:36:37.443" v="186" actId="1076"/>
          <ac:spMkLst>
            <pc:docMk/>
            <pc:sldMk cId="2131185753" sldId="314"/>
            <ac:spMk id="3" creationId="{D381B411-14CD-4515-D56E-920AFFF6AA0C}"/>
          </ac:spMkLst>
        </pc:spChg>
      </pc:sldChg>
      <pc:sldChg chg="modSp">
        <pc:chgData name="Zarrabi, Ali" userId="S::n102079@eushc.org::34f34d8f-8557-490b-8f36-44cd3a9e0d99" providerId="AD" clId="Web-{5292188A-248A-F3C4-CFAB-F13084252AEF}" dt="2026-05-05T12:34:55.625" v="181" actId="1076"/>
        <pc:sldMkLst>
          <pc:docMk/>
          <pc:sldMk cId="1943985272" sldId="315"/>
        </pc:sldMkLst>
        <pc:spChg chg="mod">
          <ac:chgData name="Zarrabi, Ali" userId="S::n102079@eushc.org::34f34d8f-8557-490b-8f36-44cd3a9e0d99" providerId="AD" clId="Web-{5292188A-248A-F3C4-CFAB-F13084252AEF}" dt="2026-05-05T12:34:55.625" v="181" actId="1076"/>
          <ac:spMkLst>
            <pc:docMk/>
            <pc:sldMk cId="1943985272" sldId="315"/>
            <ac:spMk id="3" creationId="{A65A8F16-E78A-B236-AD17-31488E5E3257}"/>
          </ac:spMkLst>
        </pc:spChg>
      </pc:sldChg>
      <pc:sldChg chg="modSp">
        <pc:chgData name="Zarrabi, Ali" userId="S::n102079@eushc.org::34f34d8f-8557-490b-8f36-44cd3a9e0d99" providerId="AD" clId="Web-{5292188A-248A-F3C4-CFAB-F13084252AEF}" dt="2026-05-05T12:35:16.157" v="184" actId="20577"/>
        <pc:sldMkLst>
          <pc:docMk/>
          <pc:sldMk cId="1198598853" sldId="316"/>
        </pc:sldMkLst>
        <pc:spChg chg="mod">
          <ac:chgData name="Zarrabi, Ali" userId="S::n102079@eushc.org::34f34d8f-8557-490b-8f36-44cd3a9e0d99" providerId="AD" clId="Web-{5292188A-248A-F3C4-CFAB-F13084252AEF}" dt="2026-05-05T12:35:16.157" v="184" actId="20577"/>
          <ac:spMkLst>
            <pc:docMk/>
            <pc:sldMk cId="1198598853" sldId="316"/>
            <ac:spMk id="3" creationId="{092FBAC0-E5F4-A90F-B846-563F823408DC}"/>
          </ac:spMkLst>
        </pc:spChg>
      </pc:sldChg>
      <pc:sldChg chg="modSp">
        <pc:chgData name="Zarrabi, Ali" userId="S::n102079@eushc.org::34f34d8f-8557-490b-8f36-44cd3a9e0d99" providerId="AD" clId="Web-{5292188A-248A-F3C4-CFAB-F13084252AEF}" dt="2026-05-05T12:16:21.310" v="42" actId="20577"/>
        <pc:sldMkLst>
          <pc:docMk/>
          <pc:sldMk cId="3928856797" sldId="317"/>
        </pc:sldMkLst>
        <pc:spChg chg="mod">
          <ac:chgData name="Zarrabi, Ali" userId="S::n102079@eushc.org::34f34d8f-8557-490b-8f36-44cd3a9e0d99" providerId="AD" clId="Web-{5292188A-248A-F3C4-CFAB-F13084252AEF}" dt="2026-05-05T12:16:21.310" v="42" actId="20577"/>
          <ac:spMkLst>
            <pc:docMk/>
            <pc:sldMk cId="3928856797" sldId="317"/>
            <ac:spMk id="3" creationId="{790CD522-956C-D8A8-B720-36BA7446D488}"/>
          </ac:spMkLst>
        </pc:spChg>
      </pc:sldChg>
      <pc:sldChg chg="modSp">
        <pc:chgData name="Zarrabi, Ali" userId="S::n102079@eushc.org::34f34d8f-8557-490b-8f36-44cd3a9e0d99" providerId="AD" clId="Web-{5292188A-248A-F3C4-CFAB-F13084252AEF}" dt="2026-05-05T12:27:10.257" v="124" actId="1076"/>
        <pc:sldMkLst>
          <pc:docMk/>
          <pc:sldMk cId="1103786818" sldId="451"/>
        </pc:sldMkLst>
        <pc:spChg chg="mod">
          <ac:chgData name="Zarrabi, Ali" userId="S::n102079@eushc.org::34f34d8f-8557-490b-8f36-44cd3a9e0d99" providerId="AD" clId="Web-{5292188A-248A-F3C4-CFAB-F13084252AEF}" dt="2026-05-05T12:27:10.257" v="124" actId="1076"/>
          <ac:spMkLst>
            <pc:docMk/>
            <pc:sldMk cId="1103786818" sldId="451"/>
            <ac:spMk id="7" creationId="{E9308BD3-31F8-6BC9-7834-B7F7ACED09E1}"/>
          </ac:spMkLst>
        </pc:spChg>
      </pc:sldChg>
      <pc:sldChg chg="modSp">
        <pc:chgData name="Zarrabi, Ali" userId="S::n102079@eushc.org::34f34d8f-8557-490b-8f36-44cd3a9e0d99" providerId="AD" clId="Web-{5292188A-248A-F3C4-CFAB-F13084252AEF}" dt="2026-05-05T12:36:50.474" v="188" actId="20577"/>
        <pc:sldMkLst>
          <pc:docMk/>
          <pc:sldMk cId="2545277571" sldId="452"/>
        </pc:sldMkLst>
        <pc:spChg chg="mod">
          <ac:chgData name="Zarrabi, Ali" userId="S::n102079@eushc.org::34f34d8f-8557-490b-8f36-44cd3a9e0d99" providerId="AD" clId="Web-{5292188A-248A-F3C4-CFAB-F13084252AEF}" dt="2026-05-05T12:36:50.474" v="188" actId="20577"/>
          <ac:spMkLst>
            <pc:docMk/>
            <pc:sldMk cId="2545277571" sldId="452"/>
            <ac:spMk id="3" creationId="{85F5CA01-84F8-45B8-06C7-DF77130BCA6B}"/>
          </ac:spMkLst>
        </pc:spChg>
      </pc:sldChg>
      <pc:sldChg chg="modSp">
        <pc:chgData name="Zarrabi, Ali" userId="S::n102079@eushc.org::34f34d8f-8557-490b-8f36-44cd3a9e0d99" providerId="AD" clId="Web-{5292188A-248A-F3C4-CFAB-F13084252AEF}" dt="2026-05-05T13:07:29.557" v="202" actId="1076"/>
        <pc:sldMkLst>
          <pc:docMk/>
          <pc:sldMk cId="3389881282" sldId="473"/>
        </pc:sldMkLst>
        <pc:spChg chg="mod">
          <ac:chgData name="Zarrabi, Ali" userId="S::n102079@eushc.org::34f34d8f-8557-490b-8f36-44cd3a9e0d99" providerId="AD" clId="Web-{5292188A-248A-F3C4-CFAB-F13084252AEF}" dt="2026-05-05T13:07:29.557" v="202" actId="1076"/>
          <ac:spMkLst>
            <pc:docMk/>
            <pc:sldMk cId="3389881282" sldId="473"/>
            <ac:spMk id="2" creationId="{F4834D31-DC81-7281-1509-7C2058C46621}"/>
          </ac:spMkLst>
        </pc:spChg>
      </pc:sldChg>
      <pc:sldChg chg="modSp">
        <pc:chgData name="Zarrabi, Ali" userId="S::n102079@eushc.org::34f34d8f-8557-490b-8f36-44cd3a9e0d99" providerId="AD" clId="Web-{5292188A-248A-F3C4-CFAB-F13084252AEF}" dt="2026-05-05T12:35:29.017" v="185" actId="1076"/>
        <pc:sldMkLst>
          <pc:docMk/>
          <pc:sldMk cId="1586819494" sldId="494"/>
        </pc:sldMkLst>
        <pc:spChg chg="mod">
          <ac:chgData name="Zarrabi, Ali" userId="S::n102079@eushc.org::34f34d8f-8557-490b-8f36-44cd3a9e0d99" providerId="AD" clId="Web-{5292188A-248A-F3C4-CFAB-F13084252AEF}" dt="2026-05-05T12:35:29.017" v="185" actId="1076"/>
          <ac:spMkLst>
            <pc:docMk/>
            <pc:sldMk cId="1586819494" sldId="494"/>
            <ac:spMk id="2" creationId="{DEC42D77-F92D-2815-3A70-5D484BDFFB10}"/>
          </ac:spMkLst>
        </pc:spChg>
      </pc:sldChg>
      <pc:sldChg chg="modSp">
        <pc:chgData name="Zarrabi, Ali" userId="S::n102079@eushc.org::34f34d8f-8557-490b-8f36-44cd3a9e0d99" providerId="AD" clId="Web-{5292188A-248A-F3C4-CFAB-F13084252AEF}" dt="2026-05-05T12:24:24.254" v="102" actId="20577"/>
        <pc:sldMkLst>
          <pc:docMk/>
          <pc:sldMk cId="2751986022" sldId="502"/>
        </pc:sldMkLst>
        <pc:spChg chg="mod">
          <ac:chgData name="Zarrabi, Ali" userId="S::n102079@eushc.org::34f34d8f-8557-490b-8f36-44cd3a9e0d99" providerId="AD" clId="Web-{5292188A-248A-F3C4-CFAB-F13084252AEF}" dt="2026-05-05T12:24:24.254" v="102" actId="20577"/>
          <ac:spMkLst>
            <pc:docMk/>
            <pc:sldMk cId="2751986022" sldId="502"/>
            <ac:spMk id="2" creationId="{50C23E41-CA03-F0A9-6E64-137E1DDC88B2}"/>
          </ac:spMkLst>
        </pc:spChg>
      </pc:sldChg>
      <pc:sldChg chg="addSp delSp modSp new">
        <pc:chgData name="Zarrabi, Ali" userId="S::n102079@eushc.org::34f34d8f-8557-490b-8f36-44cd3a9e0d99" providerId="AD" clId="Web-{5292188A-248A-F3C4-CFAB-F13084252AEF}" dt="2026-05-05T12:38:54.416" v="195" actId="14100"/>
        <pc:sldMkLst>
          <pc:docMk/>
          <pc:sldMk cId="540965419" sldId="503"/>
        </pc:sldMkLst>
        <pc:spChg chg="del">
          <ac:chgData name="Zarrabi, Ali" userId="S::n102079@eushc.org::34f34d8f-8557-490b-8f36-44cd3a9e0d99" providerId="AD" clId="Web-{5292188A-248A-F3C4-CFAB-F13084252AEF}" dt="2026-05-05T12:20:28.607" v="44"/>
          <ac:spMkLst>
            <pc:docMk/>
            <pc:sldMk cId="540965419" sldId="503"/>
            <ac:spMk id="2" creationId="{8D0A4DE4-0BD3-282F-EB24-85D694933EAE}"/>
          </ac:spMkLst>
        </pc:spChg>
        <pc:spChg chg="del">
          <ac:chgData name="Zarrabi, Ali" userId="S::n102079@eushc.org::34f34d8f-8557-490b-8f36-44cd3a9e0d99" providerId="AD" clId="Web-{5292188A-248A-F3C4-CFAB-F13084252AEF}" dt="2026-05-05T12:20:32.482" v="45"/>
          <ac:spMkLst>
            <pc:docMk/>
            <pc:sldMk cId="540965419" sldId="503"/>
            <ac:spMk id="3" creationId="{282639FA-BBD1-C0C1-E4F7-DF8378846A0B}"/>
          </ac:spMkLst>
        </pc:spChg>
        <pc:spChg chg="del mod ord">
          <ac:chgData name="Zarrabi, Ali" userId="S::n102079@eushc.org::34f34d8f-8557-490b-8f36-44cd3a9e0d99" providerId="AD" clId="Web-{5292188A-248A-F3C4-CFAB-F13084252AEF}" dt="2026-05-05T12:37:55.320" v="192"/>
          <ac:spMkLst>
            <pc:docMk/>
            <pc:sldMk cId="540965419" sldId="503"/>
            <ac:spMk id="4" creationId="{EF6BF39D-E6DE-A288-73B5-F40228138F6A}"/>
          </ac:spMkLst>
        </pc:spChg>
        <pc:spChg chg="add mod">
          <ac:chgData name="Zarrabi, Ali" userId="S::n102079@eushc.org::34f34d8f-8557-490b-8f36-44cd3a9e0d99" providerId="AD" clId="Web-{5292188A-248A-F3C4-CFAB-F13084252AEF}" dt="2026-05-05T12:38:01.196" v="193" actId="1076"/>
          <ac:spMkLst>
            <pc:docMk/>
            <pc:sldMk cId="540965419" sldId="503"/>
            <ac:spMk id="5" creationId="{BCC76E6B-A0F3-ED5C-8E1F-1EA8D6FF6E5E}"/>
          </ac:spMkLst>
        </pc:spChg>
        <pc:spChg chg="add del mod">
          <ac:chgData name="Zarrabi, Ali" userId="S::n102079@eushc.org::34f34d8f-8557-490b-8f36-44cd3a9e0d99" providerId="AD" clId="Web-{5292188A-248A-F3C4-CFAB-F13084252AEF}" dt="2026-05-05T12:20:59.998" v="56"/>
          <ac:spMkLst>
            <pc:docMk/>
            <pc:sldMk cId="540965419" sldId="503"/>
            <ac:spMk id="6" creationId="{9FF52154-0544-465A-DDFF-7A1A0AEF5756}"/>
          </ac:spMkLst>
        </pc:spChg>
        <pc:picChg chg="add mod">
          <ac:chgData name="Zarrabi, Ali" userId="S::n102079@eushc.org::34f34d8f-8557-490b-8f36-44cd3a9e0d99" providerId="AD" clId="Web-{5292188A-248A-F3C4-CFAB-F13084252AEF}" dt="2026-05-05T12:38:54.416" v="195" actId="14100"/>
          <ac:picMkLst>
            <pc:docMk/>
            <pc:sldMk cId="540965419" sldId="503"/>
            <ac:picMk id="7" creationId="{3CE435C2-EFAC-1573-1639-EE52EB07E187}"/>
          </ac:picMkLst>
        </pc:picChg>
      </pc:sldChg>
      <pc:sldChg chg="addSp delSp modSp add ord replId">
        <pc:chgData name="Zarrabi, Ali" userId="S::n102079@eushc.org::34f34d8f-8557-490b-8f36-44cd3a9e0d99" providerId="AD" clId="Web-{5292188A-248A-F3C4-CFAB-F13084252AEF}" dt="2026-05-05T12:32:32.505" v="176" actId="1076"/>
        <pc:sldMkLst>
          <pc:docMk/>
          <pc:sldMk cId="1772121776" sldId="504"/>
        </pc:sldMkLst>
        <pc:spChg chg="del mod">
          <ac:chgData name="Zarrabi, Ali" userId="S::n102079@eushc.org::34f34d8f-8557-490b-8f36-44cd3a9e0d99" providerId="AD" clId="Web-{5292188A-248A-F3C4-CFAB-F13084252AEF}" dt="2026-05-05T12:32:27.739" v="175"/>
          <ac:spMkLst>
            <pc:docMk/>
            <pc:sldMk cId="1772121776" sldId="504"/>
            <ac:spMk id="4" creationId="{F3EDD880-8319-A65D-2413-E8B5A934B9A6}"/>
          </ac:spMkLst>
        </pc:spChg>
        <pc:spChg chg="mod">
          <ac:chgData name="Zarrabi, Ali" userId="S::n102079@eushc.org::34f34d8f-8557-490b-8f36-44cd3a9e0d99" providerId="AD" clId="Web-{5292188A-248A-F3C4-CFAB-F13084252AEF}" dt="2026-05-05T12:32:32.505" v="176" actId="1076"/>
          <ac:spMkLst>
            <pc:docMk/>
            <pc:sldMk cId="1772121776" sldId="504"/>
            <ac:spMk id="5" creationId="{5E6DA0FC-67C2-E1F2-79F3-64CDBE63D252}"/>
          </ac:spMkLst>
        </pc:spChg>
        <pc:picChg chg="add mod">
          <ac:chgData name="Zarrabi, Ali" userId="S::n102079@eushc.org::34f34d8f-8557-490b-8f36-44cd3a9e0d99" providerId="AD" clId="Web-{5292188A-248A-F3C4-CFAB-F13084252AEF}" dt="2026-05-05T12:32:13.113" v="171" actId="1076"/>
          <ac:picMkLst>
            <pc:docMk/>
            <pc:sldMk cId="1772121776" sldId="504"/>
            <ac:picMk id="2" creationId="{46BCB43A-8E8D-52EC-0D59-69BDC4162278}"/>
          </ac:picMkLst>
        </pc:picChg>
        <pc:picChg chg="del">
          <ac:chgData name="Zarrabi, Ali" userId="S::n102079@eushc.org::34f34d8f-8557-490b-8f36-44cd3a9e0d99" providerId="AD" clId="Web-{5292188A-248A-F3C4-CFAB-F13084252AEF}" dt="2026-05-05T12:31:51.673" v="168"/>
          <ac:picMkLst>
            <pc:docMk/>
            <pc:sldMk cId="1772121776" sldId="504"/>
            <ac:picMk id="7" creationId="{41C1E415-D19E-1C4B-D3EC-EB02D1CA9C54}"/>
          </ac:picMkLst>
        </pc:picChg>
      </pc:sldChg>
    </pc:docChg>
  </pc:docChgLst>
  <pc:docChgLst>
    <pc:chgData name="katrina.nickels@uky.edu" userId="S::urn:spo:guest#katrina.nickels@uky.edu::" providerId="AD" clId="Web-{8F798DD3-8EED-B18D-AD76-19112EB0B398}"/>
    <pc:docChg chg="modSld">
      <pc:chgData name="katrina.nickels@uky.edu" userId="S::urn:spo:guest#katrina.nickels@uky.edu::" providerId="AD" clId="Web-{8F798DD3-8EED-B18D-AD76-19112EB0B398}" dt="2026-05-05T12:45:26.556" v="1468"/>
      <pc:docMkLst>
        <pc:docMk/>
      </pc:docMkLst>
      <pc:sldChg chg="modNotes">
        <pc:chgData name="katrina.nickels@uky.edu" userId="S::urn:spo:guest#katrina.nickels@uky.edu::" providerId="AD" clId="Web-{8F798DD3-8EED-B18D-AD76-19112EB0B398}" dt="2026-05-05T12:26:11.814" v="119"/>
        <pc:sldMkLst>
          <pc:docMk/>
          <pc:sldMk cId="2131185753" sldId="314"/>
        </pc:sldMkLst>
      </pc:sldChg>
      <pc:sldChg chg="modNotes">
        <pc:chgData name="katrina.nickels@uky.edu" userId="S::urn:spo:guest#katrina.nickels@uky.edu::" providerId="AD" clId="Web-{8F798DD3-8EED-B18D-AD76-19112EB0B398}" dt="2026-05-05T12:45:26.556" v="1468"/>
        <pc:sldMkLst>
          <pc:docMk/>
          <pc:sldMk cId="1943985272" sldId="315"/>
        </pc:sldMkLst>
      </pc:sldChg>
    </pc:docChg>
  </pc:docChgLst>
  <pc:docChgLst>
    <pc:chgData name="Sweetnam, Victoria Isabel" userId="S::vsweetn@emory.edu::50b07925-f77b-428e-b84d-fe74425fe0df" providerId="AD" clId="Web-{27DCBAED-2FD2-FDAE-41A4-6EBD0BF777DF}"/>
    <pc:docChg chg="modSld">
      <pc:chgData name="Sweetnam, Victoria Isabel" userId="S::vsweetn@emory.edu::50b07925-f77b-428e-b84d-fe74425fe0df" providerId="AD" clId="Web-{27DCBAED-2FD2-FDAE-41A4-6EBD0BF777DF}" dt="2026-05-05T16:54:30.475" v="9" actId="20577"/>
      <pc:docMkLst>
        <pc:docMk/>
      </pc:docMkLst>
      <pc:sldChg chg="modSp">
        <pc:chgData name="Sweetnam, Victoria Isabel" userId="S::vsweetn@emory.edu::50b07925-f77b-428e-b84d-fe74425fe0df" providerId="AD" clId="Web-{27DCBAED-2FD2-FDAE-41A4-6EBD0BF777DF}" dt="2026-05-05T16:54:30.475" v="9" actId="20577"/>
        <pc:sldMkLst>
          <pc:docMk/>
          <pc:sldMk cId="1932696133" sldId="256"/>
        </pc:sldMkLst>
        <pc:spChg chg="mod">
          <ac:chgData name="Sweetnam, Victoria Isabel" userId="S::vsweetn@emory.edu::50b07925-f77b-428e-b84d-fe74425fe0df" providerId="AD" clId="Web-{27DCBAED-2FD2-FDAE-41A4-6EBD0BF777DF}" dt="2026-05-05T16:54:30.475" v="9" actId="20577"/>
          <ac:spMkLst>
            <pc:docMk/>
            <pc:sldMk cId="1932696133" sldId="256"/>
            <ac:spMk id="2" creationId="{09C48DD0-7B25-4097-EE49-7EF0F8DB59E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DA1D01-F212-46B2-A477-ADA500EAB5C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9C87EB76-8606-4E7F-AC24-9EC5B428F759}">
      <dgm:prSet phldrT="[Text]" phldr="0"/>
      <dgm:spPr/>
      <dgm:t>
        <a:bodyPr/>
        <a:lstStyle/>
        <a:p>
          <a:pPr rtl="0"/>
          <a:r>
            <a:rPr lang="en-US" b="1">
              <a:latin typeface="Rockwell Nova Light"/>
            </a:rPr>
            <a:t>Direct cause of death</a:t>
          </a:r>
          <a:endParaRPr lang="en-US" b="1"/>
        </a:p>
      </dgm:t>
    </dgm:pt>
    <dgm:pt modelId="{2D43FE71-8FF5-4773-B358-53A1FD293A7C}" type="parTrans" cxnId="{7897743F-11BF-4721-BA8B-48C3234411AD}">
      <dgm:prSet/>
      <dgm:spPr/>
      <dgm:t>
        <a:bodyPr/>
        <a:lstStyle/>
        <a:p>
          <a:endParaRPr lang="en-US"/>
        </a:p>
      </dgm:t>
    </dgm:pt>
    <dgm:pt modelId="{45F65AD1-2F30-4AE4-89FD-F06AE128E02B}" type="sibTrans" cxnId="{7897743F-11BF-4721-BA8B-48C3234411AD}">
      <dgm:prSet/>
      <dgm:spPr/>
      <dgm:t>
        <a:bodyPr/>
        <a:lstStyle/>
        <a:p>
          <a:endParaRPr lang="en-US"/>
        </a:p>
      </dgm:t>
    </dgm:pt>
    <dgm:pt modelId="{49708354-5438-4A06-8FCA-139BF5B24C41}">
      <dgm:prSet phldrT="[Text]" phldr="0"/>
      <dgm:spPr/>
      <dgm:t>
        <a:bodyPr/>
        <a:lstStyle/>
        <a:p>
          <a:pPr rtl="0"/>
          <a:r>
            <a:rPr lang="en-US" b="1">
              <a:latin typeface="Rockwell Nova Light"/>
            </a:rPr>
            <a:t>The underlying chronic serious illness</a:t>
          </a:r>
          <a:endParaRPr lang="en-US" b="1"/>
        </a:p>
      </dgm:t>
    </dgm:pt>
    <dgm:pt modelId="{F094ABD9-745B-4239-9684-8A24D47ED663}" type="parTrans" cxnId="{5247F5B1-E3CC-4228-A856-ED2D9B779D3A}">
      <dgm:prSet/>
      <dgm:spPr/>
      <dgm:t>
        <a:bodyPr/>
        <a:lstStyle/>
        <a:p>
          <a:endParaRPr lang="en-US"/>
        </a:p>
      </dgm:t>
    </dgm:pt>
    <dgm:pt modelId="{9365F904-6671-45C7-98BE-7840EDF797A4}" type="sibTrans" cxnId="{5247F5B1-E3CC-4228-A856-ED2D9B779D3A}">
      <dgm:prSet/>
      <dgm:spPr/>
      <dgm:t>
        <a:bodyPr/>
        <a:lstStyle/>
        <a:p>
          <a:endParaRPr lang="en-US"/>
        </a:p>
      </dgm:t>
    </dgm:pt>
    <dgm:pt modelId="{339A53D4-3335-428A-9DFB-091E59AF058C}">
      <dgm:prSet phldrT="[Text]" phldr="0"/>
      <dgm:spPr/>
      <dgm:t>
        <a:bodyPr/>
        <a:lstStyle/>
        <a:p>
          <a:pPr rtl="0"/>
          <a:r>
            <a:rPr lang="en-US" b="1">
              <a:latin typeface="Rockwell Nova Light"/>
            </a:rPr>
            <a:t>Impact on care retention</a:t>
          </a:r>
          <a:endParaRPr lang="en-US" b="1"/>
        </a:p>
      </dgm:t>
    </dgm:pt>
    <dgm:pt modelId="{21E8048E-6269-4720-BF88-DE2CC63CACCE}" type="parTrans" cxnId="{3A18972F-B182-4FBD-A7C6-D87734692279}">
      <dgm:prSet/>
      <dgm:spPr/>
      <dgm:t>
        <a:bodyPr/>
        <a:lstStyle/>
        <a:p>
          <a:endParaRPr lang="en-US"/>
        </a:p>
      </dgm:t>
    </dgm:pt>
    <dgm:pt modelId="{63580146-B8A6-44A9-A0F5-9DE872FBF63A}" type="sibTrans" cxnId="{3A18972F-B182-4FBD-A7C6-D87734692279}">
      <dgm:prSet/>
      <dgm:spPr/>
      <dgm:t>
        <a:bodyPr/>
        <a:lstStyle/>
        <a:p>
          <a:endParaRPr lang="en-US"/>
        </a:p>
      </dgm:t>
    </dgm:pt>
    <dgm:pt modelId="{9451458A-CCB2-4F27-837E-575262335E3E}">
      <dgm:prSet phldrT="[Text]" phldr="0"/>
      <dgm:spPr/>
      <dgm:t>
        <a:bodyPr/>
        <a:lstStyle/>
        <a:p>
          <a:pPr rtl="0"/>
          <a:r>
            <a:rPr lang="en-US" b="1">
              <a:latin typeface="Rockwell Nova Light"/>
            </a:rPr>
            <a:t>Co-occurring mental health condition</a:t>
          </a:r>
          <a:endParaRPr lang="en-US" b="1"/>
        </a:p>
      </dgm:t>
    </dgm:pt>
    <dgm:pt modelId="{7EE18318-594E-421D-84A5-BF01A7EE5BD7}" type="parTrans" cxnId="{B9ACB48A-8AA8-4D94-802C-72B12543AC64}">
      <dgm:prSet/>
      <dgm:spPr/>
      <dgm:t>
        <a:bodyPr/>
        <a:lstStyle/>
        <a:p>
          <a:endParaRPr lang="en-US"/>
        </a:p>
      </dgm:t>
    </dgm:pt>
    <dgm:pt modelId="{008DBB2A-E40B-4ECD-AF30-2DA14BDF96B8}" type="sibTrans" cxnId="{B9ACB48A-8AA8-4D94-802C-72B12543AC64}">
      <dgm:prSet/>
      <dgm:spPr/>
      <dgm:t>
        <a:bodyPr/>
        <a:lstStyle/>
        <a:p>
          <a:endParaRPr lang="en-US"/>
        </a:p>
      </dgm:t>
    </dgm:pt>
    <dgm:pt modelId="{834958E7-8A04-4864-9955-BB3F125CF1D2}">
      <dgm:prSet phldrT="[Text]" phldr="0"/>
      <dgm:spPr/>
      <dgm:t>
        <a:bodyPr/>
        <a:lstStyle/>
        <a:p>
          <a:pPr rtl="0"/>
          <a:r>
            <a:rPr lang="en-US" b="1">
              <a:latin typeface="Rockwell Nova Light"/>
            </a:rPr>
            <a:t>Chronic medical condition</a:t>
          </a:r>
          <a:endParaRPr lang="en-US" b="1"/>
        </a:p>
      </dgm:t>
    </dgm:pt>
    <dgm:pt modelId="{E1A55462-22E5-480F-BB17-F1706DAE2181}" type="parTrans" cxnId="{75F3C0B1-1023-45DB-951D-BD69856B13E0}">
      <dgm:prSet/>
      <dgm:spPr/>
      <dgm:t>
        <a:bodyPr/>
        <a:lstStyle/>
        <a:p>
          <a:endParaRPr lang="en-US"/>
        </a:p>
      </dgm:t>
    </dgm:pt>
    <dgm:pt modelId="{E0B94145-6AD7-46C3-AFE2-15561A70D9EB}" type="sibTrans" cxnId="{75F3C0B1-1023-45DB-951D-BD69856B13E0}">
      <dgm:prSet/>
      <dgm:spPr/>
      <dgm:t>
        <a:bodyPr/>
        <a:lstStyle/>
        <a:p>
          <a:endParaRPr lang="en-US"/>
        </a:p>
      </dgm:t>
    </dgm:pt>
    <dgm:pt modelId="{20180318-BF16-43A0-B318-B73119AA24DC}" type="pres">
      <dgm:prSet presAssocID="{22DA1D01-F212-46B2-A477-ADA500EAB5C7}" presName="diagram" presStyleCnt="0">
        <dgm:presLayoutVars>
          <dgm:dir/>
          <dgm:resizeHandles val="exact"/>
        </dgm:presLayoutVars>
      </dgm:prSet>
      <dgm:spPr/>
    </dgm:pt>
    <dgm:pt modelId="{D7F40481-A4E9-4ED2-AE13-6AAA0DC3EE7D}" type="pres">
      <dgm:prSet presAssocID="{9C87EB76-8606-4E7F-AC24-9EC5B428F759}" presName="node" presStyleLbl="node1" presStyleIdx="0" presStyleCnt="5">
        <dgm:presLayoutVars>
          <dgm:bulletEnabled val="1"/>
        </dgm:presLayoutVars>
      </dgm:prSet>
      <dgm:spPr/>
    </dgm:pt>
    <dgm:pt modelId="{6B194836-03A2-406C-8C5D-D06646D5D528}" type="pres">
      <dgm:prSet presAssocID="{45F65AD1-2F30-4AE4-89FD-F06AE128E02B}" presName="sibTrans" presStyleCnt="0"/>
      <dgm:spPr/>
    </dgm:pt>
    <dgm:pt modelId="{FC2116F9-5712-418A-B829-B576D19F9A68}" type="pres">
      <dgm:prSet presAssocID="{49708354-5438-4A06-8FCA-139BF5B24C41}" presName="node" presStyleLbl="node1" presStyleIdx="1" presStyleCnt="5">
        <dgm:presLayoutVars>
          <dgm:bulletEnabled val="1"/>
        </dgm:presLayoutVars>
      </dgm:prSet>
      <dgm:spPr/>
    </dgm:pt>
    <dgm:pt modelId="{E61A552E-DFF0-44DD-AFEA-53F3116AF21D}" type="pres">
      <dgm:prSet presAssocID="{9365F904-6671-45C7-98BE-7840EDF797A4}" presName="sibTrans" presStyleCnt="0"/>
      <dgm:spPr/>
    </dgm:pt>
    <dgm:pt modelId="{24BB1E3F-DAFC-4B59-B6B4-F5BAC4D5AA2C}" type="pres">
      <dgm:prSet presAssocID="{339A53D4-3335-428A-9DFB-091E59AF058C}" presName="node" presStyleLbl="node1" presStyleIdx="2" presStyleCnt="5">
        <dgm:presLayoutVars>
          <dgm:bulletEnabled val="1"/>
        </dgm:presLayoutVars>
      </dgm:prSet>
      <dgm:spPr/>
    </dgm:pt>
    <dgm:pt modelId="{24E4997E-585C-432F-BF3D-B81E5D774DC6}" type="pres">
      <dgm:prSet presAssocID="{63580146-B8A6-44A9-A0F5-9DE872FBF63A}" presName="sibTrans" presStyleCnt="0"/>
      <dgm:spPr/>
    </dgm:pt>
    <dgm:pt modelId="{21D4F766-1299-48E7-B8F8-00E8A3ACF1F9}" type="pres">
      <dgm:prSet presAssocID="{9451458A-CCB2-4F27-837E-575262335E3E}" presName="node" presStyleLbl="node1" presStyleIdx="3" presStyleCnt="5">
        <dgm:presLayoutVars>
          <dgm:bulletEnabled val="1"/>
        </dgm:presLayoutVars>
      </dgm:prSet>
      <dgm:spPr/>
    </dgm:pt>
    <dgm:pt modelId="{CC37F89F-3DB4-4E5B-8A15-D548C9B557B5}" type="pres">
      <dgm:prSet presAssocID="{008DBB2A-E40B-4ECD-AF30-2DA14BDF96B8}" presName="sibTrans" presStyleCnt="0"/>
      <dgm:spPr/>
    </dgm:pt>
    <dgm:pt modelId="{01963010-CCB2-43E1-A7CC-58E356238BE1}" type="pres">
      <dgm:prSet presAssocID="{834958E7-8A04-4864-9955-BB3F125CF1D2}" presName="node" presStyleLbl="node1" presStyleIdx="4" presStyleCnt="5">
        <dgm:presLayoutVars>
          <dgm:bulletEnabled val="1"/>
        </dgm:presLayoutVars>
      </dgm:prSet>
      <dgm:spPr/>
    </dgm:pt>
  </dgm:ptLst>
  <dgm:cxnLst>
    <dgm:cxn modelId="{4DB05915-AD05-4CE5-8BCA-524A8A8EB19B}" type="presOf" srcId="{22DA1D01-F212-46B2-A477-ADA500EAB5C7}" destId="{20180318-BF16-43A0-B318-B73119AA24DC}" srcOrd="0" destOrd="0" presId="urn:microsoft.com/office/officeart/2005/8/layout/default"/>
    <dgm:cxn modelId="{3A18972F-B182-4FBD-A7C6-D87734692279}" srcId="{22DA1D01-F212-46B2-A477-ADA500EAB5C7}" destId="{339A53D4-3335-428A-9DFB-091E59AF058C}" srcOrd="2" destOrd="0" parTransId="{21E8048E-6269-4720-BF88-DE2CC63CACCE}" sibTransId="{63580146-B8A6-44A9-A0F5-9DE872FBF63A}"/>
    <dgm:cxn modelId="{83E0E337-A237-4918-8F61-02918709DF06}" type="presOf" srcId="{9451458A-CCB2-4F27-837E-575262335E3E}" destId="{21D4F766-1299-48E7-B8F8-00E8A3ACF1F9}" srcOrd="0" destOrd="0" presId="urn:microsoft.com/office/officeart/2005/8/layout/default"/>
    <dgm:cxn modelId="{7897743F-11BF-4721-BA8B-48C3234411AD}" srcId="{22DA1D01-F212-46B2-A477-ADA500EAB5C7}" destId="{9C87EB76-8606-4E7F-AC24-9EC5B428F759}" srcOrd="0" destOrd="0" parTransId="{2D43FE71-8FF5-4773-B358-53A1FD293A7C}" sibTransId="{45F65AD1-2F30-4AE4-89FD-F06AE128E02B}"/>
    <dgm:cxn modelId="{B2A03345-C79B-433E-BBAC-C517894515A7}" type="presOf" srcId="{339A53D4-3335-428A-9DFB-091E59AF058C}" destId="{24BB1E3F-DAFC-4B59-B6B4-F5BAC4D5AA2C}" srcOrd="0" destOrd="0" presId="urn:microsoft.com/office/officeart/2005/8/layout/default"/>
    <dgm:cxn modelId="{0BF3F16D-E1E7-478B-A76C-C40A9793E132}" type="presOf" srcId="{49708354-5438-4A06-8FCA-139BF5B24C41}" destId="{FC2116F9-5712-418A-B829-B576D19F9A68}" srcOrd="0" destOrd="0" presId="urn:microsoft.com/office/officeart/2005/8/layout/default"/>
    <dgm:cxn modelId="{D158D073-0126-40D2-82D1-ECAD6E7C91A6}" type="presOf" srcId="{834958E7-8A04-4864-9955-BB3F125CF1D2}" destId="{01963010-CCB2-43E1-A7CC-58E356238BE1}" srcOrd="0" destOrd="0" presId="urn:microsoft.com/office/officeart/2005/8/layout/default"/>
    <dgm:cxn modelId="{B9ACB48A-8AA8-4D94-802C-72B12543AC64}" srcId="{22DA1D01-F212-46B2-A477-ADA500EAB5C7}" destId="{9451458A-CCB2-4F27-837E-575262335E3E}" srcOrd="3" destOrd="0" parTransId="{7EE18318-594E-421D-84A5-BF01A7EE5BD7}" sibTransId="{008DBB2A-E40B-4ECD-AF30-2DA14BDF96B8}"/>
    <dgm:cxn modelId="{75F3C0B1-1023-45DB-951D-BD69856B13E0}" srcId="{22DA1D01-F212-46B2-A477-ADA500EAB5C7}" destId="{834958E7-8A04-4864-9955-BB3F125CF1D2}" srcOrd="4" destOrd="0" parTransId="{E1A55462-22E5-480F-BB17-F1706DAE2181}" sibTransId="{E0B94145-6AD7-46C3-AFE2-15561A70D9EB}"/>
    <dgm:cxn modelId="{5247F5B1-E3CC-4228-A856-ED2D9B779D3A}" srcId="{22DA1D01-F212-46B2-A477-ADA500EAB5C7}" destId="{49708354-5438-4A06-8FCA-139BF5B24C41}" srcOrd="1" destOrd="0" parTransId="{F094ABD9-745B-4239-9684-8A24D47ED663}" sibTransId="{9365F904-6671-45C7-98BE-7840EDF797A4}"/>
    <dgm:cxn modelId="{912C4AEF-AF5B-4F1D-A60D-550DBDC380A2}" type="presOf" srcId="{9C87EB76-8606-4E7F-AC24-9EC5B428F759}" destId="{D7F40481-A4E9-4ED2-AE13-6AAA0DC3EE7D}" srcOrd="0" destOrd="0" presId="urn:microsoft.com/office/officeart/2005/8/layout/default"/>
    <dgm:cxn modelId="{DAD807E9-0CC3-4BCE-ACE9-72E3C86502EA}" type="presParOf" srcId="{20180318-BF16-43A0-B318-B73119AA24DC}" destId="{D7F40481-A4E9-4ED2-AE13-6AAA0DC3EE7D}" srcOrd="0" destOrd="0" presId="urn:microsoft.com/office/officeart/2005/8/layout/default"/>
    <dgm:cxn modelId="{5E006E0D-54A4-4E90-AAB6-3B85A6729701}" type="presParOf" srcId="{20180318-BF16-43A0-B318-B73119AA24DC}" destId="{6B194836-03A2-406C-8C5D-D06646D5D528}" srcOrd="1" destOrd="0" presId="urn:microsoft.com/office/officeart/2005/8/layout/default"/>
    <dgm:cxn modelId="{DA292E8E-5678-4803-9F9D-E044D1B0379C}" type="presParOf" srcId="{20180318-BF16-43A0-B318-B73119AA24DC}" destId="{FC2116F9-5712-418A-B829-B576D19F9A68}" srcOrd="2" destOrd="0" presId="urn:microsoft.com/office/officeart/2005/8/layout/default"/>
    <dgm:cxn modelId="{C90A79E8-72D1-40E2-A848-02ED6E8F041E}" type="presParOf" srcId="{20180318-BF16-43A0-B318-B73119AA24DC}" destId="{E61A552E-DFF0-44DD-AFEA-53F3116AF21D}" srcOrd="3" destOrd="0" presId="urn:microsoft.com/office/officeart/2005/8/layout/default"/>
    <dgm:cxn modelId="{A570723D-7648-43FE-A39D-FD9FAA1F439A}" type="presParOf" srcId="{20180318-BF16-43A0-B318-B73119AA24DC}" destId="{24BB1E3F-DAFC-4B59-B6B4-F5BAC4D5AA2C}" srcOrd="4" destOrd="0" presId="urn:microsoft.com/office/officeart/2005/8/layout/default"/>
    <dgm:cxn modelId="{CFB94E1A-B117-4544-96D9-CEBA4E93C9D2}" type="presParOf" srcId="{20180318-BF16-43A0-B318-B73119AA24DC}" destId="{24E4997E-585C-432F-BF3D-B81E5D774DC6}" srcOrd="5" destOrd="0" presId="urn:microsoft.com/office/officeart/2005/8/layout/default"/>
    <dgm:cxn modelId="{98BD7B6B-AAD5-4C80-B95E-DC1C4E9124BA}" type="presParOf" srcId="{20180318-BF16-43A0-B318-B73119AA24DC}" destId="{21D4F766-1299-48E7-B8F8-00E8A3ACF1F9}" srcOrd="6" destOrd="0" presId="urn:microsoft.com/office/officeart/2005/8/layout/default"/>
    <dgm:cxn modelId="{F6B16090-E961-4897-A3EC-66028784D2AE}" type="presParOf" srcId="{20180318-BF16-43A0-B318-B73119AA24DC}" destId="{CC37F89F-3DB4-4E5B-8A15-D548C9B557B5}" srcOrd="7" destOrd="0" presId="urn:microsoft.com/office/officeart/2005/8/layout/default"/>
    <dgm:cxn modelId="{9FA853BD-0610-4732-BE1D-75DF9859BF5E}" type="presParOf" srcId="{20180318-BF16-43A0-B318-B73119AA24DC}" destId="{01963010-CCB2-43E1-A7CC-58E356238BE1}"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D8DBAA4-DA50-4FE7-B166-7E512AAFB8C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6BB57949-0B67-4182-9617-22A5CF2FE289}">
      <dgm:prSet/>
      <dgm:spPr/>
      <dgm:t>
        <a:bodyPr/>
        <a:lstStyle/>
        <a:p>
          <a:r>
            <a:rPr lang="en-US"/>
            <a:t>Iatrogenic OUD from prescribed opioids is rare but significant</a:t>
          </a:r>
        </a:p>
      </dgm:t>
    </dgm:pt>
    <dgm:pt modelId="{13C060ED-CF8B-4FAF-B182-5722EC65576E}" type="parTrans" cxnId="{84C89A81-59D2-4B35-BFA3-DC244DEDEB43}">
      <dgm:prSet/>
      <dgm:spPr/>
      <dgm:t>
        <a:bodyPr/>
        <a:lstStyle/>
        <a:p>
          <a:endParaRPr lang="en-US"/>
        </a:p>
      </dgm:t>
    </dgm:pt>
    <dgm:pt modelId="{2B1EE33C-C460-47B6-8350-78E9B5F4B9BA}" type="sibTrans" cxnId="{84C89A81-59D2-4B35-BFA3-DC244DEDEB43}">
      <dgm:prSet/>
      <dgm:spPr/>
      <dgm:t>
        <a:bodyPr/>
        <a:lstStyle/>
        <a:p>
          <a:endParaRPr lang="en-US"/>
        </a:p>
      </dgm:t>
    </dgm:pt>
    <dgm:pt modelId="{AC33939A-144E-4C3B-B3F2-B69FE145F4B8}">
      <dgm:prSet/>
      <dgm:spPr/>
      <dgm:t>
        <a:bodyPr/>
        <a:lstStyle/>
        <a:p>
          <a:r>
            <a:rPr lang="en-US"/>
            <a:t>45% of patients with OUD report chronic pain</a:t>
          </a:r>
        </a:p>
      </dgm:t>
    </dgm:pt>
    <dgm:pt modelId="{8FDBD81E-CD30-45A2-BA10-504B174E7C9E}" type="parTrans" cxnId="{BAF7B950-59EA-4ADB-B8CA-1F7FB402A688}">
      <dgm:prSet/>
      <dgm:spPr/>
      <dgm:t>
        <a:bodyPr/>
        <a:lstStyle/>
        <a:p>
          <a:endParaRPr lang="en-US"/>
        </a:p>
      </dgm:t>
    </dgm:pt>
    <dgm:pt modelId="{CAD982B4-F63D-4DBB-974C-FA508B7DB57E}" type="sibTrans" cxnId="{BAF7B950-59EA-4ADB-B8CA-1F7FB402A688}">
      <dgm:prSet/>
      <dgm:spPr/>
      <dgm:t>
        <a:bodyPr/>
        <a:lstStyle/>
        <a:p>
          <a:endParaRPr lang="en-US"/>
        </a:p>
      </dgm:t>
    </dgm:pt>
    <dgm:pt modelId="{A4F60B7C-26AF-4BFE-A508-FCB25008D84A}">
      <dgm:prSet/>
      <dgm:spPr/>
      <dgm:t>
        <a:bodyPr/>
        <a:lstStyle/>
        <a:p>
          <a:r>
            <a:rPr lang="en-US"/>
            <a:t>2/3 report pain not well managed through Opioid Treatment Programs (methadone clinic)</a:t>
          </a:r>
        </a:p>
      </dgm:t>
    </dgm:pt>
    <dgm:pt modelId="{FF0B1C51-30DC-48C6-A719-40A3566C18D4}" type="parTrans" cxnId="{9827A608-141F-4677-BBCF-BC7419C03A26}">
      <dgm:prSet/>
      <dgm:spPr/>
      <dgm:t>
        <a:bodyPr/>
        <a:lstStyle/>
        <a:p>
          <a:endParaRPr lang="en-US"/>
        </a:p>
      </dgm:t>
    </dgm:pt>
    <dgm:pt modelId="{8359461B-9C6D-4183-B9CC-891DCE00EE8C}" type="sibTrans" cxnId="{9827A608-141F-4677-BBCF-BC7419C03A26}">
      <dgm:prSet/>
      <dgm:spPr/>
      <dgm:t>
        <a:bodyPr/>
        <a:lstStyle/>
        <a:p>
          <a:endParaRPr lang="en-US"/>
        </a:p>
      </dgm:t>
    </dgm:pt>
    <dgm:pt modelId="{93BE5D1F-2240-4A88-AA97-B3DAC963BB2E}">
      <dgm:prSet/>
      <dgm:spPr/>
      <dgm:t>
        <a:bodyPr/>
        <a:lstStyle/>
        <a:p>
          <a:r>
            <a:rPr lang="en-US"/>
            <a:t>Reasons for prescription opioid misuse</a:t>
          </a:r>
        </a:p>
      </dgm:t>
    </dgm:pt>
    <dgm:pt modelId="{C41F30F4-4A94-4B99-BBF5-C9F54B6A7824}" type="parTrans" cxnId="{96C8C4C1-84F2-448E-A410-3D9C86093DF3}">
      <dgm:prSet/>
      <dgm:spPr/>
      <dgm:t>
        <a:bodyPr/>
        <a:lstStyle/>
        <a:p>
          <a:endParaRPr lang="en-US"/>
        </a:p>
      </dgm:t>
    </dgm:pt>
    <dgm:pt modelId="{ECF4354A-D672-4049-8BBE-4904D868BCC5}" type="sibTrans" cxnId="{96C8C4C1-84F2-448E-A410-3D9C86093DF3}">
      <dgm:prSet/>
      <dgm:spPr/>
      <dgm:t>
        <a:bodyPr/>
        <a:lstStyle/>
        <a:p>
          <a:endParaRPr lang="en-US"/>
        </a:p>
      </dgm:t>
    </dgm:pt>
    <dgm:pt modelId="{E602098F-C641-4703-AD85-59F3B4ABB302}">
      <dgm:prSet/>
      <dgm:spPr/>
      <dgm:t>
        <a:bodyPr/>
        <a:lstStyle/>
        <a:p>
          <a:r>
            <a:rPr lang="en-US"/>
            <a:t>Pain (70%)</a:t>
          </a:r>
        </a:p>
      </dgm:t>
    </dgm:pt>
    <dgm:pt modelId="{3075A025-BEEB-446E-B2C6-F1A721A54057}" type="parTrans" cxnId="{751EF14D-34DF-4F85-BCCA-9C1D8FDD5464}">
      <dgm:prSet/>
      <dgm:spPr/>
      <dgm:t>
        <a:bodyPr/>
        <a:lstStyle/>
        <a:p>
          <a:endParaRPr lang="en-US"/>
        </a:p>
      </dgm:t>
    </dgm:pt>
    <dgm:pt modelId="{2C5E075C-9992-4D85-B77E-FF06492CF3D8}" type="sibTrans" cxnId="{751EF14D-34DF-4F85-BCCA-9C1D8FDD5464}">
      <dgm:prSet/>
      <dgm:spPr/>
      <dgm:t>
        <a:bodyPr/>
        <a:lstStyle/>
        <a:p>
          <a:endParaRPr lang="en-US"/>
        </a:p>
      </dgm:t>
    </dgm:pt>
    <dgm:pt modelId="{0CF83020-738D-47AB-A234-3CEBC4272593}">
      <dgm:prSet/>
      <dgm:spPr/>
      <dgm:t>
        <a:bodyPr/>
        <a:lstStyle/>
        <a:p>
          <a:r>
            <a:rPr lang="en-US"/>
            <a:t>“Feel good or get high” (9.1%)</a:t>
          </a:r>
        </a:p>
      </dgm:t>
    </dgm:pt>
    <dgm:pt modelId="{051B35AE-FD03-4365-B5C1-BF96DD32CEF1}" type="parTrans" cxnId="{BFBF07E6-4566-4EAB-B603-FBDD4DBC46D3}">
      <dgm:prSet/>
      <dgm:spPr/>
      <dgm:t>
        <a:bodyPr/>
        <a:lstStyle/>
        <a:p>
          <a:endParaRPr lang="en-US"/>
        </a:p>
      </dgm:t>
    </dgm:pt>
    <dgm:pt modelId="{2580AEFC-5777-4F24-AD3F-87E04A660E24}" type="sibTrans" cxnId="{BFBF07E6-4566-4EAB-B603-FBDD4DBC46D3}">
      <dgm:prSet/>
      <dgm:spPr/>
      <dgm:t>
        <a:bodyPr/>
        <a:lstStyle/>
        <a:p>
          <a:endParaRPr lang="en-US"/>
        </a:p>
      </dgm:t>
    </dgm:pt>
    <dgm:pt modelId="{19EEA17D-B59A-400A-A518-263C608197EB}">
      <dgm:prSet/>
      <dgm:spPr/>
      <dgm:t>
        <a:bodyPr/>
        <a:lstStyle/>
        <a:p>
          <a:r>
            <a:rPr lang="en-US"/>
            <a:t>“Relax or relieve tension” (7.5%)</a:t>
          </a:r>
        </a:p>
      </dgm:t>
    </dgm:pt>
    <dgm:pt modelId="{D52FE97F-5C18-4742-89CD-65C5A9D7773A}" type="parTrans" cxnId="{0A3D561C-DAC7-43B5-84FB-70EA365E9D8C}">
      <dgm:prSet/>
      <dgm:spPr/>
      <dgm:t>
        <a:bodyPr/>
        <a:lstStyle/>
        <a:p>
          <a:endParaRPr lang="en-US"/>
        </a:p>
      </dgm:t>
    </dgm:pt>
    <dgm:pt modelId="{40082AD4-69E4-4DAC-9742-972D371287B6}" type="sibTrans" cxnId="{0A3D561C-DAC7-43B5-84FB-70EA365E9D8C}">
      <dgm:prSet/>
      <dgm:spPr/>
      <dgm:t>
        <a:bodyPr/>
        <a:lstStyle/>
        <a:p>
          <a:endParaRPr lang="en-US"/>
        </a:p>
      </dgm:t>
    </dgm:pt>
    <dgm:pt modelId="{B22F456B-836A-4151-9E50-FDD2C59900A0}">
      <dgm:prSet/>
      <dgm:spPr/>
      <dgm:t>
        <a:bodyPr/>
        <a:lstStyle/>
        <a:p>
          <a:r>
            <a:rPr lang="en-US"/>
            <a:t>Varies from &lt;1 to 6%, NNH 16.7</a:t>
          </a:r>
        </a:p>
      </dgm:t>
    </dgm:pt>
    <dgm:pt modelId="{3876AB1C-B3E8-4D09-905C-FCC87532521F}" type="parTrans" cxnId="{AB90A5BD-684B-401C-B7A9-4F506A1E89F5}">
      <dgm:prSet/>
      <dgm:spPr/>
      <dgm:t>
        <a:bodyPr/>
        <a:lstStyle/>
        <a:p>
          <a:endParaRPr lang="en-US"/>
        </a:p>
      </dgm:t>
    </dgm:pt>
    <dgm:pt modelId="{3BAEF473-8360-41FE-A5B4-EEB53DE6326A}" type="sibTrans" cxnId="{AB90A5BD-684B-401C-B7A9-4F506A1E89F5}">
      <dgm:prSet/>
      <dgm:spPr/>
      <dgm:t>
        <a:bodyPr/>
        <a:lstStyle/>
        <a:p>
          <a:endParaRPr lang="en-US"/>
        </a:p>
      </dgm:t>
    </dgm:pt>
    <dgm:pt modelId="{5042D2A3-1AC2-4DFA-9FCC-74F77C82E97A}">
      <dgm:prSet/>
      <dgm:spPr/>
      <dgm:t>
        <a:bodyPr/>
        <a:lstStyle/>
        <a:p>
          <a:r>
            <a:rPr lang="en-US"/>
            <a:t>Dose correlation exists</a:t>
          </a:r>
        </a:p>
      </dgm:t>
    </dgm:pt>
    <dgm:pt modelId="{9597DD2B-13C9-4BE5-B8C7-69F5EBD1770E}" type="parTrans" cxnId="{1552426E-883F-4EBB-A682-287F5869881C}">
      <dgm:prSet/>
      <dgm:spPr/>
      <dgm:t>
        <a:bodyPr/>
        <a:lstStyle/>
        <a:p>
          <a:endParaRPr lang="en-US"/>
        </a:p>
      </dgm:t>
    </dgm:pt>
    <dgm:pt modelId="{3B6431BF-44EE-44A9-9140-A4A1ED20E695}" type="sibTrans" cxnId="{1552426E-883F-4EBB-A682-287F5869881C}">
      <dgm:prSet/>
      <dgm:spPr/>
      <dgm:t>
        <a:bodyPr/>
        <a:lstStyle/>
        <a:p>
          <a:endParaRPr lang="en-US"/>
        </a:p>
      </dgm:t>
    </dgm:pt>
    <dgm:pt modelId="{1B0D5472-D17F-41D4-A095-62D153618593}">
      <dgm:prSet/>
      <dgm:spPr/>
      <dgm:t>
        <a:bodyPr/>
        <a:lstStyle/>
        <a:p>
          <a:r>
            <a:rPr lang="en-US"/>
            <a:t>Chronic pain and OUD frequently coexist</a:t>
          </a:r>
        </a:p>
      </dgm:t>
    </dgm:pt>
    <dgm:pt modelId="{035749CB-D19A-45BF-B493-605DEA956FAE}" type="parTrans" cxnId="{E877101E-0076-495E-B2DD-B142682DB6E7}">
      <dgm:prSet/>
      <dgm:spPr/>
      <dgm:t>
        <a:bodyPr/>
        <a:lstStyle/>
        <a:p>
          <a:endParaRPr lang="en-US"/>
        </a:p>
      </dgm:t>
    </dgm:pt>
    <dgm:pt modelId="{5057396B-9AE1-4D28-AF9F-A92E6A7E3678}" type="sibTrans" cxnId="{E877101E-0076-495E-B2DD-B142682DB6E7}">
      <dgm:prSet/>
      <dgm:spPr/>
      <dgm:t>
        <a:bodyPr/>
        <a:lstStyle/>
        <a:p>
          <a:endParaRPr lang="en-US"/>
        </a:p>
      </dgm:t>
    </dgm:pt>
    <dgm:pt modelId="{06A2FB0E-7830-44C9-A897-A55BF2EDEFF2}">
      <dgm:prSet/>
      <dgm:spPr/>
      <dgm:t>
        <a:bodyPr/>
        <a:lstStyle/>
        <a:p>
          <a:r>
            <a:rPr lang="en-US"/>
            <a:t>Duration correlation is stronger than dose</a:t>
          </a:r>
        </a:p>
      </dgm:t>
    </dgm:pt>
    <dgm:pt modelId="{3B60D64B-5889-4DFE-A50E-41DA30D45043}" type="parTrans" cxnId="{E8F8A128-58D9-4A8D-8E91-F00C4A5C10C1}">
      <dgm:prSet/>
      <dgm:spPr/>
      <dgm:t>
        <a:bodyPr/>
        <a:lstStyle/>
        <a:p>
          <a:endParaRPr lang="en-US"/>
        </a:p>
      </dgm:t>
    </dgm:pt>
    <dgm:pt modelId="{2F22D3A5-CDF2-40F9-BE53-D40B184E0EB6}" type="sibTrans" cxnId="{E8F8A128-58D9-4A8D-8E91-F00C4A5C10C1}">
      <dgm:prSet/>
      <dgm:spPr/>
      <dgm:t>
        <a:bodyPr/>
        <a:lstStyle/>
        <a:p>
          <a:endParaRPr lang="en-US"/>
        </a:p>
      </dgm:t>
    </dgm:pt>
    <dgm:pt modelId="{A5DFBF26-F274-44C5-96D8-141D335D5624}" type="pres">
      <dgm:prSet presAssocID="{7D8DBAA4-DA50-4FE7-B166-7E512AAFB8C1}" presName="linear" presStyleCnt="0">
        <dgm:presLayoutVars>
          <dgm:dir/>
          <dgm:animLvl val="lvl"/>
          <dgm:resizeHandles val="exact"/>
        </dgm:presLayoutVars>
      </dgm:prSet>
      <dgm:spPr/>
    </dgm:pt>
    <dgm:pt modelId="{7F06AA18-B66E-44B6-8D0C-EF7FB8C7A7BD}" type="pres">
      <dgm:prSet presAssocID="{6BB57949-0B67-4182-9617-22A5CF2FE289}" presName="parentLin" presStyleCnt="0"/>
      <dgm:spPr/>
    </dgm:pt>
    <dgm:pt modelId="{FA15AD24-A7C6-41CD-A8EE-BE16D9A87A84}" type="pres">
      <dgm:prSet presAssocID="{6BB57949-0B67-4182-9617-22A5CF2FE289}" presName="parentLeftMargin" presStyleLbl="node1" presStyleIdx="0" presStyleCnt="3"/>
      <dgm:spPr/>
    </dgm:pt>
    <dgm:pt modelId="{121B9DD2-FD2F-4D70-BD03-B2F1E806E2C3}" type="pres">
      <dgm:prSet presAssocID="{6BB57949-0B67-4182-9617-22A5CF2FE289}" presName="parentText" presStyleLbl="node1" presStyleIdx="0" presStyleCnt="3">
        <dgm:presLayoutVars>
          <dgm:chMax val="0"/>
          <dgm:bulletEnabled val="1"/>
        </dgm:presLayoutVars>
      </dgm:prSet>
      <dgm:spPr/>
    </dgm:pt>
    <dgm:pt modelId="{E0C51771-3E18-48B5-8B42-74EFAD55DE43}" type="pres">
      <dgm:prSet presAssocID="{6BB57949-0B67-4182-9617-22A5CF2FE289}" presName="negativeSpace" presStyleCnt="0"/>
      <dgm:spPr/>
    </dgm:pt>
    <dgm:pt modelId="{2B18596B-4040-4A16-B03B-BDD4EFF8CB7C}" type="pres">
      <dgm:prSet presAssocID="{6BB57949-0B67-4182-9617-22A5CF2FE289}" presName="childText" presStyleLbl="conFgAcc1" presStyleIdx="0" presStyleCnt="3">
        <dgm:presLayoutVars>
          <dgm:bulletEnabled val="1"/>
        </dgm:presLayoutVars>
      </dgm:prSet>
      <dgm:spPr/>
    </dgm:pt>
    <dgm:pt modelId="{31F5CDEE-973B-4B88-AF1A-B30A3CC0C1F3}" type="pres">
      <dgm:prSet presAssocID="{2B1EE33C-C460-47B6-8350-78E9B5F4B9BA}" presName="spaceBetweenRectangles" presStyleCnt="0"/>
      <dgm:spPr/>
    </dgm:pt>
    <dgm:pt modelId="{15084FA0-AB02-4C4C-9733-296FEB6A4A31}" type="pres">
      <dgm:prSet presAssocID="{1B0D5472-D17F-41D4-A095-62D153618593}" presName="parentLin" presStyleCnt="0"/>
      <dgm:spPr/>
    </dgm:pt>
    <dgm:pt modelId="{FDD1F0B2-46F0-4AF6-A5CC-7DE15704B58E}" type="pres">
      <dgm:prSet presAssocID="{1B0D5472-D17F-41D4-A095-62D153618593}" presName="parentLeftMargin" presStyleLbl="node1" presStyleIdx="0" presStyleCnt="3"/>
      <dgm:spPr/>
    </dgm:pt>
    <dgm:pt modelId="{EF3F6EBD-9EE2-4852-96C1-9E3968C351C2}" type="pres">
      <dgm:prSet presAssocID="{1B0D5472-D17F-41D4-A095-62D153618593}" presName="parentText" presStyleLbl="node1" presStyleIdx="1" presStyleCnt="3">
        <dgm:presLayoutVars>
          <dgm:chMax val="0"/>
          <dgm:bulletEnabled val="1"/>
        </dgm:presLayoutVars>
      </dgm:prSet>
      <dgm:spPr/>
    </dgm:pt>
    <dgm:pt modelId="{C142C79C-E8A7-4740-B782-28556147D6E2}" type="pres">
      <dgm:prSet presAssocID="{1B0D5472-D17F-41D4-A095-62D153618593}" presName="negativeSpace" presStyleCnt="0"/>
      <dgm:spPr/>
    </dgm:pt>
    <dgm:pt modelId="{EA3D0ABD-7042-4D76-A4F6-9C671D3920E3}" type="pres">
      <dgm:prSet presAssocID="{1B0D5472-D17F-41D4-A095-62D153618593}" presName="childText" presStyleLbl="conFgAcc1" presStyleIdx="1" presStyleCnt="3">
        <dgm:presLayoutVars>
          <dgm:bulletEnabled val="1"/>
        </dgm:presLayoutVars>
      </dgm:prSet>
      <dgm:spPr/>
    </dgm:pt>
    <dgm:pt modelId="{B7BBB270-B3B1-461B-8535-3CCA70541BBF}" type="pres">
      <dgm:prSet presAssocID="{5057396B-9AE1-4D28-AF9F-A92E6A7E3678}" presName="spaceBetweenRectangles" presStyleCnt="0"/>
      <dgm:spPr/>
    </dgm:pt>
    <dgm:pt modelId="{095AD218-5993-47C7-9ED1-BBD6AEC36F9B}" type="pres">
      <dgm:prSet presAssocID="{93BE5D1F-2240-4A88-AA97-B3DAC963BB2E}" presName="parentLin" presStyleCnt="0"/>
      <dgm:spPr/>
    </dgm:pt>
    <dgm:pt modelId="{11187612-4FD6-496A-8D0C-63DDF1A1E07F}" type="pres">
      <dgm:prSet presAssocID="{93BE5D1F-2240-4A88-AA97-B3DAC963BB2E}" presName="parentLeftMargin" presStyleLbl="node1" presStyleIdx="1" presStyleCnt="3"/>
      <dgm:spPr/>
    </dgm:pt>
    <dgm:pt modelId="{26FC9CCD-BB6E-455C-9F4A-62F99A6D2FB8}" type="pres">
      <dgm:prSet presAssocID="{93BE5D1F-2240-4A88-AA97-B3DAC963BB2E}" presName="parentText" presStyleLbl="node1" presStyleIdx="2" presStyleCnt="3">
        <dgm:presLayoutVars>
          <dgm:chMax val="0"/>
          <dgm:bulletEnabled val="1"/>
        </dgm:presLayoutVars>
      </dgm:prSet>
      <dgm:spPr/>
    </dgm:pt>
    <dgm:pt modelId="{F137B3F1-7A59-4820-B949-46C875B9EFA5}" type="pres">
      <dgm:prSet presAssocID="{93BE5D1F-2240-4A88-AA97-B3DAC963BB2E}" presName="negativeSpace" presStyleCnt="0"/>
      <dgm:spPr/>
    </dgm:pt>
    <dgm:pt modelId="{B4156188-1593-4BFA-9855-664735D11C00}" type="pres">
      <dgm:prSet presAssocID="{93BE5D1F-2240-4A88-AA97-B3DAC963BB2E}" presName="childText" presStyleLbl="conFgAcc1" presStyleIdx="2" presStyleCnt="3" custLinFactNeighborX="65642" custLinFactNeighborY="36133">
        <dgm:presLayoutVars>
          <dgm:bulletEnabled val="1"/>
        </dgm:presLayoutVars>
      </dgm:prSet>
      <dgm:spPr/>
    </dgm:pt>
  </dgm:ptLst>
  <dgm:cxnLst>
    <dgm:cxn modelId="{49067F08-4832-41D6-91ED-B7F98C0988D9}" type="presOf" srcId="{5042D2A3-1AC2-4DFA-9FCC-74F77C82E97A}" destId="{2B18596B-4040-4A16-B03B-BDD4EFF8CB7C}" srcOrd="0" destOrd="1" presId="urn:microsoft.com/office/officeart/2005/8/layout/list1"/>
    <dgm:cxn modelId="{9827A608-141F-4677-BBCF-BC7419C03A26}" srcId="{1B0D5472-D17F-41D4-A095-62D153618593}" destId="{A4F60B7C-26AF-4BFE-A508-FCB25008D84A}" srcOrd="1" destOrd="0" parTransId="{FF0B1C51-30DC-48C6-A719-40A3566C18D4}" sibTransId="{8359461B-9C6D-4183-B9CC-891DCE00EE8C}"/>
    <dgm:cxn modelId="{0A3D561C-DAC7-43B5-84FB-70EA365E9D8C}" srcId="{93BE5D1F-2240-4A88-AA97-B3DAC963BB2E}" destId="{19EEA17D-B59A-400A-A518-263C608197EB}" srcOrd="2" destOrd="0" parTransId="{D52FE97F-5C18-4742-89CD-65C5A9D7773A}" sibTransId="{40082AD4-69E4-4DAC-9742-972D371287B6}"/>
    <dgm:cxn modelId="{E877101E-0076-495E-B2DD-B142682DB6E7}" srcId="{7D8DBAA4-DA50-4FE7-B166-7E512AAFB8C1}" destId="{1B0D5472-D17F-41D4-A095-62D153618593}" srcOrd="1" destOrd="0" parTransId="{035749CB-D19A-45BF-B493-605DEA956FAE}" sibTransId="{5057396B-9AE1-4D28-AF9F-A92E6A7E3678}"/>
    <dgm:cxn modelId="{E8F8A128-58D9-4A8D-8E91-F00C4A5C10C1}" srcId="{6BB57949-0B67-4182-9617-22A5CF2FE289}" destId="{06A2FB0E-7830-44C9-A897-A55BF2EDEFF2}" srcOrd="2" destOrd="0" parTransId="{3B60D64B-5889-4DFE-A50E-41DA30D45043}" sibTransId="{2F22D3A5-CDF2-40F9-BE53-D40B184E0EB6}"/>
    <dgm:cxn modelId="{E81EA936-7E02-4FA3-A6C1-7E81341876C9}" type="presOf" srcId="{A4F60B7C-26AF-4BFE-A508-FCB25008D84A}" destId="{EA3D0ABD-7042-4D76-A4F6-9C671D3920E3}" srcOrd="0" destOrd="1" presId="urn:microsoft.com/office/officeart/2005/8/layout/list1"/>
    <dgm:cxn modelId="{75B5AD5C-035B-40B3-8EDB-E452DAD550A3}" type="presOf" srcId="{0CF83020-738D-47AB-A234-3CEBC4272593}" destId="{B4156188-1593-4BFA-9855-664735D11C00}" srcOrd="0" destOrd="1" presId="urn:microsoft.com/office/officeart/2005/8/layout/list1"/>
    <dgm:cxn modelId="{9D9CA365-CF9E-4BB1-8DD0-7871F8DF49D9}" type="presOf" srcId="{B22F456B-836A-4151-9E50-FDD2C59900A0}" destId="{2B18596B-4040-4A16-B03B-BDD4EFF8CB7C}" srcOrd="0" destOrd="0" presId="urn:microsoft.com/office/officeart/2005/8/layout/list1"/>
    <dgm:cxn modelId="{751EF14D-34DF-4F85-BCCA-9C1D8FDD5464}" srcId="{93BE5D1F-2240-4A88-AA97-B3DAC963BB2E}" destId="{E602098F-C641-4703-AD85-59F3B4ABB302}" srcOrd="0" destOrd="0" parTransId="{3075A025-BEEB-446E-B2C6-F1A721A54057}" sibTransId="{2C5E075C-9992-4D85-B77E-FF06492CF3D8}"/>
    <dgm:cxn modelId="{1552426E-883F-4EBB-A682-287F5869881C}" srcId="{6BB57949-0B67-4182-9617-22A5CF2FE289}" destId="{5042D2A3-1AC2-4DFA-9FCC-74F77C82E97A}" srcOrd="1" destOrd="0" parTransId="{9597DD2B-13C9-4BE5-B8C7-69F5EBD1770E}" sibTransId="{3B6431BF-44EE-44A9-9140-A4A1ED20E695}"/>
    <dgm:cxn modelId="{BAF7B950-59EA-4ADB-B8CA-1F7FB402A688}" srcId="{1B0D5472-D17F-41D4-A095-62D153618593}" destId="{AC33939A-144E-4C3B-B3F2-B69FE145F4B8}" srcOrd="0" destOrd="0" parTransId="{8FDBD81E-CD30-45A2-BA10-504B174E7C9E}" sibTransId="{CAD982B4-F63D-4DBB-974C-FA508B7DB57E}"/>
    <dgm:cxn modelId="{64EDBB75-7186-4479-A868-BCBCB20A117E}" type="presOf" srcId="{6BB57949-0B67-4182-9617-22A5CF2FE289}" destId="{FA15AD24-A7C6-41CD-A8EE-BE16D9A87A84}" srcOrd="0" destOrd="0" presId="urn:microsoft.com/office/officeart/2005/8/layout/list1"/>
    <dgm:cxn modelId="{6F718D80-04A8-469E-AF97-80659C641B5B}" type="presOf" srcId="{E602098F-C641-4703-AD85-59F3B4ABB302}" destId="{B4156188-1593-4BFA-9855-664735D11C00}" srcOrd="0" destOrd="0" presId="urn:microsoft.com/office/officeart/2005/8/layout/list1"/>
    <dgm:cxn modelId="{84C89A81-59D2-4B35-BFA3-DC244DEDEB43}" srcId="{7D8DBAA4-DA50-4FE7-B166-7E512AAFB8C1}" destId="{6BB57949-0B67-4182-9617-22A5CF2FE289}" srcOrd="0" destOrd="0" parTransId="{13C060ED-CF8B-4FAF-B182-5722EC65576E}" sibTransId="{2B1EE33C-C460-47B6-8350-78E9B5F4B9BA}"/>
    <dgm:cxn modelId="{EA0EB589-AF79-4D83-9B34-522014D6A2DE}" type="presOf" srcId="{1B0D5472-D17F-41D4-A095-62D153618593}" destId="{FDD1F0B2-46F0-4AF6-A5CC-7DE15704B58E}" srcOrd="0" destOrd="0" presId="urn:microsoft.com/office/officeart/2005/8/layout/list1"/>
    <dgm:cxn modelId="{AA4CF08B-EDBC-4C4B-A9EE-7C53D5CB8751}" type="presOf" srcId="{AC33939A-144E-4C3B-B3F2-B69FE145F4B8}" destId="{EA3D0ABD-7042-4D76-A4F6-9C671D3920E3}" srcOrd="0" destOrd="0" presId="urn:microsoft.com/office/officeart/2005/8/layout/list1"/>
    <dgm:cxn modelId="{913EB9AE-D5D7-4AFF-AFC2-D3C74E431F7F}" type="presOf" srcId="{93BE5D1F-2240-4A88-AA97-B3DAC963BB2E}" destId="{11187612-4FD6-496A-8D0C-63DDF1A1E07F}" srcOrd="0" destOrd="0" presId="urn:microsoft.com/office/officeart/2005/8/layout/list1"/>
    <dgm:cxn modelId="{01BE53B4-62F7-4911-845B-3BCF0D75B7E1}" type="presOf" srcId="{93BE5D1F-2240-4A88-AA97-B3DAC963BB2E}" destId="{26FC9CCD-BB6E-455C-9F4A-62F99A6D2FB8}" srcOrd="1" destOrd="0" presId="urn:microsoft.com/office/officeart/2005/8/layout/list1"/>
    <dgm:cxn modelId="{AB90A5BD-684B-401C-B7A9-4F506A1E89F5}" srcId="{6BB57949-0B67-4182-9617-22A5CF2FE289}" destId="{B22F456B-836A-4151-9E50-FDD2C59900A0}" srcOrd="0" destOrd="0" parTransId="{3876AB1C-B3E8-4D09-905C-FCC87532521F}" sibTransId="{3BAEF473-8360-41FE-A5B4-EEB53DE6326A}"/>
    <dgm:cxn modelId="{96C8C4C1-84F2-448E-A410-3D9C86093DF3}" srcId="{7D8DBAA4-DA50-4FE7-B166-7E512AAFB8C1}" destId="{93BE5D1F-2240-4A88-AA97-B3DAC963BB2E}" srcOrd="2" destOrd="0" parTransId="{C41F30F4-4A94-4B99-BBF5-C9F54B6A7824}" sibTransId="{ECF4354A-D672-4049-8BBE-4904D868BCC5}"/>
    <dgm:cxn modelId="{F663BBD4-6269-4DD8-B5B9-3D8E3AF3886D}" type="presOf" srcId="{7D8DBAA4-DA50-4FE7-B166-7E512AAFB8C1}" destId="{A5DFBF26-F274-44C5-96D8-141D335D5624}" srcOrd="0" destOrd="0" presId="urn:microsoft.com/office/officeart/2005/8/layout/list1"/>
    <dgm:cxn modelId="{A8D5B7DD-76E5-4A4F-9D0B-F11033216430}" type="presOf" srcId="{19EEA17D-B59A-400A-A518-263C608197EB}" destId="{B4156188-1593-4BFA-9855-664735D11C00}" srcOrd="0" destOrd="2" presId="urn:microsoft.com/office/officeart/2005/8/layout/list1"/>
    <dgm:cxn modelId="{6B8E9CDF-A565-45C1-8360-41F8EB3DD9A4}" type="presOf" srcId="{6BB57949-0B67-4182-9617-22A5CF2FE289}" destId="{121B9DD2-FD2F-4D70-BD03-B2F1E806E2C3}" srcOrd="1" destOrd="0" presId="urn:microsoft.com/office/officeart/2005/8/layout/list1"/>
    <dgm:cxn modelId="{BFBF07E6-4566-4EAB-B603-FBDD4DBC46D3}" srcId="{93BE5D1F-2240-4A88-AA97-B3DAC963BB2E}" destId="{0CF83020-738D-47AB-A234-3CEBC4272593}" srcOrd="1" destOrd="0" parTransId="{051B35AE-FD03-4365-B5C1-BF96DD32CEF1}" sibTransId="{2580AEFC-5777-4F24-AD3F-87E04A660E24}"/>
    <dgm:cxn modelId="{520AD1EF-4154-4908-85A6-C85F7951969C}" type="presOf" srcId="{06A2FB0E-7830-44C9-A897-A55BF2EDEFF2}" destId="{2B18596B-4040-4A16-B03B-BDD4EFF8CB7C}" srcOrd="0" destOrd="2" presId="urn:microsoft.com/office/officeart/2005/8/layout/list1"/>
    <dgm:cxn modelId="{823DCDF4-7480-480A-B859-17AA47F4B37E}" type="presOf" srcId="{1B0D5472-D17F-41D4-A095-62D153618593}" destId="{EF3F6EBD-9EE2-4852-96C1-9E3968C351C2}" srcOrd="1" destOrd="0" presId="urn:microsoft.com/office/officeart/2005/8/layout/list1"/>
    <dgm:cxn modelId="{5C266816-B4EA-4F17-B346-5531C593F032}" type="presParOf" srcId="{A5DFBF26-F274-44C5-96D8-141D335D5624}" destId="{7F06AA18-B66E-44B6-8D0C-EF7FB8C7A7BD}" srcOrd="0" destOrd="0" presId="urn:microsoft.com/office/officeart/2005/8/layout/list1"/>
    <dgm:cxn modelId="{F219DF1E-150C-4FB4-8EE9-9133543ACA93}" type="presParOf" srcId="{7F06AA18-B66E-44B6-8D0C-EF7FB8C7A7BD}" destId="{FA15AD24-A7C6-41CD-A8EE-BE16D9A87A84}" srcOrd="0" destOrd="0" presId="urn:microsoft.com/office/officeart/2005/8/layout/list1"/>
    <dgm:cxn modelId="{1683C9DF-F04B-47BA-B530-815F8FEEB941}" type="presParOf" srcId="{7F06AA18-B66E-44B6-8D0C-EF7FB8C7A7BD}" destId="{121B9DD2-FD2F-4D70-BD03-B2F1E806E2C3}" srcOrd="1" destOrd="0" presId="urn:microsoft.com/office/officeart/2005/8/layout/list1"/>
    <dgm:cxn modelId="{91C444CC-4B67-4745-BB61-85B54E987EBF}" type="presParOf" srcId="{A5DFBF26-F274-44C5-96D8-141D335D5624}" destId="{E0C51771-3E18-48B5-8B42-74EFAD55DE43}" srcOrd="1" destOrd="0" presId="urn:microsoft.com/office/officeart/2005/8/layout/list1"/>
    <dgm:cxn modelId="{01336FD0-C707-494B-8973-6148E12865A2}" type="presParOf" srcId="{A5DFBF26-F274-44C5-96D8-141D335D5624}" destId="{2B18596B-4040-4A16-B03B-BDD4EFF8CB7C}" srcOrd="2" destOrd="0" presId="urn:microsoft.com/office/officeart/2005/8/layout/list1"/>
    <dgm:cxn modelId="{8B775924-9F73-4AB9-B4FC-31C4CBFC0AE7}" type="presParOf" srcId="{A5DFBF26-F274-44C5-96D8-141D335D5624}" destId="{31F5CDEE-973B-4B88-AF1A-B30A3CC0C1F3}" srcOrd="3" destOrd="0" presId="urn:microsoft.com/office/officeart/2005/8/layout/list1"/>
    <dgm:cxn modelId="{3C326DE7-407C-448F-A620-02D1886C9EAE}" type="presParOf" srcId="{A5DFBF26-F274-44C5-96D8-141D335D5624}" destId="{15084FA0-AB02-4C4C-9733-296FEB6A4A31}" srcOrd="4" destOrd="0" presId="urn:microsoft.com/office/officeart/2005/8/layout/list1"/>
    <dgm:cxn modelId="{DCACB176-9946-41E5-B31B-9386B789C697}" type="presParOf" srcId="{15084FA0-AB02-4C4C-9733-296FEB6A4A31}" destId="{FDD1F0B2-46F0-4AF6-A5CC-7DE15704B58E}" srcOrd="0" destOrd="0" presId="urn:microsoft.com/office/officeart/2005/8/layout/list1"/>
    <dgm:cxn modelId="{83308289-1167-4CA7-9E6B-5879352FA312}" type="presParOf" srcId="{15084FA0-AB02-4C4C-9733-296FEB6A4A31}" destId="{EF3F6EBD-9EE2-4852-96C1-9E3968C351C2}" srcOrd="1" destOrd="0" presId="urn:microsoft.com/office/officeart/2005/8/layout/list1"/>
    <dgm:cxn modelId="{3B696609-D60C-41EA-8721-32CA82738745}" type="presParOf" srcId="{A5DFBF26-F274-44C5-96D8-141D335D5624}" destId="{C142C79C-E8A7-4740-B782-28556147D6E2}" srcOrd="5" destOrd="0" presId="urn:microsoft.com/office/officeart/2005/8/layout/list1"/>
    <dgm:cxn modelId="{89277CF5-1A2F-4C97-A36C-23971AA094AA}" type="presParOf" srcId="{A5DFBF26-F274-44C5-96D8-141D335D5624}" destId="{EA3D0ABD-7042-4D76-A4F6-9C671D3920E3}" srcOrd="6" destOrd="0" presId="urn:microsoft.com/office/officeart/2005/8/layout/list1"/>
    <dgm:cxn modelId="{36DF75DD-9795-45FB-AE39-7E652452E724}" type="presParOf" srcId="{A5DFBF26-F274-44C5-96D8-141D335D5624}" destId="{B7BBB270-B3B1-461B-8535-3CCA70541BBF}" srcOrd="7" destOrd="0" presId="urn:microsoft.com/office/officeart/2005/8/layout/list1"/>
    <dgm:cxn modelId="{FE70E73B-61CE-43FC-9F39-62B78B868395}" type="presParOf" srcId="{A5DFBF26-F274-44C5-96D8-141D335D5624}" destId="{095AD218-5993-47C7-9ED1-BBD6AEC36F9B}" srcOrd="8" destOrd="0" presId="urn:microsoft.com/office/officeart/2005/8/layout/list1"/>
    <dgm:cxn modelId="{374351EC-09AB-4FB6-8AEF-D03F330FD5EF}" type="presParOf" srcId="{095AD218-5993-47C7-9ED1-BBD6AEC36F9B}" destId="{11187612-4FD6-496A-8D0C-63DDF1A1E07F}" srcOrd="0" destOrd="0" presId="urn:microsoft.com/office/officeart/2005/8/layout/list1"/>
    <dgm:cxn modelId="{33ACA223-FCCD-42E1-86D8-E7A92F30113D}" type="presParOf" srcId="{095AD218-5993-47C7-9ED1-BBD6AEC36F9B}" destId="{26FC9CCD-BB6E-455C-9F4A-62F99A6D2FB8}" srcOrd="1" destOrd="0" presId="urn:microsoft.com/office/officeart/2005/8/layout/list1"/>
    <dgm:cxn modelId="{4E3659F5-2FE1-4955-8FA6-5AF2C652C850}" type="presParOf" srcId="{A5DFBF26-F274-44C5-96D8-141D335D5624}" destId="{F137B3F1-7A59-4820-B949-46C875B9EFA5}" srcOrd="9" destOrd="0" presId="urn:microsoft.com/office/officeart/2005/8/layout/list1"/>
    <dgm:cxn modelId="{A38E927C-E218-477A-A924-4744D0D7CA72}" type="presParOf" srcId="{A5DFBF26-F274-44C5-96D8-141D335D5624}" destId="{B4156188-1593-4BFA-9855-664735D11C00}"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54D61AB-3F52-4FF4-B8F8-CAB5EAB647B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9082B906-1836-4945-AFFE-3B14CBD5E6F0}">
      <dgm:prSet phldrT="[Text]" phldr="0"/>
      <dgm:spPr/>
      <dgm:t>
        <a:bodyPr/>
        <a:lstStyle/>
        <a:p>
          <a:pPr rtl="0"/>
          <a:r>
            <a:rPr lang="en-US">
              <a:latin typeface="Helvetica"/>
              <a:cs typeface="Helvetica"/>
            </a:rPr>
            <a:t>Past - SUD in Remission</a:t>
          </a:r>
        </a:p>
      </dgm:t>
    </dgm:pt>
    <dgm:pt modelId="{49C7392F-793E-4EFE-89C9-014056A2A8A3}" type="parTrans" cxnId="{DC3C7FFD-EDC6-47F6-8B7F-F3FAC4B9A64F}">
      <dgm:prSet/>
      <dgm:spPr/>
      <dgm:t>
        <a:bodyPr/>
        <a:lstStyle/>
        <a:p>
          <a:endParaRPr lang="en-US"/>
        </a:p>
      </dgm:t>
    </dgm:pt>
    <dgm:pt modelId="{B004CAED-BBB1-4205-BDB9-B1378787BA81}" type="sibTrans" cxnId="{DC3C7FFD-EDC6-47F6-8B7F-F3FAC4B9A64F}">
      <dgm:prSet/>
      <dgm:spPr/>
      <dgm:t>
        <a:bodyPr/>
        <a:lstStyle/>
        <a:p>
          <a:endParaRPr lang="en-US"/>
        </a:p>
      </dgm:t>
    </dgm:pt>
    <dgm:pt modelId="{14B29C10-86E0-40D7-82A3-4E16753C0BDA}">
      <dgm:prSet phldrT="[Text]" phldr="0"/>
      <dgm:spPr/>
      <dgm:t>
        <a:bodyPr/>
        <a:lstStyle/>
        <a:p>
          <a:pPr rtl="0"/>
          <a:r>
            <a:rPr lang="en-US">
              <a:latin typeface="Helvetica"/>
              <a:cs typeface="Helvetica"/>
            </a:rPr>
            <a:t>Treatment Adherence Goal</a:t>
          </a:r>
        </a:p>
      </dgm:t>
    </dgm:pt>
    <dgm:pt modelId="{E0EE8612-20E9-4105-929E-0A58EDD28FAB}" type="parTrans" cxnId="{9263B36B-3D6F-497C-BDF2-9F762BB4BC5C}">
      <dgm:prSet/>
      <dgm:spPr/>
      <dgm:t>
        <a:bodyPr/>
        <a:lstStyle/>
        <a:p>
          <a:endParaRPr lang="en-US"/>
        </a:p>
      </dgm:t>
    </dgm:pt>
    <dgm:pt modelId="{C34B4B01-C174-4913-8C00-4D9F7C587C4A}" type="sibTrans" cxnId="{9263B36B-3D6F-497C-BDF2-9F762BB4BC5C}">
      <dgm:prSet/>
      <dgm:spPr/>
      <dgm:t>
        <a:bodyPr/>
        <a:lstStyle/>
        <a:p>
          <a:endParaRPr lang="en-US"/>
        </a:p>
      </dgm:t>
    </dgm:pt>
    <dgm:pt modelId="{6B60C52B-5004-49D0-B5FF-C36238B9C52D}">
      <dgm:prSet phldrT="[Text]" phldr="0"/>
      <dgm:spPr/>
      <dgm:t>
        <a:bodyPr/>
        <a:lstStyle/>
        <a:p>
          <a:pPr rtl="0"/>
          <a:r>
            <a:rPr lang="en-US">
              <a:latin typeface="Helvetica"/>
              <a:cs typeface="Helvetica"/>
            </a:rPr>
            <a:t>Current - Active SUD</a:t>
          </a:r>
        </a:p>
      </dgm:t>
    </dgm:pt>
    <dgm:pt modelId="{98E85B4A-E014-49F9-8767-A83515A3FF54}" type="parTrans" cxnId="{9432D168-CCC5-4DB6-B914-F61C3D610EE4}">
      <dgm:prSet/>
      <dgm:spPr/>
      <dgm:t>
        <a:bodyPr/>
        <a:lstStyle/>
        <a:p>
          <a:endParaRPr lang="en-US"/>
        </a:p>
      </dgm:t>
    </dgm:pt>
    <dgm:pt modelId="{B7CEE14F-F6AD-4A1C-A191-FC4BAF73EDD2}" type="sibTrans" cxnId="{9432D168-CCC5-4DB6-B914-F61C3D610EE4}">
      <dgm:prSet/>
      <dgm:spPr/>
      <dgm:t>
        <a:bodyPr/>
        <a:lstStyle/>
        <a:p>
          <a:endParaRPr lang="en-US"/>
        </a:p>
      </dgm:t>
    </dgm:pt>
    <dgm:pt modelId="{8F8D9067-DE24-4E64-9DA9-190B54E94C6F}">
      <dgm:prSet phldrT="[Text]" phldr="0"/>
      <dgm:spPr/>
      <dgm:t>
        <a:bodyPr/>
        <a:lstStyle/>
        <a:p>
          <a:pPr rtl="0"/>
          <a:r>
            <a:rPr lang="en-US">
              <a:latin typeface="Helvetica"/>
              <a:cs typeface="Helvetica"/>
            </a:rPr>
            <a:t>Harm Reduction &amp; Managed Use Goal</a:t>
          </a:r>
        </a:p>
      </dgm:t>
    </dgm:pt>
    <dgm:pt modelId="{87107EF2-3BFD-4D75-8275-B3D3E607AFC5}" type="parTrans" cxnId="{5A6077EE-8BDE-4A0B-89BC-9483C857AA1C}">
      <dgm:prSet/>
      <dgm:spPr/>
      <dgm:t>
        <a:bodyPr/>
        <a:lstStyle/>
        <a:p>
          <a:endParaRPr lang="en-US"/>
        </a:p>
      </dgm:t>
    </dgm:pt>
    <dgm:pt modelId="{F5DDD3CB-E2BD-4D92-8879-937DFC8CFB52}" type="sibTrans" cxnId="{5A6077EE-8BDE-4A0B-89BC-9483C857AA1C}">
      <dgm:prSet/>
      <dgm:spPr/>
      <dgm:t>
        <a:bodyPr/>
        <a:lstStyle/>
        <a:p>
          <a:endParaRPr lang="en-US"/>
        </a:p>
      </dgm:t>
    </dgm:pt>
    <dgm:pt modelId="{BBF554DD-C7F2-44C7-BF11-9977EDFCCC3A}">
      <dgm:prSet phldrT="[Text]" phldr="0"/>
      <dgm:spPr/>
      <dgm:t>
        <a:bodyPr/>
        <a:lstStyle/>
        <a:p>
          <a:pPr rtl="0"/>
          <a:r>
            <a:rPr lang="en-US">
              <a:latin typeface="Helvetica"/>
              <a:cs typeface="Helvetica"/>
            </a:rPr>
            <a:t>Future - At Risk of SUD</a:t>
          </a:r>
        </a:p>
      </dgm:t>
    </dgm:pt>
    <dgm:pt modelId="{BD30478C-CB19-4C63-899B-A6DF8F10D9B9}" type="parTrans" cxnId="{91C75462-F99A-41DC-8DDF-2FE100943E80}">
      <dgm:prSet/>
      <dgm:spPr/>
      <dgm:t>
        <a:bodyPr/>
        <a:lstStyle/>
        <a:p>
          <a:endParaRPr lang="en-US"/>
        </a:p>
      </dgm:t>
    </dgm:pt>
    <dgm:pt modelId="{20C902BE-97BB-4F31-B394-01789675338D}" type="sibTrans" cxnId="{91C75462-F99A-41DC-8DDF-2FE100943E80}">
      <dgm:prSet/>
      <dgm:spPr/>
      <dgm:t>
        <a:bodyPr/>
        <a:lstStyle/>
        <a:p>
          <a:endParaRPr lang="en-US"/>
        </a:p>
      </dgm:t>
    </dgm:pt>
    <dgm:pt modelId="{4C41D669-F074-42FE-9759-124BD5940378}">
      <dgm:prSet phldrT="[Text]" phldr="0"/>
      <dgm:spPr/>
      <dgm:t>
        <a:bodyPr/>
        <a:lstStyle/>
        <a:p>
          <a:pPr rtl="0"/>
          <a:r>
            <a:rPr lang="en-US">
              <a:latin typeface="Helvetica"/>
              <a:cs typeface="Helvetica"/>
            </a:rPr>
            <a:t>Exit Plan At Initiation</a:t>
          </a:r>
        </a:p>
      </dgm:t>
    </dgm:pt>
    <dgm:pt modelId="{CF83B4EC-B982-41FE-8FE1-6779D363F716}" type="parTrans" cxnId="{D0B4D16F-0DF3-47AC-9565-5F90187FCCC5}">
      <dgm:prSet/>
      <dgm:spPr/>
      <dgm:t>
        <a:bodyPr/>
        <a:lstStyle/>
        <a:p>
          <a:endParaRPr lang="en-US"/>
        </a:p>
      </dgm:t>
    </dgm:pt>
    <dgm:pt modelId="{06991A1D-7B44-47D6-B708-DCE539FAB160}" type="sibTrans" cxnId="{D0B4D16F-0DF3-47AC-9565-5F90187FCCC5}">
      <dgm:prSet/>
      <dgm:spPr/>
      <dgm:t>
        <a:bodyPr/>
        <a:lstStyle/>
        <a:p>
          <a:endParaRPr lang="en-US"/>
        </a:p>
      </dgm:t>
    </dgm:pt>
    <dgm:pt modelId="{BF86ACA3-04B1-401A-99D9-5681126554AE}">
      <dgm:prSet phldrT="[Text]" phldr="0"/>
      <dgm:spPr/>
      <dgm:t>
        <a:bodyPr/>
        <a:lstStyle/>
        <a:p>
          <a:pPr rtl="0"/>
          <a:r>
            <a:rPr lang="en-US">
              <a:latin typeface="Helvetica"/>
              <a:cs typeface="Helvetica"/>
            </a:rPr>
            <a:t>Name Cognitive Dissonance Early</a:t>
          </a:r>
        </a:p>
      </dgm:t>
    </dgm:pt>
    <dgm:pt modelId="{8D0BD81D-E74F-4DAE-B7C5-9BAABDAA7407}" type="parTrans" cxnId="{2DFB3092-2C81-4222-A547-08243CDE33F0}">
      <dgm:prSet/>
      <dgm:spPr/>
      <dgm:t>
        <a:bodyPr/>
        <a:lstStyle/>
        <a:p>
          <a:endParaRPr lang="en-US"/>
        </a:p>
      </dgm:t>
    </dgm:pt>
    <dgm:pt modelId="{645F4830-550E-4FB6-B241-E879A03E4CFC}" type="sibTrans" cxnId="{2DFB3092-2C81-4222-A547-08243CDE33F0}">
      <dgm:prSet/>
      <dgm:spPr/>
      <dgm:t>
        <a:bodyPr/>
        <a:lstStyle/>
        <a:p>
          <a:endParaRPr lang="en-US"/>
        </a:p>
      </dgm:t>
    </dgm:pt>
    <dgm:pt modelId="{935C5FCA-A108-422A-8421-077E6D37EAA5}">
      <dgm:prSet phldr="0"/>
      <dgm:spPr/>
      <dgm:t>
        <a:bodyPr/>
        <a:lstStyle/>
        <a:p>
          <a:r>
            <a:rPr lang="en-US">
              <a:latin typeface="Helvetica"/>
              <a:cs typeface="Helvetica"/>
            </a:rPr>
            <a:t>Treatment Adherence Goal</a:t>
          </a:r>
        </a:p>
      </dgm:t>
    </dgm:pt>
    <dgm:pt modelId="{7DC73861-8AED-4F05-B675-1D997480600B}" type="parTrans" cxnId="{B89DBDAF-AC0E-44D8-B49C-E9A2E5D02CE6}">
      <dgm:prSet/>
      <dgm:spPr/>
      <dgm:t>
        <a:bodyPr/>
        <a:lstStyle/>
        <a:p>
          <a:endParaRPr lang="en-US"/>
        </a:p>
      </dgm:t>
    </dgm:pt>
    <dgm:pt modelId="{C1FB3943-AEDE-4750-8F5B-5C2CBC732268}" type="sibTrans" cxnId="{B89DBDAF-AC0E-44D8-B49C-E9A2E5D02CE6}">
      <dgm:prSet/>
      <dgm:spPr/>
      <dgm:t>
        <a:bodyPr/>
        <a:lstStyle/>
        <a:p>
          <a:endParaRPr lang="en-US"/>
        </a:p>
      </dgm:t>
    </dgm:pt>
    <dgm:pt modelId="{A2075C3A-8AAE-496C-967F-49B8E1B84C9D}">
      <dgm:prSet phldr="0"/>
      <dgm:spPr/>
      <dgm:t>
        <a:bodyPr/>
        <a:lstStyle/>
        <a:p>
          <a:pPr rtl="0"/>
          <a:r>
            <a:rPr lang="en-US">
              <a:latin typeface="Helvetica"/>
              <a:cs typeface="Helvetica"/>
            </a:rPr>
            <a:t>Taper, Maintenance, or MOUD Early</a:t>
          </a:r>
        </a:p>
      </dgm:t>
    </dgm:pt>
    <dgm:pt modelId="{F3B7DEA1-6502-42BB-8B85-137C09C86F2C}" type="parTrans" cxnId="{3FE6717C-D089-44A7-8384-ABB7C370C0A6}">
      <dgm:prSet/>
      <dgm:spPr/>
      <dgm:t>
        <a:bodyPr/>
        <a:lstStyle/>
        <a:p>
          <a:endParaRPr lang="en-US"/>
        </a:p>
      </dgm:t>
    </dgm:pt>
    <dgm:pt modelId="{181BE433-A016-40FA-B34C-CA576F2A18C4}" type="sibTrans" cxnId="{3FE6717C-D089-44A7-8384-ABB7C370C0A6}">
      <dgm:prSet/>
      <dgm:spPr/>
      <dgm:t>
        <a:bodyPr/>
        <a:lstStyle/>
        <a:p>
          <a:endParaRPr lang="en-US"/>
        </a:p>
      </dgm:t>
    </dgm:pt>
    <dgm:pt modelId="{46283E86-C25F-4B8D-9D61-FD95278B9B52}">
      <dgm:prSet/>
      <dgm:spPr/>
      <dgm:t>
        <a:bodyPr/>
        <a:lstStyle/>
        <a:p>
          <a:pPr rtl="0"/>
          <a:r>
            <a:rPr lang="en-US">
              <a:latin typeface="Helvetica"/>
              <a:cs typeface="Helvetica"/>
            </a:rPr>
            <a:t>Name and Address Triggers</a:t>
          </a:r>
        </a:p>
      </dgm:t>
    </dgm:pt>
    <dgm:pt modelId="{4FE7DCEE-20E1-4ABA-BA29-F9FF9BABD7CC}" type="parTrans" cxnId="{E3BF9958-3402-40C8-8E93-849440AE583C}">
      <dgm:prSet/>
      <dgm:spPr/>
      <dgm:t>
        <a:bodyPr/>
        <a:lstStyle/>
        <a:p>
          <a:endParaRPr lang="en-US"/>
        </a:p>
      </dgm:t>
    </dgm:pt>
    <dgm:pt modelId="{009CA4C4-828C-47F2-ADB1-B1384951517B}" type="sibTrans" cxnId="{E3BF9958-3402-40C8-8E93-849440AE583C}">
      <dgm:prSet/>
      <dgm:spPr/>
      <dgm:t>
        <a:bodyPr/>
        <a:lstStyle/>
        <a:p>
          <a:endParaRPr lang="en-US"/>
        </a:p>
      </dgm:t>
    </dgm:pt>
    <dgm:pt modelId="{450438F3-0BCE-431A-B841-F46DC35A0605}">
      <dgm:prSet/>
      <dgm:spPr/>
      <dgm:t>
        <a:bodyPr/>
        <a:lstStyle/>
        <a:p>
          <a:pPr rtl="0"/>
          <a:r>
            <a:rPr lang="en-US">
              <a:latin typeface="Helvetica"/>
              <a:cs typeface="Helvetica"/>
            </a:rPr>
            <a:t>Enlist Relapse Prevention Strategies</a:t>
          </a:r>
        </a:p>
      </dgm:t>
    </dgm:pt>
    <dgm:pt modelId="{EF5B5D07-10A1-4EF9-A28A-55C8FE099475}" type="parTrans" cxnId="{8E75B32D-5882-4805-82BA-F3A1066D2147}">
      <dgm:prSet/>
      <dgm:spPr/>
      <dgm:t>
        <a:bodyPr/>
        <a:lstStyle/>
        <a:p>
          <a:endParaRPr lang="en-US"/>
        </a:p>
      </dgm:t>
    </dgm:pt>
    <dgm:pt modelId="{0FCC2CE4-7036-40FB-A26F-20E8AD47D232}" type="sibTrans" cxnId="{8E75B32D-5882-4805-82BA-F3A1066D2147}">
      <dgm:prSet/>
      <dgm:spPr/>
      <dgm:t>
        <a:bodyPr/>
        <a:lstStyle/>
        <a:p>
          <a:endParaRPr lang="en-US"/>
        </a:p>
      </dgm:t>
    </dgm:pt>
    <dgm:pt modelId="{476E98C6-EBEB-45D6-91C7-FDCAD0E35826}">
      <dgm:prSet/>
      <dgm:spPr/>
      <dgm:t>
        <a:bodyPr/>
        <a:lstStyle/>
        <a:p>
          <a:pPr rtl="0"/>
          <a:r>
            <a:rPr lang="en-US">
              <a:latin typeface="Helvetica"/>
              <a:cs typeface="Helvetica"/>
            </a:rPr>
            <a:t>MOUD*, Taper or Maintenance Early</a:t>
          </a:r>
        </a:p>
      </dgm:t>
    </dgm:pt>
    <dgm:pt modelId="{26273E6D-DD85-467B-B6CF-0F3C3D8D0E2D}" type="parTrans" cxnId="{FD3012BF-3CE7-470F-B3A5-6E788BE810E5}">
      <dgm:prSet/>
      <dgm:spPr/>
      <dgm:t>
        <a:bodyPr/>
        <a:lstStyle/>
        <a:p>
          <a:endParaRPr lang="en-US"/>
        </a:p>
      </dgm:t>
    </dgm:pt>
    <dgm:pt modelId="{119A36F8-F578-450A-B397-AAE8ABCE7BD2}" type="sibTrans" cxnId="{FD3012BF-3CE7-470F-B3A5-6E788BE810E5}">
      <dgm:prSet/>
      <dgm:spPr/>
      <dgm:t>
        <a:bodyPr/>
        <a:lstStyle/>
        <a:p>
          <a:endParaRPr lang="en-US"/>
        </a:p>
      </dgm:t>
    </dgm:pt>
    <dgm:pt modelId="{47A41DA5-60BB-4E11-B49D-BC99CD04551E}">
      <dgm:prSet/>
      <dgm:spPr/>
      <dgm:t>
        <a:bodyPr/>
        <a:lstStyle/>
        <a:p>
          <a:pPr rtl="0"/>
          <a:r>
            <a:rPr lang="en-US">
              <a:latin typeface="Helvetica"/>
              <a:cs typeface="Helvetica"/>
            </a:rPr>
            <a:t>Motivate to Engage in Treatment (including MOUD)</a:t>
          </a:r>
        </a:p>
      </dgm:t>
    </dgm:pt>
    <dgm:pt modelId="{70BD691D-94F1-4BBD-A3E0-3596EF14A59C}" type="parTrans" cxnId="{CEF251C0-6479-482B-9E3E-5ACF4271D38B}">
      <dgm:prSet/>
      <dgm:spPr/>
      <dgm:t>
        <a:bodyPr/>
        <a:lstStyle/>
        <a:p>
          <a:endParaRPr lang="en-US"/>
        </a:p>
      </dgm:t>
    </dgm:pt>
    <dgm:pt modelId="{6FBA73FA-57F1-487F-8B32-74C53FBEE294}" type="sibTrans" cxnId="{CEF251C0-6479-482B-9E3E-5ACF4271D38B}">
      <dgm:prSet/>
      <dgm:spPr/>
      <dgm:t>
        <a:bodyPr/>
        <a:lstStyle/>
        <a:p>
          <a:endParaRPr lang="en-US"/>
        </a:p>
      </dgm:t>
    </dgm:pt>
    <dgm:pt modelId="{0BD59208-8DAB-4994-9DB4-F2F25E08BDB8}">
      <dgm:prSet/>
      <dgm:spPr/>
      <dgm:t>
        <a:bodyPr/>
        <a:lstStyle/>
        <a:p>
          <a:pPr rtl="0"/>
          <a:r>
            <a:rPr lang="en-US">
              <a:latin typeface="Helvetica"/>
              <a:cs typeface="Helvetica"/>
            </a:rPr>
            <a:t>Motivate to Recovery</a:t>
          </a:r>
        </a:p>
      </dgm:t>
    </dgm:pt>
    <dgm:pt modelId="{05627982-CE4B-4568-B8B8-21BCDE3EA897}" type="parTrans" cxnId="{9E35665C-D74D-4020-9369-5D3D53F6E4D1}">
      <dgm:prSet/>
      <dgm:spPr/>
      <dgm:t>
        <a:bodyPr/>
        <a:lstStyle/>
        <a:p>
          <a:endParaRPr lang="en-US"/>
        </a:p>
      </dgm:t>
    </dgm:pt>
    <dgm:pt modelId="{DBBF828E-4A47-4168-8DD5-4C66D1E4A045}" type="sibTrans" cxnId="{9E35665C-D74D-4020-9369-5D3D53F6E4D1}">
      <dgm:prSet/>
      <dgm:spPr/>
      <dgm:t>
        <a:bodyPr/>
        <a:lstStyle/>
        <a:p>
          <a:endParaRPr lang="en-US"/>
        </a:p>
      </dgm:t>
    </dgm:pt>
    <dgm:pt modelId="{7F569756-20CE-4734-B402-BEB1D224092E}">
      <dgm:prSet/>
      <dgm:spPr/>
      <dgm:t>
        <a:bodyPr/>
        <a:lstStyle/>
        <a:p>
          <a:pPr rtl="0"/>
          <a:r>
            <a:rPr lang="en-US">
              <a:latin typeface="Helvetica"/>
              <a:cs typeface="Helvetica"/>
            </a:rPr>
            <a:t>Death Trajectory</a:t>
          </a:r>
        </a:p>
      </dgm:t>
    </dgm:pt>
    <dgm:pt modelId="{D0979430-6C99-48E8-B69C-06A626969B19}" type="parTrans" cxnId="{FEAF270B-5951-41BD-A3C3-43E4EC304A13}">
      <dgm:prSet/>
      <dgm:spPr/>
      <dgm:t>
        <a:bodyPr/>
        <a:lstStyle/>
        <a:p>
          <a:endParaRPr lang="en-US"/>
        </a:p>
      </dgm:t>
    </dgm:pt>
    <dgm:pt modelId="{9C9AF7FD-9FB2-4858-98AB-079DECA12A0C}" type="sibTrans" cxnId="{FEAF270B-5951-41BD-A3C3-43E4EC304A13}">
      <dgm:prSet/>
      <dgm:spPr/>
      <dgm:t>
        <a:bodyPr/>
        <a:lstStyle/>
        <a:p>
          <a:endParaRPr lang="en-US"/>
        </a:p>
      </dgm:t>
    </dgm:pt>
    <dgm:pt modelId="{94FA25B7-A03A-4D20-A4B6-7C8A173E60C8}" type="pres">
      <dgm:prSet presAssocID="{F54D61AB-3F52-4FF4-B8F8-CAB5EAB647BA}" presName="Name0" presStyleCnt="0">
        <dgm:presLayoutVars>
          <dgm:dir/>
          <dgm:animLvl val="lvl"/>
          <dgm:resizeHandles val="exact"/>
        </dgm:presLayoutVars>
      </dgm:prSet>
      <dgm:spPr/>
    </dgm:pt>
    <dgm:pt modelId="{2A645BDB-A795-4FCD-B63F-7931000870F1}" type="pres">
      <dgm:prSet presAssocID="{9082B906-1836-4945-AFFE-3B14CBD5E6F0}" presName="composite" presStyleCnt="0"/>
      <dgm:spPr/>
    </dgm:pt>
    <dgm:pt modelId="{DF75BECE-84FB-438B-AD35-D07F8AD074E7}" type="pres">
      <dgm:prSet presAssocID="{9082B906-1836-4945-AFFE-3B14CBD5E6F0}" presName="parTx" presStyleLbl="alignNode1" presStyleIdx="0" presStyleCnt="3">
        <dgm:presLayoutVars>
          <dgm:chMax val="0"/>
          <dgm:chPref val="0"/>
          <dgm:bulletEnabled val="1"/>
        </dgm:presLayoutVars>
      </dgm:prSet>
      <dgm:spPr/>
    </dgm:pt>
    <dgm:pt modelId="{D7B2BF7A-F50A-40EE-A45C-53AF95BC69C7}" type="pres">
      <dgm:prSet presAssocID="{9082B906-1836-4945-AFFE-3B14CBD5E6F0}" presName="desTx" presStyleLbl="alignAccFollowNode1" presStyleIdx="0" presStyleCnt="3">
        <dgm:presLayoutVars>
          <dgm:bulletEnabled val="1"/>
        </dgm:presLayoutVars>
      </dgm:prSet>
      <dgm:spPr/>
    </dgm:pt>
    <dgm:pt modelId="{6C933848-9C5C-4B35-AF54-3A3704DE02F4}" type="pres">
      <dgm:prSet presAssocID="{B004CAED-BBB1-4205-BDB9-B1378787BA81}" presName="space" presStyleCnt="0"/>
      <dgm:spPr/>
    </dgm:pt>
    <dgm:pt modelId="{B5C3BFD6-DA6C-4328-B5E1-0F63B87A3DB8}" type="pres">
      <dgm:prSet presAssocID="{6B60C52B-5004-49D0-B5FF-C36238B9C52D}" presName="composite" presStyleCnt="0"/>
      <dgm:spPr/>
    </dgm:pt>
    <dgm:pt modelId="{6400C4F2-5066-489D-830C-A8743515437D}" type="pres">
      <dgm:prSet presAssocID="{6B60C52B-5004-49D0-B5FF-C36238B9C52D}" presName="parTx" presStyleLbl="alignNode1" presStyleIdx="1" presStyleCnt="3">
        <dgm:presLayoutVars>
          <dgm:chMax val="0"/>
          <dgm:chPref val="0"/>
          <dgm:bulletEnabled val="1"/>
        </dgm:presLayoutVars>
      </dgm:prSet>
      <dgm:spPr/>
    </dgm:pt>
    <dgm:pt modelId="{AD302CF4-3508-4775-A17A-050BB7D4D6DB}" type="pres">
      <dgm:prSet presAssocID="{6B60C52B-5004-49D0-B5FF-C36238B9C52D}" presName="desTx" presStyleLbl="alignAccFollowNode1" presStyleIdx="1" presStyleCnt="3">
        <dgm:presLayoutVars>
          <dgm:bulletEnabled val="1"/>
        </dgm:presLayoutVars>
      </dgm:prSet>
      <dgm:spPr/>
    </dgm:pt>
    <dgm:pt modelId="{9F580952-F9A6-4918-B3F4-52A6B8BDD6DE}" type="pres">
      <dgm:prSet presAssocID="{B7CEE14F-F6AD-4A1C-A191-FC4BAF73EDD2}" presName="space" presStyleCnt="0"/>
      <dgm:spPr/>
    </dgm:pt>
    <dgm:pt modelId="{58E38B00-3C87-438C-A588-AFE81CAA3510}" type="pres">
      <dgm:prSet presAssocID="{BBF554DD-C7F2-44C7-BF11-9977EDFCCC3A}" presName="composite" presStyleCnt="0"/>
      <dgm:spPr/>
    </dgm:pt>
    <dgm:pt modelId="{9E37F0EB-589C-4C0B-82D5-B19D27AA1CAC}" type="pres">
      <dgm:prSet presAssocID="{BBF554DD-C7F2-44C7-BF11-9977EDFCCC3A}" presName="parTx" presStyleLbl="alignNode1" presStyleIdx="2" presStyleCnt="3">
        <dgm:presLayoutVars>
          <dgm:chMax val="0"/>
          <dgm:chPref val="0"/>
          <dgm:bulletEnabled val="1"/>
        </dgm:presLayoutVars>
      </dgm:prSet>
      <dgm:spPr/>
    </dgm:pt>
    <dgm:pt modelId="{DA805903-346D-4051-BCA0-B155B42AFA20}" type="pres">
      <dgm:prSet presAssocID="{BBF554DD-C7F2-44C7-BF11-9977EDFCCC3A}" presName="desTx" presStyleLbl="alignAccFollowNode1" presStyleIdx="2" presStyleCnt="3">
        <dgm:presLayoutVars>
          <dgm:bulletEnabled val="1"/>
        </dgm:presLayoutVars>
      </dgm:prSet>
      <dgm:spPr/>
    </dgm:pt>
  </dgm:ptLst>
  <dgm:cxnLst>
    <dgm:cxn modelId="{FEAF270B-5951-41BD-A3C3-43E4EC304A13}" srcId="{6B60C52B-5004-49D0-B5FF-C36238B9C52D}" destId="{7F569756-20CE-4734-B402-BEB1D224092E}" srcOrd="3" destOrd="0" parTransId="{D0979430-6C99-48E8-B69C-06A626969B19}" sibTransId="{9C9AF7FD-9FB2-4858-98AB-079DECA12A0C}"/>
    <dgm:cxn modelId="{D41DF213-F833-40B4-B7A8-2231ABF0D8D1}" type="presOf" srcId="{F54D61AB-3F52-4FF4-B8F8-CAB5EAB647BA}" destId="{94FA25B7-A03A-4D20-A4B6-7C8A173E60C8}" srcOrd="0" destOrd="0" presId="urn:microsoft.com/office/officeart/2005/8/layout/hList1"/>
    <dgm:cxn modelId="{D6BE3317-484D-4787-900B-6CC189C40602}" type="presOf" srcId="{450438F3-0BCE-431A-B841-F46DC35A0605}" destId="{D7B2BF7A-F50A-40EE-A45C-53AF95BC69C7}" srcOrd="0" destOrd="2" presId="urn:microsoft.com/office/officeart/2005/8/layout/hList1"/>
    <dgm:cxn modelId="{F658BF1F-7D72-40B2-A72A-C396082E581C}" type="presOf" srcId="{46283E86-C25F-4B8D-9D61-FD95278B9B52}" destId="{D7B2BF7A-F50A-40EE-A45C-53AF95BC69C7}" srcOrd="0" destOrd="1" presId="urn:microsoft.com/office/officeart/2005/8/layout/hList1"/>
    <dgm:cxn modelId="{2825E821-62FD-4BD9-94D3-30014C961C3C}" type="presOf" srcId="{4C41D669-F074-42FE-9759-124BD5940378}" destId="{DA805903-346D-4051-BCA0-B155B42AFA20}" srcOrd="0" destOrd="0" presId="urn:microsoft.com/office/officeart/2005/8/layout/hList1"/>
    <dgm:cxn modelId="{805D4D22-E734-41B8-AB56-B6B3BB61E233}" type="presOf" srcId="{0BD59208-8DAB-4994-9DB4-F2F25E08BDB8}" destId="{AD302CF4-3508-4775-A17A-050BB7D4D6DB}" srcOrd="0" destOrd="2" presId="urn:microsoft.com/office/officeart/2005/8/layout/hList1"/>
    <dgm:cxn modelId="{8E75B32D-5882-4805-82BA-F3A1066D2147}" srcId="{9082B906-1836-4945-AFFE-3B14CBD5E6F0}" destId="{450438F3-0BCE-431A-B841-F46DC35A0605}" srcOrd="2" destOrd="0" parTransId="{EF5B5D07-10A1-4EF9-A28A-55C8FE099475}" sibTransId="{0FCC2CE4-7036-40FB-A26F-20E8AD47D232}"/>
    <dgm:cxn modelId="{9E35665C-D74D-4020-9369-5D3D53F6E4D1}" srcId="{6B60C52B-5004-49D0-B5FF-C36238B9C52D}" destId="{0BD59208-8DAB-4994-9DB4-F2F25E08BDB8}" srcOrd="2" destOrd="0" parTransId="{05627982-CE4B-4568-B8B8-21BCDE3EA897}" sibTransId="{DBBF828E-4A47-4168-8DD5-4C66D1E4A045}"/>
    <dgm:cxn modelId="{765F1B60-EA7D-43C5-9FD2-A03C373C84B2}" type="presOf" srcId="{9082B906-1836-4945-AFFE-3B14CBD5E6F0}" destId="{DF75BECE-84FB-438B-AD35-D07F8AD074E7}" srcOrd="0" destOrd="0" presId="urn:microsoft.com/office/officeart/2005/8/layout/hList1"/>
    <dgm:cxn modelId="{91C75462-F99A-41DC-8DDF-2FE100943E80}" srcId="{F54D61AB-3F52-4FF4-B8F8-CAB5EAB647BA}" destId="{BBF554DD-C7F2-44C7-BF11-9977EDFCCC3A}" srcOrd="2" destOrd="0" parTransId="{BD30478C-CB19-4C63-899B-A6DF8F10D9B9}" sibTransId="{20C902BE-97BB-4F31-B394-01789675338D}"/>
    <dgm:cxn modelId="{48B81B48-87E3-43EB-AF1E-9AF387FC7861}" type="presOf" srcId="{A2075C3A-8AAE-496C-967F-49B8E1B84C9D}" destId="{DA805903-346D-4051-BCA0-B155B42AFA20}" srcOrd="0" destOrd="3" presId="urn:microsoft.com/office/officeart/2005/8/layout/hList1"/>
    <dgm:cxn modelId="{9432D168-CCC5-4DB6-B914-F61C3D610EE4}" srcId="{F54D61AB-3F52-4FF4-B8F8-CAB5EAB647BA}" destId="{6B60C52B-5004-49D0-B5FF-C36238B9C52D}" srcOrd="1" destOrd="0" parTransId="{98E85B4A-E014-49F9-8767-A83515A3FF54}" sibTransId="{B7CEE14F-F6AD-4A1C-A191-FC4BAF73EDD2}"/>
    <dgm:cxn modelId="{C5EA476B-6A01-4C11-BAB5-C67CB7E0E48B}" type="presOf" srcId="{BBF554DD-C7F2-44C7-BF11-9977EDFCCC3A}" destId="{9E37F0EB-589C-4C0B-82D5-B19D27AA1CAC}" srcOrd="0" destOrd="0" presId="urn:microsoft.com/office/officeart/2005/8/layout/hList1"/>
    <dgm:cxn modelId="{9263B36B-3D6F-497C-BDF2-9F762BB4BC5C}" srcId="{9082B906-1836-4945-AFFE-3B14CBD5E6F0}" destId="{14B29C10-86E0-40D7-82A3-4E16753C0BDA}" srcOrd="0" destOrd="0" parTransId="{E0EE8612-20E9-4105-929E-0A58EDD28FAB}" sibTransId="{C34B4B01-C174-4913-8C00-4D9F7C587C4A}"/>
    <dgm:cxn modelId="{D0B4D16F-0DF3-47AC-9565-5F90187FCCC5}" srcId="{BBF554DD-C7F2-44C7-BF11-9977EDFCCC3A}" destId="{4C41D669-F074-42FE-9759-124BD5940378}" srcOrd="0" destOrd="0" parTransId="{CF83B4EC-B982-41FE-8FE1-6779D363F716}" sibTransId="{06991A1D-7B44-47D6-B708-DCE539FAB160}"/>
    <dgm:cxn modelId="{E42B5551-67AF-4EC3-9F6A-055C79BFFC46}" type="presOf" srcId="{935C5FCA-A108-422A-8421-077E6D37EAA5}" destId="{DA805903-346D-4051-BCA0-B155B42AFA20}" srcOrd="0" destOrd="1" presId="urn:microsoft.com/office/officeart/2005/8/layout/hList1"/>
    <dgm:cxn modelId="{E3BF9958-3402-40C8-8E93-849440AE583C}" srcId="{9082B906-1836-4945-AFFE-3B14CBD5E6F0}" destId="{46283E86-C25F-4B8D-9D61-FD95278B9B52}" srcOrd="1" destOrd="0" parTransId="{4FE7DCEE-20E1-4ABA-BA29-F9FF9BABD7CC}" sibTransId="{009CA4C4-828C-47F2-ADB1-B1384951517B}"/>
    <dgm:cxn modelId="{6DB96A59-39A0-41E9-A788-56E3DA5F6751}" type="presOf" srcId="{476E98C6-EBEB-45D6-91C7-FDCAD0E35826}" destId="{D7B2BF7A-F50A-40EE-A45C-53AF95BC69C7}" srcOrd="0" destOrd="3" presId="urn:microsoft.com/office/officeart/2005/8/layout/hList1"/>
    <dgm:cxn modelId="{3FE6717C-D089-44A7-8384-ABB7C370C0A6}" srcId="{BBF554DD-C7F2-44C7-BF11-9977EDFCCC3A}" destId="{A2075C3A-8AAE-496C-967F-49B8E1B84C9D}" srcOrd="3" destOrd="0" parTransId="{F3B7DEA1-6502-42BB-8B85-137C09C86F2C}" sibTransId="{181BE433-A016-40FA-B34C-CA576F2A18C4}"/>
    <dgm:cxn modelId="{A1D72E84-40C0-4F43-9645-ED561B646719}" type="presOf" srcId="{6B60C52B-5004-49D0-B5FF-C36238B9C52D}" destId="{6400C4F2-5066-489D-830C-A8743515437D}" srcOrd="0" destOrd="0" presId="urn:microsoft.com/office/officeart/2005/8/layout/hList1"/>
    <dgm:cxn modelId="{2DFB3092-2C81-4222-A547-08243CDE33F0}" srcId="{BBF554DD-C7F2-44C7-BF11-9977EDFCCC3A}" destId="{BF86ACA3-04B1-401A-99D9-5681126554AE}" srcOrd="2" destOrd="0" parTransId="{8D0BD81D-E74F-4DAE-B7C5-9BAABDAA7407}" sibTransId="{645F4830-550E-4FB6-B241-E879A03E4CFC}"/>
    <dgm:cxn modelId="{6748F997-F4A1-4CDF-8007-2A695CA7371F}" type="presOf" srcId="{7F569756-20CE-4734-B402-BEB1D224092E}" destId="{AD302CF4-3508-4775-A17A-050BB7D4D6DB}" srcOrd="0" destOrd="3" presId="urn:microsoft.com/office/officeart/2005/8/layout/hList1"/>
    <dgm:cxn modelId="{B89DBDAF-AC0E-44D8-B49C-E9A2E5D02CE6}" srcId="{BBF554DD-C7F2-44C7-BF11-9977EDFCCC3A}" destId="{935C5FCA-A108-422A-8421-077E6D37EAA5}" srcOrd="1" destOrd="0" parTransId="{7DC73861-8AED-4F05-B675-1D997480600B}" sibTransId="{C1FB3943-AEDE-4750-8F5B-5C2CBC732268}"/>
    <dgm:cxn modelId="{DD770DBF-4C93-40C5-838F-532A8C339842}" type="presOf" srcId="{8F8D9067-DE24-4E64-9DA9-190B54E94C6F}" destId="{AD302CF4-3508-4775-A17A-050BB7D4D6DB}" srcOrd="0" destOrd="0" presId="urn:microsoft.com/office/officeart/2005/8/layout/hList1"/>
    <dgm:cxn modelId="{FD3012BF-3CE7-470F-B3A5-6E788BE810E5}" srcId="{9082B906-1836-4945-AFFE-3B14CBD5E6F0}" destId="{476E98C6-EBEB-45D6-91C7-FDCAD0E35826}" srcOrd="3" destOrd="0" parTransId="{26273E6D-DD85-467B-B6CF-0F3C3D8D0E2D}" sibTransId="{119A36F8-F578-450A-B397-AAE8ABCE7BD2}"/>
    <dgm:cxn modelId="{CEF251C0-6479-482B-9E3E-5ACF4271D38B}" srcId="{6B60C52B-5004-49D0-B5FF-C36238B9C52D}" destId="{47A41DA5-60BB-4E11-B49D-BC99CD04551E}" srcOrd="1" destOrd="0" parTransId="{70BD691D-94F1-4BBD-A3E0-3596EF14A59C}" sibTransId="{6FBA73FA-57F1-487F-8B32-74C53FBEE294}"/>
    <dgm:cxn modelId="{588AD9C7-4415-4036-81D9-264B4CF128E2}" type="presOf" srcId="{14B29C10-86E0-40D7-82A3-4E16753C0BDA}" destId="{D7B2BF7A-F50A-40EE-A45C-53AF95BC69C7}" srcOrd="0" destOrd="0" presId="urn:microsoft.com/office/officeart/2005/8/layout/hList1"/>
    <dgm:cxn modelId="{CD94EDC8-1EC0-4B91-A7AB-E387F3F25E8D}" type="presOf" srcId="{47A41DA5-60BB-4E11-B49D-BC99CD04551E}" destId="{AD302CF4-3508-4775-A17A-050BB7D4D6DB}" srcOrd="0" destOrd="1" presId="urn:microsoft.com/office/officeart/2005/8/layout/hList1"/>
    <dgm:cxn modelId="{EE32FEE6-B56C-437D-980D-993E93896921}" type="presOf" srcId="{BF86ACA3-04B1-401A-99D9-5681126554AE}" destId="{DA805903-346D-4051-BCA0-B155B42AFA20}" srcOrd="0" destOrd="2" presId="urn:microsoft.com/office/officeart/2005/8/layout/hList1"/>
    <dgm:cxn modelId="{5A6077EE-8BDE-4A0B-89BC-9483C857AA1C}" srcId="{6B60C52B-5004-49D0-B5FF-C36238B9C52D}" destId="{8F8D9067-DE24-4E64-9DA9-190B54E94C6F}" srcOrd="0" destOrd="0" parTransId="{87107EF2-3BFD-4D75-8275-B3D3E607AFC5}" sibTransId="{F5DDD3CB-E2BD-4D92-8879-937DFC8CFB52}"/>
    <dgm:cxn modelId="{DC3C7FFD-EDC6-47F6-8B7F-F3FAC4B9A64F}" srcId="{F54D61AB-3F52-4FF4-B8F8-CAB5EAB647BA}" destId="{9082B906-1836-4945-AFFE-3B14CBD5E6F0}" srcOrd="0" destOrd="0" parTransId="{49C7392F-793E-4EFE-89C9-014056A2A8A3}" sibTransId="{B004CAED-BBB1-4205-BDB9-B1378787BA81}"/>
    <dgm:cxn modelId="{90033FCB-281E-4927-B8DC-02F44E156BA8}" type="presParOf" srcId="{94FA25B7-A03A-4D20-A4B6-7C8A173E60C8}" destId="{2A645BDB-A795-4FCD-B63F-7931000870F1}" srcOrd="0" destOrd="0" presId="urn:microsoft.com/office/officeart/2005/8/layout/hList1"/>
    <dgm:cxn modelId="{14B9AC05-72C4-40D9-8E38-7D14EB4A36C1}" type="presParOf" srcId="{2A645BDB-A795-4FCD-B63F-7931000870F1}" destId="{DF75BECE-84FB-438B-AD35-D07F8AD074E7}" srcOrd="0" destOrd="0" presId="urn:microsoft.com/office/officeart/2005/8/layout/hList1"/>
    <dgm:cxn modelId="{728AE3C4-395C-40B0-9F1A-E1950A697B8C}" type="presParOf" srcId="{2A645BDB-A795-4FCD-B63F-7931000870F1}" destId="{D7B2BF7A-F50A-40EE-A45C-53AF95BC69C7}" srcOrd="1" destOrd="0" presId="urn:microsoft.com/office/officeart/2005/8/layout/hList1"/>
    <dgm:cxn modelId="{55CB7004-BDBF-48A0-89BE-6029192707E6}" type="presParOf" srcId="{94FA25B7-A03A-4D20-A4B6-7C8A173E60C8}" destId="{6C933848-9C5C-4B35-AF54-3A3704DE02F4}" srcOrd="1" destOrd="0" presId="urn:microsoft.com/office/officeart/2005/8/layout/hList1"/>
    <dgm:cxn modelId="{F1204A2A-B020-44B1-9DA9-0E73E47B28F3}" type="presParOf" srcId="{94FA25B7-A03A-4D20-A4B6-7C8A173E60C8}" destId="{B5C3BFD6-DA6C-4328-B5E1-0F63B87A3DB8}" srcOrd="2" destOrd="0" presId="urn:microsoft.com/office/officeart/2005/8/layout/hList1"/>
    <dgm:cxn modelId="{70315BF6-9A34-46CF-A91F-25C99808A49E}" type="presParOf" srcId="{B5C3BFD6-DA6C-4328-B5E1-0F63B87A3DB8}" destId="{6400C4F2-5066-489D-830C-A8743515437D}" srcOrd="0" destOrd="0" presId="urn:microsoft.com/office/officeart/2005/8/layout/hList1"/>
    <dgm:cxn modelId="{10E2FB67-41D4-4FF6-A339-31217AB0CE7A}" type="presParOf" srcId="{B5C3BFD6-DA6C-4328-B5E1-0F63B87A3DB8}" destId="{AD302CF4-3508-4775-A17A-050BB7D4D6DB}" srcOrd="1" destOrd="0" presId="urn:microsoft.com/office/officeart/2005/8/layout/hList1"/>
    <dgm:cxn modelId="{8D55671B-69E4-4D7F-83DF-F297CC8162EF}" type="presParOf" srcId="{94FA25B7-A03A-4D20-A4B6-7C8A173E60C8}" destId="{9F580952-F9A6-4918-B3F4-52A6B8BDD6DE}" srcOrd="3" destOrd="0" presId="urn:microsoft.com/office/officeart/2005/8/layout/hList1"/>
    <dgm:cxn modelId="{7FFF99C0-7BA2-4A6A-A414-569472811D2C}" type="presParOf" srcId="{94FA25B7-A03A-4D20-A4B6-7C8A173E60C8}" destId="{58E38B00-3C87-438C-A588-AFE81CAA3510}" srcOrd="4" destOrd="0" presId="urn:microsoft.com/office/officeart/2005/8/layout/hList1"/>
    <dgm:cxn modelId="{C1F452FF-C8EF-4733-AA85-92DD7D8EE527}" type="presParOf" srcId="{58E38B00-3C87-438C-A588-AFE81CAA3510}" destId="{9E37F0EB-589C-4C0B-82D5-B19D27AA1CAC}" srcOrd="0" destOrd="0" presId="urn:microsoft.com/office/officeart/2005/8/layout/hList1"/>
    <dgm:cxn modelId="{C14B5C27-AA1E-4C21-ABC9-0CAC93AB1FC7}" type="presParOf" srcId="{58E38B00-3C87-438C-A588-AFE81CAA3510}" destId="{DA805903-346D-4051-BCA0-B155B42AFA20}"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F40481-A4E9-4ED2-AE13-6AAA0DC3EE7D}">
      <dsp:nvSpPr>
        <dsp:cNvPr id="0" name=""/>
        <dsp:cNvSpPr/>
      </dsp:nvSpPr>
      <dsp:spPr>
        <a:xfrm>
          <a:off x="117499" y="208"/>
          <a:ext cx="3059890" cy="183593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US" sz="3000" b="1" kern="1200">
              <a:latin typeface="Rockwell Nova Light"/>
            </a:rPr>
            <a:t>Direct cause of death</a:t>
          </a:r>
          <a:endParaRPr lang="en-US" sz="3000" b="1" kern="1200"/>
        </a:p>
      </dsp:txBody>
      <dsp:txXfrm>
        <a:off x="117499" y="208"/>
        <a:ext cx="3059890" cy="1835934"/>
      </dsp:txXfrm>
    </dsp:sp>
    <dsp:sp modelId="{FC2116F9-5712-418A-B829-B576D19F9A68}">
      <dsp:nvSpPr>
        <dsp:cNvPr id="0" name=""/>
        <dsp:cNvSpPr/>
      </dsp:nvSpPr>
      <dsp:spPr>
        <a:xfrm>
          <a:off x="3483379" y="208"/>
          <a:ext cx="3059890" cy="183593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US" sz="3000" b="1" kern="1200">
              <a:latin typeface="Rockwell Nova Light"/>
            </a:rPr>
            <a:t>The underlying chronic serious illness</a:t>
          </a:r>
          <a:endParaRPr lang="en-US" sz="3000" b="1" kern="1200"/>
        </a:p>
      </dsp:txBody>
      <dsp:txXfrm>
        <a:off x="3483379" y="208"/>
        <a:ext cx="3059890" cy="1835934"/>
      </dsp:txXfrm>
    </dsp:sp>
    <dsp:sp modelId="{24BB1E3F-DAFC-4B59-B6B4-F5BAC4D5AA2C}">
      <dsp:nvSpPr>
        <dsp:cNvPr id="0" name=""/>
        <dsp:cNvSpPr/>
      </dsp:nvSpPr>
      <dsp:spPr>
        <a:xfrm>
          <a:off x="6849259" y="208"/>
          <a:ext cx="3059890" cy="183593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US" sz="3000" b="1" kern="1200">
              <a:latin typeface="Rockwell Nova Light"/>
            </a:rPr>
            <a:t>Impact on care retention</a:t>
          </a:r>
          <a:endParaRPr lang="en-US" sz="3000" b="1" kern="1200"/>
        </a:p>
      </dsp:txBody>
      <dsp:txXfrm>
        <a:off x="6849259" y="208"/>
        <a:ext cx="3059890" cy="1835934"/>
      </dsp:txXfrm>
    </dsp:sp>
    <dsp:sp modelId="{21D4F766-1299-48E7-B8F8-00E8A3ACF1F9}">
      <dsp:nvSpPr>
        <dsp:cNvPr id="0" name=""/>
        <dsp:cNvSpPr/>
      </dsp:nvSpPr>
      <dsp:spPr>
        <a:xfrm>
          <a:off x="1800439" y="2142132"/>
          <a:ext cx="3059890" cy="183593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US" sz="3000" b="1" kern="1200">
              <a:latin typeface="Rockwell Nova Light"/>
            </a:rPr>
            <a:t>Co-occurring mental health condition</a:t>
          </a:r>
          <a:endParaRPr lang="en-US" sz="3000" b="1" kern="1200"/>
        </a:p>
      </dsp:txBody>
      <dsp:txXfrm>
        <a:off x="1800439" y="2142132"/>
        <a:ext cx="3059890" cy="1835934"/>
      </dsp:txXfrm>
    </dsp:sp>
    <dsp:sp modelId="{01963010-CCB2-43E1-A7CC-58E356238BE1}">
      <dsp:nvSpPr>
        <dsp:cNvPr id="0" name=""/>
        <dsp:cNvSpPr/>
      </dsp:nvSpPr>
      <dsp:spPr>
        <a:xfrm>
          <a:off x="5166319" y="2142132"/>
          <a:ext cx="3059890" cy="183593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rtl="0">
            <a:lnSpc>
              <a:spcPct val="90000"/>
            </a:lnSpc>
            <a:spcBef>
              <a:spcPct val="0"/>
            </a:spcBef>
            <a:spcAft>
              <a:spcPct val="35000"/>
            </a:spcAft>
            <a:buNone/>
          </a:pPr>
          <a:r>
            <a:rPr lang="en-US" sz="3000" b="1" kern="1200">
              <a:latin typeface="Rockwell Nova Light"/>
            </a:rPr>
            <a:t>Chronic medical condition</a:t>
          </a:r>
          <a:endParaRPr lang="en-US" sz="3000" b="1" kern="1200"/>
        </a:p>
      </dsp:txBody>
      <dsp:txXfrm>
        <a:off x="5166319" y="2142132"/>
        <a:ext cx="3059890" cy="18359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18596B-4040-4A16-B03B-BDD4EFF8CB7C}">
      <dsp:nvSpPr>
        <dsp:cNvPr id="0" name=""/>
        <dsp:cNvSpPr/>
      </dsp:nvSpPr>
      <dsp:spPr>
        <a:xfrm>
          <a:off x="0" y="436531"/>
          <a:ext cx="10515600" cy="1110375"/>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12420" rIns="816127"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t>Varies from &lt;1 to 6%, NNH 16.7</a:t>
          </a:r>
        </a:p>
        <a:p>
          <a:pPr marL="114300" lvl="1" indent="-114300" algn="l" defTabSz="666750">
            <a:lnSpc>
              <a:spcPct val="90000"/>
            </a:lnSpc>
            <a:spcBef>
              <a:spcPct val="0"/>
            </a:spcBef>
            <a:spcAft>
              <a:spcPct val="15000"/>
            </a:spcAft>
            <a:buChar char="•"/>
          </a:pPr>
          <a:r>
            <a:rPr lang="en-US" sz="1500" kern="1200"/>
            <a:t>Dose correlation exists</a:t>
          </a:r>
        </a:p>
        <a:p>
          <a:pPr marL="114300" lvl="1" indent="-114300" algn="l" defTabSz="666750">
            <a:lnSpc>
              <a:spcPct val="90000"/>
            </a:lnSpc>
            <a:spcBef>
              <a:spcPct val="0"/>
            </a:spcBef>
            <a:spcAft>
              <a:spcPct val="15000"/>
            </a:spcAft>
            <a:buChar char="•"/>
          </a:pPr>
          <a:r>
            <a:rPr lang="en-US" sz="1500" kern="1200"/>
            <a:t>Duration correlation is stronger than dose</a:t>
          </a:r>
        </a:p>
      </dsp:txBody>
      <dsp:txXfrm>
        <a:off x="0" y="436531"/>
        <a:ext cx="10515600" cy="1110375"/>
      </dsp:txXfrm>
    </dsp:sp>
    <dsp:sp modelId="{121B9DD2-FD2F-4D70-BD03-B2F1E806E2C3}">
      <dsp:nvSpPr>
        <dsp:cNvPr id="0" name=""/>
        <dsp:cNvSpPr/>
      </dsp:nvSpPr>
      <dsp:spPr>
        <a:xfrm>
          <a:off x="525780" y="215131"/>
          <a:ext cx="7360920" cy="442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66750">
            <a:lnSpc>
              <a:spcPct val="90000"/>
            </a:lnSpc>
            <a:spcBef>
              <a:spcPct val="0"/>
            </a:spcBef>
            <a:spcAft>
              <a:spcPct val="35000"/>
            </a:spcAft>
            <a:buNone/>
          </a:pPr>
          <a:r>
            <a:rPr lang="en-US" sz="1500" kern="1200"/>
            <a:t>Iatrogenic OUD from prescribed opioids is rare but significant</a:t>
          </a:r>
        </a:p>
      </dsp:txBody>
      <dsp:txXfrm>
        <a:off x="547396" y="236747"/>
        <a:ext cx="7317688" cy="399568"/>
      </dsp:txXfrm>
    </dsp:sp>
    <dsp:sp modelId="{EA3D0ABD-7042-4D76-A4F6-9C671D3920E3}">
      <dsp:nvSpPr>
        <dsp:cNvPr id="0" name=""/>
        <dsp:cNvSpPr/>
      </dsp:nvSpPr>
      <dsp:spPr>
        <a:xfrm>
          <a:off x="0" y="1849306"/>
          <a:ext cx="10515600" cy="874125"/>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12420" rIns="816127"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t>45% of patients with OUD report chronic pain</a:t>
          </a:r>
        </a:p>
        <a:p>
          <a:pPr marL="114300" lvl="1" indent="-114300" algn="l" defTabSz="666750">
            <a:lnSpc>
              <a:spcPct val="90000"/>
            </a:lnSpc>
            <a:spcBef>
              <a:spcPct val="0"/>
            </a:spcBef>
            <a:spcAft>
              <a:spcPct val="15000"/>
            </a:spcAft>
            <a:buChar char="•"/>
          </a:pPr>
          <a:r>
            <a:rPr lang="en-US" sz="1500" kern="1200"/>
            <a:t>2/3 report pain not well managed through Opioid Treatment Programs (methadone clinic)</a:t>
          </a:r>
        </a:p>
      </dsp:txBody>
      <dsp:txXfrm>
        <a:off x="0" y="1849306"/>
        <a:ext cx="10515600" cy="874125"/>
      </dsp:txXfrm>
    </dsp:sp>
    <dsp:sp modelId="{EF3F6EBD-9EE2-4852-96C1-9E3968C351C2}">
      <dsp:nvSpPr>
        <dsp:cNvPr id="0" name=""/>
        <dsp:cNvSpPr/>
      </dsp:nvSpPr>
      <dsp:spPr>
        <a:xfrm>
          <a:off x="525780" y="1627906"/>
          <a:ext cx="7360920" cy="442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66750">
            <a:lnSpc>
              <a:spcPct val="90000"/>
            </a:lnSpc>
            <a:spcBef>
              <a:spcPct val="0"/>
            </a:spcBef>
            <a:spcAft>
              <a:spcPct val="35000"/>
            </a:spcAft>
            <a:buNone/>
          </a:pPr>
          <a:r>
            <a:rPr lang="en-US" sz="1500" kern="1200"/>
            <a:t>Chronic pain and OUD frequently coexist</a:t>
          </a:r>
        </a:p>
      </dsp:txBody>
      <dsp:txXfrm>
        <a:off x="547396" y="1649522"/>
        <a:ext cx="7317688" cy="399568"/>
      </dsp:txXfrm>
    </dsp:sp>
    <dsp:sp modelId="{B4156188-1593-4BFA-9855-664735D11C00}">
      <dsp:nvSpPr>
        <dsp:cNvPr id="0" name=""/>
        <dsp:cNvSpPr/>
      </dsp:nvSpPr>
      <dsp:spPr>
        <a:xfrm>
          <a:off x="0" y="3105829"/>
          <a:ext cx="10515600" cy="1110375"/>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12420" rIns="816127" bIns="106680" numCol="1" spcCol="1270" anchor="t" anchorCtr="0">
          <a:noAutofit/>
        </a:bodyPr>
        <a:lstStyle/>
        <a:p>
          <a:pPr marL="114300" lvl="1" indent="-114300" algn="l" defTabSz="666750">
            <a:lnSpc>
              <a:spcPct val="90000"/>
            </a:lnSpc>
            <a:spcBef>
              <a:spcPct val="0"/>
            </a:spcBef>
            <a:spcAft>
              <a:spcPct val="15000"/>
            </a:spcAft>
            <a:buChar char="•"/>
          </a:pPr>
          <a:r>
            <a:rPr lang="en-US" sz="1500" kern="1200"/>
            <a:t>Pain (70%)</a:t>
          </a:r>
        </a:p>
        <a:p>
          <a:pPr marL="114300" lvl="1" indent="-114300" algn="l" defTabSz="666750">
            <a:lnSpc>
              <a:spcPct val="90000"/>
            </a:lnSpc>
            <a:spcBef>
              <a:spcPct val="0"/>
            </a:spcBef>
            <a:spcAft>
              <a:spcPct val="15000"/>
            </a:spcAft>
            <a:buChar char="•"/>
          </a:pPr>
          <a:r>
            <a:rPr lang="en-US" sz="1500" kern="1200"/>
            <a:t>“Feel good or get high” (9.1%)</a:t>
          </a:r>
        </a:p>
        <a:p>
          <a:pPr marL="114300" lvl="1" indent="-114300" algn="l" defTabSz="666750">
            <a:lnSpc>
              <a:spcPct val="90000"/>
            </a:lnSpc>
            <a:spcBef>
              <a:spcPct val="0"/>
            </a:spcBef>
            <a:spcAft>
              <a:spcPct val="15000"/>
            </a:spcAft>
            <a:buChar char="•"/>
          </a:pPr>
          <a:r>
            <a:rPr lang="en-US" sz="1500" kern="1200"/>
            <a:t>“Relax or relieve tension” (7.5%)</a:t>
          </a:r>
        </a:p>
      </dsp:txBody>
      <dsp:txXfrm>
        <a:off x="0" y="3105829"/>
        <a:ext cx="10515600" cy="1110375"/>
      </dsp:txXfrm>
    </dsp:sp>
    <dsp:sp modelId="{26FC9CCD-BB6E-455C-9F4A-62F99A6D2FB8}">
      <dsp:nvSpPr>
        <dsp:cNvPr id="0" name=""/>
        <dsp:cNvSpPr/>
      </dsp:nvSpPr>
      <dsp:spPr>
        <a:xfrm>
          <a:off x="525780" y="2804431"/>
          <a:ext cx="7360920" cy="4428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666750">
            <a:lnSpc>
              <a:spcPct val="90000"/>
            </a:lnSpc>
            <a:spcBef>
              <a:spcPct val="0"/>
            </a:spcBef>
            <a:spcAft>
              <a:spcPct val="35000"/>
            </a:spcAft>
            <a:buNone/>
          </a:pPr>
          <a:r>
            <a:rPr lang="en-US" sz="1500" kern="1200"/>
            <a:t>Reasons for prescription opioid misuse</a:t>
          </a:r>
        </a:p>
      </dsp:txBody>
      <dsp:txXfrm>
        <a:off x="547396" y="2826047"/>
        <a:ext cx="7317688" cy="3995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75BECE-84FB-438B-AD35-D07F8AD074E7}">
      <dsp:nvSpPr>
        <dsp:cNvPr id="0" name=""/>
        <dsp:cNvSpPr/>
      </dsp:nvSpPr>
      <dsp:spPr>
        <a:xfrm>
          <a:off x="3524" y="68741"/>
          <a:ext cx="3436627" cy="863204"/>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rtl="0">
            <a:lnSpc>
              <a:spcPct val="90000"/>
            </a:lnSpc>
            <a:spcBef>
              <a:spcPct val="0"/>
            </a:spcBef>
            <a:spcAft>
              <a:spcPct val="35000"/>
            </a:spcAft>
            <a:buNone/>
          </a:pPr>
          <a:r>
            <a:rPr lang="en-US" sz="2500" kern="1200">
              <a:latin typeface="Helvetica"/>
              <a:cs typeface="Helvetica"/>
            </a:rPr>
            <a:t>Past - SUD in Remission</a:t>
          </a:r>
        </a:p>
      </dsp:txBody>
      <dsp:txXfrm>
        <a:off x="3524" y="68741"/>
        <a:ext cx="3436627" cy="863204"/>
      </dsp:txXfrm>
    </dsp:sp>
    <dsp:sp modelId="{D7B2BF7A-F50A-40EE-A45C-53AF95BC69C7}">
      <dsp:nvSpPr>
        <dsp:cNvPr id="0" name=""/>
        <dsp:cNvSpPr/>
      </dsp:nvSpPr>
      <dsp:spPr>
        <a:xfrm>
          <a:off x="3524" y="931946"/>
          <a:ext cx="3436627" cy="3499875"/>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rtl="0">
            <a:lnSpc>
              <a:spcPct val="90000"/>
            </a:lnSpc>
            <a:spcBef>
              <a:spcPct val="0"/>
            </a:spcBef>
            <a:spcAft>
              <a:spcPct val="15000"/>
            </a:spcAft>
            <a:buChar char="•"/>
          </a:pPr>
          <a:r>
            <a:rPr lang="en-US" sz="2500" kern="1200">
              <a:latin typeface="Helvetica"/>
              <a:cs typeface="Helvetica"/>
            </a:rPr>
            <a:t>Treatment Adherence Goal</a:t>
          </a:r>
        </a:p>
        <a:p>
          <a:pPr marL="228600" lvl="1" indent="-228600" algn="l" defTabSz="1111250" rtl="0">
            <a:lnSpc>
              <a:spcPct val="90000"/>
            </a:lnSpc>
            <a:spcBef>
              <a:spcPct val="0"/>
            </a:spcBef>
            <a:spcAft>
              <a:spcPct val="15000"/>
            </a:spcAft>
            <a:buChar char="•"/>
          </a:pPr>
          <a:r>
            <a:rPr lang="en-US" sz="2500" kern="1200">
              <a:latin typeface="Helvetica"/>
              <a:cs typeface="Helvetica"/>
            </a:rPr>
            <a:t>Name and Address Triggers</a:t>
          </a:r>
        </a:p>
        <a:p>
          <a:pPr marL="228600" lvl="1" indent="-228600" algn="l" defTabSz="1111250" rtl="0">
            <a:lnSpc>
              <a:spcPct val="90000"/>
            </a:lnSpc>
            <a:spcBef>
              <a:spcPct val="0"/>
            </a:spcBef>
            <a:spcAft>
              <a:spcPct val="15000"/>
            </a:spcAft>
            <a:buChar char="•"/>
          </a:pPr>
          <a:r>
            <a:rPr lang="en-US" sz="2500" kern="1200">
              <a:latin typeface="Helvetica"/>
              <a:cs typeface="Helvetica"/>
            </a:rPr>
            <a:t>Enlist Relapse Prevention Strategies</a:t>
          </a:r>
        </a:p>
        <a:p>
          <a:pPr marL="228600" lvl="1" indent="-228600" algn="l" defTabSz="1111250" rtl="0">
            <a:lnSpc>
              <a:spcPct val="90000"/>
            </a:lnSpc>
            <a:spcBef>
              <a:spcPct val="0"/>
            </a:spcBef>
            <a:spcAft>
              <a:spcPct val="15000"/>
            </a:spcAft>
            <a:buChar char="•"/>
          </a:pPr>
          <a:r>
            <a:rPr lang="en-US" sz="2500" kern="1200">
              <a:latin typeface="Helvetica"/>
              <a:cs typeface="Helvetica"/>
            </a:rPr>
            <a:t>MOUD*, Taper or Maintenance Early</a:t>
          </a:r>
        </a:p>
      </dsp:txBody>
      <dsp:txXfrm>
        <a:off x="3524" y="931946"/>
        <a:ext cx="3436627" cy="3499875"/>
      </dsp:txXfrm>
    </dsp:sp>
    <dsp:sp modelId="{6400C4F2-5066-489D-830C-A8743515437D}">
      <dsp:nvSpPr>
        <dsp:cNvPr id="0" name=""/>
        <dsp:cNvSpPr/>
      </dsp:nvSpPr>
      <dsp:spPr>
        <a:xfrm>
          <a:off x="3921280" y="68741"/>
          <a:ext cx="3436627" cy="863204"/>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rtl="0">
            <a:lnSpc>
              <a:spcPct val="90000"/>
            </a:lnSpc>
            <a:spcBef>
              <a:spcPct val="0"/>
            </a:spcBef>
            <a:spcAft>
              <a:spcPct val="35000"/>
            </a:spcAft>
            <a:buNone/>
          </a:pPr>
          <a:r>
            <a:rPr lang="en-US" sz="2500" kern="1200">
              <a:latin typeface="Helvetica"/>
              <a:cs typeface="Helvetica"/>
            </a:rPr>
            <a:t>Current - Active SUD</a:t>
          </a:r>
        </a:p>
      </dsp:txBody>
      <dsp:txXfrm>
        <a:off x="3921280" y="68741"/>
        <a:ext cx="3436627" cy="863204"/>
      </dsp:txXfrm>
    </dsp:sp>
    <dsp:sp modelId="{AD302CF4-3508-4775-A17A-050BB7D4D6DB}">
      <dsp:nvSpPr>
        <dsp:cNvPr id="0" name=""/>
        <dsp:cNvSpPr/>
      </dsp:nvSpPr>
      <dsp:spPr>
        <a:xfrm>
          <a:off x="3921280" y="931946"/>
          <a:ext cx="3436627" cy="3499875"/>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rtl="0">
            <a:lnSpc>
              <a:spcPct val="90000"/>
            </a:lnSpc>
            <a:spcBef>
              <a:spcPct val="0"/>
            </a:spcBef>
            <a:spcAft>
              <a:spcPct val="15000"/>
            </a:spcAft>
            <a:buChar char="•"/>
          </a:pPr>
          <a:r>
            <a:rPr lang="en-US" sz="2500" kern="1200">
              <a:latin typeface="Helvetica"/>
              <a:cs typeface="Helvetica"/>
            </a:rPr>
            <a:t>Harm Reduction &amp; Managed Use Goal</a:t>
          </a:r>
        </a:p>
        <a:p>
          <a:pPr marL="228600" lvl="1" indent="-228600" algn="l" defTabSz="1111250" rtl="0">
            <a:lnSpc>
              <a:spcPct val="90000"/>
            </a:lnSpc>
            <a:spcBef>
              <a:spcPct val="0"/>
            </a:spcBef>
            <a:spcAft>
              <a:spcPct val="15000"/>
            </a:spcAft>
            <a:buChar char="•"/>
          </a:pPr>
          <a:r>
            <a:rPr lang="en-US" sz="2500" kern="1200">
              <a:latin typeface="Helvetica"/>
              <a:cs typeface="Helvetica"/>
            </a:rPr>
            <a:t>Motivate to Engage in Treatment (including MOUD)</a:t>
          </a:r>
        </a:p>
        <a:p>
          <a:pPr marL="228600" lvl="1" indent="-228600" algn="l" defTabSz="1111250" rtl="0">
            <a:lnSpc>
              <a:spcPct val="90000"/>
            </a:lnSpc>
            <a:spcBef>
              <a:spcPct val="0"/>
            </a:spcBef>
            <a:spcAft>
              <a:spcPct val="15000"/>
            </a:spcAft>
            <a:buChar char="•"/>
          </a:pPr>
          <a:r>
            <a:rPr lang="en-US" sz="2500" kern="1200">
              <a:latin typeface="Helvetica"/>
              <a:cs typeface="Helvetica"/>
            </a:rPr>
            <a:t>Motivate to Recovery</a:t>
          </a:r>
        </a:p>
        <a:p>
          <a:pPr marL="228600" lvl="1" indent="-228600" algn="l" defTabSz="1111250" rtl="0">
            <a:lnSpc>
              <a:spcPct val="90000"/>
            </a:lnSpc>
            <a:spcBef>
              <a:spcPct val="0"/>
            </a:spcBef>
            <a:spcAft>
              <a:spcPct val="15000"/>
            </a:spcAft>
            <a:buChar char="•"/>
          </a:pPr>
          <a:r>
            <a:rPr lang="en-US" sz="2500" kern="1200">
              <a:latin typeface="Helvetica"/>
              <a:cs typeface="Helvetica"/>
            </a:rPr>
            <a:t>Death Trajectory</a:t>
          </a:r>
        </a:p>
      </dsp:txBody>
      <dsp:txXfrm>
        <a:off x="3921280" y="931946"/>
        <a:ext cx="3436627" cy="3499875"/>
      </dsp:txXfrm>
    </dsp:sp>
    <dsp:sp modelId="{9E37F0EB-589C-4C0B-82D5-B19D27AA1CAC}">
      <dsp:nvSpPr>
        <dsp:cNvPr id="0" name=""/>
        <dsp:cNvSpPr/>
      </dsp:nvSpPr>
      <dsp:spPr>
        <a:xfrm>
          <a:off x="7839035" y="68741"/>
          <a:ext cx="3436627" cy="863204"/>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01600" rIns="177800" bIns="101600" numCol="1" spcCol="1270" anchor="ctr" anchorCtr="0">
          <a:noAutofit/>
        </a:bodyPr>
        <a:lstStyle/>
        <a:p>
          <a:pPr marL="0" lvl="0" indent="0" algn="ctr" defTabSz="1111250" rtl="0">
            <a:lnSpc>
              <a:spcPct val="90000"/>
            </a:lnSpc>
            <a:spcBef>
              <a:spcPct val="0"/>
            </a:spcBef>
            <a:spcAft>
              <a:spcPct val="35000"/>
            </a:spcAft>
            <a:buNone/>
          </a:pPr>
          <a:r>
            <a:rPr lang="en-US" sz="2500" kern="1200">
              <a:latin typeface="Helvetica"/>
              <a:cs typeface="Helvetica"/>
            </a:rPr>
            <a:t>Future - At Risk of SUD</a:t>
          </a:r>
        </a:p>
      </dsp:txBody>
      <dsp:txXfrm>
        <a:off x="7839035" y="68741"/>
        <a:ext cx="3436627" cy="863204"/>
      </dsp:txXfrm>
    </dsp:sp>
    <dsp:sp modelId="{DA805903-346D-4051-BCA0-B155B42AFA20}">
      <dsp:nvSpPr>
        <dsp:cNvPr id="0" name=""/>
        <dsp:cNvSpPr/>
      </dsp:nvSpPr>
      <dsp:spPr>
        <a:xfrm>
          <a:off x="7839035" y="931946"/>
          <a:ext cx="3436627" cy="3499875"/>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rtl="0">
            <a:lnSpc>
              <a:spcPct val="90000"/>
            </a:lnSpc>
            <a:spcBef>
              <a:spcPct val="0"/>
            </a:spcBef>
            <a:spcAft>
              <a:spcPct val="15000"/>
            </a:spcAft>
            <a:buChar char="•"/>
          </a:pPr>
          <a:r>
            <a:rPr lang="en-US" sz="2500" kern="1200">
              <a:latin typeface="Helvetica"/>
              <a:cs typeface="Helvetica"/>
            </a:rPr>
            <a:t>Exit Plan At Initiation</a:t>
          </a:r>
        </a:p>
        <a:p>
          <a:pPr marL="228600" lvl="1" indent="-228600" algn="l" defTabSz="1111250">
            <a:lnSpc>
              <a:spcPct val="90000"/>
            </a:lnSpc>
            <a:spcBef>
              <a:spcPct val="0"/>
            </a:spcBef>
            <a:spcAft>
              <a:spcPct val="15000"/>
            </a:spcAft>
            <a:buChar char="•"/>
          </a:pPr>
          <a:r>
            <a:rPr lang="en-US" sz="2500" kern="1200">
              <a:latin typeface="Helvetica"/>
              <a:cs typeface="Helvetica"/>
            </a:rPr>
            <a:t>Treatment Adherence Goal</a:t>
          </a:r>
        </a:p>
        <a:p>
          <a:pPr marL="228600" lvl="1" indent="-228600" algn="l" defTabSz="1111250" rtl="0">
            <a:lnSpc>
              <a:spcPct val="90000"/>
            </a:lnSpc>
            <a:spcBef>
              <a:spcPct val="0"/>
            </a:spcBef>
            <a:spcAft>
              <a:spcPct val="15000"/>
            </a:spcAft>
            <a:buChar char="•"/>
          </a:pPr>
          <a:r>
            <a:rPr lang="en-US" sz="2500" kern="1200">
              <a:latin typeface="Helvetica"/>
              <a:cs typeface="Helvetica"/>
            </a:rPr>
            <a:t>Name Cognitive Dissonance Early</a:t>
          </a:r>
        </a:p>
        <a:p>
          <a:pPr marL="228600" lvl="1" indent="-228600" algn="l" defTabSz="1111250" rtl="0">
            <a:lnSpc>
              <a:spcPct val="90000"/>
            </a:lnSpc>
            <a:spcBef>
              <a:spcPct val="0"/>
            </a:spcBef>
            <a:spcAft>
              <a:spcPct val="15000"/>
            </a:spcAft>
            <a:buChar char="•"/>
          </a:pPr>
          <a:r>
            <a:rPr lang="en-US" sz="2500" kern="1200">
              <a:latin typeface="Helvetica"/>
              <a:cs typeface="Helvetica"/>
            </a:rPr>
            <a:t>Taper, Maintenance, or MOUD Early</a:t>
          </a:r>
        </a:p>
      </dsp:txBody>
      <dsp:txXfrm>
        <a:off x="7839035" y="931946"/>
        <a:ext cx="3436627" cy="349987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8BEDB09-5E16-415D-44B5-668B5392CED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Century Gothic" panose="020B0502020202020204" pitchFamily="34" charset="0"/>
            </a:endParaRPr>
          </a:p>
        </p:txBody>
      </p:sp>
      <p:sp>
        <p:nvSpPr>
          <p:cNvPr id="3" name="Date Placeholder 2">
            <a:extLst>
              <a:ext uri="{FF2B5EF4-FFF2-40B4-BE49-F238E27FC236}">
                <a16:creationId xmlns:a16="http://schemas.microsoft.com/office/drawing/2014/main" id="{EE3E0140-4BD1-BD7C-1488-D97BC7201CF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D0E4E90-932F-234E-8EEB-0C272B792701}" type="datetimeFigureOut">
              <a:rPr lang="en-US" smtClean="0">
                <a:latin typeface="Century Gothic" panose="020B0502020202020204" pitchFamily="34" charset="0"/>
              </a:rPr>
              <a:t>5/5/2026</a:t>
            </a:fld>
            <a:endParaRPr lang="en-US">
              <a:latin typeface="Century Gothic" panose="020B0502020202020204" pitchFamily="34" charset="0"/>
            </a:endParaRPr>
          </a:p>
        </p:txBody>
      </p:sp>
      <p:sp>
        <p:nvSpPr>
          <p:cNvPr id="4" name="Footer Placeholder 3">
            <a:extLst>
              <a:ext uri="{FF2B5EF4-FFF2-40B4-BE49-F238E27FC236}">
                <a16:creationId xmlns:a16="http://schemas.microsoft.com/office/drawing/2014/main" id="{99842586-C251-E46E-CD5E-12B5207E0E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6BCB38E8-256C-DA42-07BA-12DFC276366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5E73946-6965-D645-8BB6-3245AB03A698}" type="slidenum">
              <a:rPr lang="en-US" smtClean="0">
                <a:latin typeface="Century Gothic" panose="020B0502020202020204" pitchFamily="34" charset="0"/>
              </a:rPr>
              <a:t>‹#›</a:t>
            </a:fld>
            <a:endParaRPr lang="en-US">
              <a:latin typeface="Century Gothic" panose="020B0502020202020204" pitchFamily="34" charset="0"/>
            </a:endParaRPr>
          </a:p>
        </p:txBody>
      </p:sp>
    </p:spTree>
    <p:extLst>
      <p:ext uri="{BB962C8B-B14F-4D97-AF65-F5344CB8AC3E}">
        <p14:creationId xmlns:p14="http://schemas.microsoft.com/office/powerpoint/2010/main" val="61567370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07BAF4-DE2E-864E-BDA7-6DD12681DC5F}" type="datetimeFigureOut">
              <a:rPr lang="en-US" smtClean="0"/>
              <a:t>5/5/2026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CB4C49-FCDA-BD43-AEAB-999458A7F80E}" type="slidenum">
              <a:rPr lang="en-US" smtClean="0"/>
              <a:t>‹#›</a:t>
            </a:fld>
            <a:endParaRPr lang="en-US"/>
          </a:p>
        </p:txBody>
      </p:sp>
    </p:spTree>
    <p:extLst>
      <p:ext uri="{BB962C8B-B14F-4D97-AF65-F5344CB8AC3E}">
        <p14:creationId xmlns:p14="http://schemas.microsoft.com/office/powerpoint/2010/main" val="139604433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pmc.ncbi.nlm.nih.gov/articles/PMC4032801/#R36"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pmc.ncbi.nlm.nih.gov/articles/PMC4032801/#R38" TargetMode="External"/><Relationship Id="rId4" Type="http://schemas.openxmlformats.org/officeDocument/2006/relationships/hyperlink" Target="https://pmc.ncbi.nlm.nih.gov/articles/PMC4032801/#R37"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3" Type="http://schemas.openxmlformats.org/officeDocument/2006/relationships/hyperlink" Target="https://pubmed.ncbi.nlm.nih.gov/40471576/" TargetMode="External"/><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29098473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 </a:t>
            </a:r>
          </a:p>
        </p:txBody>
      </p:sp>
    </p:spTree>
    <p:extLst>
      <p:ext uri="{BB962C8B-B14F-4D97-AF65-F5344CB8AC3E}">
        <p14:creationId xmlns:p14="http://schemas.microsoft.com/office/powerpoint/2010/main" val="4277345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 </a:t>
            </a:r>
          </a:p>
          <a:p>
            <a:endParaRPr lang="en-US"/>
          </a:p>
        </p:txBody>
      </p:sp>
    </p:spTree>
    <p:extLst>
      <p:ext uri="{BB962C8B-B14F-4D97-AF65-F5344CB8AC3E}">
        <p14:creationId xmlns:p14="http://schemas.microsoft.com/office/powerpoint/2010/main" val="23552982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 </a:t>
            </a:r>
          </a:p>
          <a:p>
            <a:r>
              <a:rPr lang="en-US"/>
              <a:t>FACILITATOR:</a:t>
            </a:r>
          </a:p>
          <a:p>
            <a:r>
              <a:rPr lang="en-US"/>
              <a:t>Why is pain and addiction so important?</a:t>
            </a:r>
          </a:p>
          <a:p>
            <a:r>
              <a:rPr lang="en-US"/>
              <a:t>#1 – we are wary to cause harm. Long term opioids can cause harm, which led to the 2016 CDC Guidelines on Chronic Pain</a:t>
            </a:r>
            <a:r>
              <a:rPr lang="en-US" baseline="30000"/>
              <a:t>16</a:t>
            </a:r>
          </a:p>
          <a:p>
            <a:endParaRPr lang="en-US"/>
          </a:p>
          <a:p>
            <a:r>
              <a:rPr lang="en-US" sz="1200" b="0" i="0" kern="1200">
                <a:solidFill>
                  <a:schemeClr val="tx1"/>
                </a:solidFill>
                <a:effectLst/>
                <a:latin typeface="+mn-lt"/>
                <a:ea typeface="+mn-ea"/>
                <a:cs typeface="+mn-cs"/>
              </a:rPr>
              <a:t>“At 35%, incident opioid use was not uncommon among individuals with new onset of a CNCP episode. But among the 35% who received opioids, only 5% proceeded to chronic use (1.7% of total CNCP patients), and only 3% of these (0.1% of total CNCP patients) proceed to chronic use of high daily doses. This is a steep selection process for patients achieving chronic high-dose therapy…. Evidence to date suggests that this is largely a self-selection process by the patients, where most patients started on opioid therapy choose not to continue on to chronic use.</a:t>
            </a:r>
            <a:r>
              <a:rPr lang="en-US" sz="1200" b="0" i="0" u="sng" kern="1200" baseline="30000">
                <a:solidFill>
                  <a:schemeClr val="tx1"/>
                </a:solidFill>
                <a:effectLst/>
                <a:latin typeface="+mn-lt"/>
                <a:ea typeface="+mn-ea"/>
                <a:cs typeface="+mn-cs"/>
                <a:hlinkClick r:id="rId3"/>
              </a:rPr>
              <a:t>36</a:t>
            </a:r>
            <a:r>
              <a:rPr lang="en-US" sz="1200" b="0" i="0" kern="1200">
                <a:solidFill>
                  <a:schemeClr val="tx1"/>
                </a:solidFill>
                <a:effectLst/>
                <a:latin typeface="+mn-lt"/>
                <a:ea typeface="+mn-ea"/>
                <a:cs typeface="+mn-cs"/>
              </a:rPr>
              <a:t> An earlier study found that US veterans receiving high-dose opioid therapy were characterized by multiple pain problems and high levels of medical and psychiatric comorbidity.</a:t>
            </a:r>
            <a:r>
              <a:rPr lang="en-US" sz="1200" b="0" i="0" u="sng" kern="1200" baseline="30000">
                <a:solidFill>
                  <a:schemeClr val="tx1"/>
                </a:solidFill>
                <a:effectLst/>
                <a:latin typeface="+mn-lt"/>
                <a:ea typeface="+mn-ea"/>
                <a:cs typeface="+mn-cs"/>
                <a:hlinkClick r:id="rId4"/>
              </a:rPr>
              <a:t>37</a:t>
            </a:r>
            <a:r>
              <a:rPr lang="en-US" sz="1200" b="0" i="0" kern="1200">
                <a:solidFill>
                  <a:schemeClr val="tx1"/>
                </a:solidFill>
                <a:effectLst/>
                <a:latin typeface="+mn-lt"/>
                <a:ea typeface="+mn-ea"/>
                <a:cs typeface="+mn-cs"/>
              </a:rPr>
              <a:t> We have shown in a separate sample that high daily dose and opioid misuse predict continued use of opioid therapy after 90 days of daily use.</a:t>
            </a:r>
            <a:r>
              <a:rPr lang="en-US" sz="1200" b="0" i="0" u="sng" kern="1200" baseline="30000">
                <a:solidFill>
                  <a:schemeClr val="tx1"/>
                </a:solidFill>
                <a:effectLst/>
                <a:latin typeface="+mn-lt"/>
                <a:ea typeface="+mn-ea"/>
                <a:cs typeface="+mn-cs"/>
                <a:hlinkClick r:id="rId5"/>
              </a:rPr>
              <a:t>38</a:t>
            </a:r>
            <a:r>
              <a:rPr lang="en-US" sz="1200" b="0" i="0" kern="1200">
                <a:solidFill>
                  <a:schemeClr val="tx1"/>
                </a:solidFill>
                <a:effectLst/>
                <a:latin typeface="+mn-lt"/>
                <a:ea typeface="+mn-ea"/>
                <a:cs typeface="+mn-cs"/>
              </a:rPr>
              <a:t> Together, these past studies demonstrate that the patients selected for chronic high-dose opioid therapy have characteristics beyond the nature and intensity of their pain that may increase their risk of adverse outcomes.”</a:t>
            </a:r>
            <a:endParaRPr lang="en-US" sz="1200" b="0" i="0" kern="1200">
              <a:solidFill>
                <a:schemeClr val="tx1"/>
              </a:solidFill>
              <a:effectLst/>
              <a:latin typeface="+mn-lt"/>
            </a:endParaRP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Which brings us to #2 – Comorbid OUD frequently coexists with chronic pain. In a study of patients on opioid agonist MOUD, including methadone, which is a potent full agonist opioid with a long </a:t>
            </a:r>
            <a:r>
              <a:rPr lang="en-US"/>
              <a:t>half-life</a:t>
            </a:r>
            <a:r>
              <a:rPr lang="en-US" sz="1200" b="0" i="0" kern="1200">
                <a:solidFill>
                  <a:schemeClr val="tx1"/>
                </a:solidFill>
                <a:effectLst/>
                <a:latin typeface="+mn-lt"/>
                <a:ea typeface="+mn-ea"/>
                <a:cs typeface="+mn-cs"/>
              </a:rPr>
              <a:t>, half to the majority of patients report unmanaged chronic pain. Not surprisingly, pain is the #1 self-reported cause for misusing prescription opioids.</a:t>
            </a:r>
            <a:endParaRPr lang="en-US" sz="1200" b="0" i="0" kern="1200">
              <a:solidFill>
                <a:schemeClr val="tx1"/>
              </a:solidFill>
              <a:effectLst/>
              <a:latin typeface="+mn-lt"/>
            </a:endParaRPr>
          </a:p>
          <a:p>
            <a:endParaRPr lang="en-US" sz="1200" b="0" i="0" kern="1200">
              <a:solidFill>
                <a:schemeClr val="tx1"/>
              </a:solidFill>
              <a:effectLst/>
              <a:latin typeface="+mn-lt"/>
              <a:ea typeface="+mn-ea"/>
              <a:cs typeface="+mn-cs"/>
            </a:endParaRPr>
          </a:p>
          <a:p>
            <a:r>
              <a:rPr lang="en-US" sz="1200" b="0" i="0" kern="1200">
                <a:solidFill>
                  <a:schemeClr val="tx1"/>
                </a:solidFill>
                <a:effectLst/>
                <a:latin typeface="+mn-lt"/>
                <a:ea typeface="+mn-ea"/>
                <a:cs typeface="+mn-cs"/>
              </a:rPr>
              <a:t>What does all of this mean??? There is a lot more going on with patients with pain with opioid use disorder and with patients who tend to experience a need for higher doses of prescription opioids, usually being patients with risk factors for developing opioids use disorder. </a:t>
            </a:r>
            <a:endParaRPr lang="en-US" sz="1200" b="0" i="0" kern="1200">
              <a:solidFill>
                <a:schemeClr val="tx1"/>
              </a:solidFill>
              <a:effectLst/>
              <a:latin typeface="+mn-lt"/>
            </a:endParaRPr>
          </a:p>
          <a:p>
            <a:endParaRPr lang="en-US"/>
          </a:p>
          <a:p>
            <a:r>
              <a:rPr lang="en-US"/>
              <a:t>Therefore, you need to have expertise in the fundamentals of the pain diagnosis regarding opioid responsiveness.</a:t>
            </a:r>
            <a:r>
              <a:rPr lang="en-US" sz="1200" b="0" i="0" kern="1200">
                <a:solidFill>
                  <a:schemeClr val="tx1"/>
                </a:solidFill>
                <a:effectLst/>
                <a:latin typeface="+mn-lt"/>
                <a:ea typeface="+mn-ea"/>
                <a:cs typeface="+mn-cs"/>
              </a:rPr>
              <a:t> </a:t>
            </a:r>
            <a:r>
              <a:rPr lang="en-US" err="1"/>
              <a:t>Nociplastic</a:t>
            </a:r>
            <a:r>
              <a:rPr lang="en-US"/>
              <a:t> chronic pain syndromes, if they be primary chronic pain like fibromyalgia or chronic low back pain or secondary chronic pain like post-</a:t>
            </a:r>
            <a:r>
              <a:rPr lang="en-US" err="1"/>
              <a:t>surgic</a:t>
            </a:r>
            <a:r>
              <a:rPr lang="en-US"/>
              <a:t>al pain or chronic pain after cancer treatment, are not indications for starting or adding opioids. Nociceptive and neuropathic pain can respond to opioid titrations or initiations. </a:t>
            </a:r>
            <a:r>
              <a:rPr lang="en-US" sz="1200" b="0" i="0" kern="1200">
                <a:solidFill>
                  <a:schemeClr val="tx1"/>
                </a:solidFill>
                <a:effectLst/>
                <a:latin typeface="+mn-lt"/>
                <a:ea typeface="+mn-ea"/>
                <a:cs typeface="+mn-cs"/>
              </a:rPr>
              <a:t>However, without this foundational understanding, you will be at a loss for a patient with complex severe pain and a substance use disorder</a:t>
            </a:r>
            <a:r>
              <a:rPr lang="en-US"/>
              <a:t>. Pain diagnoses are not the focus of this lecture, but be sure you have expertise in pain before managing a person with both an opioid use disorder and pain </a:t>
            </a:r>
          </a:p>
        </p:txBody>
      </p:sp>
    </p:spTree>
    <p:extLst>
      <p:ext uri="{BB962C8B-B14F-4D97-AF65-F5344CB8AC3E}">
        <p14:creationId xmlns:p14="http://schemas.microsoft.com/office/powerpoint/2010/main" val="42791594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18583694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8094702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7351734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11789998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2547147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br>
              <a:rPr lang="en-US"/>
            </a:br>
            <a:r>
              <a:rPr lang="en-US"/>
              <a:t>FACILITATOR: </a:t>
            </a:r>
          </a:p>
          <a:p>
            <a:endParaRPr lang="en-US"/>
          </a:p>
          <a:p>
            <a:pPr marL="171450" indent="-171450">
              <a:buFont typeface="Arial"/>
              <a:buChar char="•"/>
            </a:pPr>
            <a:r>
              <a:rPr lang="en-US"/>
              <a:t>Abbreviations: </a:t>
            </a:r>
          </a:p>
          <a:p>
            <a:pPr marL="628650" lvl="1" indent="-171450">
              <a:buFont typeface="Courier New"/>
              <a:buChar char="o"/>
            </a:pPr>
            <a:r>
              <a:rPr lang="en-US"/>
              <a:t>Bs, Brain Stem; </a:t>
            </a:r>
            <a:r>
              <a:rPr lang="en-US" err="1"/>
              <a:t>Cb</a:t>
            </a:r>
            <a:r>
              <a:rPr lang="en-US"/>
              <a:t>, Cerebellum; </a:t>
            </a:r>
            <a:r>
              <a:rPr lang="en-US" err="1"/>
              <a:t>Crb</a:t>
            </a:r>
            <a:r>
              <a:rPr lang="en-US"/>
              <a:t>, Cerebrum; </a:t>
            </a:r>
            <a:r>
              <a:rPr lang="en-US" err="1"/>
              <a:t>Cctx</a:t>
            </a:r>
            <a:r>
              <a:rPr lang="en-US"/>
              <a:t>, Cingulate cortex; Cc, Corpus Callosum; GP, Globus Pallidus; Hippo, Hippocampus; HTH, Hypothalamus; Ip, Insula and putamen; </a:t>
            </a:r>
            <a:r>
              <a:rPr lang="en-US" err="1"/>
              <a:t>NAc</a:t>
            </a:r>
            <a:r>
              <a:rPr lang="en-US"/>
              <a:t>, Nucleus </a:t>
            </a:r>
            <a:r>
              <a:rPr lang="en-US" err="1"/>
              <a:t>Accumbens</a:t>
            </a:r>
            <a:r>
              <a:rPr lang="en-US"/>
              <a:t>; PFC, Prefrontal Cortex.</a:t>
            </a:r>
          </a:p>
          <a:p>
            <a:pPr marL="628650" lvl="1" indent="-171450">
              <a:buFont typeface="Courier New"/>
              <a:buChar char="o"/>
            </a:pPr>
            <a:r>
              <a:rPr lang="en-US">
                <a:ea typeface="Calibri"/>
                <a:cs typeface="Calibri"/>
              </a:rPr>
              <a:t>Oxycodone: </a:t>
            </a:r>
            <a:r>
              <a:rPr lang="en-US"/>
              <a:t>Leukoencephalopathy, cerebellar and GP lesions. cerebellar edema, cerebellar hypoattenuation</a:t>
            </a:r>
            <a:endParaRPr lang="en-US">
              <a:ea typeface="Calibri"/>
              <a:cs typeface="Calibri"/>
            </a:endParaRPr>
          </a:p>
          <a:p>
            <a:pPr marL="171450" indent="-171450">
              <a:buFont typeface="Arial"/>
              <a:buChar char="•"/>
            </a:pPr>
            <a:r>
              <a:rPr lang="en-US">
                <a:ea typeface="Calibri"/>
                <a:cs typeface="Calibri"/>
              </a:rPr>
              <a:t>This is a figure illustrating the long-term chronic effects of various opioid intoxication on the brain over time causing degeneration of these brain </a:t>
            </a:r>
            <a:r>
              <a:rPr lang="en-US" err="1">
                <a:ea typeface="Calibri"/>
                <a:cs typeface="Calibri"/>
              </a:rPr>
              <a:t>struc</a:t>
            </a:r>
            <a:r>
              <a:rPr lang="en-US">
                <a:ea typeface="Calibri"/>
                <a:cs typeface="Calibri"/>
              </a:rPr>
              <a:t>tures. You can see that partial agonist opioids like methadone affect the brain less than full agonist opioids. </a:t>
            </a:r>
          </a:p>
          <a:p>
            <a:pPr marL="171450" indent="-171450">
              <a:buFont typeface="Arial"/>
              <a:buChar char="•"/>
            </a:pPr>
            <a:r>
              <a:rPr lang="en-US">
                <a:ea typeface="Calibri"/>
                <a:cs typeface="Calibri"/>
              </a:rPr>
              <a:t>I often find that explaining to patients that LTOT changes the brain and that this is not their fault. This is unfortunately a side effect. This is why we should try using all of the other tools in our tool belt to build a comprehensive and multi-modal pain management strategy. However, if we need to use opioids, </a:t>
            </a:r>
            <a:r>
              <a:rPr lang="en-US" err="1">
                <a:ea typeface="Calibri"/>
                <a:cs typeface="Calibri"/>
              </a:rPr>
              <a:t>tha</a:t>
            </a:r>
            <a:r>
              <a:rPr lang="en-US">
                <a:ea typeface="Calibri"/>
                <a:cs typeface="Calibri"/>
              </a:rPr>
              <a:t>t is ok. Sometimes we have to—especially in cancer-related pain that is very difficult to treat and very dynamic. I often find that setting expectations BEFORE initiating opioid therapy is important. Covering questions like:</a:t>
            </a:r>
          </a:p>
          <a:p>
            <a:pPr marL="628650" lvl="1" indent="-171450">
              <a:buFont typeface="Courier New"/>
              <a:buChar char="o"/>
            </a:pPr>
            <a:r>
              <a:rPr lang="en-US">
                <a:ea typeface="Calibri"/>
                <a:cs typeface="Calibri"/>
              </a:rPr>
              <a:t>How long do I anticipate a patient will need to be on opioids for?</a:t>
            </a:r>
          </a:p>
          <a:p>
            <a:pPr marL="628650" lvl="1" indent="-171450">
              <a:buFont typeface="Courier New"/>
              <a:buChar char="o"/>
            </a:pPr>
            <a:r>
              <a:rPr lang="en-US">
                <a:ea typeface="Calibri"/>
                <a:cs typeface="Calibri"/>
              </a:rPr>
              <a:t>Completing screening questions (ORT, CAGEAID) and being </a:t>
            </a:r>
            <a:r>
              <a:rPr lang="en-US" err="1">
                <a:ea typeface="Calibri"/>
                <a:cs typeface="Calibri"/>
              </a:rPr>
              <a:t>intentiona</a:t>
            </a:r>
            <a:r>
              <a:rPr lang="en-US">
                <a:ea typeface="Calibri"/>
                <a:cs typeface="Calibri"/>
              </a:rPr>
              <a:t>l about choosing a specific opioid (partial agonist opioid vs full agonist opioid initially)</a:t>
            </a:r>
          </a:p>
          <a:p>
            <a:pPr marL="171450" indent="-171450">
              <a:buFont typeface="Arial"/>
              <a:buChar char="•"/>
            </a:pPr>
            <a:r>
              <a:rPr lang="en-US">
                <a:ea typeface="Calibri"/>
                <a:cs typeface="Calibri"/>
              </a:rPr>
              <a:t>Continually reassessing the need for opioid </a:t>
            </a:r>
            <a:r>
              <a:rPr lang="en-US" err="1">
                <a:ea typeface="Calibri"/>
                <a:cs typeface="Calibri"/>
              </a:rPr>
              <a:t>therap</a:t>
            </a:r>
            <a:r>
              <a:rPr lang="en-US">
                <a:ea typeface="Calibri"/>
                <a:cs typeface="Calibri"/>
              </a:rPr>
              <a:t>y is important to mitigate LTOT risks</a:t>
            </a:r>
          </a:p>
          <a:p>
            <a:pPr marL="171450" indent="-171450">
              <a:buFont typeface="Arial"/>
              <a:buChar char="•"/>
            </a:pPr>
            <a:endParaRPr lang="en-US">
              <a:ea typeface="Calibri"/>
              <a:cs typeface="Calibri"/>
            </a:endParaRPr>
          </a:p>
          <a:p>
            <a:pPr marL="171450" indent="-171450">
              <a:buFont typeface="Arial"/>
              <a:buChar char="•"/>
            </a:pPr>
            <a:endParaRPr lang="en-US">
              <a:ea typeface="Calibri"/>
              <a:cs typeface="Calibri"/>
            </a:endParaRPr>
          </a:p>
        </p:txBody>
      </p:sp>
    </p:spTree>
    <p:extLst>
      <p:ext uri="{BB962C8B-B14F-4D97-AF65-F5344CB8AC3E}">
        <p14:creationId xmlns:p14="http://schemas.microsoft.com/office/powerpoint/2010/main" val="35750555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3964539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9960936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9899448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ca4d0d5a39_0_57: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ca4d0d5a39_0_57: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r>
              <a:rPr lang="en-US">
                <a:cs typeface="Calibri"/>
              </a:rPr>
              <a:t>Presenter: KN</a:t>
            </a:r>
          </a:p>
          <a:p>
            <a:r>
              <a:rPr lang="en-US">
                <a:cs typeface="Calibri"/>
              </a:rPr>
              <a:t>FACILITATOR: However, the caution with opioid for chronic pain after tissue injury already occurred is that the allostatic response, or adaptation to exogenous opioid administration intended to decrease pain, is that too much blunting of pain can cause the body to reset the pain threshold and we will develop tolerance and at worse, hyperalgesia.</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Presenter: KN</a:t>
            </a:r>
            <a:endParaRPr lang="en-US"/>
          </a:p>
          <a:p>
            <a:r>
              <a:rPr lang="en-US">
                <a:latin typeface="Calibri"/>
                <a:ea typeface="Calibri"/>
                <a:cs typeface="Calibri"/>
              </a:rPr>
              <a:t>FACILITATOR: </a:t>
            </a:r>
            <a:endParaRPr lang="en-US"/>
          </a:p>
          <a:p>
            <a:pPr marL="171450" indent="-171450">
              <a:buFont typeface="Arial"/>
              <a:buChar char="•"/>
            </a:pPr>
            <a:r>
              <a:rPr lang="en-US">
                <a:latin typeface="Calibri"/>
                <a:ea typeface="Calibri"/>
                <a:cs typeface="Calibri"/>
              </a:rPr>
              <a:t>The top right figure by Ferrer-Perez et al. Is a diagram of the</a:t>
            </a:r>
            <a:r>
              <a:rPr lang="en-US">
                <a:solidFill>
                  <a:srgbClr val="222222"/>
                </a:solidFill>
              </a:rPr>
              <a:t> progression of drug-consumption motivation from a state of positive reinforcement to the maintenance of consumption for relief of discomfort (negative reinforcement).</a:t>
            </a:r>
            <a:endParaRPr lang="en-US">
              <a:latin typeface="Calibri"/>
              <a:ea typeface="Calibri"/>
              <a:cs typeface="Calibri"/>
            </a:endParaRPr>
          </a:p>
        </p:txBody>
      </p:sp>
    </p:spTree>
    <p:extLst>
      <p:ext uri="{BB962C8B-B14F-4D97-AF65-F5344CB8AC3E}">
        <p14:creationId xmlns:p14="http://schemas.microsoft.com/office/powerpoint/2010/main" val="14838651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34277915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a:p>
            <a:r>
              <a:rPr lang="en-US">
                <a:latin typeface="Calibri"/>
                <a:ea typeface="Calibri"/>
                <a:cs typeface="Calibri"/>
              </a:rPr>
              <a:t>FACILITATOR: High yield concept for clinical practice! </a:t>
            </a:r>
            <a:endParaRPr lang="en-US"/>
          </a:p>
        </p:txBody>
      </p:sp>
    </p:spTree>
    <p:extLst>
      <p:ext uri="{BB962C8B-B14F-4D97-AF65-F5344CB8AC3E}">
        <p14:creationId xmlns:p14="http://schemas.microsoft.com/office/powerpoint/2010/main" val="20856166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32975664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18456614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51594-6A4E-58E7-2E3E-4FA3C27A76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219FF7-445E-0CC2-FA4A-B5E7C55C55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93B9D6-755A-04AA-6A77-64BFFAD7947B}"/>
              </a:ext>
            </a:extLst>
          </p:cNvPr>
          <p:cNvSpPr>
            <a:spLocks noGrp="1"/>
          </p:cNvSpPr>
          <p:nvPr>
            <p:ph type="body" idx="1"/>
          </p:nvPr>
        </p:nvSpPr>
        <p:spPr/>
        <p:txBody>
          <a:bodyPr/>
          <a:lstStyle/>
          <a:p>
            <a:r>
              <a:rPr lang="en-US"/>
              <a:t>Presenter: VS</a:t>
            </a:r>
          </a:p>
        </p:txBody>
      </p:sp>
    </p:spTree>
    <p:extLst>
      <p:ext uri="{BB962C8B-B14F-4D97-AF65-F5344CB8AC3E}">
        <p14:creationId xmlns:p14="http://schemas.microsoft.com/office/powerpoint/2010/main" val="13879868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VS</a:t>
            </a:r>
          </a:p>
        </p:txBody>
      </p:sp>
    </p:spTree>
    <p:extLst>
      <p:ext uri="{BB962C8B-B14F-4D97-AF65-F5344CB8AC3E}">
        <p14:creationId xmlns:p14="http://schemas.microsoft.com/office/powerpoint/2010/main" val="792482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VS</a:t>
            </a:r>
          </a:p>
        </p:txBody>
      </p:sp>
    </p:spTree>
    <p:extLst>
      <p:ext uri="{BB962C8B-B14F-4D97-AF65-F5344CB8AC3E}">
        <p14:creationId xmlns:p14="http://schemas.microsoft.com/office/powerpoint/2010/main" val="13123474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3822645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VS</a:t>
            </a:r>
          </a:p>
        </p:txBody>
      </p:sp>
    </p:spTree>
    <p:extLst>
      <p:ext uri="{BB962C8B-B14F-4D97-AF65-F5344CB8AC3E}">
        <p14:creationId xmlns:p14="http://schemas.microsoft.com/office/powerpoint/2010/main" val="37208491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VS</a:t>
            </a:r>
          </a:p>
          <a:p>
            <a:r>
              <a:rPr lang="en-US">
                <a:latin typeface="Calibri"/>
                <a:ea typeface="Calibri"/>
                <a:cs typeface="Calibri"/>
              </a:rPr>
              <a:t>FACILIATATOR:</a:t>
            </a:r>
            <a:endParaRPr lang="en-US"/>
          </a:p>
          <a:p>
            <a:r>
              <a:rPr lang="en-US">
                <a:latin typeface="Calibri"/>
                <a:ea typeface="Calibri"/>
                <a:cs typeface="Calibri"/>
              </a:rPr>
              <a:t>High yield for the boards!</a:t>
            </a:r>
          </a:p>
        </p:txBody>
      </p:sp>
    </p:spTree>
    <p:extLst>
      <p:ext uri="{BB962C8B-B14F-4D97-AF65-F5344CB8AC3E}">
        <p14:creationId xmlns:p14="http://schemas.microsoft.com/office/powerpoint/2010/main" val="6577977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0:notes"/>
          <p:cNvSpPr>
            <a:spLocks noGrp="1" noRot="1" noChangeAspect="1"/>
          </p:cNvSpPr>
          <p:nvPr>
            <p:ph type="sldImg" idx="2"/>
          </p:nvPr>
        </p:nvSpPr>
        <p:spPr>
          <a:xfrm>
            <a:off x="4445000" y="393700"/>
            <a:ext cx="3505200" cy="19716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8" name="Google Shape;158;p10:notes"/>
          <p:cNvSpPr txBox="1">
            <a:spLocks noGrp="1"/>
          </p:cNvSpPr>
          <p:nvPr>
            <p:ph type="body" idx="1"/>
          </p:nvPr>
        </p:nvSpPr>
        <p:spPr>
          <a:xfrm>
            <a:off x="1239520" y="2497455"/>
            <a:ext cx="9916160" cy="2366010"/>
          </a:xfrm>
          <a:prstGeom prst="rect">
            <a:avLst/>
          </a:prstGeom>
          <a:noFill/>
          <a:ln>
            <a:noFill/>
          </a:ln>
        </p:spPr>
        <p:txBody>
          <a:bodyPr spcFirstLastPara="1" wrap="square" lIns="93162" tIns="93162" rIns="93162" bIns="93162" anchor="t" anchorCtr="0">
            <a:noAutofit/>
          </a:bodyPr>
          <a:lstStyle/>
          <a:p>
            <a:r>
              <a:rPr lang="en-US"/>
              <a:t>Presenter: VS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VS</a:t>
            </a:r>
          </a:p>
          <a:p>
            <a:r>
              <a:rPr lang="en-US">
                <a:ea typeface="Calibri"/>
                <a:cs typeface="Calibri"/>
              </a:rPr>
              <a:t>Higher risk of overdose at OME &gt;50</a:t>
            </a:r>
            <a:endParaRPr lang="en-US"/>
          </a:p>
        </p:txBody>
      </p:sp>
    </p:spTree>
    <p:extLst>
      <p:ext uri="{BB962C8B-B14F-4D97-AF65-F5344CB8AC3E}">
        <p14:creationId xmlns:p14="http://schemas.microsoft.com/office/powerpoint/2010/main" val="17898838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VS</a:t>
            </a:r>
          </a:p>
        </p:txBody>
      </p:sp>
    </p:spTree>
    <p:extLst>
      <p:ext uri="{BB962C8B-B14F-4D97-AF65-F5344CB8AC3E}">
        <p14:creationId xmlns:p14="http://schemas.microsoft.com/office/powerpoint/2010/main" val="12117805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VS</a:t>
            </a:r>
          </a:p>
          <a:p>
            <a:r>
              <a:rPr lang="en-US"/>
              <a:t>FACILITATOR:</a:t>
            </a:r>
          </a:p>
          <a:p>
            <a:pPr marL="171450" indent="-171450">
              <a:buFont typeface="Arial"/>
              <a:buChar char="•"/>
            </a:pPr>
            <a:r>
              <a:rPr lang="en-US"/>
              <a:t>The ORT is meant to supplement other risk assessments or to diagnose a substance use disorder. </a:t>
            </a:r>
            <a:r>
              <a:rPr lang="en-US" i="1" u="sng"/>
              <a:t>It is not meant to predict abuse or addiction but to provide the clinician a sense of the probability the patient will display aberrant drug related behavior within a year if prescribed an opioid.</a:t>
            </a:r>
            <a:r>
              <a:rPr lang="en-US"/>
              <a:t> Sometimes patients will not be honest and can provide incomplete or wrong answers. However, if they provide false information, it usually becomes apparent after a few visits and getting to know the patient. </a:t>
            </a:r>
          </a:p>
          <a:p>
            <a:pPr marL="171450" indent="-171450">
              <a:buFont typeface="Arial"/>
              <a:buChar char="•"/>
            </a:pPr>
            <a:endParaRPr lang="en-US">
              <a:ea typeface="Calibri" panose="020F0502020204030204"/>
              <a:cs typeface="Calibri" panose="020F0502020204030204"/>
            </a:endParaRPr>
          </a:p>
          <a:p>
            <a:pPr marL="171450" indent="-171450">
              <a:buFont typeface="Arial"/>
              <a:buChar char="•"/>
            </a:pPr>
            <a:r>
              <a:rPr lang="en-US" b="1" i="1">
                <a:ea typeface="Calibri" panose="020F0502020204030204"/>
                <a:cs typeface="Calibri" panose="020F0502020204030204"/>
              </a:rPr>
              <a:t>Note newer ORT-OUD-- </a:t>
            </a:r>
            <a:r>
              <a:rPr lang="en-US" b="1" i="1"/>
              <a:t>This revision of the ORT removes the preadolescent sexual abuse item and all sex-based weighting on the basis of new evidence.</a:t>
            </a:r>
          </a:p>
          <a:p>
            <a:endParaRPr lang="en-US">
              <a:ea typeface="Calibri" panose="020F0502020204030204"/>
              <a:cs typeface="Calibri" panose="020F0502020204030204"/>
            </a:endParaRPr>
          </a:p>
        </p:txBody>
      </p:sp>
    </p:spTree>
    <p:extLst>
      <p:ext uri="{BB962C8B-B14F-4D97-AF65-F5344CB8AC3E}">
        <p14:creationId xmlns:p14="http://schemas.microsoft.com/office/powerpoint/2010/main" val="728931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VS</a:t>
            </a:r>
          </a:p>
          <a:p>
            <a:r>
              <a:rPr lang="en-US"/>
              <a:t>FACILITATOR:</a:t>
            </a:r>
          </a:p>
          <a:p>
            <a:pPr marL="171450" indent="-171450">
              <a:buFont typeface="Arial"/>
              <a:buChar char="•"/>
            </a:pPr>
            <a:r>
              <a:rPr lang="en-US"/>
              <a:t>SOAPP-R is a Screener and Opioid Assessment for Patients with Pain-Revised, a tool used to assess a patient's risk for opioid misuse and to determine the appropriate level of monitoring for long-term opioid therapy. It's a 24-item self-report instrument. </a:t>
            </a:r>
          </a:p>
          <a:p>
            <a:pPr lvl="1" indent="-171450">
              <a:buFont typeface="Courier New"/>
              <a:buChar char="o"/>
            </a:pPr>
            <a:r>
              <a:rPr lang="en-US"/>
              <a:t>Original: proprietary 14-item form, captures primary determinants of aberrant drug-related behaviors</a:t>
            </a:r>
            <a:endParaRPr lang="en-US">
              <a:cs typeface="+mn-lt"/>
            </a:endParaRPr>
          </a:p>
          <a:p>
            <a:endParaRPr lang="en-US">
              <a:ea typeface="Calibri"/>
              <a:cs typeface="Calibri"/>
            </a:endParaRPr>
          </a:p>
          <a:p>
            <a:endParaRPr lang="en-US">
              <a:ea typeface="Calibri"/>
              <a:cs typeface="Calibri"/>
            </a:endParaRPr>
          </a:p>
          <a:p>
            <a:endParaRPr lang="en-US">
              <a:ea typeface="Calibri"/>
              <a:cs typeface="Calibri"/>
            </a:endParaRPr>
          </a:p>
        </p:txBody>
      </p:sp>
    </p:spTree>
    <p:extLst>
      <p:ext uri="{BB962C8B-B14F-4D97-AF65-F5344CB8AC3E}">
        <p14:creationId xmlns:p14="http://schemas.microsoft.com/office/powerpoint/2010/main" val="12780640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VS</a:t>
            </a:r>
          </a:p>
          <a:p>
            <a:r>
              <a:rPr lang="en-US"/>
              <a:t>FACILITATOR:</a:t>
            </a:r>
          </a:p>
          <a:p>
            <a:pPr marL="171450" indent="-171450">
              <a:buFont typeface="Arial"/>
              <a:buChar char="•"/>
            </a:pPr>
            <a:r>
              <a:rPr lang="en-US"/>
              <a:t>Predicts which chronic noncancer pain patients will have effective analgesia and be compliant with long-term opioid maintenance treatment. </a:t>
            </a:r>
            <a:endParaRPr lang="en-US">
              <a:ea typeface="Calibri"/>
              <a:cs typeface="Calibri"/>
            </a:endParaRPr>
          </a:p>
          <a:p>
            <a:pPr marL="171450" indent="-171450">
              <a:buFont typeface="Arial"/>
              <a:buChar char="•"/>
            </a:pPr>
            <a:r>
              <a:rPr lang="en-US"/>
              <a:t>The DIRE Score is meant to be applied to patients with chronic noncancer pain who either are already using opioid analgesics or who are being considered for such therapy. It consists of four factors that are rated separately and then added up to form the DIRE Score: Diagnosis, Intractability, Risk, and Efficacy. The Risk factor is further broken down into four subcategories that are individually rated and added together to arrive at the Risk score. The Risk subcategories are: Psychological Health, Chemical Health, Reliability, and Social Support. </a:t>
            </a:r>
            <a:endParaRPr lang="en-US">
              <a:ea typeface="Calibri"/>
              <a:cs typeface="Calibri"/>
            </a:endParaRPr>
          </a:p>
          <a:p>
            <a:pPr marL="171450" indent="-171450">
              <a:buFont typeface="Arial"/>
              <a:buChar char="•"/>
            </a:pPr>
            <a:r>
              <a:rPr lang="en-US"/>
              <a:t>Sensitivity and specificity of the DIRE Score for predicting patient compliance were 94% and 87%, respectively. For efficacy, sensitivity and specificity were 81% and 76%. For disposition, the sensitivity and specificity were 86% and 73%. Intraclass correlation was 0.94 for interrater reliability and 0.95 for </a:t>
            </a:r>
            <a:r>
              <a:rPr lang="en-US" err="1"/>
              <a:t>intrarater</a:t>
            </a:r>
            <a:r>
              <a:rPr lang="en-US"/>
              <a:t> reliability.</a:t>
            </a:r>
            <a:endParaRPr lang="en-US">
              <a:ea typeface="Calibri"/>
              <a:cs typeface="Calibri"/>
            </a:endParaRPr>
          </a:p>
          <a:p>
            <a:pPr marL="171450" indent="-171450">
              <a:buFont typeface="Arial"/>
              <a:buChar char="•"/>
            </a:pPr>
            <a:endParaRPr lang="en-US"/>
          </a:p>
        </p:txBody>
      </p:sp>
    </p:spTree>
    <p:extLst>
      <p:ext uri="{BB962C8B-B14F-4D97-AF65-F5344CB8AC3E}">
        <p14:creationId xmlns:p14="http://schemas.microsoft.com/office/powerpoint/2010/main" val="17289496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VS</a:t>
            </a:r>
          </a:p>
        </p:txBody>
      </p:sp>
    </p:spTree>
    <p:extLst>
      <p:ext uri="{BB962C8B-B14F-4D97-AF65-F5344CB8AC3E}">
        <p14:creationId xmlns:p14="http://schemas.microsoft.com/office/powerpoint/2010/main" val="39628580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B5906-E129-32F7-3202-376C8DF44A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3183ED-F3A6-28F3-E627-380CB20316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9F58BE-FD6A-AFEA-7224-D8D902494E87}"/>
              </a:ext>
            </a:extLst>
          </p:cNvPr>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375060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C0DA8-FF69-4EE1-3878-9AD3FBE0A3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1ED6CC-DFF9-2C43-33E4-10E7057CF9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D7381C-9DBC-A8E2-B7A5-6CD39CD8CB76}"/>
              </a:ext>
            </a:extLst>
          </p:cNvPr>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33677894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Presenter: KN</a:t>
            </a:r>
          </a:p>
        </p:txBody>
      </p:sp>
    </p:spTree>
    <p:extLst>
      <p:ext uri="{BB962C8B-B14F-4D97-AF65-F5344CB8AC3E}">
        <p14:creationId xmlns:p14="http://schemas.microsoft.com/office/powerpoint/2010/main" val="3084679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Presenter KN: </a:t>
            </a:r>
            <a:endParaRPr lang="en-US"/>
          </a:p>
          <a:p>
            <a:r>
              <a:rPr lang="en-US">
                <a:cs typeface="Calibri"/>
              </a:rPr>
              <a:t>FACILITATOR: So, in the opioid pain management context, naming the error of thinking that chronic pain is a "pain problem" and correcting it to an "opioid problem" is key. The neurobiology in the brain is the same, but the approach is different. It is not "relapse prevention planning" and "people, places, and things" we talk about to maintain recovery from OUD,</a:t>
            </a:r>
            <a:r>
              <a:rPr lang="en-US" i="1">
                <a:cs typeface="Calibri"/>
              </a:rPr>
              <a:t> it is the acceptance of pain and physical rehabilitation efforts to recovery from chronic pain.</a:t>
            </a:r>
            <a:endParaRPr lang="en-US"/>
          </a:p>
        </p:txBody>
      </p:sp>
    </p:spTree>
    <p:extLst>
      <p:ext uri="{BB962C8B-B14F-4D97-AF65-F5344CB8AC3E}">
        <p14:creationId xmlns:p14="http://schemas.microsoft.com/office/powerpoint/2010/main" val="14633289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28213743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72011918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a:p>
            <a:endParaRPr lang="en-US"/>
          </a:p>
        </p:txBody>
      </p:sp>
    </p:spTree>
    <p:extLst>
      <p:ext uri="{BB962C8B-B14F-4D97-AF65-F5344CB8AC3E}">
        <p14:creationId xmlns:p14="http://schemas.microsoft.com/office/powerpoint/2010/main" val="6516650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77D33-2127-81A5-F60A-A38C914C6D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EA6F19-D0B8-03AA-B745-2785B85BDB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8874D5-5EB9-AAB9-4F96-13FC9602855A}"/>
              </a:ext>
            </a:extLst>
          </p:cNvPr>
          <p:cNvSpPr>
            <a:spLocks noGrp="1"/>
          </p:cNvSpPr>
          <p:nvPr>
            <p:ph type="body" idx="1"/>
          </p:nvPr>
        </p:nvSpPr>
        <p:spPr/>
        <p:txBody>
          <a:bodyPr/>
          <a:lstStyle/>
          <a:p>
            <a:r>
              <a:rPr lang="en-US"/>
              <a:t>Presenter: KN</a:t>
            </a:r>
          </a:p>
          <a:p>
            <a:endParaRPr lang="en-US"/>
          </a:p>
        </p:txBody>
      </p:sp>
    </p:spTree>
    <p:extLst>
      <p:ext uri="{BB962C8B-B14F-4D97-AF65-F5344CB8AC3E}">
        <p14:creationId xmlns:p14="http://schemas.microsoft.com/office/powerpoint/2010/main" val="4415902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38728059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2ca4d0d5a39_1_32:notes"/>
          <p:cNvSpPr txBox="1">
            <a:spLocks noGrp="1"/>
          </p:cNvSpPr>
          <p:nvPr>
            <p:ph type="body" idx="1"/>
          </p:nvPr>
        </p:nvSpPr>
        <p:spPr>
          <a:xfrm>
            <a:off x="685800" y="4343378"/>
            <a:ext cx="5486400" cy="4114800"/>
          </a:xfrm>
          <a:prstGeom prst="rect">
            <a:avLst/>
          </a:prstGeom>
        </p:spPr>
        <p:txBody>
          <a:bodyPr spcFirstLastPara="1" wrap="square" lIns="91425" tIns="91425" rIns="91425" bIns="91425" anchor="t" anchorCtr="0">
            <a:noAutofit/>
          </a:bodyPr>
          <a:lstStyle/>
          <a:p>
            <a:r>
              <a:rPr lang="en-US"/>
              <a:t>Presenter: KN</a:t>
            </a:r>
          </a:p>
          <a:p>
            <a:r>
              <a:rPr lang="en-US"/>
              <a:t>FACILITATOR:</a:t>
            </a:r>
          </a:p>
          <a:p>
            <a:r>
              <a:rPr lang="en-US"/>
              <a:t>This is a visual of the 7 Ps framework. In the 7Ps framework, we emphasize the main 4Ps as they consider the all the co-occurring conditions and what the recommended best treatment option would be. Then, with the outer 3Ps, we adapt the recommendation based on social determinants of health. It is important to visualize it this way, as a common point of frustration is to follow the lead of what is easiest and then be reactive to instability. </a:t>
            </a:r>
          </a:p>
        </p:txBody>
      </p:sp>
      <p:sp>
        <p:nvSpPr>
          <p:cNvPr id="198" name="Google Shape;198;g2ca4d0d5a39_1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a:p>
            <a:r>
              <a:rPr lang="en-US">
                <a:latin typeface="Calibri"/>
                <a:ea typeface="Calibri"/>
                <a:cs typeface="Calibri"/>
              </a:rPr>
              <a:t>FACILITATOR:</a:t>
            </a:r>
            <a:endParaRPr lang="en-US">
              <a:latin typeface="Aptos" panose="02110004020202020204"/>
              <a:ea typeface="Calibri"/>
              <a:cs typeface="Calibri"/>
            </a:endParaRPr>
          </a:p>
          <a:p>
            <a:r>
              <a:rPr lang="en-US">
                <a:latin typeface="Calibri"/>
                <a:ea typeface="Calibri"/>
                <a:cs typeface="Calibri"/>
              </a:rPr>
              <a:t>Using the 7Ps framework, you can organize all the considerations about the patient, their risky use of substances including their controlled medications, their underlying serious illness diagnosis and the symptoms related to that diagnosis, and their social facilitators vs barriers to treatment plans. </a:t>
            </a:r>
            <a:endParaRPr lang="en-US"/>
          </a:p>
          <a:p>
            <a:endParaRPr lang="en-US">
              <a:latin typeface="Calibri"/>
              <a:ea typeface="Calibri"/>
              <a:cs typeface="Calibri"/>
            </a:endParaRPr>
          </a:p>
          <a:p>
            <a:r>
              <a:rPr lang="en-US">
                <a:latin typeface="Calibri"/>
                <a:ea typeface="Calibri"/>
                <a:cs typeface="Calibri"/>
              </a:rPr>
              <a:t>It is easy to fall into the trap of "exceptions for hospice and palliative care" to the rule of evidence-based practice where outcomes studied are usually about mortality. However, by methodically applying this framework, the clinical rationale of the plan becomes clear for the entire interprofessional team of clinicians where compassion bias, decision fatigue, and stigma may cloud our judgment.</a:t>
            </a:r>
          </a:p>
          <a:p>
            <a:endParaRPr lang="en-US">
              <a:latin typeface="Calibri"/>
              <a:ea typeface="Calibri"/>
              <a:cs typeface="Calibri"/>
            </a:endParaRPr>
          </a:p>
          <a:p>
            <a:r>
              <a:rPr lang="en-US">
                <a:latin typeface="Calibri"/>
                <a:ea typeface="Calibri"/>
                <a:cs typeface="Calibri"/>
              </a:rPr>
              <a:t>In general, you have separate tasks when developing plans that will involve high risk controlled medications</a:t>
            </a:r>
          </a:p>
          <a:p>
            <a:pPr marL="228600" indent="-228600">
              <a:buAutoNum type="arabicParenR"/>
            </a:pPr>
            <a:r>
              <a:rPr lang="en-US">
                <a:latin typeface="Calibri"/>
                <a:ea typeface="Calibri"/>
                <a:cs typeface="Calibri"/>
              </a:rPr>
              <a:t>Make a diagnosis about the substance use and substance use disorders</a:t>
            </a:r>
          </a:p>
          <a:p>
            <a:pPr marL="228600" indent="-228600">
              <a:buAutoNum type="arabicParenR"/>
            </a:pPr>
            <a:r>
              <a:rPr lang="en-US">
                <a:latin typeface="Calibri"/>
                <a:ea typeface="Calibri"/>
                <a:cs typeface="Calibri"/>
              </a:rPr>
              <a:t>Make a diagnosis about the pain and symptoms regarding the underlying pathophysiology, not the underlying medical condition, but the pathophysiology of why the person is experiencing the symptoms</a:t>
            </a:r>
          </a:p>
          <a:p>
            <a:pPr marL="228600" indent="-228600">
              <a:buAutoNum type="arabicParenR"/>
            </a:pPr>
            <a:r>
              <a:rPr lang="en-US">
                <a:latin typeface="Calibri"/>
                <a:ea typeface="Calibri"/>
                <a:cs typeface="Calibri"/>
              </a:rPr>
              <a:t>Adapt the medication and treatment regimen based on pharmacology facts – pharmacokinetics, pharmacodynamics. Then adapt the regimen based on realistic medication adherence plans overall. </a:t>
            </a:r>
            <a:r>
              <a:rPr lang="en-US"/>
              <a:t>This avoids bias and stigma.</a:t>
            </a:r>
          </a:p>
          <a:p>
            <a:pPr marL="228600" indent="-228600">
              <a:buAutoNum type="arabicParenR"/>
            </a:pPr>
            <a:r>
              <a:rPr lang="en-US">
                <a:latin typeface="Aptos"/>
                <a:ea typeface="Calibri"/>
                <a:cs typeface="Calibri"/>
              </a:rPr>
              <a:t>Lastly, offer recommendations based on your expertise as the healthcare professional and use shared decision-making with the patient</a:t>
            </a:r>
          </a:p>
          <a:p>
            <a:pPr marL="228600" indent="-228600">
              <a:buAutoNum type="arabicParenR"/>
            </a:pPr>
            <a:endParaRPr lang="en-US">
              <a:latin typeface="Aptos"/>
              <a:ea typeface="Calibri"/>
              <a:cs typeface="Calibri"/>
            </a:endParaRPr>
          </a:p>
          <a:p>
            <a:r>
              <a:rPr lang="en-US">
                <a:latin typeface="Aptos"/>
                <a:ea typeface="Calibri"/>
                <a:cs typeface="Calibri"/>
              </a:rPr>
              <a:t>For the healthcare team, provide clarity about realistic expectations and short-term goals and plans for next steps if the patient is not doing well with the treatment plan. </a:t>
            </a:r>
          </a:p>
        </p:txBody>
      </p:sp>
    </p:spTree>
    <p:extLst>
      <p:ext uri="{BB962C8B-B14F-4D97-AF65-F5344CB8AC3E}">
        <p14:creationId xmlns:p14="http://schemas.microsoft.com/office/powerpoint/2010/main" val="12326998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10bb9d5ba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 name="Google Shape;52;g210bb9d5ba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r>
              <a:rPr lang="en"/>
              <a:t>Presenter: KN</a:t>
            </a:r>
            <a:endParaRPr lang="en-US"/>
          </a:p>
          <a:p>
            <a:pPr marL="0" lvl="0" indent="0" algn="l">
              <a:lnSpc>
                <a:spcPct val="100000"/>
              </a:lnSpc>
              <a:spcBef>
                <a:spcPts val="0"/>
              </a:spcBef>
              <a:spcAft>
                <a:spcPts val="0"/>
              </a:spcAft>
              <a:buNone/>
            </a:pPr>
            <a:r>
              <a:rPr lang="en"/>
              <a:t>FACILITATOR:</a:t>
            </a:r>
          </a:p>
          <a:p>
            <a:pPr marL="0" lvl="0" indent="0" algn="l" rtl="0">
              <a:lnSpc>
                <a:spcPct val="100000"/>
              </a:lnSpc>
              <a:spcBef>
                <a:spcPts val="0"/>
              </a:spcBef>
              <a:spcAft>
                <a:spcPts val="0"/>
              </a:spcAft>
              <a:buSzPts val="1400"/>
              <a:buNone/>
            </a:pPr>
            <a:r>
              <a:rPr lang="en"/>
              <a:t>Applying the 7P framework and evaluating which analgesic option would be most appropriate for each consideration</a:t>
            </a:r>
          </a:p>
          <a:p>
            <a:pPr>
              <a:buSzPts val="1400"/>
            </a:pPr>
            <a:endParaRPr lang="en"/>
          </a:p>
          <a:p>
            <a:pPr>
              <a:buSzPts val="1400"/>
            </a:pPr>
            <a:r>
              <a:rPr lang="en"/>
              <a:t>Additionally, the 7Ps can be used to decide on frequency of follow up. When you know you adapted far from the recommendation, like that buprenorphine would be clearly preferred, but the patient anchored in full agonist only, then the plan would be closer follow up than the buprenorphine plan.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63854508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b10d188b5f_2_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buSzPts val="1400"/>
            </a:pPr>
            <a:r>
              <a:rPr lang="en-US"/>
              <a:t>Presenter: KN</a:t>
            </a:r>
          </a:p>
          <a:p>
            <a:pPr>
              <a:buSzPts val="1400"/>
            </a:pPr>
            <a:r>
              <a:rPr lang="en-US"/>
              <a:t>FACILITATOR:</a:t>
            </a:r>
          </a:p>
          <a:p>
            <a:pPr>
              <a:buSzPts val="1400"/>
            </a:pPr>
            <a:r>
              <a:rPr lang="en-US"/>
              <a:t>Like other chronic illnesses, our goal isn't always NORMAL blood pressure, normal PFTs, but we can find other goals—using less, or safer use practices, CAN BE reasonable goals.</a:t>
            </a:r>
            <a:endParaRPr/>
          </a:p>
          <a:p>
            <a:pPr marL="0" lvl="0" indent="0" algn="l" rtl="0">
              <a:lnSpc>
                <a:spcPct val="100000"/>
              </a:lnSpc>
              <a:spcBef>
                <a:spcPts val="0"/>
              </a:spcBef>
              <a:spcAft>
                <a:spcPts val="0"/>
              </a:spcAft>
              <a:buSzPts val="1400"/>
              <a:buNone/>
            </a:pPr>
            <a:endParaRPr/>
          </a:p>
          <a:p>
            <a:pPr marL="0" lvl="0" indent="0" algn="l" rtl="0">
              <a:spcBef>
                <a:spcPts val="0"/>
              </a:spcBef>
              <a:spcAft>
                <a:spcPts val="0"/>
              </a:spcAft>
              <a:buClr>
                <a:schemeClr val="dk1"/>
              </a:buClr>
              <a:buSzPts val="1100"/>
              <a:buFont typeface="Arial"/>
              <a:buNone/>
            </a:pPr>
            <a:r>
              <a:rPr lang="en-US"/>
              <a:t>Treatment goals will vary depending on the severity of illness and symptom burden.</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a:t>For patients who do NOT already have substance use disorders currently or in their lifetime, we take a preventive care approach, promoting behavioral and environmental changes to prevent development of disease, and we screen for chronic conditions or risk factors. As discussed in Module 2 of this webinar series, we ask about substance use and risk factors for developing opioid use disorder with prescribed opioids. </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US"/>
              <a:t>For those who have established SUDs, ONE goal could be remission and recovery where there are no symptoms or criteria for SUD and complete abstinence of drug use. Or, for those prescribed controlled medications for which they had an associated SUD, 100% medication adherence and no overuse or misuse.</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SzPts val="1100"/>
              <a:buNone/>
            </a:pPr>
            <a:r>
              <a:rPr lang="en-US"/>
              <a:t>But ANOTHER goal is just improved management of the chronic condition. For example, adjusting blood pressure medications while the blood pressure readings consistently hover above the ideal 120/80, yet without chest pain or neurologic signs of stroke - We adjust what we can adjust and we don’t send the patient to the hospital for every reading above 140, and we don’t stop medications because their blood pressure isn’t normal. For patients with HTN and stable angina, we focus on knowing the warning signs to call 911, telling patients when to take aspirin or nitroglycerin and advising them to rest after exertion to and bring the blood pressure down.  Similarly, for substance use disorders, goal setting may look like working with the patient to lessen their current drug use or at least not increase to prior heavier use, or focusing on reducing duration of overdose event by educating them on signs of overdose and administration of rescue naloxone, or discussing safer injection practices.</a:t>
            </a:r>
            <a:endParaRPr/>
          </a:p>
          <a:p>
            <a:pPr marL="0" lvl="0" indent="0" algn="l" rtl="0">
              <a:spcBef>
                <a:spcPts val="0"/>
              </a:spcBef>
              <a:spcAft>
                <a:spcPts val="0"/>
              </a:spcAft>
              <a:buSzPts val="1100"/>
              <a:buNone/>
            </a:pP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1400"/>
              <a:buNone/>
            </a:pPr>
            <a:endParaRPr/>
          </a:p>
        </p:txBody>
      </p:sp>
      <p:sp>
        <p:nvSpPr>
          <p:cNvPr id="87" name="Google Shape;87;g2b10d188b5f_2_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a:p>
            <a:r>
              <a:rPr lang="en-US">
                <a:cs typeface="Calibri"/>
              </a:rPr>
              <a:t>FACILITATOR:</a:t>
            </a:r>
            <a:endParaRPr lang="en-US"/>
          </a:p>
          <a:p>
            <a:r>
              <a:rPr lang="en-US">
                <a:cs typeface="Calibri"/>
              </a:rPr>
              <a:t>Beyond which opioid to recommend for pain and if frequent vs less frequent follow up, this slide gives highlight to the therapeutic intervention of the visit and patient conversation to have in the room. For the patient with active severe SUD, we are not expecting them to be adherent. We can expect a request for early refill, signs of intoxication or withdrawal, and positive urine toxicology if we check it. The goal of symptom management is reducing the harm of their use and in engaging them in the treatment of their life limiting illness. For patients with OUD, that may mean Safer Supply prescribing, which we reviewed had some early evidence from Canada to support in short prognosis. The goal is not "pain management" alone. It is both maintenance and pain management. Remember that pain thresholds are lower, and chronic pain prevalence is higher, for patients with severe SUDs. So talk about the pain but don't stay there. Pick up on change talk and discuss treatment/recovery focus, if that be counseling. When you are not sure how much you can be involved in their care, consider the 5 death trajectories.</a:t>
            </a:r>
          </a:p>
          <a:p>
            <a:endParaRPr lang="en-US">
              <a:cs typeface="Calibri"/>
            </a:endParaRPr>
          </a:p>
          <a:p>
            <a:r>
              <a:rPr lang="en-US">
                <a:cs typeface="Calibri"/>
              </a:rPr>
              <a:t>For the patient in remission and recovery. The goal is medication and disease treatment adherence. Tap into the work and strength that they have to have managed their condition of SUD. Name triggers with them, have them recall their relapse prevention strategies. </a:t>
            </a:r>
          </a:p>
          <a:p>
            <a:endParaRPr lang="en-US">
              <a:cs typeface="Calibri"/>
            </a:endParaRPr>
          </a:p>
          <a:p>
            <a:r>
              <a:rPr lang="en-US">
                <a:cs typeface="Calibri"/>
              </a:rPr>
              <a:t>For patients at risk, set the expectation that you have an exit plan at initiation of opioids or benzodiazepines or cannabis. Be open to describe what that may look like. Expect treatment and medication adherence. Name any cognitive dissonance early, in non-confrontational way.</a:t>
            </a:r>
          </a:p>
        </p:txBody>
      </p:sp>
    </p:spTree>
    <p:extLst>
      <p:ext uri="{BB962C8B-B14F-4D97-AF65-F5344CB8AC3E}">
        <p14:creationId xmlns:p14="http://schemas.microsoft.com/office/powerpoint/2010/main" val="14297982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CD733-CB98-5E28-D0F3-85ACCFD569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ECA2DF-D1A1-750C-7C13-CEE6039847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C4AFC4-04E1-DD2B-FDDA-B995CD7430C0}"/>
              </a:ext>
            </a:extLst>
          </p:cNvPr>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9522506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11805650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4344616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267471250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148203708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226259106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289461857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1154543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1E74C-571F-B85C-4DB5-11271D80BD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9EDA99-1EBD-3096-4A97-C87267C77F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3F6DE5-3C19-835F-79B5-50F143A430D9}"/>
              </a:ext>
            </a:extLst>
          </p:cNvPr>
          <p:cNvSpPr>
            <a:spLocks noGrp="1"/>
          </p:cNvSpPr>
          <p:nvPr>
            <p:ph type="body" idx="1"/>
          </p:nvPr>
        </p:nvSpPr>
        <p:spPr/>
        <p:txBody>
          <a:bodyPr/>
          <a:lstStyle/>
          <a:p>
            <a:r>
              <a:rPr lang="en-US"/>
              <a:t>Presenter: KN</a:t>
            </a:r>
          </a:p>
          <a:p>
            <a:endParaRPr lang="en-US">
              <a:cs typeface="Calibri"/>
            </a:endParaRPr>
          </a:p>
          <a:p>
            <a:r>
              <a:rPr lang="en-US">
                <a:cs typeface="Calibri"/>
              </a:rPr>
              <a:t>FACILIATOR: </a:t>
            </a:r>
            <a:endParaRPr lang="en-US"/>
          </a:p>
          <a:p>
            <a:r>
              <a:rPr lang="en-US">
                <a:cs typeface="Calibri"/>
              </a:rPr>
              <a:t>In looking up literature of "addiction as a terminal illness" or "addiction in palliative care," all I could find was that the majority of articles were about opioid pain management in patients with addiction, about caution, about compassion, and most of information is usually through narratives in case reports. </a:t>
            </a:r>
            <a:endParaRPr lang="en-US"/>
          </a:p>
          <a:p>
            <a:endParaRPr lang="en-US">
              <a:cs typeface="Calibri"/>
            </a:endParaRPr>
          </a:p>
          <a:p>
            <a:r>
              <a:rPr lang="en-US">
                <a:cs typeface="Calibri"/>
              </a:rPr>
              <a:t>However, there is not much about how to contextualize substance use disorders, which are illnesses, in patients with serious illness. </a:t>
            </a:r>
          </a:p>
          <a:p>
            <a:endParaRPr lang="en-US">
              <a:cs typeface="Calibri"/>
            </a:endParaRPr>
          </a:p>
          <a:p>
            <a:r>
              <a:rPr lang="en-US">
                <a:cs typeface="Calibri"/>
              </a:rPr>
              <a:t>This is very interesting, because we have not yet incorporated looking this contextualization into our train of thought that the same way we do other medical conditions that do not confound us.</a:t>
            </a:r>
          </a:p>
          <a:p>
            <a:endParaRPr lang="en-US">
              <a:cs typeface="Calibri"/>
            </a:endParaRPr>
          </a:p>
          <a:p>
            <a:r>
              <a:rPr lang="en-US">
                <a:cs typeface="Calibri"/>
              </a:rPr>
              <a:t>For example, take the patient with a blood clot and also a history of bleeding ulcers – we can look at factors around those and can weigh risks and benefits of different approaches </a:t>
            </a:r>
            <a:r>
              <a:rPr lang="en-US" i="1">
                <a:cs typeface="Calibri"/>
              </a:rPr>
              <a:t>without much wringing of the hands</a:t>
            </a:r>
            <a:r>
              <a:rPr lang="en-US">
                <a:cs typeface="Calibri"/>
              </a:rPr>
              <a:t>--&gt;This is my attempt to conceptualize SUD in the context of palliative care.  </a:t>
            </a:r>
            <a:endParaRPr lang="en-US"/>
          </a:p>
        </p:txBody>
      </p:sp>
    </p:spTree>
    <p:extLst>
      <p:ext uri="{BB962C8B-B14F-4D97-AF65-F5344CB8AC3E}">
        <p14:creationId xmlns:p14="http://schemas.microsoft.com/office/powerpoint/2010/main" val="422036750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187235996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9C63E-29DA-8D26-ED76-54F13C5AEC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76D3BD-2945-362C-9298-3E89DDDFBD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952A84-3A71-6851-2C8E-C6B8F0BFFECB}"/>
              </a:ext>
            </a:extLst>
          </p:cNvPr>
          <p:cNvSpPr>
            <a:spLocks noGrp="1"/>
          </p:cNvSpPr>
          <p:nvPr>
            <p:ph type="body" idx="1"/>
          </p:nvPr>
        </p:nvSpPr>
        <p:spPr/>
        <p:txBody>
          <a:bodyPr/>
          <a:lstStyle/>
          <a:p>
            <a:r>
              <a:rPr lang="en-US"/>
              <a:t>Presenter: AZ</a:t>
            </a:r>
          </a:p>
        </p:txBody>
      </p:sp>
    </p:spTree>
    <p:extLst>
      <p:ext uri="{BB962C8B-B14F-4D97-AF65-F5344CB8AC3E}">
        <p14:creationId xmlns:p14="http://schemas.microsoft.com/office/powerpoint/2010/main" val="412455966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p:txBody>
      </p:sp>
    </p:spTree>
    <p:extLst>
      <p:ext uri="{BB962C8B-B14F-4D97-AF65-F5344CB8AC3E}">
        <p14:creationId xmlns:p14="http://schemas.microsoft.com/office/powerpoint/2010/main" val="270747249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p:txBody>
      </p:sp>
    </p:spTree>
    <p:extLst>
      <p:ext uri="{BB962C8B-B14F-4D97-AF65-F5344CB8AC3E}">
        <p14:creationId xmlns:p14="http://schemas.microsoft.com/office/powerpoint/2010/main" val="304240286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p:txBody>
      </p:sp>
    </p:spTree>
    <p:extLst>
      <p:ext uri="{BB962C8B-B14F-4D97-AF65-F5344CB8AC3E}">
        <p14:creationId xmlns:p14="http://schemas.microsoft.com/office/powerpoint/2010/main" val="295105653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a:p>
            <a:r>
              <a:rPr lang="en-US">
                <a:cs typeface="Calibri"/>
              </a:rPr>
              <a:t>Which brings us to MOUD </a:t>
            </a:r>
            <a:endParaRPr lang="en-US"/>
          </a:p>
          <a:p>
            <a:r>
              <a:rPr lang="en-US">
                <a:cs typeface="Calibri"/>
              </a:rPr>
              <a:t>Why do people use opioids? Euphoria or positive feeling. But, it could also be for relief of negative feelings if that be physical pain, emotional pain like post traumatic stress from past trauma or depression. For vulnerable people whose brain is primed to feel better or have more energy from opioids due to genetic variability or chronic dysphoric state, they will continue to have that desire to feel normal and continue to use opioids. </a:t>
            </a:r>
          </a:p>
          <a:p>
            <a:endParaRPr lang="en-US">
              <a:cs typeface="Calibri"/>
            </a:endParaRPr>
          </a:p>
          <a:p>
            <a:r>
              <a:rPr lang="en-US">
                <a:cs typeface="Calibri"/>
              </a:rPr>
              <a:t>But, the body and brain wants homeostasis. So there is an allostatic response that happens where the body decreased its own endogenous opioids and internalizes opioid receptors and increases dynorphins and stress response to offset the exogenous opioid load. This happens more quickly and more pronounces in the vulnerable patient. Then they feel HORRIBLE without opioids and continue to use to feel normal.</a:t>
            </a:r>
          </a:p>
          <a:p>
            <a:endParaRPr lang="en-US">
              <a:cs typeface="Calibri"/>
            </a:endParaRPr>
          </a:p>
          <a:p>
            <a:r>
              <a:rPr lang="en-US">
                <a:cs typeface="Calibri"/>
              </a:rPr>
              <a:t>What pharmacologic properties might be good treatments for OUD? Medications that keep the patient feeling normal</a:t>
            </a:r>
          </a:p>
        </p:txBody>
      </p:sp>
    </p:spTree>
    <p:extLst>
      <p:ext uri="{BB962C8B-B14F-4D97-AF65-F5344CB8AC3E}">
        <p14:creationId xmlns:p14="http://schemas.microsoft.com/office/powerpoint/2010/main" val="149904759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a:p>
            <a:r>
              <a:rPr lang="en-US">
                <a:hlinkClick r:id="rId3"/>
              </a:rPr>
              <a:t>https://pubmed.ncbi.nlm.nih.gov/40471576/</a:t>
            </a:r>
            <a:r>
              <a:rPr lang="en-US"/>
              <a:t> </a:t>
            </a:r>
          </a:p>
        </p:txBody>
      </p:sp>
    </p:spTree>
    <p:extLst>
      <p:ext uri="{BB962C8B-B14F-4D97-AF65-F5344CB8AC3E}">
        <p14:creationId xmlns:p14="http://schemas.microsoft.com/office/powerpoint/2010/main" val="17320437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p:txBody>
      </p:sp>
    </p:spTree>
    <p:extLst>
      <p:ext uri="{BB962C8B-B14F-4D97-AF65-F5344CB8AC3E}">
        <p14:creationId xmlns:p14="http://schemas.microsoft.com/office/powerpoint/2010/main" val="109320267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p:txBody>
      </p:sp>
    </p:spTree>
    <p:extLst>
      <p:ext uri="{BB962C8B-B14F-4D97-AF65-F5344CB8AC3E}">
        <p14:creationId xmlns:p14="http://schemas.microsoft.com/office/powerpoint/2010/main" val="408517445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p:txBody>
      </p:sp>
    </p:spTree>
    <p:extLst>
      <p:ext uri="{BB962C8B-B14F-4D97-AF65-F5344CB8AC3E}">
        <p14:creationId xmlns:p14="http://schemas.microsoft.com/office/powerpoint/2010/main" val="2934612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p:txBody>
      </p:sp>
    </p:spTree>
    <p:extLst>
      <p:ext uri="{BB962C8B-B14F-4D97-AF65-F5344CB8AC3E}">
        <p14:creationId xmlns:p14="http://schemas.microsoft.com/office/powerpoint/2010/main" val="188682496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p:txBody>
      </p:sp>
    </p:spTree>
    <p:extLst>
      <p:ext uri="{BB962C8B-B14F-4D97-AF65-F5344CB8AC3E}">
        <p14:creationId xmlns:p14="http://schemas.microsoft.com/office/powerpoint/2010/main" val="992058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p:txBody>
      </p:sp>
    </p:spTree>
    <p:extLst>
      <p:ext uri="{BB962C8B-B14F-4D97-AF65-F5344CB8AC3E}">
        <p14:creationId xmlns:p14="http://schemas.microsoft.com/office/powerpoint/2010/main" val="221395813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AZ</a:t>
            </a:r>
          </a:p>
        </p:txBody>
      </p:sp>
    </p:spTree>
    <p:extLst>
      <p:ext uri="{BB962C8B-B14F-4D97-AF65-F5344CB8AC3E}">
        <p14:creationId xmlns:p14="http://schemas.microsoft.com/office/powerpoint/2010/main" val="401293945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Presenter: KN</a:t>
            </a:r>
          </a:p>
          <a:p>
            <a:endParaRPr lang="en-US">
              <a:ea typeface="Calibri"/>
              <a:cs typeface="Calibri"/>
            </a:endParaRPr>
          </a:p>
          <a:p>
            <a:r>
              <a:rPr lang="en-US">
                <a:ea typeface="Calibri"/>
                <a:cs typeface="Calibri"/>
              </a:rPr>
              <a:t>First – check in with yourself.</a:t>
            </a:r>
          </a:p>
          <a:p>
            <a:endParaRPr lang="en-US">
              <a:ea typeface="Calibri"/>
              <a:cs typeface="Calibri"/>
            </a:endParaRPr>
          </a:p>
          <a:p>
            <a:r>
              <a:rPr lang="en-US">
                <a:ea typeface="Calibri"/>
                <a:cs typeface="Calibri"/>
              </a:rPr>
              <a:t>Do the math of how early he was out of medication</a:t>
            </a:r>
          </a:p>
        </p:txBody>
      </p:sp>
    </p:spTree>
    <p:extLst>
      <p:ext uri="{BB962C8B-B14F-4D97-AF65-F5344CB8AC3E}">
        <p14:creationId xmlns:p14="http://schemas.microsoft.com/office/powerpoint/2010/main" val="408595846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Presenter: KN</a:t>
            </a:r>
          </a:p>
          <a:p>
            <a:endParaRPr lang="en-US">
              <a:latin typeface="Calibri"/>
              <a:ea typeface="Calibri"/>
              <a:cs typeface="Calibri"/>
            </a:endParaRPr>
          </a:p>
          <a:p>
            <a:r>
              <a:rPr lang="en-US">
                <a:latin typeface="Calibri"/>
                <a:ea typeface="Calibri"/>
                <a:cs typeface="Calibri"/>
              </a:rPr>
              <a:t>So going through the 4Ps</a:t>
            </a:r>
          </a:p>
          <a:p>
            <a:r>
              <a:rPr lang="en-US">
                <a:latin typeface="Calibri"/>
                <a:ea typeface="Calibri"/>
                <a:cs typeface="Calibri"/>
              </a:rPr>
              <a:t>Let's start with – what is the Prognosis?  - It is years, so the risk of long term harms on LTOT is considerable. Therefore, if applicable, tapering opioids</a:t>
            </a:r>
          </a:p>
          <a:p>
            <a:r>
              <a:rPr lang="en-US">
                <a:latin typeface="Calibri"/>
                <a:ea typeface="Calibri"/>
                <a:cs typeface="Calibri"/>
              </a:rPr>
              <a:t>Pattern of Opioid Use – this looks like CPOD, possibly mild OUD with taking more than as prescribed and despite negative effects of drowsiness.  We do not recommend LTOT for OUD but MOUD immediately. BUT for CPOD, can taper the LTOT or rotated to buprenorphine.  Methadone prescribing or OTP is not recommended</a:t>
            </a:r>
          </a:p>
          <a:p>
            <a:r>
              <a:rPr lang="en-US">
                <a:latin typeface="Calibri"/>
                <a:ea typeface="Calibri"/>
                <a:cs typeface="Calibri"/>
              </a:rPr>
              <a:t>Pain – he has chronic secondary pain, or a </a:t>
            </a:r>
            <a:r>
              <a:rPr lang="en-US" err="1">
                <a:latin typeface="Calibri"/>
                <a:ea typeface="Calibri"/>
                <a:cs typeface="Calibri"/>
              </a:rPr>
              <a:t>nociplastic</a:t>
            </a:r>
            <a:r>
              <a:rPr lang="en-US">
                <a:latin typeface="Calibri"/>
                <a:ea typeface="Calibri"/>
                <a:cs typeface="Calibri"/>
              </a:rPr>
              <a:t> pain, so LTOT is not recommended. He also has opioid dependence which is CPOD so tapering or buprenorphine rotation is recommended</a:t>
            </a:r>
          </a:p>
          <a:p>
            <a:r>
              <a:rPr lang="en-US">
                <a:latin typeface="Calibri"/>
                <a:ea typeface="Calibri"/>
                <a:cs typeface="Calibri"/>
              </a:rPr>
              <a:t>Performance status – he is not home limited, appropriate for clinic based care. We are considering advanced age, renal and liver function and drowsiness and fall risk, so buprenorphine would be preferred. LTOT, especially with tapering, is not off the table, but would warrant closer monitoring. Methadone at OTP or prescribed , with higher risk of drug-interactions and QTc prolongation in a person of advanced age and years long prognosis is lower on the list of recommended plans.</a:t>
            </a:r>
          </a:p>
          <a:p>
            <a:endParaRPr lang="en-US">
              <a:latin typeface="Calibri"/>
              <a:ea typeface="Calibri"/>
              <a:cs typeface="Calibri"/>
            </a:endParaRPr>
          </a:p>
          <a:p>
            <a:r>
              <a:rPr lang="en-US">
                <a:latin typeface="Calibri"/>
                <a:ea typeface="Calibri"/>
                <a:cs typeface="Calibri"/>
              </a:rPr>
              <a:t>So, from the initial 4Ps, the recommendation would be rotation to buprenorphine or close monitoring with tapering with plan to start buprenorphine treatment with any concern that this is really OUD such as t</a:t>
            </a:r>
          </a:p>
          <a:p>
            <a:endParaRPr lang="en-US">
              <a:latin typeface="Calibri"/>
              <a:ea typeface="Calibri"/>
              <a:cs typeface="Calibri"/>
            </a:endParaRPr>
          </a:p>
        </p:txBody>
      </p:sp>
    </p:spTree>
    <p:extLst>
      <p:ext uri="{BB962C8B-B14F-4D97-AF65-F5344CB8AC3E}">
        <p14:creationId xmlns:p14="http://schemas.microsoft.com/office/powerpoint/2010/main" val="257759103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Presenter: KN</a:t>
            </a:r>
          </a:p>
          <a:p>
            <a:r>
              <a:rPr lang="en-US">
                <a:latin typeface="Calibri"/>
                <a:ea typeface="Calibri"/>
                <a:cs typeface="Calibri"/>
              </a:rPr>
              <a:t>FACILITATOR:</a:t>
            </a:r>
            <a:endParaRPr lang="en-US"/>
          </a:p>
          <a:p>
            <a:pPr marL="171450" indent="-171450">
              <a:spcAft>
                <a:spcPts val="1000"/>
              </a:spcAft>
              <a:buFont typeface="Arial"/>
              <a:buChar char="•"/>
            </a:pPr>
            <a:r>
              <a:rPr lang="en-US"/>
              <a:t>What are some red flag behaviors here?</a:t>
            </a:r>
          </a:p>
          <a:p>
            <a:pPr marL="171450" indent="-171450">
              <a:spcAft>
                <a:spcPts val="1000"/>
              </a:spcAft>
              <a:buFont typeface="Arial"/>
              <a:buChar char="•"/>
            </a:pPr>
            <a:r>
              <a:rPr lang="en-US"/>
              <a:t>How would you approach counseling this patient about his behaviors surrounding his opioid use?</a:t>
            </a:r>
          </a:p>
          <a:p>
            <a:pPr marL="171450" indent="-171450">
              <a:spcAft>
                <a:spcPts val="1000"/>
              </a:spcAft>
              <a:buFont typeface="Arial"/>
              <a:buChar char="•"/>
            </a:pPr>
            <a:r>
              <a:rPr lang="en-US"/>
              <a:t>Which screening or assessment tools might you use for this patient?</a:t>
            </a:r>
          </a:p>
          <a:p>
            <a:pPr marL="171450" indent="-171450">
              <a:spcAft>
                <a:spcPts val="1000"/>
              </a:spcAft>
              <a:buFont typeface="Arial"/>
              <a:buChar char="•"/>
            </a:pPr>
            <a:r>
              <a:rPr lang="en-US"/>
              <a:t>What would you do next in managing this patient?</a:t>
            </a:r>
          </a:p>
        </p:txBody>
      </p:sp>
    </p:spTree>
    <p:extLst>
      <p:ext uri="{BB962C8B-B14F-4D97-AF65-F5344CB8AC3E}">
        <p14:creationId xmlns:p14="http://schemas.microsoft.com/office/powerpoint/2010/main" val="16527993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a:t>
            </a:r>
          </a:p>
          <a:p>
            <a:r>
              <a:rPr lang="en-US"/>
              <a:t>FACILIATOR: </a:t>
            </a:r>
          </a:p>
          <a:p>
            <a:r>
              <a:rPr lang="en-US"/>
              <a:t>In the following study: Sun J, Mehta SH, Astemborski J, et al., mortality among people who inject drugs: a prospective cohort followed over three decades in Baltimore, MD, USA. </a:t>
            </a:r>
            <a:r>
              <a:rPr lang="en-US" i="1"/>
              <a:t>Addiction</a:t>
            </a:r>
            <a:r>
              <a:rPr lang="en-US"/>
              <a:t>. 2022;117(3):646-655. doi:10.1111/add.15659</a:t>
            </a:r>
          </a:p>
          <a:p>
            <a:pPr marL="171450" indent="-171450">
              <a:buFont typeface="Arial,Sans-Serif"/>
              <a:buChar char="•"/>
            </a:pPr>
            <a:r>
              <a:rPr lang="en-US"/>
              <a:t>Baltimore 1988-2018 data from the AIDS Linked to the Intravenous Experience (ALIVE) - 5506 adult PWID</a:t>
            </a:r>
          </a:p>
          <a:p>
            <a:pPr marL="628650" lvl="1" indent="-171450">
              <a:buFont typeface="Arial,Sans-Serif"/>
              <a:buChar char="•"/>
            </a:pPr>
            <a:r>
              <a:rPr lang="en-US"/>
              <a:t>43.9% were deceased by 2018</a:t>
            </a:r>
          </a:p>
          <a:p>
            <a:pPr marL="1085850" lvl="2" indent="-171450">
              <a:buFont typeface="Arial,Sans-Serif"/>
              <a:buChar char="•"/>
            </a:pPr>
            <a:r>
              <a:rPr lang="en-US"/>
              <a:t>24.4% drug-related deaths (overdose) </a:t>
            </a:r>
          </a:p>
          <a:p>
            <a:pPr marL="1085850" lvl="2" indent="-171450">
              <a:buFont typeface="Arial,Sans-Serif"/>
              <a:buChar char="•"/>
            </a:pPr>
            <a:r>
              <a:rPr lang="en-US"/>
              <a:t>30.5% were HIV/ID deaths</a:t>
            </a:r>
          </a:p>
          <a:p>
            <a:pPr marL="1085850" lvl="2" indent="-171450">
              <a:buFont typeface="Arial,Sans-Serif"/>
              <a:buChar char="•"/>
            </a:pPr>
            <a:r>
              <a:rPr lang="en-US"/>
              <a:t>33.3% chronic disease deaths</a:t>
            </a:r>
            <a:endParaRPr lang="en-US">
              <a:ea typeface="Calibri"/>
              <a:cs typeface="Calibri"/>
            </a:endParaRPr>
          </a:p>
        </p:txBody>
      </p:sp>
    </p:spTree>
    <p:extLst>
      <p:ext uri="{BB962C8B-B14F-4D97-AF65-F5344CB8AC3E}">
        <p14:creationId xmlns:p14="http://schemas.microsoft.com/office/powerpoint/2010/main" val="277300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KN </a:t>
            </a:r>
          </a:p>
        </p:txBody>
      </p:sp>
    </p:spTree>
    <p:extLst>
      <p:ext uri="{BB962C8B-B14F-4D97-AF65-F5344CB8AC3E}">
        <p14:creationId xmlns:p14="http://schemas.microsoft.com/office/powerpoint/2010/main" val="14380914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Cover3">
    <p:bg>
      <p:bgPr>
        <a:solidFill>
          <a:schemeClr val="dk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3"/>
          <a:stretch>
            <a:fillRect/>
          </a:stretch>
        </p:blipFill>
        <p:spPr>
          <a:xfrm>
            <a:off x="838200" y="846660"/>
            <a:ext cx="1846371" cy="784708"/>
          </a:xfrm>
          <a:prstGeom prst="rect">
            <a:avLst/>
          </a:prstGeom>
        </p:spPr>
      </p:pic>
      <p:pic>
        <p:nvPicPr>
          <p:cNvPr id="3" name="Google Shape;14;p40" descr="A blue and black background&#10;&#10;Description automatically generated">
            <a:extLst>
              <a:ext uri="{FF2B5EF4-FFF2-40B4-BE49-F238E27FC236}">
                <a16:creationId xmlns:a16="http://schemas.microsoft.com/office/drawing/2014/main" id="{4000519C-31A7-4D30-9B1E-81E52D247CF5}"/>
              </a:ext>
            </a:extLst>
          </p:cNvPr>
          <p:cNvPicPr preferRelativeResize="0"/>
          <p:nvPr userDrawn="1"/>
        </p:nvPicPr>
        <p:blipFill rotWithShape="1">
          <a:blip r:embed="rId4">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236141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Shape 71"/>
        <p:cNvGrpSpPr/>
        <p:nvPr/>
      </p:nvGrpSpPr>
      <p:grpSpPr>
        <a:xfrm>
          <a:off x="0" y="0"/>
          <a:ext cx="0" cy="0"/>
          <a:chOff x="0" y="0"/>
          <a:chExt cx="0" cy="0"/>
        </a:xfrm>
      </p:grpSpPr>
      <p:pic>
        <p:nvPicPr>
          <p:cNvPr id="5" name="Google Shape;61;p44">
            <a:extLst>
              <a:ext uri="{FF2B5EF4-FFF2-40B4-BE49-F238E27FC236}">
                <a16:creationId xmlns:a16="http://schemas.microsoft.com/office/drawing/2014/main" id="{206C9EE3-38D4-B4C8-E683-2E5CC48DC84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 name="Text Placeholder 2">
            <a:extLst>
              <a:ext uri="{FF2B5EF4-FFF2-40B4-BE49-F238E27FC236}">
                <a16:creationId xmlns:a16="http://schemas.microsoft.com/office/drawing/2014/main" id="{27CA1159-9032-5DAC-A75C-F0DB7DD38F3D}"/>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
        <p:nvSpPr>
          <p:cNvPr id="72" name="Google Shape;72;p4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 name="Text Placeholder 2">
            <a:extLst>
              <a:ext uri="{FF2B5EF4-FFF2-40B4-BE49-F238E27FC236}">
                <a16:creationId xmlns:a16="http://schemas.microsoft.com/office/drawing/2014/main" id="{C0722614-505A-6B12-70F0-3140176521DC}"/>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1357841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Two Content" preserve="1" userDrawn="1">
  <p:cSld name="Two Content, Grey Background">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8AE632F9-5CE9-0DAE-BB11-319C74612665}"/>
              </a:ext>
            </a:extLst>
          </p:cNvPr>
          <p:cNvSpPr/>
          <p:nvPr userDrawn="1"/>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5" name="Picture 4" descr="A black background with a black square&#10;&#10;AI-generated content may be incorrect.">
            <a:extLst>
              <a:ext uri="{FF2B5EF4-FFF2-40B4-BE49-F238E27FC236}">
                <a16:creationId xmlns:a16="http://schemas.microsoft.com/office/drawing/2014/main" id="{7651A762-E441-A716-B488-4D4E509FD3FC}"/>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6" name="Text Placeholder 2">
            <a:extLst>
              <a:ext uri="{FF2B5EF4-FFF2-40B4-BE49-F238E27FC236}">
                <a16:creationId xmlns:a16="http://schemas.microsoft.com/office/drawing/2014/main" id="{7A15A210-683F-A31F-3DA7-4266FEE1630E}"/>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
        <p:nvSpPr>
          <p:cNvPr id="7" name="Text Placeholder 2">
            <a:extLst>
              <a:ext uri="{FF2B5EF4-FFF2-40B4-BE49-F238E27FC236}">
                <a16:creationId xmlns:a16="http://schemas.microsoft.com/office/drawing/2014/main" id="{160696F6-5851-BF97-4882-77CDD66E7EDF}"/>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414911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wo Content" preserve="1" userDrawn="1">
  <p:cSld name="2_Two Content">
    <p:spTree>
      <p:nvGrpSpPr>
        <p:cNvPr id="1" name="Shape 75"/>
        <p:cNvGrpSpPr/>
        <p:nvPr/>
      </p:nvGrpSpPr>
      <p:grpSpPr>
        <a:xfrm>
          <a:off x="0" y="0"/>
          <a:ext cx="0" cy="0"/>
          <a:chOff x="0" y="0"/>
          <a:chExt cx="0" cy="0"/>
        </a:xfrm>
      </p:grpSpPr>
      <p:sp>
        <p:nvSpPr>
          <p:cNvPr id="4" name="Google Shape;65;p45">
            <a:extLst>
              <a:ext uri="{FF2B5EF4-FFF2-40B4-BE49-F238E27FC236}">
                <a16:creationId xmlns:a16="http://schemas.microsoft.com/office/drawing/2014/main" id="{F5B8E608-B94A-7325-15DB-85219D4EB2E8}"/>
              </a:ext>
            </a:extLst>
          </p:cNvPr>
          <p:cNvSpPr/>
          <p:nvPr userDrawn="1"/>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77" name="Google Shape;77;p4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80" name="Google Shape;80;p47"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ABBDCC61-E1D3-2CF5-3FBD-94E908EB78E6}"/>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5" name="Text Placeholder 2">
            <a:extLst>
              <a:ext uri="{FF2B5EF4-FFF2-40B4-BE49-F238E27FC236}">
                <a16:creationId xmlns:a16="http://schemas.microsoft.com/office/drawing/2014/main" id="{376C10ED-E9FE-7C74-806D-8C81A5DA5B46}"/>
              </a:ext>
            </a:extLst>
          </p:cNvPr>
          <p:cNvSpPr>
            <a:spLocks noGrp="1"/>
          </p:cNvSpPr>
          <p:nvPr>
            <p:ph idx="12" hasCustomPrompt="1"/>
          </p:nvPr>
        </p:nvSpPr>
        <p:spPr>
          <a:xfrm>
            <a:off x="6172202"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
        <p:nvSpPr>
          <p:cNvPr id="7" name="Text Placeholder 2">
            <a:extLst>
              <a:ext uri="{FF2B5EF4-FFF2-40B4-BE49-F238E27FC236}">
                <a16:creationId xmlns:a16="http://schemas.microsoft.com/office/drawing/2014/main" id="{CDD35AE2-82E4-D1EB-435C-7D42101A19C8}"/>
              </a:ext>
            </a:extLst>
          </p:cNvPr>
          <p:cNvSpPr>
            <a:spLocks noGrp="1"/>
          </p:cNvSpPr>
          <p:nvPr>
            <p:ph idx="1" hasCustomPrompt="1"/>
          </p:nvPr>
        </p:nvSpPr>
        <p:spPr>
          <a:xfrm>
            <a:off x="838200" y="1953489"/>
            <a:ext cx="5181600" cy="3982616"/>
          </a:xfrm>
          <a:prstGeom prst="rect">
            <a:avLst/>
          </a:prstGeom>
        </p:spPr>
        <p:txBody>
          <a:bodyPr vert="horz" lIns="91440" tIns="45720" rIns="91440" bIns="45720" rtlCol="0">
            <a:normAutofit/>
          </a:bodyPr>
          <a:lstStyle>
            <a:lvl1pPr marL="228600" indent="-228600">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272491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101" name="Google Shape;101;p50"/>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Tree>
    <p:extLst>
      <p:ext uri="{BB962C8B-B14F-4D97-AF65-F5344CB8AC3E}">
        <p14:creationId xmlns:p14="http://schemas.microsoft.com/office/powerpoint/2010/main" val="32103193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reserve="1">
  <p:cSld name="2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09"/>
            <a:ext cx="12192000" cy="5138991"/>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49FA0C0A-7850-7328-A986-F31DA19ECC7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94575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99"/>
        <p:cNvGrpSpPr/>
        <p:nvPr/>
      </p:nvGrpSpPr>
      <p:grpSpPr>
        <a:xfrm>
          <a:off x="0" y="0"/>
          <a:ext cx="0" cy="0"/>
          <a:chOff x="0" y="0"/>
          <a:chExt cx="0" cy="0"/>
        </a:xfrm>
      </p:grpSpPr>
      <p:sp>
        <p:nvSpPr>
          <p:cNvPr id="2" name="Google Shape;65;p45">
            <a:extLst>
              <a:ext uri="{FF2B5EF4-FFF2-40B4-BE49-F238E27FC236}">
                <a16:creationId xmlns:a16="http://schemas.microsoft.com/office/drawing/2014/main" id="{C21C1570-A1AF-385D-90C7-E516D4F13C38}"/>
              </a:ext>
            </a:extLst>
          </p:cNvPr>
          <p:cNvSpPr/>
          <p:nvPr userDrawn="1"/>
        </p:nvSpPr>
        <p:spPr>
          <a:xfrm>
            <a:off x="0" y="1719010"/>
            <a:ext cx="12192000" cy="5138990"/>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0" name="Google Shape;100;p50"/>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 name="Google Shape;96;p49" descr="A blue and black background&#10;&#10;Description automatically generated">
            <a:extLst>
              <a:ext uri="{FF2B5EF4-FFF2-40B4-BE49-F238E27FC236}">
                <a16:creationId xmlns:a16="http://schemas.microsoft.com/office/drawing/2014/main" id="{A04C99E8-8C0B-A22D-58CA-937D4331AF76}"/>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D9673487-1229-93DA-C32B-5FA057F1B708}"/>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22910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reserve="1">
  <p:cSld name="1_Blank">
    <p:spTree>
      <p:nvGrpSpPr>
        <p:cNvPr id="1" name="Shape 102"/>
        <p:cNvGrpSpPr/>
        <p:nvPr/>
      </p:nvGrpSpPr>
      <p:grpSpPr>
        <a:xfrm>
          <a:off x="0" y="0"/>
          <a:ext cx="0" cy="0"/>
          <a:chOff x="0" y="0"/>
          <a:chExt cx="0" cy="0"/>
        </a:xfrm>
      </p:grpSpPr>
    </p:spTree>
    <p:extLst>
      <p:ext uri="{BB962C8B-B14F-4D97-AF65-F5344CB8AC3E}">
        <p14:creationId xmlns:p14="http://schemas.microsoft.com/office/powerpoint/2010/main" val="17403371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bg1">
            <a:lumMod val="95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7DEB4CEE-043F-D6D6-A50F-EC9EBA442C32}"/>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542830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1">
            <a:lumMod val="20000"/>
            <a:lumOff val="80000"/>
          </a:schemeClr>
        </a:solidFill>
        <a:effectLst/>
      </p:bgPr>
    </p:bg>
    <p:spTree>
      <p:nvGrpSpPr>
        <p:cNvPr id="1" name="Shape 102"/>
        <p:cNvGrpSpPr/>
        <p:nvPr/>
      </p:nvGrpSpPr>
      <p:grpSpPr>
        <a:xfrm>
          <a:off x="0" y="0"/>
          <a:ext cx="0" cy="0"/>
          <a:chOff x="0" y="0"/>
          <a:chExt cx="0" cy="0"/>
        </a:xfrm>
      </p:grpSpPr>
      <p:pic>
        <p:nvPicPr>
          <p:cNvPr id="4" name="Google Shape;96;p49" descr="A blue and black background&#10;&#10;Description automatically generated">
            <a:extLst>
              <a:ext uri="{FF2B5EF4-FFF2-40B4-BE49-F238E27FC236}">
                <a16:creationId xmlns:a16="http://schemas.microsoft.com/office/drawing/2014/main" id="{A04F08CA-1C01-B666-CD88-CD32DBE61431}"/>
              </a:ext>
            </a:extLst>
          </p:cNvPr>
          <p:cNvPicPr preferRelativeResize="0"/>
          <p:nvPr userDrawn="1"/>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58B71039-B0E0-FA30-35B2-B125253B75E4}"/>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213629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 Content Layout" preserve="1">
  <p:cSld name="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05" name="Google Shape;105;p52"/>
          <p:cNvSpPr/>
          <p:nvPr/>
        </p:nvSpPr>
        <p:spPr>
          <a:xfrm>
            <a:off x="6154558"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7" name="Google Shape;107;p52"/>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52"/>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4138939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dk1"/>
        </a:solidFill>
        <a:effectLst/>
      </p:bgPr>
    </p:bg>
    <p:spTree>
      <p:nvGrpSpPr>
        <p:cNvPr id="1" name="Shape 37"/>
        <p:cNvGrpSpPr/>
        <p:nvPr/>
      </p:nvGrpSpPr>
      <p:grpSpPr>
        <a:xfrm>
          <a:off x="0" y="0"/>
          <a:ext cx="0" cy="0"/>
          <a:chOff x="0" y="0"/>
          <a:chExt cx="0" cy="0"/>
        </a:xfrm>
      </p:grpSpPr>
      <p:pic>
        <p:nvPicPr>
          <p:cNvPr id="5" name="Picture 4" descr="A blue and black background&#10;&#10;AI-generated content may be incorrect.">
            <a:extLst>
              <a:ext uri="{FF2B5EF4-FFF2-40B4-BE49-F238E27FC236}">
                <a16:creationId xmlns:a16="http://schemas.microsoft.com/office/drawing/2014/main" id="{AF966E3C-B1D6-9D91-598D-1AC1EC379701}"/>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lt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7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2" name="Picture 1">
            <a:extLst>
              <a:ext uri="{FF2B5EF4-FFF2-40B4-BE49-F238E27FC236}">
                <a16:creationId xmlns:a16="http://schemas.microsoft.com/office/drawing/2014/main" id="{B4631E5C-995C-5248-76E1-0347E63CFD2B}"/>
              </a:ext>
            </a:extLst>
          </p:cNvPr>
          <p:cNvPicPr>
            <a:picLocks noChangeAspect="1"/>
          </p:cNvPicPr>
          <p:nvPr userDrawn="1"/>
        </p:nvPicPr>
        <p:blipFill>
          <a:blip r:embed="rId4"/>
          <a:stretch>
            <a:fillRect/>
          </a:stretch>
        </p:blipFill>
        <p:spPr>
          <a:xfrm>
            <a:off x="838200" y="846660"/>
            <a:ext cx="1846371" cy="784708"/>
          </a:xfrm>
          <a:prstGeom prst="rect">
            <a:avLst/>
          </a:prstGeom>
        </p:spPr>
      </p:pic>
    </p:spTree>
    <p:extLst>
      <p:ext uri="{BB962C8B-B14F-4D97-AF65-F5344CB8AC3E}">
        <p14:creationId xmlns:p14="http://schemas.microsoft.com/office/powerpoint/2010/main" val="4850218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Layout" preserve="1" userDrawn="1">
  <p:cSld name="1_Two Content Layout">
    <p:spTree>
      <p:nvGrpSpPr>
        <p:cNvPr id="1" name="Shape 103"/>
        <p:cNvGrpSpPr/>
        <p:nvPr/>
      </p:nvGrpSpPr>
      <p:grpSpPr>
        <a:xfrm>
          <a:off x="0" y="0"/>
          <a:ext cx="0" cy="0"/>
          <a:chOff x="0" y="0"/>
          <a:chExt cx="0" cy="0"/>
        </a:xfrm>
      </p:grpSpPr>
      <p:pic>
        <p:nvPicPr>
          <p:cNvPr id="2" name="Google Shape;142;p55">
            <a:extLst>
              <a:ext uri="{FF2B5EF4-FFF2-40B4-BE49-F238E27FC236}">
                <a16:creationId xmlns:a16="http://schemas.microsoft.com/office/drawing/2014/main" id="{C4D6DA7F-905D-CBF7-3C87-A6FAB27B91A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04" name="Google Shape;104;p52"/>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05" name="Google Shape;105;p52"/>
          <p:cNvSpPr/>
          <p:nvPr/>
        </p:nvSpPr>
        <p:spPr>
          <a:xfrm>
            <a:off x="6154558"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6" name="Google Shape;106;p52"/>
          <p:cNvSpPr/>
          <p:nvPr/>
        </p:nvSpPr>
        <p:spPr>
          <a:xfrm>
            <a:off x="581502" y="2593733"/>
            <a:ext cx="5471662" cy="3292032"/>
          </a:xfrm>
          <a:prstGeom prst="round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09" name="Google Shape;109;p52"/>
          <p:cNvSpPr>
            <a:spLocks noGrp="1"/>
          </p:cNvSpPr>
          <p:nvPr>
            <p:ph type="pic" idx="3"/>
          </p:nvPr>
        </p:nvSpPr>
        <p:spPr>
          <a:xfrm>
            <a:off x="3029996" y="1822459"/>
            <a:ext cx="574675" cy="574675"/>
          </a:xfrm>
          <a:prstGeom prst="rect">
            <a:avLst/>
          </a:prstGeom>
          <a:noFill/>
          <a:ln>
            <a:noFill/>
          </a:ln>
        </p:spPr>
        <p:txBody>
          <a:bodyPr/>
          <a:lstStyle/>
          <a:p>
            <a:endParaRPr lang="en-US"/>
          </a:p>
        </p:txBody>
      </p:sp>
      <p:sp>
        <p:nvSpPr>
          <p:cNvPr id="110" name="Google Shape;110;p52"/>
          <p:cNvSpPr>
            <a:spLocks noGrp="1"/>
          </p:cNvSpPr>
          <p:nvPr>
            <p:ph type="pic" idx="4"/>
          </p:nvPr>
        </p:nvSpPr>
        <p:spPr>
          <a:xfrm>
            <a:off x="8603052" y="1822459"/>
            <a:ext cx="574675" cy="574675"/>
          </a:xfrm>
          <a:prstGeom prst="rect">
            <a:avLst/>
          </a:prstGeom>
          <a:noFill/>
          <a:ln>
            <a:noFill/>
          </a:ln>
        </p:spPr>
        <p:txBody>
          <a:bodyPr/>
          <a:lstStyle/>
          <a:p>
            <a:endParaRPr lang="en-US"/>
          </a:p>
        </p:txBody>
      </p:sp>
      <p:sp>
        <p:nvSpPr>
          <p:cNvPr id="3" name="Google Shape;107;p52">
            <a:extLst>
              <a:ext uri="{FF2B5EF4-FFF2-40B4-BE49-F238E27FC236}">
                <a16:creationId xmlns:a16="http://schemas.microsoft.com/office/drawing/2014/main" id="{E141DF6A-8947-C077-A84C-6E10AB3E92CC}"/>
              </a:ext>
            </a:extLst>
          </p:cNvPr>
          <p:cNvSpPr txBox="1">
            <a:spLocks noGrp="1"/>
          </p:cNvSpPr>
          <p:nvPr>
            <p:ph type="body" idx="1"/>
          </p:nvPr>
        </p:nvSpPr>
        <p:spPr>
          <a:xfrm>
            <a:off x="860445" y="2953386"/>
            <a:ext cx="4913777"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 name="Google Shape;108;p52">
            <a:extLst>
              <a:ext uri="{FF2B5EF4-FFF2-40B4-BE49-F238E27FC236}">
                <a16:creationId xmlns:a16="http://schemas.microsoft.com/office/drawing/2014/main" id="{9D329A58-6008-79BA-06AE-CEAB9FD7792A}"/>
              </a:ext>
            </a:extLst>
          </p:cNvPr>
          <p:cNvSpPr txBox="1">
            <a:spLocks noGrp="1"/>
          </p:cNvSpPr>
          <p:nvPr>
            <p:ph type="body" idx="2"/>
          </p:nvPr>
        </p:nvSpPr>
        <p:spPr>
          <a:xfrm>
            <a:off x="6436591" y="2953386"/>
            <a:ext cx="4907596" cy="254088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4443221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hree Content Layout" preserve="1">
  <p:cSld name="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13" name="Google Shape;113;p53"/>
          <p:cNvSpPr/>
          <p:nvPr userDrawn="1"/>
        </p:nvSpPr>
        <p:spPr>
          <a:xfrm>
            <a:off x="8000529"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21667490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ree Content Layout" preserve="1">
  <p:cSld name="1_Three Content Layout">
    <p:spTree>
      <p:nvGrpSpPr>
        <p:cNvPr id="1" name="Shape 111"/>
        <p:cNvGrpSpPr/>
        <p:nvPr/>
      </p:nvGrpSpPr>
      <p:grpSpPr>
        <a:xfrm>
          <a:off x="0" y="0"/>
          <a:ext cx="0" cy="0"/>
          <a:chOff x="0" y="0"/>
          <a:chExt cx="0" cy="0"/>
        </a:xfrm>
      </p:grpSpPr>
      <p:pic>
        <p:nvPicPr>
          <p:cNvPr id="2" name="Google Shape;142;p55">
            <a:extLst>
              <a:ext uri="{FF2B5EF4-FFF2-40B4-BE49-F238E27FC236}">
                <a16:creationId xmlns:a16="http://schemas.microsoft.com/office/drawing/2014/main" id="{3776BA0A-10AE-C108-FD04-787030499CFE}"/>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12" name="Google Shape;112;p53"/>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13" name="Google Shape;113;p53"/>
          <p:cNvSpPr/>
          <p:nvPr userDrawn="1"/>
        </p:nvSpPr>
        <p:spPr>
          <a:xfrm>
            <a:off x="8000529"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4" name="Google Shape;114;p53"/>
          <p:cNvSpPr/>
          <p:nvPr userDrawn="1"/>
        </p:nvSpPr>
        <p:spPr>
          <a:xfrm>
            <a:off x="4291016"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5" name="Google Shape;115;p53"/>
          <p:cNvSpPr/>
          <p:nvPr userDrawn="1"/>
        </p:nvSpPr>
        <p:spPr>
          <a:xfrm>
            <a:off x="581503" y="2593733"/>
            <a:ext cx="3625692" cy="3292032"/>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116" name="Google Shape;116;p53"/>
          <p:cNvSpPr txBox="1">
            <a:spLocks noGrp="1"/>
          </p:cNvSpPr>
          <p:nvPr>
            <p:ph type="body" idx="1"/>
          </p:nvPr>
        </p:nvSpPr>
        <p:spPr>
          <a:xfrm>
            <a:off x="859903"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53"/>
          <p:cNvSpPr txBox="1">
            <a:spLocks noGrp="1"/>
          </p:cNvSpPr>
          <p:nvPr>
            <p:ph type="body" idx="2"/>
          </p:nvPr>
        </p:nvSpPr>
        <p:spPr>
          <a:xfrm>
            <a:off x="4569416"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53"/>
          <p:cNvSpPr txBox="1">
            <a:spLocks noGrp="1"/>
          </p:cNvSpPr>
          <p:nvPr>
            <p:ph type="body" idx="3"/>
          </p:nvPr>
        </p:nvSpPr>
        <p:spPr>
          <a:xfrm>
            <a:off x="8278929" y="2953386"/>
            <a:ext cx="3068893" cy="2508598"/>
          </a:xfrm>
          <a:prstGeom prst="rect">
            <a:avLst/>
          </a:prstGeom>
          <a:noFill/>
          <a:ln>
            <a:noFill/>
          </a:ln>
        </p:spPr>
        <p:txBody>
          <a:bodyPr spcFirstLastPara="1" wrap="square" lIns="0" tIns="45700" rIns="0" bIns="45700" anchor="t" anchorCtr="0">
            <a:noAutofit/>
          </a:bodyPr>
          <a:lstStyle>
            <a:lvl1pPr marL="11113" lvl="0" indent="0" algn="l">
              <a:lnSpc>
                <a:spcPct val="100000"/>
              </a:lnSpc>
              <a:spcBef>
                <a:spcPts val="0"/>
              </a:spcBef>
              <a:spcAft>
                <a:spcPts val="1000"/>
              </a:spcAft>
              <a:buClr>
                <a:schemeClr val="dk1"/>
              </a:buClr>
              <a:buSzPts val="18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53"/>
          <p:cNvSpPr>
            <a:spLocks noGrp="1"/>
          </p:cNvSpPr>
          <p:nvPr>
            <p:ph type="pic" idx="4"/>
          </p:nvPr>
        </p:nvSpPr>
        <p:spPr>
          <a:xfrm>
            <a:off x="2107012" y="1822459"/>
            <a:ext cx="574675" cy="574675"/>
          </a:xfrm>
          <a:prstGeom prst="rect">
            <a:avLst/>
          </a:prstGeom>
          <a:noFill/>
          <a:ln>
            <a:noFill/>
          </a:ln>
        </p:spPr>
        <p:txBody>
          <a:bodyPr/>
          <a:lstStyle/>
          <a:p>
            <a:endParaRPr lang="en-US"/>
          </a:p>
        </p:txBody>
      </p:sp>
      <p:sp>
        <p:nvSpPr>
          <p:cNvPr id="120" name="Google Shape;120;p53"/>
          <p:cNvSpPr>
            <a:spLocks noGrp="1"/>
          </p:cNvSpPr>
          <p:nvPr>
            <p:ph type="pic" idx="5"/>
          </p:nvPr>
        </p:nvSpPr>
        <p:spPr>
          <a:xfrm>
            <a:off x="5816525" y="1822459"/>
            <a:ext cx="574675" cy="574675"/>
          </a:xfrm>
          <a:prstGeom prst="rect">
            <a:avLst/>
          </a:prstGeom>
          <a:noFill/>
          <a:ln>
            <a:noFill/>
          </a:ln>
        </p:spPr>
        <p:txBody>
          <a:bodyPr/>
          <a:lstStyle/>
          <a:p>
            <a:endParaRPr lang="en-US"/>
          </a:p>
        </p:txBody>
      </p:sp>
      <p:sp>
        <p:nvSpPr>
          <p:cNvPr id="121" name="Google Shape;121;p53"/>
          <p:cNvSpPr>
            <a:spLocks noGrp="1"/>
          </p:cNvSpPr>
          <p:nvPr>
            <p:ph type="pic" idx="6"/>
          </p:nvPr>
        </p:nvSpPr>
        <p:spPr>
          <a:xfrm>
            <a:off x="9526038" y="1822459"/>
            <a:ext cx="574675" cy="574675"/>
          </a:xfrm>
          <a:prstGeom prst="rect">
            <a:avLst/>
          </a:prstGeom>
          <a:noFill/>
          <a:ln>
            <a:noFill/>
          </a:ln>
        </p:spPr>
        <p:txBody>
          <a:bodyPr/>
          <a:lstStyle/>
          <a:p>
            <a:endParaRPr lang="en-US"/>
          </a:p>
        </p:txBody>
      </p:sp>
    </p:spTree>
    <p:extLst>
      <p:ext uri="{BB962C8B-B14F-4D97-AF65-F5344CB8AC3E}">
        <p14:creationId xmlns:p14="http://schemas.microsoft.com/office/powerpoint/2010/main" val="3712837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Layout with Icons" preserve="1">
  <p:cSld name="Two Content Layout with Icons">
    <p:spTree>
      <p:nvGrpSpPr>
        <p:cNvPr id="1" name="Shape 122"/>
        <p:cNvGrpSpPr/>
        <p:nvPr/>
      </p:nvGrpSpPr>
      <p:grpSpPr>
        <a:xfrm>
          <a:off x="0" y="0"/>
          <a:ext cx="0" cy="0"/>
          <a:chOff x="0" y="0"/>
          <a:chExt cx="0" cy="0"/>
        </a:xfrm>
      </p:grpSpPr>
      <p:pic>
        <p:nvPicPr>
          <p:cNvPr id="133" name="Google Shape;133;p54"/>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23" name="Google Shape;123;p5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24" name="Google Shape;124;p54"/>
          <p:cNvSpPr txBox="1">
            <a:spLocks noGrp="1"/>
          </p:cNvSpPr>
          <p:nvPr>
            <p:ph type="body" idx="1"/>
          </p:nvPr>
        </p:nvSpPr>
        <p:spPr>
          <a:xfrm>
            <a:off x="799481" y="3327371"/>
            <a:ext cx="5004419" cy="2732765"/>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5" name="Google Shape;125;p54"/>
          <p:cNvSpPr txBox="1">
            <a:spLocks noGrp="1"/>
          </p:cNvSpPr>
          <p:nvPr>
            <p:ph type="body" idx="2"/>
          </p:nvPr>
        </p:nvSpPr>
        <p:spPr>
          <a:xfrm>
            <a:off x="799484" y="2718957"/>
            <a:ext cx="5004416"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54"/>
          <p:cNvSpPr txBox="1">
            <a:spLocks noGrp="1"/>
          </p:cNvSpPr>
          <p:nvPr>
            <p:ph type="body" idx="3"/>
          </p:nvPr>
        </p:nvSpPr>
        <p:spPr>
          <a:xfrm>
            <a:off x="6419844" y="2718957"/>
            <a:ext cx="4972288" cy="419533"/>
          </a:xfrm>
          <a:prstGeom prst="rect">
            <a:avLst/>
          </a:prstGeom>
          <a:noFill/>
          <a:ln>
            <a:noFill/>
          </a:ln>
        </p:spPr>
        <p:txBody>
          <a:bodyPr spcFirstLastPara="1" wrap="square" lIns="91425" tIns="45700" rIns="91425" bIns="45700" anchor="t" anchorCtr="0">
            <a:normAutofit/>
          </a:bodyPr>
          <a:lstStyle>
            <a:lvl1pPr marL="11113" lvl="0" indent="0" algn="l">
              <a:lnSpc>
                <a:spcPct val="90000"/>
              </a:lnSpc>
              <a:spcBef>
                <a:spcPts val="0"/>
              </a:spcBef>
              <a:spcAft>
                <a:spcPts val="0"/>
              </a:spcAft>
              <a:buSzPts val="180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7" name="Google Shape;127;p54"/>
          <p:cNvSpPr txBox="1">
            <a:spLocks noGrp="1"/>
          </p:cNvSpPr>
          <p:nvPr>
            <p:ph type="body" idx="4"/>
          </p:nvPr>
        </p:nvSpPr>
        <p:spPr>
          <a:xfrm>
            <a:off x="6413500" y="3327371"/>
            <a:ext cx="4979019" cy="2732765"/>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54"/>
          <p:cNvSpPr>
            <a:spLocks noGrp="1"/>
          </p:cNvSpPr>
          <p:nvPr>
            <p:ph type="pic" idx="5"/>
          </p:nvPr>
        </p:nvSpPr>
        <p:spPr>
          <a:xfrm>
            <a:off x="3014352" y="1822459"/>
            <a:ext cx="574675" cy="574675"/>
          </a:xfrm>
          <a:prstGeom prst="rect">
            <a:avLst/>
          </a:prstGeom>
          <a:noFill/>
          <a:ln>
            <a:noFill/>
          </a:ln>
        </p:spPr>
        <p:txBody>
          <a:bodyPr/>
          <a:lstStyle/>
          <a:p>
            <a:endParaRPr lang="en-US"/>
          </a:p>
        </p:txBody>
      </p:sp>
      <p:sp>
        <p:nvSpPr>
          <p:cNvPr id="131" name="Google Shape;131;p54"/>
          <p:cNvSpPr>
            <a:spLocks noGrp="1"/>
          </p:cNvSpPr>
          <p:nvPr>
            <p:ph type="pic" idx="6"/>
          </p:nvPr>
        </p:nvSpPr>
        <p:spPr>
          <a:xfrm>
            <a:off x="8713730" y="1822459"/>
            <a:ext cx="574675" cy="574675"/>
          </a:xfrm>
          <a:prstGeom prst="rect">
            <a:avLst/>
          </a:prstGeom>
          <a:noFill/>
          <a:ln>
            <a:noFill/>
          </a:ln>
        </p:spPr>
        <p:txBody>
          <a:bodyPr/>
          <a:lstStyle/>
          <a:p>
            <a:endParaRPr lang="en-US"/>
          </a:p>
        </p:txBody>
      </p:sp>
      <p:cxnSp>
        <p:nvCxnSpPr>
          <p:cNvPr id="4" name="Straight Connector 3">
            <a:extLst>
              <a:ext uri="{FF2B5EF4-FFF2-40B4-BE49-F238E27FC236}">
                <a16:creationId xmlns:a16="http://schemas.microsoft.com/office/drawing/2014/main" id="{504851D4-978E-36E6-B464-DDDD6561A0DA}"/>
              </a:ext>
            </a:extLst>
          </p:cNvPr>
          <p:cNvCxnSpPr>
            <a:cxnSpLocks/>
          </p:cNvCxnSpPr>
          <p:nvPr userDrawn="1"/>
        </p:nvCxnSpPr>
        <p:spPr>
          <a:xfrm>
            <a:off x="799481" y="2596896"/>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E9530B2C-C5FE-6604-2283-C726D4DADD01}"/>
              </a:ext>
            </a:extLst>
          </p:cNvPr>
          <p:cNvCxnSpPr>
            <a:cxnSpLocks/>
          </p:cNvCxnSpPr>
          <p:nvPr userDrawn="1"/>
        </p:nvCxnSpPr>
        <p:spPr>
          <a:xfrm>
            <a:off x="6413500" y="2596896"/>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9715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Layout with Title" preserve="1">
  <p:cSld name="Two Content Layout with Title">
    <p:spTree>
      <p:nvGrpSpPr>
        <p:cNvPr id="1" name="Shape 134"/>
        <p:cNvGrpSpPr/>
        <p:nvPr/>
      </p:nvGrpSpPr>
      <p:grpSpPr>
        <a:xfrm>
          <a:off x="0" y="0"/>
          <a:ext cx="0" cy="0"/>
          <a:chOff x="0" y="0"/>
          <a:chExt cx="0" cy="0"/>
        </a:xfrm>
      </p:grpSpPr>
      <p:pic>
        <p:nvPicPr>
          <p:cNvPr id="142" name="Google Shape;142;p55"/>
          <p:cNvPicPr preferRelativeResize="0"/>
          <p:nvPr/>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35" name="Google Shape;135;p5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36" name="Google Shape;136;p55"/>
          <p:cNvSpPr txBox="1">
            <a:spLocks noGrp="1"/>
          </p:cNvSpPr>
          <p:nvPr>
            <p:ph type="body" idx="1"/>
          </p:nvPr>
        </p:nvSpPr>
        <p:spPr>
          <a:xfrm>
            <a:off x="799481" y="2713859"/>
            <a:ext cx="5004419" cy="3346277"/>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55"/>
          <p:cNvSpPr txBox="1">
            <a:spLocks noGrp="1"/>
          </p:cNvSpPr>
          <p:nvPr>
            <p:ph type="body" idx="2"/>
          </p:nvPr>
        </p:nvSpPr>
        <p:spPr>
          <a:xfrm>
            <a:off x="799484" y="2105445"/>
            <a:ext cx="5004416"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8" name="Google Shape;138;p55"/>
          <p:cNvSpPr txBox="1">
            <a:spLocks noGrp="1"/>
          </p:cNvSpPr>
          <p:nvPr>
            <p:ph type="body" idx="3"/>
          </p:nvPr>
        </p:nvSpPr>
        <p:spPr>
          <a:xfrm>
            <a:off x="6419844" y="2105445"/>
            <a:ext cx="4972288"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55"/>
          <p:cNvSpPr txBox="1">
            <a:spLocks noGrp="1"/>
          </p:cNvSpPr>
          <p:nvPr>
            <p:ph type="body" idx="4"/>
          </p:nvPr>
        </p:nvSpPr>
        <p:spPr>
          <a:xfrm>
            <a:off x="6413500" y="2713859"/>
            <a:ext cx="4979019" cy="3346277"/>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2" name="Straight Connector 1">
            <a:extLst>
              <a:ext uri="{FF2B5EF4-FFF2-40B4-BE49-F238E27FC236}">
                <a16:creationId xmlns:a16="http://schemas.microsoft.com/office/drawing/2014/main" id="{44553B25-D481-9FDD-5393-E9A750D34E03}"/>
              </a:ext>
            </a:extLst>
          </p:cNvPr>
          <p:cNvCxnSpPr>
            <a:cxnSpLocks/>
          </p:cNvCxnSpPr>
          <p:nvPr userDrawn="1"/>
        </p:nvCxnSpPr>
        <p:spPr>
          <a:xfrm>
            <a:off x="799481" y="1975104"/>
            <a:ext cx="5004419"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3" name="Straight Connector 2">
            <a:extLst>
              <a:ext uri="{FF2B5EF4-FFF2-40B4-BE49-F238E27FC236}">
                <a16:creationId xmlns:a16="http://schemas.microsoft.com/office/drawing/2014/main" id="{572E9D7B-23BC-5EDE-FFB6-EC55A6F31EED}"/>
              </a:ext>
            </a:extLst>
          </p:cNvPr>
          <p:cNvCxnSpPr>
            <a:cxnSpLocks/>
          </p:cNvCxnSpPr>
          <p:nvPr userDrawn="1"/>
        </p:nvCxnSpPr>
        <p:spPr>
          <a:xfrm>
            <a:off x="6413500" y="1975104"/>
            <a:ext cx="4978632"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0937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ree Content Layout with Icons" preserve="1">
  <p:cSld name="Three Content Layout with Icons">
    <p:spTree>
      <p:nvGrpSpPr>
        <p:cNvPr id="1" name="Shape 143"/>
        <p:cNvGrpSpPr/>
        <p:nvPr/>
      </p:nvGrpSpPr>
      <p:grpSpPr>
        <a:xfrm>
          <a:off x="0" y="0"/>
          <a:ext cx="0" cy="0"/>
          <a:chOff x="0" y="0"/>
          <a:chExt cx="0" cy="0"/>
        </a:xfrm>
      </p:grpSpPr>
      <p:pic>
        <p:nvPicPr>
          <p:cNvPr id="2" name="Google Shape;142;p55">
            <a:extLst>
              <a:ext uri="{FF2B5EF4-FFF2-40B4-BE49-F238E27FC236}">
                <a16:creationId xmlns:a16="http://schemas.microsoft.com/office/drawing/2014/main" id="{0B057E5E-DC34-F5D2-AFFF-8F2FDDC0C5FC}"/>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44" name="Google Shape;144;p56"/>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45" name="Google Shape;145;p56"/>
          <p:cNvSpPr txBox="1">
            <a:spLocks noGrp="1"/>
          </p:cNvSpPr>
          <p:nvPr>
            <p:ph type="body" idx="1"/>
          </p:nvPr>
        </p:nvSpPr>
        <p:spPr>
          <a:xfrm>
            <a:off x="799484"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6" name="Google Shape;146;p56"/>
          <p:cNvSpPr txBox="1">
            <a:spLocks noGrp="1"/>
          </p:cNvSpPr>
          <p:nvPr>
            <p:ph type="body" idx="2"/>
          </p:nvPr>
        </p:nvSpPr>
        <p:spPr>
          <a:xfrm>
            <a:off x="4455489"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56"/>
          <p:cNvSpPr txBox="1">
            <a:spLocks noGrp="1"/>
          </p:cNvSpPr>
          <p:nvPr>
            <p:ph type="body" idx="3"/>
          </p:nvPr>
        </p:nvSpPr>
        <p:spPr>
          <a:xfrm>
            <a:off x="4455489"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56"/>
          <p:cNvSpPr txBox="1">
            <a:spLocks noGrp="1"/>
          </p:cNvSpPr>
          <p:nvPr>
            <p:ph type="body" idx="4"/>
          </p:nvPr>
        </p:nvSpPr>
        <p:spPr>
          <a:xfrm>
            <a:off x="8111495" y="271895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56"/>
          <p:cNvSpPr txBox="1">
            <a:spLocks noGrp="1"/>
          </p:cNvSpPr>
          <p:nvPr>
            <p:ph type="body" idx="5"/>
          </p:nvPr>
        </p:nvSpPr>
        <p:spPr>
          <a:xfrm>
            <a:off x="8111495"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56"/>
          <p:cNvSpPr txBox="1">
            <a:spLocks noGrp="1"/>
          </p:cNvSpPr>
          <p:nvPr>
            <p:ph type="body" idx="6"/>
          </p:nvPr>
        </p:nvSpPr>
        <p:spPr>
          <a:xfrm>
            <a:off x="799483" y="3330186"/>
            <a:ext cx="3301869" cy="268708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4" name="Google Shape;154;p56"/>
          <p:cNvSpPr>
            <a:spLocks noGrp="1"/>
          </p:cNvSpPr>
          <p:nvPr>
            <p:ph type="pic" idx="7"/>
          </p:nvPr>
        </p:nvSpPr>
        <p:spPr>
          <a:xfrm>
            <a:off x="2163079" y="1822459"/>
            <a:ext cx="574675" cy="574675"/>
          </a:xfrm>
          <a:prstGeom prst="rect">
            <a:avLst/>
          </a:prstGeom>
          <a:noFill/>
          <a:ln>
            <a:noFill/>
          </a:ln>
        </p:spPr>
        <p:txBody>
          <a:bodyPr/>
          <a:lstStyle/>
          <a:p>
            <a:endParaRPr lang="en-US"/>
          </a:p>
        </p:txBody>
      </p:sp>
      <p:sp>
        <p:nvSpPr>
          <p:cNvPr id="155" name="Google Shape;155;p56"/>
          <p:cNvSpPr>
            <a:spLocks noGrp="1"/>
          </p:cNvSpPr>
          <p:nvPr>
            <p:ph type="pic" idx="8"/>
          </p:nvPr>
        </p:nvSpPr>
        <p:spPr>
          <a:xfrm>
            <a:off x="5808662" y="1822459"/>
            <a:ext cx="574675" cy="574675"/>
          </a:xfrm>
          <a:prstGeom prst="rect">
            <a:avLst/>
          </a:prstGeom>
          <a:noFill/>
          <a:ln>
            <a:noFill/>
          </a:ln>
        </p:spPr>
        <p:txBody>
          <a:bodyPr/>
          <a:lstStyle/>
          <a:p>
            <a:endParaRPr lang="en-US"/>
          </a:p>
        </p:txBody>
      </p:sp>
      <p:sp>
        <p:nvSpPr>
          <p:cNvPr id="156" name="Google Shape;156;p56"/>
          <p:cNvSpPr>
            <a:spLocks noGrp="1"/>
          </p:cNvSpPr>
          <p:nvPr>
            <p:ph type="pic" idx="9"/>
          </p:nvPr>
        </p:nvSpPr>
        <p:spPr>
          <a:xfrm>
            <a:off x="9475091" y="1822459"/>
            <a:ext cx="574675" cy="574675"/>
          </a:xfrm>
          <a:prstGeom prst="rect">
            <a:avLst/>
          </a:prstGeom>
          <a:noFill/>
          <a:ln>
            <a:noFill/>
          </a:ln>
        </p:spPr>
        <p:txBody>
          <a:bodyPr/>
          <a:lstStyle/>
          <a:p>
            <a:endParaRPr lang="en-US"/>
          </a:p>
        </p:txBody>
      </p:sp>
      <p:cxnSp>
        <p:nvCxnSpPr>
          <p:cNvPr id="7" name="Straight Connector 6">
            <a:extLst>
              <a:ext uri="{FF2B5EF4-FFF2-40B4-BE49-F238E27FC236}">
                <a16:creationId xmlns:a16="http://schemas.microsoft.com/office/drawing/2014/main" id="{941741CF-4F60-7A59-B5C8-C534885A032C}"/>
              </a:ext>
            </a:extLst>
          </p:cNvPr>
          <p:cNvCxnSpPr>
            <a:cxnSpLocks/>
          </p:cNvCxnSpPr>
          <p:nvPr userDrawn="1"/>
        </p:nvCxnSpPr>
        <p:spPr>
          <a:xfrm>
            <a:off x="7994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235321EE-96D2-BBE9-0EA4-2112527E4EB3}"/>
              </a:ext>
            </a:extLst>
          </p:cNvPr>
          <p:cNvCxnSpPr>
            <a:cxnSpLocks/>
          </p:cNvCxnSpPr>
          <p:nvPr userDrawn="1"/>
        </p:nvCxnSpPr>
        <p:spPr>
          <a:xfrm>
            <a:off x="4457081"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3FD377B-D034-93F1-AC61-ED87B0C300F9}"/>
              </a:ext>
            </a:extLst>
          </p:cNvPr>
          <p:cNvCxnSpPr>
            <a:cxnSpLocks/>
          </p:cNvCxnSpPr>
          <p:nvPr userDrawn="1"/>
        </p:nvCxnSpPr>
        <p:spPr>
          <a:xfrm>
            <a:off x="8102489" y="2596896"/>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73401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hree Content Layout with Title" preserve="1">
  <p:cSld name="Three Content Layout with Title">
    <p:spTree>
      <p:nvGrpSpPr>
        <p:cNvPr id="1" name="Shape 157"/>
        <p:cNvGrpSpPr/>
        <p:nvPr/>
      </p:nvGrpSpPr>
      <p:grpSpPr>
        <a:xfrm>
          <a:off x="0" y="0"/>
          <a:ext cx="0" cy="0"/>
          <a:chOff x="0" y="0"/>
          <a:chExt cx="0" cy="0"/>
        </a:xfrm>
      </p:grpSpPr>
      <p:pic>
        <p:nvPicPr>
          <p:cNvPr id="2" name="Google Shape;142;p55">
            <a:extLst>
              <a:ext uri="{FF2B5EF4-FFF2-40B4-BE49-F238E27FC236}">
                <a16:creationId xmlns:a16="http://schemas.microsoft.com/office/drawing/2014/main" id="{34A7C77A-DDF6-DC63-B004-883C6A0ECE20}"/>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58" name="Google Shape;158;p57"/>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59" name="Google Shape;159;p57"/>
          <p:cNvSpPr txBox="1">
            <a:spLocks noGrp="1"/>
          </p:cNvSpPr>
          <p:nvPr>
            <p:ph type="body" idx="1"/>
          </p:nvPr>
        </p:nvSpPr>
        <p:spPr>
          <a:xfrm>
            <a:off x="799484"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57"/>
          <p:cNvSpPr txBox="1">
            <a:spLocks noGrp="1"/>
          </p:cNvSpPr>
          <p:nvPr>
            <p:ph type="body" idx="2"/>
          </p:nvPr>
        </p:nvSpPr>
        <p:spPr>
          <a:xfrm>
            <a:off x="4455489"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1" name="Google Shape;161;p57"/>
          <p:cNvSpPr txBox="1">
            <a:spLocks noGrp="1"/>
          </p:cNvSpPr>
          <p:nvPr>
            <p:ph type="body" idx="3"/>
          </p:nvPr>
        </p:nvSpPr>
        <p:spPr>
          <a:xfrm>
            <a:off x="4455489"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57"/>
          <p:cNvSpPr txBox="1">
            <a:spLocks noGrp="1"/>
          </p:cNvSpPr>
          <p:nvPr>
            <p:ph type="body" idx="4"/>
          </p:nvPr>
        </p:nvSpPr>
        <p:spPr>
          <a:xfrm>
            <a:off x="8111495" y="2094588"/>
            <a:ext cx="330186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57"/>
          <p:cNvSpPr txBox="1">
            <a:spLocks noGrp="1"/>
          </p:cNvSpPr>
          <p:nvPr>
            <p:ph type="body" idx="5"/>
          </p:nvPr>
        </p:nvSpPr>
        <p:spPr>
          <a:xfrm>
            <a:off x="8111495" y="2705816"/>
            <a:ext cx="3301869" cy="3311456"/>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4" name="Google Shape;164;p57"/>
          <p:cNvSpPr txBox="1">
            <a:spLocks noGrp="1"/>
          </p:cNvSpPr>
          <p:nvPr>
            <p:ph type="body" idx="6"/>
          </p:nvPr>
        </p:nvSpPr>
        <p:spPr>
          <a:xfrm>
            <a:off x="799483" y="2705816"/>
            <a:ext cx="3301869" cy="3311456"/>
          </a:xfrm>
          <a:prstGeom prst="rect">
            <a:avLst/>
          </a:prstGeom>
          <a:noFill/>
          <a:ln>
            <a:noFill/>
          </a:ln>
        </p:spPr>
        <p:txBody>
          <a:bodyPr spcFirstLastPara="1" wrap="square" lIns="91425" tIns="45700" rIns="91425" bIns="45700" anchor="t" anchorCtr="0">
            <a:normAutofit/>
          </a:bodyPr>
          <a:lstStyle>
            <a:lvl1pPr marL="241300" lvl="0" indent="-2413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3" name="Straight Connector 2">
            <a:extLst>
              <a:ext uri="{FF2B5EF4-FFF2-40B4-BE49-F238E27FC236}">
                <a16:creationId xmlns:a16="http://schemas.microsoft.com/office/drawing/2014/main" id="{319A316D-5E2B-6A78-7960-3628B3DF035B}"/>
              </a:ext>
            </a:extLst>
          </p:cNvPr>
          <p:cNvCxnSpPr>
            <a:cxnSpLocks/>
          </p:cNvCxnSpPr>
          <p:nvPr userDrawn="1"/>
        </p:nvCxnSpPr>
        <p:spPr>
          <a:xfrm>
            <a:off x="7994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6246FFF0-65F7-5DE8-44C7-263EFC3DB339}"/>
              </a:ext>
            </a:extLst>
          </p:cNvPr>
          <p:cNvCxnSpPr>
            <a:cxnSpLocks/>
          </p:cNvCxnSpPr>
          <p:nvPr userDrawn="1"/>
        </p:nvCxnSpPr>
        <p:spPr>
          <a:xfrm>
            <a:off x="4457081"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E08113D-2DC6-7277-CDEA-52EEC298DFD1}"/>
              </a:ext>
            </a:extLst>
          </p:cNvPr>
          <p:cNvCxnSpPr>
            <a:cxnSpLocks/>
          </p:cNvCxnSpPr>
          <p:nvPr userDrawn="1"/>
        </p:nvCxnSpPr>
        <p:spPr>
          <a:xfrm>
            <a:off x="8102489" y="1975104"/>
            <a:ext cx="3301871"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26473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Four Content Layout with Icon" preserve="1">
  <p:cSld name="Four Content Layout with Icon">
    <p:spTree>
      <p:nvGrpSpPr>
        <p:cNvPr id="1" name="Shape 168"/>
        <p:cNvGrpSpPr/>
        <p:nvPr/>
      </p:nvGrpSpPr>
      <p:grpSpPr>
        <a:xfrm>
          <a:off x="0" y="0"/>
          <a:ext cx="0" cy="0"/>
          <a:chOff x="0" y="0"/>
          <a:chExt cx="0" cy="0"/>
        </a:xfrm>
      </p:grpSpPr>
      <p:pic>
        <p:nvPicPr>
          <p:cNvPr id="2" name="Google Shape;142;p55">
            <a:extLst>
              <a:ext uri="{FF2B5EF4-FFF2-40B4-BE49-F238E27FC236}">
                <a16:creationId xmlns:a16="http://schemas.microsoft.com/office/drawing/2014/main" id="{3A22614E-3AC8-C734-7C4E-B60E0C98E6AA}"/>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69" name="Google Shape;169;p58"/>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70" name="Google Shape;170;p58"/>
          <p:cNvSpPr txBox="1">
            <a:spLocks noGrp="1"/>
          </p:cNvSpPr>
          <p:nvPr>
            <p:ph type="body" idx="1"/>
          </p:nvPr>
        </p:nvSpPr>
        <p:spPr>
          <a:xfrm>
            <a:off x="79948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58"/>
          <p:cNvSpPr txBox="1">
            <a:spLocks noGrp="1"/>
          </p:cNvSpPr>
          <p:nvPr>
            <p:ph type="body" idx="2"/>
          </p:nvPr>
        </p:nvSpPr>
        <p:spPr>
          <a:xfrm>
            <a:off x="352289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58"/>
          <p:cNvSpPr txBox="1">
            <a:spLocks noGrp="1"/>
          </p:cNvSpPr>
          <p:nvPr>
            <p:ph type="body" idx="3"/>
          </p:nvPr>
        </p:nvSpPr>
        <p:spPr>
          <a:xfrm>
            <a:off x="6246304"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58"/>
          <p:cNvSpPr txBox="1">
            <a:spLocks noGrp="1"/>
          </p:cNvSpPr>
          <p:nvPr>
            <p:ph type="body" idx="4"/>
          </p:nvPr>
        </p:nvSpPr>
        <p:spPr>
          <a:xfrm>
            <a:off x="8969715" y="2723241"/>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58"/>
          <p:cNvSpPr txBox="1">
            <a:spLocks noGrp="1"/>
          </p:cNvSpPr>
          <p:nvPr>
            <p:ph type="body" idx="5"/>
          </p:nvPr>
        </p:nvSpPr>
        <p:spPr>
          <a:xfrm>
            <a:off x="8969715"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58"/>
          <p:cNvSpPr txBox="1">
            <a:spLocks noGrp="1"/>
          </p:cNvSpPr>
          <p:nvPr>
            <p:ph type="body" idx="6"/>
          </p:nvPr>
        </p:nvSpPr>
        <p:spPr>
          <a:xfrm>
            <a:off x="6246304"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6" name="Google Shape;176;p58"/>
          <p:cNvSpPr txBox="1">
            <a:spLocks noGrp="1"/>
          </p:cNvSpPr>
          <p:nvPr>
            <p:ph type="body" idx="7"/>
          </p:nvPr>
        </p:nvSpPr>
        <p:spPr>
          <a:xfrm>
            <a:off x="3516551"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7" name="Google Shape;177;p58"/>
          <p:cNvSpPr txBox="1">
            <a:spLocks noGrp="1"/>
          </p:cNvSpPr>
          <p:nvPr>
            <p:ph type="body" idx="8"/>
          </p:nvPr>
        </p:nvSpPr>
        <p:spPr>
          <a:xfrm>
            <a:off x="800246" y="3334469"/>
            <a:ext cx="2443649" cy="2682804"/>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2" name="Google Shape;182;p58"/>
          <p:cNvSpPr>
            <a:spLocks noGrp="1"/>
          </p:cNvSpPr>
          <p:nvPr>
            <p:ph type="pic" idx="9"/>
          </p:nvPr>
        </p:nvSpPr>
        <p:spPr>
          <a:xfrm>
            <a:off x="1733969" y="1808164"/>
            <a:ext cx="574675" cy="574675"/>
          </a:xfrm>
          <a:prstGeom prst="rect">
            <a:avLst/>
          </a:prstGeom>
          <a:noFill/>
          <a:ln>
            <a:noFill/>
          </a:ln>
        </p:spPr>
        <p:txBody>
          <a:bodyPr/>
          <a:lstStyle/>
          <a:p>
            <a:endParaRPr lang="en-US"/>
          </a:p>
        </p:txBody>
      </p:sp>
      <p:sp>
        <p:nvSpPr>
          <p:cNvPr id="183" name="Google Shape;183;p58"/>
          <p:cNvSpPr>
            <a:spLocks noGrp="1"/>
          </p:cNvSpPr>
          <p:nvPr>
            <p:ph type="pic" idx="13"/>
          </p:nvPr>
        </p:nvSpPr>
        <p:spPr>
          <a:xfrm>
            <a:off x="4450275" y="1808164"/>
            <a:ext cx="574675" cy="574675"/>
          </a:xfrm>
          <a:prstGeom prst="rect">
            <a:avLst/>
          </a:prstGeom>
          <a:noFill/>
          <a:ln>
            <a:noFill/>
          </a:ln>
        </p:spPr>
        <p:txBody>
          <a:bodyPr/>
          <a:lstStyle/>
          <a:p>
            <a:endParaRPr lang="en-US"/>
          </a:p>
        </p:txBody>
      </p:sp>
      <p:sp>
        <p:nvSpPr>
          <p:cNvPr id="184" name="Google Shape;184;p58"/>
          <p:cNvSpPr>
            <a:spLocks noGrp="1"/>
          </p:cNvSpPr>
          <p:nvPr>
            <p:ph type="pic" idx="14"/>
          </p:nvPr>
        </p:nvSpPr>
        <p:spPr>
          <a:xfrm>
            <a:off x="7180028" y="1808164"/>
            <a:ext cx="574675" cy="574675"/>
          </a:xfrm>
          <a:prstGeom prst="rect">
            <a:avLst/>
          </a:prstGeom>
          <a:noFill/>
          <a:ln>
            <a:noFill/>
          </a:ln>
        </p:spPr>
        <p:txBody>
          <a:bodyPr/>
          <a:lstStyle/>
          <a:p>
            <a:endParaRPr lang="en-US"/>
          </a:p>
        </p:txBody>
      </p:sp>
      <p:sp>
        <p:nvSpPr>
          <p:cNvPr id="185" name="Google Shape;185;p58"/>
          <p:cNvSpPr>
            <a:spLocks noGrp="1"/>
          </p:cNvSpPr>
          <p:nvPr>
            <p:ph type="pic" idx="15"/>
          </p:nvPr>
        </p:nvSpPr>
        <p:spPr>
          <a:xfrm>
            <a:off x="9909781" y="1808164"/>
            <a:ext cx="574675" cy="574675"/>
          </a:xfrm>
          <a:prstGeom prst="rect">
            <a:avLst/>
          </a:prstGeom>
          <a:noFill/>
          <a:ln>
            <a:noFill/>
          </a:ln>
        </p:spPr>
        <p:txBody>
          <a:bodyPr/>
          <a:lstStyle/>
          <a:p>
            <a:endParaRPr lang="en-US"/>
          </a:p>
        </p:txBody>
      </p:sp>
      <p:cxnSp>
        <p:nvCxnSpPr>
          <p:cNvPr id="3" name="Straight Connector 2">
            <a:extLst>
              <a:ext uri="{FF2B5EF4-FFF2-40B4-BE49-F238E27FC236}">
                <a16:creationId xmlns:a16="http://schemas.microsoft.com/office/drawing/2014/main" id="{0F71A333-5EEB-E8D0-FB66-77A8F9943101}"/>
              </a:ext>
            </a:extLst>
          </p:cNvPr>
          <p:cNvCxnSpPr>
            <a:cxnSpLocks/>
          </p:cNvCxnSpPr>
          <p:nvPr userDrawn="1"/>
        </p:nvCxnSpPr>
        <p:spPr>
          <a:xfrm>
            <a:off x="79948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3A719D1D-29DD-C6B9-4CBD-2BCDDA505BA0}"/>
              </a:ext>
            </a:extLst>
          </p:cNvPr>
          <p:cNvCxnSpPr>
            <a:cxnSpLocks/>
          </p:cNvCxnSpPr>
          <p:nvPr userDrawn="1"/>
        </p:nvCxnSpPr>
        <p:spPr>
          <a:xfrm>
            <a:off x="3518297"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5" name="Straight Connector 4">
            <a:extLst>
              <a:ext uri="{FF2B5EF4-FFF2-40B4-BE49-F238E27FC236}">
                <a16:creationId xmlns:a16="http://schemas.microsoft.com/office/drawing/2014/main" id="{AD8FDB1D-2E49-F903-DC08-C4103B49BD5D}"/>
              </a:ext>
            </a:extLst>
          </p:cNvPr>
          <p:cNvCxnSpPr>
            <a:cxnSpLocks/>
          </p:cNvCxnSpPr>
          <p:nvPr userDrawn="1"/>
        </p:nvCxnSpPr>
        <p:spPr>
          <a:xfrm>
            <a:off x="6249305"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5F6DD4E8-9566-87B6-91C0-0EF11367806C}"/>
              </a:ext>
            </a:extLst>
          </p:cNvPr>
          <p:cNvCxnSpPr>
            <a:cxnSpLocks/>
          </p:cNvCxnSpPr>
          <p:nvPr userDrawn="1"/>
        </p:nvCxnSpPr>
        <p:spPr>
          <a:xfrm>
            <a:off x="8968121" y="2614617"/>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162413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Four Content Layout with Title" preserve="1">
  <p:cSld name="Four Content Layout with Title">
    <p:spTree>
      <p:nvGrpSpPr>
        <p:cNvPr id="1" name="Shape 186"/>
        <p:cNvGrpSpPr/>
        <p:nvPr/>
      </p:nvGrpSpPr>
      <p:grpSpPr>
        <a:xfrm>
          <a:off x="0" y="0"/>
          <a:ext cx="0" cy="0"/>
          <a:chOff x="0" y="0"/>
          <a:chExt cx="0" cy="0"/>
        </a:xfrm>
      </p:grpSpPr>
      <p:pic>
        <p:nvPicPr>
          <p:cNvPr id="2" name="Google Shape;142;p55">
            <a:extLst>
              <a:ext uri="{FF2B5EF4-FFF2-40B4-BE49-F238E27FC236}">
                <a16:creationId xmlns:a16="http://schemas.microsoft.com/office/drawing/2014/main" id="{E1A2AA65-83E3-B873-EA5C-6D1BFDC4D44F}"/>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187" name="Google Shape;187;p59"/>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188" name="Google Shape;188;p59"/>
          <p:cNvSpPr txBox="1">
            <a:spLocks noGrp="1"/>
          </p:cNvSpPr>
          <p:nvPr>
            <p:ph type="body" idx="1"/>
          </p:nvPr>
        </p:nvSpPr>
        <p:spPr>
          <a:xfrm>
            <a:off x="79948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9"/>
          <p:cNvSpPr txBox="1">
            <a:spLocks noGrp="1"/>
          </p:cNvSpPr>
          <p:nvPr>
            <p:ph type="body" idx="2"/>
          </p:nvPr>
        </p:nvSpPr>
        <p:spPr>
          <a:xfrm>
            <a:off x="352289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9"/>
          <p:cNvSpPr txBox="1">
            <a:spLocks noGrp="1"/>
          </p:cNvSpPr>
          <p:nvPr>
            <p:ph type="body" idx="3"/>
          </p:nvPr>
        </p:nvSpPr>
        <p:spPr>
          <a:xfrm>
            <a:off x="6246304"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Clr>
                <a:schemeClr val="lt1"/>
              </a:buClr>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9"/>
          <p:cNvSpPr txBox="1">
            <a:spLocks noGrp="1"/>
          </p:cNvSpPr>
          <p:nvPr>
            <p:ph type="body" idx="4"/>
          </p:nvPr>
        </p:nvSpPr>
        <p:spPr>
          <a:xfrm>
            <a:off x="8969715" y="2094586"/>
            <a:ext cx="2443649" cy="419533"/>
          </a:xfrm>
          <a:prstGeom prst="rect">
            <a:avLst/>
          </a:prstGeom>
          <a:noFill/>
          <a:ln>
            <a:noFill/>
          </a:ln>
        </p:spPr>
        <p:txBody>
          <a:bodyPr spcFirstLastPara="1" wrap="square" lIns="91425" tIns="45700" rIns="91425" bIns="45700" anchor="t" anchorCtr="0">
            <a:normAutofit/>
          </a:bodyPr>
          <a:lstStyle>
            <a:lvl1pPr marL="0" lvl="0" indent="0" algn="l">
              <a:lnSpc>
                <a:spcPct val="90000"/>
              </a:lnSpc>
              <a:spcBef>
                <a:spcPts val="600"/>
              </a:spcBef>
              <a:spcAft>
                <a:spcPts val="0"/>
              </a:spcAft>
              <a:buSzPts val="1800"/>
              <a:buFont typeface="Arial" panose="020B0604020202020204" pitchFamily="34" charset="0"/>
              <a:buNone/>
              <a:tabLst/>
              <a:defRPr sz="18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9"/>
          <p:cNvSpPr txBox="1">
            <a:spLocks noGrp="1"/>
          </p:cNvSpPr>
          <p:nvPr>
            <p:ph type="body" idx="5"/>
          </p:nvPr>
        </p:nvSpPr>
        <p:spPr>
          <a:xfrm>
            <a:off x="8969715"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3" name="Google Shape;193;p59"/>
          <p:cNvSpPr txBox="1">
            <a:spLocks noGrp="1"/>
          </p:cNvSpPr>
          <p:nvPr>
            <p:ph type="body" idx="6"/>
          </p:nvPr>
        </p:nvSpPr>
        <p:spPr>
          <a:xfrm>
            <a:off x="6246304"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4" name="Google Shape;194;p59"/>
          <p:cNvSpPr txBox="1">
            <a:spLocks noGrp="1"/>
          </p:cNvSpPr>
          <p:nvPr>
            <p:ph type="body" idx="7"/>
          </p:nvPr>
        </p:nvSpPr>
        <p:spPr>
          <a:xfrm>
            <a:off x="3516551"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59"/>
          <p:cNvSpPr txBox="1">
            <a:spLocks noGrp="1"/>
          </p:cNvSpPr>
          <p:nvPr>
            <p:ph type="body" idx="8"/>
          </p:nvPr>
        </p:nvSpPr>
        <p:spPr>
          <a:xfrm>
            <a:off x="800246" y="2705813"/>
            <a:ext cx="2443649" cy="334627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8" name="Straight Connector 17">
            <a:extLst>
              <a:ext uri="{FF2B5EF4-FFF2-40B4-BE49-F238E27FC236}">
                <a16:creationId xmlns:a16="http://schemas.microsoft.com/office/drawing/2014/main" id="{07FED9AD-263C-7791-0D5A-AE6D8F48D49B}"/>
              </a:ext>
            </a:extLst>
          </p:cNvPr>
          <p:cNvCxnSpPr>
            <a:cxnSpLocks/>
          </p:cNvCxnSpPr>
          <p:nvPr userDrawn="1"/>
        </p:nvCxnSpPr>
        <p:spPr>
          <a:xfrm>
            <a:off x="79948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2B3EDE2E-1C10-9772-8440-93B96CCE3A83}"/>
              </a:ext>
            </a:extLst>
          </p:cNvPr>
          <p:cNvCxnSpPr>
            <a:cxnSpLocks/>
          </p:cNvCxnSpPr>
          <p:nvPr userDrawn="1"/>
        </p:nvCxnSpPr>
        <p:spPr>
          <a:xfrm>
            <a:off x="3518297"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2CB54198-C40D-2634-3848-7E12A161FA2B}"/>
              </a:ext>
            </a:extLst>
          </p:cNvPr>
          <p:cNvCxnSpPr>
            <a:cxnSpLocks/>
          </p:cNvCxnSpPr>
          <p:nvPr userDrawn="1"/>
        </p:nvCxnSpPr>
        <p:spPr>
          <a:xfrm>
            <a:off x="6249305"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475C3982-9AA6-70C9-5C21-D839C888E7E3}"/>
              </a:ext>
            </a:extLst>
          </p:cNvPr>
          <p:cNvCxnSpPr>
            <a:cxnSpLocks/>
          </p:cNvCxnSpPr>
          <p:nvPr userDrawn="1"/>
        </p:nvCxnSpPr>
        <p:spPr>
          <a:xfrm>
            <a:off x="8968121" y="1968441"/>
            <a:ext cx="2443653" cy="0"/>
          </a:xfrm>
          <a:prstGeom prst="line">
            <a:avLst/>
          </a:prstGeom>
          <a:ln w="101600">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529725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plit Layout with CTA" preserve="1">
  <p:cSld name="Split Layout with CTA">
    <p:spTree>
      <p:nvGrpSpPr>
        <p:cNvPr id="1" name="Shape 200"/>
        <p:cNvGrpSpPr/>
        <p:nvPr/>
      </p:nvGrpSpPr>
      <p:grpSpPr>
        <a:xfrm>
          <a:off x="0" y="0"/>
          <a:ext cx="0" cy="0"/>
          <a:chOff x="0" y="0"/>
          <a:chExt cx="0" cy="0"/>
        </a:xfrm>
      </p:grpSpPr>
      <p:sp>
        <p:nvSpPr>
          <p:cNvPr id="201" name="Google Shape;201;p60"/>
          <p:cNvSpPr/>
          <p:nvPr/>
        </p:nvSpPr>
        <p:spPr>
          <a:xfrm rot="5400000">
            <a:off x="1979124" y="2075839"/>
            <a:ext cx="2803034" cy="6761286"/>
          </a:xfrm>
          <a:prstGeom prst="round2SameRect">
            <a:avLst>
              <a:gd name="adj1" fmla="val 0"/>
              <a:gd name="adj2" fmla="val 0"/>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86"/>
              <a:buFont typeface="Arial"/>
              <a:buNone/>
            </a:pPr>
            <a:endParaRPr sz="2486" b="0" i="0" u="none" strike="noStrike" cap="none">
              <a:solidFill>
                <a:schemeClr val="lt1"/>
              </a:solidFill>
              <a:latin typeface="Century Gothic"/>
              <a:ea typeface="Century Gothic"/>
              <a:cs typeface="Century Gothic"/>
              <a:sym typeface="Century Gothic"/>
            </a:endParaRPr>
          </a:p>
        </p:txBody>
      </p:sp>
      <p:sp>
        <p:nvSpPr>
          <p:cNvPr id="202" name="Google Shape;202;p60"/>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03" name="Google Shape;203;p60"/>
          <p:cNvSpPr txBox="1">
            <a:spLocks noGrp="1"/>
          </p:cNvSpPr>
          <p:nvPr>
            <p:ph type="body" idx="1"/>
          </p:nvPr>
        </p:nvSpPr>
        <p:spPr>
          <a:xfrm>
            <a:off x="838201" y="4054964"/>
            <a:ext cx="4897582" cy="2093977"/>
          </a:xfrm>
          <a:prstGeom prst="rect">
            <a:avLst/>
          </a:prstGeom>
          <a:noFill/>
          <a:ln>
            <a:noFill/>
          </a:ln>
        </p:spPr>
        <p:txBody>
          <a:bodyPr spcFirstLastPara="1" wrap="square" lIns="91425" tIns="45700" rIns="91425" bIns="45700" anchor="ctr" anchorCtr="0">
            <a:noAutofit/>
          </a:bodyPr>
          <a:lstStyle>
            <a:lvl1pPr marL="11113" lvl="0" indent="0" algn="l">
              <a:lnSpc>
                <a:spcPct val="100000"/>
              </a:lnSpc>
              <a:spcBef>
                <a:spcPts val="1000"/>
              </a:spcBef>
              <a:spcAft>
                <a:spcPts val="0"/>
              </a:spcAft>
              <a:buSzPts val="2400"/>
              <a:buNone/>
              <a:tabLst/>
              <a:defRPr sz="1800" b="0" i="0">
                <a:solidFill>
                  <a:schemeClr val="lt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4" name="Google Shape;204;p60"/>
          <p:cNvSpPr txBox="1">
            <a:spLocks noGrp="1"/>
          </p:cNvSpPr>
          <p:nvPr>
            <p:ph type="body" idx="2"/>
          </p:nvPr>
        </p:nvSpPr>
        <p:spPr>
          <a:xfrm>
            <a:off x="838200" y="1814672"/>
            <a:ext cx="4897582" cy="1957228"/>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228600" algn="l">
              <a:lnSpc>
                <a:spcPct val="90000"/>
              </a:lnSpc>
              <a:spcBef>
                <a:spcPts val="500"/>
              </a:spcBef>
              <a:spcAft>
                <a:spcPts val="0"/>
              </a:spcAft>
              <a:buSzPts val="2000"/>
              <a:buNone/>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5" name="Google Shape;205;p60"/>
          <p:cNvSpPr>
            <a:spLocks noGrp="1"/>
          </p:cNvSpPr>
          <p:nvPr>
            <p:ph type="pic" idx="3"/>
          </p:nvPr>
        </p:nvSpPr>
        <p:spPr>
          <a:xfrm>
            <a:off x="6345631" y="2"/>
            <a:ext cx="5846369" cy="6743698"/>
          </a:xfrm>
          <a:prstGeom prst="rect">
            <a:avLst/>
          </a:prstGeom>
          <a:solidFill>
            <a:srgbClr val="F2F2F2"/>
          </a:solidFill>
          <a:ln>
            <a:noFill/>
          </a:ln>
        </p:spPr>
        <p:txBody>
          <a:bodyPr/>
          <a:lstStyle/>
          <a:p>
            <a:endParaRPr lang="en-US"/>
          </a:p>
        </p:txBody>
      </p:sp>
      <p:pic>
        <p:nvPicPr>
          <p:cNvPr id="208" name="Google Shape;208;p60"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FEF5A2C6-697A-010F-472A-58C04B0643DA}"/>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40767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3" preserve="1" userDrawn="1">
  <p:cSld name="1_Cover3">
    <p:bg>
      <p:bgPr>
        <a:solidFill>
          <a:schemeClr val="bg1"/>
        </a:solidFill>
        <a:effectLst/>
      </p:bgPr>
    </p:bg>
    <p:spTree>
      <p:nvGrpSpPr>
        <p:cNvPr id="1" name="Shape 37"/>
        <p:cNvGrpSpPr/>
        <p:nvPr/>
      </p:nvGrpSpPr>
      <p:grpSpPr>
        <a:xfrm>
          <a:off x="0" y="0"/>
          <a:ext cx="0" cy="0"/>
          <a:chOff x="0" y="0"/>
          <a:chExt cx="0" cy="0"/>
        </a:xfrm>
      </p:grpSpPr>
      <p:sp>
        <p:nvSpPr>
          <p:cNvPr id="41" name="Google Shape;41;p76"/>
          <p:cNvSpPr txBox="1">
            <a:spLocks noGrp="1"/>
          </p:cNvSpPr>
          <p:nvPr>
            <p:ph type="ctrTitle" hasCustomPrompt="1"/>
          </p:nvPr>
        </p:nvSpPr>
        <p:spPr>
          <a:xfrm>
            <a:off x="876436" y="2003814"/>
            <a:ext cx="6528179" cy="2037624"/>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p>
        </p:txBody>
      </p:sp>
      <p:sp>
        <p:nvSpPr>
          <p:cNvPr id="42" name="Google Shape;42;p76"/>
          <p:cNvSpPr txBox="1">
            <a:spLocks noGrp="1"/>
          </p:cNvSpPr>
          <p:nvPr>
            <p:ph type="subTitle" idx="1"/>
          </p:nvPr>
        </p:nvSpPr>
        <p:spPr>
          <a:xfrm>
            <a:off x="876436" y="4133513"/>
            <a:ext cx="6528179" cy="1202437"/>
          </a:xfrm>
          <a:prstGeom prst="rect">
            <a:avLst/>
          </a:prstGeom>
          <a:noFill/>
          <a:ln>
            <a:noFill/>
          </a:ln>
        </p:spPr>
        <p:txBody>
          <a:bodyPr spcFirstLastPara="1" wrap="square" lIns="91425" tIns="45700" rIns="91425" bIns="45700" anchor="t" anchorCtr="0">
            <a:noAutofit/>
          </a:bodyPr>
          <a:lstStyle>
            <a:lvl1pPr marL="9525" lvl="0" indent="0" algn="l">
              <a:lnSpc>
                <a:spcPct val="90000"/>
              </a:lnSpc>
              <a:spcBef>
                <a:spcPts val="1000"/>
              </a:spcBef>
              <a:spcAft>
                <a:spcPts val="0"/>
              </a:spcAft>
              <a:buSzPts val="2000"/>
              <a:buNone/>
              <a:tabLst/>
              <a:defRPr sz="2000">
                <a:solidFill>
                  <a:schemeClr val="tx1"/>
                </a:solidFill>
              </a:defRPr>
            </a:lvl1pPr>
            <a:lvl2pPr lvl="1" algn="ctr">
              <a:lnSpc>
                <a:spcPct val="90000"/>
              </a:lnSpc>
              <a:spcBef>
                <a:spcPts val="500"/>
              </a:spcBef>
              <a:spcAft>
                <a:spcPts val="0"/>
              </a:spcAft>
              <a:buSzPts val="2000"/>
              <a:buNone/>
              <a:defRPr sz="2000"/>
            </a:lvl2pPr>
            <a:lvl3pPr lvl="2" algn="ctr">
              <a:lnSpc>
                <a:spcPct val="90000"/>
              </a:lnSpc>
              <a:spcBef>
                <a:spcPts val="500"/>
              </a:spcBef>
              <a:spcAft>
                <a:spcPts val="0"/>
              </a:spcAft>
              <a:buSzPts val="1800"/>
              <a:buNone/>
              <a:defRPr sz="1800"/>
            </a:lvl3pPr>
            <a:lvl4pPr lvl="3" algn="ctr">
              <a:lnSpc>
                <a:spcPct val="90000"/>
              </a:lnSpc>
              <a:spcBef>
                <a:spcPts val="500"/>
              </a:spcBef>
              <a:spcAft>
                <a:spcPts val="0"/>
              </a:spcAft>
              <a:buSzPts val="1600"/>
              <a:buNone/>
              <a:defRPr sz="1600"/>
            </a:lvl4pPr>
            <a:lvl5pPr lvl="4" algn="ctr">
              <a:lnSpc>
                <a:spcPct val="90000"/>
              </a:lnSpc>
              <a:spcBef>
                <a:spcPts val="500"/>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4" name="Google Shape;44;p7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748361" y="0"/>
            <a:ext cx="7443640" cy="6858000"/>
          </a:xfrm>
          <a:prstGeom prst="rect">
            <a:avLst/>
          </a:prstGeom>
          <a:noFill/>
          <a:ln>
            <a:noFill/>
          </a:ln>
        </p:spPr>
      </p:pic>
      <p:pic>
        <p:nvPicPr>
          <p:cNvPr id="45" name="Google Shape;45;p76"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6" name="Picture 5" descr="A black background with a black square&#10;&#10;AI-generated content may be incorrect.">
            <a:extLst>
              <a:ext uri="{FF2B5EF4-FFF2-40B4-BE49-F238E27FC236}">
                <a16:creationId xmlns:a16="http://schemas.microsoft.com/office/drawing/2014/main" id="{3F008FA9-A95A-B05F-377B-2231DE437F04}"/>
              </a:ext>
            </a:extLst>
          </p:cNvPr>
          <p:cNvPicPr>
            <a:picLocks noChangeAspect="1"/>
          </p:cNvPicPr>
          <p:nvPr userDrawn="1"/>
        </p:nvPicPr>
        <p:blipFill>
          <a:blip r:embed="rId4"/>
          <a:stretch>
            <a:fillRect/>
          </a:stretch>
        </p:blipFill>
        <p:spPr>
          <a:xfrm>
            <a:off x="977667" y="965012"/>
            <a:ext cx="1574215" cy="543541"/>
          </a:xfrm>
          <a:prstGeom prst="rect">
            <a:avLst/>
          </a:prstGeom>
        </p:spPr>
      </p:pic>
    </p:spTree>
    <p:extLst>
      <p:ext uri="{BB962C8B-B14F-4D97-AF65-F5344CB8AC3E}">
        <p14:creationId xmlns:p14="http://schemas.microsoft.com/office/powerpoint/2010/main" val="38347208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plit Layout" preserve="1">
  <p:cSld name="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5EE4E7D7-327D-6905-5EF8-489F25E28D11}"/>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29771612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plit Layout" preserve="1">
  <p:cSld name="1_Split Layout">
    <p:spTree>
      <p:nvGrpSpPr>
        <p:cNvPr id="1" name="Shape 209"/>
        <p:cNvGrpSpPr/>
        <p:nvPr/>
      </p:nvGrpSpPr>
      <p:grpSpPr>
        <a:xfrm>
          <a:off x="0" y="0"/>
          <a:ext cx="0" cy="0"/>
          <a:chOff x="0" y="0"/>
          <a:chExt cx="0" cy="0"/>
        </a:xfrm>
      </p:grpSpPr>
      <p:sp>
        <p:nvSpPr>
          <p:cNvPr id="210" name="Google Shape;210;p61"/>
          <p:cNvSpPr/>
          <p:nvPr/>
        </p:nvSpPr>
        <p:spPr>
          <a:xfrm>
            <a:off x="6834554" y="0"/>
            <a:ext cx="5357446" cy="6858000"/>
          </a:xfrm>
          <a:prstGeom prst="rect">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11" name="Google Shape;211;p61"/>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2" name="Google Shape;212;p61"/>
          <p:cNvSpPr>
            <a:spLocks noGrp="1"/>
          </p:cNvSpPr>
          <p:nvPr>
            <p:ph type="pic" idx="2"/>
          </p:nvPr>
        </p:nvSpPr>
        <p:spPr>
          <a:xfrm>
            <a:off x="6330460" y="922150"/>
            <a:ext cx="5861540" cy="5013955"/>
          </a:xfrm>
          <a:prstGeom prst="roundRect">
            <a:avLst>
              <a:gd name="adj" fmla="val 0"/>
            </a:avLst>
          </a:prstGeom>
          <a:solidFill>
            <a:schemeClr val="bg1">
              <a:lumMod val="85000"/>
            </a:schemeClr>
          </a:solidFill>
          <a:ln>
            <a:noFill/>
          </a:ln>
        </p:spPr>
        <p:txBody>
          <a:bodyPr/>
          <a:lstStyle/>
          <a:p>
            <a:endParaRPr lang="en-US"/>
          </a:p>
        </p:txBody>
      </p:sp>
      <p:sp>
        <p:nvSpPr>
          <p:cNvPr id="213" name="Google Shape;213;p61"/>
          <p:cNvSpPr txBox="1">
            <a:spLocks noGrp="1"/>
          </p:cNvSpPr>
          <p:nvPr>
            <p:ph type="body" idx="1"/>
          </p:nvPr>
        </p:nvSpPr>
        <p:spPr>
          <a:xfrm>
            <a:off x="838200" y="1825625"/>
            <a:ext cx="4897583" cy="4110480"/>
          </a:xfrm>
          <a:prstGeom prst="rect">
            <a:avLst/>
          </a:prstGeom>
          <a:noFill/>
          <a:ln>
            <a:noFill/>
          </a:ln>
        </p:spPr>
        <p:txBody>
          <a:bodyPr spcFirstLastPara="1" wrap="square" lIns="91425" tIns="45700" rIns="91425" bIns="45700" anchor="t" anchorCtr="0">
            <a:noAutofit/>
          </a:bodyPr>
          <a:lstStyle>
            <a:lvl1pPr marL="228600" lvl="0" indent="-228600" algn="l">
              <a:lnSpc>
                <a:spcPct val="100000"/>
              </a:lnSpc>
              <a:spcBef>
                <a:spcPts val="0"/>
              </a:spcBef>
              <a:spcAft>
                <a:spcPts val="1000"/>
              </a:spcAft>
              <a:buClr>
                <a:schemeClr val="accent1"/>
              </a:buClr>
              <a:buSzPct val="100000"/>
              <a:buFont typeface="Arial" panose="020B0604020202020204" pitchFamily="34" charset="0"/>
              <a:buChar char="•"/>
              <a:tabLst/>
              <a:defRPr sz="1800"/>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5" name="Google Shape;215;p61"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2" name="Picture 1" descr="A black background with a black square&#10;&#10;AI-generated content may be incorrect.">
            <a:extLst>
              <a:ext uri="{FF2B5EF4-FFF2-40B4-BE49-F238E27FC236}">
                <a16:creationId xmlns:a16="http://schemas.microsoft.com/office/drawing/2014/main" id="{C0E1C825-526B-FCA0-FD9C-8AC6A6C337AD}"/>
              </a:ext>
            </a:extLst>
          </p:cNvPr>
          <p:cNvPicPr>
            <a:picLocks noChangeAspect="1"/>
          </p:cNvPicPr>
          <p:nvPr userDrawn="1"/>
        </p:nvPicPr>
        <p:blipFill>
          <a:blip r:embed="rId3"/>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11852405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Quote Layout">
    <p:bg>
      <p:bgPr>
        <a:solidFill>
          <a:schemeClr val="tx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Tree>
    <p:extLst>
      <p:ext uri="{BB962C8B-B14F-4D97-AF65-F5344CB8AC3E}">
        <p14:creationId xmlns:p14="http://schemas.microsoft.com/office/powerpoint/2010/main" val="37621460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7_Section Header" preserve="1" userDrawn="1">
  <p:cSld name="8_Section Header">
    <p:bg>
      <p:bgPr>
        <a:solidFill>
          <a:schemeClr val="tx1"/>
        </a:solidFill>
        <a:effectLst/>
      </p:bgPr>
    </p:bg>
    <p:spTree>
      <p:nvGrpSpPr>
        <p:cNvPr id="1" name="Shape 333"/>
        <p:cNvGrpSpPr/>
        <p:nvPr/>
      </p:nvGrpSpPr>
      <p:grpSpPr>
        <a:xfrm>
          <a:off x="0" y="0"/>
          <a:ext cx="0" cy="0"/>
          <a:chOff x="0" y="0"/>
          <a:chExt cx="0" cy="0"/>
        </a:xfrm>
      </p:grpSpPr>
      <p:pic>
        <p:nvPicPr>
          <p:cNvPr id="4" name="Picture 3" descr="A blue and black background&#10;&#10;AI-generated content may be incorrect.">
            <a:extLst>
              <a:ext uri="{FF2B5EF4-FFF2-40B4-BE49-F238E27FC236}">
                <a16:creationId xmlns:a16="http://schemas.microsoft.com/office/drawing/2014/main" id="{5B6E7054-435F-7106-824D-55B68CAABF4A}"/>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8" name="Google Shape;338;p7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
        <p:nvSpPr>
          <p:cNvPr id="14" name="Text Placeholder 13">
            <a:extLst>
              <a:ext uri="{FF2B5EF4-FFF2-40B4-BE49-F238E27FC236}">
                <a16:creationId xmlns:a16="http://schemas.microsoft.com/office/drawing/2014/main" id="{6F7537DF-E1F2-3DC2-D29E-774E4AFC50BC}"/>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accent1"/>
                </a:solidFill>
              </a:defRPr>
            </a:lvl1pPr>
          </a:lstStyle>
          <a:p>
            <a:pPr lvl="0"/>
            <a:r>
              <a:rPr lang="en-US"/>
              <a:t>— Click to add name</a:t>
            </a:r>
          </a:p>
        </p:txBody>
      </p:sp>
      <p:sp>
        <p:nvSpPr>
          <p:cNvPr id="2" name="TextBox 1">
            <a:extLst>
              <a:ext uri="{FF2B5EF4-FFF2-40B4-BE49-F238E27FC236}">
                <a16:creationId xmlns:a16="http://schemas.microsoft.com/office/drawing/2014/main" id="{B108893B-0AC9-2D80-83E0-7997A801B0EA}"/>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3" name="TextBox 2">
            <a:extLst>
              <a:ext uri="{FF2B5EF4-FFF2-40B4-BE49-F238E27FC236}">
                <a16:creationId xmlns:a16="http://schemas.microsoft.com/office/drawing/2014/main" id="{FDCB9DB0-771F-4822-2643-B5621DDE462C}"/>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Tree>
    <p:extLst>
      <p:ext uri="{BB962C8B-B14F-4D97-AF65-F5344CB8AC3E}">
        <p14:creationId xmlns:p14="http://schemas.microsoft.com/office/powerpoint/2010/main" val="14017638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7_Section Header" preserve="1" userDrawn="1">
  <p:cSld name="8_Section Header">
    <p:bg>
      <p:bgPr>
        <a:solidFill>
          <a:schemeClr val="lt1"/>
        </a:solidFill>
        <a:effectLst/>
      </p:bgPr>
    </p:bg>
    <p:spTree>
      <p:nvGrpSpPr>
        <p:cNvPr id="1" name="Shape 333"/>
        <p:cNvGrpSpPr/>
        <p:nvPr/>
      </p:nvGrpSpPr>
      <p:grpSpPr>
        <a:xfrm>
          <a:off x="0" y="0"/>
          <a:ext cx="0" cy="0"/>
          <a:chOff x="0" y="0"/>
          <a:chExt cx="0" cy="0"/>
        </a:xfrm>
      </p:grpSpPr>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lt1"/>
              </a:buClr>
              <a:buSzPts val="5400"/>
              <a:buFont typeface="Georgia"/>
              <a:buNone/>
              <a:defRPr sz="32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5" name="TextBox 4">
            <a:extLst>
              <a:ext uri="{FF2B5EF4-FFF2-40B4-BE49-F238E27FC236}">
                <a16:creationId xmlns:a16="http://schemas.microsoft.com/office/drawing/2014/main" id="{8CCEB403-7944-3E12-98EF-4CF8D0C3D7ED}"/>
              </a:ext>
            </a:extLst>
          </p:cNvPr>
          <p:cNvSpPr txBox="1"/>
          <p:nvPr userDrawn="1"/>
        </p:nvSpPr>
        <p:spPr>
          <a:xfrm>
            <a:off x="233572"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6" name="TextBox 5">
            <a:extLst>
              <a:ext uri="{FF2B5EF4-FFF2-40B4-BE49-F238E27FC236}">
                <a16:creationId xmlns:a16="http://schemas.microsoft.com/office/drawing/2014/main" id="{90E3DE7A-A5B2-E63F-587F-5D2912B689A3}"/>
              </a:ext>
            </a:extLst>
          </p:cNvPr>
          <p:cNvSpPr txBox="1"/>
          <p:nvPr userDrawn="1"/>
        </p:nvSpPr>
        <p:spPr>
          <a:xfrm>
            <a:off x="11149178" y="782121"/>
            <a:ext cx="809250" cy="5293757"/>
          </a:xfrm>
          <a:prstGeom prst="rect">
            <a:avLst/>
          </a:prstGeom>
          <a:noFill/>
        </p:spPr>
        <p:txBody>
          <a:bodyPr wrap="square" lIns="0" tIns="0" rIns="0" bIns="0">
            <a:spAutoFit/>
          </a:bodyPr>
          <a:lstStyle/>
          <a:p>
            <a:pPr algn="ctr"/>
            <a:r>
              <a:rPr lang="en-US" sz="34400">
                <a:solidFill>
                  <a:schemeClr val="accent1"/>
                </a:solidFill>
                <a:latin typeface="Georgia" panose="02040502050405020303" pitchFamily="18" charset="0"/>
              </a:rPr>
              <a:t>”</a:t>
            </a:r>
          </a:p>
        </p:txBody>
      </p:sp>
      <p:sp>
        <p:nvSpPr>
          <p:cNvPr id="8" name="Text Placeholder 13">
            <a:extLst>
              <a:ext uri="{FF2B5EF4-FFF2-40B4-BE49-F238E27FC236}">
                <a16:creationId xmlns:a16="http://schemas.microsoft.com/office/drawing/2014/main" id="{47F7C581-74D7-A228-41C0-C83239672062}"/>
              </a:ext>
            </a:extLst>
          </p:cNvPr>
          <p:cNvSpPr>
            <a:spLocks noGrp="1"/>
          </p:cNvSpPr>
          <p:nvPr>
            <p:ph type="body" sz="quarter" idx="11" hasCustomPrompt="1"/>
          </p:nvPr>
        </p:nvSpPr>
        <p:spPr>
          <a:xfrm>
            <a:off x="1358484" y="4564321"/>
            <a:ext cx="7169149" cy="313932"/>
          </a:xfrm>
        </p:spPr>
        <p:txBody>
          <a:bodyPr>
            <a:spAutoFit/>
          </a:bodyPr>
          <a:lstStyle>
            <a:lvl1pPr marL="0" indent="0" algn="r">
              <a:buNone/>
              <a:defRPr sz="1600">
                <a:solidFill>
                  <a:schemeClr val="tx1">
                    <a:lumMod val="50000"/>
                    <a:lumOff val="50000"/>
                  </a:schemeClr>
                </a:solidFill>
              </a:defRPr>
            </a:lvl1pPr>
          </a:lstStyle>
          <a:p>
            <a:pPr lvl="0"/>
            <a:r>
              <a:rPr lang="en-US"/>
              <a:t>— Click to add name</a:t>
            </a:r>
          </a:p>
        </p:txBody>
      </p:sp>
    </p:spTree>
    <p:extLst>
      <p:ext uri="{BB962C8B-B14F-4D97-AF65-F5344CB8AC3E}">
        <p14:creationId xmlns:p14="http://schemas.microsoft.com/office/powerpoint/2010/main" val="28564510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Divider1" preserve="1">
  <p:cSld name="Divider1">
    <p:bg>
      <p:bgPr>
        <a:solidFill>
          <a:schemeClr val="tx1"/>
        </a:solidFill>
        <a:effectLst/>
      </p:bgPr>
    </p:bg>
    <p:spTree>
      <p:nvGrpSpPr>
        <p:cNvPr id="1" name="Shape 216"/>
        <p:cNvGrpSpPr/>
        <p:nvPr/>
      </p:nvGrpSpPr>
      <p:grpSpPr>
        <a:xfrm>
          <a:off x="0" y="0"/>
          <a:ext cx="0" cy="0"/>
          <a:chOff x="0" y="0"/>
          <a:chExt cx="0" cy="0"/>
        </a:xfrm>
      </p:grpSpPr>
      <p:pic>
        <p:nvPicPr>
          <p:cNvPr id="2" name="Picture 1" descr="A blue and black background&#10;&#10;AI-generated content may be incorrect.">
            <a:extLst>
              <a:ext uri="{FF2B5EF4-FFF2-40B4-BE49-F238E27FC236}">
                <a16:creationId xmlns:a16="http://schemas.microsoft.com/office/drawing/2014/main" id="{957A04A0-C68D-5656-122E-EEBAFC521596}"/>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20" name="Google Shape;220;p62"/>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18072702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Divider1" preserve="1">
  <p:cSld name="1_Divider1">
    <p:bg>
      <p:bgPr>
        <a:solidFill>
          <a:schemeClr val="tx1"/>
        </a:solidFill>
        <a:effectLst/>
      </p:bgPr>
    </p:bg>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20" name="Google Shape;220;p62"/>
          <p:cNvPicPr preferRelativeResize="0"/>
          <p:nvPr userDrawn="1"/>
        </p:nvPicPr>
        <p:blipFill rotWithShape="1">
          <a:blip r:embed="rId2">
            <a:alphaModFix/>
          </a:blip>
          <a:srcRect/>
          <a:stretch/>
        </p:blipFill>
        <p:spPr>
          <a:xfrm>
            <a:off x="10164585" y="6120365"/>
            <a:ext cx="1297704" cy="547919"/>
          </a:xfrm>
          <a:prstGeom prst="rect">
            <a:avLst/>
          </a:prstGeom>
          <a:noFill/>
          <a:ln>
            <a:noFill/>
          </a:ln>
        </p:spPr>
      </p:pic>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31301957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Divider1" preserve="1">
  <p:cSld name="1_Divider1">
    <p:spTree>
      <p:nvGrpSpPr>
        <p:cNvPr id="1" name="Shape 216"/>
        <p:cNvGrpSpPr/>
        <p:nvPr/>
      </p:nvGrpSpPr>
      <p:grpSpPr>
        <a:xfrm>
          <a:off x="0" y="0"/>
          <a:ext cx="0" cy="0"/>
          <a:chOff x="0" y="0"/>
          <a:chExt cx="0" cy="0"/>
        </a:xfrm>
      </p:grpSpPr>
      <p:sp>
        <p:nvSpPr>
          <p:cNvPr id="218" name="Google Shape;218;p62"/>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19" name="Google Shape;219;p62"/>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tx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cxnSp>
        <p:nvCxnSpPr>
          <p:cNvPr id="221" name="Google Shape;221;p62"/>
          <p:cNvCxnSpPr/>
          <p:nvPr/>
        </p:nvCxnSpPr>
        <p:spPr>
          <a:xfrm>
            <a:off x="0" y="370114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22" name="Google Shape;222;p62"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19532A55-83AF-1041-0301-A8CA8FAF35C3}"/>
              </a:ext>
            </a:extLst>
          </p:cNvPr>
          <p:cNvSpPr/>
          <p:nvPr userDrawn="1"/>
        </p:nvSpPr>
        <p:spPr>
          <a:xfrm>
            <a:off x="831850" y="6330462"/>
            <a:ext cx="2855895" cy="3315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70311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Divider5" preserve="1">
  <p:cSld name="Divider5">
    <p:spTree>
      <p:nvGrpSpPr>
        <p:cNvPr id="1" name="Shape 245"/>
        <p:cNvGrpSpPr/>
        <p:nvPr/>
      </p:nvGrpSpPr>
      <p:grpSpPr>
        <a:xfrm>
          <a:off x="0" y="0"/>
          <a:ext cx="0" cy="0"/>
          <a:chOff x="0" y="0"/>
          <a:chExt cx="0" cy="0"/>
        </a:xfrm>
      </p:grpSpPr>
      <p:pic>
        <p:nvPicPr>
          <p:cNvPr id="246" name="Google Shape;246;p66" descr="A hand holding a pipette over a petri dish&#10;&#10;Description automatically generated"/>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flipH="1">
            <a:off x="0" y="-1"/>
            <a:ext cx="12192000" cy="6858001"/>
          </a:xfrm>
          <a:prstGeom prst="rect">
            <a:avLst/>
          </a:prstGeom>
          <a:noFill/>
          <a:ln>
            <a:noFill/>
          </a:ln>
        </p:spPr>
      </p:pic>
      <p:sp>
        <p:nvSpPr>
          <p:cNvPr id="247" name="Google Shape;247;p66"/>
          <p:cNvSpPr/>
          <p:nvPr/>
        </p:nvSpPr>
        <p:spPr>
          <a:xfrm>
            <a:off x="0" y="0"/>
            <a:ext cx="12192000" cy="6858000"/>
          </a:xfrm>
          <a:prstGeom prst="rect">
            <a:avLst/>
          </a:prstGeom>
          <a:gradFill>
            <a:gsLst>
              <a:gs pos="0">
                <a:srgbClr val="000000">
                  <a:alpha val="24705"/>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8" name="Google Shape;248;p66"/>
          <p:cNvSpPr/>
          <p:nvPr/>
        </p:nvSpPr>
        <p:spPr>
          <a:xfrm>
            <a:off x="0" y="0"/>
            <a:ext cx="12191999" cy="6857995"/>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49" name="Google Shape;249;p66"/>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50" name="Google Shape;250;p66"/>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52" name="Google Shape;252;p66"/>
          <p:cNvPicPr preferRelativeResize="0"/>
          <p:nvPr/>
        </p:nvPicPr>
        <p:blipFill rotWithShape="1">
          <a:blip r:embed="rId3">
            <a:alphaModFix/>
          </a:blip>
          <a:srcRect/>
          <a:stretch/>
        </p:blipFill>
        <p:spPr>
          <a:xfrm>
            <a:off x="10164585" y="6120365"/>
            <a:ext cx="1297704" cy="547919"/>
          </a:xfrm>
          <a:prstGeom prst="rect">
            <a:avLst/>
          </a:prstGeom>
          <a:noFill/>
          <a:ln>
            <a:noFill/>
          </a:ln>
        </p:spPr>
      </p:pic>
      <p:cxnSp>
        <p:nvCxnSpPr>
          <p:cNvPr id="2" name="Google Shape;275;p69">
            <a:extLst>
              <a:ext uri="{FF2B5EF4-FFF2-40B4-BE49-F238E27FC236}">
                <a16:creationId xmlns:a16="http://schemas.microsoft.com/office/drawing/2014/main" id="{3C0FC943-C81F-142C-C3F5-675A294C9F5E}"/>
              </a:ext>
            </a:extLst>
          </p:cNvPr>
          <p:cNvCxnSpPr/>
          <p:nvPr userDrawn="1"/>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spTree>
    <p:extLst>
      <p:ext uri="{BB962C8B-B14F-4D97-AF65-F5344CB8AC3E}">
        <p14:creationId xmlns:p14="http://schemas.microsoft.com/office/powerpoint/2010/main" val="38974482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Divider8" preserve="1">
  <p:cSld name="Divider8">
    <p:spTree>
      <p:nvGrpSpPr>
        <p:cNvPr id="1" name="Shape 269"/>
        <p:cNvGrpSpPr/>
        <p:nvPr/>
      </p:nvGrpSpPr>
      <p:grpSpPr>
        <a:xfrm>
          <a:off x="0" y="0"/>
          <a:ext cx="0" cy="0"/>
          <a:chOff x="0" y="0"/>
          <a:chExt cx="0" cy="0"/>
        </a:xfrm>
      </p:grpSpPr>
      <p:pic>
        <p:nvPicPr>
          <p:cNvPr id="270" name="Google Shape;270;p6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2667000" y="-2667001"/>
            <a:ext cx="6858000" cy="12191999"/>
          </a:xfrm>
          <a:prstGeom prst="rect">
            <a:avLst/>
          </a:prstGeom>
          <a:noFill/>
          <a:ln>
            <a:noFill/>
          </a:ln>
        </p:spPr>
      </p:pic>
      <p:sp>
        <p:nvSpPr>
          <p:cNvPr id="271" name="Google Shape;271;p69"/>
          <p:cNvSpPr/>
          <p:nvPr/>
        </p:nvSpPr>
        <p:spPr>
          <a:xfrm>
            <a:off x="-2" y="0"/>
            <a:ext cx="12192000" cy="6858000"/>
          </a:xfrm>
          <a:prstGeom prst="rect">
            <a:avLst/>
          </a:prstGeom>
          <a:gradFill>
            <a:gsLst>
              <a:gs pos="0">
                <a:srgbClr val="000000">
                  <a:alpha val="24705"/>
                </a:srgbClr>
              </a:gs>
              <a:gs pos="15000">
                <a:srgbClr val="000000">
                  <a:alpha val="60000"/>
                </a:srgbClr>
              </a:gs>
              <a:gs pos="100000">
                <a:srgbClr val="000000">
                  <a:alpha val="60000"/>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72" name="Google Shape;272;p69"/>
          <p:cNvSpPr/>
          <p:nvPr/>
        </p:nvSpPr>
        <p:spPr>
          <a:xfrm>
            <a:off x="-3" y="0"/>
            <a:ext cx="12192004"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273" name="Google Shape;273;p69"/>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74" name="Google Shape;274;p69"/>
          <p:cNvSpPr txBox="1">
            <a:spLocks noGrp="1"/>
          </p:cNvSpPr>
          <p:nvPr>
            <p:ph type="body" idx="1"/>
          </p:nvPr>
        </p:nvSpPr>
        <p:spPr>
          <a:xfrm>
            <a:off x="831850" y="3872610"/>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cxnSp>
        <p:nvCxnSpPr>
          <p:cNvPr id="275" name="Google Shape;275;p69"/>
          <p:cNvCxnSpPr/>
          <p:nvPr/>
        </p:nvCxnSpPr>
        <p:spPr>
          <a:xfrm>
            <a:off x="0" y="3711303"/>
            <a:ext cx="8001000" cy="0"/>
          </a:xfrm>
          <a:prstGeom prst="straightConnector1">
            <a:avLst/>
          </a:prstGeom>
          <a:noFill/>
          <a:ln w="38100" cap="flat" cmpd="sng">
            <a:solidFill>
              <a:schemeClr val="accent1"/>
            </a:solidFill>
            <a:prstDash val="solid"/>
            <a:miter lim="800000"/>
            <a:headEnd type="none" w="sm" len="sm"/>
            <a:tailEnd type="none" w="med" len="med"/>
          </a:ln>
        </p:spPr>
      </p:cxnSp>
      <p:pic>
        <p:nvPicPr>
          <p:cNvPr id="276" name="Google Shape;276;p69"/>
          <p:cNvPicPr preferRelativeResize="0"/>
          <p:nvPr/>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3577973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1_TOC" preserve="1">
  <p:cSld name="TOC">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49" name="Google Shape;49;p43"/>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43"/>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43"/>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43"/>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43"/>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01</a:t>
            </a:r>
            <a:endParaRPr sz="3200" b="1" i="0" u="none" strike="noStrike" cap="none">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Tree>
    <p:extLst>
      <p:ext uri="{BB962C8B-B14F-4D97-AF65-F5344CB8AC3E}">
        <p14:creationId xmlns:p14="http://schemas.microsoft.com/office/powerpoint/2010/main" val="2752230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007CD7E1-5D48-EC86-40D9-0D5487F9E04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48AD4DE7-6DBF-1F15-59B2-258741E88ACC}"/>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6" name="Google Shape;242;p65">
            <a:extLst>
              <a:ext uri="{FF2B5EF4-FFF2-40B4-BE49-F238E27FC236}">
                <a16:creationId xmlns:a16="http://schemas.microsoft.com/office/drawing/2014/main" id="{4FDA6316-9C7F-F4B8-5370-3CA9783F8979}"/>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2046262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4" name="Picture 3">
            <a:extLst>
              <a:ext uri="{FF2B5EF4-FFF2-40B4-BE49-F238E27FC236}">
                <a16:creationId xmlns:a16="http://schemas.microsoft.com/office/drawing/2014/main" id="{59B417B5-DC75-9F6B-262D-B10D9A5E4291}"/>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25" name="Google Shape;225;p63"/>
          <p:cNvSpPr/>
          <p:nvPr/>
        </p:nvSpPr>
        <p:spPr>
          <a:xfrm>
            <a:off x="1" y="0"/>
            <a:ext cx="11911128" cy="6857999"/>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5" name="Google Shape;241;p65">
            <a:extLst>
              <a:ext uri="{FF2B5EF4-FFF2-40B4-BE49-F238E27FC236}">
                <a16:creationId xmlns:a16="http://schemas.microsoft.com/office/drawing/2014/main" id="{F72D1ED8-ECF1-ACF1-6E63-06FABC00A4DB}"/>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6" name="Google Shape;242;p65">
            <a:extLst>
              <a:ext uri="{FF2B5EF4-FFF2-40B4-BE49-F238E27FC236}">
                <a16:creationId xmlns:a16="http://schemas.microsoft.com/office/drawing/2014/main" id="{8BF2CEF7-F3BD-5D84-8640-02D73D25BC78}"/>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3194194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1_Divider2" preserve="1" userDrawn="1">
  <p:cSld name="2_Divider2">
    <p:spTree>
      <p:nvGrpSpPr>
        <p:cNvPr id="1" name="Shape 223"/>
        <p:cNvGrpSpPr/>
        <p:nvPr/>
      </p:nvGrpSpPr>
      <p:grpSpPr>
        <a:xfrm>
          <a:off x="0" y="0"/>
          <a:ext cx="0" cy="0"/>
          <a:chOff x="0" y="0"/>
          <a:chExt cx="0" cy="0"/>
        </a:xfrm>
      </p:grpSpPr>
      <p:pic>
        <p:nvPicPr>
          <p:cNvPr id="3" name="Picture 2">
            <a:extLst>
              <a:ext uri="{FF2B5EF4-FFF2-40B4-BE49-F238E27FC236}">
                <a16:creationId xmlns:a16="http://schemas.microsoft.com/office/drawing/2014/main" id="{B224925A-588D-D365-833A-2E660D6FD00E}"/>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10816" y="0"/>
            <a:ext cx="12181184" cy="6858000"/>
          </a:xfrm>
          <a:prstGeom prst="rect">
            <a:avLst/>
          </a:prstGeom>
        </p:spPr>
      </p:pic>
      <p:sp>
        <p:nvSpPr>
          <p:cNvPr id="225" name="Google Shape;225;p63"/>
          <p:cNvSpPr/>
          <p:nvPr/>
        </p:nvSpPr>
        <p:spPr>
          <a:xfrm>
            <a:off x="1" y="0"/>
            <a:ext cx="11911128" cy="6858000"/>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pic>
        <p:nvPicPr>
          <p:cNvPr id="229" name="Google Shape;229;p63"/>
          <p:cNvPicPr preferRelativeResize="0"/>
          <p:nvPr/>
        </p:nvPicPr>
        <p:blipFill rotWithShape="1">
          <a:blip r:embed="rId3">
            <a:alphaModFix/>
          </a:blip>
          <a:srcRect/>
          <a:stretch/>
        </p:blipFill>
        <p:spPr>
          <a:xfrm>
            <a:off x="10164585" y="6120365"/>
            <a:ext cx="1297704" cy="547919"/>
          </a:xfrm>
          <a:prstGeom prst="rect">
            <a:avLst/>
          </a:prstGeom>
          <a:noFill/>
          <a:ln>
            <a:noFill/>
          </a:ln>
        </p:spPr>
      </p:pic>
      <p:sp>
        <p:nvSpPr>
          <p:cNvPr id="7" name="Google Shape;241;p65">
            <a:extLst>
              <a:ext uri="{FF2B5EF4-FFF2-40B4-BE49-F238E27FC236}">
                <a16:creationId xmlns:a16="http://schemas.microsoft.com/office/drawing/2014/main" id="{B62E361F-F492-7A41-D85C-F134CF7EB738}"/>
              </a:ext>
            </a:extLst>
          </p:cNvPr>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8" name="Google Shape;242;p65">
            <a:extLst>
              <a:ext uri="{FF2B5EF4-FFF2-40B4-BE49-F238E27FC236}">
                <a16:creationId xmlns:a16="http://schemas.microsoft.com/office/drawing/2014/main" id="{3DE56642-05C4-1F6C-50B0-CF5E2B52EEBA}"/>
              </a:ext>
            </a:extLst>
          </p:cNvPr>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Tree>
    <p:extLst>
      <p:ext uri="{BB962C8B-B14F-4D97-AF65-F5344CB8AC3E}">
        <p14:creationId xmlns:p14="http://schemas.microsoft.com/office/powerpoint/2010/main" val="23389498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Divider4" preserve="1">
  <p:cSld name="1_Divider4">
    <p:spTree>
      <p:nvGrpSpPr>
        <p:cNvPr id="1" name="Shape 237"/>
        <p:cNvGrpSpPr/>
        <p:nvPr/>
      </p:nvGrpSpPr>
      <p:grpSpPr>
        <a:xfrm>
          <a:off x="0" y="0"/>
          <a:ext cx="0" cy="0"/>
          <a:chOff x="0" y="0"/>
          <a:chExt cx="0" cy="0"/>
        </a:xfrm>
      </p:grpSpPr>
      <p:pic>
        <p:nvPicPr>
          <p:cNvPr id="4" name="Picture 3">
            <a:extLst>
              <a:ext uri="{FF2B5EF4-FFF2-40B4-BE49-F238E27FC236}">
                <a16:creationId xmlns:a16="http://schemas.microsoft.com/office/drawing/2014/main" id="{3A47031C-B524-5C74-9E43-0A9E0C7266E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239" name="Google Shape;239;p65"/>
          <p:cNvSpPr/>
          <p:nvPr userDrawn="1"/>
        </p:nvSpPr>
        <p:spPr>
          <a:xfrm>
            <a:off x="-4" y="0"/>
            <a:ext cx="12192000" cy="6858000"/>
          </a:xfrm>
          <a:prstGeom prst="rect">
            <a:avLst/>
          </a:prstGeom>
          <a:gradFill>
            <a:gsLst>
              <a:gs pos="50000">
                <a:srgbClr val="000000">
                  <a:alpha val="0"/>
                </a:srgbClr>
              </a:gs>
              <a:gs pos="100000">
                <a:srgbClr val="000000">
                  <a:alpha val="59562"/>
                </a:srgbClr>
              </a:gs>
            </a:gsLst>
            <a:lin ang="13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0" name="Google Shape;240;p65"/>
          <p:cNvSpPr/>
          <p:nvPr userDrawn="1"/>
        </p:nvSpPr>
        <p:spPr>
          <a:xfrm>
            <a:off x="0" y="2"/>
            <a:ext cx="11911128" cy="6857998"/>
          </a:xfrm>
          <a:prstGeom prst="roundRect">
            <a:avLst>
              <a:gd name="adj" fmla="val 0"/>
            </a:avLst>
          </a:prstGeom>
          <a:gradFill>
            <a:gsLst>
              <a:gs pos="0">
                <a:srgbClr val="000000">
                  <a:alpha val="0"/>
                </a:srgbClr>
              </a:gs>
              <a:gs pos="15000">
                <a:srgbClr val="000000">
                  <a:alpha val="0"/>
                </a:srgbClr>
              </a:gs>
              <a:gs pos="99000">
                <a:srgbClr val="000000">
                  <a:alpha val="84313"/>
                </a:srgbClr>
              </a:gs>
              <a:gs pos="100000">
                <a:srgbClr val="000000">
                  <a:alpha val="84313"/>
                </a:srgbClr>
              </a:gs>
            </a:gsLst>
            <a:lin ang="108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7" name="Google Shape;240;p65">
            <a:extLst>
              <a:ext uri="{FF2B5EF4-FFF2-40B4-BE49-F238E27FC236}">
                <a16:creationId xmlns:a16="http://schemas.microsoft.com/office/drawing/2014/main" id="{AB5810DA-CA88-96A8-6D56-8053FA9B3C97}"/>
              </a:ext>
            </a:extLst>
          </p:cNvPr>
          <p:cNvSpPr/>
          <p:nvPr userDrawn="1"/>
        </p:nvSpPr>
        <p:spPr>
          <a:xfrm rot="10800000">
            <a:off x="7160821" y="3978234"/>
            <a:ext cx="5031176" cy="2879764"/>
          </a:xfrm>
          <a:prstGeom prst="roundRect">
            <a:avLst>
              <a:gd name="adj" fmla="val 0"/>
            </a:avLst>
          </a:prstGeom>
          <a:gradFill>
            <a:gsLst>
              <a:gs pos="58000">
                <a:srgbClr val="000000">
                  <a:alpha val="0"/>
                </a:srgbClr>
              </a:gs>
              <a:gs pos="99000">
                <a:srgbClr val="000000">
                  <a:alpha val="84313"/>
                </a:srgbClr>
              </a:gs>
              <a:gs pos="100000">
                <a:srgbClr val="000000">
                  <a:alpha val="84313"/>
                </a:srgbClr>
              </a:gs>
            </a:gsLst>
            <a:lin ang="15000000" scaled="0"/>
          </a:gra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Century Gothic"/>
              <a:buNone/>
            </a:pPr>
            <a:endParaRPr sz="1800" b="0" i="0" u="none" strike="noStrike" cap="none">
              <a:solidFill>
                <a:srgbClr val="000000"/>
              </a:solidFill>
              <a:latin typeface="Century Gothic"/>
              <a:ea typeface="Century Gothic"/>
              <a:cs typeface="Century Gothic"/>
              <a:sym typeface="Century Gothic"/>
            </a:endParaRPr>
          </a:p>
        </p:txBody>
      </p:sp>
      <p:sp>
        <p:nvSpPr>
          <p:cNvPr id="6" name="Google Shape;239;p65">
            <a:extLst>
              <a:ext uri="{FF2B5EF4-FFF2-40B4-BE49-F238E27FC236}">
                <a16:creationId xmlns:a16="http://schemas.microsoft.com/office/drawing/2014/main" id="{B6D57F1B-516A-8568-E877-FD6134EDBC70}"/>
              </a:ext>
            </a:extLst>
          </p:cNvPr>
          <p:cNvSpPr/>
          <p:nvPr userDrawn="1"/>
        </p:nvSpPr>
        <p:spPr>
          <a:xfrm flipH="1">
            <a:off x="4049485" y="4429496"/>
            <a:ext cx="8142511" cy="2428505"/>
          </a:xfrm>
          <a:prstGeom prst="rect">
            <a:avLst/>
          </a:prstGeom>
          <a:gradFill>
            <a:gsLst>
              <a:gs pos="58000">
                <a:srgbClr val="000000">
                  <a:alpha val="0"/>
                </a:srgbClr>
              </a:gs>
              <a:gs pos="99000">
                <a:srgbClr val="000000">
                  <a:alpha val="50956"/>
                </a:srgbClr>
              </a:gs>
            </a:gsLst>
            <a:lin ang="66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241" name="Google Shape;241;p65"/>
          <p:cNvSpPr txBox="1">
            <a:spLocks noGrp="1"/>
          </p:cNvSpPr>
          <p:nvPr>
            <p:ph type="title" hasCustomPrompt="1"/>
          </p:nvPr>
        </p:nvSpPr>
        <p:spPr>
          <a:xfrm>
            <a:off x="831850" y="1439414"/>
            <a:ext cx="7169150" cy="209141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4400"/>
              <a:buFont typeface="Georgia"/>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242" name="Google Shape;242;p65"/>
          <p:cNvSpPr txBox="1">
            <a:spLocks noGrp="1"/>
          </p:cNvSpPr>
          <p:nvPr>
            <p:ph type="body" idx="1"/>
          </p:nvPr>
        </p:nvSpPr>
        <p:spPr>
          <a:xfrm>
            <a:off x="831850" y="3558656"/>
            <a:ext cx="7169150" cy="1500187"/>
          </a:xfrm>
          <a:prstGeom prst="rect">
            <a:avLst/>
          </a:prstGeom>
          <a:noFill/>
          <a:ln>
            <a:noFill/>
          </a:ln>
        </p:spPr>
        <p:txBody>
          <a:bodyPr spcFirstLastPara="1" wrap="square" lIns="91425" tIns="45700" rIns="91425" bIns="45700" anchor="t" anchorCtr="0">
            <a:noAutofit/>
          </a:bodyPr>
          <a:lstStyle>
            <a:lvl1pPr marL="0" lvl="0" indent="0" algn="l">
              <a:lnSpc>
                <a:spcPct val="90000"/>
              </a:lnSpc>
              <a:spcBef>
                <a:spcPts val="1000"/>
              </a:spcBef>
              <a:spcAft>
                <a:spcPts val="0"/>
              </a:spcAft>
              <a:buSzPts val="2400"/>
              <a:buFont typeface="Arial" panose="020B0604020202020204" pitchFamily="34" charset="0"/>
              <a:buNone/>
              <a:tabLst/>
              <a:defRPr sz="2400">
                <a:solidFill>
                  <a:schemeClr val="lt1"/>
                </a:solidFill>
              </a:defRPr>
            </a:lvl1pPr>
            <a:lvl2pPr marL="914400" lvl="1" indent="-228600" algn="l">
              <a:lnSpc>
                <a:spcPct val="90000"/>
              </a:lnSpc>
              <a:spcBef>
                <a:spcPts val="500"/>
              </a:spcBef>
              <a:spcAft>
                <a:spcPts val="0"/>
              </a:spcAft>
              <a:buSzPts val="2000"/>
              <a:buNone/>
              <a:defRPr sz="2000">
                <a:solidFill>
                  <a:srgbClr val="757575"/>
                </a:solidFill>
              </a:defRPr>
            </a:lvl2pPr>
            <a:lvl3pPr marL="1371600" lvl="2" indent="-228600" algn="l">
              <a:lnSpc>
                <a:spcPct val="90000"/>
              </a:lnSpc>
              <a:spcBef>
                <a:spcPts val="500"/>
              </a:spcBef>
              <a:spcAft>
                <a:spcPts val="0"/>
              </a:spcAft>
              <a:buSzPts val="1800"/>
              <a:buNone/>
              <a:defRPr sz="1800">
                <a:solidFill>
                  <a:srgbClr val="757575"/>
                </a:solidFill>
              </a:defRPr>
            </a:lvl3pPr>
            <a:lvl4pPr marL="1828800" lvl="3" indent="-228600" algn="l">
              <a:lnSpc>
                <a:spcPct val="90000"/>
              </a:lnSpc>
              <a:spcBef>
                <a:spcPts val="500"/>
              </a:spcBef>
              <a:spcAft>
                <a:spcPts val="0"/>
              </a:spcAft>
              <a:buSzPts val="1600"/>
              <a:buNone/>
              <a:defRPr sz="1600">
                <a:solidFill>
                  <a:srgbClr val="757575"/>
                </a:solidFill>
              </a:defRPr>
            </a:lvl4pPr>
            <a:lvl5pPr marL="2286000" lvl="4" indent="-228600" algn="l">
              <a:lnSpc>
                <a:spcPct val="90000"/>
              </a:lnSpc>
              <a:spcBef>
                <a:spcPts val="500"/>
              </a:spcBef>
              <a:spcAft>
                <a:spcPts val="0"/>
              </a:spcAft>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pic>
        <p:nvPicPr>
          <p:cNvPr id="244" name="Google Shape;244;p65"/>
          <p:cNvPicPr preferRelativeResize="0"/>
          <p:nvPr userDrawn="1"/>
        </p:nvPicPr>
        <p:blipFill rotWithShape="1">
          <a:blip r:embed="rId3">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8110112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our Part Timeli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C0693FA-BAB2-1BE6-87B1-BCAD0977C171}"/>
              </a:ext>
            </a:extLst>
          </p:cNvPr>
          <p:cNvSpPr/>
          <p:nvPr userDrawn="1"/>
        </p:nvSpPr>
        <p:spPr>
          <a:xfrm>
            <a:off x="0" y="2768048"/>
            <a:ext cx="12192000" cy="230226"/>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oogle Shape;61;p44">
            <a:extLst>
              <a:ext uri="{FF2B5EF4-FFF2-40B4-BE49-F238E27FC236}">
                <a16:creationId xmlns:a16="http://schemas.microsoft.com/office/drawing/2014/main" id="{FA343798-D87B-859F-2C10-B36718892B78}"/>
              </a:ext>
            </a:extLst>
          </p:cNvPr>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sp>
        <p:nvSpPr>
          <p:cNvPr id="2" name="Title 1">
            <a:extLst>
              <a:ext uri="{FF2B5EF4-FFF2-40B4-BE49-F238E27FC236}">
                <a16:creationId xmlns:a16="http://schemas.microsoft.com/office/drawing/2014/main" id="{2446F34E-4ACD-BB78-1EF7-4E82B1EAA48B}"/>
              </a:ext>
            </a:extLst>
          </p:cNvPr>
          <p:cNvSpPr>
            <a:spLocks noGrp="1"/>
          </p:cNvSpPr>
          <p:nvPr>
            <p:ph type="title" hasCustomPrompt="1"/>
          </p:nvPr>
        </p:nvSpPr>
        <p:spPr/>
        <p:txBody>
          <a:bodyPr/>
          <a:lstStyle/>
          <a:p>
            <a:r>
              <a:rPr lang="en-US"/>
              <a:t>Click to add title</a:t>
            </a:r>
          </a:p>
        </p:txBody>
      </p:sp>
      <p:sp>
        <p:nvSpPr>
          <p:cNvPr id="10" name="Google Shape;188;p59">
            <a:extLst>
              <a:ext uri="{FF2B5EF4-FFF2-40B4-BE49-F238E27FC236}">
                <a16:creationId xmlns:a16="http://schemas.microsoft.com/office/drawing/2014/main" id="{CE89D0F8-FD01-802A-F837-9672F2C2EA9E}"/>
              </a:ext>
            </a:extLst>
          </p:cNvPr>
          <p:cNvSpPr txBox="1">
            <a:spLocks noGrp="1"/>
          </p:cNvSpPr>
          <p:nvPr>
            <p:ph type="body" idx="1"/>
          </p:nvPr>
        </p:nvSpPr>
        <p:spPr>
          <a:xfrm>
            <a:off x="838581"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alpha val="60000"/>
                  </a:schemeClr>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 name="Google Shape;195;p59">
            <a:extLst>
              <a:ext uri="{FF2B5EF4-FFF2-40B4-BE49-F238E27FC236}">
                <a16:creationId xmlns:a16="http://schemas.microsoft.com/office/drawing/2014/main" id="{B8920ADC-6750-9BDE-FFA8-E1A42F3952A3}"/>
              </a:ext>
            </a:extLst>
          </p:cNvPr>
          <p:cNvSpPr txBox="1">
            <a:spLocks noGrp="1"/>
          </p:cNvSpPr>
          <p:nvPr>
            <p:ph type="body" idx="8"/>
          </p:nvPr>
        </p:nvSpPr>
        <p:spPr>
          <a:xfrm>
            <a:off x="838581"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1"/>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 name="Google Shape;188;p59">
            <a:extLst>
              <a:ext uri="{FF2B5EF4-FFF2-40B4-BE49-F238E27FC236}">
                <a16:creationId xmlns:a16="http://schemas.microsoft.com/office/drawing/2014/main" id="{3CA1A0D8-E065-C6B5-DC26-1022ABAE886C}"/>
              </a:ext>
            </a:extLst>
          </p:cNvPr>
          <p:cNvSpPr txBox="1">
            <a:spLocks noGrp="1"/>
          </p:cNvSpPr>
          <p:nvPr>
            <p:ph type="body" idx="10"/>
          </p:nvPr>
        </p:nvSpPr>
        <p:spPr>
          <a:xfrm>
            <a:off x="3560238"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4"/>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 name="Google Shape;195;p59">
            <a:extLst>
              <a:ext uri="{FF2B5EF4-FFF2-40B4-BE49-F238E27FC236}">
                <a16:creationId xmlns:a16="http://schemas.microsoft.com/office/drawing/2014/main" id="{601800FA-6EB2-F542-0E25-75B33D5D6337}"/>
              </a:ext>
            </a:extLst>
          </p:cNvPr>
          <p:cNvSpPr txBox="1">
            <a:spLocks noGrp="1"/>
          </p:cNvSpPr>
          <p:nvPr>
            <p:ph type="body" idx="11"/>
          </p:nvPr>
        </p:nvSpPr>
        <p:spPr>
          <a:xfrm>
            <a:off x="3560238"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4"/>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 name="Google Shape;188;p59">
            <a:extLst>
              <a:ext uri="{FF2B5EF4-FFF2-40B4-BE49-F238E27FC236}">
                <a16:creationId xmlns:a16="http://schemas.microsoft.com/office/drawing/2014/main" id="{4E5DBDE4-6F54-095C-F5E8-0514C33F9713}"/>
              </a:ext>
            </a:extLst>
          </p:cNvPr>
          <p:cNvSpPr txBox="1">
            <a:spLocks noGrp="1"/>
          </p:cNvSpPr>
          <p:nvPr>
            <p:ph type="body" idx="12"/>
          </p:nvPr>
        </p:nvSpPr>
        <p:spPr>
          <a:xfrm>
            <a:off x="8994317" y="2000544"/>
            <a:ext cx="2355731"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accent3"/>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 name="Google Shape;195;p59">
            <a:extLst>
              <a:ext uri="{FF2B5EF4-FFF2-40B4-BE49-F238E27FC236}">
                <a16:creationId xmlns:a16="http://schemas.microsoft.com/office/drawing/2014/main" id="{09C67709-0260-06BB-C04C-92F99E822076}"/>
              </a:ext>
            </a:extLst>
          </p:cNvPr>
          <p:cNvSpPr txBox="1">
            <a:spLocks noGrp="1"/>
          </p:cNvSpPr>
          <p:nvPr>
            <p:ph type="body" idx="13"/>
          </p:nvPr>
        </p:nvSpPr>
        <p:spPr>
          <a:xfrm>
            <a:off x="8994317" y="3212983"/>
            <a:ext cx="2355731"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accent3"/>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 name="Google Shape;188;p59">
            <a:extLst>
              <a:ext uri="{FF2B5EF4-FFF2-40B4-BE49-F238E27FC236}">
                <a16:creationId xmlns:a16="http://schemas.microsoft.com/office/drawing/2014/main" id="{3956AA18-6FA3-20FF-9998-9D5A5D52E3DC}"/>
              </a:ext>
            </a:extLst>
          </p:cNvPr>
          <p:cNvSpPr txBox="1">
            <a:spLocks noGrp="1"/>
          </p:cNvSpPr>
          <p:nvPr>
            <p:ph type="body" idx="14"/>
          </p:nvPr>
        </p:nvSpPr>
        <p:spPr>
          <a:xfrm>
            <a:off x="6281895" y="2000544"/>
            <a:ext cx="2355732" cy="457648"/>
          </a:xfrm>
          <a:prstGeom prst="rect">
            <a:avLst/>
          </a:prstGeom>
          <a:noFill/>
          <a:ln>
            <a:noFill/>
          </a:ln>
        </p:spPr>
        <p:txBody>
          <a:bodyPr spcFirstLastPara="1" wrap="square" lIns="91425" tIns="45700" rIns="91425" bIns="45700" anchor="t" anchorCtr="0">
            <a:normAutofit/>
          </a:bodyPr>
          <a:lstStyle>
            <a:lvl1pPr marL="0" lvl="0" indent="0" algn="ctr">
              <a:lnSpc>
                <a:spcPct val="90000"/>
              </a:lnSpc>
              <a:spcBef>
                <a:spcPts val="600"/>
              </a:spcBef>
              <a:spcAft>
                <a:spcPts val="0"/>
              </a:spcAft>
              <a:buSzPts val="1800"/>
              <a:buFont typeface="Arial" panose="020B0604020202020204" pitchFamily="34" charset="0"/>
              <a:buNone/>
              <a:tabLst/>
              <a:defRPr sz="1800" b="1" i="0">
                <a:solidFill>
                  <a:schemeClr val="dk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95;p59">
            <a:extLst>
              <a:ext uri="{FF2B5EF4-FFF2-40B4-BE49-F238E27FC236}">
                <a16:creationId xmlns:a16="http://schemas.microsoft.com/office/drawing/2014/main" id="{6DBB0FFD-D8B8-1357-9414-81A47309352D}"/>
              </a:ext>
            </a:extLst>
          </p:cNvPr>
          <p:cNvSpPr txBox="1">
            <a:spLocks noGrp="1"/>
          </p:cNvSpPr>
          <p:nvPr>
            <p:ph type="body" idx="15"/>
          </p:nvPr>
        </p:nvSpPr>
        <p:spPr>
          <a:xfrm>
            <a:off x="6281895" y="3212983"/>
            <a:ext cx="2355732" cy="2839107"/>
          </a:xfrm>
          <a:prstGeom prst="rect">
            <a:avLst/>
          </a:prstGeom>
          <a:noFill/>
          <a:ln>
            <a:noFill/>
          </a:ln>
        </p:spPr>
        <p:txBody>
          <a:bodyPr spcFirstLastPara="1" wrap="square" lIns="91425" tIns="45700" rIns="91425" bIns="45700" anchor="t" anchorCtr="0">
            <a:normAutofit/>
          </a:bodyPr>
          <a:lstStyle>
            <a:lvl1pPr marL="228600" lvl="0" indent="-228600" algn="l">
              <a:lnSpc>
                <a:spcPct val="100000"/>
              </a:lnSpc>
              <a:spcBef>
                <a:spcPts val="0"/>
              </a:spcBef>
              <a:spcAft>
                <a:spcPts val="1000"/>
              </a:spcAft>
              <a:buClr>
                <a:schemeClr val="tx2"/>
              </a:buClr>
              <a:buSzPts val="1600"/>
              <a:buFont typeface="Arial"/>
              <a:buChar char="•"/>
              <a:tabLst/>
              <a:defRPr sz="1600" b="0" i="0">
                <a:solidFill>
                  <a:schemeClr val="dk1"/>
                </a:solidFill>
                <a:latin typeface="Century Gothic"/>
                <a:ea typeface="Century Gothic"/>
                <a:cs typeface="Century Gothic"/>
                <a:sym typeface="Century Gothic"/>
              </a:defRPr>
            </a:lvl1pPr>
            <a:lvl2pPr marL="914400" lvl="1" indent="-342900" algn="l">
              <a:lnSpc>
                <a:spcPct val="90000"/>
              </a:lnSpc>
              <a:spcBef>
                <a:spcPts val="6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1" name="Group 20">
            <a:extLst>
              <a:ext uri="{FF2B5EF4-FFF2-40B4-BE49-F238E27FC236}">
                <a16:creationId xmlns:a16="http://schemas.microsoft.com/office/drawing/2014/main" id="{FBCB8FB1-C1E4-E7DB-0969-6D244C7D1BD9}"/>
              </a:ext>
            </a:extLst>
          </p:cNvPr>
          <p:cNvGrpSpPr/>
          <p:nvPr userDrawn="1"/>
        </p:nvGrpSpPr>
        <p:grpSpPr>
          <a:xfrm>
            <a:off x="662791" y="2549236"/>
            <a:ext cx="2706550" cy="501279"/>
            <a:chOff x="662791" y="2385359"/>
            <a:chExt cx="2706550" cy="501279"/>
          </a:xfrm>
        </p:grpSpPr>
        <p:sp>
          <p:nvSpPr>
            <p:cNvPr id="6" name="Rectangle 5">
              <a:extLst>
                <a:ext uri="{FF2B5EF4-FFF2-40B4-BE49-F238E27FC236}">
                  <a16:creationId xmlns:a16="http://schemas.microsoft.com/office/drawing/2014/main" id="{79E4122E-933C-38C5-51FB-D8A78160FE36}"/>
                </a:ext>
              </a:extLst>
            </p:cNvPr>
            <p:cNvSpPr/>
            <p:nvPr userDrawn="1"/>
          </p:nvSpPr>
          <p:spPr>
            <a:xfrm>
              <a:off x="662791" y="2604172"/>
              <a:ext cx="2706550" cy="23022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280;p70">
              <a:extLst>
                <a:ext uri="{FF2B5EF4-FFF2-40B4-BE49-F238E27FC236}">
                  <a16:creationId xmlns:a16="http://schemas.microsoft.com/office/drawing/2014/main" id="{B18E7CE8-7245-0274-97FC-5832CE15C0A2}"/>
                </a:ext>
              </a:extLst>
            </p:cNvPr>
            <p:cNvSpPr/>
            <p:nvPr userDrawn="1"/>
          </p:nvSpPr>
          <p:spPr>
            <a:xfrm>
              <a:off x="1848714" y="2551932"/>
              <a:ext cx="334706" cy="334706"/>
            </a:xfrm>
            <a:prstGeom prst="ellipse">
              <a:avLst/>
            </a:prstGeom>
            <a:solidFill>
              <a:schemeClr val="accent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0" name="Straight Arrow Connector 19">
              <a:extLst>
                <a:ext uri="{FF2B5EF4-FFF2-40B4-BE49-F238E27FC236}">
                  <a16:creationId xmlns:a16="http://schemas.microsoft.com/office/drawing/2014/main" id="{3B25B3D9-869F-758D-1B0E-43727F539535}"/>
                </a:ext>
              </a:extLst>
            </p:cNvPr>
            <p:cNvCxnSpPr>
              <a:cxnSpLocks/>
            </p:cNvCxnSpPr>
            <p:nvPr userDrawn="1"/>
          </p:nvCxnSpPr>
          <p:spPr>
            <a:xfrm flipV="1">
              <a:off x="2015000" y="2385359"/>
              <a:ext cx="0" cy="333925"/>
            </a:xfrm>
            <a:prstGeom prst="straightConnector1">
              <a:avLst/>
            </a:prstGeom>
            <a:ln w="25400">
              <a:tailEnd type="oval"/>
            </a:ln>
          </p:spPr>
          <p:style>
            <a:lnRef idx="2">
              <a:schemeClr val="accent1"/>
            </a:lnRef>
            <a:fillRef idx="0">
              <a:schemeClr val="accent1"/>
            </a:fillRef>
            <a:effectRef idx="1">
              <a:schemeClr val="accent1"/>
            </a:effectRef>
            <a:fontRef idx="minor">
              <a:schemeClr val="tx1"/>
            </a:fontRef>
          </p:style>
        </p:cxnSp>
      </p:grpSp>
      <p:grpSp>
        <p:nvGrpSpPr>
          <p:cNvPr id="16" name="Group 15">
            <a:extLst>
              <a:ext uri="{FF2B5EF4-FFF2-40B4-BE49-F238E27FC236}">
                <a16:creationId xmlns:a16="http://schemas.microsoft.com/office/drawing/2014/main" id="{2C0CDA27-FB24-73EF-64AF-8802F96109AF}"/>
              </a:ext>
            </a:extLst>
          </p:cNvPr>
          <p:cNvGrpSpPr/>
          <p:nvPr userDrawn="1"/>
        </p:nvGrpSpPr>
        <p:grpSpPr>
          <a:xfrm>
            <a:off x="3369341" y="2549236"/>
            <a:ext cx="2718705" cy="501279"/>
            <a:chOff x="650636" y="2385359"/>
            <a:chExt cx="2718705" cy="501279"/>
          </a:xfrm>
        </p:grpSpPr>
        <p:sp>
          <p:nvSpPr>
            <p:cNvPr id="19" name="Rectangle 18">
              <a:extLst>
                <a:ext uri="{FF2B5EF4-FFF2-40B4-BE49-F238E27FC236}">
                  <a16:creationId xmlns:a16="http://schemas.microsoft.com/office/drawing/2014/main" id="{5D7278BB-88C0-8821-D558-3931A25E22B0}"/>
                </a:ext>
              </a:extLst>
            </p:cNvPr>
            <p:cNvSpPr/>
            <p:nvPr userDrawn="1"/>
          </p:nvSpPr>
          <p:spPr>
            <a:xfrm>
              <a:off x="650636" y="2604172"/>
              <a:ext cx="2718705" cy="23022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Google Shape;280;p70">
              <a:extLst>
                <a:ext uri="{FF2B5EF4-FFF2-40B4-BE49-F238E27FC236}">
                  <a16:creationId xmlns:a16="http://schemas.microsoft.com/office/drawing/2014/main" id="{9AF52D52-7F2B-4CA6-998F-F0AD2B3B3539}"/>
                </a:ext>
              </a:extLst>
            </p:cNvPr>
            <p:cNvSpPr/>
            <p:nvPr userDrawn="1"/>
          </p:nvSpPr>
          <p:spPr>
            <a:xfrm>
              <a:off x="1848714" y="2551932"/>
              <a:ext cx="334706" cy="334706"/>
            </a:xfrm>
            <a:prstGeom prst="ellipse">
              <a:avLst/>
            </a:prstGeom>
            <a:solidFill>
              <a:schemeClr val="accent4"/>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27" name="Straight Arrow Connector 26">
              <a:extLst>
                <a:ext uri="{FF2B5EF4-FFF2-40B4-BE49-F238E27FC236}">
                  <a16:creationId xmlns:a16="http://schemas.microsoft.com/office/drawing/2014/main" id="{A45C93E5-433F-9B63-BE71-2F1DFA96EEAE}"/>
                </a:ext>
              </a:extLst>
            </p:cNvPr>
            <p:cNvCxnSpPr>
              <a:cxnSpLocks/>
            </p:cNvCxnSpPr>
            <p:nvPr userDrawn="1"/>
          </p:nvCxnSpPr>
          <p:spPr>
            <a:xfrm flipV="1">
              <a:off x="2015000" y="2385359"/>
              <a:ext cx="0" cy="333925"/>
            </a:xfrm>
            <a:prstGeom prst="straightConnector1">
              <a:avLst/>
            </a:prstGeom>
            <a:ln w="25400">
              <a:solidFill>
                <a:schemeClr val="accent4"/>
              </a:solidFill>
              <a:tailEnd type="oval"/>
            </a:ln>
          </p:spPr>
          <p:style>
            <a:lnRef idx="2">
              <a:schemeClr val="accent1"/>
            </a:lnRef>
            <a:fillRef idx="0">
              <a:schemeClr val="accent1"/>
            </a:fillRef>
            <a:effectRef idx="1">
              <a:schemeClr val="accent1"/>
            </a:effectRef>
            <a:fontRef idx="minor">
              <a:schemeClr val="tx1"/>
            </a:fontRef>
          </p:style>
        </p:cxnSp>
      </p:grpSp>
      <p:grpSp>
        <p:nvGrpSpPr>
          <p:cNvPr id="28" name="Group 27">
            <a:extLst>
              <a:ext uri="{FF2B5EF4-FFF2-40B4-BE49-F238E27FC236}">
                <a16:creationId xmlns:a16="http://schemas.microsoft.com/office/drawing/2014/main" id="{5ACD43ED-9F81-CE64-7C4F-678647F99704}"/>
              </a:ext>
            </a:extLst>
          </p:cNvPr>
          <p:cNvGrpSpPr/>
          <p:nvPr userDrawn="1"/>
        </p:nvGrpSpPr>
        <p:grpSpPr>
          <a:xfrm>
            <a:off x="6088047" y="2549236"/>
            <a:ext cx="2718704" cy="501279"/>
            <a:chOff x="650637" y="2385359"/>
            <a:chExt cx="2718704" cy="501279"/>
          </a:xfrm>
        </p:grpSpPr>
        <p:sp>
          <p:nvSpPr>
            <p:cNvPr id="29" name="Rectangle 28">
              <a:extLst>
                <a:ext uri="{FF2B5EF4-FFF2-40B4-BE49-F238E27FC236}">
                  <a16:creationId xmlns:a16="http://schemas.microsoft.com/office/drawing/2014/main" id="{DCF9F867-380D-88A9-B94E-D9A1A87B3A76}"/>
                </a:ext>
              </a:extLst>
            </p:cNvPr>
            <p:cNvSpPr/>
            <p:nvPr userDrawn="1"/>
          </p:nvSpPr>
          <p:spPr>
            <a:xfrm>
              <a:off x="650637" y="2604172"/>
              <a:ext cx="2718704" cy="230226"/>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Google Shape;280;p70">
              <a:extLst>
                <a:ext uri="{FF2B5EF4-FFF2-40B4-BE49-F238E27FC236}">
                  <a16:creationId xmlns:a16="http://schemas.microsoft.com/office/drawing/2014/main" id="{CAB8D657-3DC1-5B48-B2E1-44EC36765E06}"/>
                </a:ext>
              </a:extLst>
            </p:cNvPr>
            <p:cNvSpPr/>
            <p:nvPr userDrawn="1"/>
          </p:nvSpPr>
          <p:spPr>
            <a:xfrm>
              <a:off x="1848714" y="2551932"/>
              <a:ext cx="334706" cy="334706"/>
            </a:xfrm>
            <a:prstGeom prst="ellipse">
              <a:avLst/>
            </a:prstGeom>
            <a:solidFill>
              <a:schemeClr val="tx1"/>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39" name="Straight Arrow Connector 38">
              <a:extLst>
                <a:ext uri="{FF2B5EF4-FFF2-40B4-BE49-F238E27FC236}">
                  <a16:creationId xmlns:a16="http://schemas.microsoft.com/office/drawing/2014/main" id="{DF94AB81-35B4-0194-BB00-4347ED14C200}"/>
                </a:ext>
              </a:extLst>
            </p:cNvPr>
            <p:cNvCxnSpPr>
              <a:cxnSpLocks/>
            </p:cNvCxnSpPr>
            <p:nvPr userDrawn="1"/>
          </p:nvCxnSpPr>
          <p:spPr>
            <a:xfrm flipV="1">
              <a:off x="2015000" y="2385359"/>
              <a:ext cx="0" cy="333925"/>
            </a:xfrm>
            <a:prstGeom prst="straightConnector1">
              <a:avLst/>
            </a:prstGeom>
            <a:ln w="25400">
              <a:solidFill>
                <a:schemeClr val="tx1"/>
              </a:solidFill>
              <a:tailEnd type="oval"/>
            </a:ln>
          </p:spPr>
          <p:style>
            <a:lnRef idx="2">
              <a:schemeClr val="accent1"/>
            </a:lnRef>
            <a:fillRef idx="0">
              <a:schemeClr val="accent1"/>
            </a:fillRef>
            <a:effectRef idx="1">
              <a:schemeClr val="accent1"/>
            </a:effectRef>
            <a:fontRef idx="minor">
              <a:schemeClr val="tx1"/>
            </a:fontRef>
          </p:style>
        </p:cxnSp>
      </p:grpSp>
      <p:grpSp>
        <p:nvGrpSpPr>
          <p:cNvPr id="40" name="Group 39">
            <a:extLst>
              <a:ext uri="{FF2B5EF4-FFF2-40B4-BE49-F238E27FC236}">
                <a16:creationId xmlns:a16="http://schemas.microsoft.com/office/drawing/2014/main" id="{A532FA88-2690-1013-F62A-BDD1CAFFE43C}"/>
              </a:ext>
            </a:extLst>
          </p:cNvPr>
          <p:cNvGrpSpPr/>
          <p:nvPr userDrawn="1"/>
        </p:nvGrpSpPr>
        <p:grpSpPr>
          <a:xfrm>
            <a:off x="8806750" y="2549236"/>
            <a:ext cx="2718707" cy="501279"/>
            <a:chOff x="650634" y="2385359"/>
            <a:chExt cx="2718707" cy="501279"/>
          </a:xfrm>
        </p:grpSpPr>
        <p:sp>
          <p:nvSpPr>
            <p:cNvPr id="41" name="Rectangle 40">
              <a:extLst>
                <a:ext uri="{FF2B5EF4-FFF2-40B4-BE49-F238E27FC236}">
                  <a16:creationId xmlns:a16="http://schemas.microsoft.com/office/drawing/2014/main" id="{C5678BD7-9336-3687-7B08-42BD1FE85AFA}"/>
                </a:ext>
              </a:extLst>
            </p:cNvPr>
            <p:cNvSpPr/>
            <p:nvPr userDrawn="1"/>
          </p:nvSpPr>
          <p:spPr>
            <a:xfrm>
              <a:off x="650634" y="2604172"/>
              <a:ext cx="2718707" cy="23022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Google Shape;280;p70">
              <a:extLst>
                <a:ext uri="{FF2B5EF4-FFF2-40B4-BE49-F238E27FC236}">
                  <a16:creationId xmlns:a16="http://schemas.microsoft.com/office/drawing/2014/main" id="{7CE178BE-B6C3-8CB2-4799-1C0468866306}"/>
                </a:ext>
              </a:extLst>
            </p:cNvPr>
            <p:cNvSpPr/>
            <p:nvPr userDrawn="1"/>
          </p:nvSpPr>
          <p:spPr>
            <a:xfrm>
              <a:off x="1848714" y="2551932"/>
              <a:ext cx="334706" cy="334706"/>
            </a:xfrm>
            <a:prstGeom prst="ellipse">
              <a:avLst/>
            </a:prstGeom>
            <a:solidFill>
              <a:schemeClr val="accent3"/>
            </a:solidFill>
            <a:ln w="25400" cap="flat" cmpd="sng">
              <a:solidFill>
                <a:schemeClr val="bg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600" b="0" i="0" u="none" strike="noStrike" cap="none">
                <a:solidFill>
                  <a:schemeClr val="lt1"/>
                </a:solidFill>
                <a:latin typeface="Century Gothic" panose="020B0502020202020204" pitchFamily="34" charset="0"/>
                <a:ea typeface="Century Gothic"/>
                <a:cs typeface="Century Gothic"/>
                <a:sym typeface="Century Gothic"/>
              </a:endParaRPr>
            </a:p>
          </p:txBody>
        </p:sp>
        <p:cxnSp>
          <p:nvCxnSpPr>
            <p:cNvPr id="43" name="Straight Arrow Connector 42">
              <a:extLst>
                <a:ext uri="{FF2B5EF4-FFF2-40B4-BE49-F238E27FC236}">
                  <a16:creationId xmlns:a16="http://schemas.microsoft.com/office/drawing/2014/main" id="{F017E948-3618-C513-88DF-FF6278DEB57A}"/>
                </a:ext>
              </a:extLst>
            </p:cNvPr>
            <p:cNvCxnSpPr>
              <a:cxnSpLocks/>
            </p:cNvCxnSpPr>
            <p:nvPr userDrawn="1"/>
          </p:nvCxnSpPr>
          <p:spPr>
            <a:xfrm flipV="1">
              <a:off x="2015000" y="2385359"/>
              <a:ext cx="0" cy="333925"/>
            </a:xfrm>
            <a:prstGeom prst="straightConnector1">
              <a:avLst/>
            </a:prstGeom>
            <a:ln w="25400">
              <a:solidFill>
                <a:schemeClr val="accent3"/>
              </a:solidFill>
              <a:tailEnd type="ova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2603448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7_Section Header" preserve="1">
  <p:cSld name="Section Header">
    <p:bg>
      <p:bgPr>
        <a:solidFill>
          <a:schemeClr val="tx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6164769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7_Section Header" preserve="1">
  <p:cSld name="8_Section Header">
    <p:bg>
      <p:bgPr>
        <a:solidFill>
          <a:schemeClr val="tx1"/>
        </a:solidFill>
        <a:effectLst/>
      </p:bgPr>
    </p:bg>
    <p:spTree>
      <p:nvGrpSpPr>
        <p:cNvPr id="1" name="Shape 333"/>
        <p:cNvGrpSpPr/>
        <p:nvPr/>
      </p:nvGrpSpPr>
      <p:grpSpPr>
        <a:xfrm>
          <a:off x="0" y="0"/>
          <a:ext cx="0" cy="0"/>
          <a:chOff x="0" y="0"/>
          <a:chExt cx="0" cy="0"/>
        </a:xfrm>
      </p:grpSpPr>
      <p:pic>
        <p:nvPicPr>
          <p:cNvPr id="3" name="Picture 2" descr="A blue and black background&#10;&#10;AI-generated content may be incorrect.">
            <a:extLst>
              <a:ext uri="{FF2B5EF4-FFF2-40B4-BE49-F238E27FC236}">
                <a16:creationId xmlns:a16="http://schemas.microsoft.com/office/drawing/2014/main" id="{68EAF9E5-15D7-D93A-958F-F6E7336A7D65}"/>
              </a:ext>
            </a:extLst>
          </p:cNvPr>
          <p:cNvPicPr>
            <a:picLocks noChangeAspect="1"/>
          </p:cNvPicPr>
          <p:nvPr userDrawn="1"/>
        </p:nvPicPr>
        <p:blipFill>
          <a:blip r:embed="rId2" cstate="email">
            <a:extLst>
              <a:ext uri="{28A0092B-C50C-407E-A947-70E740481C1C}">
                <a14:useLocalDpi xmlns:a14="http://schemas.microsoft.com/office/drawing/2010/main"/>
              </a:ext>
            </a:extLst>
          </a:blip>
          <a:srcRect t="29777" r="29777"/>
          <a:stretch>
            <a:fillRect/>
          </a:stretch>
        </p:blipFill>
        <p:spPr>
          <a:xfrm>
            <a:off x="1" y="0"/>
            <a:ext cx="12192000" cy="6858000"/>
          </a:xfrm>
          <a:prstGeom prst="rect">
            <a:avLst/>
          </a:prstGeom>
        </p:spPr>
      </p:pic>
      <p:pic>
        <p:nvPicPr>
          <p:cNvPr id="336" name="Google Shape;336;p7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8" name="Google Shape;338;p75"/>
          <p:cNvPicPr preferRelativeResize="0"/>
          <p:nvPr/>
        </p:nvPicPr>
        <p:blipFill rotWithShape="1">
          <a:blip r:embed="rId4">
            <a:alphaModFix/>
          </a:blip>
          <a:srcRect/>
          <a:stretch/>
        </p:blipFill>
        <p:spPr>
          <a:xfrm>
            <a:off x="10164585" y="6120365"/>
            <a:ext cx="1297704" cy="547919"/>
          </a:xfrm>
          <a:prstGeom prst="rect">
            <a:avLst/>
          </a:prstGeom>
          <a:noFill/>
          <a:ln>
            <a:noFill/>
          </a:ln>
        </p:spPr>
      </p:pic>
    </p:spTree>
    <p:extLst>
      <p:ext uri="{BB962C8B-B14F-4D97-AF65-F5344CB8AC3E}">
        <p14:creationId xmlns:p14="http://schemas.microsoft.com/office/powerpoint/2010/main" val="7497073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7_Section Header" preserve="1">
  <p:cSld name="8_Section Header">
    <p:bg>
      <p:bgPr>
        <a:solidFill>
          <a:schemeClr val="bg1"/>
        </a:solidFill>
        <a:effectLst/>
      </p:bgPr>
    </p:bg>
    <p:spTree>
      <p:nvGrpSpPr>
        <p:cNvPr id="1" name="Shape 333"/>
        <p:cNvGrpSpPr/>
        <p:nvPr/>
      </p:nvGrpSpPr>
      <p:grpSpPr>
        <a:xfrm>
          <a:off x="0" y="0"/>
          <a:ext cx="0" cy="0"/>
          <a:chOff x="0" y="0"/>
          <a:chExt cx="0" cy="0"/>
        </a:xfrm>
      </p:grpSpPr>
      <p:pic>
        <p:nvPicPr>
          <p:cNvPr id="336" name="Google Shape;336;p75"/>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rot="10800000">
            <a:off x="5022846" y="-1"/>
            <a:ext cx="7169151" cy="5359400"/>
          </a:xfrm>
          <a:prstGeom prst="rect">
            <a:avLst/>
          </a:prstGeom>
          <a:noFill/>
          <a:ln>
            <a:noFill/>
          </a:ln>
        </p:spPr>
      </p:pic>
      <p:sp>
        <p:nvSpPr>
          <p:cNvPr id="335" name="Google Shape;335;p75"/>
          <p:cNvSpPr txBox="1">
            <a:spLocks noGrp="1"/>
          </p:cNvSpPr>
          <p:nvPr>
            <p:ph type="title" hasCustomPrompt="1"/>
          </p:nvPr>
        </p:nvSpPr>
        <p:spPr>
          <a:xfrm>
            <a:off x="1358485" y="2383291"/>
            <a:ext cx="7169150" cy="2091418"/>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5400"/>
              <a:buFont typeface="Georgia"/>
              <a:buNone/>
              <a:defRPr sz="5400">
                <a:solidFill>
                  <a:schemeClr val="tx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337" name="Google Shape;337;p75" descr="A blue and black background&#10;&#10;Description automatically generated"/>
          <p:cNvPicPr preferRelativeResize="0"/>
          <p:nvPr/>
        </p:nvPicPr>
        <p:blipFill rotWithShape="1">
          <a:blip r:embed="rId3">
            <a:alphaModFix/>
          </a:blip>
          <a:srcRect l="88493" t="7481" r="5700" b="50297"/>
          <a:stretch/>
        </p:blipFill>
        <p:spPr>
          <a:xfrm rot="-5400000">
            <a:off x="6038851" y="704848"/>
            <a:ext cx="114299" cy="12192002"/>
          </a:xfrm>
          <a:prstGeom prst="rect">
            <a:avLst/>
          </a:prstGeom>
          <a:noFill/>
          <a:ln>
            <a:noFill/>
          </a:ln>
        </p:spPr>
      </p:pic>
      <p:sp>
        <p:nvSpPr>
          <p:cNvPr id="2" name="Rectangle 1">
            <a:extLst>
              <a:ext uri="{FF2B5EF4-FFF2-40B4-BE49-F238E27FC236}">
                <a16:creationId xmlns:a16="http://schemas.microsoft.com/office/drawing/2014/main" id="{F87BA2BD-372C-01DC-26C3-F889D67CF1C3}"/>
              </a:ext>
            </a:extLst>
          </p:cNvPr>
          <p:cNvSpPr/>
          <p:nvPr userDrawn="1"/>
        </p:nvSpPr>
        <p:spPr>
          <a:xfrm>
            <a:off x="743578" y="6390751"/>
            <a:ext cx="3014506" cy="2914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1668314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B701016F-AB81-4145-8AF4-AFC3831EA3A7}" type="datetime1">
              <a:rPr lang="en-US" smtClean="0"/>
              <a:t>5/5/2026</a:t>
            </a:fld>
            <a:endParaRPr lang="en-US"/>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A65A5C87-DF58-40C8-B092-1DE63DB4547E}" type="slidenum">
              <a:rPr lang="en-US" dirty="0"/>
              <a:t>‹#›</a:t>
            </a:fld>
            <a:endParaRPr lang="en-US"/>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3524306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BA19A442-B4C9-254F-8567-8C53EC934619}" type="datetime1">
              <a:rPr lang="en-US" smtClean="0"/>
              <a:t>5/5/2026</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3265211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OC" preserve="1" userDrawn="1">
  <p:cSld name="2_TOC">
    <p:bg>
      <p:bgPr>
        <a:solidFill>
          <a:schemeClr val="tx1"/>
        </a:solidFill>
        <a:effectLst/>
      </p:bgPr>
    </p:bg>
    <p:spTree>
      <p:nvGrpSpPr>
        <p:cNvPr id="1" name="Shape 46"/>
        <p:cNvGrpSpPr/>
        <p:nvPr/>
      </p:nvGrpSpPr>
      <p:grpSpPr>
        <a:xfrm>
          <a:off x="0" y="0"/>
          <a:ext cx="0" cy="0"/>
          <a:chOff x="0" y="0"/>
          <a:chExt cx="0" cy="0"/>
        </a:xfrm>
      </p:grpSpPr>
      <p:sp>
        <p:nvSpPr>
          <p:cNvPr id="47" name="Google Shape;47;p43"/>
          <p:cNvSpPr>
            <a:spLocks noGrp="1"/>
          </p:cNvSpPr>
          <p:nvPr>
            <p:ph type="pic" idx="2"/>
          </p:nvPr>
        </p:nvSpPr>
        <p:spPr>
          <a:xfrm>
            <a:off x="6339992" y="0"/>
            <a:ext cx="5852007" cy="6743699"/>
          </a:xfrm>
          <a:prstGeom prst="rect">
            <a:avLst/>
          </a:prstGeom>
          <a:solidFill>
            <a:srgbClr val="F2F2F2"/>
          </a:solidFill>
          <a:ln>
            <a:noFill/>
          </a:ln>
        </p:spPr>
        <p:txBody>
          <a:bodyPr/>
          <a:lstStyle/>
          <a:p>
            <a:endParaRPr lang="en-US"/>
          </a:p>
        </p:txBody>
      </p:sp>
      <p:sp>
        <p:nvSpPr>
          <p:cNvPr id="48" name="Google Shape;48;p43"/>
          <p:cNvSpPr txBox="1">
            <a:spLocks noGrp="1"/>
          </p:cNvSpPr>
          <p:nvPr>
            <p:ph type="title" hasCustomPrompt="1"/>
          </p:nvPr>
        </p:nvSpPr>
        <p:spPr>
          <a:xfrm>
            <a:off x="838200" y="365125"/>
            <a:ext cx="4897583"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3000"/>
              <a:buFont typeface="Georgia"/>
              <a:buNone/>
              <a:defRPr sz="3200">
                <a:solidFill>
                  <a:schemeClr val="bg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
        <p:nvSpPr>
          <p:cNvPr id="54" name="Google Shape;54;p43"/>
          <p:cNvSpPr txBox="1"/>
          <p:nvPr/>
        </p:nvSpPr>
        <p:spPr>
          <a:xfrm>
            <a:off x="838200" y="191481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01</a:t>
            </a:r>
            <a:endParaRPr sz="3200" b="1" i="0" u="none" strike="noStrike" cap="none">
              <a:solidFill>
                <a:schemeClr val="accent1"/>
              </a:solidFill>
              <a:latin typeface="Century Gothic"/>
              <a:ea typeface="Century Gothic"/>
              <a:cs typeface="Century Gothic"/>
              <a:sym typeface="Century Gothic"/>
            </a:endParaRPr>
          </a:p>
        </p:txBody>
      </p:sp>
      <p:sp>
        <p:nvSpPr>
          <p:cNvPr id="55" name="Google Shape;55;p43"/>
          <p:cNvSpPr txBox="1"/>
          <p:nvPr/>
        </p:nvSpPr>
        <p:spPr>
          <a:xfrm>
            <a:off x="838200" y="2758380"/>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02</a:t>
            </a:r>
            <a:endParaRPr sz="3200" b="1" i="0" u="none" strike="noStrike" cap="none">
              <a:solidFill>
                <a:schemeClr val="accent1"/>
              </a:solidFill>
              <a:latin typeface="Century Gothic"/>
              <a:ea typeface="Century Gothic"/>
              <a:cs typeface="Century Gothic"/>
              <a:sym typeface="Century Gothic"/>
            </a:endParaRPr>
          </a:p>
        </p:txBody>
      </p:sp>
      <p:sp>
        <p:nvSpPr>
          <p:cNvPr id="56" name="Google Shape;56;p43"/>
          <p:cNvSpPr txBox="1"/>
          <p:nvPr/>
        </p:nvSpPr>
        <p:spPr>
          <a:xfrm>
            <a:off x="838200" y="3595507"/>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03</a:t>
            </a:r>
            <a:endParaRPr sz="3200" b="1" i="0" u="none" strike="noStrike" cap="none">
              <a:solidFill>
                <a:schemeClr val="accent1"/>
              </a:solidFill>
              <a:latin typeface="Century Gothic"/>
              <a:ea typeface="Century Gothic"/>
              <a:cs typeface="Century Gothic"/>
              <a:sym typeface="Century Gothic"/>
            </a:endParaRPr>
          </a:p>
        </p:txBody>
      </p:sp>
      <p:sp>
        <p:nvSpPr>
          <p:cNvPr id="57" name="Google Shape;57;p43"/>
          <p:cNvSpPr txBox="1"/>
          <p:nvPr/>
        </p:nvSpPr>
        <p:spPr>
          <a:xfrm>
            <a:off x="838200" y="4432634"/>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04</a:t>
            </a:r>
            <a:endParaRPr sz="3200" b="1" i="0" u="none" strike="noStrike" cap="none">
              <a:solidFill>
                <a:schemeClr val="accent1"/>
              </a:solidFill>
              <a:latin typeface="Century Gothic"/>
              <a:ea typeface="Century Gothic"/>
              <a:cs typeface="Century Gothic"/>
              <a:sym typeface="Century Gothic"/>
            </a:endParaRPr>
          </a:p>
        </p:txBody>
      </p:sp>
      <p:sp>
        <p:nvSpPr>
          <p:cNvPr id="58" name="Google Shape;58;p43"/>
          <p:cNvSpPr txBox="1"/>
          <p:nvPr/>
        </p:nvSpPr>
        <p:spPr>
          <a:xfrm>
            <a:off x="838200" y="5269761"/>
            <a:ext cx="82629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chemeClr val="accent1"/>
                </a:solidFill>
                <a:latin typeface="Century Gothic"/>
                <a:ea typeface="Century Gothic"/>
                <a:cs typeface="Century Gothic"/>
                <a:sym typeface="Century Gothic"/>
              </a:rPr>
              <a:t>05</a:t>
            </a:r>
            <a:endParaRPr sz="3200" b="1" i="0" u="none" strike="noStrike" cap="none">
              <a:solidFill>
                <a:schemeClr val="accent1"/>
              </a:solidFill>
              <a:latin typeface="Century Gothic"/>
              <a:ea typeface="Century Gothic"/>
              <a:cs typeface="Century Gothic"/>
              <a:sym typeface="Century Gothic"/>
            </a:endParaRPr>
          </a:p>
        </p:txBody>
      </p:sp>
      <p:pic>
        <p:nvPicPr>
          <p:cNvPr id="59" name="Google Shape;59;p43"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sp>
        <p:nvSpPr>
          <p:cNvPr id="3" name="Google Shape;49;p43">
            <a:extLst>
              <a:ext uri="{FF2B5EF4-FFF2-40B4-BE49-F238E27FC236}">
                <a16:creationId xmlns:a16="http://schemas.microsoft.com/office/drawing/2014/main" id="{7CB2CC64-FD20-78F0-8097-76B89B526407}"/>
              </a:ext>
            </a:extLst>
          </p:cNvPr>
          <p:cNvSpPr txBox="1">
            <a:spLocks noGrp="1"/>
          </p:cNvSpPr>
          <p:nvPr>
            <p:ph type="body" idx="1"/>
          </p:nvPr>
        </p:nvSpPr>
        <p:spPr>
          <a:xfrm>
            <a:off x="1664494" y="3690072"/>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 name="Google Shape;50;p43">
            <a:extLst>
              <a:ext uri="{FF2B5EF4-FFF2-40B4-BE49-F238E27FC236}">
                <a16:creationId xmlns:a16="http://schemas.microsoft.com/office/drawing/2014/main" id="{260E2CCE-061A-3A1F-A3BF-255749B96078}"/>
              </a:ext>
            </a:extLst>
          </p:cNvPr>
          <p:cNvSpPr txBox="1">
            <a:spLocks noGrp="1"/>
          </p:cNvSpPr>
          <p:nvPr>
            <p:ph type="body" idx="3"/>
          </p:nvPr>
        </p:nvSpPr>
        <p:spPr>
          <a:xfrm>
            <a:off x="1664494" y="4527200"/>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 name="Google Shape;51;p43">
            <a:extLst>
              <a:ext uri="{FF2B5EF4-FFF2-40B4-BE49-F238E27FC236}">
                <a16:creationId xmlns:a16="http://schemas.microsoft.com/office/drawing/2014/main" id="{B8301647-71AB-6657-EA3F-236729504B44}"/>
              </a:ext>
            </a:extLst>
          </p:cNvPr>
          <p:cNvSpPr txBox="1">
            <a:spLocks noGrp="1"/>
          </p:cNvSpPr>
          <p:nvPr>
            <p:ph type="body" idx="4"/>
          </p:nvPr>
        </p:nvSpPr>
        <p:spPr>
          <a:xfrm>
            <a:off x="1664494" y="5364327"/>
            <a:ext cx="4078709" cy="457199"/>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 name="Google Shape;52;p43">
            <a:extLst>
              <a:ext uri="{FF2B5EF4-FFF2-40B4-BE49-F238E27FC236}">
                <a16:creationId xmlns:a16="http://schemas.microsoft.com/office/drawing/2014/main" id="{64F20E59-B1DC-31C8-29E5-964F22AABADE}"/>
              </a:ext>
            </a:extLst>
          </p:cNvPr>
          <p:cNvSpPr txBox="1">
            <a:spLocks noGrp="1"/>
          </p:cNvSpPr>
          <p:nvPr>
            <p:ph type="body" idx="5"/>
          </p:nvPr>
        </p:nvSpPr>
        <p:spPr>
          <a:xfrm>
            <a:off x="1664494" y="2009379"/>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 name="Google Shape;53;p43">
            <a:extLst>
              <a:ext uri="{FF2B5EF4-FFF2-40B4-BE49-F238E27FC236}">
                <a16:creationId xmlns:a16="http://schemas.microsoft.com/office/drawing/2014/main" id="{C14910B1-71D4-4894-2F04-98F40B565D04}"/>
              </a:ext>
            </a:extLst>
          </p:cNvPr>
          <p:cNvSpPr txBox="1">
            <a:spLocks noGrp="1"/>
          </p:cNvSpPr>
          <p:nvPr>
            <p:ph type="body" idx="6"/>
          </p:nvPr>
        </p:nvSpPr>
        <p:spPr>
          <a:xfrm>
            <a:off x="1664494" y="2852945"/>
            <a:ext cx="4078709" cy="457200"/>
          </a:xfrm>
          <a:prstGeom prst="rect">
            <a:avLst/>
          </a:prstGeom>
          <a:noFill/>
          <a:ln>
            <a:noFill/>
          </a:ln>
        </p:spPr>
        <p:txBody>
          <a:bodyPr spcFirstLastPara="1" wrap="square" lIns="0" tIns="0" rIns="0" bIns="0" anchor="ctr" anchorCtr="0">
            <a:noAutofit/>
          </a:bodyPr>
          <a:lstStyle>
            <a:lvl1pPr marL="11113" lvl="0" indent="0" algn="l">
              <a:lnSpc>
                <a:spcPct val="100000"/>
              </a:lnSpc>
              <a:spcBef>
                <a:spcPts val="0"/>
              </a:spcBef>
              <a:spcAft>
                <a:spcPts val="0"/>
              </a:spcAft>
              <a:buSzPts val="1600"/>
              <a:buNone/>
              <a:tabLst/>
              <a:defRPr sz="1600" b="0" i="0">
                <a:solidFill>
                  <a:schemeClr val="bg1"/>
                </a:solidFill>
                <a:latin typeface="Century Gothic"/>
                <a:ea typeface="Century Gothic"/>
                <a:cs typeface="Century Gothic"/>
                <a:sym typeface="Century Gothic"/>
              </a:defRPr>
            </a:lvl1pPr>
            <a:lvl2pPr marL="914400" lvl="1" indent="-342900" algn="l">
              <a:lnSpc>
                <a:spcPct val="90000"/>
              </a:lnSpc>
              <a:spcBef>
                <a:spcPts val="500"/>
              </a:spcBef>
              <a:spcAft>
                <a:spcPts val="0"/>
              </a:spcAft>
              <a:buSzPts val="1800"/>
              <a:buChar char="–"/>
              <a:defRPr/>
            </a:lvl2pPr>
            <a:lvl3pPr marL="1371600" lvl="2" indent="-342900" algn="l">
              <a:lnSpc>
                <a:spcPct val="90000"/>
              </a:lnSpc>
              <a:spcBef>
                <a:spcPts val="500"/>
              </a:spcBef>
              <a:spcAft>
                <a:spcPts val="0"/>
              </a:spcAft>
              <a:buSzPts val="18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37991312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noChangeAspect="1"/>
          </p:cNvSpPr>
          <p:nvPr>
            <p:ph type="pic" idx="1"/>
          </p:nvPr>
        </p:nvSpPr>
        <p:spPr>
          <a:xfrm>
            <a:off x="4965192" y="1161288"/>
            <a:ext cx="6729984" cy="4645152"/>
          </a:xfrm>
        </p:spPr>
        <p:txBody>
          <a:bodyPr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871DC0F4-418A-CC42-B45A-947AA2682679}" type="datetime1">
              <a:rPr lang="en-US" smtClean="0"/>
              <a:t>5/5/2026</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27917050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cSld name="2_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BE444ED7-9A04-DF4F-B7DD-F46B99C05D1C}" type="datetime1">
              <a:rPr lang="en-US" smtClean="0"/>
              <a:t>5/5/2026</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8513674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p:nvPr/>
        </p:nvSpPr>
        <p:spPr>
          <a:xfrm>
            <a:off x="0" y="6727600"/>
            <a:ext cx="12192000" cy="13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7"/>
          </a:p>
        </p:txBody>
      </p:sp>
      <p:sp>
        <p:nvSpPr>
          <p:cNvPr id="22" name="Google Shape;22;p4"/>
          <p:cNvSpPr txBox="1">
            <a:spLocks noGrp="1"/>
          </p:cNvSpPr>
          <p:nvPr>
            <p:ph type="title"/>
          </p:nvPr>
        </p:nvSpPr>
        <p:spPr>
          <a:xfrm>
            <a:off x="415600" y="421233"/>
            <a:ext cx="11360800" cy="1108400"/>
          </a:xfrm>
          <a:prstGeom prst="rect">
            <a:avLst/>
          </a:prstGeom>
        </p:spPr>
        <p:txBody>
          <a:bodyPr spcFirstLastPara="1" wrap="square" lIns="91425" tIns="91425" rIns="91425" bIns="91425" anchor="b" anchorCtr="0">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3" name="Google Shape;23;p4"/>
          <p:cNvSpPr txBox="1">
            <a:spLocks noGrp="1"/>
          </p:cNvSpPr>
          <p:nvPr>
            <p:ph type="body" idx="1"/>
          </p:nvPr>
        </p:nvSpPr>
        <p:spPr>
          <a:xfrm>
            <a:off x="415600" y="1633633"/>
            <a:ext cx="11360800" cy="44720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24" name="Google Shape;24;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411136032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EEDF46-D8B9-1E46-9E7E-3416FF885379}"/>
              </a:ext>
            </a:extLst>
          </p:cNvPr>
          <p:cNvPicPr>
            <a:picLocks noChangeAspect="1"/>
          </p:cNvPicPr>
          <p:nvPr userDrawn="1"/>
        </p:nvPicPr>
        <p:blipFill rotWithShape="1">
          <a:blip r:embed="rId2"/>
          <a:srcRect b="7127"/>
          <a:stretch/>
        </p:blipFill>
        <p:spPr>
          <a:xfrm>
            <a:off x="0" y="0"/>
            <a:ext cx="12193471" cy="6369269"/>
          </a:xfrm>
          <a:prstGeom prst="rect">
            <a:avLst/>
          </a:prstGeom>
        </p:spPr>
      </p:pic>
      <p:sp>
        <p:nvSpPr>
          <p:cNvPr id="4" name="Date Placeholder 3">
            <a:extLst>
              <a:ext uri="{FF2B5EF4-FFF2-40B4-BE49-F238E27FC236}">
                <a16:creationId xmlns:a16="http://schemas.microsoft.com/office/drawing/2014/main" id="{E06C2608-EBCA-CD43-998A-13A8FDB5E2D0}"/>
              </a:ext>
            </a:extLst>
          </p:cNvPr>
          <p:cNvSpPr>
            <a:spLocks noGrp="1"/>
          </p:cNvSpPr>
          <p:nvPr>
            <p:ph type="dt" sz="half" idx="10"/>
          </p:nvPr>
        </p:nvSpPr>
        <p:spPr/>
        <p:txBody>
          <a:bodyPr/>
          <a:lstStyle>
            <a:lvl1pPr>
              <a:defRPr b="0" i="0" baseline="0">
                <a:latin typeface="Usual" panose="020B0603030403020204" pitchFamily="34" charset="77"/>
              </a:defRPr>
            </a:lvl1pPr>
          </a:lstStyle>
          <a:p>
            <a:fld id="{CDA0021A-3A5A-C041-A7D3-F7A511779721}" type="datetime1">
              <a:rPr lang="en-US" smtClean="0"/>
              <a:t>5/5/2026</a:t>
            </a:fld>
            <a:endParaRPr lang="en-US"/>
          </a:p>
        </p:txBody>
      </p:sp>
      <p:sp>
        <p:nvSpPr>
          <p:cNvPr id="5" name="Footer Placeholder 4">
            <a:extLst>
              <a:ext uri="{FF2B5EF4-FFF2-40B4-BE49-F238E27FC236}">
                <a16:creationId xmlns:a16="http://schemas.microsoft.com/office/drawing/2014/main" id="{76342C9E-A648-8948-B2CE-DAE4F9E993AE}"/>
              </a:ext>
            </a:extLst>
          </p:cNvPr>
          <p:cNvSpPr>
            <a:spLocks noGrp="1"/>
          </p:cNvSpPr>
          <p:nvPr>
            <p:ph type="ftr" sz="quarter" idx="11"/>
          </p:nvPr>
        </p:nvSpPr>
        <p:spPr/>
        <p:txBody>
          <a:bodyPr/>
          <a:lstStyle>
            <a:lvl1pPr>
              <a:defRPr baseline="0">
                <a:latin typeface="Usual" panose="020B0603030403020204" pitchFamily="34" charset="77"/>
              </a:defRPr>
            </a:lvl1pPr>
          </a:lstStyle>
          <a:p>
            <a:endParaRPr lang="en-US"/>
          </a:p>
        </p:txBody>
      </p:sp>
      <p:sp>
        <p:nvSpPr>
          <p:cNvPr id="6" name="Slide Number Placeholder 5">
            <a:extLst>
              <a:ext uri="{FF2B5EF4-FFF2-40B4-BE49-F238E27FC236}">
                <a16:creationId xmlns:a16="http://schemas.microsoft.com/office/drawing/2014/main" id="{13290DC5-CC32-C048-B807-7FB3B1AB72CA}"/>
              </a:ext>
            </a:extLst>
          </p:cNvPr>
          <p:cNvSpPr>
            <a:spLocks noGrp="1"/>
          </p:cNvSpPr>
          <p:nvPr>
            <p:ph type="sldNum" sz="quarter" idx="12"/>
          </p:nvPr>
        </p:nvSpPr>
        <p:spPr/>
        <p:txBody>
          <a:bodyPr/>
          <a:lstStyle>
            <a:lvl1pPr>
              <a:defRPr baseline="0">
                <a:latin typeface="Usual" panose="020B0603030403020204" pitchFamily="34" charset="77"/>
              </a:defRPr>
            </a:lvl1pPr>
          </a:lstStyle>
          <a:p>
            <a:fld id="{8A16B8CB-D56F-2744-807F-154426EF1DF6}" type="slidenum">
              <a:rPr lang="en-US" smtClean="0"/>
              <a:pPr/>
              <a:t>‹#›</a:t>
            </a:fld>
            <a:endParaRPr lang="en-US"/>
          </a:p>
        </p:txBody>
      </p:sp>
      <p:sp>
        <p:nvSpPr>
          <p:cNvPr id="9" name="Title Placeholder 1">
            <a:extLst>
              <a:ext uri="{FF2B5EF4-FFF2-40B4-BE49-F238E27FC236}">
                <a16:creationId xmlns:a16="http://schemas.microsoft.com/office/drawing/2014/main" id="{8734DBAE-BB9B-FD48-B664-5EB48F2D27FA}"/>
              </a:ext>
            </a:extLst>
          </p:cNvPr>
          <p:cNvSpPr>
            <a:spLocks noGrp="1"/>
          </p:cNvSpPr>
          <p:nvPr>
            <p:ph type="title" hasCustomPrompt="1"/>
          </p:nvPr>
        </p:nvSpPr>
        <p:spPr>
          <a:xfrm>
            <a:off x="228601" y="739435"/>
            <a:ext cx="11299785" cy="427451"/>
          </a:xfrm>
          <a:prstGeom prst="rect">
            <a:avLst/>
          </a:prstGeom>
        </p:spPr>
        <p:txBody>
          <a:bodyPr vert="horz" lIns="91440" tIns="45720" rIns="91440" bIns="45720" rtlCol="0" anchor="ctr">
            <a:normAutofit/>
          </a:bodyPr>
          <a:lstStyle>
            <a:lvl1pPr algn="l">
              <a:defRPr sz="3000" baseline="0">
                <a:solidFill>
                  <a:schemeClr val="tx1"/>
                </a:solidFill>
                <a:latin typeface="Usual" panose="020B0603030403020204" pitchFamily="34" charset="77"/>
              </a:defRPr>
            </a:lvl1pPr>
          </a:lstStyle>
          <a:p>
            <a:r>
              <a:rPr lang="en-US"/>
              <a:t>Click to edit title style</a:t>
            </a:r>
          </a:p>
        </p:txBody>
      </p:sp>
      <p:sp>
        <p:nvSpPr>
          <p:cNvPr id="12" name="Text Placeholder 2">
            <a:extLst>
              <a:ext uri="{FF2B5EF4-FFF2-40B4-BE49-F238E27FC236}">
                <a16:creationId xmlns:a16="http://schemas.microsoft.com/office/drawing/2014/main" id="{7A233D3F-0958-F94B-9E02-539A512A0CAC}"/>
              </a:ext>
            </a:extLst>
          </p:cNvPr>
          <p:cNvSpPr>
            <a:spLocks noGrp="1"/>
          </p:cNvSpPr>
          <p:nvPr>
            <p:ph idx="1"/>
          </p:nvPr>
        </p:nvSpPr>
        <p:spPr>
          <a:xfrm>
            <a:off x="248920" y="1762680"/>
            <a:ext cx="11279466" cy="4500719"/>
          </a:xfrm>
          <a:prstGeom prst="rect">
            <a:avLst/>
          </a:prstGeom>
        </p:spPr>
        <p:txBody>
          <a:bodyPr vert="horz" lIns="91440" tIns="45720" rIns="91440" bIns="45720" rtlCol="0">
            <a:normAutofit/>
          </a:bodyPr>
          <a:lstStyle>
            <a:lvl1pPr algn="l">
              <a:defRPr sz="2400" cap="none" baseline="0">
                <a:solidFill>
                  <a:srgbClr val="0033A0"/>
                </a:solidFill>
                <a:latin typeface="Usual" panose="020B0603030403020204" pitchFamily="34" charset="77"/>
              </a:defRPr>
            </a:lvl1pPr>
            <a:lvl2pPr marL="800080" indent="-342891" algn="l">
              <a:buFont typeface="Wingdings" pitchFamily="2" charset="2"/>
              <a:buChar char="§"/>
              <a:defRPr sz="2000" b="0" i="0">
                <a:solidFill>
                  <a:srgbClr val="0033A0"/>
                </a:solidFill>
                <a:latin typeface="Usual" panose="020B0603030403020204" pitchFamily="34" charset="77"/>
              </a:defRPr>
            </a:lvl2pPr>
            <a:lvl3pPr marL="1257269" indent="-342891" algn="l">
              <a:buFont typeface="Wingdings" pitchFamily="2" charset="2"/>
              <a:buChar char="§"/>
              <a:defRPr sz="1800" b="0" i="0">
                <a:solidFill>
                  <a:srgbClr val="0033A0"/>
                </a:solidFill>
                <a:latin typeface="Usual" panose="020B0603030403020204" pitchFamily="34" charset="77"/>
              </a:defRPr>
            </a:lvl3pPr>
            <a:lvl4pPr marL="1657309" indent="-285744" algn="l">
              <a:buFont typeface="Wingdings" pitchFamily="2" charset="2"/>
              <a:buChar char="§"/>
              <a:defRPr sz="1600" b="0" i="0">
                <a:solidFill>
                  <a:srgbClr val="0033A0"/>
                </a:solidFill>
                <a:latin typeface="Usual" panose="020B0603030403020204" pitchFamily="34" charset="77"/>
              </a:defRPr>
            </a:lvl4pPr>
            <a:lvl5pPr marL="2114498" indent="-285744" algn="l">
              <a:buFont typeface="Wingdings" pitchFamily="2" charset="2"/>
              <a:buChar char="§"/>
              <a:defRPr sz="1600" b="0" i="0">
                <a:solidFill>
                  <a:srgbClr val="0033A0"/>
                </a:solidFill>
                <a:latin typeface="Usual" panose="020B0603030403020204"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a:extLst>
              <a:ext uri="{FF2B5EF4-FFF2-40B4-BE49-F238E27FC236}">
                <a16:creationId xmlns:a16="http://schemas.microsoft.com/office/drawing/2014/main" id="{0D163956-4C83-984C-A689-1F794DE749A3}"/>
              </a:ext>
            </a:extLst>
          </p:cNvPr>
          <p:cNvSpPr>
            <a:spLocks noGrp="1"/>
          </p:cNvSpPr>
          <p:nvPr>
            <p:ph idx="13" hasCustomPrompt="1"/>
          </p:nvPr>
        </p:nvSpPr>
        <p:spPr>
          <a:xfrm>
            <a:off x="248920" y="1192232"/>
            <a:ext cx="9376067" cy="290475"/>
          </a:xfrm>
          <a:prstGeom prst="rect">
            <a:avLst/>
          </a:prstGeom>
        </p:spPr>
        <p:txBody>
          <a:bodyPr vert="horz" lIns="91440" tIns="45720" rIns="91440" bIns="45720" rtlCol="0">
            <a:normAutofit/>
          </a:bodyPr>
          <a:lstStyle>
            <a:lvl1pPr>
              <a:defRPr sz="1800" baseline="0">
                <a:solidFill>
                  <a:schemeClr val="bg1">
                    <a:lumMod val="65000"/>
                  </a:schemeClr>
                </a:solidFill>
              </a:defRPr>
            </a:lvl1pPr>
          </a:lstStyle>
          <a:p>
            <a:pPr lvl="0"/>
            <a:r>
              <a:rPr lang="en-US"/>
              <a:t>Click to edit Master SUB TITLE styles</a:t>
            </a:r>
          </a:p>
        </p:txBody>
      </p:sp>
    </p:spTree>
    <p:extLst>
      <p:ext uri="{BB962C8B-B14F-4D97-AF65-F5344CB8AC3E}">
        <p14:creationId xmlns:p14="http://schemas.microsoft.com/office/powerpoint/2010/main" val="476779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reserve="1" userDrawn="1">
  <p:cSld name="Title and Content">
    <p:spTree>
      <p:nvGrpSpPr>
        <p:cNvPr id="1" name="Shape 60"/>
        <p:cNvGrpSpPr/>
        <p:nvPr/>
      </p:nvGrpSpPr>
      <p:grpSpPr>
        <a:xfrm>
          <a:off x="0" y="0"/>
          <a:ext cx="0" cy="0"/>
          <a:chOff x="0" y="0"/>
          <a:chExt cx="0" cy="0"/>
        </a:xfrm>
      </p:grpSpPr>
      <p:sp>
        <p:nvSpPr>
          <p:cNvPr id="9" name="Text Placeholder 2">
            <a:extLst>
              <a:ext uri="{FF2B5EF4-FFF2-40B4-BE49-F238E27FC236}">
                <a16:creationId xmlns:a16="http://schemas.microsoft.com/office/drawing/2014/main" id="{785EB232-BE48-FB3C-47B0-289006DCC1F6}"/>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2"/>
            <a:ext cx="3982615" cy="9133340"/>
          </a:xfrm>
          <a:prstGeom prst="rect">
            <a:avLst/>
          </a:prstGeom>
          <a:noFill/>
          <a:ln>
            <a:noFill/>
          </a:ln>
        </p:spPr>
      </p:pic>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Tree>
    <p:extLst>
      <p:ext uri="{BB962C8B-B14F-4D97-AF65-F5344CB8AC3E}">
        <p14:creationId xmlns:p14="http://schemas.microsoft.com/office/powerpoint/2010/main" val="446242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reserve="1" userDrawn="1">
  <p:cSld name="3_Title and Content">
    <p:spTree>
      <p:nvGrpSpPr>
        <p:cNvPr id="1" name="Shape 60"/>
        <p:cNvGrpSpPr/>
        <p:nvPr/>
      </p:nvGrpSpPr>
      <p:grpSpPr>
        <a:xfrm>
          <a:off x="0" y="0"/>
          <a:ext cx="0" cy="0"/>
          <a:chOff x="0" y="0"/>
          <a:chExt cx="0" cy="0"/>
        </a:xfrm>
      </p:grpSpPr>
      <p:pic>
        <p:nvPicPr>
          <p:cNvPr id="61" name="Google Shape;61;p44"/>
          <p:cNvPicPr preferRelativeResize="0"/>
          <p:nvPr userDrawn="1"/>
        </p:nvPicPr>
        <p:blipFill rotWithShape="1">
          <a:blip r:embed="rId2" cstate="screen">
            <a:alphaModFix amt="50000"/>
            <a:extLst>
              <a:ext uri="{28A0092B-C50C-407E-A947-70E740481C1C}">
                <a14:useLocalDpi xmlns:a14="http://schemas.microsoft.com/office/drawing/2010/main"/>
              </a:ext>
            </a:extLst>
          </a:blip>
          <a:srcRect/>
          <a:stretch/>
        </p:blipFill>
        <p:spPr>
          <a:xfrm rot="5400000" flipH="1">
            <a:off x="5634023" y="-2575363"/>
            <a:ext cx="3982615" cy="9133340"/>
          </a:xfrm>
          <a:prstGeom prst="rect">
            <a:avLst/>
          </a:prstGeom>
          <a:noFill/>
          <a:ln>
            <a:noFill/>
          </a:ln>
        </p:spPr>
      </p:pic>
      <p:cxnSp>
        <p:nvCxnSpPr>
          <p:cNvPr id="5" name="Straight Connector 4">
            <a:extLst>
              <a:ext uri="{FF2B5EF4-FFF2-40B4-BE49-F238E27FC236}">
                <a16:creationId xmlns:a16="http://schemas.microsoft.com/office/drawing/2014/main" id="{39315E74-35DE-CD21-6980-3CED6819B721}"/>
              </a:ext>
            </a:extLst>
          </p:cNvPr>
          <p:cNvCxnSpPr>
            <a:cxnSpLocks/>
          </p:cNvCxnSpPr>
          <p:nvPr userDrawn="1"/>
        </p:nvCxnSpPr>
        <p:spPr>
          <a:xfrm>
            <a:off x="2268618" y="3087917"/>
            <a:ext cx="7654764" cy="0"/>
          </a:xfrm>
          <a:prstGeom prst="line">
            <a:avLst/>
          </a:prstGeom>
          <a:ln w="53975"/>
        </p:spPr>
        <p:style>
          <a:lnRef idx="2">
            <a:schemeClr val="accent1"/>
          </a:lnRef>
          <a:fillRef idx="0">
            <a:schemeClr val="accent1"/>
          </a:fillRef>
          <a:effectRef idx="1">
            <a:schemeClr val="accent1"/>
          </a:effectRef>
          <a:fontRef idx="minor">
            <a:schemeClr val="tx1"/>
          </a:fontRef>
        </p:style>
      </p:cxnSp>
      <p:grpSp>
        <p:nvGrpSpPr>
          <p:cNvPr id="6" name="Group 5">
            <a:extLst>
              <a:ext uri="{FF2B5EF4-FFF2-40B4-BE49-F238E27FC236}">
                <a16:creationId xmlns:a16="http://schemas.microsoft.com/office/drawing/2014/main" id="{673D6D5B-C33B-B585-598C-E1A97039D781}"/>
              </a:ext>
            </a:extLst>
          </p:cNvPr>
          <p:cNvGrpSpPr/>
          <p:nvPr userDrawn="1"/>
        </p:nvGrpSpPr>
        <p:grpSpPr>
          <a:xfrm>
            <a:off x="1080463" y="1713402"/>
            <a:ext cx="10031074" cy="2749031"/>
            <a:chOff x="675465" y="1769852"/>
            <a:chExt cx="10031074" cy="2749031"/>
          </a:xfrm>
        </p:grpSpPr>
        <p:grpSp>
          <p:nvGrpSpPr>
            <p:cNvPr id="7" name="Group 6">
              <a:extLst>
                <a:ext uri="{FF2B5EF4-FFF2-40B4-BE49-F238E27FC236}">
                  <a16:creationId xmlns:a16="http://schemas.microsoft.com/office/drawing/2014/main" id="{90C6EF7C-6796-9816-9BF7-E35CFD8C57F2}"/>
                </a:ext>
              </a:extLst>
            </p:cNvPr>
            <p:cNvGrpSpPr/>
            <p:nvPr/>
          </p:nvGrpSpPr>
          <p:grpSpPr>
            <a:xfrm>
              <a:off x="7849526" y="1769852"/>
              <a:ext cx="2857013" cy="2749031"/>
              <a:chOff x="4886325" y="2263404"/>
              <a:chExt cx="2419349" cy="2327909"/>
            </a:xfrm>
          </p:grpSpPr>
          <p:sp>
            <p:nvSpPr>
              <p:cNvPr id="17" name="Freeform 16">
                <a:extLst>
                  <a:ext uri="{FF2B5EF4-FFF2-40B4-BE49-F238E27FC236}">
                    <a16:creationId xmlns:a16="http://schemas.microsoft.com/office/drawing/2014/main" id="{795EFDF1-CB93-7B90-5A52-4A340691479C}"/>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CAE0779-AE44-C292-A3A5-6BCECD5E5184}"/>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C284B10-4DC9-BEC7-095C-BA754603A96F}"/>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8" name="Group 7">
              <a:extLst>
                <a:ext uri="{FF2B5EF4-FFF2-40B4-BE49-F238E27FC236}">
                  <a16:creationId xmlns:a16="http://schemas.microsoft.com/office/drawing/2014/main" id="{E365E1C1-0ED8-9E05-9340-F2B4F409D1DB}"/>
                </a:ext>
              </a:extLst>
            </p:cNvPr>
            <p:cNvGrpSpPr/>
            <p:nvPr/>
          </p:nvGrpSpPr>
          <p:grpSpPr>
            <a:xfrm>
              <a:off x="675465" y="1769852"/>
              <a:ext cx="2857013" cy="2749031"/>
              <a:chOff x="4886325" y="2263404"/>
              <a:chExt cx="2419349" cy="2327909"/>
            </a:xfrm>
          </p:grpSpPr>
          <p:sp>
            <p:nvSpPr>
              <p:cNvPr id="14" name="Freeform 13">
                <a:extLst>
                  <a:ext uri="{FF2B5EF4-FFF2-40B4-BE49-F238E27FC236}">
                    <a16:creationId xmlns:a16="http://schemas.microsoft.com/office/drawing/2014/main" id="{50882929-99A6-922B-569B-1A4C40C93E4B}"/>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bg1">
                  <a:lumMod val="95000"/>
                </a:schemeClr>
              </a:solid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D2928AC-FDD8-E979-C6B0-43E71A3B062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96306C1D-511D-42ED-E0C8-C1177950BC89}"/>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0164F08E-EA0A-3FAE-BB65-24CD0717CE07}"/>
                </a:ext>
              </a:extLst>
            </p:cNvPr>
            <p:cNvGrpSpPr/>
            <p:nvPr/>
          </p:nvGrpSpPr>
          <p:grpSpPr>
            <a:xfrm>
              <a:off x="4262495" y="1769852"/>
              <a:ext cx="2857013" cy="2749031"/>
              <a:chOff x="4886325" y="2263404"/>
              <a:chExt cx="2419349" cy="2327909"/>
            </a:xfrm>
          </p:grpSpPr>
          <p:sp>
            <p:nvSpPr>
              <p:cNvPr id="11" name="Freeform 10">
                <a:extLst>
                  <a:ext uri="{FF2B5EF4-FFF2-40B4-BE49-F238E27FC236}">
                    <a16:creationId xmlns:a16="http://schemas.microsoft.com/office/drawing/2014/main" id="{D517D5A3-4B1C-C789-1B09-596F4D9ABC3D}"/>
                  </a:ext>
                </a:extLst>
              </p:cNvPr>
              <p:cNvSpPr/>
              <p:nvPr/>
            </p:nvSpPr>
            <p:spPr>
              <a:xfrm>
                <a:off x="4930718" y="2263404"/>
                <a:ext cx="2327909" cy="2327909"/>
              </a:xfrm>
              <a:custGeom>
                <a:avLst/>
                <a:gdLst>
                  <a:gd name="connsiteX0" fmla="*/ 2327909 w 2327909"/>
                  <a:gd name="connsiteY0" fmla="*/ 1163955 h 2327909"/>
                  <a:gd name="connsiteX1" fmla="*/ 1163955 w 2327909"/>
                  <a:gd name="connsiteY1" fmla="*/ 2327909 h 2327909"/>
                  <a:gd name="connsiteX2" fmla="*/ 0 w 2327909"/>
                  <a:gd name="connsiteY2" fmla="*/ 1163955 h 2327909"/>
                  <a:gd name="connsiteX3" fmla="*/ 1163955 w 2327909"/>
                  <a:gd name="connsiteY3" fmla="*/ 0 h 2327909"/>
                  <a:gd name="connsiteX4" fmla="*/ 2327909 w 2327909"/>
                  <a:gd name="connsiteY4" fmla="*/ 1163955 h 23279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27909" h="2327909">
                    <a:moveTo>
                      <a:pt x="2327909" y="1163955"/>
                    </a:moveTo>
                    <a:cubicBezTo>
                      <a:pt x="2327909" y="1806789"/>
                      <a:pt x="1806789" y="2327909"/>
                      <a:pt x="1163955" y="2327909"/>
                    </a:cubicBezTo>
                    <a:cubicBezTo>
                      <a:pt x="521120" y="2327909"/>
                      <a:pt x="0" y="1806789"/>
                      <a:pt x="0" y="1163955"/>
                    </a:cubicBezTo>
                    <a:cubicBezTo>
                      <a:pt x="0" y="521120"/>
                      <a:pt x="521120" y="0"/>
                      <a:pt x="1163955" y="0"/>
                    </a:cubicBezTo>
                    <a:cubicBezTo>
                      <a:pt x="1806789" y="0"/>
                      <a:pt x="2327909" y="521120"/>
                      <a:pt x="2327909" y="1163955"/>
                    </a:cubicBezTo>
                    <a:close/>
                  </a:path>
                </a:pathLst>
              </a:custGeom>
              <a:solidFill>
                <a:schemeClr val="tx1"/>
              </a:solidFill>
              <a:ln w="95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465817E-D774-5644-6D8B-C55947EC05E7}"/>
                  </a:ext>
                </a:extLst>
              </p:cNvPr>
              <p:cNvSpPr/>
              <p:nvPr/>
            </p:nvSpPr>
            <p:spPr>
              <a:xfrm>
                <a:off x="4886325" y="2906765"/>
                <a:ext cx="196479" cy="1051824"/>
              </a:xfrm>
              <a:custGeom>
                <a:avLst/>
                <a:gdLst>
                  <a:gd name="connsiteX0" fmla="*/ 150495 w 196479"/>
                  <a:gd name="connsiteY0" fmla="*/ 1051825 h 1051824"/>
                  <a:gd name="connsiteX1" fmla="*/ 108585 w 196479"/>
                  <a:gd name="connsiteY1" fmla="*/ 1025155 h 1051824"/>
                  <a:gd name="connsiteX2" fmla="*/ 0 w 196479"/>
                  <a:gd name="connsiteY2" fmla="*/ 523187 h 1051824"/>
                  <a:gd name="connsiteX3" fmla="*/ 105728 w 196479"/>
                  <a:gd name="connsiteY3" fmla="*/ 26934 h 1051824"/>
                  <a:gd name="connsiteX4" fmla="*/ 166688 w 196479"/>
                  <a:gd name="connsiteY4" fmla="*/ 4074 h 1051824"/>
                  <a:gd name="connsiteX5" fmla="*/ 189548 w 196479"/>
                  <a:gd name="connsiteY5" fmla="*/ 65034 h 1051824"/>
                  <a:gd name="connsiteX6" fmla="*/ 91440 w 196479"/>
                  <a:gd name="connsiteY6" fmla="*/ 523187 h 1051824"/>
                  <a:gd name="connsiteX7" fmla="*/ 192405 w 196479"/>
                  <a:gd name="connsiteY7" fmla="*/ 987055 h 1051824"/>
                  <a:gd name="connsiteX8" fmla="*/ 169545 w 196479"/>
                  <a:gd name="connsiteY8" fmla="*/ 1048014 h 1051824"/>
                  <a:gd name="connsiteX9" fmla="*/ 150495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150495" y="1051825"/>
                    </a:moveTo>
                    <a:cubicBezTo>
                      <a:pt x="133350" y="1051825"/>
                      <a:pt x="116205" y="1041347"/>
                      <a:pt x="108585" y="1025155"/>
                    </a:cubicBezTo>
                    <a:cubicBezTo>
                      <a:pt x="36195" y="867039"/>
                      <a:pt x="0" y="698447"/>
                      <a:pt x="0" y="523187"/>
                    </a:cubicBezTo>
                    <a:cubicBezTo>
                      <a:pt x="0" y="347927"/>
                      <a:pt x="35243" y="183145"/>
                      <a:pt x="105728" y="26934"/>
                    </a:cubicBezTo>
                    <a:cubicBezTo>
                      <a:pt x="116205" y="4074"/>
                      <a:pt x="143827" y="-6403"/>
                      <a:pt x="166688" y="4074"/>
                    </a:cubicBezTo>
                    <a:cubicBezTo>
                      <a:pt x="189548" y="14552"/>
                      <a:pt x="200025" y="42174"/>
                      <a:pt x="189548" y="65034"/>
                    </a:cubicBezTo>
                    <a:cubicBezTo>
                      <a:pt x="124778" y="209814"/>
                      <a:pt x="91440" y="363167"/>
                      <a:pt x="91440" y="523187"/>
                    </a:cubicBezTo>
                    <a:cubicBezTo>
                      <a:pt x="91440" y="683207"/>
                      <a:pt x="125730" y="841322"/>
                      <a:pt x="192405" y="987055"/>
                    </a:cubicBezTo>
                    <a:cubicBezTo>
                      <a:pt x="202883" y="1009914"/>
                      <a:pt x="192405" y="1037537"/>
                      <a:pt x="169545" y="1048014"/>
                    </a:cubicBezTo>
                    <a:cubicBezTo>
                      <a:pt x="162877" y="1050872"/>
                      <a:pt x="157163" y="1051825"/>
                      <a:pt x="150495" y="1051825"/>
                    </a:cubicBezTo>
                    <a:close/>
                  </a:path>
                </a:pathLst>
              </a:custGeom>
              <a:solidFill>
                <a:schemeClr val="accent1"/>
              </a:solid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E6100A7-80D1-CC7B-8D32-525F5627C306}"/>
                  </a:ext>
                </a:extLst>
              </p:cNvPr>
              <p:cNvSpPr/>
              <p:nvPr/>
            </p:nvSpPr>
            <p:spPr>
              <a:xfrm>
                <a:off x="7109195" y="2906765"/>
                <a:ext cx="196479" cy="1051824"/>
              </a:xfrm>
              <a:custGeom>
                <a:avLst/>
                <a:gdLst>
                  <a:gd name="connsiteX0" fmla="*/ 45984 w 196479"/>
                  <a:gd name="connsiteY0" fmla="*/ 1051825 h 1051824"/>
                  <a:gd name="connsiteX1" fmla="*/ 26934 w 196479"/>
                  <a:gd name="connsiteY1" fmla="*/ 1048014 h 1051824"/>
                  <a:gd name="connsiteX2" fmla="*/ 4075 w 196479"/>
                  <a:gd name="connsiteY2" fmla="*/ 987055 h 1051824"/>
                  <a:gd name="connsiteX3" fmla="*/ 105039 w 196479"/>
                  <a:gd name="connsiteY3" fmla="*/ 523187 h 1051824"/>
                  <a:gd name="connsiteX4" fmla="*/ 6932 w 196479"/>
                  <a:gd name="connsiteY4" fmla="*/ 65034 h 1051824"/>
                  <a:gd name="connsiteX5" fmla="*/ 29792 w 196479"/>
                  <a:gd name="connsiteY5" fmla="*/ 4074 h 1051824"/>
                  <a:gd name="connsiteX6" fmla="*/ 90752 w 196479"/>
                  <a:gd name="connsiteY6" fmla="*/ 26934 h 1051824"/>
                  <a:gd name="connsiteX7" fmla="*/ 196479 w 196479"/>
                  <a:gd name="connsiteY7" fmla="*/ 523187 h 1051824"/>
                  <a:gd name="connsiteX8" fmla="*/ 87895 w 196479"/>
                  <a:gd name="connsiteY8" fmla="*/ 1025155 h 1051824"/>
                  <a:gd name="connsiteX9" fmla="*/ 45984 w 196479"/>
                  <a:gd name="connsiteY9" fmla="*/ 1051825 h 1051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479" h="1051824">
                    <a:moveTo>
                      <a:pt x="45984" y="1051825"/>
                    </a:moveTo>
                    <a:cubicBezTo>
                      <a:pt x="39317" y="1051825"/>
                      <a:pt x="32650" y="1050872"/>
                      <a:pt x="26934" y="1048014"/>
                    </a:cubicBezTo>
                    <a:cubicBezTo>
                      <a:pt x="4075" y="1037537"/>
                      <a:pt x="-6403" y="1009914"/>
                      <a:pt x="4075" y="987055"/>
                    </a:cubicBezTo>
                    <a:cubicBezTo>
                      <a:pt x="70749" y="841322"/>
                      <a:pt x="105039" y="685112"/>
                      <a:pt x="105039" y="523187"/>
                    </a:cubicBezTo>
                    <a:cubicBezTo>
                      <a:pt x="105039" y="361262"/>
                      <a:pt x="71702" y="209814"/>
                      <a:pt x="6932" y="65034"/>
                    </a:cubicBezTo>
                    <a:cubicBezTo>
                      <a:pt x="-3546" y="42174"/>
                      <a:pt x="6932" y="14552"/>
                      <a:pt x="29792" y="4074"/>
                    </a:cubicBezTo>
                    <a:cubicBezTo>
                      <a:pt x="52652" y="-6403"/>
                      <a:pt x="80274" y="4074"/>
                      <a:pt x="90752" y="26934"/>
                    </a:cubicBezTo>
                    <a:cubicBezTo>
                      <a:pt x="161237" y="183145"/>
                      <a:pt x="196479" y="349832"/>
                      <a:pt x="196479" y="523187"/>
                    </a:cubicBezTo>
                    <a:cubicBezTo>
                      <a:pt x="196479" y="696542"/>
                      <a:pt x="160285" y="867039"/>
                      <a:pt x="87895" y="1025155"/>
                    </a:cubicBezTo>
                    <a:cubicBezTo>
                      <a:pt x="80274" y="1042300"/>
                      <a:pt x="63129" y="1051825"/>
                      <a:pt x="45984" y="1051825"/>
                    </a:cubicBezTo>
                    <a:close/>
                  </a:path>
                </a:pathLst>
              </a:custGeom>
              <a:solidFill>
                <a:schemeClr val="accent1"/>
              </a:solidFill>
              <a:ln w="9525" cap="flat">
                <a:noFill/>
                <a:prstDash val="solid"/>
                <a:miter/>
              </a:ln>
            </p:spPr>
            <p:txBody>
              <a:bodyPr rtlCol="0" anchor="ctr"/>
              <a:lstStyle/>
              <a:p>
                <a:endParaRPr lang="en-US"/>
              </a:p>
            </p:txBody>
          </p:sp>
        </p:grpSp>
      </p:grpSp>
      <p:sp>
        <p:nvSpPr>
          <p:cNvPr id="20" name="object 17">
            <a:extLst>
              <a:ext uri="{FF2B5EF4-FFF2-40B4-BE49-F238E27FC236}">
                <a16:creationId xmlns:a16="http://schemas.microsoft.com/office/drawing/2014/main" id="{5839D2E1-9158-9329-04A4-9EBF4D50A2E4}"/>
              </a:ext>
            </a:extLst>
          </p:cNvPr>
          <p:cNvSpPr txBox="1"/>
          <p:nvPr userDrawn="1"/>
        </p:nvSpPr>
        <p:spPr>
          <a:xfrm>
            <a:off x="5066311" y="2612438"/>
            <a:ext cx="2038699" cy="936795"/>
          </a:xfrm>
          <a:prstGeom prst="rect">
            <a:avLst/>
          </a:prstGeom>
        </p:spPr>
        <p:txBody>
          <a:bodyPr vert="horz" wrap="square" lIns="0" tIns="13335" rIns="0" bIns="0" rtlCol="0">
            <a:spAutoFit/>
          </a:bodyPr>
          <a:lstStyle/>
          <a:p>
            <a:pPr marL="12700" marR="5080" indent="635" algn="ctr">
              <a:spcBef>
                <a:spcPts val="105"/>
              </a:spcBef>
            </a:pPr>
            <a:r>
              <a:rPr sz="2000" b="1" kern="0" spc="-25">
                <a:solidFill>
                  <a:schemeClr val="bg1"/>
                </a:solidFill>
                <a:latin typeface="Century Gothic"/>
                <a:cs typeface="Century Gothic"/>
              </a:rPr>
              <a:t>We </a:t>
            </a:r>
            <a:r>
              <a:rPr lang="en-US" sz="2000" b="1" kern="0" spc="-10">
                <a:solidFill>
                  <a:schemeClr val="bg1"/>
                </a:solidFill>
                <a:latin typeface="Century Gothic"/>
                <a:cs typeface="Century Gothic"/>
              </a:rPr>
              <a:t>i</a:t>
            </a:r>
            <a:r>
              <a:rPr sz="2000" b="1" kern="0" spc="-10">
                <a:solidFill>
                  <a:schemeClr val="bg1"/>
                </a:solidFill>
                <a:latin typeface="Century Gothic"/>
                <a:cs typeface="Century Gothic"/>
              </a:rPr>
              <a:t>mprove </a:t>
            </a:r>
            <a:r>
              <a:rPr lang="en-US" sz="2000" b="1" kern="0" spc="-10">
                <a:solidFill>
                  <a:schemeClr val="bg1"/>
                </a:solidFill>
                <a:latin typeface="Century Gothic"/>
                <a:cs typeface="Century Gothic"/>
              </a:rPr>
              <a:t>l</a:t>
            </a:r>
            <a:r>
              <a:rPr sz="2000" b="1" kern="0">
                <a:solidFill>
                  <a:schemeClr val="bg1"/>
                </a:solidFill>
                <a:latin typeface="Century Gothic"/>
                <a:cs typeface="Century Gothic"/>
              </a:rPr>
              <a:t>ives</a:t>
            </a:r>
            <a:r>
              <a:rPr sz="2000" b="1" kern="0" spc="-35">
                <a:solidFill>
                  <a:schemeClr val="bg1"/>
                </a:solidFill>
                <a:latin typeface="Century Gothic"/>
                <a:cs typeface="Century Gothic"/>
              </a:rPr>
              <a:t> </a:t>
            </a:r>
            <a:r>
              <a:rPr sz="2000" b="1" kern="0" spc="-25">
                <a:solidFill>
                  <a:schemeClr val="bg1"/>
                </a:solidFill>
                <a:latin typeface="Century Gothic"/>
                <a:cs typeface="Century Gothic"/>
              </a:rPr>
              <a:t>and </a:t>
            </a:r>
            <a:r>
              <a:rPr lang="en-US" sz="2000" b="1" kern="0" spc="-10">
                <a:solidFill>
                  <a:schemeClr val="bg1"/>
                </a:solidFill>
                <a:latin typeface="Century Gothic"/>
                <a:cs typeface="Century Gothic"/>
              </a:rPr>
              <a:t>p</a:t>
            </a:r>
            <a:r>
              <a:rPr sz="2000" b="1" kern="0" spc="-10">
                <a:solidFill>
                  <a:schemeClr val="bg1"/>
                </a:solidFill>
                <a:latin typeface="Century Gothic"/>
                <a:cs typeface="Century Gothic"/>
              </a:rPr>
              <a:t>rovide </a:t>
            </a:r>
            <a:r>
              <a:rPr lang="en-US" sz="2000" b="1" kern="0" spc="-20">
                <a:solidFill>
                  <a:schemeClr val="bg1"/>
                </a:solidFill>
                <a:latin typeface="Century Gothic"/>
                <a:cs typeface="Century Gothic"/>
              </a:rPr>
              <a:t>h</a:t>
            </a:r>
            <a:r>
              <a:rPr sz="2000" b="1" kern="0" spc="-20">
                <a:solidFill>
                  <a:schemeClr val="bg1"/>
                </a:solidFill>
                <a:latin typeface="Century Gothic"/>
                <a:cs typeface="Century Gothic"/>
              </a:rPr>
              <a:t>ope</a:t>
            </a:r>
            <a:endParaRPr sz="2000" kern="0">
              <a:solidFill>
                <a:schemeClr val="bg1"/>
              </a:solidFill>
              <a:latin typeface="Century Gothic"/>
              <a:cs typeface="Century Gothic"/>
            </a:endParaRPr>
          </a:p>
        </p:txBody>
      </p:sp>
      <p:sp>
        <p:nvSpPr>
          <p:cNvPr id="21" name="object 17">
            <a:extLst>
              <a:ext uri="{FF2B5EF4-FFF2-40B4-BE49-F238E27FC236}">
                <a16:creationId xmlns:a16="http://schemas.microsoft.com/office/drawing/2014/main" id="{0851D107-022D-7390-8E43-A5C69CD3C75E}"/>
              </a:ext>
            </a:extLst>
          </p:cNvPr>
          <p:cNvSpPr txBox="1"/>
          <p:nvPr userDrawn="1"/>
        </p:nvSpPr>
        <p:spPr>
          <a:xfrm>
            <a:off x="1583694" y="2612438"/>
            <a:ext cx="1806139" cy="936795"/>
          </a:xfrm>
          <a:prstGeom prst="rect">
            <a:avLst/>
          </a:prstGeom>
        </p:spPr>
        <p:txBody>
          <a:bodyPr vert="horz" wrap="square" lIns="0" tIns="13335" rIns="0" bIns="0" rtlCol="0">
            <a:spAutoFit/>
          </a:bodyPr>
          <a:lstStyle/>
          <a:p>
            <a:pPr marL="12700" marR="5080" indent="635" algn="ctr">
              <a:spcBef>
                <a:spcPts val="105"/>
              </a:spcBef>
            </a:pPr>
            <a:r>
              <a:rPr lang="en-US" sz="2000" b="1" kern="0" spc="-25">
                <a:solidFill>
                  <a:schemeClr val="accent6"/>
                </a:solidFill>
                <a:latin typeface="Century Gothic"/>
                <a:cs typeface="Century Gothic"/>
              </a:rPr>
              <a:t>Our patients, families and communities</a:t>
            </a:r>
          </a:p>
        </p:txBody>
      </p:sp>
      <p:sp>
        <p:nvSpPr>
          <p:cNvPr id="22" name="object 17">
            <a:extLst>
              <a:ext uri="{FF2B5EF4-FFF2-40B4-BE49-F238E27FC236}">
                <a16:creationId xmlns:a16="http://schemas.microsoft.com/office/drawing/2014/main" id="{BB74DEE1-92D9-D5E1-2522-9BF453962F78}"/>
              </a:ext>
            </a:extLst>
          </p:cNvPr>
          <p:cNvSpPr txBox="1"/>
          <p:nvPr userDrawn="1"/>
        </p:nvSpPr>
        <p:spPr>
          <a:xfrm>
            <a:off x="8779961" y="2920214"/>
            <a:ext cx="1806139" cy="321242"/>
          </a:xfrm>
          <a:prstGeom prst="rect">
            <a:avLst/>
          </a:prstGeom>
        </p:spPr>
        <p:txBody>
          <a:bodyPr vert="horz" wrap="square" lIns="0" tIns="13335" rIns="0" bIns="0" rtlCol="0">
            <a:spAutoFit/>
          </a:bodyPr>
          <a:lstStyle/>
          <a:p>
            <a:pPr marL="12700" marR="5080" indent="635" algn="ctr">
              <a:spcBef>
                <a:spcPts val="105"/>
              </a:spcBef>
            </a:pPr>
            <a:r>
              <a:rPr lang="en-US" sz="2000" b="1" kern="0" spc="-25">
                <a:latin typeface="Century Gothic"/>
                <a:cs typeface="Century Gothic"/>
              </a:rPr>
              <a:t>Our people</a:t>
            </a:r>
          </a:p>
        </p:txBody>
      </p:sp>
      <p:grpSp>
        <p:nvGrpSpPr>
          <p:cNvPr id="23" name="Group 22">
            <a:extLst>
              <a:ext uri="{FF2B5EF4-FFF2-40B4-BE49-F238E27FC236}">
                <a16:creationId xmlns:a16="http://schemas.microsoft.com/office/drawing/2014/main" id="{7194C4EB-E206-B8D9-8BE1-7475E20E9FAE}"/>
              </a:ext>
            </a:extLst>
          </p:cNvPr>
          <p:cNvGrpSpPr/>
          <p:nvPr userDrawn="1"/>
        </p:nvGrpSpPr>
        <p:grpSpPr>
          <a:xfrm>
            <a:off x="2229035" y="4804559"/>
            <a:ext cx="7733930" cy="1229940"/>
            <a:chOff x="2217593" y="4686781"/>
            <a:chExt cx="7733930" cy="1229940"/>
          </a:xfrm>
        </p:grpSpPr>
        <p:pic>
          <p:nvPicPr>
            <p:cNvPr id="24" name="Picture 23" descr="A green circle with arrows pointing to the center&#10;&#10;AI-generated content may be incorrect.">
              <a:extLst>
                <a:ext uri="{FF2B5EF4-FFF2-40B4-BE49-F238E27FC236}">
                  <a16:creationId xmlns:a16="http://schemas.microsoft.com/office/drawing/2014/main" id="{214B28C6-B251-795E-687A-A2148A9012A8}"/>
                </a:ext>
              </a:extLst>
            </p:cNvPr>
            <p:cNvPicPr>
              <a:picLocks noChangeAspect="1"/>
            </p:cNvPicPr>
            <p:nvPr/>
          </p:nvPicPr>
          <p:blipFill>
            <a:blip r:embed="rId3"/>
            <a:stretch>
              <a:fillRect/>
            </a:stretch>
          </p:blipFill>
          <p:spPr>
            <a:xfrm>
              <a:off x="2494748" y="4686781"/>
              <a:ext cx="914400" cy="914400"/>
            </a:xfrm>
            <a:prstGeom prst="rect">
              <a:avLst/>
            </a:prstGeom>
          </p:spPr>
        </p:pic>
        <p:pic>
          <p:nvPicPr>
            <p:cNvPr id="25" name="Picture 24">
              <a:extLst>
                <a:ext uri="{FF2B5EF4-FFF2-40B4-BE49-F238E27FC236}">
                  <a16:creationId xmlns:a16="http://schemas.microsoft.com/office/drawing/2014/main" id="{CC38F3BB-8F99-BD6C-CC24-04156B71EE44}"/>
                </a:ext>
              </a:extLst>
            </p:cNvPr>
            <p:cNvPicPr>
              <a:picLocks noChangeAspect="1"/>
            </p:cNvPicPr>
            <p:nvPr/>
          </p:nvPicPr>
          <p:blipFill>
            <a:blip r:embed="rId4"/>
            <a:srcRect/>
            <a:stretch/>
          </p:blipFill>
          <p:spPr>
            <a:xfrm>
              <a:off x="4642195" y="4686781"/>
              <a:ext cx="914400" cy="914400"/>
            </a:xfrm>
            <a:prstGeom prst="rect">
              <a:avLst/>
            </a:prstGeom>
          </p:spPr>
        </p:pic>
        <p:pic>
          <p:nvPicPr>
            <p:cNvPr id="26" name="Picture 25">
              <a:extLst>
                <a:ext uri="{FF2B5EF4-FFF2-40B4-BE49-F238E27FC236}">
                  <a16:creationId xmlns:a16="http://schemas.microsoft.com/office/drawing/2014/main" id="{37634352-4572-E0AD-BA4E-04FCDE60DE70}"/>
                </a:ext>
              </a:extLst>
            </p:cNvPr>
            <p:cNvPicPr>
              <a:picLocks noChangeAspect="1"/>
            </p:cNvPicPr>
            <p:nvPr/>
          </p:nvPicPr>
          <p:blipFill>
            <a:blip r:embed="rId5"/>
            <a:srcRect/>
            <a:stretch/>
          </p:blipFill>
          <p:spPr>
            <a:xfrm>
              <a:off x="6789642" y="4686781"/>
              <a:ext cx="914400" cy="914400"/>
            </a:xfrm>
            <a:prstGeom prst="rect">
              <a:avLst/>
            </a:prstGeom>
          </p:spPr>
        </p:pic>
        <p:pic>
          <p:nvPicPr>
            <p:cNvPr id="27" name="Picture 26">
              <a:extLst>
                <a:ext uri="{FF2B5EF4-FFF2-40B4-BE49-F238E27FC236}">
                  <a16:creationId xmlns:a16="http://schemas.microsoft.com/office/drawing/2014/main" id="{169BF02F-83FD-F176-E18F-EFC2CB59B0B0}"/>
                </a:ext>
              </a:extLst>
            </p:cNvPr>
            <p:cNvPicPr>
              <a:picLocks noChangeAspect="1"/>
            </p:cNvPicPr>
            <p:nvPr/>
          </p:nvPicPr>
          <p:blipFill>
            <a:blip r:embed="rId6"/>
            <a:srcRect/>
            <a:stretch/>
          </p:blipFill>
          <p:spPr>
            <a:xfrm>
              <a:off x="8937090" y="4686781"/>
              <a:ext cx="914400" cy="914400"/>
            </a:xfrm>
            <a:prstGeom prst="rect">
              <a:avLst/>
            </a:prstGeom>
          </p:spPr>
        </p:pic>
        <p:sp>
          <p:nvSpPr>
            <p:cNvPr id="28" name="Title 1">
              <a:extLst>
                <a:ext uri="{FF2B5EF4-FFF2-40B4-BE49-F238E27FC236}">
                  <a16:creationId xmlns:a16="http://schemas.microsoft.com/office/drawing/2014/main" id="{0AB706B2-94F9-4765-CF20-A14800EC0BCE}"/>
                </a:ext>
              </a:extLst>
            </p:cNvPr>
            <p:cNvSpPr txBox="1">
              <a:spLocks/>
            </p:cNvSpPr>
            <p:nvPr/>
          </p:nvSpPr>
          <p:spPr>
            <a:xfrm>
              <a:off x="2217593" y="5630529"/>
              <a:ext cx="1468710"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One Emory</a:t>
              </a:r>
            </a:p>
          </p:txBody>
        </p:sp>
        <p:sp>
          <p:nvSpPr>
            <p:cNvPr id="29" name="Title 1">
              <a:extLst>
                <a:ext uri="{FF2B5EF4-FFF2-40B4-BE49-F238E27FC236}">
                  <a16:creationId xmlns:a16="http://schemas.microsoft.com/office/drawing/2014/main" id="{3209ACD3-320D-762E-3E17-5333CFB7E178}"/>
                </a:ext>
              </a:extLst>
            </p:cNvPr>
            <p:cNvSpPr txBox="1">
              <a:spLocks/>
            </p:cNvSpPr>
            <p:nvPr/>
          </p:nvSpPr>
          <p:spPr>
            <a:xfrm>
              <a:off x="3953642" y="5630529"/>
              <a:ext cx="2291506"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People Centered</a:t>
              </a:r>
            </a:p>
          </p:txBody>
        </p:sp>
        <p:sp>
          <p:nvSpPr>
            <p:cNvPr id="30" name="Title 1">
              <a:extLst>
                <a:ext uri="{FF2B5EF4-FFF2-40B4-BE49-F238E27FC236}">
                  <a16:creationId xmlns:a16="http://schemas.microsoft.com/office/drawing/2014/main" id="{14AD39AC-1E2D-7899-5AEE-4171E507BFC2}"/>
                </a:ext>
              </a:extLst>
            </p:cNvPr>
            <p:cNvSpPr txBox="1">
              <a:spLocks/>
            </p:cNvSpPr>
            <p:nvPr/>
          </p:nvSpPr>
          <p:spPr>
            <a:xfrm>
              <a:off x="6342891" y="5630529"/>
              <a:ext cx="1828801"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Lead Change</a:t>
              </a:r>
            </a:p>
          </p:txBody>
        </p:sp>
        <p:sp>
          <p:nvSpPr>
            <p:cNvPr id="31" name="Title 1">
              <a:extLst>
                <a:ext uri="{FF2B5EF4-FFF2-40B4-BE49-F238E27FC236}">
                  <a16:creationId xmlns:a16="http://schemas.microsoft.com/office/drawing/2014/main" id="{1F00BE45-AC09-4570-DDF6-66BC4470C704}"/>
                </a:ext>
              </a:extLst>
            </p:cNvPr>
            <p:cNvSpPr txBox="1">
              <a:spLocks/>
            </p:cNvSpPr>
            <p:nvPr/>
          </p:nvSpPr>
          <p:spPr>
            <a:xfrm>
              <a:off x="8837059" y="5630529"/>
              <a:ext cx="1114464" cy="286192"/>
            </a:xfrm>
            <a:prstGeom prst="rect">
              <a:avLst/>
            </a:prstGeom>
            <a:noFill/>
            <a:ln>
              <a:noFill/>
            </a:ln>
          </p:spPr>
          <p:txBody>
            <a:bodyPr spcFirstLastPara="1" vert="horz" wrap="square" lIns="91425" tIns="45700" rIns="91425" bIns="45700" rtlCol="0" anchor="ctr" anchorCtr="0">
              <a:spAutoFit/>
            </a:bodyPr>
            <a:lstStyle>
              <a:lvl1pPr lvl="0" algn="l" defTabSz="914400" rtl="0" eaLnBrk="1" latinLnBrk="0" hangingPunct="1">
                <a:lnSpc>
                  <a:spcPct val="90000"/>
                </a:lnSpc>
                <a:spcBef>
                  <a:spcPts val="0"/>
                </a:spcBef>
                <a:spcAft>
                  <a:spcPts val="0"/>
                </a:spcAft>
                <a:buClr>
                  <a:schemeClr val="dk1"/>
                </a:buClr>
                <a:buSzPts val="1800"/>
                <a:buNone/>
                <a:defRPr sz="3200" b="1" kern="1200">
                  <a:solidFill>
                    <a:schemeClr val="tx1"/>
                  </a:solidFill>
                  <a:latin typeface="Georgia" panose="02040502050405020303" pitchFamily="18" charset="0"/>
                  <a:ea typeface="+mj-ea"/>
                  <a:cs typeface="+mj-c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pPr algn="ctr"/>
              <a:r>
                <a:rPr lang="en-US" sz="1400" b="0">
                  <a:latin typeface="Century Gothic" panose="020B0502020202020204" pitchFamily="34" charset="0"/>
                </a:rPr>
                <a:t>Own It</a:t>
              </a:r>
            </a:p>
          </p:txBody>
        </p:sp>
      </p:grpSp>
      <p:sp>
        <p:nvSpPr>
          <p:cNvPr id="62" name="Google Shape;62;p44"/>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spTree>
    <p:extLst>
      <p:ext uri="{BB962C8B-B14F-4D97-AF65-F5344CB8AC3E}">
        <p14:creationId xmlns:p14="http://schemas.microsoft.com/office/powerpoint/2010/main" val="1583319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Title and Content" preserve="1" userDrawn="1">
  <p:cSld name="Title and Content, Grey Background">
    <p:spTree>
      <p:nvGrpSpPr>
        <p:cNvPr id="1" name="Shape 64"/>
        <p:cNvGrpSpPr/>
        <p:nvPr/>
      </p:nvGrpSpPr>
      <p:grpSpPr>
        <a:xfrm>
          <a:off x="0" y="0"/>
          <a:ext cx="0" cy="0"/>
          <a:chOff x="0" y="0"/>
          <a:chExt cx="0" cy="0"/>
        </a:xfrm>
      </p:grpSpPr>
      <p:sp>
        <p:nvSpPr>
          <p:cNvPr id="65" name="Google Shape;65;p45"/>
          <p:cNvSpPr/>
          <p:nvPr/>
        </p:nvSpPr>
        <p:spPr>
          <a:xfrm>
            <a:off x="0" y="1719010"/>
            <a:ext cx="12192000" cy="5138990"/>
          </a:xfrm>
          <a:prstGeom prst="round1Rect">
            <a:avLst>
              <a:gd name="adj" fmla="val 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5743128F-0D43-D95C-C102-C0BB6D404DEE}"/>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3" name="Text Placeholder 2">
            <a:extLst>
              <a:ext uri="{FF2B5EF4-FFF2-40B4-BE49-F238E27FC236}">
                <a16:creationId xmlns:a16="http://schemas.microsoft.com/office/drawing/2014/main" id="{F5DEEF00-627A-6CB0-D635-6EEC2D2F38BD}"/>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3861666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2_Title and Content" preserve="1" userDrawn="1">
  <p:cSld name="3_Title and Content">
    <p:spTree>
      <p:nvGrpSpPr>
        <p:cNvPr id="1" name="Shape 64"/>
        <p:cNvGrpSpPr/>
        <p:nvPr/>
      </p:nvGrpSpPr>
      <p:grpSpPr>
        <a:xfrm>
          <a:off x="0" y="0"/>
          <a:ext cx="0" cy="0"/>
          <a:chOff x="0" y="0"/>
          <a:chExt cx="0" cy="0"/>
        </a:xfrm>
      </p:grpSpPr>
      <p:sp>
        <p:nvSpPr>
          <p:cNvPr id="65" name="Google Shape;65;p45"/>
          <p:cNvSpPr/>
          <p:nvPr/>
        </p:nvSpPr>
        <p:spPr>
          <a:xfrm>
            <a:off x="0" y="1719009"/>
            <a:ext cx="12192000" cy="5138991"/>
          </a:xfrm>
          <a:prstGeom prst="round1Rect">
            <a:avLst>
              <a:gd name="adj" fmla="val 0"/>
            </a:avLst>
          </a:prstGeom>
          <a:solidFill>
            <a:schemeClr val="accent1">
              <a:lumMod val="20000"/>
              <a:lumOff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entury Gothic"/>
              <a:ea typeface="Century Gothic"/>
              <a:cs typeface="Century Gothic"/>
              <a:sym typeface="Century Gothic"/>
            </a:endParaRPr>
          </a:p>
        </p:txBody>
      </p:sp>
      <p:sp>
        <p:nvSpPr>
          <p:cNvPr id="66" name="Google Shape;66;p45"/>
          <p:cNvSpPr txBox="1">
            <a:spLocks noGrp="1"/>
          </p:cNvSpPr>
          <p:nvPr>
            <p:ph type="title" hasCustomPrompt="1"/>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add title</a:t>
            </a:r>
            <a:endParaRPr/>
          </a:p>
        </p:txBody>
      </p:sp>
      <p:pic>
        <p:nvPicPr>
          <p:cNvPr id="68" name="Google Shape;68;p45" descr="A blue and black background&#10;&#10;Description automatically generated"/>
          <p:cNvPicPr preferRelativeResize="0"/>
          <p:nvPr/>
        </p:nvPicPr>
        <p:blipFill rotWithShape="1">
          <a:blip r:embed="rId2">
            <a:alphaModFix/>
          </a:blip>
          <a:srcRect l="88493" t="7481" r="5700" b="50297"/>
          <a:stretch/>
        </p:blipFill>
        <p:spPr>
          <a:xfrm rot="-5400000">
            <a:off x="6038851" y="704848"/>
            <a:ext cx="114299" cy="12192002"/>
          </a:xfrm>
          <a:prstGeom prst="rect">
            <a:avLst/>
          </a:prstGeom>
          <a:noFill/>
          <a:ln>
            <a:noFill/>
          </a:ln>
        </p:spPr>
      </p:pic>
      <p:pic>
        <p:nvPicPr>
          <p:cNvPr id="3" name="Picture 2" descr="A black background with a black square&#10;&#10;AI-generated content may be incorrect.">
            <a:extLst>
              <a:ext uri="{FF2B5EF4-FFF2-40B4-BE49-F238E27FC236}">
                <a16:creationId xmlns:a16="http://schemas.microsoft.com/office/drawing/2014/main" id="{E30A9BBA-2C07-571A-223B-01B6C7471437}"/>
              </a:ext>
            </a:extLst>
          </p:cNvPr>
          <p:cNvPicPr>
            <a:picLocks noChangeAspect="1"/>
          </p:cNvPicPr>
          <p:nvPr userDrawn="1"/>
        </p:nvPicPr>
        <p:blipFill>
          <a:blip r:embed="rId3"/>
          <a:stretch>
            <a:fillRect/>
          </a:stretch>
        </p:blipFill>
        <p:spPr>
          <a:xfrm>
            <a:off x="10265103" y="6204389"/>
            <a:ext cx="1106630" cy="382094"/>
          </a:xfrm>
          <a:prstGeom prst="rect">
            <a:avLst/>
          </a:prstGeom>
        </p:spPr>
      </p:pic>
      <p:sp>
        <p:nvSpPr>
          <p:cNvPr id="4" name="Text Placeholder 2">
            <a:extLst>
              <a:ext uri="{FF2B5EF4-FFF2-40B4-BE49-F238E27FC236}">
                <a16:creationId xmlns:a16="http://schemas.microsoft.com/office/drawing/2014/main" id="{791F9A18-4E2B-9F6C-19D2-CD7C404CBF13}"/>
              </a:ext>
            </a:extLst>
          </p:cNvPr>
          <p:cNvSpPr>
            <a:spLocks noGrp="1"/>
          </p:cNvSpPr>
          <p:nvPr>
            <p:ph idx="1" hasCustomPrompt="1"/>
          </p:nvPr>
        </p:nvSpPr>
        <p:spPr>
          <a:xfrm>
            <a:off x="838200" y="1953489"/>
            <a:ext cx="10515600" cy="3982616"/>
          </a:xfrm>
          <a:prstGeom prst="rect">
            <a:avLst/>
          </a:prstGeom>
        </p:spPr>
        <p:txBody>
          <a:bodyPr vert="horz" lIns="91440" tIns="45720" rIns="91440" bIns="45720" rtlCol="0">
            <a:normAutofit/>
          </a:bodyPr>
          <a:lstStyle>
            <a:lvl1pPr marL="228600" indent="-228600">
              <a:lnSpc>
                <a:spcPct val="100000"/>
              </a:lnSpc>
              <a:spcBef>
                <a:spcPts val="0"/>
              </a:spcBef>
              <a:spcAft>
                <a:spcPts val="1000"/>
              </a:spcAft>
              <a:buClr>
                <a:schemeClr val="accent1"/>
              </a:buClr>
              <a:buFont typeface="Arial" panose="020B0604020202020204" pitchFamily="34" charset="0"/>
              <a:buChar char="•"/>
              <a:tabLst/>
              <a:defRPr sz="1800"/>
            </a:lvl1pPr>
          </a:lstStyle>
          <a:p>
            <a:pPr lvl="0"/>
            <a:r>
              <a:rPr lang="en-US"/>
              <a:t>Click to edit Master text styles</a:t>
            </a:r>
          </a:p>
        </p:txBody>
      </p:sp>
    </p:spTree>
    <p:extLst>
      <p:ext uri="{BB962C8B-B14F-4D97-AF65-F5344CB8AC3E}">
        <p14:creationId xmlns:p14="http://schemas.microsoft.com/office/powerpoint/2010/main" val="21709816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image" Target="../media/image2.png"/><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1351DB-6F80-DA2B-F653-DD8713AD92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47C486F-D536-6F1E-6CDE-3237B2C4A5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Google Shape;13;p40">
            <a:extLst>
              <a:ext uri="{FF2B5EF4-FFF2-40B4-BE49-F238E27FC236}">
                <a16:creationId xmlns:a16="http://schemas.microsoft.com/office/drawing/2014/main" id="{80D6629B-2CA4-545F-504F-925C82AB07D0}"/>
              </a:ext>
            </a:extLst>
          </p:cNvPr>
          <p:cNvSpPr txBox="1"/>
          <p:nvPr userDrawn="1"/>
        </p:nvSpPr>
        <p:spPr>
          <a:xfrm>
            <a:off x="838200" y="6424753"/>
            <a:ext cx="3822700" cy="2308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smtClean="0">
                <a:solidFill>
                  <a:srgbClr val="7F7F7F"/>
                </a:solidFill>
                <a:latin typeface="Century Gothic"/>
                <a:ea typeface="Century Gothic"/>
                <a:cs typeface="Century Gothic"/>
                <a:sym typeface="Century Gothic"/>
              </a:rPr>
              <a:t>‹#›</a:t>
            </a:fld>
            <a:endParaRPr sz="900" b="0" i="0" u="none" strike="noStrike" cap="none">
              <a:solidFill>
                <a:srgbClr val="7F7F7F"/>
              </a:solidFill>
              <a:latin typeface="Century Gothic"/>
              <a:ea typeface="Century Gothic"/>
              <a:cs typeface="Century Gothic"/>
              <a:sym typeface="Century Gothic"/>
            </a:endParaRPr>
          </a:p>
        </p:txBody>
      </p:sp>
      <p:pic>
        <p:nvPicPr>
          <p:cNvPr id="9" name="Google Shape;14;p40" descr="A blue and black background&#10;&#10;Description automatically generated">
            <a:extLst>
              <a:ext uri="{FF2B5EF4-FFF2-40B4-BE49-F238E27FC236}">
                <a16:creationId xmlns:a16="http://schemas.microsoft.com/office/drawing/2014/main" id="{1A72F3A5-4E0D-4CA2-FCBC-998077038775}"/>
              </a:ext>
            </a:extLst>
          </p:cNvPr>
          <p:cNvPicPr preferRelativeResize="0"/>
          <p:nvPr userDrawn="1"/>
        </p:nvPicPr>
        <p:blipFill rotWithShape="1">
          <a:blip r:embed="rId55">
            <a:alphaModFix/>
          </a:blip>
          <a:srcRect l="88493" t="7481" r="5700" b="50297"/>
          <a:stretch/>
        </p:blipFill>
        <p:spPr>
          <a:xfrm rot="-5400000">
            <a:off x="6038851" y="704848"/>
            <a:ext cx="114299" cy="12192002"/>
          </a:xfrm>
          <a:prstGeom prst="rect">
            <a:avLst/>
          </a:prstGeom>
          <a:noFill/>
          <a:ln>
            <a:noFill/>
          </a:ln>
        </p:spPr>
      </p:pic>
      <p:pic>
        <p:nvPicPr>
          <p:cNvPr id="4" name="Picture 3" descr="A black background with a black square&#10;&#10;AI-generated content may be incorrect.">
            <a:extLst>
              <a:ext uri="{FF2B5EF4-FFF2-40B4-BE49-F238E27FC236}">
                <a16:creationId xmlns:a16="http://schemas.microsoft.com/office/drawing/2014/main" id="{8AD9FD40-DEA8-A99C-932E-95ADE6C00238}"/>
              </a:ext>
            </a:extLst>
          </p:cNvPr>
          <p:cNvPicPr>
            <a:picLocks noChangeAspect="1"/>
          </p:cNvPicPr>
          <p:nvPr userDrawn="1"/>
        </p:nvPicPr>
        <p:blipFill>
          <a:blip r:embed="rId56"/>
          <a:stretch>
            <a:fillRect/>
          </a:stretch>
        </p:blipFill>
        <p:spPr>
          <a:xfrm>
            <a:off x="10265103" y="6204389"/>
            <a:ext cx="1106630" cy="382094"/>
          </a:xfrm>
          <a:prstGeom prst="rect">
            <a:avLst/>
          </a:prstGeom>
        </p:spPr>
      </p:pic>
    </p:spTree>
    <p:extLst>
      <p:ext uri="{BB962C8B-B14F-4D97-AF65-F5344CB8AC3E}">
        <p14:creationId xmlns:p14="http://schemas.microsoft.com/office/powerpoint/2010/main" val="3377933394"/>
      </p:ext>
    </p:extLst>
  </p:cSld>
  <p:clrMap bg1="lt1" tx1="dk1" bg2="lt2" tx2="dk2" accent1="accent1" accent2="accent2" accent3="accent3" accent4="accent4" accent5="accent5" accent6="accent6" hlink="hlink" folHlink="folHlink"/>
  <p:sldLayoutIdLst>
    <p:sldLayoutId id="2147483659" r:id="rId1"/>
    <p:sldLayoutId id="2147483737" r:id="rId2"/>
    <p:sldLayoutId id="2147483700" r:id="rId3"/>
    <p:sldLayoutId id="2147483660" r:id="rId4"/>
    <p:sldLayoutId id="2147483697" r:id="rId5"/>
    <p:sldLayoutId id="2147483661" r:id="rId6"/>
    <p:sldLayoutId id="2147483751" r:id="rId7"/>
    <p:sldLayoutId id="2147483662" r:id="rId8"/>
    <p:sldLayoutId id="2147483704" r:id="rId9"/>
    <p:sldLayoutId id="2147483663" r:id="rId10"/>
    <p:sldLayoutId id="2147483664" r:id="rId11"/>
    <p:sldLayoutId id="2147483706" r:id="rId12"/>
    <p:sldLayoutId id="2147483667" r:id="rId13"/>
    <p:sldLayoutId id="2147483694" r:id="rId14"/>
    <p:sldLayoutId id="2147483710" r:id="rId15"/>
    <p:sldLayoutId id="2147483668" r:id="rId16"/>
    <p:sldLayoutId id="2147483695" r:id="rId17"/>
    <p:sldLayoutId id="2147483712" r:id="rId18"/>
    <p:sldLayoutId id="2147483669" r:id="rId19"/>
    <p:sldLayoutId id="2147483713" r:id="rId20"/>
    <p:sldLayoutId id="2147483670" r:id="rId21"/>
    <p:sldLayoutId id="2147483714"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722" r:id="rId31"/>
    <p:sldLayoutId id="2147483696" r:id="rId32"/>
    <p:sldLayoutId id="2147483738" r:id="rId33"/>
    <p:sldLayoutId id="2147483723" r:id="rId34"/>
    <p:sldLayoutId id="2147483679" r:id="rId35"/>
    <p:sldLayoutId id="2147483739" r:id="rId36"/>
    <p:sldLayoutId id="2147483724" r:id="rId37"/>
    <p:sldLayoutId id="2147483683" r:id="rId38"/>
    <p:sldLayoutId id="2147483686" r:id="rId39"/>
    <p:sldLayoutId id="2147483748" r:id="rId40"/>
    <p:sldLayoutId id="2147483749" r:id="rId41"/>
    <p:sldLayoutId id="2147483750" r:id="rId42"/>
    <p:sldLayoutId id="2147483741" r:id="rId43"/>
    <p:sldLayoutId id="2147483688" r:id="rId44"/>
    <p:sldLayoutId id="2147483692" r:id="rId45"/>
    <p:sldLayoutId id="2147483740" r:id="rId46"/>
    <p:sldLayoutId id="2147483736" r:id="rId47"/>
    <p:sldLayoutId id="2147483752" r:id="rId48"/>
    <p:sldLayoutId id="2147483753" r:id="rId49"/>
    <p:sldLayoutId id="2147483754" r:id="rId50"/>
    <p:sldLayoutId id="2147483755" r:id="rId51"/>
    <p:sldLayoutId id="2147483756" r:id="rId52"/>
    <p:sldLayoutId id="2147483757" r:id="rId53"/>
  </p:sldLayoutIdLst>
  <p:hf hdr="0" ftr="0" dt="0"/>
  <p:txStyles>
    <p:titleStyle>
      <a:lvl1pPr algn="l" defTabSz="914400" rtl="0" eaLnBrk="1" latinLnBrk="0" hangingPunct="1">
        <a:lnSpc>
          <a:spcPct val="90000"/>
        </a:lnSpc>
        <a:spcBef>
          <a:spcPct val="0"/>
        </a:spcBef>
        <a:buNone/>
        <a:defRPr sz="3200" b="1"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10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Clr>
          <a:schemeClr val="accent1"/>
        </a:buClr>
        <a:buFont typeface="System Font Regular"/>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Clr>
          <a:schemeClr val="accent1"/>
        </a:buClr>
        <a:buFont typeface="System Font Regular"/>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s://pmc.ncbi.nlm.nih.gov/articles/PMC8445590/#R10"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hyperlink" Target="https://pmc.ncbi.nlm.nih.gov/articles/PMC8445590/#R6"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27.png"/><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6.xml"/><Relationship Id="rId4" Type="http://schemas.openxmlformats.org/officeDocument/2006/relationships/hyperlink" Target="https://media.capc.org/on-demand/slides/CAPC_COPY_Master_Session.pdf."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hyperlink" Target="https://www.asam.org/quality-care/clinical-guidelines/screening-assessment-for-addiction"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9.xml"/></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1.xml"/><Relationship Id="rId1" Type="http://schemas.openxmlformats.org/officeDocument/2006/relationships/slideLayout" Target="../slideLayouts/slideLayout5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1.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4.xml"/><Relationship Id="rId1" Type="http://schemas.openxmlformats.org/officeDocument/2006/relationships/slideLayout" Target="../slideLayouts/slideLayout50.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hyperlink" Target="http://governorsinstitute.org/wp-content/uploads/2016/08/benzo_metabolism.png" TargetMode="External"/><Relationship Id="rId2" Type="http://schemas.openxmlformats.org/officeDocument/2006/relationships/notesSlide" Target="../notesSlides/notesSlide58.xml"/><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4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5.xml"/><Relationship Id="rId1" Type="http://schemas.openxmlformats.org/officeDocument/2006/relationships/slideLayout" Target="../slideLayouts/slideLayout49.xml"/><Relationship Id="rId4" Type="http://schemas.openxmlformats.org/officeDocument/2006/relationships/image" Target="../media/image40.png"/></Relationships>
</file>

<file path=ppt/slides/_rels/slide6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doi.org/10.1016/j.neubiorev.2013.08.006" TargetMode="External"/><Relationship Id="rId1" Type="http://schemas.openxmlformats.org/officeDocument/2006/relationships/slideLayout" Target="../slideLayouts/slideLayout49.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9.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doi.org/10.1016/j.neubiorev.2013.08.006" TargetMode="External"/><Relationship Id="rId1" Type="http://schemas.openxmlformats.org/officeDocument/2006/relationships/slideLayout" Target="../slideLayouts/slideLayout49.xml"/></Relationships>
</file>

<file path=ppt/slides/_rels/slide7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hyperlink" Target="https://www.mypcnow.org/fast-fact/treatment-of-pain-in-patients-taking-buprenorphine-for-opioid-use-disorders/" TargetMode="External"/><Relationship Id="rId2" Type="http://schemas.openxmlformats.org/officeDocument/2006/relationships/hyperlink" Target="https://www.mypcnow.org/fast-fact/substance-use-disorders-in-the-palliative-care-patient/"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49.xml"/></Relationships>
</file>

<file path=ppt/slides/_rels/slide80.xml.rels><?xml version="1.0" encoding="UTF-8" standalone="yes"?>
<Relationships xmlns="http://schemas.openxmlformats.org/package/2006/relationships"><Relationship Id="rId3" Type="http://schemas.openxmlformats.org/officeDocument/2006/relationships/hyperlink" Target="https://www.mypcnow.org/fast-fact/substance-use-disorders-in-the-palliative-care-patient/" TargetMode="External"/><Relationship Id="rId2" Type="http://schemas.openxmlformats.org/officeDocument/2006/relationships/hyperlink" Target="https://www.cms.gov/medicare-coverage-database/view/lcd.aspx?LCDId=34538" TargetMode="External"/><Relationship Id="rId1" Type="http://schemas.openxmlformats.org/officeDocument/2006/relationships/slideLayout" Target="../slideLayouts/slideLayout6.xml"/><Relationship Id="rId4" Type="http://schemas.openxmlformats.org/officeDocument/2006/relationships/hyperlink" Target="https://www.samhsa.gov/data/data-we-collect/nsduh-national-survey-drug-use-and-health/national-releases" TargetMode="External"/></Relationships>
</file>

<file path=ppt/slides/_rels/slide81.xml.rels><?xml version="1.0" encoding="UTF-8" standalone="yes"?>
<Relationships xmlns="http://schemas.openxmlformats.org/package/2006/relationships"><Relationship Id="rId2" Type="http://schemas.openxmlformats.org/officeDocument/2006/relationships/hyperlink" Target="https://www.mypcnow.org/fast-fact/opioid-risk-assessment/" TargetMode="Externa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3" Type="http://schemas.openxmlformats.org/officeDocument/2006/relationships/hyperlink" Target="https://media.capc.org/on-demand/slides/CAPC_COPY_Master_Session.pdf." TargetMode="External"/><Relationship Id="rId2" Type="http://schemas.openxmlformats.org/officeDocument/2006/relationships/hyperlink" Target="https://www.capc.org/documents/download/26/" TargetMode="External"/><Relationship Id="rId1" Type="http://schemas.openxmlformats.org/officeDocument/2006/relationships/slideLayout" Target="../slideLayouts/slideLayout6.xml"/><Relationship Id="rId4" Type="http://schemas.openxmlformats.org/officeDocument/2006/relationships/hyperlink" Target="https://www.asam.org/quality-care/clinical-guidelines/screening-assessment-for-addiction" TargetMode="External"/></Relationships>
</file>

<file path=ppt/slides/_rels/slide84.xml.rels><?xml version="1.0" encoding="UTF-8" standalone="yes"?>
<Relationships xmlns="http://schemas.openxmlformats.org/package/2006/relationships"><Relationship Id="rId3" Type="http://schemas.openxmlformats.org/officeDocument/2006/relationships/hyperlink" Target="https://www.mypcnow.org/fast-fact/opioid-prescribing-safe-practice/" TargetMode="External"/><Relationship Id="rId2" Type="http://schemas.openxmlformats.org/officeDocument/2006/relationships/hyperlink" Target="https://www.mypcnow.org/fast-fact/substance-use-disorders-in-the-palliative-care-patient/?utm_source=chatgpt.com" TargetMode="External"/><Relationship Id="rId1" Type="http://schemas.openxmlformats.org/officeDocument/2006/relationships/slideLayout" Target="../slideLayouts/slideLayout6.xml"/><Relationship Id="rId4" Type="http://schemas.openxmlformats.org/officeDocument/2006/relationships/hyperlink" Target="https://familymedicine.uw.edu/improvingopioidcare/wp-content/uploads/sites/9/2020/09/BRAVO-updated-2019.pdf" TargetMode="Externa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48DD0-7B25-4097-EE49-7EF0F8DB59EF}"/>
              </a:ext>
            </a:extLst>
          </p:cNvPr>
          <p:cNvSpPr>
            <a:spLocks noGrp="1"/>
          </p:cNvSpPr>
          <p:nvPr>
            <p:ph type="ctrTitle"/>
          </p:nvPr>
        </p:nvSpPr>
        <p:spPr/>
        <p:txBody>
          <a:bodyPr>
            <a:noAutofit/>
          </a:bodyPr>
          <a:lstStyle/>
          <a:p>
            <a:r>
              <a:rPr lang="en-US" sz="3500">
                <a:latin typeface="Georgia"/>
              </a:rPr>
              <a:t>Managing </a:t>
            </a:r>
            <a:r>
              <a:rPr lang="en-US" sz="3500">
                <a:solidFill>
                  <a:srgbClr val="FFFFFF"/>
                </a:solidFill>
                <a:latin typeface="Georgia"/>
              </a:rPr>
              <a:t>Opioid Use from Dependence through Disorder </a:t>
            </a:r>
            <a:r>
              <a:rPr lang="en-US" sz="3500">
                <a:latin typeface="Georgia"/>
              </a:rPr>
              <a:t>in Serious Illness Care</a:t>
            </a:r>
            <a:endParaRPr lang="en-US"/>
          </a:p>
        </p:txBody>
      </p:sp>
      <p:sp>
        <p:nvSpPr>
          <p:cNvPr id="3" name="Subtitle 2">
            <a:extLst>
              <a:ext uri="{FF2B5EF4-FFF2-40B4-BE49-F238E27FC236}">
                <a16:creationId xmlns:a16="http://schemas.microsoft.com/office/drawing/2014/main" id="{4738DF12-FEAB-5D42-5F62-9DA6EB0B8160}"/>
              </a:ext>
            </a:extLst>
          </p:cNvPr>
          <p:cNvSpPr>
            <a:spLocks noGrp="1"/>
          </p:cNvSpPr>
          <p:nvPr>
            <p:ph type="subTitle" idx="1"/>
          </p:nvPr>
        </p:nvSpPr>
        <p:spPr/>
        <p:txBody>
          <a:bodyPr vert="horz" lIns="91440" tIns="45720" rIns="91440" bIns="45720" rtlCol="0" anchor="t">
            <a:normAutofit fontScale="70000" lnSpcReduction="20000"/>
          </a:bodyPr>
          <a:lstStyle/>
          <a:p>
            <a:r>
              <a:rPr lang="en-US"/>
              <a:t>Tonya Hershman, PharmD</a:t>
            </a:r>
          </a:p>
          <a:p>
            <a:r>
              <a:rPr lang="en-US"/>
              <a:t>Ali John Zarrabi, MD FAAHPM</a:t>
            </a:r>
          </a:p>
          <a:p>
            <a:r>
              <a:rPr lang="en-US"/>
              <a:t>Victoria Sweetnam, MD</a:t>
            </a:r>
          </a:p>
          <a:p>
            <a:r>
              <a:rPr lang="en-US"/>
              <a:t>Katrina Nickels, MD</a:t>
            </a:r>
          </a:p>
          <a:p>
            <a:endParaRPr lang="en-US"/>
          </a:p>
        </p:txBody>
      </p:sp>
    </p:spTree>
    <p:extLst>
      <p:ext uri="{BB962C8B-B14F-4D97-AF65-F5344CB8AC3E}">
        <p14:creationId xmlns:p14="http://schemas.microsoft.com/office/powerpoint/2010/main" val="19326961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9258B4-E2EB-A7FE-9B99-85EBEB35F42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DF8195-D1D4-726E-4289-9F5870D51B7C}"/>
              </a:ext>
            </a:extLst>
          </p:cNvPr>
          <p:cNvSpPr>
            <a:spLocks noGrp="1"/>
          </p:cNvSpPr>
          <p:nvPr>
            <p:ph idx="1"/>
          </p:nvPr>
        </p:nvSpPr>
        <p:spPr>
          <a:xfrm>
            <a:off x="838200" y="1435625"/>
            <a:ext cx="10515600" cy="3982616"/>
          </a:xfrm>
        </p:spPr>
        <p:txBody>
          <a:bodyPr vert="horz" lIns="91440" tIns="45720" rIns="91440" bIns="45720" rtlCol="0" anchor="t">
            <a:noAutofit/>
          </a:bodyPr>
          <a:lstStyle/>
          <a:p>
            <a:pPr>
              <a:lnSpc>
                <a:spcPct val="110000"/>
              </a:lnSpc>
            </a:pPr>
            <a:r>
              <a:rPr lang="en-US" sz="2400"/>
              <a:t>Many of our patients with serious illness...</a:t>
            </a:r>
          </a:p>
          <a:p>
            <a:pPr marL="541655" lvl="1" indent="-285750">
              <a:lnSpc>
                <a:spcPct val="110000"/>
              </a:lnSpc>
              <a:buFont typeface="Arial"/>
              <a:buChar char="•"/>
            </a:pPr>
            <a:r>
              <a:rPr lang="en-US"/>
              <a:t>Come to us on opioids </a:t>
            </a:r>
            <a:r>
              <a:rPr lang="en-US" b="0"/>
              <a:t>(many times for many years)</a:t>
            </a:r>
            <a:endParaRPr lang="en-US" b="0">
              <a:ea typeface="+mn-lt"/>
              <a:cs typeface="+mn-lt"/>
            </a:endParaRPr>
          </a:p>
          <a:p>
            <a:pPr marL="541655" lvl="1" indent="-285750">
              <a:lnSpc>
                <a:spcPct val="110000"/>
              </a:lnSpc>
              <a:buFont typeface="Arial"/>
              <a:buChar char="•"/>
            </a:pPr>
            <a:r>
              <a:rPr lang="en-US" b="0">
                <a:ea typeface="+mn-lt"/>
                <a:cs typeface="+mn-lt"/>
              </a:rPr>
              <a:t>10%–26% </a:t>
            </a:r>
            <a:r>
              <a:rPr lang="en-US" b="0"/>
              <a:t>of patients on chronic opioid therapy (COT) for chronic noncancer pain (CNCP) may develop OUD</a:t>
            </a:r>
          </a:p>
          <a:p>
            <a:pPr marL="541655" lvl="1" indent="-285750">
              <a:lnSpc>
                <a:spcPct val="110000"/>
              </a:lnSpc>
              <a:buFont typeface="Arial"/>
              <a:buChar char="•"/>
            </a:pPr>
            <a:r>
              <a:rPr lang="en-US"/>
              <a:t>Have chronic pain </a:t>
            </a:r>
            <a:r>
              <a:rPr lang="en-US" b="0"/>
              <a:t>requiring opioids</a:t>
            </a:r>
          </a:p>
          <a:p>
            <a:pPr marL="541655" lvl="1" indent="-285750">
              <a:lnSpc>
                <a:spcPct val="110000"/>
              </a:lnSpc>
              <a:buFont typeface="Arial"/>
              <a:buChar char="•"/>
            </a:pPr>
            <a:r>
              <a:rPr lang="en-US" b="0"/>
              <a:t>Patient with serious illness and OUD</a:t>
            </a:r>
            <a:r>
              <a:rPr lang="en-US"/>
              <a:t> </a:t>
            </a:r>
            <a:r>
              <a:rPr lang="en-US" u="sng"/>
              <a:t>still need their pain managed</a:t>
            </a:r>
          </a:p>
          <a:p>
            <a:pPr marL="806450" lvl="2">
              <a:lnSpc>
                <a:spcPct val="110000"/>
              </a:lnSpc>
              <a:buFont typeface="Wingdings"/>
              <a:buChar char="§"/>
            </a:pPr>
            <a:r>
              <a:rPr lang="en-US" sz="2400"/>
              <a:t>E.g., stage IV cancer patient with progressive disease and OUD</a:t>
            </a:r>
          </a:p>
          <a:p>
            <a:pPr marL="824865" lvl="3" indent="-228600">
              <a:lnSpc>
                <a:spcPct val="110000"/>
              </a:lnSpc>
              <a:buFont typeface="Arial"/>
              <a:buChar char="•"/>
            </a:pPr>
            <a:r>
              <a:rPr lang="en-US" sz="2400" b="0"/>
              <a:t>Palliative care specialists are experts in cancer-related pain management</a:t>
            </a:r>
          </a:p>
          <a:p>
            <a:pPr marL="824865" lvl="3" indent="-228600">
              <a:lnSpc>
                <a:spcPct val="110000"/>
              </a:lnSpc>
              <a:buFont typeface="Arial"/>
              <a:buChar char="•"/>
            </a:pPr>
            <a:r>
              <a:rPr lang="en-US" sz="2400" b="1" u="sng"/>
              <a:t>Group Question</a:t>
            </a:r>
            <a:r>
              <a:rPr lang="en-US" sz="2400" u="sng"/>
              <a:t>:</a:t>
            </a:r>
            <a:r>
              <a:rPr lang="en-US" sz="2400"/>
              <a:t> How would local pain management likely treat these patients?</a:t>
            </a:r>
          </a:p>
          <a:p>
            <a:pPr marL="541655" lvl="1" indent="-285750">
              <a:lnSpc>
                <a:spcPct val="110000"/>
              </a:lnSpc>
              <a:buFont typeface="Arial"/>
              <a:buChar char="•"/>
            </a:pPr>
            <a:endParaRPr lang="en-US" sz="1800"/>
          </a:p>
        </p:txBody>
      </p:sp>
      <p:sp>
        <p:nvSpPr>
          <p:cNvPr id="2" name="Title 1">
            <a:extLst>
              <a:ext uri="{FF2B5EF4-FFF2-40B4-BE49-F238E27FC236}">
                <a16:creationId xmlns:a16="http://schemas.microsoft.com/office/drawing/2014/main" id="{899C2A16-3366-52E8-1AC0-6A5DF6E804C9}"/>
              </a:ext>
            </a:extLst>
          </p:cNvPr>
          <p:cNvSpPr>
            <a:spLocks noGrp="1"/>
          </p:cNvSpPr>
          <p:nvPr>
            <p:ph type="title"/>
          </p:nvPr>
        </p:nvSpPr>
        <p:spPr/>
        <p:txBody>
          <a:bodyPr>
            <a:normAutofit/>
          </a:bodyPr>
          <a:lstStyle/>
          <a:p>
            <a:r>
              <a:rPr lang="en-US"/>
              <a:t>Why Is This Important?</a:t>
            </a:r>
          </a:p>
        </p:txBody>
      </p:sp>
      <p:sp>
        <p:nvSpPr>
          <p:cNvPr id="5" name="Star: 5 Points 4">
            <a:extLst>
              <a:ext uri="{FF2B5EF4-FFF2-40B4-BE49-F238E27FC236}">
                <a16:creationId xmlns:a16="http://schemas.microsoft.com/office/drawing/2014/main" id="{FFE9E865-E258-5736-55FA-CF4FFF8A504C}"/>
              </a:ext>
            </a:extLst>
          </p:cNvPr>
          <p:cNvSpPr/>
          <p:nvPr/>
        </p:nvSpPr>
        <p:spPr>
          <a:xfrm>
            <a:off x="631390" y="3960535"/>
            <a:ext cx="405722" cy="439332"/>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9739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8AD767-8753-78AB-4FA2-25A01C776BA9}"/>
              </a:ext>
            </a:extLst>
          </p:cNvPr>
          <p:cNvSpPr>
            <a:spLocks noGrp="1"/>
          </p:cNvSpPr>
          <p:nvPr>
            <p:ph idx="1"/>
          </p:nvPr>
        </p:nvSpPr>
        <p:spPr/>
        <p:txBody>
          <a:bodyPr vert="horz" lIns="91440" tIns="45720" rIns="91440" bIns="45720" rtlCol="0" anchor="t">
            <a:normAutofit/>
          </a:bodyPr>
          <a:lstStyle/>
          <a:p>
            <a:r>
              <a:rPr lang="en-US" sz="2800"/>
              <a:t>OUD may negatively affect relationships with clinical teams, adherence to chronic disease management</a:t>
            </a:r>
            <a:br>
              <a:rPr lang="en-US" sz="2800"/>
            </a:br>
            <a:endParaRPr lang="en-US" sz="2800"/>
          </a:p>
          <a:p>
            <a:r>
              <a:rPr lang="en-US" sz="2800"/>
              <a:t>Managing OUD-related suffering aligns with the aims of palliative care </a:t>
            </a:r>
          </a:p>
          <a:p>
            <a:endParaRPr lang="en-US"/>
          </a:p>
        </p:txBody>
      </p:sp>
      <p:sp>
        <p:nvSpPr>
          <p:cNvPr id="2" name="Title 1">
            <a:extLst>
              <a:ext uri="{FF2B5EF4-FFF2-40B4-BE49-F238E27FC236}">
                <a16:creationId xmlns:a16="http://schemas.microsoft.com/office/drawing/2014/main" id="{EE7CE0D6-0922-380A-90D6-70B39E591E05}"/>
              </a:ext>
            </a:extLst>
          </p:cNvPr>
          <p:cNvSpPr>
            <a:spLocks noGrp="1"/>
          </p:cNvSpPr>
          <p:nvPr>
            <p:ph type="title"/>
          </p:nvPr>
        </p:nvSpPr>
        <p:spPr/>
        <p:txBody>
          <a:bodyPr/>
          <a:lstStyle/>
          <a:p>
            <a:r>
              <a:rPr lang="en-US">
                <a:latin typeface="Georgia"/>
              </a:rPr>
              <a:t>Why This Matters – OUD</a:t>
            </a:r>
            <a:r>
              <a:rPr lang="en-US" b="0" baseline="30000">
                <a:latin typeface="Georgia"/>
              </a:rPr>
              <a:t>8-10</a:t>
            </a:r>
            <a:endParaRPr lang="en-US" b="0" baseline="30000"/>
          </a:p>
        </p:txBody>
      </p:sp>
    </p:spTree>
    <p:extLst>
      <p:ext uri="{BB962C8B-B14F-4D97-AF65-F5344CB8AC3E}">
        <p14:creationId xmlns:p14="http://schemas.microsoft.com/office/powerpoint/2010/main" val="30088580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1EA51-51E5-BFA5-0196-EB209DD85D61}"/>
              </a:ext>
            </a:extLst>
          </p:cNvPr>
          <p:cNvSpPr>
            <a:spLocks noGrp="1"/>
          </p:cNvSpPr>
          <p:nvPr>
            <p:ph type="title"/>
          </p:nvPr>
        </p:nvSpPr>
        <p:spPr/>
        <p:txBody>
          <a:bodyPr>
            <a:normAutofit/>
          </a:bodyPr>
          <a:lstStyle/>
          <a:p>
            <a:r>
              <a:rPr lang="en-US" sz="3200">
                <a:latin typeface="Georgia"/>
              </a:rPr>
              <a:t>Epidemiology of OUD and pain</a:t>
            </a:r>
            <a:r>
              <a:rPr lang="en-US" sz="3200" b="0" baseline="30000">
                <a:latin typeface="Georgia"/>
              </a:rPr>
              <a:t>11-16</a:t>
            </a:r>
          </a:p>
        </p:txBody>
      </p:sp>
      <p:graphicFrame>
        <p:nvGraphicFramePr>
          <p:cNvPr id="6" name="Content Placeholder 2">
            <a:extLst>
              <a:ext uri="{FF2B5EF4-FFF2-40B4-BE49-F238E27FC236}">
                <a16:creationId xmlns:a16="http://schemas.microsoft.com/office/drawing/2014/main" id="{B6EBF17A-8C83-2613-32BF-27DB2B522CAB}"/>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15662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DA7BAB-FE26-2D4A-DE44-3F4D7B07A195}"/>
              </a:ext>
            </a:extLst>
          </p:cNvPr>
          <p:cNvSpPr>
            <a:spLocks noGrp="1"/>
          </p:cNvSpPr>
          <p:nvPr>
            <p:ph idx="1"/>
          </p:nvPr>
        </p:nvSpPr>
        <p:spPr/>
        <p:txBody>
          <a:bodyPr vert="horz" lIns="91440" tIns="45720" rIns="91440" bIns="45720" rtlCol="0" anchor="t">
            <a:normAutofit/>
          </a:bodyPr>
          <a:lstStyle/>
          <a:p>
            <a:r>
              <a:rPr lang="en-US" sz="2400"/>
              <a:t>Low reported levels of knowledge and comfort caring for patients with OUD and cancer</a:t>
            </a:r>
          </a:p>
          <a:p>
            <a:r>
              <a:rPr lang="en-US" sz="2400"/>
              <a:t>Access to SUD continuing education, IDT members with SUD expertise, addiction specialists or programs </a:t>
            </a:r>
          </a:p>
          <a:p>
            <a:r>
              <a:rPr lang="en-US" sz="2400"/>
              <a:t>Stigma and misconceptions related to OUD diagnosis </a:t>
            </a:r>
          </a:p>
          <a:p>
            <a:r>
              <a:rPr lang="en-US" sz="2400"/>
              <a:t>Insufficient services available nationwide for patients with cancer+ OUD</a:t>
            </a:r>
          </a:p>
          <a:p>
            <a:r>
              <a:rPr lang="en-US" sz="2400"/>
              <a:t>Under-recognition of need to treat SUD in patients themselves</a:t>
            </a:r>
          </a:p>
        </p:txBody>
      </p:sp>
      <p:sp>
        <p:nvSpPr>
          <p:cNvPr id="2" name="Title 1">
            <a:extLst>
              <a:ext uri="{FF2B5EF4-FFF2-40B4-BE49-F238E27FC236}">
                <a16:creationId xmlns:a16="http://schemas.microsoft.com/office/drawing/2014/main" id="{D8191301-5E27-3A19-B0B3-2BF3152B65EB}"/>
              </a:ext>
            </a:extLst>
          </p:cNvPr>
          <p:cNvSpPr>
            <a:spLocks noGrp="1"/>
          </p:cNvSpPr>
          <p:nvPr>
            <p:ph type="title"/>
          </p:nvPr>
        </p:nvSpPr>
        <p:spPr/>
        <p:txBody>
          <a:bodyPr/>
          <a:lstStyle/>
          <a:p>
            <a:r>
              <a:rPr lang="en-US">
                <a:latin typeface="Georgia"/>
              </a:rPr>
              <a:t>Barriers to care of patients with OUD and pain in palliative care</a:t>
            </a:r>
            <a:r>
              <a:rPr lang="en-US" b="0" baseline="30000">
                <a:latin typeface="Georgia"/>
              </a:rPr>
              <a:t>17-22</a:t>
            </a:r>
            <a:endParaRPr lang="en-US" b="0" baseline="30000"/>
          </a:p>
        </p:txBody>
      </p:sp>
    </p:spTree>
    <p:extLst>
      <p:ext uri="{BB962C8B-B14F-4D97-AF65-F5344CB8AC3E}">
        <p14:creationId xmlns:p14="http://schemas.microsoft.com/office/powerpoint/2010/main" val="1347599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BDA79-F736-3DB2-F5D9-85EB88A7CE89}"/>
              </a:ext>
            </a:extLst>
          </p:cNvPr>
          <p:cNvSpPr>
            <a:spLocks noGrp="1"/>
          </p:cNvSpPr>
          <p:nvPr>
            <p:ph type="title"/>
          </p:nvPr>
        </p:nvSpPr>
        <p:spPr/>
        <p:txBody>
          <a:bodyPr/>
          <a:lstStyle/>
          <a:p>
            <a:r>
              <a:rPr lang="en-US">
                <a:latin typeface="Georgia"/>
              </a:rPr>
              <a:t>BASICS - Definitions</a:t>
            </a:r>
            <a:endParaRPr lang="en-US"/>
          </a:p>
        </p:txBody>
      </p:sp>
      <p:sp>
        <p:nvSpPr>
          <p:cNvPr id="7" name="Text Placeholder 13">
            <a:extLst>
              <a:ext uri="{FF2B5EF4-FFF2-40B4-BE49-F238E27FC236}">
                <a16:creationId xmlns:a16="http://schemas.microsoft.com/office/drawing/2014/main" id="{7DD63DB7-CD3C-FC37-EEC4-3575D0C555F3}"/>
              </a:ext>
            </a:extLst>
          </p:cNvPr>
          <p:cNvSpPr>
            <a:spLocks noGrp="1"/>
          </p:cNvSpPr>
          <p:nvPr/>
        </p:nvSpPr>
        <p:spPr>
          <a:xfrm>
            <a:off x="855825" y="1895958"/>
            <a:ext cx="10423993"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3200"/>
              <a:t>Substance Use Disorder</a:t>
            </a:r>
          </a:p>
        </p:txBody>
      </p:sp>
      <p:sp>
        <p:nvSpPr>
          <p:cNvPr id="8" name="Content Placeholder 15">
            <a:extLst>
              <a:ext uri="{FF2B5EF4-FFF2-40B4-BE49-F238E27FC236}">
                <a16:creationId xmlns:a16="http://schemas.microsoft.com/office/drawing/2014/main" id="{7856B349-EED8-3046-F4E5-E79456A8FEF1}"/>
              </a:ext>
            </a:extLst>
          </p:cNvPr>
          <p:cNvSpPr>
            <a:spLocks noGrp="1"/>
          </p:cNvSpPr>
          <p:nvPr/>
        </p:nvSpPr>
        <p:spPr>
          <a:xfrm>
            <a:off x="952338" y="2721880"/>
            <a:ext cx="10417796" cy="368458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Cluster of cognitive, behavioral, physiological symptoms indicating that the individual </a:t>
            </a:r>
            <a:r>
              <a:rPr lang="en-US" sz="2400" b="1" u="sng"/>
              <a:t>continues to use</a:t>
            </a:r>
            <a:r>
              <a:rPr lang="en-US" sz="2400"/>
              <a:t> alcohol, nicotine, and/or other drugs </a:t>
            </a:r>
            <a:r>
              <a:rPr lang="en-US" sz="2400" b="1" u="sng"/>
              <a:t>despite significant related problems</a:t>
            </a:r>
            <a:r>
              <a:rPr lang="en-US" sz="2400" u="sng"/>
              <a:t>.</a:t>
            </a:r>
          </a:p>
          <a:p>
            <a:endParaRPr lang="en-US" sz="2400"/>
          </a:p>
          <a:p>
            <a:r>
              <a:rPr lang="en-US" sz="2400"/>
              <a:t>4 C's</a:t>
            </a:r>
            <a:r>
              <a:rPr lang="en-US" sz="2400" baseline="30000"/>
              <a:t>23</a:t>
            </a:r>
          </a:p>
          <a:p>
            <a:pPr marL="914400" lvl="1" indent="-457200">
              <a:buAutoNum type="arabicPeriod"/>
            </a:pPr>
            <a:r>
              <a:rPr lang="en-US" sz="2000" b="1"/>
              <a:t>Craving </a:t>
            </a:r>
            <a:r>
              <a:rPr lang="en-US" sz="2000"/>
              <a:t>– intense, overwhelming desire that is difficult to resist</a:t>
            </a:r>
          </a:p>
          <a:p>
            <a:pPr marL="914400" lvl="1" indent="-457200">
              <a:buAutoNum type="arabicPeriod"/>
            </a:pPr>
            <a:r>
              <a:rPr lang="en-US" sz="2000" b="1"/>
              <a:t>Compulsion </a:t>
            </a:r>
            <a:r>
              <a:rPr lang="en-US" sz="2000"/>
              <a:t>– urge or need to take/use medication</a:t>
            </a:r>
          </a:p>
          <a:p>
            <a:pPr marL="914400" lvl="1" indent="-457200">
              <a:buAutoNum type="arabicPeriod"/>
            </a:pPr>
            <a:r>
              <a:rPr lang="en-US" sz="2000" b="1"/>
              <a:t>Control </a:t>
            </a:r>
            <a:r>
              <a:rPr lang="en-US" sz="2000"/>
              <a:t>– loss of ability to control how much or how often substance used</a:t>
            </a:r>
          </a:p>
          <a:p>
            <a:pPr marL="914400" lvl="1" indent="-457200">
              <a:buAutoNum type="arabicPeriod"/>
            </a:pPr>
            <a:r>
              <a:rPr lang="en-US" sz="2000" b="1"/>
              <a:t>Consequences </a:t>
            </a:r>
            <a:r>
              <a:rPr lang="en-US" sz="2000"/>
              <a:t>– negative outcomes and continued use despite harm</a:t>
            </a:r>
          </a:p>
        </p:txBody>
      </p:sp>
      <p:sp>
        <p:nvSpPr>
          <p:cNvPr id="3" name="Star: 5 Points 2">
            <a:extLst>
              <a:ext uri="{FF2B5EF4-FFF2-40B4-BE49-F238E27FC236}">
                <a16:creationId xmlns:a16="http://schemas.microsoft.com/office/drawing/2014/main" id="{D8175C3D-5A77-2575-CB90-2C9C3D90623D}"/>
              </a:ext>
            </a:extLst>
          </p:cNvPr>
          <p:cNvSpPr/>
          <p:nvPr/>
        </p:nvSpPr>
        <p:spPr>
          <a:xfrm>
            <a:off x="311347" y="4846060"/>
            <a:ext cx="1092587" cy="945601"/>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35552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089375-541B-B412-2A69-B106195FEF7F}"/>
              </a:ext>
            </a:extLst>
          </p:cNvPr>
          <p:cNvSpPr>
            <a:spLocks noGrp="1"/>
          </p:cNvSpPr>
          <p:nvPr>
            <p:ph idx="1"/>
          </p:nvPr>
        </p:nvSpPr>
        <p:spPr>
          <a:xfrm>
            <a:off x="838200" y="1027906"/>
            <a:ext cx="2488894" cy="3982616"/>
          </a:xfrm>
        </p:spPr>
        <p:txBody>
          <a:bodyPr vert="horz" lIns="91440" tIns="45720" rIns="91440" bIns="45720" rtlCol="0" anchor="t">
            <a:normAutofit/>
          </a:bodyPr>
          <a:lstStyle/>
          <a:p>
            <a:pPr marL="0" indent="0" algn="ctr">
              <a:buNone/>
            </a:pPr>
            <a:r>
              <a:rPr lang="en-US" b="1"/>
              <a:t>DSM-V Criteria for Opioid Use Disorder</a:t>
            </a:r>
            <a:r>
              <a:rPr lang="en-US" baseline="30000"/>
              <a:t>24</a:t>
            </a:r>
          </a:p>
        </p:txBody>
      </p:sp>
      <p:sp>
        <p:nvSpPr>
          <p:cNvPr id="2" name="Title 1">
            <a:extLst>
              <a:ext uri="{FF2B5EF4-FFF2-40B4-BE49-F238E27FC236}">
                <a16:creationId xmlns:a16="http://schemas.microsoft.com/office/drawing/2014/main" id="{0D3784B2-1AD7-6650-E50A-AD075706A605}"/>
              </a:ext>
            </a:extLst>
          </p:cNvPr>
          <p:cNvSpPr>
            <a:spLocks noGrp="1"/>
          </p:cNvSpPr>
          <p:nvPr>
            <p:ph type="title"/>
          </p:nvPr>
        </p:nvSpPr>
        <p:spPr/>
        <p:txBody>
          <a:bodyPr anchor="t">
            <a:normAutofit/>
          </a:bodyPr>
          <a:lstStyle/>
          <a:p>
            <a:r>
              <a:rPr lang="en-US"/>
              <a:t>Definitions</a:t>
            </a:r>
          </a:p>
        </p:txBody>
      </p:sp>
      <p:pic>
        <p:nvPicPr>
          <p:cNvPr id="7" name="Picture 6" descr="A close-up of a checklist&#10;&#10;AI-generated content may be incorrect.">
            <a:extLst>
              <a:ext uri="{FF2B5EF4-FFF2-40B4-BE49-F238E27FC236}">
                <a16:creationId xmlns:a16="http://schemas.microsoft.com/office/drawing/2014/main" id="{FCF99FFF-D937-47BF-3ABF-4D89E419A1DC}"/>
              </a:ext>
            </a:extLst>
          </p:cNvPr>
          <p:cNvPicPr>
            <a:picLocks noChangeAspect="1"/>
          </p:cNvPicPr>
          <p:nvPr/>
        </p:nvPicPr>
        <p:blipFill>
          <a:blip r:embed="rId3"/>
          <a:stretch>
            <a:fillRect/>
          </a:stretch>
        </p:blipFill>
        <p:spPr>
          <a:xfrm>
            <a:off x="5725030" y="366055"/>
            <a:ext cx="5047400" cy="5657273"/>
          </a:xfrm>
          <a:prstGeom prst="rect">
            <a:avLst/>
          </a:prstGeom>
          <a:noFill/>
        </p:spPr>
      </p:pic>
      <p:sp>
        <p:nvSpPr>
          <p:cNvPr id="9" name="Star: 5 Points 8">
            <a:extLst>
              <a:ext uri="{FF2B5EF4-FFF2-40B4-BE49-F238E27FC236}">
                <a16:creationId xmlns:a16="http://schemas.microsoft.com/office/drawing/2014/main" id="{EB01D22B-FC7B-D6AF-C5B3-BFDF87E3F05B}"/>
              </a:ext>
            </a:extLst>
          </p:cNvPr>
          <p:cNvSpPr/>
          <p:nvPr/>
        </p:nvSpPr>
        <p:spPr>
          <a:xfrm>
            <a:off x="4767011" y="105373"/>
            <a:ext cx="1092587" cy="945601"/>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9C0E228-ED06-D125-5EB0-B73DE83ABE66}"/>
              </a:ext>
            </a:extLst>
          </p:cNvPr>
          <p:cNvSpPr txBox="1"/>
          <p:nvPr/>
        </p:nvSpPr>
        <p:spPr>
          <a:xfrm>
            <a:off x="5725207" y="6026510"/>
            <a:ext cx="4505021"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Figure from the American Psychological Association, retrieved from </a:t>
            </a:r>
            <a:r>
              <a:rPr lang="en-US" sz="1000">
                <a:solidFill>
                  <a:srgbClr val="333333"/>
                </a:solidFill>
                <a:highlight>
                  <a:srgbClr val="FFFFFF"/>
                </a:highlight>
                <a:ea typeface="+mn-lt"/>
                <a:cs typeface="+mn-lt"/>
              </a:rPr>
              <a:t>Diagnostic and Statistical Manual of Mental Disorders.  5th ed. 2013.</a:t>
            </a:r>
            <a:r>
              <a:rPr lang="en-US" sz="1000" baseline="30000">
                <a:solidFill>
                  <a:srgbClr val="333333"/>
                </a:solidFill>
                <a:highlight>
                  <a:srgbClr val="FFFFFF"/>
                </a:highlight>
                <a:ea typeface="+mn-lt"/>
                <a:cs typeface="+mn-lt"/>
              </a:rPr>
              <a:t>23</a:t>
            </a:r>
            <a:endParaRPr lang="en-US" sz="1000" baseline="30000"/>
          </a:p>
        </p:txBody>
      </p:sp>
    </p:spTree>
    <p:extLst>
      <p:ext uri="{BB962C8B-B14F-4D97-AF65-F5344CB8AC3E}">
        <p14:creationId xmlns:p14="http://schemas.microsoft.com/office/powerpoint/2010/main" val="789910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B5FED0-2193-F20E-8634-D9CB81A41918}"/>
              </a:ext>
            </a:extLst>
          </p:cNvPr>
          <p:cNvSpPr>
            <a:spLocks noGrp="1"/>
          </p:cNvSpPr>
          <p:nvPr>
            <p:ph idx="1"/>
          </p:nvPr>
        </p:nvSpPr>
        <p:spPr/>
        <p:txBody>
          <a:bodyPr vert="horz" lIns="91440" tIns="45720" rIns="91440" bIns="45720" rtlCol="0" anchor="t">
            <a:noAutofit/>
          </a:bodyPr>
          <a:lstStyle/>
          <a:p>
            <a:r>
              <a:rPr lang="en-US" sz="2000">
                <a:latin typeface="Trade Gothic Next Cond"/>
              </a:rPr>
              <a:t>Think about this when patient displays red flag/worrisome behaviors</a:t>
            </a:r>
          </a:p>
          <a:p>
            <a:endParaRPr lang="en-US" sz="2000">
              <a:latin typeface="Trade Gothic Next Cond"/>
            </a:endParaRPr>
          </a:p>
          <a:p>
            <a:r>
              <a:rPr lang="en-US" sz="2000" b="1">
                <a:latin typeface="Trade Gothic Next Cond"/>
              </a:rPr>
              <a:t>Escalating opioid requirements/self-escalation could mean worsening pain AND progression of  disease. </a:t>
            </a:r>
          </a:p>
          <a:p>
            <a:pPr marL="541655" lvl="1" indent="-285750">
              <a:buFont typeface="Calibri"/>
              <a:buChar char="-"/>
            </a:pPr>
            <a:r>
              <a:rPr lang="en-US" sz="2000" u="sng">
                <a:latin typeface="Trade Gothic Next Cond"/>
              </a:rPr>
              <a:t>In cancer, </a:t>
            </a:r>
            <a:r>
              <a:rPr lang="en-US" sz="2000">
                <a:latin typeface="Trade Gothic Next Cond"/>
              </a:rPr>
              <a:t>think about progression of disease FIRST and not opioid tolerance necessarily. </a:t>
            </a:r>
          </a:p>
          <a:p>
            <a:pPr marL="806450" lvl="2" indent="-285750">
              <a:buFont typeface="Wingdings"/>
              <a:buChar char="§"/>
            </a:pPr>
            <a:r>
              <a:rPr lang="en-US" sz="2000" b="0">
                <a:latin typeface="Trade Gothic Next Cond"/>
              </a:rPr>
              <a:t>When other sources eliminated, think about tolerance (Collin et al., 1993)--&gt; </a:t>
            </a:r>
            <a:r>
              <a:rPr lang="en-US" sz="2000" u="sng">
                <a:latin typeface="Trade Gothic Next Cond"/>
              </a:rPr>
              <a:t>need for imaging and looping in oncology.</a:t>
            </a:r>
          </a:p>
          <a:p>
            <a:pPr marL="541655" lvl="1" indent="-285750">
              <a:buFont typeface="Calibri"/>
              <a:buChar char="-"/>
            </a:pPr>
            <a:r>
              <a:rPr lang="en-US" sz="2000" b="0">
                <a:latin typeface="Trade Gothic Next Cond"/>
              </a:rPr>
              <a:t>OUD is a</a:t>
            </a:r>
            <a:r>
              <a:rPr lang="en-US" sz="2000">
                <a:latin typeface="Trade Gothic Next Cond"/>
              </a:rPr>
              <a:t> behavioral syndrome</a:t>
            </a:r>
          </a:p>
          <a:p>
            <a:pPr marL="541655" lvl="1" indent="-285750">
              <a:buFont typeface="Calibri"/>
              <a:buChar char="-"/>
            </a:pPr>
            <a:endParaRPr lang="en-US" sz="2000">
              <a:latin typeface="Trade Gothic Next Cond"/>
            </a:endParaRPr>
          </a:p>
          <a:p>
            <a:r>
              <a:rPr lang="en-US" sz="2000">
                <a:solidFill>
                  <a:srgbClr val="333333"/>
                </a:solidFill>
                <a:latin typeface="Trade Gothic Next Cond"/>
              </a:rPr>
              <a:t>The DSM-5 criteria specifically note--&gt;  </a:t>
            </a:r>
            <a:r>
              <a:rPr lang="en-US" sz="2000" b="1">
                <a:solidFill>
                  <a:srgbClr val="333333"/>
                </a:solidFill>
                <a:latin typeface="Trade Gothic Next Cond"/>
              </a:rPr>
              <a:t>do NOT use the development of tolerance or physical dependence or high opioid dose as criteria </a:t>
            </a:r>
            <a:r>
              <a:rPr lang="en-US" sz="2000">
                <a:solidFill>
                  <a:srgbClr val="333333"/>
                </a:solidFill>
                <a:latin typeface="Trade Gothic Next Cond"/>
              </a:rPr>
              <a:t>for deciding if a patient has an OUD</a:t>
            </a:r>
            <a:r>
              <a:rPr lang="en-US" sz="2000" i="1">
                <a:solidFill>
                  <a:srgbClr val="333333"/>
                </a:solidFill>
                <a:latin typeface="Trade Gothic Next Cond"/>
              </a:rPr>
              <a:t>. </a:t>
            </a:r>
          </a:p>
          <a:p>
            <a:endParaRPr lang="en-US" sz="1300">
              <a:solidFill>
                <a:srgbClr val="333333"/>
              </a:solidFill>
              <a:latin typeface="Trade Gothic Next Cond"/>
            </a:endParaRPr>
          </a:p>
          <a:p>
            <a:endParaRPr lang="en-US">
              <a:latin typeface="Trade Gothic Next Cond"/>
            </a:endParaRPr>
          </a:p>
        </p:txBody>
      </p:sp>
      <p:sp>
        <p:nvSpPr>
          <p:cNvPr id="2" name="Title 1">
            <a:extLst>
              <a:ext uri="{FF2B5EF4-FFF2-40B4-BE49-F238E27FC236}">
                <a16:creationId xmlns:a16="http://schemas.microsoft.com/office/drawing/2014/main" id="{05BBEEAE-30A2-9F1D-3E8A-92F6CCD51699}"/>
              </a:ext>
            </a:extLst>
          </p:cNvPr>
          <p:cNvSpPr>
            <a:spLocks noGrp="1"/>
          </p:cNvSpPr>
          <p:nvPr>
            <p:ph type="title"/>
          </p:nvPr>
        </p:nvSpPr>
        <p:spPr/>
        <p:txBody>
          <a:bodyPr/>
          <a:lstStyle/>
          <a:p>
            <a:r>
              <a:rPr lang="en-US">
                <a:solidFill>
                  <a:srgbClr val="000000"/>
                </a:solidFill>
                <a:latin typeface="Trade Gothic Next Cond"/>
              </a:rPr>
              <a:t>"Is it pain or is it addiction?" </a:t>
            </a:r>
            <a:br>
              <a:rPr lang="en-US">
                <a:latin typeface="Trade Gothic Next Cond"/>
              </a:rPr>
            </a:br>
            <a:r>
              <a:rPr lang="en-US" u="sng">
                <a:solidFill>
                  <a:srgbClr val="000000"/>
                </a:solidFill>
                <a:latin typeface="Trade Gothic Next Cond"/>
              </a:rPr>
              <a:t>Or is it both?</a:t>
            </a:r>
            <a:r>
              <a:rPr lang="en-US" b="0" baseline="30000">
                <a:solidFill>
                  <a:srgbClr val="000000"/>
                </a:solidFill>
                <a:latin typeface="Trade Gothic Next Cond"/>
              </a:rPr>
              <a:t>25</a:t>
            </a:r>
            <a:endParaRPr lang="en-US" b="0" baseline="30000"/>
          </a:p>
        </p:txBody>
      </p:sp>
    </p:spTree>
    <p:extLst>
      <p:ext uri="{BB962C8B-B14F-4D97-AF65-F5344CB8AC3E}">
        <p14:creationId xmlns:p14="http://schemas.microsoft.com/office/powerpoint/2010/main" val="24194834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AFBC7-A8EF-DA17-2036-3AB200175C9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1A5D0B-6A39-AC3F-6B7A-88AFB51F0DF6}"/>
              </a:ext>
            </a:extLst>
          </p:cNvPr>
          <p:cNvSpPr>
            <a:spLocks noGrp="1"/>
          </p:cNvSpPr>
          <p:nvPr>
            <p:ph idx="1"/>
          </p:nvPr>
        </p:nvSpPr>
        <p:spPr/>
        <p:txBody>
          <a:bodyPr vert="horz" lIns="91440" tIns="45720" rIns="91440" bIns="45720" rtlCol="0" anchor="t">
            <a:normAutofit/>
          </a:bodyPr>
          <a:lstStyle/>
          <a:p>
            <a:r>
              <a:rPr lang="en-US" sz="2400" b="1" i="1"/>
              <a:t>This is complicated</a:t>
            </a:r>
          </a:p>
          <a:p>
            <a:pPr marL="541655" lvl="1" indent="-285750">
              <a:buFont typeface="Calibri"/>
              <a:buChar char="-"/>
            </a:pPr>
            <a:r>
              <a:rPr lang="en-US" b="0">
                <a:solidFill>
                  <a:srgbClr val="000000"/>
                </a:solidFill>
                <a:latin typeface="Trade Gothic Next Light"/>
              </a:rPr>
              <a:t>Self-escalation could mean worsening, uncontrolled pain and not OUD</a:t>
            </a:r>
          </a:p>
          <a:p>
            <a:pPr marL="541655" lvl="1" indent="-285750">
              <a:buFont typeface="Calibri"/>
              <a:buChar char="-"/>
            </a:pPr>
            <a:r>
              <a:rPr lang="en-US" b="0">
                <a:solidFill>
                  <a:srgbClr val="000000"/>
                </a:solidFill>
                <a:latin typeface="Trade Gothic Next Light"/>
              </a:rPr>
              <a:t>Self-escalation represents </a:t>
            </a:r>
            <a:r>
              <a:rPr lang="en-US" b="0" i="1">
                <a:solidFill>
                  <a:srgbClr val="000000"/>
                </a:solidFill>
                <a:latin typeface="Trade Gothic Next Light"/>
              </a:rPr>
              <a:t>risky behavior --&gt; clinicians should intensify opioid safety discussions</a:t>
            </a:r>
            <a:r>
              <a:rPr lang="en-US" i="1">
                <a:solidFill>
                  <a:srgbClr val="000000"/>
                </a:solidFill>
                <a:latin typeface="Trade Gothic Next Light"/>
              </a:rPr>
              <a:t> and monitoring</a:t>
            </a:r>
            <a:endParaRPr lang="en-US" b="0" i="1">
              <a:solidFill>
                <a:srgbClr val="000000"/>
              </a:solidFill>
              <a:latin typeface="Trade Gothic Next Light"/>
            </a:endParaRPr>
          </a:p>
          <a:p>
            <a:pPr marL="541655" lvl="1" indent="-285750">
              <a:buFont typeface="Calibri"/>
              <a:buChar char="-"/>
            </a:pPr>
            <a:r>
              <a:rPr lang="en-US" b="0">
                <a:solidFill>
                  <a:srgbClr val="000000"/>
                </a:solidFill>
                <a:latin typeface="Trade Gothic Next Light"/>
              </a:rPr>
              <a:t>Ongoing pattern of self-escalation should prompt suspicion of OUD, even if they also accept patient has poorly controlled pain</a:t>
            </a:r>
          </a:p>
          <a:p>
            <a:pPr marL="541655" lvl="1" indent="-285750">
              <a:buFont typeface="Calibri"/>
              <a:buChar char="-"/>
            </a:pPr>
            <a:r>
              <a:rPr lang="en-US" b="0">
                <a:solidFill>
                  <a:srgbClr val="000000"/>
                </a:solidFill>
                <a:latin typeface="Trade Gothic Next Light"/>
              </a:rPr>
              <a:t>OUD and pain commonly co-exist</a:t>
            </a:r>
          </a:p>
          <a:p>
            <a:pPr marL="255905" lvl="1"/>
            <a:endParaRPr lang="en-US" b="0">
              <a:solidFill>
                <a:srgbClr val="000000"/>
              </a:solidFill>
              <a:latin typeface="Trade Gothic Next Light"/>
            </a:endParaRPr>
          </a:p>
          <a:p>
            <a:pPr marL="541655" lvl="1" indent="-285750">
              <a:buFont typeface="Calibri"/>
              <a:buChar char="-"/>
            </a:pPr>
            <a:endParaRPr lang="en-US" b="0">
              <a:solidFill>
                <a:srgbClr val="000000"/>
              </a:solidFill>
              <a:latin typeface="Trade Gothic Next Light"/>
            </a:endParaRPr>
          </a:p>
          <a:p>
            <a:endParaRPr lang="en-US" sz="1300">
              <a:solidFill>
                <a:srgbClr val="333333"/>
              </a:solidFill>
              <a:latin typeface="Montserrat"/>
            </a:endParaRPr>
          </a:p>
          <a:p>
            <a:endParaRPr lang="en-US"/>
          </a:p>
        </p:txBody>
      </p:sp>
      <p:sp>
        <p:nvSpPr>
          <p:cNvPr id="2" name="Title 1">
            <a:extLst>
              <a:ext uri="{FF2B5EF4-FFF2-40B4-BE49-F238E27FC236}">
                <a16:creationId xmlns:a16="http://schemas.microsoft.com/office/drawing/2014/main" id="{23AA6663-5322-7704-D43B-D7C4C71CAAF1}"/>
              </a:ext>
            </a:extLst>
          </p:cNvPr>
          <p:cNvSpPr>
            <a:spLocks noGrp="1"/>
          </p:cNvSpPr>
          <p:nvPr>
            <p:ph type="title"/>
          </p:nvPr>
        </p:nvSpPr>
        <p:spPr/>
        <p:txBody>
          <a:bodyPr/>
          <a:lstStyle/>
          <a:p>
            <a:r>
              <a:rPr lang="en-US">
                <a:solidFill>
                  <a:srgbClr val="000000"/>
                </a:solidFill>
                <a:latin typeface="Trade Gothic Next Cond"/>
              </a:rPr>
              <a:t>"Is it pain or is it addiction?" </a:t>
            </a:r>
            <a:r>
              <a:rPr lang="en-US" u="sng">
                <a:solidFill>
                  <a:srgbClr val="000000"/>
                </a:solidFill>
                <a:latin typeface="Trade Gothic Next Cond"/>
              </a:rPr>
              <a:t>Or is it both?</a:t>
            </a:r>
            <a:r>
              <a:rPr lang="en-US" b="0" baseline="30000">
                <a:solidFill>
                  <a:srgbClr val="000000"/>
                </a:solidFill>
                <a:latin typeface="Trade Gothic Next Cond"/>
              </a:rPr>
              <a:t>25</a:t>
            </a:r>
            <a:endParaRPr lang="en-US" b="0" baseline="30000"/>
          </a:p>
        </p:txBody>
      </p:sp>
    </p:spTree>
    <p:extLst>
      <p:ext uri="{BB962C8B-B14F-4D97-AF65-F5344CB8AC3E}">
        <p14:creationId xmlns:p14="http://schemas.microsoft.com/office/powerpoint/2010/main" val="12276075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diagram of the effects of opioids in human&#10;&#10;AI-generated content may be incorrect.">
            <a:extLst>
              <a:ext uri="{FF2B5EF4-FFF2-40B4-BE49-F238E27FC236}">
                <a16:creationId xmlns:a16="http://schemas.microsoft.com/office/drawing/2014/main" id="{629D70B2-ED9C-8A5F-8C07-985C6FA7158C}"/>
              </a:ext>
            </a:extLst>
          </p:cNvPr>
          <p:cNvPicPr>
            <a:picLocks noGrp="1" noChangeAspect="1"/>
          </p:cNvPicPr>
          <p:nvPr>
            <p:ph idx="1"/>
          </p:nvPr>
        </p:nvPicPr>
        <p:blipFill>
          <a:blip r:embed="rId3"/>
          <a:stretch>
            <a:fillRect/>
          </a:stretch>
        </p:blipFill>
        <p:spPr>
          <a:xfrm>
            <a:off x="2120491" y="1004889"/>
            <a:ext cx="7951019" cy="4852628"/>
          </a:xfrm>
        </p:spPr>
      </p:pic>
      <p:sp>
        <p:nvSpPr>
          <p:cNvPr id="2" name="TextBox 1">
            <a:extLst>
              <a:ext uri="{FF2B5EF4-FFF2-40B4-BE49-F238E27FC236}">
                <a16:creationId xmlns:a16="http://schemas.microsoft.com/office/drawing/2014/main" id="{EF29F562-1DB0-4887-C7BC-83A9EDE13C66}"/>
              </a:ext>
            </a:extLst>
          </p:cNvPr>
          <p:cNvSpPr txBox="1"/>
          <p:nvPr/>
        </p:nvSpPr>
        <p:spPr>
          <a:xfrm>
            <a:off x="4199162" y="5859101"/>
            <a:ext cx="5872801"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000000"/>
                </a:solidFill>
                <a:ea typeface="+mn-lt"/>
                <a:cs typeface="+mn-lt"/>
              </a:rPr>
              <a:t>Figure by Blackwood et al., retrieved from doi:10.1016/j.crneur.2021.100023 on May 1,2026. </a:t>
            </a:r>
            <a:r>
              <a:rPr lang="en-US" sz="1000" baseline="30000">
                <a:solidFill>
                  <a:srgbClr val="000000"/>
                </a:solidFill>
                <a:ea typeface="+mn-lt"/>
                <a:cs typeface="+mn-lt"/>
              </a:rPr>
              <a:t>26</a:t>
            </a:r>
            <a:endParaRPr lang="en-US" sz="1000" baseline="30000"/>
          </a:p>
        </p:txBody>
      </p:sp>
      <p:sp>
        <p:nvSpPr>
          <p:cNvPr id="6" name="Star: 5 Points 5">
            <a:extLst>
              <a:ext uri="{FF2B5EF4-FFF2-40B4-BE49-F238E27FC236}">
                <a16:creationId xmlns:a16="http://schemas.microsoft.com/office/drawing/2014/main" id="{2E05DE1A-86B0-24B3-952B-25610267E29E}"/>
              </a:ext>
            </a:extLst>
          </p:cNvPr>
          <p:cNvSpPr/>
          <p:nvPr/>
        </p:nvSpPr>
        <p:spPr>
          <a:xfrm>
            <a:off x="837045" y="545745"/>
            <a:ext cx="914400" cy="91440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8AF8D20B-143F-8787-F03C-F4E463EF2797}"/>
              </a:ext>
            </a:extLst>
          </p:cNvPr>
          <p:cNvSpPr txBox="1"/>
          <p:nvPr/>
        </p:nvSpPr>
        <p:spPr>
          <a:xfrm>
            <a:off x="199824" y="2720287"/>
            <a:ext cx="1834661" cy="2308324"/>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This is NOT patient's fault. This is what these medications do to the brain over time.</a:t>
            </a:r>
          </a:p>
        </p:txBody>
      </p:sp>
    </p:spTree>
    <p:extLst>
      <p:ext uri="{BB962C8B-B14F-4D97-AF65-F5344CB8AC3E}">
        <p14:creationId xmlns:p14="http://schemas.microsoft.com/office/powerpoint/2010/main" val="1323603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6856D-A0EB-F728-92B8-3875D1E95E7B}"/>
              </a:ext>
            </a:extLst>
          </p:cNvPr>
          <p:cNvSpPr>
            <a:spLocks noGrp="1"/>
          </p:cNvSpPr>
          <p:nvPr>
            <p:ph type="title"/>
          </p:nvPr>
        </p:nvSpPr>
        <p:spPr/>
        <p:txBody>
          <a:bodyPr anchor="ctr">
            <a:normAutofit fontScale="90000"/>
          </a:bodyPr>
          <a:lstStyle/>
          <a:p>
            <a:r>
              <a:rPr lang="en-US">
                <a:latin typeface="Georgia"/>
              </a:rPr>
              <a:t>Chronic Pain &amp; Opioid Effect on Neurocircuitry</a:t>
            </a:r>
            <a:endParaRPr lang="en-US"/>
          </a:p>
        </p:txBody>
      </p:sp>
      <p:pic>
        <p:nvPicPr>
          <p:cNvPr id="4" name="Google Shape;285;p49">
            <a:extLst>
              <a:ext uri="{FF2B5EF4-FFF2-40B4-BE49-F238E27FC236}">
                <a16:creationId xmlns:a16="http://schemas.microsoft.com/office/drawing/2014/main" id="{5FEDF830-8488-60D2-E429-B9B7B8FD3158}"/>
              </a:ext>
            </a:extLst>
          </p:cNvPr>
          <p:cNvPicPr preferRelativeResize="0">
            <a:picLocks noGrp="1"/>
          </p:cNvPicPr>
          <p:nvPr>
            <p:ph idx="1"/>
          </p:nvPr>
        </p:nvPicPr>
        <p:blipFill>
          <a:blip r:embed="rId3">
            <a:alphaModFix/>
          </a:blip>
          <a:stretch>
            <a:fillRect/>
          </a:stretch>
        </p:blipFill>
        <p:spPr>
          <a:xfrm>
            <a:off x="2674130" y="2339975"/>
            <a:ext cx="6357966" cy="3563938"/>
          </a:xfrm>
          <a:prstGeom prst="rect">
            <a:avLst/>
          </a:prstGeom>
          <a:noFill/>
          <a:ln>
            <a:noFill/>
          </a:ln>
        </p:spPr>
      </p:pic>
      <p:sp>
        <p:nvSpPr>
          <p:cNvPr id="291" name="Google Shape;291;p49"/>
          <p:cNvSpPr txBox="1"/>
          <p:nvPr/>
        </p:nvSpPr>
        <p:spPr>
          <a:xfrm>
            <a:off x="3256908" y="5900917"/>
            <a:ext cx="5185571" cy="384680"/>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nSpc>
                <a:spcPct val="90000"/>
              </a:lnSpc>
            </a:pPr>
            <a:r>
              <a:rPr lang="en" sz="1000">
                <a:solidFill>
                  <a:schemeClr val="tx1"/>
                </a:solidFill>
                <a:latin typeface="Helvetica"/>
                <a:ea typeface="Calibri"/>
                <a:cs typeface="Helvetica"/>
                <a:sym typeface="Calibri"/>
              </a:rPr>
              <a:t>Figure by Yang et al., retrieved from </a:t>
            </a:r>
            <a:r>
              <a:rPr lang="en-US" sz="1000">
                <a:solidFill>
                  <a:schemeClr val="tx1"/>
                </a:solidFill>
                <a:highlight>
                  <a:srgbClr val="FFFFFF"/>
                </a:highlight>
                <a:latin typeface="Segoe UI"/>
                <a:ea typeface="Calibri"/>
                <a:cs typeface="Segoe UI"/>
                <a:sym typeface="Calibri"/>
              </a:rPr>
              <a:t>doi:10.3390/brainsci10100701 o</a:t>
            </a:r>
            <a:r>
              <a:rPr lang="en" sz="1000">
                <a:solidFill>
                  <a:schemeClr val="tx1"/>
                </a:solidFill>
                <a:latin typeface="Helvetica"/>
                <a:ea typeface="Calibri"/>
                <a:cs typeface="Helvetica"/>
                <a:sym typeface="Calibri"/>
              </a:rPr>
              <a:t>n May 2,2027 </a:t>
            </a:r>
            <a:r>
              <a:rPr lang="en" sz="1000" baseline="30000">
                <a:solidFill>
                  <a:schemeClr val="tx1"/>
                </a:solidFill>
                <a:latin typeface="Helvetica"/>
                <a:ea typeface="Calibri"/>
                <a:cs typeface="Helvetica"/>
                <a:sym typeface="Calibri"/>
              </a:rPr>
              <a:t>27</a:t>
            </a:r>
            <a:endParaRPr lang="en-US" sz="1000" baseline="30000">
              <a:solidFill>
                <a:schemeClr val="tx1"/>
              </a:solidFill>
              <a:latin typeface="Helvetica"/>
              <a:ea typeface="Calibri"/>
              <a:cs typeface="Helvetica"/>
            </a:endParaRPr>
          </a:p>
        </p:txBody>
      </p:sp>
      <p:sp>
        <p:nvSpPr>
          <p:cNvPr id="3" name="TextBox 2">
            <a:extLst>
              <a:ext uri="{FF2B5EF4-FFF2-40B4-BE49-F238E27FC236}">
                <a16:creationId xmlns:a16="http://schemas.microsoft.com/office/drawing/2014/main" id="{8900A3E5-11E6-05B2-05CC-2391F4E2EB36}"/>
              </a:ext>
            </a:extLst>
          </p:cNvPr>
          <p:cNvSpPr txBox="1"/>
          <p:nvPr/>
        </p:nvSpPr>
        <p:spPr>
          <a:xfrm>
            <a:off x="9104671" y="2829282"/>
            <a:ext cx="2762865" cy="3139321"/>
          </a:xfrm>
          <a:prstGeom prst="rect">
            <a:avLst/>
          </a:prstGeom>
          <a:noFill/>
        </p:spPr>
        <p:txBody>
          <a:bodyPr wrap="square" lIns="91440" tIns="45720" rIns="91440" bIns="45720" rtlCol="0" anchor="t">
            <a:spAutoFit/>
          </a:bodyPr>
          <a:lstStyle/>
          <a:p>
            <a:r>
              <a:rPr lang="en-US" u="sng"/>
              <a:t>Potential negative outcomes:</a:t>
            </a:r>
            <a:r>
              <a:rPr lang="en-US" u="sng" baseline="30000"/>
              <a:t>28</a:t>
            </a:r>
          </a:p>
          <a:p>
            <a:pPr marL="342900" indent="-342900">
              <a:buFont typeface="+mj-lt"/>
              <a:buAutoNum type="arabicPeriod"/>
            </a:pPr>
            <a:r>
              <a:rPr lang="en-US"/>
              <a:t>Prescription opioid dependence syndrome (Complex persistent opioid dependence)</a:t>
            </a:r>
          </a:p>
          <a:p>
            <a:pPr marL="342900" indent="-342900">
              <a:buFont typeface="+mj-lt"/>
              <a:buAutoNum type="arabicPeriod"/>
            </a:pPr>
            <a:r>
              <a:rPr lang="en-US"/>
              <a:t>Prescription opioid use disorder</a:t>
            </a:r>
          </a:p>
          <a:p>
            <a:endParaRPr lang="en-US"/>
          </a:p>
        </p:txBody>
      </p:sp>
    </p:spTree>
    <p:extLst>
      <p:ext uri="{BB962C8B-B14F-4D97-AF65-F5344CB8AC3E}">
        <p14:creationId xmlns:p14="http://schemas.microsoft.com/office/powerpoint/2010/main" val="3129678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5186E8-9B6B-AA36-22E0-C16DC4B540A3}"/>
              </a:ext>
            </a:extLst>
          </p:cNvPr>
          <p:cNvSpPr>
            <a:spLocks noGrp="1"/>
          </p:cNvSpPr>
          <p:nvPr>
            <p:ph idx="1"/>
          </p:nvPr>
        </p:nvSpPr>
        <p:spPr/>
        <p:txBody>
          <a:bodyPr vert="horz" lIns="91440" tIns="45720" rIns="91440" bIns="45720" rtlCol="0" anchor="t">
            <a:normAutofit/>
          </a:bodyPr>
          <a:lstStyle/>
          <a:p>
            <a:endParaRPr lang="en-US" sz="2000"/>
          </a:p>
          <a:p>
            <a:r>
              <a:rPr lang="en-US"/>
              <a:t>Ali John Zarrabi MD</a:t>
            </a:r>
          </a:p>
          <a:p>
            <a:pPr lvl="1">
              <a:buFont typeface="Courier New,monospace" panose="020B0604020202020204" pitchFamily="34" charset="0"/>
              <a:buChar char="o"/>
            </a:pPr>
            <a:r>
              <a:rPr lang="en-US" sz="1800"/>
              <a:t>Industry sponsored research (</a:t>
            </a:r>
            <a:r>
              <a:rPr lang="en-US" sz="1800" b="1"/>
              <a:t>not relevant to this talk</a:t>
            </a:r>
            <a:r>
              <a:rPr lang="en-US" sz="1800"/>
              <a:t>): Compass Pathways, </a:t>
            </a:r>
            <a:r>
              <a:rPr lang="en-US" sz="1800" err="1"/>
              <a:t>Cybin</a:t>
            </a:r>
            <a:r>
              <a:rPr lang="en-US" sz="1800"/>
              <a:t>, Reunion Neuroscience, </a:t>
            </a:r>
            <a:r>
              <a:rPr lang="en-US" sz="1800" err="1"/>
              <a:t>Usona</a:t>
            </a:r>
            <a:endParaRPr lang="en-US" sz="1800"/>
          </a:p>
          <a:p>
            <a:pPr lvl="1">
              <a:buFont typeface="Courier New,monospace" panose="020B0604020202020204" pitchFamily="34" charset="0"/>
              <a:buChar char="o"/>
            </a:pPr>
            <a:endParaRPr lang="en-US"/>
          </a:p>
          <a:p>
            <a:pPr>
              <a:buFont typeface="Courier New,monospace" panose="020B0604020202020204" pitchFamily="34" charset="0"/>
              <a:buChar char="o"/>
            </a:pPr>
            <a:r>
              <a:rPr lang="en-US"/>
              <a:t>Victoria Sweetnam MD, Tonya Hershman PharmD, and Katrina Nickels MD – none </a:t>
            </a:r>
          </a:p>
          <a:p>
            <a:endParaRPr lang="en-US"/>
          </a:p>
        </p:txBody>
      </p:sp>
      <p:sp>
        <p:nvSpPr>
          <p:cNvPr id="2" name="Title 1">
            <a:extLst>
              <a:ext uri="{FF2B5EF4-FFF2-40B4-BE49-F238E27FC236}">
                <a16:creationId xmlns:a16="http://schemas.microsoft.com/office/drawing/2014/main" id="{4FB7CE2A-0B4A-AA57-62F2-69BC2E52FAF1}"/>
              </a:ext>
            </a:extLst>
          </p:cNvPr>
          <p:cNvSpPr>
            <a:spLocks noGrp="1"/>
          </p:cNvSpPr>
          <p:nvPr>
            <p:ph type="title"/>
          </p:nvPr>
        </p:nvSpPr>
        <p:spPr/>
        <p:txBody>
          <a:bodyPr/>
          <a:lstStyle/>
          <a:p>
            <a:r>
              <a:rPr lang="en-US"/>
              <a:t>Disclosures</a:t>
            </a:r>
          </a:p>
        </p:txBody>
      </p:sp>
    </p:spTree>
    <p:extLst>
      <p:ext uri="{BB962C8B-B14F-4D97-AF65-F5344CB8AC3E}">
        <p14:creationId xmlns:p14="http://schemas.microsoft.com/office/powerpoint/2010/main" val="26168171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EBB4A9-0C02-E9CF-BED4-F59604C3C697}"/>
              </a:ext>
            </a:extLst>
          </p:cNvPr>
          <p:cNvSpPr>
            <a:spLocks noGrp="1"/>
          </p:cNvSpPr>
          <p:nvPr>
            <p:ph idx="1"/>
          </p:nvPr>
        </p:nvSpPr>
        <p:spPr>
          <a:xfrm>
            <a:off x="838200" y="1694557"/>
            <a:ext cx="10515600" cy="3982616"/>
          </a:xfrm>
        </p:spPr>
        <p:txBody>
          <a:bodyPr vert="horz" lIns="91440" tIns="45720" rIns="91440" bIns="45720" rtlCol="0" anchor="t">
            <a:noAutofit/>
          </a:bodyPr>
          <a:lstStyle/>
          <a:p>
            <a:r>
              <a:rPr lang="en-US" sz="2400">
                <a:solidFill>
                  <a:srgbClr val="1B1B1B"/>
                </a:solidFill>
                <a:latin typeface="Trade Gothic Next Light"/>
                <a:ea typeface="Cambria"/>
              </a:rPr>
              <a:t>With repeated opioid administration, tolerance occurs --&gt;analgesia, reward require higher doses to achieve similar effects (</a:t>
            </a:r>
            <a:r>
              <a:rPr lang="en-US" sz="2400">
                <a:solidFill>
                  <a:srgbClr val="54278F"/>
                </a:solidFill>
                <a:latin typeface="Trade Gothic Next Light"/>
                <a:ea typeface="Cambria"/>
                <a:hlinkClick r:id="rId3"/>
              </a:rPr>
              <a:t>Williams et al., 2013</a:t>
            </a:r>
            <a:r>
              <a:rPr lang="en-US" sz="2400">
                <a:solidFill>
                  <a:srgbClr val="1B1B1B"/>
                </a:solidFill>
                <a:latin typeface="Trade Gothic Next Light"/>
                <a:ea typeface="Cambria"/>
              </a:rPr>
              <a:t>).</a:t>
            </a:r>
            <a:r>
              <a:rPr lang="en-US" sz="2400" baseline="30000">
                <a:solidFill>
                  <a:srgbClr val="1B1B1B"/>
                </a:solidFill>
                <a:latin typeface="Trade Gothic Next Light"/>
                <a:ea typeface="Cambria"/>
              </a:rPr>
              <a:t>29 </a:t>
            </a:r>
            <a:br>
              <a:rPr lang="en-US" sz="2400" baseline="30000">
                <a:latin typeface="Trade Gothic Next Light"/>
                <a:ea typeface="Cambria"/>
              </a:rPr>
            </a:br>
            <a:endParaRPr lang="en-US" sz="2400" baseline="30000">
              <a:solidFill>
                <a:srgbClr val="000000"/>
              </a:solidFill>
              <a:latin typeface="Trade Gothic Next Light"/>
              <a:ea typeface="Cambria"/>
            </a:endParaRPr>
          </a:p>
          <a:p>
            <a:r>
              <a:rPr lang="en-US" sz="2400">
                <a:solidFill>
                  <a:srgbClr val="1B1B1B"/>
                </a:solidFill>
                <a:latin typeface="Trade Gothic Next Light"/>
                <a:ea typeface="Cambria"/>
              </a:rPr>
              <a:t>Chronic use of opioids also leads to long-lasting alteration of other transmitter systems (e.g., dopamine [DA], glutamate, and GABA) --&gt; altered synaptic plasticity. </a:t>
            </a:r>
            <a:br>
              <a:rPr lang="en-US" sz="2400">
                <a:latin typeface="Trade Gothic Next Light"/>
                <a:ea typeface="Cambria"/>
              </a:rPr>
            </a:br>
            <a:endParaRPr lang="en-US" sz="2400">
              <a:solidFill>
                <a:srgbClr val="1B1B1B"/>
              </a:solidFill>
              <a:latin typeface="Trade Gothic Next Light"/>
              <a:ea typeface="Cambria"/>
            </a:endParaRPr>
          </a:p>
          <a:p>
            <a:r>
              <a:rPr lang="en-US" sz="2400">
                <a:solidFill>
                  <a:srgbClr val="1B1B1B"/>
                </a:solidFill>
                <a:latin typeface="Trade Gothic Next Light"/>
                <a:ea typeface="Cambria"/>
              </a:rPr>
              <a:t>Opioid activation of MORs reduces the release of GABA, an inhibitory neurotransmitter--&gt; disinhibiting VTA DA neurons--&gt; excitation and increased DA levels in the </a:t>
            </a:r>
            <a:r>
              <a:rPr lang="en-US" sz="2400" err="1">
                <a:solidFill>
                  <a:srgbClr val="1B1B1B"/>
                </a:solidFill>
                <a:latin typeface="Trade Gothic Next Light"/>
                <a:ea typeface="Cambria"/>
              </a:rPr>
              <a:t>NAc</a:t>
            </a:r>
            <a:r>
              <a:rPr lang="en-US" sz="2400">
                <a:solidFill>
                  <a:srgbClr val="1B1B1B"/>
                </a:solidFill>
                <a:latin typeface="Trade Gothic Next Light"/>
                <a:ea typeface="Cambria"/>
              </a:rPr>
              <a:t> --&gt; acute rewarding effects of opioids (</a:t>
            </a:r>
            <a:r>
              <a:rPr lang="en-US" sz="2400">
                <a:solidFill>
                  <a:srgbClr val="54278F"/>
                </a:solidFill>
                <a:latin typeface="Trade Gothic Next Light"/>
                <a:ea typeface="Cambria"/>
                <a:hlinkClick r:id="rId4"/>
              </a:rPr>
              <a:t>Johnson and North, 1992</a:t>
            </a:r>
            <a:r>
              <a:rPr lang="en-US" sz="2400">
                <a:solidFill>
                  <a:srgbClr val="1B1B1B"/>
                </a:solidFill>
                <a:latin typeface="Trade Gothic Next Light"/>
                <a:ea typeface="Cambria"/>
              </a:rPr>
              <a:t>).30</a:t>
            </a:r>
            <a:endParaRPr lang="en-US" sz="2400" b="0" baseline="30000">
              <a:solidFill>
                <a:srgbClr val="1B1B1B"/>
              </a:solidFill>
              <a:latin typeface="Trade Gothic Next Light"/>
              <a:ea typeface="Cambria"/>
            </a:endParaRPr>
          </a:p>
        </p:txBody>
      </p:sp>
      <p:sp>
        <p:nvSpPr>
          <p:cNvPr id="2" name="Title 1">
            <a:extLst>
              <a:ext uri="{FF2B5EF4-FFF2-40B4-BE49-F238E27FC236}">
                <a16:creationId xmlns:a16="http://schemas.microsoft.com/office/drawing/2014/main" id="{BFC41F7B-AA5B-CEC0-FAD7-608B8B17C6C9}"/>
              </a:ext>
            </a:extLst>
          </p:cNvPr>
          <p:cNvSpPr>
            <a:spLocks noGrp="1"/>
          </p:cNvSpPr>
          <p:nvPr>
            <p:ph type="title"/>
          </p:nvPr>
        </p:nvSpPr>
        <p:spPr/>
        <p:txBody>
          <a:bodyPr/>
          <a:lstStyle/>
          <a:p>
            <a:r>
              <a:rPr lang="en-US"/>
              <a:t>Chronic opioid neurobiology</a:t>
            </a:r>
          </a:p>
        </p:txBody>
      </p:sp>
    </p:spTree>
    <p:extLst>
      <p:ext uri="{BB962C8B-B14F-4D97-AF65-F5344CB8AC3E}">
        <p14:creationId xmlns:p14="http://schemas.microsoft.com/office/powerpoint/2010/main" val="323625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pic>
        <p:nvPicPr>
          <p:cNvPr id="116" name="Google Shape;116;p22"/>
          <p:cNvPicPr preferRelativeResize="0"/>
          <p:nvPr/>
        </p:nvPicPr>
        <p:blipFill>
          <a:blip r:embed="rId3">
            <a:alphaModFix/>
          </a:blip>
          <a:stretch>
            <a:fillRect/>
          </a:stretch>
        </p:blipFill>
        <p:spPr>
          <a:xfrm>
            <a:off x="2097421" y="1507149"/>
            <a:ext cx="6990985" cy="4981619"/>
          </a:xfrm>
          <a:prstGeom prst="rect">
            <a:avLst/>
          </a:prstGeom>
          <a:noFill/>
          <a:ln w="9525" cap="flat" cmpd="sng">
            <a:solidFill>
              <a:schemeClr val="dk1"/>
            </a:solidFill>
            <a:prstDash val="solid"/>
            <a:round/>
            <a:headEnd type="none" w="sm" len="sm"/>
            <a:tailEnd type="none" w="sm" len="sm"/>
          </a:ln>
        </p:spPr>
      </p:pic>
      <p:sp>
        <p:nvSpPr>
          <p:cNvPr id="3" name="Title 2">
            <a:extLst>
              <a:ext uri="{FF2B5EF4-FFF2-40B4-BE49-F238E27FC236}">
                <a16:creationId xmlns:a16="http://schemas.microsoft.com/office/drawing/2014/main" id="{0FE05F45-6F6B-797D-5B0C-00A324A515EB}"/>
              </a:ext>
            </a:extLst>
          </p:cNvPr>
          <p:cNvSpPr>
            <a:spLocks noGrp="1"/>
          </p:cNvSpPr>
          <p:nvPr>
            <p:ph type="title"/>
          </p:nvPr>
        </p:nvSpPr>
        <p:spPr/>
        <p:txBody>
          <a:bodyPr/>
          <a:lstStyle/>
          <a:p>
            <a:r>
              <a:rPr lang="en-US">
                <a:latin typeface="Georgia"/>
              </a:rPr>
              <a:t>Cellular neuroadaptation</a:t>
            </a:r>
            <a:endParaRPr lang="en-US"/>
          </a:p>
        </p:txBody>
      </p:sp>
      <p:sp>
        <p:nvSpPr>
          <p:cNvPr id="2" name="TextBox 1">
            <a:extLst>
              <a:ext uri="{FF2B5EF4-FFF2-40B4-BE49-F238E27FC236}">
                <a16:creationId xmlns:a16="http://schemas.microsoft.com/office/drawing/2014/main" id="{D1A18477-49B6-3373-E138-DD98FEA25F09}"/>
              </a:ext>
            </a:extLst>
          </p:cNvPr>
          <p:cNvSpPr txBox="1"/>
          <p:nvPr/>
        </p:nvSpPr>
        <p:spPr>
          <a:xfrm>
            <a:off x="9248257" y="5034217"/>
            <a:ext cx="2789566" cy="10321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latin typeface="Trade Gothic Next Light"/>
              </a:rPr>
              <a:t>Ad</a:t>
            </a:r>
            <a:r>
              <a:rPr lang="en-US" sz="1000">
                <a:latin typeface="Trade Gothic Next Light"/>
                <a:cs typeface="Segoe UI"/>
              </a:rPr>
              <a:t>apted from Peggy Compton's lecture Neurobiology of Pain and Addiction: Implications for Patients with Chronic Pain and Addictive Disorders </a:t>
            </a:r>
            <a:r>
              <a:rPr lang="en" sz="1000">
                <a:latin typeface="Trade Gothic Next Light"/>
                <a:cs typeface="Segoe UI"/>
              </a:rPr>
              <a:t>[educational material]. Lecture presented May 2, 2026. Retrieved on May 2, 2026.</a:t>
            </a:r>
            <a:r>
              <a:rPr lang="en" sz="1000" baseline="30000">
                <a:latin typeface="Trade Gothic Next Light"/>
                <a:cs typeface="Segoe UI"/>
              </a:rPr>
              <a:t>31</a:t>
            </a:r>
          </a:p>
        </p:txBody>
      </p:sp>
    </p:spTree>
    <p:extLst>
      <p:ext uri="{BB962C8B-B14F-4D97-AF65-F5344CB8AC3E}">
        <p14:creationId xmlns:p14="http://schemas.microsoft.com/office/powerpoint/2010/main" val="32906741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descr="A diagram of a neurology&#10;&#10;AI-generated content may be incorrect.">
            <a:extLst>
              <a:ext uri="{FF2B5EF4-FFF2-40B4-BE49-F238E27FC236}">
                <a16:creationId xmlns:a16="http://schemas.microsoft.com/office/drawing/2014/main" id="{452B2A34-D9F0-65A4-D1F6-0DCA19C0D5B1}"/>
              </a:ext>
            </a:extLst>
          </p:cNvPr>
          <p:cNvPicPr>
            <a:picLocks noGrp="1" noChangeAspect="1"/>
          </p:cNvPicPr>
          <p:nvPr>
            <p:ph idx="1"/>
          </p:nvPr>
        </p:nvPicPr>
        <p:blipFill>
          <a:blip r:embed="rId3"/>
          <a:stretch>
            <a:fillRect/>
          </a:stretch>
        </p:blipFill>
        <p:spPr>
          <a:xfrm>
            <a:off x="4421036" y="511386"/>
            <a:ext cx="5729101" cy="3437467"/>
          </a:xfrm>
          <a:prstGeom prst="rect">
            <a:avLst/>
          </a:prstGeom>
          <a:ln>
            <a:solidFill>
              <a:schemeClr val="tx1"/>
            </a:solidFill>
          </a:ln>
        </p:spPr>
      </p:pic>
      <p:sp>
        <p:nvSpPr>
          <p:cNvPr id="6" name="TextBox 5">
            <a:extLst>
              <a:ext uri="{FF2B5EF4-FFF2-40B4-BE49-F238E27FC236}">
                <a16:creationId xmlns:a16="http://schemas.microsoft.com/office/drawing/2014/main" id="{39EC727C-1E32-4F7C-0063-B628E187226F}"/>
              </a:ext>
            </a:extLst>
          </p:cNvPr>
          <p:cNvSpPr txBox="1"/>
          <p:nvPr/>
        </p:nvSpPr>
        <p:spPr>
          <a:xfrm>
            <a:off x="301424" y="4102047"/>
            <a:ext cx="1834661" cy="2308324"/>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This is NOT patient's fault. This is what these medications do to the brain over time.</a:t>
            </a:r>
          </a:p>
        </p:txBody>
      </p:sp>
      <p:sp>
        <p:nvSpPr>
          <p:cNvPr id="7" name="TextBox 6">
            <a:extLst>
              <a:ext uri="{FF2B5EF4-FFF2-40B4-BE49-F238E27FC236}">
                <a16:creationId xmlns:a16="http://schemas.microsoft.com/office/drawing/2014/main" id="{1C37A542-4BD9-7447-DC51-7FCE3D153D25}"/>
              </a:ext>
            </a:extLst>
          </p:cNvPr>
          <p:cNvSpPr txBox="1"/>
          <p:nvPr/>
        </p:nvSpPr>
        <p:spPr>
          <a:xfrm>
            <a:off x="7283260" y="3758201"/>
            <a:ext cx="2931437" cy="8925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400">
              <a:solidFill>
                <a:srgbClr val="222222"/>
              </a:solidFill>
              <a:latin typeface="Century Gothic"/>
              <a:cs typeface="Arial"/>
            </a:endParaRPr>
          </a:p>
          <a:p>
            <a:endParaRPr lang="en-US" sz="800">
              <a:solidFill>
                <a:srgbClr val="222222"/>
              </a:solidFill>
              <a:highlight>
                <a:srgbClr val="F6F6F6"/>
              </a:highlight>
              <a:latin typeface="Century Gothic"/>
              <a:cs typeface="Arial"/>
            </a:endParaRPr>
          </a:p>
          <a:p>
            <a:r>
              <a:rPr lang="en-US" sz="1000">
                <a:solidFill>
                  <a:srgbClr val="222222"/>
                </a:solidFill>
                <a:highlight>
                  <a:srgbClr val="FFFFFF"/>
                </a:highlight>
                <a:ea typeface="+mn-lt"/>
                <a:cs typeface="+mn-lt"/>
              </a:rPr>
              <a:t>Figure by Ferrer-Pérez et al., retrieved from </a:t>
            </a:r>
            <a:r>
              <a:rPr lang="en-US" sz="1000">
                <a:solidFill>
                  <a:srgbClr val="333333"/>
                </a:solidFill>
                <a:highlight>
                  <a:srgbClr val="FFFFFF"/>
                </a:highlight>
                <a:ea typeface="+mn-lt"/>
                <a:cs typeface="+mn-lt"/>
              </a:rPr>
              <a:t>doi:10.3390/psychoactives3010003 </a:t>
            </a:r>
            <a:r>
              <a:rPr lang="en-US" sz="1000">
                <a:solidFill>
                  <a:srgbClr val="222222"/>
                </a:solidFill>
                <a:highlight>
                  <a:srgbClr val="FFFFFF"/>
                </a:highlight>
                <a:ea typeface="+mn-lt"/>
                <a:cs typeface="+mn-lt"/>
              </a:rPr>
              <a:t>on May 2, 2026.</a:t>
            </a:r>
            <a:r>
              <a:rPr lang="en-US" sz="1000" baseline="30000">
                <a:solidFill>
                  <a:srgbClr val="222222"/>
                </a:solidFill>
                <a:highlight>
                  <a:srgbClr val="FFFFFF"/>
                </a:highlight>
                <a:ea typeface="+mn-lt"/>
                <a:cs typeface="+mn-lt"/>
              </a:rPr>
              <a:t>34</a:t>
            </a:r>
            <a:endParaRPr lang="en-US" sz="1000" baseline="30000">
              <a:ea typeface="+mn-lt"/>
              <a:cs typeface="+mn-lt"/>
            </a:endParaRPr>
          </a:p>
        </p:txBody>
      </p:sp>
      <p:pic>
        <p:nvPicPr>
          <p:cNvPr id="8" name="Picture 7">
            <a:extLst>
              <a:ext uri="{FF2B5EF4-FFF2-40B4-BE49-F238E27FC236}">
                <a16:creationId xmlns:a16="http://schemas.microsoft.com/office/drawing/2014/main" id="{FD0DE155-473D-1777-55D6-B1DBBC6227A9}"/>
              </a:ext>
            </a:extLst>
          </p:cNvPr>
          <p:cNvPicPr>
            <a:picLocks noChangeAspect="1"/>
          </p:cNvPicPr>
          <p:nvPr/>
        </p:nvPicPr>
        <p:blipFill>
          <a:blip r:embed="rId4"/>
          <a:stretch>
            <a:fillRect/>
          </a:stretch>
        </p:blipFill>
        <p:spPr>
          <a:xfrm>
            <a:off x="170753" y="177490"/>
            <a:ext cx="4118983" cy="2312020"/>
          </a:xfrm>
          <a:prstGeom prst="rect">
            <a:avLst/>
          </a:prstGeom>
          <a:ln>
            <a:solidFill>
              <a:schemeClr val="tx1"/>
            </a:solidFill>
          </a:ln>
        </p:spPr>
      </p:pic>
      <p:pic>
        <p:nvPicPr>
          <p:cNvPr id="10" name="Picture 9" descr="A diagram of a diagram&#10;&#10;AI-generated content may be incorrect.">
            <a:extLst>
              <a:ext uri="{FF2B5EF4-FFF2-40B4-BE49-F238E27FC236}">
                <a16:creationId xmlns:a16="http://schemas.microsoft.com/office/drawing/2014/main" id="{2B40AFFA-993D-A778-0E5E-22B5622F992E}"/>
              </a:ext>
            </a:extLst>
          </p:cNvPr>
          <p:cNvPicPr>
            <a:picLocks noChangeAspect="1"/>
          </p:cNvPicPr>
          <p:nvPr/>
        </p:nvPicPr>
        <p:blipFill>
          <a:blip r:embed="rId5"/>
          <a:stretch>
            <a:fillRect/>
          </a:stretch>
        </p:blipFill>
        <p:spPr>
          <a:xfrm>
            <a:off x="2232831" y="3962697"/>
            <a:ext cx="4779924" cy="2682798"/>
          </a:xfrm>
          <a:prstGeom prst="rect">
            <a:avLst/>
          </a:prstGeom>
          <a:ln>
            <a:solidFill>
              <a:schemeClr val="tx1"/>
            </a:solidFill>
          </a:ln>
        </p:spPr>
      </p:pic>
      <p:sp>
        <p:nvSpPr>
          <p:cNvPr id="11" name="TextBox 10">
            <a:extLst>
              <a:ext uri="{FF2B5EF4-FFF2-40B4-BE49-F238E27FC236}">
                <a16:creationId xmlns:a16="http://schemas.microsoft.com/office/drawing/2014/main" id="{7EA3A88B-BD22-68CA-13A6-96D579BD107C}"/>
              </a:ext>
            </a:extLst>
          </p:cNvPr>
          <p:cNvSpPr txBox="1"/>
          <p:nvPr/>
        </p:nvSpPr>
        <p:spPr>
          <a:xfrm>
            <a:off x="170242" y="2581755"/>
            <a:ext cx="4115038"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212121"/>
                </a:solidFill>
                <a:highlight>
                  <a:srgbClr val="FFFFFF"/>
                </a:highlight>
                <a:ea typeface="+mn-lt"/>
                <a:cs typeface="+mn-lt"/>
              </a:rPr>
              <a:t>Figure by Ballantyne et al., retrieved from doi:10.1097/ADM.0000000000001526 on May 2, 2026.</a:t>
            </a:r>
            <a:r>
              <a:rPr lang="en-US" sz="1000" baseline="30000">
                <a:solidFill>
                  <a:srgbClr val="212121"/>
                </a:solidFill>
                <a:highlight>
                  <a:srgbClr val="FFFFFF"/>
                </a:highlight>
                <a:ea typeface="+mn-lt"/>
                <a:cs typeface="+mn-lt"/>
              </a:rPr>
              <a:t>32</a:t>
            </a:r>
            <a:endParaRPr lang="en-US" sz="1000" baseline="30000">
              <a:solidFill>
                <a:srgbClr val="212121"/>
              </a:solidFill>
              <a:highlight>
                <a:srgbClr val="FFFFFF"/>
              </a:highlight>
            </a:endParaRPr>
          </a:p>
        </p:txBody>
      </p:sp>
      <p:sp>
        <p:nvSpPr>
          <p:cNvPr id="2" name="TextBox 1">
            <a:extLst>
              <a:ext uri="{FF2B5EF4-FFF2-40B4-BE49-F238E27FC236}">
                <a16:creationId xmlns:a16="http://schemas.microsoft.com/office/drawing/2014/main" id="{D7CF531E-564F-587F-AF65-D0675E1BB773}"/>
              </a:ext>
            </a:extLst>
          </p:cNvPr>
          <p:cNvSpPr txBox="1"/>
          <p:nvPr/>
        </p:nvSpPr>
        <p:spPr>
          <a:xfrm>
            <a:off x="2741896" y="6395588"/>
            <a:ext cx="3355405"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Image by Alex Walley retrieved on May 2, 2026.</a:t>
            </a:r>
            <a:r>
              <a:rPr lang="en-US" sz="1000" baseline="30000"/>
              <a:t>33</a:t>
            </a:r>
            <a:endParaRPr lang="en-US" sz="1000"/>
          </a:p>
        </p:txBody>
      </p:sp>
    </p:spTree>
    <p:extLst>
      <p:ext uri="{BB962C8B-B14F-4D97-AF65-F5344CB8AC3E}">
        <p14:creationId xmlns:p14="http://schemas.microsoft.com/office/powerpoint/2010/main" val="18251917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229A07-6EF0-CBFB-2BB7-83542D8B96E6}"/>
              </a:ext>
            </a:extLst>
          </p:cNvPr>
          <p:cNvSpPr>
            <a:spLocks noGrp="1"/>
          </p:cNvSpPr>
          <p:nvPr>
            <p:ph idx="1"/>
          </p:nvPr>
        </p:nvSpPr>
        <p:spPr/>
        <p:txBody>
          <a:bodyPr vert="horz" lIns="91440" tIns="45720" rIns="91440" bIns="45720" rtlCol="0" anchor="t">
            <a:noAutofit/>
          </a:bodyPr>
          <a:lstStyle/>
          <a:p>
            <a:r>
              <a:rPr lang="en-US" sz="2400">
                <a:solidFill>
                  <a:srgbClr val="333333"/>
                </a:solidFill>
                <a:latin typeface="Montserrat"/>
              </a:rPr>
              <a:t>This is an emerging concept that is estimated to occur in about five percent of patients on long term opioid therapy (LTOT)</a:t>
            </a:r>
          </a:p>
          <a:p>
            <a:endParaRPr lang="en-US" sz="2400">
              <a:solidFill>
                <a:srgbClr val="333333"/>
              </a:solidFill>
              <a:latin typeface="Montserrat"/>
            </a:endParaRPr>
          </a:p>
          <a:p>
            <a:r>
              <a:rPr lang="en-US" sz="2400">
                <a:solidFill>
                  <a:srgbClr val="333333"/>
                </a:solidFill>
                <a:latin typeface="Montserrat"/>
              </a:rPr>
              <a:t>Characterized by progressively poor pain control in patients on LTOT who are not exhibiting signs of progression of the underlying disease as a cause of the pain </a:t>
            </a:r>
            <a:endParaRPr lang="en-US" sz="2400" b="0"/>
          </a:p>
        </p:txBody>
      </p:sp>
      <p:sp>
        <p:nvSpPr>
          <p:cNvPr id="2" name="Title 1">
            <a:extLst>
              <a:ext uri="{FF2B5EF4-FFF2-40B4-BE49-F238E27FC236}">
                <a16:creationId xmlns:a16="http://schemas.microsoft.com/office/drawing/2014/main" id="{3C80AFC3-D3E6-D0D8-C40E-FE161262B394}"/>
              </a:ext>
            </a:extLst>
          </p:cNvPr>
          <p:cNvSpPr>
            <a:spLocks noGrp="1"/>
          </p:cNvSpPr>
          <p:nvPr>
            <p:ph type="title"/>
          </p:nvPr>
        </p:nvSpPr>
        <p:spPr/>
        <p:txBody>
          <a:bodyPr>
            <a:normAutofit/>
          </a:bodyPr>
          <a:lstStyle/>
          <a:p>
            <a:r>
              <a:rPr lang="en-US">
                <a:latin typeface="Georgia"/>
              </a:rPr>
              <a:t>Complex persistent opioid Dependence (CPOD)</a:t>
            </a:r>
            <a:br>
              <a:rPr lang="en-US">
                <a:latin typeface="Georgia"/>
              </a:rPr>
            </a:br>
            <a:r>
              <a:rPr lang="en-US" sz="2400">
                <a:latin typeface="Georgia"/>
              </a:rPr>
              <a:t>AKA Prescription opioid dependence syndrome (PODS)</a:t>
            </a:r>
            <a:r>
              <a:rPr lang="en-US" sz="2400" b="0" baseline="30000">
                <a:latin typeface="Georgia"/>
              </a:rPr>
              <a:t>35-36</a:t>
            </a:r>
            <a:endParaRPr lang="en-US" sz="2400" b="0" baseline="30000"/>
          </a:p>
        </p:txBody>
      </p:sp>
      <p:sp>
        <p:nvSpPr>
          <p:cNvPr id="6" name="Star: 5 Points 5">
            <a:extLst>
              <a:ext uri="{FF2B5EF4-FFF2-40B4-BE49-F238E27FC236}">
                <a16:creationId xmlns:a16="http://schemas.microsoft.com/office/drawing/2014/main" id="{5CF19087-E06F-1921-CA7E-886CF13B2E2A}"/>
              </a:ext>
            </a:extLst>
          </p:cNvPr>
          <p:cNvSpPr/>
          <p:nvPr/>
        </p:nvSpPr>
        <p:spPr>
          <a:xfrm>
            <a:off x="177622" y="115899"/>
            <a:ext cx="914400" cy="91440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39340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A5A19-3AB4-CF32-A0A8-DD86EF46240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F3E180-EC0F-6686-AA12-B740E1E55ED0}"/>
              </a:ext>
            </a:extLst>
          </p:cNvPr>
          <p:cNvSpPr>
            <a:spLocks noGrp="1"/>
          </p:cNvSpPr>
          <p:nvPr>
            <p:ph idx="1"/>
          </p:nvPr>
        </p:nvSpPr>
        <p:spPr>
          <a:xfrm>
            <a:off x="838200" y="1694557"/>
            <a:ext cx="10515600" cy="3982616"/>
          </a:xfrm>
        </p:spPr>
        <p:txBody>
          <a:bodyPr vert="horz" lIns="91440" tIns="45720" rIns="91440" bIns="45720" rtlCol="0" anchor="t">
            <a:noAutofit/>
          </a:bodyPr>
          <a:lstStyle/>
          <a:p>
            <a:r>
              <a:rPr lang="en-US" sz="2400">
                <a:solidFill>
                  <a:srgbClr val="333333"/>
                </a:solidFill>
                <a:latin typeface="Montserrat"/>
              </a:rPr>
              <a:t>Clinical presentation:</a:t>
            </a:r>
            <a:r>
              <a:rPr lang="en-US" sz="2400" baseline="30000">
                <a:solidFill>
                  <a:srgbClr val="333333"/>
                </a:solidFill>
                <a:latin typeface="Montserrat"/>
              </a:rPr>
              <a:t>36</a:t>
            </a:r>
            <a:endParaRPr lang="en-US" sz="2400" baseline="30000">
              <a:solidFill>
                <a:srgbClr val="000000"/>
              </a:solidFill>
              <a:latin typeface="Trade Gothic Next Light"/>
            </a:endParaRPr>
          </a:p>
          <a:p>
            <a:pPr marL="541655" lvl="1" indent="-285750">
              <a:buFont typeface="Wingdings"/>
              <a:buChar char="§"/>
            </a:pPr>
            <a:r>
              <a:rPr lang="en-US" b="0">
                <a:solidFill>
                  <a:srgbClr val="333333"/>
                </a:solidFill>
                <a:latin typeface="Montserrat"/>
              </a:rPr>
              <a:t>Declining physical function and psychiatric instability</a:t>
            </a:r>
            <a:endParaRPr lang="en-US">
              <a:solidFill>
                <a:srgbClr val="000000"/>
              </a:solidFill>
              <a:latin typeface="Trade Gothic Next Light"/>
            </a:endParaRPr>
          </a:p>
          <a:p>
            <a:pPr marL="541655" lvl="1" indent="-285750">
              <a:buFont typeface="Wingdings"/>
              <a:buChar char="§"/>
            </a:pPr>
            <a:r>
              <a:rPr lang="en-US">
                <a:solidFill>
                  <a:srgbClr val="333333"/>
                </a:solidFill>
                <a:latin typeface="Montserrat"/>
              </a:rPr>
              <a:t> Manifested</a:t>
            </a:r>
            <a:r>
              <a:rPr lang="en-US" b="0">
                <a:solidFill>
                  <a:srgbClr val="333333"/>
                </a:solidFill>
                <a:latin typeface="Montserrat"/>
              </a:rPr>
              <a:t> by depressive symptoms, insomnia, and aberrant behaviors not sufficient to label as</a:t>
            </a:r>
            <a:r>
              <a:rPr lang="en-US">
                <a:solidFill>
                  <a:srgbClr val="333333"/>
                </a:solidFill>
                <a:latin typeface="Montserrat"/>
              </a:rPr>
              <a:t> </a:t>
            </a:r>
            <a:r>
              <a:rPr lang="en-US" b="0">
                <a:solidFill>
                  <a:srgbClr val="333333"/>
                </a:solidFill>
                <a:latin typeface="Montserrat"/>
              </a:rPr>
              <a:t>OUD</a:t>
            </a:r>
            <a:endParaRPr lang="en-US" b="0">
              <a:solidFill>
                <a:srgbClr val="000000"/>
              </a:solidFill>
              <a:latin typeface="Trade Gothic Next Light"/>
            </a:endParaRPr>
          </a:p>
          <a:p>
            <a:pPr marL="541655" lvl="1" indent="-285750">
              <a:buFont typeface="Wingdings"/>
              <a:buChar char="§"/>
            </a:pPr>
            <a:r>
              <a:rPr lang="en-US">
                <a:solidFill>
                  <a:srgbClr val="333333"/>
                </a:solidFill>
                <a:latin typeface="Montserrat"/>
              </a:rPr>
              <a:t>Poor pain tolerance and low mood </a:t>
            </a:r>
            <a:endParaRPr lang="en-US">
              <a:solidFill>
                <a:srgbClr val="000000"/>
              </a:solidFill>
              <a:latin typeface="Trade Gothic Next Light"/>
            </a:endParaRPr>
          </a:p>
          <a:p>
            <a:pPr marL="998855" lvl="2">
              <a:buFont typeface="Wingdings"/>
              <a:buChar char="§"/>
            </a:pPr>
            <a:r>
              <a:rPr lang="en-US" sz="1800">
                <a:solidFill>
                  <a:srgbClr val="333333"/>
                </a:solidFill>
                <a:latin typeface="Montserrat"/>
              </a:rPr>
              <a:t>Versus in patients with OUD, the focus is on drug acquisition and experience (drug use and craving)</a:t>
            </a:r>
            <a:endParaRPr lang="en-US" sz="1800">
              <a:solidFill>
                <a:srgbClr val="000000"/>
              </a:solidFill>
              <a:latin typeface="Trade Gothic Next Light"/>
            </a:endParaRPr>
          </a:p>
          <a:p>
            <a:pPr marL="541655" lvl="1" indent="-285750">
              <a:buFont typeface="Wingdings"/>
              <a:buChar char="§"/>
            </a:pPr>
            <a:r>
              <a:rPr lang="en-US" b="0">
                <a:solidFill>
                  <a:srgbClr val="333333"/>
                </a:solidFill>
                <a:latin typeface="Montserrat"/>
              </a:rPr>
              <a:t>Patients desire to continue, increase </a:t>
            </a:r>
            <a:r>
              <a:rPr lang="en-US">
                <a:solidFill>
                  <a:srgbClr val="333333"/>
                </a:solidFill>
                <a:latin typeface="Montserrat"/>
              </a:rPr>
              <a:t>dose, or resist weaning LTOT </a:t>
            </a:r>
            <a:endParaRPr lang="en-US">
              <a:solidFill>
                <a:srgbClr val="000000"/>
              </a:solidFill>
              <a:latin typeface="Trade Gothic Next Light"/>
            </a:endParaRPr>
          </a:p>
          <a:p>
            <a:pPr marL="541655" lvl="1" indent="-285750">
              <a:buFont typeface="Wingdings"/>
              <a:buChar char="§"/>
            </a:pPr>
            <a:r>
              <a:rPr lang="en-US" b="0">
                <a:solidFill>
                  <a:srgbClr val="333333"/>
                </a:solidFill>
                <a:latin typeface="Montserrat"/>
              </a:rPr>
              <a:t>Those susceptible to </a:t>
            </a:r>
            <a:r>
              <a:rPr lang="en-US">
                <a:solidFill>
                  <a:srgbClr val="333333"/>
                </a:solidFill>
                <a:latin typeface="Montserrat"/>
              </a:rPr>
              <a:t>CPOD</a:t>
            </a:r>
            <a:r>
              <a:rPr lang="en-US" b="0">
                <a:solidFill>
                  <a:srgbClr val="333333"/>
                </a:solidFill>
                <a:latin typeface="Montserrat"/>
              </a:rPr>
              <a:t> can develop an alteration in their baseline sense of well-being from LTOT</a:t>
            </a:r>
            <a:endParaRPr lang="en-US" sz="1800" b="0"/>
          </a:p>
        </p:txBody>
      </p:sp>
      <p:sp>
        <p:nvSpPr>
          <p:cNvPr id="2" name="Title 1">
            <a:extLst>
              <a:ext uri="{FF2B5EF4-FFF2-40B4-BE49-F238E27FC236}">
                <a16:creationId xmlns:a16="http://schemas.microsoft.com/office/drawing/2014/main" id="{040EE202-45E6-D06F-8807-CF7B897C17BE}"/>
              </a:ext>
            </a:extLst>
          </p:cNvPr>
          <p:cNvSpPr>
            <a:spLocks noGrp="1"/>
          </p:cNvSpPr>
          <p:nvPr>
            <p:ph type="title"/>
          </p:nvPr>
        </p:nvSpPr>
        <p:spPr/>
        <p:txBody>
          <a:bodyPr>
            <a:normAutofit/>
          </a:bodyPr>
          <a:lstStyle/>
          <a:p>
            <a:r>
              <a:rPr lang="en-US"/>
              <a:t>Complex persistent opioid Dependence</a:t>
            </a:r>
          </a:p>
        </p:txBody>
      </p:sp>
      <p:sp>
        <p:nvSpPr>
          <p:cNvPr id="7" name="Star: 5 Points 6">
            <a:extLst>
              <a:ext uri="{FF2B5EF4-FFF2-40B4-BE49-F238E27FC236}">
                <a16:creationId xmlns:a16="http://schemas.microsoft.com/office/drawing/2014/main" id="{1FC885A9-D335-9A11-D5C1-69423FA34B19}"/>
              </a:ext>
            </a:extLst>
          </p:cNvPr>
          <p:cNvSpPr/>
          <p:nvPr/>
        </p:nvSpPr>
        <p:spPr>
          <a:xfrm>
            <a:off x="166256" y="2003184"/>
            <a:ext cx="1092587" cy="945601"/>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27373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4834D31-DC81-7281-1509-7C2058C46621}"/>
              </a:ext>
            </a:extLst>
          </p:cNvPr>
          <p:cNvSpPr>
            <a:spLocks noGrp="1"/>
          </p:cNvSpPr>
          <p:nvPr>
            <p:ph idx="1"/>
          </p:nvPr>
        </p:nvSpPr>
        <p:spPr>
          <a:xfrm>
            <a:off x="838200" y="1713759"/>
            <a:ext cx="10515600" cy="3982616"/>
          </a:xfrm>
        </p:spPr>
        <p:txBody>
          <a:bodyPr vert="horz" lIns="91440" tIns="45720" rIns="91440" bIns="45720" rtlCol="0" anchor="t">
            <a:normAutofit fontScale="92500" lnSpcReduction="10000"/>
          </a:bodyPr>
          <a:lstStyle/>
          <a:p>
            <a:pPr marL="342900" indent="-342900">
              <a:buAutoNum type="arabicPeriod"/>
            </a:pPr>
            <a:r>
              <a:rPr lang="en-US" sz="2400"/>
              <a:t>Presence of chronic pain syndrome: </a:t>
            </a:r>
            <a:r>
              <a:rPr lang="en-US" sz="2400" err="1"/>
              <a:t>nociplastic</a:t>
            </a:r>
            <a:r>
              <a:rPr lang="en-US" sz="2400"/>
              <a:t> pain which can be a chronic primary pain or a chronic secondary pain syndrome (more common in palliative care </a:t>
            </a:r>
            <a:r>
              <a:rPr lang="en-US" sz="2400" err="1"/>
              <a:t>eg</a:t>
            </a:r>
            <a:r>
              <a:rPr lang="en-US" sz="2400"/>
              <a:t>: chronic post-surgical pain or chronic cancer pain</a:t>
            </a:r>
          </a:p>
          <a:p>
            <a:pPr marL="342900" indent="-342900">
              <a:buAutoNum type="arabicPeriod"/>
            </a:pPr>
            <a:endParaRPr lang="en-US" sz="2400"/>
          </a:p>
          <a:p>
            <a:pPr marL="342900" indent="-342900">
              <a:buAutoNum type="arabicPeriod"/>
            </a:pPr>
            <a:r>
              <a:rPr lang="en-US" sz="2400"/>
              <a:t>Allostatic Opponent Process (same as for OUD risk) from prolonged opioid exposure in LTOT</a:t>
            </a:r>
          </a:p>
          <a:p>
            <a:pPr marL="342900" indent="-342900">
              <a:buAutoNum type="arabicPeriod"/>
            </a:pPr>
            <a:endParaRPr lang="en-US" sz="2400"/>
          </a:p>
          <a:p>
            <a:pPr marL="342900" indent="-342900">
              <a:buAutoNum type="arabicPeriod"/>
            </a:pPr>
            <a:r>
              <a:rPr lang="en-US" sz="2400"/>
              <a:t>Cognitive dissonance related to impaired reward processing from the interaction of pain relief with opioid reward such that opioids are the only solution despite no improvement in function with LTOT</a:t>
            </a:r>
          </a:p>
        </p:txBody>
      </p:sp>
      <p:sp>
        <p:nvSpPr>
          <p:cNvPr id="3" name="Title 2">
            <a:extLst>
              <a:ext uri="{FF2B5EF4-FFF2-40B4-BE49-F238E27FC236}">
                <a16:creationId xmlns:a16="http://schemas.microsoft.com/office/drawing/2014/main" id="{FDC68039-EEAB-7C90-7E7E-D9C69F076E0E}"/>
              </a:ext>
            </a:extLst>
          </p:cNvPr>
          <p:cNvSpPr>
            <a:spLocks noGrp="1"/>
          </p:cNvSpPr>
          <p:nvPr>
            <p:ph type="title"/>
          </p:nvPr>
        </p:nvSpPr>
        <p:spPr/>
        <p:txBody>
          <a:bodyPr/>
          <a:lstStyle/>
          <a:p>
            <a:r>
              <a:rPr lang="en-US">
                <a:latin typeface="Georgia"/>
              </a:rPr>
              <a:t>CPOD / PODS pathophysiology</a:t>
            </a:r>
            <a:r>
              <a:rPr lang="en-US" b="0" baseline="30000">
                <a:latin typeface="Georgia"/>
              </a:rPr>
              <a:t>32,37</a:t>
            </a:r>
            <a:endParaRPr lang="en-US" b="0" baseline="30000"/>
          </a:p>
        </p:txBody>
      </p:sp>
    </p:spTree>
    <p:extLst>
      <p:ext uri="{BB962C8B-B14F-4D97-AF65-F5344CB8AC3E}">
        <p14:creationId xmlns:p14="http://schemas.microsoft.com/office/powerpoint/2010/main" val="33898812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DEA9CD-3C2C-A6B8-460C-BD93C3682408}"/>
              </a:ext>
            </a:extLst>
          </p:cNvPr>
          <p:cNvSpPr>
            <a:spLocks noGrp="1"/>
          </p:cNvSpPr>
          <p:nvPr>
            <p:ph idx="1"/>
          </p:nvPr>
        </p:nvSpPr>
        <p:spPr>
          <a:xfrm>
            <a:off x="838200" y="1953489"/>
            <a:ext cx="4763729" cy="3476255"/>
          </a:xfrm>
        </p:spPr>
        <p:txBody>
          <a:bodyPr vert="horz" lIns="91440" tIns="45720" rIns="91440" bIns="45720" rtlCol="0" anchor="t">
            <a:noAutofit/>
          </a:bodyPr>
          <a:lstStyle/>
          <a:p>
            <a:r>
              <a:rPr lang="en-US" sz="1900" b="1"/>
              <a:t>If shorter prognosis at EOL</a:t>
            </a:r>
          </a:p>
          <a:p>
            <a:pPr marL="541655" lvl="1" indent="-285750">
              <a:buFont typeface="Wingdings" panose="020B0604020202020204" pitchFamily="34" charset="0"/>
              <a:buChar char="§"/>
            </a:pPr>
            <a:r>
              <a:rPr lang="en-US" sz="1700"/>
              <a:t>E</a:t>
            </a:r>
            <a:r>
              <a:rPr lang="en-US" sz="1700" b="0"/>
              <a:t>.g., patient is prescribed opioids for painful metastatic cancer, but the patient is also using it for sedative effects to get to sleep or mild euphoric effects to decrease anxiety</a:t>
            </a:r>
          </a:p>
          <a:p>
            <a:pPr marL="598805" lvl="1" indent="-342900">
              <a:buFont typeface="Wingdings" panose="020B0604020202020204" pitchFamily="34" charset="0"/>
              <a:buChar char="§"/>
            </a:pPr>
            <a:r>
              <a:rPr lang="en-US" sz="1700" b="0"/>
              <a:t> </a:t>
            </a:r>
            <a:r>
              <a:rPr lang="en-US" sz="1700" b="0">
                <a:solidFill>
                  <a:srgbClr val="333333"/>
                </a:solidFill>
              </a:rPr>
              <a:t>Most clinicians accept these uses when patients are close to death</a:t>
            </a:r>
            <a:endParaRPr lang="en-US" sz="1700" b="0"/>
          </a:p>
          <a:p>
            <a:pPr marL="598805" lvl="1" indent="-342900">
              <a:buFont typeface="Wingdings" panose="020B0604020202020204" pitchFamily="34" charset="0"/>
              <a:buChar char="§"/>
            </a:pPr>
            <a:r>
              <a:rPr lang="en-US" sz="1700" b="0">
                <a:solidFill>
                  <a:srgbClr val="333333"/>
                </a:solidFill>
              </a:rPr>
              <a:t>Goals are solely focused on relieving suffering</a:t>
            </a:r>
            <a:endParaRPr lang="en-US" sz="1700" b="0"/>
          </a:p>
          <a:p>
            <a:pPr marL="598805" lvl="1" indent="-342900">
              <a:buFont typeface="Wingdings" panose="020B0604020202020204" pitchFamily="34" charset="0"/>
              <a:buChar char="§"/>
            </a:pPr>
            <a:r>
              <a:rPr lang="en-US" sz="1700" b="0">
                <a:solidFill>
                  <a:srgbClr val="333333"/>
                </a:solidFill>
              </a:rPr>
              <a:t>It is clinically challenging to tell the difference between physical and emotional pain</a:t>
            </a:r>
            <a:endParaRPr lang="en-US" sz="1700" b="0"/>
          </a:p>
          <a:p>
            <a:pPr marL="598805" lvl="1" indent="-342900">
              <a:buFont typeface="Wingdings" panose="020B0604020202020204" pitchFamily="34" charset="0"/>
              <a:buChar char="§"/>
            </a:pPr>
            <a:r>
              <a:rPr lang="en-US" sz="1700" b="0">
                <a:solidFill>
                  <a:srgbClr val="333333"/>
                </a:solidFill>
              </a:rPr>
              <a:t>At EOL benefits of opioids outweigh risks</a:t>
            </a:r>
            <a:endParaRPr lang="en-US" sz="1700"/>
          </a:p>
        </p:txBody>
      </p:sp>
      <p:sp>
        <p:nvSpPr>
          <p:cNvPr id="2" name="Title 1">
            <a:extLst>
              <a:ext uri="{FF2B5EF4-FFF2-40B4-BE49-F238E27FC236}">
                <a16:creationId xmlns:a16="http://schemas.microsoft.com/office/drawing/2014/main" id="{2D760A14-0CEE-688E-CD46-FEECD338A11D}"/>
              </a:ext>
            </a:extLst>
          </p:cNvPr>
          <p:cNvSpPr>
            <a:spLocks noGrp="1"/>
          </p:cNvSpPr>
          <p:nvPr>
            <p:ph type="title"/>
          </p:nvPr>
        </p:nvSpPr>
        <p:spPr/>
        <p:txBody>
          <a:bodyPr>
            <a:normAutofit/>
          </a:bodyPr>
          <a:lstStyle/>
          <a:p>
            <a:r>
              <a:rPr lang="en-US"/>
              <a:t>OPIOIDS FOR MOOD MODIFICATION</a:t>
            </a:r>
            <a:r>
              <a:rPr lang="en-US" b="0" baseline="30000"/>
              <a:t>25</a:t>
            </a:r>
          </a:p>
        </p:txBody>
      </p:sp>
      <p:sp>
        <p:nvSpPr>
          <p:cNvPr id="4" name="Content Placeholder 3">
            <a:extLst>
              <a:ext uri="{FF2B5EF4-FFF2-40B4-BE49-F238E27FC236}">
                <a16:creationId xmlns:a16="http://schemas.microsoft.com/office/drawing/2014/main" id="{B726EFF6-58BB-855C-5E7C-7FF098188650}"/>
              </a:ext>
            </a:extLst>
          </p:cNvPr>
          <p:cNvSpPr>
            <a:spLocks noGrp="1"/>
          </p:cNvSpPr>
          <p:nvPr>
            <p:ph sz="half" idx="4294967295"/>
          </p:nvPr>
        </p:nvSpPr>
        <p:spPr>
          <a:xfrm>
            <a:off x="6102145" y="1954008"/>
            <a:ext cx="5067300" cy="3890962"/>
          </a:xfrm>
        </p:spPr>
        <p:txBody>
          <a:bodyPr vert="horz" lIns="91440" tIns="45720" rIns="91440" bIns="45720" rtlCol="0" anchor="t">
            <a:normAutofit/>
          </a:bodyPr>
          <a:lstStyle/>
          <a:p>
            <a:pPr marL="457200" indent="-342900">
              <a:buFont typeface="Arial"/>
            </a:pPr>
            <a:r>
              <a:rPr lang="en-US" sz="1900" b="1">
                <a:solidFill>
                  <a:srgbClr val="333333"/>
                </a:solidFill>
              </a:rPr>
              <a:t>If Longer prognosis</a:t>
            </a:r>
          </a:p>
          <a:p>
            <a:pPr marL="863600" lvl="2">
              <a:buFont typeface="Wingdings" panose="020B0604020202020204" pitchFamily="34" charset="0"/>
              <a:buChar char="§"/>
            </a:pPr>
            <a:r>
              <a:rPr lang="en-US" sz="1700" b="0">
                <a:solidFill>
                  <a:srgbClr val="333333"/>
                </a:solidFill>
              </a:rPr>
              <a:t>Education about avoiding opioids for mood modification &amp; </a:t>
            </a:r>
            <a:r>
              <a:rPr lang="en-US" sz="1700">
                <a:solidFill>
                  <a:srgbClr val="333333"/>
                </a:solidFill>
              </a:rPr>
              <a:t>offer safer alternatives</a:t>
            </a:r>
            <a:r>
              <a:rPr lang="en-US" sz="1700" b="0">
                <a:solidFill>
                  <a:srgbClr val="333333"/>
                </a:solidFill>
              </a:rPr>
              <a:t>. </a:t>
            </a:r>
            <a:endParaRPr lang="en-US" sz="1700" b="0"/>
          </a:p>
          <a:p>
            <a:pPr marL="863600" lvl="2">
              <a:buFont typeface="Wingdings" panose="020B0604020202020204" pitchFamily="34" charset="0"/>
              <a:buChar char="§"/>
            </a:pPr>
            <a:r>
              <a:rPr lang="en-US" sz="1700" b="0">
                <a:solidFill>
                  <a:srgbClr val="333333"/>
                </a:solidFill>
              </a:rPr>
              <a:t>Consider OUD as a diagnosis if patient continues to</a:t>
            </a:r>
            <a:r>
              <a:rPr lang="en-US" sz="1700">
                <a:solidFill>
                  <a:srgbClr val="333333"/>
                </a:solidFill>
              </a:rPr>
              <a:t> misuse opioids despite negative consequences in social functioning and adequate education about CPOD/PODS</a:t>
            </a:r>
            <a:endParaRPr lang="en-US" sz="1700" b="0">
              <a:solidFill>
                <a:srgbClr val="333333"/>
              </a:solidFill>
            </a:endParaRPr>
          </a:p>
          <a:p>
            <a:endParaRPr lang="en-US" sz="1700"/>
          </a:p>
        </p:txBody>
      </p:sp>
    </p:spTree>
    <p:extLst>
      <p:ext uri="{BB962C8B-B14F-4D97-AF65-F5344CB8AC3E}">
        <p14:creationId xmlns:p14="http://schemas.microsoft.com/office/powerpoint/2010/main" val="40229197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5A0F3-2F07-6EEE-1ECA-DF6C6460570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101787-BBC0-1514-489F-38961348D986}"/>
              </a:ext>
            </a:extLst>
          </p:cNvPr>
          <p:cNvSpPr>
            <a:spLocks noGrp="1"/>
          </p:cNvSpPr>
          <p:nvPr>
            <p:ph idx="1"/>
          </p:nvPr>
        </p:nvSpPr>
        <p:spPr/>
        <p:txBody>
          <a:bodyPr vert="horz" lIns="91440" tIns="45720" rIns="91440" bIns="45720" rtlCol="0" anchor="t">
            <a:normAutofit/>
          </a:bodyPr>
          <a:lstStyle/>
          <a:p>
            <a:r>
              <a:rPr lang="en-US" sz="2000"/>
              <a:t>Review definitions and epidemiology of substance use from dependence through disorder </a:t>
            </a:r>
          </a:p>
          <a:p>
            <a:r>
              <a:rPr lang="en-US" sz="3200" b="1"/>
              <a:t>Utilize screening tools and deliberate risk mitigation strategies against development of OUD </a:t>
            </a:r>
          </a:p>
          <a:p>
            <a:r>
              <a:rPr lang="en-US" sz="2000"/>
              <a:t>Utilize a framework for clinical decisions about opioid and other controlled medication regimens and monitoring in patients at risk for or with SUDs</a:t>
            </a:r>
          </a:p>
          <a:p>
            <a:r>
              <a:rPr lang="en-US" sz="2000"/>
              <a:t>Evaluate urine toxicology monitoring</a:t>
            </a:r>
          </a:p>
          <a:p>
            <a:r>
              <a:rPr lang="en-US" sz="2000"/>
              <a:t>Integrate medications, opioid rotation, and opioid tapering for SUD treatment to improve quality of life of patients in palliative care</a:t>
            </a:r>
            <a:endParaRPr lang="en-US"/>
          </a:p>
          <a:p>
            <a:endParaRPr lang="en-US"/>
          </a:p>
          <a:p>
            <a:endParaRPr lang="en-US" sz="2000"/>
          </a:p>
          <a:p>
            <a:endParaRPr lang="en-US" sz="2000"/>
          </a:p>
          <a:p>
            <a:endParaRPr lang="en-US" sz="2000"/>
          </a:p>
        </p:txBody>
      </p:sp>
      <p:sp>
        <p:nvSpPr>
          <p:cNvPr id="2" name="Title 1">
            <a:extLst>
              <a:ext uri="{FF2B5EF4-FFF2-40B4-BE49-F238E27FC236}">
                <a16:creationId xmlns:a16="http://schemas.microsoft.com/office/drawing/2014/main" id="{661576A8-6A47-E667-D7D8-AEB81CAC2729}"/>
              </a:ext>
            </a:extLst>
          </p:cNvPr>
          <p:cNvSpPr>
            <a:spLocks noGrp="1"/>
          </p:cNvSpPr>
          <p:nvPr>
            <p:ph type="title"/>
          </p:nvPr>
        </p:nvSpPr>
        <p:spPr/>
        <p:txBody>
          <a:bodyPr/>
          <a:lstStyle/>
          <a:p>
            <a:r>
              <a:rPr lang="en-US"/>
              <a:t>Learning Objectives</a:t>
            </a:r>
          </a:p>
        </p:txBody>
      </p:sp>
    </p:spTree>
    <p:extLst>
      <p:ext uri="{BB962C8B-B14F-4D97-AF65-F5344CB8AC3E}">
        <p14:creationId xmlns:p14="http://schemas.microsoft.com/office/powerpoint/2010/main" val="8521754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FD6EC3-FFF2-A962-2700-9F0B879F9AE1}"/>
              </a:ext>
            </a:extLst>
          </p:cNvPr>
          <p:cNvSpPr>
            <a:spLocks noGrp="1"/>
          </p:cNvSpPr>
          <p:nvPr>
            <p:ph type="title"/>
          </p:nvPr>
        </p:nvSpPr>
        <p:spPr/>
        <p:txBody>
          <a:bodyPr/>
          <a:lstStyle/>
          <a:p>
            <a:r>
              <a:rPr lang="en-US">
                <a:latin typeface="Georgia"/>
              </a:rPr>
              <a:t>Risk factors for OUD</a:t>
            </a:r>
            <a:r>
              <a:rPr lang="en-US" b="0" baseline="30000">
                <a:latin typeface="Georgia"/>
              </a:rPr>
              <a:t>38-39</a:t>
            </a:r>
            <a:endParaRPr lang="en-US" baseline="30000"/>
          </a:p>
        </p:txBody>
      </p:sp>
      <p:sp>
        <p:nvSpPr>
          <p:cNvPr id="3" name="Content Placeholder 2">
            <a:extLst>
              <a:ext uri="{FF2B5EF4-FFF2-40B4-BE49-F238E27FC236}">
                <a16:creationId xmlns:a16="http://schemas.microsoft.com/office/drawing/2014/main" id="{8C0BE48A-C611-6AF2-B791-B856D19EA076}"/>
              </a:ext>
            </a:extLst>
          </p:cNvPr>
          <p:cNvSpPr>
            <a:spLocks noGrp="1"/>
          </p:cNvSpPr>
          <p:nvPr>
            <p:ph idx="1"/>
          </p:nvPr>
        </p:nvSpPr>
        <p:spPr>
          <a:xfrm>
            <a:off x="736600" y="1953489"/>
            <a:ext cx="3413760" cy="3982616"/>
          </a:xfrm>
        </p:spPr>
        <p:txBody>
          <a:bodyPr vert="horz" lIns="91440" tIns="45720" rIns="91440" bIns="45720" rtlCol="0" anchor="t">
            <a:normAutofit/>
          </a:bodyPr>
          <a:lstStyle/>
          <a:p>
            <a:r>
              <a:rPr lang="en-US"/>
              <a:t>Prior history of substance use disorder</a:t>
            </a:r>
          </a:p>
          <a:p>
            <a:r>
              <a:rPr lang="en-US"/>
              <a:t>Younger age</a:t>
            </a:r>
          </a:p>
          <a:p>
            <a:r>
              <a:rPr lang="en-US"/>
              <a:t>More severe pain</a:t>
            </a:r>
          </a:p>
          <a:p>
            <a:r>
              <a:rPr lang="en-US"/>
              <a:t>Co-occurring mental disorders</a:t>
            </a:r>
          </a:p>
          <a:p>
            <a:r>
              <a:rPr lang="en-US"/>
              <a:t>History of childhood maltreatment</a:t>
            </a:r>
          </a:p>
        </p:txBody>
      </p:sp>
      <p:sp>
        <p:nvSpPr>
          <p:cNvPr id="5" name="Star: 5 Points 4">
            <a:extLst>
              <a:ext uri="{FF2B5EF4-FFF2-40B4-BE49-F238E27FC236}">
                <a16:creationId xmlns:a16="http://schemas.microsoft.com/office/drawing/2014/main" id="{7FB8BD58-71EC-71A2-6727-11920DBB47FD}"/>
              </a:ext>
            </a:extLst>
          </p:cNvPr>
          <p:cNvSpPr/>
          <p:nvPr/>
        </p:nvSpPr>
        <p:spPr>
          <a:xfrm>
            <a:off x="-2098" y="366113"/>
            <a:ext cx="1092587" cy="945601"/>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screenshot of a medical survey&#10;&#10;AI-generated content may be incorrect.">
            <a:extLst>
              <a:ext uri="{FF2B5EF4-FFF2-40B4-BE49-F238E27FC236}">
                <a16:creationId xmlns:a16="http://schemas.microsoft.com/office/drawing/2014/main" id="{901584EB-770A-27C0-5389-DACAC95FCD37}"/>
              </a:ext>
            </a:extLst>
          </p:cNvPr>
          <p:cNvPicPr>
            <a:picLocks noChangeAspect="1"/>
          </p:cNvPicPr>
          <p:nvPr/>
        </p:nvPicPr>
        <p:blipFill>
          <a:blip r:embed="rId3"/>
          <a:stretch>
            <a:fillRect/>
          </a:stretch>
        </p:blipFill>
        <p:spPr>
          <a:xfrm>
            <a:off x="6200237" y="365760"/>
            <a:ext cx="5837762" cy="5740400"/>
          </a:xfrm>
          <a:prstGeom prst="rect">
            <a:avLst/>
          </a:prstGeom>
        </p:spPr>
      </p:pic>
      <p:sp>
        <p:nvSpPr>
          <p:cNvPr id="7" name="TextBox 6">
            <a:extLst>
              <a:ext uri="{FF2B5EF4-FFF2-40B4-BE49-F238E27FC236}">
                <a16:creationId xmlns:a16="http://schemas.microsoft.com/office/drawing/2014/main" id="{B0DF870B-E971-5AF4-1441-69900FCE23F3}"/>
              </a:ext>
            </a:extLst>
          </p:cNvPr>
          <p:cNvSpPr txBox="1"/>
          <p:nvPr/>
        </p:nvSpPr>
        <p:spPr>
          <a:xfrm>
            <a:off x="2008204" y="5258410"/>
            <a:ext cx="27432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t>Revised ORT</a:t>
            </a:r>
          </a:p>
        </p:txBody>
      </p:sp>
      <p:sp>
        <p:nvSpPr>
          <p:cNvPr id="8" name="Arrow: Right 7">
            <a:extLst>
              <a:ext uri="{FF2B5EF4-FFF2-40B4-BE49-F238E27FC236}">
                <a16:creationId xmlns:a16="http://schemas.microsoft.com/office/drawing/2014/main" id="{D98A7258-08EE-6011-6CBF-37F6414CB997}"/>
              </a:ext>
            </a:extLst>
          </p:cNvPr>
          <p:cNvSpPr/>
          <p:nvPr/>
        </p:nvSpPr>
        <p:spPr>
          <a:xfrm>
            <a:off x="4747008" y="5384852"/>
            <a:ext cx="1022554" cy="32831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AE6CB3E-9112-424D-EED7-3CA8476D217F}"/>
              </a:ext>
            </a:extLst>
          </p:cNvPr>
          <p:cNvSpPr txBox="1"/>
          <p:nvPr/>
        </p:nvSpPr>
        <p:spPr>
          <a:xfrm>
            <a:off x="6201682" y="6222045"/>
            <a:ext cx="3942014"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Figure by Cheatle et al., retrieved from </a:t>
            </a:r>
            <a:r>
              <a:rPr lang="en-US" sz="1000">
                <a:solidFill>
                  <a:srgbClr val="000000"/>
                </a:solidFill>
                <a:ea typeface="+mn-lt"/>
                <a:cs typeface="+mn-lt"/>
              </a:rPr>
              <a:t>doi:10.1016/j.jpain.2019.01.011 on May 3,2026.</a:t>
            </a:r>
            <a:r>
              <a:rPr lang="en-US" sz="1000" baseline="30000">
                <a:solidFill>
                  <a:srgbClr val="000000"/>
                </a:solidFill>
                <a:ea typeface="+mn-lt"/>
                <a:cs typeface="+mn-lt"/>
              </a:rPr>
              <a:t>39 </a:t>
            </a:r>
            <a:endParaRPr lang="en-US" sz="1000" baseline="30000">
              <a:solidFill>
                <a:srgbClr val="000000"/>
              </a:solidFill>
            </a:endParaRPr>
          </a:p>
        </p:txBody>
      </p:sp>
    </p:spTree>
    <p:extLst>
      <p:ext uri="{BB962C8B-B14F-4D97-AF65-F5344CB8AC3E}">
        <p14:creationId xmlns:p14="http://schemas.microsoft.com/office/powerpoint/2010/main" val="35283623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8C37C-5060-A49E-F5BA-11F072220E55}"/>
              </a:ext>
            </a:extLst>
          </p:cNvPr>
          <p:cNvSpPr>
            <a:spLocks noGrp="1"/>
          </p:cNvSpPr>
          <p:nvPr>
            <p:ph type="title"/>
          </p:nvPr>
        </p:nvSpPr>
        <p:spPr/>
        <p:txBody>
          <a:bodyPr vert="horz" lIns="91440" tIns="45720" rIns="91440" bIns="45720" rtlCol="0" anchor="b">
            <a:normAutofit/>
          </a:bodyPr>
          <a:lstStyle/>
          <a:p>
            <a:pPr algn="ctr">
              <a:lnSpc>
                <a:spcPct val="110000"/>
              </a:lnSpc>
            </a:pPr>
            <a:r>
              <a:rPr lang="en-US" sz="2600">
                <a:solidFill>
                  <a:srgbClr val="000000"/>
                </a:solidFill>
                <a:latin typeface="Georgia"/>
              </a:rPr>
              <a:t>RED FLAG Behavior patterns in OUD from CAPC</a:t>
            </a:r>
            <a:r>
              <a:rPr lang="en-US" sz="2600" b="0" baseline="30000">
                <a:solidFill>
                  <a:srgbClr val="000000"/>
                </a:solidFill>
                <a:latin typeface="Georgia"/>
              </a:rPr>
              <a:t>40</a:t>
            </a:r>
            <a:r>
              <a:rPr lang="en-US" sz="2600">
                <a:solidFill>
                  <a:srgbClr val="000000"/>
                </a:solidFill>
                <a:latin typeface="Georgia"/>
              </a:rPr>
              <a:t> </a:t>
            </a:r>
            <a:endParaRPr lang="en-US" sz="2600">
              <a:solidFill>
                <a:srgbClr val="000000"/>
              </a:solidFill>
            </a:endParaRPr>
          </a:p>
        </p:txBody>
      </p:sp>
      <p:sp>
        <p:nvSpPr>
          <p:cNvPr id="8" name="Content Placeholder 7">
            <a:extLst>
              <a:ext uri="{FF2B5EF4-FFF2-40B4-BE49-F238E27FC236}">
                <a16:creationId xmlns:a16="http://schemas.microsoft.com/office/drawing/2014/main" id="{F37BB8E5-B76E-53C7-EEAD-CB7752C2D463}"/>
              </a:ext>
            </a:extLst>
          </p:cNvPr>
          <p:cNvSpPr>
            <a:spLocks noGrp="1"/>
          </p:cNvSpPr>
          <p:nvPr>
            <p:ph idx="1"/>
          </p:nvPr>
        </p:nvSpPr>
        <p:spPr>
          <a:xfrm>
            <a:off x="838200" y="1953489"/>
            <a:ext cx="5425831" cy="3982616"/>
          </a:xfrm>
        </p:spPr>
        <p:txBody>
          <a:bodyPr vert="horz" lIns="91440" tIns="45720" rIns="91440" bIns="45720" rtlCol="0" anchor="t">
            <a:normAutofit/>
          </a:bodyPr>
          <a:lstStyle/>
          <a:p>
            <a:pPr marL="171450" indent="-171450">
              <a:spcAft>
                <a:spcPts val="0"/>
              </a:spcAft>
              <a:buFont typeface="Arial,Sans-Serif" panose="020B0604020202020204" pitchFamily="34" charset="0"/>
            </a:pPr>
            <a:r>
              <a:rPr lang="en-US" i="1">
                <a:latin typeface="Arial"/>
                <a:cs typeface="Arial"/>
              </a:rPr>
              <a:t>Decreased physical or psychological functioning</a:t>
            </a:r>
          </a:p>
          <a:p>
            <a:pPr marL="171450" indent="-171450">
              <a:spcAft>
                <a:spcPts val="0"/>
              </a:spcAft>
              <a:buFont typeface="Arial,Sans-Serif" panose="020B0604020202020204" pitchFamily="34" charset="0"/>
            </a:pPr>
            <a:r>
              <a:rPr lang="en-US" i="1">
                <a:latin typeface="Arial"/>
                <a:cs typeface="Arial"/>
              </a:rPr>
              <a:t>Compromised relationships with family, friends, or clinicians</a:t>
            </a:r>
          </a:p>
          <a:p>
            <a:pPr marL="171450" indent="-171450">
              <a:spcAft>
                <a:spcPts val="0"/>
              </a:spcAft>
              <a:buFont typeface="Arial,Sans-Serif" panose="020B0604020202020204" pitchFamily="34" charset="0"/>
            </a:pPr>
            <a:r>
              <a:rPr lang="en-US" i="1">
                <a:latin typeface="Arial"/>
                <a:cs typeface="Arial"/>
              </a:rPr>
              <a:t>Loss of job</a:t>
            </a:r>
          </a:p>
          <a:p>
            <a:pPr marL="171450" indent="-171450">
              <a:spcAft>
                <a:spcPts val="0"/>
              </a:spcAft>
              <a:buFont typeface="Arial,Sans-Serif" panose="020B0604020202020204" pitchFamily="34" charset="0"/>
            </a:pPr>
            <a:r>
              <a:rPr lang="en-US" i="1">
                <a:latin typeface="Arial"/>
                <a:cs typeface="Arial"/>
              </a:rPr>
              <a:t>Motor vehicle infractions or other problems involving law enforcement</a:t>
            </a:r>
          </a:p>
          <a:p>
            <a:pPr marL="171450" indent="-171450">
              <a:spcAft>
                <a:spcPts val="0"/>
              </a:spcAft>
              <a:buFont typeface="Arial,Sans-Serif" panose="020B0604020202020204" pitchFamily="34" charset="0"/>
            </a:pPr>
            <a:r>
              <a:rPr lang="en-US" i="1">
                <a:latin typeface="Arial"/>
                <a:cs typeface="Arial"/>
              </a:rPr>
              <a:t>Not bringing unused medications to appointments when asked to do so</a:t>
            </a:r>
          </a:p>
          <a:p>
            <a:pPr marL="171450" indent="-171450">
              <a:spcAft>
                <a:spcPts val="0"/>
              </a:spcAft>
              <a:buFont typeface="Arial,Sans-Serif" panose="020B0604020202020204" pitchFamily="34" charset="0"/>
            </a:pPr>
            <a:r>
              <a:rPr lang="en-US" i="1">
                <a:latin typeface="Arial"/>
                <a:cs typeface="Arial"/>
              </a:rPr>
              <a:t>Appearing at clinic without appointment &amp; in distress</a:t>
            </a:r>
          </a:p>
          <a:p>
            <a:pPr marL="171450" indent="-171450">
              <a:spcAft>
                <a:spcPts val="0"/>
              </a:spcAft>
              <a:buFont typeface="Arial,Sans-Serif" panose="020B0604020202020204" pitchFamily="34" charset="0"/>
            </a:pPr>
            <a:r>
              <a:rPr lang="en-US" i="1">
                <a:latin typeface="Arial"/>
                <a:cs typeface="Arial"/>
              </a:rPr>
              <a:t>Frequent visits to ED to request medications</a:t>
            </a:r>
          </a:p>
          <a:p>
            <a:pPr marL="171450" indent="-171450">
              <a:spcAft>
                <a:spcPts val="0"/>
              </a:spcAft>
              <a:buFont typeface="Arial,Sans-Serif" panose="020B0604020202020204" pitchFamily="34" charset="0"/>
            </a:pPr>
            <a:r>
              <a:rPr lang="en-US" i="1">
                <a:latin typeface="Arial"/>
                <a:cs typeface="Arial"/>
              </a:rPr>
              <a:t>Family reports of overuse or intoxication</a:t>
            </a:r>
          </a:p>
          <a:p>
            <a:endParaRPr lang="en-US" i="1"/>
          </a:p>
        </p:txBody>
      </p:sp>
      <p:sp>
        <p:nvSpPr>
          <p:cNvPr id="3" name="TextBox 2">
            <a:extLst>
              <a:ext uri="{FF2B5EF4-FFF2-40B4-BE49-F238E27FC236}">
                <a16:creationId xmlns:a16="http://schemas.microsoft.com/office/drawing/2014/main" id="{E91B6228-E2C1-6F0F-E980-AD3B7B490977}"/>
              </a:ext>
            </a:extLst>
          </p:cNvPr>
          <p:cNvSpPr txBox="1"/>
          <p:nvPr/>
        </p:nvSpPr>
        <p:spPr>
          <a:xfrm>
            <a:off x="6126659" y="1955782"/>
            <a:ext cx="5222362"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i="1">
                <a:latin typeface="Arial"/>
                <a:cs typeface="Arial"/>
              </a:rPr>
              <a:t>Escalating doses without consulting the physician</a:t>
            </a:r>
            <a:endParaRPr lang="en-US" i="1"/>
          </a:p>
          <a:p>
            <a:pPr marL="285750" indent="-285750">
              <a:buFont typeface="Arial"/>
              <a:buChar char="•"/>
            </a:pPr>
            <a:r>
              <a:rPr lang="en-US" i="1">
                <a:latin typeface="Arial"/>
                <a:cs typeface="Arial"/>
              </a:rPr>
              <a:t>Requests for early prescription renewals</a:t>
            </a:r>
            <a:endParaRPr lang="en-US" i="1"/>
          </a:p>
          <a:p>
            <a:pPr marL="285750" indent="-285750">
              <a:buFont typeface="Arial"/>
              <a:buChar char="•"/>
            </a:pPr>
            <a:r>
              <a:rPr lang="en-US" i="1">
                <a:latin typeface="Arial"/>
                <a:cs typeface="Arial"/>
              </a:rPr>
              <a:t>Reports of 'lost' or 'stolen' prescriptions</a:t>
            </a:r>
            <a:endParaRPr lang="en-US" i="1"/>
          </a:p>
          <a:p>
            <a:pPr marL="285750" indent="-285750">
              <a:buFont typeface="Arial"/>
              <a:buChar char="•"/>
            </a:pPr>
            <a:r>
              <a:rPr lang="en-US" i="1">
                <a:latin typeface="Arial"/>
                <a:cs typeface="Arial"/>
              </a:rPr>
              <a:t>Patient does not participate in non-pharmacologic pain</a:t>
            </a:r>
            <a:endParaRPr lang="en-US" i="1"/>
          </a:p>
          <a:p>
            <a:pPr marL="285750" indent="-285750">
              <a:buFont typeface="Arial"/>
              <a:buChar char="•"/>
            </a:pPr>
            <a:r>
              <a:rPr lang="en-US" i="1">
                <a:latin typeface="Arial"/>
                <a:cs typeface="Arial"/>
              </a:rPr>
              <a:t>therapies</a:t>
            </a:r>
            <a:endParaRPr lang="en-US" i="1"/>
          </a:p>
          <a:p>
            <a:pPr marL="285750" indent="-285750">
              <a:buFont typeface="Arial"/>
              <a:buChar char="•"/>
            </a:pPr>
            <a:r>
              <a:rPr lang="en-US" i="1">
                <a:latin typeface="Arial"/>
                <a:cs typeface="Arial"/>
              </a:rPr>
              <a:t>Patient does not keep appointments</a:t>
            </a:r>
            <a:endParaRPr lang="en-US" i="1"/>
          </a:p>
          <a:p>
            <a:pPr marL="285750" indent="-285750">
              <a:buFont typeface="Arial"/>
              <a:buChar char="•"/>
            </a:pPr>
            <a:r>
              <a:rPr lang="en-US" i="1">
                <a:latin typeface="Arial"/>
                <a:cs typeface="Arial"/>
              </a:rPr>
              <a:t>Interest in relief of symptoms, not rehabilitation</a:t>
            </a:r>
            <a:endParaRPr lang="en-US" i="1">
              <a:latin typeface="Century Gothic" panose="020F0302020204030204"/>
              <a:cs typeface="Arial"/>
            </a:endParaRPr>
          </a:p>
          <a:p>
            <a:pPr marL="285750" indent="-285750">
              <a:buFont typeface="Arial"/>
              <a:buChar char="•"/>
            </a:pPr>
            <a:r>
              <a:rPr lang="en-US" i="1">
                <a:latin typeface="Arial"/>
                <a:cs typeface="Arial"/>
              </a:rPr>
              <a:t>Reports no effect of non-opioid interventions</a:t>
            </a:r>
            <a:endParaRPr lang="en-US" i="1"/>
          </a:p>
          <a:p>
            <a:pPr marL="285750" indent="-285750">
              <a:buFont typeface="Arial"/>
              <a:buChar char="•"/>
            </a:pPr>
            <a:r>
              <a:rPr lang="en-US" i="1">
                <a:latin typeface="Arial"/>
                <a:cs typeface="Arial"/>
              </a:rPr>
              <a:t>Evidence of multiple providers</a:t>
            </a:r>
            <a:endParaRPr lang="en-US" i="1"/>
          </a:p>
          <a:p>
            <a:pPr marL="285750" indent="-285750" algn="l">
              <a:buFont typeface="Arial"/>
              <a:buChar char="•"/>
            </a:pPr>
            <a:endParaRPr lang="en-US"/>
          </a:p>
        </p:txBody>
      </p:sp>
      <p:sp>
        <p:nvSpPr>
          <p:cNvPr id="6" name="Star: 5 Points 5">
            <a:extLst>
              <a:ext uri="{FF2B5EF4-FFF2-40B4-BE49-F238E27FC236}">
                <a16:creationId xmlns:a16="http://schemas.microsoft.com/office/drawing/2014/main" id="{78B5E5EA-AEB2-FF1F-DBDC-B93C6145AD2F}"/>
              </a:ext>
            </a:extLst>
          </p:cNvPr>
          <p:cNvSpPr/>
          <p:nvPr/>
        </p:nvSpPr>
        <p:spPr>
          <a:xfrm>
            <a:off x="381637" y="568405"/>
            <a:ext cx="914400" cy="91440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2107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17E6EA-4304-F2CC-8F93-A377CE7AFB6D}"/>
              </a:ext>
            </a:extLst>
          </p:cNvPr>
          <p:cNvSpPr>
            <a:spLocks noGrp="1"/>
          </p:cNvSpPr>
          <p:nvPr>
            <p:ph idx="1"/>
          </p:nvPr>
        </p:nvSpPr>
        <p:spPr>
          <a:xfrm>
            <a:off x="838200" y="1689941"/>
            <a:ext cx="10515600" cy="4406585"/>
          </a:xfrm>
        </p:spPr>
        <p:txBody>
          <a:bodyPr vert="horz" lIns="91440" tIns="45720" rIns="91440" bIns="45720" rtlCol="0" anchor="t">
            <a:normAutofit lnSpcReduction="10000"/>
          </a:bodyPr>
          <a:lstStyle/>
          <a:p>
            <a:r>
              <a:rPr lang="en-US" sz="2000"/>
              <a:t>Review definitions and epidemiology of substance use from dependence through disorder  </a:t>
            </a:r>
            <a:br>
              <a:rPr lang="en-US" sz="2000"/>
            </a:br>
            <a:endParaRPr lang="en-US"/>
          </a:p>
          <a:p>
            <a:r>
              <a:rPr lang="en-US" sz="2000"/>
              <a:t>Utilize screening tools and deliberate risk mitigation strategies against development of OUD </a:t>
            </a:r>
            <a:br>
              <a:rPr lang="en-US" sz="2000"/>
            </a:br>
            <a:endParaRPr lang="en-US" sz="2000"/>
          </a:p>
          <a:p>
            <a:r>
              <a:rPr lang="en-US" sz="2000"/>
              <a:t>Utilize a framework for clinical decisions about opioid and other controlled medication regimens and monitoring in patients at risk for or with SUDs</a:t>
            </a:r>
            <a:br>
              <a:rPr lang="en-US" sz="2000"/>
            </a:br>
            <a:endParaRPr lang="en-US" sz="2000"/>
          </a:p>
          <a:p>
            <a:r>
              <a:rPr lang="en-US" sz="2000"/>
              <a:t>Evaluate urine toxicology monitoring</a:t>
            </a:r>
            <a:br>
              <a:rPr lang="en-US" sz="2000"/>
            </a:br>
            <a:endParaRPr lang="en-US" sz="2000"/>
          </a:p>
          <a:p>
            <a:r>
              <a:rPr lang="en-US" sz="2000"/>
              <a:t>Integrate opioid rotation, opioid tapering, and medications for OUD treatment to improve quality of life of patients in palliative care</a:t>
            </a:r>
            <a:endParaRPr lang="en-US"/>
          </a:p>
          <a:p>
            <a:endParaRPr lang="en-US" sz="2000"/>
          </a:p>
          <a:p>
            <a:endParaRPr lang="en-US" sz="2000"/>
          </a:p>
          <a:p>
            <a:endParaRPr lang="en-US" sz="2000"/>
          </a:p>
        </p:txBody>
      </p:sp>
      <p:sp>
        <p:nvSpPr>
          <p:cNvPr id="2" name="Title 1">
            <a:extLst>
              <a:ext uri="{FF2B5EF4-FFF2-40B4-BE49-F238E27FC236}">
                <a16:creationId xmlns:a16="http://schemas.microsoft.com/office/drawing/2014/main" id="{737BF9A3-29A9-1C9C-8150-FDD964678F4E}"/>
              </a:ext>
            </a:extLst>
          </p:cNvPr>
          <p:cNvSpPr>
            <a:spLocks noGrp="1"/>
          </p:cNvSpPr>
          <p:nvPr>
            <p:ph type="title"/>
          </p:nvPr>
        </p:nvSpPr>
        <p:spPr/>
        <p:txBody>
          <a:bodyPr/>
          <a:lstStyle/>
          <a:p>
            <a:r>
              <a:rPr lang="en-US"/>
              <a:t>Learning Objectives</a:t>
            </a:r>
          </a:p>
        </p:txBody>
      </p:sp>
    </p:spTree>
    <p:extLst>
      <p:ext uri="{BB962C8B-B14F-4D97-AF65-F5344CB8AC3E}">
        <p14:creationId xmlns:p14="http://schemas.microsoft.com/office/powerpoint/2010/main" val="26560591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15567C-F572-74B1-635E-C3E4C7E4A1A1}"/>
              </a:ext>
            </a:extLst>
          </p:cNvPr>
          <p:cNvSpPr>
            <a:spLocks noGrp="1"/>
          </p:cNvSpPr>
          <p:nvPr>
            <p:ph idx="1"/>
          </p:nvPr>
        </p:nvSpPr>
        <p:spPr>
          <a:xfrm>
            <a:off x="838200" y="1805323"/>
            <a:ext cx="5250392" cy="4130782"/>
          </a:xfrm>
        </p:spPr>
        <p:txBody>
          <a:bodyPr vert="horz" lIns="91440" tIns="45720" rIns="91440" bIns="45720" rtlCol="0" anchor="t">
            <a:noAutofit/>
          </a:bodyPr>
          <a:lstStyle/>
          <a:p>
            <a:r>
              <a:rPr lang="en-US" sz="2400"/>
              <a:t>Naloxone prescribing</a:t>
            </a:r>
          </a:p>
          <a:p>
            <a:r>
              <a:rPr lang="en-US" sz="2400"/>
              <a:t>Limit quantities</a:t>
            </a:r>
          </a:p>
          <a:p>
            <a:r>
              <a:rPr lang="en-US" sz="2400"/>
              <a:t>Urine drug testing </a:t>
            </a:r>
          </a:p>
          <a:p>
            <a:r>
              <a:rPr lang="en-US" sz="2400"/>
              <a:t>Harm reduction counseling</a:t>
            </a:r>
          </a:p>
          <a:p>
            <a:r>
              <a:rPr lang="en-US" sz="2400"/>
              <a:t>Increased touch points and frequency of visits (q3 months or </a:t>
            </a:r>
            <a:r>
              <a:rPr lang="en-US" sz="2400" err="1"/>
              <a:t>mo</a:t>
            </a:r>
            <a:r>
              <a:rPr lang="en-US" sz="2400"/>
              <a:t>re)</a:t>
            </a:r>
          </a:p>
          <a:p>
            <a:endParaRPr lang="en-US"/>
          </a:p>
        </p:txBody>
      </p:sp>
      <p:sp>
        <p:nvSpPr>
          <p:cNvPr id="2" name="Title 1">
            <a:extLst>
              <a:ext uri="{FF2B5EF4-FFF2-40B4-BE49-F238E27FC236}">
                <a16:creationId xmlns:a16="http://schemas.microsoft.com/office/drawing/2014/main" id="{9BBB4C60-0BF3-9526-7E3F-26C70606DBE1}"/>
              </a:ext>
            </a:extLst>
          </p:cNvPr>
          <p:cNvSpPr>
            <a:spLocks noGrp="1"/>
          </p:cNvSpPr>
          <p:nvPr>
            <p:ph type="title"/>
          </p:nvPr>
        </p:nvSpPr>
        <p:spPr/>
        <p:txBody>
          <a:bodyPr/>
          <a:lstStyle/>
          <a:p>
            <a:r>
              <a:rPr lang="en-US">
                <a:latin typeface="Georgia"/>
              </a:rPr>
              <a:t>Risk Mitigation</a:t>
            </a:r>
            <a:r>
              <a:rPr lang="en-US" b="0" baseline="30000">
                <a:latin typeface="Georgia"/>
              </a:rPr>
              <a:t>41-42</a:t>
            </a:r>
            <a:endParaRPr lang="en-US" b="0" baseline="30000"/>
          </a:p>
        </p:txBody>
      </p:sp>
      <p:sp>
        <p:nvSpPr>
          <p:cNvPr id="7" name="Content Placeholder 6">
            <a:extLst>
              <a:ext uri="{FF2B5EF4-FFF2-40B4-BE49-F238E27FC236}">
                <a16:creationId xmlns:a16="http://schemas.microsoft.com/office/drawing/2014/main" id="{FA812B02-72DD-9708-91A0-4BC0BB2E891B}"/>
              </a:ext>
            </a:extLst>
          </p:cNvPr>
          <p:cNvSpPr>
            <a:spLocks noGrp="1"/>
          </p:cNvSpPr>
          <p:nvPr>
            <p:ph sz="half" idx="4294967295"/>
          </p:nvPr>
        </p:nvSpPr>
        <p:spPr>
          <a:xfrm>
            <a:off x="6095471" y="1694921"/>
            <a:ext cx="5599112" cy="3705225"/>
          </a:xfrm>
        </p:spPr>
        <p:txBody>
          <a:bodyPr vert="horz" lIns="91440" tIns="45720" rIns="91440" bIns="45720" rtlCol="0" anchor="t">
            <a:normAutofit/>
          </a:bodyPr>
          <a:lstStyle/>
          <a:p>
            <a:r>
              <a:rPr lang="en-US" sz="2400"/>
              <a:t>Consider buprenorphine as first-line analgesic</a:t>
            </a:r>
          </a:p>
          <a:p>
            <a:r>
              <a:rPr lang="en-US" sz="2400"/>
              <a:t>Shared decision making on benefits/risks of PRN opioid use</a:t>
            </a:r>
          </a:p>
          <a:p>
            <a:r>
              <a:rPr lang="en-US" sz="2400"/>
              <a:t>Engagement with addiction med/psych</a:t>
            </a:r>
          </a:p>
          <a:p>
            <a:r>
              <a:rPr lang="en-US" sz="2400"/>
              <a:t>Universal precautions </a:t>
            </a:r>
          </a:p>
        </p:txBody>
      </p:sp>
      <p:sp>
        <p:nvSpPr>
          <p:cNvPr id="8" name="TextBox 7">
            <a:extLst>
              <a:ext uri="{FF2B5EF4-FFF2-40B4-BE49-F238E27FC236}">
                <a16:creationId xmlns:a16="http://schemas.microsoft.com/office/drawing/2014/main" id="{F87D9DC2-B392-4D67-0DBD-09C564A60FB8}"/>
              </a:ext>
            </a:extLst>
          </p:cNvPr>
          <p:cNvSpPr txBox="1"/>
          <p:nvPr/>
        </p:nvSpPr>
        <p:spPr>
          <a:xfrm>
            <a:off x="6822989" y="854593"/>
            <a:ext cx="4141468"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i="1">
                <a:solidFill>
                  <a:srgbClr val="00A5AB"/>
                </a:solidFill>
              </a:rPr>
              <a:t>With EVERY patient!</a:t>
            </a:r>
          </a:p>
        </p:txBody>
      </p:sp>
      <p:sp>
        <p:nvSpPr>
          <p:cNvPr id="10" name="Star: 5 Points 9">
            <a:extLst>
              <a:ext uri="{FF2B5EF4-FFF2-40B4-BE49-F238E27FC236}">
                <a16:creationId xmlns:a16="http://schemas.microsoft.com/office/drawing/2014/main" id="{089D9D1B-B7DF-F003-00CD-15684F35C3E4}"/>
              </a:ext>
            </a:extLst>
          </p:cNvPr>
          <p:cNvSpPr/>
          <p:nvPr/>
        </p:nvSpPr>
        <p:spPr>
          <a:xfrm>
            <a:off x="141006" y="110059"/>
            <a:ext cx="914400" cy="91440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38253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071E08-BEDD-1C9B-EBC4-8D9EFB1D79A6}"/>
              </a:ext>
            </a:extLst>
          </p:cNvPr>
          <p:cNvSpPr>
            <a:spLocks noGrp="1"/>
          </p:cNvSpPr>
          <p:nvPr>
            <p:ph idx="1"/>
          </p:nvPr>
        </p:nvSpPr>
        <p:spPr>
          <a:xfrm>
            <a:off x="838200" y="1953489"/>
            <a:ext cx="4460913" cy="3982616"/>
          </a:xfrm>
        </p:spPr>
        <p:txBody>
          <a:bodyPr vert="horz" lIns="91440" tIns="45720" rIns="91440" bIns="45720" rtlCol="0" anchor="t">
            <a:noAutofit/>
          </a:bodyPr>
          <a:lstStyle/>
          <a:p>
            <a:r>
              <a:rPr lang="en-US" sz="2200"/>
              <a:t>Naloxone prescribing</a:t>
            </a:r>
          </a:p>
          <a:p>
            <a:r>
              <a:rPr lang="en-US" sz="2200"/>
              <a:t>Obtain a comprehensive medical, psychiatric, and substance use history</a:t>
            </a:r>
          </a:p>
          <a:p>
            <a:r>
              <a:rPr lang="en-US" sz="2200"/>
              <a:t>Counsel and obtain informed consent prior to opioid initiation</a:t>
            </a:r>
          </a:p>
          <a:p>
            <a:r>
              <a:rPr lang="en-US" sz="2200"/>
              <a:t>Education to patient and caregivers on administration, storage and disposal </a:t>
            </a:r>
          </a:p>
          <a:p>
            <a:endParaRPr lang="en-US" sz="2200"/>
          </a:p>
        </p:txBody>
      </p:sp>
      <p:sp>
        <p:nvSpPr>
          <p:cNvPr id="2" name="Title 1">
            <a:extLst>
              <a:ext uri="{FF2B5EF4-FFF2-40B4-BE49-F238E27FC236}">
                <a16:creationId xmlns:a16="http://schemas.microsoft.com/office/drawing/2014/main" id="{C323E2D0-0902-B139-6C10-9D75378A68CB}"/>
              </a:ext>
            </a:extLst>
          </p:cNvPr>
          <p:cNvSpPr>
            <a:spLocks noGrp="1"/>
          </p:cNvSpPr>
          <p:nvPr>
            <p:ph type="title"/>
          </p:nvPr>
        </p:nvSpPr>
        <p:spPr/>
        <p:txBody>
          <a:bodyPr/>
          <a:lstStyle/>
          <a:p>
            <a:r>
              <a:rPr lang="en-US"/>
              <a:t>Universal Precautions</a:t>
            </a:r>
          </a:p>
        </p:txBody>
      </p:sp>
      <p:sp>
        <p:nvSpPr>
          <p:cNvPr id="7" name="Content Placeholder 6">
            <a:extLst>
              <a:ext uri="{FF2B5EF4-FFF2-40B4-BE49-F238E27FC236}">
                <a16:creationId xmlns:a16="http://schemas.microsoft.com/office/drawing/2014/main" id="{1E6760C4-0DE2-70E1-72DC-314636000B0D}"/>
              </a:ext>
            </a:extLst>
          </p:cNvPr>
          <p:cNvSpPr>
            <a:spLocks noGrp="1"/>
          </p:cNvSpPr>
          <p:nvPr>
            <p:ph sz="half" idx="4294967295"/>
          </p:nvPr>
        </p:nvSpPr>
        <p:spPr>
          <a:xfrm>
            <a:off x="6979444" y="2005488"/>
            <a:ext cx="4938712" cy="3694112"/>
          </a:xfrm>
        </p:spPr>
        <p:txBody>
          <a:bodyPr vert="horz" lIns="91440" tIns="45720" rIns="91440" bIns="45720" rtlCol="0" anchor="t">
            <a:normAutofit/>
          </a:bodyPr>
          <a:lstStyle/>
          <a:p>
            <a:r>
              <a:rPr lang="en-US" sz="2200"/>
              <a:t>Review PDMP</a:t>
            </a:r>
          </a:p>
          <a:p>
            <a:r>
              <a:rPr lang="en-US" sz="2200"/>
              <a:t>Regular urine screening</a:t>
            </a:r>
          </a:p>
          <a:p>
            <a:r>
              <a:rPr lang="en-US" sz="2200"/>
              <a:t>Continue to reassess opioid risks and benefits</a:t>
            </a:r>
          </a:p>
          <a:p>
            <a:r>
              <a:rPr lang="en-US" sz="2200"/>
              <a:t>Interdisciplinary team care</a:t>
            </a:r>
          </a:p>
        </p:txBody>
      </p:sp>
      <p:sp>
        <p:nvSpPr>
          <p:cNvPr id="9" name="Star: 5 Points 8">
            <a:extLst>
              <a:ext uri="{FF2B5EF4-FFF2-40B4-BE49-F238E27FC236}">
                <a16:creationId xmlns:a16="http://schemas.microsoft.com/office/drawing/2014/main" id="{7826CF00-EF93-5514-BF0A-64226D7DFE32}"/>
              </a:ext>
            </a:extLst>
          </p:cNvPr>
          <p:cNvSpPr/>
          <p:nvPr/>
        </p:nvSpPr>
        <p:spPr>
          <a:xfrm>
            <a:off x="5888385" y="556393"/>
            <a:ext cx="1092587" cy="945601"/>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37767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10"/>
          <p:cNvSpPr/>
          <p:nvPr/>
        </p:nvSpPr>
        <p:spPr>
          <a:xfrm>
            <a:off x="4769200" y="3225067"/>
            <a:ext cx="1959600" cy="1101900"/>
          </a:xfrm>
          <a:prstGeom prst="rect">
            <a:avLst/>
          </a:prstGeom>
          <a:solidFill>
            <a:srgbClr val="AAC4E9"/>
          </a:solidFill>
          <a:ln w="9525" cap="flat" cmpd="sng">
            <a:solidFill>
              <a:srgbClr val="A8B8D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900"/>
              <a:buFont typeface="Arial"/>
              <a:buNone/>
              <a:tabLst/>
              <a:defRPr/>
            </a:pPr>
            <a:r>
              <a:rPr kumimoji="0" lang="en-US" sz="1900" b="0" i="0" u="none" strike="noStrike" kern="1200" cap="none" spc="0" normalizeH="0" baseline="0" noProof="0">
                <a:ln>
                  <a:noFill/>
                </a:ln>
                <a:solidFill>
                  <a:srgbClr val="000000"/>
                </a:solidFill>
                <a:effectLst/>
                <a:uLnTx/>
                <a:uFillTx/>
                <a:latin typeface="Arial"/>
                <a:ea typeface="Arial"/>
                <a:cs typeface="Arial"/>
                <a:sym typeface="Arial"/>
              </a:rPr>
              <a:t>Misuse &amp; Diversion Concern</a:t>
            </a:r>
            <a:endParaRPr kumimoji="0" sz="19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1" name="Google Shape;161;p10"/>
          <p:cNvSpPr/>
          <p:nvPr/>
        </p:nvSpPr>
        <p:spPr>
          <a:xfrm>
            <a:off x="2488333" y="1304633"/>
            <a:ext cx="1959600" cy="1101900"/>
          </a:xfrm>
          <a:prstGeom prst="ellipse">
            <a:avLst/>
          </a:prstGeom>
          <a:solidFill>
            <a:srgbClr val="FFEFEF"/>
          </a:solidFill>
          <a:ln w="9525" cap="flat" cmpd="sng">
            <a:solidFill>
              <a:schemeClr val="tx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900"/>
              <a:buFont typeface="Arial"/>
              <a:buNone/>
              <a:tabLst/>
              <a:defRPr/>
            </a:pPr>
            <a:r>
              <a:rPr kumimoji="0" lang="en-US" sz="1900" b="0" i="0" u="none" strike="noStrike" kern="1200" cap="none" spc="0" normalizeH="0" baseline="0" noProof="0">
                <a:ln>
                  <a:noFill/>
                </a:ln>
                <a:solidFill>
                  <a:srgbClr val="000000"/>
                </a:solidFill>
                <a:effectLst/>
                <a:uLnTx/>
                <a:uFillTx/>
                <a:latin typeface="Arial"/>
                <a:ea typeface="Arial"/>
                <a:cs typeface="Arial"/>
                <a:sym typeface="Arial"/>
              </a:rPr>
              <a:t>ORT-OUD</a:t>
            </a:r>
            <a:endParaRPr kumimoji="0" sz="19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2" name="Google Shape;162;p10"/>
          <p:cNvSpPr/>
          <p:nvPr/>
        </p:nvSpPr>
        <p:spPr>
          <a:xfrm>
            <a:off x="4769200" y="612500"/>
            <a:ext cx="1959600" cy="1101900"/>
          </a:xfrm>
          <a:prstGeom prst="ellipse">
            <a:avLst/>
          </a:prstGeom>
          <a:solidFill>
            <a:srgbClr val="FFEFE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900"/>
              <a:buFont typeface="Arial"/>
              <a:buNone/>
              <a:tabLst/>
              <a:defRPr/>
            </a:pPr>
            <a:r>
              <a:rPr kumimoji="0" lang="en-US" sz="1900" b="0" i="0" u="none" strike="noStrike" kern="1200" cap="none" spc="0" normalizeH="0" baseline="0" noProof="0">
                <a:ln>
                  <a:noFill/>
                </a:ln>
                <a:solidFill>
                  <a:srgbClr val="000000"/>
                </a:solidFill>
                <a:effectLst/>
                <a:uLnTx/>
                <a:uFillTx/>
                <a:latin typeface="Arial"/>
                <a:ea typeface="Arial"/>
                <a:cs typeface="Arial"/>
                <a:sym typeface="Arial"/>
              </a:rPr>
              <a:t>Med Counts</a:t>
            </a:r>
            <a:endParaRPr kumimoji="0" sz="19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3" name="Google Shape;163;p10"/>
          <p:cNvSpPr/>
          <p:nvPr/>
        </p:nvSpPr>
        <p:spPr>
          <a:xfrm>
            <a:off x="6956500" y="1304633"/>
            <a:ext cx="1959600" cy="1101900"/>
          </a:xfrm>
          <a:prstGeom prst="ellipse">
            <a:avLst/>
          </a:prstGeom>
          <a:solidFill>
            <a:srgbClr val="FFEFE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900"/>
              <a:buFont typeface="Arial"/>
              <a:buNone/>
              <a:tabLst/>
              <a:defRPr/>
            </a:pPr>
            <a:r>
              <a:rPr kumimoji="0" lang="en-US" sz="1900" b="0" i="0" u="none" strike="noStrike" kern="1200" cap="none" spc="0" normalizeH="0" baseline="0" noProof="0">
                <a:ln>
                  <a:noFill/>
                </a:ln>
                <a:solidFill>
                  <a:srgbClr val="000000"/>
                </a:solidFill>
                <a:effectLst/>
                <a:uLnTx/>
                <a:uFillTx/>
                <a:latin typeface="Arial"/>
                <a:ea typeface="Arial"/>
                <a:cs typeface="Arial"/>
                <a:sym typeface="Arial"/>
              </a:rPr>
              <a:t>Refill Request History</a:t>
            </a:r>
            <a:endParaRPr kumimoji="0" sz="19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4" name="Google Shape;164;p10"/>
          <p:cNvSpPr/>
          <p:nvPr/>
        </p:nvSpPr>
        <p:spPr>
          <a:xfrm>
            <a:off x="528733" y="3225067"/>
            <a:ext cx="1959600" cy="1101900"/>
          </a:xfrm>
          <a:prstGeom prst="ellipse">
            <a:avLst/>
          </a:prstGeom>
          <a:solidFill>
            <a:srgbClr val="FFEFE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900"/>
              <a:buFont typeface="Arial"/>
              <a:buNone/>
              <a:tabLst/>
              <a:defRPr/>
            </a:pPr>
            <a:r>
              <a:rPr kumimoji="0" lang="en-US" sz="1900" b="0" i="0" u="none" strike="noStrike" kern="1200" cap="none" spc="0" normalizeH="0" baseline="0" noProof="0">
                <a:ln>
                  <a:noFill/>
                </a:ln>
                <a:solidFill>
                  <a:srgbClr val="000000"/>
                </a:solidFill>
                <a:effectLst/>
                <a:uLnTx/>
                <a:uFillTx/>
                <a:latin typeface="Arial"/>
                <a:ea typeface="Arial"/>
                <a:cs typeface="Arial"/>
                <a:sym typeface="Arial"/>
              </a:rPr>
              <a:t>PDMP</a:t>
            </a:r>
            <a:endParaRPr kumimoji="0" sz="19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5" name="Google Shape;165;p10"/>
          <p:cNvSpPr/>
          <p:nvPr/>
        </p:nvSpPr>
        <p:spPr>
          <a:xfrm>
            <a:off x="9282400" y="3225067"/>
            <a:ext cx="1959600" cy="1101900"/>
          </a:xfrm>
          <a:prstGeom prst="ellipse">
            <a:avLst/>
          </a:prstGeom>
          <a:solidFill>
            <a:srgbClr val="FFEFEF"/>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900"/>
              <a:buFont typeface="Arial"/>
              <a:buNone/>
              <a:tabLst/>
              <a:defRPr/>
            </a:pPr>
            <a:r>
              <a:rPr kumimoji="0" lang="en-US" sz="1900" b="0" i="0" u="none" strike="noStrike" kern="1200" cap="none" spc="0" normalizeH="0" baseline="0" noProof="0">
                <a:ln>
                  <a:noFill/>
                </a:ln>
                <a:solidFill>
                  <a:srgbClr val="000000"/>
                </a:solidFill>
                <a:effectLst/>
                <a:uLnTx/>
                <a:uFillTx/>
                <a:latin typeface="Arial"/>
                <a:ea typeface="Arial"/>
                <a:cs typeface="Arial"/>
                <a:sym typeface="Arial"/>
              </a:rPr>
              <a:t>Drug Testing</a:t>
            </a:r>
            <a:endParaRPr kumimoji="0" sz="1900" b="0" i="0" u="none" strike="noStrike" kern="1200" cap="none" spc="0" normalizeH="0" baseline="0" noProof="0">
              <a:ln>
                <a:noFill/>
              </a:ln>
              <a:solidFill>
                <a:srgbClr val="000000"/>
              </a:solidFill>
              <a:effectLst/>
              <a:uLnTx/>
              <a:uFillTx/>
              <a:latin typeface="Arial"/>
              <a:ea typeface="Arial"/>
              <a:cs typeface="Arial"/>
              <a:sym typeface="Arial"/>
            </a:endParaRPr>
          </a:p>
        </p:txBody>
      </p:sp>
      <p:cxnSp>
        <p:nvCxnSpPr>
          <p:cNvPr id="166" name="Google Shape;166;p10"/>
          <p:cNvCxnSpPr>
            <a:stCxn id="162" idx="4"/>
            <a:endCxn id="160" idx="0"/>
          </p:cNvCxnSpPr>
          <p:nvPr/>
        </p:nvCxnSpPr>
        <p:spPr>
          <a:xfrm>
            <a:off x="5749000" y="1714400"/>
            <a:ext cx="0" cy="1510800"/>
          </a:xfrm>
          <a:prstGeom prst="straightConnector1">
            <a:avLst/>
          </a:prstGeom>
          <a:noFill/>
          <a:ln w="9525" cap="flat" cmpd="sng">
            <a:solidFill>
              <a:schemeClr val="dk2"/>
            </a:solidFill>
            <a:prstDash val="solid"/>
            <a:round/>
            <a:headEnd type="none" w="sm" len="sm"/>
            <a:tailEnd type="none" w="sm" len="sm"/>
          </a:ln>
        </p:spPr>
      </p:cxnSp>
      <p:sp>
        <p:nvSpPr>
          <p:cNvPr id="167" name="Google Shape;167;p10"/>
          <p:cNvSpPr/>
          <p:nvPr/>
        </p:nvSpPr>
        <p:spPr>
          <a:xfrm>
            <a:off x="2648967" y="3286267"/>
            <a:ext cx="1959600" cy="979500"/>
          </a:xfrm>
          <a:prstGeom prst="curvedLeftArrow">
            <a:avLst>
              <a:gd name="adj1" fmla="val 25000"/>
              <a:gd name="adj2" fmla="val 50000"/>
              <a:gd name="adj3" fmla="val 25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900"/>
              <a:buFont typeface="Arial"/>
              <a:buNone/>
              <a:tabLst/>
              <a:defRPr/>
            </a:pPr>
            <a:endParaRPr kumimoji="0" sz="19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8" name="Google Shape;168;p10"/>
          <p:cNvSpPr/>
          <p:nvPr/>
        </p:nvSpPr>
        <p:spPr>
          <a:xfrm>
            <a:off x="6956500" y="3286267"/>
            <a:ext cx="1959600" cy="979500"/>
          </a:xfrm>
          <a:prstGeom prst="curvedRightArrow">
            <a:avLst>
              <a:gd name="adj1" fmla="val 25000"/>
              <a:gd name="adj2" fmla="val 50000"/>
              <a:gd name="adj3" fmla="val 25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900"/>
              <a:buFont typeface="Arial"/>
              <a:buNone/>
              <a:tabLst/>
              <a:defRPr/>
            </a:pPr>
            <a:endParaRPr kumimoji="0" sz="19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9" name="Google Shape;169;p10"/>
          <p:cNvSpPr/>
          <p:nvPr/>
        </p:nvSpPr>
        <p:spPr>
          <a:xfrm>
            <a:off x="5259200" y="4449533"/>
            <a:ext cx="979500" cy="602400"/>
          </a:xfrm>
          <a:prstGeom prst="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900"/>
              <a:buFont typeface="Arial"/>
              <a:buNone/>
              <a:tabLst/>
              <a:defRPr/>
            </a:pPr>
            <a:endParaRPr kumimoji="0" sz="19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70" name="Google Shape;170;p10"/>
          <p:cNvSpPr/>
          <p:nvPr/>
        </p:nvSpPr>
        <p:spPr>
          <a:xfrm>
            <a:off x="4769200" y="5085900"/>
            <a:ext cx="1959600" cy="979500"/>
          </a:xfrm>
          <a:prstGeom prst="roundRect">
            <a:avLst>
              <a:gd name="adj" fmla="val 16667"/>
            </a:avLst>
          </a:prstGeom>
          <a:solidFill>
            <a:srgbClr val="DF8C8C"/>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900"/>
              <a:buFont typeface="Arial"/>
              <a:buNone/>
              <a:tabLst/>
              <a:defRPr/>
            </a:pPr>
            <a:r>
              <a:rPr kumimoji="0" lang="en-US" sz="1900" b="0" i="0" u="none" strike="noStrike" kern="1200" cap="none" spc="0" normalizeH="0" baseline="0" noProof="0">
                <a:ln>
                  <a:noFill/>
                </a:ln>
                <a:solidFill>
                  <a:srgbClr val="000000"/>
                </a:solidFill>
                <a:effectLst/>
                <a:uLnTx/>
                <a:uFillTx/>
                <a:latin typeface="Arial"/>
                <a:ea typeface="Arial"/>
                <a:cs typeface="Arial"/>
                <a:sym typeface="Arial"/>
              </a:rPr>
              <a:t>Tiered Refill &amp; Visit Workflow</a:t>
            </a:r>
            <a:endParaRPr kumimoji="0" sz="1900" b="0" i="0" u="none" strike="noStrike" kern="1200" cap="none" spc="0" normalizeH="0" baseline="0" noProof="0">
              <a:ln>
                <a:noFill/>
              </a:ln>
              <a:solidFill>
                <a:srgbClr val="000000"/>
              </a:solidFill>
              <a:effectLst/>
              <a:uLnTx/>
              <a:uFillTx/>
              <a:latin typeface="Arial"/>
              <a:ea typeface="Arial"/>
              <a:cs typeface="Arial"/>
              <a:sym typeface="Arial"/>
            </a:endParaRPr>
          </a:p>
        </p:txBody>
      </p:sp>
      <p:cxnSp>
        <p:nvCxnSpPr>
          <p:cNvPr id="171" name="Google Shape;171;p10"/>
          <p:cNvCxnSpPr>
            <a:stCxn id="161" idx="4"/>
            <a:endCxn id="160" idx="1"/>
          </p:cNvCxnSpPr>
          <p:nvPr/>
        </p:nvCxnSpPr>
        <p:spPr>
          <a:xfrm>
            <a:off x="3468133" y="2406533"/>
            <a:ext cx="1301100" cy="1369500"/>
          </a:xfrm>
          <a:prstGeom prst="straightConnector1">
            <a:avLst/>
          </a:prstGeom>
          <a:noFill/>
          <a:ln w="9525" cap="flat" cmpd="sng">
            <a:solidFill>
              <a:schemeClr val="dk2"/>
            </a:solidFill>
            <a:prstDash val="solid"/>
            <a:round/>
            <a:headEnd type="none" w="sm" len="sm"/>
            <a:tailEnd type="triangle" w="med" len="med"/>
          </a:ln>
        </p:spPr>
      </p:cxnSp>
      <p:cxnSp>
        <p:nvCxnSpPr>
          <p:cNvPr id="172" name="Google Shape;172;p10"/>
          <p:cNvCxnSpPr>
            <a:stCxn id="162" idx="4"/>
            <a:endCxn id="160" idx="0"/>
          </p:cNvCxnSpPr>
          <p:nvPr/>
        </p:nvCxnSpPr>
        <p:spPr>
          <a:xfrm>
            <a:off x="5749000" y="1714400"/>
            <a:ext cx="0" cy="1510800"/>
          </a:xfrm>
          <a:prstGeom prst="straightConnector1">
            <a:avLst/>
          </a:prstGeom>
          <a:noFill/>
          <a:ln w="9525" cap="flat" cmpd="sng">
            <a:solidFill>
              <a:schemeClr val="dk2"/>
            </a:solidFill>
            <a:prstDash val="solid"/>
            <a:round/>
            <a:headEnd type="none" w="sm" len="sm"/>
            <a:tailEnd type="triangle" w="med" len="med"/>
          </a:ln>
        </p:spPr>
      </p:cxnSp>
      <p:cxnSp>
        <p:nvCxnSpPr>
          <p:cNvPr id="173" name="Google Shape;173;p10"/>
          <p:cNvCxnSpPr>
            <a:stCxn id="163" idx="4"/>
            <a:endCxn id="160" idx="3"/>
          </p:cNvCxnSpPr>
          <p:nvPr/>
        </p:nvCxnSpPr>
        <p:spPr>
          <a:xfrm flipH="1">
            <a:off x="6728800" y="2406533"/>
            <a:ext cx="1207500" cy="1369500"/>
          </a:xfrm>
          <a:prstGeom prst="straightConnector1">
            <a:avLst/>
          </a:prstGeom>
          <a:noFill/>
          <a:ln w="9525" cap="flat" cmpd="sng">
            <a:solidFill>
              <a:schemeClr val="dk2"/>
            </a:solidFill>
            <a:prstDash val="solid"/>
            <a:round/>
            <a:headEnd type="none" w="sm" len="sm"/>
            <a:tailEnd type="triangle" w="med" len="med"/>
          </a:ln>
        </p:spPr>
      </p:cxnSp>
      <p:sp>
        <p:nvSpPr>
          <p:cNvPr id="174" name="Google Shape;174;p10"/>
          <p:cNvSpPr txBox="1">
            <a:spLocks noGrp="1"/>
          </p:cNvSpPr>
          <p:nvPr>
            <p:ph type="title" idx="4294967295"/>
          </p:nvPr>
        </p:nvSpPr>
        <p:spPr>
          <a:xfrm>
            <a:off x="7037688" y="5206701"/>
            <a:ext cx="4764088" cy="428625"/>
          </a:xfrm>
          <a:prstGeom prst="rect">
            <a:avLst/>
          </a:prstGeom>
          <a:noFill/>
          <a:ln>
            <a:noFill/>
          </a:ln>
        </p:spPr>
        <p:txBody>
          <a:bodyPr spcFirstLastPara="1" wrap="square" lIns="91425" tIns="45700" rIns="91425" bIns="45700" anchor="ctr" anchorCtr="0">
            <a:noAutofit/>
          </a:bodyPr>
          <a:lstStyle/>
          <a:p>
            <a:pPr>
              <a:lnSpc>
                <a:spcPct val="90000"/>
              </a:lnSpc>
              <a:buSzPts val="4400"/>
            </a:pPr>
            <a:r>
              <a:rPr lang="en-US" sz="3600">
                <a:cs typeface="Helvetica"/>
              </a:rPr>
              <a:t>Universal Precautions in Opioid Prescribing</a:t>
            </a:r>
          </a:p>
        </p:txBody>
      </p:sp>
      <p:sp>
        <p:nvSpPr>
          <p:cNvPr id="2" name="TextBox 1">
            <a:extLst>
              <a:ext uri="{FF2B5EF4-FFF2-40B4-BE49-F238E27FC236}">
                <a16:creationId xmlns:a16="http://schemas.microsoft.com/office/drawing/2014/main" id="{3282D943-4470-08C6-69F7-997BB525BE89}"/>
              </a:ext>
            </a:extLst>
          </p:cNvPr>
          <p:cNvSpPr txBox="1"/>
          <p:nvPr/>
        </p:nvSpPr>
        <p:spPr>
          <a:xfrm>
            <a:off x="532693" y="4695607"/>
            <a:ext cx="1784411" cy="1754326"/>
          </a:xfrm>
          <a:prstGeom prst="rect">
            <a:avLst/>
          </a:prstGeom>
          <a:noFill/>
          <a:ln>
            <a:solidFill>
              <a:srgbClr val="FF0000"/>
            </a:solidFill>
          </a:ln>
        </p:spPr>
        <p:txBody>
          <a:bodyPr wrap="square" lIns="91440" tIns="45720" rIns="91440" bIns="45720" rtlCol="0" anchor="t">
            <a:spAutoFit/>
          </a:bodyPr>
          <a:lstStyle/>
          <a:p>
            <a:pPr algn="ctr">
              <a:defRPr/>
            </a:pPr>
            <a:r>
              <a:rPr kumimoji="0" lang="en-US" sz="1800" b="0" i="0" u="none" strike="noStrike" kern="1200" cap="none" spc="0" normalizeH="0" baseline="0" noProof="0">
                <a:ln>
                  <a:noFill/>
                </a:ln>
                <a:solidFill>
                  <a:schemeClr val="tx2"/>
                </a:solidFill>
                <a:effectLst/>
                <a:uLnTx/>
                <a:uFillTx/>
                <a:latin typeface="+mj-lt"/>
                <a:ea typeface="+mn-ea"/>
                <a:cs typeface="+mn-cs"/>
              </a:rPr>
              <a:t>Structure as Risk Mitigation </a:t>
            </a:r>
            <a:r>
              <a:rPr lang="en-US">
                <a:solidFill>
                  <a:schemeClr val="tx2"/>
                </a:solidFill>
                <a:latin typeface="+mj-lt"/>
              </a:rPr>
              <a:t>Prevention AND as Therapeutic Intervention</a:t>
            </a:r>
            <a:endParaRPr lang="en-US"/>
          </a:p>
        </p:txBody>
      </p:sp>
      <p:sp>
        <p:nvSpPr>
          <p:cNvPr id="3" name="TextBox 2">
            <a:extLst>
              <a:ext uri="{FF2B5EF4-FFF2-40B4-BE49-F238E27FC236}">
                <a16:creationId xmlns:a16="http://schemas.microsoft.com/office/drawing/2014/main" id="{68932A6F-F81F-C9B1-8390-70DF5415D327}"/>
              </a:ext>
            </a:extLst>
          </p:cNvPr>
          <p:cNvSpPr txBox="1"/>
          <p:nvPr/>
        </p:nvSpPr>
        <p:spPr>
          <a:xfrm>
            <a:off x="9332872" y="595924"/>
            <a:ext cx="2468358" cy="1877437"/>
          </a:xfrm>
          <a:prstGeom prst="rect">
            <a:avLst/>
          </a:prstGeom>
          <a:no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a:r>
              <a:rPr lang="en-US" sz="1400" baseline="0">
                <a:solidFill>
                  <a:srgbClr val="000000"/>
                </a:solidFill>
                <a:latin typeface="Century Gothic"/>
                <a:ea typeface="Segoe UI"/>
                <a:cs typeface="Segoe UI"/>
              </a:rPr>
              <a:t>ORT-OUD is a risk tool for INITIATION.  Use other tools or assessments during monitoring.</a:t>
            </a:r>
            <a:r>
              <a:rPr lang="en-US" sz="1400">
                <a:latin typeface="Century Gothic"/>
                <a:ea typeface="Segoe UI"/>
                <a:cs typeface="Segoe UI"/>
              </a:rPr>
              <a:t>​</a:t>
            </a:r>
            <a:endParaRPr lang="en-US"/>
          </a:p>
          <a:p>
            <a:pPr algn="ctr" rtl="0"/>
            <a:r>
              <a:rPr lang="en-US" sz="1400" baseline="0">
                <a:solidFill>
                  <a:srgbClr val="000000"/>
                </a:solidFill>
                <a:latin typeface="Century Gothic"/>
                <a:ea typeface="Segoe UI"/>
                <a:cs typeface="Segoe UI"/>
              </a:rPr>
              <a:t>No screening tools validated in cancer pain population.</a:t>
            </a:r>
          </a:p>
          <a:p>
            <a:pPr algn="ctr"/>
            <a:endParaRPr lang="en-US">
              <a:latin typeface="Trade Gothic Next Light"/>
            </a:endParaRPr>
          </a:p>
        </p:txBody>
      </p:sp>
      <p:sp>
        <p:nvSpPr>
          <p:cNvPr id="4" name="TextBox 3">
            <a:extLst>
              <a:ext uri="{FF2B5EF4-FFF2-40B4-BE49-F238E27FC236}">
                <a16:creationId xmlns:a16="http://schemas.microsoft.com/office/drawing/2014/main" id="{A9DECDD2-0558-D16D-19E1-54168E51D7E9}"/>
              </a:ext>
            </a:extLst>
          </p:cNvPr>
          <p:cNvSpPr txBox="1"/>
          <p:nvPr/>
        </p:nvSpPr>
        <p:spPr>
          <a:xfrm>
            <a:off x="8890267" y="6330027"/>
            <a:ext cx="274319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Figure by author</a:t>
            </a:r>
          </a:p>
        </p:txBody>
      </p:sp>
    </p:spTree>
    <p:extLst>
      <p:ext uri="{BB962C8B-B14F-4D97-AF65-F5344CB8AC3E}">
        <p14:creationId xmlns:p14="http://schemas.microsoft.com/office/powerpoint/2010/main" val="10551398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table with numbers and text&#10;&#10;AI-generated content may be incorrect.">
            <a:extLst>
              <a:ext uri="{FF2B5EF4-FFF2-40B4-BE49-F238E27FC236}">
                <a16:creationId xmlns:a16="http://schemas.microsoft.com/office/drawing/2014/main" id="{FD7388EB-B6AE-B853-C5B5-988B9B775FF4}"/>
              </a:ext>
            </a:extLst>
          </p:cNvPr>
          <p:cNvPicPr>
            <a:picLocks noGrp="1" noChangeAspect="1"/>
          </p:cNvPicPr>
          <p:nvPr>
            <p:ph idx="1"/>
          </p:nvPr>
        </p:nvPicPr>
        <p:blipFill>
          <a:blip r:embed="rId3"/>
          <a:stretch>
            <a:fillRect/>
          </a:stretch>
        </p:blipFill>
        <p:spPr>
          <a:xfrm>
            <a:off x="1879294" y="977291"/>
            <a:ext cx="8438297" cy="4899757"/>
          </a:xfrm>
        </p:spPr>
      </p:pic>
      <p:sp>
        <p:nvSpPr>
          <p:cNvPr id="3" name="Title 2">
            <a:extLst>
              <a:ext uri="{FF2B5EF4-FFF2-40B4-BE49-F238E27FC236}">
                <a16:creationId xmlns:a16="http://schemas.microsoft.com/office/drawing/2014/main" id="{053AACCB-4586-5DD7-AE91-450E29ACBDD5}"/>
              </a:ext>
            </a:extLst>
          </p:cNvPr>
          <p:cNvSpPr>
            <a:spLocks noGrp="1"/>
          </p:cNvSpPr>
          <p:nvPr>
            <p:ph type="title"/>
          </p:nvPr>
        </p:nvSpPr>
        <p:spPr/>
        <p:txBody>
          <a:bodyPr/>
          <a:lstStyle/>
          <a:p>
            <a:endParaRPr lang="en-US"/>
          </a:p>
        </p:txBody>
      </p:sp>
      <p:sp>
        <p:nvSpPr>
          <p:cNvPr id="2" name="TextBox 1">
            <a:extLst>
              <a:ext uri="{FF2B5EF4-FFF2-40B4-BE49-F238E27FC236}">
                <a16:creationId xmlns:a16="http://schemas.microsoft.com/office/drawing/2014/main" id="{08745854-5AC2-D2A0-5F2F-9B4DB35CA1BD}"/>
              </a:ext>
            </a:extLst>
          </p:cNvPr>
          <p:cNvSpPr txBox="1"/>
          <p:nvPr/>
        </p:nvSpPr>
        <p:spPr>
          <a:xfrm>
            <a:off x="2863223" y="5984882"/>
            <a:ext cx="613523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ea typeface="+mn-lt"/>
                <a:cs typeface="+mn-lt"/>
              </a:rPr>
              <a:t>Figure by Center to Advance Palliative Care. </a:t>
            </a:r>
            <a:r>
              <a:rPr lang="en-US" sz="1000">
                <a:solidFill>
                  <a:srgbClr val="000000"/>
                </a:solidFill>
                <a:ea typeface="+mn-lt"/>
                <a:cs typeface="+mn-lt"/>
              </a:rPr>
              <a:t>Retrieved from </a:t>
            </a:r>
            <a:r>
              <a:rPr lang="en-US" sz="1000">
                <a:solidFill>
                  <a:srgbClr val="0000EE"/>
                </a:solidFill>
                <a:ea typeface="+mn-lt"/>
                <a:cs typeface="+mn-lt"/>
                <a:hlinkClick r:id="rId4"/>
              </a:rPr>
              <a:t>https://media.capc.org/on-demand/slides/CAPC_COPY_Master_Session.pdf.</a:t>
            </a:r>
            <a:r>
              <a:rPr lang="en-US" sz="1000">
                <a:solidFill>
                  <a:srgbClr val="000000"/>
                </a:solidFill>
                <a:ea typeface="+mn-lt"/>
                <a:cs typeface="+mn-lt"/>
              </a:rPr>
              <a:t>.</a:t>
            </a:r>
            <a:r>
              <a:rPr lang="en-US" sz="1000">
                <a:ea typeface="+mn-lt"/>
                <a:cs typeface="+mn-lt"/>
              </a:rPr>
              <a:t> Accessed on April 10, 2026.</a:t>
            </a:r>
            <a:endParaRPr lang="en-US" sz="1000"/>
          </a:p>
        </p:txBody>
      </p:sp>
      <p:sp>
        <p:nvSpPr>
          <p:cNvPr id="6" name="Star: 5 Points 5">
            <a:extLst>
              <a:ext uri="{FF2B5EF4-FFF2-40B4-BE49-F238E27FC236}">
                <a16:creationId xmlns:a16="http://schemas.microsoft.com/office/drawing/2014/main" id="{DAB64B89-D361-F965-91F5-661A715CC90D}"/>
              </a:ext>
            </a:extLst>
          </p:cNvPr>
          <p:cNvSpPr/>
          <p:nvPr/>
        </p:nvSpPr>
        <p:spPr>
          <a:xfrm>
            <a:off x="1110583" y="3623052"/>
            <a:ext cx="914400" cy="91440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841410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B1163FB-3B63-6D8B-BCF2-381D4F262FAA}"/>
              </a:ext>
            </a:extLst>
          </p:cNvPr>
          <p:cNvSpPr>
            <a:spLocks noGrp="1"/>
          </p:cNvSpPr>
          <p:nvPr>
            <p:ph idx="1"/>
          </p:nvPr>
        </p:nvSpPr>
        <p:spPr/>
        <p:txBody>
          <a:bodyPr vert="horz" lIns="91440" tIns="45720" rIns="91440" bIns="45720" rtlCol="0" anchor="t">
            <a:normAutofit/>
          </a:bodyPr>
          <a:lstStyle/>
          <a:p>
            <a:r>
              <a:rPr lang="en-US"/>
              <a:t>Not all are validated in palliative care </a:t>
            </a:r>
          </a:p>
          <a:p>
            <a:r>
              <a:rPr lang="en-US"/>
              <a:t>There is still a need for complex decision making that is personalized, considers health equity, and utilizes clinical judgement and evidence-based medicine</a:t>
            </a:r>
          </a:p>
          <a:p>
            <a:r>
              <a:rPr lang="en-US"/>
              <a:t>We need to still complete a thorough substance use history </a:t>
            </a:r>
          </a:p>
          <a:p>
            <a:r>
              <a:rPr lang="en-US"/>
              <a:t>We do not police or punish patients</a:t>
            </a:r>
          </a:p>
          <a:p>
            <a:r>
              <a:rPr lang="en-US"/>
              <a:t>Use opioid screening for OUD</a:t>
            </a:r>
            <a:r>
              <a:rPr lang="en-US" b="1"/>
              <a:t> prior to initiation</a:t>
            </a:r>
            <a:r>
              <a:rPr lang="en-US"/>
              <a:t> of therapy and at </a:t>
            </a:r>
            <a:r>
              <a:rPr lang="en-US" b="1"/>
              <a:t>random intervals </a:t>
            </a:r>
            <a:r>
              <a:rPr lang="en-US"/>
              <a:t>while on opioid therapy</a:t>
            </a:r>
          </a:p>
          <a:p>
            <a:endParaRPr lang="en-US"/>
          </a:p>
          <a:p>
            <a:endParaRPr lang="en-US"/>
          </a:p>
          <a:p>
            <a:endParaRPr lang="en-US"/>
          </a:p>
          <a:p>
            <a:endParaRPr lang="en-US"/>
          </a:p>
          <a:p>
            <a:pPr lvl="1" indent="-285750">
              <a:buFont typeface="Courier New" panose="020B0604020202020204" pitchFamily="34" charset="0"/>
              <a:buChar char="o"/>
            </a:pPr>
            <a:endParaRPr lang="en-US"/>
          </a:p>
        </p:txBody>
      </p:sp>
      <p:sp>
        <p:nvSpPr>
          <p:cNvPr id="2" name="Title 1">
            <a:extLst>
              <a:ext uri="{FF2B5EF4-FFF2-40B4-BE49-F238E27FC236}">
                <a16:creationId xmlns:a16="http://schemas.microsoft.com/office/drawing/2014/main" id="{E54DEC1E-D28F-B9B0-F454-53EF062B9339}"/>
              </a:ext>
            </a:extLst>
          </p:cNvPr>
          <p:cNvSpPr>
            <a:spLocks noGrp="1"/>
          </p:cNvSpPr>
          <p:nvPr>
            <p:ph type="title"/>
          </p:nvPr>
        </p:nvSpPr>
        <p:spPr/>
        <p:txBody>
          <a:bodyPr/>
          <a:lstStyle/>
          <a:p>
            <a:r>
              <a:rPr lang="en-US">
                <a:latin typeface="Georgia"/>
              </a:rPr>
              <a:t>Screening Tools</a:t>
            </a:r>
            <a:r>
              <a:rPr lang="en-US" b="0" baseline="30000">
                <a:latin typeface="Georgia"/>
              </a:rPr>
              <a:t>43</a:t>
            </a:r>
            <a:endParaRPr lang="en-US" b="0" baseline="30000"/>
          </a:p>
        </p:txBody>
      </p:sp>
    </p:spTree>
    <p:extLst>
      <p:ext uri="{BB962C8B-B14F-4D97-AF65-F5344CB8AC3E}">
        <p14:creationId xmlns:p14="http://schemas.microsoft.com/office/powerpoint/2010/main" val="23599449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7B8C7-696C-7F6B-6C66-B39ED2D5BA8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D19EA7-494B-19B8-537B-1986E2497C4F}"/>
              </a:ext>
            </a:extLst>
          </p:cNvPr>
          <p:cNvSpPr>
            <a:spLocks noGrp="1"/>
          </p:cNvSpPr>
          <p:nvPr>
            <p:ph idx="1"/>
          </p:nvPr>
        </p:nvSpPr>
        <p:spPr/>
        <p:txBody>
          <a:bodyPr vert="horz" lIns="91440" tIns="45720" rIns="91440" bIns="45720" rtlCol="0" anchor="t">
            <a:normAutofit/>
          </a:bodyPr>
          <a:lstStyle/>
          <a:p>
            <a:endParaRPr lang="en-US"/>
          </a:p>
          <a:p>
            <a:pPr lvl="1" indent="-285750">
              <a:buFont typeface="Courier New" panose="020B0604020202020204" pitchFamily="34" charset="0"/>
              <a:buChar char="o"/>
            </a:pPr>
            <a:endParaRPr lang="en-US"/>
          </a:p>
        </p:txBody>
      </p:sp>
      <p:sp>
        <p:nvSpPr>
          <p:cNvPr id="2" name="Title 1">
            <a:extLst>
              <a:ext uri="{FF2B5EF4-FFF2-40B4-BE49-F238E27FC236}">
                <a16:creationId xmlns:a16="http://schemas.microsoft.com/office/drawing/2014/main" id="{6985EDA4-B319-6EAE-D87D-406D9FD2F05C}"/>
              </a:ext>
            </a:extLst>
          </p:cNvPr>
          <p:cNvSpPr>
            <a:spLocks noGrp="1"/>
          </p:cNvSpPr>
          <p:nvPr>
            <p:ph type="title"/>
          </p:nvPr>
        </p:nvSpPr>
        <p:spPr>
          <a:xfrm>
            <a:off x="838200" y="365125"/>
            <a:ext cx="4146431" cy="1555600"/>
          </a:xfrm>
        </p:spPr>
        <p:txBody>
          <a:bodyPr/>
          <a:lstStyle/>
          <a:p>
            <a:r>
              <a:rPr lang="en-US">
                <a:latin typeface="Georgia"/>
              </a:rPr>
              <a:t>Screening: How to Identify Opioid Use Disorder Behaviors</a:t>
            </a:r>
          </a:p>
        </p:txBody>
      </p:sp>
      <p:pic>
        <p:nvPicPr>
          <p:cNvPr id="7" name="Content Placeholder 3" descr="A screenshot of a medical report&#10;&#10;AI-generated content may be incorrect.">
            <a:extLst>
              <a:ext uri="{FF2B5EF4-FFF2-40B4-BE49-F238E27FC236}">
                <a16:creationId xmlns:a16="http://schemas.microsoft.com/office/drawing/2014/main" id="{D18752EF-E8D9-0BF0-5FE8-0B26DE091F3E}"/>
              </a:ext>
            </a:extLst>
          </p:cNvPr>
          <p:cNvPicPr>
            <a:picLocks noChangeAspect="1"/>
          </p:cNvPicPr>
          <p:nvPr/>
        </p:nvPicPr>
        <p:blipFill>
          <a:blip r:embed="rId2"/>
          <a:stretch>
            <a:fillRect/>
          </a:stretch>
        </p:blipFill>
        <p:spPr>
          <a:xfrm>
            <a:off x="5156825" y="233413"/>
            <a:ext cx="4879403" cy="5940444"/>
          </a:xfrm>
          <a:prstGeom prst="rect">
            <a:avLst/>
          </a:prstGeom>
        </p:spPr>
      </p:pic>
      <p:sp>
        <p:nvSpPr>
          <p:cNvPr id="8" name="TextBox 7">
            <a:extLst>
              <a:ext uri="{FF2B5EF4-FFF2-40B4-BE49-F238E27FC236}">
                <a16:creationId xmlns:a16="http://schemas.microsoft.com/office/drawing/2014/main" id="{CE0A1CA9-12F3-53A8-21D5-4DFED12185C5}"/>
              </a:ext>
            </a:extLst>
          </p:cNvPr>
          <p:cNvSpPr txBox="1"/>
          <p:nvPr/>
        </p:nvSpPr>
        <p:spPr>
          <a:xfrm>
            <a:off x="4986612" y="6173616"/>
            <a:ext cx="537868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ea typeface="+mn-lt"/>
                <a:cs typeface="+mn-lt"/>
              </a:rPr>
              <a:t>Table by Chou et al., retrieved from doi:10.1016/j.jpain.2008.10.008 on May 3,2026.</a:t>
            </a:r>
            <a:r>
              <a:rPr lang="en-US" sz="1000" baseline="30000">
                <a:ea typeface="+mn-lt"/>
                <a:cs typeface="+mn-lt"/>
              </a:rPr>
              <a:t>44</a:t>
            </a:r>
            <a:endParaRPr lang="en-US" sz="1000" baseline="30000"/>
          </a:p>
        </p:txBody>
      </p:sp>
      <p:sp>
        <p:nvSpPr>
          <p:cNvPr id="9" name="Star: 5 Points 8">
            <a:extLst>
              <a:ext uri="{FF2B5EF4-FFF2-40B4-BE49-F238E27FC236}">
                <a16:creationId xmlns:a16="http://schemas.microsoft.com/office/drawing/2014/main" id="{190ACC93-D160-E7B8-BE0D-4888F7F5FEC7}"/>
              </a:ext>
            </a:extLst>
          </p:cNvPr>
          <p:cNvSpPr/>
          <p:nvPr/>
        </p:nvSpPr>
        <p:spPr>
          <a:xfrm>
            <a:off x="10821346" y="232065"/>
            <a:ext cx="914400" cy="91440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7721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A1D9D-B298-9F29-7009-FE0CC8014141}"/>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5897E8F-A8B6-F7EF-EA22-63A22D800B19}"/>
              </a:ext>
            </a:extLst>
          </p:cNvPr>
          <p:cNvSpPr txBox="1"/>
          <p:nvPr/>
        </p:nvSpPr>
        <p:spPr>
          <a:xfrm>
            <a:off x="9005043" y="3123949"/>
            <a:ext cx="2743200" cy="2308324"/>
          </a:xfrm>
          <a:prstGeom prst="rect">
            <a:avLst/>
          </a:prstGeom>
          <a:noFill/>
          <a:ln>
            <a:solidFill>
              <a:schemeClr val="accent1">
                <a:lumMod val="75000"/>
              </a:schemeClr>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Note: the revised ORT removes preadolescent sexual abuse and all sex-based weighting on the basis of new evidence from original ORT</a:t>
            </a:r>
          </a:p>
        </p:txBody>
      </p:sp>
      <p:sp>
        <p:nvSpPr>
          <p:cNvPr id="7" name="Star: 5 Points 6">
            <a:extLst>
              <a:ext uri="{FF2B5EF4-FFF2-40B4-BE49-F238E27FC236}">
                <a16:creationId xmlns:a16="http://schemas.microsoft.com/office/drawing/2014/main" id="{060F3288-07C3-5582-D0B1-452A0F2684C1}"/>
              </a:ext>
            </a:extLst>
          </p:cNvPr>
          <p:cNvSpPr/>
          <p:nvPr/>
        </p:nvSpPr>
        <p:spPr>
          <a:xfrm>
            <a:off x="10839085" y="134225"/>
            <a:ext cx="914400" cy="91440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screenshot of a medical survey&#10;&#10;AI-generated content may be incorrect.">
            <a:extLst>
              <a:ext uri="{FF2B5EF4-FFF2-40B4-BE49-F238E27FC236}">
                <a16:creationId xmlns:a16="http://schemas.microsoft.com/office/drawing/2014/main" id="{6D1A2951-286D-96ED-E9A4-951CF997BBCC}"/>
              </a:ext>
            </a:extLst>
          </p:cNvPr>
          <p:cNvPicPr>
            <a:picLocks noChangeAspect="1"/>
          </p:cNvPicPr>
          <p:nvPr/>
        </p:nvPicPr>
        <p:blipFill>
          <a:blip r:embed="rId3"/>
          <a:stretch>
            <a:fillRect/>
          </a:stretch>
        </p:blipFill>
        <p:spPr>
          <a:xfrm>
            <a:off x="3014733" y="136587"/>
            <a:ext cx="5734635" cy="5638993"/>
          </a:xfrm>
          <a:prstGeom prst="rect">
            <a:avLst/>
          </a:prstGeom>
        </p:spPr>
      </p:pic>
      <p:sp>
        <p:nvSpPr>
          <p:cNvPr id="8" name="TextBox 7">
            <a:extLst>
              <a:ext uri="{FF2B5EF4-FFF2-40B4-BE49-F238E27FC236}">
                <a16:creationId xmlns:a16="http://schemas.microsoft.com/office/drawing/2014/main" id="{11B2F040-D36B-180E-14D8-7AF1D171EC55}"/>
              </a:ext>
            </a:extLst>
          </p:cNvPr>
          <p:cNvSpPr txBox="1"/>
          <p:nvPr/>
        </p:nvSpPr>
        <p:spPr>
          <a:xfrm>
            <a:off x="3010449" y="5878286"/>
            <a:ext cx="5746751"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Figure by Cheatle et al., retrieved from </a:t>
            </a:r>
            <a:r>
              <a:rPr lang="en-US" sz="1000">
                <a:solidFill>
                  <a:srgbClr val="000000"/>
                </a:solidFill>
                <a:ea typeface="+mn-lt"/>
                <a:cs typeface="+mn-lt"/>
              </a:rPr>
              <a:t>doi:10.1016/j.jpain.2019.01.011 on May 3,2026.</a:t>
            </a:r>
            <a:r>
              <a:rPr lang="en-US" sz="1000" baseline="30000">
                <a:solidFill>
                  <a:srgbClr val="000000"/>
                </a:solidFill>
                <a:ea typeface="+mn-lt"/>
                <a:cs typeface="+mn-lt"/>
              </a:rPr>
              <a:t>39 </a:t>
            </a:r>
            <a:endParaRPr lang="en-US" sz="1000" baseline="30000">
              <a:solidFill>
                <a:srgbClr val="000000"/>
              </a:solidFill>
            </a:endParaRPr>
          </a:p>
        </p:txBody>
      </p:sp>
      <p:sp>
        <p:nvSpPr>
          <p:cNvPr id="10" name="TextBox 9">
            <a:extLst>
              <a:ext uri="{FF2B5EF4-FFF2-40B4-BE49-F238E27FC236}">
                <a16:creationId xmlns:a16="http://schemas.microsoft.com/office/drawing/2014/main" id="{B074CAAC-0ED5-EFB9-C836-C7A916E6100F}"/>
              </a:ext>
            </a:extLst>
          </p:cNvPr>
          <p:cNvSpPr txBox="1"/>
          <p:nvPr/>
        </p:nvSpPr>
        <p:spPr>
          <a:xfrm>
            <a:off x="117527" y="760892"/>
            <a:ext cx="27432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a:t>Revised ORT</a:t>
            </a:r>
          </a:p>
        </p:txBody>
      </p:sp>
    </p:spTree>
    <p:extLst>
      <p:ext uri="{BB962C8B-B14F-4D97-AF65-F5344CB8AC3E}">
        <p14:creationId xmlns:p14="http://schemas.microsoft.com/office/powerpoint/2010/main" val="6405729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EE53FC-8C76-EFD2-B016-9FDF157DFCDD}"/>
              </a:ext>
            </a:extLst>
          </p:cNvPr>
          <p:cNvSpPr>
            <a:spLocks noGrp="1"/>
          </p:cNvSpPr>
          <p:nvPr>
            <p:ph type="title"/>
          </p:nvPr>
        </p:nvSpPr>
        <p:spPr/>
        <p:txBody>
          <a:bodyPr/>
          <a:lstStyle/>
          <a:p>
            <a:endParaRPr lang="en-US"/>
          </a:p>
        </p:txBody>
      </p:sp>
      <p:pic>
        <p:nvPicPr>
          <p:cNvPr id="2" name="Picture 1" descr="A screenshot of a survey&#10;&#10;AI-generated content may be incorrect.">
            <a:extLst>
              <a:ext uri="{FF2B5EF4-FFF2-40B4-BE49-F238E27FC236}">
                <a16:creationId xmlns:a16="http://schemas.microsoft.com/office/drawing/2014/main" id="{F3466281-99A0-AFE0-FAF4-E2DDEC9E55DF}"/>
              </a:ext>
            </a:extLst>
          </p:cNvPr>
          <p:cNvPicPr>
            <a:picLocks noChangeAspect="1"/>
          </p:cNvPicPr>
          <p:nvPr/>
        </p:nvPicPr>
        <p:blipFill>
          <a:blip r:embed="rId3"/>
          <a:stretch>
            <a:fillRect/>
          </a:stretch>
        </p:blipFill>
        <p:spPr>
          <a:xfrm>
            <a:off x="5177" y="14377"/>
            <a:ext cx="10240704" cy="6843623"/>
          </a:xfrm>
          <a:prstGeom prst="rect">
            <a:avLst/>
          </a:prstGeom>
        </p:spPr>
      </p:pic>
      <p:sp>
        <p:nvSpPr>
          <p:cNvPr id="5" name="Content Placeholder 4">
            <a:extLst>
              <a:ext uri="{FF2B5EF4-FFF2-40B4-BE49-F238E27FC236}">
                <a16:creationId xmlns:a16="http://schemas.microsoft.com/office/drawing/2014/main" id="{B9ED223C-D6E5-4316-A523-5A3E40EF6983}"/>
              </a:ext>
            </a:extLst>
          </p:cNvPr>
          <p:cNvSpPr>
            <a:spLocks noGrp="1"/>
          </p:cNvSpPr>
          <p:nvPr>
            <p:ph idx="1"/>
          </p:nvPr>
        </p:nvSpPr>
        <p:spPr/>
        <p:txBody>
          <a:bodyPr/>
          <a:lstStyle/>
          <a:p>
            <a:endParaRPr lang="en-US"/>
          </a:p>
        </p:txBody>
      </p:sp>
      <p:sp>
        <p:nvSpPr>
          <p:cNvPr id="6" name="TextBox 5">
            <a:extLst>
              <a:ext uri="{FF2B5EF4-FFF2-40B4-BE49-F238E27FC236}">
                <a16:creationId xmlns:a16="http://schemas.microsoft.com/office/drawing/2014/main" id="{8E8220F1-BB85-B833-6976-3DBFD186A3E5}"/>
              </a:ext>
            </a:extLst>
          </p:cNvPr>
          <p:cNvSpPr txBox="1"/>
          <p:nvPr/>
        </p:nvSpPr>
        <p:spPr>
          <a:xfrm>
            <a:off x="10241652" y="5268059"/>
            <a:ext cx="1934716"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latin typeface="Century Gothic"/>
              </a:rPr>
              <a:t>Figure by </a:t>
            </a:r>
            <a:r>
              <a:rPr lang="en-US" sz="1000">
                <a:latin typeface="Century Gothic"/>
                <a:cs typeface="Arial"/>
              </a:rPr>
              <a:t>Butler et al., retrieved from doi:10.1016/j.jpain.20 on May 3,2026.07.11.014</a:t>
            </a:r>
            <a:br>
              <a:rPr lang="en-US" sz="1000">
                <a:latin typeface="Century Gothic"/>
                <a:cs typeface="Arial"/>
              </a:rPr>
            </a:br>
            <a:endParaRPr lang="en-US" sz="800">
              <a:latin typeface="Century Gothic"/>
              <a:cs typeface="Arial"/>
            </a:endParaRPr>
          </a:p>
        </p:txBody>
      </p:sp>
      <p:sp>
        <p:nvSpPr>
          <p:cNvPr id="7" name="Star: 5 Points 6">
            <a:extLst>
              <a:ext uri="{FF2B5EF4-FFF2-40B4-BE49-F238E27FC236}">
                <a16:creationId xmlns:a16="http://schemas.microsoft.com/office/drawing/2014/main" id="{D0F2A215-EE2E-EE36-9D55-A5E59351C577}"/>
              </a:ext>
            </a:extLst>
          </p:cNvPr>
          <p:cNvSpPr/>
          <p:nvPr/>
        </p:nvSpPr>
        <p:spPr>
          <a:xfrm>
            <a:off x="10889583" y="115899"/>
            <a:ext cx="914400" cy="91440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08294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15E23-81DC-83CA-4F1D-3A741BFACD37}"/>
            </a:ext>
          </a:extLst>
        </p:cNvPr>
        <p:cNvGrpSpPr/>
        <p:nvPr/>
      </p:nvGrpSpPr>
      <p:grpSpPr>
        <a:xfrm>
          <a:off x="0" y="0"/>
          <a:ext cx="0" cy="0"/>
          <a:chOff x="0" y="0"/>
          <a:chExt cx="0" cy="0"/>
        </a:xfrm>
      </p:grpSpPr>
      <p:pic>
        <p:nvPicPr>
          <p:cNvPr id="4" name="Content Placeholder 3" descr="A close-up of a medical report&#10;&#10;AI-generated content may be incorrect.">
            <a:extLst>
              <a:ext uri="{FF2B5EF4-FFF2-40B4-BE49-F238E27FC236}">
                <a16:creationId xmlns:a16="http://schemas.microsoft.com/office/drawing/2014/main" id="{5F8EA219-0566-15DF-9F87-021DB20A3DB0}"/>
              </a:ext>
            </a:extLst>
          </p:cNvPr>
          <p:cNvPicPr>
            <a:picLocks noGrp="1" noChangeAspect="1"/>
          </p:cNvPicPr>
          <p:nvPr>
            <p:ph idx="1"/>
          </p:nvPr>
        </p:nvPicPr>
        <p:blipFill>
          <a:blip r:embed="rId3"/>
          <a:stretch>
            <a:fillRect/>
          </a:stretch>
        </p:blipFill>
        <p:spPr>
          <a:xfrm>
            <a:off x="3331733" y="-31167"/>
            <a:ext cx="5258147" cy="6831844"/>
          </a:xfrm>
        </p:spPr>
      </p:pic>
      <p:sp>
        <p:nvSpPr>
          <p:cNvPr id="2" name="Title 1">
            <a:extLst>
              <a:ext uri="{FF2B5EF4-FFF2-40B4-BE49-F238E27FC236}">
                <a16:creationId xmlns:a16="http://schemas.microsoft.com/office/drawing/2014/main" id="{2361654C-21B6-7273-F6E1-7A672FA609D1}"/>
              </a:ext>
            </a:extLst>
          </p:cNvPr>
          <p:cNvSpPr>
            <a:spLocks noGrp="1"/>
          </p:cNvSpPr>
          <p:nvPr>
            <p:ph type="title"/>
          </p:nvPr>
        </p:nvSpPr>
        <p:spPr/>
        <p:txBody>
          <a:bodyPr/>
          <a:lstStyle/>
          <a:p>
            <a:endParaRPr lang="en-US"/>
          </a:p>
        </p:txBody>
      </p:sp>
      <p:sp>
        <p:nvSpPr>
          <p:cNvPr id="3" name="TextBox 2">
            <a:extLst>
              <a:ext uri="{FF2B5EF4-FFF2-40B4-BE49-F238E27FC236}">
                <a16:creationId xmlns:a16="http://schemas.microsoft.com/office/drawing/2014/main" id="{B053FA3D-7423-1BED-2E5E-35EE2F6E7B25}"/>
              </a:ext>
            </a:extLst>
          </p:cNvPr>
          <p:cNvSpPr txBox="1"/>
          <p:nvPr/>
        </p:nvSpPr>
        <p:spPr>
          <a:xfrm>
            <a:off x="7212398" y="6135286"/>
            <a:ext cx="2743200"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ea typeface="+mn-lt"/>
                <a:cs typeface="+mn-lt"/>
              </a:rPr>
              <a:t>Figure by Webster et al., retrieved from </a:t>
            </a:r>
            <a:r>
              <a:rPr lang="en-US" sz="1000">
                <a:solidFill>
                  <a:srgbClr val="333333"/>
                </a:solidFill>
                <a:highlight>
                  <a:srgbClr val="FFFFFF"/>
                </a:highlight>
                <a:ea typeface="+mn-lt"/>
                <a:cs typeface="+mn-lt"/>
              </a:rPr>
              <a:t>doi:10.1111/j.1526-4637.2005.00072.x on May 3,2026. </a:t>
            </a:r>
            <a:r>
              <a:rPr lang="en-US" sz="1000" baseline="30000">
                <a:solidFill>
                  <a:srgbClr val="333333"/>
                </a:solidFill>
                <a:highlight>
                  <a:srgbClr val="FFFFFF"/>
                </a:highlight>
                <a:ea typeface="+mn-lt"/>
                <a:cs typeface="+mn-lt"/>
              </a:rPr>
              <a:t>46</a:t>
            </a:r>
            <a:endParaRPr lang="en-US" sz="1000" baseline="30000">
              <a:highlight>
                <a:srgbClr val="FFFFFF"/>
              </a:highlight>
              <a:ea typeface="+mn-lt"/>
              <a:cs typeface="+mn-lt"/>
            </a:endParaRPr>
          </a:p>
        </p:txBody>
      </p:sp>
    </p:spTree>
    <p:extLst>
      <p:ext uri="{BB962C8B-B14F-4D97-AF65-F5344CB8AC3E}">
        <p14:creationId xmlns:p14="http://schemas.microsoft.com/office/powerpoint/2010/main" val="10954164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9E491B-1FFD-8845-C66B-811AC6B0BEC1}"/>
              </a:ext>
            </a:extLst>
          </p:cNvPr>
          <p:cNvSpPr>
            <a:spLocks noGrp="1"/>
          </p:cNvSpPr>
          <p:nvPr>
            <p:ph type="title"/>
          </p:nvPr>
        </p:nvSpPr>
        <p:spPr>
          <a:xfrm>
            <a:off x="838200" y="336478"/>
            <a:ext cx="3726351" cy="1480253"/>
          </a:xfrm>
        </p:spPr>
        <p:txBody>
          <a:bodyPr/>
          <a:lstStyle/>
          <a:p>
            <a:r>
              <a:rPr lang="en-US">
                <a:latin typeface="Georgia"/>
              </a:rPr>
              <a:t>DAST-10: From Screening to Assessment </a:t>
            </a:r>
            <a:endParaRPr lang="en-US"/>
          </a:p>
        </p:txBody>
      </p:sp>
      <p:pic>
        <p:nvPicPr>
          <p:cNvPr id="2" name="Picture 1" descr="A white paper with black text&#10;&#10;AI-generated content may be incorrect.">
            <a:extLst>
              <a:ext uri="{FF2B5EF4-FFF2-40B4-BE49-F238E27FC236}">
                <a16:creationId xmlns:a16="http://schemas.microsoft.com/office/drawing/2014/main" id="{AA633395-4A98-360A-E317-18FC95622CCC}"/>
              </a:ext>
            </a:extLst>
          </p:cNvPr>
          <p:cNvPicPr>
            <a:picLocks noChangeAspect="1"/>
          </p:cNvPicPr>
          <p:nvPr/>
        </p:nvPicPr>
        <p:blipFill>
          <a:blip r:embed="rId3"/>
          <a:stretch>
            <a:fillRect/>
          </a:stretch>
        </p:blipFill>
        <p:spPr>
          <a:xfrm>
            <a:off x="5184085" y="-1"/>
            <a:ext cx="6596356" cy="6181941"/>
          </a:xfrm>
          <a:prstGeom prst="rect">
            <a:avLst/>
          </a:prstGeom>
        </p:spPr>
      </p:pic>
      <p:sp>
        <p:nvSpPr>
          <p:cNvPr id="5" name="TextBox 4">
            <a:extLst>
              <a:ext uri="{FF2B5EF4-FFF2-40B4-BE49-F238E27FC236}">
                <a16:creationId xmlns:a16="http://schemas.microsoft.com/office/drawing/2014/main" id="{20D5C4D7-1962-BBD3-CD6D-FE224CB4A629}"/>
              </a:ext>
            </a:extLst>
          </p:cNvPr>
          <p:cNvSpPr txBox="1"/>
          <p:nvPr/>
        </p:nvSpPr>
        <p:spPr>
          <a:xfrm>
            <a:off x="80211" y="6181938"/>
            <a:ext cx="707456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ea typeface="+mn-lt"/>
                <a:cs typeface="+mn-lt"/>
              </a:rPr>
              <a:t>Figure by American Society of Addiction Medicine, retrieved from </a:t>
            </a:r>
            <a:r>
              <a:rPr lang="en-US" sz="1000">
                <a:ea typeface="+mn-lt"/>
                <a:cs typeface="+mn-lt"/>
                <a:hlinkClick r:id="rId4">
                  <a:extLst>
                    <a:ext uri="{A12FA001-AC4F-418D-AE19-62706E023703}">
                      <ahyp:hlinkClr xmlns:ahyp="http://schemas.microsoft.com/office/drawing/2018/hyperlinkcolor" val="tx"/>
                    </a:ext>
                  </a:extLst>
                </a:hlinkClick>
              </a:rPr>
              <a:t>https://www.asam.org/quality-care/clinical-guidelines/screening-assessment-for-addiction</a:t>
            </a:r>
            <a:r>
              <a:rPr lang="en-US" sz="1000">
                <a:ea typeface="+mn-lt"/>
                <a:cs typeface="+mn-lt"/>
              </a:rPr>
              <a:t> on May 3,2026. </a:t>
            </a:r>
            <a:r>
              <a:rPr lang="en-US" sz="1000" baseline="30000">
                <a:ea typeface="+mn-lt"/>
                <a:cs typeface="+mn-lt"/>
              </a:rPr>
              <a:t>47</a:t>
            </a:r>
            <a:endParaRPr lang="en-US" sz="1000" baseline="30000"/>
          </a:p>
        </p:txBody>
      </p:sp>
      <p:sp>
        <p:nvSpPr>
          <p:cNvPr id="7" name="Content Placeholder 6">
            <a:extLst>
              <a:ext uri="{FF2B5EF4-FFF2-40B4-BE49-F238E27FC236}">
                <a16:creationId xmlns:a16="http://schemas.microsoft.com/office/drawing/2014/main" id="{8B3B6864-26CA-2C16-29E1-D36C245EA42B}"/>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174144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9227A-3EAE-6B68-F433-3557AF7D6A5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5D93D4-2C53-7894-C2F3-3FB5526B52AE}"/>
              </a:ext>
            </a:extLst>
          </p:cNvPr>
          <p:cNvSpPr>
            <a:spLocks noGrp="1"/>
          </p:cNvSpPr>
          <p:nvPr>
            <p:ph idx="1"/>
          </p:nvPr>
        </p:nvSpPr>
        <p:spPr/>
        <p:txBody>
          <a:bodyPr vert="horz" lIns="91440" tIns="45720" rIns="91440" bIns="45720" rtlCol="0" anchor="t">
            <a:normAutofit/>
          </a:bodyPr>
          <a:lstStyle/>
          <a:p>
            <a:r>
              <a:rPr lang="en-US" sz="3200" b="1"/>
              <a:t>Review definitions and epidemiology of substance use from dependence through disorder </a:t>
            </a:r>
          </a:p>
          <a:p>
            <a:r>
              <a:rPr lang="en-US" sz="2000"/>
              <a:t>Utilize screening tools and deliberate risk mitigation strategies against development of OUD </a:t>
            </a:r>
          </a:p>
          <a:p>
            <a:r>
              <a:rPr lang="en-US" sz="2000"/>
              <a:t>Utilize a framework for clinical decisions about opioid and other controlled medication regimens and monitoring in patients at risk for or with SUDs</a:t>
            </a:r>
          </a:p>
          <a:p>
            <a:r>
              <a:rPr lang="en-US" sz="2000"/>
              <a:t>Evaluate urine toxicology monitoring</a:t>
            </a:r>
          </a:p>
          <a:p>
            <a:r>
              <a:rPr lang="en-US" sz="2000"/>
              <a:t>Integrate medications, opioid rotation, and opioid tapering for SUD treatment to improve quality of life of patients in palliative care</a:t>
            </a:r>
            <a:endParaRPr lang="en-US"/>
          </a:p>
          <a:p>
            <a:endParaRPr lang="en-US"/>
          </a:p>
          <a:p>
            <a:endParaRPr lang="en-US" sz="2000"/>
          </a:p>
          <a:p>
            <a:endParaRPr lang="en-US" sz="2000"/>
          </a:p>
          <a:p>
            <a:endParaRPr lang="en-US" sz="2000"/>
          </a:p>
        </p:txBody>
      </p:sp>
      <p:sp>
        <p:nvSpPr>
          <p:cNvPr id="2" name="Title 1">
            <a:extLst>
              <a:ext uri="{FF2B5EF4-FFF2-40B4-BE49-F238E27FC236}">
                <a16:creationId xmlns:a16="http://schemas.microsoft.com/office/drawing/2014/main" id="{B3B8FEC0-6A7A-C379-602B-F02FBB552966}"/>
              </a:ext>
            </a:extLst>
          </p:cNvPr>
          <p:cNvSpPr>
            <a:spLocks noGrp="1"/>
          </p:cNvSpPr>
          <p:nvPr>
            <p:ph type="title"/>
          </p:nvPr>
        </p:nvSpPr>
        <p:spPr/>
        <p:txBody>
          <a:bodyPr/>
          <a:lstStyle/>
          <a:p>
            <a:r>
              <a:rPr lang="en-US"/>
              <a:t>Learning Objectives</a:t>
            </a:r>
          </a:p>
        </p:txBody>
      </p:sp>
    </p:spTree>
    <p:extLst>
      <p:ext uri="{BB962C8B-B14F-4D97-AF65-F5344CB8AC3E}">
        <p14:creationId xmlns:p14="http://schemas.microsoft.com/office/powerpoint/2010/main" val="20843227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470CA-4F92-00B6-7A24-9348AF0669C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A13CE05-4113-7F4D-359C-7827A15A4D23}"/>
              </a:ext>
            </a:extLst>
          </p:cNvPr>
          <p:cNvSpPr>
            <a:spLocks noGrp="1"/>
          </p:cNvSpPr>
          <p:nvPr>
            <p:ph idx="1"/>
          </p:nvPr>
        </p:nvSpPr>
        <p:spPr/>
        <p:txBody>
          <a:bodyPr vert="horz" lIns="91440" tIns="45720" rIns="91440" bIns="45720" rtlCol="0" anchor="t">
            <a:normAutofit lnSpcReduction="10000"/>
          </a:bodyPr>
          <a:lstStyle/>
          <a:p>
            <a:r>
              <a:rPr lang="en-US" sz="2000"/>
              <a:t>Review definitions and epidemiology of substance use from dependence through disorder </a:t>
            </a:r>
          </a:p>
          <a:p>
            <a:r>
              <a:rPr lang="en-US" sz="2000"/>
              <a:t>Utilize screening tools and deliberate risk mitigation strategies against development of OUD </a:t>
            </a:r>
          </a:p>
          <a:p>
            <a:r>
              <a:rPr lang="en-US" sz="3200" b="1"/>
              <a:t>Utilize a framework for clinical decisions about opioid and other controlled medication regimens and monitoring in patients at risk for or with SUDs</a:t>
            </a:r>
          </a:p>
          <a:p>
            <a:r>
              <a:rPr lang="en-US" sz="2000"/>
              <a:t>Evaluate urine toxicology monitoring</a:t>
            </a:r>
          </a:p>
          <a:p>
            <a:r>
              <a:rPr lang="en-US" sz="2000"/>
              <a:t>Integrate medications, opioid rotation, and opioid tapering for SUD treatment to improve quality of life of patients in palliative care</a:t>
            </a:r>
            <a:endParaRPr lang="en-US"/>
          </a:p>
          <a:p>
            <a:endParaRPr lang="en-US"/>
          </a:p>
          <a:p>
            <a:endParaRPr lang="en-US" sz="2000"/>
          </a:p>
          <a:p>
            <a:endParaRPr lang="en-US" sz="2000"/>
          </a:p>
          <a:p>
            <a:endParaRPr lang="en-US" sz="2000"/>
          </a:p>
        </p:txBody>
      </p:sp>
      <p:sp>
        <p:nvSpPr>
          <p:cNvPr id="2" name="Title 1">
            <a:extLst>
              <a:ext uri="{FF2B5EF4-FFF2-40B4-BE49-F238E27FC236}">
                <a16:creationId xmlns:a16="http://schemas.microsoft.com/office/drawing/2014/main" id="{3A579BD7-35EE-D64D-37E3-19066653A8D7}"/>
              </a:ext>
            </a:extLst>
          </p:cNvPr>
          <p:cNvSpPr>
            <a:spLocks noGrp="1"/>
          </p:cNvSpPr>
          <p:nvPr>
            <p:ph type="title"/>
          </p:nvPr>
        </p:nvSpPr>
        <p:spPr/>
        <p:txBody>
          <a:bodyPr/>
          <a:lstStyle/>
          <a:p>
            <a:r>
              <a:rPr lang="en-US"/>
              <a:t>Learning Objectives</a:t>
            </a:r>
          </a:p>
        </p:txBody>
      </p:sp>
    </p:spTree>
    <p:extLst>
      <p:ext uri="{BB962C8B-B14F-4D97-AF65-F5344CB8AC3E}">
        <p14:creationId xmlns:p14="http://schemas.microsoft.com/office/powerpoint/2010/main" val="30639603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05714" y="764111"/>
            <a:ext cx="11668896" cy="723275"/>
          </a:xfrm>
          <a:prstGeom prst="rect">
            <a:avLst/>
          </a:prstGeom>
        </p:spPr>
        <p:txBody>
          <a:bodyPr vert="horz" wrap="square" lIns="0" tIns="20320" rIns="0" bIns="0" rtlCol="0">
            <a:spAutoFit/>
          </a:bodyPr>
          <a:lstStyle/>
          <a:p>
            <a:pPr marL="16510">
              <a:lnSpc>
                <a:spcPct val="100000"/>
              </a:lnSpc>
              <a:spcBef>
                <a:spcPts val="160"/>
              </a:spcBef>
            </a:pPr>
            <a:r>
              <a:rPr sz="4400">
                <a:latin typeface="Georgia"/>
                <a:cs typeface="Helvetica"/>
              </a:rPr>
              <a:t>Proposed</a:t>
            </a:r>
            <a:r>
              <a:rPr sz="4400" spc="-33">
                <a:latin typeface="Georgia"/>
                <a:cs typeface="Helvetica"/>
              </a:rPr>
              <a:t> </a:t>
            </a:r>
            <a:r>
              <a:rPr sz="4400">
                <a:latin typeface="Georgia"/>
                <a:cs typeface="Helvetica"/>
              </a:rPr>
              <a:t>Setting</a:t>
            </a:r>
            <a:r>
              <a:rPr sz="4400" spc="-33">
                <a:latin typeface="Georgia"/>
                <a:cs typeface="Helvetica"/>
              </a:rPr>
              <a:t> </a:t>
            </a:r>
            <a:r>
              <a:rPr sz="4400">
                <a:latin typeface="Georgia"/>
                <a:cs typeface="Helvetica"/>
              </a:rPr>
              <a:t>of</a:t>
            </a:r>
            <a:r>
              <a:rPr sz="4400" spc="-33">
                <a:latin typeface="Georgia"/>
                <a:cs typeface="Helvetica"/>
              </a:rPr>
              <a:t> </a:t>
            </a:r>
            <a:r>
              <a:rPr sz="4400">
                <a:latin typeface="Georgia"/>
                <a:cs typeface="Helvetica"/>
              </a:rPr>
              <a:t>Opioid</a:t>
            </a:r>
            <a:r>
              <a:rPr sz="4400" spc="-87">
                <a:latin typeface="Georgia"/>
                <a:cs typeface="Helvetica"/>
              </a:rPr>
              <a:t> </a:t>
            </a:r>
            <a:r>
              <a:rPr sz="4400" spc="-13">
                <a:latin typeface="Georgia"/>
                <a:cs typeface="Helvetica"/>
              </a:rPr>
              <a:t>Therapy</a:t>
            </a:r>
            <a:endParaRPr lang="en-US" sz="4400">
              <a:latin typeface="Georgia"/>
            </a:endParaRPr>
          </a:p>
        </p:txBody>
      </p:sp>
      <p:graphicFrame>
        <p:nvGraphicFramePr>
          <p:cNvPr id="3" name="object 3"/>
          <p:cNvGraphicFramePr>
            <a:graphicFrameLocks noGrp="1"/>
          </p:cNvGraphicFramePr>
          <p:nvPr>
            <p:extLst>
              <p:ext uri="{D42A27DB-BD31-4B8C-83A1-F6EECF244321}">
                <p14:modId xmlns:p14="http://schemas.microsoft.com/office/powerpoint/2010/main" val="1954243839"/>
              </p:ext>
            </p:extLst>
          </p:nvPr>
        </p:nvGraphicFramePr>
        <p:xfrm>
          <a:off x="409250" y="2152650"/>
          <a:ext cx="11232725" cy="3673685"/>
        </p:xfrm>
        <a:graphic>
          <a:graphicData uri="http://schemas.openxmlformats.org/drawingml/2006/table">
            <a:tbl>
              <a:tblPr firstRow="1" bandRow="1">
                <a:tableStyleId>{2D5ABB26-0587-4C30-8999-92F81FD0307C}</a:tableStyleId>
              </a:tblPr>
              <a:tblGrid>
                <a:gridCol w="3493347">
                  <a:extLst>
                    <a:ext uri="{9D8B030D-6E8A-4147-A177-3AD203B41FA5}">
                      <a16:colId xmlns:a16="http://schemas.microsoft.com/office/drawing/2014/main" val="20000"/>
                    </a:ext>
                  </a:extLst>
                </a:gridCol>
                <a:gridCol w="2579792">
                  <a:extLst>
                    <a:ext uri="{9D8B030D-6E8A-4147-A177-3AD203B41FA5}">
                      <a16:colId xmlns:a16="http://schemas.microsoft.com/office/drawing/2014/main" val="20001"/>
                    </a:ext>
                  </a:extLst>
                </a:gridCol>
                <a:gridCol w="2579793">
                  <a:extLst>
                    <a:ext uri="{9D8B030D-6E8A-4147-A177-3AD203B41FA5}">
                      <a16:colId xmlns:a16="http://schemas.microsoft.com/office/drawing/2014/main" val="20002"/>
                    </a:ext>
                  </a:extLst>
                </a:gridCol>
                <a:gridCol w="2579793">
                  <a:extLst>
                    <a:ext uri="{9D8B030D-6E8A-4147-A177-3AD203B41FA5}">
                      <a16:colId xmlns:a16="http://schemas.microsoft.com/office/drawing/2014/main" val="20003"/>
                    </a:ext>
                  </a:extLst>
                </a:gridCol>
              </a:tblGrid>
              <a:tr h="974513">
                <a:tc>
                  <a:txBody>
                    <a:bodyPr/>
                    <a:lstStyle/>
                    <a:p>
                      <a:pPr marL="85725">
                        <a:lnSpc>
                          <a:spcPct val="100000"/>
                        </a:lnSpc>
                        <a:spcBef>
                          <a:spcPts val="625"/>
                        </a:spcBef>
                      </a:pPr>
                      <a:r>
                        <a:rPr sz="1600" b="1">
                          <a:latin typeface="Georgia"/>
                          <a:cs typeface="Arial"/>
                        </a:rPr>
                        <a:t>Pain</a:t>
                      </a:r>
                      <a:r>
                        <a:rPr sz="1600" b="1" spc="-50">
                          <a:latin typeface="Georgia"/>
                          <a:cs typeface="Arial"/>
                        </a:rPr>
                        <a:t> </a:t>
                      </a:r>
                      <a:r>
                        <a:rPr sz="1600" b="1" spc="-10">
                          <a:latin typeface="Georgia"/>
                          <a:cs typeface="Arial"/>
                        </a:rPr>
                        <a:t>Etiology</a:t>
                      </a:r>
                      <a:endParaRPr sz="1600">
                        <a:latin typeface="Georgia"/>
                        <a:cs typeface="Arial"/>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chemeClr val="bg1"/>
                    </a:solidFill>
                  </a:tcPr>
                </a:tc>
                <a:tc>
                  <a:txBody>
                    <a:bodyPr/>
                    <a:lstStyle/>
                    <a:p>
                      <a:pPr marL="85725">
                        <a:lnSpc>
                          <a:spcPct val="100000"/>
                        </a:lnSpc>
                        <a:spcBef>
                          <a:spcPts val="625"/>
                        </a:spcBef>
                      </a:pPr>
                      <a:r>
                        <a:rPr sz="1600">
                          <a:latin typeface="Georgia"/>
                          <a:cs typeface="Arial"/>
                        </a:rPr>
                        <a:t>Clear,</a:t>
                      </a:r>
                      <a:r>
                        <a:rPr sz="1600" spc="-85">
                          <a:latin typeface="Georgia"/>
                          <a:cs typeface="Arial"/>
                        </a:rPr>
                        <a:t> </a:t>
                      </a:r>
                      <a:r>
                        <a:rPr sz="1600" spc="-10">
                          <a:latin typeface="Georgia"/>
                          <a:cs typeface="Arial"/>
                        </a:rPr>
                        <a:t>straightforward</a:t>
                      </a:r>
                      <a:endParaRPr sz="1600">
                        <a:latin typeface="Georgia"/>
                        <a:cs typeface="Arial"/>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chemeClr val="bg1"/>
                    </a:solidFill>
                  </a:tcPr>
                </a:tc>
                <a:tc>
                  <a:txBody>
                    <a:bodyPr/>
                    <a:lstStyle/>
                    <a:p>
                      <a:pPr marL="85725" marR="147955">
                        <a:lnSpc>
                          <a:spcPct val="100000"/>
                        </a:lnSpc>
                        <a:spcBef>
                          <a:spcPts val="625"/>
                        </a:spcBef>
                      </a:pPr>
                      <a:r>
                        <a:rPr sz="1600">
                          <a:latin typeface="Georgia"/>
                          <a:cs typeface="Arial"/>
                        </a:rPr>
                        <a:t>Uncertain</a:t>
                      </a:r>
                      <a:r>
                        <a:rPr sz="1600" spc="-30">
                          <a:latin typeface="Georgia"/>
                          <a:cs typeface="Arial"/>
                        </a:rPr>
                        <a:t> </a:t>
                      </a:r>
                      <a:r>
                        <a:rPr sz="1600" spc="-10">
                          <a:latin typeface="Georgia"/>
                          <a:cs typeface="Arial"/>
                        </a:rPr>
                        <a:t>etiology,</a:t>
                      </a:r>
                      <a:r>
                        <a:rPr sz="1600" spc="-30">
                          <a:latin typeface="Georgia"/>
                          <a:cs typeface="Arial"/>
                        </a:rPr>
                        <a:t> </a:t>
                      </a:r>
                      <a:r>
                        <a:rPr sz="1600" spc="-25">
                          <a:latin typeface="Georgia"/>
                          <a:cs typeface="Arial"/>
                        </a:rPr>
                        <a:t>but </a:t>
                      </a:r>
                      <a:r>
                        <a:rPr sz="1600">
                          <a:latin typeface="Georgia"/>
                          <a:cs typeface="Arial"/>
                        </a:rPr>
                        <a:t>suggestive</a:t>
                      </a:r>
                      <a:r>
                        <a:rPr sz="1600" spc="-30">
                          <a:latin typeface="Georgia"/>
                          <a:cs typeface="Arial"/>
                        </a:rPr>
                        <a:t> </a:t>
                      </a:r>
                      <a:r>
                        <a:rPr sz="1600">
                          <a:latin typeface="Georgia"/>
                          <a:cs typeface="Arial"/>
                        </a:rPr>
                        <a:t>of</a:t>
                      </a:r>
                      <a:r>
                        <a:rPr sz="1600" spc="-30">
                          <a:latin typeface="Georgia"/>
                          <a:cs typeface="Arial"/>
                        </a:rPr>
                        <a:t> </a:t>
                      </a:r>
                      <a:r>
                        <a:rPr sz="1600" spc="-10">
                          <a:latin typeface="Georgia"/>
                          <a:cs typeface="Arial"/>
                        </a:rPr>
                        <a:t>physiologic cause</a:t>
                      </a:r>
                      <a:endParaRPr sz="1600">
                        <a:latin typeface="Georgia"/>
                        <a:cs typeface="Arial"/>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chemeClr val="bg1"/>
                    </a:solidFill>
                  </a:tcPr>
                </a:tc>
                <a:tc>
                  <a:txBody>
                    <a:bodyPr/>
                    <a:lstStyle/>
                    <a:p>
                      <a:pPr marL="85090">
                        <a:lnSpc>
                          <a:spcPct val="100000"/>
                        </a:lnSpc>
                        <a:spcBef>
                          <a:spcPts val="625"/>
                        </a:spcBef>
                      </a:pPr>
                      <a:r>
                        <a:rPr sz="1600">
                          <a:latin typeface="Georgia"/>
                          <a:cs typeface="Arial"/>
                        </a:rPr>
                        <a:t>Etiology</a:t>
                      </a:r>
                      <a:r>
                        <a:rPr sz="1600" spc="-5">
                          <a:latin typeface="Georgia"/>
                          <a:cs typeface="Arial"/>
                        </a:rPr>
                        <a:t> </a:t>
                      </a:r>
                      <a:r>
                        <a:rPr sz="1600" spc="-10">
                          <a:latin typeface="Georgia"/>
                          <a:cs typeface="Arial"/>
                        </a:rPr>
                        <a:t>unknown</a:t>
                      </a:r>
                      <a:endParaRPr sz="1600">
                        <a:latin typeface="Georgia"/>
                        <a:cs typeface="Arial"/>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chemeClr val="bg1"/>
                    </a:solidFill>
                  </a:tcPr>
                </a:tc>
                <a:extLst>
                  <a:ext uri="{0D108BD9-81ED-4DB2-BD59-A6C34878D82A}">
                    <a16:rowId xmlns:a16="http://schemas.microsoft.com/office/drawing/2014/main" val="10000"/>
                  </a:ext>
                </a:extLst>
              </a:tr>
              <a:tr h="730673">
                <a:tc>
                  <a:txBody>
                    <a:bodyPr/>
                    <a:lstStyle/>
                    <a:p>
                      <a:pPr marL="85725">
                        <a:lnSpc>
                          <a:spcPct val="100000"/>
                        </a:lnSpc>
                        <a:spcBef>
                          <a:spcPts val="625"/>
                        </a:spcBef>
                      </a:pPr>
                      <a:r>
                        <a:rPr sz="1600" b="1" spc="-10">
                          <a:latin typeface="Georgia"/>
                          <a:cs typeface="Arial"/>
                        </a:rPr>
                        <a:t>Psychiatric</a:t>
                      </a:r>
                      <a:endParaRPr sz="1600">
                        <a:latin typeface="Georgia"/>
                        <a:cs typeface="Arial"/>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chemeClr val="bg1"/>
                    </a:solidFill>
                  </a:tcPr>
                </a:tc>
                <a:tc>
                  <a:txBody>
                    <a:bodyPr/>
                    <a:lstStyle/>
                    <a:p>
                      <a:pPr marL="85725">
                        <a:lnSpc>
                          <a:spcPct val="100000"/>
                        </a:lnSpc>
                        <a:spcBef>
                          <a:spcPts val="625"/>
                        </a:spcBef>
                      </a:pPr>
                      <a:r>
                        <a:rPr sz="1600">
                          <a:latin typeface="Georgia"/>
                          <a:cs typeface="Arial"/>
                        </a:rPr>
                        <a:t>No</a:t>
                      </a:r>
                      <a:r>
                        <a:rPr sz="1600" spc="-10">
                          <a:latin typeface="Georgia"/>
                          <a:cs typeface="Arial"/>
                        </a:rPr>
                        <a:t> history</a:t>
                      </a:r>
                      <a:endParaRPr sz="1600">
                        <a:latin typeface="Georgia"/>
                        <a:cs typeface="Arial"/>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chemeClr val="bg1"/>
                    </a:solidFill>
                  </a:tcPr>
                </a:tc>
                <a:tc>
                  <a:txBody>
                    <a:bodyPr/>
                    <a:lstStyle/>
                    <a:p>
                      <a:pPr marL="85725" marR="410845">
                        <a:lnSpc>
                          <a:spcPct val="100000"/>
                        </a:lnSpc>
                        <a:spcBef>
                          <a:spcPts val="625"/>
                        </a:spcBef>
                      </a:pPr>
                      <a:r>
                        <a:rPr sz="1600">
                          <a:latin typeface="Georgia"/>
                          <a:cs typeface="Arial"/>
                        </a:rPr>
                        <a:t>Stable,</a:t>
                      </a:r>
                      <a:r>
                        <a:rPr sz="1600" spc="-35">
                          <a:latin typeface="Georgia"/>
                          <a:cs typeface="Arial"/>
                        </a:rPr>
                        <a:t> </a:t>
                      </a:r>
                      <a:r>
                        <a:rPr sz="1600" spc="-10">
                          <a:latin typeface="Georgia"/>
                          <a:cs typeface="Arial"/>
                        </a:rPr>
                        <a:t>compensated </a:t>
                      </a:r>
                      <a:r>
                        <a:rPr sz="1600">
                          <a:latin typeface="Georgia"/>
                          <a:cs typeface="Arial"/>
                        </a:rPr>
                        <a:t>psychiatric</a:t>
                      </a:r>
                      <a:r>
                        <a:rPr sz="1600" spc="-15">
                          <a:latin typeface="Georgia"/>
                          <a:cs typeface="Arial"/>
                        </a:rPr>
                        <a:t> </a:t>
                      </a:r>
                      <a:r>
                        <a:rPr sz="1600" spc="-10">
                          <a:latin typeface="Georgia"/>
                          <a:cs typeface="Arial"/>
                        </a:rPr>
                        <a:t>disorder</a:t>
                      </a:r>
                      <a:endParaRPr sz="1600">
                        <a:latin typeface="Georgia"/>
                        <a:cs typeface="Arial"/>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chemeClr val="bg1"/>
                    </a:solidFill>
                  </a:tcPr>
                </a:tc>
                <a:tc>
                  <a:txBody>
                    <a:bodyPr/>
                    <a:lstStyle/>
                    <a:p>
                      <a:pPr marL="85090">
                        <a:lnSpc>
                          <a:spcPct val="100000"/>
                        </a:lnSpc>
                        <a:spcBef>
                          <a:spcPts val="625"/>
                        </a:spcBef>
                      </a:pPr>
                      <a:r>
                        <a:rPr sz="1600">
                          <a:latin typeface="Georgia"/>
                          <a:cs typeface="Arial"/>
                        </a:rPr>
                        <a:t>Psychiatric</a:t>
                      </a:r>
                      <a:r>
                        <a:rPr sz="1600" spc="-5">
                          <a:latin typeface="Georgia"/>
                          <a:cs typeface="Arial"/>
                        </a:rPr>
                        <a:t> </a:t>
                      </a:r>
                      <a:r>
                        <a:rPr sz="1600" spc="-10">
                          <a:latin typeface="Georgia"/>
                          <a:cs typeface="Arial"/>
                        </a:rPr>
                        <a:t>instability</a:t>
                      </a:r>
                      <a:endParaRPr sz="1600">
                        <a:latin typeface="Georgia"/>
                        <a:cs typeface="Arial"/>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chemeClr val="bg1"/>
                    </a:solidFill>
                  </a:tcPr>
                </a:tc>
                <a:extLst>
                  <a:ext uri="{0D108BD9-81ED-4DB2-BD59-A6C34878D82A}">
                    <a16:rowId xmlns:a16="http://schemas.microsoft.com/office/drawing/2014/main" val="10001"/>
                  </a:ext>
                </a:extLst>
              </a:tr>
              <a:tr h="730673">
                <a:tc>
                  <a:txBody>
                    <a:bodyPr/>
                    <a:lstStyle/>
                    <a:p>
                      <a:pPr marL="85725">
                        <a:lnSpc>
                          <a:spcPct val="100000"/>
                        </a:lnSpc>
                        <a:spcBef>
                          <a:spcPts val="625"/>
                        </a:spcBef>
                      </a:pPr>
                      <a:r>
                        <a:rPr sz="1600" b="1" spc="-10">
                          <a:latin typeface="Georgia"/>
                          <a:cs typeface="Arial"/>
                        </a:rPr>
                        <a:t>Addiction</a:t>
                      </a:r>
                      <a:endParaRPr sz="1600">
                        <a:latin typeface="Georgia"/>
                        <a:cs typeface="Arial"/>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chemeClr val="bg1"/>
                    </a:solidFill>
                  </a:tcPr>
                </a:tc>
                <a:tc>
                  <a:txBody>
                    <a:bodyPr/>
                    <a:lstStyle/>
                    <a:p>
                      <a:pPr marL="85725" marR="283210">
                        <a:lnSpc>
                          <a:spcPct val="100000"/>
                        </a:lnSpc>
                        <a:spcBef>
                          <a:spcPts val="625"/>
                        </a:spcBef>
                      </a:pPr>
                      <a:r>
                        <a:rPr sz="1600">
                          <a:latin typeface="Georgia"/>
                          <a:cs typeface="Arial"/>
                        </a:rPr>
                        <a:t>No</a:t>
                      </a:r>
                      <a:r>
                        <a:rPr sz="1600" spc="-10">
                          <a:latin typeface="Georgia"/>
                          <a:cs typeface="Arial"/>
                        </a:rPr>
                        <a:t> </a:t>
                      </a:r>
                      <a:r>
                        <a:rPr sz="1600">
                          <a:latin typeface="Georgia"/>
                          <a:cs typeface="Arial"/>
                        </a:rPr>
                        <a:t>history</a:t>
                      </a:r>
                      <a:r>
                        <a:rPr sz="1600" spc="-10">
                          <a:latin typeface="Georgia"/>
                          <a:cs typeface="Arial"/>
                        </a:rPr>
                        <a:t> </a:t>
                      </a:r>
                      <a:r>
                        <a:rPr sz="1600">
                          <a:latin typeface="Georgia"/>
                          <a:cs typeface="Arial"/>
                        </a:rPr>
                        <a:t>of</a:t>
                      </a:r>
                      <a:r>
                        <a:rPr sz="1600" spc="-5">
                          <a:latin typeface="Georgia"/>
                          <a:cs typeface="Arial"/>
                        </a:rPr>
                        <a:t> </a:t>
                      </a:r>
                      <a:r>
                        <a:rPr sz="1600" spc="-10">
                          <a:latin typeface="Georgia"/>
                          <a:cs typeface="Arial"/>
                        </a:rPr>
                        <a:t>unhealthy </a:t>
                      </a:r>
                      <a:r>
                        <a:rPr sz="1600">
                          <a:latin typeface="Georgia"/>
                          <a:cs typeface="Arial"/>
                        </a:rPr>
                        <a:t>use</a:t>
                      </a:r>
                      <a:r>
                        <a:rPr sz="1600" spc="-10">
                          <a:latin typeface="Georgia"/>
                          <a:cs typeface="Arial"/>
                        </a:rPr>
                        <a:t> </a:t>
                      </a:r>
                      <a:r>
                        <a:rPr sz="1600">
                          <a:latin typeface="Georgia"/>
                          <a:cs typeface="Arial"/>
                        </a:rPr>
                        <a:t>nor</a:t>
                      </a:r>
                      <a:r>
                        <a:rPr sz="1600" spc="-10">
                          <a:latin typeface="Georgia"/>
                          <a:cs typeface="Arial"/>
                        </a:rPr>
                        <a:t> </a:t>
                      </a:r>
                      <a:r>
                        <a:rPr sz="1600" spc="-25">
                          <a:latin typeface="Georgia"/>
                          <a:cs typeface="Arial"/>
                        </a:rPr>
                        <a:t>SUD</a:t>
                      </a:r>
                      <a:endParaRPr sz="1600">
                        <a:latin typeface="Georgia"/>
                        <a:cs typeface="Arial"/>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chemeClr val="bg1"/>
                    </a:solidFill>
                  </a:tcPr>
                </a:tc>
                <a:tc>
                  <a:txBody>
                    <a:bodyPr/>
                    <a:lstStyle/>
                    <a:p>
                      <a:pPr marL="85725" marR="250190">
                        <a:lnSpc>
                          <a:spcPct val="100000"/>
                        </a:lnSpc>
                        <a:spcBef>
                          <a:spcPts val="625"/>
                        </a:spcBef>
                      </a:pPr>
                      <a:r>
                        <a:rPr sz="1600">
                          <a:latin typeface="Georgia"/>
                          <a:cs typeface="Arial"/>
                        </a:rPr>
                        <a:t>In</a:t>
                      </a:r>
                      <a:r>
                        <a:rPr sz="1600" spc="-10">
                          <a:latin typeface="Georgia"/>
                          <a:cs typeface="Arial"/>
                        </a:rPr>
                        <a:t> </a:t>
                      </a:r>
                      <a:r>
                        <a:rPr sz="1600">
                          <a:latin typeface="Georgia"/>
                          <a:cs typeface="Arial"/>
                        </a:rPr>
                        <a:t>recovery</a:t>
                      </a:r>
                      <a:r>
                        <a:rPr sz="1600" spc="-5">
                          <a:latin typeface="Georgia"/>
                          <a:cs typeface="Arial"/>
                        </a:rPr>
                        <a:t> </a:t>
                      </a:r>
                      <a:r>
                        <a:rPr sz="1600">
                          <a:latin typeface="Georgia"/>
                          <a:cs typeface="Arial"/>
                        </a:rPr>
                        <a:t>or</a:t>
                      </a:r>
                      <a:r>
                        <a:rPr sz="1600" spc="-5">
                          <a:latin typeface="Georgia"/>
                          <a:cs typeface="Arial"/>
                        </a:rPr>
                        <a:t> </a:t>
                      </a:r>
                      <a:r>
                        <a:rPr sz="1600">
                          <a:latin typeface="Georgia"/>
                          <a:cs typeface="Arial"/>
                        </a:rPr>
                        <a:t>history</a:t>
                      </a:r>
                      <a:r>
                        <a:rPr sz="1600" spc="-5">
                          <a:latin typeface="Georgia"/>
                          <a:cs typeface="Arial"/>
                        </a:rPr>
                        <a:t> </a:t>
                      </a:r>
                      <a:r>
                        <a:rPr sz="1600" spc="-35">
                          <a:latin typeface="Georgia"/>
                          <a:cs typeface="Arial"/>
                        </a:rPr>
                        <a:t>of </a:t>
                      </a:r>
                      <a:r>
                        <a:rPr sz="1600">
                          <a:latin typeface="Georgia"/>
                          <a:cs typeface="Arial"/>
                        </a:rPr>
                        <a:t>heavy</a:t>
                      </a:r>
                      <a:r>
                        <a:rPr sz="1600" spc="-5">
                          <a:latin typeface="Georgia"/>
                          <a:cs typeface="Arial"/>
                        </a:rPr>
                        <a:t> </a:t>
                      </a:r>
                      <a:r>
                        <a:rPr sz="1600">
                          <a:latin typeface="Georgia"/>
                          <a:cs typeface="Arial"/>
                        </a:rPr>
                        <a:t>unhealthy</a:t>
                      </a:r>
                      <a:r>
                        <a:rPr sz="1600" spc="-5">
                          <a:latin typeface="Georgia"/>
                          <a:cs typeface="Arial"/>
                        </a:rPr>
                        <a:t> </a:t>
                      </a:r>
                      <a:r>
                        <a:rPr sz="1600" spc="-25">
                          <a:latin typeface="Georgia"/>
                          <a:cs typeface="Arial"/>
                        </a:rPr>
                        <a:t>use</a:t>
                      </a:r>
                      <a:endParaRPr sz="1600">
                        <a:latin typeface="Georgia"/>
                        <a:cs typeface="Arial"/>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chemeClr val="bg1"/>
                    </a:solidFill>
                  </a:tcPr>
                </a:tc>
                <a:tc>
                  <a:txBody>
                    <a:bodyPr/>
                    <a:lstStyle/>
                    <a:p>
                      <a:pPr marL="85090" marR="267335">
                        <a:lnSpc>
                          <a:spcPct val="100000"/>
                        </a:lnSpc>
                        <a:spcBef>
                          <a:spcPts val="625"/>
                        </a:spcBef>
                      </a:pPr>
                      <a:r>
                        <a:rPr sz="1600">
                          <a:latin typeface="Georgia"/>
                          <a:cs typeface="Arial"/>
                        </a:rPr>
                        <a:t>Current</a:t>
                      </a:r>
                      <a:r>
                        <a:rPr sz="1600" spc="-40">
                          <a:latin typeface="Georgia"/>
                          <a:cs typeface="Arial"/>
                        </a:rPr>
                        <a:t> </a:t>
                      </a:r>
                      <a:r>
                        <a:rPr sz="1600">
                          <a:latin typeface="Georgia"/>
                          <a:cs typeface="Arial"/>
                        </a:rPr>
                        <a:t>substance</a:t>
                      </a:r>
                      <a:r>
                        <a:rPr sz="1600" spc="-40">
                          <a:latin typeface="Georgia"/>
                          <a:cs typeface="Arial"/>
                        </a:rPr>
                        <a:t> </a:t>
                      </a:r>
                      <a:r>
                        <a:rPr sz="1600" spc="-20">
                          <a:latin typeface="Georgia"/>
                          <a:cs typeface="Arial"/>
                        </a:rPr>
                        <a:t>use, </a:t>
                      </a:r>
                      <a:r>
                        <a:rPr sz="1600">
                          <a:latin typeface="Georgia"/>
                          <a:cs typeface="Arial"/>
                        </a:rPr>
                        <a:t>active</a:t>
                      </a:r>
                      <a:r>
                        <a:rPr sz="1600" spc="-30">
                          <a:latin typeface="Georgia"/>
                          <a:cs typeface="Arial"/>
                        </a:rPr>
                        <a:t> </a:t>
                      </a:r>
                      <a:r>
                        <a:rPr sz="1600" spc="-25">
                          <a:latin typeface="Georgia"/>
                          <a:cs typeface="Arial"/>
                        </a:rPr>
                        <a:t>SUD</a:t>
                      </a:r>
                      <a:endParaRPr sz="1600">
                        <a:latin typeface="Georgia"/>
                        <a:cs typeface="Arial"/>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chemeClr val="bg1"/>
                    </a:solidFill>
                  </a:tcPr>
                </a:tc>
                <a:extLst>
                  <a:ext uri="{0D108BD9-81ED-4DB2-BD59-A6C34878D82A}">
                    <a16:rowId xmlns:a16="http://schemas.microsoft.com/office/drawing/2014/main" val="10002"/>
                  </a:ext>
                </a:extLst>
              </a:tr>
              <a:tr h="507153">
                <a:tc>
                  <a:txBody>
                    <a:bodyPr/>
                    <a:lstStyle/>
                    <a:p>
                      <a:pPr marL="85725">
                        <a:lnSpc>
                          <a:spcPct val="100000"/>
                        </a:lnSpc>
                        <a:spcBef>
                          <a:spcPts val="625"/>
                        </a:spcBef>
                      </a:pPr>
                      <a:r>
                        <a:rPr sz="1600" b="1">
                          <a:latin typeface="Georgia"/>
                          <a:cs typeface="Arial"/>
                        </a:rPr>
                        <a:t>Social</a:t>
                      </a:r>
                      <a:r>
                        <a:rPr sz="1600" b="1" spc="-70">
                          <a:latin typeface="Georgia"/>
                          <a:cs typeface="Arial"/>
                        </a:rPr>
                        <a:t> </a:t>
                      </a:r>
                      <a:r>
                        <a:rPr sz="1600" b="1" spc="-10">
                          <a:latin typeface="Georgia"/>
                          <a:cs typeface="Arial"/>
                        </a:rPr>
                        <a:t>Support</a:t>
                      </a:r>
                      <a:endParaRPr sz="1600">
                        <a:latin typeface="Georgia"/>
                        <a:cs typeface="Arial"/>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chemeClr val="bg1"/>
                    </a:solidFill>
                  </a:tcPr>
                </a:tc>
                <a:tc>
                  <a:txBody>
                    <a:bodyPr/>
                    <a:lstStyle/>
                    <a:p>
                      <a:pPr marL="85725">
                        <a:lnSpc>
                          <a:spcPct val="100000"/>
                        </a:lnSpc>
                        <a:spcBef>
                          <a:spcPts val="625"/>
                        </a:spcBef>
                      </a:pPr>
                      <a:r>
                        <a:rPr sz="1600" spc="-20">
                          <a:latin typeface="Georgia"/>
                          <a:cs typeface="Arial"/>
                        </a:rPr>
                        <a:t>Good</a:t>
                      </a:r>
                      <a:endParaRPr sz="1600">
                        <a:latin typeface="Georgia"/>
                        <a:cs typeface="Arial"/>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chemeClr val="bg1"/>
                    </a:solidFill>
                  </a:tcPr>
                </a:tc>
                <a:tc>
                  <a:txBody>
                    <a:bodyPr/>
                    <a:lstStyle/>
                    <a:p>
                      <a:pPr marL="85725">
                        <a:lnSpc>
                          <a:spcPct val="100000"/>
                        </a:lnSpc>
                        <a:spcBef>
                          <a:spcPts val="625"/>
                        </a:spcBef>
                      </a:pPr>
                      <a:r>
                        <a:rPr sz="1600">
                          <a:latin typeface="Georgia"/>
                          <a:cs typeface="Arial"/>
                        </a:rPr>
                        <a:t>Some</a:t>
                      </a:r>
                      <a:r>
                        <a:rPr sz="1600" spc="-15">
                          <a:latin typeface="Georgia"/>
                          <a:cs typeface="Arial"/>
                        </a:rPr>
                        <a:t> </a:t>
                      </a:r>
                      <a:r>
                        <a:rPr sz="1600">
                          <a:latin typeface="Georgia"/>
                          <a:cs typeface="Arial"/>
                        </a:rPr>
                        <a:t>or</a:t>
                      </a:r>
                      <a:r>
                        <a:rPr sz="1600" spc="-10">
                          <a:latin typeface="Georgia"/>
                          <a:cs typeface="Arial"/>
                        </a:rPr>
                        <a:t> challenges</a:t>
                      </a:r>
                      <a:endParaRPr sz="1600">
                        <a:latin typeface="Georgia"/>
                        <a:cs typeface="Arial"/>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chemeClr val="bg1"/>
                    </a:solidFill>
                  </a:tcPr>
                </a:tc>
                <a:tc>
                  <a:txBody>
                    <a:bodyPr/>
                    <a:lstStyle/>
                    <a:p>
                      <a:pPr marL="85090">
                        <a:lnSpc>
                          <a:spcPct val="100000"/>
                        </a:lnSpc>
                        <a:spcBef>
                          <a:spcPts val="625"/>
                        </a:spcBef>
                      </a:pPr>
                      <a:r>
                        <a:rPr sz="1600">
                          <a:latin typeface="Georgia"/>
                          <a:cs typeface="Arial"/>
                        </a:rPr>
                        <a:t>Isolated,</a:t>
                      </a:r>
                      <a:r>
                        <a:rPr sz="1600" spc="-25">
                          <a:latin typeface="Georgia"/>
                          <a:cs typeface="Arial"/>
                        </a:rPr>
                        <a:t> </a:t>
                      </a:r>
                      <a:r>
                        <a:rPr sz="1600">
                          <a:latin typeface="Georgia"/>
                          <a:cs typeface="Arial"/>
                        </a:rPr>
                        <a:t>major</a:t>
                      </a:r>
                      <a:r>
                        <a:rPr sz="1600" spc="-25">
                          <a:latin typeface="Georgia"/>
                          <a:cs typeface="Arial"/>
                        </a:rPr>
                        <a:t> </a:t>
                      </a:r>
                      <a:r>
                        <a:rPr sz="1600" spc="-10">
                          <a:latin typeface="Georgia"/>
                          <a:cs typeface="Arial"/>
                        </a:rPr>
                        <a:t>distress</a:t>
                      </a:r>
                      <a:endParaRPr sz="1600">
                        <a:latin typeface="Georgia"/>
                        <a:cs typeface="Arial"/>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chemeClr val="bg1"/>
                    </a:solidFill>
                  </a:tcPr>
                </a:tc>
                <a:extLst>
                  <a:ext uri="{0D108BD9-81ED-4DB2-BD59-A6C34878D82A}">
                    <a16:rowId xmlns:a16="http://schemas.microsoft.com/office/drawing/2014/main" val="10003"/>
                  </a:ext>
                </a:extLst>
              </a:tr>
              <a:tr h="730673">
                <a:tc>
                  <a:txBody>
                    <a:bodyPr/>
                    <a:lstStyle/>
                    <a:p>
                      <a:pPr marL="85725">
                        <a:lnSpc>
                          <a:spcPct val="100000"/>
                        </a:lnSpc>
                        <a:spcBef>
                          <a:spcPts val="625"/>
                        </a:spcBef>
                      </a:pPr>
                      <a:r>
                        <a:rPr sz="1600" b="1">
                          <a:latin typeface="Georgia"/>
                          <a:cs typeface="Arial"/>
                        </a:rPr>
                        <a:t>Activity</a:t>
                      </a:r>
                      <a:r>
                        <a:rPr sz="1600" b="1" spc="-40">
                          <a:latin typeface="Georgia"/>
                          <a:cs typeface="Arial"/>
                        </a:rPr>
                        <a:t> </a:t>
                      </a:r>
                      <a:r>
                        <a:rPr sz="1600" b="1" spc="-10">
                          <a:latin typeface="Georgia"/>
                          <a:cs typeface="Arial"/>
                        </a:rPr>
                        <a:t>Engagement</a:t>
                      </a:r>
                      <a:endParaRPr sz="1600">
                        <a:latin typeface="Georgia"/>
                        <a:cs typeface="Arial"/>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chemeClr val="bg1"/>
                    </a:solidFill>
                  </a:tcPr>
                </a:tc>
                <a:tc>
                  <a:txBody>
                    <a:bodyPr/>
                    <a:lstStyle/>
                    <a:p>
                      <a:pPr marL="85725">
                        <a:lnSpc>
                          <a:spcPct val="100000"/>
                        </a:lnSpc>
                        <a:spcBef>
                          <a:spcPts val="625"/>
                        </a:spcBef>
                      </a:pPr>
                      <a:r>
                        <a:rPr sz="1600" spc="-20">
                          <a:latin typeface="Georgia"/>
                          <a:cs typeface="Arial"/>
                        </a:rPr>
                        <a:t>Good</a:t>
                      </a:r>
                      <a:endParaRPr sz="1600">
                        <a:latin typeface="Georgia"/>
                        <a:cs typeface="Arial"/>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chemeClr val="bg1"/>
                    </a:solidFill>
                  </a:tcPr>
                </a:tc>
                <a:tc>
                  <a:txBody>
                    <a:bodyPr/>
                    <a:lstStyle/>
                    <a:p>
                      <a:pPr marL="85725" marR="655955">
                        <a:lnSpc>
                          <a:spcPct val="100000"/>
                        </a:lnSpc>
                        <a:spcBef>
                          <a:spcPts val="625"/>
                        </a:spcBef>
                      </a:pPr>
                      <a:r>
                        <a:rPr sz="1600">
                          <a:latin typeface="Georgia"/>
                          <a:cs typeface="Arial"/>
                        </a:rPr>
                        <a:t>Some</a:t>
                      </a:r>
                      <a:r>
                        <a:rPr sz="1600" spc="-20">
                          <a:latin typeface="Georgia"/>
                          <a:cs typeface="Arial"/>
                        </a:rPr>
                        <a:t> </a:t>
                      </a:r>
                      <a:r>
                        <a:rPr sz="1600" spc="-10">
                          <a:latin typeface="Georgia"/>
                          <a:cs typeface="Arial"/>
                        </a:rPr>
                        <a:t>meaningful activities</a:t>
                      </a:r>
                      <a:endParaRPr sz="1600">
                        <a:latin typeface="Georgia"/>
                        <a:cs typeface="Arial"/>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chemeClr val="bg1"/>
                    </a:solidFill>
                  </a:tcPr>
                </a:tc>
                <a:tc>
                  <a:txBody>
                    <a:bodyPr/>
                    <a:lstStyle/>
                    <a:p>
                      <a:pPr marL="85090">
                        <a:lnSpc>
                          <a:spcPct val="100000"/>
                        </a:lnSpc>
                        <a:spcBef>
                          <a:spcPts val="625"/>
                        </a:spcBef>
                      </a:pPr>
                      <a:r>
                        <a:rPr sz="1600">
                          <a:latin typeface="Georgia"/>
                          <a:cs typeface="Arial"/>
                        </a:rPr>
                        <a:t>No</a:t>
                      </a:r>
                      <a:r>
                        <a:rPr sz="1600" spc="-30">
                          <a:latin typeface="Georgia"/>
                          <a:cs typeface="Arial"/>
                        </a:rPr>
                        <a:t> </a:t>
                      </a:r>
                      <a:r>
                        <a:rPr sz="1600">
                          <a:latin typeface="Georgia"/>
                          <a:cs typeface="Arial"/>
                        </a:rPr>
                        <a:t>satisfying</a:t>
                      </a:r>
                      <a:r>
                        <a:rPr sz="1600" spc="-30">
                          <a:latin typeface="Georgia"/>
                          <a:cs typeface="Arial"/>
                        </a:rPr>
                        <a:t> </a:t>
                      </a:r>
                      <a:r>
                        <a:rPr sz="1600" spc="-10">
                          <a:latin typeface="Georgia"/>
                          <a:cs typeface="Arial"/>
                        </a:rPr>
                        <a:t>activities</a:t>
                      </a:r>
                      <a:endParaRPr sz="1600">
                        <a:latin typeface="Georgia"/>
                        <a:cs typeface="Arial"/>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chemeClr val="bg1"/>
                    </a:solidFill>
                  </a:tcPr>
                </a:tc>
                <a:extLst>
                  <a:ext uri="{0D108BD9-81ED-4DB2-BD59-A6C34878D82A}">
                    <a16:rowId xmlns:a16="http://schemas.microsoft.com/office/drawing/2014/main" val="10004"/>
                  </a:ext>
                </a:extLst>
              </a:tr>
            </a:tbl>
          </a:graphicData>
        </a:graphic>
      </p:graphicFrame>
      <p:sp>
        <p:nvSpPr>
          <p:cNvPr id="4" name="object 4"/>
          <p:cNvSpPr txBox="1"/>
          <p:nvPr/>
        </p:nvSpPr>
        <p:spPr>
          <a:xfrm>
            <a:off x="3316968" y="1664509"/>
            <a:ext cx="3654976" cy="386430"/>
          </a:xfrm>
          <a:prstGeom prst="rect">
            <a:avLst/>
          </a:prstGeom>
        </p:spPr>
        <p:txBody>
          <a:bodyPr vert="horz" wrap="square" lIns="0" tIns="16933" rIns="0" bIns="0" rtlCol="0" anchor="t">
            <a:spAutoFit/>
          </a:bodyPr>
          <a:lstStyle/>
          <a:p>
            <a:pPr marL="16510">
              <a:lnSpc>
                <a:spcPct val="100000"/>
              </a:lnSpc>
              <a:spcBef>
                <a:spcPts val="133"/>
              </a:spcBef>
            </a:pPr>
            <a:r>
              <a:rPr sz="2400">
                <a:solidFill>
                  <a:srgbClr val="8ED485"/>
                </a:solidFill>
                <a:latin typeface="Georgia"/>
                <a:cs typeface="Arial"/>
              </a:rPr>
              <a:t>Generalist/Solo</a:t>
            </a:r>
            <a:r>
              <a:rPr sz="2400" spc="-100">
                <a:solidFill>
                  <a:srgbClr val="8ED485"/>
                </a:solidFill>
                <a:latin typeface="Georgia"/>
                <a:cs typeface="Arial"/>
              </a:rPr>
              <a:t> </a:t>
            </a:r>
            <a:r>
              <a:rPr sz="2400" spc="-13">
                <a:solidFill>
                  <a:srgbClr val="8ED485"/>
                </a:solidFill>
                <a:latin typeface="Georgia"/>
                <a:cs typeface="Arial"/>
              </a:rPr>
              <a:t>Prescriber</a:t>
            </a:r>
            <a:endParaRPr lang="en-US" sz="2400">
              <a:solidFill>
                <a:srgbClr val="8ED485"/>
              </a:solidFill>
              <a:latin typeface="Georgia"/>
              <a:cs typeface="Arial"/>
            </a:endParaRPr>
          </a:p>
        </p:txBody>
      </p:sp>
      <p:sp>
        <p:nvSpPr>
          <p:cNvPr id="5" name="object 5"/>
          <p:cNvSpPr txBox="1"/>
          <p:nvPr/>
        </p:nvSpPr>
        <p:spPr>
          <a:xfrm>
            <a:off x="9227388" y="1669222"/>
            <a:ext cx="2095500" cy="399627"/>
          </a:xfrm>
          <a:prstGeom prst="rect">
            <a:avLst/>
          </a:prstGeom>
        </p:spPr>
        <p:txBody>
          <a:bodyPr vert="horz" wrap="square" lIns="0" tIns="16933" rIns="0" bIns="0" rtlCol="0" anchor="t">
            <a:spAutoFit/>
          </a:bodyPr>
          <a:lstStyle/>
          <a:p>
            <a:pPr marL="16510">
              <a:lnSpc>
                <a:spcPct val="100000"/>
              </a:lnSpc>
              <a:spcBef>
                <a:spcPts val="133"/>
              </a:spcBef>
            </a:pPr>
            <a:r>
              <a:rPr sz="2400">
                <a:solidFill>
                  <a:srgbClr val="8ED485"/>
                </a:solidFill>
                <a:latin typeface="Georgia"/>
                <a:cs typeface="Arial"/>
              </a:rPr>
              <a:t>Specialty</a:t>
            </a:r>
            <a:r>
              <a:rPr sz="2400" spc="-60">
                <a:solidFill>
                  <a:srgbClr val="8ED485"/>
                </a:solidFill>
                <a:latin typeface="Georgia"/>
                <a:cs typeface="Arial"/>
              </a:rPr>
              <a:t> Team</a:t>
            </a:r>
            <a:endParaRPr lang="en-US" sz="2400">
              <a:solidFill>
                <a:srgbClr val="8ED485"/>
              </a:solidFill>
              <a:latin typeface="Georgia"/>
              <a:cs typeface="Arial"/>
            </a:endParaRPr>
          </a:p>
        </p:txBody>
      </p:sp>
      <p:sp>
        <p:nvSpPr>
          <p:cNvPr id="18" name="TextBox 17">
            <a:extLst>
              <a:ext uri="{FF2B5EF4-FFF2-40B4-BE49-F238E27FC236}">
                <a16:creationId xmlns:a16="http://schemas.microsoft.com/office/drawing/2014/main" id="{A4E2EF01-FAC6-AD7C-0299-7272223A58DB}"/>
              </a:ext>
            </a:extLst>
          </p:cNvPr>
          <p:cNvSpPr txBox="1"/>
          <p:nvPr/>
        </p:nvSpPr>
        <p:spPr>
          <a:xfrm>
            <a:off x="2619718" y="6121984"/>
            <a:ext cx="695715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000000"/>
                </a:solidFill>
                <a:cs typeface="Arial"/>
              </a:rPr>
              <a:t>Figure adapted from Kampman et al. From Principles of Addiction Medicine, 6th ed., Section 12.</a:t>
            </a:r>
            <a:r>
              <a:rPr lang="en-US" sz="1000" baseline="30000">
                <a:solidFill>
                  <a:srgbClr val="000000"/>
                </a:solidFill>
                <a:cs typeface="Arial"/>
              </a:rPr>
              <a:t>48 </a:t>
            </a:r>
            <a:endParaRPr lang="en-US" sz="1000" baseline="30000">
              <a:solidFill>
                <a:srgbClr val="000000"/>
              </a:solidFill>
            </a:endParaRPr>
          </a:p>
        </p:txBody>
      </p:sp>
    </p:spTree>
    <p:extLst>
      <p:ext uri="{BB962C8B-B14F-4D97-AF65-F5344CB8AC3E}">
        <p14:creationId xmlns:p14="http://schemas.microsoft.com/office/powerpoint/2010/main" val="29972674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0E76F-0D4D-27FB-4573-8257124ED759}"/>
              </a:ext>
            </a:extLst>
          </p:cNvPr>
          <p:cNvSpPr>
            <a:spLocks noGrp="1"/>
          </p:cNvSpPr>
          <p:nvPr>
            <p:ph type="title"/>
          </p:nvPr>
        </p:nvSpPr>
        <p:spPr/>
        <p:txBody>
          <a:bodyPr anchor="ctr">
            <a:noAutofit/>
          </a:bodyPr>
          <a:lstStyle/>
          <a:p>
            <a:pPr algn="ctr"/>
            <a:r>
              <a:rPr lang="en-US" sz="3600">
                <a:latin typeface="Helvetica"/>
                <a:cs typeface="Helvetica"/>
              </a:rPr>
              <a:t>CPOD: COGNITIVE VS BEHAVIORAL MODIFICATION</a:t>
            </a:r>
            <a:endParaRPr lang="en-US"/>
          </a:p>
        </p:txBody>
      </p:sp>
      <p:pic>
        <p:nvPicPr>
          <p:cNvPr id="18" name="Picture 17" descr="A diagram of a patient&amp;#39;s diagnosis&#10;&#10;Description automatically generated">
            <a:extLst>
              <a:ext uri="{FF2B5EF4-FFF2-40B4-BE49-F238E27FC236}">
                <a16:creationId xmlns:a16="http://schemas.microsoft.com/office/drawing/2014/main" id="{ADEDF3A7-6D49-BB6F-CA99-12CA33C09270}"/>
              </a:ext>
            </a:extLst>
          </p:cNvPr>
          <p:cNvPicPr>
            <a:picLocks noChangeAspect="1"/>
          </p:cNvPicPr>
          <p:nvPr/>
        </p:nvPicPr>
        <p:blipFill>
          <a:blip r:embed="rId3"/>
          <a:stretch>
            <a:fillRect/>
          </a:stretch>
        </p:blipFill>
        <p:spPr>
          <a:xfrm>
            <a:off x="2906109" y="1740434"/>
            <a:ext cx="6901149" cy="3871166"/>
          </a:xfrm>
          <a:prstGeom prst="rect">
            <a:avLst/>
          </a:prstGeom>
        </p:spPr>
      </p:pic>
      <p:sp>
        <p:nvSpPr>
          <p:cNvPr id="21" name="TextBox 20">
            <a:extLst>
              <a:ext uri="{FF2B5EF4-FFF2-40B4-BE49-F238E27FC236}">
                <a16:creationId xmlns:a16="http://schemas.microsoft.com/office/drawing/2014/main" id="{A8A5A686-0300-8ACB-B227-F7D0B9185392}"/>
              </a:ext>
            </a:extLst>
          </p:cNvPr>
          <p:cNvSpPr txBox="1"/>
          <p:nvPr/>
        </p:nvSpPr>
        <p:spPr>
          <a:xfrm>
            <a:off x="3806328" y="5775235"/>
            <a:ext cx="457934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latin typeface="Helvetica"/>
                <a:cs typeface="Arial"/>
              </a:rPr>
              <a:t>Image by Ajay </a:t>
            </a:r>
            <a:r>
              <a:rPr lang="en-US" sz="1200" err="1">
                <a:solidFill>
                  <a:srgbClr val="000000"/>
                </a:solidFill>
                <a:latin typeface="Helvetica"/>
                <a:cs typeface="Arial"/>
              </a:rPr>
              <a:t>Manhapra</a:t>
            </a:r>
            <a:r>
              <a:rPr lang="en-US" sz="1200">
                <a:solidFill>
                  <a:srgbClr val="000000"/>
                </a:solidFill>
                <a:latin typeface="Helvetica"/>
                <a:cs typeface="Arial"/>
              </a:rPr>
              <a:t> MD, used with permission</a:t>
            </a:r>
            <a:endParaRPr lang="en-US" sz="1200">
              <a:solidFill>
                <a:srgbClr val="000000"/>
              </a:solidFill>
              <a:latin typeface="Helvetica"/>
            </a:endParaRPr>
          </a:p>
        </p:txBody>
      </p:sp>
    </p:spTree>
    <p:extLst>
      <p:ext uri="{BB962C8B-B14F-4D97-AF65-F5344CB8AC3E}">
        <p14:creationId xmlns:p14="http://schemas.microsoft.com/office/powerpoint/2010/main" val="17598627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37D4725-AA1A-1C89-9A65-F8BDB22BD15A}"/>
              </a:ext>
            </a:extLst>
          </p:cNvPr>
          <p:cNvSpPr>
            <a:spLocks noGrp="1"/>
          </p:cNvSpPr>
          <p:nvPr>
            <p:ph idx="1"/>
          </p:nvPr>
        </p:nvSpPr>
        <p:spPr/>
        <p:txBody>
          <a:bodyPr vert="horz" lIns="91440" tIns="45720" rIns="91440" bIns="45720" rtlCol="0" anchor="t">
            <a:normAutofit/>
          </a:bodyPr>
          <a:lstStyle/>
          <a:p>
            <a:r>
              <a:rPr lang="en-US"/>
              <a:t>Don't assume</a:t>
            </a:r>
          </a:p>
          <a:p>
            <a:r>
              <a:rPr lang="en-US"/>
              <a:t>Be curious</a:t>
            </a:r>
          </a:p>
          <a:p>
            <a:r>
              <a:rPr lang="en-US"/>
              <a:t>Practice empathy </a:t>
            </a:r>
          </a:p>
          <a:p>
            <a:r>
              <a:rPr lang="en-US"/>
              <a:t>Ask thoughtful questions</a:t>
            </a:r>
          </a:p>
          <a:p>
            <a:pPr lvl="1">
              <a:buFont typeface="Courier New" panose="020B0604020202020204" pitchFamily="34" charset="0"/>
              <a:buChar char="o"/>
            </a:pPr>
            <a:r>
              <a:rPr lang="en-US"/>
              <a:t>What is it like living with the [medication]?</a:t>
            </a:r>
          </a:p>
          <a:p>
            <a:pPr lvl="1">
              <a:buFont typeface="Courier New" panose="020B0604020202020204" pitchFamily="34" charset="0"/>
              <a:buChar char="o"/>
            </a:pPr>
            <a:r>
              <a:rPr lang="en-US"/>
              <a:t>Where do the opioids fit in your life?</a:t>
            </a:r>
          </a:p>
        </p:txBody>
      </p:sp>
      <p:sp>
        <p:nvSpPr>
          <p:cNvPr id="2" name="Title 1">
            <a:extLst>
              <a:ext uri="{FF2B5EF4-FFF2-40B4-BE49-F238E27FC236}">
                <a16:creationId xmlns:a16="http://schemas.microsoft.com/office/drawing/2014/main" id="{7043FFCD-8D53-8459-A06F-137CD5C76022}"/>
              </a:ext>
            </a:extLst>
          </p:cNvPr>
          <p:cNvSpPr>
            <a:spLocks noGrp="1"/>
          </p:cNvSpPr>
          <p:nvPr>
            <p:ph type="title"/>
          </p:nvPr>
        </p:nvSpPr>
        <p:spPr/>
        <p:txBody>
          <a:bodyPr/>
          <a:lstStyle/>
          <a:p>
            <a:r>
              <a:rPr lang="en-US"/>
              <a:t>Engaging with Patients</a:t>
            </a:r>
          </a:p>
        </p:txBody>
      </p:sp>
    </p:spTree>
    <p:extLst>
      <p:ext uri="{BB962C8B-B14F-4D97-AF65-F5344CB8AC3E}">
        <p14:creationId xmlns:p14="http://schemas.microsoft.com/office/powerpoint/2010/main" val="9778283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F023CF7-2A58-7460-A03C-E6EF01F5969D}"/>
              </a:ext>
            </a:extLst>
          </p:cNvPr>
          <p:cNvSpPr>
            <a:spLocks noGrp="1"/>
          </p:cNvSpPr>
          <p:nvPr>
            <p:ph idx="1"/>
          </p:nvPr>
        </p:nvSpPr>
        <p:spPr/>
        <p:txBody>
          <a:bodyPr vert="horz" lIns="91440" tIns="45720" rIns="91440" bIns="45720" rtlCol="0" anchor="t">
            <a:normAutofit/>
          </a:bodyPr>
          <a:lstStyle/>
          <a:p>
            <a:r>
              <a:rPr lang="en-US" i="1"/>
              <a:t>Open </a:t>
            </a:r>
            <a:r>
              <a:rPr lang="en-US" i="1" err="1"/>
              <a:t>invit</a:t>
            </a:r>
            <a:r>
              <a:rPr lang="en-US" i="1"/>
              <a:t>ation</a:t>
            </a:r>
          </a:p>
          <a:p>
            <a:r>
              <a:rPr lang="en-US" i="1"/>
              <a:t>Leave your judgement at the door</a:t>
            </a:r>
          </a:p>
          <a:p>
            <a:r>
              <a:rPr lang="en-US" i="1"/>
              <a:t>Use your palliative care skills </a:t>
            </a:r>
          </a:p>
          <a:p>
            <a:pPr lvl="1">
              <a:spcAft>
                <a:spcPts val="1000"/>
              </a:spcAft>
              <a:buFont typeface="Courier New" panose="020B0604020202020204" pitchFamily="34" charset="0"/>
              <a:buChar char="o"/>
            </a:pPr>
            <a:r>
              <a:rPr lang="en-US" sz="1800" i="1"/>
              <a:t>Tell me more...</a:t>
            </a:r>
          </a:p>
          <a:p>
            <a:pPr lvl="1">
              <a:spcAft>
                <a:spcPts val="1000"/>
              </a:spcAft>
              <a:buFont typeface="Courier New" panose="020B0604020202020204" pitchFamily="34" charset="0"/>
              <a:buChar char="o"/>
            </a:pPr>
            <a:r>
              <a:rPr lang="en-US" sz="1800" i="1"/>
              <a:t>What are you worried about?</a:t>
            </a:r>
          </a:p>
          <a:p>
            <a:r>
              <a:rPr lang="en-US" i="1"/>
              <a:t>Make assessments over time</a:t>
            </a:r>
          </a:p>
          <a:p>
            <a:r>
              <a:rPr lang="en-US" i="1"/>
              <a:t>Find your own </a:t>
            </a:r>
            <a:r>
              <a:rPr lang="en-US" i="1" err="1"/>
              <a:t>langua</a:t>
            </a:r>
            <a:r>
              <a:rPr lang="en-US" i="1"/>
              <a:t>ge</a:t>
            </a:r>
          </a:p>
          <a:p>
            <a:r>
              <a:rPr lang="en-US" i="1"/>
              <a:t>Modify your language</a:t>
            </a:r>
          </a:p>
          <a:p>
            <a:r>
              <a:rPr lang="en-US" i="1"/>
              <a:t>Get feedback </a:t>
            </a:r>
          </a:p>
        </p:txBody>
      </p:sp>
      <p:sp>
        <p:nvSpPr>
          <p:cNvPr id="3" name="Title 2">
            <a:extLst>
              <a:ext uri="{FF2B5EF4-FFF2-40B4-BE49-F238E27FC236}">
                <a16:creationId xmlns:a16="http://schemas.microsoft.com/office/drawing/2014/main" id="{1758F440-7199-19F6-9EAF-5F4931B5769F}"/>
              </a:ext>
            </a:extLst>
          </p:cNvPr>
          <p:cNvSpPr>
            <a:spLocks noGrp="1"/>
          </p:cNvSpPr>
          <p:nvPr>
            <p:ph type="title"/>
          </p:nvPr>
        </p:nvSpPr>
        <p:spPr/>
        <p:txBody>
          <a:bodyPr/>
          <a:lstStyle/>
          <a:p>
            <a:r>
              <a:rPr lang="en-US">
                <a:latin typeface="Georgia"/>
              </a:rPr>
              <a:t>A Tailored Evidence Informed Approach from CAPC </a:t>
            </a:r>
            <a:r>
              <a:rPr lang="en-US" b="0" baseline="30000">
                <a:latin typeface="Georgia"/>
              </a:rPr>
              <a:t>43</a:t>
            </a:r>
            <a:endParaRPr lang="en-US" b="0" baseline="30000"/>
          </a:p>
        </p:txBody>
      </p:sp>
      <p:sp>
        <p:nvSpPr>
          <p:cNvPr id="6" name="Star: 5 Points 5">
            <a:extLst>
              <a:ext uri="{FF2B5EF4-FFF2-40B4-BE49-F238E27FC236}">
                <a16:creationId xmlns:a16="http://schemas.microsoft.com/office/drawing/2014/main" id="{BD82E965-9CB8-90EF-8A84-3D3A40DBF772}"/>
              </a:ext>
            </a:extLst>
          </p:cNvPr>
          <p:cNvSpPr/>
          <p:nvPr/>
        </p:nvSpPr>
        <p:spPr>
          <a:xfrm>
            <a:off x="100900" y="241834"/>
            <a:ext cx="914400" cy="91440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14652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5488B2-1C2A-4D3D-591D-59889BA1B133}"/>
              </a:ext>
            </a:extLst>
          </p:cNvPr>
          <p:cNvSpPr>
            <a:spLocks noGrp="1"/>
          </p:cNvSpPr>
          <p:nvPr>
            <p:ph idx="1"/>
          </p:nvPr>
        </p:nvSpPr>
        <p:spPr/>
        <p:txBody>
          <a:bodyPr vert="horz" lIns="91440" tIns="45720" rIns="91440" bIns="45720" rtlCol="0" anchor="t">
            <a:normAutofit/>
          </a:bodyPr>
          <a:lstStyle/>
          <a:p>
            <a:r>
              <a:rPr lang="en-US"/>
              <a:t>Complete a thorough substance use history (active vs at-risk or in recovery)</a:t>
            </a:r>
          </a:p>
          <a:p>
            <a:r>
              <a:rPr lang="en-US"/>
              <a:t>Controlled substance agreement and setting expectations </a:t>
            </a:r>
          </a:p>
          <a:p>
            <a:r>
              <a:rPr lang="en-US"/>
              <a:t>Manage comorbid anxiety/depression (</a:t>
            </a:r>
            <a:r>
              <a:rPr lang="en-US" err="1"/>
              <a:t>esp</a:t>
            </a:r>
            <a:r>
              <a:rPr lang="en-US"/>
              <a:t> in patients at risk of chemical coping)</a:t>
            </a:r>
          </a:p>
          <a:p>
            <a:pPr lvl="1">
              <a:buFont typeface="Courier New" panose="020B0604020202020204" pitchFamily="34" charset="0"/>
              <a:buChar char="o"/>
            </a:pPr>
            <a:r>
              <a:rPr lang="en-US" i="1"/>
              <a:t>Careful w/ benzos</a:t>
            </a:r>
          </a:p>
          <a:p>
            <a:r>
              <a:rPr lang="en-US"/>
              <a:t>Engage psychiatry colleagues for diagnosis and management of undiagnosed and untreated conditions</a:t>
            </a:r>
          </a:p>
          <a:p>
            <a:r>
              <a:rPr lang="en-US"/>
              <a:t>Consider addiction medicine referral or consultation</a:t>
            </a:r>
          </a:p>
          <a:p>
            <a:r>
              <a:rPr lang="en-US"/>
              <a:t>Treat pain</a:t>
            </a:r>
          </a:p>
          <a:p>
            <a:pPr lvl="1">
              <a:buFont typeface="Courier New" panose="020B0604020202020204" pitchFamily="34" charset="0"/>
              <a:buChar char="o"/>
            </a:pPr>
            <a:r>
              <a:rPr lang="en-US" i="1"/>
              <a:t>Poorly controlled pain --&gt; Increased substance abuse behaviors </a:t>
            </a:r>
          </a:p>
          <a:p>
            <a:endParaRPr lang="en-US"/>
          </a:p>
        </p:txBody>
      </p:sp>
      <p:sp>
        <p:nvSpPr>
          <p:cNvPr id="2" name="Title 1">
            <a:extLst>
              <a:ext uri="{FF2B5EF4-FFF2-40B4-BE49-F238E27FC236}">
                <a16:creationId xmlns:a16="http://schemas.microsoft.com/office/drawing/2014/main" id="{CEB46CF0-3A11-F027-D3C7-0CA5858DB424}"/>
              </a:ext>
            </a:extLst>
          </p:cNvPr>
          <p:cNvSpPr>
            <a:spLocks noGrp="1"/>
          </p:cNvSpPr>
          <p:nvPr>
            <p:ph type="title"/>
          </p:nvPr>
        </p:nvSpPr>
        <p:spPr/>
        <p:txBody>
          <a:bodyPr>
            <a:normAutofit/>
          </a:bodyPr>
          <a:lstStyle/>
          <a:p>
            <a:r>
              <a:rPr lang="en-US">
                <a:latin typeface="Georgia"/>
              </a:rPr>
              <a:t>The Framework: Patient Evaluation and Management Strategies</a:t>
            </a:r>
            <a:r>
              <a:rPr lang="en-US" b="0" baseline="30000">
                <a:latin typeface="Georgia"/>
              </a:rPr>
              <a:t>49</a:t>
            </a:r>
          </a:p>
        </p:txBody>
      </p:sp>
      <p:sp>
        <p:nvSpPr>
          <p:cNvPr id="7" name="Star: 5 Points 6">
            <a:extLst>
              <a:ext uri="{FF2B5EF4-FFF2-40B4-BE49-F238E27FC236}">
                <a16:creationId xmlns:a16="http://schemas.microsoft.com/office/drawing/2014/main" id="{8E84077F-A791-A807-7CBF-726F0E328D68}"/>
              </a:ext>
            </a:extLst>
          </p:cNvPr>
          <p:cNvSpPr/>
          <p:nvPr/>
        </p:nvSpPr>
        <p:spPr>
          <a:xfrm>
            <a:off x="10091229" y="367420"/>
            <a:ext cx="1262417" cy="1137313"/>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151272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C5477-F254-72D9-442C-F5E499BA89D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364BD7-683F-69EF-9B2E-CD4DEA58977A}"/>
              </a:ext>
            </a:extLst>
          </p:cNvPr>
          <p:cNvSpPr>
            <a:spLocks noGrp="1"/>
          </p:cNvSpPr>
          <p:nvPr>
            <p:ph idx="1"/>
          </p:nvPr>
        </p:nvSpPr>
        <p:spPr/>
        <p:txBody>
          <a:bodyPr vert="horz" lIns="91440" tIns="45720" rIns="91440" bIns="45720" rtlCol="0" anchor="t">
            <a:normAutofit/>
          </a:bodyPr>
          <a:lstStyle/>
          <a:p>
            <a:r>
              <a:rPr lang="en-US"/>
              <a:t>Consider </a:t>
            </a:r>
          </a:p>
          <a:p>
            <a:pPr lvl="1">
              <a:buFont typeface="Courier New" panose="020B0604020202020204" pitchFamily="34" charset="0"/>
              <a:buChar char="o"/>
            </a:pPr>
            <a:r>
              <a:rPr lang="en-US"/>
              <a:t>Rarely stop opioids abruptly</a:t>
            </a:r>
          </a:p>
          <a:p>
            <a:pPr lvl="2">
              <a:buFont typeface="Wingdings" panose="020B0604020202020204" pitchFamily="34" charset="0"/>
              <a:buChar char="§"/>
            </a:pPr>
            <a:r>
              <a:rPr lang="en-US"/>
              <a:t>Opioid rotation</a:t>
            </a:r>
          </a:p>
          <a:p>
            <a:pPr lvl="2">
              <a:spcAft>
                <a:spcPts val="1000"/>
              </a:spcAft>
              <a:buFont typeface="Wingdings" panose="020B0604020202020204" pitchFamily="34" charset="0"/>
              <a:buChar char="§"/>
            </a:pPr>
            <a:r>
              <a:rPr lang="en-US"/>
              <a:t>Opioid de-prescribing</a:t>
            </a:r>
          </a:p>
        </p:txBody>
      </p:sp>
      <p:sp>
        <p:nvSpPr>
          <p:cNvPr id="2" name="Title 1">
            <a:extLst>
              <a:ext uri="{FF2B5EF4-FFF2-40B4-BE49-F238E27FC236}">
                <a16:creationId xmlns:a16="http://schemas.microsoft.com/office/drawing/2014/main" id="{69406907-EED6-EB52-A243-B27A4E3ABF61}"/>
              </a:ext>
            </a:extLst>
          </p:cNvPr>
          <p:cNvSpPr>
            <a:spLocks noGrp="1"/>
          </p:cNvSpPr>
          <p:nvPr>
            <p:ph type="title"/>
          </p:nvPr>
        </p:nvSpPr>
        <p:spPr/>
        <p:txBody>
          <a:bodyPr>
            <a:normAutofit/>
          </a:bodyPr>
          <a:lstStyle/>
          <a:p>
            <a:r>
              <a:rPr lang="en-US">
                <a:latin typeface="Georgia"/>
              </a:rPr>
              <a:t>Patient Evaluation and Management Strategies</a:t>
            </a:r>
            <a:r>
              <a:rPr lang="en-US" b="0" baseline="30000">
                <a:latin typeface="Georgia"/>
              </a:rPr>
              <a:t>49</a:t>
            </a:r>
            <a:endParaRPr lang="en-US" b="0" baseline="30000"/>
          </a:p>
        </p:txBody>
      </p:sp>
      <p:sp>
        <p:nvSpPr>
          <p:cNvPr id="7" name="Star: 5 Points 6">
            <a:extLst>
              <a:ext uri="{FF2B5EF4-FFF2-40B4-BE49-F238E27FC236}">
                <a16:creationId xmlns:a16="http://schemas.microsoft.com/office/drawing/2014/main" id="{DB3E8C97-9F0A-E9A2-40ED-CF3DE53F4F77}"/>
              </a:ext>
            </a:extLst>
          </p:cNvPr>
          <p:cNvSpPr/>
          <p:nvPr/>
        </p:nvSpPr>
        <p:spPr>
          <a:xfrm>
            <a:off x="141006" y="110059"/>
            <a:ext cx="914400" cy="91440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71489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6226EBC-1AFB-F7A3-4098-8CFE7B5506C1}"/>
              </a:ext>
            </a:extLst>
          </p:cNvPr>
          <p:cNvSpPr>
            <a:spLocks noGrp="1"/>
          </p:cNvSpPr>
          <p:nvPr>
            <p:ph idx="1"/>
          </p:nvPr>
        </p:nvSpPr>
        <p:spPr/>
        <p:txBody>
          <a:bodyPr vert="horz" lIns="91440" tIns="45720" rIns="91440" bIns="45720" rtlCol="0" anchor="t">
            <a:normAutofit/>
          </a:bodyPr>
          <a:lstStyle/>
          <a:p>
            <a:r>
              <a:rPr lang="en-US" sz="2400" b="1" u="sng"/>
              <a:t>In Cancer</a:t>
            </a:r>
          </a:p>
          <a:p>
            <a:pPr lvl="1">
              <a:buFont typeface="Courier New" panose="020B0604020202020204" pitchFamily="34" charset="0"/>
              <a:buChar char="o"/>
            </a:pPr>
            <a:r>
              <a:rPr lang="en-US">
                <a:ea typeface="+mn-lt"/>
                <a:cs typeface="+mn-lt"/>
              </a:rPr>
              <a:t>Jones et al. </a:t>
            </a:r>
            <a:r>
              <a:rPr lang="en-US">
                <a:solidFill>
                  <a:srgbClr val="000000"/>
                </a:solidFill>
                <a:ea typeface="+mn-lt"/>
                <a:cs typeface="+mn-lt"/>
              </a:rPr>
              <a:t>--&gt; In</a:t>
            </a:r>
            <a:r>
              <a:rPr lang="en-US" sz="1800" i="1">
                <a:solidFill>
                  <a:srgbClr val="212121"/>
                </a:solidFill>
                <a:ea typeface="+mn-lt"/>
                <a:cs typeface="+mn-lt"/>
              </a:rPr>
              <a:t> cancer-related + nonmedical stimulant use, regardless of prognosis, it was deemed appropriate to:</a:t>
            </a:r>
            <a:r>
              <a:rPr lang="en-US" sz="1800" i="1" baseline="30000">
                <a:solidFill>
                  <a:srgbClr val="212121"/>
                </a:solidFill>
                <a:ea typeface="+mn-lt"/>
                <a:cs typeface="+mn-lt"/>
              </a:rPr>
              <a:t>50</a:t>
            </a:r>
            <a:endParaRPr lang="en-US" i="1" baseline="30000">
              <a:solidFill>
                <a:srgbClr val="000000"/>
              </a:solidFill>
              <a:ea typeface="+mn-lt"/>
              <a:cs typeface="+mn-lt"/>
            </a:endParaRPr>
          </a:p>
          <a:p>
            <a:pPr lvl="2">
              <a:buFont typeface="Wingdings" panose="020B0604020202020204" pitchFamily="34" charset="0"/>
              <a:buChar char="§"/>
            </a:pPr>
            <a:r>
              <a:rPr lang="en-US" sz="1400" i="1">
                <a:solidFill>
                  <a:srgbClr val="212121"/>
                </a:solidFill>
                <a:ea typeface="+mn-lt"/>
                <a:cs typeface="+mn-lt"/>
              </a:rPr>
              <a:t> continue opioids</a:t>
            </a:r>
            <a:endParaRPr lang="en-US" i="1">
              <a:solidFill>
                <a:srgbClr val="000000"/>
              </a:solidFill>
              <a:ea typeface="+mn-lt"/>
              <a:cs typeface="+mn-lt"/>
            </a:endParaRPr>
          </a:p>
          <a:p>
            <a:pPr lvl="2">
              <a:buFont typeface="Wingdings" panose="020B0604020202020204" pitchFamily="34" charset="0"/>
              <a:buChar char="§"/>
            </a:pPr>
            <a:r>
              <a:rPr lang="en-US" sz="1400" i="1">
                <a:solidFill>
                  <a:srgbClr val="212121"/>
                </a:solidFill>
                <a:ea typeface="+mn-lt"/>
                <a:cs typeface="+mn-lt"/>
              </a:rPr>
              <a:t> increase monitoring</a:t>
            </a:r>
            <a:endParaRPr lang="en-US" i="1">
              <a:solidFill>
                <a:srgbClr val="000000"/>
              </a:solidFill>
              <a:ea typeface="+mn-lt"/>
              <a:cs typeface="+mn-lt"/>
            </a:endParaRPr>
          </a:p>
          <a:p>
            <a:pPr lvl="2">
              <a:buFont typeface="Wingdings" panose="020B0604020202020204" pitchFamily="34" charset="0"/>
              <a:buChar char="§"/>
            </a:pPr>
            <a:r>
              <a:rPr lang="en-US" sz="1400" i="1">
                <a:solidFill>
                  <a:srgbClr val="212121"/>
                </a:solidFill>
                <a:ea typeface="+mn-lt"/>
                <a:cs typeface="+mn-lt"/>
              </a:rPr>
              <a:t>avoid opioid tapering. </a:t>
            </a:r>
            <a:endParaRPr lang="en-US" i="1">
              <a:solidFill>
                <a:srgbClr val="000000"/>
              </a:solidFill>
              <a:ea typeface="+mn-lt"/>
              <a:cs typeface="+mn-lt"/>
            </a:endParaRPr>
          </a:p>
          <a:p>
            <a:pPr lvl="2">
              <a:buFont typeface="Wingdings" panose="020B0604020202020204" pitchFamily="34" charset="0"/>
              <a:buChar char="§"/>
            </a:pPr>
            <a:r>
              <a:rPr lang="en-US" sz="1400" b="1" i="1">
                <a:solidFill>
                  <a:srgbClr val="212121"/>
                </a:solidFill>
                <a:ea typeface="+mn-lt"/>
                <a:cs typeface="+mn-lt"/>
              </a:rPr>
              <a:t>Buprenorphine/naloxone transition was inappropriate for a patient with a short prognosis and of uncertain appropriateness for a patient with a longer prognosis.</a:t>
            </a:r>
            <a:endParaRPr lang="en-US">
              <a:solidFill>
                <a:srgbClr val="000000"/>
              </a:solidFill>
              <a:ea typeface="+mn-lt"/>
              <a:cs typeface="+mn-lt"/>
            </a:endParaRPr>
          </a:p>
          <a:p>
            <a:pPr lvl="3">
              <a:buFont typeface="Arial" panose="020B0604020202020204" pitchFamily="34" charset="0"/>
              <a:buChar char="•"/>
            </a:pPr>
            <a:r>
              <a:rPr lang="en-US"/>
              <a:t>Realize there is not clear cut answer! Here is just some evidence to guide you!</a:t>
            </a:r>
          </a:p>
        </p:txBody>
      </p:sp>
      <p:sp>
        <p:nvSpPr>
          <p:cNvPr id="2" name="Title 1">
            <a:extLst>
              <a:ext uri="{FF2B5EF4-FFF2-40B4-BE49-F238E27FC236}">
                <a16:creationId xmlns:a16="http://schemas.microsoft.com/office/drawing/2014/main" id="{F829D35C-3F31-9CC5-9868-F7A2D9F2FD91}"/>
              </a:ext>
            </a:extLst>
          </p:cNvPr>
          <p:cNvSpPr>
            <a:spLocks noGrp="1"/>
          </p:cNvSpPr>
          <p:nvPr>
            <p:ph type="title"/>
          </p:nvPr>
        </p:nvSpPr>
        <p:spPr/>
        <p:txBody>
          <a:bodyPr/>
          <a:lstStyle/>
          <a:p>
            <a:r>
              <a:rPr lang="en-US">
                <a:latin typeface="Georgia"/>
              </a:rPr>
              <a:t>Patient Evaluation and Management Strategies</a:t>
            </a:r>
            <a:endParaRPr lang="en-US" b="0">
              <a:latin typeface="Georgia"/>
            </a:endParaRPr>
          </a:p>
          <a:p>
            <a:endParaRPr lang="en-US" b="0"/>
          </a:p>
        </p:txBody>
      </p:sp>
      <p:sp>
        <p:nvSpPr>
          <p:cNvPr id="8" name="Star: 5 Points 7">
            <a:extLst>
              <a:ext uri="{FF2B5EF4-FFF2-40B4-BE49-F238E27FC236}">
                <a16:creationId xmlns:a16="http://schemas.microsoft.com/office/drawing/2014/main" id="{49CA4B2F-48C6-F5CB-3AB8-393F3845EE4C}"/>
              </a:ext>
            </a:extLst>
          </p:cNvPr>
          <p:cNvSpPr/>
          <p:nvPr/>
        </p:nvSpPr>
        <p:spPr>
          <a:xfrm>
            <a:off x="838565" y="3804082"/>
            <a:ext cx="872717" cy="963897"/>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16572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Shape 199"/>
        <p:cNvGrpSpPr/>
        <p:nvPr/>
      </p:nvGrpSpPr>
      <p:grpSpPr>
        <a:xfrm>
          <a:off x="0" y="0"/>
          <a:ext cx="0" cy="0"/>
          <a:chOff x="0" y="0"/>
          <a:chExt cx="0" cy="0"/>
        </a:xfrm>
      </p:grpSpPr>
      <p:grpSp>
        <p:nvGrpSpPr>
          <p:cNvPr id="200" name="Google Shape;200;p31"/>
          <p:cNvGrpSpPr/>
          <p:nvPr/>
        </p:nvGrpSpPr>
        <p:grpSpPr>
          <a:xfrm>
            <a:off x="3931949" y="1219201"/>
            <a:ext cx="4655820" cy="4655820"/>
            <a:chOff x="2948961" y="914400"/>
            <a:chExt cx="3491865" cy="3491865"/>
          </a:xfrm>
        </p:grpSpPr>
        <p:sp>
          <p:nvSpPr>
            <p:cNvPr id="201" name="Google Shape;201;p31"/>
            <p:cNvSpPr/>
            <p:nvPr/>
          </p:nvSpPr>
          <p:spPr>
            <a:xfrm>
              <a:off x="2948961" y="914400"/>
              <a:ext cx="3491865" cy="3491865"/>
            </a:xfrm>
            <a:custGeom>
              <a:avLst/>
              <a:gdLst/>
              <a:ahLst/>
              <a:cxnLst/>
              <a:rect l="l" t="t" r="r" b="b"/>
              <a:pathLst>
                <a:path w="3491865" h="3491865" extrusionOk="0">
                  <a:moveTo>
                    <a:pt x="1745662" y="3491324"/>
                  </a:moveTo>
                  <a:lnTo>
                    <a:pt x="0" y="1745662"/>
                  </a:lnTo>
                  <a:lnTo>
                    <a:pt x="1745662" y="0"/>
                  </a:lnTo>
                  <a:lnTo>
                    <a:pt x="3491324" y="1745662"/>
                  </a:lnTo>
                  <a:lnTo>
                    <a:pt x="1745662" y="3491324"/>
                  </a:lnTo>
                  <a:close/>
                </a:path>
              </a:pathLst>
            </a:custGeom>
            <a:solidFill>
              <a:srgbClr val="CEDBE4"/>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02" name="Google Shape;202;p31"/>
            <p:cNvSpPr/>
            <p:nvPr/>
          </p:nvSpPr>
          <p:spPr>
            <a:xfrm>
              <a:off x="3280638" y="1246076"/>
              <a:ext cx="1362075" cy="1362075"/>
            </a:xfrm>
            <a:custGeom>
              <a:avLst/>
              <a:gdLst/>
              <a:ahLst/>
              <a:cxnLst/>
              <a:rect l="l" t="t" r="r" b="b"/>
              <a:pathLst>
                <a:path w="1362075" h="1362075" extrusionOk="0">
                  <a:moveTo>
                    <a:pt x="1134745" y="1361699"/>
                  </a:moveTo>
                  <a:lnTo>
                    <a:pt x="226954" y="1361699"/>
                  </a:lnTo>
                  <a:lnTo>
                    <a:pt x="181215" y="1357089"/>
                  </a:lnTo>
                  <a:lnTo>
                    <a:pt x="138613" y="1343864"/>
                  </a:lnTo>
                  <a:lnTo>
                    <a:pt x="100061" y="1322939"/>
                  </a:lnTo>
                  <a:lnTo>
                    <a:pt x="66473" y="1295226"/>
                  </a:lnTo>
                  <a:lnTo>
                    <a:pt x="38760" y="1261637"/>
                  </a:lnTo>
                  <a:lnTo>
                    <a:pt x="17835" y="1223086"/>
                  </a:lnTo>
                  <a:lnTo>
                    <a:pt x="4610" y="1180484"/>
                  </a:lnTo>
                  <a:lnTo>
                    <a:pt x="0" y="1134745"/>
                  </a:lnTo>
                  <a:lnTo>
                    <a:pt x="0" y="226954"/>
                  </a:lnTo>
                  <a:lnTo>
                    <a:pt x="4610" y="181215"/>
                  </a:lnTo>
                  <a:lnTo>
                    <a:pt x="17835" y="138613"/>
                  </a:lnTo>
                  <a:lnTo>
                    <a:pt x="38760" y="100062"/>
                  </a:lnTo>
                  <a:lnTo>
                    <a:pt x="66473" y="66473"/>
                  </a:lnTo>
                  <a:lnTo>
                    <a:pt x="100061" y="38760"/>
                  </a:lnTo>
                  <a:lnTo>
                    <a:pt x="138613" y="17835"/>
                  </a:lnTo>
                  <a:lnTo>
                    <a:pt x="181215" y="4610"/>
                  </a:lnTo>
                  <a:lnTo>
                    <a:pt x="226954" y="0"/>
                  </a:lnTo>
                  <a:lnTo>
                    <a:pt x="1134745" y="0"/>
                  </a:lnTo>
                  <a:lnTo>
                    <a:pt x="1179228" y="4401"/>
                  </a:lnTo>
                  <a:lnTo>
                    <a:pt x="1221597" y="17275"/>
                  </a:lnTo>
                  <a:lnTo>
                    <a:pt x="1260659" y="38131"/>
                  </a:lnTo>
                  <a:lnTo>
                    <a:pt x="1295226" y="66473"/>
                  </a:lnTo>
                  <a:lnTo>
                    <a:pt x="1323568" y="101040"/>
                  </a:lnTo>
                  <a:lnTo>
                    <a:pt x="1344424" y="140102"/>
                  </a:lnTo>
                  <a:lnTo>
                    <a:pt x="1357298" y="182471"/>
                  </a:lnTo>
                  <a:lnTo>
                    <a:pt x="1361699" y="226954"/>
                  </a:lnTo>
                  <a:lnTo>
                    <a:pt x="1361699" y="1134745"/>
                  </a:lnTo>
                  <a:lnTo>
                    <a:pt x="1357089" y="1180484"/>
                  </a:lnTo>
                  <a:lnTo>
                    <a:pt x="1343864" y="1223086"/>
                  </a:lnTo>
                  <a:lnTo>
                    <a:pt x="1322939" y="1261637"/>
                  </a:lnTo>
                  <a:lnTo>
                    <a:pt x="1295226" y="1295226"/>
                  </a:lnTo>
                  <a:lnTo>
                    <a:pt x="1261637" y="1322939"/>
                  </a:lnTo>
                  <a:lnTo>
                    <a:pt x="1223086" y="1343864"/>
                  </a:lnTo>
                  <a:lnTo>
                    <a:pt x="1180484" y="1357089"/>
                  </a:lnTo>
                  <a:lnTo>
                    <a:pt x="1134745" y="1361699"/>
                  </a:lnTo>
                  <a:close/>
                </a:path>
              </a:pathLst>
            </a:custGeom>
            <a:solidFill>
              <a:srgbClr val="0070C0"/>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03" name="Google Shape;203;p31"/>
            <p:cNvSpPr/>
            <p:nvPr/>
          </p:nvSpPr>
          <p:spPr>
            <a:xfrm>
              <a:off x="3280638" y="1246076"/>
              <a:ext cx="1362075" cy="1362075"/>
            </a:xfrm>
            <a:custGeom>
              <a:avLst/>
              <a:gdLst/>
              <a:ahLst/>
              <a:cxnLst/>
              <a:rect l="l" t="t" r="r" b="b"/>
              <a:pathLst>
                <a:path w="1362075" h="1362075" extrusionOk="0">
                  <a:moveTo>
                    <a:pt x="0" y="226954"/>
                  </a:moveTo>
                  <a:lnTo>
                    <a:pt x="4610" y="181215"/>
                  </a:lnTo>
                  <a:lnTo>
                    <a:pt x="17835" y="138613"/>
                  </a:lnTo>
                  <a:lnTo>
                    <a:pt x="38760" y="100062"/>
                  </a:lnTo>
                  <a:lnTo>
                    <a:pt x="66473" y="66473"/>
                  </a:lnTo>
                  <a:lnTo>
                    <a:pt x="100061" y="38760"/>
                  </a:lnTo>
                  <a:lnTo>
                    <a:pt x="138613" y="17835"/>
                  </a:lnTo>
                  <a:lnTo>
                    <a:pt x="181215" y="4610"/>
                  </a:lnTo>
                  <a:lnTo>
                    <a:pt x="226954" y="0"/>
                  </a:lnTo>
                  <a:lnTo>
                    <a:pt x="1134745" y="0"/>
                  </a:lnTo>
                  <a:lnTo>
                    <a:pt x="1179228" y="4401"/>
                  </a:lnTo>
                  <a:lnTo>
                    <a:pt x="1221597" y="17275"/>
                  </a:lnTo>
                  <a:lnTo>
                    <a:pt x="1260659" y="38131"/>
                  </a:lnTo>
                  <a:lnTo>
                    <a:pt x="1295226" y="66473"/>
                  </a:lnTo>
                  <a:lnTo>
                    <a:pt x="1323568" y="101040"/>
                  </a:lnTo>
                  <a:lnTo>
                    <a:pt x="1344424" y="140102"/>
                  </a:lnTo>
                  <a:lnTo>
                    <a:pt x="1357298" y="182471"/>
                  </a:lnTo>
                  <a:lnTo>
                    <a:pt x="1361699" y="226954"/>
                  </a:lnTo>
                  <a:lnTo>
                    <a:pt x="1361699" y="1134745"/>
                  </a:lnTo>
                  <a:lnTo>
                    <a:pt x="1357089" y="1180484"/>
                  </a:lnTo>
                  <a:lnTo>
                    <a:pt x="1343864" y="1223086"/>
                  </a:lnTo>
                  <a:lnTo>
                    <a:pt x="1322939" y="1261637"/>
                  </a:lnTo>
                  <a:lnTo>
                    <a:pt x="1295226" y="1295226"/>
                  </a:lnTo>
                  <a:lnTo>
                    <a:pt x="1261637" y="1322939"/>
                  </a:lnTo>
                  <a:lnTo>
                    <a:pt x="1223086" y="1343864"/>
                  </a:lnTo>
                  <a:lnTo>
                    <a:pt x="1180484" y="1357089"/>
                  </a:lnTo>
                  <a:lnTo>
                    <a:pt x="1134745" y="1361699"/>
                  </a:lnTo>
                  <a:lnTo>
                    <a:pt x="226954" y="1361699"/>
                  </a:lnTo>
                  <a:lnTo>
                    <a:pt x="181215" y="1357089"/>
                  </a:lnTo>
                  <a:lnTo>
                    <a:pt x="138613" y="1343864"/>
                  </a:lnTo>
                  <a:lnTo>
                    <a:pt x="100061" y="1322939"/>
                  </a:lnTo>
                  <a:lnTo>
                    <a:pt x="66473" y="1295226"/>
                  </a:lnTo>
                  <a:lnTo>
                    <a:pt x="38760" y="1261637"/>
                  </a:lnTo>
                  <a:lnTo>
                    <a:pt x="17835" y="1223086"/>
                  </a:lnTo>
                  <a:lnTo>
                    <a:pt x="4610" y="1180484"/>
                  </a:lnTo>
                  <a:lnTo>
                    <a:pt x="0" y="1134745"/>
                  </a:lnTo>
                  <a:lnTo>
                    <a:pt x="0" y="226954"/>
                  </a:lnTo>
                  <a:close/>
                </a:path>
              </a:pathLst>
            </a:custGeom>
            <a:noFill/>
            <a:ln w="25375" cap="flat" cmpd="sng">
              <a:solidFill>
                <a:srgbClr val="FFFFFF"/>
              </a:solidFill>
              <a:prstDash val="solid"/>
              <a:round/>
              <a:headEnd type="none" w="sm" len="sm"/>
              <a:tailEnd type="none" w="sm" len="sm"/>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sp>
        <p:nvSpPr>
          <p:cNvPr id="204" name="Google Shape;204;p31"/>
          <p:cNvSpPr txBox="1"/>
          <p:nvPr/>
        </p:nvSpPr>
        <p:spPr>
          <a:xfrm>
            <a:off x="5023092" y="2380573"/>
            <a:ext cx="518160" cy="324875"/>
          </a:xfrm>
          <a:prstGeom prst="rect">
            <a:avLst/>
          </a:prstGeom>
          <a:noFill/>
          <a:ln>
            <a:noFill/>
          </a:ln>
        </p:spPr>
        <p:txBody>
          <a:bodyPr spcFirstLastPara="1" wrap="square" lIns="0" tIns="16933"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16933" lvl="0" indent="0" algn="l" rtl="0">
              <a:lnSpc>
                <a:spcPct val="100000"/>
              </a:lnSpc>
              <a:spcBef>
                <a:spcPts val="0"/>
              </a:spcBef>
              <a:spcAft>
                <a:spcPts val="0"/>
              </a:spcAft>
              <a:buNone/>
            </a:pPr>
            <a:r>
              <a:rPr lang="en" sz="2000">
                <a:solidFill>
                  <a:srgbClr val="FFFFFF"/>
                </a:solidFill>
                <a:latin typeface="Tahoma"/>
                <a:ea typeface="Tahoma"/>
                <a:cs typeface="Tahoma"/>
                <a:sym typeface="Tahoma"/>
              </a:rPr>
              <a:t>Pain</a:t>
            </a:r>
            <a:endParaRPr sz="2000">
              <a:latin typeface="Tahoma"/>
              <a:ea typeface="Tahoma"/>
              <a:cs typeface="Tahoma"/>
              <a:sym typeface="Tahoma"/>
            </a:endParaRPr>
          </a:p>
        </p:txBody>
      </p:sp>
      <p:grpSp>
        <p:nvGrpSpPr>
          <p:cNvPr id="205" name="Google Shape;205;p31"/>
          <p:cNvGrpSpPr/>
          <p:nvPr/>
        </p:nvGrpSpPr>
        <p:grpSpPr>
          <a:xfrm>
            <a:off x="6329338" y="1661437"/>
            <a:ext cx="1816100" cy="1816100"/>
            <a:chOff x="4747003" y="1246077"/>
            <a:chExt cx="1362075" cy="1362075"/>
          </a:xfrm>
        </p:grpSpPr>
        <p:sp>
          <p:nvSpPr>
            <p:cNvPr id="206" name="Google Shape;206;p31"/>
            <p:cNvSpPr/>
            <p:nvPr/>
          </p:nvSpPr>
          <p:spPr>
            <a:xfrm>
              <a:off x="4747003" y="1246077"/>
              <a:ext cx="1362075" cy="1362075"/>
            </a:xfrm>
            <a:custGeom>
              <a:avLst/>
              <a:gdLst/>
              <a:ahLst/>
              <a:cxnLst/>
              <a:rect l="l" t="t" r="r" b="b"/>
              <a:pathLst>
                <a:path w="1362075" h="1362075" extrusionOk="0">
                  <a:moveTo>
                    <a:pt x="1134745" y="1361699"/>
                  </a:moveTo>
                  <a:lnTo>
                    <a:pt x="226954" y="1361699"/>
                  </a:lnTo>
                  <a:lnTo>
                    <a:pt x="181215" y="1357089"/>
                  </a:lnTo>
                  <a:lnTo>
                    <a:pt x="138613" y="1343864"/>
                  </a:lnTo>
                  <a:lnTo>
                    <a:pt x="100062" y="1322939"/>
                  </a:lnTo>
                  <a:lnTo>
                    <a:pt x="66473" y="1295226"/>
                  </a:lnTo>
                  <a:lnTo>
                    <a:pt x="38760" y="1261637"/>
                  </a:lnTo>
                  <a:lnTo>
                    <a:pt x="17835" y="1223086"/>
                  </a:lnTo>
                  <a:lnTo>
                    <a:pt x="4610" y="1180484"/>
                  </a:lnTo>
                  <a:lnTo>
                    <a:pt x="0" y="1134745"/>
                  </a:lnTo>
                  <a:lnTo>
                    <a:pt x="0" y="226954"/>
                  </a:lnTo>
                  <a:lnTo>
                    <a:pt x="4610" y="181215"/>
                  </a:lnTo>
                  <a:lnTo>
                    <a:pt x="17835" y="138613"/>
                  </a:lnTo>
                  <a:lnTo>
                    <a:pt x="38760" y="100062"/>
                  </a:lnTo>
                  <a:lnTo>
                    <a:pt x="66473" y="66473"/>
                  </a:lnTo>
                  <a:lnTo>
                    <a:pt x="100062" y="38760"/>
                  </a:lnTo>
                  <a:lnTo>
                    <a:pt x="138613" y="17835"/>
                  </a:lnTo>
                  <a:lnTo>
                    <a:pt x="181215" y="4610"/>
                  </a:lnTo>
                  <a:lnTo>
                    <a:pt x="226954" y="0"/>
                  </a:lnTo>
                  <a:lnTo>
                    <a:pt x="1134745" y="0"/>
                  </a:lnTo>
                  <a:lnTo>
                    <a:pt x="1179228" y="4401"/>
                  </a:lnTo>
                  <a:lnTo>
                    <a:pt x="1221597" y="17275"/>
                  </a:lnTo>
                  <a:lnTo>
                    <a:pt x="1260659" y="38131"/>
                  </a:lnTo>
                  <a:lnTo>
                    <a:pt x="1295226" y="66473"/>
                  </a:lnTo>
                  <a:lnTo>
                    <a:pt x="1323568" y="101040"/>
                  </a:lnTo>
                  <a:lnTo>
                    <a:pt x="1344424" y="140102"/>
                  </a:lnTo>
                  <a:lnTo>
                    <a:pt x="1357298" y="182471"/>
                  </a:lnTo>
                  <a:lnTo>
                    <a:pt x="1361699" y="226954"/>
                  </a:lnTo>
                  <a:lnTo>
                    <a:pt x="1361699" y="1134745"/>
                  </a:lnTo>
                  <a:lnTo>
                    <a:pt x="1357089" y="1180484"/>
                  </a:lnTo>
                  <a:lnTo>
                    <a:pt x="1343864" y="1223086"/>
                  </a:lnTo>
                  <a:lnTo>
                    <a:pt x="1322939" y="1261637"/>
                  </a:lnTo>
                  <a:lnTo>
                    <a:pt x="1295226" y="1295226"/>
                  </a:lnTo>
                  <a:lnTo>
                    <a:pt x="1261637" y="1322939"/>
                  </a:lnTo>
                  <a:lnTo>
                    <a:pt x="1223086" y="1343864"/>
                  </a:lnTo>
                  <a:lnTo>
                    <a:pt x="1180484" y="1357089"/>
                  </a:lnTo>
                  <a:lnTo>
                    <a:pt x="1134745" y="1361699"/>
                  </a:lnTo>
                  <a:close/>
                </a:path>
              </a:pathLst>
            </a:custGeom>
            <a:solidFill>
              <a:srgbClr val="0070C0"/>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07" name="Google Shape;207;p31"/>
            <p:cNvSpPr/>
            <p:nvPr/>
          </p:nvSpPr>
          <p:spPr>
            <a:xfrm>
              <a:off x="4747003" y="1246077"/>
              <a:ext cx="1362075" cy="1362075"/>
            </a:xfrm>
            <a:custGeom>
              <a:avLst/>
              <a:gdLst/>
              <a:ahLst/>
              <a:cxnLst/>
              <a:rect l="l" t="t" r="r" b="b"/>
              <a:pathLst>
                <a:path w="1362075" h="1362075" extrusionOk="0">
                  <a:moveTo>
                    <a:pt x="0" y="226954"/>
                  </a:moveTo>
                  <a:lnTo>
                    <a:pt x="4610" y="181215"/>
                  </a:lnTo>
                  <a:lnTo>
                    <a:pt x="17835" y="138613"/>
                  </a:lnTo>
                  <a:lnTo>
                    <a:pt x="38760" y="100062"/>
                  </a:lnTo>
                  <a:lnTo>
                    <a:pt x="66473" y="66473"/>
                  </a:lnTo>
                  <a:lnTo>
                    <a:pt x="100062" y="38760"/>
                  </a:lnTo>
                  <a:lnTo>
                    <a:pt x="138613" y="17835"/>
                  </a:lnTo>
                  <a:lnTo>
                    <a:pt x="181215" y="4610"/>
                  </a:lnTo>
                  <a:lnTo>
                    <a:pt x="226954" y="0"/>
                  </a:lnTo>
                  <a:lnTo>
                    <a:pt x="1134745" y="0"/>
                  </a:lnTo>
                  <a:lnTo>
                    <a:pt x="1179228" y="4401"/>
                  </a:lnTo>
                  <a:lnTo>
                    <a:pt x="1221597" y="17275"/>
                  </a:lnTo>
                  <a:lnTo>
                    <a:pt x="1260659" y="38131"/>
                  </a:lnTo>
                  <a:lnTo>
                    <a:pt x="1295226" y="66473"/>
                  </a:lnTo>
                  <a:lnTo>
                    <a:pt x="1323568" y="101040"/>
                  </a:lnTo>
                  <a:lnTo>
                    <a:pt x="1344424" y="140102"/>
                  </a:lnTo>
                  <a:lnTo>
                    <a:pt x="1357298" y="182471"/>
                  </a:lnTo>
                  <a:lnTo>
                    <a:pt x="1361699" y="226954"/>
                  </a:lnTo>
                  <a:lnTo>
                    <a:pt x="1361699" y="1134745"/>
                  </a:lnTo>
                  <a:lnTo>
                    <a:pt x="1357089" y="1180484"/>
                  </a:lnTo>
                  <a:lnTo>
                    <a:pt x="1343864" y="1223086"/>
                  </a:lnTo>
                  <a:lnTo>
                    <a:pt x="1322939" y="1261637"/>
                  </a:lnTo>
                  <a:lnTo>
                    <a:pt x="1295226" y="1295226"/>
                  </a:lnTo>
                  <a:lnTo>
                    <a:pt x="1261637" y="1322939"/>
                  </a:lnTo>
                  <a:lnTo>
                    <a:pt x="1223086" y="1343864"/>
                  </a:lnTo>
                  <a:lnTo>
                    <a:pt x="1180484" y="1357089"/>
                  </a:lnTo>
                  <a:lnTo>
                    <a:pt x="1134745" y="1361699"/>
                  </a:lnTo>
                  <a:lnTo>
                    <a:pt x="226954" y="1361699"/>
                  </a:lnTo>
                  <a:lnTo>
                    <a:pt x="181215" y="1357089"/>
                  </a:lnTo>
                  <a:lnTo>
                    <a:pt x="138613" y="1343864"/>
                  </a:lnTo>
                  <a:lnTo>
                    <a:pt x="100062" y="1322939"/>
                  </a:lnTo>
                  <a:lnTo>
                    <a:pt x="66473" y="1295226"/>
                  </a:lnTo>
                  <a:lnTo>
                    <a:pt x="38760" y="1261637"/>
                  </a:lnTo>
                  <a:lnTo>
                    <a:pt x="17835" y="1223086"/>
                  </a:lnTo>
                  <a:lnTo>
                    <a:pt x="4610" y="1180484"/>
                  </a:lnTo>
                  <a:lnTo>
                    <a:pt x="0" y="1134745"/>
                  </a:lnTo>
                  <a:lnTo>
                    <a:pt x="0" y="226954"/>
                  </a:lnTo>
                  <a:close/>
                </a:path>
              </a:pathLst>
            </a:custGeom>
            <a:noFill/>
            <a:ln w="25375" cap="flat" cmpd="sng">
              <a:solidFill>
                <a:srgbClr val="FFFFFF"/>
              </a:solidFill>
              <a:prstDash val="solid"/>
              <a:round/>
              <a:headEnd type="none" w="sm" len="sm"/>
              <a:tailEnd type="none" w="sm" len="sm"/>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sp>
        <p:nvSpPr>
          <p:cNvPr id="208" name="Google Shape;208;p31"/>
          <p:cNvSpPr txBox="1"/>
          <p:nvPr/>
        </p:nvSpPr>
        <p:spPr>
          <a:xfrm>
            <a:off x="6671920" y="2380573"/>
            <a:ext cx="1131147" cy="324875"/>
          </a:xfrm>
          <a:prstGeom prst="rect">
            <a:avLst/>
          </a:prstGeom>
          <a:noFill/>
          <a:ln>
            <a:noFill/>
          </a:ln>
        </p:spPr>
        <p:txBody>
          <a:bodyPr spcFirstLastPara="1" wrap="square" lIns="0" tIns="16933"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16933" lvl="0" indent="0" algn="l" rtl="0">
              <a:lnSpc>
                <a:spcPct val="100000"/>
              </a:lnSpc>
              <a:spcBef>
                <a:spcPts val="0"/>
              </a:spcBef>
              <a:spcAft>
                <a:spcPts val="0"/>
              </a:spcAft>
              <a:buNone/>
            </a:pPr>
            <a:r>
              <a:rPr lang="en" sz="2000">
                <a:solidFill>
                  <a:srgbClr val="FFFFFF"/>
                </a:solidFill>
                <a:latin typeface="Tahoma"/>
                <a:ea typeface="Tahoma"/>
                <a:cs typeface="Tahoma"/>
                <a:sym typeface="Tahoma"/>
              </a:rPr>
              <a:t>Prognosis</a:t>
            </a:r>
            <a:endParaRPr sz="2000">
              <a:latin typeface="Tahoma"/>
              <a:ea typeface="Tahoma"/>
              <a:cs typeface="Tahoma"/>
              <a:sym typeface="Tahoma"/>
            </a:endParaRPr>
          </a:p>
        </p:txBody>
      </p:sp>
      <p:grpSp>
        <p:nvGrpSpPr>
          <p:cNvPr id="209" name="Google Shape;209;p31"/>
          <p:cNvGrpSpPr/>
          <p:nvPr/>
        </p:nvGrpSpPr>
        <p:grpSpPr>
          <a:xfrm>
            <a:off x="4374185" y="3616589"/>
            <a:ext cx="1816100" cy="1816100"/>
            <a:chOff x="3280638" y="2712441"/>
            <a:chExt cx="1362075" cy="1362075"/>
          </a:xfrm>
        </p:grpSpPr>
        <p:sp>
          <p:nvSpPr>
            <p:cNvPr id="210" name="Google Shape;210;p31"/>
            <p:cNvSpPr/>
            <p:nvPr/>
          </p:nvSpPr>
          <p:spPr>
            <a:xfrm>
              <a:off x="3280638" y="2712441"/>
              <a:ext cx="1362075" cy="1362075"/>
            </a:xfrm>
            <a:custGeom>
              <a:avLst/>
              <a:gdLst/>
              <a:ahLst/>
              <a:cxnLst/>
              <a:rect l="l" t="t" r="r" b="b"/>
              <a:pathLst>
                <a:path w="1362075" h="1362075" extrusionOk="0">
                  <a:moveTo>
                    <a:pt x="1134745" y="1361699"/>
                  </a:moveTo>
                  <a:lnTo>
                    <a:pt x="226954" y="1361699"/>
                  </a:lnTo>
                  <a:lnTo>
                    <a:pt x="181215" y="1357089"/>
                  </a:lnTo>
                  <a:lnTo>
                    <a:pt x="138613" y="1343864"/>
                  </a:lnTo>
                  <a:lnTo>
                    <a:pt x="100061" y="1322939"/>
                  </a:lnTo>
                  <a:lnTo>
                    <a:pt x="66473" y="1295226"/>
                  </a:lnTo>
                  <a:lnTo>
                    <a:pt x="38760" y="1261637"/>
                  </a:lnTo>
                  <a:lnTo>
                    <a:pt x="17835" y="1223086"/>
                  </a:lnTo>
                  <a:lnTo>
                    <a:pt x="4610" y="1180484"/>
                  </a:lnTo>
                  <a:lnTo>
                    <a:pt x="0" y="1134745"/>
                  </a:lnTo>
                  <a:lnTo>
                    <a:pt x="0" y="226954"/>
                  </a:lnTo>
                  <a:lnTo>
                    <a:pt x="4610" y="181215"/>
                  </a:lnTo>
                  <a:lnTo>
                    <a:pt x="17835" y="138613"/>
                  </a:lnTo>
                  <a:lnTo>
                    <a:pt x="38760" y="100062"/>
                  </a:lnTo>
                  <a:lnTo>
                    <a:pt x="66473" y="66473"/>
                  </a:lnTo>
                  <a:lnTo>
                    <a:pt x="100061" y="38760"/>
                  </a:lnTo>
                  <a:lnTo>
                    <a:pt x="138613" y="17835"/>
                  </a:lnTo>
                  <a:lnTo>
                    <a:pt x="181215" y="4610"/>
                  </a:lnTo>
                  <a:lnTo>
                    <a:pt x="226954" y="0"/>
                  </a:lnTo>
                  <a:lnTo>
                    <a:pt x="1134745" y="0"/>
                  </a:lnTo>
                  <a:lnTo>
                    <a:pt x="1179228" y="4401"/>
                  </a:lnTo>
                  <a:lnTo>
                    <a:pt x="1221597" y="17275"/>
                  </a:lnTo>
                  <a:lnTo>
                    <a:pt x="1260659" y="38131"/>
                  </a:lnTo>
                  <a:lnTo>
                    <a:pt x="1295226" y="66473"/>
                  </a:lnTo>
                  <a:lnTo>
                    <a:pt x="1323568" y="101039"/>
                  </a:lnTo>
                  <a:lnTo>
                    <a:pt x="1344424" y="140102"/>
                  </a:lnTo>
                  <a:lnTo>
                    <a:pt x="1357298" y="182471"/>
                  </a:lnTo>
                  <a:lnTo>
                    <a:pt x="1361699" y="226954"/>
                  </a:lnTo>
                  <a:lnTo>
                    <a:pt x="1361699" y="1134745"/>
                  </a:lnTo>
                  <a:lnTo>
                    <a:pt x="1357089" y="1180484"/>
                  </a:lnTo>
                  <a:lnTo>
                    <a:pt x="1343864" y="1223086"/>
                  </a:lnTo>
                  <a:lnTo>
                    <a:pt x="1322939" y="1261637"/>
                  </a:lnTo>
                  <a:lnTo>
                    <a:pt x="1295226" y="1295226"/>
                  </a:lnTo>
                  <a:lnTo>
                    <a:pt x="1261637" y="1322939"/>
                  </a:lnTo>
                  <a:lnTo>
                    <a:pt x="1223086" y="1343864"/>
                  </a:lnTo>
                  <a:lnTo>
                    <a:pt x="1180484" y="1357089"/>
                  </a:lnTo>
                  <a:lnTo>
                    <a:pt x="1134745" y="1361699"/>
                  </a:lnTo>
                  <a:close/>
                </a:path>
              </a:pathLst>
            </a:custGeom>
            <a:solidFill>
              <a:srgbClr val="0070C0"/>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11" name="Google Shape;211;p31"/>
            <p:cNvSpPr/>
            <p:nvPr/>
          </p:nvSpPr>
          <p:spPr>
            <a:xfrm>
              <a:off x="3280638" y="2712441"/>
              <a:ext cx="1362075" cy="1362075"/>
            </a:xfrm>
            <a:custGeom>
              <a:avLst/>
              <a:gdLst/>
              <a:ahLst/>
              <a:cxnLst/>
              <a:rect l="l" t="t" r="r" b="b"/>
              <a:pathLst>
                <a:path w="1362075" h="1362075" extrusionOk="0">
                  <a:moveTo>
                    <a:pt x="0" y="226954"/>
                  </a:moveTo>
                  <a:lnTo>
                    <a:pt x="4610" y="181215"/>
                  </a:lnTo>
                  <a:lnTo>
                    <a:pt x="17835" y="138613"/>
                  </a:lnTo>
                  <a:lnTo>
                    <a:pt x="38760" y="100062"/>
                  </a:lnTo>
                  <a:lnTo>
                    <a:pt x="66473" y="66473"/>
                  </a:lnTo>
                  <a:lnTo>
                    <a:pt x="100061" y="38760"/>
                  </a:lnTo>
                  <a:lnTo>
                    <a:pt x="138613" y="17835"/>
                  </a:lnTo>
                  <a:lnTo>
                    <a:pt x="181215" y="4610"/>
                  </a:lnTo>
                  <a:lnTo>
                    <a:pt x="226954" y="0"/>
                  </a:lnTo>
                  <a:lnTo>
                    <a:pt x="1134745" y="0"/>
                  </a:lnTo>
                  <a:lnTo>
                    <a:pt x="1179228" y="4401"/>
                  </a:lnTo>
                  <a:lnTo>
                    <a:pt x="1221597" y="17275"/>
                  </a:lnTo>
                  <a:lnTo>
                    <a:pt x="1260659" y="38131"/>
                  </a:lnTo>
                  <a:lnTo>
                    <a:pt x="1295226" y="66473"/>
                  </a:lnTo>
                  <a:lnTo>
                    <a:pt x="1323568" y="101039"/>
                  </a:lnTo>
                  <a:lnTo>
                    <a:pt x="1344424" y="140102"/>
                  </a:lnTo>
                  <a:lnTo>
                    <a:pt x="1357298" y="182471"/>
                  </a:lnTo>
                  <a:lnTo>
                    <a:pt x="1361699" y="226954"/>
                  </a:lnTo>
                  <a:lnTo>
                    <a:pt x="1361699" y="1134745"/>
                  </a:lnTo>
                  <a:lnTo>
                    <a:pt x="1357089" y="1180484"/>
                  </a:lnTo>
                  <a:lnTo>
                    <a:pt x="1343864" y="1223086"/>
                  </a:lnTo>
                  <a:lnTo>
                    <a:pt x="1322939" y="1261637"/>
                  </a:lnTo>
                  <a:lnTo>
                    <a:pt x="1295226" y="1295226"/>
                  </a:lnTo>
                  <a:lnTo>
                    <a:pt x="1261637" y="1322939"/>
                  </a:lnTo>
                  <a:lnTo>
                    <a:pt x="1223086" y="1343864"/>
                  </a:lnTo>
                  <a:lnTo>
                    <a:pt x="1180484" y="1357089"/>
                  </a:lnTo>
                  <a:lnTo>
                    <a:pt x="1134745" y="1361699"/>
                  </a:lnTo>
                  <a:lnTo>
                    <a:pt x="226954" y="1361699"/>
                  </a:lnTo>
                  <a:lnTo>
                    <a:pt x="181215" y="1357089"/>
                  </a:lnTo>
                  <a:lnTo>
                    <a:pt x="138613" y="1343864"/>
                  </a:lnTo>
                  <a:lnTo>
                    <a:pt x="100061" y="1322939"/>
                  </a:lnTo>
                  <a:lnTo>
                    <a:pt x="66473" y="1295226"/>
                  </a:lnTo>
                  <a:lnTo>
                    <a:pt x="38760" y="1261637"/>
                  </a:lnTo>
                  <a:lnTo>
                    <a:pt x="17835" y="1223086"/>
                  </a:lnTo>
                  <a:lnTo>
                    <a:pt x="4610" y="1180484"/>
                  </a:lnTo>
                  <a:lnTo>
                    <a:pt x="0" y="1134745"/>
                  </a:lnTo>
                  <a:lnTo>
                    <a:pt x="0" y="226954"/>
                  </a:lnTo>
                  <a:close/>
                </a:path>
              </a:pathLst>
            </a:custGeom>
            <a:noFill/>
            <a:ln w="25375" cap="flat" cmpd="sng">
              <a:solidFill>
                <a:srgbClr val="FFFFFF"/>
              </a:solidFill>
              <a:prstDash val="solid"/>
              <a:round/>
              <a:headEnd type="none" w="sm" len="sm"/>
              <a:tailEnd type="none" w="sm" len="sm"/>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sp>
        <p:nvSpPr>
          <p:cNvPr id="212" name="Google Shape;212;p31"/>
          <p:cNvSpPr txBox="1"/>
          <p:nvPr/>
        </p:nvSpPr>
        <p:spPr>
          <a:xfrm>
            <a:off x="4705211" y="4198567"/>
            <a:ext cx="1154007" cy="716935"/>
          </a:xfrm>
          <a:prstGeom prst="rect">
            <a:avLst/>
          </a:prstGeom>
          <a:noFill/>
          <a:ln>
            <a:noFill/>
          </a:ln>
        </p:spPr>
        <p:txBody>
          <a:bodyPr spcFirstLastPara="1" wrap="square" lIns="0" tIns="51633"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287013" marR="6773" lvl="0" indent="-270927" algn="l" rtl="0">
              <a:lnSpc>
                <a:spcPct val="108000"/>
              </a:lnSpc>
              <a:spcBef>
                <a:spcPts val="0"/>
              </a:spcBef>
              <a:spcAft>
                <a:spcPts val="0"/>
              </a:spcAft>
              <a:buNone/>
            </a:pPr>
            <a:r>
              <a:rPr lang="en" sz="2000">
                <a:solidFill>
                  <a:srgbClr val="FFFFFF"/>
                </a:solidFill>
                <a:latin typeface="Tahoma"/>
                <a:ea typeface="Tahoma"/>
                <a:cs typeface="Tahoma"/>
                <a:sym typeface="Tahoma"/>
              </a:rPr>
              <a:t>Pattern of OUD</a:t>
            </a:r>
            <a:endParaRPr sz="2000">
              <a:latin typeface="Tahoma"/>
              <a:ea typeface="Tahoma"/>
              <a:cs typeface="Tahoma"/>
              <a:sym typeface="Tahoma"/>
            </a:endParaRPr>
          </a:p>
        </p:txBody>
      </p:sp>
      <p:grpSp>
        <p:nvGrpSpPr>
          <p:cNvPr id="213" name="Google Shape;213;p31"/>
          <p:cNvGrpSpPr/>
          <p:nvPr/>
        </p:nvGrpSpPr>
        <p:grpSpPr>
          <a:xfrm>
            <a:off x="6329338" y="3616589"/>
            <a:ext cx="1816100" cy="1816100"/>
            <a:chOff x="4747003" y="2712441"/>
            <a:chExt cx="1362075" cy="1362075"/>
          </a:xfrm>
        </p:grpSpPr>
        <p:sp>
          <p:nvSpPr>
            <p:cNvPr id="214" name="Google Shape;214;p31"/>
            <p:cNvSpPr/>
            <p:nvPr/>
          </p:nvSpPr>
          <p:spPr>
            <a:xfrm>
              <a:off x="4747003" y="2712441"/>
              <a:ext cx="1362075" cy="1362075"/>
            </a:xfrm>
            <a:custGeom>
              <a:avLst/>
              <a:gdLst/>
              <a:ahLst/>
              <a:cxnLst/>
              <a:rect l="l" t="t" r="r" b="b"/>
              <a:pathLst>
                <a:path w="1362075" h="1362075" extrusionOk="0">
                  <a:moveTo>
                    <a:pt x="1134745" y="1361699"/>
                  </a:moveTo>
                  <a:lnTo>
                    <a:pt x="226954" y="1361699"/>
                  </a:lnTo>
                  <a:lnTo>
                    <a:pt x="181215" y="1357089"/>
                  </a:lnTo>
                  <a:lnTo>
                    <a:pt x="138613" y="1343864"/>
                  </a:lnTo>
                  <a:lnTo>
                    <a:pt x="100062" y="1322939"/>
                  </a:lnTo>
                  <a:lnTo>
                    <a:pt x="66473" y="1295226"/>
                  </a:lnTo>
                  <a:lnTo>
                    <a:pt x="38760" y="1261637"/>
                  </a:lnTo>
                  <a:lnTo>
                    <a:pt x="17835" y="1223086"/>
                  </a:lnTo>
                  <a:lnTo>
                    <a:pt x="4610" y="1180484"/>
                  </a:lnTo>
                  <a:lnTo>
                    <a:pt x="0" y="1134745"/>
                  </a:lnTo>
                  <a:lnTo>
                    <a:pt x="0" y="226954"/>
                  </a:lnTo>
                  <a:lnTo>
                    <a:pt x="4610" y="181215"/>
                  </a:lnTo>
                  <a:lnTo>
                    <a:pt x="17835" y="138613"/>
                  </a:lnTo>
                  <a:lnTo>
                    <a:pt x="38760" y="100062"/>
                  </a:lnTo>
                  <a:lnTo>
                    <a:pt x="66473" y="66473"/>
                  </a:lnTo>
                  <a:lnTo>
                    <a:pt x="100062" y="38760"/>
                  </a:lnTo>
                  <a:lnTo>
                    <a:pt x="138613" y="17835"/>
                  </a:lnTo>
                  <a:lnTo>
                    <a:pt x="181215" y="4610"/>
                  </a:lnTo>
                  <a:lnTo>
                    <a:pt x="226954" y="0"/>
                  </a:lnTo>
                  <a:lnTo>
                    <a:pt x="1134745" y="0"/>
                  </a:lnTo>
                  <a:lnTo>
                    <a:pt x="1179228" y="4401"/>
                  </a:lnTo>
                  <a:lnTo>
                    <a:pt x="1221597" y="17275"/>
                  </a:lnTo>
                  <a:lnTo>
                    <a:pt x="1260659" y="38131"/>
                  </a:lnTo>
                  <a:lnTo>
                    <a:pt x="1295226" y="66473"/>
                  </a:lnTo>
                  <a:lnTo>
                    <a:pt x="1323568" y="101039"/>
                  </a:lnTo>
                  <a:lnTo>
                    <a:pt x="1344424" y="140102"/>
                  </a:lnTo>
                  <a:lnTo>
                    <a:pt x="1357298" y="182471"/>
                  </a:lnTo>
                  <a:lnTo>
                    <a:pt x="1361699" y="226954"/>
                  </a:lnTo>
                  <a:lnTo>
                    <a:pt x="1361699" y="1134745"/>
                  </a:lnTo>
                  <a:lnTo>
                    <a:pt x="1357089" y="1180484"/>
                  </a:lnTo>
                  <a:lnTo>
                    <a:pt x="1343864" y="1223086"/>
                  </a:lnTo>
                  <a:lnTo>
                    <a:pt x="1322939" y="1261637"/>
                  </a:lnTo>
                  <a:lnTo>
                    <a:pt x="1295226" y="1295226"/>
                  </a:lnTo>
                  <a:lnTo>
                    <a:pt x="1261637" y="1322939"/>
                  </a:lnTo>
                  <a:lnTo>
                    <a:pt x="1223086" y="1343864"/>
                  </a:lnTo>
                  <a:lnTo>
                    <a:pt x="1180484" y="1357089"/>
                  </a:lnTo>
                  <a:lnTo>
                    <a:pt x="1134745" y="1361699"/>
                  </a:lnTo>
                  <a:close/>
                </a:path>
              </a:pathLst>
            </a:custGeom>
            <a:solidFill>
              <a:srgbClr val="0070C0"/>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15" name="Google Shape;215;p31"/>
            <p:cNvSpPr/>
            <p:nvPr/>
          </p:nvSpPr>
          <p:spPr>
            <a:xfrm>
              <a:off x="4747003" y="2712441"/>
              <a:ext cx="1362075" cy="1362075"/>
            </a:xfrm>
            <a:custGeom>
              <a:avLst/>
              <a:gdLst/>
              <a:ahLst/>
              <a:cxnLst/>
              <a:rect l="l" t="t" r="r" b="b"/>
              <a:pathLst>
                <a:path w="1362075" h="1362075" extrusionOk="0">
                  <a:moveTo>
                    <a:pt x="0" y="226954"/>
                  </a:moveTo>
                  <a:lnTo>
                    <a:pt x="4610" y="181215"/>
                  </a:lnTo>
                  <a:lnTo>
                    <a:pt x="17835" y="138613"/>
                  </a:lnTo>
                  <a:lnTo>
                    <a:pt x="38760" y="100062"/>
                  </a:lnTo>
                  <a:lnTo>
                    <a:pt x="66473" y="66473"/>
                  </a:lnTo>
                  <a:lnTo>
                    <a:pt x="100062" y="38760"/>
                  </a:lnTo>
                  <a:lnTo>
                    <a:pt x="138613" y="17835"/>
                  </a:lnTo>
                  <a:lnTo>
                    <a:pt x="181215" y="4610"/>
                  </a:lnTo>
                  <a:lnTo>
                    <a:pt x="226954" y="0"/>
                  </a:lnTo>
                  <a:lnTo>
                    <a:pt x="1134745" y="0"/>
                  </a:lnTo>
                  <a:lnTo>
                    <a:pt x="1179228" y="4401"/>
                  </a:lnTo>
                  <a:lnTo>
                    <a:pt x="1221597" y="17275"/>
                  </a:lnTo>
                  <a:lnTo>
                    <a:pt x="1260659" y="38131"/>
                  </a:lnTo>
                  <a:lnTo>
                    <a:pt x="1295226" y="66473"/>
                  </a:lnTo>
                  <a:lnTo>
                    <a:pt x="1323568" y="101039"/>
                  </a:lnTo>
                  <a:lnTo>
                    <a:pt x="1344424" y="140102"/>
                  </a:lnTo>
                  <a:lnTo>
                    <a:pt x="1357298" y="182471"/>
                  </a:lnTo>
                  <a:lnTo>
                    <a:pt x="1361699" y="226954"/>
                  </a:lnTo>
                  <a:lnTo>
                    <a:pt x="1361699" y="1134745"/>
                  </a:lnTo>
                  <a:lnTo>
                    <a:pt x="1357089" y="1180484"/>
                  </a:lnTo>
                  <a:lnTo>
                    <a:pt x="1343864" y="1223086"/>
                  </a:lnTo>
                  <a:lnTo>
                    <a:pt x="1322939" y="1261637"/>
                  </a:lnTo>
                  <a:lnTo>
                    <a:pt x="1295226" y="1295226"/>
                  </a:lnTo>
                  <a:lnTo>
                    <a:pt x="1261637" y="1322939"/>
                  </a:lnTo>
                  <a:lnTo>
                    <a:pt x="1223086" y="1343864"/>
                  </a:lnTo>
                  <a:lnTo>
                    <a:pt x="1180484" y="1357089"/>
                  </a:lnTo>
                  <a:lnTo>
                    <a:pt x="1134745" y="1361699"/>
                  </a:lnTo>
                  <a:lnTo>
                    <a:pt x="226954" y="1361699"/>
                  </a:lnTo>
                  <a:lnTo>
                    <a:pt x="181215" y="1357089"/>
                  </a:lnTo>
                  <a:lnTo>
                    <a:pt x="138613" y="1343864"/>
                  </a:lnTo>
                  <a:lnTo>
                    <a:pt x="100062" y="1322939"/>
                  </a:lnTo>
                  <a:lnTo>
                    <a:pt x="66473" y="1295226"/>
                  </a:lnTo>
                  <a:lnTo>
                    <a:pt x="38760" y="1261637"/>
                  </a:lnTo>
                  <a:lnTo>
                    <a:pt x="17835" y="1223086"/>
                  </a:lnTo>
                  <a:lnTo>
                    <a:pt x="4610" y="1180484"/>
                  </a:lnTo>
                  <a:lnTo>
                    <a:pt x="0" y="1134745"/>
                  </a:lnTo>
                  <a:lnTo>
                    <a:pt x="0" y="226954"/>
                  </a:lnTo>
                  <a:close/>
                </a:path>
              </a:pathLst>
            </a:custGeom>
            <a:noFill/>
            <a:ln w="25375" cap="flat" cmpd="sng">
              <a:solidFill>
                <a:srgbClr val="FFFFFF"/>
              </a:solidFill>
              <a:prstDash val="solid"/>
              <a:round/>
              <a:headEnd type="none" w="sm" len="sm"/>
              <a:tailEnd type="none" w="sm" len="sm"/>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sp>
        <p:nvSpPr>
          <p:cNvPr id="216" name="Google Shape;216;p31"/>
          <p:cNvSpPr txBox="1"/>
          <p:nvPr/>
        </p:nvSpPr>
        <p:spPr>
          <a:xfrm>
            <a:off x="6497042" y="4198567"/>
            <a:ext cx="1480820" cy="716935"/>
          </a:xfrm>
          <a:prstGeom prst="rect">
            <a:avLst/>
          </a:prstGeom>
          <a:noFill/>
          <a:ln>
            <a:noFill/>
          </a:ln>
        </p:spPr>
        <p:txBody>
          <a:bodyPr spcFirstLastPara="1" wrap="square" lIns="0" tIns="51633"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399617" marR="6773" lvl="0" indent="-383530" algn="l" rtl="0">
              <a:lnSpc>
                <a:spcPct val="108000"/>
              </a:lnSpc>
              <a:spcBef>
                <a:spcPts val="0"/>
              </a:spcBef>
              <a:spcAft>
                <a:spcPts val="0"/>
              </a:spcAft>
              <a:buNone/>
            </a:pPr>
            <a:r>
              <a:rPr lang="en" sz="2000">
                <a:solidFill>
                  <a:srgbClr val="FFFFFF"/>
                </a:solidFill>
                <a:latin typeface="Tahoma"/>
                <a:ea typeface="Tahoma"/>
                <a:cs typeface="Tahoma"/>
                <a:sym typeface="Tahoma"/>
              </a:rPr>
              <a:t>Performance status</a:t>
            </a:r>
            <a:endParaRPr sz="2000">
              <a:latin typeface="Tahoma"/>
              <a:ea typeface="Tahoma"/>
              <a:cs typeface="Tahoma"/>
              <a:sym typeface="Tahoma"/>
            </a:endParaRPr>
          </a:p>
        </p:txBody>
      </p:sp>
      <p:grpSp>
        <p:nvGrpSpPr>
          <p:cNvPr id="217" name="Google Shape;217;p31"/>
          <p:cNvGrpSpPr/>
          <p:nvPr/>
        </p:nvGrpSpPr>
        <p:grpSpPr>
          <a:xfrm>
            <a:off x="1355724" y="609600"/>
            <a:ext cx="7856537" cy="5791200"/>
            <a:chOff x="1016792" y="457200"/>
            <a:chExt cx="5892403" cy="4343400"/>
          </a:xfrm>
        </p:grpSpPr>
        <p:sp>
          <p:nvSpPr>
            <p:cNvPr id="218" name="Google Shape;218;p31"/>
            <p:cNvSpPr/>
            <p:nvPr/>
          </p:nvSpPr>
          <p:spPr>
            <a:xfrm>
              <a:off x="2480070" y="457200"/>
              <a:ext cx="4429125" cy="4343400"/>
            </a:xfrm>
            <a:custGeom>
              <a:avLst/>
              <a:gdLst/>
              <a:ahLst/>
              <a:cxnLst/>
              <a:rect l="l" t="t" r="r" b="b"/>
              <a:pathLst>
                <a:path w="4429125" h="4343400" extrusionOk="0">
                  <a:moveTo>
                    <a:pt x="0" y="2171699"/>
                  </a:moveTo>
                  <a:lnTo>
                    <a:pt x="526" y="2123847"/>
                  </a:lnTo>
                  <a:lnTo>
                    <a:pt x="2100" y="2076246"/>
                  </a:lnTo>
                  <a:lnTo>
                    <a:pt x="4710" y="2028910"/>
                  </a:lnTo>
                  <a:lnTo>
                    <a:pt x="8345" y="1981847"/>
                  </a:lnTo>
                  <a:lnTo>
                    <a:pt x="12994" y="1935069"/>
                  </a:lnTo>
                  <a:lnTo>
                    <a:pt x="18647" y="1888586"/>
                  </a:lnTo>
                  <a:lnTo>
                    <a:pt x="25293" y="1842409"/>
                  </a:lnTo>
                  <a:lnTo>
                    <a:pt x="32920" y="1796548"/>
                  </a:lnTo>
                  <a:lnTo>
                    <a:pt x="41519" y="1751015"/>
                  </a:lnTo>
                  <a:lnTo>
                    <a:pt x="51078" y="1705819"/>
                  </a:lnTo>
                  <a:lnTo>
                    <a:pt x="61586" y="1660971"/>
                  </a:lnTo>
                  <a:lnTo>
                    <a:pt x="73034" y="1616482"/>
                  </a:lnTo>
                  <a:lnTo>
                    <a:pt x="85409" y="1572363"/>
                  </a:lnTo>
                  <a:lnTo>
                    <a:pt x="98701" y="1528623"/>
                  </a:lnTo>
                  <a:lnTo>
                    <a:pt x="112899" y="1485274"/>
                  </a:lnTo>
                  <a:lnTo>
                    <a:pt x="127993" y="1442327"/>
                  </a:lnTo>
                  <a:lnTo>
                    <a:pt x="143972" y="1399791"/>
                  </a:lnTo>
                  <a:lnTo>
                    <a:pt x="160824" y="1357677"/>
                  </a:lnTo>
                  <a:lnTo>
                    <a:pt x="178540" y="1315997"/>
                  </a:lnTo>
                  <a:lnTo>
                    <a:pt x="197108" y="1274760"/>
                  </a:lnTo>
                  <a:lnTo>
                    <a:pt x="216517" y="1233977"/>
                  </a:lnTo>
                  <a:lnTo>
                    <a:pt x="236757" y="1193660"/>
                  </a:lnTo>
                  <a:lnTo>
                    <a:pt x="257817" y="1153817"/>
                  </a:lnTo>
                  <a:lnTo>
                    <a:pt x="279685" y="1114461"/>
                  </a:lnTo>
                  <a:lnTo>
                    <a:pt x="302352" y="1075601"/>
                  </a:lnTo>
                  <a:lnTo>
                    <a:pt x="325806" y="1037248"/>
                  </a:lnTo>
                  <a:lnTo>
                    <a:pt x="350037" y="999413"/>
                  </a:lnTo>
                  <a:lnTo>
                    <a:pt x="375034" y="962107"/>
                  </a:lnTo>
                  <a:lnTo>
                    <a:pt x="400786" y="925340"/>
                  </a:lnTo>
                  <a:lnTo>
                    <a:pt x="427282" y="889122"/>
                  </a:lnTo>
                  <a:lnTo>
                    <a:pt x="454511" y="853464"/>
                  </a:lnTo>
                  <a:lnTo>
                    <a:pt x="482462" y="818377"/>
                  </a:lnTo>
                  <a:lnTo>
                    <a:pt x="511126" y="783872"/>
                  </a:lnTo>
                  <a:lnTo>
                    <a:pt x="540490" y="749958"/>
                  </a:lnTo>
                  <a:lnTo>
                    <a:pt x="570545" y="716647"/>
                  </a:lnTo>
                  <a:lnTo>
                    <a:pt x="601279" y="683949"/>
                  </a:lnTo>
                  <a:lnTo>
                    <a:pt x="632681" y="651875"/>
                  </a:lnTo>
                  <a:lnTo>
                    <a:pt x="664741" y="620436"/>
                  </a:lnTo>
                  <a:lnTo>
                    <a:pt x="697448" y="589641"/>
                  </a:lnTo>
                  <a:lnTo>
                    <a:pt x="730791" y="559502"/>
                  </a:lnTo>
                  <a:lnTo>
                    <a:pt x="764760" y="530029"/>
                  </a:lnTo>
                  <a:lnTo>
                    <a:pt x="799343" y="501233"/>
                  </a:lnTo>
                  <a:lnTo>
                    <a:pt x="834529" y="473125"/>
                  </a:lnTo>
                  <a:lnTo>
                    <a:pt x="870309" y="445714"/>
                  </a:lnTo>
                  <a:lnTo>
                    <a:pt x="906670" y="419012"/>
                  </a:lnTo>
                  <a:lnTo>
                    <a:pt x="943603" y="393029"/>
                  </a:lnTo>
                  <a:lnTo>
                    <a:pt x="981096" y="367775"/>
                  </a:lnTo>
                  <a:lnTo>
                    <a:pt x="1019139" y="343262"/>
                  </a:lnTo>
                  <a:lnTo>
                    <a:pt x="1057720" y="319501"/>
                  </a:lnTo>
                  <a:lnTo>
                    <a:pt x="1096830" y="296500"/>
                  </a:lnTo>
                  <a:lnTo>
                    <a:pt x="1136457" y="274272"/>
                  </a:lnTo>
                  <a:lnTo>
                    <a:pt x="1176590" y="252827"/>
                  </a:lnTo>
                  <a:lnTo>
                    <a:pt x="1217219" y="232175"/>
                  </a:lnTo>
                  <a:lnTo>
                    <a:pt x="1258332" y="212326"/>
                  </a:lnTo>
                  <a:lnTo>
                    <a:pt x="1299920" y="193293"/>
                  </a:lnTo>
                  <a:lnTo>
                    <a:pt x="1341970" y="175084"/>
                  </a:lnTo>
                  <a:lnTo>
                    <a:pt x="1384474" y="157712"/>
                  </a:lnTo>
                  <a:lnTo>
                    <a:pt x="1427418" y="141185"/>
                  </a:lnTo>
                  <a:lnTo>
                    <a:pt x="1470794" y="125516"/>
                  </a:lnTo>
                  <a:lnTo>
                    <a:pt x="1514589" y="110714"/>
                  </a:lnTo>
                  <a:lnTo>
                    <a:pt x="1558793" y="96791"/>
                  </a:lnTo>
                  <a:lnTo>
                    <a:pt x="1603396" y="83756"/>
                  </a:lnTo>
                  <a:lnTo>
                    <a:pt x="1648386" y="71620"/>
                  </a:lnTo>
                  <a:lnTo>
                    <a:pt x="1693753" y="60394"/>
                  </a:lnTo>
                  <a:lnTo>
                    <a:pt x="1739486" y="50089"/>
                  </a:lnTo>
                  <a:lnTo>
                    <a:pt x="1785574" y="40715"/>
                  </a:lnTo>
                  <a:lnTo>
                    <a:pt x="1832007" y="32283"/>
                  </a:lnTo>
                  <a:lnTo>
                    <a:pt x="1878772" y="24803"/>
                  </a:lnTo>
                  <a:lnTo>
                    <a:pt x="1925861" y="18286"/>
                  </a:lnTo>
                  <a:lnTo>
                    <a:pt x="1973261" y="12743"/>
                  </a:lnTo>
                  <a:lnTo>
                    <a:pt x="2020962" y="8183"/>
                  </a:lnTo>
                  <a:lnTo>
                    <a:pt x="2068954" y="4619"/>
                  </a:lnTo>
                  <a:lnTo>
                    <a:pt x="2117225" y="2060"/>
                  </a:lnTo>
                  <a:lnTo>
                    <a:pt x="2165765" y="516"/>
                  </a:lnTo>
                  <a:lnTo>
                    <a:pt x="2214562" y="0"/>
                  </a:lnTo>
                  <a:lnTo>
                    <a:pt x="2264844" y="559"/>
                  </a:lnTo>
                  <a:lnTo>
                    <a:pt x="2314990" y="2231"/>
                  </a:lnTo>
                  <a:lnTo>
                    <a:pt x="2364984" y="5011"/>
                  </a:lnTo>
                  <a:lnTo>
                    <a:pt x="2414808" y="8890"/>
                  </a:lnTo>
                  <a:lnTo>
                    <a:pt x="2464444" y="13861"/>
                  </a:lnTo>
                  <a:lnTo>
                    <a:pt x="2513877" y="19918"/>
                  </a:lnTo>
                  <a:lnTo>
                    <a:pt x="2563087" y="27053"/>
                  </a:lnTo>
                  <a:lnTo>
                    <a:pt x="2612058" y="35260"/>
                  </a:lnTo>
                  <a:lnTo>
                    <a:pt x="2660773" y="44531"/>
                  </a:lnTo>
                  <a:lnTo>
                    <a:pt x="2709214" y="54859"/>
                  </a:lnTo>
                  <a:lnTo>
                    <a:pt x="2757363" y="66237"/>
                  </a:lnTo>
                  <a:lnTo>
                    <a:pt x="2805204" y="78659"/>
                  </a:lnTo>
                  <a:lnTo>
                    <a:pt x="2852719" y="92117"/>
                  </a:lnTo>
                  <a:lnTo>
                    <a:pt x="2899891" y="106604"/>
                  </a:lnTo>
                  <a:lnTo>
                    <a:pt x="2946702" y="122113"/>
                  </a:lnTo>
                  <a:lnTo>
                    <a:pt x="2993135" y="138637"/>
                  </a:lnTo>
                  <a:lnTo>
                    <a:pt x="3039173" y="156169"/>
                  </a:lnTo>
                  <a:lnTo>
                    <a:pt x="3084798" y="174701"/>
                  </a:lnTo>
                  <a:lnTo>
                    <a:pt x="3129994" y="194228"/>
                  </a:lnTo>
                  <a:lnTo>
                    <a:pt x="3174742" y="214742"/>
                  </a:lnTo>
                  <a:lnTo>
                    <a:pt x="3219025" y="236235"/>
                  </a:lnTo>
                  <a:lnTo>
                    <a:pt x="3262827" y="258701"/>
                  </a:lnTo>
                  <a:lnTo>
                    <a:pt x="3306129" y="282133"/>
                  </a:lnTo>
                  <a:lnTo>
                    <a:pt x="3348914" y="306523"/>
                  </a:lnTo>
                  <a:lnTo>
                    <a:pt x="3391165" y="331866"/>
                  </a:lnTo>
                  <a:lnTo>
                    <a:pt x="3432865" y="358152"/>
                  </a:lnTo>
                  <a:lnTo>
                    <a:pt x="3473997" y="385376"/>
                  </a:lnTo>
                  <a:lnTo>
                    <a:pt x="3514542" y="413531"/>
                  </a:lnTo>
                  <a:lnTo>
                    <a:pt x="3554484" y="442609"/>
                  </a:lnTo>
                  <a:lnTo>
                    <a:pt x="3593805" y="472604"/>
                  </a:lnTo>
                  <a:lnTo>
                    <a:pt x="3632489" y="503508"/>
                  </a:lnTo>
                  <a:lnTo>
                    <a:pt x="3670516" y="535314"/>
                  </a:lnTo>
                  <a:lnTo>
                    <a:pt x="3707871" y="568015"/>
                  </a:lnTo>
                  <a:lnTo>
                    <a:pt x="3744536" y="601605"/>
                  </a:lnTo>
                  <a:lnTo>
                    <a:pt x="3780494" y="636076"/>
                  </a:lnTo>
                  <a:lnTo>
                    <a:pt x="3815645" y="671337"/>
                  </a:lnTo>
                  <a:lnTo>
                    <a:pt x="3849898" y="707293"/>
                  </a:lnTo>
                  <a:lnTo>
                    <a:pt x="3883245" y="743925"/>
                  </a:lnTo>
                  <a:lnTo>
                    <a:pt x="3915679" y="781217"/>
                  </a:lnTo>
                  <a:lnTo>
                    <a:pt x="3947193" y="819151"/>
                  </a:lnTo>
                  <a:lnTo>
                    <a:pt x="3977779" y="857711"/>
                  </a:lnTo>
                  <a:lnTo>
                    <a:pt x="4007431" y="896880"/>
                  </a:lnTo>
                  <a:lnTo>
                    <a:pt x="4036141" y="936641"/>
                  </a:lnTo>
                  <a:lnTo>
                    <a:pt x="4063903" y="976976"/>
                  </a:lnTo>
                  <a:lnTo>
                    <a:pt x="4090708" y="1017869"/>
                  </a:lnTo>
                  <a:lnTo>
                    <a:pt x="4116551" y="1059303"/>
                  </a:lnTo>
                  <a:lnTo>
                    <a:pt x="4141423" y="1101260"/>
                  </a:lnTo>
                  <a:lnTo>
                    <a:pt x="4165317" y="1143724"/>
                  </a:lnTo>
                  <a:lnTo>
                    <a:pt x="4188226" y="1186678"/>
                  </a:lnTo>
                  <a:lnTo>
                    <a:pt x="4210144" y="1230104"/>
                  </a:lnTo>
                  <a:lnTo>
                    <a:pt x="4231062" y="1273986"/>
                  </a:lnTo>
                  <a:lnTo>
                    <a:pt x="4250975" y="1318306"/>
                  </a:lnTo>
                  <a:lnTo>
                    <a:pt x="4269873" y="1363049"/>
                  </a:lnTo>
                  <a:lnTo>
                    <a:pt x="4287751" y="1408195"/>
                  </a:lnTo>
                  <a:lnTo>
                    <a:pt x="4304601" y="1453730"/>
                  </a:lnTo>
                  <a:lnTo>
                    <a:pt x="4320416" y="1499635"/>
                  </a:lnTo>
                  <a:lnTo>
                    <a:pt x="4335189" y="1545894"/>
                  </a:lnTo>
                  <a:lnTo>
                    <a:pt x="4348913" y="1592489"/>
                  </a:lnTo>
                  <a:lnTo>
                    <a:pt x="4361579" y="1639404"/>
                  </a:lnTo>
                  <a:lnTo>
                    <a:pt x="4373182" y="1686622"/>
                  </a:lnTo>
                  <a:lnTo>
                    <a:pt x="4383714" y="1734125"/>
                  </a:lnTo>
                  <a:lnTo>
                    <a:pt x="4393168" y="1781897"/>
                  </a:lnTo>
                  <a:lnTo>
                    <a:pt x="4401537" y="1829920"/>
                  </a:lnTo>
                  <a:lnTo>
                    <a:pt x="4408813" y="1878178"/>
                  </a:lnTo>
                  <a:lnTo>
                    <a:pt x="4414990" y="1926653"/>
                  </a:lnTo>
                  <a:lnTo>
                    <a:pt x="4420059" y="1975330"/>
                  </a:lnTo>
                  <a:lnTo>
                    <a:pt x="4424015" y="2024189"/>
                  </a:lnTo>
                  <a:lnTo>
                    <a:pt x="4426849" y="2073215"/>
                  </a:lnTo>
                  <a:lnTo>
                    <a:pt x="4428555" y="2122391"/>
                  </a:lnTo>
                  <a:lnTo>
                    <a:pt x="4429125" y="2171699"/>
                  </a:lnTo>
                  <a:lnTo>
                    <a:pt x="4428598" y="2219552"/>
                  </a:lnTo>
                  <a:lnTo>
                    <a:pt x="4427024" y="2267153"/>
                  </a:lnTo>
                  <a:lnTo>
                    <a:pt x="4424414" y="2314489"/>
                  </a:lnTo>
                  <a:lnTo>
                    <a:pt x="4420779" y="2361552"/>
                  </a:lnTo>
                  <a:lnTo>
                    <a:pt x="4416130" y="2408330"/>
                  </a:lnTo>
                  <a:lnTo>
                    <a:pt x="4410477" y="2454813"/>
                  </a:lnTo>
                  <a:lnTo>
                    <a:pt x="4403832" y="2500990"/>
                  </a:lnTo>
                  <a:lnTo>
                    <a:pt x="4396204" y="2546851"/>
                  </a:lnTo>
                  <a:lnTo>
                    <a:pt x="4387605" y="2592384"/>
                  </a:lnTo>
                  <a:lnTo>
                    <a:pt x="4378046" y="2637580"/>
                  </a:lnTo>
                  <a:lnTo>
                    <a:pt x="4367538" y="2682428"/>
                  </a:lnTo>
                  <a:lnTo>
                    <a:pt x="4356091" y="2726917"/>
                  </a:lnTo>
                  <a:lnTo>
                    <a:pt x="4343716" y="2771036"/>
                  </a:lnTo>
                  <a:lnTo>
                    <a:pt x="4330423" y="2814776"/>
                  </a:lnTo>
                  <a:lnTo>
                    <a:pt x="4316225" y="2858125"/>
                  </a:lnTo>
                  <a:lnTo>
                    <a:pt x="4301131" y="2901072"/>
                  </a:lnTo>
                  <a:lnTo>
                    <a:pt x="4285152" y="2943608"/>
                  </a:lnTo>
                  <a:lnTo>
                    <a:pt x="4268300" y="2985722"/>
                  </a:lnTo>
                  <a:lnTo>
                    <a:pt x="4250584" y="3027402"/>
                  </a:lnTo>
                  <a:lnTo>
                    <a:pt x="4232016" y="3068639"/>
                  </a:lnTo>
                  <a:lnTo>
                    <a:pt x="4212607" y="3109422"/>
                  </a:lnTo>
                  <a:lnTo>
                    <a:pt x="4192367" y="3149739"/>
                  </a:lnTo>
                  <a:lnTo>
                    <a:pt x="4171308" y="3189582"/>
                  </a:lnTo>
                  <a:lnTo>
                    <a:pt x="4149439" y="3228938"/>
                  </a:lnTo>
                  <a:lnTo>
                    <a:pt x="4126772" y="3267798"/>
                  </a:lnTo>
                  <a:lnTo>
                    <a:pt x="4103318" y="3306151"/>
                  </a:lnTo>
                  <a:lnTo>
                    <a:pt x="4079087" y="3343986"/>
                  </a:lnTo>
                  <a:lnTo>
                    <a:pt x="4054090" y="3381292"/>
                  </a:lnTo>
                  <a:lnTo>
                    <a:pt x="4028338" y="3418060"/>
                  </a:lnTo>
                  <a:lnTo>
                    <a:pt x="4001843" y="3454277"/>
                  </a:lnTo>
                  <a:lnTo>
                    <a:pt x="3974613" y="3489935"/>
                  </a:lnTo>
                  <a:lnTo>
                    <a:pt x="3946662" y="3525022"/>
                  </a:lnTo>
                  <a:lnTo>
                    <a:pt x="3917998" y="3559527"/>
                  </a:lnTo>
                  <a:lnTo>
                    <a:pt x="3888634" y="3593441"/>
                  </a:lnTo>
                  <a:lnTo>
                    <a:pt x="3858579" y="3626752"/>
                  </a:lnTo>
                  <a:lnTo>
                    <a:pt x="3827845" y="3659450"/>
                  </a:lnTo>
                  <a:lnTo>
                    <a:pt x="3796443" y="3691524"/>
                  </a:lnTo>
                  <a:lnTo>
                    <a:pt x="3764383" y="3722963"/>
                  </a:lnTo>
                  <a:lnTo>
                    <a:pt x="3731676" y="3753758"/>
                  </a:lnTo>
                  <a:lnTo>
                    <a:pt x="3698333" y="3783897"/>
                  </a:lnTo>
                  <a:lnTo>
                    <a:pt x="3664364" y="3813370"/>
                  </a:lnTo>
                  <a:lnTo>
                    <a:pt x="3629781" y="3842166"/>
                  </a:lnTo>
                  <a:lnTo>
                    <a:pt x="3594595" y="3870275"/>
                  </a:lnTo>
                  <a:lnTo>
                    <a:pt x="3558815" y="3897685"/>
                  </a:lnTo>
                  <a:lnTo>
                    <a:pt x="3522454" y="3924387"/>
                  </a:lnTo>
                  <a:lnTo>
                    <a:pt x="3485521" y="3950370"/>
                  </a:lnTo>
                  <a:lnTo>
                    <a:pt x="3448028" y="3975624"/>
                  </a:lnTo>
                  <a:lnTo>
                    <a:pt x="3409985" y="4000137"/>
                  </a:lnTo>
                  <a:lnTo>
                    <a:pt x="3371404" y="4023898"/>
                  </a:lnTo>
                  <a:lnTo>
                    <a:pt x="3332294" y="4046899"/>
                  </a:lnTo>
                  <a:lnTo>
                    <a:pt x="3292667" y="4069127"/>
                  </a:lnTo>
                  <a:lnTo>
                    <a:pt x="3252534" y="4090572"/>
                  </a:lnTo>
                  <a:lnTo>
                    <a:pt x="3211905" y="4111225"/>
                  </a:lnTo>
                  <a:lnTo>
                    <a:pt x="3170792" y="4131073"/>
                  </a:lnTo>
                  <a:lnTo>
                    <a:pt x="3129204" y="4150106"/>
                  </a:lnTo>
                  <a:lnTo>
                    <a:pt x="3087154" y="4168315"/>
                  </a:lnTo>
                  <a:lnTo>
                    <a:pt x="3044650" y="4185687"/>
                  </a:lnTo>
                  <a:lnTo>
                    <a:pt x="3001706" y="4202214"/>
                  </a:lnTo>
                  <a:lnTo>
                    <a:pt x="2958330" y="4217883"/>
                  </a:lnTo>
                  <a:lnTo>
                    <a:pt x="2914535" y="4232685"/>
                  </a:lnTo>
                  <a:lnTo>
                    <a:pt x="2870331" y="4246608"/>
                  </a:lnTo>
                  <a:lnTo>
                    <a:pt x="2825728" y="4259643"/>
                  </a:lnTo>
                  <a:lnTo>
                    <a:pt x="2780738" y="4271779"/>
                  </a:lnTo>
                  <a:lnTo>
                    <a:pt x="2735371" y="4283005"/>
                  </a:lnTo>
                  <a:lnTo>
                    <a:pt x="2689638" y="4293310"/>
                  </a:lnTo>
                  <a:lnTo>
                    <a:pt x="2643550" y="4302684"/>
                  </a:lnTo>
                  <a:lnTo>
                    <a:pt x="2597117" y="4311116"/>
                  </a:lnTo>
                  <a:lnTo>
                    <a:pt x="2550352" y="4318596"/>
                  </a:lnTo>
                  <a:lnTo>
                    <a:pt x="2503263" y="4325113"/>
                  </a:lnTo>
                  <a:lnTo>
                    <a:pt x="2455863" y="4330656"/>
                  </a:lnTo>
                  <a:lnTo>
                    <a:pt x="2408162" y="4335216"/>
                  </a:lnTo>
                  <a:lnTo>
                    <a:pt x="2360170" y="4338780"/>
                  </a:lnTo>
                  <a:lnTo>
                    <a:pt x="2311899" y="4341339"/>
                  </a:lnTo>
                  <a:lnTo>
                    <a:pt x="2263359" y="4342883"/>
                  </a:lnTo>
                  <a:lnTo>
                    <a:pt x="2214562" y="4343399"/>
                  </a:lnTo>
                  <a:lnTo>
                    <a:pt x="2165765" y="4342883"/>
                  </a:lnTo>
                  <a:lnTo>
                    <a:pt x="2117225" y="4341339"/>
                  </a:lnTo>
                  <a:lnTo>
                    <a:pt x="2068954" y="4338780"/>
                  </a:lnTo>
                  <a:lnTo>
                    <a:pt x="2020962" y="4335216"/>
                  </a:lnTo>
                  <a:lnTo>
                    <a:pt x="1973261" y="4330656"/>
                  </a:lnTo>
                  <a:lnTo>
                    <a:pt x="1925861" y="4325113"/>
                  </a:lnTo>
                  <a:lnTo>
                    <a:pt x="1878772" y="4318596"/>
                  </a:lnTo>
                  <a:lnTo>
                    <a:pt x="1832007" y="4311116"/>
                  </a:lnTo>
                  <a:lnTo>
                    <a:pt x="1785574" y="4302684"/>
                  </a:lnTo>
                  <a:lnTo>
                    <a:pt x="1739486" y="4293310"/>
                  </a:lnTo>
                  <a:lnTo>
                    <a:pt x="1693753" y="4283005"/>
                  </a:lnTo>
                  <a:lnTo>
                    <a:pt x="1648386" y="4271779"/>
                  </a:lnTo>
                  <a:lnTo>
                    <a:pt x="1603396" y="4259643"/>
                  </a:lnTo>
                  <a:lnTo>
                    <a:pt x="1558793" y="4246608"/>
                  </a:lnTo>
                  <a:lnTo>
                    <a:pt x="1514589" y="4232685"/>
                  </a:lnTo>
                  <a:lnTo>
                    <a:pt x="1470794" y="4217883"/>
                  </a:lnTo>
                  <a:lnTo>
                    <a:pt x="1427418" y="4202214"/>
                  </a:lnTo>
                  <a:lnTo>
                    <a:pt x="1384474" y="4185687"/>
                  </a:lnTo>
                  <a:lnTo>
                    <a:pt x="1341970" y="4168315"/>
                  </a:lnTo>
                  <a:lnTo>
                    <a:pt x="1299920" y="4150106"/>
                  </a:lnTo>
                  <a:lnTo>
                    <a:pt x="1258332" y="4131073"/>
                  </a:lnTo>
                  <a:lnTo>
                    <a:pt x="1217219" y="4111225"/>
                  </a:lnTo>
                  <a:lnTo>
                    <a:pt x="1176590" y="4090572"/>
                  </a:lnTo>
                  <a:lnTo>
                    <a:pt x="1136457" y="4069127"/>
                  </a:lnTo>
                  <a:lnTo>
                    <a:pt x="1096830" y="4046899"/>
                  </a:lnTo>
                  <a:lnTo>
                    <a:pt x="1057720" y="4023898"/>
                  </a:lnTo>
                  <a:lnTo>
                    <a:pt x="1019139" y="4000137"/>
                  </a:lnTo>
                  <a:lnTo>
                    <a:pt x="981096" y="3975624"/>
                  </a:lnTo>
                  <a:lnTo>
                    <a:pt x="943603" y="3950370"/>
                  </a:lnTo>
                  <a:lnTo>
                    <a:pt x="906670" y="3924387"/>
                  </a:lnTo>
                  <a:lnTo>
                    <a:pt x="870309" y="3897685"/>
                  </a:lnTo>
                  <a:lnTo>
                    <a:pt x="834529" y="3870275"/>
                  </a:lnTo>
                  <a:lnTo>
                    <a:pt x="799343" y="3842166"/>
                  </a:lnTo>
                  <a:lnTo>
                    <a:pt x="764760" y="3813370"/>
                  </a:lnTo>
                  <a:lnTo>
                    <a:pt x="730791" y="3783897"/>
                  </a:lnTo>
                  <a:lnTo>
                    <a:pt x="697448" y="3753758"/>
                  </a:lnTo>
                  <a:lnTo>
                    <a:pt x="664741" y="3722963"/>
                  </a:lnTo>
                  <a:lnTo>
                    <a:pt x="632681" y="3691524"/>
                  </a:lnTo>
                  <a:lnTo>
                    <a:pt x="601279" y="3659450"/>
                  </a:lnTo>
                  <a:lnTo>
                    <a:pt x="570545" y="3626752"/>
                  </a:lnTo>
                  <a:lnTo>
                    <a:pt x="540490" y="3593441"/>
                  </a:lnTo>
                  <a:lnTo>
                    <a:pt x="511126" y="3559527"/>
                  </a:lnTo>
                  <a:lnTo>
                    <a:pt x="482462" y="3525022"/>
                  </a:lnTo>
                  <a:lnTo>
                    <a:pt x="454511" y="3489935"/>
                  </a:lnTo>
                  <a:lnTo>
                    <a:pt x="427282" y="3454277"/>
                  </a:lnTo>
                  <a:lnTo>
                    <a:pt x="400786" y="3418060"/>
                  </a:lnTo>
                  <a:lnTo>
                    <a:pt x="375034" y="3381292"/>
                  </a:lnTo>
                  <a:lnTo>
                    <a:pt x="350037" y="3343986"/>
                  </a:lnTo>
                  <a:lnTo>
                    <a:pt x="325806" y="3306151"/>
                  </a:lnTo>
                  <a:lnTo>
                    <a:pt x="302352" y="3267798"/>
                  </a:lnTo>
                  <a:lnTo>
                    <a:pt x="279685" y="3228938"/>
                  </a:lnTo>
                  <a:lnTo>
                    <a:pt x="257817" y="3189582"/>
                  </a:lnTo>
                  <a:lnTo>
                    <a:pt x="236757" y="3149739"/>
                  </a:lnTo>
                  <a:lnTo>
                    <a:pt x="216517" y="3109422"/>
                  </a:lnTo>
                  <a:lnTo>
                    <a:pt x="197108" y="3068639"/>
                  </a:lnTo>
                  <a:lnTo>
                    <a:pt x="178540" y="3027402"/>
                  </a:lnTo>
                  <a:lnTo>
                    <a:pt x="160824" y="2985722"/>
                  </a:lnTo>
                  <a:lnTo>
                    <a:pt x="143972" y="2943608"/>
                  </a:lnTo>
                  <a:lnTo>
                    <a:pt x="127993" y="2901072"/>
                  </a:lnTo>
                  <a:lnTo>
                    <a:pt x="112899" y="2858125"/>
                  </a:lnTo>
                  <a:lnTo>
                    <a:pt x="98701" y="2814776"/>
                  </a:lnTo>
                  <a:lnTo>
                    <a:pt x="85409" y="2771036"/>
                  </a:lnTo>
                  <a:lnTo>
                    <a:pt x="73034" y="2726917"/>
                  </a:lnTo>
                  <a:lnTo>
                    <a:pt x="61586" y="2682428"/>
                  </a:lnTo>
                  <a:lnTo>
                    <a:pt x="51078" y="2637580"/>
                  </a:lnTo>
                  <a:lnTo>
                    <a:pt x="41519" y="2592384"/>
                  </a:lnTo>
                  <a:lnTo>
                    <a:pt x="32920" y="2546851"/>
                  </a:lnTo>
                  <a:lnTo>
                    <a:pt x="25293" y="2500990"/>
                  </a:lnTo>
                  <a:lnTo>
                    <a:pt x="18647" y="2454813"/>
                  </a:lnTo>
                  <a:lnTo>
                    <a:pt x="12994" y="2408330"/>
                  </a:lnTo>
                  <a:lnTo>
                    <a:pt x="8345" y="2361552"/>
                  </a:lnTo>
                  <a:lnTo>
                    <a:pt x="4710" y="2314489"/>
                  </a:lnTo>
                  <a:lnTo>
                    <a:pt x="2100" y="2267153"/>
                  </a:lnTo>
                  <a:lnTo>
                    <a:pt x="526" y="2219552"/>
                  </a:lnTo>
                  <a:lnTo>
                    <a:pt x="0" y="2171699"/>
                  </a:lnTo>
                  <a:close/>
                </a:path>
              </a:pathLst>
            </a:custGeom>
            <a:noFill/>
            <a:ln w="25375" cap="flat" cmpd="sng">
              <a:solidFill>
                <a:srgbClr val="3D6B81"/>
              </a:solidFill>
              <a:prstDash val="solid"/>
              <a:round/>
              <a:headEnd type="none" w="sm" len="sm"/>
              <a:tailEnd type="none" w="sm" len="sm"/>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19" name="Google Shape;219;p31"/>
            <p:cNvSpPr/>
            <p:nvPr/>
          </p:nvSpPr>
          <p:spPr>
            <a:xfrm>
              <a:off x="1016792" y="3226376"/>
              <a:ext cx="2028825" cy="628650"/>
            </a:xfrm>
            <a:custGeom>
              <a:avLst/>
              <a:gdLst/>
              <a:ahLst/>
              <a:cxnLst/>
              <a:rect l="l" t="t" r="r" b="b"/>
              <a:pathLst>
                <a:path w="2028825" h="628650" extrusionOk="0">
                  <a:moveTo>
                    <a:pt x="1924047" y="628649"/>
                  </a:moveTo>
                  <a:lnTo>
                    <a:pt x="104777" y="628649"/>
                  </a:lnTo>
                  <a:lnTo>
                    <a:pt x="63993" y="620416"/>
                  </a:lnTo>
                  <a:lnTo>
                    <a:pt x="30688" y="597961"/>
                  </a:lnTo>
                  <a:lnTo>
                    <a:pt x="8233" y="564656"/>
                  </a:lnTo>
                  <a:lnTo>
                    <a:pt x="0" y="523872"/>
                  </a:lnTo>
                  <a:lnTo>
                    <a:pt x="0" y="104776"/>
                  </a:lnTo>
                  <a:lnTo>
                    <a:pt x="8233" y="63993"/>
                  </a:lnTo>
                  <a:lnTo>
                    <a:pt x="30688" y="30688"/>
                  </a:lnTo>
                  <a:lnTo>
                    <a:pt x="63993" y="8233"/>
                  </a:lnTo>
                  <a:lnTo>
                    <a:pt x="104777" y="0"/>
                  </a:lnTo>
                  <a:lnTo>
                    <a:pt x="1924047" y="0"/>
                  </a:lnTo>
                  <a:lnTo>
                    <a:pt x="1964144" y="7975"/>
                  </a:lnTo>
                  <a:lnTo>
                    <a:pt x="1998136" y="30688"/>
                  </a:lnTo>
                  <a:lnTo>
                    <a:pt x="2020849" y="64680"/>
                  </a:lnTo>
                  <a:lnTo>
                    <a:pt x="2028824" y="104776"/>
                  </a:lnTo>
                  <a:lnTo>
                    <a:pt x="2028824" y="523872"/>
                  </a:lnTo>
                  <a:lnTo>
                    <a:pt x="2020591" y="564656"/>
                  </a:lnTo>
                  <a:lnTo>
                    <a:pt x="1998136" y="597961"/>
                  </a:lnTo>
                  <a:lnTo>
                    <a:pt x="1964831" y="620416"/>
                  </a:lnTo>
                  <a:lnTo>
                    <a:pt x="1924047" y="628649"/>
                  </a:lnTo>
                  <a:close/>
                </a:path>
              </a:pathLst>
            </a:custGeom>
            <a:solidFill>
              <a:srgbClr val="4285F4"/>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20" name="Google Shape;220;p31"/>
            <p:cNvSpPr/>
            <p:nvPr/>
          </p:nvSpPr>
          <p:spPr>
            <a:xfrm>
              <a:off x="1016792" y="3226376"/>
              <a:ext cx="2028825" cy="628650"/>
            </a:xfrm>
            <a:custGeom>
              <a:avLst/>
              <a:gdLst/>
              <a:ahLst/>
              <a:cxnLst/>
              <a:rect l="l" t="t" r="r" b="b"/>
              <a:pathLst>
                <a:path w="2028825" h="628650" extrusionOk="0">
                  <a:moveTo>
                    <a:pt x="0" y="104776"/>
                  </a:moveTo>
                  <a:lnTo>
                    <a:pt x="8233" y="63993"/>
                  </a:lnTo>
                  <a:lnTo>
                    <a:pt x="30688" y="30688"/>
                  </a:lnTo>
                  <a:lnTo>
                    <a:pt x="63993" y="8233"/>
                  </a:lnTo>
                  <a:lnTo>
                    <a:pt x="104777" y="0"/>
                  </a:lnTo>
                  <a:lnTo>
                    <a:pt x="1924047" y="0"/>
                  </a:lnTo>
                  <a:lnTo>
                    <a:pt x="1964144" y="7975"/>
                  </a:lnTo>
                  <a:lnTo>
                    <a:pt x="1998136" y="30688"/>
                  </a:lnTo>
                  <a:lnTo>
                    <a:pt x="2020849" y="64680"/>
                  </a:lnTo>
                  <a:lnTo>
                    <a:pt x="2028824" y="104776"/>
                  </a:lnTo>
                  <a:lnTo>
                    <a:pt x="2028824" y="523872"/>
                  </a:lnTo>
                  <a:lnTo>
                    <a:pt x="2020591" y="564656"/>
                  </a:lnTo>
                  <a:lnTo>
                    <a:pt x="1998136" y="597961"/>
                  </a:lnTo>
                  <a:lnTo>
                    <a:pt x="1964831" y="620416"/>
                  </a:lnTo>
                  <a:lnTo>
                    <a:pt x="1924047" y="628649"/>
                  </a:lnTo>
                  <a:lnTo>
                    <a:pt x="104777" y="628649"/>
                  </a:lnTo>
                  <a:lnTo>
                    <a:pt x="63993" y="620416"/>
                  </a:lnTo>
                  <a:lnTo>
                    <a:pt x="30688" y="597961"/>
                  </a:lnTo>
                  <a:lnTo>
                    <a:pt x="8233" y="564656"/>
                  </a:lnTo>
                  <a:lnTo>
                    <a:pt x="0" y="523872"/>
                  </a:lnTo>
                  <a:lnTo>
                    <a:pt x="0" y="104776"/>
                  </a:lnTo>
                  <a:close/>
                </a:path>
              </a:pathLst>
            </a:custGeom>
            <a:noFill/>
            <a:ln w="25375" cap="flat" cmpd="sng">
              <a:solidFill>
                <a:srgbClr val="3D6B81"/>
              </a:solidFill>
              <a:prstDash val="solid"/>
              <a:round/>
              <a:headEnd type="none" w="sm" len="sm"/>
              <a:tailEnd type="none" w="sm" len="sm"/>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sp>
        <p:nvSpPr>
          <p:cNvPr id="221" name="Google Shape;221;p31"/>
          <p:cNvSpPr txBox="1"/>
          <p:nvPr/>
        </p:nvSpPr>
        <p:spPr>
          <a:xfrm>
            <a:off x="2028041" y="4552280"/>
            <a:ext cx="1361440" cy="304421"/>
          </a:xfrm>
          <a:prstGeom prst="rect">
            <a:avLst/>
          </a:prstGeom>
          <a:noFill/>
          <a:ln>
            <a:noFill/>
          </a:ln>
        </p:spPr>
        <p:txBody>
          <a:bodyPr spcFirstLastPara="1" wrap="square" lIns="0" tIns="16933"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16933" lvl="0" indent="0" algn="l" rtl="0">
              <a:lnSpc>
                <a:spcPct val="100000"/>
              </a:lnSpc>
              <a:spcBef>
                <a:spcPts val="0"/>
              </a:spcBef>
              <a:spcAft>
                <a:spcPts val="0"/>
              </a:spcAft>
              <a:buNone/>
            </a:pPr>
            <a:r>
              <a:rPr lang="en" sz="1867">
                <a:solidFill>
                  <a:srgbClr val="FFFFFF"/>
                </a:solidFill>
                <a:latin typeface="Tahoma"/>
                <a:ea typeface="Tahoma"/>
                <a:cs typeface="Tahoma"/>
                <a:sym typeface="Tahoma"/>
              </a:rPr>
              <a:t>Psychosocial</a:t>
            </a:r>
            <a:endParaRPr sz="1867">
              <a:latin typeface="Tahoma"/>
              <a:ea typeface="Tahoma"/>
              <a:cs typeface="Tahoma"/>
              <a:sym typeface="Tahoma"/>
            </a:endParaRPr>
          </a:p>
        </p:txBody>
      </p:sp>
      <p:grpSp>
        <p:nvGrpSpPr>
          <p:cNvPr id="222" name="Google Shape;222;p31"/>
          <p:cNvGrpSpPr/>
          <p:nvPr/>
        </p:nvGrpSpPr>
        <p:grpSpPr>
          <a:xfrm>
            <a:off x="4955721" y="292264"/>
            <a:ext cx="2705100" cy="838200"/>
            <a:chOff x="3716790" y="219198"/>
            <a:chExt cx="2028825" cy="628650"/>
          </a:xfrm>
        </p:grpSpPr>
        <p:sp>
          <p:nvSpPr>
            <p:cNvPr id="223" name="Google Shape;223;p31"/>
            <p:cNvSpPr/>
            <p:nvPr/>
          </p:nvSpPr>
          <p:spPr>
            <a:xfrm>
              <a:off x="3716790" y="219198"/>
              <a:ext cx="2028825" cy="628650"/>
            </a:xfrm>
            <a:custGeom>
              <a:avLst/>
              <a:gdLst/>
              <a:ahLst/>
              <a:cxnLst/>
              <a:rect l="l" t="t" r="r" b="b"/>
              <a:pathLst>
                <a:path w="2028825" h="628650" extrusionOk="0">
                  <a:moveTo>
                    <a:pt x="1924048" y="628649"/>
                  </a:moveTo>
                  <a:lnTo>
                    <a:pt x="104777" y="628649"/>
                  </a:lnTo>
                  <a:lnTo>
                    <a:pt x="63993" y="620416"/>
                  </a:lnTo>
                  <a:lnTo>
                    <a:pt x="30688" y="597961"/>
                  </a:lnTo>
                  <a:lnTo>
                    <a:pt x="8233" y="564656"/>
                  </a:lnTo>
                  <a:lnTo>
                    <a:pt x="0" y="523872"/>
                  </a:lnTo>
                  <a:lnTo>
                    <a:pt x="0" y="104777"/>
                  </a:lnTo>
                  <a:lnTo>
                    <a:pt x="8233" y="63993"/>
                  </a:lnTo>
                  <a:lnTo>
                    <a:pt x="30688" y="30688"/>
                  </a:lnTo>
                  <a:lnTo>
                    <a:pt x="63993" y="8233"/>
                  </a:lnTo>
                  <a:lnTo>
                    <a:pt x="104777" y="0"/>
                  </a:lnTo>
                  <a:lnTo>
                    <a:pt x="1924048" y="0"/>
                  </a:lnTo>
                  <a:lnTo>
                    <a:pt x="1964144" y="7975"/>
                  </a:lnTo>
                  <a:lnTo>
                    <a:pt x="1998136" y="30688"/>
                  </a:lnTo>
                  <a:lnTo>
                    <a:pt x="2020849" y="64680"/>
                  </a:lnTo>
                  <a:lnTo>
                    <a:pt x="2028824" y="104777"/>
                  </a:lnTo>
                  <a:lnTo>
                    <a:pt x="2028824" y="523872"/>
                  </a:lnTo>
                  <a:lnTo>
                    <a:pt x="2020591" y="564656"/>
                  </a:lnTo>
                  <a:lnTo>
                    <a:pt x="1998136" y="597961"/>
                  </a:lnTo>
                  <a:lnTo>
                    <a:pt x="1964832" y="620416"/>
                  </a:lnTo>
                  <a:lnTo>
                    <a:pt x="1924048" y="628649"/>
                  </a:lnTo>
                  <a:close/>
                </a:path>
              </a:pathLst>
            </a:custGeom>
            <a:solidFill>
              <a:srgbClr val="4285F4"/>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24" name="Google Shape;224;p31"/>
            <p:cNvSpPr/>
            <p:nvPr/>
          </p:nvSpPr>
          <p:spPr>
            <a:xfrm>
              <a:off x="3716790" y="219198"/>
              <a:ext cx="2028825" cy="628650"/>
            </a:xfrm>
            <a:custGeom>
              <a:avLst/>
              <a:gdLst/>
              <a:ahLst/>
              <a:cxnLst/>
              <a:rect l="l" t="t" r="r" b="b"/>
              <a:pathLst>
                <a:path w="2028825" h="628650" extrusionOk="0">
                  <a:moveTo>
                    <a:pt x="0" y="104777"/>
                  </a:moveTo>
                  <a:lnTo>
                    <a:pt x="8233" y="63993"/>
                  </a:lnTo>
                  <a:lnTo>
                    <a:pt x="30688" y="30688"/>
                  </a:lnTo>
                  <a:lnTo>
                    <a:pt x="63993" y="8233"/>
                  </a:lnTo>
                  <a:lnTo>
                    <a:pt x="104777" y="0"/>
                  </a:lnTo>
                  <a:lnTo>
                    <a:pt x="1924048" y="0"/>
                  </a:lnTo>
                  <a:lnTo>
                    <a:pt x="1964144" y="7975"/>
                  </a:lnTo>
                  <a:lnTo>
                    <a:pt x="1998136" y="30688"/>
                  </a:lnTo>
                  <a:lnTo>
                    <a:pt x="2020849" y="64680"/>
                  </a:lnTo>
                  <a:lnTo>
                    <a:pt x="2028824" y="104777"/>
                  </a:lnTo>
                  <a:lnTo>
                    <a:pt x="2028824" y="523872"/>
                  </a:lnTo>
                  <a:lnTo>
                    <a:pt x="2020591" y="564656"/>
                  </a:lnTo>
                  <a:lnTo>
                    <a:pt x="1998136" y="597961"/>
                  </a:lnTo>
                  <a:lnTo>
                    <a:pt x="1964832" y="620416"/>
                  </a:lnTo>
                  <a:lnTo>
                    <a:pt x="1924048" y="628649"/>
                  </a:lnTo>
                  <a:lnTo>
                    <a:pt x="104777" y="628649"/>
                  </a:lnTo>
                  <a:lnTo>
                    <a:pt x="63993" y="620416"/>
                  </a:lnTo>
                  <a:lnTo>
                    <a:pt x="30688" y="597961"/>
                  </a:lnTo>
                  <a:lnTo>
                    <a:pt x="8233" y="564656"/>
                  </a:lnTo>
                  <a:lnTo>
                    <a:pt x="0" y="523872"/>
                  </a:lnTo>
                  <a:lnTo>
                    <a:pt x="0" y="104777"/>
                  </a:lnTo>
                  <a:close/>
                </a:path>
              </a:pathLst>
            </a:custGeom>
            <a:noFill/>
            <a:ln w="25375" cap="flat" cmpd="sng">
              <a:solidFill>
                <a:srgbClr val="3D6B81"/>
              </a:solidFill>
              <a:prstDash val="solid"/>
              <a:round/>
              <a:headEnd type="none" w="sm" len="sm"/>
              <a:tailEnd type="none" w="sm" len="sm"/>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sp>
        <p:nvSpPr>
          <p:cNvPr id="225" name="Google Shape;225;p31"/>
          <p:cNvSpPr txBox="1"/>
          <p:nvPr/>
        </p:nvSpPr>
        <p:spPr>
          <a:xfrm>
            <a:off x="5408522" y="542708"/>
            <a:ext cx="1800860" cy="304421"/>
          </a:xfrm>
          <a:prstGeom prst="rect">
            <a:avLst/>
          </a:prstGeom>
          <a:noFill/>
          <a:ln>
            <a:noFill/>
          </a:ln>
        </p:spPr>
        <p:txBody>
          <a:bodyPr spcFirstLastPara="1" wrap="square" lIns="0" tIns="16933"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16933" lvl="0" indent="0" algn="l" rtl="0">
              <a:lnSpc>
                <a:spcPct val="100000"/>
              </a:lnSpc>
              <a:spcBef>
                <a:spcPts val="0"/>
              </a:spcBef>
              <a:spcAft>
                <a:spcPts val="0"/>
              </a:spcAft>
              <a:buNone/>
            </a:pPr>
            <a:r>
              <a:rPr lang="en" sz="1867">
                <a:solidFill>
                  <a:srgbClr val="FFFFFF"/>
                </a:solidFill>
                <a:latin typeface="Tahoma"/>
                <a:ea typeface="Tahoma"/>
                <a:cs typeface="Tahoma"/>
                <a:sym typeface="Tahoma"/>
              </a:rPr>
              <a:t>Patient-centered</a:t>
            </a:r>
            <a:endParaRPr sz="1867">
              <a:latin typeface="Tahoma"/>
              <a:ea typeface="Tahoma"/>
              <a:cs typeface="Tahoma"/>
              <a:sym typeface="Tahoma"/>
            </a:endParaRPr>
          </a:p>
        </p:txBody>
      </p:sp>
      <p:grpSp>
        <p:nvGrpSpPr>
          <p:cNvPr id="226" name="Google Shape;226;p31"/>
          <p:cNvGrpSpPr/>
          <p:nvPr/>
        </p:nvGrpSpPr>
        <p:grpSpPr>
          <a:xfrm>
            <a:off x="8458201" y="4617521"/>
            <a:ext cx="2705100" cy="838200"/>
            <a:chOff x="6343650" y="3463141"/>
            <a:chExt cx="2028825" cy="628650"/>
          </a:xfrm>
        </p:grpSpPr>
        <p:sp>
          <p:nvSpPr>
            <p:cNvPr id="227" name="Google Shape;227;p31"/>
            <p:cNvSpPr/>
            <p:nvPr/>
          </p:nvSpPr>
          <p:spPr>
            <a:xfrm>
              <a:off x="6343650" y="3463141"/>
              <a:ext cx="2028825" cy="628650"/>
            </a:xfrm>
            <a:custGeom>
              <a:avLst/>
              <a:gdLst/>
              <a:ahLst/>
              <a:cxnLst/>
              <a:rect l="l" t="t" r="r" b="b"/>
              <a:pathLst>
                <a:path w="2028825" h="628650" extrusionOk="0">
                  <a:moveTo>
                    <a:pt x="1924047" y="628649"/>
                  </a:moveTo>
                  <a:lnTo>
                    <a:pt x="104776" y="628649"/>
                  </a:lnTo>
                  <a:lnTo>
                    <a:pt x="63992" y="620416"/>
                  </a:lnTo>
                  <a:lnTo>
                    <a:pt x="30688" y="597961"/>
                  </a:lnTo>
                  <a:lnTo>
                    <a:pt x="8233" y="564656"/>
                  </a:lnTo>
                  <a:lnTo>
                    <a:pt x="0" y="523872"/>
                  </a:lnTo>
                  <a:lnTo>
                    <a:pt x="0" y="104777"/>
                  </a:lnTo>
                  <a:lnTo>
                    <a:pt x="8233" y="63993"/>
                  </a:lnTo>
                  <a:lnTo>
                    <a:pt x="30688" y="30688"/>
                  </a:lnTo>
                  <a:lnTo>
                    <a:pt x="63992" y="8233"/>
                  </a:lnTo>
                  <a:lnTo>
                    <a:pt x="104776" y="0"/>
                  </a:lnTo>
                  <a:lnTo>
                    <a:pt x="1924047" y="0"/>
                  </a:lnTo>
                  <a:lnTo>
                    <a:pt x="1964144" y="7975"/>
                  </a:lnTo>
                  <a:lnTo>
                    <a:pt x="1998136" y="30688"/>
                  </a:lnTo>
                  <a:lnTo>
                    <a:pt x="2020849" y="64680"/>
                  </a:lnTo>
                  <a:lnTo>
                    <a:pt x="2028824" y="104777"/>
                  </a:lnTo>
                  <a:lnTo>
                    <a:pt x="2028824" y="523872"/>
                  </a:lnTo>
                  <a:lnTo>
                    <a:pt x="2020591" y="564656"/>
                  </a:lnTo>
                  <a:lnTo>
                    <a:pt x="1998136" y="597961"/>
                  </a:lnTo>
                  <a:lnTo>
                    <a:pt x="1964831" y="620416"/>
                  </a:lnTo>
                  <a:lnTo>
                    <a:pt x="1924047" y="628649"/>
                  </a:lnTo>
                  <a:close/>
                </a:path>
              </a:pathLst>
            </a:custGeom>
            <a:solidFill>
              <a:srgbClr val="4285F4"/>
            </a:solid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sp>
          <p:nvSpPr>
            <p:cNvPr id="228" name="Google Shape;228;p31"/>
            <p:cNvSpPr/>
            <p:nvPr/>
          </p:nvSpPr>
          <p:spPr>
            <a:xfrm>
              <a:off x="6343650" y="3463141"/>
              <a:ext cx="2028825" cy="628650"/>
            </a:xfrm>
            <a:custGeom>
              <a:avLst/>
              <a:gdLst/>
              <a:ahLst/>
              <a:cxnLst/>
              <a:rect l="l" t="t" r="r" b="b"/>
              <a:pathLst>
                <a:path w="2028825" h="628650" extrusionOk="0">
                  <a:moveTo>
                    <a:pt x="0" y="104777"/>
                  </a:moveTo>
                  <a:lnTo>
                    <a:pt x="8233" y="63993"/>
                  </a:lnTo>
                  <a:lnTo>
                    <a:pt x="30688" y="30688"/>
                  </a:lnTo>
                  <a:lnTo>
                    <a:pt x="63992" y="8233"/>
                  </a:lnTo>
                  <a:lnTo>
                    <a:pt x="104776" y="0"/>
                  </a:lnTo>
                  <a:lnTo>
                    <a:pt x="1924047" y="0"/>
                  </a:lnTo>
                  <a:lnTo>
                    <a:pt x="1964144" y="7975"/>
                  </a:lnTo>
                  <a:lnTo>
                    <a:pt x="1998136" y="30688"/>
                  </a:lnTo>
                  <a:lnTo>
                    <a:pt x="2020849" y="64680"/>
                  </a:lnTo>
                  <a:lnTo>
                    <a:pt x="2028824" y="104777"/>
                  </a:lnTo>
                  <a:lnTo>
                    <a:pt x="2028824" y="523872"/>
                  </a:lnTo>
                  <a:lnTo>
                    <a:pt x="2020591" y="564656"/>
                  </a:lnTo>
                  <a:lnTo>
                    <a:pt x="1998136" y="597961"/>
                  </a:lnTo>
                  <a:lnTo>
                    <a:pt x="1964831" y="620416"/>
                  </a:lnTo>
                  <a:lnTo>
                    <a:pt x="1924047" y="628649"/>
                  </a:lnTo>
                  <a:lnTo>
                    <a:pt x="104776" y="628649"/>
                  </a:lnTo>
                  <a:lnTo>
                    <a:pt x="63992" y="620416"/>
                  </a:lnTo>
                  <a:lnTo>
                    <a:pt x="30688" y="597961"/>
                  </a:lnTo>
                  <a:lnTo>
                    <a:pt x="8233" y="564656"/>
                  </a:lnTo>
                  <a:lnTo>
                    <a:pt x="0" y="523872"/>
                  </a:lnTo>
                  <a:lnTo>
                    <a:pt x="0" y="104777"/>
                  </a:lnTo>
                  <a:close/>
                </a:path>
              </a:pathLst>
            </a:custGeom>
            <a:noFill/>
            <a:ln w="25375" cap="flat" cmpd="sng">
              <a:solidFill>
                <a:srgbClr val="3D6B81"/>
              </a:solidFill>
              <a:prstDash val="solid"/>
              <a:round/>
              <a:headEnd type="none" w="sm" len="sm"/>
              <a:tailEnd type="none" w="sm" len="sm"/>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2489"/>
            </a:p>
          </p:txBody>
        </p:sp>
      </p:grpSp>
      <p:sp>
        <p:nvSpPr>
          <p:cNvPr id="229" name="Google Shape;229;p31"/>
          <p:cNvSpPr txBox="1"/>
          <p:nvPr/>
        </p:nvSpPr>
        <p:spPr>
          <a:xfrm>
            <a:off x="9132298" y="4867965"/>
            <a:ext cx="1358053" cy="304421"/>
          </a:xfrm>
          <a:prstGeom prst="rect">
            <a:avLst/>
          </a:prstGeom>
          <a:noFill/>
          <a:ln>
            <a:noFill/>
          </a:ln>
        </p:spPr>
        <p:txBody>
          <a:bodyPr spcFirstLastPara="1" wrap="square" lIns="0" tIns="16933"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16933" lvl="0" indent="0" algn="l" rtl="0">
              <a:lnSpc>
                <a:spcPct val="100000"/>
              </a:lnSpc>
              <a:spcBef>
                <a:spcPts val="0"/>
              </a:spcBef>
              <a:spcAft>
                <a:spcPts val="0"/>
              </a:spcAft>
              <a:buNone/>
            </a:pPr>
            <a:r>
              <a:rPr lang="en" sz="1867">
                <a:solidFill>
                  <a:srgbClr val="FFFFFF"/>
                </a:solidFill>
                <a:latin typeface="Tahoma"/>
                <a:ea typeface="Tahoma"/>
                <a:cs typeface="Tahoma"/>
                <a:sym typeface="Tahoma"/>
              </a:rPr>
              <a:t>Partnerships</a:t>
            </a:r>
            <a:endParaRPr sz="1867">
              <a:latin typeface="Tahoma"/>
              <a:ea typeface="Tahoma"/>
              <a:cs typeface="Tahoma"/>
              <a:sym typeface="Tahoma"/>
            </a:endParaRPr>
          </a:p>
        </p:txBody>
      </p:sp>
      <p:sp>
        <p:nvSpPr>
          <p:cNvPr id="230" name="Google Shape;230;p31"/>
          <p:cNvSpPr txBox="1">
            <a:spLocks noGrp="1"/>
          </p:cNvSpPr>
          <p:nvPr>
            <p:ph type="title"/>
          </p:nvPr>
        </p:nvSpPr>
        <p:spPr>
          <a:xfrm>
            <a:off x="444844" y="1007165"/>
            <a:ext cx="3031056" cy="1330407"/>
          </a:xfrm>
          <a:prstGeom prst="rect">
            <a:avLst/>
          </a:prstGeom>
          <a:noFill/>
          <a:ln>
            <a:noFill/>
          </a:ln>
        </p:spPr>
        <p:txBody>
          <a:bodyPr spcFirstLastPara="1" wrap="square" lIns="0" tIns="16933" rIns="0" bIns="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16510" marR="6350" lvl="0" indent="0" algn="ctr" rtl="0">
              <a:lnSpc>
                <a:spcPct val="100000"/>
              </a:lnSpc>
              <a:spcBef>
                <a:spcPts val="0"/>
              </a:spcBef>
              <a:spcAft>
                <a:spcPts val="0"/>
              </a:spcAft>
              <a:buNone/>
            </a:pPr>
            <a:r>
              <a:rPr lang="en" sz="4250" b="1">
                <a:solidFill>
                  <a:schemeClr val="bg1"/>
                </a:solidFill>
              </a:rPr>
              <a:t>7Ps Framework</a:t>
            </a:r>
            <a:endParaRPr lang="en-US" sz="4250" b="1">
              <a:solidFill>
                <a:schemeClr val="bg1"/>
              </a:solidFill>
            </a:endParaRPr>
          </a:p>
        </p:txBody>
      </p:sp>
      <p:sp>
        <p:nvSpPr>
          <p:cNvPr id="231" name="Google Shape;231;p31"/>
          <p:cNvSpPr txBox="1"/>
          <p:nvPr/>
        </p:nvSpPr>
        <p:spPr>
          <a:xfrm>
            <a:off x="5612393" y="6401723"/>
            <a:ext cx="6578080" cy="569346"/>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113030" marR="278765"/>
            <a:r>
              <a:rPr lang="en" sz="1050">
                <a:solidFill>
                  <a:schemeClr val="tx1"/>
                </a:solidFill>
              </a:rPr>
              <a:t>Figure adapted from Jones KF et al., retrieved from doi:10.1097/01.NAJ.0000947480.74410.06 on May 3,2026.</a:t>
            </a:r>
            <a:r>
              <a:rPr lang="en" sz="1050" baseline="30000">
                <a:solidFill>
                  <a:schemeClr val="tx1"/>
                </a:solidFill>
              </a:rPr>
              <a:t>  51</a:t>
            </a:r>
            <a:endParaRPr lang="en" sz="1050" baseline="30000">
              <a:solidFill>
                <a:schemeClr val="tx1"/>
              </a:solidFill>
              <a:ea typeface="Open Sans"/>
            </a:endParaRPr>
          </a:p>
        </p:txBody>
      </p:sp>
      <p:sp>
        <p:nvSpPr>
          <p:cNvPr id="2" name="Slide Number Placeholder 1">
            <a:extLst>
              <a:ext uri="{FF2B5EF4-FFF2-40B4-BE49-F238E27FC236}">
                <a16:creationId xmlns:a16="http://schemas.microsoft.com/office/drawing/2014/main" id="{9E57FD88-6838-8B47-C1C7-5F824314302E}"/>
              </a:ext>
            </a:extLst>
          </p:cNvPr>
          <p:cNvSpPr>
            <a:spLocks noGrp="1"/>
          </p:cNvSpPr>
          <p:nvPr>
            <p:ph type="sldNum" sz="quarter" idx="12"/>
          </p:nvPr>
        </p:nvSpPr>
        <p:spPr/>
        <p:txBody>
          <a:bodyPr/>
          <a:lstStyle/>
          <a:p>
            <a:fld id="{8A16B8CB-D56F-2744-807F-154426EF1DF6}" type="slidenum">
              <a:rPr lang="en-US" smtClean="0"/>
              <a:pPr/>
              <a:t>48</a:t>
            </a:fld>
            <a:endParaRPr lang="en-US"/>
          </a:p>
        </p:txBody>
      </p:sp>
    </p:spTree>
    <p:extLst>
      <p:ext uri="{BB962C8B-B14F-4D97-AF65-F5344CB8AC3E}">
        <p14:creationId xmlns:p14="http://schemas.microsoft.com/office/powerpoint/2010/main" val="37731454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600" y="421233"/>
            <a:ext cx="11360800" cy="1108400"/>
          </a:xfrm>
        </p:spPr>
        <p:txBody>
          <a:bodyPr wrap="square" anchor="b">
            <a:normAutofit fontScale="90000"/>
          </a:bodyPr>
          <a:lstStyle/>
          <a:p>
            <a:pPr algn="ctr"/>
            <a:r>
              <a:rPr lang="en-US" sz="4400">
                <a:latin typeface="Georgia"/>
                <a:cs typeface="Helvetica"/>
              </a:rPr>
              <a:t>Organized Framework for SUD in Palliative Care</a:t>
            </a:r>
            <a:endParaRPr lang="en-US"/>
          </a:p>
        </p:txBody>
      </p:sp>
      <p:sp>
        <p:nvSpPr>
          <p:cNvPr id="3" name="Subtitle 2"/>
          <p:cNvSpPr>
            <a:spLocks noGrp="1"/>
          </p:cNvSpPr>
          <p:nvPr>
            <p:ph type="body" idx="1"/>
          </p:nvPr>
        </p:nvSpPr>
        <p:spPr>
          <a:xfrm>
            <a:off x="415600" y="1633633"/>
            <a:ext cx="11360800" cy="4472000"/>
          </a:xfrm>
        </p:spPr>
        <p:txBody>
          <a:bodyPr vert="horz" wrap="square" lIns="91440" tIns="45720" rIns="91440" bIns="45720" rtlCol="0" anchor="t">
            <a:normAutofit fontScale="70000" lnSpcReduction="20000"/>
          </a:bodyPr>
          <a:lstStyle/>
          <a:p>
            <a:pPr marL="457200" indent="-457200">
              <a:spcAft>
                <a:spcPts val="600"/>
              </a:spcAft>
              <a:buAutoNum type="arabicPeriod"/>
            </a:pPr>
            <a:r>
              <a:rPr lang="en-US" sz="2400" b="1">
                <a:latin typeface="Helvetica"/>
                <a:cs typeface="Helvetica"/>
              </a:rPr>
              <a:t>Use the 7Ps framework</a:t>
            </a:r>
            <a:endParaRPr lang="en-US" b="1"/>
          </a:p>
          <a:p>
            <a:pPr marL="0" indent="0">
              <a:spcAft>
                <a:spcPts val="600"/>
              </a:spcAft>
              <a:buNone/>
            </a:pPr>
            <a:endParaRPr lang="en-US">
              <a:latin typeface="Helvetica"/>
              <a:cs typeface="Helvetica"/>
            </a:endParaRPr>
          </a:p>
          <a:p>
            <a:pPr marL="1252855" lvl="1" indent="-457200" algn="l">
              <a:spcAft>
                <a:spcPts val="600"/>
              </a:spcAft>
              <a:buAutoNum type="arabicPeriod"/>
            </a:pPr>
            <a:r>
              <a:rPr lang="en-US">
                <a:latin typeface="Helvetica"/>
                <a:cs typeface="Helvetica"/>
              </a:rPr>
              <a:t>First task: Decide if treatment of substance dependence is warranted</a:t>
            </a:r>
          </a:p>
          <a:p>
            <a:pPr marL="1862455" lvl="2" indent="-457200" algn="l">
              <a:spcAft>
                <a:spcPts val="600"/>
              </a:spcAft>
              <a:buAutoNum type="arabicPeriod"/>
            </a:pPr>
            <a:r>
              <a:rPr lang="en-US">
                <a:latin typeface="Helvetica"/>
                <a:cs typeface="Helvetica"/>
              </a:rPr>
              <a:t>Diagnose if SUD is present, and severity</a:t>
            </a:r>
          </a:p>
          <a:p>
            <a:pPr marL="1862455" lvl="2" indent="-457200">
              <a:spcAft>
                <a:spcPts val="600"/>
              </a:spcAft>
              <a:buAutoNum type="arabicPeriod"/>
            </a:pPr>
            <a:endParaRPr lang="en-US">
              <a:latin typeface="Helvetica"/>
              <a:cs typeface="Helvetica"/>
            </a:endParaRPr>
          </a:p>
          <a:p>
            <a:pPr marL="1252855" lvl="1" indent="-457200">
              <a:spcAft>
                <a:spcPts val="600"/>
              </a:spcAft>
              <a:buAutoNum type="arabicPeriod"/>
            </a:pPr>
            <a:r>
              <a:rPr lang="en-US">
                <a:latin typeface="Helvetica"/>
                <a:cs typeface="Helvetica"/>
              </a:rPr>
              <a:t>Second task: Discern if symptom mechanism is responsive to controlled medication, if medication is standard of care</a:t>
            </a:r>
          </a:p>
          <a:p>
            <a:pPr marL="1252855" lvl="1" indent="-457200">
              <a:spcAft>
                <a:spcPts val="600"/>
              </a:spcAft>
              <a:buAutoNum type="arabicPeriod"/>
            </a:pPr>
            <a:endParaRPr lang="en-US">
              <a:latin typeface="Helvetica"/>
              <a:cs typeface="Helvetica"/>
            </a:endParaRPr>
          </a:p>
          <a:p>
            <a:pPr marL="1252855" lvl="1" indent="-457200">
              <a:spcAft>
                <a:spcPts val="600"/>
              </a:spcAft>
              <a:buAutoNum type="arabicPeriod"/>
            </a:pPr>
            <a:r>
              <a:rPr lang="en-US">
                <a:latin typeface="Helvetica"/>
                <a:cs typeface="Helvetica"/>
              </a:rPr>
              <a:t>Subsequent steps: Apply functional considerations for medication safety, and medication adherence</a:t>
            </a:r>
          </a:p>
          <a:p>
            <a:pPr marL="1252855" lvl="1" indent="-457200">
              <a:spcAft>
                <a:spcPts val="600"/>
              </a:spcAft>
              <a:buAutoNum type="arabicPeriod"/>
            </a:pPr>
            <a:endParaRPr lang="en-US">
              <a:latin typeface="Helvetica"/>
              <a:cs typeface="Helvetica"/>
            </a:endParaRPr>
          </a:p>
          <a:p>
            <a:pPr marL="1252855" lvl="1" indent="-457200">
              <a:spcAft>
                <a:spcPts val="600"/>
              </a:spcAft>
              <a:buAutoNum type="arabicPeriod"/>
            </a:pPr>
            <a:r>
              <a:rPr lang="en-US">
                <a:latin typeface="Helvetica"/>
                <a:cs typeface="Helvetica"/>
              </a:rPr>
              <a:t>Shared decision making with patients on reasonable plans within pre-determined options</a:t>
            </a:r>
          </a:p>
          <a:p>
            <a:pPr marL="1252855" lvl="1" indent="-457200">
              <a:spcAft>
                <a:spcPts val="600"/>
              </a:spcAft>
              <a:buFont typeface="System Font Regular"/>
              <a:buAutoNum type="arabicPeriod"/>
            </a:pPr>
            <a:endParaRPr lang="en-US">
              <a:latin typeface="Helvetica"/>
              <a:cs typeface="Helvetica"/>
            </a:endParaRPr>
          </a:p>
          <a:p>
            <a:pPr marL="457200" indent="-457200">
              <a:spcAft>
                <a:spcPts val="600"/>
              </a:spcAft>
              <a:buAutoNum type="arabicPeriod"/>
            </a:pPr>
            <a:r>
              <a:rPr lang="en-US" sz="2400">
                <a:latin typeface="Helvetica"/>
                <a:cs typeface="Helvetica"/>
              </a:rPr>
              <a:t>Set team treatment goals and expectations about early refills, including frequency of follow up and script duration</a:t>
            </a:r>
          </a:p>
          <a:p>
            <a:pPr marL="457200" indent="-457200">
              <a:spcAft>
                <a:spcPts val="600"/>
              </a:spcAft>
              <a:buAutoNum type="arabicPeriod"/>
            </a:pPr>
            <a:endParaRPr lang="en-US" sz="2400">
              <a:latin typeface="Helvetica"/>
              <a:cs typeface="Helvetica"/>
            </a:endParaRPr>
          </a:p>
          <a:p>
            <a:pPr marL="457200" indent="-457200">
              <a:spcAft>
                <a:spcPts val="600"/>
              </a:spcAft>
              <a:buAutoNum type="arabicPeriod"/>
            </a:pPr>
            <a:r>
              <a:rPr lang="en-US" sz="2400">
                <a:latin typeface="Helvetica"/>
                <a:cs typeface="Helvetica"/>
              </a:rPr>
              <a:t>Recommend a plan to transition care outside of your care when patient needs require a higher level of care</a:t>
            </a:r>
          </a:p>
        </p:txBody>
      </p:sp>
    </p:spTree>
    <p:extLst>
      <p:ext uri="{BB962C8B-B14F-4D97-AF65-F5344CB8AC3E}">
        <p14:creationId xmlns:p14="http://schemas.microsoft.com/office/powerpoint/2010/main" val="109857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934527-94B6-87B5-CA50-3BEABDFEEFAF}"/>
              </a:ext>
            </a:extLst>
          </p:cNvPr>
          <p:cNvSpPr>
            <a:spLocks noGrp="1"/>
          </p:cNvSpPr>
          <p:nvPr>
            <p:ph idx="1"/>
          </p:nvPr>
        </p:nvSpPr>
        <p:spPr/>
        <p:txBody>
          <a:bodyPr vert="horz" lIns="91440" tIns="45720" rIns="91440" bIns="45720" rtlCol="0" anchor="t">
            <a:normAutofit/>
          </a:bodyPr>
          <a:lstStyle/>
          <a:p>
            <a:r>
              <a:rPr lang="en-US" sz="2400"/>
              <a:t>This is hard!</a:t>
            </a:r>
          </a:p>
          <a:p>
            <a:endParaRPr lang="en-US" sz="2400"/>
          </a:p>
          <a:p>
            <a:r>
              <a:rPr lang="en-US" sz="2400"/>
              <a:t>Treat pain while mitigating risk.</a:t>
            </a:r>
          </a:p>
          <a:p>
            <a:pPr lvl="1">
              <a:buFont typeface="Courier New" panose="020B0604020202020204" pitchFamily="34" charset="0"/>
              <a:buChar char="o"/>
            </a:pPr>
            <a:r>
              <a:rPr lang="en-US"/>
              <a:t>Practice compassion, empathetic listening</a:t>
            </a:r>
          </a:p>
          <a:p>
            <a:pPr lvl="1">
              <a:buFont typeface="Courier New" panose="020B0604020202020204" pitchFamily="34" charset="0"/>
              <a:buChar char="o"/>
            </a:pPr>
            <a:r>
              <a:rPr lang="en-US"/>
              <a:t>Focus on harm reduction vs abstinence</a:t>
            </a:r>
          </a:p>
          <a:p>
            <a:pPr lvl="1">
              <a:buFont typeface="Courier New" panose="020B0604020202020204" pitchFamily="34" charset="0"/>
              <a:buChar char="o"/>
            </a:pPr>
            <a:endParaRPr lang="en-US"/>
          </a:p>
          <a:p>
            <a:r>
              <a:rPr lang="en-US" sz="2400"/>
              <a:t>What does SUD mean in the context of palliative care? We don't know. But recognition that SUD can be either a chronic condition or a life-threatening serious illness is a place to start.</a:t>
            </a:r>
          </a:p>
        </p:txBody>
      </p:sp>
      <p:sp>
        <p:nvSpPr>
          <p:cNvPr id="2" name="Title 1">
            <a:extLst>
              <a:ext uri="{FF2B5EF4-FFF2-40B4-BE49-F238E27FC236}">
                <a16:creationId xmlns:a16="http://schemas.microsoft.com/office/drawing/2014/main" id="{3612AE46-DE74-C47E-25E0-C295F096D1C0}"/>
              </a:ext>
            </a:extLst>
          </p:cNvPr>
          <p:cNvSpPr>
            <a:spLocks noGrp="1"/>
          </p:cNvSpPr>
          <p:nvPr>
            <p:ph type="title"/>
          </p:nvPr>
        </p:nvSpPr>
        <p:spPr/>
        <p:txBody>
          <a:bodyPr/>
          <a:lstStyle/>
          <a:p>
            <a:r>
              <a:rPr lang="en-US"/>
              <a:t>Important to Know Up Front</a:t>
            </a:r>
          </a:p>
        </p:txBody>
      </p:sp>
    </p:spTree>
    <p:extLst>
      <p:ext uri="{BB962C8B-B14F-4D97-AF65-F5344CB8AC3E}">
        <p14:creationId xmlns:p14="http://schemas.microsoft.com/office/powerpoint/2010/main" val="4984301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graphicFrame>
        <p:nvGraphicFramePr>
          <p:cNvPr id="55" name="Google Shape;55;p13"/>
          <p:cNvGraphicFramePr/>
          <p:nvPr>
            <p:extLst>
              <p:ext uri="{D42A27DB-BD31-4B8C-83A1-F6EECF244321}">
                <p14:modId xmlns:p14="http://schemas.microsoft.com/office/powerpoint/2010/main" val="2806591261"/>
              </p:ext>
            </p:extLst>
          </p:nvPr>
        </p:nvGraphicFramePr>
        <p:xfrm>
          <a:off x="265043" y="1203739"/>
          <a:ext cx="11443938" cy="4674508"/>
        </p:xfrm>
        <a:graphic>
          <a:graphicData uri="http://schemas.openxmlformats.org/drawingml/2006/table">
            <a:tbl>
              <a:tblPr firstRow="1" bandRow="1">
                <a:noFill/>
              </a:tblPr>
              <a:tblGrid>
                <a:gridCol w="2219719">
                  <a:extLst>
                    <a:ext uri="{9D8B030D-6E8A-4147-A177-3AD203B41FA5}">
                      <a16:colId xmlns:a16="http://schemas.microsoft.com/office/drawing/2014/main" val="20000"/>
                    </a:ext>
                  </a:extLst>
                </a:gridCol>
                <a:gridCol w="2092643">
                  <a:extLst>
                    <a:ext uri="{9D8B030D-6E8A-4147-A177-3AD203B41FA5}">
                      <a16:colId xmlns:a16="http://schemas.microsoft.com/office/drawing/2014/main" val="20001"/>
                    </a:ext>
                  </a:extLst>
                </a:gridCol>
                <a:gridCol w="2308817">
                  <a:extLst>
                    <a:ext uri="{9D8B030D-6E8A-4147-A177-3AD203B41FA5}">
                      <a16:colId xmlns:a16="http://schemas.microsoft.com/office/drawing/2014/main" val="3278191114"/>
                    </a:ext>
                  </a:extLst>
                </a:gridCol>
                <a:gridCol w="2554446">
                  <a:extLst>
                    <a:ext uri="{9D8B030D-6E8A-4147-A177-3AD203B41FA5}">
                      <a16:colId xmlns:a16="http://schemas.microsoft.com/office/drawing/2014/main" val="20002"/>
                    </a:ext>
                  </a:extLst>
                </a:gridCol>
                <a:gridCol w="2268313">
                  <a:extLst>
                    <a:ext uri="{9D8B030D-6E8A-4147-A177-3AD203B41FA5}">
                      <a16:colId xmlns:a16="http://schemas.microsoft.com/office/drawing/2014/main" val="20003"/>
                    </a:ext>
                  </a:extLst>
                </a:gridCol>
              </a:tblGrid>
              <a:tr h="529046">
                <a:tc>
                  <a:txBody>
                    <a:bodyPr/>
                    <a:lstStyle/>
                    <a:p>
                      <a:pPr marL="0" marR="0" lvl="0" indent="0" algn="ctr">
                        <a:lnSpc>
                          <a:spcPct val="100000"/>
                        </a:lnSpc>
                        <a:spcBef>
                          <a:spcPts val="0"/>
                        </a:spcBef>
                        <a:spcAft>
                          <a:spcPts val="0"/>
                        </a:spcAft>
                        <a:buNone/>
                      </a:pPr>
                      <a:r>
                        <a:rPr lang="en" sz="1900" u="none" strike="noStrike" cap="none">
                          <a:solidFill>
                            <a:schemeClr val="bg1"/>
                          </a:solidFill>
                        </a:rPr>
                        <a:t>7Ps</a:t>
                      </a:r>
                    </a:p>
                  </a:txBody>
                  <a:tcPr marL="91467" marR="91467" marT="45733" marB="45733">
                    <a:solidFill>
                      <a:srgbClr val="E46C0A"/>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 sz="1900" u="none" strike="noStrike" cap="none">
                          <a:solidFill>
                            <a:schemeClr val="bg1"/>
                          </a:solidFill>
                        </a:rPr>
                        <a:t>Full agonist</a:t>
                      </a:r>
                      <a:r>
                        <a:rPr lang="en" sz="1900" u="none" strike="noStrike" cap="none"/>
                        <a:t> </a:t>
                      </a:r>
                      <a:endParaRPr sz="1900" u="none" strike="noStrike" cap="none"/>
                    </a:p>
                  </a:txBody>
                  <a:tcPr marL="91467" marR="91467" marT="45733" marB="45733">
                    <a:solidFill>
                      <a:srgbClr val="215968"/>
                    </a:solidFill>
                  </a:tcPr>
                </a:tc>
                <a:tc>
                  <a:txBody>
                    <a:bodyPr/>
                    <a:lstStyle/>
                    <a:p>
                      <a:pPr marL="0" lvl="0" indent="0" algn="ctr">
                        <a:lnSpc>
                          <a:spcPct val="100000"/>
                        </a:lnSpc>
                        <a:spcBef>
                          <a:spcPts val="0"/>
                        </a:spcBef>
                        <a:spcAft>
                          <a:spcPts val="0"/>
                        </a:spcAft>
                        <a:buNone/>
                      </a:pPr>
                      <a:r>
                        <a:rPr lang="en" sz="1900" u="none" strike="noStrike" cap="none">
                          <a:solidFill>
                            <a:schemeClr val="bg1"/>
                          </a:solidFill>
                        </a:rPr>
                        <a:t>Methadone Rx</a:t>
                      </a:r>
                    </a:p>
                  </a:txBody>
                  <a:tcPr marL="91466" marR="91466" marT="45733" marB="45733">
                    <a:solidFill>
                      <a:srgbClr val="215968"/>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 sz="1900" u="none" strike="noStrike" cap="none">
                          <a:solidFill>
                            <a:schemeClr val="bg1"/>
                          </a:solidFill>
                        </a:rPr>
                        <a:t>Buprenorphine</a:t>
                      </a:r>
                      <a:endParaRPr lang="en" sz="1900" u="none" strike="noStrike" cap="none"/>
                    </a:p>
                  </a:txBody>
                  <a:tcPr marL="91467" marR="91467" marT="45733" marB="45733">
                    <a:solidFill>
                      <a:srgbClr val="215968"/>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en" sz="1900" u="none" strike="noStrike" cap="none">
                          <a:solidFill>
                            <a:schemeClr val="bg1"/>
                          </a:solidFill>
                        </a:rPr>
                        <a:t>Methadone</a:t>
                      </a:r>
                      <a:endParaRPr sz="1900" u="none" strike="noStrike" cap="none">
                        <a:solidFill>
                          <a:schemeClr val="bg1"/>
                        </a:solidFill>
                      </a:endParaRPr>
                    </a:p>
                    <a:p>
                      <a:pPr marL="0" marR="0" lvl="0" indent="0" algn="ctr" rtl="0">
                        <a:lnSpc>
                          <a:spcPct val="100000"/>
                        </a:lnSpc>
                        <a:spcBef>
                          <a:spcPts val="0"/>
                        </a:spcBef>
                        <a:spcAft>
                          <a:spcPts val="0"/>
                        </a:spcAft>
                        <a:buClr>
                          <a:srgbClr val="000000"/>
                        </a:buClr>
                        <a:buSzPts val="1400"/>
                        <a:buFont typeface="Arial"/>
                        <a:buNone/>
                      </a:pPr>
                      <a:r>
                        <a:rPr lang="en" sz="1900">
                          <a:solidFill>
                            <a:schemeClr val="bg1"/>
                          </a:solidFill>
                        </a:rPr>
                        <a:t>OTP</a:t>
                      </a:r>
                      <a:endParaRPr sz="1900">
                        <a:solidFill>
                          <a:schemeClr val="bg1"/>
                        </a:solidFill>
                      </a:endParaRPr>
                    </a:p>
                  </a:txBody>
                  <a:tcPr marL="91467" marR="91467" marT="45733" marB="45733">
                    <a:solidFill>
                      <a:srgbClr val="215968"/>
                    </a:solidFill>
                  </a:tcPr>
                </a:tc>
                <a:extLst>
                  <a:ext uri="{0D108BD9-81ED-4DB2-BD59-A6C34878D82A}">
                    <a16:rowId xmlns:a16="http://schemas.microsoft.com/office/drawing/2014/main" val="10000"/>
                  </a:ext>
                </a:extLst>
              </a:tr>
              <a:tr h="464265">
                <a:tc>
                  <a:txBody>
                    <a:bodyPr/>
                    <a:lstStyle/>
                    <a:p>
                      <a:pPr marL="0" marR="0" lvl="0" indent="0" algn="ctr" rtl="0">
                        <a:lnSpc>
                          <a:spcPct val="100000"/>
                        </a:lnSpc>
                        <a:spcBef>
                          <a:spcPts val="0"/>
                        </a:spcBef>
                        <a:spcAft>
                          <a:spcPts val="0"/>
                        </a:spcAft>
                        <a:buClr>
                          <a:srgbClr val="000000"/>
                        </a:buClr>
                        <a:buSzPts val="1400"/>
                        <a:buNone/>
                      </a:pPr>
                      <a:r>
                        <a:rPr lang="en" sz="1900" b="1" u="none" strike="noStrike" cap="none">
                          <a:solidFill>
                            <a:schemeClr val="accent2"/>
                          </a:solidFill>
                        </a:rPr>
                        <a:t>Prognosis</a:t>
                      </a:r>
                      <a:endParaRPr sz="1500" u="none" strike="noStrike" cap="none">
                        <a:solidFill>
                          <a:schemeClr val="accent2"/>
                        </a:solidFill>
                      </a:endParaRPr>
                    </a:p>
                  </a:txBody>
                  <a:tcPr marL="91467" marR="91467" marT="45733" marB="45733"/>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tx2"/>
                          </a:solidFill>
                        </a:rPr>
                        <a:t>Long term harm</a:t>
                      </a:r>
                      <a:endParaRPr sz="1400" u="none" strike="noStrike" cap="none">
                        <a:solidFill>
                          <a:schemeClr val="tx2"/>
                        </a:solidFill>
                      </a:endParaRPr>
                    </a:p>
                  </a:txBody>
                  <a:tcPr marL="91467" marR="91467" marT="45733" marB="45733"/>
                </a:tc>
                <a:tc>
                  <a:txBody>
                    <a:bodyPr/>
                    <a:lstStyle/>
                    <a:p>
                      <a:pPr marL="0" lvl="0" indent="0" algn="ctr">
                        <a:lnSpc>
                          <a:spcPct val="100000"/>
                        </a:lnSpc>
                        <a:spcBef>
                          <a:spcPts val="0"/>
                        </a:spcBef>
                        <a:spcAft>
                          <a:spcPts val="0"/>
                        </a:spcAft>
                        <a:buNone/>
                      </a:pPr>
                      <a:r>
                        <a:rPr lang="en-US" sz="1400" u="none" strike="noStrike" cap="none">
                          <a:solidFill>
                            <a:schemeClr val="tx2"/>
                          </a:solidFill>
                        </a:rPr>
                        <a:t>Long term harm</a:t>
                      </a:r>
                      <a:endParaRPr sz="1400" u="none" strike="noStrike" cap="none">
                        <a:solidFill>
                          <a:schemeClr val="tx2"/>
                        </a:solidFill>
                      </a:endParaRPr>
                    </a:p>
                  </a:txBody>
                  <a:tcPr marL="91466" marR="91466" marT="45733" marB="45733"/>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tx2"/>
                          </a:solidFill>
                        </a:rPr>
                        <a:t>PREFERRED </a:t>
                      </a:r>
                    </a:p>
                    <a:p>
                      <a:pPr marL="0" marR="0" lvl="0" indent="0" algn="ctr">
                        <a:lnSpc>
                          <a:spcPct val="100000"/>
                        </a:lnSpc>
                        <a:spcBef>
                          <a:spcPts val="0"/>
                        </a:spcBef>
                        <a:spcAft>
                          <a:spcPts val="0"/>
                        </a:spcAft>
                        <a:buSzPts val="1400"/>
                        <a:buFont typeface="Arial"/>
                        <a:buNone/>
                      </a:pPr>
                      <a:r>
                        <a:rPr lang="en-US" sz="1400" u="none" strike="noStrike" cap="none">
                          <a:solidFill>
                            <a:schemeClr val="tx2"/>
                          </a:solidFill>
                        </a:rPr>
                        <a:t>if long-term</a:t>
                      </a:r>
                      <a:endParaRPr sz="1400" u="none" strike="noStrike" cap="none">
                        <a:solidFill>
                          <a:schemeClr val="tx2"/>
                        </a:solidFill>
                      </a:endParaRPr>
                    </a:p>
                  </a:txBody>
                  <a:tcPr marL="91467" marR="91467" marT="45733" marB="45733"/>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tx2"/>
                          </a:solidFill>
                        </a:rPr>
                        <a:t>NO</a:t>
                      </a:r>
                    </a:p>
                    <a:p>
                      <a:pPr marL="0" marR="0" lvl="0" indent="0" algn="ctr">
                        <a:lnSpc>
                          <a:spcPct val="100000"/>
                        </a:lnSpc>
                        <a:spcBef>
                          <a:spcPts val="0"/>
                        </a:spcBef>
                        <a:spcAft>
                          <a:spcPts val="0"/>
                        </a:spcAft>
                        <a:buSzPts val="1400"/>
                        <a:buFont typeface="Arial"/>
                        <a:buNone/>
                      </a:pPr>
                      <a:r>
                        <a:rPr lang="en-US" sz="1400" u="none" strike="noStrike" cap="none">
                          <a:solidFill>
                            <a:schemeClr val="tx2"/>
                          </a:solidFill>
                        </a:rPr>
                        <a:t>Lag time to effect</a:t>
                      </a:r>
                    </a:p>
                  </a:txBody>
                  <a:tcPr marL="91467" marR="91467" marT="45733" marB="45733"/>
                </a:tc>
                <a:extLst>
                  <a:ext uri="{0D108BD9-81ED-4DB2-BD59-A6C34878D82A}">
                    <a16:rowId xmlns:a16="http://schemas.microsoft.com/office/drawing/2014/main" val="10001"/>
                  </a:ext>
                </a:extLst>
              </a:tr>
              <a:tr h="464265">
                <a:tc>
                  <a:txBody>
                    <a:bodyPr/>
                    <a:lstStyle/>
                    <a:p>
                      <a:pPr marL="0" marR="0" lvl="0" indent="0" algn="ctr" rtl="0">
                        <a:lnSpc>
                          <a:spcPct val="100000"/>
                        </a:lnSpc>
                        <a:spcBef>
                          <a:spcPts val="0"/>
                        </a:spcBef>
                        <a:spcAft>
                          <a:spcPts val="0"/>
                        </a:spcAft>
                        <a:buClr>
                          <a:srgbClr val="000000"/>
                        </a:buClr>
                        <a:buSzPts val="1400"/>
                        <a:buNone/>
                      </a:pPr>
                      <a:r>
                        <a:rPr lang="en" sz="1900" b="1" u="none" strike="noStrike" cap="none">
                          <a:solidFill>
                            <a:schemeClr val="accent2"/>
                          </a:solidFill>
                        </a:rPr>
                        <a:t>Pattern for OUD</a:t>
                      </a:r>
                      <a:endParaRPr sz="1900" b="1" u="none" strike="noStrike" cap="none">
                        <a:solidFill>
                          <a:schemeClr val="accent2"/>
                        </a:solidFill>
                      </a:endParaRPr>
                    </a:p>
                  </a:txBody>
                  <a:tcPr marL="91467" marR="91467" marT="45733" marB="45733"/>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tx2"/>
                          </a:solidFill>
                        </a:rPr>
                        <a:t>Do not use this alone in OUD</a:t>
                      </a:r>
                      <a:endParaRPr sz="1400" u="none" strike="noStrike" cap="none">
                        <a:solidFill>
                          <a:schemeClr val="tx2"/>
                        </a:solidFill>
                      </a:endParaRPr>
                    </a:p>
                  </a:txBody>
                  <a:tcPr marL="91467" marR="91467" marT="45733" marB="45733"/>
                </a:tc>
                <a:tc>
                  <a:txBody>
                    <a:bodyPr/>
                    <a:lstStyle/>
                    <a:p>
                      <a:pPr marL="0" lvl="0" indent="0" algn="ctr">
                        <a:lnSpc>
                          <a:spcPct val="100000"/>
                        </a:lnSpc>
                        <a:spcBef>
                          <a:spcPts val="0"/>
                        </a:spcBef>
                        <a:spcAft>
                          <a:spcPts val="0"/>
                        </a:spcAft>
                        <a:buNone/>
                      </a:pPr>
                      <a:r>
                        <a:rPr lang="en-US" sz="1400" u="none" strike="noStrike" cap="none">
                          <a:solidFill>
                            <a:schemeClr val="tx2"/>
                          </a:solidFill>
                        </a:rPr>
                        <a:t>NO for non-ASP for OUD treatment</a:t>
                      </a:r>
                      <a:endParaRPr sz="1400" u="none" strike="noStrike" cap="none">
                        <a:solidFill>
                          <a:schemeClr val="tx2"/>
                        </a:solidFill>
                      </a:endParaRPr>
                    </a:p>
                  </a:txBody>
                  <a:tcPr marL="91466" marR="91466" marT="45733" marB="45733"/>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tx2"/>
                          </a:solidFill>
                        </a:rPr>
                        <a:t>Necessary for OUD</a:t>
                      </a:r>
                      <a:endParaRPr sz="1400" u="none" strike="noStrike" cap="none">
                        <a:solidFill>
                          <a:schemeClr val="tx2"/>
                        </a:solidFill>
                      </a:endParaRPr>
                    </a:p>
                  </a:txBody>
                  <a:tcPr marL="91467" marR="91467" marT="45733" marB="45733"/>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tx2"/>
                          </a:solidFill>
                        </a:rPr>
                        <a:t>Necessary for OUD</a:t>
                      </a:r>
                      <a:endParaRPr sz="1400" u="none" strike="noStrike" cap="none">
                        <a:solidFill>
                          <a:schemeClr val="tx2"/>
                        </a:solidFill>
                      </a:endParaRPr>
                    </a:p>
                  </a:txBody>
                  <a:tcPr marL="91467" marR="91467" marT="45733" marB="45733"/>
                </a:tc>
                <a:extLst>
                  <a:ext uri="{0D108BD9-81ED-4DB2-BD59-A6C34878D82A}">
                    <a16:rowId xmlns:a16="http://schemas.microsoft.com/office/drawing/2014/main" val="10002"/>
                  </a:ext>
                </a:extLst>
              </a:tr>
              <a:tr h="464265">
                <a:tc>
                  <a:txBody>
                    <a:bodyPr/>
                    <a:lstStyle/>
                    <a:p>
                      <a:pPr marL="0" marR="0" lvl="0" indent="0" algn="ctr" rtl="0">
                        <a:lnSpc>
                          <a:spcPct val="100000"/>
                        </a:lnSpc>
                        <a:spcBef>
                          <a:spcPts val="0"/>
                        </a:spcBef>
                        <a:spcAft>
                          <a:spcPts val="0"/>
                        </a:spcAft>
                        <a:buClr>
                          <a:srgbClr val="000000"/>
                        </a:buClr>
                        <a:buSzPts val="1400"/>
                        <a:buNone/>
                      </a:pPr>
                      <a:r>
                        <a:rPr lang="en" sz="1900" b="1" u="none" strike="noStrike" cap="none">
                          <a:solidFill>
                            <a:schemeClr val="accent2"/>
                          </a:solidFill>
                        </a:rPr>
                        <a:t>Pain</a:t>
                      </a:r>
                      <a:endParaRPr sz="1500" u="none" strike="noStrike" cap="none">
                        <a:solidFill>
                          <a:schemeClr val="accent2"/>
                        </a:solidFill>
                      </a:endParaRPr>
                    </a:p>
                  </a:txBody>
                  <a:tcPr marL="91467" marR="91467" marT="45733" marB="45733"/>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tx2"/>
                          </a:solidFill>
                        </a:rPr>
                        <a:t>Not for </a:t>
                      </a:r>
                      <a:r>
                        <a:rPr lang="en-US" sz="1400" u="none" strike="noStrike" cap="none" err="1">
                          <a:solidFill>
                            <a:schemeClr val="tx2"/>
                          </a:solidFill>
                        </a:rPr>
                        <a:t>nociplastic</a:t>
                      </a:r>
                    </a:p>
                    <a:p>
                      <a:pPr marL="0" marR="0" lvl="0" indent="0" algn="ctr">
                        <a:lnSpc>
                          <a:spcPct val="100000"/>
                        </a:lnSpc>
                        <a:spcBef>
                          <a:spcPts val="0"/>
                        </a:spcBef>
                        <a:spcAft>
                          <a:spcPts val="0"/>
                        </a:spcAft>
                        <a:buSzPts val="1400"/>
                        <a:buFont typeface="Arial"/>
                        <a:buNone/>
                      </a:pPr>
                      <a:r>
                        <a:rPr lang="en-US" sz="1400" u="none" strike="noStrike" cap="none">
                          <a:solidFill>
                            <a:schemeClr val="tx2"/>
                          </a:solidFill>
                        </a:rPr>
                        <a:t>Taper in CPOD</a:t>
                      </a:r>
                    </a:p>
                  </a:txBody>
                  <a:tcPr marL="91467" marR="91467" marT="45733" marB="45733"/>
                </a:tc>
                <a:tc>
                  <a:txBody>
                    <a:bodyPr/>
                    <a:lstStyle/>
                    <a:p>
                      <a:pPr marL="0" lvl="0" indent="0" algn="ctr">
                        <a:lnSpc>
                          <a:spcPct val="100000"/>
                        </a:lnSpc>
                        <a:spcBef>
                          <a:spcPts val="0"/>
                        </a:spcBef>
                        <a:spcAft>
                          <a:spcPts val="0"/>
                        </a:spcAft>
                        <a:buNone/>
                      </a:pPr>
                      <a:r>
                        <a:rPr lang="en-US" sz="1400" u="none" strike="noStrike" cap="none">
                          <a:solidFill>
                            <a:schemeClr val="tx2"/>
                          </a:solidFill>
                        </a:rPr>
                        <a:t>Not for </a:t>
                      </a:r>
                      <a:r>
                        <a:rPr lang="en-US" sz="1400" u="none" strike="noStrike" cap="none" err="1">
                          <a:solidFill>
                            <a:schemeClr val="tx2"/>
                          </a:solidFill>
                        </a:rPr>
                        <a:t>nociplastic</a:t>
                      </a:r>
                    </a:p>
                    <a:p>
                      <a:pPr marL="0" lvl="0" indent="0" algn="ctr">
                        <a:lnSpc>
                          <a:spcPct val="100000"/>
                        </a:lnSpc>
                        <a:spcBef>
                          <a:spcPts val="0"/>
                        </a:spcBef>
                        <a:spcAft>
                          <a:spcPts val="0"/>
                        </a:spcAft>
                        <a:buNone/>
                      </a:pPr>
                      <a:r>
                        <a:rPr lang="en-US" sz="1400" u="none" strike="noStrike" cap="none">
                          <a:solidFill>
                            <a:schemeClr val="tx2"/>
                          </a:solidFill>
                        </a:rPr>
                        <a:t>Taper in CPOD</a:t>
                      </a:r>
                    </a:p>
                  </a:txBody>
                  <a:tcPr marL="91466" marR="91466" marT="45733" marB="45733"/>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tx2"/>
                          </a:solidFill>
                        </a:rPr>
                        <a:t>Not for </a:t>
                      </a:r>
                      <a:r>
                        <a:rPr lang="en-US" sz="1400" u="none" strike="noStrike" cap="none" err="1">
                          <a:solidFill>
                            <a:schemeClr val="tx2"/>
                          </a:solidFill>
                        </a:rPr>
                        <a:t>nociplastic</a:t>
                      </a:r>
                    </a:p>
                    <a:p>
                      <a:pPr marL="0" marR="0" lvl="0" indent="0" algn="ctr">
                        <a:lnSpc>
                          <a:spcPct val="100000"/>
                        </a:lnSpc>
                        <a:spcBef>
                          <a:spcPts val="0"/>
                        </a:spcBef>
                        <a:spcAft>
                          <a:spcPts val="0"/>
                        </a:spcAft>
                        <a:buSzPts val="1400"/>
                        <a:buFont typeface="Arial"/>
                        <a:buNone/>
                      </a:pPr>
                      <a:r>
                        <a:rPr lang="en-US" sz="1400" u="none" strike="noStrike" cap="none">
                          <a:solidFill>
                            <a:schemeClr val="tx2"/>
                          </a:solidFill>
                        </a:rPr>
                        <a:t>May be useful in CPOD</a:t>
                      </a:r>
                    </a:p>
                  </a:txBody>
                  <a:tcPr marL="91467" marR="91467" marT="45733" marB="45733"/>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tx2"/>
                          </a:solidFill>
                        </a:rPr>
                        <a:t>Not indicated</a:t>
                      </a:r>
                      <a:endParaRPr sz="1400" u="none" strike="noStrike" cap="none">
                        <a:solidFill>
                          <a:schemeClr val="tx2"/>
                        </a:solidFill>
                      </a:endParaRPr>
                    </a:p>
                  </a:txBody>
                  <a:tcPr marL="91467" marR="91467" marT="45733" marB="45733"/>
                </a:tc>
                <a:extLst>
                  <a:ext uri="{0D108BD9-81ED-4DB2-BD59-A6C34878D82A}">
                    <a16:rowId xmlns:a16="http://schemas.microsoft.com/office/drawing/2014/main" val="10003"/>
                  </a:ext>
                </a:extLst>
              </a:tr>
              <a:tr h="529046">
                <a:tc>
                  <a:txBody>
                    <a:bodyPr/>
                    <a:lstStyle/>
                    <a:p>
                      <a:pPr marL="0" marR="0" lvl="0" indent="0" algn="ctr" rtl="0">
                        <a:lnSpc>
                          <a:spcPct val="100000"/>
                        </a:lnSpc>
                        <a:spcBef>
                          <a:spcPts val="0"/>
                        </a:spcBef>
                        <a:spcAft>
                          <a:spcPts val="0"/>
                        </a:spcAft>
                        <a:buClr>
                          <a:srgbClr val="000000"/>
                        </a:buClr>
                        <a:buSzPts val="1400"/>
                        <a:buNone/>
                      </a:pPr>
                      <a:r>
                        <a:rPr lang="en" sz="1900" b="1" u="none" strike="noStrike" cap="none">
                          <a:solidFill>
                            <a:schemeClr val="accent2"/>
                          </a:solidFill>
                        </a:rPr>
                        <a:t>Performance status</a:t>
                      </a:r>
                      <a:endParaRPr sz="1900" b="1" u="none" strike="noStrike" cap="none">
                        <a:solidFill>
                          <a:schemeClr val="accent2"/>
                        </a:solidFill>
                      </a:endParaRPr>
                    </a:p>
                  </a:txBody>
                  <a:tcPr marL="91467" marR="91467" marT="45733" marB="45733"/>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solidFill>
                          <a:schemeClr val="tx2"/>
                        </a:solidFill>
                      </a:endParaRPr>
                    </a:p>
                  </a:txBody>
                  <a:tcPr marL="91467" marR="91467" marT="45733" marB="45733"/>
                </a:tc>
                <a:tc>
                  <a:txBody>
                    <a:bodyPr/>
                    <a:lstStyle/>
                    <a:p>
                      <a:pPr marL="0" lvl="0" indent="0" algn="ctr">
                        <a:lnSpc>
                          <a:spcPct val="100000"/>
                        </a:lnSpc>
                        <a:spcBef>
                          <a:spcPts val="0"/>
                        </a:spcBef>
                        <a:spcAft>
                          <a:spcPts val="0"/>
                        </a:spcAft>
                        <a:buNone/>
                      </a:pPr>
                      <a:r>
                        <a:rPr lang="en-US" sz="1400" u="none" strike="noStrike" cap="none">
                          <a:solidFill>
                            <a:schemeClr val="tx2"/>
                          </a:solidFill>
                        </a:rPr>
                        <a:t>High Risk at higher doses</a:t>
                      </a:r>
                      <a:endParaRPr sz="1400" u="none" strike="noStrike" cap="none">
                        <a:solidFill>
                          <a:schemeClr val="tx2"/>
                        </a:solidFill>
                      </a:endParaRPr>
                    </a:p>
                  </a:txBody>
                  <a:tcPr marL="91466" marR="91466" marT="45733" marB="45733"/>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tx2"/>
                          </a:solidFill>
                        </a:rPr>
                        <a:t>Preferred for tolerability</a:t>
                      </a:r>
                    </a:p>
                    <a:p>
                      <a:pPr marL="0" marR="0" lvl="0" indent="0" algn="ctr">
                        <a:lnSpc>
                          <a:spcPct val="100000"/>
                        </a:lnSpc>
                        <a:spcBef>
                          <a:spcPts val="0"/>
                        </a:spcBef>
                        <a:spcAft>
                          <a:spcPts val="0"/>
                        </a:spcAft>
                        <a:buSzPts val="1400"/>
                        <a:buFont typeface="Arial"/>
                        <a:buNone/>
                      </a:pPr>
                      <a:endParaRPr lang="en-US" sz="1400" u="none" strike="noStrike" cap="none">
                        <a:solidFill>
                          <a:schemeClr val="tx2"/>
                        </a:solidFill>
                      </a:endParaRPr>
                    </a:p>
                  </a:txBody>
                  <a:tcPr marL="91467" marR="91467" marT="45733" marB="45733"/>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tx2"/>
                          </a:solidFill>
                        </a:rPr>
                        <a:t>Preferred for structure</a:t>
                      </a:r>
                    </a:p>
                    <a:p>
                      <a:pPr marL="0" marR="0" lvl="0" indent="0" algn="ctr">
                        <a:lnSpc>
                          <a:spcPct val="100000"/>
                        </a:lnSpc>
                        <a:spcBef>
                          <a:spcPts val="0"/>
                        </a:spcBef>
                        <a:spcAft>
                          <a:spcPts val="0"/>
                        </a:spcAft>
                        <a:buSzPts val="1400"/>
                        <a:buFont typeface="Arial"/>
                        <a:buNone/>
                      </a:pPr>
                      <a:r>
                        <a:rPr lang="en-US" sz="1400" u="none" strike="noStrike" cap="none">
                          <a:solidFill>
                            <a:schemeClr val="tx2"/>
                          </a:solidFill>
                        </a:rPr>
                        <a:t>Not for home limited</a:t>
                      </a:r>
                    </a:p>
                  </a:txBody>
                  <a:tcPr marL="91467" marR="91467" marT="45733" marB="45733"/>
                </a:tc>
                <a:extLst>
                  <a:ext uri="{0D108BD9-81ED-4DB2-BD59-A6C34878D82A}">
                    <a16:rowId xmlns:a16="http://schemas.microsoft.com/office/drawing/2014/main" val="10004"/>
                  </a:ext>
                </a:extLst>
              </a:tr>
              <a:tr h="464265">
                <a:tc>
                  <a:txBody>
                    <a:bodyPr/>
                    <a:lstStyle/>
                    <a:p>
                      <a:pPr marL="0" marR="0" lvl="0" indent="0" algn="ctr" rtl="0">
                        <a:lnSpc>
                          <a:spcPct val="100000"/>
                        </a:lnSpc>
                        <a:spcBef>
                          <a:spcPts val="0"/>
                        </a:spcBef>
                        <a:spcAft>
                          <a:spcPts val="0"/>
                        </a:spcAft>
                        <a:buClr>
                          <a:srgbClr val="000000"/>
                        </a:buClr>
                        <a:buSzPts val="1400"/>
                        <a:buNone/>
                      </a:pPr>
                      <a:r>
                        <a:rPr lang="en" sz="1900" b="1" u="none" strike="noStrike" cap="none">
                          <a:solidFill>
                            <a:schemeClr val="accent2"/>
                          </a:solidFill>
                        </a:rPr>
                        <a:t>Psychosocial</a:t>
                      </a:r>
                      <a:endParaRPr sz="1500" u="none" strike="noStrike" cap="none">
                        <a:solidFill>
                          <a:schemeClr val="accent2"/>
                        </a:solidFill>
                      </a:endParaRPr>
                    </a:p>
                  </a:txBody>
                  <a:tcPr marL="91467" marR="91467" marT="45733" marB="45733"/>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tx2"/>
                          </a:solidFill>
                        </a:rPr>
                        <a:t>Diversion harm great</a:t>
                      </a:r>
                      <a:endParaRPr sz="1400" u="none" strike="noStrike" cap="none">
                        <a:solidFill>
                          <a:schemeClr val="tx2"/>
                        </a:solidFill>
                      </a:endParaRPr>
                    </a:p>
                  </a:txBody>
                  <a:tcPr marL="91467" marR="91467" marT="45733" marB="45733"/>
                </a:tc>
                <a:tc>
                  <a:txBody>
                    <a:bodyPr/>
                    <a:lstStyle/>
                    <a:p>
                      <a:pPr marL="0" lvl="0" indent="0" algn="ctr">
                        <a:lnSpc>
                          <a:spcPct val="100000"/>
                        </a:lnSpc>
                        <a:spcBef>
                          <a:spcPts val="0"/>
                        </a:spcBef>
                        <a:spcAft>
                          <a:spcPts val="0"/>
                        </a:spcAft>
                        <a:buNone/>
                      </a:pPr>
                      <a:r>
                        <a:rPr lang="en-US" sz="1400" u="none" strike="noStrike" cap="none">
                          <a:solidFill>
                            <a:schemeClr val="tx2"/>
                          </a:solidFill>
                        </a:rPr>
                        <a:t>Diversion harm great</a:t>
                      </a:r>
                      <a:endParaRPr sz="1400" u="none" strike="noStrike" cap="none">
                        <a:solidFill>
                          <a:schemeClr val="tx2"/>
                        </a:solidFill>
                      </a:endParaRPr>
                    </a:p>
                  </a:txBody>
                  <a:tcPr marL="91466" marR="91466" marT="45733" marB="45733"/>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tx2"/>
                          </a:solidFill>
                        </a:rPr>
                        <a:t>Diversion may be self-treatment of OUD</a:t>
                      </a:r>
                      <a:endParaRPr sz="1400" u="none" strike="noStrike" cap="none">
                        <a:solidFill>
                          <a:schemeClr val="tx2"/>
                        </a:solidFill>
                      </a:endParaRPr>
                    </a:p>
                  </a:txBody>
                  <a:tcPr marL="91467" marR="91467" marT="45733" marB="45733"/>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tx2"/>
                          </a:solidFill>
                        </a:rPr>
                        <a:t>High Threshold Tx</a:t>
                      </a:r>
                      <a:endParaRPr sz="1400" u="none" strike="noStrike" cap="none">
                        <a:solidFill>
                          <a:schemeClr val="tx2"/>
                        </a:solidFill>
                      </a:endParaRPr>
                    </a:p>
                  </a:txBody>
                  <a:tcPr marL="91467" marR="91467" marT="45733" marB="45733"/>
                </a:tc>
                <a:extLst>
                  <a:ext uri="{0D108BD9-81ED-4DB2-BD59-A6C34878D82A}">
                    <a16:rowId xmlns:a16="http://schemas.microsoft.com/office/drawing/2014/main" val="10005"/>
                  </a:ext>
                </a:extLst>
              </a:tr>
              <a:tr h="529046">
                <a:tc>
                  <a:txBody>
                    <a:bodyPr/>
                    <a:lstStyle/>
                    <a:p>
                      <a:pPr marL="0" marR="0" lvl="0" indent="0" algn="ctr" rtl="0">
                        <a:lnSpc>
                          <a:spcPct val="100000"/>
                        </a:lnSpc>
                        <a:spcBef>
                          <a:spcPts val="0"/>
                        </a:spcBef>
                        <a:spcAft>
                          <a:spcPts val="0"/>
                        </a:spcAft>
                        <a:buClr>
                          <a:srgbClr val="000000"/>
                        </a:buClr>
                        <a:buSzPts val="1400"/>
                        <a:buNone/>
                      </a:pPr>
                      <a:r>
                        <a:rPr lang="en" sz="1900" b="1" u="none" strike="noStrike" cap="none">
                          <a:solidFill>
                            <a:schemeClr val="accent2"/>
                          </a:solidFill>
                        </a:rPr>
                        <a:t>Partnering providers</a:t>
                      </a:r>
                      <a:endParaRPr sz="1500" u="none" strike="noStrike" cap="none">
                        <a:solidFill>
                          <a:schemeClr val="accent2"/>
                        </a:solidFill>
                      </a:endParaRPr>
                    </a:p>
                  </a:txBody>
                  <a:tcPr marL="91467" marR="91467" marT="45733" marB="45733"/>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tx2"/>
                          </a:solidFill>
                        </a:rPr>
                        <a:t>Anyone with DEA C2</a:t>
                      </a:r>
                      <a:endParaRPr sz="1400" u="none" strike="noStrike" cap="none">
                        <a:solidFill>
                          <a:schemeClr val="tx2"/>
                        </a:solidFill>
                      </a:endParaRPr>
                    </a:p>
                  </a:txBody>
                  <a:tcPr marL="91467" marR="91467" marT="45733" marB="45733"/>
                </a:tc>
                <a:tc>
                  <a:txBody>
                    <a:bodyPr/>
                    <a:lstStyle/>
                    <a:p>
                      <a:pPr marL="0" lvl="0" indent="0" algn="ctr">
                        <a:lnSpc>
                          <a:spcPct val="100000"/>
                        </a:lnSpc>
                        <a:spcBef>
                          <a:spcPts val="0"/>
                        </a:spcBef>
                        <a:spcAft>
                          <a:spcPts val="0"/>
                        </a:spcAft>
                        <a:buNone/>
                      </a:pPr>
                      <a:r>
                        <a:rPr lang="en-US" sz="1400" u="none" strike="noStrike" cap="none">
                          <a:solidFill>
                            <a:schemeClr val="tx2"/>
                          </a:solidFill>
                        </a:rPr>
                        <a:t>Anyone with DEA C2 and comfortable </a:t>
                      </a:r>
                      <a:endParaRPr sz="1400" u="none" strike="noStrike" cap="none">
                        <a:solidFill>
                          <a:schemeClr val="tx2"/>
                        </a:solidFill>
                      </a:endParaRPr>
                    </a:p>
                  </a:txBody>
                  <a:tcPr marL="91466" marR="91466" marT="45733" marB="45733"/>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tx2"/>
                          </a:solidFill>
                        </a:rPr>
                        <a:t>Anyone with DEA C3</a:t>
                      </a:r>
                      <a:endParaRPr sz="1400" u="none" strike="noStrike" cap="none">
                        <a:solidFill>
                          <a:schemeClr val="tx2"/>
                        </a:solidFill>
                      </a:endParaRPr>
                    </a:p>
                  </a:txBody>
                  <a:tcPr marL="91467" marR="91467" marT="45733" marB="45733"/>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tx2"/>
                          </a:solidFill>
                        </a:rPr>
                        <a:t>Federally licensed clinics with strict regulations</a:t>
                      </a:r>
                    </a:p>
                  </a:txBody>
                  <a:tcPr marL="91467" marR="91467" marT="45733" marB="45733"/>
                </a:tc>
                <a:extLst>
                  <a:ext uri="{0D108BD9-81ED-4DB2-BD59-A6C34878D82A}">
                    <a16:rowId xmlns:a16="http://schemas.microsoft.com/office/drawing/2014/main" val="10006"/>
                  </a:ext>
                </a:extLst>
              </a:tr>
              <a:tr h="529046">
                <a:tc>
                  <a:txBody>
                    <a:bodyPr/>
                    <a:lstStyle/>
                    <a:p>
                      <a:pPr marL="0" marR="0" lvl="0" indent="0" algn="ctr" rtl="0">
                        <a:lnSpc>
                          <a:spcPct val="100000"/>
                        </a:lnSpc>
                        <a:spcBef>
                          <a:spcPts val="0"/>
                        </a:spcBef>
                        <a:spcAft>
                          <a:spcPts val="0"/>
                        </a:spcAft>
                        <a:buClr>
                          <a:srgbClr val="000000"/>
                        </a:buClr>
                        <a:buSzPts val="1400"/>
                        <a:buNone/>
                      </a:pPr>
                      <a:r>
                        <a:rPr lang="en" sz="1900" b="1" u="none" strike="noStrike" cap="none">
                          <a:solidFill>
                            <a:schemeClr val="accent2"/>
                          </a:solidFill>
                        </a:rPr>
                        <a:t>Patient-centered</a:t>
                      </a:r>
                      <a:endParaRPr sz="1500" u="none" strike="noStrike" cap="none">
                        <a:solidFill>
                          <a:schemeClr val="accent2"/>
                        </a:solidFill>
                      </a:endParaRPr>
                    </a:p>
                  </a:txBody>
                  <a:tcPr marL="91467" marR="91467" marT="45733" marB="45733"/>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tx2"/>
                          </a:solidFill>
                        </a:rPr>
                        <a:t>Most likely requested</a:t>
                      </a:r>
                      <a:endParaRPr sz="1400" u="none" strike="noStrike" cap="none">
                        <a:solidFill>
                          <a:schemeClr val="tx2"/>
                        </a:solidFill>
                      </a:endParaRPr>
                    </a:p>
                  </a:txBody>
                  <a:tcPr marL="91467" marR="91467" marT="45733" marB="45733"/>
                </a:tc>
                <a:tc>
                  <a:txBody>
                    <a:bodyPr/>
                    <a:lstStyle/>
                    <a:p>
                      <a:pPr marL="0" lvl="0" indent="0" algn="ctr">
                        <a:lnSpc>
                          <a:spcPct val="100000"/>
                        </a:lnSpc>
                        <a:spcBef>
                          <a:spcPts val="0"/>
                        </a:spcBef>
                        <a:spcAft>
                          <a:spcPts val="0"/>
                        </a:spcAft>
                        <a:buNone/>
                      </a:pPr>
                      <a:r>
                        <a:rPr lang="en-US" sz="1400" u="none" strike="noStrike" cap="none">
                          <a:solidFill>
                            <a:schemeClr val="tx2"/>
                          </a:solidFill>
                        </a:rPr>
                        <a:t>Stigma but may be requested</a:t>
                      </a:r>
                      <a:endParaRPr sz="1400" u="none" strike="noStrike" cap="none">
                        <a:solidFill>
                          <a:schemeClr val="tx2"/>
                        </a:solidFill>
                      </a:endParaRPr>
                    </a:p>
                  </a:txBody>
                  <a:tcPr marL="91466" marR="91466" marT="45733" marB="45733"/>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tx2"/>
                          </a:solidFill>
                        </a:rPr>
                        <a:t>Stigma</a:t>
                      </a:r>
                      <a:endParaRPr sz="1400" u="none" strike="noStrike" cap="none">
                        <a:solidFill>
                          <a:schemeClr val="tx2"/>
                        </a:solidFill>
                      </a:endParaRPr>
                    </a:p>
                  </a:txBody>
                  <a:tcPr marL="91467" marR="91467" marT="45733" marB="45733"/>
                </a:tc>
                <a:tc>
                  <a:txBody>
                    <a:bodyPr/>
                    <a:lstStyle/>
                    <a:p>
                      <a:pPr marL="0" marR="0" lvl="0" indent="0" algn="ctr" rtl="0">
                        <a:lnSpc>
                          <a:spcPct val="100000"/>
                        </a:lnSpc>
                        <a:spcBef>
                          <a:spcPts val="0"/>
                        </a:spcBef>
                        <a:spcAft>
                          <a:spcPts val="0"/>
                        </a:spcAft>
                        <a:buClr>
                          <a:srgbClr val="000000"/>
                        </a:buClr>
                        <a:buSzPts val="1400"/>
                        <a:buFont typeface="Arial"/>
                        <a:buNone/>
                      </a:pPr>
                      <a:r>
                        <a:rPr lang="en-US" sz="1400" u="none" strike="noStrike" cap="none">
                          <a:solidFill>
                            <a:schemeClr val="tx2"/>
                          </a:solidFill>
                        </a:rPr>
                        <a:t>Stigma</a:t>
                      </a:r>
                    </a:p>
                    <a:p>
                      <a:pPr marL="0" marR="0" lvl="0" indent="0" algn="ctr">
                        <a:lnSpc>
                          <a:spcPct val="100000"/>
                        </a:lnSpc>
                        <a:spcBef>
                          <a:spcPts val="0"/>
                        </a:spcBef>
                        <a:spcAft>
                          <a:spcPts val="0"/>
                        </a:spcAft>
                        <a:buSzPts val="1400"/>
                        <a:buFont typeface="Arial"/>
                        <a:buNone/>
                      </a:pPr>
                      <a:r>
                        <a:rPr lang="en-US" sz="1400" u="none" strike="noStrike" cap="none">
                          <a:solidFill>
                            <a:schemeClr val="tx2"/>
                          </a:solidFill>
                        </a:rPr>
                        <a:t>Motivate for recovery</a:t>
                      </a:r>
                    </a:p>
                  </a:txBody>
                  <a:tcPr marL="91467" marR="91467" marT="45733" marB="45733"/>
                </a:tc>
                <a:extLst>
                  <a:ext uri="{0D108BD9-81ED-4DB2-BD59-A6C34878D82A}">
                    <a16:rowId xmlns:a16="http://schemas.microsoft.com/office/drawing/2014/main" val="10007"/>
                  </a:ext>
                </a:extLst>
              </a:tr>
            </a:tbl>
          </a:graphicData>
        </a:graphic>
      </p:graphicFrame>
      <p:sp>
        <p:nvSpPr>
          <p:cNvPr id="56" name="Google Shape;56;p13"/>
          <p:cNvSpPr txBox="1">
            <a:spLocks noGrp="1"/>
          </p:cNvSpPr>
          <p:nvPr>
            <p:ph type="title"/>
          </p:nvPr>
        </p:nvSpPr>
        <p:spPr>
          <a:xfrm>
            <a:off x="269240" y="365125"/>
            <a:ext cx="11653520" cy="1356043"/>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buSzPts val="3300"/>
            </a:pPr>
            <a:r>
              <a:rPr lang="en" sz="4000" b="1">
                <a:solidFill>
                  <a:schemeClr val="tx1"/>
                </a:solidFill>
                <a:latin typeface="Georgia"/>
                <a:ea typeface="Lato"/>
                <a:cs typeface="Lato"/>
                <a:sym typeface="Lato"/>
              </a:rPr>
              <a:t>Organized Framework for Opioids</a:t>
            </a:r>
            <a:endParaRPr lang="en" sz="4000" b="1">
              <a:solidFill>
                <a:schemeClr val="tx1"/>
              </a:solidFill>
              <a:latin typeface="Georgia"/>
              <a:ea typeface="Lato"/>
              <a:cs typeface="Lato"/>
            </a:endParaRPr>
          </a:p>
          <a:p>
            <a:pPr marL="0" lvl="0" indent="0" algn="ctr" rtl="0">
              <a:spcBef>
                <a:spcPts val="0"/>
              </a:spcBef>
              <a:spcAft>
                <a:spcPts val="0"/>
              </a:spcAft>
              <a:buSzPts val="3300"/>
              <a:buFont typeface="Arial"/>
              <a:buNone/>
            </a:pPr>
            <a:endParaRPr sz="4000">
              <a:latin typeface="Georgia"/>
            </a:endParaRPr>
          </a:p>
        </p:txBody>
      </p:sp>
      <p:sp>
        <p:nvSpPr>
          <p:cNvPr id="4" name="TextBox 3">
            <a:extLst>
              <a:ext uri="{FF2B5EF4-FFF2-40B4-BE49-F238E27FC236}">
                <a16:creationId xmlns:a16="http://schemas.microsoft.com/office/drawing/2014/main" id="{063BD219-8CA2-A1BC-F338-3C23C2F64949}"/>
              </a:ext>
            </a:extLst>
          </p:cNvPr>
          <p:cNvSpPr txBox="1"/>
          <p:nvPr/>
        </p:nvSpPr>
        <p:spPr>
          <a:xfrm>
            <a:off x="4021844" y="6112626"/>
            <a:ext cx="9700168"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 sz="1200">
                <a:solidFill>
                  <a:srgbClr val="000000"/>
                </a:solidFill>
                <a:latin typeface="Helvetica"/>
                <a:ea typeface="Lato"/>
                <a:cs typeface="Lato"/>
              </a:rPr>
              <a:t>Table by Ho et al., retrieved from AMERSA 2021, ASAM 2022, AAHPM 2024, ASAM 2026,</a:t>
            </a:r>
            <a:endParaRPr lang="en-US"/>
          </a:p>
          <a:p>
            <a:r>
              <a:rPr lang="en" sz="1200">
                <a:solidFill>
                  <a:srgbClr val="000000"/>
                </a:solidFill>
                <a:latin typeface="Helvetica"/>
                <a:ea typeface="Lato"/>
                <a:cs typeface="Lato"/>
              </a:rPr>
              <a:t>adapted May 3,2026.</a:t>
            </a:r>
            <a:r>
              <a:rPr lang="en" sz="1200" baseline="30000">
                <a:solidFill>
                  <a:srgbClr val="000000"/>
                </a:solidFill>
                <a:latin typeface="Helvetica"/>
                <a:ea typeface="Lato"/>
                <a:cs typeface="Lato"/>
              </a:rPr>
              <a:t>52</a:t>
            </a:r>
            <a:r>
              <a:rPr lang="en" sz="1200">
                <a:solidFill>
                  <a:srgbClr val="000000"/>
                </a:solidFill>
                <a:latin typeface="Helvetica"/>
                <a:ea typeface="Lato"/>
                <a:cs typeface="Lato"/>
              </a:rPr>
              <a:t> </a:t>
            </a:r>
            <a:endParaRPr lang="en"/>
          </a:p>
          <a:p>
            <a:pPr algn="l"/>
            <a:endParaRPr lang="en-US">
              <a:solidFill>
                <a:srgbClr val="000000"/>
              </a:solidFill>
              <a:cs typeface="Arial"/>
            </a:endParaRPr>
          </a:p>
        </p:txBody>
      </p:sp>
      <p:sp>
        <p:nvSpPr>
          <p:cNvPr id="2" name="5-Point Star 1">
            <a:extLst>
              <a:ext uri="{FF2B5EF4-FFF2-40B4-BE49-F238E27FC236}">
                <a16:creationId xmlns:a16="http://schemas.microsoft.com/office/drawing/2014/main" id="{DEAFBB59-E1B1-94AF-9745-4DDB47C98BB5}"/>
              </a:ext>
            </a:extLst>
          </p:cNvPr>
          <p:cNvSpPr/>
          <p:nvPr/>
        </p:nvSpPr>
        <p:spPr>
          <a:xfrm>
            <a:off x="370703" y="365125"/>
            <a:ext cx="939113" cy="83861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45163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fade">
                                      <p:cBhvr>
                                        <p:cTn id="11" dur="1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grpSp>
        <p:nvGrpSpPr>
          <p:cNvPr id="89" name="Google Shape;89;g2b10d188b5f_2_51"/>
          <p:cNvGrpSpPr/>
          <p:nvPr/>
        </p:nvGrpSpPr>
        <p:grpSpPr>
          <a:xfrm>
            <a:off x="6371856" y="2643476"/>
            <a:ext cx="1795784" cy="1815437"/>
            <a:chOff x="6077707" y="1644751"/>
            <a:chExt cx="1854000" cy="1854000"/>
          </a:xfrm>
        </p:grpSpPr>
        <p:sp>
          <p:nvSpPr>
            <p:cNvPr id="90" name="Google Shape;90;g2b10d188b5f_2_51"/>
            <p:cNvSpPr/>
            <p:nvPr/>
          </p:nvSpPr>
          <p:spPr>
            <a:xfrm>
              <a:off x="6077707" y="1644751"/>
              <a:ext cx="1854000" cy="1854000"/>
            </a:xfrm>
            <a:prstGeom prst="ellipse">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g2b10d188b5f_2_51"/>
            <p:cNvSpPr txBox="1"/>
            <p:nvPr/>
          </p:nvSpPr>
          <p:spPr>
            <a:xfrm>
              <a:off x="6182646" y="2262321"/>
              <a:ext cx="1681200" cy="6189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Arial"/>
                  <a:ea typeface="Arial"/>
                  <a:cs typeface="Arial"/>
                  <a:sym typeface="Arial"/>
                </a:rPr>
                <a:t>Abstinence &amp; Adherence </a:t>
              </a:r>
              <a:endParaRPr sz="2000" b="1" i="0" u="none" strike="noStrike" cap="none">
                <a:solidFill>
                  <a:srgbClr val="FFFFFF"/>
                </a:solidFill>
                <a:latin typeface="Arial"/>
                <a:ea typeface="Arial"/>
                <a:cs typeface="Arial"/>
                <a:sym typeface="Arial"/>
              </a:endParaRPr>
            </a:p>
          </p:txBody>
        </p:sp>
      </p:grpSp>
      <p:sp>
        <p:nvSpPr>
          <p:cNvPr id="92" name="Google Shape;92;g2b10d188b5f_2_51"/>
          <p:cNvSpPr txBox="1">
            <a:spLocks noGrp="1"/>
          </p:cNvSpPr>
          <p:nvPr>
            <p:ph type="title"/>
          </p:nvPr>
        </p:nvSpPr>
        <p:spPr>
          <a:prstGeom prst="rect">
            <a:avLst/>
          </a:prstGeom>
          <a:noFill/>
          <a:ln>
            <a:noFill/>
          </a:ln>
        </p:spPr>
        <p:txBody>
          <a:bodyPr spcFirstLastPara="1" vert="horz" wrap="square" lIns="91425" tIns="45700" rIns="91425" bIns="45700" rtlCol="0" anchor="ctr" anchorCtr="0">
            <a:noAutofit/>
          </a:bodyPr>
          <a:lstStyle/>
          <a:p>
            <a:pPr marL="0" lvl="0" indent="0" rtl="0">
              <a:lnSpc>
                <a:spcPct val="90000"/>
              </a:lnSpc>
              <a:spcBef>
                <a:spcPts val="0"/>
              </a:spcBef>
              <a:spcAft>
                <a:spcPts val="0"/>
              </a:spcAft>
              <a:buClr>
                <a:srgbClr val="8193CA"/>
              </a:buClr>
              <a:buSzPts val="4000"/>
              <a:buFont typeface="Arial"/>
              <a:buNone/>
            </a:pPr>
            <a:r>
              <a:rPr lang="en-US" sz="4400">
                <a:latin typeface="Georgia"/>
                <a:cs typeface="Helvetica"/>
              </a:rPr>
              <a:t>Treatment Goals</a:t>
            </a:r>
            <a:endParaRPr lang="en-US" sz="4400">
              <a:solidFill>
                <a:srgbClr val="8193CA"/>
              </a:solidFill>
              <a:latin typeface="Georgia"/>
              <a:ea typeface="Arial"/>
              <a:cs typeface="Helvetica"/>
            </a:endParaRPr>
          </a:p>
        </p:txBody>
      </p:sp>
      <p:grpSp>
        <p:nvGrpSpPr>
          <p:cNvPr id="93" name="Google Shape;93;g2b10d188b5f_2_51"/>
          <p:cNvGrpSpPr/>
          <p:nvPr/>
        </p:nvGrpSpPr>
        <p:grpSpPr>
          <a:xfrm>
            <a:off x="8084789" y="2612333"/>
            <a:ext cx="1884035" cy="1877731"/>
            <a:chOff x="4455905" y="1644751"/>
            <a:chExt cx="1854000" cy="1854000"/>
          </a:xfrm>
        </p:grpSpPr>
        <p:sp>
          <p:nvSpPr>
            <p:cNvPr id="94" name="Google Shape;94;g2b10d188b5f_2_51"/>
            <p:cNvSpPr/>
            <p:nvPr/>
          </p:nvSpPr>
          <p:spPr>
            <a:xfrm>
              <a:off x="4455905" y="1644751"/>
              <a:ext cx="1854000" cy="1854000"/>
            </a:xfrm>
            <a:prstGeom prst="ellipse">
              <a:avLst/>
            </a:prstGeom>
            <a:solidFill>
              <a:schemeClr val="accen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g2b10d188b5f_2_51"/>
            <p:cNvSpPr txBox="1"/>
            <p:nvPr/>
          </p:nvSpPr>
          <p:spPr>
            <a:xfrm>
              <a:off x="4485167" y="2311064"/>
              <a:ext cx="1767000" cy="521400"/>
            </a:xfrm>
            <a:prstGeom prst="rect">
              <a:avLst/>
            </a:prstGeom>
            <a:solidFill>
              <a:schemeClr val="accent1"/>
            </a:solidFill>
            <a:ln>
              <a:noFill/>
            </a:ln>
          </p:spPr>
          <p:txBody>
            <a:bodyPr spcFirstLastPara="1" wrap="square" lIns="121900" tIns="121900" rIns="121900" bIns="121900" anchor="ctr" anchorCtr="0">
              <a:noAutofit/>
            </a:bodyPr>
            <a:lstStyle/>
            <a:p>
              <a:pPr marL="0" marR="0" lvl="0" indent="0" algn="ctr" rtl="0">
                <a:lnSpc>
                  <a:spcPct val="115000"/>
                </a:lnSpc>
                <a:spcBef>
                  <a:spcPts val="0"/>
                </a:spcBef>
                <a:spcAft>
                  <a:spcPts val="0"/>
                </a:spcAft>
                <a:buClr>
                  <a:srgbClr val="000000"/>
                </a:buClr>
                <a:buSzPts val="2400"/>
                <a:buFont typeface="Arial"/>
                <a:buNone/>
              </a:pPr>
              <a:r>
                <a:rPr lang="en-US" sz="2400" b="1" i="0" u="none" strike="noStrike" cap="none">
                  <a:solidFill>
                    <a:srgbClr val="FFFFFF"/>
                  </a:solidFill>
                  <a:latin typeface="Arial"/>
                  <a:ea typeface="Arial"/>
                  <a:cs typeface="Arial"/>
                  <a:sym typeface="Arial"/>
                </a:rPr>
                <a:t>Remission</a:t>
              </a:r>
              <a:endParaRPr sz="2400" b="1" i="0" u="none" strike="noStrike" cap="none">
                <a:solidFill>
                  <a:srgbClr val="FFFFFF"/>
                </a:solidFill>
                <a:latin typeface="Arial"/>
                <a:ea typeface="Arial"/>
                <a:cs typeface="Arial"/>
                <a:sym typeface="Arial"/>
              </a:endParaRPr>
            </a:p>
          </p:txBody>
        </p:sp>
      </p:grpSp>
      <p:grpSp>
        <p:nvGrpSpPr>
          <p:cNvPr id="96" name="Google Shape;96;g2b10d188b5f_2_51"/>
          <p:cNvGrpSpPr/>
          <p:nvPr/>
        </p:nvGrpSpPr>
        <p:grpSpPr>
          <a:xfrm>
            <a:off x="3347503" y="2552434"/>
            <a:ext cx="1795784" cy="1877731"/>
            <a:chOff x="2834102" y="1644762"/>
            <a:chExt cx="1854000" cy="1854000"/>
          </a:xfrm>
        </p:grpSpPr>
        <p:sp>
          <p:nvSpPr>
            <p:cNvPr id="97" name="Google Shape;97;g2b10d188b5f_2_51"/>
            <p:cNvSpPr/>
            <p:nvPr/>
          </p:nvSpPr>
          <p:spPr>
            <a:xfrm>
              <a:off x="2834102" y="1644762"/>
              <a:ext cx="1854000" cy="1854000"/>
            </a:xfrm>
            <a:prstGeom prst="ellipse">
              <a:avLst/>
            </a:prstGeom>
            <a:solidFill>
              <a:srgbClr val="999999"/>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 name="Google Shape;98;g2b10d188b5f_2_51"/>
            <p:cNvSpPr txBox="1"/>
            <p:nvPr/>
          </p:nvSpPr>
          <p:spPr>
            <a:xfrm>
              <a:off x="2955073" y="2311049"/>
              <a:ext cx="1632300" cy="521400"/>
            </a:xfrm>
            <a:prstGeom prst="rect">
              <a:avLst/>
            </a:prstGeom>
            <a:solidFill>
              <a:srgbClr val="999999"/>
            </a:solidFill>
            <a:ln>
              <a:noFill/>
            </a:ln>
          </p:spPr>
          <p:txBody>
            <a:bodyPr spcFirstLastPara="1" wrap="square" lIns="121900" tIns="121900" rIns="121900" bIns="121900" anchor="ctr" anchorCtr="0">
              <a:noAutofit/>
            </a:bodyPr>
            <a:lstStyle/>
            <a:p>
              <a:pPr marL="0" marR="0" lvl="0" indent="0" algn="ctr" rtl="0">
                <a:lnSpc>
                  <a:spcPct val="115000"/>
                </a:lnSpc>
                <a:spcBef>
                  <a:spcPts val="0"/>
                </a:spcBef>
                <a:spcAft>
                  <a:spcPts val="0"/>
                </a:spcAft>
                <a:buClr>
                  <a:srgbClr val="000000"/>
                </a:buClr>
                <a:buSzPts val="2400"/>
                <a:buFont typeface="Arial"/>
                <a:buNone/>
              </a:pPr>
              <a:r>
                <a:rPr lang="en-US" sz="2400" b="1" i="0" u="none" strike="noStrike" cap="none">
                  <a:solidFill>
                    <a:srgbClr val="FFFFFF"/>
                  </a:solidFill>
                  <a:latin typeface="Arial"/>
                  <a:ea typeface="Arial"/>
                  <a:cs typeface="Arial"/>
                  <a:sym typeface="Arial"/>
                </a:rPr>
                <a:t>Managed use</a:t>
              </a:r>
              <a:r>
                <a:rPr lang="en-US" sz="1300" b="1" i="0" u="none" strike="noStrike" cap="none">
                  <a:solidFill>
                    <a:srgbClr val="FFFFFF"/>
                  </a:solidFill>
                  <a:latin typeface="Roboto"/>
                  <a:ea typeface="Roboto"/>
                  <a:cs typeface="Roboto"/>
                  <a:sym typeface="Roboto"/>
                </a:rPr>
                <a:t> </a:t>
              </a:r>
              <a:endParaRPr sz="1300" b="1" i="0" u="none" strike="noStrike" cap="none">
                <a:solidFill>
                  <a:srgbClr val="FFFFFF"/>
                </a:solidFill>
                <a:latin typeface="Roboto"/>
                <a:ea typeface="Roboto"/>
                <a:cs typeface="Roboto"/>
                <a:sym typeface="Roboto"/>
              </a:endParaRPr>
            </a:p>
          </p:txBody>
        </p:sp>
      </p:grpSp>
      <p:grpSp>
        <p:nvGrpSpPr>
          <p:cNvPr id="99" name="Google Shape;99;g2b10d188b5f_2_51"/>
          <p:cNvGrpSpPr/>
          <p:nvPr/>
        </p:nvGrpSpPr>
        <p:grpSpPr>
          <a:xfrm>
            <a:off x="419143" y="2552430"/>
            <a:ext cx="1678612" cy="1753142"/>
            <a:chOff x="1212300" y="1644762"/>
            <a:chExt cx="1854000" cy="1854000"/>
          </a:xfrm>
        </p:grpSpPr>
        <p:sp>
          <p:nvSpPr>
            <p:cNvPr id="100" name="Google Shape;100;g2b10d188b5f_2_51"/>
            <p:cNvSpPr/>
            <p:nvPr/>
          </p:nvSpPr>
          <p:spPr>
            <a:xfrm>
              <a:off x="1212300" y="1644762"/>
              <a:ext cx="1854000" cy="1854000"/>
            </a:xfrm>
            <a:prstGeom prst="ellipse">
              <a:avLst/>
            </a:prstGeom>
            <a:solidFill>
              <a:srgbClr val="D9D9D9"/>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g2b10d188b5f_2_51"/>
            <p:cNvSpPr txBox="1"/>
            <p:nvPr/>
          </p:nvSpPr>
          <p:spPr>
            <a:xfrm>
              <a:off x="1493996" y="2311050"/>
              <a:ext cx="1290600" cy="521400"/>
            </a:xfrm>
            <a:prstGeom prst="rect">
              <a:avLst/>
            </a:prstGeom>
            <a:solidFill>
              <a:srgbClr val="D9D9D9"/>
            </a:solidFill>
            <a:ln>
              <a:noFill/>
            </a:ln>
          </p:spPr>
          <p:txBody>
            <a:bodyPr spcFirstLastPara="1" wrap="square" lIns="121900" tIns="121900" rIns="121900" bIns="121900" anchor="ctr" anchorCtr="0">
              <a:noAutofit/>
            </a:bodyPr>
            <a:lstStyle/>
            <a:p>
              <a:pPr marL="0" marR="0" lvl="0" indent="0" algn="ctr" rtl="0">
                <a:lnSpc>
                  <a:spcPct val="115000"/>
                </a:lnSpc>
                <a:spcBef>
                  <a:spcPts val="0"/>
                </a:spcBef>
                <a:spcAft>
                  <a:spcPts val="0"/>
                </a:spcAft>
                <a:buClr>
                  <a:srgbClr val="000000"/>
                </a:buClr>
                <a:buSzPts val="2400"/>
                <a:buFont typeface="Arial"/>
                <a:buNone/>
              </a:pPr>
              <a:r>
                <a:rPr lang="en-US" sz="2400" b="1" i="0" u="none" strike="noStrike" cap="none">
                  <a:solidFill>
                    <a:schemeClr val="dk2"/>
                  </a:solidFill>
                  <a:latin typeface="Arial"/>
                  <a:ea typeface="Arial"/>
                  <a:cs typeface="Arial"/>
                  <a:sym typeface="Arial"/>
                </a:rPr>
                <a:t>Safer use</a:t>
              </a:r>
              <a:r>
                <a:rPr lang="en-US" sz="2400" b="1" i="0" u="none" strike="noStrike" cap="none">
                  <a:solidFill>
                    <a:schemeClr val="dk1"/>
                  </a:solidFill>
                  <a:latin typeface="Arial"/>
                  <a:ea typeface="Arial"/>
                  <a:cs typeface="Arial"/>
                  <a:sym typeface="Arial"/>
                </a:rPr>
                <a:t> </a:t>
              </a:r>
              <a:endParaRPr sz="2400" b="1" i="0" u="none" strike="noStrike" cap="none">
                <a:solidFill>
                  <a:schemeClr val="dk1"/>
                </a:solidFill>
                <a:latin typeface="Arial"/>
                <a:ea typeface="Arial"/>
                <a:cs typeface="Arial"/>
                <a:sym typeface="Arial"/>
              </a:endParaRPr>
            </a:p>
          </p:txBody>
        </p:sp>
      </p:grpSp>
      <p:sp>
        <p:nvSpPr>
          <p:cNvPr id="102" name="Google Shape;102;g2b10d188b5f_2_51"/>
          <p:cNvSpPr/>
          <p:nvPr/>
        </p:nvSpPr>
        <p:spPr>
          <a:xfrm>
            <a:off x="2158550" y="3199038"/>
            <a:ext cx="1149300" cy="459900"/>
          </a:xfrm>
          <a:prstGeom prst="lef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 name="Google Shape;103;g2b10d188b5f_2_51"/>
          <p:cNvSpPr/>
          <p:nvPr/>
        </p:nvSpPr>
        <p:spPr>
          <a:xfrm>
            <a:off x="5182913" y="3199050"/>
            <a:ext cx="1149300" cy="459900"/>
          </a:xfrm>
          <a:prstGeom prst="lef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4" name="Google Shape;104;g2b10d188b5f_2_51"/>
          <p:cNvGrpSpPr/>
          <p:nvPr/>
        </p:nvGrpSpPr>
        <p:grpSpPr>
          <a:xfrm>
            <a:off x="9873056" y="2612336"/>
            <a:ext cx="1884035" cy="1877731"/>
            <a:chOff x="6077707" y="1644751"/>
            <a:chExt cx="1854000" cy="1854000"/>
          </a:xfrm>
        </p:grpSpPr>
        <p:sp>
          <p:nvSpPr>
            <p:cNvPr id="105" name="Google Shape;105;g2b10d188b5f_2_51"/>
            <p:cNvSpPr/>
            <p:nvPr/>
          </p:nvSpPr>
          <p:spPr>
            <a:xfrm>
              <a:off x="6077707" y="1644751"/>
              <a:ext cx="1854000" cy="1854000"/>
            </a:xfrm>
            <a:prstGeom prst="ellipse">
              <a:avLst/>
            </a:prstGeom>
            <a:solidFill>
              <a:srgbClr val="8193CA"/>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g2b10d188b5f_2_51"/>
            <p:cNvSpPr txBox="1"/>
            <p:nvPr/>
          </p:nvSpPr>
          <p:spPr>
            <a:xfrm>
              <a:off x="6225913" y="2203945"/>
              <a:ext cx="1557600" cy="735600"/>
            </a:xfrm>
            <a:prstGeom prst="rect">
              <a:avLst/>
            </a:prstGeom>
            <a:solidFill>
              <a:srgbClr val="8193CA"/>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Arial"/>
                  <a:ea typeface="Arial"/>
                  <a:cs typeface="Arial"/>
                  <a:sym typeface="Arial"/>
                </a:rPr>
                <a:t>Recovery &amp; Resilience </a:t>
              </a:r>
              <a:endParaRPr sz="2000" b="1" i="0" u="none" strike="noStrike" cap="none">
                <a:solidFill>
                  <a:srgbClr val="FFFFFF"/>
                </a:solidFill>
                <a:latin typeface="Arial"/>
                <a:ea typeface="Arial"/>
                <a:cs typeface="Arial"/>
                <a:sym typeface="Arial"/>
              </a:endParaRPr>
            </a:p>
          </p:txBody>
        </p:sp>
      </p:grpSp>
      <p:sp>
        <p:nvSpPr>
          <p:cNvPr id="2" name="TextBox 1">
            <a:extLst>
              <a:ext uri="{FF2B5EF4-FFF2-40B4-BE49-F238E27FC236}">
                <a16:creationId xmlns:a16="http://schemas.microsoft.com/office/drawing/2014/main" id="{C8790F01-DD43-A982-983F-32E3BB61612C}"/>
              </a:ext>
            </a:extLst>
          </p:cNvPr>
          <p:cNvSpPr txBox="1"/>
          <p:nvPr/>
        </p:nvSpPr>
        <p:spPr>
          <a:xfrm>
            <a:off x="8501769" y="6284540"/>
            <a:ext cx="274320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Figure made by author</a:t>
            </a:r>
          </a:p>
        </p:txBody>
      </p:sp>
      <p:sp>
        <p:nvSpPr>
          <p:cNvPr id="3" name="5-Point Star 2">
            <a:extLst>
              <a:ext uri="{FF2B5EF4-FFF2-40B4-BE49-F238E27FC236}">
                <a16:creationId xmlns:a16="http://schemas.microsoft.com/office/drawing/2014/main" id="{BCB0E3CA-1D59-2000-E8FC-44332079793A}"/>
              </a:ext>
            </a:extLst>
          </p:cNvPr>
          <p:cNvSpPr/>
          <p:nvPr/>
        </p:nvSpPr>
        <p:spPr>
          <a:xfrm>
            <a:off x="10738884" y="365125"/>
            <a:ext cx="867612" cy="836354"/>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49867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8310F-3B19-785C-8F30-BEB91CA9584E}"/>
              </a:ext>
            </a:extLst>
          </p:cNvPr>
          <p:cNvSpPr>
            <a:spLocks noGrp="1"/>
          </p:cNvSpPr>
          <p:nvPr>
            <p:ph type="title"/>
          </p:nvPr>
        </p:nvSpPr>
        <p:spPr/>
        <p:txBody>
          <a:bodyPr>
            <a:noAutofit/>
          </a:bodyPr>
          <a:lstStyle/>
          <a:p>
            <a:pPr algn="ctr"/>
            <a:r>
              <a:rPr lang="en-US" sz="3600">
                <a:latin typeface="Georgia"/>
                <a:cs typeface="Helvetica"/>
              </a:rPr>
              <a:t>Palliative care goals for </a:t>
            </a:r>
            <a:br>
              <a:rPr lang="en-US" sz="3600">
                <a:latin typeface="Georgia"/>
                <a:cs typeface="Helvetica"/>
              </a:rPr>
            </a:br>
            <a:r>
              <a:rPr lang="en-US" sz="3600">
                <a:latin typeface="Georgia"/>
                <a:cs typeface="Helvetica"/>
              </a:rPr>
              <a:t>symptom management in context of SUD</a:t>
            </a:r>
          </a:p>
        </p:txBody>
      </p:sp>
      <p:graphicFrame>
        <p:nvGraphicFramePr>
          <p:cNvPr id="4" name="Content Placeholder 3">
            <a:extLst>
              <a:ext uri="{FF2B5EF4-FFF2-40B4-BE49-F238E27FC236}">
                <a16:creationId xmlns:a16="http://schemas.microsoft.com/office/drawing/2014/main" id="{E81C2528-2858-7514-3FFD-4B875566A913}"/>
              </a:ext>
            </a:extLst>
          </p:cNvPr>
          <p:cNvGraphicFramePr>
            <a:graphicFrameLocks noGrp="1"/>
          </p:cNvGraphicFramePr>
          <p:nvPr>
            <p:ph idx="4294967295"/>
            <p:extLst>
              <p:ext uri="{D42A27DB-BD31-4B8C-83A1-F6EECF244321}">
                <p14:modId xmlns:p14="http://schemas.microsoft.com/office/powerpoint/2010/main" val="2543205702"/>
              </p:ext>
            </p:extLst>
          </p:nvPr>
        </p:nvGraphicFramePr>
        <p:xfrm>
          <a:off x="456229" y="1766979"/>
          <a:ext cx="11279188" cy="4500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660B5DD3-D2F9-4369-B0F4-856C5943581D}"/>
              </a:ext>
            </a:extLst>
          </p:cNvPr>
          <p:cNvSpPr txBox="1"/>
          <p:nvPr/>
        </p:nvSpPr>
        <p:spPr>
          <a:xfrm flipH="1">
            <a:off x="3815235" y="6264816"/>
            <a:ext cx="9102057" cy="369332"/>
          </a:xfrm>
          <a:prstGeom prst="rect">
            <a:avLst/>
          </a:prstGeom>
          <a:noFill/>
        </p:spPr>
        <p:txBody>
          <a:bodyPr wrap="square" lIns="91440" tIns="45720" rIns="91440" bIns="45720" rtlCol="0" anchor="t">
            <a:spAutoFit/>
          </a:bodyPr>
          <a:lstStyle/>
          <a:p>
            <a:r>
              <a:rPr lang="en-US">
                <a:latin typeface="Helvetica"/>
                <a:cs typeface="Helvetica"/>
              </a:rPr>
              <a:t>*MOUD=Medication for opioid use disorder</a:t>
            </a:r>
          </a:p>
        </p:txBody>
      </p:sp>
      <p:sp>
        <p:nvSpPr>
          <p:cNvPr id="5" name="5-Point Star 4">
            <a:extLst>
              <a:ext uri="{FF2B5EF4-FFF2-40B4-BE49-F238E27FC236}">
                <a16:creationId xmlns:a16="http://schemas.microsoft.com/office/drawing/2014/main" id="{4C7F9A09-F400-4438-1410-744165659746}"/>
              </a:ext>
            </a:extLst>
          </p:cNvPr>
          <p:cNvSpPr/>
          <p:nvPr/>
        </p:nvSpPr>
        <p:spPr>
          <a:xfrm>
            <a:off x="10887740" y="233916"/>
            <a:ext cx="935665" cy="861237"/>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29823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FB4F2-94DE-1695-53DB-0BBBCF40CF3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3C173F-EBEB-EF8D-D0A1-0294155EEC7C}"/>
              </a:ext>
            </a:extLst>
          </p:cNvPr>
          <p:cNvSpPr>
            <a:spLocks noGrp="1"/>
          </p:cNvSpPr>
          <p:nvPr>
            <p:ph idx="1"/>
          </p:nvPr>
        </p:nvSpPr>
        <p:spPr/>
        <p:txBody>
          <a:bodyPr vert="horz" lIns="91440" tIns="45720" rIns="91440" bIns="45720" rtlCol="0" anchor="t">
            <a:normAutofit/>
          </a:bodyPr>
          <a:lstStyle/>
          <a:p>
            <a:r>
              <a:rPr lang="en-US" sz="2000"/>
              <a:t>Review definitions and epidemiology of substance use from dependence through disorder </a:t>
            </a:r>
          </a:p>
          <a:p>
            <a:r>
              <a:rPr lang="en-US" sz="2000"/>
              <a:t>Utilize screening tools and deliberate risk mitigation strategies against development of OUD </a:t>
            </a:r>
          </a:p>
          <a:p>
            <a:r>
              <a:rPr lang="en-US" sz="2000"/>
              <a:t>Utilize a framework for clinical decisions about opioid and other controlled medication regimens and monitoring in patients at risk for or with SUDs</a:t>
            </a:r>
          </a:p>
          <a:p>
            <a:r>
              <a:rPr lang="en-US" sz="3200" b="1"/>
              <a:t>Evaluate urine toxicology monitoring</a:t>
            </a:r>
          </a:p>
          <a:p>
            <a:r>
              <a:rPr lang="en-US" sz="2000"/>
              <a:t>Integrate medications, opioid rotation, and opioid tapering for SUD treatment to improve quality of life of patients in palliative care</a:t>
            </a:r>
            <a:endParaRPr lang="en-US"/>
          </a:p>
          <a:p>
            <a:endParaRPr lang="en-US"/>
          </a:p>
          <a:p>
            <a:endParaRPr lang="en-US" sz="2000"/>
          </a:p>
          <a:p>
            <a:endParaRPr lang="en-US" sz="2000"/>
          </a:p>
          <a:p>
            <a:endParaRPr lang="en-US" sz="2000"/>
          </a:p>
        </p:txBody>
      </p:sp>
      <p:sp>
        <p:nvSpPr>
          <p:cNvPr id="2" name="Title 1">
            <a:extLst>
              <a:ext uri="{FF2B5EF4-FFF2-40B4-BE49-F238E27FC236}">
                <a16:creationId xmlns:a16="http://schemas.microsoft.com/office/drawing/2014/main" id="{B338E9D7-8FC3-45F8-0F12-D176DA87396E}"/>
              </a:ext>
            </a:extLst>
          </p:cNvPr>
          <p:cNvSpPr>
            <a:spLocks noGrp="1"/>
          </p:cNvSpPr>
          <p:nvPr>
            <p:ph type="title"/>
          </p:nvPr>
        </p:nvSpPr>
        <p:spPr/>
        <p:txBody>
          <a:bodyPr/>
          <a:lstStyle/>
          <a:p>
            <a:r>
              <a:rPr lang="en-US"/>
              <a:t>Learning Objectives</a:t>
            </a:r>
          </a:p>
        </p:txBody>
      </p:sp>
    </p:spTree>
    <p:extLst>
      <p:ext uri="{BB962C8B-B14F-4D97-AF65-F5344CB8AC3E}">
        <p14:creationId xmlns:p14="http://schemas.microsoft.com/office/powerpoint/2010/main" val="12381956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1F3D96-FE8C-2804-771F-8B1FB5789AA6}"/>
              </a:ext>
            </a:extLst>
          </p:cNvPr>
          <p:cNvSpPr>
            <a:spLocks noGrp="1"/>
          </p:cNvSpPr>
          <p:nvPr>
            <p:ph idx="1"/>
          </p:nvPr>
        </p:nvSpPr>
        <p:spPr>
          <a:xfrm>
            <a:off x="838200" y="1440605"/>
            <a:ext cx="6187831" cy="4813000"/>
          </a:xfrm>
        </p:spPr>
        <p:txBody>
          <a:bodyPr vert="horz" lIns="91440" tIns="45720" rIns="91440" bIns="45720" rtlCol="0" anchor="t">
            <a:noAutofit/>
          </a:bodyPr>
          <a:lstStyle/>
          <a:p>
            <a:pPr marL="285750" indent="-285750"/>
            <a:r>
              <a:rPr lang="en-US" sz="1200"/>
              <a:t>Use non-accusatory and non-stigmatizing language with an unexpected result</a:t>
            </a:r>
          </a:p>
          <a:p>
            <a:pPr marL="742950" lvl="1" indent="-285750">
              <a:spcAft>
                <a:spcPts val="1000"/>
              </a:spcAft>
              <a:buFont typeface="Courier New,monospace" panose="020B0604020202020204" pitchFamily="34" charset="0"/>
              <a:buChar char="o"/>
            </a:pPr>
            <a:r>
              <a:rPr lang="en-US" sz="1200"/>
              <a:t>Language matters among patient with serious illness--&gt; "urine screening" vs "urine drug screening"</a:t>
            </a:r>
          </a:p>
          <a:p>
            <a:r>
              <a:rPr lang="en-US" sz="1200"/>
              <a:t>Let the patient know up front what you are testing for before ordering</a:t>
            </a:r>
          </a:p>
          <a:p>
            <a:pPr lvl="1">
              <a:spcAft>
                <a:spcPts val="1000"/>
              </a:spcAft>
              <a:buFont typeface="Courier New" panose="020B0604020202020204" pitchFamily="34" charset="0"/>
              <a:buChar char="o"/>
            </a:pPr>
            <a:r>
              <a:rPr lang="en-US" sz="1200" i="1"/>
              <a:t>"We test your urine at least every 6 months to ensure that it is consistent with your prescribed medications and that there are no other substances that you are taking that may interact with the medications we are prescribing. The urine screening test we use tests for … is there anything prescribed or not prescribed to you that would affect these results?"</a:t>
            </a:r>
          </a:p>
          <a:p>
            <a:pPr lvl="1">
              <a:buFont typeface="Courier New" panose="020B0604020202020204" pitchFamily="34" charset="0"/>
              <a:buChar char="o"/>
            </a:pPr>
            <a:r>
              <a:rPr lang="en-US" sz="1200"/>
              <a:t>You can use this opportunity to clarify if any other substance use. </a:t>
            </a:r>
          </a:p>
          <a:p>
            <a:pPr marL="457200" lvl="1" indent="0">
              <a:buNone/>
            </a:pPr>
            <a:endParaRPr lang="en-US" sz="1200"/>
          </a:p>
          <a:p>
            <a:r>
              <a:rPr lang="en-US" sz="1200"/>
              <a:t>Frequency of testing: no clear consensus. But recommend at least every six months to annually</a:t>
            </a:r>
          </a:p>
          <a:p>
            <a:r>
              <a:rPr lang="en-US" sz="1200"/>
              <a:t>Screening urine drug testing are cheap and prone to false positives</a:t>
            </a:r>
          </a:p>
          <a:p>
            <a:r>
              <a:rPr lang="en-US" sz="1200">
                <a:solidFill>
                  <a:srgbClr val="333333"/>
                </a:solidFill>
                <a:latin typeface="Century Gothic"/>
                <a:ea typeface="Roboto"/>
                <a:cs typeface="Roboto"/>
              </a:rPr>
              <a:t>Confirmatory urine drug testing use gas or liquid chromatography and usually are paired with mass spectrometry</a:t>
            </a:r>
            <a:endParaRPr lang="en-US" sz="1200">
              <a:latin typeface="Century Gothic"/>
              <a:ea typeface="Roboto"/>
              <a:cs typeface="Roboto"/>
            </a:endParaRPr>
          </a:p>
          <a:p>
            <a:pPr lvl="1">
              <a:buFont typeface="Courier New,monospace" panose="020B0604020202020204" pitchFamily="34" charset="0"/>
              <a:buChar char="o"/>
            </a:pPr>
            <a:r>
              <a:rPr lang="en-US" sz="1200">
                <a:solidFill>
                  <a:srgbClr val="333333"/>
                </a:solidFill>
                <a:latin typeface="Century Gothic"/>
                <a:ea typeface="Roboto"/>
                <a:cs typeface="Roboto"/>
              </a:rPr>
              <a:t>Expensive</a:t>
            </a:r>
            <a:endParaRPr lang="en-US" sz="1200">
              <a:latin typeface="Century Gothic"/>
              <a:ea typeface="Roboto"/>
              <a:cs typeface="Roboto"/>
            </a:endParaRPr>
          </a:p>
          <a:p>
            <a:pPr lvl="1">
              <a:buFont typeface="Courier New,monospace" panose="020B0604020202020204" pitchFamily="34" charset="0"/>
              <a:buChar char="o"/>
            </a:pPr>
            <a:r>
              <a:rPr lang="en-US" sz="1200">
                <a:solidFill>
                  <a:srgbClr val="333333"/>
                </a:solidFill>
                <a:latin typeface="Century Gothic"/>
                <a:ea typeface="Roboto"/>
                <a:cs typeface="Roboto"/>
              </a:rPr>
              <a:t>Takes time (~2 weeks for NAVIS which SCC utilizes)</a:t>
            </a:r>
            <a:endParaRPr lang="en-US" sz="1200">
              <a:latin typeface="Century Gothic"/>
              <a:ea typeface="Roboto"/>
              <a:cs typeface="Roboto"/>
            </a:endParaRPr>
          </a:p>
          <a:p>
            <a:pPr lvl="1">
              <a:buFont typeface="Courier New,monospace" panose="020B0604020202020204" pitchFamily="34" charset="0"/>
              <a:buChar char="o"/>
            </a:pPr>
            <a:r>
              <a:rPr lang="en-US" sz="1200">
                <a:solidFill>
                  <a:srgbClr val="333333"/>
                </a:solidFill>
                <a:latin typeface="Century Gothic"/>
                <a:ea typeface="Roboto"/>
                <a:cs typeface="Roboto"/>
              </a:rPr>
              <a:t>Positive testing = a true positive result</a:t>
            </a:r>
            <a:endParaRPr lang="en-US" sz="1200">
              <a:latin typeface="Century Gothic"/>
              <a:ea typeface="Roboto"/>
              <a:cs typeface="Roboto"/>
            </a:endParaRPr>
          </a:p>
          <a:p>
            <a:endParaRPr lang="en-US" sz="1600"/>
          </a:p>
          <a:p>
            <a:endParaRPr lang="en-US"/>
          </a:p>
          <a:p>
            <a:endParaRPr lang="en-US"/>
          </a:p>
        </p:txBody>
      </p:sp>
      <p:sp>
        <p:nvSpPr>
          <p:cNvPr id="2" name="Title 1">
            <a:extLst>
              <a:ext uri="{FF2B5EF4-FFF2-40B4-BE49-F238E27FC236}">
                <a16:creationId xmlns:a16="http://schemas.microsoft.com/office/drawing/2014/main" id="{50DD6572-0BAB-3EAC-FBBE-D847206CFF42}"/>
              </a:ext>
            </a:extLst>
          </p:cNvPr>
          <p:cNvSpPr>
            <a:spLocks noGrp="1"/>
          </p:cNvSpPr>
          <p:nvPr>
            <p:ph type="title"/>
          </p:nvPr>
        </p:nvSpPr>
        <p:spPr/>
        <p:txBody>
          <a:bodyPr/>
          <a:lstStyle/>
          <a:p>
            <a:r>
              <a:rPr lang="en-US"/>
              <a:t>Urine Drug Testing</a:t>
            </a:r>
          </a:p>
        </p:txBody>
      </p:sp>
      <p:sp>
        <p:nvSpPr>
          <p:cNvPr id="7" name="TextBox 6">
            <a:extLst>
              <a:ext uri="{FF2B5EF4-FFF2-40B4-BE49-F238E27FC236}">
                <a16:creationId xmlns:a16="http://schemas.microsoft.com/office/drawing/2014/main" id="{3474CD22-745D-C9DD-8BC7-78999479BB82}"/>
              </a:ext>
            </a:extLst>
          </p:cNvPr>
          <p:cNvSpPr txBox="1"/>
          <p:nvPr/>
        </p:nvSpPr>
        <p:spPr>
          <a:xfrm>
            <a:off x="5585563" y="5781363"/>
            <a:ext cx="4755228"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000000"/>
                </a:solidFill>
                <a:latin typeface="Century Gothic"/>
                <a:ea typeface="Segoe UI"/>
                <a:cs typeface="Segoe UI"/>
              </a:rPr>
              <a:t>Table by Chan et al., retrieved from </a:t>
            </a:r>
            <a:r>
              <a:rPr lang="en-US" sz="1000" b="0" i="0" u="none" strike="noStrike" baseline="0">
                <a:solidFill>
                  <a:srgbClr val="000000"/>
                </a:solidFill>
                <a:latin typeface="Century Gothic"/>
                <a:ea typeface="Segoe UI"/>
                <a:cs typeface="Segoe UI"/>
              </a:rPr>
              <a:t>#18 Urine drug testing with Dr. Timothy Wiegand. The </a:t>
            </a:r>
            <a:r>
              <a:rPr lang="en-US" sz="1000" b="0" i="0" u="none" strike="noStrike" baseline="0" err="1">
                <a:solidFill>
                  <a:srgbClr val="000000"/>
                </a:solidFill>
                <a:latin typeface="Century Gothic"/>
                <a:ea typeface="Segoe UI"/>
                <a:cs typeface="Segoe UI"/>
              </a:rPr>
              <a:t>Curbsiders</a:t>
            </a:r>
            <a:r>
              <a:rPr lang="en-US" sz="1000" b="0" i="0" u="none" strike="noStrike" baseline="0">
                <a:solidFill>
                  <a:srgbClr val="000000"/>
                </a:solidFill>
                <a:latin typeface="Century Gothic"/>
                <a:ea typeface="Segoe UI"/>
                <a:cs typeface="Segoe UI"/>
              </a:rPr>
              <a:t> Addiction Medicine Podcast</a:t>
            </a:r>
            <a:r>
              <a:rPr lang="en-US" sz="1000">
                <a:solidFill>
                  <a:srgbClr val="000000"/>
                </a:solidFill>
                <a:latin typeface="Century Gothic"/>
                <a:ea typeface="Segoe UI"/>
                <a:cs typeface="Segoe UI"/>
              </a:rPr>
              <a:t> on August</a:t>
            </a:r>
            <a:r>
              <a:rPr lang="en-US" sz="1000" b="0" i="0" u="none" strike="noStrike" baseline="0">
                <a:solidFill>
                  <a:srgbClr val="000000"/>
                </a:solidFill>
                <a:latin typeface="Century Gothic"/>
                <a:ea typeface="Segoe UI"/>
                <a:cs typeface="Segoe UI"/>
              </a:rPr>
              <a:t> 17, 2023. Accessed April 10, 2026. https://thecurbsiders.com/addiction-medicine-podcast/18-urine-drug-testing-with-dr-timothy-wiegand</a:t>
            </a:r>
            <a:r>
              <a:rPr sz="1000" b="0" i="0" u="none" strike="noStrike">
                <a:latin typeface="Century Gothic"/>
                <a:ea typeface="Century Gothic"/>
                <a:cs typeface="Century Gothic"/>
              </a:rPr>
              <a:t>​</a:t>
            </a:r>
            <a:r>
              <a:rPr lang="en-US" sz="1000">
                <a:latin typeface="Century Gothic"/>
                <a:ea typeface="Century Gothic"/>
                <a:cs typeface="Century Gothic"/>
              </a:rPr>
              <a:t>. </a:t>
            </a:r>
            <a:r>
              <a:rPr lang="en-US" sz="1000" baseline="30000">
                <a:latin typeface="Century Gothic"/>
                <a:ea typeface="Century Gothic"/>
                <a:cs typeface="Century Gothic"/>
              </a:rPr>
              <a:t>53</a:t>
            </a:r>
            <a:endParaRPr lang="en-US" sz="1000" baseline="30000"/>
          </a:p>
          <a:p>
            <a:pPr algn="ctr"/>
            <a:endParaRPr lang="en-US"/>
          </a:p>
        </p:txBody>
      </p:sp>
      <p:pic>
        <p:nvPicPr>
          <p:cNvPr id="8" name="Picture 7" descr="A chart of urine testing&#10;&#10;AI-generated content may be incorrect.">
            <a:extLst>
              <a:ext uri="{FF2B5EF4-FFF2-40B4-BE49-F238E27FC236}">
                <a16:creationId xmlns:a16="http://schemas.microsoft.com/office/drawing/2014/main" id="{12DCEEDE-142C-E3AF-49CA-7E627EDE56DA}"/>
              </a:ext>
            </a:extLst>
          </p:cNvPr>
          <p:cNvPicPr>
            <a:picLocks noChangeAspect="1"/>
          </p:cNvPicPr>
          <p:nvPr/>
        </p:nvPicPr>
        <p:blipFill>
          <a:blip r:embed="rId3"/>
          <a:stretch>
            <a:fillRect/>
          </a:stretch>
        </p:blipFill>
        <p:spPr>
          <a:xfrm>
            <a:off x="7116885" y="1084384"/>
            <a:ext cx="4664808" cy="4694116"/>
          </a:xfrm>
          <a:prstGeom prst="rect">
            <a:avLst/>
          </a:prstGeom>
        </p:spPr>
      </p:pic>
      <p:sp>
        <p:nvSpPr>
          <p:cNvPr id="10" name="Star: 5 Points 9">
            <a:extLst>
              <a:ext uri="{FF2B5EF4-FFF2-40B4-BE49-F238E27FC236}">
                <a16:creationId xmlns:a16="http://schemas.microsoft.com/office/drawing/2014/main" id="{0C3C7805-9586-5582-3700-F014D8BB06E5}"/>
              </a:ext>
            </a:extLst>
          </p:cNvPr>
          <p:cNvSpPr/>
          <p:nvPr/>
        </p:nvSpPr>
        <p:spPr>
          <a:xfrm>
            <a:off x="206930" y="145207"/>
            <a:ext cx="914400" cy="91440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63061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DE6212-5EAF-40D4-3111-165EB5C878EA}"/>
            </a:ext>
          </a:extLst>
        </p:cNvPr>
        <p:cNvGrpSpPr/>
        <p:nvPr/>
      </p:nvGrpSpPr>
      <p:grpSpPr>
        <a:xfrm>
          <a:off x="0" y="0"/>
          <a:ext cx="0" cy="0"/>
          <a:chOff x="0" y="0"/>
          <a:chExt cx="0" cy="0"/>
        </a:xfrm>
      </p:grpSpPr>
      <p:pic>
        <p:nvPicPr>
          <p:cNvPr id="11" name="Content Placeholder 10" descr="A diagram of a number of metabolites&#10;&#10;AI-generated content may be incorrect.">
            <a:extLst>
              <a:ext uri="{FF2B5EF4-FFF2-40B4-BE49-F238E27FC236}">
                <a16:creationId xmlns:a16="http://schemas.microsoft.com/office/drawing/2014/main" id="{096DB8E8-8C44-D478-8280-6ED4A264DEDC}"/>
              </a:ext>
            </a:extLst>
          </p:cNvPr>
          <p:cNvPicPr>
            <a:picLocks noGrp="1" noChangeAspect="1"/>
          </p:cNvPicPr>
          <p:nvPr>
            <p:ph type="pic" idx="1"/>
          </p:nvPr>
        </p:nvPicPr>
        <p:blipFill>
          <a:blip r:embed="rId3"/>
          <a:stretch/>
        </p:blipFill>
        <p:spPr>
          <a:xfrm>
            <a:off x="5224790" y="1161288"/>
            <a:ext cx="6210788" cy="4645152"/>
          </a:xfrm>
          <a:prstGeom prst="rect">
            <a:avLst/>
          </a:prstGeom>
          <a:noFill/>
        </p:spPr>
      </p:pic>
      <p:sp>
        <p:nvSpPr>
          <p:cNvPr id="12" name="TextBox 11">
            <a:extLst>
              <a:ext uri="{FF2B5EF4-FFF2-40B4-BE49-F238E27FC236}">
                <a16:creationId xmlns:a16="http://schemas.microsoft.com/office/drawing/2014/main" id="{B11463E1-24E1-3D40-E365-95F6C6E1D720}"/>
              </a:ext>
            </a:extLst>
          </p:cNvPr>
          <p:cNvSpPr txBox="1"/>
          <p:nvPr/>
        </p:nvSpPr>
        <p:spPr>
          <a:xfrm>
            <a:off x="893104" y="1425683"/>
            <a:ext cx="3099816" cy="205740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lnSpcReduction="10000"/>
          </a:bodyPr>
          <a:lstStyle/>
          <a:p>
            <a:pPr marL="285750" indent="-285750">
              <a:lnSpc>
                <a:spcPct val="90000"/>
              </a:lnSpc>
              <a:spcBef>
                <a:spcPts val="1000"/>
              </a:spcBef>
              <a:spcAft>
                <a:spcPts val="1000"/>
              </a:spcAft>
              <a:buClr>
                <a:schemeClr val="accent1"/>
              </a:buClr>
              <a:buFont typeface="Arial"/>
              <a:buChar char="•"/>
            </a:pPr>
            <a:r>
              <a:rPr lang="en-US" sz="1400" kern="1200">
                <a:latin typeface="+mn-lt"/>
                <a:ea typeface="+mn-ea"/>
                <a:cs typeface="+mn-cs"/>
              </a:rPr>
              <a:t>Window of detection for a substance is typically 1-2 days in a urine drug test (</a:t>
            </a:r>
            <a:r>
              <a:rPr lang="en-US" sz="1400"/>
              <a:t>can</a:t>
            </a:r>
            <a:r>
              <a:rPr lang="en-US" sz="1400" kern="1200">
                <a:latin typeface="+mn-lt"/>
                <a:ea typeface="+mn-ea"/>
                <a:cs typeface="+mn-cs"/>
              </a:rPr>
              <a:t> vary by frequency, amount and specific substance)</a:t>
            </a:r>
            <a:endParaRPr lang="en-US">
              <a:ea typeface="+mn-ea"/>
              <a:cs typeface="+mn-cs"/>
            </a:endParaRPr>
          </a:p>
          <a:p>
            <a:pPr marL="285750" indent="-285750">
              <a:lnSpc>
                <a:spcPct val="90000"/>
              </a:lnSpc>
              <a:spcBef>
                <a:spcPts val="1000"/>
              </a:spcBef>
              <a:spcAft>
                <a:spcPts val="1000"/>
              </a:spcAft>
              <a:buClr>
                <a:schemeClr val="accent1"/>
              </a:buClr>
              <a:buFont typeface="Arial"/>
              <a:buChar char="•"/>
            </a:pPr>
            <a:r>
              <a:rPr lang="en-US" sz="1400" kern="1200">
                <a:latin typeface="+mn-lt"/>
                <a:ea typeface="+mn-ea"/>
                <a:cs typeface="+mn-cs"/>
              </a:rPr>
              <a:t>Make sure to know what a substance metabolizes into. Think about what needs to be present. </a:t>
            </a:r>
            <a:endParaRPr lang="en-US" sz="1400" kern="1200">
              <a:latin typeface="+mn-lt"/>
            </a:endParaRPr>
          </a:p>
        </p:txBody>
      </p:sp>
      <p:sp>
        <p:nvSpPr>
          <p:cNvPr id="15" name="Star: 5 Points 14">
            <a:extLst>
              <a:ext uri="{FF2B5EF4-FFF2-40B4-BE49-F238E27FC236}">
                <a16:creationId xmlns:a16="http://schemas.microsoft.com/office/drawing/2014/main" id="{148D08F8-A89B-848F-5906-B35116F083E0}"/>
              </a:ext>
            </a:extLst>
          </p:cNvPr>
          <p:cNvSpPr/>
          <p:nvPr/>
        </p:nvSpPr>
        <p:spPr>
          <a:xfrm>
            <a:off x="206930" y="145207"/>
            <a:ext cx="914400" cy="91440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003F095-EA1A-1409-1EE4-178B91CBDBCA}"/>
              </a:ext>
            </a:extLst>
          </p:cNvPr>
          <p:cNvSpPr txBox="1"/>
          <p:nvPr/>
        </p:nvSpPr>
        <p:spPr>
          <a:xfrm>
            <a:off x="5205166" y="5795923"/>
            <a:ext cx="4989400"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000000"/>
                </a:solidFill>
                <a:latin typeface="Century Gothic"/>
                <a:ea typeface="Segoe UI"/>
                <a:cs typeface="Segoe UI"/>
              </a:rPr>
              <a:t>Figure by Chan et al., retrieved from </a:t>
            </a:r>
            <a:r>
              <a:rPr lang="en-US" sz="1000" b="0" i="0" u="none" strike="noStrike" baseline="0">
                <a:solidFill>
                  <a:srgbClr val="000000"/>
                </a:solidFill>
                <a:latin typeface="Century Gothic"/>
                <a:ea typeface="Segoe UI"/>
                <a:cs typeface="Segoe UI"/>
              </a:rPr>
              <a:t>#18 Urine drug testing with Dr. Timothy Wiegand. The </a:t>
            </a:r>
            <a:r>
              <a:rPr lang="en-US" sz="1000" b="0" i="0" u="none" strike="noStrike" baseline="0" err="1">
                <a:solidFill>
                  <a:srgbClr val="000000"/>
                </a:solidFill>
                <a:latin typeface="Century Gothic"/>
                <a:ea typeface="Segoe UI"/>
                <a:cs typeface="Segoe UI"/>
              </a:rPr>
              <a:t>Curbsiders</a:t>
            </a:r>
            <a:r>
              <a:rPr lang="en-US" sz="1000" b="0" i="0" u="none" strike="noStrike" baseline="0">
                <a:solidFill>
                  <a:srgbClr val="000000"/>
                </a:solidFill>
                <a:latin typeface="Century Gothic"/>
                <a:ea typeface="Segoe UI"/>
                <a:cs typeface="Segoe UI"/>
              </a:rPr>
              <a:t> Addiction Medicine Podcast</a:t>
            </a:r>
            <a:r>
              <a:rPr lang="en-US" sz="1000">
                <a:solidFill>
                  <a:srgbClr val="000000"/>
                </a:solidFill>
                <a:latin typeface="Century Gothic"/>
                <a:ea typeface="Segoe UI"/>
                <a:cs typeface="Segoe UI"/>
              </a:rPr>
              <a:t> on August</a:t>
            </a:r>
            <a:r>
              <a:rPr lang="en-US" sz="1000" b="0" i="0" u="none" strike="noStrike" baseline="0">
                <a:solidFill>
                  <a:srgbClr val="000000"/>
                </a:solidFill>
                <a:latin typeface="Century Gothic"/>
                <a:ea typeface="Segoe UI"/>
                <a:cs typeface="Segoe UI"/>
              </a:rPr>
              <a:t> 17, 2023. Accessed April 10, 2026. https://thecurbsiders.com/addiction-medicine-podcast/18-urine-drug-testing-with-dr-timothy-wiegand</a:t>
            </a:r>
            <a:r>
              <a:rPr sz="1000" b="0" i="0" u="none" strike="noStrike">
                <a:latin typeface="Century Gothic"/>
                <a:ea typeface="Century Gothic"/>
                <a:cs typeface="Century Gothic"/>
              </a:rPr>
              <a:t>​</a:t>
            </a:r>
            <a:r>
              <a:rPr lang="en-US" sz="1000">
                <a:latin typeface="Century Gothic"/>
                <a:ea typeface="Century Gothic"/>
                <a:cs typeface="Century Gothic"/>
              </a:rPr>
              <a:t>. </a:t>
            </a:r>
            <a:r>
              <a:rPr lang="en-US" sz="1000" baseline="30000">
                <a:latin typeface="Century Gothic"/>
                <a:ea typeface="Century Gothic"/>
                <a:cs typeface="Century Gothic"/>
              </a:rPr>
              <a:t>53</a:t>
            </a:r>
            <a:endParaRPr lang="en-US" sz="1000" baseline="30000"/>
          </a:p>
          <a:p>
            <a:pPr algn="ctr"/>
            <a:endParaRPr lang="en-US"/>
          </a:p>
        </p:txBody>
      </p:sp>
      <p:sp>
        <p:nvSpPr>
          <p:cNvPr id="2" name="Slide Number Placeholder 1">
            <a:extLst>
              <a:ext uri="{FF2B5EF4-FFF2-40B4-BE49-F238E27FC236}">
                <a16:creationId xmlns:a16="http://schemas.microsoft.com/office/drawing/2014/main" id="{ECF61AE5-100F-02A0-FE1F-FA8A1EEE4A1A}"/>
              </a:ext>
            </a:extLst>
          </p:cNvPr>
          <p:cNvSpPr>
            <a:spLocks noGrp="1"/>
          </p:cNvSpPr>
          <p:nvPr>
            <p:ph type="sldNum" sz="quarter" idx="12"/>
          </p:nvPr>
        </p:nvSpPr>
        <p:spPr/>
        <p:txBody>
          <a:bodyPr/>
          <a:lstStyle/>
          <a:p>
            <a:fld id="{A65A5C87-DF58-40C8-B092-1DE63DB4547E}" type="slidenum">
              <a:rPr lang="en-US" smtClean="0"/>
              <a:t>55</a:t>
            </a:fld>
            <a:endParaRPr lang="en-US"/>
          </a:p>
        </p:txBody>
      </p:sp>
    </p:spTree>
    <p:extLst>
      <p:ext uri="{BB962C8B-B14F-4D97-AF65-F5344CB8AC3E}">
        <p14:creationId xmlns:p14="http://schemas.microsoft.com/office/powerpoint/2010/main" val="15646893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F7B87-424A-55FA-5EBD-CBCEEA53339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EF52D2-D428-344D-1EC3-73C6796C483B}"/>
              </a:ext>
            </a:extLst>
          </p:cNvPr>
          <p:cNvSpPr>
            <a:spLocks noGrp="1"/>
          </p:cNvSpPr>
          <p:nvPr>
            <p:ph idx="1"/>
          </p:nvPr>
        </p:nvSpPr>
        <p:spPr/>
        <p:txBody>
          <a:bodyPr vert="horz" lIns="91440" tIns="45720" rIns="91440" bIns="45720" rtlCol="0" anchor="t">
            <a:normAutofit/>
          </a:bodyPr>
          <a:lstStyle/>
          <a:p>
            <a:endParaRPr lang="en-US"/>
          </a:p>
          <a:p>
            <a:endParaRPr lang="en-US"/>
          </a:p>
        </p:txBody>
      </p:sp>
      <p:sp>
        <p:nvSpPr>
          <p:cNvPr id="2" name="Title 1">
            <a:extLst>
              <a:ext uri="{FF2B5EF4-FFF2-40B4-BE49-F238E27FC236}">
                <a16:creationId xmlns:a16="http://schemas.microsoft.com/office/drawing/2014/main" id="{D249ED6C-AD9A-001C-F7C0-242E05E117F7}"/>
              </a:ext>
            </a:extLst>
          </p:cNvPr>
          <p:cNvSpPr>
            <a:spLocks noGrp="1"/>
          </p:cNvSpPr>
          <p:nvPr>
            <p:ph type="title"/>
          </p:nvPr>
        </p:nvSpPr>
        <p:spPr/>
        <p:txBody>
          <a:bodyPr>
            <a:normAutofit/>
          </a:bodyPr>
          <a:lstStyle/>
          <a:p>
            <a:r>
              <a:rPr lang="en-US">
                <a:latin typeface="Georgia"/>
              </a:rPr>
              <a:t>Urine Drug Testing – Result Interpretation</a:t>
            </a:r>
            <a:r>
              <a:rPr lang="en-US" b="0" baseline="30000">
                <a:latin typeface="Georgia"/>
              </a:rPr>
              <a:t>53</a:t>
            </a:r>
            <a:endParaRPr lang="en-US" b="0" baseline="30000"/>
          </a:p>
        </p:txBody>
      </p:sp>
      <p:sp>
        <p:nvSpPr>
          <p:cNvPr id="5" name="TextBox 4">
            <a:extLst>
              <a:ext uri="{FF2B5EF4-FFF2-40B4-BE49-F238E27FC236}">
                <a16:creationId xmlns:a16="http://schemas.microsoft.com/office/drawing/2014/main" id="{A8B3C2A2-8A4F-31B6-A220-EF7A5E60381A}"/>
              </a:ext>
            </a:extLst>
          </p:cNvPr>
          <p:cNvSpPr txBox="1"/>
          <p:nvPr/>
        </p:nvSpPr>
        <p:spPr>
          <a:xfrm>
            <a:off x="1111488" y="1677846"/>
            <a:ext cx="9425352" cy="40934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000"/>
              <a:t>Think about your pre-test probability and the likelihood of a positive or negative test?</a:t>
            </a:r>
          </a:p>
          <a:p>
            <a:pPr marL="285750" indent="-285750">
              <a:buFont typeface="Arial"/>
              <a:buChar char="•"/>
            </a:pPr>
            <a:endParaRPr lang="en-US" sz="2000"/>
          </a:p>
          <a:p>
            <a:pPr marL="285750" indent="-285750">
              <a:buFont typeface="Arial"/>
              <a:buChar char="•"/>
            </a:pPr>
            <a:r>
              <a:rPr lang="en-US" sz="2000"/>
              <a:t>Review the PDMP and medication list again—is there anything else that can be affecting results?</a:t>
            </a:r>
          </a:p>
          <a:p>
            <a:pPr marL="285750" indent="-285750">
              <a:buFont typeface="Arial"/>
              <a:buChar char="•"/>
            </a:pPr>
            <a:endParaRPr lang="en-US" sz="2000"/>
          </a:p>
          <a:p>
            <a:pPr marL="285750" indent="-285750">
              <a:buFont typeface="Arial"/>
              <a:buChar char="•"/>
            </a:pPr>
            <a:r>
              <a:rPr lang="en-US" sz="2000"/>
              <a:t>Review the type of UDS</a:t>
            </a:r>
          </a:p>
          <a:p>
            <a:pPr marL="285750" indent="-285750">
              <a:buFont typeface="Arial"/>
              <a:buChar char="•"/>
            </a:pPr>
            <a:endParaRPr lang="en-US" sz="2000"/>
          </a:p>
          <a:p>
            <a:pPr marL="285750" indent="-285750">
              <a:buFont typeface="Arial"/>
              <a:buChar char="•"/>
            </a:pPr>
            <a:r>
              <a:rPr lang="en-US" sz="2000"/>
              <a:t>Call the toxicologist from the lab or company (if a send out test)</a:t>
            </a:r>
          </a:p>
          <a:p>
            <a:pPr marL="285750" indent="-285750">
              <a:buFont typeface="Arial"/>
              <a:buChar char="•"/>
            </a:pPr>
            <a:endParaRPr lang="en-US" sz="2000">
              <a:solidFill>
                <a:srgbClr val="000000"/>
              </a:solidFill>
              <a:latin typeface="Century Gothic"/>
              <a:ea typeface="Roboto"/>
              <a:cs typeface="Roboto"/>
            </a:endParaRPr>
          </a:p>
          <a:p>
            <a:pPr marL="285750" indent="-285750">
              <a:buFont typeface="Arial"/>
              <a:buChar char="•"/>
            </a:pPr>
            <a:r>
              <a:rPr lang="en-US" sz="2000">
                <a:solidFill>
                  <a:srgbClr val="333333"/>
                </a:solidFill>
                <a:latin typeface="Century Gothic"/>
                <a:ea typeface="Roboto"/>
                <a:cs typeface="Roboto"/>
              </a:rPr>
              <a:t>Specimen validity testing involves making sure a UDT is valid, and this can be done through many mechanisms (e.g. temperature strip, urine creatinine, urine pH, and specific gravity). Call the lab. </a:t>
            </a:r>
            <a:endParaRPr lang="en-US" sz="2000">
              <a:latin typeface="Century Gothic"/>
            </a:endParaRPr>
          </a:p>
        </p:txBody>
      </p:sp>
      <p:sp>
        <p:nvSpPr>
          <p:cNvPr id="8" name="Star: 5 Points 7">
            <a:extLst>
              <a:ext uri="{FF2B5EF4-FFF2-40B4-BE49-F238E27FC236}">
                <a16:creationId xmlns:a16="http://schemas.microsoft.com/office/drawing/2014/main" id="{ABE1F57E-842A-A3BA-2E3F-36B5B1BD8FE3}"/>
              </a:ext>
            </a:extLst>
          </p:cNvPr>
          <p:cNvSpPr/>
          <p:nvPr/>
        </p:nvSpPr>
        <p:spPr>
          <a:xfrm>
            <a:off x="192276" y="115899"/>
            <a:ext cx="914400" cy="91440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78264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7F76A-D0F4-E738-0993-F2EE2962C27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5527BE-E72E-6CD8-FC1D-EA272ABA424F}"/>
              </a:ext>
            </a:extLst>
          </p:cNvPr>
          <p:cNvSpPr>
            <a:spLocks noGrp="1"/>
          </p:cNvSpPr>
          <p:nvPr>
            <p:ph idx="1"/>
          </p:nvPr>
        </p:nvSpPr>
        <p:spPr/>
        <p:txBody>
          <a:bodyPr vert="horz" lIns="91440" tIns="45720" rIns="91440" bIns="45720" rtlCol="0" anchor="t">
            <a:normAutofit/>
          </a:bodyPr>
          <a:lstStyle/>
          <a:p>
            <a:endParaRPr lang="en-US"/>
          </a:p>
          <a:p>
            <a:endParaRPr lang="en-US"/>
          </a:p>
        </p:txBody>
      </p:sp>
      <p:sp>
        <p:nvSpPr>
          <p:cNvPr id="2" name="Title 1">
            <a:extLst>
              <a:ext uri="{FF2B5EF4-FFF2-40B4-BE49-F238E27FC236}">
                <a16:creationId xmlns:a16="http://schemas.microsoft.com/office/drawing/2014/main" id="{44FE30A1-9E12-842E-0D02-451B8AE22E2A}"/>
              </a:ext>
            </a:extLst>
          </p:cNvPr>
          <p:cNvSpPr>
            <a:spLocks noGrp="1"/>
          </p:cNvSpPr>
          <p:nvPr>
            <p:ph type="title"/>
          </p:nvPr>
        </p:nvSpPr>
        <p:spPr/>
        <p:txBody>
          <a:bodyPr>
            <a:normAutofit/>
          </a:bodyPr>
          <a:lstStyle/>
          <a:p>
            <a:r>
              <a:rPr lang="en-US">
                <a:latin typeface="Georgia"/>
              </a:rPr>
              <a:t>Urine Drug Testing – Result Interpretation</a:t>
            </a:r>
            <a:r>
              <a:rPr lang="en-US" b="0" baseline="30000">
                <a:latin typeface="Georgia"/>
              </a:rPr>
              <a:t>53</a:t>
            </a:r>
            <a:endParaRPr lang="en-US" b="0" baseline="30000"/>
          </a:p>
        </p:txBody>
      </p:sp>
      <p:sp>
        <p:nvSpPr>
          <p:cNvPr id="5" name="TextBox 4">
            <a:extLst>
              <a:ext uri="{FF2B5EF4-FFF2-40B4-BE49-F238E27FC236}">
                <a16:creationId xmlns:a16="http://schemas.microsoft.com/office/drawing/2014/main" id="{3097F083-4862-91C6-A9D6-3C2868288324}"/>
              </a:ext>
            </a:extLst>
          </p:cNvPr>
          <p:cNvSpPr txBox="1"/>
          <p:nvPr/>
        </p:nvSpPr>
        <p:spPr>
          <a:xfrm>
            <a:off x="1111488" y="1677846"/>
            <a:ext cx="9425352" cy="40421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u="sng"/>
              <a:t>Result Interpretation Pearls on UDT</a:t>
            </a:r>
          </a:p>
          <a:p>
            <a:endParaRPr lang="en-US" sz="1600" b="1" u="sng"/>
          </a:p>
          <a:p>
            <a:pPr marL="742950" lvl="1" indent="-285750">
              <a:buFont typeface="Arial"/>
              <a:buChar char="•"/>
            </a:pPr>
            <a:r>
              <a:rPr lang="en-US" sz="1600"/>
              <a:t>Regular, heavy use of</a:t>
            </a:r>
            <a:r>
              <a:rPr lang="en-US" sz="1600" b="1"/>
              <a:t> fentanyl</a:t>
            </a:r>
            <a:r>
              <a:rPr lang="en-US" sz="1600"/>
              <a:t> can stay in the system for weeks from last use due to high lipophilicity</a:t>
            </a:r>
            <a:r>
              <a:rPr lang="en-US" sz="1600">
                <a:solidFill>
                  <a:srgbClr val="000000"/>
                </a:solidFill>
                <a:latin typeface="Century Gothic"/>
                <a:ea typeface="Roboto"/>
                <a:cs typeface="Roboto"/>
              </a:rPr>
              <a:t> </a:t>
            </a:r>
          </a:p>
          <a:p>
            <a:pPr marL="742950" lvl="1" indent="-285750">
              <a:buFont typeface="Arial"/>
              <a:buChar char="•"/>
            </a:pPr>
            <a:endParaRPr lang="en-US" sz="1600"/>
          </a:p>
          <a:p>
            <a:pPr marL="742950" lvl="1" indent="-285750">
              <a:buFont typeface="Arial"/>
              <a:buChar char="•"/>
            </a:pPr>
            <a:r>
              <a:rPr lang="en-US" sz="1600" b="1"/>
              <a:t>+THC </a:t>
            </a:r>
            <a:r>
              <a:rPr lang="en-US" sz="1600"/>
              <a:t>can stay in the system for a long time (weeks-months) from last use with regular or heavy use. THC/Creatinine ratios can help track downward trends</a:t>
            </a:r>
            <a:endParaRPr lang="en-US" sz="1600">
              <a:latin typeface="Century Gothic"/>
              <a:ea typeface="Roboto"/>
              <a:cs typeface="Roboto"/>
            </a:endParaRPr>
          </a:p>
          <a:p>
            <a:pPr marL="742950" indent="-285750">
              <a:spcAft>
                <a:spcPts val="1000"/>
              </a:spcAft>
              <a:buFont typeface="Arial"/>
              <a:buChar char="•"/>
            </a:pPr>
            <a:endParaRPr lang="en-US" sz="1600" b="1">
              <a:latin typeface="Century Gothic"/>
              <a:ea typeface="Roboto"/>
              <a:cs typeface="Roboto"/>
            </a:endParaRPr>
          </a:p>
          <a:p>
            <a:pPr marL="742950" indent="-285750">
              <a:spcAft>
                <a:spcPts val="1000"/>
              </a:spcAft>
              <a:buFont typeface="Arial"/>
              <a:buChar char="•"/>
            </a:pPr>
            <a:r>
              <a:rPr lang="en-US" sz="1600" b="1">
                <a:latin typeface="Century Gothic"/>
                <a:ea typeface="Roboto"/>
                <a:cs typeface="Roboto"/>
              </a:rPr>
              <a:t>+ (Synthetic) opi</a:t>
            </a:r>
            <a:r>
              <a:rPr lang="en-US" sz="1600" b="1" u="sng">
                <a:latin typeface="Century Gothic"/>
                <a:ea typeface="Roboto"/>
                <a:cs typeface="Roboto"/>
              </a:rPr>
              <a:t>oids</a:t>
            </a:r>
            <a:r>
              <a:rPr lang="en-US" sz="1600" b="1">
                <a:latin typeface="Century Gothic"/>
                <a:ea typeface="Roboto"/>
                <a:cs typeface="Roboto"/>
              </a:rPr>
              <a:t>:</a:t>
            </a:r>
            <a:r>
              <a:rPr lang="en-US" sz="1600">
                <a:latin typeface="Century Gothic"/>
                <a:ea typeface="Roboto"/>
                <a:cs typeface="Roboto"/>
              </a:rPr>
              <a:t> Institutional dependent, often include oxycodone and methadone</a:t>
            </a:r>
          </a:p>
          <a:p>
            <a:pPr marL="742950" lvl="1" indent="-285750">
              <a:buFont typeface="Arial,Sans-Serif"/>
              <a:buChar char="•"/>
            </a:pPr>
            <a:r>
              <a:rPr lang="en-US" sz="1600">
                <a:ea typeface="Roboto"/>
                <a:cs typeface="Roboto"/>
              </a:rPr>
              <a:t>+ </a:t>
            </a:r>
            <a:r>
              <a:rPr lang="en-US" sz="1600" b="1">
                <a:solidFill>
                  <a:srgbClr val="333333"/>
                </a:solidFill>
                <a:ea typeface="Roboto"/>
                <a:cs typeface="Roboto"/>
              </a:rPr>
              <a:t>Amphetamine </a:t>
            </a:r>
            <a:r>
              <a:rPr lang="en-US" sz="1600">
                <a:solidFill>
                  <a:srgbClr val="333333"/>
                </a:solidFill>
                <a:ea typeface="Roboto"/>
                <a:cs typeface="Roboto"/>
              </a:rPr>
              <a:t>prone to false positives caused by many common medications (e.g. bupropion, pseudoephedrine)</a:t>
            </a:r>
          </a:p>
          <a:p>
            <a:pPr marL="742950" lvl="1" indent="-285750">
              <a:buFont typeface="Arial,Sans-Serif"/>
              <a:buChar char="•"/>
            </a:pPr>
            <a:endParaRPr lang="en-US" sz="1600">
              <a:solidFill>
                <a:srgbClr val="333333"/>
              </a:solidFill>
              <a:ea typeface="Roboto"/>
              <a:cs typeface="Roboto"/>
            </a:endParaRPr>
          </a:p>
          <a:p>
            <a:pPr marL="742950" indent="-285750">
              <a:spcAft>
                <a:spcPts val="1000"/>
              </a:spcAft>
              <a:buFont typeface="Arial,Sans-Serif"/>
              <a:buChar char="•"/>
            </a:pPr>
            <a:r>
              <a:rPr lang="en-US" sz="1600" b="1">
                <a:solidFill>
                  <a:srgbClr val="333333"/>
                </a:solidFill>
                <a:ea typeface="Roboto"/>
                <a:cs typeface="Roboto"/>
              </a:rPr>
              <a:t>+Opiate</a:t>
            </a:r>
            <a:r>
              <a:rPr lang="en-US" sz="1600">
                <a:solidFill>
                  <a:srgbClr val="333333"/>
                </a:solidFill>
                <a:ea typeface="Roboto"/>
                <a:cs typeface="Roboto"/>
              </a:rPr>
              <a:t> may mean exposure to codeine, morphine heroin, or be a false positive</a:t>
            </a:r>
            <a:r>
              <a:rPr lang="en-US" sz="1600">
                <a:ea typeface="Roboto"/>
                <a:cs typeface="Roboto"/>
              </a:rPr>
              <a:t> (hydrocodone or hydromorphone may cross-react with a screening test)</a:t>
            </a:r>
            <a:endParaRPr lang="en-US"/>
          </a:p>
        </p:txBody>
      </p:sp>
      <p:sp>
        <p:nvSpPr>
          <p:cNvPr id="8" name="Star: 5 Points 7">
            <a:extLst>
              <a:ext uri="{FF2B5EF4-FFF2-40B4-BE49-F238E27FC236}">
                <a16:creationId xmlns:a16="http://schemas.microsoft.com/office/drawing/2014/main" id="{0F75237A-D222-4159-FE0C-985C5E6BD4BE}"/>
              </a:ext>
            </a:extLst>
          </p:cNvPr>
          <p:cNvSpPr/>
          <p:nvPr/>
        </p:nvSpPr>
        <p:spPr>
          <a:xfrm>
            <a:off x="192276" y="-1332"/>
            <a:ext cx="914400" cy="91440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73142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B3D42-0E21-5722-4DE1-2705094BC1F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BD6A8AC-622E-321C-44C8-36AAE9E653FC}"/>
              </a:ext>
            </a:extLst>
          </p:cNvPr>
          <p:cNvSpPr>
            <a:spLocks noGrp="1"/>
          </p:cNvSpPr>
          <p:nvPr>
            <p:ph idx="1"/>
          </p:nvPr>
        </p:nvSpPr>
        <p:spPr/>
        <p:txBody>
          <a:bodyPr vert="horz" lIns="91440" tIns="45720" rIns="91440" bIns="45720" rtlCol="0" anchor="t">
            <a:normAutofit/>
          </a:bodyPr>
          <a:lstStyle/>
          <a:p>
            <a:endParaRPr lang="en-US"/>
          </a:p>
          <a:p>
            <a:endParaRPr lang="en-US"/>
          </a:p>
        </p:txBody>
      </p:sp>
      <p:sp>
        <p:nvSpPr>
          <p:cNvPr id="2" name="Title 1">
            <a:extLst>
              <a:ext uri="{FF2B5EF4-FFF2-40B4-BE49-F238E27FC236}">
                <a16:creationId xmlns:a16="http://schemas.microsoft.com/office/drawing/2014/main" id="{E5001F48-C766-46BC-F3CC-2FD47D67DEFF}"/>
              </a:ext>
            </a:extLst>
          </p:cNvPr>
          <p:cNvSpPr>
            <a:spLocks noGrp="1"/>
          </p:cNvSpPr>
          <p:nvPr>
            <p:ph type="title"/>
          </p:nvPr>
        </p:nvSpPr>
        <p:spPr/>
        <p:txBody>
          <a:bodyPr>
            <a:normAutofit/>
          </a:bodyPr>
          <a:lstStyle/>
          <a:p>
            <a:r>
              <a:rPr lang="en-US">
                <a:latin typeface="Georgia"/>
              </a:rPr>
              <a:t>Urine Drug Testing – Result Interpretation</a:t>
            </a:r>
            <a:r>
              <a:rPr lang="en-US" b="0" baseline="30000">
                <a:latin typeface="Georgia"/>
              </a:rPr>
              <a:t>53</a:t>
            </a:r>
            <a:endParaRPr lang="en-US" b="0" baseline="30000"/>
          </a:p>
        </p:txBody>
      </p:sp>
      <p:sp>
        <p:nvSpPr>
          <p:cNvPr id="5" name="TextBox 4">
            <a:extLst>
              <a:ext uri="{FF2B5EF4-FFF2-40B4-BE49-F238E27FC236}">
                <a16:creationId xmlns:a16="http://schemas.microsoft.com/office/drawing/2014/main" id="{EBD7FF6F-9053-07FC-85FA-0DE0E8DF819C}"/>
              </a:ext>
            </a:extLst>
          </p:cNvPr>
          <p:cNvSpPr txBox="1"/>
          <p:nvPr/>
        </p:nvSpPr>
        <p:spPr>
          <a:xfrm>
            <a:off x="1111488" y="1677846"/>
            <a:ext cx="9425352"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u="sng"/>
              <a:t>Result Interpretation Pearls on UDT</a:t>
            </a:r>
          </a:p>
          <a:p>
            <a:pPr marL="742950" lvl="1" indent="-285750">
              <a:buFont typeface="Arial"/>
              <a:buChar char="•"/>
            </a:pPr>
            <a:r>
              <a:rPr lang="en-US">
                <a:solidFill>
                  <a:srgbClr val="000000"/>
                </a:solidFill>
                <a:latin typeface="Century Gothic"/>
                <a:ea typeface="Roboto"/>
                <a:cs typeface="Roboto"/>
              </a:rPr>
              <a:t>False positive</a:t>
            </a:r>
            <a:r>
              <a:rPr lang="en-US" b="1">
                <a:solidFill>
                  <a:srgbClr val="000000"/>
                </a:solidFill>
                <a:latin typeface="Century Gothic"/>
                <a:ea typeface="Roboto"/>
                <a:cs typeface="Roboto"/>
              </a:rPr>
              <a:t> oxycodone</a:t>
            </a:r>
            <a:r>
              <a:rPr lang="en-US">
                <a:solidFill>
                  <a:srgbClr val="000000"/>
                </a:solidFill>
                <a:latin typeface="Century Gothic"/>
                <a:ea typeface="Roboto"/>
                <a:cs typeface="Roboto"/>
              </a:rPr>
              <a:t> may be from naloxone and naltrexone</a:t>
            </a:r>
            <a:endParaRPr lang="en-US"/>
          </a:p>
          <a:p>
            <a:pPr marL="742950" lvl="1" indent="-285750">
              <a:buFont typeface="Arial"/>
              <a:buChar char="•"/>
            </a:pPr>
            <a:endParaRPr lang="en-US"/>
          </a:p>
          <a:p>
            <a:pPr marL="742950" lvl="1" indent="-285750">
              <a:buFont typeface="Arial"/>
              <a:buChar char="•"/>
            </a:pPr>
            <a:r>
              <a:rPr lang="en-US">
                <a:solidFill>
                  <a:srgbClr val="333333"/>
                </a:solidFill>
                <a:latin typeface="Century Gothic"/>
                <a:ea typeface="Roboto"/>
                <a:cs typeface="Roboto"/>
              </a:rPr>
              <a:t>False positive </a:t>
            </a:r>
            <a:r>
              <a:rPr lang="en-US" b="1">
                <a:solidFill>
                  <a:srgbClr val="333333"/>
                </a:solidFill>
                <a:latin typeface="Century Gothic"/>
                <a:ea typeface="Roboto"/>
                <a:cs typeface="Roboto"/>
              </a:rPr>
              <a:t>amphetamine</a:t>
            </a:r>
            <a:r>
              <a:rPr lang="en-US">
                <a:solidFill>
                  <a:srgbClr val="333333"/>
                </a:solidFill>
                <a:latin typeface="Century Gothic"/>
                <a:ea typeface="Roboto"/>
                <a:cs typeface="Roboto"/>
              </a:rPr>
              <a:t> may be from bupropion, pseudoephedrine (decongestant), OTC Vick’s decongestant (has L-amphetamine, technically a true positive) </a:t>
            </a:r>
          </a:p>
          <a:p>
            <a:pPr marL="742950" lvl="1" indent="-285750">
              <a:buFont typeface="Arial"/>
              <a:buChar char="•"/>
            </a:pPr>
            <a:endParaRPr lang="en-US">
              <a:solidFill>
                <a:srgbClr val="333333"/>
              </a:solidFill>
              <a:latin typeface="Century Gothic"/>
              <a:ea typeface="Roboto"/>
              <a:cs typeface="Roboto"/>
            </a:endParaRPr>
          </a:p>
          <a:p>
            <a:pPr marL="742950" lvl="1" indent="-285750">
              <a:buFont typeface="Arial"/>
              <a:buChar char="•"/>
            </a:pPr>
            <a:r>
              <a:rPr lang="en-US">
                <a:solidFill>
                  <a:srgbClr val="333333"/>
                </a:solidFill>
                <a:latin typeface="Century Gothic"/>
                <a:ea typeface="Roboto"/>
                <a:cs typeface="Roboto"/>
              </a:rPr>
              <a:t>Common medications that can cause false positive </a:t>
            </a:r>
            <a:r>
              <a:rPr lang="en-US" b="1">
                <a:solidFill>
                  <a:srgbClr val="333333"/>
                </a:solidFill>
                <a:latin typeface="Century Gothic"/>
                <a:ea typeface="Roboto"/>
                <a:cs typeface="Roboto"/>
              </a:rPr>
              <a:t>phencyclidine (PCP)</a:t>
            </a:r>
            <a:r>
              <a:rPr lang="en-US">
                <a:solidFill>
                  <a:srgbClr val="333333"/>
                </a:solidFill>
                <a:latin typeface="Century Gothic"/>
                <a:ea typeface="Roboto"/>
                <a:cs typeface="Roboto"/>
              </a:rPr>
              <a:t> may be from dextromethorphan, carbamazepine, tricyclic antidepressants (TCAs), and venlafaxine</a:t>
            </a:r>
          </a:p>
          <a:p>
            <a:pPr lvl="1"/>
            <a:endParaRPr lang="en-US">
              <a:solidFill>
                <a:srgbClr val="333333"/>
              </a:solidFill>
              <a:latin typeface="Century Gothic"/>
              <a:ea typeface="Roboto"/>
              <a:cs typeface="Roboto"/>
            </a:endParaRPr>
          </a:p>
          <a:p>
            <a:pPr marL="742950" lvl="1" indent="-285750">
              <a:buFont typeface="Arial"/>
              <a:buChar char="•"/>
            </a:pPr>
            <a:r>
              <a:rPr lang="en-US">
                <a:latin typeface="Century Gothic"/>
                <a:ea typeface="Roboto"/>
                <a:cs typeface="Roboto"/>
              </a:rPr>
              <a:t>False positive </a:t>
            </a:r>
            <a:r>
              <a:rPr lang="en-US" b="1">
                <a:latin typeface="Century Gothic"/>
                <a:ea typeface="Roboto"/>
                <a:cs typeface="Roboto"/>
              </a:rPr>
              <a:t>fentanyl</a:t>
            </a:r>
            <a:r>
              <a:rPr lang="en-US">
                <a:latin typeface="Century Gothic"/>
                <a:ea typeface="Roboto"/>
                <a:cs typeface="Roboto"/>
              </a:rPr>
              <a:t> may be from risperidone, trazodone, labetalol, and ziprasidone</a:t>
            </a:r>
            <a:r>
              <a:rPr lang="en-US" sz="1600">
                <a:latin typeface="Century Gothic"/>
                <a:ea typeface="Roboto"/>
                <a:cs typeface="Roboto"/>
              </a:rPr>
              <a:t> </a:t>
            </a:r>
          </a:p>
        </p:txBody>
      </p:sp>
      <p:sp>
        <p:nvSpPr>
          <p:cNvPr id="8" name="Star: 5 Points 7">
            <a:extLst>
              <a:ext uri="{FF2B5EF4-FFF2-40B4-BE49-F238E27FC236}">
                <a16:creationId xmlns:a16="http://schemas.microsoft.com/office/drawing/2014/main" id="{9F7B4E1C-7AF8-A8DD-1B91-B43EA77C2E4F}"/>
              </a:ext>
            </a:extLst>
          </p:cNvPr>
          <p:cNvSpPr/>
          <p:nvPr/>
        </p:nvSpPr>
        <p:spPr>
          <a:xfrm>
            <a:off x="192276" y="-1332"/>
            <a:ext cx="914400" cy="91440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05944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80E91-0EFF-2CCE-B10C-FA76AC5B39E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000007B-1F12-EDD2-CC1E-DCE67F4BA0FC}"/>
              </a:ext>
            </a:extLst>
          </p:cNvPr>
          <p:cNvSpPr>
            <a:spLocks noGrp="1"/>
          </p:cNvSpPr>
          <p:nvPr>
            <p:ph idx="1"/>
          </p:nvPr>
        </p:nvSpPr>
        <p:spPr/>
        <p:txBody>
          <a:bodyPr vert="horz" lIns="91440" tIns="45720" rIns="91440" bIns="45720" rtlCol="0" anchor="t">
            <a:normAutofit/>
          </a:bodyPr>
          <a:lstStyle/>
          <a:p>
            <a:endParaRPr lang="en-US"/>
          </a:p>
          <a:p>
            <a:endParaRPr lang="en-US"/>
          </a:p>
        </p:txBody>
      </p:sp>
      <p:sp>
        <p:nvSpPr>
          <p:cNvPr id="5" name="TextBox 4">
            <a:extLst>
              <a:ext uri="{FF2B5EF4-FFF2-40B4-BE49-F238E27FC236}">
                <a16:creationId xmlns:a16="http://schemas.microsoft.com/office/drawing/2014/main" id="{89E3E311-0585-D323-02BB-7C1C04C90B81}"/>
              </a:ext>
            </a:extLst>
          </p:cNvPr>
          <p:cNvSpPr txBox="1"/>
          <p:nvPr/>
        </p:nvSpPr>
        <p:spPr>
          <a:xfrm>
            <a:off x="837950" y="730229"/>
            <a:ext cx="3246315" cy="6653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000"/>
              </a:spcAft>
            </a:pPr>
            <a:r>
              <a:rPr lang="en-US" sz="1600" b="1" u="sng">
                <a:solidFill>
                  <a:srgbClr val="333333"/>
                </a:solidFill>
              </a:rPr>
              <a:t>Result Interpretation Pearls on UDT</a:t>
            </a:r>
            <a:endParaRPr lang="en-US" sz="1600"/>
          </a:p>
          <a:p>
            <a:pPr>
              <a:buFont typeface="Arial"/>
              <a:buChar char="•"/>
            </a:pPr>
            <a:r>
              <a:rPr lang="en-US" sz="1600" b="1">
                <a:solidFill>
                  <a:srgbClr val="333333"/>
                </a:solidFill>
                <a:latin typeface="Roboto"/>
                <a:ea typeface="Roboto"/>
                <a:cs typeface="Roboto"/>
              </a:rPr>
              <a:t> +Benzodiazepines</a:t>
            </a:r>
            <a:endParaRPr lang="en-US" sz="1600">
              <a:solidFill>
                <a:srgbClr val="000000"/>
              </a:solidFill>
              <a:latin typeface="Century Gothic" panose="020F0302020204030204"/>
              <a:ea typeface="Roboto"/>
              <a:cs typeface="Roboto"/>
            </a:endParaRPr>
          </a:p>
          <a:p>
            <a:pPr>
              <a:buFont typeface="Arial"/>
              <a:buChar char="•"/>
            </a:pPr>
            <a:endParaRPr lang="en-US" sz="1600" b="1">
              <a:solidFill>
                <a:srgbClr val="333333"/>
              </a:solidFill>
              <a:latin typeface="Roboto"/>
              <a:ea typeface="Roboto"/>
              <a:cs typeface="Roboto"/>
            </a:endParaRPr>
          </a:p>
          <a:p>
            <a:pPr lvl="1">
              <a:buFont typeface="Courier New"/>
              <a:buChar char="o"/>
            </a:pPr>
            <a:r>
              <a:rPr lang="en-US" sz="1600">
                <a:solidFill>
                  <a:srgbClr val="333333"/>
                </a:solidFill>
                <a:latin typeface="Roboto"/>
                <a:ea typeface="Roboto"/>
                <a:cs typeface="Roboto"/>
              </a:rPr>
              <a:t> Most UDT target metabolite oxazepam</a:t>
            </a:r>
          </a:p>
          <a:p>
            <a:pPr lvl="1">
              <a:buFont typeface="Courier New"/>
              <a:buChar char="o"/>
            </a:pPr>
            <a:endParaRPr lang="en-US" sz="1600">
              <a:solidFill>
                <a:srgbClr val="333333"/>
              </a:solidFill>
              <a:latin typeface="Roboto"/>
              <a:ea typeface="Roboto"/>
              <a:cs typeface="Roboto"/>
            </a:endParaRPr>
          </a:p>
          <a:p>
            <a:pPr lvl="1">
              <a:buFont typeface="Courier New"/>
              <a:buChar char="o"/>
            </a:pPr>
            <a:r>
              <a:rPr lang="en-US" sz="1600">
                <a:solidFill>
                  <a:srgbClr val="333333"/>
                </a:solidFill>
                <a:latin typeface="Roboto"/>
                <a:ea typeface="Roboto"/>
                <a:cs typeface="Roboto"/>
              </a:rPr>
              <a:t>Clonazepam is not likely to cross-react with oxazepam and is often not detected</a:t>
            </a:r>
            <a:endParaRPr lang="en-US" sz="1600">
              <a:solidFill>
                <a:srgbClr val="000000"/>
              </a:solidFill>
              <a:latin typeface="Century Gothic" panose="020F0302020204030204"/>
              <a:ea typeface="Roboto"/>
              <a:cs typeface="Roboto"/>
            </a:endParaRPr>
          </a:p>
          <a:p>
            <a:pPr lvl="1">
              <a:buFont typeface="Courier New"/>
              <a:buChar char="o"/>
            </a:pPr>
            <a:endParaRPr lang="en-US" sz="1600">
              <a:solidFill>
                <a:srgbClr val="333333"/>
              </a:solidFill>
              <a:latin typeface="Roboto"/>
              <a:ea typeface="Roboto"/>
              <a:cs typeface="Roboto"/>
            </a:endParaRPr>
          </a:p>
          <a:p>
            <a:pPr lvl="1">
              <a:buFont typeface="Courier New"/>
              <a:buChar char="o"/>
            </a:pPr>
            <a:r>
              <a:rPr lang="en-US" sz="1600">
                <a:solidFill>
                  <a:srgbClr val="333333"/>
                </a:solidFill>
                <a:latin typeface="Roboto"/>
                <a:ea typeface="Roboto"/>
                <a:cs typeface="Roboto"/>
              </a:rPr>
              <a:t> Some benzos still will cross-react with the oxazepam screening assay</a:t>
            </a:r>
            <a:endParaRPr lang="en-US" sz="1600">
              <a:solidFill>
                <a:srgbClr val="000000"/>
              </a:solidFill>
              <a:latin typeface="Century Gothic" panose="020F0302020204030204"/>
              <a:ea typeface="Roboto"/>
              <a:cs typeface="Roboto"/>
            </a:endParaRPr>
          </a:p>
          <a:p>
            <a:pPr lvl="1">
              <a:buFont typeface="Courier New"/>
              <a:buChar char="o"/>
            </a:pPr>
            <a:endParaRPr lang="en-US" sz="1600">
              <a:solidFill>
                <a:srgbClr val="333333"/>
              </a:solidFill>
              <a:latin typeface="Roboto"/>
              <a:ea typeface="Roboto"/>
              <a:cs typeface="Roboto"/>
            </a:endParaRPr>
          </a:p>
          <a:p>
            <a:pPr lvl="1">
              <a:buFont typeface="Courier New"/>
              <a:buChar char="o"/>
            </a:pPr>
            <a:r>
              <a:rPr lang="en-US" sz="1600">
                <a:solidFill>
                  <a:srgbClr val="333333"/>
                </a:solidFill>
                <a:latin typeface="Roboto"/>
                <a:ea typeface="Roboto"/>
                <a:cs typeface="Roboto"/>
              </a:rPr>
              <a:t> Many designer benzos may not be detected on UDT</a:t>
            </a:r>
            <a:endParaRPr lang="en-US" sz="1600">
              <a:solidFill>
                <a:srgbClr val="000000"/>
              </a:solidFill>
              <a:latin typeface="Century Gothic" panose="020F0302020204030204"/>
              <a:ea typeface="Roboto"/>
              <a:cs typeface="Roboto"/>
            </a:endParaRPr>
          </a:p>
          <a:p>
            <a:pPr lvl="1">
              <a:buFont typeface="Courier New"/>
              <a:buChar char="o"/>
            </a:pPr>
            <a:endParaRPr lang="en-US" sz="1600">
              <a:solidFill>
                <a:srgbClr val="333333"/>
              </a:solidFill>
              <a:latin typeface="Roboto"/>
              <a:ea typeface="Roboto"/>
              <a:cs typeface="Roboto"/>
            </a:endParaRPr>
          </a:p>
          <a:p>
            <a:pPr lvl="1">
              <a:buFont typeface="Courier New"/>
              <a:buChar char="o"/>
            </a:pPr>
            <a:r>
              <a:rPr lang="en-US" sz="1600">
                <a:solidFill>
                  <a:srgbClr val="333333"/>
                </a:solidFill>
                <a:latin typeface="Roboto"/>
                <a:ea typeface="Roboto"/>
                <a:cs typeface="Roboto"/>
              </a:rPr>
              <a:t>Sertraline is a common cause of false positives on EDT</a:t>
            </a:r>
            <a:endParaRPr lang="en-US" sz="1600">
              <a:solidFill>
                <a:srgbClr val="000000"/>
              </a:solidFill>
              <a:latin typeface="Century Gothic" panose="020F0302020204030204"/>
              <a:ea typeface="Roboto"/>
              <a:cs typeface="Roboto"/>
            </a:endParaRPr>
          </a:p>
          <a:p>
            <a:pPr lvl="1">
              <a:buFont typeface="Courier New"/>
              <a:buChar char="o"/>
            </a:pPr>
            <a:endParaRPr lang="en-US" sz="1600">
              <a:solidFill>
                <a:srgbClr val="333333"/>
              </a:solidFill>
              <a:latin typeface="Roboto"/>
              <a:ea typeface="Roboto"/>
              <a:cs typeface="Roboto"/>
            </a:endParaRPr>
          </a:p>
          <a:p>
            <a:pPr lvl="1">
              <a:buFont typeface="Courier New"/>
              <a:buChar char="o"/>
            </a:pPr>
            <a:r>
              <a:rPr lang="en-US" sz="1600">
                <a:latin typeface="Roboto"/>
                <a:ea typeface="Roboto"/>
                <a:cs typeface="Roboto"/>
                <a:hlinkClick r:id="rId3">
                  <a:extLst>
                    <a:ext uri="{A12FA001-AC4F-418D-AE19-62706E023703}">
                      <ahyp:hlinkClr xmlns:ahyp="http://schemas.microsoft.com/office/drawing/2018/hyperlinkcolor" val="tx"/>
                    </a:ext>
                  </a:extLst>
                </a:hlinkClick>
              </a:rPr>
              <a:t>Think about benzo metabolism </a:t>
            </a:r>
            <a:r>
              <a:rPr lang="en-US" sz="1600">
                <a:solidFill>
                  <a:srgbClr val="000000"/>
                </a:solidFill>
                <a:latin typeface="Century Gothic"/>
                <a:ea typeface="Roboto"/>
                <a:cs typeface="Roboto"/>
              </a:rPr>
              <a:t>--&gt; </a:t>
            </a:r>
            <a:endParaRPr lang="en-US" sz="1600">
              <a:solidFill>
                <a:srgbClr val="000000"/>
              </a:solidFill>
              <a:latin typeface="Century Gothic" panose="020F0302020204030204"/>
              <a:ea typeface="Roboto"/>
              <a:cs typeface="Roboto"/>
              <a:hlinkClick r:id="" action="ppaction://noaction">
                <a:extLst>
                  <a:ext uri="{A12FA001-AC4F-418D-AE19-62706E023703}">
                    <ahyp:hlinkClr xmlns:ahyp="http://schemas.microsoft.com/office/drawing/2018/hyperlinkcolor" val="tx"/>
                  </a:ext>
                </a:extLst>
              </a:hlinkClick>
            </a:endParaRPr>
          </a:p>
          <a:p>
            <a:pPr lvl="1"/>
            <a:endParaRPr lang="en-US" sz="1600" b="1">
              <a:solidFill>
                <a:srgbClr val="333333"/>
              </a:solidFill>
              <a:latin typeface="Roboto"/>
              <a:ea typeface="Roboto"/>
              <a:cs typeface="Roboto"/>
            </a:endParaRPr>
          </a:p>
          <a:p>
            <a:pPr>
              <a:buFont typeface="Arial"/>
              <a:buChar char="•"/>
            </a:pPr>
            <a:endParaRPr lang="en-US"/>
          </a:p>
        </p:txBody>
      </p:sp>
      <p:sp>
        <p:nvSpPr>
          <p:cNvPr id="9" name="Star: 5 Points 8">
            <a:extLst>
              <a:ext uri="{FF2B5EF4-FFF2-40B4-BE49-F238E27FC236}">
                <a16:creationId xmlns:a16="http://schemas.microsoft.com/office/drawing/2014/main" id="{B5E99702-65A8-02B3-0169-733530463BD6}"/>
              </a:ext>
            </a:extLst>
          </p:cNvPr>
          <p:cNvSpPr/>
          <p:nvPr/>
        </p:nvSpPr>
        <p:spPr>
          <a:xfrm>
            <a:off x="192276" y="-1332"/>
            <a:ext cx="914400" cy="91440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diagram of a complex of metabolites&#10;&#10;AI-generated content may be incorrect.">
            <a:extLst>
              <a:ext uri="{FF2B5EF4-FFF2-40B4-BE49-F238E27FC236}">
                <a16:creationId xmlns:a16="http://schemas.microsoft.com/office/drawing/2014/main" id="{07ACA6E9-4D1D-1E23-0DF2-E79A52D5636C}"/>
              </a:ext>
            </a:extLst>
          </p:cNvPr>
          <p:cNvPicPr>
            <a:picLocks noChangeAspect="1"/>
          </p:cNvPicPr>
          <p:nvPr/>
        </p:nvPicPr>
        <p:blipFill>
          <a:blip r:embed="rId4"/>
          <a:stretch>
            <a:fillRect/>
          </a:stretch>
        </p:blipFill>
        <p:spPr>
          <a:xfrm>
            <a:off x="4357077" y="366100"/>
            <a:ext cx="7654193" cy="5700835"/>
          </a:xfrm>
          <a:prstGeom prst="rect">
            <a:avLst/>
          </a:prstGeom>
        </p:spPr>
      </p:pic>
      <p:sp>
        <p:nvSpPr>
          <p:cNvPr id="10" name="TextBox 9">
            <a:extLst>
              <a:ext uri="{FF2B5EF4-FFF2-40B4-BE49-F238E27FC236}">
                <a16:creationId xmlns:a16="http://schemas.microsoft.com/office/drawing/2014/main" id="{85CCF0F1-6354-0583-63C7-1B457097B2AB}"/>
              </a:ext>
            </a:extLst>
          </p:cNvPr>
          <p:cNvSpPr txBox="1"/>
          <p:nvPr/>
        </p:nvSpPr>
        <p:spPr>
          <a:xfrm>
            <a:off x="4360658" y="5936675"/>
            <a:ext cx="5853322" cy="9848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000000"/>
                </a:solidFill>
                <a:latin typeface="Century Gothic"/>
                <a:ea typeface="Segoe UI"/>
                <a:cs typeface="Segoe UI"/>
              </a:rPr>
              <a:t>Figure by Chan et al., retrieved from </a:t>
            </a:r>
            <a:r>
              <a:rPr lang="en-US" sz="1000" b="0" i="0" u="none" strike="noStrike" baseline="0">
                <a:solidFill>
                  <a:srgbClr val="000000"/>
                </a:solidFill>
                <a:latin typeface="Century Gothic"/>
                <a:ea typeface="Segoe UI"/>
                <a:cs typeface="Segoe UI"/>
              </a:rPr>
              <a:t>#18 Urine drug testing with Dr. Timothy Wiegand. The </a:t>
            </a:r>
            <a:r>
              <a:rPr lang="en-US" sz="1000" b="0" i="0" u="none" strike="noStrike" baseline="0" err="1">
                <a:solidFill>
                  <a:srgbClr val="000000"/>
                </a:solidFill>
                <a:latin typeface="Century Gothic"/>
                <a:ea typeface="Segoe UI"/>
                <a:cs typeface="Segoe UI"/>
              </a:rPr>
              <a:t>Curbsiders</a:t>
            </a:r>
            <a:r>
              <a:rPr lang="en-US" sz="1000" b="0" i="0" u="none" strike="noStrike" baseline="0">
                <a:solidFill>
                  <a:srgbClr val="000000"/>
                </a:solidFill>
                <a:latin typeface="Century Gothic"/>
                <a:ea typeface="Segoe UI"/>
                <a:cs typeface="Segoe UI"/>
              </a:rPr>
              <a:t> Addiction Medicine Podcast</a:t>
            </a:r>
            <a:r>
              <a:rPr lang="en-US" sz="1000">
                <a:solidFill>
                  <a:srgbClr val="000000"/>
                </a:solidFill>
                <a:latin typeface="Century Gothic"/>
                <a:ea typeface="Segoe UI"/>
                <a:cs typeface="Segoe UI"/>
              </a:rPr>
              <a:t> on August</a:t>
            </a:r>
            <a:r>
              <a:rPr lang="en-US" sz="1000" b="0" i="0" u="none" strike="noStrike" baseline="0">
                <a:solidFill>
                  <a:srgbClr val="000000"/>
                </a:solidFill>
                <a:latin typeface="Century Gothic"/>
                <a:ea typeface="Segoe UI"/>
                <a:cs typeface="Segoe UI"/>
              </a:rPr>
              <a:t> 17, 2023. Accessed April 10, 2026. https://thecurbsiders.com/addiction-medicine-podcast/18-urine-drug-testing-with-dr-timothy-wiegand</a:t>
            </a:r>
            <a:r>
              <a:rPr sz="1000" b="0" i="0" u="none" strike="noStrike">
                <a:latin typeface="Century Gothic"/>
                <a:ea typeface="Century Gothic"/>
                <a:cs typeface="Century Gothic"/>
              </a:rPr>
              <a:t>​</a:t>
            </a:r>
            <a:r>
              <a:rPr lang="en-US" sz="1000">
                <a:latin typeface="Century Gothic"/>
                <a:ea typeface="Century Gothic"/>
                <a:cs typeface="Century Gothic"/>
              </a:rPr>
              <a:t>. </a:t>
            </a:r>
            <a:r>
              <a:rPr lang="en-US" sz="1000" baseline="30000">
                <a:latin typeface="Century Gothic"/>
                <a:ea typeface="Century Gothic"/>
                <a:cs typeface="Century Gothic"/>
              </a:rPr>
              <a:t>53</a:t>
            </a:r>
            <a:endParaRPr lang="en-US" sz="1000" baseline="30000"/>
          </a:p>
          <a:p>
            <a:pPr algn="ctr"/>
            <a:endParaRPr lang="en-US"/>
          </a:p>
        </p:txBody>
      </p:sp>
    </p:spTree>
    <p:extLst>
      <p:ext uri="{BB962C8B-B14F-4D97-AF65-F5344CB8AC3E}">
        <p14:creationId xmlns:p14="http://schemas.microsoft.com/office/powerpoint/2010/main" val="3338956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D52BE-F7E8-073E-A5DD-BDDDD94287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E0A778-067C-4F2B-8C6C-9980AE5BC44E}"/>
              </a:ext>
            </a:extLst>
          </p:cNvPr>
          <p:cNvSpPr>
            <a:spLocks noGrp="1"/>
          </p:cNvSpPr>
          <p:nvPr>
            <p:ph type="title"/>
          </p:nvPr>
        </p:nvSpPr>
        <p:spPr/>
        <p:txBody>
          <a:bodyPr>
            <a:normAutofit/>
          </a:bodyPr>
          <a:lstStyle/>
          <a:p>
            <a:pPr algn="ctr"/>
            <a:r>
              <a:rPr lang="en-US" sz="3200"/>
              <a:t>Relevance of SUD in palliative care</a:t>
            </a:r>
          </a:p>
        </p:txBody>
      </p:sp>
      <p:graphicFrame>
        <p:nvGraphicFramePr>
          <p:cNvPr id="4" name="Content Placeholder 3">
            <a:extLst>
              <a:ext uri="{FF2B5EF4-FFF2-40B4-BE49-F238E27FC236}">
                <a16:creationId xmlns:a16="http://schemas.microsoft.com/office/drawing/2014/main" id="{8BD1D6FE-3F9B-1397-21A4-6B33BBE15420}"/>
              </a:ext>
            </a:extLst>
          </p:cNvPr>
          <p:cNvGraphicFramePr>
            <a:graphicFrameLocks noGrp="1"/>
          </p:cNvGraphicFramePr>
          <p:nvPr>
            <p:ph idx="1"/>
          </p:nvPr>
        </p:nvGraphicFramePr>
        <p:xfrm>
          <a:off x="1079500" y="1934474"/>
          <a:ext cx="10026650" cy="3978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867917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22A74-FD73-73CC-4FBC-5D6A4A9186E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2AAAB96-02F7-EAD0-BA24-52BA3D9E35DA}"/>
              </a:ext>
            </a:extLst>
          </p:cNvPr>
          <p:cNvSpPr>
            <a:spLocks noGrp="1"/>
          </p:cNvSpPr>
          <p:nvPr>
            <p:ph idx="1"/>
          </p:nvPr>
        </p:nvSpPr>
        <p:spPr/>
        <p:txBody>
          <a:bodyPr vert="horz" lIns="91440" tIns="45720" rIns="91440" bIns="45720" rtlCol="0" anchor="t">
            <a:normAutofit/>
          </a:bodyPr>
          <a:lstStyle/>
          <a:p>
            <a:endParaRPr lang="en-US"/>
          </a:p>
          <a:p>
            <a:endParaRPr lang="en-US"/>
          </a:p>
        </p:txBody>
      </p:sp>
      <p:sp>
        <p:nvSpPr>
          <p:cNvPr id="2" name="Title 1">
            <a:extLst>
              <a:ext uri="{FF2B5EF4-FFF2-40B4-BE49-F238E27FC236}">
                <a16:creationId xmlns:a16="http://schemas.microsoft.com/office/drawing/2014/main" id="{D437F4A8-4FB2-A92E-379F-F08BC35F0D08}"/>
              </a:ext>
            </a:extLst>
          </p:cNvPr>
          <p:cNvSpPr>
            <a:spLocks noGrp="1"/>
          </p:cNvSpPr>
          <p:nvPr>
            <p:ph type="title"/>
          </p:nvPr>
        </p:nvSpPr>
        <p:spPr/>
        <p:txBody>
          <a:bodyPr>
            <a:normAutofit/>
          </a:bodyPr>
          <a:lstStyle/>
          <a:p>
            <a:r>
              <a:rPr lang="en-US">
                <a:latin typeface="Georgia"/>
              </a:rPr>
              <a:t>Urine Drug Testing – Result Interpretation</a:t>
            </a:r>
            <a:r>
              <a:rPr lang="en-US" b="0" baseline="30000">
                <a:latin typeface="Georgia"/>
              </a:rPr>
              <a:t>53</a:t>
            </a:r>
            <a:endParaRPr lang="en-US" b="0" baseline="30000"/>
          </a:p>
        </p:txBody>
      </p:sp>
      <p:sp>
        <p:nvSpPr>
          <p:cNvPr id="5" name="TextBox 4">
            <a:extLst>
              <a:ext uri="{FF2B5EF4-FFF2-40B4-BE49-F238E27FC236}">
                <a16:creationId xmlns:a16="http://schemas.microsoft.com/office/drawing/2014/main" id="{12B4BD43-8F6D-4EBE-ECF0-B4B5222A9AFC}"/>
              </a:ext>
            </a:extLst>
          </p:cNvPr>
          <p:cNvSpPr txBox="1"/>
          <p:nvPr/>
        </p:nvSpPr>
        <p:spPr>
          <a:xfrm>
            <a:off x="1111488" y="1677846"/>
            <a:ext cx="9425352" cy="39908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000"/>
              </a:spcAft>
            </a:pPr>
            <a:r>
              <a:rPr lang="en-US" b="1" u="sng">
                <a:solidFill>
                  <a:srgbClr val="333333"/>
                </a:solidFill>
              </a:rPr>
              <a:t>Result Interpretation Pearls</a:t>
            </a:r>
            <a:endParaRPr lang="en-US"/>
          </a:p>
          <a:p>
            <a:pPr>
              <a:buFont typeface="Arial"/>
              <a:buChar char="•"/>
            </a:pPr>
            <a:r>
              <a:rPr lang="en-US" b="1">
                <a:solidFill>
                  <a:srgbClr val="333333"/>
                </a:solidFill>
                <a:latin typeface="Roboto"/>
                <a:ea typeface="Roboto"/>
                <a:cs typeface="Roboto"/>
              </a:rPr>
              <a:t> +Buprenorphine </a:t>
            </a:r>
            <a:endParaRPr lang="en-US"/>
          </a:p>
          <a:p>
            <a:pPr>
              <a:buFont typeface="Arial"/>
              <a:buChar char="•"/>
            </a:pPr>
            <a:endParaRPr lang="en-US" b="1">
              <a:solidFill>
                <a:srgbClr val="333333"/>
              </a:solidFill>
              <a:latin typeface="Roboto"/>
              <a:ea typeface="Roboto"/>
              <a:cs typeface="Roboto"/>
            </a:endParaRPr>
          </a:p>
          <a:p>
            <a:pPr lvl="1">
              <a:buFont typeface="Courier New"/>
              <a:buChar char="o"/>
            </a:pPr>
            <a:r>
              <a:rPr lang="en-US">
                <a:solidFill>
                  <a:srgbClr val="333333"/>
                </a:solidFill>
                <a:latin typeface="Roboto"/>
                <a:ea typeface="Roboto"/>
                <a:cs typeface="Roboto"/>
              </a:rPr>
              <a:t>Metabolized to norbuprenorphine, buprenorphine-3-glucuronide (</a:t>
            </a:r>
            <a:r>
              <a:rPr lang="en-US" err="1">
                <a:solidFill>
                  <a:srgbClr val="333333"/>
                </a:solidFill>
                <a:latin typeface="Roboto"/>
                <a:ea typeface="Roboto"/>
                <a:cs typeface="Roboto"/>
              </a:rPr>
              <a:t>bup</a:t>
            </a:r>
            <a:r>
              <a:rPr lang="en-US">
                <a:solidFill>
                  <a:srgbClr val="333333"/>
                </a:solidFill>
                <a:latin typeface="Roboto"/>
                <a:ea typeface="Roboto"/>
                <a:cs typeface="Roboto"/>
              </a:rPr>
              <a:t>-g) and norbuprenorphine-3-glucuronide (</a:t>
            </a:r>
            <a:r>
              <a:rPr lang="en-US" err="1">
                <a:solidFill>
                  <a:srgbClr val="333333"/>
                </a:solidFill>
                <a:latin typeface="Roboto"/>
                <a:ea typeface="Roboto"/>
                <a:cs typeface="Roboto"/>
              </a:rPr>
              <a:t>norbup</a:t>
            </a:r>
            <a:r>
              <a:rPr lang="en-US">
                <a:solidFill>
                  <a:srgbClr val="333333"/>
                </a:solidFill>
                <a:latin typeface="Roboto"/>
                <a:ea typeface="Roboto"/>
                <a:cs typeface="Roboto"/>
              </a:rPr>
              <a:t>-g) </a:t>
            </a:r>
            <a:endParaRPr lang="en-US">
              <a:solidFill>
                <a:srgbClr val="000000"/>
              </a:solidFill>
              <a:latin typeface="Century Gothic" panose="020F0302020204030204"/>
              <a:ea typeface="Roboto"/>
              <a:cs typeface="Roboto"/>
            </a:endParaRPr>
          </a:p>
          <a:p>
            <a:pPr lvl="1">
              <a:buFont typeface="Courier New"/>
              <a:buChar char="o"/>
            </a:pPr>
            <a:endParaRPr lang="en-US">
              <a:solidFill>
                <a:srgbClr val="333333"/>
              </a:solidFill>
              <a:latin typeface="Roboto"/>
              <a:ea typeface="Roboto"/>
              <a:cs typeface="Roboto"/>
            </a:endParaRPr>
          </a:p>
          <a:p>
            <a:pPr lvl="1">
              <a:buFont typeface="Courier New"/>
              <a:buChar char="o"/>
            </a:pPr>
            <a:r>
              <a:rPr lang="en-US">
                <a:solidFill>
                  <a:srgbClr val="333333"/>
                </a:solidFill>
                <a:latin typeface="Roboto"/>
                <a:ea typeface="Roboto"/>
                <a:cs typeface="Roboto"/>
              </a:rPr>
              <a:t>If taking </a:t>
            </a:r>
            <a:r>
              <a:rPr lang="en-US" err="1">
                <a:solidFill>
                  <a:srgbClr val="333333"/>
                </a:solidFill>
                <a:latin typeface="Roboto"/>
                <a:ea typeface="Roboto"/>
                <a:cs typeface="Roboto"/>
              </a:rPr>
              <a:t>bup</a:t>
            </a:r>
            <a:r>
              <a:rPr lang="en-US">
                <a:solidFill>
                  <a:srgbClr val="333333"/>
                </a:solidFill>
                <a:latin typeface="Roboto"/>
                <a:ea typeface="Roboto"/>
                <a:cs typeface="Roboto"/>
              </a:rPr>
              <a:t>, typically see a higher level of norbuprenorphine compared to the buprenorphine parent compound </a:t>
            </a:r>
            <a:endParaRPr lang="en-US">
              <a:solidFill>
                <a:srgbClr val="000000"/>
              </a:solidFill>
              <a:latin typeface="Century Gothic"/>
              <a:ea typeface="Roboto"/>
              <a:cs typeface="Roboto"/>
            </a:endParaRPr>
          </a:p>
          <a:p>
            <a:pPr lvl="1">
              <a:buFont typeface="Courier New"/>
              <a:buChar char="o"/>
            </a:pPr>
            <a:endParaRPr lang="en-US">
              <a:solidFill>
                <a:srgbClr val="333333"/>
              </a:solidFill>
              <a:latin typeface="Roboto"/>
              <a:ea typeface="Roboto"/>
              <a:cs typeface="Roboto"/>
            </a:endParaRPr>
          </a:p>
          <a:p>
            <a:pPr lvl="1">
              <a:buFont typeface="Courier New"/>
              <a:buChar char="o"/>
            </a:pPr>
            <a:r>
              <a:rPr lang="en-US">
                <a:solidFill>
                  <a:srgbClr val="333333"/>
                </a:solidFill>
                <a:latin typeface="Roboto"/>
                <a:ea typeface="Roboto"/>
                <a:cs typeface="Roboto"/>
              </a:rPr>
              <a:t>If there is only buprenorphine and none of the metabolites, an individual may have interfered with their UDT specimen</a:t>
            </a:r>
            <a:endParaRPr lang="en-US"/>
          </a:p>
          <a:p>
            <a:endParaRPr lang="en-US" sz="1700" b="1">
              <a:solidFill>
                <a:srgbClr val="333333"/>
              </a:solidFill>
              <a:latin typeface="Roboto"/>
              <a:ea typeface="Roboto"/>
              <a:cs typeface="Roboto"/>
            </a:endParaRPr>
          </a:p>
          <a:p>
            <a:pPr>
              <a:buFont typeface="Arial"/>
              <a:buChar char="•"/>
            </a:pPr>
            <a:endParaRPr lang="en-US" sz="1200">
              <a:solidFill>
                <a:srgbClr val="333333"/>
              </a:solidFill>
              <a:latin typeface="Roboto"/>
              <a:ea typeface="Roboto"/>
              <a:cs typeface="Roboto"/>
            </a:endParaRPr>
          </a:p>
          <a:p>
            <a:pPr marL="285750" indent="-285750">
              <a:buFont typeface="Arial"/>
              <a:buChar char="•"/>
            </a:pPr>
            <a:endParaRPr lang="en-US"/>
          </a:p>
        </p:txBody>
      </p:sp>
      <p:sp>
        <p:nvSpPr>
          <p:cNvPr id="9" name="Star: 5 Points 8">
            <a:extLst>
              <a:ext uri="{FF2B5EF4-FFF2-40B4-BE49-F238E27FC236}">
                <a16:creationId xmlns:a16="http://schemas.microsoft.com/office/drawing/2014/main" id="{643FAAE1-747D-D098-FE03-D25A51CCBED8}"/>
              </a:ext>
            </a:extLst>
          </p:cNvPr>
          <p:cNvSpPr/>
          <p:nvPr/>
        </p:nvSpPr>
        <p:spPr>
          <a:xfrm>
            <a:off x="192276" y="-1332"/>
            <a:ext cx="914400" cy="91440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56562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AC765-61EC-48A3-B13D-6E12B27B713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AD4FB5-F89C-74AD-20A4-885CADDAE1E2}"/>
              </a:ext>
            </a:extLst>
          </p:cNvPr>
          <p:cNvSpPr>
            <a:spLocks noGrp="1"/>
          </p:cNvSpPr>
          <p:nvPr>
            <p:ph idx="1"/>
          </p:nvPr>
        </p:nvSpPr>
        <p:spPr/>
        <p:txBody>
          <a:bodyPr vert="horz" lIns="91440" tIns="45720" rIns="91440" bIns="45720" rtlCol="0" anchor="t">
            <a:normAutofit/>
          </a:bodyPr>
          <a:lstStyle/>
          <a:p>
            <a:endParaRPr lang="en-US"/>
          </a:p>
          <a:p>
            <a:endParaRPr lang="en-US"/>
          </a:p>
        </p:txBody>
      </p:sp>
      <p:sp>
        <p:nvSpPr>
          <p:cNvPr id="2" name="Title 1">
            <a:extLst>
              <a:ext uri="{FF2B5EF4-FFF2-40B4-BE49-F238E27FC236}">
                <a16:creationId xmlns:a16="http://schemas.microsoft.com/office/drawing/2014/main" id="{B91CDE85-FF7D-C26E-6620-56582DF46616}"/>
              </a:ext>
            </a:extLst>
          </p:cNvPr>
          <p:cNvSpPr>
            <a:spLocks noGrp="1"/>
          </p:cNvSpPr>
          <p:nvPr>
            <p:ph type="title"/>
          </p:nvPr>
        </p:nvSpPr>
        <p:spPr/>
        <p:txBody>
          <a:bodyPr>
            <a:normAutofit/>
          </a:bodyPr>
          <a:lstStyle/>
          <a:p>
            <a:r>
              <a:rPr lang="en-US">
                <a:latin typeface="Georgia"/>
              </a:rPr>
              <a:t>Urine Drug Testing – Summary</a:t>
            </a:r>
            <a:r>
              <a:rPr lang="en-US" b="0" baseline="30000">
                <a:latin typeface="Georgia"/>
              </a:rPr>
              <a:t>53</a:t>
            </a:r>
            <a:r>
              <a:rPr lang="en-US">
                <a:latin typeface="Georgia"/>
              </a:rPr>
              <a:t> </a:t>
            </a:r>
            <a:endParaRPr lang="en-US"/>
          </a:p>
        </p:txBody>
      </p:sp>
      <p:sp>
        <p:nvSpPr>
          <p:cNvPr id="5" name="TextBox 4">
            <a:extLst>
              <a:ext uri="{FF2B5EF4-FFF2-40B4-BE49-F238E27FC236}">
                <a16:creationId xmlns:a16="http://schemas.microsoft.com/office/drawing/2014/main" id="{FDF8F424-1D7F-1393-91C8-67B5DD5746C2}"/>
              </a:ext>
            </a:extLst>
          </p:cNvPr>
          <p:cNvSpPr txBox="1"/>
          <p:nvPr/>
        </p:nvSpPr>
        <p:spPr>
          <a:xfrm>
            <a:off x="1012447" y="1935508"/>
            <a:ext cx="10139755"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t>Learn what analytes are tested for on your institution’s UDT</a:t>
            </a:r>
          </a:p>
          <a:p>
            <a:pPr marL="285750" indent="-285750">
              <a:buFont typeface="Arial"/>
              <a:buChar char="•"/>
            </a:pPr>
            <a:endParaRPr lang="en-US"/>
          </a:p>
          <a:p>
            <a:pPr marL="285750" indent="-285750">
              <a:buFont typeface="Arial"/>
              <a:buChar char="•"/>
            </a:pPr>
            <a:r>
              <a:rPr lang="en-US"/>
              <a:t>Be aware of common false positives </a:t>
            </a:r>
          </a:p>
          <a:p>
            <a:pPr marL="285750" indent="-285750">
              <a:buFont typeface="Arial"/>
              <a:buChar char="•"/>
            </a:pPr>
            <a:endParaRPr lang="en-US"/>
          </a:p>
          <a:p>
            <a:pPr marL="285750" indent="-285750">
              <a:buFont typeface="Arial"/>
              <a:buChar char="•"/>
            </a:pPr>
            <a:r>
              <a:rPr lang="en-US"/>
              <a:t>Understand specimen validity testing and how to apply </a:t>
            </a:r>
          </a:p>
          <a:p>
            <a:pPr marL="285750" indent="-285750">
              <a:buFont typeface="Arial"/>
              <a:buChar char="•"/>
            </a:pPr>
            <a:endParaRPr lang="en-US"/>
          </a:p>
          <a:p>
            <a:pPr marL="285750" indent="-285750">
              <a:buFont typeface="Arial"/>
              <a:buChar char="•"/>
            </a:pPr>
            <a:r>
              <a:rPr lang="en-US"/>
              <a:t>Know where to go for additional resources to correctly interpret </a:t>
            </a:r>
          </a:p>
        </p:txBody>
      </p:sp>
    </p:spTree>
    <p:extLst>
      <p:ext uri="{BB962C8B-B14F-4D97-AF65-F5344CB8AC3E}">
        <p14:creationId xmlns:p14="http://schemas.microsoft.com/office/powerpoint/2010/main" val="28373001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78010-2F52-DF3F-8893-FF6BB7D2446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323F57-3242-53FB-EFD4-033D95F1AB27}"/>
              </a:ext>
            </a:extLst>
          </p:cNvPr>
          <p:cNvSpPr>
            <a:spLocks noGrp="1"/>
          </p:cNvSpPr>
          <p:nvPr>
            <p:ph idx="1"/>
          </p:nvPr>
        </p:nvSpPr>
        <p:spPr/>
        <p:txBody>
          <a:bodyPr vert="horz" lIns="91440" tIns="45720" rIns="91440" bIns="45720" rtlCol="0" anchor="t">
            <a:normAutofit lnSpcReduction="10000"/>
          </a:bodyPr>
          <a:lstStyle/>
          <a:p>
            <a:r>
              <a:rPr lang="en-US" sz="2000"/>
              <a:t>Review definitions and epidemiology of substance use from dependence through disorder </a:t>
            </a:r>
          </a:p>
          <a:p>
            <a:r>
              <a:rPr lang="en-US" sz="2000"/>
              <a:t>Utilize screening tools and deliberate risk mitigation strategies against development of OUD </a:t>
            </a:r>
          </a:p>
          <a:p>
            <a:r>
              <a:rPr lang="en-US" sz="2000"/>
              <a:t>Utilize a framework for clinical decisions about opioid and other controlled medication regimens and monitoring in patients at risk for or with SUDs</a:t>
            </a:r>
          </a:p>
          <a:p>
            <a:r>
              <a:rPr lang="en-US" sz="2000"/>
              <a:t>Evaluate urine toxicology monitoring</a:t>
            </a:r>
          </a:p>
          <a:p>
            <a:r>
              <a:rPr lang="en-US" sz="3200" b="1"/>
              <a:t>Integrate medications, opioid rotation, and opioid tapering for SUD treatment to improve quality of life of patients in palliative care</a:t>
            </a:r>
          </a:p>
          <a:p>
            <a:endParaRPr lang="en-US"/>
          </a:p>
          <a:p>
            <a:endParaRPr lang="en-US" sz="2000"/>
          </a:p>
          <a:p>
            <a:endParaRPr lang="en-US" sz="2000"/>
          </a:p>
          <a:p>
            <a:endParaRPr lang="en-US" sz="2000"/>
          </a:p>
        </p:txBody>
      </p:sp>
      <p:sp>
        <p:nvSpPr>
          <p:cNvPr id="2" name="Title 1">
            <a:extLst>
              <a:ext uri="{FF2B5EF4-FFF2-40B4-BE49-F238E27FC236}">
                <a16:creationId xmlns:a16="http://schemas.microsoft.com/office/drawing/2014/main" id="{0C88298B-BB37-7660-C446-0154419C190A}"/>
              </a:ext>
            </a:extLst>
          </p:cNvPr>
          <p:cNvSpPr>
            <a:spLocks noGrp="1"/>
          </p:cNvSpPr>
          <p:nvPr>
            <p:ph type="title"/>
          </p:nvPr>
        </p:nvSpPr>
        <p:spPr/>
        <p:txBody>
          <a:bodyPr/>
          <a:lstStyle/>
          <a:p>
            <a:r>
              <a:rPr lang="en-US"/>
              <a:t>Learning Objectives</a:t>
            </a:r>
          </a:p>
        </p:txBody>
      </p:sp>
    </p:spTree>
    <p:extLst>
      <p:ext uri="{BB962C8B-B14F-4D97-AF65-F5344CB8AC3E}">
        <p14:creationId xmlns:p14="http://schemas.microsoft.com/office/powerpoint/2010/main" val="22086084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4318BB-C0FB-BEF8-7575-7363FA1BF8B6}"/>
              </a:ext>
            </a:extLst>
          </p:cNvPr>
          <p:cNvSpPr>
            <a:spLocks noGrp="1"/>
          </p:cNvSpPr>
          <p:nvPr>
            <p:ph idx="1"/>
          </p:nvPr>
        </p:nvSpPr>
        <p:spPr/>
        <p:txBody>
          <a:bodyPr vert="horz" lIns="91440" tIns="45720" rIns="91440" bIns="45720" rtlCol="0" anchor="t">
            <a:normAutofit/>
          </a:bodyPr>
          <a:lstStyle/>
          <a:p>
            <a:endParaRPr lang="en-US"/>
          </a:p>
          <a:p>
            <a:r>
              <a:rPr lang="en-US" b="1"/>
              <a:t>Opioid rotation may be necessary in OUD </a:t>
            </a:r>
          </a:p>
          <a:p>
            <a:pPr lvl="1">
              <a:buFont typeface="Courier New" panose="020B0604020202020204" pitchFamily="34" charset="0"/>
              <a:buChar char="o"/>
            </a:pPr>
            <a:r>
              <a:rPr lang="en-US"/>
              <a:t>Focus on </a:t>
            </a:r>
            <a:r>
              <a:rPr lang="en-US" b="1"/>
              <a:t>buprenorphine </a:t>
            </a:r>
            <a:r>
              <a:rPr lang="en-US"/>
              <a:t>for management of pain</a:t>
            </a:r>
          </a:p>
          <a:p>
            <a:pPr marL="457200" lvl="1" indent="0">
              <a:buNone/>
            </a:pPr>
            <a:endParaRPr lang="en-US"/>
          </a:p>
        </p:txBody>
      </p:sp>
      <p:sp>
        <p:nvSpPr>
          <p:cNvPr id="2" name="Title 1">
            <a:extLst>
              <a:ext uri="{FF2B5EF4-FFF2-40B4-BE49-F238E27FC236}">
                <a16:creationId xmlns:a16="http://schemas.microsoft.com/office/drawing/2014/main" id="{3983FFF7-871C-B0D2-A206-2B6E58E5E702}"/>
              </a:ext>
            </a:extLst>
          </p:cNvPr>
          <p:cNvSpPr>
            <a:spLocks noGrp="1"/>
          </p:cNvSpPr>
          <p:nvPr>
            <p:ph type="title"/>
          </p:nvPr>
        </p:nvSpPr>
        <p:spPr/>
        <p:txBody>
          <a:bodyPr/>
          <a:lstStyle/>
          <a:p>
            <a:r>
              <a:rPr lang="en-US"/>
              <a:t>Pharmacotherapy</a:t>
            </a:r>
          </a:p>
        </p:txBody>
      </p:sp>
    </p:spTree>
    <p:extLst>
      <p:ext uri="{BB962C8B-B14F-4D97-AF65-F5344CB8AC3E}">
        <p14:creationId xmlns:p14="http://schemas.microsoft.com/office/powerpoint/2010/main" val="41416099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A9FACAD-B1E6-60FD-F1DD-52237E21D236}"/>
              </a:ext>
            </a:extLst>
          </p:cNvPr>
          <p:cNvSpPr>
            <a:spLocks noGrp="1"/>
          </p:cNvSpPr>
          <p:nvPr>
            <p:ph idx="1"/>
          </p:nvPr>
        </p:nvSpPr>
        <p:spPr/>
        <p:txBody>
          <a:bodyPr vert="horz" lIns="91440" tIns="45720" rIns="91440" bIns="45720" rtlCol="0" anchor="t">
            <a:normAutofit fontScale="70000" lnSpcReduction="20000"/>
          </a:bodyPr>
          <a:lstStyle/>
          <a:p>
            <a:r>
              <a:rPr lang="en-US" sz="2900"/>
              <a:t>"MOUD" is preferred</a:t>
            </a:r>
          </a:p>
          <a:p>
            <a:r>
              <a:rPr lang="en-US" sz="2900" b="1"/>
              <a:t>Core medications</a:t>
            </a:r>
          </a:p>
          <a:p>
            <a:pPr lvl="1">
              <a:spcAft>
                <a:spcPts val="1000"/>
              </a:spcAft>
              <a:buFont typeface="Courier New" panose="020B0604020202020204" pitchFamily="34" charset="0"/>
              <a:buChar char="o"/>
            </a:pPr>
            <a:r>
              <a:rPr lang="en-US"/>
              <a:t>Buprenorphine +/- naloxone</a:t>
            </a:r>
          </a:p>
          <a:p>
            <a:pPr lvl="1">
              <a:spcAft>
                <a:spcPts val="1000"/>
              </a:spcAft>
              <a:buFont typeface="Courier New" panose="020B0604020202020204" pitchFamily="34" charset="0"/>
              <a:buChar char="o"/>
            </a:pPr>
            <a:r>
              <a:rPr lang="en-US"/>
              <a:t>Methadone</a:t>
            </a:r>
          </a:p>
          <a:p>
            <a:pPr>
              <a:spcAft>
                <a:spcPts val="1000"/>
              </a:spcAft>
            </a:pPr>
            <a:r>
              <a:rPr lang="en-US" sz="2600" b="1"/>
              <a:t>Purpose:</a:t>
            </a:r>
          </a:p>
          <a:p>
            <a:pPr lvl="1">
              <a:spcAft>
                <a:spcPts val="1000"/>
              </a:spcAft>
              <a:buFont typeface="Courier New" panose="020B0604020202020204" pitchFamily="34" charset="0"/>
              <a:buChar char="o"/>
            </a:pPr>
            <a:r>
              <a:rPr lang="en-US"/>
              <a:t>Decrease cravings, withdrawal, illicit opioid use, and overdose risk</a:t>
            </a:r>
          </a:p>
          <a:p>
            <a:pPr lvl="1">
              <a:spcAft>
                <a:spcPts val="1000"/>
              </a:spcAft>
              <a:buFont typeface="Courier New" panose="020B0604020202020204" pitchFamily="34" charset="0"/>
              <a:buChar char="o"/>
            </a:pPr>
            <a:r>
              <a:rPr lang="en-US" sz="2600"/>
              <a:t>Increase retention in treatment</a:t>
            </a:r>
          </a:p>
          <a:p>
            <a:r>
              <a:rPr lang="en-US" sz="2900" b="1"/>
              <a:t>Pearls: </a:t>
            </a:r>
          </a:p>
          <a:p>
            <a:pPr lvl="1">
              <a:spcAft>
                <a:spcPts val="1000"/>
              </a:spcAft>
              <a:buFont typeface="Courier New" panose="020B0604020202020204" pitchFamily="34" charset="0"/>
              <a:buChar char="o"/>
            </a:pPr>
            <a:r>
              <a:rPr lang="en-US"/>
              <a:t>Should be used long-term</a:t>
            </a:r>
          </a:p>
          <a:p>
            <a:pPr lvl="1">
              <a:spcAft>
                <a:spcPts val="1000"/>
              </a:spcAft>
              <a:buFont typeface="Courier New" panose="020B0604020202020204" pitchFamily="34" charset="0"/>
              <a:buChar char="o"/>
            </a:pPr>
            <a:r>
              <a:rPr lang="en-US" u="sng"/>
              <a:t>Medications are primary</a:t>
            </a:r>
            <a:r>
              <a:rPr lang="en-US"/>
              <a:t> and drive outcomes</a:t>
            </a:r>
          </a:p>
          <a:p>
            <a:pPr lvl="1">
              <a:spcAft>
                <a:spcPts val="1000"/>
              </a:spcAft>
              <a:buFont typeface="Courier New" panose="020B0604020202020204" pitchFamily="34" charset="0"/>
              <a:buChar char="o"/>
            </a:pPr>
            <a:endParaRPr lang="en-US"/>
          </a:p>
          <a:p>
            <a:pPr lvl="1">
              <a:spcAft>
                <a:spcPts val="1000"/>
              </a:spcAft>
              <a:buFont typeface="Courier New" panose="020B0604020202020204" pitchFamily="34" charset="0"/>
              <a:buChar char="o"/>
            </a:pPr>
            <a:endParaRPr lang="en-US"/>
          </a:p>
        </p:txBody>
      </p:sp>
      <p:sp>
        <p:nvSpPr>
          <p:cNvPr id="2" name="Title 1">
            <a:extLst>
              <a:ext uri="{FF2B5EF4-FFF2-40B4-BE49-F238E27FC236}">
                <a16:creationId xmlns:a16="http://schemas.microsoft.com/office/drawing/2014/main" id="{711F5E64-F52F-D871-27C8-78643A6D999C}"/>
              </a:ext>
            </a:extLst>
          </p:cNvPr>
          <p:cNvSpPr>
            <a:spLocks noGrp="1"/>
          </p:cNvSpPr>
          <p:nvPr>
            <p:ph type="title"/>
          </p:nvPr>
        </p:nvSpPr>
        <p:spPr/>
        <p:txBody>
          <a:bodyPr/>
          <a:lstStyle/>
          <a:p>
            <a:r>
              <a:rPr lang="en-US">
                <a:latin typeface="Georgia"/>
              </a:rPr>
              <a:t>Medication-Assisted Treatment (MAT) = Medications for Opioid Use Disorder (MOUD) </a:t>
            </a:r>
            <a:endParaRPr lang="en-US"/>
          </a:p>
        </p:txBody>
      </p:sp>
    </p:spTree>
    <p:extLst>
      <p:ext uri="{BB962C8B-B14F-4D97-AF65-F5344CB8AC3E}">
        <p14:creationId xmlns:p14="http://schemas.microsoft.com/office/powerpoint/2010/main" val="288231520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CD522-956C-D8A8-B720-36BA7446D488}"/>
              </a:ext>
            </a:extLst>
          </p:cNvPr>
          <p:cNvSpPr>
            <a:spLocks noGrp="1"/>
          </p:cNvSpPr>
          <p:nvPr>
            <p:ph idx="1"/>
          </p:nvPr>
        </p:nvSpPr>
        <p:spPr>
          <a:xfrm>
            <a:off x="838200" y="1276156"/>
            <a:ext cx="4588934" cy="4659949"/>
          </a:xfrm>
        </p:spPr>
        <p:txBody>
          <a:bodyPr vert="horz" lIns="91440" tIns="45720" rIns="91440" bIns="45720" rtlCol="0" anchor="t">
            <a:normAutofit/>
          </a:bodyPr>
          <a:lstStyle/>
          <a:p>
            <a:r>
              <a:rPr lang="en-US" sz="1800">
                <a:latin typeface="Trade Gothic Next Light"/>
                <a:ea typeface="Cambria"/>
              </a:rPr>
              <a:t>Treat the pain </a:t>
            </a:r>
            <a:r>
              <a:rPr lang="en-US">
                <a:latin typeface="Trade Gothic Next Light"/>
                <a:ea typeface="Cambria"/>
              </a:rPr>
              <a:t>+</a:t>
            </a:r>
            <a:r>
              <a:rPr lang="en-US" sz="1800">
                <a:latin typeface="Trade Gothic Next Light"/>
                <a:ea typeface="Cambria"/>
              </a:rPr>
              <a:t> the OUD</a:t>
            </a:r>
          </a:p>
          <a:p>
            <a:r>
              <a:rPr lang="en-US" sz="1800">
                <a:latin typeface="Trade Gothic Next Light"/>
                <a:ea typeface="Cambria"/>
              </a:rPr>
              <a:t>Substitution with another opioid with </a:t>
            </a:r>
            <a:r>
              <a:rPr lang="en-US">
                <a:latin typeface="Trade Gothic Next Light"/>
                <a:ea typeface="Cambria"/>
              </a:rPr>
              <a:t>lower risk and</a:t>
            </a:r>
            <a:r>
              <a:rPr lang="en-US" sz="1800">
                <a:latin typeface="Trade Gothic Next Light"/>
                <a:ea typeface="Cambria"/>
              </a:rPr>
              <a:t> longer half-life</a:t>
            </a:r>
            <a:r>
              <a:rPr lang="en-US">
                <a:latin typeface="Trade Gothic Next Light"/>
                <a:ea typeface="Cambria"/>
              </a:rPr>
              <a:t> </a:t>
            </a:r>
            <a:r>
              <a:rPr lang="en-US" sz="1800">
                <a:latin typeface="Trade Gothic Next Light"/>
                <a:ea typeface="Cambria"/>
              </a:rPr>
              <a:t> </a:t>
            </a:r>
            <a:r>
              <a:rPr lang="en-US">
                <a:latin typeface="Trade Gothic Next Light"/>
                <a:ea typeface="Cambria"/>
              </a:rPr>
              <a:t>(i.</a:t>
            </a:r>
            <a:r>
              <a:rPr lang="en-US" sz="1800">
                <a:latin typeface="Trade Gothic Next Light"/>
                <a:ea typeface="Cambria"/>
              </a:rPr>
              <a:t>e.,  methadone or buprenorphine) </a:t>
            </a:r>
          </a:p>
          <a:p>
            <a:pPr marL="541655" lvl="1" indent="-285750">
              <a:buFont typeface="Wingdings"/>
              <a:buChar char="§"/>
            </a:pPr>
            <a:r>
              <a:rPr lang="en-US" sz="1800" b="0">
                <a:latin typeface="Trade Gothic Next Light"/>
                <a:ea typeface="Cambria"/>
              </a:rPr>
              <a:t>Buprenorphine is also used clinically and is often formulated with naloxone (Suboxone) to block rewarding effects if inappropriately taken intravenously rather than orally.</a:t>
            </a:r>
            <a:endParaRPr lang="en-US" sz="1800">
              <a:latin typeface="Trade Gothic Next Light"/>
              <a:ea typeface="Cambria"/>
            </a:endParaRPr>
          </a:p>
          <a:p>
            <a:pPr marL="541655" lvl="1" indent="-285750">
              <a:buFont typeface="Wingdings"/>
              <a:buChar char="§"/>
            </a:pPr>
            <a:r>
              <a:rPr lang="en-US" sz="1800" b="0">
                <a:latin typeface="Trade Gothic Next Light"/>
                <a:ea typeface="Cambria"/>
              </a:rPr>
              <a:t>Also if concern for diversion. </a:t>
            </a:r>
            <a:endParaRPr lang="en-US" sz="1800" b="0">
              <a:latin typeface="Trade Gothic Next Light"/>
            </a:endParaRPr>
          </a:p>
          <a:p>
            <a:pPr marL="541655" lvl="1" indent="-285750">
              <a:buFont typeface="Wingdings"/>
              <a:buChar char="§"/>
            </a:pPr>
            <a:endParaRPr lang="en-US" sz="1600">
              <a:latin typeface="Trade Gothic Next Light"/>
            </a:endParaRPr>
          </a:p>
        </p:txBody>
      </p:sp>
      <p:sp>
        <p:nvSpPr>
          <p:cNvPr id="2" name="Title 1">
            <a:extLst>
              <a:ext uri="{FF2B5EF4-FFF2-40B4-BE49-F238E27FC236}">
                <a16:creationId xmlns:a16="http://schemas.microsoft.com/office/drawing/2014/main" id="{70604B56-B9B9-244F-6106-635B3C66CCD1}"/>
              </a:ext>
            </a:extLst>
          </p:cNvPr>
          <p:cNvSpPr>
            <a:spLocks noGrp="1"/>
          </p:cNvSpPr>
          <p:nvPr>
            <p:ph type="title"/>
          </p:nvPr>
        </p:nvSpPr>
        <p:spPr/>
        <p:txBody>
          <a:bodyPr>
            <a:normAutofit/>
          </a:bodyPr>
          <a:lstStyle/>
          <a:p>
            <a:r>
              <a:rPr lang="en-US" b="0"/>
              <a:t>MOUD</a:t>
            </a:r>
            <a:endParaRPr lang="en-US"/>
          </a:p>
          <a:p>
            <a:endParaRPr lang="en-US"/>
          </a:p>
        </p:txBody>
      </p:sp>
      <p:pic>
        <p:nvPicPr>
          <p:cNvPr id="4" name="Picture 3" descr="A close-up of a few signs&#10;&#10;AI-generated content may be incorrect.">
            <a:extLst>
              <a:ext uri="{FF2B5EF4-FFF2-40B4-BE49-F238E27FC236}">
                <a16:creationId xmlns:a16="http://schemas.microsoft.com/office/drawing/2014/main" id="{71178472-117D-5FC0-2D4D-408742D3FDF0}"/>
              </a:ext>
            </a:extLst>
          </p:cNvPr>
          <p:cNvPicPr>
            <a:picLocks noChangeAspect="1"/>
          </p:cNvPicPr>
          <p:nvPr/>
        </p:nvPicPr>
        <p:blipFill>
          <a:blip r:embed="rId3"/>
          <a:stretch>
            <a:fillRect/>
          </a:stretch>
        </p:blipFill>
        <p:spPr>
          <a:xfrm>
            <a:off x="5597562" y="1275503"/>
            <a:ext cx="6121396" cy="3952452"/>
          </a:xfrm>
          <a:prstGeom prst="rect">
            <a:avLst/>
          </a:prstGeom>
        </p:spPr>
      </p:pic>
      <p:sp>
        <p:nvSpPr>
          <p:cNvPr id="5" name="TextBox 4">
            <a:extLst>
              <a:ext uri="{FF2B5EF4-FFF2-40B4-BE49-F238E27FC236}">
                <a16:creationId xmlns:a16="http://schemas.microsoft.com/office/drawing/2014/main" id="{72399677-DD58-816B-455A-0447BA4F2B61}"/>
              </a:ext>
            </a:extLst>
          </p:cNvPr>
          <p:cNvSpPr txBox="1"/>
          <p:nvPr/>
        </p:nvSpPr>
        <p:spPr>
          <a:xfrm>
            <a:off x="5598808" y="5226364"/>
            <a:ext cx="611928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000000"/>
                </a:solidFill>
                <a:ea typeface="+mn-lt"/>
                <a:cs typeface="+mn-lt"/>
              </a:rPr>
              <a:t>Figure by Bailey et al., retrieved from doi:10.1111/j.1526-4637.2010.00982.x on May 3, 2026.</a:t>
            </a:r>
            <a:r>
              <a:rPr lang="en-US" sz="1000" baseline="30000">
                <a:solidFill>
                  <a:srgbClr val="000000"/>
                </a:solidFill>
                <a:ea typeface="+mn-lt"/>
                <a:cs typeface="+mn-lt"/>
              </a:rPr>
              <a:t>54</a:t>
            </a:r>
            <a:endParaRPr lang="en-US" sz="1000" baseline="30000"/>
          </a:p>
        </p:txBody>
      </p:sp>
    </p:spTree>
    <p:extLst>
      <p:ext uri="{BB962C8B-B14F-4D97-AF65-F5344CB8AC3E}">
        <p14:creationId xmlns:p14="http://schemas.microsoft.com/office/powerpoint/2010/main" val="39288567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opioids&#10;&#10;Description automatically generated">
            <a:extLst>
              <a:ext uri="{FF2B5EF4-FFF2-40B4-BE49-F238E27FC236}">
                <a16:creationId xmlns:a16="http://schemas.microsoft.com/office/drawing/2014/main" id="{05B9AF4B-D7FF-D0A7-3996-1F9938F4FBAD}"/>
              </a:ext>
            </a:extLst>
          </p:cNvPr>
          <p:cNvPicPr>
            <a:picLocks noGrp="1" noChangeAspect="1"/>
          </p:cNvPicPr>
          <p:nvPr>
            <p:ph idx="1"/>
          </p:nvPr>
        </p:nvPicPr>
        <p:blipFill>
          <a:blip r:embed="rId3"/>
          <a:stretch>
            <a:fillRect/>
          </a:stretch>
        </p:blipFill>
        <p:spPr>
          <a:xfrm>
            <a:off x="294216" y="1667076"/>
            <a:ext cx="5801784" cy="4351338"/>
          </a:xfrm>
        </p:spPr>
      </p:pic>
      <p:sp>
        <p:nvSpPr>
          <p:cNvPr id="15" name="Title 1">
            <a:extLst>
              <a:ext uri="{FF2B5EF4-FFF2-40B4-BE49-F238E27FC236}">
                <a16:creationId xmlns:a16="http://schemas.microsoft.com/office/drawing/2014/main" id="{1B01E03C-136D-430F-CB1E-9597BD5E9C90}"/>
              </a:ext>
            </a:extLst>
          </p:cNvPr>
          <p:cNvSpPr>
            <a:spLocks noGrp="1"/>
          </p:cNvSpPr>
          <p:nvPr>
            <p:ph type="title"/>
          </p:nvPr>
        </p:nvSpPr>
        <p:spPr/>
        <p:txBody>
          <a:bodyPr>
            <a:noAutofit/>
          </a:bodyPr>
          <a:lstStyle/>
          <a:p>
            <a:r>
              <a:rPr lang="en-US">
                <a:cs typeface="Helvetica"/>
              </a:rPr>
              <a:t>Medication for Opioid Dependence</a:t>
            </a:r>
          </a:p>
        </p:txBody>
      </p:sp>
      <p:sp>
        <p:nvSpPr>
          <p:cNvPr id="23" name="Slide Number Placeholder 6">
            <a:extLst>
              <a:ext uri="{FF2B5EF4-FFF2-40B4-BE49-F238E27FC236}">
                <a16:creationId xmlns:a16="http://schemas.microsoft.com/office/drawing/2014/main" id="{BF1B5C31-5542-FAAB-1B68-0396289B9E98}"/>
              </a:ext>
            </a:extLst>
          </p:cNvPr>
          <p:cNvSpPr>
            <a:spLocks noGrp="1"/>
          </p:cNvSpPr>
          <p:nvPr>
            <p:ph type="sldNum" sz="quarter" idx="4294967295"/>
          </p:nvPr>
        </p:nvSpPr>
        <p:spPr>
          <a:xfrm>
            <a:off x="11731625" y="6456363"/>
            <a:ext cx="460375" cy="365125"/>
          </a:xfrm>
          <a:prstGeom prst="rect">
            <a:avLst/>
          </a:prstGeom>
        </p:spPr>
        <p:txBody>
          <a:bodyPr vert="horz" lIns="91440" tIns="45720" rIns="91440" bIns="45720" rtlCol="0" anchor="ctr"/>
          <a:lstStyle>
            <a:defPPr>
              <a:defRPr lang="en-US"/>
            </a:defPPr>
            <a:lvl1pPr marL="0" algn="l" defTabSz="914400" rtl="0" eaLnBrk="1" latinLnBrk="0" hangingPunct="1">
              <a:defRPr sz="1200" b="0" i="0" kern="1200" baseline="0">
                <a:solidFill>
                  <a:schemeClr val="bg1"/>
                </a:solidFill>
                <a:latin typeface="Usual" panose="020B060303040302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pPr>
            <a:fld id="{8A16B8CB-D56F-2744-807F-154426EF1DF6}" type="slidenum">
              <a:rPr lang="en-US" smtClean="0"/>
              <a:pPr>
                <a:spcAft>
                  <a:spcPts val="600"/>
                </a:spcAft>
              </a:pPr>
              <a:t>66</a:t>
            </a:fld>
            <a:endParaRPr lang="en-US"/>
          </a:p>
        </p:txBody>
      </p:sp>
      <p:pic>
        <p:nvPicPr>
          <p:cNvPr id="4" name="Picture 3" descr="A diagram of treatment for opioid dependence&#10;&#10;Description automatically generated">
            <a:extLst>
              <a:ext uri="{FF2B5EF4-FFF2-40B4-BE49-F238E27FC236}">
                <a16:creationId xmlns:a16="http://schemas.microsoft.com/office/drawing/2014/main" id="{1F0DEDF3-642C-0660-1E3F-9B5931ECE0A5}"/>
              </a:ext>
            </a:extLst>
          </p:cNvPr>
          <p:cNvPicPr>
            <a:picLocks noChangeAspect="1"/>
          </p:cNvPicPr>
          <p:nvPr/>
        </p:nvPicPr>
        <p:blipFill>
          <a:blip r:embed="rId4"/>
          <a:stretch>
            <a:fillRect/>
          </a:stretch>
        </p:blipFill>
        <p:spPr>
          <a:xfrm>
            <a:off x="6175032" y="1687532"/>
            <a:ext cx="5556593" cy="4332374"/>
          </a:xfrm>
          <a:prstGeom prst="rect">
            <a:avLst/>
          </a:prstGeom>
          <a:noFill/>
        </p:spPr>
      </p:pic>
      <p:sp>
        <p:nvSpPr>
          <p:cNvPr id="2" name="TextBox 1">
            <a:extLst>
              <a:ext uri="{FF2B5EF4-FFF2-40B4-BE49-F238E27FC236}">
                <a16:creationId xmlns:a16="http://schemas.microsoft.com/office/drawing/2014/main" id="{C4BF43C1-752C-41C7-398A-F73F4629AA5B}"/>
              </a:ext>
            </a:extLst>
          </p:cNvPr>
          <p:cNvSpPr txBox="1"/>
          <p:nvPr/>
        </p:nvSpPr>
        <p:spPr>
          <a:xfrm>
            <a:off x="4292961" y="6211546"/>
            <a:ext cx="3602367"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t>Figure by Alex Walley. Retrieved on May 2,2026.</a:t>
            </a:r>
            <a:r>
              <a:rPr lang="en-US" sz="1000" baseline="30000"/>
              <a:t>33</a:t>
            </a:r>
            <a:endParaRPr lang="en-US" baseline="30000"/>
          </a:p>
        </p:txBody>
      </p:sp>
    </p:spTree>
    <p:extLst>
      <p:ext uri="{BB962C8B-B14F-4D97-AF65-F5344CB8AC3E}">
        <p14:creationId xmlns:p14="http://schemas.microsoft.com/office/powerpoint/2010/main" val="426706095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CC76E6B-A0F3-ED5C-8E1F-1EA8D6FF6E5E}"/>
              </a:ext>
            </a:extLst>
          </p:cNvPr>
          <p:cNvSpPr txBox="1"/>
          <p:nvPr/>
        </p:nvSpPr>
        <p:spPr>
          <a:xfrm>
            <a:off x="2816477" y="6277019"/>
            <a:ext cx="6096000"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aseline="0">
                <a:solidFill>
                  <a:srgbClr val="000000"/>
                </a:solidFill>
                <a:latin typeface="Century Gothic"/>
                <a:ea typeface="Segoe UI"/>
                <a:cs typeface="Segoe UI"/>
              </a:rPr>
              <a:t>Figure by </a:t>
            </a:r>
            <a:r>
              <a:rPr lang="en-US" sz="1200">
                <a:solidFill>
                  <a:srgbClr val="000000"/>
                </a:solidFill>
                <a:latin typeface="Century Gothic"/>
                <a:ea typeface="Segoe UI"/>
                <a:cs typeface="Segoe UI"/>
              </a:rPr>
              <a:t>Garland</a:t>
            </a:r>
            <a:r>
              <a:rPr lang="en-US" sz="1200" baseline="0">
                <a:solidFill>
                  <a:srgbClr val="000000"/>
                </a:solidFill>
                <a:latin typeface="Century Gothic"/>
                <a:ea typeface="Segoe UI"/>
                <a:cs typeface="Segoe UI"/>
              </a:rPr>
              <a:t> et al., retrieved from </a:t>
            </a:r>
            <a:r>
              <a:rPr lang="en-US" sz="1200">
                <a:solidFill>
                  <a:srgbClr val="212121"/>
                </a:solidFill>
                <a:ea typeface="+mn-lt"/>
                <a:cs typeface="+mn-lt"/>
              </a:rPr>
              <a:t>DOI</a:t>
            </a:r>
            <a:r>
              <a:rPr lang="en-US" sz="1200" baseline="0">
                <a:solidFill>
                  <a:srgbClr val="212121"/>
                </a:solidFill>
                <a:ea typeface="+mn-lt"/>
                <a:cs typeface="+mn-lt"/>
              </a:rPr>
              <a:t>:</a:t>
            </a:r>
            <a:r>
              <a:rPr lang="en-US" sz="1200">
                <a:solidFill>
                  <a:srgbClr val="212121"/>
                </a:solidFill>
                <a:ea typeface="+mn-lt"/>
                <a:cs typeface="+mn-lt"/>
              </a:rPr>
              <a:t> </a:t>
            </a:r>
            <a:r>
              <a:rPr lang="en-US" sz="1200" baseline="0">
                <a:solidFill>
                  <a:srgbClr val="0071BC"/>
                </a:solidFill>
                <a:ea typeface="+mn-lt"/>
                <a:cs typeface="+mn-lt"/>
                <a:hlinkClick r:id="rId2"/>
              </a:rPr>
              <a:t>10.1016/j.</a:t>
            </a:r>
            <a:r>
              <a:rPr lang="en-US" sz="1200">
                <a:solidFill>
                  <a:srgbClr val="0071BC"/>
                </a:solidFill>
                <a:ea typeface="+mn-lt"/>
                <a:cs typeface="+mn-lt"/>
                <a:hlinkClick r:id="rId2"/>
              </a:rPr>
              <a:t>neubiorev</a:t>
            </a:r>
            <a:r>
              <a:rPr lang="en-US" sz="1200" baseline="0">
                <a:solidFill>
                  <a:srgbClr val="0071BC"/>
                </a:solidFill>
                <a:ea typeface="+mn-lt"/>
                <a:cs typeface="+mn-lt"/>
                <a:hlinkClick r:id="rId2"/>
              </a:rPr>
              <a:t>.</a:t>
            </a:r>
            <a:r>
              <a:rPr lang="en-US" sz="1200">
                <a:solidFill>
                  <a:srgbClr val="0071BC"/>
                </a:solidFill>
                <a:ea typeface="+mn-lt"/>
                <a:cs typeface="+mn-lt"/>
                <a:hlinkClick r:id="rId2"/>
              </a:rPr>
              <a:t>2013.08.006</a:t>
            </a:r>
            <a:r>
              <a:rPr lang="en-US" sz="1200">
                <a:solidFill>
                  <a:srgbClr val="000000"/>
                </a:solidFill>
                <a:latin typeface="Century Gothic"/>
                <a:ea typeface="Segoe UI"/>
                <a:cs typeface="Segoe UI"/>
              </a:rPr>
              <a:t> </a:t>
            </a:r>
            <a:r>
              <a:rPr lang="en-US" sz="1200" baseline="0">
                <a:solidFill>
                  <a:srgbClr val="000000"/>
                </a:solidFill>
                <a:latin typeface="Century Gothic"/>
                <a:ea typeface="Segoe UI"/>
                <a:cs typeface="Segoe UI"/>
              </a:rPr>
              <a:t>on May </a:t>
            </a:r>
            <a:r>
              <a:rPr lang="en-US" sz="1200">
                <a:solidFill>
                  <a:srgbClr val="000000"/>
                </a:solidFill>
                <a:latin typeface="Century Gothic"/>
                <a:ea typeface="Segoe UI"/>
                <a:cs typeface="Segoe UI"/>
              </a:rPr>
              <a:t>5,2026.</a:t>
            </a:r>
            <a:r>
              <a:rPr lang="en-US" sz="1200" baseline="30000">
                <a:solidFill>
                  <a:srgbClr val="000000"/>
                </a:solidFill>
                <a:latin typeface="Century Gothic"/>
                <a:ea typeface="Segoe UI"/>
                <a:cs typeface="Segoe UI"/>
              </a:rPr>
              <a:t>55 </a:t>
            </a:r>
            <a:endParaRPr lang="en-US" sz="1200">
              <a:solidFill>
                <a:srgbClr val="000000"/>
              </a:solidFill>
              <a:latin typeface="Century Gothic"/>
              <a:ea typeface="Segoe UI"/>
              <a:cs typeface="Segoe UI"/>
            </a:endParaRPr>
          </a:p>
          <a:p>
            <a:pPr algn="ctr"/>
            <a:endParaRPr lang="en-US">
              <a:cs typeface="Segoe UI"/>
            </a:endParaRPr>
          </a:p>
        </p:txBody>
      </p:sp>
      <p:pic>
        <p:nvPicPr>
          <p:cNvPr id="7" name="Picture 6" descr="A diagram of a spiral of pain&#10;&#10;AI-generated content may be incorrect.">
            <a:extLst>
              <a:ext uri="{FF2B5EF4-FFF2-40B4-BE49-F238E27FC236}">
                <a16:creationId xmlns:a16="http://schemas.microsoft.com/office/drawing/2014/main" id="{3CE435C2-EFAC-1573-1639-EE52EB07E187}"/>
              </a:ext>
            </a:extLst>
          </p:cNvPr>
          <p:cNvPicPr>
            <a:picLocks noChangeAspect="1"/>
          </p:cNvPicPr>
          <p:nvPr/>
        </p:nvPicPr>
        <p:blipFill>
          <a:blip r:embed="rId3"/>
          <a:stretch>
            <a:fillRect/>
          </a:stretch>
        </p:blipFill>
        <p:spPr>
          <a:xfrm>
            <a:off x="1608588" y="-2818"/>
            <a:ext cx="8233036" cy="6227354"/>
          </a:xfrm>
          <a:prstGeom prst="rect">
            <a:avLst/>
          </a:prstGeom>
        </p:spPr>
      </p:pic>
    </p:spTree>
    <p:extLst>
      <p:ext uri="{BB962C8B-B14F-4D97-AF65-F5344CB8AC3E}">
        <p14:creationId xmlns:p14="http://schemas.microsoft.com/office/powerpoint/2010/main" val="54096541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59DF530-D207-521A-E4F0-E92CC02EF916}"/>
              </a:ext>
            </a:extLst>
          </p:cNvPr>
          <p:cNvSpPr>
            <a:spLocks noGrp="1"/>
          </p:cNvSpPr>
          <p:nvPr>
            <p:ph idx="1"/>
          </p:nvPr>
        </p:nvSpPr>
        <p:spPr/>
        <p:txBody>
          <a:bodyPr vert="horz" lIns="91440" tIns="45720" rIns="91440" bIns="45720" rtlCol="0" anchor="t">
            <a:noAutofit/>
          </a:bodyPr>
          <a:lstStyle/>
          <a:p>
            <a:r>
              <a:rPr lang="en-US" sz="2400"/>
              <a:t>Consider use of buprenorphine as first-line in patients with cancer</a:t>
            </a:r>
          </a:p>
          <a:p>
            <a:r>
              <a:rPr lang="en-US" sz="2400"/>
              <a:t>Insurance appeals often needed</a:t>
            </a:r>
          </a:p>
          <a:p>
            <a:r>
              <a:rPr lang="en-US" sz="2400"/>
              <a:t>Know that there may be severe withdrawal effects in some patients</a:t>
            </a:r>
          </a:p>
          <a:p>
            <a:r>
              <a:rPr lang="en-US" sz="2400"/>
              <a:t>Tightly binds to mu-opioid receptors to provide analgesic effects and prevent other opioids from binding </a:t>
            </a:r>
          </a:p>
          <a:p>
            <a:pPr lvl="1">
              <a:buFont typeface="Courier New,monospace" panose="020B0604020202020204" pitchFamily="34" charset="0"/>
              <a:buChar char="o"/>
            </a:pPr>
            <a:r>
              <a:rPr lang="en-US" sz="3200"/>
              <a:t>Blocks euphoric effects of other opioids </a:t>
            </a:r>
          </a:p>
        </p:txBody>
      </p:sp>
      <p:sp>
        <p:nvSpPr>
          <p:cNvPr id="2" name="Title 1">
            <a:extLst>
              <a:ext uri="{FF2B5EF4-FFF2-40B4-BE49-F238E27FC236}">
                <a16:creationId xmlns:a16="http://schemas.microsoft.com/office/drawing/2014/main" id="{7D66A24D-9AC5-D2BF-C2C4-56BF65D8C367}"/>
              </a:ext>
            </a:extLst>
          </p:cNvPr>
          <p:cNvSpPr>
            <a:spLocks noGrp="1"/>
          </p:cNvSpPr>
          <p:nvPr>
            <p:ph type="title"/>
          </p:nvPr>
        </p:nvSpPr>
        <p:spPr/>
        <p:txBody>
          <a:bodyPr/>
          <a:lstStyle/>
          <a:p>
            <a:r>
              <a:rPr lang="en-US">
                <a:latin typeface="Georgia"/>
              </a:rPr>
              <a:t>Buprenorphine, "The Safest Opioid"?</a:t>
            </a:r>
          </a:p>
        </p:txBody>
      </p:sp>
    </p:spTree>
    <p:extLst>
      <p:ext uri="{BB962C8B-B14F-4D97-AF65-F5344CB8AC3E}">
        <p14:creationId xmlns:p14="http://schemas.microsoft.com/office/powerpoint/2010/main" val="5841181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9308BD3-31F8-6BC9-7834-B7F7ACED09E1}"/>
              </a:ext>
            </a:extLst>
          </p:cNvPr>
          <p:cNvSpPr>
            <a:spLocks noGrp="1"/>
          </p:cNvSpPr>
          <p:nvPr>
            <p:ph idx="1"/>
          </p:nvPr>
        </p:nvSpPr>
        <p:spPr>
          <a:xfrm>
            <a:off x="838200" y="1902118"/>
            <a:ext cx="10515600" cy="3982616"/>
          </a:xfrm>
        </p:spPr>
        <p:txBody>
          <a:bodyPr vert="horz" lIns="91440" tIns="45720" rIns="91440" bIns="45720" rtlCol="0" anchor="t">
            <a:normAutofit fontScale="92500" lnSpcReduction="20000"/>
          </a:bodyPr>
          <a:lstStyle/>
          <a:p>
            <a:r>
              <a:rPr lang="en-US" sz="2400"/>
              <a:t>AKA: "suboxone"</a:t>
            </a:r>
          </a:p>
          <a:p>
            <a:endParaRPr lang="en-US" sz="2400"/>
          </a:p>
          <a:p>
            <a:r>
              <a:rPr lang="en-US" sz="2400"/>
              <a:t>Naloxone deters injection misuse (causes severe withdrawal if injected or snorted)</a:t>
            </a:r>
          </a:p>
          <a:p>
            <a:endParaRPr lang="en-US" sz="2400"/>
          </a:p>
          <a:p>
            <a:r>
              <a:rPr lang="en-US" sz="2400"/>
              <a:t>Diversion risk is lower with buprenorphine-naloxone compared to full agonists given less euphoric effects</a:t>
            </a:r>
          </a:p>
          <a:p>
            <a:endParaRPr lang="en-US" sz="2400"/>
          </a:p>
          <a:p>
            <a:r>
              <a:rPr lang="en-US" sz="2400"/>
              <a:t>If diverted, it this is usually because of self-treatment of withdrawal, to decrease cravings, or to bridge to treatment </a:t>
            </a:r>
          </a:p>
          <a:p>
            <a:endParaRPr lang="en-US"/>
          </a:p>
          <a:p>
            <a:endParaRPr lang="en-US"/>
          </a:p>
        </p:txBody>
      </p:sp>
      <p:sp>
        <p:nvSpPr>
          <p:cNvPr id="2" name="Title 1">
            <a:extLst>
              <a:ext uri="{FF2B5EF4-FFF2-40B4-BE49-F238E27FC236}">
                <a16:creationId xmlns:a16="http://schemas.microsoft.com/office/drawing/2014/main" id="{9BDED0C4-0A2A-3023-40FF-8F4B5CA4B42F}"/>
              </a:ext>
            </a:extLst>
          </p:cNvPr>
          <p:cNvSpPr>
            <a:spLocks noGrp="1"/>
          </p:cNvSpPr>
          <p:nvPr>
            <p:ph type="title"/>
          </p:nvPr>
        </p:nvSpPr>
        <p:spPr/>
        <p:txBody>
          <a:bodyPr/>
          <a:lstStyle/>
          <a:p>
            <a:r>
              <a:rPr lang="en-US"/>
              <a:t>Naloxone Co-formulation</a:t>
            </a:r>
          </a:p>
        </p:txBody>
      </p:sp>
    </p:spTree>
    <p:extLst>
      <p:ext uri="{BB962C8B-B14F-4D97-AF65-F5344CB8AC3E}">
        <p14:creationId xmlns:p14="http://schemas.microsoft.com/office/powerpoint/2010/main" val="1103786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649B1-C2F7-A4B0-60F2-169D3569BEBD}"/>
              </a:ext>
            </a:extLst>
          </p:cNvPr>
          <p:cNvSpPr>
            <a:spLocks noGrp="1"/>
          </p:cNvSpPr>
          <p:nvPr>
            <p:ph type="title"/>
          </p:nvPr>
        </p:nvSpPr>
        <p:spPr/>
        <p:txBody>
          <a:bodyPr>
            <a:normAutofit/>
          </a:bodyPr>
          <a:lstStyle/>
          <a:p>
            <a:r>
              <a:rPr lang="en-US" sz="3200"/>
              <a:t>SUD as Terminal Diagnosis??</a:t>
            </a:r>
          </a:p>
        </p:txBody>
      </p:sp>
      <p:sp>
        <p:nvSpPr>
          <p:cNvPr id="3" name="Content Placeholder 2">
            <a:extLst>
              <a:ext uri="{FF2B5EF4-FFF2-40B4-BE49-F238E27FC236}">
                <a16:creationId xmlns:a16="http://schemas.microsoft.com/office/drawing/2014/main" id="{D463E9A9-A70E-7575-B43C-D154CEE3C9BA}"/>
              </a:ext>
            </a:extLst>
          </p:cNvPr>
          <p:cNvSpPr>
            <a:spLocks noGrp="1"/>
          </p:cNvSpPr>
          <p:nvPr>
            <p:ph idx="1"/>
          </p:nvPr>
        </p:nvSpPr>
        <p:spPr>
          <a:xfrm>
            <a:off x="1079500" y="1790700"/>
            <a:ext cx="10026650" cy="4166165"/>
          </a:xfrm>
        </p:spPr>
        <p:txBody>
          <a:bodyPr vert="horz" lIns="91440" tIns="45720" rIns="91440" bIns="45720" rtlCol="0" anchor="t">
            <a:noAutofit/>
          </a:bodyPr>
          <a:lstStyle/>
          <a:p>
            <a:pPr marL="359410" indent="-359410"/>
            <a:r>
              <a:rPr lang="en-US" sz="1800"/>
              <a:t>"An irreversible or incurable disease condition from which death is expected in the foreseeable future" </a:t>
            </a:r>
            <a:r>
              <a:rPr lang="en-US" sz="1800" baseline="30000"/>
              <a:t>1</a:t>
            </a:r>
          </a:p>
          <a:p>
            <a:pPr marL="359410" indent="-359410">
              <a:buClr>
                <a:srgbClr val="EF8C6A"/>
              </a:buClr>
            </a:pPr>
            <a:r>
              <a:rPr lang="en-US" sz="1800"/>
              <a:t>Medicare coverage of hospice depends on a physician's certification that an individual's prognosis is a life expectancy of 6 months or less if the terminal illness runs its normal course</a:t>
            </a:r>
            <a:r>
              <a:rPr lang="en-US" sz="1800" baseline="30000"/>
              <a:t>2</a:t>
            </a:r>
          </a:p>
          <a:p>
            <a:pPr marL="816610" lvl="1" indent="-457200">
              <a:buClr>
                <a:srgbClr val="EF8C6A"/>
              </a:buClr>
              <a:buAutoNum type="arabicPeriod"/>
            </a:pPr>
            <a:r>
              <a:rPr lang="en-US" sz="1800" i="0">
                <a:highlight>
                  <a:srgbClr val="FFFF00"/>
                </a:highlight>
              </a:rPr>
              <a:t>Recurrent infections</a:t>
            </a:r>
          </a:p>
          <a:p>
            <a:pPr marL="816610" lvl="1" indent="-457200">
              <a:buClr>
                <a:srgbClr val="EF8C6A"/>
              </a:buClr>
              <a:buAutoNum type="arabicPeriod"/>
            </a:pPr>
            <a:r>
              <a:rPr lang="en-US" sz="1800" i="0">
                <a:highlight>
                  <a:srgbClr val="FFFF00"/>
                </a:highlight>
              </a:rPr>
              <a:t>Significant loss of muscle mass, not reversible</a:t>
            </a:r>
          </a:p>
          <a:p>
            <a:pPr marL="816610" lvl="1" indent="-457200">
              <a:buClr>
                <a:srgbClr val="EF8C6A"/>
              </a:buClr>
              <a:buAutoNum type="arabicPeriod"/>
            </a:pPr>
            <a:r>
              <a:rPr lang="en-US" sz="1800" i="0">
                <a:highlight>
                  <a:srgbClr val="FFFF00"/>
                </a:highlight>
              </a:rPr>
              <a:t>Increase symptom burden</a:t>
            </a:r>
          </a:p>
          <a:p>
            <a:pPr marL="816610" lvl="1" indent="-457200">
              <a:buClr>
                <a:srgbClr val="EF8C6A"/>
              </a:buClr>
              <a:buAutoNum type="arabicPeriod"/>
            </a:pPr>
            <a:r>
              <a:rPr lang="en-US" sz="1800" i="0"/>
              <a:t>Hypotension, edema, ascites, weakness, decreased mentation, progressive stage 3-4 pressure ulcers despite optimal care</a:t>
            </a:r>
          </a:p>
          <a:p>
            <a:pPr marL="816610" lvl="1" indent="-457200">
              <a:buClr>
                <a:srgbClr val="EF8C6A"/>
              </a:buClr>
              <a:buAutoNum type="arabicPeriod"/>
            </a:pPr>
            <a:r>
              <a:rPr lang="en-US" sz="1800" i="0"/>
              <a:t>Decrease performance status due to illness, dependence for 2+ ADLs</a:t>
            </a:r>
          </a:p>
          <a:p>
            <a:pPr marL="816610" lvl="1" indent="-457200">
              <a:buClr>
                <a:srgbClr val="EF8C6A"/>
              </a:buClr>
              <a:buAutoNum type="arabicPeriod"/>
            </a:pPr>
            <a:r>
              <a:rPr lang="en-US" sz="1800" i="0"/>
              <a:t>Decrease cognitive status due to illness, FAST 7a or greater</a:t>
            </a:r>
          </a:p>
          <a:p>
            <a:pPr marL="816610" lvl="1" indent="-457200">
              <a:buClr>
                <a:srgbClr val="EF8C6A"/>
              </a:buClr>
              <a:buAutoNum type="arabicPeriod"/>
            </a:pPr>
            <a:r>
              <a:rPr lang="en-US" sz="1800" i="0">
                <a:highlight>
                  <a:srgbClr val="FFFF00"/>
                </a:highlight>
              </a:rPr>
              <a:t>Increase ED visits</a:t>
            </a:r>
          </a:p>
          <a:p>
            <a:pPr marL="816610" lvl="1" indent="-457200">
              <a:buClr>
                <a:srgbClr val="EF8C6A"/>
              </a:buClr>
              <a:buAutoNum type="arabicPeriod"/>
            </a:pPr>
            <a:r>
              <a:rPr lang="en-US" sz="1800" i="0">
                <a:highlight>
                  <a:srgbClr val="FFFF00"/>
                </a:highlight>
              </a:rPr>
              <a:t>Co-morbidities</a:t>
            </a:r>
          </a:p>
        </p:txBody>
      </p:sp>
    </p:spTree>
    <p:extLst>
      <p:ext uri="{BB962C8B-B14F-4D97-AF65-F5344CB8AC3E}">
        <p14:creationId xmlns:p14="http://schemas.microsoft.com/office/powerpoint/2010/main" val="95970187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717206-A91D-EFF3-B484-19C399775E83}"/>
              </a:ext>
            </a:extLst>
          </p:cNvPr>
          <p:cNvSpPr>
            <a:spLocks noGrp="1"/>
          </p:cNvSpPr>
          <p:nvPr>
            <p:ph idx="1"/>
          </p:nvPr>
        </p:nvSpPr>
        <p:spPr>
          <a:xfrm>
            <a:off x="564222" y="1679512"/>
            <a:ext cx="10515600" cy="3982616"/>
          </a:xfrm>
        </p:spPr>
        <p:txBody>
          <a:bodyPr vert="horz" lIns="91440" tIns="45720" rIns="91440" bIns="45720" rtlCol="0" anchor="t">
            <a:noAutofit/>
          </a:bodyPr>
          <a:lstStyle/>
          <a:p>
            <a:r>
              <a:rPr lang="en-US"/>
              <a:t>More likely to be successful if there is shared decision making</a:t>
            </a:r>
          </a:p>
          <a:p>
            <a:pPr marL="541655" lvl="1" indent="-285750">
              <a:buFont typeface="Arial"/>
              <a:buChar char="•"/>
            </a:pPr>
            <a:r>
              <a:rPr lang="en-US" sz="1800" b="0"/>
              <a:t>Set expectations at the start (</a:t>
            </a:r>
            <a:r>
              <a:rPr lang="en-US" sz="1800" b="0">
                <a:solidFill>
                  <a:srgbClr val="333333"/>
                </a:solidFill>
                <a:latin typeface="Trade Gothic Next Light"/>
              </a:rPr>
              <a:t>decrease dose vs complete cessation vs rotation to another opioid such as buprenorphine), rate of taper, and treatment of withdrawal symptoms. </a:t>
            </a:r>
            <a:endParaRPr lang="en-US" sz="1800">
              <a:solidFill>
                <a:srgbClr val="000000"/>
              </a:solidFill>
              <a:latin typeface="Trade Gothic Next Light"/>
            </a:endParaRPr>
          </a:p>
          <a:p>
            <a:pPr marL="541655" lvl="1" indent="-285750">
              <a:buFont typeface="Arial"/>
              <a:buChar char="•"/>
            </a:pPr>
            <a:r>
              <a:rPr lang="en-US" sz="1800" b="0">
                <a:solidFill>
                  <a:srgbClr val="333333"/>
                </a:solidFill>
                <a:latin typeface="Trade Gothic Next Light"/>
              </a:rPr>
              <a:t>Give anticipatory guidance--&gt;tapering is sometimes painful, but that many patients find that after a period of adjustment (which can be many months) pain returns to baseline or is even improved. </a:t>
            </a:r>
            <a:endParaRPr lang="en-US" sz="1800">
              <a:latin typeface="Trade Gothic Next Light"/>
            </a:endParaRPr>
          </a:p>
          <a:p>
            <a:pPr marL="541655" lvl="1" indent="-285750">
              <a:buFont typeface="Arial"/>
            </a:pPr>
            <a:endParaRPr lang="en-US">
              <a:solidFill>
                <a:srgbClr val="333333"/>
              </a:solidFill>
              <a:latin typeface="Trade Gothic Next Light"/>
            </a:endParaRPr>
          </a:p>
          <a:p>
            <a:r>
              <a:rPr lang="en-US"/>
              <a:t>If on chronic opioids, slower taper may be better. If on &lt;1 years, may be faster rate. </a:t>
            </a:r>
          </a:p>
          <a:p>
            <a:r>
              <a:rPr lang="en-US"/>
              <a:t>Providing expectations is important: If they've been on opioids for years,</a:t>
            </a:r>
            <a:r>
              <a:rPr lang="en-US" b="1"/>
              <a:t> it may take YEARS to taper</a:t>
            </a:r>
          </a:p>
          <a:p>
            <a:r>
              <a:rPr lang="en-US"/>
              <a:t>Taper rate must be slow enough to minimize withdrawal symptoms--&gt;insomnia, anxiety, depression, and increased pain, particularly in the short term</a:t>
            </a:r>
            <a:r>
              <a:rPr lang="en-US">
                <a:solidFill>
                  <a:srgbClr val="000000"/>
                </a:solidFill>
                <a:latin typeface="Trade Gothic Next Light"/>
              </a:rPr>
              <a:t>. </a:t>
            </a:r>
          </a:p>
          <a:p>
            <a:pPr marL="541655" lvl="1" indent="-285750">
              <a:buFont typeface="Arial"/>
              <a:buChar char="•"/>
            </a:pPr>
            <a:r>
              <a:rPr lang="en-US" sz="1800" b="0">
                <a:solidFill>
                  <a:srgbClr val="000000"/>
                </a:solidFill>
                <a:latin typeface="Trade Gothic Next Light"/>
              </a:rPr>
              <a:t>Withdrawal symptoms:</a:t>
            </a:r>
            <a:r>
              <a:rPr lang="en-US" sz="1800" b="0">
                <a:solidFill>
                  <a:srgbClr val="010101"/>
                </a:solidFill>
                <a:latin typeface="Trade Gothic Next Light"/>
              </a:rPr>
              <a:t> anxiety, insomnia, abdominal pain, vomiting, diarrhea, diaphoresis, mydriasis, tremor, tachycardia, or piloerection--&gt; TREAT! Symptoms last 5-10 days from last dose reduction</a:t>
            </a:r>
            <a:endParaRPr lang="en-US" sz="1800">
              <a:solidFill>
                <a:srgbClr val="010101"/>
              </a:solidFill>
              <a:latin typeface="Trade Gothic Next Light"/>
            </a:endParaRPr>
          </a:p>
        </p:txBody>
      </p:sp>
      <p:sp>
        <p:nvSpPr>
          <p:cNvPr id="2" name="Title 1">
            <a:extLst>
              <a:ext uri="{FF2B5EF4-FFF2-40B4-BE49-F238E27FC236}">
                <a16:creationId xmlns:a16="http://schemas.microsoft.com/office/drawing/2014/main" id="{32914C5F-C2E1-97CA-8D9D-E84664A8111C}"/>
              </a:ext>
            </a:extLst>
          </p:cNvPr>
          <p:cNvSpPr>
            <a:spLocks noGrp="1"/>
          </p:cNvSpPr>
          <p:nvPr>
            <p:ph type="title"/>
          </p:nvPr>
        </p:nvSpPr>
        <p:spPr/>
        <p:txBody>
          <a:bodyPr/>
          <a:lstStyle/>
          <a:p>
            <a:r>
              <a:rPr lang="en-US">
                <a:latin typeface="Georgia"/>
              </a:rPr>
              <a:t>Opioid tapering</a:t>
            </a:r>
            <a:r>
              <a:rPr lang="en-US" b="0" baseline="30000">
                <a:latin typeface="Georgia"/>
              </a:rPr>
              <a:t>56-57</a:t>
            </a:r>
            <a:endParaRPr lang="en-US" b="0" baseline="30000"/>
          </a:p>
        </p:txBody>
      </p:sp>
    </p:spTree>
    <p:extLst>
      <p:ext uri="{BB962C8B-B14F-4D97-AF65-F5344CB8AC3E}">
        <p14:creationId xmlns:p14="http://schemas.microsoft.com/office/powerpoint/2010/main" val="5175703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05E80-8A5D-74B6-60EE-16FA7C8F00C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C62E5E-47AB-3A8B-084B-C1A4DA6D948E}"/>
              </a:ext>
            </a:extLst>
          </p:cNvPr>
          <p:cNvSpPr>
            <a:spLocks noGrp="1"/>
          </p:cNvSpPr>
          <p:nvPr>
            <p:ph idx="1"/>
          </p:nvPr>
        </p:nvSpPr>
        <p:spPr>
          <a:xfrm>
            <a:off x="838200" y="1422657"/>
            <a:ext cx="10515600" cy="4496323"/>
          </a:xfrm>
        </p:spPr>
        <p:txBody>
          <a:bodyPr vert="horz" lIns="91440" tIns="45720" rIns="91440" bIns="45720" rtlCol="0" anchor="t">
            <a:noAutofit/>
          </a:bodyPr>
          <a:lstStyle/>
          <a:p>
            <a:r>
              <a:rPr lang="en-US" sz="2000">
                <a:solidFill>
                  <a:srgbClr val="010101"/>
                </a:solidFill>
                <a:latin typeface="Trade Gothic Next Light"/>
              </a:rPr>
              <a:t>Tapers of approximately 10% </a:t>
            </a:r>
            <a:r>
              <a:rPr lang="en-US" sz="2000" b="1">
                <a:solidFill>
                  <a:srgbClr val="010101"/>
                </a:solidFill>
                <a:latin typeface="Trade Gothic Next Light"/>
              </a:rPr>
              <a:t>per month</a:t>
            </a:r>
            <a:r>
              <a:rPr lang="en-US" sz="2000">
                <a:solidFill>
                  <a:srgbClr val="010101"/>
                </a:solidFill>
                <a:latin typeface="Trade Gothic Next Light"/>
              </a:rPr>
              <a:t> or slower are likely to be better tolerated than more rapid tapers, when patients have been taking opioids for longer durations (e.g., for a year or longer). </a:t>
            </a:r>
            <a:endParaRPr lang="en-US" sz="2000">
              <a:latin typeface="Trade Gothic Next Light"/>
            </a:endParaRPr>
          </a:p>
          <a:p>
            <a:endParaRPr lang="en-US" sz="2000">
              <a:solidFill>
                <a:srgbClr val="010101"/>
              </a:solidFill>
              <a:latin typeface="Trade Gothic Next Light"/>
            </a:endParaRPr>
          </a:p>
          <a:p>
            <a:r>
              <a:rPr lang="en-US" sz="2000">
                <a:solidFill>
                  <a:srgbClr val="010101"/>
                </a:solidFill>
                <a:latin typeface="Trade Gothic Next Light"/>
              </a:rPr>
              <a:t>When patients have taken opioids for shorter durations (e.g., weeks to months rather than years), a decrease of 10% of the original dose </a:t>
            </a:r>
            <a:r>
              <a:rPr lang="en-US" sz="2000" b="1">
                <a:solidFill>
                  <a:srgbClr val="010101"/>
                </a:solidFill>
                <a:latin typeface="Trade Gothic Next Light"/>
              </a:rPr>
              <a:t>per week</a:t>
            </a:r>
            <a:r>
              <a:rPr lang="en-US" sz="2000">
                <a:solidFill>
                  <a:srgbClr val="010101"/>
                </a:solidFill>
                <a:latin typeface="Trade Gothic Next Light"/>
              </a:rPr>
              <a:t> or slower (until approximately 30% of the original dose is reached, followed by a weekly decrease of approximately 10% of the remaining dose) is less likely to trigger withdrawal and can be successful for some patients.</a:t>
            </a:r>
            <a:endParaRPr lang="en-US" sz="2000">
              <a:latin typeface="Trade Gothic Next Light"/>
            </a:endParaRPr>
          </a:p>
          <a:p>
            <a:endParaRPr lang="en-US" sz="2000">
              <a:solidFill>
                <a:srgbClr val="010101"/>
              </a:solidFill>
              <a:latin typeface="Trade Gothic Next Light"/>
            </a:endParaRPr>
          </a:p>
          <a:p>
            <a:r>
              <a:rPr lang="en-US" sz="2000">
                <a:solidFill>
                  <a:srgbClr val="00263A"/>
                </a:solidFill>
                <a:latin typeface="Trade Gothic Next Light"/>
              </a:rPr>
              <a:t>There is an increased risk for overdose with abrupt return to a previously prescribed higher dosage because of loss of opioid tolerance. Ensure they have naloxone. </a:t>
            </a:r>
          </a:p>
          <a:p>
            <a:endParaRPr lang="en-US" sz="2000">
              <a:solidFill>
                <a:srgbClr val="00263A"/>
              </a:solidFill>
              <a:latin typeface="Trade Gothic Next Light"/>
            </a:endParaRPr>
          </a:p>
          <a:p>
            <a:r>
              <a:rPr lang="en-US" sz="2000">
                <a:solidFill>
                  <a:srgbClr val="00263A"/>
                </a:solidFill>
                <a:latin typeface="Trade Gothic Next Light"/>
              </a:rPr>
              <a:t>See: CDC opioid training guidelines, McPherson Opioid tapering, The BRAVO Protocol </a:t>
            </a:r>
          </a:p>
          <a:p>
            <a:endParaRPr lang="en-US" sz="2000">
              <a:solidFill>
                <a:srgbClr val="00263A"/>
              </a:solidFill>
              <a:latin typeface="Trade Gothic Next Light"/>
            </a:endParaRPr>
          </a:p>
        </p:txBody>
      </p:sp>
      <p:sp>
        <p:nvSpPr>
          <p:cNvPr id="2" name="Title 1">
            <a:extLst>
              <a:ext uri="{FF2B5EF4-FFF2-40B4-BE49-F238E27FC236}">
                <a16:creationId xmlns:a16="http://schemas.microsoft.com/office/drawing/2014/main" id="{078D9AC2-CC80-2FB3-208F-C8A32608977A}"/>
              </a:ext>
            </a:extLst>
          </p:cNvPr>
          <p:cNvSpPr>
            <a:spLocks noGrp="1"/>
          </p:cNvSpPr>
          <p:nvPr>
            <p:ph type="title"/>
          </p:nvPr>
        </p:nvSpPr>
        <p:spPr/>
        <p:txBody>
          <a:bodyPr/>
          <a:lstStyle/>
          <a:p>
            <a:r>
              <a:rPr lang="en-US">
                <a:latin typeface="Georgia"/>
              </a:rPr>
              <a:t>Opioid tapering</a:t>
            </a:r>
            <a:r>
              <a:rPr lang="en-US" b="0" baseline="30000">
                <a:latin typeface="Georgia"/>
              </a:rPr>
              <a:t>56-58</a:t>
            </a:r>
            <a:endParaRPr lang="en-US" b="0" baseline="30000"/>
          </a:p>
        </p:txBody>
      </p:sp>
    </p:spTree>
    <p:extLst>
      <p:ext uri="{BB962C8B-B14F-4D97-AF65-F5344CB8AC3E}">
        <p14:creationId xmlns:p14="http://schemas.microsoft.com/office/powerpoint/2010/main" val="320040826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D61B4E-4B11-D3D1-5AA8-1D1D07DA1BFE}"/>
              </a:ext>
            </a:extLst>
          </p:cNvPr>
          <p:cNvSpPr>
            <a:spLocks noGrp="1"/>
          </p:cNvSpPr>
          <p:nvPr>
            <p:ph idx="1"/>
          </p:nvPr>
        </p:nvSpPr>
        <p:spPr/>
        <p:txBody>
          <a:bodyPr vert="horz" lIns="91440" tIns="45720" rIns="91440" bIns="45720" rtlCol="0" anchor="t">
            <a:noAutofit/>
          </a:bodyPr>
          <a:lstStyle/>
          <a:p>
            <a:r>
              <a:rPr lang="en-US">
                <a:latin typeface="Century Gothic"/>
                <a:ea typeface="Roboto"/>
                <a:cs typeface="Roboto"/>
              </a:rPr>
              <a:t>Slow or pause the taper when needed. Be willing to adjust the rate, </a:t>
            </a:r>
            <a:r>
              <a:rPr lang="en-US" u="sng">
                <a:latin typeface="Century Gothic"/>
                <a:ea typeface="Roboto"/>
                <a:cs typeface="Roboto"/>
              </a:rPr>
              <a:t>but don't go back up</a:t>
            </a:r>
            <a:r>
              <a:rPr lang="en-US">
                <a:latin typeface="Century Gothic"/>
                <a:ea typeface="Roboto"/>
                <a:cs typeface="Roboto"/>
              </a:rPr>
              <a:t>. </a:t>
            </a:r>
          </a:p>
          <a:p>
            <a:pPr marL="427355" lvl="1" indent="-171450">
              <a:buFont typeface="Arial"/>
              <a:buChar char="•"/>
            </a:pPr>
            <a:r>
              <a:rPr lang="en-US" sz="1800">
                <a:latin typeface="Century Gothic"/>
                <a:ea typeface="Roboto"/>
                <a:cs typeface="Roboto"/>
              </a:rPr>
              <a:t>As patients reach low dosages</a:t>
            </a:r>
          </a:p>
          <a:p>
            <a:pPr marL="427355" lvl="1" indent="-171450">
              <a:buFont typeface="Arial"/>
              <a:buChar char="•"/>
            </a:pPr>
            <a:r>
              <a:rPr lang="en-US" sz="1800">
                <a:latin typeface="Century Gothic"/>
                <a:ea typeface="Roboto"/>
                <a:cs typeface="Roboto"/>
              </a:rPr>
              <a:t>To allow development of </a:t>
            </a:r>
            <a:r>
              <a:rPr lang="en-US" sz="1800" b="1">
                <a:latin typeface="Century Gothic"/>
                <a:ea typeface="Roboto"/>
                <a:cs typeface="Roboto"/>
              </a:rPr>
              <a:t>new skills</a:t>
            </a:r>
            <a:r>
              <a:rPr lang="en-US" sz="1800">
                <a:latin typeface="Century Gothic"/>
                <a:ea typeface="Roboto"/>
                <a:cs typeface="Roboto"/>
              </a:rPr>
              <a:t> for nonopioid management of pain and emotional distress.</a:t>
            </a:r>
          </a:p>
          <a:p>
            <a:pPr marL="427355" lvl="1" indent="-171450">
              <a:buFont typeface="Arial"/>
              <a:buChar char="•"/>
            </a:pPr>
            <a:r>
              <a:rPr lang="en-US" sz="1800">
                <a:latin typeface="Century Gothic"/>
                <a:ea typeface="Roboto"/>
                <a:cs typeface="Roboto"/>
              </a:rPr>
              <a:t>Follow up at least monthly with patients (use your pharmacists, RNs, TMV)</a:t>
            </a:r>
          </a:p>
          <a:p>
            <a:pPr marL="427355" lvl="1" indent="-171450">
              <a:buFont typeface="Arial"/>
              <a:buChar char="•"/>
            </a:pPr>
            <a:r>
              <a:rPr lang="en-US" sz="1800" b="1">
                <a:latin typeface="Century Gothic"/>
                <a:ea typeface="Roboto"/>
                <a:cs typeface="Roboto"/>
              </a:rPr>
              <a:t>Integrate behavioral and non-opioid therapies </a:t>
            </a:r>
            <a:r>
              <a:rPr lang="en-US" sz="1800">
                <a:latin typeface="Century Gothic"/>
                <a:ea typeface="Roboto"/>
                <a:cs typeface="Roboto"/>
              </a:rPr>
              <a:t>during the taper</a:t>
            </a:r>
          </a:p>
          <a:p>
            <a:pPr marL="692150" lvl="2">
              <a:buFont typeface="Wingdings"/>
              <a:buChar char="§"/>
            </a:pPr>
            <a:r>
              <a:rPr lang="en-US" sz="1800">
                <a:latin typeface="Century Gothic"/>
                <a:ea typeface="Roboto"/>
                <a:cs typeface="Roboto"/>
              </a:rPr>
              <a:t>Treat/support underlying psychiatric disorders</a:t>
            </a:r>
          </a:p>
          <a:p>
            <a:pPr marL="427355" lvl="1" indent="-171450">
              <a:buFont typeface="Arial"/>
              <a:buChar char="•"/>
            </a:pPr>
            <a:r>
              <a:rPr lang="en-US" sz="1800">
                <a:latin typeface="Century Gothic"/>
                <a:ea typeface="Roboto"/>
                <a:cs typeface="Roboto"/>
              </a:rPr>
              <a:t>If at high risk for suicide, consult with mental health provider first</a:t>
            </a:r>
          </a:p>
          <a:p>
            <a:pPr marL="427355" lvl="1" indent="-171450">
              <a:buFont typeface="Arial"/>
              <a:buChar char="•"/>
            </a:pPr>
            <a:endParaRPr lang="en-US" b="1" i="1">
              <a:latin typeface="Century Gothic"/>
              <a:ea typeface="Roboto"/>
              <a:cs typeface="Roboto"/>
            </a:endParaRPr>
          </a:p>
          <a:p>
            <a:pPr marL="255905" lvl="1" indent="0">
              <a:buNone/>
            </a:pPr>
            <a:r>
              <a:rPr lang="en-US" b="1">
                <a:latin typeface="Century Gothic"/>
                <a:ea typeface="Roboto"/>
                <a:cs typeface="Roboto"/>
              </a:rPr>
              <a:t>The most common mistake is tapering too fast</a:t>
            </a:r>
          </a:p>
          <a:p>
            <a:pPr marL="427355" lvl="1" indent="-171450">
              <a:buFont typeface="Arial"/>
              <a:buChar char="–"/>
            </a:pPr>
            <a:endParaRPr lang="en-US" sz="2000"/>
          </a:p>
          <a:p>
            <a:endParaRPr lang="en-US" sz="2000"/>
          </a:p>
        </p:txBody>
      </p:sp>
      <p:sp>
        <p:nvSpPr>
          <p:cNvPr id="2" name="Title 1">
            <a:extLst>
              <a:ext uri="{FF2B5EF4-FFF2-40B4-BE49-F238E27FC236}">
                <a16:creationId xmlns:a16="http://schemas.microsoft.com/office/drawing/2014/main" id="{84A57A29-1222-8511-8803-24819E47242E}"/>
              </a:ext>
            </a:extLst>
          </p:cNvPr>
          <p:cNvSpPr>
            <a:spLocks noGrp="1"/>
          </p:cNvSpPr>
          <p:nvPr>
            <p:ph type="title"/>
          </p:nvPr>
        </p:nvSpPr>
        <p:spPr/>
        <p:txBody>
          <a:bodyPr/>
          <a:lstStyle/>
          <a:p>
            <a:r>
              <a:rPr lang="en-US">
                <a:latin typeface="Georgia"/>
              </a:rPr>
              <a:t>Opioid tapering</a:t>
            </a:r>
            <a:r>
              <a:rPr lang="en-US" b="0" baseline="30000">
                <a:latin typeface="Georgia"/>
              </a:rPr>
              <a:t>58-59</a:t>
            </a:r>
            <a:endParaRPr lang="en-US" b="0" baseline="30000"/>
          </a:p>
        </p:txBody>
      </p:sp>
    </p:spTree>
    <p:extLst>
      <p:ext uri="{BB962C8B-B14F-4D97-AF65-F5344CB8AC3E}">
        <p14:creationId xmlns:p14="http://schemas.microsoft.com/office/powerpoint/2010/main" val="6444156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2927D-3938-8F2A-3508-F6BFF04E2E7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5E6DA0FC-67C2-E1F2-79F3-64CDBE63D252}"/>
              </a:ext>
            </a:extLst>
          </p:cNvPr>
          <p:cNvSpPr txBox="1"/>
          <p:nvPr/>
        </p:nvSpPr>
        <p:spPr>
          <a:xfrm>
            <a:off x="2686262" y="6228792"/>
            <a:ext cx="609600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aseline="0">
                <a:solidFill>
                  <a:srgbClr val="000000"/>
                </a:solidFill>
                <a:latin typeface="Century Gothic"/>
                <a:ea typeface="Segoe UI"/>
                <a:cs typeface="Segoe UI"/>
              </a:rPr>
              <a:t>Figure by </a:t>
            </a:r>
            <a:r>
              <a:rPr lang="en-US" sz="1000">
                <a:solidFill>
                  <a:srgbClr val="000000"/>
                </a:solidFill>
                <a:latin typeface="Century Gothic"/>
                <a:ea typeface="Segoe UI"/>
                <a:cs typeface="Segoe UI"/>
              </a:rPr>
              <a:t>Garland</a:t>
            </a:r>
            <a:r>
              <a:rPr lang="en-US" sz="1000" baseline="0">
                <a:solidFill>
                  <a:srgbClr val="000000"/>
                </a:solidFill>
                <a:latin typeface="Century Gothic"/>
                <a:ea typeface="Segoe UI"/>
                <a:cs typeface="Segoe UI"/>
              </a:rPr>
              <a:t> et al., retrieved from </a:t>
            </a:r>
            <a:r>
              <a:rPr lang="en-US" sz="1200">
                <a:solidFill>
                  <a:srgbClr val="212121"/>
                </a:solidFill>
                <a:ea typeface="+mn-lt"/>
                <a:cs typeface="+mn-lt"/>
              </a:rPr>
              <a:t>DOI</a:t>
            </a:r>
            <a:r>
              <a:rPr lang="en-US" sz="1200" baseline="0">
                <a:solidFill>
                  <a:srgbClr val="212121"/>
                </a:solidFill>
                <a:ea typeface="+mn-lt"/>
                <a:cs typeface="+mn-lt"/>
              </a:rPr>
              <a:t>:</a:t>
            </a:r>
            <a:r>
              <a:rPr lang="en-US" sz="1200">
                <a:solidFill>
                  <a:srgbClr val="212121"/>
                </a:solidFill>
                <a:ea typeface="+mn-lt"/>
                <a:cs typeface="+mn-lt"/>
              </a:rPr>
              <a:t> </a:t>
            </a:r>
            <a:r>
              <a:rPr lang="en-US" sz="1200" baseline="0">
                <a:solidFill>
                  <a:srgbClr val="0071BC"/>
                </a:solidFill>
                <a:ea typeface="+mn-lt"/>
                <a:cs typeface="+mn-lt"/>
                <a:hlinkClick r:id="rId2"/>
              </a:rPr>
              <a:t>10.1016/j.</a:t>
            </a:r>
            <a:r>
              <a:rPr lang="en-US" sz="1200">
                <a:solidFill>
                  <a:srgbClr val="0071BC"/>
                </a:solidFill>
                <a:ea typeface="+mn-lt"/>
                <a:cs typeface="+mn-lt"/>
                <a:hlinkClick r:id="rId2"/>
              </a:rPr>
              <a:t>neubiorev</a:t>
            </a:r>
            <a:r>
              <a:rPr lang="en-US" sz="1200" baseline="0">
                <a:solidFill>
                  <a:srgbClr val="0071BC"/>
                </a:solidFill>
                <a:ea typeface="+mn-lt"/>
                <a:cs typeface="+mn-lt"/>
                <a:hlinkClick r:id="rId2"/>
              </a:rPr>
              <a:t>.</a:t>
            </a:r>
            <a:r>
              <a:rPr lang="en-US" sz="1200">
                <a:solidFill>
                  <a:srgbClr val="0071BC"/>
                </a:solidFill>
                <a:ea typeface="+mn-lt"/>
                <a:cs typeface="+mn-lt"/>
                <a:hlinkClick r:id="rId2"/>
              </a:rPr>
              <a:t>2013.08.006</a:t>
            </a:r>
            <a:r>
              <a:rPr lang="en-US" sz="1000">
                <a:solidFill>
                  <a:srgbClr val="000000"/>
                </a:solidFill>
                <a:latin typeface="Century Gothic"/>
                <a:ea typeface="Segoe UI"/>
                <a:cs typeface="Segoe UI"/>
              </a:rPr>
              <a:t> </a:t>
            </a:r>
            <a:r>
              <a:rPr lang="en-US" sz="1000" baseline="0">
                <a:solidFill>
                  <a:srgbClr val="000000"/>
                </a:solidFill>
                <a:latin typeface="Century Gothic"/>
                <a:ea typeface="Segoe UI"/>
                <a:cs typeface="Segoe UI"/>
              </a:rPr>
              <a:t>on May </a:t>
            </a:r>
            <a:r>
              <a:rPr lang="en-US" sz="1000">
                <a:solidFill>
                  <a:srgbClr val="000000"/>
                </a:solidFill>
                <a:latin typeface="Century Gothic"/>
                <a:ea typeface="Segoe UI"/>
                <a:cs typeface="Segoe UI"/>
              </a:rPr>
              <a:t>5,2026.</a:t>
            </a:r>
            <a:r>
              <a:rPr lang="en-US" sz="650" baseline="30000">
                <a:solidFill>
                  <a:srgbClr val="000000"/>
                </a:solidFill>
                <a:latin typeface="Century Gothic"/>
                <a:ea typeface="Segoe UI"/>
                <a:cs typeface="Segoe UI"/>
              </a:rPr>
              <a:t>55</a:t>
            </a:r>
            <a:endParaRPr lang="en-US">
              <a:solidFill>
                <a:srgbClr val="000000"/>
              </a:solidFill>
              <a:latin typeface="Century Gothic"/>
              <a:ea typeface="Segoe UI"/>
              <a:cs typeface="Segoe UI"/>
            </a:endParaRPr>
          </a:p>
          <a:p>
            <a:pPr algn="ctr"/>
            <a:endParaRPr lang="en-US">
              <a:cs typeface="Segoe UI"/>
            </a:endParaRPr>
          </a:p>
        </p:txBody>
      </p:sp>
      <p:pic>
        <p:nvPicPr>
          <p:cNvPr id="2" name="Picture 1" descr="A diagram of a spiral&#10;&#10;AI-generated content may be incorrect.">
            <a:extLst>
              <a:ext uri="{FF2B5EF4-FFF2-40B4-BE49-F238E27FC236}">
                <a16:creationId xmlns:a16="http://schemas.microsoft.com/office/drawing/2014/main" id="{46BCB43A-8E8D-52EC-0D59-69BDC4162278}"/>
              </a:ext>
            </a:extLst>
          </p:cNvPr>
          <p:cNvPicPr>
            <a:picLocks noChangeAspect="1"/>
          </p:cNvPicPr>
          <p:nvPr/>
        </p:nvPicPr>
        <p:blipFill>
          <a:blip r:embed="rId3"/>
          <a:stretch>
            <a:fillRect/>
          </a:stretch>
        </p:blipFill>
        <p:spPr>
          <a:xfrm>
            <a:off x="1827835" y="0"/>
            <a:ext cx="8083827" cy="6062870"/>
          </a:xfrm>
          <a:prstGeom prst="rect">
            <a:avLst/>
          </a:prstGeom>
        </p:spPr>
      </p:pic>
    </p:spTree>
    <p:extLst>
      <p:ext uri="{BB962C8B-B14F-4D97-AF65-F5344CB8AC3E}">
        <p14:creationId xmlns:p14="http://schemas.microsoft.com/office/powerpoint/2010/main" val="177212177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diagram of a flowchart&#10;&#10;AI-generated content may be incorrect.">
            <a:extLst>
              <a:ext uri="{FF2B5EF4-FFF2-40B4-BE49-F238E27FC236}">
                <a16:creationId xmlns:a16="http://schemas.microsoft.com/office/drawing/2014/main" id="{6B449192-2C2D-0109-B03C-86397B8508C1}"/>
              </a:ext>
            </a:extLst>
          </p:cNvPr>
          <p:cNvPicPr>
            <a:picLocks noGrp="1" noChangeAspect="1"/>
          </p:cNvPicPr>
          <p:nvPr>
            <p:ph idx="1"/>
          </p:nvPr>
        </p:nvPicPr>
        <p:blipFill>
          <a:blip r:embed="rId3"/>
          <a:stretch>
            <a:fillRect/>
          </a:stretch>
        </p:blipFill>
        <p:spPr>
          <a:xfrm>
            <a:off x="1205209" y="850068"/>
            <a:ext cx="9040652" cy="5746080"/>
          </a:xfrm>
        </p:spPr>
      </p:pic>
      <p:sp>
        <p:nvSpPr>
          <p:cNvPr id="3" name="Title 2">
            <a:extLst>
              <a:ext uri="{FF2B5EF4-FFF2-40B4-BE49-F238E27FC236}">
                <a16:creationId xmlns:a16="http://schemas.microsoft.com/office/drawing/2014/main" id="{21837310-E7AC-CD78-E949-746174898EBA}"/>
              </a:ext>
            </a:extLst>
          </p:cNvPr>
          <p:cNvSpPr>
            <a:spLocks noGrp="1"/>
          </p:cNvSpPr>
          <p:nvPr>
            <p:ph type="title"/>
          </p:nvPr>
        </p:nvSpPr>
        <p:spPr>
          <a:xfrm>
            <a:off x="2111610" y="2024"/>
            <a:ext cx="7968782" cy="1299993"/>
          </a:xfrm>
        </p:spPr>
        <p:txBody>
          <a:bodyPr/>
          <a:lstStyle/>
          <a:p>
            <a:r>
              <a:rPr lang="en-US">
                <a:latin typeface="Georgia"/>
              </a:rPr>
              <a:t>Opioid Tapering Algorithm per CAPC</a:t>
            </a:r>
            <a:endParaRPr lang="en-US"/>
          </a:p>
        </p:txBody>
      </p:sp>
      <p:sp>
        <p:nvSpPr>
          <p:cNvPr id="5" name="TextBox 4">
            <a:extLst>
              <a:ext uri="{FF2B5EF4-FFF2-40B4-BE49-F238E27FC236}">
                <a16:creationId xmlns:a16="http://schemas.microsoft.com/office/drawing/2014/main" id="{5BD974FD-0FA3-B595-F68A-40941E84200D}"/>
              </a:ext>
            </a:extLst>
          </p:cNvPr>
          <p:cNvSpPr txBox="1"/>
          <p:nvPr/>
        </p:nvSpPr>
        <p:spPr>
          <a:xfrm>
            <a:off x="1581021" y="5479140"/>
            <a:ext cx="9032550"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ea typeface="+mn-lt"/>
                <a:cs typeface="+mn-lt"/>
              </a:rPr>
              <a:t>Center to Advance Palliative Care. Opioid Tapering [educational graphic]. CAPC website. Accessed April 10, 2026. </a:t>
            </a:r>
            <a:r>
              <a:rPr lang="en-US" sz="1000" baseline="30000">
                <a:ea typeface="+mn-lt"/>
                <a:cs typeface="+mn-lt"/>
              </a:rPr>
              <a:t>43</a:t>
            </a:r>
            <a:endParaRPr lang="en-US" sz="1000" baseline="30000"/>
          </a:p>
        </p:txBody>
      </p:sp>
    </p:spTree>
    <p:extLst>
      <p:ext uri="{BB962C8B-B14F-4D97-AF65-F5344CB8AC3E}">
        <p14:creationId xmlns:p14="http://schemas.microsoft.com/office/powerpoint/2010/main" val="27451138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F5CA01-84F8-45B8-06C7-DF77130BCA6B}"/>
              </a:ext>
            </a:extLst>
          </p:cNvPr>
          <p:cNvSpPr>
            <a:spLocks noGrp="1"/>
          </p:cNvSpPr>
          <p:nvPr>
            <p:ph idx="1"/>
          </p:nvPr>
        </p:nvSpPr>
        <p:spPr/>
        <p:txBody>
          <a:bodyPr vert="horz" lIns="91440" tIns="45720" rIns="91440" bIns="45720" rtlCol="0" anchor="t">
            <a:normAutofit/>
          </a:bodyPr>
          <a:lstStyle/>
          <a:p>
            <a:pPr>
              <a:lnSpc>
                <a:spcPct val="90000"/>
              </a:lnSpc>
            </a:pPr>
            <a:r>
              <a:rPr lang="en-US" sz="2000">
                <a:latin typeface="Century Gothic"/>
              </a:rPr>
              <a:t>Education of medical community, including community pharmacies, to minimize stigma and barriers to prescribing and optimizing buprenorphine</a:t>
            </a:r>
          </a:p>
          <a:p>
            <a:pPr>
              <a:lnSpc>
                <a:spcPct val="90000"/>
              </a:lnSpc>
            </a:pPr>
            <a:endParaRPr lang="en-US" sz="2000">
              <a:latin typeface="Century Gothic"/>
            </a:endParaRPr>
          </a:p>
          <a:p>
            <a:pPr>
              <a:lnSpc>
                <a:spcPct val="90000"/>
              </a:lnSpc>
            </a:pPr>
            <a:r>
              <a:rPr lang="en-US" sz="2000">
                <a:latin typeface="Century Gothic"/>
              </a:rPr>
              <a:t>Compassionate and curious attitude toward patients with OUD</a:t>
            </a:r>
          </a:p>
          <a:p>
            <a:pPr>
              <a:lnSpc>
                <a:spcPct val="90000"/>
              </a:lnSpc>
            </a:pPr>
            <a:endParaRPr lang="en-US" sz="2000">
              <a:latin typeface="Century Gothic"/>
            </a:endParaRPr>
          </a:p>
          <a:p>
            <a:pPr>
              <a:lnSpc>
                <a:spcPct val="90000"/>
              </a:lnSpc>
            </a:pPr>
            <a:r>
              <a:rPr lang="en-US" sz="2000">
                <a:latin typeface="Century Gothic"/>
              </a:rPr>
              <a:t>Collaboration between palliative care and addiction medicine specialists</a:t>
            </a:r>
          </a:p>
          <a:p>
            <a:pPr>
              <a:lnSpc>
                <a:spcPct val="90000"/>
              </a:lnSpc>
            </a:pPr>
            <a:endParaRPr lang="en-US" sz="2000">
              <a:latin typeface="Century Gothic"/>
            </a:endParaRPr>
          </a:p>
          <a:p>
            <a:pPr>
              <a:lnSpc>
                <a:spcPct val="90000"/>
              </a:lnSpc>
            </a:pPr>
            <a:r>
              <a:rPr lang="en-US" sz="2000">
                <a:latin typeface="Century Gothic"/>
              </a:rPr>
              <a:t>Identifying and leveraging available resources within your institution</a:t>
            </a:r>
          </a:p>
          <a:p>
            <a:endParaRPr lang="en-US">
              <a:latin typeface="Avenir Next LT Pro"/>
            </a:endParaRPr>
          </a:p>
        </p:txBody>
      </p:sp>
      <p:sp>
        <p:nvSpPr>
          <p:cNvPr id="2" name="Title 1">
            <a:extLst>
              <a:ext uri="{FF2B5EF4-FFF2-40B4-BE49-F238E27FC236}">
                <a16:creationId xmlns:a16="http://schemas.microsoft.com/office/drawing/2014/main" id="{46B8CAFE-586C-5CFB-806E-876EDDD672CE}"/>
              </a:ext>
            </a:extLst>
          </p:cNvPr>
          <p:cNvSpPr>
            <a:spLocks noGrp="1"/>
          </p:cNvSpPr>
          <p:nvPr>
            <p:ph type="title"/>
          </p:nvPr>
        </p:nvSpPr>
        <p:spPr/>
        <p:txBody>
          <a:bodyPr/>
          <a:lstStyle/>
          <a:p>
            <a:r>
              <a:rPr lang="en-US"/>
              <a:t>What do we need?</a:t>
            </a:r>
          </a:p>
        </p:txBody>
      </p:sp>
    </p:spTree>
    <p:extLst>
      <p:ext uri="{BB962C8B-B14F-4D97-AF65-F5344CB8AC3E}">
        <p14:creationId xmlns:p14="http://schemas.microsoft.com/office/powerpoint/2010/main" val="254527757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81B411-14CD-4515-D56E-920AFFF6AA0C}"/>
              </a:ext>
            </a:extLst>
          </p:cNvPr>
          <p:cNvSpPr>
            <a:spLocks noGrp="1"/>
          </p:cNvSpPr>
          <p:nvPr>
            <p:ph idx="1"/>
          </p:nvPr>
        </p:nvSpPr>
        <p:spPr>
          <a:xfrm>
            <a:off x="838200" y="1712350"/>
            <a:ext cx="10515600" cy="3982616"/>
          </a:xfrm>
        </p:spPr>
        <p:txBody>
          <a:bodyPr vert="horz" lIns="91440" tIns="45720" rIns="91440" bIns="45720" rtlCol="0" anchor="t">
            <a:normAutofit lnSpcReduction="10000"/>
          </a:bodyPr>
          <a:lstStyle/>
          <a:p>
            <a:r>
              <a:rPr lang="en-US"/>
              <a:t>81-year-old white male, history of multiple myeloma with lytic bone lesion in L hip many years ago</a:t>
            </a:r>
          </a:p>
          <a:p>
            <a:r>
              <a:rPr lang="en-US"/>
              <a:t>Initially started on opioids for lytic bone lesions, which were treated with XRT</a:t>
            </a:r>
          </a:p>
          <a:p>
            <a:r>
              <a:rPr lang="en-US"/>
              <a:t>Over years veteran taking more and more Oxycodone short acting, but no active cancer, no longer on chemotherapy</a:t>
            </a:r>
          </a:p>
          <a:p>
            <a:r>
              <a:rPr lang="en-US"/>
              <a:t>Discussed using opioids for his dyspnea from COPD with no active cancer</a:t>
            </a:r>
          </a:p>
          <a:p>
            <a:r>
              <a:rPr lang="en-US"/>
              <a:t>Excessively focused on pill counts, how the 112 wasn't enough for a month, how if the UPS truck was late he would "run out" early, quick to report withdrawals and feared them greatly</a:t>
            </a:r>
          </a:p>
          <a:p>
            <a:r>
              <a:rPr lang="en-US"/>
              <a:t>Reported having to "borrow" pills from the church ladies he knew, needing more to "pay them back"</a:t>
            </a:r>
          </a:p>
          <a:p>
            <a:r>
              <a:rPr lang="en-US"/>
              <a:t>Started on Fentanyl patch, didn't decrease IR use, reported no benefit</a:t>
            </a:r>
          </a:p>
        </p:txBody>
      </p:sp>
      <p:sp>
        <p:nvSpPr>
          <p:cNvPr id="2" name="Title 1">
            <a:extLst>
              <a:ext uri="{FF2B5EF4-FFF2-40B4-BE49-F238E27FC236}">
                <a16:creationId xmlns:a16="http://schemas.microsoft.com/office/drawing/2014/main" id="{A679F4F8-3588-34E6-2837-8E41CDD1702E}"/>
              </a:ext>
            </a:extLst>
          </p:cNvPr>
          <p:cNvSpPr>
            <a:spLocks noGrp="1"/>
          </p:cNvSpPr>
          <p:nvPr>
            <p:ph type="title"/>
          </p:nvPr>
        </p:nvSpPr>
        <p:spPr/>
        <p:txBody>
          <a:bodyPr>
            <a:normAutofit/>
          </a:bodyPr>
          <a:lstStyle/>
          <a:p>
            <a:r>
              <a:rPr lang="en-US"/>
              <a:t>A CASE</a:t>
            </a:r>
          </a:p>
        </p:txBody>
      </p:sp>
    </p:spTree>
    <p:extLst>
      <p:ext uri="{BB962C8B-B14F-4D97-AF65-F5344CB8AC3E}">
        <p14:creationId xmlns:p14="http://schemas.microsoft.com/office/powerpoint/2010/main" val="213118575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5A8F16-E78A-B236-AD17-31488E5E3257}"/>
              </a:ext>
            </a:extLst>
          </p:cNvPr>
          <p:cNvSpPr>
            <a:spLocks noGrp="1"/>
          </p:cNvSpPr>
          <p:nvPr>
            <p:ph idx="1"/>
          </p:nvPr>
        </p:nvSpPr>
        <p:spPr>
          <a:xfrm>
            <a:off x="838200" y="1799160"/>
            <a:ext cx="10515600" cy="3982616"/>
          </a:xfrm>
        </p:spPr>
        <p:txBody>
          <a:bodyPr vert="horz" lIns="91440" tIns="45720" rIns="91440" bIns="45720" rtlCol="0" anchor="t">
            <a:normAutofit/>
          </a:bodyPr>
          <a:lstStyle/>
          <a:p>
            <a:r>
              <a:rPr lang="en-US"/>
              <a:t>His granddaughter was his paid caregiver, she called one day to tell us he didn't let her manage his pain medications</a:t>
            </a:r>
          </a:p>
          <a:p>
            <a:endParaRPr lang="en-US"/>
          </a:p>
          <a:p>
            <a:r>
              <a:rPr lang="en-US"/>
              <a:t>She expressed concern to one of our providers that he was using Oxycodone "excessively" and she worried he was too drowsy, unsteady on his feet at times</a:t>
            </a:r>
          </a:p>
          <a:p>
            <a:endParaRPr lang="en-US"/>
          </a:p>
          <a:p>
            <a:r>
              <a:rPr lang="en-US"/>
              <a:t>Vet denied pain benefit to using opioids, still gardening, singing in a choir, out and about</a:t>
            </a:r>
          </a:p>
          <a:p>
            <a:endParaRPr lang="en-US"/>
          </a:p>
          <a:p>
            <a:r>
              <a:rPr lang="en-US"/>
              <a:t>Resistant to de-prescribing, even though I explained it was most consistent with his goals to live to be 101, and risks&gt;benefits over the years since we had started the opioids</a:t>
            </a:r>
          </a:p>
        </p:txBody>
      </p:sp>
      <p:sp>
        <p:nvSpPr>
          <p:cNvPr id="2" name="Title 1">
            <a:extLst>
              <a:ext uri="{FF2B5EF4-FFF2-40B4-BE49-F238E27FC236}">
                <a16:creationId xmlns:a16="http://schemas.microsoft.com/office/drawing/2014/main" id="{F5981AF2-464C-1E06-D7E1-B1F71A796AD2}"/>
              </a:ext>
            </a:extLst>
          </p:cNvPr>
          <p:cNvSpPr>
            <a:spLocks noGrp="1"/>
          </p:cNvSpPr>
          <p:nvPr>
            <p:ph type="title"/>
          </p:nvPr>
        </p:nvSpPr>
        <p:spPr/>
        <p:txBody>
          <a:bodyPr/>
          <a:lstStyle/>
          <a:p>
            <a:r>
              <a:rPr lang="en-US"/>
              <a:t>CASE Continued</a:t>
            </a:r>
          </a:p>
        </p:txBody>
      </p:sp>
    </p:spTree>
    <p:extLst>
      <p:ext uri="{BB962C8B-B14F-4D97-AF65-F5344CB8AC3E}">
        <p14:creationId xmlns:p14="http://schemas.microsoft.com/office/powerpoint/2010/main" val="194398527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2FBAC0-E5F4-A90F-B846-563F823408DC}"/>
              </a:ext>
            </a:extLst>
          </p:cNvPr>
          <p:cNvSpPr>
            <a:spLocks noGrp="1"/>
          </p:cNvSpPr>
          <p:nvPr>
            <p:ph idx="1"/>
          </p:nvPr>
        </p:nvSpPr>
        <p:spPr/>
        <p:txBody>
          <a:bodyPr vert="horz" lIns="91440" tIns="45720" rIns="91440" bIns="45720" rtlCol="0" anchor="t">
            <a:normAutofit/>
          </a:bodyPr>
          <a:lstStyle/>
          <a:p>
            <a:r>
              <a:rPr lang="en-US"/>
              <a:t>What are some red flag behaviors here?</a:t>
            </a:r>
          </a:p>
          <a:p>
            <a:endParaRPr lang="en-US"/>
          </a:p>
          <a:p>
            <a:r>
              <a:rPr lang="en-US"/>
              <a:t>How would you approach counseling this patient about his behaviors surrounding his opioid use?</a:t>
            </a:r>
          </a:p>
          <a:p>
            <a:endParaRPr lang="en-US"/>
          </a:p>
          <a:p>
            <a:r>
              <a:rPr lang="en-US"/>
              <a:t>Which screening or assessment tools might you use for this patient?</a:t>
            </a:r>
          </a:p>
          <a:p>
            <a:endParaRPr lang="en-US"/>
          </a:p>
          <a:p>
            <a:r>
              <a:rPr lang="en-US"/>
              <a:t>What would you do next in managing this patient?</a:t>
            </a:r>
          </a:p>
        </p:txBody>
      </p:sp>
      <p:sp>
        <p:nvSpPr>
          <p:cNvPr id="2" name="Title 1">
            <a:extLst>
              <a:ext uri="{FF2B5EF4-FFF2-40B4-BE49-F238E27FC236}">
                <a16:creationId xmlns:a16="http://schemas.microsoft.com/office/drawing/2014/main" id="{1DE928BE-44FA-60B4-4DA7-1890F5644962}"/>
              </a:ext>
            </a:extLst>
          </p:cNvPr>
          <p:cNvSpPr>
            <a:spLocks noGrp="1"/>
          </p:cNvSpPr>
          <p:nvPr>
            <p:ph type="title"/>
          </p:nvPr>
        </p:nvSpPr>
        <p:spPr/>
        <p:txBody>
          <a:bodyPr/>
          <a:lstStyle/>
          <a:p>
            <a:r>
              <a:rPr lang="en-US"/>
              <a:t>PBL Discussion Questions</a:t>
            </a:r>
            <a:endParaRPr lang="en-US" err="1"/>
          </a:p>
        </p:txBody>
      </p:sp>
    </p:spTree>
    <p:extLst>
      <p:ext uri="{BB962C8B-B14F-4D97-AF65-F5344CB8AC3E}">
        <p14:creationId xmlns:p14="http://schemas.microsoft.com/office/powerpoint/2010/main" val="119859885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FA7C6D-0E87-086A-1F19-E0DBDC51B53C}"/>
              </a:ext>
            </a:extLst>
          </p:cNvPr>
          <p:cNvSpPr>
            <a:spLocks noGrp="1"/>
          </p:cNvSpPr>
          <p:nvPr>
            <p:ph idx="1"/>
          </p:nvPr>
        </p:nvSpPr>
        <p:spPr/>
        <p:txBody>
          <a:bodyPr vert="horz" lIns="91440" tIns="45720" rIns="91440" bIns="45720" rtlCol="0" anchor="t">
            <a:normAutofit fontScale="92500" lnSpcReduction="20000"/>
          </a:bodyPr>
          <a:lstStyle/>
          <a:p>
            <a:pPr>
              <a:buAutoNum type="arabicPeriod"/>
            </a:pPr>
            <a:r>
              <a:rPr lang="en-US">
                <a:ea typeface="+mn-lt"/>
                <a:cs typeface="+mn-lt"/>
              </a:rPr>
              <a:t>Fast Fact and Concept #127: Substance use disorders in the palliative care patient. Palliative Care Network of Wisconsin. Accessed May 4, 2026. </a:t>
            </a:r>
            <a:r>
              <a:rPr lang="en-US">
                <a:ea typeface="+mn-lt"/>
                <a:cs typeface="+mn-lt"/>
                <a:hlinkClick r:id="rId2"/>
              </a:rPr>
              <a:t>https://www.mypcnow.org/fast-fact/substance-use-disorders-in-the-palliative-care-patient/</a:t>
            </a:r>
            <a:r>
              <a:rPr lang="en-US">
                <a:ea typeface="+mn-lt"/>
                <a:cs typeface="+mn-lt"/>
              </a:rPr>
              <a:t> </a:t>
            </a:r>
            <a:endParaRPr lang="en-US"/>
          </a:p>
          <a:p>
            <a:pPr>
              <a:buAutoNum type="arabicPeriod"/>
            </a:pPr>
            <a:r>
              <a:rPr lang="en-US">
                <a:ea typeface="+mn-lt"/>
                <a:cs typeface="+mn-lt"/>
              </a:rPr>
              <a:t>Fast Fact and Concept #221: Treatment of pain in patients taking buprenorphine for opioid use disorders. Palliative Care Network of Wisconsin. Accessed May 4, 2026. </a:t>
            </a:r>
            <a:r>
              <a:rPr lang="en-US">
                <a:ea typeface="+mn-lt"/>
                <a:cs typeface="+mn-lt"/>
                <a:hlinkClick r:id="rId3"/>
              </a:rPr>
              <a:t>https://www.mypcnow.org/fast-fact/treatment-of-pain-in-patients-taking-buprenorphine-for-opioid-use-disorders/</a:t>
            </a:r>
            <a:r>
              <a:rPr lang="en-US">
                <a:ea typeface="+mn-lt"/>
                <a:cs typeface="+mn-lt"/>
              </a:rPr>
              <a:t> </a:t>
            </a:r>
            <a:endParaRPr lang="en-US"/>
          </a:p>
          <a:p>
            <a:pPr>
              <a:buAutoNum type="arabicPeriod"/>
            </a:pPr>
            <a:r>
              <a:rPr lang="en-US">
                <a:ea typeface="+mn-lt"/>
                <a:cs typeface="+mn-lt"/>
              </a:rPr>
              <a:t>Jones KF, Merlin JS, Young SR, et al. Consensus-based guidance on opioid management in individuals with advanced cancer-related pain and opioid misuse or use disorder. </a:t>
            </a:r>
            <a:r>
              <a:rPr lang="en-US" i="1">
                <a:ea typeface="+mn-lt"/>
                <a:cs typeface="+mn-lt"/>
              </a:rPr>
              <a:t>JAMA Oncol.</a:t>
            </a:r>
            <a:r>
              <a:rPr lang="en-US">
                <a:ea typeface="+mn-lt"/>
                <a:cs typeface="+mn-lt"/>
              </a:rPr>
              <a:t> 2022;8(6):921-929. doi:10.1001/jamaoncol.2022.1008 </a:t>
            </a:r>
            <a:endParaRPr lang="en-US"/>
          </a:p>
          <a:p>
            <a:pPr>
              <a:buAutoNum type="arabicPeriod"/>
            </a:pPr>
            <a:r>
              <a:rPr lang="en-US">
                <a:ea typeface="+mn-lt"/>
                <a:cs typeface="+mn-lt"/>
              </a:rPr>
              <a:t>McNally GA, Reddy A, </a:t>
            </a:r>
            <a:r>
              <a:rPr lang="en-US" err="1">
                <a:ea typeface="+mn-lt"/>
                <a:cs typeface="+mn-lt"/>
              </a:rPr>
              <a:t>Bruera</a:t>
            </a:r>
            <a:r>
              <a:rPr lang="en-US">
                <a:ea typeface="+mn-lt"/>
                <a:cs typeface="+mn-lt"/>
              </a:rPr>
              <a:t> E, et al. Opioid risk mitigation practices of interprofessional oncology personnel: results from a cross-sectional survey. </a:t>
            </a:r>
            <a:r>
              <a:rPr lang="en-US" i="1">
                <a:ea typeface="+mn-lt"/>
                <a:cs typeface="+mn-lt"/>
              </a:rPr>
              <a:t>Oncologist.</a:t>
            </a:r>
            <a:r>
              <a:rPr lang="en-US">
                <a:ea typeface="+mn-lt"/>
                <a:cs typeface="+mn-lt"/>
              </a:rPr>
              <a:t> 2023;28(2):e123-e131. doi:10.1093/</a:t>
            </a:r>
            <a:r>
              <a:rPr lang="en-US" err="1">
                <a:ea typeface="+mn-lt"/>
                <a:cs typeface="+mn-lt"/>
              </a:rPr>
              <a:t>oncolo</a:t>
            </a:r>
            <a:r>
              <a:rPr lang="en-US">
                <a:ea typeface="+mn-lt"/>
                <a:cs typeface="+mn-lt"/>
              </a:rPr>
              <a:t>/oyac201 </a:t>
            </a:r>
            <a:endParaRPr lang="en-US"/>
          </a:p>
          <a:p>
            <a:pPr>
              <a:buAutoNum type="arabicPeriod"/>
            </a:pPr>
            <a:r>
              <a:rPr lang="en-US" err="1">
                <a:ea typeface="+mn-lt"/>
                <a:cs typeface="+mn-lt"/>
              </a:rPr>
              <a:t>Stanos</a:t>
            </a:r>
            <a:r>
              <a:rPr lang="en-US">
                <a:ea typeface="+mn-lt"/>
                <a:cs typeface="+mn-lt"/>
              </a:rPr>
              <a:t> SP, Houle TT. Top 10 tips for treating opioid use disorder. </a:t>
            </a:r>
            <a:r>
              <a:rPr lang="en-US" i="1">
                <a:ea typeface="+mn-lt"/>
                <a:cs typeface="+mn-lt"/>
              </a:rPr>
              <a:t>Mayo Clin Proc.</a:t>
            </a:r>
            <a:r>
              <a:rPr lang="en-US">
                <a:ea typeface="+mn-lt"/>
                <a:cs typeface="+mn-lt"/>
              </a:rPr>
              <a:t> 2020;95(9):2054-2063. doi:10.1016/j.mayocp.2020.07.002</a:t>
            </a:r>
            <a:endParaRPr lang="en-US"/>
          </a:p>
          <a:p>
            <a:pPr marL="342900" indent="-342900">
              <a:buAutoNum type="arabicPeriod"/>
            </a:pPr>
            <a:endParaRPr lang="en-US"/>
          </a:p>
        </p:txBody>
      </p:sp>
      <p:sp>
        <p:nvSpPr>
          <p:cNvPr id="2" name="Title 1">
            <a:extLst>
              <a:ext uri="{FF2B5EF4-FFF2-40B4-BE49-F238E27FC236}">
                <a16:creationId xmlns:a16="http://schemas.microsoft.com/office/drawing/2014/main" id="{A85DE5EE-AB17-DE35-8A49-1F883BF3F299}"/>
              </a:ext>
            </a:extLst>
          </p:cNvPr>
          <p:cNvSpPr>
            <a:spLocks noGrp="1"/>
          </p:cNvSpPr>
          <p:nvPr>
            <p:ph type="title"/>
          </p:nvPr>
        </p:nvSpPr>
        <p:spPr/>
        <p:txBody>
          <a:bodyPr/>
          <a:lstStyle/>
          <a:p>
            <a:r>
              <a:rPr lang="en-US"/>
              <a:t>Selected References</a:t>
            </a:r>
          </a:p>
        </p:txBody>
      </p:sp>
    </p:spTree>
    <p:extLst>
      <p:ext uri="{BB962C8B-B14F-4D97-AF65-F5344CB8AC3E}">
        <p14:creationId xmlns:p14="http://schemas.microsoft.com/office/powerpoint/2010/main" val="3475614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2FEB7-23C8-7CF0-0BDE-4EF408151975}"/>
              </a:ext>
            </a:extLst>
          </p:cNvPr>
          <p:cNvSpPr>
            <a:spLocks noGrp="1"/>
          </p:cNvSpPr>
          <p:nvPr>
            <p:ph type="title"/>
          </p:nvPr>
        </p:nvSpPr>
        <p:spPr>
          <a:xfrm>
            <a:off x="1079500" y="593704"/>
            <a:ext cx="6164459" cy="697390"/>
          </a:xfrm>
        </p:spPr>
        <p:txBody>
          <a:bodyPr>
            <a:noAutofit/>
          </a:bodyPr>
          <a:lstStyle/>
          <a:p>
            <a:r>
              <a:rPr lang="en-US" sz="3200">
                <a:latin typeface="Georgia"/>
              </a:rPr>
              <a:t>SUD as the underlying serious illness</a:t>
            </a:r>
            <a:r>
              <a:rPr lang="en-US" sz="3200" b="0" baseline="30000">
                <a:latin typeface="Georgia"/>
              </a:rPr>
              <a:t>3</a:t>
            </a:r>
            <a:endParaRPr lang="en-US" sz="3200" b="0" baseline="30000"/>
          </a:p>
        </p:txBody>
      </p:sp>
      <p:sp>
        <p:nvSpPr>
          <p:cNvPr id="3" name="Content Placeholder 2">
            <a:extLst>
              <a:ext uri="{FF2B5EF4-FFF2-40B4-BE49-F238E27FC236}">
                <a16:creationId xmlns:a16="http://schemas.microsoft.com/office/drawing/2014/main" id="{FC715DF9-338C-0338-5C9F-36E2CBF2CE87}"/>
              </a:ext>
            </a:extLst>
          </p:cNvPr>
          <p:cNvSpPr>
            <a:spLocks noGrp="1"/>
          </p:cNvSpPr>
          <p:nvPr>
            <p:ph idx="1"/>
          </p:nvPr>
        </p:nvSpPr>
        <p:spPr/>
        <p:txBody>
          <a:bodyPr vert="horz" lIns="91440" tIns="45720" rIns="91440" bIns="45720" rtlCol="0" anchor="t">
            <a:noAutofit/>
          </a:bodyPr>
          <a:lstStyle/>
          <a:p>
            <a:pPr marL="359410" indent="-359410"/>
            <a:r>
              <a:rPr lang="en-US" sz="1800">
                <a:latin typeface="Century Gothic"/>
                <a:cs typeface="Arial"/>
              </a:rPr>
              <a:t>Blood-borne infections</a:t>
            </a:r>
          </a:p>
          <a:p>
            <a:pPr marL="816610" lvl="1" indent="-457200">
              <a:buClr>
                <a:srgbClr val="EF8C6A"/>
              </a:buClr>
              <a:buAutoNum type="arabicPeriod"/>
            </a:pPr>
            <a:r>
              <a:rPr lang="en-US" sz="1800" i="0">
                <a:latin typeface="Century Gothic"/>
                <a:cs typeface="Arial"/>
              </a:rPr>
              <a:t>HIV</a:t>
            </a:r>
          </a:p>
          <a:p>
            <a:pPr marL="816610" lvl="1" indent="-457200">
              <a:buClr>
                <a:srgbClr val="EF8C6A"/>
              </a:buClr>
              <a:buAutoNum type="arabicPeriod"/>
            </a:pPr>
            <a:r>
              <a:rPr lang="en-US" sz="1800" i="0">
                <a:latin typeface="Century Gothic"/>
                <a:cs typeface="Arial"/>
              </a:rPr>
              <a:t>Hep C</a:t>
            </a:r>
          </a:p>
          <a:p>
            <a:pPr marL="816610" lvl="1" indent="-457200">
              <a:buClr>
                <a:srgbClr val="EF8C6A"/>
              </a:buClr>
              <a:buAutoNum type="arabicPeriod"/>
            </a:pPr>
            <a:r>
              <a:rPr lang="en-US" sz="1800" i="0">
                <a:latin typeface="Century Gothic"/>
                <a:cs typeface="Arial"/>
              </a:rPr>
              <a:t>IV use related infective endocarditis (IVU-IE)</a:t>
            </a:r>
          </a:p>
          <a:p>
            <a:pPr marL="816610" lvl="1" indent="-457200">
              <a:buClr>
                <a:srgbClr val="EF8C6A"/>
              </a:buClr>
              <a:buAutoNum type="arabicPeriod"/>
            </a:pPr>
            <a:r>
              <a:rPr lang="en-US" sz="1800" i="0">
                <a:latin typeface="Century Gothic"/>
                <a:cs typeface="Arial"/>
              </a:rPr>
              <a:t>Skin &amp; Soft Tissue Infections</a:t>
            </a:r>
          </a:p>
          <a:p>
            <a:pPr marL="359410" indent="-359410">
              <a:buClr>
                <a:srgbClr val="EF8C6A"/>
              </a:buClr>
            </a:pPr>
            <a:r>
              <a:rPr lang="en-US" sz="1800">
                <a:latin typeface="Century Gothic"/>
              </a:rPr>
              <a:t>Cirrhosis</a:t>
            </a:r>
          </a:p>
          <a:p>
            <a:pPr marL="359410" indent="-359410">
              <a:buClr>
                <a:srgbClr val="EF8C6A"/>
              </a:buClr>
            </a:pPr>
            <a:r>
              <a:rPr lang="en-US" sz="1800">
                <a:latin typeface="Century Gothic"/>
              </a:rPr>
              <a:t>End stage renal disease (ESRD, needs dialysis)</a:t>
            </a:r>
          </a:p>
          <a:p>
            <a:pPr marL="359410" indent="-359410">
              <a:buClr>
                <a:srgbClr val="EF8C6A"/>
              </a:buClr>
            </a:pPr>
            <a:r>
              <a:rPr lang="en-US" sz="1800">
                <a:latin typeface="Century Gothic"/>
              </a:rPr>
              <a:t>Cardiomyopathies</a:t>
            </a:r>
          </a:p>
          <a:p>
            <a:pPr marL="359410" indent="-359410">
              <a:buClr>
                <a:srgbClr val="EF8C6A"/>
              </a:buClr>
            </a:pPr>
            <a:r>
              <a:rPr lang="en-US" sz="1800">
                <a:latin typeface="Century Gothic"/>
              </a:rPr>
              <a:t>Dementia</a:t>
            </a:r>
          </a:p>
        </p:txBody>
      </p:sp>
      <p:pic>
        <p:nvPicPr>
          <p:cNvPr id="4" name="Picture 3">
            <a:extLst>
              <a:ext uri="{FF2B5EF4-FFF2-40B4-BE49-F238E27FC236}">
                <a16:creationId xmlns:a16="http://schemas.microsoft.com/office/drawing/2014/main" id="{F4A9C85D-898E-4B6B-8B37-BFE9F1E01D23}"/>
              </a:ext>
            </a:extLst>
          </p:cNvPr>
          <p:cNvPicPr>
            <a:picLocks noChangeAspect="1"/>
          </p:cNvPicPr>
          <p:nvPr/>
        </p:nvPicPr>
        <p:blipFill>
          <a:blip r:embed="rId3"/>
          <a:stretch>
            <a:fillRect/>
          </a:stretch>
        </p:blipFill>
        <p:spPr>
          <a:xfrm>
            <a:off x="7459733" y="85960"/>
            <a:ext cx="4433798" cy="6371205"/>
          </a:xfrm>
          <a:prstGeom prst="rect">
            <a:avLst/>
          </a:prstGeom>
        </p:spPr>
      </p:pic>
      <p:sp>
        <p:nvSpPr>
          <p:cNvPr id="5" name="TextBox 5">
            <a:extLst>
              <a:ext uri="{FF2B5EF4-FFF2-40B4-BE49-F238E27FC236}">
                <a16:creationId xmlns:a16="http://schemas.microsoft.com/office/drawing/2014/main" id="{AE4F35AB-8599-A07C-6638-9D7F71DC906B}"/>
              </a:ext>
            </a:extLst>
          </p:cNvPr>
          <p:cNvSpPr txBox="1"/>
          <p:nvPr/>
        </p:nvSpPr>
        <p:spPr>
          <a:xfrm>
            <a:off x="6641544" y="6485672"/>
            <a:ext cx="5550565" cy="246221"/>
          </a:xfrm>
          <a:prstGeom prst="rect">
            <a:avLst/>
          </a:prstGeom>
          <a:noFill/>
          <a:ln>
            <a:solidFill>
              <a:schemeClr val="bg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00">
                <a:solidFill>
                  <a:srgbClr val="000000"/>
                </a:solidFill>
              </a:rPr>
              <a:t>Figure by Murray et al., retrieved from </a:t>
            </a:r>
            <a:r>
              <a:rPr lang="en-US" sz="1000">
                <a:solidFill>
                  <a:srgbClr val="333333"/>
                </a:solidFill>
                <a:highlight>
                  <a:srgbClr val="FFFFFF"/>
                </a:highlight>
                <a:ea typeface="+mn-lt"/>
                <a:cs typeface="+mn-lt"/>
              </a:rPr>
              <a:t>doi:10.1136/bmj.331.7529.152 on May 1,2026.</a:t>
            </a:r>
            <a:r>
              <a:rPr lang="en-US" sz="1000" baseline="30000">
                <a:solidFill>
                  <a:srgbClr val="000000"/>
                </a:solidFill>
                <a:ea typeface="+mn-lt"/>
                <a:cs typeface="+mn-lt"/>
              </a:rPr>
              <a:t>4</a:t>
            </a:r>
            <a:endParaRPr lang="en-US" sz="1000" baseline="30000">
              <a:solidFill>
                <a:srgbClr val="000000"/>
              </a:solidFill>
            </a:endParaRPr>
          </a:p>
        </p:txBody>
      </p:sp>
    </p:spTree>
    <p:extLst>
      <p:ext uri="{BB962C8B-B14F-4D97-AF65-F5344CB8AC3E}">
        <p14:creationId xmlns:p14="http://schemas.microsoft.com/office/powerpoint/2010/main" val="34970750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C0C959-AB0B-3B22-9AE7-51333015456B}"/>
              </a:ext>
            </a:extLst>
          </p:cNvPr>
          <p:cNvSpPr>
            <a:spLocks noGrp="1"/>
          </p:cNvSpPr>
          <p:nvPr>
            <p:ph idx="1"/>
          </p:nvPr>
        </p:nvSpPr>
        <p:spPr>
          <a:xfrm>
            <a:off x="838200" y="1690688"/>
            <a:ext cx="10515600" cy="4322361"/>
          </a:xfrm>
        </p:spPr>
        <p:txBody>
          <a:bodyPr vert="horz" lIns="91440" tIns="45720" rIns="91440" bIns="45720" rtlCol="0" anchor="t">
            <a:noAutofit/>
          </a:bodyPr>
          <a:lstStyle/>
          <a:p>
            <a:pPr marL="0" indent="0">
              <a:buNone/>
            </a:pPr>
            <a:r>
              <a:rPr lang="en-US" sz="800">
                <a:solidFill>
                  <a:srgbClr val="1B1B1B"/>
                </a:solidFill>
                <a:highlight>
                  <a:srgbClr val="FFFFFF"/>
                </a:highlight>
                <a:ea typeface="+mn-lt"/>
                <a:cs typeface="+mn-lt"/>
              </a:rPr>
              <a:t>1.Salins N, Gursahani R, Mathur R, et al. Definition of Terms Used in Limitation of Treatment and Providing Palliative Care at the End of Life: The Indian Council of Medical Research Commission Report. </a:t>
            </a:r>
            <a:r>
              <a:rPr lang="en-US" sz="800" i="1">
                <a:solidFill>
                  <a:srgbClr val="1B1B1B"/>
                </a:solidFill>
                <a:highlight>
                  <a:srgbClr val="FFFFFF"/>
                </a:highlight>
                <a:ea typeface="+mn-lt"/>
                <a:cs typeface="+mn-lt"/>
              </a:rPr>
              <a:t>Indian J Crit Care Med</a:t>
            </a:r>
            <a:r>
              <a:rPr lang="en-US" sz="800">
                <a:solidFill>
                  <a:srgbClr val="1B1B1B"/>
                </a:solidFill>
                <a:highlight>
                  <a:srgbClr val="FFFFFF"/>
                </a:highlight>
                <a:ea typeface="+mn-lt"/>
                <a:cs typeface="+mn-lt"/>
              </a:rPr>
              <a:t>. 2018;22(4):249-262. doi:10.4103/ijccm.IJCCM_165_18</a:t>
            </a:r>
            <a:endParaRPr lang="en-US" sz="800">
              <a:solidFill>
                <a:srgbClr val="000000"/>
              </a:solidFill>
              <a:ea typeface="+mn-lt"/>
              <a:cs typeface="+mn-lt"/>
            </a:endParaRPr>
          </a:p>
          <a:p>
            <a:pPr marL="0" indent="0">
              <a:buNone/>
            </a:pPr>
            <a:r>
              <a:rPr lang="en-US" sz="800">
                <a:solidFill>
                  <a:srgbClr val="1B1B1B"/>
                </a:solidFill>
                <a:highlight>
                  <a:srgbClr val="FFFFFF"/>
                </a:highlight>
                <a:ea typeface="+mn-lt"/>
                <a:cs typeface="+mn-lt"/>
              </a:rPr>
              <a:t>2. Centers for Medicare &amp; Medicaid Services. </a:t>
            </a:r>
            <a:r>
              <a:rPr lang="en-US" sz="800" i="1">
                <a:solidFill>
                  <a:srgbClr val="1B1B1B"/>
                </a:solidFill>
                <a:highlight>
                  <a:srgbClr val="FFFFFF"/>
                </a:highlight>
                <a:ea typeface="+mn-lt"/>
                <a:cs typeface="+mn-lt"/>
              </a:rPr>
              <a:t>Local Coverage Determination (LCD): Hospice Determining Terminal Status (L34538).</a:t>
            </a:r>
            <a:r>
              <a:rPr lang="en-US" sz="800">
                <a:solidFill>
                  <a:srgbClr val="1B1B1B"/>
                </a:solidFill>
                <a:highlight>
                  <a:srgbClr val="FFFFFF"/>
                </a:highlight>
                <a:ea typeface="+mn-lt"/>
                <a:cs typeface="+mn-lt"/>
              </a:rPr>
              <a:t> Medicare Coverage Database. Updated August 7, 2025. Accessed May 1, 2026. </a:t>
            </a:r>
            <a:r>
              <a:rPr lang="en-US" sz="800">
                <a:solidFill>
                  <a:srgbClr val="1B1B1B"/>
                </a:solidFill>
                <a:highlight>
                  <a:srgbClr val="FFFFFF"/>
                </a:highlight>
                <a:ea typeface="+mn-lt"/>
                <a:cs typeface="+mn-lt"/>
                <a:hlinkClick r:id="rId2"/>
              </a:rPr>
              <a:t>https://www.cms.gov/medicare-coverage-database/view/lcd.aspx?LCDId=34538</a:t>
            </a:r>
            <a:endParaRPr lang="en-US" sz="800">
              <a:solidFill>
                <a:srgbClr val="1B1B1B"/>
              </a:solidFill>
              <a:highlight>
                <a:srgbClr val="FFFFFF"/>
              </a:highlight>
              <a:ea typeface="+mn-lt"/>
              <a:cs typeface="+mn-lt"/>
            </a:endParaRPr>
          </a:p>
          <a:p>
            <a:pPr marL="0" indent="0">
              <a:buNone/>
            </a:pPr>
            <a:r>
              <a:rPr lang="en-US" sz="800">
                <a:solidFill>
                  <a:srgbClr val="1B1B1B"/>
                </a:solidFill>
                <a:highlight>
                  <a:srgbClr val="FFFFFF"/>
                </a:highlight>
                <a:ea typeface="+mn-lt"/>
                <a:cs typeface="+mn-lt"/>
              </a:rPr>
              <a:t>3. Sun J, Mehta SH, Astemborski J, et al. Mortality among people who inject drugs: a prospective cohort followed over three decades in Baltimore, MD, USA. </a:t>
            </a:r>
            <a:r>
              <a:rPr lang="en-US" sz="800" i="1">
                <a:solidFill>
                  <a:srgbClr val="1B1B1B"/>
                </a:solidFill>
                <a:highlight>
                  <a:srgbClr val="FFFFFF"/>
                </a:highlight>
                <a:ea typeface="+mn-lt"/>
                <a:cs typeface="+mn-lt"/>
              </a:rPr>
              <a:t>Addiction.</a:t>
            </a:r>
            <a:r>
              <a:rPr lang="en-US" sz="800">
                <a:solidFill>
                  <a:srgbClr val="1B1B1B"/>
                </a:solidFill>
                <a:highlight>
                  <a:srgbClr val="FFFFFF"/>
                </a:highlight>
                <a:ea typeface="+mn-lt"/>
                <a:cs typeface="+mn-lt"/>
              </a:rPr>
              <a:t> 2022;117(3):646-655. doi:10.1111/add.15659</a:t>
            </a:r>
          </a:p>
          <a:p>
            <a:pPr marL="0" indent="0">
              <a:buNone/>
            </a:pPr>
            <a:r>
              <a:rPr lang="en-US" sz="800">
                <a:ea typeface="+mn-lt"/>
                <a:cs typeface="+mn-lt"/>
              </a:rPr>
              <a:t>4. Murray A, Neale J, Kennedy C. Substance use, stigma, and primary care: a qualitative study of general practitioners’ experiences. </a:t>
            </a:r>
            <a:r>
              <a:rPr lang="en-US" sz="800" i="1">
                <a:ea typeface="+mn-lt"/>
                <a:cs typeface="+mn-lt"/>
              </a:rPr>
              <a:t>BMJ.</a:t>
            </a:r>
            <a:r>
              <a:rPr lang="en-US" sz="800">
                <a:ea typeface="+mn-lt"/>
                <a:cs typeface="+mn-lt"/>
              </a:rPr>
              <a:t> 2005;331(7529):152. doi:10.1136/bmj.331.7529.152</a:t>
            </a:r>
          </a:p>
          <a:p>
            <a:pPr>
              <a:buNone/>
            </a:pPr>
            <a:r>
              <a:rPr lang="en-US" sz="800">
                <a:solidFill>
                  <a:srgbClr val="333333"/>
                </a:solidFill>
                <a:ea typeface="+mn-lt"/>
                <a:cs typeface="+mn-lt"/>
              </a:rPr>
              <a:t>5. Lam M, et al. Substance use among individuals with cancer: a US analysis. J Clin Oncol. 2024;42(16_suppl):e23133. doi:10.1200/JCO.2024.42.16_suppl.e23133</a:t>
            </a:r>
            <a:endParaRPr lang="en-US" sz="800"/>
          </a:p>
          <a:p>
            <a:pPr>
              <a:buNone/>
            </a:pPr>
            <a:r>
              <a:rPr lang="en-US" sz="800">
                <a:solidFill>
                  <a:srgbClr val="333333"/>
                </a:solidFill>
                <a:ea typeface="+mn-lt"/>
                <a:cs typeface="+mn-lt"/>
              </a:rPr>
              <a:t>6. Palliative Care Network of Wisconsin. Fast Fact #127: Substance use disorders in the palliative care patient. Palliative Care Network of Wisconsin website. Accessed April 8, 2026. </a:t>
            </a:r>
            <a:r>
              <a:rPr lang="en-US" sz="800">
                <a:solidFill>
                  <a:srgbClr val="0000EE"/>
                </a:solidFill>
                <a:ea typeface="+mn-lt"/>
                <a:cs typeface="+mn-lt"/>
                <a:hlinkClick r:id="rId3"/>
              </a:rPr>
              <a:t>https://www.mypcnow.org/fast-fact/substance-use-disorders-in-the-palliative-care-patient/</a:t>
            </a:r>
            <a:endParaRPr lang="en-US" sz="800"/>
          </a:p>
          <a:p>
            <a:pPr>
              <a:buNone/>
            </a:pPr>
            <a:r>
              <a:rPr lang="en-US" sz="800">
                <a:solidFill>
                  <a:srgbClr val="333333"/>
                </a:solidFill>
                <a:ea typeface="+mn-lt"/>
                <a:cs typeface="+mn-lt"/>
              </a:rPr>
              <a:t>7. Jones KF, Osazuwa-Peters O, Des Marais A, Merlin JS, Check DK. Substance use disorders among US adult cancer survivors. JAMA Oncol. 2024;10(1):e235785. doi:10.1001/jamaoncol.2023.5785</a:t>
            </a:r>
            <a:endParaRPr lang="en-US" sz="800"/>
          </a:p>
          <a:p>
            <a:pPr marL="0" indent="0">
              <a:buNone/>
            </a:pPr>
            <a:r>
              <a:rPr lang="en-US" sz="800">
                <a:solidFill>
                  <a:srgbClr val="333333"/>
                </a:solidFill>
                <a:latin typeface="Segoe UI"/>
                <a:ea typeface="+mn-lt"/>
                <a:cs typeface="Segoe UI"/>
              </a:rPr>
              <a:t>8. Moyo P, Simoni-</a:t>
            </a:r>
            <a:r>
              <a:rPr lang="en-US" sz="800" err="1">
                <a:solidFill>
                  <a:srgbClr val="333333"/>
                </a:solidFill>
                <a:latin typeface="Segoe UI"/>
                <a:ea typeface="+mn-lt"/>
                <a:cs typeface="Segoe UI"/>
              </a:rPr>
              <a:t>Wastila</a:t>
            </a:r>
            <a:r>
              <a:rPr lang="en-US" sz="800">
                <a:solidFill>
                  <a:srgbClr val="333333"/>
                </a:solidFill>
                <a:latin typeface="Segoe UI"/>
                <a:ea typeface="+mn-lt"/>
                <a:cs typeface="Segoe UI"/>
              </a:rPr>
              <a:t> L, Griffin BA, </a:t>
            </a:r>
            <a:r>
              <a:rPr lang="en-US" sz="800" err="1">
                <a:solidFill>
                  <a:srgbClr val="333333"/>
                </a:solidFill>
                <a:latin typeface="Segoe UI"/>
                <a:ea typeface="+mn-lt"/>
                <a:cs typeface="Segoe UI"/>
              </a:rPr>
              <a:t>Onukwugha</a:t>
            </a:r>
            <a:r>
              <a:rPr lang="en-US" sz="800">
                <a:solidFill>
                  <a:srgbClr val="333333"/>
                </a:solidFill>
                <a:latin typeface="Segoe UI"/>
                <a:ea typeface="+mn-lt"/>
                <a:cs typeface="Segoe UI"/>
              </a:rPr>
              <a:t> E, Harrington D, Alexander GC. Assessment of trends in opioid use disorder and overdose among older adults in the US. JAMA </a:t>
            </a:r>
            <a:r>
              <a:rPr lang="en-US" sz="800" err="1">
                <a:solidFill>
                  <a:srgbClr val="333333"/>
                </a:solidFill>
                <a:latin typeface="Segoe UI"/>
                <a:ea typeface="+mn-lt"/>
                <a:cs typeface="Segoe UI"/>
              </a:rPr>
              <a:t>Netw</a:t>
            </a:r>
            <a:r>
              <a:rPr lang="en-US" sz="800">
                <a:solidFill>
                  <a:srgbClr val="333333"/>
                </a:solidFill>
                <a:latin typeface="Segoe UI"/>
                <a:ea typeface="+mn-lt"/>
                <a:cs typeface="Segoe UI"/>
              </a:rPr>
              <a:t> Open. 2022;5(1):e2142983. doi:10.1001/jamanetworkopen.2021.42983</a:t>
            </a:r>
            <a:endParaRPr lang="en-US" sz="800">
              <a:solidFill>
                <a:srgbClr val="000000"/>
              </a:solidFill>
              <a:latin typeface="Century Gothic" panose="020F0302020204030204"/>
              <a:ea typeface="+mn-lt"/>
              <a:cs typeface="Segoe UI"/>
            </a:endParaRPr>
          </a:p>
          <a:p>
            <a:pPr marL="0" indent="0">
              <a:buNone/>
            </a:pPr>
            <a:r>
              <a:rPr lang="en-US" sz="800">
                <a:solidFill>
                  <a:srgbClr val="333333"/>
                </a:solidFill>
                <a:latin typeface="Segoe UI"/>
                <a:ea typeface="+mn-lt"/>
                <a:cs typeface="Segoe UI"/>
              </a:rPr>
              <a:t>9. Neale KJ, Weimer MB, Davis MP, Jones KF, Kullgren JG, Kale SS, Childers J, Broglio K, Merlin JS, Peck S, Francis SY, Bango J, Jones CA, Sager Z, Ho JJ. Top ten tips palliative care clinicians should know about buprenorphine. J </a:t>
            </a:r>
            <a:r>
              <a:rPr lang="en-US" sz="800" err="1">
                <a:solidFill>
                  <a:srgbClr val="333333"/>
                </a:solidFill>
                <a:latin typeface="Segoe UI"/>
                <a:ea typeface="+mn-lt"/>
                <a:cs typeface="Segoe UI"/>
              </a:rPr>
              <a:t>Palliat</a:t>
            </a:r>
            <a:r>
              <a:rPr lang="en-US" sz="800">
                <a:solidFill>
                  <a:srgbClr val="333333"/>
                </a:solidFill>
                <a:latin typeface="Segoe UI"/>
                <a:ea typeface="+mn-lt"/>
                <a:cs typeface="Segoe UI"/>
              </a:rPr>
              <a:t> Med. 2023;26(1):120-130. doi:10.1089/jpm.2022.0399</a:t>
            </a:r>
            <a:endParaRPr lang="en-US" sz="800">
              <a:solidFill>
                <a:srgbClr val="000000"/>
              </a:solidFill>
              <a:latin typeface="Century Gothic" panose="020F0302020204030204"/>
              <a:ea typeface="+mn-lt"/>
              <a:cs typeface="Segoe UI"/>
            </a:endParaRPr>
          </a:p>
          <a:p>
            <a:pPr marL="0" indent="0">
              <a:buNone/>
            </a:pPr>
            <a:r>
              <a:rPr lang="en-US" sz="800">
                <a:solidFill>
                  <a:srgbClr val="333333"/>
                </a:solidFill>
                <a:latin typeface="Segoe UI"/>
                <a:ea typeface="+mn-lt"/>
                <a:cs typeface="Segoe UI"/>
              </a:rPr>
              <a:t>10. Moryl N, Malhotra VT. Opioid use disorder in patients with serious illness. JAMA </a:t>
            </a:r>
            <a:r>
              <a:rPr lang="en-US" sz="800" err="1">
                <a:solidFill>
                  <a:srgbClr val="333333"/>
                </a:solidFill>
                <a:latin typeface="Segoe UI"/>
                <a:ea typeface="+mn-lt"/>
                <a:cs typeface="Segoe UI"/>
              </a:rPr>
              <a:t>Netw</a:t>
            </a:r>
            <a:r>
              <a:rPr lang="en-US" sz="800">
                <a:solidFill>
                  <a:srgbClr val="333333"/>
                </a:solidFill>
                <a:latin typeface="Segoe UI"/>
                <a:ea typeface="+mn-lt"/>
                <a:cs typeface="Segoe UI"/>
              </a:rPr>
              <a:t> Open. 2021;4(12):e2143436. doi:10.1001/jamanetworkopen.2021.43436</a:t>
            </a:r>
            <a:endParaRPr lang="en-US" sz="800">
              <a:solidFill>
                <a:srgbClr val="333333"/>
              </a:solidFill>
              <a:latin typeface="Segoe UI"/>
              <a:cs typeface="Segoe UI"/>
            </a:endParaRPr>
          </a:p>
          <a:p>
            <a:pPr>
              <a:buNone/>
            </a:pPr>
            <a:r>
              <a:rPr lang="en-US" sz="800">
                <a:solidFill>
                  <a:srgbClr val="333333"/>
                </a:solidFill>
                <a:ea typeface="+mn-lt"/>
                <a:cs typeface="+mn-lt"/>
              </a:rPr>
              <a:t>11. Edlund MJ, Martin BC, Russo JE, DeVries A, Braden JB, Sullivan MD. The role of opioid prescription in incident opioid abuse and dependence among individuals with chronic noncancer pain. Clin J Pain. 2014;30(7):557-564. doi:10.1097/AJP.0000000000000021</a:t>
            </a:r>
            <a:endParaRPr lang="en-US" sz="800"/>
          </a:p>
          <a:p>
            <a:pPr>
              <a:buNone/>
            </a:pPr>
            <a:r>
              <a:rPr lang="en-US" sz="800">
                <a:solidFill>
                  <a:srgbClr val="333333"/>
                </a:solidFill>
                <a:ea typeface="+mn-lt"/>
                <a:cs typeface="+mn-lt"/>
              </a:rPr>
              <a:t>12. Delorme J, </a:t>
            </a:r>
            <a:r>
              <a:rPr lang="en-US" sz="800" err="1">
                <a:solidFill>
                  <a:srgbClr val="333333"/>
                </a:solidFill>
                <a:ea typeface="+mn-lt"/>
                <a:cs typeface="+mn-lt"/>
              </a:rPr>
              <a:t>Kerckhove</a:t>
            </a:r>
            <a:r>
              <a:rPr lang="en-US" sz="800">
                <a:solidFill>
                  <a:srgbClr val="333333"/>
                </a:solidFill>
                <a:ea typeface="+mn-lt"/>
                <a:cs typeface="+mn-lt"/>
              </a:rPr>
              <a:t> N, Authier N, Pereira B, Bertin C, </a:t>
            </a:r>
            <a:r>
              <a:rPr lang="en-US" sz="800" err="1">
                <a:solidFill>
                  <a:srgbClr val="333333"/>
                </a:solidFill>
                <a:ea typeface="+mn-lt"/>
                <a:cs typeface="+mn-lt"/>
              </a:rPr>
              <a:t>Chenaf</a:t>
            </a:r>
            <a:r>
              <a:rPr lang="en-US" sz="800">
                <a:solidFill>
                  <a:srgbClr val="333333"/>
                </a:solidFill>
                <a:ea typeface="+mn-lt"/>
                <a:cs typeface="+mn-lt"/>
              </a:rPr>
              <a:t> C. Systematic review and meta-analysis of the prevalence of chronic pain among patients with opioid use disorder and receiving opioid substitution therapy. J Pain.2023;24(2):192-203. doi:10.1016/j.jpain.2022.08.008</a:t>
            </a:r>
            <a:endParaRPr lang="en-US" sz="800"/>
          </a:p>
          <a:p>
            <a:pPr>
              <a:buNone/>
            </a:pPr>
            <a:r>
              <a:rPr lang="en-US" sz="800">
                <a:solidFill>
                  <a:srgbClr val="333333"/>
                </a:solidFill>
                <a:ea typeface="+mn-lt"/>
                <a:cs typeface="+mn-lt"/>
              </a:rPr>
              <a:t>13. Yang S, Boudier-</a:t>
            </a:r>
            <a:r>
              <a:rPr lang="en-US" sz="800" err="1">
                <a:solidFill>
                  <a:srgbClr val="333333"/>
                </a:solidFill>
                <a:ea typeface="+mn-lt"/>
                <a:cs typeface="+mn-lt"/>
              </a:rPr>
              <a:t>Révéret</a:t>
            </a:r>
            <a:r>
              <a:rPr lang="en-US" sz="800">
                <a:solidFill>
                  <a:srgbClr val="333333"/>
                </a:solidFill>
                <a:ea typeface="+mn-lt"/>
                <a:cs typeface="+mn-lt"/>
              </a:rPr>
              <a:t> M, Choo YJ, Chang MC. Association between chronic pain and alterations in the mesolimbic dopaminergic system. Brain Sci. 2020;10(10):701. doi:10.3390/brainsci10100701</a:t>
            </a:r>
            <a:endParaRPr lang="en-US" sz="800"/>
          </a:p>
          <a:p>
            <a:pPr>
              <a:buNone/>
            </a:pPr>
            <a:r>
              <a:rPr lang="en-US" sz="800">
                <a:solidFill>
                  <a:srgbClr val="333333"/>
                </a:solidFill>
                <a:ea typeface="+mn-lt"/>
                <a:cs typeface="+mn-lt"/>
              </a:rPr>
              <a:t>14. Ellis MS, Kasper Z, Cicero T. Assessment of chronic pain management in the treatment of opioid use disorder: gaps in care and implications for treatment outcomes. J Pain. 2021;22(4):432-439. doi:10.1016/j.jpain.2020.10.005</a:t>
            </a:r>
            <a:endParaRPr lang="en-US" sz="800"/>
          </a:p>
          <a:p>
            <a:pPr>
              <a:buNone/>
            </a:pPr>
            <a:r>
              <a:rPr lang="en-US" sz="800">
                <a:solidFill>
                  <a:srgbClr val="333333"/>
                </a:solidFill>
                <a:ea typeface="+mn-lt"/>
                <a:cs typeface="+mn-lt"/>
              </a:rPr>
              <a:t>15. Substance Abuse and Mental Health Services Administration. Key substance use and mental health indicators in the United States: results from the 2024 National Survey on Drug Use and Health. HHS Publication No. PEP25-07-007, NSDUH Series H-60. Center for Behavioral Health Statistics and Quality; 2025. Accessed May 1, 2026. </a:t>
            </a:r>
            <a:r>
              <a:rPr lang="en-US" sz="800">
                <a:solidFill>
                  <a:srgbClr val="0000EE"/>
                </a:solidFill>
                <a:ea typeface="+mn-lt"/>
                <a:cs typeface="+mn-lt"/>
                <a:hlinkClick r:id="rId4"/>
              </a:rPr>
              <a:t>https://www.samhsa.gov/data/data-we-collect/nsduh-national-survey-drug-use-and-health/national-releases</a:t>
            </a:r>
            <a:endParaRPr lang="en-US" sz="800">
              <a:ea typeface="+mn-lt"/>
              <a:cs typeface="+mn-lt"/>
            </a:endParaRPr>
          </a:p>
        </p:txBody>
      </p:sp>
      <p:sp>
        <p:nvSpPr>
          <p:cNvPr id="2" name="Title 1">
            <a:extLst>
              <a:ext uri="{FF2B5EF4-FFF2-40B4-BE49-F238E27FC236}">
                <a16:creationId xmlns:a16="http://schemas.microsoft.com/office/drawing/2014/main" id="{152D3DB7-C25C-C324-C046-6DD9E51F25E8}"/>
              </a:ext>
            </a:extLst>
          </p:cNvPr>
          <p:cNvSpPr>
            <a:spLocks noGrp="1"/>
          </p:cNvSpPr>
          <p:nvPr>
            <p:ph type="title"/>
          </p:nvPr>
        </p:nvSpPr>
        <p:spPr/>
        <p:txBody>
          <a:bodyPr/>
          <a:lstStyle/>
          <a:p>
            <a:r>
              <a:rPr lang="en-US"/>
              <a:t>References </a:t>
            </a:r>
          </a:p>
        </p:txBody>
      </p:sp>
    </p:spTree>
    <p:extLst>
      <p:ext uri="{BB962C8B-B14F-4D97-AF65-F5344CB8AC3E}">
        <p14:creationId xmlns:p14="http://schemas.microsoft.com/office/powerpoint/2010/main" val="25266064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9AF37-D5BB-A9F8-A677-768B880C891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DD314B-EF82-C592-5755-EB15A00E09AE}"/>
              </a:ext>
            </a:extLst>
          </p:cNvPr>
          <p:cNvSpPr>
            <a:spLocks noGrp="1"/>
          </p:cNvSpPr>
          <p:nvPr>
            <p:ph idx="1"/>
          </p:nvPr>
        </p:nvSpPr>
        <p:spPr>
          <a:xfrm>
            <a:off x="838200" y="1690688"/>
            <a:ext cx="10515600" cy="3982616"/>
          </a:xfrm>
        </p:spPr>
        <p:txBody>
          <a:bodyPr vert="horz" lIns="91440" tIns="45720" rIns="91440" bIns="45720" rtlCol="0" anchor="t">
            <a:noAutofit/>
          </a:bodyPr>
          <a:lstStyle/>
          <a:p>
            <a:pPr marL="0" indent="0">
              <a:buNone/>
            </a:pPr>
            <a:r>
              <a:rPr lang="en-US" sz="1000">
                <a:solidFill>
                  <a:srgbClr val="333333"/>
                </a:solidFill>
                <a:ea typeface="+mn-lt"/>
                <a:cs typeface="+mn-lt"/>
              </a:rPr>
              <a:t>16. </a:t>
            </a:r>
            <a:r>
              <a:rPr lang="en-US" sz="1000">
                <a:solidFill>
                  <a:srgbClr val="333333"/>
                </a:solidFill>
                <a:highlight>
                  <a:srgbClr val="FFFFFF"/>
                </a:highlight>
                <a:ea typeface="+mn-lt"/>
                <a:cs typeface="+mn-lt"/>
              </a:rPr>
              <a:t>Dowell D, </a:t>
            </a:r>
            <a:r>
              <a:rPr lang="en-US" sz="1000" err="1">
                <a:solidFill>
                  <a:srgbClr val="333333"/>
                </a:solidFill>
                <a:highlight>
                  <a:srgbClr val="FFFFFF"/>
                </a:highlight>
                <a:ea typeface="+mn-lt"/>
                <a:cs typeface="+mn-lt"/>
              </a:rPr>
              <a:t>Haegerich</a:t>
            </a:r>
            <a:r>
              <a:rPr lang="en-US" sz="1000">
                <a:solidFill>
                  <a:srgbClr val="333333"/>
                </a:solidFill>
                <a:highlight>
                  <a:srgbClr val="FFFFFF"/>
                </a:highlight>
                <a:ea typeface="+mn-lt"/>
                <a:cs typeface="+mn-lt"/>
              </a:rPr>
              <a:t> TM, Chou R. CDC guideline for prescribing opioids for chronic pain—United States, 2016. MMWR </a:t>
            </a:r>
            <a:r>
              <a:rPr lang="en-US" sz="1000" err="1">
                <a:solidFill>
                  <a:srgbClr val="333333"/>
                </a:solidFill>
                <a:highlight>
                  <a:srgbClr val="FFFFFF"/>
                </a:highlight>
                <a:ea typeface="+mn-lt"/>
                <a:cs typeface="+mn-lt"/>
              </a:rPr>
              <a:t>Recomm</a:t>
            </a:r>
            <a:r>
              <a:rPr lang="en-US" sz="1000">
                <a:solidFill>
                  <a:srgbClr val="333333"/>
                </a:solidFill>
                <a:highlight>
                  <a:srgbClr val="FFFFFF"/>
                </a:highlight>
                <a:ea typeface="+mn-lt"/>
                <a:cs typeface="+mn-lt"/>
              </a:rPr>
              <a:t> Rep. 2016;65(1):1-49. doi:10.15585/mmwr.rr6501e1</a:t>
            </a:r>
            <a:endParaRPr lang="en-US" sz="1000">
              <a:solidFill>
                <a:srgbClr val="000000"/>
              </a:solidFill>
              <a:ea typeface="+mn-lt"/>
              <a:cs typeface="+mn-lt"/>
            </a:endParaRPr>
          </a:p>
          <a:p>
            <a:pPr marL="0" indent="0">
              <a:buNone/>
            </a:pPr>
            <a:r>
              <a:rPr lang="en-US" sz="1000">
                <a:solidFill>
                  <a:srgbClr val="333333"/>
                </a:solidFill>
                <a:ea typeface="+mn-lt"/>
                <a:cs typeface="+mn-lt"/>
              </a:rPr>
              <a:t>17. Langmann GA, Childers JW, Merlin JS, et al. Caring for patients with opioid misuse or substance use disorders in hospice: a national survey. </a:t>
            </a:r>
            <a:r>
              <a:rPr lang="en-US" sz="1000" i="1">
                <a:solidFill>
                  <a:srgbClr val="333333"/>
                </a:solidFill>
                <a:ea typeface="+mn-lt"/>
                <a:cs typeface="+mn-lt"/>
              </a:rPr>
              <a:t>J Pain Symptom Manage.</a:t>
            </a:r>
            <a:r>
              <a:rPr lang="en-US" sz="1000">
                <a:solidFill>
                  <a:srgbClr val="333333"/>
                </a:solidFill>
                <a:ea typeface="+mn-lt"/>
                <a:cs typeface="+mn-lt"/>
              </a:rPr>
              <a:t> 2024;67(3):e1-e9. doi:10.1016/j.jpainsymman.2023.10.015</a:t>
            </a:r>
            <a:endParaRPr lang="en-US" sz="1000"/>
          </a:p>
          <a:p>
            <a:pPr marL="0" indent="0">
              <a:buNone/>
            </a:pPr>
            <a:r>
              <a:rPr lang="en-US" sz="1000">
                <a:solidFill>
                  <a:srgbClr val="333333"/>
                </a:solidFill>
                <a:ea typeface="+mn-lt"/>
                <a:cs typeface="+mn-lt"/>
              </a:rPr>
              <a:t>18. Moryl N, Malhotra VT. A case for palliative care and addiction specialists collaboration and joint research. </a:t>
            </a:r>
            <a:r>
              <a:rPr lang="en-US" sz="1000" i="1">
                <a:solidFill>
                  <a:srgbClr val="333333"/>
                </a:solidFill>
                <a:ea typeface="+mn-lt"/>
                <a:cs typeface="+mn-lt"/>
              </a:rPr>
              <a:t>JAMA </a:t>
            </a:r>
            <a:r>
              <a:rPr lang="en-US" sz="1000" i="1" err="1">
                <a:solidFill>
                  <a:srgbClr val="333333"/>
                </a:solidFill>
                <a:ea typeface="+mn-lt"/>
                <a:cs typeface="+mn-lt"/>
              </a:rPr>
              <a:t>Netw</a:t>
            </a:r>
            <a:r>
              <a:rPr lang="en-US" sz="1000" i="1">
                <a:solidFill>
                  <a:srgbClr val="333333"/>
                </a:solidFill>
                <a:ea typeface="+mn-lt"/>
                <a:cs typeface="+mn-lt"/>
              </a:rPr>
              <a:t> Open.</a:t>
            </a:r>
            <a:r>
              <a:rPr lang="en-US" sz="1000">
                <a:solidFill>
                  <a:srgbClr val="333333"/>
                </a:solidFill>
                <a:ea typeface="+mn-lt"/>
                <a:cs typeface="+mn-lt"/>
              </a:rPr>
              <a:t> 2021;4(12):e2143436. doi:10.1001/jamanetworkopen.2021.43436</a:t>
            </a:r>
            <a:endParaRPr lang="en-US" sz="1000"/>
          </a:p>
          <a:p>
            <a:pPr marL="0" indent="0">
              <a:buNone/>
            </a:pPr>
            <a:r>
              <a:rPr lang="en-US" sz="1000">
                <a:solidFill>
                  <a:srgbClr val="333333"/>
                </a:solidFill>
                <a:ea typeface="+mn-lt"/>
                <a:cs typeface="+mn-lt"/>
              </a:rPr>
              <a:t>19. Earnshaw VA. Stigma and substance use disorders: a clinical, research, and advocacy agenda. </a:t>
            </a:r>
            <a:r>
              <a:rPr lang="en-US" sz="1000" i="1">
                <a:solidFill>
                  <a:srgbClr val="333333"/>
                </a:solidFill>
                <a:ea typeface="+mn-lt"/>
                <a:cs typeface="+mn-lt"/>
              </a:rPr>
              <a:t>Am Psychol.</a:t>
            </a:r>
            <a:r>
              <a:rPr lang="en-US" sz="1000">
                <a:solidFill>
                  <a:srgbClr val="333333"/>
                </a:solidFill>
                <a:ea typeface="+mn-lt"/>
                <a:cs typeface="+mn-lt"/>
              </a:rPr>
              <a:t>2020;75(9):1300-1311. doi:10.1037/amp0000744</a:t>
            </a:r>
            <a:endParaRPr lang="en-US" sz="1000"/>
          </a:p>
          <a:p>
            <a:pPr marL="0" indent="0">
              <a:buNone/>
            </a:pPr>
            <a:r>
              <a:rPr lang="en-US" sz="1000">
                <a:solidFill>
                  <a:srgbClr val="333333"/>
                </a:solidFill>
                <a:ea typeface="+mn-lt"/>
                <a:cs typeface="+mn-lt"/>
              </a:rPr>
              <a:t>20. Neale KJ, Weimer MB, Davis MP, et al. Top ten tips palliative care clinicians should know about buprenorphine. </a:t>
            </a:r>
            <a:r>
              <a:rPr lang="en-US" sz="1000" i="1">
                <a:solidFill>
                  <a:srgbClr val="333333"/>
                </a:solidFill>
                <a:ea typeface="+mn-lt"/>
                <a:cs typeface="+mn-lt"/>
              </a:rPr>
              <a:t>J </a:t>
            </a:r>
            <a:r>
              <a:rPr lang="en-US" sz="1000" i="1" err="1">
                <a:solidFill>
                  <a:srgbClr val="333333"/>
                </a:solidFill>
                <a:ea typeface="+mn-lt"/>
                <a:cs typeface="+mn-lt"/>
              </a:rPr>
              <a:t>Palliat</a:t>
            </a:r>
            <a:r>
              <a:rPr lang="en-US" sz="1000" i="1">
                <a:solidFill>
                  <a:srgbClr val="333333"/>
                </a:solidFill>
                <a:ea typeface="+mn-lt"/>
                <a:cs typeface="+mn-lt"/>
              </a:rPr>
              <a:t> Med.</a:t>
            </a:r>
            <a:r>
              <a:rPr lang="en-US" sz="1000">
                <a:solidFill>
                  <a:srgbClr val="333333"/>
                </a:solidFill>
                <a:ea typeface="+mn-lt"/>
                <a:cs typeface="+mn-lt"/>
              </a:rPr>
              <a:t> 2023;26(1):120-130. doi:10.1089/jpm.2022.0399</a:t>
            </a:r>
            <a:endParaRPr lang="en-US" sz="1000"/>
          </a:p>
          <a:p>
            <a:pPr marL="0" indent="0">
              <a:buNone/>
            </a:pPr>
            <a:r>
              <a:rPr lang="en-US" sz="1000">
                <a:solidFill>
                  <a:srgbClr val="333333"/>
                </a:solidFill>
                <a:ea typeface="+mn-lt"/>
                <a:cs typeface="+mn-lt"/>
              </a:rPr>
              <a:t>21. </a:t>
            </a:r>
            <a:r>
              <a:rPr lang="en-US" sz="1000" err="1">
                <a:solidFill>
                  <a:srgbClr val="333333"/>
                </a:solidFill>
                <a:ea typeface="+mn-lt"/>
                <a:cs typeface="+mn-lt"/>
              </a:rPr>
              <a:t>Farhoudian</a:t>
            </a:r>
            <a:r>
              <a:rPr lang="en-US" sz="1000">
                <a:solidFill>
                  <a:srgbClr val="333333"/>
                </a:solidFill>
                <a:ea typeface="+mn-lt"/>
                <a:cs typeface="+mn-lt"/>
              </a:rPr>
              <a:t> A, Razaghi E, </a:t>
            </a:r>
            <a:r>
              <a:rPr lang="en-US" sz="1000" err="1">
                <a:solidFill>
                  <a:srgbClr val="333333"/>
                </a:solidFill>
                <a:ea typeface="+mn-lt"/>
                <a:cs typeface="+mn-lt"/>
              </a:rPr>
              <a:t>Hooshyari</a:t>
            </a:r>
            <a:r>
              <a:rPr lang="en-US" sz="1000">
                <a:solidFill>
                  <a:srgbClr val="333333"/>
                </a:solidFill>
                <a:ea typeface="+mn-lt"/>
                <a:cs typeface="+mn-lt"/>
              </a:rPr>
              <a:t> Z, et al. Barriers and facilitators to substance use disorder treatment: an overview of systematic reviews. </a:t>
            </a:r>
            <a:r>
              <a:rPr lang="en-US" sz="1000" i="1" err="1">
                <a:solidFill>
                  <a:srgbClr val="333333"/>
                </a:solidFill>
                <a:ea typeface="+mn-lt"/>
                <a:cs typeface="+mn-lt"/>
              </a:rPr>
              <a:t>Subst</a:t>
            </a:r>
            <a:r>
              <a:rPr lang="en-US" sz="1000" i="1">
                <a:solidFill>
                  <a:srgbClr val="333333"/>
                </a:solidFill>
                <a:ea typeface="+mn-lt"/>
                <a:cs typeface="+mn-lt"/>
              </a:rPr>
              <a:t> Abuse.</a:t>
            </a:r>
            <a:r>
              <a:rPr lang="en-US" sz="1000">
                <a:solidFill>
                  <a:srgbClr val="333333"/>
                </a:solidFill>
                <a:ea typeface="+mn-lt"/>
                <a:cs typeface="+mn-lt"/>
              </a:rPr>
              <a:t> 2022;16:11782218221118462. Published August 29, 2022. doi:10.1177/11782218221118462</a:t>
            </a:r>
            <a:endParaRPr lang="en-US" sz="1000"/>
          </a:p>
          <a:p>
            <a:pPr marL="0" indent="0">
              <a:buNone/>
            </a:pPr>
            <a:r>
              <a:rPr lang="en-US" sz="1000">
                <a:solidFill>
                  <a:srgbClr val="333333"/>
                </a:solidFill>
                <a:ea typeface="+mn-lt"/>
                <a:cs typeface="+mn-lt"/>
              </a:rPr>
              <a:t>22. Liu L, Zhang C, Nahata MC. Trends in treatment need and receipt for substance use disorders in the US. </a:t>
            </a:r>
            <a:r>
              <a:rPr lang="en-US" sz="1000" i="1">
                <a:solidFill>
                  <a:srgbClr val="333333"/>
                </a:solidFill>
                <a:ea typeface="+mn-lt"/>
                <a:cs typeface="+mn-lt"/>
              </a:rPr>
              <a:t>JAMA </a:t>
            </a:r>
            <a:r>
              <a:rPr lang="en-US" sz="1000" i="1" err="1">
                <a:solidFill>
                  <a:srgbClr val="333333"/>
                </a:solidFill>
                <a:ea typeface="+mn-lt"/>
                <a:cs typeface="+mn-lt"/>
              </a:rPr>
              <a:t>Netw</a:t>
            </a:r>
            <a:r>
              <a:rPr lang="en-US" sz="1000" i="1">
                <a:solidFill>
                  <a:srgbClr val="333333"/>
                </a:solidFill>
                <a:ea typeface="+mn-lt"/>
                <a:cs typeface="+mn-lt"/>
              </a:rPr>
              <a:t> Open.</a:t>
            </a:r>
            <a:r>
              <a:rPr lang="en-US" sz="1000">
                <a:solidFill>
                  <a:srgbClr val="333333"/>
                </a:solidFill>
                <a:ea typeface="+mn-lt"/>
                <a:cs typeface="+mn-lt"/>
              </a:rPr>
              <a:t> 2025;8(1):e2453317. doi:10.1001/jamanetworkopen.2024.53317</a:t>
            </a:r>
            <a:endParaRPr lang="en-US" sz="1000"/>
          </a:p>
          <a:p>
            <a:pPr marL="0" indent="0">
              <a:buNone/>
            </a:pPr>
            <a:r>
              <a:rPr lang="en-US" sz="1000">
                <a:solidFill>
                  <a:srgbClr val="333333"/>
                </a:solidFill>
                <a:highlight>
                  <a:srgbClr val="FFFFFF"/>
                </a:highlight>
                <a:ea typeface="+mn-lt"/>
                <a:cs typeface="+mn-lt"/>
              </a:rPr>
              <a:t>23. American Society of Addiction Medicine. The ASAM National Practice Guideline for the Treatment of Opioid Use Disorder: 2020 focused update. J Addict Med. 2020;14(2S Suppl 1):1-91. doi:10.1097/ADM.0000000000000633</a:t>
            </a:r>
            <a:endParaRPr lang="en-US" sz="1000"/>
          </a:p>
          <a:p>
            <a:pPr marL="0" indent="0">
              <a:buNone/>
            </a:pPr>
            <a:r>
              <a:rPr lang="en-US" sz="1000">
                <a:solidFill>
                  <a:srgbClr val="333333"/>
                </a:solidFill>
                <a:highlight>
                  <a:srgbClr val="FFFFFF"/>
                </a:highlight>
                <a:ea typeface="+mn-lt"/>
                <a:cs typeface="+mn-lt"/>
              </a:rPr>
              <a:t>24. American Psychiatric Association. Diagnostic and Statistical Manual of Mental Disorders. 5th ed. American Psychiatric Association; 2013.</a:t>
            </a:r>
          </a:p>
          <a:p>
            <a:pPr marL="0" indent="0">
              <a:buNone/>
            </a:pPr>
            <a:r>
              <a:rPr lang="en-US" sz="1000">
                <a:solidFill>
                  <a:srgbClr val="333333"/>
                </a:solidFill>
                <a:highlight>
                  <a:srgbClr val="FFFFFF"/>
                </a:highlight>
                <a:ea typeface="+mn-lt"/>
                <a:cs typeface="+mn-lt"/>
              </a:rPr>
              <a:t>25. Palliative Care Network of Wisconsin. Fast Fact #68: Opioid risk assessment. Palliative Care Network of Wisconsin website. Accessed April 6, 2026. </a:t>
            </a:r>
            <a:r>
              <a:rPr lang="en-US" sz="1000">
                <a:solidFill>
                  <a:srgbClr val="0000EE"/>
                </a:solidFill>
                <a:highlight>
                  <a:srgbClr val="FFFFFF"/>
                </a:highlight>
                <a:ea typeface="+mn-lt"/>
                <a:cs typeface="+mn-lt"/>
                <a:hlinkClick r:id="rId2"/>
              </a:rPr>
              <a:t>https://www.mypcnow.org/fast-fact/opioid-risk-assessment/</a:t>
            </a:r>
            <a:endParaRPr lang="en-US" sz="1000">
              <a:solidFill>
                <a:srgbClr val="333333"/>
              </a:solidFill>
              <a:highlight>
                <a:srgbClr val="FFFFFF"/>
              </a:highlight>
              <a:ea typeface="+mn-lt"/>
              <a:cs typeface="+mn-lt"/>
            </a:endParaRPr>
          </a:p>
          <a:p>
            <a:pPr marL="0" indent="0">
              <a:buNone/>
            </a:pPr>
            <a:endParaRPr lang="en-US" sz="1000">
              <a:solidFill>
                <a:srgbClr val="0000EE"/>
              </a:solidFill>
              <a:highlight>
                <a:srgbClr val="FFFFFF"/>
              </a:highlight>
              <a:ea typeface="+mn-lt"/>
              <a:cs typeface="+mn-lt"/>
            </a:endParaRPr>
          </a:p>
          <a:p>
            <a:pPr marL="0" indent="0">
              <a:buNone/>
            </a:pPr>
            <a:endParaRPr lang="en-US" sz="1000">
              <a:ea typeface="+mn-lt"/>
              <a:cs typeface="+mn-lt"/>
            </a:endParaRPr>
          </a:p>
        </p:txBody>
      </p:sp>
      <p:sp>
        <p:nvSpPr>
          <p:cNvPr id="2" name="Title 1">
            <a:extLst>
              <a:ext uri="{FF2B5EF4-FFF2-40B4-BE49-F238E27FC236}">
                <a16:creationId xmlns:a16="http://schemas.microsoft.com/office/drawing/2014/main" id="{7D148881-9E81-0EBA-F9D8-1C2EC5A63EF7}"/>
              </a:ext>
            </a:extLst>
          </p:cNvPr>
          <p:cNvSpPr>
            <a:spLocks noGrp="1"/>
          </p:cNvSpPr>
          <p:nvPr>
            <p:ph type="title"/>
          </p:nvPr>
        </p:nvSpPr>
        <p:spPr/>
        <p:txBody>
          <a:bodyPr/>
          <a:lstStyle/>
          <a:p>
            <a:r>
              <a:rPr lang="en-US"/>
              <a:t>References </a:t>
            </a:r>
          </a:p>
        </p:txBody>
      </p:sp>
    </p:spTree>
    <p:extLst>
      <p:ext uri="{BB962C8B-B14F-4D97-AF65-F5344CB8AC3E}">
        <p14:creationId xmlns:p14="http://schemas.microsoft.com/office/powerpoint/2010/main" val="270386660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EC42D77-F92D-2815-3A70-5D484BDFFB10}"/>
              </a:ext>
            </a:extLst>
          </p:cNvPr>
          <p:cNvSpPr>
            <a:spLocks noGrp="1"/>
          </p:cNvSpPr>
          <p:nvPr>
            <p:ph idx="1"/>
          </p:nvPr>
        </p:nvSpPr>
        <p:spPr>
          <a:xfrm>
            <a:off x="838200" y="1439903"/>
            <a:ext cx="10515600" cy="3982616"/>
          </a:xfrm>
        </p:spPr>
        <p:txBody>
          <a:bodyPr vert="horz" lIns="91440" tIns="45720" rIns="91440" bIns="45720" rtlCol="0" anchor="t">
            <a:noAutofit/>
          </a:bodyPr>
          <a:lstStyle/>
          <a:p>
            <a:pPr marL="0" indent="0">
              <a:buNone/>
            </a:pPr>
            <a:r>
              <a:rPr lang="en-US" sz="1000"/>
              <a:t>26. Blackwood CA, Cadet JL. The molecular neurobiology and neuropathology of opioid use disorder. Curr Res Neurobiol.2021;2:100023. doi:10.1016/j.crneur.2021.100023</a:t>
            </a:r>
          </a:p>
          <a:p>
            <a:pPr marL="0" indent="0">
              <a:buNone/>
            </a:pPr>
            <a:r>
              <a:rPr lang="en-US" sz="1000"/>
              <a:t>27. Yang S, Boudier-</a:t>
            </a:r>
            <a:r>
              <a:rPr lang="en-US" sz="1000" err="1"/>
              <a:t>Révéret</a:t>
            </a:r>
            <a:r>
              <a:rPr lang="en-US" sz="1000"/>
              <a:t> M, Choo YJ, Chang MC. Association between chronic pain and alterations in the mesolimbic dopaminergic system. Brain Sci. 2020;10(10):701. doi:10.3390/brainsci10100701 </a:t>
            </a:r>
          </a:p>
          <a:p>
            <a:pPr marL="0" indent="0">
              <a:buNone/>
            </a:pPr>
            <a:r>
              <a:rPr lang="en-US" sz="1000"/>
              <a:t>28. Ruiz-Tejada M, et al. Chronic pain and opioid use disorder: a systematic review and implications for treatment. Pain Physician. 2022;25(3):E351-E364 </a:t>
            </a:r>
          </a:p>
          <a:p>
            <a:pPr marL="0" indent="0">
              <a:buNone/>
            </a:pPr>
            <a:r>
              <a:rPr lang="en-US" sz="1000"/>
              <a:t>29. Williams JT, Ingram SL, Henderson G, et al. Regulation of μ-opioid receptors: desensitization, phosphorylation, internalization, and tolerance. </a:t>
            </a:r>
            <a:r>
              <a:rPr lang="en-US" sz="1000" err="1"/>
              <a:t>Pharmacol</a:t>
            </a:r>
            <a:r>
              <a:rPr lang="en-US" sz="1000"/>
              <a:t> Rev. 2013;65(1):223-254. doi:10.1124/pr.112.005942</a:t>
            </a:r>
          </a:p>
          <a:p>
            <a:pPr marL="0" indent="0">
              <a:buNone/>
            </a:pPr>
            <a:r>
              <a:rPr lang="en-US" sz="1000"/>
              <a:t>30. Johnson SW, North RA. Opioids excite dopamine neurons by hyperpolarization of local interneurons. J Neurosci.1992;12(2):483-488. doi:10.1523/JNEUROSCI.12-02-00483.1992</a:t>
            </a:r>
          </a:p>
          <a:p>
            <a:pPr marL="0" indent="0">
              <a:buNone/>
            </a:pPr>
            <a:r>
              <a:rPr lang="en-US" sz="1000"/>
              <a:t>31. Adapted from Peggy Compton's lecture Neurobiology of Pain and Addiction: Implications for Patients with Chronic Pain and Addictive Disorders [educational material]. Lecture presented May 2, 2026. Accessed May 2, 2026.</a:t>
            </a:r>
          </a:p>
          <a:p>
            <a:pPr marL="0" indent="0">
              <a:buNone/>
            </a:pPr>
            <a:r>
              <a:rPr lang="en-US" sz="1000"/>
              <a:t>32. Ballantyne JC, Sullivan MD, Saxon AJ. Challenging the utility of DSM-5 opioid use disorder criteria for diagnosing problematic prescription opioid use: next steps. J Addict Med. 2026;20(2):146-152. doi:10.1097/ADM.0000000000001526</a:t>
            </a:r>
          </a:p>
          <a:p>
            <a:pPr marL="0" indent="0">
              <a:buNone/>
            </a:pPr>
            <a:r>
              <a:rPr lang="en-US" sz="1000"/>
              <a:t>33. Figure by Alex Walley. Retrieved on May 2,2026.</a:t>
            </a:r>
          </a:p>
          <a:p>
            <a:pPr marL="0" indent="0">
              <a:buNone/>
            </a:pPr>
            <a:r>
              <a:rPr lang="en-US" sz="1000"/>
              <a:t>34. Ferrer-Pérez C, </a:t>
            </a:r>
            <a:r>
              <a:rPr lang="en-US" sz="1000" err="1"/>
              <a:t>Montagud</a:t>
            </a:r>
            <a:r>
              <a:rPr lang="en-US" sz="1000"/>
              <a:t>-Romero S, Blanco-Gandía MC. Neurobiological theories of addiction: a comprehensive review. </a:t>
            </a:r>
            <a:r>
              <a:rPr lang="en-US" sz="1000" err="1"/>
              <a:t>Psychoactives</a:t>
            </a:r>
            <a:r>
              <a:rPr lang="en-US" sz="1000"/>
              <a:t>. 2024;3(1):35-47. doi:10.3390/psychoactives3010003</a:t>
            </a:r>
          </a:p>
          <a:p>
            <a:pPr marL="0" indent="0">
              <a:buNone/>
            </a:pPr>
            <a:r>
              <a:rPr lang="en-US" sz="1000"/>
              <a:t>35. </a:t>
            </a:r>
            <a:r>
              <a:rPr lang="en-US" sz="1000" err="1"/>
              <a:t>Manhapra</a:t>
            </a:r>
            <a:r>
              <a:rPr lang="en-US" sz="1000"/>
              <a:t> A, Sullivan MD, Ballantyne JC, MacLean RR, Becker WC. Complex persistent opioid dependence with long-term opioids: a gray area that needs definition, better understanding, treatment guidance, and policy changes. J Gen Intern Med. 2020;35(Suppl 3):964-971. doi:10.1007/s11606-020-06251-w</a:t>
            </a:r>
          </a:p>
          <a:p>
            <a:pPr marL="0" indent="0">
              <a:buNone/>
            </a:pPr>
            <a:r>
              <a:rPr lang="en-US" sz="1000"/>
              <a:t>36. </a:t>
            </a:r>
            <a:r>
              <a:rPr lang="en-US" sz="1000">
                <a:ea typeface="+mn-lt"/>
                <a:cs typeface="+mn-lt"/>
              </a:rPr>
              <a:t>Palliative Care Network of Wisconsin. Fast Fact #418: Mood disturbances associated with long-term opioid therapy. Published March 2021. Accessed May 3, 2026. https://</a:t>
            </a:r>
            <a:r>
              <a:rPr lang="en-US" sz="1000" err="1">
                <a:ea typeface="+mn-lt"/>
                <a:cs typeface="+mn-lt"/>
              </a:rPr>
              <a:t>www.mypcnow.org</a:t>
            </a:r>
            <a:r>
              <a:rPr lang="en-US" sz="1000">
                <a:ea typeface="+mn-lt"/>
                <a:cs typeface="+mn-lt"/>
              </a:rPr>
              <a:t>/fast-fact/mood-disturbances-associated-with-long-term-opioid-therapy/</a:t>
            </a:r>
          </a:p>
          <a:p>
            <a:pPr marL="0" indent="0">
              <a:buNone/>
            </a:pPr>
            <a:r>
              <a:rPr lang="en-US" sz="1000"/>
              <a:t>37. </a:t>
            </a:r>
            <a:r>
              <a:rPr lang="en-US" sz="1000" err="1"/>
              <a:t>Treede</a:t>
            </a:r>
            <a:r>
              <a:rPr lang="en-US" sz="1000"/>
              <a:t> RD, Rief W, Barke A, et al. Chronic pain as a symptom or a disease: the IASP classification of chronic pain for the International Classification of Diseases (ICD-11). Pain. 2019;160(1):19-27. doi:10.1097/j.pain.0000000000001384</a:t>
            </a:r>
          </a:p>
          <a:p>
            <a:pPr marL="0" indent="0">
              <a:buNone/>
            </a:pPr>
            <a:endParaRPr lang="en-US" sz="1000">
              <a:solidFill>
                <a:srgbClr val="000000"/>
              </a:solidFill>
              <a:latin typeface="Century Gothic"/>
              <a:ea typeface="+mn-lt"/>
              <a:cs typeface="Segoe UI"/>
            </a:endParaRPr>
          </a:p>
          <a:p>
            <a:pPr marL="0" indent="0">
              <a:buNone/>
            </a:pPr>
            <a:endParaRPr lang="en-US" sz="1000">
              <a:solidFill>
                <a:srgbClr val="000000"/>
              </a:solidFill>
              <a:highlight>
                <a:srgbClr val="FFFFFF"/>
              </a:highlight>
              <a:latin typeface="Century Gothic"/>
              <a:ea typeface="+mn-lt"/>
              <a:cs typeface="Segoe UI"/>
            </a:endParaRPr>
          </a:p>
          <a:p>
            <a:endParaRPr lang="en-US" sz="1000">
              <a:solidFill>
                <a:srgbClr val="000000"/>
              </a:solidFill>
              <a:highlight>
                <a:srgbClr val="FFFFFF"/>
              </a:highlight>
              <a:ea typeface="+mn-lt"/>
              <a:cs typeface="Segoe UI"/>
            </a:endParaRPr>
          </a:p>
        </p:txBody>
      </p:sp>
      <p:sp>
        <p:nvSpPr>
          <p:cNvPr id="3" name="Title 2">
            <a:extLst>
              <a:ext uri="{FF2B5EF4-FFF2-40B4-BE49-F238E27FC236}">
                <a16:creationId xmlns:a16="http://schemas.microsoft.com/office/drawing/2014/main" id="{4A04F4A3-F365-34FA-B238-AE61B16963D0}"/>
              </a:ext>
            </a:extLst>
          </p:cNvPr>
          <p:cNvSpPr>
            <a:spLocks noGrp="1"/>
          </p:cNvSpPr>
          <p:nvPr>
            <p:ph type="title"/>
          </p:nvPr>
        </p:nvSpPr>
        <p:spPr/>
        <p:txBody>
          <a:bodyPr/>
          <a:lstStyle/>
          <a:p>
            <a:r>
              <a:rPr lang="en-US"/>
              <a:t>References</a:t>
            </a:r>
          </a:p>
        </p:txBody>
      </p:sp>
    </p:spTree>
    <p:extLst>
      <p:ext uri="{BB962C8B-B14F-4D97-AF65-F5344CB8AC3E}">
        <p14:creationId xmlns:p14="http://schemas.microsoft.com/office/powerpoint/2010/main" val="158681949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85F962-4ABC-355E-C678-AF4E989689C0}"/>
              </a:ext>
            </a:extLst>
          </p:cNvPr>
          <p:cNvSpPr>
            <a:spLocks noGrp="1"/>
          </p:cNvSpPr>
          <p:nvPr>
            <p:ph idx="1"/>
          </p:nvPr>
        </p:nvSpPr>
        <p:spPr>
          <a:xfrm>
            <a:off x="838200" y="1690688"/>
            <a:ext cx="10515600" cy="3982616"/>
          </a:xfrm>
        </p:spPr>
        <p:txBody>
          <a:bodyPr vert="horz" lIns="91440" tIns="45720" rIns="91440" bIns="45720" rtlCol="0" anchor="t">
            <a:normAutofit lnSpcReduction="10000"/>
          </a:bodyPr>
          <a:lstStyle/>
          <a:p>
            <a:pPr marL="0" indent="0">
              <a:buNone/>
            </a:pPr>
            <a:r>
              <a:rPr lang="en-US" sz="1000">
                <a:solidFill>
                  <a:srgbClr val="333333"/>
                </a:solidFill>
                <a:latin typeface="Segoe UI"/>
                <a:cs typeface="Segoe UI"/>
              </a:rPr>
              <a:t>38. Webster LR. Risk factors for opioid-use disorder and overdose. </a:t>
            </a:r>
            <a:r>
              <a:rPr lang="en-US" sz="1000" err="1">
                <a:solidFill>
                  <a:srgbClr val="333333"/>
                </a:solidFill>
                <a:latin typeface="Segoe UI"/>
                <a:cs typeface="Segoe UI"/>
              </a:rPr>
              <a:t>Anesth</a:t>
            </a:r>
            <a:r>
              <a:rPr lang="en-US" sz="1000">
                <a:solidFill>
                  <a:srgbClr val="333333"/>
                </a:solidFill>
                <a:latin typeface="Segoe UI"/>
                <a:cs typeface="Segoe UI"/>
              </a:rPr>
              <a:t> </a:t>
            </a:r>
            <a:r>
              <a:rPr lang="en-US" sz="1000" err="1">
                <a:solidFill>
                  <a:srgbClr val="333333"/>
                </a:solidFill>
                <a:latin typeface="Segoe UI"/>
                <a:cs typeface="Segoe UI"/>
              </a:rPr>
              <a:t>Analg</a:t>
            </a:r>
            <a:r>
              <a:rPr lang="en-US" sz="1000">
                <a:solidFill>
                  <a:srgbClr val="333333"/>
                </a:solidFill>
                <a:latin typeface="Segoe UI"/>
                <a:cs typeface="Segoe UI"/>
              </a:rPr>
              <a:t>. 2017;125(5):1741-1748. doi:10.1213/ANE.0000000000002496</a:t>
            </a:r>
          </a:p>
          <a:p>
            <a:pPr marL="0" indent="0">
              <a:buNone/>
            </a:pPr>
            <a:r>
              <a:rPr lang="en-US" sz="1000">
                <a:solidFill>
                  <a:srgbClr val="333333"/>
                </a:solidFill>
                <a:latin typeface="Segoe UI"/>
                <a:cs typeface="Segoe UI"/>
              </a:rPr>
              <a:t>39. Cheatle MD, Compton P, Dhingra L, Wasser T, O’Brien CP. Development of the revised opioid risk tool to predict opioid use disorder in patients with chronic nonmalignant pain. J Pain. 2019;20(7):842-851. doi:10.1016/j.jpain.2019.01.011</a:t>
            </a:r>
            <a:endParaRPr lang="en-US" sz="1000"/>
          </a:p>
          <a:p>
            <a:pPr marL="0" indent="0">
              <a:buNone/>
            </a:pPr>
            <a:r>
              <a:rPr lang="en-US" sz="1000">
                <a:solidFill>
                  <a:srgbClr val="333333"/>
                </a:solidFill>
                <a:latin typeface="Segoe UI"/>
                <a:cs typeface="Segoe UI"/>
              </a:rPr>
              <a:t>40. </a:t>
            </a:r>
            <a:r>
              <a:rPr lang="en-US" sz="1000">
                <a:solidFill>
                  <a:srgbClr val="333333"/>
                </a:solidFill>
                <a:highlight>
                  <a:srgbClr val="FFFFFF"/>
                </a:highlight>
                <a:latin typeface="Segoe UI"/>
                <a:cs typeface="Segoe UI"/>
              </a:rPr>
              <a:t>Center to Advance Palliative Care. Universal precautions for opioid prescribing [educational resource]. Accessed April 9, 2026. </a:t>
            </a:r>
            <a:r>
              <a:rPr lang="en-US" sz="1000">
                <a:solidFill>
                  <a:srgbClr val="0000EE"/>
                </a:solidFill>
                <a:latin typeface="Segoe UI"/>
                <a:cs typeface="Segoe UI"/>
                <a:hlinkClick r:id="rId2"/>
              </a:rPr>
              <a:t>https://www.capc.org/documents/download/26/</a:t>
            </a:r>
            <a:endParaRPr lang="en-US" sz="1000">
              <a:solidFill>
                <a:srgbClr val="333333"/>
              </a:solidFill>
              <a:latin typeface="Segoe UI"/>
              <a:cs typeface="Segoe UI"/>
            </a:endParaRPr>
          </a:p>
          <a:p>
            <a:pPr marL="0" indent="0">
              <a:buNone/>
            </a:pPr>
            <a:r>
              <a:rPr lang="en-US" sz="1000">
                <a:solidFill>
                  <a:srgbClr val="333333"/>
                </a:solidFill>
                <a:latin typeface="Segoe UI"/>
                <a:cs typeface="Segoe UI"/>
              </a:rPr>
              <a:t>41. </a:t>
            </a:r>
            <a:r>
              <a:rPr lang="en-US" sz="1000">
                <a:solidFill>
                  <a:srgbClr val="000000"/>
                </a:solidFill>
                <a:ea typeface="+mn-lt"/>
                <a:cs typeface="+mn-lt"/>
              </a:rPr>
              <a:t>McNally GA, McLaughlin EM, Ridgway-Limle E, </a:t>
            </a:r>
            <a:r>
              <a:rPr lang="en-US" sz="1000" err="1">
                <a:solidFill>
                  <a:srgbClr val="000000"/>
                </a:solidFill>
                <a:ea typeface="+mn-lt"/>
                <a:cs typeface="+mn-lt"/>
              </a:rPr>
              <a:t>Rosselet</a:t>
            </a:r>
            <a:r>
              <a:rPr lang="en-US" sz="1000">
                <a:solidFill>
                  <a:srgbClr val="000000"/>
                </a:solidFill>
                <a:ea typeface="+mn-lt"/>
                <a:cs typeface="+mn-lt"/>
              </a:rPr>
              <a:t> R, Baiocchi R. Opioid risk mitigation practices of interprofessional oncology personnel: results from a cross-sectional survey. </a:t>
            </a:r>
            <a:r>
              <a:rPr lang="en-US" sz="1000" i="1">
                <a:solidFill>
                  <a:srgbClr val="000000"/>
                </a:solidFill>
                <a:ea typeface="+mn-lt"/>
                <a:cs typeface="+mn-lt"/>
              </a:rPr>
              <a:t>Oncologist.</a:t>
            </a:r>
            <a:r>
              <a:rPr lang="en-US" sz="1000">
                <a:solidFill>
                  <a:srgbClr val="000000"/>
                </a:solidFill>
                <a:ea typeface="+mn-lt"/>
                <a:cs typeface="+mn-lt"/>
              </a:rPr>
              <a:t> 2023;28(11):996-1004. doi:10.1093/</a:t>
            </a:r>
            <a:r>
              <a:rPr lang="en-US" sz="1000" err="1">
                <a:solidFill>
                  <a:srgbClr val="000000"/>
                </a:solidFill>
                <a:ea typeface="+mn-lt"/>
                <a:cs typeface="+mn-lt"/>
              </a:rPr>
              <a:t>oncolo</a:t>
            </a:r>
            <a:r>
              <a:rPr lang="en-US" sz="1000">
                <a:solidFill>
                  <a:srgbClr val="000000"/>
                </a:solidFill>
                <a:ea typeface="+mn-lt"/>
                <a:cs typeface="+mn-lt"/>
              </a:rPr>
              <a:t>/oyad214</a:t>
            </a:r>
            <a:endParaRPr lang="en-US" sz="1000">
              <a:solidFill>
                <a:srgbClr val="0000EE"/>
              </a:solidFill>
              <a:latin typeface="Segoe UI"/>
              <a:cs typeface="Segoe UI"/>
            </a:endParaRPr>
          </a:p>
          <a:p>
            <a:pPr marL="0" indent="0">
              <a:buNone/>
            </a:pPr>
            <a:r>
              <a:rPr lang="en-US" sz="1000">
                <a:solidFill>
                  <a:srgbClr val="333333"/>
                </a:solidFill>
                <a:latin typeface="Segoe UI"/>
                <a:cs typeface="Segoe UI"/>
              </a:rPr>
              <a:t>42. </a:t>
            </a:r>
            <a:r>
              <a:rPr lang="en-US" sz="1000">
                <a:solidFill>
                  <a:srgbClr val="333333"/>
                </a:solidFill>
                <a:latin typeface="Segoe UI"/>
                <a:ea typeface="+mn-lt"/>
                <a:cs typeface="Segoe UI"/>
              </a:rPr>
              <a:t>Kale SS, Tosto GD, Rush LJ, et al. Creating a Palliative Care Clinic for Patients with Cancer Pain and Substance Use Disorder. J Pain Symptom Manage. 2024;68(2):e138-e145. doi:10.1016/j.jpainsymman.2024.04.011</a:t>
            </a:r>
          </a:p>
          <a:p>
            <a:pPr marL="0" indent="0">
              <a:buNone/>
            </a:pPr>
            <a:r>
              <a:rPr lang="en-US" sz="1000">
                <a:solidFill>
                  <a:srgbClr val="333333"/>
                </a:solidFill>
                <a:latin typeface="Segoe UI"/>
                <a:ea typeface="+mn-lt"/>
                <a:cs typeface="Segoe UI"/>
              </a:rPr>
              <a:t>43. Figure by Center t</a:t>
            </a:r>
            <a:r>
              <a:rPr lang="en-US" sz="1000">
                <a:latin typeface="Segoe UI"/>
                <a:ea typeface="+mn-lt"/>
                <a:cs typeface="Segoe UI"/>
              </a:rPr>
              <a:t>o Advance Palliative Care. Opioid dose and overdose risk [educational graphic]. </a:t>
            </a:r>
            <a:r>
              <a:rPr lang="en-US" sz="1000">
                <a:latin typeface="Segoe UI"/>
                <a:ea typeface="+mn-lt"/>
                <a:cs typeface="Segoe UI"/>
                <a:hlinkClick r:id="rId3">
                  <a:extLst>
                    <a:ext uri="{A12FA001-AC4F-418D-AE19-62706E023703}">
                      <ahyp:hlinkClr xmlns:ahyp="http://schemas.microsoft.com/office/drawing/2018/hyperlinkcolor" val="tx"/>
                    </a:ext>
                  </a:extLst>
                </a:hlinkClick>
              </a:rPr>
              <a:t>https://media.capc.org/on-demand/slides/CAPC_COPY_Master_Session.pdf.</a:t>
            </a:r>
            <a:r>
              <a:rPr lang="en-US" sz="1000">
                <a:latin typeface="Segoe UI"/>
                <a:ea typeface="+mn-lt"/>
                <a:cs typeface="Segoe UI"/>
              </a:rPr>
              <a:t> Accessed April 10, 2026. </a:t>
            </a:r>
            <a:endParaRPr lang="en-US" sz="1000"/>
          </a:p>
          <a:p>
            <a:pPr marL="0" indent="0">
              <a:buNone/>
            </a:pPr>
            <a:r>
              <a:rPr lang="en-US" sz="1000">
                <a:highlight>
                  <a:srgbClr val="FFFFFF"/>
                </a:highlight>
                <a:latin typeface="Segoe UI"/>
                <a:ea typeface="+mn-lt"/>
                <a:cs typeface="Segoe UI"/>
              </a:rPr>
              <a:t>44. Chou R, Fanciullo GJ, Fine PG, et al. Clinical guidelines for the use of chronic opioid therapy in chronic noncancer pain. J Pain. 2009;10(2):113-130.e22. doi:10.1016/j.jpain.2008.10.008</a:t>
            </a:r>
            <a:endParaRPr lang="en-US" sz="1000">
              <a:latin typeface="Segoe UI"/>
              <a:ea typeface="+mn-lt"/>
              <a:cs typeface="Segoe UI"/>
            </a:endParaRPr>
          </a:p>
          <a:p>
            <a:pPr marL="0" indent="0">
              <a:buNone/>
            </a:pPr>
            <a:r>
              <a:rPr lang="en-US" sz="1000">
                <a:highlight>
                  <a:srgbClr val="FFFFFF"/>
                </a:highlight>
                <a:latin typeface="Segoe UI"/>
                <a:ea typeface="+mn-lt"/>
                <a:cs typeface="Segoe UI"/>
              </a:rPr>
              <a:t>45. Butler SF, Fernandez K, Benoit C, Budman SH, Jamison RN. Validation of the revised Screener and Opioid Assessment for Patients with Pain (SOAPP-R). J Pain. 2008;9(4):360-372. doi:10.1016/j.jpain.2007.11.014</a:t>
            </a:r>
            <a:endParaRPr lang="en-US" sz="1000"/>
          </a:p>
          <a:p>
            <a:pPr marL="0" indent="0">
              <a:buNone/>
            </a:pPr>
            <a:r>
              <a:rPr lang="en-US" sz="1000">
                <a:highlight>
                  <a:srgbClr val="FFFFFF"/>
                </a:highlight>
                <a:latin typeface="Segoe UI"/>
                <a:cs typeface="Segoe UI"/>
              </a:rPr>
              <a:t>46. </a:t>
            </a:r>
            <a:r>
              <a:rPr lang="en-US" sz="1000">
                <a:highlight>
                  <a:srgbClr val="FFFFFF"/>
                </a:highlight>
                <a:latin typeface="Segoe UI"/>
                <a:ea typeface="+mn-lt"/>
                <a:cs typeface="Segoe UI"/>
              </a:rPr>
              <a:t>American Society of Addiction Medicine. Drug Abuse Screening Test (DAST-10) [screening tool]. Published August 28, 2017. Accessed April 8, 2026. </a:t>
            </a:r>
            <a:r>
              <a:rPr lang="en-US" sz="1000">
                <a:highlight>
                  <a:srgbClr val="FFFFFF"/>
                </a:highlight>
                <a:latin typeface="Segoe UI"/>
                <a:ea typeface="+mn-lt"/>
                <a:cs typeface="Segoe UI"/>
                <a:hlinkClick r:id="rId4">
                  <a:extLst>
                    <a:ext uri="{A12FA001-AC4F-418D-AE19-62706E023703}">
                      <ahyp:hlinkClr xmlns:ahyp="http://schemas.microsoft.com/office/drawing/2018/hyperlinkcolor" val="tx"/>
                    </a:ext>
                  </a:extLst>
                </a:hlinkClick>
              </a:rPr>
              <a:t>https://www.asam.org/quality-care/clinical-guidelines/screening-assessment-for-addiction</a:t>
            </a:r>
            <a:endParaRPr lang="en-US" sz="1000">
              <a:highlight>
                <a:srgbClr val="FFFFFF"/>
              </a:highlight>
              <a:latin typeface="Segoe UI"/>
              <a:cs typeface="Segoe UI"/>
              <a:hlinkClick r:id="" action="ppaction://noaction">
                <a:extLst>
                  <a:ext uri="{A12FA001-AC4F-418D-AE19-62706E023703}">
                    <ahyp:hlinkClr xmlns:ahyp="http://schemas.microsoft.com/office/drawing/2018/hyperlinkcolor" val="tx"/>
                  </a:ext>
                </a:extLst>
              </a:hlinkClick>
            </a:endParaRPr>
          </a:p>
          <a:p>
            <a:pPr marL="0" indent="0">
              <a:buNone/>
            </a:pPr>
            <a:r>
              <a:rPr lang="en-US" sz="1000">
                <a:highlight>
                  <a:srgbClr val="FFFFFF"/>
                </a:highlight>
                <a:latin typeface="Segoe UI"/>
                <a:ea typeface="+mn-lt"/>
                <a:cs typeface="Segoe UI"/>
              </a:rPr>
              <a:t>47. American Society of Addiction Medicine. Drug Abuse Screening Test (DAST-10) [screening tool]. Published August 28, 2017. Accessed April 8, 2026. </a:t>
            </a:r>
            <a:r>
              <a:rPr lang="en-US" sz="1000">
                <a:highlight>
                  <a:srgbClr val="FFFFFF"/>
                </a:highlight>
                <a:latin typeface="Segoe UI"/>
                <a:ea typeface="+mn-lt"/>
                <a:cs typeface="Segoe UI"/>
                <a:hlinkClick r:id="rId4">
                  <a:extLst>
                    <a:ext uri="{A12FA001-AC4F-418D-AE19-62706E023703}">
                      <ahyp:hlinkClr xmlns:ahyp="http://schemas.microsoft.com/office/drawing/2018/hyperlinkcolor" val="tx"/>
                    </a:ext>
                  </a:extLst>
                </a:hlinkClick>
              </a:rPr>
              <a:t>https://www.asam.org/quality-care/clinical-guidelines/screening-assessment-for-addiction</a:t>
            </a:r>
            <a:endParaRPr lang="en-US" sz="1000">
              <a:highlight>
                <a:srgbClr val="FFFFFF"/>
              </a:highlight>
              <a:latin typeface="Segoe UI"/>
              <a:ea typeface="+mn-lt"/>
              <a:cs typeface="Segoe UI"/>
            </a:endParaRPr>
          </a:p>
          <a:p>
            <a:pPr marL="0" indent="0">
              <a:buNone/>
            </a:pPr>
            <a:r>
              <a:rPr lang="en-US" sz="1000">
                <a:highlight>
                  <a:srgbClr val="FFFFFF"/>
                </a:highlight>
                <a:latin typeface="Segoe UI"/>
                <a:ea typeface="+mn-lt"/>
                <a:cs typeface="Segoe UI"/>
              </a:rPr>
              <a:t>48. </a:t>
            </a:r>
            <a:r>
              <a:rPr lang="en-US" sz="1000">
                <a:highlight>
                  <a:srgbClr val="FFFFFF"/>
                </a:highlight>
                <a:ea typeface="+mn-lt"/>
                <a:cs typeface="+mn-lt"/>
              </a:rPr>
              <a:t>Kampman KM, Jarvis M, eds. </a:t>
            </a:r>
            <a:r>
              <a:rPr lang="en-US" sz="1000" i="1">
                <a:highlight>
                  <a:srgbClr val="FFFFFF"/>
                </a:highlight>
                <a:ea typeface="+mn-lt"/>
                <a:cs typeface="+mn-lt"/>
              </a:rPr>
              <a:t>Principles of Addiction Medicine.</a:t>
            </a:r>
            <a:r>
              <a:rPr lang="en-US" sz="1000">
                <a:highlight>
                  <a:srgbClr val="FFFFFF"/>
                </a:highlight>
                <a:ea typeface="+mn-lt"/>
                <a:cs typeface="+mn-lt"/>
              </a:rPr>
              <a:t> 6th ed. American Society of Addiction Medicine; 2019. Section 12.</a:t>
            </a:r>
            <a:endParaRPr lang="en-US" sz="1000">
              <a:highlight>
                <a:srgbClr val="FFFFFF"/>
              </a:highlight>
              <a:latin typeface="Century Gothic"/>
              <a:ea typeface="+mn-lt"/>
              <a:cs typeface="Segoe UI"/>
            </a:endParaRPr>
          </a:p>
          <a:p>
            <a:endParaRPr lang="en-US" sz="1000">
              <a:highlight>
                <a:srgbClr val="FFFFFF"/>
              </a:highlight>
              <a:latin typeface="Segoe UI"/>
              <a:cs typeface="Segoe UI"/>
            </a:endParaRPr>
          </a:p>
          <a:p>
            <a:endParaRPr lang="en-US" sz="1000">
              <a:highlight>
                <a:srgbClr val="FFFFFF"/>
              </a:highlight>
              <a:latin typeface="Segoe UI"/>
              <a:ea typeface="+mn-lt"/>
              <a:cs typeface="Segoe UI"/>
            </a:endParaRPr>
          </a:p>
          <a:p>
            <a:endParaRPr lang="en-US" sz="1000">
              <a:solidFill>
                <a:srgbClr val="000000"/>
              </a:solidFill>
              <a:highlight>
                <a:srgbClr val="FFFFFF"/>
              </a:highlight>
              <a:latin typeface="Segoe UI"/>
              <a:ea typeface="+mn-lt"/>
              <a:cs typeface="Segoe UI"/>
            </a:endParaRPr>
          </a:p>
          <a:p>
            <a:pPr marL="0" indent="0">
              <a:buNone/>
            </a:pPr>
            <a:endParaRPr lang="en-US" sz="1000">
              <a:solidFill>
                <a:srgbClr val="000000"/>
              </a:solidFill>
              <a:latin typeface="Century Gothic" panose="020F0302020204030204"/>
              <a:ea typeface="+mn-lt"/>
              <a:cs typeface="Segoe UI"/>
            </a:endParaRPr>
          </a:p>
          <a:p>
            <a:endParaRPr lang="en-US" sz="1000">
              <a:solidFill>
                <a:srgbClr val="0000EE"/>
              </a:solidFill>
              <a:latin typeface="Segoe UI"/>
              <a:ea typeface="+mn-lt"/>
              <a:cs typeface="Segoe UI"/>
            </a:endParaRPr>
          </a:p>
          <a:p>
            <a:endParaRPr lang="en-US" sz="1000">
              <a:solidFill>
                <a:srgbClr val="0000EE"/>
              </a:solidFill>
              <a:latin typeface="Segoe UI"/>
              <a:ea typeface="+mn-lt"/>
              <a:cs typeface="Segoe UI"/>
            </a:endParaRPr>
          </a:p>
          <a:p>
            <a:pPr>
              <a:spcAft>
                <a:spcPts val="0"/>
              </a:spcAft>
            </a:pPr>
            <a:endParaRPr lang="en-US" sz="1000">
              <a:solidFill>
                <a:srgbClr val="000000"/>
              </a:solidFill>
              <a:latin typeface="Century Gothic" panose="020F0302020204030204"/>
              <a:cs typeface="Segoe UI"/>
            </a:endParaRPr>
          </a:p>
          <a:p>
            <a:endParaRPr lang="en-US" sz="1000">
              <a:solidFill>
                <a:srgbClr val="000000"/>
              </a:solidFill>
              <a:latin typeface="Century Gothic" panose="020F0302020204030204"/>
              <a:cs typeface="Segoe UI"/>
            </a:endParaRPr>
          </a:p>
        </p:txBody>
      </p:sp>
      <p:sp>
        <p:nvSpPr>
          <p:cNvPr id="3" name="Title 2">
            <a:extLst>
              <a:ext uri="{FF2B5EF4-FFF2-40B4-BE49-F238E27FC236}">
                <a16:creationId xmlns:a16="http://schemas.microsoft.com/office/drawing/2014/main" id="{AFCABD91-6203-D7A0-337B-CC824D797D62}"/>
              </a:ext>
            </a:extLst>
          </p:cNvPr>
          <p:cNvSpPr>
            <a:spLocks noGrp="1"/>
          </p:cNvSpPr>
          <p:nvPr>
            <p:ph type="title"/>
          </p:nvPr>
        </p:nvSpPr>
        <p:spPr/>
        <p:txBody>
          <a:bodyPr/>
          <a:lstStyle/>
          <a:p>
            <a:r>
              <a:rPr lang="en-US">
                <a:latin typeface="Georgia"/>
              </a:rPr>
              <a:t>References</a:t>
            </a:r>
            <a:endParaRPr lang="en-US"/>
          </a:p>
        </p:txBody>
      </p:sp>
    </p:spTree>
    <p:extLst>
      <p:ext uri="{BB962C8B-B14F-4D97-AF65-F5344CB8AC3E}">
        <p14:creationId xmlns:p14="http://schemas.microsoft.com/office/powerpoint/2010/main" val="72220362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8E6A3-B189-EB2A-1312-906F1167726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0C23E41-CA03-F0A9-6E64-137E1DDC88B2}"/>
              </a:ext>
            </a:extLst>
          </p:cNvPr>
          <p:cNvSpPr>
            <a:spLocks noGrp="1"/>
          </p:cNvSpPr>
          <p:nvPr>
            <p:ph idx="1"/>
          </p:nvPr>
        </p:nvSpPr>
        <p:spPr>
          <a:xfrm>
            <a:off x="838200" y="1700333"/>
            <a:ext cx="10515600" cy="4522768"/>
          </a:xfrm>
        </p:spPr>
        <p:txBody>
          <a:bodyPr vert="horz" lIns="91440" tIns="45720" rIns="91440" bIns="45720" rtlCol="0" anchor="t">
            <a:normAutofit lnSpcReduction="10000"/>
          </a:bodyPr>
          <a:lstStyle/>
          <a:p>
            <a:pPr marL="0" indent="0">
              <a:buNone/>
            </a:pPr>
            <a:r>
              <a:rPr lang="en-US" sz="1000">
                <a:highlight>
                  <a:srgbClr val="FFFFFF"/>
                </a:highlight>
                <a:latin typeface="Segoe UI"/>
                <a:ea typeface="+mn-lt"/>
                <a:cs typeface="Segoe UI"/>
              </a:rPr>
              <a:t>49. Palliative Care Network of Wisconsin. Fast Fact #127: Substance use disorders in the palliative care patient. Published online. Accessed May 3, 2026. </a:t>
            </a:r>
            <a:r>
              <a:rPr lang="en-US" sz="1000">
                <a:highlight>
                  <a:srgbClr val="FFFFFF"/>
                </a:highlight>
                <a:latin typeface="Segoe UI"/>
                <a:ea typeface="+mn-lt"/>
                <a:cs typeface="Segoe UI"/>
                <a:hlinkClick r:id="rId2">
                  <a:extLst>
                    <a:ext uri="{A12FA001-AC4F-418D-AE19-62706E023703}">
                      <ahyp:hlinkClr xmlns:ahyp="http://schemas.microsoft.com/office/drawing/2018/hyperlinkcolor" val="tx"/>
                    </a:ext>
                  </a:extLst>
                </a:hlinkClick>
              </a:rPr>
              <a:t>https://www.mypcnow.org/fast-fact/substance-use-disorders-in-the-palliative-care-patient/?utm_source=chatgpt.com</a:t>
            </a:r>
            <a:endParaRPr lang="en-US" sz="1000">
              <a:highlight>
                <a:srgbClr val="FFFFFF"/>
              </a:highlight>
              <a:latin typeface="Century Gothic"/>
              <a:ea typeface="+mn-lt"/>
              <a:cs typeface="Segoe UI"/>
              <a:hlinkClick r:id="" action="ppaction://noaction">
                <a:extLst>
                  <a:ext uri="{A12FA001-AC4F-418D-AE19-62706E023703}">
                    <ahyp:hlinkClr xmlns:ahyp="http://schemas.microsoft.com/office/drawing/2018/hyperlinkcolor" val="tx"/>
                  </a:ext>
                </a:extLst>
              </a:hlinkClick>
            </a:endParaRPr>
          </a:p>
          <a:p>
            <a:pPr marL="0" indent="0">
              <a:buNone/>
            </a:pPr>
            <a:r>
              <a:rPr lang="en-US" sz="1000">
                <a:highlight>
                  <a:srgbClr val="FFFFFF"/>
                </a:highlight>
                <a:latin typeface="Segoe UI"/>
                <a:ea typeface="+mn-lt"/>
                <a:cs typeface="Segoe UI"/>
              </a:rPr>
              <a:t>50. Jones JM, Fitch K, Chan K, et al. Nonmedical stimulant use among patients with cancer: prevalence, characteristics, and clinical implications. J Pain Symptom Manage. 2023;66(4):e###-e###. doi:10.1016/j.jpainsymman.2023.05.0XX</a:t>
            </a:r>
          </a:p>
          <a:p>
            <a:pPr marL="0" indent="0">
              <a:buNone/>
            </a:pPr>
            <a:r>
              <a:rPr lang="en-US" sz="1000">
                <a:highlight>
                  <a:srgbClr val="FFFFFF"/>
                </a:highlight>
                <a:latin typeface="Segoe UI"/>
                <a:ea typeface="+mn-lt"/>
                <a:cs typeface="Segoe UI"/>
              </a:rPr>
              <a:t>51.  </a:t>
            </a:r>
            <a:r>
              <a:rPr lang="en-US" sz="1000">
                <a:solidFill>
                  <a:srgbClr val="000000"/>
                </a:solidFill>
                <a:highlight>
                  <a:srgbClr val="FFFFFF"/>
                </a:highlight>
                <a:latin typeface="Segoe UI"/>
                <a:ea typeface="+mn-lt"/>
                <a:cs typeface="Segoe UI"/>
              </a:rPr>
              <a:t>Jones KF, Broglio K, Ho JJ, Rosa WE. Compassionate care for people with cancer and opioid use disorder. Am J Nurs.2023;123(8):56-61. doi:10.1097/01.NAJ.0000947480.74410.06</a:t>
            </a:r>
          </a:p>
          <a:p>
            <a:pPr marL="0" indent="0">
              <a:buNone/>
            </a:pPr>
            <a:r>
              <a:rPr lang="en-US" sz="1000">
                <a:solidFill>
                  <a:srgbClr val="333333"/>
                </a:solidFill>
                <a:highlight>
                  <a:srgbClr val="FFFFFF"/>
                </a:highlight>
                <a:latin typeface="Segoe UI"/>
                <a:ea typeface="+mn-lt"/>
                <a:cs typeface="Segoe UI"/>
              </a:rPr>
              <a:t>52. Ho J, et al. A novel framework for approaching pain management in a patient with concurrent opioid use disorder and serious illness [educational presentation]. Presented at: Association for Multidisciplinary Education and Research in Substance Use and Addiction (AMERSA) Annual Conference; 2021; and American Society of Addiction Medicine (ASAM) Annual Conference; 2022.</a:t>
            </a:r>
          </a:p>
          <a:p>
            <a:pPr marL="0" indent="0">
              <a:buNone/>
            </a:pPr>
            <a:r>
              <a:rPr lang="en-US" sz="1000">
                <a:highlight>
                  <a:srgbClr val="FFFFFF"/>
                </a:highlight>
                <a:latin typeface="Century Gothic"/>
                <a:ea typeface="+mn-lt"/>
                <a:cs typeface="Segoe UI"/>
              </a:rPr>
              <a:t>53. Chan CA, Wiegand T, Stahl N, Sonoda K. #18 Urine drug testing with Dr. Timothy Wiegand. The </a:t>
            </a:r>
            <a:r>
              <a:rPr lang="en-US" sz="1000" err="1">
                <a:highlight>
                  <a:srgbClr val="FFFFFF"/>
                </a:highlight>
                <a:latin typeface="Century Gothic"/>
                <a:ea typeface="+mn-lt"/>
                <a:cs typeface="Segoe UI"/>
              </a:rPr>
              <a:t>Curbsiders</a:t>
            </a:r>
            <a:r>
              <a:rPr lang="en-US" sz="1000">
                <a:highlight>
                  <a:srgbClr val="FFFFFF"/>
                </a:highlight>
                <a:latin typeface="Century Gothic"/>
                <a:ea typeface="+mn-lt"/>
                <a:cs typeface="Segoe UI"/>
              </a:rPr>
              <a:t> Addiction Medicine Podcast. August 17, 2023. Accessed April 10, 2026. https://thecurbsiders.com/addiction-medicine-podcast/18-urine-drug-testing-with-dr-timothy-wiegand </a:t>
            </a:r>
            <a:endParaRPr lang="en-US" sz="1000"/>
          </a:p>
          <a:p>
            <a:pPr marL="0" indent="0">
              <a:buNone/>
            </a:pPr>
            <a:r>
              <a:rPr lang="en-US" sz="1000">
                <a:highlight>
                  <a:srgbClr val="FFFFFF"/>
                </a:highlight>
                <a:latin typeface="Century Gothic"/>
                <a:ea typeface="+mn-lt"/>
                <a:cs typeface="Segoe UI"/>
              </a:rPr>
              <a:t>54. </a:t>
            </a:r>
            <a:r>
              <a:rPr lang="en-US" sz="1000">
                <a:highlight>
                  <a:srgbClr val="FFFFFF"/>
                </a:highlight>
                <a:ea typeface="+mn-lt"/>
                <a:cs typeface="+mn-lt"/>
              </a:rPr>
              <a:t>Bailey JA, Hurley RW, Gold MS. Crossroads of pain and addiction. </a:t>
            </a:r>
            <a:r>
              <a:rPr lang="en-US" sz="1000" i="1">
                <a:highlight>
                  <a:srgbClr val="FFFFFF"/>
                </a:highlight>
                <a:ea typeface="+mn-lt"/>
                <a:cs typeface="+mn-lt"/>
              </a:rPr>
              <a:t>Pain Med.</a:t>
            </a:r>
            <a:r>
              <a:rPr lang="en-US" sz="1000">
                <a:highlight>
                  <a:srgbClr val="FFFFFF"/>
                </a:highlight>
                <a:ea typeface="+mn-lt"/>
                <a:cs typeface="+mn-lt"/>
              </a:rPr>
              <a:t> 2010;11(12):1803-1818. doi:10.1111/j.1526-4637.2010.00982.x</a:t>
            </a:r>
          </a:p>
          <a:p>
            <a:pPr marL="0" indent="0">
              <a:buNone/>
            </a:pPr>
            <a:r>
              <a:rPr lang="en-US" sz="1000">
                <a:solidFill>
                  <a:srgbClr val="333333"/>
                </a:solidFill>
                <a:highlight>
                  <a:srgbClr val="FFFFFF"/>
                </a:highlight>
                <a:latin typeface="Segoe UI"/>
                <a:ea typeface="+mn-lt"/>
                <a:cs typeface="Segoe UI"/>
              </a:rPr>
              <a:t>55. </a:t>
            </a:r>
            <a:r>
              <a:rPr lang="en-US" sz="900">
                <a:solidFill>
                  <a:srgbClr val="212121"/>
                </a:solidFill>
                <a:highlight>
                  <a:srgbClr val="FFFFFF"/>
                </a:highlight>
                <a:latin typeface="Century Gothic"/>
                <a:ea typeface="+mn-lt"/>
                <a:cs typeface="Segoe UI"/>
              </a:rPr>
              <a:t>Garland EL, Froeliger B, Zeidan F, Partin K, Howard MO. The downward spiral of chronic pain, prescription opioid misuse, and addiction: cognitive, affective, and </a:t>
            </a:r>
            <a:r>
              <a:rPr lang="en-US" sz="900" err="1">
                <a:solidFill>
                  <a:srgbClr val="212121"/>
                </a:solidFill>
                <a:highlight>
                  <a:srgbClr val="FFFFFF"/>
                </a:highlight>
                <a:latin typeface="Century Gothic"/>
                <a:ea typeface="+mn-lt"/>
                <a:cs typeface="Segoe UI"/>
              </a:rPr>
              <a:t>neuropsychopharmacologic</a:t>
            </a:r>
            <a:r>
              <a:rPr lang="en-US" sz="900">
                <a:solidFill>
                  <a:srgbClr val="212121"/>
                </a:solidFill>
                <a:highlight>
                  <a:srgbClr val="FFFFFF"/>
                </a:highlight>
                <a:latin typeface="Century Gothic"/>
                <a:ea typeface="+mn-lt"/>
                <a:cs typeface="Segoe UI"/>
              </a:rPr>
              <a:t> pathways. </a:t>
            </a:r>
            <a:r>
              <a:rPr lang="en-US" sz="900" err="1">
                <a:solidFill>
                  <a:srgbClr val="212121"/>
                </a:solidFill>
                <a:highlight>
                  <a:srgbClr val="FFFFFF"/>
                </a:highlight>
                <a:latin typeface="Century Gothic"/>
                <a:ea typeface="+mn-lt"/>
                <a:cs typeface="Segoe UI"/>
              </a:rPr>
              <a:t>Neurosci</a:t>
            </a:r>
            <a:r>
              <a:rPr lang="en-US" sz="900">
                <a:solidFill>
                  <a:srgbClr val="212121"/>
                </a:solidFill>
                <a:highlight>
                  <a:srgbClr val="FFFFFF"/>
                </a:highlight>
                <a:latin typeface="Century Gothic"/>
                <a:ea typeface="+mn-lt"/>
                <a:cs typeface="Segoe UI"/>
              </a:rPr>
              <a:t> </a:t>
            </a:r>
            <a:r>
              <a:rPr lang="en-US" sz="900" err="1">
                <a:solidFill>
                  <a:srgbClr val="212121"/>
                </a:solidFill>
                <a:highlight>
                  <a:srgbClr val="FFFFFF"/>
                </a:highlight>
                <a:latin typeface="Century Gothic"/>
                <a:ea typeface="+mn-lt"/>
                <a:cs typeface="Segoe UI"/>
              </a:rPr>
              <a:t>Biobehav</a:t>
            </a:r>
            <a:r>
              <a:rPr lang="en-US" sz="900">
                <a:solidFill>
                  <a:srgbClr val="212121"/>
                </a:solidFill>
                <a:highlight>
                  <a:srgbClr val="FFFFFF"/>
                </a:highlight>
                <a:latin typeface="Century Gothic"/>
                <a:ea typeface="+mn-lt"/>
                <a:cs typeface="Segoe UI"/>
              </a:rPr>
              <a:t> Rev. 2013 Dec;37(10 Pt 2):2597-607. </a:t>
            </a:r>
            <a:r>
              <a:rPr lang="en-US" sz="900" err="1">
                <a:solidFill>
                  <a:srgbClr val="212121"/>
                </a:solidFill>
                <a:highlight>
                  <a:srgbClr val="FFFFFF"/>
                </a:highlight>
                <a:latin typeface="Century Gothic"/>
                <a:ea typeface="+mn-lt"/>
                <a:cs typeface="Segoe UI"/>
              </a:rPr>
              <a:t>doi</a:t>
            </a:r>
            <a:r>
              <a:rPr lang="en-US" sz="900">
                <a:solidFill>
                  <a:srgbClr val="212121"/>
                </a:solidFill>
                <a:highlight>
                  <a:srgbClr val="FFFFFF"/>
                </a:highlight>
                <a:latin typeface="Century Gothic"/>
                <a:ea typeface="+mn-lt"/>
                <a:cs typeface="Segoe UI"/>
              </a:rPr>
              <a:t>: 10.1016/j.neubiorev.2013.08.006. </a:t>
            </a:r>
            <a:endParaRPr lang="en-US" sz="900">
              <a:solidFill>
                <a:srgbClr val="333333"/>
              </a:solidFill>
              <a:highlight>
                <a:srgbClr val="FFFFFF"/>
              </a:highlight>
              <a:latin typeface="Century Gothic"/>
              <a:ea typeface="+mn-lt"/>
              <a:cs typeface="Segoe UI"/>
            </a:endParaRPr>
          </a:p>
          <a:p>
            <a:pPr marL="0" indent="0">
              <a:buNone/>
            </a:pPr>
            <a:r>
              <a:rPr lang="en-US" sz="1000">
                <a:solidFill>
                  <a:srgbClr val="333333"/>
                </a:solidFill>
                <a:highlight>
                  <a:srgbClr val="FFFFFF"/>
                </a:highlight>
                <a:latin typeface="Segoe UI"/>
                <a:ea typeface="+mn-lt"/>
                <a:cs typeface="Segoe UI"/>
              </a:rPr>
              <a:t>56. Dowell D, Ragan KR, Jones CM, Baldwin GT, Chou R. CDC clinical practice guideline for prescribing opioids for pain—United States, 2022. MMWR </a:t>
            </a:r>
            <a:r>
              <a:rPr lang="en-US" sz="1000" err="1">
                <a:solidFill>
                  <a:srgbClr val="333333"/>
                </a:solidFill>
                <a:highlight>
                  <a:srgbClr val="FFFFFF"/>
                </a:highlight>
                <a:latin typeface="Segoe UI"/>
                <a:ea typeface="+mn-lt"/>
                <a:cs typeface="Segoe UI"/>
              </a:rPr>
              <a:t>Recomm</a:t>
            </a:r>
            <a:r>
              <a:rPr lang="en-US" sz="1000">
                <a:solidFill>
                  <a:srgbClr val="333333"/>
                </a:solidFill>
                <a:highlight>
                  <a:srgbClr val="FFFFFF"/>
                </a:highlight>
                <a:latin typeface="Segoe UI"/>
                <a:ea typeface="+mn-lt"/>
                <a:cs typeface="Segoe UI"/>
              </a:rPr>
              <a:t> Rep. 2022;71(3):1-95. doi:10.15585/mmwr.rr7103a1</a:t>
            </a:r>
            <a:endParaRPr lang="en-US" sz="1000">
              <a:solidFill>
                <a:srgbClr val="000000"/>
              </a:solidFill>
              <a:highlight>
                <a:srgbClr val="FFFFFF"/>
              </a:highlight>
              <a:latin typeface="Century Gothic" panose="020F0302020204030204"/>
              <a:ea typeface="+mn-lt"/>
              <a:cs typeface="Segoe UI"/>
            </a:endParaRPr>
          </a:p>
          <a:p>
            <a:pPr marL="0" indent="0">
              <a:buNone/>
            </a:pPr>
            <a:r>
              <a:rPr lang="en-US" sz="1000">
                <a:solidFill>
                  <a:srgbClr val="333333"/>
                </a:solidFill>
                <a:highlight>
                  <a:srgbClr val="FFFFFF"/>
                </a:highlight>
                <a:latin typeface="Segoe UI"/>
                <a:ea typeface="+mn-lt"/>
                <a:cs typeface="Segoe UI"/>
              </a:rPr>
              <a:t>57. Fast Fact and Concept #414: Opioid prescribing—safe practice. Palliative Care Network of Wisconsin. Published 2023. Accessed May 4, 2026. </a:t>
            </a:r>
            <a:r>
              <a:rPr lang="en-US" sz="1000">
                <a:solidFill>
                  <a:srgbClr val="333333"/>
                </a:solidFill>
                <a:highlight>
                  <a:srgbClr val="FFFFFF"/>
                </a:highlight>
                <a:latin typeface="Segoe UI"/>
                <a:ea typeface="+mn-lt"/>
                <a:cs typeface="Segoe UI"/>
                <a:hlinkClick r:id="rId3"/>
              </a:rPr>
              <a:t>https://www.mypcnow.org/fast-fact/opioid-prescribing-safe-practice/</a:t>
            </a:r>
            <a:endParaRPr lang="en-US" sz="1000">
              <a:solidFill>
                <a:srgbClr val="333333"/>
              </a:solidFill>
              <a:highlight>
                <a:srgbClr val="FFFFFF"/>
              </a:highlight>
              <a:latin typeface="Segoe UI"/>
              <a:cs typeface="Segoe UI"/>
            </a:endParaRPr>
          </a:p>
          <a:p>
            <a:pPr marL="0" indent="0">
              <a:buNone/>
            </a:pPr>
            <a:r>
              <a:rPr lang="en-US" sz="1000">
                <a:solidFill>
                  <a:srgbClr val="333333"/>
                </a:solidFill>
                <a:highlight>
                  <a:srgbClr val="FFFFFF"/>
                </a:highlight>
                <a:ea typeface="+mn-lt"/>
                <a:cs typeface="+mn-lt"/>
              </a:rPr>
              <a:t>58. Lembke A. </a:t>
            </a:r>
            <a:r>
              <a:rPr lang="en-US" sz="1000" i="1">
                <a:solidFill>
                  <a:srgbClr val="333333"/>
                </a:solidFill>
                <a:highlight>
                  <a:srgbClr val="FFFFFF"/>
                </a:highlight>
                <a:ea typeface="+mn-lt"/>
                <a:cs typeface="+mn-lt"/>
              </a:rPr>
              <a:t>Opioid taper/discontinuation: the BRAVO protocol.</a:t>
            </a:r>
            <a:r>
              <a:rPr lang="en-US" sz="1000">
                <a:solidFill>
                  <a:srgbClr val="333333"/>
                </a:solidFill>
                <a:highlight>
                  <a:srgbClr val="FFFFFF"/>
                </a:highlight>
                <a:ea typeface="+mn-lt"/>
                <a:cs typeface="+mn-lt"/>
              </a:rPr>
              <a:t> University of Washington; updated 2019. Accessed May 4, 2026. </a:t>
            </a:r>
            <a:r>
              <a:rPr lang="en-US" sz="1000">
                <a:solidFill>
                  <a:srgbClr val="333333"/>
                </a:solidFill>
                <a:highlight>
                  <a:srgbClr val="FFFFFF"/>
                </a:highlight>
                <a:ea typeface="+mn-lt"/>
                <a:cs typeface="+mn-lt"/>
                <a:hlinkClick r:id="rId4"/>
              </a:rPr>
              <a:t>https://familymedicine.uw.edu/improvingopioidcare/wp-content/uploads/sites/9/2020/09/BRAVO-updated-2019.pdf</a:t>
            </a:r>
            <a:endParaRPr lang="en-US" sz="1000">
              <a:solidFill>
                <a:srgbClr val="333333"/>
              </a:solidFill>
              <a:highlight>
                <a:srgbClr val="FFFFFF"/>
              </a:highlight>
              <a:latin typeface="Century Gothic" panose="020F0302020204030204"/>
              <a:ea typeface="+mn-lt"/>
              <a:cs typeface="Segoe UI"/>
            </a:endParaRPr>
          </a:p>
          <a:p>
            <a:pPr marL="0" indent="0">
              <a:buNone/>
            </a:pPr>
            <a:r>
              <a:rPr lang="en-US" sz="1000">
                <a:solidFill>
                  <a:srgbClr val="333333"/>
                </a:solidFill>
                <a:highlight>
                  <a:srgbClr val="FFFFFF"/>
                </a:highlight>
                <a:latin typeface="Century Gothic" panose="020F0302020204030204"/>
                <a:ea typeface="+mn-lt"/>
                <a:cs typeface="Segoe UI"/>
              </a:rPr>
              <a:t>59. </a:t>
            </a:r>
            <a:r>
              <a:rPr lang="en-US" sz="1000">
                <a:solidFill>
                  <a:srgbClr val="333333"/>
                </a:solidFill>
                <a:highlight>
                  <a:srgbClr val="FFFFFF"/>
                </a:highlight>
                <a:ea typeface="+mn-lt"/>
                <a:cs typeface="+mn-lt"/>
              </a:rPr>
              <a:t>Lembke A. </a:t>
            </a:r>
            <a:r>
              <a:rPr lang="en-US" sz="1000" i="1">
                <a:solidFill>
                  <a:srgbClr val="333333"/>
                </a:solidFill>
                <a:highlight>
                  <a:srgbClr val="FFFFFF"/>
                </a:highlight>
                <a:ea typeface="+mn-lt"/>
                <a:cs typeface="+mn-lt"/>
              </a:rPr>
              <a:t>BRAVO: the cardinal principles of tapering patients off of chronic opioid therapy.</a:t>
            </a:r>
            <a:r>
              <a:rPr lang="en-US" sz="1000">
                <a:solidFill>
                  <a:srgbClr val="333333"/>
                </a:solidFill>
                <a:highlight>
                  <a:srgbClr val="FFFFFF"/>
                </a:highlight>
                <a:ea typeface="+mn-lt"/>
                <a:cs typeface="+mn-lt"/>
              </a:rPr>
              <a:t> Center to Advance Palliative Care. Accessed May 4, 2026. https://www.careinnovations.org/wp-content/uploads/BRAVO-print-out.pdf</a:t>
            </a:r>
            <a:endParaRPr lang="en-US" sz="900">
              <a:solidFill>
                <a:srgbClr val="333333"/>
              </a:solidFill>
              <a:highlight>
                <a:srgbClr val="FFFFFF"/>
              </a:highlight>
              <a:latin typeface="Century Gothic" panose="020F0302020204030204"/>
              <a:ea typeface="+mn-lt"/>
              <a:cs typeface="Segoe UI"/>
            </a:endParaRPr>
          </a:p>
          <a:p>
            <a:pPr>
              <a:spcAft>
                <a:spcPts val="0"/>
              </a:spcAft>
            </a:pPr>
            <a:endParaRPr lang="en-US" sz="1000">
              <a:solidFill>
                <a:srgbClr val="000000"/>
              </a:solidFill>
              <a:latin typeface="Century Gothic" panose="020F0302020204030204"/>
              <a:ea typeface="+mn-lt"/>
              <a:cs typeface="Segoe UI"/>
            </a:endParaRPr>
          </a:p>
          <a:p>
            <a:endParaRPr lang="en-US" sz="1000">
              <a:solidFill>
                <a:srgbClr val="000000"/>
              </a:solidFill>
              <a:latin typeface="Century Gothic" panose="020F0302020204030204"/>
              <a:cs typeface="Segoe UI"/>
            </a:endParaRPr>
          </a:p>
        </p:txBody>
      </p:sp>
      <p:sp>
        <p:nvSpPr>
          <p:cNvPr id="3" name="Title 2">
            <a:extLst>
              <a:ext uri="{FF2B5EF4-FFF2-40B4-BE49-F238E27FC236}">
                <a16:creationId xmlns:a16="http://schemas.microsoft.com/office/drawing/2014/main" id="{3042FE76-223E-A563-36A0-23003B335EE6}"/>
              </a:ext>
            </a:extLst>
          </p:cNvPr>
          <p:cNvSpPr>
            <a:spLocks noGrp="1"/>
          </p:cNvSpPr>
          <p:nvPr>
            <p:ph type="title"/>
          </p:nvPr>
        </p:nvSpPr>
        <p:spPr/>
        <p:txBody>
          <a:bodyPr/>
          <a:lstStyle/>
          <a:p>
            <a:r>
              <a:rPr lang="en-US">
                <a:latin typeface="Georgia"/>
              </a:rPr>
              <a:t>References</a:t>
            </a:r>
            <a:endParaRPr lang="en-US"/>
          </a:p>
        </p:txBody>
      </p:sp>
    </p:spTree>
    <p:extLst>
      <p:ext uri="{BB962C8B-B14F-4D97-AF65-F5344CB8AC3E}">
        <p14:creationId xmlns:p14="http://schemas.microsoft.com/office/powerpoint/2010/main" val="275198602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916FB-F00E-2766-26BE-DA5F4BF49E2B}"/>
              </a:ext>
            </a:extLst>
          </p:cNvPr>
          <p:cNvSpPr>
            <a:spLocks noGrp="1"/>
          </p:cNvSpPr>
          <p:nvPr>
            <p:ph type="title"/>
          </p:nvPr>
        </p:nvSpPr>
        <p:spPr/>
        <p:txBody>
          <a:bodyPr/>
          <a:lstStyle/>
          <a:p>
            <a:r>
              <a:rPr lang="en-US"/>
              <a:t>Thank you</a:t>
            </a:r>
          </a:p>
        </p:txBody>
      </p:sp>
    </p:spTree>
    <p:extLst>
      <p:ext uri="{BB962C8B-B14F-4D97-AF65-F5344CB8AC3E}">
        <p14:creationId xmlns:p14="http://schemas.microsoft.com/office/powerpoint/2010/main" val="4292817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E4F004-F5A4-E801-E0FF-DA33FF5D97B7}"/>
              </a:ext>
            </a:extLst>
          </p:cNvPr>
          <p:cNvSpPr>
            <a:spLocks noGrp="1"/>
          </p:cNvSpPr>
          <p:nvPr>
            <p:ph idx="1"/>
          </p:nvPr>
        </p:nvSpPr>
        <p:spPr/>
        <p:txBody>
          <a:bodyPr vert="horz" lIns="91440" tIns="45720" rIns="91440" bIns="45720" rtlCol="0" anchor="t">
            <a:normAutofit fontScale="92500" lnSpcReduction="20000"/>
          </a:bodyPr>
          <a:lstStyle/>
          <a:p>
            <a:r>
              <a:rPr lang="en-US" sz="2600"/>
              <a:t>Prevalence unknown but likely reflects general population</a:t>
            </a:r>
          </a:p>
          <a:p>
            <a:endParaRPr lang="en-US" sz="2600"/>
          </a:p>
          <a:p>
            <a:r>
              <a:rPr lang="en-US" sz="2600"/>
              <a:t>&lt;5% of patients </a:t>
            </a:r>
          </a:p>
          <a:p>
            <a:endParaRPr lang="en-US" sz="2600"/>
          </a:p>
          <a:p>
            <a:r>
              <a:rPr lang="en-US" sz="2600"/>
              <a:t>Cancer </a:t>
            </a:r>
            <a:r>
              <a:rPr lang="en-US" sz="2600" b="1"/>
              <a:t>survivors (cross -sectional study of ~6100 adult cancer survivors) </a:t>
            </a:r>
            <a:endParaRPr lang="en-US" sz="2600"/>
          </a:p>
          <a:p>
            <a:pPr lvl="1">
              <a:buFont typeface="Courier New" panose="020B0604020202020204" pitchFamily="34" charset="0"/>
              <a:buChar char="o"/>
            </a:pPr>
            <a:r>
              <a:rPr lang="en-US"/>
              <a:t>Active SUD (past 12 months) --&gt; 4%</a:t>
            </a:r>
          </a:p>
          <a:p>
            <a:pPr lvl="2">
              <a:buFont typeface="Wingdings" panose="020B0604020202020204" pitchFamily="34" charset="0"/>
              <a:buChar char="§"/>
            </a:pPr>
            <a:r>
              <a:rPr lang="en-US"/>
              <a:t>Higher prevalence in head and neck and gastric cancers (9%)</a:t>
            </a:r>
          </a:p>
          <a:p>
            <a:pPr lvl="1">
              <a:buFont typeface="Courier New" panose="020B0604020202020204" pitchFamily="34" charset="0"/>
              <a:buChar char="o"/>
            </a:pPr>
            <a:r>
              <a:rPr lang="en-US"/>
              <a:t>Alcohol most common substance</a:t>
            </a:r>
          </a:p>
          <a:p>
            <a:pPr lvl="2">
              <a:buFont typeface="Wingdings" panose="020B0604020202020204" pitchFamily="34" charset="0"/>
              <a:buChar char="§"/>
            </a:pPr>
            <a:r>
              <a:rPr lang="en-US"/>
              <a:t>OUD &lt;1% (1.4% in H&amp;N)</a:t>
            </a:r>
          </a:p>
        </p:txBody>
      </p:sp>
      <p:sp>
        <p:nvSpPr>
          <p:cNvPr id="2" name="Title 1">
            <a:extLst>
              <a:ext uri="{FF2B5EF4-FFF2-40B4-BE49-F238E27FC236}">
                <a16:creationId xmlns:a16="http://schemas.microsoft.com/office/drawing/2014/main" id="{5D87E582-610F-BD6E-D09B-A952DCCF1B72}"/>
              </a:ext>
            </a:extLst>
          </p:cNvPr>
          <p:cNvSpPr>
            <a:spLocks noGrp="1"/>
          </p:cNvSpPr>
          <p:nvPr>
            <p:ph type="title"/>
          </p:nvPr>
        </p:nvSpPr>
        <p:spPr>
          <a:xfrm>
            <a:off x="838200" y="365125"/>
            <a:ext cx="8387576" cy="1344148"/>
          </a:xfrm>
        </p:spPr>
        <p:txBody>
          <a:bodyPr/>
          <a:lstStyle/>
          <a:p>
            <a:r>
              <a:rPr lang="en-US">
                <a:latin typeface="Georgia"/>
              </a:rPr>
              <a:t>Epidemiology of SUD as co-occurring or other chronic condition</a:t>
            </a:r>
            <a:r>
              <a:rPr lang="en-US" b="0" baseline="30000">
                <a:latin typeface="Georgia"/>
              </a:rPr>
              <a:t>5-7</a:t>
            </a:r>
            <a:endParaRPr lang="en-US" b="0" baseline="30000"/>
          </a:p>
        </p:txBody>
      </p:sp>
    </p:spTree>
    <p:extLst>
      <p:ext uri="{BB962C8B-B14F-4D97-AF65-F5344CB8AC3E}">
        <p14:creationId xmlns:p14="http://schemas.microsoft.com/office/powerpoint/2010/main" val="1157289295"/>
      </p:ext>
    </p:extLst>
  </p:cSld>
  <p:clrMapOvr>
    <a:masterClrMapping/>
  </p:clrMapOvr>
</p:sld>
</file>

<file path=ppt/theme/theme1.xml><?xml version="1.0" encoding="utf-8"?>
<a:theme xmlns:a="http://schemas.openxmlformats.org/drawingml/2006/main" name="Office Theme">
  <a:themeElements>
    <a:clrScheme name="Emory 3">
      <a:dk1>
        <a:srgbClr val="000000"/>
      </a:dk1>
      <a:lt1>
        <a:srgbClr val="FFFFFF"/>
      </a:lt1>
      <a:dk2>
        <a:srgbClr val="000000"/>
      </a:dk2>
      <a:lt2>
        <a:srgbClr val="E8E8E8"/>
      </a:lt2>
      <a:accent1>
        <a:srgbClr val="8ED485"/>
      </a:accent1>
      <a:accent2>
        <a:srgbClr val="002F6C"/>
      </a:accent2>
      <a:accent3>
        <a:srgbClr val="068D9D"/>
      </a:accent3>
      <a:accent4>
        <a:srgbClr val="5386E3"/>
      </a:accent4>
      <a:accent5>
        <a:srgbClr val="E8E8E8"/>
      </a:accent5>
      <a:accent6>
        <a:srgbClr val="000000"/>
      </a:accent6>
      <a:hlink>
        <a:srgbClr val="8ED585"/>
      </a:hlink>
      <a:folHlink>
        <a:srgbClr val="0000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B6BD630CAA3E7489FDEE94ECDAED1C2" ma:contentTypeVersion="11" ma:contentTypeDescription="Create a new document." ma:contentTypeScope="" ma:versionID="b0e953231df2f43cb51e6dd475bac1dc">
  <xsd:schema xmlns:xsd="http://www.w3.org/2001/XMLSchema" xmlns:xs="http://www.w3.org/2001/XMLSchema" xmlns:p="http://schemas.microsoft.com/office/2006/metadata/properties" xmlns:ns2="64407c56-db46-4918-b2f3-5d45c1b88c6b" xmlns:ns3="8aa4a8cc-f11d-4867-8eab-458c623f0148" targetNamespace="http://schemas.microsoft.com/office/2006/metadata/properties" ma:root="true" ma:fieldsID="d886c24522dbdc5ab4515a41f3a85872" ns2:_="" ns3:_="">
    <xsd:import namespace="64407c56-db46-4918-b2f3-5d45c1b88c6b"/>
    <xsd:import namespace="8aa4a8cc-f11d-4867-8eab-458c623f014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ItemNumb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407c56-db46-4918-b2f3-5d45c1b88c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92fa3da-db31-45ba-92de-38f16e295a42"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ItemNumber" ma:index="18" nillable="true" ma:displayName="Item Number" ma:format="Dropdown" ma:internalName="ItemNumber"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8aa4a8cc-f11d-4867-8eab-458c623f0148"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c78cc650-d5ec-4eb0-9ae5-2e05c957cca8}" ma:internalName="TaxCatchAll" ma:showField="CatchAllData" ma:web="8aa4a8cc-f11d-4867-8eab-458c623f014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4407c56-db46-4918-b2f3-5d45c1b88c6b">
      <Terms xmlns="http://schemas.microsoft.com/office/infopath/2007/PartnerControls"/>
    </lcf76f155ced4ddcb4097134ff3c332f>
    <TaxCatchAll xmlns="8aa4a8cc-f11d-4867-8eab-458c623f0148" xsi:nil="true"/>
    <ItemNumber xmlns="64407c56-db46-4918-b2f3-5d45c1b88c6b" xsi:nil="true"/>
  </documentManagement>
</p:properties>
</file>

<file path=customXml/itemProps1.xml><?xml version="1.0" encoding="utf-8"?>
<ds:datastoreItem xmlns:ds="http://schemas.openxmlformats.org/officeDocument/2006/customXml" ds:itemID="{8CCB4ED2-32F6-45AA-A4A3-8E50456C759E}">
  <ds:schemaRefs>
    <ds:schemaRef ds:uri="64407c56-db46-4918-b2f3-5d45c1b88c6b"/>
    <ds:schemaRef ds:uri="8aa4a8cc-f11d-4867-8eab-458c623f014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A4BE3F1-B8F7-4F4F-89D8-65102746085D}">
  <ds:schemaRefs>
    <ds:schemaRef ds:uri="http://schemas.microsoft.com/sharepoint/v3/contenttype/forms"/>
  </ds:schemaRefs>
</ds:datastoreItem>
</file>

<file path=customXml/itemProps3.xml><?xml version="1.0" encoding="utf-8"?>
<ds:datastoreItem xmlns:ds="http://schemas.openxmlformats.org/officeDocument/2006/customXml" ds:itemID="{089174F4-7ADC-4637-9E40-CC9C536D0A43}">
  <ds:schemaRefs>
    <ds:schemaRef ds:uri="64407c56-db46-4918-b2f3-5d45c1b88c6b"/>
    <ds:schemaRef ds:uri="8aa4a8cc-f11d-4867-8eab-458c623f014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85</Slides>
  <Notes>75</Notes>
  <HiddenSlides>0</HiddenSlides>
  <ScaleCrop>false</ScaleCrop>
  <HeadingPairs>
    <vt:vector size="4" baseType="variant">
      <vt:variant>
        <vt:lpstr>Theme</vt:lpstr>
      </vt:variant>
      <vt:variant>
        <vt:i4>1</vt:i4>
      </vt:variant>
      <vt:variant>
        <vt:lpstr>Slide Titles</vt:lpstr>
      </vt:variant>
      <vt:variant>
        <vt:i4>85</vt:i4>
      </vt:variant>
    </vt:vector>
  </HeadingPairs>
  <TitlesOfParts>
    <vt:vector size="86" baseType="lpstr">
      <vt:lpstr>Office Theme</vt:lpstr>
      <vt:lpstr>Managing Opioid Use from Dependence through Disorder in Serious Illness Care</vt:lpstr>
      <vt:lpstr>Disclosures</vt:lpstr>
      <vt:lpstr>Learning Objectives</vt:lpstr>
      <vt:lpstr>Learning Objectives</vt:lpstr>
      <vt:lpstr>Important to Know Up Front</vt:lpstr>
      <vt:lpstr>Relevance of SUD in palliative care</vt:lpstr>
      <vt:lpstr>SUD as Terminal Diagnosis??</vt:lpstr>
      <vt:lpstr>SUD as the underlying serious illness3</vt:lpstr>
      <vt:lpstr>Epidemiology of SUD as co-occurring or other chronic condition5-7</vt:lpstr>
      <vt:lpstr>Why Is This Important?</vt:lpstr>
      <vt:lpstr>Why This Matters – OUD8-10</vt:lpstr>
      <vt:lpstr>Epidemiology of OUD and pain11-16</vt:lpstr>
      <vt:lpstr>Barriers to care of patients with OUD and pain in palliative care17-22</vt:lpstr>
      <vt:lpstr>BASICS - Definitions</vt:lpstr>
      <vt:lpstr>Definitions</vt:lpstr>
      <vt:lpstr>"Is it pain or is it addiction?"  Or is it both?25</vt:lpstr>
      <vt:lpstr>"Is it pain or is it addiction?" Or is it both?25</vt:lpstr>
      <vt:lpstr>PowerPoint Presentation</vt:lpstr>
      <vt:lpstr>Chronic Pain &amp; Opioid Effect on Neurocircuitry</vt:lpstr>
      <vt:lpstr>Chronic opioid neurobiology</vt:lpstr>
      <vt:lpstr>Cellular neuroadaptation</vt:lpstr>
      <vt:lpstr>PowerPoint Presentation</vt:lpstr>
      <vt:lpstr>Complex persistent opioid Dependence (CPOD) AKA Prescription opioid dependence syndrome (PODS)35-36</vt:lpstr>
      <vt:lpstr>Complex persistent opioid Dependence</vt:lpstr>
      <vt:lpstr>CPOD / PODS pathophysiology32,37</vt:lpstr>
      <vt:lpstr>OPIOIDS FOR MOOD MODIFICATION25</vt:lpstr>
      <vt:lpstr>Learning Objectives</vt:lpstr>
      <vt:lpstr>Risk factors for OUD38-39</vt:lpstr>
      <vt:lpstr>RED FLAG Behavior patterns in OUD from CAPC40 </vt:lpstr>
      <vt:lpstr>Risk Mitigation41-42</vt:lpstr>
      <vt:lpstr>Universal Precautions</vt:lpstr>
      <vt:lpstr>Universal Precautions in Opioid Prescribing</vt:lpstr>
      <vt:lpstr>PowerPoint Presentation</vt:lpstr>
      <vt:lpstr>Screening Tools43</vt:lpstr>
      <vt:lpstr>Screening: How to Identify Opioid Use Disorder Behaviors</vt:lpstr>
      <vt:lpstr>PowerPoint Presentation</vt:lpstr>
      <vt:lpstr>PowerPoint Presentation</vt:lpstr>
      <vt:lpstr>PowerPoint Presentation</vt:lpstr>
      <vt:lpstr>DAST-10: From Screening to Assessment </vt:lpstr>
      <vt:lpstr>Learning Objectives</vt:lpstr>
      <vt:lpstr>Proposed Setting of Opioid Therapy</vt:lpstr>
      <vt:lpstr>CPOD: COGNITIVE VS BEHAVIORAL MODIFICATION</vt:lpstr>
      <vt:lpstr>Engaging with Patients</vt:lpstr>
      <vt:lpstr>A Tailored Evidence Informed Approach from CAPC 43</vt:lpstr>
      <vt:lpstr>The Framework: Patient Evaluation and Management Strategies49</vt:lpstr>
      <vt:lpstr>Patient Evaluation and Management Strategies49</vt:lpstr>
      <vt:lpstr>Patient Evaluation and Management Strategies </vt:lpstr>
      <vt:lpstr>7Ps Framework</vt:lpstr>
      <vt:lpstr>Organized Framework for SUD in Palliative Care</vt:lpstr>
      <vt:lpstr>Organized Framework for Opioids </vt:lpstr>
      <vt:lpstr>Treatment Goals</vt:lpstr>
      <vt:lpstr>Palliative care goals for  symptom management in context of SUD</vt:lpstr>
      <vt:lpstr>Learning Objectives</vt:lpstr>
      <vt:lpstr>Urine Drug Testing</vt:lpstr>
      <vt:lpstr>PowerPoint Presentation</vt:lpstr>
      <vt:lpstr>Urine Drug Testing – Result Interpretation53</vt:lpstr>
      <vt:lpstr>Urine Drug Testing – Result Interpretation53</vt:lpstr>
      <vt:lpstr>Urine Drug Testing – Result Interpretation53</vt:lpstr>
      <vt:lpstr>PowerPoint Presentation</vt:lpstr>
      <vt:lpstr>Urine Drug Testing – Result Interpretation53</vt:lpstr>
      <vt:lpstr>Urine Drug Testing – Summary53 </vt:lpstr>
      <vt:lpstr>Learning Objectives</vt:lpstr>
      <vt:lpstr>Pharmacotherapy</vt:lpstr>
      <vt:lpstr>Medication-Assisted Treatment (MAT) = Medications for Opioid Use Disorder (MOUD) </vt:lpstr>
      <vt:lpstr>MOUD </vt:lpstr>
      <vt:lpstr>Medication for Opioid Dependence</vt:lpstr>
      <vt:lpstr>PowerPoint Presentation</vt:lpstr>
      <vt:lpstr>Buprenorphine, "The Safest Opioid"?</vt:lpstr>
      <vt:lpstr>Naloxone Co-formulation</vt:lpstr>
      <vt:lpstr>Opioid tapering56-57</vt:lpstr>
      <vt:lpstr>Opioid tapering56-58</vt:lpstr>
      <vt:lpstr>Opioid tapering58-59</vt:lpstr>
      <vt:lpstr>PowerPoint Presentation</vt:lpstr>
      <vt:lpstr>Opioid Tapering Algorithm per CAPC</vt:lpstr>
      <vt:lpstr>What do we need?</vt:lpstr>
      <vt:lpstr>A CASE</vt:lpstr>
      <vt:lpstr>CASE Continued</vt:lpstr>
      <vt:lpstr>PBL Discussion Questions</vt:lpstr>
      <vt:lpstr>Selected References</vt:lpstr>
      <vt:lpstr>References </vt:lpstr>
      <vt:lpstr>References </vt:lpstr>
      <vt:lpstr>References</vt:lpstr>
      <vt:lpstr>References</vt:lpstr>
      <vt:lpstr>References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Samuel Willger</dc:creator>
  <cp:revision>3</cp:revision>
  <cp:lastPrinted>2025-11-19T21:53:26Z</cp:lastPrinted>
  <dcterms:created xsi:type="dcterms:W3CDTF">2025-10-13T15:36:11Z</dcterms:created>
  <dcterms:modified xsi:type="dcterms:W3CDTF">2026-05-05T16:54:37Z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0x010100EB6BD630CAA3E7489FDEE94ECDAED1C2</vt:lpwstr>
  </property>
  <property fmtid="{D5CDD505-2E9C-101B-9397-08002B2CF9AE}" pid="3" name="MediaServiceImageTags">
    <vt:lpwstr/>
  </property>
</Properties>
</file>