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2CB_266C7A2E.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ink/ink1.xml" ContentType="application/inkml+xml"/>
  <Override PartName="/ppt/ink/ink2.xml" ContentType="application/inkml+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91"/>
  </p:notesMasterIdLst>
  <p:sldIdLst>
    <p:sldId id="755" r:id="rId3"/>
    <p:sldId id="766" r:id="rId4"/>
    <p:sldId id="756" r:id="rId5"/>
    <p:sldId id="773" r:id="rId6"/>
    <p:sldId id="737" r:id="rId7"/>
    <p:sldId id="259" r:id="rId8"/>
    <p:sldId id="260" r:id="rId9"/>
    <p:sldId id="269" r:id="rId10"/>
    <p:sldId id="262" r:id="rId11"/>
    <p:sldId id="264" r:id="rId12"/>
    <p:sldId id="261" r:id="rId13"/>
    <p:sldId id="263" r:id="rId14"/>
    <p:sldId id="266" r:id="rId15"/>
    <p:sldId id="770" r:id="rId16"/>
    <p:sldId id="270" r:id="rId17"/>
    <p:sldId id="272" r:id="rId18"/>
    <p:sldId id="273" r:id="rId19"/>
    <p:sldId id="275" r:id="rId20"/>
    <p:sldId id="769" r:id="rId21"/>
    <p:sldId id="368" r:id="rId22"/>
    <p:sldId id="371" r:id="rId23"/>
    <p:sldId id="375" r:id="rId24"/>
    <p:sldId id="417" r:id="rId25"/>
    <p:sldId id="418" r:id="rId26"/>
    <p:sldId id="379" r:id="rId27"/>
    <p:sldId id="385" r:id="rId28"/>
    <p:sldId id="423" r:id="rId29"/>
    <p:sldId id="358" r:id="rId30"/>
    <p:sldId id="359" r:id="rId31"/>
    <p:sldId id="360" r:id="rId32"/>
    <p:sldId id="362" r:id="rId33"/>
    <p:sldId id="364" r:id="rId34"/>
    <p:sldId id="407" r:id="rId35"/>
    <p:sldId id="410" r:id="rId36"/>
    <p:sldId id="775" r:id="rId37"/>
    <p:sldId id="714" r:id="rId38"/>
    <p:sldId id="715" r:id="rId39"/>
    <p:sldId id="716" r:id="rId40"/>
    <p:sldId id="717" r:id="rId41"/>
    <p:sldId id="713" r:id="rId42"/>
    <p:sldId id="772" r:id="rId43"/>
    <p:sldId id="759" r:id="rId44"/>
    <p:sldId id="707" r:id="rId45"/>
    <p:sldId id="708" r:id="rId46"/>
    <p:sldId id="709" r:id="rId47"/>
    <p:sldId id="678" r:id="rId48"/>
    <p:sldId id="679" r:id="rId49"/>
    <p:sldId id="460" r:id="rId50"/>
    <p:sldId id="681" r:id="rId51"/>
    <p:sldId id="718" r:id="rId52"/>
    <p:sldId id="487" r:id="rId53"/>
    <p:sldId id="318" r:id="rId54"/>
    <p:sldId id="719" r:id="rId55"/>
    <p:sldId id="720" r:id="rId56"/>
    <p:sldId id="693" r:id="rId57"/>
    <p:sldId id="694" r:id="rId58"/>
    <p:sldId id="381" r:id="rId59"/>
    <p:sldId id="721" r:id="rId60"/>
    <p:sldId id="723" r:id="rId61"/>
    <p:sldId id="724" r:id="rId62"/>
    <p:sldId id="725" r:id="rId63"/>
    <p:sldId id="726" r:id="rId64"/>
    <p:sldId id="728" r:id="rId65"/>
    <p:sldId id="729" r:id="rId66"/>
    <p:sldId id="730" r:id="rId67"/>
    <p:sldId id="776" r:id="rId68"/>
    <p:sldId id="732" r:id="rId69"/>
    <p:sldId id="733" r:id="rId70"/>
    <p:sldId id="734" r:id="rId71"/>
    <p:sldId id="735" r:id="rId72"/>
    <p:sldId id="265" r:id="rId73"/>
    <p:sldId id="490" r:id="rId74"/>
    <p:sldId id="736" r:id="rId75"/>
    <p:sldId id="763" r:id="rId76"/>
    <p:sldId id="764" r:id="rId77"/>
    <p:sldId id="750" r:id="rId78"/>
    <p:sldId id="778" r:id="rId79"/>
    <p:sldId id="760" r:id="rId80"/>
    <p:sldId id="744" r:id="rId81"/>
    <p:sldId id="747" r:id="rId82"/>
    <p:sldId id="741" r:id="rId83"/>
    <p:sldId id="742" r:id="rId84"/>
    <p:sldId id="746" r:id="rId85"/>
    <p:sldId id="331" r:id="rId86"/>
    <p:sldId id="767" r:id="rId87"/>
    <p:sldId id="774" r:id="rId88"/>
    <p:sldId id="777" r:id="rId89"/>
    <p:sldId id="765"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7E0535-0D5D-0700-0FF8-B1D3F577417C}" name="Sweetnam, Victoria Isabel" initials="SVI" userId="S::VSWEETN@emory.edu::50b07925-f77b-428e-b84d-fe74425fe0df" providerId="AD"/>
  <p188:author id="{6DC21870-EFC1-5F6B-D060-FCD069015A85}" name="Brock, Katharine" initials="KB" userId="S::Katharine.Brock@CHOA.ORG::bf0b45c3-5243-498b-895b-2c323b9f8dd2" providerId="AD"/>
  <p188:author id="{D6FCA2D2-190A-0432-588C-D9BE8B0F1A7E}" name="victoria.isabel.sweetnam" initials="vi" userId="S::victoria.isabel.sweetnam_emory.edu#ext#@choa365.onmicrosoft.com::8b0292f3-f5a7-4bcd-9da4-540fae9871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64"/>
    <p:restoredTop sz="90134"/>
  </p:normalViewPr>
  <p:slideViewPr>
    <p:cSldViewPr snapToGrid="0">
      <p:cViewPr>
        <p:scale>
          <a:sx n="114" d="100"/>
          <a:sy n="114" d="100"/>
        </p:scale>
        <p:origin x="832" y="224"/>
      </p:cViewPr>
      <p:guideLst>
        <p:guide orient="horz" pos="2160"/>
        <p:guide pos="3840"/>
      </p:guideLst>
    </p:cSldViewPr>
  </p:slideViewPr>
  <p:notesTextViewPr>
    <p:cViewPr>
      <p:scale>
        <a:sx n="90" d="100"/>
        <a:sy n="9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9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comments/modernComment_2CB_266C7A2E.xml><?xml version="1.0" encoding="utf-8"?>
<p188:cmLst xmlns:a="http://schemas.openxmlformats.org/drawingml/2006/main" xmlns:r="http://schemas.openxmlformats.org/officeDocument/2006/relationships" xmlns:p188="http://schemas.microsoft.com/office/powerpoint/2018/8/main">
  <p188:cm id="{6E52414B-7574-2C4E-8BF3-E6FE346E3941}" authorId="{037E0535-0D5D-0700-0FF8-B1D3F577417C}" created="2026-03-19T03:04:49.055">
    <pc:sldMkLst xmlns:pc="http://schemas.microsoft.com/office/powerpoint/2013/main/command">
      <pc:docMk/>
      <pc:sldMk cId="644643374" sldId="715"/>
    </pc:sldMkLst>
    <p188:txBody>
      <a:bodyPr/>
      <a:lstStyle/>
      <a:p>
        <a:r>
          <a:rPr lang="en-US"/>
          <a:t>what is the reference for this slide?</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58C012-DE0F-4BD0-96AF-E974A6878F16}"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en-US"/>
        </a:p>
      </dgm:t>
    </dgm:pt>
    <dgm:pt modelId="{07EB3407-EE1F-4A0D-99CB-EF3C6E590152}">
      <dgm:prSet phldrT="[Text]"/>
      <dgm:spPr>
        <a:xfrm>
          <a:off x="1935632" y="373532"/>
          <a:ext cx="2837535" cy="2837535"/>
        </a:xfrm>
        <a:prstGeom prst="pieWedg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Tw Cen MT"/>
              <a:ea typeface="+mn-ea"/>
              <a:cs typeface="+mn-cs"/>
            </a:rPr>
            <a:t>Care Coordination </a:t>
          </a:r>
        </a:p>
      </dgm:t>
    </dgm:pt>
    <dgm:pt modelId="{C37994A3-C21C-4799-BC96-31F1C718AA6A}" type="parTrans" cxnId="{FE4B30DC-6563-4D9A-83C1-C8A7A51CF27C}">
      <dgm:prSet/>
      <dgm:spPr/>
      <dgm:t>
        <a:bodyPr/>
        <a:lstStyle/>
        <a:p>
          <a:endParaRPr lang="en-US"/>
        </a:p>
      </dgm:t>
    </dgm:pt>
    <dgm:pt modelId="{11DF55BA-C225-4576-BC8E-9E7991BF4070}" type="sibTrans" cxnId="{FE4B30DC-6563-4D9A-83C1-C8A7A51CF27C}">
      <dgm:prSet/>
      <dgm:spPr/>
      <dgm:t>
        <a:bodyPr/>
        <a:lstStyle/>
        <a:p>
          <a:endParaRPr lang="en-US"/>
        </a:p>
      </dgm:t>
    </dgm:pt>
    <dgm:pt modelId="{B18BF671-8F1E-42CE-8C46-A6F67A2EC87B}">
      <dgm:prSet phldrT="[Text]" custT="1"/>
      <dgm:spPr>
        <a:xfrm>
          <a:off x="57911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Pediatric subspeciality</a:t>
          </a:r>
        </a:p>
      </dgm:t>
    </dgm:pt>
    <dgm:pt modelId="{BC9A163E-F900-4DA8-82E7-F4AD2EF53258}" type="parTrans" cxnId="{4DAAE1CE-7ED1-4561-81C5-8706E29C38EE}">
      <dgm:prSet/>
      <dgm:spPr/>
      <dgm:t>
        <a:bodyPr/>
        <a:lstStyle/>
        <a:p>
          <a:endParaRPr lang="en-US"/>
        </a:p>
      </dgm:t>
    </dgm:pt>
    <dgm:pt modelId="{8104700A-4269-419D-9E22-C0B9E6F76F80}" type="sibTrans" cxnId="{4DAAE1CE-7ED1-4561-81C5-8706E29C38EE}">
      <dgm:prSet/>
      <dgm:spPr/>
      <dgm:t>
        <a:bodyPr/>
        <a:lstStyle/>
        <a:p>
          <a:endParaRPr lang="en-US"/>
        </a:p>
      </dgm:t>
    </dgm:pt>
    <dgm:pt modelId="{8A7B822D-35F5-49BB-95BA-120882409CD2}">
      <dgm:prSet phldrT="[Text]"/>
      <dgm:spPr>
        <a:xfrm rot="5400000">
          <a:off x="4904232" y="373532"/>
          <a:ext cx="2837535" cy="2837535"/>
        </a:xfrm>
        <a:prstGeom prst="pieWedge">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Tw Cen MT"/>
              <a:ea typeface="+mn-ea"/>
              <a:cs typeface="+mn-cs"/>
            </a:rPr>
            <a:t>Goals of Care </a:t>
          </a:r>
        </a:p>
      </dgm:t>
    </dgm:pt>
    <dgm:pt modelId="{18F6BB73-9EF8-42AF-A581-D364E8C48A2A}" type="parTrans" cxnId="{F0FBA3B1-FB42-4768-AA92-5A5B4FC0EEA2}">
      <dgm:prSet/>
      <dgm:spPr/>
      <dgm:t>
        <a:bodyPr/>
        <a:lstStyle/>
        <a:p>
          <a:endParaRPr lang="en-US"/>
        </a:p>
      </dgm:t>
    </dgm:pt>
    <dgm:pt modelId="{7CCC017E-3AB5-4097-B4AF-BF720F5E9045}" type="sibTrans" cxnId="{F0FBA3B1-FB42-4768-AA92-5A5B4FC0EEA2}">
      <dgm:prSet/>
      <dgm:spPr/>
      <dgm:t>
        <a:bodyPr/>
        <a:lstStyle/>
        <a:p>
          <a:endParaRPr lang="en-US"/>
        </a:p>
      </dgm:t>
    </dgm:pt>
    <dgm:pt modelId="{FEC7CA3E-9076-4C78-A11E-2A055042DA94}">
      <dgm:prSet phldrT="[Text]" custT="1"/>
      <dgm:spPr>
        <a:xfrm>
          <a:off x="586099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pPr>
            <a:buChar char="•"/>
          </a:pPr>
          <a:r>
            <a:rPr lang="en-US" sz="1800">
              <a:solidFill>
                <a:sysClr val="windowText" lastClr="000000">
                  <a:hueOff val="0"/>
                  <a:satOff val="0"/>
                  <a:lumOff val="0"/>
                  <a:alphaOff val="0"/>
                </a:sysClr>
              </a:solidFill>
              <a:latin typeface="Tw Cen MT"/>
              <a:ea typeface="+mn-ea"/>
              <a:cs typeface="+mn-cs"/>
            </a:rPr>
            <a:t>Understand disease</a:t>
          </a:r>
        </a:p>
      </dgm:t>
    </dgm:pt>
    <dgm:pt modelId="{6C66327D-7375-4218-B4F1-A1F8D955574A}" type="parTrans" cxnId="{A32C397E-6BEC-49B0-8399-F557992AA4DE}">
      <dgm:prSet/>
      <dgm:spPr/>
      <dgm:t>
        <a:bodyPr/>
        <a:lstStyle/>
        <a:p>
          <a:endParaRPr lang="en-US"/>
        </a:p>
      </dgm:t>
    </dgm:pt>
    <dgm:pt modelId="{FDFAF49D-E854-444C-B4AB-1FD58CD2ED76}" type="sibTrans" cxnId="{A32C397E-6BEC-49B0-8399-F557992AA4DE}">
      <dgm:prSet/>
      <dgm:spPr/>
      <dgm:t>
        <a:bodyPr/>
        <a:lstStyle/>
        <a:p>
          <a:endParaRPr lang="en-US"/>
        </a:p>
      </dgm:t>
    </dgm:pt>
    <dgm:pt modelId="{93FBC70A-4D2D-40E1-B591-70ACA2E4F31E}">
      <dgm:prSet phldrT="[Text]"/>
      <dgm:spPr>
        <a:xfrm rot="10800000">
          <a:off x="4904232" y="3342132"/>
          <a:ext cx="2837535" cy="2837535"/>
        </a:xfrm>
        <a:prstGeom prst="pieWedg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Tw Cen MT"/>
              <a:ea typeface="+mn-ea"/>
              <a:cs typeface="+mn-cs"/>
            </a:rPr>
            <a:t>Decision making &amp; advance care planning </a:t>
          </a:r>
        </a:p>
      </dgm:t>
    </dgm:pt>
    <dgm:pt modelId="{D2381936-9962-4305-AF42-D50CBF92AC16}" type="parTrans" cxnId="{6A0E2446-5E3F-4A77-A9D8-594BFB98658C}">
      <dgm:prSet/>
      <dgm:spPr/>
      <dgm:t>
        <a:bodyPr/>
        <a:lstStyle/>
        <a:p>
          <a:endParaRPr lang="en-US"/>
        </a:p>
      </dgm:t>
    </dgm:pt>
    <dgm:pt modelId="{2D20B656-91E3-42BF-A127-E613B01B9DE4}" type="sibTrans" cxnId="{6A0E2446-5E3F-4A77-A9D8-594BFB98658C}">
      <dgm:prSet/>
      <dgm:spPr/>
      <dgm:t>
        <a:bodyPr/>
        <a:lstStyle/>
        <a:p>
          <a:endParaRPr lang="en-US"/>
        </a:p>
      </dgm:t>
    </dgm:pt>
    <dgm:pt modelId="{800CEFA4-415E-4CF0-91FF-8E2D06D452A3}">
      <dgm:prSet phldrT="[Text]" custT="1"/>
      <dgm:spPr>
        <a:xfrm>
          <a:off x="586099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    </a:t>
          </a:r>
        </a:p>
      </dgm:t>
    </dgm:pt>
    <dgm:pt modelId="{90121E08-4A7B-4CFA-9B70-9DB8EC240977}" type="parTrans" cxnId="{E30F2226-24FB-4F48-9143-ECEAD47C79EA}">
      <dgm:prSet/>
      <dgm:spPr/>
      <dgm:t>
        <a:bodyPr/>
        <a:lstStyle/>
        <a:p>
          <a:endParaRPr lang="en-US"/>
        </a:p>
      </dgm:t>
    </dgm:pt>
    <dgm:pt modelId="{727E789A-2A64-43DD-AEDF-BADAF7F7716F}" type="sibTrans" cxnId="{E30F2226-24FB-4F48-9143-ECEAD47C79EA}">
      <dgm:prSet/>
      <dgm:spPr/>
      <dgm:t>
        <a:bodyPr/>
        <a:lstStyle/>
        <a:p>
          <a:endParaRPr lang="en-US"/>
        </a:p>
      </dgm:t>
    </dgm:pt>
    <dgm:pt modelId="{87016FA2-703A-4937-9D8D-33EDE0B180AA}">
      <dgm:prSet phldrT="[Text]"/>
      <dgm:spPr>
        <a:xfrm rot="16200000">
          <a:off x="1935632" y="3342132"/>
          <a:ext cx="2837535" cy="2837535"/>
        </a:xfrm>
        <a:prstGeom prst="pieWedge">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Tw Cen MT"/>
              <a:ea typeface="+mn-ea"/>
              <a:cs typeface="+mn-cs"/>
            </a:rPr>
            <a:t>Symptom Management </a:t>
          </a:r>
        </a:p>
      </dgm:t>
    </dgm:pt>
    <dgm:pt modelId="{78559D21-B075-4191-B33D-9D5D25A68BD4}" type="parTrans" cxnId="{412BB325-5CA2-408F-A7E3-5F4ECEA0ACF3}">
      <dgm:prSet/>
      <dgm:spPr/>
      <dgm:t>
        <a:bodyPr/>
        <a:lstStyle/>
        <a:p>
          <a:endParaRPr lang="en-US"/>
        </a:p>
      </dgm:t>
    </dgm:pt>
    <dgm:pt modelId="{EB20D894-01B4-43EF-8D83-9475332FEDDC}" type="sibTrans" cxnId="{412BB325-5CA2-408F-A7E3-5F4ECEA0ACF3}">
      <dgm:prSet/>
      <dgm:spPr/>
      <dgm:t>
        <a:bodyPr/>
        <a:lstStyle/>
        <a:p>
          <a:endParaRPr lang="en-US"/>
        </a:p>
      </dgm:t>
    </dgm:pt>
    <dgm:pt modelId="{58DACEE2-D4C5-44A5-B233-346C06C49ED5}">
      <dgm:prSet phldrT="[Text]" custT="1"/>
      <dgm:spPr>
        <a:xfrm>
          <a:off x="57911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Pain </a:t>
          </a:r>
        </a:p>
      </dgm:t>
    </dgm:pt>
    <dgm:pt modelId="{F4737A00-D79B-404A-ABD0-526C0249B794}" type="parTrans" cxnId="{F575A090-96D3-40C6-A563-8FA8D6EF53FF}">
      <dgm:prSet/>
      <dgm:spPr/>
      <dgm:t>
        <a:bodyPr/>
        <a:lstStyle/>
        <a:p>
          <a:endParaRPr lang="en-US"/>
        </a:p>
      </dgm:t>
    </dgm:pt>
    <dgm:pt modelId="{BC6EC4E0-B9A3-4675-9D36-D45C548F2D44}" type="sibTrans" cxnId="{F575A090-96D3-40C6-A563-8FA8D6EF53FF}">
      <dgm:prSet/>
      <dgm:spPr/>
      <dgm:t>
        <a:bodyPr/>
        <a:lstStyle/>
        <a:p>
          <a:endParaRPr lang="en-US"/>
        </a:p>
      </dgm:t>
    </dgm:pt>
    <dgm:pt modelId="{905271B6-600B-4306-B935-50BB918DEEBC}">
      <dgm:prSet custT="1"/>
      <dgm:spPr>
        <a:xfrm>
          <a:off x="586099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pPr>
            <a:buChar char="•"/>
          </a:pPr>
          <a:r>
            <a:rPr lang="en-US" sz="1800">
              <a:solidFill>
                <a:sysClr val="windowText" lastClr="000000">
                  <a:hueOff val="0"/>
                  <a:satOff val="0"/>
                  <a:lumOff val="0"/>
                  <a:alphaOff val="0"/>
                </a:sysClr>
              </a:solidFill>
              <a:latin typeface="Tw Cen MT"/>
              <a:ea typeface="+mn-ea"/>
              <a:cs typeface="+mn-cs"/>
            </a:rPr>
            <a:t>Hopes</a:t>
          </a:r>
        </a:p>
      </dgm:t>
    </dgm:pt>
    <dgm:pt modelId="{902923B3-EB6D-45D8-8223-3690CA169DCF}" type="parTrans" cxnId="{D76DF855-0CE4-46B0-A599-3E1BFB9D2D11}">
      <dgm:prSet/>
      <dgm:spPr/>
      <dgm:t>
        <a:bodyPr/>
        <a:lstStyle/>
        <a:p>
          <a:endParaRPr lang="en-US"/>
        </a:p>
      </dgm:t>
    </dgm:pt>
    <dgm:pt modelId="{06D1010B-423A-4837-A028-A773360C2DA5}" type="sibTrans" cxnId="{D76DF855-0CE4-46B0-A599-3E1BFB9D2D11}">
      <dgm:prSet/>
      <dgm:spPr/>
      <dgm:t>
        <a:bodyPr/>
        <a:lstStyle/>
        <a:p>
          <a:endParaRPr lang="en-US"/>
        </a:p>
      </dgm:t>
    </dgm:pt>
    <dgm:pt modelId="{A545C42C-CCB9-43F5-83C3-8E8C3E725783}">
      <dgm:prSet custT="1"/>
      <dgm:spPr>
        <a:xfrm>
          <a:off x="586099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ln>
        <a:effectLst/>
      </dgm:spPr>
      <dgm:t>
        <a:bodyPr/>
        <a:lstStyle/>
        <a:p>
          <a:pPr>
            <a:buChar char="•"/>
          </a:pPr>
          <a:r>
            <a:rPr lang="en-US" sz="1600" dirty="0">
              <a:solidFill>
                <a:sysClr val="windowText" lastClr="000000">
                  <a:hueOff val="0"/>
                  <a:satOff val="0"/>
                  <a:lumOff val="0"/>
                  <a:alphaOff val="0"/>
                </a:sysClr>
              </a:solidFill>
              <a:latin typeface="Tw Cen MT"/>
              <a:ea typeface="+mn-ea"/>
              <a:cs typeface="+mn-cs"/>
            </a:rPr>
            <a:t>End of life plans – location, legacy, code status  </a:t>
          </a:r>
        </a:p>
      </dgm:t>
    </dgm:pt>
    <dgm:pt modelId="{F85AC3F1-28D2-4BA1-A642-470C677C7EF0}" type="parTrans" cxnId="{C5AC16DB-C383-4358-BBD7-9729B162833B}">
      <dgm:prSet/>
      <dgm:spPr/>
      <dgm:t>
        <a:bodyPr/>
        <a:lstStyle/>
        <a:p>
          <a:endParaRPr lang="en-US"/>
        </a:p>
      </dgm:t>
    </dgm:pt>
    <dgm:pt modelId="{F3328704-3109-441B-ACEB-73113DBDA4A3}" type="sibTrans" cxnId="{C5AC16DB-C383-4358-BBD7-9729B162833B}">
      <dgm:prSet/>
      <dgm:spPr/>
      <dgm:t>
        <a:bodyPr/>
        <a:lstStyle/>
        <a:p>
          <a:endParaRPr lang="en-US"/>
        </a:p>
      </dgm:t>
    </dgm:pt>
    <dgm:pt modelId="{86985D6B-0A77-4477-8332-788E8B7292CF}">
      <dgm:prSet phldrT="[Text]" custT="1"/>
      <dgm:spPr>
        <a:xfrm>
          <a:off x="586099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Role of child</a:t>
          </a:r>
        </a:p>
      </dgm:t>
    </dgm:pt>
    <dgm:pt modelId="{7B3354C2-6AE3-453B-A81F-D34F51E1993C}" type="parTrans" cxnId="{8AA8D3A0-610A-4CBE-8EC6-F8180C7D52E9}">
      <dgm:prSet/>
      <dgm:spPr/>
      <dgm:t>
        <a:bodyPr/>
        <a:lstStyle/>
        <a:p>
          <a:endParaRPr lang="en-US"/>
        </a:p>
      </dgm:t>
    </dgm:pt>
    <dgm:pt modelId="{5A7C5288-3E05-4432-92EC-B96C4E6A4A45}" type="sibTrans" cxnId="{8AA8D3A0-610A-4CBE-8EC6-F8180C7D52E9}">
      <dgm:prSet/>
      <dgm:spPr/>
      <dgm:t>
        <a:bodyPr/>
        <a:lstStyle/>
        <a:p>
          <a:endParaRPr lang="en-US"/>
        </a:p>
      </dgm:t>
    </dgm:pt>
    <dgm:pt modelId="{F3CA31D6-CFCD-4170-90C2-FED0A8015F37}">
      <dgm:prSet custT="1"/>
      <dgm:spPr>
        <a:xfrm>
          <a:off x="586099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pPr>
            <a:buChar char="•"/>
          </a:pPr>
          <a:r>
            <a:rPr lang="en-US" sz="1800">
              <a:solidFill>
                <a:sysClr val="windowText" lastClr="000000">
                  <a:hueOff val="0"/>
                  <a:satOff val="0"/>
                  <a:lumOff val="0"/>
                  <a:alphaOff val="0"/>
                </a:sysClr>
              </a:solidFill>
              <a:latin typeface="Tw Cen MT"/>
              <a:ea typeface="+mn-ea"/>
              <a:cs typeface="+mn-cs"/>
            </a:rPr>
            <a:t>Worries </a:t>
          </a:r>
        </a:p>
      </dgm:t>
    </dgm:pt>
    <dgm:pt modelId="{AA7551EC-0E20-4B86-ABC1-221534280A13}" type="parTrans" cxnId="{DD8CE02C-E8DE-473D-B556-201E49FB87F8}">
      <dgm:prSet/>
      <dgm:spPr/>
      <dgm:t>
        <a:bodyPr/>
        <a:lstStyle/>
        <a:p>
          <a:endParaRPr lang="en-US"/>
        </a:p>
      </dgm:t>
    </dgm:pt>
    <dgm:pt modelId="{C32D9CC7-B8C9-4ECB-BE63-FFD142B57494}" type="sibTrans" cxnId="{DD8CE02C-E8DE-473D-B556-201E49FB87F8}">
      <dgm:prSet/>
      <dgm:spPr/>
      <dgm:t>
        <a:bodyPr/>
        <a:lstStyle/>
        <a:p>
          <a:endParaRPr lang="en-US"/>
        </a:p>
      </dgm:t>
    </dgm:pt>
    <dgm:pt modelId="{628696D4-623D-457E-94DD-E2A79905D271}">
      <dgm:prSet phldrT="[Text]" custT="1"/>
      <dgm:spPr>
        <a:xfrm>
          <a:off x="586099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Who &amp; how </a:t>
          </a:r>
        </a:p>
      </dgm:t>
    </dgm:pt>
    <dgm:pt modelId="{0884A89E-3F4D-420A-87D9-DD81F9EC7927}" type="parTrans" cxnId="{366F63F2-6B37-4A3E-8190-20DE24939ECF}">
      <dgm:prSet/>
      <dgm:spPr/>
      <dgm:t>
        <a:bodyPr/>
        <a:lstStyle/>
        <a:p>
          <a:endParaRPr lang="en-US"/>
        </a:p>
      </dgm:t>
    </dgm:pt>
    <dgm:pt modelId="{E36A329D-C528-4CEE-9CF5-19EF200DF515}" type="sibTrans" cxnId="{366F63F2-6B37-4A3E-8190-20DE24939ECF}">
      <dgm:prSet/>
      <dgm:spPr/>
      <dgm:t>
        <a:bodyPr/>
        <a:lstStyle/>
        <a:p>
          <a:endParaRPr lang="en-US"/>
        </a:p>
      </dgm:t>
    </dgm:pt>
    <dgm:pt modelId="{C60F8A7F-37EA-4415-9162-EACAF6E12F4D}">
      <dgm:prSet phldrT="[Text]" custT="1"/>
      <dgm:spPr>
        <a:xfrm>
          <a:off x="57911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Fatigue &amp; dyspnea </a:t>
          </a:r>
        </a:p>
      </dgm:t>
    </dgm:pt>
    <dgm:pt modelId="{CDC46ECC-EBB7-4C36-92E0-48C6B2D2CA4D}" type="parTrans" cxnId="{51870532-65B6-41E7-B2B7-4142D33BE158}">
      <dgm:prSet/>
      <dgm:spPr/>
      <dgm:t>
        <a:bodyPr/>
        <a:lstStyle/>
        <a:p>
          <a:endParaRPr lang="en-US"/>
        </a:p>
      </dgm:t>
    </dgm:pt>
    <dgm:pt modelId="{32F34386-9217-4A40-B5CC-A9D92F834CC7}" type="sibTrans" cxnId="{51870532-65B6-41E7-B2B7-4142D33BE158}">
      <dgm:prSet/>
      <dgm:spPr/>
      <dgm:t>
        <a:bodyPr/>
        <a:lstStyle/>
        <a:p>
          <a:endParaRPr lang="en-US"/>
        </a:p>
      </dgm:t>
    </dgm:pt>
    <dgm:pt modelId="{26D76563-C95D-49A3-9477-D54A8688C07F}">
      <dgm:prSet phldrT="[Text]" custT="1"/>
      <dgm:spPr>
        <a:xfrm>
          <a:off x="57911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Neurologic  </a:t>
          </a:r>
        </a:p>
      </dgm:t>
    </dgm:pt>
    <dgm:pt modelId="{C1CDADE3-11A2-436F-945A-9CC7FBD3B6BD}" type="parTrans" cxnId="{1439257E-4284-4FA7-AFDC-E2F4085CB565}">
      <dgm:prSet/>
      <dgm:spPr/>
      <dgm:t>
        <a:bodyPr/>
        <a:lstStyle/>
        <a:p>
          <a:endParaRPr lang="en-US"/>
        </a:p>
      </dgm:t>
    </dgm:pt>
    <dgm:pt modelId="{24AD8394-A01A-4C70-8A10-29622E284BA2}" type="sibTrans" cxnId="{1439257E-4284-4FA7-AFDC-E2F4085CB565}">
      <dgm:prSet/>
      <dgm:spPr/>
      <dgm:t>
        <a:bodyPr/>
        <a:lstStyle/>
        <a:p>
          <a:endParaRPr lang="en-US"/>
        </a:p>
      </dgm:t>
    </dgm:pt>
    <dgm:pt modelId="{57F54005-4368-480B-9660-45F68FEF852A}">
      <dgm:prSet phldrT="[Text]" custT="1"/>
      <dgm:spPr>
        <a:xfrm>
          <a:off x="57911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Anxiety </a:t>
          </a:r>
        </a:p>
      </dgm:t>
    </dgm:pt>
    <dgm:pt modelId="{18112857-4A5E-43F8-8FE8-1B7EC57C04F1}" type="parTrans" cxnId="{D77BD098-6A75-48DC-B884-FFFD627E0D91}">
      <dgm:prSet/>
      <dgm:spPr/>
      <dgm:t>
        <a:bodyPr/>
        <a:lstStyle/>
        <a:p>
          <a:endParaRPr lang="en-US"/>
        </a:p>
      </dgm:t>
    </dgm:pt>
    <dgm:pt modelId="{EB80C013-E2AA-41CC-99A6-50A2E0E5ACB3}" type="sibTrans" cxnId="{D77BD098-6A75-48DC-B884-FFFD627E0D91}">
      <dgm:prSet/>
      <dgm:spPr/>
      <dgm:t>
        <a:bodyPr/>
        <a:lstStyle/>
        <a:p>
          <a:endParaRPr lang="en-US"/>
        </a:p>
      </dgm:t>
    </dgm:pt>
    <dgm:pt modelId="{4C1E98E0-549A-4A19-924B-DBCFF6D578D5}">
      <dgm:prSet phldrT="[Text]" custT="1"/>
      <dgm:spPr>
        <a:xfrm>
          <a:off x="57911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Depression </a:t>
          </a:r>
        </a:p>
      </dgm:t>
    </dgm:pt>
    <dgm:pt modelId="{809FCCD5-048F-4E4A-8FB2-2A1C0ED4A74D}" type="parTrans" cxnId="{80A91268-35D9-4E55-B57D-E3F87255B195}">
      <dgm:prSet/>
      <dgm:spPr/>
      <dgm:t>
        <a:bodyPr/>
        <a:lstStyle/>
        <a:p>
          <a:endParaRPr lang="en-US"/>
        </a:p>
      </dgm:t>
    </dgm:pt>
    <dgm:pt modelId="{4BE79E58-CC8B-4D96-9D4D-6E07517330FF}" type="sibTrans" cxnId="{80A91268-35D9-4E55-B57D-E3F87255B195}">
      <dgm:prSet/>
      <dgm:spPr/>
      <dgm:t>
        <a:bodyPr/>
        <a:lstStyle/>
        <a:p>
          <a:endParaRPr lang="en-US"/>
        </a:p>
      </dgm:t>
    </dgm:pt>
    <dgm:pt modelId="{DE8167F9-23E0-410F-BB0C-D2890D8A9AF6}">
      <dgm:prSet phldrT="[Text]" custT="1"/>
      <dgm:spPr>
        <a:xfrm>
          <a:off x="579119" y="4456176"/>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Nausea/ vomiting </a:t>
          </a:r>
        </a:p>
      </dgm:t>
    </dgm:pt>
    <dgm:pt modelId="{D703804E-A2F7-4FB0-838E-94CA830B9D01}" type="parTrans" cxnId="{D344D9D4-34D2-4F3A-8521-1BB98840C113}">
      <dgm:prSet/>
      <dgm:spPr/>
      <dgm:t>
        <a:bodyPr/>
        <a:lstStyle/>
        <a:p>
          <a:endParaRPr lang="en-US"/>
        </a:p>
      </dgm:t>
    </dgm:pt>
    <dgm:pt modelId="{67BD5CDE-CD01-49F8-AE23-2F43F9D2D259}" type="sibTrans" cxnId="{D344D9D4-34D2-4F3A-8521-1BB98840C113}">
      <dgm:prSet/>
      <dgm:spPr/>
      <dgm:t>
        <a:bodyPr/>
        <a:lstStyle/>
        <a:p>
          <a:endParaRPr lang="en-US"/>
        </a:p>
      </dgm:t>
    </dgm:pt>
    <dgm:pt modelId="{03DA4149-56C8-4C42-9478-336C527A4314}">
      <dgm:prSet phldrT="[Text]" custT="1"/>
      <dgm:spPr>
        <a:xfrm>
          <a:off x="57911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Hospice care </a:t>
          </a:r>
        </a:p>
      </dgm:t>
    </dgm:pt>
    <dgm:pt modelId="{81D95465-27F7-453B-86B5-CB62972E093E}" type="parTrans" cxnId="{2715CE56-045A-47FF-9FA3-E14B45F9594A}">
      <dgm:prSet/>
      <dgm:spPr/>
      <dgm:t>
        <a:bodyPr/>
        <a:lstStyle/>
        <a:p>
          <a:endParaRPr lang="en-US"/>
        </a:p>
      </dgm:t>
    </dgm:pt>
    <dgm:pt modelId="{043BEA54-48F1-4DF4-8601-82F1CF3DA46C}" type="sibTrans" cxnId="{2715CE56-045A-47FF-9FA3-E14B45F9594A}">
      <dgm:prSet/>
      <dgm:spPr/>
      <dgm:t>
        <a:bodyPr/>
        <a:lstStyle/>
        <a:p>
          <a:endParaRPr lang="en-US"/>
        </a:p>
      </dgm:t>
    </dgm:pt>
    <dgm:pt modelId="{229CCC0C-5647-44A9-A1BC-BB3B3DEF8B45}">
      <dgm:prSet phldrT="[Text]" custT="1"/>
      <dgm:spPr>
        <a:xfrm>
          <a:off x="57911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buChar char="•"/>
          </a:pPr>
          <a:r>
            <a:rPr lang="en-US" sz="1600" dirty="0">
              <a:solidFill>
                <a:sysClr val="windowText" lastClr="000000">
                  <a:hueOff val="0"/>
                  <a:satOff val="0"/>
                  <a:lumOff val="0"/>
                  <a:alphaOff val="0"/>
                </a:sysClr>
              </a:solidFill>
              <a:latin typeface="Tw Cen MT"/>
              <a:ea typeface="+mn-ea"/>
              <a:cs typeface="+mn-cs"/>
            </a:rPr>
            <a:t>Home based PPC, RNs</a:t>
          </a:r>
        </a:p>
      </dgm:t>
    </dgm:pt>
    <dgm:pt modelId="{3A49F3F0-6C37-4458-919E-7BA6211F033A}" type="parTrans" cxnId="{6DC6019C-B3BC-43F9-AA02-FAC623EFF0D6}">
      <dgm:prSet/>
      <dgm:spPr/>
      <dgm:t>
        <a:bodyPr/>
        <a:lstStyle/>
        <a:p>
          <a:endParaRPr lang="en-US"/>
        </a:p>
      </dgm:t>
    </dgm:pt>
    <dgm:pt modelId="{C194CEDC-BE88-45DB-8627-6486812FECF5}" type="sibTrans" cxnId="{6DC6019C-B3BC-43F9-AA02-FAC623EFF0D6}">
      <dgm:prSet/>
      <dgm:spPr/>
      <dgm:t>
        <a:bodyPr/>
        <a:lstStyle/>
        <a:p>
          <a:endParaRPr lang="en-US"/>
        </a:p>
      </dgm:t>
    </dgm:pt>
    <dgm:pt modelId="{CCD9AABE-3CAA-4131-94E4-15F47A55575C}">
      <dgm:prSet phldrT="[Text]" custT="1"/>
      <dgm:spPr>
        <a:xfrm>
          <a:off x="57911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Social work</a:t>
          </a:r>
        </a:p>
      </dgm:t>
    </dgm:pt>
    <dgm:pt modelId="{DC561D04-2644-4B19-B6A8-8F56DA48EDBE}" type="parTrans" cxnId="{27C03E88-56BF-4EBE-95C9-FCCE7BD62ECB}">
      <dgm:prSet/>
      <dgm:spPr/>
      <dgm:t>
        <a:bodyPr/>
        <a:lstStyle/>
        <a:p>
          <a:endParaRPr lang="en-US"/>
        </a:p>
      </dgm:t>
    </dgm:pt>
    <dgm:pt modelId="{A0BB3C46-9519-45F4-B90C-E1FDE2948860}" type="sibTrans" cxnId="{27C03E88-56BF-4EBE-95C9-FCCE7BD62ECB}">
      <dgm:prSet/>
      <dgm:spPr/>
      <dgm:t>
        <a:bodyPr/>
        <a:lstStyle/>
        <a:p>
          <a:endParaRPr lang="en-US"/>
        </a:p>
      </dgm:t>
    </dgm:pt>
    <dgm:pt modelId="{EE9FDFD8-0FC6-4ED8-8DB9-8566B447FD14}">
      <dgm:prSet phldrT="[Text]" custT="1"/>
      <dgm:spPr>
        <a:xfrm>
          <a:off x="57911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Child life</a:t>
          </a:r>
        </a:p>
      </dgm:t>
    </dgm:pt>
    <dgm:pt modelId="{933F6CE2-814E-4EC7-BFDE-EBD42AF653E0}" type="parTrans" cxnId="{9350CE95-7E65-4560-92DC-4B3D3B570BEF}">
      <dgm:prSet/>
      <dgm:spPr/>
      <dgm:t>
        <a:bodyPr/>
        <a:lstStyle/>
        <a:p>
          <a:endParaRPr lang="en-US"/>
        </a:p>
      </dgm:t>
    </dgm:pt>
    <dgm:pt modelId="{4DD4B6C3-7837-4437-B7E0-D5B253DEF87E}" type="sibTrans" cxnId="{9350CE95-7E65-4560-92DC-4B3D3B570BEF}">
      <dgm:prSet/>
      <dgm:spPr/>
      <dgm:t>
        <a:bodyPr/>
        <a:lstStyle/>
        <a:p>
          <a:endParaRPr lang="en-US"/>
        </a:p>
      </dgm:t>
    </dgm:pt>
    <dgm:pt modelId="{A3E55D6F-7C6C-4EFF-83A1-96C8208CDB7D}">
      <dgm:prSet phldrT="[Text]" custT="1"/>
      <dgm:spPr>
        <a:xfrm>
          <a:off x="57911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Integrative therapies </a:t>
          </a:r>
        </a:p>
      </dgm:t>
    </dgm:pt>
    <dgm:pt modelId="{BAA4756D-2785-4E36-8560-AD894B8CCFB0}" type="parTrans" cxnId="{D9D577DE-91E3-4073-9F35-753F4BBA7F9D}">
      <dgm:prSet/>
      <dgm:spPr/>
      <dgm:t>
        <a:bodyPr/>
        <a:lstStyle/>
        <a:p>
          <a:endParaRPr lang="en-US"/>
        </a:p>
      </dgm:t>
    </dgm:pt>
    <dgm:pt modelId="{6D819C1E-14CF-48EE-AA26-B0D4A9D05EC2}" type="sibTrans" cxnId="{D9D577DE-91E3-4073-9F35-753F4BBA7F9D}">
      <dgm:prSet/>
      <dgm:spPr/>
      <dgm:t>
        <a:bodyPr/>
        <a:lstStyle/>
        <a:p>
          <a:endParaRPr lang="en-US"/>
        </a:p>
      </dgm:t>
    </dgm:pt>
    <dgm:pt modelId="{AB0D4D32-DDA2-46A5-BA25-7A02B29DD764}">
      <dgm:prSet phldrT="[Text]" custT="1"/>
      <dgm:spPr>
        <a:xfrm>
          <a:off x="57911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buChar char="•"/>
          </a:pPr>
          <a:r>
            <a:rPr lang="en-US" sz="1600">
              <a:solidFill>
                <a:sysClr val="windowText" lastClr="000000">
                  <a:hueOff val="0"/>
                  <a:satOff val="0"/>
                  <a:lumOff val="0"/>
                  <a:alphaOff val="0"/>
                </a:sysClr>
              </a:solidFill>
              <a:latin typeface="Tw Cen MT"/>
              <a:ea typeface="+mn-ea"/>
              <a:cs typeface="+mn-cs"/>
            </a:rPr>
            <a:t>Chaplain </a:t>
          </a:r>
        </a:p>
      </dgm:t>
    </dgm:pt>
    <dgm:pt modelId="{373D0584-993C-425A-B3E8-23AB21D69AB6}" type="parTrans" cxnId="{A902E2FE-5F38-4E3E-8397-31EAF3E72E2B}">
      <dgm:prSet/>
      <dgm:spPr/>
      <dgm:t>
        <a:bodyPr/>
        <a:lstStyle/>
        <a:p>
          <a:endParaRPr lang="en-US"/>
        </a:p>
      </dgm:t>
    </dgm:pt>
    <dgm:pt modelId="{CB7202CD-8647-4B50-909C-6D9E49E29526}" type="sibTrans" cxnId="{A902E2FE-5F38-4E3E-8397-31EAF3E72E2B}">
      <dgm:prSet/>
      <dgm:spPr/>
      <dgm:t>
        <a:bodyPr/>
        <a:lstStyle/>
        <a:p>
          <a:endParaRPr lang="en-US"/>
        </a:p>
      </dgm:t>
    </dgm:pt>
    <dgm:pt modelId="{33692FD8-3C45-49F2-8147-331BACA0AA0E}">
      <dgm:prSet phldrT="[Text]" custT="1"/>
      <dgm:spPr>
        <a:xfrm>
          <a:off x="5860999" y="0"/>
          <a:ext cx="3237280" cy="2097024"/>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pPr>
            <a:buChar char="•"/>
          </a:pPr>
          <a:r>
            <a:rPr lang="en-US" sz="1800">
              <a:solidFill>
                <a:sysClr val="windowText" lastClr="000000">
                  <a:hueOff val="0"/>
                  <a:satOff val="0"/>
                  <a:lumOff val="0"/>
                  <a:alphaOff val="0"/>
                </a:sysClr>
              </a:solidFill>
              <a:latin typeface="Tw Cen MT"/>
              <a:ea typeface="+mn-ea"/>
              <a:cs typeface="+mn-cs"/>
            </a:rPr>
            <a:t>Understand options  </a:t>
          </a:r>
        </a:p>
      </dgm:t>
    </dgm:pt>
    <dgm:pt modelId="{F9EAECA0-8ADE-4AE7-AB6F-27C279FF4146}" type="parTrans" cxnId="{AD6AAB17-DD2D-416A-8E0A-49DFDFEF887D}">
      <dgm:prSet/>
      <dgm:spPr/>
      <dgm:t>
        <a:bodyPr/>
        <a:lstStyle/>
        <a:p>
          <a:endParaRPr lang="en-US"/>
        </a:p>
      </dgm:t>
    </dgm:pt>
    <dgm:pt modelId="{8D32E701-E92E-4D1A-8A05-2B0DAC89256E}" type="sibTrans" cxnId="{AD6AAB17-DD2D-416A-8E0A-49DFDFEF887D}">
      <dgm:prSet/>
      <dgm:spPr/>
      <dgm:t>
        <a:bodyPr/>
        <a:lstStyle/>
        <a:p>
          <a:endParaRPr lang="en-US"/>
        </a:p>
      </dgm:t>
    </dgm:pt>
    <dgm:pt modelId="{5E675A73-8DDB-4E04-B0BF-72CE6E6DA8DC}" type="pres">
      <dgm:prSet presAssocID="{5658C012-DE0F-4BD0-96AF-E974A6878F16}" presName="cycleMatrixDiagram" presStyleCnt="0">
        <dgm:presLayoutVars>
          <dgm:chMax val="1"/>
          <dgm:dir/>
          <dgm:animLvl val="lvl"/>
          <dgm:resizeHandles val="exact"/>
        </dgm:presLayoutVars>
      </dgm:prSet>
      <dgm:spPr/>
    </dgm:pt>
    <dgm:pt modelId="{1FE7D78F-FEDB-4B8E-AE98-576B10B6BFB8}" type="pres">
      <dgm:prSet presAssocID="{5658C012-DE0F-4BD0-96AF-E974A6878F16}" presName="children" presStyleCnt="0"/>
      <dgm:spPr/>
    </dgm:pt>
    <dgm:pt modelId="{6A476C86-4261-477C-A77C-1BE84E9E486F}" type="pres">
      <dgm:prSet presAssocID="{5658C012-DE0F-4BD0-96AF-E974A6878F16}" presName="child1group" presStyleCnt="0"/>
      <dgm:spPr/>
    </dgm:pt>
    <dgm:pt modelId="{FF04D983-B379-4906-ADCA-AE241F41ECAD}" type="pres">
      <dgm:prSet presAssocID="{5658C012-DE0F-4BD0-96AF-E974A6878F16}" presName="child1" presStyleLbl="bgAcc1" presStyleIdx="0" presStyleCnt="4" custScaleX="102242" custScaleY="112410"/>
      <dgm:spPr/>
    </dgm:pt>
    <dgm:pt modelId="{5105C2EF-0255-47D3-BC89-E46519BE0D79}" type="pres">
      <dgm:prSet presAssocID="{5658C012-DE0F-4BD0-96AF-E974A6878F16}" presName="child1Text" presStyleLbl="bgAcc1" presStyleIdx="0" presStyleCnt="4">
        <dgm:presLayoutVars>
          <dgm:bulletEnabled val="1"/>
        </dgm:presLayoutVars>
      </dgm:prSet>
      <dgm:spPr/>
    </dgm:pt>
    <dgm:pt modelId="{58CB6124-7F9D-46AC-ACC1-1A74FD22D3A7}" type="pres">
      <dgm:prSet presAssocID="{5658C012-DE0F-4BD0-96AF-E974A6878F16}" presName="child2group" presStyleCnt="0"/>
      <dgm:spPr/>
    </dgm:pt>
    <dgm:pt modelId="{1D4D6E80-D8B1-41BA-B37C-0114EF54D531}" type="pres">
      <dgm:prSet presAssocID="{5658C012-DE0F-4BD0-96AF-E974A6878F16}" presName="child2" presStyleLbl="bgAcc1" presStyleIdx="1" presStyleCnt="4" custScaleX="112188" custScaleY="96642"/>
      <dgm:spPr/>
    </dgm:pt>
    <dgm:pt modelId="{CBF4EDFB-F3A4-45EC-B0AE-15D674352E1A}" type="pres">
      <dgm:prSet presAssocID="{5658C012-DE0F-4BD0-96AF-E974A6878F16}" presName="child2Text" presStyleLbl="bgAcc1" presStyleIdx="1" presStyleCnt="4">
        <dgm:presLayoutVars>
          <dgm:bulletEnabled val="1"/>
        </dgm:presLayoutVars>
      </dgm:prSet>
      <dgm:spPr/>
    </dgm:pt>
    <dgm:pt modelId="{1ED066DC-06D7-4E40-8074-5AA0AA53F7DC}" type="pres">
      <dgm:prSet presAssocID="{5658C012-DE0F-4BD0-96AF-E974A6878F16}" presName="child3group" presStyleCnt="0"/>
      <dgm:spPr/>
    </dgm:pt>
    <dgm:pt modelId="{98BF67CA-027C-429A-9780-802AA05106F6}" type="pres">
      <dgm:prSet presAssocID="{5658C012-DE0F-4BD0-96AF-E974A6878F16}" presName="child3" presStyleLbl="bgAcc1" presStyleIdx="2" presStyleCnt="4"/>
      <dgm:spPr/>
    </dgm:pt>
    <dgm:pt modelId="{4D15E1F8-CC80-4D4D-ABE3-03FEFD2ACA60}" type="pres">
      <dgm:prSet presAssocID="{5658C012-DE0F-4BD0-96AF-E974A6878F16}" presName="child3Text" presStyleLbl="bgAcc1" presStyleIdx="2" presStyleCnt="4">
        <dgm:presLayoutVars>
          <dgm:bulletEnabled val="1"/>
        </dgm:presLayoutVars>
      </dgm:prSet>
      <dgm:spPr/>
    </dgm:pt>
    <dgm:pt modelId="{8C9C5BDF-977C-4F6E-8C41-5E2A10001914}" type="pres">
      <dgm:prSet presAssocID="{5658C012-DE0F-4BD0-96AF-E974A6878F16}" presName="child4group" presStyleCnt="0"/>
      <dgm:spPr/>
    </dgm:pt>
    <dgm:pt modelId="{9E18786D-44A6-4802-9273-51261F095EFB}" type="pres">
      <dgm:prSet presAssocID="{5658C012-DE0F-4BD0-96AF-E974A6878F16}" presName="child4" presStyleLbl="bgAcc1" presStyleIdx="3" presStyleCnt="4"/>
      <dgm:spPr/>
    </dgm:pt>
    <dgm:pt modelId="{A5351B63-12AB-4D67-9E62-6C766AF0732B}" type="pres">
      <dgm:prSet presAssocID="{5658C012-DE0F-4BD0-96AF-E974A6878F16}" presName="child4Text" presStyleLbl="bgAcc1" presStyleIdx="3" presStyleCnt="4">
        <dgm:presLayoutVars>
          <dgm:bulletEnabled val="1"/>
        </dgm:presLayoutVars>
      </dgm:prSet>
      <dgm:spPr/>
    </dgm:pt>
    <dgm:pt modelId="{14F52E1A-6603-4D3A-B473-7BF3047C52E9}" type="pres">
      <dgm:prSet presAssocID="{5658C012-DE0F-4BD0-96AF-E974A6878F16}" presName="childPlaceholder" presStyleCnt="0"/>
      <dgm:spPr/>
    </dgm:pt>
    <dgm:pt modelId="{011F83A0-5296-4343-8A66-89BA16B60034}" type="pres">
      <dgm:prSet presAssocID="{5658C012-DE0F-4BD0-96AF-E974A6878F16}" presName="circle" presStyleCnt="0"/>
      <dgm:spPr/>
    </dgm:pt>
    <dgm:pt modelId="{A1F21B68-0DA8-4FDD-8E2D-193F4E2F5881}" type="pres">
      <dgm:prSet presAssocID="{5658C012-DE0F-4BD0-96AF-E974A6878F16}" presName="quadrant1" presStyleLbl="node1" presStyleIdx="0" presStyleCnt="4">
        <dgm:presLayoutVars>
          <dgm:chMax val="1"/>
          <dgm:bulletEnabled val="1"/>
        </dgm:presLayoutVars>
      </dgm:prSet>
      <dgm:spPr/>
    </dgm:pt>
    <dgm:pt modelId="{F24AA8B5-5218-4C65-9C56-ADE118125D89}" type="pres">
      <dgm:prSet presAssocID="{5658C012-DE0F-4BD0-96AF-E974A6878F16}" presName="quadrant2" presStyleLbl="node1" presStyleIdx="1" presStyleCnt="4">
        <dgm:presLayoutVars>
          <dgm:chMax val="1"/>
          <dgm:bulletEnabled val="1"/>
        </dgm:presLayoutVars>
      </dgm:prSet>
      <dgm:spPr/>
    </dgm:pt>
    <dgm:pt modelId="{3C965D81-EB39-4D06-9859-8895F4A5E706}" type="pres">
      <dgm:prSet presAssocID="{5658C012-DE0F-4BD0-96AF-E974A6878F16}" presName="quadrant3" presStyleLbl="node1" presStyleIdx="2" presStyleCnt="4">
        <dgm:presLayoutVars>
          <dgm:chMax val="1"/>
          <dgm:bulletEnabled val="1"/>
        </dgm:presLayoutVars>
      </dgm:prSet>
      <dgm:spPr/>
    </dgm:pt>
    <dgm:pt modelId="{EE642849-DB57-493F-A917-297646C533A5}" type="pres">
      <dgm:prSet presAssocID="{5658C012-DE0F-4BD0-96AF-E974A6878F16}" presName="quadrant4" presStyleLbl="node1" presStyleIdx="3" presStyleCnt="4">
        <dgm:presLayoutVars>
          <dgm:chMax val="1"/>
          <dgm:bulletEnabled val="1"/>
        </dgm:presLayoutVars>
      </dgm:prSet>
      <dgm:spPr/>
    </dgm:pt>
    <dgm:pt modelId="{4EAAC340-FB5E-4856-9D28-EF779CEFE808}" type="pres">
      <dgm:prSet presAssocID="{5658C012-DE0F-4BD0-96AF-E974A6878F16}" presName="quadrantPlaceholder" presStyleCnt="0"/>
      <dgm:spPr/>
    </dgm:pt>
    <dgm:pt modelId="{D918398B-B7E7-4A3C-82F4-7EEF283EE7CA}" type="pres">
      <dgm:prSet presAssocID="{5658C012-DE0F-4BD0-96AF-E974A6878F16}" presName="center1" presStyleLbl="fgShp" presStyleIdx="0" presStyleCnt="2" custAng="5232833" custLinFactNeighborX="10857" custLinFactNeighborY="7537"/>
      <dgm:spPr>
        <a:xfrm rot="5232833">
          <a:off x="4455214" y="2751020"/>
          <a:ext cx="979703" cy="851916"/>
        </a:xfrm>
        <a:prstGeom prst="circularArrow">
          <a:avLst/>
        </a:prstGeom>
        <a:solidFill>
          <a:srgbClr val="C0504D">
            <a:tint val="4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27DFA920-2FC9-4FC8-9F40-AE940B1A6FE5}" type="pres">
      <dgm:prSet presAssocID="{5658C012-DE0F-4BD0-96AF-E974A6878F16}" presName="center2" presStyleLbl="fgShp" presStyleIdx="1" presStyleCnt="2" custAng="5400000" custLinFactNeighborX="-3889" custLinFactNeighborY="-33287"/>
      <dgm:spPr>
        <a:xfrm rot="16200000">
          <a:off x="4310747" y="2730894"/>
          <a:ext cx="979703" cy="851916"/>
        </a:xfrm>
        <a:prstGeom prst="circularArrow">
          <a:avLst/>
        </a:prstGeom>
        <a:solidFill>
          <a:srgbClr val="C0504D">
            <a:tint val="4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Lst>
  <dgm:cxnLst>
    <dgm:cxn modelId="{0E729D02-10A9-47A9-BD7F-8C925361FF6C}" type="presOf" srcId="{EE9FDFD8-0FC6-4ED8-8DB9-8566B447FD14}" destId="{5105C2EF-0255-47D3-BC89-E46519BE0D79}" srcOrd="1" destOrd="2" presId="urn:microsoft.com/office/officeart/2005/8/layout/cycle4"/>
    <dgm:cxn modelId="{2F943005-82B4-4858-A1C1-1F721803062D}" type="presOf" srcId="{26D76563-C95D-49A3-9477-D54A8688C07F}" destId="{9E18786D-44A6-4802-9273-51261F095EFB}" srcOrd="0" destOrd="3" presId="urn:microsoft.com/office/officeart/2005/8/layout/cycle4"/>
    <dgm:cxn modelId="{E777DC05-A644-4074-B9CD-A100349D1D02}" type="presOf" srcId="{93FBC70A-4D2D-40E1-B591-70ACA2E4F31E}" destId="{3C965D81-EB39-4D06-9859-8895F4A5E706}" srcOrd="0" destOrd="0" presId="urn:microsoft.com/office/officeart/2005/8/layout/cycle4"/>
    <dgm:cxn modelId="{C9184009-DF1D-4F11-B07A-D66CD0D194F2}" type="presOf" srcId="{58DACEE2-D4C5-44A5-B233-346C06C49ED5}" destId="{A5351B63-12AB-4D67-9E62-6C766AF0732B}" srcOrd="1" destOrd="0" presId="urn:microsoft.com/office/officeart/2005/8/layout/cycle4"/>
    <dgm:cxn modelId="{9A0FA70C-1693-4CEE-9689-58F4362CB3A4}" type="presOf" srcId="{905271B6-600B-4306-B935-50BB918DEEBC}" destId="{1D4D6E80-D8B1-41BA-B37C-0114EF54D531}" srcOrd="0" destOrd="2" presId="urn:microsoft.com/office/officeart/2005/8/layout/cycle4"/>
    <dgm:cxn modelId="{5C491F11-408F-4733-98D8-F1DEAED56678}" type="presOf" srcId="{A545C42C-CCB9-43F5-83C3-8E8C3E725783}" destId="{4D15E1F8-CC80-4D4D-ABE3-03FEFD2ACA60}" srcOrd="1" destOrd="3" presId="urn:microsoft.com/office/officeart/2005/8/layout/cycle4"/>
    <dgm:cxn modelId="{AD6AAB17-DD2D-416A-8E0A-49DFDFEF887D}" srcId="{8A7B822D-35F5-49BB-95BA-120882409CD2}" destId="{33692FD8-3C45-49F2-8147-331BACA0AA0E}" srcOrd="1" destOrd="0" parTransId="{F9EAECA0-8ADE-4AE7-AB6F-27C279FF4146}" sibTransId="{8D32E701-E92E-4D1A-8A05-2B0DAC89256E}"/>
    <dgm:cxn modelId="{97F6F01C-EE06-4AD4-8424-21A079C826FA}" type="presOf" srcId="{CCD9AABE-3CAA-4131-94E4-15F47A55575C}" destId="{FF04D983-B379-4906-ADCA-AE241F41ECAD}" srcOrd="0" destOrd="1" presId="urn:microsoft.com/office/officeart/2005/8/layout/cycle4"/>
    <dgm:cxn modelId="{12B64C1D-9AFE-49FB-9F70-591B6365AB66}" type="presOf" srcId="{03DA4149-56C8-4C42-9478-336C527A4314}" destId="{5105C2EF-0255-47D3-BC89-E46519BE0D79}" srcOrd="1" destOrd="6" presId="urn:microsoft.com/office/officeart/2005/8/layout/cycle4"/>
    <dgm:cxn modelId="{32D4581E-4674-4C5D-A056-388CA7E060D5}" type="presOf" srcId="{FEC7CA3E-9076-4C78-A11E-2A055042DA94}" destId="{1D4D6E80-D8B1-41BA-B37C-0114EF54D531}" srcOrd="0" destOrd="0" presId="urn:microsoft.com/office/officeart/2005/8/layout/cycle4"/>
    <dgm:cxn modelId="{75B0FD1F-1F24-4F3D-9F4D-CE9FA8736CEA}" type="presOf" srcId="{58DACEE2-D4C5-44A5-B233-346C06C49ED5}" destId="{9E18786D-44A6-4802-9273-51261F095EFB}" srcOrd="0" destOrd="0" presId="urn:microsoft.com/office/officeart/2005/8/layout/cycle4"/>
    <dgm:cxn modelId="{8D249C21-51AC-4B36-AF84-20CDD769E503}" type="presOf" srcId="{C60F8A7F-37EA-4415-9162-EACAF6E12F4D}" destId="{A5351B63-12AB-4D67-9E62-6C766AF0732B}" srcOrd="1" destOrd="1" presId="urn:microsoft.com/office/officeart/2005/8/layout/cycle4"/>
    <dgm:cxn modelId="{ED292724-1E60-4224-AD7A-BDF6F092C554}" type="presOf" srcId="{86985D6B-0A77-4477-8332-788E8B7292CF}" destId="{98BF67CA-027C-429A-9780-802AA05106F6}" srcOrd="0" destOrd="2" presId="urn:microsoft.com/office/officeart/2005/8/layout/cycle4"/>
    <dgm:cxn modelId="{412BB325-5CA2-408F-A7E3-5F4ECEA0ACF3}" srcId="{5658C012-DE0F-4BD0-96AF-E974A6878F16}" destId="{87016FA2-703A-4937-9D8D-33EDE0B180AA}" srcOrd="3" destOrd="0" parTransId="{78559D21-B075-4191-B33D-9D5D25A68BD4}" sibTransId="{EB20D894-01B4-43EF-8D83-9475332FEDDC}"/>
    <dgm:cxn modelId="{E30F2226-24FB-4F48-9143-ECEAD47C79EA}" srcId="{93FBC70A-4D2D-40E1-B591-70ACA2E4F31E}" destId="{800CEFA4-415E-4CF0-91FF-8E2D06D452A3}" srcOrd="0" destOrd="0" parTransId="{90121E08-4A7B-4CFA-9B70-9DB8EC240977}" sibTransId="{727E789A-2A64-43DD-AEDF-BADAF7F7716F}"/>
    <dgm:cxn modelId="{37550E27-B7B9-4163-BF34-D9F93A399B85}" type="presOf" srcId="{33692FD8-3C45-49F2-8147-331BACA0AA0E}" destId="{CBF4EDFB-F3A4-45EC-B0AE-15D674352E1A}" srcOrd="1" destOrd="1" presId="urn:microsoft.com/office/officeart/2005/8/layout/cycle4"/>
    <dgm:cxn modelId="{3A99D527-E489-40F1-9589-F038748A5DDA}" type="presOf" srcId="{C60F8A7F-37EA-4415-9162-EACAF6E12F4D}" destId="{9E18786D-44A6-4802-9273-51261F095EFB}" srcOrd="0" destOrd="1" presId="urn:microsoft.com/office/officeart/2005/8/layout/cycle4"/>
    <dgm:cxn modelId="{DD8CE02C-E8DE-473D-B556-201E49FB87F8}" srcId="{8A7B822D-35F5-49BB-95BA-120882409CD2}" destId="{F3CA31D6-CFCD-4170-90C2-FED0A8015F37}" srcOrd="3" destOrd="0" parTransId="{AA7551EC-0E20-4B86-ABC1-221534280A13}" sibTransId="{C32D9CC7-B8C9-4ECB-BE63-FFD142B57494}"/>
    <dgm:cxn modelId="{485F2A2D-1535-4618-97B0-B7B999CC4E18}" type="presOf" srcId="{57F54005-4368-480B-9660-45F68FEF852A}" destId="{A5351B63-12AB-4D67-9E62-6C766AF0732B}" srcOrd="1" destOrd="4" presId="urn:microsoft.com/office/officeart/2005/8/layout/cycle4"/>
    <dgm:cxn modelId="{3B48CC2E-C26D-437F-B5F2-06BFDC0D22C2}" type="presOf" srcId="{FEC7CA3E-9076-4C78-A11E-2A055042DA94}" destId="{CBF4EDFB-F3A4-45EC-B0AE-15D674352E1A}" srcOrd="1" destOrd="0" presId="urn:microsoft.com/office/officeart/2005/8/layout/cycle4"/>
    <dgm:cxn modelId="{C5D03F31-2ED7-4A3A-A3D1-730F24778DFB}" type="presOf" srcId="{A545C42C-CCB9-43F5-83C3-8E8C3E725783}" destId="{98BF67CA-027C-429A-9780-802AA05106F6}" srcOrd="0" destOrd="3" presId="urn:microsoft.com/office/officeart/2005/8/layout/cycle4"/>
    <dgm:cxn modelId="{51870532-65B6-41E7-B2B7-4142D33BE158}" srcId="{87016FA2-703A-4937-9D8D-33EDE0B180AA}" destId="{C60F8A7F-37EA-4415-9162-EACAF6E12F4D}" srcOrd="1" destOrd="0" parTransId="{CDC46ECC-EBB7-4C36-92E0-48C6B2D2CA4D}" sibTransId="{32F34386-9217-4A40-B5CC-A9D92F834CC7}"/>
    <dgm:cxn modelId="{C7885D32-B4AE-4FBA-B8D0-CCE16DC1A926}" type="presOf" srcId="{33692FD8-3C45-49F2-8147-331BACA0AA0E}" destId="{1D4D6E80-D8B1-41BA-B37C-0114EF54D531}" srcOrd="0" destOrd="1" presId="urn:microsoft.com/office/officeart/2005/8/layout/cycle4"/>
    <dgm:cxn modelId="{E729CE33-97F1-46D0-A86C-14FF5D82CE3C}" type="presOf" srcId="{57F54005-4368-480B-9660-45F68FEF852A}" destId="{9E18786D-44A6-4802-9273-51261F095EFB}" srcOrd="0" destOrd="4" presId="urn:microsoft.com/office/officeart/2005/8/layout/cycle4"/>
    <dgm:cxn modelId="{43047D35-C5ED-4420-BD55-A1DA4196083E}" type="presOf" srcId="{8A7B822D-35F5-49BB-95BA-120882409CD2}" destId="{F24AA8B5-5218-4C65-9C56-ADE118125D89}" srcOrd="0" destOrd="0" presId="urn:microsoft.com/office/officeart/2005/8/layout/cycle4"/>
    <dgm:cxn modelId="{2DEB103F-BEC0-45DD-B66B-253AE3450CAE}" type="presOf" srcId="{A3E55D6F-7C6C-4EFF-83A1-96C8208CDB7D}" destId="{FF04D983-B379-4906-ADCA-AE241F41ECAD}" srcOrd="0" destOrd="4" presId="urn:microsoft.com/office/officeart/2005/8/layout/cycle4"/>
    <dgm:cxn modelId="{3EB37140-DAD5-46F7-9DA9-CF240161276D}" type="presOf" srcId="{F3CA31D6-CFCD-4170-90C2-FED0A8015F37}" destId="{CBF4EDFB-F3A4-45EC-B0AE-15D674352E1A}" srcOrd="1" destOrd="3" presId="urn:microsoft.com/office/officeart/2005/8/layout/cycle4"/>
    <dgm:cxn modelId="{02EB7845-E972-4C83-825A-79754D4BE628}" type="presOf" srcId="{07EB3407-EE1F-4A0D-99CB-EF3C6E590152}" destId="{A1F21B68-0DA8-4FDD-8E2D-193F4E2F5881}" srcOrd="0" destOrd="0" presId="urn:microsoft.com/office/officeart/2005/8/layout/cycle4"/>
    <dgm:cxn modelId="{6A0E2446-5E3F-4A77-A9D8-594BFB98658C}" srcId="{5658C012-DE0F-4BD0-96AF-E974A6878F16}" destId="{93FBC70A-4D2D-40E1-B591-70ACA2E4F31E}" srcOrd="2" destOrd="0" parTransId="{D2381936-9962-4305-AF42-D50CBF92AC16}" sibTransId="{2D20B656-91E3-42BF-A127-E613B01B9DE4}"/>
    <dgm:cxn modelId="{16A09C4D-8079-43E9-8770-168DE024C408}" type="presOf" srcId="{4C1E98E0-549A-4A19-924B-DBCFF6D578D5}" destId="{A5351B63-12AB-4D67-9E62-6C766AF0732B}" srcOrd="1" destOrd="5" presId="urn:microsoft.com/office/officeart/2005/8/layout/cycle4"/>
    <dgm:cxn modelId="{7400514F-B445-4625-905F-1497B6C75C11}" type="presOf" srcId="{CCD9AABE-3CAA-4131-94E4-15F47A55575C}" destId="{5105C2EF-0255-47D3-BC89-E46519BE0D79}" srcOrd="1" destOrd="1" presId="urn:microsoft.com/office/officeart/2005/8/layout/cycle4"/>
    <dgm:cxn modelId="{06DAF053-69AD-4D35-9612-C453CDE2AFEB}" type="presOf" srcId="{229CCC0C-5647-44A9-A1BC-BB3B3DEF8B45}" destId="{FF04D983-B379-4906-ADCA-AE241F41ECAD}" srcOrd="0" destOrd="5" presId="urn:microsoft.com/office/officeart/2005/8/layout/cycle4"/>
    <dgm:cxn modelId="{D76DF855-0CE4-46B0-A599-3E1BFB9D2D11}" srcId="{8A7B822D-35F5-49BB-95BA-120882409CD2}" destId="{905271B6-600B-4306-B935-50BB918DEEBC}" srcOrd="2" destOrd="0" parTransId="{902923B3-EB6D-45D8-8223-3690CA169DCF}" sibTransId="{06D1010B-423A-4837-A028-A773360C2DA5}"/>
    <dgm:cxn modelId="{2715CE56-045A-47FF-9FA3-E14B45F9594A}" srcId="{07EB3407-EE1F-4A0D-99CB-EF3C6E590152}" destId="{03DA4149-56C8-4C42-9478-336C527A4314}" srcOrd="6" destOrd="0" parTransId="{81D95465-27F7-453B-86B5-CB62972E093E}" sibTransId="{043BEA54-48F1-4DF4-8601-82F1CF3DA46C}"/>
    <dgm:cxn modelId="{88FA445A-B7C8-4DAF-B8F5-B20BB4DD9BCD}" type="presOf" srcId="{86985D6B-0A77-4477-8332-788E8B7292CF}" destId="{4D15E1F8-CC80-4D4D-ABE3-03FEFD2ACA60}" srcOrd="1" destOrd="2" presId="urn:microsoft.com/office/officeart/2005/8/layout/cycle4"/>
    <dgm:cxn modelId="{9D8DB05B-CF3B-4CC7-8606-E5B50DA2251D}" type="presOf" srcId="{800CEFA4-415E-4CF0-91FF-8E2D06D452A3}" destId="{4D15E1F8-CC80-4D4D-ABE3-03FEFD2ACA60}" srcOrd="1" destOrd="0" presId="urn:microsoft.com/office/officeart/2005/8/layout/cycle4"/>
    <dgm:cxn modelId="{4F1CC265-B204-4133-8B5C-D6224F3CB1FD}" type="presOf" srcId="{628696D4-623D-457E-94DD-E2A79905D271}" destId="{4D15E1F8-CC80-4D4D-ABE3-03FEFD2ACA60}" srcOrd="1" destOrd="1" presId="urn:microsoft.com/office/officeart/2005/8/layout/cycle4"/>
    <dgm:cxn modelId="{80A91268-35D9-4E55-B57D-E3F87255B195}" srcId="{87016FA2-703A-4937-9D8D-33EDE0B180AA}" destId="{4C1E98E0-549A-4A19-924B-DBCFF6D578D5}" srcOrd="5" destOrd="0" parTransId="{809FCCD5-048F-4E4A-8FB2-2A1C0ED4A74D}" sibTransId="{4BE79E58-CC8B-4D96-9D4D-6E07517330FF}"/>
    <dgm:cxn modelId="{EC096669-F561-497F-AB8F-C2FD150AA1D6}" type="presOf" srcId="{87016FA2-703A-4937-9D8D-33EDE0B180AA}" destId="{EE642849-DB57-493F-A917-297646C533A5}" srcOrd="0" destOrd="0" presId="urn:microsoft.com/office/officeart/2005/8/layout/cycle4"/>
    <dgm:cxn modelId="{69F7216D-64B6-45C1-90F4-B69CB08B3335}" type="presOf" srcId="{4C1E98E0-549A-4A19-924B-DBCFF6D578D5}" destId="{9E18786D-44A6-4802-9273-51261F095EFB}" srcOrd="0" destOrd="5" presId="urn:microsoft.com/office/officeart/2005/8/layout/cycle4"/>
    <dgm:cxn modelId="{1439257E-4284-4FA7-AFDC-E2F4085CB565}" srcId="{87016FA2-703A-4937-9D8D-33EDE0B180AA}" destId="{26D76563-C95D-49A3-9477-D54A8688C07F}" srcOrd="3" destOrd="0" parTransId="{C1CDADE3-11A2-436F-945A-9CC7FBD3B6BD}" sibTransId="{24AD8394-A01A-4C70-8A10-29622E284BA2}"/>
    <dgm:cxn modelId="{A32C397E-6BEC-49B0-8399-F557992AA4DE}" srcId="{8A7B822D-35F5-49BB-95BA-120882409CD2}" destId="{FEC7CA3E-9076-4C78-A11E-2A055042DA94}" srcOrd="0" destOrd="0" parTransId="{6C66327D-7375-4218-B4F1-A1F8D955574A}" sibTransId="{FDFAF49D-E854-444C-B4AB-1FD58CD2ED76}"/>
    <dgm:cxn modelId="{F8EF1881-189D-4A02-BEDB-21B0835FD299}" type="presOf" srcId="{B18BF671-8F1E-42CE-8C46-A6F67A2EC87B}" destId="{5105C2EF-0255-47D3-BC89-E46519BE0D79}" srcOrd="1" destOrd="0" presId="urn:microsoft.com/office/officeart/2005/8/layout/cycle4"/>
    <dgm:cxn modelId="{4BB66D86-BF7A-4DB8-9FC8-6CBE87FEDD02}" type="presOf" srcId="{628696D4-623D-457E-94DD-E2A79905D271}" destId="{98BF67CA-027C-429A-9780-802AA05106F6}" srcOrd="0" destOrd="1" presId="urn:microsoft.com/office/officeart/2005/8/layout/cycle4"/>
    <dgm:cxn modelId="{27C03E88-56BF-4EBE-95C9-FCCE7BD62ECB}" srcId="{07EB3407-EE1F-4A0D-99CB-EF3C6E590152}" destId="{CCD9AABE-3CAA-4131-94E4-15F47A55575C}" srcOrd="1" destOrd="0" parTransId="{DC561D04-2644-4B19-B6A8-8F56DA48EDBE}" sibTransId="{A0BB3C46-9519-45F4-B90C-E1FDE2948860}"/>
    <dgm:cxn modelId="{F575A090-96D3-40C6-A563-8FA8D6EF53FF}" srcId="{87016FA2-703A-4937-9D8D-33EDE0B180AA}" destId="{58DACEE2-D4C5-44A5-B233-346C06C49ED5}" srcOrd="0" destOrd="0" parTransId="{F4737A00-D79B-404A-ABD0-526C0249B794}" sibTransId="{BC6EC4E0-B9A3-4675-9D36-D45C548F2D44}"/>
    <dgm:cxn modelId="{E6F78194-22C2-4131-A609-07154D35BAF0}" type="presOf" srcId="{905271B6-600B-4306-B935-50BB918DEEBC}" destId="{CBF4EDFB-F3A4-45EC-B0AE-15D674352E1A}" srcOrd="1" destOrd="2" presId="urn:microsoft.com/office/officeart/2005/8/layout/cycle4"/>
    <dgm:cxn modelId="{9350CE95-7E65-4560-92DC-4B3D3B570BEF}" srcId="{07EB3407-EE1F-4A0D-99CB-EF3C6E590152}" destId="{EE9FDFD8-0FC6-4ED8-8DB9-8566B447FD14}" srcOrd="2" destOrd="0" parTransId="{933F6CE2-814E-4EC7-BFDE-EBD42AF653E0}" sibTransId="{4DD4B6C3-7837-4437-B7E0-D5B253DEF87E}"/>
    <dgm:cxn modelId="{18F17396-33FD-41C2-8D73-17B0501C5AEF}" type="presOf" srcId="{AB0D4D32-DDA2-46A5-BA25-7A02B29DD764}" destId="{FF04D983-B379-4906-ADCA-AE241F41ECAD}" srcOrd="0" destOrd="3" presId="urn:microsoft.com/office/officeart/2005/8/layout/cycle4"/>
    <dgm:cxn modelId="{D77BD098-6A75-48DC-B884-FFFD627E0D91}" srcId="{87016FA2-703A-4937-9D8D-33EDE0B180AA}" destId="{57F54005-4368-480B-9660-45F68FEF852A}" srcOrd="4" destOrd="0" parTransId="{18112857-4A5E-43F8-8FE8-1B7EC57C04F1}" sibTransId="{EB80C013-E2AA-41CC-99A6-50A2E0E5ACB3}"/>
    <dgm:cxn modelId="{6DC6019C-B3BC-43F9-AA02-FAC623EFF0D6}" srcId="{07EB3407-EE1F-4A0D-99CB-EF3C6E590152}" destId="{229CCC0C-5647-44A9-A1BC-BB3B3DEF8B45}" srcOrd="5" destOrd="0" parTransId="{3A49F3F0-6C37-4458-919E-7BA6211F033A}" sibTransId="{C194CEDC-BE88-45DB-8627-6486812FECF5}"/>
    <dgm:cxn modelId="{8AA8D3A0-610A-4CBE-8EC6-F8180C7D52E9}" srcId="{93FBC70A-4D2D-40E1-B591-70ACA2E4F31E}" destId="{86985D6B-0A77-4477-8332-788E8B7292CF}" srcOrd="2" destOrd="0" parTransId="{7B3354C2-6AE3-453B-A81F-D34F51E1993C}" sibTransId="{5A7C5288-3E05-4432-92EC-B96C4E6A4A45}"/>
    <dgm:cxn modelId="{C83201A8-1F02-40FC-BA07-73CF5BDD7764}" type="presOf" srcId="{DE8167F9-23E0-410F-BB0C-D2890D8A9AF6}" destId="{A5351B63-12AB-4D67-9E62-6C766AF0732B}" srcOrd="1" destOrd="2" presId="urn:microsoft.com/office/officeart/2005/8/layout/cycle4"/>
    <dgm:cxn modelId="{F02EE9AB-8991-4C5A-91B0-C60AE5155DDC}" type="presOf" srcId="{AB0D4D32-DDA2-46A5-BA25-7A02B29DD764}" destId="{5105C2EF-0255-47D3-BC89-E46519BE0D79}" srcOrd="1" destOrd="3" presId="urn:microsoft.com/office/officeart/2005/8/layout/cycle4"/>
    <dgm:cxn modelId="{F0FBA3B1-FB42-4768-AA92-5A5B4FC0EEA2}" srcId="{5658C012-DE0F-4BD0-96AF-E974A6878F16}" destId="{8A7B822D-35F5-49BB-95BA-120882409CD2}" srcOrd="1" destOrd="0" parTransId="{18F6BB73-9EF8-42AF-A581-D364E8C48A2A}" sibTransId="{7CCC017E-3AB5-4097-B4AF-BF720F5E9045}"/>
    <dgm:cxn modelId="{4B4CB4B3-2F12-4FB0-95F4-13C84A3BA8B0}" type="presOf" srcId="{5658C012-DE0F-4BD0-96AF-E974A6878F16}" destId="{5E675A73-8DDB-4E04-B0BF-72CE6E6DA8DC}" srcOrd="0" destOrd="0" presId="urn:microsoft.com/office/officeart/2005/8/layout/cycle4"/>
    <dgm:cxn modelId="{0936B3BA-8E8C-4354-80E4-80F369664F68}" type="presOf" srcId="{A3E55D6F-7C6C-4EFF-83A1-96C8208CDB7D}" destId="{5105C2EF-0255-47D3-BC89-E46519BE0D79}" srcOrd="1" destOrd="4" presId="urn:microsoft.com/office/officeart/2005/8/layout/cycle4"/>
    <dgm:cxn modelId="{B898BBC5-B571-4469-82B1-B5D3648BEDDD}" type="presOf" srcId="{F3CA31D6-CFCD-4170-90C2-FED0A8015F37}" destId="{1D4D6E80-D8B1-41BA-B37C-0114EF54D531}" srcOrd="0" destOrd="3" presId="urn:microsoft.com/office/officeart/2005/8/layout/cycle4"/>
    <dgm:cxn modelId="{7C61E4CB-9898-4C90-BADF-BECE4DF5A882}" type="presOf" srcId="{EE9FDFD8-0FC6-4ED8-8DB9-8566B447FD14}" destId="{FF04D983-B379-4906-ADCA-AE241F41ECAD}" srcOrd="0" destOrd="2" presId="urn:microsoft.com/office/officeart/2005/8/layout/cycle4"/>
    <dgm:cxn modelId="{4DAAE1CE-7ED1-4561-81C5-8706E29C38EE}" srcId="{07EB3407-EE1F-4A0D-99CB-EF3C6E590152}" destId="{B18BF671-8F1E-42CE-8C46-A6F67A2EC87B}" srcOrd="0" destOrd="0" parTransId="{BC9A163E-F900-4DA8-82E7-F4AD2EF53258}" sibTransId="{8104700A-4269-419D-9E22-C0B9E6F76F80}"/>
    <dgm:cxn modelId="{D344D9D4-34D2-4F3A-8521-1BB98840C113}" srcId="{87016FA2-703A-4937-9D8D-33EDE0B180AA}" destId="{DE8167F9-23E0-410F-BB0C-D2890D8A9AF6}" srcOrd="2" destOrd="0" parTransId="{D703804E-A2F7-4FB0-838E-94CA830B9D01}" sibTransId="{67BD5CDE-CD01-49F8-AE23-2F43F9D2D259}"/>
    <dgm:cxn modelId="{CD0739D5-6402-4FAA-BC1B-66AEED3736D7}" type="presOf" srcId="{229CCC0C-5647-44A9-A1BC-BB3B3DEF8B45}" destId="{5105C2EF-0255-47D3-BC89-E46519BE0D79}" srcOrd="1" destOrd="5" presId="urn:microsoft.com/office/officeart/2005/8/layout/cycle4"/>
    <dgm:cxn modelId="{E4D6BCD7-7086-4DC2-B4AF-E2FE9977B61E}" type="presOf" srcId="{26D76563-C95D-49A3-9477-D54A8688C07F}" destId="{A5351B63-12AB-4D67-9E62-6C766AF0732B}" srcOrd="1" destOrd="3" presId="urn:microsoft.com/office/officeart/2005/8/layout/cycle4"/>
    <dgm:cxn modelId="{9C0AC7D8-DD49-4839-B22E-5D1EC4995C00}" type="presOf" srcId="{DE8167F9-23E0-410F-BB0C-D2890D8A9AF6}" destId="{9E18786D-44A6-4802-9273-51261F095EFB}" srcOrd="0" destOrd="2" presId="urn:microsoft.com/office/officeart/2005/8/layout/cycle4"/>
    <dgm:cxn modelId="{C5AC16DB-C383-4358-BBD7-9729B162833B}" srcId="{93FBC70A-4D2D-40E1-B591-70ACA2E4F31E}" destId="{A545C42C-CCB9-43F5-83C3-8E8C3E725783}" srcOrd="3" destOrd="0" parTransId="{F85AC3F1-28D2-4BA1-A642-470C677C7EF0}" sibTransId="{F3328704-3109-441B-ACEB-73113DBDA4A3}"/>
    <dgm:cxn modelId="{FE4B30DC-6563-4D9A-83C1-C8A7A51CF27C}" srcId="{5658C012-DE0F-4BD0-96AF-E974A6878F16}" destId="{07EB3407-EE1F-4A0D-99CB-EF3C6E590152}" srcOrd="0" destOrd="0" parTransId="{C37994A3-C21C-4799-BC96-31F1C718AA6A}" sibTransId="{11DF55BA-C225-4576-BC8E-9E7991BF4070}"/>
    <dgm:cxn modelId="{D9D577DE-91E3-4073-9F35-753F4BBA7F9D}" srcId="{07EB3407-EE1F-4A0D-99CB-EF3C6E590152}" destId="{A3E55D6F-7C6C-4EFF-83A1-96C8208CDB7D}" srcOrd="4" destOrd="0" parTransId="{BAA4756D-2785-4E36-8560-AD894B8CCFB0}" sibTransId="{6D819C1E-14CF-48EE-AA26-B0D4A9D05EC2}"/>
    <dgm:cxn modelId="{BE1536E6-5922-4ED9-96AE-947481FE6CF5}" type="presOf" srcId="{B18BF671-8F1E-42CE-8C46-A6F67A2EC87B}" destId="{FF04D983-B379-4906-ADCA-AE241F41ECAD}" srcOrd="0" destOrd="0" presId="urn:microsoft.com/office/officeart/2005/8/layout/cycle4"/>
    <dgm:cxn modelId="{366F63F2-6B37-4A3E-8190-20DE24939ECF}" srcId="{93FBC70A-4D2D-40E1-B591-70ACA2E4F31E}" destId="{628696D4-623D-457E-94DD-E2A79905D271}" srcOrd="1" destOrd="0" parTransId="{0884A89E-3F4D-420A-87D9-DD81F9EC7927}" sibTransId="{E36A329D-C528-4CEE-9CF5-19EF200DF515}"/>
    <dgm:cxn modelId="{4D2CB6F5-2B03-47D9-A877-0D04556F3307}" type="presOf" srcId="{800CEFA4-415E-4CF0-91FF-8E2D06D452A3}" destId="{98BF67CA-027C-429A-9780-802AA05106F6}" srcOrd="0" destOrd="0" presId="urn:microsoft.com/office/officeart/2005/8/layout/cycle4"/>
    <dgm:cxn modelId="{8B3EE3F7-699B-477E-9DC4-F060F7DDB443}" type="presOf" srcId="{03DA4149-56C8-4C42-9478-336C527A4314}" destId="{FF04D983-B379-4906-ADCA-AE241F41ECAD}" srcOrd="0" destOrd="6" presId="urn:microsoft.com/office/officeart/2005/8/layout/cycle4"/>
    <dgm:cxn modelId="{A902E2FE-5F38-4E3E-8397-31EAF3E72E2B}" srcId="{07EB3407-EE1F-4A0D-99CB-EF3C6E590152}" destId="{AB0D4D32-DDA2-46A5-BA25-7A02B29DD764}" srcOrd="3" destOrd="0" parTransId="{373D0584-993C-425A-B3E8-23AB21D69AB6}" sibTransId="{CB7202CD-8647-4B50-909C-6D9E49E29526}"/>
    <dgm:cxn modelId="{18DA550E-E843-4762-A1DD-7ED0C2652772}" type="presParOf" srcId="{5E675A73-8DDB-4E04-B0BF-72CE6E6DA8DC}" destId="{1FE7D78F-FEDB-4B8E-AE98-576B10B6BFB8}" srcOrd="0" destOrd="0" presId="urn:microsoft.com/office/officeart/2005/8/layout/cycle4"/>
    <dgm:cxn modelId="{DF864CD2-C753-467A-B211-0A8FC7F45B12}" type="presParOf" srcId="{1FE7D78F-FEDB-4B8E-AE98-576B10B6BFB8}" destId="{6A476C86-4261-477C-A77C-1BE84E9E486F}" srcOrd="0" destOrd="0" presId="urn:microsoft.com/office/officeart/2005/8/layout/cycle4"/>
    <dgm:cxn modelId="{1D1427B7-CCE0-4C68-9687-59EBC951E47B}" type="presParOf" srcId="{6A476C86-4261-477C-A77C-1BE84E9E486F}" destId="{FF04D983-B379-4906-ADCA-AE241F41ECAD}" srcOrd="0" destOrd="0" presId="urn:microsoft.com/office/officeart/2005/8/layout/cycle4"/>
    <dgm:cxn modelId="{334AC7D1-1B08-425D-A1BF-E3F807D2C59A}" type="presParOf" srcId="{6A476C86-4261-477C-A77C-1BE84E9E486F}" destId="{5105C2EF-0255-47D3-BC89-E46519BE0D79}" srcOrd="1" destOrd="0" presId="urn:microsoft.com/office/officeart/2005/8/layout/cycle4"/>
    <dgm:cxn modelId="{5336CBED-767D-4621-A4D1-60CE9F01C875}" type="presParOf" srcId="{1FE7D78F-FEDB-4B8E-AE98-576B10B6BFB8}" destId="{58CB6124-7F9D-46AC-ACC1-1A74FD22D3A7}" srcOrd="1" destOrd="0" presId="urn:microsoft.com/office/officeart/2005/8/layout/cycle4"/>
    <dgm:cxn modelId="{3FE4B8CA-26ED-4276-A7FE-787BCA840752}" type="presParOf" srcId="{58CB6124-7F9D-46AC-ACC1-1A74FD22D3A7}" destId="{1D4D6E80-D8B1-41BA-B37C-0114EF54D531}" srcOrd="0" destOrd="0" presId="urn:microsoft.com/office/officeart/2005/8/layout/cycle4"/>
    <dgm:cxn modelId="{F882E8BC-70C1-4F07-B137-D210A1584C67}" type="presParOf" srcId="{58CB6124-7F9D-46AC-ACC1-1A74FD22D3A7}" destId="{CBF4EDFB-F3A4-45EC-B0AE-15D674352E1A}" srcOrd="1" destOrd="0" presId="urn:microsoft.com/office/officeart/2005/8/layout/cycle4"/>
    <dgm:cxn modelId="{4D9CF377-25D7-4270-A724-3647014FDE69}" type="presParOf" srcId="{1FE7D78F-FEDB-4B8E-AE98-576B10B6BFB8}" destId="{1ED066DC-06D7-4E40-8074-5AA0AA53F7DC}" srcOrd="2" destOrd="0" presId="urn:microsoft.com/office/officeart/2005/8/layout/cycle4"/>
    <dgm:cxn modelId="{CD5B2863-88D1-4EF6-A41A-D5B888F243B6}" type="presParOf" srcId="{1ED066DC-06D7-4E40-8074-5AA0AA53F7DC}" destId="{98BF67CA-027C-429A-9780-802AA05106F6}" srcOrd="0" destOrd="0" presId="urn:microsoft.com/office/officeart/2005/8/layout/cycle4"/>
    <dgm:cxn modelId="{7396D40D-A76D-4EAC-810C-23A90F1B4E09}" type="presParOf" srcId="{1ED066DC-06D7-4E40-8074-5AA0AA53F7DC}" destId="{4D15E1F8-CC80-4D4D-ABE3-03FEFD2ACA60}" srcOrd="1" destOrd="0" presId="urn:microsoft.com/office/officeart/2005/8/layout/cycle4"/>
    <dgm:cxn modelId="{0B511EC0-A970-4A2E-9E6E-5A85BD996F38}" type="presParOf" srcId="{1FE7D78F-FEDB-4B8E-AE98-576B10B6BFB8}" destId="{8C9C5BDF-977C-4F6E-8C41-5E2A10001914}" srcOrd="3" destOrd="0" presId="urn:microsoft.com/office/officeart/2005/8/layout/cycle4"/>
    <dgm:cxn modelId="{04D3E518-FD00-4485-A380-A87314CE1A55}" type="presParOf" srcId="{8C9C5BDF-977C-4F6E-8C41-5E2A10001914}" destId="{9E18786D-44A6-4802-9273-51261F095EFB}" srcOrd="0" destOrd="0" presId="urn:microsoft.com/office/officeart/2005/8/layout/cycle4"/>
    <dgm:cxn modelId="{5CF71539-C41C-4ED2-8B2B-DC8467F75D5C}" type="presParOf" srcId="{8C9C5BDF-977C-4F6E-8C41-5E2A10001914}" destId="{A5351B63-12AB-4D67-9E62-6C766AF0732B}" srcOrd="1" destOrd="0" presId="urn:microsoft.com/office/officeart/2005/8/layout/cycle4"/>
    <dgm:cxn modelId="{2B1E04C5-902A-4459-BBE8-D12388D290F0}" type="presParOf" srcId="{1FE7D78F-FEDB-4B8E-AE98-576B10B6BFB8}" destId="{14F52E1A-6603-4D3A-B473-7BF3047C52E9}" srcOrd="4" destOrd="0" presId="urn:microsoft.com/office/officeart/2005/8/layout/cycle4"/>
    <dgm:cxn modelId="{A181B673-722F-4B75-882B-757BF4238724}" type="presParOf" srcId="{5E675A73-8DDB-4E04-B0BF-72CE6E6DA8DC}" destId="{011F83A0-5296-4343-8A66-89BA16B60034}" srcOrd="1" destOrd="0" presId="urn:microsoft.com/office/officeart/2005/8/layout/cycle4"/>
    <dgm:cxn modelId="{7ABD89D0-8D36-4148-89ED-EC069D7CCE46}" type="presParOf" srcId="{011F83A0-5296-4343-8A66-89BA16B60034}" destId="{A1F21B68-0DA8-4FDD-8E2D-193F4E2F5881}" srcOrd="0" destOrd="0" presId="urn:microsoft.com/office/officeart/2005/8/layout/cycle4"/>
    <dgm:cxn modelId="{FFA78158-A144-4B0B-BE9E-A84AA939C993}" type="presParOf" srcId="{011F83A0-5296-4343-8A66-89BA16B60034}" destId="{F24AA8B5-5218-4C65-9C56-ADE118125D89}" srcOrd="1" destOrd="0" presId="urn:microsoft.com/office/officeart/2005/8/layout/cycle4"/>
    <dgm:cxn modelId="{AC2FD96D-ACD6-4372-97B4-0394C5397B2C}" type="presParOf" srcId="{011F83A0-5296-4343-8A66-89BA16B60034}" destId="{3C965D81-EB39-4D06-9859-8895F4A5E706}" srcOrd="2" destOrd="0" presId="urn:microsoft.com/office/officeart/2005/8/layout/cycle4"/>
    <dgm:cxn modelId="{E2CC9A25-6D70-459C-9265-FE4884D31948}" type="presParOf" srcId="{011F83A0-5296-4343-8A66-89BA16B60034}" destId="{EE642849-DB57-493F-A917-297646C533A5}" srcOrd="3" destOrd="0" presId="urn:microsoft.com/office/officeart/2005/8/layout/cycle4"/>
    <dgm:cxn modelId="{ECC44A3E-3430-4DCA-98A7-DF56B89D94CF}" type="presParOf" srcId="{011F83A0-5296-4343-8A66-89BA16B60034}" destId="{4EAAC340-FB5E-4856-9D28-EF779CEFE808}" srcOrd="4" destOrd="0" presId="urn:microsoft.com/office/officeart/2005/8/layout/cycle4"/>
    <dgm:cxn modelId="{82095E21-83F6-4AFC-991E-9694069A8E0B}" type="presParOf" srcId="{5E675A73-8DDB-4E04-B0BF-72CE6E6DA8DC}" destId="{D918398B-B7E7-4A3C-82F4-7EEF283EE7CA}" srcOrd="2" destOrd="0" presId="urn:microsoft.com/office/officeart/2005/8/layout/cycle4"/>
    <dgm:cxn modelId="{7DA467AF-9ECE-45AC-9777-BC71504DD48B}" type="presParOf" srcId="{5E675A73-8DDB-4E04-B0BF-72CE6E6DA8DC}" destId="{27DFA920-2FC9-4FC8-9F40-AE940B1A6FE5}"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9055B2-BC1F-45A2-BE01-40D96FF5C52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6DEDD82-2BEE-4116-A50C-982DCEEC9715}">
      <dgm:prSet/>
      <dgm:spPr/>
      <dgm:t>
        <a:bodyPr/>
        <a:lstStyle/>
        <a:p>
          <a:r>
            <a:rPr lang="en-US"/>
            <a:t>Assess understanding of illness/disease</a:t>
          </a:r>
        </a:p>
      </dgm:t>
    </dgm:pt>
    <dgm:pt modelId="{CF4A814C-8795-4AE3-97D6-B57DC2F2A72D}" type="parTrans" cxnId="{E03F5D01-6EB5-462B-938B-620E75E79D57}">
      <dgm:prSet/>
      <dgm:spPr/>
      <dgm:t>
        <a:bodyPr/>
        <a:lstStyle/>
        <a:p>
          <a:endParaRPr lang="en-US"/>
        </a:p>
      </dgm:t>
    </dgm:pt>
    <dgm:pt modelId="{BE74DC87-EF75-44D7-A3BB-A958393F302E}" type="sibTrans" cxnId="{E03F5D01-6EB5-462B-938B-620E75E79D57}">
      <dgm:prSet/>
      <dgm:spPr/>
      <dgm:t>
        <a:bodyPr/>
        <a:lstStyle/>
        <a:p>
          <a:endParaRPr lang="en-US"/>
        </a:p>
      </dgm:t>
    </dgm:pt>
    <dgm:pt modelId="{EBF2CDBA-7CF8-43A5-AEAD-018852657A37}">
      <dgm:prSet/>
      <dgm:spPr/>
      <dgm:t>
        <a:bodyPr/>
        <a:lstStyle/>
        <a:p>
          <a:r>
            <a:rPr lang="en-US"/>
            <a:t>Understand goals and accommodation to that disease</a:t>
          </a:r>
        </a:p>
      </dgm:t>
    </dgm:pt>
    <dgm:pt modelId="{D9274AFD-A1B7-402B-9D17-11473823E6C0}" type="parTrans" cxnId="{C3107174-6301-4669-8C23-9ABC2E618FA5}">
      <dgm:prSet/>
      <dgm:spPr/>
      <dgm:t>
        <a:bodyPr/>
        <a:lstStyle/>
        <a:p>
          <a:endParaRPr lang="en-US"/>
        </a:p>
      </dgm:t>
    </dgm:pt>
    <dgm:pt modelId="{35A58449-9A20-4D3E-A022-11BC35AED0EC}" type="sibTrans" cxnId="{C3107174-6301-4669-8C23-9ABC2E618FA5}">
      <dgm:prSet/>
      <dgm:spPr/>
      <dgm:t>
        <a:bodyPr/>
        <a:lstStyle/>
        <a:p>
          <a:endParaRPr lang="en-US"/>
        </a:p>
      </dgm:t>
    </dgm:pt>
    <dgm:pt modelId="{EC404935-7296-49CB-9A4B-9F589FF84844}">
      <dgm:prSet/>
      <dgm:spPr/>
      <dgm:t>
        <a:bodyPr/>
        <a:lstStyle/>
        <a:p>
          <a:r>
            <a:rPr lang="en-US"/>
            <a:t>Assess psychosocial dynamics</a:t>
          </a:r>
        </a:p>
      </dgm:t>
    </dgm:pt>
    <dgm:pt modelId="{BD6CD900-DDE9-4832-955A-BBA2E4088C0E}" type="parTrans" cxnId="{FDD87F3B-490A-4E2C-B632-1936865F9F3E}">
      <dgm:prSet/>
      <dgm:spPr/>
      <dgm:t>
        <a:bodyPr/>
        <a:lstStyle/>
        <a:p>
          <a:endParaRPr lang="en-US"/>
        </a:p>
      </dgm:t>
    </dgm:pt>
    <dgm:pt modelId="{D00AB85A-DAB2-427F-A64C-AFFE962EFFE9}" type="sibTrans" cxnId="{FDD87F3B-490A-4E2C-B632-1936865F9F3E}">
      <dgm:prSet/>
      <dgm:spPr/>
      <dgm:t>
        <a:bodyPr/>
        <a:lstStyle/>
        <a:p>
          <a:endParaRPr lang="en-US"/>
        </a:p>
      </dgm:t>
    </dgm:pt>
    <dgm:pt modelId="{AFA8C19B-AA84-486F-AECF-A2D6F7FDE171}">
      <dgm:prSet/>
      <dgm:spPr/>
      <dgm:t>
        <a:bodyPr/>
        <a:lstStyle/>
        <a:p>
          <a:r>
            <a:rPr lang="en-US"/>
            <a:t>Advance care planning</a:t>
          </a:r>
        </a:p>
      </dgm:t>
    </dgm:pt>
    <dgm:pt modelId="{E3113CF5-B17D-4642-B0E1-6F664975A5E1}" type="parTrans" cxnId="{96DD1FCF-48E5-4908-9985-13534B3E7BBF}">
      <dgm:prSet/>
      <dgm:spPr/>
      <dgm:t>
        <a:bodyPr/>
        <a:lstStyle/>
        <a:p>
          <a:endParaRPr lang="en-US"/>
        </a:p>
      </dgm:t>
    </dgm:pt>
    <dgm:pt modelId="{789BA4C1-55E6-4477-9B5D-9BE32B8687ED}" type="sibTrans" cxnId="{96DD1FCF-48E5-4908-9985-13534B3E7BBF}">
      <dgm:prSet/>
      <dgm:spPr/>
      <dgm:t>
        <a:bodyPr/>
        <a:lstStyle/>
        <a:p>
          <a:endParaRPr lang="en-US"/>
        </a:p>
      </dgm:t>
    </dgm:pt>
    <dgm:pt modelId="{349E32E2-3C2F-4F3C-A671-B0CD4780271B}">
      <dgm:prSet/>
      <dgm:spPr/>
      <dgm:t>
        <a:bodyPr/>
        <a:lstStyle/>
        <a:p>
          <a:r>
            <a:rPr lang="en-US"/>
            <a:t>Provide care coordination</a:t>
          </a:r>
        </a:p>
      </dgm:t>
    </dgm:pt>
    <dgm:pt modelId="{7E1E656B-7C03-40C8-AF3A-BE6552E96677}" type="parTrans" cxnId="{5EC592E1-F472-4A63-822F-FF79F78AEC81}">
      <dgm:prSet/>
      <dgm:spPr/>
      <dgm:t>
        <a:bodyPr/>
        <a:lstStyle/>
        <a:p>
          <a:endParaRPr lang="en-US"/>
        </a:p>
      </dgm:t>
    </dgm:pt>
    <dgm:pt modelId="{3988F919-113D-4B19-B2A6-4683C68F94AD}" type="sibTrans" cxnId="{5EC592E1-F472-4A63-822F-FF79F78AEC81}">
      <dgm:prSet/>
      <dgm:spPr/>
      <dgm:t>
        <a:bodyPr/>
        <a:lstStyle/>
        <a:p>
          <a:endParaRPr lang="en-US"/>
        </a:p>
      </dgm:t>
    </dgm:pt>
    <dgm:pt modelId="{35F2CDE4-5835-4B5E-B755-A3BAFB05BA5B}">
      <dgm:prSet/>
      <dgm:spPr/>
      <dgm:t>
        <a:bodyPr/>
        <a:lstStyle/>
        <a:p>
          <a:r>
            <a:rPr lang="en-US"/>
            <a:t>Complex symptom management</a:t>
          </a:r>
        </a:p>
      </dgm:t>
    </dgm:pt>
    <dgm:pt modelId="{741C6F03-AB05-410C-9130-04B7F8A10A4F}" type="parTrans" cxnId="{480A8DE9-EAB0-43DC-AD79-7F039E8F262F}">
      <dgm:prSet/>
      <dgm:spPr/>
      <dgm:t>
        <a:bodyPr/>
        <a:lstStyle/>
        <a:p>
          <a:endParaRPr lang="en-US"/>
        </a:p>
      </dgm:t>
    </dgm:pt>
    <dgm:pt modelId="{5E32FD1A-A22B-4B1B-BFC1-6F8A50E40B17}" type="sibTrans" cxnId="{480A8DE9-EAB0-43DC-AD79-7F039E8F262F}">
      <dgm:prSet/>
      <dgm:spPr/>
      <dgm:t>
        <a:bodyPr/>
        <a:lstStyle/>
        <a:p>
          <a:endParaRPr lang="en-US"/>
        </a:p>
      </dgm:t>
    </dgm:pt>
    <dgm:pt modelId="{88B33CE3-511B-1A4D-AD2A-801912EC887A}" type="pres">
      <dgm:prSet presAssocID="{019055B2-BC1F-45A2-BE01-40D96FF5C522}" presName="diagram" presStyleCnt="0">
        <dgm:presLayoutVars>
          <dgm:dir/>
          <dgm:resizeHandles val="exact"/>
        </dgm:presLayoutVars>
      </dgm:prSet>
      <dgm:spPr/>
    </dgm:pt>
    <dgm:pt modelId="{52E5296F-4A4E-964C-AF2E-3AA136177E98}" type="pres">
      <dgm:prSet presAssocID="{96DEDD82-2BEE-4116-A50C-982DCEEC9715}" presName="node" presStyleLbl="node1" presStyleIdx="0" presStyleCnt="6">
        <dgm:presLayoutVars>
          <dgm:bulletEnabled val="1"/>
        </dgm:presLayoutVars>
      </dgm:prSet>
      <dgm:spPr/>
    </dgm:pt>
    <dgm:pt modelId="{44789F2F-685E-B547-B402-D9C812157938}" type="pres">
      <dgm:prSet presAssocID="{BE74DC87-EF75-44D7-A3BB-A958393F302E}" presName="sibTrans" presStyleCnt="0"/>
      <dgm:spPr/>
    </dgm:pt>
    <dgm:pt modelId="{88F5F201-5E33-3349-B51F-70A0C8EBE5FD}" type="pres">
      <dgm:prSet presAssocID="{EBF2CDBA-7CF8-43A5-AEAD-018852657A37}" presName="node" presStyleLbl="node1" presStyleIdx="1" presStyleCnt="6">
        <dgm:presLayoutVars>
          <dgm:bulletEnabled val="1"/>
        </dgm:presLayoutVars>
      </dgm:prSet>
      <dgm:spPr/>
    </dgm:pt>
    <dgm:pt modelId="{E7028BB1-4E7A-4746-B822-2E0F456DA3A6}" type="pres">
      <dgm:prSet presAssocID="{35A58449-9A20-4D3E-A022-11BC35AED0EC}" presName="sibTrans" presStyleCnt="0"/>
      <dgm:spPr/>
    </dgm:pt>
    <dgm:pt modelId="{61C61B92-ED21-F24A-851D-2FE2E28CEE2B}" type="pres">
      <dgm:prSet presAssocID="{EC404935-7296-49CB-9A4B-9F589FF84844}" presName="node" presStyleLbl="node1" presStyleIdx="2" presStyleCnt="6">
        <dgm:presLayoutVars>
          <dgm:bulletEnabled val="1"/>
        </dgm:presLayoutVars>
      </dgm:prSet>
      <dgm:spPr/>
    </dgm:pt>
    <dgm:pt modelId="{445E062E-AFAB-8149-8960-912B03309109}" type="pres">
      <dgm:prSet presAssocID="{D00AB85A-DAB2-427F-A64C-AFFE962EFFE9}" presName="sibTrans" presStyleCnt="0"/>
      <dgm:spPr/>
    </dgm:pt>
    <dgm:pt modelId="{0CFE7485-91E4-AB40-8223-C49A76E32A66}" type="pres">
      <dgm:prSet presAssocID="{AFA8C19B-AA84-486F-AECF-A2D6F7FDE171}" presName="node" presStyleLbl="node1" presStyleIdx="3" presStyleCnt="6">
        <dgm:presLayoutVars>
          <dgm:bulletEnabled val="1"/>
        </dgm:presLayoutVars>
      </dgm:prSet>
      <dgm:spPr/>
    </dgm:pt>
    <dgm:pt modelId="{D4C91F4F-DEEB-D94B-B9BD-01612A2A6C5D}" type="pres">
      <dgm:prSet presAssocID="{789BA4C1-55E6-4477-9B5D-9BE32B8687ED}" presName="sibTrans" presStyleCnt="0"/>
      <dgm:spPr/>
    </dgm:pt>
    <dgm:pt modelId="{7C29D15B-0EC8-E846-9A53-3360BF5B61E6}" type="pres">
      <dgm:prSet presAssocID="{349E32E2-3C2F-4F3C-A671-B0CD4780271B}" presName="node" presStyleLbl="node1" presStyleIdx="4" presStyleCnt="6">
        <dgm:presLayoutVars>
          <dgm:bulletEnabled val="1"/>
        </dgm:presLayoutVars>
      </dgm:prSet>
      <dgm:spPr/>
    </dgm:pt>
    <dgm:pt modelId="{D7DF283E-3526-8449-97B8-48E7FB9D2132}" type="pres">
      <dgm:prSet presAssocID="{3988F919-113D-4B19-B2A6-4683C68F94AD}" presName="sibTrans" presStyleCnt="0"/>
      <dgm:spPr/>
    </dgm:pt>
    <dgm:pt modelId="{24724BA7-7C8F-7842-AD29-60063A3F36F6}" type="pres">
      <dgm:prSet presAssocID="{35F2CDE4-5835-4B5E-B755-A3BAFB05BA5B}" presName="node" presStyleLbl="node1" presStyleIdx="5" presStyleCnt="6">
        <dgm:presLayoutVars>
          <dgm:bulletEnabled val="1"/>
        </dgm:presLayoutVars>
      </dgm:prSet>
      <dgm:spPr/>
    </dgm:pt>
  </dgm:ptLst>
  <dgm:cxnLst>
    <dgm:cxn modelId="{E03F5D01-6EB5-462B-938B-620E75E79D57}" srcId="{019055B2-BC1F-45A2-BE01-40D96FF5C522}" destId="{96DEDD82-2BEE-4116-A50C-982DCEEC9715}" srcOrd="0" destOrd="0" parTransId="{CF4A814C-8795-4AE3-97D6-B57DC2F2A72D}" sibTransId="{BE74DC87-EF75-44D7-A3BB-A958393F302E}"/>
    <dgm:cxn modelId="{FDD87F3B-490A-4E2C-B632-1936865F9F3E}" srcId="{019055B2-BC1F-45A2-BE01-40D96FF5C522}" destId="{EC404935-7296-49CB-9A4B-9F589FF84844}" srcOrd="2" destOrd="0" parTransId="{BD6CD900-DDE9-4832-955A-BBA2E4088C0E}" sibTransId="{D00AB85A-DAB2-427F-A64C-AFFE962EFFE9}"/>
    <dgm:cxn modelId="{A3025866-E8F8-6A4F-86FC-BAD79E5BF846}" type="presOf" srcId="{35F2CDE4-5835-4B5E-B755-A3BAFB05BA5B}" destId="{24724BA7-7C8F-7842-AD29-60063A3F36F6}" srcOrd="0" destOrd="0" presId="urn:microsoft.com/office/officeart/2005/8/layout/default"/>
    <dgm:cxn modelId="{B1365E6D-B910-D84A-B853-DC04F6F03E50}" type="presOf" srcId="{349E32E2-3C2F-4F3C-A671-B0CD4780271B}" destId="{7C29D15B-0EC8-E846-9A53-3360BF5B61E6}" srcOrd="0" destOrd="0" presId="urn:microsoft.com/office/officeart/2005/8/layout/default"/>
    <dgm:cxn modelId="{C3107174-6301-4669-8C23-9ABC2E618FA5}" srcId="{019055B2-BC1F-45A2-BE01-40D96FF5C522}" destId="{EBF2CDBA-7CF8-43A5-AEAD-018852657A37}" srcOrd="1" destOrd="0" parTransId="{D9274AFD-A1B7-402B-9D17-11473823E6C0}" sibTransId="{35A58449-9A20-4D3E-A022-11BC35AED0EC}"/>
    <dgm:cxn modelId="{8BADBAA6-A538-DF40-8540-93A2C092E5BF}" type="presOf" srcId="{AFA8C19B-AA84-486F-AECF-A2D6F7FDE171}" destId="{0CFE7485-91E4-AB40-8223-C49A76E32A66}" srcOrd="0" destOrd="0" presId="urn:microsoft.com/office/officeart/2005/8/layout/default"/>
    <dgm:cxn modelId="{5545D6AA-A5E9-C541-B19D-E564FD1681B6}" type="presOf" srcId="{96DEDD82-2BEE-4116-A50C-982DCEEC9715}" destId="{52E5296F-4A4E-964C-AF2E-3AA136177E98}" srcOrd="0" destOrd="0" presId="urn:microsoft.com/office/officeart/2005/8/layout/default"/>
    <dgm:cxn modelId="{760BEAB0-6E2F-AA4D-980B-4967C864A6EF}" type="presOf" srcId="{019055B2-BC1F-45A2-BE01-40D96FF5C522}" destId="{88B33CE3-511B-1A4D-AD2A-801912EC887A}" srcOrd="0" destOrd="0" presId="urn:microsoft.com/office/officeart/2005/8/layout/default"/>
    <dgm:cxn modelId="{E19D0CB1-071B-2649-8F41-E6AA20355D0A}" type="presOf" srcId="{EC404935-7296-49CB-9A4B-9F589FF84844}" destId="{61C61B92-ED21-F24A-851D-2FE2E28CEE2B}" srcOrd="0" destOrd="0" presId="urn:microsoft.com/office/officeart/2005/8/layout/default"/>
    <dgm:cxn modelId="{96DD1FCF-48E5-4908-9985-13534B3E7BBF}" srcId="{019055B2-BC1F-45A2-BE01-40D96FF5C522}" destId="{AFA8C19B-AA84-486F-AECF-A2D6F7FDE171}" srcOrd="3" destOrd="0" parTransId="{E3113CF5-B17D-4642-B0E1-6F664975A5E1}" sibTransId="{789BA4C1-55E6-4477-9B5D-9BE32B8687ED}"/>
    <dgm:cxn modelId="{5EC592E1-F472-4A63-822F-FF79F78AEC81}" srcId="{019055B2-BC1F-45A2-BE01-40D96FF5C522}" destId="{349E32E2-3C2F-4F3C-A671-B0CD4780271B}" srcOrd="4" destOrd="0" parTransId="{7E1E656B-7C03-40C8-AF3A-BE6552E96677}" sibTransId="{3988F919-113D-4B19-B2A6-4683C68F94AD}"/>
    <dgm:cxn modelId="{480A8DE9-EAB0-43DC-AD79-7F039E8F262F}" srcId="{019055B2-BC1F-45A2-BE01-40D96FF5C522}" destId="{35F2CDE4-5835-4B5E-B755-A3BAFB05BA5B}" srcOrd="5" destOrd="0" parTransId="{741C6F03-AB05-410C-9130-04B7F8A10A4F}" sibTransId="{5E32FD1A-A22B-4B1B-BFC1-6F8A50E40B17}"/>
    <dgm:cxn modelId="{22C349EF-9450-4641-803F-88C1A13FC88B}" type="presOf" srcId="{EBF2CDBA-7CF8-43A5-AEAD-018852657A37}" destId="{88F5F201-5E33-3349-B51F-70A0C8EBE5FD}" srcOrd="0" destOrd="0" presId="urn:microsoft.com/office/officeart/2005/8/layout/default"/>
    <dgm:cxn modelId="{6DD6EACD-A14A-6749-93F3-E48D7D4A4082}" type="presParOf" srcId="{88B33CE3-511B-1A4D-AD2A-801912EC887A}" destId="{52E5296F-4A4E-964C-AF2E-3AA136177E98}" srcOrd="0" destOrd="0" presId="urn:microsoft.com/office/officeart/2005/8/layout/default"/>
    <dgm:cxn modelId="{60E78065-218A-CC4A-8A3E-FC652841EDB8}" type="presParOf" srcId="{88B33CE3-511B-1A4D-AD2A-801912EC887A}" destId="{44789F2F-685E-B547-B402-D9C812157938}" srcOrd="1" destOrd="0" presId="urn:microsoft.com/office/officeart/2005/8/layout/default"/>
    <dgm:cxn modelId="{5B04DCB8-8787-E742-8287-6A0BEDB8C74D}" type="presParOf" srcId="{88B33CE3-511B-1A4D-AD2A-801912EC887A}" destId="{88F5F201-5E33-3349-B51F-70A0C8EBE5FD}" srcOrd="2" destOrd="0" presId="urn:microsoft.com/office/officeart/2005/8/layout/default"/>
    <dgm:cxn modelId="{A3BAE5EE-D977-E346-817B-9175149340C2}" type="presParOf" srcId="{88B33CE3-511B-1A4D-AD2A-801912EC887A}" destId="{E7028BB1-4E7A-4746-B822-2E0F456DA3A6}" srcOrd="3" destOrd="0" presId="urn:microsoft.com/office/officeart/2005/8/layout/default"/>
    <dgm:cxn modelId="{9547D4FC-4E61-0842-9A3A-A00141F20995}" type="presParOf" srcId="{88B33CE3-511B-1A4D-AD2A-801912EC887A}" destId="{61C61B92-ED21-F24A-851D-2FE2E28CEE2B}" srcOrd="4" destOrd="0" presId="urn:microsoft.com/office/officeart/2005/8/layout/default"/>
    <dgm:cxn modelId="{8534BB65-5373-7542-A282-8707FEFA23BF}" type="presParOf" srcId="{88B33CE3-511B-1A4D-AD2A-801912EC887A}" destId="{445E062E-AFAB-8149-8960-912B03309109}" srcOrd="5" destOrd="0" presId="urn:microsoft.com/office/officeart/2005/8/layout/default"/>
    <dgm:cxn modelId="{3EAABAF4-4B77-A44E-B164-F683F84DA6AE}" type="presParOf" srcId="{88B33CE3-511B-1A4D-AD2A-801912EC887A}" destId="{0CFE7485-91E4-AB40-8223-C49A76E32A66}" srcOrd="6" destOrd="0" presId="urn:microsoft.com/office/officeart/2005/8/layout/default"/>
    <dgm:cxn modelId="{62FCA2EF-E233-354D-830D-A8D5F93E2E8A}" type="presParOf" srcId="{88B33CE3-511B-1A4D-AD2A-801912EC887A}" destId="{D4C91F4F-DEEB-D94B-B9BD-01612A2A6C5D}" srcOrd="7" destOrd="0" presId="urn:microsoft.com/office/officeart/2005/8/layout/default"/>
    <dgm:cxn modelId="{E49CA41C-8A9B-A34C-ADE3-2411C7B22CB7}" type="presParOf" srcId="{88B33CE3-511B-1A4D-AD2A-801912EC887A}" destId="{7C29D15B-0EC8-E846-9A53-3360BF5B61E6}" srcOrd="8" destOrd="0" presId="urn:microsoft.com/office/officeart/2005/8/layout/default"/>
    <dgm:cxn modelId="{F0BE7593-9A0A-1644-BE89-D65BEEDC63E9}" type="presParOf" srcId="{88B33CE3-511B-1A4D-AD2A-801912EC887A}" destId="{D7DF283E-3526-8449-97B8-48E7FB9D2132}" srcOrd="9" destOrd="0" presId="urn:microsoft.com/office/officeart/2005/8/layout/default"/>
    <dgm:cxn modelId="{CB1189CC-1461-BB42-B7F7-391E4E48A020}" type="presParOf" srcId="{88B33CE3-511B-1A4D-AD2A-801912EC887A}" destId="{24724BA7-7C8F-7842-AD29-60063A3F36F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932F1C-976E-4F2D-B721-CD4E67BB3C4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28410BE5-196D-489D-86D5-A9A468207D13}">
      <dgm:prSet/>
      <dgm:spPr/>
      <dgm:t>
        <a:bodyPr/>
        <a:lstStyle/>
        <a:p>
          <a:r>
            <a:rPr lang="en-US"/>
            <a:t>Physician/APP</a:t>
          </a:r>
        </a:p>
      </dgm:t>
    </dgm:pt>
    <dgm:pt modelId="{8DB51D6F-5F4F-46AD-80E9-D33B2044E8BA}" type="parTrans" cxnId="{8AC8D3DE-0061-4785-BCA9-3D7C61E18C92}">
      <dgm:prSet/>
      <dgm:spPr/>
      <dgm:t>
        <a:bodyPr/>
        <a:lstStyle/>
        <a:p>
          <a:endParaRPr lang="en-US"/>
        </a:p>
      </dgm:t>
    </dgm:pt>
    <dgm:pt modelId="{325220F1-793E-4BC5-803F-8C2134375FDE}" type="sibTrans" cxnId="{8AC8D3DE-0061-4785-BCA9-3D7C61E18C92}">
      <dgm:prSet/>
      <dgm:spPr/>
      <dgm:t>
        <a:bodyPr/>
        <a:lstStyle/>
        <a:p>
          <a:endParaRPr lang="en-US"/>
        </a:p>
      </dgm:t>
    </dgm:pt>
    <dgm:pt modelId="{DBAC6A4A-166B-40B8-BB2B-3BB978DEEF80}">
      <dgm:prSet/>
      <dgm:spPr/>
      <dgm:t>
        <a:bodyPr/>
        <a:lstStyle/>
        <a:p>
          <a:r>
            <a:rPr lang="en-US"/>
            <a:t>Social Worker</a:t>
          </a:r>
        </a:p>
      </dgm:t>
    </dgm:pt>
    <dgm:pt modelId="{922FDEC7-5BC3-40DD-9A12-8B6366FE640B}" type="parTrans" cxnId="{5426BA8F-4911-416B-A876-01CE38802D2B}">
      <dgm:prSet/>
      <dgm:spPr/>
      <dgm:t>
        <a:bodyPr/>
        <a:lstStyle/>
        <a:p>
          <a:endParaRPr lang="en-US"/>
        </a:p>
      </dgm:t>
    </dgm:pt>
    <dgm:pt modelId="{A9B9DF61-6CB4-4A6D-B51E-3676D3CFF42B}" type="sibTrans" cxnId="{5426BA8F-4911-416B-A876-01CE38802D2B}">
      <dgm:prSet/>
      <dgm:spPr/>
      <dgm:t>
        <a:bodyPr/>
        <a:lstStyle/>
        <a:p>
          <a:endParaRPr lang="en-US"/>
        </a:p>
      </dgm:t>
    </dgm:pt>
    <dgm:pt modelId="{CCF259B1-89C1-4050-9D86-8145EB262802}">
      <dgm:prSet/>
      <dgm:spPr/>
      <dgm:t>
        <a:bodyPr/>
        <a:lstStyle/>
        <a:p>
          <a:r>
            <a:rPr lang="en-US"/>
            <a:t>Nurse</a:t>
          </a:r>
        </a:p>
      </dgm:t>
    </dgm:pt>
    <dgm:pt modelId="{71106FB0-3FC9-470B-A6F9-213CEFC823B4}" type="parTrans" cxnId="{32220D17-D97F-48F2-B621-EC35F69F155B}">
      <dgm:prSet/>
      <dgm:spPr/>
      <dgm:t>
        <a:bodyPr/>
        <a:lstStyle/>
        <a:p>
          <a:endParaRPr lang="en-US"/>
        </a:p>
      </dgm:t>
    </dgm:pt>
    <dgm:pt modelId="{769B8595-939C-4D13-9387-B9B507EA69FD}" type="sibTrans" cxnId="{32220D17-D97F-48F2-B621-EC35F69F155B}">
      <dgm:prSet/>
      <dgm:spPr/>
      <dgm:t>
        <a:bodyPr/>
        <a:lstStyle/>
        <a:p>
          <a:endParaRPr lang="en-US"/>
        </a:p>
      </dgm:t>
    </dgm:pt>
    <dgm:pt modelId="{536D290D-FD60-468B-AB9E-6CFD47AC303A}">
      <dgm:prSet/>
      <dgm:spPr/>
      <dgm:t>
        <a:bodyPr/>
        <a:lstStyle/>
        <a:p>
          <a:r>
            <a:rPr lang="en-US"/>
            <a:t>Psychology</a:t>
          </a:r>
        </a:p>
      </dgm:t>
    </dgm:pt>
    <dgm:pt modelId="{8495A396-7574-45D0-82E1-9F10EBB6360C}" type="parTrans" cxnId="{3FC25928-94E0-4AFC-9084-F3C4CDEFCBBC}">
      <dgm:prSet/>
      <dgm:spPr/>
      <dgm:t>
        <a:bodyPr/>
        <a:lstStyle/>
        <a:p>
          <a:endParaRPr lang="en-US"/>
        </a:p>
      </dgm:t>
    </dgm:pt>
    <dgm:pt modelId="{F2E5C14B-343E-47CE-9CE2-339ACAFA38E1}" type="sibTrans" cxnId="{3FC25928-94E0-4AFC-9084-F3C4CDEFCBBC}">
      <dgm:prSet/>
      <dgm:spPr/>
      <dgm:t>
        <a:bodyPr/>
        <a:lstStyle/>
        <a:p>
          <a:endParaRPr lang="en-US"/>
        </a:p>
      </dgm:t>
    </dgm:pt>
    <dgm:pt modelId="{868F2618-ADC8-464B-B604-A866F19E5A41}">
      <dgm:prSet/>
      <dgm:spPr/>
      <dgm:t>
        <a:bodyPr/>
        <a:lstStyle/>
        <a:p>
          <a:r>
            <a:rPr lang="en-US"/>
            <a:t>Child Life</a:t>
          </a:r>
        </a:p>
      </dgm:t>
    </dgm:pt>
    <dgm:pt modelId="{0EB6F5A4-2CE4-4302-A57D-D598DFF01733}" type="parTrans" cxnId="{CBED6B19-AE41-4EF3-BBC0-F8EAC5376FD5}">
      <dgm:prSet/>
      <dgm:spPr/>
      <dgm:t>
        <a:bodyPr/>
        <a:lstStyle/>
        <a:p>
          <a:endParaRPr lang="en-US"/>
        </a:p>
      </dgm:t>
    </dgm:pt>
    <dgm:pt modelId="{E4B47315-779E-47F0-B8FF-0AC4DB344C8D}" type="sibTrans" cxnId="{CBED6B19-AE41-4EF3-BBC0-F8EAC5376FD5}">
      <dgm:prSet/>
      <dgm:spPr/>
      <dgm:t>
        <a:bodyPr/>
        <a:lstStyle/>
        <a:p>
          <a:endParaRPr lang="en-US"/>
        </a:p>
      </dgm:t>
    </dgm:pt>
    <dgm:pt modelId="{D92DA6CF-0F6E-4BEF-BD26-75C1F90EBCB8}">
      <dgm:prSet/>
      <dgm:spPr/>
      <dgm:t>
        <a:bodyPr/>
        <a:lstStyle/>
        <a:p>
          <a:r>
            <a:rPr lang="en-US"/>
            <a:t>Chaplaincy</a:t>
          </a:r>
        </a:p>
      </dgm:t>
    </dgm:pt>
    <dgm:pt modelId="{FDB97657-F46F-47C8-9E30-2939D689B80D}" type="parTrans" cxnId="{E7FE2737-7A84-4D50-9F65-66EB68B3F0D5}">
      <dgm:prSet/>
      <dgm:spPr/>
      <dgm:t>
        <a:bodyPr/>
        <a:lstStyle/>
        <a:p>
          <a:endParaRPr lang="en-US"/>
        </a:p>
      </dgm:t>
    </dgm:pt>
    <dgm:pt modelId="{67A1128E-0D97-4D1C-9F95-45531867A61D}" type="sibTrans" cxnId="{E7FE2737-7A84-4D50-9F65-66EB68B3F0D5}">
      <dgm:prSet/>
      <dgm:spPr/>
      <dgm:t>
        <a:bodyPr/>
        <a:lstStyle/>
        <a:p>
          <a:endParaRPr lang="en-US"/>
        </a:p>
      </dgm:t>
    </dgm:pt>
    <dgm:pt modelId="{798B1717-A438-41AB-AD84-D4FDAF1FDA0E}">
      <dgm:prSet/>
      <dgm:spPr/>
      <dgm:t>
        <a:bodyPr/>
        <a:lstStyle/>
        <a:p>
          <a:r>
            <a:rPr lang="en-US"/>
            <a:t>Bereavement Coordinator</a:t>
          </a:r>
        </a:p>
      </dgm:t>
    </dgm:pt>
    <dgm:pt modelId="{179C31FA-95F0-411D-8A48-87A16ECBFF51}" type="parTrans" cxnId="{C77D7406-85B7-4BBB-8E9C-02BE81C153AE}">
      <dgm:prSet/>
      <dgm:spPr/>
      <dgm:t>
        <a:bodyPr/>
        <a:lstStyle/>
        <a:p>
          <a:endParaRPr lang="en-US"/>
        </a:p>
      </dgm:t>
    </dgm:pt>
    <dgm:pt modelId="{A7D507B2-25EA-4F5B-A7FA-003FA60AF983}" type="sibTrans" cxnId="{C77D7406-85B7-4BBB-8E9C-02BE81C153AE}">
      <dgm:prSet/>
      <dgm:spPr/>
      <dgm:t>
        <a:bodyPr/>
        <a:lstStyle/>
        <a:p>
          <a:endParaRPr lang="en-US"/>
        </a:p>
      </dgm:t>
    </dgm:pt>
    <dgm:pt modelId="{E6589125-8811-43C7-8D44-F5581C1A65BE}">
      <dgm:prSet/>
      <dgm:spPr/>
      <dgm:t>
        <a:bodyPr/>
        <a:lstStyle/>
        <a:p>
          <a:endParaRPr lang="en-US"/>
        </a:p>
      </dgm:t>
    </dgm:pt>
    <dgm:pt modelId="{B5B7D48F-ABD1-4276-8ADC-A52D7268ED56}" type="parTrans" cxnId="{48CFC5FD-3738-4517-BD91-C710CBDD5F4D}">
      <dgm:prSet/>
      <dgm:spPr/>
      <dgm:t>
        <a:bodyPr/>
        <a:lstStyle/>
        <a:p>
          <a:endParaRPr lang="en-US"/>
        </a:p>
      </dgm:t>
    </dgm:pt>
    <dgm:pt modelId="{982AFF56-DB1A-4764-8CFB-94598E8A42FC}" type="sibTrans" cxnId="{48CFC5FD-3738-4517-BD91-C710CBDD5F4D}">
      <dgm:prSet/>
      <dgm:spPr/>
      <dgm:t>
        <a:bodyPr/>
        <a:lstStyle/>
        <a:p>
          <a:endParaRPr lang="en-US"/>
        </a:p>
      </dgm:t>
    </dgm:pt>
    <dgm:pt modelId="{5E7004DA-42CF-417B-A783-2A3B0517F4F2}" type="pres">
      <dgm:prSet presAssocID="{AA932F1C-976E-4F2D-B721-CD4E67BB3C4A}" presName="vert0" presStyleCnt="0">
        <dgm:presLayoutVars>
          <dgm:dir/>
          <dgm:animOne val="branch"/>
          <dgm:animLvl val="lvl"/>
        </dgm:presLayoutVars>
      </dgm:prSet>
      <dgm:spPr/>
    </dgm:pt>
    <dgm:pt modelId="{BC358D23-0578-43D8-B9CD-15ACED420BEA}" type="pres">
      <dgm:prSet presAssocID="{28410BE5-196D-489D-86D5-A9A468207D13}" presName="thickLine" presStyleLbl="alignNode1" presStyleIdx="0" presStyleCnt="8"/>
      <dgm:spPr/>
    </dgm:pt>
    <dgm:pt modelId="{66CC6DD0-DA0A-4F3A-910C-927FF618CF00}" type="pres">
      <dgm:prSet presAssocID="{28410BE5-196D-489D-86D5-A9A468207D13}" presName="horz1" presStyleCnt="0"/>
      <dgm:spPr/>
    </dgm:pt>
    <dgm:pt modelId="{1832C1EC-4444-4689-A07E-BBD60F7B15A2}" type="pres">
      <dgm:prSet presAssocID="{28410BE5-196D-489D-86D5-A9A468207D13}" presName="tx1" presStyleLbl="revTx" presStyleIdx="0" presStyleCnt="8"/>
      <dgm:spPr/>
    </dgm:pt>
    <dgm:pt modelId="{8E4312C6-3883-424B-9E8D-A30AAA76FD0D}" type="pres">
      <dgm:prSet presAssocID="{28410BE5-196D-489D-86D5-A9A468207D13}" presName="vert1" presStyleCnt="0"/>
      <dgm:spPr/>
    </dgm:pt>
    <dgm:pt modelId="{80D4CF6A-F0AB-402E-B968-2C69FA467687}" type="pres">
      <dgm:prSet presAssocID="{DBAC6A4A-166B-40B8-BB2B-3BB978DEEF80}" presName="thickLine" presStyleLbl="alignNode1" presStyleIdx="1" presStyleCnt="8"/>
      <dgm:spPr/>
    </dgm:pt>
    <dgm:pt modelId="{5EBDE942-40BC-4E48-B831-93E429F135D2}" type="pres">
      <dgm:prSet presAssocID="{DBAC6A4A-166B-40B8-BB2B-3BB978DEEF80}" presName="horz1" presStyleCnt="0"/>
      <dgm:spPr/>
    </dgm:pt>
    <dgm:pt modelId="{30E33346-4883-436E-B301-EE62E7EFE9F1}" type="pres">
      <dgm:prSet presAssocID="{DBAC6A4A-166B-40B8-BB2B-3BB978DEEF80}" presName="tx1" presStyleLbl="revTx" presStyleIdx="1" presStyleCnt="8"/>
      <dgm:spPr/>
    </dgm:pt>
    <dgm:pt modelId="{0EB71C5B-142B-48BC-95CC-3BFCBF5EAC66}" type="pres">
      <dgm:prSet presAssocID="{DBAC6A4A-166B-40B8-BB2B-3BB978DEEF80}" presName="vert1" presStyleCnt="0"/>
      <dgm:spPr/>
    </dgm:pt>
    <dgm:pt modelId="{DA7EEC3D-00BB-421F-871E-45B0F93643AD}" type="pres">
      <dgm:prSet presAssocID="{CCF259B1-89C1-4050-9D86-8145EB262802}" presName="thickLine" presStyleLbl="alignNode1" presStyleIdx="2" presStyleCnt="8"/>
      <dgm:spPr/>
    </dgm:pt>
    <dgm:pt modelId="{8520AFE3-5A36-43F8-B859-D0C5B11365B4}" type="pres">
      <dgm:prSet presAssocID="{CCF259B1-89C1-4050-9D86-8145EB262802}" presName="horz1" presStyleCnt="0"/>
      <dgm:spPr/>
    </dgm:pt>
    <dgm:pt modelId="{F36622B9-ABB1-4943-8606-AC257C1D96AE}" type="pres">
      <dgm:prSet presAssocID="{CCF259B1-89C1-4050-9D86-8145EB262802}" presName="tx1" presStyleLbl="revTx" presStyleIdx="2" presStyleCnt="8"/>
      <dgm:spPr/>
    </dgm:pt>
    <dgm:pt modelId="{8D87FD92-4E1F-41AA-8E68-58748DB2388C}" type="pres">
      <dgm:prSet presAssocID="{CCF259B1-89C1-4050-9D86-8145EB262802}" presName="vert1" presStyleCnt="0"/>
      <dgm:spPr/>
    </dgm:pt>
    <dgm:pt modelId="{9C330374-9BEC-4C89-A085-F2BF21996C8F}" type="pres">
      <dgm:prSet presAssocID="{536D290D-FD60-468B-AB9E-6CFD47AC303A}" presName="thickLine" presStyleLbl="alignNode1" presStyleIdx="3" presStyleCnt="8"/>
      <dgm:spPr/>
    </dgm:pt>
    <dgm:pt modelId="{AF4CEB5D-EEC5-4AA9-BA0F-38EAD239764B}" type="pres">
      <dgm:prSet presAssocID="{536D290D-FD60-468B-AB9E-6CFD47AC303A}" presName="horz1" presStyleCnt="0"/>
      <dgm:spPr/>
    </dgm:pt>
    <dgm:pt modelId="{BBCF29D6-BF9C-4D77-97F6-591A27E21E43}" type="pres">
      <dgm:prSet presAssocID="{536D290D-FD60-468B-AB9E-6CFD47AC303A}" presName="tx1" presStyleLbl="revTx" presStyleIdx="3" presStyleCnt="8"/>
      <dgm:spPr/>
    </dgm:pt>
    <dgm:pt modelId="{7E11647C-5A62-4D94-A5F1-662C9E2DD41A}" type="pres">
      <dgm:prSet presAssocID="{536D290D-FD60-468B-AB9E-6CFD47AC303A}" presName="vert1" presStyleCnt="0"/>
      <dgm:spPr/>
    </dgm:pt>
    <dgm:pt modelId="{43D69DA9-90E6-47B1-B0CE-0EE49FDECCAF}" type="pres">
      <dgm:prSet presAssocID="{868F2618-ADC8-464B-B604-A866F19E5A41}" presName="thickLine" presStyleLbl="alignNode1" presStyleIdx="4" presStyleCnt="8"/>
      <dgm:spPr/>
    </dgm:pt>
    <dgm:pt modelId="{D2790428-AE42-4F91-9C68-E2E87FF759D8}" type="pres">
      <dgm:prSet presAssocID="{868F2618-ADC8-464B-B604-A866F19E5A41}" presName="horz1" presStyleCnt="0"/>
      <dgm:spPr/>
    </dgm:pt>
    <dgm:pt modelId="{1D1D7A8B-3CE0-4DC0-B51C-8F41C560DC23}" type="pres">
      <dgm:prSet presAssocID="{868F2618-ADC8-464B-B604-A866F19E5A41}" presName="tx1" presStyleLbl="revTx" presStyleIdx="4" presStyleCnt="8"/>
      <dgm:spPr/>
    </dgm:pt>
    <dgm:pt modelId="{134A685B-4444-4779-BC83-3D3DC5E4D2A0}" type="pres">
      <dgm:prSet presAssocID="{868F2618-ADC8-464B-B604-A866F19E5A41}" presName="vert1" presStyleCnt="0"/>
      <dgm:spPr/>
    </dgm:pt>
    <dgm:pt modelId="{6AFD7BC0-F2DE-4916-A1D3-095032B286F3}" type="pres">
      <dgm:prSet presAssocID="{D92DA6CF-0F6E-4BEF-BD26-75C1F90EBCB8}" presName="thickLine" presStyleLbl="alignNode1" presStyleIdx="5" presStyleCnt="8"/>
      <dgm:spPr/>
    </dgm:pt>
    <dgm:pt modelId="{584B3292-1924-4709-8F4B-3BD86B4EBAFF}" type="pres">
      <dgm:prSet presAssocID="{D92DA6CF-0F6E-4BEF-BD26-75C1F90EBCB8}" presName="horz1" presStyleCnt="0"/>
      <dgm:spPr/>
    </dgm:pt>
    <dgm:pt modelId="{6E00FB91-D869-4F4C-BD38-7385F1AC3617}" type="pres">
      <dgm:prSet presAssocID="{D92DA6CF-0F6E-4BEF-BD26-75C1F90EBCB8}" presName="tx1" presStyleLbl="revTx" presStyleIdx="5" presStyleCnt="8"/>
      <dgm:spPr/>
    </dgm:pt>
    <dgm:pt modelId="{DB17A43B-4827-4798-9537-3F581258391B}" type="pres">
      <dgm:prSet presAssocID="{D92DA6CF-0F6E-4BEF-BD26-75C1F90EBCB8}" presName="vert1" presStyleCnt="0"/>
      <dgm:spPr/>
    </dgm:pt>
    <dgm:pt modelId="{A5EADAA0-50C2-4281-8A18-BAF2A8547BA2}" type="pres">
      <dgm:prSet presAssocID="{798B1717-A438-41AB-AD84-D4FDAF1FDA0E}" presName="thickLine" presStyleLbl="alignNode1" presStyleIdx="6" presStyleCnt="8"/>
      <dgm:spPr/>
    </dgm:pt>
    <dgm:pt modelId="{3CB7B3D7-7321-417A-ACB1-7EC5746F8F7F}" type="pres">
      <dgm:prSet presAssocID="{798B1717-A438-41AB-AD84-D4FDAF1FDA0E}" presName="horz1" presStyleCnt="0"/>
      <dgm:spPr/>
    </dgm:pt>
    <dgm:pt modelId="{0C41C43C-3C27-4631-A68E-002E6C812492}" type="pres">
      <dgm:prSet presAssocID="{798B1717-A438-41AB-AD84-D4FDAF1FDA0E}" presName="tx1" presStyleLbl="revTx" presStyleIdx="6" presStyleCnt="8"/>
      <dgm:spPr/>
    </dgm:pt>
    <dgm:pt modelId="{0D4870B9-C6F6-49C6-BE1D-2BC8650E71E9}" type="pres">
      <dgm:prSet presAssocID="{798B1717-A438-41AB-AD84-D4FDAF1FDA0E}" presName="vert1" presStyleCnt="0"/>
      <dgm:spPr/>
    </dgm:pt>
    <dgm:pt modelId="{8BF20BE8-A8B1-4562-8BBE-A9AED6BA7E72}" type="pres">
      <dgm:prSet presAssocID="{E6589125-8811-43C7-8D44-F5581C1A65BE}" presName="thickLine" presStyleLbl="alignNode1" presStyleIdx="7" presStyleCnt="8"/>
      <dgm:spPr/>
    </dgm:pt>
    <dgm:pt modelId="{DB67BB7D-3356-4BF7-B986-9315712594CC}" type="pres">
      <dgm:prSet presAssocID="{E6589125-8811-43C7-8D44-F5581C1A65BE}" presName="horz1" presStyleCnt="0"/>
      <dgm:spPr/>
    </dgm:pt>
    <dgm:pt modelId="{21D6C2E4-E4E0-4FDC-B878-5AC73D0B3BDE}" type="pres">
      <dgm:prSet presAssocID="{E6589125-8811-43C7-8D44-F5581C1A65BE}" presName="tx1" presStyleLbl="revTx" presStyleIdx="7" presStyleCnt="8"/>
      <dgm:spPr/>
    </dgm:pt>
    <dgm:pt modelId="{B0E25B72-CED6-4F3C-BC7B-1A69B7A858A4}" type="pres">
      <dgm:prSet presAssocID="{E6589125-8811-43C7-8D44-F5581C1A65BE}" presName="vert1" presStyleCnt="0"/>
      <dgm:spPr/>
    </dgm:pt>
  </dgm:ptLst>
  <dgm:cxnLst>
    <dgm:cxn modelId="{C77D7406-85B7-4BBB-8E9C-02BE81C153AE}" srcId="{AA932F1C-976E-4F2D-B721-CD4E67BB3C4A}" destId="{798B1717-A438-41AB-AD84-D4FDAF1FDA0E}" srcOrd="6" destOrd="0" parTransId="{179C31FA-95F0-411D-8A48-87A16ECBFF51}" sibTransId="{A7D507B2-25EA-4F5B-A7FA-003FA60AF983}"/>
    <dgm:cxn modelId="{32220D17-D97F-48F2-B621-EC35F69F155B}" srcId="{AA932F1C-976E-4F2D-B721-CD4E67BB3C4A}" destId="{CCF259B1-89C1-4050-9D86-8145EB262802}" srcOrd="2" destOrd="0" parTransId="{71106FB0-3FC9-470B-A6F9-213CEFC823B4}" sibTransId="{769B8595-939C-4D13-9387-B9B507EA69FD}"/>
    <dgm:cxn modelId="{CBED6B19-AE41-4EF3-BBC0-F8EAC5376FD5}" srcId="{AA932F1C-976E-4F2D-B721-CD4E67BB3C4A}" destId="{868F2618-ADC8-464B-B604-A866F19E5A41}" srcOrd="4" destOrd="0" parTransId="{0EB6F5A4-2CE4-4302-A57D-D598DFF01733}" sibTransId="{E4B47315-779E-47F0-B8FF-0AC4DB344C8D}"/>
    <dgm:cxn modelId="{2F338B1C-025C-4E5C-AA54-ECC789018F9A}" type="presOf" srcId="{CCF259B1-89C1-4050-9D86-8145EB262802}" destId="{F36622B9-ABB1-4943-8606-AC257C1D96AE}" srcOrd="0" destOrd="0" presId="urn:microsoft.com/office/officeart/2008/layout/LinedList"/>
    <dgm:cxn modelId="{3FC25928-94E0-4AFC-9084-F3C4CDEFCBBC}" srcId="{AA932F1C-976E-4F2D-B721-CD4E67BB3C4A}" destId="{536D290D-FD60-468B-AB9E-6CFD47AC303A}" srcOrd="3" destOrd="0" parTransId="{8495A396-7574-45D0-82E1-9F10EBB6360C}" sibTransId="{F2E5C14B-343E-47CE-9CE2-339ACAFA38E1}"/>
    <dgm:cxn modelId="{E7FE2737-7A84-4D50-9F65-66EB68B3F0D5}" srcId="{AA932F1C-976E-4F2D-B721-CD4E67BB3C4A}" destId="{D92DA6CF-0F6E-4BEF-BD26-75C1F90EBCB8}" srcOrd="5" destOrd="0" parTransId="{FDB97657-F46F-47C8-9E30-2939D689B80D}" sibTransId="{67A1128E-0D97-4D1C-9F95-45531867A61D}"/>
    <dgm:cxn modelId="{69E9794D-D455-4617-8865-CCAB05D47116}" type="presOf" srcId="{AA932F1C-976E-4F2D-B721-CD4E67BB3C4A}" destId="{5E7004DA-42CF-417B-A783-2A3B0517F4F2}" srcOrd="0" destOrd="0" presId="urn:microsoft.com/office/officeart/2008/layout/LinedList"/>
    <dgm:cxn modelId="{703F4A4F-1D35-4F3C-BBCE-6057C7CCCE50}" type="presOf" srcId="{28410BE5-196D-489D-86D5-A9A468207D13}" destId="{1832C1EC-4444-4689-A07E-BBD60F7B15A2}" srcOrd="0" destOrd="0" presId="urn:microsoft.com/office/officeart/2008/layout/LinedList"/>
    <dgm:cxn modelId="{37DE546E-0287-4CAD-BDB2-B6E190C5B5C1}" type="presOf" srcId="{868F2618-ADC8-464B-B604-A866F19E5A41}" destId="{1D1D7A8B-3CE0-4DC0-B51C-8F41C560DC23}" srcOrd="0" destOrd="0" presId="urn:microsoft.com/office/officeart/2008/layout/LinedList"/>
    <dgm:cxn modelId="{2DF21984-45F3-4EF2-A227-45034941BC63}" type="presOf" srcId="{D92DA6CF-0F6E-4BEF-BD26-75C1F90EBCB8}" destId="{6E00FB91-D869-4F4C-BD38-7385F1AC3617}" srcOrd="0" destOrd="0" presId="urn:microsoft.com/office/officeart/2008/layout/LinedList"/>
    <dgm:cxn modelId="{5426BA8F-4911-416B-A876-01CE38802D2B}" srcId="{AA932F1C-976E-4F2D-B721-CD4E67BB3C4A}" destId="{DBAC6A4A-166B-40B8-BB2B-3BB978DEEF80}" srcOrd="1" destOrd="0" parTransId="{922FDEC7-5BC3-40DD-9A12-8B6366FE640B}" sibTransId="{A9B9DF61-6CB4-4A6D-B51E-3676D3CFF42B}"/>
    <dgm:cxn modelId="{BDE48C95-835C-42C9-95CE-2F0ECDDD0556}" type="presOf" srcId="{798B1717-A438-41AB-AD84-D4FDAF1FDA0E}" destId="{0C41C43C-3C27-4631-A68E-002E6C812492}" srcOrd="0" destOrd="0" presId="urn:microsoft.com/office/officeart/2008/layout/LinedList"/>
    <dgm:cxn modelId="{87E3B49C-4777-4B7F-82B2-E3A985DABC3A}" type="presOf" srcId="{536D290D-FD60-468B-AB9E-6CFD47AC303A}" destId="{BBCF29D6-BF9C-4D77-97F6-591A27E21E43}" srcOrd="0" destOrd="0" presId="urn:microsoft.com/office/officeart/2008/layout/LinedList"/>
    <dgm:cxn modelId="{8AC8D3DE-0061-4785-BCA9-3D7C61E18C92}" srcId="{AA932F1C-976E-4F2D-B721-CD4E67BB3C4A}" destId="{28410BE5-196D-489D-86D5-A9A468207D13}" srcOrd="0" destOrd="0" parTransId="{8DB51D6F-5F4F-46AD-80E9-D33B2044E8BA}" sibTransId="{325220F1-793E-4BC5-803F-8C2134375FDE}"/>
    <dgm:cxn modelId="{1A198EE0-DE72-4FD8-9158-1CEDD77D3817}" type="presOf" srcId="{DBAC6A4A-166B-40B8-BB2B-3BB978DEEF80}" destId="{30E33346-4883-436E-B301-EE62E7EFE9F1}" srcOrd="0" destOrd="0" presId="urn:microsoft.com/office/officeart/2008/layout/LinedList"/>
    <dgm:cxn modelId="{91D060E9-3489-4C92-A56F-A1745A8AEA43}" type="presOf" srcId="{E6589125-8811-43C7-8D44-F5581C1A65BE}" destId="{21D6C2E4-E4E0-4FDC-B878-5AC73D0B3BDE}" srcOrd="0" destOrd="0" presId="urn:microsoft.com/office/officeart/2008/layout/LinedList"/>
    <dgm:cxn modelId="{48CFC5FD-3738-4517-BD91-C710CBDD5F4D}" srcId="{AA932F1C-976E-4F2D-B721-CD4E67BB3C4A}" destId="{E6589125-8811-43C7-8D44-F5581C1A65BE}" srcOrd="7" destOrd="0" parTransId="{B5B7D48F-ABD1-4276-8ADC-A52D7268ED56}" sibTransId="{982AFF56-DB1A-4764-8CFB-94598E8A42FC}"/>
    <dgm:cxn modelId="{A9FAC908-9753-45E6-90C6-4EC9D00A75E6}" type="presParOf" srcId="{5E7004DA-42CF-417B-A783-2A3B0517F4F2}" destId="{BC358D23-0578-43D8-B9CD-15ACED420BEA}" srcOrd="0" destOrd="0" presId="urn:microsoft.com/office/officeart/2008/layout/LinedList"/>
    <dgm:cxn modelId="{C757EB72-FA41-4C45-894A-B539172EAE07}" type="presParOf" srcId="{5E7004DA-42CF-417B-A783-2A3B0517F4F2}" destId="{66CC6DD0-DA0A-4F3A-910C-927FF618CF00}" srcOrd="1" destOrd="0" presId="urn:microsoft.com/office/officeart/2008/layout/LinedList"/>
    <dgm:cxn modelId="{88401076-A5DC-4953-835F-804AB54275ED}" type="presParOf" srcId="{66CC6DD0-DA0A-4F3A-910C-927FF618CF00}" destId="{1832C1EC-4444-4689-A07E-BBD60F7B15A2}" srcOrd="0" destOrd="0" presId="urn:microsoft.com/office/officeart/2008/layout/LinedList"/>
    <dgm:cxn modelId="{DE4A3119-D78A-4387-9F5B-39A7CBB1F9CD}" type="presParOf" srcId="{66CC6DD0-DA0A-4F3A-910C-927FF618CF00}" destId="{8E4312C6-3883-424B-9E8D-A30AAA76FD0D}" srcOrd="1" destOrd="0" presId="urn:microsoft.com/office/officeart/2008/layout/LinedList"/>
    <dgm:cxn modelId="{9A3FD173-0110-4C27-A21C-2B45C93E4ACC}" type="presParOf" srcId="{5E7004DA-42CF-417B-A783-2A3B0517F4F2}" destId="{80D4CF6A-F0AB-402E-B968-2C69FA467687}" srcOrd="2" destOrd="0" presId="urn:microsoft.com/office/officeart/2008/layout/LinedList"/>
    <dgm:cxn modelId="{B5F46C38-AB32-4D9E-9632-2AA718550859}" type="presParOf" srcId="{5E7004DA-42CF-417B-A783-2A3B0517F4F2}" destId="{5EBDE942-40BC-4E48-B831-93E429F135D2}" srcOrd="3" destOrd="0" presId="urn:microsoft.com/office/officeart/2008/layout/LinedList"/>
    <dgm:cxn modelId="{FD083020-0639-4F63-AB9D-955381927B3F}" type="presParOf" srcId="{5EBDE942-40BC-4E48-B831-93E429F135D2}" destId="{30E33346-4883-436E-B301-EE62E7EFE9F1}" srcOrd="0" destOrd="0" presId="urn:microsoft.com/office/officeart/2008/layout/LinedList"/>
    <dgm:cxn modelId="{CD7F82C0-4821-48A5-B57D-7E74E94FC80E}" type="presParOf" srcId="{5EBDE942-40BC-4E48-B831-93E429F135D2}" destId="{0EB71C5B-142B-48BC-95CC-3BFCBF5EAC66}" srcOrd="1" destOrd="0" presId="urn:microsoft.com/office/officeart/2008/layout/LinedList"/>
    <dgm:cxn modelId="{D7ECA8B9-EFA0-4A57-8ECD-85CF9939580C}" type="presParOf" srcId="{5E7004DA-42CF-417B-A783-2A3B0517F4F2}" destId="{DA7EEC3D-00BB-421F-871E-45B0F93643AD}" srcOrd="4" destOrd="0" presId="urn:microsoft.com/office/officeart/2008/layout/LinedList"/>
    <dgm:cxn modelId="{ED14A520-EA08-498C-B40B-B105B940E4F9}" type="presParOf" srcId="{5E7004DA-42CF-417B-A783-2A3B0517F4F2}" destId="{8520AFE3-5A36-43F8-B859-D0C5B11365B4}" srcOrd="5" destOrd="0" presId="urn:microsoft.com/office/officeart/2008/layout/LinedList"/>
    <dgm:cxn modelId="{D36A1392-269D-4E9C-8443-64B89C3343FA}" type="presParOf" srcId="{8520AFE3-5A36-43F8-B859-D0C5B11365B4}" destId="{F36622B9-ABB1-4943-8606-AC257C1D96AE}" srcOrd="0" destOrd="0" presId="urn:microsoft.com/office/officeart/2008/layout/LinedList"/>
    <dgm:cxn modelId="{04A95A25-3B88-4F69-A8BF-18645FFA80A1}" type="presParOf" srcId="{8520AFE3-5A36-43F8-B859-D0C5B11365B4}" destId="{8D87FD92-4E1F-41AA-8E68-58748DB2388C}" srcOrd="1" destOrd="0" presId="urn:microsoft.com/office/officeart/2008/layout/LinedList"/>
    <dgm:cxn modelId="{39691392-4ADD-4FB0-AFAD-69049726491B}" type="presParOf" srcId="{5E7004DA-42CF-417B-A783-2A3B0517F4F2}" destId="{9C330374-9BEC-4C89-A085-F2BF21996C8F}" srcOrd="6" destOrd="0" presId="urn:microsoft.com/office/officeart/2008/layout/LinedList"/>
    <dgm:cxn modelId="{06DB7312-BA1F-4019-A33A-144072594554}" type="presParOf" srcId="{5E7004DA-42CF-417B-A783-2A3B0517F4F2}" destId="{AF4CEB5D-EEC5-4AA9-BA0F-38EAD239764B}" srcOrd="7" destOrd="0" presId="urn:microsoft.com/office/officeart/2008/layout/LinedList"/>
    <dgm:cxn modelId="{7667D7AA-7924-4E6F-AD07-AB8021DB5C00}" type="presParOf" srcId="{AF4CEB5D-EEC5-4AA9-BA0F-38EAD239764B}" destId="{BBCF29D6-BF9C-4D77-97F6-591A27E21E43}" srcOrd="0" destOrd="0" presId="urn:microsoft.com/office/officeart/2008/layout/LinedList"/>
    <dgm:cxn modelId="{431F653D-471C-4B57-96A4-E5B068BA2699}" type="presParOf" srcId="{AF4CEB5D-EEC5-4AA9-BA0F-38EAD239764B}" destId="{7E11647C-5A62-4D94-A5F1-662C9E2DD41A}" srcOrd="1" destOrd="0" presId="urn:microsoft.com/office/officeart/2008/layout/LinedList"/>
    <dgm:cxn modelId="{51C851FF-611A-440B-ACD4-4DCE117E1FC4}" type="presParOf" srcId="{5E7004DA-42CF-417B-A783-2A3B0517F4F2}" destId="{43D69DA9-90E6-47B1-B0CE-0EE49FDECCAF}" srcOrd="8" destOrd="0" presId="urn:microsoft.com/office/officeart/2008/layout/LinedList"/>
    <dgm:cxn modelId="{EC76BE45-D17E-428C-876B-3548804CE39D}" type="presParOf" srcId="{5E7004DA-42CF-417B-A783-2A3B0517F4F2}" destId="{D2790428-AE42-4F91-9C68-E2E87FF759D8}" srcOrd="9" destOrd="0" presId="urn:microsoft.com/office/officeart/2008/layout/LinedList"/>
    <dgm:cxn modelId="{8454EBB7-A96B-465D-A21F-0B30D7F57A91}" type="presParOf" srcId="{D2790428-AE42-4F91-9C68-E2E87FF759D8}" destId="{1D1D7A8B-3CE0-4DC0-B51C-8F41C560DC23}" srcOrd="0" destOrd="0" presId="urn:microsoft.com/office/officeart/2008/layout/LinedList"/>
    <dgm:cxn modelId="{BA39972D-2357-4048-85B9-1549728724D0}" type="presParOf" srcId="{D2790428-AE42-4F91-9C68-E2E87FF759D8}" destId="{134A685B-4444-4779-BC83-3D3DC5E4D2A0}" srcOrd="1" destOrd="0" presId="urn:microsoft.com/office/officeart/2008/layout/LinedList"/>
    <dgm:cxn modelId="{5A762E65-E7D2-4E5C-9DB0-D2553A72819B}" type="presParOf" srcId="{5E7004DA-42CF-417B-A783-2A3B0517F4F2}" destId="{6AFD7BC0-F2DE-4916-A1D3-095032B286F3}" srcOrd="10" destOrd="0" presId="urn:microsoft.com/office/officeart/2008/layout/LinedList"/>
    <dgm:cxn modelId="{93FE5CCC-3CE8-44A8-A525-E6F1503F91B6}" type="presParOf" srcId="{5E7004DA-42CF-417B-A783-2A3B0517F4F2}" destId="{584B3292-1924-4709-8F4B-3BD86B4EBAFF}" srcOrd="11" destOrd="0" presId="urn:microsoft.com/office/officeart/2008/layout/LinedList"/>
    <dgm:cxn modelId="{5D89C031-A765-40C3-84D0-649DB04222A9}" type="presParOf" srcId="{584B3292-1924-4709-8F4B-3BD86B4EBAFF}" destId="{6E00FB91-D869-4F4C-BD38-7385F1AC3617}" srcOrd="0" destOrd="0" presId="urn:microsoft.com/office/officeart/2008/layout/LinedList"/>
    <dgm:cxn modelId="{5FB7D79D-7935-4DB4-B087-BEFB57D82DBD}" type="presParOf" srcId="{584B3292-1924-4709-8F4B-3BD86B4EBAFF}" destId="{DB17A43B-4827-4798-9537-3F581258391B}" srcOrd="1" destOrd="0" presId="urn:microsoft.com/office/officeart/2008/layout/LinedList"/>
    <dgm:cxn modelId="{50FC23FB-948E-4E85-A7F3-88299194D613}" type="presParOf" srcId="{5E7004DA-42CF-417B-A783-2A3B0517F4F2}" destId="{A5EADAA0-50C2-4281-8A18-BAF2A8547BA2}" srcOrd="12" destOrd="0" presId="urn:microsoft.com/office/officeart/2008/layout/LinedList"/>
    <dgm:cxn modelId="{6DA1A901-8AD6-45B1-9411-4EC6C7B7C21C}" type="presParOf" srcId="{5E7004DA-42CF-417B-A783-2A3B0517F4F2}" destId="{3CB7B3D7-7321-417A-ACB1-7EC5746F8F7F}" srcOrd="13" destOrd="0" presId="urn:microsoft.com/office/officeart/2008/layout/LinedList"/>
    <dgm:cxn modelId="{9E929BAA-B0F3-4198-A1D0-17F2EA36F1FA}" type="presParOf" srcId="{3CB7B3D7-7321-417A-ACB1-7EC5746F8F7F}" destId="{0C41C43C-3C27-4631-A68E-002E6C812492}" srcOrd="0" destOrd="0" presId="urn:microsoft.com/office/officeart/2008/layout/LinedList"/>
    <dgm:cxn modelId="{3BAA3405-A4C1-414B-B093-62F16862FC6C}" type="presParOf" srcId="{3CB7B3D7-7321-417A-ACB1-7EC5746F8F7F}" destId="{0D4870B9-C6F6-49C6-BE1D-2BC8650E71E9}" srcOrd="1" destOrd="0" presId="urn:microsoft.com/office/officeart/2008/layout/LinedList"/>
    <dgm:cxn modelId="{35B932F2-E0D6-49D8-A8E7-1AF7BA8B9DE0}" type="presParOf" srcId="{5E7004DA-42CF-417B-A783-2A3B0517F4F2}" destId="{8BF20BE8-A8B1-4562-8BBE-A9AED6BA7E72}" srcOrd="14" destOrd="0" presId="urn:microsoft.com/office/officeart/2008/layout/LinedList"/>
    <dgm:cxn modelId="{D3767278-0B2D-4908-ABE1-BFD3E6476333}" type="presParOf" srcId="{5E7004DA-42CF-417B-A783-2A3B0517F4F2}" destId="{DB67BB7D-3356-4BF7-B986-9315712594CC}" srcOrd="15" destOrd="0" presId="urn:microsoft.com/office/officeart/2008/layout/LinedList"/>
    <dgm:cxn modelId="{FB5F6C4E-7058-4803-9861-200ECB02BEF3}" type="presParOf" srcId="{DB67BB7D-3356-4BF7-B986-9315712594CC}" destId="{21D6C2E4-E4E0-4FDC-B878-5AC73D0B3BDE}" srcOrd="0" destOrd="0" presId="urn:microsoft.com/office/officeart/2008/layout/LinedList"/>
    <dgm:cxn modelId="{D6B8AC6F-0851-4D52-B979-3DD50E4C7855}" type="presParOf" srcId="{DB67BB7D-3356-4BF7-B986-9315712594CC}" destId="{B0E25B72-CED6-4F3C-BC7B-1A69B7A858A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932F1C-976E-4F2D-B721-CD4E67BB3C4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28410BE5-196D-489D-86D5-A9A468207D13}">
      <dgm:prSet/>
      <dgm:spPr/>
      <dgm:t>
        <a:bodyPr/>
        <a:lstStyle/>
        <a:p>
          <a:r>
            <a:rPr lang="en-US"/>
            <a:t>Nausea/vomiting</a:t>
          </a:r>
        </a:p>
      </dgm:t>
    </dgm:pt>
    <dgm:pt modelId="{8DB51D6F-5F4F-46AD-80E9-D33B2044E8BA}" type="parTrans" cxnId="{8AC8D3DE-0061-4785-BCA9-3D7C61E18C92}">
      <dgm:prSet/>
      <dgm:spPr/>
      <dgm:t>
        <a:bodyPr/>
        <a:lstStyle/>
        <a:p>
          <a:endParaRPr lang="en-US"/>
        </a:p>
      </dgm:t>
    </dgm:pt>
    <dgm:pt modelId="{325220F1-793E-4BC5-803F-8C2134375FDE}" type="sibTrans" cxnId="{8AC8D3DE-0061-4785-BCA9-3D7C61E18C92}">
      <dgm:prSet/>
      <dgm:spPr/>
      <dgm:t>
        <a:bodyPr/>
        <a:lstStyle/>
        <a:p>
          <a:endParaRPr lang="en-US"/>
        </a:p>
      </dgm:t>
    </dgm:pt>
    <dgm:pt modelId="{DBAC6A4A-166B-40B8-BB2B-3BB978DEEF80}">
      <dgm:prSet/>
      <dgm:spPr/>
      <dgm:t>
        <a:bodyPr/>
        <a:lstStyle/>
        <a:p>
          <a:r>
            <a:rPr lang="en-US"/>
            <a:t>Constipation</a:t>
          </a:r>
        </a:p>
      </dgm:t>
    </dgm:pt>
    <dgm:pt modelId="{922FDEC7-5BC3-40DD-9A12-8B6366FE640B}" type="parTrans" cxnId="{5426BA8F-4911-416B-A876-01CE38802D2B}">
      <dgm:prSet/>
      <dgm:spPr/>
      <dgm:t>
        <a:bodyPr/>
        <a:lstStyle/>
        <a:p>
          <a:endParaRPr lang="en-US"/>
        </a:p>
      </dgm:t>
    </dgm:pt>
    <dgm:pt modelId="{A9B9DF61-6CB4-4A6D-B51E-3676D3CFF42B}" type="sibTrans" cxnId="{5426BA8F-4911-416B-A876-01CE38802D2B}">
      <dgm:prSet/>
      <dgm:spPr/>
      <dgm:t>
        <a:bodyPr/>
        <a:lstStyle/>
        <a:p>
          <a:endParaRPr lang="en-US"/>
        </a:p>
      </dgm:t>
    </dgm:pt>
    <dgm:pt modelId="{CCF259B1-89C1-4050-9D86-8145EB262802}">
      <dgm:prSet/>
      <dgm:spPr/>
      <dgm:t>
        <a:bodyPr/>
        <a:lstStyle/>
        <a:p>
          <a:r>
            <a:rPr lang="en-US"/>
            <a:t>Anorexia</a:t>
          </a:r>
        </a:p>
      </dgm:t>
    </dgm:pt>
    <dgm:pt modelId="{71106FB0-3FC9-470B-A6F9-213CEFC823B4}" type="parTrans" cxnId="{32220D17-D97F-48F2-B621-EC35F69F155B}">
      <dgm:prSet/>
      <dgm:spPr/>
      <dgm:t>
        <a:bodyPr/>
        <a:lstStyle/>
        <a:p>
          <a:endParaRPr lang="en-US"/>
        </a:p>
      </dgm:t>
    </dgm:pt>
    <dgm:pt modelId="{769B8595-939C-4D13-9387-B9B507EA69FD}" type="sibTrans" cxnId="{32220D17-D97F-48F2-B621-EC35F69F155B}">
      <dgm:prSet/>
      <dgm:spPr/>
      <dgm:t>
        <a:bodyPr/>
        <a:lstStyle/>
        <a:p>
          <a:endParaRPr lang="en-US"/>
        </a:p>
      </dgm:t>
    </dgm:pt>
    <dgm:pt modelId="{536D290D-FD60-468B-AB9E-6CFD47AC303A}">
      <dgm:prSet/>
      <dgm:spPr/>
      <dgm:t>
        <a:bodyPr/>
        <a:lstStyle/>
        <a:p>
          <a:r>
            <a:rPr lang="en-US"/>
            <a:t>Fatigue</a:t>
          </a:r>
        </a:p>
      </dgm:t>
    </dgm:pt>
    <dgm:pt modelId="{8495A396-7574-45D0-82E1-9F10EBB6360C}" type="parTrans" cxnId="{3FC25928-94E0-4AFC-9084-F3C4CDEFCBBC}">
      <dgm:prSet/>
      <dgm:spPr/>
      <dgm:t>
        <a:bodyPr/>
        <a:lstStyle/>
        <a:p>
          <a:endParaRPr lang="en-US"/>
        </a:p>
      </dgm:t>
    </dgm:pt>
    <dgm:pt modelId="{F2E5C14B-343E-47CE-9CE2-339ACAFA38E1}" type="sibTrans" cxnId="{3FC25928-94E0-4AFC-9084-F3C4CDEFCBBC}">
      <dgm:prSet/>
      <dgm:spPr/>
      <dgm:t>
        <a:bodyPr/>
        <a:lstStyle/>
        <a:p>
          <a:endParaRPr lang="en-US"/>
        </a:p>
      </dgm:t>
    </dgm:pt>
    <dgm:pt modelId="{868F2618-ADC8-464B-B604-A866F19E5A41}">
      <dgm:prSet/>
      <dgm:spPr/>
      <dgm:t>
        <a:bodyPr/>
        <a:lstStyle/>
        <a:p>
          <a:r>
            <a:rPr lang="en-US"/>
            <a:t>Anxiety</a:t>
          </a:r>
        </a:p>
      </dgm:t>
    </dgm:pt>
    <dgm:pt modelId="{0EB6F5A4-2CE4-4302-A57D-D598DFF01733}" type="parTrans" cxnId="{CBED6B19-AE41-4EF3-BBC0-F8EAC5376FD5}">
      <dgm:prSet/>
      <dgm:spPr/>
      <dgm:t>
        <a:bodyPr/>
        <a:lstStyle/>
        <a:p>
          <a:endParaRPr lang="en-US"/>
        </a:p>
      </dgm:t>
    </dgm:pt>
    <dgm:pt modelId="{E4B47315-779E-47F0-B8FF-0AC4DB344C8D}" type="sibTrans" cxnId="{CBED6B19-AE41-4EF3-BBC0-F8EAC5376FD5}">
      <dgm:prSet/>
      <dgm:spPr/>
      <dgm:t>
        <a:bodyPr/>
        <a:lstStyle/>
        <a:p>
          <a:endParaRPr lang="en-US"/>
        </a:p>
      </dgm:t>
    </dgm:pt>
    <dgm:pt modelId="{D92DA6CF-0F6E-4BEF-BD26-75C1F90EBCB8}">
      <dgm:prSet/>
      <dgm:spPr/>
      <dgm:t>
        <a:bodyPr/>
        <a:lstStyle/>
        <a:p>
          <a:r>
            <a:rPr lang="en-US"/>
            <a:t>Depression</a:t>
          </a:r>
        </a:p>
      </dgm:t>
    </dgm:pt>
    <dgm:pt modelId="{FDB97657-F46F-47C8-9E30-2939D689B80D}" type="parTrans" cxnId="{E7FE2737-7A84-4D50-9F65-66EB68B3F0D5}">
      <dgm:prSet/>
      <dgm:spPr/>
      <dgm:t>
        <a:bodyPr/>
        <a:lstStyle/>
        <a:p>
          <a:endParaRPr lang="en-US"/>
        </a:p>
      </dgm:t>
    </dgm:pt>
    <dgm:pt modelId="{67A1128E-0D97-4D1C-9F95-45531867A61D}" type="sibTrans" cxnId="{E7FE2737-7A84-4D50-9F65-66EB68B3F0D5}">
      <dgm:prSet/>
      <dgm:spPr/>
      <dgm:t>
        <a:bodyPr/>
        <a:lstStyle/>
        <a:p>
          <a:endParaRPr lang="en-US"/>
        </a:p>
      </dgm:t>
    </dgm:pt>
    <dgm:pt modelId="{798B1717-A438-41AB-AD84-D4FDAF1FDA0E}">
      <dgm:prSet/>
      <dgm:spPr/>
      <dgm:t>
        <a:bodyPr/>
        <a:lstStyle/>
        <a:p>
          <a:r>
            <a:rPr lang="en-US"/>
            <a:t>Dyspnea</a:t>
          </a:r>
        </a:p>
      </dgm:t>
    </dgm:pt>
    <dgm:pt modelId="{179C31FA-95F0-411D-8A48-87A16ECBFF51}" type="parTrans" cxnId="{C77D7406-85B7-4BBB-8E9C-02BE81C153AE}">
      <dgm:prSet/>
      <dgm:spPr/>
      <dgm:t>
        <a:bodyPr/>
        <a:lstStyle/>
        <a:p>
          <a:endParaRPr lang="en-US"/>
        </a:p>
      </dgm:t>
    </dgm:pt>
    <dgm:pt modelId="{A7D507B2-25EA-4F5B-A7FA-003FA60AF983}" type="sibTrans" cxnId="{C77D7406-85B7-4BBB-8E9C-02BE81C153AE}">
      <dgm:prSet/>
      <dgm:spPr/>
      <dgm:t>
        <a:bodyPr/>
        <a:lstStyle/>
        <a:p>
          <a:endParaRPr lang="en-US"/>
        </a:p>
      </dgm:t>
    </dgm:pt>
    <dgm:pt modelId="{E6589125-8811-43C7-8D44-F5581C1A65BE}">
      <dgm:prSet/>
      <dgm:spPr/>
      <dgm:t>
        <a:bodyPr/>
        <a:lstStyle/>
        <a:p>
          <a:endParaRPr lang="en-US"/>
        </a:p>
      </dgm:t>
    </dgm:pt>
    <dgm:pt modelId="{B5B7D48F-ABD1-4276-8ADC-A52D7268ED56}" type="parTrans" cxnId="{48CFC5FD-3738-4517-BD91-C710CBDD5F4D}">
      <dgm:prSet/>
      <dgm:spPr/>
      <dgm:t>
        <a:bodyPr/>
        <a:lstStyle/>
        <a:p>
          <a:endParaRPr lang="en-US"/>
        </a:p>
      </dgm:t>
    </dgm:pt>
    <dgm:pt modelId="{982AFF56-DB1A-4764-8CFB-94598E8A42FC}" type="sibTrans" cxnId="{48CFC5FD-3738-4517-BD91-C710CBDD5F4D}">
      <dgm:prSet/>
      <dgm:spPr/>
      <dgm:t>
        <a:bodyPr/>
        <a:lstStyle/>
        <a:p>
          <a:endParaRPr lang="en-US"/>
        </a:p>
      </dgm:t>
    </dgm:pt>
    <dgm:pt modelId="{5E7004DA-42CF-417B-A783-2A3B0517F4F2}" type="pres">
      <dgm:prSet presAssocID="{AA932F1C-976E-4F2D-B721-CD4E67BB3C4A}" presName="vert0" presStyleCnt="0">
        <dgm:presLayoutVars>
          <dgm:dir/>
          <dgm:animOne val="branch"/>
          <dgm:animLvl val="lvl"/>
        </dgm:presLayoutVars>
      </dgm:prSet>
      <dgm:spPr/>
    </dgm:pt>
    <dgm:pt modelId="{BC358D23-0578-43D8-B9CD-15ACED420BEA}" type="pres">
      <dgm:prSet presAssocID="{28410BE5-196D-489D-86D5-A9A468207D13}" presName="thickLine" presStyleLbl="alignNode1" presStyleIdx="0" presStyleCnt="8"/>
      <dgm:spPr/>
    </dgm:pt>
    <dgm:pt modelId="{66CC6DD0-DA0A-4F3A-910C-927FF618CF00}" type="pres">
      <dgm:prSet presAssocID="{28410BE5-196D-489D-86D5-A9A468207D13}" presName="horz1" presStyleCnt="0"/>
      <dgm:spPr/>
    </dgm:pt>
    <dgm:pt modelId="{1832C1EC-4444-4689-A07E-BBD60F7B15A2}" type="pres">
      <dgm:prSet presAssocID="{28410BE5-196D-489D-86D5-A9A468207D13}" presName="tx1" presStyleLbl="revTx" presStyleIdx="0" presStyleCnt="8"/>
      <dgm:spPr/>
    </dgm:pt>
    <dgm:pt modelId="{8E4312C6-3883-424B-9E8D-A30AAA76FD0D}" type="pres">
      <dgm:prSet presAssocID="{28410BE5-196D-489D-86D5-A9A468207D13}" presName="vert1" presStyleCnt="0"/>
      <dgm:spPr/>
    </dgm:pt>
    <dgm:pt modelId="{80D4CF6A-F0AB-402E-B968-2C69FA467687}" type="pres">
      <dgm:prSet presAssocID="{DBAC6A4A-166B-40B8-BB2B-3BB978DEEF80}" presName="thickLine" presStyleLbl="alignNode1" presStyleIdx="1" presStyleCnt="8"/>
      <dgm:spPr/>
    </dgm:pt>
    <dgm:pt modelId="{5EBDE942-40BC-4E48-B831-93E429F135D2}" type="pres">
      <dgm:prSet presAssocID="{DBAC6A4A-166B-40B8-BB2B-3BB978DEEF80}" presName="horz1" presStyleCnt="0"/>
      <dgm:spPr/>
    </dgm:pt>
    <dgm:pt modelId="{30E33346-4883-436E-B301-EE62E7EFE9F1}" type="pres">
      <dgm:prSet presAssocID="{DBAC6A4A-166B-40B8-BB2B-3BB978DEEF80}" presName="tx1" presStyleLbl="revTx" presStyleIdx="1" presStyleCnt="8"/>
      <dgm:spPr/>
    </dgm:pt>
    <dgm:pt modelId="{0EB71C5B-142B-48BC-95CC-3BFCBF5EAC66}" type="pres">
      <dgm:prSet presAssocID="{DBAC6A4A-166B-40B8-BB2B-3BB978DEEF80}" presName="vert1" presStyleCnt="0"/>
      <dgm:spPr/>
    </dgm:pt>
    <dgm:pt modelId="{DA7EEC3D-00BB-421F-871E-45B0F93643AD}" type="pres">
      <dgm:prSet presAssocID="{CCF259B1-89C1-4050-9D86-8145EB262802}" presName="thickLine" presStyleLbl="alignNode1" presStyleIdx="2" presStyleCnt="8"/>
      <dgm:spPr/>
    </dgm:pt>
    <dgm:pt modelId="{8520AFE3-5A36-43F8-B859-D0C5B11365B4}" type="pres">
      <dgm:prSet presAssocID="{CCF259B1-89C1-4050-9D86-8145EB262802}" presName="horz1" presStyleCnt="0"/>
      <dgm:spPr/>
    </dgm:pt>
    <dgm:pt modelId="{F36622B9-ABB1-4943-8606-AC257C1D96AE}" type="pres">
      <dgm:prSet presAssocID="{CCF259B1-89C1-4050-9D86-8145EB262802}" presName="tx1" presStyleLbl="revTx" presStyleIdx="2" presStyleCnt="8"/>
      <dgm:spPr/>
    </dgm:pt>
    <dgm:pt modelId="{8D87FD92-4E1F-41AA-8E68-58748DB2388C}" type="pres">
      <dgm:prSet presAssocID="{CCF259B1-89C1-4050-9D86-8145EB262802}" presName="vert1" presStyleCnt="0"/>
      <dgm:spPr/>
    </dgm:pt>
    <dgm:pt modelId="{9C330374-9BEC-4C89-A085-F2BF21996C8F}" type="pres">
      <dgm:prSet presAssocID="{536D290D-FD60-468B-AB9E-6CFD47AC303A}" presName="thickLine" presStyleLbl="alignNode1" presStyleIdx="3" presStyleCnt="8"/>
      <dgm:spPr/>
    </dgm:pt>
    <dgm:pt modelId="{AF4CEB5D-EEC5-4AA9-BA0F-38EAD239764B}" type="pres">
      <dgm:prSet presAssocID="{536D290D-FD60-468B-AB9E-6CFD47AC303A}" presName="horz1" presStyleCnt="0"/>
      <dgm:spPr/>
    </dgm:pt>
    <dgm:pt modelId="{BBCF29D6-BF9C-4D77-97F6-591A27E21E43}" type="pres">
      <dgm:prSet presAssocID="{536D290D-FD60-468B-AB9E-6CFD47AC303A}" presName="tx1" presStyleLbl="revTx" presStyleIdx="3" presStyleCnt="8"/>
      <dgm:spPr/>
    </dgm:pt>
    <dgm:pt modelId="{7E11647C-5A62-4D94-A5F1-662C9E2DD41A}" type="pres">
      <dgm:prSet presAssocID="{536D290D-FD60-468B-AB9E-6CFD47AC303A}" presName="vert1" presStyleCnt="0"/>
      <dgm:spPr/>
    </dgm:pt>
    <dgm:pt modelId="{43D69DA9-90E6-47B1-B0CE-0EE49FDECCAF}" type="pres">
      <dgm:prSet presAssocID="{868F2618-ADC8-464B-B604-A866F19E5A41}" presName="thickLine" presStyleLbl="alignNode1" presStyleIdx="4" presStyleCnt="8"/>
      <dgm:spPr/>
    </dgm:pt>
    <dgm:pt modelId="{D2790428-AE42-4F91-9C68-E2E87FF759D8}" type="pres">
      <dgm:prSet presAssocID="{868F2618-ADC8-464B-B604-A866F19E5A41}" presName="horz1" presStyleCnt="0"/>
      <dgm:spPr/>
    </dgm:pt>
    <dgm:pt modelId="{1D1D7A8B-3CE0-4DC0-B51C-8F41C560DC23}" type="pres">
      <dgm:prSet presAssocID="{868F2618-ADC8-464B-B604-A866F19E5A41}" presName="tx1" presStyleLbl="revTx" presStyleIdx="4" presStyleCnt="8"/>
      <dgm:spPr/>
    </dgm:pt>
    <dgm:pt modelId="{134A685B-4444-4779-BC83-3D3DC5E4D2A0}" type="pres">
      <dgm:prSet presAssocID="{868F2618-ADC8-464B-B604-A866F19E5A41}" presName="vert1" presStyleCnt="0"/>
      <dgm:spPr/>
    </dgm:pt>
    <dgm:pt modelId="{6AFD7BC0-F2DE-4916-A1D3-095032B286F3}" type="pres">
      <dgm:prSet presAssocID="{D92DA6CF-0F6E-4BEF-BD26-75C1F90EBCB8}" presName="thickLine" presStyleLbl="alignNode1" presStyleIdx="5" presStyleCnt="8"/>
      <dgm:spPr/>
    </dgm:pt>
    <dgm:pt modelId="{584B3292-1924-4709-8F4B-3BD86B4EBAFF}" type="pres">
      <dgm:prSet presAssocID="{D92DA6CF-0F6E-4BEF-BD26-75C1F90EBCB8}" presName="horz1" presStyleCnt="0"/>
      <dgm:spPr/>
    </dgm:pt>
    <dgm:pt modelId="{6E00FB91-D869-4F4C-BD38-7385F1AC3617}" type="pres">
      <dgm:prSet presAssocID="{D92DA6CF-0F6E-4BEF-BD26-75C1F90EBCB8}" presName="tx1" presStyleLbl="revTx" presStyleIdx="5" presStyleCnt="8"/>
      <dgm:spPr/>
    </dgm:pt>
    <dgm:pt modelId="{DB17A43B-4827-4798-9537-3F581258391B}" type="pres">
      <dgm:prSet presAssocID="{D92DA6CF-0F6E-4BEF-BD26-75C1F90EBCB8}" presName="vert1" presStyleCnt="0"/>
      <dgm:spPr/>
    </dgm:pt>
    <dgm:pt modelId="{A5EADAA0-50C2-4281-8A18-BAF2A8547BA2}" type="pres">
      <dgm:prSet presAssocID="{798B1717-A438-41AB-AD84-D4FDAF1FDA0E}" presName="thickLine" presStyleLbl="alignNode1" presStyleIdx="6" presStyleCnt="8"/>
      <dgm:spPr/>
    </dgm:pt>
    <dgm:pt modelId="{3CB7B3D7-7321-417A-ACB1-7EC5746F8F7F}" type="pres">
      <dgm:prSet presAssocID="{798B1717-A438-41AB-AD84-D4FDAF1FDA0E}" presName="horz1" presStyleCnt="0"/>
      <dgm:spPr/>
    </dgm:pt>
    <dgm:pt modelId="{0C41C43C-3C27-4631-A68E-002E6C812492}" type="pres">
      <dgm:prSet presAssocID="{798B1717-A438-41AB-AD84-D4FDAF1FDA0E}" presName="tx1" presStyleLbl="revTx" presStyleIdx="6" presStyleCnt="8"/>
      <dgm:spPr/>
    </dgm:pt>
    <dgm:pt modelId="{0D4870B9-C6F6-49C6-BE1D-2BC8650E71E9}" type="pres">
      <dgm:prSet presAssocID="{798B1717-A438-41AB-AD84-D4FDAF1FDA0E}" presName="vert1" presStyleCnt="0"/>
      <dgm:spPr/>
    </dgm:pt>
    <dgm:pt modelId="{8BF20BE8-A8B1-4562-8BBE-A9AED6BA7E72}" type="pres">
      <dgm:prSet presAssocID="{E6589125-8811-43C7-8D44-F5581C1A65BE}" presName="thickLine" presStyleLbl="alignNode1" presStyleIdx="7" presStyleCnt="8"/>
      <dgm:spPr/>
    </dgm:pt>
    <dgm:pt modelId="{DB67BB7D-3356-4BF7-B986-9315712594CC}" type="pres">
      <dgm:prSet presAssocID="{E6589125-8811-43C7-8D44-F5581C1A65BE}" presName="horz1" presStyleCnt="0"/>
      <dgm:spPr/>
    </dgm:pt>
    <dgm:pt modelId="{21D6C2E4-E4E0-4FDC-B878-5AC73D0B3BDE}" type="pres">
      <dgm:prSet presAssocID="{E6589125-8811-43C7-8D44-F5581C1A65BE}" presName="tx1" presStyleLbl="revTx" presStyleIdx="7" presStyleCnt="8"/>
      <dgm:spPr/>
    </dgm:pt>
    <dgm:pt modelId="{B0E25B72-CED6-4F3C-BC7B-1A69B7A858A4}" type="pres">
      <dgm:prSet presAssocID="{E6589125-8811-43C7-8D44-F5581C1A65BE}" presName="vert1" presStyleCnt="0"/>
      <dgm:spPr/>
    </dgm:pt>
  </dgm:ptLst>
  <dgm:cxnLst>
    <dgm:cxn modelId="{C77D7406-85B7-4BBB-8E9C-02BE81C153AE}" srcId="{AA932F1C-976E-4F2D-B721-CD4E67BB3C4A}" destId="{798B1717-A438-41AB-AD84-D4FDAF1FDA0E}" srcOrd="6" destOrd="0" parTransId="{179C31FA-95F0-411D-8A48-87A16ECBFF51}" sibTransId="{A7D507B2-25EA-4F5B-A7FA-003FA60AF983}"/>
    <dgm:cxn modelId="{32220D17-D97F-48F2-B621-EC35F69F155B}" srcId="{AA932F1C-976E-4F2D-B721-CD4E67BB3C4A}" destId="{CCF259B1-89C1-4050-9D86-8145EB262802}" srcOrd="2" destOrd="0" parTransId="{71106FB0-3FC9-470B-A6F9-213CEFC823B4}" sibTransId="{769B8595-939C-4D13-9387-B9B507EA69FD}"/>
    <dgm:cxn modelId="{CBED6B19-AE41-4EF3-BBC0-F8EAC5376FD5}" srcId="{AA932F1C-976E-4F2D-B721-CD4E67BB3C4A}" destId="{868F2618-ADC8-464B-B604-A866F19E5A41}" srcOrd="4" destOrd="0" parTransId="{0EB6F5A4-2CE4-4302-A57D-D598DFF01733}" sibTransId="{E4B47315-779E-47F0-B8FF-0AC4DB344C8D}"/>
    <dgm:cxn modelId="{2F338B1C-025C-4E5C-AA54-ECC789018F9A}" type="presOf" srcId="{CCF259B1-89C1-4050-9D86-8145EB262802}" destId="{F36622B9-ABB1-4943-8606-AC257C1D96AE}" srcOrd="0" destOrd="0" presId="urn:microsoft.com/office/officeart/2008/layout/LinedList"/>
    <dgm:cxn modelId="{3FC25928-94E0-4AFC-9084-F3C4CDEFCBBC}" srcId="{AA932F1C-976E-4F2D-B721-CD4E67BB3C4A}" destId="{536D290D-FD60-468B-AB9E-6CFD47AC303A}" srcOrd="3" destOrd="0" parTransId="{8495A396-7574-45D0-82E1-9F10EBB6360C}" sibTransId="{F2E5C14B-343E-47CE-9CE2-339ACAFA38E1}"/>
    <dgm:cxn modelId="{E7FE2737-7A84-4D50-9F65-66EB68B3F0D5}" srcId="{AA932F1C-976E-4F2D-B721-CD4E67BB3C4A}" destId="{D92DA6CF-0F6E-4BEF-BD26-75C1F90EBCB8}" srcOrd="5" destOrd="0" parTransId="{FDB97657-F46F-47C8-9E30-2939D689B80D}" sibTransId="{67A1128E-0D97-4D1C-9F95-45531867A61D}"/>
    <dgm:cxn modelId="{69E9794D-D455-4617-8865-CCAB05D47116}" type="presOf" srcId="{AA932F1C-976E-4F2D-B721-CD4E67BB3C4A}" destId="{5E7004DA-42CF-417B-A783-2A3B0517F4F2}" srcOrd="0" destOrd="0" presId="urn:microsoft.com/office/officeart/2008/layout/LinedList"/>
    <dgm:cxn modelId="{703F4A4F-1D35-4F3C-BBCE-6057C7CCCE50}" type="presOf" srcId="{28410BE5-196D-489D-86D5-A9A468207D13}" destId="{1832C1EC-4444-4689-A07E-BBD60F7B15A2}" srcOrd="0" destOrd="0" presId="urn:microsoft.com/office/officeart/2008/layout/LinedList"/>
    <dgm:cxn modelId="{37DE546E-0287-4CAD-BDB2-B6E190C5B5C1}" type="presOf" srcId="{868F2618-ADC8-464B-B604-A866F19E5A41}" destId="{1D1D7A8B-3CE0-4DC0-B51C-8F41C560DC23}" srcOrd="0" destOrd="0" presId="urn:microsoft.com/office/officeart/2008/layout/LinedList"/>
    <dgm:cxn modelId="{2DF21984-45F3-4EF2-A227-45034941BC63}" type="presOf" srcId="{D92DA6CF-0F6E-4BEF-BD26-75C1F90EBCB8}" destId="{6E00FB91-D869-4F4C-BD38-7385F1AC3617}" srcOrd="0" destOrd="0" presId="urn:microsoft.com/office/officeart/2008/layout/LinedList"/>
    <dgm:cxn modelId="{5426BA8F-4911-416B-A876-01CE38802D2B}" srcId="{AA932F1C-976E-4F2D-B721-CD4E67BB3C4A}" destId="{DBAC6A4A-166B-40B8-BB2B-3BB978DEEF80}" srcOrd="1" destOrd="0" parTransId="{922FDEC7-5BC3-40DD-9A12-8B6366FE640B}" sibTransId="{A9B9DF61-6CB4-4A6D-B51E-3676D3CFF42B}"/>
    <dgm:cxn modelId="{BDE48C95-835C-42C9-95CE-2F0ECDDD0556}" type="presOf" srcId="{798B1717-A438-41AB-AD84-D4FDAF1FDA0E}" destId="{0C41C43C-3C27-4631-A68E-002E6C812492}" srcOrd="0" destOrd="0" presId="urn:microsoft.com/office/officeart/2008/layout/LinedList"/>
    <dgm:cxn modelId="{87E3B49C-4777-4B7F-82B2-E3A985DABC3A}" type="presOf" srcId="{536D290D-FD60-468B-AB9E-6CFD47AC303A}" destId="{BBCF29D6-BF9C-4D77-97F6-591A27E21E43}" srcOrd="0" destOrd="0" presId="urn:microsoft.com/office/officeart/2008/layout/LinedList"/>
    <dgm:cxn modelId="{8AC8D3DE-0061-4785-BCA9-3D7C61E18C92}" srcId="{AA932F1C-976E-4F2D-B721-CD4E67BB3C4A}" destId="{28410BE5-196D-489D-86D5-A9A468207D13}" srcOrd="0" destOrd="0" parTransId="{8DB51D6F-5F4F-46AD-80E9-D33B2044E8BA}" sibTransId="{325220F1-793E-4BC5-803F-8C2134375FDE}"/>
    <dgm:cxn modelId="{1A198EE0-DE72-4FD8-9158-1CEDD77D3817}" type="presOf" srcId="{DBAC6A4A-166B-40B8-BB2B-3BB978DEEF80}" destId="{30E33346-4883-436E-B301-EE62E7EFE9F1}" srcOrd="0" destOrd="0" presId="urn:microsoft.com/office/officeart/2008/layout/LinedList"/>
    <dgm:cxn modelId="{91D060E9-3489-4C92-A56F-A1745A8AEA43}" type="presOf" srcId="{E6589125-8811-43C7-8D44-F5581C1A65BE}" destId="{21D6C2E4-E4E0-4FDC-B878-5AC73D0B3BDE}" srcOrd="0" destOrd="0" presId="urn:microsoft.com/office/officeart/2008/layout/LinedList"/>
    <dgm:cxn modelId="{48CFC5FD-3738-4517-BD91-C710CBDD5F4D}" srcId="{AA932F1C-976E-4F2D-B721-CD4E67BB3C4A}" destId="{E6589125-8811-43C7-8D44-F5581C1A65BE}" srcOrd="7" destOrd="0" parTransId="{B5B7D48F-ABD1-4276-8ADC-A52D7268ED56}" sibTransId="{982AFF56-DB1A-4764-8CFB-94598E8A42FC}"/>
    <dgm:cxn modelId="{A9FAC908-9753-45E6-90C6-4EC9D00A75E6}" type="presParOf" srcId="{5E7004DA-42CF-417B-A783-2A3B0517F4F2}" destId="{BC358D23-0578-43D8-B9CD-15ACED420BEA}" srcOrd="0" destOrd="0" presId="urn:microsoft.com/office/officeart/2008/layout/LinedList"/>
    <dgm:cxn modelId="{C757EB72-FA41-4C45-894A-B539172EAE07}" type="presParOf" srcId="{5E7004DA-42CF-417B-A783-2A3B0517F4F2}" destId="{66CC6DD0-DA0A-4F3A-910C-927FF618CF00}" srcOrd="1" destOrd="0" presId="urn:microsoft.com/office/officeart/2008/layout/LinedList"/>
    <dgm:cxn modelId="{88401076-A5DC-4953-835F-804AB54275ED}" type="presParOf" srcId="{66CC6DD0-DA0A-4F3A-910C-927FF618CF00}" destId="{1832C1EC-4444-4689-A07E-BBD60F7B15A2}" srcOrd="0" destOrd="0" presId="urn:microsoft.com/office/officeart/2008/layout/LinedList"/>
    <dgm:cxn modelId="{DE4A3119-D78A-4387-9F5B-39A7CBB1F9CD}" type="presParOf" srcId="{66CC6DD0-DA0A-4F3A-910C-927FF618CF00}" destId="{8E4312C6-3883-424B-9E8D-A30AAA76FD0D}" srcOrd="1" destOrd="0" presId="urn:microsoft.com/office/officeart/2008/layout/LinedList"/>
    <dgm:cxn modelId="{9A3FD173-0110-4C27-A21C-2B45C93E4ACC}" type="presParOf" srcId="{5E7004DA-42CF-417B-A783-2A3B0517F4F2}" destId="{80D4CF6A-F0AB-402E-B968-2C69FA467687}" srcOrd="2" destOrd="0" presId="urn:microsoft.com/office/officeart/2008/layout/LinedList"/>
    <dgm:cxn modelId="{B5F46C38-AB32-4D9E-9632-2AA718550859}" type="presParOf" srcId="{5E7004DA-42CF-417B-A783-2A3B0517F4F2}" destId="{5EBDE942-40BC-4E48-B831-93E429F135D2}" srcOrd="3" destOrd="0" presId="urn:microsoft.com/office/officeart/2008/layout/LinedList"/>
    <dgm:cxn modelId="{FD083020-0639-4F63-AB9D-955381927B3F}" type="presParOf" srcId="{5EBDE942-40BC-4E48-B831-93E429F135D2}" destId="{30E33346-4883-436E-B301-EE62E7EFE9F1}" srcOrd="0" destOrd="0" presId="urn:microsoft.com/office/officeart/2008/layout/LinedList"/>
    <dgm:cxn modelId="{CD7F82C0-4821-48A5-B57D-7E74E94FC80E}" type="presParOf" srcId="{5EBDE942-40BC-4E48-B831-93E429F135D2}" destId="{0EB71C5B-142B-48BC-95CC-3BFCBF5EAC66}" srcOrd="1" destOrd="0" presId="urn:microsoft.com/office/officeart/2008/layout/LinedList"/>
    <dgm:cxn modelId="{D7ECA8B9-EFA0-4A57-8ECD-85CF9939580C}" type="presParOf" srcId="{5E7004DA-42CF-417B-A783-2A3B0517F4F2}" destId="{DA7EEC3D-00BB-421F-871E-45B0F93643AD}" srcOrd="4" destOrd="0" presId="urn:microsoft.com/office/officeart/2008/layout/LinedList"/>
    <dgm:cxn modelId="{ED14A520-EA08-498C-B40B-B105B940E4F9}" type="presParOf" srcId="{5E7004DA-42CF-417B-A783-2A3B0517F4F2}" destId="{8520AFE3-5A36-43F8-B859-D0C5B11365B4}" srcOrd="5" destOrd="0" presId="urn:microsoft.com/office/officeart/2008/layout/LinedList"/>
    <dgm:cxn modelId="{D36A1392-269D-4E9C-8443-64B89C3343FA}" type="presParOf" srcId="{8520AFE3-5A36-43F8-B859-D0C5B11365B4}" destId="{F36622B9-ABB1-4943-8606-AC257C1D96AE}" srcOrd="0" destOrd="0" presId="urn:microsoft.com/office/officeart/2008/layout/LinedList"/>
    <dgm:cxn modelId="{04A95A25-3B88-4F69-A8BF-18645FFA80A1}" type="presParOf" srcId="{8520AFE3-5A36-43F8-B859-D0C5B11365B4}" destId="{8D87FD92-4E1F-41AA-8E68-58748DB2388C}" srcOrd="1" destOrd="0" presId="urn:microsoft.com/office/officeart/2008/layout/LinedList"/>
    <dgm:cxn modelId="{39691392-4ADD-4FB0-AFAD-69049726491B}" type="presParOf" srcId="{5E7004DA-42CF-417B-A783-2A3B0517F4F2}" destId="{9C330374-9BEC-4C89-A085-F2BF21996C8F}" srcOrd="6" destOrd="0" presId="urn:microsoft.com/office/officeart/2008/layout/LinedList"/>
    <dgm:cxn modelId="{06DB7312-BA1F-4019-A33A-144072594554}" type="presParOf" srcId="{5E7004DA-42CF-417B-A783-2A3B0517F4F2}" destId="{AF4CEB5D-EEC5-4AA9-BA0F-38EAD239764B}" srcOrd="7" destOrd="0" presId="urn:microsoft.com/office/officeart/2008/layout/LinedList"/>
    <dgm:cxn modelId="{7667D7AA-7924-4E6F-AD07-AB8021DB5C00}" type="presParOf" srcId="{AF4CEB5D-EEC5-4AA9-BA0F-38EAD239764B}" destId="{BBCF29D6-BF9C-4D77-97F6-591A27E21E43}" srcOrd="0" destOrd="0" presId="urn:microsoft.com/office/officeart/2008/layout/LinedList"/>
    <dgm:cxn modelId="{431F653D-471C-4B57-96A4-E5B068BA2699}" type="presParOf" srcId="{AF4CEB5D-EEC5-4AA9-BA0F-38EAD239764B}" destId="{7E11647C-5A62-4D94-A5F1-662C9E2DD41A}" srcOrd="1" destOrd="0" presId="urn:microsoft.com/office/officeart/2008/layout/LinedList"/>
    <dgm:cxn modelId="{51C851FF-611A-440B-ACD4-4DCE117E1FC4}" type="presParOf" srcId="{5E7004DA-42CF-417B-A783-2A3B0517F4F2}" destId="{43D69DA9-90E6-47B1-B0CE-0EE49FDECCAF}" srcOrd="8" destOrd="0" presId="urn:microsoft.com/office/officeart/2008/layout/LinedList"/>
    <dgm:cxn modelId="{EC76BE45-D17E-428C-876B-3548804CE39D}" type="presParOf" srcId="{5E7004DA-42CF-417B-A783-2A3B0517F4F2}" destId="{D2790428-AE42-4F91-9C68-E2E87FF759D8}" srcOrd="9" destOrd="0" presId="urn:microsoft.com/office/officeart/2008/layout/LinedList"/>
    <dgm:cxn modelId="{8454EBB7-A96B-465D-A21F-0B30D7F57A91}" type="presParOf" srcId="{D2790428-AE42-4F91-9C68-E2E87FF759D8}" destId="{1D1D7A8B-3CE0-4DC0-B51C-8F41C560DC23}" srcOrd="0" destOrd="0" presId="urn:microsoft.com/office/officeart/2008/layout/LinedList"/>
    <dgm:cxn modelId="{BA39972D-2357-4048-85B9-1549728724D0}" type="presParOf" srcId="{D2790428-AE42-4F91-9C68-E2E87FF759D8}" destId="{134A685B-4444-4779-BC83-3D3DC5E4D2A0}" srcOrd="1" destOrd="0" presId="urn:microsoft.com/office/officeart/2008/layout/LinedList"/>
    <dgm:cxn modelId="{5A762E65-E7D2-4E5C-9DB0-D2553A72819B}" type="presParOf" srcId="{5E7004DA-42CF-417B-A783-2A3B0517F4F2}" destId="{6AFD7BC0-F2DE-4916-A1D3-095032B286F3}" srcOrd="10" destOrd="0" presId="urn:microsoft.com/office/officeart/2008/layout/LinedList"/>
    <dgm:cxn modelId="{93FE5CCC-3CE8-44A8-A525-E6F1503F91B6}" type="presParOf" srcId="{5E7004DA-42CF-417B-A783-2A3B0517F4F2}" destId="{584B3292-1924-4709-8F4B-3BD86B4EBAFF}" srcOrd="11" destOrd="0" presId="urn:microsoft.com/office/officeart/2008/layout/LinedList"/>
    <dgm:cxn modelId="{5D89C031-A765-40C3-84D0-649DB04222A9}" type="presParOf" srcId="{584B3292-1924-4709-8F4B-3BD86B4EBAFF}" destId="{6E00FB91-D869-4F4C-BD38-7385F1AC3617}" srcOrd="0" destOrd="0" presId="urn:microsoft.com/office/officeart/2008/layout/LinedList"/>
    <dgm:cxn modelId="{5FB7D79D-7935-4DB4-B087-BEFB57D82DBD}" type="presParOf" srcId="{584B3292-1924-4709-8F4B-3BD86B4EBAFF}" destId="{DB17A43B-4827-4798-9537-3F581258391B}" srcOrd="1" destOrd="0" presId="urn:microsoft.com/office/officeart/2008/layout/LinedList"/>
    <dgm:cxn modelId="{50FC23FB-948E-4E85-A7F3-88299194D613}" type="presParOf" srcId="{5E7004DA-42CF-417B-A783-2A3B0517F4F2}" destId="{A5EADAA0-50C2-4281-8A18-BAF2A8547BA2}" srcOrd="12" destOrd="0" presId="urn:microsoft.com/office/officeart/2008/layout/LinedList"/>
    <dgm:cxn modelId="{6DA1A901-8AD6-45B1-9411-4EC6C7B7C21C}" type="presParOf" srcId="{5E7004DA-42CF-417B-A783-2A3B0517F4F2}" destId="{3CB7B3D7-7321-417A-ACB1-7EC5746F8F7F}" srcOrd="13" destOrd="0" presId="urn:microsoft.com/office/officeart/2008/layout/LinedList"/>
    <dgm:cxn modelId="{9E929BAA-B0F3-4198-A1D0-17F2EA36F1FA}" type="presParOf" srcId="{3CB7B3D7-7321-417A-ACB1-7EC5746F8F7F}" destId="{0C41C43C-3C27-4631-A68E-002E6C812492}" srcOrd="0" destOrd="0" presId="urn:microsoft.com/office/officeart/2008/layout/LinedList"/>
    <dgm:cxn modelId="{3BAA3405-A4C1-414B-B093-62F16862FC6C}" type="presParOf" srcId="{3CB7B3D7-7321-417A-ACB1-7EC5746F8F7F}" destId="{0D4870B9-C6F6-49C6-BE1D-2BC8650E71E9}" srcOrd="1" destOrd="0" presId="urn:microsoft.com/office/officeart/2008/layout/LinedList"/>
    <dgm:cxn modelId="{35B932F2-E0D6-49D8-A8E7-1AF7BA8B9DE0}" type="presParOf" srcId="{5E7004DA-42CF-417B-A783-2A3B0517F4F2}" destId="{8BF20BE8-A8B1-4562-8BBE-A9AED6BA7E72}" srcOrd="14" destOrd="0" presId="urn:microsoft.com/office/officeart/2008/layout/LinedList"/>
    <dgm:cxn modelId="{D3767278-0B2D-4908-ABE1-BFD3E6476333}" type="presParOf" srcId="{5E7004DA-42CF-417B-A783-2A3B0517F4F2}" destId="{DB67BB7D-3356-4BF7-B986-9315712594CC}" srcOrd="15" destOrd="0" presId="urn:microsoft.com/office/officeart/2008/layout/LinedList"/>
    <dgm:cxn modelId="{FB5F6C4E-7058-4803-9861-200ECB02BEF3}" type="presParOf" srcId="{DB67BB7D-3356-4BF7-B986-9315712594CC}" destId="{21D6C2E4-E4E0-4FDC-B878-5AC73D0B3BDE}" srcOrd="0" destOrd="0" presId="urn:microsoft.com/office/officeart/2008/layout/LinedList"/>
    <dgm:cxn modelId="{D6B8AC6F-0851-4D52-B979-3DD50E4C7855}" type="presParOf" srcId="{DB67BB7D-3356-4BF7-B986-9315712594CC}" destId="{B0E25B72-CED6-4F3C-BC7B-1A69B7A858A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BD4977-A6C1-4EBE-A0AC-BADEE9D02DEC}" type="doc">
      <dgm:prSet loTypeId="urn:microsoft.com/office/officeart/2009/3/layout/OpposingIdeas" loCatId="relationship" qsTypeId="urn:microsoft.com/office/officeart/2005/8/quickstyle/simple1" qsCatId="simple" csTypeId="urn:microsoft.com/office/officeart/2005/8/colors/accent1_1" csCatId="accent1" phldr="1"/>
      <dgm:spPr/>
      <dgm:t>
        <a:bodyPr/>
        <a:lstStyle/>
        <a:p>
          <a:endParaRPr lang="en-US"/>
        </a:p>
      </dgm:t>
    </dgm:pt>
    <dgm:pt modelId="{2BA386F7-2F16-4E9A-994C-DEC63693C14E}">
      <dgm:prSet phldrT="[Text]"/>
      <dgm:spPr/>
      <dgm:t>
        <a:bodyPr/>
        <a:lstStyle/>
        <a:p>
          <a:r>
            <a:rPr lang="en-US">
              <a:solidFill>
                <a:srgbClr val="009D57"/>
              </a:solidFill>
            </a:rPr>
            <a:t>Improved</a:t>
          </a:r>
        </a:p>
      </dgm:t>
    </dgm:pt>
    <dgm:pt modelId="{01C21855-2809-4563-A49E-9F43A76D87AB}" type="parTrans" cxnId="{BAE9F187-75E3-4D24-A141-0ECB02A47DDF}">
      <dgm:prSet/>
      <dgm:spPr/>
      <dgm:t>
        <a:bodyPr/>
        <a:lstStyle/>
        <a:p>
          <a:endParaRPr lang="en-US"/>
        </a:p>
      </dgm:t>
    </dgm:pt>
    <dgm:pt modelId="{57701105-2071-4B9B-8594-84CC402E9C56}" type="sibTrans" cxnId="{BAE9F187-75E3-4D24-A141-0ECB02A47DDF}">
      <dgm:prSet/>
      <dgm:spPr/>
      <dgm:t>
        <a:bodyPr/>
        <a:lstStyle/>
        <a:p>
          <a:endParaRPr lang="en-US"/>
        </a:p>
      </dgm:t>
    </dgm:pt>
    <dgm:pt modelId="{A04EB500-6AA1-47CA-8CD5-875CED8A2DD1}">
      <dgm:prSet phldrT="[Text]" custT="1"/>
      <dgm:spPr/>
      <dgm:t>
        <a:bodyPr/>
        <a:lstStyle/>
        <a:p>
          <a:pPr>
            <a:spcAft>
              <a:spcPts val="0"/>
            </a:spcAft>
            <a:buFont typeface="Arial" panose="020B0604020202020204" pitchFamily="34" charset="0"/>
            <a:buChar char="•"/>
          </a:pPr>
          <a:endParaRPr lang="en-US" sz="2400"/>
        </a:p>
        <a:p>
          <a:pPr>
            <a:spcAft>
              <a:spcPts val="0"/>
            </a:spcAft>
            <a:buFont typeface="Arial" panose="020B0604020202020204" pitchFamily="34" charset="0"/>
            <a:buChar char="•"/>
          </a:pPr>
          <a:r>
            <a:rPr lang="en-US" sz="2400"/>
            <a:t>Patient &amp; Parent QOL</a:t>
          </a:r>
        </a:p>
        <a:p>
          <a:pPr>
            <a:spcAft>
              <a:spcPts val="0"/>
            </a:spcAft>
            <a:buFont typeface="Arial" panose="020B0604020202020204" pitchFamily="34" charset="0"/>
            <a:buChar char="•"/>
          </a:pPr>
          <a:r>
            <a:rPr lang="en-US" sz="2400"/>
            <a:t>  </a:t>
          </a:r>
        </a:p>
        <a:p>
          <a:pPr>
            <a:spcAft>
              <a:spcPts val="0"/>
            </a:spcAft>
            <a:buFont typeface="Arial" panose="020B0604020202020204" pitchFamily="34" charset="0"/>
            <a:buChar char="•"/>
          </a:pPr>
          <a:r>
            <a:rPr lang="en-US" sz="2400"/>
            <a:t>ACP discussions</a:t>
          </a:r>
        </a:p>
      </dgm:t>
    </dgm:pt>
    <dgm:pt modelId="{8E329269-21F9-43E3-BAA9-CCEA9A7ECEAE}" type="parTrans" cxnId="{D9ECC1BF-2159-4E7D-A896-2DAAE37ED22D}">
      <dgm:prSet/>
      <dgm:spPr/>
      <dgm:t>
        <a:bodyPr/>
        <a:lstStyle/>
        <a:p>
          <a:endParaRPr lang="en-US"/>
        </a:p>
      </dgm:t>
    </dgm:pt>
    <dgm:pt modelId="{9B4557B5-F1E5-455A-B98A-48653535DDE3}" type="sibTrans" cxnId="{D9ECC1BF-2159-4E7D-A896-2DAAE37ED22D}">
      <dgm:prSet/>
      <dgm:spPr/>
      <dgm:t>
        <a:bodyPr/>
        <a:lstStyle/>
        <a:p>
          <a:endParaRPr lang="en-US"/>
        </a:p>
      </dgm:t>
    </dgm:pt>
    <dgm:pt modelId="{D63BD293-7214-4FCF-A6B1-773DCB3E1A53}">
      <dgm:prSet phldrT="[Text]"/>
      <dgm:spPr/>
      <dgm:t>
        <a:bodyPr/>
        <a:lstStyle/>
        <a:p>
          <a:r>
            <a:rPr lang="en-US">
              <a:solidFill>
                <a:srgbClr val="009D57"/>
              </a:solidFill>
            </a:rPr>
            <a:t>Reduced</a:t>
          </a:r>
        </a:p>
      </dgm:t>
    </dgm:pt>
    <dgm:pt modelId="{338C94E6-5AB9-4D17-A355-F91D71D502DE}" type="parTrans" cxnId="{764F6530-E321-4743-ACAC-0193A8CD0EF4}">
      <dgm:prSet/>
      <dgm:spPr/>
      <dgm:t>
        <a:bodyPr/>
        <a:lstStyle/>
        <a:p>
          <a:endParaRPr lang="en-US"/>
        </a:p>
      </dgm:t>
    </dgm:pt>
    <dgm:pt modelId="{613B2D3A-3D1C-46BB-8E5A-5EC748E84618}" type="sibTrans" cxnId="{764F6530-E321-4743-ACAC-0193A8CD0EF4}">
      <dgm:prSet/>
      <dgm:spPr/>
      <dgm:t>
        <a:bodyPr/>
        <a:lstStyle/>
        <a:p>
          <a:endParaRPr lang="en-US"/>
        </a:p>
      </dgm:t>
    </dgm:pt>
    <dgm:pt modelId="{28D83295-C712-4D94-B5A9-698156A8E89D}">
      <dgm:prSet phldrT="[Text]" custT="1"/>
      <dgm:spPr/>
      <dgm:t>
        <a:bodyPr/>
        <a:lstStyle/>
        <a:p>
          <a:pPr>
            <a:spcAft>
              <a:spcPts val="0"/>
            </a:spcAft>
          </a:pPr>
          <a:r>
            <a:rPr lang="en-US" sz="2400" dirty="0"/>
            <a:t>Symptom burden</a:t>
          </a:r>
        </a:p>
        <a:p>
          <a:pPr>
            <a:spcAft>
              <a:spcPts val="0"/>
            </a:spcAft>
          </a:pPr>
          <a:endParaRPr lang="en-US" sz="2400" dirty="0"/>
        </a:p>
        <a:p>
          <a:pPr>
            <a:spcAft>
              <a:spcPts val="0"/>
            </a:spcAft>
          </a:pPr>
          <a:r>
            <a:rPr lang="en-US" sz="2400" dirty="0"/>
            <a:t>Intensity of therapy at EOL </a:t>
          </a:r>
        </a:p>
        <a:p>
          <a:pPr>
            <a:spcAft>
              <a:spcPts val="0"/>
            </a:spcAft>
          </a:pPr>
          <a:endParaRPr lang="en-US" sz="2400" dirty="0"/>
        </a:p>
        <a:p>
          <a:pPr>
            <a:spcAft>
              <a:spcPts val="0"/>
            </a:spcAft>
          </a:pPr>
          <a:r>
            <a:rPr lang="en-US" sz="2400" dirty="0"/>
            <a:t>Psychosocial distress during bereavement </a:t>
          </a:r>
        </a:p>
      </dgm:t>
    </dgm:pt>
    <dgm:pt modelId="{4621C091-34D2-4068-B825-775CB0A2E457}" type="parTrans" cxnId="{2CDB8B08-3E4E-49F8-A596-CECCDC2ADE4F}">
      <dgm:prSet/>
      <dgm:spPr/>
      <dgm:t>
        <a:bodyPr/>
        <a:lstStyle/>
        <a:p>
          <a:endParaRPr lang="en-US"/>
        </a:p>
      </dgm:t>
    </dgm:pt>
    <dgm:pt modelId="{CDE9B589-5C9F-46FE-B67E-B0A1B56636CA}" type="sibTrans" cxnId="{2CDB8B08-3E4E-49F8-A596-CECCDC2ADE4F}">
      <dgm:prSet/>
      <dgm:spPr/>
      <dgm:t>
        <a:bodyPr/>
        <a:lstStyle/>
        <a:p>
          <a:endParaRPr lang="en-US"/>
        </a:p>
      </dgm:t>
    </dgm:pt>
    <dgm:pt modelId="{EA71AB21-97FF-4635-95C5-849500775940}">
      <dgm:prSet custT="1"/>
      <dgm:spPr/>
      <dgm:t>
        <a:bodyPr/>
        <a:lstStyle/>
        <a:p>
          <a:pPr>
            <a:spcAft>
              <a:spcPts val="0"/>
            </a:spcAft>
            <a:buFont typeface="Arial" panose="020B0604020202020204" pitchFamily="34" charset="0"/>
            <a:buChar char="•"/>
          </a:pPr>
          <a:endParaRPr lang="en-US" sz="2400"/>
        </a:p>
        <a:p>
          <a:pPr>
            <a:spcAft>
              <a:spcPts val="0"/>
            </a:spcAft>
            <a:buFont typeface="Arial" panose="020B0604020202020204" pitchFamily="34" charset="0"/>
            <a:buChar char="•"/>
          </a:pPr>
          <a:r>
            <a:rPr lang="en-US" sz="2400"/>
            <a:t>Hospice enrollment</a:t>
          </a:r>
        </a:p>
      </dgm:t>
    </dgm:pt>
    <dgm:pt modelId="{D5BCF453-683D-4BC2-B1DE-B6113141A111}" type="parTrans" cxnId="{5B6A4B47-69F3-4E2B-B988-DD03A110D3C4}">
      <dgm:prSet/>
      <dgm:spPr/>
      <dgm:t>
        <a:bodyPr/>
        <a:lstStyle/>
        <a:p>
          <a:endParaRPr lang="en-US"/>
        </a:p>
      </dgm:t>
    </dgm:pt>
    <dgm:pt modelId="{B4D6A17B-C491-4279-B236-998CEE30C2A9}" type="sibTrans" cxnId="{5B6A4B47-69F3-4E2B-B988-DD03A110D3C4}">
      <dgm:prSet/>
      <dgm:spPr/>
      <dgm:t>
        <a:bodyPr/>
        <a:lstStyle/>
        <a:p>
          <a:endParaRPr lang="en-US"/>
        </a:p>
      </dgm:t>
    </dgm:pt>
    <dgm:pt modelId="{3CEFD93B-B76E-4555-8A04-CB26B28EE71E}">
      <dgm:prSet custT="1"/>
      <dgm:spPr/>
      <dgm:t>
        <a:bodyPr/>
        <a:lstStyle/>
        <a:p>
          <a:pPr>
            <a:spcAft>
              <a:spcPts val="0"/>
            </a:spcAft>
            <a:buFont typeface="Arial" panose="020B0604020202020204" pitchFamily="34" charset="0"/>
            <a:buChar char="•"/>
          </a:pPr>
          <a:endParaRPr lang="en-US" sz="2400"/>
        </a:p>
        <a:p>
          <a:pPr>
            <a:spcAft>
              <a:spcPts val="0"/>
            </a:spcAft>
            <a:buFont typeface="Arial" panose="020B0604020202020204" pitchFamily="34" charset="0"/>
            <a:buChar char="•"/>
          </a:pPr>
          <a:r>
            <a:rPr lang="en-US" sz="2400"/>
            <a:t>Dying at home</a:t>
          </a:r>
        </a:p>
      </dgm:t>
    </dgm:pt>
    <dgm:pt modelId="{59B35215-040C-4EDC-A3AB-0D828D23524E}" type="parTrans" cxnId="{7BE696EC-11D7-48B3-96D3-7CA714F35FD1}">
      <dgm:prSet/>
      <dgm:spPr/>
      <dgm:t>
        <a:bodyPr/>
        <a:lstStyle/>
        <a:p>
          <a:endParaRPr lang="en-US"/>
        </a:p>
      </dgm:t>
    </dgm:pt>
    <dgm:pt modelId="{1A6BC90B-1E84-44F0-8F65-E0F2764C0430}" type="sibTrans" cxnId="{7BE696EC-11D7-48B3-96D3-7CA714F35FD1}">
      <dgm:prSet/>
      <dgm:spPr/>
      <dgm:t>
        <a:bodyPr/>
        <a:lstStyle/>
        <a:p>
          <a:endParaRPr lang="en-US"/>
        </a:p>
      </dgm:t>
    </dgm:pt>
    <dgm:pt modelId="{7D5DC34F-1B58-4C48-8159-BADBBF805D65}">
      <dgm:prSet custT="1"/>
      <dgm:spPr/>
      <dgm:t>
        <a:bodyPr/>
        <a:lstStyle/>
        <a:p>
          <a:pPr>
            <a:spcAft>
              <a:spcPts val="0"/>
            </a:spcAft>
            <a:buFont typeface="Arial" panose="020B0604020202020204" pitchFamily="34" charset="0"/>
            <a:buChar char="•"/>
          </a:pPr>
          <a:endParaRPr lang="en-US" sz="2400"/>
        </a:p>
        <a:p>
          <a:pPr>
            <a:spcAft>
              <a:spcPts val="0"/>
            </a:spcAft>
            <a:buFont typeface="Arial" panose="020B0604020202020204" pitchFamily="34" charset="0"/>
            <a:buChar char="•"/>
          </a:pPr>
          <a:r>
            <a:rPr lang="en-US" sz="2400"/>
            <a:t>Meaningful experiences</a:t>
          </a:r>
        </a:p>
      </dgm:t>
    </dgm:pt>
    <dgm:pt modelId="{EFCC2949-7E4C-4790-9D8E-BC32132318E7}" type="parTrans" cxnId="{B5794510-6698-4588-8667-E8FF87FF1475}">
      <dgm:prSet/>
      <dgm:spPr/>
      <dgm:t>
        <a:bodyPr/>
        <a:lstStyle/>
        <a:p>
          <a:endParaRPr lang="en-US"/>
        </a:p>
      </dgm:t>
    </dgm:pt>
    <dgm:pt modelId="{9D8016AB-5F26-43A1-A2DE-3CA437942493}" type="sibTrans" cxnId="{B5794510-6698-4588-8667-E8FF87FF1475}">
      <dgm:prSet/>
      <dgm:spPr/>
      <dgm:t>
        <a:bodyPr/>
        <a:lstStyle/>
        <a:p>
          <a:endParaRPr lang="en-US"/>
        </a:p>
      </dgm:t>
    </dgm:pt>
    <dgm:pt modelId="{6B69C1A6-EB58-4C8E-A37A-11717655BD98}" type="pres">
      <dgm:prSet presAssocID="{93BD4977-A6C1-4EBE-A0AC-BADEE9D02DEC}" presName="Name0" presStyleCnt="0">
        <dgm:presLayoutVars>
          <dgm:chMax val="2"/>
          <dgm:dir/>
          <dgm:animOne val="branch"/>
          <dgm:animLvl val="lvl"/>
          <dgm:resizeHandles val="exact"/>
        </dgm:presLayoutVars>
      </dgm:prSet>
      <dgm:spPr/>
    </dgm:pt>
    <dgm:pt modelId="{A7E67813-3DB8-4445-9BD7-4EED79D2BCCE}" type="pres">
      <dgm:prSet presAssocID="{93BD4977-A6C1-4EBE-A0AC-BADEE9D02DEC}" presName="Background" presStyleLbl="node1" presStyleIdx="0" presStyleCnt="1" custScaleY="133672"/>
      <dgm:spPr/>
    </dgm:pt>
    <dgm:pt modelId="{52CF0E08-46B7-4642-8189-7CD4EBA5AE31}" type="pres">
      <dgm:prSet presAssocID="{93BD4977-A6C1-4EBE-A0AC-BADEE9D02DEC}" presName="Divider" presStyleLbl="callout" presStyleIdx="0" presStyleCnt="1" custScaleX="2000000" custScaleY="138001"/>
      <dgm:spPr/>
    </dgm:pt>
    <dgm:pt modelId="{2134986D-BBD0-4A07-8FD2-D3CE9DE4C5F7}" type="pres">
      <dgm:prSet presAssocID="{93BD4977-A6C1-4EBE-A0AC-BADEE9D02DEC}" presName="ChildText1" presStyleLbl="revTx" presStyleIdx="0" presStyleCnt="0" custScaleX="107358" custScaleY="153554">
        <dgm:presLayoutVars>
          <dgm:chMax val="0"/>
          <dgm:chPref val="0"/>
          <dgm:bulletEnabled val="1"/>
        </dgm:presLayoutVars>
      </dgm:prSet>
      <dgm:spPr/>
    </dgm:pt>
    <dgm:pt modelId="{74D55946-DEE0-47A8-A4C3-966DBDB4A63B}" type="pres">
      <dgm:prSet presAssocID="{93BD4977-A6C1-4EBE-A0AC-BADEE9D02DEC}" presName="ChildText2" presStyleLbl="revTx" presStyleIdx="0" presStyleCnt="0">
        <dgm:presLayoutVars>
          <dgm:chMax val="0"/>
          <dgm:chPref val="0"/>
          <dgm:bulletEnabled val="1"/>
        </dgm:presLayoutVars>
      </dgm:prSet>
      <dgm:spPr/>
    </dgm:pt>
    <dgm:pt modelId="{C2514D47-EB06-42B3-9664-1686321CBDB6}" type="pres">
      <dgm:prSet presAssocID="{93BD4977-A6C1-4EBE-A0AC-BADEE9D02DEC}" presName="ParentText1" presStyleLbl="revTx" presStyleIdx="0" presStyleCnt="0">
        <dgm:presLayoutVars>
          <dgm:chMax val="1"/>
          <dgm:chPref val="1"/>
        </dgm:presLayoutVars>
      </dgm:prSet>
      <dgm:spPr/>
    </dgm:pt>
    <dgm:pt modelId="{6CF6402D-8FBB-46C0-9676-89F72E1F7D8D}" type="pres">
      <dgm:prSet presAssocID="{93BD4977-A6C1-4EBE-A0AC-BADEE9D02DEC}" presName="ParentShape1" presStyleLbl="alignImgPlace1" presStyleIdx="0" presStyleCnt="2" custScaleY="125420" custLinFactNeighborX="25217" custLinFactNeighborY="3527">
        <dgm:presLayoutVars/>
      </dgm:prSet>
      <dgm:spPr/>
    </dgm:pt>
    <dgm:pt modelId="{1503A70F-80C4-4068-BD6D-B3401F15CAFB}" type="pres">
      <dgm:prSet presAssocID="{93BD4977-A6C1-4EBE-A0AC-BADEE9D02DEC}" presName="ParentText2" presStyleLbl="revTx" presStyleIdx="0" presStyleCnt="0">
        <dgm:presLayoutVars>
          <dgm:chMax val="1"/>
          <dgm:chPref val="1"/>
        </dgm:presLayoutVars>
      </dgm:prSet>
      <dgm:spPr/>
    </dgm:pt>
    <dgm:pt modelId="{4ABFF66B-3863-44C1-AC6E-36980CE692B2}" type="pres">
      <dgm:prSet presAssocID="{93BD4977-A6C1-4EBE-A0AC-BADEE9D02DEC}" presName="ParentShape2" presStyleLbl="alignImgPlace1" presStyleIdx="1" presStyleCnt="2" custScaleY="119217" custLinFactNeighborX="-25217">
        <dgm:presLayoutVars/>
      </dgm:prSet>
      <dgm:spPr/>
    </dgm:pt>
  </dgm:ptLst>
  <dgm:cxnLst>
    <dgm:cxn modelId="{2CDB8B08-3E4E-49F8-A596-CECCDC2ADE4F}" srcId="{D63BD293-7214-4FCF-A6B1-773DCB3E1A53}" destId="{28D83295-C712-4D94-B5A9-698156A8E89D}" srcOrd="0" destOrd="0" parTransId="{4621C091-34D2-4068-B825-775CB0A2E457}" sibTransId="{CDE9B589-5C9F-46FE-B67E-B0A1B56636CA}"/>
    <dgm:cxn modelId="{DD2C0E09-D149-4AD8-B51F-FC9777CEF6B1}" type="presOf" srcId="{28D83295-C712-4D94-B5A9-698156A8E89D}" destId="{74D55946-DEE0-47A8-A4C3-966DBDB4A63B}" srcOrd="0" destOrd="0" presId="urn:microsoft.com/office/officeart/2009/3/layout/OpposingIdeas"/>
    <dgm:cxn modelId="{B5794510-6698-4588-8667-E8FF87FF1475}" srcId="{2BA386F7-2F16-4E9A-994C-DEC63693C14E}" destId="{7D5DC34F-1B58-4C48-8159-BADBBF805D65}" srcOrd="3" destOrd="0" parTransId="{EFCC2949-7E4C-4790-9D8E-BC32132318E7}" sibTransId="{9D8016AB-5F26-43A1-A2DE-3CA437942493}"/>
    <dgm:cxn modelId="{8D36A72C-AACA-4FCD-9412-937A32B019B8}" type="presOf" srcId="{D63BD293-7214-4FCF-A6B1-773DCB3E1A53}" destId="{1503A70F-80C4-4068-BD6D-B3401F15CAFB}" srcOrd="0" destOrd="0" presId="urn:microsoft.com/office/officeart/2009/3/layout/OpposingIdeas"/>
    <dgm:cxn modelId="{764F6530-E321-4743-ACAC-0193A8CD0EF4}" srcId="{93BD4977-A6C1-4EBE-A0AC-BADEE9D02DEC}" destId="{D63BD293-7214-4FCF-A6B1-773DCB3E1A53}" srcOrd="1" destOrd="0" parTransId="{338C94E6-5AB9-4D17-A355-F91D71D502DE}" sibTransId="{613B2D3A-3D1C-46BB-8E5A-5EC748E84618}"/>
    <dgm:cxn modelId="{468FA139-5D8F-46DD-8D11-F81A1D6835A9}" type="presOf" srcId="{EA71AB21-97FF-4635-95C5-849500775940}" destId="{2134986D-BBD0-4A07-8FD2-D3CE9DE4C5F7}" srcOrd="0" destOrd="1" presId="urn:microsoft.com/office/officeart/2009/3/layout/OpposingIdeas"/>
    <dgm:cxn modelId="{5B6A4B47-69F3-4E2B-B988-DD03A110D3C4}" srcId="{2BA386F7-2F16-4E9A-994C-DEC63693C14E}" destId="{EA71AB21-97FF-4635-95C5-849500775940}" srcOrd="1" destOrd="0" parTransId="{D5BCF453-683D-4BC2-B1DE-B6113141A111}" sibTransId="{B4D6A17B-C491-4279-B236-998CEE30C2A9}"/>
    <dgm:cxn modelId="{18D2444D-09A3-4A60-900F-C0739F4FD471}" type="presOf" srcId="{2BA386F7-2F16-4E9A-994C-DEC63693C14E}" destId="{6CF6402D-8FBB-46C0-9676-89F72E1F7D8D}" srcOrd="1" destOrd="0" presId="urn:microsoft.com/office/officeart/2009/3/layout/OpposingIdeas"/>
    <dgm:cxn modelId="{F1B4E765-2DF6-423D-89C5-EABD014484BE}" type="presOf" srcId="{A04EB500-6AA1-47CA-8CD5-875CED8A2DD1}" destId="{2134986D-BBD0-4A07-8FD2-D3CE9DE4C5F7}" srcOrd="0" destOrd="0" presId="urn:microsoft.com/office/officeart/2009/3/layout/OpposingIdeas"/>
    <dgm:cxn modelId="{657B126B-27FE-4BCA-9B54-474402AA3A75}" type="presOf" srcId="{D63BD293-7214-4FCF-A6B1-773DCB3E1A53}" destId="{4ABFF66B-3863-44C1-AC6E-36980CE692B2}" srcOrd="1" destOrd="0" presId="urn:microsoft.com/office/officeart/2009/3/layout/OpposingIdeas"/>
    <dgm:cxn modelId="{9C90A870-EE03-4C04-9384-EDA99B17816B}" type="presOf" srcId="{93BD4977-A6C1-4EBE-A0AC-BADEE9D02DEC}" destId="{6B69C1A6-EB58-4C8E-A37A-11717655BD98}" srcOrd="0" destOrd="0" presId="urn:microsoft.com/office/officeart/2009/3/layout/OpposingIdeas"/>
    <dgm:cxn modelId="{75C9F081-2978-456B-844A-F1A8BB2CDE57}" type="presOf" srcId="{7D5DC34F-1B58-4C48-8159-BADBBF805D65}" destId="{2134986D-BBD0-4A07-8FD2-D3CE9DE4C5F7}" srcOrd="0" destOrd="3" presId="urn:microsoft.com/office/officeart/2009/3/layout/OpposingIdeas"/>
    <dgm:cxn modelId="{BAE9F187-75E3-4D24-A141-0ECB02A47DDF}" srcId="{93BD4977-A6C1-4EBE-A0AC-BADEE9D02DEC}" destId="{2BA386F7-2F16-4E9A-994C-DEC63693C14E}" srcOrd="0" destOrd="0" parTransId="{01C21855-2809-4563-A49E-9F43A76D87AB}" sibTransId="{57701105-2071-4B9B-8594-84CC402E9C56}"/>
    <dgm:cxn modelId="{F30BD3B4-027A-4ED8-9B29-D8A413AB2EF2}" type="presOf" srcId="{3CEFD93B-B76E-4555-8A04-CB26B28EE71E}" destId="{2134986D-BBD0-4A07-8FD2-D3CE9DE4C5F7}" srcOrd="0" destOrd="2" presId="urn:microsoft.com/office/officeart/2009/3/layout/OpposingIdeas"/>
    <dgm:cxn modelId="{D9ECC1BF-2159-4E7D-A896-2DAAE37ED22D}" srcId="{2BA386F7-2F16-4E9A-994C-DEC63693C14E}" destId="{A04EB500-6AA1-47CA-8CD5-875CED8A2DD1}" srcOrd="0" destOrd="0" parTransId="{8E329269-21F9-43E3-BAA9-CCEA9A7ECEAE}" sibTransId="{9B4557B5-F1E5-455A-B98A-48653535DDE3}"/>
    <dgm:cxn modelId="{B24D01D5-3021-400D-B1C6-41A6D2AA6F5B}" type="presOf" srcId="{2BA386F7-2F16-4E9A-994C-DEC63693C14E}" destId="{C2514D47-EB06-42B3-9664-1686321CBDB6}" srcOrd="0" destOrd="0" presId="urn:microsoft.com/office/officeart/2009/3/layout/OpposingIdeas"/>
    <dgm:cxn modelId="{7BE696EC-11D7-48B3-96D3-7CA714F35FD1}" srcId="{2BA386F7-2F16-4E9A-994C-DEC63693C14E}" destId="{3CEFD93B-B76E-4555-8A04-CB26B28EE71E}" srcOrd="2" destOrd="0" parTransId="{59B35215-040C-4EDC-A3AB-0D828D23524E}" sibTransId="{1A6BC90B-1E84-44F0-8F65-E0F2764C0430}"/>
    <dgm:cxn modelId="{8A181805-AB29-4183-8081-8E0E9EF8D287}" type="presParOf" srcId="{6B69C1A6-EB58-4C8E-A37A-11717655BD98}" destId="{A7E67813-3DB8-4445-9BD7-4EED79D2BCCE}" srcOrd="0" destOrd="0" presId="urn:microsoft.com/office/officeart/2009/3/layout/OpposingIdeas"/>
    <dgm:cxn modelId="{32B8D1F8-D38B-49C5-9B90-DE20A48678A5}" type="presParOf" srcId="{6B69C1A6-EB58-4C8E-A37A-11717655BD98}" destId="{52CF0E08-46B7-4642-8189-7CD4EBA5AE31}" srcOrd="1" destOrd="0" presId="urn:microsoft.com/office/officeart/2009/3/layout/OpposingIdeas"/>
    <dgm:cxn modelId="{DD6D33D7-54A4-4FE0-9653-C6280DF4472A}" type="presParOf" srcId="{6B69C1A6-EB58-4C8E-A37A-11717655BD98}" destId="{2134986D-BBD0-4A07-8FD2-D3CE9DE4C5F7}" srcOrd="2" destOrd="0" presId="urn:microsoft.com/office/officeart/2009/3/layout/OpposingIdeas"/>
    <dgm:cxn modelId="{17C291DC-A198-427A-B943-13EF737635BF}" type="presParOf" srcId="{6B69C1A6-EB58-4C8E-A37A-11717655BD98}" destId="{74D55946-DEE0-47A8-A4C3-966DBDB4A63B}" srcOrd="3" destOrd="0" presId="urn:microsoft.com/office/officeart/2009/3/layout/OpposingIdeas"/>
    <dgm:cxn modelId="{77EE743D-19C7-4143-997D-68A136A14348}" type="presParOf" srcId="{6B69C1A6-EB58-4C8E-A37A-11717655BD98}" destId="{C2514D47-EB06-42B3-9664-1686321CBDB6}" srcOrd="4" destOrd="0" presId="urn:microsoft.com/office/officeart/2009/3/layout/OpposingIdeas"/>
    <dgm:cxn modelId="{06310ED8-59D0-41D3-8148-2F5972998D33}" type="presParOf" srcId="{6B69C1A6-EB58-4C8E-A37A-11717655BD98}" destId="{6CF6402D-8FBB-46C0-9676-89F72E1F7D8D}" srcOrd="5" destOrd="0" presId="urn:microsoft.com/office/officeart/2009/3/layout/OpposingIdeas"/>
    <dgm:cxn modelId="{9B0A1C30-C580-4D61-897A-8B590DB60B76}" type="presParOf" srcId="{6B69C1A6-EB58-4C8E-A37A-11717655BD98}" destId="{1503A70F-80C4-4068-BD6D-B3401F15CAFB}" srcOrd="6" destOrd="0" presId="urn:microsoft.com/office/officeart/2009/3/layout/OpposingIdeas"/>
    <dgm:cxn modelId="{718FE172-C15D-4CA0-962C-291DD181310A}" type="presParOf" srcId="{6B69C1A6-EB58-4C8E-A37A-11717655BD98}" destId="{4ABFF66B-3863-44C1-AC6E-36980CE692B2}"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BF67CA-027C-429A-9780-802AA05106F6}">
      <dsp:nvSpPr>
        <dsp:cNvPr id="0" name=""/>
        <dsp:cNvSpPr/>
      </dsp:nvSpPr>
      <dsp:spPr>
        <a:xfrm>
          <a:off x="5373002" y="4253854"/>
          <a:ext cx="3024072" cy="1958913"/>
        </a:xfrm>
        <a:prstGeom prst="roundRect">
          <a:avLst>
            <a:gd name="adj" fmla="val 10000"/>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    </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Who &amp; how </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Role of child</a:t>
          </a:r>
        </a:p>
        <a:p>
          <a:pPr marL="171450" lvl="1" indent="-171450" algn="l" defTabSz="711200">
            <a:lnSpc>
              <a:spcPct val="90000"/>
            </a:lnSpc>
            <a:spcBef>
              <a:spcPct val="0"/>
            </a:spcBef>
            <a:spcAft>
              <a:spcPct val="15000"/>
            </a:spcAft>
            <a:buChar char="•"/>
          </a:pPr>
          <a:r>
            <a:rPr lang="en-US" sz="1600" kern="1200" dirty="0">
              <a:solidFill>
                <a:sysClr val="windowText" lastClr="000000">
                  <a:hueOff val="0"/>
                  <a:satOff val="0"/>
                  <a:lumOff val="0"/>
                  <a:alphaOff val="0"/>
                </a:sysClr>
              </a:solidFill>
              <a:latin typeface="Tw Cen MT"/>
              <a:ea typeface="+mn-ea"/>
              <a:cs typeface="+mn-cs"/>
            </a:rPr>
            <a:t>End of life plans – location, legacy, code status  </a:t>
          </a:r>
        </a:p>
      </dsp:txBody>
      <dsp:txXfrm>
        <a:off x="6323255" y="4786613"/>
        <a:ext cx="2030788" cy="1383123"/>
      </dsp:txXfrm>
    </dsp:sp>
    <dsp:sp modelId="{9E18786D-44A6-4802-9273-51261F095EFB}">
      <dsp:nvSpPr>
        <dsp:cNvPr id="0" name=""/>
        <dsp:cNvSpPr/>
      </dsp:nvSpPr>
      <dsp:spPr>
        <a:xfrm>
          <a:off x="438988" y="4253854"/>
          <a:ext cx="3024072" cy="1958913"/>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Pain </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Fatigue &amp; dyspnea </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Nausea/ vomiting </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Neurologic  </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Anxiety </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Depression </a:t>
          </a:r>
        </a:p>
      </dsp:txBody>
      <dsp:txXfrm>
        <a:off x="482019" y="4786613"/>
        <a:ext cx="2030788" cy="1383123"/>
      </dsp:txXfrm>
    </dsp:sp>
    <dsp:sp modelId="{1D4D6E80-D8B1-41BA-B37C-0114EF54D531}">
      <dsp:nvSpPr>
        <dsp:cNvPr id="0" name=""/>
        <dsp:cNvSpPr/>
      </dsp:nvSpPr>
      <dsp:spPr>
        <a:xfrm>
          <a:off x="5188715" y="124053"/>
          <a:ext cx="3392646" cy="1893133"/>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US" sz="1800" kern="1200">
              <a:solidFill>
                <a:sysClr val="windowText" lastClr="000000">
                  <a:hueOff val="0"/>
                  <a:satOff val="0"/>
                  <a:lumOff val="0"/>
                  <a:alphaOff val="0"/>
                </a:sysClr>
              </a:solidFill>
              <a:latin typeface="Tw Cen MT"/>
              <a:ea typeface="+mn-ea"/>
              <a:cs typeface="+mn-cs"/>
            </a:rPr>
            <a:t>Understand disease</a:t>
          </a:r>
        </a:p>
        <a:p>
          <a:pPr marL="171450" lvl="1" indent="-171450" algn="l" defTabSz="800100">
            <a:lnSpc>
              <a:spcPct val="90000"/>
            </a:lnSpc>
            <a:spcBef>
              <a:spcPct val="0"/>
            </a:spcBef>
            <a:spcAft>
              <a:spcPct val="15000"/>
            </a:spcAft>
            <a:buChar char="•"/>
          </a:pPr>
          <a:r>
            <a:rPr lang="en-US" sz="1800" kern="1200">
              <a:solidFill>
                <a:sysClr val="windowText" lastClr="000000">
                  <a:hueOff val="0"/>
                  <a:satOff val="0"/>
                  <a:lumOff val="0"/>
                  <a:alphaOff val="0"/>
                </a:sysClr>
              </a:solidFill>
              <a:latin typeface="Tw Cen MT"/>
              <a:ea typeface="+mn-ea"/>
              <a:cs typeface="+mn-cs"/>
            </a:rPr>
            <a:t>Understand options  </a:t>
          </a:r>
        </a:p>
        <a:p>
          <a:pPr marL="171450" lvl="1" indent="-171450" algn="l" defTabSz="800100">
            <a:lnSpc>
              <a:spcPct val="90000"/>
            </a:lnSpc>
            <a:spcBef>
              <a:spcPct val="0"/>
            </a:spcBef>
            <a:spcAft>
              <a:spcPct val="15000"/>
            </a:spcAft>
            <a:buChar char="•"/>
          </a:pPr>
          <a:r>
            <a:rPr lang="en-US" sz="1800" kern="1200">
              <a:solidFill>
                <a:sysClr val="windowText" lastClr="000000">
                  <a:hueOff val="0"/>
                  <a:satOff val="0"/>
                  <a:lumOff val="0"/>
                  <a:alphaOff val="0"/>
                </a:sysClr>
              </a:solidFill>
              <a:latin typeface="Tw Cen MT"/>
              <a:ea typeface="+mn-ea"/>
              <a:cs typeface="+mn-cs"/>
            </a:rPr>
            <a:t>Hopes</a:t>
          </a:r>
        </a:p>
        <a:p>
          <a:pPr marL="171450" lvl="1" indent="-171450" algn="l" defTabSz="800100">
            <a:lnSpc>
              <a:spcPct val="90000"/>
            </a:lnSpc>
            <a:spcBef>
              <a:spcPct val="0"/>
            </a:spcBef>
            <a:spcAft>
              <a:spcPct val="15000"/>
            </a:spcAft>
            <a:buChar char="•"/>
          </a:pPr>
          <a:r>
            <a:rPr lang="en-US" sz="1800" kern="1200">
              <a:solidFill>
                <a:sysClr val="windowText" lastClr="000000">
                  <a:hueOff val="0"/>
                  <a:satOff val="0"/>
                  <a:lumOff val="0"/>
                  <a:alphaOff val="0"/>
                </a:sysClr>
              </a:solidFill>
              <a:latin typeface="Tw Cen MT"/>
              <a:ea typeface="+mn-ea"/>
              <a:cs typeface="+mn-cs"/>
            </a:rPr>
            <a:t>Worries </a:t>
          </a:r>
        </a:p>
      </dsp:txBody>
      <dsp:txXfrm>
        <a:off x="6248095" y="165639"/>
        <a:ext cx="2291680" cy="1336677"/>
      </dsp:txXfrm>
    </dsp:sp>
    <dsp:sp modelId="{FF04D983-B379-4906-ADCA-AE241F41ECAD}">
      <dsp:nvSpPr>
        <dsp:cNvPr id="0" name=""/>
        <dsp:cNvSpPr/>
      </dsp:nvSpPr>
      <dsp:spPr>
        <a:xfrm>
          <a:off x="405089" y="-30387"/>
          <a:ext cx="3091872" cy="2202014"/>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Pediatric subspeciality</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Social work</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Child life</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Chaplain </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Integrative therapies </a:t>
          </a:r>
        </a:p>
        <a:p>
          <a:pPr marL="171450" lvl="1" indent="-171450" algn="l" defTabSz="711200">
            <a:lnSpc>
              <a:spcPct val="90000"/>
            </a:lnSpc>
            <a:spcBef>
              <a:spcPct val="0"/>
            </a:spcBef>
            <a:spcAft>
              <a:spcPct val="15000"/>
            </a:spcAft>
            <a:buChar char="•"/>
          </a:pPr>
          <a:r>
            <a:rPr lang="en-US" sz="1600" kern="1200" dirty="0">
              <a:solidFill>
                <a:sysClr val="windowText" lastClr="000000">
                  <a:hueOff val="0"/>
                  <a:satOff val="0"/>
                  <a:lumOff val="0"/>
                  <a:alphaOff val="0"/>
                </a:sysClr>
              </a:solidFill>
              <a:latin typeface="Tw Cen MT"/>
              <a:ea typeface="+mn-ea"/>
              <a:cs typeface="+mn-cs"/>
            </a:rPr>
            <a:t>Home based PPC, RNs</a:t>
          </a:r>
        </a:p>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Tw Cen MT"/>
              <a:ea typeface="+mn-ea"/>
              <a:cs typeface="+mn-cs"/>
            </a:rPr>
            <a:t>Hospice care </a:t>
          </a:r>
        </a:p>
      </dsp:txBody>
      <dsp:txXfrm>
        <a:off x="453460" y="17984"/>
        <a:ext cx="2067568" cy="1554769"/>
      </dsp:txXfrm>
    </dsp:sp>
    <dsp:sp modelId="{A1F21B68-0DA8-4FDD-8E2D-193F4E2F5881}">
      <dsp:nvSpPr>
        <dsp:cNvPr id="0" name=""/>
        <dsp:cNvSpPr/>
      </dsp:nvSpPr>
      <dsp:spPr>
        <a:xfrm>
          <a:off x="1781354" y="379319"/>
          <a:ext cx="2650654" cy="2650654"/>
        </a:xfrm>
        <a:prstGeom prst="pieWedg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solidFill>
                <a:sysClr val="window" lastClr="FFFFFF"/>
              </a:solidFill>
              <a:latin typeface="Tw Cen MT"/>
              <a:ea typeface="+mn-ea"/>
              <a:cs typeface="+mn-cs"/>
            </a:rPr>
            <a:t>Care Coordination </a:t>
          </a:r>
        </a:p>
      </dsp:txBody>
      <dsp:txXfrm>
        <a:off x="2557713" y="1155678"/>
        <a:ext cx="1874295" cy="1874295"/>
      </dsp:txXfrm>
    </dsp:sp>
    <dsp:sp modelId="{F24AA8B5-5218-4C65-9C56-ADE118125D89}">
      <dsp:nvSpPr>
        <dsp:cNvPr id="0" name=""/>
        <dsp:cNvSpPr/>
      </dsp:nvSpPr>
      <dsp:spPr>
        <a:xfrm rot="5400000">
          <a:off x="4554441" y="379319"/>
          <a:ext cx="2650654" cy="2650654"/>
        </a:xfrm>
        <a:prstGeom prst="pieWedge">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solidFill>
                <a:sysClr val="window" lastClr="FFFFFF"/>
              </a:solidFill>
              <a:latin typeface="Tw Cen MT"/>
              <a:ea typeface="+mn-ea"/>
              <a:cs typeface="+mn-cs"/>
            </a:rPr>
            <a:t>Goals of Care </a:t>
          </a:r>
        </a:p>
      </dsp:txBody>
      <dsp:txXfrm rot="-5400000">
        <a:off x="4554441" y="1155678"/>
        <a:ext cx="1874295" cy="1874295"/>
      </dsp:txXfrm>
    </dsp:sp>
    <dsp:sp modelId="{3C965D81-EB39-4D06-9859-8895F4A5E706}">
      <dsp:nvSpPr>
        <dsp:cNvPr id="0" name=""/>
        <dsp:cNvSpPr/>
      </dsp:nvSpPr>
      <dsp:spPr>
        <a:xfrm rot="10800000">
          <a:off x="4554441" y="3152406"/>
          <a:ext cx="2650654" cy="2650654"/>
        </a:xfrm>
        <a:prstGeom prst="pieWedg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solidFill>
                <a:sysClr val="window" lastClr="FFFFFF"/>
              </a:solidFill>
              <a:latin typeface="Tw Cen MT"/>
              <a:ea typeface="+mn-ea"/>
              <a:cs typeface="+mn-cs"/>
            </a:rPr>
            <a:t>Decision making &amp; advance care planning </a:t>
          </a:r>
        </a:p>
      </dsp:txBody>
      <dsp:txXfrm rot="10800000">
        <a:off x="4554441" y="3152406"/>
        <a:ext cx="1874295" cy="1874295"/>
      </dsp:txXfrm>
    </dsp:sp>
    <dsp:sp modelId="{EE642849-DB57-493F-A917-297646C533A5}">
      <dsp:nvSpPr>
        <dsp:cNvPr id="0" name=""/>
        <dsp:cNvSpPr/>
      </dsp:nvSpPr>
      <dsp:spPr>
        <a:xfrm rot="16200000">
          <a:off x="1781354" y="3152406"/>
          <a:ext cx="2650654" cy="2650654"/>
        </a:xfrm>
        <a:prstGeom prst="pieWedge">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solidFill>
                <a:sysClr val="window" lastClr="FFFFFF"/>
              </a:solidFill>
              <a:latin typeface="Tw Cen MT"/>
              <a:ea typeface="+mn-ea"/>
              <a:cs typeface="+mn-cs"/>
            </a:rPr>
            <a:t>Symptom Management </a:t>
          </a:r>
        </a:p>
      </dsp:txBody>
      <dsp:txXfrm rot="5400000">
        <a:off x="2557713" y="3152406"/>
        <a:ext cx="1874295" cy="1874295"/>
      </dsp:txXfrm>
    </dsp:sp>
    <dsp:sp modelId="{D918398B-B7E7-4A3C-82F4-7EEF283EE7CA}">
      <dsp:nvSpPr>
        <dsp:cNvPr id="0" name=""/>
        <dsp:cNvSpPr/>
      </dsp:nvSpPr>
      <dsp:spPr>
        <a:xfrm rot="5232833">
          <a:off x="4134996" y="2600225"/>
          <a:ext cx="915179" cy="795808"/>
        </a:xfrm>
        <a:prstGeom prst="circularArrow">
          <a:avLst/>
        </a:prstGeom>
        <a:solidFill>
          <a:srgbClr val="C0504D">
            <a:tint val="40000"/>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7DFA920-2FC9-4FC8-9F40-AE940B1A6FE5}">
      <dsp:nvSpPr>
        <dsp:cNvPr id="0" name=""/>
        <dsp:cNvSpPr/>
      </dsp:nvSpPr>
      <dsp:spPr>
        <a:xfrm rot="16200000">
          <a:off x="4000044" y="2581424"/>
          <a:ext cx="915179" cy="795808"/>
        </a:xfrm>
        <a:prstGeom prst="circularArrow">
          <a:avLst/>
        </a:prstGeom>
        <a:solidFill>
          <a:srgbClr val="C0504D">
            <a:tint val="40000"/>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E5296F-4A4E-964C-AF2E-3AA136177E98}">
      <dsp:nvSpPr>
        <dsp:cNvPr id="0" name=""/>
        <dsp:cNvSpPr/>
      </dsp:nvSpPr>
      <dsp:spPr>
        <a:xfrm>
          <a:off x="242697" y="454"/>
          <a:ext cx="2764913" cy="165894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Assess understanding of illness/disease</a:t>
          </a:r>
        </a:p>
      </dsp:txBody>
      <dsp:txXfrm>
        <a:off x="242697" y="454"/>
        <a:ext cx="2764913" cy="1658948"/>
      </dsp:txXfrm>
    </dsp:sp>
    <dsp:sp modelId="{88F5F201-5E33-3349-B51F-70A0C8EBE5FD}">
      <dsp:nvSpPr>
        <dsp:cNvPr id="0" name=""/>
        <dsp:cNvSpPr/>
      </dsp:nvSpPr>
      <dsp:spPr>
        <a:xfrm>
          <a:off x="3284102" y="454"/>
          <a:ext cx="2764913" cy="1658948"/>
        </a:xfrm>
        <a:prstGeom prst="rect">
          <a:avLst/>
        </a:prstGeom>
        <a:solidFill>
          <a:schemeClr val="accent2">
            <a:hueOff val="1288722"/>
            <a:satOff val="-3699"/>
            <a:lumOff val="-592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Understand goals and accommodation to that disease</a:t>
          </a:r>
        </a:p>
      </dsp:txBody>
      <dsp:txXfrm>
        <a:off x="3284102" y="454"/>
        <a:ext cx="2764913" cy="1658948"/>
      </dsp:txXfrm>
    </dsp:sp>
    <dsp:sp modelId="{61C61B92-ED21-F24A-851D-2FE2E28CEE2B}">
      <dsp:nvSpPr>
        <dsp:cNvPr id="0" name=""/>
        <dsp:cNvSpPr/>
      </dsp:nvSpPr>
      <dsp:spPr>
        <a:xfrm>
          <a:off x="242697" y="1935893"/>
          <a:ext cx="2764913" cy="1658948"/>
        </a:xfrm>
        <a:prstGeom prst="rect">
          <a:avLst/>
        </a:prstGeom>
        <a:solidFill>
          <a:schemeClr val="accent2">
            <a:hueOff val="2577445"/>
            <a:satOff val="-7397"/>
            <a:lumOff val="-118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Assess psychosocial dynamics</a:t>
          </a:r>
        </a:p>
      </dsp:txBody>
      <dsp:txXfrm>
        <a:off x="242697" y="1935893"/>
        <a:ext cx="2764913" cy="1658948"/>
      </dsp:txXfrm>
    </dsp:sp>
    <dsp:sp modelId="{0CFE7485-91E4-AB40-8223-C49A76E32A66}">
      <dsp:nvSpPr>
        <dsp:cNvPr id="0" name=""/>
        <dsp:cNvSpPr/>
      </dsp:nvSpPr>
      <dsp:spPr>
        <a:xfrm>
          <a:off x="3284102" y="1935893"/>
          <a:ext cx="2764913" cy="1658948"/>
        </a:xfrm>
        <a:prstGeom prst="rect">
          <a:avLst/>
        </a:prstGeom>
        <a:solidFill>
          <a:schemeClr val="accent2">
            <a:hueOff val="3866168"/>
            <a:satOff val="-11096"/>
            <a:lumOff val="-17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Advance care planning</a:t>
          </a:r>
        </a:p>
      </dsp:txBody>
      <dsp:txXfrm>
        <a:off x="3284102" y="1935893"/>
        <a:ext cx="2764913" cy="1658948"/>
      </dsp:txXfrm>
    </dsp:sp>
    <dsp:sp modelId="{7C29D15B-0EC8-E846-9A53-3360BF5B61E6}">
      <dsp:nvSpPr>
        <dsp:cNvPr id="0" name=""/>
        <dsp:cNvSpPr/>
      </dsp:nvSpPr>
      <dsp:spPr>
        <a:xfrm>
          <a:off x="242697" y="3871332"/>
          <a:ext cx="2764913" cy="1658948"/>
        </a:xfrm>
        <a:prstGeom prst="rect">
          <a:avLst/>
        </a:prstGeom>
        <a:solidFill>
          <a:schemeClr val="accent2">
            <a:hueOff val="5154890"/>
            <a:satOff val="-14794"/>
            <a:lumOff val="-23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Provide care coordination</a:t>
          </a:r>
        </a:p>
      </dsp:txBody>
      <dsp:txXfrm>
        <a:off x="242697" y="3871332"/>
        <a:ext cx="2764913" cy="1658948"/>
      </dsp:txXfrm>
    </dsp:sp>
    <dsp:sp modelId="{24724BA7-7C8F-7842-AD29-60063A3F36F6}">
      <dsp:nvSpPr>
        <dsp:cNvPr id="0" name=""/>
        <dsp:cNvSpPr/>
      </dsp:nvSpPr>
      <dsp:spPr>
        <a:xfrm>
          <a:off x="3284102" y="3871332"/>
          <a:ext cx="2764913" cy="1658948"/>
        </a:xfrm>
        <a:prstGeom prst="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Complex symptom management</a:t>
          </a:r>
        </a:p>
      </dsp:txBody>
      <dsp:txXfrm>
        <a:off x="3284102" y="3871332"/>
        <a:ext cx="2764913" cy="1658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58D23-0578-43D8-B9CD-15ACED420BEA}">
      <dsp:nvSpPr>
        <dsp:cNvPr id="0" name=""/>
        <dsp:cNvSpPr/>
      </dsp:nvSpPr>
      <dsp:spPr>
        <a:xfrm>
          <a:off x="0" y="0"/>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32C1EC-4444-4689-A07E-BBD60F7B15A2}">
      <dsp:nvSpPr>
        <dsp:cNvPr id="0" name=""/>
        <dsp:cNvSpPr/>
      </dsp:nvSpPr>
      <dsp:spPr>
        <a:xfrm>
          <a:off x="0" y="0"/>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Physician/APP</a:t>
          </a:r>
        </a:p>
      </dsp:txBody>
      <dsp:txXfrm>
        <a:off x="0" y="0"/>
        <a:ext cx="6900512" cy="692017"/>
      </dsp:txXfrm>
    </dsp:sp>
    <dsp:sp modelId="{80D4CF6A-F0AB-402E-B968-2C69FA467687}">
      <dsp:nvSpPr>
        <dsp:cNvPr id="0" name=""/>
        <dsp:cNvSpPr/>
      </dsp:nvSpPr>
      <dsp:spPr>
        <a:xfrm>
          <a:off x="0" y="692017"/>
          <a:ext cx="6900512" cy="0"/>
        </a:xfrm>
        <a:prstGeom prst="line">
          <a:avLst/>
        </a:prstGeom>
        <a:solidFill>
          <a:schemeClr val="accent2">
            <a:hueOff val="920516"/>
            <a:satOff val="-2642"/>
            <a:lumOff val="-4230"/>
            <a:alphaOff val="0"/>
          </a:schemeClr>
        </a:solidFill>
        <a:ln w="19050" cap="flat" cmpd="sng" algn="ctr">
          <a:solidFill>
            <a:schemeClr val="accent2">
              <a:hueOff val="920516"/>
              <a:satOff val="-2642"/>
              <a:lumOff val="-42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E33346-4883-436E-B301-EE62E7EFE9F1}">
      <dsp:nvSpPr>
        <dsp:cNvPr id="0" name=""/>
        <dsp:cNvSpPr/>
      </dsp:nvSpPr>
      <dsp:spPr>
        <a:xfrm>
          <a:off x="0" y="692017"/>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Social Worker</a:t>
          </a:r>
        </a:p>
      </dsp:txBody>
      <dsp:txXfrm>
        <a:off x="0" y="692017"/>
        <a:ext cx="6900512" cy="692017"/>
      </dsp:txXfrm>
    </dsp:sp>
    <dsp:sp modelId="{DA7EEC3D-00BB-421F-871E-45B0F93643AD}">
      <dsp:nvSpPr>
        <dsp:cNvPr id="0" name=""/>
        <dsp:cNvSpPr/>
      </dsp:nvSpPr>
      <dsp:spPr>
        <a:xfrm>
          <a:off x="0" y="1384035"/>
          <a:ext cx="6900512" cy="0"/>
        </a:xfrm>
        <a:prstGeom prst="line">
          <a:avLst/>
        </a:prstGeom>
        <a:solidFill>
          <a:schemeClr val="accent2">
            <a:hueOff val="1841032"/>
            <a:satOff val="-5284"/>
            <a:lumOff val="-8460"/>
            <a:alphaOff val="0"/>
          </a:schemeClr>
        </a:solidFill>
        <a:ln w="19050" cap="flat" cmpd="sng" algn="ctr">
          <a:solidFill>
            <a:schemeClr val="accent2">
              <a:hueOff val="1841032"/>
              <a:satOff val="-5284"/>
              <a:lumOff val="-84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6622B9-ABB1-4943-8606-AC257C1D96AE}">
      <dsp:nvSpPr>
        <dsp:cNvPr id="0" name=""/>
        <dsp:cNvSpPr/>
      </dsp:nvSpPr>
      <dsp:spPr>
        <a:xfrm>
          <a:off x="0" y="1384035"/>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Nurse</a:t>
          </a:r>
        </a:p>
      </dsp:txBody>
      <dsp:txXfrm>
        <a:off x="0" y="1384035"/>
        <a:ext cx="6900512" cy="692017"/>
      </dsp:txXfrm>
    </dsp:sp>
    <dsp:sp modelId="{9C330374-9BEC-4C89-A085-F2BF21996C8F}">
      <dsp:nvSpPr>
        <dsp:cNvPr id="0" name=""/>
        <dsp:cNvSpPr/>
      </dsp:nvSpPr>
      <dsp:spPr>
        <a:xfrm>
          <a:off x="0" y="2076052"/>
          <a:ext cx="6900512" cy="0"/>
        </a:xfrm>
        <a:prstGeom prst="line">
          <a:avLst/>
        </a:prstGeom>
        <a:solidFill>
          <a:schemeClr val="accent2">
            <a:hueOff val="2761548"/>
            <a:satOff val="-7926"/>
            <a:lumOff val="-12690"/>
            <a:alphaOff val="0"/>
          </a:schemeClr>
        </a:solidFill>
        <a:ln w="19050" cap="flat" cmpd="sng" algn="ctr">
          <a:solidFill>
            <a:schemeClr val="accent2">
              <a:hueOff val="2761548"/>
              <a:satOff val="-7926"/>
              <a:lumOff val="-126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CF29D6-BF9C-4D77-97F6-591A27E21E43}">
      <dsp:nvSpPr>
        <dsp:cNvPr id="0" name=""/>
        <dsp:cNvSpPr/>
      </dsp:nvSpPr>
      <dsp:spPr>
        <a:xfrm>
          <a:off x="0" y="2076052"/>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Psychology</a:t>
          </a:r>
        </a:p>
      </dsp:txBody>
      <dsp:txXfrm>
        <a:off x="0" y="2076052"/>
        <a:ext cx="6900512" cy="692017"/>
      </dsp:txXfrm>
    </dsp:sp>
    <dsp:sp modelId="{43D69DA9-90E6-47B1-B0CE-0EE49FDECCAF}">
      <dsp:nvSpPr>
        <dsp:cNvPr id="0" name=""/>
        <dsp:cNvSpPr/>
      </dsp:nvSpPr>
      <dsp:spPr>
        <a:xfrm>
          <a:off x="0" y="2768070"/>
          <a:ext cx="6900512" cy="0"/>
        </a:xfrm>
        <a:prstGeom prst="line">
          <a:avLst/>
        </a:prstGeom>
        <a:solidFill>
          <a:schemeClr val="accent2">
            <a:hueOff val="3682064"/>
            <a:satOff val="-10567"/>
            <a:lumOff val="-16919"/>
            <a:alphaOff val="0"/>
          </a:schemeClr>
        </a:solidFill>
        <a:ln w="19050" cap="flat" cmpd="sng" algn="ctr">
          <a:solidFill>
            <a:schemeClr val="accent2">
              <a:hueOff val="3682064"/>
              <a:satOff val="-10567"/>
              <a:lumOff val="-169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1D7A8B-3CE0-4DC0-B51C-8F41C560DC23}">
      <dsp:nvSpPr>
        <dsp:cNvPr id="0" name=""/>
        <dsp:cNvSpPr/>
      </dsp:nvSpPr>
      <dsp:spPr>
        <a:xfrm>
          <a:off x="0" y="2768070"/>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Child Life</a:t>
          </a:r>
        </a:p>
      </dsp:txBody>
      <dsp:txXfrm>
        <a:off x="0" y="2768070"/>
        <a:ext cx="6900512" cy="692017"/>
      </dsp:txXfrm>
    </dsp:sp>
    <dsp:sp modelId="{6AFD7BC0-F2DE-4916-A1D3-095032B286F3}">
      <dsp:nvSpPr>
        <dsp:cNvPr id="0" name=""/>
        <dsp:cNvSpPr/>
      </dsp:nvSpPr>
      <dsp:spPr>
        <a:xfrm>
          <a:off x="0" y="3460088"/>
          <a:ext cx="6900512" cy="0"/>
        </a:xfrm>
        <a:prstGeom prst="line">
          <a:avLst/>
        </a:prstGeom>
        <a:solidFill>
          <a:schemeClr val="accent2">
            <a:hueOff val="4602580"/>
            <a:satOff val="-13209"/>
            <a:lumOff val="-21149"/>
            <a:alphaOff val="0"/>
          </a:schemeClr>
        </a:solidFill>
        <a:ln w="19050" cap="flat" cmpd="sng" algn="ctr">
          <a:solidFill>
            <a:schemeClr val="accent2">
              <a:hueOff val="4602580"/>
              <a:satOff val="-13209"/>
              <a:lumOff val="-211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00FB91-D869-4F4C-BD38-7385F1AC3617}">
      <dsp:nvSpPr>
        <dsp:cNvPr id="0" name=""/>
        <dsp:cNvSpPr/>
      </dsp:nvSpPr>
      <dsp:spPr>
        <a:xfrm>
          <a:off x="0" y="3460088"/>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Chaplaincy</a:t>
          </a:r>
        </a:p>
      </dsp:txBody>
      <dsp:txXfrm>
        <a:off x="0" y="3460088"/>
        <a:ext cx="6900512" cy="692017"/>
      </dsp:txXfrm>
    </dsp:sp>
    <dsp:sp modelId="{A5EADAA0-50C2-4281-8A18-BAF2A8547BA2}">
      <dsp:nvSpPr>
        <dsp:cNvPr id="0" name=""/>
        <dsp:cNvSpPr/>
      </dsp:nvSpPr>
      <dsp:spPr>
        <a:xfrm>
          <a:off x="0" y="4152105"/>
          <a:ext cx="6900512" cy="0"/>
        </a:xfrm>
        <a:prstGeom prst="line">
          <a:avLst/>
        </a:prstGeom>
        <a:solidFill>
          <a:schemeClr val="accent2">
            <a:hueOff val="5523096"/>
            <a:satOff val="-15851"/>
            <a:lumOff val="-25379"/>
            <a:alphaOff val="0"/>
          </a:schemeClr>
        </a:solidFill>
        <a:ln w="19050" cap="flat" cmpd="sng" algn="ctr">
          <a:solidFill>
            <a:schemeClr val="accent2">
              <a:hueOff val="5523096"/>
              <a:satOff val="-15851"/>
              <a:lumOff val="-253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41C43C-3C27-4631-A68E-002E6C812492}">
      <dsp:nvSpPr>
        <dsp:cNvPr id="0" name=""/>
        <dsp:cNvSpPr/>
      </dsp:nvSpPr>
      <dsp:spPr>
        <a:xfrm>
          <a:off x="0" y="4152105"/>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Bereavement Coordinator</a:t>
          </a:r>
        </a:p>
      </dsp:txBody>
      <dsp:txXfrm>
        <a:off x="0" y="4152105"/>
        <a:ext cx="6900512" cy="692017"/>
      </dsp:txXfrm>
    </dsp:sp>
    <dsp:sp modelId="{8BF20BE8-A8B1-4562-8BBE-A9AED6BA7E72}">
      <dsp:nvSpPr>
        <dsp:cNvPr id="0" name=""/>
        <dsp:cNvSpPr/>
      </dsp:nvSpPr>
      <dsp:spPr>
        <a:xfrm>
          <a:off x="0" y="4844123"/>
          <a:ext cx="6900512" cy="0"/>
        </a:xfrm>
        <a:prstGeom prst="line">
          <a:avLst/>
        </a:prstGeom>
        <a:solidFill>
          <a:schemeClr val="accent2">
            <a:hueOff val="6443612"/>
            <a:satOff val="-18493"/>
            <a:lumOff val="-29609"/>
            <a:alphaOff val="0"/>
          </a:schemeClr>
        </a:solidFill>
        <a:ln w="19050" cap="flat" cmpd="sng" algn="ctr">
          <a:solidFill>
            <a:schemeClr val="accent2">
              <a:hueOff val="6443612"/>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D6C2E4-E4E0-4FDC-B878-5AC73D0B3BDE}">
      <dsp:nvSpPr>
        <dsp:cNvPr id="0" name=""/>
        <dsp:cNvSpPr/>
      </dsp:nvSpPr>
      <dsp:spPr>
        <a:xfrm>
          <a:off x="0" y="4844123"/>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endParaRPr lang="en-US" sz="3100" kern="1200"/>
        </a:p>
      </dsp:txBody>
      <dsp:txXfrm>
        <a:off x="0" y="4844123"/>
        <a:ext cx="6900512" cy="6920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58D23-0578-43D8-B9CD-15ACED420BEA}">
      <dsp:nvSpPr>
        <dsp:cNvPr id="0" name=""/>
        <dsp:cNvSpPr/>
      </dsp:nvSpPr>
      <dsp:spPr>
        <a:xfrm>
          <a:off x="0" y="0"/>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32C1EC-4444-4689-A07E-BBD60F7B15A2}">
      <dsp:nvSpPr>
        <dsp:cNvPr id="0" name=""/>
        <dsp:cNvSpPr/>
      </dsp:nvSpPr>
      <dsp:spPr>
        <a:xfrm>
          <a:off x="0" y="0"/>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Nausea/vomiting</a:t>
          </a:r>
        </a:p>
      </dsp:txBody>
      <dsp:txXfrm>
        <a:off x="0" y="0"/>
        <a:ext cx="6900512" cy="692017"/>
      </dsp:txXfrm>
    </dsp:sp>
    <dsp:sp modelId="{80D4CF6A-F0AB-402E-B968-2C69FA467687}">
      <dsp:nvSpPr>
        <dsp:cNvPr id="0" name=""/>
        <dsp:cNvSpPr/>
      </dsp:nvSpPr>
      <dsp:spPr>
        <a:xfrm>
          <a:off x="0" y="692017"/>
          <a:ext cx="6900512" cy="0"/>
        </a:xfrm>
        <a:prstGeom prst="line">
          <a:avLst/>
        </a:prstGeom>
        <a:solidFill>
          <a:schemeClr val="accent2">
            <a:hueOff val="920516"/>
            <a:satOff val="-2642"/>
            <a:lumOff val="-4230"/>
            <a:alphaOff val="0"/>
          </a:schemeClr>
        </a:solidFill>
        <a:ln w="19050" cap="flat" cmpd="sng" algn="ctr">
          <a:solidFill>
            <a:schemeClr val="accent2">
              <a:hueOff val="920516"/>
              <a:satOff val="-2642"/>
              <a:lumOff val="-42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E33346-4883-436E-B301-EE62E7EFE9F1}">
      <dsp:nvSpPr>
        <dsp:cNvPr id="0" name=""/>
        <dsp:cNvSpPr/>
      </dsp:nvSpPr>
      <dsp:spPr>
        <a:xfrm>
          <a:off x="0" y="692017"/>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Constipation</a:t>
          </a:r>
        </a:p>
      </dsp:txBody>
      <dsp:txXfrm>
        <a:off x="0" y="692017"/>
        <a:ext cx="6900512" cy="692017"/>
      </dsp:txXfrm>
    </dsp:sp>
    <dsp:sp modelId="{DA7EEC3D-00BB-421F-871E-45B0F93643AD}">
      <dsp:nvSpPr>
        <dsp:cNvPr id="0" name=""/>
        <dsp:cNvSpPr/>
      </dsp:nvSpPr>
      <dsp:spPr>
        <a:xfrm>
          <a:off x="0" y="1384035"/>
          <a:ext cx="6900512" cy="0"/>
        </a:xfrm>
        <a:prstGeom prst="line">
          <a:avLst/>
        </a:prstGeom>
        <a:solidFill>
          <a:schemeClr val="accent2">
            <a:hueOff val="1841032"/>
            <a:satOff val="-5284"/>
            <a:lumOff val="-8460"/>
            <a:alphaOff val="0"/>
          </a:schemeClr>
        </a:solidFill>
        <a:ln w="19050" cap="flat" cmpd="sng" algn="ctr">
          <a:solidFill>
            <a:schemeClr val="accent2">
              <a:hueOff val="1841032"/>
              <a:satOff val="-5284"/>
              <a:lumOff val="-84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6622B9-ABB1-4943-8606-AC257C1D96AE}">
      <dsp:nvSpPr>
        <dsp:cNvPr id="0" name=""/>
        <dsp:cNvSpPr/>
      </dsp:nvSpPr>
      <dsp:spPr>
        <a:xfrm>
          <a:off x="0" y="1384035"/>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Anorexia</a:t>
          </a:r>
        </a:p>
      </dsp:txBody>
      <dsp:txXfrm>
        <a:off x="0" y="1384035"/>
        <a:ext cx="6900512" cy="692017"/>
      </dsp:txXfrm>
    </dsp:sp>
    <dsp:sp modelId="{9C330374-9BEC-4C89-A085-F2BF21996C8F}">
      <dsp:nvSpPr>
        <dsp:cNvPr id="0" name=""/>
        <dsp:cNvSpPr/>
      </dsp:nvSpPr>
      <dsp:spPr>
        <a:xfrm>
          <a:off x="0" y="2076052"/>
          <a:ext cx="6900512" cy="0"/>
        </a:xfrm>
        <a:prstGeom prst="line">
          <a:avLst/>
        </a:prstGeom>
        <a:solidFill>
          <a:schemeClr val="accent2">
            <a:hueOff val="2761548"/>
            <a:satOff val="-7926"/>
            <a:lumOff val="-12690"/>
            <a:alphaOff val="0"/>
          </a:schemeClr>
        </a:solidFill>
        <a:ln w="19050" cap="flat" cmpd="sng" algn="ctr">
          <a:solidFill>
            <a:schemeClr val="accent2">
              <a:hueOff val="2761548"/>
              <a:satOff val="-7926"/>
              <a:lumOff val="-126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CF29D6-BF9C-4D77-97F6-591A27E21E43}">
      <dsp:nvSpPr>
        <dsp:cNvPr id="0" name=""/>
        <dsp:cNvSpPr/>
      </dsp:nvSpPr>
      <dsp:spPr>
        <a:xfrm>
          <a:off x="0" y="2076052"/>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Fatigue</a:t>
          </a:r>
        </a:p>
      </dsp:txBody>
      <dsp:txXfrm>
        <a:off x="0" y="2076052"/>
        <a:ext cx="6900512" cy="692017"/>
      </dsp:txXfrm>
    </dsp:sp>
    <dsp:sp modelId="{43D69DA9-90E6-47B1-B0CE-0EE49FDECCAF}">
      <dsp:nvSpPr>
        <dsp:cNvPr id="0" name=""/>
        <dsp:cNvSpPr/>
      </dsp:nvSpPr>
      <dsp:spPr>
        <a:xfrm>
          <a:off x="0" y="2768070"/>
          <a:ext cx="6900512" cy="0"/>
        </a:xfrm>
        <a:prstGeom prst="line">
          <a:avLst/>
        </a:prstGeom>
        <a:solidFill>
          <a:schemeClr val="accent2">
            <a:hueOff val="3682064"/>
            <a:satOff val="-10567"/>
            <a:lumOff val="-16919"/>
            <a:alphaOff val="0"/>
          </a:schemeClr>
        </a:solidFill>
        <a:ln w="19050" cap="flat" cmpd="sng" algn="ctr">
          <a:solidFill>
            <a:schemeClr val="accent2">
              <a:hueOff val="3682064"/>
              <a:satOff val="-10567"/>
              <a:lumOff val="-169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1D7A8B-3CE0-4DC0-B51C-8F41C560DC23}">
      <dsp:nvSpPr>
        <dsp:cNvPr id="0" name=""/>
        <dsp:cNvSpPr/>
      </dsp:nvSpPr>
      <dsp:spPr>
        <a:xfrm>
          <a:off x="0" y="2768070"/>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Anxiety</a:t>
          </a:r>
        </a:p>
      </dsp:txBody>
      <dsp:txXfrm>
        <a:off x="0" y="2768070"/>
        <a:ext cx="6900512" cy="692017"/>
      </dsp:txXfrm>
    </dsp:sp>
    <dsp:sp modelId="{6AFD7BC0-F2DE-4916-A1D3-095032B286F3}">
      <dsp:nvSpPr>
        <dsp:cNvPr id="0" name=""/>
        <dsp:cNvSpPr/>
      </dsp:nvSpPr>
      <dsp:spPr>
        <a:xfrm>
          <a:off x="0" y="3460088"/>
          <a:ext cx="6900512" cy="0"/>
        </a:xfrm>
        <a:prstGeom prst="line">
          <a:avLst/>
        </a:prstGeom>
        <a:solidFill>
          <a:schemeClr val="accent2">
            <a:hueOff val="4602580"/>
            <a:satOff val="-13209"/>
            <a:lumOff val="-21149"/>
            <a:alphaOff val="0"/>
          </a:schemeClr>
        </a:solidFill>
        <a:ln w="19050" cap="flat" cmpd="sng" algn="ctr">
          <a:solidFill>
            <a:schemeClr val="accent2">
              <a:hueOff val="4602580"/>
              <a:satOff val="-13209"/>
              <a:lumOff val="-211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00FB91-D869-4F4C-BD38-7385F1AC3617}">
      <dsp:nvSpPr>
        <dsp:cNvPr id="0" name=""/>
        <dsp:cNvSpPr/>
      </dsp:nvSpPr>
      <dsp:spPr>
        <a:xfrm>
          <a:off x="0" y="3460088"/>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Depression</a:t>
          </a:r>
        </a:p>
      </dsp:txBody>
      <dsp:txXfrm>
        <a:off x="0" y="3460088"/>
        <a:ext cx="6900512" cy="692017"/>
      </dsp:txXfrm>
    </dsp:sp>
    <dsp:sp modelId="{A5EADAA0-50C2-4281-8A18-BAF2A8547BA2}">
      <dsp:nvSpPr>
        <dsp:cNvPr id="0" name=""/>
        <dsp:cNvSpPr/>
      </dsp:nvSpPr>
      <dsp:spPr>
        <a:xfrm>
          <a:off x="0" y="4152105"/>
          <a:ext cx="6900512" cy="0"/>
        </a:xfrm>
        <a:prstGeom prst="line">
          <a:avLst/>
        </a:prstGeom>
        <a:solidFill>
          <a:schemeClr val="accent2">
            <a:hueOff val="5523096"/>
            <a:satOff val="-15851"/>
            <a:lumOff val="-25379"/>
            <a:alphaOff val="0"/>
          </a:schemeClr>
        </a:solidFill>
        <a:ln w="19050" cap="flat" cmpd="sng" algn="ctr">
          <a:solidFill>
            <a:schemeClr val="accent2">
              <a:hueOff val="5523096"/>
              <a:satOff val="-15851"/>
              <a:lumOff val="-253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41C43C-3C27-4631-A68E-002E6C812492}">
      <dsp:nvSpPr>
        <dsp:cNvPr id="0" name=""/>
        <dsp:cNvSpPr/>
      </dsp:nvSpPr>
      <dsp:spPr>
        <a:xfrm>
          <a:off x="0" y="4152105"/>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Dyspnea</a:t>
          </a:r>
        </a:p>
      </dsp:txBody>
      <dsp:txXfrm>
        <a:off x="0" y="4152105"/>
        <a:ext cx="6900512" cy="692017"/>
      </dsp:txXfrm>
    </dsp:sp>
    <dsp:sp modelId="{8BF20BE8-A8B1-4562-8BBE-A9AED6BA7E72}">
      <dsp:nvSpPr>
        <dsp:cNvPr id="0" name=""/>
        <dsp:cNvSpPr/>
      </dsp:nvSpPr>
      <dsp:spPr>
        <a:xfrm>
          <a:off x="0" y="4844123"/>
          <a:ext cx="6900512" cy="0"/>
        </a:xfrm>
        <a:prstGeom prst="line">
          <a:avLst/>
        </a:prstGeom>
        <a:solidFill>
          <a:schemeClr val="accent2">
            <a:hueOff val="6443612"/>
            <a:satOff val="-18493"/>
            <a:lumOff val="-29609"/>
            <a:alphaOff val="0"/>
          </a:schemeClr>
        </a:solidFill>
        <a:ln w="19050" cap="flat" cmpd="sng" algn="ctr">
          <a:solidFill>
            <a:schemeClr val="accent2">
              <a:hueOff val="6443612"/>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D6C2E4-E4E0-4FDC-B878-5AC73D0B3BDE}">
      <dsp:nvSpPr>
        <dsp:cNvPr id="0" name=""/>
        <dsp:cNvSpPr/>
      </dsp:nvSpPr>
      <dsp:spPr>
        <a:xfrm>
          <a:off x="0" y="4844123"/>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endParaRPr lang="en-US" sz="3100" kern="1200"/>
        </a:p>
      </dsp:txBody>
      <dsp:txXfrm>
        <a:off x="0" y="4844123"/>
        <a:ext cx="6900512" cy="6920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E67813-3DB8-4445-9BD7-4EED79D2BCCE}">
      <dsp:nvSpPr>
        <dsp:cNvPr id="0" name=""/>
        <dsp:cNvSpPr/>
      </dsp:nvSpPr>
      <dsp:spPr>
        <a:xfrm>
          <a:off x="1095375" y="821785"/>
          <a:ext cx="6572250" cy="4724411"/>
        </a:xfrm>
        <a:prstGeom prst="round2DiagRect">
          <a:avLst>
            <a:gd name="adj1" fmla="val 0"/>
            <a:gd name="adj2" fmla="val 1667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CF0E08-46B7-4642-8189-7CD4EBA5AE31}">
      <dsp:nvSpPr>
        <dsp:cNvPr id="0" name=""/>
        <dsp:cNvSpPr/>
      </dsp:nvSpPr>
      <dsp:spPr>
        <a:xfrm>
          <a:off x="4373175" y="1262586"/>
          <a:ext cx="17526" cy="384281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34986D-BBD0-4A07-8FD2-D3CE9DE4C5F7}">
      <dsp:nvSpPr>
        <dsp:cNvPr id="0" name=""/>
        <dsp:cNvSpPr/>
      </dsp:nvSpPr>
      <dsp:spPr>
        <a:xfrm>
          <a:off x="1209672" y="881582"/>
          <a:ext cx="3057529" cy="46048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ts val="0"/>
            </a:spcAft>
            <a:buFont typeface="Arial" panose="020B0604020202020204" pitchFamily="34" charset="0"/>
            <a:buNone/>
          </a:pPr>
          <a:endParaRPr lang="en-US" sz="2400" kern="1200"/>
        </a:p>
        <a:p>
          <a:pPr marL="0" lvl="0" indent="0" algn="l" defTabSz="1066800">
            <a:lnSpc>
              <a:spcPct val="90000"/>
            </a:lnSpc>
            <a:spcBef>
              <a:spcPct val="0"/>
            </a:spcBef>
            <a:spcAft>
              <a:spcPts val="0"/>
            </a:spcAft>
            <a:buFont typeface="Arial" panose="020B0604020202020204" pitchFamily="34" charset="0"/>
            <a:buNone/>
          </a:pPr>
          <a:r>
            <a:rPr lang="en-US" sz="2400" kern="1200"/>
            <a:t>Patient &amp; Parent QOL</a:t>
          </a:r>
        </a:p>
        <a:p>
          <a:pPr marL="0" lvl="0" indent="0" algn="l" defTabSz="1066800">
            <a:lnSpc>
              <a:spcPct val="90000"/>
            </a:lnSpc>
            <a:spcBef>
              <a:spcPct val="0"/>
            </a:spcBef>
            <a:spcAft>
              <a:spcPts val="0"/>
            </a:spcAft>
            <a:buFont typeface="Arial" panose="020B0604020202020204" pitchFamily="34" charset="0"/>
            <a:buNone/>
          </a:pPr>
          <a:r>
            <a:rPr lang="en-US" sz="2400" kern="1200"/>
            <a:t>  </a:t>
          </a:r>
        </a:p>
        <a:p>
          <a:pPr marL="0" lvl="0" indent="0" algn="l" defTabSz="1066800">
            <a:lnSpc>
              <a:spcPct val="90000"/>
            </a:lnSpc>
            <a:spcBef>
              <a:spcPct val="0"/>
            </a:spcBef>
            <a:spcAft>
              <a:spcPts val="0"/>
            </a:spcAft>
            <a:buFont typeface="Arial" panose="020B0604020202020204" pitchFamily="34" charset="0"/>
            <a:buNone/>
          </a:pPr>
          <a:r>
            <a:rPr lang="en-US" sz="2400" kern="1200"/>
            <a:t>ACP discussions</a:t>
          </a:r>
        </a:p>
        <a:p>
          <a:pPr marL="0" lvl="0" indent="0" algn="l" defTabSz="1066800">
            <a:lnSpc>
              <a:spcPct val="90000"/>
            </a:lnSpc>
            <a:spcBef>
              <a:spcPct val="0"/>
            </a:spcBef>
            <a:spcAft>
              <a:spcPts val="0"/>
            </a:spcAft>
            <a:buFont typeface="Arial" panose="020B0604020202020204" pitchFamily="34" charset="0"/>
            <a:buNone/>
          </a:pPr>
          <a:endParaRPr lang="en-US" sz="2400" kern="1200"/>
        </a:p>
        <a:p>
          <a:pPr marL="0" lvl="0" indent="0" algn="l" defTabSz="1066800">
            <a:lnSpc>
              <a:spcPct val="90000"/>
            </a:lnSpc>
            <a:spcBef>
              <a:spcPct val="0"/>
            </a:spcBef>
            <a:spcAft>
              <a:spcPts val="0"/>
            </a:spcAft>
            <a:buFont typeface="Arial" panose="020B0604020202020204" pitchFamily="34" charset="0"/>
            <a:buNone/>
          </a:pPr>
          <a:r>
            <a:rPr lang="en-US" sz="2400" kern="1200"/>
            <a:t>Hospice enrollment</a:t>
          </a:r>
        </a:p>
        <a:p>
          <a:pPr marL="0" lvl="0" indent="0" algn="l" defTabSz="1066800">
            <a:lnSpc>
              <a:spcPct val="90000"/>
            </a:lnSpc>
            <a:spcBef>
              <a:spcPct val="0"/>
            </a:spcBef>
            <a:spcAft>
              <a:spcPts val="0"/>
            </a:spcAft>
            <a:buFont typeface="Arial" panose="020B0604020202020204" pitchFamily="34" charset="0"/>
            <a:buNone/>
          </a:pPr>
          <a:endParaRPr lang="en-US" sz="2400" kern="1200"/>
        </a:p>
        <a:p>
          <a:pPr marL="0" lvl="0" indent="0" algn="l" defTabSz="1066800">
            <a:lnSpc>
              <a:spcPct val="90000"/>
            </a:lnSpc>
            <a:spcBef>
              <a:spcPct val="0"/>
            </a:spcBef>
            <a:spcAft>
              <a:spcPts val="0"/>
            </a:spcAft>
            <a:buFont typeface="Arial" panose="020B0604020202020204" pitchFamily="34" charset="0"/>
            <a:buNone/>
          </a:pPr>
          <a:r>
            <a:rPr lang="en-US" sz="2400" kern="1200"/>
            <a:t>Dying at home</a:t>
          </a:r>
        </a:p>
        <a:p>
          <a:pPr marL="0" lvl="0" indent="0" algn="l" defTabSz="1066800">
            <a:lnSpc>
              <a:spcPct val="90000"/>
            </a:lnSpc>
            <a:spcBef>
              <a:spcPct val="0"/>
            </a:spcBef>
            <a:spcAft>
              <a:spcPts val="0"/>
            </a:spcAft>
            <a:buFont typeface="Arial" panose="020B0604020202020204" pitchFamily="34" charset="0"/>
            <a:buNone/>
          </a:pPr>
          <a:endParaRPr lang="en-US" sz="2400" kern="1200"/>
        </a:p>
        <a:p>
          <a:pPr marL="0" lvl="0" indent="0" algn="l" defTabSz="1066800">
            <a:lnSpc>
              <a:spcPct val="90000"/>
            </a:lnSpc>
            <a:spcBef>
              <a:spcPct val="0"/>
            </a:spcBef>
            <a:spcAft>
              <a:spcPts val="0"/>
            </a:spcAft>
            <a:buFont typeface="Arial" panose="020B0604020202020204" pitchFamily="34" charset="0"/>
            <a:buNone/>
          </a:pPr>
          <a:r>
            <a:rPr lang="en-US" sz="2400" kern="1200"/>
            <a:t>Meaningful experiences</a:t>
          </a:r>
        </a:p>
      </dsp:txBody>
      <dsp:txXfrm>
        <a:off x="1209672" y="881582"/>
        <a:ext cx="3057529" cy="4604818"/>
      </dsp:txXfrm>
    </dsp:sp>
    <dsp:sp modelId="{74D55946-DEE0-47A8-A4C3-966DBDB4A63B}">
      <dsp:nvSpPr>
        <dsp:cNvPr id="0" name=""/>
        <dsp:cNvSpPr/>
      </dsp:nvSpPr>
      <dsp:spPr>
        <a:xfrm>
          <a:off x="4600575" y="1684577"/>
          <a:ext cx="2847975" cy="29988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ts val="0"/>
            </a:spcAft>
            <a:buNone/>
          </a:pPr>
          <a:r>
            <a:rPr lang="en-US" sz="2400" kern="1200" dirty="0"/>
            <a:t>Symptom burden</a:t>
          </a:r>
        </a:p>
        <a:p>
          <a:pPr marL="0" lvl="0" indent="0" algn="l" defTabSz="1066800">
            <a:lnSpc>
              <a:spcPct val="90000"/>
            </a:lnSpc>
            <a:spcBef>
              <a:spcPct val="0"/>
            </a:spcBef>
            <a:spcAft>
              <a:spcPts val="0"/>
            </a:spcAft>
            <a:buNone/>
          </a:pPr>
          <a:endParaRPr lang="en-US" sz="2400" kern="1200" dirty="0"/>
        </a:p>
        <a:p>
          <a:pPr marL="0" lvl="0" indent="0" algn="l" defTabSz="1066800">
            <a:lnSpc>
              <a:spcPct val="90000"/>
            </a:lnSpc>
            <a:spcBef>
              <a:spcPct val="0"/>
            </a:spcBef>
            <a:spcAft>
              <a:spcPts val="0"/>
            </a:spcAft>
            <a:buNone/>
          </a:pPr>
          <a:r>
            <a:rPr lang="en-US" sz="2400" kern="1200" dirty="0"/>
            <a:t>Intensity of therapy at EOL </a:t>
          </a:r>
        </a:p>
        <a:p>
          <a:pPr marL="0" lvl="0" indent="0" algn="l" defTabSz="1066800">
            <a:lnSpc>
              <a:spcPct val="90000"/>
            </a:lnSpc>
            <a:spcBef>
              <a:spcPct val="0"/>
            </a:spcBef>
            <a:spcAft>
              <a:spcPts val="0"/>
            </a:spcAft>
            <a:buNone/>
          </a:pPr>
          <a:endParaRPr lang="en-US" sz="2400" kern="1200" dirty="0"/>
        </a:p>
        <a:p>
          <a:pPr marL="0" lvl="0" indent="0" algn="l" defTabSz="1066800">
            <a:lnSpc>
              <a:spcPct val="90000"/>
            </a:lnSpc>
            <a:spcBef>
              <a:spcPct val="0"/>
            </a:spcBef>
            <a:spcAft>
              <a:spcPts val="0"/>
            </a:spcAft>
            <a:buNone/>
          </a:pPr>
          <a:r>
            <a:rPr lang="en-US" sz="2400" kern="1200" dirty="0"/>
            <a:t>Psychosocial distress during bereavement </a:t>
          </a:r>
        </a:p>
      </dsp:txBody>
      <dsp:txXfrm>
        <a:off x="4600575" y="1684577"/>
        <a:ext cx="2847975" cy="2998826"/>
      </dsp:txXfrm>
    </dsp:sp>
    <dsp:sp modelId="{6CF6402D-8FBB-46C0-9676-89F72E1F7D8D}">
      <dsp:nvSpPr>
        <dsp:cNvPr id="0" name=""/>
        <dsp:cNvSpPr/>
      </dsp:nvSpPr>
      <dsp:spPr>
        <a:xfrm rot="16200000">
          <a:off x="-1593960" y="2022585"/>
          <a:ext cx="4835736" cy="1095375"/>
        </a:xfrm>
        <a:prstGeom prst="rightArrow">
          <a:avLst>
            <a:gd name="adj1" fmla="val 49830"/>
            <a:gd name="adj2" fmla="val 60660"/>
          </a:avLst>
        </a:prstGeom>
        <a:solidFill>
          <a:schemeClr val="accent1">
            <a:tint val="40000"/>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r>
            <a:rPr lang="en-US" sz="2500" kern="1200">
              <a:solidFill>
                <a:srgbClr val="009D57"/>
              </a:solidFill>
            </a:rPr>
            <a:t>Improved</a:t>
          </a:r>
        </a:p>
      </dsp:txBody>
      <dsp:txXfrm>
        <a:off x="-1428411" y="2462909"/>
        <a:ext cx="4504638" cy="545825"/>
      </dsp:txXfrm>
    </dsp:sp>
    <dsp:sp modelId="{4ABFF66B-3863-44C1-AC6E-36980CE692B2}">
      <dsp:nvSpPr>
        <dsp:cNvPr id="0" name=""/>
        <dsp:cNvSpPr/>
      </dsp:nvSpPr>
      <dsp:spPr>
        <a:xfrm rot="5400000">
          <a:off x="5640806" y="3386010"/>
          <a:ext cx="4596571" cy="1095375"/>
        </a:xfrm>
        <a:prstGeom prst="rightArrow">
          <a:avLst>
            <a:gd name="adj1" fmla="val 49830"/>
            <a:gd name="adj2" fmla="val 60660"/>
          </a:avLst>
        </a:prstGeom>
        <a:solidFill>
          <a:schemeClr val="accent1">
            <a:tint val="40000"/>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r>
            <a:rPr lang="en-US" sz="2500" kern="1200">
              <a:solidFill>
                <a:srgbClr val="009D57"/>
              </a:solidFill>
            </a:rPr>
            <a:t>Reduced</a:t>
          </a:r>
        </a:p>
      </dsp:txBody>
      <dsp:txXfrm>
        <a:off x="5806355" y="3495236"/>
        <a:ext cx="4265473" cy="545825"/>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3T17:59:17.557"/>
    </inkml:context>
    <inkml:brush xml:id="br0">
      <inkml:brushProperty name="width" value="0.35" units="cm"/>
      <inkml:brushProperty name="height" value="0.35" units="cm"/>
      <inkml:brushProperty name="color" value="#FFFFFF"/>
    </inkml:brush>
  </inkml:definitions>
  <inkml:trace contextRef="#ctx0" brushRef="#br0">0 119 24575,'861'0'0,"-834"-2"0,0-2 0,0 0 0,0-1 0,43-16 0,-41 12 0,0 1 0,1 1 0,46-4 0,-53 10 0,192-18 0,-73 8 90,-104 10-575,0-1 0,57-11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3T17:59:20.485"/>
    </inkml:context>
    <inkml:brush xml:id="br0">
      <inkml:brushProperty name="width" value="0.35" units="cm"/>
      <inkml:brushProperty name="height" value="0.35" units="cm"/>
      <inkml:brushProperty name="color" value="#FFFFFF"/>
    </inkml:brush>
  </inkml:definitions>
  <inkml:trace contextRef="#ctx0" brushRef="#br0">0 0 23892,'1956'0'0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E5619D-8D69-4674-82CF-828326AEF448}" type="datetimeFigureOut">
              <a:rPr lang="en-US" smtClean="0"/>
              <a:t>3/24/26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0482A0-51C8-4CCC-8173-6B9998CB90BB}" type="slidenum">
              <a:rPr lang="en-US" smtClean="0"/>
              <a:t>‹#›</a:t>
            </a:fld>
            <a:endParaRPr lang="en-US"/>
          </a:p>
        </p:txBody>
      </p:sp>
    </p:spTree>
    <p:extLst>
      <p:ext uri="{BB962C8B-B14F-4D97-AF65-F5344CB8AC3E}">
        <p14:creationId xmlns:p14="http://schemas.microsoft.com/office/powerpoint/2010/main" val="502948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a:t>
            </a:r>
          </a:p>
          <a:p>
            <a:pPr marL="171450" indent="-171450">
              <a:buFont typeface="Calibri"/>
              <a:buChar char="-"/>
            </a:pPr>
            <a:r>
              <a:rPr lang="en-US"/>
              <a:t>What is outpatient PPC?</a:t>
            </a:r>
          </a:p>
          <a:p>
            <a:pPr marL="171450" indent="-171450">
              <a:buFont typeface="Calibri"/>
              <a:buChar char="-"/>
            </a:pPr>
            <a:endParaRPr lang="en-US"/>
          </a:p>
        </p:txBody>
      </p:sp>
      <p:sp>
        <p:nvSpPr>
          <p:cNvPr id="4" name="Slide Number Placeholder 3"/>
          <p:cNvSpPr>
            <a:spLocks noGrp="1"/>
          </p:cNvSpPr>
          <p:nvPr>
            <p:ph type="sldNum" sz="quarter" idx="5"/>
          </p:nvPr>
        </p:nvSpPr>
        <p:spPr/>
        <p:txBody>
          <a:bodyPr/>
          <a:lstStyle/>
          <a:p>
            <a:fld id="{AF0482A0-51C8-4CCC-8173-6B9998CB90BB}" type="slidenum">
              <a:rPr lang="en-US" smtClean="0"/>
              <a:t>5</a:t>
            </a:fld>
            <a:endParaRPr lang="en-US"/>
          </a:p>
        </p:txBody>
      </p:sp>
    </p:spTree>
    <p:extLst>
      <p:ext uri="{BB962C8B-B14F-4D97-AF65-F5344CB8AC3E}">
        <p14:creationId xmlns:p14="http://schemas.microsoft.com/office/powerpoint/2010/main" val="3217753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FACILITATOR:</a:t>
            </a:r>
          </a:p>
          <a:p>
            <a:pPr marL="171450" indent="-171450">
              <a:buFont typeface="Calibri"/>
              <a:buChar char="-"/>
              <a:defRPr/>
            </a:pPr>
            <a:r>
              <a:rPr lang="en-US" dirty="0"/>
              <a:t>Like adults, it’s important to consider the concept of total pain when approaching pain management in children. </a:t>
            </a:r>
          </a:p>
          <a:p>
            <a:pPr marL="171450" marR="0" lvl="0" indent="-171450" algn="l" defTabSz="914400" rtl="0" eaLnBrk="1" fontAlgn="auto" latinLnBrk="0" hangingPunct="1">
              <a:lnSpc>
                <a:spcPct val="100000"/>
              </a:lnSpc>
              <a:spcBef>
                <a:spcPts val="0"/>
              </a:spcBef>
              <a:spcAft>
                <a:spcPts val="0"/>
              </a:spcAft>
              <a:buClrTx/>
              <a:buSzTx/>
              <a:buFont typeface="Calibri"/>
              <a:buChar char="-"/>
              <a:tabLst/>
              <a:defRPr/>
            </a:pPr>
            <a:r>
              <a:rPr lang="en-US" dirty="0"/>
              <a:t>Must consider the suffering that encompasses ALL of a person’s physical, psychological, social, spiritual, and practical struggles.</a:t>
            </a:r>
          </a:p>
          <a:p>
            <a:pPr marL="171450" marR="0" lvl="0" indent="-171450" algn="l" defTabSz="914400" rtl="0" eaLnBrk="1" fontAlgn="auto" latinLnBrk="0" hangingPunct="1">
              <a:lnSpc>
                <a:spcPct val="100000"/>
              </a:lnSpc>
              <a:spcBef>
                <a:spcPts val="0"/>
              </a:spcBef>
              <a:spcAft>
                <a:spcPts val="0"/>
              </a:spcAft>
              <a:buClrTx/>
              <a:buSzTx/>
              <a:buFont typeface="Calibri"/>
              <a:buChar char="-"/>
              <a:tabLst/>
              <a:defRPr/>
            </a:pPr>
            <a:r>
              <a:rPr lang="en-US" dirty="0"/>
              <a:t>In children, these facets can look different:</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Physical pain- may not be able to localize and/or vocalize their source of pain</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Psychological pain- maybe they are more withdrawn, less into activities or people they previously were</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Social pain- school work falters, more distant from friend groups or romantic relationships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Spiritual pain</a:t>
            </a:r>
          </a:p>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15</a:t>
            </a:fld>
            <a:endParaRPr lang="en-US"/>
          </a:p>
        </p:txBody>
      </p:sp>
    </p:spTree>
    <p:extLst>
      <p:ext uri="{BB962C8B-B14F-4D97-AF65-F5344CB8AC3E}">
        <p14:creationId xmlns:p14="http://schemas.microsoft.com/office/powerpoint/2010/main" val="3548163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FACILITATOR:</a:t>
            </a:r>
          </a:p>
          <a:p>
            <a:pPr marL="171450" indent="-171450">
              <a:buFont typeface="Calibri"/>
              <a:buChar char="-"/>
              <a:defRPr/>
            </a:pPr>
            <a:r>
              <a:rPr lang="en-US"/>
              <a:t>The visceral nociceptors may be activated by compression, obstruction, infiltration, ischemia, stretching, or inflammation</a:t>
            </a:r>
          </a:p>
          <a:p>
            <a:endParaRPr lang="en-US"/>
          </a:p>
        </p:txBody>
      </p:sp>
      <p:sp>
        <p:nvSpPr>
          <p:cNvPr id="4" name="Slide Number Placeholder 3"/>
          <p:cNvSpPr>
            <a:spLocks noGrp="1"/>
          </p:cNvSpPr>
          <p:nvPr>
            <p:ph type="sldNum" sz="quarter" idx="5"/>
          </p:nvPr>
        </p:nvSpPr>
        <p:spPr/>
        <p:txBody>
          <a:bodyPr/>
          <a:lstStyle/>
          <a:p>
            <a:fld id="{AF0482A0-51C8-4CCC-8173-6B9998CB90BB}" type="slidenum">
              <a:rPr lang="en-US" smtClean="0"/>
              <a:t>17</a:t>
            </a:fld>
            <a:endParaRPr lang="en-US"/>
          </a:p>
        </p:txBody>
      </p:sp>
    </p:spTree>
    <p:extLst>
      <p:ext uri="{BB962C8B-B14F-4D97-AF65-F5344CB8AC3E}">
        <p14:creationId xmlns:p14="http://schemas.microsoft.com/office/powerpoint/2010/main" val="1859451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FACILITATOR:</a:t>
            </a:r>
          </a:p>
          <a:p>
            <a:pPr marL="171450" indent="-171450">
              <a:buFont typeface="Calibri"/>
              <a:buChar char="-"/>
              <a:defRPr/>
            </a:pPr>
            <a:r>
              <a:rPr lang="en-US"/>
              <a:t>In pediatrics, pain severity assessment can be much more complicated due to the age or developmental stage of the child. </a:t>
            </a:r>
          </a:p>
          <a:p>
            <a:pPr marL="171450" indent="-171450">
              <a:buFont typeface="Calibri"/>
              <a:buChar char="-"/>
            </a:pPr>
            <a:r>
              <a:rPr lang="en-US"/>
              <a:t>FLACC scale: Faces, Legs, Activity, Cry, </a:t>
            </a:r>
            <a:r>
              <a:rPr lang="en-US" err="1"/>
              <a:t>Consolability</a:t>
            </a:r>
            <a:endParaRPr lang="en-US"/>
          </a:p>
          <a:p>
            <a:pPr marL="628650" lvl="1" indent="-171450">
              <a:buFontTx/>
              <a:buChar char="-"/>
            </a:pPr>
            <a:endParaRPr lang="en-US"/>
          </a:p>
          <a:p>
            <a:pPr marL="628650" lvl="1" indent="-171450">
              <a:buFontTx/>
              <a:buChar char="-"/>
            </a:pPr>
            <a:endParaRPr lang="en-US"/>
          </a:p>
          <a:p>
            <a:pPr marL="628650" lvl="1" indent="-171450">
              <a:buFontTx/>
              <a:buChar char="-"/>
            </a:pPr>
            <a:endParaRPr lang="en-US"/>
          </a:p>
        </p:txBody>
      </p:sp>
      <p:sp>
        <p:nvSpPr>
          <p:cNvPr id="4" name="Slide Number Placeholder 3"/>
          <p:cNvSpPr>
            <a:spLocks noGrp="1"/>
          </p:cNvSpPr>
          <p:nvPr>
            <p:ph type="sldNum" sz="quarter" idx="5"/>
          </p:nvPr>
        </p:nvSpPr>
        <p:spPr/>
        <p:txBody>
          <a:bodyPr/>
          <a:lstStyle/>
          <a:p>
            <a:fld id="{AF0482A0-51C8-4CCC-8173-6B9998CB90BB}" type="slidenum">
              <a:rPr lang="en-US" smtClean="0"/>
              <a:t>18</a:t>
            </a:fld>
            <a:endParaRPr lang="en-US"/>
          </a:p>
        </p:txBody>
      </p:sp>
    </p:spTree>
    <p:extLst>
      <p:ext uri="{BB962C8B-B14F-4D97-AF65-F5344CB8AC3E}">
        <p14:creationId xmlns:p14="http://schemas.microsoft.com/office/powerpoint/2010/main" val="1214588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664A5-D498-DAFF-248E-766BC5A471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C3853-512F-7BC2-91EF-EBC30F839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10709-6F06-F4D5-3D1C-164038C8ACD7}"/>
              </a:ext>
            </a:extLst>
          </p:cNvPr>
          <p:cNvSpPr>
            <a:spLocks noGrp="1"/>
          </p:cNvSpPr>
          <p:nvPr>
            <p:ph type="body" idx="1"/>
          </p:nvPr>
        </p:nvSpPr>
        <p:spPr/>
        <p:txBody>
          <a:bodyPr/>
          <a:lstStyle/>
          <a:p>
            <a:pPr marL="628650" lvl="1" indent="-171450">
              <a:buFontTx/>
              <a:buChar char="-"/>
            </a:pPr>
            <a:endParaRPr lang="en-US" dirty="0"/>
          </a:p>
          <a:p>
            <a:pPr marL="628650" lvl="1" indent="-171450">
              <a:buFontTx/>
              <a:buChar char="-"/>
            </a:pPr>
            <a:endParaRPr lang="en-US" dirty="0"/>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D3E807E2-5AA3-9AB7-F7DF-177884B670B9}"/>
              </a:ext>
            </a:extLst>
          </p:cNvPr>
          <p:cNvSpPr>
            <a:spLocks noGrp="1"/>
          </p:cNvSpPr>
          <p:nvPr>
            <p:ph type="sldNum" sz="quarter" idx="5"/>
          </p:nvPr>
        </p:nvSpPr>
        <p:spPr/>
        <p:txBody>
          <a:bodyPr/>
          <a:lstStyle/>
          <a:p>
            <a:fld id="{AF0482A0-51C8-4CCC-8173-6B9998CB90BB}" type="slidenum">
              <a:rPr lang="en-US" smtClean="0"/>
              <a:t>19</a:t>
            </a:fld>
            <a:endParaRPr lang="en-US"/>
          </a:p>
        </p:txBody>
      </p:sp>
    </p:spTree>
    <p:extLst>
      <p:ext uri="{BB962C8B-B14F-4D97-AF65-F5344CB8AC3E}">
        <p14:creationId xmlns:p14="http://schemas.microsoft.com/office/powerpoint/2010/main" val="659279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a typeface="ＭＳ Ｐゴシック" pitchFamily="34" charset="-128"/>
                <a:cs typeface="Arial" pitchFamily="34" charset="0"/>
                <a:sym typeface="Arial" pitchFamily="34" charset="0"/>
              </a:rPr>
              <a:t>FACILITATOR: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ea typeface="ＭＳ Ｐゴシック" pitchFamily="34" charset="-128"/>
                <a:cs typeface="Arial" pitchFamily="34" charset="0"/>
                <a:sym typeface="Arial" pitchFamily="34" charset="0"/>
              </a:rPr>
              <a:t>Regular scheduling reduces the peaks and troughs of PRN-dosing</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en-US" dirty="0">
              <a:ea typeface="ＭＳ Ｐゴシック" pitchFamily="34" charset="-128"/>
              <a:cs typeface="Arial" pitchFamily="34" charset="0"/>
              <a:sym typeface="Arial" pitchFamily="34" charset="0"/>
            </a:endParaRPr>
          </a:p>
        </p:txBody>
      </p:sp>
      <p:sp>
        <p:nvSpPr>
          <p:cNvPr id="4" name="Slide Number Placeholder 3"/>
          <p:cNvSpPr>
            <a:spLocks noGrp="1"/>
          </p:cNvSpPr>
          <p:nvPr>
            <p:ph type="sldNum" sz="quarter" idx="5"/>
          </p:nvPr>
        </p:nvSpPr>
        <p:spPr/>
        <p:txBody>
          <a:bodyPr/>
          <a:lstStyle/>
          <a:p>
            <a:pPr>
              <a:defRPr/>
            </a:pPr>
            <a:fld id="{0236630E-1EEA-3548-8B41-41D197AF98BA}" type="slidenum">
              <a:rPr lang="en-US" altLang="en-US" smtClean="0"/>
              <a:pPr>
                <a:defRPr/>
              </a:pPr>
              <a:t>20</a:t>
            </a:fld>
            <a:endParaRPr lang="en-US" altLang="en-US"/>
          </a:p>
        </p:txBody>
      </p:sp>
    </p:spTree>
    <p:extLst>
      <p:ext uri="{BB962C8B-B14F-4D97-AF65-F5344CB8AC3E}">
        <p14:creationId xmlns:p14="http://schemas.microsoft.com/office/powerpoint/2010/main" val="785513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1E04C4-209E-42C0-BB16-60A19275D1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8323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FACILITATOR:</a:t>
            </a:r>
          </a:p>
          <a:p>
            <a:pPr marL="171450" indent="-171450">
              <a:buFont typeface="Arial" panose="020B0604020202020204" pitchFamily="34" charset="0"/>
              <a:buChar char="•"/>
            </a:pPr>
            <a:r>
              <a:rPr lang="en-US" u="sng" baseline="0" dirty="0"/>
              <a:t>Morphine</a:t>
            </a:r>
            <a:r>
              <a:rPr lang="en-US" u="none" baseline="0" dirty="0"/>
              <a:t> is </a:t>
            </a:r>
            <a:r>
              <a:rPr lang="en-US" baseline="0" dirty="0"/>
              <a:t>the gold standard for moderate/ severe pain relief. </a:t>
            </a:r>
          </a:p>
          <a:p>
            <a:pPr marL="171450" indent="-171450">
              <a:buFont typeface="Arial" panose="020B0604020202020204" pitchFamily="34" charset="0"/>
              <a:buChar char="•"/>
            </a:pPr>
            <a:r>
              <a:rPr lang="en-US" i="1" baseline="0" dirty="0"/>
              <a:t>WHO guideline R</a:t>
            </a:r>
            <a:r>
              <a:rPr lang="en-US" i="1" dirty="0"/>
              <a:t>ecommendations</a:t>
            </a:r>
          </a:p>
          <a:p>
            <a:pPr marL="628650" lvl="1" indent="-171450">
              <a:buFont typeface="Arial" panose="020B0604020202020204" pitchFamily="34" charset="0"/>
              <a:buChar char="•"/>
            </a:pPr>
            <a:r>
              <a:rPr lang="en-US" i="1" dirty="0"/>
              <a:t>Morphine is recommended as the first-line strong opioid for the treatment of persisting moderate to severe pain in children with medical illnesses. </a:t>
            </a:r>
          </a:p>
          <a:p>
            <a:pPr marL="628650" lvl="1" indent="-171450">
              <a:buFont typeface="Arial" panose="020B0604020202020204" pitchFamily="34" charset="0"/>
              <a:buChar char="•"/>
            </a:pPr>
            <a:r>
              <a:rPr lang="en-US" i="1" dirty="0"/>
              <a:t>There is insufficient evidence to recommend any alternative opioid in preference to morphine as the opioid of first choice. </a:t>
            </a:r>
          </a:p>
          <a:p>
            <a:pPr marL="628650" lvl="1" indent="-171450">
              <a:buFont typeface="Arial" panose="020B0604020202020204" pitchFamily="34" charset="0"/>
              <a:buChar char="•"/>
            </a:pPr>
            <a:r>
              <a:rPr lang="en-US" i="1" dirty="0"/>
              <a:t>Selection of alternative opioid analgesics to morphine should be guided by considerations of safety, availability, cost and suitability including patient-related factors.</a:t>
            </a:r>
          </a:p>
        </p:txBody>
      </p:sp>
      <p:sp>
        <p:nvSpPr>
          <p:cNvPr id="4" name="Slide Number Placeholder 3"/>
          <p:cNvSpPr>
            <a:spLocks noGrp="1"/>
          </p:cNvSpPr>
          <p:nvPr>
            <p:ph type="sldNum" sz="quarter" idx="5"/>
          </p:nvPr>
        </p:nvSpPr>
        <p:spPr/>
        <p:txBody>
          <a:bodyPr/>
          <a:lstStyle/>
          <a:p>
            <a:pPr>
              <a:defRPr/>
            </a:pPr>
            <a:fld id="{0236630E-1EEA-3548-8B41-41D197AF98BA}" type="slidenum">
              <a:rPr lang="en-US" altLang="en-US" smtClean="0"/>
              <a:pPr>
                <a:defRPr/>
              </a:pPr>
              <a:t>24</a:t>
            </a:fld>
            <a:endParaRPr lang="en-US" altLang="en-US"/>
          </a:p>
        </p:txBody>
      </p:sp>
    </p:spTree>
    <p:extLst>
      <p:ext uri="{BB962C8B-B14F-4D97-AF65-F5344CB8AC3E}">
        <p14:creationId xmlns:p14="http://schemas.microsoft.com/office/powerpoint/2010/main" val="2700619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The FDA and AAP both recommend against use of codeine and tramadol in children &lt;12 years</a:t>
            </a:r>
          </a:p>
          <a:p>
            <a:pPr marL="628650" lvl="1" indent="-171450">
              <a:buFont typeface="Arial" panose="020B0604020202020204" pitchFamily="34" charset="0"/>
              <a:buChar char="•"/>
            </a:pPr>
            <a:r>
              <a:rPr lang="en-US" dirty="0"/>
              <a:t>Ultra-rapid metabolizers cause can result in dangerously high levels of active drug in the body, prompting life-threatening respiratory depression and death</a:t>
            </a:r>
          </a:p>
        </p:txBody>
      </p:sp>
      <p:sp>
        <p:nvSpPr>
          <p:cNvPr id="4" name="Slide Number Placeholder 3"/>
          <p:cNvSpPr>
            <a:spLocks noGrp="1"/>
          </p:cNvSpPr>
          <p:nvPr>
            <p:ph type="sldNum" sz="quarter" idx="5"/>
          </p:nvPr>
        </p:nvSpPr>
        <p:spPr/>
        <p:txBody>
          <a:bodyPr/>
          <a:lstStyle/>
          <a:p>
            <a:pPr>
              <a:defRPr/>
            </a:pPr>
            <a:fld id="{0236630E-1EEA-3548-8B41-41D197AF98BA}" type="slidenum">
              <a:rPr lang="en-US" altLang="en-US" smtClean="0"/>
              <a:pPr>
                <a:defRPr/>
              </a:pPr>
              <a:t>26</a:t>
            </a:fld>
            <a:endParaRPr lang="en-US" altLang="en-US"/>
          </a:p>
        </p:txBody>
      </p:sp>
    </p:spTree>
    <p:extLst>
      <p:ext uri="{BB962C8B-B14F-4D97-AF65-F5344CB8AC3E}">
        <p14:creationId xmlns:p14="http://schemas.microsoft.com/office/powerpoint/2010/main" val="304485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I will briefly review this, but this table is largely a good table to have as a reference to have for dosing</a:t>
            </a:r>
          </a:p>
        </p:txBody>
      </p:sp>
      <p:sp>
        <p:nvSpPr>
          <p:cNvPr id="4" name="Slide Number Placeholder 3"/>
          <p:cNvSpPr>
            <a:spLocks noGrp="1"/>
          </p:cNvSpPr>
          <p:nvPr>
            <p:ph type="sldNum" sz="quarter" idx="5"/>
          </p:nvPr>
        </p:nvSpPr>
        <p:spPr/>
        <p:txBody>
          <a:bodyPr/>
          <a:lstStyle/>
          <a:p>
            <a:pPr>
              <a:defRPr/>
            </a:pPr>
            <a:fld id="{0236630E-1EEA-3548-8B41-41D197AF98BA}" type="slidenum">
              <a:rPr lang="en-US" altLang="en-US" smtClean="0"/>
              <a:pPr>
                <a:defRPr/>
              </a:pPr>
              <a:t>27</a:t>
            </a:fld>
            <a:endParaRPr lang="en-US" altLang="en-US"/>
          </a:p>
        </p:txBody>
      </p:sp>
    </p:spTree>
    <p:extLst>
      <p:ext uri="{BB962C8B-B14F-4D97-AF65-F5344CB8AC3E}">
        <p14:creationId xmlns:p14="http://schemas.microsoft.com/office/powerpoint/2010/main" val="4174824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ln/>
        </p:spPr>
        <p:txBody>
          <a:bodyPr/>
          <a:lstStyle/>
          <a:p>
            <a:pPr eaLnBrk="1" hangingPunct="1">
              <a:spcBef>
                <a:spcPct val="0"/>
              </a:spcBef>
            </a:pPr>
            <a:endParaRPr lang="es-MX">
              <a:latin typeface="Calibri" pitchFamily="34" charset="0"/>
              <a:ea typeface="ＭＳ Ｐゴシック" pitchFamily="34" charset="-128"/>
            </a:endParaRPr>
          </a:p>
        </p:txBody>
      </p:sp>
      <p:sp>
        <p:nvSpPr>
          <p:cNvPr id="20483" name="Slide Number Placeholder 3"/>
          <p:cNvSpPr>
            <a:spLocks noGrp="1"/>
          </p:cNvSpPr>
          <p:nvPr>
            <p:ph type="sldNum" sz="quarter" idx="5"/>
          </p:nvPr>
        </p:nvSpPr>
        <p:spPr>
          <a:noFill/>
        </p:spPr>
        <p:txBody>
          <a:bodyPr/>
          <a:lstStyle/>
          <a:p>
            <a:fld id="{81B79CEB-C6A3-4870-A7AA-BCDD3BD8A606}" type="slidenum">
              <a:rPr lang="en-US"/>
              <a:pPr/>
              <a:t>29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a:t>
            </a:r>
          </a:p>
          <a:p>
            <a:pPr marL="171450" indent="-171450">
              <a:buFont typeface="Calibri"/>
              <a:buChar char="-"/>
            </a:pPr>
            <a:r>
              <a:rPr lang="en-US"/>
              <a:t>Many of you have seen this new model of palliative care that demonstrates a more integrated approach to palliative care from early in the disease course and increasing over time. </a:t>
            </a:r>
          </a:p>
          <a:p>
            <a:pPr marL="628650" lvl="1" indent="-171450">
              <a:buFontTx/>
              <a:buChar char="-"/>
            </a:pPr>
            <a:r>
              <a:rPr lang="en-US"/>
              <a:t>However, with strictly inpatient teams where you see different providers each admission, you still run the risk of a choppy integration</a:t>
            </a:r>
          </a:p>
          <a:p>
            <a:pPr marL="628650" lvl="1" indent="-171450">
              <a:buFontTx/>
              <a:buChar char="-"/>
            </a:pPr>
            <a:r>
              <a:rPr lang="en-US"/>
              <a:t>Consistent outpatient follow-up throughout the illness trajectory allows for a more seamless integration of palliative care </a:t>
            </a:r>
          </a:p>
          <a:p>
            <a:pPr marL="171450" lvl="0" indent="-171450">
              <a:buFont typeface="Calibri"/>
              <a:buChar char="-"/>
            </a:pPr>
            <a:r>
              <a:rPr lang="en-US"/>
              <a:t>It’s also important to recognize that some diseases managed in PPC may not have a period of health or prevention before their diagnosis (neonatal insults, congenital or genetic disease, </a:t>
            </a:r>
            <a:r>
              <a:rPr lang="en-US" err="1"/>
              <a:t>etc</a:t>
            </a:r>
            <a:r>
              <a:rPr lang="en-US"/>
              <a:t>) or have any period of “curative” care.</a:t>
            </a:r>
          </a:p>
        </p:txBody>
      </p:sp>
      <p:sp>
        <p:nvSpPr>
          <p:cNvPr id="4" name="Slide Number Placeholder 3"/>
          <p:cNvSpPr>
            <a:spLocks noGrp="1"/>
          </p:cNvSpPr>
          <p:nvPr>
            <p:ph type="sldNum" sz="quarter" idx="5"/>
          </p:nvPr>
        </p:nvSpPr>
        <p:spPr/>
        <p:txBody>
          <a:bodyPr/>
          <a:lstStyle/>
          <a:p>
            <a:fld id="{AF0482A0-51C8-4CCC-8173-6B9998CB90BB}" type="slidenum">
              <a:rPr lang="en-US" smtClean="0"/>
              <a:t>6</a:t>
            </a:fld>
            <a:endParaRPr lang="en-US"/>
          </a:p>
        </p:txBody>
      </p:sp>
    </p:spTree>
    <p:extLst>
      <p:ext uri="{BB962C8B-B14F-4D97-AF65-F5344CB8AC3E}">
        <p14:creationId xmlns:p14="http://schemas.microsoft.com/office/powerpoint/2010/main" val="1303973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a:ln/>
        </p:spPr>
      </p:sp>
      <p:sp>
        <p:nvSpPr>
          <p:cNvPr id="22530" name="Notes Placeholder 2"/>
          <p:cNvSpPr>
            <a:spLocks noGrp="1"/>
          </p:cNvSpPr>
          <p:nvPr>
            <p:ph type="body" idx="1"/>
          </p:nvPr>
        </p:nvSpPr>
        <p:spPr>
          <a:noFill/>
          <a:ln/>
        </p:spPr>
        <p:txBody>
          <a:bodyPr/>
          <a:lstStyle/>
          <a:p>
            <a:pPr eaLnBrk="1" hangingPunct="1">
              <a:spcBef>
                <a:spcPct val="0"/>
              </a:spcBef>
            </a:pPr>
            <a:endParaRPr lang="es-MX">
              <a:latin typeface="Calibri" pitchFamily="34" charset="0"/>
              <a:ea typeface="ＭＳ Ｐゴシック" pitchFamily="34" charset="-128"/>
            </a:endParaRPr>
          </a:p>
        </p:txBody>
      </p:sp>
      <p:sp>
        <p:nvSpPr>
          <p:cNvPr id="22531" name="Slide Number Placeholder 3"/>
          <p:cNvSpPr>
            <a:spLocks noGrp="1"/>
          </p:cNvSpPr>
          <p:nvPr>
            <p:ph type="sldNum" sz="quarter" idx="5"/>
          </p:nvPr>
        </p:nvSpPr>
        <p:spPr>
          <a:noFill/>
        </p:spPr>
        <p:txBody>
          <a:bodyPr/>
          <a:lstStyle/>
          <a:p>
            <a:fld id="{290FFFD5-B993-476F-9F1F-A520CD03BFED}" type="slidenum">
              <a:rPr lang="en-US"/>
              <a:pPr/>
              <a:t>30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a:ln/>
        </p:spPr>
      </p:sp>
      <p:sp>
        <p:nvSpPr>
          <p:cNvPr id="26626" name="Notes Placeholder 2"/>
          <p:cNvSpPr>
            <a:spLocks noGrp="1"/>
          </p:cNvSpPr>
          <p:nvPr>
            <p:ph type="body" idx="1"/>
          </p:nvPr>
        </p:nvSpPr>
        <p:spPr>
          <a:noFill/>
          <a:ln/>
        </p:spPr>
        <p:txBody>
          <a:bodyPr/>
          <a:lstStyle/>
          <a:p>
            <a:pPr eaLnBrk="1" hangingPunct="1">
              <a:spcBef>
                <a:spcPct val="0"/>
              </a:spcBef>
            </a:pPr>
            <a:endParaRPr lang="es-MX">
              <a:latin typeface="Calibri" pitchFamily="34" charset="0"/>
              <a:ea typeface="ＭＳ Ｐゴシック" pitchFamily="34" charset="-128"/>
            </a:endParaRPr>
          </a:p>
        </p:txBody>
      </p:sp>
      <p:sp>
        <p:nvSpPr>
          <p:cNvPr id="26627" name="Slide Number Placeholder 3"/>
          <p:cNvSpPr>
            <a:spLocks noGrp="1"/>
          </p:cNvSpPr>
          <p:nvPr>
            <p:ph type="sldNum" sz="quarter" idx="5"/>
          </p:nvPr>
        </p:nvSpPr>
        <p:spPr>
          <a:noFill/>
        </p:spPr>
        <p:txBody>
          <a:bodyPr/>
          <a:lstStyle/>
          <a:p>
            <a:fld id="{322C7C28-3197-4461-B2CE-055AAC14B06E}" type="slidenum">
              <a:rPr lang="en-US"/>
              <a:pPr/>
              <a:t>31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a:ln/>
        </p:spPr>
      </p:sp>
      <p:sp>
        <p:nvSpPr>
          <p:cNvPr id="30722" name="Notes Placeholder 2"/>
          <p:cNvSpPr>
            <a:spLocks noGrp="1"/>
          </p:cNvSpPr>
          <p:nvPr>
            <p:ph type="body" idx="1"/>
          </p:nvPr>
        </p:nvSpPr>
        <p:spPr>
          <a:noFill/>
          <a:ln/>
        </p:spPr>
        <p:txBody>
          <a:bodyPr/>
          <a:lstStyle/>
          <a:p>
            <a:pPr eaLnBrk="1" hangingPunct="1">
              <a:spcBef>
                <a:spcPct val="0"/>
              </a:spcBef>
            </a:pPr>
            <a:endParaRPr lang="es-MX">
              <a:latin typeface="Calibri" pitchFamily="34" charset="0"/>
              <a:ea typeface="ＭＳ Ｐゴシック" pitchFamily="34" charset="-128"/>
            </a:endParaRPr>
          </a:p>
        </p:txBody>
      </p:sp>
      <p:sp>
        <p:nvSpPr>
          <p:cNvPr id="30723" name="Slide Number Placeholder 3"/>
          <p:cNvSpPr>
            <a:spLocks noGrp="1"/>
          </p:cNvSpPr>
          <p:nvPr>
            <p:ph type="sldNum" sz="quarter" idx="5"/>
          </p:nvPr>
        </p:nvSpPr>
        <p:spPr>
          <a:noFill/>
        </p:spPr>
        <p:txBody>
          <a:bodyPr/>
          <a:lstStyle/>
          <a:p>
            <a:fld id="{929EBB9B-4D86-43F9-A604-C0D37694F3B6}" type="slidenum">
              <a:rPr lang="en-US"/>
              <a:pPr/>
              <a:t>32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33</a:t>
            </a:fld>
            <a:endParaRPr lang="en-US"/>
          </a:p>
        </p:txBody>
      </p:sp>
    </p:spTree>
    <p:extLst>
      <p:ext uri="{BB962C8B-B14F-4D97-AF65-F5344CB8AC3E}">
        <p14:creationId xmlns:p14="http://schemas.microsoft.com/office/powerpoint/2010/main" val="3367692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a:ln/>
        </p:spPr>
      </p:sp>
      <p:sp>
        <p:nvSpPr>
          <p:cNvPr id="32770" name="Notes Placeholder 2"/>
          <p:cNvSpPr>
            <a:spLocks noGrp="1"/>
          </p:cNvSpPr>
          <p:nvPr>
            <p:ph type="body" idx="1"/>
          </p:nvPr>
        </p:nvSpPr>
        <p:spPr>
          <a:noFill/>
          <a:ln/>
        </p:spPr>
        <p:txBody>
          <a:bodyPr/>
          <a:lstStyle/>
          <a:p>
            <a:pPr eaLnBrk="1" hangingPunct="1">
              <a:spcBef>
                <a:spcPct val="0"/>
              </a:spcBef>
            </a:pPr>
            <a:endParaRPr lang="es-MX">
              <a:latin typeface="Calibri" pitchFamily="34" charset="0"/>
              <a:ea typeface="ＭＳ Ｐゴシック" pitchFamily="34" charset="-128"/>
            </a:endParaRPr>
          </a:p>
        </p:txBody>
      </p:sp>
      <p:sp>
        <p:nvSpPr>
          <p:cNvPr id="32771" name="Slide Number Placeholder 3"/>
          <p:cNvSpPr>
            <a:spLocks noGrp="1"/>
          </p:cNvSpPr>
          <p:nvPr>
            <p:ph type="sldNum" sz="quarter" idx="5"/>
          </p:nvPr>
        </p:nvSpPr>
        <p:spPr>
          <a:noFill/>
        </p:spPr>
        <p:txBody>
          <a:bodyPr/>
          <a:lstStyle/>
          <a:p>
            <a:fld id="{458473E3-5C65-4A90-8681-C7FBC0079D74}" type="slidenum">
              <a:rPr lang="en-US"/>
              <a:pPr/>
              <a:t>34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48799-6800-5D69-5925-8C7821E09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F8285-42B8-B3E3-8DD4-B571367CB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26612D-0875-EFE7-EEEC-5F6FF20BE233}"/>
              </a:ext>
            </a:extLst>
          </p:cNvPr>
          <p:cNvSpPr>
            <a:spLocks noGrp="1"/>
          </p:cNvSpPr>
          <p:nvPr>
            <p:ph type="body" idx="1"/>
          </p:nvPr>
        </p:nvSpPr>
        <p:spPr/>
        <p:txBody>
          <a:bodyPr/>
          <a:lstStyle/>
          <a:p>
            <a:r>
              <a:rPr lang="en-US" dirty="0"/>
              <a:t>FACILITATOR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basics of neuropathic pain are similar to that in adult medicine, but it is important to consider some of the dosing and agents that we use more commonly in pediatrics.</a:t>
            </a:r>
          </a:p>
          <a:p>
            <a:endParaRPr lang="en-US" dirty="0"/>
          </a:p>
        </p:txBody>
      </p:sp>
      <p:sp>
        <p:nvSpPr>
          <p:cNvPr id="4" name="Slide Number Placeholder 3">
            <a:extLst>
              <a:ext uri="{FF2B5EF4-FFF2-40B4-BE49-F238E27FC236}">
                <a16:creationId xmlns:a16="http://schemas.microsoft.com/office/drawing/2014/main" id="{5F92CEFE-842F-B4C3-8DA7-485BCDADCF7D}"/>
              </a:ext>
            </a:extLst>
          </p:cNvPr>
          <p:cNvSpPr>
            <a:spLocks noGrp="1"/>
          </p:cNvSpPr>
          <p:nvPr>
            <p:ph type="sldNum" sz="quarter" idx="5"/>
          </p:nvPr>
        </p:nvSpPr>
        <p:spPr/>
        <p:txBody>
          <a:bodyPr/>
          <a:lstStyle/>
          <a:p>
            <a:fld id="{AF0482A0-51C8-4CCC-8173-6B9998CB90BB}" type="slidenum">
              <a:rPr lang="en-US" smtClean="0"/>
              <a:t>35</a:t>
            </a:fld>
            <a:endParaRPr lang="en-US"/>
          </a:p>
        </p:txBody>
      </p:sp>
    </p:spTree>
    <p:extLst>
      <p:ext uri="{BB962C8B-B14F-4D97-AF65-F5344CB8AC3E}">
        <p14:creationId xmlns:p14="http://schemas.microsoft.com/office/powerpoint/2010/main" val="1850954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FACILITATOR:</a:t>
            </a:r>
          </a:p>
          <a:p>
            <a:pPr marL="171450" indent="-171450">
              <a:buFont typeface="Arial" panose="020B0604020202020204" pitchFamily="34" charset="0"/>
              <a:buChar char="•"/>
            </a:pPr>
            <a:r>
              <a:rPr lang="en-US" dirty="0"/>
              <a:t>For those whose pain is exclusively at night, can give half of TDD QHS</a:t>
            </a:r>
          </a:p>
        </p:txBody>
      </p:sp>
      <p:sp>
        <p:nvSpPr>
          <p:cNvPr id="4" name="Slide Number Placeholder 3"/>
          <p:cNvSpPr>
            <a:spLocks noGrp="1"/>
          </p:cNvSpPr>
          <p:nvPr>
            <p:ph type="sldNum" sz="quarter" idx="5"/>
          </p:nvPr>
        </p:nvSpPr>
        <p:spPr/>
        <p:txBody>
          <a:bodyPr/>
          <a:lstStyle/>
          <a:p>
            <a:fld id="{AF0482A0-51C8-4CCC-8173-6B9998CB90BB}" type="slidenum">
              <a:rPr lang="en-US" smtClean="0"/>
              <a:t>36</a:t>
            </a:fld>
            <a:endParaRPr lang="en-US"/>
          </a:p>
        </p:txBody>
      </p:sp>
    </p:spTree>
    <p:extLst>
      <p:ext uri="{BB962C8B-B14F-4D97-AF65-F5344CB8AC3E}">
        <p14:creationId xmlns:p14="http://schemas.microsoft.com/office/powerpoint/2010/main" val="2298083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Tx/>
              <a:buChar char="-"/>
            </a:pPr>
            <a:r>
              <a:rPr lang="en-US" dirty="0"/>
              <a:t>Important to remember that celecoxib has minimal to no inhibition of platelet function (for our oncology patients)</a:t>
            </a:r>
          </a:p>
        </p:txBody>
      </p:sp>
      <p:sp>
        <p:nvSpPr>
          <p:cNvPr id="4" name="Slide Number Placeholder 3"/>
          <p:cNvSpPr>
            <a:spLocks noGrp="1"/>
          </p:cNvSpPr>
          <p:nvPr>
            <p:ph type="sldNum" sz="quarter" idx="5"/>
          </p:nvPr>
        </p:nvSpPr>
        <p:spPr/>
        <p:txBody>
          <a:bodyPr/>
          <a:lstStyle/>
          <a:p>
            <a:fld id="{AF0482A0-51C8-4CCC-8173-6B9998CB90BB}" type="slidenum">
              <a:rPr lang="en-US" smtClean="0"/>
              <a:t>39</a:t>
            </a:fld>
            <a:endParaRPr lang="en-US"/>
          </a:p>
        </p:txBody>
      </p:sp>
    </p:spTree>
    <p:extLst>
      <p:ext uri="{BB962C8B-B14F-4D97-AF65-F5344CB8AC3E}">
        <p14:creationId xmlns:p14="http://schemas.microsoft.com/office/powerpoint/2010/main" val="23370045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FACILITATOR: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Just to wrap up, we primarily focused on pharmacological treatment today, but I would be dishonoring Cecily Saunders if I didn’t discuss the importance of these other means of managing total pain</a:t>
            </a:r>
          </a:p>
          <a:p>
            <a:pPr marL="628650" lvl="1" indent="-171450">
              <a:buFontTx/>
              <a:buChar char="-"/>
            </a:pPr>
            <a:r>
              <a:rPr lang="en-US" dirty="0"/>
              <a:t>Rehabilitative interventions such as PT, OT, hydrotherapy, heat/cold therapies, other forms of neurostimulation (like TENS units)</a:t>
            </a:r>
          </a:p>
          <a:p>
            <a:pPr marL="628650" lvl="1" indent="-171450">
              <a:buFontTx/>
              <a:buChar char="-"/>
            </a:pPr>
            <a:r>
              <a:rPr lang="en-US" dirty="0"/>
              <a:t>Interventional strategies like nerve blocks, radiation, ablation</a:t>
            </a:r>
          </a:p>
          <a:p>
            <a:pPr marL="628650" lvl="1" indent="-171450">
              <a:buFontTx/>
              <a:buChar char="-"/>
            </a:pPr>
            <a:r>
              <a:rPr lang="en-US" dirty="0"/>
              <a:t>Psychological treatments such as psychoeducational interventions, CBT, relaxation, guided imagery, hypnotherapy, psychotherapy</a:t>
            </a:r>
          </a:p>
          <a:p>
            <a:pPr marL="171450" lvl="0" indent="-171450">
              <a:buFontTx/>
              <a:buChar char="-"/>
            </a:pPr>
            <a:r>
              <a:rPr lang="en-US" dirty="0"/>
              <a:t>Additionally, it is good to think about complementary/alternative or integrative strategies, many of which have good data around their benefit in pain management</a:t>
            </a:r>
          </a:p>
          <a:p>
            <a:pPr marL="628650" lvl="1" indent="-171450">
              <a:buFontTx/>
              <a:buChar char="-"/>
            </a:pPr>
            <a:r>
              <a:rPr lang="en-US" dirty="0"/>
              <a:t>Acupuncture, massage, music therapy, art therapy</a:t>
            </a:r>
          </a:p>
          <a:p>
            <a:endParaRPr lang="en-US" dirty="0"/>
          </a:p>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41</a:t>
            </a:fld>
            <a:endParaRPr lang="en-US"/>
          </a:p>
        </p:txBody>
      </p:sp>
    </p:spTree>
    <p:extLst>
      <p:ext uri="{BB962C8B-B14F-4D97-AF65-F5344CB8AC3E}">
        <p14:creationId xmlns:p14="http://schemas.microsoft.com/office/powerpoint/2010/main" val="3284036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63D37-F4A4-758D-B072-FA8681C1F6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C59FD-35D6-9B9D-2A14-73567FAF3C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2A40F2-7E53-ADEF-D33E-922FF078CD7E}"/>
              </a:ext>
            </a:extLst>
          </p:cNvPr>
          <p:cNvSpPr>
            <a:spLocks noGrp="1"/>
          </p:cNvSpPr>
          <p:nvPr>
            <p:ph type="body" idx="1"/>
          </p:nvPr>
        </p:nvSpPr>
        <p:spPr/>
        <p:txBody>
          <a:bodyPr/>
          <a:lstStyle/>
          <a:p>
            <a:pPr marL="0" indent="0">
              <a:buFontTx/>
              <a:buNone/>
            </a:pPr>
            <a:endParaRPr lang="en-US"/>
          </a:p>
        </p:txBody>
      </p:sp>
      <p:sp>
        <p:nvSpPr>
          <p:cNvPr id="4" name="Slide Number Placeholder 3">
            <a:extLst>
              <a:ext uri="{FF2B5EF4-FFF2-40B4-BE49-F238E27FC236}">
                <a16:creationId xmlns:a16="http://schemas.microsoft.com/office/drawing/2014/main" id="{8D0CCE45-1214-C26D-2F88-346C54A79D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482A0-51C8-4CCC-8173-6B9998CB90B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169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0" indent="0">
              <a:buFontTx/>
              <a:buNone/>
            </a:pPr>
            <a:r>
              <a:rPr lang="en-US" dirty="0"/>
              <a:t>- While less important for HPM boards, it is important to recognize the different models of outpatient PPC</a:t>
            </a:r>
          </a:p>
          <a:p>
            <a:pPr marL="628650" lvl="1" indent="-171450">
              <a:buFontTx/>
              <a:buChar char="-"/>
            </a:pPr>
            <a:r>
              <a:rPr lang="en-US" dirty="0"/>
              <a:t>Each of these models requires different clinical and IDT staff and its own set of advantages and disadvantages</a:t>
            </a:r>
          </a:p>
          <a:p>
            <a:pPr marL="171450" indent="-171450">
              <a:buFontTx/>
              <a:buChar char="-"/>
            </a:pPr>
            <a:r>
              <a:rPr lang="en-US" u="sng" dirty="0"/>
              <a:t>Floating clinics</a:t>
            </a:r>
            <a:r>
              <a:rPr lang="en-US" dirty="0"/>
              <a:t> allows for PC providers to see children with chronic illness in a variety of subspecialty clinic settings</a:t>
            </a:r>
          </a:p>
          <a:p>
            <a:pPr marL="171450" indent="-171450">
              <a:buFontTx/>
              <a:buChar char="-"/>
            </a:pPr>
            <a:r>
              <a:rPr lang="en-US" u="sng" dirty="0"/>
              <a:t>Embedded clinics</a:t>
            </a:r>
            <a:r>
              <a:rPr lang="en-US" dirty="0"/>
              <a:t> most commonly seen in conjunction with pediatric oncology</a:t>
            </a:r>
          </a:p>
          <a:p>
            <a:pPr marL="628650" lvl="1" indent="-171450">
              <a:buFontTx/>
              <a:buChar char="-"/>
            </a:pPr>
            <a:r>
              <a:rPr lang="en-US" dirty="0"/>
              <a:t>May be operated by either PPC staff or subspecialty staff</a:t>
            </a:r>
          </a:p>
          <a:p>
            <a:pPr marL="171450" indent="-171450">
              <a:buFontTx/>
              <a:buChar char="-"/>
            </a:pPr>
            <a:r>
              <a:rPr lang="en-US" u="sng" dirty="0"/>
              <a:t>Freestanding clinics</a:t>
            </a:r>
            <a:r>
              <a:rPr lang="en-US" dirty="0"/>
              <a:t> lead to additional clinic visits for patients and families with increased no-show rate</a:t>
            </a:r>
          </a:p>
          <a:p>
            <a:pPr marL="628650" lvl="1" indent="-171450">
              <a:buFontTx/>
              <a:buChar char="-"/>
            </a:pPr>
            <a:r>
              <a:rPr lang="en-US" dirty="0"/>
              <a:t>Less collaboration and communication between specialists</a:t>
            </a:r>
          </a:p>
          <a:p>
            <a:pPr marL="628650" lvl="1" indent="-171450">
              <a:buFontTx/>
              <a:buChar char="-"/>
            </a:pPr>
            <a:r>
              <a:rPr lang="en-US" dirty="0"/>
              <a:t>One solution to this is the growth of telehealth clinics, piloting at CHOA in 2026. </a:t>
            </a:r>
          </a:p>
          <a:p>
            <a:pPr marL="1085850" lvl="2" indent="-171450">
              <a:buFontTx/>
              <a:buChar char="-"/>
            </a:pPr>
            <a:r>
              <a:rPr lang="en-US" dirty="0"/>
              <a:t>Improves accessibility for those with mobility issues, lack transportation, or live in remote areas</a:t>
            </a:r>
          </a:p>
        </p:txBody>
      </p:sp>
      <p:sp>
        <p:nvSpPr>
          <p:cNvPr id="4" name="Slide Number Placeholder 3"/>
          <p:cNvSpPr>
            <a:spLocks noGrp="1"/>
          </p:cNvSpPr>
          <p:nvPr>
            <p:ph type="sldNum" sz="quarter" idx="5"/>
          </p:nvPr>
        </p:nvSpPr>
        <p:spPr/>
        <p:txBody>
          <a:bodyPr/>
          <a:lstStyle/>
          <a:p>
            <a:fld id="{AF0482A0-51C8-4CCC-8173-6B9998CB90BB}" type="slidenum">
              <a:rPr lang="en-US" smtClean="0"/>
              <a:t>7</a:t>
            </a:fld>
            <a:endParaRPr lang="en-US"/>
          </a:p>
        </p:txBody>
      </p:sp>
    </p:spTree>
    <p:extLst>
      <p:ext uri="{BB962C8B-B14F-4D97-AF65-F5344CB8AC3E}">
        <p14:creationId xmlns:p14="http://schemas.microsoft.com/office/powerpoint/2010/main" val="27839973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200" dirty="0"/>
              <a:t>FACILITATOR:</a:t>
            </a:r>
          </a:p>
          <a:p>
            <a:pPr marL="171450" marR="0" lvl="0" indent="-1714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en-US" sz="1200" dirty="0"/>
              <a:t>CNS: </a:t>
            </a:r>
            <a:r>
              <a:rPr lang="en-US" sz="1200" dirty="0">
                <a:ea typeface="Wingdings"/>
                <a:cs typeface="Wingdings"/>
                <a:sym typeface="Wingdings"/>
              </a:rPr>
              <a:t></a:t>
            </a:r>
            <a:r>
              <a:rPr lang="en-US" sz="1200" dirty="0"/>
              <a:t> ICP, Vestibular activation, drug effect</a:t>
            </a:r>
          </a:p>
          <a:p>
            <a:pPr marL="171450" indent="-171450">
              <a:lnSpc>
                <a:spcPct val="130000"/>
              </a:lnSpc>
              <a:buFont typeface="Arial" panose="020B0604020202020204" pitchFamily="34" charset="0"/>
              <a:buChar char="•"/>
            </a:pPr>
            <a:r>
              <a:rPr lang="en-US" sz="1200" dirty="0"/>
              <a:t>Psych: Anticipatory, uncontrolled pain</a:t>
            </a:r>
          </a:p>
          <a:p>
            <a:pPr marL="171450" marR="0" lvl="0" indent="-1714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en-US" sz="1200" dirty="0"/>
              <a:t>Drugs: chemotherapy, antibiotics, opioids</a:t>
            </a:r>
          </a:p>
          <a:p>
            <a:pPr marL="171450" indent="-171450">
              <a:lnSpc>
                <a:spcPct val="130000"/>
              </a:lnSpc>
              <a:buFont typeface="Arial" panose="020B0604020202020204" pitchFamily="34" charset="0"/>
              <a:buChar char="•"/>
            </a:pPr>
            <a:r>
              <a:rPr lang="en-US" sz="1200" dirty="0"/>
              <a:t>Metabolic: uremia, acidosis, hypercalcemia, hepatic/renal failure</a:t>
            </a:r>
          </a:p>
          <a:p>
            <a:pPr marL="171450" indent="-171450">
              <a:lnSpc>
                <a:spcPct val="130000"/>
              </a:lnSpc>
              <a:buFont typeface="Arial" panose="020B0604020202020204" pitchFamily="34" charset="0"/>
              <a:buChar char="•"/>
            </a:pPr>
            <a:r>
              <a:rPr lang="en-US" sz="1200" dirty="0"/>
              <a:t>Endocrine: adrenal failure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GI: mucositis, thrush, GERD, obstruction, ileus, constipation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Cardiac: heart failure</a:t>
            </a:r>
          </a:p>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43</a:t>
            </a:fld>
            <a:endParaRPr lang="en-US"/>
          </a:p>
        </p:txBody>
      </p:sp>
    </p:spTree>
    <p:extLst>
      <p:ext uri="{BB962C8B-B14F-4D97-AF65-F5344CB8AC3E}">
        <p14:creationId xmlns:p14="http://schemas.microsoft.com/office/powerpoint/2010/main" val="37539566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0" indent="0">
              <a:buFontTx/>
              <a:buNone/>
            </a:pPr>
            <a:r>
              <a:rPr lang="en-US" dirty="0"/>
              <a:t>- Drug examples:</a:t>
            </a:r>
          </a:p>
          <a:p>
            <a:pPr marL="628650" lvl="1" indent="-171450">
              <a:buFontTx/>
              <a:buChar char="-"/>
            </a:pPr>
            <a:r>
              <a:rPr lang="en-US" dirty="0"/>
              <a:t>5HT3: ondansetron, </a:t>
            </a:r>
            <a:r>
              <a:rPr lang="en-US" dirty="0" err="1"/>
              <a:t>granisetron</a:t>
            </a:r>
            <a:r>
              <a:rPr lang="en-US" dirty="0"/>
              <a:t>, palonosetron</a:t>
            </a:r>
          </a:p>
          <a:p>
            <a:pPr marL="628650" lvl="1" indent="-171450">
              <a:buFontTx/>
              <a:buChar char="-"/>
            </a:pPr>
            <a:r>
              <a:rPr lang="en-US" dirty="0"/>
              <a:t>H1: diphenhydramine, meclizine, cyproheptadine</a:t>
            </a:r>
          </a:p>
          <a:p>
            <a:pPr marL="628650" lvl="1" indent="-171450">
              <a:buFontTx/>
              <a:buChar char="-"/>
            </a:pPr>
            <a:r>
              <a:rPr lang="en-US" dirty="0"/>
              <a:t>D2: metoclopramide, haloperidol, olanzapine</a:t>
            </a:r>
          </a:p>
          <a:p>
            <a:pPr marL="628650" lvl="1" indent="-171450">
              <a:buFontTx/>
              <a:buChar char="-"/>
            </a:pPr>
            <a:r>
              <a:rPr lang="en-US" dirty="0"/>
              <a:t>Ach: scopolamine, promethazine</a:t>
            </a:r>
          </a:p>
          <a:p>
            <a:pPr marL="628650" lvl="1" indent="-171450">
              <a:buFontTx/>
              <a:buChar char="-"/>
            </a:pPr>
            <a:r>
              <a:rPr lang="en-US" dirty="0"/>
              <a:t>NK1: aprepitant</a:t>
            </a:r>
          </a:p>
          <a:p>
            <a:pPr marL="628650" lvl="1" indent="-171450">
              <a:buFontTx/>
              <a:buChar char="-"/>
            </a:pPr>
            <a:r>
              <a:rPr lang="en-US" dirty="0"/>
              <a:t>Steroids can be particularly helpful for CNS issues</a:t>
            </a:r>
          </a:p>
          <a:p>
            <a:pPr marL="171450" lvl="0" indent="-171450">
              <a:buFontTx/>
              <a:buChar char="-"/>
            </a:pPr>
            <a:r>
              <a:rPr lang="en-US" dirty="0"/>
              <a:t>Avoid using drugs from the same class</a:t>
            </a:r>
          </a:p>
          <a:p>
            <a:pPr marL="171450" lvl="0" indent="-171450">
              <a:buFontTx/>
              <a:buChar char="-"/>
            </a:pPr>
            <a:r>
              <a:rPr lang="en-US" dirty="0"/>
              <a:t>Consider adding arrows to where the different classes act! (see blue book)</a:t>
            </a:r>
          </a:p>
        </p:txBody>
      </p:sp>
      <p:sp>
        <p:nvSpPr>
          <p:cNvPr id="4" name="Slide Number Placeholder 3"/>
          <p:cNvSpPr>
            <a:spLocks noGrp="1"/>
          </p:cNvSpPr>
          <p:nvPr>
            <p:ph type="sldNum" sz="quarter" idx="5"/>
          </p:nvPr>
        </p:nvSpPr>
        <p:spPr/>
        <p:txBody>
          <a:bodyPr/>
          <a:lstStyle/>
          <a:p>
            <a:fld id="{AF0482A0-51C8-4CCC-8173-6B9998CB90BB}" type="slidenum">
              <a:rPr lang="en-US" smtClean="0"/>
              <a:t>45</a:t>
            </a:fld>
            <a:endParaRPr lang="en-US"/>
          </a:p>
        </p:txBody>
      </p:sp>
    </p:spTree>
    <p:extLst>
      <p:ext uri="{BB962C8B-B14F-4D97-AF65-F5344CB8AC3E}">
        <p14:creationId xmlns:p14="http://schemas.microsoft.com/office/powerpoint/2010/main" val="21760666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AF0482A0-51C8-4CCC-8173-6B9998CB90BB}" type="slidenum">
              <a:rPr lang="en-US" smtClean="0"/>
              <a:t>47</a:t>
            </a:fld>
            <a:endParaRPr lang="en-US"/>
          </a:p>
        </p:txBody>
      </p:sp>
    </p:spTree>
    <p:extLst>
      <p:ext uri="{BB962C8B-B14F-4D97-AF65-F5344CB8AC3E}">
        <p14:creationId xmlns:p14="http://schemas.microsoft.com/office/powerpoint/2010/main" val="2682029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kern="1200" dirty="0">
                <a:solidFill>
                  <a:schemeClr val="tx1"/>
                </a:solidFill>
                <a:effectLst/>
                <a:latin typeface="+mn-lt"/>
                <a:ea typeface="+mn-ea"/>
                <a:cs typeface="+mn-cs"/>
              </a:rPr>
              <a:t>FACILITATOR</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 want to touch on fatigue because while it may not be the most common symptom we see amongst all patients with serious illness, it is one of the most common and most commonly unaddressed symptoms experienced by children with cancer</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Figure</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Panel A shows the percentages of children who, according to parental report, had a specific symptom in the last month of life and who had “a great deal” or “a lot” of suffering as a result.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Panel B shows the percentages of children who, according to parental report, were treated for a specific symptom in the last month of life, and in whom treatment was successful (rather than “somewhat successful” or “not successful”).</a:t>
            </a:r>
            <a:endParaRPr lang="en-US" dirty="0"/>
          </a:p>
        </p:txBody>
      </p:sp>
      <p:sp>
        <p:nvSpPr>
          <p:cNvPr id="4" name="Slide Number Placeholder 3"/>
          <p:cNvSpPr>
            <a:spLocks noGrp="1"/>
          </p:cNvSpPr>
          <p:nvPr>
            <p:ph type="sldNum" sz="quarter" idx="5"/>
          </p:nvPr>
        </p:nvSpPr>
        <p:spPr/>
        <p:txBody>
          <a:bodyPr/>
          <a:lstStyle/>
          <a:p>
            <a:fld id="{73876444-F06F-4361-9B4D-2C20F548FB45}" type="slidenum">
              <a:rPr lang="en-US" smtClean="0"/>
              <a:t>48</a:t>
            </a:fld>
            <a:endParaRPr lang="en-US"/>
          </a:p>
        </p:txBody>
      </p:sp>
    </p:spTree>
    <p:extLst>
      <p:ext uri="{BB962C8B-B14F-4D97-AF65-F5344CB8AC3E}">
        <p14:creationId xmlns:p14="http://schemas.microsoft.com/office/powerpoint/2010/main" val="22097571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As you can see, there is a lot that can contribute to fatigue, so it is important to take a detailed history and tailor treatment to the </a:t>
            </a:r>
            <a:r>
              <a:rPr lang="en-US" dirty="0" err="1"/>
              <a:t>underyling</a:t>
            </a:r>
            <a:r>
              <a:rPr lang="en-US" dirty="0"/>
              <a:t> cause:</a:t>
            </a:r>
          </a:p>
          <a:p>
            <a:pPr marL="628650" lvl="1" indent="-171450">
              <a:buFontTx/>
              <a:buChar char="-"/>
            </a:pPr>
            <a:r>
              <a:rPr lang="en-US" dirty="0"/>
              <a:t>Sleep issues; tailor treatment around improved sleep hygiene</a:t>
            </a:r>
          </a:p>
          <a:p>
            <a:pPr marL="628650" lvl="1" indent="-171450">
              <a:buFontTx/>
              <a:buChar char="-"/>
            </a:pPr>
            <a:r>
              <a:rPr lang="en-US" dirty="0"/>
              <a:t>Mood-related issues- tailor treatment to include behavioral interventions, SSRIs/SNRIs, more </a:t>
            </a:r>
            <a:r>
              <a:rPr lang="en-US" dirty="0" err="1"/>
              <a:t>indepth</a:t>
            </a:r>
            <a:r>
              <a:rPr lang="en-US" dirty="0"/>
              <a:t> psychosocial assessment</a:t>
            </a:r>
          </a:p>
          <a:p>
            <a:pPr marL="628650" lvl="1" indent="-171450">
              <a:buFontTx/>
              <a:buChar char="-"/>
            </a:pPr>
            <a:r>
              <a:rPr lang="en-US" dirty="0"/>
              <a:t>Disease-related issues (anemia, endocrinopathies, malnutrition)</a:t>
            </a:r>
          </a:p>
          <a:p>
            <a:pPr marL="628650" lvl="1" indent="-171450">
              <a:buFontTx/>
              <a:buChar char="-"/>
            </a:pPr>
            <a:r>
              <a:rPr lang="en-US" dirty="0"/>
              <a:t>Impact on daily and social functioning</a:t>
            </a:r>
          </a:p>
          <a:p>
            <a:pPr marL="628650" lvl="1"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49</a:t>
            </a:fld>
            <a:endParaRPr lang="en-US"/>
          </a:p>
        </p:txBody>
      </p:sp>
    </p:spTree>
    <p:extLst>
      <p:ext uri="{BB962C8B-B14F-4D97-AF65-F5344CB8AC3E}">
        <p14:creationId xmlns:p14="http://schemas.microsoft.com/office/powerpoint/2010/main" val="25388356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pPr marL="171450" indent="-171450">
              <a:buFont typeface="Arial" panose="020B0604020202020204" pitchFamily="34" charset="0"/>
              <a:buChar char="•"/>
            </a:pPr>
            <a:r>
              <a:rPr lang="en-US" dirty="0"/>
              <a:t>With some disease populations upwards of 50% reporting anxious feelings</a:t>
            </a:r>
          </a:p>
        </p:txBody>
      </p:sp>
      <p:sp>
        <p:nvSpPr>
          <p:cNvPr id="4" name="Slide Number Placeholder 3"/>
          <p:cNvSpPr>
            <a:spLocks noGrp="1"/>
          </p:cNvSpPr>
          <p:nvPr>
            <p:ph type="sldNum" sz="quarter" idx="5"/>
          </p:nvPr>
        </p:nvSpPr>
        <p:spPr/>
        <p:txBody>
          <a:bodyPr/>
          <a:lstStyle/>
          <a:p>
            <a:fld id="{AF0482A0-51C8-4CCC-8173-6B9998CB90BB}" type="slidenum">
              <a:rPr lang="en-US" smtClean="0"/>
              <a:t>51</a:t>
            </a:fld>
            <a:endParaRPr lang="en-US"/>
          </a:p>
        </p:txBody>
      </p:sp>
    </p:spTree>
    <p:extLst>
      <p:ext uri="{BB962C8B-B14F-4D97-AF65-F5344CB8AC3E}">
        <p14:creationId xmlns:p14="http://schemas.microsoft.com/office/powerpoint/2010/main" val="34919495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52</a:t>
            </a:fld>
            <a:endParaRPr lang="en-US"/>
          </a:p>
        </p:txBody>
      </p:sp>
    </p:spTree>
    <p:extLst>
      <p:ext uri="{BB962C8B-B14F-4D97-AF65-F5344CB8AC3E}">
        <p14:creationId xmlns:p14="http://schemas.microsoft.com/office/powerpoint/2010/main" val="5187498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Gold standard is psychotherapy + SSRI</a:t>
            </a:r>
          </a:p>
        </p:txBody>
      </p:sp>
      <p:sp>
        <p:nvSpPr>
          <p:cNvPr id="4" name="Slide Number Placeholder 3"/>
          <p:cNvSpPr>
            <a:spLocks noGrp="1"/>
          </p:cNvSpPr>
          <p:nvPr>
            <p:ph type="sldNum" sz="quarter" idx="5"/>
          </p:nvPr>
        </p:nvSpPr>
        <p:spPr/>
        <p:txBody>
          <a:bodyPr/>
          <a:lstStyle/>
          <a:p>
            <a:fld id="{AF0482A0-51C8-4CCC-8173-6B9998CB90BB}" type="slidenum">
              <a:rPr lang="en-US" smtClean="0"/>
              <a:t>53</a:t>
            </a:fld>
            <a:endParaRPr lang="en-US"/>
          </a:p>
        </p:txBody>
      </p:sp>
    </p:spTree>
    <p:extLst>
      <p:ext uri="{BB962C8B-B14F-4D97-AF65-F5344CB8AC3E}">
        <p14:creationId xmlns:p14="http://schemas.microsoft.com/office/powerpoint/2010/main" val="29541121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54</a:t>
            </a:fld>
            <a:endParaRPr lang="en-US"/>
          </a:p>
        </p:txBody>
      </p:sp>
    </p:spTree>
    <p:extLst>
      <p:ext uri="{BB962C8B-B14F-4D97-AF65-F5344CB8AC3E}">
        <p14:creationId xmlns:p14="http://schemas.microsoft.com/office/powerpoint/2010/main" val="12807879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Arial" charset="0"/>
              <a:cs typeface="Arial" charset="0"/>
            </a:endParaRPr>
          </a:p>
        </p:txBody>
      </p:sp>
      <p:sp>
        <p:nvSpPr>
          <p:cNvPr id="4" name="Slide Number Placeholder 3"/>
          <p:cNvSpPr>
            <a:spLocks noGrp="1"/>
          </p:cNvSpPr>
          <p:nvPr>
            <p:ph type="sldNum" sz="quarter" idx="5"/>
          </p:nvPr>
        </p:nvSpPr>
        <p:spPr/>
        <p:txBody>
          <a:bodyPr/>
          <a:lstStyle/>
          <a:p>
            <a:fld id="{73876444-F06F-4361-9B4D-2C20F548FB45}" type="slidenum">
              <a:rPr lang="en-US" smtClean="0"/>
              <a:t>55</a:t>
            </a:fld>
            <a:endParaRPr lang="en-US"/>
          </a:p>
        </p:txBody>
      </p:sp>
    </p:spTree>
    <p:extLst>
      <p:ext uri="{BB962C8B-B14F-4D97-AF65-F5344CB8AC3E}">
        <p14:creationId xmlns:p14="http://schemas.microsoft.com/office/powerpoint/2010/main" val="407529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0" indent="0">
              <a:buFontTx/>
              <a:buNone/>
            </a:pPr>
            <a:r>
              <a:rPr lang="en-US" dirty="0"/>
              <a:t>- These psychosocial dynamics include family structure, support systems for patient and caregivers, school, quality of life, role of spirituality</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8</a:t>
            </a:fld>
            <a:endParaRPr lang="en-US"/>
          </a:p>
        </p:txBody>
      </p:sp>
    </p:spTree>
    <p:extLst>
      <p:ext uri="{BB962C8B-B14F-4D97-AF65-F5344CB8AC3E}">
        <p14:creationId xmlns:p14="http://schemas.microsoft.com/office/powerpoint/2010/main" val="20375109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folHlink"/>
                </a:solidFill>
                <a:latin typeface="Arial" charset="0"/>
                <a:ea typeface="ＭＳ Ｐゴシック" charset="0"/>
                <a:cs typeface="ＭＳ Ｐゴシック" charset="0"/>
              </a:defRPr>
            </a:lvl1pPr>
            <a:lvl2pPr marL="742950" indent="-285750" eaLnBrk="0" hangingPunct="0">
              <a:defRPr sz="2400">
                <a:solidFill>
                  <a:schemeClr val="folHlink"/>
                </a:solidFill>
                <a:latin typeface="Arial" charset="0"/>
                <a:ea typeface="ＭＳ Ｐゴシック" charset="0"/>
              </a:defRPr>
            </a:lvl2pPr>
            <a:lvl3pPr marL="1143000" indent="-228600" eaLnBrk="0" hangingPunct="0">
              <a:defRPr sz="2400">
                <a:solidFill>
                  <a:schemeClr val="folHlink"/>
                </a:solidFill>
                <a:latin typeface="Arial" charset="0"/>
                <a:ea typeface="ＭＳ Ｐゴシック" charset="0"/>
              </a:defRPr>
            </a:lvl3pPr>
            <a:lvl4pPr marL="1600200" indent="-228600" eaLnBrk="0" hangingPunct="0">
              <a:defRPr sz="2400">
                <a:solidFill>
                  <a:schemeClr val="folHlink"/>
                </a:solidFill>
                <a:latin typeface="Arial" charset="0"/>
                <a:ea typeface="ＭＳ Ｐゴシック" charset="0"/>
              </a:defRPr>
            </a:lvl4pPr>
            <a:lvl5pPr marL="2057400" indent="-228600" eaLnBrk="0" hangingPunct="0">
              <a:defRPr sz="2400">
                <a:solidFill>
                  <a:schemeClr val="folHlink"/>
                </a:solidFill>
                <a:latin typeface="Arial" charset="0"/>
                <a:ea typeface="ＭＳ Ｐゴシック" charset="0"/>
              </a:defRPr>
            </a:lvl5pPr>
            <a:lvl6pPr marL="2514600" indent="-228600" eaLnBrk="0" fontAlgn="base" hangingPunct="0">
              <a:spcBef>
                <a:spcPct val="0"/>
              </a:spcBef>
              <a:spcAft>
                <a:spcPct val="0"/>
              </a:spcAft>
              <a:defRPr sz="2400">
                <a:solidFill>
                  <a:schemeClr val="folHlink"/>
                </a:solidFill>
                <a:latin typeface="Arial" charset="0"/>
                <a:ea typeface="ＭＳ Ｐゴシック" charset="0"/>
              </a:defRPr>
            </a:lvl6pPr>
            <a:lvl7pPr marL="2971800" indent="-228600" eaLnBrk="0" fontAlgn="base" hangingPunct="0">
              <a:spcBef>
                <a:spcPct val="0"/>
              </a:spcBef>
              <a:spcAft>
                <a:spcPct val="0"/>
              </a:spcAft>
              <a:defRPr sz="2400">
                <a:solidFill>
                  <a:schemeClr val="folHlink"/>
                </a:solidFill>
                <a:latin typeface="Arial" charset="0"/>
                <a:ea typeface="ＭＳ Ｐゴシック" charset="0"/>
              </a:defRPr>
            </a:lvl7pPr>
            <a:lvl8pPr marL="3429000" indent="-228600" eaLnBrk="0" fontAlgn="base" hangingPunct="0">
              <a:spcBef>
                <a:spcPct val="0"/>
              </a:spcBef>
              <a:spcAft>
                <a:spcPct val="0"/>
              </a:spcAft>
              <a:defRPr sz="2400">
                <a:solidFill>
                  <a:schemeClr val="folHlink"/>
                </a:solidFill>
                <a:latin typeface="Arial" charset="0"/>
                <a:ea typeface="ＭＳ Ｐゴシック" charset="0"/>
              </a:defRPr>
            </a:lvl8pPr>
            <a:lvl9pPr marL="3886200" indent="-228600" eaLnBrk="0" fontAlgn="base" hangingPunct="0">
              <a:spcBef>
                <a:spcPct val="0"/>
              </a:spcBef>
              <a:spcAft>
                <a:spcPct val="0"/>
              </a:spcAft>
              <a:defRPr sz="2400">
                <a:solidFill>
                  <a:schemeClr val="folHlink"/>
                </a:solidFill>
                <a:latin typeface="Arial" charset="0"/>
                <a:ea typeface="ＭＳ Ｐゴシック" charset="0"/>
              </a:defRPr>
            </a:lvl9pPr>
          </a:lstStyle>
          <a:p>
            <a:pPr eaLnBrk="1" hangingPunct="1"/>
            <a:fld id="{08AD0CE1-01BE-4D41-8E5E-FA21B1E16CA8}" type="slidenum">
              <a:rPr lang="en-US" sz="1200">
                <a:solidFill>
                  <a:schemeClr val="tx1"/>
                </a:solidFill>
              </a:rPr>
              <a:pPr eaLnBrk="1" hangingPunct="1"/>
              <a:t>57</a:t>
            </a:fld>
            <a:endParaRPr lang="en-US" sz="1200">
              <a:solidFill>
                <a:schemeClr val="tx1"/>
              </a:solidFill>
            </a:endParaRP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CBT is the most commonly used in pediatrics</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58</a:t>
            </a:fld>
            <a:endParaRPr lang="en-US"/>
          </a:p>
        </p:txBody>
      </p:sp>
    </p:spTree>
    <p:extLst>
      <p:ext uri="{BB962C8B-B14F-4D97-AF65-F5344CB8AC3E}">
        <p14:creationId xmlns:p14="http://schemas.microsoft.com/office/powerpoint/2010/main" val="36766177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Tx/>
              <a:buChar char="-"/>
            </a:pPr>
            <a:r>
              <a:rPr lang="en-US" dirty="0"/>
              <a:t>As you can see, this is quite similar to our management of anxiety with a couple additions</a:t>
            </a:r>
          </a:p>
        </p:txBody>
      </p:sp>
      <p:sp>
        <p:nvSpPr>
          <p:cNvPr id="4" name="Slide Number Placeholder 3"/>
          <p:cNvSpPr>
            <a:spLocks noGrp="1"/>
          </p:cNvSpPr>
          <p:nvPr>
            <p:ph type="sldNum" sz="quarter" idx="5"/>
          </p:nvPr>
        </p:nvSpPr>
        <p:spPr/>
        <p:txBody>
          <a:bodyPr/>
          <a:lstStyle/>
          <a:p>
            <a:fld id="{AF0482A0-51C8-4CCC-8173-6B9998CB90BB}" type="slidenum">
              <a:rPr lang="en-US" smtClean="0"/>
              <a:t>59</a:t>
            </a:fld>
            <a:endParaRPr lang="en-US"/>
          </a:p>
        </p:txBody>
      </p:sp>
    </p:spTree>
    <p:extLst>
      <p:ext uri="{BB962C8B-B14F-4D97-AF65-F5344CB8AC3E}">
        <p14:creationId xmlns:p14="http://schemas.microsoft.com/office/powerpoint/2010/main" val="3452173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Management of dyspnea in children very similar to management in adults, including the anticipatory guidance of family members, in this case, the parents. </a:t>
            </a:r>
          </a:p>
          <a:p>
            <a:pPr marL="171450" indent="-171450">
              <a:buFont typeface="Arial" panose="020B0604020202020204" pitchFamily="34" charset="0"/>
              <a:buChar char="•"/>
            </a:pPr>
            <a:r>
              <a:rPr lang="en-US" dirty="0"/>
              <a:t>It is always important to evaluate and treat the underlying cause of the dyspnea if possible</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60</a:t>
            </a:fld>
            <a:endParaRPr lang="en-US"/>
          </a:p>
        </p:txBody>
      </p:sp>
    </p:spTree>
    <p:extLst>
      <p:ext uri="{BB962C8B-B14F-4D97-AF65-F5344CB8AC3E}">
        <p14:creationId xmlns:p14="http://schemas.microsoft.com/office/powerpoint/2010/main" val="36931465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Fan to the face stimulates the 2</a:t>
            </a:r>
            <a:r>
              <a:rPr lang="en-US" baseline="30000" dirty="0"/>
              <a:t>nd</a:t>
            </a:r>
            <a:r>
              <a:rPr lang="en-US" dirty="0"/>
              <a:t> and 3</a:t>
            </a:r>
            <a:r>
              <a:rPr lang="en-US" baseline="30000" dirty="0"/>
              <a:t>rd</a:t>
            </a:r>
            <a:r>
              <a:rPr lang="en-US" dirty="0"/>
              <a:t> branches of trigeminal nerve</a:t>
            </a:r>
          </a:p>
          <a:p>
            <a:pPr marL="171450" indent="-171450">
              <a:buFont typeface="Arial" panose="020B0604020202020204" pitchFamily="34" charset="0"/>
              <a:buChar char="•"/>
            </a:pPr>
            <a:r>
              <a:rPr lang="en-US" dirty="0"/>
              <a:t>HIGH YIELD</a:t>
            </a:r>
            <a:r>
              <a:rPr lang="en-US" dirty="0">
                <a:sym typeface="Wingdings" pitchFamily="2" charset="2"/>
              </a:rPr>
              <a:t> </a:t>
            </a:r>
            <a:r>
              <a:rPr lang="en-US" dirty="0"/>
              <a:t>Oxygen works by same mechanism as a fan. Can be useful when patient is hypoxic</a:t>
            </a:r>
          </a:p>
          <a:p>
            <a:pPr marL="628650" lvl="1" indent="-171450">
              <a:buFontTx/>
              <a:buChar char="-"/>
            </a:pPr>
            <a:r>
              <a:rPr lang="en-US" dirty="0"/>
              <a:t>Important to remember that the parent may want this more than the child</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61</a:t>
            </a:fld>
            <a:endParaRPr lang="en-US"/>
          </a:p>
        </p:txBody>
      </p:sp>
    </p:spTree>
    <p:extLst>
      <p:ext uri="{BB962C8B-B14F-4D97-AF65-F5344CB8AC3E}">
        <p14:creationId xmlns:p14="http://schemas.microsoft.com/office/powerpoint/2010/main" val="17556624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To this point, we’ve discussed our general pediatric approach to many of the common symptoms seen in children, particularly those with normal development. </a:t>
            </a:r>
          </a:p>
          <a:p>
            <a:pPr marL="628650" lvl="1" indent="-171450">
              <a:buFontTx/>
              <a:buChar char="-"/>
            </a:pPr>
            <a:r>
              <a:rPr lang="en-US" dirty="0"/>
              <a:t>BOOK: </a:t>
            </a:r>
            <a:r>
              <a:rPr lang="en-US" i="1" dirty="0"/>
              <a:t>Caring for Children Who Have Severe Neurological Impairment</a:t>
            </a:r>
            <a:r>
              <a:rPr lang="en-US" i="0" dirty="0"/>
              <a:t> by Julie M. Hauer MD</a:t>
            </a: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62</a:t>
            </a:fld>
            <a:endParaRPr lang="en-US"/>
          </a:p>
        </p:txBody>
      </p:sp>
    </p:spTree>
    <p:extLst>
      <p:ext uri="{BB962C8B-B14F-4D97-AF65-F5344CB8AC3E}">
        <p14:creationId xmlns:p14="http://schemas.microsoft.com/office/powerpoint/2010/main" val="23531411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Inconsolability: not consoled by parent comfort actions, difficult to calm</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63</a:t>
            </a:fld>
            <a:endParaRPr lang="en-US"/>
          </a:p>
        </p:txBody>
      </p:sp>
    </p:spTree>
    <p:extLst>
      <p:ext uri="{BB962C8B-B14F-4D97-AF65-F5344CB8AC3E}">
        <p14:creationId xmlns:p14="http://schemas.microsoft.com/office/powerpoint/2010/main" val="28371106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pPr marL="171450" indent="-171450">
              <a:buFont typeface="Arial" panose="020B0604020202020204" pitchFamily="34" charset="0"/>
              <a:buChar char="•"/>
            </a:pPr>
            <a:r>
              <a:rPr lang="en-US" dirty="0"/>
              <a:t>Parents are able to write in their child’s typical pain behaviors on the lines from 0-10</a:t>
            </a:r>
          </a:p>
        </p:txBody>
      </p:sp>
      <p:sp>
        <p:nvSpPr>
          <p:cNvPr id="4" name="Slide Number Placeholder 3"/>
          <p:cNvSpPr>
            <a:spLocks noGrp="1"/>
          </p:cNvSpPr>
          <p:nvPr>
            <p:ph type="sldNum" sz="quarter" idx="5"/>
          </p:nvPr>
        </p:nvSpPr>
        <p:spPr/>
        <p:txBody>
          <a:bodyPr/>
          <a:lstStyle/>
          <a:p>
            <a:fld id="{AF0482A0-51C8-4CCC-8173-6B9998CB90BB}" type="slidenum">
              <a:rPr lang="en-US" smtClean="0"/>
              <a:t>64</a:t>
            </a:fld>
            <a:endParaRPr lang="en-US"/>
          </a:p>
        </p:txBody>
      </p:sp>
    </p:spTree>
    <p:extLst>
      <p:ext uri="{BB962C8B-B14F-4D97-AF65-F5344CB8AC3E}">
        <p14:creationId xmlns:p14="http://schemas.microsoft.com/office/powerpoint/2010/main" val="14010334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0482A0-51C8-4CCC-8173-6B9998CB90BB}" type="slidenum">
              <a:rPr lang="en-US" smtClean="0"/>
              <a:t>65</a:t>
            </a:fld>
            <a:endParaRPr lang="en-US"/>
          </a:p>
        </p:txBody>
      </p:sp>
    </p:spTree>
    <p:extLst>
      <p:ext uri="{BB962C8B-B14F-4D97-AF65-F5344CB8AC3E}">
        <p14:creationId xmlns:p14="http://schemas.microsoft.com/office/powerpoint/2010/main" val="17067828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4BB7C-DA8C-92AE-F839-7F752CB028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388BA-9466-B0B0-445D-319C0F2212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5292FA-281C-A801-436C-19FAF1707F51}"/>
              </a:ext>
            </a:extLst>
          </p:cNvPr>
          <p:cNvSpPr>
            <a:spLocks noGrp="1"/>
          </p:cNvSpPr>
          <p:nvPr>
            <p:ph type="body" idx="1"/>
          </p:nvPr>
        </p:nvSpPr>
        <p:spPr/>
        <p:txBody>
          <a:bodyPr/>
          <a:lstStyle/>
          <a:p>
            <a:r>
              <a:rPr lang="en-US" dirty="0"/>
              <a:t>FACILITATOR</a:t>
            </a:r>
          </a:p>
          <a:p>
            <a:pPr marL="171450" indent="-171450">
              <a:buFontTx/>
              <a:buChar char="-"/>
            </a:pPr>
            <a:r>
              <a:rPr lang="en-US" dirty="0"/>
              <a:t>Neuro-Pain Risk Assessment Tool (N-PRAT)</a:t>
            </a:r>
          </a:p>
          <a:p>
            <a:pPr marL="171450" indent="-171450">
              <a:buFontTx/>
              <a:buChar char="-"/>
            </a:pPr>
            <a:r>
              <a:rPr lang="en-US" dirty="0"/>
              <a:t>Here for reference but this is an assessment tool that can aid decision-making around starting and adjusting treatment for chronic neuro-pain.</a:t>
            </a:r>
          </a:p>
          <a:p>
            <a:endParaRPr lang="en-US" dirty="0"/>
          </a:p>
        </p:txBody>
      </p:sp>
      <p:sp>
        <p:nvSpPr>
          <p:cNvPr id="4" name="Slide Number Placeholder 3">
            <a:extLst>
              <a:ext uri="{FF2B5EF4-FFF2-40B4-BE49-F238E27FC236}">
                <a16:creationId xmlns:a16="http://schemas.microsoft.com/office/drawing/2014/main" id="{7A25D717-F87A-A5BB-6EA1-30C29C193E52}"/>
              </a:ext>
            </a:extLst>
          </p:cNvPr>
          <p:cNvSpPr>
            <a:spLocks noGrp="1"/>
          </p:cNvSpPr>
          <p:nvPr>
            <p:ph type="sldNum" sz="quarter" idx="5"/>
          </p:nvPr>
        </p:nvSpPr>
        <p:spPr/>
        <p:txBody>
          <a:bodyPr/>
          <a:lstStyle/>
          <a:p>
            <a:fld id="{AF0482A0-51C8-4CCC-8173-6B9998CB90BB}" type="slidenum">
              <a:rPr lang="en-US" smtClean="0"/>
              <a:t>66</a:t>
            </a:fld>
            <a:endParaRPr lang="en-US"/>
          </a:p>
        </p:txBody>
      </p:sp>
    </p:spTree>
    <p:extLst>
      <p:ext uri="{BB962C8B-B14F-4D97-AF65-F5344CB8AC3E}">
        <p14:creationId xmlns:p14="http://schemas.microsoft.com/office/powerpoint/2010/main" val="1468415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distinction between many of these roles becomes very blurred depending on individual clinic and hospital resources</a:t>
            </a:r>
          </a:p>
          <a:p>
            <a:pPr marL="171450" indent="-171450">
              <a:buFontTx/>
              <a:buChar char="-"/>
            </a:pPr>
            <a:r>
              <a:rPr lang="en-US" dirty="0"/>
              <a:t>Social Worker</a:t>
            </a:r>
          </a:p>
          <a:p>
            <a:pPr marL="628650" lvl="1" indent="-171450">
              <a:buFontTx/>
              <a:buChar char="-"/>
            </a:pPr>
            <a:r>
              <a:rPr lang="en-US" dirty="0"/>
              <a:t>Patient/family psychoeducation regarding coping with illness, normalization of stress</a:t>
            </a:r>
          </a:p>
          <a:p>
            <a:pPr marL="628650" lvl="1" indent="-171450">
              <a:buFontTx/>
              <a:buChar char="-"/>
            </a:pPr>
            <a:r>
              <a:rPr lang="en-US" dirty="0"/>
              <a:t>Identify and cultivate community resources and practical assistance, financial counseling</a:t>
            </a:r>
          </a:p>
          <a:p>
            <a:pPr marL="628650" lvl="1" indent="-171450">
              <a:buFontTx/>
              <a:buChar char="-"/>
            </a:pPr>
            <a:r>
              <a:rPr lang="en-US" dirty="0"/>
              <a:t>Provide perspective on family dynamics and psychosocial factors that may impact care</a:t>
            </a:r>
          </a:p>
          <a:p>
            <a:pPr marL="628650" lvl="1" indent="-171450">
              <a:buFontTx/>
              <a:buChar char="-"/>
            </a:pPr>
            <a:r>
              <a:rPr lang="en-US" dirty="0"/>
              <a:t>Individual and family counseling specific to disease process, coping, and planning</a:t>
            </a:r>
          </a:p>
          <a:p>
            <a:pPr marL="628650" lvl="1" indent="-171450">
              <a:buFontTx/>
              <a:buChar char="-"/>
            </a:pPr>
            <a:r>
              <a:rPr lang="en-US" dirty="0"/>
              <a:t>Assess and address caregiving resources and needs</a:t>
            </a:r>
          </a:p>
          <a:p>
            <a:pPr marL="628650" lvl="1" indent="-171450">
              <a:buFontTx/>
              <a:buChar char="-"/>
            </a:pPr>
            <a:r>
              <a:rPr lang="en-US" dirty="0"/>
              <a:t>Legacy work and memory-making</a:t>
            </a:r>
          </a:p>
          <a:p>
            <a:pPr marL="628650" lvl="1" indent="-171450">
              <a:buFontTx/>
              <a:buChar char="-"/>
            </a:pPr>
            <a:r>
              <a:rPr lang="en-US" dirty="0"/>
              <a:t>Bereavement care and grief counseling, including anticipatory responses to and processing of grief</a:t>
            </a:r>
          </a:p>
          <a:p>
            <a:pPr marL="628650" lvl="1" indent="-171450">
              <a:buFontTx/>
              <a:buChar char="-"/>
            </a:pPr>
            <a:r>
              <a:rPr lang="en-US" dirty="0"/>
              <a:t>Influence and improving social policy and ethical practice related to HPM</a:t>
            </a:r>
          </a:p>
          <a:p>
            <a:pPr marL="628650" lvl="1" indent="-171450">
              <a:buFontTx/>
              <a:buChar char="-"/>
            </a:pPr>
            <a:r>
              <a:rPr lang="en-US" dirty="0"/>
              <a:t>***While an ideal world allows for PC specific SW in the outpatient setting, it often requires collaborating with subspecialty SWs to provide this care in embedded clinics based on resources</a:t>
            </a:r>
          </a:p>
          <a:p>
            <a:pPr marL="171450" lvl="0" indent="-171450">
              <a:buFontTx/>
              <a:buChar char="-"/>
            </a:pPr>
            <a:r>
              <a:rPr lang="en-US" dirty="0"/>
              <a:t>Nurses</a:t>
            </a:r>
          </a:p>
          <a:p>
            <a:pPr marL="628650" lvl="1" indent="-171450">
              <a:buFontTx/>
              <a:buChar char="-"/>
            </a:pPr>
            <a:r>
              <a:rPr lang="en-US" dirty="0"/>
              <a:t>May be PPC specific or staff of subspecialty service</a:t>
            </a:r>
          </a:p>
          <a:p>
            <a:pPr marL="628650" lvl="1" indent="-171450">
              <a:buFontTx/>
              <a:buChar char="-"/>
            </a:pPr>
            <a:r>
              <a:rPr lang="en-US" dirty="0"/>
              <a:t>Helpful with patient and family follow-up regarding symptom management concerns or medication adherence and adjustments</a:t>
            </a:r>
          </a:p>
          <a:p>
            <a:pPr marL="171450" lvl="0" indent="-171450">
              <a:buFontTx/>
              <a:buChar char="-"/>
            </a:pPr>
            <a:r>
              <a:rPr lang="en-US" dirty="0"/>
              <a:t>Psychology</a:t>
            </a:r>
          </a:p>
          <a:p>
            <a:pPr marL="628650" lvl="1" indent="-171450">
              <a:buFontTx/>
              <a:buChar char="-"/>
            </a:pPr>
            <a:r>
              <a:rPr lang="en-US" dirty="0"/>
              <a:t>Whereas I often view PPC SWs as supporting parents/caregivers/families, pediatric palliative care psychologists provide:</a:t>
            </a:r>
          </a:p>
          <a:p>
            <a:pPr marL="1085850" lvl="2" indent="-171450">
              <a:buFontTx/>
              <a:buChar char="-"/>
            </a:pPr>
            <a:r>
              <a:rPr lang="en-US" dirty="0"/>
              <a:t>Emotional support</a:t>
            </a:r>
          </a:p>
          <a:p>
            <a:pPr marL="1085850" lvl="2" indent="-171450">
              <a:buFontTx/>
              <a:buChar char="-"/>
            </a:pPr>
            <a:r>
              <a:rPr lang="en-US" dirty="0"/>
              <a:t>Conduct assessments of psychological well-being of patients/families to help identify mood disorders and evaluate coping mechanisms</a:t>
            </a:r>
          </a:p>
          <a:p>
            <a:pPr marL="1085850" lvl="2" indent="-171450">
              <a:buFontTx/>
              <a:buChar char="-"/>
            </a:pPr>
            <a:r>
              <a:rPr lang="en-US" dirty="0"/>
              <a:t>Employ various therapeutic techniques (CBT, mindfulness practice, grief counseling, parent and sibling support</a:t>
            </a:r>
          </a:p>
          <a:p>
            <a:pPr marL="171450" lvl="0" indent="-171450">
              <a:buFontTx/>
              <a:buChar char="-"/>
            </a:pPr>
            <a:r>
              <a:rPr lang="en-US" dirty="0"/>
              <a:t>Child Life</a:t>
            </a:r>
          </a:p>
          <a:p>
            <a:pPr marL="628650" lvl="1" indent="-171450">
              <a:buFontTx/>
              <a:buChar char="-"/>
            </a:pPr>
            <a:r>
              <a:rPr lang="en-US" dirty="0"/>
              <a:t>Specialty training and expertise in child development</a:t>
            </a:r>
          </a:p>
          <a:p>
            <a:pPr marL="628650" lvl="1" indent="-171450">
              <a:buFontTx/>
              <a:buChar char="-"/>
            </a:pPr>
            <a:r>
              <a:rPr lang="en-US" dirty="0"/>
              <a:t>Work to provide emotional and spiritual support in a developmentally appropriate way</a:t>
            </a:r>
          </a:p>
          <a:p>
            <a:pPr marL="628650" lvl="1" indent="-171450">
              <a:buFontTx/>
              <a:buChar char="-"/>
            </a:pPr>
            <a:r>
              <a:rPr lang="en-US" dirty="0"/>
              <a:t>Tailors an individualistic approach to a child and their family to help cope with difficult hospitalizations, procedures, past experiences. </a:t>
            </a:r>
          </a:p>
          <a:p>
            <a:pPr marL="628650" lvl="1" indent="-171450">
              <a:buFontTx/>
              <a:buChar char="-"/>
            </a:pPr>
            <a:r>
              <a:rPr lang="en-US" dirty="0"/>
              <a:t>Can provide education for families around developmentally appropriate ways to discuss serious illness and death and dying with children or siblings. </a:t>
            </a:r>
          </a:p>
        </p:txBody>
      </p:sp>
      <p:sp>
        <p:nvSpPr>
          <p:cNvPr id="4" name="Slide Number Placeholder 3"/>
          <p:cNvSpPr>
            <a:spLocks noGrp="1"/>
          </p:cNvSpPr>
          <p:nvPr>
            <p:ph type="sldNum" sz="quarter" idx="5"/>
          </p:nvPr>
        </p:nvSpPr>
        <p:spPr/>
        <p:txBody>
          <a:bodyPr/>
          <a:lstStyle/>
          <a:p>
            <a:fld id="{AF0482A0-51C8-4CCC-8173-6B9998CB90BB}" type="slidenum">
              <a:rPr lang="en-US" smtClean="0"/>
              <a:t>9</a:t>
            </a:fld>
            <a:endParaRPr lang="en-US"/>
          </a:p>
        </p:txBody>
      </p:sp>
    </p:spTree>
    <p:extLst>
      <p:ext uri="{BB962C8B-B14F-4D97-AF65-F5344CB8AC3E}">
        <p14:creationId xmlns:p14="http://schemas.microsoft.com/office/powerpoint/2010/main" val="6227987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Goals of treatment may include pain reduction, improved sleep, and improving feeding tolerance</a:t>
            </a:r>
          </a:p>
          <a:p>
            <a:pPr marL="171450" indent="-171450">
              <a:buFont typeface="Arial" panose="020B0604020202020204" pitchFamily="34" charset="0"/>
              <a:buChar char="•"/>
            </a:pPr>
            <a:r>
              <a:rPr lang="en-US" dirty="0"/>
              <a:t>May have some initial sedation. If sedation persists with good symptom control, can consider reducing other sedating meds</a:t>
            </a:r>
          </a:p>
          <a:p>
            <a:pPr marL="171450" indent="-171450">
              <a:buFont typeface="Arial" panose="020B0604020202020204" pitchFamily="34" charset="0"/>
              <a:buChar char="•"/>
            </a:pPr>
            <a:r>
              <a:rPr lang="en-US" dirty="0"/>
              <a:t>Despite multiple trials, some of these kids still don’t get adequate control of these symptoms related to impaired central nervous system (CNS)</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67</a:t>
            </a:fld>
            <a:endParaRPr lang="en-US"/>
          </a:p>
        </p:txBody>
      </p:sp>
    </p:spTree>
    <p:extLst>
      <p:ext uri="{BB962C8B-B14F-4D97-AF65-F5344CB8AC3E}">
        <p14:creationId xmlns:p14="http://schemas.microsoft.com/office/powerpoint/2010/main" val="358772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While chronic neuro-pain can be managed with scheduled medications, it is not cured and many kids still have breakthrough symptoms</a:t>
            </a:r>
          </a:p>
          <a:p>
            <a:pPr marL="628650" lvl="1" indent="-171450">
              <a:buFontTx/>
              <a:buChar char="-"/>
            </a:pPr>
            <a:r>
              <a:rPr lang="en-US" dirty="0"/>
              <a:t>This is an important piece of anticipatory guidance to give families</a:t>
            </a:r>
          </a:p>
          <a:p>
            <a:pPr marL="171450" lvl="0" indent="-171450">
              <a:buFont typeface="Arial" panose="020B0604020202020204" pitchFamily="34" charset="0"/>
              <a:buChar char="•"/>
            </a:pPr>
            <a:r>
              <a:rPr lang="en-US" dirty="0"/>
              <a:t>GI tract distention from constipation or too much feeds (metabolism may have decreased)</a:t>
            </a:r>
          </a:p>
        </p:txBody>
      </p:sp>
      <p:sp>
        <p:nvSpPr>
          <p:cNvPr id="4" name="Slide Number Placeholder 3"/>
          <p:cNvSpPr>
            <a:spLocks noGrp="1"/>
          </p:cNvSpPr>
          <p:nvPr>
            <p:ph type="sldNum" sz="quarter" idx="5"/>
          </p:nvPr>
        </p:nvSpPr>
        <p:spPr/>
        <p:txBody>
          <a:bodyPr/>
          <a:lstStyle/>
          <a:p>
            <a:fld id="{AF0482A0-51C8-4CCC-8173-6B9998CB90BB}" type="slidenum">
              <a:rPr lang="en-US" smtClean="0"/>
              <a:t>68</a:t>
            </a:fld>
            <a:endParaRPr lang="en-US"/>
          </a:p>
        </p:txBody>
      </p:sp>
    </p:spTree>
    <p:extLst>
      <p:ext uri="{BB962C8B-B14F-4D97-AF65-F5344CB8AC3E}">
        <p14:creationId xmlns:p14="http://schemas.microsoft.com/office/powerpoint/2010/main" val="17662485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Won’t go into full detail as you get additional lectures on children with SNI with our specific Emory HPM Pediatric Palliative Care Curriculum but these are a few therapeutic options to consider with these symptoms</a:t>
            </a:r>
          </a:p>
          <a:p>
            <a:pPr marL="457200" lvl="1" indent="0">
              <a:buFont typeface="Arial" panose="020B0604020202020204" pitchFamily="34" charset="0"/>
              <a:buNone/>
            </a:pPr>
            <a:r>
              <a:rPr lang="en-US" dirty="0"/>
              <a:t>- Since many of these symptoms are chronic and fluctuate in intensity, close outpatient follow-up is important in managing these challenging symptoms</a:t>
            </a:r>
          </a:p>
          <a:p>
            <a:pPr marL="171450" lvl="0" indent="-171450">
              <a:buFont typeface="Arial" panose="020B0604020202020204" pitchFamily="34" charset="0"/>
              <a:buChar char="•"/>
            </a:pPr>
            <a:r>
              <a:rPr lang="en-US" dirty="0"/>
              <a:t>Clonidine: better tolerated in children unable to stand (reduces orthostatic hypotension)</a:t>
            </a:r>
          </a:p>
          <a:p>
            <a:pPr marL="171450" lvl="0" indent="-171450">
              <a:buFont typeface="Arial" panose="020B0604020202020204" pitchFamily="34" charset="0"/>
              <a:buChar char="•"/>
            </a:pPr>
            <a:r>
              <a:rPr lang="en-US" dirty="0"/>
              <a:t>Melatonin: often needs higher doses in children with SNI (up to 10-12mg nightly)</a:t>
            </a:r>
          </a:p>
          <a:p>
            <a:pPr marL="171450" lvl="0" indent="-171450">
              <a:buFont typeface="Arial" panose="020B0604020202020204" pitchFamily="34" charset="0"/>
              <a:buChar char="•"/>
            </a:pPr>
            <a:r>
              <a:rPr lang="en-US" dirty="0"/>
              <a:t>Tizanidine: less commonly used in younger children</a:t>
            </a:r>
          </a:p>
        </p:txBody>
      </p:sp>
      <p:sp>
        <p:nvSpPr>
          <p:cNvPr id="4" name="Slide Number Placeholder 3"/>
          <p:cNvSpPr>
            <a:spLocks noGrp="1"/>
          </p:cNvSpPr>
          <p:nvPr>
            <p:ph type="sldNum" sz="quarter" idx="5"/>
          </p:nvPr>
        </p:nvSpPr>
        <p:spPr/>
        <p:txBody>
          <a:bodyPr/>
          <a:lstStyle/>
          <a:p>
            <a:fld id="{AF0482A0-51C8-4CCC-8173-6B9998CB90BB}" type="slidenum">
              <a:rPr lang="en-US" smtClean="0"/>
              <a:t>70</a:t>
            </a:fld>
            <a:endParaRPr lang="en-US"/>
          </a:p>
        </p:txBody>
      </p:sp>
    </p:spTree>
    <p:extLst>
      <p:ext uri="{BB962C8B-B14F-4D97-AF65-F5344CB8AC3E}">
        <p14:creationId xmlns:p14="http://schemas.microsoft.com/office/powerpoint/2010/main" val="14453273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In outpatient PPC, we have a unique opportunity to gradually (or not so gradually) support patients and families as they prepare for the death of their child diagnosed with a life-limiting illness.</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71</a:t>
            </a:fld>
            <a:endParaRPr lang="en-US"/>
          </a:p>
        </p:txBody>
      </p:sp>
    </p:spTree>
    <p:extLst>
      <p:ext uri="{BB962C8B-B14F-4D97-AF65-F5344CB8AC3E}">
        <p14:creationId xmlns:p14="http://schemas.microsoft.com/office/powerpoint/2010/main" val="31935803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Many of the benefits that come from early PPC are seen when we examine the EOL experience for children and their families. </a:t>
            </a:r>
          </a:p>
        </p:txBody>
      </p:sp>
      <p:sp>
        <p:nvSpPr>
          <p:cNvPr id="4" name="Slide Number Placeholder 3"/>
          <p:cNvSpPr>
            <a:spLocks noGrp="1"/>
          </p:cNvSpPr>
          <p:nvPr>
            <p:ph type="sldNum" sz="quarter" idx="5"/>
          </p:nvPr>
        </p:nvSpPr>
        <p:spPr/>
        <p:txBody>
          <a:bodyPr/>
          <a:lstStyle/>
          <a:p>
            <a:pPr>
              <a:defRPr/>
            </a:pPr>
            <a:fld id="{CB1E04C4-209E-42C0-BB16-60A19275D140}" type="slidenum">
              <a:rPr lang="en-US" smtClean="0"/>
              <a:pPr>
                <a:defRPr/>
              </a:pPr>
              <a:t>72</a:t>
            </a:fld>
            <a:endParaRPr lang="en-US"/>
          </a:p>
        </p:txBody>
      </p:sp>
    </p:spTree>
    <p:extLst>
      <p:ext uri="{BB962C8B-B14F-4D97-AF65-F5344CB8AC3E}">
        <p14:creationId xmlns:p14="http://schemas.microsoft.com/office/powerpoint/2010/main" val="19050499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Depending on the age of the child, many of these conversations may be only parents, mostly child, or combination of both</a:t>
            </a:r>
          </a:p>
          <a:p>
            <a:pPr marL="171450" indent="-171450">
              <a:buFont typeface="Arial" panose="020B0604020202020204" pitchFamily="34" charset="0"/>
              <a:buChar char="•"/>
            </a:pPr>
            <a:r>
              <a:rPr lang="en-US" dirty="0"/>
              <a:t>Prognostic awareness can be very challenging in pediatrics</a:t>
            </a:r>
          </a:p>
          <a:p>
            <a:pPr marL="171450" indent="-171450">
              <a:buFont typeface="Arial" panose="020B0604020202020204" pitchFamily="34" charset="0"/>
              <a:buChar char="•"/>
            </a:pPr>
            <a:r>
              <a:rPr lang="en-US" dirty="0"/>
              <a:t>Role of interventions:</a:t>
            </a:r>
          </a:p>
          <a:p>
            <a:pPr marL="628650" lvl="1" indent="-171450">
              <a:buFontTx/>
              <a:buChar char="-"/>
            </a:pPr>
            <a:r>
              <a:rPr lang="en-US" dirty="0"/>
              <a:t>Will this intervention increase the child’s QOL?</a:t>
            </a:r>
          </a:p>
          <a:p>
            <a:pPr marL="628650" lvl="1" indent="-171450">
              <a:buFontTx/>
              <a:buChar char="-"/>
            </a:pPr>
            <a:r>
              <a:rPr lang="en-US" dirty="0"/>
              <a:t>What burdens may this intervention impose?</a:t>
            </a:r>
          </a:p>
        </p:txBody>
      </p:sp>
      <p:sp>
        <p:nvSpPr>
          <p:cNvPr id="4" name="Slide Number Placeholder 3"/>
          <p:cNvSpPr>
            <a:spLocks noGrp="1"/>
          </p:cNvSpPr>
          <p:nvPr>
            <p:ph type="sldNum" sz="quarter" idx="5"/>
          </p:nvPr>
        </p:nvSpPr>
        <p:spPr/>
        <p:txBody>
          <a:bodyPr/>
          <a:lstStyle/>
          <a:p>
            <a:fld id="{AF0482A0-51C8-4CCC-8173-6B9998CB90BB}" type="slidenum">
              <a:rPr lang="en-US" smtClean="0"/>
              <a:t>73</a:t>
            </a:fld>
            <a:endParaRPr lang="en-US"/>
          </a:p>
        </p:txBody>
      </p:sp>
    </p:spTree>
    <p:extLst>
      <p:ext uri="{BB962C8B-B14F-4D97-AF65-F5344CB8AC3E}">
        <p14:creationId xmlns:p14="http://schemas.microsoft.com/office/powerpoint/2010/main" val="8562310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Tx/>
              <a:buNone/>
            </a:pPr>
            <a:r>
              <a:rPr lang="en-US" sz="1200" kern="1200" dirty="0">
                <a:solidFill>
                  <a:schemeClr val="tx1"/>
                </a:solidFill>
                <a:effectLst/>
                <a:latin typeface="+mn-lt"/>
                <a:ea typeface="+mn-ea"/>
                <a:cs typeface="+mn-cs"/>
              </a:rPr>
              <a:t>FACILITATOR: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Seen the ADAPT model through </a:t>
            </a:r>
            <a:r>
              <a:rPr lang="en-US" sz="1200" kern="1200" dirty="0" err="1">
                <a:solidFill>
                  <a:schemeClr val="tx1"/>
                </a:solidFill>
                <a:effectLst/>
                <a:latin typeface="+mn-lt"/>
                <a:ea typeface="+mn-ea"/>
                <a:cs typeface="+mn-cs"/>
              </a:rPr>
              <a:t>VitalTalk</a:t>
            </a:r>
            <a:r>
              <a:rPr lang="en-US" sz="1200" kern="1200" dirty="0">
                <a:solidFill>
                  <a:schemeClr val="tx1"/>
                </a:solidFill>
                <a:effectLst/>
                <a:latin typeface="+mn-lt"/>
                <a:ea typeface="+mn-ea"/>
                <a:cs typeface="+mn-cs"/>
              </a:rPr>
              <a:t> which can be a useful model for discussing prognosis throughout a child’s disease course and particularly as they approach EOL. Not a one-time conversation</a:t>
            </a:r>
          </a:p>
          <a:p>
            <a:pPr marL="628650" lvl="1" indent="-171450">
              <a:buFontTx/>
              <a:buChar char="-"/>
            </a:pPr>
            <a:r>
              <a:rPr lang="en-US" sz="1200" kern="1200" dirty="0">
                <a:solidFill>
                  <a:schemeClr val="tx1"/>
                </a:solidFill>
                <a:effectLst/>
                <a:latin typeface="+mn-lt"/>
                <a:ea typeface="+mn-ea"/>
                <a:cs typeface="+mn-cs"/>
              </a:rPr>
              <a:t>Goal is to prepare families for what to expect</a:t>
            </a:r>
          </a:p>
          <a:p>
            <a:pPr marL="628650" lvl="1" indent="-171450">
              <a:buFontTx/>
              <a:buChar char="-"/>
            </a:pPr>
            <a:r>
              <a:rPr lang="en-US" sz="1200" kern="1200" dirty="0">
                <a:solidFill>
                  <a:schemeClr val="tx1"/>
                </a:solidFill>
                <a:effectLst/>
                <a:latin typeface="+mn-lt"/>
                <a:ea typeface="+mn-ea"/>
                <a:cs typeface="+mn-cs"/>
              </a:rPr>
              <a:t>Information should be provided honestly but with empathy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pediatrics, we often underestimate the amount of prognostic information to provide families</a:t>
            </a:r>
          </a:p>
          <a:p>
            <a:pPr marL="628650" lvl="1" indent="-171450">
              <a:buFontTx/>
              <a:buChar char="-"/>
            </a:pPr>
            <a:r>
              <a:rPr lang="en-US" sz="1200" kern="1200" dirty="0">
                <a:solidFill>
                  <a:schemeClr val="tx1"/>
                </a:solidFill>
                <a:effectLst/>
                <a:latin typeface="+mn-lt"/>
                <a:ea typeface="+mn-ea"/>
                <a:cs typeface="+mn-cs"/>
              </a:rPr>
              <a:t>Approx 90% of families had a high desire for information about diagnosis, treatment, and likelihood of cure</a:t>
            </a:r>
          </a:p>
          <a:p>
            <a:pPr marL="628650" lvl="1" indent="-171450">
              <a:buFontTx/>
              <a:buChar char="-"/>
            </a:pPr>
            <a:r>
              <a:rPr lang="en-US" sz="1200" kern="1200" dirty="0">
                <a:solidFill>
                  <a:schemeClr val="tx1"/>
                </a:solidFill>
                <a:effectLst/>
                <a:latin typeface="+mn-lt"/>
                <a:ea typeface="+mn-ea"/>
                <a:cs typeface="+mn-cs"/>
              </a:rPr>
              <a:t>With a smaller percentage experiencing significant emotional distress around this</a:t>
            </a:r>
          </a:p>
          <a:p>
            <a:pPr marL="628650" lvl="1" indent="-171450">
              <a:buFontTx/>
              <a:buChar char="-"/>
            </a:pPr>
            <a:r>
              <a:rPr lang="en-US" sz="1200" kern="1200" dirty="0">
                <a:solidFill>
                  <a:schemeClr val="tx1"/>
                </a:solidFill>
                <a:effectLst/>
                <a:latin typeface="+mn-lt"/>
                <a:ea typeface="+mn-ea"/>
                <a:cs typeface="+mn-cs"/>
              </a:rPr>
              <a:t>What’s interesting is the discrepancy between parents and physicians regarding the information they want to hear. This particular study looked at racial and ethnic disparities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can be a useful model for discussing prognosis with parents, but what about with the child</a:t>
            </a:r>
          </a:p>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74</a:t>
            </a:fld>
            <a:endParaRPr lang="en-US"/>
          </a:p>
        </p:txBody>
      </p:sp>
    </p:spTree>
    <p:extLst>
      <p:ext uri="{BB962C8B-B14F-4D97-AF65-F5344CB8AC3E}">
        <p14:creationId xmlns:p14="http://schemas.microsoft.com/office/powerpoint/2010/main" val="18233186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A common misconception among physicians is the worry that communication around prognosis takes away a parent’s hope. In fact, it is just the opposite when provided in an honest and empathic way. And within that diversity of hopes, it’s important to realize that families can swing between these hopes like a pendulum</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75</a:t>
            </a:fld>
            <a:endParaRPr lang="en-US"/>
          </a:p>
        </p:txBody>
      </p:sp>
    </p:spTree>
    <p:extLst>
      <p:ext uri="{BB962C8B-B14F-4D97-AF65-F5344CB8AC3E}">
        <p14:creationId xmlns:p14="http://schemas.microsoft.com/office/powerpoint/2010/main" val="32583861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While the ADAPT model may be a good model for discussing prognosis with parents, what about when the conversation is happening with the child?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Many parents find this is one of the most daunting aspects of their caregiver journey</a:t>
            </a:r>
          </a:p>
        </p:txBody>
      </p:sp>
      <p:sp>
        <p:nvSpPr>
          <p:cNvPr id="4" name="Slide Number Placeholder 3"/>
          <p:cNvSpPr>
            <a:spLocks noGrp="1"/>
          </p:cNvSpPr>
          <p:nvPr>
            <p:ph type="sldNum" sz="quarter" idx="5"/>
          </p:nvPr>
        </p:nvSpPr>
        <p:spPr/>
        <p:txBody>
          <a:bodyPr/>
          <a:lstStyle/>
          <a:p>
            <a:fld id="{AF0482A0-51C8-4CCC-8173-6B9998CB90BB}" type="slidenum">
              <a:rPr lang="en-US" smtClean="0"/>
              <a:t>76</a:t>
            </a:fld>
            <a:endParaRPr lang="en-US"/>
          </a:p>
        </p:txBody>
      </p:sp>
    </p:spTree>
    <p:extLst>
      <p:ext uri="{BB962C8B-B14F-4D97-AF65-F5344CB8AC3E}">
        <p14:creationId xmlns:p14="http://schemas.microsoft.com/office/powerpoint/2010/main" val="12834491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Similar to adult medicine, shared decision-making is still the gold standard. </a:t>
            </a:r>
          </a:p>
          <a:p>
            <a:pPr marL="628650" lvl="1" indent="-171450">
              <a:buFontTx/>
              <a:buChar char="-"/>
            </a:pPr>
            <a:r>
              <a:rPr lang="en-US" dirty="0"/>
              <a:t>The only way to do that is by eliciting goals and values, their hopes and worries, preferences, social and culture factors</a:t>
            </a:r>
            <a:r>
              <a:rPr lang="en-US" baseline="30000" dirty="0"/>
              <a:t>49</a:t>
            </a:r>
            <a:endParaRPr lang="en-US" dirty="0"/>
          </a:p>
          <a:p>
            <a:pPr marL="171450" lvl="0" indent="-171450">
              <a:buFont typeface="Arial" panose="020B0604020202020204" pitchFamily="34" charset="0"/>
              <a:buChar char="•"/>
            </a:pPr>
            <a:r>
              <a:rPr lang="en-US" dirty="0"/>
              <a:t>And in pediatrics, it’s important to recognize the role that parents want to play in that shared decision-making</a:t>
            </a:r>
          </a:p>
          <a:p>
            <a:pPr marL="171450" lvl="0" indent="-171450">
              <a:buFont typeface="Arial" panose="020B0604020202020204" pitchFamily="34" charset="0"/>
              <a:buChar char="•"/>
            </a:pPr>
            <a:r>
              <a:rPr lang="en-US" dirty="0"/>
              <a:t>Okay to make recommendations ONLY after you have a clear understanding of their goals/values</a:t>
            </a:r>
          </a:p>
        </p:txBody>
      </p:sp>
      <p:sp>
        <p:nvSpPr>
          <p:cNvPr id="4" name="Slide Number Placeholder 3"/>
          <p:cNvSpPr>
            <a:spLocks noGrp="1"/>
          </p:cNvSpPr>
          <p:nvPr>
            <p:ph type="sldNum" sz="quarter" idx="5"/>
          </p:nvPr>
        </p:nvSpPr>
        <p:spPr/>
        <p:txBody>
          <a:bodyPr/>
          <a:lstStyle/>
          <a:p>
            <a:fld id="{AF0482A0-51C8-4CCC-8173-6B9998CB90BB}" type="slidenum">
              <a:rPr lang="en-US" smtClean="0"/>
              <a:t>78</a:t>
            </a:fld>
            <a:endParaRPr lang="en-US"/>
          </a:p>
        </p:txBody>
      </p:sp>
    </p:spTree>
    <p:extLst>
      <p:ext uri="{BB962C8B-B14F-4D97-AF65-F5344CB8AC3E}">
        <p14:creationId xmlns:p14="http://schemas.microsoft.com/office/powerpoint/2010/main" val="3188538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0482A0-51C8-4CCC-8173-6B9998CB90BB}" type="slidenum">
              <a:rPr lang="en-US" smtClean="0"/>
              <a:t>10</a:t>
            </a:fld>
            <a:endParaRPr lang="en-US"/>
          </a:p>
        </p:txBody>
      </p:sp>
    </p:spTree>
    <p:extLst>
      <p:ext uri="{BB962C8B-B14F-4D97-AF65-F5344CB8AC3E}">
        <p14:creationId xmlns:p14="http://schemas.microsoft.com/office/powerpoint/2010/main" val="30006773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One of the biggest decisional struggles parents have is this balance between continuing to receive disease-directed treatment and optimizing their child’s quality of life and limiting suffering</a:t>
            </a:r>
          </a:p>
          <a:p>
            <a:pPr marL="171450" indent="-171450">
              <a:buFont typeface="Arial" panose="020B0604020202020204" pitchFamily="34" charset="0"/>
              <a:buChar char="•"/>
            </a:pPr>
            <a:r>
              <a:rPr lang="en-US" dirty="0"/>
              <a:t>Many kids will continue to receive disease-directed therapy (particularly when low risk or minimal symptom burden) up until their death</a:t>
            </a:r>
          </a:p>
          <a:p>
            <a:pPr marL="171450" indent="-171450">
              <a:buFont typeface="Arial" panose="020B0604020202020204" pitchFamily="34" charset="0"/>
              <a:buChar char="•"/>
            </a:pPr>
            <a:r>
              <a:rPr lang="en-US" dirty="0"/>
              <a:t>Since most hospice agencies primarily treat adults, they may has less expertise in managing children at EOL. This often becomes a role of outpatient PPC providers. </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79</a:t>
            </a:fld>
            <a:endParaRPr lang="en-US"/>
          </a:p>
        </p:txBody>
      </p:sp>
    </p:spTree>
    <p:extLst>
      <p:ext uri="{BB962C8B-B14F-4D97-AF65-F5344CB8AC3E}">
        <p14:creationId xmlns:p14="http://schemas.microsoft.com/office/powerpoint/2010/main" val="29759057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When considering how we guide older children and AYAs, we often use decision-making tools or advance care planning to guide these conversations around what’s most important to them. </a:t>
            </a:r>
          </a:p>
          <a:p>
            <a:pPr marL="171450" indent="-171450">
              <a:buFontTx/>
              <a:buChar char="-"/>
            </a:pPr>
            <a:r>
              <a:rPr lang="en-US" dirty="0"/>
              <a:t>Engaging in ACP allows patients and families to spend their time the way they want and increases goal-concordant care. </a:t>
            </a:r>
          </a:p>
          <a:p>
            <a:pPr marL="628650" lvl="1" indent="-171450">
              <a:buFontTx/>
              <a:buChar char="-"/>
            </a:pPr>
            <a:r>
              <a:rPr lang="en-US" dirty="0"/>
              <a:t>Most of them die in their preferred location of death, have fewer hospital admits</a:t>
            </a:r>
          </a:p>
          <a:p>
            <a:pPr marL="628650" lvl="1" indent="-171450">
              <a:buFontTx/>
              <a:buChar char="-"/>
            </a:pPr>
            <a:r>
              <a:rPr lang="en-US" dirty="0"/>
              <a:t>Parents feel better prepared with less regret during their bereavement</a:t>
            </a:r>
          </a:p>
          <a:p>
            <a:pPr marL="171450" indent="-171450">
              <a:buFontTx/>
              <a:buChar char="-"/>
            </a:pPr>
            <a:r>
              <a:rPr lang="en-US" dirty="0"/>
              <a:t>Despite this, we know that we aren’t very good at having these conversations.</a:t>
            </a:r>
          </a:p>
        </p:txBody>
      </p:sp>
      <p:sp>
        <p:nvSpPr>
          <p:cNvPr id="4" name="Slide Number Placeholder 3"/>
          <p:cNvSpPr>
            <a:spLocks noGrp="1"/>
          </p:cNvSpPr>
          <p:nvPr>
            <p:ph type="sldNum" sz="quarter" idx="5"/>
          </p:nvPr>
        </p:nvSpPr>
        <p:spPr/>
        <p:txBody>
          <a:bodyPr/>
          <a:lstStyle/>
          <a:p>
            <a:fld id="{AF0482A0-51C8-4CCC-8173-6B9998CB90BB}" type="slidenum">
              <a:rPr lang="en-US" smtClean="0"/>
              <a:t>80</a:t>
            </a:fld>
            <a:endParaRPr lang="en-US"/>
          </a:p>
        </p:txBody>
      </p:sp>
    </p:spTree>
    <p:extLst>
      <p:ext uri="{BB962C8B-B14F-4D97-AF65-F5344CB8AC3E}">
        <p14:creationId xmlns:p14="http://schemas.microsoft.com/office/powerpoint/2010/main" val="5813697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0482A0-51C8-4CCC-8173-6B9998CB90BB}" type="slidenum">
              <a:rPr lang="en-US" smtClean="0"/>
              <a:t>81</a:t>
            </a:fld>
            <a:endParaRPr lang="en-US"/>
          </a:p>
        </p:txBody>
      </p:sp>
    </p:spTree>
    <p:extLst>
      <p:ext uri="{BB962C8B-B14F-4D97-AF65-F5344CB8AC3E}">
        <p14:creationId xmlns:p14="http://schemas.microsoft.com/office/powerpoint/2010/main" val="2826545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One of the other major challenges parents have as they navigate a child with a life-limiting illness is how to support the child’s siblings</a:t>
            </a:r>
          </a:p>
          <a:p>
            <a:pPr marL="171450" indent="-171450">
              <a:buFont typeface="Arial" panose="020B0604020202020204" pitchFamily="34" charset="0"/>
              <a:buChar char="•"/>
            </a:pPr>
            <a:r>
              <a:rPr lang="en-US" dirty="0"/>
              <a:t>This a book we frequently recommend for parents navigating these conversations with siblings. </a:t>
            </a:r>
          </a:p>
          <a:p>
            <a:pPr marL="171450" indent="-171450">
              <a:buFont typeface="Arial" panose="020B0604020202020204" pitchFamily="34" charset="0"/>
              <a:buChar char="•"/>
            </a:pPr>
            <a:r>
              <a:rPr lang="en-US" dirty="0"/>
              <a:t>It is a simple story that reminds children and adults they are never truly alone</a:t>
            </a:r>
          </a:p>
        </p:txBody>
      </p:sp>
      <p:sp>
        <p:nvSpPr>
          <p:cNvPr id="4" name="Slide Number Placeholder 3"/>
          <p:cNvSpPr>
            <a:spLocks noGrp="1"/>
          </p:cNvSpPr>
          <p:nvPr>
            <p:ph type="sldNum" sz="quarter" idx="5"/>
          </p:nvPr>
        </p:nvSpPr>
        <p:spPr/>
        <p:txBody>
          <a:bodyPr/>
          <a:lstStyle/>
          <a:p>
            <a:fld id="{AF0482A0-51C8-4CCC-8173-6B9998CB90BB}" type="slidenum">
              <a:rPr lang="en-US" smtClean="0"/>
              <a:t>82</a:t>
            </a:fld>
            <a:endParaRPr lang="en-US"/>
          </a:p>
        </p:txBody>
      </p:sp>
    </p:spTree>
    <p:extLst>
      <p:ext uri="{BB962C8B-B14F-4D97-AF65-F5344CB8AC3E}">
        <p14:creationId xmlns:p14="http://schemas.microsoft.com/office/powerpoint/2010/main" val="6037014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a:t>
            </a:r>
          </a:p>
          <a:p>
            <a:r>
              <a:rPr lang="en-US"/>
              <a:t>-In the outpatient setting, these are conversations we can have in collaboration with the primary team, SW, child life, their school, chaplaincy or community religious organizations, and hospice.</a:t>
            </a:r>
          </a:p>
        </p:txBody>
      </p:sp>
      <p:sp>
        <p:nvSpPr>
          <p:cNvPr id="4" name="Slide Number Placeholder 3"/>
          <p:cNvSpPr>
            <a:spLocks noGrp="1"/>
          </p:cNvSpPr>
          <p:nvPr>
            <p:ph type="sldNum" sz="quarter" idx="5"/>
          </p:nvPr>
        </p:nvSpPr>
        <p:spPr/>
        <p:txBody>
          <a:bodyPr/>
          <a:lstStyle/>
          <a:p>
            <a:fld id="{AF0482A0-51C8-4CCC-8173-6B9998CB90BB}" type="slidenum">
              <a:rPr lang="en-US" smtClean="0"/>
              <a:t>83</a:t>
            </a:fld>
            <a:endParaRPr lang="en-US"/>
          </a:p>
        </p:txBody>
      </p:sp>
    </p:spTree>
    <p:extLst>
      <p:ext uri="{BB962C8B-B14F-4D97-AF65-F5344CB8AC3E}">
        <p14:creationId xmlns:p14="http://schemas.microsoft.com/office/powerpoint/2010/main" val="355763019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a:t>FACILITATOR:</a:t>
            </a:r>
          </a:p>
          <a:p>
            <a:pPr>
              <a:spcBef>
                <a:spcPct val="0"/>
              </a:spcBef>
            </a:pPr>
            <a:r>
              <a:rPr lang="en-US"/>
              <a:t>-When</a:t>
            </a:r>
            <a:r>
              <a:rPr lang="en-US" baseline="0"/>
              <a:t> it comes to guiding parents, focus on what they CAN do to comfort their child.</a:t>
            </a:r>
            <a:endParaRPr lang="en-US"/>
          </a:p>
        </p:txBody>
      </p:sp>
      <p:sp>
        <p:nvSpPr>
          <p:cNvPr id="25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0E13F4B-040B-407B-A4FA-BEB431D8F45B}"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85</a:t>
            </a:fld>
            <a:endParaRPr lang="en-US"/>
          </a:p>
        </p:txBody>
      </p:sp>
    </p:spTree>
    <p:extLst>
      <p:ext uri="{BB962C8B-B14F-4D97-AF65-F5344CB8AC3E}">
        <p14:creationId xmlns:p14="http://schemas.microsoft.com/office/powerpoint/2010/main" val="294589409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4B7D5-899E-E985-8F64-6A0FC69262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8371C-D791-237A-0651-12FC10B408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1F18A-6305-83D4-0966-C022D08661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2CA5DC-C0B0-44BD-315A-F1EFB7EEB849}"/>
              </a:ext>
            </a:extLst>
          </p:cNvPr>
          <p:cNvSpPr>
            <a:spLocks noGrp="1"/>
          </p:cNvSpPr>
          <p:nvPr>
            <p:ph type="sldNum" sz="quarter" idx="5"/>
          </p:nvPr>
        </p:nvSpPr>
        <p:spPr/>
        <p:txBody>
          <a:bodyPr/>
          <a:lstStyle/>
          <a:p>
            <a:fld id="{AF0482A0-51C8-4CCC-8173-6B9998CB90BB}" type="slidenum">
              <a:rPr lang="en-US" smtClean="0"/>
              <a:t>86</a:t>
            </a:fld>
            <a:endParaRPr lang="en-US"/>
          </a:p>
        </p:txBody>
      </p:sp>
    </p:spTree>
    <p:extLst>
      <p:ext uri="{BB962C8B-B14F-4D97-AF65-F5344CB8AC3E}">
        <p14:creationId xmlns:p14="http://schemas.microsoft.com/office/powerpoint/2010/main" val="1587176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3378E-6D49-745C-6AEC-6641E0F832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E60B7F-1081-38DB-787C-B659C00BF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30CA9D-F272-0756-E52F-E19D305E9A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E02030-499C-EC11-427A-092FE814B85D}"/>
              </a:ext>
            </a:extLst>
          </p:cNvPr>
          <p:cNvSpPr>
            <a:spLocks noGrp="1"/>
          </p:cNvSpPr>
          <p:nvPr>
            <p:ph type="sldNum" sz="quarter" idx="5"/>
          </p:nvPr>
        </p:nvSpPr>
        <p:spPr/>
        <p:txBody>
          <a:bodyPr/>
          <a:lstStyle/>
          <a:p>
            <a:fld id="{AF0482A0-51C8-4CCC-8173-6B9998CB90BB}" type="slidenum">
              <a:rPr lang="en-US" smtClean="0"/>
              <a:t>87</a:t>
            </a:fld>
            <a:endParaRPr lang="en-US"/>
          </a:p>
        </p:txBody>
      </p:sp>
    </p:spTree>
    <p:extLst>
      <p:ext uri="{BB962C8B-B14F-4D97-AF65-F5344CB8AC3E}">
        <p14:creationId xmlns:p14="http://schemas.microsoft.com/office/powerpoint/2010/main" val="32173739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39505-14AC-A442-C931-185ABEFD8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A92A5-8C86-AB41-7F10-8E85A314C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F61E4-E56E-B5A6-C4D0-1BA7781BD8A4}"/>
              </a:ext>
            </a:extLst>
          </p:cNvPr>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In outpatient PPC, we have a unique opportunity to gradually (or not so gradually) support patients and families as they prepare for the death of their child diagnosed with a life-limiting illness.</a:t>
            </a:r>
          </a:p>
          <a:p>
            <a:pPr marL="171450" indent="-171450">
              <a:buFontTx/>
              <a:buChar char="-"/>
            </a:pPr>
            <a:endParaRPr lang="en-US" dirty="0"/>
          </a:p>
        </p:txBody>
      </p:sp>
      <p:sp>
        <p:nvSpPr>
          <p:cNvPr id="4" name="Slide Number Placeholder 3">
            <a:extLst>
              <a:ext uri="{FF2B5EF4-FFF2-40B4-BE49-F238E27FC236}">
                <a16:creationId xmlns:a16="http://schemas.microsoft.com/office/drawing/2014/main" id="{AD531ED1-A218-5DC6-7E48-A2BC0623E4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482A0-51C8-4CCC-8173-6B9998CB90B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61437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a:t>
            </a:r>
          </a:p>
          <a:p>
            <a:r>
              <a:rPr lang="en-US"/>
              <a:t>- Regardless of the staff available within a specific outpatient palliative care clinic, there is a profound communication network involving many of these entities for any given patient. </a:t>
            </a:r>
          </a:p>
        </p:txBody>
      </p:sp>
      <p:sp>
        <p:nvSpPr>
          <p:cNvPr id="4" name="Slide Number Placeholder 3"/>
          <p:cNvSpPr>
            <a:spLocks noGrp="1"/>
          </p:cNvSpPr>
          <p:nvPr>
            <p:ph type="sldNum" sz="quarter" idx="5"/>
          </p:nvPr>
        </p:nvSpPr>
        <p:spPr/>
        <p:txBody>
          <a:bodyPr/>
          <a:lstStyle/>
          <a:p>
            <a:fld id="{AF0482A0-51C8-4CCC-8173-6B9998CB90BB}" type="slidenum">
              <a:rPr lang="en-US" smtClean="0"/>
              <a:t>11</a:t>
            </a:fld>
            <a:endParaRPr lang="en-US"/>
          </a:p>
        </p:txBody>
      </p:sp>
    </p:spTree>
    <p:extLst>
      <p:ext uri="{BB962C8B-B14F-4D97-AF65-F5344CB8AC3E}">
        <p14:creationId xmlns:p14="http://schemas.microsoft.com/office/powerpoint/2010/main" val="4142620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FACILITATOR:</a:t>
            </a:r>
          </a:p>
          <a:p>
            <a:pPr marL="171450" indent="-171450">
              <a:buFont typeface="Arial" panose="020B0604020202020204" pitchFamily="34" charset="0"/>
              <a:buChar char="•"/>
            </a:pPr>
            <a:r>
              <a:rPr lang="en-US" dirty="0"/>
              <a:t>Hospice agencies rely on our pediatric expertise to help care for these patients</a:t>
            </a:r>
          </a:p>
          <a:p>
            <a:pPr marL="628650" lvl="1" indent="-171450">
              <a:buFontTx/>
              <a:buChar char="-"/>
            </a:pPr>
            <a:r>
              <a:rPr lang="en-US" dirty="0"/>
              <a:t>This is particularly true with concurrent style hospice where patients continue to alternate between clinic/hospital and home</a:t>
            </a:r>
          </a:p>
        </p:txBody>
      </p:sp>
      <p:sp>
        <p:nvSpPr>
          <p:cNvPr id="4" name="Slide Number Placeholder 3"/>
          <p:cNvSpPr>
            <a:spLocks noGrp="1"/>
          </p:cNvSpPr>
          <p:nvPr>
            <p:ph type="sldNum" sz="quarter" idx="5"/>
          </p:nvPr>
        </p:nvSpPr>
        <p:spPr/>
        <p:txBody>
          <a:bodyPr/>
          <a:lstStyle/>
          <a:p>
            <a:fld id="{AF0482A0-51C8-4CCC-8173-6B9998CB90BB}" type="slidenum">
              <a:rPr lang="en-US" smtClean="0"/>
              <a:t>12</a:t>
            </a:fld>
            <a:endParaRPr lang="en-US"/>
          </a:p>
        </p:txBody>
      </p:sp>
    </p:spTree>
    <p:extLst>
      <p:ext uri="{BB962C8B-B14F-4D97-AF65-F5344CB8AC3E}">
        <p14:creationId xmlns:p14="http://schemas.microsoft.com/office/powerpoint/2010/main" val="81458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0482A0-51C8-4CCC-8173-6B9998CB90BB}" type="slidenum">
              <a:rPr lang="en-US" smtClean="0"/>
              <a:t>14</a:t>
            </a:fld>
            <a:endParaRPr lang="en-US"/>
          </a:p>
        </p:txBody>
      </p:sp>
    </p:spTree>
    <p:extLst>
      <p:ext uri="{BB962C8B-B14F-4D97-AF65-F5344CB8AC3E}">
        <p14:creationId xmlns:p14="http://schemas.microsoft.com/office/powerpoint/2010/main" val="45662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33414-4095-73D6-110D-A9680EE902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D9A15A-E47D-16DD-D763-47C19A3546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8F3382-BE35-08CE-3588-19D321956798}"/>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5" name="Footer Placeholder 4">
            <a:extLst>
              <a:ext uri="{FF2B5EF4-FFF2-40B4-BE49-F238E27FC236}">
                <a16:creationId xmlns:a16="http://schemas.microsoft.com/office/drawing/2014/main" id="{4A0278F3-1A60-8A87-9694-EC07790D9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4ECBB-27BB-CD55-0E24-1F83936137C2}"/>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764363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1516-1ABB-6FE0-AAB3-8D0D550282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556BFC-435A-B849-A6B7-04E5125B01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E7524A-C437-FB7C-FBB9-DF1C91119494}"/>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5" name="Footer Placeholder 4">
            <a:extLst>
              <a:ext uri="{FF2B5EF4-FFF2-40B4-BE49-F238E27FC236}">
                <a16:creationId xmlns:a16="http://schemas.microsoft.com/office/drawing/2014/main" id="{5DBFE524-633C-20E8-1A38-1E53888C61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C9B749-7708-1266-BACC-D1F247EBC3A9}"/>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2664857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79ACD6-18CE-9BDA-01F4-AA930A1B5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3D3576-D445-8A1F-C453-D5514DBB5B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4C2D87-B845-6D21-AC3B-BB97FFB24F16}"/>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5" name="Footer Placeholder 4">
            <a:extLst>
              <a:ext uri="{FF2B5EF4-FFF2-40B4-BE49-F238E27FC236}">
                <a16:creationId xmlns:a16="http://schemas.microsoft.com/office/drawing/2014/main" id="{BAA759B1-9679-AC24-DB8C-96DF12116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A90357-3177-6FD9-58AD-C7ECAE1C16FE}"/>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2519019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defaul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8E05CF0-66F2-B441-A579-D56C15423A5B}"/>
              </a:ext>
            </a:extLst>
          </p:cNvPr>
          <p:cNvSpPr txBox="1">
            <a:spLocks/>
          </p:cNvSpPr>
          <p:nvPr userDrawn="1"/>
        </p:nvSpPr>
        <p:spPr>
          <a:xfrm>
            <a:off x="10566400" y="6264276"/>
            <a:ext cx="1016000" cy="365125"/>
          </a:xfrm>
          <a:prstGeom prst="rect">
            <a:avLst/>
          </a:prstGeom>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r" eaLnBrk="1" hangingPunct="1">
              <a:defRPr/>
            </a:pPr>
            <a:fld id="{77E2AB5A-5862-B746-9F90-20C8F517F371}" type="slidenum">
              <a:rPr lang="en-US" altLang="en-US" sz="1600" smtClean="0">
                <a:solidFill>
                  <a:srgbClr val="7F7F7F"/>
                </a:solidFill>
                <a:cs typeface="Arial" panose="020B0604020202020204" pitchFamily="34" charset="0"/>
              </a:rPr>
              <a:pPr algn="r" eaLnBrk="1" hangingPunct="1">
                <a:defRPr/>
              </a:pPr>
              <a:t>‹#›</a:t>
            </a:fld>
            <a:endParaRPr lang="en-US" altLang="en-US" sz="1600">
              <a:solidFill>
                <a:srgbClr val="7F7F7F"/>
              </a:solidFill>
              <a:cs typeface="Arial" panose="020B0604020202020204" pitchFamily="34" charset="0"/>
            </a:endParaRPr>
          </a:p>
        </p:txBody>
      </p:sp>
      <p:pic>
        <p:nvPicPr>
          <p:cNvPr id="5" name="Picture 5">
            <a:extLst>
              <a:ext uri="{FF2B5EF4-FFF2-40B4-BE49-F238E27FC236}">
                <a16:creationId xmlns:a16="http://schemas.microsoft.com/office/drawing/2014/main" id="{4EB4EB8A-4AA7-BC4E-8002-4CF56E8AE6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0833" y="1150939"/>
            <a:ext cx="10727267" cy="5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609600" y="274638"/>
            <a:ext cx="10972800" cy="792162"/>
          </a:xfrm>
        </p:spPr>
        <p:txBody>
          <a:bodyPr>
            <a:normAutofit/>
          </a:bodyPr>
          <a:lstStyle>
            <a:lvl1pPr algn="l">
              <a:defRPr sz="2800">
                <a:solidFill>
                  <a:srgbClr val="00A94F"/>
                </a:solidFill>
                <a:latin typeface="Arial Rounded MT Bold" panose="020F0704030504030204" pitchFamily="34" charset="0"/>
              </a:defRPr>
            </a:lvl1pPr>
          </a:lstStyle>
          <a:p>
            <a:r>
              <a:rPr lang="en-US"/>
              <a:t>Click to edit Master title style</a:t>
            </a:r>
          </a:p>
        </p:txBody>
      </p:sp>
      <p:sp>
        <p:nvSpPr>
          <p:cNvPr id="12" name="Content Placeholder 2"/>
          <p:cNvSpPr>
            <a:spLocks noGrp="1"/>
          </p:cNvSpPr>
          <p:nvPr>
            <p:ph idx="1"/>
          </p:nvPr>
        </p:nvSpPr>
        <p:spPr>
          <a:xfrm>
            <a:off x="609600" y="1295400"/>
            <a:ext cx="10972800" cy="4953000"/>
          </a:xfrm>
        </p:spPr>
        <p:txBody>
          <a:bodyPr>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3438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914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cxnSp>
        <p:nvCxnSpPr>
          <p:cNvPr id="4" name="Straight Connector 3"/>
          <p:cNvCxnSpPr/>
          <p:nvPr userDrawn="1"/>
        </p:nvCxnSpPr>
        <p:spPr>
          <a:xfrm>
            <a:off x="914400" y="3733800"/>
            <a:ext cx="10363200" cy="0"/>
          </a:xfrm>
          <a:prstGeom prst="line">
            <a:avLst/>
          </a:prstGeom>
          <a:ln w="50800" cap="rnd">
            <a:solidFill>
              <a:srgbClr val="009D5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914400" y="2130426"/>
            <a:ext cx="10363200" cy="1470025"/>
          </a:xfrm>
        </p:spPr>
        <p:txBody>
          <a:bodyPr anchor="b" anchorCtr="0">
            <a:normAutofit/>
          </a:bodyPr>
          <a:lstStyle>
            <a:lvl1pPr algn="l">
              <a:defRPr sz="4000"/>
            </a:lvl1pPr>
          </a:lstStyle>
          <a:p>
            <a:r>
              <a:rPr lang="en-US"/>
              <a:t>Click to edit Master title style</a:t>
            </a:r>
          </a:p>
        </p:txBody>
      </p:sp>
      <p:sp>
        <p:nvSpPr>
          <p:cNvPr id="3" name="Subtitle 2"/>
          <p:cNvSpPr>
            <a:spLocks noGrp="1"/>
          </p:cNvSpPr>
          <p:nvPr>
            <p:ph type="subTitle" idx="1"/>
          </p:nvPr>
        </p:nvSpPr>
        <p:spPr>
          <a:xfrm>
            <a:off x="914400" y="3886200"/>
            <a:ext cx="7416800" cy="914400"/>
          </a:xfrm>
        </p:spPr>
        <p:txBody>
          <a:bodyPr/>
          <a:lstStyle>
            <a:lvl1pPr marL="0" indent="0" algn="l">
              <a:buNone/>
              <a:defRPr>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2" name="Picture 11" descr="Emory vert with new Aflac color.jpg"/>
          <p:cNvPicPr>
            <a:picLocks noChangeAspect="1"/>
          </p:cNvPicPr>
          <p:nvPr userDrawn="1"/>
        </p:nvPicPr>
        <p:blipFill>
          <a:blip r:embed="rId2" cstate="print"/>
          <a:stretch>
            <a:fillRect/>
          </a:stretch>
        </p:blipFill>
        <p:spPr>
          <a:xfrm>
            <a:off x="6604001" y="5334000"/>
            <a:ext cx="4700105" cy="1066800"/>
          </a:xfrm>
          <a:prstGeom prst="rect">
            <a:avLst/>
          </a:prstGeom>
        </p:spPr>
      </p:pic>
    </p:spTree>
    <p:extLst>
      <p:ext uri="{BB962C8B-B14F-4D97-AF65-F5344CB8AC3E}">
        <p14:creationId xmlns:p14="http://schemas.microsoft.com/office/powerpoint/2010/main" val="432420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1600" y="5311776"/>
            <a:ext cx="6908800" cy="1317625"/>
          </a:xfrm>
        </p:spPr>
        <p:txBody>
          <a:bodyPr anchor="b" anchorCtr="0">
            <a:normAutofit/>
          </a:bodyPr>
          <a:lstStyle>
            <a:lvl1pPr algn="l">
              <a:defRPr sz="2800"/>
            </a:lvl1pPr>
          </a:lstStyle>
          <a:p>
            <a:r>
              <a:rPr lang="en-US"/>
              <a:t>Click to edit Master title style</a:t>
            </a:r>
          </a:p>
        </p:txBody>
      </p:sp>
      <p:pic>
        <p:nvPicPr>
          <p:cNvPr id="10" name="Picture 9" descr="Emory vert with new Aflac color.jpg"/>
          <p:cNvPicPr>
            <a:picLocks noChangeAspect="1"/>
          </p:cNvPicPr>
          <p:nvPr userDrawn="1"/>
        </p:nvPicPr>
        <p:blipFill>
          <a:blip r:embed="rId2" cstate="print"/>
          <a:stretch>
            <a:fillRect/>
          </a:stretch>
        </p:blipFill>
        <p:spPr>
          <a:xfrm>
            <a:off x="7010401" y="5486400"/>
            <a:ext cx="4700105" cy="1066800"/>
          </a:xfrm>
          <a:prstGeom prst="rect">
            <a:avLst/>
          </a:prstGeom>
        </p:spPr>
      </p:pic>
    </p:spTree>
    <p:extLst>
      <p:ext uri="{BB962C8B-B14F-4D97-AF65-F5344CB8AC3E}">
        <p14:creationId xmlns:p14="http://schemas.microsoft.com/office/powerpoint/2010/main" val="1560921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990600"/>
          </a:xfrm>
        </p:spPr>
        <p:txBody>
          <a:bodyPr anchor="ctr" anchorCtr="0"/>
          <a:lstStyle>
            <a:lvl1pPr>
              <a:defRPr>
                <a:latin typeface="Arial Rounded MT Bold" pitchFamily="34" charset="0"/>
              </a:defRPr>
            </a:lvl1pPr>
          </a:lstStyle>
          <a:p>
            <a:r>
              <a:rPr lang="en-US"/>
              <a:t>Click to edit Master title style</a:t>
            </a:r>
          </a:p>
        </p:txBody>
      </p:sp>
      <p:cxnSp>
        <p:nvCxnSpPr>
          <p:cNvPr id="4" name="Straight Connector 3"/>
          <p:cNvCxnSpPr/>
          <p:nvPr userDrawn="1"/>
        </p:nvCxnSpPr>
        <p:spPr>
          <a:xfrm>
            <a:off x="609600" y="1219200"/>
            <a:ext cx="10972800" cy="0"/>
          </a:xfrm>
          <a:prstGeom prst="line">
            <a:avLst/>
          </a:prstGeom>
          <a:ln w="50800" cap="rnd">
            <a:solidFill>
              <a:srgbClr val="009D57"/>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09600" y="1371600"/>
            <a:ext cx="10972800" cy="4800600"/>
          </a:xfrm>
        </p:spPr>
        <p:txBody>
          <a:bodyPr/>
          <a:lstStyle>
            <a:lvl1pPr>
              <a:defRPr>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0"/>
          </p:nvPr>
        </p:nvSpPr>
        <p:spPr>
          <a:xfrm>
            <a:off x="11074400" y="6400801"/>
            <a:ext cx="609600" cy="457200"/>
          </a:xfrm>
        </p:spPr>
        <p:txBody>
          <a:bodyPr/>
          <a:lstStyle>
            <a:lvl1pPr>
              <a:defRPr sz="1100">
                <a:solidFill>
                  <a:schemeClr val="bg1">
                    <a:lumMod val="50000"/>
                  </a:schemeClr>
                </a:solidFill>
                <a:latin typeface="Calibri" pitchFamily="34" charset="0"/>
              </a:defRPr>
            </a:lvl1pPr>
          </a:lstStyle>
          <a:p>
            <a:pPr>
              <a:defRPr/>
            </a:pPr>
            <a:fld id="{01D945C9-0277-4107-B589-EC55ECD240BC}" type="slidenum">
              <a:rPr lang="en-US" smtClean="0"/>
              <a:pPr>
                <a:defRPr/>
              </a:pPr>
              <a:t>‹#›</a:t>
            </a:fld>
            <a:endParaRPr lang="en-US"/>
          </a:p>
        </p:txBody>
      </p:sp>
      <p:sp>
        <p:nvSpPr>
          <p:cNvPr id="19" name="TextBox 18"/>
          <p:cNvSpPr txBox="1"/>
          <p:nvPr userDrawn="1"/>
        </p:nvSpPr>
        <p:spPr>
          <a:xfrm>
            <a:off x="2235200" y="6477002"/>
            <a:ext cx="8636000" cy="276999"/>
          </a:xfrm>
          <a:prstGeom prst="rect">
            <a:avLst/>
          </a:prstGeom>
          <a:noFill/>
        </p:spPr>
        <p:txBody>
          <a:bodyPr wrap="square">
            <a:spAutoFit/>
          </a:bodyPr>
          <a:lstStyle/>
          <a:p>
            <a:pPr algn="r">
              <a:defRPr/>
            </a:pPr>
            <a:r>
              <a:rPr lang="en-US" sz="1200">
                <a:solidFill>
                  <a:schemeClr val="bg1">
                    <a:lumMod val="75000"/>
                  </a:schemeClr>
                </a:solidFill>
                <a:latin typeface="Arial Rounded MT Bold" pitchFamily="34" charset="0"/>
              </a:rPr>
              <a:t>Aflac Cancer and</a:t>
            </a:r>
            <a:r>
              <a:rPr lang="en-US" sz="1200" baseline="0">
                <a:solidFill>
                  <a:schemeClr val="bg1">
                    <a:lumMod val="75000"/>
                  </a:schemeClr>
                </a:solidFill>
                <a:latin typeface="Arial Rounded MT Bold" pitchFamily="34" charset="0"/>
              </a:rPr>
              <a:t> Blood Disorders Center | Emory University</a:t>
            </a:r>
            <a:endParaRPr lang="en-US" sz="1200">
              <a:solidFill>
                <a:schemeClr val="bg1">
                  <a:lumMod val="75000"/>
                </a:schemeClr>
              </a:solidFill>
              <a:latin typeface="Arial Rounded MT Bold" pitchFamily="34" charset="0"/>
            </a:endParaRPr>
          </a:p>
        </p:txBody>
      </p:sp>
    </p:spTree>
    <p:extLst>
      <p:ext uri="{BB962C8B-B14F-4D97-AF65-F5344CB8AC3E}">
        <p14:creationId xmlns:p14="http://schemas.microsoft.com/office/powerpoint/2010/main" val="1577358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rgbClr val="009D5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latin typeface="+mj-lt"/>
            </a:endParaRPr>
          </a:p>
        </p:txBody>
      </p:sp>
      <p:cxnSp>
        <p:nvCxnSpPr>
          <p:cNvPr id="4" name="Straight Connector 3"/>
          <p:cNvCxnSpPr/>
          <p:nvPr userDrawn="1"/>
        </p:nvCxnSpPr>
        <p:spPr>
          <a:xfrm>
            <a:off x="609600" y="1219200"/>
            <a:ext cx="10972800" cy="0"/>
          </a:xfrm>
          <a:prstGeom prst="line">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chor="ctr" anchorCtr="0"/>
          <a:lstStyle>
            <a:lvl1pPr>
              <a:defRPr>
                <a:solidFill>
                  <a:schemeClr val="bg1"/>
                </a:solidFill>
                <a:latin typeface="Arial Rounded MT Bold" pitchFamily="34" charset="0"/>
              </a:defRPr>
            </a:lvl1pPr>
          </a:lstStyle>
          <a:p>
            <a:r>
              <a:rPr lang="en-US"/>
              <a:t>Click to edit Master title style</a:t>
            </a:r>
          </a:p>
        </p:txBody>
      </p:sp>
      <p:sp>
        <p:nvSpPr>
          <p:cNvPr id="7" name="Slide Number Placeholder 5"/>
          <p:cNvSpPr>
            <a:spLocks noGrp="1"/>
          </p:cNvSpPr>
          <p:nvPr>
            <p:ph type="sldNum" sz="quarter" idx="10"/>
          </p:nvPr>
        </p:nvSpPr>
        <p:spPr>
          <a:xfrm>
            <a:off x="11074400" y="6400801"/>
            <a:ext cx="609600" cy="457200"/>
          </a:xfrm>
        </p:spPr>
        <p:txBody>
          <a:bodyPr/>
          <a:lstStyle>
            <a:lvl1pPr>
              <a:defRPr sz="1100">
                <a:solidFill>
                  <a:schemeClr val="bg1"/>
                </a:solidFill>
                <a:latin typeface="Calibri" pitchFamily="34" charset="0"/>
              </a:defRPr>
            </a:lvl1pPr>
          </a:lstStyle>
          <a:p>
            <a:pPr>
              <a:defRPr/>
            </a:pPr>
            <a:fld id="{01D945C9-0277-4107-B589-EC55ECD240BC}" type="slidenum">
              <a:rPr lang="en-US" smtClean="0"/>
              <a:pPr>
                <a:defRPr/>
              </a:pPr>
              <a:t>‹#›</a:t>
            </a:fld>
            <a:endParaRPr lang="en-US"/>
          </a:p>
        </p:txBody>
      </p:sp>
      <p:sp>
        <p:nvSpPr>
          <p:cNvPr id="8" name="TextBox 7"/>
          <p:cNvSpPr txBox="1"/>
          <p:nvPr userDrawn="1"/>
        </p:nvSpPr>
        <p:spPr>
          <a:xfrm>
            <a:off x="2235200" y="6477002"/>
            <a:ext cx="8636000" cy="276999"/>
          </a:xfrm>
          <a:prstGeom prst="rect">
            <a:avLst/>
          </a:prstGeom>
          <a:noFill/>
        </p:spPr>
        <p:txBody>
          <a:bodyPr wrap="square">
            <a:spAutoFit/>
          </a:bodyPr>
          <a:lstStyle/>
          <a:p>
            <a:pPr algn="r">
              <a:defRPr/>
            </a:pPr>
            <a:r>
              <a:rPr lang="en-US" sz="1200">
                <a:solidFill>
                  <a:schemeClr val="bg1"/>
                </a:solidFill>
                <a:latin typeface="Arial Rounded MT Bold" pitchFamily="34" charset="0"/>
              </a:rPr>
              <a:t>Aflac Cancer and</a:t>
            </a:r>
            <a:r>
              <a:rPr lang="en-US" sz="1200" baseline="0">
                <a:solidFill>
                  <a:schemeClr val="bg1"/>
                </a:solidFill>
                <a:latin typeface="Arial Rounded MT Bold" pitchFamily="34" charset="0"/>
              </a:rPr>
              <a:t> Blood Disorders Center | Emory University</a:t>
            </a:r>
            <a:endParaRPr lang="en-US" sz="1200">
              <a:solidFill>
                <a:schemeClr val="bg1"/>
              </a:solidFill>
              <a:latin typeface="Arial Rounded MT Bold" pitchFamily="34" charset="0"/>
            </a:endParaRPr>
          </a:p>
        </p:txBody>
      </p:sp>
      <p:sp>
        <p:nvSpPr>
          <p:cNvPr id="9" name="Content Placeholder 2"/>
          <p:cNvSpPr>
            <a:spLocks noGrp="1"/>
          </p:cNvSpPr>
          <p:nvPr>
            <p:ph idx="1"/>
          </p:nvPr>
        </p:nvSpPr>
        <p:spPr>
          <a:xfrm>
            <a:off x="609600" y="1371600"/>
            <a:ext cx="10972800" cy="4800600"/>
          </a:xfrm>
        </p:spPr>
        <p:txBody>
          <a:bodyPr/>
          <a:lstStyle>
            <a:lvl1pPr>
              <a:defRPr>
                <a:solidFill>
                  <a:schemeClr val="bg1"/>
                </a:solidFill>
                <a:latin typeface="Calibri" pitchFamily="34" charset="0"/>
              </a:defRPr>
            </a:lvl1pPr>
            <a:lvl2pPr>
              <a:defRPr>
                <a:solidFill>
                  <a:schemeClr val="bg1"/>
                </a:solidFill>
                <a:latin typeface="Calibri" pitchFamily="34" charset="0"/>
              </a:defRPr>
            </a:lvl2pPr>
            <a:lvl3pPr>
              <a:defRPr>
                <a:solidFill>
                  <a:schemeClr val="bg1"/>
                </a:solidFill>
                <a:latin typeface="Calibri" pitchFamily="34" charset="0"/>
              </a:defRPr>
            </a:lvl3pPr>
            <a:lvl4pPr>
              <a:defRPr>
                <a:solidFill>
                  <a:schemeClr val="bg1"/>
                </a:solidFill>
                <a:latin typeface="Calibri" pitchFamily="34" charset="0"/>
              </a:defRPr>
            </a:lvl4pPr>
            <a:lvl5pPr>
              <a:defRPr>
                <a:solidFill>
                  <a:schemeClr val="bg1"/>
                </a:solidFill>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3232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990600"/>
          </a:xfrm>
        </p:spPr>
        <p:txBody>
          <a:bodyPr anchor="ctr" anchorCtr="0"/>
          <a:lstStyle>
            <a:lvl1pPr>
              <a:defRPr>
                <a:latin typeface="Arial Rounded MT Bold" pitchFamily="34" charset="0"/>
              </a:defRPr>
            </a:lvl1pPr>
          </a:lstStyle>
          <a:p>
            <a:r>
              <a:rPr lang="en-US"/>
              <a:t>Click to edit Master title style</a:t>
            </a:r>
          </a:p>
        </p:txBody>
      </p:sp>
      <p:sp>
        <p:nvSpPr>
          <p:cNvPr id="3" name="Content Placeholder 2"/>
          <p:cNvSpPr>
            <a:spLocks noGrp="1"/>
          </p:cNvSpPr>
          <p:nvPr>
            <p:ph sz="half" idx="1"/>
          </p:nvPr>
        </p:nvSpPr>
        <p:spPr>
          <a:xfrm>
            <a:off x="609600" y="1371601"/>
            <a:ext cx="5384800" cy="4754563"/>
          </a:xfrm>
        </p:spPr>
        <p:txBody>
          <a:bodyPr/>
          <a:lstStyle>
            <a:lvl1pPr>
              <a:defRPr sz="2800">
                <a:latin typeface="Calibri" pitchFamily="34" charset="0"/>
              </a:defRPr>
            </a:lvl1pPr>
            <a:lvl2pPr>
              <a:defRPr sz="2400">
                <a:latin typeface="Calibri" pitchFamily="34" charset="0"/>
              </a:defRPr>
            </a:lvl2pPr>
            <a:lvl3pPr>
              <a:defRPr sz="2000">
                <a:latin typeface="Calibri" pitchFamily="34" charset="0"/>
              </a:defRPr>
            </a:lvl3pPr>
            <a:lvl4pPr>
              <a:defRPr sz="1800">
                <a:latin typeface="Calibri" pitchFamily="34" charset="0"/>
              </a:defRPr>
            </a:lvl4pPr>
            <a:lvl5pPr>
              <a:defRPr sz="18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371601"/>
            <a:ext cx="5384800" cy="4754563"/>
          </a:xfrm>
        </p:spPr>
        <p:txBody>
          <a:bodyPr/>
          <a:lstStyle>
            <a:lvl1pPr>
              <a:defRPr sz="2800">
                <a:latin typeface="Calibri" pitchFamily="34" charset="0"/>
              </a:defRPr>
            </a:lvl1pPr>
            <a:lvl2pPr>
              <a:defRPr sz="2400">
                <a:latin typeface="Calibri" pitchFamily="34" charset="0"/>
              </a:defRPr>
            </a:lvl2pPr>
            <a:lvl3pPr>
              <a:defRPr sz="2000">
                <a:latin typeface="Calibri" pitchFamily="34" charset="0"/>
              </a:defRPr>
            </a:lvl3pPr>
            <a:lvl4pPr>
              <a:defRPr sz="1800">
                <a:latin typeface="Calibri" pitchFamily="34" charset="0"/>
              </a:defRPr>
            </a:lvl4pPr>
            <a:lvl5pPr>
              <a:defRPr sz="18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p:cNvCxnSpPr/>
          <p:nvPr userDrawn="1"/>
        </p:nvCxnSpPr>
        <p:spPr>
          <a:xfrm>
            <a:off x="609600" y="1219200"/>
            <a:ext cx="10972800" cy="0"/>
          </a:xfrm>
          <a:prstGeom prst="line">
            <a:avLst/>
          </a:prstGeom>
          <a:ln w="50800" cap="rnd">
            <a:solidFill>
              <a:srgbClr val="009D57"/>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0"/>
          </p:nvPr>
        </p:nvSpPr>
        <p:spPr>
          <a:xfrm>
            <a:off x="11074400" y="6400801"/>
            <a:ext cx="609600" cy="457200"/>
          </a:xfrm>
        </p:spPr>
        <p:txBody>
          <a:bodyPr/>
          <a:lstStyle>
            <a:lvl1pPr>
              <a:defRPr sz="1100">
                <a:solidFill>
                  <a:schemeClr val="bg1">
                    <a:lumMod val="50000"/>
                  </a:schemeClr>
                </a:solidFill>
                <a:latin typeface="Calibri" pitchFamily="34" charset="0"/>
              </a:defRPr>
            </a:lvl1pPr>
          </a:lstStyle>
          <a:p>
            <a:pPr>
              <a:defRPr/>
            </a:pPr>
            <a:fld id="{01D945C9-0277-4107-B589-EC55ECD240BC}" type="slidenum">
              <a:rPr lang="en-US" smtClean="0"/>
              <a:pPr>
                <a:defRPr/>
              </a:pPr>
              <a:t>‹#›</a:t>
            </a:fld>
            <a:endParaRPr lang="en-US"/>
          </a:p>
        </p:txBody>
      </p:sp>
      <p:sp>
        <p:nvSpPr>
          <p:cNvPr id="14" name="TextBox 13"/>
          <p:cNvSpPr txBox="1"/>
          <p:nvPr userDrawn="1"/>
        </p:nvSpPr>
        <p:spPr>
          <a:xfrm>
            <a:off x="2235200" y="6477002"/>
            <a:ext cx="8636000" cy="276999"/>
          </a:xfrm>
          <a:prstGeom prst="rect">
            <a:avLst/>
          </a:prstGeom>
          <a:noFill/>
        </p:spPr>
        <p:txBody>
          <a:bodyPr wrap="square">
            <a:spAutoFit/>
          </a:bodyPr>
          <a:lstStyle/>
          <a:p>
            <a:pPr algn="r">
              <a:defRPr/>
            </a:pPr>
            <a:r>
              <a:rPr lang="en-US" sz="1200">
                <a:solidFill>
                  <a:schemeClr val="bg1">
                    <a:lumMod val="75000"/>
                  </a:schemeClr>
                </a:solidFill>
                <a:latin typeface="Arial Rounded MT Bold" pitchFamily="34" charset="0"/>
              </a:rPr>
              <a:t>Aflac Cancer and</a:t>
            </a:r>
            <a:r>
              <a:rPr lang="en-US" sz="1200" baseline="0">
                <a:solidFill>
                  <a:schemeClr val="bg1">
                    <a:lumMod val="75000"/>
                  </a:schemeClr>
                </a:solidFill>
                <a:latin typeface="Arial Rounded MT Bold" pitchFamily="34" charset="0"/>
              </a:rPr>
              <a:t> Blood Disorders Center | Emory University</a:t>
            </a:r>
            <a:endParaRPr lang="en-US" sz="1200">
              <a:solidFill>
                <a:schemeClr val="bg1">
                  <a:lumMod val="75000"/>
                </a:schemeClr>
              </a:solidFill>
              <a:latin typeface="Arial Rounded MT Bold" pitchFamily="34" charset="0"/>
            </a:endParaRPr>
          </a:p>
        </p:txBody>
      </p:sp>
    </p:spTree>
    <p:extLst>
      <p:ext uri="{BB962C8B-B14F-4D97-AF65-F5344CB8AC3E}">
        <p14:creationId xmlns:p14="http://schemas.microsoft.com/office/powerpoint/2010/main" val="30141499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327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74CDD-E087-0455-C24C-19EF6CFB9A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DC9C08-A355-69DF-006B-DA15B1DC2F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04A83C-00D7-E457-19F5-49FFBA0C31D6}"/>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5" name="Footer Placeholder 4">
            <a:extLst>
              <a:ext uri="{FF2B5EF4-FFF2-40B4-BE49-F238E27FC236}">
                <a16:creationId xmlns:a16="http://schemas.microsoft.com/office/drawing/2014/main" id="{5BEAA4BD-F9E6-313B-B24D-AE5CFDD5AE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93DBDC-8C21-266D-1A9F-05752A720BF0}"/>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3678179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rgbClr val="009D5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latin typeface="+mj-lt"/>
            </a:endParaRPr>
          </a:p>
        </p:txBody>
      </p:sp>
    </p:spTree>
    <p:extLst>
      <p:ext uri="{BB962C8B-B14F-4D97-AF65-F5344CB8AC3E}">
        <p14:creationId xmlns:p14="http://schemas.microsoft.com/office/powerpoint/2010/main" val="1671222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default">
    <p:spTree>
      <p:nvGrpSpPr>
        <p:cNvPr id="1" name=""/>
        <p:cNvGrpSpPr/>
        <p:nvPr/>
      </p:nvGrpSpPr>
      <p:grpSpPr>
        <a:xfrm>
          <a:off x="0" y="0"/>
          <a:ext cx="0" cy="0"/>
          <a:chOff x="0" y="0"/>
          <a:chExt cx="0" cy="0"/>
        </a:xfrm>
      </p:grpSpPr>
      <p:sp>
        <p:nvSpPr>
          <p:cNvPr id="11" name="Title 1"/>
          <p:cNvSpPr>
            <a:spLocks noGrp="1"/>
          </p:cNvSpPr>
          <p:nvPr>
            <p:ph type="title"/>
          </p:nvPr>
        </p:nvSpPr>
        <p:spPr>
          <a:xfrm>
            <a:off x="609600" y="152400"/>
            <a:ext cx="10972800" cy="792162"/>
          </a:xfrm>
        </p:spPr>
        <p:txBody>
          <a:bodyPr anchor="b" anchorCtr="0">
            <a:noAutofit/>
          </a:bodyPr>
          <a:lstStyle>
            <a:lvl1pPr algn="l">
              <a:defRPr sz="2800">
                <a:solidFill>
                  <a:srgbClr val="00A94F"/>
                </a:solidFill>
                <a:latin typeface="Arial Rounded MT Bold" panose="020F0704030504030204" pitchFamily="34" charset="0"/>
              </a:defRPr>
            </a:lvl1pPr>
          </a:lstStyle>
          <a:p>
            <a:r>
              <a:rPr lang="en-US"/>
              <a:t>Click to edit Master title style</a:t>
            </a:r>
          </a:p>
        </p:txBody>
      </p:sp>
      <p:sp>
        <p:nvSpPr>
          <p:cNvPr id="14" name="Content Placeholder 2"/>
          <p:cNvSpPr>
            <a:spLocks noGrp="1"/>
          </p:cNvSpPr>
          <p:nvPr>
            <p:ph idx="1"/>
          </p:nvPr>
        </p:nvSpPr>
        <p:spPr>
          <a:xfrm>
            <a:off x="609600" y="1173162"/>
            <a:ext cx="10972800" cy="5075238"/>
          </a:xfrm>
        </p:spPr>
        <p:txBody>
          <a:bodyPr>
            <a:no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0833" y="1028701"/>
            <a:ext cx="10727267" cy="5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userDrawn="1"/>
        </p:nvGrpSpPr>
        <p:grpSpPr>
          <a:xfrm>
            <a:off x="7571232" y="6400801"/>
            <a:ext cx="2438785" cy="246221"/>
            <a:chOff x="5678424" y="6400800"/>
            <a:chExt cx="1829089" cy="246221"/>
          </a:xfrm>
        </p:grpSpPr>
        <p:sp>
          <p:nvSpPr>
            <p:cNvPr id="15" name="Rectangle 14"/>
            <p:cNvSpPr/>
            <p:nvPr userDrawn="1"/>
          </p:nvSpPr>
          <p:spPr>
            <a:xfrm>
              <a:off x="5867400" y="6400800"/>
              <a:ext cx="1640113" cy="246221"/>
            </a:xfrm>
            <a:prstGeom prst="rect">
              <a:avLst/>
            </a:prstGeom>
          </p:spPr>
          <p:txBody>
            <a:bodyPr wrap="none">
              <a:spAutoFit/>
            </a:bodyPr>
            <a:lstStyle/>
            <a:p>
              <a:pPr algn="l"/>
              <a:r>
                <a:rPr lang="en-US" sz="1000">
                  <a:solidFill>
                    <a:schemeClr val="bg1">
                      <a:lumMod val="65000"/>
                    </a:schemeClr>
                  </a:solidFill>
                  <a:latin typeface="Arial Rounded MT Bold" panose="020F0704030504030204" pitchFamily="34" charset="0"/>
                </a:rPr>
                <a:t>Children’s Healthcare of Atlanta</a:t>
              </a:r>
              <a:endParaRPr lang="en-US" sz="100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78424" y="6400800"/>
              <a:ext cx="228600" cy="228600"/>
            </a:xfrm>
            <a:prstGeom prst="rect">
              <a:avLst/>
            </a:prstGeom>
          </p:spPr>
        </p:pic>
      </p:grpSp>
      <p:sp>
        <p:nvSpPr>
          <p:cNvPr id="10" name="Slide Number Placeholder 5"/>
          <p:cNvSpPr>
            <a:spLocks noGrp="1"/>
          </p:cNvSpPr>
          <p:nvPr>
            <p:ph type="sldNum" sz="quarter" idx="4"/>
          </p:nvPr>
        </p:nvSpPr>
        <p:spPr>
          <a:xfrm>
            <a:off x="10566400" y="6383180"/>
            <a:ext cx="1016000" cy="246221"/>
          </a:xfrm>
          <a:prstGeom prst="rect">
            <a:avLst/>
          </a:prstGeom>
        </p:spPr>
        <p:txBody>
          <a:bodyPr/>
          <a:lstStyle>
            <a:lvl1pPr algn="r">
              <a:defRPr sz="1000">
                <a:latin typeface="Arial Rounded MT Bold" panose="020F0704030504030204" pitchFamily="34" charset="0"/>
              </a:defRPr>
            </a:lvl1pPr>
          </a:lstStyle>
          <a:p>
            <a:fld id="{B6761BED-127F-4714-AE70-548270172845}" type="slidenum">
              <a:rPr lang="en-US" smtClean="0">
                <a:solidFill>
                  <a:schemeClr val="bg1">
                    <a:lumMod val="65000"/>
                  </a:schemeClr>
                </a:solidFill>
              </a:rPr>
              <a:pPr/>
              <a:t>‹#›</a:t>
            </a:fld>
            <a:endParaRPr lang="en-US">
              <a:solidFill>
                <a:schemeClr val="bg1">
                  <a:lumMod val="65000"/>
                </a:schemeClr>
              </a:solidFill>
            </a:endParaRPr>
          </a:p>
        </p:txBody>
      </p:sp>
    </p:spTree>
    <p:extLst>
      <p:ext uri="{BB962C8B-B14F-4D97-AF65-F5344CB8AC3E}">
        <p14:creationId xmlns:p14="http://schemas.microsoft.com/office/powerpoint/2010/main" val="1714018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1059-7AB6-8CF8-E2A8-2FE5B5B52E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8D593EB-4568-07D7-06F1-9D322118E7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472445-1D4E-0DDB-571D-33F895646651}"/>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5" name="Footer Placeholder 4">
            <a:extLst>
              <a:ext uri="{FF2B5EF4-FFF2-40B4-BE49-F238E27FC236}">
                <a16:creationId xmlns:a16="http://schemas.microsoft.com/office/drawing/2014/main" id="{CBDB9F12-48F2-9AEC-E626-2245A17D1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3D25D-E630-6BA2-3032-E42834F0435A}"/>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55640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9D98F-9780-6C62-C554-B81C97E2E9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7583B5-F2EB-7965-67F3-F66C918F6E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297870-24FA-179A-66F1-37B76DF195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1A2B41-2E4C-FE89-6BD8-6D8F87C52E47}"/>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6" name="Footer Placeholder 5">
            <a:extLst>
              <a:ext uri="{FF2B5EF4-FFF2-40B4-BE49-F238E27FC236}">
                <a16:creationId xmlns:a16="http://schemas.microsoft.com/office/drawing/2014/main" id="{8EE32697-124B-BE00-B759-F45961043A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D6AA00-5D64-B2EB-DB01-C1F71F1CADEB}"/>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406903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05366-09E0-8532-1665-CD08F8F3EC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2263D8-4E22-242D-FBF2-48AB9FE2C8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9457B2-E1B1-68BF-E57A-E290EDDBFA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60704B-D624-8F75-4C4D-FD4FDEDB50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EA9A55-E4D4-88DB-DC2E-61E7B7CADF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96688D-B892-D379-8942-47E35F17D4AA}"/>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8" name="Footer Placeholder 7">
            <a:extLst>
              <a:ext uri="{FF2B5EF4-FFF2-40B4-BE49-F238E27FC236}">
                <a16:creationId xmlns:a16="http://schemas.microsoft.com/office/drawing/2014/main" id="{281831FE-9A10-43B4-507C-3BE0E785C3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650A957-3631-02C6-3889-72755419EFAC}"/>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2695231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F3856-DF45-3C31-B296-9578223762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E2634E-3366-95DB-57B2-3EC9353F096B}"/>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4" name="Footer Placeholder 3">
            <a:extLst>
              <a:ext uri="{FF2B5EF4-FFF2-40B4-BE49-F238E27FC236}">
                <a16:creationId xmlns:a16="http://schemas.microsoft.com/office/drawing/2014/main" id="{9350CA02-6FAA-0E50-B53F-C0C7D86203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2A1EB1-5548-F4D1-2AAC-F2A08CA45746}"/>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3269463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FF553E-52E9-DA55-E707-0312E78DCF45}"/>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3" name="Footer Placeholder 2">
            <a:extLst>
              <a:ext uri="{FF2B5EF4-FFF2-40B4-BE49-F238E27FC236}">
                <a16:creationId xmlns:a16="http://schemas.microsoft.com/office/drawing/2014/main" id="{8926318F-3934-A6AF-EE75-58BCD5A0CD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083EC9-230F-45F8-E38E-17351137F61F}"/>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668466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88D3A-48C4-E860-5E87-EFF09B4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7542B5-BC9A-9EE5-6431-1EC6F6CEA6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F23368-1009-2650-FB78-C73C256E04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543BF4-C8B4-463C-3549-47FF3A0650F6}"/>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6" name="Footer Placeholder 5">
            <a:extLst>
              <a:ext uri="{FF2B5EF4-FFF2-40B4-BE49-F238E27FC236}">
                <a16:creationId xmlns:a16="http://schemas.microsoft.com/office/drawing/2014/main" id="{FC2E7337-47B9-8DD4-E4FB-4071B8BEA4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D88A25-8E64-2160-D03D-BA2E5702D8E4}"/>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45118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C508C-B801-356E-75EC-9699CD6D94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CDD026-B1F0-5DA1-B276-8494D1E68C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563E19-AA9A-4755-456C-87865B994F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0CC73E-8A66-52DA-DEDC-A647FE7FCB60}"/>
              </a:ext>
            </a:extLst>
          </p:cNvPr>
          <p:cNvSpPr>
            <a:spLocks noGrp="1"/>
          </p:cNvSpPr>
          <p:nvPr>
            <p:ph type="dt" sz="half" idx="10"/>
          </p:nvPr>
        </p:nvSpPr>
        <p:spPr/>
        <p:txBody>
          <a:bodyPr/>
          <a:lstStyle/>
          <a:p>
            <a:fld id="{85045782-F3D6-4858-998E-C5241596CA92}" type="datetimeFigureOut">
              <a:rPr lang="en-US" smtClean="0"/>
              <a:t>3/24/26</a:t>
            </a:fld>
            <a:endParaRPr lang="en-US"/>
          </a:p>
        </p:txBody>
      </p:sp>
      <p:sp>
        <p:nvSpPr>
          <p:cNvPr id="6" name="Footer Placeholder 5">
            <a:extLst>
              <a:ext uri="{FF2B5EF4-FFF2-40B4-BE49-F238E27FC236}">
                <a16:creationId xmlns:a16="http://schemas.microsoft.com/office/drawing/2014/main" id="{3B52895D-2170-14AF-DF3A-3DC007BBE6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B4B85-B0B5-AB02-EA20-636CB03ADA56}"/>
              </a:ext>
            </a:extLst>
          </p:cNvPr>
          <p:cNvSpPr>
            <a:spLocks noGrp="1"/>
          </p:cNvSpPr>
          <p:nvPr>
            <p:ph type="sldNum" sz="quarter" idx="12"/>
          </p:nvPr>
        </p:nvSpPr>
        <p:spPr/>
        <p:txBody>
          <a:bodyPr/>
          <a:lstStyle/>
          <a:p>
            <a:fld id="{2DA42CF7-BB6A-413E-827A-FE3E87C03CA2}" type="slidenum">
              <a:rPr lang="en-US" smtClean="0"/>
              <a:t>‹#›</a:t>
            </a:fld>
            <a:endParaRPr lang="en-US"/>
          </a:p>
        </p:txBody>
      </p:sp>
    </p:spTree>
    <p:extLst>
      <p:ext uri="{BB962C8B-B14F-4D97-AF65-F5344CB8AC3E}">
        <p14:creationId xmlns:p14="http://schemas.microsoft.com/office/powerpoint/2010/main" val="2941768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C94802-B251-8B85-8E44-08618306F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AEDF61-6637-F529-53DB-3A33FFD00D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EE0A3B-0C17-7A1D-B768-C56F74D42D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045782-F3D6-4858-998E-C5241596CA92}" type="datetimeFigureOut">
              <a:rPr lang="en-US" smtClean="0"/>
              <a:t>3/24/26</a:t>
            </a:fld>
            <a:endParaRPr lang="en-US"/>
          </a:p>
        </p:txBody>
      </p:sp>
      <p:sp>
        <p:nvSpPr>
          <p:cNvPr id="5" name="Footer Placeholder 4">
            <a:extLst>
              <a:ext uri="{FF2B5EF4-FFF2-40B4-BE49-F238E27FC236}">
                <a16:creationId xmlns:a16="http://schemas.microsoft.com/office/drawing/2014/main" id="{B8FE394A-4E44-BB3E-B085-4990E4025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7A1CF4-20D0-D795-260F-656D6BDBE3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A42CF7-BB6A-413E-827A-FE3E87C03CA2}" type="slidenum">
              <a:rPr lang="en-US" smtClean="0"/>
              <a:t>‹#›</a:t>
            </a:fld>
            <a:endParaRPr lang="en-US"/>
          </a:p>
        </p:txBody>
      </p:sp>
    </p:spTree>
    <p:extLst>
      <p:ext uri="{BB962C8B-B14F-4D97-AF65-F5344CB8AC3E}">
        <p14:creationId xmlns:p14="http://schemas.microsoft.com/office/powerpoint/2010/main" val="930633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52400"/>
            <a:ext cx="109728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295401"/>
            <a:ext cx="10972800" cy="4830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769600" y="6356351"/>
            <a:ext cx="812800" cy="365125"/>
          </a:xfrm>
          <a:prstGeom prst="rect">
            <a:avLst/>
          </a:prstGeom>
        </p:spPr>
        <p:txBody>
          <a:bodyPr vert="horz" lIns="91440" tIns="45720" rIns="91440" bIns="45720" rtlCol="0" anchor="ctr"/>
          <a:lstStyle>
            <a:lvl1pPr algn="r" fontAlgn="auto">
              <a:spcBef>
                <a:spcPts val="0"/>
              </a:spcBef>
              <a:spcAft>
                <a:spcPts val="0"/>
              </a:spcAft>
              <a:defRPr sz="1000" b="0">
                <a:solidFill>
                  <a:schemeClr val="bg1">
                    <a:lumMod val="50000"/>
                  </a:schemeClr>
                </a:solidFill>
                <a:latin typeface="Calibri" pitchFamily="34" charset="0"/>
              </a:defRPr>
            </a:lvl1pPr>
          </a:lstStyle>
          <a:p>
            <a:pPr>
              <a:defRPr/>
            </a:pPr>
            <a:fld id="{D423F924-74D2-45C3-9581-52674854CC09}" type="slidenum">
              <a:rPr lang="en-US" smtClean="0"/>
              <a:pPr>
                <a:defRPr/>
              </a:pPr>
              <a:t>‹#›</a:t>
            </a:fld>
            <a:endParaRPr lang="en-US"/>
          </a:p>
        </p:txBody>
      </p:sp>
    </p:spTree>
    <p:extLst>
      <p:ext uri="{BB962C8B-B14F-4D97-AF65-F5344CB8AC3E}">
        <p14:creationId xmlns:p14="http://schemas.microsoft.com/office/powerpoint/2010/main" val="253979178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rtl="0" eaLnBrk="0" fontAlgn="base" hangingPunct="0">
        <a:spcBef>
          <a:spcPct val="0"/>
        </a:spcBef>
        <a:spcAft>
          <a:spcPct val="0"/>
        </a:spcAft>
        <a:defRPr sz="3600" kern="1200">
          <a:solidFill>
            <a:srgbClr val="009D57"/>
          </a:solidFill>
          <a:latin typeface="Arial Rounded MT Bold" pitchFamily="34" charset="0"/>
          <a:ea typeface="+mj-ea"/>
          <a:cs typeface="+mj-cs"/>
        </a:defRPr>
      </a:lvl1pPr>
      <a:lvl2pPr algn="l" rtl="0" eaLnBrk="0" fontAlgn="base" hangingPunct="0">
        <a:spcBef>
          <a:spcPct val="0"/>
        </a:spcBef>
        <a:spcAft>
          <a:spcPct val="0"/>
        </a:spcAft>
        <a:defRPr sz="3600">
          <a:solidFill>
            <a:srgbClr val="009D57"/>
          </a:solidFill>
          <a:latin typeface="Archer Semibold" pitchFamily="50" charset="0"/>
        </a:defRPr>
      </a:lvl2pPr>
      <a:lvl3pPr algn="l" rtl="0" eaLnBrk="0" fontAlgn="base" hangingPunct="0">
        <a:spcBef>
          <a:spcPct val="0"/>
        </a:spcBef>
        <a:spcAft>
          <a:spcPct val="0"/>
        </a:spcAft>
        <a:defRPr sz="3600">
          <a:solidFill>
            <a:srgbClr val="009D57"/>
          </a:solidFill>
          <a:latin typeface="Archer Semibold" pitchFamily="50" charset="0"/>
        </a:defRPr>
      </a:lvl3pPr>
      <a:lvl4pPr algn="l" rtl="0" eaLnBrk="0" fontAlgn="base" hangingPunct="0">
        <a:spcBef>
          <a:spcPct val="0"/>
        </a:spcBef>
        <a:spcAft>
          <a:spcPct val="0"/>
        </a:spcAft>
        <a:defRPr sz="3600">
          <a:solidFill>
            <a:srgbClr val="009D57"/>
          </a:solidFill>
          <a:latin typeface="Archer Semibold" pitchFamily="50" charset="0"/>
        </a:defRPr>
      </a:lvl4pPr>
      <a:lvl5pPr algn="l" rtl="0" eaLnBrk="0" fontAlgn="base" hangingPunct="0">
        <a:spcBef>
          <a:spcPct val="0"/>
        </a:spcBef>
        <a:spcAft>
          <a:spcPct val="0"/>
        </a:spcAft>
        <a:defRPr sz="3600">
          <a:solidFill>
            <a:srgbClr val="009D57"/>
          </a:solidFill>
          <a:latin typeface="Archer Semibold" pitchFamily="50" charset="0"/>
        </a:defRPr>
      </a:lvl5pPr>
      <a:lvl6pPr marL="457200" algn="l" rtl="0" fontAlgn="base">
        <a:spcBef>
          <a:spcPct val="0"/>
        </a:spcBef>
        <a:spcAft>
          <a:spcPct val="0"/>
        </a:spcAft>
        <a:defRPr sz="3600">
          <a:solidFill>
            <a:srgbClr val="009D57"/>
          </a:solidFill>
          <a:latin typeface="Archer Semibold" pitchFamily="50" charset="0"/>
        </a:defRPr>
      </a:lvl6pPr>
      <a:lvl7pPr marL="914400" algn="l" rtl="0" fontAlgn="base">
        <a:spcBef>
          <a:spcPct val="0"/>
        </a:spcBef>
        <a:spcAft>
          <a:spcPct val="0"/>
        </a:spcAft>
        <a:defRPr sz="3600">
          <a:solidFill>
            <a:srgbClr val="009D57"/>
          </a:solidFill>
          <a:latin typeface="Archer Semibold" pitchFamily="50" charset="0"/>
        </a:defRPr>
      </a:lvl7pPr>
      <a:lvl8pPr marL="1371600" algn="l" rtl="0" fontAlgn="base">
        <a:spcBef>
          <a:spcPct val="0"/>
        </a:spcBef>
        <a:spcAft>
          <a:spcPct val="0"/>
        </a:spcAft>
        <a:defRPr sz="3600">
          <a:solidFill>
            <a:srgbClr val="009D57"/>
          </a:solidFill>
          <a:latin typeface="Archer Semibold" pitchFamily="50" charset="0"/>
        </a:defRPr>
      </a:lvl8pPr>
      <a:lvl9pPr marL="1828800" algn="l" rtl="0" fontAlgn="base">
        <a:spcBef>
          <a:spcPct val="0"/>
        </a:spcBef>
        <a:spcAft>
          <a:spcPct val="0"/>
        </a:spcAft>
        <a:defRPr sz="3600">
          <a:solidFill>
            <a:srgbClr val="009D57"/>
          </a:solidFill>
          <a:latin typeface="Archer Semibold" pitchFamily="50"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bg1">
              <a:lumMod val="65000"/>
            </a:schemeClr>
          </a:solidFill>
          <a:latin typeface="Calibri" pitchFamily="34"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bg1">
              <a:lumMod val="65000"/>
            </a:schemeClr>
          </a:solidFill>
          <a:latin typeface="Calibri" pitchFamily="34"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bg1">
              <a:lumMod val="65000"/>
            </a:schemeClr>
          </a:solidFill>
          <a:latin typeface="Calibri" pitchFamily="34"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chemeClr val="bg1">
              <a:lumMod val="65000"/>
            </a:schemeClr>
          </a:solidFill>
          <a:latin typeface="Calibri" pitchFamily="34"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chemeClr val="bg1">
              <a:lumMod val="65000"/>
            </a:schemeClr>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nursing.ceconnection.com/ovidfiles/00129191-200801000-00008.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2CB_266C7A2E.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hyperlink" Target="https://emottawablog.com/2018/07/update-from-the-k-hole-ketamine-in-the-e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21.xml"/></Relationships>
</file>

<file path=ppt/slides/_rels/slide6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4.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6.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7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60.png"/><Relationship Id="rId2" Type="http://schemas.openxmlformats.org/officeDocument/2006/relationships/notesSlide" Target="../notesSlides/notesSlide57.xml"/><Relationship Id="rId1" Type="http://schemas.openxmlformats.org/officeDocument/2006/relationships/slideLayout" Target="../slideLayouts/slideLayout16.xml"/><Relationship Id="rId6" Type="http://schemas.openxmlformats.org/officeDocument/2006/relationships/customXml" Target="../ink/ink2.xml"/><Relationship Id="rId5" Type="http://schemas.openxmlformats.org/officeDocument/2006/relationships/image" Target="../media/image59.png"/><Relationship Id="rId4" Type="http://schemas.openxmlformats.org/officeDocument/2006/relationships/customXml" Target="../ink/ink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1.xml"/><Relationship Id="rId1" Type="http://schemas.openxmlformats.org/officeDocument/2006/relationships/slideLayout" Target="../slideLayouts/slideLayout1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3" Type="http://schemas.openxmlformats.org/officeDocument/2006/relationships/hyperlink" Target="mailto:Jonathan.Ebelhar@choa.org" TargetMode="External"/><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hyperlink" Target="mailto:Katharine.Brock@choa.org" TargetMode="Externa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F039A-FBBD-7A2A-C05C-37EB6B2ECBF5}"/>
              </a:ext>
            </a:extLst>
          </p:cNvPr>
          <p:cNvSpPr>
            <a:spLocks noGrp="1"/>
          </p:cNvSpPr>
          <p:nvPr>
            <p:ph type="ctrTitle"/>
          </p:nvPr>
        </p:nvSpPr>
        <p:spPr/>
        <p:txBody>
          <a:bodyPr/>
          <a:lstStyle/>
          <a:p>
            <a:r>
              <a:rPr lang="en-US"/>
              <a:t>Introduction to Outpatient Pediatric Palliative Care</a:t>
            </a:r>
          </a:p>
        </p:txBody>
      </p:sp>
      <p:sp>
        <p:nvSpPr>
          <p:cNvPr id="3" name="Subtitle 2">
            <a:extLst>
              <a:ext uri="{FF2B5EF4-FFF2-40B4-BE49-F238E27FC236}">
                <a16:creationId xmlns:a16="http://schemas.microsoft.com/office/drawing/2014/main" id="{009F071D-7DED-ED3E-66DD-074E49E69D0E}"/>
              </a:ext>
            </a:extLst>
          </p:cNvPr>
          <p:cNvSpPr>
            <a:spLocks noGrp="1"/>
          </p:cNvSpPr>
          <p:nvPr>
            <p:ph type="subTitle" idx="1"/>
          </p:nvPr>
        </p:nvSpPr>
        <p:spPr/>
        <p:txBody>
          <a:bodyPr/>
          <a:lstStyle/>
          <a:p>
            <a:r>
              <a:rPr lang="en-US">
                <a:solidFill>
                  <a:schemeClr val="tx1"/>
                </a:solidFill>
              </a:rPr>
              <a:t>Jonathan Ebelhar, MD, MSc</a:t>
            </a:r>
          </a:p>
          <a:p>
            <a:r>
              <a:rPr lang="en-US">
                <a:solidFill>
                  <a:schemeClr val="tx1"/>
                </a:solidFill>
              </a:rPr>
              <a:t>Katharine Brock, MD, MS</a:t>
            </a:r>
          </a:p>
        </p:txBody>
      </p:sp>
    </p:spTree>
    <p:extLst>
      <p:ext uri="{BB962C8B-B14F-4D97-AF65-F5344CB8AC3E}">
        <p14:creationId xmlns:p14="http://schemas.microsoft.com/office/powerpoint/2010/main" val="4227768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Arc 23">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DECC3C-93AA-AA20-437D-0302582FE557}"/>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5600" kern="1200" dirty="0">
                <a:solidFill>
                  <a:schemeClr val="tx1"/>
                </a:solidFill>
                <a:latin typeface="+mj-lt"/>
                <a:ea typeface="+mj-ea"/>
                <a:cs typeface="+mj-cs"/>
              </a:rPr>
              <a:t>Who are some additional members of the outpatient palliative IDT?</a:t>
            </a:r>
          </a:p>
        </p:txBody>
      </p:sp>
      <p:sp>
        <p:nvSpPr>
          <p:cNvPr id="3" name="Text Placeholder 2">
            <a:extLst>
              <a:ext uri="{FF2B5EF4-FFF2-40B4-BE49-F238E27FC236}">
                <a16:creationId xmlns:a16="http://schemas.microsoft.com/office/drawing/2014/main" id="{D90551D1-EB0A-13AF-DE13-E780ADF62A42}"/>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endParaRPr lang="en-US" sz="2400" kern="1200">
              <a:solidFill>
                <a:schemeClr val="tx1"/>
              </a:solidFill>
              <a:latin typeface="+mn-lt"/>
              <a:ea typeface="+mn-ea"/>
              <a:cs typeface="+mn-cs"/>
            </a:endParaRPr>
          </a:p>
        </p:txBody>
      </p:sp>
    </p:spTree>
    <p:extLst>
      <p:ext uri="{BB962C8B-B14F-4D97-AF65-F5344CB8AC3E}">
        <p14:creationId xmlns:p14="http://schemas.microsoft.com/office/powerpoint/2010/main" val="309507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B228FC8-C69E-CAA1-8F26-3ED2C9307396}"/>
              </a:ext>
            </a:extLst>
          </p:cNvPr>
          <p:cNvPicPr>
            <a:picLocks noGrp="1" noChangeAspect="1"/>
          </p:cNvPicPr>
          <p:nvPr>
            <p:ph idx="1"/>
          </p:nvPr>
        </p:nvPicPr>
        <p:blipFill>
          <a:blip r:embed="rId3"/>
          <a:srcRect l="398" t="590" r="557" b="673"/>
          <a:stretch>
            <a:fillRect/>
          </a:stretch>
        </p:blipFill>
        <p:spPr>
          <a:xfrm>
            <a:off x="1494427" y="168975"/>
            <a:ext cx="9203143" cy="6520049"/>
          </a:xfrm>
          <a:prstGeom prst="rect">
            <a:avLst/>
          </a:prstGeom>
        </p:spPr>
      </p:pic>
      <p:sp>
        <p:nvSpPr>
          <p:cNvPr id="2" name="TextBox 1">
            <a:extLst>
              <a:ext uri="{FF2B5EF4-FFF2-40B4-BE49-F238E27FC236}">
                <a16:creationId xmlns:a16="http://schemas.microsoft.com/office/drawing/2014/main" id="{9A15CDB4-52B0-69C0-0E86-9D5BD81EC898}"/>
              </a:ext>
            </a:extLst>
          </p:cNvPr>
          <p:cNvSpPr txBox="1"/>
          <p:nvPr/>
        </p:nvSpPr>
        <p:spPr>
          <a:xfrm>
            <a:off x="6095999" y="6550524"/>
            <a:ext cx="6304290" cy="276999"/>
          </a:xfrm>
          <a:prstGeom prst="rect">
            <a:avLst/>
          </a:prstGeom>
          <a:noFill/>
        </p:spPr>
        <p:txBody>
          <a:bodyPr wrap="none" rtlCol="0">
            <a:spAutoFit/>
          </a:bodyPr>
          <a:lstStyle/>
          <a:p>
            <a:r>
              <a:rPr lang="en-US" sz="1200" dirty="0"/>
              <a:t>Figure by Brock et al., retrieved from: </a:t>
            </a:r>
            <a:r>
              <a:rPr lang="en-US" sz="1200" dirty="0" err="1"/>
              <a:t>doi</a:t>
            </a:r>
            <a:r>
              <a:rPr lang="en-US" sz="1200" dirty="0"/>
              <a:t>: 10.1089/jpm.2020.0197 on February 24</a:t>
            </a:r>
            <a:r>
              <a:rPr lang="en-US" sz="1200" baseline="30000" dirty="0"/>
              <a:t>th</a:t>
            </a:r>
            <a:r>
              <a:rPr lang="en-US" sz="1200" dirty="0"/>
              <a:t>, 2026.</a:t>
            </a:r>
            <a:r>
              <a:rPr lang="en-US" sz="1200" i="1" baseline="30000" dirty="0"/>
              <a:t>3</a:t>
            </a:r>
            <a:endParaRPr lang="en-US" sz="1200" dirty="0"/>
          </a:p>
        </p:txBody>
      </p:sp>
    </p:spTree>
    <p:extLst>
      <p:ext uri="{BB962C8B-B14F-4D97-AF65-F5344CB8AC3E}">
        <p14:creationId xmlns:p14="http://schemas.microsoft.com/office/powerpoint/2010/main" val="1348892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383ED-4E5B-7281-D857-38A76A431203}"/>
              </a:ext>
            </a:extLst>
          </p:cNvPr>
          <p:cNvSpPr>
            <a:spLocks noGrp="1"/>
          </p:cNvSpPr>
          <p:nvPr>
            <p:ph type="title"/>
          </p:nvPr>
        </p:nvSpPr>
        <p:spPr/>
        <p:txBody>
          <a:bodyPr>
            <a:normAutofit/>
          </a:bodyPr>
          <a:lstStyle/>
          <a:p>
            <a:r>
              <a:rPr lang="en-US" sz="3600"/>
              <a:t>Liaison between hospital and home</a:t>
            </a:r>
          </a:p>
        </p:txBody>
      </p:sp>
      <p:sp>
        <p:nvSpPr>
          <p:cNvPr id="3" name="Content Placeholder 2">
            <a:extLst>
              <a:ext uri="{FF2B5EF4-FFF2-40B4-BE49-F238E27FC236}">
                <a16:creationId xmlns:a16="http://schemas.microsoft.com/office/drawing/2014/main" id="{36E54B70-1EE5-E04F-5219-3E81CFB2E083}"/>
              </a:ext>
            </a:extLst>
          </p:cNvPr>
          <p:cNvSpPr>
            <a:spLocks noGrp="1"/>
          </p:cNvSpPr>
          <p:nvPr>
            <p:ph idx="1"/>
          </p:nvPr>
        </p:nvSpPr>
        <p:spPr/>
        <p:txBody>
          <a:bodyPr vert="horz" lIns="91440" tIns="45720" rIns="91440" bIns="45720" rtlCol="0" anchor="t">
            <a:normAutofit/>
          </a:bodyPr>
          <a:lstStyle/>
          <a:p>
            <a:r>
              <a:rPr lang="en-US" sz="3200" dirty="0"/>
              <a:t>May serve as the physician of record for patients enrolled on hospice</a:t>
            </a:r>
          </a:p>
          <a:p>
            <a:pPr lvl="1"/>
            <a:r>
              <a:rPr lang="en-US" sz="3200" dirty="0"/>
              <a:t>Hospice agencies have less experience treating children with serious illness or at EOL</a:t>
            </a:r>
          </a:p>
          <a:p>
            <a:r>
              <a:rPr lang="en-US" sz="3200" dirty="0"/>
              <a:t>Concurrent care hospice</a:t>
            </a:r>
          </a:p>
          <a:p>
            <a:r>
              <a:rPr lang="en-US" sz="3200" dirty="0"/>
              <a:t>Examples:</a:t>
            </a:r>
          </a:p>
          <a:p>
            <a:pPr lvl="1"/>
            <a:r>
              <a:rPr lang="en-US" sz="3200" dirty="0"/>
              <a:t>Hands of Hope</a:t>
            </a:r>
          </a:p>
          <a:p>
            <a:pPr lvl="1"/>
            <a:r>
              <a:rPr lang="en-US" sz="3200" dirty="0"/>
              <a:t>Pediatric Hospice and palliative care of Georgia</a:t>
            </a:r>
          </a:p>
          <a:p>
            <a:endParaRPr lang="en-US" dirty="0"/>
          </a:p>
        </p:txBody>
      </p:sp>
    </p:spTree>
    <p:extLst>
      <p:ext uri="{BB962C8B-B14F-4D97-AF65-F5344CB8AC3E}">
        <p14:creationId xmlns:p14="http://schemas.microsoft.com/office/powerpoint/2010/main" val="698626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A1739C-5612-90BD-7CF1-707FDA7B3FA0}"/>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000"/>
              <a:t>Symptom Management</a:t>
            </a:r>
          </a:p>
        </p:txBody>
      </p:sp>
      <p:sp>
        <p:nvSpPr>
          <p:cNvPr id="18"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145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600C58-CA19-5F1E-924D-8F65EE6CF908}"/>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B6AF32C-06A0-B9E8-89F1-13A56AD80A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CB2762-78E3-1F7B-DA4A-8A6232AA5D85}"/>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000" dirty="0"/>
              <a:t>Pain</a:t>
            </a:r>
          </a:p>
        </p:txBody>
      </p:sp>
      <p:sp>
        <p:nvSpPr>
          <p:cNvPr id="18" name="sketchy line">
            <a:extLst>
              <a:ext uri="{FF2B5EF4-FFF2-40B4-BE49-F238E27FC236}">
                <a16:creationId xmlns:a16="http://schemas.microsoft.com/office/drawing/2014/main" id="{03BF8DFF-4521-0A8A-F2B3-60CA9B9A3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1620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0F330-98A6-B0EF-FC37-30F5B5B8C0E8}"/>
              </a:ext>
            </a:extLst>
          </p:cNvPr>
          <p:cNvSpPr>
            <a:spLocks noGrp="1"/>
          </p:cNvSpPr>
          <p:nvPr>
            <p:ph type="title"/>
          </p:nvPr>
        </p:nvSpPr>
        <p:spPr/>
        <p:txBody>
          <a:bodyPr>
            <a:normAutofit/>
          </a:bodyPr>
          <a:lstStyle/>
          <a:p>
            <a:pPr algn="ctr"/>
            <a:r>
              <a:rPr lang="en-US" sz="4000"/>
              <a:t>Managing pain in pediatrics requires a </a:t>
            </a:r>
            <a:br>
              <a:rPr lang="en-US" sz="4000"/>
            </a:br>
            <a:r>
              <a:rPr lang="en-US" sz="4000"/>
              <a:t>total pain approach</a:t>
            </a:r>
          </a:p>
        </p:txBody>
      </p:sp>
      <p:pic>
        <p:nvPicPr>
          <p:cNvPr id="6" name="Content Placeholder 4" descr="Total pain experience: An interactive model (Mehta &amp; Chan, 2008) Mehta,...  | Download Scientific Diagram">
            <a:extLst>
              <a:ext uri="{FF2B5EF4-FFF2-40B4-BE49-F238E27FC236}">
                <a16:creationId xmlns:a16="http://schemas.microsoft.com/office/drawing/2014/main" id="{60F21013-E932-4F6C-F0E9-3FF1B87361F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82509" y="1690688"/>
            <a:ext cx="5226981" cy="4789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63F3C1D-6CD2-50CC-A2F1-060CE6B92C69}"/>
              </a:ext>
            </a:extLst>
          </p:cNvPr>
          <p:cNvSpPr txBox="1"/>
          <p:nvPr/>
        </p:nvSpPr>
        <p:spPr>
          <a:xfrm>
            <a:off x="8958648" y="6304002"/>
            <a:ext cx="3122941" cy="553998"/>
          </a:xfrm>
          <a:prstGeom prst="rect">
            <a:avLst/>
          </a:prstGeom>
          <a:noFill/>
        </p:spPr>
        <p:txBody>
          <a:bodyPr wrap="square" rtlCol="0">
            <a:spAutoFit/>
          </a:bodyPr>
          <a:lstStyle/>
          <a:p>
            <a:r>
              <a:rPr lang="en-US" sz="1000" dirty="0"/>
              <a:t>Figure by Mehta and Chan</a:t>
            </a:r>
            <a:r>
              <a:rPr lang="en-US" sz="1000" i="1" dirty="0"/>
              <a:t>, retrieved from </a:t>
            </a:r>
            <a:r>
              <a:rPr lang="en-US" sz="1000" i="1" dirty="0">
                <a:hlinkClick r:id="rId4"/>
              </a:rPr>
              <a:t>https://nursing.ceconnection.com/ovidfiles/00129191-200801000-00008.pdf</a:t>
            </a:r>
            <a:r>
              <a:rPr lang="en-US" sz="1000" i="1" dirty="0"/>
              <a:t> on March 14, 2026</a:t>
            </a:r>
            <a:r>
              <a:rPr lang="en-US" sz="1000" dirty="0"/>
              <a:t>.</a:t>
            </a:r>
            <a:r>
              <a:rPr lang="en-US" sz="1000" baseline="30000" dirty="0"/>
              <a:t>4</a:t>
            </a:r>
            <a:r>
              <a:rPr lang="en-US" sz="1000" dirty="0"/>
              <a:t> </a:t>
            </a:r>
          </a:p>
        </p:txBody>
      </p:sp>
    </p:spTree>
    <p:extLst>
      <p:ext uri="{BB962C8B-B14F-4D97-AF65-F5344CB8AC3E}">
        <p14:creationId xmlns:p14="http://schemas.microsoft.com/office/powerpoint/2010/main" val="4056543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35F12-1D16-00DC-997B-21C206F23DF3}"/>
              </a:ext>
            </a:extLst>
          </p:cNvPr>
          <p:cNvSpPr>
            <a:spLocks noGrp="1"/>
          </p:cNvSpPr>
          <p:nvPr>
            <p:ph type="title"/>
          </p:nvPr>
        </p:nvSpPr>
        <p:spPr/>
        <p:txBody>
          <a:bodyPr>
            <a:normAutofit/>
          </a:bodyPr>
          <a:lstStyle/>
          <a:p>
            <a:r>
              <a:rPr lang="en-US" sz="3600"/>
              <a:t>Pain Physiology</a:t>
            </a:r>
          </a:p>
        </p:txBody>
      </p:sp>
      <p:sp>
        <p:nvSpPr>
          <p:cNvPr id="3" name="Content Placeholder 2">
            <a:extLst>
              <a:ext uri="{FF2B5EF4-FFF2-40B4-BE49-F238E27FC236}">
                <a16:creationId xmlns:a16="http://schemas.microsoft.com/office/drawing/2014/main" id="{5556BC31-460C-0881-38C3-AE6836CD4F1E}"/>
              </a:ext>
            </a:extLst>
          </p:cNvPr>
          <p:cNvSpPr>
            <a:spLocks noGrp="1"/>
          </p:cNvSpPr>
          <p:nvPr>
            <p:ph idx="1"/>
          </p:nvPr>
        </p:nvSpPr>
        <p:spPr/>
        <p:txBody>
          <a:bodyPr>
            <a:normAutofit/>
          </a:bodyPr>
          <a:lstStyle/>
          <a:p>
            <a:pPr>
              <a:spcBef>
                <a:spcPts val="0"/>
              </a:spcBef>
              <a:spcAft>
                <a:spcPts val="600"/>
              </a:spcAft>
            </a:pPr>
            <a:r>
              <a:rPr lang="en-US" sz="2200" b="1" dirty="0">
                <a:ea typeface="ＭＳ Ｐゴシック" pitchFamily="34" charset="-128"/>
              </a:rPr>
              <a:t>Nociceptive</a:t>
            </a:r>
            <a:endParaRPr lang="en-US" sz="2200" dirty="0">
              <a:ea typeface="ＭＳ Ｐゴシック" pitchFamily="34" charset="-128"/>
            </a:endParaRPr>
          </a:p>
          <a:p>
            <a:pPr lvl="1">
              <a:spcBef>
                <a:spcPts val="0"/>
              </a:spcBef>
              <a:spcAft>
                <a:spcPts val="600"/>
              </a:spcAft>
            </a:pPr>
            <a:r>
              <a:rPr lang="en-US" sz="2200" dirty="0">
                <a:ea typeface="ＭＳ Ｐゴシック" pitchFamily="34" charset="-128"/>
              </a:rPr>
              <a:t>Originates from mechanical, chemical, or thermal damage to body tissue</a:t>
            </a:r>
            <a:br>
              <a:rPr lang="en-US" sz="2200" dirty="0">
                <a:ea typeface="ＭＳ Ｐゴシック" pitchFamily="34" charset="-128"/>
              </a:rPr>
            </a:br>
            <a:endParaRPr lang="en-US" sz="2200" dirty="0">
              <a:ea typeface="ＭＳ Ｐゴシック" pitchFamily="34" charset="-128"/>
            </a:endParaRPr>
          </a:p>
          <a:p>
            <a:pPr>
              <a:spcBef>
                <a:spcPts val="0"/>
              </a:spcBef>
              <a:spcAft>
                <a:spcPts val="600"/>
              </a:spcAft>
            </a:pPr>
            <a:r>
              <a:rPr lang="en-US" sz="2200" b="1" dirty="0">
                <a:ea typeface="ＭＳ Ｐゴシック" pitchFamily="34" charset="-128"/>
              </a:rPr>
              <a:t>Neuropathic</a:t>
            </a:r>
            <a:endParaRPr lang="en-US" sz="2200" dirty="0">
              <a:ea typeface="ＭＳ Ｐゴシック" pitchFamily="34" charset="-128"/>
            </a:endParaRPr>
          </a:p>
          <a:p>
            <a:pPr lvl="1">
              <a:spcBef>
                <a:spcPts val="0"/>
              </a:spcBef>
              <a:spcAft>
                <a:spcPts val="600"/>
              </a:spcAft>
            </a:pPr>
            <a:r>
              <a:rPr lang="en-US" sz="2200" dirty="0">
                <a:ea typeface="ＭＳ Ｐゴシック" pitchFamily="34" charset="-128"/>
              </a:rPr>
              <a:t>Results from abnormal nerve function </a:t>
            </a:r>
          </a:p>
          <a:p>
            <a:pPr lvl="2">
              <a:spcBef>
                <a:spcPts val="0"/>
              </a:spcBef>
              <a:spcAft>
                <a:spcPts val="600"/>
              </a:spcAft>
            </a:pPr>
            <a:r>
              <a:rPr lang="en-US" sz="2200" dirty="0">
                <a:ea typeface="ＭＳ Ｐゴシック" pitchFamily="34" charset="-128"/>
              </a:rPr>
              <a:t>Due to nerve damage by drugs, impingement by tumors, or physical damage to the nerve itself </a:t>
            </a:r>
            <a:br>
              <a:rPr lang="en-US" sz="2200" dirty="0">
                <a:ea typeface="ＭＳ Ｐゴシック" pitchFamily="34" charset="-128"/>
              </a:rPr>
            </a:br>
            <a:endParaRPr lang="en-US" sz="2200" dirty="0">
              <a:ea typeface="ＭＳ Ｐゴシック" pitchFamily="34" charset="-128"/>
            </a:endParaRPr>
          </a:p>
          <a:p>
            <a:pPr>
              <a:spcBef>
                <a:spcPts val="0"/>
              </a:spcBef>
              <a:spcAft>
                <a:spcPts val="600"/>
              </a:spcAft>
            </a:pPr>
            <a:r>
              <a:rPr lang="en-US" sz="2200" dirty="0"/>
              <a:t>Nociceptive pain </a:t>
            </a:r>
            <a:r>
              <a:rPr lang="en-US" sz="2200" i="1" dirty="0"/>
              <a:t>usually</a:t>
            </a:r>
            <a:r>
              <a:rPr lang="en-US" sz="2200" dirty="0"/>
              <a:t> responds to conventional analgesics whereas neuropathic pain may not</a:t>
            </a:r>
            <a:endParaRPr lang="en-US" sz="2200" dirty="0">
              <a:ea typeface="ＭＳ Ｐゴシック" pitchFamily="34" charset="-128"/>
            </a:endParaRPr>
          </a:p>
        </p:txBody>
      </p:sp>
    </p:spTree>
    <p:extLst>
      <p:ext uri="{BB962C8B-B14F-4D97-AF65-F5344CB8AC3E}">
        <p14:creationId xmlns:p14="http://schemas.microsoft.com/office/powerpoint/2010/main" val="1413469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FB38-DC48-6EE8-D7E6-269F468F8B61}"/>
              </a:ext>
            </a:extLst>
          </p:cNvPr>
          <p:cNvSpPr>
            <a:spLocks noGrp="1"/>
          </p:cNvSpPr>
          <p:nvPr>
            <p:ph type="title"/>
          </p:nvPr>
        </p:nvSpPr>
        <p:spPr/>
        <p:txBody>
          <a:bodyPr>
            <a:normAutofit/>
          </a:bodyPr>
          <a:lstStyle/>
          <a:p>
            <a:r>
              <a:rPr lang="en-US" sz="3600"/>
              <a:t>Nociceptive Pain</a:t>
            </a:r>
          </a:p>
        </p:txBody>
      </p:sp>
      <p:sp>
        <p:nvSpPr>
          <p:cNvPr id="3" name="Content Placeholder 2">
            <a:extLst>
              <a:ext uri="{FF2B5EF4-FFF2-40B4-BE49-F238E27FC236}">
                <a16:creationId xmlns:a16="http://schemas.microsoft.com/office/drawing/2014/main" id="{2181B0A2-159D-3DA9-8B69-B634813341F9}"/>
              </a:ext>
            </a:extLst>
          </p:cNvPr>
          <p:cNvSpPr>
            <a:spLocks noGrp="1"/>
          </p:cNvSpPr>
          <p:nvPr>
            <p:ph idx="1"/>
          </p:nvPr>
        </p:nvSpPr>
        <p:spPr>
          <a:xfrm>
            <a:off x="609600" y="1295400"/>
            <a:ext cx="5383427" cy="4953000"/>
          </a:xfrm>
        </p:spPr>
        <p:txBody>
          <a:bodyPr/>
          <a:lstStyle/>
          <a:p>
            <a:r>
              <a:rPr lang="en-US" u="sng" dirty="0"/>
              <a:t>Somatic pain</a:t>
            </a:r>
            <a:endParaRPr lang="en-US" dirty="0"/>
          </a:p>
          <a:p>
            <a:pPr lvl="1"/>
            <a:r>
              <a:rPr lang="en-US" dirty="0"/>
              <a:t>caused by injury to the skin, other soft tissues, bones, or joints</a:t>
            </a:r>
          </a:p>
          <a:p>
            <a:pPr lvl="1"/>
            <a:r>
              <a:rPr lang="en-US" dirty="0"/>
              <a:t>Superficial or deep</a:t>
            </a:r>
          </a:p>
          <a:p>
            <a:pPr lvl="1"/>
            <a:r>
              <a:rPr lang="en-US" dirty="0"/>
              <a:t>Aching, stabbing, throbbing, squeezing, sharp</a:t>
            </a:r>
          </a:p>
        </p:txBody>
      </p:sp>
      <p:sp>
        <p:nvSpPr>
          <p:cNvPr id="4" name="Content Placeholder 3">
            <a:extLst>
              <a:ext uri="{FF2B5EF4-FFF2-40B4-BE49-F238E27FC236}">
                <a16:creationId xmlns:a16="http://schemas.microsoft.com/office/drawing/2014/main" id="{25D1F34D-762B-1782-688D-E49DE8EEDDAE}"/>
              </a:ext>
            </a:extLst>
          </p:cNvPr>
          <p:cNvSpPr>
            <a:spLocks noGrp="1"/>
          </p:cNvSpPr>
          <p:nvPr>
            <p:ph sz="half" idx="4294967295"/>
          </p:nvPr>
        </p:nvSpPr>
        <p:spPr>
          <a:xfrm>
            <a:off x="6862119" y="1295400"/>
            <a:ext cx="5181600" cy="2674938"/>
          </a:xfrm>
        </p:spPr>
        <p:txBody>
          <a:bodyPr/>
          <a:lstStyle/>
          <a:p>
            <a:r>
              <a:rPr lang="en-US" u="sng" dirty="0"/>
              <a:t>Visceral pain</a:t>
            </a:r>
            <a:endParaRPr lang="en-US" dirty="0"/>
          </a:p>
          <a:p>
            <a:pPr lvl="1"/>
            <a:r>
              <a:rPr lang="en-US" dirty="0"/>
              <a:t>presumably results from activation of nociceptors in the viscera </a:t>
            </a:r>
          </a:p>
          <a:p>
            <a:pPr lvl="1"/>
            <a:r>
              <a:rPr lang="en-US" dirty="0"/>
              <a:t>Not well-localized</a:t>
            </a:r>
          </a:p>
          <a:p>
            <a:pPr lvl="1"/>
            <a:r>
              <a:rPr lang="en-US" dirty="0"/>
              <a:t>Cramping, gnawing, squeezing, pressure</a:t>
            </a:r>
          </a:p>
        </p:txBody>
      </p:sp>
    </p:spTree>
    <p:extLst>
      <p:ext uri="{BB962C8B-B14F-4D97-AF65-F5344CB8AC3E}">
        <p14:creationId xmlns:p14="http://schemas.microsoft.com/office/powerpoint/2010/main" val="2586323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8FACE-F9B1-FC6A-408A-7B476762B265}"/>
              </a:ext>
            </a:extLst>
          </p:cNvPr>
          <p:cNvSpPr>
            <a:spLocks noGrp="1"/>
          </p:cNvSpPr>
          <p:nvPr>
            <p:ph type="title"/>
          </p:nvPr>
        </p:nvSpPr>
        <p:spPr/>
        <p:txBody>
          <a:bodyPr anchor="b">
            <a:normAutofit/>
          </a:bodyPr>
          <a:lstStyle/>
          <a:p>
            <a:r>
              <a:rPr lang="en-US" sz="3600" dirty="0"/>
              <a:t>Pain Severity</a:t>
            </a:r>
          </a:p>
        </p:txBody>
      </p:sp>
      <p:sp>
        <p:nvSpPr>
          <p:cNvPr id="3" name="Content Placeholder 2">
            <a:extLst>
              <a:ext uri="{FF2B5EF4-FFF2-40B4-BE49-F238E27FC236}">
                <a16:creationId xmlns:a16="http://schemas.microsoft.com/office/drawing/2014/main" id="{B97FA8AB-345F-BCAF-8673-A9382CF795D4}"/>
              </a:ext>
            </a:extLst>
          </p:cNvPr>
          <p:cNvSpPr>
            <a:spLocks noGrp="1"/>
          </p:cNvSpPr>
          <p:nvPr>
            <p:ph idx="1"/>
          </p:nvPr>
        </p:nvSpPr>
        <p:spPr/>
        <p:txBody>
          <a:bodyPr anchor="t">
            <a:normAutofit/>
          </a:bodyPr>
          <a:lstStyle/>
          <a:p>
            <a:r>
              <a:rPr lang="en-US" sz="2200" b="1" dirty="0"/>
              <a:t>&lt;3 years old: FLACC scale</a:t>
            </a:r>
            <a:r>
              <a:rPr lang="en-US" sz="2200" baseline="30000" dirty="0"/>
              <a:t>5</a:t>
            </a:r>
            <a:endParaRPr lang="en-US" sz="2200" dirty="0"/>
          </a:p>
          <a:p>
            <a:pPr lvl="1"/>
            <a:r>
              <a:rPr lang="en-US" sz="2200" dirty="0"/>
              <a:t>*Also used for children with developmental disabilities</a:t>
            </a:r>
          </a:p>
          <a:p>
            <a:pPr lvl="1"/>
            <a:r>
              <a:rPr lang="en-US" sz="2200" dirty="0"/>
              <a:t>F= face, L=Legs, A= Anxiety, C=cry, C= </a:t>
            </a:r>
            <a:r>
              <a:rPr lang="en-US" sz="2200" dirty="0" err="1"/>
              <a:t>consolability</a:t>
            </a:r>
            <a:endParaRPr lang="en-US" sz="2200" dirty="0"/>
          </a:p>
          <a:p>
            <a:pPr lvl="1"/>
            <a:r>
              <a:rPr lang="en-US" sz="2200" dirty="0"/>
              <a:t>0= relaxed and comfortable </a:t>
            </a:r>
            <a:r>
              <a:rPr lang="en-US" sz="2200" dirty="0">
                <a:sym typeface="Wingdings" pitchFamily="2" charset="2"/>
              </a:rPr>
              <a:t> 7-10= severe discomfort of pain or both </a:t>
            </a:r>
            <a:br>
              <a:rPr lang="en-US" sz="2200" dirty="0"/>
            </a:br>
            <a:endParaRPr lang="en-US" sz="2200" dirty="0"/>
          </a:p>
          <a:p>
            <a:r>
              <a:rPr lang="en-US" sz="2200" b="1" dirty="0"/>
              <a:t>&gt;3 years old: Wong-Baker FACES Pain Scale</a:t>
            </a:r>
            <a:r>
              <a:rPr lang="en-US" sz="2200" baseline="30000" dirty="0"/>
              <a:t>6</a:t>
            </a:r>
            <a:r>
              <a:rPr lang="en-US" sz="2200" dirty="0"/>
              <a:t> </a:t>
            </a:r>
          </a:p>
          <a:p>
            <a:pPr lvl="1"/>
            <a:r>
              <a:rPr lang="en-US" sz="2200" dirty="0"/>
              <a:t>0= no hurt (happy face)</a:t>
            </a:r>
          </a:p>
          <a:p>
            <a:pPr lvl="1"/>
            <a:r>
              <a:rPr lang="en-US" sz="2200" dirty="0"/>
              <a:t>10= Hurts worst (tearful face)</a:t>
            </a:r>
            <a:br>
              <a:rPr lang="en-US" sz="2200" dirty="0"/>
            </a:br>
            <a:endParaRPr lang="en-US" sz="2200" dirty="0"/>
          </a:p>
          <a:p>
            <a:endParaRPr lang="en-US" sz="2200" dirty="0"/>
          </a:p>
        </p:txBody>
      </p:sp>
    </p:spTree>
    <p:extLst>
      <p:ext uri="{BB962C8B-B14F-4D97-AF65-F5344CB8AC3E}">
        <p14:creationId xmlns:p14="http://schemas.microsoft.com/office/powerpoint/2010/main" val="3782918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5ED643-D939-8A85-5413-ECF8A26F5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606C5D-4252-1C31-3FD2-9AE0F21FFF70}"/>
              </a:ext>
            </a:extLst>
          </p:cNvPr>
          <p:cNvSpPr>
            <a:spLocks noGrp="1"/>
          </p:cNvSpPr>
          <p:nvPr>
            <p:ph type="title"/>
          </p:nvPr>
        </p:nvSpPr>
        <p:spPr/>
        <p:txBody>
          <a:bodyPr anchor="b">
            <a:normAutofit/>
          </a:bodyPr>
          <a:lstStyle/>
          <a:p>
            <a:r>
              <a:rPr lang="en-US" sz="3600" dirty="0"/>
              <a:t>WHO Guidelines (2012)</a:t>
            </a:r>
            <a:r>
              <a:rPr lang="en-US" sz="3600" baseline="30000" dirty="0"/>
              <a:t>7</a:t>
            </a:r>
            <a:endParaRPr lang="en-US" sz="3600" dirty="0"/>
          </a:p>
        </p:txBody>
      </p:sp>
      <p:sp>
        <p:nvSpPr>
          <p:cNvPr id="3" name="Content Placeholder 2">
            <a:extLst>
              <a:ext uri="{FF2B5EF4-FFF2-40B4-BE49-F238E27FC236}">
                <a16:creationId xmlns:a16="http://schemas.microsoft.com/office/drawing/2014/main" id="{727EDF83-DA4C-01A2-86F7-A5FC526843DF}"/>
              </a:ext>
            </a:extLst>
          </p:cNvPr>
          <p:cNvSpPr>
            <a:spLocks noGrp="1"/>
          </p:cNvSpPr>
          <p:nvPr>
            <p:ph idx="1"/>
          </p:nvPr>
        </p:nvSpPr>
        <p:spPr/>
        <p:txBody>
          <a:bodyPr anchor="t">
            <a:normAutofit/>
          </a:bodyPr>
          <a:lstStyle/>
          <a:p>
            <a:pPr marL="496888" indent="-457200">
              <a:spcBef>
                <a:spcPts val="0"/>
              </a:spcBef>
              <a:spcAft>
                <a:spcPts val="600"/>
              </a:spcAft>
            </a:pPr>
            <a:r>
              <a:rPr lang="en-US" sz="2200" dirty="0"/>
              <a:t>Dosing at regular intervals </a:t>
            </a:r>
            <a:br>
              <a:rPr lang="en-US" sz="2200" dirty="0"/>
            </a:br>
            <a:r>
              <a:rPr lang="en-US" sz="2200" dirty="0"/>
              <a:t>(</a:t>
            </a:r>
            <a:r>
              <a:rPr lang="ja-JP" altLang="en-US" sz="2200"/>
              <a:t>“</a:t>
            </a:r>
            <a:r>
              <a:rPr lang="en-US" altLang="ja-JP" sz="2200" dirty="0"/>
              <a:t>By the Clock</a:t>
            </a:r>
            <a:r>
              <a:rPr lang="ja-JP" altLang="en-US" sz="2200"/>
              <a:t>”</a:t>
            </a:r>
            <a:r>
              <a:rPr lang="en-US" altLang="ja-JP" sz="2200" dirty="0"/>
              <a:t>) </a:t>
            </a:r>
            <a:br>
              <a:rPr lang="en-US" altLang="ja-JP" sz="2200" dirty="0"/>
            </a:br>
            <a:endParaRPr lang="en-US" altLang="ja-JP" sz="2200" dirty="0"/>
          </a:p>
          <a:p>
            <a:pPr marL="496888" indent="-457200">
              <a:spcBef>
                <a:spcPts val="0"/>
              </a:spcBef>
              <a:spcAft>
                <a:spcPts val="600"/>
              </a:spcAft>
            </a:pPr>
            <a:r>
              <a:rPr lang="en-US" sz="2200" dirty="0"/>
              <a:t>Adapting treatment to the individual child </a:t>
            </a:r>
            <a:br>
              <a:rPr lang="en-US" sz="2200" dirty="0"/>
            </a:br>
            <a:r>
              <a:rPr lang="en-US" sz="2200" dirty="0"/>
              <a:t>(</a:t>
            </a:r>
            <a:r>
              <a:rPr lang="ja-JP" altLang="en-US" sz="2200"/>
              <a:t>“</a:t>
            </a:r>
            <a:r>
              <a:rPr lang="en-US" altLang="ja-JP" sz="2200" dirty="0"/>
              <a:t>With the Child</a:t>
            </a:r>
            <a:r>
              <a:rPr lang="ja-JP" altLang="en-US" sz="2200"/>
              <a:t>”</a:t>
            </a:r>
            <a:r>
              <a:rPr lang="en-US" altLang="ja-JP" sz="2200" dirty="0"/>
              <a:t>) </a:t>
            </a:r>
            <a:br>
              <a:rPr lang="en-US" altLang="ja-JP" sz="2200" dirty="0"/>
            </a:br>
            <a:endParaRPr lang="en-US" altLang="ja-JP" sz="2200" dirty="0"/>
          </a:p>
          <a:p>
            <a:pPr marL="496888" indent="-457200">
              <a:spcBef>
                <a:spcPts val="0"/>
              </a:spcBef>
              <a:spcAft>
                <a:spcPts val="600"/>
              </a:spcAft>
            </a:pPr>
            <a:r>
              <a:rPr lang="en-US" sz="2200" dirty="0"/>
              <a:t>Using the appropriate route of administration </a:t>
            </a:r>
            <a:br>
              <a:rPr lang="en-US" sz="2200" dirty="0"/>
            </a:br>
            <a:r>
              <a:rPr lang="en-US" sz="2200" dirty="0"/>
              <a:t>(</a:t>
            </a:r>
            <a:r>
              <a:rPr lang="ja-JP" altLang="en-US" sz="2200"/>
              <a:t>“</a:t>
            </a:r>
            <a:r>
              <a:rPr lang="en-US" altLang="ja-JP" sz="2200" dirty="0"/>
              <a:t>By the appropriate route”)</a:t>
            </a:r>
            <a:br>
              <a:rPr lang="en-US" altLang="ja-JP" sz="2200" dirty="0"/>
            </a:br>
            <a:endParaRPr lang="en-US" altLang="ja-JP" sz="2200" dirty="0"/>
          </a:p>
          <a:p>
            <a:pPr marL="496888" indent="-457200">
              <a:spcBef>
                <a:spcPts val="0"/>
              </a:spcBef>
              <a:spcAft>
                <a:spcPts val="600"/>
              </a:spcAft>
            </a:pPr>
            <a:r>
              <a:rPr lang="en-US" sz="2200" dirty="0"/>
              <a:t>Using a two-step strategy </a:t>
            </a:r>
            <a:br>
              <a:rPr lang="en-US" sz="2200" dirty="0"/>
            </a:br>
            <a:r>
              <a:rPr lang="en-US" sz="2200" dirty="0"/>
              <a:t>(</a:t>
            </a:r>
            <a:r>
              <a:rPr lang="ja-JP" altLang="en-US" sz="2200"/>
              <a:t>“</a:t>
            </a:r>
            <a:r>
              <a:rPr lang="en-US" altLang="ja-JP" sz="2200" dirty="0"/>
              <a:t>By the Analgesic Ladder</a:t>
            </a:r>
            <a:r>
              <a:rPr lang="ja-JP" altLang="en-US" sz="2200"/>
              <a:t>”</a:t>
            </a:r>
            <a:r>
              <a:rPr lang="en-US" altLang="ja-JP" sz="2200" dirty="0"/>
              <a:t>) </a:t>
            </a:r>
            <a:br>
              <a:rPr lang="en-US" sz="2200" dirty="0"/>
            </a:br>
            <a:endParaRPr lang="en-US" sz="2200" dirty="0"/>
          </a:p>
          <a:p>
            <a:endParaRPr lang="en-US" sz="2200" dirty="0"/>
          </a:p>
        </p:txBody>
      </p:sp>
    </p:spTree>
    <p:extLst>
      <p:ext uri="{BB962C8B-B14F-4D97-AF65-F5344CB8AC3E}">
        <p14:creationId xmlns:p14="http://schemas.microsoft.com/office/powerpoint/2010/main" val="2156031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E4DAE-9D06-35E5-4AB7-1DA5961747D4}"/>
              </a:ext>
            </a:extLst>
          </p:cNvPr>
          <p:cNvSpPr>
            <a:spLocks noGrp="1"/>
          </p:cNvSpPr>
          <p:nvPr>
            <p:ph type="title"/>
          </p:nvPr>
        </p:nvSpPr>
        <p:spPr/>
        <p:txBody>
          <a:bodyPr/>
          <a:lstStyle/>
          <a:p>
            <a:r>
              <a:rPr lang="en-US">
                <a:latin typeface="Arial Rounded MT Bold"/>
              </a:rPr>
              <a:t>No Disclosures</a:t>
            </a:r>
            <a:endParaRPr lang="en-US"/>
          </a:p>
        </p:txBody>
      </p:sp>
      <p:sp>
        <p:nvSpPr>
          <p:cNvPr id="3" name="Text Placeholder 2">
            <a:extLst>
              <a:ext uri="{FF2B5EF4-FFF2-40B4-BE49-F238E27FC236}">
                <a16:creationId xmlns:a16="http://schemas.microsoft.com/office/drawing/2014/main" id="{2BD78B0E-789A-E8F6-357A-43DE348439F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15279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bwMode="auto">
          <a:noFill/>
          <a:ln>
            <a:miter lim="800000"/>
            <a:headEnd/>
            <a:tailEnd/>
          </a:ln>
        </p:spPr>
        <p:txBody>
          <a:bodyPr vert="horz" wrap="square" lIns="91440" tIns="45720" rIns="91440" bIns="45720" numCol="1" rtlCol="0" anchor="b" anchorCtr="0" compatLnSpc="1">
            <a:prstTxWarp prst="textNoShape">
              <a:avLst/>
            </a:prstTxWarp>
            <a:normAutofit/>
          </a:bodyPr>
          <a:lstStyle/>
          <a:p>
            <a:r>
              <a:rPr lang="en-US" sz="3600">
                <a:ea typeface="ＭＳ Ｐゴシック" pitchFamily="34" charset="-128"/>
              </a:rPr>
              <a:t>Dosing at regular intervals</a:t>
            </a:r>
          </a:p>
        </p:txBody>
      </p:sp>
      <p:sp>
        <p:nvSpPr>
          <p:cNvPr id="35842" name="Content Placeholder 2"/>
          <p:cNvSpPr>
            <a:spLocks noGrp="1"/>
          </p:cNvSpPr>
          <p:nvPr>
            <p:ph idx="1"/>
          </p:nvPr>
        </p:nvSpPr>
        <p:spPr>
          <a:xfrm>
            <a:off x="609600" y="1295400"/>
            <a:ext cx="10857470" cy="4953000"/>
          </a:xfrm>
        </p:spPr>
        <p:txBody>
          <a:bodyPr>
            <a:normAutofit/>
          </a:bodyPr>
          <a:lstStyle/>
          <a:p>
            <a:r>
              <a:rPr lang="en-US" dirty="0">
                <a:ea typeface="ＭＳ Ｐゴシック" pitchFamily="34" charset="-128"/>
                <a:cs typeface="Arial" pitchFamily="34" charset="0"/>
                <a:sym typeface="Arial" pitchFamily="34" charset="0"/>
              </a:rPr>
              <a:t>When pain is constantly present, analgesics should be administered at regular intervals </a:t>
            </a:r>
          </a:p>
          <a:p>
            <a:pPr lvl="1"/>
            <a:r>
              <a:rPr lang="ja-JP" altLang="en-US">
                <a:ea typeface="ＭＳ Ｐゴシック" pitchFamily="34" charset="-128"/>
                <a:sym typeface="Arial" pitchFamily="34" charset="0"/>
              </a:rPr>
              <a:t>“</a:t>
            </a:r>
            <a:r>
              <a:rPr lang="en-US" altLang="ja-JP" dirty="0">
                <a:ea typeface="ＭＳ Ｐゴシック" pitchFamily="34" charset="-128"/>
                <a:sym typeface="Arial" pitchFamily="34" charset="0"/>
              </a:rPr>
              <a:t>By the clock</a:t>
            </a:r>
            <a:r>
              <a:rPr lang="ja-JP" altLang="en-US">
                <a:ea typeface="ＭＳ Ｐゴシック" pitchFamily="34" charset="-128"/>
                <a:sym typeface="Arial" pitchFamily="34" charset="0"/>
              </a:rPr>
              <a:t>”</a:t>
            </a:r>
            <a:r>
              <a:rPr lang="en-US" altLang="ja-JP" dirty="0">
                <a:ea typeface="ＭＳ Ｐゴシック" pitchFamily="34" charset="-128"/>
                <a:sym typeface="Arial" pitchFamily="34" charset="0"/>
              </a:rPr>
              <a:t> and NOT </a:t>
            </a:r>
            <a:r>
              <a:rPr lang="ja-JP" altLang="en-US">
                <a:ea typeface="ＭＳ Ｐゴシック" pitchFamily="34" charset="-128"/>
                <a:sym typeface="Arial" pitchFamily="34" charset="0"/>
              </a:rPr>
              <a:t>“</a:t>
            </a:r>
            <a:r>
              <a:rPr lang="en-US" altLang="ja-JP" dirty="0">
                <a:ea typeface="ＭＳ Ｐゴシック" pitchFamily="34" charset="-128"/>
                <a:sym typeface="Arial" pitchFamily="34" charset="0"/>
              </a:rPr>
              <a:t>as needed</a:t>
            </a:r>
            <a:r>
              <a:rPr lang="ja-JP" altLang="en-US">
                <a:ea typeface="ＭＳ Ｐゴシック" pitchFamily="34" charset="-128"/>
                <a:sym typeface="Arial" pitchFamily="34" charset="0"/>
              </a:rPr>
              <a:t>”</a:t>
            </a:r>
            <a:endParaRPr lang="en-US" altLang="ja-JP" dirty="0">
              <a:ea typeface="ＭＳ Ｐゴシック" pitchFamily="34" charset="-128"/>
              <a:sym typeface="Arial" pitchFamily="34" charset="0"/>
            </a:endParaRPr>
          </a:p>
          <a:p>
            <a:pPr lvl="2"/>
            <a:r>
              <a:rPr lang="en-US" dirty="0">
                <a:ea typeface="ＭＳ Ｐゴシック" pitchFamily="34" charset="-128"/>
                <a:cs typeface="Arial" pitchFamily="34" charset="0"/>
                <a:sym typeface="Arial" pitchFamily="34" charset="0"/>
              </a:rPr>
              <a:t>PRN = Patient Receives Nothing?</a:t>
            </a:r>
            <a:endParaRPr lang="en-US" altLang="ja-JP" dirty="0">
              <a:ea typeface="ＭＳ Ｐゴシック" pitchFamily="34" charset="-128"/>
              <a:sym typeface="Arial" pitchFamily="34" charset="0"/>
            </a:endParaRPr>
          </a:p>
          <a:p>
            <a:pPr lvl="2"/>
            <a:r>
              <a:rPr lang="en-US" dirty="0">
                <a:ea typeface="ＭＳ Ｐゴシック" pitchFamily="34" charset="-128"/>
                <a:cs typeface="Arial" pitchFamily="34" charset="0"/>
                <a:sym typeface="Arial" pitchFamily="34" charset="0"/>
              </a:rPr>
              <a:t>Regular scheduling ensures steady blood level</a:t>
            </a:r>
            <a:endParaRPr lang="en-US" dirty="0">
              <a:cs typeface="Arial" pitchFamily="34" charset="0"/>
              <a:sym typeface="Arial" pitchFamily="34" charset="0"/>
            </a:endParaRPr>
          </a:p>
          <a:p>
            <a:pPr lvl="2"/>
            <a:r>
              <a:rPr lang="en-US" dirty="0">
                <a:cs typeface="Arial" pitchFamily="34" charset="0"/>
                <a:sym typeface="Arial" pitchFamily="34" charset="0"/>
              </a:rPr>
              <a:t>Continually</a:t>
            </a:r>
            <a:r>
              <a:rPr lang="en-US" dirty="0">
                <a:ea typeface="ＭＳ Ｐゴシック" pitchFamily="34" charset="-128"/>
                <a:cs typeface="Arial" pitchFamily="34" charset="0"/>
                <a:sym typeface="Arial" pitchFamily="34" charset="0"/>
              </a:rPr>
              <a:t> monitoring for side-effects</a:t>
            </a:r>
            <a:br>
              <a:rPr lang="en-US" dirty="0">
                <a:ea typeface="ＭＳ Ｐゴシック" pitchFamily="34" charset="-128"/>
                <a:cs typeface="Arial" pitchFamily="34" charset="0"/>
                <a:sym typeface="Arial" pitchFamily="34" charset="0"/>
              </a:rPr>
            </a:br>
            <a:endParaRPr lang="en-US" dirty="0">
              <a:ea typeface="ＭＳ Ｐゴシック" pitchFamily="34" charset="-128"/>
              <a:cs typeface="Arial" pitchFamily="34" charset="0"/>
              <a:sym typeface="Arial" pitchFamily="34" charset="0"/>
            </a:endParaRPr>
          </a:p>
          <a:p>
            <a:r>
              <a:rPr lang="en-US" dirty="0">
                <a:ea typeface="ＭＳ Ｐゴシック" pitchFamily="34" charset="-128"/>
                <a:cs typeface="Arial" pitchFamily="34" charset="0"/>
                <a:sym typeface="Arial" pitchFamily="34" charset="0"/>
              </a:rPr>
              <a:t>Aim: Round-the-clock analgesia (with </a:t>
            </a:r>
            <a:r>
              <a:rPr lang="en-US" u="sng" dirty="0">
                <a:ea typeface="ＭＳ Ｐゴシック" pitchFamily="34" charset="-128"/>
                <a:cs typeface="Arial" pitchFamily="34" charset="0"/>
                <a:sym typeface="Arial" pitchFamily="34" charset="0"/>
              </a:rPr>
              <a:t>additional</a:t>
            </a:r>
            <a:r>
              <a:rPr lang="en-US" dirty="0">
                <a:ea typeface="ＭＳ Ｐゴシック" pitchFamily="34" charset="-128"/>
                <a:cs typeface="Arial" pitchFamily="34" charset="0"/>
                <a:sym typeface="Arial" pitchFamily="34" charset="0"/>
              </a:rPr>
              <a:t> PRN analgesia for breakthrough pain or titrating to effect)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bwMode="auto">
          <a:noFill/>
          <a:ln>
            <a:miter lim="800000"/>
            <a:headEnd/>
            <a:tailEnd/>
          </a:ln>
        </p:spPr>
        <p:txBody>
          <a:bodyPr vert="horz" wrap="square" lIns="91440" tIns="45720" rIns="91440" bIns="45720" numCol="1" rtlCol="0" anchor="b" anchorCtr="0" compatLnSpc="1">
            <a:prstTxWarp prst="textNoShape">
              <a:avLst/>
            </a:prstTxWarp>
            <a:normAutofit/>
          </a:bodyPr>
          <a:lstStyle/>
          <a:p>
            <a:pPr marL="496888" indent="-457200"/>
            <a:r>
              <a:rPr lang="en-US" sz="3600">
                <a:ea typeface="ＭＳ Ｐゴシック" pitchFamily="34" charset="-128"/>
              </a:rPr>
              <a:t>Adapting treatment to individual child </a:t>
            </a:r>
            <a:endParaRPr lang="en-US" sz="3600">
              <a:ea typeface="ＭＳ Ｐゴシック" pitchFamily="34" charset="-128"/>
              <a:sym typeface="Arial" pitchFamily="34" charset="0"/>
            </a:endParaRPr>
          </a:p>
        </p:txBody>
      </p:sp>
      <p:sp>
        <p:nvSpPr>
          <p:cNvPr id="38914" name="Content Placeholder 2"/>
          <p:cNvSpPr>
            <a:spLocks noGrp="1"/>
          </p:cNvSpPr>
          <p:nvPr>
            <p:ph idx="1"/>
          </p:nvPr>
        </p:nvSpPr>
        <p:spPr/>
        <p:txBody>
          <a:bodyPr/>
          <a:lstStyle/>
          <a:p>
            <a:pPr>
              <a:spcBef>
                <a:spcPts val="0"/>
              </a:spcBef>
            </a:pPr>
            <a:r>
              <a:rPr lang="en-US" dirty="0">
                <a:ea typeface="ＭＳ Ｐゴシック" pitchFamily="34" charset="-128"/>
              </a:rPr>
              <a:t>Tailor treatment to the individual child</a:t>
            </a:r>
          </a:p>
          <a:p>
            <a:pPr lvl="1">
              <a:spcBef>
                <a:spcPts val="0"/>
              </a:spcBef>
            </a:pPr>
            <a:r>
              <a:rPr lang="en-US" dirty="0"/>
              <a:t>O</a:t>
            </a:r>
            <a:r>
              <a:rPr lang="en-US" dirty="0">
                <a:ea typeface="ＭＳ Ｐゴシック" pitchFamily="34" charset="-128"/>
              </a:rPr>
              <a:t>pioid analgesics should be titrated on individual basis</a:t>
            </a:r>
            <a:br>
              <a:rPr lang="en-US" dirty="0">
                <a:ea typeface="ＭＳ Ｐゴシック" pitchFamily="34" charset="-128"/>
              </a:rPr>
            </a:br>
            <a:endParaRPr lang="en-US" dirty="0">
              <a:ea typeface="ＭＳ Ｐゴシック" pitchFamily="34" charset="-128"/>
            </a:endParaRPr>
          </a:p>
          <a:p>
            <a:pPr>
              <a:spcBef>
                <a:spcPts val="0"/>
              </a:spcBef>
            </a:pPr>
            <a:r>
              <a:rPr lang="en-US" dirty="0">
                <a:ea typeface="ＭＳ Ｐゴシック" pitchFamily="34" charset="-128"/>
              </a:rPr>
              <a:t>The effective dose is what relieves the pain</a:t>
            </a:r>
          </a:p>
          <a:p>
            <a:pPr lvl="1">
              <a:lnSpc>
                <a:spcPct val="80000"/>
              </a:lnSpc>
              <a:spcBef>
                <a:spcPts val="0"/>
              </a:spcBef>
            </a:pPr>
            <a:r>
              <a:rPr lang="en-US" dirty="0">
                <a:ea typeface="ＭＳ Ｐゴシック" pitchFamily="34" charset="-128"/>
              </a:rPr>
              <a:t>Different children may respond differently to same dose</a:t>
            </a:r>
          </a:p>
          <a:p>
            <a:pPr lvl="1">
              <a:lnSpc>
                <a:spcPct val="80000"/>
              </a:lnSpc>
              <a:spcBef>
                <a:spcPts val="0"/>
              </a:spcBef>
            </a:pPr>
            <a:r>
              <a:rPr lang="en-US" dirty="0">
                <a:ea typeface="ＭＳ Ｐゴシック" pitchFamily="34" charset="-128"/>
              </a:rPr>
              <a:t>At analgesic dosing-&gt; no sedation expected</a:t>
            </a:r>
            <a:br>
              <a:rPr lang="en-US" dirty="0">
                <a:ea typeface="ＭＳ Ｐゴシック" pitchFamily="34" charset="-128"/>
              </a:rPr>
            </a:br>
            <a:endParaRPr lang="en-US" dirty="0">
              <a:ea typeface="ＭＳ Ｐゴシック" pitchFamily="34" charset="-128"/>
            </a:endParaRPr>
          </a:p>
          <a:p>
            <a:pPr>
              <a:spcBef>
                <a:spcPts val="0"/>
              </a:spcBef>
            </a:pPr>
            <a:r>
              <a:rPr lang="en-US" dirty="0">
                <a:ea typeface="ＭＳ Ｐゴシック" pitchFamily="34" charset="-128"/>
              </a:rPr>
              <a:t>Assess response frequently</a:t>
            </a:r>
          </a:p>
          <a:p>
            <a:pPr lvl="1">
              <a:spcBef>
                <a:spcPts val="0"/>
              </a:spcBef>
            </a:pPr>
            <a:r>
              <a:rPr lang="en-US" dirty="0">
                <a:ea typeface="ＭＳ Ｐゴシック" pitchFamily="34" charset="-128"/>
              </a:rPr>
              <a:t>Pain Scales</a:t>
            </a:r>
          </a:p>
          <a:p>
            <a:pPr lvl="1">
              <a:spcBef>
                <a:spcPts val="0"/>
              </a:spcBef>
            </a:pPr>
            <a:r>
              <a:rPr lang="en-US" dirty="0">
                <a:ea typeface="ＭＳ Ｐゴシック" pitchFamily="34" charset="-128"/>
              </a:rPr>
              <a:t>Look for opioid-induced side effects and toxicity</a:t>
            </a:r>
            <a:endParaRPr lang="en-US" dirty="0">
              <a:ea typeface="ＭＳ Ｐゴシック" pitchFamily="34" charset="-128"/>
              <a:sym typeface="Arial" pitchFamily="34" charset="0"/>
            </a:endParaRPr>
          </a:p>
          <a:p>
            <a:pPr>
              <a:lnSpc>
                <a:spcPct val="80000"/>
              </a:lnSpc>
            </a:pPr>
            <a:endParaRPr lang="en-US" sz="3100" dirty="0">
              <a:ea typeface="ＭＳ Ｐゴシック"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rtlCol="0" anchor="b" anchorCtr="0" compatLnSpc="1">
            <a:prstTxWarp prst="textNoShape">
              <a:avLst/>
            </a:prstTxWarp>
            <a:normAutofit/>
          </a:bodyPr>
          <a:lstStyle/>
          <a:p>
            <a:pPr>
              <a:defRPr/>
            </a:pPr>
            <a:r>
              <a:rPr lang="en-US" sz="3600">
                <a:ea typeface="ＭＳ Ｐゴシック" pitchFamily="34" charset="-128"/>
              </a:rPr>
              <a:t>Using the appropriate routes of administration</a:t>
            </a:r>
            <a:endParaRPr lang="en-US" sz="3600" b="1">
              <a:latin typeface="+mn-lt"/>
              <a:cs typeface="Arial" charset="0"/>
            </a:endParaRPr>
          </a:p>
        </p:txBody>
      </p:sp>
      <p:sp>
        <p:nvSpPr>
          <p:cNvPr id="43010" name="Content Placeholder 2"/>
          <p:cNvSpPr>
            <a:spLocks noGrp="1"/>
          </p:cNvSpPr>
          <p:nvPr>
            <p:ph idx="1"/>
          </p:nvPr>
        </p:nvSpPr>
        <p:spPr/>
        <p:txBody>
          <a:bodyPr>
            <a:normAutofit/>
          </a:bodyPr>
          <a:lstStyle/>
          <a:p>
            <a:r>
              <a:rPr lang="en-US">
                <a:ea typeface="ＭＳ Ｐゴシック" pitchFamily="34" charset="-128"/>
              </a:rPr>
              <a:t>Use oral/enteral route, when possible</a:t>
            </a:r>
          </a:p>
          <a:p>
            <a:r>
              <a:rPr lang="en-US">
                <a:ea typeface="ＭＳ Ｐゴシック" pitchFamily="34" charset="-128"/>
              </a:rPr>
              <a:t>Alternative routes:</a:t>
            </a:r>
          </a:p>
          <a:p>
            <a:pPr lvl="1"/>
            <a:r>
              <a:rPr lang="en-US">
                <a:ea typeface="ＭＳ Ｐゴシック" pitchFamily="34" charset="-128"/>
              </a:rPr>
              <a:t>Intravenous (when patient already has access)</a:t>
            </a:r>
          </a:p>
          <a:p>
            <a:pPr lvl="1"/>
            <a:r>
              <a:rPr lang="en-US">
                <a:ea typeface="ＭＳ Ｐゴシック" pitchFamily="34" charset="-128"/>
              </a:rPr>
              <a:t>Sublingual/buccal</a:t>
            </a:r>
          </a:p>
          <a:p>
            <a:pPr lvl="1"/>
            <a:r>
              <a:rPr lang="en-US">
                <a:ea typeface="ＭＳ Ｐゴシック" pitchFamily="34" charset="-128"/>
              </a:rPr>
              <a:t>Intranasal</a:t>
            </a:r>
          </a:p>
          <a:p>
            <a:pPr lvl="1"/>
            <a:r>
              <a:rPr lang="en-US">
                <a:ea typeface="ＭＳ Ｐゴシック" pitchFamily="34" charset="-128"/>
              </a:rPr>
              <a:t>Transdermal (contraindicated in acute pain)</a:t>
            </a:r>
          </a:p>
          <a:p>
            <a:pPr lvl="1"/>
            <a:r>
              <a:rPr lang="en-US">
                <a:ea typeface="ＭＳ Ｐゴシック" pitchFamily="34" charset="-128"/>
              </a:rPr>
              <a:t>Rectal</a:t>
            </a:r>
          </a:p>
          <a:p>
            <a:pPr lvl="1"/>
            <a:r>
              <a:rPr lang="en-US">
                <a:ea typeface="ＭＳ Ｐゴシック" pitchFamily="34" charset="-128"/>
              </a:rPr>
              <a:t>Subcutaneous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bwMode="auto">
          <a:xfrm>
            <a:off x="1676400" y="163513"/>
            <a:ext cx="8915400" cy="1143000"/>
          </a:xfrm>
          <a:noFill/>
          <a:ln>
            <a:miter lim="800000"/>
            <a:headEnd/>
            <a:tailEnd/>
          </a:ln>
        </p:spPr>
        <p:txBody>
          <a:bodyPr vert="horz" wrap="square" lIns="91440" tIns="45720" rIns="91440" bIns="45720" numCol="1" rtlCol="0" anchor="t" anchorCtr="0" compatLnSpc="1">
            <a:prstTxWarp prst="textNoShape">
              <a:avLst/>
            </a:prstTxWarp>
            <a:normAutofit fontScale="90000"/>
          </a:bodyPr>
          <a:lstStyle/>
          <a:p>
            <a:r>
              <a:rPr lang="en-US" sz="4000" dirty="0">
                <a:ea typeface="ＭＳ Ｐゴシック" pitchFamily="34" charset="-128"/>
              </a:rPr>
              <a:t>WHO has moved to 2-step approach for kids </a:t>
            </a:r>
            <a:r>
              <a:rPr lang="en-US" i="1" dirty="0">
                <a:ea typeface="ＭＳ Ｐゴシック" pitchFamily="34" charset="-128"/>
              </a:rPr>
              <a:t>No more intermediate step!</a:t>
            </a:r>
            <a:endParaRPr lang="en-US" sz="4000" dirty="0">
              <a:ea typeface="ＭＳ Ｐゴシック" pitchFamily="34" charset="-128"/>
            </a:endParaRPr>
          </a:p>
        </p:txBody>
      </p:sp>
      <p:sp>
        <p:nvSpPr>
          <p:cNvPr id="58" name="Rectangle 57"/>
          <p:cNvSpPr/>
          <p:nvPr/>
        </p:nvSpPr>
        <p:spPr>
          <a:xfrm>
            <a:off x="3124201" y="3848100"/>
            <a:ext cx="2347913" cy="2781300"/>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59" name="Rectangle 58"/>
          <p:cNvSpPr/>
          <p:nvPr/>
        </p:nvSpPr>
        <p:spPr>
          <a:xfrm>
            <a:off x="7573963" y="2506664"/>
            <a:ext cx="2349500" cy="4122737"/>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black"/>
              </a:solidFill>
              <a:latin typeface="Calibri"/>
            </a:endParaRPr>
          </a:p>
        </p:txBody>
      </p:sp>
      <p:sp>
        <p:nvSpPr>
          <p:cNvPr id="60" name="Rectangle 59"/>
          <p:cNvSpPr/>
          <p:nvPr/>
        </p:nvSpPr>
        <p:spPr>
          <a:xfrm>
            <a:off x="5472114" y="3097214"/>
            <a:ext cx="2085975" cy="3532187"/>
          </a:xfrm>
          <a:prstGeom prst="rect">
            <a:avLst/>
          </a:prstGeom>
          <a:solidFill>
            <a:schemeClr val="bg1">
              <a:lumMod val="95000"/>
            </a:schemeClr>
          </a:solidFill>
          <a:ln>
            <a:solidFill>
              <a:schemeClr val="tx2"/>
            </a:solidFill>
          </a:ln>
          <a:effectLst/>
        </p:spPr>
        <p:style>
          <a:lnRef idx="1">
            <a:schemeClr val="dk1"/>
          </a:lnRef>
          <a:fillRef idx="3">
            <a:schemeClr val="dk1"/>
          </a:fillRef>
          <a:effectRef idx="2">
            <a:schemeClr val="dk1"/>
          </a:effectRef>
          <a:fontRef idx="minor">
            <a:schemeClr val="lt1"/>
          </a:fontRef>
        </p:style>
        <p:txBody>
          <a:bodyPr anchor="ctr"/>
          <a:lstStyle/>
          <a:p>
            <a:pPr algn="ctr">
              <a:defRPr/>
            </a:pPr>
            <a:endParaRPr lang="en-US" sz="2400">
              <a:solidFill>
                <a:prstClr val="white"/>
              </a:solidFill>
              <a:latin typeface="Calibri"/>
            </a:endParaRPr>
          </a:p>
        </p:txBody>
      </p:sp>
      <p:sp>
        <p:nvSpPr>
          <p:cNvPr id="53253" name="Rectangle 60"/>
          <p:cNvSpPr>
            <a:spLocks noChangeArrowheads="1"/>
          </p:cNvSpPr>
          <p:nvPr/>
        </p:nvSpPr>
        <p:spPr bwMode="auto">
          <a:xfrm>
            <a:off x="3376614" y="3110203"/>
            <a:ext cx="1728787" cy="830263"/>
          </a:xfrm>
          <a:prstGeom prst="rect">
            <a:avLst/>
          </a:prstGeom>
          <a:noFill/>
          <a:ln w="9525">
            <a:noFill/>
            <a:miter lim="800000"/>
            <a:headEnd/>
            <a:tailEnd/>
          </a:ln>
        </p:spPr>
        <p:txBody>
          <a:bodyPr wrap="none">
            <a:spAutoFit/>
          </a:bodyPr>
          <a:lstStyle/>
          <a:p>
            <a:pPr algn="ctr">
              <a:defRPr/>
            </a:pPr>
            <a:r>
              <a:rPr lang="en-US" sz="2400" b="1" u="sng">
                <a:solidFill>
                  <a:prstClr val="black"/>
                </a:solidFill>
                <a:latin typeface="Calibri"/>
              </a:rPr>
              <a:t>WHO Step 1</a:t>
            </a:r>
          </a:p>
          <a:p>
            <a:pPr algn="ctr">
              <a:defRPr/>
            </a:pPr>
            <a:r>
              <a:rPr lang="en-US" sz="2400">
                <a:solidFill>
                  <a:prstClr val="black"/>
                </a:solidFill>
                <a:latin typeface="Calibri"/>
              </a:rPr>
              <a:t>Mild Pain</a:t>
            </a:r>
          </a:p>
        </p:txBody>
      </p:sp>
      <p:sp>
        <p:nvSpPr>
          <p:cNvPr id="53254" name="Rectangle 61"/>
          <p:cNvSpPr>
            <a:spLocks noChangeArrowheads="1"/>
          </p:cNvSpPr>
          <p:nvPr/>
        </p:nvSpPr>
        <p:spPr bwMode="auto">
          <a:xfrm>
            <a:off x="7972425" y="1426874"/>
            <a:ext cx="1857375" cy="1200150"/>
          </a:xfrm>
          <a:prstGeom prst="rect">
            <a:avLst/>
          </a:prstGeom>
          <a:noFill/>
          <a:ln w="9525">
            <a:noFill/>
            <a:miter lim="800000"/>
            <a:headEnd/>
            <a:tailEnd/>
          </a:ln>
        </p:spPr>
        <p:txBody>
          <a:bodyPr wrap="none">
            <a:spAutoFit/>
          </a:bodyPr>
          <a:lstStyle/>
          <a:p>
            <a:pPr algn="ctr">
              <a:defRPr/>
            </a:pPr>
            <a:r>
              <a:rPr lang="en-US" sz="2400" b="1" u="sng">
                <a:solidFill>
                  <a:prstClr val="black"/>
                </a:solidFill>
                <a:latin typeface="Calibri"/>
              </a:rPr>
              <a:t>WHO Step 2</a:t>
            </a:r>
          </a:p>
          <a:p>
            <a:pPr algn="ctr">
              <a:defRPr/>
            </a:pPr>
            <a:r>
              <a:rPr lang="en-US" sz="2400">
                <a:solidFill>
                  <a:prstClr val="black"/>
                </a:solidFill>
                <a:latin typeface="Calibri"/>
              </a:rPr>
              <a:t>Moderate to </a:t>
            </a:r>
          </a:p>
          <a:p>
            <a:pPr algn="ctr">
              <a:defRPr/>
            </a:pPr>
            <a:r>
              <a:rPr lang="en-US" sz="2400">
                <a:solidFill>
                  <a:prstClr val="black"/>
                </a:solidFill>
                <a:latin typeface="Calibri"/>
              </a:rPr>
              <a:t>Severe Pain</a:t>
            </a:r>
          </a:p>
        </p:txBody>
      </p:sp>
      <p:sp>
        <p:nvSpPr>
          <p:cNvPr id="53255" name="Rectangle 62"/>
          <p:cNvSpPr>
            <a:spLocks noChangeArrowheads="1"/>
          </p:cNvSpPr>
          <p:nvPr/>
        </p:nvSpPr>
        <p:spPr bwMode="auto">
          <a:xfrm>
            <a:off x="5497513" y="2632076"/>
            <a:ext cx="1842812" cy="430887"/>
          </a:xfrm>
          <a:prstGeom prst="rect">
            <a:avLst/>
          </a:prstGeom>
          <a:noFill/>
          <a:ln w="9525">
            <a:noFill/>
            <a:miter lim="800000"/>
            <a:headEnd/>
            <a:tailEnd/>
          </a:ln>
        </p:spPr>
        <p:txBody>
          <a:bodyPr wrap="none">
            <a:spAutoFit/>
          </a:bodyPr>
          <a:lstStyle/>
          <a:p>
            <a:pPr>
              <a:defRPr/>
            </a:pPr>
            <a:r>
              <a:rPr lang="en-US" sz="2200" b="1">
                <a:solidFill>
                  <a:srgbClr val="1F497D"/>
                </a:solidFill>
                <a:latin typeface="Calibri"/>
              </a:rPr>
              <a:t>Intermediate?</a:t>
            </a:r>
            <a:endParaRPr lang="en-US" sz="2200">
              <a:solidFill>
                <a:srgbClr val="1F497D"/>
              </a:solidFill>
              <a:latin typeface="Calibri"/>
            </a:endParaRPr>
          </a:p>
        </p:txBody>
      </p:sp>
      <p:sp>
        <p:nvSpPr>
          <p:cNvPr id="64" name="Rectangle 63"/>
          <p:cNvSpPr/>
          <p:nvPr/>
        </p:nvSpPr>
        <p:spPr>
          <a:xfrm>
            <a:off x="3141663" y="4162426"/>
            <a:ext cx="2330450" cy="2030413"/>
          </a:xfrm>
          <a:prstGeom prst="rect">
            <a:avLst/>
          </a:prstGeom>
        </p:spPr>
        <p:txBody>
          <a:bodyPr>
            <a:spAutoFit/>
          </a:bodyPr>
          <a:lstStyle/>
          <a:p>
            <a:pPr algn="ctr">
              <a:defRPr/>
            </a:pPr>
            <a:r>
              <a:rPr lang="en-US" sz="2100" b="1" dirty="0">
                <a:solidFill>
                  <a:srgbClr val="FFFF00"/>
                </a:solidFill>
                <a:effectLst>
                  <a:outerShdw blurRad="38100" dist="38100" dir="2700000" algn="tl">
                    <a:srgbClr val="000000"/>
                  </a:outerShdw>
                </a:effectLst>
                <a:latin typeface="Arial" charset="0"/>
                <a:ea typeface="ＭＳ Ｐゴシック" charset="0"/>
                <a:cs typeface="ＭＳ Ｐゴシック" charset="0"/>
              </a:rPr>
              <a:t>Ibuprofen</a:t>
            </a:r>
          </a:p>
          <a:p>
            <a:pPr algn="ctr">
              <a:defRPr/>
            </a:pPr>
            <a:r>
              <a:rPr lang="en-US" sz="2100" dirty="0">
                <a:solidFill>
                  <a:srgbClr val="FFFF00"/>
                </a:solidFill>
                <a:effectLst>
                  <a:outerShdw blurRad="38100" dist="38100" dir="2700000" algn="tl">
                    <a:srgbClr val="000000"/>
                  </a:outerShdw>
                </a:effectLst>
                <a:latin typeface="Arial" charset="0"/>
                <a:ea typeface="ＭＳ Ｐゴシック" charset="0"/>
                <a:cs typeface="ＭＳ Ｐゴシック" charset="0"/>
              </a:rPr>
              <a:t>and/or</a:t>
            </a:r>
          </a:p>
          <a:p>
            <a:pPr algn="ctr">
              <a:defRPr/>
            </a:pPr>
            <a:r>
              <a:rPr lang="en-US" sz="2000" b="1" dirty="0">
                <a:solidFill>
                  <a:srgbClr val="FFFF00"/>
                </a:solidFill>
                <a:effectLst>
                  <a:outerShdw blurRad="38100" dist="38100" dir="2700000" algn="tl">
                    <a:srgbClr val="000000"/>
                  </a:outerShdw>
                </a:effectLst>
                <a:latin typeface="Arial" charset="0"/>
                <a:ea typeface="ＭＳ Ｐゴシック" charset="0"/>
                <a:cs typeface="ＭＳ Ｐゴシック" charset="0"/>
              </a:rPr>
              <a:t>Acetaminophen</a:t>
            </a:r>
          </a:p>
          <a:p>
            <a:pPr algn="ctr">
              <a:defRPr/>
            </a:pPr>
            <a:endParaRPr lang="en-US" sz="2100" b="1" dirty="0">
              <a:solidFill>
                <a:prstClr val="black"/>
              </a:solidFill>
              <a:latin typeface="Arial" charset="0"/>
              <a:ea typeface="ＭＳ Ｐゴシック" charset="0"/>
              <a:cs typeface="ＭＳ Ｐゴシック" charset="0"/>
            </a:endParaRPr>
          </a:p>
          <a:p>
            <a:pPr algn="ctr">
              <a:defRPr/>
            </a:pPr>
            <a:r>
              <a:rPr lang="en-US" sz="2100" b="1" dirty="0">
                <a:solidFill>
                  <a:prstClr val="black"/>
                </a:solidFill>
                <a:latin typeface="Arial" charset="0"/>
                <a:ea typeface="ＭＳ Ｐゴシック" charset="0"/>
                <a:cs typeface="ＭＳ Ｐゴシック" charset="0"/>
              </a:rPr>
              <a:t>Other NSAIDs?</a:t>
            </a:r>
          </a:p>
          <a:p>
            <a:pPr algn="ctr">
              <a:defRPr/>
            </a:pPr>
            <a:r>
              <a:rPr lang="en-US" sz="2100" b="1" dirty="0">
                <a:solidFill>
                  <a:prstClr val="black"/>
                </a:solidFill>
                <a:latin typeface="Arial" charset="0"/>
                <a:ea typeface="ＭＳ Ｐゴシック" charset="0"/>
                <a:cs typeface="ＭＳ Ｐゴシック" charset="0"/>
              </a:rPr>
              <a:t>Cox-2 Inhibitor?</a:t>
            </a:r>
            <a:endParaRPr lang="en-US" sz="2400" dirty="0">
              <a:solidFill>
                <a:prstClr val="black"/>
              </a:solidFill>
              <a:latin typeface="Arial" charset="0"/>
              <a:ea typeface="ＭＳ Ｐゴシック" charset="0"/>
              <a:cs typeface="ＭＳ Ｐゴシック" charset="0"/>
            </a:endParaRPr>
          </a:p>
        </p:txBody>
      </p:sp>
      <p:sp>
        <p:nvSpPr>
          <p:cNvPr id="53257" name="Rectangle 64"/>
          <p:cNvSpPr>
            <a:spLocks noChangeArrowheads="1"/>
          </p:cNvSpPr>
          <p:nvPr/>
        </p:nvSpPr>
        <p:spPr bwMode="auto">
          <a:xfrm>
            <a:off x="5697538" y="4038601"/>
            <a:ext cx="1382712" cy="461963"/>
          </a:xfrm>
          <a:prstGeom prst="rect">
            <a:avLst/>
          </a:prstGeom>
          <a:noFill/>
          <a:ln w="9525">
            <a:noFill/>
            <a:miter lim="800000"/>
            <a:headEnd/>
            <a:tailEnd/>
          </a:ln>
        </p:spPr>
        <p:txBody>
          <a:bodyPr wrap="none">
            <a:spAutoFit/>
          </a:bodyPr>
          <a:lstStyle/>
          <a:p>
            <a:pPr>
              <a:defRPr/>
            </a:pPr>
            <a:r>
              <a:rPr lang="en-US" sz="2400" b="1">
                <a:solidFill>
                  <a:prstClr val="black"/>
                </a:solidFill>
                <a:latin typeface="Calibri"/>
              </a:rPr>
              <a:t>Tramadol</a:t>
            </a:r>
            <a:endParaRPr lang="en-US" sz="2400">
              <a:solidFill>
                <a:prstClr val="black"/>
              </a:solidFill>
              <a:latin typeface="Calibri"/>
            </a:endParaRPr>
          </a:p>
        </p:txBody>
      </p:sp>
      <p:sp>
        <p:nvSpPr>
          <p:cNvPr id="53258" name="Rectangle 65"/>
          <p:cNvSpPr>
            <a:spLocks noChangeArrowheads="1"/>
          </p:cNvSpPr>
          <p:nvPr/>
        </p:nvSpPr>
        <p:spPr bwMode="auto">
          <a:xfrm>
            <a:off x="5613400" y="5064125"/>
            <a:ext cx="1466850" cy="922338"/>
          </a:xfrm>
          <a:prstGeom prst="rect">
            <a:avLst/>
          </a:prstGeom>
          <a:noFill/>
          <a:ln w="9525">
            <a:noFill/>
            <a:miter lim="800000"/>
            <a:headEnd/>
            <a:tailEnd/>
          </a:ln>
        </p:spPr>
        <p:txBody>
          <a:bodyPr wrap="none">
            <a:spAutoFit/>
          </a:bodyPr>
          <a:lstStyle/>
          <a:p>
            <a:pPr algn="ctr">
              <a:defRPr/>
            </a:pPr>
            <a:r>
              <a:rPr lang="en-US" b="1">
                <a:solidFill>
                  <a:srgbClr val="002E46"/>
                </a:solidFill>
                <a:latin typeface="Calibri"/>
              </a:rPr>
              <a:t>Codeine</a:t>
            </a:r>
          </a:p>
          <a:p>
            <a:pPr algn="ctr">
              <a:defRPr/>
            </a:pPr>
            <a:endParaRPr lang="en-US" b="1">
              <a:solidFill>
                <a:srgbClr val="002E46"/>
              </a:solidFill>
              <a:latin typeface="Calibri"/>
            </a:endParaRPr>
          </a:p>
          <a:p>
            <a:pPr algn="ctr">
              <a:defRPr/>
            </a:pPr>
            <a:r>
              <a:rPr lang="en-US" b="1">
                <a:solidFill>
                  <a:srgbClr val="002E46"/>
                </a:solidFill>
                <a:latin typeface="Calibri"/>
              </a:rPr>
              <a:t>Hydrocodone</a:t>
            </a:r>
            <a:endParaRPr lang="en-US">
              <a:solidFill>
                <a:srgbClr val="002E46"/>
              </a:solidFill>
              <a:latin typeface="Calibri"/>
            </a:endParaRPr>
          </a:p>
        </p:txBody>
      </p:sp>
      <p:cxnSp>
        <p:nvCxnSpPr>
          <p:cNvPr id="68" name="Straight Connector 67"/>
          <p:cNvCxnSpPr>
            <a:cxnSpLocks noChangeShapeType="1"/>
          </p:cNvCxnSpPr>
          <p:nvPr/>
        </p:nvCxnSpPr>
        <p:spPr bwMode="auto">
          <a:xfrm>
            <a:off x="5497513" y="3110202"/>
            <a:ext cx="2038350" cy="3519198"/>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70" name="Straight Connector 69"/>
          <p:cNvCxnSpPr>
            <a:cxnSpLocks noChangeShapeType="1"/>
          </p:cNvCxnSpPr>
          <p:nvPr/>
        </p:nvCxnSpPr>
        <p:spPr bwMode="auto">
          <a:xfrm flipH="1">
            <a:off x="5497513" y="3110202"/>
            <a:ext cx="2038350" cy="3519198"/>
          </a:xfrm>
          <a:prstGeom prst="line">
            <a:avLst/>
          </a:prstGeom>
          <a:noFill/>
          <a:ln w="25400">
            <a:solidFill>
              <a:schemeClr val="accent1"/>
            </a:solidFill>
            <a:round/>
            <a:headEnd/>
            <a:tailEnd/>
          </a:ln>
          <a:effectLst>
            <a:outerShdw dist="20000" dir="5400000" rotWithShape="0">
              <a:srgbClr val="808080">
                <a:alpha val="37999"/>
              </a:srgbClr>
            </a:outerShdw>
          </a:effectLst>
        </p:spPr>
      </p:cxnSp>
      <p:sp>
        <p:nvSpPr>
          <p:cNvPr id="71" name="Rectangle 70"/>
          <p:cNvSpPr/>
          <p:nvPr/>
        </p:nvSpPr>
        <p:spPr>
          <a:xfrm>
            <a:off x="7573963" y="2968626"/>
            <a:ext cx="2349500" cy="3139321"/>
          </a:xfrm>
          <a:prstGeom prst="rect">
            <a:avLst/>
          </a:prstGeom>
        </p:spPr>
        <p:txBody>
          <a:bodyPr>
            <a:spAutoFit/>
          </a:bodyPr>
          <a:lstStyle/>
          <a:p>
            <a:pPr algn="ctr">
              <a:defRPr/>
            </a:pPr>
            <a:r>
              <a:rPr lang="en-US" sz="2100" b="1">
                <a:solidFill>
                  <a:srgbClr val="FFFF00"/>
                </a:solidFill>
                <a:effectLst>
                  <a:outerShdw blurRad="38100" dist="38100" dir="2700000" algn="tl">
                    <a:srgbClr val="000000"/>
                  </a:outerShdw>
                </a:effectLst>
                <a:latin typeface="Arial" charset="0"/>
                <a:ea typeface="ＭＳ Ｐゴシック" charset="0"/>
                <a:cs typeface="ＭＳ Ｐゴシック" charset="0"/>
              </a:rPr>
              <a:t>Morphine</a:t>
            </a:r>
          </a:p>
          <a:p>
            <a:pPr algn="ctr">
              <a:defRPr/>
            </a:pPr>
            <a:endParaRPr lang="en-US" sz="2400" b="1">
              <a:solidFill>
                <a:prstClr val="black"/>
              </a:solidFill>
              <a:latin typeface="Arial" charset="0"/>
              <a:ea typeface="ＭＳ Ｐゴシック" charset="0"/>
              <a:cs typeface="ＭＳ Ｐゴシック" charset="0"/>
            </a:endParaRPr>
          </a:p>
          <a:p>
            <a:pPr algn="ctr">
              <a:defRPr/>
            </a:pPr>
            <a:endParaRPr lang="en-US" sz="2400" b="1">
              <a:solidFill>
                <a:prstClr val="black"/>
              </a:solidFill>
              <a:latin typeface="Arial" charset="0"/>
              <a:ea typeface="ＭＳ Ｐゴシック" charset="0"/>
              <a:cs typeface="ＭＳ Ｐゴシック" charset="0"/>
            </a:endParaRPr>
          </a:p>
          <a:p>
            <a:pPr algn="ctr">
              <a:defRPr/>
            </a:pPr>
            <a:endParaRPr lang="en-US" sz="2400" b="1">
              <a:solidFill>
                <a:prstClr val="black"/>
              </a:solidFill>
              <a:latin typeface="Arial" charset="0"/>
              <a:ea typeface="ＭＳ Ｐゴシック" charset="0"/>
              <a:cs typeface="ＭＳ Ｐゴシック" charset="0"/>
            </a:endParaRPr>
          </a:p>
          <a:p>
            <a:pPr algn="ctr">
              <a:defRPr/>
            </a:pPr>
            <a:r>
              <a:rPr lang="en-US" sz="2100" b="1">
                <a:solidFill>
                  <a:prstClr val="black"/>
                </a:solidFill>
                <a:latin typeface="Arial" charset="0"/>
                <a:ea typeface="ＭＳ Ｐゴシック" charset="0"/>
                <a:cs typeface="ＭＳ Ｐゴシック" charset="0"/>
              </a:rPr>
              <a:t>or </a:t>
            </a:r>
          </a:p>
          <a:p>
            <a:pPr algn="ctr">
              <a:defRPr/>
            </a:pPr>
            <a:r>
              <a:rPr lang="en-US" sz="2100" b="1">
                <a:solidFill>
                  <a:prstClr val="black"/>
                </a:solidFill>
                <a:latin typeface="Arial" charset="0"/>
                <a:ea typeface="ＭＳ Ｐゴシック" charset="0"/>
                <a:cs typeface="ＭＳ Ｐゴシック" charset="0"/>
              </a:rPr>
              <a:t>Oxycodone, Hydromorphone,</a:t>
            </a:r>
          </a:p>
          <a:p>
            <a:pPr algn="ctr">
              <a:defRPr/>
            </a:pPr>
            <a:r>
              <a:rPr lang="en-US" sz="2100" b="1">
                <a:solidFill>
                  <a:prstClr val="black"/>
                </a:solidFill>
                <a:latin typeface="Calibri"/>
                <a:ea typeface="ＭＳ Ｐゴシック" charset="0"/>
                <a:cs typeface="ＭＳ Ｐゴシック" charset="0"/>
              </a:rPr>
              <a:t>Fentanyl, </a:t>
            </a:r>
            <a:r>
              <a:rPr lang="en-US" sz="2100" b="1">
                <a:solidFill>
                  <a:prstClr val="black"/>
                </a:solidFill>
                <a:latin typeface="Arial" charset="0"/>
                <a:ea typeface="ＭＳ Ｐゴシック" charset="0"/>
                <a:cs typeface="ＭＳ Ｐゴシック" charset="0"/>
              </a:rPr>
              <a:t>Methadone</a:t>
            </a:r>
            <a:endParaRPr lang="en-US" sz="2100">
              <a:solidFill>
                <a:prstClr val="black"/>
              </a:solidFill>
              <a:latin typeface="Arial" charset="0"/>
              <a:ea typeface="ＭＳ Ｐゴシック" charset="0"/>
              <a:cs typeface="ＭＳ Ｐゴシック" charset="0"/>
            </a:endParaRPr>
          </a:p>
        </p:txBody>
      </p:sp>
      <p:cxnSp>
        <p:nvCxnSpPr>
          <p:cNvPr id="73" name="Straight Arrow Connector 72"/>
          <p:cNvCxnSpPr>
            <a:cxnSpLocks noChangeShapeType="1"/>
          </p:cNvCxnSpPr>
          <p:nvPr/>
        </p:nvCxnSpPr>
        <p:spPr bwMode="auto">
          <a:xfrm flipV="1">
            <a:off x="4572001" y="1562100"/>
            <a:ext cx="3294063" cy="1360488"/>
          </a:xfrm>
          <a:prstGeom prst="straightConnector1">
            <a:avLst/>
          </a:prstGeom>
          <a:noFill/>
          <a:ln w="76200">
            <a:solidFill>
              <a:schemeClr val="accent1"/>
            </a:solidFill>
            <a:round/>
            <a:headEnd/>
            <a:tailEnd type="arrow" w="med" len="med"/>
          </a:ln>
          <a:effectLst>
            <a:outerShdw dist="20000" dir="5400000" rotWithShape="0">
              <a:srgbClr val="808080">
                <a:alpha val="37999"/>
              </a:srgbClr>
            </a:outerShdw>
          </a:effectLst>
        </p:spPr>
      </p:cxnSp>
      <p:sp>
        <p:nvSpPr>
          <p:cNvPr id="2" name="TextBox 1">
            <a:extLst>
              <a:ext uri="{FF2B5EF4-FFF2-40B4-BE49-F238E27FC236}">
                <a16:creationId xmlns:a16="http://schemas.microsoft.com/office/drawing/2014/main" id="{B04C17D9-9D40-27EB-51C9-F36FE18A9F1F}"/>
              </a:ext>
            </a:extLst>
          </p:cNvPr>
          <p:cNvSpPr txBox="1"/>
          <p:nvPr/>
        </p:nvSpPr>
        <p:spPr>
          <a:xfrm>
            <a:off x="9923463" y="6107947"/>
            <a:ext cx="2252663" cy="553998"/>
          </a:xfrm>
          <a:prstGeom prst="rect">
            <a:avLst/>
          </a:prstGeom>
          <a:noFill/>
        </p:spPr>
        <p:txBody>
          <a:bodyPr wrap="square" rtlCol="0">
            <a:spAutoFit/>
          </a:bodyPr>
          <a:lstStyle/>
          <a:p>
            <a:r>
              <a:rPr lang="en-US" sz="1000" dirty="0"/>
              <a:t>Figure by WHO, retrieved from https://</a:t>
            </a:r>
            <a:r>
              <a:rPr lang="en-US" sz="1000" dirty="0" err="1"/>
              <a:t>iris.who.int</a:t>
            </a:r>
            <a:r>
              <a:rPr lang="en-US" sz="1000" dirty="0"/>
              <a:t>/handle/10665/44540 on March 14th, 2026.</a:t>
            </a:r>
            <a:r>
              <a:rPr lang="en-US" sz="1000" baseline="30000" dirty="0"/>
              <a:t>7</a:t>
            </a:r>
            <a:endParaRPr lang="en-US" sz="1000" dirty="0"/>
          </a:p>
        </p:txBody>
      </p:sp>
    </p:spTree>
    <p:extLst>
      <p:ext uri="{BB962C8B-B14F-4D97-AF65-F5344CB8AC3E}">
        <p14:creationId xmlns:p14="http://schemas.microsoft.com/office/powerpoint/2010/main" val="1863051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bwMode="auto">
          <a:noFill/>
          <a:ln>
            <a:miter lim="800000"/>
            <a:headEnd/>
            <a:tailEnd/>
          </a:ln>
        </p:spPr>
        <p:txBody>
          <a:bodyPr vert="horz" wrap="square" lIns="91440" tIns="45720" rIns="91440" bIns="45720" numCol="1" rtlCol="0" anchor="t" anchorCtr="0" compatLnSpc="1">
            <a:prstTxWarp prst="textNoShape">
              <a:avLst/>
            </a:prstTxWarp>
            <a:normAutofit/>
          </a:bodyPr>
          <a:lstStyle/>
          <a:p>
            <a:r>
              <a:rPr lang="en-US" dirty="0">
                <a:ea typeface="ＭＳ Ｐゴシック" pitchFamily="34" charset="-128"/>
              </a:rPr>
              <a:t>Using the WHO two-step strategy </a:t>
            </a:r>
            <a:br>
              <a:rPr lang="en-US" sz="4000" dirty="0">
                <a:ea typeface="ＭＳ Ｐゴシック" pitchFamily="34" charset="-128"/>
              </a:rPr>
            </a:br>
            <a:endParaRPr lang="en-US" sz="4000" dirty="0">
              <a:ea typeface="ＭＳ Ｐゴシック" pitchFamily="34" charset="-128"/>
            </a:endParaRPr>
          </a:p>
        </p:txBody>
      </p:sp>
      <p:sp>
        <p:nvSpPr>
          <p:cNvPr id="58" name="Rectangle 57"/>
          <p:cNvSpPr/>
          <p:nvPr/>
        </p:nvSpPr>
        <p:spPr>
          <a:xfrm>
            <a:off x="2962275" y="3657600"/>
            <a:ext cx="2743200" cy="2781300"/>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59" name="Rectangle 58"/>
          <p:cNvSpPr/>
          <p:nvPr/>
        </p:nvSpPr>
        <p:spPr>
          <a:xfrm>
            <a:off x="6461125" y="2379928"/>
            <a:ext cx="2743200" cy="4124325"/>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black"/>
              </a:solidFill>
              <a:latin typeface="Calibri"/>
            </a:endParaRPr>
          </a:p>
        </p:txBody>
      </p:sp>
      <p:sp>
        <p:nvSpPr>
          <p:cNvPr id="45060" name="Rectangle 60"/>
          <p:cNvSpPr>
            <a:spLocks noChangeArrowheads="1"/>
          </p:cNvSpPr>
          <p:nvPr/>
        </p:nvSpPr>
        <p:spPr bwMode="auto">
          <a:xfrm>
            <a:off x="3468688" y="2838097"/>
            <a:ext cx="1730375" cy="831850"/>
          </a:xfrm>
          <a:prstGeom prst="rect">
            <a:avLst/>
          </a:prstGeom>
          <a:noFill/>
          <a:ln w="9525">
            <a:noFill/>
            <a:miter lim="800000"/>
            <a:headEnd/>
            <a:tailEnd/>
          </a:ln>
        </p:spPr>
        <p:txBody>
          <a:bodyPr wrap="none">
            <a:spAutoFit/>
          </a:bodyPr>
          <a:lstStyle/>
          <a:p>
            <a:pPr algn="ctr">
              <a:defRPr/>
            </a:pPr>
            <a:r>
              <a:rPr lang="en-US" sz="2400" b="1" u="sng">
                <a:solidFill>
                  <a:prstClr val="black"/>
                </a:solidFill>
                <a:latin typeface="Calibri"/>
              </a:rPr>
              <a:t>WHO Step 1</a:t>
            </a:r>
          </a:p>
          <a:p>
            <a:pPr algn="ctr">
              <a:defRPr/>
            </a:pPr>
            <a:r>
              <a:rPr lang="en-US" sz="2400">
                <a:solidFill>
                  <a:prstClr val="black"/>
                </a:solidFill>
                <a:latin typeface="Calibri"/>
              </a:rPr>
              <a:t>Mild Pain</a:t>
            </a:r>
          </a:p>
        </p:txBody>
      </p:sp>
      <p:sp>
        <p:nvSpPr>
          <p:cNvPr id="45061" name="Rectangle 61"/>
          <p:cNvSpPr>
            <a:spLocks noChangeArrowheads="1"/>
          </p:cNvSpPr>
          <p:nvPr/>
        </p:nvSpPr>
        <p:spPr bwMode="auto">
          <a:xfrm>
            <a:off x="6929438" y="1114425"/>
            <a:ext cx="1857375" cy="1200150"/>
          </a:xfrm>
          <a:prstGeom prst="rect">
            <a:avLst/>
          </a:prstGeom>
          <a:noFill/>
          <a:ln w="9525">
            <a:noFill/>
            <a:miter lim="800000"/>
            <a:headEnd/>
            <a:tailEnd/>
          </a:ln>
        </p:spPr>
        <p:txBody>
          <a:bodyPr wrap="none">
            <a:spAutoFit/>
          </a:bodyPr>
          <a:lstStyle/>
          <a:p>
            <a:pPr algn="ctr">
              <a:defRPr/>
            </a:pPr>
            <a:r>
              <a:rPr lang="en-US" sz="2400" b="1" u="sng">
                <a:solidFill>
                  <a:prstClr val="black"/>
                </a:solidFill>
                <a:latin typeface="Calibri"/>
              </a:rPr>
              <a:t>WHO Step 2</a:t>
            </a:r>
          </a:p>
          <a:p>
            <a:pPr algn="ctr">
              <a:defRPr/>
            </a:pPr>
            <a:r>
              <a:rPr lang="en-US" sz="2400">
                <a:solidFill>
                  <a:prstClr val="black"/>
                </a:solidFill>
                <a:latin typeface="Calibri"/>
              </a:rPr>
              <a:t>Moderate to </a:t>
            </a:r>
          </a:p>
          <a:p>
            <a:pPr algn="ctr">
              <a:defRPr/>
            </a:pPr>
            <a:r>
              <a:rPr lang="en-US" sz="2400">
                <a:solidFill>
                  <a:prstClr val="black"/>
                </a:solidFill>
                <a:latin typeface="Calibri"/>
              </a:rPr>
              <a:t>Severe Pain</a:t>
            </a:r>
          </a:p>
        </p:txBody>
      </p:sp>
      <p:sp>
        <p:nvSpPr>
          <p:cNvPr id="64" name="Rectangle 63"/>
          <p:cNvSpPr/>
          <p:nvPr/>
        </p:nvSpPr>
        <p:spPr>
          <a:xfrm>
            <a:off x="2962275" y="3848100"/>
            <a:ext cx="2743200" cy="2400300"/>
          </a:xfrm>
          <a:prstGeom prst="rect">
            <a:avLst/>
          </a:prstGeom>
        </p:spPr>
        <p:txBody>
          <a:bodyPr>
            <a:spAutoFit/>
          </a:bodyPr>
          <a:lstStyle/>
          <a:p>
            <a:pPr algn="ctr">
              <a:defRPr/>
            </a:pPr>
            <a:r>
              <a:rPr lang="en-US" sz="2400" b="1">
                <a:solidFill>
                  <a:srgbClr val="FFFF00"/>
                </a:solidFill>
                <a:effectLst>
                  <a:outerShdw blurRad="38100" dist="38100" dir="2700000" algn="tl">
                    <a:srgbClr val="000000"/>
                  </a:outerShdw>
                </a:effectLst>
                <a:latin typeface="Arial" charset="0"/>
                <a:ea typeface="ＭＳ Ｐゴシック" charset="0"/>
                <a:cs typeface="ＭＳ Ｐゴシック" charset="0"/>
              </a:rPr>
              <a:t>Ibuprofen</a:t>
            </a:r>
          </a:p>
          <a:p>
            <a:pPr algn="ctr">
              <a:defRPr/>
            </a:pPr>
            <a:r>
              <a:rPr lang="en-US" sz="2400">
                <a:solidFill>
                  <a:srgbClr val="FFFF00"/>
                </a:solidFill>
                <a:effectLst>
                  <a:outerShdw blurRad="38100" dist="38100" dir="2700000" algn="tl">
                    <a:srgbClr val="000000"/>
                  </a:outerShdw>
                </a:effectLst>
                <a:latin typeface="Arial" charset="0"/>
                <a:ea typeface="ＭＳ Ｐゴシック" charset="0"/>
                <a:cs typeface="ＭＳ Ｐゴシック" charset="0"/>
              </a:rPr>
              <a:t>and/or</a:t>
            </a:r>
          </a:p>
          <a:p>
            <a:pPr algn="ctr">
              <a:defRPr/>
            </a:pPr>
            <a:r>
              <a:rPr lang="en-US" sz="2400" b="1">
                <a:solidFill>
                  <a:srgbClr val="FFFF00"/>
                </a:solidFill>
                <a:effectLst>
                  <a:outerShdw blurRad="38100" dist="38100" dir="2700000" algn="tl">
                    <a:srgbClr val="000000"/>
                  </a:outerShdw>
                </a:effectLst>
                <a:latin typeface="Arial" charset="0"/>
                <a:ea typeface="ＭＳ Ｐゴシック" charset="0"/>
                <a:cs typeface="ＭＳ Ｐゴシック" charset="0"/>
              </a:rPr>
              <a:t>Acetaminophen</a:t>
            </a:r>
          </a:p>
          <a:p>
            <a:pPr algn="ctr">
              <a:defRPr/>
            </a:pPr>
            <a:endParaRPr lang="en-US" sz="3000" b="1">
              <a:solidFill>
                <a:prstClr val="black"/>
              </a:solidFill>
              <a:latin typeface="Arial" charset="0"/>
              <a:ea typeface="ＭＳ Ｐゴシック" charset="0"/>
              <a:cs typeface="ＭＳ Ｐゴシック" charset="0"/>
            </a:endParaRPr>
          </a:p>
          <a:p>
            <a:pPr algn="ctr">
              <a:defRPr/>
            </a:pPr>
            <a:r>
              <a:rPr lang="en-US" sz="2400" b="1">
                <a:solidFill>
                  <a:prstClr val="black"/>
                </a:solidFill>
                <a:latin typeface="Arial" charset="0"/>
                <a:ea typeface="ＭＳ Ｐゴシック" charset="0"/>
                <a:cs typeface="ＭＳ Ｐゴシック" charset="0"/>
              </a:rPr>
              <a:t>Other NSAIDs?</a:t>
            </a:r>
          </a:p>
          <a:p>
            <a:pPr algn="ctr">
              <a:defRPr/>
            </a:pPr>
            <a:r>
              <a:rPr lang="en-US" sz="2400" b="1">
                <a:solidFill>
                  <a:prstClr val="black"/>
                </a:solidFill>
                <a:latin typeface="Arial" charset="0"/>
                <a:ea typeface="ＭＳ Ｐゴシック" charset="0"/>
                <a:cs typeface="ＭＳ Ｐゴシック" charset="0"/>
              </a:rPr>
              <a:t>Cox-2 Inhibitor?</a:t>
            </a:r>
            <a:endParaRPr lang="en-US" sz="2400">
              <a:solidFill>
                <a:prstClr val="black"/>
              </a:solidFill>
              <a:latin typeface="Arial" charset="0"/>
              <a:ea typeface="ＭＳ Ｐゴシック" charset="0"/>
              <a:cs typeface="ＭＳ Ｐゴシック" charset="0"/>
            </a:endParaRPr>
          </a:p>
        </p:txBody>
      </p:sp>
      <p:sp>
        <p:nvSpPr>
          <p:cNvPr id="71" name="Rectangle 70"/>
          <p:cNvSpPr/>
          <p:nvPr/>
        </p:nvSpPr>
        <p:spPr>
          <a:xfrm>
            <a:off x="6486525" y="2776538"/>
            <a:ext cx="2743200" cy="3416300"/>
          </a:xfrm>
          <a:prstGeom prst="rect">
            <a:avLst/>
          </a:prstGeom>
        </p:spPr>
        <p:txBody>
          <a:bodyPr>
            <a:spAutoFit/>
          </a:bodyPr>
          <a:lstStyle/>
          <a:p>
            <a:pPr algn="ctr">
              <a:defRPr/>
            </a:pPr>
            <a:r>
              <a:rPr lang="en-US" sz="2400" b="1">
                <a:solidFill>
                  <a:srgbClr val="FFFF00"/>
                </a:solidFill>
                <a:effectLst>
                  <a:outerShdw blurRad="38100" dist="38100" dir="2700000" algn="tl">
                    <a:srgbClr val="000000"/>
                  </a:outerShdw>
                </a:effectLst>
                <a:latin typeface="Arial" charset="0"/>
                <a:ea typeface="ＭＳ Ｐゴシック" charset="0"/>
                <a:cs typeface="ＭＳ Ｐゴシック" charset="0"/>
              </a:rPr>
              <a:t>Morphine</a:t>
            </a:r>
          </a:p>
          <a:p>
            <a:pPr algn="ctr">
              <a:defRPr/>
            </a:pPr>
            <a:endParaRPr lang="en-US" sz="2400" b="1">
              <a:solidFill>
                <a:prstClr val="black"/>
              </a:solidFill>
              <a:latin typeface="Arial" charset="0"/>
              <a:ea typeface="ＭＳ Ｐゴシック" charset="0"/>
              <a:cs typeface="ＭＳ Ｐゴシック" charset="0"/>
            </a:endParaRPr>
          </a:p>
          <a:p>
            <a:pPr algn="ctr">
              <a:defRPr/>
            </a:pPr>
            <a:endParaRPr lang="en-US" sz="2400" b="1">
              <a:solidFill>
                <a:prstClr val="black"/>
              </a:solidFill>
              <a:latin typeface="Arial" charset="0"/>
              <a:ea typeface="ＭＳ Ｐゴシック" charset="0"/>
              <a:cs typeface="ＭＳ Ｐゴシック" charset="0"/>
            </a:endParaRPr>
          </a:p>
          <a:p>
            <a:pPr algn="ctr">
              <a:defRPr/>
            </a:pPr>
            <a:endParaRPr lang="en-US" sz="2400" b="1">
              <a:solidFill>
                <a:prstClr val="black"/>
              </a:solidFill>
              <a:latin typeface="Arial" charset="0"/>
              <a:ea typeface="ＭＳ Ｐゴシック" charset="0"/>
              <a:cs typeface="ＭＳ Ｐゴシック" charset="0"/>
            </a:endParaRPr>
          </a:p>
          <a:p>
            <a:pPr algn="ctr">
              <a:defRPr/>
            </a:pPr>
            <a:r>
              <a:rPr lang="en-US" sz="2400" b="1">
                <a:solidFill>
                  <a:prstClr val="black"/>
                </a:solidFill>
                <a:latin typeface="Arial" charset="0"/>
                <a:ea typeface="ＭＳ Ｐゴシック" charset="0"/>
                <a:cs typeface="ＭＳ Ｐゴシック" charset="0"/>
              </a:rPr>
              <a:t>or </a:t>
            </a:r>
          </a:p>
          <a:p>
            <a:pPr algn="ctr">
              <a:defRPr/>
            </a:pPr>
            <a:r>
              <a:rPr lang="en-US" sz="2400" b="1">
                <a:solidFill>
                  <a:prstClr val="black"/>
                </a:solidFill>
                <a:latin typeface="Arial" charset="0"/>
                <a:ea typeface="ＭＳ Ｐゴシック" charset="0"/>
                <a:cs typeface="ＭＳ Ｐゴシック" charset="0"/>
              </a:rPr>
              <a:t>Fentanyl, </a:t>
            </a:r>
            <a:r>
              <a:rPr lang="en-US" sz="2400" b="1" err="1">
                <a:solidFill>
                  <a:prstClr val="black"/>
                </a:solidFill>
                <a:latin typeface="Arial" charset="0"/>
                <a:ea typeface="ＭＳ Ｐゴシック" charset="0"/>
                <a:cs typeface="ＭＳ Ｐゴシック" charset="0"/>
              </a:rPr>
              <a:t>Hydromorphone</a:t>
            </a:r>
            <a:r>
              <a:rPr lang="en-US" sz="2400" b="1">
                <a:solidFill>
                  <a:prstClr val="black"/>
                </a:solidFill>
                <a:latin typeface="Arial" charset="0"/>
                <a:ea typeface="ＭＳ Ｐゴシック" charset="0"/>
                <a:cs typeface="ＭＳ Ｐゴシック" charset="0"/>
              </a:rPr>
              <a:t>, Oxycodone, Methadone</a:t>
            </a:r>
            <a:endParaRPr lang="en-US" sz="2400">
              <a:solidFill>
                <a:prstClr val="black"/>
              </a:solidFill>
              <a:latin typeface="Arial" charset="0"/>
              <a:ea typeface="ＭＳ Ｐゴシック" charset="0"/>
              <a:cs typeface="ＭＳ Ｐゴシック" charset="0"/>
            </a:endParaRPr>
          </a:p>
        </p:txBody>
      </p:sp>
      <p:cxnSp>
        <p:nvCxnSpPr>
          <p:cNvPr id="73" name="Straight Arrow Connector 72"/>
          <p:cNvCxnSpPr>
            <a:cxnSpLocks noChangeShapeType="1"/>
          </p:cNvCxnSpPr>
          <p:nvPr/>
        </p:nvCxnSpPr>
        <p:spPr bwMode="auto">
          <a:xfrm flipV="1">
            <a:off x="4448970" y="1417638"/>
            <a:ext cx="2351881" cy="1302544"/>
          </a:xfrm>
          <a:prstGeom prst="straightConnector1">
            <a:avLst/>
          </a:prstGeom>
          <a:noFill/>
          <a:ln w="76200">
            <a:solidFill>
              <a:schemeClr val="accent1"/>
            </a:solidFill>
            <a:round/>
            <a:headEnd/>
            <a:tailEnd type="arrow" w="med" len="med"/>
          </a:ln>
          <a:effectLst>
            <a:outerShdw dist="20000" dir="5400000" rotWithShape="0">
              <a:srgbClr val="808080">
                <a:alpha val="37999"/>
              </a:srgbClr>
            </a:outerShdw>
          </a:effectLst>
        </p:spPr>
      </p:cxnSp>
      <p:sp>
        <p:nvSpPr>
          <p:cNvPr id="3" name="TextBox 2">
            <a:extLst>
              <a:ext uri="{FF2B5EF4-FFF2-40B4-BE49-F238E27FC236}">
                <a16:creationId xmlns:a16="http://schemas.microsoft.com/office/drawing/2014/main" id="{A61D5A1C-A432-8BDB-1B13-F915F4712B08}"/>
              </a:ext>
            </a:extLst>
          </p:cNvPr>
          <p:cNvSpPr txBox="1"/>
          <p:nvPr/>
        </p:nvSpPr>
        <p:spPr>
          <a:xfrm>
            <a:off x="1676400" y="4269582"/>
            <a:ext cx="1371600" cy="2031325"/>
          </a:xfrm>
          <a:prstGeom prst="rect">
            <a:avLst/>
          </a:prstGeom>
          <a:noFill/>
        </p:spPr>
        <p:txBody>
          <a:bodyPr wrap="square" rtlCol="0">
            <a:spAutoFit/>
          </a:bodyPr>
          <a:lstStyle/>
          <a:p>
            <a:pPr>
              <a:defRPr/>
            </a:pPr>
            <a:r>
              <a:rPr lang="en-US" i="1">
                <a:solidFill>
                  <a:srgbClr val="00B050"/>
                </a:solidFill>
                <a:latin typeface="Calibri"/>
              </a:rPr>
              <a:t>Always consider adjuvants &amp; integrative therapies along side these!</a:t>
            </a:r>
          </a:p>
        </p:txBody>
      </p:sp>
      <p:sp>
        <p:nvSpPr>
          <p:cNvPr id="4" name="TextBox 3">
            <a:extLst>
              <a:ext uri="{FF2B5EF4-FFF2-40B4-BE49-F238E27FC236}">
                <a16:creationId xmlns:a16="http://schemas.microsoft.com/office/drawing/2014/main" id="{A2CC32F2-B2BC-3C00-8B3B-585B5EFE59A1}"/>
              </a:ext>
            </a:extLst>
          </p:cNvPr>
          <p:cNvSpPr txBox="1"/>
          <p:nvPr/>
        </p:nvSpPr>
        <p:spPr>
          <a:xfrm>
            <a:off x="9939337" y="6084957"/>
            <a:ext cx="2252663" cy="553998"/>
          </a:xfrm>
          <a:prstGeom prst="rect">
            <a:avLst/>
          </a:prstGeom>
          <a:noFill/>
        </p:spPr>
        <p:txBody>
          <a:bodyPr wrap="square" rtlCol="0">
            <a:spAutoFit/>
          </a:bodyPr>
          <a:lstStyle/>
          <a:p>
            <a:r>
              <a:rPr lang="en-US" sz="1000" dirty="0"/>
              <a:t>Figure by WHO, retrieved from https://</a:t>
            </a:r>
            <a:r>
              <a:rPr lang="en-US" sz="1000" dirty="0" err="1"/>
              <a:t>iris.who.int</a:t>
            </a:r>
            <a:r>
              <a:rPr lang="en-US" sz="1000" dirty="0"/>
              <a:t>/handle/10665/44540 on March 14th, 2026.</a:t>
            </a:r>
            <a:r>
              <a:rPr lang="en-US" sz="1000" baseline="30000" dirty="0"/>
              <a:t>7</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bwMode="auto">
          <a:noFill/>
          <a:ln>
            <a:miter lim="800000"/>
            <a:headEnd/>
            <a:tailEnd/>
          </a:ln>
        </p:spPr>
        <p:txBody>
          <a:bodyPr vert="horz" wrap="square" lIns="91440" tIns="45720" rIns="91440" bIns="45720" numCol="1" rtlCol="0" anchor="b" anchorCtr="0" compatLnSpc="1">
            <a:prstTxWarp prst="textNoShape">
              <a:avLst/>
            </a:prstTxWarp>
            <a:normAutofit/>
          </a:bodyPr>
          <a:lstStyle/>
          <a:p>
            <a:r>
              <a:rPr lang="en-US" sz="3600">
                <a:ea typeface="ＭＳ Ｐゴシック" pitchFamily="34" charset="-128"/>
              </a:rPr>
              <a:t>Main opioids for Pediatric Use  . . .</a:t>
            </a:r>
          </a:p>
        </p:txBody>
      </p:sp>
      <p:sp>
        <p:nvSpPr>
          <p:cNvPr id="47106" name="Content Placeholder 2"/>
          <p:cNvSpPr>
            <a:spLocks noGrp="1"/>
          </p:cNvSpPr>
          <p:nvPr>
            <p:ph idx="1"/>
          </p:nvPr>
        </p:nvSpPr>
        <p:spPr/>
        <p:txBody>
          <a:bodyPr>
            <a:normAutofit/>
          </a:bodyPr>
          <a:lstStyle/>
          <a:p>
            <a:r>
              <a:rPr lang="en-US" dirty="0">
                <a:ea typeface="ＭＳ Ｐゴシック" pitchFamily="34" charset="-128"/>
              </a:rPr>
              <a:t>Morphine*: </a:t>
            </a:r>
            <a:r>
              <a:rPr lang="en-US" dirty="0">
                <a:solidFill>
                  <a:srgbClr val="FFCC00"/>
                </a:solidFill>
                <a:ea typeface="ＭＳ Ｐゴシック" pitchFamily="34" charset="-128"/>
              </a:rPr>
              <a:t>Gold</a:t>
            </a:r>
            <a:r>
              <a:rPr lang="en-US" dirty="0">
                <a:ea typeface="ＭＳ Ｐゴシック" pitchFamily="34" charset="-128"/>
              </a:rPr>
              <a:t> </a:t>
            </a:r>
            <a:r>
              <a:rPr lang="en-US" dirty="0">
                <a:solidFill>
                  <a:srgbClr val="FFCC00"/>
                </a:solidFill>
                <a:ea typeface="ＭＳ Ｐゴシック" pitchFamily="34" charset="-128"/>
              </a:rPr>
              <a:t>Standard</a:t>
            </a:r>
          </a:p>
          <a:p>
            <a:r>
              <a:rPr lang="en-US" dirty="0">
                <a:ea typeface="ＭＳ Ｐゴシック" pitchFamily="34" charset="-128"/>
              </a:rPr>
              <a:t>Hydromorphone (</a:t>
            </a:r>
            <a:r>
              <a:rPr lang="en-US" dirty="0" err="1">
                <a:ea typeface="ＭＳ Ｐゴシック" pitchFamily="34" charset="-128"/>
              </a:rPr>
              <a:t>Dilaudid</a:t>
            </a:r>
            <a:r>
              <a:rPr lang="en-US" dirty="0">
                <a:ea typeface="ＭＳ Ｐゴシック" pitchFamily="34" charset="-128"/>
              </a:rPr>
              <a:t>) </a:t>
            </a:r>
          </a:p>
          <a:p>
            <a:r>
              <a:rPr lang="en-US" dirty="0">
                <a:ea typeface="ＭＳ Ｐゴシック" pitchFamily="34" charset="-128"/>
              </a:rPr>
              <a:t>Oxycodone*</a:t>
            </a:r>
          </a:p>
          <a:p>
            <a:r>
              <a:rPr lang="en-US" dirty="0"/>
              <a:t>Methadone</a:t>
            </a:r>
          </a:p>
          <a:p>
            <a:r>
              <a:rPr lang="en-US" dirty="0">
                <a:ea typeface="ＭＳ Ｐゴシック" pitchFamily="34" charset="-128"/>
              </a:rPr>
              <a:t>Fentanyl</a:t>
            </a:r>
          </a:p>
          <a:p>
            <a:pPr marL="457200" lvl="1" indent="0">
              <a:buNone/>
            </a:pPr>
            <a:endParaRPr lang="en-US" dirty="0">
              <a:ea typeface="ＭＳ Ｐゴシック" pitchFamily="34" charset="-128"/>
            </a:endParaRPr>
          </a:p>
          <a:p>
            <a:pPr marL="457200" lvl="1" indent="0">
              <a:buNone/>
            </a:pPr>
            <a:r>
              <a:rPr lang="en-US" dirty="0">
                <a:ea typeface="ＭＳ Ｐゴシック" pitchFamily="34" charset="-128"/>
              </a:rPr>
              <a:t>*Not good in renal insufficiency/ failure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bwMode="auto">
          <a:xfrm>
            <a:off x="609600" y="486033"/>
            <a:ext cx="10972800" cy="1020762"/>
          </a:xfrm>
          <a:noFill/>
          <a:ln>
            <a:miter lim="800000"/>
            <a:headEnd/>
            <a:tailEnd/>
          </a:ln>
        </p:spPr>
        <p:txBody>
          <a:bodyPr vert="horz" wrap="square" lIns="91440" tIns="45720" rIns="91440" bIns="45720" numCol="1" rtlCol="0" anchor="t" anchorCtr="0" compatLnSpc="1">
            <a:prstTxWarp prst="textNoShape">
              <a:avLst/>
            </a:prstTxWarp>
            <a:normAutofit/>
          </a:bodyPr>
          <a:lstStyle/>
          <a:p>
            <a:r>
              <a:rPr lang="en-US" sz="3600">
                <a:ea typeface="ＭＳ Ｐゴシック" pitchFamily="34" charset="-128"/>
              </a:rPr>
              <a:t>. . . Not recommended for pain control </a:t>
            </a:r>
          </a:p>
        </p:txBody>
      </p:sp>
      <p:sp>
        <p:nvSpPr>
          <p:cNvPr id="54274" name="Content Placeholder 2"/>
          <p:cNvSpPr>
            <a:spLocks noGrp="1"/>
          </p:cNvSpPr>
          <p:nvPr>
            <p:ph idx="1"/>
          </p:nvPr>
        </p:nvSpPr>
        <p:spPr/>
        <p:txBody>
          <a:bodyPr>
            <a:normAutofit/>
          </a:bodyPr>
          <a:lstStyle/>
          <a:p>
            <a:pPr>
              <a:buFont typeface="Wingdings" pitchFamily="2" charset="2"/>
              <a:buNone/>
            </a:pPr>
            <a:endParaRPr lang="en-US" sz="1200" dirty="0">
              <a:ea typeface="ＭＳ Ｐゴシック" pitchFamily="34" charset="-128"/>
            </a:endParaRPr>
          </a:p>
          <a:p>
            <a:r>
              <a:rPr lang="en-US" sz="3100" dirty="0">
                <a:ea typeface="ＭＳ Ｐゴシック" pitchFamily="34" charset="-128"/>
              </a:rPr>
              <a:t>Tramadol</a:t>
            </a:r>
            <a:r>
              <a:rPr lang="en-US" dirty="0">
                <a:ea typeface="ＭＳ Ｐゴシック" pitchFamily="34" charset="-128"/>
              </a:rPr>
              <a:t> (Ultram) for patients under age 12</a:t>
            </a:r>
          </a:p>
          <a:p>
            <a:r>
              <a:rPr lang="en-US" sz="3100" dirty="0">
                <a:ea typeface="ＭＳ Ｐゴシック" pitchFamily="34" charset="-128"/>
              </a:rPr>
              <a:t>Codeine </a:t>
            </a:r>
            <a:r>
              <a:rPr lang="en-US" dirty="0">
                <a:ea typeface="ＭＳ Ｐゴシック" pitchFamily="34" charset="-128"/>
              </a:rPr>
              <a:t>(in T3, cough medications)</a:t>
            </a:r>
          </a:p>
          <a:p>
            <a:r>
              <a:rPr lang="en-US" sz="3100" dirty="0">
                <a:ea typeface="ＭＳ Ｐゴシック" pitchFamily="34" charset="-128"/>
              </a:rPr>
              <a:t>Meperidine</a:t>
            </a:r>
          </a:p>
          <a:p>
            <a:r>
              <a:rPr lang="en-US" sz="3100" dirty="0">
                <a:ea typeface="ＭＳ Ｐゴシック" pitchFamily="34" charset="-128"/>
              </a:rPr>
              <a:t>Nalbuphine </a:t>
            </a:r>
            <a:r>
              <a:rPr lang="en-US" dirty="0">
                <a:ea typeface="ＭＳ Ｐゴシック" pitchFamily="34" charset="-128"/>
              </a:rPr>
              <a:t>(</a:t>
            </a:r>
            <a:r>
              <a:rPr lang="en-US" dirty="0" err="1">
                <a:ea typeface="ＭＳ Ｐゴシック" pitchFamily="34" charset="-128"/>
              </a:rPr>
              <a:t>Nubain</a:t>
            </a:r>
            <a:r>
              <a:rPr lang="en-US" dirty="0">
                <a:ea typeface="ＭＳ Ｐゴシック" pitchFamily="34" charset="-128"/>
              </a:rPr>
              <a:t>)</a:t>
            </a:r>
          </a:p>
          <a:p>
            <a:r>
              <a:rPr lang="en-US" sz="3100" dirty="0">
                <a:ea typeface="ＭＳ Ｐゴシック" pitchFamily="34" charset="-128"/>
              </a:rPr>
              <a:t>Hydrocodone </a:t>
            </a:r>
            <a:r>
              <a:rPr lang="en-US" dirty="0">
                <a:ea typeface="ＭＳ Ｐゴシック" pitchFamily="34" charset="-128"/>
              </a:rPr>
              <a:t>(Vicodin, Lortab)</a:t>
            </a:r>
          </a:p>
          <a:p>
            <a:r>
              <a:rPr lang="en-US" sz="3100" dirty="0">
                <a:ea typeface="ＭＳ Ｐゴシック" pitchFamily="34" charset="-128"/>
              </a:rPr>
              <a:t>Combination analgesia </a:t>
            </a:r>
            <a:r>
              <a:rPr lang="en-US" dirty="0">
                <a:ea typeface="ＭＳ Ｐゴシック" pitchFamily="34" charset="-128"/>
              </a:rPr>
              <a:t>(Vicodin, Lortab, Percocet)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A4FF3-50DB-3D3E-0783-D0AECA8E49B8}"/>
              </a:ext>
            </a:extLst>
          </p:cNvPr>
          <p:cNvSpPr>
            <a:spLocks noGrp="1"/>
          </p:cNvSpPr>
          <p:nvPr>
            <p:ph type="title"/>
          </p:nvPr>
        </p:nvSpPr>
        <p:spPr>
          <a:xfrm>
            <a:off x="609600" y="263148"/>
            <a:ext cx="10972800" cy="792162"/>
          </a:xfrm>
        </p:spPr>
        <p:txBody>
          <a:bodyPr>
            <a:normAutofit/>
          </a:bodyPr>
          <a:lstStyle/>
          <a:p>
            <a:r>
              <a:rPr lang="en-US" sz="3600"/>
              <a:t>Typical Starting Doses and Intervals</a:t>
            </a:r>
          </a:p>
        </p:txBody>
      </p:sp>
      <p:graphicFrame>
        <p:nvGraphicFramePr>
          <p:cNvPr id="5" name="Content Placeholder 3">
            <a:extLst>
              <a:ext uri="{FF2B5EF4-FFF2-40B4-BE49-F238E27FC236}">
                <a16:creationId xmlns:a16="http://schemas.microsoft.com/office/drawing/2014/main" id="{120F63B7-A74A-BB77-96A1-75D7D436C573}"/>
              </a:ext>
            </a:extLst>
          </p:cNvPr>
          <p:cNvGraphicFramePr>
            <a:graphicFrameLocks/>
          </p:cNvGraphicFramePr>
          <p:nvPr>
            <p:extLst>
              <p:ext uri="{D42A27DB-BD31-4B8C-83A1-F6EECF244321}">
                <p14:modId xmlns:p14="http://schemas.microsoft.com/office/powerpoint/2010/main" val="4026646036"/>
              </p:ext>
            </p:extLst>
          </p:nvPr>
        </p:nvGraphicFramePr>
        <p:xfrm>
          <a:off x="1409699" y="1338580"/>
          <a:ext cx="9372602" cy="4180840"/>
        </p:xfrm>
        <a:graphic>
          <a:graphicData uri="http://schemas.openxmlformats.org/drawingml/2006/table">
            <a:tbl>
              <a:tblPr firstRow="1" bandRow="1"/>
              <a:tblGrid>
                <a:gridCol w="2149679">
                  <a:extLst>
                    <a:ext uri="{9D8B030D-6E8A-4147-A177-3AD203B41FA5}">
                      <a16:colId xmlns:a16="http://schemas.microsoft.com/office/drawing/2014/main" val="20000"/>
                    </a:ext>
                  </a:extLst>
                </a:gridCol>
                <a:gridCol w="1031846">
                  <a:extLst>
                    <a:ext uri="{9D8B030D-6E8A-4147-A177-3AD203B41FA5}">
                      <a16:colId xmlns:a16="http://schemas.microsoft.com/office/drawing/2014/main" val="20001"/>
                    </a:ext>
                  </a:extLst>
                </a:gridCol>
                <a:gridCol w="4299358">
                  <a:extLst>
                    <a:ext uri="{9D8B030D-6E8A-4147-A177-3AD203B41FA5}">
                      <a16:colId xmlns:a16="http://schemas.microsoft.com/office/drawing/2014/main" val="20002"/>
                    </a:ext>
                  </a:extLst>
                </a:gridCol>
                <a:gridCol w="1891719">
                  <a:extLst>
                    <a:ext uri="{9D8B030D-6E8A-4147-A177-3AD203B41FA5}">
                      <a16:colId xmlns:a16="http://schemas.microsoft.com/office/drawing/2014/main" val="20003"/>
                    </a:ext>
                  </a:extLst>
                </a:gridCol>
              </a:tblGrid>
              <a:tr h="74195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a:t>Route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a:t>Initial dose for children</a:t>
                      </a:r>
                      <a:r>
                        <a:rPr lang="en-US" baseline="0"/>
                        <a:t> &gt; 6 months. </a:t>
                      </a:r>
                      <a:r>
                        <a:rPr lang="en-US" b="0" baseline="0"/>
                        <a:t>Use mg/kg until 50kg, then adult dose. </a:t>
                      </a:r>
                      <a:endParaRPr lang="en-US" b="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a:t>Usual dosing interval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4298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Morphine</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PO,</a:t>
                      </a:r>
                      <a:r>
                        <a:rPr lang="en-US" baseline="0"/>
                        <a:t> SL </a:t>
                      </a:r>
                      <a:endParaRPr lang="en-US"/>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0.2 - 0.3mg/kg (10-15mg)</a:t>
                      </a:r>
                      <a:r>
                        <a:rPr lang="en-US" baseline="0"/>
                        <a:t> </a:t>
                      </a:r>
                      <a:endParaRPr lang="en-US"/>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3-4 hours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4298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IV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a:t>0.05 - 0.1mg/kg (2.5 – 5mg)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2-4 hours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4298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Oxycodone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a:t>PO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dirty="0"/>
                        <a:t>0.1</a:t>
                      </a:r>
                      <a:r>
                        <a:rPr lang="en-US" baseline="0" dirty="0"/>
                        <a:t> – 0.2 mg/kg (5-10mg) </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4-6 hours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4298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Hydromorphone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PO, SL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0.04 – 0.08 mg/kg (2-4mg)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3-4 hours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4298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IV</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0.015 mg/kg (0.2-0.6mg*)</a:t>
                      </a:r>
                      <a:r>
                        <a:rPr lang="en-US" baseline="0"/>
                        <a:t> </a:t>
                      </a:r>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2-4 hours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4298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Fentanyl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IV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0.5</a:t>
                      </a:r>
                      <a:r>
                        <a:rPr lang="en-US" baseline="0"/>
                        <a:t> – 2 mcg/kg  (25-75 mcg)</a:t>
                      </a:r>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t>30 min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4298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800" i="1"/>
                        <a:t>Methadone</a:t>
                      </a:r>
                      <a:endParaRPr lang="en-US" sz="1800" i="1" baseline="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800" i="1"/>
                        <a:t>PO</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800" i="1"/>
                        <a:t>0.05-0.1 mg/kg (2.5-5mg)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800" i="1"/>
                        <a:t>8-12 hours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7"/>
                  </a:ext>
                </a:extLst>
              </a:tr>
              <a:tr h="4298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US" sz="1800" i="1"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800" i="1"/>
                        <a:t>IV</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800" i="1"/>
                        <a:t>0.025</a:t>
                      </a:r>
                      <a:r>
                        <a:rPr lang="en-US" sz="1800" i="1" baseline="0"/>
                        <a:t> – 0.05 mg/kg</a:t>
                      </a:r>
                      <a:endParaRPr lang="en-US" sz="1800" i="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a:t>8-12 hours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8"/>
                  </a:ext>
                </a:extLst>
              </a:tr>
            </a:tbl>
          </a:graphicData>
        </a:graphic>
      </p:graphicFrame>
      <p:sp>
        <p:nvSpPr>
          <p:cNvPr id="7" name="TextBox 6">
            <a:extLst>
              <a:ext uri="{FF2B5EF4-FFF2-40B4-BE49-F238E27FC236}">
                <a16:creationId xmlns:a16="http://schemas.microsoft.com/office/drawing/2014/main" id="{F23ABDCF-385A-BF2D-9AB0-1429C27FE9BF}"/>
              </a:ext>
            </a:extLst>
          </p:cNvPr>
          <p:cNvSpPr txBox="1"/>
          <p:nvPr/>
        </p:nvSpPr>
        <p:spPr>
          <a:xfrm>
            <a:off x="2763800" y="5552440"/>
            <a:ext cx="6894837" cy="646331"/>
          </a:xfrm>
          <a:prstGeom prst="rect">
            <a:avLst/>
          </a:prstGeom>
          <a:noFill/>
        </p:spPr>
        <p:txBody>
          <a:bodyPr wrap="square">
            <a:spAutoFit/>
          </a:bodyPr>
          <a:lstStyle/>
          <a:p>
            <a:pPr marL="285750" indent="-285750">
              <a:buFont typeface="Arial" panose="020B0604020202020204" pitchFamily="34" charset="0"/>
              <a:buChar char="•"/>
            </a:pPr>
            <a:r>
              <a:rPr lang="en-US" i="1">
                <a:solidFill>
                  <a:srgbClr val="00B050"/>
                </a:solidFill>
              </a:rPr>
              <a:t>EOL dose and interval will usually be higher and shorter</a:t>
            </a:r>
          </a:p>
          <a:p>
            <a:pPr marL="285750" indent="-285750">
              <a:buFont typeface="Arial" panose="020B0604020202020204" pitchFamily="34" charset="0"/>
              <a:buChar char="•"/>
            </a:pPr>
            <a:r>
              <a:rPr lang="en-US" i="1">
                <a:solidFill>
                  <a:srgbClr val="00B050"/>
                </a:solidFill>
              </a:rPr>
              <a:t>Infants &lt; 6 months require lower dosing</a:t>
            </a:r>
          </a:p>
        </p:txBody>
      </p:sp>
      <p:sp>
        <p:nvSpPr>
          <p:cNvPr id="4" name="TextBox 3">
            <a:extLst>
              <a:ext uri="{FF2B5EF4-FFF2-40B4-BE49-F238E27FC236}">
                <a16:creationId xmlns:a16="http://schemas.microsoft.com/office/drawing/2014/main" id="{B42D1FC9-B069-3563-126E-A6DDA2C16F4F}"/>
              </a:ext>
            </a:extLst>
          </p:cNvPr>
          <p:cNvSpPr txBox="1"/>
          <p:nvPr/>
        </p:nvSpPr>
        <p:spPr>
          <a:xfrm>
            <a:off x="8652443" y="5714303"/>
            <a:ext cx="2252663" cy="553998"/>
          </a:xfrm>
          <a:prstGeom prst="rect">
            <a:avLst/>
          </a:prstGeom>
          <a:noFill/>
        </p:spPr>
        <p:txBody>
          <a:bodyPr wrap="square" rtlCol="0">
            <a:spAutoFit/>
          </a:bodyPr>
          <a:lstStyle/>
          <a:p>
            <a:r>
              <a:rPr lang="en-US" sz="1000" dirty="0"/>
              <a:t>Table by WHO, retrieved from https://</a:t>
            </a:r>
            <a:r>
              <a:rPr lang="en-US" sz="1000" dirty="0" err="1"/>
              <a:t>iris.who.int</a:t>
            </a:r>
            <a:r>
              <a:rPr lang="en-US" sz="1000" dirty="0"/>
              <a:t>/handle/10665/44540 on March 14th, 2026.</a:t>
            </a:r>
            <a:r>
              <a:rPr lang="en-US" sz="1000" baseline="30000" dirty="0"/>
              <a:t>7</a:t>
            </a:r>
            <a:endParaRPr lang="en-US" sz="1000" dirty="0"/>
          </a:p>
        </p:txBody>
      </p:sp>
    </p:spTree>
    <p:extLst>
      <p:ext uri="{BB962C8B-B14F-4D97-AF65-F5344CB8AC3E}">
        <p14:creationId xmlns:p14="http://schemas.microsoft.com/office/powerpoint/2010/main" val="1692348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bwMode="auto">
          <a:xfrm>
            <a:off x="609600" y="503238"/>
            <a:ext cx="10972800" cy="792162"/>
          </a:xfrm>
          <a:noFill/>
          <a:ln>
            <a:miter lim="800000"/>
            <a:headEnd/>
            <a:tailEnd/>
          </a:ln>
        </p:spPr>
        <p:txBody>
          <a:bodyPr vert="horz" wrap="square" lIns="91440" tIns="45720" rIns="91440" bIns="45720" numCol="1" rtlCol="0" anchor="t" anchorCtr="0" compatLnSpc="1">
            <a:prstTxWarp prst="textNoShape">
              <a:avLst/>
            </a:prstTxWarp>
            <a:normAutofit/>
          </a:bodyPr>
          <a:lstStyle/>
          <a:p>
            <a:r>
              <a:rPr lang="en-US" sz="3600">
                <a:ea typeface="ＭＳ Ｐゴシック" pitchFamily="34" charset="-128"/>
              </a:rPr>
              <a:t>Myths and barriers to using opioids</a:t>
            </a:r>
          </a:p>
        </p:txBody>
      </p:sp>
      <p:sp>
        <p:nvSpPr>
          <p:cNvPr id="18434" name="Content Placeholder 2"/>
          <p:cNvSpPr>
            <a:spLocks noGrp="1"/>
          </p:cNvSpPr>
          <p:nvPr>
            <p:ph idx="1"/>
          </p:nvPr>
        </p:nvSpPr>
        <p:spPr/>
        <p:txBody>
          <a:bodyPr/>
          <a:lstStyle/>
          <a:p>
            <a:pPr>
              <a:spcAft>
                <a:spcPts val="1800"/>
              </a:spcAft>
              <a:buNone/>
            </a:pPr>
            <a:r>
              <a:rPr lang="en-US" u="sng">
                <a:ea typeface="ＭＳ Ｐゴシック" pitchFamily="34" charset="-128"/>
              </a:rPr>
              <a:t>Case Scenario:</a:t>
            </a:r>
          </a:p>
          <a:p>
            <a:pPr>
              <a:spcAft>
                <a:spcPts val="1800"/>
              </a:spcAft>
              <a:buNone/>
            </a:pPr>
            <a:r>
              <a:rPr lang="en-US">
                <a:ea typeface="ＭＳ Ｐゴシック" pitchFamily="34" charset="-128"/>
              </a:rPr>
              <a:t>You are taking care of a child with severe acute pain (e.g. cancer, sickle-cell crisis, major burn etc.). It crosses your mind to administer an opioid such as morphine.</a:t>
            </a:r>
          </a:p>
          <a:p>
            <a:pPr>
              <a:spcAft>
                <a:spcPts val="1800"/>
              </a:spcAft>
              <a:buNone/>
            </a:pPr>
            <a:r>
              <a:rPr lang="en-US" b="1">
                <a:solidFill>
                  <a:srgbClr val="0070C0"/>
                </a:solidFill>
                <a:ea typeface="ＭＳ Ｐゴシック" pitchFamily="34" charset="-128"/>
              </a:rPr>
              <a:t>What would be the most common concerns you might hear from your colleagues or parents arguing against opioid use in this child?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bwMode="auto">
          <a:xfrm>
            <a:off x="609600" y="503238"/>
            <a:ext cx="10972800" cy="792162"/>
          </a:xfrm>
          <a:noFill/>
          <a:ln>
            <a:miter lim="800000"/>
            <a:headEnd/>
            <a:tailEnd/>
          </a:ln>
        </p:spPr>
        <p:txBody>
          <a:bodyPr vert="horz" wrap="square" lIns="91440" tIns="45720" rIns="91440" bIns="45720" numCol="1" rtlCol="0" anchor="t" anchorCtr="0" compatLnSpc="1">
            <a:prstTxWarp prst="textNoShape">
              <a:avLst/>
            </a:prstTxWarp>
            <a:normAutofit/>
          </a:bodyPr>
          <a:lstStyle/>
          <a:p>
            <a:r>
              <a:rPr lang="en-CA" sz="3600">
                <a:ea typeface="ＭＳ Ｐゴシック" pitchFamily="34" charset="-128"/>
              </a:rPr>
              <a:t>Common opioid assumptions</a:t>
            </a:r>
          </a:p>
        </p:txBody>
      </p:sp>
      <p:sp>
        <p:nvSpPr>
          <p:cNvPr id="19458" name="Content Placeholder 2"/>
          <p:cNvSpPr>
            <a:spLocks noGrp="1"/>
          </p:cNvSpPr>
          <p:nvPr>
            <p:ph idx="1"/>
          </p:nvPr>
        </p:nvSpPr>
        <p:spPr/>
        <p:txBody>
          <a:bodyPr/>
          <a:lstStyle/>
          <a:p>
            <a:pPr>
              <a:lnSpc>
                <a:spcPct val="110000"/>
              </a:lnSpc>
              <a:buFont typeface="Wingdings" pitchFamily="2" charset="2"/>
              <a:buNone/>
            </a:pPr>
            <a:r>
              <a:rPr lang="en-CA">
                <a:solidFill>
                  <a:srgbClr val="0070C0"/>
                </a:solidFill>
                <a:ea typeface="ＭＳ Ｐゴシック" pitchFamily="34" charset="-128"/>
                <a:cs typeface="Arial" pitchFamily="34" charset="0"/>
              </a:rPr>
              <a:t>Assumptions act as barriers to appropriate use</a:t>
            </a:r>
          </a:p>
          <a:p>
            <a:pPr>
              <a:lnSpc>
                <a:spcPct val="110000"/>
              </a:lnSpc>
              <a:buFont typeface="Wingdings" pitchFamily="2" charset="2"/>
              <a:buNone/>
            </a:pPr>
            <a:endParaRPr lang="en-CA" sz="1200">
              <a:ea typeface="ＭＳ Ｐゴシック" pitchFamily="34" charset="-128"/>
              <a:cs typeface="Arial" pitchFamily="34" charset="0"/>
            </a:endParaRPr>
          </a:p>
          <a:p>
            <a:pPr>
              <a:lnSpc>
                <a:spcPct val="110000"/>
              </a:lnSpc>
            </a:pPr>
            <a:r>
              <a:rPr lang="en-CA">
                <a:ea typeface="ＭＳ Ｐゴシック" pitchFamily="34" charset="-128"/>
                <a:cs typeface="Arial" pitchFamily="34" charset="0"/>
              </a:rPr>
              <a:t>Addiction</a:t>
            </a:r>
          </a:p>
          <a:p>
            <a:pPr>
              <a:lnSpc>
                <a:spcPct val="110000"/>
              </a:lnSpc>
            </a:pPr>
            <a:r>
              <a:rPr lang="en-CA">
                <a:ea typeface="ＭＳ Ｐゴシック" pitchFamily="34" charset="-128"/>
                <a:cs typeface="Arial" pitchFamily="34" charset="0"/>
              </a:rPr>
              <a:t>Over Sedation / Respiratory Depression</a:t>
            </a:r>
          </a:p>
          <a:p>
            <a:pPr>
              <a:lnSpc>
                <a:spcPct val="110000"/>
              </a:lnSpc>
            </a:pPr>
            <a:r>
              <a:rPr lang="en-CA">
                <a:ea typeface="ＭＳ Ｐゴシック" pitchFamily="34" charset="-128"/>
                <a:cs typeface="Arial" pitchFamily="34" charset="0"/>
              </a:rPr>
              <a:t>Ileus/Gut hypomobility/Constipation </a:t>
            </a:r>
          </a:p>
          <a:p>
            <a:pPr>
              <a:lnSpc>
                <a:spcPct val="110000"/>
              </a:lnSpc>
            </a:pPr>
            <a:r>
              <a:rPr lang="en-CA">
                <a:ea typeface="ＭＳ Ｐゴシック" pitchFamily="34" charset="-128"/>
                <a:cs typeface="Arial" pitchFamily="34" charset="0"/>
              </a:rPr>
              <a:t>Medication </a:t>
            </a:r>
            <a:r>
              <a:rPr lang="en-CA" altLang="en-US">
                <a:ea typeface="ＭＳ Ｐゴシック" pitchFamily="34" charset="-128"/>
                <a:cs typeface="Arial" pitchFamily="34" charset="0"/>
              </a:rPr>
              <a:t>“</a:t>
            </a:r>
            <a:r>
              <a:rPr lang="en-CA">
                <a:ea typeface="ＭＳ Ｐゴシック" pitchFamily="34" charset="-128"/>
                <a:cs typeface="Arial" pitchFamily="34" charset="0"/>
              </a:rPr>
              <a:t>Too strong</a:t>
            </a:r>
            <a:r>
              <a:rPr lang="en-CA" altLang="en-US">
                <a:ea typeface="ＭＳ Ｐゴシック" pitchFamily="34" charset="-128"/>
                <a:cs typeface="Arial" pitchFamily="34" charset="0"/>
              </a:rPr>
              <a:t>”</a:t>
            </a:r>
            <a:endParaRPr lang="en-CA">
              <a:ea typeface="ＭＳ Ｐゴシック" pitchFamily="34" charset="-128"/>
              <a:cs typeface="Arial" pitchFamily="34" charset="0"/>
            </a:endParaRPr>
          </a:p>
          <a:p>
            <a:pPr>
              <a:lnSpc>
                <a:spcPct val="110000"/>
              </a:lnSpc>
            </a:pPr>
            <a:r>
              <a:rPr lang="en-CA">
                <a:ea typeface="ＭＳ Ｐゴシック" pitchFamily="34" charset="-128"/>
                <a:cs typeface="Arial" pitchFamily="34" charset="0"/>
              </a:rPr>
              <a:t>End of life scenario: </a:t>
            </a:r>
            <a:r>
              <a:rPr lang="en-CA" altLang="en-US">
                <a:ea typeface="ＭＳ Ｐゴシック" pitchFamily="34" charset="-128"/>
                <a:cs typeface="Arial" pitchFamily="34" charset="0"/>
              </a:rPr>
              <a:t>“</a:t>
            </a:r>
            <a:r>
              <a:rPr lang="en-CA">
                <a:ea typeface="ＭＳ Ｐゴシック" pitchFamily="34" charset="-128"/>
                <a:cs typeface="Arial" pitchFamily="34" charset="0"/>
              </a:rPr>
              <a:t>We are giving up</a:t>
            </a:r>
            <a:r>
              <a:rPr lang="en-CA" altLang="en-US">
                <a:ea typeface="ＭＳ Ｐゴシック" pitchFamily="34" charset="-128"/>
                <a:cs typeface="Arial" pitchFamily="34" charset="0"/>
              </a:rPr>
              <a:t>”</a:t>
            </a:r>
            <a:r>
              <a:rPr lang="en-CA">
                <a:ea typeface="ＭＳ Ｐゴシック" pitchFamily="34" charset="-128"/>
                <a:cs typeface="Arial" pitchFamily="34" charset="0"/>
              </a:rPr>
              <a:t>/</a:t>
            </a:r>
            <a:r>
              <a:rPr lang="en-CA" altLang="en-US">
                <a:ea typeface="ＭＳ Ｐゴシック" pitchFamily="34" charset="-128"/>
                <a:cs typeface="Arial" pitchFamily="34" charset="0"/>
              </a:rPr>
              <a:t>“</a:t>
            </a:r>
            <a:r>
              <a:rPr lang="en-CA">
                <a:ea typeface="ＭＳ Ｐゴシック" pitchFamily="34" charset="-128"/>
                <a:cs typeface="Arial" pitchFamily="34" charset="0"/>
              </a:rPr>
              <a:t>Hastening death</a:t>
            </a:r>
            <a:r>
              <a:rPr lang="en-CA" altLang="en-US">
                <a:ea typeface="ＭＳ Ｐゴシック" pitchFamily="34" charset="-128"/>
                <a:cs typeface="Arial" pitchFamily="34" charset="0"/>
              </a:rPr>
              <a:t>”</a:t>
            </a:r>
            <a:endParaRPr lang="en-CA" sz="3000">
              <a:latin typeface="Calibri" pitchFamily="34" charset="0"/>
              <a:ea typeface="ＭＳ Ｐゴシック"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B78A8-3A52-9123-6B86-5FFA3EF00241}"/>
              </a:ext>
            </a:extLst>
          </p:cNvPr>
          <p:cNvSpPr>
            <a:spLocks noGrp="1"/>
          </p:cNvSpPr>
          <p:nvPr>
            <p:ph type="title"/>
          </p:nvPr>
        </p:nvSpPr>
        <p:spPr>
          <a:xfrm>
            <a:off x="609600" y="152400"/>
            <a:ext cx="10972800" cy="990600"/>
          </a:xfrm>
        </p:spPr>
        <p:txBody>
          <a:bodyPr wrap="square" anchor="ctr">
            <a:normAutofit/>
          </a:bodyPr>
          <a:lstStyle/>
          <a:p>
            <a:r>
              <a:rPr lang="en-US"/>
              <a:t>Objectives</a:t>
            </a:r>
          </a:p>
        </p:txBody>
      </p:sp>
      <p:sp>
        <p:nvSpPr>
          <p:cNvPr id="4" name="Slide Number Placeholder 3">
            <a:extLst>
              <a:ext uri="{FF2B5EF4-FFF2-40B4-BE49-F238E27FC236}">
                <a16:creationId xmlns:a16="http://schemas.microsoft.com/office/drawing/2014/main" id="{8C73DAF4-AEDC-1DB4-DD1D-A63DBE5E1DB9}"/>
              </a:ext>
            </a:extLst>
          </p:cNvPr>
          <p:cNvSpPr>
            <a:spLocks noGrp="1"/>
          </p:cNvSpPr>
          <p:nvPr>
            <p:ph type="sldNum" sz="quarter" idx="10"/>
          </p:nvPr>
        </p:nvSpPr>
        <p:spPr>
          <a:xfrm>
            <a:off x="11074400" y="6400801"/>
            <a:ext cx="609600" cy="457200"/>
          </a:xfrm>
        </p:spPr>
        <p:txBody>
          <a:bodyPr anchor="ctr">
            <a:normAutofit/>
          </a:bodyPr>
          <a:lstStyle/>
          <a:p>
            <a:pPr>
              <a:spcAft>
                <a:spcPts val="600"/>
              </a:spcAft>
              <a:defRPr/>
            </a:pPr>
            <a:fld id="{01D945C9-0277-4107-B589-EC55ECD240BC}" type="slidenum">
              <a:rPr lang="en-US" smtClean="0"/>
              <a:pPr>
                <a:spcAft>
                  <a:spcPts val="600"/>
                </a:spcAft>
                <a:defRPr/>
              </a:pPr>
              <a:t>3</a:t>
            </a:fld>
            <a:endParaRPr lang="en-US"/>
          </a:p>
        </p:txBody>
      </p:sp>
      <p:sp>
        <p:nvSpPr>
          <p:cNvPr id="3" name="Content Placeholder 2">
            <a:extLst>
              <a:ext uri="{FF2B5EF4-FFF2-40B4-BE49-F238E27FC236}">
                <a16:creationId xmlns:a16="http://schemas.microsoft.com/office/drawing/2014/main" id="{73DB2D38-7B84-CCE1-92F7-BCBCB6A57D8C}"/>
              </a:ext>
            </a:extLst>
          </p:cNvPr>
          <p:cNvSpPr>
            <a:spLocks noGrp="1"/>
          </p:cNvSpPr>
          <p:nvPr>
            <p:ph idx="1"/>
          </p:nvPr>
        </p:nvSpPr>
        <p:spPr>
          <a:xfrm>
            <a:off x="609600" y="1371600"/>
            <a:ext cx="9251092" cy="4800600"/>
          </a:xfrm>
        </p:spPr>
        <p:txBody>
          <a:bodyPr wrap="square" anchor="t">
            <a:normAutofit/>
          </a:bodyPr>
          <a:lstStyle/>
          <a:p>
            <a:r>
              <a:rPr lang="en-US" dirty="0"/>
              <a:t>Recognize the structure and various roles of the outpatient pediatric palliative care interdisciplinary team.</a:t>
            </a:r>
          </a:p>
          <a:p>
            <a:r>
              <a:rPr lang="en-US" dirty="0"/>
              <a:t>Describe general symptom management approaches in children with serious illness.</a:t>
            </a:r>
          </a:p>
          <a:p>
            <a:r>
              <a:rPr lang="en-US" dirty="0"/>
              <a:t>Differentiate opioid and non-opioid pain management in pediatric medicine.</a:t>
            </a:r>
          </a:p>
          <a:p>
            <a:r>
              <a:rPr lang="en-US" dirty="0"/>
              <a:t>Identify integrative and non-pharmacologic strategies in pediatric palliative care.</a:t>
            </a:r>
          </a:p>
          <a:p>
            <a:r>
              <a:rPr lang="en-US" dirty="0"/>
              <a:t>Discuss death and dying, EOL care, and advance care planning in pediatric patients.</a:t>
            </a:r>
          </a:p>
        </p:txBody>
      </p:sp>
    </p:spTree>
    <p:extLst>
      <p:ext uri="{BB962C8B-B14F-4D97-AF65-F5344CB8AC3E}">
        <p14:creationId xmlns:p14="http://schemas.microsoft.com/office/powerpoint/2010/main" val="23255465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bwMode="auto">
          <a:xfrm>
            <a:off x="609600" y="503238"/>
            <a:ext cx="10972800" cy="792162"/>
          </a:xfrm>
          <a:noFill/>
          <a:ln>
            <a:miter lim="800000"/>
            <a:headEnd/>
            <a:tailEnd/>
          </a:ln>
        </p:spPr>
        <p:txBody>
          <a:bodyPr vert="horz" wrap="square" lIns="91440" tIns="45720" rIns="91440" bIns="45720" numCol="1" rtlCol="0" anchor="t" anchorCtr="0" compatLnSpc="1">
            <a:prstTxWarp prst="textNoShape">
              <a:avLst/>
            </a:prstTxWarp>
            <a:normAutofit/>
          </a:bodyPr>
          <a:lstStyle/>
          <a:p>
            <a:r>
              <a:rPr lang="en-CA" sz="3600">
                <a:ea typeface="ＭＳ Ｐゴシック" pitchFamily="34" charset="-128"/>
              </a:rPr>
              <a:t>Assumption # 1: Addiction </a:t>
            </a:r>
          </a:p>
        </p:txBody>
      </p:sp>
      <p:sp>
        <p:nvSpPr>
          <p:cNvPr id="21506" name="Content Placeholder 2"/>
          <p:cNvSpPr>
            <a:spLocks noGrp="1"/>
          </p:cNvSpPr>
          <p:nvPr>
            <p:ph idx="1"/>
          </p:nvPr>
        </p:nvSpPr>
        <p:spPr/>
        <p:txBody>
          <a:bodyPr>
            <a:normAutofit/>
          </a:bodyPr>
          <a:lstStyle/>
          <a:p>
            <a:pPr>
              <a:lnSpc>
                <a:spcPct val="90000"/>
              </a:lnSpc>
            </a:pPr>
            <a:r>
              <a:rPr lang="en-CA" dirty="0">
                <a:ea typeface="ＭＳ Ｐゴシック" pitchFamily="34" charset="-128"/>
                <a:cs typeface="Arial" pitchFamily="34" charset="0"/>
              </a:rPr>
              <a:t>Important to distinguish between 3 states:</a:t>
            </a:r>
          </a:p>
          <a:p>
            <a:pPr marL="2508250" lvl="1" indent="-1884363">
              <a:buNone/>
            </a:pPr>
            <a:r>
              <a:rPr lang="en-CA" sz="2600" i="1" dirty="0">
                <a:ea typeface="ＭＳ Ｐゴシック" pitchFamily="34" charset="-128"/>
              </a:rPr>
              <a:t>Tolerance</a:t>
            </a:r>
            <a:r>
              <a:rPr lang="en-CA" sz="2600" dirty="0">
                <a:ea typeface="ＭＳ Ｐゴシック" pitchFamily="34" charset="-128"/>
              </a:rPr>
              <a:t> </a:t>
            </a:r>
            <a:r>
              <a:rPr lang="en-CA" sz="2600" dirty="0">
                <a:ea typeface="ＭＳ Ｐゴシック" pitchFamily="34" charset="-128"/>
                <a:sym typeface="Symbol" pitchFamily="18" charset="2"/>
              </a:rPr>
              <a:t> need to increase dose of opioid over time</a:t>
            </a:r>
          </a:p>
          <a:p>
            <a:pPr marL="2508250" lvl="1" indent="-1884363">
              <a:buNone/>
            </a:pPr>
            <a:r>
              <a:rPr lang="en-CA" sz="2600" i="1" dirty="0">
                <a:ea typeface="ＭＳ Ｐゴシック" pitchFamily="34" charset="-128"/>
                <a:sym typeface="Symbol" pitchFamily="18" charset="2"/>
              </a:rPr>
              <a:t>Withdrawal </a:t>
            </a:r>
            <a:r>
              <a:rPr lang="en-CA" sz="2600" dirty="0">
                <a:ea typeface="ＭＳ Ｐゴシック" pitchFamily="34" charset="-128"/>
                <a:sym typeface="Symbol" pitchFamily="18" charset="2"/>
              </a:rPr>
              <a:t> distressing symptoms occur if opioids discontinued or tapered too fast</a:t>
            </a:r>
          </a:p>
          <a:p>
            <a:pPr marL="2508250" lvl="1" indent="-1884363">
              <a:spcAft>
                <a:spcPts val="1200"/>
              </a:spcAft>
              <a:buNone/>
            </a:pPr>
            <a:r>
              <a:rPr lang="en-CA" sz="2600" i="1" dirty="0">
                <a:ea typeface="ＭＳ Ｐゴシック" pitchFamily="34" charset="-128"/>
                <a:sym typeface="Symbol" pitchFamily="18" charset="2"/>
              </a:rPr>
              <a:t>Addiction</a:t>
            </a:r>
            <a:r>
              <a:rPr lang="en-CA" sz="2600" dirty="0">
                <a:ea typeface="ＭＳ Ｐゴシック" pitchFamily="34" charset="-128"/>
                <a:sym typeface="Symbol" pitchFamily="18" charset="2"/>
              </a:rPr>
              <a:t>  a chronic relapsing condition characterized by persistent, compulsive dependence on a behavior or substance despite adverse consequences</a:t>
            </a:r>
          </a:p>
          <a:p>
            <a:pPr marL="2508250" lvl="1" indent="-1884363">
              <a:spcAft>
                <a:spcPts val="1200"/>
              </a:spcAft>
              <a:buNone/>
            </a:pPr>
            <a:r>
              <a:rPr lang="en-CA" b="1" dirty="0">
                <a:solidFill>
                  <a:srgbClr val="0070C0"/>
                </a:solidFill>
                <a:ea typeface="ＭＳ Ｐゴシック" pitchFamily="34" charset="-128"/>
                <a:cs typeface="Arial" pitchFamily="34" charset="0"/>
                <a:sym typeface="Symbol" pitchFamily="18" charset="2"/>
              </a:rPr>
              <a:t>Properly monitored opioid use does not lead to addiction in children</a:t>
            </a:r>
          </a:p>
          <a:p>
            <a:pPr marL="2508250" lvl="1" indent="-1884363">
              <a:spcAft>
                <a:spcPts val="1200"/>
              </a:spcAft>
              <a:buNone/>
            </a:pPr>
            <a:endParaRPr lang="en-CA" sz="2600" b="1" dirty="0">
              <a:ea typeface="ＭＳ Ｐゴシック" pitchFamily="34"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609600" y="503238"/>
            <a:ext cx="10972800" cy="792162"/>
          </a:xfrm>
        </p:spPr>
        <p:txBody>
          <a:bodyPr vert="horz" wrap="square" lIns="91440" tIns="45720" rIns="91440" bIns="45720" numCol="1" rtlCol="0" anchor="t" anchorCtr="0" compatLnSpc="1">
            <a:prstTxWarp prst="textNoShape">
              <a:avLst/>
            </a:prstTxWarp>
            <a:normAutofit/>
          </a:bodyPr>
          <a:lstStyle/>
          <a:p>
            <a:pPr>
              <a:defRPr/>
            </a:pPr>
            <a:r>
              <a:rPr lang="en-CA" sz="3600"/>
              <a:t>Assumption #2: Over-sedation </a:t>
            </a:r>
          </a:p>
        </p:txBody>
      </p:sp>
      <p:sp>
        <p:nvSpPr>
          <p:cNvPr id="25602" name="Content Placeholder 2"/>
          <p:cNvSpPr>
            <a:spLocks noGrp="1"/>
          </p:cNvSpPr>
          <p:nvPr>
            <p:ph idx="1"/>
          </p:nvPr>
        </p:nvSpPr>
        <p:spPr/>
        <p:txBody>
          <a:bodyPr/>
          <a:lstStyle/>
          <a:p>
            <a:pPr>
              <a:lnSpc>
                <a:spcPct val="120000"/>
              </a:lnSpc>
            </a:pPr>
            <a:r>
              <a:rPr lang="en-CA">
                <a:ea typeface="ＭＳ Ｐゴシック" pitchFamily="34" charset="-128"/>
                <a:cs typeface="Arial" pitchFamily="34" charset="0"/>
              </a:rPr>
              <a:t>Misconception that goal of opioid use is to sedate</a:t>
            </a:r>
          </a:p>
          <a:p>
            <a:pPr>
              <a:lnSpc>
                <a:spcPct val="120000"/>
              </a:lnSpc>
            </a:pPr>
            <a:r>
              <a:rPr lang="en-CA">
                <a:ea typeface="ＭＳ Ｐゴシック" pitchFamily="34" charset="-128"/>
              </a:rPr>
              <a:t>Sedation occurs </a:t>
            </a:r>
            <a:r>
              <a:rPr lang="en-CA" i="1">
                <a:ea typeface="ＭＳ Ｐゴシック" pitchFamily="34" charset="-128"/>
              </a:rPr>
              <a:t>before </a:t>
            </a:r>
            <a:r>
              <a:rPr lang="en-CA">
                <a:ea typeface="ＭＳ Ｐゴシック" pitchFamily="34" charset="-128"/>
              </a:rPr>
              <a:t>respiratory depression</a:t>
            </a:r>
          </a:p>
          <a:p>
            <a:pPr lvl="1">
              <a:lnSpc>
                <a:spcPct val="120000"/>
              </a:lnSpc>
            </a:pPr>
            <a:r>
              <a:rPr lang="en-CA">
                <a:ea typeface="ＭＳ Ｐゴシック" pitchFamily="34" charset="-128"/>
              </a:rPr>
              <a:t>Goal is to provide excellent symptom control (pain, dyspnea) while maintaining function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bwMode="auto">
          <a:xfrm>
            <a:off x="609600" y="480873"/>
            <a:ext cx="10972800" cy="792162"/>
          </a:xfrm>
        </p:spPr>
        <p:txBody>
          <a:bodyPr vert="horz" wrap="square" lIns="91440" tIns="45720" rIns="91440" bIns="45720" numCol="1" rtlCol="0" anchor="t" anchorCtr="0" compatLnSpc="1">
            <a:prstTxWarp prst="textNoShape">
              <a:avLst/>
            </a:prstTxWarp>
            <a:normAutofit/>
          </a:bodyPr>
          <a:lstStyle/>
          <a:p>
            <a:pPr>
              <a:defRPr/>
            </a:pPr>
            <a:r>
              <a:rPr lang="en-CA" sz="3600"/>
              <a:t>Assumption #3:  Gut hypomotility</a:t>
            </a:r>
          </a:p>
        </p:txBody>
      </p:sp>
      <p:sp>
        <p:nvSpPr>
          <p:cNvPr id="29698" name="Content Placeholder 2"/>
          <p:cNvSpPr>
            <a:spLocks noGrp="1"/>
          </p:cNvSpPr>
          <p:nvPr>
            <p:ph idx="1"/>
          </p:nvPr>
        </p:nvSpPr>
        <p:spPr/>
        <p:txBody>
          <a:bodyPr/>
          <a:lstStyle/>
          <a:p>
            <a:r>
              <a:rPr lang="en-CA">
                <a:ea typeface="ＭＳ Ｐゴシック" pitchFamily="34" charset="-128"/>
                <a:cs typeface="Arial" pitchFamily="34" charset="0"/>
              </a:rPr>
              <a:t>No tolerance development  to constipation</a:t>
            </a:r>
          </a:p>
          <a:p>
            <a:endParaRPr lang="en-US">
              <a:ea typeface="ＭＳ Ｐゴシック" pitchFamily="34" charset="-128"/>
              <a:cs typeface="Arial" pitchFamily="34" charset="0"/>
            </a:endParaRPr>
          </a:p>
          <a:p>
            <a:r>
              <a:rPr lang="en-US">
                <a:ea typeface="ＭＳ Ｐゴシック" pitchFamily="34" charset="-128"/>
                <a:cs typeface="Arial" pitchFamily="34" charset="0"/>
              </a:rPr>
              <a:t>Gut hypomotility / (sub-) ileus</a:t>
            </a:r>
          </a:p>
          <a:p>
            <a:pPr lvl="1"/>
            <a:r>
              <a:rPr lang="en-US">
                <a:ea typeface="ＭＳ Ｐゴシック" pitchFamily="34" charset="-128"/>
              </a:rPr>
              <a:t>Non-opioid analgesics</a:t>
            </a:r>
          </a:p>
          <a:p>
            <a:pPr lvl="1"/>
            <a:r>
              <a:rPr lang="en-US">
                <a:ea typeface="ＭＳ Ｐゴシック" pitchFamily="34" charset="-128"/>
              </a:rPr>
              <a:t>Opioids rotation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a:t>The hand that forgets the bowel regimen is the hand that </a:t>
            </a:r>
            <a:r>
              <a:rPr lang="en-US" sz="3000" dirty="0" err="1"/>
              <a:t>disimpacts</a:t>
            </a:r>
            <a:r>
              <a:rPr lang="en-US" sz="3000" dirty="0"/>
              <a:t> the patient </a:t>
            </a:r>
            <a:r>
              <a:rPr lang="en-US" sz="2000" dirty="0"/>
              <a:t>(</a:t>
            </a:r>
            <a:r>
              <a:rPr lang="en-US" sz="2000" i="1" dirty="0"/>
              <a:t>*when not neutropenic</a:t>
            </a:r>
            <a:r>
              <a:rPr lang="en-US" sz="2000" dirty="0"/>
              <a:t>) </a:t>
            </a:r>
          </a:p>
        </p:txBody>
      </p:sp>
      <p:sp>
        <p:nvSpPr>
          <p:cNvPr id="3" name="Content Placeholder 2"/>
          <p:cNvSpPr>
            <a:spLocks noGrp="1"/>
          </p:cNvSpPr>
          <p:nvPr>
            <p:ph idx="1"/>
          </p:nvPr>
        </p:nvSpPr>
        <p:spPr>
          <a:xfrm>
            <a:off x="1981200" y="1600200"/>
            <a:ext cx="8229600" cy="4953000"/>
          </a:xfrm>
        </p:spPr>
        <p:txBody>
          <a:bodyPr>
            <a:normAutofit fontScale="92500" lnSpcReduction="10000"/>
          </a:bodyPr>
          <a:lstStyle/>
          <a:p>
            <a:r>
              <a:rPr lang="en-US" sz="2400" b="1">
                <a:solidFill>
                  <a:srgbClr val="0070C0"/>
                </a:solidFill>
              </a:rPr>
              <a:t>Stool softeners </a:t>
            </a:r>
          </a:p>
          <a:p>
            <a:pPr marL="457188" lvl="1" indent="0">
              <a:buNone/>
            </a:pPr>
            <a:r>
              <a:rPr lang="en-US" sz="2200" i="1"/>
              <a:t>1) Osmotic laxatives </a:t>
            </a:r>
          </a:p>
          <a:p>
            <a:pPr lvl="2"/>
            <a:r>
              <a:rPr lang="en-US" sz="2200"/>
              <a:t>Lactulose 15-30ml PO BID </a:t>
            </a:r>
          </a:p>
          <a:p>
            <a:pPr lvl="2"/>
            <a:r>
              <a:rPr lang="en-US" sz="2200"/>
              <a:t>Polyethylene glycol (</a:t>
            </a:r>
            <a:r>
              <a:rPr lang="en-US" sz="2200" err="1"/>
              <a:t>Miralax</a:t>
            </a:r>
            <a:r>
              <a:rPr lang="en-US" sz="2200"/>
              <a:t>) 8.5 – 17g PO </a:t>
            </a:r>
            <a:r>
              <a:rPr lang="en-US" sz="2200" err="1"/>
              <a:t>qday</a:t>
            </a:r>
            <a:r>
              <a:rPr lang="en-US" sz="2200"/>
              <a:t> – BID ++</a:t>
            </a:r>
          </a:p>
          <a:p>
            <a:pPr marL="457188" lvl="1" indent="0">
              <a:buNone/>
            </a:pPr>
            <a:r>
              <a:rPr lang="en-US" sz="2200" i="1"/>
              <a:t>2) Surfactant laxatives  </a:t>
            </a:r>
          </a:p>
          <a:p>
            <a:pPr lvl="2"/>
            <a:r>
              <a:rPr lang="en-US" sz="2200"/>
              <a:t>Docusate 0.5 – 1mg/kg PO </a:t>
            </a:r>
            <a:r>
              <a:rPr lang="en-US" sz="2200" err="1"/>
              <a:t>qday</a:t>
            </a:r>
            <a:r>
              <a:rPr lang="en-US" sz="2200"/>
              <a:t> – QID </a:t>
            </a:r>
          </a:p>
          <a:p>
            <a:r>
              <a:rPr lang="en-US" sz="2400" b="1">
                <a:solidFill>
                  <a:srgbClr val="0070C0"/>
                </a:solidFill>
              </a:rPr>
              <a:t>Stimulants</a:t>
            </a:r>
            <a:r>
              <a:rPr lang="en-US" sz="2400" b="1">
                <a:solidFill>
                  <a:schemeClr val="bg2">
                    <a:lumMod val="50000"/>
                  </a:schemeClr>
                </a:solidFill>
              </a:rPr>
              <a:t> </a:t>
            </a:r>
          </a:p>
          <a:p>
            <a:pPr lvl="1"/>
            <a:r>
              <a:rPr lang="en-US"/>
              <a:t>Senna (&lt; 6 y/o = ½ tab </a:t>
            </a:r>
            <a:r>
              <a:rPr lang="en-US" err="1"/>
              <a:t>qday</a:t>
            </a:r>
            <a:r>
              <a:rPr lang="en-US"/>
              <a:t>, &gt; 6 y/o = 1 tab </a:t>
            </a:r>
            <a:r>
              <a:rPr lang="en-US" err="1"/>
              <a:t>qday</a:t>
            </a:r>
            <a:r>
              <a:rPr lang="en-US"/>
              <a:t>). </a:t>
            </a:r>
          </a:p>
          <a:p>
            <a:pPr lvl="2"/>
            <a:r>
              <a:rPr lang="en-US" sz="2200"/>
              <a:t> Can be given as suppository </a:t>
            </a:r>
          </a:p>
          <a:p>
            <a:pPr lvl="1"/>
            <a:r>
              <a:rPr lang="en-US" err="1"/>
              <a:t>Bisacodyl</a:t>
            </a:r>
            <a:r>
              <a:rPr lang="en-US"/>
              <a:t> 5-10mg suppository </a:t>
            </a:r>
            <a:r>
              <a:rPr lang="en-US" err="1"/>
              <a:t>qday</a:t>
            </a:r>
            <a:r>
              <a:rPr lang="en-US"/>
              <a:t> prn </a:t>
            </a:r>
          </a:p>
          <a:p>
            <a:r>
              <a:rPr lang="en-US" sz="2400" b="1">
                <a:solidFill>
                  <a:srgbClr val="0070C0"/>
                </a:solidFill>
              </a:rPr>
              <a:t>Others: </a:t>
            </a:r>
          </a:p>
          <a:p>
            <a:pPr lvl="1"/>
            <a:r>
              <a:rPr lang="en-US" sz="2000"/>
              <a:t>Octreotide (malignant bowel obstruction) </a:t>
            </a:r>
          </a:p>
          <a:p>
            <a:pPr lvl="1"/>
            <a:r>
              <a:rPr lang="en-US" sz="2100">
                <a:ea typeface="ＭＳ Ｐゴシック" pitchFamily="34" charset="-128"/>
                <a:cs typeface="Arial" pitchFamily="34" charset="0"/>
              </a:rPr>
              <a:t>Low-dose naloxone infusion (0.5-2 mcg/kg/</a:t>
            </a:r>
            <a:r>
              <a:rPr lang="en-US" sz="2100" err="1">
                <a:ea typeface="ＭＳ Ｐゴシック" pitchFamily="34" charset="-128"/>
                <a:cs typeface="Arial" pitchFamily="34" charset="0"/>
              </a:rPr>
              <a:t>hr</a:t>
            </a:r>
            <a:r>
              <a:rPr lang="en-US" sz="2100">
                <a:ea typeface="ＭＳ Ｐゴシック" pitchFamily="34" charset="-128"/>
                <a:cs typeface="Arial" pitchFamily="34" charset="0"/>
              </a:rPr>
              <a:t> for OIC)</a:t>
            </a:r>
            <a:endParaRPr lang="en-US" sz="2100"/>
          </a:p>
          <a:p>
            <a:pPr lvl="1"/>
            <a:r>
              <a:rPr lang="en-US" sz="2000" err="1"/>
              <a:t>Methylnaltrexone</a:t>
            </a:r>
            <a:r>
              <a:rPr lang="en-US" sz="2000"/>
              <a:t>  (opioid-induced constipation)</a:t>
            </a:r>
          </a:p>
          <a:p>
            <a:endParaRPr lang="en-US" sz="2400"/>
          </a:p>
          <a:p>
            <a:pPr lvl="1"/>
            <a:endParaRPr lang="en-US"/>
          </a:p>
          <a:p>
            <a:endParaRPr lang="en-US"/>
          </a:p>
        </p:txBody>
      </p:sp>
    </p:spTree>
    <p:extLst>
      <p:ext uri="{BB962C8B-B14F-4D97-AF65-F5344CB8AC3E}">
        <p14:creationId xmlns:p14="http://schemas.microsoft.com/office/powerpoint/2010/main" val="730474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bwMode="auto">
          <a:xfrm>
            <a:off x="609600" y="503238"/>
            <a:ext cx="10972800" cy="792162"/>
          </a:xfrm>
          <a:noFill/>
          <a:ln>
            <a:miter lim="800000"/>
            <a:headEnd/>
            <a:tailEnd/>
          </a:ln>
        </p:spPr>
        <p:txBody>
          <a:bodyPr vert="horz" wrap="square" lIns="91440" tIns="45720" rIns="91440" bIns="45720" numCol="1" rtlCol="0" anchor="t" anchorCtr="0" compatLnSpc="1">
            <a:prstTxWarp prst="textNoShape">
              <a:avLst/>
            </a:prstTxWarp>
            <a:normAutofit/>
          </a:bodyPr>
          <a:lstStyle/>
          <a:p>
            <a:r>
              <a:rPr lang="en-CA" sz="3600" dirty="0">
                <a:ea typeface="ＭＳ Ｐゴシック" pitchFamily="34" charset="-128"/>
              </a:rPr>
              <a:t>Assumption #4 – We are </a:t>
            </a:r>
            <a:r>
              <a:rPr lang="en-CA" altLang="en-US" sz="3600" dirty="0">
                <a:ea typeface="ＭＳ Ｐゴシック" pitchFamily="34" charset="-128"/>
              </a:rPr>
              <a:t>“</a:t>
            </a:r>
            <a:r>
              <a:rPr lang="en-CA" sz="3600" dirty="0">
                <a:ea typeface="ＭＳ Ｐゴシック" pitchFamily="34" charset="-128"/>
              </a:rPr>
              <a:t>Giving Up</a:t>
            </a:r>
            <a:r>
              <a:rPr lang="en-CA" altLang="en-US" sz="3600" dirty="0">
                <a:ea typeface="ＭＳ Ｐゴシック" pitchFamily="34" charset="-128"/>
              </a:rPr>
              <a:t>”</a:t>
            </a:r>
            <a:endParaRPr lang="en-CA" sz="3600" dirty="0">
              <a:ea typeface="ＭＳ Ｐゴシック" pitchFamily="34" charset="-128"/>
            </a:endParaRPr>
          </a:p>
        </p:txBody>
      </p:sp>
      <p:sp>
        <p:nvSpPr>
          <p:cNvPr id="31746" name="Content Placeholder 2"/>
          <p:cNvSpPr>
            <a:spLocks noGrp="1"/>
          </p:cNvSpPr>
          <p:nvPr>
            <p:ph idx="1"/>
          </p:nvPr>
        </p:nvSpPr>
        <p:spPr/>
        <p:txBody>
          <a:bodyPr>
            <a:normAutofit/>
          </a:bodyPr>
          <a:lstStyle/>
          <a:p>
            <a:r>
              <a:rPr lang="en-CA">
                <a:ea typeface="ＭＳ Ｐゴシック" pitchFamily="34" charset="-128"/>
                <a:cs typeface="Arial" pitchFamily="34" charset="0"/>
              </a:rPr>
              <a:t>Frequent use of opioids near the end-of-life has led to the myth that they are the cause of death</a:t>
            </a:r>
            <a:br>
              <a:rPr lang="en-CA">
                <a:ea typeface="ＭＳ Ｐゴシック" pitchFamily="34" charset="-128"/>
                <a:cs typeface="Arial" pitchFamily="34" charset="0"/>
              </a:rPr>
            </a:br>
            <a:endParaRPr lang="en-CA">
              <a:ea typeface="ＭＳ Ｐゴシック" pitchFamily="34" charset="-128"/>
              <a:cs typeface="Arial" pitchFamily="34" charset="0"/>
            </a:endParaRPr>
          </a:p>
          <a:p>
            <a:r>
              <a:rPr lang="en-CA">
                <a:ea typeface="ＭＳ Ｐゴシック" pitchFamily="34" charset="-128"/>
                <a:cs typeface="Arial" pitchFamily="34" charset="0"/>
              </a:rPr>
              <a:t>Proper use of opioids does not cause or hasten death</a:t>
            </a:r>
            <a:br>
              <a:rPr lang="en-CA">
                <a:ea typeface="ＭＳ Ｐゴシック" pitchFamily="34" charset="-128"/>
                <a:cs typeface="Arial" pitchFamily="34" charset="0"/>
              </a:rPr>
            </a:br>
            <a:endParaRPr lang="en-CA">
              <a:ea typeface="ＭＳ Ｐゴシック" pitchFamily="34" charset="-128"/>
              <a:cs typeface="Arial" pitchFamily="34" charset="0"/>
            </a:endParaRPr>
          </a:p>
          <a:p>
            <a:r>
              <a:rPr lang="en-CA">
                <a:ea typeface="ＭＳ Ｐゴシック" pitchFamily="34" charset="-128"/>
                <a:cs typeface="Arial" pitchFamily="34" charset="0"/>
              </a:rPr>
              <a:t>Multiple adult studies show that palliative patients managed with opioids have a better quality of life and live as long or longer than matched controls</a:t>
            </a:r>
          </a:p>
          <a:p>
            <a:endParaRPr lang="en-CA">
              <a:latin typeface="Calibri" pitchFamily="34" charset="0"/>
              <a:ea typeface="ＭＳ Ｐゴシック" pitchFamily="34" charset="-128"/>
            </a:endParaRPr>
          </a:p>
        </p:txBody>
      </p:sp>
    </p:spTree>
    <p:extLst>
      <p:ext uri="{BB962C8B-B14F-4D97-AF65-F5344CB8AC3E}">
        <p14:creationId xmlns:p14="http://schemas.microsoft.com/office/powerpoint/2010/main" val="417742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4C154C-E3F5-ACFD-2B14-DB7456BED290}"/>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AB1A59F-64F2-EFB8-4DE8-35B88054E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F9AE72-C2E8-D7FA-3BF6-1A279C418C5B}"/>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000" dirty="0"/>
              <a:t>Neuropathic Pain</a:t>
            </a:r>
          </a:p>
        </p:txBody>
      </p:sp>
      <p:sp>
        <p:nvSpPr>
          <p:cNvPr id="18" name="sketchy line">
            <a:extLst>
              <a:ext uri="{FF2B5EF4-FFF2-40B4-BE49-F238E27FC236}">
                <a16:creationId xmlns:a16="http://schemas.microsoft.com/office/drawing/2014/main" id="{F52577FA-064F-3D02-6471-8768EC73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4397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4CBF4-418E-0B0D-112B-CE7A39482CDC}"/>
              </a:ext>
            </a:extLst>
          </p:cNvPr>
          <p:cNvSpPr>
            <a:spLocks noGrp="1"/>
          </p:cNvSpPr>
          <p:nvPr>
            <p:ph type="title"/>
          </p:nvPr>
        </p:nvSpPr>
        <p:spPr/>
        <p:txBody>
          <a:bodyPr>
            <a:normAutofit/>
          </a:bodyPr>
          <a:lstStyle/>
          <a:p>
            <a:r>
              <a:rPr lang="en-US" sz="3600"/>
              <a:t>Management of neuropathic pain in children</a:t>
            </a:r>
          </a:p>
        </p:txBody>
      </p:sp>
      <p:sp>
        <p:nvSpPr>
          <p:cNvPr id="3" name="Content Placeholder 2">
            <a:extLst>
              <a:ext uri="{FF2B5EF4-FFF2-40B4-BE49-F238E27FC236}">
                <a16:creationId xmlns:a16="http://schemas.microsoft.com/office/drawing/2014/main" id="{BE887CE4-A360-AF90-6144-8F86A66BF30C}"/>
              </a:ext>
            </a:extLst>
          </p:cNvPr>
          <p:cNvSpPr>
            <a:spLocks noGrp="1"/>
          </p:cNvSpPr>
          <p:nvPr>
            <p:ph idx="1"/>
          </p:nvPr>
        </p:nvSpPr>
        <p:spPr/>
        <p:txBody>
          <a:bodyPr/>
          <a:lstStyle/>
          <a:p>
            <a:r>
              <a:rPr lang="en-US" dirty="0"/>
              <a:t>1</a:t>
            </a:r>
            <a:r>
              <a:rPr lang="en-US" baseline="30000" dirty="0"/>
              <a:t>st</a:t>
            </a:r>
            <a:r>
              <a:rPr lang="en-US" dirty="0"/>
              <a:t> line agents:</a:t>
            </a:r>
          </a:p>
          <a:p>
            <a:pPr lvl="1"/>
            <a:r>
              <a:rPr lang="en-US" dirty="0"/>
              <a:t>Gabapentin (Neurontin)</a:t>
            </a:r>
          </a:p>
          <a:p>
            <a:pPr lvl="2"/>
            <a:r>
              <a:rPr lang="en-US" dirty="0"/>
              <a:t>Initial dose: 2mg/kg PO TID </a:t>
            </a:r>
            <a:r>
              <a:rPr lang="en-US" b="1" dirty="0"/>
              <a:t>OR </a:t>
            </a:r>
            <a:r>
              <a:rPr lang="en-US" dirty="0"/>
              <a:t>5mg/kg PO QHS</a:t>
            </a:r>
          </a:p>
          <a:p>
            <a:pPr lvl="2"/>
            <a:r>
              <a:rPr lang="en-US" dirty="0"/>
              <a:t>Increase by 2mg/kg/dose q2-4 days</a:t>
            </a:r>
          </a:p>
          <a:p>
            <a:pPr lvl="2"/>
            <a:r>
              <a:rPr lang="en-US" dirty="0"/>
              <a:t>Effective analgesia often 30-45 mg/kg/day (up to 40-60mg/kg/day for &lt;5yo)</a:t>
            </a:r>
          </a:p>
          <a:p>
            <a:pPr lvl="2"/>
            <a:r>
              <a:rPr lang="en-US" dirty="0"/>
              <a:t>ADE: sedation*, nystagmus, tremor, ataxia, swelling</a:t>
            </a:r>
          </a:p>
          <a:p>
            <a:pPr lvl="1"/>
            <a:r>
              <a:rPr lang="en-US" dirty="0"/>
              <a:t>Pregabalin (Lyrica)</a:t>
            </a:r>
          </a:p>
          <a:p>
            <a:pPr lvl="2"/>
            <a:r>
              <a:rPr lang="en-US" dirty="0"/>
              <a:t>Day 1-3: 1mg/kg/dose (50mg max) PO QHS</a:t>
            </a:r>
          </a:p>
          <a:p>
            <a:pPr lvl="2"/>
            <a:r>
              <a:rPr lang="en-US" dirty="0"/>
              <a:t>Day 4-6: 1mg/kg/dose PO q12h</a:t>
            </a:r>
          </a:p>
          <a:p>
            <a:pPr lvl="2"/>
            <a:r>
              <a:rPr lang="en-US" dirty="0"/>
              <a:t>Increase q2-4 days to 3mg/kg/dose (max 6mg/kg/dose)</a:t>
            </a:r>
          </a:p>
        </p:txBody>
      </p:sp>
      <p:sp>
        <p:nvSpPr>
          <p:cNvPr id="4" name="TextBox 3">
            <a:extLst>
              <a:ext uri="{FF2B5EF4-FFF2-40B4-BE49-F238E27FC236}">
                <a16:creationId xmlns:a16="http://schemas.microsoft.com/office/drawing/2014/main" id="{D65B9254-E36A-9533-4338-BAA3E921D2C4}"/>
              </a:ext>
            </a:extLst>
          </p:cNvPr>
          <p:cNvSpPr txBox="1"/>
          <p:nvPr/>
        </p:nvSpPr>
        <p:spPr>
          <a:xfrm>
            <a:off x="2332052" y="5805889"/>
            <a:ext cx="7527895" cy="369332"/>
          </a:xfrm>
          <a:prstGeom prst="rect">
            <a:avLst/>
          </a:prstGeom>
          <a:noFill/>
        </p:spPr>
        <p:txBody>
          <a:bodyPr wrap="none" rtlCol="0">
            <a:spAutoFit/>
          </a:bodyPr>
          <a:lstStyle/>
          <a:p>
            <a:r>
              <a:rPr lang="en-US">
                <a:solidFill>
                  <a:srgbClr val="FF0000"/>
                </a:solidFill>
              </a:rPr>
              <a:t>***Both gabapentin and pregabalin must be adjusted for renal dysfunction</a:t>
            </a:r>
          </a:p>
        </p:txBody>
      </p:sp>
    </p:spTree>
    <p:extLst>
      <p:ext uri="{BB962C8B-B14F-4D97-AF65-F5344CB8AC3E}">
        <p14:creationId xmlns:p14="http://schemas.microsoft.com/office/powerpoint/2010/main" val="459572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58E2F-2B04-15B7-BC17-84BA4C89D135}"/>
              </a:ext>
            </a:extLst>
          </p:cNvPr>
          <p:cNvSpPr>
            <a:spLocks noGrp="1"/>
          </p:cNvSpPr>
          <p:nvPr>
            <p:ph type="title"/>
          </p:nvPr>
        </p:nvSpPr>
        <p:spPr/>
        <p:txBody>
          <a:bodyPr>
            <a:normAutofit/>
          </a:bodyPr>
          <a:lstStyle/>
          <a:p>
            <a:r>
              <a:rPr lang="en-US" sz="3600"/>
              <a:t>Converting gabapentin to pregabalin</a:t>
            </a:r>
          </a:p>
        </p:txBody>
      </p:sp>
      <p:pic>
        <p:nvPicPr>
          <p:cNvPr id="5" name="Content Placeholder 4">
            <a:extLst>
              <a:ext uri="{FF2B5EF4-FFF2-40B4-BE49-F238E27FC236}">
                <a16:creationId xmlns:a16="http://schemas.microsoft.com/office/drawing/2014/main" id="{8B91F431-4F64-D04C-A1BA-CD4BD92AA794}"/>
              </a:ext>
            </a:extLst>
          </p:cNvPr>
          <p:cNvPicPr>
            <a:picLocks noGrp="1" noChangeAspect="1"/>
          </p:cNvPicPr>
          <p:nvPr>
            <p:ph idx="1"/>
          </p:nvPr>
        </p:nvPicPr>
        <p:blipFill>
          <a:blip r:embed="rId3"/>
          <a:stretch>
            <a:fillRect/>
          </a:stretch>
        </p:blipFill>
        <p:spPr>
          <a:xfrm>
            <a:off x="1986253" y="1295400"/>
            <a:ext cx="8219494" cy="4953000"/>
          </a:xfrm>
          <a:prstGeom prst="rect">
            <a:avLst/>
          </a:prstGeom>
        </p:spPr>
      </p:pic>
      <p:sp>
        <p:nvSpPr>
          <p:cNvPr id="3" name="TextBox 2">
            <a:extLst>
              <a:ext uri="{FF2B5EF4-FFF2-40B4-BE49-F238E27FC236}">
                <a16:creationId xmlns:a16="http://schemas.microsoft.com/office/drawing/2014/main" id="{01AE466F-6EDE-6FD5-9F28-419AD0FBF456}"/>
              </a:ext>
            </a:extLst>
          </p:cNvPr>
          <p:cNvSpPr txBox="1"/>
          <p:nvPr/>
        </p:nvSpPr>
        <p:spPr>
          <a:xfrm>
            <a:off x="7086600" y="6583362"/>
            <a:ext cx="6688478" cy="246221"/>
          </a:xfrm>
          <a:prstGeom prst="rect">
            <a:avLst/>
          </a:prstGeom>
          <a:noFill/>
        </p:spPr>
        <p:txBody>
          <a:bodyPr wrap="square" rtlCol="0">
            <a:spAutoFit/>
          </a:bodyPr>
          <a:lstStyle/>
          <a:p>
            <a:r>
              <a:rPr lang="en-US" sz="1000" dirty="0"/>
              <a:t>Table  by Toth, retrieved from doi:10.1111/j.1526-4637.2009.00796.x on March 19, 2026.</a:t>
            </a:r>
            <a:r>
              <a:rPr lang="en-US" sz="1000" baseline="30000" dirty="0"/>
              <a:t>8</a:t>
            </a:r>
            <a:endParaRPr lang="en-US" sz="1000" dirty="0"/>
          </a:p>
        </p:txBody>
      </p:sp>
    </p:spTree>
    <p:extLst>
      <p:ext uri="{BB962C8B-B14F-4D97-AF65-F5344CB8AC3E}">
        <p14:creationId xmlns:p14="http://schemas.microsoft.com/office/powerpoint/2010/main" val="644643374"/>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8BEC-4891-87E7-D586-BE6F89D51A05}"/>
              </a:ext>
            </a:extLst>
          </p:cNvPr>
          <p:cNvSpPr>
            <a:spLocks noGrp="1"/>
          </p:cNvSpPr>
          <p:nvPr>
            <p:ph type="title"/>
          </p:nvPr>
        </p:nvSpPr>
        <p:spPr/>
        <p:txBody>
          <a:bodyPr>
            <a:normAutofit/>
          </a:bodyPr>
          <a:lstStyle/>
          <a:p>
            <a:r>
              <a:rPr lang="en-US" sz="3600"/>
              <a:t>Other agents to consider for neuropathic pain</a:t>
            </a:r>
          </a:p>
        </p:txBody>
      </p:sp>
      <p:sp>
        <p:nvSpPr>
          <p:cNvPr id="3" name="Content Placeholder 2">
            <a:extLst>
              <a:ext uri="{FF2B5EF4-FFF2-40B4-BE49-F238E27FC236}">
                <a16:creationId xmlns:a16="http://schemas.microsoft.com/office/drawing/2014/main" id="{970FE869-AED7-D672-4F7A-5FF902D39A83}"/>
              </a:ext>
            </a:extLst>
          </p:cNvPr>
          <p:cNvSpPr>
            <a:spLocks noGrp="1"/>
          </p:cNvSpPr>
          <p:nvPr>
            <p:ph idx="1"/>
          </p:nvPr>
        </p:nvSpPr>
        <p:spPr/>
        <p:txBody>
          <a:bodyPr/>
          <a:lstStyle/>
          <a:p>
            <a:r>
              <a:rPr lang="en-US" u="sng" dirty="0"/>
              <a:t>Tricyclic antidepressants</a:t>
            </a:r>
            <a:r>
              <a:rPr lang="en-US" dirty="0"/>
              <a:t>: Amitriptyline, nortriptyline</a:t>
            </a:r>
            <a:br>
              <a:rPr lang="en-US" dirty="0"/>
            </a:br>
            <a:endParaRPr lang="en-US" dirty="0"/>
          </a:p>
          <a:p>
            <a:r>
              <a:rPr lang="en-US" u="sng" dirty="0"/>
              <a:t>SNRIs</a:t>
            </a:r>
            <a:r>
              <a:rPr lang="en-US" dirty="0"/>
              <a:t>: Duloxetine</a:t>
            </a:r>
          </a:p>
          <a:p>
            <a:pPr lvl="1"/>
            <a:r>
              <a:rPr lang="en-US" dirty="0"/>
              <a:t>Comorbid anxiety/depression</a:t>
            </a:r>
          </a:p>
          <a:p>
            <a:pPr lvl="1"/>
            <a:r>
              <a:rPr lang="en-US" dirty="0"/>
              <a:t>Actually, it is 1</a:t>
            </a:r>
            <a:r>
              <a:rPr lang="en-US" baseline="30000" dirty="0"/>
              <a:t>st</a:t>
            </a:r>
            <a:r>
              <a:rPr lang="en-US" dirty="0"/>
              <a:t> line for cancer-related peripheral neuropathy</a:t>
            </a:r>
          </a:p>
          <a:p>
            <a:endParaRPr lang="en-US" dirty="0"/>
          </a:p>
          <a:p>
            <a:r>
              <a:rPr lang="en-US" u="sng" dirty="0"/>
              <a:t>Clonidine</a:t>
            </a:r>
            <a:r>
              <a:rPr lang="en-US" dirty="0"/>
              <a:t>: PO or patch</a:t>
            </a:r>
            <a:endParaRPr lang="en-US" u="sng" dirty="0"/>
          </a:p>
        </p:txBody>
      </p:sp>
    </p:spTree>
    <p:extLst>
      <p:ext uri="{BB962C8B-B14F-4D97-AF65-F5344CB8AC3E}">
        <p14:creationId xmlns:p14="http://schemas.microsoft.com/office/powerpoint/2010/main" val="37854743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FFE24-4099-CEFA-0F9A-04BEB8546B64}"/>
              </a:ext>
            </a:extLst>
          </p:cNvPr>
          <p:cNvSpPr>
            <a:spLocks noGrp="1"/>
          </p:cNvSpPr>
          <p:nvPr>
            <p:ph type="title"/>
          </p:nvPr>
        </p:nvSpPr>
        <p:spPr/>
        <p:txBody>
          <a:bodyPr>
            <a:normAutofit/>
          </a:bodyPr>
          <a:lstStyle/>
          <a:p>
            <a:r>
              <a:rPr lang="en-US" sz="3600"/>
              <a:t>Other agents for pain management</a:t>
            </a:r>
          </a:p>
        </p:txBody>
      </p:sp>
      <p:sp>
        <p:nvSpPr>
          <p:cNvPr id="3" name="Content Placeholder 2">
            <a:extLst>
              <a:ext uri="{FF2B5EF4-FFF2-40B4-BE49-F238E27FC236}">
                <a16:creationId xmlns:a16="http://schemas.microsoft.com/office/drawing/2014/main" id="{40E151AF-460B-C581-3E20-A304656E4591}"/>
              </a:ext>
            </a:extLst>
          </p:cNvPr>
          <p:cNvSpPr>
            <a:spLocks noGrp="1"/>
          </p:cNvSpPr>
          <p:nvPr>
            <p:ph idx="1"/>
          </p:nvPr>
        </p:nvSpPr>
        <p:spPr>
          <a:xfrm>
            <a:off x="609600" y="1280984"/>
            <a:ext cx="5210432" cy="4953000"/>
          </a:xfrm>
        </p:spPr>
        <p:txBody>
          <a:bodyPr>
            <a:normAutofit lnSpcReduction="10000"/>
          </a:bodyPr>
          <a:lstStyle/>
          <a:p>
            <a:r>
              <a:rPr lang="en-US" b="1" dirty="0"/>
              <a:t>Acetaminophen: </a:t>
            </a:r>
          </a:p>
          <a:p>
            <a:pPr lvl="1"/>
            <a:r>
              <a:rPr lang="en-US" dirty="0"/>
              <a:t>10-15mg/kg q4-6 </a:t>
            </a:r>
            <a:r>
              <a:rPr lang="en-US" dirty="0" err="1"/>
              <a:t>hrs</a:t>
            </a:r>
            <a:endParaRPr lang="en-US" dirty="0"/>
          </a:p>
          <a:p>
            <a:endParaRPr lang="en-US" b="1" dirty="0"/>
          </a:p>
          <a:p>
            <a:r>
              <a:rPr lang="en-US" b="1" dirty="0"/>
              <a:t>NSAIDs</a:t>
            </a:r>
          </a:p>
          <a:p>
            <a:pPr lvl="1"/>
            <a:r>
              <a:rPr lang="en-US" dirty="0"/>
              <a:t>Ibuprofen (not in infants &lt;6 </a:t>
            </a:r>
            <a:r>
              <a:rPr lang="en-US" dirty="0" err="1"/>
              <a:t>mos</a:t>
            </a:r>
            <a:r>
              <a:rPr lang="en-US" dirty="0"/>
              <a:t>)</a:t>
            </a:r>
          </a:p>
          <a:p>
            <a:pPr lvl="1"/>
            <a:r>
              <a:rPr lang="en-US" dirty="0"/>
              <a:t>Naproxen</a:t>
            </a:r>
          </a:p>
          <a:p>
            <a:pPr lvl="1"/>
            <a:r>
              <a:rPr lang="en-US" dirty="0"/>
              <a:t>Ketorolac</a:t>
            </a:r>
          </a:p>
          <a:p>
            <a:pPr lvl="1"/>
            <a:r>
              <a:rPr lang="en-US" dirty="0"/>
              <a:t>Celecoxib*</a:t>
            </a:r>
          </a:p>
          <a:p>
            <a:endParaRPr lang="en-US" dirty="0"/>
          </a:p>
          <a:p>
            <a:r>
              <a:rPr lang="en-US" b="1" dirty="0"/>
              <a:t>Topical agents</a:t>
            </a:r>
            <a:endParaRPr lang="en-US" dirty="0"/>
          </a:p>
          <a:p>
            <a:pPr lvl="1"/>
            <a:r>
              <a:rPr lang="en-US" dirty="0"/>
              <a:t>Lidocaine patches</a:t>
            </a:r>
          </a:p>
          <a:p>
            <a:pPr lvl="1"/>
            <a:r>
              <a:rPr lang="en-US" dirty="0"/>
              <a:t>Diclofenac gel</a:t>
            </a:r>
          </a:p>
        </p:txBody>
      </p:sp>
      <p:sp>
        <p:nvSpPr>
          <p:cNvPr id="6" name="Content Placeholder 5">
            <a:extLst>
              <a:ext uri="{FF2B5EF4-FFF2-40B4-BE49-F238E27FC236}">
                <a16:creationId xmlns:a16="http://schemas.microsoft.com/office/drawing/2014/main" id="{DCFE4A0E-6867-DD7B-D18F-3E62D94A6F01}"/>
              </a:ext>
            </a:extLst>
          </p:cNvPr>
          <p:cNvSpPr>
            <a:spLocks noGrp="1"/>
          </p:cNvSpPr>
          <p:nvPr>
            <p:ph sz="half" idx="4294967295"/>
          </p:nvPr>
        </p:nvSpPr>
        <p:spPr>
          <a:xfrm>
            <a:off x="6096000" y="1295400"/>
            <a:ext cx="5664539" cy="4672914"/>
          </a:xfrm>
        </p:spPr>
        <p:txBody>
          <a:bodyPr>
            <a:normAutofit fontScale="92500" lnSpcReduction="10000"/>
          </a:bodyPr>
          <a:lstStyle/>
          <a:p>
            <a:r>
              <a:rPr lang="en-US" sz="2600" b="1" dirty="0"/>
              <a:t>Steroids</a:t>
            </a:r>
          </a:p>
          <a:p>
            <a:endParaRPr lang="en-US" b="1" dirty="0"/>
          </a:p>
          <a:p>
            <a:r>
              <a:rPr lang="en-US" sz="2600" b="1" dirty="0"/>
              <a:t>Can be used but not commonly in outpatient setting:</a:t>
            </a:r>
          </a:p>
          <a:p>
            <a:pPr lvl="1"/>
            <a:r>
              <a:rPr lang="en-US" sz="2600" dirty="0"/>
              <a:t>Bisphosphonates (pamidronate, </a:t>
            </a:r>
            <a:r>
              <a:rPr lang="en-US" sz="2600" dirty="0" err="1"/>
              <a:t>zolendric</a:t>
            </a:r>
            <a:r>
              <a:rPr lang="en-US" sz="2600" dirty="0"/>
              <a:t> acid)- metastatic bone pain, hypercalcemia</a:t>
            </a:r>
          </a:p>
          <a:p>
            <a:pPr lvl="1"/>
            <a:r>
              <a:rPr lang="en-US" sz="2600" dirty="0"/>
              <a:t>NMDA Antagonists (ketamine)- opioid-sparing analgesia</a:t>
            </a:r>
          </a:p>
          <a:p>
            <a:pPr lvl="1"/>
            <a:r>
              <a:rPr lang="en-US" sz="2600" dirty="0"/>
              <a:t>Dexmedetomidine (</a:t>
            </a:r>
            <a:r>
              <a:rPr lang="en-US" sz="2600" dirty="0" err="1"/>
              <a:t>precedex</a:t>
            </a:r>
            <a:r>
              <a:rPr lang="en-US" sz="2600" dirty="0"/>
              <a:t>)- ICU setting</a:t>
            </a:r>
          </a:p>
          <a:p>
            <a:pPr lvl="1"/>
            <a:r>
              <a:rPr lang="en-US" sz="2600" dirty="0"/>
              <a:t>Lidocaine infusion</a:t>
            </a:r>
          </a:p>
          <a:p>
            <a:pPr lvl="1"/>
            <a:r>
              <a:rPr lang="en-US" sz="2600" dirty="0"/>
              <a:t>Interventional approaches</a:t>
            </a:r>
          </a:p>
        </p:txBody>
      </p:sp>
      <p:pic>
        <p:nvPicPr>
          <p:cNvPr id="5" name="Picture 4">
            <a:extLst>
              <a:ext uri="{FF2B5EF4-FFF2-40B4-BE49-F238E27FC236}">
                <a16:creationId xmlns:a16="http://schemas.microsoft.com/office/drawing/2014/main" id="{5EFBF224-4204-0B6B-376D-01FEB739F4C4}"/>
              </a:ext>
            </a:extLst>
          </p:cNvPr>
          <p:cNvPicPr>
            <a:picLocks noChangeAspect="1"/>
          </p:cNvPicPr>
          <p:nvPr/>
        </p:nvPicPr>
        <p:blipFill>
          <a:blip r:embed="rId3"/>
          <a:stretch>
            <a:fillRect/>
          </a:stretch>
        </p:blipFill>
        <p:spPr>
          <a:xfrm>
            <a:off x="9286555" y="597956"/>
            <a:ext cx="2295845" cy="1009791"/>
          </a:xfrm>
          <a:prstGeom prst="rect">
            <a:avLst/>
          </a:prstGeom>
        </p:spPr>
      </p:pic>
      <p:sp>
        <p:nvSpPr>
          <p:cNvPr id="7" name="TextBox 6">
            <a:extLst>
              <a:ext uri="{FF2B5EF4-FFF2-40B4-BE49-F238E27FC236}">
                <a16:creationId xmlns:a16="http://schemas.microsoft.com/office/drawing/2014/main" id="{8A3E3DCE-5291-DAC0-00F3-F1C18031B872}"/>
              </a:ext>
            </a:extLst>
          </p:cNvPr>
          <p:cNvSpPr txBox="1"/>
          <p:nvPr/>
        </p:nvSpPr>
        <p:spPr>
          <a:xfrm>
            <a:off x="9670902" y="317682"/>
            <a:ext cx="1527149" cy="307777"/>
          </a:xfrm>
          <a:prstGeom prst="rect">
            <a:avLst/>
          </a:prstGeom>
          <a:noFill/>
        </p:spPr>
        <p:txBody>
          <a:bodyPr wrap="none" rtlCol="0">
            <a:spAutoFit/>
          </a:bodyPr>
          <a:lstStyle/>
          <a:p>
            <a:r>
              <a:rPr lang="en-US" sz="1400" dirty="0">
                <a:solidFill>
                  <a:srgbClr val="FF0000"/>
                </a:solidFill>
              </a:rPr>
              <a:t>Ketamine dosing:</a:t>
            </a:r>
          </a:p>
        </p:txBody>
      </p:sp>
      <p:sp>
        <p:nvSpPr>
          <p:cNvPr id="8" name="TextBox 7">
            <a:extLst>
              <a:ext uri="{FF2B5EF4-FFF2-40B4-BE49-F238E27FC236}">
                <a16:creationId xmlns:a16="http://schemas.microsoft.com/office/drawing/2014/main" id="{B4A38728-B513-DA24-66D5-AD29096C013A}"/>
              </a:ext>
            </a:extLst>
          </p:cNvPr>
          <p:cNvSpPr txBox="1"/>
          <p:nvPr/>
        </p:nvSpPr>
        <p:spPr>
          <a:xfrm>
            <a:off x="6371970" y="6265648"/>
            <a:ext cx="4826081" cy="400110"/>
          </a:xfrm>
          <a:prstGeom prst="rect">
            <a:avLst/>
          </a:prstGeom>
          <a:noFill/>
        </p:spPr>
        <p:txBody>
          <a:bodyPr wrap="square" rtlCol="0">
            <a:spAutoFit/>
          </a:bodyPr>
          <a:lstStyle/>
          <a:p>
            <a:r>
              <a:rPr lang="en-US" sz="1000" dirty="0"/>
              <a:t>Table from Hoang, retrieved from: </a:t>
            </a:r>
            <a:r>
              <a:rPr lang="en-US" sz="1000" dirty="0">
                <a:hlinkClick r:id="rId4"/>
              </a:rPr>
              <a:t>https://emottawablog.com/2018/07/update-from-the-k-hole-ketamine-in-the-ed/</a:t>
            </a:r>
            <a:r>
              <a:rPr lang="en-US" sz="1000" dirty="0"/>
              <a:t> on March 18, 2026.</a:t>
            </a:r>
            <a:r>
              <a:rPr lang="en-US" sz="1000" baseline="30000" dirty="0"/>
              <a:t>9</a:t>
            </a:r>
            <a:endParaRPr lang="en-US" sz="1000" dirty="0"/>
          </a:p>
        </p:txBody>
      </p:sp>
    </p:spTree>
    <p:extLst>
      <p:ext uri="{BB962C8B-B14F-4D97-AF65-F5344CB8AC3E}">
        <p14:creationId xmlns:p14="http://schemas.microsoft.com/office/powerpoint/2010/main" val="3522258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768B2C-D16B-11D1-809D-EA7A5BE3ECDE}"/>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0064386-5D94-704D-1B6D-9AFFC66341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CC96A-14A2-8459-E925-241C24F11C9D}"/>
              </a:ext>
            </a:extLst>
          </p:cNvPr>
          <p:cNvSpPr>
            <a:spLocks noGrp="1"/>
          </p:cNvSpPr>
          <p:nvPr>
            <p:ph type="title"/>
          </p:nvPr>
        </p:nvSpPr>
        <p:spPr>
          <a:xfrm>
            <a:off x="890337" y="640080"/>
            <a:ext cx="8287529" cy="3566160"/>
          </a:xfrm>
        </p:spPr>
        <p:txBody>
          <a:bodyPr vert="horz" lIns="91440" tIns="45720" rIns="91440" bIns="45720" rtlCol="0" anchor="b">
            <a:normAutofit/>
          </a:bodyPr>
          <a:lstStyle/>
          <a:p>
            <a:r>
              <a:rPr lang="en-US" sz="5000" dirty="0"/>
              <a:t>Structure &amp; Roles of the Pediatric Palliative Care Team</a:t>
            </a:r>
          </a:p>
        </p:txBody>
      </p:sp>
      <p:sp>
        <p:nvSpPr>
          <p:cNvPr id="18" name="sketchy line">
            <a:extLst>
              <a:ext uri="{FF2B5EF4-FFF2-40B4-BE49-F238E27FC236}">
                <a16:creationId xmlns:a16="http://schemas.microsoft.com/office/drawing/2014/main" id="{B16828F5-4943-5F52-2ADC-D6202D5BD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28905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bwMode="auto">
          <a:xfrm>
            <a:off x="609600" y="471337"/>
            <a:ext cx="10972800" cy="792162"/>
          </a:xfrm>
          <a:noFill/>
          <a:ln>
            <a:miter lim="800000"/>
            <a:headEnd/>
            <a:tailEnd/>
          </a:ln>
        </p:spPr>
        <p:txBody>
          <a:bodyPr vert="horz" wrap="square" lIns="91440" tIns="45720" rIns="91440" bIns="45720" numCol="1" rtlCol="0" anchor="t" anchorCtr="0" compatLnSpc="1">
            <a:prstTxWarp prst="textNoShape">
              <a:avLst/>
            </a:prstTxWarp>
            <a:normAutofit/>
          </a:bodyPr>
          <a:lstStyle/>
          <a:p>
            <a:pPr marL="39688"/>
            <a:r>
              <a:rPr lang="en-US" sz="3600">
                <a:ea typeface="ＭＳ Ｐゴシック" pitchFamily="34" charset="-128"/>
              </a:rPr>
              <a:t>Integrative pain management . . .</a:t>
            </a:r>
          </a:p>
        </p:txBody>
      </p:sp>
      <p:sp>
        <p:nvSpPr>
          <p:cNvPr id="55298" name="TextBox 1"/>
          <p:cNvSpPr txBox="1">
            <a:spLocks noChangeArrowheads="1"/>
          </p:cNvSpPr>
          <p:nvPr/>
        </p:nvSpPr>
        <p:spPr bwMode="auto">
          <a:xfrm>
            <a:off x="741405" y="1447800"/>
            <a:ext cx="9741539" cy="4542782"/>
          </a:xfrm>
          <a:prstGeom prst="rect">
            <a:avLst/>
          </a:prstGeom>
          <a:noFill/>
          <a:ln w="9525">
            <a:noFill/>
            <a:miter lim="800000"/>
            <a:headEnd/>
            <a:tailEnd/>
          </a:ln>
        </p:spPr>
        <p:txBody>
          <a:bodyPr wrap="square">
            <a:spAutoFit/>
          </a:bodyPr>
          <a:lstStyle/>
          <a:p>
            <a:r>
              <a:rPr lang="en-US" sz="3200" b="1">
                <a:solidFill>
                  <a:schemeClr val="tx2"/>
                </a:solidFill>
                <a:sym typeface="Arial" pitchFamily="34" charset="0"/>
              </a:rPr>
              <a:t>Combine pharmacological management with supportive/ integrative therapies </a:t>
            </a:r>
            <a:br>
              <a:rPr lang="en-US" sz="3200" b="1">
                <a:solidFill>
                  <a:schemeClr val="tx2"/>
                </a:solidFill>
                <a:sym typeface="Arial" pitchFamily="34" charset="0"/>
              </a:rPr>
            </a:br>
            <a:endParaRPr lang="en-US" sz="1400" b="1">
              <a:solidFill>
                <a:schemeClr val="tx2"/>
              </a:solidFill>
              <a:sym typeface="Arial" pitchFamily="34" charset="0"/>
            </a:endParaRPr>
          </a:p>
          <a:p>
            <a:pPr marL="457200" indent="-457200">
              <a:spcBef>
                <a:spcPct val="20000"/>
              </a:spcBef>
              <a:buClr>
                <a:schemeClr val="accent1"/>
              </a:buClr>
              <a:buFont typeface="Wingdings" panose="05000000000000000000" pitchFamily="2" charset="2"/>
              <a:buChar char="§"/>
            </a:pPr>
            <a:r>
              <a:rPr lang="en-US" sz="3200">
                <a:sym typeface="Arial" pitchFamily="34" charset="0"/>
              </a:rPr>
              <a:t>Physical methods (e.g. cuddle/hug, massage, comfort positioning, heat, cold, TENS)</a:t>
            </a:r>
          </a:p>
          <a:p>
            <a:pPr marL="457200" indent="-457200">
              <a:spcBef>
                <a:spcPct val="20000"/>
              </a:spcBef>
              <a:buClr>
                <a:schemeClr val="accent1"/>
              </a:buClr>
              <a:buFont typeface="Wingdings" panose="05000000000000000000" pitchFamily="2" charset="2"/>
              <a:buChar char="§"/>
            </a:pPr>
            <a:r>
              <a:rPr lang="en-US" sz="3200">
                <a:sym typeface="Arial" pitchFamily="34" charset="0"/>
              </a:rPr>
              <a:t>Cognitive behavioral techniques (e.g. guided imagery, hypnosis, abdominal breathing, distraction, biofeedback)</a:t>
            </a:r>
          </a:p>
          <a:p>
            <a:pPr marL="457200" indent="-457200">
              <a:spcBef>
                <a:spcPct val="20000"/>
              </a:spcBef>
              <a:buClr>
                <a:schemeClr val="accent1"/>
              </a:buClr>
              <a:buFont typeface="Wingdings" panose="05000000000000000000" pitchFamily="2" charset="2"/>
              <a:buChar char="§"/>
            </a:pPr>
            <a:r>
              <a:rPr lang="en-US" sz="3200">
                <a:sym typeface="Arial" pitchFamily="34" charset="0"/>
              </a:rPr>
              <a:t>Acupuncture, acupressure, aromatherapy</a:t>
            </a:r>
            <a:endParaRPr lang="en-US" sz="3200"/>
          </a:p>
        </p:txBody>
      </p:sp>
    </p:spTree>
    <p:extLst>
      <p:ext uri="{BB962C8B-B14F-4D97-AF65-F5344CB8AC3E}">
        <p14:creationId xmlns:p14="http://schemas.microsoft.com/office/powerpoint/2010/main" val="838349712"/>
      </p:ext>
    </p:extLst>
  </p:cSld>
  <p:clrMapOvr>
    <a:masterClrMapping/>
  </p:clrMapOvr>
  <p:transition spd="med">
    <p:dissolv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578BB-54CE-7265-2D55-0C2C88437207}"/>
            </a:ext>
          </a:extLst>
        </p:cNvPr>
        <p:cNvGrpSpPr/>
        <p:nvPr/>
      </p:nvGrpSpPr>
      <p:grpSpPr>
        <a:xfrm>
          <a:off x="0" y="0"/>
          <a:ext cx="0" cy="0"/>
          <a:chOff x="0" y="0"/>
          <a:chExt cx="0" cy="0"/>
        </a:xfrm>
      </p:grpSpPr>
      <p:sp>
        <p:nvSpPr>
          <p:cNvPr id="55297" name="Title 1">
            <a:extLst>
              <a:ext uri="{FF2B5EF4-FFF2-40B4-BE49-F238E27FC236}">
                <a16:creationId xmlns:a16="http://schemas.microsoft.com/office/drawing/2014/main" id="{E296647E-155C-FB22-01A8-1C762001AF19}"/>
              </a:ext>
            </a:extLst>
          </p:cNvPr>
          <p:cNvSpPr>
            <a:spLocks noGrp="1"/>
          </p:cNvSpPr>
          <p:nvPr>
            <p:ph type="title"/>
          </p:nvPr>
        </p:nvSpPr>
        <p:spPr bwMode="auto">
          <a:xfrm>
            <a:off x="609600" y="471337"/>
            <a:ext cx="10972800" cy="792162"/>
          </a:xfrm>
          <a:noFill/>
          <a:ln>
            <a:miter lim="800000"/>
            <a:headEnd/>
            <a:tailEnd/>
          </a:ln>
        </p:spPr>
        <p:txBody>
          <a:bodyPr vert="horz" wrap="square" lIns="91440" tIns="45720" rIns="91440" bIns="45720" numCol="1" rtlCol="0" anchor="t" anchorCtr="0" compatLnSpc="1">
            <a:prstTxWarp prst="textNoShape">
              <a:avLst/>
            </a:prstTxWarp>
            <a:normAutofit/>
          </a:bodyPr>
          <a:lstStyle/>
          <a:p>
            <a:pPr marL="39688"/>
            <a:r>
              <a:rPr lang="en-US" sz="3600" dirty="0">
                <a:ea typeface="ＭＳ Ｐゴシック" pitchFamily="34" charset="-128"/>
              </a:rPr>
              <a:t>Multimodal Pain Management</a:t>
            </a:r>
          </a:p>
        </p:txBody>
      </p:sp>
      <p:pic>
        <p:nvPicPr>
          <p:cNvPr id="5" name="Picture 4" descr="A diagram of a pie chart&#10;&#10;AI-generated content may be incorrect.">
            <a:extLst>
              <a:ext uri="{FF2B5EF4-FFF2-40B4-BE49-F238E27FC236}">
                <a16:creationId xmlns:a16="http://schemas.microsoft.com/office/drawing/2014/main" id="{EDE0176C-0AE8-8E7D-2593-48E79FE288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1283358"/>
            <a:ext cx="7772400" cy="5301048"/>
          </a:xfrm>
          <a:prstGeom prst="rect">
            <a:avLst/>
          </a:prstGeom>
        </p:spPr>
      </p:pic>
      <p:sp>
        <p:nvSpPr>
          <p:cNvPr id="6" name="TextBox 5">
            <a:extLst>
              <a:ext uri="{FF2B5EF4-FFF2-40B4-BE49-F238E27FC236}">
                <a16:creationId xmlns:a16="http://schemas.microsoft.com/office/drawing/2014/main" id="{A39C2D1E-8521-1D44-A4BF-DEDFF16C850D}"/>
              </a:ext>
            </a:extLst>
          </p:cNvPr>
          <p:cNvSpPr txBox="1"/>
          <p:nvPr/>
        </p:nvSpPr>
        <p:spPr>
          <a:xfrm>
            <a:off x="5928360" y="6521065"/>
            <a:ext cx="5544011" cy="246221"/>
          </a:xfrm>
          <a:prstGeom prst="rect">
            <a:avLst/>
          </a:prstGeom>
          <a:noFill/>
        </p:spPr>
        <p:txBody>
          <a:bodyPr wrap="square" rtlCol="0">
            <a:spAutoFit/>
          </a:bodyPr>
          <a:lstStyle/>
          <a:p>
            <a:r>
              <a:rPr lang="en-US" sz="1000" dirty="0"/>
              <a:t>Figure from Pergolizzi, retrieved from: </a:t>
            </a:r>
            <a:r>
              <a:rPr lang="en-US" altLang="en-US" sz="1000" dirty="0">
                <a:latin typeface="Arial" panose="020B0604020202020204" pitchFamily="34" charset="0"/>
              </a:rPr>
              <a:t>doi:10.1185/03007995.2013.810615</a:t>
            </a:r>
            <a:r>
              <a:rPr lang="en-US" sz="1000" dirty="0"/>
              <a:t> on March 18, 2026.</a:t>
            </a:r>
            <a:r>
              <a:rPr lang="en-US" sz="1000" baseline="30000" dirty="0"/>
              <a:t>10</a:t>
            </a:r>
            <a:endParaRPr lang="en-US" sz="1000" dirty="0"/>
          </a:p>
        </p:txBody>
      </p:sp>
    </p:spTree>
    <p:extLst>
      <p:ext uri="{BB962C8B-B14F-4D97-AF65-F5344CB8AC3E}">
        <p14:creationId xmlns:p14="http://schemas.microsoft.com/office/powerpoint/2010/main" val="2948837912"/>
      </p:ext>
    </p:extLst>
  </p:cSld>
  <p:clrMapOvr>
    <a:masterClrMapping/>
  </p:clrMapOvr>
  <p:transition spd="med">
    <p:dissolv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052A10-3D6C-B3DF-7051-7E3FF12CEEC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67A93B-E427-ABAE-C310-C11E8A43C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20B8672-EC06-DD0F-C378-0018DEDEB0FA}"/>
              </a:ext>
            </a:extLst>
          </p:cNvPr>
          <p:cNvSpPr>
            <a:spLocks noGrp="1"/>
          </p:cNvSpPr>
          <p:nvPr>
            <p:ph type="title"/>
          </p:nvPr>
        </p:nvSpPr>
        <p:spPr>
          <a:xfrm>
            <a:off x="635000" y="640823"/>
            <a:ext cx="3418659" cy="5583148"/>
          </a:xfrm>
        </p:spPr>
        <p:txBody>
          <a:bodyPr anchor="ctr">
            <a:normAutofit/>
          </a:bodyPr>
          <a:lstStyle/>
          <a:p>
            <a:r>
              <a:rPr lang="en-US" sz="3800"/>
              <a:t>Non-pain symptom management in children</a:t>
            </a:r>
          </a:p>
        </p:txBody>
      </p:sp>
      <p:sp>
        <p:nvSpPr>
          <p:cNvPr id="11" name="sketch line">
            <a:extLst>
              <a:ext uri="{FF2B5EF4-FFF2-40B4-BE49-F238E27FC236}">
                <a16:creationId xmlns:a16="http://schemas.microsoft.com/office/drawing/2014/main" id="{554E030F-9ACC-06E6-DEBC-F6F4A88E1F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5" name="Content Placeholder 2">
            <a:extLst>
              <a:ext uri="{FF2B5EF4-FFF2-40B4-BE49-F238E27FC236}">
                <a16:creationId xmlns:a16="http://schemas.microsoft.com/office/drawing/2014/main" id="{6D82AE50-29EA-694D-97FB-2AFDCC828BE3}"/>
              </a:ext>
            </a:extLst>
          </p:cNvPr>
          <p:cNvGraphicFramePr>
            <a:graphicFrameLocks noGrp="1"/>
          </p:cNvGraphicFramePr>
          <p:nvPr>
            <p:ph idx="1"/>
            <p:extLst>
              <p:ext uri="{D42A27DB-BD31-4B8C-83A1-F6EECF244321}">
                <p14:modId xmlns:p14="http://schemas.microsoft.com/office/powerpoint/2010/main" val="2099353298"/>
              </p:ext>
            </p:extLst>
          </p:nvPr>
        </p:nvGraphicFramePr>
        <p:xfrm>
          <a:off x="4611441" y="1023208"/>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68232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AEDB7-772E-7609-E824-E2B2FBD7EE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81A21-F064-4867-C06B-EDE93CE05CB8}"/>
              </a:ext>
            </a:extLst>
          </p:cNvPr>
          <p:cNvSpPr>
            <a:spLocks noGrp="1"/>
          </p:cNvSpPr>
          <p:nvPr>
            <p:ph type="title"/>
          </p:nvPr>
        </p:nvSpPr>
        <p:spPr>
          <a:xfrm>
            <a:off x="696097" y="299351"/>
            <a:ext cx="10972800" cy="792162"/>
          </a:xfrm>
        </p:spPr>
        <p:txBody>
          <a:bodyPr anchor="b">
            <a:normAutofit/>
          </a:bodyPr>
          <a:lstStyle/>
          <a:p>
            <a:r>
              <a:rPr lang="en-US" sz="3600" dirty="0"/>
              <a:t>Nausea &amp; Vomiting - Common Etiologies</a:t>
            </a:r>
          </a:p>
        </p:txBody>
      </p:sp>
      <p:sp>
        <p:nvSpPr>
          <p:cNvPr id="3" name="TextBox 2">
            <a:extLst>
              <a:ext uri="{FF2B5EF4-FFF2-40B4-BE49-F238E27FC236}">
                <a16:creationId xmlns:a16="http://schemas.microsoft.com/office/drawing/2014/main" id="{DEA47E7C-FC64-46F4-DF0C-DEF1CC993791}"/>
              </a:ext>
            </a:extLst>
          </p:cNvPr>
          <p:cNvSpPr txBox="1"/>
          <p:nvPr/>
        </p:nvSpPr>
        <p:spPr>
          <a:xfrm>
            <a:off x="696098" y="1842163"/>
            <a:ext cx="10720840"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t>Increased ICP, meningeal irritation, anxiety</a:t>
            </a:r>
            <a:r>
              <a:rPr lang="en-US" sz="2400" dirty="0">
                <a:sym typeface="Wingdings" pitchFamily="2" charset="2"/>
              </a:rPr>
              <a:t> Cortex</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Motion sickness, vestibular disorders</a:t>
            </a:r>
            <a:r>
              <a:rPr lang="en-US" sz="2400" dirty="0">
                <a:sym typeface="Wingdings" pitchFamily="2" charset="2"/>
              </a:rPr>
              <a:t> Vestibular system</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Drugs, inflammation, metabolic disorders, tissue damage</a:t>
            </a:r>
            <a:r>
              <a:rPr lang="en-US" sz="2400" dirty="0">
                <a:sym typeface="Wingdings" pitchFamily="2" charset="2"/>
              </a:rPr>
              <a:t> Chemoreceptor trigger zone (CTZ) &amp; GI tract</a:t>
            </a:r>
          </a:p>
          <a:p>
            <a:pPr marL="285750" indent="-285750">
              <a:buFont typeface="Arial" panose="020B0604020202020204" pitchFamily="34" charset="0"/>
              <a:buChar char="•"/>
            </a:pPr>
            <a:endParaRPr lang="en-US" sz="2400" dirty="0">
              <a:sym typeface="Wingdings" pitchFamily="2" charset="2"/>
            </a:endParaRPr>
          </a:p>
          <a:p>
            <a:pPr marL="285750" indent="-285750">
              <a:buFont typeface="Arial" panose="020B0604020202020204" pitchFamily="34" charset="0"/>
              <a:buChar char="•"/>
            </a:pPr>
            <a:r>
              <a:rPr lang="en-US" sz="2400" dirty="0">
                <a:sym typeface="Wingdings" pitchFamily="2" charset="2"/>
              </a:rPr>
              <a:t>The cortex, vestibular system, CTZ, and GI tract act on vomiting center  emesis</a:t>
            </a:r>
            <a:endParaRPr lang="en-US" sz="2400" dirty="0"/>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531641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7E58C-ECDD-EE70-C13F-124F19CE585F}"/>
              </a:ext>
            </a:extLst>
          </p:cNvPr>
          <p:cNvSpPr>
            <a:spLocks noGrp="1"/>
          </p:cNvSpPr>
          <p:nvPr>
            <p:ph type="title"/>
          </p:nvPr>
        </p:nvSpPr>
        <p:spPr/>
        <p:txBody>
          <a:bodyPr anchor="b">
            <a:normAutofit fontScale="90000"/>
          </a:bodyPr>
          <a:lstStyle/>
          <a:p>
            <a:r>
              <a:rPr lang="en-US" dirty="0"/>
              <a:t>Nausea &amp; Vomiting - Non-pharmacologic Management</a:t>
            </a:r>
          </a:p>
        </p:txBody>
      </p:sp>
      <p:sp>
        <p:nvSpPr>
          <p:cNvPr id="4" name="Content Placeholder 3">
            <a:extLst>
              <a:ext uri="{FF2B5EF4-FFF2-40B4-BE49-F238E27FC236}">
                <a16:creationId xmlns:a16="http://schemas.microsoft.com/office/drawing/2014/main" id="{1EF88B73-CA27-5D46-E996-5E3EAFC040C3}"/>
              </a:ext>
            </a:extLst>
          </p:cNvPr>
          <p:cNvSpPr>
            <a:spLocks noGrp="1"/>
          </p:cNvSpPr>
          <p:nvPr>
            <p:ph sz="half" idx="1"/>
          </p:nvPr>
        </p:nvSpPr>
        <p:spPr>
          <a:xfrm>
            <a:off x="609599" y="1371601"/>
            <a:ext cx="10972800" cy="4754563"/>
          </a:xfrm>
        </p:spPr>
        <p:txBody>
          <a:bodyPr anchor="t">
            <a:normAutofit/>
          </a:bodyPr>
          <a:lstStyle/>
          <a:p>
            <a:r>
              <a:rPr lang="en-US" sz="2200" dirty="0">
                <a:solidFill>
                  <a:schemeClr val="tx1"/>
                </a:solidFill>
              </a:rPr>
              <a:t>Small meals (chosen by child)</a:t>
            </a:r>
          </a:p>
          <a:p>
            <a:endParaRPr lang="en-US" sz="2200" dirty="0">
              <a:solidFill>
                <a:schemeClr val="tx1"/>
              </a:solidFill>
            </a:endParaRPr>
          </a:p>
          <a:p>
            <a:r>
              <a:rPr lang="en-US" sz="2200" dirty="0">
                <a:solidFill>
                  <a:schemeClr val="tx1"/>
                </a:solidFill>
              </a:rPr>
              <a:t>Avoid discomforting smells</a:t>
            </a:r>
          </a:p>
          <a:p>
            <a:endParaRPr lang="en-US" sz="2200" dirty="0">
              <a:solidFill>
                <a:schemeClr val="tx1"/>
              </a:solidFill>
            </a:endParaRPr>
          </a:p>
          <a:p>
            <a:r>
              <a:rPr lang="en-US" sz="2200" dirty="0">
                <a:solidFill>
                  <a:schemeClr val="tx1"/>
                </a:solidFill>
              </a:rPr>
              <a:t>Aromatherapy (lemon/citrus, peppermint, isopropyl alcohol)</a:t>
            </a:r>
          </a:p>
          <a:p>
            <a:endParaRPr lang="en-US" sz="2200" dirty="0">
              <a:solidFill>
                <a:schemeClr val="tx1"/>
              </a:solidFill>
            </a:endParaRPr>
          </a:p>
          <a:p>
            <a:r>
              <a:rPr lang="en-US" sz="2200" dirty="0">
                <a:solidFill>
                  <a:schemeClr val="tx1"/>
                </a:solidFill>
              </a:rPr>
              <a:t>Ginger, peppermint</a:t>
            </a:r>
          </a:p>
          <a:p>
            <a:endParaRPr lang="en-US" sz="2200" dirty="0">
              <a:solidFill>
                <a:schemeClr val="tx1"/>
              </a:solidFill>
            </a:endParaRPr>
          </a:p>
          <a:p>
            <a:r>
              <a:rPr lang="en-US" sz="2200" dirty="0">
                <a:solidFill>
                  <a:schemeClr val="tx1"/>
                </a:solidFill>
              </a:rPr>
              <a:t>Hypnosis, breathing techniques, guided imagery</a:t>
            </a:r>
          </a:p>
          <a:p>
            <a:endParaRPr lang="en-US" sz="2200" dirty="0">
              <a:solidFill>
                <a:schemeClr val="tx1"/>
              </a:solidFill>
            </a:endParaRPr>
          </a:p>
          <a:p>
            <a:r>
              <a:rPr lang="en-US" sz="2200" dirty="0">
                <a:solidFill>
                  <a:schemeClr val="tx1"/>
                </a:solidFill>
              </a:rPr>
              <a:t>Acupressure (P6 point)</a:t>
            </a:r>
          </a:p>
        </p:txBody>
      </p:sp>
    </p:spTree>
    <p:extLst>
      <p:ext uri="{BB962C8B-B14F-4D97-AF65-F5344CB8AC3E}">
        <p14:creationId xmlns:p14="http://schemas.microsoft.com/office/powerpoint/2010/main" val="24313061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87FFB-FD9B-6B25-9FF4-F7C13321A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19F1C-EDC2-6545-47A2-7F71AA288D7E}"/>
              </a:ext>
            </a:extLst>
          </p:cNvPr>
          <p:cNvSpPr>
            <a:spLocks noGrp="1"/>
          </p:cNvSpPr>
          <p:nvPr>
            <p:ph type="title"/>
          </p:nvPr>
        </p:nvSpPr>
        <p:spPr>
          <a:xfrm>
            <a:off x="609600" y="152400"/>
            <a:ext cx="10972800" cy="990600"/>
          </a:xfrm>
        </p:spPr>
        <p:txBody>
          <a:bodyPr wrap="square" anchor="b">
            <a:normAutofit fontScale="90000"/>
          </a:bodyPr>
          <a:lstStyle/>
          <a:p>
            <a:r>
              <a:rPr lang="en-US" dirty="0"/>
              <a:t>Nausea &amp; Vomiting - Pharmacologic Management</a:t>
            </a:r>
          </a:p>
        </p:txBody>
      </p:sp>
      <p:sp>
        <p:nvSpPr>
          <p:cNvPr id="4" name="Content Placeholder 3">
            <a:extLst>
              <a:ext uri="{FF2B5EF4-FFF2-40B4-BE49-F238E27FC236}">
                <a16:creationId xmlns:a16="http://schemas.microsoft.com/office/drawing/2014/main" id="{500E5153-6A68-06CF-3AFC-0281CE06D3EA}"/>
              </a:ext>
            </a:extLst>
          </p:cNvPr>
          <p:cNvSpPr>
            <a:spLocks noGrp="1"/>
          </p:cNvSpPr>
          <p:nvPr>
            <p:ph sz="half" idx="1"/>
          </p:nvPr>
        </p:nvSpPr>
        <p:spPr>
          <a:xfrm>
            <a:off x="609600" y="1482810"/>
            <a:ext cx="5384800" cy="4754563"/>
          </a:xfrm>
        </p:spPr>
        <p:txBody>
          <a:bodyPr wrap="square" anchor="t">
            <a:normAutofit/>
          </a:bodyPr>
          <a:lstStyle/>
          <a:p>
            <a:pPr>
              <a:lnSpc>
                <a:spcPct val="90000"/>
              </a:lnSpc>
            </a:pPr>
            <a:r>
              <a:rPr lang="en-US" dirty="0">
                <a:solidFill>
                  <a:schemeClr val="tx1"/>
                </a:solidFill>
              </a:rPr>
              <a:t>All about the pathways</a:t>
            </a:r>
          </a:p>
          <a:p>
            <a:pPr>
              <a:lnSpc>
                <a:spcPct val="90000"/>
              </a:lnSpc>
            </a:pPr>
            <a:r>
              <a:rPr lang="en-US" dirty="0">
                <a:solidFill>
                  <a:schemeClr val="tx1"/>
                </a:solidFill>
              </a:rPr>
              <a:t>Med classes:</a:t>
            </a:r>
          </a:p>
          <a:p>
            <a:pPr lvl="1">
              <a:lnSpc>
                <a:spcPct val="90000"/>
              </a:lnSpc>
            </a:pPr>
            <a:r>
              <a:rPr lang="en-US" sz="2800" dirty="0">
                <a:solidFill>
                  <a:schemeClr val="tx1"/>
                </a:solidFill>
              </a:rPr>
              <a:t>5HT</a:t>
            </a:r>
            <a:r>
              <a:rPr lang="en-US" sz="2800" baseline="-25000" dirty="0">
                <a:solidFill>
                  <a:schemeClr val="tx1"/>
                </a:solidFill>
              </a:rPr>
              <a:t>3</a:t>
            </a:r>
            <a:endParaRPr lang="en-US" sz="2800" dirty="0">
              <a:solidFill>
                <a:schemeClr val="tx1"/>
              </a:solidFill>
            </a:endParaRPr>
          </a:p>
          <a:p>
            <a:pPr lvl="1">
              <a:lnSpc>
                <a:spcPct val="90000"/>
              </a:lnSpc>
            </a:pPr>
            <a:r>
              <a:rPr lang="en-US" sz="2800" dirty="0">
                <a:solidFill>
                  <a:schemeClr val="tx1"/>
                </a:solidFill>
              </a:rPr>
              <a:t>H</a:t>
            </a:r>
            <a:r>
              <a:rPr lang="en-US" sz="2800" baseline="-25000" dirty="0">
                <a:solidFill>
                  <a:schemeClr val="tx1"/>
                </a:solidFill>
              </a:rPr>
              <a:t>1</a:t>
            </a:r>
            <a:endParaRPr lang="en-US" sz="2800" dirty="0">
              <a:solidFill>
                <a:schemeClr val="tx1"/>
              </a:solidFill>
            </a:endParaRPr>
          </a:p>
          <a:p>
            <a:pPr lvl="1">
              <a:lnSpc>
                <a:spcPct val="90000"/>
              </a:lnSpc>
            </a:pPr>
            <a:r>
              <a:rPr lang="en-US" sz="2800" dirty="0">
                <a:solidFill>
                  <a:schemeClr val="tx1"/>
                </a:solidFill>
              </a:rPr>
              <a:t>D</a:t>
            </a:r>
            <a:r>
              <a:rPr lang="en-US" sz="2800" baseline="-25000" dirty="0">
                <a:solidFill>
                  <a:schemeClr val="tx1"/>
                </a:solidFill>
              </a:rPr>
              <a:t>2</a:t>
            </a:r>
            <a:endParaRPr lang="en-US" sz="2800" dirty="0">
              <a:solidFill>
                <a:schemeClr val="tx1"/>
              </a:solidFill>
            </a:endParaRPr>
          </a:p>
          <a:p>
            <a:pPr lvl="1">
              <a:lnSpc>
                <a:spcPct val="90000"/>
              </a:lnSpc>
            </a:pPr>
            <a:r>
              <a:rPr lang="en-US" sz="2800" dirty="0">
                <a:solidFill>
                  <a:schemeClr val="tx1"/>
                </a:solidFill>
              </a:rPr>
              <a:t>Acetylcholine</a:t>
            </a:r>
          </a:p>
          <a:p>
            <a:pPr lvl="1">
              <a:lnSpc>
                <a:spcPct val="90000"/>
              </a:lnSpc>
            </a:pPr>
            <a:r>
              <a:rPr lang="en-US" sz="2800" dirty="0">
                <a:solidFill>
                  <a:schemeClr val="tx1"/>
                </a:solidFill>
              </a:rPr>
              <a:t>Neurokinin</a:t>
            </a:r>
            <a:r>
              <a:rPr lang="en-US" sz="2800" baseline="-25000" dirty="0">
                <a:solidFill>
                  <a:schemeClr val="tx1"/>
                </a:solidFill>
              </a:rPr>
              <a:t>1</a:t>
            </a:r>
          </a:p>
          <a:p>
            <a:pPr lvl="1">
              <a:lnSpc>
                <a:spcPct val="90000"/>
              </a:lnSpc>
            </a:pPr>
            <a:r>
              <a:rPr lang="en-US" sz="2800" dirty="0">
                <a:solidFill>
                  <a:schemeClr val="tx1"/>
                </a:solidFill>
              </a:rPr>
              <a:t>Steroids</a:t>
            </a:r>
          </a:p>
          <a:p>
            <a:pPr lvl="1">
              <a:lnSpc>
                <a:spcPct val="90000"/>
              </a:lnSpc>
            </a:pPr>
            <a:r>
              <a:rPr lang="en-US" sz="2800" dirty="0">
                <a:solidFill>
                  <a:schemeClr val="tx1"/>
                </a:solidFill>
              </a:rPr>
              <a:t>THC</a:t>
            </a:r>
          </a:p>
          <a:p>
            <a:pPr lvl="1">
              <a:lnSpc>
                <a:spcPct val="90000"/>
              </a:lnSpc>
            </a:pPr>
            <a:r>
              <a:rPr lang="en-US" sz="2800" dirty="0">
                <a:solidFill>
                  <a:schemeClr val="tx1"/>
                </a:solidFill>
              </a:rPr>
              <a:t>Benzos</a:t>
            </a:r>
          </a:p>
        </p:txBody>
      </p:sp>
      <p:sp>
        <p:nvSpPr>
          <p:cNvPr id="13" name="Slide Number Placeholder 4">
            <a:extLst>
              <a:ext uri="{FF2B5EF4-FFF2-40B4-BE49-F238E27FC236}">
                <a16:creationId xmlns:a16="http://schemas.microsoft.com/office/drawing/2014/main" id="{6B82BE90-33BA-7BB9-F6D7-55C18207E9F9}"/>
              </a:ext>
            </a:extLst>
          </p:cNvPr>
          <p:cNvSpPr>
            <a:spLocks noGrp="1"/>
          </p:cNvSpPr>
          <p:nvPr>
            <p:ph type="sldNum" sz="quarter" idx="10"/>
          </p:nvPr>
        </p:nvSpPr>
        <p:spPr>
          <a:xfrm>
            <a:off x="11074400" y="6400801"/>
            <a:ext cx="609600" cy="457200"/>
          </a:xfrm>
        </p:spPr>
        <p:txBody>
          <a:bodyPr/>
          <a:lstStyle/>
          <a:p>
            <a:pPr>
              <a:spcAft>
                <a:spcPts val="600"/>
              </a:spcAft>
              <a:defRPr/>
            </a:pPr>
            <a:fld id="{01D945C9-0277-4107-B589-EC55ECD240BC}" type="slidenum">
              <a:rPr lang="en-US" smtClean="0"/>
              <a:pPr>
                <a:spcAft>
                  <a:spcPts val="600"/>
                </a:spcAft>
                <a:defRPr/>
              </a:pPr>
              <a:t>45</a:t>
            </a:fld>
            <a:endParaRPr lang="en-US"/>
          </a:p>
        </p:txBody>
      </p:sp>
      <p:pic>
        <p:nvPicPr>
          <p:cNvPr id="3" name="Picture 2">
            <a:extLst>
              <a:ext uri="{FF2B5EF4-FFF2-40B4-BE49-F238E27FC236}">
                <a16:creationId xmlns:a16="http://schemas.microsoft.com/office/drawing/2014/main" id="{6CA6A04D-1499-DFED-D7BD-53F454EF2AD3}"/>
              </a:ext>
            </a:extLst>
          </p:cNvPr>
          <p:cNvPicPr>
            <a:picLocks noChangeAspect="1"/>
          </p:cNvPicPr>
          <p:nvPr/>
        </p:nvPicPr>
        <p:blipFill>
          <a:blip r:embed="rId3"/>
          <a:stretch>
            <a:fillRect/>
          </a:stretch>
        </p:blipFill>
        <p:spPr>
          <a:xfrm>
            <a:off x="3957829" y="2113005"/>
            <a:ext cx="7726171" cy="3790735"/>
          </a:xfrm>
          <a:prstGeom prst="rect">
            <a:avLst/>
          </a:prstGeom>
        </p:spPr>
      </p:pic>
      <p:sp>
        <p:nvSpPr>
          <p:cNvPr id="5" name="TextBox 4">
            <a:extLst>
              <a:ext uri="{FF2B5EF4-FFF2-40B4-BE49-F238E27FC236}">
                <a16:creationId xmlns:a16="http://schemas.microsoft.com/office/drawing/2014/main" id="{A80AC3C3-F6BF-32B8-DE59-07F00471AF0A}"/>
              </a:ext>
            </a:extLst>
          </p:cNvPr>
          <p:cNvSpPr txBox="1"/>
          <p:nvPr/>
        </p:nvSpPr>
        <p:spPr>
          <a:xfrm>
            <a:off x="5807342" y="6304695"/>
            <a:ext cx="5881738" cy="246221"/>
          </a:xfrm>
          <a:prstGeom prst="rect">
            <a:avLst/>
          </a:prstGeom>
          <a:noFill/>
        </p:spPr>
        <p:txBody>
          <a:bodyPr wrap="none" rtlCol="0">
            <a:spAutoFit/>
          </a:bodyPr>
          <a:lstStyle/>
          <a:p>
            <a:r>
              <a:rPr lang="en-US" sz="1000" dirty="0"/>
              <a:t>Figure by Denholm and Gallagher, retrieved from: </a:t>
            </a:r>
            <a:r>
              <a:rPr lang="en-US" altLang="en-US" sz="1000" dirty="0">
                <a:latin typeface="Arial" panose="020B0604020202020204" pitchFamily="34" charset="0"/>
              </a:rPr>
              <a:t>doi:10.1016/j.mpaic.2021.07.002 on March 19, 2026.</a:t>
            </a:r>
            <a:r>
              <a:rPr lang="en-US" altLang="en-US" sz="1000" baseline="30000" dirty="0">
                <a:latin typeface="Arial" panose="020B0604020202020204" pitchFamily="34" charset="0"/>
              </a:rPr>
              <a:t>11</a:t>
            </a:r>
            <a:endParaRPr lang="en-US" sz="1000" dirty="0"/>
          </a:p>
        </p:txBody>
      </p:sp>
    </p:spTree>
    <p:extLst>
      <p:ext uri="{BB962C8B-B14F-4D97-AF65-F5344CB8AC3E}">
        <p14:creationId xmlns:p14="http://schemas.microsoft.com/office/powerpoint/2010/main" val="373416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15FF8-6F3B-7F24-800D-AB5ADF77E2D1}"/>
              </a:ext>
            </a:extLst>
          </p:cNvPr>
          <p:cNvSpPr>
            <a:spLocks noGrp="1"/>
          </p:cNvSpPr>
          <p:nvPr>
            <p:ph type="title"/>
          </p:nvPr>
        </p:nvSpPr>
        <p:spPr/>
        <p:txBody>
          <a:bodyPr vert="horz" lIns="91440" tIns="45720" rIns="91440" bIns="45720" rtlCol="0" anchor="b">
            <a:normAutofit/>
          </a:bodyPr>
          <a:lstStyle/>
          <a:p>
            <a:r>
              <a:rPr lang="en-US" sz="3600" kern="1200">
                <a:solidFill>
                  <a:srgbClr val="00B050"/>
                </a:solidFill>
              </a:rPr>
              <a:t>Constipation</a:t>
            </a:r>
          </a:p>
        </p:txBody>
      </p:sp>
      <p:sp>
        <p:nvSpPr>
          <p:cNvPr id="4" name="Content Placeholder 3">
            <a:extLst>
              <a:ext uri="{FF2B5EF4-FFF2-40B4-BE49-F238E27FC236}">
                <a16:creationId xmlns:a16="http://schemas.microsoft.com/office/drawing/2014/main" id="{B0844DA7-6AB2-CCB4-E425-2469764C7B17}"/>
              </a:ext>
            </a:extLst>
          </p:cNvPr>
          <p:cNvSpPr>
            <a:spLocks noGrp="1"/>
          </p:cNvSpPr>
          <p:nvPr>
            <p:ph idx="1"/>
          </p:nvPr>
        </p:nvSpPr>
        <p:spPr/>
        <p:txBody>
          <a:bodyPr vert="horz" lIns="91440" tIns="45720" rIns="91440" bIns="45720" rtlCol="0" anchor="t">
            <a:normAutofit lnSpcReduction="10000"/>
          </a:bodyPr>
          <a:lstStyle/>
          <a:p>
            <a:r>
              <a:rPr lang="en-US" sz="2200" dirty="0" err="1"/>
              <a:t>Osmotics</a:t>
            </a:r>
            <a:r>
              <a:rPr lang="en-US" sz="2200" dirty="0"/>
              <a:t> (“Mush”)</a:t>
            </a:r>
          </a:p>
          <a:p>
            <a:pPr lvl="1"/>
            <a:r>
              <a:rPr lang="en-US" sz="2200" dirty="0"/>
              <a:t>Polyethylene glycol, lactulose, milk of magnesia</a:t>
            </a:r>
          </a:p>
          <a:p>
            <a:pPr lvl="1"/>
            <a:endParaRPr lang="en-US" sz="2200" dirty="0"/>
          </a:p>
          <a:p>
            <a:r>
              <a:rPr lang="en-US" sz="2200" dirty="0"/>
              <a:t>Stimulants (“Push”)</a:t>
            </a:r>
          </a:p>
          <a:p>
            <a:pPr lvl="1"/>
            <a:r>
              <a:rPr lang="en-US" sz="2200" dirty="0"/>
              <a:t>Senna, bisacodyl</a:t>
            </a:r>
          </a:p>
          <a:p>
            <a:pPr lvl="1"/>
            <a:endParaRPr lang="en-US" sz="2200" dirty="0"/>
          </a:p>
          <a:p>
            <a:r>
              <a:rPr lang="en-US" sz="2200" dirty="0"/>
              <a:t>Whoosh (“Enema”)</a:t>
            </a:r>
          </a:p>
          <a:p>
            <a:pPr lvl="1"/>
            <a:r>
              <a:rPr lang="en-US" sz="2200" dirty="0"/>
              <a:t>Sodium phosphate (Fleet), soap suds, saline</a:t>
            </a:r>
          </a:p>
          <a:p>
            <a:pPr lvl="1"/>
            <a:endParaRPr lang="en-US" sz="2200" dirty="0"/>
          </a:p>
          <a:p>
            <a:r>
              <a:rPr lang="en-US" sz="2200" dirty="0"/>
              <a:t>Glycerin suppositories</a:t>
            </a:r>
          </a:p>
          <a:p>
            <a:endParaRPr lang="en-US" sz="2200" dirty="0"/>
          </a:p>
          <a:p>
            <a:r>
              <a:rPr lang="en-US" sz="2200" dirty="0"/>
              <a:t>Mu receptor antagonists</a:t>
            </a:r>
          </a:p>
          <a:p>
            <a:pPr lvl="1"/>
            <a:r>
              <a:rPr lang="en-US" sz="1800" dirty="0"/>
              <a:t>Methylnaltrexone</a:t>
            </a:r>
          </a:p>
          <a:p>
            <a:pPr lvl="1"/>
            <a:endParaRPr lang="en-US" sz="1800" dirty="0"/>
          </a:p>
        </p:txBody>
      </p:sp>
      <p:sp>
        <p:nvSpPr>
          <p:cNvPr id="8" name="Rectangle 7">
            <a:extLst>
              <a:ext uri="{FF2B5EF4-FFF2-40B4-BE49-F238E27FC236}">
                <a16:creationId xmlns:a16="http://schemas.microsoft.com/office/drawing/2014/main" id="{AA16E1DE-AA1C-5FED-38CF-C38F77837921}"/>
              </a:ext>
            </a:extLst>
          </p:cNvPr>
          <p:cNvSpPr/>
          <p:nvPr/>
        </p:nvSpPr>
        <p:spPr>
          <a:xfrm>
            <a:off x="9137650" y="2128108"/>
            <a:ext cx="2136371" cy="529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44258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66347-C895-FDC8-050B-E2D91820C746}"/>
              </a:ext>
            </a:extLst>
          </p:cNvPr>
          <p:cNvSpPr>
            <a:spLocks noGrp="1"/>
          </p:cNvSpPr>
          <p:nvPr>
            <p:ph type="title"/>
          </p:nvPr>
        </p:nvSpPr>
        <p:spPr>
          <a:xfrm>
            <a:off x="609600" y="275304"/>
            <a:ext cx="10972800" cy="792162"/>
          </a:xfrm>
        </p:spPr>
        <p:txBody>
          <a:bodyPr anchor="b">
            <a:normAutofit/>
          </a:bodyPr>
          <a:lstStyle/>
          <a:p>
            <a:r>
              <a:rPr lang="en-US" sz="3600"/>
              <a:t>Anorexia</a:t>
            </a:r>
          </a:p>
        </p:txBody>
      </p:sp>
      <p:sp>
        <p:nvSpPr>
          <p:cNvPr id="3" name="Content Placeholder 2">
            <a:extLst>
              <a:ext uri="{FF2B5EF4-FFF2-40B4-BE49-F238E27FC236}">
                <a16:creationId xmlns:a16="http://schemas.microsoft.com/office/drawing/2014/main" id="{ED6CC1F9-919F-C752-B95C-0019ACA6F576}"/>
              </a:ext>
            </a:extLst>
          </p:cNvPr>
          <p:cNvSpPr>
            <a:spLocks noGrp="1"/>
          </p:cNvSpPr>
          <p:nvPr>
            <p:ph idx="1"/>
          </p:nvPr>
        </p:nvSpPr>
        <p:spPr/>
        <p:txBody>
          <a:bodyPr/>
          <a:lstStyle/>
          <a:p>
            <a:r>
              <a:rPr lang="en-US" dirty="0"/>
              <a:t>Very commonly seen in our oncology population</a:t>
            </a:r>
          </a:p>
          <a:p>
            <a:endParaRPr lang="en-US" dirty="0"/>
          </a:p>
          <a:p>
            <a:r>
              <a:rPr lang="en-US" dirty="0"/>
              <a:t>Two commonly used agents:</a:t>
            </a:r>
          </a:p>
          <a:p>
            <a:pPr lvl="1"/>
            <a:r>
              <a:rPr lang="en-US" dirty="0"/>
              <a:t>Cyproheptadine (</a:t>
            </a:r>
            <a:r>
              <a:rPr lang="en-US" dirty="0" err="1"/>
              <a:t>Periactin</a:t>
            </a:r>
            <a:r>
              <a:rPr lang="en-US" dirty="0"/>
              <a:t>)</a:t>
            </a:r>
          </a:p>
          <a:p>
            <a:pPr lvl="1"/>
            <a:r>
              <a:rPr lang="en-US" dirty="0"/>
              <a:t>Dronabinol (Marinol)</a:t>
            </a:r>
          </a:p>
          <a:p>
            <a:pPr lvl="1"/>
            <a:endParaRPr lang="en-US" dirty="0"/>
          </a:p>
          <a:p>
            <a:r>
              <a:rPr lang="en-US" dirty="0"/>
              <a:t>Other agents:</a:t>
            </a:r>
          </a:p>
          <a:p>
            <a:pPr lvl="1"/>
            <a:r>
              <a:rPr lang="en-US" dirty="0"/>
              <a:t>Olanzapine (Zyprexa)- with comorbid CINV</a:t>
            </a:r>
          </a:p>
          <a:p>
            <a:pPr lvl="1"/>
            <a:r>
              <a:rPr lang="en-US" dirty="0"/>
              <a:t>Mirtazapine (Remeron)- with comorbid anxiety/depression</a:t>
            </a:r>
          </a:p>
        </p:txBody>
      </p:sp>
    </p:spTree>
    <p:extLst>
      <p:ext uri="{BB962C8B-B14F-4D97-AF65-F5344CB8AC3E}">
        <p14:creationId xmlns:p14="http://schemas.microsoft.com/office/powerpoint/2010/main" val="22041386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E6751-CF2A-2B6C-98B0-4AB84B19E5A6}"/>
              </a:ext>
            </a:extLst>
          </p:cNvPr>
          <p:cNvSpPr>
            <a:spLocks noGrp="1"/>
          </p:cNvSpPr>
          <p:nvPr>
            <p:ph type="title" idx="4294967295"/>
          </p:nvPr>
        </p:nvSpPr>
        <p:spPr>
          <a:xfrm>
            <a:off x="768378" y="236622"/>
            <a:ext cx="1937753" cy="990600"/>
          </a:xfrm>
        </p:spPr>
        <p:txBody>
          <a:bodyPr anchor="b">
            <a:normAutofit/>
          </a:bodyPr>
          <a:lstStyle/>
          <a:p>
            <a:r>
              <a:rPr lang="en-US">
                <a:solidFill>
                  <a:srgbClr val="00B050"/>
                </a:solidFill>
                <a:latin typeface="Arial Rounded MT Bold" panose="020F0704030504030204" pitchFamily="34" charset="0"/>
              </a:rPr>
              <a:t>Fatigue</a:t>
            </a:r>
          </a:p>
        </p:txBody>
      </p:sp>
      <p:sp>
        <p:nvSpPr>
          <p:cNvPr id="8" name="Rectangle 7">
            <a:extLst>
              <a:ext uri="{FF2B5EF4-FFF2-40B4-BE49-F238E27FC236}">
                <a16:creationId xmlns:a16="http://schemas.microsoft.com/office/drawing/2014/main" id="{3E8DF25E-23A6-4CFF-8EE7-AE448FBDC08C}"/>
              </a:ext>
            </a:extLst>
          </p:cNvPr>
          <p:cNvSpPr/>
          <p:nvPr/>
        </p:nvSpPr>
        <p:spPr>
          <a:xfrm>
            <a:off x="9416667" y="149382"/>
            <a:ext cx="2427086" cy="4801314"/>
          </a:xfrm>
          <a:prstGeom prst="rect">
            <a:avLst/>
          </a:prstGeom>
        </p:spPr>
        <p:txBody>
          <a:bodyPr wrap="square">
            <a:spAutoFit/>
          </a:bodyPr>
          <a:lstStyle/>
          <a:p>
            <a:endParaRPr lang="en-US" b="1">
              <a:solidFill>
                <a:srgbClr val="1A1A1A"/>
              </a:solidFill>
              <a:latin typeface="ff-scala-sans-pro"/>
            </a:endParaRPr>
          </a:p>
          <a:p>
            <a:endParaRPr lang="en-US" b="1">
              <a:solidFill>
                <a:srgbClr val="1A1A1A"/>
              </a:solidFill>
              <a:latin typeface="ff-scala-sans-pro"/>
            </a:endParaRPr>
          </a:p>
          <a:p>
            <a:endParaRPr lang="en-US" b="1">
              <a:solidFill>
                <a:srgbClr val="1A1A1A"/>
              </a:solidFill>
              <a:latin typeface="ff-scala-sans-pro"/>
            </a:endParaRPr>
          </a:p>
          <a:p>
            <a:r>
              <a:rPr lang="en-US" b="1">
                <a:solidFill>
                  <a:srgbClr val="1A1A1A"/>
                </a:solidFill>
                <a:latin typeface="ff-scala-sans-pro"/>
              </a:rPr>
              <a:t>Degree of Suffering from Fatigue in the Last Month of Life.</a:t>
            </a:r>
          </a:p>
          <a:p>
            <a:endParaRPr lang="en-US" b="1">
              <a:solidFill>
                <a:srgbClr val="1A1A1A"/>
              </a:solidFill>
              <a:latin typeface="ff-scala-sans-pro"/>
            </a:endParaRPr>
          </a:p>
          <a:p>
            <a:endParaRPr lang="en-US" b="1">
              <a:solidFill>
                <a:srgbClr val="1A1A1A"/>
              </a:solidFill>
              <a:latin typeface="ff-scala-sans-pro"/>
            </a:endParaRPr>
          </a:p>
          <a:p>
            <a:endParaRPr lang="en-US" b="1">
              <a:solidFill>
                <a:srgbClr val="1A1A1A"/>
              </a:solidFill>
              <a:latin typeface="ff-scala-sans-pro"/>
            </a:endParaRPr>
          </a:p>
          <a:p>
            <a:endParaRPr lang="en-US" b="1">
              <a:solidFill>
                <a:srgbClr val="1A1A1A"/>
              </a:solidFill>
              <a:latin typeface="ff-scala-sans-pro"/>
            </a:endParaRPr>
          </a:p>
          <a:p>
            <a:endParaRPr lang="en-US" b="1">
              <a:solidFill>
                <a:srgbClr val="1A1A1A"/>
              </a:solidFill>
              <a:latin typeface="ff-scala-sans-pro"/>
            </a:endParaRPr>
          </a:p>
          <a:p>
            <a:endParaRPr lang="en-US" b="1">
              <a:solidFill>
                <a:srgbClr val="1A1A1A"/>
              </a:solidFill>
              <a:latin typeface="ff-scala-sans-pro"/>
            </a:endParaRPr>
          </a:p>
          <a:p>
            <a:endParaRPr lang="en-US" b="1">
              <a:solidFill>
                <a:srgbClr val="1A1A1A"/>
              </a:solidFill>
              <a:latin typeface="ff-scala-sans-pro"/>
            </a:endParaRPr>
          </a:p>
          <a:p>
            <a:endParaRPr lang="en-US" b="1">
              <a:solidFill>
                <a:srgbClr val="1A1A1A"/>
              </a:solidFill>
              <a:latin typeface="ff-scala-sans-pro"/>
            </a:endParaRPr>
          </a:p>
          <a:p>
            <a:r>
              <a:rPr lang="en-US" b="1">
                <a:solidFill>
                  <a:srgbClr val="1A1A1A"/>
                </a:solidFill>
                <a:latin typeface="ff-scala-sans-pro"/>
              </a:rPr>
              <a:t>Success of Treatment of in the Last Month of Life.</a:t>
            </a:r>
          </a:p>
        </p:txBody>
      </p:sp>
      <p:sp>
        <p:nvSpPr>
          <p:cNvPr id="10" name="Rectangle 9">
            <a:extLst>
              <a:ext uri="{FF2B5EF4-FFF2-40B4-BE49-F238E27FC236}">
                <a16:creationId xmlns:a16="http://schemas.microsoft.com/office/drawing/2014/main" id="{C83FBB4E-2CEF-4D25-8BD8-475C9B14BD75}"/>
              </a:ext>
            </a:extLst>
          </p:cNvPr>
          <p:cNvSpPr/>
          <p:nvPr/>
        </p:nvSpPr>
        <p:spPr>
          <a:xfrm>
            <a:off x="7591228" y="73742"/>
            <a:ext cx="4491942" cy="6710516"/>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BE21674-E96B-400B-B46D-44BD0CAA3697}"/>
              </a:ext>
            </a:extLst>
          </p:cNvPr>
          <p:cNvPicPr>
            <a:picLocks noChangeAspect="1"/>
          </p:cNvPicPr>
          <p:nvPr/>
        </p:nvPicPr>
        <p:blipFill>
          <a:blip r:embed="rId3"/>
          <a:stretch>
            <a:fillRect/>
          </a:stretch>
        </p:blipFill>
        <p:spPr>
          <a:xfrm>
            <a:off x="7803533" y="544006"/>
            <a:ext cx="1373717" cy="6003953"/>
          </a:xfrm>
          <a:prstGeom prst="rect">
            <a:avLst/>
          </a:prstGeom>
        </p:spPr>
      </p:pic>
      <p:pic>
        <p:nvPicPr>
          <p:cNvPr id="12" name="Picture 11">
            <a:extLst>
              <a:ext uri="{FF2B5EF4-FFF2-40B4-BE49-F238E27FC236}">
                <a16:creationId xmlns:a16="http://schemas.microsoft.com/office/drawing/2014/main" id="{4F00427C-A7E6-48F8-89FF-899AA3EB2E7D}"/>
              </a:ext>
            </a:extLst>
          </p:cNvPr>
          <p:cNvPicPr>
            <a:picLocks noChangeAspect="1"/>
          </p:cNvPicPr>
          <p:nvPr/>
        </p:nvPicPr>
        <p:blipFill>
          <a:blip r:embed="rId4"/>
          <a:stretch>
            <a:fillRect/>
          </a:stretch>
        </p:blipFill>
        <p:spPr>
          <a:xfrm>
            <a:off x="8991689" y="5183554"/>
            <a:ext cx="1962424" cy="504895"/>
          </a:xfrm>
          <a:prstGeom prst="rect">
            <a:avLst/>
          </a:prstGeom>
        </p:spPr>
      </p:pic>
      <p:sp>
        <p:nvSpPr>
          <p:cNvPr id="3" name="TextBox 2">
            <a:extLst>
              <a:ext uri="{FF2B5EF4-FFF2-40B4-BE49-F238E27FC236}">
                <a16:creationId xmlns:a16="http://schemas.microsoft.com/office/drawing/2014/main" id="{520387D2-10FD-7801-D699-AB23B6500DEA}"/>
              </a:ext>
            </a:extLst>
          </p:cNvPr>
          <p:cNvSpPr txBox="1"/>
          <p:nvPr/>
        </p:nvSpPr>
        <p:spPr>
          <a:xfrm>
            <a:off x="7642965" y="6313994"/>
            <a:ext cx="4388467" cy="400110"/>
          </a:xfrm>
          <a:prstGeom prst="rect">
            <a:avLst/>
          </a:prstGeom>
          <a:noFill/>
        </p:spPr>
        <p:txBody>
          <a:bodyPr wrap="square" rtlCol="0">
            <a:spAutoFit/>
          </a:bodyPr>
          <a:lstStyle/>
          <a:p>
            <a:r>
              <a:rPr lang="en-US" sz="1000" dirty="0"/>
              <a:t>Figure by Wolfe et al, retrieved from doi:10.1056/NEJM200002033420506 on March 19</a:t>
            </a:r>
            <a:r>
              <a:rPr lang="en-US" sz="1000" baseline="30000" dirty="0"/>
              <a:t>th</a:t>
            </a:r>
            <a:r>
              <a:rPr lang="en-US" sz="1000" dirty="0"/>
              <a:t>,2026</a:t>
            </a:r>
            <a:r>
              <a:rPr lang="en-US" sz="1000" baseline="30000" dirty="0"/>
              <a:t>12</a:t>
            </a:r>
            <a:endParaRPr lang="en-US" sz="1000" dirty="0"/>
          </a:p>
        </p:txBody>
      </p:sp>
      <p:sp>
        <p:nvSpPr>
          <p:cNvPr id="4" name="TextBox 3">
            <a:extLst>
              <a:ext uri="{FF2B5EF4-FFF2-40B4-BE49-F238E27FC236}">
                <a16:creationId xmlns:a16="http://schemas.microsoft.com/office/drawing/2014/main" id="{388916E0-F0A8-C7F5-78C8-8903F7D696E2}"/>
              </a:ext>
            </a:extLst>
          </p:cNvPr>
          <p:cNvSpPr txBox="1"/>
          <p:nvPr/>
        </p:nvSpPr>
        <p:spPr>
          <a:xfrm>
            <a:off x="712371" y="2142886"/>
            <a:ext cx="5383630" cy="646331"/>
          </a:xfrm>
          <a:prstGeom prst="rect">
            <a:avLst/>
          </a:prstGeom>
          <a:noFill/>
        </p:spPr>
        <p:txBody>
          <a:bodyPr wrap="square" rtlCol="0">
            <a:spAutoFit/>
          </a:bodyPr>
          <a:lstStyle/>
          <a:p>
            <a:r>
              <a:rPr lang="en-US" i="1" dirty="0"/>
              <a:t>“Sometimes all I can do is lay down. Can’t even make it up the stairs.”</a:t>
            </a:r>
            <a:r>
              <a:rPr lang="en-US" i="1" baseline="30000" dirty="0"/>
              <a:t>12</a:t>
            </a:r>
            <a:endParaRPr lang="en-US" i="1" dirty="0"/>
          </a:p>
        </p:txBody>
      </p:sp>
      <p:sp>
        <p:nvSpPr>
          <p:cNvPr id="5" name="TextBox 4">
            <a:extLst>
              <a:ext uri="{FF2B5EF4-FFF2-40B4-BE49-F238E27FC236}">
                <a16:creationId xmlns:a16="http://schemas.microsoft.com/office/drawing/2014/main" id="{89065E39-7BA6-7351-448B-96C5953AC9FD}"/>
              </a:ext>
            </a:extLst>
          </p:cNvPr>
          <p:cNvSpPr txBox="1"/>
          <p:nvPr/>
        </p:nvSpPr>
        <p:spPr>
          <a:xfrm>
            <a:off x="530374" y="4069556"/>
            <a:ext cx="5565626" cy="923330"/>
          </a:xfrm>
          <a:prstGeom prst="rect">
            <a:avLst/>
          </a:prstGeom>
          <a:noFill/>
        </p:spPr>
        <p:txBody>
          <a:bodyPr wrap="square" rtlCol="0">
            <a:spAutoFit/>
          </a:bodyPr>
          <a:lstStyle/>
          <a:p>
            <a:r>
              <a:rPr lang="en-US" i="1" dirty="0"/>
              <a:t>“My friends were all jumping around and having fun and I would just be sulking around. It was like I wasn’t really there.”</a:t>
            </a:r>
            <a:r>
              <a:rPr lang="en-US" i="1" baseline="30000" dirty="0"/>
              <a:t>13</a:t>
            </a:r>
            <a:endParaRPr lang="en-US" i="1" dirty="0"/>
          </a:p>
        </p:txBody>
      </p:sp>
    </p:spTree>
    <p:extLst>
      <p:ext uri="{BB962C8B-B14F-4D97-AF65-F5344CB8AC3E}">
        <p14:creationId xmlns:p14="http://schemas.microsoft.com/office/powerpoint/2010/main" val="2737941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7733DA-5779-4EFC-B0E1-1CCBCD69EC47}"/>
              </a:ext>
            </a:extLst>
          </p:cNvPr>
          <p:cNvPicPr>
            <a:picLocks noChangeAspect="1"/>
          </p:cNvPicPr>
          <p:nvPr/>
        </p:nvPicPr>
        <p:blipFill>
          <a:blip r:embed="rId3"/>
          <a:stretch>
            <a:fillRect/>
          </a:stretch>
        </p:blipFill>
        <p:spPr>
          <a:xfrm>
            <a:off x="1037587" y="405580"/>
            <a:ext cx="10116826" cy="6046839"/>
          </a:xfrm>
          <a:prstGeom prst="rect">
            <a:avLst/>
          </a:prstGeom>
        </p:spPr>
      </p:pic>
      <p:sp>
        <p:nvSpPr>
          <p:cNvPr id="2" name="TextBox 1">
            <a:extLst>
              <a:ext uri="{FF2B5EF4-FFF2-40B4-BE49-F238E27FC236}">
                <a16:creationId xmlns:a16="http://schemas.microsoft.com/office/drawing/2014/main" id="{8121472F-C6CE-F31F-E006-4269ED50B715}"/>
              </a:ext>
            </a:extLst>
          </p:cNvPr>
          <p:cNvSpPr txBox="1"/>
          <p:nvPr/>
        </p:nvSpPr>
        <p:spPr>
          <a:xfrm>
            <a:off x="6780719" y="6611779"/>
            <a:ext cx="9021708" cy="246221"/>
          </a:xfrm>
          <a:prstGeom prst="rect">
            <a:avLst/>
          </a:prstGeom>
          <a:noFill/>
        </p:spPr>
        <p:txBody>
          <a:bodyPr wrap="square" rtlCol="0">
            <a:spAutoFit/>
          </a:bodyPr>
          <a:lstStyle/>
          <a:p>
            <a:r>
              <a:rPr lang="en-US" sz="1000" dirty="0"/>
              <a:t>Figure by Mustian et al., retrieved from </a:t>
            </a:r>
            <a:r>
              <a:rPr lang="en-US" altLang="en-US" sz="1000" dirty="0">
                <a:latin typeface="Arial" panose="020B0604020202020204" pitchFamily="34" charset="0"/>
              </a:rPr>
              <a:t>doi:10.1634/theoncologist.12-S1-52 </a:t>
            </a:r>
            <a:r>
              <a:rPr lang="en-US" sz="1000" dirty="0"/>
              <a:t>on March 19, 2026.</a:t>
            </a:r>
            <a:r>
              <a:rPr lang="en-US" sz="1000" baseline="30000" dirty="0"/>
              <a:t>14</a:t>
            </a:r>
            <a:r>
              <a:rPr lang="en-US" sz="1000" dirty="0"/>
              <a:t> </a:t>
            </a:r>
          </a:p>
        </p:txBody>
      </p:sp>
    </p:spTree>
    <p:extLst>
      <p:ext uri="{BB962C8B-B14F-4D97-AF65-F5344CB8AC3E}">
        <p14:creationId xmlns:p14="http://schemas.microsoft.com/office/powerpoint/2010/main" val="587224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8B6798ED-D0FC-3C74-6B4B-AE3D0F9E37FD}"/>
              </a:ext>
            </a:extLst>
          </p:cNvPr>
          <p:cNvGraphicFramePr/>
          <p:nvPr>
            <p:extLst>
              <p:ext uri="{D42A27DB-BD31-4B8C-83A1-F6EECF244321}">
                <p14:modId xmlns:p14="http://schemas.microsoft.com/office/powerpoint/2010/main" val="3908702577"/>
              </p:ext>
            </p:extLst>
          </p:nvPr>
        </p:nvGraphicFramePr>
        <p:xfrm>
          <a:off x="1257300" y="152400"/>
          <a:ext cx="8986451" cy="6182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6808EF6-EAC3-ABF0-C58E-2142EB5CD3CB}"/>
              </a:ext>
            </a:extLst>
          </p:cNvPr>
          <p:cNvSpPr txBox="1"/>
          <p:nvPr/>
        </p:nvSpPr>
        <p:spPr>
          <a:xfrm>
            <a:off x="4262907" y="6567100"/>
            <a:ext cx="8063162" cy="276999"/>
          </a:xfrm>
          <a:prstGeom prst="rect">
            <a:avLst/>
          </a:prstGeom>
          <a:noFill/>
        </p:spPr>
        <p:txBody>
          <a:bodyPr wrap="square" rtlCol="0">
            <a:spAutoFit/>
          </a:bodyPr>
          <a:lstStyle/>
          <a:p>
            <a:r>
              <a:rPr lang="en-US" sz="1200" i="1" dirty="0"/>
              <a:t>Figure from </a:t>
            </a:r>
            <a:r>
              <a:rPr lang="en-US" sz="1200" i="1" dirty="0" err="1"/>
              <a:t>Sampalli</a:t>
            </a:r>
            <a:r>
              <a:rPr lang="en-US" sz="1200" i="1" dirty="0"/>
              <a:t> et al., retrieved from: https://</a:t>
            </a:r>
            <a:r>
              <a:rPr lang="en-US" sz="1200" i="1" dirty="0" err="1"/>
              <a:t>journals.sagepub.com</a:t>
            </a:r>
            <a:r>
              <a:rPr lang="en-US" sz="1200" i="1" dirty="0"/>
              <a:t>/</a:t>
            </a:r>
            <a:r>
              <a:rPr lang="en-US" sz="1200" i="1" dirty="0" err="1"/>
              <a:t>doi</a:t>
            </a:r>
            <a:r>
              <a:rPr lang="en-US" sz="1200" i="1" dirty="0"/>
              <a:t>/10.15256/joc.2016.6.83 on Feb 24, 2026</a:t>
            </a:r>
            <a:r>
              <a:rPr lang="en-US" sz="1200" i="1" baseline="30000" dirty="0"/>
              <a:t>1</a:t>
            </a:r>
            <a:r>
              <a:rPr lang="en-US" sz="1200" i="1" dirty="0"/>
              <a:t> </a:t>
            </a:r>
          </a:p>
        </p:txBody>
      </p:sp>
    </p:spTree>
    <p:extLst>
      <p:ext uri="{BB962C8B-B14F-4D97-AF65-F5344CB8AC3E}">
        <p14:creationId xmlns:p14="http://schemas.microsoft.com/office/powerpoint/2010/main" val="10401094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985E-0888-90E3-0FD4-659CAEE210E0}"/>
              </a:ext>
            </a:extLst>
          </p:cNvPr>
          <p:cNvSpPr>
            <a:spLocks noGrp="1"/>
          </p:cNvSpPr>
          <p:nvPr>
            <p:ph type="title"/>
          </p:nvPr>
        </p:nvSpPr>
        <p:spPr/>
        <p:txBody>
          <a:bodyPr anchor="b">
            <a:normAutofit/>
          </a:bodyPr>
          <a:lstStyle/>
          <a:p>
            <a:r>
              <a:rPr lang="en-US" sz="3600" dirty="0"/>
              <a:t>Management of Fatigue</a:t>
            </a:r>
            <a:r>
              <a:rPr lang="en-US" sz="3600" baseline="30000" dirty="0"/>
              <a:t>15-18</a:t>
            </a:r>
            <a:endParaRPr lang="en-US" sz="3600" dirty="0"/>
          </a:p>
        </p:txBody>
      </p:sp>
      <p:sp>
        <p:nvSpPr>
          <p:cNvPr id="3" name="Content Placeholder 2">
            <a:extLst>
              <a:ext uri="{FF2B5EF4-FFF2-40B4-BE49-F238E27FC236}">
                <a16:creationId xmlns:a16="http://schemas.microsoft.com/office/drawing/2014/main" id="{9838795F-CF45-3615-48BE-356B1901B5D0}"/>
              </a:ext>
            </a:extLst>
          </p:cNvPr>
          <p:cNvSpPr>
            <a:spLocks noGrp="1"/>
          </p:cNvSpPr>
          <p:nvPr>
            <p:ph idx="1"/>
          </p:nvPr>
        </p:nvSpPr>
        <p:spPr/>
        <p:txBody>
          <a:bodyPr>
            <a:normAutofit fontScale="92500" lnSpcReduction="10000"/>
          </a:bodyPr>
          <a:lstStyle/>
          <a:p>
            <a:r>
              <a:rPr lang="en-US"/>
              <a:t>Integrative Approaches</a:t>
            </a:r>
          </a:p>
          <a:p>
            <a:pPr lvl="1"/>
            <a:r>
              <a:rPr lang="en-US"/>
              <a:t>Exercise/physical activity </a:t>
            </a:r>
          </a:p>
          <a:p>
            <a:pPr lvl="1"/>
            <a:r>
              <a:rPr lang="en-US"/>
              <a:t>Mindfulness</a:t>
            </a:r>
          </a:p>
          <a:p>
            <a:pPr lvl="1"/>
            <a:r>
              <a:rPr lang="en-US"/>
              <a:t>Cognitive behavioral therapy (CBT)</a:t>
            </a:r>
            <a:br>
              <a:rPr lang="en-US"/>
            </a:br>
            <a:endParaRPr lang="en-US"/>
          </a:p>
          <a:p>
            <a:r>
              <a:rPr lang="en-US"/>
              <a:t>Pharmacologic therapy</a:t>
            </a:r>
          </a:p>
          <a:p>
            <a:pPr lvl="1"/>
            <a:r>
              <a:rPr lang="en-US"/>
              <a:t>Methylphenidate</a:t>
            </a:r>
          </a:p>
          <a:p>
            <a:pPr lvl="2"/>
            <a:r>
              <a:rPr lang="en-US" sz="2267" b="1" u="sng"/>
              <a:t>Short acting </a:t>
            </a:r>
            <a:r>
              <a:rPr lang="en-US" sz="2267"/>
              <a:t>(</a:t>
            </a:r>
            <a:r>
              <a:rPr lang="en-US" sz="2267" err="1"/>
              <a:t>Methylin</a:t>
            </a:r>
            <a:r>
              <a:rPr lang="en-US" sz="2267"/>
              <a:t>, Ritalin)</a:t>
            </a:r>
          </a:p>
          <a:p>
            <a:pPr lvl="3"/>
            <a:r>
              <a:rPr lang="en-US" sz="2133"/>
              <a:t>Children 3-5 years: 1.25 mg in the AM and again at around noon </a:t>
            </a:r>
            <a:endParaRPr lang="en-US" sz="1400"/>
          </a:p>
          <a:p>
            <a:pPr lvl="3"/>
            <a:r>
              <a:rPr lang="en-US" sz="2133"/>
              <a:t>Children ≥ 6 years, &lt;50kg : 2.5-5 mg in the am and around noon</a:t>
            </a:r>
            <a:endParaRPr lang="en-US" sz="1400"/>
          </a:p>
          <a:p>
            <a:pPr lvl="3"/>
            <a:r>
              <a:rPr lang="en-US" sz="2133"/>
              <a:t>Children &gt;50kg: 5 mg in AM &amp; around noon. Can consider a 3</a:t>
            </a:r>
            <a:r>
              <a:rPr lang="en-US" sz="2133" baseline="30000"/>
              <a:t>rd</a:t>
            </a:r>
            <a:r>
              <a:rPr lang="en-US" sz="2133"/>
              <a:t> dose at 4 pm</a:t>
            </a:r>
          </a:p>
          <a:p>
            <a:pPr lvl="3"/>
            <a:r>
              <a:rPr lang="en-US" sz="2133"/>
              <a:t>S/e: decreased sleep and appetite </a:t>
            </a:r>
          </a:p>
          <a:p>
            <a:pPr marL="1371545" lvl="3" indent="0">
              <a:buNone/>
            </a:pPr>
            <a:endParaRPr lang="en-US" sz="1500"/>
          </a:p>
          <a:p>
            <a:pPr lvl="2"/>
            <a:r>
              <a:rPr lang="en-US" sz="2267" b="1" u="sng"/>
              <a:t>Long Acting </a:t>
            </a:r>
            <a:r>
              <a:rPr lang="en-US" sz="2267"/>
              <a:t>(</a:t>
            </a:r>
            <a:r>
              <a:rPr lang="en-US" sz="2267" err="1"/>
              <a:t>Concerta</a:t>
            </a:r>
            <a:r>
              <a:rPr lang="en-US" sz="2267"/>
              <a:t>)</a:t>
            </a:r>
          </a:p>
          <a:p>
            <a:pPr lvl="3"/>
            <a:r>
              <a:rPr lang="en-US" sz="2133"/>
              <a:t>Usually start at around 18 mg and increase from there</a:t>
            </a:r>
            <a:endParaRPr lang="en-US"/>
          </a:p>
          <a:p>
            <a:pPr lvl="1"/>
            <a:endParaRPr lang="en-US"/>
          </a:p>
        </p:txBody>
      </p:sp>
    </p:spTree>
    <p:extLst>
      <p:ext uri="{BB962C8B-B14F-4D97-AF65-F5344CB8AC3E}">
        <p14:creationId xmlns:p14="http://schemas.microsoft.com/office/powerpoint/2010/main" val="25042723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p>
            <a:r>
              <a:rPr lang="en-US" sz="3600" b="1" dirty="0">
                <a:solidFill>
                  <a:srgbClr val="00B050"/>
                </a:solidFill>
                <a:cs typeface="Arial" panose="020B0604020202020204" pitchFamily="34" charset="0"/>
              </a:rPr>
              <a:t>  </a:t>
            </a:r>
            <a:r>
              <a:rPr lang="en-US" sz="3600" dirty="0">
                <a:solidFill>
                  <a:srgbClr val="00B050"/>
                </a:solidFill>
                <a:cs typeface="Arial" panose="020B0604020202020204" pitchFamily="34" charset="0"/>
              </a:rPr>
              <a:t>Anxiety</a:t>
            </a:r>
            <a:r>
              <a:rPr lang="en-US" sz="3600" baseline="30000" dirty="0">
                <a:solidFill>
                  <a:srgbClr val="00B050"/>
                </a:solidFill>
                <a:cs typeface="Arial" panose="020B0604020202020204" pitchFamily="34" charset="0"/>
              </a:rPr>
              <a:t>19-20</a:t>
            </a:r>
            <a:r>
              <a:rPr lang="en-US" sz="3600" b="1" dirty="0">
                <a:solidFill>
                  <a:srgbClr val="00B050"/>
                </a:solidFill>
                <a:cs typeface="Arial" panose="020B0604020202020204" pitchFamily="34" charset="0"/>
              </a:rPr>
              <a:t> </a:t>
            </a:r>
          </a:p>
        </p:txBody>
      </p:sp>
      <p:sp>
        <p:nvSpPr>
          <p:cNvPr id="4" name="Content Placeholder 3">
            <a:extLst>
              <a:ext uri="{FF2B5EF4-FFF2-40B4-BE49-F238E27FC236}">
                <a16:creationId xmlns:a16="http://schemas.microsoft.com/office/drawing/2014/main" id="{C766EBF8-6B20-16FE-8912-9C950560B97B}"/>
              </a:ext>
            </a:extLst>
          </p:cNvPr>
          <p:cNvSpPr>
            <a:spLocks noGrp="1"/>
          </p:cNvSpPr>
          <p:nvPr>
            <p:ph idx="1"/>
          </p:nvPr>
        </p:nvSpPr>
        <p:spPr>
          <a:xfrm>
            <a:off x="609600" y="1630362"/>
            <a:ext cx="5074508" cy="4329388"/>
          </a:xfrm>
        </p:spPr>
        <p:txBody>
          <a:bodyPr/>
          <a:lstStyle/>
          <a:p>
            <a:r>
              <a:rPr lang="en-US"/>
              <a:t>~20% of children with serious illness</a:t>
            </a:r>
            <a:br>
              <a:rPr lang="en-US"/>
            </a:br>
            <a:endParaRPr lang="en-US"/>
          </a:p>
          <a:p>
            <a:r>
              <a:rPr lang="en-US"/>
              <a:t>Hyperresponsive amygdala and hyporesponsive medial prefrontal cortex</a:t>
            </a:r>
            <a:br>
              <a:rPr lang="en-US"/>
            </a:br>
            <a:endParaRPr lang="en-US"/>
          </a:p>
          <a:p>
            <a:r>
              <a:rPr lang="en-US"/>
              <a:t>Neurochemical imbalances (serotonin, norepinephrine, GABA)</a:t>
            </a:r>
            <a:br>
              <a:rPr lang="en-US"/>
            </a:br>
            <a:endParaRPr lang="en-US"/>
          </a:p>
          <a:p>
            <a:r>
              <a:rPr lang="en-US"/>
              <a:t>Distressing, impairs functioning</a:t>
            </a:r>
          </a:p>
        </p:txBody>
      </p:sp>
      <p:pic>
        <p:nvPicPr>
          <p:cNvPr id="6" name="Picture 1" descr="C:\Users\ko905\Desktop\anxiety brain.JPG">
            <a:extLst>
              <a:ext uri="{FF2B5EF4-FFF2-40B4-BE49-F238E27FC236}">
                <a16:creationId xmlns:a16="http://schemas.microsoft.com/office/drawing/2014/main" id="{F0202B4C-3D2E-E081-0A34-D85BA6025AE6}"/>
              </a:ext>
            </a:extLst>
          </p:cNvPr>
          <p:cNvPicPr>
            <a:picLocks noChangeAspect="1" noChangeArrowheads="1"/>
          </p:cNvPicPr>
          <p:nvPr/>
        </p:nvPicPr>
        <p:blipFill>
          <a:blip r:embed="rId3" cstate="print"/>
          <a:srcRect/>
          <a:stretch>
            <a:fillRect/>
          </a:stretch>
        </p:blipFill>
        <p:spPr bwMode="auto">
          <a:xfrm>
            <a:off x="6507894" y="1431839"/>
            <a:ext cx="4592595" cy="4527911"/>
          </a:xfrm>
          <a:prstGeom prst="rect">
            <a:avLst/>
          </a:prstGeom>
          <a:noFill/>
        </p:spPr>
      </p:pic>
      <p:sp>
        <p:nvSpPr>
          <p:cNvPr id="3" name="TextBox 2">
            <a:extLst>
              <a:ext uri="{FF2B5EF4-FFF2-40B4-BE49-F238E27FC236}">
                <a16:creationId xmlns:a16="http://schemas.microsoft.com/office/drawing/2014/main" id="{6186A56B-AE72-6192-6677-D410D097C534}"/>
              </a:ext>
            </a:extLst>
          </p:cNvPr>
          <p:cNvSpPr txBox="1"/>
          <p:nvPr/>
        </p:nvSpPr>
        <p:spPr>
          <a:xfrm>
            <a:off x="5440680" y="6073169"/>
            <a:ext cx="7136723" cy="246221"/>
          </a:xfrm>
          <a:prstGeom prst="rect">
            <a:avLst/>
          </a:prstGeom>
          <a:noFill/>
        </p:spPr>
        <p:txBody>
          <a:bodyPr wrap="square" rtlCol="0">
            <a:spAutoFit/>
          </a:bodyPr>
          <a:lstStyle/>
          <a:p>
            <a:r>
              <a:rPr lang="en-US" sz="1000" dirty="0"/>
              <a:t>Image from https://</a:t>
            </a:r>
            <a:r>
              <a:rPr lang="en-US" sz="1000" dirty="0" err="1"/>
              <a:t>www.researchgate.net</a:t>
            </a:r>
            <a:r>
              <a:rPr lang="en-US" sz="1000" dirty="0"/>
              <a:t>/figure/Medial-view-of-prefrontal-cortex_fig1_259484014.</a:t>
            </a:r>
            <a:r>
              <a:rPr lang="en-US" sz="1000" baseline="30000" dirty="0"/>
              <a:t>21</a:t>
            </a:r>
            <a:endParaRPr lang="en-US" sz="1000" dirty="0"/>
          </a:p>
        </p:txBody>
      </p:sp>
    </p:spTree>
    <p:extLst>
      <p:ext uri="{BB962C8B-B14F-4D97-AF65-F5344CB8AC3E}">
        <p14:creationId xmlns:p14="http://schemas.microsoft.com/office/powerpoint/2010/main" val="7215782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p>
            <a:r>
              <a:rPr lang="en-US" sz="2600"/>
              <a:t>Factors influencing development of anxiety for seriously ill patients</a:t>
            </a:r>
          </a:p>
        </p:txBody>
      </p:sp>
      <p:sp>
        <p:nvSpPr>
          <p:cNvPr id="7" name="TextBox 6"/>
          <p:cNvSpPr txBox="1"/>
          <p:nvPr/>
        </p:nvSpPr>
        <p:spPr>
          <a:xfrm>
            <a:off x="0" y="6444862"/>
            <a:ext cx="7388942" cy="276999"/>
          </a:xfrm>
          <a:prstGeom prst="rect">
            <a:avLst/>
          </a:prstGeom>
          <a:noFill/>
        </p:spPr>
        <p:txBody>
          <a:bodyPr wrap="square" rtlCol="0">
            <a:spAutoFit/>
          </a:bodyPr>
          <a:lstStyle/>
          <a:p>
            <a:r>
              <a:rPr lang="en-US" sz="1200" dirty="0"/>
              <a:t>Figure by Traeger, et al., retrieved from . doi:10.1200/JCO.2011.39.4662 on March 19, 2026.</a:t>
            </a:r>
            <a:r>
              <a:rPr lang="en-US" sz="1200" baseline="30000" dirty="0"/>
              <a:t>22</a:t>
            </a:r>
            <a:r>
              <a:rPr lang="en-US" sz="1200" dirty="0"/>
              <a:t> </a:t>
            </a:r>
          </a:p>
        </p:txBody>
      </p:sp>
      <p:pic>
        <p:nvPicPr>
          <p:cNvPr id="8" name="Picture 2" descr="C:\Users\ko905\Desktop\Factors influencing Devlepment of Anxiety in Cancer_Traeger.JPG">
            <a:extLst>
              <a:ext uri="{FF2B5EF4-FFF2-40B4-BE49-F238E27FC236}">
                <a16:creationId xmlns:a16="http://schemas.microsoft.com/office/drawing/2014/main" id="{68A7F569-9EA8-4F5E-869D-B460D212E58D}"/>
              </a:ext>
            </a:extLst>
          </p:cNvPr>
          <p:cNvPicPr>
            <a:picLocks noChangeAspect="1" noChangeArrowheads="1"/>
          </p:cNvPicPr>
          <p:nvPr/>
        </p:nvPicPr>
        <p:blipFill>
          <a:blip r:embed="rId3" cstate="print"/>
          <a:srcRect/>
          <a:stretch>
            <a:fillRect/>
          </a:stretch>
        </p:blipFill>
        <p:spPr bwMode="auto">
          <a:xfrm>
            <a:off x="1978025" y="1524000"/>
            <a:ext cx="8235949" cy="4863749"/>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91A66-B4F7-C3F4-9BFC-6ED01AA0E550}"/>
              </a:ext>
            </a:extLst>
          </p:cNvPr>
          <p:cNvSpPr>
            <a:spLocks noGrp="1"/>
          </p:cNvSpPr>
          <p:nvPr>
            <p:ph type="title"/>
          </p:nvPr>
        </p:nvSpPr>
        <p:spPr/>
        <p:txBody>
          <a:bodyPr anchor="b">
            <a:normAutofit/>
          </a:bodyPr>
          <a:lstStyle/>
          <a:p>
            <a:r>
              <a:rPr lang="en-US" sz="3600" dirty="0"/>
              <a:t>Management of anxiety</a:t>
            </a:r>
            <a:r>
              <a:rPr lang="en-US" sz="3600" baseline="30000" dirty="0"/>
              <a:t>23-25</a:t>
            </a:r>
            <a:endParaRPr lang="en-US" sz="3600" dirty="0"/>
          </a:p>
        </p:txBody>
      </p:sp>
      <p:sp>
        <p:nvSpPr>
          <p:cNvPr id="3" name="Content Placeholder 2">
            <a:extLst>
              <a:ext uri="{FF2B5EF4-FFF2-40B4-BE49-F238E27FC236}">
                <a16:creationId xmlns:a16="http://schemas.microsoft.com/office/drawing/2014/main" id="{298AFB28-9ADF-32BE-6DA5-A666AD72AD24}"/>
              </a:ext>
            </a:extLst>
          </p:cNvPr>
          <p:cNvSpPr>
            <a:spLocks noGrp="1"/>
          </p:cNvSpPr>
          <p:nvPr>
            <p:ph idx="1"/>
          </p:nvPr>
        </p:nvSpPr>
        <p:spPr>
          <a:xfrm>
            <a:off x="609600" y="1567126"/>
            <a:ext cx="5054895" cy="4681273"/>
          </a:xfrm>
        </p:spPr>
        <p:txBody>
          <a:bodyPr>
            <a:normAutofit/>
          </a:bodyPr>
          <a:lstStyle/>
          <a:p>
            <a:r>
              <a:rPr lang="en-US" dirty="0"/>
              <a:t>Integrative Approaches</a:t>
            </a:r>
          </a:p>
          <a:p>
            <a:pPr lvl="1"/>
            <a:r>
              <a:rPr lang="en-US" dirty="0"/>
              <a:t>Sleep hygiene</a:t>
            </a:r>
          </a:p>
          <a:p>
            <a:pPr lvl="1"/>
            <a:r>
              <a:rPr lang="en-US" dirty="0"/>
              <a:t>Exercise</a:t>
            </a:r>
          </a:p>
          <a:p>
            <a:pPr lvl="1"/>
            <a:r>
              <a:rPr lang="en-US" dirty="0"/>
              <a:t>Relaxation techniques </a:t>
            </a:r>
          </a:p>
          <a:p>
            <a:pPr lvl="1"/>
            <a:r>
              <a:rPr lang="en-US" dirty="0"/>
              <a:t>Distraction</a:t>
            </a:r>
          </a:p>
          <a:p>
            <a:pPr lvl="1"/>
            <a:r>
              <a:rPr lang="en-US" dirty="0"/>
              <a:t>Stress management</a:t>
            </a:r>
          </a:p>
          <a:p>
            <a:pPr lvl="1"/>
            <a:r>
              <a:rPr lang="en-US" dirty="0"/>
              <a:t>Mindfulness </a:t>
            </a:r>
          </a:p>
          <a:p>
            <a:pPr lvl="1"/>
            <a:r>
              <a:rPr lang="en-US" dirty="0"/>
              <a:t>Cognitive Behavioral Therapy </a:t>
            </a:r>
          </a:p>
        </p:txBody>
      </p:sp>
      <p:sp>
        <p:nvSpPr>
          <p:cNvPr id="4" name="Content Placeholder 3">
            <a:extLst>
              <a:ext uri="{FF2B5EF4-FFF2-40B4-BE49-F238E27FC236}">
                <a16:creationId xmlns:a16="http://schemas.microsoft.com/office/drawing/2014/main" id="{2B457482-3D3E-05A0-9BAF-CD8851090953}"/>
              </a:ext>
            </a:extLst>
          </p:cNvPr>
          <p:cNvSpPr>
            <a:spLocks noGrp="1"/>
          </p:cNvSpPr>
          <p:nvPr>
            <p:ph sz="half" idx="4294967295"/>
          </p:nvPr>
        </p:nvSpPr>
        <p:spPr>
          <a:xfrm>
            <a:off x="6283410" y="1567126"/>
            <a:ext cx="5181600" cy="4351338"/>
          </a:xfrm>
        </p:spPr>
        <p:txBody>
          <a:bodyPr>
            <a:normAutofit/>
          </a:bodyPr>
          <a:lstStyle/>
          <a:p>
            <a:r>
              <a:rPr lang="en-US" sz="2400"/>
              <a:t>Pharmacotherapy</a:t>
            </a:r>
          </a:p>
          <a:p>
            <a:pPr lvl="1"/>
            <a:r>
              <a:rPr lang="en-US"/>
              <a:t>Benzos used for immediate relief with bridge to SSRI/SNRI</a:t>
            </a:r>
          </a:p>
        </p:txBody>
      </p:sp>
      <p:pic>
        <p:nvPicPr>
          <p:cNvPr id="6" name="Picture 2" descr="C:\Users\ko905\Desktop\benzodiazepine choice.JPG">
            <a:extLst>
              <a:ext uri="{FF2B5EF4-FFF2-40B4-BE49-F238E27FC236}">
                <a16:creationId xmlns:a16="http://schemas.microsoft.com/office/drawing/2014/main" id="{6EA5F973-F14B-E23B-4FA7-375E36711C62}"/>
              </a:ext>
            </a:extLst>
          </p:cNvPr>
          <p:cNvPicPr>
            <a:picLocks noChangeAspect="1" noChangeArrowheads="1"/>
          </p:cNvPicPr>
          <p:nvPr/>
        </p:nvPicPr>
        <p:blipFill>
          <a:blip r:embed="rId3" cstate="print"/>
          <a:srcRect/>
          <a:stretch>
            <a:fillRect/>
          </a:stretch>
        </p:blipFill>
        <p:spPr bwMode="auto">
          <a:xfrm>
            <a:off x="5781885" y="3167014"/>
            <a:ext cx="5800515" cy="2617783"/>
          </a:xfrm>
          <a:prstGeom prst="rect">
            <a:avLst/>
          </a:prstGeom>
          <a:noFill/>
        </p:spPr>
      </p:pic>
      <p:sp>
        <p:nvSpPr>
          <p:cNvPr id="7" name="TextBox 6">
            <a:extLst>
              <a:ext uri="{FF2B5EF4-FFF2-40B4-BE49-F238E27FC236}">
                <a16:creationId xmlns:a16="http://schemas.microsoft.com/office/drawing/2014/main" id="{D137C0AB-D4C3-EDCE-DB00-F979EE55D378}"/>
              </a:ext>
            </a:extLst>
          </p:cNvPr>
          <p:cNvSpPr txBox="1"/>
          <p:nvPr/>
        </p:nvSpPr>
        <p:spPr>
          <a:xfrm>
            <a:off x="4040540" y="6383307"/>
            <a:ext cx="7424470" cy="400110"/>
          </a:xfrm>
          <a:prstGeom prst="rect">
            <a:avLst/>
          </a:prstGeom>
          <a:noFill/>
        </p:spPr>
        <p:txBody>
          <a:bodyPr wrap="square" rtlCol="0">
            <a:spAutoFit/>
          </a:bodyPr>
          <a:lstStyle/>
          <a:p>
            <a:r>
              <a:rPr lang="en-US" sz="1000" dirty="0"/>
              <a:t>Table by Sadock et al.,  </a:t>
            </a:r>
            <a:r>
              <a:rPr lang="en-US" sz="1000" i="1" dirty="0"/>
              <a:t>Kaplan &amp; Sadock’s Comprehensive Textbook of Psychiatry.</a:t>
            </a:r>
            <a:r>
              <a:rPr lang="en-US" sz="1000" dirty="0"/>
              <a:t> 9th ed., Lippincott Williams &amp; Wilkins; 2009. </a:t>
            </a:r>
            <a:r>
              <a:rPr lang="en-US" sz="1000" baseline="30000" dirty="0"/>
              <a:t>26</a:t>
            </a:r>
            <a:endParaRPr lang="en-US" sz="1000" dirty="0"/>
          </a:p>
          <a:p>
            <a:endParaRPr lang="en-US" sz="1000" dirty="0"/>
          </a:p>
        </p:txBody>
      </p:sp>
    </p:spTree>
    <p:extLst>
      <p:ext uri="{BB962C8B-B14F-4D97-AF65-F5344CB8AC3E}">
        <p14:creationId xmlns:p14="http://schemas.microsoft.com/office/powerpoint/2010/main" val="38355637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B543-7ABB-0BBA-E232-CA42CD179120}"/>
              </a:ext>
            </a:extLst>
          </p:cNvPr>
          <p:cNvSpPr>
            <a:spLocks noGrp="1"/>
          </p:cNvSpPr>
          <p:nvPr>
            <p:ph type="title"/>
          </p:nvPr>
        </p:nvSpPr>
        <p:spPr/>
        <p:txBody>
          <a:bodyPr anchor="b">
            <a:normAutofit/>
          </a:bodyPr>
          <a:lstStyle/>
          <a:p>
            <a:r>
              <a:rPr lang="en-US" sz="3600" dirty="0"/>
              <a:t>Pharmacologic management of anxiety</a:t>
            </a:r>
            <a:r>
              <a:rPr lang="en-US" sz="3600" baseline="30000" dirty="0"/>
              <a:t>27</a:t>
            </a:r>
            <a:endParaRPr lang="en-US" sz="3600" dirty="0"/>
          </a:p>
        </p:txBody>
      </p:sp>
      <p:sp>
        <p:nvSpPr>
          <p:cNvPr id="4" name="TextBox 3">
            <a:extLst>
              <a:ext uri="{FF2B5EF4-FFF2-40B4-BE49-F238E27FC236}">
                <a16:creationId xmlns:a16="http://schemas.microsoft.com/office/drawing/2014/main" id="{EE286E21-C1A0-7583-D782-C9ACAB184048}"/>
              </a:ext>
            </a:extLst>
          </p:cNvPr>
          <p:cNvSpPr txBox="1"/>
          <p:nvPr/>
        </p:nvSpPr>
        <p:spPr>
          <a:xfrm>
            <a:off x="850489" y="1330069"/>
            <a:ext cx="9156843" cy="461665"/>
          </a:xfrm>
          <a:prstGeom prst="rect">
            <a:avLst/>
          </a:prstGeom>
          <a:noFill/>
        </p:spPr>
        <p:txBody>
          <a:bodyPr wrap="square" rtlCol="0">
            <a:spAutoFit/>
          </a:bodyPr>
          <a:lstStyle/>
          <a:p>
            <a:r>
              <a:rPr lang="en-US" sz="2400"/>
              <a:t>Start low and work up. Higher doses often required for efficacy.  </a:t>
            </a:r>
          </a:p>
        </p:txBody>
      </p:sp>
      <p:sp>
        <p:nvSpPr>
          <p:cNvPr id="5" name="Content Placeholder 2">
            <a:extLst>
              <a:ext uri="{FF2B5EF4-FFF2-40B4-BE49-F238E27FC236}">
                <a16:creationId xmlns:a16="http://schemas.microsoft.com/office/drawing/2014/main" id="{6F4297AC-7547-7EF1-EE1C-7218CB6A447E}"/>
              </a:ext>
            </a:extLst>
          </p:cNvPr>
          <p:cNvSpPr txBox="1">
            <a:spLocks/>
          </p:cNvSpPr>
          <p:nvPr/>
        </p:nvSpPr>
        <p:spPr>
          <a:xfrm>
            <a:off x="850489" y="1959457"/>
            <a:ext cx="5181600" cy="4737737"/>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SSRI (first-line agents)</a:t>
            </a:r>
          </a:p>
          <a:p>
            <a:pPr lvl="1"/>
            <a:r>
              <a:rPr lang="en-US"/>
              <a:t>Sertraline (starting 25-50mg. Increase </a:t>
            </a:r>
            <a:r>
              <a:rPr lang="en-US" err="1"/>
              <a:t>qwk</a:t>
            </a:r>
            <a:r>
              <a:rPr lang="en-US"/>
              <a:t> to max 100-200mg daily) </a:t>
            </a:r>
          </a:p>
          <a:p>
            <a:pPr lvl="1"/>
            <a:r>
              <a:rPr lang="en-US"/>
              <a:t>Citalopram/ Escitalopram  (5-10mg. Max 40mg) </a:t>
            </a:r>
          </a:p>
          <a:p>
            <a:pPr lvl="1"/>
            <a:endParaRPr lang="en-US"/>
          </a:p>
          <a:p>
            <a:r>
              <a:rPr lang="en-US"/>
              <a:t>SNRI (if also has neuropathic pain) </a:t>
            </a:r>
          </a:p>
          <a:p>
            <a:pPr lvl="1"/>
            <a:r>
              <a:rPr lang="en-US"/>
              <a:t>Duloxetine (starting 30mg. Increase q2 wks. Max 60mg BID)</a:t>
            </a:r>
          </a:p>
          <a:p>
            <a:pPr lvl="1"/>
            <a:r>
              <a:rPr lang="en-US"/>
              <a:t>Venlafaxine</a:t>
            </a:r>
          </a:p>
          <a:p>
            <a:pPr lvl="1"/>
            <a:endParaRPr lang="en-US"/>
          </a:p>
          <a:p>
            <a:r>
              <a:rPr lang="en-US"/>
              <a:t>TCA  </a:t>
            </a:r>
            <a:r>
              <a:rPr lang="en-US" sz="1700" i="1"/>
              <a:t>** not in suicidal patients as overdose results in cardiotoxicity  **</a:t>
            </a:r>
          </a:p>
          <a:p>
            <a:pPr lvl="1"/>
            <a:r>
              <a:rPr lang="en-US"/>
              <a:t>Amitriptyline </a:t>
            </a:r>
          </a:p>
          <a:p>
            <a:pPr lvl="1"/>
            <a:r>
              <a:rPr lang="en-US"/>
              <a:t>Nortriptyline </a:t>
            </a:r>
          </a:p>
          <a:p>
            <a:pPr lvl="1"/>
            <a:r>
              <a:rPr lang="en-US"/>
              <a:t>S/e: sedation, orthostasis, urinary retention, dry mouth</a:t>
            </a:r>
          </a:p>
          <a:p>
            <a:endParaRPr lang="en-US"/>
          </a:p>
        </p:txBody>
      </p:sp>
      <p:sp>
        <p:nvSpPr>
          <p:cNvPr id="6" name="Text Placeholder 1">
            <a:extLst>
              <a:ext uri="{FF2B5EF4-FFF2-40B4-BE49-F238E27FC236}">
                <a16:creationId xmlns:a16="http://schemas.microsoft.com/office/drawing/2014/main" id="{8BADD122-83E1-B14F-A751-9811A63B1907}"/>
              </a:ext>
            </a:extLst>
          </p:cNvPr>
          <p:cNvSpPr txBox="1">
            <a:spLocks/>
          </p:cNvSpPr>
          <p:nvPr/>
        </p:nvSpPr>
        <p:spPr>
          <a:xfrm>
            <a:off x="6159913" y="1959457"/>
            <a:ext cx="5830527" cy="4737738"/>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Atypical anti-psychotics: </a:t>
            </a:r>
          </a:p>
          <a:p>
            <a:pPr lvl="1"/>
            <a:r>
              <a:rPr lang="en-US"/>
              <a:t>Quetiapine 12.5-25mg </a:t>
            </a:r>
          </a:p>
          <a:p>
            <a:pPr lvl="1"/>
            <a:r>
              <a:rPr lang="en-US"/>
              <a:t>Olanzapine 2.5-5mg</a:t>
            </a:r>
          </a:p>
          <a:p>
            <a:endParaRPr lang="en-US"/>
          </a:p>
          <a:p>
            <a:r>
              <a:rPr lang="en-US"/>
              <a:t>Mirtazapine (15mg. Max 45mg PO </a:t>
            </a:r>
            <a:r>
              <a:rPr lang="en-US" err="1"/>
              <a:t>qday</a:t>
            </a:r>
            <a:r>
              <a:rPr lang="en-US"/>
              <a:t>)</a:t>
            </a:r>
          </a:p>
          <a:p>
            <a:pPr lvl="1"/>
            <a:r>
              <a:rPr lang="en-US"/>
              <a:t>Second line, atypical anti-depressant</a:t>
            </a:r>
          </a:p>
          <a:p>
            <a:pPr lvl="1"/>
            <a:r>
              <a:rPr lang="en-US"/>
              <a:t>Serotonin and histamine agonist</a:t>
            </a:r>
          </a:p>
          <a:p>
            <a:pPr lvl="1"/>
            <a:r>
              <a:rPr lang="en-US"/>
              <a:t>Can be adjuvant to SSRI  </a:t>
            </a:r>
          </a:p>
          <a:p>
            <a:pPr lvl="1"/>
            <a:r>
              <a:rPr lang="en-US"/>
              <a:t>“S/e”: sedation, appetite stimulation</a:t>
            </a:r>
          </a:p>
          <a:p>
            <a:endParaRPr lang="en-US"/>
          </a:p>
          <a:p>
            <a:r>
              <a:rPr lang="en-US"/>
              <a:t>Buspirone </a:t>
            </a:r>
            <a:r>
              <a:rPr lang="en-US" sz="2400"/>
              <a:t>(5mg </a:t>
            </a:r>
            <a:r>
              <a:rPr lang="en-US" sz="2400" err="1"/>
              <a:t>qd</a:t>
            </a:r>
            <a:r>
              <a:rPr lang="en-US" sz="2400"/>
              <a:t>. Titrate to max 30mg BID)</a:t>
            </a:r>
          </a:p>
          <a:p>
            <a:pPr lvl="1"/>
            <a:r>
              <a:rPr lang="en-US"/>
              <a:t>Non-addictive anxiolytic </a:t>
            </a:r>
          </a:p>
          <a:p>
            <a:pPr lvl="1"/>
            <a:r>
              <a:rPr lang="en-US"/>
              <a:t>Useful if benzos contraindicated  </a:t>
            </a:r>
          </a:p>
          <a:p>
            <a:pPr lvl="1"/>
            <a:r>
              <a:rPr lang="en-US"/>
              <a:t>Affinity for D2 and 5HT31 (serotonin)</a:t>
            </a:r>
          </a:p>
        </p:txBody>
      </p:sp>
    </p:spTree>
    <p:extLst>
      <p:ext uri="{BB962C8B-B14F-4D97-AF65-F5344CB8AC3E}">
        <p14:creationId xmlns:p14="http://schemas.microsoft.com/office/powerpoint/2010/main" val="24391989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0260C5-1580-4419-B2A2-AE4A4DDDAC91}"/>
              </a:ext>
            </a:extLst>
          </p:cNvPr>
          <p:cNvSpPr/>
          <p:nvPr/>
        </p:nvSpPr>
        <p:spPr>
          <a:xfrm>
            <a:off x="604683" y="1371600"/>
            <a:ext cx="10972799" cy="4493538"/>
          </a:xfrm>
          <a:prstGeom prst="rect">
            <a:avLst/>
          </a:prstGeom>
        </p:spPr>
        <p:txBody>
          <a:bodyPr wrap="square">
            <a:spAutoFit/>
          </a:bodyPr>
          <a:lstStyle/>
          <a:p>
            <a:pPr marL="342900" indent="-342900">
              <a:buFont typeface="Arial" panose="020B0604020202020204" pitchFamily="34" charset="0"/>
              <a:buChar char="•"/>
            </a:pPr>
            <a:r>
              <a:rPr lang="en-US" altLang="en-US" sz="2200" b="1" i="1" dirty="0">
                <a:solidFill>
                  <a:srgbClr val="000000"/>
                </a:solidFill>
                <a:latin typeface="-webkit-standard"/>
              </a:rPr>
              <a:t>Prevalence and incidence of anxiety and depression among children, adolescents, and young adults: a systematic review and meta-analysis (Barker MM et al., JAMA Pediatrics 2021). </a:t>
            </a:r>
            <a:r>
              <a:rPr lang="en-US" altLang="en-US" sz="2200" b="1" i="1" baseline="30000" dirty="0">
                <a:solidFill>
                  <a:srgbClr val="000000"/>
                </a:solidFill>
                <a:latin typeface="-webkit-standard"/>
              </a:rPr>
              <a:t>28</a:t>
            </a:r>
            <a:endParaRPr lang="en-US" altLang="en-US" sz="2200" b="1" i="1" dirty="0">
              <a:latin typeface="Arial" panose="020B0604020202020204" pitchFamily="34" charset="0"/>
            </a:endParaRPr>
          </a:p>
          <a:p>
            <a:pPr marL="342900" indent="-342900">
              <a:buFont typeface="Arial" panose="020B0604020202020204" pitchFamily="34" charset="0"/>
              <a:buChar char="•"/>
            </a:pPr>
            <a:endParaRPr lang="en-US" sz="2200" dirty="0">
              <a:latin typeface="Calibri  "/>
              <a:sym typeface="Wingdings" panose="05000000000000000000" pitchFamily="2" charset="2"/>
            </a:endParaRPr>
          </a:p>
          <a:p>
            <a:pPr marL="800100" lvl="1" indent="-342900">
              <a:buFont typeface="Arial" panose="020B0604020202020204" pitchFamily="34" charset="0"/>
              <a:buChar char="•"/>
            </a:pPr>
            <a:r>
              <a:rPr lang="en-US" sz="2200" dirty="0">
                <a:latin typeface="Calibri  "/>
                <a:sym typeface="Wingdings" panose="05000000000000000000" pitchFamily="2" charset="2"/>
              </a:rPr>
              <a:t>Includes cancer, CF, HIV, thalassemia, neurologic and kidney disease.</a:t>
            </a:r>
          </a:p>
          <a:p>
            <a:pPr marL="1257300" lvl="2" indent="-342900">
              <a:buFont typeface="Arial" panose="020B0604020202020204" pitchFamily="34" charset="0"/>
              <a:buChar char="•"/>
            </a:pPr>
            <a:endParaRPr lang="en-US" sz="2200" dirty="0">
              <a:latin typeface="Calibri  "/>
              <a:sym typeface="Wingdings" panose="05000000000000000000" pitchFamily="2" charset="2"/>
            </a:endParaRPr>
          </a:p>
          <a:p>
            <a:pPr marL="800100" lvl="1" indent="-342900">
              <a:buFont typeface="Arial" panose="020B0604020202020204" pitchFamily="34" charset="0"/>
              <a:buChar char="•"/>
            </a:pPr>
            <a:r>
              <a:rPr lang="en-US" sz="2200" dirty="0">
                <a:latin typeface="Calibri  "/>
                <a:sym typeface="Wingdings" panose="05000000000000000000" pitchFamily="2" charset="2"/>
              </a:rPr>
              <a:t>Most common assessment tools were the Hospital Anxiety and Depression Scale (anxiety) and the Children’s Depression Inventory (depression). </a:t>
            </a:r>
          </a:p>
          <a:p>
            <a:pPr marL="1257300" lvl="2" indent="-342900">
              <a:buFont typeface="Arial" panose="020B0604020202020204" pitchFamily="34" charset="0"/>
              <a:buChar char="•"/>
            </a:pPr>
            <a:endParaRPr lang="en-US" sz="2200" dirty="0">
              <a:latin typeface="Calibri  "/>
              <a:sym typeface="Wingdings" panose="05000000000000000000" pitchFamily="2" charset="2"/>
            </a:endParaRPr>
          </a:p>
          <a:p>
            <a:pPr marL="800100" lvl="1" indent="-342900">
              <a:buFont typeface="Arial" panose="020B0604020202020204" pitchFamily="34" charset="0"/>
              <a:buChar char="•"/>
            </a:pPr>
            <a:r>
              <a:rPr lang="en-US" sz="2200" dirty="0">
                <a:latin typeface="Calibri  "/>
              </a:rPr>
              <a:t>Depression pooled prevalence 14.3% (range 0.0%-50.0%) </a:t>
            </a:r>
          </a:p>
          <a:p>
            <a:pPr marL="1257300" lvl="2" indent="-342900">
              <a:buFont typeface="Arial" panose="020B0604020202020204" pitchFamily="34" charset="0"/>
              <a:buChar char="•"/>
            </a:pPr>
            <a:r>
              <a:rPr lang="en-US" sz="2200" dirty="0">
                <a:latin typeface="Calibri  "/>
              </a:rPr>
              <a:t>HIV - highest pooled depression prevalence (24.2%)</a:t>
            </a:r>
          </a:p>
          <a:p>
            <a:pPr marL="800100" lvl="1" indent="-342900">
              <a:buFont typeface="Arial" panose="020B0604020202020204" pitchFamily="34" charset="0"/>
              <a:buChar char="•"/>
            </a:pPr>
            <a:endParaRPr lang="en-US" sz="2200" dirty="0">
              <a:latin typeface="Calibri  "/>
            </a:endParaRPr>
          </a:p>
          <a:p>
            <a:pPr marL="800100" lvl="1" indent="-342900">
              <a:buFont typeface="Arial" panose="020B0604020202020204" pitchFamily="34" charset="0"/>
              <a:buChar char="•"/>
            </a:pPr>
            <a:r>
              <a:rPr lang="en-US" sz="2200" dirty="0">
                <a:latin typeface="Calibri  "/>
              </a:rPr>
              <a:t>Severe disturbance can lead to poor QOL, worse pain, impaired family relationships.</a:t>
            </a:r>
          </a:p>
        </p:txBody>
      </p:sp>
      <p:sp>
        <p:nvSpPr>
          <p:cNvPr id="2" name="Title 1">
            <a:extLst>
              <a:ext uri="{FF2B5EF4-FFF2-40B4-BE49-F238E27FC236}">
                <a16:creationId xmlns:a16="http://schemas.microsoft.com/office/drawing/2014/main" id="{8DE0C7D6-FAC1-59CB-677D-377F68421CD1}"/>
              </a:ext>
            </a:extLst>
          </p:cNvPr>
          <p:cNvSpPr>
            <a:spLocks noGrp="1"/>
          </p:cNvSpPr>
          <p:nvPr>
            <p:ph type="title"/>
          </p:nvPr>
        </p:nvSpPr>
        <p:spPr>
          <a:xfrm>
            <a:off x="609600" y="211978"/>
            <a:ext cx="10972800" cy="990600"/>
          </a:xfrm>
        </p:spPr>
        <p:txBody>
          <a:bodyPr/>
          <a:lstStyle/>
          <a:p>
            <a:r>
              <a:rPr lang="en-US" dirty="0"/>
              <a:t>Depression</a:t>
            </a:r>
          </a:p>
        </p:txBody>
      </p:sp>
    </p:spTree>
    <p:extLst>
      <p:ext uri="{BB962C8B-B14F-4D97-AF65-F5344CB8AC3E}">
        <p14:creationId xmlns:p14="http://schemas.microsoft.com/office/powerpoint/2010/main" val="21794884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10A8EE-3D29-1E86-E527-CE9C64F9C6D8}"/>
              </a:ext>
            </a:extLst>
          </p:cNvPr>
          <p:cNvSpPr>
            <a:spLocks noGrp="1"/>
          </p:cNvSpPr>
          <p:nvPr>
            <p:ph type="title"/>
          </p:nvPr>
        </p:nvSpPr>
        <p:spPr/>
        <p:txBody>
          <a:bodyPr anchor="b">
            <a:noAutofit/>
          </a:bodyPr>
          <a:lstStyle/>
          <a:p>
            <a:r>
              <a:rPr lang="en-US" sz="3600" dirty="0"/>
              <a:t>Definitions</a:t>
            </a:r>
            <a:r>
              <a:rPr lang="en-US" sz="3600" baseline="30000" dirty="0"/>
              <a:t>29</a:t>
            </a:r>
            <a:endParaRPr lang="en-US" sz="3600" dirty="0"/>
          </a:p>
        </p:txBody>
      </p:sp>
      <p:sp>
        <p:nvSpPr>
          <p:cNvPr id="3" name="Content Placeholder 2">
            <a:extLst>
              <a:ext uri="{FF2B5EF4-FFF2-40B4-BE49-F238E27FC236}">
                <a16:creationId xmlns:a16="http://schemas.microsoft.com/office/drawing/2014/main" id="{7A7993BF-0D35-474C-8934-5D5093C55C86}"/>
              </a:ext>
            </a:extLst>
          </p:cNvPr>
          <p:cNvSpPr>
            <a:spLocks noGrp="1"/>
          </p:cNvSpPr>
          <p:nvPr>
            <p:ph idx="1"/>
          </p:nvPr>
        </p:nvSpPr>
        <p:spPr>
          <a:xfrm>
            <a:off x="289861" y="1461045"/>
            <a:ext cx="10972800" cy="4953000"/>
          </a:xfrm>
        </p:spPr>
        <p:txBody>
          <a:bodyPr>
            <a:noAutofit/>
          </a:bodyPr>
          <a:lstStyle/>
          <a:p>
            <a:pPr marL="457200" lvl="1" indent="0">
              <a:buNone/>
            </a:pPr>
            <a:r>
              <a:rPr lang="en-US" sz="2000" dirty="0"/>
              <a:t>DSM-V for full definitions… in brief:  </a:t>
            </a:r>
          </a:p>
          <a:p>
            <a:pPr marL="457200" lvl="1" indent="0">
              <a:buNone/>
            </a:pPr>
            <a:endParaRPr lang="en-US" sz="2000" dirty="0"/>
          </a:p>
          <a:p>
            <a:pPr lvl="1"/>
            <a:r>
              <a:rPr lang="en-US" sz="2000" b="1" dirty="0"/>
              <a:t>“Adjustment disorder” - </a:t>
            </a:r>
            <a:r>
              <a:rPr lang="en-US" sz="2000" dirty="0"/>
              <a:t>Maladaptive response to stress</a:t>
            </a:r>
            <a:endParaRPr lang="en-US" sz="2000" b="1" dirty="0"/>
          </a:p>
          <a:p>
            <a:pPr lvl="2"/>
            <a:r>
              <a:rPr lang="en-US" dirty="0"/>
              <a:t>Occurs within 3 months of stressful event</a:t>
            </a:r>
          </a:p>
          <a:p>
            <a:pPr lvl="2"/>
            <a:r>
              <a:rPr lang="en-US" dirty="0"/>
              <a:t>Persists for no longer than 6 months.</a:t>
            </a:r>
          </a:p>
          <a:p>
            <a:pPr lvl="2"/>
            <a:r>
              <a:rPr lang="en-US" dirty="0"/>
              <a:t>Impairs social functioning. </a:t>
            </a:r>
          </a:p>
          <a:p>
            <a:pPr marL="457200" lvl="1" indent="0">
              <a:buNone/>
            </a:pPr>
            <a:endParaRPr lang="en-US" sz="2000" dirty="0"/>
          </a:p>
          <a:p>
            <a:pPr lvl="1"/>
            <a:r>
              <a:rPr lang="en-US" sz="2000" b="1" dirty="0"/>
              <a:t>“Depression” – </a:t>
            </a:r>
            <a:r>
              <a:rPr lang="en-US" sz="2000" dirty="0"/>
              <a:t>a word and a syndrome. </a:t>
            </a:r>
          </a:p>
          <a:p>
            <a:pPr marL="1314450" lvl="2" indent="-457200">
              <a:buAutoNum type="arabicParenBoth"/>
            </a:pPr>
            <a:r>
              <a:rPr lang="en-US" dirty="0">
                <a:cs typeface="Arial" charset="0"/>
              </a:rPr>
              <a:t>Transient feelings of discouragement, disappointment, sadness, grief, existential  despair, or despondency (Depression) </a:t>
            </a:r>
          </a:p>
          <a:p>
            <a:pPr marL="1314450" lvl="2" indent="-457200">
              <a:buAutoNum type="arabicParenBoth" startAt="2"/>
            </a:pPr>
            <a:r>
              <a:rPr lang="en-US" dirty="0">
                <a:cs typeface="Arial" charset="0"/>
              </a:rPr>
              <a:t>A discrete episode of low mood and neurovegetative symptoms (Major Depressive Episode) </a:t>
            </a:r>
          </a:p>
          <a:p>
            <a:pPr marL="857250" lvl="2" indent="0">
              <a:buNone/>
            </a:pPr>
            <a:r>
              <a:rPr lang="en-US" dirty="0">
                <a:cs typeface="Arial" charset="0"/>
              </a:rPr>
              <a:t>(3)  A relapsing, remitting </a:t>
            </a:r>
            <a:r>
              <a:rPr lang="en-US" dirty="0" err="1">
                <a:cs typeface="Arial" charset="0"/>
              </a:rPr>
              <a:t>syndromal</a:t>
            </a:r>
            <a:r>
              <a:rPr lang="en-US" dirty="0">
                <a:cs typeface="Arial" charset="0"/>
              </a:rPr>
              <a:t> illness (Major Depressive Disorder)</a:t>
            </a:r>
          </a:p>
        </p:txBody>
      </p:sp>
    </p:spTree>
    <p:extLst>
      <p:ext uri="{BB962C8B-B14F-4D97-AF65-F5344CB8AC3E}">
        <p14:creationId xmlns:p14="http://schemas.microsoft.com/office/powerpoint/2010/main" val="38277587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nchor="b">
            <a:normAutofit/>
          </a:bodyPr>
          <a:lstStyle/>
          <a:p>
            <a:pPr marL="838200" indent="-838200"/>
            <a:r>
              <a:rPr lang="en-US" sz="3600" dirty="0"/>
              <a:t>DSM 5 Criteria for Major Depression(s):</a:t>
            </a:r>
            <a:r>
              <a:rPr lang="en-US" sz="3600" baseline="30000" dirty="0"/>
              <a:t>29 </a:t>
            </a:r>
          </a:p>
        </p:txBody>
      </p:sp>
      <p:sp>
        <p:nvSpPr>
          <p:cNvPr id="35842" name="Rectangle 3"/>
          <p:cNvSpPr>
            <a:spLocks noGrp="1" noChangeArrowheads="1"/>
          </p:cNvSpPr>
          <p:nvPr>
            <p:ph idx="1"/>
          </p:nvPr>
        </p:nvSpPr>
        <p:spPr/>
        <p:txBody>
          <a:bodyPr anchor="t">
            <a:normAutofit fontScale="92500" lnSpcReduction="20000"/>
          </a:bodyPr>
          <a:lstStyle/>
          <a:p>
            <a:pPr marL="0" indent="0">
              <a:buNone/>
            </a:pPr>
            <a:r>
              <a:rPr lang="en-US" sz="2000" dirty="0"/>
              <a:t>Dx requires 4 or more of symptoms below </a:t>
            </a:r>
            <a:r>
              <a:rPr lang="en-US" sz="2000" b="1" dirty="0"/>
              <a:t>along</a:t>
            </a:r>
            <a:r>
              <a:rPr lang="en-US" sz="2000" dirty="0"/>
              <a:t> </a:t>
            </a:r>
            <a:r>
              <a:rPr lang="en-US" sz="2000" b="1" dirty="0"/>
              <a:t>with:</a:t>
            </a:r>
            <a:r>
              <a:rPr lang="en-US" sz="2000" dirty="0"/>
              <a:t> </a:t>
            </a:r>
          </a:p>
          <a:p>
            <a:pPr marL="0" indent="0">
              <a:buNone/>
            </a:pPr>
            <a:r>
              <a:rPr lang="en-US" sz="2000" dirty="0"/>
              <a:t>          </a:t>
            </a:r>
            <a:r>
              <a:rPr lang="en-US" sz="2000" u="sng" dirty="0"/>
              <a:t>depressed mood </a:t>
            </a:r>
            <a:r>
              <a:rPr lang="en-US" sz="2000" dirty="0"/>
              <a:t>or </a:t>
            </a:r>
            <a:r>
              <a:rPr lang="en-US" sz="2000" u="sng" dirty="0"/>
              <a:t>anhedonia</a:t>
            </a:r>
            <a:r>
              <a:rPr lang="en-US" sz="2000" dirty="0"/>
              <a:t> for &gt; 2 weeks	</a:t>
            </a:r>
            <a:endParaRPr lang="en-US" sz="2000" u="sng" dirty="0"/>
          </a:p>
          <a:p>
            <a:pPr marL="609600" indent="-609600"/>
            <a:endParaRPr lang="en-US" sz="2000" u="sng" dirty="0"/>
          </a:p>
          <a:p>
            <a:pPr marL="609600" indent="-609600"/>
            <a:r>
              <a:rPr lang="en-US" sz="2000" u="sng" dirty="0"/>
              <a:t>S</a:t>
            </a:r>
            <a:r>
              <a:rPr lang="en-US" sz="2000" dirty="0"/>
              <a:t>leep disturbance (increased or decreased)</a:t>
            </a:r>
          </a:p>
          <a:p>
            <a:pPr marL="609600" indent="-609600"/>
            <a:r>
              <a:rPr lang="en-US" sz="2000" u="sng" dirty="0"/>
              <a:t>I</a:t>
            </a:r>
            <a:r>
              <a:rPr lang="en-US" sz="2000" dirty="0"/>
              <a:t>nterests (diminished)</a:t>
            </a:r>
          </a:p>
          <a:p>
            <a:pPr marL="609600" indent="-609600"/>
            <a:r>
              <a:rPr lang="en-US" sz="2000" u="sng" dirty="0"/>
              <a:t>G</a:t>
            </a:r>
            <a:r>
              <a:rPr lang="en-US" sz="2000" dirty="0"/>
              <a:t>uilt (or preoccupation of thought)</a:t>
            </a:r>
          </a:p>
          <a:p>
            <a:pPr marL="609600" indent="-609600"/>
            <a:r>
              <a:rPr lang="en-US" sz="2000" u="sng" dirty="0"/>
              <a:t>E</a:t>
            </a:r>
            <a:r>
              <a:rPr lang="en-US" sz="2000" dirty="0"/>
              <a:t>nergy (decreased)</a:t>
            </a:r>
          </a:p>
          <a:p>
            <a:pPr marL="609600" indent="-609600"/>
            <a:r>
              <a:rPr lang="en-US" sz="2000" u="sng" dirty="0"/>
              <a:t>C</a:t>
            </a:r>
            <a:r>
              <a:rPr lang="en-US" sz="2000" dirty="0"/>
              <a:t>oncentration (decreased)</a:t>
            </a:r>
          </a:p>
          <a:p>
            <a:pPr marL="609600" indent="-609600"/>
            <a:r>
              <a:rPr lang="en-US" sz="2000" u="sng" dirty="0"/>
              <a:t>A</a:t>
            </a:r>
            <a:r>
              <a:rPr lang="en-US" sz="2000" dirty="0"/>
              <a:t>ppetite disturbance (increased or decreased)</a:t>
            </a:r>
          </a:p>
          <a:p>
            <a:pPr marL="609600" indent="-609600"/>
            <a:r>
              <a:rPr lang="en-US" sz="2000" u="sng" dirty="0"/>
              <a:t>P</a:t>
            </a:r>
            <a:r>
              <a:rPr lang="en-US" sz="2000" dirty="0"/>
              <a:t>sychomotor (agitation or retardation)</a:t>
            </a:r>
          </a:p>
          <a:p>
            <a:pPr marL="609600" indent="-609600"/>
            <a:r>
              <a:rPr lang="en-US" sz="2000" u="sng" dirty="0"/>
              <a:t>S</a:t>
            </a:r>
            <a:r>
              <a:rPr lang="en-US" sz="2000" dirty="0"/>
              <a:t>uicidal thoughts (or thoughts of death)</a:t>
            </a:r>
          </a:p>
          <a:p>
            <a:pPr marL="609600" indent="-609600"/>
            <a:endParaRPr lang="en-US" sz="2000" dirty="0"/>
          </a:p>
          <a:p>
            <a:pPr marL="0" indent="0">
              <a:buNone/>
            </a:pPr>
            <a:r>
              <a:rPr lang="en-US" sz="2000" i="1" dirty="0"/>
              <a:t>Also assess for </a:t>
            </a:r>
            <a:r>
              <a:rPr lang="en-US" sz="2000" b="1" i="1" dirty="0"/>
              <a:t>irritability </a:t>
            </a:r>
            <a:r>
              <a:rPr lang="en-US" sz="2000" i="1" dirty="0"/>
              <a:t>as this is common symptom in young/ school age kids! </a:t>
            </a:r>
          </a:p>
          <a:p>
            <a:pPr marL="0" indent="0">
              <a:buNone/>
            </a:pPr>
            <a:r>
              <a:rPr lang="en-US" sz="2000" dirty="0"/>
              <a:t>Includes patients dealing with bereavement (a change from DSM-IV)</a:t>
            </a:r>
          </a:p>
        </p:txBody>
      </p:sp>
      <p:sp>
        <p:nvSpPr>
          <p:cNvPr id="2" name="TextBox 1">
            <a:extLst>
              <a:ext uri="{FF2B5EF4-FFF2-40B4-BE49-F238E27FC236}">
                <a16:creationId xmlns:a16="http://schemas.microsoft.com/office/drawing/2014/main" id="{59968698-39A3-3683-577A-89085D0711FE}"/>
              </a:ext>
            </a:extLst>
          </p:cNvPr>
          <p:cNvSpPr txBox="1"/>
          <p:nvPr/>
        </p:nvSpPr>
        <p:spPr>
          <a:xfrm>
            <a:off x="7523017" y="2274838"/>
            <a:ext cx="3657600" cy="2308324"/>
          </a:xfrm>
          <a:prstGeom prst="rect">
            <a:avLst/>
          </a:prstGeom>
          <a:noFill/>
          <a:ln>
            <a:solidFill>
              <a:srgbClr val="FF0000"/>
            </a:solidFill>
          </a:ln>
        </p:spPr>
        <p:txBody>
          <a:bodyPr wrap="square" rtlCol="0">
            <a:spAutoFit/>
          </a:bodyPr>
          <a:lstStyle/>
          <a:p>
            <a:r>
              <a:rPr lang="en-US" b="1" dirty="0"/>
              <a:t>Bereavement: </a:t>
            </a:r>
            <a:r>
              <a:rPr lang="en-US" dirty="0"/>
              <a:t>Often months to two years. Can be a severe stressor that precipitates a major depressive episode.</a:t>
            </a:r>
          </a:p>
          <a:p>
            <a:endParaRPr lang="en-US" b="1" dirty="0"/>
          </a:p>
          <a:p>
            <a:r>
              <a:rPr lang="en-US" b="1" dirty="0"/>
              <a:t>Bereavement-related depression:</a:t>
            </a:r>
            <a:r>
              <a:rPr lang="en-US" dirty="0"/>
              <a:t> symptoms respond to the same treatment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16DE2-8F8D-068A-EE05-58782128D37A}"/>
              </a:ext>
            </a:extLst>
          </p:cNvPr>
          <p:cNvSpPr>
            <a:spLocks noGrp="1"/>
          </p:cNvSpPr>
          <p:nvPr>
            <p:ph type="title"/>
          </p:nvPr>
        </p:nvSpPr>
        <p:spPr/>
        <p:txBody>
          <a:bodyPr anchor="b">
            <a:normAutofit/>
          </a:bodyPr>
          <a:lstStyle/>
          <a:p>
            <a:r>
              <a:rPr lang="en-US" sz="3600" dirty="0"/>
              <a:t>Management of Depression</a:t>
            </a:r>
            <a:r>
              <a:rPr lang="en-US" sz="3600" baseline="30000" dirty="0"/>
              <a:t>29</a:t>
            </a:r>
            <a:endParaRPr lang="en-US" sz="3600" dirty="0"/>
          </a:p>
        </p:txBody>
      </p:sp>
      <p:sp>
        <p:nvSpPr>
          <p:cNvPr id="3" name="Content Placeholder 2">
            <a:extLst>
              <a:ext uri="{FF2B5EF4-FFF2-40B4-BE49-F238E27FC236}">
                <a16:creationId xmlns:a16="http://schemas.microsoft.com/office/drawing/2014/main" id="{B91FB4E8-8FFF-2AC8-906B-FD596A0C4268}"/>
              </a:ext>
            </a:extLst>
          </p:cNvPr>
          <p:cNvSpPr>
            <a:spLocks noGrp="1"/>
          </p:cNvSpPr>
          <p:nvPr>
            <p:ph idx="1"/>
          </p:nvPr>
        </p:nvSpPr>
        <p:spPr/>
        <p:txBody>
          <a:bodyPr/>
          <a:lstStyle/>
          <a:p>
            <a:r>
              <a:rPr lang="en-US"/>
              <a:t>Gold standard: psychotherapy + pharmacotherapy</a:t>
            </a:r>
          </a:p>
          <a:p>
            <a:pPr lvl="1"/>
            <a:r>
              <a:rPr lang="en-US"/>
              <a:t>Psychotherapy</a:t>
            </a:r>
          </a:p>
          <a:p>
            <a:pPr lvl="2"/>
            <a:r>
              <a:rPr lang="en-US"/>
              <a:t>Cognitive Behavioral Therapy*</a:t>
            </a:r>
          </a:p>
          <a:p>
            <a:pPr lvl="2"/>
            <a:r>
              <a:rPr lang="en-US"/>
              <a:t>Psychodynamic therapy, dignity therapy, existential psychotherapy, group therapy</a:t>
            </a:r>
          </a:p>
          <a:p>
            <a:pPr lvl="1"/>
            <a:endParaRPr lang="en-US"/>
          </a:p>
          <a:p>
            <a:pPr lvl="1"/>
            <a:r>
              <a:rPr lang="en-US"/>
              <a:t>Pharmacotherapy</a:t>
            </a:r>
          </a:p>
          <a:p>
            <a:pPr lvl="2"/>
            <a:r>
              <a:rPr lang="en-US"/>
              <a:t>SSRIs, SNRIs</a:t>
            </a:r>
          </a:p>
          <a:p>
            <a:pPr lvl="2"/>
            <a:r>
              <a:rPr lang="en-US"/>
              <a:t>Atypical antidepressants</a:t>
            </a:r>
          </a:p>
          <a:p>
            <a:pPr lvl="2"/>
            <a:r>
              <a:rPr lang="en-US"/>
              <a:t>Tricyclic antidepressants (particularly with pain)</a:t>
            </a:r>
          </a:p>
          <a:p>
            <a:pPr lvl="2"/>
            <a:r>
              <a:rPr lang="en-US"/>
              <a:t>Psychostimulants</a:t>
            </a:r>
          </a:p>
          <a:p>
            <a:pPr lvl="2"/>
            <a:r>
              <a:rPr lang="en-US"/>
              <a:t>Anti-psychotic medication (adjuvant)</a:t>
            </a:r>
          </a:p>
          <a:p>
            <a:pPr lvl="1"/>
            <a:endParaRPr lang="en-US"/>
          </a:p>
        </p:txBody>
      </p:sp>
    </p:spTree>
    <p:extLst>
      <p:ext uri="{BB962C8B-B14F-4D97-AF65-F5344CB8AC3E}">
        <p14:creationId xmlns:p14="http://schemas.microsoft.com/office/powerpoint/2010/main" val="10993539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F1575-137A-81AE-9AAD-787071607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ECFB2-0E52-24D6-26D6-88A00B72B275}"/>
              </a:ext>
            </a:extLst>
          </p:cNvPr>
          <p:cNvSpPr>
            <a:spLocks noGrp="1"/>
          </p:cNvSpPr>
          <p:nvPr>
            <p:ph type="title"/>
          </p:nvPr>
        </p:nvSpPr>
        <p:spPr/>
        <p:txBody>
          <a:bodyPr anchor="b">
            <a:normAutofit/>
          </a:bodyPr>
          <a:lstStyle/>
          <a:p>
            <a:r>
              <a:rPr lang="en-US" sz="3600" dirty="0"/>
              <a:t>Pharmacologic management of depression</a:t>
            </a:r>
            <a:r>
              <a:rPr lang="en-US" sz="3600" baseline="30000" dirty="0"/>
              <a:t>29</a:t>
            </a:r>
            <a:endParaRPr lang="en-US" sz="3600" dirty="0"/>
          </a:p>
        </p:txBody>
      </p:sp>
      <p:sp>
        <p:nvSpPr>
          <p:cNvPr id="4" name="TextBox 3">
            <a:extLst>
              <a:ext uri="{FF2B5EF4-FFF2-40B4-BE49-F238E27FC236}">
                <a16:creationId xmlns:a16="http://schemas.microsoft.com/office/drawing/2014/main" id="{53079D2B-1703-DF93-03EC-8CC0D4BF288F}"/>
              </a:ext>
            </a:extLst>
          </p:cNvPr>
          <p:cNvSpPr txBox="1"/>
          <p:nvPr/>
        </p:nvSpPr>
        <p:spPr>
          <a:xfrm>
            <a:off x="850489" y="1354783"/>
            <a:ext cx="9156843" cy="461665"/>
          </a:xfrm>
          <a:prstGeom prst="rect">
            <a:avLst/>
          </a:prstGeom>
          <a:noFill/>
        </p:spPr>
        <p:txBody>
          <a:bodyPr wrap="square" rtlCol="0">
            <a:spAutoFit/>
          </a:bodyPr>
          <a:lstStyle/>
          <a:p>
            <a:r>
              <a:rPr lang="en-US" sz="2400"/>
              <a:t>Start low and work up. Higher doses often required for efficacy.  </a:t>
            </a:r>
          </a:p>
        </p:txBody>
      </p:sp>
      <p:sp>
        <p:nvSpPr>
          <p:cNvPr id="5" name="Content Placeholder 2">
            <a:extLst>
              <a:ext uri="{FF2B5EF4-FFF2-40B4-BE49-F238E27FC236}">
                <a16:creationId xmlns:a16="http://schemas.microsoft.com/office/drawing/2014/main" id="{D0C1EF2D-2F46-C153-9CBF-FDAF7B6C9D9E}"/>
              </a:ext>
            </a:extLst>
          </p:cNvPr>
          <p:cNvSpPr txBox="1">
            <a:spLocks/>
          </p:cNvSpPr>
          <p:nvPr/>
        </p:nvSpPr>
        <p:spPr>
          <a:xfrm>
            <a:off x="850489" y="2008885"/>
            <a:ext cx="5181600" cy="4737737"/>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SSRI (first-line agents)</a:t>
            </a:r>
          </a:p>
          <a:p>
            <a:pPr lvl="1"/>
            <a:r>
              <a:rPr lang="en-US" dirty="0"/>
              <a:t>Sertraline (starting 25-50mg. Increase </a:t>
            </a:r>
            <a:r>
              <a:rPr lang="en-US" dirty="0" err="1"/>
              <a:t>qwk</a:t>
            </a:r>
            <a:r>
              <a:rPr lang="en-US" dirty="0"/>
              <a:t> to max 100-200mg daily) </a:t>
            </a:r>
          </a:p>
          <a:p>
            <a:pPr lvl="1"/>
            <a:r>
              <a:rPr lang="en-US" dirty="0"/>
              <a:t>Citalopram/ Escitalopram  (5-10mg. Max 40mg) </a:t>
            </a:r>
          </a:p>
          <a:p>
            <a:pPr lvl="1"/>
            <a:endParaRPr lang="en-US" dirty="0"/>
          </a:p>
          <a:p>
            <a:r>
              <a:rPr lang="en-US" dirty="0"/>
              <a:t>SNRI (if also has neuropathic pain) </a:t>
            </a:r>
          </a:p>
          <a:p>
            <a:pPr lvl="1"/>
            <a:r>
              <a:rPr lang="en-US" dirty="0"/>
              <a:t>Duloxetine (starting 20mg. Increase q2 </a:t>
            </a:r>
            <a:r>
              <a:rPr lang="en-US" dirty="0" err="1"/>
              <a:t>wks</a:t>
            </a:r>
            <a:r>
              <a:rPr lang="en-US" dirty="0"/>
              <a:t> up to 60mg)</a:t>
            </a:r>
          </a:p>
          <a:p>
            <a:pPr lvl="1"/>
            <a:r>
              <a:rPr lang="en-US" dirty="0"/>
              <a:t>Venlafaxine</a:t>
            </a:r>
          </a:p>
          <a:p>
            <a:pPr lvl="1"/>
            <a:endParaRPr lang="en-US" dirty="0"/>
          </a:p>
          <a:p>
            <a:r>
              <a:rPr lang="en-US" dirty="0"/>
              <a:t>TCAs</a:t>
            </a:r>
          </a:p>
          <a:p>
            <a:pPr lvl="1"/>
            <a:r>
              <a:rPr lang="en-US" dirty="0"/>
              <a:t>Amitriptyline </a:t>
            </a:r>
          </a:p>
          <a:p>
            <a:pPr lvl="1"/>
            <a:r>
              <a:rPr lang="en-US" dirty="0"/>
              <a:t>Nortriptyline </a:t>
            </a:r>
          </a:p>
          <a:p>
            <a:pPr lvl="1"/>
            <a:r>
              <a:rPr lang="en-US" dirty="0"/>
              <a:t>S/e: sedation, orthostasis, urinary retention, dry mouth</a:t>
            </a:r>
          </a:p>
          <a:p>
            <a:endParaRPr lang="en-US" dirty="0"/>
          </a:p>
        </p:txBody>
      </p:sp>
      <p:sp>
        <p:nvSpPr>
          <p:cNvPr id="6" name="Text Placeholder 1">
            <a:extLst>
              <a:ext uri="{FF2B5EF4-FFF2-40B4-BE49-F238E27FC236}">
                <a16:creationId xmlns:a16="http://schemas.microsoft.com/office/drawing/2014/main" id="{EAE54F40-1F58-BD47-104C-1254CA6B2B3C}"/>
              </a:ext>
            </a:extLst>
          </p:cNvPr>
          <p:cNvSpPr txBox="1">
            <a:spLocks/>
          </p:cNvSpPr>
          <p:nvPr/>
        </p:nvSpPr>
        <p:spPr>
          <a:xfrm>
            <a:off x="6159913" y="2008885"/>
            <a:ext cx="5830527" cy="4737738"/>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Atypical anti-psychotics: </a:t>
            </a:r>
          </a:p>
          <a:p>
            <a:pPr lvl="1"/>
            <a:r>
              <a:rPr lang="en-US" sz="2000"/>
              <a:t>Quetiapine 12.5-25mg </a:t>
            </a:r>
          </a:p>
          <a:p>
            <a:pPr lvl="1"/>
            <a:r>
              <a:rPr lang="en-US" sz="2000"/>
              <a:t>Olanzapine 2.5-5mg</a:t>
            </a:r>
          </a:p>
          <a:p>
            <a:endParaRPr lang="en-US"/>
          </a:p>
          <a:p>
            <a:r>
              <a:rPr lang="en-US" sz="2400"/>
              <a:t>Mirtazapine (15mg up to 45mg/day)</a:t>
            </a:r>
          </a:p>
          <a:p>
            <a:pPr lvl="1"/>
            <a:r>
              <a:rPr lang="en-US" sz="2000"/>
              <a:t>Serotonin and histamine agonist</a:t>
            </a:r>
          </a:p>
          <a:p>
            <a:pPr lvl="1"/>
            <a:r>
              <a:rPr lang="en-US" sz="2000"/>
              <a:t>Can be adjuvant to SSRI  </a:t>
            </a:r>
          </a:p>
          <a:p>
            <a:pPr lvl="1"/>
            <a:r>
              <a:rPr lang="en-US" sz="2000"/>
              <a:t>“S/e”: sedation, appetite stimulation</a:t>
            </a:r>
          </a:p>
          <a:p>
            <a:endParaRPr lang="en-US"/>
          </a:p>
          <a:p>
            <a:r>
              <a:rPr lang="en-US" sz="2400"/>
              <a:t>Trazodone</a:t>
            </a:r>
          </a:p>
          <a:p>
            <a:pPr lvl="1"/>
            <a:r>
              <a:rPr lang="en-US" sz="2000"/>
              <a:t>Often used as a sleep adjuvant</a:t>
            </a:r>
          </a:p>
          <a:p>
            <a:endParaRPr lang="en-US" sz="2400"/>
          </a:p>
          <a:p>
            <a:r>
              <a:rPr lang="en-US" sz="2400"/>
              <a:t>Methylphenidate (psychostimulant)</a:t>
            </a:r>
          </a:p>
          <a:p>
            <a:pPr lvl="1"/>
            <a:r>
              <a:rPr lang="en-US" sz="2000"/>
              <a:t>1</a:t>
            </a:r>
            <a:r>
              <a:rPr lang="en-US" sz="2000" baseline="30000"/>
              <a:t>st</a:t>
            </a:r>
            <a:r>
              <a:rPr lang="en-US" sz="2000"/>
              <a:t> line monotherapy for depression at EOL</a:t>
            </a:r>
          </a:p>
        </p:txBody>
      </p:sp>
    </p:spTree>
    <p:extLst>
      <p:ext uri="{BB962C8B-B14F-4D97-AF65-F5344CB8AC3E}">
        <p14:creationId xmlns:p14="http://schemas.microsoft.com/office/powerpoint/2010/main" val="4027126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EFDD7-298A-B891-203E-F3909819A8A2}"/>
              </a:ext>
            </a:extLst>
          </p:cNvPr>
          <p:cNvSpPr>
            <a:spLocks noGrp="1"/>
          </p:cNvSpPr>
          <p:nvPr>
            <p:ph type="title"/>
          </p:nvPr>
        </p:nvSpPr>
        <p:spPr/>
        <p:txBody>
          <a:bodyPr anchor="b">
            <a:normAutofit/>
          </a:bodyPr>
          <a:lstStyle/>
          <a:p>
            <a:r>
              <a:rPr lang="en-US" sz="2800" dirty="0"/>
              <a:t>Continuity to outpatient care improves access to PPC services</a:t>
            </a:r>
          </a:p>
        </p:txBody>
      </p:sp>
      <p:sp>
        <p:nvSpPr>
          <p:cNvPr id="3" name="Content Placeholder 2">
            <a:extLst>
              <a:ext uri="{FF2B5EF4-FFF2-40B4-BE49-F238E27FC236}">
                <a16:creationId xmlns:a16="http://schemas.microsoft.com/office/drawing/2014/main" id="{5B1C78F0-8771-0434-E8F5-4394282D7CFC}"/>
              </a:ext>
            </a:extLst>
          </p:cNvPr>
          <p:cNvSpPr>
            <a:spLocks noGrp="1"/>
          </p:cNvSpPr>
          <p:nvPr>
            <p:ph sz="half" idx="1"/>
          </p:nvPr>
        </p:nvSpPr>
        <p:spPr>
          <a:xfrm>
            <a:off x="609600" y="1408673"/>
            <a:ext cx="10972799" cy="1729944"/>
          </a:xfrm>
        </p:spPr>
        <p:txBody>
          <a:bodyPr anchor="t">
            <a:normAutofit/>
          </a:bodyPr>
          <a:lstStyle/>
          <a:p>
            <a:r>
              <a:rPr lang="en-US" sz="2200" dirty="0">
                <a:solidFill>
                  <a:schemeClr val="tx1"/>
                </a:solidFill>
              </a:rPr>
              <a:t>Offers opportunities to improve access to PPC as well as facilitate care coordination and transitions for children with serious illness.</a:t>
            </a:r>
          </a:p>
          <a:p>
            <a:r>
              <a:rPr lang="en-US" sz="2200" dirty="0">
                <a:solidFill>
                  <a:schemeClr val="tx1"/>
                </a:solidFill>
              </a:rPr>
              <a:t>The bulk of current PPC services are inpatient, yet a large portion of clinical care, symptom management, decision-making, and ACP often occurs in the outpatient and home settings</a:t>
            </a:r>
          </a:p>
        </p:txBody>
      </p:sp>
      <p:pic>
        <p:nvPicPr>
          <p:cNvPr id="1028" name="Picture 4" descr="PPT - Palliative Care in MiPCT : Extending the Continuum of Care ...">
            <a:extLst>
              <a:ext uri="{FF2B5EF4-FFF2-40B4-BE49-F238E27FC236}">
                <a16:creationId xmlns:a16="http://schemas.microsoft.com/office/drawing/2014/main" id="{028B8E59-9DE4-459B-BEA3-93559AD540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529" t="28105" r="5001" b="11373"/>
          <a:stretch>
            <a:fillRect/>
          </a:stretch>
        </p:blipFill>
        <p:spPr bwMode="auto">
          <a:xfrm>
            <a:off x="3121975" y="3246403"/>
            <a:ext cx="5948049" cy="31223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62F3542-2AEA-829A-177E-724063A1AA7A}"/>
              </a:ext>
            </a:extLst>
          </p:cNvPr>
          <p:cNvSpPr txBox="1"/>
          <p:nvPr/>
        </p:nvSpPr>
        <p:spPr>
          <a:xfrm>
            <a:off x="9070024" y="5449327"/>
            <a:ext cx="3121976" cy="1384995"/>
          </a:xfrm>
          <a:prstGeom prst="rect">
            <a:avLst/>
          </a:prstGeom>
          <a:noFill/>
        </p:spPr>
        <p:txBody>
          <a:bodyPr wrap="square" rtlCol="0">
            <a:spAutoFit/>
          </a:bodyPr>
          <a:lstStyle/>
          <a:p>
            <a:r>
              <a:rPr lang="en-US" sz="1200" i="1" dirty="0">
                <a:latin typeface="Aptos" panose="020B0004020202020204" pitchFamily="34" charset="0"/>
              </a:rPr>
              <a:t>Figure by a WHO Expert Committee, retrieved from: https://iris.who.int/server/api/core/bitstreams/35e6b75e-5d1d-4e47-8027-23db5a54672f/content on February 24, 2026</a:t>
            </a:r>
            <a:r>
              <a:rPr lang="en-US" sz="1200" i="1" baseline="30000" dirty="0">
                <a:latin typeface="Aptos" panose="020B0004020202020204" pitchFamily="34" charset="0"/>
              </a:rPr>
              <a:t>2</a:t>
            </a:r>
            <a:endParaRPr lang="en-US" sz="1200" i="1" dirty="0">
              <a:latin typeface="Aptos" panose="020B0004020202020204" pitchFamily="34" charset="0"/>
            </a:endParaRPr>
          </a:p>
          <a:p>
            <a:endParaRPr lang="en-US" sz="1200" dirty="0">
              <a:latin typeface="Aptos" panose="020B0004020202020204" pitchFamily="34" charset="0"/>
            </a:endParaRPr>
          </a:p>
        </p:txBody>
      </p:sp>
    </p:spTree>
    <p:extLst>
      <p:ext uri="{BB962C8B-B14F-4D97-AF65-F5344CB8AC3E}">
        <p14:creationId xmlns:p14="http://schemas.microsoft.com/office/powerpoint/2010/main" val="1152341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D6BBA-7E48-1A52-A368-DF169A645986}"/>
              </a:ext>
            </a:extLst>
          </p:cNvPr>
          <p:cNvSpPr>
            <a:spLocks noGrp="1"/>
          </p:cNvSpPr>
          <p:nvPr>
            <p:ph type="title"/>
          </p:nvPr>
        </p:nvSpPr>
        <p:spPr/>
        <p:txBody>
          <a:bodyPr anchor="b">
            <a:normAutofit/>
          </a:bodyPr>
          <a:lstStyle/>
          <a:p>
            <a:r>
              <a:rPr lang="en-US" sz="3600" dirty="0"/>
              <a:t>Dyspnea</a:t>
            </a:r>
          </a:p>
        </p:txBody>
      </p:sp>
      <p:pic>
        <p:nvPicPr>
          <p:cNvPr id="6" name="Content Placeholder 5">
            <a:extLst>
              <a:ext uri="{FF2B5EF4-FFF2-40B4-BE49-F238E27FC236}">
                <a16:creationId xmlns:a16="http://schemas.microsoft.com/office/drawing/2014/main" id="{E350244B-1E14-A41B-D0F5-D0D60FDF5E23}"/>
              </a:ext>
            </a:extLst>
          </p:cNvPr>
          <p:cNvPicPr>
            <a:picLocks noGrp="1" noChangeAspect="1"/>
          </p:cNvPicPr>
          <p:nvPr>
            <p:ph idx="1"/>
          </p:nvPr>
        </p:nvPicPr>
        <p:blipFill>
          <a:blip r:embed="rId3"/>
          <a:stretch>
            <a:fillRect/>
          </a:stretch>
        </p:blipFill>
        <p:spPr>
          <a:xfrm>
            <a:off x="660945" y="1644211"/>
            <a:ext cx="10870110" cy="4255377"/>
          </a:xfrm>
          <a:prstGeom prst="rect">
            <a:avLst/>
          </a:prstGeom>
        </p:spPr>
      </p:pic>
      <p:sp>
        <p:nvSpPr>
          <p:cNvPr id="3" name="TextBox 2">
            <a:extLst>
              <a:ext uri="{FF2B5EF4-FFF2-40B4-BE49-F238E27FC236}">
                <a16:creationId xmlns:a16="http://schemas.microsoft.com/office/drawing/2014/main" id="{4580471D-5578-D6F6-E999-6918D7F8BEC7}"/>
              </a:ext>
            </a:extLst>
          </p:cNvPr>
          <p:cNvSpPr txBox="1"/>
          <p:nvPr/>
        </p:nvSpPr>
        <p:spPr>
          <a:xfrm>
            <a:off x="6096000" y="6276944"/>
            <a:ext cx="5237331" cy="400110"/>
          </a:xfrm>
          <a:prstGeom prst="rect">
            <a:avLst/>
          </a:prstGeom>
          <a:noFill/>
        </p:spPr>
        <p:txBody>
          <a:bodyPr wrap="none" rtlCol="0">
            <a:spAutoFit/>
          </a:bodyPr>
          <a:lstStyle/>
          <a:p>
            <a:r>
              <a:rPr lang="en-US" sz="1000" dirty="0"/>
              <a:t>Table adapted by Brant JM., retrieved from: </a:t>
            </a:r>
            <a:r>
              <a:rPr lang="en-US" altLang="en-US" sz="1000" dirty="0">
                <a:solidFill>
                  <a:srgbClr val="000000"/>
                </a:solidFill>
                <a:latin typeface="-webkit-standard"/>
              </a:rPr>
              <a:t>doi:10.6004/jadpro.2013.4.6.4 on March 21,2026</a:t>
            </a:r>
            <a:r>
              <a:rPr lang="en-US" altLang="en-US" sz="1000" baseline="30000" dirty="0">
                <a:solidFill>
                  <a:srgbClr val="000000"/>
                </a:solidFill>
                <a:latin typeface="-webkit-standard"/>
              </a:rPr>
              <a:t>30</a:t>
            </a:r>
            <a:endParaRPr lang="en-US" altLang="en-US" sz="1000" dirty="0">
              <a:solidFill>
                <a:srgbClr val="000000"/>
              </a:solidFill>
              <a:latin typeface="-webkit-standard"/>
            </a:endParaRPr>
          </a:p>
          <a:p>
            <a:r>
              <a:rPr lang="en-US" sz="1000" dirty="0"/>
              <a:t> </a:t>
            </a:r>
          </a:p>
        </p:txBody>
      </p:sp>
    </p:spTree>
    <p:extLst>
      <p:ext uri="{BB962C8B-B14F-4D97-AF65-F5344CB8AC3E}">
        <p14:creationId xmlns:p14="http://schemas.microsoft.com/office/powerpoint/2010/main" val="41364884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8EE76-8EEF-F4D8-72EF-E335DECAE4FC}"/>
              </a:ext>
            </a:extLst>
          </p:cNvPr>
          <p:cNvSpPr>
            <a:spLocks noGrp="1"/>
          </p:cNvSpPr>
          <p:nvPr>
            <p:ph type="title"/>
          </p:nvPr>
        </p:nvSpPr>
        <p:spPr/>
        <p:txBody>
          <a:bodyPr anchor="b">
            <a:normAutofit/>
          </a:bodyPr>
          <a:lstStyle/>
          <a:p>
            <a:r>
              <a:rPr lang="en-US" sz="3600" dirty="0"/>
              <a:t>Management of </a:t>
            </a:r>
            <a:r>
              <a:rPr lang="en-US" sz="3600" baseline="30000" dirty="0"/>
              <a:t>Dyspnea 30-32</a:t>
            </a:r>
          </a:p>
        </p:txBody>
      </p:sp>
      <p:sp>
        <p:nvSpPr>
          <p:cNvPr id="3" name="Content Placeholder 2">
            <a:extLst>
              <a:ext uri="{FF2B5EF4-FFF2-40B4-BE49-F238E27FC236}">
                <a16:creationId xmlns:a16="http://schemas.microsoft.com/office/drawing/2014/main" id="{179B94B5-5B1B-B673-814C-0BFD3BBC4C11}"/>
              </a:ext>
            </a:extLst>
          </p:cNvPr>
          <p:cNvSpPr>
            <a:spLocks noGrp="1"/>
          </p:cNvSpPr>
          <p:nvPr>
            <p:ph idx="1"/>
          </p:nvPr>
        </p:nvSpPr>
        <p:spPr/>
        <p:txBody>
          <a:bodyPr/>
          <a:lstStyle/>
          <a:p>
            <a:r>
              <a:rPr lang="en-US" dirty="0"/>
              <a:t>Integrative Approaches</a:t>
            </a:r>
          </a:p>
          <a:p>
            <a:pPr lvl="1"/>
            <a:r>
              <a:rPr lang="en-US" dirty="0"/>
              <a:t>Repositioning</a:t>
            </a:r>
          </a:p>
          <a:p>
            <a:pPr lvl="1"/>
            <a:r>
              <a:rPr lang="en-US" dirty="0"/>
              <a:t>Fan</a:t>
            </a:r>
          </a:p>
          <a:p>
            <a:pPr lvl="1"/>
            <a:r>
              <a:rPr lang="en-US" dirty="0"/>
              <a:t>Oxygen*</a:t>
            </a:r>
          </a:p>
          <a:p>
            <a:pPr lvl="1"/>
            <a:r>
              <a:rPr lang="en-US" dirty="0"/>
              <a:t>Anticipatory guidance</a:t>
            </a:r>
          </a:p>
        </p:txBody>
      </p:sp>
      <p:sp>
        <p:nvSpPr>
          <p:cNvPr id="4" name="Content Placeholder 3">
            <a:extLst>
              <a:ext uri="{FF2B5EF4-FFF2-40B4-BE49-F238E27FC236}">
                <a16:creationId xmlns:a16="http://schemas.microsoft.com/office/drawing/2014/main" id="{6EAEF3A8-A6BE-80F3-98B1-888939250743}"/>
              </a:ext>
            </a:extLst>
          </p:cNvPr>
          <p:cNvSpPr>
            <a:spLocks noGrp="1"/>
          </p:cNvSpPr>
          <p:nvPr>
            <p:ph sz="half" idx="4294967295"/>
          </p:nvPr>
        </p:nvSpPr>
        <p:spPr>
          <a:xfrm>
            <a:off x="6702157" y="1295400"/>
            <a:ext cx="5181600" cy="4351338"/>
          </a:xfrm>
        </p:spPr>
        <p:txBody>
          <a:bodyPr/>
          <a:lstStyle/>
          <a:p>
            <a:r>
              <a:rPr lang="en-US"/>
              <a:t>Pharmacologic Therapy</a:t>
            </a:r>
          </a:p>
          <a:p>
            <a:pPr lvl="1"/>
            <a:r>
              <a:rPr lang="en-US"/>
              <a:t>Opioids are 1</a:t>
            </a:r>
            <a:r>
              <a:rPr lang="en-US" baseline="30000"/>
              <a:t>st</a:t>
            </a:r>
            <a:r>
              <a:rPr lang="en-US"/>
              <a:t> line</a:t>
            </a:r>
          </a:p>
          <a:p>
            <a:pPr lvl="2"/>
            <a:r>
              <a:rPr lang="en-US"/>
              <a:t>If pain, use prn dose</a:t>
            </a:r>
          </a:p>
          <a:p>
            <a:pPr lvl="2"/>
            <a:r>
              <a:rPr lang="en-US"/>
              <a:t>If no pain, use 1/3-1/2 of pain dose</a:t>
            </a:r>
          </a:p>
          <a:p>
            <a:pPr lvl="1"/>
            <a:r>
              <a:rPr lang="en-US"/>
              <a:t>Benzodiazepines</a:t>
            </a:r>
          </a:p>
          <a:p>
            <a:pPr lvl="1"/>
            <a:r>
              <a:rPr lang="en-US"/>
              <a:t>Anticholinergics (if secretions)</a:t>
            </a:r>
          </a:p>
          <a:p>
            <a:pPr lvl="1"/>
            <a:r>
              <a:rPr lang="en-US"/>
              <a:t>Bronchodilators (</a:t>
            </a:r>
            <a:r>
              <a:rPr lang="en-US" err="1"/>
              <a:t>hx</a:t>
            </a:r>
            <a:r>
              <a:rPr lang="en-US"/>
              <a:t> of asthma)</a:t>
            </a:r>
          </a:p>
        </p:txBody>
      </p:sp>
      <p:sp>
        <p:nvSpPr>
          <p:cNvPr id="5" name="5-Point Star 4">
            <a:extLst>
              <a:ext uri="{FF2B5EF4-FFF2-40B4-BE49-F238E27FC236}">
                <a16:creationId xmlns:a16="http://schemas.microsoft.com/office/drawing/2014/main" id="{0F8E9DCC-7E99-0F6B-EDA2-CF36410E7C62}"/>
              </a:ext>
            </a:extLst>
          </p:cNvPr>
          <p:cNvSpPr/>
          <p:nvPr/>
        </p:nvSpPr>
        <p:spPr>
          <a:xfrm>
            <a:off x="385361" y="2324558"/>
            <a:ext cx="649995" cy="616945"/>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34157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69920EA-CE93-0A0D-5084-872B7726CD63}"/>
              </a:ext>
            </a:extLst>
          </p:cNvPr>
          <p:cNvSpPr>
            <a:spLocks noGrp="1"/>
          </p:cNvSpPr>
          <p:nvPr>
            <p:ph type="title"/>
          </p:nvPr>
        </p:nvSpPr>
        <p:spPr>
          <a:xfrm>
            <a:off x="640081" y="640080"/>
            <a:ext cx="5884288" cy="3566160"/>
          </a:xfrm>
        </p:spPr>
        <p:txBody>
          <a:bodyPr vert="horz" lIns="91440" tIns="45720" rIns="91440" bIns="45720" rtlCol="0" anchor="b">
            <a:normAutofit/>
          </a:bodyPr>
          <a:lstStyle/>
          <a:p>
            <a:r>
              <a:rPr lang="en-US" sz="4600"/>
              <a:t>Symptom Management in Children with Impairment of Central Nervous System</a:t>
            </a:r>
          </a:p>
        </p:txBody>
      </p:sp>
      <p:sp>
        <p:nvSpPr>
          <p:cNvPr id="18"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74154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C338717-AA6E-B58B-7BEC-33C160CBDA58}"/>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Pain behaviors in children with severe neurologic impairment (SNI)</a:t>
            </a:r>
          </a:p>
        </p:txBody>
      </p:sp>
      <p:sp>
        <p:nvSpPr>
          <p:cNvPr id="3" name="Content Placeholder 2">
            <a:extLst>
              <a:ext uri="{FF2B5EF4-FFF2-40B4-BE49-F238E27FC236}">
                <a16:creationId xmlns:a16="http://schemas.microsoft.com/office/drawing/2014/main" id="{B142341A-0A78-461E-661E-529A1DB9E018}"/>
              </a:ext>
            </a:extLst>
          </p:cNvPr>
          <p:cNvSpPr>
            <a:spLocks noGrp="1"/>
          </p:cNvSpPr>
          <p:nvPr>
            <p:ph idx="1"/>
          </p:nvPr>
        </p:nvSpPr>
        <p:spPr>
          <a:xfrm>
            <a:off x="6172200" y="804672"/>
            <a:ext cx="5221224" cy="5230368"/>
          </a:xfrm>
        </p:spPr>
        <p:txBody>
          <a:bodyPr anchor="ctr">
            <a:normAutofit/>
          </a:bodyPr>
          <a:lstStyle/>
          <a:p>
            <a:r>
              <a:rPr lang="en-US" sz="1800" i="1">
                <a:solidFill>
                  <a:schemeClr val="tx2"/>
                </a:solidFill>
              </a:rPr>
              <a:t>Vocalizations</a:t>
            </a:r>
            <a:r>
              <a:rPr lang="en-US" sz="1800">
                <a:solidFill>
                  <a:schemeClr val="tx2"/>
                </a:solidFill>
              </a:rPr>
              <a:t>: crying, moaning</a:t>
            </a:r>
          </a:p>
          <a:p>
            <a:r>
              <a:rPr lang="en-US" sz="1800" i="1">
                <a:solidFill>
                  <a:schemeClr val="tx2"/>
                </a:solidFill>
              </a:rPr>
              <a:t>Facial expressions</a:t>
            </a:r>
            <a:r>
              <a:rPr lang="en-US" sz="1800">
                <a:solidFill>
                  <a:schemeClr val="tx2"/>
                </a:solidFill>
              </a:rPr>
              <a:t>: grimacing, frowning, brow furrowing, eyes wide open</a:t>
            </a:r>
          </a:p>
          <a:p>
            <a:r>
              <a:rPr lang="en-US" sz="1800" i="1">
                <a:solidFill>
                  <a:schemeClr val="tx2"/>
                </a:solidFill>
              </a:rPr>
              <a:t>Inconsolability</a:t>
            </a:r>
          </a:p>
          <a:p>
            <a:r>
              <a:rPr lang="en-US" sz="1800" i="1">
                <a:solidFill>
                  <a:schemeClr val="tx2"/>
                </a:solidFill>
              </a:rPr>
              <a:t>Interaction</a:t>
            </a:r>
            <a:r>
              <a:rPr lang="en-US" sz="1800">
                <a:solidFill>
                  <a:schemeClr val="tx2"/>
                </a:solidFill>
              </a:rPr>
              <a:t>: seeking comfort or withdrawn</a:t>
            </a:r>
          </a:p>
          <a:p>
            <a:r>
              <a:rPr lang="en-US" sz="1800" i="1">
                <a:solidFill>
                  <a:schemeClr val="tx2"/>
                </a:solidFill>
              </a:rPr>
              <a:t>Physiological</a:t>
            </a:r>
            <a:r>
              <a:rPr lang="en-US" sz="1800">
                <a:solidFill>
                  <a:schemeClr val="tx2"/>
                </a:solidFill>
              </a:rPr>
              <a:t>: tachycardia, sweating, pale or flushed, tears</a:t>
            </a:r>
          </a:p>
          <a:p>
            <a:r>
              <a:rPr lang="en-US" sz="1800" i="1">
                <a:solidFill>
                  <a:schemeClr val="tx2"/>
                </a:solidFill>
              </a:rPr>
              <a:t>Muscle tone</a:t>
            </a:r>
            <a:r>
              <a:rPr lang="en-US" sz="1800">
                <a:solidFill>
                  <a:schemeClr val="tx2"/>
                </a:solidFill>
              </a:rPr>
              <a:t>: intermittent muscle tensing, fist clenching, tremors, back arching</a:t>
            </a:r>
          </a:p>
          <a:p>
            <a:r>
              <a:rPr lang="en-US" sz="1800" i="1">
                <a:solidFill>
                  <a:schemeClr val="tx2"/>
                </a:solidFill>
              </a:rPr>
              <a:t>Movement</a:t>
            </a:r>
            <a:r>
              <a:rPr lang="en-US" sz="1800">
                <a:solidFill>
                  <a:schemeClr val="tx2"/>
                </a:solidFill>
              </a:rPr>
              <a:t>: increased from baseline, restless, startles</a:t>
            </a:r>
          </a:p>
        </p:txBody>
      </p:sp>
    </p:spTree>
    <p:extLst>
      <p:ext uri="{BB962C8B-B14F-4D97-AF65-F5344CB8AC3E}">
        <p14:creationId xmlns:p14="http://schemas.microsoft.com/office/powerpoint/2010/main" val="32358208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2835F-9B87-713F-E7BE-41367D612A0E}"/>
              </a:ext>
            </a:extLst>
          </p:cNvPr>
          <p:cNvSpPr>
            <a:spLocks noGrp="1"/>
          </p:cNvSpPr>
          <p:nvPr>
            <p:ph type="title"/>
          </p:nvPr>
        </p:nvSpPr>
        <p:spPr/>
        <p:txBody>
          <a:bodyPr anchor="b">
            <a:normAutofit/>
          </a:bodyPr>
          <a:lstStyle/>
          <a:p>
            <a:r>
              <a:rPr lang="en-US" sz="3600"/>
              <a:t>Individual Numeric Rating Scale (INRS)</a:t>
            </a:r>
          </a:p>
        </p:txBody>
      </p:sp>
      <p:pic>
        <p:nvPicPr>
          <p:cNvPr id="5" name="Content Placeholder 4" descr="A diagram of a pain scale&#10;&#10;AI-generated content may be incorrect.">
            <a:extLst>
              <a:ext uri="{FF2B5EF4-FFF2-40B4-BE49-F238E27FC236}">
                <a16:creationId xmlns:a16="http://schemas.microsoft.com/office/drawing/2014/main" id="{5ADDA411-575D-FB32-A986-BB4A47DF68A1}"/>
              </a:ext>
            </a:extLst>
          </p:cNvPr>
          <p:cNvPicPr>
            <a:picLocks noChangeAspect="1"/>
          </p:cNvPicPr>
          <p:nvPr/>
        </p:nvPicPr>
        <p:blipFill>
          <a:blip r:embed="rId3"/>
          <a:stretch>
            <a:fillRect/>
          </a:stretch>
        </p:blipFill>
        <p:spPr>
          <a:xfrm>
            <a:off x="1443902" y="1813603"/>
            <a:ext cx="9304196" cy="3535593"/>
          </a:xfrm>
          <a:prstGeom prst="rect">
            <a:avLst/>
          </a:prstGeom>
        </p:spPr>
      </p:pic>
      <p:sp>
        <p:nvSpPr>
          <p:cNvPr id="4" name="AutoShape 2" descr="CHAPTER 5: WHEN THE PROBLEM IS PAIN – Supporting Individuals with ...">
            <a:extLst>
              <a:ext uri="{FF2B5EF4-FFF2-40B4-BE49-F238E27FC236}">
                <a16:creationId xmlns:a16="http://schemas.microsoft.com/office/drawing/2014/main" id="{91315E06-9D0D-8E8A-B2F9-74FD4A6C348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extBox 2">
            <a:extLst>
              <a:ext uri="{FF2B5EF4-FFF2-40B4-BE49-F238E27FC236}">
                <a16:creationId xmlns:a16="http://schemas.microsoft.com/office/drawing/2014/main" id="{567BD9F7-79B7-BF92-E151-29A546A7259C}"/>
              </a:ext>
            </a:extLst>
          </p:cNvPr>
          <p:cNvSpPr txBox="1"/>
          <p:nvPr/>
        </p:nvSpPr>
        <p:spPr>
          <a:xfrm>
            <a:off x="5015477" y="6308420"/>
            <a:ext cx="6377067" cy="400110"/>
          </a:xfrm>
          <a:prstGeom prst="rect">
            <a:avLst/>
          </a:prstGeom>
          <a:noFill/>
        </p:spPr>
        <p:txBody>
          <a:bodyPr wrap="none" rtlCol="0">
            <a:spAutoFit/>
          </a:bodyPr>
          <a:lstStyle/>
          <a:p>
            <a:r>
              <a:rPr lang="en-US" sz="1000" dirty="0"/>
              <a:t>Figure by </a:t>
            </a:r>
            <a:r>
              <a:rPr lang="en-US" altLang="en-US" sz="1000" dirty="0" err="1">
                <a:latin typeface="Arial" panose="020B0604020202020204" pitchFamily="34" charset="0"/>
              </a:rPr>
              <a:t>Solodiuk</a:t>
            </a:r>
            <a:r>
              <a:rPr lang="en-US" altLang="en-US" sz="1000" dirty="0">
                <a:latin typeface="Arial" panose="020B0604020202020204" pitchFamily="34" charset="0"/>
              </a:rPr>
              <a:t> JC &amp; Curley MA, retrieved from:</a:t>
            </a:r>
            <a:r>
              <a:rPr lang="en-US" sz="1000" dirty="0"/>
              <a:t> </a:t>
            </a:r>
            <a:r>
              <a:rPr lang="en-US" altLang="en-US" sz="1000" dirty="0">
                <a:latin typeface="Arial" panose="020B0604020202020204" pitchFamily="34" charset="0"/>
              </a:rPr>
              <a:t>doi:10.1016/S0882-5963(03)00090-3 on March 22, 2026.</a:t>
            </a:r>
            <a:r>
              <a:rPr lang="en-US" altLang="en-US" sz="1000" baseline="30000" dirty="0">
                <a:latin typeface="Arial" panose="020B0604020202020204" pitchFamily="34" charset="0"/>
              </a:rPr>
              <a:t>33</a:t>
            </a:r>
            <a:endParaRPr lang="en-US" altLang="en-US" sz="1000" dirty="0">
              <a:latin typeface="Arial" panose="020B0604020202020204" pitchFamily="34" charset="0"/>
            </a:endParaRPr>
          </a:p>
          <a:p>
            <a:endParaRPr lang="en-US" sz="1000" dirty="0"/>
          </a:p>
        </p:txBody>
      </p:sp>
    </p:spTree>
    <p:extLst>
      <p:ext uri="{BB962C8B-B14F-4D97-AF65-F5344CB8AC3E}">
        <p14:creationId xmlns:p14="http://schemas.microsoft.com/office/powerpoint/2010/main" val="18201400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8634F-49FC-A33D-80EC-765876A41034}"/>
              </a:ext>
            </a:extLst>
          </p:cNvPr>
          <p:cNvSpPr>
            <a:spLocks noGrp="1"/>
          </p:cNvSpPr>
          <p:nvPr>
            <p:ph type="title"/>
          </p:nvPr>
        </p:nvSpPr>
        <p:spPr/>
        <p:txBody>
          <a:bodyPr anchor="b">
            <a:normAutofit/>
          </a:bodyPr>
          <a:lstStyle/>
          <a:p>
            <a:r>
              <a:rPr lang="en-US" sz="3600"/>
              <a:t>Chronic neuro-pain</a:t>
            </a:r>
          </a:p>
        </p:txBody>
      </p:sp>
      <p:sp>
        <p:nvSpPr>
          <p:cNvPr id="3" name="Content Placeholder 2">
            <a:extLst>
              <a:ext uri="{FF2B5EF4-FFF2-40B4-BE49-F238E27FC236}">
                <a16:creationId xmlns:a16="http://schemas.microsoft.com/office/drawing/2014/main" id="{430E3880-2C81-52E4-0062-86CD1F942ACB}"/>
              </a:ext>
            </a:extLst>
          </p:cNvPr>
          <p:cNvSpPr>
            <a:spLocks noGrp="1"/>
          </p:cNvSpPr>
          <p:nvPr>
            <p:ph idx="1"/>
          </p:nvPr>
        </p:nvSpPr>
        <p:spPr/>
        <p:txBody>
          <a:bodyPr>
            <a:normAutofit/>
          </a:bodyPr>
          <a:lstStyle/>
          <a:p>
            <a:r>
              <a:rPr lang="en-US" sz="2200"/>
              <a:t>Children with SNI are at increased for chronic neuro-pain</a:t>
            </a:r>
            <a:br>
              <a:rPr lang="en-US" sz="2200"/>
            </a:br>
            <a:endParaRPr lang="en-US" sz="2200"/>
          </a:p>
          <a:p>
            <a:r>
              <a:rPr lang="en-US" sz="2200"/>
              <a:t>Signs/symptoms:</a:t>
            </a:r>
          </a:p>
          <a:p>
            <a:pPr lvl="1"/>
            <a:r>
              <a:rPr lang="en-US" sz="2200"/>
              <a:t>Frequently not calm</a:t>
            </a:r>
          </a:p>
          <a:p>
            <a:pPr lvl="1"/>
            <a:r>
              <a:rPr lang="en-US" sz="2200"/>
              <a:t>Intermittently agitated, irritable, cranky without a consistent explanation</a:t>
            </a:r>
          </a:p>
          <a:p>
            <a:pPr lvl="1"/>
            <a:r>
              <a:rPr lang="en-US" sz="2200"/>
              <a:t>Chronic poor sleep</a:t>
            </a:r>
          </a:p>
          <a:p>
            <a:pPr lvl="1"/>
            <a:r>
              <a:rPr lang="en-US" sz="2200"/>
              <a:t>Persists after treating autonomic dysfunction, spasticity/dystonia, GERD, constipation, feeding intolerance</a:t>
            </a:r>
            <a:br>
              <a:rPr lang="en-US" sz="2200"/>
            </a:br>
            <a:endParaRPr lang="en-US" sz="2200"/>
          </a:p>
          <a:p>
            <a:r>
              <a:rPr lang="en-US" sz="2200"/>
              <a:t>Not explained by testable chronic pain sources</a:t>
            </a:r>
          </a:p>
          <a:p>
            <a:pPr lvl="1"/>
            <a:r>
              <a:rPr lang="en-US" sz="2200"/>
              <a:t>Dental, hip subluxation, chronic dry eyes, renal stones</a:t>
            </a:r>
          </a:p>
        </p:txBody>
      </p:sp>
    </p:spTree>
    <p:extLst>
      <p:ext uri="{BB962C8B-B14F-4D97-AF65-F5344CB8AC3E}">
        <p14:creationId xmlns:p14="http://schemas.microsoft.com/office/powerpoint/2010/main" val="754384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1364C6-454E-2964-D356-634BAE3A5A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BF387-CB43-B489-AC8C-6A5F0238A893}"/>
              </a:ext>
            </a:extLst>
          </p:cNvPr>
          <p:cNvSpPr>
            <a:spLocks noGrp="1"/>
          </p:cNvSpPr>
          <p:nvPr>
            <p:ph type="title"/>
          </p:nvPr>
        </p:nvSpPr>
        <p:spPr/>
        <p:txBody>
          <a:bodyPr anchor="b">
            <a:normAutofit/>
          </a:bodyPr>
          <a:lstStyle/>
          <a:p>
            <a:r>
              <a:rPr lang="en-US" sz="3600"/>
              <a:t>Chronic neuro-pain</a:t>
            </a:r>
          </a:p>
        </p:txBody>
      </p:sp>
      <p:pic>
        <p:nvPicPr>
          <p:cNvPr id="7" name="Content Placeholder 6">
            <a:extLst>
              <a:ext uri="{FF2B5EF4-FFF2-40B4-BE49-F238E27FC236}">
                <a16:creationId xmlns:a16="http://schemas.microsoft.com/office/drawing/2014/main" id="{37789EA7-025D-D9B6-ED4A-59B039045DD9}"/>
              </a:ext>
            </a:extLst>
          </p:cNvPr>
          <p:cNvPicPr>
            <a:picLocks noGrp="1" noChangeAspect="1"/>
          </p:cNvPicPr>
          <p:nvPr>
            <p:ph idx="1"/>
          </p:nvPr>
        </p:nvPicPr>
        <p:blipFill>
          <a:blip r:embed="rId3"/>
          <a:stretch>
            <a:fillRect/>
          </a:stretch>
        </p:blipFill>
        <p:spPr>
          <a:xfrm>
            <a:off x="257909" y="0"/>
            <a:ext cx="5706794" cy="6788691"/>
          </a:xfrm>
          <a:prstGeom prst="rect">
            <a:avLst/>
          </a:prstGeom>
        </p:spPr>
      </p:pic>
      <p:sp>
        <p:nvSpPr>
          <p:cNvPr id="8" name="TextBox 7">
            <a:extLst>
              <a:ext uri="{FF2B5EF4-FFF2-40B4-BE49-F238E27FC236}">
                <a16:creationId xmlns:a16="http://schemas.microsoft.com/office/drawing/2014/main" id="{CC7B9974-DB48-9A6D-1883-BD54024718FB}"/>
              </a:ext>
            </a:extLst>
          </p:cNvPr>
          <p:cNvSpPr txBox="1"/>
          <p:nvPr/>
        </p:nvSpPr>
        <p:spPr>
          <a:xfrm>
            <a:off x="6227299" y="6121122"/>
            <a:ext cx="5706794" cy="246221"/>
          </a:xfrm>
          <a:prstGeom prst="rect">
            <a:avLst/>
          </a:prstGeom>
          <a:noFill/>
        </p:spPr>
        <p:txBody>
          <a:bodyPr wrap="square" rtlCol="0">
            <a:spAutoFit/>
          </a:bodyPr>
          <a:lstStyle/>
          <a:p>
            <a:r>
              <a:rPr lang="en-US" sz="1000" dirty="0"/>
              <a:t>Figure by Hauer J. retrieved from: </a:t>
            </a:r>
            <a:r>
              <a:rPr lang="en-US" altLang="en-US" sz="1000" dirty="0">
                <a:latin typeface="Arial" panose="020B0604020202020204" pitchFamily="34" charset="0"/>
              </a:rPr>
              <a:t>doi:10.3928/19382359-20200816-01 on March 22,2026.</a:t>
            </a:r>
            <a:r>
              <a:rPr lang="en-US" altLang="en-US" sz="1000" baseline="30000" dirty="0">
                <a:latin typeface="Arial" panose="020B0604020202020204" pitchFamily="34" charset="0"/>
              </a:rPr>
              <a:t>34</a:t>
            </a:r>
            <a:r>
              <a:rPr lang="en-US" altLang="en-US" sz="1000" dirty="0">
                <a:latin typeface="Arial" panose="020B0604020202020204" pitchFamily="34" charset="0"/>
              </a:rPr>
              <a:t> </a:t>
            </a:r>
            <a:endParaRPr lang="en-US" sz="1000" dirty="0"/>
          </a:p>
        </p:txBody>
      </p:sp>
      <p:sp>
        <p:nvSpPr>
          <p:cNvPr id="9" name="Rectangle 8">
            <a:extLst>
              <a:ext uri="{FF2B5EF4-FFF2-40B4-BE49-F238E27FC236}">
                <a16:creationId xmlns:a16="http://schemas.microsoft.com/office/drawing/2014/main" id="{17082F17-06F4-2261-63B1-4489DE1782FD}"/>
              </a:ext>
            </a:extLst>
          </p:cNvPr>
          <p:cNvSpPr/>
          <p:nvPr/>
        </p:nvSpPr>
        <p:spPr>
          <a:xfrm>
            <a:off x="257909" y="5607831"/>
            <a:ext cx="4799455" cy="18288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566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DA5B8-9CC9-117F-AD62-9067EB88BBDC}"/>
              </a:ext>
            </a:extLst>
          </p:cNvPr>
          <p:cNvSpPr>
            <a:spLocks noGrp="1"/>
          </p:cNvSpPr>
          <p:nvPr>
            <p:ph type="title"/>
          </p:nvPr>
        </p:nvSpPr>
        <p:spPr/>
        <p:txBody>
          <a:bodyPr anchor="b">
            <a:normAutofit/>
          </a:bodyPr>
          <a:lstStyle/>
          <a:p>
            <a:r>
              <a:rPr lang="en-US" sz="3600"/>
              <a:t>Management of chronic neuro-pain</a:t>
            </a:r>
          </a:p>
        </p:txBody>
      </p:sp>
      <p:pic>
        <p:nvPicPr>
          <p:cNvPr id="5" name="Content Placeholder 4">
            <a:extLst>
              <a:ext uri="{FF2B5EF4-FFF2-40B4-BE49-F238E27FC236}">
                <a16:creationId xmlns:a16="http://schemas.microsoft.com/office/drawing/2014/main" id="{09FCEC62-8463-5C32-2C9F-0A9562C1CA2D}"/>
              </a:ext>
            </a:extLst>
          </p:cNvPr>
          <p:cNvPicPr>
            <a:picLocks noGrp="1" noChangeAspect="1"/>
          </p:cNvPicPr>
          <p:nvPr>
            <p:ph idx="1"/>
          </p:nvPr>
        </p:nvPicPr>
        <p:blipFill>
          <a:blip r:embed="rId3"/>
          <a:stretch>
            <a:fillRect/>
          </a:stretch>
        </p:blipFill>
        <p:spPr>
          <a:xfrm>
            <a:off x="157458" y="1320114"/>
            <a:ext cx="8220423" cy="4953000"/>
          </a:xfrm>
          <a:prstGeom prst="rect">
            <a:avLst/>
          </a:prstGeom>
        </p:spPr>
      </p:pic>
      <p:sp>
        <p:nvSpPr>
          <p:cNvPr id="6" name="Content Placeholder 5">
            <a:extLst>
              <a:ext uri="{FF2B5EF4-FFF2-40B4-BE49-F238E27FC236}">
                <a16:creationId xmlns:a16="http://schemas.microsoft.com/office/drawing/2014/main" id="{883F9C13-5AB6-6D6D-8B8F-F9D1A3E23E9C}"/>
              </a:ext>
            </a:extLst>
          </p:cNvPr>
          <p:cNvSpPr>
            <a:spLocks noGrp="1"/>
          </p:cNvSpPr>
          <p:nvPr>
            <p:ph sz="half" idx="4294967295"/>
          </p:nvPr>
        </p:nvSpPr>
        <p:spPr>
          <a:xfrm>
            <a:off x="8377881" y="1940009"/>
            <a:ext cx="3616411" cy="4051601"/>
          </a:xfrm>
        </p:spPr>
        <p:txBody>
          <a:bodyPr>
            <a:normAutofit fontScale="92500" lnSpcReduction="10000"/>
          </a:bodyPr>
          <a:lstStyle/>
          <a:p>
            <a:r>
              <a:rPr lang="en-US" dirty="0"/>
              <a:t>Initiate a </a:t>
            </a:r>
            <a:r>
              <a:rPr lang="en-US" dirty="0" err="1"/>
              <a:t>gabapentinoid</a:t>
            </a:r>
            <a:r>
              <a:rPr lang="en-US" dirty="0"/>
              <a:t> with defined goals of treatment</a:t>
            </a:r>
            <a:br>
              <a:rPr lang="en-US" dirty="0"/>
            </a:br>
            <a:endParaRPr lang="en-US" dirty="0"/>
          </a:p>
          <a:p>
            <a:r>
              <a:rPr lang="en-US" dirty="0"/>
              <a:t>Initial trial: 3-4 weeks</a:t>
            </a:r>
            <a:br>
              <a:rPr lang="en-US" dirty="0"/>
            </a:br>
            <a:endParaRPr lang="en-US" dirty="0"/>
          </a:p>
          <a:p>
            <a:r>
              <a:rPr lang="en-US" dirty="0"/>
              <a:t>Max out 1</a:t>
            </a:r>
            <a:r>
              <a:rPr lang="en-US" baseline="30000" dirty="0"/>
              <a:t>st</a:t>
            </a:r>
            <a:r>
              <a:rPr lang="en-US" dirty="0"/>
              <a:t> line, then </a:t>
            </a:r>
            <a:r>
              <a:rPr lang="en-US" u="sng" dirty="0"/>
              <a:t>add</a:t>
            </a:r>
            <a:r>
              <a:rPr lang="en-US" dirty="0"/>
              <a:t> 2</a:t>
            </a:r>
            <a:r>
              <a:rPr lang="en-US" baseline="30000" dirty="0"/>
              <a:t>nd</a:t>
            </a:r>
            <a:r>
              <a:rPr lang="en-US" dirty="0"/>
              <a:t> or 3</a:t>
            </a:r>
            <a:r>
              <a:rPr lang="en-US" baseline="30000" dirty="0"/>
              <a:t>rd</a:t>
            </a:r>
            <a:r>
              <a:rPr lang="en-US" dirty="0"/>
              <a:t> drug if symptoms persist or new sources arise</a:t>
            </a:r>
          </a:p>
        </p:txBody>
      </p:sp>
      <p:sp>
        <p:nvSpPr>
          <p:cNvPr id="3" name="TextBox 2">
            <a:extLst>
              <a:ext uri="{FF2B5EF4-FFF2-40B4-BE49-F238E27FC236}">
                <a16:creationId xmlns:a16="http://schemas.microsoft.com/office/drawing/2014/main" id="{615B7D5E-72EA-8824-505A-DF82691C8EB1}"/>
              </a:ext>
            </a:extLst>
          </p:cNvPr>
          <p:cNvSpPr txBox="1"/>
          <p:nvPr/>
        </p:nvSpPr>
        <p:spPr>
          <a:xfrm>
            <a:off x="5989793" y="6337141"/>
            <a:ext cx="5706794" cy="246221"/>
          </a:xfrm>
          <a:prstGeom prst="rect">
            <a:avLst/>
          </a:prstGeom>
          <a:noFill/>
        </p:spPr>
        <p:txBody>
          <a:bodyPr wrap="square" rtlCol="0">
            <a:spAutoFit/>
          </a:bodyPr>
          <a:lstStyle/>
          <a:p>
            <a:r>
              <a:rPr lang="en-US" sz="1000" dirty="0"/>
              <a:t>Figure by Hauer J. retrieved from: </a:t>
            </a:r>
            <a:r>
              <a:rPr lang="en-US" altLang="en-US" sz="1000" dirty="0">
                <a:latin typeface="Arial" panose="020B0604020202020204" pitchFamily="34" charset="0"/>
              </a:rPr>
              <a:t>doi:10.3928/19382359-20200816-01 on March 22,2026.</a:t>
            </a:r>
            <a:r>
              <a:rPr lang="en-US" altLang="en-US" sz="1000" baseline="30000" dirty="0">
                <a:latin typeface="Arial" panose="020B0604020202020204" pitchFamily="34" charset="0"/>
              </a:rPr>
              <a:t>34</a:t>
            </a:r>
            <a:r>
              <a:rPr lang="en-US" altLang="en-US" sz="1000" dirty="0">
                <a:latin typeface="Arial" panose="020B0604020202020204" pitchFamily="34" charset="0"/>
              </a:rPr>
              <a:t> </a:t>
            </a:r>
            <a:endParaRPr lang="en-US" sz="1000" dirty="0"/>
          </a:p>
        </p:txBody>
      </p:sp>
    </p:spTree>
    <p:extLst>
      <p:ext uri="{BB962C8B-B14F-4D97-AF65-F5344CB8AC3E}">
        <p14:creationId xmlns:p14="http://schemas.microsoft.com/office/powerpoint/2010/main" val="14979104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13A18-3531-6A8A-8F59-DE4763A6F5EC}"/>
              </a:ext>
            </a:extLst>
          </p:cNvPr>
          <p:cNvSpPr>
            <a:spLocks noGrp="1"/>
          </p:cNvSpPr>
          <p:nvPr>
            <p:ph type="title"/>
          </p:nvPr>
        </p:nvSpPr>
        <p:spPr/>
        <p:txBody>
          <a:bodyPr anchor="b">
            <a:normAutofit/>
          </a:bodyPr>
          <a:lstStyle/>
          <a:p>
            <a:r>
              <a:rPr lang="en-US" sz="3600"/>
              <a:t>Breakthrough symptoms can still occur</a:t>
            </a:r>
          </a:p>
        </p:txBody>
      </p:sp>
      <p:sp>
        <p:nvSpPr>
          <p:cNvPr id="3" name="Content Placeholder 2">
            <a:extLst>
              <a:ext uri="{FF2B5EF4-FFF2-40B4-BE49-F238E27FC236}">
                <a16:creationId xmlns:a16="http://schemas.microsoft.com/office/drawing/2014/main" id="{3351D419-06E9-E1A1-7484-FCA9B58EBEE8}"/>
              </a:ext>
            </a:extLst>
          </p:cNvPr>
          <p:cNvSpPr>
            <a:spLocks noGrp="1"/>
          </p:cNvSpPr>
          <p:nvPr>
            <p:ph idx="1"/>
          </p:nvPr>
        </p:nvSpPr>
        <p:spPr/>
        <p:txBody>
          <a:bodyPr/>
          <a:lstStyle/>
          <a:p>
            <a:r>
              <a:rPr lang="en-US"/>
              <a:t>Assess for new pain source</a:t>
            </a:r>
          </a:p>
          <a:p>
            <a:r>
              <a:rPr lang="en-US"/>
              <a:t>Consider GI tract distention</a:t>
            </a:r>
          </a:p>
          <a:p>
            <a:r>
              <a:rPr lang="en-US"/>
              <a:t>Review co-morbid problems (GERD, spasticity, dystonia, sleep)</a:t>
            </a:r>
          </a:p>
          <a:p>
            <a:r>
              <a:rPr lang="en-US"/>
              <a:t>If persistent, add 2</a:t>
            </a:r>
            <a:r>
              <a:rPr lang="en-US" baseline="30000"/>
              <a:t>nd</a:t>
            </a:r>
            <a:r>
              <a:rPr lang="en-US"/>
              <a:t> or 3</a:t>
            </a:r>
            <a:r>
              <a:rPr lang="en-US" baseline="30000"/>
              <a:t>rd</a:t>
            </a:r>
            <a:r>
              <a:rPr lang="en-US"/>
              <a:t> line</a:t>
            </a:r>
          </a:p>
          <a:p>
            <a:endParaRPr lang="en-US"/>
          </a:p>
        </p:txBody>
      </p:sp>
    </p:spTree>
    <p:extLst>
      <p:ext uri="{BB962C8B-B14F-4D97-AF65-F5344CB8AC3E}">
        <p14:creationId xmlns:p14="http://schemas.microsoft.com/office/powerpoint/2010/main" val="35546170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8CB06-644C-9F94-94A4-78E78487CF76}"/>
              </a:ext>
            </a:extLst>
          </p:cNvPr>
          <p:cNvSpPr>
            <a:spLocks noGrp="1"/>
          </p:cNvSpPr>
          <p:nvPr>
            <p:ph type="title"/>
          </p:nvPr>
        </p:nvSpPr>
        <p:spPr/>
        <p:txBody>
          <a:bodyPr anchor="b">
            <a:normAutofit/>
          </a:bodyPr>
          <a:lstStyle/>
          <a:p>
            <a:r>
              <a:rPr lang="en-US"/>
              <a:t>Non-pharm strategies to promote comfort in children with SNI</a:t>
            </a:r>
          </a:p>
        </p:txBody>
      </p:sp>
      <p:sp>
        <p:nvSpPr>
          <p:cNvPr id="3" name="Content Placeholder 2">
            <a:extLst>
              <a:ext uri="{FF2B5EF4-FFF2-40B4-BE49-F238E27FC236}">
                <a16:creationId xmlns:a16="http://schemas.microsoft.com/office/drawing/2014/main" id="{F83291AA-7D5D-248F-9B8D-8C77E80577EB}"/>
              </a:ext>
            </a:extLst>
          </p:cNvPr>
          <p:cNvSpPr>
            <a:spLocks noGrp="1"/>
          </p:cNvSpPr>
          <p:nvPr>
            <p:ph idx="1"/>
          </p:nvPr>
        </p:nvSpPr>
        <p:spPr>
          <a:xfrm>
            <a:off x="609599" y="1754658"/>
            <a:ext cx="10873839" cy="4493741"/>
          </a:xfrm>
        </p:spPr>
        <p:txBody>
          <a:bodyPr>
            <a:normAutofit/>
          </a:bodyPr>
          <a:lstStyle/>
          <a:p>
            <a:r>
              <a:rPr lang="en-US" sz="1800" u="sng" dirty="0">
                <a:latin typeface="Aptos" panose="020B0004020202020204" pitchFamily="34" charset="0"/>
              </a:rPr>
              <a:t>Comfort strategies</a:t>
            </a:r>
            <a:r>
              <a:rPr lang="en-US" sz="1800" dirty="0">
                <a:latin typeface="Aptos" panose="020B0004020202020204" pitchFamily="34" charset="0"/>
              </a:rPr>
              <a:t>- cuddling, rocking, massage, warm baths, music, adjusting feed rate, venting G-tube</a:t>
            </a:r>
            <a:br>
              <a:rPr lang="en-US" sz="1800" dirty="0">
                <a:latin typeface="Aptos" panose="020B0004020202020204" pitchFamily="34" charset="0"/>
              </a:rPr>
            </a:br>
            <a:endParaRPr lang="en-US" sz="1800" dirty="0">
              <a:latin typeface="Aptos" panose="020B0004020202020204" pitchFamily="34" charset="0"/>
            </a:endParaRPr>
          </a:p>
          <a:p>
            <a:r>
              <a:rPr lang="en-US" sz="1800" u="sng" dirty="0">
                <a:latin typeface="Aptos" panose="020B0004020202020204" pitchFamily="34" charset="0"/>
              </a:rPr>
              <a:t>Positional</a:t>
            </a:r>
            <a:r>
              <a:rPr lang="en-US" sz="1800" dirty="0">
                <a:latin typeface="Aptos" panose="020B0004020202020204" pitchFamily="34" charset="0"/>
              </a:rPr>
              <a:t>- repositioning, supportive seating systems/bedding</a:t>
            </a:r>
            <a:br>
              <a:rPr lang="en-US" sz="1800" dirty="0">
                <a:latin typeface="Aptos" panose="020B0004020202020204" pitchFamily="34" charset="0"/>
              </a:rPr>
            </a:br>
            <a:endParaRPr lang="en-US" sz="1800" dirty="0">
              <a:latin typeface="Aptos" panose="020B0004020202020204" pitchFamily="34" charset="0"/>
            </a:endParaRPr>
          </a:p>
          <a:p>
            <a:r>
              <a:rPr lang="en-US" sz="1800" u="sng" dirty="0">
                <a:latin typeface="Aptos" panose="020B0004020202020204" pitchFamily="34" charset="0"/>
              </a:rPr>
              <a:t>Sensory</a:t>
            </a:r>
            <a:r>
              <a:rPr lang="en-US" sz="1800" dirty="0">
                <a:latin typeface="Aptos" panose="020B0004020202020204" pitchFamily="34" charset="0"/>
              </a:rPr>
              <a:t>- weighted blankets, vibratory mats or pillows</a:t>
            </a:r>
            <a:br>
              <a:rPr lang="en-US" sz="1800" dirty="0">
                <a:latin typeface="Aptos" panose="020B0004020202020204" pitchFamily="34" charset="0"/>
              </a:rPr>
            </a:br>
            <a:endParaRPr lang="en-US" sz="1800" dirty="0">
              <a:latin typeface="Aptos" panose="020B0004020202020204" pitchFamily="34" charset="0"/>
            </a:endParaRPr>
          </a:p>
          <a:p>
            <a:r>
              <a:rPr lang="en-US" sz="1800" u="sng" dirty="0">
                <a:latin typeface="Aptos" panose="020B0004020202020204" pitchFamily="34" charset="0"/>
              </a:rPr>
              <a:t>Integrative</a:t>
            </a:r>
            <a:r>
              <a:rPr lang="en-US" sz="1800" dirty="0">
                <a:latin typeface="Aptos" panose="020B0004020202020204" pitchFamily="34" charset="0"/>
              </a:rPr>
              <a:t>- essential oils, aromatherapy, Reiki, acupressure</a:t>
            </a:r>
            <a:endParaRPr lang="en-US" sz="1800" u="sng" dirty="0">
              <a:latin typeface="Aptos" panose="020B0004020202020204" pitchFamily="34" charset="0"/>
            </a:endParaRPr>
          </a:p>
        </p:txBody>
      </p:sp>
    </p:spTree>
    <p:extLst>
      <p:ext uri="{BB962C8B-B14F-4D97-AF65-F5344CB8AC3E}">
        <p14:creationId xmlns:p14="http://schemas.microsoft.com/office/powerpoint/2010/main" val="2530101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134E2F-72BF-F7C6-7206-C754B86D3B7F}"/>
              </a:ext>
            </a:extLst>
          </p:cNvPr>
          <p:cNvSpPr>
            <a:spLocks noGrp="1"/>
          </p:cNvSpPr>
          <p:nvPr>
            <p:ph type="title"/>
          </p:nvPr>
        </p:nvSpPr>
        <p:spPr>
          <a:xfrm>
            <a:off x="1171074" y="1396686"/>
            <a:ext cx="3240506" cy="4064628"/>
          </a:xfrm>
        </p:spPr>
        <p:txBody>
          <a:bodyPr vert="horz" lIns="91440" tIns="45720" rIns="91440" bIns="45720" rtlCol="0" anchor="ctr">
            <a:normAutofit/>
          </a:bodyPr>
          <a:lstStyle/>
          <a:p>
            <a:r>
              <a:rPr lang="en-US" kern="1200">
                <a:solidFill>
                  <a:srgbClr val="FFFFFF"/>
                </a:solidFill>
                <a:latin typeface="+mj-lt"/>
                <a:ea typeface="+mj-ea"/>
                <a:cs typeface="+mj-cs"/>
              </a:rPr>
              <a:t>What does outpatient PPC look like?</a:t>
            </a:r>
          </a:p>
        </p:txBody>
      </p:sp>
      <p:sp>
        <p:nvSpPr>
          <p:cNvPr id="19" name="Arc 1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9C46A69-99FE-143D-FFF0-369C67B9ADD8}"/>
              </a:ext>
            </a:extLst>
          </p:cNvPr>
          <p:cNvSpPr>
            <a:spLocks noGrp="1"/>
          </p:cNvSpPr>
          <p:nvPr>
            <p:ph sz="half" idx="1"/>
          </p:nvPr>
        </p:nvSpPr>
        <p:spPr>
          <a:xfrm>
            <a:off x="5370153" y="1526033"/>
            <a:ext cx="5536397" cy="3935281"/>
          </a:xfrm>
        </p:spPr>
        <p:txBody>
          <a:bodyPr vert="horz" lIns="91440" tIns="45720" rIns="91440" bIns="45720" rtlCol="0">
            <a:normAutofit/>
          </a:bodyPr>
          <a:lstStyle/>
          <a:p>
            <a:r>
              <a:rPr lang="en-US"/>
              <a:t>Models of outpatient palliative care:</a:t>
            </a:r>
          </a:p>
          <a:p>
            <a:pPr lvl="1"/>
            <a:r>
              <a:rPr lang="en-US"/>
              <a:t>Floating</a:t>
            </a:r>
          </a:p>
          <a:p>
            <a:pPr lvl="1"/>
            <a:r>
              <a:rPr lang="en-US"/>
              <a:t>Embedded</a:t>
            </a:r>
          </a:p>
          <a:p>
            <a:pPr lvl="1"/>
            <a:r>
              <a:rPr lang="en-US"/>
              <a:t>Freestanding</a:t>
            </a:r>
          </a:p>
          <a:p>
            <a:pPr lvl="1"/>
            <a:r>
              <a:rPr lang="en-US"/>
              <a:t>Telehealth</a:t>
            </a:r>
          </a:p>
        </p:txBody>
      </p:sp>
    </p:spTree>
    <p:extLst>
      <p:ext uri="{BB962C8B-B14F-4D97-AF65-F5344CB8AC3E}">
        <p14:creationId xmlns:p14="http://schemas.microsoft.com/office/powerpoint/2010/main" val="30999448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4C1D-00CC-BD8F-B66A-231B5334DE8B}"/>
              </a:ext>
            </a:extLst>
          </p:cNvPr>
          <p:cNvSpPr>
            <a:spLocks noGrp="1"/>
          </p:cNvSpPr>
          <p:nvPr>
            <p:ph type="title"/>
          </p:nvPr>
        </p:nvSpPr>
        <p:spPr/>
        <p:txBody>
          <a:bodyPr anchor="b">
            <a:normAutofit fontScale="90000"/>
          </a:bodyPr>
          <a:lstStyle/>
          <a:p>
            <a:r>
              <a:rPr lang="en-US" sz="4000"/>
              <a:t>Pharmacologic management in children with SNI</a:t>
            </a:r>
          </a:p>
        </p:txBody>
      </p:sp>
      <p:sp>
        <p:nvSpPr>
          <p:cNvPr id="3" name="Content Placeholder 2">
            <a:extLst>
              <a:ext uri="{FF2B5EF4-FFF2-40B4-BE49-F238E27FC236}">
                <a16:creationId xmlns:a16="http://schemas.microsoft.com/office/drawing/2014/main" id="{8B2D5E5A-D162-0609-59D0-DCC615D91065}"/>
              </a:ext>
            </a:extLst>
          </p:cNvPr>
          <p:cNvSpPr>
            <a:spLocks noGrp="1"/>
          </p:cNvSpPr>
          <p:nvPr>
            <p:ph idx="1"/>
          </p:nvPr>
        </p:nvSpPr>
        <p:spPr/>
        <p:txBody>
          <a:bodyPr>
            <a:normAutofit/>
          </a:bodyPr>
          <a:lstStyle/>
          <a:p>
            <a:r>
              <a:rPr lang="en-US" i="1"/>
              <a:t>Autonomic dysfunction</a:t>
            </a:r>
            <a:r>
              <a:rPr lang="en-US"/>
              <a:t>- clonidine, gabapentin, propranolol</a:t>
            </a:r>
          </a:p>
          <a:p>
            <a:r>
              <a:rPr lang="en-US" i="1"/>
              <a:t>Central neuropathic pain/visceral hyperalgesia</a:t>
            </a:r>
          </a:p>
          <a:p>
            <a:r>
              <a:rPr lang="en-US" i="1"/>
              <a:t>Spasticity</a:t>
            </a:r>
            <a:r>
              <a:rPr lang="en-US"/>
              <a:t>- baclofen, tizanidine, clonidine, diazepam</a:t>
            </a:r>
          </a:p>
          <a:p>
            <a:r>
              <a:rPr lang="en-US" i="1"/>
              <a:t>Dystonia-</a:t>
            </a:r>
            <a:r>
              <a:rPr lang="en-US"/>
              <a:t> </a:t>
            </a:r>
            <a:r>
              <a:rPr lang="en-US" err="1"/>
              <a:t>trihexylphenidyl</a:t>
            </a:r>
            <a:r>
              <a:rPr lang="en-US"/>
              <a:t>, clonidine</a:t>
            </a:r>
          </a:p>
          <a:p>
            <a:r>
              <a:rPr lang="en-US" i="1"/>
              <a:t>Myoclonus-</a:t>
            </a:r>
            <a:r>
              <a:rPr lang="en-US"/>
              <a:t> clonazepam</a:t>
            </a:r>
          </a:p>
          <a:p>
            <a:r>
              <a:rPr lang="en-US" i="1"/>
              <a:t>Insomnia-</a:t>
            </a:r>
            <a:r>
              <a:rPr lang="en-US"/>
              <a:t> melatonin</a:t>
            </a:r>
          </a:p>
        </p:txBody>
      </p:sp>
    </p:spTree>
    <p:extLst>
      <p:ext uri="{BB962C8B-B14F-4D97-AF65-F5344CB8AC3E}">
        <p14:creationId xmlns:p14="http://schemas.microsoft.com/office/powerpoint/2010/main" val="28863619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1B7077-6BC2-EC8C-49DF-CF07392AEE8C}"/>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Death and Dying in PPC</a:t>
            </a:r>
          </a:p>
        </p:txBody>
      </p:sp>
      <p:sp>
        <p:nvSpPr>
          <p:cNvPr id="11"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66032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55430668-B879-499B-36C8-5392F2ED46E3}"/>
              </a:ext>
            </a:extLst>
          </p:cNvPr>
          <p:cNvGraphicFramePr/>
          <p:nvPr>
            <p:extLst>
              <p:ext uri="{D42A27DB-BD31-4B8C-83A1-F6EECF244321}">
                <p14:modId xmlns:p14="http://schemas.microsoft.com/office/powerpoint/2010/main" val="3825618214"/>
              </p:ext>
            </p:extLst>
          </p:nvPr>
        </p:nvGraphicFramePr>
        <p:xfrm>
          <a:off x="1600200" y="381000"/>
          <a:ext cx="8763000" cy="624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p:cNvSpPr txBox="1">
            <a:spLocks/>
          </p:cNvSpPr>
          <p:nvPr/>
        </p:nvSpPr>
        <p:spPr>
          <a:xfrm>
            <a:off x="2950820" y="228600"/>
            <a:ext cx="8303029" cy="646331"/>
          </a:xfrm>
          <a:prstGeom prst="rect">
            <a:avLst/>
          </a:prstGeom>
        </p:spPr>
        <p:txBody>
          <a:bodyPr/>
          <a:lstStyle>
            <a:lvl1pPr algn="l" rtl="0" eaLnBrk="0" fontAlgn="base" hangingPunct="0">
              <a:spcBef>
                <a:spcPct val="0"/>
              </a:spcBef>
              <a:spcAft>
                <a:spcPct val="0"/>
              </a:spcAft>
              <a:defRPr sz="3600" kern="1200">
                <a:solidFill>
                  <a:srgbClr val="009D57"/>
                </a:solidFill>
                <a:latin typeface="Arial Rounded MT Bold" pitchFamily="34" charset="0"/>
                <a:ea typeface="+mj-ea"/>
                <a:cs typeface="+mj-cs"/>
              </a:defRPr>
            </a:lvl1pPr>
            <a:lvl2pPr algn="l" rtl="0" eaLnBrk="0" fontAlgn="base" hangingPunct="0">
              <a:spcBef>
                <a:spcPct val="0"/>
              </a:spcBef>
              <a:spcAft>
                <a:spcPct val="0"/>
              </a:spcAft>
              <a:defRPr sz="3600">
                <a:solidFill>
                  <a:srgbClr val="009D57"/>
                </a:solidFill>
                <a:latin typeface="Archer Semibold" pitchFamily="50" charset="0"/>
              </a:defRPr>
            </a:lvl2pPr>
            <a:lvl3pPr algn="l" rtl="0" eaLnBrk="0" fontAlgn="base" hangingPunct="0">
              <a:spcBef>
                <a:spcPct val="0"/>
              </a:spcBef>
              <a:spcAft>
                <a:spcPct val="0"/>
              </a:spcAft>
              <a:defRPr sz="3600">
                <a:solidFill>
                  <a:srgbClr val="009D57"/>
                </a:solidFill>
                <a:latin typeface="Archer Semibold" pitchFamily="50" charset="0"/>
              </a:defRPr>
            </a:lvl3pPr>
            <a:lvl4pPr algn="l" rtl="0" eaLnBrk="0" fontAlgn="base" hangingPunct="0">
              <a:spcBef>
                <a:spcPct val="0"/>
              </a:spcBef>
              <a:spcAft>
                <a:spcPct val="0"/>
              </a:spcAft>
              <a:defRPr sz="3600">
                <a:solidFill>
                  <a:srgbClr val="009D57"/>
                </a:solidFill>
                <a:latin typeface="Archer Semibold" pitchFamily="50" charset="0"/>
              </a:defRPr>
            </a:lvl4pPr>
            <a:lvl5pPr algn="l" rtl="0" eaLnBrk="0" fontAlgn="base" hangingPunct="0">
              <a:spcBef>
                <a:spcPct val="0"/>
              </a:spcBef>
              <a:spcAft>
                <a:spcPct val="0"/>
              </a:spcAft>
              <a:defRPr sz="3600">
                <a:solidFill>
                  <a:srgbClr val="009D57"/>
                </a:solidFill>
                <a:latin typeface="Archer Semibold" pitchFamily="50" charset="0"/>
              </a:defRPr>
            </a:lvl5pPr>
            <a:lvl6pPr marL="457200" algn="l" rtl="0" fontAlgn="base">
              <a:spcBef>
                <a:spcPct val="0"/>
              </a:spcBef>
              <a:spcAft>
                <a:spcPct val="0"/>
              </a:spcAft>
              <a:defRPr sz="3600">
                <a:solidFill>
                  <a:srgbClr val="009D57"/>
                </a:solidFill>
                <a:latin typeface="Archer Semibold" pitchFamily="50" charset="0"/>
              </a:defRPr>
            </a:lvl6pPr>
            <a:lvl7pPr marL="914400" algn="l" rtl="0" fontAlgn="base">
              <a:spcBef>
                <a:spcPct val="0"/>
              </a:spcBef>
              <a:spcAft>
                <a:spcPct val="0"/>
              </a:spcAft>
              <a:defRPr sz="3600">
                <a:solidFill>
                  <a:srgbClr val="009D57"/>
                </a:solidFill>
                <a:latin typeface="Archer Semibold" pitchFamily="50" charset="0"/>
              </a:defRPr>
            </a:lvl7pPr>
            <a:lvl8pPr marL="1371600" algn="l" rtl="0" fontAlgn="base">
              <a:spcBef>
                <a:spcPct val="0"/>
              </a:spcBef>
              <a:spcAft>
                <a:spcPct val="0"/>
              </a:spcAft>
              <a:defRPr sz="3600">
                <a:solidFill>
                  <a:srgbClr val="009D57"/>
                </a:solidFill>
                <a:latin typeface="Archer Semibold" pitchFamily="50" charset="0"/>
              </a:defRPr>
            </a:lvl8pPr>
            <a:lvl9pPr marL="1828800" algn="l" rtl="0" fontAlgn="base">
              <a:spcBef>
                <a:spcPct val="0"/>
              </a:spcBef>
              <a:spcAft>
                <a:spcPct val="0"/>
              </a:spcAft>
              <a:defRPr sz="3600">
                <a:solidFill>
                  <a:srgbClr val="009D57"/>
                </a:solidFill>
                <a:latin typeface="Archer Semibold" pitchFamily="50" charset="0"/>
              </a:defRPr>
            </a:lvl9pPr>
          </a:lstStyle>
          <a:p>
            <a:r>
              <a:rPr lang="en-US" dirty="0"/>
              <a:t>Children who receive early PPC</a:t>
            </a:r>
            <a:r>
              <a:rPr lang="en-US" baseline="30000" dirty="0"/>
              <a:t>35-39</a:t>
            </a:r>
            <a:endParaRPr lang="en-US" dirty="0"/>
          </a:p>
        </p:txBody>
      </p:sp>
      <p:sp>
        <p:nvSpPr>
          <p:cNvPr id="2" name="TextBox 1">
            <a:extLst>
              <a:ext uri="{FF2B5EF4-FFF2-40B4-BE49-F238E27FC236}">
                <a16:creationId xmlns:a16="http://schemas.microsoft.com/office/drawing/2014/main" id="{EFC1744F-E200-110B-C0A7-BD7734512828}"/>
              </a:ext>
            </a:extLst>
          </p:cNvPr>
          <p:cNvSpPr txBox="1"/>
          <p:nvPr/>
        </p:nvSpPr>
        <p:spPr>
          <a:xfrm>
            <a:off x="10929945" y="6506289"/>
            <a:ext cx="2105203" cy="246221"/>
          </a:xfrm>
          <a:prstGeom prst="rect">
            <a:avLst/>
          </a:prstGeom>
          <a:noFill/>
        </p:spPr>
        <p:txBody>
          <a:bodyPr wrap="square" rtlCol="0">
            <a:spAutoFit/>
          </a:bodyPr>
          <a:lstStyle/>
          <a:p>
            <a:r>
              <a:rPr lang="en-US" sz="1000" dirty="0"/>
              <a:t>Figure by author </a:t>
            </a:r>
          </a:p>
        </p:txBody>
      </p:sp>
    </p:spTree>
    <p:extLst>
      <p:ext uri="{BB962C8B-B14F-4D97-AF65-F5344CB8AC3E}">
        <p14:creationId xmlns:p14="http://schemas.microsoft.com/office/powerpoint/2010/main" val="28732951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FB55E-E39E-A607-B783-075A65899C91}"/>
              </a:ext>
            </a:extLst>
          </p:cNvPr>
          <p:cNvSpPr>
            <a:spLocks noGrp="1"/>
          </p:cNvSpPr>
          <p:nvPr>
            <p:ph type="title"/>
          </p:nvPr>
        </p:nvSpPr>
        <p:spPr/>
        <p:txBody>
          <a:bodyPr anchor="b">
            <a:noAutofit/>
          </a:bodyPr>
          <a:lstStyle/>
          <a:p>
            <a:r>
              <a:rPr lang="en-US" sz="3200"/>
              <a:t>Supporting families of children with life-limiting illness</a:t>
            </a:r>
          </a:p>
        </p:txBody>
      </p:sp>
      <p:sp>
        <p:nvSpPr>
          <p:cNvPr id="4" name="Content Placeholder 3">
            <a:extLst>
              <a:ext uri="{FF2B5EF4-FFF2-40B4-BE49-F238E27FC236}">
                <a16:creationId xmlns:a16="http://schemas.microsoft.com/office/drawing/2014/main" id="{3527F9E5-8CD9-BDD5-F9C4-0701C8438815}"/>
              </a:ext>
            </a:extLst>
          </p:cNvPr>
          <p:cNvSpPr>
            <a:spLocks noGrp="1"/>
          </p:cNvSpPr>
          <p:nvPr>
            <p:ph idx="1"/>
          </p:nvPr>
        </p:nvSpPr>
        <p:spPr/>
        <p:txBody>
          <a:bodyPr>
            <a:normAutofit/>
          </a:bodyPr>
          <a:lstStyle/>
          <a:p>
            <a:r>
              <a:rPr lang="en-US" sz="2200"/>
              <a:t>May be mostly parents, mostly patient (AYAs), or a combination of both</a:t>
            </a:r>
          </a:p>
          <a:p>
            <a:r>
              <a:rPr lang="en-US" sz="2200"/>
              <a:t>Important aspects:</a:t>
            </a:r>
          </a:p>
          <a:p>
            <a:pPr lvl="1"/>
            <a:r>
              <a:rPr lang="en-US" sz="2200"/>
              <a:t>Prognostic awareness: “days to weeks,” “weeks to months”</a:t>
            </a:r>
          </a:p>
          <a:p>
            <a:pPr lvl="1"/>
            <a:r>
              <a:rPr lang="en-US" sz="2200"/>
              <a:t>Decision-making</a:t>
            </a:r>
          </a:p>
          <a:p>
            <a:pPr lvl="2"/>
            <a:r>
              <a:rPr lang="en-US" sz="2200"/>
              <a:t>Role of interventions (medications, nutrition, hydration, surgeries, </a:t>
            </a:r>
            <a:r>
              <a:rPr lang="en-US" sz="2200" err="1"/>
              <a:t>etc</a:t>
            </a:r>
            <a:r>
              <a:rPr lang="en-US" sz="2200"/>
              <a:t>)</a:t>
            </a:r>
          </a:p>
          <a:p>
            <a:pPr lvl="2"/>
            <a:r>
              <a:rPr lang="en-US" sz="2200"/>
              <a:t>Location of care/death and ACP</a:t>
            </a:r>
          </a:p>
          <a:p>
            <a:pPr lvl="1"/>
            <a:r>
              <a:rPr lang="en-US" sz="2200"/>
              <a:t>Anticipatory grief and bereavement</a:t>
            </a:r>
          </a:p>
          <a:p>
            <a:pPr lvl="1"/>
            <a:r>
              <a:rPr lang="en-US" sz="2200"/>
              <a:t>Memory-making and legacy work</a:t>
            </a:r>
          </a:p>
          <a:p>
            <a:pPr lvl="1"/>
            <a:r>
              <a:rPr lang="en-US" sz="2200"/>
              <a:t>Sibling support</a:t>
            </a:r>
          </a:p>
          <a:p>
            <a:pPr lvl="1"/>
            <a:r>
              <a:rPr lang="en-US" sz="2200"/>
              <a:t>Symptom management</a:t>
            </a:r>
          </a:p>
          <a:p>
            <a:pPr lvl="1"/>
            <a:endParaRPr lang="en-US" sz="2200"/>
          </a:p>
          <a:p>
            <a:endParaRPr lang="en-US" sz="2200"/>
          </a:p>
          <a:p>
            <a:endParaRPr lang="en-US" sz="2200"/>
          </a:p>
        </p:txBody>
      </p:sp>
    </p:spTree>
    <p:extLst>
      <p:ext uri="{BB962C8B-B14F-4D97-AF65-F5344CB8AC3E}">
        <p14:creationId xmlns:p14="http://schemas.microsoft.com/office/powerpoint/2010/main" val="3041750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4C886A-53F4-DF3C-FF62-04033717B48D}"/>
              </a:ext>
            </a:extLst>
          </p:cNvPr>
          <p:cNvSpPr>
            <a:spLocks noGrp="1"/>
          </p:cNvSpPr>
          <p:nvPr>
            <p:ph type="title"/>
          </p:nvPr>
        </p:nvSpPr>
        <p:spPr/>
        <p:txBody>
          <a:bodyPr anchor="b"/>
          <a:lstStyle/>
          <a:p>
            <a:r>
              <a:rPr lang="en-US"/>
              <a:t>Discussing prognosis with parents</a:t>
            </a:r>
          </a:p>
        </p:txBody>
      </p:sp>
      <p:sp>
        <p:nvSpPr>
          <p:cNvPr id="5" name="Content Placeholder 4">
            <a:extLst>
              <a:ext uri="{FF2B5EF4-FFF2-40B4-BE49-F238E27FC236}">
                <a16:creationId xmlns:a16="http://schemas.microsoft.com/office/drawing/2014/main" id="{3C2E81BC-DA5F-208E-76EC-482D60D6C21D}"/>
              </a:ext>
            </a:extLst>
          </p:cNvPr>
          <p:cNvSpPr>
            <a:spLocks noGrp="1"/>
          </p:cNvSpPr>
          <p:nvPr>
            <p:ph idx="1"/>
          </p:nvPr>
        </p:nvSpPr>
        <p:spPr>
          <a:xfrm>
            <a:off x="609600" y="1371600"/>
            <a:ext cx="10972800" cy="1087395"/>
          </a:xfrm>
        </p:spPr>
        <p:txBody>
          <a:bodyPr/>
          <a:lstStyle/>
          <a:p>
            <a:r>
              <a:rPr lang="en-US" dirty="0">
                <a:solidFill>
                  <a:schemeClr val="tx1"/>
                </a:solidFill>
                <a:latin typeface="Aptos" panose="020B0004020202020204" pitchFamily="34" charset="0"/>
              </a:rPr>
              <a:t>ADAPT model for prognostic awareness (</a:t>
            </a:r>
            <a:r>
              <a:rPr lang="en-US" dirty="0" err="1">
                <a:solidFill>
                  <a:schemeClr val="tx1"/>
                </a:solidFill>
                <a:latin typeface="Aptos" panose="020B0004020202020204" pitchFamily="34" charset="0"/>
              </a:rPr>
              <a:t>VitalTalk</a:t>
            </a:r>
            <a:r>
              <a:rPr lang="en-US" dirty="0">
                <a:solidFill>
                  <a:schemeClr val="tx1"/>
                </a:solidFill>
                <a:latin typeface="Aptos" panose="020B0004020202020204" pitchFamily="34" charset="0"/>
              </a:rPr>
              <a:t>)</a:t>
            </a:r>
          </a:p>
          <a:p>
            <a:r>
              <a:rPr lang="en-US" dirty="0">
                <a:solidFill>
                  <a:schemeClr val="tx1"/>
                </a:solidFill>
                <a:latin typeface="Aptos" panose="020B0004020202020204" pitchFamily="34" charset="0"/>
              </a:rPr>
              <a:t>Often underestimate the amount of information parents wish to hear</a:t>
            </a:r>
          </a:p>
        </p:txBody>
      </p:sp>
      <p:pic>
        <p:nvPicPr>
          <p:cNvPr id="6" name="Picture 5">
            <a:extLst>
              <a:ext uri="{FF2B5EF4-FFF2-40B4-BE49-F238E27FC236}">
                <a16:creationId xmlns:a16="http://schemas.microsoft.com/office/drawing/2014/main" id="{A5D1F361-9159-3884-5C44-7FD6CD10D4F0}"/>
              </a:ext>
            </a:extLst>
          </p:cNvPr>
          <p:cNvPicPr>
            <a:picLocks noChangeAspect="1"/>
          </p:cNvPicPr>
          <p:nvPr/>
        </p:nvPicPr>
        <p:blipFill>
          <a:blip r:embed="rId3"/>
          <a:stretch>
            <a:fillRect/>
          </a:stretch>
        </p:blipFill>
        <p:spPr>
          <a:xfrm>
            <a:off x="592576" y="3016594"/>
            <a:ext cx="5503424" cy="2764824"/>
          </a:xfrm>
          <a:prstGeom prst="rect">
            <a:avLst/>
          </a:prstGeom>
        </p:spPr>
      </p:pic>
      <p:pic>
        <p:nvPicPr>
          <p:cNvPr id="8" name="Picture 7">
            <a:extLst>
              <a:ext uri="{FF2B5EF4-FFF2-40B4-BE49-F238E27FC236}">
                <a16:creationId xmlns:a16="http://schemas.microsoft.com/office/drawing/2014/main" id="{49A9C6A2-28F8-7870-522C-87FD3969288F}"/>
              </a:ext>
            </a:extLst>
          </p:cNvPr>
          <p:cNvPicPr>
            <a:picLocks noChangeAspect="1"/>
          </p:cNvPicPr>
          <p:nvPr/>
        </p:nvPicPr>
        <p:blipFill>
          <a:blip r:embed="rId4"/>
          <a:stretch>
            <a:fillRect/>
          </a:stretch>
        </p:blipFill>
        <p:spPr>
          <a:xfrm>
            <a:off x="6372200" y="3016594"/>
            <a:ext cx="5029601" cy="2872590"/>
          </a:xfrm>
          <a:prstGeom prst="rect">
            <a:avLst/>
          </a:prstGeom>
        </p:spPr>
      </p:pic>
      <p:sp>
        <p:nvSpPr>
          <p:cNvPr id="9" name="Rectangle 8">
            <a:extLst>
              <a:ext uri="{FF2B5EF4-FFF2-40B4-BE49-F238E27FC236}">
                <a16:creationId xmlns:a16="http://schemas.microsoft.com/office/drawing/2014/main" id="{E64979FF-F5C1-CF6B-58A2-35F76A2D2861}"/>
              </a:ext>
            </a:extLst>
          </p:cNvPr>
          <p:cNvSpPr/>
          <p:nvPr/>
        </p:nvSpPr>
        <p:spPr>
          <a:xfrm>
            <a:off x="1346886" y="3768811"/>
            <a:ext cx="1581665" cy="33363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0CD367-57D3-61AD-AEEF-CCA1C294D3BA}"/>
              </a:ext>
            </a:extLst>
          </p:cNvPr>
          <p:cNvSpPr/>
          <p:nvPr/>
        </p:nvSpPr>
        <p:spPr>
          <a:xfrm>
            <a:off x="6524368" y="3855308"/>
            <a:ext cx="2001794" cy="4819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2">
            <a:extLst>
              <a:ext uri="{FF2B5EF4-FFF2-40B4-BE49-F238E27FC236}">
                <a16:creationId xmlns:a16="http://schemas.microsoft.com/office/drawing/2014/main" id="{1C672F2E-392E-D4CB-2C95-ECAB157772C2}"/>
              </a:ext>
            </a:extLst>
          </p:cNvPr>
          <p:cNvSpPr txBox="1"/>
          <p:nvPr/>
        </p:nvSpPr>
        <p:spPr>
          <a:xfrm>
            <a:off x="646082" y="6481632"/>
            <a:ext cx="11117943" cy="276999"/>
          </a:xfrm>
          <a:prstGeom prst="rect">
            <a:avLst/>
          </a:prstGeom>
          <a:noFill/>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200" b="0" i="0" dirty="0">
                <a:effectLst/>
                <a:latin typeface="BlinkMacSystemFont"/>
              </a:rPr>
              <a:t>Figure by </a:t>
            </a:r>
            <a:r>
              <a:rPr lang="en-US" sz="1200" b="0" i="0" dirty="0" err="1">
                <a:effectLst/>
                <a:latin typeface="BlinkMacSystemFont"/>
              </a:rPr>
              <a:t>Ilowite</a:t>
            </a:r>
            <a:r>
              <a:rPr lang="en-US" sz="1200" b="0" i="0" dirty="0">
                <a:effectLst/>
                <a:latin typeface="BlinkMacSystemFont"/>
              </a:rPr>
              <a:t> MF, et al., retrieved from: </a:t>
            </a:r>
            <a:r>
              <a:rPr lang="en-US" altLang="en-US" sz="1200" dirty="0">
                <a:latin typeface="-webkit-standard"/>
              </a:rPr>
              <a:t>doi:10.1002/cncr.30849 on March 22, 2026.</a:t>
            </a:r>
            <a:r>
              <a:rPr lang="en-US" altLang="en-US" sz="1200" baseline="30000" dirty="0">
                <a:latin typeface="-webkit-standard"/>
              </a:rPr>
              <a:t>40</a:t>
            </a:r>
            <a:endParaRPr lang="en-US" altLang="en-US" sz="1200" dirty="0">
              <a:latin typeface="-webkit-standard"/>
            </a:endParaRPr>
          </a:p>
        </p:txBody>
      </p:sp>
    </p:spTree>
    <p:extLst>
      <p:ext uri="{BB962C8B-B14F-4D97-AF65-F5344CB8AC3E}">
        <p14:creationId xmlns:p14="http://schemas.microsoft.com/office/powerpoint/2010/main" val="2106169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290F7-2C96-0298-8CB9-5E298AB0B02A}"/>
              </a:ext>
            </a:extLst>
          </p:cNvPr>
          <p:cNvSpPr>
            <a:spLocks noGrp="1"/>
          </p:cNvSpPr>
          <p:nvPr>
            <p:ph type="title"/>
          </p:nvPr>
        </p:nvSpPr>
        <p:spPr/>
        <p:txBody>
          <a:bodyPr anchor="b"/>
          <a:lstStyle/>
          <a:p>
            <a:r>
              <a:rPr lang="en-US" dirty="0"/>
              <a:t>“I’m afraid of taking away hope…”</a:t>
            </a:r>
            <a:r>
              <a:rPr lang="en-US" baseline="30000" dirty="0"/>
              <a:t>42-47</a:t>
            </a:r>
            <a:endParaRPr lang="en-US" dirty="0"/>
          </a:p>
        </p:txBody>
      </p:sp>
      <p:sp>
        <p:nvSpPr>
          <p:cNvPr id="3" name="Content Placeholder 2">
            <a:extLst>
              <a:ext uri="{FF2B5EF4-FFF2-40B4-BE49-F238E27FC236}">
                <a16:creationId xmlns:a16="http://schemas.microsoft.com/office/drawing/2014/main" id="{42551ED5-AD3C-28F0-1EF1-07F3E75B28CF}"/>
              </a:ext>
            </a:extLst>
          </p:cNvPr>
          <p:cNvSpPr>
            <a:spLocks noGrp="1"/>
          </p:cNvSpPr>
          <p:nvPr>
            <p:ph idx="1"/>
          </p:nvPr>
        </p:nvSpPr>
        <p:spPr>
          <a:xfrm>
            <a:off x="609600" y="1371600"/>
            <a:ext cx="6409038" cy="4840069"/>
          </a:xfrm>
        </p:spPr>
        <p:txBody>
          <a:bodyPr/>
          <a:lstStyle/>
          <a:p>
            <a:pPr lvl="0"/>
            <a:r>
              <a:rPr lang="en-US" sz="2200" b="1">
                <a:solidFill>
                  <a:schemeClr val="tx1"/>
                </a:solidFill>
              </a:rPr>
              <a:t>Withholding prognostic info associated with: </a:t>
            </a:r>
          </a:p>
          <a:p>
            <a:pPr lvl="1"/>
            <a:r>
              <a:rPr lang="en-US" sz="2000">
                <a:solidFill>
                  <a:schemeClr val="tx1"/>
                </a:solidFill>
              </a:rPr>
              <a:t>More regret and lower levels of hope</a:t>
            </a:r>
          </a:p>
          <a:p>
            <a:pPr lvl="1"/>
            <a:r>
              <a:rPr lang="en-US" sz="2000">
                <a:solidFill>
                  <a:schemeClr val="tx1"/>
                </a:solidFill>
              </a:rPr>
              <a:t>Less peace of mind</a:t>
            </a:r>
            <a:endParaRPr lang="en-US" sz="1800" b="1">
              <a:solidFill>
                <a:schemeClr val="tx1"/>
              </a:solidFill>
            </a:endParaRPr>
          </a:p>
          <a:p>
            <a:r>
              <a:rPr lang="en-US" sz="2200">
                <a:solidFill>
                  <a:schemeClr val="tx1"/>
                </a:solidFill>
              </a:rPr>
              <a:t>Parents given more elements of prognostic disclosure were more likely to report </a:t>
            </a:r>
            <a:r>
              <a:rPr lang="en-US" sz="2200" b="1">
                <a:solidFill>
                  <a:schemeClr val="tx1"/>
                </a:solidFill>
              </a:rPr>
              <a:t>communication-related hope</a:t>
            </a:r>
            <a:r>
              <a:rPr lang="en-US" sz="2000">
                <a:solidFill>
                  <a:schemeClr val="tx1"/>
                </a:solidFill>
              </a:rPr>
              <a:t>, even when the likelihood of a cure was low</a:t>
            </a:r>
            <a:endParaRPr lang="en-US" sz="1400">
              <a:solidFill>
                <a:schemeClr val="tx1"/>
              </a:solidFill>
            </a:endParaRPr>
          </a:p>
          <a:p>
            <a:r>
              <a:rPr lang="en-US" sz="2200">
                <a:solidFill>
                  <a:schemeClr val="tx1"/>
                </a:solidFill>
              </a:rPr>
              <a:t>Disclosure of prognosis by the physician should occur early and as things change</a:t>
            </a:r>
          </a:p>
          <a:p>
            <a:pPr lvl="1"/>
            <a:r>
              <a:rPr lang="en-US" sz="2000">
                <a:solidFill>
                  <a:schemeClr val="tx1"/>
                </a:solidFill>
              </a:rPr>
              <a:t>This can support hope, even when prognosis is poor. </a:t>
            </a:r>
          </a:p>
          <a:p>
            <a:r>
              <a:rPr lang="en-US" sz="2200" b="1" i="1">
                <a:solidFill>
                  <a:schemeClr val="tx1"/>
                </a:solidFill>
              </a:rPr>
              <a:t>Provides an opportunity to diversify hopes</a:t>
            </a:r>
            <a:endParaRPr lang="en-US" sz="2200" b="1">
              <a:solidFill>
                <a:schemeClr val="tx1"/>
              </a:solidFill>
            </a:endParaRPr>
          </a:p>
        </p:txBody>
      </p:sp>
      <p:sp>
        <p:nvSpPr>
          <p:cNvPr id="4" name="Slide Number Placeholder 3">
            <a:extLst>
              <a:ext uri="{FF2B5EF4-FFF2-40B4-BE49-F238E27FC236}">
                <a16:creationId xmlns:a16="http://schemas.microsoft.com/office/drawing/2014/main" id="{55110ED5-CDEA-C770-E7D4-C016815E3791}"/>
              </a:ext>
            </a:extLst>
          </p:cNvPr>
          <p:cNvSpPr>
            <a:spLocks noGrp="1"/>
          </p:cNvSpPr>
          <p:nvPr>
            <p:ph type="sldNum" sz="quarter" idx="10"/>
          </p:nvPr>
        </p:nvSpPr>
        <p:spPr/>
        <p:txBody>
          <a:bodyPr/>
          <a:lstStyle/>
          <a:p>
            <a:pPr>
              <a:defRPr/>
            </a:pPr>
            <a:fld id="{01D945C9-0277-4107-B589-EC55ECD240BC}" type="slidenum">
              <a:rPr lang="en-US" smtClean="0"/>
              <a:pPr>
                <a:defRPr/>
              </a:pPr>
              <a:t>75</a:t>
            </a:fld>
            <a:endParaRPr lang="en-US"/>
          </a:p>
        </p:txBody>
      </p:sp>
      <p:pic>
        <p:nvPicPr>
          <p:cNvPr id="6" name="Picture 5">
            <a:extLst>
              <a:ext uri="{FF2B5EF4-FFF2-40B4-BE49-F238E27FC236}">
                <a16:creationId xmlns:a16="http://schemas.microsoft.com/office/drawing/2014/main" id="{D2F1F470-33A4-B345-7D81-C82318A9E887}"/>
              </a:ext>
            </a:extLst>
          </p:cNvPr>
          <p:cNvPicPr>
            <a:picLocks noChangeAspect="1"/>
          </p:cNvPicPr>
          <p:nvPr/>
        </p:nvPicPr>
        <p:blipFill>
          <a:blip r:embed="rId3"/>
          <a:stretch>
            <a:fillRect/>
          </a:stretch>
        </p:blipFill>
        <p:spPr>
          <a:xfrm>
            <a:off x="6872404" y="1726899"/>
            <a:ext cx="4860348" cy="2483356"/>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902C9C32-704B-0DA7-C4B4-6919066A590F}"/>
                  </a:ext>
                </a:extLst>
              </p14:cNvPr>
              <p14:cNvContentPartPr/>
              <p14:nvPr/>
            </p14:nvContentPartPr>
            <p14:xfrm>
              <a:off x="10442960" y="2635429"/>
              <a:ext cx="631440" cy="42840"/>
            </p14:xfrm>
          </p:contentPart>
        </mc:Choice>
        <mc:Fallback xmlns="">
          <p:pic>
            <p:nvPicPr>
              <p:cNvPr id="7" name="Ink 6">
                <a:extLst>
                  <a:ext uri="{FF2B5EF4-FFF2-40B4-BE49-F238E27FC236}">
                    <a16:creationId xmlns:a16="http://schemas.microsoft.com/office/drawing/2014/main" id="{902C9C32-704B-0DA7-C4B4-6919066A590F}"/>
                  </a:ext>
                </a:extLst>
              </p:cNvPr>
              <p:cNvPicPr/>
              <p:nvPr/>
            </p:nvPicPr>
            <p:blipFill>
              <a:blip r:embed="rId5"/>
              <a:stretch>
                <a:fillRect/>
              </a:stretch>
            </p:blipFill>
            <p:spPr>
              <a:xfrm>
                <a:off x="10379996" y="2572429"/>
                <a:ext cx="757008"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4C89098E-9098-25DD-7C31-E82AF83DD1B4}"/>
                  </a:ext>
                </a:extLst>
              </p14:cNvPr>
              <p14:cNvContentPartPr/>
              <p14:nvPr/>
            </p14:nvContentPartPr>
            <p14:xfrm>
              <a:off x="7275978" y="2656849"/>
              <a:ext cx="704520" cy="720"/>
            </p14:xfrm>
          </p:contentPart>
        </mc:Choice>
        <mc:Fallback xmlns="">
          <p:pic>
            <p:nvPicPr>
              <p:cNvPr id="9" name="Ink 8">
                <a:extLst>
                  <a:ext uri="{FF2B5EF4-FFF2-40B4-BE49-F238E27FC236}">
                    <a16:creationId xmlns:a16="http://schemas.microsoft.com/office/drawing/2014/main" id="{4C89098E-9098-25DD-7C31-E82AF83DD1B4}"/>
                  </a:ext>
                </a:extLst>
              </p:cNvPr>
              <p:cNvPicPr/>
              <p:nvPr/>
            </p:nvPicPr>
            <p:blipFill>
              <a:blip r:embed="rId7"/>
              <a:stretch>
                <a:fillRect/>
              </a:stretch>
            </p:blipFill>
            <p:spPr>
              <a:xfrm>
                <a:off x="7212978" y="2530849"/>
                <a:ext cx="830160" cy="252000"/>
              </a:xfrm>
              <a:prstGeom prst="rect">
                <a:avLst/>
              </a:prstGeom>
            </p:spPr>
          </p:pic>
        </mc:Fallback>
      </mc:AlternateContent>
      <p:sp>
        <p:nvSpPr>
          <p:cNvPr id="11" name="Rectangle 10">
            <a:extLst>
              <a:ext uri="{FF2B5EF4-FFF2-40B4-BE49-F238E27FC236}">
                <a16:creationId xmlns:a16="http://schemas.microsoft.com/office/drawing/2014/main" id="{76C8EC84-CF01-87A5-7E5C-1D91AC6141A5}"/>
              </a:ext>
            </a:extLst>
          </p:cNvPr>
          <p:cNvSpPr/>
          <p:nvPr/>
        </p:nvSpPr>
        <p:spPr>
          <a:xfrm>
            <a:off x="7022756" y="4483146"/>
            <a:ext cx="4559644" cy="584775"/>
          </a:xfrm>
          <a:prstGeom prst="rect">
            <a:avLst/>
          </a:prstGeom>
        </p:spPr>
        <p:txBody>
          <a:bodyPr wrap="square">
            <a:spAutoFit/>
          </a:bodyPr>
          <a:lstStyle/>
          <a:p>
            <a:pPr marL="742950" lvl="2" indent="-342900"/>
            <a:r>
              <a:rPr lang="en-US" sz="1600">
                <a:solidFill>
                  <a:srgbClr val="009D57"/>
                </a:solidFill>
              </a:rPr>
              <a:t>*People can hope for a miracle/ cure AND at the same time, know they’re going to die. </a:t>
            </a:r>
          </a:p>
        </p:txBody>
      </p:sp>
      <p:sp>
        <p:nvSpPr>
          <p:cNvPr id="8" name="TextBox 7">
            <a:extLst>
              <a:ext uri="{FF2B5EF4-FFF2-40B4-BE49-F238E27FC236}">
                <a16:creationId xmlns:a16="http://schemas.microsoft.com/office/drawing/2014/main" id="{EFB70AEA-87E5-A694-55D1-F9EE27C94B86}"/>
              </a:ext>
            </a:extLst>
          </p:cNvPr>
          <p:cNvSpPr txBox="1"/>
          <p:nvPr/>
        </p:nvSpPr>
        <p:spPr>
          <a:xfrm>
            <a:off x="7828654" y="5093088"/>
            <a:ext cx="3855346" cy="400110"/>
          </a:xfrm>
          <a:prstGeom prst="rect">
            <a:avLst/>
          </a:prstGeom>
          <a:noFill/>
        </p:spPr>
        <p:txBody>
          <a:bodyPr wrap="square" rtlCol="0">
            <a:spAutoFit/>
          </a:bodyPr>
          <a:lstStyle/>
          <a:p>
            <a:r>
              <a:rPr lang="en-US" sz="1000" dirty="0"/>
              <a:t>Figure adapted from Jacobsen et al., adapted from: </a:t>
            </a:r>
            <a:r>
              <a:rPr lang="en-US" altLang="en-US" sz="1000" dirty="0">
                <a:latin typeface="Arial" panose="020B0604020202020204" pitchFamily="34" charset="0"/>
              </a:rPr>
              <a:t>doi:10.1089/jpm.2013.0254 </a:t>
            </a:r>
            <a:r>
              <a:rPr lang="en-US" sz="1000" dirty="0"/>
              <a:t>on March 22, 2026.</a:t>
            </a:r>
            <a:r>
              <a:rPr lang="en-US" sz="1000" baseline="30000" dirty="0"/>
              <a:t>41</a:t>
            </a:r>
            <a:r>
              <a:rPr lang="en-US" sz="1000" dirty="0"/>
              <a:t>  </a:t>
            </a:r>
          </a:p>
        </p:txBody>
      </p:sp>
    </p:spTree>
    <p:extLst>
      <p:ext uri="{BB962C8B-B14F-4D97-AF65-F5344CB8AC3E}">
        <p14:creationId xmlns:p14="http://schemas.microsoft.com/office/powerpoint/2010/main" val="20604580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507E26-33F9-C9C0-C85B-828B2744CAFF}"/>
              </a:ext>
            </a:extLst>
          </p:cNvPr>
          <p:cNvSpPr>
            <a:spLocks noGrp="1"/>
          </p:cNvSpPr>
          <p:nvPr>
            <p:ph type="title"/>
          </p:nvPr>
        </p:nvSpPr>
        <p:spPr/>
        <p:txBody>
          <a:bodyPr vert="horz" lIns="91440" tIns="45720" rIns="91440" bIns="45720" rtlCol="0" anchor="b">
            <a:normAutofit/>
          </a:bodyPr>
          <a:lstStyle/>
          <a:p>
            <a:r>
              <a:rPr lang="en-US" sz="3600" dirty="0"/>
              <a:t>Discussing prognosis with children</a:t>
            </a:r>
            <a:r>
              <a:rPr lang="en-US" sz="3600" baseline="30000" dirty="0"/>
              <a:t>48</a:t>
            </a:r>
            <a:endParaRPr lang="en-US" sz="3600" kern="1200" dirty="0">
              <a:solidFill>
                <a:schemeClr val="tx1"/>
              </a:solidFill>
              <a:latin typeface="+mj-lt"/>
              <a:ea typeface="+mj-ea"/>
              <a:cs typeface="+mj-cs"/>
            </a:endParaRPr>
          </a:p>
        </p:txBody>
      </p:sp>
      <p:sp>
        <p:nvSpPr>
          <p:cNvPr id="13" name="Content Placeholder 12">
            <a:extLst>
              <a:ext uri="{FF2B5EF4-FFF2-40B4-BE49-F238E27FC236}">
                <a16:creationId xmlns:a16="http://schemas.microsoft.com/office/drawing/2014/main" id="{17E4AD81-F866-7C66-8563-EC6C47D1FEC0}"/>
              </a:ext>
            </a:extLst>
          </p:cNvPr>
          <p:cNvSpPr>
            <a:spLocks noGrp="1"/>
          </p:cNvSpPr>
          <p:nvPr>
            <p:ph idx="1"/>
          </p:nvPr>
        </p:nvSpPr>
        <p:spPr/>
        <p:txBody>
          <a:bodyPr>
            <a:normAutofit/>
          </a:bodyPr>
          <a:lstStyle/>
          <a:p>
            <a:r>
              <a:rPr lang="en-US" dirty="0"/>
              <a:t>Parents’ desire to be honest but protect their child’s hope</a:t>
            </a:r>
            <a:br>
              <a:rPr lang="en-US" dirty="0"/>
            </a:br>
            <a:endParaRPr lang="en-US" dirty="0"/>
          </a:p>
          <a:p>
            <a:r>
              <a:rPr lang="en-US" dirty="0"/>
              <a:t>Most children are aware of:</a:t>
            </a:r>
          </a:p>
          <a:p>
            <a:pPr lvl="1"/>
            <a:r>
              <a:rPr lang="en-US" dirty="0"/>
              <a:t>Changes to their bodies</a:t>
            </a:r>
          </a:p>
          <a:p>
            <a:pPr lvl="1"/>
            <a:r>
              <a:rPr lang="en-US" dirty="0"/>
              <a:t>Changes to the treatment plan</a:t>
            </a:r>
          </a:p>
          <a:p>
            <a:pPr lvl="1"/>
            <a:r>
              <a:rPr lang="en-US" dirty="0"/>
              <a:t>Verbal and nonverbal cues from their parents or medical team</a:t>
            </a:r>
            <a:br>
              <a:rPr lang="en-US" dirty="0"/>
            </a:br>
            <a:endParaRPr lang="en-US" dirty="0"/>
          </a:p>
          <a:p>
            <a:r>
              <a:rPr lang="en-US" dirty="0"/>
              <a:t>Speaking with their parent may reduce anxiety and provide a sense of safety/comfort</a:t>
            </a:r>
            <a:br>
              <a:rPr lang="en-US" dirty="0"/>
            </a:br>
            <a:endParaRPr lang="en-US" dirty="0"/>
          </a:p>
          <a:p>
            <a:r>
              <a:rPr lang="en-US" dirty="0"/>
              <a:t>Opportunity to more fully participate in their care</a:t>
            </a:r>
          </a:p>
          <a:p>
            <a:endParaRPr lang="en-US" dirty="0"/>
          </a:p>
        </p:txBody>
      </p:sp>
    </p:spTree>
    <p:extLst>
      <p:ext uri="{BB962C8B-B14F-4D97-AF65-F5344CB8AC3E}">
        <p14:creationId xmlns:p14="http://schemas.microsoft.com/office/powerpoint/2010/main" val="27251634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6" descr="A screenshot of a message&#10;&#10;AI-generated content may be incorrect.">
            <a:extLst>
              <a:ext uri="{FF2B5EF4-FFF2-40B4-BE49-F238E27FC236}">
                <a16:creationId xmlns:a16="http://schemas.microsoft.com/office/drawing/2014/main" id="{586D2A9A-A3FA-D164-B173-76CF79A6B77B}"/>
              </a:ext>
            </a:extLst>
          </p:cNvPr>
          <p:cNvPicPr>
            <a:picLocks noChangeAspect="1"/>
          </p:cNvPicPr>
          <p:nvPr/>
        </p:nvPicPr>
        <p:blipFill>
          <a:blip r:embed="rId2"/>
          <a:stretch>
            <a:fillRect/>
          </a:stretch>
        </p:blipFill>
        <p:spPr>
          <a:xfrm>
            <a:off x="1889263" y="387937"/>
            <a:ext cx="8413473" cy="6015632"/>
          </a:xfrm>
          <a:prstGeom prst="rect">
            <a:avLst/>
          </a:prstGeom>
        </p:spPr>
      </p:pic>
      <p:sp>
        <p:nvSpPr>
          <p:cNvPr id="3" name="TextBox 2">
            <a:extLst>
              <a:ext uri="{FF2B5EF4-FFF2-40B4-BE49-F238E27FC236}">
                <a16:creationId xmlns:a16="http://schemas.microsoft.com/office/drawing/2014/main" id="{FCB9678B-E187-6A45-088E-8867A8576C86}"/>
              </a:ext>
            </a:extLst>
          </p:cNvPr>
          <p:cNvSpPr txBox="1"/>
          <p:nvPr/>
        </p:nvSpPr>
        <p:spPr>
          <a:xfrm>
            <a:off x="5137271" y="6500558"/>
            <a:ext cx="7121238" cy="400110"/>
          </a:xfrm>
          <a:prstGeom prst="rect">
            <a:avLst/>
          </a:prstGeom>
          <a:noFill/>
        </p:spPr>
        <p:txBody>
          <a:bodyPr wrap="square" rtlCol="0">
            <a:spAutoFit/>
          </a:bodyPr>
          <a:lstStyle/>
          <a:p>
            <a:r>
              <a:rPr lang="en-US" sz="1000" dirty="0"/>
              <a:t>Figure by </a:t>
            </a:r>
            <a:r>
              <a:rPr lang="en-US" altLang="en-US" sz="1000" dirty="0">
                <a:solidFill>
                  <a:srgbClr val="000000"/>
                </a:solidFill>
                <a:latin typeface="Arial" panose="020B0604020202020204" pitchFamily="34" charset="0"/>
              </a:rPr>
              <a:t>Courageous Parents Network, retrieved from: https://courageousparentsnetwork.org/guides/ on March 24,2026 </a:t>
            </a:r>
            <a:r>
              <a:rPr lang="en-US" altLang="en-US" sz="1000" baseline="30000" dirty="0">
                <a:solidFill>
                  <a:srgbClr val="000000"/>
                </a:solidFill>
                <a:latin typeface="Arial" panose="020B0604020202020204" pitchFamily="34" charset="0"/>
              </a:rPr>
              <a:t>48</a:t>
            </a:r>
            <a:endParaRPr lang="en-US" altLang="en-US" sz="1000" dirty="0">
              <a:solidFill>
                <a:srgbClr val="000000"/>
              </a:solidFill>
              <a:latin typeface="Arial" panose="020B0604020202020204" pitchFamily="34" charset="0"/>
            </a:endParaRPr>
          </a:p>
          <a:p>
            <a:endParaRPr lang="en-US" sz="1000" dirty="0"/>
          </a:p>
        </p:txBody>
      </p:sp>
    </p:spTree>
    <p:extLst>
      <p:ext uri="{BB962C8B-B14F-4D97-AF65-F5344CB8AC3E}">
        <p14:creationId xmlns:p14="http://schemas.microsoft.com/office/powerpoint/2010/main" val="39254332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F08809-877F-5032-4E27-1378E39A4781}"/>
              </a:ext>
            </a:extLst>
          </p:cNvPr>
          <p:cNvSpPr>
            <a:spLocks noGrp="1"/>
          </p:cNvSpPr>
          <p:nvPr>
            <p:ph type="title"/>
          </p:nvPr>
        </p:nvSpPr>
        <p:spPr>
          <a:xfrm>
            <a:off x="609600" y="152400"/>
            <a:ext cx="10972800" cy="792162"/>
          </a:xfrm>
        </p:spPr>
        <p:txBody>
          <a:bodyPr wrap="square" anchor="b">
            <a:normAutofit/>
          </a:bodyPr>
          <a:lstStyle/>
          <a:p>
            <a:r>
              <a:rPr lang="en-US"/>
              <a:t>Parent decision-making</a:t>
            </a:r>
          </a:p>
        </p:txBody>
      </p:sp>
      <p:sp>
        <p:nvSpPr>
          <p:cNvPr id="22" name="Content Placeholder 3">
            <a:extLst>
              <a:ext uri="{FF2B5EF4-FFF2-40B4-BE49-F238E27FC236}">
                <a16:creationId xmlns:a16="http://schemas.microsoft.com/office/drawing/2014/main" id="{F6E64B78-C972-2DBE-E861-9DA08D903379}"/>
              </a:ext>
            </a:extLst>
          </p:cNvPr>
          <p:cNvSpPr>
            <a:spLocks noGrp="1"/>
          </p:cNvSpPr>
          <p:nvPr>
            <p:ph idx="1"/>
          </p:nvPr>
        </p:nvSpPr>
        <p:spPr>
          <a:xfrm>
            <a:off x="609600" y="1173162"/>
            <a:ext cx="10972800" cy="5075238"/>
          </a:xfrm>
        </p:spPr>
        <p:txBody>
          <a:bodyPr wrap="square" anchor="t">
            <a:normAutofit/>
          </a:bodyPr>
          <a:lstStyle/>
          <a:p>
            <a:r>
              <a:rPr lang="en-US" dirty="0"/>
              <a:t>Nearly 90% of parents either prefer shared decision-making or parent-led decisions…</a:t>
            </a:r>
            <a:r>
              <a:rPr lang="en-US" u="sng" dirty="0"/>
              <a:t>ASK</a:t>
            </a:r>
            <a:r>
              <a:rPr lang="en-US" dirty="0"/>
              <a:t>!</a:t>
            </a:r>
            <a:r>
              <a:rPr lang="en-US" baseline="30000" dirty="0"/>
              <a:t>44</a:t>
            </a:r>
            <a:br>
              <a:rPr lang="en-US" dirty="0"/>
            </a:br>
            <a:endParaRPr lang="en-US" dirty="0"/>
          </a:p>
          <a:p>
            <a:r>
              <a:rPr lang="en-US" dirty="0"/>
              <a:t>It’s up to the family to make decisions in the best interest of the child</a:t>
            </a:r>
            <a:r>
              <a:rPr lang="en-US" baseline="30000" dirty="0"/>
              <a:t>49</a:t>
            </a:r>
            <a:br>
              <a:rPr lang="en-US" dirty="0"/>
            </a:br>
            <a:endParaRPr lang="en-US" dirty="0"/>
          </a:p>
          <a:p>
            <a:r>
              <a:rPr lang="en-US" dirty="0"/>
              <a:t>Expect decisional regret</a:t>
            </a:r>
            <a:br>
              <a:rPr lang="en-US" dirty="0"/>
            </a:br>
            <a:endParaRPr lang="en-US" dirty="0"/>
          </a:p>
          <a:p>
            <a:r>
              <a:rPr lang="en-US" dirty="0"/>
              <a:t>Don’t be afraid to make recommendations</a:t>
            </a:r>
          </a:p>
          <a:p>
            <a:pPr lvl="1"/>
            <a:r>
              <a:rPr lang="en-US" dirty="0"/>
              <a:t>And be okay if they don’t agree!</a:t>
            </a:r>
            <a:br>
              <a:rPr lang="en-US" dirty="0"/>
            </a:br>
            <a:endParaRPr lang="en-US" dirty="0"/>
          </a:p>
          <a:p>
            <a:r>
              <a:rPr lang="en-US" dirty="0"/>
              <a:t>Don’t provide bad choices</a:t>
            </a:r>
          </a:p>
        </p:txBody>
      </p:sp>
      <p:sp>
        <p:nvSpPr>
          <p:cNvPr id="17" name="Slide Number Placeholder 4">
            <a:extLst>
              <a:ext uri="{FF2B5EF4-FFF2-40B4-BE49-F238E27FC236}">
                <a16:creationId xmlns:a16="http://schemas.microsoft.com/office/drawing/2014/main" id="{126DEAD0-0700-9E14-B649-74EDD3ED18A0}"/>
              </a:ext>
            </a:extLst>
          </p:cNvPr>
          <p:cNvSpPr>
            <a:spLocks noGrp="1"/>
          </p:cNvSpPr>
          <p:nvPr>
            <p:ph type="sldNum" sz="quarter" idx="4"/>
          </p:nvPr>
        </p:nvSpPr>
        <p:spPr>
          <a:xfrm>
            <a:off x="10566400" y="6383180"/>
            <a:ext cx="1016000" cy="246221"/>
          </a:xfrm>
        </p:spPr>
        <p:txBody>
          <a:bodyPr anchor="ctr">
            <a:normAutofit/>
          </a:bodyPr>
          <a:lstStyle/>
          <a:p>
            <a:pPr>
              <a:spcAft>
                <a:spcPts val="600"/>
              </a:spcAft>
              <a:defRPr/>
            </a:pPr>
            <a:fld id="{01D945C9-0277-4107-B589-EC55ECD240BC}" type="slidenum">
              <a:rPr lang="en-US" smtClean="0">
                <a:solidFill>
                  <a:schemeClr val="bg1">
                    <a:lumMod val="65000"/>
                  </a:schemeClr>
                </a:solidFill>
              </a:rPr>
              <a:pPr>
                <a:spcAft>
                  <a:spcPts val="600"/>
                </a:spcAft>
                <a:defRPr/>
              </a:pPr>
              <a:t>78</a:t>
            </a:fld>
            <a:endParaRPr lang="en-US">
              <a:solidFill>
                <a:schemeClr val="bg1">
                  <a:lumMod val="65000"/>
                </a:schemeClr>
              </a:solidFill>
            </a:endParaRPr>
          </a:p>
        </p:txBody>
      </p:sp>
    </p:spTree>
    <p:extLst>
      <p:ext uri="{BB962C8B-B14F-4D97-AF65-F5344CB8AC3E}">
        <p14:creationId xmlns:p14="http://schemas.microsoft.com/office/powerpoint/2010/main" val="32143898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8DA642-2E78-B8A4-D410-390B1C14A6A7}"/>
              </a:ext>
            </a:extLst>
          </p:cNvPr>
          <p:cNvSpPr>
            <a:spLocks noGrp="1"/>
          </p:cNvSpPr>
          <p:nvPr>
            <p:ph type="title"/>
          </p:nvPr>
        </p:nvSpPr>
        <p:spPr>
          <a:xfrm>
            <a:off x="640080" y="325369"/>
            <a:ext cx="10591800" cy="1956841"/>
          </a:xfrm>
        </p:spPr>
        <p:txBody>
          <a:bodyPr anchor="b">
            <a:normAutofit/>
          </a:bodyPr>
          <a:lstStyle/>
          <a:p>
            <a:r>
              <a:rPr lang="en-US" sz="4200" dirty="0"/>
              <a:t>Power struggle between treatment and QOL</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BD1FCDB-2D18-BA55-D5A4-1FC31B372E97}"/>
              </a:ext>
            </a:extLst>
          </p:cNvPr>
          <p:cNvSpPr>
            <a:spLocks noGrp="1"/>
          </p:cNvSpPr>
          <p:nvPr>
            <p:ph idx="1"/>
          </p:nvPr>
        </p:nvSpPr>
        <p:spPr>
          <a:xfrm>
            <a:off x="640080" y="2872899"/>
            <a:ext cx="10698480" cy="3320668"/>
          </a:xfrm>
        </p:spPr>
        <p:txBody>
          <a:bodyPr>
            <a:normAutofit/>
          </a:bodyPr>
          <a:lstStyle/>
          <a:p>
            <a:r>
              <a:rPr lang="en-US" sz="2500" dirty="0"/>
              <a:t>Concurrent style hospice</a:t>
            </a:r>
          </a:p>
          <a:p>
            <a:pPr lvl="1"/>
            <a:r>
              <a:rPr lang="en-US" sz="2500" dirty="0"/>
              <a:t>Allows both hospice services and treatments for their disease</a:t>
            </a:r>
            <a:br>
              <a:rPr lang="en-US" sz="2500" dirty="0"/>
            </a:br>
            <a:endParaRPr lang="en-US" sz="2500" dirty="0"/>
          </a:p>
          <a:p>
            <a:r>
              <a:rPr lang="en-US" sz="2500" dirty="0"/>
              <a:t>Serves as a bridge to full hospice care</a:t>
            </a:r>
            <a:br>
              <a:rPr lang="en-US" sz="2500" dirty="0"/>
            </a:br>
            <a:endParaRPr lang="en-US" sz="2500" dirty="0"/>
          </a:p>
          <a:p>
            <a:r>
              <a:rPr lang="en-US" sz="2500" dirty="0"/>
              <a:t>Allows maintenance of primary providers</a:t>
            </a:r>
          </a:p>
        </p:txBody>
      </p:sp>
    </p:spTree>
    <p:extLst>
      <p:ext uri="{BB962C8B-B14F-4D97-AF65-F5344CB8AC3E}">
        <p14:creationId xmlns:p14="http://schemas.microsoft.com/office/powerpoint/2010/main" val="95904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BF99A8EC-C722-882B-F2D7-00C16CAA861E}"/>
              </a:ext>
            </a:extLst>
          </p:cNvPr>
          <p:cNvSpPr>
            <a:spLocks noGrp="1"/>
          </p:cNvSpPr>
          <p:nvPr>
            <p:ph type="title"/>
          </p:nvPr>
        </p:nvSpPr>
        <p:spPr>
          <a:xfrm>
            <a:off x="838200" y="643467"/>
            <a:ext cx="2951205" cy="5571066"/>
          </a:xfrm>
        </p:spPr>
        <p:txBody>
          <a:bodyPr>
            <a:normAutofit/>
          </a:bodyPr>
          <a:lstStyle/>
          <a:p>
            <a:r>
              <a:rPr lang="en-US">
                <a:solidFill>
                  <a:srgbClr val="FFFFFF"/>
                </a:solidFill>
              </a:rPr>
              <a:t>Facets of the Outpatient PPC Visit</a:t>
            </a:r>
          </a:p>
        </p:txBody>
      </p:sp>
      <p:graphicFrame>
        <p:nvGraphicFramePr>
          <p:cNvPr id="5" name="Content Placeholder 2">
            <a:extLst>
              <a:ext uri="{FF2B5EF4-FFF2-40B4-BE49-F238E27FC236}">
                <a16:creationId xmlns:a16="http://schemas.microsoft.com/office/drawing/2014/main" id="{B9152475-0659-F2B6-C5C4-4C00A067AA6A}"/>
              </a:ext>
            </a:extLst>
          </p:cNvPr>
          <p:cNvGraphicFramePr>
            <a:graphicFrameLocks noGrp="1"/>
          </p:cNvGraphicFramePr>
          <p:nvPr>
            <p:ph idx="1"/>
            <p:extLst>
              <p:ext uri="{D42A27DB-BD31-4B8C-83A1-F6EECF244321}">
                <p14:modId xmlns:p14="http://schemas.microsoft.com/office/powerpoint/2010/main" val="3695811781"/>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6311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cover of a book&#10;&#10;AI-generated content may be incorrect.">
            <a:extLst>
              <a:ext uri="{FF2B5EF4-FFF2-40B4-BE49-F238E27FC236}">
                <a16:creationId xmlns:a16="http://schemas.microsoft.com/office/drawing/2014/main" id="{22C982E6-0FF4-91D9-41D8-23F848CA5AC4}"/>
              </a:ext>
            </a:extLst>
          </p:cNvPr>
          <p:cNvPicPr>
            <a:picLocks noChangeAspect="1"/>
          </p:cNvPicPr>
          <p:nvPr/>
        </p:nvPicPr>
        <p:blipFill>
          <a:blip r:embed="rId3"/>
          <a:stretch>
            <a:fillRect/>
          </a:stretch>
        </p:blipFill>
        <p:spPr>
          <a:xfrm>
            <a:off x="459000" y="1371568"/>
            <a:ext cx="2773611" cy="3197246"/>
          </a:xfrm>
          <a:prstGeom prst="rect">
            <a:avLst/>
          </a:prstGeom>
        </p:spPr>
      </p:pic>
      <p:pic>
        <p:nvPicPr>
          <p:cNvPr id="3" name="Picture 2" descr="A blue card with white text&#10;&#10;AI-generated content may be incorrect.">
            <a:extLst>
              <a:ext uri="{FF2B5EF4-FFF2-40B4-BE49-F238E27FC236}">
                <a16:creationId xmlns:a16="http://schemas.microsoft.com/office/drawing/2014/main" id="{3F7E054F-CDC7-F26C-A8E1-075CF78E44E7}"/>
              </a:ext>
            </a:extLst>
          </p:cNvPr>
          <p:cNvPicPr>
            <a:picLocks noChangeAspect="1"/>
          </p:cNvPicPr>
          <p:nvPr/>
        </p:nvPicPr>
        <p:blipFill>
          <a:blip r:embed="rId4"/>
          <a:stretch>
            <a:fillRect/>
          </a:stretch>
        </p:blipFill>
        <p:spPr>
          <a:xfrm>
            <a:off x="6338965" y="1371568"/>
            <a:ext cx="2620425" cy="3327524"/>
          </a:xfrm>
          <a:prstGeom prst="rect">
            <a:avLst/>
          </a:prstGeom>
        </p:spPr>
      </p:pic>
      <p:sp>
        <p:nvSpPr>
          <p:cNvPr id="5" name="TextBox 4">
            <a:extLst>
              <a:ext uri="{FF2B5EF4-FFF2-40B4-BE49-F238E27FC236}">
                <a16:creationId xmlns:a16="http://schemas.microsoft.com/office/drawing/2014/main" id="{207AF916-37AF-5D84-F64D-FA500CBC50FC}"/>
              </a:ext>
            </a:extLst>
          </p:cNvPr>
          <p:cNvSpPr txBox="1"/>
          <p:nvPr/>
        </p:nvSpPr>
        <p:spPr>
          <a:xfrm>
            <a:off x="2408697" y="5720333"/>
            <a:ext cx="7599773" cy="369332"/>
          </a:xfrm>
          <a:prstGeom prst="rect">
            <a:avLst/>
          </a:prstGeom>
          <a:noFill/>
        </p:spPr>
        <p:txBody>
          <a:bodyPr wrap="none" rtlCol="0">
            <a:spAutoFit/>
          </a:bodyPr>
          <a:lstStyle/>
          <a:p>
            <a:r>
              <a:rPr lang="en-US" dirty="0">
                <a:solidFill>
                  <a:srgbClr val="FF0000"/>
                </a:solidFill>
              </a:rPr>
              <a:t>Advance care planning gives them </a:t>
            </a:r>
            <a:r>
              <a:rPr lang="en-US" b="1" i="1" u="sng" dirty="0">
                <a:solidFill>
                  <a:srgbClr val="FF0000"/>
                </a:solidFill>
              </a:rPr>
              <a:t>control</a:t>
            </a:r>
            <a:r>
              <a:rPr lang="en-US" dirty="0">
                <a:solidFill>
                  <a:srgbClr val="FF0000"/>
                </a:solidFill>
              </a:rPr>
              <a:t> when they feel they’ve lost it all. </a:t>
            </a:r>
          </a:p>
        </p:txBody>
      </p:sp>
      <p:sp>
        <p:nvSpPr>
          <p:cNvPr id="6" name="TextBox 5">
            <a:extLst>
              <a:ext uri="{FF2B5EF4-FFF2-40B4-BE49-F238E27FC236}">
                <a16:creationId xmlns:a16="http://schemas.microsoft.com/office/drawing/2014/main" id="{F2AEAEDE-431E-28E6-35A9-FE1EB8659997}"/>
              </a:ext>
            </a:extLst>
          </p:cNvPr>
          <p:cNvSpPr txBox="1"/>
          <p:nvPr/>
        </p:nvSpPr>
        <p:spPr>
          <a:xfrm>
            <a:off x="24478" y="6174213"/>
            <a:ext cx="5029200" cy="738664"/>
          </a:xfrm>
          <a:prstGeom prst="rect">
            <a:avLst/>
          </a:prstGeom>
          <a:noFill/>
          <a:ln>
            <a:solidFill>
              <a:schemeClr val="accent3">
                <a:lumMod val="75000"/>
              </a:schemeClr>
            </a:solidFill>
          </a:ln>
        </p:spPr>
        <p:txBody>
          <a:bodyPr wrap="square">
            <a:spAutoFit/>
          </a:bodyPr>
          <a:lstStyle/>
          <a:p>
            <a:r>
              <a:rPr lang="en-US" sz="1400" b="1" i="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*Dussel V. Looking beyond where children die: determinants and effects of planning a child's location of death. J Pain Symptom Manage. 2009</a:t>
            </a:r>
            <a:r>
              <a:rPr lang="en-US" sz="1400" b="1" i="1" baseline="300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54</a:t>
            </a:r>
            <a:endParaRPr lang="en-US" sz="1400" b="1" i="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36C829F-8DAA-7111-FB5E-B511E49BAAA1}"/>
              </a:ext>
            </a:extLst>
          </p:cNvPr>
          <p:cNvPicPr>
            <a:picLocks noChangeAspect="1"/>
          </p:cNvPicPr>
          <p:nvPr/>
        </p:nvPicPr>
        <p:blipFill>
          <a:blip r:embed="rId5"/>
          <a:stretch>
            <a:fillRect/>
          </a:stretch>
        </p:blipFill>
        <p:spPr>
          <a:xfrm>
            <a:off x="3385795" y="2462635"/>
            <a:ext cx="2822789" cy="3037859"/>
          </a:xfrm>
          <a:prstGeom prst="rect">
            <a:avLst/>
          </a:prstGeom>
        </p:spPr>
      </p:pic>
      <p:pic>
        <p:nvPicPr>
          <p:cNvPr id="4" name="Picture 3">
            <a:extLst>
              <a:ext uri="{FF2B5EF4-FFF2-40B4-BE49-F238E27FC236}">
                <a16:creationId xmlns:a16="http://schemas.microsoft.com/office/drawing/2014/main" id="{DB785412-FF4E-EE2C-E755-21C4DE39317A}"/>
              </a:ext>
            </a:extLst>
          </p:cNvPr>
          <p:cNvPicPr>
            <a:picLocks noChangeAspect="1"/>
          </p:cNvPicPr>
          <p:nvPr/>
        </p:nvPicPr>
        <p:blipFill>
          <a:blip r:embed="rId6"/>
          <a:srcRect l="10483" r="10676"/>
          <a:stretch>
            <a:fillRect/>
          </a:stretch>
        </p:blipFill>
        <p:spPr>
          <a:xfrm>
            <a:off x="9089771" y="2319714"/>
            <a:ext cx="2620425" cy="3323700"/>
          </a:xfrm>
          <a:prstGeom prst="rect">
            <a:avLst/>
          </a:prstGeom>
        </p:spPr>
      </p:pic>
      <p:sp>
        <p:nvSpPr>
          <p:cNvPr id="8" name="Title 7">
            <a:extLst>
              <a:ext uri="{FF2B5EF4-FFF2-40B4-BE49-F238E27FC236}">
                <a16:creationId xmlns:a16="http://schemas.microsoft.com/office/drawing/2014/main" id="{09316566-701A-54F0-B9B6-4ACA10457923}"/>
              </a:ext>
            </a:extLst>
          </p:cNvPr>
          <p:cNvSpPr>
            <a:spLocks noGrp="1"/>
          </p:cNvSpPr>
          <p:nvPr>
            <p:ph type="title"/>
          </p:nvPr>
        </p:nvSpPr>
        <p:spPr/>
        <p:txBody>
          <a:bodyPr/>
          <a:lstStyle/>
          <a:p>
            <a:r>
              <a:rPr lang="en-US"/>
              <a:t>Advance Care Planning</a:t>
            </a:r>
          </a:p>
        </p:txBody>
      </p:sp>
      <p:sp>
        <p:nvSpPr>
          <p:cNvPr id="9" name="TextBox 8">
            <a:extLst>
              <a:ext uri="{FF2B5EF4-FFF2-40B4-BE49-F238E27FC236}">
                <a16:creationId xmlns:a16="http://schemas.microsoft.com/office/drawing/2014/main" id="{584CDBC8-5D35-DA3F-9812-183FADF4C502}"/>
              </a:ext>
            </a:extLst>
          </p:cNvPr>
          <p:cNvSpPr txBox="1"/>
          <p:nvPr/>
        </p:nvSpPr>
        <p:spPr>
          <a:xfrm>
            <a:off x="549617" y="4568814"/>
            <a:ext cx="2685351" cy="246221"/>
          </a:xfrm>
          <a:prstGeom prst="rect">
            <a:avLst/>
          </a:prstGeom>
          <a:noFill/>
        </p:spPr>
        <p:txBody>
          <a:bodyPr wrap="none" rtlCol="0">
            <a:spAutoFit/>
          </a:bodyPr>
          <a:lstStyle/>
          <a:p>
            <a:r>
              <a:rPr lang="en-US" sz="1000" dirty="0"/>
              <a:t>Image from https://www.voicingmychoices.org</a:t>
            </a:r>
            <a:r>
              <a:rPr lang="en-US" sz="1000" baseline="30000" dirty="0"/>
              <a:t>50</a:t>
            </a:r>
            <a:r>
              <a:rPr lang="en-US" sz="1000" dirty="0"/>
              <a:t> </a:t>
            </a:r>
          </a:p>
        </p:txBody>
      </p:sp>
      <p:sp>
        <p:nvSpPr>
          <p:cNvPr id="11" name="TextBox 10">
            <a:extLst>
              <a:ext uri="{FF2B5EF4-FFF2-40B4-BE49-F238E27FC236}">
                <a16:creationId xmlns:a16="http://schemas.microsoft.com/office/drawing/2014/main" id="{2FDDBF22-496C-2016-DB0B-BC9E1C7B88F4}"/>
              </a:ext>
            </a:extLst>
          </p:cNvPr>
          <p:cNvSpPr txBox="1"/>
          <p:nvPr/>
        </p:nvSpPr>
        <p:spPr>
          <a:xfrm>
            <a:off x="3454513" y="5500494"/>
            <a:ext cx="2574744" cy="246221"/>
          </a:xfrm>
          <a:prstGeom prst="rect">
            <a:avLst/>
          </a:prstGeom>
          <a:noFill/>
        </p:spPr>
        <p:txBody>
          <a:bodyPr wrap="none" rtlCol="0">
            <a:spAutoFit/>
          </a:bodyPr>
          <a:lstStyle/>
          <a:p>
            <a:r>
              <a:rPr lang="en-US" sz="1000" dirty="0"/>
              <a:t>Image from https://prepareforyourcare.org</a:t>
            </a:r>
            <a:r>
              <a:rPr lang="en-US" sz="1000" baseline="30000" dirty="0"/>
              <a:t>51</a:t>
            </a:r>
            <a:r>
              <a:rPr lang="en-US" sz="1000" dirty="0"/>
              <a:t> </a:t>
            </a:r>
          </a:p>
        </p:txBody>
      </p:sp>
      <p:sp>
        <p:nvSpPr>
          <p:cNvPr id="12" name="TextBox 11">
            <a:extLst>
              <a:ext uri="{FF2B5EF4-FFF2-40B4-BE49-F238E27FC236}">
                <a16:creationId xmlns:a16="http://schemas.microsoft.com/office/drawing/2014/main" id="{CC7424DD-226D-911A-0368-C2A36EE165D8}"/>
              </a:ext>
            </a:extLst>
          </p:cNvPr>
          <p:cNvSpPr txBox="1"/>
          <p:nvPr/>
        </p:nvSpPr>
        <p:spPr>
          <a:xfrm>
            <a:off x="6648673" y="4691924"/>
            <a:ext cx="2620425" cy="246221"/>
          </a:xfrm>
          <a:prstGeom prst="rect">
            <a:avLst/>
          </a:prstGeom>
          <a:noFill/>
        </p:spPr>
        <p:txBody>
          <a:bodyPr wrap="square" rtlCol="0">
            <a:spAutoFit/>
          </a:bodyPr>
          <a:lstStyle/>
          <a:p>
            <a:pPr>
              <a:spcBef>
                <a:spcPct val="0"/>
              </a:spcBef>
            </a:pPr>
            <a:r>
              <a:rPr lang="en-US" sz="1000" dirty="0"/>
              <a:t>Image from </a:t>
            </a:r>
            <a:r>
              <a:rPr lang="en-US" altLang="en-US" sz="1000" dirty="0">
                <a:solidFill>
                  <a:srgbClr val="000000"/>
                </a:solidFill>
              </a:rPr>
              <a:t>https://fivewishes.org</a:t>
            </a:r>
            <a:r>
              <a:rPr lang="en-US" altLang="en-US" sz="1000" baseline="30000" dirty="0">
                <a:solidFill>
                  <a:srgbClr val="000000"/>
                </a:solidFill>
              </a:rPr>
              <a:t>52</a:t>
            </a:r>
            <a:endParaRPr lang="en-US" altLang="en-US" sz="1000" dirty="0">
              <a:latin typeface="Arial" panose="020B0604020202020204" pitchFamily="34" charset="0"/>
            </a:endParaRPr>
          </a:p>
        </p:txBody>
      </p:sp>
      <p:sp>
        <p:nvSpPr>
          <p:cNvPr id="14" name="TextBox 13">
            <a:extLst>
              <a:ext uri="{FF2B5EF4-FFF2-40B4-BE49-F238E27FC236}">
                <a16:creationId xmlns:a16="http://schemas.microsoft.com/office/drawing/2014/main" id="{B1C0AC36-BC23-2588-45D4-D72F809027E3}"/>
              </a:ext>
            </a:extLst>
          </p:cNvPr>
          <p:cNvSpPr txBox="1"/>
          <p:nvPr/>
        </p:nvSpPr>
        <p:spPr>
          <a:xfrm>
            <a:off x="9376633" y="5667278"/>
            <a:ext cx="2620425" cy="246221"/>
          </a:xfrm>
          <a:prstGeom prst="rect">
            <a:avLst/>
          </a:prstGeom>
          <a:noFill/>
        </p:spPr>
        <p:txBody>
          <a:bodyPr wrap="square" rtlCol="0">
            <a:spAutoFit/>
          </a:bodyPr>
          <a:lstStyle/>
          <a:p>
            <a:pPr>
              <a:spcBef>
                <a:spcPct val="0"/>
              </a:spcBef>
            </a:pPr>
            <a:r>
              <a:rPr lang="en-US" sz="1000" dirty="0"/>
              <a:t>Image from </a:t>
            </a:r>
            <a:r>
              <a:rPr lang="en-US" altLang="en-US" sz="1000" dirty="0">
                <a:solidFill>
                  <a:srgbClr val="000000"/>
                </a:solidFill>
              </a:rPr>
              <a:t>https://fivewishes.org</a:t>
            </a:r>
            <a:r>
              <a:rPr lang="en-US" altLang="en-US" sz="1000" baseline="30000" dirty="0">
                <a:solidFill>
                  <a:srgbClr val="000000"/>
                </a:solidFill>
              </a:rPr>
              <a:t>53</a:t>
            </a:r>
            <a:endParaRPr lang="en-US" altLang="en-US" sz="1000" dirty="0">
              <a:latin typeface="Arial" panose="020B0604020202020204" pitchFamily="34" charset="0"/>
            </a:endParaRPr>
          </a:p>
        </p:txBody>
      </p:sp>
    </p:spTree>
    <p:extLst>
      <p:ext uri="{BB962C8B-B14F-4D97-AF65-F5344CB8AC3E}">
        <p14:creationId xmlns:p14="http://schemas.microsoft.com/office/powerpoint/2010/main" val="39536620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p>
            <a:r>
              <a:rPr lang="en-US" sz="3600"/>
              <a:t>Room for improvement in ACP</a:t>
            </a:r>
          </a:p>
        </p:txBody>
      </p:sp>
      <p:sp>
        <p:nvSpPr>
          <p:cNvPr id="3" name="Subtitle 2"/>
          <p:cNvSpPr>
            <a:spLocks noGrp="1"/>
          </p:cNvSpPr>
          <p:nvPr>
            <p:ph idx="1"/>
          </p:nvPr>
        </p:nvSpPr>
        <p:spPr/>
        <p:txBody>
          <a:bodyPr/>
          <a:lstStyle/>
          <a:p>
            <a:r>
              <a:rPr lang="en-US" sz="2000">
                <a:solidFill>
                  <a:srgbClr val="212121"/>
                </a:solidFill>
                <a:highlight>
                  <a:srgbClr val="FFFFFF"/>
                </a:highlight>
                <a:latin typeface="Cambria" panose="02040503050406030204" pitchFamily="18" charset="0"/>
              </a:rPr>
              <a:t>“Did you feel prepared to address your child’s ____ during the EOL?” </a:t>
            </a:r>
          </a:p>
          <a:p>
            <a:endParaRPr lang="en-US" b="0" i="0">
              <a:solidFill>
                <a:srgbClr val="212121"/>
              </a:solidFill>
              <a:effectLst/>
              <a:highlight>
                <a:srgbClr val="FFFFFF"/>
              </a:highlight>
              <a:latin typeface="Cambria" panose="02040503050406030204" pitchFamily="18" charset="0"/>
            </a:endParaRPr>
          </a:p>
          <a:p>
            <a:endParaRPr lang="en-US">
              <a:solidFill>
                <a:srgbClr val="212121"/>
              </a:solidFill>
              <a:highlight>
                <a:srgbClr val="FFFFFF"/>
              </a:highlight>
              <a:latin typeface="Cambria" panose="02040503050406030204" pitchFamily="18" charset="0"/>
            </a:endParaRPr>
          </a:p>
          <a:p>
            <a:endParaRPr lang="en-US">
              <a:solidFill>
                <a:schemeClr val="tx1"/>
              </a:solidFill>
            </a:endParaRPr>
          </a:p>
        </p:txBody>
      </p:sp>
      <p:graphicFrame>
        <p:nvGraphicFramePr>
          <p:cNvPr id="4" name="Table 3">
            <a:extLst>
              <a:ext uri="{FF2B5EF4-FFF2-40B4-BE49-F238E27FC236}">
                <a16:creationId xmlns:a16="http://schemas.microsoft.com/office/drawing/2014/main" id="{D90FEA2A-FD9E-CB5E-B1D9-F03CBC913DE7}"/>
              </a:ext>
            </a:extLst>
          </p:cNvPr>
          <p:cNvGraphicFramePr>
            <a:graphicFrameLocks noGrp="1"/>
          </p:cNvGraphicFramePr>
          <p:nvPr/>
        </p:nvGraphicFramePr>
        <p:xfrm>
          <a:off x="2971800" y="1930169"/>
          <a:ext cx="6096000" cy="14833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291523974"/>
                    </a:ext>
                  </a:extLst>
                </a:gridCol>
                <a:gridCol w="2032000">
                  <a:extLst>
                    <a:ext uri="{9D8B030D-6E8A-4147-A177-3AD203B41FA5}">
                      <a16:colId xmlns:a16="http://schemas.microsoft.com/office/drawing/2014/main" val="1281831103"/>
                    </a:ext>
                  </a:extLst>
                </a:gridCol>
                <a:gridCol w="2032000">
                  <a:extLst>
                    <a:ext uri="{9D8B030D-6E8A-4147-A177-3AD203B41FA5}">
                      <a16:colId xmlns:a16="http://schemas.microsoft.com/office/drawing/2014/main" val="2719239172"/>
                    </a:ext>
                  </a:extLst>
                </a:gridCol>
              </a:tblGrid>
              <a:tr h="370840">
                <a:tc>
                  <a:txBody>
                    <a:bodyPr/>
                    <a:lstStyle/>
                    <a:p>
                      <a:r>
                        <a:rPr lang="en-US"/>
                        <a:t>N= 130 parents</a:t>
                      </a:r>
                    </a:p>
                  </a:txBody>
                  <a:tcPr/>
                </a:tc>
                <a:tc>
                  <a:txBody>
                    <a:bodyPr/>
                    <a:lstStyle/>
                    <a:p>
                      <a:r>
                        <a:rPr lang="en-US"/>
                        <a:t>Medical Needs</a:t>
                      </a:r>
                    </a:p>
                  </a:txBody>
                  <a:tcPr/>
                </a:tc>
                <a:tc>
                  <a:txBody>
                    <a:bodyPr/>
                    <a:lstStyle/>
                    <a:p>
                      <a:r>
                        <a:rPr lang="en-US"/>
                        <a:t>Emotional needs</a:t>
                      </a:r>
                    </a:p>
                  </a:txBody>
                  <a:tcPr/>
                </a:tc>
                <a:extLst>
                  <a:ext uri="{0D108BD9-81ED-4DB2-BD59-A6C34878D82A}">
                    <a16:rowId xmlns:a16="http://schemas.microsoft.com/office/drawing/2014/main" val="3660645642"/>
                  </a:ext>
                </a:extLst>
              </a:tr>
              <a:tr h="370840">
                <a:tc>
                  <a:txBody>
                    <a:bodyPr/>
                    <a:lstStyle/>
                    <a:p>
                      <a:r>
                        <a:rPr lang="en-US"/>
                        <a:t>Very prepared</a:t>
                      </a:r>
                    </a:p>
                  </a:txBody>
                  <a:tcPr/>
                </a:tc>
                <a:tc>
                  <a:txBody>
                    <a:bodyPr/>
                    <a:lstStyle/>
                    <a:p>
                      <a:r>
                        <a:rPr lang="en-US"/>
                        <a:t>9%</a:t>
                      </a:r>
                    </a:p>
                  </a:txBody>
                  <a:tcPr/>
                </a:tc>
                <a:tc>
                  <a:txBody>
                    <a:bodyPr/>
                    <a:lstStyle/>
                    <a:p>
                      <a:r>
                        <a:rPr lang="en-US"/>
                        <a:t>9%</a:t>
                      </a:r>
                    </a:p>
                  </a:txBody>
                  <a:tcPr/>
                </a:tc>
                <a:extLst>
                  <a:ext uri="{0D108BD9-81ED-4DB2-BD59-A6C34878D82A}">
                    <a16:rowId xmlns:a16="http://schemas.microsoft.com/office/drawing/2014/main" val="2733469899"/>
                  </a:ext>
                </a:extLst>
              </a:tr>
              <a:tr h="370840">
                <a:tc>
                  <a:txBody>
                    <a:bodyPr/>
                    <a:lstStyle/>
                    <a:p>
                      <a:r>
                        <a:rPr lang="en-US"/>
                        <a:t>A little/somewhat</a:t>
                      </a:r>
                    </a:p>
                  </a:txBody>
                  <a:tcPr/>
                </a:tc>
                <a:tc>
                  <a:txBody>
                    <a:bodyPr/>
                    <a:lstStyle/>
                    <a:p>
                      <a:r>
                        <a:rPr lang="en-US"/>
                        <a:t>54%</a:t>
                      </a:r>
                    </a:p>
                  </a:txBody>
                  <a:tcPr/>
                </a:tc>
                <a:tc>
                  <a:txBody>
                    <a:bodyPr/>
                    <a:lstStyle/>
                    <a:p>
                      <a:r>
                        <a:rPr lang="en-US"/>
                        <a:t>50%</a:t>
                      </a:r>
                    </a:p>
                  </a:txBody>
                  <a:tcPr/>
                </a:tc>
                <a:extLst>
                  <a:ext uri="{0D108BD9-81ED-4DB2-BD59-A6C34878D82A}">
                    <a16:rowId xmlns:a16="http://schemas.microsoft.com/office/drawing/2014/main" val="19942999"/>
                  </a:ext>
                </a:extLst>
              </a:tr>
              <a:tr h="370840">
                <a:tc>
                  <a:txBody>
                    <a:bodyPr/>
                    <a:lstStyle/>
                    <a:p>
                      <a:r>
                        <a:rPr lang="en-US"/>
                        <a:t>Not at all </a:t>
                      </a:r>
                    </a:p>
                  </a:txBody>
                  <a:tcPr/>
                </a:tc>
                <a:tc>
                  <a:txBody>
                    <a:bodyPr/>
                    <a:lstStyle/>
                    <a:p>
                      <a:r>
                        <a:rPr lang="en-US"/>
                        <a:t>37%</a:t>
                      </a:r>
                    </a:p>
                  </a:txBody>
                  <a:tcPr/>
                </a:tc>
                <a:tc>
                  <a:txBody>
                    <a:bodyPr/>
                    <a:lstStyle/>
                    <a:p>
                      <a:r>
                        <a:rPr lang="en-US"/>
                        <a:t>41%</a:t>
                      </a:r>
                    </a:p>
                  </a:txBody>
                  <a:tcPr/>
                </a:tc>
                <a:extLst>
                  <a:ext uri="{0D108BD9-81ED-4DB2-BD59-A6C34878D82A}">
                    <a16:rowId xmlns:a16="http://schemas.microsoft.com/office/drawing/2014/main" val="5365170"/>
                  </a:ext>
                </a:extLst>
              </a:tr>
            </a:tbl>
          </a:graphicData>
        </a:graphic>
      </p:graphicFrame>
      <p:sp>
        <p:nvSpPr>
          <p:cNvPr id="6" name="TextBox 5">
            <a:extLst>
              <a:ext uri="{FF2B5EF4-FFF2-40B4-BE49-F238E27FC236}">
                <a16:creationId xmlns:a16="http://schemas.microsoft.com/office/drawing/2014/main" id="{3376FE20-0233-B657-189A-E98455BBD9F7}"/>
              </a:ext>
            </a:extLst>
          </p:cNvPr>
          <p:cNvSpPr txBox="1"/>
          <p:nvPr/>
        </p:nvSpPr>
        <p:spPr>
          <a:xfrm>
            <a:off x="2057400" y="3657600"/>
            <a:ext cx="7162800" cy="2862322"/>
          </a:xfrm>
          <a:prstGeom prst="rect">
            <a:avLst/>
          </a:prstGeom>
          <a:noFill/>
        </p:spPr>
        <p:txBody>
          <a:bodyPr wrap="square">
            <a:spAutoFit/>
          </a:bodyPr>
          <a:lstStyle/>
          <a:p>
            <a:r>
              <a:rPr lang="en-US" sz="2000"/>
              <a:t>It’s called ACP… </a:t>
            </a:r>
            <a:r>
              <a:rPr lang="en-US" sz="2000" b="1">
                <a:solidFill>
                  <a:srgbClr val="0070C0"/>
                </a:solidFill>
              </a:rPr>
              <a:t>because it happens </a:t>
            </a:r>
            <a:r>
              <a:rPr lang="en-US" sz="2000" b="1" i="1">
                <a:solidFill>
                  <a:srgbClr val="0070C0"/>
                </a:solidFill>
              </a:rPr>
              <a:t>in advance!! </a:t>
            </a:r>
          </a:p>
          <a:p>
            <a:pPr marL="742950" lvl="1" indent="-285750">
              <a:buFont typeface="Arial" panose="020B0604020202020204" pitchFamily="34" charset="0"/>
              <a:buChar char="•"/>
            </a:pPr>
            <a:r>
              <a:rPr lang="en-US" sz="2000"/>
              <a:t>Bucket list </a:t>
            </a:r>
          </a:p>
          <a:p>
            <a:pPr marL="742950" lvl="1" indent="-285750">
              <a:buFont typeface="Arial" panose="020B0604020202020204" pitchFamily="34" charset="0"/>
              <a:buChar char="•"/>
            </a:pPr>
            <a:r>
              <a:rPr lang="en-US" sz="2000"/>
              <a:t>Legacy building/ memory making activities </a:t>
            </a:r>
          </a:p>
          <a:p>
            <a:pPr marL="742950" lvl="1" indent="-285750">
              <a:buFont typeface="Arial" panose="020B0604020202020204" pitchFamily="34" charset="0"/>
              <a:buChar char="•"/>
            </a:pPr>
            <a:r>
              <a:rPr lang="en-US" sz="2000"/>
              <a:t>Dying process</a:t>
            </a:r>
          </a:p>
          <a:p>
            <a:pPr marL="742950" lvl="1" indent="-285750">
              <a:buFont typeface="Arial" panose="020B0604020202020204" pitchFamily="34" charset="0"/>
              <a:buChar char="•"/>
            </a:pPr>
            <a:r>
              <a:rPr lang="en-US" sz="2000"/>
              <a:t>Decision maker/health care proxy</a:t>
            </a:r>
          </a:p>
          <a:p>
            <a:pPr marL="742950" lvl="1" indent="-285750">
              <a:buFont typeface="Arial" panose="020B0604020202020204" pitchFamily="34" charset="0"/>
              <a:buChar char="•"/>
            </a:pPr>
            <a:r>
              <a:rPr lang="en-US" sz="2000"/>
              <a:t>Code status </a:t>
            </a:r>
          </a:p>
          <a:p>
            <a:pPr marL="742950" lvl="1" indent="-285750">
              <a:buFont typeface="Arial" panose="020B0604020202020204" pitchFamily="34" charset="0"/>
              <a:buChar char="•"/>
            </a:pPr>
            <a:r>
              <a:rPr lang="en-US" sz="2000"/>
              <a:t>Location of EOL care and death </a:t>
            </a:r>
          </a:p>
          <a:p>
            <a:pPr marL="742950" lvl="1" indent="-285750">
              <a:buFont typeface="Arial" panose="020B0604020202020204" pitchFamily="34" charset="0"/>
              <a:buChar char="•"/>
            </a:pPr>
            <a:r>
              <a:rPr lang="en-US" sz="2000"/>
              <a:t>Burial/cremation</a:t>
            </a:r>
          </a:p>
          <a:p>
            <a:pPr marL="742950" lvl="1" indent="-285750">
              <a:buFont typeface="Arial" panose="020B0604020202020204" pitchFamily="34" charset="0"/>
              <a:buChar char="•"/>
            </a:pPr>
            <a:r>
              <a:rPr lang="en-US" sz="2000"/>
              <a:t>Autopsy</a:t>
            </a:r>
          </a:p>
        </p:txBody>
      </p:sp>
      <p:sp>
        <p:nvSpPr>
          <p:cNvPr id="7" name="Rectangle: Rounded Corners 6">
            <a:extLst>
              <a:ext uri="{FF2B5EF4-FFF2-40B4-BE49-F238E27FC236}">
                <a16:creationId xmlns:a16="http://schemas.microsoft.com/office/drawing/2014/main" id="{800F63A8-1725-7E4C-8F7B-5554ABF91B9F}"/>
              </a:ext>
            </a:extLst>
          </p:cNvPr>
          <p:cNvSpPr/>
          <p:nvPr/>
        </p:nvSpPr>
        <p:spPr>
          <a:xfrm>
            <a:off x="2971800" y="3048000"/>
            <a:ext cx="6096000" cy="381000"/>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547A5651-1BB3-3D57-F6AC-E5F6418419DF}"/>
              </a:ext>
            </a:extLst>
          </p:cNvPr>
          <p:cNvSpPr/>
          <p:nvPr/>
        </p:nvSpPr>
        <p:spPr>
          <a:xfrm>
            <a:off x="4800600" y="6440746"/>
            <a:ext cx="5181600" cy="41725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DACFF93-6EEE-0505-1751-ADA1629A53BE}"/>
              </a:ext>
            </a:extLst>
          </p:cNvPr>
          <p:cNvSpPr txBox="1"/>
          <p:nvPr/>
        </p:nvSpPr>
        <p:spPr>
          <a:xfrm>
            <a:off x="6629400" y="6403152"/>
            <a:ext cx="5562600" cy="246221"/>
          </a:xfrm>
          <a:prstGeom prst="rect">
            <a:avLst/>
          </a:prstGeom>
          <a:noFill/>
        </p:spPr>
        <p:txBody>
          <a:bodyPr wrap="square">
            <a:spAutoFit/>
          </a:bodyPr>
          <a:lstStyle/>
          <a:p>
            <a:r>
              <a:rPr lang="en-US" sz="1000" dirty="0">
                <a:solidFill>
                  <a:srgbClr val="212121"/>
                </a:solidFill>
                <a:highlight>
                  <a:srgbClr val="FFFFFF"/>
                </a:highlight>
                <a:latin typeface="Roboto" panose="02000000000000000000" pitchFamily="2" charset="0"/>
              </a:rPr>
              <a:t>Table by Wiener L et al., retrieved from </a:t>
            </a:r>
            <a:r>
              <a:rPr lang="en-US" altLang="en-US" sz="1000" dirty="0">
                <a:solidFill>
                  <a:srgbClr val="000000"/>
                </a:solidFill>
                <a:highlight>
                  <a:srgbClr val="FFFFFF"/>
                </a:highlight>
                <a:latin typeface="-webkit-standard"/>
              </a:rPr>
              <a:t>doi:10.1002/pbc.28093</a:t>
            </a:r>
            <a:r>
              <a:rPr lang="en-US" altLang="en-US" sz="1000" dirty="0">
                <a:highlight>
                  <a:srgbClr val="FFFFFF"/>
                </a:highlight>
                <a:latin typeface="Arial" panose="020B0604020202020204" pitchFamily="34" charset="0"/>
              </a:rPr>
              <a:t> </a:t>
            </a:r>
            <a:r>
              <a:rPr lang="en-US" sz="1000" dirty="0">
                <a:solidFill>
                  <a:srgbClr val="212121"/>
                </a:solidFill>
                <a:highlight>
                  <a:srgbClr val="FFFFFF"/>
                </a:highlight>
                <a:latin typeface="Roboto" panose="02000000000000000000" pitchFamily="2" charset="0"/>
              </a:rPr>
              <a:t>on March 24,2026.</a:t>
            </a:r>
            <a:r>
              <a:rPr lang="en-US" sz="1000" baseline="30000" dirty="0">
                <a:solidFill>
                  <a:srgbClr val="212121"/>
                </a:solidFill>
                <a:highlight>
                  <a:srgbClr val="FFFFFF"/>
                </a:highlight>
                <a:latin typeface="Roboto" panose="02000000000000000000" pitchFamily="2" charset="0"/>
              </a:rPr>
              <a:t>55</a:t>
            </a:r>
            <a:r>
              <a:rPr lang="en-US" sz="1000" dirty="0">
                <a:solidFill>
                  <a:srgbClr val="212121"/>
                </a:solidFill>
                <a:highlight>
                  <a:srgbClr val="FFFFFF"/>
                </a:highlight>
                <a:latin typeface="Roboto" panose="02000000000000000000" pitchFamily="2" charset="0"/>
              </a:rPr>
              <a:t> </a:t>
            </a:r>
            <a:endParaRPr lang="en-US" sz="1000" dirty="0"/>
          </a:p>
        </p:txBody>
      </p:sp>
    </p:spTree>
    <p:extLst>
      <p:ext uri="{BB962C8B-B14F-4D97-AF65-F5344CB8AC3E}">
        <p14:creationId xmlns:p14="http://schemas.microsoft.com/office/powerpoint/2010/main" val="341553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500"/>
                                        <p:tgtEl>
                                          <p:spTgt spid="6">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500"/>
                                        <p:tgtEl>
                                          <p:spTgt spid="6">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
                                            <p:txEl>
                                              <p:pRg st="6" end="6"/>
                                            </p:txEl>
                                          </p:spTgt>
                                        </p:tgtEl>
                                        <p:attrNameLst>
                                          <p:attrName>style.visibility</p:attrName>
                                        </p:attrNameLst>
                                      </p:cBhvr>
                                      <p:to>
                                        <p:strVal val="visible"/>
                                      </p:to>
                                    </p:set>
                                    <p:animEffect transition="in" filter="fade">
                                      <p:cBhvr>
                                        <p:cTn id="30" dur="500"/>
                                        <p:tgtEl>
                                          <p:spTgt spid="6">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animEffect transition="in" filter="fade">
                                      <p:cBhvr>
                                        <p:cTn id="33" dur="500"/>
                                        <p:tgtEl>
                                          <p:spTgt spid="6">
                                            <p:txEl>
                                              <p:pRg st="7" end="7"/>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Effect transition="in" filter="fade">
                                      <p:cBhvr>
                                        <p:cTn id="36"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E20058-58F3-1EAC-C7CE-EF9B6088F473}"/>
              </a:ext>
            </a:extLst>
          </p:cNvPr>
          <p:cNvSpPr>
            <a:spLocks noGrp="1"/>
          </p:cNvSpPr>
          <p:nvPr>
            <p:ph type="title"/>
          </p:nvPr>
        </p:nvSpPr>
        <p:spPr>
          <a:xfrm>
            <a:off x="640080" y="533315"/>
            <a:ext cx="4368602" cy="1956841"/>
          </a:xfrm>
        </p:spPr>
        <p:txBody>
          <a:bodyPr anchor="b">
            <a:normAutofit/>
          </a:bodyPr>
          <a:lstStyle/>
          <a:p>
            <a:r>
              <a:rPr lang="en-US" sz="4200"/>
              <a:t>Supporting siblings of children with life-limiting illness</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8A54218-7FC4-B81B-B729-90671E3C6AA4}"/>
              </a:ext>
            </a:extLst>
          </p:cNvPr>
          <p:cNvSpPr>
            <a:spLocks noGrp="1"/>
          </p:cNvSpPr>
          <p:nvPr>
            <p:ph idx="1"/>
          </p:nvPr>
        </p:nvSpPr>
        <p:spPr>
          <a:xfrm>
            <a:off x="640080" y="2872899"/>
            <a:ext cx="4243589" cy="3320668"/>
          </a:xfrm>
        </p:spPr>
        <p:txBody>
          <a:bodyPr>
            <a:normAutofit/>
          </a:bodyPr>
          <a:lstStyle/>
          <a:p>
            <a:r>
              <a:rPr lang="en-US" sz="2200" dirty="0"/>
              <a:t>Siblings may feel:</a:t>
            </a:r>
            <a:r>
              <a:rPr lang="en-US" sz="2200" baseline="30000" dirty="0"/>
              <a:t>56</a:t>
            </a:r>
            <a:endParaRPr lang="en-US" sz="2200" dirty="0"/>
          </a:p>
          <a:p>
            <a:pPr lvl="1"/>
            <a:r>
              <a:rPr lang="en-US" sz="1800" dirty="0"/>
              <a:t>Abandoned, invisible, or alone</a:t>
            </a:r>
          </a:p>
          <a:p>
            <a:pPr lvl="1"/>
            <a:r>
              <a:rPr lang="en-US" sz="1800" dirty="0"/>
              <a:t>Jealous/desire to also be sick</a:t>
            </a:r>
          </a:p>
          <a:p>
            <a:pPr lvl="1"/>
            <a:r>
              <a:rPr lang="en-US" sz="1800" dirty="0"/>
              <a:t>Guilt or relief</a:t>
            </a:r>
          </a:p>
          <a:p>
            <a:pPr lvl="1"/>
            <a:r>
              <a:rPr lang="en-US" sz="1800" dirty="0"/>
              <a:t>Pressure to achieve/be perfect</a:t>
            </a:r>
          </a:p>
          <a:p>
            <a:pPr lvl="1"/>
            <a:r>
              <a:rPr lang="en-US" sz="1800" dirty="0"/>
              <a:t>Fearful of the future</a:t>
            </a:r>
          </a:p>
          <a:p>
            <a:r>
              <a:rPr lang="en-US" sz="2200" dirty="0"/>
              <a:t>Child life, psychology, and SW can help navigate and guide families in supporting siblings</a:t>
            </a:r>
          </a:p>
          <a:p>
            <a:pPr lvl="1"/>
            <a:endParaRPr lang="en-US" sz="1800" dirty="0"/>
          </a:p>
        </p:txBody>
      </p:sp>
      <p:pic>
        <p:nvPicPr>
          <p:cNvPr id="4" name="Picture 3">
            <a:extLst>
              <a:ext uri="{FF2B5EF4-FFF2-40B4-BE49-F238E27FC236}">
                <a16:creationId xmlns:a16="http://schemas.microsoft.com/office/drawing/2014/main" id="{6AE5ED0B-6932-0948-330C-093754BA143B}"/>
              </a:ext>
            </a:extLst>
          </p:cNvPr>
          <p:cNvPicPr>
            <a:picLocks noChangeAspect="1"/>
          </p:cNvPicPr>
          <p:nvPr/>
        </p:nvPicPr>
        <p:blipFill>
          <a:blip r:embed="rId3"/>
          <a:srcRect b="53"/>
          <a:stretch>
            <a:fillRect/>
          </a:stretch>
        </p:blipFill>
        <p:spPr>
          <a:xfrm>
            <a:off x="6157020" y="240120"/>
            <a:ext cx="5023402" cy="500822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28682079-C252-9367-3F26-A7AF88C0A8A3}"/>
              </a:ext>
            </a:extLst>
          </p:cNvPr>
          <p:cNvSpPr txBox="1"/>
          <p:nvPr/>
        </p:nvSpPr>
        <p:spPr>
          <a:xfrm>
            <a:off x="5589448" y="5340225"/>
            <a:ext cx="6158545" cy="1077218"/>
          </a:xfrm>
          <a:prstGeom prst="rect">
            <a:avLst/>
          </a:prstGeom>
          <a:noFill/>
          <a:ln>
            <a:solidFill>
              <a:schemeClr val="tx1"/>
            </a:solidFill>
          </a:ln>
        </p:spPr>
        <p:txBody>
          <a:bodyPr wrap="square" rtlCol="0">
            <a:spAutoFit/>
          </a:bodyPr>
          <a:lstStyle/>
          <a:p>
            <a:pPr algn="ctr"/>
            <a:r>
              <a:rPr lang="en-US" sz="1600" i="1" dirty="0"/>
              <a:t>“People who love each other are always connected by a very special String made of love. Even though you can’t see it with your eyes, you can feel it deep in your heart and know that you are always connected to the ones you love.”</a:t>
            </a:r>
          </a:p>
        </p:txBody>
      </p:sp>
      <p:sp>
        <p:nvSpPr>
          <p:cNvPr id="7" name="TextBox 6">
            <a:extLst>
              <a:ext uri="{FF2B5EF4-FFF2-40B4-BE49-F238E27FC236}">
                <a16:creationId xmlns:a16="http://schemas.microsoft.com/office/drawing/2014/main" id="{36EC5A42-A1EC-2389-73D7-0C043559BA68}"/>
              </a:ext>
            </a:extLst>
          </p:cNvPr>
          <p:cNvSpPr txBox="1"/>
          <p:nvPr/>
        </p:nvSpPr>
        <p:spPr>
          <a:xfrm>
            <a:off x="6157020" y="5026281"/>
            <a:ext cx="5285421" cy="400110"/>
          </a:xfrm>
          <a:prstGeom prst="rect">
            <a:avLst/>
          </a:prstGeom>
          <a:noFill/>
        </p:spPr>
        <p:txBody>
          <a:bodyPr wrap="none" rtlCol="0">
            <a:spAutoFit/>
          </a:bodyPr>
          <a:lstStyle/>
          <a:p>
            <a:r>
              <a:rPr lang="en-US" sz="1000" dirty="0"/>
              <a:t>Image from </a:t>
            </a:r>
            <a:r>
              <a:rPr lang="en-US" altLang="en-US" sz="1000" dirty="0">
                <a:solidFill>
                  <a:srgbClr val="000000"/>
                </a:solidFill>
                <a:latin typeface="-webkit-standard"/>
              </a:rPr>
              <a:t>Karst P. </a:t>
            </a:r>
            <a:r>
              <a:rPr lang="en-US" altLang="en-US" sz="1000" i="1" dirty="0">
                <a:solidFill>
                  <a:srgbClr val="000000"/>
                </a:solidFill>
              </a:rPr>
              <a:t>The Invisible String.</a:t>
            </a:r>
            <a:r>
              <a:rPr lang="en-US" altLang="en-US" sz="1000" dirty="0">
                <a:solidFill>
                  <a:srgbClr val="000000"/>
                </a:solidFill>
                <a:latin typeface="-webkit-standard"/>
              </a:rPr>
              <a:t> Illustrated by Stevenson G. DeVorss &amp; Company; 2000.</a:t>
            </a:r>
            <a:r>
              <a:rPr lang="en-US" altLang="en-US" sz="1000" baseline="30000" dirty="0">
                <a:solidFill>
                  <a:srgbClr val="000000"/>
                </a:solidFill>
                <a:latin typeface="-webkit-standard"/>
              </a:rPr>
              <a:t>57</a:t>
            </a:r>
            <a:endParaRPr lang="en-US" altLang="en-US" sz="1000" dirty="0">
              <a:latin typeface="Arial" panose="020B0604020202020204" pitchFamily="34" charset="0"/>
            </a:endParaRPr>
          </a:p>
          <a:p>
            <a:r>
              <a:rPr lang="en-US" sz="1000" dirty="0"/>
              <a:t> </a:t>
            </a:r>
          </a:p>
        </p:txBody>
      </p:sp>
    </p:spTree>
    <p:extLst>
      <p:ext uri="{BB962C8B-B14F-4D97-AF65-F5344CB8AC3E}">
        <p14:creationId xmlns:p14="http://schemas.microsoft.com/office/powerpoint/2010/main" val="299212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C80AFD-2E8E-7D1F-2F08-9ACE6E3B8AEC}"/>
              </a:ext>
            </a:extLst>
          </p:cNvPr>
          <p:cNvSpPr>
            <a:spLocks noGrp="1"/>
          </p:cNvSpPr>
          <p:nvPr>
            <p:ph type="title"/>
          </p:nvPr>
        </p:nvSpPr>
        <p:spPr>
          <a:xfrm>
            <a:off x="640080" y="325369"/>
            <a:ext cx="4368602" cy="1956841"/>
          </a:xfrm>
        </p:spPr>
        <p:txBody>
          <a:bodyPr anchor="b">
            <a:normAutofit/>
          </a:bodyPr>
          <a:lstStyle/>
          <a:p>
            <a:r>
              <a:rPr lang="en-US" sz="5000"/>
              <a:t>Considerations as death nears</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351CA1F-75FC-4F04-6F89-FB9FCEE0B875}"/>
              </a:ext>
            </a:extLst>
          </p:cNvPr>
          <p:cNvSpPr>
            <a:spLocks noGrp="1"/>
          </p:cNvSpPr>
          <p:nvPr>
            <p:ph idx="1"/>
          </p:nvPr>
        </p:nvSpPr>
        <p:spPr>
          <a:xfrm>
            <a:off x="640080" y="2909771"/>
            <a:ext cx="10698480" cy="3320668"/>
          </a:xfrm>
        </p:spPr>
        <p:txBody>
          <a:bodyPr>
            <a:normAutofit/>
          </a:bodyPr>
          <a:lstStyle/>
          <a:p>
            <a:r>
              <a:rPr lang="en-US" sz="2200" dirty="0"/>
              <a:t>How the parent can support their child at EOL</a:t>
            </a:r>
          </a:p>
          <a:p>
            <a:r>
              <a:rPr lang="en-US" sz="2200" dirty="0"/>
              <a:t>How to make meaning and live life now</a:t>
            </a:r>
          </a:p>
          <a:p>
            <a:r>
              <a:rPr lang="en-US" sz="2200" dirty="0"/>
              <a:t>Who they wish to spend their time with before and at EOL</a:t>
            </a:r>
          </a:p>
          <a:p>
            <a:r>
              <a:rPr lang="en-US" sz="2200" dirty="0"/>
              <a:t>How they want to be comforted</a:t>
            </a:r>
          </a:p>
          <a:p>
            <a:r>
              <a:rPr lang="en-US" sz="2200" dirty="0"/>
              <a:t>What and how to honor faith traditions and cultural preferences</a:t>
            </a:r>
          </a:p>
          <a:p>
            <a:r>
              <a:rPr lang="en-US" sz="2200" dirty="0"/>
              <a:t>What they want their legacy to be</a:t>
            </a:r>
          </a:p>
        </p:txBody>
      </p:sp>
    </p:spTree>
    <p:extLst>
      <p:ext uri="{BB962C8B-B14F-4D97-AF65-F5344CB8AC3E}">
        <p14:creationId xmlns:p14="http://schemas.microsoft.com/office/powerpoint/2010/main" val="14344744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990600"/>
          </a:xfrm>
        </p:spPr>
        <p:txBody>
          <a:bodyPr wrap="square" rtlCol="0" anchor="ctr">
            <a:normAutofit/>
          </a:bodyPr>
          <a:lstStyle/>
          <a:p>
            <a:pPr eaLnBrk="1" fontAlgn="auto" hangingPunct="1">
              <a:lnSpc>
                <a:spcPct val="90000"/>
              </a:lnSpc>
              <a:spcAft>
                <a:spcPts val="0"/>
              </a:spcAft>
              <a:defRPr/>
            </a:pPr>
            <a:r>
              <a:rPr lang="en-US" sz="3100"/>
              <a:t>Focus on what parents </a:t>
            </a:r>
            <a:r>
              <a:rPr lang="en-US" sz="3100" b="1" u="sng"/>
              <a:t>can do </a:t>
            </a:r>
            <a:r>
              <a:rPr lang="en-US" sz="3100"/>
              <a:t>to provide comfort to a child who is dying</a:t>
            </a:r>
          </a:p>
        </p:txBody>
      </p:sp>
      <p:sp>
        <p:nvSpPr>
          <p:cNvPr id="31747" name="Content Placeholder 2"/>
          <p:cNvSpPr>
            <a:spLocks noGrp="1"/>
          </p:cNvSpPr>
          <p:nvPr>
            <p:ph sz="half" idx="2"/>
          </p:nvPr>
        </p:nvSpPr>
        <p:spPr>
          <a:xfrm>
            <a:off x="609600" y="1371601"/>
            <a:ext cx="10972800" cy="4754563"/>
          </a:xfrm>
        </p:spPr>
        <p:txBody>
          <a:bodyPr wrap="square" anchor="t">
            <a:normAutofit/>
          </a:bodyPr>
          <a:lstStyle/>
          <a:p>
            <a:pPr eaLnBrk="1" hangingPunct="1">
              <a:lnSpc>
                <a:spcPct val="90000"/>
              </a:lnSpc>
            </a:pPr>
            <a:r>
              <a:rPr lang="en-US" sz="2000" dirty="0">
                <a:solidFill>
                  <a:schemeClr val="tx1"/>
                </a:solidFill>
              </a:rPr>
              <a:t>Provide your child with the familiar voices, sounds, and touch that will comfort them the most (read favorite books, psalms, listen to music, soothing smells)</a:t>
            </a:r>
          </a:p>
          <a:p>
            <a:pPr lvl="1" eaLnBrk="1" hangingPunct="1">
              <a:lnSpc>
                <a:spcPct val="90000"/>
              </a:lnSpc>
            </a:pPr>
            <a:r>
              <a:rPr lang="en-US" sz="2000" dirty="0">
                <a:solidFill>
                  <a:schemeClr val="tx1"/>
                </a:solidFill>
              </a:rPr>
              <a:t>Child life assistance</a:t>
            </a:r>
          </a:p>
          <a:p>
            <a:pPr eaLnBrk="1" hangingPunct="1">
              <a:lnSpc>
                <a:spcPct val="90000"/>
              </a:lnSpc>
            </a:pPr>
            <a:endParaRPr lang="en-US" sz="2000" dirty="0">
              <a:solidFill>
                <a:schemeClr val="tx1"/>
              </a:solidFill>
            </a:endParaRPr>
          </a:p>
          <a:p>
            <a:pPr eaLnBrk="1" hangingPunct="1">
              <a:lnSpc>
                <a:spcPct val="90000"/>
              </a:lnSpc>
            </a:pPr>
            <a:r>
              <a:rPr lang="en-US" sz="2000" dirty="0">
                <a:solidFill>
                  <a:schemeClr val="tx1"/>
                </a:solidFill>
              </a:rPr>
              <a:t>Continue to bathe, change the position of his/her body, and watch for signs of discomfort.</a:t>
            </a:r>
            <a:br>
              <a:rPr lang="en-US" sz="2000" dirty="0">
                <a:solidFill>
                  <a:schemeClr val="tx1"/>
                </a:solidFill>
              </a:rPr>
            </a:br>
            <a:endParaRPr lang="en-US" sz="2000" dirty="0">
              <a:solidFill>
                <a:schemeClr val="tx1"/>
              </a:solidFill>
            </a:endParaRPr>
          </a:p>
          <a:p>
            <a:pPr eaLnBrk="1" hangingPunct="1">
              <a:lnSpc>
                <a:spcPct val="90000"/>
              </a:lnSpc>
            </a:pPr>
            <a:r>
              <a:rPr lang="en-US" sz="2000" dirty="0">
                <a:solidFill>
                  <a:schemeClr val="tx1"/>
                </a:solidFill>
              </a:rPr>
              <a:t>Practice prayer, rituals and other cultural expressions of importance </a:t>
            </a:r>
          </a:p>
          <a:p>
            <a:pPr lvl="1" eaLnBrk="1" hangingPunct="1">
              <a:lnSpc>
                <a:spcPct val="90000"/>
              </a:lnSpc>
            </a:pPr>
            <a:r>
              <a:rPr lang="en-US" sz="2000" dirty="0">
                <a:solidFill>
                  <a:schemeClr val="tx1"/>
                </a:solidFill>
              </a:rPr>
              <a:t>Chaplain, home spiritual advisor assistance </a:t>
            </a:r>
          </a:p>
          <a:p>
            <a:pPr eaLnBrk="1" hangingPunct="1">
              <a:lnSpc>
                <a:spcPct val="90000"/>
              </a:lnSpc>
            </a:pPr>
            <a:endParaRPr lang="en-US" sz="2000" dirty="0">
              <a:solidFill>
                <a:schemeClr val="tx1"/>
              </a:solidFill>
            </a:endParaRPr>
          </a:p>
          <a:p>
            <a:pPr eaLnBrk="1" hangingPunct="1">
              <a:lnSpc>
                <a:spcPct val="90000"/>
              </a:lnSpc>
            </a:pPr>
            <a:r>
              <a:rPr lang="en-US" sz="2000" dirty="0">
                <a:solidFill>
                  <a:schemeClr val="tx1"/>
                </a:solidFill>
              </a:rPr>
              <a:t>Complementary therapies such as massage and Reiki are often welcomed by families as hands on healing of the child.</a:t>
            </a:r>
          </a:p>
        </p:txBody>
      </p:sp>
      <p:sp>
        <p:nvSpPr>
          <p:cNvPr id="31752" name="Slide Number Placeholder 4">
            <a:extLst>
              <a:ext uri="{FF2B5EF4-FFF2-40B4-BE49-F238E27FC236}">
                <a16:creationId xmlns:a16="http://schemas.microsoft.com/office/drawing/2014/main" id="{8A23D39E-A34D-AA9C-4550-62CCAD87AB2E}"/>
              </a:ext>
            </a:extLst>
          </p:cNvPr>
          <p:cNvSpPr>
            <a:spLocks noGrp="1"/>
          </p:cNvSpPr>
          <p:nvPr>
            <p:ph type="sldNum" sz="quarter" idx="10"/>
          </p:nvPr>
        </p:nvSpPr>
        <p:spPr>
          <a:xfrm>
            <a:off x="11074400" y="6400801"/>
            <a:ext cx="609600" cy="457200"/>
          </a:xfrm>
        </p:spPr>
        <p:txBody>
          <a:bodyPr/>
          <a:lstStyle/>
          <a:p>
            <a:pPr>
              <a:spcAft>
                <a:spcPts val="600"/>
              </a:spcAft>
              <a:defRPr/>
            </a:pPr>
            <a:fld id="{01D945C9-0277-4107-B589-EC55ECD240BC}" type="slidenum">
              <a:rPr lang="en-US" smtClean="0"/>
              <a:pPr>
                <a:spcAft>
                  <a:spcPts val="600"/>
                </a:spcAft>
                <a:defRPr/>
              </a:pPr>
              <a:t>84</a:t>
            </a:fld>
            <a:endParaRPr lang="en-US"/>
          </a:p>
        </p:txBody>
      </p:sp>
    </p:spTree>
    <p:extLst>
      <p:ext uri="{BB962C8B-B14F-4D97-AF65-F5344CB8AC3E}">
        <p14:creationId xmlns:p14="http://schemas.microsoft.com/office/powerpoint/2010/main" val="16489150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C54F4-14D1-DBCF-1826-10C3EAB6909B}"/>
              </a:ext>
            </a:extLst>
          </p:cNvPr>
          <p:cNvSpPr>
            <a:spLocks noGrp="1"/>
          </p:cNvSpPr>
          <p:nvPr>
            <p:ph type="title"/>
          </p:nvPr>
        </p:nvSpPr>
        <p:spPr/>
        <p:txBody>
          <a:bodyPr/>
          <a:lstStyle/>
          <a:p>
            <a:r>
              <a:rPr lang="en-US" dirty="0">
                <a:latin typeface="Arial Rounded MT Bold"/>
              </a:rPr>
              <a:t>References</a:t>
            </a:r>
            <a:endParaRPr lang="en-US" dirty="0"/>
          </a:p>
        </p:txBody>
      </p:sp>
      <p:sp>
        <p:nvSpPr>
          <p:cNvPr id="3" name="Content Placeholder 2">
            <a:extLst>
              <a:ext uri="{FF2B5EF4-FFF2-40B4-BE49-F238E27FC236}">
                <a16:creationId xmlns:a16="http://schemas.microsoft.com/office/drawing/2014/main" id="{387C21DF-9F7F-DD34-1430-7FC4D7121810}"/>
              </a:ext>
            </a:extLst>
          </p:cNvPr>
          <p:cNvSpPr>
            <a:spLocks noGrp="1"/>
          </p:cNvSpPr>
          <p:nvPr>
            <p:ph idx="1"/>
          </p:nvPr>
        </p:nvSpPr>
        <p:spPr>
          <a:xfrm>
            <a:off x="609600" y="1371600"/>
            <a:ext cx="10972800" cy="6019800"/>
          </a:xfrm>
        </p:spPr>
        <p:txBody>
          <a:bodyPr/>
          <a:lstStyle/>
          <a:p>
            <a:pPr marL="0" lvl="0" indent="0">
              <a:spcBef>
                <a:spcPct val="0"/>
              </a:spcBef>
              <a:buNone/>
            </a:pPr>
            <a:endParaRPr lang="en-US" altLang="en-US" sz="1000" dirty="0">
              <a:solidFill>
                <a:schemeClr val="tx1"/>
              </a:solidFill>
              <a:latin typeface="Arial" panose="020B0604020202020204" pitchFamily="34" charset="0"/>
            </a:endParaRPr>
          </a:p>
          <a:p>
            <a:pPr marL="0" lvl="0" indent="0">
              <a:spcBef>
                <a:spcPct val="0"/>
              </a:spcBef>
              <a:buFontTx/>
              <a:buAutoNum type="arabicPeriod"/>
            </a:pPr>
            <a:r>
              <a:rPr lang="en-US" altLang="en-US" sz="1000" dirty="0" err="1">
                <a:solidFill>
                  <a:schemeClr val="tx1"/>
                </a:solidFill>
                <a:latin typeface="Arial" panose="020B0604020202020204" pitchFamily="34" charset="0"/>
              </a:rPr>
              <a:t>Sampalli</a:t>
            </a:r>
            <a:r>
              <a:rPr lang="en-US" altLang="en-US" sz="1000" dirty="0">
                <a:solidFill>
                  <a:schemeClr val="tx1"/>
                </a:solidFill>
                <a:latin typeface="Arial" panose="020B0604020202020204" pitchFamily="34" charset="0"/>
              </a:rPr>
              <a:t> T, Dickson R, Hayden J, Edwards L, Salunkhe A. Meeting the needs of a complex population: a functional health- and patient-centered approach to managing multimorbidity. </a:t>
            </a:r>
            <a:r>
              <a:rPr lang="en-US" altLang="en-US" sz="1000" i="1" dirty="0">
                <a:solidFill>
                  <a:schemeClr val="tx1"/>
                </a:solidFill>
                <a:latin typeface="Arial" panose="020B0604020202020204" pitchFamily="34" charset="0"/>
              </a:rPr>
              <a:t>J </a:t>
            </a:r>
            <a:r>
              <a:rPr lang="en-US" altLang="en-US" sz="1000" i="1" dirty="0" err="1">
                <a:solidFill>
                  <a:schemeClr val="tx1"/>
                </a:solidFill>
                <a:latin typeface="Arial" panose="020B0604020202020204" pitchFamily="34" charset="0"/>
              </a:rPr>
              <a:t>Comorb</a:t>
            </a:r>
            <a:r>
              <a:rPr lang="en-US" altLang="en-US" sz="1000" i="1" dirty="0">
                <a:solidFill>
                  <a:schemeClr val="tx1"/>
                </a:solidFill>
                <a:latin typeface="Arial" panose="020B0604020202020204" pitchFamily="34" charset="0"/>
              </a:rPr>
              <a:t>.</a:t>
            </a:r>
            <a:r>
              <a:rPr lang="en-US" altLang="en-US" sz="1000" dirty="0">
                <a:solidFill>
                  <a:schemeClr val="tx1"/>
                </a:solidFill>
                <a:latin typeface="Arial" panose="020B0604020202020204" pitchFamily="34" charset="0"/>
              </a:rPr>
              <a:t> 2016;6:76-84. doi:10.15256/joc.2016.6.83</a:t>
            </a:r>
          </a:p>
          <a:p>
            <a:pPr marL="0" lvl="0" indent="0">
              <a:spcBef>
                <a:spcPct val="0"/>
              </a:spcBef>
              <a:buFontTx/>
              <a:buAutoNum type="arabicPeriod" startAt="2"/>
            </a:pPr>
            <a:r>
              <a:rPr lang="en-US" altLang="en-US" sz="1000" dirty="0">
                <a:solidFill>
                  <a:schemeClr val="tx1"/>
                </a:solidFill>
                <a:latin typeface="Arial" panose="020B0604020202020204" pitchFamily="34" charset="0"/>
              </a:rPr>
              <a:t>Cancer pain relief and palliative care. Report of a WHO Expert Committee. </a:t>
            </a:r>
            <a:r>
              <a:rPr lang="en-US" altLang="en-US" sz="1000" i="1" dirty="0">
                <a:solidFill>
                  <a:schemeClr val="tx1"/>
                </a:solidFill>
                <a:latin typeface="Arial" panose="020B0604020202020204" pitchFamily="34" charset="0"/>
              </a:rPr>
              <a:t>World Health Organ Tech Rep Ser.</a:t>
            </a:r>
            <a:r>
              <a:rPr lang="en-US" altLang="en-US" sz="1000" dirty="0">
                <a:solidFill>
                  <a:schemeClr val="tx1"/>
                </a:solidFill>
                <a:latin typeface="Arial" panose="020B0604020202020204" pitchFamily="34" charset="0"/>
              </a:rPr>
              <a:t>1990;804:1-75. PMID:1702248.</a:t>
            </a:r>
          </a:p>
          <a:p>
            <a:pPr marL="0" lvl="0" indent="0">
              <a:spcBef>
                <a:spcPct val="0"/>
              </a:spcBef>
              <a:buFontTx/>
              <a:buAutoNum type="arabicPeriod" startAt="3"/>
            </a:pPr>
            <a:r>
              <a:rPr lang="en-US" altLang="en-US" sz="1000" dirty="0">
                <a:solidFill>
                  <a:schemeClr val="tx1"/>
                </a:solidFill>
                <a:latin typeface="Arial" panose="020B0604020202020204" pitchFamily="34" charset="0"/>
              </a:rPr>
              <a:t>Brock KE, DeGroote NP, Allen KE. Behind the scenes: care coordination time in an outpatient pediatric palliative oncology clinic. </a:t>
            </a:r>
            <a:r>
              <a:rPr lang="en-US" altLang="en-US" sz="1000" i="1" dirty="0">
                <a:solidFill>
                  <a:schemeClr val="tx1"/>
                </a:solidFill>
                <a:latin typeface="Arial" panose="020B0604020202020204" pitchFamily="34" charset="0"/>
              </a:rPr>
              <a:t>J </a:t>
            </a:r>
            <a:r>
              <a:rPr lang="en-US" altLang="en-US" sz="1000" i="1" dirty="0" err="1">
                <a:solidFill>
                  <a:schemeClr val="tx1"/>
                </a:solidFill>
                <a:latin typeface="Arial" panose="020B0604020202020204" pitchFamily="34" charset="0"/>
              </a:rPr>
              <a:t>Palliat</a:t>
            </a:r>
            <a:r>
              <a:rPr lang="en-US" altLang="en-US" sz="1000" i="1" dirty="0">
                <a:solidFill>
                  <a:schemeClr val="tx1"/>
                </a:solidFill>
                <a:latin typeface="Arial" panose="020B0604020202020204" pitchFamily="34" charset="0"/>
              </a:rPr>
              <a:t> Med.</a:t>
            </a:r>
            <a:r>
              <a:rPr lang="en-US" altLang="en-US" sz="1000" dirty="0">
                <a:solidFill>
                  <a:schemeClr val="tx1"/>
                </a:solidFill>
                <a:latin typeface="Arial" panose="020B0604020202020204" pitchFamily="34" charset="0"/>
              </a:rPr>
              <a:t> 2021;24(3):413-417. doi:10.1089/jpm.2020.0197</a:t>
            </a:r>
          </a:p>
          <a:p>
            <a:pPr marL="0" lvl="0" indent="0">
              <a:spcBef>
                <a:spcPct val="0"/>
              </a:spcBef>
              <a:buFontTx/>
              <a:buAutoNum type="arabicPeriod" startAt="4"/>
            </a:pPr>
            <a:r>
              <a:rPr lang="en-US" altLang="en-US" sz="1000" dirty="0">
                <a:solidFill>
                  <a:schemeClr val="tx1"/>
                </a:solidFill>
                <a:latin typeface="Arial" panose="020B0604020202020204" pitchFamily="34" charset="0"/>
              </a:rPr>
              <a:t>Mehta A, Chan L. Understanding the concept of “total pain”: a prerequisite for pain control. </a:t>
            </a:r>
            <a:r>
              <a:rPr lang="en-US" altLang="en-US" sz="1000" i="1" dirty="0">
                <a:solidFill>
                  <a:schemeClr val="tx1"/>
                </a:solidFill>
                <a:latin typeface="Arial" panose="020B0604020202020204" pitchFamily="34" charset="0"/>
              </a:rPr>
              <a:t>J Hosp </a:t>
            </a:r>
            <a:r>
              <a:rPr lang="en-US" altLang="en-US" sz="1000" i="1" dirty="0" err="1">
                <a:solidFill>
                  <a:schemeClr val="tx1"/>
                </a:solidFill>
                <a:latin typeface="Arial" panose="020B0604020202020204" pitchFamily="34" charset="0"/>
              </a:rPr>
              <a:t>Palliat</a:t>
            </a:r>
            <a:r>
              <a:rPr lang="en-US" altLang="en-US" sz="1000" i="1" dirty="0">
                <a:solidFill>
                  <a:schemeClr val="tx1"/>
                </a:solidFill>
                <a:latin typeface="Arial" panose="020B0604020202020204" pitchFamily="34" charset="0"/>
              </a:rPr>
              <a:t> Nurs.</a:t>
            </a:r>
            <a:r>
              <a:rPr lang="en-US" altLang="en-US" sz="1000" dirty="0">
                <a:solidFill>
                  <a:schemeClr val="tx1"/>
                </a:solidFill>
                <a:latin typeface="Arial" panose="020B0604020202020204" pitchFamily="34" charset="0"/>
              </a:rPr>
              <a:t>2008;10:26-32.</a:t>
            </a:r>
          </a:p>
          <a:p>
            <a:pPr marL="0" lvl="0" indent="0">
              <a:spcBef>
                <a:spcPct val="0"/>
              </a:spcBef>
              <a:buFontTx/>
              <a:buAutoNum type="arabicPeriod" startAt="5"/>
            </a:pPr>
            <a:r>
              <a:rPr lang="en-US" altLang="en-US" sz="1000" dirty="0">
                <a:solidFill>
                  <a:schemeClr val="tx1"/>
                </a:solidFill>
                <a:latin typeface="Arial" panose="020B0604020202020204" pitchFamily="34" charset="0"/>
              </a:rPr>
              <a:t>Merkel SI, Voepel-Lewis T, </a:t>
            </a:r>
            <a:r>
              <a:rPr lang="en-US" altLang="en-US" sz="1000" dirty="0" err="1">
                <a:solidFill>
                  <a:schemeClr val="tx1"/>
                </a:solidFill>
                <a:latin typeface="Arial" panose="020B0604020202020204" pitchFamily="34" charset="0"/>
              </a:rPr>
              <a:t>Shayevitz</a:t>
            </a:r>
            <a:r>
              <a:rPr lang="en-US" altLang="en-US" sz="1000" dirty="0">
                <a:solidFill>
                  <a:schemeClr val="tx1"/>
                </a:solidFill>
                <a:latin typeface="Arial" panose="020B0604020202020204" pitchFamily="34" charset="0"/>
              </a:rPr>
              <a:t> JR, Malviya S. The FLACC: a behavioral scale for scoring postoperative pain in young children. </a:t>
            </a:r>
            <a:r>
              <a:rPr lang="en-US" altLang="en-US" sz="1000" i="1" dirty="0" err="1">
                <a:solidFill>
                  <a:schemeClr val="tx1"/>
                </a:solidFill>
                <a:latin typeface="Arial" panose="020B0604020202020204" pitchFamily="34" charset="0"/>
              </a:rPr>
              <a:t>Pediatr</a:t>
            </a:r>
            <a:r>
              <a:rPr lang="en-US" altLang="en-US" sz="1000" i="1" dirty="0">
                <a:solidFill>
                  <a:schemeClr val="tx1"/>
                </a:solidFill>
                <a:latin typeface="Arial" panose="020B0604020202020204" pitchFamily="34" charset="0"/>
              </a:rPr>
              <a:t> Nurs.</a:t>
            </a:r>
            <a:r>
              <a:rPr lang="en-US" altLang="en-US" sz="1000" dirty="0">
                <a:solidFill>
                  <a:schemeClr val="tx1"/>
                </a:solidFill>
                <a:latin typeface="Arial" panose="020B0604020202020204" pitchFamily="34" charset="0"/>
              </a:rPr>
              <a:t> 1997;23(3):293-297.</a:t>
            </a:r>
          </a:p>
          <a:p>
            <a:pPr marL="0" lvl="0" indent="0">
              <a:spcBef>
                <a:spcPct val="0"/>
              </a:spcBef>
              <a:buFontTx/>
              <a:buAutoNum type="arabicPeriod" startAt="6"/>
            </a:pPr>
            <a:r>
              <a:rPr lang="en-US" altLang="en-US" sz="1000" dirty="0">
                <a:solidFill>
                  <a:schemeClr val="tx1"/>
                </a:solidFill>
                <a:latin typeface="Arial" panose="020B0604020202020204" pitchFamily="34" charset="0"/>
              </a:rPr>
              <a:t>Wong-Baker FACES Foundation. Wong-Baker FACES® Pain Rating Scale. Published 2022. Accessed February 20, 2026. http://www.WongBakerFACES.org</a:t>
            </a:r>
          </a:p>
          <a:p>
            <a:pPr marL="0" lvl="0" indent="0">
              <a:spcBef>
                <a:spcPct val="0"/>
              </a:spcBef>
              <a:buFontTx/>
              <a:buAutoNum type="arabicPeriod" startAt="7"/>
            </a:pPr>
            <a:r>
              <a:rPr lang="en-US" altLang="en-US" sz="1000" dirty="0">
                <a:solidFill>
                  <a:schemeClr val="tx1"/>
                </a:solidFill>
                <a:latin typeface="Arial" panose="020B0604020202020204" pitchFamily="34" charset="0"/>
              </a:rPr>
              <a:t>WHO Guidelines on the Pharmacological Treatment of Persisting Pain in Children With Medical Illnesses. Geneva, Switzerland: World Health Organization; 2012.</a:t>
            </a:r>
          </a:p>
          <a:p>
            <a:pPr marL="0" lvl="0" indent="0">
              <a:spcBef>
                <a:spcPct val="0"/>
              </a:spcBef>
              <a:buFontTx/>
              <a:buAutoNum type="arabicPeriod" startAt="7"/>
            </a:pPr>
            <a:r>
              <a:rPr lang="en-US" altLang="en-US" sz="1000" dirty="0">
                <a:solidFill>
                  <a:srgbClr val="000000"/>
                </a:solidFill>
                <a:latin typeface="Arial" panose="020B0604020202020204" pitchFamily="34" charset="0"/>
              </a:rPr>
              <a:t>Toth C.</a:t>
            </a:r>
            <a:r>
              <a:rPr lang="en-US" altLang="en-US" sz="1000" dirty="0">
                <a:solidFill>
                  <a:srgbClr val="000000"/>
                </a:solidFill>
                <a:latin typeface="-webkit-standard"/>
              </a:rPr>
              <a:t> Substitution of gabapentin therapy with pregabalin therapy in neuropathic pain due to peripheral neuropathy. </a:t>
            </a:r>
            <a:r>
              <a:rPr lang="en-US" altLang="en-US" sz="1000" i="1" dirty="0">
                <a:solidFill>
                  <a:srgbClr val="000000"/>
                </a:solidFill>
              </a:rPr>
              <a:t>Pain Med.</a:t>
            </a:r>
            <a:r>
              <a:rPr lang="en-US" altLang="en-US" sz="1000" dirty="0">
                <a:solidFill>
                  <a:srgbClr val="000000"/>
                </a:solidFill>
                <a:latin typeface="-webkit-standard"/>
              </a:rPr>
              <a:t> 2010;11(3):456-465. doi:10.1111/j.1526-4637.2009.00796.x</a:t>
            </a:r>
            <a:endParaRPr lang="en-US" altLang="en-US" sz="1000" dirty="0">
              <a:solidFill>
                <a:schemeClr val="tx1"/>
              </a:solidFill>
              <a:latin typeface="Arial" panose="020B0604020202020204" pitchFamily="34" charset="0"/>
            </a:endParaRPr>
          </a:p>
          <a:p>
            <a:pPr marL="0" lvl="0" indent="0">
              <a:spcBef>
                <a:spcPct val="0"/>
              </a:spcBef>
              <a:buFontTx/>
              <a:buAutoNum type="arabicPeriod" startAt="7"/>
            </a:pPr>
            <a:r>
              <a:rPr lang="en-US" altLang="en-US" sz="1000" dirty="0">
                <a:solidFill>
                  <a:schemeClr val="tx1"/>
                </a:solidFill>
                <a:latin typeface="Arial" panose="020B0604020202020204" pitchFamily="34" charset="0"/>
              </a:rPr>
              <a:t>Hoang SM. Update from the K-hole: ketamine in the ED. </a:t>
            </a:r>
            <a:r>
              <a:rPr lang="en-US" altLang="en-US" sz="1000" dirty="0" err="1">
                <a:solidFill>
                  <a:schemeClr val="tx1"/>
                </a:solidFill>
                <a:latin typeface="Arial" panose="020B0604020202020204" pitchFamily="34" charset="0"/>
              </a:rPr>
              <a:t>EMOttawa</a:t>
            </a:r>
            <a:r>
              <a:rPr lang="en-US" altLang="en-US" sz="1000" dirty="0">
                <a:solidFill>
                  <a:schemeClr val="tx1"/>
                </a:solidFill>
                <a:latin typeface="Arial" panose="020B0604020202020204" pitchFamily="34" charset="0"/>
              </a:rPr>
              <a:t> Blog. Published July 26, 2018. Accessed February 20, 2026. https://emottawablog.com/2018/07/update-from-the-k-hole-ketamine-in-the-ed/</a:t>
            </a:r>
          </a:p>
          <a:p>
            <a:pPr marL="0" lvl="0" indent="0">
              <a:spcBef>
                <a:spcPct val="0"/>
              </a:spcBef>
              <a:buFontTx/>
              <a:buAutoNum type="arabicPeriod" startAt="7"/>
            </a:pPr>
            <a:r>
              <a:rPr lang="en-US" altLang="en-US" sz="1000" dirty="0">
                <a:solidFill>
                  <a:schemeClr val="tx1"/>
                </a:solidFill>
                <a:latin typeface="Arial" panose="020B0604020202020204" pitchFamily="34" charset="0"/>
              </a:rPr>
              <a:t>Pergolizzi J, Ahlbeck K, Aldington D, et al. The development of chronic pain: physiological change necessitates a multidisciplinary approach to treatment. </a:t>
            </a:r>
            <a:r>
              <a:rPr lang="en-US" altLang="en-US" sz="1000" i="1" dirty="0">
                <a:solidFill>
                  <a:schemeClr val="tx1"/>
                </a:solidFill>
                <a:latin typeface="Arial" panose="020B0604020202020204" pitchFamily="34" charset="0"/>
              </a:rPr>
              <a:t>Curr Med Res </a:t>
            </a:r>
            <a:r>
              <a:rPr lang="en-US" altLang="en-US" sz="1000" i="1" dirty="0" err="1">
                <a:solidFill>
                  <a:schemeClr val="tx1"/>
                </a:solidFill>
                <a:latin typeface="Arial" panose="020B0604020202020204" pitchFamily="34" charset="0"/>
              </a:rPr>
              <a:t>Opin</a:t>
            </a:r>
            <a:r>
              <a:rPr lang="en-US" altLang="en-US" sz="1000" i="1" dirty="0">
                <a:solidFill>
                  <a:schemeClr val="tx1"/>
                </a:solidFill>
                <a:latin typeface="Arial" panose="020B0604020202020204" pitchFamily="34" charset="0"/>
              </a:rPr>
              <a:t>.</a:t>
            </a:r>
            <a:r>
              <a:rPr lang="en-US" altLang="en-US" sz="1000" dirty="0">
                <a:solidFill>
                  <a:schemeClr val="tx1"/>
                </a:solidFill>
                <a:latin typeface="Arial" panose="020B0604020202020204" pitchFamily="34" charset="0"/>
              </a:rPr>
              <a:t> 2013;29(9):1127-1135. doi:10.1185/03007995.2013.810615</a:t>
            </a:r>
          </a:p>
          <a:p>
            <a:pPr marL="0" lvl="0" indent="0">
              <a:spcBef>
                <a:spcPct val="0"/>
              </a:spcBef>
              <a:buFontTx/>
              <a:buAutoNum type="arabicPeriod" startAt="7"/>
            </a:pPr>
            <a:r>
              <a:rPr lang="en-US" altLang="en-US" sz="1000" dirty="0">
                <a:solidFill>
                  <a:schemeClr val="tx1"/>
                </a:solidFill>
                <a:latin typeface="Arial" panose="020B0604020202020204" pitchFamily="34" charset="0"/>
              </a:rPr>
              <a:t>Denholm L, Gallagher G. Physiology and pharmacology of nausea and vomiting. </a:t>
            </a:r>
            <a:r>
              <a:rPr lang="en-US" altLang="en-US" sz="1000" dirty="0" err="1">
                <a:solidFill>
                  <a:schemeClr val="tx1"/>
                </a:solidFill>
                <a:latin typeface="Arial" panose="020B0604020202020204" pitchFamily="34" charset="0"/>
              </a:rPr>
              <a:t>Anaesth</a:t>
            </a:r>
            <a:r>
              <a:rPr lang="en-US" altLang="en-US" sz="1000" dirty="0">
                <a:solidFill>
                  <a:schemeClr val="tx1"/>
                </a:solidFill>
                <a:latin typeface="Arial" panose="020B0604020202020204" pitchFamily="34" charset="0"/>
              </a:rPr>
              <a:t> Intensive Care Med.2021;22(10):663-666. doi:10.1016/j.mpaic.2021.07.002</a:t>
            </a:r>
          </a:p>
          <a:p>
            <a:pPr marL="0" lvl="0" indent="0">
              <a:spcBef>
                <a:spcPct val="0"/>
              </a:spcBef>
              <a:buFontTx/>
              <a:buAutoNum type="arabicPeriod" startAt="7"/>
            </a:pPr>
            <a:r>
              <a:rPr lang="en-US" altLang="en-US" sz="1000" dirty="0">
                <a:solidFill>
                  <a:schemeClr val="tx1"/>
                </a:solidFill>
                <a:latin typeface="Arial" panose="020B0604020202020204" pitchFamily="34" charset="0"/>
              </a:rPr>
              <a:t>Wolfe J, Grier HE, Klar N, et al. Symptoms and suffering at the end of life in children with cancer. N Engl J Med.2000;342(5):326-333. doi:10.1056/NEJM200002033420506</a:t>
            </a:r>
          </a:p>
          <a:p>
            <a:pPr marL="0" lvl="0" indent="0">
              <a:spcBef>
                <a:spcPct val="0"/>
              </a:spcBef>
              <a:buFontTx/>
              <a:buAutoNum type="arabicPeriod" startAt="7"/>
            </a:pPr>
            <a:r>
              <a:rPr lang="en-US" altLang="en-US" sz="1000" dirty="0">
                <a:solidFill>
                  <a:schemeClr val="tx1"/>
                </a:solidFill>
                <a:latin typeface="Arial" panose="020B0604020202020204" pitchFamily="34" charset="0"/>
              </a:rPr>
              <a:t> Tomlinson D, et al. Severely bothersome fatigue in children and adolescents with cancer and hematopoietic stem cell transplant recipients. Support Care Cancer. 2019;27(7):2665-2673. doi:10.1007/s00520-018-4537-3</a:t>
            </a:r>
          </a:p>
          <a:p>
            <a:pPr marL="0" lvl="0" indent="0">
              <a:spcBef>
                <a:spcPct val="0"/>
              </a:spcBef>
              <a:buFontTx/>
              <a:buAutoNum type="arabicPeriod" startAt="7"/>
            </a:pPr>
            <a:r>
              <a:rPr lang="en-US" altLang="en-US" sz="1000" dirty="0">
                <a:solidFill>
                  <a:schemeClr val="tx1"/>
                </a:solidFill>
                <a:latin typeface="Arial" panose="020B0604020202020204" pitchFamily="34" charset="0"/>
              </a:rPr>
              <a:t>Mustian KM, Morrow GR, Carroll JK, et al. Integrative nonpharmacologic behavioral interventions for the management of cancer-related fatigue. Oncologist. 2007;12(suppl 1):52-67. doi:10.1634/theoncologist.12-S1-52</a:t>
            </a:r>
          </a:p>
          <a:p>
            <a:pPr marL="0" lvl="0" indent="0">
              <a:spcBef>
                <a:spcPct val="0"/>
              </a:spcBef>
              <a:buFontTx/>
              <a:buAutoNum type="arabicPeriod" startAt="7"/>
            </a:pPr>
            <a:r>
              <a:rPr lang="en-US" altLang="en-US" sz="1000" dirty="0">
                <a:solidFill>
                  <a:schemeClr val="tx1"/>
                </a:solidFill>
                <a:latin typeface="Arial" panose="020B0604020202020204" pitchFamily="34" charset="0"/>
              </a:rPr>
              <a:t>Robinson PD, et al. Management of fatigue in children and adolescents with cancer and in </a:t>
            </a:r>
            <a:r>
              <a:rPr lang="en-US" altLang="en-US" sz="1000" dirty="0" err="1">
                <a:solidFill>
                  <a:schemeClr val="tx1"/>
                </a:solidFill>
                <a:latin typeface="Arial" panose="020B0604020202020204" pitchFamily="34" charset="0"/>
              </a:rPr>
              <a:t>paediatric</a:t>
            </a:r>
            <a:r>
              <a:rPr lang="en-US" altLang="en-US" sz="1000" dirty="0">
                <a:solidFill>
                  <a:schemeClr val="tx1"/>
                </a:solidFill>
                <a:latin typeface="Arial" panose="020B0604020202020204" pitchFamily="34" charset="0"/>
              </a:rPr>
              <a:t> recipients of HSCT: a clinical practice guideline. Lancet Child </a:t>
            </a:r>
            <a:r>
              <a:rPr lang="en-US" altLang="en-US" sz="1000" dirty="0" err="1">
                <a:solidFill>
                  <a:schemeClr val="tx1"/>
                </a:solidFill>
                <a:latin typeface="Arial" panose="020B0604020202020204" pitchFamily="34" charset="0"/>
              </a:rPr>
              <a:t>Adolesc</a:t>
            </a:r>
            <a:r>
              <a:rPr lang="en-US" altLang="en-US" sz="1000" dirty="0">
                <a:solidFill>
                  <a:schemeClr val="tx1"/>
                </a:solidFill>
                <a:latin typeface="Arial" panose="020B0604020202020204" pitchFamily="34" charset="0"/>
              </a:rPr>
              <a:t> Health. 2018;2(5):371-378. doi:10.1016/S2352-4642(18)30058-5</a:t>
            </a:r>
          </a:p>
          <a:p>
            <a:pPr marL="0" lvl="0" indent="0">
              <a:spcBef>
                <a:spcPct val="0"/>
              </a:spcBef>
              <a:buFontTx/>
              <a:buAutoNum type="arabicPeriod" startAt="7"/>
            </a:pPr>
            <a:r>
              <a:rPr lang="en-US" altLang="en-US" sz="1000" dirty="0">
                <a:solidFill>
                  <a:schemeClr val="tx1"/>
                </a:solidFill>
                <a:latin typeface="Arial" panose="020B0604020202020204" pitchFamily="34" charset="0"/>
              </a:rPr>
              <a:t>Lopes-Junior LC. Non-pharmacological interventions to manage fatigue and psychological stress in children and adolescents with cancer: an integrative review. </a:t>
            </a:r>
            <a:r>
              <a:rPr lang="en-US" altLang="en-US" sz="1000" dirty="0" err="1">
                <a:solidFill>
                  <a:schemeClr val="tx1"/>
                </a:solidFill>
                <a:latin typeface="Arial" panose="020B0604020202020204" pitchFamily="34" charset="0"/>
              </a:rPr>
              <a:t>Eur</a:t>
            </a:r>
            <a:r>
              <a:rPr lang="en-US" altLang="en-US" sz="1000" dirty="0">
                <a:solidFill>
                  <a:schemeClr val="tx1"/>
                </a:solidFill>
                <a:latin typeface="Arial" panose="020B0604020202020204" pitchFamily="34" charset="0"/>
              </a:rPr>
              <a:t> J Cancer Care (Engl). 2015;24(6):795-810. doi:10.1111/ecc.12381</a:t>
            </a:r>
          </a:p>
          <a:p>
            <a:pPr marL="0" lvl="0" indent="0">
              <a:spcBef>
                <a:spcPct val="0"/>
              </a:spcBef>
              <a:buFontTx/>
              <a:buAutoNum type="arabicPeriod" startAt="7"/>
            </a:pPr>
            <a:r>
              <a:rPr lang="en-US" altLang="en-US" sz="1000" dirty="0">
                <a:solidFill>
                  <a:schemeClr val="tx1"/>
                </a:solidFill>
                <a:latin typeface="Arial" panose="020B0604020202020204" pitchFamily="34" charset="0"/>
              </a:rPr>
              <a:t>Duong N, et al. Mind and body practices for fatigue reduction in patients with cancer and hematopoietic stem cell transplant recipients: a systematic review and meta-analysis. Crit Rev Oncol </a:t>
            </a:r>
            <a:r>
              <a:rPr lang="en-US" altLang="en-US" sz="1000" dirty="0" err="1">
                <a:solidFill>
                  <a:schemeClr val="tx1"/>
                </a:solidFill>
                <a:latin typeface="Arial" panose="020B0604020202020204" pitchFamily="34" charset="0"/>
              </a:rPr>
              <a:t>Hematol</a:t>
            </a:r>
            <a:r>
              <a:rPr lang="en-US" altLang="en-US" sz="1000" dirty="0">
                <a:solidFill>
                  <a:schemeClr val="tx1"/>
                </a:solidFill>
                <a:latin typeface="Arial" panose="020B0604020202020204" pitchFamily="34" charset="0"/>
              </a:rPr>
              <a:t>. 2017;120:210-216. doi:10.1016/j.critrevonc.2017.11.004</a:t>
            </a:r>
          </a:p>
          <a:p>
            <a:pPr marL="0" lvl="0" indent="0">
              <a:spcBef>
                <a:spcPct val="0"/>
              </a:spcBef>
              <a:buFontTx/>
              <a:buAutoNum type="arabicPeriod" startAt="7"/>
            </a:pPr>
            <a:r>
              <a:rPr lang="en-US" altLang="en-US" sz="1000" dirty="0">
                <a:solidFill>
                  <a:schemeClr val="tx1"/>
                </a:solidFill>
                <a:latin typeface="Arial" panose="020B0604020202020204" pitchFamily="34" charset="0"/>
              </a:rPr>
              <a:t>Tomlinson D, et al. Pharmacologic interventions for fatigue in cancer and transplantation: a meta-analysis. Curr Oncol.2018;25(2):e152-e167. doi:10.3747/co.25.3886</a:t>
            </a:r>
          </a:p>
          <a:p>
            <a:pPr marL="0" lvl="0" indent="0">
              <a:spcBef>
                <a:spcPct val="0"/>
              </a:spcBef>
              <a:buFontTx/>
              <a:buAutoNum type="arabicPeriod" startAt="7"/>
            </a:pPr>
            <a:r>
              <a:rPr lang="en-US" altLang="en-US" sz="1000" dirty="0">
                <a:solidFill>
                  <a:schemeClr val="tx1"/>
                </a:solidFill>
                <a:latin typeface="Arial" panose="020B0604020202020204" pitchFamily="34" charset="0"/>
              </a:rPr>
              <a:t>Shin LM, et al. Regional cerebral blood flow in the amygdala and medial prefrontal cortex during traumatic imagery in male and female Vietnam veterans with PTSD. Arch Gen Psychiatry. 2004;61(2):168-176. doi:10.1001/archpsyc.61.2.168</a:t>
            </a:r>
          </a:p>
          <a:p>
            <a:pPr marL="0" lvl="0" indent="0">
              <a:spcBef>
                <a:spcPct val="0"/>
              </a:spcBef>
              <a:buFontTx/>
              <a:buAutoNum type="arabicPeriod" startAt="7"/>
            </a:pPr>
            <a:r>
              <a:rPr lang="en-US" altLang="en-US" sz="1000" dirty="0">
                <a:solidFill>
                  <a:schemeClr val="tx1"/>
                </a:solidFill>
                <a:latin typeface="Arial" panose="020B0604020202020204" pitchFamily="34" charset="0"/>
              </a:rPr>
              <a:t>Hasler G, et al. Reduced prefrontal glutamate/glutamine and GABA levels in major depression determined using proton magnetic resonance spectroscopy. Arch Gen Psychiatry. 2008;65(2):193-200. doi:10.1001/archgenpsychiatry.2007.19</a:t>
            </a:r>
          </a:p>
          <a:p>
            <a:pPr marL="0" lvl="0" indent="0">
              <a:spcBef>
                <a:spcPct val="0"/>
              </a:spcBef>
              <a:buFontTx/>
              <a:buAutoNum type="arabicPeriod" startAt="7"/>
            </a:pPr>
            <a:r>
              <a:rPr lang="en-US" altLang="en-US" sz="1000" dirty="0">
                <a:solidFill>
                  <a:schemeClr val="tx1"/>
                </a:solidFill>
                <a:latin typeface="Arial" panose="020B0604020202020204" pitchFamily="34" charset="0"/>
              </a:rPr>
              <a:t>Author(s) unknown. Medial view of prefrontal cortex [figure]. In: Event-related potentials extraction of working memory using wavelet algorithm. J Comput Sci. 2014;10(2):264-271. doi:10.3844/jcssp.2014.264.271. Available at: View figure on ResearchGate</a:t>
            </a:r>
          </a:p>
          <a:p>
            <a:pPr marL="0" lvl="0" indent="0">
              <a:spcBef>
                <a:spcPct val="0"/>
              </a:spcBef>
              <a:buFontTx/>
              <a:buAutoNum type="arabicPeriod" startAt="7"/>
            </a:pPr>
            <a:r>
              <a:rPr lang="en-US" altLang="en-US" sz="1000" dirty="0">
                <a:solidFill>
                  <a:schemeClr val="tx1"/>
                </a:solidFill>
                <a:latin typeface="Arial" panose="020B0604020202020204" pitchFamily="34" charset="0"/>
              </a:rPr>
              <a:t>Traeger L, et al. Depression, anxiety, and pain in patients with cancer: a longitudinal study. J Clin Oncol.2012;30(23):2887-2893. doi:10.1200/JCO.2011.39.4662</a:t>
            </a:r>
          </a:p>
          <a:p>
            <a:pPr marL="0" lvl="0" indent="0">
              <a:spcBef>
                <a:spcPct val="0"/>
              </a:spcBef>
              <a:buFontTx/>
              <a:buAutoNum type="arabicPeriod" startAt="7"/>
            </a:pPr>
            <a:endParaRPr lang="en-US" altLang="en-US" sz="1000" dirty="0">
              <a:solidFill>
                <a:schemeClr val="tx1"/>
              </a:solidFill>
              <a:latin typeface="Arial" panose="020B0604020202020204" pitchFamily="34" charset="0"/>
            </a:endParaRPr>
          </a:p>
          <a:p>
            <a:pPr marL="0" lvl="0" indent="0">
              <a:spcBef>
                <a:spcPct val="0"/>
              </a:spcBef>
              <a:buNone/>
            </a:pPr>
            <a:endParaRPr lang="en-US" altLang="en-US" sz="1000" dirty="0">
              <a:solidFill>
                <a:schemeClr val="tx1"/>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2EBE3960-4CF4-6903-914F-C22ED2CD3319}"/>
              </a:ext>
            </a:extLst>
          </p:cNvPr>
          <p:cNvSpPr>
            <a:spLocks noGrp="1"/>
          </p:cNvSpPr>
          <p:nvPr>
            <p:ph type="sldNum" sz="quarter" idx="10"/>
          </p:nvPr>
        </p:nvSpPr>
        <p:spPr/>
        <p:txBody>
          <a:bodyPr/>
          <a:lstStyle/>
          <a:p>
            <a:pPr>
              <a:defRPr/>
            </a:pPr>
            <a:fld id="{01D945C9-0277-4107-B589-EC55ECD240BC}" type="slidenum">
              <a:rPr lang="en-US" smtClean="0"/>
              <a:pPr>
                <a:defRPr/>
              </a:pPr>
              <a:t>85</a:t>
            </a:fld>
            <a:endParaRPr lang="en-US"/>
          </a:p>
        </p:txBody>
      </p:sp>
      <p:sp>
        <p:nvSpPr>
          <p:cNvPr id="5" name="Rectangle 1">
            <a:extLst>
              <a:ext uri="{FF2B5EF4-FFF2-40B4-BE49-F238E27FC236}">
                <a16:creationId xmlns:a16="http://schemas.microsoft.com/office/drawing/2014/main" id="{BBC15DA4-85C9-B06E-5F71-1089C8758DE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FFFFFF"/>
                </a:solidFill>
                <a:effectLst/>
                <a:latin typeface="Arial" panose="020B0604020202020204" pitchFamily="34" charset="0"/>
              </a:rPr>
              <a:t>Traeger L, et al.</a:t>
            </a:r>
            <a:r>
              <a:rPr kumimoji="0" lang="en-US" altLang="en-US" sz="1800" b="0" i="0" u="none" strike="noStrike" cap="none" normalizeH="0" baseline="0" dirty="0">
                <a:ln>
                  <a:noFill/>
                </a:ln>
                <a:solidFill>
                  <a:srgbClr val="FFFFFF"/>
                </a:solidFill>
                <a:effectLst/>
                <a:latin typeface="-webkit-standard"/>
              </a:rPr>
              <a:t> Depression, anxiety, and pain in patients with cancer: a longitudinal study. </a:t>
            </a:r>
            <a:r>
              <a:rPr kumimoji="0" lang="en-US" altLang="en-US" sz="1800" b="0" i="1" u="none" strike="noStrike" cap="none" normalizeH="0" baseline="0" dirty="0">
                <a:ln>
                  <a:noFill/>
                </a:ln>
                <a:solidFill>
                  <a:srgbClr val="FFFFFF"/>
                </a:solidFill>
                <a:effectLst/>
              </a:rPr>
              <a:t>J Clin Oncol.</a:t>
            </a:r>
            <a:r>
              <a:rPr kumimoji="0" lang="en-US" altLang="en-US" sz="1800" b="0" i="0" u="none" strike="noStrike" cap="none" normalizeH="0" baseline="0" dirty="0">
                <a:ln>
                  <a:noFill/>
                </a:ln>
                <a:solidFill>
                  <a:srgbClr val="FFFFFF"/>
                </a:solidFill>
                <a:effectLst/>
                <a:latin typeface="-webkit-standard"/>
              </a:rPr>
              <a:t>2012;30(23):2887-2893. doi:10.1200/JCO.2011.39.4662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07339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BA921-3792-2B3E-7925-51995FA045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CCE3AE-C13F-E3B3-2EBB-E2FD1579368F}"/>
              </a:ext>
            </a:extLst>
          </p:cNvPr>
          <p:cNvSpPr>
            <a:spLocks noGrp="1"/>
          </p:cNvSpPr>
          <p:nvPr>
            <p:ph type="title"/>
          </p:nvPr>
        </p:nvSpPr>
        <p:spPr/>
        <p:txBody>
          <a:bodyPr/>
          <a:lstStyle/>
          <a:p>
            <a:r>
              <a:rPr lang="en-US" dirty="0">
                <a:latin typeface="Arial Rounded MT Bold"/>
              </a:rPr>
              <a:t>References</a:t>
            </a:r>
            <a:endParaRPr lang="en-US" dirty="0"/>
          </a:p>
        </p:txBody>
      </p:sp>
      <p:sp>
        <p:nvSpPr>
          <p:cNvPr id="3" name="Content Placeholder 2">
            <a:extLst>
              <a:ext uri="{FF2B5EF4-FFF2-40B4-BE49-F238E27FC236}">
                <a16:creationId xmlns:a16="http://schemas.microsoft.com/office/drawing/2014/main" id="{56D93018-7CCB-70A7-F206-410E1AC12073}"/>
              </a:ext>
            </a:extLst>
          </p:cNvPr>
          <p:cNvSpPr>
            <a:spLocks noGrp="1"/>
          </p:cNvSpPr>
          <p:nvPr>
            <p:ph idx="1"/>
          </p:nvPr>
        </p:nvSpPr>
        <p:spPr>
          <a:xfrm>
            <a:off x="609600" y="1371600"/>
            <a:ext cx="10972800" cy="6019800"/>
          </a:xfrm>
        </p:spPr>
        <p:txBody>
          <a:bodyPr/>
          <a:lstStyle/>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Newell SA, et al. Psychological distress among cancer patients: a systematic review of screening instruments. J Natl Cancer Inst. 2002;94(8):558-584. doi:10.1093/</a:t>
            </a:r>
            <a:r>
              <a:rPr lang="en-US" altLang="en-US" sz="1000" dirty="0" err="1">
                <a:solidFill>
                  <a:schemeClr val="tx1"/>
                </a:solidFill>
                <a:latin typeface="Arial" panose="020B0604020202020204" pitchFamily="34" charset="0"/>
              </a:rPr>
              <a:t>jnci</a:t>
            </a:r>
            <a:r>
              <a:rPr lang="en-US" altLang="en-US" sz="1000" dirty="0">
                <a:solidFill>
                  <a:schemeClr val="tx1"/>
                </a:solidFill>
                <a:latin typeface="Arial" panose="020B0604020202020204" pitchFamily="34" charset="0"/>
              </a:rPr>
              <a:t>/94.8.558</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Osborn RL, </a:t>
            </a:r>
            <a:r>
              <a:rPr lang="en-US" altLang="en-US" sz="1000" dirty="0" err="1">
                <a:solidFill>
                  <a:schemeClr val="tx1"/>
                </a:solidFill>
                <a:latin typeface="Arial" panose="020B0604020202020204" pitchFamily="34" charset="0"/>
              </a:rPr>
              <a:t>Demoncada</a:t>
            </a:r>
            <a:r>
              <a:rPr lang="en-US" altLang="en-US" sz="1000" dirty="0">
                <a:solidFill>
                  <a:schemeClr val="tx1"/>
                </a:solidFill>
                <a:latin typeface="Arial" panose="020B0604020202020204" pitchFamily="34" charset="0"/>
              </a:rPr>
              <a:t> AC, Feuerstein M. Psychosocial interventions for depression, anxiety, and quality of life in cancer survivors: meta-analyses. Int J Psychiatry Med. 2006;36(1):13-34. doi:10.2190/EUFN-RV1K-Y3TR-FK0L</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Stanley MA, et al. Cognitive behavior therapy for generalized anxiety disorder among older adults in primary care: a randomized clinical trial. JAMA. 2009;301(14):1460-1467. doi:10.1001/jama.2009.458</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Sadock BJ, Sadock VA, Ruiz P. Kaplan &amp; Sadock’s Comprehensive Textbook of Psychiatry. 9th ed. Lippincott Williams &amp; Wilkins; 2009.</a:t>
            </a:r>
          </a:p>
          <a:p>
            <a:pPr marL="228600" indent="-228600">
              <a:spcBef>
                <a:spcPct val="0"/>
              </a:spcBef>
              <a:buFont typeface="+mj-lt"/>
              <a:buAutoNum type="arabicPeriod" startAt="23"/>
            </a:pPr>
            <a:r>
              <a:rPr lang="en-US" altLang="en-US" sz="1000" dirty="0">
                <a:solidFill>
                  <a:srgbClr val="000000"/>
                </a:solidFill>
                <a:latin typeface="-webkit-standard"/>
              </a:rPr>
              <a:t>Traeger L, Greer JA, Fernandez-Robles C, Temel JS, Pirl WF. Evidence-based treatment of anxiety in patients with cancer. </a:t>
            </a:r>
            <a:r>
              <a:rPr lang="en-US" altLang="en-US" sz="1000" i="1" dirty="0">
                <a:solidFill>
                  <a:srgbClr val="000000"/>
                </a:solidFill>
              </a:rPr>
              <a:t>J Clin Oncol</a:t>
            </a:r>
            <a:r>
              <a:rPr lang="en-US" altLang="en-US" sz="1000" dirty="0">
                <a:solidFill>
                  <a:srgbClr val="000000"/>
                </a:solidFill>
                <a:latin typeface="-webkit-standard"/>
              </a:rPr>
              <a:t>. 2012;30(11):1197-1205. doi:10.1200/JCO.2011.39.5632</a:t>
            </a: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Barker MM, Beresford B, Bland M, Fraser LK. Prevalence and incidence of anxiety and depression among children, adolescents, and young adults: a systematic review and meta-analysis. JAMA </a:t>
            </a:r>
            <a:r>
              <a:rPr lang="en-US" altLang="en-US" sz="1000" dirty="0" err="1">
                <a:solidFill>
                  <a:schemeClr val="tx1"/>
                </a:solidFill>
                <a:latin typeface="Arial" panose="020B0604020202020204" pitchFamily="34" charset="0"/>
              </a:rPr>
              <a:t>Pediatr</a:t>
            </a:r>
            <a:r>
              <a:rPr lang="en-US" altLang="en-US" sz="1000" dirty="0">
                <a:solidFill>
                  <a:schemeClr val="tx1"/>
                </a:solidFill>
                <a:latin typeface="Arial" panose="020B0604020202020204" pitchFamily="34" charset="0"/>
              </a:rPr>
              <a:t>. 2021;175(7):698-709. doi:10.1001/jamapediatrics.2021.0505</a:t>
            </a:r>
          </a:p>
          <a:p>
            <a:pPr marL="228600" indent="-228600">
              <a:spcBef>
                <a:spcPct val="0"/>
              </a:spcBef>
              <a:buFont typeface="+mj-lt"/>
              <a:buAutoNum type="arabicPeriod" startAt="23"/>
            </a:pPr>
            <a:r>
              <a:rPr lang="en-US" altLang="en-US" sz="1000" dirty="0">
                <a:solidFill>
                  <a:srgbClr val="000000"/>
                </a:solidFill>
                <a:latin typeface="-webkit-standard"/>
              </a:rPr>
              <a:t>American Psychiatric Association. </a:t>
            </a:r>
            <a:r>
              <a:rPr lang="en-US" altLang="en-US" sz="1000" i="1" dirty="0">
                <a:solidFill>
                  <a:srgbClr val="000000"/>
                </a:solidFill>
              </a:rPr>
              <a:t>Diagnostic and Statistical Manual of Mental Disorders</a:t>
            </a:r>
            <a:r>
              <a:rPr lang="en-US" altLang="en-US" sz="1000" dirty="0">
                <a:solidFill>
                  <a:srgbClr val="000000"/>
                </a:solidFill>
                <a:latin typeface="-webkit-standard"/>
              </a:rPr>
              <a:t>. 5th ed, text rev. Washington, DC: American Psychiatric Association; 2022.</a:t>
            </a:r>
          </a:p>
          <a:p>
            <a:pPr marL="228600" indent="-228600">
              <a:spcBef>
                <a:spcPct val="0"/>
              </a:spcBef>
              <a:buFont typeface="+mj-lt"/>
              <a:buAutoNum type="arabicPeriod" startAt="23"/>
            </a:pPr>
            <a:r>
              <a:rPr lang="en-US" altLang="en-US" sz="1000" dirty="0">
                <a:solidFill>
                  <a:srgbClr val="000000"/>
                </a:solidFill>
                <a:latin typeface="-webkit-standard"/>
              </a:rPr>
              <a:t>Brant JM. Breathlessness with pulmonary metastases: a multimodal approach. </a:t>
            </a:r>
            <a:r>
              <a:rPr lang="en-US" altLang="en-US" sz="1000" i="1" dirty="0">
                <a:solidFill>
                  <a:srgbClr val="000000"/>
                </a:solidFill>
              </a:rPr>
              <a:t>J Adv </a:t>
            </a:r>
            <a:r>
              <a:rPr lang="en-US" altLang="en-US" sz="1000" i="1" dirty="0" err="1">
                <a:solidFill>
                  <a:srgbClr val="000000"/>
                </a:solidFill>
              </a:rPr>
              <a:t>Pract</a:t>
            </a:r>
            <a:r>
              <a:rPr lang="en-US" altLang="en-US" sz="1000" i="1" dirty="0">
                <a:solidFill>
                  <a:srgbClr val="000000"/>
                </a:solidFill>
              </a:rPr>
              <a:t> Oncol</a:t>
            </a:r>
            <a:r>
              <a:rPr lang="en-US" altLang="en-US" sz="1000" dirty="0">
                <a:solidFill>
                  <a:srgbClr val="000000"/>
                </a:solidFill>
                <a:latin typeface="-webkit-standard"/>
              </a:rPr>
              <a:t>. 2013;4(6):415-422. doi:10.6004/jadpro.2013.4.6.4 </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Qian Y, Wu Y, Rozman de Moraes A, et al. Fan therapy for the treatment of dyspnea in adults: a systematic review. J Pain Symptom Manage. 2019;58(3):481-486.e1. doi:10.1016/j.jpainsymman.2019.05.013</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Barnes H, McDonald J, Smallwood N, Manser R. Opioids for the palliation of refractory breathlessness in adults with advanced disease and terminal illness. Cochrane Database Syst Rev. 2016;3:CD011008. doi:10.1002/14651858.CD011008.pub2</a:t>
            </a:r>
          </a:p>
          <a:p>
            <a:pPr marL="228600" indent="-228600">
              <a:spcBef>
                <a:spcPct val="0"/>
              </a:spcBef>
              <a:buFont typeface="+mj-lt"/>
              <a:buAutoNum type="arabicPeriod" startAt="23"/>
            </a:pPr>
            <a:r>
              <a:rPr lang="en-US" altLang="en-US" sz="1000" dirty="0" err="1">
                <a:solidFill>
                  <a:schemeClr val="tx1"/>
                </a:solidFill>
                <a:latin typeface="Arial" panose="020B0604020202020204" pitchFamily="34" charset="0"/>
              </a:rPr>
              <a:t>Solodiuk</a:t>
            </a:r>
            <a:r>
              <a:rPr lang="en-US" altLang="en-US" sz="1000" dirty="0">
                <a:solidFill>
                  <a:schemeClr val="tx1"/>
                </a:solidFill>
                <a:latin typeface="Arial" panose="020B0604020202020204" pitchFamily="34" charset="0"/>
              </a:rPr>
              <a:t> JC, Curley MA. Pain assessment in nonverbal children with severe cognitive impairments: the Individualized Numeric Rating Scale (INRS). J </a:t>
            </a:r>
            <a:r>
              <a:rPr lang="en-US" altLang="en-US" sz="1000" dirty="0" err="1">
                <a:solidFill>
                  <a:schemeClr val="tx1"/>
                </a:solidFill>
                <a:latin typeface="Arial" panose="020B0604020202020204" pitchFamily="34" charset="0"/>
              </a:rPr>
              <a:t>Pediatr</a:t>
            </a:r>
            <a:r>
              <a:rPr lang="en-US" altLang="en-US" sz="1000" dirty="0">
                <a:solidFill>
                  <a:schemeClr val="tx1"/>
                </a:solidFill>
                <a:latin typeface="Arial" panose="020B0604020202020204" pitchFamily="34" charset="0"/>
              </a:rPr>
              <a:t> Nurs. 2003;18(4):295-299. doi:10.1016/S0882-5963(03)00090-3</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Hauer J. Chronic pain in children with severe impairment of the central nervous system: a framework for assessment and initial management. </a:t>
            </a:r>
            <a:r>
              <a:rPr lang="en-US" altLang="en-US" sz="1000" dirty="0" err="1">
                <a:solidFill>
                  <a:schemeClr val="tx1"/>
                </a:solidFill>
                <a:latin typeface="Arial" panose="020B0604020202020204" pitchFamily="34" charset="0"/>
              </a:rPr>
              <a:t>Pediatr</a:t>
            </a:r>
            <a:r>
              <a:rPr lang="en-US" altLang="en-US" sz="1000" dirty="0">
                <a:solidFill>
                  <a:schemeClr val="tx1"/>
                </a:solidFill>
                <a:latin typeface="Arial" panose="020B0604020202020204" pitchFamily="34" charset="0"/>
              </a:rPr>
              <a:t> Ann. 2020;49(9):e389-e394. doi:10.3928/19382359-20200816-01</a:t>
            </a:r>
          </a:p>
          <a:p>
            <a:pPr marL="228600" indent="-228600">
              <a:spcBef>
                <a:spcPct val="0"/>
              </a:spcBef>
              <a:buFont typeface="+mj-lt"/>
              <a:buAutoNum type="arabicPeriod" startAt="23"/>
            </a:pPr>
            <a:r>
              <a:rPr lang="en-US" altLang="en-US" sz="1000" dirty="0">
                <a:solidFill>
                  <a:srgbClr val="000000"/>
                </a:solidFill>
                <a:latin typeface="-webkit-standard"/>
              </a:rPr>
              <a:t>Wolfe J, Friebert S, Hilden J. Caring for children with advanced cancer: integrating palliative care. </a:t>
            </a:r>
            <a:r>
              <a:rPr lang="en-US" altLang="en-US" sz="1000" i="1" dirty="0" err="1">
                <a:solidFill>
                  <a:srgbClr val="000000"/>
                </a:solidFill>
              </a:rPr>
              <a:t>Pediatr</a:t>
            </a:r>
            <a:r>
              <a:rPr lang="en-US" altLang="en-US" sz="1000" i="1" dirty="0">
                <a:solidFill>
                  <a:srgbClr val="000000"/>
                </a:solidFill>
              </a:rPr>
              <a:t> Clin North Am</a:t>
            </a:r>
            <a:r>
              <a:rPr lang="en-US" altLang="en-US" sz="1000" dirty="0">
                <a:solidFill>
                  <a:srgbClr val="000000"/>
                </a:solidFill>
                <a:latin typeface="-webkit-standard"/>
              </a:rPr>
              <a:t>. 2002;49(5):1043-1062. doi:10.1016/S0031-3955(02)00034-2</a:t>
            </a: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Weaver MS, Heinze KE, Kelly KP, Wiener L, Casey RL, Bell CJ, Wolfe J, Garee AM, Watson A, Hinds PS. Palliative care as a standard of care in pediatric oncology. </a:t>
            </a:r>
            <a:r>
              <a:rPr lang="en-US" altLang="en-US" sz="1000" dirty="0" err="1">
                <a:solidFill>
                  <a:schemeClr val="tx1"/>
                </a:solidFill>
                <a:latin typeface="Arial" panose="020B0604020202020204" pitchFamily="34" charset="0"/>
              </a:rPr>
              <a:t>Pediatr</a:t>
            </a:r>
            <a:r>
              <a:rPr lang="en-US" altLang="en-US" sz="1000" dirty="0">
                <a:solidFill>
                  <a:schemeClr val="tx1"/>
                </a:solidFill>
                <a:latin typeface="Arial" panose="020B0604020202020204" pitchFamily="34" charset="0"/>
              </a:rPr>
              <a:t> Blood Cancer. 2015;62(S5):S829-S833. doi:10.1002/pbc.25695 </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Levine DR, Mandrell BN, Sykes A, et al. Patients’ and parents’ needs, attitudes, and perceptions about early palliative care integration in pediatric oncology. JAMA Oncol. 2017;3(9):1214-1220. doi:10.1001/jamaoncol.2017.0368</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Kaye EC, Gushue CA, DeMarsh S, et al. Illness and end-of-life experiences of children with cancer who receive palliative care. </a:t>
            </a:r>
            <a:r>
              <a:rPr lang="en-US" altLang="en-US" sz="1000" dirty="0" err="1">
                <a:solidFill>
                  <a:schemeClr val="tx1"/>
                </a:solidFill>
                <a:latin typeface="Arial" panose="020B0604020202020204" pitchFamily="34" charset="0"/>
              </a:rPr>
              <a:t>Pediatr</a:t>
            </a:r>
            <a:r>
              <a:rPr lang="en-US" altLang="en-US" sz="1000" dirty="0">
                <a:solidFill>
                  <a:schemeClr val="tx1"/>
                </a:solidFill>
                <a:latin typeface="Arial" panose="020B0604020202020204" pitchFamily="34" charset="0"/>
              </a:rPr>
              <a:t> Blood Cancer. 2018;65(4):e26895. doi:10.1002/pbc.26895</a:t>
            </a:r>
          </a:p>
          <a:p>
            <a:pPr marL="228600" indent="-228600">
              <a:spcBef>
                <a:spcPct val="0"/>
              </a:spcBef>
              <a:buFont typeface="+mj-lt"/>
              <a:buAutoNum type="arabicPeriod" startAt="23"/>
            </a:pPr>
            <a:r>
              <a:rPr lang="en-US" altLang="en-US" sz="1000" dirty="0">
                <a:solidFill>
                  <a:schemeClr val="tx1"/>
                </a:solidFill>
                <a:latin typeface="Arial" panose="020B0604020202020204" pitchFamily="34" charset="0"/>
              </a:rPr>
              <a:t>Waldman ED, Wolfe J. Palliative care for children with cancer. Nat Rev Clin Oncol. 2016;13(9): 566-578. doi:10.1038/nrclinonc.2016.96</a:t>
            </a:r>
          </a:p>
          <a:p>
            <a:pPr marL="228600" indent="-228600">
              <a:spcBef>
                <a:spcPct val="0"/>
              </a:spcBef>
              <a:buFont typeface="+mj-lt"/>
              <a:buAutoNum type="arabicPeriod" startAt="23"/>
            </a:pPr>
            <a:r>
              <a:rPr lang="en-US" altLang="en-US" sz="1000" dirty="0" err="1">
                <a:solidFill>
                  <a:schemeClr val="tx1"/>
                </a:solidFill>
                <a:latin typeface="Arial" panose="020B0604020202020204" pitchFamily="34" charset="0"/>
              </a:rPr>
              <a:t>Ilowite</a:t>
            </a:r>
            <a:r>
              <a:rPr lang="en-US" altLang="en-US" sz="1000" dirty="0">
                <a:solidFill>
                  <a:schemeClr val="tx1"/>
                </a:solidFill>
                <a:latin typeface="Arial" panose="020B0604020202020204" pitchFamily="34" charset="0"/>
              </a:rPr>
              <a:t> MF, Cronin AM, Kang TI, et al. Disparities in prognosis communication among parents of children with cancer: the impact of race and ethnicity. Cancer. 2017;123(20):3998-4003. doi:10.1002/cncr.30849</a:t>
            </a: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23"/>
            </a:pPr>
            <a:endParaRPr lang="en-US" altLang="en-US" sz="1000" dirty="0">
              <a:solidFill>
                <a:schemeClr val="tx1"/>
              </a:solidFill>
              <a:latin typeface="Arial" panose="020B0604020202020204" pitchFamily="34" charset="0"/>
            </a:endParaRPr>
          </a:p>
          <a:p>
            <a:pPr marL="0" lvl="0" indent="0">
              <a:spcBef>
                <a:spcPct val="0"/>
              </a:spcBef>
              <a:buNone/>
            </a:pPr>
            <a:endParaRPr lang="en-US" altLang="en-US" sz="1000" dirty="0">
              <a:solidFill>
                <a:schemeClr val="tx1"/>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F723A434-4C2F-7AB3-DE65-9FA5F6D84CF1}"/>
              </a:ext>
            </a:extLst>
          </p:cNvPr>
          <p:cNvSpPr>
            <a:spLocks noGrp="1"/>
          </p:cNvSpPr>
          <p:nvPr>
            <p:ph type="sldNum" sz="quarter" idx="10"/>
          </p:nvPr>
        </p:nvSpPr>
        <p:spPr/>
        <p:txBody>
          <a:bodyPr/>
          <a:lstStyle/>
          <a:p>
            <a:pPr>
              <a:defRPr/>
            </a:pPr>
            <a:fld id="{01D945C9-0277-4107-B589-EC55ECD240BC}" type="slidenum">
              <a:rPr lang="en-US" smtClean="0"/>
              <a:pPr>
                <a:defRPr/>
              </a:pPr>
              <a:t>86</a:t>
            </a:fld>
            <a:endParaRPr lang="en-US"/>
          </a:p>
        </p:txBody>
      </p:sp>
    </p:spTree>
    <p:extLst>
      <p:ext uri="{BB962C8B-B14F-4D97-AF65-F5344CB8AC3E}">
        <p14:creationId xmlns:p14="http://schemas.microsoft.com/office/powerpoint/2010/main" val="25264903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E2C19-6681-7D28-55F0-4F5789309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11386-A5C4-9C44-8693-44A514087CB7}"/>
              </a:ext>
            </a:extLst>
          </p:cNvPr>
          <p:cNvSpPr>
            <a:spLocks noGrp="1"/>
          </p:cNvSpPr>
          <p:nvPr>
            <p:ph type="title"/>
          </p:nvPr>
        </p:nvSpPr>
        <p:spPr/>
        <p:txBody>
          <a:bodyPr/>
          <a:lstStyle/>
          <a:p>
            <a:r>
              <a:rPr lang="en-US" dirty="0">
                <a:latin typeface="Arial Rounded MT Bold"/>
              </a:rPr>
              <a:t>References</a:t>
            </a:r>
            <a:endParaRPr lang="en-US" dirty="0"/>
          </a:p>
        </p:txBody>
      </p:sp>
      <p:sp>
        <p:nvSpPr>
          <p:cNvPr id="3" name="Content Placeholder 2">
            <a:extLst>
              <a:ext uri="{FF2B5EF4-FFF2-40B4-BE49-F238E27FC236}">
                <a16:creationId xmlns:a16="http://schemas.microsoft.com/office/drawing/2014/main" id="{1B0FE73D-E999-FF48-9E56-5B0ECF21FB3E}"/>
              </a:ext>
            </a:extLst>
          </p:cNvPr>
          <p:cNvSpPr>
            <a:spLocks noGrp="1"/>
          </p:cNvSpPr>
          <p:nvPr>
            <p:ph idx="1"/>
          </p:nvPr>
        </p:nvSpPr>
        <p:spPr>
          <a:xfrm>
            <a:off x="609600" y="1371600"/>
            <a:ext cx="10972800" cy="6019800"/>
          </a:xfrm>
        </p:spPr>
        <p:txBody>
          <a:bodyPr/>
          <a:lstStyle/>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Jacobsen J, Kvale E, Rabow M, Rinaldi S, Cohen S, Weissman D, Jackson V. Helping patients with serious illness live well through the promotion of adaptive coping: a report from the Improving Outpatient Palliative Care (IPAL-OP) initiative. J </a:t>
            </a:r>
            <a:r>
              <a:rPr lang="en-US" altLang="en-US" sz="1000" dirty="0" err="1">
                <a:solidFill>
                  <a:schemeClr val="tx1"/>
                </a:solidFill>
                <a:latin typeface="Arial" panose="020B0604020202020204" pitchFamily="34" charset="0"/>
              </a:rPr>
              <a:t>Palliat</a:t>
            </a:r>
            <a:r>
              <a:rPr lang="en-US" altLang="en-US" sz="1000" dirty="0">
                <a:solidFill>
                  <a:schemeClr val="tx1"/>
                </a:solidFill>
                <a:latin typeface="Arial" panose="020B0604020202020204" pitchFamily="34" charset="0"/>
              </a:rPr>
              <a:t> Med. 2014;17(4):463-468. doi:10.1089/jpm.2013.0254 </a:t>
            </a:r>
          </a:p>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Mack JW, Wolfe J, Grier HE, Cleary PD, Weeks JC. Communication about prognosis between parents and physicians of children with cancer: parent preferences and the impact of prognostic information. J Clin Oncol. 2006;24(33):5265-5270. doi:10.1200/JCO.2006.06.5326</a:t>
            </a:r>
          </a:p>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Mack JW, Chen LH, Cannavale K, et al. End-of-life care intensity among adolescent and young adult patients with cancer in the United States. J Clin Oncol. 2015;33(34):3863-3870. doi:10.1200/JCO.2015.61.9233</a:t>
            </a:r>
          </a:p>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Mack JW, Joffe S, Hilden JM, et al. Parents’ views of cancer-directed therapy for children with no realistic chance for cure. Arch </a:t>
            </a:r>
            <a:r>
              <a:rPr lang="en-US" altLang="en-US" sz="1000" dirty="0" err="1">
                <a:solidFill>
                  <a:schemeClr val="tx1"/>
                </a:solidFill>
                <a:latin typeface="Arial" panose="020B0604020202020204" pitchFamily="34" charset="0"/>
              </a:rPr>
              <a:t>Pediatr</a:t>
            </a:r>
            <a:r>
              <a:rPr lang="en-US" altLang="en-US" sz="1000" dirty="0">
                <a:solidFill>
                  <a:schemeClr val="tx1"/>
                </a:solidFill>
                <a:latin typeface="Arial" panose="020B0604020202020204" pitchFamily="34" charset="0"/>
              </a:rPr>
              <a:t> </a:t>
            </a:r>
            <a:r>
              <a:rPr lang="en-US" altLang="en-US" sz="1000" dirty="0" err="1">
                <a:solidFill>
                  <a:schemeClr val="tx1"/>
                </a:solidFill>
                <a:latin typeface="Arial" panose="020B0604020202020204" pitchFamily="34" charset="0"/>
              </a:rPr>
              <a:t>Adolesc</a:t>
            </a:r>
            <a:r>
              <a:rPr lang="en-US" altLang="en-US" sz="1000" dirty="0">
                <a:solidFill>
                  <a:schemeClr val="tx1"/>
                </a:solidFill>
                <a:latin typeface="Arial" panose="020B0604020202020204" pitchFamily="34" charset="0"/>
              </a:rPr>
              <a:t> Med. 2008;162(11):1060-1065. doi:10.1001/archpedi.162.11.1060</a:t>
            </a:r>
          </a:p>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Jackson VA, Jacobsen J, Greer JA, Pirl WF, Temel JS, Back AL. The cultivation of prognostic awareness through the provision of early palliative care in the ambulatory setting. </a:t>
            </a:r>
            <a:r>
              <a:rPr lang="en-US" altLang="en-US" sz="1000" i="1" dirty="0">
                <a:solidFill>
                  <a:schemeClr val="tx1"/>
                </a:solidFill>
                <a:latin typeface="Arial" panose="020B0604020202020204" pitchFamily="34" charset="0"/>
              </a:rPr>
              <a:t>J </a:t>
            </a:r>
            <a:r>
              <a:rPr lang="en-US" altLang="en-US" sz="1000" i="1" dirty="0" err="1">
                <a:solidFill>
                  <a:schemeClr val="tx1"/>
                </a:solidFill>
                <a:latin typeface="Arial" panose="020B0604020202020204" pitchFamily="34" charset="0"/>
              </a:rPr>
              <a:t>Palliat</a:t>
            </a:r>
            <a:r>
              <a:rPr lang="en-US" altLang="en-US" sz="1000" i="1" dirty="0">
                <a:solidFill>
                  <a:schemeClr val="tx1"/>
                </a:solidFill>
                <a:latin typeface="Arial" panose="020B0604020202020204" pitchFamily="34" charset="0"/>
              </a:rPr>
              <a:t> Med</a:t>
            </a:r>
            <a:r>
              <a:rPr lang="en-US" altLang="en-US" sz="1000" dirty="0">
                <a:solidFill>
                  <a:schemeClr val="tx1"/>
                </a:solidFill>
                <a:latin typeface="Arial" panose="020B0604020202020204" pitchFamily="34" charset="0"/>
              </a:rPr>
              <a:t>. 2013;16(8):894-900. doi:10.1089/jpm.2012.0545</a:t>
            </a:r>
          </a:p>
          <a:p>
            <a:pPr marL="228600" indent="-228600">
              <a:spcBef>
                <a:spcPct val="0"/>
              </a:spcBef>
              <a:buFont typeface="+mj-lt"/>
              <a:buAutoNum type="arabicPeriod" startAt="41"/>
            </a:pPr>
            <a:r>
              <a:rPr lang="en-US" altLang="en-US" sz="1000" dirty="0" err="1">
                <a:solidFill>
                  <a:schemeClr val="tx1"/>
                </a:solidFill>
                <a:latin typeface="Arial" panose="020B0604020202020204" pitchFamily="34" charset="0"/>
              </a:rPr>
              <a:t>Nyborn</a:t>
            </a:r>
            <a:r>
              <a:rPr lang="en-US" altLang="en-US" sz="1000" dirty="0">
                <a:solidFill>
                  <a:schemeClr val="tx1"/>
                </a:solidFill>
                <a:latin typeface="Arial" panose="020B0604020202020204" pitchFamily="34" charset="0"/>
              </a:rPr>
              <a:t> JA, Olcese M, Nickerson T, Mack JW. “Don’t try to cover the sky with your hands”: parents’ experiences with prognosis communication about their children with advanced cancer. J </a:t>
            </a:r>
            <a:r>
              <a:rPr lang="en-US" altLang="en-US" sz="1000" dirty="0" err="1">
                <a:solidFill>
                  <a:schemeClr val="tx1"/>
                </a:solidFill>
                <a:latin typeface="Arial" panose="020B0604020202020204" pitchFamily="34" charset="0"/>
              </a:rPr>
              <a:t>Palliat</a:t>
            </a:r>
            <a:r>
              <a:rPr lang="en-US" altLang="en-US" sz="1000" dirty="0">
                <a:solidFill>
                  <a:schemeClr val="tx1"/>
                </a:solidFill>
                <a:latin typeface="Arial" panose="020B0604020202020204" pitchFamily="34" charset="0"/>
              </a:rPr>
              <a:t> Med. 2016;19(6):626-631. doi:10.1089/jpm.2015.0472</a:t>
            </a:r>
          </a:p>
          <a:p>
            <a:pPr marL="228600" indent="-228600">
              <a:spcBef>
                <a:spcPct val="0"/>
              </a:spcBef>
              <a:buFont typeface="+mj-lt"/>
              <a:buAutoNum type="arabicPeriod" startAt="41"/>
            </a:pPr>
            <a:r>
              <a:rPr lang="en-US" altLang="en-US" sz="1000" dirty="0" err="1">
                <a:solidFill>
                  <a:schemeClr val="tx1"/>
                </a:solidFill>
                <a:latin typeface="Arial" panose="020B0604020202020204" pitchFamily="34" charset="0"/>
              </a:rPr>
              <a:t>Kentor</a:t>
            </a:r>
            <a:r>
              <a:rPr lang="en-US" altLang="en-US" sz="1000" dirty="0">
                <a:solidFill>
                  <a:schemeClr val="tx1"/>
                </a:solidFill>
                <a:latin typeface="Arial" panose="020B0604020202020204" pitchFamily="34" charset="0"/>
              </a:rPr>
              <a:t> RA, Rosenberg AR, Mack JW, et al. Differences in patient and parent preferences for prognostic communication across disease milestones in advanced childhood cancer. </a:t>
            </a:r>
            <a:r>
              <a:rPr lang="en-US" altLang="en-US" sz="1000" dirty="0" err="1">
                <a:solidFill>
                  <a:schemeClr val="tx1"/>
                </a:solidFill>
                <a:latin typeface="Arial" panose="020B0604020202020204" pitchFamily="34" charset="0"/>
              </a:rPr>
              <a:t>Pediatr</a:t>
            </a:r>
            <a:r>
              <a:rPr lang="en-US" altLang="en-US" sz="1000" dirty="0">
                <a:solidFill>
                  <a:schemeClr val="tx1"/>
                </a:solidFill>
                <a:latin typeface="Arial" panose="020B0604020202020204" pitchFamily="34" charset="0"/>
              </a:rPr>
              <a:t> Blood Cancer. 2025;72(11):e31964. doi:10.1002/pbc.31964 </a:t>
            </a:r>
          </a:p>
          <a:p>
            <a:pPr marL="228600" indent="-228600">
              <a:spcBef>
                <a:spcPct val="0"/>
              </a:spcBef>
              <a:buFont typeface="+mj-lt"/>
              <a:buAutoNum type="arabicPeriod" startAt="41"/>
            </a:pPr>
            <a:r>
              <a:rPr lang="en-US" altLang="en-US" sz="1000" dirty="0">
                <a:solidFill>
                  <a:srgbClr val="000000"/>
                </a:solidFill>
                <a:latin typeface="Arial" panose="020B0604020202020204" pitchFamily="34" charset="0"/>
              </a:rPr>
              <a:t>Courageous Parents Network. Communicating with your child about illness, treatment, and prognosis [educational guide]. Courageous Parents Network. Published 2023-2025. Accessed March 24, 2026. https://</a:t>
            </a:r>
            <a:r>
              <a:rPr lang="en-US" altLang="en-US" sz="1000" dirty="0" err="1">
                <a:solidFill>
                  <a:srgbClr val="000000"/>
                </a:solidFill>
                <a:latin typeface="Arial" panose="020B0604020202020204" pitchFamily="34" charset="0"/>
              </a:rPr>
              <a:t>courageousparentsnetwork.org</a:t>
            </a:r>
            <a:r>
              <a:rPr lang="en-US" altLang="en-US" sz="1000" dirty="0">
                <a:solidFill>
                  <a:srgbClr val="000000"/>
                </a:solidFill>
                <a:latin typeface="Arial" panose="020B0604020202020204" pitchFamily="34" charset="0"/>
              </a:rPr>
              <a:t>/guides/</a:t>
            </a:r>
          </a:p>
          <a:p>
            <a:pPr marL="228600" indent="-228600">
              <a:spcBef>
                <a:spcPct val="0"/>
              </a:spcBef>
              <a:buFont typeface="+mj-lt"/>
              <a:buAutoNum type="arabicPeriod" startAt="41"/>
            </a:pPr>
            <a:r>
              <a:rPr lang="en-US" altLang="en-US" sz="1000" dirty="0">
                <a:solidFill>
                  <a:srgbClr val="000000"/>
                </a:solidFill>
                <a:latin typeface="Arial" panose="020B0604020202020204" pitchFamily="34" charset="0"/>
              </a:rPr>
              <a:t>Sisk BA, Kang TI, Mack JW. Racial and ethnic differences in parental decision-making roles for children with cancer. J </a:t>
            </a:r>
            <a:r>
              <a:rPr lang="en-US" altLang="en-US" sz="1000" dirty="0" err="1">
                <a:solidFill>
                  <a:srgbClr val="000000"/>
                </a:solidFill>
                <a:latin typeface="Arial" panose="020B0604020202020204" pitchFamily="34" charset="0"/>
              </a:rPr>
              <a:t>Palliat</a:t>
            </a:r>
            <a:r>
              <a:rPr lang="en-US" altLang="en-US" sz="1000" dirty="0">
                <a:solidFill>
                  <a:srgbClr val="000000"/>
                </a:solidFill>
                <a:latin typeface="Arial" panose="020B0604020202020204" pitchFamily="34" charset="0"/>
              </a:rPr>
              <a:t> Med. 2020;23(10):1320-1326. doi:10.1089/jpm.2019.0178</a:t>
            </a:r>
          </a:p>
          <a:p>
            <a:pPr marL="228600" indent="-228600">
              <a:spcBef>
                <a:spcPct val="0"/>
              </a:spcBef>
              <a:buFont typeface="+mj-lt"/>
              <a:buAutoNum type="arabicPeriod" startAt="41"/>
            </a:pPr>
            <a:r>
              <a:rPr lang="en-US" altLang="en-US" sz="1000" dirty="0">
                <a:solidFill>
                  <a:srgbClr val="000000"/>
                </a:solidFill>
                <a:latin typeface="Arial" panose="020B0604020202020204" pitchFamily="34" charset="0"/>
              </a:rPr>
              <a:t>Wiener L, Zadeh S, Battles H, Baird K, Ballard E, Osherow J, et al. Voicing My CHOICES™: A Planning Guide for Adolescents and Young Adults. Aging with Dignity; 2012. Accessed March 24, 2026. https://</a:t>
            </a:r>
            <a:r>
              <a:rPr lang="en-US" altLang="en-US" sz="1000" dirty="0" err="1">
                <a:solidFill>
                  <a:srgbClr val="000000"/>
                </a:solidFill>
                <a:latin typeface="Arial" panose="020B0604020202020204" pitchFamily="34" charset="0"/>
              </a:rPr>
              <a:t>www.voicingmychoices.org</a:t>
            </a:r>
            <a:endParaRPr lang="en-US" altLang="en-US" sz="1000" dirty="0">
              <a:solidFill>
                <a:srgbClr val="000000"/>
              </a:solidFill>
              <a:latin typeface="Arial" panose="020B0604020202020204" pitchFamily="34" charset="0"/>
            </a:endParaRPr>
          </a:p>
          <a:p>
            <a:pPr marL="228600" indent="-228600">
              <a:spcBef>
                <a:spcPct val="0"/>
              </a:spcBef>
              <a:buFont typeface="+mj-lt"/>
              <a:buAutoNum type="arabicPeriod" startAt="41"/>
            </a:pPr>
            <a:r>
              <a:rPr lang="en-US" altLang="en-US" sz="1000" dirty="0" err="1">
                <a:solidFill>
                  <a:srgbClr val="000000"/>
                </a:solidFill>
                <a:latin typeface="Arial" panose="020B0604020202020204" pitchFamily="34" charset="0"/>
              </a:rPr>
              <a:t>Sudore</a:t>
            </a:r>
            <a:r>
              <a:rPr lang="en-US" altLang="en-US" sz="1000" dirty="0">
                <a:solidFill>
                  <a:srgbClr val="000000"/>
                </a:solidFill>
                <a:latin typeface="Arial" panose="020B0604020202020204" pitchFamily="34" charset="0"/>
              </a:rPr>
              <a:t> RL, Schillinger D, Katen MT, et al. PREPARE for Your Care [website]. University of California, San Francisco. Published 2013. Updated periodically. Accessed March 24, 2026. https://</a:t>
            </a:r>
            <a:r>
              <a:rPr lang="en-US" altLang="en-US" sz="1000" dirty="0" err="1">
                <a:solidFill>
                  <a:srgbClr val="000000"/>
                </a:solidFill>
                <a:latin typeface="Arial" panose="020B0604020202020204" pitchFamily="34" charset="0"/>
              </a:rPr>
              <a:t>prepareforyourcare.org</a:t>
            </a:r>
            <a:endParaRPr lang="en-US" altLang="en-US" sz="1000" dirty="0">
              <a:solidFill>
                <a:srgbClr val="000000"/>
              </a:solidFill>
              <a:latin typeface="Arial" panose="020B0604020202020204" pitchFamily="34" charset="0"/>
            </a:endParaRPr>
          </a:p>
          <a:p>
            <a:pPr marL="228600" indent="-228600">
              <a:spcBef>
                <a:spcPct val="0"/>
              </a:spcBef>
              <a:buFont typeface="+mj-lt"/>
              <a:buAutoNum type="arabicPeriod" startAt="41"/>
            </a:pPr>
            <a:r>
              <a:rPr lang="en-US" altLang="en-US" sz="1000" dirty="0">
                <a:solidFill>
                  <a:srgbClr val="000000"/>
                </a:solidFill>
                <a:latin typeface="-webkit-standard"/>
              </a:rPr>
              <a:t>Aging with Dignity. </a:t>
            </a:r>
            <a:r>
              <a:rPr lang="en-US" altLang="en-US" sz="1000" i="1" dirty="0">
                <a:solidFill>
                  <a:srgbClr val="000000"/>
                </a:solidFill>
              </a:rPr>
              <a:t>Five Wishes®</a:t>
            </a:r>
            <a:r>
              <a:rPr lang="en-US" altLang="en-US" sz="1000" dirty="0">
                <a:solidFill>
                  <a:srgbClr val="000000"/>
                </a:solidFill>
                <a:latin typeface="-webkit-standard"/>
              </a:rPr>
              <a:t> [advance directive]. Aging with Dignity; 2011. Updated periodically. Accessed March 24, 2026. </a:t>
            </a:r>
            <a:r>
              <a:rPr lang="en-US" altLang="en-US" sz="1000" dirty="0">
                <a:solidFill>
                  <a:srgbClr val="000000"/>
                </a:solidFill>
              </a:rPr>
              <a:t>https://</a:t>
            </a:r>
            <a:r>
              <a:rPr lang="en-US" altLang="en-US" sz="1000" dirty="0" err="1">
                <a:solidFill>
                  <a:srgbClr val="000000"/>
                </a:solidFill>
              </a:rPr>
              <a:t>fivewishes.org</a:t>
            </a:r>
            <a:endParaRPr lang="en-US" altLang="en-US" sz="1000" dirty="0">
              <a:solidFill>
                <a:srgbClr val="000000"/>
              </a:solidFill>
            </a:endParaRPr>
          </a:p>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Aging with Dignity. My Wishes® [advance directive for children]. Aging with Dignity. Published 2016. Updated periodically. Accessed March 24, 2026. https://</a:t>
            </a:r>
            <a:r>
              <a:rPr lang="en-US" altLang="en-US" sz="1000" dirty="0" err="1">
                <a:solidFill>
                  <a:schemeClr val="tx1"/>
                </a:solidFill>
                <a:latin typeface="Arial" panose="020B0604020202020204" pitchFamily="34" charset="0"/>
              </a:rPr>
              <a:t>fivewishes.org</a:t>
            </a: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Dussel V, </a:t>
            </a:r>
            <a:r>
              <a:rPr lang="en-US" altLang="en-US" sz="1000" dirty="0" err="1">
                <a:solidFill>
                  <a:schemeClr val="tx1"/>
                </a:solidFill>
                <a:latin typeface="Arial" panose="020B0604020202020204" pitchFamily="34" charset="0"/>
              </a:rPr>
              <a:t>Kreicbergs</a:t>
            </a:r>
            <a:r>
              <a:rPr lang="en-US" altLang="en-US" sz="1000" dirty="0">
                <a:solidFill>
                  <a:schemeClr val="tx1"/>
                </a:solidFill>
                <a:latin typeface="Arial" panose="020B0604020202020204" pitchFamily="34" charset="0"/>
              </a:rPr>
              <a:t> U, Hilden JM, Watterson J, Moore C, Turner BG, et al. Looking beyond where children die: determinants and effects of planning a child’s location of death. J Pain Symptom Manage. 2009;37(1):33-43. doi:10.1016/j.jpainsymman.2007.12.010</a:t>
            </a:r>
          </a:p>
          <a:p>
            <a:pPr marL="228600" indent="-228600">
              <a:spcBef>
                <a:spcPct val="0"/>
              </a:spcBef>
              <a:buFont typeface="+mj-lt"/>
              <a:buAutoNum type="arabicPeriod" startAt="41"/>
            </a:pPr>
            <a:r>
              <a:rPr lang="en-US" altLang="en-US" sz="1000" dirty="0">
                <a:solidFill>
                  <a:srgbClr val="000000"/>
                </a:solidFill>
                <a:latin typeface="-webkit-standard"/>
              </a:rPr>
              <a:t>Wiener L, Weaver MS, Bell CJ, Sansom-Daly UM. Helping parents prepare for their child’s end of life: a retrospective survey of cancer-bereaved parents. </a:t>
            </a:r>
            <a:r>
              <a:rPr lang="en-US" altLang="en-US" sz="1000" i="1" dirty="0" err="1">
                <a:solidFill>
                  <a:srgbClr val="000000"/>
                </a:solidFill>
              </a:rPr>
              <a:t>Pediatr</a:t>
            </a:r>
            <a:r>
              <a:rPr lang="en-US" altLang="en-US" sz="1000" i="1" dirty="0">
                <a:solidFill>
                  <a:srgbClr val="000000"/>
                </a:solidFill>
              </a:rPr>
              <a:t> Blood Cancer.</a:t>
            </a:r>
            <a:r>
              <a:rPr lang="en-US" altLang="en-US" sz="1000" dirty="0">
                <a:solidFill>
                  <a:srgbClr val="000000"/>
                </a:solidFill>
                <a:latin typeface="-webkit-standard"/>
              </a:rPr>
              <a:t> 2020;67(2):e28093. doi:10.1002/pbc.28093</a:t>
            </a:r>
          </a:p>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Courageous Parents Network. Helping children cope with a sibling’s serious illness [guide]. Courageous Parents Network. Published 2025. Accessed March 24, 2026. https://</a:t>
            </a:r>
            <a:r>
              <a:rPr lang="en-US" altLang="en-US" sz="1000" dirty="0" err="1">
                <a:solidFill>
                  <a:schemeClr val="tx1"/>
                </a:solidFill>
                <a:latin typeface="Arial" panose="020B0604020202020204" pitchFamily="34" charset="0"/>
              </a:rPr>
              <a:t>courageousparentsnetwork.org</a:t>
            </a: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r>
              <a:rPr lang="en-US" altLang="en-US" sz="1000" dirty="0">
                <a:solidFill>
                  <a:schemeClr val="tx1"/>
                </a:solidFill>
                <a:latin typeface="Arial" panose="020B0604020202020204" pitchFamily="34" charset="0"/>
              </a:rPr>
              <a:t>Karst P. The Invisible String. Illustrated by Stevenson G. DeVorss &amp; Company; 2000.</a:t>
            </a: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rgbClr val="000000"/>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rgbClr val="000000"/>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rgbClr val="000000"/>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rgbClr val="000000"/>
              </a:solidFill>
              <a:latin typeface="Arial" panose="020B0604020202020204" pitchFamily="34" charset="0"/>
            </a:endParaRPr>
          </a:p>
          <a:p>
            <a:pPr marL="228600" indent="-228600">
              <a:spcBef>
                <a:spcPct val="0"/>
              </a:spcBef>
              <a:buFont typeface="+mj-lt"/>
              <a:buAutoNum type="arabicPeriod" startAt="41"/>
            </a:pPr>
            <a:endParaRPr lang="en-US" altLang="en-US" sz="1000" b="1"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b="1"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b="1"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228600" indent="-228600">
              <a:spcBef>
                <a:spcPct val="0"/>
              </a:spcBef>
              <a:buFont typeface="+mj-lt"/>
              <a:buAutoNum type="arabicPeriod" startAt="41"/>
            </a:pPr>
            <a:endParaRPr lang="en-US" altLang="en-US" sz="1000" dirty="0">
              <a:solidFill>
                <a:schemeClr val="tx1"/>
              </a:solidFill>
              <a:latin typeface="Arial" panose="020B0604020202020204" pitchFamily="34" charset="0"/>
            </a:endParaRPr>
          </a:p>
          <a:p>
            <a:pPr marL="0" lvl="0" indent="0">
              <a:spcBef>
                <a:spcPct val="0"/>
              </a:spcBef>
              <a:buNone/>
            </a:pPr>
            <a:endParaRPr lang="en-US" altLang="en-US" sz="1000" dirty="0">
              <a:solidFill>
                <a:schemeClr val="tx1"/>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5B2E6939-56DC-827B-534B-73CD8E057FE1}"/>
              </a:ext>
            </a:extLst>
          </p:cNvPr>
          <p:cNvSpPr>
            <a:spLocks noGrp="1"/>
          </p:cNvSpPr>
          <p:nvPr>
            <p:ph type="sldNum" sz="quarter" idx="10"/>
          </p:nvPr>
        </p:nvSpPr>
        <p:spPr/>
        <p:txBody>
          <a:bodyPr/>
          <a:lstStyle/>
          <a:p>
            <a:pPr>
              <a:defRPr/>
            </a:pPr>
            <a:fld id="{01D945C9-0277-4107-B589-EC55ECD240BC}" type="slidenum">
              <a:rPr lang="en-US" smtClean="0"/>
              <a:pPr>
                <a:defRPr/>
              </a:pPr>
              <a:t>87</a:t>
            </a:fld>
            <a:endParaRPr lang="en-US"/>
          </a:p>
        </p:txBody>
      </p:sp>
    </p:spTree>
    <p:extLst>
      <p:ext uri="{BB962C8B-B14F-4D97-AF65-F5344CB8AC3E}">
        <p14:creationId xmlns:p14="http://schemas.microsoft.com/office/powerpoint/2010/main" val="12027098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016EBE-7FAE-7652-8103-C0D5A8E75B0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B066A0-7A58-9CEB-581E-E5D82F112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825FD7C-F74F-F8A3-41DB-642C5F659451}"/>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Thank you!</a:t>
            </a:r>
          </a:p>
        </p:txBody>
      </p:sp>
      <p:sp>
        <p:nvSpPr>
          <p:cNvPr id="11" name="sketch line">
            <a:extLst>
              <a:ext uri="{FF2B5EF4-FFF2-40B4-BE49-F238E27FC236}">
                <a16:creationId xmlns:a16="http://schemas.microsoft.com/office/drawing/2014/main" id="{7D49493F-0410-A9A7-B011-55C32633A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A0003002-300A-CFFD-E6F0-A10B5286D978}"/>
              </a:ext>
            </a:extLst>
          </p:cNvPr>
          <p:cNvSpPr txBox="1"/>
          <p:nvPr/>
        </p:nvSpPr>
        <p:spPr>
          <a:xfrm>
            <a:off x="838200" y="4937557"/>
            <a:ext cx="5410712" cy="923330"/>
          </a:xfrm>
          <a:prstGeom prst="rect">
            <a:avLst/>
          </a:prstGeom>
          <a:noFill/>
        </p:spPr>
        <p:txBody>
          <a:bodyPr wrap="none" rtlCol="0">
            <a:spAutoFit/>
          </a:bodyPr>
          <a:lstStyle/>
          <a:p>
            <a:r>
              <a:rPr lang="en-US"/>
              <a:t>Don’t hesitate to reach out if you have any questions:</a:t>
            </a:r>
          </a:p>
          <a:p>
            <a:pPr marL="285750" indent="-285750">
              <a:buFontTx/>
              <a:buChar char="-"/>
            </a:pPr>
            <a:r>
              <a:rPr lang="en-US"/>
              <a:t>Jonathan Ebelhar (</a:t>
            </a:r>
            <a:r>
              <a:rPr lang="en-US">
                <a:hlinkClick r:id="rId3"/>
              </a:rPr>
              <a:t>Jonathan.Ebelhar@choa.org</a:t>
            </a:r>
            <a:r>
              <a:rPr lang="en-US"/>
              <a:t>)</a:t>
            </a:r>
          </a:p>
          <a:p>
            <a:pPr marL="285750" indent="-285750">
              <a:buFontTx/>
              <a:buChar char="-"/>
            </a:pPr>
            <a:r>
              <a:rPr lang="en-US"/>
              <a:t>Katharine Brock (</a:t>
            </a:r>
            <a:r>
              <a:rPr lang="en-US">
                <a:hlinkClick r:id="rId4"/>
              </a:rPr>
              <a:t>Katharine.Brock@choa.org</a:t>
            </a:r>
            <a:r>
              <a:rPr lang="en-US"/>
              <a:t>)</a:t>
            </a:r>
          </a:p>
        </p:txBody>
      </p:sp>
    </p:spTree>
    <p:extLst>
      <p:ext uri="{BB962C8B-B14F-4D97-AF65-F5344CB8AC3E}">
        <p14:creationId xmlns:p14="http://schemas.microsoft.com/office/powerpoint/2010/main" val="2257257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BCF8EE-C4D9-772E-2933-B51078D9D0F5}"/>
              </a:ext>
            </a:extLst>
          </p:cNvPr>
          <p:cNvSpPr>
            <a:spLocks noGrp="1"/>
          </p:cNvSpPr>
          <p:nvPr>
            <p:ph type="title"/>
          </p:nvPr>
        </p:nvSpPr>
        <p:spPr>
          <a:xfrm>
            <a:off x="635000" y="640823"/>
            <a:ext cx="3418659" cy="5583148"/>
          </a:xfrm>
        </p:spPr>
        <p:txBody>
          <a:bodyPr anchor="ctr">
            <a:normAutofit/>
          </a:bodyPr>
          <a:lstStyle/>
          <a:p>
            <a:r>
              <a:rPr lang="en-US" sz="3800"/>
              <a:t>Interdisciplinary Team (IDT) Roles</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A35DAE6-FC1F-6042-3E5C-2867C8623C30}"/>
              </a:ext>
            </a:extLst>
          </p:cNvPr>
          <p:cNvGraphicFramePr>
            <a:graphicFrameLocks noGrp="1"/>
          </p:cNvGraphicFramePr>
          <p:nvPr>
            <p:ph idx="1"/>
            <p:extLst>
              <p:ext uri="{D42A27DB-BD31-4B8C-83A1-F6EECF244321}">
                <p14:modId xmlns:p14="http://schemas.microsoft.com/office/powerpoint/2010/main" val="2107816103"/>
              </p:ext>
            </p:extLst>
          </p:nvPr>
        </p:nvGraphicFramePr>
        <p:xfrm>
          <a:off x="4611441" y="1023208"/>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53876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012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w Cen MT">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49353</TotalTime>
  <Words>9681</Words>
  <Application>Microsoft Macintosh PowerPoint</Application>
  <PresentationFormat>Widescreen</PresentationFormat>
  <Paragraphs>1115</Paragraphs>
  <Slides>88</Slides>
  <Notes>69</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88</vt:i4>
      </vt:variant>
    </vt:vector>
  </HeadingPairs>
  <TitlesOfParts>
    <vt:vector size="105" baseType="lpstr">
      <vt:lpstr>ＭＳ Ｐゴシック</vt:lpstr>
      <vt:lpstr>-webkit-standard</vt:lpstr>
      <vt:lpstr>Aptos</vt:lpstr>
      <vt:lpstr>Aptos Display</vt:lpstr>
      <vt:lpstr>Archer Semibold</vt:lpstr>
      <vt:lpstr>Arial</vt:lpstr>
      <vt:lpstr>Arial Rounded MT Bold</vt:lpstr>
      <vt:lpstr>BlinkMacSystemFont</vt:lpstr>
      <vt:lpstr>Calibri</vt:lpstr>
      <vt:lpstr>Calibri  </vt:lpstr>
      <vt:lpstr>Cambria</vt:lpstr>
      <vt:lpstr>ff-scala-sans-pro</vt:lpstr>
      <vt:lpstr>Roboto</vt:lpstr>
      <vt:lpstr>Tw Cen MT</vt:lpstr>
      <vt:lpstr>Wingdings</vt:lpstr>
      <vt:lpstr>Office Theme</vt:lpstr>
      <vt:lpstr>2012 Template</vt:lpstr>
      <vt:lpstr>Introduction to Outpatient Pediatric Palliative Care</vt:lpstr>
      <vt:lpstr>No Disclosures</vt:lpstr>
      <vt:lpstr>Objectives</vt:lpstr>
      <vt:lpstr>Structure &amp; Roles of the Pediatric Palliative Care Team</vt:lpstr>
      <vt:lpstr>PowerPoint Presentation</vt:lpstr>
      <vt:lpstr>Continuity to outpatient care improves access to PPC services</vt:lpstr>
      <vt:lpstr>What does outpatient PPC look like?</vt:lpstr>
      <vt:lpstr>Facets of the Outpatient PPC Visit</vt:lpstr>
      <vt:lpstr>Interdisciplinary Team (IDT) Roles</vt:lpstr>
      <vt:lpstr>Who are some additional members of the outpatient palliative IDT?</vt:lpstr>
      <vt:lpstr>PowerPoint Presentation</vt:lpstr>
      <vt:lpstr>Liaison between hospital and home</vt:lpstr>
      <vt:lpstr>Symptom Management</vt:lpstr>
      <vt:lpstr>Pain</vt:lpstr>
      <vt:lpstr>Managing pain in pediatrics requires a  total pain approach</vt:lpstr>
      <vt:lpstr>Pain Physiology</vt:lpstr>
      <vt:lpstr>Nociceptive Pain</vt:lpstr>
      <vt:lpstr>Pain Severity</vt:lpstr>
      <vt:lpstr>WHO Guidelines (2012)7</vt:lpstr>
      <vt:lpstr>Dosing at regular intervals</vt:lpstr>
      <vt:lpstr>Adapting treatment to individual child </vt:lpstr>
      <vt:lpstr>Using the appropriate routes of administration</vt:lpstr>
      <vt:lpstr>WHO has moved to 2-step approach for kids No more intermediate step!</vt:lpstr>
      <vt:lpstr>Using the WHO two-step strategy  </vt:lpstr>
      <vt:lpstr>Main opioids for Pediatric Use  . . .</vt:lpstr>
      <vt:lpstr>. . . Not recommended for pain control </vt:lpstr>
      <vt:lpstr>Typical Starting Doses and Intervals</vt:lpstr>
      <vt:lpstr>Myths and barriers to using opioids</vt:lpstr>
      <vt:lpstr>Common opioid assumptions</vt:lpstr>
      <vt:lpstr>Assumption # 1: Addiction </vt:lpstr>
      <vt:lpstr>Assumption #2: Over-sedation </vt:lpstr>
      <vt:lpstr>Assumption #3:  Gut hypomotility</vt:lpstr>
      <vt:lpstr>The hand that forgets the bowel regimen is the hand that disimpacts the patient (*when not neutropenic) </vt:lpstr>
      <vt:lpstr>Assumption #4 – We are “Giving Up”</vt:lpstr>
      <vt:lpstr>Neuropathic Pain</vt:lpstr>
      <vt:lpstr>Management of neuropathic pain in children</vt:lpstr>
      <vt:lpstr>Converting gabapentin to pregabalin</vt:lpstr>
      <vt:lpstr>Other agents to consider for neuropathic pain</vt:lpstr>
      <vt:lpstr>Other agents for pain management</vt:lpstr>
      <vt:lpstr>Integrative pain management . . .</vt:lpstr>
      <vt:lpstr>Multimodal Pain Management</vt:lpstr>
      <vt:lpstr>Non-pain symptom management in children</vt:lpstr>
      <vt:lpstr>Nausea &amp; Vomiting - Common Etiologies</vt:lpstr>
      <vt:lpstr>Nausea &amp; Vomiting - Non-pharmacologic Management</vt:lpstr>
      <vt:lpstr>Nausea &amp; Vomiting - Pharmacologic Management</vt:lpstr>
      <vt:lpstr>Constipation</vt:lpstr>
      <vt:lpstr>Anorexia</vt:lpstr>
      <vt:lpstr>Fatigue</vt:lpstr>
      <vt:lpstr>PowerPoint Presentation</vt:lpstr>
      <vt:lpstr>Management of Fatigue15-18</vt:lpstr>
      <vt:lpstr>  Anxiety19-20 </vt:lpstr>
      <vt:lpstr>Factors influencing development of anxiety for seriously ill patients</vt:lpstr>
      <vt:lpstr>Management of anxiety23-25</vt:lpstr>
      <vt:lpstr>Pharmacologic management of anxiety27</vt:lpstr>
      <vt:lpstr>Depression</vt:lpstr>
      <vt:lpstr>Definitions29</vt:lpstr>
      <vt:lpstr>DSM 5 Criteria for Major Depression(s):29 </vt:lpstr>
      <vt:lpstr>Management of Depression29</vt:lpstr>
      <vt:lpstr>Pharmacologic management of depression29</vt:lpstr>
      <vt:lpstr>Dyspnea</vt:lpstr>
      <vt:lpstr>Management of Dyspnea 30-32</vt:lpstr>
      <vt:lpstr>Symptom Management in Children with Impairment of Central Nervous System</vt:lpstr>
      <vt:lpstr>Pain behaviors in children with severe neurologic impairment (SNI)</vt:lpstr>
      <vt:lpstr>Individual Numeric Rating Scale (INRS)</vt:lpstr>
      <vt:lpstr>Chronic neuro-pain</vt:lpstr>
      <vt:lpstr>Chronic neuro-pain</vt:lpstr>
      <vt:lpstr>Management of chronic neuro-pain</vt:lpstr>
      <vt:lpstr>Breakthrough symptoms can still occur</vt:lpstr>
      <vt:lpstr>Non-pharm strategies to promote comfort in children with SNI</vt:lpstr>
      <vt:lpstr>Pharmacologic management in children with SNI</vt:lpstr>
      <vt:lpstr>Death and Dying in PPC</vt:lpstr>
      <vt:lpstr>PowerPoint Presentation</vt:lpstr>
      <vt:lpstr>Supporting families of children with life-limiting illness</vt:lpstr>
      <vt:lpstr>Discussing prognosis with parents</vt:lpstr>
      <vt:lpstr>“I’m afraid of taking away hope…”42-47</vt:lpstr>
      <vt:lpstr>Discussing prognosis with children48</vt:lpstr>
      <vt:lpstr>PowerPoint Presentation</vt:lpstr>
      <vt:lpstr>Parent decision-making</vt:lpstr>
      <vt:lpstr>Power struggle between treatment and QOL</vt:lpstr>
      <vt:lpstr>Advance Care Planning</vt:lpstr>
      <vt:lpstr>Room for improvement in ACP</vt:lpstr>
      <vt:lpstr>Supporting siblings of children with life-limiting illness</vt:lpstr>
      <vt:lpstr>Considerations as death nears</vt:lpstr>
      <vt:lpstr>Focus on what parents can do to provide comfort to a child who is dying</vt:lpstr>
      <vt:lpstr>References</vt:lpstr>
      <vt:lpstr>References</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Ebelhar, Jonathan Scott</dc:creator>
  <cp:lastModifiedBy>Sweetnam, Victoria Isabel</cp:lastModifiedBy>
  <cp:revision>32</cp:revision>
  <dcterms:created xsi:type="dcterms:W3CDTF">2025-11-14T03:02:37Z</dcterms:created>
  <dcterms:modified xsi:type="dcterms:W3CDTF">2026-03-25T02:12:39Z</dcterms:modified>
</cp:coreProperties>
</file>