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8"/>
  </p:notesMasterIdLst>
  <p:handoutMasterIdLst>
    <p:handoutMasterId r:id="rId79"/>
  </p:handoutMasterIdLst>
  <p:sldIdLst>
    <p:sldId id="350" r:id="rId5"/>
    <p:sldId id="410" r:id="rId6"/>
    <p:sldId id="271" r:id="rId7"/>
    <p:sldId id="272" r:id="rId8"/>
    <p:sldId id="318" r:id="rId9"/>
    <p:sldId id="336" r:id="rId10"/>
    <p:sldId id="273" r:id="rId11"/>
    <p:sldId id="338" r:id="rId12"/>
    <p:sldId id="274" r:id="rId13"/>
    <p:sldId id="319"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1" r:id="rId30"/>
    <p:sldId id="292" r:id="rId31"/>
    <p:sldId id="293" r:id="rId32"/>
    <p:sldId id="296" r:id="rId33"/>
    <p:sldId id="295"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3" r:id="rId50"/>
    <p:sldId id="312" r:id="rId51"/>
    <p:sldId id="314" r:id="rId52"/>
    <p:sldId id="315" r:id="rId53"/>
    <p:sldId id="320" r:id="rId54"/>
    <p:sldId id="321" r:id="rId55"/>
    <p:sldId id="322" r:id="rId56"/>
    <p:sldId id="323" r:id="rId57"/>
    <p:sldId id="324" r:id="rId58"/>
    <p:sldId id="325" r:id="rId59"/>
    <p:sldId id="326" r:id="rId60"/>
    <p:sldId id="327" r:id="rId61"/>
    <p:sldId id="328" r:id="rId62"/>
    <p:sldId id="329" r:id="rId63"/>
    <p:sldId id="330" r:id="rId64"/>
    <p:sldId id="332" r:id="rId65"/>
    <p:sldId id="331" r:id="rId66"/>
    <p:sldId id="317" r:id="rId67"/>
    <p:sldId id="346" r:id="rId68"/>
    <p:sldId id="347" r:id="rId69"/>
    <p:sldId id="339" r:id="rId70"/>
    <p:sldId id="340" r:id="rId71"/>
    <p:sldId id="341" r:id="rId72"/>
    <p:sldId id="343" r:id="rId73"/>
    <p:sldId id="342" r:id="rId74"/>
    <p:sldId id="344" r:id="rId75"/>
    <p:sldId id="345" r:id="rId76"/>
    <p:sldId id="294"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350"/>
            <p14:sldId id="410"/>
            <p14:sldId id="271"/>
            <p14:sldId id="272"/>
            <p14:sldId id="318"/>
            <p14:sldId id="336"/>
            <p14:sldId id="273"/>
            <p14:sldId id="338"/>
            <p14:sldId id="274"/>
            <p14:sldId id="319"/>
            <p14:sldId id="275"/>
            <p14:sldId id="276"/>
            <p14:sldId id="277"/>
            <p14:sldId id="278"/>
            <p14:sldId id="279"/>
            <p14:sldId id="280"/>
            <p14:sldId id="281"/>
            <p14:sldId id="282"/>
            <p14:sldId id="283"/>
            <p14:sldId id="284"/>
            <p14:sldId id="285"/>
            <p14:sldId id="286"/>
            <p14:sldId id="287"/>
            <p14:sldId id="288"/>
            <p14:sldId id="289"/>
            <p14:sldId id="291"/>
            <p14:sldId id="292"/>
            <p14:sldId id="293"/>
            <p14:sldId id="296"/>
            <p14:sldId id="295"/>
            <p14:sldId id="297"/>
            <p14:sldId id="298"/>
            <p14:sldId id="299"/>
            <p14:sldId id="300"/>
            <p14:sldId id="301"/>
            <p14:sldId id="302"/>
            <p14:sldId id="303"/>
            <p14:sldId id="304"/>
            <p14:sldId id="305"/>
            <p14:sldId id="306"/>
            <p14:sldId id="307"/>
            <p14:sldId id="308"/>
            <p14:sldId id="309"/>
            <p14:sldId id="310"/>
            <p14:sldId id="311"/>
            <p14:sldId id="313"/>
            <p14:sldId id="312"/>
            <p14:sldId id="314"/>
            <p14:sldId id="315"/>
            <p14:sldId id="320"/>
            <p14:sldId id="321"/>
            <p14:sldId id="322"/>
            <p14:sldId id="323"/>
            <p14:sldId id="324"/>
            <p14:sldId id="325"/>
            <p14:sldId id="326"/>
            <p14:sldId id="327"/>
            <p14:sldId id="328"/>
            <p14:sldId id="329"/>
            <p14:sldId id="330"/>
            <p14:sldId id="332"/>
            <p14:sldId id="331"/>
            <p14:sldId id="317"/>
            <p14:sldId id="346"/>
            <p14:sldId id="347"/>
            <p14:sldId id="339"/>
            <p14:sldId id="340"/>
            <p14:sldId id="341"/>
            <p14:sldId id="343"/>
            <p14:sldId id="342"/>
            <p14:sldId id="344"/>
            <p14:sldId id="345"/>
            <p14:sldId id="294"/>
          </p14:sldIdLst>
        </p14:section>
        <p14:section name="General Dividers" id="{059902E7-312C-1A49-BC1D-F37887847900}">
          <p14:sldIdLst/>
        </p14:section>
        <p14:section name="Closing Slides" id="{C82BC6BE-9DC0-4E40-8052-E41763A1B7C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5E54A-F9E4-D067-C73E-6259B8CDCB76}" name="Depew, Rebekka Elizabeth-Marie" initials="DR" userId="S::rdepew@emory.edu::cf6e0bbe-e50b-426b-a19d-7a0b45bc787e" providerId="AD"/>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12FE16-4234-9411-F788-49AC891341CC}" v="2" dt="2026-02-20T01:23:01.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4212FE16-4234-9411-F788-49AC891341CC}"/>
    <pc:docChg chg="addSld delSld modSection">
      <pc:chgData name="Depew, Rebekka Elizabeth-Marie" userId="S::rdepew@emory.edu::cf6e0bbe-e50b-426b-a19d-7a0b45bc787e" providerId="AD" clId="Web-{4212FE16-4234-9411-F788-49AC891341CC}" dt="2026-02-20T01:23:01.344" v="1"/>
      <pc:docMkLst>
        <pc:docMk/>
      </pc:docMkLst>
      <pc:sldChg chg="add del replId">
        <pc:chgData name="Depew, Rebekka Elizabeth-Marie" userId="S::rdepew@emory.edu::cf6e0bbe-e50b-426b-a19d-7a0b45bc787e" providerId="AD" clId="Web-{4212FE16-4234-9411-F788-49AC891341CC}" dt="2026-02-20T01:23:01.344" v="1"/>
        <pc:sldMkLst>
          <pc:docMk/>
          <pc:sldMk cId="2955176663" sldId="411"/>
        </pc:sldMkLst>
      </pc:sldChg>
    </pc:docChg>
  </pc:docChgLst>
  <pc:docChgLst>
    <pc:chgData name="Depew, Rebekka Elizabeth-Marie" userId="S::rdepew@emory.edu::cf6e0bbe-e50b-426b-a19d-7a0b45bc787e" providerId="AD" clId="Web-{8D2EA5C5-298A-B0A1-DB30-2F0F3A224D1B}"/>
    <pc:docChg chg="mod addSld delSld modSld sldOrd delSection modSection">
      <pc:chgData name="Depew, Rebekka Elizabeth-Marie" userId="S::rdepew@emory.edu::cf6e0bbe-e50b-426b-a19d-7a0b45bc787e" providerId="AD" clId="Web-{8D2EA5C5-298A-B0A1-DB30-2F0F3A224D1B}" dt="2026-02-12T02:52:21.245" v="244"/>
      <pc:docMkLst>
        <pc:docMk/>
      </pc:docMkLst>
      <pc:sldChg chg="add">
        <pc:chgData name="Depew, Rebekka Elizabeth-Marie" userId="S::rdepew@emory.edu::cf6e0bbe-e50b-426b-a19d-7a0b45bc787e" providerId="AD" clId="Web-{8D2EA5C5-298A-B0A1-DB30-2F0F3A224D1B}" dt="2026-02-12T02:12:46.998" v="47"/>
        <pc:sldMkLst>
          <pc:docMk/>
          <pc:sldMk cId="1933650250" sldId="271"/>
        </pc:sldMkLst>
      </pc:sldChg>
      <pc:sldChg chg="modSp add">
        <pc:chgData name="Depew, Rebekka Elizabeth-Marie" userId="S::rdepew@emory.edu::cf6e0bbe-e50b-426b-a19d-7a0b45bc787e" providerId="AD" clId="Web-{8D2EA5C5-298A-B0A1-DB30-2F0F3A224D1B}" dt="2026-02-12T02:13:21.297" v="119" actId="20577"/>
        <pc:sldMkLst>
          <pc:docMk/>
          <pc:sldMk cId="809817893" sldId="272"/>
        </pc:sldMkLst>
        <pc:spChg chg="mod">
          <ac:chgData name="Depew, Rebekka Elizabeth-Marie" userId="S::rdepew@emory.edu::cf6e0bbe-e50b-426b-a19d-7a0b45bc787e" providerId="AD" clId="Web-{8D2EA5C5-298A-B0A1-DB30-2F0F3A224D1B}" dt="2026-02-12T02:13:21.297" v="119" actId="20577"/>
          <ac:spMkLst>
            <pc:docMk/>
            <pc:sldMk cId="809817893" sldId="272"/>
            <ac:spMk id="3" creationId="{F66CB916-3545-302B-570F-FD1BA29CB6CF}"/>
          </ac:spMkLst>
        </pc:spChg>
      </pc:sldChg>
      <pc:sldChg chg="modSp add">
        <pc:chgData name="Depew, Rebekka Elizabeth-Marie" userId="S::rdepew@emory.edu::cf6e0bbe-e50b-426b-a19d-7a0b45bc787e" providerId="AD" clId="Web-{8D2EA5C5-298A-B0A1-DB30-2F0F3A224D1B}" dt="2026-02-12T02:14:34.895" v="152" actId="1076"/>
        <pc:sldMkLst>
          <pc:docMk/>
          <pc:sldMk cId="1020513345" sldId="273"/>
        </pc:sldMkLst>
        <pc:spChg chg="mod">
          <ac:chgData name="Depew, Rebekka Elizabeth-Marie" userId="S::rdepew@emory.edu::cf6e0bbe-e50b-426b-a19d-7a0b45bc787e" providerId="AD" clId="Web-{8D2EA5C5-298A-B0A1-DB30-2F0F3A224D1B}" dt="2026-02-12T02:14:34.895" v="152" actId="1076"/>
          <ac:spMkLst>
            <pc:docMk/>
            <pc:sldMk cId="1020513345" sldId="273"/>
            <ac:spMk id="4" creationId="{3065F169-FED6-B4E9-3C16-F07892A0F46A}"/>
          </ac:spMkLst>
        </pc:spChg>
      </pc:sldChg>
      <pc:sldChg chg="modSp add">
        <pc:chgData name="Depew, Rebekka Elizabeth-Marie" userId="S::rdepew@emory.edu::cf6e0bbe-e50b-426b-a19d-7a0b45bc787e" providerId="AD" clId="Web-{8D2EA5C5-298A-B0A1-DB30-2F0F3A224D1B}" dt="2026-02-12T02:16:00.148" v="160"/>
        <pc:sldMkLst>
          <pc:docMk/>
          <pc:sldMk cId="4139814582" sldId="274"/>
        </pc:sldMkLst>
        <pc:spChg chg="mod">
          <ac:chgData name="Depew, Rebekka Elizabeth-Marie" userId="S::rdepew@emory.edu::cf6e0bbe-e50b-426b-a19d-7a0b45bc787e" providerId="AD" clId="Web-{8D2EA5C5-298A-B0A1-DB30-2F0F3A224D1B}" dt="2026-02-12T02:16:00.148" v="160"/>
          <ac:spMkLst>
            <pc:docMk/>
            <pc:sldMk cId="4139814582" sldId="274"/>
            <ac:spMk id="6" creationId="{0F350C53-2B71-5982-2371-CF9D323B1906}"/>
          </ac:spMkLst>
        </pc:spChg>
      </pc:sldChg>
      <pc:sldChg chg="modSp add">
        <pc:chgData name="Depew, Rebekka Elizabeth-Marie" userId="S::rdepew@emory.edu::cf6e0bbe-e50b-426b-a19d-7a0b45bc787e" providerId="AD" clId="Web-{8D2EA5C5-298A-B0A1-DB30-2F0F3A224D1B}" dt="2026-02-12T02:17:08.963" v="162" actId="1076"/>
        <pc:sldMkLst>
          <pc:docMk/>
          <pc:sldMk cId="2320910124" sldId="275"/>
        </pc:sldMkLst>
        <pc:spChg chg="mod">
          <ac:chgData name="Depew, Rebekka Elizabeth-Marie" userId="S::rdepew@emory.edu::cf6e0bbe-e50b-426b-a19d-7a0b45bc787e" providerId="AD" clId="Web-{8D2EA5C5-298A-B0A1-DB30-2F0F3A224D1B}" dt="2026-02-12T02:17:08.963" v="162" actId="1076"/>
          <ac:spMkLst>
            <pc:docMk/>
            <pc:sldMk cId="2320910124" sldId="275"/>
            <ac:spMk id="13" creationId="{5FEC4D0B-290A-A0AA-D89D-CC6B54E2DF33}"/>
          </ac:spMkLst>
        </pc:spChg>
      </pc:sldChg>
      <pc:sldChg chg="add">
        <pc:chgData name="Depew, Rebekka Elizabeth-Marie" userId="S::rdepew@emory.edu::cf6e0bbe-e50b-426b-a19d-7a0b45bc787e" providerId="AD" clId="Web-{8D2EA5C5-298A-B0A1-DB30-2F0F3A224D1B}" dt="2026-02-12T02:12:47.639" v="56"/>
        <pc:sldMkLst>
          <pc:docMk/>
          <pc:sldMk cId="622439175" sldId="276"/>
        </pc:sldMkLst>
      </pc:sldChg>
      <pc:sldChg chg="add">
        <pc:chgData name="Depew, Rebekka Elizabeth-Marie" userId="S::rdepew@emory.edu::cf6e0bbe-e50b-426b-a19d-7a0b45bc787e" providerId="AD" clId="Web-{8D2EA5C5-298A-B0A1-DB30-2F0F3A224D1B}" dt="2026-02-12T02:12:47.686" v="57"/>
        <pc:sldMkLst>
          <pc:docMk/>
          <pc:sldMk cId="3138207732" sldId="277"/>
        </pc:sldMkLst>
      </pc:sldChg>
      <pc:sldChg chg="modSp add">
        <pc:chgData name="Depew, Rebekka Elizabeth-Marie" userId="S::rdepew@emory.edu::cf6e0bbe-e50b-426b-a19d-7a0b45bc787e" providerId="AD" clId="Web-{8D2EA5C5-298A-B0A1-DB30-2F0F3A224D1B}" dt="2026-02-12T02:20:22.515" v="165"/>
        <pc:sldMkLst>
          <pc:docMk/>
          <pc:sldMk cId="311521185" sldId="278"/>
        </pc:sldMkLst>
        <pc:spChg chg="mod">
          <ac:chgData name="Depew, Rebekka Elizabeth-Marie" userId="S::rdepew@emory.edu::cf6e0bbe-e50b-426b-a19d-7a0b45bc787e" providerId="AD" clId="Web-{8D2EA5C5-298A-B0A1-DB30-2F0F3A224D1B}" dt="2026-02-12T02:20:22.500" v="164"/>
          <ac:spMkLst>
            <pc:docMk/>
            <pc:sldMk cId="311521185" sldId="278"/>
            <ac:spMk id="2" creationId="{FD138D55-3AE6-87EC-F6A6-56EA09C36AAF}"/>
          </ac:spMkLst>
        </pc:spChg>
        <pc:spChg chg="mod">
          <ac:chgData name="Depew, Rebekka Elizabeth-Marie" userId="S::rdepew@emory.edu::cf6e0bbe-e50b-426b-a19d-7a0b45bc787e" providerId="AD" clId="Web-{8D2EA5C5-298A-B0A1-DB30-2F0F3A224D1B}" dt="2026-02-12T02:20:22.515" v="165"/>
          <ac:spMkLst>
            <pc:docMk/>
            <pc:sldMk cId="311521185" sldId="278"/>
            <ac:spMk id="3" creationId="{D5609353-2A20-B4C7-4DDC-E6772E1FD364}"/>
          </ac:spMkLst>
        </pc:spChg>
      </pc:sldChg>
      <pc:sldChg chg="modSp add">
        <pc:chgData name="Depew, Rebekka Elizabeth-Marie" userId="S::rdepew@emory.edu::cf6e0bbe-e50b-426b-a19d-7a0b45bc787e" providerId="AD" clId="Web-{8D2EA5C5-298A-B0A1-DB30-2F0F3A224D1B}" dt="2026-02-12T02:18:08.371" v="163" actId="20577"/>
        <pc:sldMkLst>
          <pc:docMk/>
          <pc:sldMk cId="3271883405" sldId="279"/>
        </pc:sldMkLst>
        <pc:spChg chg="mod">
          <ac:chgData name="Depew, Rebekka Elizabeth-Marie" userId="S::rdepew@emory.edu::cf6e0bbe-e50b-426b-a19d-7a0b45bc787e" providerId="AD" clId="Web-{8D2EA5C5-298A-B0A1-DB30-2F0F3A224D1B}" dt="2026-02-12T02:18:08.371" v="163" actId="20577"/>
          <ac:spMkLst>
            <pc:docMk/>
            <pc:sldMk cId="3271883405" sldId="279"/>
            <ac:spMk id="3" creationId="{A618D143-6DD2-1D08-4B2A-758237F1898F}"/>
          </ac:spMkLst>
        </pc:spChg>
      </pc:sldChg>
      <pc:sldChg chg="add">
        <pc:chgData name="Depew, Rebekka Elizabeth-Marie" userId="S::rdepew@emory.edu::cf6e0bbe-e50b-426b-a19d-7a0b45bc787e" providerId="AD" clId="Web-{8D2EA5C5-298A-B0A1-DB30-2F0F3A224D1B}" dt="2026-02-12T02:12:47.905" v="60"/>
        <pc:sldMkLst>
          <pc:docMk/>
          <pc:sldMk cId="3291553037" sldId="280"/>
        </pc:sldMkLst>
      </pc:sldChg>
      <pc:sldChg chg="modSp add">
        <pc:chgData name="Depew, Rebekka Elizabeth-Marie" userId="S::rdepew@emory.edu::cf6e0bbe-e50b-426b-a19d-7a0b45bc787e" providerId="AD" clId="Web-{8D2EA5C5-298A-B0A1-DB30-2F0F3A224D1B}" dt="2026-02-12T02:24:27.191" v="168"/>
        <pc:sldMkLst>
          <pc:docMk/>
          <pc:sldMk cId="2454614388" sldId="281"/>
        </pc:sldMkLst>
        <pc:spChg chg="mod">
          <ac:chgData name="Depew, Rebekka Elizabeth-Marie" userId="S::rdepew@emory.edu::cf6e0bbe-e50b-426b-a19d-7a0b45bc787e" providerId="AD" clId="Web-{8D2EA5C5-298A-B0A1-DB30-2F0F3A224D1B}" dt="2026-02-12T02:24:27.175" v="167"/>
          <ac:spMkLst>
            <pc:docMk/>
            <pc:sldMk cId="2454614388" sldId="281"/>
            <ac:spMk id="3" creationId="{A618D143-6DD2-1D08-4B2A-758237F1898F}"/>
          </ac:spMkLst>
        </pc:spChg>
        <pc:spChg chg="mod">
          <ac:chgData name="Depew, Rebekka Elizabeth-Marie" userId="S::rdepew@emory.edu::cf6e0bbe-e50b-426b-a19d-7a0b45bc787e" providerId="AD" clId="Web-{8D2EA5C5-298A-B0A1-DB30-2F0F3A224D1B}" dt="2026-02-12T02:24:27.191" v="168"/>
          <ac:spMkLst>
            <pc:docMk/>
            <pc:sldMk cId="2454614388" sldId="281"/>
            <ac:spMk id="4" creationId="{9975E5FC-0694-A930-5487-D375FCBC56F8}"/>
          </ac:spMkLst>
        </pc:spChg>
      </pc:sldChg>
      <pc:sldChg chg="add">
        <pc:chgData name="Depew, Rebekka Elizabeth-Marie" userId="S::rdepew@emory.edu::cf6e0bbe-e50b-426b-a19d-7a0b45bc787e" providerId="AD" clId="Web-{8D2EA5C5-298A-B0A1-DB30-2F0F3A224D1B}" dt="2026-02-12T02:12:48.092" v="62"/>
        <pc:sldMkLst>
          <pc:docMk/>
          <pc:sldMk cId="1509506013" sldId="282"/>
        </pc:sldMkLst>
      </pc:sldChg>
      <pc:sldChg chg="modSp add">
        <pc:chgData name="Depew, Rebekka Elizabeth-Marie" userId="S::rdepew@emory.edu::cf6e0bbe-e50b-426b-a19d-7a0b45bc787e" providerId="AD" clId="Web-{8D2EA5C5-298A-B0A1-DB30-2F0F3A224D1B}" dt="2026-02-12T02:24:44.738" v="171"/>
        <pc:sldMkLst>
          <pc:docMk/>
          <pc:sldMk cId="987044524" sldId="283"/>
        </pc:sldMkLst>
        <pc:spChg chg="mod">
          <ac:chgData name="Depew, Rebekka Elizabeth-Marie" userId="S::rdepew@emory.edu::cf6e0bbe-e50b-426b-a19d-7a0b45bc787e" providerId="AD" clId="Web-{8D2EA5C5-298A-B0A1-DB30-2F0F3A224D1B}" dt="2026-02-12T02:24:44.707" v="169"/>
          <ac:spMkLst>
            <pc:docMk/>
            <pc:sldMk cId="987044524" sldId="283"/>
            <ac:spMk id="3" creationId="{A618D143-6DD2-1D08-4B2A-758237F1898F}"/>
          </ac:spMkLst>
        </pc:spChg>
        <pc:spChg chg="mod">
          <ac:chgData name="Depew, Rebekka Elizabeth-Marie" userId="S::rdepew@emory.edu::cf6e0bbe-e50b-426b-a19d-7a0b45bc787e" providerId="AD" clId="Web-{8D2EA5C5-298A-B0A1-DB30-2F0F3A224D1B}" dt="2026-02-12T02:24:44.707" v="170"/>
          <ac:spMkLst>
            <pc:docMk/>
            <pc:sldMk cId="987044524" sldId="283"/>
            <ac:spMk id="4" creationId="{9975E5FC-0694-A930-5487-D375FCBC56F8}"/>
          </ac:spMkLst>
        </pc:spChg>
        <pc:spChg chg="mod">
          <ac:chgData name="Depew, Rebekka Elizabeth-Marie" userId="S::rdepew@emory.edu::cf6e0bbe-e50b-426b-a19d-7a0b45bc787e" providerId="AD" clId="Web-{8D2EA5C5-298A-B0A1-DB30-2F0F3A224D1B}" dt="2026-02-12T02:24:44.738" v="171"/>
          <ac:spMkLst>
            <pc:docMk/>
            <pc:sldMk cId="987044524" sldId="283"/>
            <ac:spMk id="5" creationId="{9093EC33-C3C0-36F6-E61C-BC3A0FFE0493}"/>
          </ac:spMkLst>
        </pc:spChg>
      </pc:sldChg>
      <pc:sldChg chg="addSp modSp add">
        <pc:chgData name="Depew, Rebekka Elizabeth-Marie" userId="S::rdepew@emory.edu::cf6e0bbe-e50b-426b-a19d-7a0b45bc787e" providerId="AD" clId="Web-{8D2EA5C5-298A-B0A1-DB30-2F0F3A224D1B}" dt="2026-02-12T02:47:16.178" v="189" actId="1076"/>
        <pc:sldMkLst>
          <pc:docMk/>
          <pc:sldMk cId="2943400034" sldId="284"/>
        </pc:sldMkLst>
        <pc:spChg chg="add mod">
          <ac:chgData name="Depew, Rebekka Elizabeth-Marie" userId="S::rdepew@emory.edu::cf6e0bbe-e50b-426b-a19d-7a0b45bc787e" providerId="AD" clId="Web-{8D2EA5C5-298A-B0A1-DB30-2F0F3A224D1B}" dt="2026-02-12T02:47:16.178" v="189" actId="1076"/>
          <ac:spMkLst>
            <pc:docMk/>
            <pc:sldMk cId="2943400034" sldId="284"/>
            <ac:spMk id="3" creationId="{645D58E4-89FC-0538-1C36-D007FCB98618}"/>
          </ac:spMkLst>
        </pc:spChg>
      </pc:sldChg>
      <pc:sldChg chg="modSp add">
        <pc:chgData name="Depew, Rebekka Elizabeth-Marie" userId="S::rdepew@emory.edu::cf6e0bbe-e50b-426b-a19d-7a0b45bc787e" providerId="AD" clId="Web-{8D2EA5C5-298A-B0A1-DB30-2F0F3A224D1B}" dt="2026-02-12T02:28:20.873" v="174"/>
        <pc:sldMkLst>
          <pc:docMk/>
          <pc:sldMk cId="1525472235" sldId="285"/>
        </pc:sldMkLst>
        <pc:spChg chg="mod">
          <ac:chgData name="Depew, Rebekka Elizabeth-Marie" userId="S::rdepew@emory.edu::cf6e0bbe-e50b-426b-a19d-7a0b45bc787e" providerId="AD" clId="Web-{8D2EA5C5-298A-B0A1-DB30-2F0F3A224D1B}" dt="2026-02-12T02:28:20.841" v="172"/>
          <ac:spMkLst>
            <pc:docMk/>
            <pc:sldMk cId="1525472235" sldId="285"/>
            <ac:spMk id="3" creationId="{A618D143-6DD2-1D08-4B2A-758237F1898F}"/>
          </ac:spMkLst>
        </pc:spChg>
        <pc:spChg chg="mod">
          <ac:chgData name="Depew, Rebekka Elizabeth-Marie" userId="S::rdepew@emory.edu::cf6e0bbe-e50b-426b-a19d-7a0b45bc787e" providerId="AD" clId="Web-{8D2EA5C5-298A-B0A1-DB30-2F0F3A224D1B}" dt="2026-02-12T02:28:20.841" v="173"/>
          <ac:spMkLst>
            <pc:docMk/>
            <pc:sldMk cId="1525472235" sldId="285"/>
            <ac:spMk id="4" creationId="{9975E5FC-0694-A930-5487-D375FCBC56F8}"/>
          </ac:spMkLst>
        </pc:spChg>
        <pc:spChg chg="mod">
          <ac:chgData name="Depew, Rebekka Elizabeth-Marie" userId="S::rdepew@emory.edu::cf6e0bbe-e50b-426b-a19d-7a0b45bc787e" providerId="AD" clId="Web-{8D2EA5C5-298A-B0A1-DB30-2F0F3A224D1B}" dt="2026-02-12T02:28:20.873" v="174"/>
          <ac:spMkLst>
            <pc:docMk/>
            <pc:sldMk cId="1525472235" sldId="285"/>
            <ac:spMk id="5" creationId="{9093EC33-C3C0-36F6-E61C-BC3A0FFE0493}"/>
          </ac:spMkLst>
        </pc:spChg>
      </pc:sldChg>
      <pc:sldChg chg="modSp add">
        <pc:chgData name="Depew, Rebekka Elizabeth-Marie" userId="S::rdepew@emory.edu::cf6e0bbe-e50b-426b-a19d-7a0b45bc787e" providerId="AD" clId="Web-{8D2EA5C5-298A-B0A1-DB30-2F0F3A224D1B}" dt="2026-02-12T02:47:36.600" v="191" actId="20577"/>
        <pc:sldMkLst>
          <pc:docMk/>
          <pc:sldMk cId="826730816" sldId="286"/>
        </pc:sldMkLst>
        <pc:spChg chg="mod">
          <ac:chgData name="Depew, Rebekka Elizabeth-Marie" userId="S::rdepew@emory.edu::cf6e0bbe-e50b-426b-a19d-7a0b45bc787e" providerId="AD" clId="Web-{8D2EA5C5-298A-B0A1-DB30-2F0F3A224D1B}" dt="2026-02-12T02:47:36.600" v="191" actId="20577"/>
          <ac:spMkLst>
            <pc:docMk/>
            <pc:sldMk cId="826730816" sldId="286"/>
            <ac:spMk id="2" creationId="{F87757DE-9632-D1B8-72F9-A4AC3C5A98A5}"/>
          </ac:spMkLst>
        </pc:spChg>
      </pc:sldChg>
      <pc:sldChg chg="modSp add">
        <pc:chgData name="Depew, Rebekka Elizabeth-Marie" userId="S::rdepew@emory.edu::cf6e0bbe-e50b-426b-a19d-7a0b45bc787e" providerId="AD" clId="Web-{8D2EA5C5-298A-B0A1-DB30-2F0F3A224D1B}" dt="2026-02-12T02:46:48.865" v="182"/>
        <pc:sldMkLst>
          <pc:docMk/>
          <pc:sldMk cId="2228994533" sldId="287"/>
        </pc:sldMkLst>
        <pc:spChg chg="mod">
          <ac:chgData name="Depew, Rebekka Elizabeth-Marie" userId="S::rdepew@emory.edu::cf6e0bbe-e50b-426b-a19d-7a0b45bc787e" providerId="AD" clId="Web-{8D2EA5C5-298A-B0A1-DB30-2F0F3A224D1B}" dt="2026-02-12T02:46:48.818" v="179"/>
          <ac:spMkLst>
            <pc:docMk/>
            <pc:sldMk cId="2228994533" sldId="287"/>
            <ac:spMk id="3" creationId="{A618D143-6DD2-1D08-4B2A-758237F1898F}"/>
          </ac:spMkLst>
        </pc:spChg>
        <pc:spChg chg="mod">
          <ac:chgData name="Depew, Rebekka Elizabeth-Marie" userId="S::rdepew@emory.edu::cf6e0bbe-e50b-426b-a19d-7a0b45bc787e" providerId="AD" clId="Web-{8D2EA5C5-298A-B0A1-DB30-2F0F3A224D1B}" dt="2026-02-12T02:46:48.818" v="180"/>
          <ac:spMkLst>
            <pc:docMk/>
            <pc:sldMk cId="2228994533" sldId="287"/>
            <ac:spMk id="4" creationId="{9975E5FC-0694-A930-5487-D375FCBC56F8}"/>
          </ac:spMkLst>
        </pc:spChg>
        <pc:spChg chg="mod">
          <ac:chgData name="Depew, Rebekka Elizabeth-Marie" userId="S::rdepew@emory.edu::cf6e0bbe-e50b-426b-a19d-7a0b45bc787e" providerId="AD" clId="Web-{8D2EA5C5-298A-B0A1-DB30-2F0F3A224D1B}" dt="2026-02-12T02:46:48.834" v="181"/>
          <ac:spMkLst>
            <pc:docMk/>
            <pc:sldMk cId="2228994533" sldId="287"/>
            <ac:spMk id="9" creationId="{3939AC03-DB77-6768-CFA8-DFF798F63198}"/>
          </ac:spMkLst>
        </pc:spChg>
        <pc:spChg chg="mod">
          <ac:chgData name="Depew, Rebekka Elizabeth-Marie" userId="S::rdepew@emory.edu::cf6e0bbe-e50b-426b-a19d-7a0b45bc787e" providerId="AD" clId="Web-{8D2EA5C5-298A-B0A1-DB30-2F0F3A224D1B}" dt="2026-02-12T02:46:48.865" v="182"/>
          <ac:spMkLst>
            <pc:docMk/>
            <pc:sldMk cId="2228994533" sldId="287"/>
            <ac:spMk id="12" creationId="{B0E8BA30-CFB9-DB79-1C3C-468F8217DE97}"/>
          </ac:spMkLst>
        </pc:spChg>
      </pc:sldChg>
      <pc:sldChg chg="addSp add">
        <pc:chgData name="Depew, Rebekka Elizabeth-Marie" userId="S::rdepew@emory.edu::cf6e0bbe-e50b-426b-a19d-7a0b45bc787e" providerId="AD" clId="Web-{8D2EA5C5-298A-B0A1-DB30-2F0F3A224D1B}" dt="2026-02-12T02:47:28.835" v="190"/>
        <pc:sldMkLst>
          <pc:docMk/>
          <pc:sldMk cId="2927140181" sldId="288"/>
        </pc:sldMkLst>
        <pc:spChg chg="add">
          <ac:chgData name="Depew, Rebekka Elizabeth-Marie" userId="S::rdepew@emory.edu::cf6e0bbe-e50b-426b-a19d-7a0b45bc787e" providerId="AD" clId="Web-{8D2EA5C5-298A-B0A1-DB30-2F0F3A224D1B}" dt="2026-02-12T02:47:28.835" v="190"/>
          <ac:spMkLst>
            <pc:docMk/>
            <pc:sldMk cId="2927140181" sldId="288"/>
            <ac:spMk id="5" creationId="{532A1295-4953-93CE-A310-3B9F3144A79C}"/>
          </ac:spMkLst>
        </pc:spChg>
      </pc:sldChg>
      <pc:sldChg chg="add">
        <pc:chgData name="Depew, Rebekka Elizabeth-Marie" userId="S::rdepew@emory.edu::cf6e0bbe-e50b-426b-a19d-7a0b45bc787e" providerId="AD" clId="Web-{8D2EA5C5-298A-B0A1-DB30-2F0F3A224D1B}" dt="2026-02-12T02:12:48.795" v="69"/>
        <pc:sldMkLst>
          <pc:docMk/>
          <pc:sldMk cId="3300480045" sldId="289"/>
        </pc:sldMkLst>
      </pc:sldChg>
      <pc:sldChg chg="modSp add">
        <pc:chgData name="Depew, Rebekka Elizabeth-Marie" userId="S::rdepew@emory.edu::cf6e0bbe-e50b-426b-a19d-7a0b45bc787e" providerId="AD" clId="Web-{8D2EA5C5-298A-B0A1-DB30-2F0F3A224D1B}" dt="2026-02-12T02:48:06.132" v="195" actId="20577"/>
        <pc:sldMkLst>
          <pc:docMk/>
          <pc:sldMk cId="2652580719" sldId="291"/>
        </pc:sldMkLst>
        <pc:spChg chg="mod">
          <ac:chgData name="Depew, Rebekka Elizabeth-Marie" userId="S::rdepew@emory.edu::cf6e0bbe-e50b-426b-a19d-7a0b45bc787e" providerId="AD" clId="Web-{8D2EA5C5-298A-B0A1-DB30-2F0F3A224D1B}" dt="2026-02-12T02:48:06.132" v="195" actId="20577"/>
          <ac:spMkLst>
            <pc:docMk/>
            <pc:sldMk cId="2652580719" sldId="291"/>
            <ac:spMk id="3" creationId="{A618D143-6DD2-1D08-4B2A-758237F1898F}"/>
          </ac:spMkLst>
        </pc:spChg>
      </pc:sldChg>
      <pc:sldChg chg="modSp add">
        <pc:chgData name="Depew, Rebekka Elizabeth-Marie" userId="S::rdepew@emory.edu::cf6e0bbe-e50b-426b-a19d-7a0b45bc787e" providerId="AD" clId="Web-{8D2EA5C5-298A-B0A1-DB30-2F0F3A224D1B}" dt="2026-02-12T02:47:48.429" v="193"/>
        <pc:sldMkLst>
          <pc:docMk/>
          <pc:sldMk cId="1360759375" sldId="292"/>
        </pc:sldMkLst>
        <pc:spChg chg="mod">
          <ac:chgData name="Depew, Rebekka Elizabeth-Marie" userId="S::rdepew@emory.edu::cf6e0bbe-e50b-426b-a19d-7a0b45bc787e" providerId="AD" clId="Web-{8D2EA5C5-298A-B0A1-DB30-2F0F3A224D1B}" dt="2026-02-12T02:47:48.413" v="192"/>
          <ac:spMkLst>
            <pc:docMk/>
            <pc:sldMk cId="1360759375" sldId="292"/>
            <ac:spMk id="3" creationId="{A618D143-6DD2-1D08-4B2A-758237F1898F}"/>
          </ac:spMkLst>
        </pc:spChg>
        <pc:spChg chg="mod">
          <ac:chgData name="Depew, Rebekka Elizabeth-Marie" userId="S::rdepew@emory.edu::cf6e0bbe-e50b-426b-a19d-7a0b45bc787e" providerId="AD" clId="Web-{8D2EA5C5-298A-B0A1-DB30-2F0F3A224D1B}" dt="2026-02-12T02:47:48.429" v="193"/>
          <ac:spMkLst>
            <pc:docMk/>
            <pc:sldMk cId="1360759375" sldId="292"/>
            <ac:spMk id="4" creationId="{9975E5FC-0694-A930-5487-D375FCBC56F8}"/>
          </ac:spMkLst>
        </pc:spChg>
      </pc:sldChg>
      <pc:sldChg chg="add">
        <pc:chgData name="Depew, Rebekka Elizabeth-Marie" userId="S::rdepew@emory.edu::cf6e0bbe-e50b-426b-a19d-7a0b45bc787e" providerId="AD" clId="Web-{8D2EA5C5-298A-B0A1-DB30-2F0F3A224D1B}" dt="2026-02-12T02:12:49.139" v="72"/>
        <pc:sldMkLst>
          <pc:docMk/>
          <pc:sldMk cId="2344804835" sldId="293"/>
        </pc:sldMkLst>
      </pc:sldChg>
      <pc:sldChg chg="add">
        <pc:chgData name="Depew, Rebekka Elizabeth-Marie" userId="S::rdepew@emory.edu::cf6e0bbe-e50b-426b-a19d-7a0b45bc787e" providerId="AD" clId="Web-{8D2EA5C5-298A-B0A1-DB30-2F0F3A224D1B}" dt="2026-02-12T02:12:53.577" v="117"/>
        <pc:sldMkLst>
          <pc:docMk/>
          <pc:sldMk cId="866813304" sldId="294"/>
        </pc:sldMkLst>
      </pc:sldChg>
      <pc:sldChg chg="modSp add">
        <pc:chgData name="Depew, Rebekka Elizabeth-Marie" userId="S::rdepew@emory.edu::cf6e0bbe-e50b-426b-a19d-7a0b45bc787e" providerId="AD" clId="Web-{8D2EA5C5-298A-B0A1-DB30-2F0F3A224D1B}" dt="2026-02-12T02:48:20.101" v="199"/>
        <pc:sldMkLst>
          <pc:docMk/>
          <pc:sldMk cId="2791915635" sldId="295"/>
        </pc:sldMkLst>
        <pc:spChg chg="mod">
          <ac:chgData name="Depew, Rebekka Elizabeth-Marie" userId="S::rdepew@emory.edu::cf6e0bbe-e50b-426b-a19d-7a0b45bc787e" providerId="AD" clId="Web-{8D2EA5C5-298A-B0A1-DB30-2F0F3A224D1B}" dt="2026-02-12T02:48:20.086" v="198"/>
          <ac:spMkLst>
            <pc:docMk/>
            <pc:sldMk cId="2791915635" sldId="295"/>
            <ac:spMk id="3" creationId="{A618D143-6DD2-1D08-4B2A-758237F1898F}"/>
          </ac:spMkLst>
        </pc:spChg>
        <pc:spChg chg="mod">
          <ac:chgData name="Depew, Rebekka Elizabeth-Marie" userId="S::rdepew@emory.edu::cf6e0bbe-e50b-426b-a19d-7a0b45bc787e" providerId="AD" clId="Web-{8D2EA5C5-298A-B0A1-DB30-2F0F3A224D1B}" dt="2026-02-12T02:48:20.101" v="199"/>
          <ac:spMkLst>
            <pc:docMk/>
            <pc:sldMk cId="2791915635" sldId="295"/>
            <ac:spMk id="4" creationId="{9975E5FC-0694-A930-5487-D375FCBC56F8}"/>
          </ac:spMkLst>
        </pc:spChg>
      </pc:sldChg>
      <pc:sldChg chg="modSp add">
        <pc:chgData name="Depew, Rebekka Elizabeth-Marie" userId="S::rdepew@emory.edu::cf6e0bbe-e50b-426b-a19d-7a0b45bc787e" providerId="AD" clId="Web-{8D2EA5C5-298A-B0A1-DB30-2F0F3A224D1B}" dt="2026-02-12T02:48:14.539" v="197" actId="20577"/>
        <pc:sldMkLst>
          <pc:docMk/>
          <pc:sldMk cId="1536254064" sldId="296"/>
        </pc:sldMkLst>
        <pc:spChg chg="mod">
          <ac:chgData name="Depew, Rebekka Elizabeth-Marie" userId="S::rdepew@emory.edu::cf6e0bbe-e50b-426b-a19d-7a0b45bc787e" providerId="AD" clId="Web-{8D2EA5C5-298A-B0A1-DB30-2F0F3A224D1B}" dt="2026-02-12T02:48:14.539" v="197" actId="20577"/>
          <ac:spMkLst>
            <pc:docMk/>
            <pc:sldMk cId="1536254064" sldId="296"/>
            <ac:spMk id="4" creationId="{E3F41273-7D72-91A8-ECC5-9F73CE6DFCC6}"/>
          </ac:spMkLst>
        </pc:spChg>
      </pc:sldChg>
      <pc:sldChg chg="add">
        <pc:chgData name="Depew, Rebekka Elizabeth-Marie" userId="S::rdepew@emory.edu::cf6e0bbe-e50b-426b-a19d-7a0b45bc787e" providerId="AD" clId="Web-{8D2EA5C5-298A-B0A1-DB30-2F0F3A224D1B}" dt="2026-02-12T02:12:49.373" v="75"/>
        <pc:sldMkLst>
          <pc:docMk/>
          <pc:sldMk cId="1692617948" sldId="297"/>
        </pc:sldMkLst>
      </pc:sldChg>
      <pc:sldChg chg="add">
        <pc:chgData name="Depew, Rebekka Elizabeth-Marie" userId="S::rdepew@emory.edu::cf6e0bbe-e50b-426b-a19d-7a0b45bc787e" providerId="AD" clId="Web-{8D2EA5C5-298A-B0A1-DB30-2F0F3A224D1B}" dt="2026-02-12T02:12:49.405" v="76"/>
        <pc:sldMkLst>
          <pc:docMk/>
          <pc:sldMk cId="1578552682" sldId="298"/>
        </pc:sldMkLst>
      </pc:sldChg>
      <pc:sldChg chg="add">
        <pc:chgData name="Depew, Rebekka Elizabeth-Marie" userId="S::rdepew@emory.edu::cf6e0bbe-e50b-426b-a19d-7a0b45bc787e" providerId="AD" clId="Web-{8D2EA5C5-298A-B0A1-DB30-2F0F3A224D1B}" dt="2026-02-12T02:12:49.452" v="77"/>
        <pc:sldMkLst>
          <pc:docMk/>
          <pc:sldMk cId="132679908" sldId="299"/>
        </pc:sldMkLst>
      </pc:sldChg>
      <pc:sldChg chg="modSp add">
        <pc:chgData name="Depew, Rebekka Elizabeth-Marie" userId="S::rdepew@emory.edu::cf6e0bbe-e50b-426b-a19d-7a0b45bc787e" providerId="AD" clId="Web-{8D2EA5C5-298A-B0A1-DB30-2F0F3A224D1B}" dt="2026-02-12T02:48:30.726" v="200"/>
        <pc:sldMkLst>
          <pc:docMk/>
          <pc:sldMk cId="2921383087" sldId="300"/>
        </pc:sldMkLst>
        <pc:spChg chg="mod">
          <ac:chgData name="Depew, Rebekka Elizabeth-Marie" userId="S::rdepew@emory.edu::cf6e0bbe-e50b-426b-a19d-7a0b45bc787e" providerId="AD" clId="Web-{8D2EA5C5-298A-B0A1-DB30-2F0F3A224D1B}" dt="2026-02-12T02:48:30.726" v="200"/>
          <ac:spMkLst>
            <pc:docMk/>
            <pc:sldMk cId="2921383087" sldId="300"/>
            <ac:spMk id="3" creationId="{7E25C2E1-C002-A651-D467-2570BF1E8ACA}"/>
          </ac:spMkLst>
        </pc:spChg>
      </pc:sldChg>
      <pc:sldChg chg="add">
        <pc:chgData name="Depew, Rebekka Elizabeth-Marie" userId="S::rdepew@emory.edu::cf6e0bbe-e50b-426b-a19d-7a0b45bc787e" providerId="AD" clId="Web-{8D2EA5C5-298A-B0A1-DB30-2F0F3A224D1B}" dt="2026-02-12T02:12:49.670" v="79"/>
        <pc:sldMkLst>
          <pc:docMk/>
          <pc:sldMk cId="1207623082" sldId="301"/>
        </pc:sldMkLst>
      </pc:sldChg>
      <pc:sldChg chg="add">
        <pc:chgData name="Depew, Rebekka Elizabeth-Marie" userId="S::rdepew@emory.edu::cf6e0bbe-e50b-426b-a19d-7a0b45bc787e" providerId="AD" clId="Web-{8D2EA5C5-298A-B0A1-DB30-2F0F3A224D1B}" dt="2026-02-12T02:12:49.733" v="80"/>
        <pc:sldMkLst>
          <pc:docMk/>
          <pc:sldMk cId="2471845679" sldId="302"/>
        </pc:sldMkLst>
      </pc:sldChg>
      <pc:sldChg chg="add">
        <pc:chgData name="Depew, Rebekka Elizabeth-Marie" userId="S::rdepew@emory.edu::cf6e0bbe-e50b-426b-a19d-7a0b45bc787e" providerId="AD" clId="Web-{8D2EA5C5-298A-B0A1-DB30-2F0F3A224D1B}" dt="2026-02-12T02:12:49.905" v="81"/>
        <pc:sldMkLst>
          <pc:docMk/>
          <pc:sldMk cId="534080614" sldId="303"/>
        </pc:sldMkLst>
      </pc:sldChg>
      <pc:sldChg chg="add">
        <pc:chgData name="Depew, Rebekka Elizabeth-Marie" userId="S::rdepew@emory.edu::cf6e0bbe-e50b-426b-a19d-7a0b45bc787e" providerId="AD" clId="Web-{8D2EA5C5-298A-B0A1-DB30-2F0F3A224D1B}" dt="2026-02-12T02:12:49.983" v="82"/>
        <pc:sldMkLst>
          <pc:docMk/>
          <pc:sldMk cId="4220234047" sldId="304"/>
        </pc:sldMkLst>
      </pc:sldChg>
      <pc:sldChg chg="modSp add">
        <pc:chgData name="Depew, Rebekka Elizabeth-Marie" userId="S::rdepew@emory.edu::cf6e0bbe-e50b-426b-a19d-7a0b45bc787e" providerId="AD" clId="Web-{8D2EA5C5-298A-B0A1-DB30-2F0F3A224D1B}" dt="2026-02-12T02:48:40.398" v="201" actId="20577"/>
        <pc:sldMkLst>
          <pc:docMk/>
          <pc:sldMk cId="3282322486" sldId="305"/>
        </pc:sldMkLst>
        <pc:spChg chg="mod">
          <ac:chgData name="Depew, Rebekka Elizabeth-Marie" userId="S::rdepew@emory.edu::cf6e0bbe-e50b-426b-a19d-7a0b45bc787e" providerId="AD" clId="Web-{8D2EA5C5-298A-B0A1-DB30-2F0F3A224D1B}" dt="2026-02-12T02:48:40.398" v="201" actId="20577"/>
          <ac:spMkLst>
            <pc:docMk/>
            <pc:sldMk cId="3282322486" sldId="305"/>
            <ac:spMk id="3" creationId="{7E25C2E1-C002-A651-D467-2570BF1E8ACA}"/>
          </ac:spMkLst>
        </pc:spChg>
      </pc:sldChg>
      <pc:sldChg chg="add">
        <pc:chgData name="Depew, Rebekka Elizabeth-Marie" userId="S::rdepew@emory.edu::cf6e0bbe-e50b-426b-a19d-7a0b45bc787e" providerId="AD" clId="Web-{8D2EA5C5-298A-B0A1-DB30-2F0F3A224D1B}" dt="2026-02-12T02:12:50.264" v="84"/>
        <pc:sldMkLst>
          <pc:docMk/>
          <pc:sldMk cId="479070412" sldId="306"/>
        </pc:sldMkLst>
      </pc:sldChg>
      <pc:sldChg chg="add">
        <pc:chgData name="Depew, Rebekka Elizabeth-Marie" userId="S::rdepew@emory.edu::cf6e0bbe-e50b-426b-a19d-7a0b45bc787e" providerId="AD" clId="Web-{8D2EA5C5-298A-B0A1-DB30-2F0F3A224D1B}" dt="2026-02-12T02:12:50.311" v="85"/>
        <pc:sldMkLst>
          <pc:docMk/>
          <pc:sldMk cId="3853408870" sldId="307"/>
        </pc:sldMkLst>
      </pc:sldChg>
      <pc:sldChg chg="add">
        <pc:chgData name="Depew, Rebekka Elizabeth-Marie" userId="S::rdepew@emory.edu::cf6e0bbe-e50b-426b-a19d-7a0b45bc787e" providerId="AD" clId="Web-{8D2EA5C5-298A-B0A1-DB30-2F0F3A224D1B}" dt="2026-02-12T02:12:50.358" v="86"/>
        <pc:sldMkLst>
          <pc:docMk/>
          <pc:sldMk cId="3751390046" sldId="308"/>
        </pc:sldMkLst>
      </pc:sldChg>
      <pc:sldChg chg="add">
        <pc:chgData name="Depew, Rebekka Elizabeth-Marie" userId="S::rdepew@emory.edu::cf6e0bbe-e50b-426b-a19d-7a0b45bc787e" providerId="AD" clId="Web-{8D2EA5C5-298A-B0A1-DB30-2F0F3A224D1B}" dt="2026-02-12T02:12:50.405" v="87"/>
        <pc:sldMkLst>
          <pc:docMk/>
          <pc:sldMk cId="3859381241" sldId="309"/>
        </pc:sldMkLst>
      </pc:sldChg>
      <pc:sldChg chg="add">
        <pc:chgData name="Depew, Rebekka Elizabeth-Marie" userId="S::rdepew@emory.edu::cf6e0bbe-e50b-426b-a19d-7a0b45bc787e" providerId="AD" clId="Web-{8D2EA5C5-298A-B0A1-DB30-2F0F3A224D1B}" dt="2026-02-12T02:12:50.452" v="88"/>
        <pc:sldMkLst>
          <pc:docMk/>
          <pc:sldMk cId="2477206001" sldId="310"/>
        </pc:sldMkLst>
      </pc:sldChg>
      <pc:sldChg chg="add">
        <pc:chgData name="Depew, Rebekka Elizabeth-Marie" userId="S::rdepew@emory.edu::cf6e0bbe-e50b-426b-a19d-7a0b45bc787e" providerId="AD" clId="Web-{8D2EA5C5-298A-B0A1-DB30-2F0F3A224D1B}" dt="2026-02-12T02:12:50.499" v="89"/>
        <pc:sldMkLst>
          <pc:docMk/>
          <pc:sldMk cId="1577887082" sldId="311"/>
        </pc:sldMkLst>
      </pc:sldChg>
      <pc:sldChg chg="add">
        <pc:chgData name="Depew, Rebekka Elizabeth-Marie" userId="S::rdepew@emory.edu::cf6e0bbe-e50b-426b-a19d-7a0b45bc787e" providerId="AD" clId="Web-{8D2EA5C5-298A-B0A1-DB30-2F0F3A224D1B}" dt="2026-02-12T02:12:50.670" v="91"/>
        <pc:sldMkLst>
          <pc:docMk/>
          <pc:sldMk cId="2419350001" sldId="312"/>
        </pc:sldMkLst>
      </pc:sldChg>
      <pc:sldChg chg="modSp add">
        <pc:chgData name="Depew, Rebekka Elizabeth-Marie" userId="S::rdepew@emory.edu::cf6e0bbe-e50b-426b-a19d-7a0b45bc787e" providerId="AD" clId="Web-{8D2EA5C5-298A-B0A1-DB30-2F0F3A224D1B}" dt="2026-02-12T02:48:57.086" v="203" actId="20577"/>
        <pc:sldMkLst>
          <pc:docMk/>
          <pc:sldMk cId="2244965278" sldId="313"/>
        </pc:sldMkLst>
        <pc:spChg chg="mod">
          <ac:chgData name="Depew, Rebekka Elizabeth-Marie" userId="S::rdepew@emory.edu::cf6e0bbe-e50b-426b-a19d-7a0b45bc787e" providerId="AD" clId="Web-{8D2EA5C5-298A-B0A1-DB30-2F0F3A224D1B}" dt="2026-02-12T02:48:57.086" v="203" actId="20577"/>
          <ac:spMkLst>
            <pc:docMk/>
            <pc:sldMk cId="2244965278" sldId="313"/>
            <ac:spMk id="3" creationId="{7E25C2E1-C002-A651-D467-2570BF1E8ACA}"/>
          </ac:spMkLst>
        </pc:spChg>
      </pc:sldChg>
      <pc:sldChg chg="modSp add">
        <pc:chgData name="Depew, Rebekka Elizabeth-Marie" userId="S::rdepew@emory.edu::cf6e0bbe-e50b-426b-a19d-7a0b45bc787e" providerId="AD" clId="Web-{8D2EA5C5-298A-B0A1-DB30-2F0F3A224D1B}" dt="2026-02-12T02:49:03.055" v="204" actId="20577"/>
        <pc:sldMkLst>
          <pc:docMk/>
          <pc:sldMk cId="368591199" sldId="314"/>
        </pc:sldMkLst>
        <pc:spChg chg="mod">
          <ac:chgData name="Depew, Rebekka Elizabeth-Marie" userId="S::rdepew@emory.edu::cf6e0bbe-e50b-426b-a19d-7a0b45bc787e" providerId="AD" clId="Web-{8D2EA5C5-298A-B0A1-DB30-2F0F3A224D1B}" dt="2026-02-12T02:49:03.055" v="204" actId="20577"/>
          <ac:spMkLst>
            <pc:docMk/>
            <pc:sldMk cId="368591199" sldId="314"/>
            <ac:spMk id="3" creationId="{7E25C2E1-C002-A651-D467-2570BF1E8ACA}"/>
          </ac:spMkLst>
        </pc:spChg>
      </pc:sldChg>
      <pc:sldChg chg="modSp add">
        <pc:chgData name="Depew, Rebekka Elizabeth-Marie" userId="S::rdepew@emory.edu::cf6e0bbe-e50b-426b-a19d-7a0b45bc787e" providerId="AD" clId="Web-{8D2EA5C5-298A-B0A1-DB30-2F0F3A224D1B}" dt="2026-02-12T02:49:06.743" v="206" actId="20577"/>
        <pc:sldMkLst>
          <pc:docMk/>
          <pc:sldMk cId="2026265542" sldId="315"/>
        </pc:sldMkLst>
        <pc:spChg chg="mod">
          <ac:chgData name="Depew, Rebekka Elizabeth-Marie" userId="S::rdepew@emory.edu::cf6e0bbe-e50b-426b-a19d-7a0b45bc787e" providerId="AD" clId="Web-{8D2EA5C5-298A-B0A1-DB30-2F0F3A224D1B}" dt="2026-02-12T02:49:06.743" v="206" actId="20577"/>
          <ac:spMkLst>
            <pc:docMk/>
            <pc:sldMk cId="2026265542" sldId="315"/>
            <ac:spMk id="2" creationId="{07130F41-7F16-8639-0CBA-DDDF394EE437}"/>
          </ac:spMkLst>
        </pc:spChg>
      </pc:sldChg>
      <pc:sldChg chg="modSp add">
        <pc:chgData name="Depew, Rebekka Elizabeth-Marie" userId="S::rdepew@emory.edu::cf6e0bbe-e50b-426b-a19d-7a0b45bc787e" providerId="AD" clId="Web-{8D2EA5C5-298A-B0A1-DB30-2F0F3A224D1B}" dt="2026-02-12T02:50:13.869" v="217"/>
        <pc:sldMkLst>
          <pc:docMk/>
          <pc:sldMk cId="1398006436" sldId="317"/>
        </pc:sldMkLst>
        <pc:spChg chg="mod">
          <ac:chgData name="Depew, Rebekka Elizabeth-Marie" userId="S::rdepew@emory.edu::cf6e0bbe-e50b-426b-a19d-7a0b45bc787e" providerId="AD" clId="Web-{8D2EA5C5-298A-B0A1-DB30-2F0F3A224D1B}" dt="2026-02-12T02:50:13.869" v="217"/>
          <ac:spMkLst>
            <pc:docMk/>
            <pc:sldMk cId="1398006436" sldId="317"/>
            <ac:spMk id="2" creationId="{A70214B2-0AD3-2494-6AAA-3DB5DDE87E09}"/>
          </ac:spMkLst>
        </pc:spChg>
      </pc:sldChg>
      <pc:sldChg chg="add">
        <pc:chgData name="Depew, Rebekka Elizabeth-Marie" userId="S::rdepew@emory.edu::cf6e0bbe-e50b-426b-a19d-7a0b45bc787e" providerId="AD" clId="Web-{8D2EA5C5-298A-B0A1-DB30-2F0F3A224D1B}" dt="2026-02-12T02:12:47.092" v="49"/>
        <pc:sldMkLst>
          <pc:docMk/>
          <pc:sldMk cId="2448020656" sldId="318"/>
        </pc:sldMkLst>
      </pc:sldChg>
      <pc:sldChg chg="add">
        <pc:chgData name="Depew, Rebekka Elizabeth-Marie" userId="S::rdepew@emory.edu::cf6e0bbe-e50b-426b-a19d-7a0b45bc787e" providerId="AD" clId="Web-{8D2EA5C5-298A-B0A1-DB30-2F0F3A224D1B}" dt="2026-02-12T02:12:47.498" v="54"/>
        <pc:sldMkLst>
          <pc:docMk/>
          <pc:sldMk cId="2145944351" sldId="319"/>
        </pc:sldMkLst>
      </pc:sldChg>
      <pc:sldChg chg="modSp add">
        <pc:chgData name="Depew, Rebekka Elizabeth-Marie" userId="S::rdepew@emory.edu::cf6e0bbe-e50b-426b-a19d-7a0b45bc787e" providerId="AD" clId="Web-{8D2EA5C5-298A-B0A1-DB30-2F0F3A224D1B}" dt="2026-02-12T02:49:09.555" v="207"/>
        <pc:sldMkLst>
          <pc:docMk/>
          <pc:sldMk cId="3298041096" sldId="320"/>
        </pc:sldMkLst>
        <pc:spChg chg="mod">
          <ac:chgData name="Depew, Rebekka Elizabeth-Marie" userId="S::rdepew@emory.edu::cf6e0bbe-e50b-426b-a19d-7a0b45bc787e" providerId="AD" clId="Web-{8D2EA5C5-298A-B0A1-DB30-2F0F3A224D1B}" dt="2026-02-12T02:49:09.555" v="207"/>
          <ac:spMkLst>
            <pc:docMk/>
            <pc:sldMk cId="3298041096" sldId="320"/>
            <ac:spMk id="3" creationId="{6676223D-ED40-A40A-2DD4-26483ACA239D}"/>
          </ac:spMkLst>
        </pc:spChg>
      </pc:sldChg>
      <pc:sldChg chg="add">
        <pc:chgData name="Depew, Rebekka Elizabeth-Marie" userId="S::rdepew@emory.edu::cf6e0bbe-e50b-426b-a19d-7a0b45bc787e" providerId="AD" clId="Web-{8D2EA5C5-298A-B0A1-DB30-2F0F3A224D1B}" dt="2026-02-12T02:12:51.061" v="95"/>
        <pc:sldMkLst>
          <pc:docMk/>
          <pc:sldMk cId="1388468417" sldId="321"/>
        </pc:sldMkLst>
      </pc:sldChg>
      <pc:sldChg chg="modSp add">
        <pc:chgData name="Depew, Rebekka Elizabeth-Marie" userId="S::rdepew@emory.edu::cf6e0bbe-e50b-426b-a19d-7a0b45bc787e" providerId="AD" clId="Web-{8D2EA5C5-298A-B0A1-DB30-2F0F3A224D1B}" dt="2026-02-12T02:49:15.493" v="208" actId="20577"/>
        <pc:sldMkLst>
          <pc:docMk/>
          <pc:sldMk cId="2054469646" sldId="322"/>
        </pc:sldMkLst>
        <pc:spChg chg="mod">
          <ac:chgData name="Depew, Rebekka Elizabeth-Marie" userId="S::rdepew@emory.edu::cf6e0bbe-e50b-426b-a19d-7a0b45bc787e" providerId="AD" clId="Web-{8D2EA5C5-298A-B0A1-DB30-2F0F3A224D1B}" dt="2026-02-12T02:49:15.493" v="208" actId="20577"/>
          <ac:spMkLst>
            <pc:docMk/>
            <pc:sldMk cId="2054469646" sldId="322"/>
            <ac:spMk id="2" creationId="{0303391E-6E05-ABD7-1909-E3EF12DC9E64}"/>
          </ac:spMkLst>
        </pc:spChg>
      </pc:sldChg>
      <pc:sldChg chg="modSp add">
        <pc:chgData name="Depew, Rebekka Elizabeth-Marie" userId="S::rdepew@emory.edu::cf6e0bbe-e50b-426b-a19d-7a0b45bc787e" providerId="AD" clId="Web-{8D2EA5C5-298A-B0A1-DB30-2F0F3A224D1B}" dt="2026-02-12T02:49:26.040" v="209" actId="20577"/>
        <pc:sldMkLst>
          <pc:docMk/>
          <pc:sldMk cId="4181215143" sldId="323"/>
        </pc:sldMkLst>
        <pc:spChg chg="mod">
          <ac:chgData name="Depew, Rebekka Elizabeth-Marie" userId="S::rdepew@emory.edu::cf6e0bbe-e50b-426b-a19d-7a0b45bc787e" providerId="AD" clId="Web-{8D2EA5C5-298A-B0A1-DB30-2F0F3A224D1B}" dt="2026-02-12T02:49:26.040" v="209" actId="20577"/>
          <ac:spMkLst>
            <pc:docMk/>
            <pc:sldMk cId="4181215143" sldId="323"/>
            <ac:spMk id="2" creationId="{E18A792B-CFAD-5A4B-699F-7E32E78A4115}"/>
          </ac:spMkLst>
        </pc:spChg>
      </pc:sldChg>
      <pc:sldChg chg="modSp add">
        <pc:chgData name="Depew, Rebekka Elizabeth-Marie" userId="S::rdepew@emory.edu::cf6e0bbe-e50b-426b-a19d-7a0b45bc787e" providerId="AD" clId="Web-{8D2EA5C5-298A-B0A1-DB30-2F0F3A224D1B}" dt="2026-02-12T02:49:33.868" v="210" actId="20577"/>
        <pc:sldMkLst>
          <pc:docMk/>
          <pc:sldMk cId="2425900865" sldId="324"/>
        </pc:sldMkLst>
        <pc:spChg chg="mod">
          <ac:chgData name="Depew, Rebekka Elizabeth-Marie" userId="S::rdepew@emory.edu::cf6e0bbe-e50b-426b-a19d-7a0b45bc787e" providerId="AD" clId="Web-{8D2EA5C5-298A-B0A1-DB30-2F0F3A224D1B}" dt="2026-02-12T02:49:33.868" v="210" actId="20577"/>
          <ac:spMkLst>
            <pc:docMk/>
            <pc:sldMk cId="2425900865" sldId="324"/>
            <ac:spMk id="3" creationId="{6676223D-ED40-A40A-2DD4-26483ACA239D}"/>
          </ac:spMkLst>
        </pc:spChg>
      </pc:sldChg>
      <pc:sldChg chg="add">
        <pc:chgData name="Depew, Rebekka Elizabeth-Marie" userId="S::rdepew@emory.edu::cf6e0bbe-e50b-426b-a19d-7a0b45bc787e" providerId="AD" clId="Web-{8D2EA5C5-298A-B0A1-DB30-2F0F3A224D1B}" dt="2026-02-12T02:12:51.530" v="99"/>
        <pc:sldMkLst>
          <pc:docMk/>
          <pc:sldMk cId="2057309496" sldId="325"/>
        </pc:sldMkLst>
      </pc:sldChg>
      <pc:sldChg chg="modSp add">
        <pc:chgData name="Depew, Rebekka Elizabeth-Marie" userId="S::rdepew@emory.edu::cf6e0bbe-e50b-426b-a19d-7a0b45bc787e" providerId="AD" clId="Web-{8D2EA5C5-298A-B0A1-DB30-2F0F3A224D1B}" dt="2026-02-12T02:49:38.931" v="211" actId="20577"/>
        <pc:sldMkLst>
          <pc:docMk/>
          <pc:sldMk cId="4019573767" sldId="326"/>
        </pc:sldMkLst>
        <pc:spChg chg="mod">
          <ac:chgData name="Depew, Rebekka Elizabeth-Marie" userId="S::rdepew@emory.edu::cf6e0bbe-e50b-426b-a19d-7a0b45bc787e" providerId="AD" clId="Web-{8D2EA5C5-298A-B0A1-DB30-2F0F3A224D1B}" dt="2026-02-12T02:49:38.931" v="211" actId="20577"/>
          <ac:spMkLst>
            <pc:docMk/>
            <pc:sldMk cId="4019573767" sldId="326"/>
            <ac:spMk id="3" creationId="{6676223D-ED40-A40A-2DD4-26483ACA239D}"/>
          </ac:spMkLst>
        </pc:spChg>
      </pc:sldChg>
      <pc:sldChg chg="modSp add">
        <pc:chgData name="Depew, Rebekka Elizabeth-Marie" userId="S::rdepew@emory.edu::cf6e0bbe-e50b-426b-a19d-7a0b45bc787e" providerId="AD" clId="Web-{8D2EA5C5-298A-B0A1-DB30-2F0F3A224D1B}" dt="2026-02-12T02:49:43.431" v="212" actId="20577"/>
        <pc:sldMkLst>
          <pc:docMk/>
          <pc:sldMk cId="256307602" sldId="327"/>
        </pc:sldMkLst>
        <pc:spChg chg="mod">
          <ac:chgData name="Depew, Rebekka Elizabeth-Marie" userId="S::rdepew@emory.edu::cf6e0bbe-e50b-426b-a19d-7a0b45bc787e" providerId="AD" clId="Web-{8D2EA5C5-298A-B0A1-DB30-2F0F3A224D1B}" dt="2026-02-12T02:49:43.431" v="212" actId="20577"/>
          <ac:spMkLst>
            <pc:docMk/>
            <pc:sldMk cId="256307602" sldId="327"/>
            <ac:spMk id="2" creationId="{F02A4919-7FED-D3F8-F57A-62A391973FFF}"/>
          </ac:spMkLst>
        </pc:spChg>
      </pc:sldChg>
      <pc:sldChg chg="modSp add">
        <pc:chgData name="Depew, Rebekka Elizabeth-Marie" userId="S::rdepew@emory.edu::cf6e0bbe-e50b-426b-a19d-7a0b45bc787e" providerId="AD" clId="Web-{8D2EA5C5-298A-B0A1-DB30-2F0F3A224D1B}" dt="2026-02-12T02:49:51.571" v="213" actId="20577"/>
        <pc:sldMkLst>
          <pc:docMk/>
          <pc:sldMk cId="1975840479" sldId="328"/>
        </pc:sldMkLst>
        <pc:spChg chg="mod">
          <ac:chgData name="Depew, Rebekka Elizabeth-Marie" userId="S::rdepew@emory.edu::cf6e0bbe-e50b-426b-a19d-7a0b45bc787e" providerId="AD" clId="Web-{8D2EA5C5-298A-B0A1-DB30-2F0F3A224D1B}" dt="2026-02-12T02:49:51.571" v="213" actId="20577"/>
          <ac:spMkLst>
            <pc:docMk/>
            <pc:sldMk cId="1975840479" sldId="328"/>
            <ac:spMk id="3" creationId="{6DA9C33E-35C5-61EB-9BF7-2B7F0482414D}"/>
          </ac:spMkLst>
        </pc:spChg>
      </pc:sldChg>
      <pc:sldChg chg="add">
        <pc:chgData name="Depew, Rebekka Elizabeth-Marie" userId="S::rdepew@emory.edu::cf6e0bbe-e50b-426b-a19d-7a0b45bc787e" providerId="AD" clId="Web-{8D2EA5C5-298A-B0A1-DB30-2F0F3A224D1B}" dt="2026-02-12T02:12:51.905" v="103"/>
        <pc:sldMkLst>
          <pc:docMk/>
          <pc:sldMk cId="3118456943" sldId="329"/>
        </pc:sldMkLst>
      </pc:sldChg>
      <pc:sldChg chg="modSp add">
        <pc:chgData name="Depew, Rebekka Elizabeth-Marie" userId="S::rdepew@emory.edu::cf6e0bbe-e50b-426b-a19d-7a0b45bc787e" providerId="AD" clId="Web-{8D2EA5C5-298A-B0A1-DB30-2F0F3A224D1B}" dt="2026-02-12T02:49:56.853" v="214" actId="20577"/>
        <pc:sldMkLst>
          <pc:docMk/>
          <pc:sldMk cId="2179976689" sldId="330"/>
        </pc:sldMkLst>
        <pc:spChg chg="mod">
          <ac:chgData name="Depew, Rebekka Elizabeth-Marie" userId="S::rdepew@emory.edu::cf6e0bbe-e50b-426b-a19d-7a0b45bc787e" providerId="AD" clId="Web-{8D2EA5C5-298A-B0A1-DB30-2F0F3A224D1B}" dt="2026-02-12T02:49:56.853" v="214" actId="20577"/>
          <ac:spMkLst>
            <pc:docMk/>
            <pc:sldMk cId="2179976689" sldId="330"/>
            <ac:spMk id="3" creationId="{6DA9C33E-35C5-61EB-9BF7-2B7F0482414D}"/>
          </ac:spMkLst>
        </pc:spChg>
      </pc:sldChg>
      <pc:sldChg chg="modSp add">
        <pc:chgData name="Depew, Rebekka Elizabeth-Marie" userId="S::rdepew@emory.edu::cf6e0bbe-e50b-426b-a19d-7a0b45bc787e" providerId="AD" clId="Web-{8D2EA5C5-298A-B0A1-DB30-2F0F3A224D1B}" dt="2026-02-12T02:50:06.103" v="216" actId="20577"/>
        <pc:sldMkLst>
          <pc:docMk/>
          <pc:sldMk cId="1287581997" sldId="331"/>
        </pc:sldMkLst>
        <pc:spChg chg="mod">
          <ac:chgData name="Depew, Rebekka Elizabeth-Marie" userId="S::rdepew@emory.edu::cf6e0bbe-e50b-426b-a19d-7a0b45bc787e" providerId="AD" clId="Web-{8D2EA5C5-298A-B0A1-DB30-2F0F3A224D1B}" dt="2026-02-12T02:50:06.103" v="216" actId="20577"/>
          <ac:spMkLst>
            <pc:docMk/>
            <pc:sldMk cId="1287581997" sldId="331"/>
            <ac:spMk id="3" creationId="{6DA9C33E-35C5-61EB-9BF7-2B7F0482414D}"/>
          </ac:spMkLst>
        </pc:spChg>
      </pc:sldChg>
      <pc:sldChg chg="modSp add">
        <pc:chgData name="Depew, Rebekka Elizabeth-Marie" userId="S::rdepew@emory.edu::cf6e0bbe-e50b-426b-a19d-7a0b45bc787e" providerId="AD" clId="Web-{8D2EA5C5-298A-B0A1-DB30-2F0F3A224D1B}" dt="2026-02-12T02:50:02.228" v="215" actId="20577"/>
        <pc:sldMkLst>
          <pc:docMk/>
          <pc:sldMk cId="2343672898" sldId="332"/>
        </pc:sldMkLst>
        <pc:spChg chg="mod">
          <ac:chgData name="Depew, Rebekka Elizabeth-Marie" userId="S::rdepew@emory.edu::cf6e0bbe-e50b-426b-a19d-7a0b45bc787e" providerId="AD" clId="Web-{8D2EA5C5-298A-B0A1-DB30-2F0F3A224D1B}" dt="2026-02-12T02:50:02.228" v="215" actId="20577"/>
          <ac:spMkLst>
            <pc:docMk/>
            <pc:sldMk cId="2343672898" sldId="332"/>
            <ac:spMk id="3" creationId="{CD9D8406-C4CC-8260-3105-017002E7EE97}"/>
          </ac:spMkLst>
        </pc:spChg>
      </pc:sldChg>
      <pc:sldChg chg="modSp add">
        <pc:chgData name="Depew, Rebekka Elizabeth-Marie" userId="S::rdepew@emory.edu::cf6e0bbe-e50b-426b-a19d-7a0b45bc787e" providerId="AD" clId="Web-{8D2EA5C5-298A-B0A1-DB30-2F0F3A224D1B}" dt="2026-02-12T02:14:28.004" v="151" actId="1076"/>
        <pc:sldMkLst>
          <pc:docMk/>
          <pc:sldMk cId="2889603611" sldId="336"/>
        </pc:sldMkLst>
        <pc:spChg chg="mod">
          <ac:chgData name="Depew, Rebekka Elizabeth-Marie" userId="S::rdepew@emory.edu::cf6e0bbe-e50b-426b-a19d-7a0b45bc787e" providerId="AD" clId="Web-{8D2EA5C5-298A-B0A1-DB30-2F0F3A224D1B}" dt="2026-02-12T02:14:28.004" v="151" actId="1076"/>
          <ac:spMkLst>
            <pc:docMk/>
            <pc:sldMk cId="2889603611" sldId="336"/>
            <ac:spMk id="5" creationId="{5C0FFA38-E101-B195-BE6F-5CFC6A25099C}"/>
          </ac:spMkLst>
        </pc:spChg>
        <pc:spChg chg="mod">
          <ac:chgData name="Depew, Rebekka Elizabeth-Marie" userId="S::rdepew@emory.edu::cf6e0bbe-e50b-426b-a19d-7a0b45bc787e" providerId="AD" clId="Web-{8D2EA5C5-298A-B0A1-DB30-2F0F3A224D1B}" dt="2026-02-12T02:14:23.191" v="150" actId="20577"/>
          <ac:spMkLst>
            <pc:docMk/>
            <pc:sldMk cId="2889603611" sldId="336"/>
            <ac:spMk id="26" creationId="{9504B0ED-A8F7-7C88-E3C5-43335CC5605F}"/>
          </ac:spMkLst>
        </pc:spChg>
      </pc:sldChg>
      <pc:sldChg chg="modSp add">
        <pc:chgData name="Depew, Rebekka Elizabeth-Marie" userId="S::rdepew@emory.edu::cf6e0bbe-e50b-426b-a19d-7a0b45bc787e" providerId="AD" clId="Web-{8D2EA5C5-298A-B0A1-DB30-2F0F3A224D1B}" dt="2026-02-12T02:15:28.100" v="158" actId="20577"/>
        <pc:sldMkLst>
          <pc:docMk/>
          <pc:sldMk cId="1758578790" sldId="338"/>
        </pc:sldMkLst>
        <pc:spChg chg="mod">
          <ac:chgData name="Depew, Rebekka Elizabeth-Marie" userId="S::rdepew@emory.edu::cf6e0bbe-e50b-426b-a19d-7a0b45bc787e" providerId="AD" clId="Web-{8D2EA5C5-298A-B0A1-DB30-2F0F3A224D1B}" dt="2026-02-12T02:15:28.100" v="158" actId="20577"/>
          <ac:spMkLst>
            <pc:docMk/>
            <pc:sldMk cId="1758578790" sldId="338"/>
            <ac:spMk id="3" creationId="{C4323A72-6ED0-04C9-D893-A396ED9B207F}"/>
          </ac:spMkLst>
        </pc:spChg>
        <pc:spChg chg="mod">
          <ac:chgData name="Depew, Rebekka Elizabeth-Marie" userId="S::rdepew@emory.edu::cf6e0bbe-e50b-426b-a19d-7a0b45bc787e" providerId="AD" clId="Web-{8D2EA5C5-298A-B0A1-DB30-2F0F3A224D1B}" dt="2026-02-12T02:15:10.865" v="153"/>
          <ac:spMkLst>
            <pc:docMk/>
            <pc:sldMk cId="1758578790" sldId="338"/>
            <ac:spMk id="4" creationId="{BA6A3878-AB3C-A4C9-942D-BD0237F057F1}"/>
          </ac:spMkLst>
        </pc:spChg>
        <pc:spChg chg="mod">
          <ac:chgData name="Depew, Rebekka Elizabeth-Marie" userId="S::rdepew@emory.edu::cf6e0bbe-e50b-426b-a19d-7a0b45bc787e" providerId="AD" clId="Web-{8D2EA5C5-298A-B0A1-DB30-2F0F3A224D1B}" dt="2026-02-12T02:15:10.881" v="154"/>
          <ac:spMkLst>
            <pc:docMk/>
            <pc:sldMk cId="1758578790" sldId="338"/>
            <ac:spMk id="7" creationId="{6118107E-1AC8-15CD-BB11-30D719CB700C}"/>
          </ac:spMkLst>
        </pc:spChg>
        <pc:spChg chg="mod">
          <ac:chgData name="Depew, Rebekka Elizabeth-Marie" userId="S::rdepew@emory.edu::cf6e0bbe-e50b-426b-a19d-7a0b45bc787e" providerId="AD" clId="Web-{8D2EA5C5-298A-B0A1-DB30-2F0F3A224D1B}" dt="2026-02-12T02:15:21.022" v="155" actId="20577"/>
          <ac:spMkLst>
            <pc:docMk/>
            <pc:sldMk cId="1758578790" sldId="338"/>
            <ac:spMk id="8" creationId="{59B54209-8914-009D-0F0B-19913CB7772B}"/>
          </ac:spMkLst>
        </pc:spChg>
      </pc:sldChg>
      <pc:sldChg chg="modSp add">
        <pc:chgData name="Depew, Rebekka Elizabeth-Marie" userId="S::rdepew@emory.edu::cf6e0bbe-e50b-426b-a19d-7a0b45bc787e" providerId="AD" clId="Web-{8D2EA5C5-298A-B0A1-DB30-2F0F3A224D1B}" dt="2026-02-12T02:50:20.806" v="218" actId="20577"/>
        <pc:sldMkLst>
          <pc:docMk/>
          <pc:sldMk cId="1557997572" sldId="339"/>
        </pc:sldMkLst>
        <pc:spChg chg="mod">
          <ac:chgData name="Depew, Rebekka Elizabeth-Marie" userId="S::rdepew@emory.edu::cf6e0bbe-e50b-426b-a19d-7a0b45bc787e" providerId="AD" clId="Web-{8D2EA5C5-298A-B0A1-DB30-2F0F3A224D1B}" dt="2026-02-12T02:50:20.806" v="218" actId="20577"/>
          <ac:spMkLst>
            <pc:docMk/>
            <pc:sldMk cId="1557997572" sldId="339"/>
            <ac:spMk id="3" creationId="{2C1B4117-5D9C-027B-EA9F-46FD93D1D65D}"/>
          </ac:spMkLst>
        </pc:spChg>
      </pc:sldChg>
      <pc:sldChg chg="modSp add">
        <pc:chgData name="Depew, Rebekka Elizabeth-Marie" userId="S::rdepew@emory.edu::cf6e0bbe-e50b-426b-a19d-7a0b45bc787e" providerId="AD" clId="Web-{8D2EA5C5-298A-B0A1-DB30-2F0F3A224D1B}" dt="2026-02-12T02:50:35.947" v="225"/>
        <pc:sldMkLst>
          <pc:docMk/>
          <pc:sldMk cId="2224351563" sldId="340"/>
        </pc:sldMkLst>
        <pc:spChg chg="mod">
          <ac:chgData name="Depew, Rebekka Elizabeth-Marie" userId="S::rdepew@emory.edu::cf6e0bbe-e50b-426b-a19d-7a0b45bc787e" providerId="AD" clId="Web-{8D2EA5C5-298A-B0A1-DB30-2F0F3A224D1B}" dt="2026-02-12T02:50:35.822" v="221"/>
          <ac:spMkLst>
            <pc:docMk/>
            <pc:sldMk cId="2224351563" sldId="340"/>
            <ac:spMk id="3" creationId="{4EEA149E-C4ED-4A90-CC5B-9C1DF6D5BCB9}"/>
          </ac:spMkLst>
        </pc:spChg>
        <pc:spChg chg="mod">
          <ac:chgData name="Depew, Rebekka Elizabeth-Marie" userId="S::rdepew@emory.edu::cf6e0bbe-e50b-426b-a19d-7a0b45bc787e" providerId="AD" clId="Web-{8D2EA5C5-298A-B0A1-DB30-2F0F3A224D1B}" dt="2026-02-12T02:50:35.822" v="222"/>
          <ac:spMkLst>
            <pc:docMk/>
            <pc:sldMk cId="2224351563" sldId="340"/>
            <ac:spMk id="6" creationId="{4F822386-8BE3-939E-5F40-A2F0B578D5A4}"/>
          </ac:spMkLst>
        </pc:spChg>
        <pc:spChg chg="mod">
          <ac:chgData name="Depew, Rebekka Elizabeth-Marie" userId="S::rdepew@emory.edu::cf6e0bbe-e50b-426b-a19d-7a0b45bc787e" providerId="AD" clId="Web-{8D2EA5C5-298A-B0A1-DB30-2F0F3A224D1B}" dt="2026-02-12T02:50:35.822" v="223"/>
          <ac:spMkLst>
            <pc:docMk/>
            <pc:sldMk cId="2224351563" sldId="340"/>
            <ac:spMk id="7" creationId="{F9237F59-F923-6E88-5753-3D38B758AEB8}"/>
          </ac:spMkLst>
        </pc:spChg>
        <pc:spChg chg="mod">
          <ac:chgData name="Depew, Rebekka Elizabeth-Marie" userId="S::rdepew@emory.edu::cf6e0bbe-e50b-426b-a19d-7a0b45bc787e" providerId="AD" clId="Web-{8D2EA5C5-298A-B0A1-DB30-2F0F3A224D1B}" dt="2026-02-12T02:50:35.822" v="224"/>
          <ac:spMkLst>
            <pc:docMk/>
            <pc:sldMk cId="2224351563" sldId="340"/>
            <ac:spMk id="8" creationId="{548F86BB-7A3F-1C7E-DD04-8EA57C3DC23C}"/>
          </ac:spMkLst>
        </pc:spChg>
        <pc:spChg chg="mod">
          <ac:chgData name="Depew, Rebekka Elizabeth-Marie" userId="S::rdepew@emory.edu::cf6e0bbe-e50b-426b-a19d-7a0b45bc787e" providerId="AD" clId="Web-{8D2EA5C5-298A-B0A1-DB30-2F0F3A224D1B}" dt="2026-02-12T02:50:35.947" v="225"/>
          <ac:spMkLst>
            <pc:docMk/>
            <pc:sldMk cId="2224351563" sldId="340"/>
            <ac:spMk id="10" creationId="{D67C709F-C6E0-A72A-5EF5-21C72A8E6D68}"/>
          </ac:spMkLst>
        </pc:spChg>
      </pc:sldChg>
      <pc:sldChg chg="modSp add">
        <pc:chgData name="Depew, Rebekka Elizabeth-Marie" userId="S::rdepew@emory.edu::cf6e0bbe-e50b-426b-a19d-7a0b45bc787e" providerId="AD" clId="Web-{8D2EA5C5-298A-B0A1-DB30-2F0F3A224D1B}" dt="2026-02-12T02:51:33.698" v="226" actId="20577"/>
        <pc:sldMkLst>
          <pc:docMk/>
          <pc:sldMk cId="365300369" sldId="341"/>
        </pc:sldMkLst>
        <pc:spChg chg="mod">
          <ac:chgData name="Depew, Rebekka Elizabeth-Marie" userId="S::rdepew@emory.edu::cf6e0bbe-e50b-426b-a19d-7a0b45bc787e" providerId="AD" clId="Web-{8D2EA5C5-298A-B0A1-DB30-2F0F3A224D1B}" dt="2026-02-12T02:51:33.698" v="226" actId="20577"/>
          <ac:spMkLst>
            <pc:docMk/>
            <pc:sldMk cId="365300369" sldId="341"/>
            <ac:spMk id="3" creationId="{DBBB391F-A139-2DAE-DE3B-BC6D8A3BD485}"/>
          </ac:spMkLst>
        </pc:spChg>
      </pc:sldChg>
      <pc:sldChg chg="modSp add">
        <pc:chgData name="Depew, Rebekka Elizabeth-Marie" userId="S::rdepew@emory.edu::cf6e0bbe-e50b-426b-a19d-7a0b45bc787e" providerId="AD" clId="Web-{8D2EA5C5-298A-B0A1-DB30-2F0F3A224D1B}" dt="2026-02-12T02:51:40.307" v="229" actId="20577"/>
        <pc:sldMkLst>
          <pc:docMk/>
          <pc:sldMk cId="1197030251" sldId="342"/>
        </pc:sldMkLst>
        <pc:spChg chg="mod">
          <ac:chgData name="Depew, Rebekka Elizabeth-Marie" userId="S::rdepew@emory.edu::cf6e0bbe-e50b-426b-a19d-7a0b45bc787e" providerId="AD" clId="Web-{8D2EA5C5-298A-B0A1-DB30-2F0F3A224D1B}" dt="2026-02-12T02:51:40.307" v="229" actId="20577"/>
          <ac:spMkLst>
            <pc:docMk/>
            <pc:sldMk cId="1197030251" sldId="342"/>
            <ac:spMk id="3" creationId="{679779C2-8E6B-74C0-2D46-DF6F1562ADE9}"/>
          </ac:spMkLst>
        </pc:spChg>
      </pc:sldChg>
      <pc:sldChg chg="modSp add">
        <pc:chgData name="Depew, Rebekka Elizabeth-Marie" userId="S::rdepew@emory.edu::cf6e0bbe-e50b-426b-a19d-7a0b45bc787e" providerId="AD" clId="Web-{8D2EA5C5-298A-B0A1-DB30-2F0F3A224D1B}" dt="2026-02-12T02:51:38.573" v="228" actId="20577"/>
        <pc:sldMkLst>
          <pc:docMk/>
          <pc:sldMk cId="1792779210" sldId="343"/>
        </pc:sldMkLst>
        <pc:spChg chg="mod">
          <ac:chgData name="Depew, Rebekka Elizabeth-Marie" userId="S::rdepew@emory.edu::cf6e0bbe-e50b-426b-a19d-7a0b45bc787e" providerId="AD" clId="Web-{8D2EA5C5-298A-B0A1-DB30-2F0F3A224D1B}" dt="2026-02-12T02:51:38.573" v="228" actId="20577"/>
          <ac:spMkLst>
            <pc:docMk/>
            <pc:sldMk cId="1792779210" sldId="343"/>
            <ac:spMk id="3" creationId="{8E9918D2-C88C-3DD1-0890-866591AE5371}"/>
          </ac:spMkLst>
        </pc:spChg>
      </pc:sldChg>
      <pc:sldChg chg="modSp add">
        <pc:chgData name="Depew, Rebekka Elizabeth-Marie" userId="S::rdepew@emory.edu::cf6e0bbe-e50b-426b-a19d-7a0b45bc787e" providerId="AD" clId="Web-{8D2EA5C5-298A-B0A1-DB30-2F0F3A224D1B}" dt="2026-02-12T02:51:47.089" v="232" actId="20577"/>
        <pc:sldMkLst>
          <pc:docMk/>
          <pc:sldMk cId="2592328544" sldId="344"/>
        </pc:sldMkLst>
        <pc:spChg chg="mod">
          <ac:chgData name="Depew, Rebekka Elizabeth-Marie" userId="S::rdepew@emory.edu::cf6e0bbe-e50b-426b-a19d-7a0b45bc787e" providerId="AD" clId="Web-{8D2EA5C5-298A-B0A1-DB30-2F0F3A224D1B}" dt="2026-02-12T02:51:43.932" v="230" actId="20577"/>
          <ac:spMkLst>
            <pc:docMk/>
            <pc:sldMk cId="2592328544" sldId="344"/>
            <ac:spMk id="3" creationId="{BED15950-034A-45E6-E2CF-3B1D7914A047}"/>
          </ac:spMkLst>
        </pc:spChg>
        <pc:spChg chg="mod">
          <ac:chgData name="Depew, Rebekka Elizabeth-Marie" userId="S::rdepew@emory.edu::cf6e0bbe-e50b-426b-a19d-7a0b45bc787e" providerId="AD" clId="Web-{8D2EA5C5-298A-B0A1-DB30-2F0F3A224D1B}" dt="2026-02-12T02:51:47.089" v="232" actId="20577"/>
          <ac:spMkLst>
            <pc:docMk/>
            <pc:sldMk cId="2592328544" sldId="344"/>
            <ac:spMk id="4" creationId="{880B9BC2-775C-9005-6E3C-A42ED32B237D}"/>
          </ac:spMkLst>
        </pc:spChg>
      </pc:sldChg>
      <pc:sldChg chg="modSp add">
        <pc:chgData name="Depew, Rebekka Elizabeth-Marie" userId="S::rdepew@emory.edu::cf6e0bbe-e50b-426b-a19d-7a0b45bc787e" providerId="AD" clId="Web-{8D2EA5C5-298A-B0A1-DB30-2F0F3A224D1B}" dt="2026-02-12T02:52:07.948" v="242"/>
        <pc:sldMkLst>
          <pc:docMk/>
          <pc:sldMk cId="3571565328" sldId="345"/>
        </pc:sldMkLst>
        <pc:spChg chg="mod">
          <ac:chgData name="Depew, Rebekka Elizabeth-Marie" userId="S::rdepew@emory.edu::cf6e0bbe-e50b-426b-a19d-7a0b45bc787e" providerId="AD" clId="Web-{8D2EA5C5-298A-B0A1-DB30-2F0F3A224D1B}" dt="2026-02-12T02:52:07.714" v="235"/>
          <ac:spMkLst>
            <pc:docMk/>
            <pc:sldMk cId="3571565328" sldId="345"/>
            <ac:spMk id="2" creationId="{4647DE30-A8C8-22AC-F78C-E713E8A1F906}"/>
          </ac:spMkLst>
        </pc:spChg>
        <pc:spChg chg="mod">
          <ac:chgData name="Depew, Rebekka Elizabeth-Marie" userId="S::rdepew@emory.edu::cf6e0bbe-e50b-426b-a19d-7a0b45bc787e" providerId="AD" clId="Web-{8D2EA5C5-298A-B0A1-DB30-2F0F3A224D1B}" dt="2026-02-12T02:52:07.730" v="236"/>
          <ac:spMkLst>
            <pc:docMk/>
            <pc:sldMk cId="3571565328" sldId="345"/>
            <ac:spMk id="3" creationId="{C7D365E2-9140-D8F9-3533-CDB8B465F164}"/>
          </ac:spMkLst>
        </pc:spChg>
        <pc:spChg chg="mod">
          <ac:chgData name="Depew, Rebekka Elizabeth-Marie" userId="S::rdepew@emory.edu::cf6e0bbe-e50b-426b-a19d-7a0b45bc787e" providerId="AD" clId="Web-{8D2EA5C5-298A-B0A1-DB30-2F0F3A224D1B}" dt="2026-02-12T02:52:07.730" v="237"/>
          <ac:spMkLst>
            <pc:docMk/>
            <pc:sldMk cId="3571565328" sldId="345"/>
            <ac:spMk id="4" creationId="{621168EC-CB06-9508-4C3A-5938EA8F6A46}"/>
          </ac:spMkLst>
        </pc:spChg>
        <pc:spChg chg="mod">
          <ac:chgData name="Depew, Rebekka Elizabeth-Marie" userId="S::rdepew@emory.edu::cf6e0bbe-e50b-426b-a19d-7a0b45bc787e" providerId="AD" clId="Web-{8D2EA5C5-298A-B0A1-DB30-2F0F3A224D1B}" dt="2026-02-12T02:52:07.730" v="238"/>
          <ac:spMkLst>
            <pc:docMk/>
            <pc:sldMk cId="3571565328" sldId="345"/>
            <ac:spMk id="6" creationId="{66AE1F67-B01E-95A3-7BEC-02C7C40F207B}"/>
          </ac:spMkLst>
        </pc:spChg>
        <pc:spChg chg="mod">
          <ac:chgData name="Depew, Rebekka Elizabeth-Marie" userId="S::rdepew@emory.edu::cf6e0bbe-e50b-426b-a19d-7a0b45bc787e" providerId="AD" clId="Web-{8D2EA5C5-298A-B0A1-DB30-2F0F3A224D1B}" dt="2026-02-12T02:52:07.730" v="239"/>
          <ac:spMkLst>
            <pc:docMk/>
            <pc:sldMk cId="3571565328" sldId="345"/>
            <ac:spMk id="9" creationId="{CCCDC644-7D09-9102-E944-DA3DA418BDD5}"/>
          </ac:spMkLst>
        </pc:spChg>
        <pc:spChg chg="mod">
          <ac:chgData name="Depew, Rebekka Elizabeth-Marie" userId="S::rdepew@emory.edu::cf6e0bbe-e50b-426b-a19d-7a0b45bc787e" providerId="AD" clId="Web-{8D2EA5C5-298A-B0A1-DB30-2F0F3A224D1B}" dt="2026-02-12T02:52:07.730" v="240"/>
          <ac:spMkLst>
            <pc:docMk/>
            <pc:sldMk cId="3571565328" sldId="345"/>
            <ac:spMk id="10" creationId="{77DCEE5C-EE10-379E-1CEF-AEB0964BC666}"/>
          </ac:spMkLst>
        </pc:spChg>
        <pc:spChg chg="mod">
          <ac:chgData name="Depew, Rebekka Elizabeth-Marie" userId="S::rdepew@emory.edu::cf6e0bbe-e50b-426b-a19d-7a0b45bc787e" providerId="AD" clId="Web-{8D2EA5C5-298A-B0A1-DB30-2F0F3A224D1B}" dt="2026-02-12T02:52:07.730" v="241"/>
          <ac:spMkLst>
            <pc:docMk/>
            <pc:sldMk cId="3571565328" sldId="345"/>
            <ac:spMk id="11" creationId="{E2871A04-956C-88BB-C082-6C6069A529A2}"/>
          </ac:spMkLst>
        </pc:spChg>
        <pc:spChg chg="mod">
          <ac:chgData name="Depew, Rebekka Elizabeth-Marie" userId="S::rdepew@emory.edu::cf6e0bbe-e50b-426b-a19d-7a0b45bc787e" providerId="AD" clId="Web-{8D2EA5C5-298A-B0A1-DB30-2F0F3A224D1B}" dt="2026-02-12T02:52:07.948" v="242"/>
          <ac:spMkLst>
            <pc:docMk/>
            <pc:sldMk cId="3571565328" sldId="345"/>
            <ac:spMk id="12" creationId="{3E693535-A735-EFE7-E1CE-48B491E08D18}"/>
          </ac:spMkLst>
        </pc:spChg>
      </pc:sldChg>
      <pc:sldChg chg="add">
        <pc:chgData name="Depew, Rebekka Elizabeth-Marie" userId="S::rdepew@emory.edu::cf6e0bbe-e50b-426b-a19d-7a0b45bc787e" providerId="AD" clId="Web-{8D2EA5C5-298A-B0A1-DB30-2F0F3A224D1B}" dt="2026-02-12T02:12:52.311" v="108"/>
        <pc:sldMkLst>
          <pc:docMk/>
          <pc:sldMk cId="1150869665" sldId="346"/>
        </pc:sldMkLst>
      </pc:sldChg>
      <pc:sldChg chg="add">
        <pc:chgData name="Depew, Rebekka Elizabeth-Marie" userId="S::rdepew@emory.edu::cf6e0bbe-e50b-426b-a19d-7a0b45bc787e" providerId="AD" clId="Web-{8D2EA5C5-298A-B0A1-DB30-2F0F3A224D1B}" dt="2026-02-12T02:12:52.358" v="109"/>
        <pc:sldMkLst>
          <pc:docMk/>
          <pc:sldMk cId="80096335" sldId="347"/>
        </pc:sldMkLst>
      </pc:sldChg>
      <pc:sldChg chg="modSp add">
        <pc:chgData name="Depew, Rebekka Elizabeth-Marie" userId="S::rdepew@emory.edu::cf6e0bbe-e50b-426b-a19d-7a0b45bc787e" providerId="AD" clId="Web-{8D2EA5C5-298A-B0A1-DB30-2F0F3A224D1B}" dt="2026-02-12T02:14:14.238" v="149" actId="14100"/>
        <pc:sldMkLst>
          <pc:docMk/>
          <pc:sldMk cId="3571341958" sldId="350"/>
        </pc:sldMkLst>
        <pc:spChg chg="mod">
          <ac:chgData name="Depew, Rebekka Elizabeth-Marie" userId="S::rdepew@emory.edu::cf6e0bbe-e50b-426b-a19d-7a0b45bc787e" providerId="AD" clId="Web-{8D2EA5C5-298A-B0A1-DB30-2F0F3A224D1B}" dt="2026-02-12T02:14:06.222" v="148" actId="20577"/>
          <ac:spMkLst>
            <pc:docMk/>
            <pc:sldMk cId="3571341958" sldId="350"/>
            <ac:spMk id="2" creationId="{1C90FE1C-75F9-17E3-98AC-8382CB3AA45A}"/>
          </ac:spMkLst>
        </pc:spChg>
        <pc:spChg chg="mod">
          <ac:chgData name="Depew, Rebekka Elizabeth-Marie" userId="S::rdepew@emory.edu::cf6e0bbe-e50b-426b-a19d-7a0b45bc787e" providerId="AD" clId="Web-{8D2EA5C5-298A-B0A1-DB30-2F0F3A224D1B}" dt="2026-02-12T02:14:14.238" v="149" actId="14100"/>
          <ac:spMkLst>
            <pc:docMk/>
            <pc:sldMk cId="3571341958" sldId="350"/>
            <ac:spMk id="5" creationId="{F777C561-8EB4-507D-BEA8-7BE779B01316}"/>
          </ac:spMkLst>
        </pc:spChg>
      </pc:sldChg>
      <pc:sldChg chg="add replId">
        <pc:chgData name="Depew, Rebekka Elizabeth-Marie" userId="S::rdepew@emory.edu::cf6e0bbe-e50b-426b-a19d-7a0b45bc787e" providerId="AD" clId="Web-{8D2EA5C5-298A-B0A1-DB30-2F0F3A224D1B}" dt="2026-02-12T02:13:49.674" v="120"/>
        <pc:sldMkLst>
          <pc:docMk/>
          <pc:sldMk cId="309645284" sldId="410"/>
        </pc:sldMkLst>
      </pc:sldChg>
      <pc:sldMasterChg chg="addSldLayout">
        <pc:chgData name="Depew, Rebekka Elizabeth-Marie" userId="S::rdepew@emory.edu::cf6e0bbe-e50b-426b-a19d-7a0b45bc787e" providerId="AD" clId="Web-{8D2EA5C5-298A-B0A1-DB30-2F0F3A224D1B}" dt="2026-02-12T02:12:47.498" v="54"/>
        <pc:sldMasterMkLst>
          <pc:docMk/>
          <pc:sldMasterMk cId="3377933394" sldId="2147483648"/>
        </pc:sldMasterMkLst>
        <pc:sldLayoutChg chg="add">
          <pc:chgData name="Depew, Rebekka Elizabeth-Marie" userId="S::rdepew@emory.edu::cf6e0bbe-e50b-426b-a19d-7a0b45bc787e" providerId="AD" clId="Web-{8D2EA5C5-298A-B0A1-DB30-2F0F3A224D1B}" dt="2026-02-12T02:12:47.498" v="54"/>
          <pc:sldLayoutMkLst>
            <pc:docMk/>
            <pc:sldMasterMk cId="3377933394" sldId="2147483648"/>
            <pc:sldLayoutMk cId="142262650" sldId="2147483754"/>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B938AC-9DEE-47C0-BC39-776FD8B0E91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27D2172-681E-4F07-A557-2321C759FC06}">
      <dgm:prSet/>
      <dgm:spPr/>
      <dgm:t>
        <a:bodyPr/>
        <a:lstStyle/>
        <a:p>
          <a:pPr>
            <a:lnSpc>
              <a:spcPct val="100000"/>
            </a:lnSpc>
          </a:pPr>
          <a:r>
            <a:rPr lang="en-US" b="0" i="0"/>
            <a:t>Is the patient a good candidate?</a:t>
          </a:r>
          <a:endParaRPr lang="en-US"/>
        </a:p>
      </dgm:t>
    </dgm:pt>
    <dgm:pt modelId="{2BA44194-9CC7-4403-8343-053460776DC6}" type="parTrans" cxnId="{D2126CDB-B2AE-417F-8948-A4F4D57E4E1F}">
      <dgm:prSet/>
      <dgm:spPr/>
      <dgm:t>
        <a:bodyPr/>
        <a:lstStyle/>
        <a:p>
          <a:endParaRPr lang="en-US"/>
        </a:p>
      </dgm:t>
    </dgm:pt>
    <dgm:pt modelId="{B017E812-0F21-4C04-9ED3-CD83F6AD22D0}" type="sibTrans" cxnId="{D2126CDB-B2AE-417F-8948-A4F4D57E4E1F}">
      <dgm:prSet/>
      <dgm:spPr/>
      <dgm:t>
        <a:bodyPr/>
        <a:lstStyle/>
        <a:p>
          <a:pPr>
            <a:lnSpc>
              <a:spcPct val="100000"/>
            </a:lnSpc>
          </a:pPr>
          <a:endParaRPr lang="en-US"/>
        </a:p>
      </dgm:t>
    </dgm:pt>
    <dgm:pt modelId="{A981E36F-F206-4B36-8C85-5B6A04221D78}">
      <dgm:prSet/>
      <dgm:spPr/>
      <dgm:t>
        <a:bodyPr/>
        <a:lstStyle/>
        <a:p>
          <a:pPr>
            <a:lnSpc>
              <a:spcPct val="100000"/>
            </a:lnSpc>
          </a:pPr>
          <a:r>
            <a:rPr lang="en-US" b="0" i="0"/>
            <a:t>Should we screen the patient?</a:t>
          </a:r>
          <a:endParaRPr lang="en-US"/>
        </a:p>
      </dgm:t>
    </dgm:pt>
    <dgm:pt modelId="{88ED38B7-D35C-4279-9C8F-139AF4962846}" type="parTrans" cxnId="{01C25400-BCBE-4D71-9C1D-1236FE7347BD}">
      <dgm:prSet/>
      <dgm:spPr/>
      <dgm:t>
        <a:bodyPr/>
        <a:lstStyle/>
        <a:p>
          <a:endParaRPr lang="en-US"/>
        </a:p>
      </dgm:t>
    </dgm:pt>
    <dgm:pt modelId="{DE68305F-A5E3-40DD-AC57-5F3A01118182}" type="sibTrans" cxnId="{01C25400-BCBE-4D71-9C1D-1236FE7347BD}">
      <dgm:prSet/>
      <dgm:spPr/>
      <dgm:t>
        <a:bodyPr/>
        <a:lstStyle/>
        <a:p>
          <a:pPr>
            <a:lnSpc>
              <a:spcPct val="100000"/>
            </a:lnSpc>
          </a:pPr>
          <a:endParaRPr lang="en-US"/>
        </a:p>
      </dgm:t>
    </dgm:pt>
    <dgm:pt modelId="{5AB8AA82-6D6F-4293-A211-4EA719A9B42B}">
      <dgm:prSet/>
      <dgm:spPr/>
      <dgm:t>
        <a:bodyPr/>
        <a:lstStyle/>
        <a:p>
          <a:pPr>
            <a:lnSpc>
              <a:spcPct val="100000"/>
            </a:lnSpc>
          </a:pPr>
          <a:r>
            <a:rPr lang="en-US" b="0" i="0"/>
            <a:t>What is the purpose of the PCA?</a:t>
          </a:r>
          <a:endParaRPr lang="en-US"/>
        </a:p>
      </dgm:t>
    </dgm:pt>
    <dgm:pt modelId="{6FFC687A-E3F2-4827-8FE3-74C58CC1EB20}" type="parTrans" cxnId="{B026E3CC-6EED-4EFD-99E3-135983FEBD38}">
      <dgm:prSet/>
      <dgm:spPr/>
      <dgm:t>
        <a:bodyPr/>
        <a:lstStyle/>
        <a:p>
          <a:endParaRPr lang="en-US"/>
        </a:p>
      </dgm:t>
    </dgm:pt>
    <dgm:pt modelId="{2E9A0852-36B3-4C74-B02B-9E223F2CFC7E}" type="sibTrans" cxnId="{B026E3CC-6EED-4EFD-99E3-135983FEBD38}">
      <dgm:prSet/>
      <dgm:spPr/>
      <dgm:t>
        <a:bodyPr/>
        <a:lstStyle/>
        <a:p>
          <a:pPr>
            <a:lnSpc>
              <a:spcPct val="100000"/>
            </a:lnSpc>
          </a:pPr>
          <a:endParaRPr lang="en-US"/>
        </a:p>
      </dgm:t>
    </dgm:pt>
    <dgm:pt modelId="{68AE660B-6AC1-47F7-AC63-7D4A8117992E}">
      <dgm:prSet/>
      <dgm:spPr/>
      <dgm:t>
        <a:bodyPr/>
        <a:lstStyle/>
        <a:p>
          <a:pPr>
            <a:lnSpc>
              <a:spcPct val="100000"/>
            </a:lnSpc>
          </a:pPr>
          <a:r>
            <a:rPr lang="en-US" b="0" i="0"/>
            <a:t>How long do we plan on using it?</a:t>
          </a:r>
          <a:endParaRPr lang="en-US"/>
        </a:p>
      </dgm:t>
    </dgm:pt>
    <dgm:pt modelId="{F7F57049-6420-4CD2-BB81-77E38A238691}" type="parTrans" cxnId="{D4FB71D4-C9EA-4F99-A1A5-B23361D36ADD}">
      <dgm:prSet/>
      <dgm:spPr/>
      <dgm:t>
        <a:bodyPr/>
        <a:lstStyle/>
        <a:p>
          <a:endParaRPr lang="en-US"/>
        </a:p>
      </dgm:t>
    </dgm:pt>
    <dgm:pt modelId="{0D7EB9B6-31D0-463B-83DA-D3BE1C6015E6}" type="sibTrans" cxnId="{D4FB71D4-C9EA-4F99-A1A5-B23361D36ADD}">
      <dgm:prSet/>
      <dgm:spPr/>
      <dgm:t>
        <a:bodyPr/>
        <a:lstStyle/>
        <a:p>
          <a:pPr>
            <a:lnSpc>
              <a:spcPct val="100000"/>
            </a:lnSpc>
          </a:pPr>
          <a:endParaRPr lang="en-US"/>
        </a:p>
      </dgm:t>
    </dgm:pt>
    <dgm:pt modelId="{9BF0954D-8DED-4E2B-83F0-EB9DFF4EEE1B}">
      <dgm:prSet/>
      <dgm:spPr/>
      <dgm:t>
        <a:bodyPr/>
        <a:lstStyle/>
        <a:p>
          <a:pPr>
            <a:lnSpc>
              <a:spcPct val="100000"/>
            </a:lnSpc>
          </a:pPr>
          <a:r>
            <a:rPr lang="en-US" b="0" i="0"/>
            <a:t>What is the transition plan?</a:t>
          </a:r>
          <a:endParaRPr lang="en-US"/>
        </a:p>
      </dgm:t>
    </dgm:pt>
    <dgm:pt modelId="{6BCC57F6-4957-4688-AECF-D9283C0880BC}" type="parTrans" cxnId="{1E3C95D1-9970-4DC1-855A-A37BB9932F7D}">
      <dgm:prSet/>
      <dgm:spPr/>
      <dgm:t>
        <a:bodyPr/>
        <a:lstStyle/>
        <a:p>
          <a:endParaRPr lang="en-US"/>
        </a:p>
      </dgm:t>
    </dgm:pt>
    <dgm:pt modelId="{1FB545FB-6275-4801-AD71-73153FC8B480}" type="sibTrans" cxnId="{1E3C95D1-9970-4DC1-855A-A37BB9932F7D}">
      <dgm:prSet/>
      <dgm:spPr/>
      <dgm:t>
        <a:bodyPr/>
        <a:lstStyle/>
        <a:p>
          <a:endParaRPr lang="en-US"/>
        </a:p>
      </dgm:t>
    </dgm:pt>
    <dgm:pt modelId="{31FECE12-0355-4C73-BE5C-AEE91ED96F3A}" type="pres">
      <dgm:prSet presAssocID="{F4B938AC-9DEE-47C0-BC39-776FD8B0E914}" presName="root" presStyleCnt="0">
        <dgm:presLayoutVars>
          <dgm:dir/>
          <dgm:resizeHandles val="exact"/>
        </dgm:presLayoutVars>
      </dgm:prSet>
      <dgm:spPr/>
    </dgm:pt>
    <dgm:pt modelId="{D5D4FE61-73DF-4917-B4EE-B5C28121B911}" type="pres">
      <dgm:prSet presAssocID="{D27D2172-681E-4F07-A557-2321C759FC06}" presName="compNode" presStyleCnt="0"/>
      <dgm:spPr/>
    </dgm:pt>
    <dgm:pt modelId="{D5443E34-D136-4504-B45C-77FBA87F7A83}" type="pres">
      <dgm:prSet presAssocID="{D27D2172-681E-4F07-A557-2321C759FC06}" presName="bgRect" presStyleLbl="bgShp" presStyleIdx="0" presStyleCnt="5"/>
      <dgm:spPr/>
    </dgm:pt>
    <dgm:pt modelId="{D9997D70-800C-413B-9B4A-1DE2F2BDC2E2}" type="pres">
      <dgm:prSet presAssocID="{D27D2172-681E-4F07-A557-2321C759FC0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797F65E1-1B21-431E-9B6D-7D95BE25CA9D}" type="pres">
      <dgm:prSet presAssocID="{D27D2172-681E-4F07-A557-2321C759FC06}" presName="spaceRect" presStyleCnt="0"/>
      <dgm:spPr/>
    </dgm:pt>
    <dgm:pt modelId="{2FCE7620-AC4F-4643-B146-EC81F37F3184}" type="pres">
      <dgm:prSet presAssocID="{D27D2172-681E-4F07-A557-2321C759FC06}" presName="parTx" presStyleLbl="revTx" presStyleIdx="0" presStyleCnt="5">
        <dgm:presLayoutVars>
          <dgm:chMax val="0"/>
          <dgm:chPref val="0"/>
        </dgm:presLayoutVars>
      </dgm:prSet>
      <dgm:spPr/>
    </dgm:pt>
    <dgm:pt modelId="{E82CEB48-B5AE-49B4-843F-682799420973}" type="pres">
      <dgm:prSet presAssocID="{B017E812-0F21-4C04-9ED3-CD83F6AD22D0}" presName="sibTrans" presStyleCnt="0"/>
      <dgm:spPr/>
    </dgm:pt>
    <dgm:pt modelId="{E8703D1C-FA18-4E2D-800C-F2729CC11C58}" type="pres">
      <dgm:prSet presAssocID="{A981E36F-F206-4B36-8C85-5B6A04221D78}" presName="compNode" presStyleCnt="0"/>
      <dgm:spPr/>
    </dgm:pt>
    <dgm:pt modelId="{1828DF93-5EFB-493F-A96F-35A651AC96B9}" type="pres">
      <dgm:prSet presAssocID="{A981E36F-F206-4B36-8C85-5B6A04221D78}" presName="bgRect" presStyleLbl="bgShp" presStyleIdx="1" presStyleCnt="5"/>
      <dgm:spPr/>
    </dgm:pt>
    <dgm:pt modelId="{F57F4322-4D29-4ED0-9EA2-58B3F5C514D6}" type="pres">
      <dgm:prSet presAssocID="{A981E36F-F206-4B36-8C85-5B6A04221D7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jector screen"/>
        </a:ext>
      </dgm:extLst>
    </dgm:pt>
    <dgm:pt modelId="{7C4DB6AA-8A61-4EEF-8DCF-51C3C9B046CB}" type="pres">
      <dgm:prSet presAssocID="{A981E36F-F206-4B36-8C85-5B6A04221D78}" presName="spaceRect" presStyleCnt="0"/>
      <dgm:spPr/>
    </dgm:pt>
    <dgm:pt modelId="{895F367D-0269-4EC3-8B47-2F9E32AAAA58}" type="pres">
      <dgm:prSet presAssocID="{A981E36F-F206-4B36-8C85-5B6A04221D78}" presName="parTx" presStyleLbl="revTx" presStyleIdx="1" presStyleCnt="5">
        <dgm:presLayoutVars>
          <dgm:chMax val="0"/>
          <dgm:chPref val="0"/>
        </dgm:presLayoutVars>
      </dgm:prSet>
      <dgm:spPr/>
    </dgm:pt>
    <dgm:pt modelId="{1F6256A1-E9E2-48D1-95B9-6AB05648E15B}" type="pres">
      <dgm:prSet presAssocID="{DE68305F-A5E3-40DD-AC57-5F3A01118182}" presName="sibTrans" presStyleCnt="0"/>
      <dgm:spPr/>
    </dgm:pt>
    <dgm:pt modelId="{ABF56E6F-019D-4B7E-9631-D8E59C2ACA31}" type="pres">
      <dgm:prSet presAssocID="{5AB8AA82-6D6F-4293-A211-4EA719A9B42B}" presName="compNode" presStyleCnt="0"/>
      <dgm:spPr/>
    </dgm:pt>
    <dgm:pt modelId="{D279DC77-3AAB-42D3-8C71-4C1B5C9A1CAF}" type="pres">
      <dgm:prSet presAssocID="{5AB8AA82-6D6F-4293-A211-4EA719A9B42B}" presName="bgRect" presStyleLbl="bgShp" presStyleIdx="2" presStyleCnt="5"/>
      <dgm:spPr/>
    </dgm:pt>
    <dgm:pt modelId="{D7656A8E-B4F0-451D-9C57-4377BF122C86}" type="pres">
      <dgm:prSet presAssocID="{5AB8AA82-6D6F-4293-A211-4EA719A9B42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C78E8B00-04D9-445D-86F9-63A9E3587F1F}" type="pres">
      <dgm:prSet presAssocID="{5AB8AA82-6D6F-4293-A211-4EA719A9B42B}" presName="spaceRect" presStyleCnt="0"/>
      <dgm:spPr/>
    </dgm:pt>
    <dgm:pt modelId="{2D8B37F4-7F4F-4519-90E9-C267F37F0D3A}" type="pres">
      <dgm:prSet presAssocID="{5AB8AA82-6D6F-4293-A211-4EA719A9B42B}" presName="parTx" presStyleLbl="revTx" presStyleIdx="2" presStyleCnt="5">
        <dgm:presLayoutVars>
          <dgm:chMax val="0"/>
          <dgm:chPref val="0"/>
        </dgm:presLayoutVars>
      </dgm:prSet>
      <dgm:spPr/>
    </dgm:pt>
    <dgm:pt modelId="{5AB5C57C-1170-4950-B603-48131193EEA6}" type="pres">
      <dgm:prSet presAssocID="{2E9A0852-36B3-4C74-B02B-9E223F2CFC7E}" presName="sibTrans" presStyleCnt="0"/>
      <dgm:spPr/>
    </dgm:pt>
    <dgm:pt modelId="{FED76052-5439-4247-9904-5305F1404BF2}" type="pres">
      <dgm:prSet presAssocID="{68AE660B-6AC1-47F7-AC63-7D4A8117992E}" presName="compNode" presStyleCnt="0"/>
      <dgm:spPr/>
    </dgm:pt>
    <dgm:pt modelId="{18F15034-5492-4BF0-9BF4-BBAFDB804393}" type="pres">
      <dgm:prSet presAssocID="{68AE660B-6AC1-47F7-AC63-7D4A8117992E}" presName="bgRect" presStyleLbl="bgShp" presStyleIdx="3" presStyleCnt="5"/>
      <dgm:spPr/>
    </dgm:pt>
    <dgm:pt modelId="{6F73B7FB-D7CF-4B87-B4C9-89206F484EF1}" type="pres">
      <dgm:prSet presAssocID="{68AE660B-6AC1-47F7-AC63-7D4A8117992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thly calendar"/>
        </a:ext>
      </dgm:extLst>
    </dgm:pt>
    <dgm:pt modelId="{7A714DE7-4FDD-4B49-AAB2-EDD42413905A}" type="pres">
      <dgm:prSet presAssocID="{68AE660B-6AC1-47F7-AC63-7D4A8117992E}" presName="spaceRect" presStyleCnt="0"/>
      <dgm:spPr/>
    </dgm:pt>
    <dgm:pt modelId="{B787E712-E563-4004-8ED1-02C3D23897D4}" type="pres">
      <dgm:prSet presAssocID="{68AE660B-6AC1-47F7-AC63-7D4A8117992E}" presName="parTx" presStyleLbl="revTx" presStyleIdx="3" presStyleCnt="5">
        <dgm:presLayoutVars>
          <dgm:chMax val="0"/>
          <dgm:chPref val="0"/>
        </dgm:presLayoutVars>
      </dgm:prSet>
      <dgm:spPr/>
    </dgm:pt>
    <dgm:pt modelId="{55D0641F-D475-498B-8032-25B1B175809F}" type="pres">
      <dgm:prSet presAssocID="{0D7EB9B6-31D0-463B-83DA-D3BE1C6015E6}" presName="sibTrans" presStyleCnt="0"/>
      <dgm:spPr/>
    </dgm:pt>
    <dgm:pt modelId="{FA09AE59-6D41-44E2-AEA3-507C32C28EBF}" type="pres">
      <dgm:prSet presAssocID="{9BF0954D-8DED-4E2B-83F0-EB9DFF4EEE1B}" presName="compNode" presStyleCnt="0"/>
      <dgm:spPr/>
    </dgm:pt>
    <dgm:pt modelId="{60AAF496-0ACE-48E9-B66F-A8E27D357617}" type="pres">
      <dgm:prSet presAssocID="{9BF0954D-8DED-4E2B-83F0-EB9DFF4EEE1B}" presName="bgRect" presStyleLbl="bgShp" presStyleIdx="4" presStyleCnt="5"/>
      <dgm:spPr/>
    </dgm:pt>
    <dgm:pt modelId="{2792EDEF-8D8A-411D-8DB5-AC94320F1D03}" type="pres">
      <dgm:prSet presAssocID="{9BF0954D-8DED-4E2B-83F0-EB9DFF4EEE1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Workflow"/>
        </a:ext>
      </dgm:extLst>
    </dgm:pt>
    <dgm:pt modelId="{1AAE82A9-549D-42FD-878C-DE14F7BFE7FD}" type="pres">
      <dgm:prSet presAssocID="{9BF0954D-8DED-4E2B-83F0-EB9DFF4EEE1B}" presName="spaceRect" presStyleCnt="0"/>
      <dgm:spPr/>
    </dgm:pt>
    <dgm:pt modelId="{75ACEB0E-B1C1-48F7-B85C-E73DCC9A39E7}" type="pres">
      <dgm:prSet presAssocID="{9BF0954D-8DED-4E2B-83F0-EB9DFF4EEE1B}" presName="parTx" presStyleLbl="revTx" presStyleIdx="4" presStyleCnt="5">
        <dgm:presLayoutVars>
          <dgm:chMax val="0"/>
          <dgm:chPref val="0"/>
        </dgm:presLayoutVars>
      </dgm:prSet>
      <dgm:spPr/>
    </dgm:pt>
  </dgm:ptLst>
  <dgm:cxnLst>
    <dgm:cxn modelId="{01C25400-BCBE-4D71-9C1D-1236FE7347BD}" srcId="{F4B938AC-9DEE-47C0-BC39-776FD8B0E914}" destId="{A981E36F-F206-4B36-8C85-5B6A04221D78}" srcOrd="1" destOrd="0" parTransId="{88ED38B7-D35C-4279-9C8F-139AF4962846}" sibTransId="{DE68305F-A5E3-40DD-AC57-5F3A01118182}"/>
    <dgm:cxn modelId="{84950C33-72CD-1D47-9286-E251B8ADEE54}" type="presOf" srcId="{F4B938AC-9DEE-47C0-BC39-776FD8B0E914}" destId="{31FECE12-0355-4C73-BE5C-AEE91ED96F3A}" srcOrd="0" destOrd="0" presId="urn:microsoft.com/office/officeart/2018/2/layout/IconVerticalSolidList"/>
    <dgm:cxn modelId="{F1B4323D-A275-9F40-BE62-DC777C61653B}" type="presOf" srcId="{68AE660B-6AC1-47F7-AC63-7D4A8117992E}" destId="{B787E712-E563-4004-8ED1-02C3D23897D4}" srcOrd="0" destOrd="0" presId="urn:microsoft.com/office/officeart/2018/2/layout/IconVerticalSolidList"/>
    <dgm:cxn modelId="{73D150BE-A7CF-BE49-924D-E67BCEE8DFBC}" type="presOf" srcId="{9BF0954D-8DED-4E2B-83F0-EB9DFF4EEE1B}" destId="{75ACEB0E-B1C1-48F7-B85C-E73DCC9A39E7}" srcOrd="0" destOrd="0" presId="urn:microsoft.com/office/officeart/2018/2/layout/IconVerticalSolidList"/>
    <dgm:cxn modelId="{E2E949C5-F3DC-3848-AC66-B77D902FF28B}" type="presOf" srcId="{D27D2172-681E-4F07-A557-2321C759FC06}" destId="{2FCE7620-AC4F-4643-B146-EC81F37F3184}" srcOrd="0" destOrd="0" presId="urn:microsoft.com/office/officeart/2018/2/layout/IconVerticalSolidList"/>
    <dgm:cxn modelId="{5C167DC8-9A11-A14D-A3EA-3D29AB6BC181}" type="presOf" srcId="{A981E36F-F206-4B36-8C85-5B6A04221D78}" destId="{895F367D-0269-4EC3-8B47-2F9E32AAAA58}" srcOrd="0" destOrd="0" presId="urn:microsoft.com/office/officeart/2018/2/layout/IconVerticalSolidList"/>
    <dgm:cxn modelId="{59E14CCB-1984-0042-AE5F-E93A61D8A0B8}" type="presOf" srcId="{5AB8AA82-6D6F-4293-A211-4EA719A9B42B}" destId="{2D8B37F4-7F4F-4519-90E9-C267F37F0D3A}" srcOrd="0" destOrd="0" presId="urn:microsoft.com/office/officeart/2018/2/layout/IconVerticalSolidList"/>
    <dgm:cxn modelId="{B026E3CC-6EED-4EFD-99E3-135983FEBD38}" srcId="{F4B938AC-9DEE-47C0-BC39-776FD8B0E914}" destId="{5AB8AA82-6D6F-4293-A211-4EA719A9B42B}" srcOrd="2" destOrd="0" parTransId="{6FFC687A-E3F2-4827-8FE3-74C58CC1EB20}" sibTransId="{2E9A0852-36B3-4C74-B02B-9E223F2CFC7E}"/>
    <dgm:cxn modelId="{1E3C95D1-9970-4DC1-855A-A37BB9932F7D}" srcId="{F4B938AC-9DEE-47C0-BC39-776FD8B0E914}" destId="{9BF0954D-8DED-4E2B-83F0-EB9DFF4EEE1B}" srcOrd="4" destOrd="0" parTransId="{6BCC57F6-4957-4688-AECF-D9283C0880BC}" sibTransId="{1FB545FB-6275-4801-AD71-73153FC8B480}"/>
    <dgm:cxn modelId="{D4FB71D4-C9EA-4F99-A1A5-B23361D36ADD}" srcId="{F4B938AC-9DEE-47C0-BC39-776FD8B0E914}" destId="{68AE660B-6AC1-47F7-AC63-7D4A8117992E}" srcOrd="3" destOrd="0" parTransId="{F7F57049-6420-4CD2-BB81-77E38A238691}" sibTransId="{0D7EB9B6-31D0-463B-83DA-D3BE1C6015E6}"/>
    <dgm:cxn modelId="{D2126CDB-B2AE-417F-8948-A4F4D57E4E1F}" srcId="{F4B938AC-9DEE-47C0-BC39-776FD8B0E914}" destId="{D27D2172-681E-4F07-A557-2321C759FC06}" srcOrd="0" destOrd="0" parTransId="{2BA44194-9CC7-4403-8343-053460776DC6}" sibTransId="{B017E812-0F21-4C04-9ED3-CD83F6AD22D0}"/>
    <dgm:cxn modelId="{20559708-8068-9243-B064-37952DB974EC}" type="presParOf" srcId="{31FECE12-0355-4C73-BE5C-AEE91ED96F3A}" destId="{D5D4FE61-73DF-4917-B4EE-B5C28121B911}" srcOrd="0" destOrd="0" presId="urn:microsoft.com/office/officeart/2018/2/layout/IconVerticalSolidList"/>
    <dgm:cxn modelId="{16D61FBE-1DD4-A84A-847E-C8526462A27C}" type="presParOf" srcId="{D5D4FE61-73DF-4917-B4EE-B5C28121B911}" destId="{D5443E34-D136-4504-B45C-77FBA87F7A83}" srcOrd="0" destOrd="0" presId="urn:microsoft.com/office/officeart/2018/2/layout/IconVerticalSolidList"/>
    <dgm:cxn modelId="{3411DA1A-08AB-694D-A154-67C918A66A05}" type="presParOf" srcId="{D5D4FE61-73DF-4917-B4EE-B5C28121B911}" destId="{D9997D70-800C-413B-9B4A-1DE2F2BDC2E2}" srcOrd="1" destOrd="0" presId="urn:microsoft.com/office/officeart/2018/2/layout/IconVerticalSolidList"/>
    <dgm:cxn modelId="{2EAEDE1E-72FB-6C45-8040-5331A9BFFF18}" type="presParOf" srcId="{D5D4FE61-73DF-4917-B4EE-B5C28121B911}" destId="{797F65E1-1B21-431E-9B6D-7D95BE25CA9D}" srcOrd="2" destOrd="0" presId="urn:microsoft.com/office/officeart/2018/2/layout/IconVerticalSolidList"/>
    <dgm:cxn modelId="{F7B3A897-F8FE-6A49-9BC2-DDAF1F395341}" type="presParOf" srcId="{D5D4FE61-73DF-4917-B4EE-B5C28121B911}" destId="{2FCE7620-AC4F-4643-B146-EC81F37F3184}" srcOrd="3" destOrd="0" presId="urn:microsoft.com/office/officeart/2018/2/layout/IconVerticalSolidList"/>
    <dgm:cxn modelId="{E96C20A4-D717-5A4E-AF2D-20C800AFE156}" type="presParOf" srcId="{31FECE12-0355-4C73-BE5C-AEE91ED96F3A}" destId="{E82CEB48-B5AE-49B4-843F-682799420973}" srcOrd="1" destOrd="0" presId="urn:microsoft.com/office/officeart/2018/2/layout/IconVerticalSolidList"/>
    <dgm:cxn modelId="{5AB628F9-9104-6C4D-8841-5090F2A5D736}" type="presParOf" srcId="{31FECE12-0355-4C73-BE5C-AEE91ED96F3A}" destId="{E8703D1C-FA18-4E2D-800C-F2729CC11C58}" srcOrd="2" destOrd="0" presId="urn:microsoft.com/office/officeart/2018/2/layout/IconVerticalSolidList"/>
    <dgm:cxn modelId="{6B69DAD9-795B-2C4D-8305-E68938526D8F}" type="presParOf" srcId="{E8703D1C-FA18-4E2D-800C-F2729CC11C58}" destId="{1828DF93-5EFB-493F-A96F-35A651AC96B9}" srcOrd="0" destOrd="0" presId="urn:microsoft.com/office/officeart/2018/2/layout/IconVerticalSolidList"/>
    <dgm:cxn modelId="{7EB72C9E-50EE-5C47-B796-B068E619729E}" type="presParOf" srcId="{E8703D1C-FA18-4E2D-800C-F2729CC11C58}" destId="{F57F4322-4D29-4ED0-9EA2-58B3F5C514D6}" srcOrd="1" destOrd="0" presId="urn:microsoft.com/office/officeart/2018/2/layout/IconVerticalSolidList"/>
    <dgm:cxn modelId="{C63D82BA-6D06-D541-810C-E2AA84B78F33}" type="presParOf" srcId="{E8703D1C-FA18-4E2D-800C-F2729CC11C58}" destId="{7C4DB6AA-8A61-4EEF-8DCF-51C3C9B046CB}" srcOrd="2" destOrd="0" presId="urn:microsoft.com/office/officeart/2018/2/layout/IconVerticalSolidList"/>
    <dgm:cxn modelId="{D14A1EBF-694F-CB4A-B217-A24E26D0A487}" type="presParOf" srcId="{E8703D1C-FA18-4E2D-800C-F2729CC11C58}" destId="{895F367D-0269-4EC3-8B47-2F9E32AAAA58}" srcOrd="3" destOrd="0" presId="urn:microsoft.com/office/officeart/2018/2/layout/IconVerticalSolidList"/>
    <dgm:cxn modelId="{FC934F37-9BB2-3040-B4A2-561742662439}" type="presParOf" srcId="{31FECE12-0355-4C73-BE5C-AEE91ED96F3A}" destId="{1F6256A1-E9E2-48D1-95B9-6AB05648E15B}" srcOrd="3" destOrd="0" presId="urn:microsoft.com/office/officeart/2018/2/layout/IconVerticalSolidList"/>
    <dgm:cxn modelId="{67F08952-AF3C-ED49-A846-FD5CBCB9845D}" type="presParOf" srcId="{31FECE12-0355-4C73-BE5C-AEE91ED96F3A}" destId="{ABF56E6F-019D-4B7E-9631-D8E59C2ACA31}" srcOrd="4" destOrd="0" presId="urn:microsoft.com/office/officeart/2018/2/layout/IconVerticalSolidList"/>
    <dgm:cxn modelId="{D26318AD-54D6-F547-AB7D-BB24D636D402}" type="presParOf" srcId="{ABF56E6F-019D-4B7E-9631-D8E59C2ACA31}" destId="{D279DC77-3AAB-42D3-8C71-4C1B5C9A1CAF}" srcOrd="0" destOrd="0" presId="urn:microsoft.com/office/officeart/2018/2/layout/IconVerticalSolidList"/>
    <dgm:cxn modelId="{39864586-1747-554D-9120-1EE2A46AF857}" type="presParOf" srcId="{ABF56E6F-019D-4B7E-9631-D8E59C2ACA31}" destId="{D7656A8E-B4F0-451D-9C57-4377BF122C86}" srcOrd="1" destOrd="0" presId="urn:microsoft.com/office/officeart/2018/2/layout/IconVerticalSolidList"/>
    <dgm:cxn modelId="{070FF1B9-9B62-1A47-8EB7-3D63C749ADBE}" type="presParOf" srcId="{ABF56E6F-019D-4B7E-9631-D8E59C2ACA31}" destId="{C78E8B00-04D9-445D-86F9-63A9E3587F1F}" srcOrd="2" destOrd="0" presId="urn:microsoft.com/office/officeart/2018/2/layout/IconVerticalSolidList"/>
    <dgm:cxn modelId="{DA3B444C-EF5D-C04B-AC31-A27A12BD8DE6}" type="presParOf" srcId="{ABF56E6F-019D-4B7E-9631-D8E59C2ACA31}" destId="{2D8B37F4-7F4F-4519-90E9-C267F37F0D3A}" srcOrd="3" destOrd="0" presId="urn:microsoft.com/office/officeart/2018/2/layout/IconVerticalSolidList"/>
    <dgm:cxn modelId="{B0B94CF1-884B-F243-BA89-DB526E17A6A7}" type="presParOf" srcId="{31FECE12-0355-4C73-BE5C-AEE91ED96F3A}" destId="{5AB5C57C-1170-4950-B603-48131193EEA6}" srcOrd="5" destOrd="0" presId="urn:microsoft.com/office/officeart/2018/2/layout/IconVerticalSolidList"/>
    <dgm:cxn modelId="{15F60FC7-1316-F54C-94B0-0DFC7C1ACF43}" type="presParOf" srcId="{31FECE12-0355-4C73-BE5C-AEE91ED96F3A}" destId="{FED76052-5439-4247-9904-5305F1404BF2}" srcOrd="6" destOrd="0" presId="urn:microsoft.com/office/officeart/2018/2/layout/IconVerticalSolidList"/>
    <dgm:cxn modelId="{FD40057D-57F0-0142-AE9A-6513112DDF54}" type="presParOf" srcId="{FED76052-5439-4247-9904-5305F1404BF2}" destId="{18F15034-5492-4BF0-9BF4-BBAFDB804393}" srcOrd="0" destOrd="0" presId="urn:microsoft.com/office/officeart/2018/2/layout/IconVerticalSolidList"/>
    <dgm:cxn modelId="{D0764B91-911E-494C-80E0-9379F2E0EBAC}" type="presParOf" srcId="{FED76052-5439-4247-9904-5305F1404BF2}" destId="{6F73B7FB-D7CF-4B87-B4C9-89206F484EF1}" srcOrd="1" destOrd="0" presId="urn:microsoft.com/office/officeart/2018/2/layout/IconVerticalSolidList"/>
    <dgm:cxn modelId="{A4D1A4F0-B08A-E049-BF39-41ABEC09A2DA}" type="presParOf" srcId="{FED76052-5439-4247-9904-5305F1404BF2}" destId="{7A714DE7-4FDD-4B49-AAB2-EDD42413905A}" srcOrd="2" destOrd="0" presId="urn:microsoft.com/office/officeart/2018/2/layout/IconVerticalSolidList"/>
    <dgm:cxn modelId="{D7A936AC-7EC9-0341-AA56-3F82B5130DE6}" type="presParOf" srcId="{FED76052-5439-4247-9904-5305F1404BF2}" destId="{B787E712-E563-4004-8ED1-02C3D23897D4}" srcOrd="3" destOrd="0" presId="urn:microsoft.com/office/officeart/2018/2/layout/IconVerticalSolidList"/>
    <dgm:cxn modelId="{A2EF49E6-FAD2-4341-8DED-43DF75E7D34D}" type="presParOf" srcId="{31FECE12-0355-4C73-BE5C-AEE91ED96F3A}" destId="{55D0641F-D475-498B-8032-25B1B175809F}" srcOrd="7" destOrd="0" presId="urn:microsoft.com/office/officeart/2018/2/layout/IconVerticalSolidList"/>
    <dgm:cxn modelId="{B081B45C-E510-F34A-9380-E2398A6A775C}" type="presParOf" srcId="{31FECE12-0355-4C73-BE5C-AEE91ED96F3A}" destId="{FA09AE59-6D41-44E2-AEA3-507C32C28EBF}" srcOrd="8" destOrd="0" presId="urn:microsoft.com/office/officeart/2018/2/layout/IconVerticalSolidList"/>
    <dgm:cxn modelId="{17F8CA5E-1C1B-0B46-A210-417992B1417C}" type="presParOf" srcId="{FA09AE59-6D41-44E2-AEA3-507C32C28EBF}" destId="{60AAF496-0ACE-48E9-B66F-A8E27D357617}" srcOrd="0" destOrd="0" presId="urn:microsoft.com/office/officeart/2018/2/layout/IconVerticalSolidList"/>
    <dgm:cxn modelId="{51FAD081-B7F5-344E-A96B-4181B6BAFEF3}" type="presParOf" srcId="{FA09AE59-6D41-44E2-AEA3-507C32C28EBF}" destId="{2792EDEF-8D8A-411D-8DB5-AC94320F1D03}" srcOrd="1" destOrd="0" presId="urn:microsoft.com/office/officeart/2018/2/layout/IconVerticalSolidList"/>
    <dgm:cxn modelId="{B4134F38-E58C-2D43-A2AB-01369BF7EDFA}" type="presParOf" srcId="{FA09AE59-6D41-44E2-AEA3-507C32C28EBF}" destId="{1AAE82A9-549D-42FD-878C-DE14F7BFE7FD}" srcOrd="2" destOrd="0" presId="urn:microsoft.com/office/officeart/2018/2/layout/IconVerticalSolidList"/>
    <dgm:cxn modelId="{B34BFA61-99B2-EB43-8F23-AC068ED71F7E}" type="presParOf" srcId="{FA09AE59-6D41-44E2-AEA3-507C32C28EBF}" destId="{75ACEB0E-B1C1-48F7-B85C-E73DCC9A39E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43E34-D136-4504-B45C-77FBA87F7A83}">
      <dsp:nvSpPr>
        <dsp:cNvPr id="0" name=""/>
        <dsp:cNvSpPr/>
      </dsp:nvSpPr>
      <dsp:spPr>
        <a:xfrm>
          <a:off x="0" y="3275"/>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997D70-800C-413B-9B4A-1DE2F2BDC2E2}">
      <dsp:nvSpPr>
        <dsp:cNvPr id="0" name=""/>
        <dsp:cNvSpPr/>
      </dsp:nvSpPr>
      <dsp:spPr>
        <a:xfrm>
          <a:off x="211056" y="160260"/>
          <a:ext cx="383739" cy="3837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CE7620-AC4F-4643-B146-EC81F37F3184}">
      <dsp:nvSpPr>
        <dsp:cNvPr id="0" name=""/>
        <dsp:cNvSpPr/>
      </dsp:nvSpPr>
      <dsp:spPr>
        <a:xfrm>
          <a:off x="805853" y="3275"/>
          <a:ext cx="10121975"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100000"/>
            </a:lnSpc>
            <a:spcBef>
              <a:spcPct val="0"/>
            </a:spcBef>
            <a:spcAft>
              <a:spcPct val="35000"/>
            </a:spcAft>
            <a:buNone/>
          </a:pPr>
          <a:r>
            <a:rPr lang="en-US" sz="1900" b="0" i="0" kern="1200"/>
            <a:t>Is the patient a good candidate?</a:t>
          </a:r>
          <a:endParaRPr lang="en-US" sz="1900" kern="1200"/>
        </a:p>
      </dsp:txBody>
      <dsp:txXfrm>
        <a:off x="805853" y="3275"/>
        <a:ext cx="10121975" cy="697708"/>
      </dsp:txXfrm>
    </dsp:sp>
    <dsp:sp modelId="{1828DF93-5EFB-493F-A96F-35A651AC96B9}">
      <dsp:nvSpPr>
        <dsp:cNvPr id="0" name=""/>
        <dsp:cNvSpPr/>
      </dsp:nvSpPr>
      <dsp:spPr>
        <a:xfrm>
          <a:off x="0" y="875411"/>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F4322-4D29-4ED0-9EA2-58B3F5C514D6}">
      <dsp:nvSpPr>
        <dsp:cNvPr id="0" name=""/>
        <dsp:cNvSpPr/>
      </dsp:nvSpPr>
      <dsp:spPr>
        <a:xfrm>
          <a:off x="211056" y="1032396"/>
          <a:ext cx="383739" cy="3837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5F367D-0269-4EC3-8B47-2F9E32AAAA58}">
      <dsp:nvSpPr>
        <dsp:cNvPr id="0" name=""/>
        <dsp:cNvSpPr/>
      </dsp:nvSpPr>
      <dsp:spPr>
        <a:xfrm>
          <a:off x="805853" y="875411"/>
          <a:ext cx="10121975"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100000"/>
            </a:lnSpc>
            <a:spcBef>
              <a:spcPct val="0"/>
            </a:spcBef>
            <a:spcAft>
              <a:spcPct val="35000"/>
            </a:spcAft>
            <a:buNone/>
          </a:pPr>
          <a:r>
            <a:rPr lang="en-US" sz="1900" b="0" i="0" kern="1200"/>
            <a:t>Should we screen the patient?</a:t>
          </a:r>
          <a:endParaRPr lang="en-US" sz="1900" kern="1200"/>
        </a:p>
      </dsp:txBody>
      <dsp:txXfrm>
        <a:off x="805853" y="875411"/>
        <a:ext cx="10121975" cy="697708"/>
      </dsp:txXfrm>
    </dsp:sp>
    <dsp:sp modelId="{D279DC77-3AAB-42D3-8C71-4C1B5C9A1CAF}">
      <dsp:nvSpPr>
        <dsp:cNvPr id="0" name=""/>
        <dsp:cNvSpPr/>
      </dsp:nvSpPr>
      <dsp:spPr>
        <a:xfrm>
          <a:off x="0" y="1747548"/>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56A8E-B4F0-451D-9C57-4377BF122C86}">
      <dsp:nvSpPr>
        <dsp:cNvPr id="0" name=""/>
        <dsp:cNvSpPr/>
      </dsp:nvSpPr>
      <dsp:spPr>
        <a:xfrm>
          <a:off x="211056" y="1904532"/>
          <a:ext cx="383739" cy="3837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8B37F4-7F4F-4519-90E9-C267F37F0D3A}">
      <dsp:nvSpPr>
        <dsp:cNvPr id="0" name=""/>
        <dsp:cNvSpPr/>
      </dsp:nvSpPr>
      <dsp:spPr>
        <a:xfrm>
          <a:off x="805853" y="1747548"/>
          <a:ext cx="10121975"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100000"/>
            </a:lnSpc>
            <a:spcBef>
              <a:spcPct val="0"/>
            </a:spcBef>
            <a:spcAft>
              <a:spcPct val="35000"/>
            </a:spcAft>
            <a:buNone/>
          </a:pPr>
          <a:r>
            <a:rPr lang="en-US" sz="1900" b="0" i="0" kern="1200"/>
            <a:t>What is the purpose of the PCA?</a:t>
          </a:r>
          <a:endParaRPr lang="en-US" sz="1900" kern="1200"/>
        </a:p>
      </dsp:txBody>
      <dsp:txXfrm>
        <a:off x="805853" y="1747548"/>
        <a:ext cx="10121975" cy="697708"/>
      </dsp:txXfrm>
    </dsp:sp>
    <dsp:sp modelId="{18F15034-5492-4BF0-9BF4-BBAFDB804393}">
      <dsp:nvSpPr>
        <dsp:cNvPr id="0" name=""/>
        <dsp:cNvSpPr/>
      </dsp:nvSpPr>
      <dsp:spPr>
        <a:xfrm>
          <a:off x="0" y="2619684"/>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73B7FB-D7CF-4B87-B4C9-89206F484EF1}">
      <dsp:nvSpPr>
        <dsp:cNvPr id="0" name=""/>
        <dsp:cNvSpPr/>
      </dsp:nvSpPr>
      <dsp:spPr>
        <a:xfrm>
          <a:off x="211056" y="2776668"/>
          <a:ext cx="383739" cy="3837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87E712-E563-4004-8ED1-02C3D23897D4}">
      <dsp:nvSpPr>
        <dsp:cNvPr id="0" name=""/>
        <dsp:cNvSpPr/>
      </dsp:nvSpPr>
      <dsp:spPr>
        <a:xfrm>
          <a:off x="805853" y="2619684"/>
          <a:ext cx="10121975"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100000"/>
            </a:lnSpc>
            <a:spcBef>
              <a:spcPct val="0"/>
            </a:spcBef>
            <a:spcAft>
              <a:spcPct val="35000"/>
            </a:spcAft>
            <a:buNone/>
          </a:pPr>
          <a:r>
            <a:rPr lang="en-US" sz="1900" b="0" i="0" kern="1200"/>
            <a:t>How long do we plan on using it?</a:t>
          </a:r>
          <a:endParaRPr lang="en-US" sz="1900" kern="1200"/>
        </a:p>
      </dsp:txBody>
      <dsp:txXfrm>
        <a:off x="805853" y="2619684"/>
        <a:ext cx="10121975" cy="697708"/>
      </dsp:txXfrm>
    </dsp:sp>
    <dsp:sp modelId="{60AAF496-0ACE-48E9-B66F-A8E27D357617}">
      <dsp:nvSpPr>
        <dsp:cNvPr id="0" name=""/>
        <dsp:cNvSpPr/>
      </dsp:nvSpPr>
      <dsp:spPr>
        <a:xfrm>
          <a:off x="0" y="3491820"/>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92EDEF-8D8A-411D-8DB5-AC94320F1D03}">
      <dsp:nvSpPr>
        <dsp:cNvPr id="0" name=""/>
        <dsp:cNvSpPr/>
      </dsp:nvSpPr>
      <dsp:spPr>
        <a:xfrm>
          <a:off x="211056" y="3648804"/>
          <a:ext cx="383739" cy="38373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CEB0E-B1C1-48F7-B85C-E73DCC9A39E7}">
      <dsp:nvSpPr>
        <dsp:cNvPr id="0" name=""/>
        <dsp:cNvSpPr/>
      </dsp:nvSpPr>
      <dsp:spPr>
        <a:xfrm>
          <a:off x="805853" y="3491820"/>
          <a:ext cx="10121975"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100000"/>
            </a:lnSpc>
            <a:spcBef>
              <a:spcPct val="0"/>
            </a:spcBef>
            <a:spcAft>
              <a:spcPct val="35000"/>
            </a:spcAft>
            <a:buNone/>
          </a:pPr>
          <a:r>
            <a:rPr lang="en-US" sz="1900" b="0" i="0" kern="1200"/>
            <a:t>What is the transition plan?</a:t>
          </a:r>
          <a:endParaRPr lang="en-US" sz="1900" kern="1200"/>
        </a:p>
      </dsp:txBody>
      <dsp:txXfrm>
        <a:off x="805853" y="3491820"/>
        <a:ext cx="10121975" cy="6977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2/19/2026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2/19/2026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0E0ABB-7E79-CC4A-8C5C-7AC8DB47D2BD}" type="slidenum">
              <a:rPr lang="en-US" smtClean="0"/>
              <a:t>9</a:t>
            </a:fld>
            <a:endParaRPr lang="en-US"/>
          </a:p>
        </p:txBody>
      </p:sp>
    </p:spTree>
    <p:extLst>
      <p:ext uri="{BB962C8B-B14F-4D97-AF65-F5344CB8AC3E}">
        <p14:creationId xmlns:p14="http://schemas.microsoft.com/office/powerpoint/2010/main" val="2219024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2/19/2026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2/19/2026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Transi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C64DA-5926-6389-620B-F75BFBFC5393}"/>
              </a:ext>
            </a:extLst>
          </p:cNvPr>
          <p:cNvSpPr>
            <a:spLocks noGrp="1"/>
          </p:cNvSpPr>
          <p:nvPr>
            <p:ph type="title" hasCustomPrompt="1"/>
          </p:nvPr>
        </p:nvSpPr>
        <p:spPr>
          <a:xfrm>
            <a:off x="831850" y="1488058"/>
            <a:ext cx="10515600" cy="2852737"/>
          </a:xfrm>
        </p:spPr>
        <p:txBody>
          <a:bodyPr anchor="b"/>
          <a:lstStyle>
            <a:lvl1pPr>
              <a:defRPr sz="6000">
                <a:solidFill>
                  <a:schemeClr val="accent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C5A1667-69D0-8764-720A-7BDE10F797D1}"/>
              </a:ext>
            </a:extLst>
          </p:cNvPr>
          <p:cNvSpPr>
            <a:spLocks noGrp="1"/>
          </p:cNvSpPr>
          <p:nvPr>
            <p:ph type="body" idx="1"/>
          </p:nvPr>
        </p:nvSpPr>
        <p:spPr>
          <a:xfrm>
            <a:off x="831850" y="4367783"/>
            <a:ext cx="10515600" cy="1500187"/>
          </a:xfrm>
        </p:spPr>
        <p:txBody>
          <a:bodyPr>
            <a:normAutofit/>
          </a:bodyPr>
          <a:lstStyle>
            <a:lvl1pPr marL="0" indent="0">
              <a:buNone/>
              <a:defRPr sz="3200">
                <a:solidFill>
                  <a:schemeClr val="accent1"/>
                </a:solidFill>
                <a:latin typeface="Shadows Into Light Two" panose="02000506000000020004"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22626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3" Type="http://schemas.openxmlformats.org/officeDocument/2006/relationships/hyperlink" Target="https://www.who.int/publications/i/item/9789241550390" TargetMode="External"/><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s://www.who.int/publications/i/item/9789241550390" TargetMode="External"/><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hyperlink" Target="https://www.who.int/publications/i/item/9789241550390" TargetMode="External"/><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hyperlink" Target="http://www.who.int" TargetMode="External"/><Relationship Id="rId2" Type="http://schemas.openxmlformats.org/officeDocument/2006/relationships/hyperlink" Target="http://www.fda.gov/downloads/drugs/drugsafety/postmarketdrugsafetyinformationforpatientsandproviders" TargetMode="External"/><Relationship Id="rId1" Type="http://schemas.openxmlformats.org/officeDocument/2006/relationships/slideLayout" Target="../slideLayouts/slideLayout49.xml"/><Relationship Id="rId4" Type="http://schemas.openxmlformats.org/officeDocument/2006/relationships/hyperlink" Target="https://www.who.int/publications/i/item/978924155039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a:xfrm>
            <a:off x="876436" y="2003814"/>
            <a:ext cx="6528179" cy="1436989"/>
          </a:xfrm>
        </p:spPr>
        <p:txBody>
          <a:bodyPr/>
          <a:lstStyle/>
          <a:p>
            <a:r>
              <a:rPr lang="en-US">
                <a:latin typeface="Georgia"/>
              </a:rPr>
              <a:t>Pain and Opioids 101</a:t>
            </a:r>
            <a:endParaRPr lang="en-US"/>
          </a:p>
        </p:txBody>
      </p:sp>
      <p:sp>
        <p:nvSpPr>
          <p:cNvPr id="2" name="Content Placeholder 1">
            <a:extLst>
              <a:ext uri="{FF2B5EF4-FFF2-40B4-BE49-F238E27FC236}">
                <a16:creationId xmlns:a16="http://schemas.microsoft.com/office/drawing/2014/main" id="{1C90FE1C-75F9-17E3-98AC-8382CB3AA45A}"/>
              </a:ext>
            </a:extLst>
          </p:cNvPr>
          <p:cNvSpPr>
            <a:spLocks noGrp="1"/>
          </p:cNvSpPr>
          <p:nvPr>
            <p:ph type="subTitle" idx="1"/>
          </p:nvPr>
        </p:nvSpPr>
        <p:spPr/>
        <p:txBody>
          <a:bodyPr vert="horz" lIns="91440" tIns="45720" rIns="91440" bIns="45720" rtlCol="0" anchor="t">
            <a:normAutofit/>
          </a:bodyPr>
          <a:lstStyle/>
          <a:p>
            <a:r>
              <a:rPr lang="en-US" sz="2400" b="1">
                <a:latin typeface="Georgia"/>
              </a:rPr>
              <a:t>David Wilkerson, DO</a:t>
            </a:r>
          </a:p>
          <a:p>
            <a:r>
              <a:rPr lang="en-US" sz="2400" b="1">
                <a:latin typeface="Georgia"/>
              </a:rPr>
              <a:t>Division of Palliative Medicine</a:t>
            </a:r>
          </a:p>
        </p:txBody>
      </p:sp>
    </p:spTree>
    <p:extLst>
      <p:ext uri="{BB962C8B-B14F-4D97-AF65-F5344CB8AC3E}">
        <p14:creationId xmlns:p14="http://schemas.microsoft.com/office/powerpoint/2010/main" val="3571341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86F8E-696D-5EF7-8A68-6B5CF8C6D72E}"/>
              </a:ext>
            </a:extLst>
          </p:cNvPr>
          <p:cNvSpPr>
            <a:spLocks noGrp="1"/>
          </p:cNvSpPr>
          <p:nvPr>
            <p:ph type="title"/>
          </p:nvPr>
        </p:nvSpPr>
        <p:spPr>
          <a:xfrm>
            <a:off x="638527" y="2162091"/>
            <a:ext cx="10920486" cy="2530324"/>
          </a:xfrm>
        </p:spPr>
        <p:txBody>
          <a:bodyPr vert="horz" lIns="91440" tIns="45720" rIns="91440" bIns="45720" rtlCol="0" anchor="b">
            <a:noAutofit/>
          </a:bodyPr>
          <a:lstStyle/>
          <a:p>
            <a:r>
              <a:rPr lang="en-US" sz="5400">
                <a:solidFill>
                  <a:schemeClr val="accent3"/>
                </a:solidFill>
                <a:latin typeface="Barlow"/>
              </a:rPr>
              <a:t>Palliative Cancer Pain Management</a:t>
            </a:r>
          </a:p>
        </p:txBody>
      </p:sp>
    </p:spTree>
    <p:extLst>
      <p:ext uri="{BB962C8B-B14F-4D97-AF65-F5344CB8AC3E}">
        <p14:creationId xmlns:p14="http://schemas.microsoft.com/office/powerpoint/2010/main" val="2145944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ED1D112-F941-0ACE-5C2B-C7451C8D8559}"/>
              </a:ext>
            </a:extLst>
          </p:cNvPr>
          <p:cNvSpPr txBox="1"/>
          <p:nvPr/>
        </p:nvSpPr>
        <p:spPr>
          <a:xfrm>
            <a:off x="5593236" y="1562873"/>
            <a:ext cx="1794088" cy="523220"/>
          </a:xfrm>
          <a:prstGeom prst="rect">
            <a:avLst/>
          </a:prstGeom>
          <a:noFill/>
        </p:spPr>
        <p:txBody>
          <a:bodyPr wrap="square" lIns="91440" tIns="45720" rIns="91440" bIns="45720" rtlCol="0" anchor="t">
            <a:spAutoFit/>
          </a:bodyPr>
          <a:lstStyle/>
          <a:p>
            <a:r>
              <a:rPr lang="en-US" sz="1400">
                <a:solidFill>
                  <a:schemeClr val="accent1"/>
                </a:solidFill>
                <a:latin typeface="Noto Sans"/>
                <a:ea typeface="Noto Sans"/>
                <a:cs typeface="Noto Sans"/>
              </a:rPr>
              <a:t>Interventional Pain Modalities</a:t>
            </a:r>
          </a:p>
        </p:txBody>
      </p:sp>
      <p:sp>
        <p:nvSpPr>
          <p:cNvPr id="5" name="TextBox 4">
            <a:extLst>
              <a:ext uri="{FF2B5EF4-FFF2-40B4-BE49-F238E27FC236}">
                <a16:creationId xmlns:a16="http://schemas.microsoft.com/office/drawing/2014/main" id="{6BABE3A1-C710-EE6C-A490-B421EB3D4065}"/>
              </a:ext>
            </a:extLst>
          </p:cNvPr>
          <p:cNvSpPr txBox="1"/>
          <p:nvPr/>
        </p:nvSpPr>
        <p:spPr>
          <a:xfrm>
            <a:off x="400173" y="549057"/>
            <a:ext cx="4836580" cy="646331"/>
          </a:xfrm>
          <a:prstGeom prst="rect">
            <a:avLst/>
          </a:prstGeom>
          <a:noFill/>
        </p:spPr>
        <p:txBody>
          <a:bodyPr wrap="none" lIns="91440" tIns="45720" rIns="91440" bIns="45720" rtlCol="0" anchor="t">
            <a:spAutoFit/>
          </a:bodyPr>
          <a:lstStyle/>
          <a:p>
            <a:r>
              <a:rPr lang="en-US" sz="3600" b="1">
                <a:solidFill>
                  <a:schemeClr val="accent1"/>
                </a:solidFill>
                <a:latin typeface="Barlow"/>
              </a:rPr>
              <a:t>WHO Analgesic Ladder</a:t>
            </a:r>
            <a:endParaRPr lang="en-US" sz="3600" b="1" baseline="30000">
              <a:solidFill>
                <a:schemeClr val="accent1"/>
              </a:solidFill>
              <a:latin typeface="Barlow" pitchFamily="2" charset="77"/>
            </a:endParaRPr>
          </a:p>
        </p:txBody>
      </p:sp>
      <p:pic>
        <p:nvPicPr>
          <p:cNvPr id="6" name="Picture 4" descr="Figure A1.1. The three-step analgesic ladder.">
            <a:extLst>
              <a:ext uri="{FF2B5EF4-FFF2-40B4-BE49-F238E27FC236}">
                <a16:creationId xmlns:a16="http://schemas.microsoft.com/office/drawing/2014/main" id="{8436F544-272E-EFB7-92C2-4D2B5925769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14040" y="2086941"/>
            <a:ext cx="4037586" cy="399892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FEC4D0B-290A-A0AA-D89D-CC6B54E2DF33}"/>
              </a:ext>
            </a:extLst>
          </p:cNvPr>
          <p:cNvSpPr txBox="1"/>
          <p:nvPr/>
        </p:nvSpPr>
        <p:spPr>
          <a:xfrm>
            <a:off x="3400501" y="6132743"/>
            <a:ext cx="466231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ea typeface="Calibri"/>
                <a:cs typeface="Calibri"/>
              </a:rPr>
              <a:t>Image from World Health Organization, retrieved from: </a:t>
            </a:r>
            <a:r>
              <a:rPr lang="en-US" sz="1100">
                <a:ea typeface="+mn-lt"/>
                <a:cs typeface="+mn-lt"/>
                <a:hlinkClick r:id="rId3"/>
              </a:rPr>
              <a:t>https://www.who.int/publications/i/item/9789241550390</a:t>
            </a:r>
            <a:r>
              <a:rPr lang="en-US" sz="1100">
                <a:ea typeface="+mn-lt"/>
                <a:cs typeface="+mn-lt"/>
              </a:rPr>
              <a:t> on 2/8/2026. Image is in the public domain.</a:t>
            </a:r>
            <a:endParaRPr lang="en-US" sz="1100">
              <a:ea typeface="Calibri"/>
              <a:cs typeface="Calibri"/>
            </a:endParaRPr>
          </a:p>
        </p:txBody>
      </p:sp>
      <p:sp>
        <p:nvSpPr>
          <p:cNvPr id="17" name="TextBox 16">
            <a:extLst>
              <a:ext uri="{FF2B5EF4-FFF2-40B4-BE49-F238E27FC236}">
                <a16:creationId xmlns:a16="http://schemas.microsoft.com/office/drawing/2014/main" id="{4BE17110-083B-93A2-D9A2-AA67F68910FD}"/>
              </a:ext>
            </a:extLst>
          </p:cNvPr>
          <p:cNvSpPr txBox="1"/>
          <p:nvPr/>
        </p:nvSpPr>
        <p:spPr>
          <a:xfrm>
            <a:off x="5284674" y="1564755"/>
            <a:ext cx="467644" cy="461665"/>
          </a:xfrm>
          <a:prstGeom prst="rect">
            <a:avLst/>
          </a:prstGeom>
          <a:noFill/>
        </p:spPr>
        <p:txBody>
          <a:bodyPr wrap="square" lIns="91440" tIns="45720" rIns="91440" bIns="45720" rtlCol="0" anchor="t">
            <a:spAutoFit/>
          </a:bodyPr>
          <a:lstStyle/>
          <a:p>
            <a:r>
              <a:rPr lang="en-US" sz="2400" b="1">
                <a:solidFill>
                  <a:schemeClr val="accent1"/>
                </a:solidFill>
                <a:latin typeface="Noto Sans"/>
                <a:ea typeface="Noto Sans"/>
                <a:cs typeface="Noto Sans"/>
              </a:rPr>
              <a:t>4</a:t>
            </a:r>
            <a:endParaRPr lang="en-US" sz="3200" b="1"/>
          </a:p>
        </p:txBody>
      </p:sp>
    </p:spTree>
    <p:extLst>
      <p:ext uri="{BB962C8B-B14F-4D97-AF65-F5344CB8AC3E}">
        <p14:creationId xmlns:p14="http://schemas.microsoft.com/office/powerpoint/2010/main" val="232091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95440-B428-D00F-1D60-B634685DA570}"/>
              </a:ext>
            </a:extLst>
          </p:cNvPr>
          <p:cNvSpPr>
            <a:spLocks noGrp="1"/>
          </p:cNvSpPr>
          <p:nvPr>
            <p:ph type="title"/>
          </p:nvPr>
        </p:nvSpPr>
        <p:spPr>
          <a:xfrm>
            <a:off x="761803" y="350196"/>
            <a:ext cx="4646904" cy="1624520"/>
          </a:xfrm>
        </p:spPr>
        <p:txBody>
          <a:bodyPr anchor="ctr">
            <a:normAutofit/>
          </a:bodyPr>
          <a:lstStyle/>
          <a:p>
            <a:r>
              <a:rPr lang="en-US" sz="4000">
                <a:latin typeface="Barlow Condensed SemiBold"/>
              </a:rPr>
              <a:t>Why Opioids?</a:t>
            </a:r>
            <a:r>
              <a:rPr lang="en-US" sz="4000" baseline="30000">
                <a:latin typeface="Barlow Condensed SemiBold"/>
              </a:rPr>
              <a:t>2</a:t>
            </a:r>
            <a:endParaRPr lang="en-US" sz="4000" baseline="30000"/>
          </a:p>
        </p:txBody>
      </p:sp>
      <p:sp>
        <p:nvSpPr>
          <p:cNvPr id="3" name="Content Placeholder 2">
            <a:extLst>
              <a:ext uri="{FF2B5EF4-FFF2-40B4-BE49-F238E27FC236}">
                <a16:creationId xmlns:a16="http://schemas.microsoft.com/office/drawing/2014/main" id="{AB6EC567-A3BF-1F1F-3056-664692C4E01D}"/>
              </a:ext>
            </a:extLst>
          </p:cNvPr>
          <p:cNvSpPr>
            <a:spLocks noGrp="1"/>
          </p:cNvSpPr>
          <p:nvPr>
            <p:ph idx="1"/>
          </p:nvPr>
        </p:nvSpPr>
        <p:spPr>
          <a:xfrm>
            <a:off x="761802" y="2743200"/>
            <a:ext cx="9125978" cy="3613149"/>
          </a:xfrm>
        </p:spPr>
        <p:txBody>
          <a:bodyPr anchor="ctr">
            <a:normAutofit/>
          </a:bodyPr>
          <a:lstStyle/>
          <a:p>
            <a:r>
              <a:rPr lang="en-US" sz="2000">
                <a:latin typeface="Noto Sans"/>
                <a:ea typeface="Noto Sans"/>
                <a:cs typeface="Noto Sans"/>
              </a:rPr>
              <a:t>Cancer pain is severe and complex</a:t>
            </a:r>
            <a:endParaRPr lang="en-US" sz="2000"/>
          </a:p>
          <a:p>
            <a:pPr marL="0" indent="0">
              <a:buNone/>
            </a:pPr>
            <a:endParaRPr lang="en-US" sz="2000">
              <a:latin typeface="Noto Sans"/>
              <a:ea typeface="Noto Sans"/>
              <a:cs typeface="Noto Sans"/>
            </a:endParaRPr>
          </a:p>
          <a:p>
            <a:r>
              <a:rPr lang="en-US" sz="2000"/>
              <a:t>Non-opioid analgesics are often ineffective or contraindicated</a:t>
            </a:r>
          </a:p>
          <a:p>
            <a:pPr marL="0" indent="0">
              <a:buNone/>
            </a:pPr>
            <a:endParaRPr lang="en-US" sz="2000">
              <a:latin typeface="Noto Sans"/>
              <a:ea typeface="Noto Sans"/>
              <a:cs typeface="Noto Sans"/>
            </a:endParaRPr>
          </a:p>
          <a:p>
            <a:r>
              <a:rPr lang="en-US" sz="2000"/>
              <a:t>Limitations on procedures</a:t>
            </a:r>
          </a:p>
          <a:p>
            <a:pPr marL="0" indent="0">
              <a:buNone/>
            </a:pPr>
            <a:endParaRPr lang="en-US" sz="2000">
              <a:latin typeface="Noto Sans"/>
              <a:ea typeface="Noto Sans"/>
              <a:cs typeface="Noto Sans"/>
            </a:endParaRPr>
          </a:p>
          <a:p>
            <a:r>
              <a:rPr lang="en-US" sz="2000"/>
              <a:t>Different risk analysis</a:t>
            </a:r>
          </a:p>
          <a:p>
            <a:endParaRPr lang="en-US" sz="2000"/>
          </a:p>
        </p:txBody>
      </p:sp>
    </p:spTree>
    <p:extLst>
      <p:ext uri="{BB962C8B-B14F-4D97-AF65-F5344CB8AC3E}">
        <p14:creationId xmlns:p14="http://schemas.microsoft.com/office/powerpoint/2010/main" val="622439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33C5A82B-C7B5-975C-2F1C-3A7699D48933}"/>
              </a:ext>
            </a:extLst>
          </p:cNvPr>
          <p:cNvSpPr txBox="1">
            <a:spLocks/>
          </p:cNvSpPr>
          <p:nvPr/>
        </p:nvSpPr>
        <p:spPr>
          <a:xfrm>
            <a:off x="925859" y="1560312"/>
            <a:ext cx="10659405" cy="3742762"/>
          </a:xfrm>
          <a:prstGeom prst="rect">
            <a:avLst/>
          </a:prstGeom>
        </p:spPr>
        <p:txBody>
          <a:bodyPr vert="horz" lIns="91440" tIns="45720" rIns="91440" bIns="45720" rtlCol="0" anchor="t" anchorCtr="1">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accent1"/>
                </a:solidFill>
                <a:latin typeface="Noto Sans"/>
                <a:ea typeface="Noto Sans"/>
                <a:cs typeface="Noto Sans"/>
              </a:rPr>
              <a:t>Opioids are intrinsically risky</a:t>
            </a:r>
            <a:r>
              <a:rPr lang="en-US" sz="2000" baseline="30000">
                <a:solidFill>
                  <a:schemeClr val="accent1"/>
                </a:solidFill>
                <a:latin typeface="Noto Sans"/>
                <a:ea typeface="Noto Sans"/>
                <a:cs typeface="Noto Sans"/>
              </a:rPr>
              <a:t>3</a:t>
            </a:r>
            <a:endParaRPr lang="en-US" sz="2000" baseline="30000">
              <a:solidFill>
                <a:schemeClr val="accent1"/>
              </a:solidFill>
            </a:endParaRPr>
          </a:p>
          <a:p>
            <a:pPr marL="0" indent="0">
              <a:buNone/>
            </a:pPr>
            <a:endParaRPr lang="en-US" sz="2000">
              <a:solidFill>
                <a:schemeClr val="accent1"/>
              </a:solidFill>
              <a:latin typeface="Noto Sans"/>
              <a:ea typeface="Noto Sans"/>
              <a:cs typeface="Noto Sans"/>
            </a:endParaRPr>
          </a:p>
          <a:p>
            <a:r>
              <a:rPr lang="en-US" sz="2000">
                <a:solidFill>
                  <a:schemeClr val="accent1"/>
                </a:solidFill>
                <a:latin typeface="Noto Sans"/>
                <a:ea typeface="Noto Sans"/>
                <a:cs typeface="Noto Sans"/>
              </a:rPr>
              <a:t>Overdose is uncommon in cancer (but does happen)</a:t>
            </a:r>
            <a:r>
              <a:rPr lang="en-US" sz="2000" baseline="30000">
                <a:solidFill>
                  <a:schemeClr val="accent1"/>
                </a:solidFill>
                <a:latin typeface="Noto Sans"/>
                <a:ea typeface="Noto Sans"/>
                <a:cs typeface="Noto Sans"/>
              </a:rPr>
              <a:t>4</a:t>
            </a:r>
            <a:endParaRPr lang="en-US" sz="2000" baseline="30000">
              <a:solidFill>
                <a:schemeClr val="accent1"/>
              </a:solidFill>
            </a:endParaRPr>
          </a:p>
          <a:p>
            <a:pPr marL="0" indent="0">
              <a:buNone/>
            </a:pPr>
            <a:endParaRPr lang="en-US" sz="2000">
              <a:solidFill>
                <a:schemeClr val="accent1"/>
              </a:solidFill>
              <a:latin typeface="Noto Sans"/>
              <a:ea typeface="Noto Sans"/>
              <a:cs typeface="Noto Sans"/>
            </a:endParaRPr>
          </a:p>
          <a:p>
            <a:r>
              <a:rPr lang="en-US" sz="2000">
                <a:solidFill>
                  <a:schemeClr val="accent1"/>
                </a:solidFill>
                <a:latin typeface="Noto Sans"/>
                <a:ea typeface="Noto Sans"/>
                <a:cs typeface="Noto Sans"/>
              </a:rPr>
              <a:t>Polypharmacy</a:t>
            </a:r>
            <a:r>
              <a:rPr lang="en-US" sz="2000" baseline="30000">
                <a:solidFill>
                  <a:schemeClr val="accent1"/>
                </a:solidFill>
                <a:latin typeface="Noto Sans"/>
                <a:ea typeface="Noto Sans"/>
                <a:cs typeface="Noto Sans"/>
              </a:rPr>
              <a:t>2</a:t>
            </a:r>
            <a:endParaRPr lang="en-US" sz="2000" baseline="30000">
              <a:solidFill>
                <a:schemeClr val="accent1"/>
              </a:solidFill>
            </a:endParaRPr>
          </a:p>
          <a:p>
            <a:pPr marL="0" indent="0">
              <a:buNone/>
            </a:pPr>
            <a:endParaRPr lang="en-US" sz="2000">
              <a:solidFill>
                <a:schemeClr val="accent1"/>
              </a:solidFill>
              <a:latin typeface="Noto Sans"/>
              <a:ea typeface="Noto Sans"/>
              <a:cs typeface="Noto Sans"/>
            </a:endParaRPr>
          </a:p>
          <a:p>
            <a:r>
              <a:rPr lang="en-US" sz="2000">
                <a:solidFill>
                  <a:schemeClr val="accent1"/>
                </a:solidFill>
                <a:latin typeface="Noto Sans"/>
                <a:ea typeface="Noto Sans"/>
                <a:cs typeface="Noto Sans"/>
              </a:rPr>
              <a:t>Opioid misuse and abuse</a:t>
            </a:r>
            <a:r>
              <a:rPr lang="en-US" sz="2000" baseline="30000">
                <a:solidFill>
                  <a:schemeClr val="accent1"/>
                </a:solidFill>
                <a:latin typeface="Noto Sans"/>
                <a:ea typeface="Noto Sans"/>
                <a:cs typeface="Noto Sans"/>
              </a:rPr>
              <a:t>3,5</a:t>
            </a:r>
            <a:endParaRPr lang="en-US" sz="2000" baseline="30000">
              <a:solidFill>
                <a:schemeClr val="accent1"/>
              </a:solidFill>
            </a:endParaRPr>
          </a:p>
          <a:p>
            <a:pPr marL="0" indent="0">
              <a:buNone/>
            </a:pPr>
            <a:endParaRPr lang="en-US" sz="2000">
              <a:solidFill>
                <a:schemeClr val="accent1"/>
              </a:solidFill>
              <a:latin typeface="Noto Sans"/>
              <a:ea typeface="Noto Sans"/>
              <a:cs typeface="Noto Sans"/>
            </a:endParaRPr>
          </a:p>
          <a:p>
            <a:r>
              <a:rPr lang="en-US" sz="2000">
                <a:solidFill>
                  <a:schemeClr val="accent1"/>
                </a:solidFill>
                <a:latin typeface="Noto Sans"/>
                <a:ea typeface="Noto Sans"/>
                <a:cs typeface="Noto Sans"/>
              </a:rPr>
              <a:t>Survivorship</a:t>
            </a:r>
            <a:r>
              <a:rPr lang="en-US" sz="2000" baseline="30000">
                <a:solidFill>
                  <a:schemeClr val="accent1"/>
                </a:solidFill>
                <a:latin typeface="Noto Sans"/>
                <a:ea typeface="Noto Sans"/>
                <a:cs typeface="Noto Sans"/>
              </a:rPr>
              <a:t>6</a:t>
            </a:r>
            <a:endParaRPr lang="en-US" sz="2000" baseline="30000">
              <a:solidFill>
                <a:schemeClr val="accent1"/>
              </a:solidFill>
            </a:endParaRPr>
          </a:p>
        </p:txBody>
      </p:sp>
    </p:spTree>
    <p:extLst>
      <p:ext uri="{BB962C8B-B14F-4D97-AF65-F5344CB8AC3E}">
        <p14:creationId xmlns:p14="http://schemas.microsoft.com/office/powerpoint/2010/main" val="3138207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38D55-3AE6-87EC-F6A6-56EA09C36AAF}"/>
              </a:ext>
            </a:extLst>
          </p:cNvPr>
          <p:cNvSpPr>
            <a:spLocks noGrp="1"/>
          </p:cNvSpPr>
          <p:nvPr>
            <p:ph type="title"/>
          </p:nvPr>
        </p:nvSpPr>
        <p:spPr>
          <a:xfrm>
            <a:off x="686834" y="1153572"/>
            <a:ext cx="3200400" cy="4461163"/>
          </a:xfrm>
        </p:spPr>
        <p:txBody>
          <a:bodyPr>
            <a:normAutofit/>
          </a:bodyPr>
          <a:lstStyle/>
          <a:p>
            <a:r>
              <a:rPr lang="en-US">
                <a:solidFill>
                  <a:srgbClr val="000000"/>
                </a:solidFill>
              </a:rPr>
              <a:t>Important Reminders</a:t>
            </a:r>
          </a:p>
        </p:txBody>
      </p:sp>
      <p:sp>
        <p:nvSpPr>
          <p:cNvPr id="3" name="Content Placeholder 2">
            <a:extLst>
              <a:ext uri="{FF2B5EF4-FFF2-40B4-BE49-F238E27FC236}">
                <a16:creationId xmlns:a16="http://schemas.microsoft.com/office/drawing/2014/main" id="{D5609353-2A20-B4C7-4DDC-E6772E1FD364}"/>
              </a:ext>
            </a:extLst>
          </p:cNvPr>
          <p:cNvSpPr>
            <a:spLocks noGrp="1"/>
          </p:cNvSpPr>
          <p:nvPr>
            <p:ph idx="1"/>
          </p:nvPr>
        </p:nvSpPr>
        <p:spPr>
          <a:xfrm>
            <a:off x="4447308" y="591344"/>
            <a:ext cx="6906491" cy="5585619"/>
          </a:xfrm>
        </p:spPr>
        <p:txBody>
          <a:bodyPr anchor="ctr">
            <a:normAutofit/>
          </a:bodyPr>
          <a:lstStyle/>
          <a:p>
            <a:r>
              <a:rPr lang="en-US">
                <a:solidFill>
                  <a:srgbClr val="000000"/>
                </a:solidFill>
                <a:latin typeface="Noto Sans"/>
                <a:ea typeface="Noto Sans"/>
                <a:cs typeface="Noto Sans"/>
              </a:rPr>
              <a:t>Not all cancer patients have pain</a:t>
            </a:r>
            <a:r>
              <a:rPr lang="en-US" baseline="30000">
                <a:solidFill>
                  <a:srgbClr val="000000"/>
                </a:solidFill>
                <a:latin typeface="Noto Sans"/>
                <a:ea typeface="Noto Sans"/>
                <a:cs typeface="Noto Sans"/>
              </a:rPr>
              <a:t>7,2</a:t>
            </a:r>
            <a:endParaRPr lang="en-US" baseline="30000">
              <a:solidFill>
                <a:srgbClr val="000000"/>
              </a:solidFill>
            </a:endParaRPr>
          </a:p>
          <a:p>
            <a:r>
              <a:rPr lang="en-US">
                <a:solidFill>
                  <a:srgbClr val="000000"/>
                </a:solidFill>
                <a:latin typeface="Noto Sans"/>
                <a:ea typeface="Noto Sans"/>
                <a:cs typeface="Noto Sans"/>
              </a:rPr>
              <a:t>Not all pain is neoplasm-related</a:t>
            </a:r>
            <a:r>
              <a:rPr lang="en-US" baseline="30000">
                <a:solidFill>
                  <a:srgbClr val="000000"/>
                </a:solidFill>
                <a:latin typeface="Noto Sans"/>
                <a:ea typeface="Noto Sans"/>
                <a:cs typeface="Noto Sans"/>
              </a:rPr>
              <a:t>2</a:t>
            </a:r>
            <a:endParaRPr lang="en-US" baseline="30000">
              <a:solidFill>
                <a:srgbClr val="000000"/>
              </a:solidFill>
            </a:endParaRPr>
          </a:p>
          <a:p>
            <a:r>
              <a:rPr lang="en-US">
                <a:solidFill>
                  <a:srgbClr val="000000"/>
                </a:solidFill>
                <a:latin typeface="Noto Sans"/>
                <a:ea typeface="Noto Sans"/>
                <a:cs typeface="Noto Sans"/>
              </a:rPr>
              <a:t>Not all pain is opioid-responsive</a:t>
            </a:r>
            <a:r>
              <a:rPr lang="en-US" baseline="30000">
                <a:solidFill>
                  <a:srgbClr val="000000"/>
                </a:solidFill>
                <a:latin typeface="Noto Sans"/>
                <a:ea typeface="Noto Sans"/>
                <a:cs typeface="Noto Sans"/>
              </a:rPr>
              <a:t>2</a:t>
            </a:r>
            <a:endParaRPr lang="en-US" baseline="30000">
              <a:solidFill>
                <a:srgbClr val="000000"/>
              </a:solidFill>
            </a:endParaRPr>
          </a:p>
          <a:p>
            <a:r>
              <a:rPr lang="en-US">
                <a:solidFill>
                  <a:srgbClr val="000000"/>
                </a:solidFill>
                <a:latin typeface="Noto Sans"/>
                <a:ea typeface="Noto Sans"/>
                <a:cs typeface="Noto Sans"/>
              </a:rPr>
              <a:t>Not everyone should have opioids</a:t>
            </a:r>
            <a:r>
              <a:rPr lang="en-US" baseline="30000">
                <a:solidFill>
                  <a:srgbClr val="000000"/>
                </a:solidFill>
                <a:latin typeface="Noto Sans"/>
                <a:ea typeface="Noto Sans"/>
                <a:cs typeface="Noto Sans"/>
              </a:rPr>
              <a:t>2</a:t>
            </a:r>
            <a:endParaRPr lang="en-US" baseline="30000">
              <a:solidFill>
                <a:srgbClr val="000000"/>
              </a:solidFill>
            </a:endParaRPr>
          </a:p>
        </p:txBody>
      </p:sp>
    </p:spTree>
    <p:extLst>
      <p:ext uri="{BB962C8B-B14F-4D97-AF65-F5344CB8AC3E}">
        <p14:creationId xmlns:p14="http://schemas.microsoft.com/office/powerpoint/2010/main" val="31152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lIns="91440" tIns="45720" rIns="91440" bIns="45720" rtlCol="0" anchor="t">
            <a:spAutoFit/>
          </a:bodyPr>
          <a:lstStyle/>
          <a:p>
            <a:pPr>
              <a:lnSpc>
                <a:spcPts val="2800"/>
              </a:lnSpc>
            </a:pPr>
            <a:r>
              <a:rPr lang="en-US" sz="2000">
                <a:latin typeface="Noto Sans"/>
                <a:ea typeface="Noto Sans"/>
                <a:cs typeface="Noto Sans"/>
              </a:rPr>
              <a:t>75F with metastatic ovarian cancer diagnosed 2 months ago</a:t>
            </a:r>
          </a:p>
          <a:p>
            <a:pPr>
              <a:lnSpc>
                <a:spcPts val="2800"/>
              </a:lnSpc>
            </a:pPr>
            <a:r>
              <a:rPr lang="en-US" sz="2000">
                <a:latin typeface="Noto Sans"/>
                <a:ea typeface="Noto Sans"/>
                <a:cs typeface="Noto Sans"/>
              </a:rPr>
              <a:t>She is currently taking oxycodone IR 10mg every 6 hours as needed, around the clock</a:t>
            </a:r>
          </a:p>
          <a:p>
            <a:pPr>
              <a:lnSpc>
                <a:spcPts val="2800"/>
              </a:lnSpc>
            </a:pPr>
            <a:r>
              <a:rPr lang="en-US" sz="2000">
                <a:latin typeface="Noto Sans"/>
                <a:ea typeface="Noto Sans"/>
                <a:cs typeface="Noto Sans"/>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8572500" cy="400110"/>
          </a:xfrm>
          <a:prstGeom prst="rect">
            <a:avLst/>
          </a:prstGeom>
          <a:noFill/>
        </p:spPr>
        <p:txBody>
          <a:bodyPr wrap="square" rtlCol="0">
            <a:spAutoFit/>
          </a:bodyPr>
          <a:lstStyle/>
          <a:p>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Why?</a:t>
            </a:r>
          </a:p>
        </p:txBody>
      </p:sp>
    </p:spTree>
    <p:extLst>
      <p:ext uri="{BB962C8B-B14F-4D97-AF65-F5344CB8AC3E}">
        <p14:creationId xmlns:p14="http://schemas.microsoft.com/office/powerpoint/2010/main" val="327188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EB997-4D35-EB86-C509-0F4E28E145DF}"/>
              </a:ext>
            </a:extLst>
          </p:cNvPr>
          <p:cNvSpPr>
            <a:spLocks noGrp="1"/>
          </p:cNvSpPr>
          <p:nvPr>
            <p:ph type="title"/>
          </p:nvPr>
        </p:nvSpPr>
        <p:spPr>
          <a:xfrm>
            <a:off x="1046076" y="592668"/>
            <a:ext cx="4156512" cy="1708244"/>
          </a:xfrm>
        </p:spPr>
        <p:txBody>
          <a:bodyPr anchor="ctr">
            <a:normAutofit/>
          </a:bodyPr>
          <a:lstStyle/>
          <a:p>
            <a:r>
              <a:rPr lang="en-US" sz="4000">
                <a:latin typeface="Barlow Condensed SemiBold"/>
              </a:rPr>
              <a:t>Uncontrolled Pain</a:t>
            </a:r>
            <a:r>
              <a:rPr lang="en-US" sz="4000" baseline="30000">
                <a:latin typeface="Barlow Condensed SemiBold"/>
                <a:ea typeface="Noto Sans"/>
                <a:cs typeface="Noto Sans"/>
              </a:rPr>
              <a:t>2</a:t>
            </a:r>
          </a:p>
        </p:txBody>
      </p:sp>
      <p:sp>
        <p:nvSpPr>
          <p:cNvPr id="3" name="Content Placeholder 2">
            <a:extLst>
              <a:ext uri="{FF2B5EF4-FFF2-40B4-BE49-F238E27FC236}">
                <a16:creationId xmlns:a16="http://schemas.microsoft.com/office/drawing/2014/main" id="{D0461C12-E6DD-ADFB-8918-8998EACBF4B3}"/>
              </a:ext>
            </a:extLst>
          </p:cNvPr>
          <p:cNvSpPr>
            <a:spLocks noGrp="1"/>
          </p:cNvSpPr>
          <p:nvPr>
            <p:ph idx="1"/>
          </p:nvPr>
        </p:nvSpPr>
        <p:spPr>
          <a:xfrm>
            <a:off x="1046076" y="1999874"/>
            <a:ext cx="4156512" cy="3562873"/>
          </a:xfrm>
        </p:spPr>
        <p:txBody>
          <a:bodyPr anchor="ctr">
            <a:normAutofit/>
          </a:bodyPr>
          <a:lstStyle/>
          <a:p>
            <a:r>
              <a:rPr lang="en-US" sz="2000"/>
              <a:t>Worsening of disease</a:t>
            </a:r>
          </a:p>
          <a:p>
            <a:r>
              <a:rPr lang="en-US" sz="2000"/>
              <a:t>Improper medication use</a:t>
            </a:r>
          </a:p>
          <a:p>
            <a:r>
              <a:rPr lang="en-US" sz="2000"/>
              <a:t>Insufficient dosing</a:t>
            </a:r>
          </a:p>
          <a:p>
            <a:r>
              <a:rPr lang="en-US" sz="2000"/>
              <a:t>End-dose failure</a:t>
            </a:r>
          </a:p>
          <a:p>
            <a:r>
              <a:rPr lang="en-US" sz="2000"/>
              <a:t>Central sensitization</a:t>
            </a:r>
          </a:p>
          <a:p>
            <a:r>
              <a:rPr lang="en-US" sz="2000"/>
              <a:t>Alternative etiology</a:t>
            </a:r>
          </a:p>
        </p:txBody>
      </p:sp>
    </p:spTree>
    <p:extLst>
      <p:ext uri="{BB962C8B-B14F-4D97-AF65-F5344CB8AC3E}">
        <p14:creationId xmlns:p14="http://schemas.microsoft.com/office/powerpoint/2010/main" val="329155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rtlCol="0">
            <a:spAutoFit/>
          </a:bodyPr>
          <a:lstStyle/>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75F with metastatic ovarian cancer diagnosed 2 months ago</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She is currently taking oxycodone IR 10mg every 6 hours as needed, around the clock</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8572500" cy="2195473"/>
          </a:xfrm>
          <a:prstGeom prst="rect">
            <a:avLst/>
          </a:prstGeom>
          <a:noFill/>
        </p:spPr>
        <p:txBody>
          <a:bodyPr wrap="square" rtlCol="0">
            <a:spAutoFit/>
          </a:bodyPr>
          <a:lstStyle/>
          <a:p>
            <a:pPr>
              <a:lnSpc>
                <a:spcPts val="2800"/>
              </a:lnSpc>
            </a:pPr>
            <a:r>
              <a:rPr lang="en-US" sz="2000" b="1">
                <a:solidFill>
                  <a:srgbClr val="000000"/>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 dose increase indicated?</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she experiencing end-dose failure?</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 long-acting opioid indicated?</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opioid rotation indicated?</a:t>
            </a:r>
          </a:p>
          <a:p>
            <a:pPr marL="342900" indent="-342900">
              <a:buFont typeface="Arial" panose="020B0604020202020204" pitchFamily="34" charset="0"/>
              <a:buChar char="•"/>
            </a:pPr>
            <a:endPar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45461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420F3-08AE-0772-E84F-F7F6C2879F0F}"/>
              </a:ext>
            </a:extLst>
          </p:cNvPr>
          <p:cNvSpPr>
            <a:spLocks noGrp="1"/>
          </p:cNvSpPr>
          <p:nvPr>
            <p:ph type="title"/>
          </p:nvPr>
        </p:nvSpPr>
        <p:spPr/>
        <p:txBody>
          <a:bodyPr/>
          <a:lstStyle/>
          <a:p>
            <a:r>
              <a:rPr lang="en-US"/>
              <a:t>Pain Assessment</a:t>
            </a:r>
          </a:p>
        </p:txBody>
      </p:sp>
      <p:sp>
        <p:nvSpPr>
          <p:cNvPr id="3" name="Content Placeholder 2">
            <a:extLst>
              <a:ext uri="{FF2B5EF4-FFF2-40B4-BE49-F238E27FC236}">
                <a16:creationId xmlns:a16="http://schemas.microsoft.com/office/drawing/2014/main" id="{B957E458-D63E-BD0C-F4F4-12D5E5146F56}"/>
              </a:ext>
            </a:extLst>
          </p:cNvPr>
          <p:cNvSpPr>
            <a:spLocks noGrp="1"/>
          </p:cNvSpPr>
          <p:nvPr>
            <p:ph idx="1"/>
          </p:nvPr>
        </p:nvSpPr>
        <p:spPr>
          <a:xfrm>
            <a:off x="838200" y="1605706"/>
            <a:ext cx="5765800" cy="4351338"/>
          </a:xfrm>
        </p:spPr>
        <p:txBody>
          <a:bodyPr/>
          <a:lstStyle/>
          <a:p>
            <a:pPr>
              <a:lnSpc>
                <a:spcPct val="150000"/>
              </a:lnSpc>
            </a:pPr>
            <a:r>
              <a:rPr lang="en-US" sz="2200"/>
              <a:t>Is this pain new or different?</a:t>
            </a:r>
          </a:p>
          <a:p>
            <a:pPr>
              <a:lnSpc>
                <a:spcPct val="150000"/>
              </a:lnSpc>
            </a:pPr>
            <a:r>
              <a:rPr lang="en-US" sz="2200"/>
              <a:t>Does the medication reduce your pain?</a:t>
            </a:r>
          </a:p>
          <a:p>
            <a:pPr>
              <a:lnSpc>
                <a:spcPct val="150000"/>
              </a:lnSpc>
            </a:pPr>
            <a:r>
              <a:rPr lang="en-US" sz="2200"/>
              <a:t>How long are you getting relief?</a:t>
            </a:r>
          </a:p>
          <a:p>
            <a:pPr>
              <a:lnSpc>
                <a:spcPct val="150000"/>
              </a:lnSpc>
            </a:pPr>
            <a:r>
              <a:rPr lang="en-US" sz="2200"/>
              <a:t>What is the character of this pain?</a:t>
            </a:r>
          </a:p>
          <a:p>
            <a:endParaRPr lang="en-US"/>
          </a:p>
        </p:txBody>
      </p:sp>
      <p:sp>
        <p:nvSpPr>
          <p:cNvPr id="4" name="Content Placeholder 2">
            <a:extLst>
              <a:ext uri="{FF2B5EF4-FFF2-40B4-BE49-F238E27FC236}">
                <a16:creationId xmlns:a16="http://schemas.microsoft.com/office/drawing/2014/main" id="{433C8E0E-C57F-4CDA-3560-D60AD3791AAA}"/>
              </a:ext>
            </a:extLst>
          </p:cNvPr>
          <p:cNvSpPr txBox="1">
            <a:spLocks/>
          </p:cNvSpPr>
          <p:nvPr/>
        </p:nvSpPr>
        <p:spPr>
          <a:xfrm>
            <a:off x="7162800" y="1605706"/>
            <a:ext cx="5765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200"/>
              <a:t>Further evaluation</a:t>
            </a:r>
          </a:p>
          <a:p>
            <a:pPr marL="0" indent="0">
              <a:lnSpc>
                <a:spcPct val="150000"/>
              </a:lnSpc>
              <a:buNone/>
            </a:pPr>
            <a:r>
              <a:rPr lang="en-US" sz="2200"/>
              <a:t>Dose failure</a:t>
            </a:r>
          </a:p>
          <a:p>
            <a:pPr marL="0" indent="0">
              <a:lnSpc>
                <a:spcPct val="150000"/>
              </a:lnSpc>
              <a:buNone/>
            </a:pPr>
            <a:r>
              <a:rPr lang="en-US" sz="2200"/>
              <a:t>End-dose failure</a:t>
            </a:r>
          </a:p>
          <a:p>
            <a:pPr marL="0" indent="0">
              <a:lnSpc>
                <a:spcPct val="150000"/>
              </a:lnSpc>
              <a:buNone/>
            </a:pPr>
            <a:r>
              <a:rPr lang="en-US" sz="2200"/>
              <a:t>Choice of analgesic/adjuvant</a:t>
            </a:r>
          </a:p>
          <a:p>
            <a:endParaRPr lang="en-US"/>
          </a:p>
        </p:txBody>
      </p:sp>
      <p:cxnSp>
        <p:nvCxnSpPr>
          <p:cNvPr id="6" name="Straight Arrow Connector 5">
            <a:extLst>
              <a:ext uri="{FF2B5EF4-FFF2-40B4-BE49-F238E27FC236}">
                <a16:creationId xmlns:a16="http://schemas.microsoft.com/office/drawing/2014/main" id="{2C7A103A-D67C-FB90-7B21-B902DAF1B093}"/>
              </a:ext>
            </a:extLst>
          </p:cNvPr>
          <p:cNvCxnSpPr/>
          <p:nvPr/>
        </p:nvCxnSpPr>
        <p:spPr>
          <a:xfrm>
            <a:off x="5181600" y="1955800"/>
            <a:ext cx="1828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992BAB3-3912-1469-BF8C-BE633354D21D}"/>
              </a:ext>
            </a:extLst>
          </p:cNvPr>
          <p:cNvCxnSpPr>
            <a:cxnSpLocks/>
          </p:cNvCxnSpPr>
          <p:nvPr/>
        </p:nvCxnSpPr>
        <p:spPr>
          <a:xfrm>
            <a:off x="6438900" y="2565400"/>
            <a:ext cx="571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98CFBB1-F9F1-B6DC-FDB3-3D9BCB3AAB86}"/>
              </a:ext>
            </a:extLst>
          </p:cNvPr>
          <p:cNvCxnSpPr>
            <a:cxnSpLocks/>
          </p:cNvCxnSpPr>
          <p:nvPr/>
        </p:nvCxnSpPr>
        <p:spPr>
          <a:xfrm>
            <a:off x="5524500" y="3187700"/>
            <a:ext cx="14859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4CCD9D2-9923-EE87-A92D-B15C6DFFBD73}"/>
              </a:ext>
            </a:extLst>
          </p:cNvPr>
          <p:cNvCxnSpPr>
            <a:cxnSpLocks/>
          </p:cNvCxnSpPr>
          <p:nvPr/>
        </p:nvCxnSpPr>
        <p:spPr>
          <a:xfrm>
            <a:off x="5810250" y="3806775"/>
            <a:ext cx="12001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50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rtlCol="0">
            <a:spAutoFit/>
          </a:bodyPr>
          <a:lstStyle/>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75F with metastatic ovarian cancer diagnosed 2 months ago</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She is currently taking oxycodone IR 10mg every 6 hours as needed, around the clock</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5440362" cy="1145955"/>
          </a:xfrm>
          <a:prstGeom prst="rect">
            <a:avLst/>
          </a:prstGeom>
          <a:noFill/>
        </p:spPr>
        <p:txBody>
          <a:bodyPr wrap="square" rtlCol="0">
            <a:spAutoFit/>
          </a:bodyPr>
          <a:lstStyle/>
          <a:p>
            <a:pPr>
              <a:lnSpc>
                <a:spcPts val="2800"/>
              </a:lnSpc>
            </a:pPr>
            <a:r>
              <a:rPr lang="en-US" sz="2000" b="1">
                <a:solidFill>
                  <a:srgbClr val="000000"/>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 dose increase indicated?</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she experiencing end-dose failure?</a:t>
            </a:r>
          </a:p>
        </p:txBody>
      </p:sp>
      <p:sp>
        <p:nvSpPr>
          <p:cNvPr id="5" name="TextBox 4">
            <a:extLst>
              <a:ext uri="{FF2B5EF4-FFF2-40B4-BE49-F238E27FC236}">
                <a16:creationId xmlns:a16="http://schemas.microsoft.com/office/drawing/2014/main" id="{9093EC33-C3C0-36F6-E61C-BC3A0FFE0493}"/>
              </a:ext>
            </a:extLst>
          </p:cNvPr>
          <p:cNvSpPr txBox="1"/>
          <p:nvPr/>
        </p:nvSpPr>
        <p:spPr>
          <a:xfrm>
            <a:off x="6894513" y="250710"/>
            <a:ext cx="4533900" cy="1292662"/>
          </a:xfrm>
          <a:prstGeom prst="rect">
            <a:avLst/>
          </a:prstGeom>
          <a:solidFill>
            <a:schemeClr val="bg1"/>
          </a:solidFill>
        </p:spPr>
        <p:txBody>
          <a:bodyPr wrap="square" lIns="182880" tIns="91440" rIns="91440" bIns="91440" rtlCol="0" anchor="ctr" anchorCtr="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Pain is sharp, constant, aching</a:t>
            </a:r>
          </a:p>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Worse in recent weeks</a:t>
            </a:r>
          </a:p>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Pills reduce pain score to 3/10</a:t>
            </a:r>
          </a:p>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Pain becomes severe before next dose</a:t>
            </a:r>
          </a:p>
        </p:txBody>
      </p:sp>
      <p:sp>
        <p:nvSpPr>
          <p:cNvPr id="6" name="TextBox 5">
            <a:extLst>
              <a:ext uri="{FF2B5EF4-FFF2-40B4-BE49-F238E27FC236}">
                <a16:creationId xmlns:a16="http://schemas.microsoft.com/office/drawing/2014/main" id="{34FA2F01-3B46-BBC9-C0B6-10A24A15E62F}"/>
              </a:ext>
            </a:extLst>
          </p:cNvPr>
          <p:cNvSpPr txBox="1"/>
          <p:nvPr/>
        </p:nvSpPr>
        <p:spPr>
          <a:xfrm>
            <a:off x="4854385" y="3803134"/>
            <a:ext cx="551754" cy="400110"/>
          </a:xfrm>
          <a:prstGeom prst="rect">
            <a:avLst/>
          </a:prstGeom>
          <a:noFill/>
        </p:spPr>
        <p:txBody>
          <a:bodyPr wrap="none" rtlCol="0">
            <a:spAutoFit/>
          </a:bodyPr>
          <a:lstStyle/>
          <a:p>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No</a:t>
            </a:r>
          </a:p>
        </p:txBody>
      </p:sp>
    </p:spTree>
    <p:extLst>
      <p:ext uri="{BB962C8B-B14F-4D97-AF65-F5344CB8AC3E}">
        <p14:creationId xmlns:p14="http://schemas.microsoft.com/office/powerpoint/2010/main" val="98704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3A31-3BD2-16DE-BFA8-4223BB705A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AF1A5F1-15EF-A861-DD91-5A1F059F22B1}"/>
              </a:ext>
            </a:extLst>
          </p:cNvPr>
          <p:cNvSpPr>
            <a:spLocks noGrp="1"/>
          </p:cNvSpPr>
          <p:nvPr>
            <p:ph type="ctrTitle"/>
          </p:nvPr>
        </p:nvSpPr>
        <p:spPr/>
        <p:txBody>
          <a:bodyPr/>
          <a:lstStyle/>
          <a:p>
            <a:r>
              <a:rPr lang="en-US">
                <a:latin typeface="Georgia"/>
              </a:rPr>
              <a:t>No Disclosures</a:t>
            </a:r>
            <a:endParaRPr lang="en-US"/>
          </a:p>
        </p:txBody>
      </p:sp>
      <p:sp>
        <p:nvSpPr>
          <p:cNvPr id="2" name="Content Placeholder 1">
            <a:extLst>
              <a:ext uri="{FF2B5EF4-FFF2-40B4-BE49-F238E27FC236}">
                <a16:creationId xmlns:a16="http://schemas.microsoft.com/office/drawing/2014/main" id="{D1D19F6F-7F2D-BFA8-01E9-8F24D5EBAAA2}"/>
              </a:ext>
            </a:extLst>
          </p:cNvPr>
          <p:cNvSpPr>
            <a:spLocks noGrp="1"/>
          </p:cNvSpPr>
          <p:nvPr>
            <p:ph type="subTitle" idx="1"/>
          </p:nvPr>
        </p:nvSpPr>
        <p:spPr/>
        <p:txBody>
          <a:bodyPr vert="horz" lIns="91440" tIns="45720" rIns="91440" bIns="45720" rtlCol="0" anchor="t">
            <a:normAutofit/>
          </a:bodyPr>
          <a:lstStyle/>
          <a:p>
            <a:endParaRPr lang="en-US" sz="2400" b="1">
              <a:latin typeface="Georgia"/>
            </a:endParaRPr>
          </a:p>
        </p:txBody>
      </p:sp>
    </p:spTree>
    <p:extLst>
      <p:ext uri="{BB962C8B-B14F-4D97-AF65-F5344CB8AC3E}">
        <p14:creationId xmlns:p14="http://schemas.microsoft.com/office/powerpoint/2010/main" val="309645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CF0E-1233-ED3B-D97C-12BC480E2915}"/>
              </a:ext>
            </a:extLst>
          </p:cNvPr>
          <p:cNvSpPr>
            <a:spLocks noGrp="1"/>
          </p:cNvSpPr>
          <p:nvPr>
            <p:ph type="title"/>
          </p:nvPr>
        </p:nvSpPr>
        <p:spPr/>
        <p:txBody>
          <a:bodyPr/>
          <a:lstStyle/>
          <a:p>
            <a:r>
              <a:rPr lang="en-US">
                <a:latin typeface="Barlow Condensed SemiBold"/>
              </a:rPr>
              <a:t>Pharmacokinetics of Opioids</a:t>
            </a:r>
            <a:r>
              <a:rPr lang="en-US" baseline="30000">
                <a:latin typeface="Barlow Condensed SemiBold"/>
              </a:rPr>
              <a:t>8</a:t>
            </a:r>
            <a:endParaRPr lang="en-US" sz="2700" baseline="30000"/>
          </a:p>
        </p:txBody>
      </p:sp>
      <p:graphicFrame>
        <p:nvGraphicFramePr>
          <p:cNvPr id="4" name="Table 2">
            <a:extLst>
              <a:ext uri="{FF2B5EF4-FFF2-40B4-BE49-F238E27FC236}">
                <a16:creationId xmlns:a16="http://schemas.microsoft.com/office/drawing/2014/main" id="{0CA4A967-D68F-1ED4-0AAE-C2C871078987}"/>
              </a:ext>
            </a:extLst>
          </p:cNvPr>
          <p:cNvGraphicFramePr>
            <a:graphicFrameLocks noGrp="1"/>
          </p:cNvGraphicFramePr>
          <p:nvPr/>
        </p:nvGraphicFramePr>
        <p:xfrm>
          <a:off x="838200" y="1648722"/>
          <a:ext cx="10401300" cy="3609078"/>
        </p:xfrm>
        <a:graphic>
          <a:graphicData uri="http://schemas.openxmlformats.org/drawingml/2006/table">
            <a:tbl>
              <a:tblPr firstRow="1" bandRow="1">
                <a:tableStyleId>{5C22544A-7EE6-4342-B048-85BDC9FD1C3A}</a:tableStyleId>
              </a:tblPr>
              <a:tblGrid>
                <a:gridCol w="2080260">
                  <a:extLst>
                    <a:ext uri="{9D8B030D-6E8A-4147-A177-3AD203B41FA5}">
                      <a16:colId xmlns:a16="http://schemas.microsoft.com/office/drawing/2014/main" val="590439150"/>
                    </a:ext>
                  </a:extLst>
                </a:gridCol>
                <a:gridCol w="2080260">
                  <a:extLst>
                    <a:ext uri="{9D8B030D-6E8A-4147-A177-3AD203B41FA5}">
                      <a16:colId xmlns:a16="http://schemas.microsoft.com/office/drawing/2014/main" val="2300600670"/>
                    </a:ext>
                  </a:extLst>
                </a:gridCol>
                <a:gridCol w="2080260">
                  <a:extLst>
                    <a:ext uri="{9D8B030D-6E8A-4147-A177-3AD203B41FA5}">
                      <a16:colId xmlns:a16="http://schemas.microsoft.com/office/drawing/2014/main" val="215459708"/>
                    </a:ext>
                  </a:extLst>
                </a:gridCol>
                <a:gridCol w="2080260">
                  <a:extLst>
                    <a:ext uri="{9D8B030D-6E8A-4147-A177-3AD203B41FA5}">
                      <a16:colId xmlns:a16="http://schemas.microsoft.com/office/drawing/2014/main" val="3161351190"/>
                    </a:ext>
                  </a:extLst>
                </a:gridCol>
                <a:gridCol w="2080260">
                  <a:extLst>
                    <a:ext uri="{9D8B030D-6E8A-4147-A177-3AD203B41FA5}">
                      <a16:colId xmlns:a16="http://schemas.microsoft.com/office/drawing/2014/main" val="2668318291"/>
                    </a:ext>
                  </a:extLst>
                </a:gridCol>
              </a:tblGrid>
              <a:tr h="541898">
                <a:tc>
                  <a:txBody>
                    <a:bodyPr/>
                    <a:lstStyle/>
                    <a:p>
                      <a:r>
                        <a:rPr lang="en-US"/>
                        <a:t>Drug</a:t>
                      </a:r>
                    </a:p>
                  </a:txBody>
                  <a:tcPr/>
                </a:tc>
                <a:tc>
                  <a:txBody>
                    <a:bodyPr/>
                    <a:lstStyle/>
                    <a:p>
                      <a:r>
                        <a:rPr lang="en-US"/>
                        <a:t>Route</a:t>
                      </a:r>
                    </a:p>
                  </a:txBody>
                  <a:tcPr/>
                </a:tc>
                <a:tc>
                  <a:txBody>
                    <a:bodyPr/>
                    <a:lstStyle/>
                    <a:p>
                      <a:r>
                        <a:rPr lang="en-US"/>
                        <a:t>Onset</a:t>
                      </a:r>
                    </a:p>
                  </a:txBody>
                  <a:tcPr/>
                </a:tc>
                <a:tc>
                  <a:txBody>
                    <a:bodyPr/>
                    <a:lstStyle/>
                    <a:p>
                      <a:r>
                        <a:rPr lang="en-US"/>
                        <a:t>Peak</a:t>
                      </a:r>
                    </a:p>
                  </a:txBody>
                  <a:tcPr/>
                </a:tc>
                <a:tc>
                  <a:txBody>
                    <a:bodyPr/>
                    <a:lstStyle/>
                    <a:p>
                      <a:r>
                        <a:rPr lang="en-US"/>
                        <a:t>Duration</a:t>
                      </a:r>
                    </a:p>
                  </a:txBody>
                  <a:tcPr/>
                </a:tc>
                <a:extLst>
                  <a:ext uri="{0D108BD9-81ED-4DB2-BD59-A6C34878D82A}">
                    <a16:rowId xmlns:a16="http://schemas.microsoft.com/office/drawing/2014/main" val="2817738427"/>
                  </a:ext>
                </a:extLst>
              </a:tr>
              <a:tr h="541898">
                <a:tc rowSpan="3">
                  <a:txBody>
                    <a:bodyPr/>
                    <a:lstStyle/>
                    <a:p>
                      <a:pPr algn="l"/>
                      <a:r>
                        <a:rPr lang="en-US"/>
                        <a:t>Immediate Release Opioids</a:t>
                      </a:r>
                    </a:p>
                  </a:txBody>
                  <a:tcPr anchor="ctr"/>
                </a:tc>
                <a:tc>
                  <a:txBody>
                    <a:bodyPr/>
                    <a:lstStyle/>
                    <a:p>
                      <a:r>
                        <a:rPr lang="en-US"/>
                        <a:t>PO</a:t>
                      </a:r>
                    </a:p>
                  </a:txBody>
                  <a:tcPr/>
                </a:tc>
                <a:tc>
                  <a:txBody>
                    <a:bodyPr/>
                    <a:lstStyle/>
                    <a:p>
                      <a:r>
                        <a:rPr lang="en-US"/>
                        <a:t>30-40 min</a:t>
                      </a:r>
                    </a:p>
                  </a:txBody>
                  <a:tcPr/>
                </a:tc>
                <a:tc>
                  <a:txBody>
                    <a:bodyPr/>
                    <a:lstStyle/>
                    <a:p>
                      <a:r>
                        <a:rPr lang="en-US"/>
                        <a:t>60-90 min</a:t>
                      </a:r>
                    </a:p>
                  </a:txBody>
                  <a:tcPr/>
                </a:tc>
                <a:tc>
                  <a:txBody>
                    <a:bodyPr/>
                    <a:lstStyle/>
                    <a:p>
                      <a:r>
                        <a:rPr lang="en-US"/>
                        <a:t>3-5 hours</a:t>
                      </a:r>
                    </a:p>
                  </a:txBody>
                  <a:tcPr/>
                </a:tc>
                <a:extLst>
                  <a:ext uri="{0D108BD9-81ED-4DB2-BD59-A6C34878D82A}">
                    <a16:rowId xmlns:a16="http://schemas.microsoft.com/office/drawing/2014/main" val="2040579187"/>
                  </a:ext>
                </a:extLst>
              </a:tr>
              <a:tr h="541898">
                <a:tc vMerge="1">
                  <a:txBody>
                    <a:bodyPr/>
                    <a:lstStyle/>
                    <a:p>
                      <a:endParaRPr lang="en-US"/>
                    </a:p>
                  </a:txBody>
                  <a:tcPr/>
                </a:tc>
                <a:tc>
                  <a:txBody>
                    <a:bodyPr/>
                    <a:lstStyle/>
                    <a:p>
                      <a:r>
                        <a:rPr lang="en-US"/>
                        <a:t>SQ</a:t>
                      </a:r>
                    </a:p>
                  </a:txBody>
                  <a:tcPr/>
                </a:tc>
                <a:tc>
                  <a:txBody>
                    <a:bodyPr/>
                    <a:lstStyle/>
                    <a:p>
                      <a:r>
                        <a:rPr lang="en-US"/>
                        <a:t>10-15 min</a:t>
                      </a:r>
                    </a:p>
                  </a:txBody>
                  <a:tcPr/>
                </a:tc>
                <a:tc>
                  <a:txBody>
                    <a:bodyPr/>
                    <a:lstStyle/>
                    <a:p>
                      <a:r>
                        <a:rPr lang="en-US"/>
                        <a:t>30-40 min</a:t>
                      </a:r>
                    </a:p>
                  </a:txBody>
                  <a:tcPr/>
                </a:tc>
                <a:tc>
                  <a:txBody>
                    <a:bodyPr/>
                    <a:lstStyle/>
                    <a:p>
                      <a:r>
                        <a:rPr lang="en-US"/>
                        <a:t>4 hours</a:t>
                      </a:r>
                    </a:p>
                  </a:txBody>
                  <a:tcPr/>
                </a:tc>
                <a:extLst>
                  <a:ext uri="{0D108BD9-81ED-4DB2-BD59-A6C34878D82A}">
                    <a16:rowId xmlns:a16="http://schemas.microsoft.com/office/drawing/2014/main" val="3159099102"/>
                  </a:ext>
                </a:extLst>
              </a:tr>
              <a:tr h="541898">
                <a:tc vMerge="1">
                  <a:txBody>
                    <a:bodyPr/>
                    <a:lstStyle/>
                    <a:p>
                      <a:endParaRPr lang="en-US"/>
                    </a:p>
                  </a:txBody>
                  <a:tcPr/>
                </a:tc>
                <a:tc>
                  <a:txBody>
                    <a:bodyPr/>
                    <a:lstStyle/>
                    <a:p>
                      <a:r>
                        <a:rPr lang="en-US"/>
                        <a:t>IV</a:t>
                      </a:r>
                    </a:p>
                  </a:txBody>
                  <a:tcPr/>
                </a:tc>
                <a:tc>
                  <a:txBody>
                    <a:bodyPr/>
                    <a:lstStyle/>
                    <a:p>
                      <a:r>
                        <a:rPr lang="en-US"/>
                        <a:t>0-10 min</a:t>
                      </a:r>
                    </a:p>
                  </a:txBody>
                  <a:tcPr/>
                </a:tc>
                <a:tc>
                  <a:txBody>
                    <a:bodyPr/>
                    <a:lstStyle/>
                    <a:p>
                      <a:r>
                        <a:rPr lang="en-US"/>
                        <a:t>15-30 min</a:t>
                      </a:r>
                    </a:p>
                  </a:txBody>
                  <a:tcPr/>
                </a:tc>
                <a:tc>
                  <a:txBody>
                    <a:bodyPr/>
                    <a:lstStyle/>
                    <a:p>
                      <a:r>
                        <a:rPr lang="en-US"/>
                        <a:t>3-4 hours</a:t>
                      </a:r>
                    </a:p>
                  </a:txBody>
                  <a:tcPr/>
                </a:tc>
                <a:extLst>
                  <a:ext uri="{0D108BD9-81ED-4DB2-BD59-A6C34878D82A}">
                    <a16:rowId xmlns:a16="http://schemas.microsoft.com/office/drawing/2014/main" val="1903579751"/>
                  </a:ext>
                </a:extLst>
              </a:tr>
              <a:tr h="449794">
                <a:tc gridSpan="5">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44453971"/>
                  </a:ext>
                </a:extLst>
              </a:tr>
              <a:tr h="541898">
                <a:tc>
                  <a:txBody>
                    <a:bodyPr/>
                    <a:lstStyle/>
                    <a:p>
                      <a:r>
                        <a:rPr lang="en-US"/>
                        <a:t>Fentanyl</a:t>
                      </a:r>
                    </a:p>
                  </a:txBody>
                  <a:tcPr anchor="ctr">
                    <a:lnB w="12700" cap="flat" cmpd="sng" algn="ctr">
                      <a:noFill/>
                      <a:prstDash val="solid"/>
                      <a:round/>
                      <a:headEnd type="none" w="med" len="med"/>
                      <a:tailEnd type="none" w="med" len="med"/>
                    </a:lnB>
                  </a:tcPr>
                </a:tc>
                <a:tc>
                  <a:txBody>
                    <a:bodyPr/>
                    <a:lstStyle/>
                    <a:p>
                      <a:r>
                        <a:rPr lang="en-US"/>
                        <a:t>IV</a:t>
                      </a:r>
                    </a:p>
                  </a:txBody>
                  <a:tcPr/>
                </a:tc>
                <a:tc>
                  <a:txBody>
                    <a:bodyPr/>
                    <a:lstStyle/>
                    <a:p>
                      <a:r>
                        <a:rPr lang="en-US"/>
                        <a:t>1-2 min</a:t>
                      </a:r>
                    </a:p>
                  </a:txBody>
                  <a:tcPr>
                    <a:lnB w="12700" cmpd="sng">
                      <a:noFill/>
                    </a:lnB>
                  </a:tcPr>
                </a:tc>
                <a:tc>
                  <a:txBody>
                    <a:bodyPr/>
                    <a:lstStyle/>
                    <a:p>
                      <a:r>
                        <a:rPr lang="en-US"/>
                        <a:t>5-8 min</a:t>
                      </a:r>
                    </a:p>
                  </a:txBody>
                  <a:tcPr>
                    <a:lnB w="12700" cmpd="sng">
                      <a:noFill/>
                    </a:lnB>
                  </a:tcPr>
                </a:tc>
                <a:tc>
                  <a:txBody>
                    <a:bodyPr/>
                    <a:lstStyle/>
                    <a:p>
                      <a:r>
                        <a:rPr lang="en-US"/>
                        <a:t>60 min</a:t>
                      </a:r>
                    </a:p>
                  </a:txBody>
                  <a:tcPr anchor="ctr">
                    <a:lnB w="12700" cap="flat" cmpd="sng" algn="ctr">
                      <a:noFill/>
                      <a:prstDash val="solid"/>
                      <a:round/>
                      <a:headEnd type="none" w="med" len="med"/>
                      <a:tailEnd type="none" w="med" len="med"/>
                    </a:lnB>
                  </a:tcPr>
                </a:tc>
                <a:extLst>
                  <a:ext uri="{0D108BD9-81ED-4DB2-BD59-A6C34878D82A}">
                    <a16:rowId xmlns:a16="http://schemas.microsoft.com/office/drawing/2014/main" val="2971213684"/>
                  </a:ext>
                </a:extLst>
              </a:tr>
              <a:tr h="449794">
                <a:tc gridSpan="4">
                  <a:txBody>
                    <a:bodyPr/>
                    <a:lstStyle/>
                    <a:p>
                      <a:endParaRPr lang="en-US"/>
                    </a:p>
                  </a:txBody>
                  <a:tcPr anchor="ctr">
                    <a:lnT w="12700" cap="flat" cmpd="sng" algn="ctr">
                      <a:noFill/>
                      <a:prstDash val="solid"/>
                      <a:round/>
                      <a:headEnd type="none" w="med" len="med"/>
                      <a:tailEnd type="none" w="med" len="med"/>
                    </a:lnT>
                    <a:lnB w="12700" cmpd="sng">
                      <a:noFill/>
                    </a:lnB>
                  </a:tcPr>
                </a:tc>
                <a:tc hMerge="1">
                  <a:txBody>
                    <a:bodyPr/>
                    <a:lstStyle/>
                    <a:p>
                      <a:endParaRPr lang="en-US"/>
                    </a:p>
                  </a:txBody>
                  <a:tcPr>
                    <a:lnB w="12700" cmpd="sng">
                      <a:noFill/>
                    </a:lnB>
                  </a:tcPr>
                </a:tc>
                <a:tc hMerge="1">
                  <a:txBody>
                    <a:bodyPr/>
                    <a:lstStyle/>
                    <a:p>
                      <a:endParaRPr lang="en-US"/>
                    </a:p>
                  </a:txBody>
                  <a:tcPr>
                    <a:lnT w="12700" cmpd="sng">
                      <a:noFill/>
                    </a:lnT>
                    <a:lnB w="12700" cmpd="sng">
                      <a:noFill/>
                    </a:lnB>
                  </a:tcPr>
                </a:tc>
                <a:tc hMerge="1">
                  <a:txBody>
                    <a:bodyPr/>
                    <a:lstStyle/>
                    <a:p>
                      <a:endParaRPr lang="en-US"/>
                    </a:p>
                  </a:txBody>
                  <a:tcPr>
                    <a:lnT w="12700" cmpd="sng">
                      <a:noFill/>
                    </a:lnT>
                    <a:lnB w="12700" cmpd="sng">
                      <a:noFill/>
                    </a:lnB>
                  </a:tcPr>
                </a:tc>
                <a:tc>
                  <a:txBody>
                    <a:bodyPr/>
                    <a:lstStyle/>
                    <a:p>
                      <a:endParaRPr lang="en-US"/>
                    </a:p>
                  </a:txBody>
                  <a:tcPr anchor="ctr">
                    <a:lnT w="12700" cap="flat" cmpd="sng" algn="ctr">
                      <a:noFill/>
                      <a:prstDash val="solid"/>
                      <a:round/>
                      <a:headEnd type="none" w="med" len="med"/>
                      <a:tailEnd type="none" w="med" len="med"/>
                    </a:lnT>
                    <a:lnB w="12700" cmpd="sng">
                      <a:noFill/>
                    </a:lnB>
                  </a:tcPr>
                </a:tc>
                <a:extLst>
                  <a:ext uri="{0D108BD9-81ED-4DB2-BD59-A6C34878D82A}">
                    <a16:rowId xmlns:a16="http://schemas.microsoft.com/office/drawing/2014/main" val="1060722648"/>
                  </a:ext>
                </a:extLst>
              </a:tr>
            </a:tbl>
          </a:graphicData>
        </a:graphic>
      </p:graphicFrame>
      <p:sp>
        <p:nvSpPr>
          <p:cNvPr id="6" name="Rectangle 5">
            <a:extLst>
              <a:ext uri="{FF2B5EF4-FFF2-40B4-BE49-F238E27FC236}">
                <a16:creationId xmlns:a16="http://schemas.microsoft.com/office/drawing/2014/main" id="{92A2F761-D061-91B9-7916-3A7AD35485B7}"/>
              </a:ext>
            </a:extLst>
          </p:cNvPr>
          <p:cNvSpPr/>
          <p:nvPr/>
        </p:nvSpPr>
        <p:spPr>
          <a:xfrm>
            <a:off x="9093200" y="2222501"/>
            <a:ext cx="1854200" cy="43180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45D58E4-89FC-0538-1C36-D007FCB98618}"/>
              </a:ext>
            </a:extLst>
          </p:cNvPr>
          <p:cNvSpPr txBox="1"/>
          <p:nvPr/>
        </p:nvSpPr>
        <p:spPr>
          <a:xfrm>
            <a:off x="7717673" y="6258183"/>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Image by Author.</a:t>
            </a:r>
          </a:p>
        </p:txBody>
      </p:sp>
    </p:spTree>
    <p:extLst>
      <p:ext uri="{BB962C8B-B14F-4D97-AF65-F5344CB8AC3E}">
        <p14:creationId xmlns:p14="http://schemas.microsoft.com/office/powerpoint/2010/main" val="29434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rtlCol="0">
            <a:spAutoFit/>
          </a:bodyPr>
          <a:lstStyle/>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75F with metastatic ovarian cancer diagnosed 2 months ago</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She is currently taking oxycodone IR 10mg every 6 hours as needed, around the clock</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5440362" cy="1145955"/>
          </a:xfrm>
          <a:prstGeom prst="rect">
            <a:avLst/>
          </a:prstGeom>
          <a:noFill/>
        </p:spPr>
        <p:txBody>
          <a:bodyPr wrap="square" rtlCol="0">
            <a:spAutoFit/>
          </a:bodyPr>
          <a:lstStyle/>
          <a:p>
            <a:pPr>
              <a:lnSpc>
                <a:spcPts val="2800"/>
              </a:lnSpc>
            </a:pPr>
            <a:r>
              <a:rPr lang="en-US" sz="2000" b="1">
                <a:solidFill>
                  <a:srgbClr val="000000"/>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she experiencing end-dose failure?</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 long-acting opioid indicated?</a:t>
            </a:r>
          </a:p>
        </p:txBody>
      </p:sp>
      <p:sp>
        <p:nvSpPr>
          <p:cNvPr id="5" name="TextBox 4">
            <a:extLst>
              <a:ext uri="{FF2B5EF4-FFF2-40B4-BE49-F238E27FC236}">
                <a16:creationId xmlns:a16="http://schemas.microsoft.com/office/drawing/2014/main" id="{9093EC33-C3C0-36F6-E61C-BC3A0FFE0493}"/>
              </a:ext>
            </a:extLst>
          </p:cNvPr>
          <p:cNvSpPr txBox="1"/>
          <p:nvPr/>
        </p:nvSpPr>
        <p:spPr>
          <a:xfrm>
            <a:off x="6894513" y="250710"/>
            <a:ext cx="4533900" cy="1292662"/>
          </a:xfrm>
          <a:prstGeom prst="rect">
            <a:avLst/>
          </a:prstGeom>
          <a:solidFill>
            <a:schemeClr val="bg1"/>
          </a:solidFill>
        </p:spPr>
        <p:txBody>
          <a:bodyPr wrap="square" lIns="182880" tIns="91440" rIns="91440" bIns="91440" rtlCol="0" anchor="ctr" anchorCtr="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Pain is sharp, constant, aching</a:t>
            </a:r>
          </a:p>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Worse in recent weeks</a:t>
            </a:r>
          </a:p>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Pills reduce pain score to 3/10</a:t>
            </a:r>
          </a:p>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Pain becomes severe before next dose</a:t>
            </a:r>
          </a:p>
        </p:txBody>
      </p:sp>
      <p:sp>
        <p:nvSpPr>
          <p:cNvPr id="7" name="TextBox 6">
            <a:extLst>
              <a:ext uri="{FF2B5EF4-FFF2-40B4-BE49-F238E27FC236}">
                <a16:creationId xmlns:a16="http://schemas.microsoft.com/office/drawing/2014/main" id="{D343DF2C-ED12-A347-EAD8-03A9B781FDEB}"/>
              </a:ext>
            </a:extLst>
          </p:cNvPr>
          <p:cNvSpPr txBox="1"/>
          <p:nvPr/>
        </p:nvSpPr>
        <p:spPr>
          <a:xfrm>
            <a:off x="5888546" y="3797491"/>
            <a:ext cx="1653017" cy="400110"/>
          </a:xfrm>
          <a:prstGeom prst="rect">
            <a:avLst/>
          </a:prstGeom>
          <a:noFill/>
        </p:spPr>
        <p:txBody>
          <a:bodyPr wrap="none" rtlCol="0">
            <a:spAutoFit/>
          </a:bodyPr>
          <a:lstStyle/>
          <a:p>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Not exactly</a:t>
            </a:r>
          </a:p>
        </p:txBody>
      </p:sp>
    </p:spTree>
    <p:extLst>
      <p:ext uri="{BB962C8B-B14F-4D97-AF65-F5344CB8AC3E}">
        <p14:creationId xmlns:p14="http://schemas.microsoft.com/office/powerpoint/2010/main" val="152547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757DE-9632-D1B8-72F9-A4AC3C5A98A5}"/>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latin typeface="Barlow Condensed SemiBold"/>
              </a:rPr>
              <a:t>Long-Acting </a:t>
            </a:r>
            <a:r>
              <a:rPr lang="en-US" sz="4000">
                <a:latin typeface="Barlow Condensed SemiBold"/>
              </a:rPr>
              <a:t>Opioids</a:t>
            </a:r>
            <a:r>
              <a:rPr lang="en-US" sz="4000" baseline="30000">
                <a:latin typeface="Barlow Condensed SemiBold"/>
              </a:rPr>
              <a:t>2</a:t>
            </a:r>
            <a:endParaRPr lang="en-US" sz="4000" baseline="30000"/>
          </a:p>
        </p:txBody>
      </p:sp>
      <p:sp>
        <p:nvSpPr>
          <p:cNvPr id="3" name="Content Placeholder 2">
            <a:extLst>
              <a:ext uri="{FF2B5EF4-FFF2-40B4-BE49-F238E27FC236}">
                <a16:creationId xmlns:a16="http://schemas.microsoft.com/office/drawing/2014/main" id="{E7786514-2A8A-89AF-857C-7C31149254C6}"/>
              </a:ext>
            </a:extLst>
          </p:cNvPr>
          <p:cNvSpPr>
            <a:spLocks noGrp="1"/>
          </p:cNvSpPr>
          <p:nvPr>
            <p:ph idx="1"/>
          </p:nvPr>
        </p:nvSpPr>
        <p:spPr>
          <a:xfrm>
            <a:off x="4810259" y="649480"/>
            <a:ext cx="6555347" cy="5546047"/>
          </a:xfrm>
        </p:spPr>
        <p:txBody>
          <a:bodyPr anchor="ctr">
            <a:normAutofit/>
          </a:bodyPr>
          <a:lstStyle/>
          <a:p>
            <a:r>
              <a:rPr lang="en-US" sz="2000"/>
              <a:t>Not indicated for acute pain</a:t>
            </a:r>
          </a:p>
          <a:p>
            <a:r>
              <a:rPr lang="en-US" sz="2000"/>
              <a:t>Higher risk of overdose</a:t>
            </a:r>
          </a:p>
          <a:p>
            <a:r>
              <a:rPr lang="en-US" sz="2000"/>
              <a:t>Contraindicated in the opioid naïve</a:t>
            </a:r>
          </a:p>
          <a:p>
            <a:endParaRPr lang="en-US" sz="2000"/>
          </a:p>
          <a:p>
            <a:pPr marL="0" indent="0">
              <a:buNone/>
            </a:pPr>
            <a:r>
              <a:rPr lang="en-US" sz="2000" b="1"/>
              <a:t>When to consider?</a:t>
            </a:r>
          </a:p>
          <a:p>
            <a:r>
              <a:rPr lang="en-US" sz="2000"/>
              <a:t>Constant, chronic pain</a:t>
            </a:r>
          </a:p>
          <a:p>
            <a:r>
              <a:rPr lang="en-US" sz="2000"/>
              <a:t>End-dose failure</a:t>
            </a:r>
          </a:p>
          <a:p>
            <a:r>
              <a:rPr lang="en-US" sz="2000"/>
              <a:t>Patients needing ≥ 4 doses in 24 hours</a:t>
            </a:r>
          </a:p>
        </p:txBody>
      </p:sp>
    </p:spTree>
    <p:extLst>
      <p:ext uri="{BB962C8B-B14F-4D97-AF65-F5344CB8AC3E}">
        <p14:creationId xmlns:p14="http://schemas.microsoft.com/office/powerpoint/2010/main" val="826730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23465"/>
            <a:ext cx="10429875" cy="1145955"/>
          </a:xfrm>
          <a:prstGeom prst="rect">
            <a:avLst/>
          </a:prstGeom>
          <a:noFill/>
        </p:spPr>
        <p:txBody>
          <a:bodyPr wrap="square" rtlCol="0">
            <a:spAutoFit/>
          </a:bodyPr>
          <a:lstStyle/>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75F with metastatic ovarian cancer diagnosed 2 months ago</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She is currently taking oxycodone IR 10mg every 6 hours as needed, around the clock</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43451"/>
            <a:ext cx="5440362" cy="786882"/>
          </a:xfrm>
          <a:prstGeom prst="rect">
            <a:avLst/>
          </a:prstGeom>
          <a:noFill/>
        </p:spPr>
        <p:txBody>
          <a:bodyPr wrap="square" rtlCol="0">
            <a:spAutoFit/>
          </a:bodyPr>
          <a:lstStyle/>
          <a:p>
            <a:pPr>
              <a:lnSpc>
                <a:spcPts val="2800"/>
              </a:lnSpc>
            </a:pPr>
            <a:r>
              <a:rPr lang="en-US" sz="2000" b="1">
                <a:solidFill>
                  <a:srgbClr val="000000"/>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 long-acting opioid indicated?</a:t>
            </a:r>
          </a:p>
        </p:txBody>
      </p:sp>
      <p:sp>
        <p:nvSpPr>
          <p:cNvPr id="8" name="TextBox 7">
            <a:extLst>
              <a:ext uri="{FF2B5EF4-FFF2-40B4-BE49-F238E27FC236}">
                <a16:creationId xmlns:a16="http://schemas.microsoft.com/office/drawing/2014/main" id="{0BF92E6A-B082-0390-4C69-07F2566B7587}"/>
              </a:ext>
            </a:extLst>
          </p:cNvPr>
          <p:cNvSpPr txBox="1"/>
          <p:nvPr/>
        </p:nvSpPr>
        <p:spPr>
          <a:xfrm>
            <a:off x="5300385" y="3818284"/>
            <a:ext cx="625492" cy="400110"/>
          </a:xfrm>
          <a:prstGeom prst="rect">
            <a:avLst/>
          </a:prstGeom>
          <a:noFill/>
        </p:spPr>
        <p:txBody>
          <a:bodyPr wrap="none" rtlCol="0">
            <a:spAutoFit/>
          </a:bodyPr>
          <a:lstStyle/>
          <a:p>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Yes</a:t>
            </a:r>
          </a:p>
        </p:txBody>
      </p:sp>
      <p:sp>
        <p:nvSpPr>
          <p:cNvPr id="9" name="TextBox 8">
            <a:extLst>
              <a:ext uri="{FF2B5EF4-FFF2-40B4-BE49-F238E27FC236}">
                <a16:creationId xmlns:a16="http://schemas.microsoft.com/office/drawing/2014/main" id="{3939AC03-DB77-6768-CFA8-DFF798F63198}"/>
              </a:ext>
            </a:extLst>
          </p:cNvPr>
          <p:cNvSpPr txBox="1"/>
          <p:nvPr/>
        </p:nvSpPr>
        <p:spPr>
          <a:xfrm>
            <a:off x="7993623" y="3839948"/>
            <a:ext cx="2872902" cy="400110"/>
          </a:xfrm>
          <a:prstGeom prst="rect">
            <a:avLst/>
          </a:prstGeom>
          <a:solidFill>
            <a:schemeClr val="bg1"/>
          </a:solidFill>
        </p:spPr>
        <p:txBody>
          <a:bodyPr wrap="none" rtlCol="0">
            <a:spAutoFit/>
          </a:bodyPr>
          <a:lstStyle/>
          <a:p>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she opioid tolerant?</a:t>
            </a:r>
          </a:p>
        </p:txBody>
      </p:sp>
      <p:cxnSp>
        <p:nvCxnSpPr>
          <p:cNvPr id="11" name="Straight Arrow Connector 10">
            <a:extLst>
              <a:ext uri="{FF2B5EF4-FFF2-40B4-BE49-F238E27FC236}">
                <a16:creationId xmlns:a16="http://schemas.microsoft.com/office/drawing/2014/main" id="{A114F9BC-AA19-A5D1-B271-B42A770C9868}"/>
              </a:ext>
            </a:extLst>
          </p:cNvPr>
          <p:cNvCxnSpPr/>
          <p:nvPr/>
        </p:nvCxnSpPr>
        <p:spPr>
          <a:xfrm>
            <a:off x="6024563" y="4031039"/>
            <a:ext cx="1739900"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0E8BA30-CFB9-DB79-1C3C-468F8217DE97}"/>
              </a:ext>
            </a:extLst>
          </p:cNvPr>
          <p:cNvSpPr txBox="1"/>
          <p:nvPr/>
        </p:nvSpPr>
        <p:spPr>
          <a:xfrm>
            <a:off x="7675563" y="238615"/>
            <a:ext cx="4319857" cy="1294522"/>
          </a:xfrm>
          <a:prstGeom prst="rect">
            <a:avLst/>
          </a:prstGeom>
          <a:solidFill>
            <a:schemeClr val="bg1"/>
          </a:solidFill>
          <a:ln w="19050">
            <a:noFill/>
          </a:ln>
        </p:spPr>
        <p:txBody>
          <a:bodyPr wrap="square" lIns="91440" tIns="45720" rIns="91440" bIns="45720" rtlCol="0" anchor="ctr">
            <a:spAutoFit/>
          </a:bodyPr>
          <a:lstStyle/>
          <a:p>
            <a:pPr>
              <a:lnSpc>
                <a:spcPct val="150000"/>
              </a:lnSpc>
            </a:pPr>
            <a:r>
              <a:rPr lang="en-US" b="1">
                <a:solidFill>
                  <a:srgbClr val="000000"/>
                </a:solidFill>
                <a:latin typeface="Noto Sans"/>
                <a:ea typeface="Noto Sans"/>
                <a:cs typeface="Noto Sans"/>
              </a:rPr>
              <a:t>Opioid Tolerance</a:t>
            </a:r>
            <a:r>
              <a:rPr lang="en-US" b="1" baseline="30000">
                <a:solidFill>
                  <a:srgbClr val="000000"/>
                </a:solidFill>
                <a:latin typeface="Noto Sans"/>
                <a:ea typeface="Noto Sans"/>
                <a:cs typeface="Noto Sans"/>
              </a:rPr>
              <a:t>9</a:t>
            </a:r>
            <a:endParaRPr lang="en-US" b="1" baseline="3000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a:lnSpc>
                <a:spcPct val="150000"/>
              </a:lnSpc>
            </a:pP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 60 MME for 7 days</a:t>
            </a:r>
          </a:p>
          <a:p>
            <a:pPr>
              <a:lnSpc>
                <a:spcPct val="150000"/>
              </a:lnSpc>
            </a:pP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Wanes within 72 hours of cessation</a:t>
            </a:r>
          </a:p>
        </p:txBody>
      </p:sp>
    </p:spTree>
    <p:extLst>
      <p:ext uri="{BB962C8B-B14F-4D97-AF65-F5344CB8AC3E}">
        <p14:creationId xmlns:p14="http://schemas.microsoft.com/office/powerpoint/2010/main" val="222899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18151D-848E-A0ED-FC95-4AA1A707263B}"/>
              </a:ext>
            </a:extLst>
          </p:cNvPr>
          <p:cNvSpPr txBox="1"/>
          <p:nvPr/>
        </p:nvSpPr>
        <p:spPr>
          <a:xfrm>
            <a:off x="7614792" y="2179588"/>
            <a:ext cx="3832525" cy="2308324"/>
          </a:xfrm>
          <a:prstGeom prst="rect">
            <a:avLst/>
          </a:prstGeom>
          <a:solidFill>
            <a:schemeClr val="accent1"/>
          </a:solidFill>
          <a:ln>
            <a:noFill/>
          </a:ln>
        </p:spPr>
        <p:txBody>
          <a:bodyPr wrap="square" rtlCol="0">
            <a:spAutoFit/>
          </a:bodyPr>
          <a:lstStyle/>
          <a:p>
            <a:r>
              <a:rPr lang="en-US" b="1">
                <a:solidFill>
                  <a:schemeClr val="bg1"/>
                </a:solidFill>
                <a:latin typeface="Noto Sans" panose="020B0502040504020204" pitchFamily="34" charset="0"/>
                <a:ea typeface="Noto Sans" panose="020B0502040504020204" pitchFamily="34" charset="0"/>
                <a:cs typeface="Noto Sans" panose="020B0502040504020204" pitchFamily="34" charset="0"/>
              </a:rPr>
              <a:t>OME</a:t>
            </a: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 = </a:t>
            </a:r>
          </a:p>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Oral Morphine Equivalent</a:t>
            </a:r>
          </a:p>
          <a:p>
            <a:endParaRPr lang="en-US">
              <a:solidFill>
                <a:schemeClr val="bg1"/>
              </a:solidFill>
              <a:latin typeface="Noto Sans" panose="020B0502040504020204" pitchFamily="34" charset="0"/>
              <a:ea typeface="Noto Sans" panose="020B0502040504020204" pitchFamily="34" charset="0"/>
              <a:cs typeface="Noto Sans" panose="020B0502040504020204" pitchFamily="34" charset="0"/>
            </a:endParaRPr>
          </a:p>
          <a:p>
            <a:r>
              <a:rPr lang="en-US" b="1">
                <a:solidFill>
                  <a:schemeClr val="bg1"/>
                </a:solidFill>
                <a:latin typeface="Noto Sans" panose="020B0502040504020204" pitchFamily="34" charset="0"/>
                <a:ea typeface="Noto Sans" panose="020B0502040504020204" pitchFamily="34" charset="0"/>
                <a:cs typeface="Noto Sans" panose="020B0502040504020204" pitchFamily="34" charset="0"/>
              </a:rPr>
              <a:t>MEDD</a:t>
            </a: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 = </a:t>
            </a:r>
          </a:p>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Morphine Equivalent Daily Dose</a:t>
            </a:r>
          </a:p>
          <a:p>
            <a:endParaRPr lang="en-US">
              <a:solidFill>
                <a:schemeClr val="bg1"/>
              </a:solidFill>
              <a:latin typeface="Noto Sans" panose="020B0502040504020204" pitchFamily="34" charset="0"/>
              <a:ea typeface="Noto Sans" panose="020B0502040504020204" pitchFamily="34" charset="0"/>
              <a:cs typeface="Noto Sans" panose="020B0502040504020204" pitchFamily="34" charset="0"/>
            </a:endParaRPr>
          </a:p>
          <a:p>
            <a:r>
              <a:rPr lang="en-US" b="1">
                <a:solidFill>
                  <a:schemeClr val="bg1"/>
                </a:solidFill>
                <a:latin typeface="Noto Sans" panose="020B0502040504020204" pitchFamily="34" charset="0"/>
                <a:ea typeface="Noto Sans" panose="020B0502040504020204" pitchFamily="34" charset="0"/>
                <a:cs typeface="Noto Sans" panose="020B0502040504020204" pitchFamily="34" charset="0"/>
              </a:rPr>
              <a:t>MME</a:t>
            </a: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 = </a:t>
            </a:r>
          </a:p>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Morphine Milliequivalent</a:t>
            </a:r>
          </a:p>
        </p:txBody>
      </p:sp>
      <p:sp>
        <p:nvSpPr>
          <p:cNvPr id="8" name="TextBox 7">
            <a:extLst>
              <a:ext uri="{FF2B5EF4-FFF2-40B4-BE49-F238E27FC236}">
                <a16:creationId xmlns:a16="http://schemas.microsoft.com/office/drawing/2014/main" id="{3D2D9C2D-533C-2FD1-CB5E-35E3D5BF0673}"/>
              </a:ext>
            </a:extLst>
          </p:cNvPr>
          <p:cNvSpPr txBox="1"/>
          <p:nvPr/>
        </p:nvSpPr>
        <p:spPr>
          <a:xfrm>
            <a:off x="400173" y="549057"/>
            <a:ext cx="6096541" cy="646331"/>
          </a:xfrm>
          <a:prstGeom prst="rect">
            <a:avLst/>
          </a:prstGeom>
          <a:noFill/>
        </p:spPr>
        <p:txBody>
          <a:bodyPr wrap="none" lIns="91440" tIns="45720" rIns="91440" bIns="45720" rtlCol="0" anchor="t">
            <a:spAutoFit/>
          </a:bodyPr>
          <a:lstStyle/>
          <a:p>
            <a:r>
              <a:rPr lang="en-US" sz="3600" b="1">
                <a:solidFill>
                  <a:schemeClr val="accent1"/>
                </a:solidFill>
                <a:latin typeface="Barlow"/>
              </a:rPr>
              <a:t>Opioid Equianalgesic Table</a:t>
            </a:r>
            <a:r>
              <a:rPr lang="en-US" sz="3600" b="1" baseline="30000">
                <a:solidFill>
                  <a:schemeClr val="accent1"/>
                </a:solidFill>
                <a:latin typeface="Barlow"/>
              </a:rPr>
              <a:t>10</a:t>
            </a:r>
            <a:endParaRPr lang="en-US" baseline="30000">
              <a:solidFill>
                <a:schemeClr val="accent1"/>
              </a:solidFill>
            </a:endParaRPr>
          </a:p>
        </p:txBody>
      </p:sp>
      <p:graphicFrame>
        <p:nvGraphicFramePr>
          <p:cNvPr id="2" name="Table 1">
            <a:extLst>
              <a:ext uri="{FF2B5EF4-FFF2-40B4-BE49-F238E27FC236}">
                <a16:creationId xmlns:a16="http://schemas.microsoft.com/office/drawing/2014/main" id="{15072442-C7C2-3960-BE6D-B472EC21D971}"/>
              </a:ext>
            </a:extLst>
          </p:cNvPr>
          <p:cNvGraphicFramePr>
            <a:graphicFrameLocks noGrp="1"/>
          </p:cNvGraphicFramePr>
          <p:nvPr/>
        </p:nvGraphicFramePr>
        <p:xfrm>
          <a:off x="756621" y="2040188"/>
          <a:ext cx="6423911" cy="2595877"/>
        </p:xfrm>
        <a:graphic>
          <a:graphicData uri="http://schemas.openxmlformats.org/drawingml/2006/table">
            <a:tbl>
              <a:tblPr firstRow="1" bandRow="1">
                <a:tableStyleId>{5C22544A-7EE6-4342-B048-85BDC9FD1C3A}</a:tableStyleId>
              </a:tblPr>
              <a:tblGrid>
                <a:gridCol w="2722879">
                  <a:extLst>
                    <a:ext uri="{9D8B030D-6E8A-4147-A177-3AD203B41FA5}">
                      <a16:colId xmlns:a16="http://schemas.microsoft.com/office/drawing/2014/main" val="2091447245"/>
                    </a:ext>
                  </a:extLst>
                </a:gridCol>
                <a:gridCol w="1440359">
                  <a:extLst>
                    <a:ext uri="{9D8B030D-6E8A-4147-A177-3AD203B41FA5}">
                      <a16:colId xmlns:a16="http://schemas.microsoft.com/office/drawing/2014/main" val="199244776"/>
                    </a:ext>
                  </a:extLst>
                </a:gridCol>
                <a:gridCol w="2260673">
                  <a:extLst>
                    <a:ext uri="{9D8B030D-6E8A-4147-A177-3AD203B41FA5}">
                      <a16:colId xmlns:a16="http://schemas.microsoft.com/office/drawing/2014/main" val="2477173255"/>
                    </a:ext>
                  </a:extLst>
                </a:gridCol>
              </a:tblGrid>
              <a:tr h="370840">
                <a:tc>
                  <a:txBody>
                    <a:bodyPr/>
                    <a:lstStyle/>
                    <a:p>
                      <a:endParaRPr lang="en-US"/>
                    </a:p>
                  </a:txBody>
                  <a:tcPr/>
                </a:tc>
                <a:tc gridSpan="2">
                  <a:txBody>
                    <a:bodyPr/>
                    <a:lstStyle/>
                    <a:p>
                      <a:r>
                        <a:rPr lang="en-US"/>
                        <a:t>Equianalgesic Doses (mg)</a:t>
                      </a:r>
                    </a:p>
                  </a:txBody>
                  <a:tcPr/>
                </a:tc>
                <a:tc hMerge="1">
                  <a:txBody>
                    <a:bodyPr/>
                    <a:lstStyle/>
                    <a:p>
                      <a:endParaRPr lang="en-US"/>
                    </a:p>
                  </a:txBody>
                  <a:tcPr/>
                </a:tc>
                <a:extLst>
                  <a:ext uri="{0D108BD9-81ED-4DB2-BD59-A6C34878D82A}">
                    <a16:rowId xmlns:a16="http://schemas.microsoft.com/office/drawing/2014/main" val="1034563588"/>
                  </a:ext>
                </a:extLst>
              </a:tr>
              <a:tr h="370840">
                <a:tc>
                  <a:txBody>
                    <a:bodyPr/>
                    <a:lstStyle/>
                    <a:p>
                      <a:r>
                        <a:rPr lang="en-US"/>
                        <a:t>Drug</a:t>
                      </a:r>
                    </a:p>
                  </a:txBody>
                  <a:tcPr/>
                </a:tc>
                <a:tc>
                  <a:txBody>
                    <a:bodyPr/>
                    <a:lstStyle/>
                    <a:p>
                      <a:r>
                        <a:rPr lang="en-US"/>
                        <a:t>IV</a:t>
                      </a:r>
                    </a:p>
                  </a:txBody>
                  <a:tcPr/>
                </a:tc>
                <a:tc>
                  <a:txBody>
                    <a:bodyPr/>
                    <a:lstStyle/>
                    <a:p>
                      <a:r>
                        <a:rPr lang="en-US"/>
                        <a:t>PO</a:t>
                      </a:r>
                    </a:p>
                  </a:txBody>
                  <a:tcPr/>
                </a:tc>
                <a:extLst>
                  <a:ext uri="{0D108BD9-81ED-4DB2-BD59-A6C34878D82A}">
                    <a16:rowId xmlns:a16="http://schemas.microsoft.com/office/drawing/2014/main" val="3503197122"/>
                  </a:ext>
                </a:extLst>
              </a:tr>
              <a:tr h="370840">
                <a:tc>
                  <a:txBody>
                    <a:bodyPr/>
                    <a:lstStyle/>
                    <a:p>
                      <a:r>
                        <a:rPr lang="en-US"/>
                        <a:t>Morphine</a:t>
                      </a:r>
                    </a:p>
                  </a:txBody>
                  <a:tcPr/>
                </a:tc>
                <a:tc>
                  <a:txBody>
                    <a:bodyPr/>
                    <a:lstStyle/>
                    <a:p>
                      <a:r>
                        <a:rPr lang="en-US"/>
                        <a:t>10</a:t>
                      </a:r>
                    </a:p>
                  </a:txBody>
                  <a:tcPr/>
                </a:tc>
                <a:tc>
                  <a:txBody>
                    <a:bodyPr/>
                    <a:lstStyle/>
                    <a:p>
                      <a:r>
                        <a:rPr lang="en-US"/>
                        <a:t>30</a:t>
                      </a:r>
                    </a:p>
                  </a:txBody>
                  <a:tcPr/>
                </a:tc>
                <a:extLst>
                  <a:ext uri="{0D108BD9-81ED-4DB2-BD59-A6C34878D82A}">
                    <a16:rowId xmlns:a16="http://schemas.microsoft.com/office/drawing/2014/main" val="2212019361"/>
                  </a:ext>
                </a:extLst>
              </a:tr>
              <a:tr h="370840">
                <a:tc>
                  <a:txBody>
                    <a:bodyPr/>
                    <a:lstStyle/>
                    <a:p>
                      <a:r>
                        <a:rPr lang="en-US"/>
                        <a:t>Fentanyl</a:t>
                      </a:r>
                    </a:p>
                  </a:txBody>
                  <a:tcPr/>
                </a:tc>
                <a:tc>
                  <a:txBody>
                    <a:bodyPr/>
                    <a:lstStyle/>
                    <a:p>
                      <a:r>
                        <a:rPr lang="en-US"/>
                        <a:t>0.1</a:t>
                      </a:r>
                    </a:p>
                  </a:txBody>
                  <a:tcPr/>
                </a:tc>
                <a:tc>
                  <a:txBody>
                    <a:bodyPr/>
                    <a:lstStyle/>
                    <a:p>
                      <a:r>
                        <a:rPr lang="en-US"/>
                        <a:t>NA</a:t>
                      </a:r>
                    </a:p>
                  </a:txBody>
                  <a:tcPr/>
                </a:tc>
                <a:extLst>
                  <a:ext uri="{0D108BD9-81ED-4DB2-BD59-A6C34878D82A}">
                    <a16:rowId xmlns:a16="http://schemas.microsoft.com/office/drawing/2014/main" val="3176920765"/>
                  </a:ext>
                </a:extLst>
              </a:tr>
              <a:tr h="370840">
                <a:tc>
                  <a:txBody>
                    <a:bodyPr/>
                    <a:lstStyle/>
                    <a:p>
                      <a:r>
                        <a:rPr lang="en-US"/>
                        <a:t>Hydrocodone</a:t>
                      </a:r>
                    </a:p>
                  </a:txBody>
                  <a:tcPr/>
                </a:tc>
                <a:tc>
                  <a:txBody>
                    <a:bodyPr/>
                    <a:lstStyle/>
                    <a:p>
                      <a:r>
                        <a:rPr lang="en-US"/>
                        <a:t>NA</a:t>
                      </a:r>
                    </a:p>
                  </a:txBody>
                  <a:tcPr/>
                </a:tc>
                <a:tc>
                  <a:txBody>
                    <a:bodyPr/>
                    <a:lstStyle/>
                    <a:p>
                      <a:r>
                        <a:rPr lang="en-US"/>
                        <a:t>30</a:t>
                      </a:r>
                    </a:p>
                  </a:txBody>
                  <a:tcPr/>
                </a:tc>
                <a:extLst>
                  <a:ext uri="{0D108BD9-81ED-4DB2-BD59-A6C34878D82A}">
                    <a16:rowId xmlns:a16="http://schemas.microsoft.com/office/drawing/2014/main" val="4153469830"/>
                  </a:ext>
                </a:extLst>
              </a:tr>
              <a:tr h="370839">
                <a:tc>
                  <a:txBody>
                    <a:bodyPr/>
                    <a:lstStyle/>
                    <a:p>
                      <a:pPr lvl="0">
                        <a:buNone/>
                      </a:pPr>
                      <a:r>
                        <a:rPr lang="en-US"/>
                        <a:t>Hydromorphone</a:t>
                      </a:r>
                    </a:p>
                  </a:txBody>
                  <a:tcPr/>
                </a:tc>
                <a:tc>
                  <a:txBody>
                    <a:bodyPr/>
                    <a:lstStyle/>
                    <a:p>
                      <a:pPr lvl="0">
                        <a:buNone/>
                      </a:pPr>
                      <a:r>
                        <a:rPr lang="en-US"/>
                        <a:t>1.5</a:t>
                      </a:r>
                    </a:p>
                  </a:txBody>
                  <a:tcPr/>
                </a:tc>
                <a:tc>
                  <a:txBody>
                    <a:bodyPr/>
                    <a:lstStyle/>
                    <a:p>
                      <a:pPr lvl="0">
                        <a:buNone/>
                      </a:pPr>
                      <a:r>
                        <a:rPr lang="en-US"/>
                        <a:t>7.5</a:t>
                      </a:r>
                    </a:p>
                  </a:txBody>
                  <a:tcPr/>
                </a:tc>
                <a:extLst>
                  <a:ext uri="{0D108BD9-81ED-4DB2-BD59-A6C34878D82A}">
                    <a16:rowId xmlns:a16="http://schemas.microsoft.com/office/drawing/2014/main" val="3549093369"/>
                  </a:ext>
                </a:extLst>
              </a:tr>
              <a:tr h="370838">
                <a:tc>
                  <a:txBody>
                    <a:bodyPr/>
                    <a:lstStyle/>
                    <a:p>
                      <a:pPr lvl="0">
                        <a:buNone/>
                      </a:pPr>
                      <a:r>
                        <a:rPr lang="en-US"/>
                        <a:t>Oxycodone</a:t>
                      </a:r>
                    </a:p>
                  </a:txBody>
                  <a:tcPr/>
                </a:tc>
                <a:tc>
                  <a:txBody>
                    <a:bodyPr/>
                    <a:lstStyle/>
                    <a:p>
                      <a:pPr lvl="0">
                        <a:buNone/>
                      </a:pPr>
                      <a:r>
                        <a:rPr lang="en-US"/>
                        <a:t>10</a:t>
                      </a:r>
                    </a:p>
                  </a:txBody>
                  <a:tcPr/>
                </a:tc>
                <a:tc>
                  <a:txBody>
                    <a:bodyPr/>
                    <a:lstStyle/>
                    <a:p>
                      <a:pPr lvl="0">
                        <a:buNone/>
                      </a:pPr>
                      <a:r>
                        <a:rPr lang="en-US"/>
                        <a:t>20</a:t>
                      </a:r>
                    </a:p>
                  </a:txBody>
                  <a:tcPr/>
                </a:tc>
                <a:extLst>
                  <a:ext uri="{0D108BD9-81ED-4DB2-BD59-A6C34878D82A}">
                    <a16:rowId xmlns:a16="http://schemas.microsoft.com/office/drawing/2014/main" val="319014994"/>
                  </a:ext>
                </a:extLst>
              </a:tr>
            </a:tbl>
          </a:graphicData>
        </a:graphic>
      </p:graphicFrame>
      <p:sp>
        <p:nvSpPr>
          <p:cNvPr id="5" name="TextBox 4">
            <a:extLst>
              <a:ext uri="{FF2B5EF4-FFF2-40B4-BE49-F238E27FC236}">
                <a16:creationId xmlns:a16="http://schemas.microsoft.com/office/drawing/2014/main" id="{532A1295-4953-93CE-A310-3B9F3144A79C}"/>
              </a:ext>
            </a:extLst>
          </p:cNvPr>
          <p:cNvSpPr txBox="1"/>
          <p:nvPr/>
        </p:nvSpPr>
        <p:spPr>
          <a:xfrm>
            <a:off x="7717673" y="6258183"/>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Image by Author.</a:t>
            </a:r>
          </a:p>
        </p:txBody>
      </p:sp>
    </p:spTree>
    <p:extLst>
      <p:ext uri="{BB962C8B-B14F-4D97-AF65-F5344CB8AC3E}">
        <p14:creationId xmlns:p14="http://schemas.microsoft.com/office/powerpoint/2010/main" val="292714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0E0B6A3A-30C9-B3A7-9B44-0B55B4BAFE7D}"/>
              </a:ext>
            </a:extLst>
          </p:cNvPr>
          <p:cNvGraphicFramePr>
            <a:graphicFrameLocks noGrp="1"/>
          </p:cNvGraphicFramePr>
          <p:nvPr/>
        </p:nvGraphicFramePr>
        <p:xfrm>
          <a:off x="643467" y="713464"/>
          <a:ext cx="10905067" cy="5431075"/>
        </p:xfrm>
        <a:graphic>
          <a:graphicData uri="http://schemas.openxmlformats.org/drawingml/2006/table">
            <a:tbl>
              <a:tblPr firstRow="1" bandRow="1">
                <a:solidFill>
                  <a:srgbClr val="F2F2F2">
                    <a:alpha val="45098"/>
                  </a:srgbClr>
                </a:solidFill>
                <a:tableStyleId>{5C22544A-7EE6-4342-B048-85BDC9FD1C3A}</a:tableStyleId>
              </a:tblPr>
              <a:tblGrid>
                <a:gridCol w="7617748">
                  <a:extLst>
                    <a:ext uri="{9D8B030D-6E8A-4147-A177-3AD203B41FA5}">
                      <a16:colId xmlns:a16="http://schemas.microsoft.com/office/drawing/2014/main" val="3084684264"/>
                    </a:ext>
                  </a:extLst>
                </a:gridCol>
                <a:gridCol w="3287319">
                  <a:extLst>
                    <a:ext uri="{9D8B030D-6E8A-4147-A177-3AD203B41FA5}">
                      <a16:colId xmlns:a16="http://schemas.microsoft.com/office/drawing/2014/main" val="366716174"/>
                    </a:ext>
                  </a:extLst>
                </a:gridCol>
              </a:tblGrid>
              <a:tr h="824317">
                <a:tc>
                  <a:txBody>
                    <a:bodyPr/>
                    <a:lstStyle/>
                    <a:p>
                      <a:r>
                        <a:rPr lang="en-US" sz="31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31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767793">
                <a:tc>
                  <a:txBody>
                    <a:bodyPr/>
                    <a:lstStyle/>
                    <a:p>
                      <a:r>
                        <a:rPr lang="en-US" sz="2700" cap="none" spc="0">
                          <a:solidFill>
                            <a:schemeClr val="tx1"/>
                          </a:solidFill>
                          <a:latin typeface="Noto Sans"/>
                          <a:ea typeface="Noto Sans"/>
                          <a:cs typeface="Noto Sans"/>
                        </a:rPr>
                        <a:t>Hydrocodone</a:t>
                      </a:r>
                      <a:r>
                        <a:rPr lang="en-US" sz="2700" cap="none" spc="0" baseline="30000">
                          <a:solidFill>
                            <a:schemeClr val="tx1"/>
                          </a:solidFill>
                          <a:latin typeface="Noto Sans"/>
                          <a:ea typeface="Noto Sans"/>
                          <a:cs typeface="Noto Sans"/>
                        </a:rPr>
                        <a:t>10</a:t>
                      </a:r>
                      <a:r>
                        <a:rPr lang="en-US" sz="2700" cap="none" spc="0">
                          <a:solidFill>
                            <a:schemeClr val="tx1"/>
                          </a:solidFill>
                          <a:latin typeface="Noto Sans"/>
                          <a:ea typeface="Noto Sans"/>
                          <a:cs typeface="Noto Sans"/>
                        </a:rPr>
                        <a:t> </a:t>
                      </a:r>
                      <a:endPar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r>
                        <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2450618301"/>
                  </a:ext>
                </a:extLst>
              </a:tr>
              <a:tr h="767793">
                <a:tc>
                  <a:txBody>
                    <a:bodyPr/>
                    <a:lstStyle/>
                    <a:p>
                      <a:r>
                        <a:rPr lang="en-US" sz="2700" cap="none" spc="0">
                          <a:solidFill>
                            <a:schemeClr val="tx1"/>
                          </a:solidFill>
                          <a:latin typeface="Noto Sans"/>
                          <a:ea typeface="Noto Sans"/>
                          <a:cs typeface="Noto Sans"/>
                        </a:rPr>
                        <a:t>Oxycodone</a:t>
                      </a:r>
                      <a:r>
                        <a:rPr lang="en-US" sz="1800" b="0" i="0" u="none" strike="noStrike" cap="none" spc="0" baseline="30000" noProof="0">
                          <a:solidFill>
                            <a:schemeClr val="tx1"/>
                          </a:solidFill>
                          <a:latin typeface="Noto Sans"/>
                        </a:rPr>
                        <a:t>10</a:t>
                      </a:r>
                      <a:endPar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r>
                        <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894831242"/>
                  </a:ext>
                </a:extLst>
              </a:tr>
              <a:tr h="767793">
                <a:tc>
                  <a:txBody>
                    <a:bodyPr/>
                    <a:lstStyle/>
                    <a:p>
                      <a:r>
                        <a:rPr lang="en-US" sz="2700" cap="none" spc="0">
                          <a:solidFill>
                            <a:schemeClr val="tx1"/>
                          </a:solidFill>
                          <a:latin typeface="Noto Sans"/>
                          <a:ea typeface="Noto Sans"/>
                          <a:cs typeface="Noto Sans"/>
                        </a:rPr>
                        <a:t>PO Hydromorphone</a:t>
                      </a:r>
                      <a:r>
                        <a:rPr lang="en-US" sz="1800" b="0" i="0" u="none" strike="noStrike" cap="none" spc="0" baseline="30000" noProof="0">
                          <a:solidFill>
                            <a:schemeClr val="tx1"/>
                          </a:solidFill>
                          <a:latin typeface="Noto Sans"/>
                        </a:rPr>
                        <a:t>10</a:t>
                      </a:r>
                      <a:endPar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r>
                        <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4</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2574973"/>
                  </a:ext>
                </a:extLst>
              </a:tr>
              <a:tr h="767793">
                <a:tc>
                  <a:txBody>
                    <a:bodyPr/>
                    <a:lstStyle/>
                    <a:p>
                      <a:r>
                        <a:rPr lang="en-US" sz="2700" cap="none" spc="0">
                          <a:solidFill>
                            <a:schemeClr val="tx1"/>
                          </a:solidFill>
                          <a:latin typeface="Noto Sans"/>
                          <a:ea typeface="Noto Sans"/>
                          <a:cs typeface="Noto Sans"/>
                        </a:rPr>
                        <a:t>IV Hydromorphone</a:t>
                      </a:r>
                      <a:r>
                        <a:rPr lang="en-US" sz="2700" cap="none" spc="0" baseline="30000">
                          <a:solidFill>
                            <a:schemeClr val="tx1"/>
                          </a:solidFill>
                          <a:latin typeface="Noto Sans"/>
                          <a:ea typeface="Noto Sans"/>
                          <a:cs typeface="Noto Sans"/>
                        </a:rPr>
                        <a:t>11</a:t>
                      </a:r>
                      <a:endParaRPr lang="en-US" sz="27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r>
                        <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3990959933"/>
                  </a:ext>
                </a:extLst>
              </a:tr>
              <a:tr h="767793">
                <a:tc>
                  <a:txBody>
                    <a:bodyPr/>
                    <a:lstStyle/>
                    <a:p>
                      <a:r>
                        <a:rPr lang="en-US" sz="2700" cap="none" spc="0">
                          <a:solidFill>
                            <a:schemeClr val="tx1"/>
                          </a:solidFill>
                          <a:latin typeface="Noto Sans"/>
                          <a:ea typeface="Noto Sans"/>
                          <a:cs typeface="Noto Sans"/>
                        </a:rPr>
                        <a:t>IV Morphine</a:t>
                      </a:r>
                      <a:r>
                        <a:rPr lang="en-US" sz="1800" b="0" i="0" u="none" strike="noStrike" cap="none" spc="0" baseline="30000" noProof="0">
                          <a:solidFill>
                            <a:schemeClr val="tx1"/>
                          </a:solidFill>
                          <a:latin typeface="Noto Sans"/>
                        </a:rPr>
                        <a:t>10</a:t>
                      </a:r>
                      <a:endPar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r>
                        <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3</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2146465366"/>
                  </a:ext>
                </a:extLst>
              </a:tr>
              <a:tr h="767793">
                <a:tc>
                  <a:txBody>
                    <a:bodyPr/>
                    <a:lstStyle/>
                    <a:p>
                      <a:r>
                        <a:rPr lang="en-US" sz="2700" cap="none" spc="0">
                          <a:solidFill>
                            <a:schemeClr val="tx1"/>
                          </a:solidFill>
                          <a:latin typeface="Noto Sans"/>
                          <a:ea typeface="Noto Sans"/>
                          <a:cs typeface="Noto Sans"/>
                        </a:rPr>
                        <a:t>Fentanyl Patch (µg/h)</a:t>
                      </a:r>
                      <a:r>
                        <a:rPr lang="en-US" sz="1800" b="0" i="0" u="none" strike="noStrike" cap="none" spc="0" baseline="30000" noProof="0">
                          <a:solidFill>
                            <a:schemeClr val="tx1"/>
                          </a:solidFill>
                          <a:latin typeface="Noto Sans"/>
                        </a:rPr>
                        <a:t>10</a:t>
                      </a:r>
                      <a:endPar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r>
                        <a:rPr lang="en-US" sz="27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367579056"/>
                  </a:ext>
                </a:extLst>
              </a:tr>
            </a:tbl>
          </a:graphicData>
        </a:graphic>
      </p:graphicFrame>
      <p:sp>
        <p:nvSpPr>
          <p:cNvPr id="3" name="TextBox 2">
            <a:extLst>
              <a:ext uri="{FF2B5EF4-FFF2-40B4-BE49-F238E27FC236}">
                <a16:creationId xmlns:a16="http://schemas.microsoft.com/office/drawing/2014/main" id="{4D33796D-19ED-7052-A4D7-12B5264A1519}"/>
              </a:ext>
            </a:extLst>
          </p:cNvPr>
          <p:cNvSpPr txBox="1"/>
          <p:nvPr/>
        </p:nvSpPr>
        <p:spPr>
          <a:xfrm>
            <a:off x="8355847" y="3175084"/>
            <a:ext cx="517479" cy="507831"/>
          </a:xfrm>
          <a:prstGeom prst="rect">
            <a:avLst/>
          </a:prstGeom>
          <a:solidFill>
            <a:schemeClr val="bg1"/>
          </a:solidFill>
          <a:ln w="31750">
            <a:solidFill>
              <a:schemeClr val="accent1"/>
            </a:solidFill>
          </a:ln>
        </p:spPr>
        <p:txBody>
          <a:bodyPr wrap="square" rtlCol="0" anchor="ctr">
            <a:spAutoFit/>
          </a:bodyPr>
          <a:lstStyle/>
          <a:p>
            <a:pPr algn="ctr"/>
            <a:r>
              <a:rPr lang="en-US" sz="2700">
                <a:latin typeface="Noto Sans" panose="020B0502040504020204" pitchFamily="34" charset="0"/>
                <a:ea typeface="Noto Sans" panose="020B0502040504020204" pitchFamily="34" charset="0"/>
                <a:cs typeface="Noto Sans" panose="020B0502040504020204" pitchFamily="34" charset="0"/>
              </a:rPr>
              <a:t>5</a:t>
            </a:r>
          </a:p>
        </p:txBody>
      </p:sp>
      <p:sp>
        <p:nvSpPr>
          <p:cNvPr id="4" name="TextBox 3">
            <a:extLst>
              <a:ext uri="{FF2B5EF4-FFF2-40B4-BE49-F238E27FC236}">
                <a16:creationId xmlns:a16="http://schemas.microsoft.com/office/drawing/2014/main" id="{69DD6985-D388-341D-AA3A-B41A104F3A89}"/>
              </a:ext>
            </a:extLst>
          </p:cNvPr>
          <p:cNvSpPr txBox="1"/>
          <p:nvPr/>
        </p:nvSpPr>
        <p:spPr>
          <a:xfrm>
            <a:off x="8298773" y="3991519"/>
            <a:ext cx="849653" cy="507831"/>
          </a:xfrm>
          <a:prstGeom prst="rect">
            <a:avLst/>
          </a:prstGeom>
          <a:solidFill>
            <a:schemeClr val="bg1"/>
          </a:solidFill>
          <a:ln w="31750">
            <a:solidFill>
              <a:schemeClr val="accent1"/>
            </a:solidFill>
          </a:ln>
        </p:spPr>
        <p:txBody>
          <a:bodyPr wrap="square" rtlCol="0" anchor="ctr">
            <a:spAutoFit/>
          </a:bodyPr>
          <a:lstStyle/>
          <a:p>
            <a:pPr algn="ctr"/>
            <a:r>
              <a:rPr lang="en-US" sz="2700">
                <a:latin typeface="Noto Sans" panose="020B0502040504020204" pitchFamily="34" charset="0"/>
                <a:ea typeface="Noto Sans" panose="020B0502040504020204" pitchFamily="34" charset="0"/>
                <a:cs typeface="Noto Sans" panose="020B0502040504020204" pitchFamily="34" charset="0"/>
              </a:rPr>
              <a:t>12.5</a:t>
            </a:r>
          </a:p>
        </p:txBody>
      </p:sp>
      <p:sp>
        <p:nvSpPr>
          <p:cNvPr id="5" name="TextBox 4">
            <a:extLst>
              <a:ext uri="{FF2B5EF4-FFF2-40B4-BE49-F238E27FC236}">
                <a16:creationId xmlns:a16="http://schemas.microsoft.com/office/drawing/2014/main" id="{D23A161D-B8DA-028A-E1B2-15D2CF94F454}"/>
              </a:ext>
            </a:extLst>
          </p:cNvPr>
          <p:cNvSpPr txBox="1"/>
          <p:nvPr/>
        </p:nvSpPr>
        <p:spPr>
          <a:xfrm>
            <a:off x="8298773" y="4713957"/>
            <a:ext cx="658214" cy="507831"/>
          </a:xfrm>
          <a:prstGeom prst="rect">
            <a:avLst/>
          </a:prstGeom>
          <a:solidFill>
            <a:schemeClr val="bg1"/>
          </a:solidFill>
          <a:ln w="31750">
            <a:solidFill>
              <a:schemeClr val="accent1"/>
            </a:solidFill>
          </a:ln>
        </p:spPr>
        <p:txBody>
          <a:bodyPr wrap="square" rtlCol="0" anchor="ctr">
            <a:spAutoFit/>
          </a:bodyPr>
          <a:lstStyle/>
          <a:p>
            <a:pPr algn="ctr"/>
            <a:r>
              <a:rPr lang="en-US" sz="2700">
                <a:latin typeface="Noto Sans" panose="020B0502040504020204" pitchFamily="34" charset="0"/>
                <a:ea typeface="Noto Sans" panose="020B0502040504020204" pitchFamily="34" charset="0"/>
                <a:cs typeface="Noto Sans" panose="020B0502040504020204" pitchFamily="34" charset="0"/>
              </a:rPr>
              <a:t>2.5</a:t>
            </a:r>
          </a:p>
        </p:txBody>
      </p:sp>
      <p:sp>
        <p:nvSpPr>
          <p:cNvPr id="6" name="TextBox 5">
            <a:extLst>
              <a:ext uri="{FF2B5EF4-FFF2-40B4-BE49-F238E27FC236}">
                <a16:creationId xmlns:a16="http://schemas.microsoft.com/office/drawing/2014/main" id="{E6995F15-85B0-2AE8-B919-25C55F04F84B}"/>
              </a:ext>
            </a:extLst>
          </p:cNvPr>
          <p:cNvSpPr txBox="1"/>
          <p:nvPr/>
        </p:nvSpPr>
        <p:spPr>
          <a:xfrm>
            <a:off x="8298773" y="5483317"/>
            <a:ext cx="658214" cy="507831"/>
          </a:xfrm>
          <a:prstGeom prst="rect">
            <a:avLst/>
          </a:prstGeom>
          <a:solidFill>
            <a:schemeClr val="bg1"/>
          </a:solidFill>
          <a:ln w="31750">
            <a:solidFill>
              <a:schemeClr val="accent1"/>
            </a:solidFill>
          </a:ln>
        </p:spPr>
        <p:txBody>
          <a:bodyPr wrap="square" rtlCol="0" anchor="ctr">
            <a:spAutoFit/>
          </a:bodyPr>
          <a:lstStyle/>
          <a:p>
            <a:pPr algn="ctr"/>
            <a:r>
              <a:rPr lang="en-US" sz="2700">
                <a:latin typeface="Noto Sans" panose="020B0502040504020204" pitchFamily="34" charset="0"/>
                <a:ea typeface="Noto Sans" panose="020B0502040504020204" pitchFamily="34" charset="0"/>
                <a:cs typeface="Noto Sans" panose="020B0502040504020204" pitchFamily="34" charset="0"/>
              </a:rPr>
              <a:t>2.5</a:t>
            </a:r>
          </a:p>
        </p:txBody>
      </p:sp>
    </p:spTree>
    <p:extLst>
      <p:ext uri="{BB962C8B-B14F-4D97-AF65-F5344CB8AC3E}">
        <p14:creationId xmlns:p14="http://schemas.microsoft.com/office/powerpoint/2010/main" val="330048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lIns="91440" tIns="45720" rIns="91440" bIns="45720" rtlCol="0" anchor="t">
            <a:spAutoFit/>
          </a:bodyPr>
          <a:lstStyle/>
          <a:p>
            <a:pPr>
              <a:lnSpc>
                <a:spcPts val="2800"/>
              </a:lnSpc>
            </a:pPr>
            <a:r>
              <a:rPr lang="en-US" sz="2000">
                <a:latin typeface="Noto Sans"/>
                <a:ea typeface="Noto Sans"/>
                <a:cs typeface="Noto Sans"/>
              </a:rPr>
              <a:t>75F with metastatic ovarian cancer diagnosed 2 months ago</a:t>
            </a:r>
            <a:endParaRPr lang="en-US" sz="2000" dirty="0">
              <a:latin typeface="Noto Sans"/>
              <a:ea typeface="Noto Sans"/>
              <a:cs typeface="Noto Sans"/>
            </a:endParaRPr>
          </a:p>
          <a:p>
            <a:pPr>
              <a:lnSpc>
                <a:spcPts val="2800"/>
              </a:lnSpc>
            </a:pPr>
            <a:r>
              <a:rPr lang="en-US" sz="2000">
                <a:latin typeface="Noto Sans"/>
                <a:ea typeface="Noto Sans"/>
                <a:cs typeface="Noto Sans"/>
              </a:rPr>
              <a:t>She is currently taking oxycodone IR 10mg every 6 hours as needed, around the clock</a:t>
            </a:r>
          </a:p>
          <a:p>
            <a:pPr>
              <a:lnSpc>
                <a:spcPts val="2800"/>
              </a:lnSpc>
            </a:pPr>
            <a:r>
              <a:rPr lang="en-US" sz="2000" dirty="0">
                <a:latin typeface="Noto Sans"/>
                <a:ea typeface="Noto Sans"/>
                <a:cs typeface="Noto Sans"/>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5440362" cy="786882"/>
          </a:xfrm>
          <a:prstGeom prst="rect">
            <a:avLst/>
          </a:prstGeom>
          <a:noFill/>
        </p:spPr>
        <p:txBody>
          <a:bodyPr wrap="square" rtlCol="0">
            <a:spAutoFit/>
          </a:bodyPr>
          <a:lstStyle/>
          <a:p>
            <a:pPr>
              <a:lnSpc>
                <a:spcPts val="2800"/>
              </a:lnSpc>
            </a:pPr>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chemeClr val="bg1"/>
                </a:solidFill>
                <a:latin typeface="Noto Sans" panose="020B0502040504020204" pitchFamily="34" charset="0"/>
                <a:ea typeface="Noto Sans" panose="020B0502040504020204" pitchFamily="34" charset="0"/>
                <a:cs typeface="Noto Sans" panose="020B0502040504020204" pitchFamily="34" charset="0"/>
              </a:rPr>
              <a:t>Is a long-acting opioid indicated?</a:t>
            </a:r>
          </a:p>
        </p:txBody>
      </p:sp>
      <p:sp>
        <p:nvSpPr>
          <p:cNvPr id="8" name="TextBox 7">
            <a:extLst>
              <a:ext uri="{FF2B5EF4-FFF2-40B4-BE49-F238E27FC236}">
                <a16:creationId xmlns:a16="http://schemas.microsoft.com/office/drawing/2014/main" id="{0BF92E6A-B082-0390-4C69-07F2566B7587}"/>
              </a:ext>
            </a:extLst>
          </p:cNvPr>
          <p:cNvSpPr txBox="1"/>
          <p:nvPr/>
        </p:nvSpPr>
        <p:spPr>
          <a:xfrm>
            <a:off x="5300385" y="3818284"/>
            <a:ext cx="625492" cy="400110"/>
          </a:xfrm>
          <a:prstGeom prst="rect">
            <a:avLst/>
          </a:prstGeom>
          <a:noFill/>
        </p:spPr>
        <p:txBody>
          <a:bodyPr wrap="none" rtlCol="0">
            <a:spAutoFit/>
          </a:bodyPr>
          <a:lstStyle/>
          <a:p>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Yes</a:t>
            </a:r>
          </a:p>
        </p:txBody>
      </p:sp>
      <p:sp>
        <p:nvSpPr>
          <p:cNvPr id="9" name="TextBox 8">
            <a:extLst>
              <a:ext uri="{FF2B5EF4-FFF2-40B4-BE49-F238E27FC236}">
                <a16:creationId xmlns:a16="http://schemas.microsoft.com/office/drawing/2014/main" id="{3939AC03-DB77-6768-CFA8-DFF798F63198}"/>
              </a:ext>
            </a:extLst>
          </p:cNvPr>
          <p:cNvSpPr txBox="1"/>
          <p:nvPr/>
        </p:nvSpPr>
        <p:spPr>
          <a:xfrm>
            <a:off x="7993623" y="3830983"/>
            <a:ext cx="2872902" cy="400110"/>
          </a:xfrm>
          <a:prstGeom prst="rect">
            <a:avLst/>
          </a:prstGeom>
          <a:solidFill>
            <a:schemeClr val="bg1"/>
          </a:solidFill>
        </p:spPr>
        <p:txBody>
          <a:bodyPr wrap="none" rtlCol="0">
            <a:spAutoFit/>
          </a:bodyPr>
          <a:lstStyle/>
          <a:p>
            <a:r>
              <a:rPr lang="en-US" sz="2000">
                <a:solidFill>
                  <a:schemeClr val="accent1"/>
                </a:solidFill>
                <a:latin typeface="Noto Sans" panose="020B0502040504020204" pitchFamily="34" charset="0"/>
                <a:ea typeface="Noto Sans" panose="020B0502040504020204" pitchFamily="34" charset="0"/>
                <a:cs typeface="Noto Sans" panose="020B0502040504020204" pitchFamily="34" charset="0"/>
              </a:rPr>
              <a:t>Is she opioid tolerant?</a:t>
            </a:r>
          </a:p>
        </p:txBody>
      </p:sp>
      <p:cxnSp>
        <p:nvCxnSpPr>
          <p:cNvPr id="11" name="Straight Arrow Connector 10">
            <a:extLst>
              <a:ext uri="{FF2B5EF4-FFF2-40B4-BE49-F238E27FC236}">
                <a16:creationId xmlns:a16="http://schemas.microsoft.com/office/drawing/2014/main" id="{A114F9BC-AA19-A5D1-B271-B42A770C9868}"/>
              </a:ext>
            </a:extLst>
          </p:cNvPr>
          <p:cNvCxnSpPr/>
          <p:nvPr/>
        </p:nvCxnSpPr>
        <p:spPr>
          <a:xfrm>
            <a:off x="6024563" y="4031039"/>
            <a:ext cx="1739900"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0E8BA30-CFB9-DB79-1C3C-468F8217DE97}"/>
              </a:ext>
            </a:extLst>
          </p:cNvPr>
          <p:cNvSpPr txBox="1"/>
          <p:nvPr/>
        </p:nvSpPr>
        <p:spPr>
          <a:xfrm>
            <a:off x="7675563" y="229650"/>
            <a:ext cx="4319857" cy="1294522"/>
          </a:xfrm>
          <a:prstGeom prst="rect">
            <a:avLst/>
          </a:prstGeom>
          <a:solidFill>
            <a:schemeClr val="bg1"/>
          </a:solidFill>
          <a:ln w="19050">
            <a:noFill/>
          </a:ln>
        </p:spPr>
        <p:txBody>
          <a:bodyPr wrap="square" rtlCol="0" anchor="ctr">
            <a:spAutoFit/>
          </a:bodyPr>
          <a:lstStyle/>
          <a:p>
            <a:pPr>
              <a:lnSpc>
                <a:spcPct val="150000"/>
              </a:lnSpc>
            </a:pPr>
            <a:r>
              <a:rPr lang="en-US" b="1">
                <a:solidFill>
                  <a:schemeClr val="accent1"/>
                </a:solidFill>
                <a:latin typeface="Noto Sans" panose="020B0502040504020204" pitchFamily="34" charset="0"/>
                <a:ea typeface="Noto Sans" panose="020B0502040504020204" pitchFamily="34" charset="0"/>
                <a:cs typeface="Noto Sans" panose="020B0502040504020204" pitchFamily="34" charset="0"/>
              </a:rPr>
              <a:t>Opioid Tolerance</a:t>
            </a:r>
          </a:p>
          <a:p>
            <a:pPr>
              <a:lnSpc>
                <a:spcPct val="150000"/>
              </a:lnSpc>
            </a:pPr>
            <a:r>
              <a:rPr lang="en-US">
                <a:solidFill>
                  <a:schemeClr val="accent1"/>
                </a:solidFill>
                <a:latin typeface="Noto Sans" panose="020B0502040504020204" pitchFamily="34" charset="0"/>
                <a:ea typeface="Noto Sans" panose="020B0502040504020204" pitchFamily="34" charset="0"/>
                <a:cs typeface="Noto Sans" panose="020B0502040504020204" pitchFamily="34" charset="0"/>
              </a:rPr>
              <a:t>≥ 60 MME for 7 days</a:t>
            </a:r>
          </a:p>
          <a:p>
            <a:pPr>
              <a:lnSpc>
                <a:spcPct val="150000"/>
              </a:lnSpc>
            </a:pPr>
            <a:r>
              <a:rPr lang="en-US">
                <a:solidFill>
                  <a:schemeClr val="accent1"/>
                </a:solidFill>
                <a:latin typeface="Noto Sans" panose="020B0502040504020204" pitchFamily="34" charset="0"/>
                <a:ea typeface="Noto Sans" panose="020B0502040504020204" pitchFamily="34" charset="0"/>
                <a:cs typeface="Noto Sans" panose="020B0502040504020204" pitchFamily="34" charset="0"/>
              </a:rPr>
              <a:t>Wanes within 72 hours of cessation</a:t>
            </a:r>
          </a:p>
        </p:txBody>
      </p:sp>
      <p:graphicFrame>
        <p:nvGraphicFramePr>
          <p:cNvPr id="5" name="Table 6">
            <a:extLst>
              <a:ext uri="{FF2B5EF4-FFF2-40B4-BE49-F238E27FC236}">
                <a16:creationId xmlns:a16="http://schemas.microsoft.com/office/drawing/2014/main" id="{224B9728-DA1A-EBC8-7174-D7FA93631469}"/>
              </a:ext>
            </a:extLst>
          </p:cNvPr>
          <p:cNvGraphicFramePr>
            <a:graphicFrameLocks noGrp="1"/>
          </p:cNvGraphicFramePr>
          <p:nvPr/>
        </p:nvGraphicFramePr>
        <p:xfrm>
          <a:off x="626008" y="3037142"/>
          <a:ext cx="6066222" cy="3436587"/>
        </p:xfrm>
        <a:graphic>
          <a:graphicData uri="http://schemas.openxmlformats.org/drawingml/2006/table">
            <a:tbl>
              <a:tblPr firstRow="1" bandRow="1">
                <a:solidFill>
                  <a:srgbClr val="F2F2F2">
                    <a:alpha val="45098"/>
                  </a:srgbClr>
                </a:solidFill>
                <a:tableStyleId>{5C22544A-7EE6-4342-B048-85BDC9FD1C3A}</a:tableStyleId>
              </a:tblPr>
              <a:tblGrid>
                <a:gridCol w="4237567">
                  <a:extLst>
                    <a:ext uri="{9D8B030D-6E8A-4147-A177-3AD203B41FA5}">
                      <a16:colId xmlns:a16="http://schemas.microsoft.com/office/drawing/2014/main" val="3084684264"/>
                    </a:ext>
                  </a:extLst>
                </a:gridCol>
                <a:gridCol w="1828655">
                  <a:extLst>
                    <a:ext uri="{9D8B030D-6E8A-4147-A177-3AD203B41FA5}">
                      <a16:colId xmlns:a16="http://schemas.microsoft.com/office/drawing/2014/main" val="366716174"/>
                    </a:ext>
                  </a:extLst>
                </a:gridCol>
              </a:tblGrid>
              <a:tr h="0">
                <a:tc>
                  <a:txBody>
                    <a:bodyPr/>
                    <a:lstStyle/>
                    <a:p>
                      <a:r>
                        <a:rPr lang="en-US" sz="12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2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0">
                <a:tc>
                  <a:txBody>
                    <a:bodyPr/>
                    <a:lstStyle/>
                    <a:p>
                      <a:r>
                        <a:rPr lang="en-US" sz="1200" cap="none" spc="0">
                          <a:solidFill>
                            <a:schemeClr val="tx1"/>
                          </a:solidFill>
                          <a:latin typeface="Noto Sans"/>
                          <a:ea typeface="Noto Sans"/>
                          <a:cs typeface="Noto Sans"/>
                        </a:rPr>
                        <a:t>Hydrocodone</a:t>
                      </a:r>
                      <a:r>
                        <a:rPr lang="en-US" sz="1200" cap="none" spc="0" baseline="30000">
                          <a:solidFill>
                            <a:schemeClr val="tx1"/>
                          </a:solidFill>
                          <a:latin typeface="Noto Sans"/>
                          <a:ea typeface="Noto Sans"/>
                          <a:cs typeface="Noto Sans"/>
                        </a:rPr>
                        <a:t>10</a:t>
                      </a:r>
                      <a:endParaRPr lang="en-US" baseline="30000"/>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2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0">
                <a:tc>
                  <a:txBody>
                    <a:bodyPr/>
                    <a:lstStyle/>
                    <a:p>
                      <a:r>
                        <a:rPr lang="en-US" sz="1200" cap="none" spc="0">
                          <a:solidFill>
                            <a:schemeClr val="tx1"/>
                          </a:solidFill>
                          <a:latin typeface="Noto Sans"/>
                          <a:ea typeface="Noto Sans"/>
                          <a:cs typeface="Noto Sans"/>
                        </a:rPr>
                        <a:t>Oxycodone</a:t>
                      </a:r>
                      <a:r>
                        <a:rPr lang="en-US" sz="12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2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0">
                <a:tc>
                  <a:txBody>
                    <a:bodyPr/>
                    <a:lstStyle/>
                    <a:p>
                      <a:r>
                        <a:rPr lang="en-US" sz="1200" cap="none" spc="0">
                          <a:solidFill>
                            <a:schemeClr val="tx1"/>
                          </a:solidFill>
                          <a:latin typeface="Noto Sans"/>
                          <a:ea typeface="Noto Sans"/>
                          <a:cs typeface="Noto Sans"/>
                        </a:rPr>
                        <a:t>PO Hydromorphone</a:t>
                      </a:r>
                      <a:r>
                        <a:rPr lang="en-US" sz="1200" cap="none" spc="0" baseline="30000">
                          <a:solidFill>
                            <a:schemeClr val="tx1"/>
                          </a:solidFill>
                          <a:latin typeface="Noto Sans"/>
                          <a:ea typeface="Noto Sans"/>
                          <a:cs typeface="Noto Sans"/>
                        </a:rPr>
                        <a:t>10</a:t>
                      </a:r>
                      <a:endParaRPr lang="en-US" sz="12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2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0">
                <a:tc>
                  <a:txBody>
                    <a:bodyPr/>
                    <a:lstStyle/>
                    <a:p>
                      <a:r>
                        <a:rPr lang="en-US" sz="1200" cap="none" spc="0">
                          <a:solidFill>
                            <a:schemeClr val="tx1"/>
                          </a:solidFill>
                          <a:latin typeface="Noto Sans"/>
                          <a:ea typeface="Noto Sans"/>
                          <a:cs typeface="Noto Sans"/>
                        </a:rPr>
                        <a:t>IV Hydromorphone</a:t>
                      </a:r>
                      <a:r>
                        <a:rPr lang="en-US" sz="1200" cap="none" spc="0" baseline="30000">
                          <a:solidFill>
                            <a:schemeClr val="tx1"/>
                          </a:solidFill>
                          <a:latin typeface="Noto Sans"/>
                          <a:ea typeface="Noto Sans"/>
                          <a:cs typeface="Noto Sans"/>
                        </a:rPr>
                        <a:t>11</a:t>
                      </a:r>
                      <a:endParaRPr lang="en-US" sz="12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2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0">
                <a:tc>
                  <a:txBody>
                    <a:bodyPr/>
                    <a:lstStyle/>
                    <a:p>
                      <a:r>
                        <a:rPr lang="en-US" sz="1200" cap="none" spc="0">
                          <a:solidFill>
                            <a:schemeClr val="tx1"/>
                          </a:solidFill>
                          <a:latin typeface="Noto Sans"/>
                          <a:ea typeface="Noto Sans"/>
                          <a:cs typeface="Noto Sans"/>
                        </a:rPr>
                        <a:t>IV Morphine</a:t>
                      </a:r>
                      <a:r>
                        <a:rPr lang="en-US" sz="1200" cap="none" spc="0" baseline="30000">
                          <a:solidFill>
                            <a:schemeClr val="tx1"/>
                          </a:solidFill>
                          <a:latin typeface="Noto Sans"/>
                          <a:ea typeface="Noto Sans"/>
                          <a:cs typeface="Noto Sans"/>
                        </a:rPr>
                        <a:t>10</a:t>
                      </a:r>
                      <a:endParaRPr lang="en-US" sz="12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2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0">
                <a:tc>
                  <a:txBody>
                    <a:bodyPr/>
                    <a:lstStyle/>
                    <a:p>
                      <a:r>
                        <a:rPr lang="en-US" sz="1200" cap="none" spc="0">
                          <a:solidFill>
                            <a:schemeClr val="tx1"/>
                          </a:solidFill>
                          <a:latin typeface="Noto Sans"/>
                          <a:ea typeface="Noto Sans"/>
                          <a:cs typeface="Noto Sans"/>
                        </a:rPr>
                        <a:t>Fentanyl Patch (µg/h)</a:t>
                      </a:r>
                      <a:r>
                        <a:rPr lang="en-US" sz="1200" cap="none" spc="0" baseline="30000">
                          <a:solidFill>
                            <a:schemeClr val="tx1"/>
                          </a:solidFill>
                          <a:latin typeface="Noto Sans"/>
                          <a:ea typeface="Noto Sans"/>
                          <a:cs typeface="Noto Sans"/>
                        </a:rPr>
                        <a:t>10</a:t>
                      </a:r>
                      <a:endParaRPr lang="en-US" sz="12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2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
        <p:nvSpPr>
          <p:cNvPr id="6" name="TextBox 5">
            <a:extLst>
              <a:ext uri="{FF2B5EF4-FFF2-40B4-BE49-F238E27FC236}">
                <a16:creationId xmlns:a16="http://schemas.microsoft.com/office/drawing/2014/main" id="{36CA1A46-0DAE-6BC9-192F-58BEE167FBC1}"/>
              </a:ext>
            </a:extLst>
          </p:cNvPr>
          <p:cNvSpPr txBox="1"/>
          <p:nvPr/>
        </p:nvSpPr>
        <p:spPr>
          <a:xfrm>
            <a:off x="6970832" y="3163844"/>
            <a:ext cx="4987482" cy="463525"/>
          </a:xfrm>
          <a:prstGeom prst="rect">
            <a:avLst/>
          </a:prstGeom>
          <a:solidFill>
            <a:schemeClr val="bg1"/>
          </a:solidFill>
          <a:ln w="19050">
            <a:noFill/>
          </a:ln>
        </p:spPr>
        <p:txBody>
          <a:bodyPr wrap="square" rtlCol="0" anchor="ctr">
            <a:spAutoFit/>
          </a:bodyPr>
          <a:lstStyle/>
          <a:p>
            <a:pPr>
              <a:lnSpc>
                <a:spcPct val="150000"/>
              </a:lnSpc>
            </a:pPr>
            <a:r>
              <a:rPr lang="en-US">
                <a:solidFill>
                  <a:schemeClr val="accent1"/>
                </a:solidFill>
                <a:latin typeface="Noto Sans" panose="020B0502040504020204" pitchFamily="34" charset="0"/>
                <a:ea typeface="Noto Sans" panose="020B0502040504020204" pitchFamily="34" charset="0"/>
                <a:cs typeface="Noto Sans" panose="020B0502040504020204" pitchFamily="34" charset="0"/>
              </a:rPr>
              <a:t>Oxycodone 10mg x 4 = 40mg x 1.5 = 60 OME</a:t>
            </a:r>
          </a:p>
        </p:txBody>
      </p:sp>
      <p:sp>
        <p:nvSpPr>
          <p:cNvPr id="7" name="TextBox 6">
            <a:extLst>
              <a:ext uri="{FF2B5EF4-FFF2-40B4-BE49-F238E27FC236}">
                <a16:creationId xmlns:a16="http://schemas.microsoft.com/office/drawing/2014/main" id="{7C851C9A-E5B1-41CB-5C4C-727E863C8AB3}"/>
              </a:ext>
            </a:extLst>
          </p:cNvPr>
          <p:cNvSpPr txBox="1"/>
          <p:nvPr/>
        </p:nvSpPr>
        <p:spPr>
          <a:xfrm>
            <a:off x="9143653" y="5780010"/>
            <a:ext cx="598241" cy="400110"/>
          </a:xfrm>
          <a:prstGeom prst="rect">
            <a:avLst/>
          </a:prstGeom>
          <a:solidFill>
            <a:schemeClr val="bg1"/>
          </a:solidFill>
          <a:ln w="25400">
            <a:noFill/>
          </a:ln>
        </p:spPr>
        <p:txBody>
          <a:bodyPr wrap="square" rtlCol="0" anchor="ctr" anchorCtr="1">
            <a:spAutoFit/>
          </a:bodyPr>
          <a:lstStyle/>
          <a:p>
            <a:r>
              <a:rPr lang="en-US" sz="2000">
                <a:solidFill>
                  <a:schemeClr val="accent1"/>
                </a:solidFill>
                <a:latin typeface="Noto Sans" panose="020B0502040504020204" pitchFamily="34" charset="0"/>
                <a:ea typeface="Noto Sans" panose="020B0502040504020204" pitchFamily="34" charset="0"/>
                <a:cs typeface="Noto Sans" panose="020B0502040504020204" pitchFamily="34" charset="0"/>
              </a:rPr>
              <a:t>Yes</a:t>
            </a:r>
          </a:p>
        </p:txBody>
      </p:sp>
      <p:cxnSp>
        <p:nvCxnSpPr>
          <p:cNvPr id="10" name="Straight Arrow Connector 9">
            <a:extLst>
              <a:ext uri="{FF2B5EF4-FFF2-40B4-BE49-F238E27FC236}">
                <a16:creationId xmlns:a16="http://schemas.microsoft.com/office/drawing/2014/main" id="{C8BA14BE-2B34-BC82-BA15-F08BEC06FC46}"/>
              </a:ext>
            </a:extLst>
          </p:cNvPr>
          <p:cNvCxnSpPr>
            <a:cxnSpLocks/>
          </p:cNvCxnSpPr>
          <p:nvPr/>
        </p:nvCxnSpPr>
        <p:spPr>
          <a:xfrm>
            <a:off x="9430073" y="4243793"/>
            <a:ext cx="0" cy="1501746"/>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58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rtlCol="0">
            <a:spAutoFit/>
          </a:bodyPr>
          <a:lstStyle/>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75F with metastatic ovarian cancer diagnosed 2 months ago</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She is currently taking oxycodone IR 10mg every 6 hours as needed, around the clock</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5440362" cy="786882"/>
          </a:xfrm>
          <a:prstGeom prst="rect">
            <a:avLst/>
          </a:prstGeom>
          <a:noFill/>
        </p:spPr>
        <p:txBody>
          <a:bodyPr wrap="square" rtlCol="0">
            <a:spAutoFit/>
          </a:bodyPr>
          <a:lstStyle/>
          <a:p>
            <a:pPr>
              <a:lnSpc>
                <a:spcPts val="2800"/>
              </a:lnSpc>
            </a:pPr>
            <a:r>
              <a:rPr lang="en-US" sz="2000" b="1">
                <a:solidFill>
                  <a:srgbClr val="000000"/>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an opioid rotation indicated?</a:t>
            </a:r>
          </a:p>
        </p:txBody>
      </p:sp>
    </p:spTree>
    <p:extLst>
      <p:ext uri="{BB962C8B-B14F-4D97-AF65-F5344CB8AC3E}">
        <p14:creationId xmlns:p14="http://schemas.microsoft.com/office/powerpoint/2010/main" val="1360759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4785-C0E1-6309-960A-4E9C8A96276C}"/>
              </a:ext>
            </a:extLst>
          </p:cNvPr>
          <p:cNvSpPr>
            <a:spLocks noGrp="1"/>
          </p:cNvSpPr>
          <p:nvPr>
            <p:ph type="title"/>
          </p:nvPr>
        </p:nvSpPr>
        <p:spPr>
          <a:xfrm>
            <a:off x="585113" y="677334"/>
            <a:ext cx="4156512" cy="1454244"/>
          </a:xfrm>
        </p:spPr>
        <p:txBody>
          <a:bodyPr anchor="ctr">
            <a:normAutofit/>
          </a:bodyPr>
          <a:lstStyle/>
          <a:p>
            <a:r>
              <a:rPr lang="en-US" sz="4000">
                <a:latin typeface="Barlow Condensed SemiBold"/>
              </a:rPr>
              <a:t>Opioid Rotation</a:t>
            </a:r>
            <a:r>
              <a:rPr lang="en-US" sz="4000" baseline="30000">
                <a:latin typeface="Barlow Condensed SemiBold"/>
              </a:rPr>
              <a:t>12</a:t>
            </a:r>
            <a:endParaRPr lang="en-US" sz="4000" baseline="30000"/>
          </a:p>
        </p:txBody>
      </p:sp>
      <p:sp>
        <p:nvSpPr>
          <p:cNvPr id="3" name="Content Placeholder 2">
            <a:extLst>
              <a:ext uri="{FF2B5EF4-FFF2-40B4-BE49-F238E27FC236}">
                <a16:creationId xmlns:a16="http://schemas.microsoft.com/office/drawing/2014/main" id="{31909244-EBA0-C73C-7624-09AE69564690}"/>
              </a:ext>
            </a:extLst>
          </p:cNvPr>
          <p:cNvSpPr>
            <a:spLocks noGrp="1"/>
          </p:cNvSpPr>
          <p:nvPr>
            <p:ph idx="1"/>
          </p:nvPr>
        </p:nvSpPr>
        <p:spPr>
          <a:xfrm>
            <a:off x="660372" y="2131578"/>
            <a:ext cx="8737919" cy="3769835"/>
          </a:xfrm>
        </p:spPr>
        <p:txBody>
          <a:bodyPr anchor="ctr">
            <a:normAutofit/>
          </a:bodyPr>
          <a:lstStyle/>
          <a:p>
            <a:r>
              <a:rPr lang="en-US" sz="2000">
                <a:highlight>
                  <a:srgbClr val="FFFFFF"/>
                </a:highlight>
                <a:latin typeface="Noto Sans"/>
                <a:ea typeface="Noto Sans"/>
                <a:cs typeface="Noto Sans"/>
              </a:rPr>
              <a:t>S</a:t>
            </a:r>
            <a:r>
              <a:rPr lang="en-US" sz="2000" b="0" i="0">
                <a:effectLst/>
                <a:highlight>
                  <a:srgbClr val="FFFFFF"/>
                </a:highlight>
                <a:latin typeface="Noto Sans"/>
                <a:ea typeface="Noto Sans"/>
                <a:cs typeface="Noto Sans"/>
              </a:rPr>
              <a:t>witch from one opioid to another to improve the analgesic response or reduce adverse effects</a:t>
            </a:r>
            <a:endParaRPr lang="en-US" sz="2000" b="0" i="0">
              <a:effectLst/>
              <a:highlight>
                <a:srgbClr val="FFFFFF"/>
              </a:highlight>
            </a:endParaRPr>
          </a:p>
          <a:p>
            <a:pPr marL="0" indent="0">
              <a:buNone/>
            </a:pPr>
            <a:endParaRPr lang="en-US" sz="2000">
              <a:highlight>
                <a:srgbClr val="FFFFFF"/>
              </a:highlight>
              <a:latin typeface="Noto Sans"/>
              <a:ea typeface="Noto Sans"/>
              <a:cs typeface="Noto Sans"/>
            </a:endParaRPr>
          </a:p>
          <a:p>
            <a:r>
              <a:rPr lang="en-US" sz="2000">
                <a:highlight>
                  <a:srgbClr val="FFFFFF"/>
                </a:highlight>
                <a:latin typeface="Noto Sans"/>
                <a:ea typeface="Noto Sans"/>
                <a:cs typeface="Noto Sans"/>
              </a:rPr>
              <a:t>Dose reduce for cross-tolerance (25-50%)</a:t>
            </a:r>
            <a:endParaRPr lang="en-US" sz="2000"/>
          </a:p>
          <a:p>
            <a:pPr lvl="1"/>
            <a:endParaRPr lang="en-US" sz="2000"/>
          </a:p>
        </p:txBody>
      </p:sp>
    </p:spTree>
    <p:extLst>
      <p:ext uri="{BB962C8B-B14F-4D97-AF65-F5344CB8AC3E}">
        <p14:creationId xmlns:p14="http://schemas.microsoft.com/office/powerpoint/2010/main" val="2344804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817F5-AD09-9728-DBDA-8A92F4027244}"/>
              </a:ext>
            </a:extLst>
          </p:cNvPr>
          <p:cNvSpPr>
            <a:spLocks noGrp="1"/>
          </p:cNvSpPr>
          <p:nvPr>
            <p:ph type="title"/>
          </p:nvPr>
        </p:nvSpPr>
        <p:spPr/>
        <p:txBody>
          <a:bodyPr/>
          <a:lstStyle/>
          <a:p>
            <a:r>
              <a:rPr lang="en-US">
                <a:latin typeface="Barlow Condensed SemiBold"/>
              </a:rPr>
              <a:t>Opioid Adverse Effects</a:t>
            </a:r>
            <a:r>
              <a:rPr lang="en-US" baseline="30000">
                <a:latin typeface="Barlow Condensed SemiBold"/>
              </a:rPr>
              <a:t>3</a:t>
            </a:r>
            <a:endParaRPr lang="en-US" baseline="30000"/>
          </a:p>
        </p:txBody>
      </p:sp>
      <p:sp>
        <p:nvSpPr>
          <p:cNvPr id="3" name="Content Placeholder 2">
            <a:extLst>
              <a:ext uri="{FF2B5EF4-FFF2-40B4-BE49-F238E27FC236}">
                <a16:creationId xmlns:a16="http://schemas.microsoft.com/office/drawing/2014/main" id="{B2765469-CBC1-655D-0AE0-28C183DEA15C}"/>
              </a:ext>
            </a:extLst>
          </p:cNvPr>
          <p:cNvSpPr>
            <a:spLocks noGrp="1"/>
          </p:cNvSpPr>
          <p:nvPr>
            <p:ph idx="1"/>
          </p:nvPr>
        </p:nvSpPr>
        <p:spPr>
          <a:xfrm>
            <a:off x="838200" y="1605706"/>
            <a:ext cx="4673600" cy="4351338"/>
          </a:xfrm>
        </p:spPr>
        <p:txBody>
          <a:bodyPr>
            <a:normAutofit/>
          </a:bodyPr>
          <a:lstStyle/>
          <a:p>
            <a:r>
              <a:rPr lang="en-US"/>
              <a:t>Sedation</a:t>
            </a:r>
          </a:p>
          <a:p>
            <a:r>
              <a:rPr lang="en-US"/>
              <a:t>Dizziness</a:t>
            </a:r>
          </a:p>
          <a:p>
            <a:r>
              <a:rPr lang="en-US"/>
              <a:t>Nausea/Vomiting</a:t>
            </a:r>
          </a:p>
          <a:p>
            <a:r>
              <a:rPr lang="en-US"/>
              <a:t>Constipation</a:t>
            </a:r>
          </a:p>
          <a:p>
            <a:r>
              <a:rPr lang="en-US"/>
              <a:t>Tolerance</a:t>
            </a:r>
          </a:p>
          <a:p>
            <a:r>
              <a:rPr lang="en-US"/>
              <a:t>Respiratory depression</a:t>
            </a:r>
          </a:p>
          <a:p>
            <a:endParaRPr lang="en-US"/>
          </a:p>
        </p:txBody>
      </p:sp>
      <p:sp>
        <p:nvSpPr>
          <p:cNvPr id="4" name="Content Placeholder 2">
            <a:extLst>
              <a:ext uri="{FF2B5EF4-FFF2-40B4-BE49-F238E27FC236}">
                <a16:creationId xmlns:a16="http://schemas.microsoft.com/office/drawing/2014/main" id="{E3F41273-7D72-91A8-ECC5-9F73CE6DFCC6}"/>
              </a:ext>
            </a:extLst>
          </p:cNvPr>
          <p:cNvSpPr txBox="1">
            <a:spLocks/>
          </p:cNvSpPr>
          <p:nvPr/>
        </p:nvSpPr>
        <p:spPr>
          <a:xfrm>
            <a:off x="5511800" y="1623912"/>
            <a:ext cx="58420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solidFill>
                <a:latin typeface="Noto Sans"/>
                <a:ea typeface="Noto Sans"/>
                <a:cs typeface="Noto Sans"/>
              </a:rPr>
              <a:t>Delayed gastric emptying</a:t>
            </a:r>
            <a:endParaRPr lang="en-US" dirty="0">
              <a:solidFill>
                <a:schemeClr val="tx1"/>
              </a:solidFill>
              <a:latin typeface="Noto Sans"/>
              <a:ea typeface="Noto Sans"/>
              <a:cs typeface="Noto Sans"/>
            </a:endParaRPr>
          </a:p>
          <a:p>
            <a:r>
              <a:rPr lang="en-US">
                <a:solidFill>
                  <a:schemeClr val="tx1"/>
                </a:solidFill>
                <a:latin typeface="Noto Sans"/>
                <a:ea typeface="Noto Sans"/>
                <a:cs typeface="Noto Sans"/>
              </a:rPr>
              <a:t>Hyperalgesia</a:t>
            </a:r>
            <a:endParaRPr lang="en-US" dirty="0">
              <a:solidFill>
                <a:schemeClr val="tx1"/>
              </a:solidFill>
              <a:latin typeface="Noto Sans"/>
              <a:ea typeface="Noto Sans"/>
              <a:cs typeface="Noto Sans"/>
            </a:endParaRPr>
          </a:p>
          <a:p>
            <a:r>
              <a:rPr lang="en-US">
                <a:solidFill>
                  <a:schemeClr val="tx1"/>
                </a:solidFill>
                <a:latin typeface="Noto Sans"/>
                <a:ea typeface="Noto Sans"/>
                <a:cs typeface="Noto Sans"/>
              </a:rPr>
              <a:t>Immunologic dysfunction</a:t>
            </a:r>
            <a:endParaRPr lang="en-US" dirty="0">
              <a:solidFill>
                <a:schemeClr val="tx1"/>
              </a:solidFill>
              <a:latin typeface="Noto Sans"/>
              <a:ea typeface="Noto Sans"/>
              <a:cs typeface="Noto Sans"/>
            </a:endParaRPr>
          </a:p>
          <a:p>
            <a:r>
              <a:rPr lang="en-US">
                <a:solidFill>
                  <a:schemeClr val="tx1"/>
                </a:solidFill>
                <a:latin typeface="Noto Sans"/>
                <a:ea typeface="Noto Sans"/>
                <a:cs typeface="Noto Sans"/>
              </a:rPr>
              <a:t>Endocrinopathies</a:t>
            </a:r>
            <a:endParaRPr lang="en-US" dirty="0">
              <a:solidFill>
                <a:schemeClr val="tx1"/>
              </a:solidFill>
              <a:latin typeface="Noto Sans"/>
              <a:ea typeface="Noto Sans"/>
              <a:cs typeface="Noto Sans"/>
            </a:endParaRPr>
          </a:p>
          <a:p>
            <a:r>
              <a:rPr lang="en-US">
                <a:solidFill>
                  <a:schemeClr val="tx1"/>
                </a:solidFill>
                <a:latin typeface="Noto Sans"/>
                <a:ea typeface="Noto Sans"/>
                <a:cs typeface="Noto Sans"/>
              </a:rPr>
              <a:t>Muscle rigidity</a:t>
            </a:r>
            <a:endParaRPr lang="en-US" dirty="0">
              <a:solidFill>
                <a:schemeClr val="tx1"/>
              </a:solidFill>
              <a:latin typeface="Noto Sans"/>
              <a:ea typeface="Noto Sans"/>
              <a:cs typeface="Noto Sans"/>
            </a:endParaRPr>
          </a:p>
          <a:p>
            <a:r>
              <a:rPr lang="en-US">
                <a:solidFill>
                  <a:schemeClr val="tx1"/>
                </a:solidFill>
                <a:latin typeface="Noto Sans"/>
                <a:ea typeface="Noto Sans"/>
                <a:cs typeface="Noto Sans"/>
              </a:rPr>
              <a:t>Myoclonus</a:t>
            </a:r>
            <a:endParaRPr lang="en-US" dirty="0">
              <a:solidFill>
                <a:schemeClr val="tx1"/>
              </a:solidFill>
              <a:latin typeface="Noto Sans"/>
              <a:ea typeface="Noto Sans"/>
              <a:cs typeface="Noto Sans"/>
            </a:endParaRPr>
          </a:p>
          <a:p>
            <a:endParaRPr lang="en-US" dirty="0">
              <a:solidFill>
                <a:schemeClr val="tx1"/>
              </a:solidFill>
            </a:endParaRPr>
          </a:p>
        </p:txBody>
      </p:sp>
    </p:spTree>
    <p:extLst>
      <p:ext uri="{BB962C8B-B14F-4D97-AF65-F5344CB8AC3E}">
        <p14:creationId xmlns:p14="http://schemas.microsoft.com/office/powerpoint/2010/main" val="1536254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75881-CB70-03F1-1A3E-3A35812F0C96}"/>
              </a:ext>
            </a:extLst>
          </p:cNvPr>
          <p:cNvSpPr>
            <a:spLocks noGrp="1"/>
          </p:cNvSpPr>
          <p:nvPr>
            <p:ph type="title"/>
          </p:nvPr>
        </p:nvSpPr>
        <p:spPr/>
        <p:txBody>
          <a:bodyPr/>
          <a:lstStyle/>
          <a:p>
            <a:r>
              <a:rPr lang="en-US"/>
              <a:t>Objectives</a:t>
            </a:r>
          </a:p>
        </p:txBody>
      </p:sp>
      <p:sp>
        <p:nvSpPr>
          <p:cNvPr id="3" name="Content Placeholder 2">
            <a:extLst>
              <a:ext uri="{FF2B5EF4-FFF2-40B4-BE49-F238E27FC236}">
                <a16:creationId xmlns:a16="http://schemas.microsoft.com/office/drawing/2014/main" id="{5936D625-5F8A-CA4D-D4C8-4C5B402619AE}"/>
              </a:ext>
            </a:extLst>
          </p:cNvPr>
          <p:cNvSpPr>
            <a:spLocks noGrp="1"/>
          </p:cNvSpPr>
          <p:nvPr>
            <p:ph idx="1"/>
          </p:nvPr>
        </p:nvSpPr>
        <p:spPr/>
        <p:txBody>
          <a:bodyPr>
            <a:normAutofit/>
          </a:bodyPr>
          <a:lstStyle/>
          <a:p>
            <a:pPr>
              <a:lnSpc>
                <a:spcPct val="100000"/>
              </a:lnSpc>
            </a:pPr>
            <a:r>
              <a:rPr lang="en-US"/>
              <a:t>Recognize the unique model of palliative pain management</a:t>
            </a:r>
          </a:p>
          <a:p>
            <a:pPr>
              <a:lnSpc>
                <a:spcPct val="100000"/>
              </a:lnSpc>
            </a:pPr>
            <a:r>
              <a:rPr lang="en-US"/>
              <a:t>Define total pain and other pain types</a:t>
            </a:r>
          </a:p>
          <a:p>
            <a:pPr>
              <a:lnSpc>
                <a:spcPct val="100000"/>
              </a:lnSpc>
            </a:pPr>
            <a:r>
              <a:rPr lang="en-US"/>
              <a:t>Consider the differential for uncontrolled pain</a:t>
            </a:r>
          </a:p>
          <a:p>
            <a:pPr>
              <a:lnSpc>
                <a:spcPct val="100000"/>
              </a:lnSpc>
            </a:pPr>
            <a:r>
              <a:rPr lang="en-US"/>
              <a:t>Review the most common opioids and their formulations</a:t>
            </a:r>
          </a:p>
          <a:p>
            <a:pPr>
              <a:lnSpc>
                <a:spcPct val="100000"/>
              </a:lnSpc>
            </a:pPr>
            <a:r>
              <a:rPr lang="en-US"/>
              <a:t>Apply the opioid equianalgesic table</a:t>
            </a:r>
          </a:p>
          <a:p>
            <a:pPr>
              <a:lnSpc>
                <a:spcPct val="100000"/>
              </a:lnSpc>
            </a:pPr>
            <a:r>
              <a:rPr lang="en-US"/>
              <a:t>Practice a logical approach to opioid analgesia</a:t>
            </a:r>
          </a:p>
          <a:p>
            <a:endParaRPr lang="en-US"/>
          </a:p>
        </p:txBody>
      </p:sp>
    </p:spTree>
    <p:extLst>
      <p:ext uri="{BB962C8B-B14F-4D97-AF65-F5344CB8AC3E}">
        <p14:creationId xmlns:p14="http://schemas.microsoft.com/office/powerpoint/2010/main" val="1933650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E1BF0-9D82-A1B4-30DE-07FA85AE18BA}"/>
              </a:ext>
            </a:extLst>
          </p:cNvPr>
          <p:cNvSpPr>
            <a:spLocks noGrp="1"/>
          </p:cNvSpPr>
          <p:nvPr>
            <p:ph type="title"/>
          </p:nvPr>
        </p:nvSpPr>
        <p:spPr/>
        <p:txBody>
          <a:bodyPr/>
          <a:lstStyle/>
          <a:p>
            <a:r>
              <a:rPr lang="en-US"/>
              <a:t>Case 1: Adele</a:t>
            </a:r>
          </a:p>
        </p:txBody>
      </p:sp>
      <p:sp>
        <p:nvSpPr>
          <p:cNvPr id="3" name="TextBox 2">
            <a:extLst>
              <a:ext uri="{FF2B5EF4-FFF2-40B4-BE49-F238E27FC236}">
                <a16:creationId xmlns:a16="http://schemas.microsoft.com/office/drawing/2014/main" id="{A618D143-6DD2-1D08-4B2A-758237F1898F}"/>
              </a:ext>
            </a:extLst>
          </p:cNvPr>
          <p:cNvSpPr txBox="1"/>
          <p:nvPr/>
        </p:nvSpPr>
        <p:spPr>
          <a:xfrm>
            <a:off x="871538" y="1714500"/>
            <a:ext cx="10429875" cy="1145955"/>
          </a:xfrm>
          <a:prstGeom prst="rect">
            <a:avLst/>
          </a:prstGeom>
          <a:noFill/>
        </p:spPr>
        <p:txBody>
          <a:bodyPr wrap="square" rtlCol="0">
            <a:spAutoFit/>
          </a:bodyPr>
          <a:lstStyle/>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75F with metastatic ovarian cancer diagnosed 2 months ago</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She is currently taking oxycodone IR 10mg every 6 hours as needed, around the clock</a:t>
            </a:r>
          </a:p>
          <a:p>
            <a:pPr>
              <a:lnSpc>
                <a:spcPts val="2800"/>
              </a:lnSpc>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Pain is uncontrolled; she says the oxycodone isn’t working</a:t>
            </a:r>
          </a:p>
        </p:txBody>
      </p:sp>
      <p:sp>
        <p:nvSpPr>
          <p:cNvPr id="4" name="TextBox 3">
            <a:extLst>
              <a:ext uri="{FF2B5EF4-FFF2-40B4-BE49-F238E27FC236}">
                <a16:creationId xmlns:a16="http://schemas.microsoft.com/office/drawing/2014/main" id="{9975E5FC-0694-A930-5487-D375FCBC56F8}"/>
              </a:ext>
            </a:extLst>
          </p:cNvPr>
          <p:cNvSpPr txBox="1"/>
          <p:nvPr/>
        </p:nvSpPr>
        <p:spPr>
          <a:xfrm>
            <a:off x="871538" y="3434486"/>
            <a:ext cx="5440362" cy="786882"/>
          </a:xfrm>
          <a:prstGeom prst="rect">
            <a:avLst/>
          </a:prstGeom>
          <a:noFill/>
        </p:spPr>
        <p:txBody>
          <a:bodyPr wrap="square" rtlCol="0">
            <a:spAutoFit/>
          </a:bodyPr>
          <a:lstStyle/>
          <a:p>
            <a:pPr>
              <a:lnSpc>
                <a:spcPts val="2800"/>
              </a:lnSpc>
            </a:pPr>
            <a:r>
              <a:rPr lang="en-US" sz="2000" b="1">
                <a:solidFill>
                  <a:srgbClr val="000000"/>
                </a:solidFill>
                <a:latin typeface="Noto Sans" panose="020B0502040504020204" pitchFamily="34" charset="0"/>
                <a:ea typeface="Noto Sans" panose="020B0502040504020204" pitchFamily="34" charset="0"/>
                <a:cs typeface="Noto Sans" panose="020B0502040504020204" pitchFamily="34" charset="0"/>
              </a:rPr>
              <a:t>Why?</a:t>
            </a:r>
          </a:p>
          <a:p>
            <a:pPr marL="342900" indent="-342900">
              <a:lnSpc>
                <a:spcPts val="28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Is an opioid rotation indicated?</a:t>
            </a:r>
          </a:p>
        </p:txBody>
      </p:sp>
      <p:sp>
        <p:nvSpPr>
          <p:cNvPr id="5" name="TextBox 4">
            <a:extLst>
              <a:ext uri="{FF2B5EF4-FFF2-40B4-BE49-F238E27FC236}">
                <a16:creationId xmlns:a16="http://schemas.microsoft.com/office/drawing/2014/main" id="{AD34CCCB-9F30-9579-31D5-CB49A665F772}"/>
              </a:ext>
            </a:extLst>
          </p:cNvPr>
          <p:cNvSpPr txBox="1"/>
          <p:nvPr/>
        </p:nvSpPr>
        <p:spPr>
          <a:xfrm>
            <a:off x="5071785" y="3821258"/>
            <a:ext cx="551754" cy="400110"/>
          </a:xfrm>
          <a:prstGeom prst="rect">
            <a:avLst/>
          </a:prstGeom>
          <a:noFill/>
        </p:spPr>
        <p:txBody>
          <a:bodyPr wrap="none" rtlCol="0">
            <a:spAutoFit/>
          </a:bodyPr>
          <a:lstStyle/>
          <a:p>
            <a:r>
              <a:rPr lang="en-US" sz="2000" b="1">
                <a:solidFill>
                  <a:schemeClr val="bg1"/>
                </a:solidFill>
                <a:latin typeface="Noto Sans" panose="020B0502040504020204" pitchFamily="34" charset="0"/>
                <a:ea typeface="Noto Sans" panose="020B0502040504020204" pitchFamily="34" charset="0"/>
                <a:cs typeface="Noto Sans" panose="020B0502040504020204" pitchFamily="34" charset="0"/>
              </a:rPr>
              <a:t>No</a:t>
            </a:r>
          </a:p>
        </p:txBody>
      </p:sp>
    </p:spTree>
    <p:extLst>
      <p:ext uri="{BB962C8B-B14F-4D97-AF65-F5344CB8AC3E}">
        <p14:creationId xmlns:p14="http://schemas.microsoft.com/office/powerpoint/2010/main" val="279191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6F3E8-E72F-2050-3F0A-0558BEDEDD19}"/>
              </a:ext>
            </a:extLst>
          </p:cNvPr>
          <p:cNvSpPr>
            <a:spLocks noGrp="1"/>
          </p:cNvSpPr>
          <p:nvPr>
            <p:ph type="title"/>
          </p:nvPr>
        </p:nvSpPr>
        <p:spPr>
          <a:xfrm>
            <a:off x="589556" y="5746071"/>
            <a:ext cx="7015499" cy="852260"/>
          </a:xfrm>
        </p:spPr>
        <p:txBody>
          <a:bodyPr vert="horz" lIns="91440" tIns="45720" rIns="91440" bIns="45720" rtlCol="0" anchor="ctr">
            <a:normAutofit/>
          </a:bodyPr>
          <a:lstStyle/>
          <a:p>
            <a:r>
              <a:rPr lang="en-US" sz="3600">
                <a:latin typeface="Barlow"/>
              </a:rPr>
              <a:t>Therapeutic Opioids</a:t>
            </a:r>
            <a:r>
              <a:rPr lang="en-US" sz="3600" baseline="30000">
                <a:latin typeface="Barlow"/>
              </a:rPr>
              <a:t>2</a:t>
            </a:r>
            <a:endParaRPr lang="en-US" sz="3600" baseline="30000">
              <a:latin typeface="Barlow" pitchFamily="2" charset="77"/>
            </a:endParaRPr>
          </a:p>
        </p:txBody>
      </p:sp>
      <p:sp>
        <p:nvSpPr>
          <p:cNvPr id="5" name="TextBox 4">
            <a:extLst>
              <a:ext uri="{FF2B5EF4-FFF2-40B4-BE49-F238E27FC236}">
                <a16:creationId xmlns:a16="http://schemas.microsoft.com/office/drawing/2014/main" id="{42F204B8-0BB6-70E6-CD07-8CD33896AB3E}"/>
              </a:ext>
            </a:extLst>
          </p:cNvPr>
          <p:cNvSpPr txBox="1"/>
          <p:nvPr/>
        </p:nvSpPr>
        <p:spPr>
          <a:xfrm>
            <a:off x="393700" y="1387994"/>
            <a:ext cx="3162300" cy="3139321"/>
          </a:xfrm>
          <a:prstGeom prst="rect">
            <a:avLst/>
          </a:prstGeom>
          <a:solidFill>
            <a:schemeClr val="bg1">
              <a:alpha val="66703"/>
            </a:schemeClr>
          </a:solidFill>
        </p:spPr>
        <p:txBody>
          <a:bodyPr wrap="square" tIns="91440" bIns="91440" rtlCol="0" anchor="ctr" anchorCtr="1">
            <a:spAutoFit/>
          </a:bodyPr>
          <a:lstStyle/>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Morphine</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Codeine</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Hydrocodone</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Tramadol</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Oxycodone</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Hydromorphone</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Fentanyl</a:t>
            </a:r>
          </a:p>
          <a:p>
            <a:pPr marL="285750" indent="-285750">
              <a:buFont typeface="Arial" panose="020B0604020202020204" pitchFamily="34" charset="0"/>
              <a:buChar char="•"/>
            </a:pPr>
            <a:r>
              <a:rPr lang="en-US" sz="2400">
                <a:solidFill>
                  <a:schemeClr val="accent1"/>
                </a:solidFill>
                <a:latin typeface="Noto Sans" panose="020B0502040504020204" pitchFamily="34" charset="0"/>
                <a:ea typeface="Noto Sans" panose="020B0502040504020204" pitchFamily="34" charset="0"/>
                <a:cs typeface="Noto Sans" panose="020B0502040504020204" pitchFamily="34" charset="0"/>
              </a:rPr>
              <a:t>Methadone</a:t>
            </a:r>
          </a:p>
        </p:txBody>
      </p:sp>
    </p:spTree>
    <p:extLst>
      <p:ext uri="{BB962C8B-B14F-4D97-AF65-F5344CB8AC3E}">
        <p14:creationId xmlns:p14="http://schemas.microsoft.com/office/powerpoint/2010/main" val="169261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BAB80-958C-0F78-030F-C4BB7D9D3F92}"/>
              </a:ext>
            </a:extLst>
          </p:cNvPr>
          <p:cNvSpPr>
            <a:spLocks noGrp="1"/>
          </p:cNvSpPr>
          <p:nvPr>
            <p:ph type="title"/>
          </p:nvPr>
        </p:nvSpPr>
        <p:spPr>
          <a:xfrm>
            <a:off x="773261" y="762001"/>
            <a:ext cx="4156512" cy="1708244"/>
          </a:xfrm>
        </p:spPr>
        <p:txBody>
          <a:bodyPr anchor="ctr">
            <a:normAutofit/>
          </a:bodyPr>
          <a:lstStyle/>
          <a:p>
            <a:r>
              <a:rPr lang="en-US" sz="4000">
                <a:latin typeface="Barlow Condensed SemiBold"/>
              </a:rPr>
              <a:t>Choosing an Opioid</a:t>
            </a:r>
            <a:r>
              <a:rPr lang="en-US" sz="4000" baseline="30000">
                <a:latin typeface="Barlow Condensed SemiBold"/>
              </a:rPr>
              <a:t>2, 13</a:t>
            </a:r>
            <a:endParaRPr lang="en-US" sz="4000" baseline="30000"/>
          </a:p>
        </p:txBody>
      </p:sp>
      <p:sp>
        <p:nvSpPr>
          <p:cNvPr id="3" name="Content Placeholder 2">
            <a:extLst>
              <a:ext uri="{FF2B5EF4-FFF2-40B4-BE49-F238E27FC236}">
                <a16:creationId xmlns:a16="http://schemas.microsoft.com/office/drawing/2014/main" id="{D45A59A8-AA62-87CC-F52B-E287CA442DFB}"/>
              </a:ext>
            </a:extLst>
          </p:cNvPr>
          <p:cNvSpPr>
            <a:spLocks noGrp="1"/>
          </p:cNvSpPr>
          <p:nvPr>
            <p:ph idx="1"/>
          </p:nvPr>
        </p:nvSpPr>
        <p:spPr>
          <a:xfrm>
            <a:off x="773261" y="2470245"/>
            <a:ext cx="4156512" cy="3769835"/>
          </a:xfrm>
        </p:spPr>
        <p:txBody>
          <a:bodyPr anchor="ctr">
            <a:normAutofit/>
          </a:bodyPr>
          <a:lstStyle/>
          <a:p>
            <a:r>
              <a:rPr lang="en-US" sz="2000"/>
              <a:t>Potency</a:t>
            </a:r>
          </a:p>
          <a:p>
            <a:r>
              <a:rPr lang="en-US" sz="2000"/>
              <a:t>Renal function</a:t>
            </a:r>
          </a:p>
          <a:p>
            <a:r>
              <a:rPr lang="en-US" sz="2000"/>
              <a:t>Route of administration</a:t>
            </a:r>
          </a:p>
          <a:p>
            <a:r>
              <a:rPr lang="en-US" sz="2000"/>
              <a:t>Onset</a:t>
            </a:r>
          </a:p>
          <a:p>
            <a:r>
              <a:rPr lang="en-US" sz="2000"/>
              <a:t>Duration</a:t>
            </a:r>
          </a:p>
          <a:p>
            <a:r>
              <a:rPr lang="en-US" sz="2000"/>
              <a:t>Cost</a:t>
            </a:r>
          </a:p>
          <a:p>
            <a:r>
              <a:rPr lang="en-US" sz="2000"/>
              <a:t>Formulation</a:t>
            </a:r>
          </a:p>
        </p:txBody>
      </p:sp>
    </p:spTree>
    <p:extLst>
      <p:ext uri="{BB962C8B-B14F-4D97-AF65-F5344CB8AC3E}">
        <p14:creationId xmlns:p14="http://schemas.microsoft.com/office/powerpoint/2010/main" val="1578552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85FD5-F7FD-8F50-733D-5F230340DFC0}"/>
              </a:ext>
            </a:extLst>
          </p:cNvPr>
          <p:cNvSpPr>
            <a:spLocks noGrp="1"/>
          </p:cNvSpPr>
          <p:nvPr>
            <p:ph type="title"/>
          </p:nvPr>
        </p:nvSpPr>
        <p:spPr/>
        <p:txBody>
          <a:bodyPr/>
          <a:lstStyle/>
          <a:p>
            <a:r>
              <a:rPr lang="en-US">
                <a:latin typeface="Barlow Condensed SemiBold"/>
              </a:rPr>
              <a:t>Metabolism of Opioids</a:t>
            </a:r>
            <a:r>
              <a:rPr lang="en-US" baseline="30000">
                <a:latin typeface="Barlow Condensed SemiBold"/>
              </a:rPr>
              <a:t>2</a:t>
            </a:r>
            <a:endParaRPr lang="en-US" baseline="30000"/>
          </a:p>
        </p:txBody>
      </p:sp>
      <p:sp>
        <p:nvSpPr>
          <p:cNvPr id="5" name="Content Placeholder 2">
            <a:extLst>
              <a:ext uri="{FF2B5EF4-FFF2-40B4-BE49-F238E27FC236}">
                <a16:creationId xmlns:a16="http://schemas.microsoft.com/office/drawing/2014/main" id="{090C9841-3060-A863-0E8E-C6EFEAA6F1DF}"/>
              </a:ext>
            </a:extLst>
          </p:cNvPr>
          <p:cNvSpPr>
            <a:spLocks noGrp="1"/>
          </p:cNvSpPr>
          <p:nvPr>
            <p:ph idx="1"/>
          </p:nvPr>
        </p:nvSpPr>
        <p:spPr>
          <a:xfrm>
            <a:off x="4085399" y="2709190"/>
            <a:ext cx="4016487" cy="1584732"/>
          </a:xfrm>
          <a:solidFill>
            <a:schemeClr val="accent2"/>
          </a:solidFill>
        </p:spPr>
        <p:txBody>
          <a:bodyPr tIns="91440" anchor="ctr" anchorCtr="1">
            <a:normAutofit/>
          </a:bodyPr>
          <a:lstStyle/>
          <a:p>
            <a:r>
              <a:rPr lang="en-US" sz="2400">
                <a:solidFill>
                  <a:schemeClr val="bg1"/>
                </a:solidFill>
              </a:rPr>
              <a:t>Hepatic metabolism</a:t>
            </a:r>
          </a:p>
          <a:p>
            <a:r>
              <a:rPr lang="en-US" sz="2400">
                <a:solidFill>
                  <a:schemeClr val="bg1"/>
                </a:solidFill>
              </a:rPr>
              <a:t>Renal elimination</a:t>
            </a:r>
          </a:p>
        </p:txBody>
      </p:sp>
    </p:spTree>
    <p:extLst>
      <p:ext uri="{BB962C8B-B14F-4D97-AF65-F5344CB8AC3E}">
        <p14:creationId xmlns:p14="http://schemas.microsoft.com/office/powerpoint/2010/main" val="132679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ADAE7-C497-46AB-5293-70439542B0AE}"/>
              </a:ext>
            </a:extLst>
          </p:cNvPr>
          <p:cNvSpPr>
            <a:spLocks noGrp="1"/>
          </p:cNvSpPr>
          <p:nvPr>
            <p:ph type="title"/>
          </p:nvPr>
        </p:nvSpPr>
        <p:spPr/>
        <p:txBody>
          <a:bodyPr/>
          <a:lstStyle/>
          <a:p>
            <a:r>
              <a:rPr lang="en-US"/>
              <a:t>Case 2: Bernie</a:t>
            </a:r>
          </a:p>
        </p:txBody>
      </p:sp>
      <p:sp>
        <p:nvSpPr>
          <p:cNvPr id="3" name="TextBox 2">
            <a:extLst>
              <a:ext uri="{FF2B5EF4-FFF2-40B4-BE49-F238E27FC236}">
                <a16:creationId xmlns:a16="http://schemas.microsoft.com/office/drawing/2014/main" id="{7E25C2E1-C002-A651-D467-2570BF1E8ACA}"/>
              </a:ext>
            </a:extLst>
          </p:cNvPr>
          <p:cNvSpPr txBox="1"/>
          <p:nvPr/>
        </p:nvSpPr>
        <p:spPr>
          <a:xfrm>
            <a:off x="838200" y="1346200"/>
            <a:ext cx="8563563" cy="1631216"/>
          </a:xfrm>
          <a:prstGeom prst="rect">
            <a:avLst/>
          </a:prstGeom>
          <a:noFill/>
        </p:spPr>
        <p:txBody>
          <a:bodyPr wrap="none" rtlCol="0">
            <a:spAutoFit/>
          </a:bodyPr>
          <a:lstStyle/>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87M newly diagnosed advanced gastric cancer</a:t>
            </a:r>
          </a:p>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He is not pursuing cancer treatment</a:t>
            </a:r>
          </a:p>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Intermittent, crampy abdominal pain modestly improved with Tylenol</a:t>
            </a:r>
          </a:p>
          <a:p>
            <a:pPr marL="0" indent="0">
              <a:buNone/>
            </a:pPr>
            <a:endPar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342900" indent="-342900">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What do you prescribe?</a:t>
            </a:r>
          </a:p>
        </p:txBody>
      </p:sp>
    </p:spTree>
    <p:extLst>
      <p:ext uri="{BB962C8B-B14F-4D97-AF65-F5344CB8AC3E}">
        <p14:creationId xmlns:p14="http://schemas.microsoft.com/office/powerpoint/2010/main" val="292138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11F7D9-EDF8-FE1E-7863-2DD11F8DB8F4}"/>
              </a:ext>
            </a:extLst>
          </p:cNvPr>
          <p:cNvSpPr txBox="1">
            <a:spLocks/>
          </p:cNvSpPr>
          <p:nvPr/>
        </p:nvSpPr>
        <p:spPr>
          <a:xfrm>
            <a:off x="3333450" y="1808927"/>
            <a:ext cx="8596668" cy="1320800"/>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Barlow Condensed SemiBold" pitchFamily="2" charset="77"/>
                <a:ea typeface="+mj-ea"/>
                <a:cs typeface="+mj-cs"/>
              </a:defRPr>
            </a:lvl1pPr>
          </a:lstStyle>
          <a:p>
            <a:pPr algn="r"/>
            <a:r>
              <a:rPr lang="en-US">
                <a:solidFill>
                  <a:schemeClr val="accent1"/>
                </a:solidFill>
              </a:rPr>
              <a:t>WHO Analgesic Ladder</a:t>
            </a:r>
          </a:p>
        </p:txBody>
      </p:sp>
      <p:sp>
        <p:nvSpPr>
          <p:cNvPr id="6" name="TextBox 5">
            <a:extLst>
              <a:ext uri="{FF2B5EF4-FFF2-40B4-BE49-F238E27FC236}">
                <a16:creationId xmlns:a16="http://schemas.microsoft.com/office/drawing/2014/main" id="{7A45DEA2-D29B-5041-F23C-78B23065E005}"/>
              </a:ext>
            </a:extLst>
          </p:cNvPr>
          <p:cNvSpPr txBox="1"/>
          <p:nvPr/>
        </p:nvSpPr>
        <p:spPr>
          <a:xfrm>
            <a:off x="8584591" y="3051813"/>
            <a:ext cx="2409724" cy="1756250"/>
          </a:xfrm>
          <a:prstGeom prst="rect">
            <a:avLst/>
          </a:prstGeom>
          <a:solidFill>
            <a:schemeClr val="accent1"/>
          </a:solidFill>
          <a:ln w="31750">
            <a:noFill/>
          </a:ln>
        </p:spPr>
        <p:txBody>
          <a:bodyPr wrap="square" lIns="91440" tIns="45720" rIns="91440" bIns="91440" rtlCol="0" anchor="ctr" anchorCtr="1">
            <a:spAutoFit/>
          </a:bodyPr>
          <a:lstStyle/>
          <a:p>
            <a:pPr>
              <a:lnSpc>
                <a:spcPct val="150000"/>
              </a:lnSpc>
            </a:pPr>
            <a:r>
              <a:rPr lang="en-US" b="1">
                <a:solidFill>
                  <a:schemeClr val="bg1"/>
                </a:solidFill>
                <a:latin typeface="Noto Sans"/>
                <a:ea typeface="Noto Sans"/>
                <a:cs typeface="Noto Sans"/>
              </a:rPr>
              <a:t>Step 2 Analgesics</a:t>
            </a:r>
            <a:r>
              <a:rPr lang="en-US" b="1" baseline="30000">
                <a:solidFill>
                  <a:schemeClr val="bg1"/>
                </a:solidFill>
                <a:latin typeface="Noto Sans"/>
                <a:ea typeface="Noto Sans"/>
                <a:cs typeface="Noto Sans"/>
              </a:rPr>
              <a:t>13</a:t>
            </a:r>
            <a:endParaRPr lang="en-US" b="1" baseline="30000">
              <a:solidFill>
                <a:schemeClr val="bg1"/>
              </a:solidFill>
              <a:latin typeface="Noto Sans" panose="020B0502040504020204" pitchFamily="34" charset="0"/>
              <a:ea typeface="Noto Sans" panose="020B0502040504020204" pitchFamily="34" charset="0"/>
              <a:cs typeface="Noto Sans" panose="020B0502040504020204" pitchFamily="34" charset="0"/>
            </a:endParaRP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Hydrocodone</a:t>
            </a: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Codeine</a:t>
            </a: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Tramadol</a:t>
            </a:r>
          </a:p>
        </p:txBody>
      </p:sp>
      <p:pic>
        <p:nvPicPr>
          <p:cNvPr id="3" name="Picture 4" descr="Figure A1.1. The three-step analgesic ladder.">
            <a:extLst>
              <a:ext uri="{FF2B5EF4-FFF2-40B4-BE49-F238E27FC236}">
                <a16:creationId xmlns:a16="http://schemas.microsoft.com/office/drawing/2014/main" id="{2EECCC1A-0AA0-06F5-F1CD-5CCB4C1E567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0633" y="948645"/>
            <a:ext cx="5062993" cy="49490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71D2040-EAA7-F1C7-A4AD-2C1688E93C90}"/>
              </a:ext>
            </a:extLst>
          </p:cNvPr>
          <p:cNvSpPr/>
          <p:nvPr/>
        </p:nvSpPr>
        <p:spPr>
          <a:xfrm>
            <a:off x="1154081" y="2664060"/>
            <a:ext cx="818417" cy="771525"/>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TextBox 10">
            <a:extLst>
              <a:ext uri="{FF2B5EF4-FFF2-40B4-BE49-F238E27FC236}">
                <a16:creationId xmlns:a16="http://schemas.microsoft.com/office/drawing/2014/main" id="{7BF5E506-6585-370F-42ED-46A13DEB4CBD}"/>
              </a:ext>
            </a:extLst>
          </p:cNvPr>
          <p:cNvSpPr txBox="1"/>
          <p:nvPr/>
        </p:nvSpPr>
        <p:spPr>
          <a:xfrm>
            <a:off x="7328370" y="6096000"/>
            <a:ext cx="466231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ea typeface="Calibri"/>
                <a:cs typeface="Calibri"/>
              </a:rPr>
              <a:t>Image from World Health Organization, retrieved from: </a:t>
            </a:r>
            <a:r>
              <a:rPr lang="en-US" sz="1100">
                <a:ea typeface="+mn-lt"/>
                <a:cs typeface="+mn-lt"/>
                <a:hlinkClick r:id="rId3"/>
              </a:rPr>
              <a:t>https://www.who.int/publications/i/item/9789241550390</a:t>
            </a:r>
            <a:r>
              <a:rPr lang="en-US" sz="1100">
                <a:ea typeface="+mn-lt"/>
                <a:cs typeface="+mn-lt"/>
              </a:rPr>
              <a:t> on 2/8/2026. Image is in the public domain.</a:t>
            </a:r>
            <a:endParaRPr lang="en-US" sz="1100">
              <a:ea typeface="Calibri"/>
              <a:cs typeface="Calibri"/>
            </a:endParaRPr>
          </a:p>
        </p:txBody>
      </p:sp>
    </p:spTree>
    <p:extLst>
      <p:ext uri="{BB962C8B-B14F-4D97-AF65-F5344CB8AC3E}">
        <p14:creationId xmlns:p14="http://schemas.microsoft.com/office/powerpoint/2010/main" val="120762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57C2C-ACBE-5AA4-28CF-1976994F2F6F}"/>
              </a:ext>
            </a:extLst>
          </p:cNvPr>
          <p:cNvSpPr>
            <a:spLocks noGrp="1"/>
          </p:cNvSpPr>
          <p:nvPr>
            <p:ph type="title"/>
          </p:nvPr>
        </p:nvSpPr>
        <p:spPr>
          <a:xfrm>
            <a:off x="838200" y="365125"/>
            <a:ext cx="3822189" cy="1899912"/>
          </a:xfrm>
        </p:spPr>
        <p:txBody>
          <a:bodyPr>
            <a:normAutofit/>
          </a:bodyPr>
          <a:lstStyle/>
          <a:p>
            <a:r>
              <a:rPr lang="en-US" sz="4000">
                <a:latin typeface="Barlow Condensed SemiBold"/>
              </a:rPr>
              <a:t>Hydrocodone</a:t>
            </a:r>
            <a:r>
              <a:rPr lang="en-US" sz="4000" baseline="30000">
                <a:latin typeface="Barlow Condensed SemiBold"/>
              </a:rPr>
              <a:t>2</a:t>
            </a:r>
            <a:endParaRPr lang="en-US" sz="4000" baseline="30000"/>
          </a:p>
        </p:txBody>
      </p:sp>
      <p:sp>
        <p:nvSpPr>
          <p:cNvPr id="3" name="Content Placeholder 2">
            <a:extLst>
              <a:ext uri="{FF2B5EF4-FFF2-40B4-BE49-F238E27FC236}">
                <a16:creationId xmlns:a16="http://schemas.microsoft.com/office/drawing/2014/main" id="{9738AE62-9EA6-1D21-85A9-F61DBC9417BB}"/>
              </a:ext>
            </a:extLst>
          </p:cNvPr>
          <p:cNvSpPr>
            <a:spLocks noGrp="1"/>
          </p:cNvSpPr>
          <p:nvPr>
            <p:ph idx="1"/>
          </p:nvPr>
        </p:nvSpPr>
        <p:spPr>
          <a:xfrm>
            <a:off x="838200" y="2199016"/>
            <a:ext cx="9037225" cy="3742762"/>
          </a:xfrm>
        </p:spPr>
        <p:txBody>
          <a:bodyPr vert="horz" lIns="91440" tIns="45720" rIns="91440" bIns="45720" rtlCol="0" anchor="t">
            <a:normAutofit fontScale="92500" lnSpcReduction="20000"/>
          </a:bodyPr>
          <a:lstStyle/>
          <a:p>
            <a:r>
              <a:rPr lang="en-US" sz="2000"/>
              <a:t>Vicodin, Norco, Lortab</a:t>
            </a:r>
          </a:p>
          <a:p>
            <a:pPr marL="0" indent="0">
              <a:buNone/>
            </a:pPr>
            <a:endParaRPr lang="en-US" sz="2000">
              <a:latin typeface="Noto Sans"/>
              <a:ea typeface="Noto Sans"/>
              <a:cs typeface="Noto Sans"/>
            </a:endParaRPr>
          </a:p>
          <a:p>
            <a:r>
              <a:rPr lang="en-US" sz="2000">
                <a:latin typeface="Noto Sans"/>
                <a:ea typeface="Noto Sans"/>
                <a:cs typeface="Noto Sans"/>
              </a:rPr>
              <a:t>Combination formulation with acetaminophen</a:t>
            </a:r>
          </a:p>
          <a:p>
            <a:pPr marL="0" indent="0">
              <a:buNone/>
            </a:pPr>
            <a:endParaRPr lang="en-US" sz="2000">
              <a:latin typeface="Noto Sans"/>
              <a:ea typeface="Noto Sans"/>
              <a:cs typeface="Noto Sans"/>
            </a:endParaRPr>
          </a:p>
          <a:p>
            <a:r>
              <a:rPr lang="en-US" sz="2000"/>
              <a:t>Safer in renal insufficiency</a:t>
            </a:r>
          </a:p>
          <a:p>
            <a:pPr marL="0" indent="0">
              <a:buNone/>
            </a:pPr>
            <a:endParaRPr lang="en-US" sz="2000">
              <a:latin typeface="Noto Sans"/>
              <a:ea typeface="Noto Sans"/>
              <a:cs typeface="Noto Sans"/>
            </a:endParaRPr>
          </a:p>
          <a:p>
            <a:r>
              <a:rPr lang="en-US" sz="2000"/>
              <a:t>Equianalgesic to morphine</a:t>
            </a:r>
          </a:p>
          <a:p>
            <a:pPr marL="0" indent="0">
              <a:buNone/>
            </a:pPr>
            <a:endParaRPr lang="en-US" sz="2000">
              <a:latin typeface="Noto Sans"/>
              <a:ea typeface="Noto Sans"/>
              <a:cs typeface="Noto Sans"/>
            </a:endParaRPr>
          </a:p>
          <a:p>
            <a:r>
              <a:rPr lang="en-US" sz="2000"/>
              <a:t>Oral only</a:t>
            </a:r>
          </a:p>
          <a:p>
            <a:pPr marL="0" indent="0">
              <a:buNone/>
            </a:pPr>
            <a:endParaRPr lang="en-US" sz="2000">
              <a:latin typeface="Noto Sans"/>
              <a:ea typeface="Noto Sans"/>
              <a:cs typeface="Noto Sans"/>
            </a:endParaRPr>
          </a:p>
          <a:p>
            <a:r>
              <a:rPr lang="en-US" sz="2000"/>
              <a:t>Tablets of 5mg, 7.5mg, 10mg</a:t>
            </a:r>
          </a:p>
        </p:txBody>
      </p:sp>
    </p:spTree>
    <p:extLst>
      <p:ext uri="{BB962C8B-B14F-4D97-AF65-F5344CB8AC3E}">
        <p14:creationId xmlns:p14="http://schemas.microsoft.com/office/powerpoint/2010/main" val="2471845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D732-89B5-F757-2A05-2C41DD327997}"/>
              </a:ext>
            </a:extLst>
          </p:cNvPr>
          <p:cNvSpPr>
            <a:spLocks noGrp="1"/>
          </p:cNvSpPr>
          <p:nvPr>
            <p:ph type="title"/>
          </p:nvPr>
        </p:nvSpPr>
        <p:spPr>
          <a:xfrm>
            <a:off x="838200" y="365125"/>
            <a:ext cx="3822189" cy="1899912"/>
          </a:xfrm>
        </p:spPr>
        <p:txBody>
          <a:bodyPr>
            <a:normAutofit/>
          </a:bodyPr>
          <a:lstStyle/>
          <a:p>
            <a:r>
              <a:rPr lang="en-US" sz="4000">
                <a:latin typeface="Barlow Condensed SemiBold"/>
              </a:rPr>
              <a:t>Codeine</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D6B8527D-D138-1085-F877-D45DD8C25F4C}"/>
              </a:ext>
            </a:extLst>
          </p:cNvPr>
          <p:cNvSpPr>
            <a:spLocks noGrp="1"/>
          </p:cNvSpPr>
          <p:nvPr>
            <p:ph idx="1"/>
          </p:nvPr>
        </p:nvSpPr>
        <p:spPr>
          <a:xfrm>
            <a:off x="838200" y="1969567"/>
            <a:ext cx="10354945" cy="4207396"/>
          </a:xfrm>
        </p:spPr>
        <p:txBody>
          <a:bodyPr vert="horz" lIns="91440" tIns="45720" rIns="91440" bIns="45720" rtlCol="0" anchor="t">
            <a:normAutofit fontScale="92500" lnSpcReduction="10000"/>
          </a:bodyPr>
          <a:lstStyle/>
          <a:p>
            <a:r>
              <a:rPr lang="en-US" sz="2000"/>
              <a:t>Prodrug</a:t>
            </a:r>
          </a:p>
          <a:p>
            <a:endParaRPr lang="en-US" sz="2000">
              <a:latin typeface="Noto Sans"/>
              <a:ea typeface="Noto Sans"/>
              <a:cs typeface="Noto Sans"/>
            </a:endParaRPr>
          </a:p>
          <a:p>
            <a:r>
              <a:rPr lang="en-US" sz="2000"/>
              <a:t>Metabolized to morphine</a:t>
            </a:r>
          </a:p>
          <a:p>
            <a:endParaRPr lang="en-US" sz="2000">
              <a:latin typeface="Noto Sans"/>
              <a:ea typeface="Noto Sans"/>
              <a:cs typeface="Noto Sans"/>
            </a:endParaRPr>
          </a:p>
          <a:p>
            <a:r>
              <a:rPr lang="en-US" sz="2000"/>
              <a:t>Enzyme lacking in up to 10% “white population”</a:t>
            </a:r>
          </a:p>
          <a:p>
            <a:endParaRPr lang="en-US" sz="2000"/>
          </a:p>
          <a:p>
            <a:r>
              <a:rPr lang="en-US" sz="2000">
                <a:latin typeface="Noto Sans"/>
                <a:ea typeface="Noto Sans"/>
                <a:cs typeface="Noto Sans"/>
              </a:rPr>
              <a:t>Not recommended in renal insufficiency</a:t>
            </a:r>
          </a:p>
          <a:p>
            <a:endParaRPr lang="en-US" sz="2000">
              <a:latin typeface="Noto Sans"/>
              <a:ea typeface="Noto Sans"/>
              <a:cs typeface="Noto Sans"/>
            </a:endParaRPr>
          </a:p>
          <a:p>
            <a:r>
              <a:rPr lang="en-US" sz="2000">
                <a:latin typeface="Noto Sans"/>
                <a:ea typeface="Noto Sans"/>
                <a:cs typeface="Noto Sans"/>
              </a:rPr>
              <a:t>Increased circulation of metabolites</a:t>
            </a:r>
          </a:p>
          <a:p>
            <a:endParaRPr lang="en-US" sz="2000">
              <a:latin typeface="Noto Sans"/>
              <a:ea typeface="Noto Sans"/>
              <a:cs typeface="Noto Sans"/>
            </a:endParaRPr>
          </a:p>
          <a:p>
            <a:r>
              <a:rPr lang="en-US" sz="2000"/>
              <a:t>Antitussive</a:t>
            </a:r>
          </a:p>
          <a:p>
            <a:pPr marL="0" indent="0">
              <a:buNone/>
            </a:pPr>
            <a:endParaRPr lang="en-US" sz="2000"/>
          </a:p>
        </p:txBody>
      </p:sp>
      <p:sp>
        <p:nvSpPr>
          <p:cNvPr id="6" name="&quot;Not Allowed&quot; Symbol 5">
            <a:extLst>
              <a:ext uri="{FF2B5EF4-FFF2-40B4-BE49-F238E27FC236}">
                <a16:creationId xmlns:a16="http://schemas.microsoft.com/office/drawing/2014/main" id="{7FE8FC58-6740-ACF0-843A-F5060C371E4F}"/>
              </a:ext>
            </a:extLst>
          </p:cNvPr>
          <p:cNvSpPr/>
          <p:nvPr/>
        </p:nvSpPr>
        <p:spPr>
          <a:xfrm>
            <a:off x="7492541" y="1711459"/>
            <a:ext cx="3706518" cy="3433703"/>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340806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48DAA-580C-7FCD-112A-2EE932EC0ED4}"/>
              </a:ext>
            </a:extLst>
          </p:cNvPr>
          <p:cNvSpPr>
            <a:spLocks noGrp="1"/>
          </p:cNvSpPr>
          <p:nvPr>
            <p:ph type="title"/>
          </p:nvPr>
        </p:nvSpPr>
        <p:spPr>
          <a:xfrm>
            <a:off x="838200" y="365125"/>
            <a:ext cx="3822189" cy="1899912"/>
          </a:xfrm>
        </p:spPr>
        <p:txBody>
          <a:bodyPr>
            <a:normAutofit/>
          </a:bodyPr>
          <a:lstStyle/>
          <a:p>
            <a:r>
              <a:rPr lang="en-US" sz="4000">
                <a:latin typeface="Barlow Condensed SemiBold"/>
              </a:rPr>
              <a:t>Tramadol</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98407F4D-E4B8-241C-3342-4763059B8120}"/>
              </a:ext>
            </a:extLst>
          </p:cNvPr>
          <p:cNvSpPr>
            <a:spLocks noGrp="1"/>
          </p:cNvSpPr>
          <p:nvPr>
            <p:ph idx="1"/>
          </p:nvPr>
        </p:nvSpPr>
        <p:spPr>
          <a:xfrm>
            <a:off x="838200" y="1841535"/>
            <a:ext cx="5703669" cy="4749353"/>
          </a:xfrm>
        </p:spPr>
        <p:txBody>
          <a:bodyPr vert="horz" lIns="91440" tIns="45720" rIns="91440" bIns="45720" rtlCol="0" anchor="t">
            <a:normAutofit/>
          </a:bodyPr>
          <a:lstStyle/>
          <a:p>
            <a:pPr>
              <a:lnSpc>
                <a:spcPct val="120000"/>
              </a:lnSpc>
              <a:spcBef>
                <a:spcPts val="0"/>
              </a:spcBef>
            </a:pPr>
            <a:r>
              <a:rPr lang="en-US" sz="1600"/>
              <a:t>Synthetic opioid</a:t>
            </a:r>
            <a:endParaRPr lang="en-US"/>
          </a:p>
          <a:p>
            <a:pPr>
              <a:lnSpc>
                <a:spcPct val="120000"/>
              </a:lnSpc>
              <a:spcBef>
                <a:spcPts val="0"/>
              </a:spcBef>
            </a:pPr>
            <a:endParaRPr lang="en-US" sz="1600">
              <a:latin typeface="Noto Sans"/>
              <a:ea typeface="Noto Sans"/>
              <a:cs typeface="Noto Sans"/>
            </a:endParaRPr>
          </a:p>
          <a:p>
            <a:pPr>
              <a:lnSpc>
                <a:spcPct val="120000"/>
              </a:lnSpc>
              <a:spcBef>
                <a:spcPts val="0"/>
              </a:spcBef>
            </a:pPr>
            <a:r>
              <a:rPr lang="en-US" sz="1600">
                <a:latin typeface="Noto Sans"/>
                <a:ea typeface="Noto Sans"/>
                <a:cs typeface="Noto Sans"/>
              </a:rPr>
              <a:t>Norepinephrine and serotonin reuptake inhibitor</a:t>
            </a:r>
          </a:p>
          <a:p>
            <a:pPr>
              <a:lnSpc>
                <a:spcPct val="120000"/>
              </a:lnSpc>
              <a:spcBef>
                <a:spcPts val="0"/>
              </a:spcBef>
            </a:pPr>
            <a:endParaRPr lang="en-US" sz="1600">
              <a:latin typeface="Noto Sans"/>
              <a:ea typeface="Noto Sans"/>
              <a:cs typeface="Noto Sans"/>
            </a:endParaRPr>
          </a:p>
          <a:p>
            <a:pPr>
              <a:lnSpc>
                <a:spcPct val="120000"/>
              </a:lnSpc>
              <a:spcBef>
                <a:spcPts val="0"/>
              </a:spcBef>
            </a:pPr>
            <a:r>
              <a:rPr lang="en-US" sz="1600"/>
              <a:t>Noninferior to hydrocodone for cancer pain</a:t>
            </a:r>
          </a:p>
          <a:p>
            <a:pPr>
              <a:lnSpc>
                <a:spcPct val="120000"/>
              </a:lnSpc>
              <a:spcBef>
                <a:spcPts val="0"/>
              </a:spcBef>
            </a:pPr>
            <a:endParaRPr lang="en-US" sz="1600"/>
          </a:p>
          <a:p>
            <a:pPr>
              <a:lnSpc>
                <a:spcPct val="120000"/>
              </a:lnSpc>
              <a:spcBef>
                <a:spcPts val="0"/>
              </a:spcBef>
            </a:pPr>
            <a:r>
              <a:rPr lang="en-US" sz="1600" err="1">
                <a:latin typeface="Noto Sans"/>
                <a:ea typeface="Noto Sans"/>
                <a:cs typeface="Noto Sans"/>
              </a:rPr>
              <a:t>Off-labe</a:t>
            </a:r>
            <a:r>
              <a:rPr lang="en-US" sz="1600">
                <a:latin typeface="Noto Sans"/>
                <a:ea typeface="Noto Sans"/>
                <a:cs typeface="Noto Sans"/>
              </a:rPr>
              <a:t>l indication for cancer pain</a:t>
            </a:r>
          </a:p>
          <a:p>
            <a:pPr>
              <a:lnSpc>
                <a:spcPct val="120000"/>
              </a:lnSpc>
              <a:spcBef>
                <a:spcPts val="0"/>
              </a:spcBef>
            </a:pPr>
            <a:endParaRPr lang="en-US" sz="1600">
              <a:latin typeface="Noto Sans"/>
              <a:ea typeface="Noto Sans"/>
              <a:cs typeface="Noto Sans"/>
            </a:endParaRPr>
          </a:p>
          <a:p>
            <a:pPr>
              <a:lnSpc>
                <a:spcPct val="120000"/>
              </a:lnSpc>
              <a:spcBef>
                <a:spcPts val="0"/>
              </a:spcBef>
            </a:pPr>
            <a:r>
              <a:rPr lang="en-US" sz="1600"/>
              <a:t>Most effective for less severe pain</a:t>
            </a:r>
          </a:p>
          <a:p>
            <a:pPr>
              <a:lnSpc>
                <a:spcPct val="120000"/>
              </a:lnSpc>
              <a:spcBef>
                <a:spcPts val="0"/>
              </a:spcBef>
            </a:pPr>
            <a:endParaRPr lang="en-US" sz="1600">
              <a:latin typeface="Noto Sans"/>
              <a:ea typeface="Noto Sans"/>
              <a:cs typeface="Noto Sans"/>
            </a:endParaRPr>
          </a:p>
          <a:p>
            <a:pPr>
              <a:lnSpc>
                <a:spcPct val="120000"/>
              </a:lnSpc>
              <a:spcBef>
                <a:spcPts val="0"/>
              </a:spcBef>
            </a:pPr>
            <a:r>
              <a:rPr lang="en-US" sz="1600"/>
              <a:t>Reduces seizure threshold</a:t>
            </a:r>
          </a:p>
          <a:p>
            <a:pPr>
              <a:lnSpc>
                <a:spcPct val="120000"/>
              </a:lnSpc>
              <a:spcBef>
                <a:spcPts val="0"/>
              </a:spcBef>
            </a:pPr>
            <a:endParaRPr lang="en-US" sz="1600">
              <a:latin typeface="Noto Sans"/>
              <a:ea typeface="Noto Sans"/>
              <a:cs typeface="Noto Sans"/>
            </a:endParaRPr>
          </a:p>
          <a:p>
            <a:pPr>
              <a:lnSpc>
                <a:spcPct val="120000"/>
              </a:lnSpc>
              <a:spcBef>
                <a:spcPts val="0"/>
              </a:spcBef>
            </a:pPr>
            <a:r>
              <a:rPr lang="en-US" sz="1600"/>
              <a:t>Adverse effect of hypoglycemia</a:t>
            </a:r>
          </a:p>
          <a:p>
            <a:pPr>
              <a:lnSpc>
                <a:spcPct val="120000"/>
              </a:lnSpc>
              <a:spcBef>
                <a:spcPts val="0"/>
              </a:spcBef>
            </a:pPr>
            <a:endParaRPr lang="en-US" sz="1600">
              <a:latin typeface="Noto Sans"/>
              <a:ea typeface="Noto Sans"/>
              <a:cs typeface="Noto Sans"/>
            </a:endParaRPr>
          </a:p>
          <a:p>
            <a:pPr>
              <a:lnSpc>
                <a:spcPct val="120000"/>
              </a:lnSpc>
              <a:spcBef>
                <a:spcPts val="0"/>
              </a:spcBef>
            </a:pPr>
            <a:r>
              <a:rPr lang="en-US" sz="1600">
                <a:latin typeface="Noto Sans"/>
                <a:ea typeface="Noto Sans"/>
                <a:cs typeface="Noto Sans"/>
              </a:rPr>
              <a:t>Limited titration</a:t>
            </a:r>
          </a:p>
        </p:txBody>
      </p:sp>
      <p:sp>
        <p:nvSpPr>
          <p:cNvPr id="7" name="&quot;Not Allowed&quot; Symbol 6">
            <a:extLst>
              <a:ext uri="{FF2B5EF4-FFF2-40B4-BE49-F238E27FC236}">
                <a16:creationId xmlns:a16="http://schemas.microsoft.com/office/drawing/2014/main" id="{F72E94A4-EDCE-73B0-E6D7-EDF06FBA0282}"/>
              </a:ext>
            </a:extLst>
          </p:cNvPr>
          <p:cNvSpPr/>
          <p:nvPr/>
        </p:nvSpPr>
        <p:spPr>
          <a:xfrm>
            <a:off x="7492541" y="1711459"/>
            <a:ext cx="3706518" cy="3433703"/>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20234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ADAE7-C497-46AB-5293-70439542B0AE}"/>
              </a:ext>
            </a:extLst>
          </p:cNvPr>
          <p:cNvSpPr>
            <a:spLocks noGrp="1"/>
          </p:cNvSpPr>
          <p:nvPr>
            <p:ph type="title"/>
          </p:nvPr>
        </p:nvSpPr>
        <p:spPr/>
        <p:txBody>
          <a:bodyPr/>
          <a:lstStyle/>
          <a:p>
            <a:r>
              <a:rPr lang="en-US"/>
              <a:t>Case 2: Bernie</a:t>
            </a:r>
          </a:p>
        </p:txBody>
      </p:sp>
      <p:sp>
        <p:nvSpPr>
          <p:cNvPr id="3" name="TextBox 2">
            <a:extLst>
              <a:ext uri="{FF2B5EF4-FFF2-40B4-BE49-F238E27FC236}">
                <a16:creationId xmlns:a16="http://schemas.microsoft.com/office/drawing/2014/main" id="{7E25C2E1-C002-A651-D467-2570BF1E8ACA}"/>
              </a:ext>
            </a:extLst>
          </p:cNvPr>
          <p:cNvSpPr txBox="1"/>
          <p:nvPr/>
        </p:nvSpPr>
        <p:spPr>
          <a:xfrm>
            <a:off x="838200" y="1346200"/>
            <a:ext cx="8563563" cy="2197525"/>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87M newly diagnosed advanced gastric cancer</a:t>
            </a:r>
            <a:endParaRPr lang="en-US" sz="2000" dirty="0">
              <a:latin typeface="Noto Sans"/>
              <a:ea typeface="Noto Sans"/>
              <a:cs typeface="Noto Sans"/>
            </a:endParaRPr>
          </a:p>
          <a:p>
            <a:pPr marL="0" indent="0">
              <a:buNone/>
            </a:pPr>
            <a:r>
              <a:rPr lang="en-US" sz="2000">
                <a:latin typeface="Noto Sans"/>
                <a:ea typeface="Noto Sans"/>
                <a:cs typeface="Noto Sans"/>
              </a:rPr>
              <a:t>He is not pursuing cancer treatment</a:t>
            </a:r>
            <a:endParaRPr lang="en-US" sz="2000" dirty="0">
              <a:latin typeface="Noto Sans"/>
              <a:ea typeface="Noto Sans"/>
              <a:cs typeface="Noto Sans"/>
            </a:endParaRPr>
          </a:p>
          <a:p>
            <a:pPr marL="0" indent="0">
              <a:buNone/>
            </a:pPr>
            <a:r>
              <a:rPr lang="en-US" sz="2000">
                <a:latin typeface="Noto Sans"/>
                <a:ea typeface="Noto Sans"/>
                <a:cs typeface="Noto Sans"/>
              </a:rPr>
              <a:t>Intermittent, crampy abdominal pain modestly improved with Tylenol</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Should we prescribe hydrocodone?</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other options do we have?</a:t>
            </a:r>
            <a:endParaRPr lang="en-US" sz="2000" dirty="0">
              <a:latin typeface="Noto Sans"/>
              <a:ea typeface="Noto Sans"/>
              <a:cs typeface="Noto Sans"/>
            </a:endParaRPr>
          </a:p>
        </p:txBody>
      </p:sp>
    </p:spTree>
    <p:extLst>
      <p:ext uri="{BB962C8B-B14F-4D97-AF65-F5344CB8AC3E}">
        <p14:creationId xmlns:p14="http://schemas.microsoft.com/office/powerpoint/2010/main" val="328232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F04D990B-7EC1-4200-C26A-A920392E2494}"/>
              </a:ext>
            </a:extLst>
          </p:cNvPr>
          <p:cNvSpPr/>
          <p:nvPr/>
        </p:nvSpPr>
        <p:spPr>
          <a:xfrm>
            <a:off x="3523209" y="2575746"/>
            <a:ext cx="5407671" cy="1705431"/>
          </a:xfrm>
          <a:prstGeom prst="roundRect">
            <a:avLst/>
          </a:prstGeom>
          <a:solidFill>
            <a:schemeClr val="accent1">
              <a:alpha val="6501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66CB916-3545-302B-570F-FD1BA29CB6CF}"/>
              </a:ext>
            </a:extLst>
          </p:cNvPr>
          <p:cNvSpPr txBox="1"/>
          <p:nvPr/>
        </p:nvSpPr>
        <p:spPr>
          <a:xfrm>
            <a:off x="3911820" y="2932283"/>
            <a:ext cx="4633356" cy="998350"/>
          </a:xfrm>
          <a:prstGeom prst="rect">
            <a:avLst/>
          </a:prstGeom>
          <a:noFill/>
          <a:effectLst/>
        </p:spPr>
        <p:txBody>
          <a:bodyPr wrap="square" lIns="91440" tIns="45720" rIns="91440" bIns="45720" rtlCol="0" anchor="t">
            <a:spAutoFit/>
          </a:bodyPr>
          <a:lstStyle/>
          <a:p>
            <a:pPr>
              <a:lnSpc>
                <a:spcPts val="2360"/>
              </a:lnSpc>
            </a:pPr>
            <a:r>
              <a:rPr lang="en-US">
                <a:latin typeface="Noto Sans"/>
                <a:ea typeface="Noto Sans"/>
                <a:cs typeface="Noto Sans"/>
              </a:rPr>
              <a:t>Case 1: 55F with metastatic breast cancer. New compression fracture. Consult for pain.</a:t>
            </a:r>
          </a:p>
        </p:txBody>
      </p:sp>
    </p:spTree>
    <p:extLst>
      <p:ext uri="{BB962C8B-B14F-4D97-AF65-F5344CB8AC3E}">
        <p14:creationId xmlns:p14="http://schemas.microsoft.com/office/powerpoint/2010/main" val="80981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igure A1.1. The three-step analgesic ladder.">
            <a:extLst>
              <a:ext uri="{FF2B5EF4-FFF2-40B4-BE49-F238E27FC236}">
                <a16:creationId xmlns:a16="http://schemas.microsoft.com/office/drawing/2014/main" id="{77856C39-AC80-5B1E-CF9B-680F0BCCE8B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0633" y="948645"/>
            <a:ext cx="5062993" cy="49490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CD9DD23-298E-570C-1220-0818366D91B5}"/>
              </a:ext>
            </a:extLst>
          </p:cNvPr>
          <p:cNvSpPr/>
          <p:nvPr/>
        </p:nvSpPr>
        <p:spPr>
          <a:xfrm>
            <a:off x="8479744" y="6397438"/>
            <a:ext cx="184731" cy="369332"/>
          </a:xfrm>
          <a:prstGeom prst="rect">
            <a:avLst/>
          </a:prstGeom>
        </p:spPr>
        <p:txBody>
          <a:bodyPr wrap="none" lIns="91440" tIns="45720" rIns="91440" bIns="45720" anchor="t">
            <a:spAutoFit/>
          </a:bodyPr>
          <a:lstStyle/>
          <a:p>
            <a:endParaRPr lang="en-US">
              <a:solidFill>
                <a:schemeClr val="accent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4" name="Title 1">
            <a:extLst>
              <a:ext uri="{FF2B5EF4-FFF2-40B4-BE49-F238E27FC236}">
                <a16:creationId xmlns:a16="http://schemas.microsoft.com/office/drawing/2014/main" id="{7511F7D9-EDF8-FE1E-7863-2DD11F8DB8F4}"/>
              </a:ext>
            </a:extLst>
          </p:cNvPr>
          <p:cNvSpPr txBox="1">
            <a:spLocks/>
          </p:cNvSpPr>
          <p:nvPr/>
        </p:nvSpPr>
        <p:spPr>
          <a:xfrm>
            <a:off x="2571450" y="1997075"/>
            <a:ext cx="8596668" cy="1320800"/>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Barlow Condensed SemiBold" pitchFamily="2" charset="77"/>
                <a:ea typeface="+mj-ea"/>
                <a:cs typeface="+mj-cs"/>
              </a:defRPr>
            </a:lvl1pPr>
          </a:lstStyle>
          <a:p>
            <a:pPr algn="r"/>
            <a:r>
              <a:rPr lang="en-US">
                <a:solidFill>
                  <a:schemeClr val="accent1"/>
                </a:solidFill>
              </a:rPr>
              <a:t>WHO Analgesic Ladder</a:t>
            </a:r>
          </a:p>
        </p:txBody>
      </p:sp>
      <p:sp>
        <p:nvSpPr>
          <p:cNvPr id="5" name="Rectangle 4">
            <a:extLst>
              <a:ext uri="{FF2B5EF4-FFF2-40B4-BE49-F238E27FC236}">
                <a16:creationId xmlns:a16="http://schemas.microsoft.com/office/drawing/2014/main" id="{3F112172-6A3F-0AB5-143B-75A343BDEA22}"/>
              </a:ext>
            </a:extLst>
          </p:cNvPr>
          <p:cNvSpPr/>
          <p:nvPr/>
        </p:nvSpPr>
        <p:spPr>
          <a:xfrm>
            <a:off x="1981933" y="1412875"/>
            <a:ext cx="818417" cy="771525"/>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TextBox 5">
            <a:extLst>
              <a:ext uri="{FF2B5EF4-FFF2-40B4-BE49-F238E27FC236}">
                <a16:creationId xmlns:a16="http://schemas.microsoft.com/office/drawing/2014/main" id="{7A45DEA2-D29B-5041-F23C-78B23065E005}"/>
              </a:ext>
            </a:extLst>
          </p:cNvPr>
          <p:cNvSpPr txBox="1"/>
          <p:nvPr/>
        </p:nvSpPr>
        <p:spPr>
          <a:xfrm>
            <a:off x="7634443" y="2899754"/>
            <a:ext cx="2409724" cy="2587183"/>
          </a:xfrm>
          <a:prstGeom prst="rect">
            <a:avLst/>
          </a:prstGeom>
          <a:solidFill>
            <a:schemeClr val="accent1"/>
          </a:solidFill>
          <a:ln w="31750">
            <a:noFill/>
          </a:ln>
        </p:spPr>
        <p:txBody>
          <a:bodyPr wrap="square" lIns="91440" tIns="45720" rIns="91440" bIns="91440" rtlCol="0" anchor="ctr" anchorCtr="1">
            <a:spAutoFit/>
          </a:bodyPr>
          <a:lstStyle/>
          <a:p>
            <a:pPr>
              <a:lnSpc>
                <a:spcPct val="150000"/>
              </a:lnSpc>
            </a:pPr>
            <a:r>
              <a:rPr lang="en-US" b="1">
                <a:solidFill>
                  <a:schemeClr val="bg1"/>
                </a:solidFill>
                <a:latin typeface="Noto Sans"/>
                <a:ea typeface="Noto Sans"/>
                <a:cs typeface="Noto Sans"/>
              </a:rPr>
              <a:t>Step 3 Analgesics</a:t>
            </a:r>
            <a:r>
              <a:rPr lang="en-US" b="1" baseline="30000">
                <a:solidFill>
                  <a:schemeClr val="bg1"/>
                </a:solidFill>
                <a:latin typeface="Noto Sans"/>
                <a:ea typeface="Noto Sans"/>
                <a:cs typeface="Noto Sans"/>
              </a:rPr>
              <a:t>13</a:t>
            </a:r>
            <a:endParaRPr lang="en-US" b="1" baseline="30000">
              <a:solidFill>
                <a:schemeClr val="bg1"/>
              </a:solidFill>
              <a:latin typeface="Noto Sans" panose="020B0502040504020204" pitchFamily="34" charset="0"/>
              <a:ea typeface="Noto Sans" panose="020B0502040504020204" pitchFamily="34" charset="0"/>
              <a:cs typeface="Noto Sans" panose="020B0502040504020204" pitchFamily="34" charset="0"/>
            </a:endParaRP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Morphine</a:t>
            </a: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Oxycodone</a:t>
            </a: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Hydromorphone</a:t>
            </a: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Fentanyl</a:t>
            </a:r>
          </a:p>
          <a:p>
            <a:pPr marL="285750" indent="-285750">
              <a:lnSpc>
                <a:spcPct val="150000"/>
              </a:lnSpc>
              <a:buFont typeface="Arial" panose="020B0604020202020204" pitchFamily="34" charset="0"/>
              <a:buChar char="•"/>
            </a:pP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Methadone</a:t>
            </a:r>
          </a:p>
        </p:txBody>
      </p:sp>
      <p:sp>
        <p:nvSpPr>
          <p:cNvPr id="33" name="TextBox 32">
            <a:extLst>
              <a:ext uri="{FF2B5EF4-FFF2-40B4-BE49-F238E27FC236}">
                <a16:creationId xmlns:a16="http://schemas.microsoft.com/office/drawing/2014/main" id="{63AF9ED2-36D5-081E-AA4B-CEC1E5BEF313}"/>
              </a:ext>
            </a:extLst>
          </p:cNvPr>
          <p:cNvSpPr txBox="1"/>
          <p:nvPr/>
        </p:nvSpPr>
        <p:spPr>
          <a:xfrm>
            <a:off x="7328370" y="6096000"/>
            <a:ext cx="466231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ea typeface="Calibri"/>
                <a:cs typeface="Calibri"/>
              </a:rPr>
              <a:t>Image from World Health Organization, retrieved from: </a:t>
            </a:r>
            <a:r>
              <a:rPr lang="en-US" sz="1100">
                <a:ea typeface="+mn-lt"/>
                <a:cs typeface="+mn-lt"/>
                <a:hlinkClick r:id="rId3"/>
              </a:rPr>
              <a:t>https://www.who.int/publications/i/item/9789241550390</a:t>
            </a:r>
            <a:r>
              <a:rPr lang="en-US" sz="1100">
                <a:ea typeface="+mn-lt"/>
                <a:cs typeface="+mn-lt"/>
              </a:rPr>
              <a:t> on 2/8/2026. Image is in the public domain.</a:t>
            </a:r>
            <a:endParaRPr lang="en-US" sz="1100">
              <a:ea typeface="Calibri"/>
              <a:cs typeface="Calibri"/>
            </a:endParaRPr>
          </a:p>
        </p:txBody>
      </p:sp>
    </p:spTree>
    <p:extLst>
      <p:ext uri="{BB962C8B-B14F-4D97-AF65-F5344CB8AC3E}">
        <p14:creationId xmlns:p14="http://schemas.microsoft.com/office/powerpoint/2010/main" val="47907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DB99F-1D73-FCBB-CDFB-98DE307C820F}"/>
              </a:ext>
            </a:extLst>
          </p:cNvPr>
          <p:cNvSpPr>
            <a:spLocks noGrp="1"/>
          </p:cNvSpPr>
          <p:nvPr>
            <p:ph type="title"/>
          </p:nvPr>
        </p:nvSpPr>
        <p:spPr>
          <a:xfrm>
            <a:off x="838200" y="365125"/>
            <a:ext cx="3822189" cy="1899912"/>
          </a:xfrm>
        </p:spPr>
        <p:txBody>
          <a:bodyPr>
            <a:normAutofit/>
          </a:bodyPr>
          <a:lstStyle/>
          <a:p>
            <a:r>
              <a:rPr lang="en-US" sz="4000">
                <a:latin typeface="Barlow Condensed SemiBold"/>
              </a:rPr>
              <a:t>Morphine</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4CD67536-C72F-8BD8-D851-4816C5E33063}"/>
              </a:ext>
            </a:extLst>
          </p:cNvPr>
          <p:cNvSpPr>
            <a:spLocks noGrp="1"/>
          </p:cNvSpPr>
          <p:nvPr>
            <p:ph idx="1"/>
          </p:nvPr>
        </p:nvSpPr>
        <p:spPr>
          <a:xfrm>
            <a:off x="838200" y="1992053"/>
            <a:ext cx="7373525" cy="3742762"/>
          </a:xfrm>
        </p:spPr>
        <p:txBody>
          <a:bodyPr vert="horz" lIns="91440" tIns="45720" rIns="91440" bIns="45720" rtlCol="0" anchor="t">
            <a:normAutofit/>
          </a:bodyPr>
          <a:lstStyle/>
          <a:p>
            <a:pPr>
              <a:spcBef>
                <a:spcPts val="0"/>
              </a:spcBef>
            </a:pPr>
            <a:r>
              <a:rPr lang="en-US" sz="2000"/>
              <a:t>Inexpensive</a:t>
            </a:r>
            <a:endParaRPr lang="en-US"/>
          </a:p>
          <a:p>
            <a:pPr>
              <a:spcBef>
                <a:spcPts val="0"/>
              </a:spcBef>
            </a:pPr>
            <a:endParaRPr lang="en-US" sz="2000">
              <a:latin typeface="Noto Sans"/>
              <a:ea typeface="Noto Sans"/>
              <a:cs typeface="Noto Sans"/>
            </a:endParaRPr>
          </a:p>
          <a:p>
            <a:pPr>
              <a:spcBef>
                <a:spcPts val="0"/>
              </a:spcBef>
            </a:pPr>
            <a:r>
              <a:rPr lang="en-US" sz="2000"/>
              <a:t>Short- and long-acting formulations</a:t>
            </a:r>
          </a:p>
          <a:p>
            <a:pPr>
              <a:spcBef>
                <a:spcPts val="0"/>
              </a:spcBef>
            </a:pPr>
            <a:endParaRPr lang="en-US" sz="2000">
              <a:latin typeface="Noto Sans"/>
              <a:ea typeface="Noto Sans"/>
              <a:cs typeface="Noto Sans"/>
            </a:endParaRPr>
          </a:p>
          <a:p>
            <a:pPr>
              <a:spcBef>
                <a:spcPts val="0"/>
              </a:spcBef>
            </a:pPr>
            <a:r>
              <a:rPr lang="en-US" sz="2000"/>
              <a:t>Multiple metabolites</a:t>
            </a:r>
          </a:p>
          <a:p>
            <a:pPr>
              <a:spcBef>
                <a:spcPts val="0"/>
              </a:spcBef>
            </a:pPr>
            <a:endParaRPr lang="en-US" sz="2000">
              <a:latin typeface="Noto Sans"/>
              <a:ea typeface="Noto Sans"/>
              <a:cs typeface="Noto Sans"/>
            </a:endParaRPr>
          </a:p>
          <a:p>
            <a:pPr>
              <a:spcBef>
                <a:spcPts val="0"/>
              </a:spcBef>
            </a:pPr>
            <a:r>
              <a:rPr lang="en-US" sz="2000"/>
              <a:t>Cautioned in renal insufficiency</a:t>
            </a:r>
          </a:p>
          <a:p>
            <a:pPr>
              <a:spcBef>
                <a:spcPts val="0"/>
              </a:spcBef>
            </a:pPr>
            <a:endParaRPr lang="en-US" sz="2000">
              <a:latin typeface="Noto Sans"/>
              <a:ea typeface="Noto Sans"/>
              <a:cs typeface="Noto Sans"/>
            </a:endParaRPr>
          </a:p>
          <a:p>
            <a:pPr>
              <a:spcBef>
                <a:spcPts val="0"/>
              </a:spcBef>
            </a:pPr>
            <a:r>
              <a:rPr lang="en-US" sz="2000"/>
              <a:t>Many formulations</a:t>
            </a:r>
          </a:p>
          <a:p>
            <a:pPr>
              <a:spcBef>
                <a:spcPts val="0"/>
              </a:spcBef>
            </a:pPr>
            <a:endParaRPr lang="en-US" sz="2000">
              <a:latin typeface="Noto Sans"/>
              <a:ea typeface="Noto Sans"/>
              <a:cs typeface="Noto Sans"/>
            </a:endParaRPr>
          </a:p>
          <a:p>
            <a:pPr>
              <a:spcBef>
                <a:spcPts val="0"/>
              </a:spcBef>
            </a:pPr>
            <a:r>
              <a:rPr lang="en-US" sz="2000"/>
              <a:t>Unit of equianalgesic table</a:t>
            </a:r>
          </a:p>
        </p:txBody>
      </p:sp>
    </p:spTree>
    <p:extLst>
      <p:ext uri="{BB962C8B-B14F-4D97-AF65-F5344CB8AC3E}">
        <p14:creationId xmlns:p14="http://schemas.microsoft.com/office/powerpoint/2010/main" val="3853408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4312E-41DD-C319-AD51-FE26C0E43E0E}"/>
              </a:ext>
            </a:extLst>
          </p:cNvPr>
          <p:cNvSpPr>
            <a:spLocks noGrp="1"/>
          </p:cNvSpPr>
          <p:nvPr>
            <p:ph type="title"/>
          </p:nvPr>
        </p:nvSpPr>
        <p:spPr>
          <a:xfrm>
            <a:off x="838200" y="365125"/>
            <a:ext cx="3822189" cy="1899912"/>
          </a:xfrm>
        </p:spPr>
        <p:txBody>
          <a:bodyPr>
            <a:normAutofit/>
          </a:bodyPr>
          <a:lstStyle/>
          <a:p>
            <a:r>
              <a:rPr lang="en-US" sz="4000">
                <a:latin typeface="Barlow Condensed SemiBold"/>
              </a:rPr>
              <a:t>Oxycodone</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95CFB738-019C-8817-F7C6-9AEF4F4CE47F}"/>
              </a:ext>
            </a:extLst>
          </p:cNvPr>
          <p:cNvSpPr>
            <a:spLocks noGrp="1"/>
          </p:cNvSpPr>
          <p:nvPr>
            <p:ph idx="1"/>
          </p:nvPr>
        </p:nvSpPr>
        <p:spPr>
          <a:xfrm>
            <a:off x="838200" y="1945016"/>
            <a:ext cx="7357361" cy="4231947"/>
          </a:xfrm>
        </p:spPr>
        <p:txBody>
          <a:bodyPr vert="horz" lIns="91440" tIns="45720" rIns="91440" bIns="45720" rtlCol="0" anchor="t">
            <a:normAutofit fontScale="92500" lnSpcReduction="10000"/>
          </a:bodyPr>
          <a:lstStyle/>
          <a:p>
            <a:pPr indent="0">
              <a:lnSpc>
                <a:spcPct val="120000"/>
              </a:lnSpc>
              <a:spcBef>
                <a:spcPts val="0"/>
              </a:spcBef>
            </a:pPr>
            <a:r>
              <a:rPr lang="en-US" sz="1700"/>
              <a:t>Synthetic</a:t>
            </a:r>
            <a:endParaRPr lang="en-US"/>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t>Outside the morphine metabolic pathway</a:t>
            </a:r>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t>Safer in renal insufficiency</a:t>
            </a:r>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t>Short- and long-acting formulations</a:t>
            </a:r>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latin typeface="Noto Sans"/>
                <a:ea typeface="Noto Sans"/>
                <a:cs typeface="Noto Sans"/>
              </a:rPr>
              <a:t>Combined with acetaminophen (Percocet)</a:t>
            </a:r>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t>Oral only: liquid and tablets</a:t>
            </a:r>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t>More expensive</a:t>
            </a:r>
          </a:p>
          <a:p>
            <a:pPr indent="0">
              <a:lnSpc>
                <a:spcPct val="120000"/>
              </a:lnSpc>
              <a:spcBef>
                <a:spcPts val="0"/>
              </a:spcBef>
            </a:pPr>
            <a:endParaRPr lang="en-US" sz="1700">
              <a:latin typeface="Noto Sans"/>
              <a:ea typeface="Noto Sans"/>
              <a:cs typeface="Noto Sans"/>
            </a:endParaRPr>
          </a:p>
          <a:p>
            <a:pPr indent="0">
              <a:lnSpc>
                <a:spcPct val="120000"/>
              </a:lnSpc>
              <a:spcBef>
                <a:spcPts val="0"/>
              </a:spcBef>
            </a:pPr>
            <a:r>
              <a:rPr lang="en-US" sz="1700"/>
              <a:t>1.5x analgesic effect of morphine</a:t>
            </a:r>
          </a:p>
          <a:p>
            <a:pPr marL="0" indent="0">
              <a:lnSpc>
                <a:spcPct val="120000"/>
              </a:lnSpc>
              <a:spcBef>
                <a:spcPts val="0"/>
              </a:spcBef>
              <a:buNone/>
            </a:pPr>
            <a:endParaRPr lang="en-US" sz="1700"/>
          </a:p>
        </p:txBody>
      </p:sp>
    </p:spTree>
    <p:extLst>
      <p:ext uri="{BB962C8B-B14F-4D97-AF65-F5344CB8AC3E}">
        <p14:creationId xmlns:p14="http://schemas.microsoft.com/office/powerpoint/2010/main" val="37513900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BE691-AA35-920F-D042-564ABFE57379}"/>
              </a:ext>
            </a:extLst>
          </p:cNvPr>
          <p:cNvSpPr>
            <a:spLocks noGrp="1"/>
          </p:cNvSpPr>
          <p:nvPr>
            <p:ph type="title"/>
          </p:nvPr>
        </p:nvSpPr>
        <p:spPr>
          <a:xfrm>
            <a:off x="923779" y="526816"/>
            <a:ext cx="4156512" cy="1708244"/>
          </a:xfrm>
        </p:spPr>
        <p:txBody>
          <a:bodyPr anchor="ctr">
            <a:normAutofit/>
          </a:bodyPr>
          <a:lstStyle/>
          <a:p>
            <a:r>
              <a:rPr lang="en-US" sz="4000">
                <a:latin typeface="Barlow Condensed SemiBold"/>
              </a:rPr>
              <a:t>Hydromorphone</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5FCE3A28-E21F-FE0F-A1DC-68E151072903}"/>
              </a:ext>
            </a:extLst>
          </p:cNvPr>
          <p:cNvSpPr>
            <a:spLocks noGrp="1"/>
          </p:cNvSpPr>
          <p:nvPr>
            <p:ph idx="1"/>
          </p:nvPr>
        </p:nvSpPr>
        <p:spPr>
          <a:xfrm>
            <a:off x="923778" y="2235060"/>
            <a:ext cx="7830338" cy="3769835"/>
          </a:xfrm>
        </p:spPr>
        <p:txBody>
          <a:bodyPr anchor="ctr">
            <a:normAutofit/>
          </a:bodyPr>
          <a:lstStyle/>
          <a:p>
            <a:pPr>
              <a:spcBef>
                <a:spcPts val="0"/>
              </a:spcBef>
              <a:buClr>
                <a:schemeClr val="accent1"/>
              </a:buClr>
            </a:pPr>
            <a:r>
              <a:rPr lang="en-US" sz="2000">
                <a:latin typeface="Noto Sans"/>
                <a:ea typeface="Noto Sans"/>
                <a:cs typeface="Noto Sans"/>
              </a:rPr>
              <a:t>Brand Name = </a:t>
            </a:r>
            <a:r>
              <a:rPr lang="en-US" sz="2000" err="1">
                <a:latin typeface="Noto Sans"/>
                <a:ea typeface="Noto Sans"/>
                <a:cs typeface="Noto Sans"/>
              </a:rPr>
              <a:t>Dilaudid</a:t>
            </a:r>
            <a:endParaRPr lang="en-US" sz="2000" err="1"/>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Downstream of morphine metabolic pathway</a:t>
            </a:r>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Dialyzable</a:t>
            </a:r>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Preferred over morphine in ESRD</a:t>
            </a:r>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4-5x the analgesic effect of morphine</a:t>
            </a:r>
          </a:p>
          <a:p>
            <a:pPr>
              <a:spcBef>
                <a:spcPts val="0"/>
              </a:spcBef>
              <a:buClr>
                <a:schemeClr val="accent1"/>
              </a:buClr>
            </a:pPr>
            <a:endParaRPr lang="en-US" sz="2000"/>
          </a:p>
          <a:p>
            <a:pPr>
              <a:spcBef>
                <a:spcPts val="0"/>
              </a:spcBef>
              <a:buClr>
                <a:schemeClr val="accent1"/>
              </a:buClr>
            </a:pPr>
            <a:r>
              <a:rPr lang="en-US" sz="2000"/>
              <a:t>IV and PO formulations</a:t>
            </a:r>
          </a:p>
        </p:txBody>
      </p:sp>
    </p:spTree>
    <p:extLst>
      <p:ext uri="{BB962C8B-B14F-4D97-AF65-F5344CB8AC3E}">
        <p14:creationId xmlns:p14="http://schemas.microsoft.com/office/powerpoint/2010/main" val="38593812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58A5C-9F96-1F32-F8AC-385F7814A007}"/>
              </a:ext>
            </a:extLst>
          </p:cNvPr>
          <p:cNvSpPr>
            <a:spLocks noGrp="1"/>
          </p:cNvSpPr>
          <p:nvPr>
            <p:ph type="title"/>
          </p:nvPr>
        </p:nvSpPr>
        <p:spPr>
          <a:xfrm>
            <a:off x="560506" y="799631"/>
            <a:ext cx="4554680" cy="1708243"/>
          </a:xfrm>
        </p:spPr>
        <p:txBody>
          <a:bodyPr anchor="ctr">
            <a:normAutofit/>
          </a:bodyPr>
          <a:lstStyle/>
          <a:p>
            <a:r>
              <a:rPr lang="en-US" sz="4000">
                <a:latin typeface="Barlow Condensed SemiBold"/>
              </a:rPr>
              <a:t>Fentanyl</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4E0A2533-0085-F4C4-E5CD-4C174A38C507}"/>
              </a:ext>
            </a:extLst>
          </p:cNvPr>
          <p:cNvSpPr>
            <a:spLocks noGrp="1"/>
          </p:cNvSpPr>
          <p:nvPr>
            <p:ph idx="1"/>
          </p:nvPr>
        </p:nvSpPr>
        <p:spPr>
          <a:xfrm>
            <a:off x="560506" y="2507874"/>
            <a:ext cx="5382531" cy="3769835"/>
          </a:xfrm>
        </p:spPr>
        <p:txBody>
          <a:bodyPr anchor="ctr">
            <a:normAutofit/>
          </a:bodyPr>
          <a:lstStyle/>
          <a:p>
            <a:pPr>
              <a:spcBef>
                <a:spcPts val="0"/>
              </a:spcBef>
              <a:buClr>
                <a:schemeClr val="accent1"/>
              </a:buClr>
            </a:pPr>
            <a:r>
              <a:rPr lang="en-US" sz="2000"/>
              <a:t>Synthetic opioid</a:t>
            </a:r>
            <a:endParaRPr lang="en-US"/>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Lipophilic</a:t>
            </a:r>
          </a:p>
          <a:p>
            <a:pPr>
              <a:spcBef>
                <a:spcPts val="0"/>
              </a:spcBef>
              <a:buClr>
                <a:schemeClr val="accent1"/>
              </a:buClr>
            </a:pPr>
            <a:endParaRPr lang="en-US" sz="2000"/>
          </a:p>
          <a:p>
            <a:pPr>
              <a:spcBef>
                <a:spcPts val="0"/>
              </a:spcBef>
              <a:buClr>
                <a:schemeClr val="accent1"/>
              </a:buClr>
            </a:pPr>
            <a:r>
              <a:rPr lang="en-US" sz="2000"/>
              <a:t>Much higher potency</a:t>
            </a:r>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Rapid metabolism</a:t>
            </a:r>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Serotonergic activity</a:t>
            </a:r>
          </a:p>
          <a:p>
            <a:pPr>
              <a:spcBef>
                <a:spcPts val="0"/>
              </a:spcBef>
              <a:buClr>
                <a:schemeClr val="accent1"/>
              </a:buClr>
            </a:pPr>
            <a:endParaRPr lang="en-US" sz="2000">
              <a:latin typeface="Noto Sans"/>
              <a:ea typeface="Noto Sans"/>
              <a:cs typeface="Noto Sans"/>
            </a:endParaRPr>
          </a:p>
          <a:p>
            <a:pPr>
              <a:spcBef>
                <a:spcPts val="0"/>
              </a:spcBef>
              <a:buClr>
                <a:schemeClr val="accent1"/>
              </a:buClr>
            </a:pPr>
            <a:r>
              <a:rPr lang="en-US" sz="2000"/>
              <a:t>Safest in renal insufficiency</a:t>
            </a:r>
          </a:p>
          <a:p>
            <a:pPr>
              <a:spcBef>
                <a:spcPts val="0"/>
              </a:spcBef>
              <a:buClr>
                <a:schemeClr val="accent1"/>
              </a:buClr>
            </a:pPr>
            <a:endParaRPr lang="en-US" sz="2000"/>
          </a:p>
          <a:p>
            <a:pPr>
              <a:spcBef>
                <a:spcPts val="0"/>
              </a:spcBef>
              <a:buClr>
                <a:schemeClr val="accent1"/>
              </a:buClr>
            </a:pPr>
            <a:r>
              <a:rPr lang="en-US" sz="2000"/>
              <a:t>IV, buccal, and transdermal formulations</a:t>
            </a:r>
          </a:p>
          <a:p>
            <a:pPr>
              <a:spcBef>
                <a:spcPts val="0"/>
              </a:spcBef>
              <a:buClr>
                <a:schemeClr val="accent1"/>
              </a:buClr>
            </a:pPr>
            <a:endParaRPr lang="en-US" sz="2000"/>
          </a:p>
        </p:txBody>
      </p:sp>
      <p:sp>
        <p:nvSpPr>
          <p:cNvPr id="5" name="TextBox 4">
            <a:extLst>
              <a:ext uri="{FF2B5EF4-FFF2-40B4-BE49-F238E27FC236}">
                <a16:creationId xmlns:a16="http://schemas.microsoft.com/office/drawing/2014/main" id="{CF614EE1-6CDC-7266-B2F1-DAE499A488F8}"/>
              </a:ext>
            </a:extLst>
          </p:cNvPr>
          <p:cNvSpPr txBox="1"/>
          <p:nvPr/>
        </p:nvSpPr>
        <p:spPr>
          <a:xfrm>
            <a:off x="6782144" y="3604842"/>
            <a:ext cx="4966675" cy="353943"/>
          </a:xfrm>
          <a:prstGeom prst="rect">
            <a:avLst/>
          </a:prstGeom>
          <a:solidFill>
            <a:schemeClr val="accent1"/>
          </a:solidFill>
        </p:spPr>
        <p:txBody>
          <a:bodyPr wrap="square" lIns="91440" tIns="45720" rIns="91440" bIns="45720" rtlCol="0" anchor="t">
            <a:spAutoFit/>
          </a:bodyPr>
          <a:lstStyle/>
          <a:p>
            <a:pPr algn="ctr"/>
            <a:r>
              <a:rPr lang="en-US" sz="1700">
                <a:solidFill>
                  <a:schemeClr val="bg1"/>
                </a:solidFill>
                <a:latin typeface="Noto Sans"/>
                <a:ea typeface="Noto Sans"/>
                <a:cs typeface="Noto Sans"/>
              </a:rPr>
              <a:t>100µg IV bolus fentanyl = 10mg IV morphine</a:t>
            </a:r>
            <a:r>
              <a:rPr lang="en-US" sz="1700" baseline="30000">
                <a:solidFill>
                  <a:schemeClr val="bg1"/>
                </a:solidFill>
                <a:latin typeface="Noto Sans"/>
                <a:ea typeface="Noto Sans"/>
                <a:cs typeface="Noto Sans"/>
              </a:rPr>
              <a:t>10</a:t>
            </a:r>
            <a:endParaRPr lang="en-US" sz="1700" baseline="30000">
              <a:solidFill>
                <a:schemeClr val="bg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6" name="TextBox 5">
            <a:extLst>
              <a:ext uri="{FF2B5EF4-FFF2-40B4-BE49-F238E27FC236}">
                <a16:creationId xmlns:a16="http://schemas.microsoft.com/office/drawing/2014/main" id="{806EBC67-FBD4-C957-C2D2-77C0541F63BF}"/>
              </a:ext>
            </a:extLst>
          </p:cNvPr>
          <p:cNvSpPr txBox="1"/>
          <p:nvPr/>
        </p:nvSpPr>
        <p:spPr>
          <a:xfrm>
            <a:off x="6781329" y="3131268"/>
            <a:ext cx="4966675" cy="353943"/>
          </a:xfrm>
          <a:prstGeom prst="rect">
            <a:avLst/>
          </a:prstGeom>
          <a:solidFill>
            <a:schemeClr val="accent1"/>
          </a:solidFill>
        </p:spPr>
        <p:txBody>
          <a:bodyPr wrap="square" lIns="91440" tIns="45720" rIns="91440" bIns="45720" rtlCol="0" anchor="t">
            <a:spAutoFit/>
          </a:bodyPr>
          <a:lstStyle/>
          <a:p>
            <a:pPr algn="ctr"/>
            <a:r>
              <a:rPr lang="en-US" sz="1700">
                <a:solidFill>
                  <a:schemeClr val="bg1"/>
                </a:solidFill>
                <a:latin typeface="Noto Sans"/>
                <a:ea typeface="Noto Sans"/>
                <a:cs typeface="Noto Sans"/>
              </a:rPr>
              <a:t>25mcg/h patch = 50 MME/day</a:t>
            </a:r>
            <a:r>
              <a:rPr lang="en-US" sz="1700" baseline="30000">
                <a:solidFill>
                  <a:schemeClr val="bg1"/>
                </a:solidFill>
                <a:latin typeface="Noto Sans"/>
                <a:ea typeface="Noto Sans"/>
                <a:cs typeface="Noto Sans"/>
              </a:rPr>
              <a:t>10</a:t>
            </a:r>
            <a:endParaRPr lang="en-US" sz="1700" baseline="30000">
              <a:solidFill>
                <a:schemeClr val="bg1"/>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4772060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C25D-6617-8511-E62B-7A6BAB839AE6}"/>
              </a:ext>
            </a:extLst>
          </p:cNvPr>
          <p:cNvSpPr>
            <a:spLocks noGrp="1"/>
          </p:cNvSpPr>
          <p:nvPr>
            <p:ph type="title"/>
          </p:nvPr>
        </p:nvSpPr>
        <p:spPr>
          <a:xfrm>
            <a:off x="761803" y="350196"/>
            <a:ext cx="4646904" cy="1624520"/>
          </a:xfrm>
        </p:spPr>
        <p:txBody>
          <a:bodyPr anchor="ctr">
            <a:normAutofit/>
          </a:bodyPr>
          <a:lstStyle/>
          <a:p>
            <a:r>
              <a:rPr lang="en-US" sz="4000">
                <a:latin typeface="Barlow Condensed SemiBold"/>
              </a:rPr>
              <a:t>Methadone</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D32FE0A3-CD5C-ECD8-8C44-DAD26D63A68C}"/>
              </a:ext>
            </a:extLst>
          </p:cNvPr>
          <p:cNvSpPr>
            <a:spLocks noGrp="1"/>
          </p:cNvSpPr>
          <p:nvPr>
            <p:ph idx="1"/>
          </p:nvPr>
        </p:nvSpPr>
        <p:spPr>
          <a:xfrm>
            <a:off x="584002" y="2765425"/>
            <a:ext cx="4646905" cy="3613149"/>
          </a:xfrm>
        </p:spPr>
        <p:txBody>
          <a:bodyPr anchor="ctr">
            <a:normAutofit/>
          </a:bodyPr>
          <a:lstStyle/>
          <a:p>
            <a:r>
              <a:rPr lang="en-US" sz="1900"/>
              <a:t>Mu opioid agonist; NMDA antagonist</a:t>
            </a:r>
          </a:p>
          <a:p>
            <a:r>
              <a:rPr lang="en-US" sz="1900"/>
              <a:t>Inexpensive</a:t>
            </a:r>
          </a:p>
          <a:p>
            <a:r>
              <a:rPr lang="en-US" sz="1900"/>
              <a:t>Liquid formulation</a:t>
            </a:r>
          </a:p>
          <a:p>
            <a:r>
              <a:rPr lang="en-US" sz="1900"/>
              <a:t>Long- and short-acting effects</a:t>
            </a:r>
          </a:p>
          <a:p>
            <a:r>
              <a:rPr lang="en-US" sz="1900"/>
              <a:t>Delayed achievement of steady state</a:t>
            </a:r>
          </a:p>
          <a:p>
            <a:r>
              <a:rPr lang="en-US" sz="1900"/>
              <a:t>Long half life</a:t>
            </a:r>
          </a:p>
          <a:p>
            <a:r>
              <a:rPr lang="en-US" sz="1900"/>
              <a:t>QTc considerations</a:t>
            </a:r>
          </a:p>
          <a:p>
            <a:r>
              <a:rPr lang="en-US" sz="1900"/>
              <a:t>Safe in renal insufficiency</a:t>
            </a:r>
          </a:p>
          <a:p>
            <a:r>
              <a:rPr lang="en-US" sz="1900"/>
              <a:t>Cultural stigma</a:t>
            </a:r>
          </a:p>
          <a:p>
            <a:endParaRPr lang="en-US" sz="1900"/>
          </a:p>
        </p:txBody>
      </p:sp>
    </p:spTree>
    <p:extLst>
      <p:ext uri="{BB962C8B-B14F-4D97-AF65-F5344CB8AC3E}">
        <p14:creationId xmlns:p14="http://schemas.microsoft.com/office/powerpoint/2010/main" val="15778870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ADAE7-C497-46AB-5293-70439542B0AE}"/>
              </a:ext>
            </a:extLst>
          </p:cNvPr>
          <p:cNvSpPr>
            <a:spLocks noGrp="1"/>
          </p:cNvSpPr>
          <p:nvPr>
            <p:ph type="title"/>
          </p:nvPr>
        </p:nvSpPr>
        <p:spPr/>
        <p:txBody>
          <a:bodyPr/>
          <a:lstStyle/>
          <a:p>
            <a:r>
              <a:rPr lang="en-US"/>
              <a:t>Case 2: Bernie</a:t>
            </a:r>
          </a:p>
        </p:txBody>
      </p:sp>
      <p:sp>
        <p:nvSpPr>
          <p:cNvPr id="3" name="TextBox 2">
            <a:extLst>
              <a:ext uri="{FF2B5EF4-FFF2-40B4-BE49-F238E27FC236}">
                <a16:creationId xmlns:a16="http://schemas.microsoft.com/office/drawing/2014/main" id="{7E25C2E1-C002-A651-D467-2570BF1E8ACA}"/>
              </a:ext>
            </a:extLst>
          </p:cNvPr>
          <p:cNvSpPr txBox="1"/>
          <p:nvPr/>
        </p:nvSpPr>
        <p:spPr>
          <a:xfrm>
            <a:off x="838200" y="1346200"/>
            <a:ext cx="8563563" cy="2197525"/>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87M newly diagnosed advanced gastric cancer</a:t>
            </a:r>
            <a:endParaRPr lang="en-US" sz="2000" dirty="0">
              <a:latin typeface="Noto Sans"/>
              <a:ea typeface="Noto Sans"/>
              <a:cs typeface="Noto Sans"/>
            </a:endParaRPr>
          </a:p>
          <a:p>
            <a:pPr marL="0" indent="0">
              <a:buNone/>
            </a:pPr>
            <a:r>
              <a:rPr lang="en-US" sz="2000">
                <a:latin typeface="Noto Sans"/>
                <a:ea typeface="Noto Sans"/>
                <a:cs typeface="Noto Sans"/>
              </a:rPr>
              <a:t>He is not pursuing cancer treatment</a:t>
            </a:r>
            <a:endParaRPr lang="en-US" sz="2000" dirty="0">
              <a:latin typeface="Noto Sans"/>
              <a:ea typeface="Noto Sans"/>
              <a:cs typeface="Noto Sans"/>
            </a:endParaRPr>
          </a:p>
          <a:p>
            <a:pPr marL="0" indent="0">
              <a:buNone/>
            </a:pPr>
            <a:r>
              <a:rPr lang="en-US" sz="2000">
                <a:latin typeface="Noto Sans"/>
                <a:ea typeface="Noto Sans"/>
                <a:cs typeface="Noto Sans"/>
              </a:rPr>
              <a:t>Intermittent, crampy abdominal pain modestly improved with Tylenol</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do you prescribe?</a:t>
            </a:r>
          </a:p>
          <a:p>
            <a:pPr marL="342900" indent="-342900">
              <a:lnSpc>
                <a:spcPct val="150000"/>
              </a:lnSpc>
              <a:buFont typeface="Arial" panose="020B0604020202020204" pitchFamily="34" charset="0"/>
              <a:buChar char="•"/>
            </a:pPr>
            <a:r>
              <a:rPr lang="en-US" sz="2000" dirty="0">
                <a:latin typeface="Noto Sans"/>
                <a:ea typeface="Noto Sans"/>
                <a:cs typeface="Noto Sans"/>
              </a:rPr>
              <a:t>How frequently do you dose?</a:t>
            </a:r>
          </a:p>
        </p:txBody>
      </p:sp>
    </p:spTree>
    <p:extLst>
      <p:ext uri="{BB962C8B-B14F-4D97-AF65-F5344CB8AC3E}">
        <p14:creationId xmlns:p14="http://schemas.microsoft.com/office/powerpoint/2010/main" val="224496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1194F-E431-35D7-44DA-4EF1B80F4237}"/>
              </a:ext>
            </a:extLst>
          </p:cNvPr>
          <p:cNvSpPr>
            <a:spLocks noGrp="1"/>
          </p:cNvSpPr>
          <p:nvPr>
            <p:ph type="title"/>
          </p:nvPr>
        </p:nvSpPr>
        <p:spPr>
          <a:xfrm>
            <a:off x="726224" y="724371"/>
            <a:ext cx="8226284" cy="1708244"/>
          </a:xfrm>
        </p:spPr>
        <p:txBody>
          <a:bodyPr anchor="ctr">
            <a:normAutofit/>
          </a:bodyPr>
          <a:lstStyle/>
          <a:p>
            <a:r>
              <a:rPr lang="en-US" sz="4000">
                <a:latin typeface="Barlow Condensed SemiBold"/>
              </a:rPr>
              <a:t>Dosing Consideration</a:t>
            </a:r>
            <a:r>
              <a:rPr lang="en-US" sz="4000" baseline="30000">
                <a:latin typeface="Barlow Condensed SemiBold"/>
              </a:rPr>
              <a:t>14</a:t>
            </a:r>
            <a:endParaRPr lang="en-US" sz="4000" baseline="30000"/>
          </a:p>
        </p:txBody>
      </p:sp>
      <p:sp>
        <p:nvSpPr>
          <p:cNvPr id="3" name="Content Placeholder 2">
            <a:extLst>
              <a:ext uri="{FF2B5EF4-FFF2-40B4-BE49-F238E27FC236}">
                <a16:creationId xmlns:a16="http://schemas.microsoft.com/office/drawing/2014/main" id="{F641B71C-07DA-56EF-27F6-DBED7FA673BC}"/>
              </a:ext>
            </a:extLst>
          </p:cNvPr>
          <p:cNvSpPr>
            <a:spLocks noGrp="1"/>
          </p:cNvSpPr>
          <p:nvPr>
            <p:ph idx="1"/>
          </p:nvPr>
        </p:nvSpPr>
        <p:spPr>
          <a:xfrm>
            <a:off x="726223" y="2112763"/>
            <a:ext cx="8373091" cy="3769835"/>
          </a:xfrm>
        </p:spPr>
        <p:txBody>
          <a:bodyPr anchor="ctr">
            <a:normAutofit/>
          </a:bodyPr>
          <a:lstStyle/>
          <a:p>
            <a:r>
              <a:rPr lang="en-US" sz="2000"/>
              <a:t>Always look at renal function</a:t>
            </a:r>
          </a:p>
          <a:p>
            <a:endParaRPr lang="en-US" sz="2000">
              <a:latin typeface="Noto Sans"/>
              <a:ea typeface="Noto Sans"/>
              <a:cs typeface="Noto Sans"/>
            </a:endParaRPr>
          </a:p>
          <a:p>
            <a:r>
              <a:rPr lang="en-US" sz="2000"/>
              <a:t>Calculate a creatinine clearance</a:t>
            </a:r>
          </a:p>
          <a:p>
            <a:endParaRPr lang="en-US" sz="2000">
              <a:latin typeface="Noto Sans"/>
              <a:ea typeface="Noto Sans"/>
              <a:cs typeface="Noto Sans"/>
            </a:endParaRPr>
          </a:p>
          <a:p>
            <a:r>
              <a:rPr lang="en-US" sz="2000"/>
              <a:t>Presume renal insufficiency in the elderly</a:t>
            </a:r>
          </a:p>
          <a:p>
            <a:endParaRPr lang="en-US" sz="2000">
              <a:latin typeface="Noto Sans"/>
              <a:ea typeface="Noto Sans"/>
              <a:cs typeface="Noto Sans"/>
            </a:endParaRPr>
          </a:p>
          <a:p>
            <a:r>
              <a:rPr lang="en-US" sz="2000"/>
              <a:t>Consider hepatic function for dose frequency</a:t>
            </a:r>
          </a:p>
        </p:txBody>
      </p:sp>
    </p:spTree>
    <p:extLst>
      <p:ext uri="{BB962C8B-B14F-4D97-AF65-F5344CB8AC3E}">
        <p14:creationId xmlns:p14="http://schemas.microsoft.com/office/powerpoint/2010/main" val="24193500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ADAE7-C497-46AB-5293-70439542B0AE}"/>
              </a:ext>
            </a:extLst>
          </p:cNvPr>
          <p:cNvSpPr>
            <a:spLocks noGrp="1"/>
          </p:cNvSpPr>
          <p:nvPr>
            <p:ph type="title"/>
          </p:nvPr>
        </p:nvSpPr>
        <p:spPr/>
        <p:txBody>
          <a:bodyPr/>
          <a:lstStyle/>
          <a:p>
            <a:r>
              <a:rPr lang="en-US"/>
              <a:t>Case 3: Charlotte</a:t>
            </a:r>
          </a:p>
        </p:txBody>
      </p:sp>
      <p:sp>
        <p:nvSpPr>
          <p:cNvPr id="3" name="TextBox 2">
            <a:extLst>
              <a:ext uri="{FF2B5EF4-FFF2-40B4-BE49-F238E27FC236}">
                <a16:creationId xmlns:a16="http://schemas.microsoft.com/office/drawing/2014/main" id="{7E25C2E1-C002-A651-D467-2570BF1E8ACA}"/>
              </a:ext>
            </a:extLst>
          </p:cNvPr>
          <p:cNvSpPr txBox="1"/>
          <p:nvPr/>
        </p:nvSpPr>
        <p:spPr>
          <a:xfrm>
            <a:off x="838200" y="1346200"/>
            <a:ext cx="8488221" cy="4198072"/>
          </a:xfrm>
          <a:prstGeom prst="rect">
            <a:avLst/>
          </a:prstGeom>
          <a:noFill/>
        </p:spPr>
        <p:txBody>
          <a:bodyPr wrap="none" lIns="91440" tIns="45720" rIns="91440" bIns="45720" rtlCol="0" anchor="t">
            <a:spAutoFit/>
          </a:bodyPr>
          <a:lstStyle/>
          <a:p>
            <a:r>
              <a:rPr lang="en-US" sz="2000">
                <a:latin typeface="Noto Sans"/>
                <a:ea typeface="Noto Sans"/>
                <a:cs typeface="Noto Sans"/>
              </a:rPr>
              <a:t>55F with metastatic colon cancer presenting with uncontrolled pain</a:t>
            </a:r>
            <a:endParaRPr lang="en-US" sz="2000" dirty="0">
              <a:latin typeface="Noto Sans"/>
              <a:ea typeface="Noto Sans"/>
              <a:cs typeface="Noto Sans"/>
            </a:endParaRPr>
          </a:p>
          <a:p>
            <a:r>
              <a:rPr lang="en-US" sz="2000">
                <a:latin typeface="Noto Sans"/>
                <a:ea typeface="Noto Sans"/>
                <a:cs typeface="Noto Sans"/>
              </a:rPr>
              <a:t>On Fentanyl 25µg/h patch x3 weeks</a:t>
            </a:r>
            <a:endParaRPr lang="en-US" sz="2000" dirty="0">
              <a:latin typeface="Noto Sans"/>
              <a:ea typeface="Noto Sans"/>
              <a:cs typeface="Noto Sans"/>
            </a:endParaRPr>
          </a:p>
          <a:p>
            <a:r>
              <a:rPr lang="en-US" sz="2000">
                <a:latin typeface="Noto Sans"/>
                <a:ea typeface="Noto Sans"/>
                <a:cs typeface="Noto Sans"/>
              </a:rPr>
              <a:t>Prescribed Percocet 5/325mg q4h as needed; taking 6 tablets daily</a:t>
            </a:r>
            <a:endParaRPr lang="en-US" sz="2000" dirty="0">
              <a:latin typeface="Noto Sans"/>
              <a:ea typeface="Noto Sans"/>
              <a:cs typeface="Noto Sans"/>
            </a:endParaRPr>
          </a:p>
          <a:p>
            <a:r>
              <a:rPr lang="en-US" sz="2000" dirty="0">
                <a:latin typeface="Noto Sans"/>
                <a:ea typeface="Noto Sans"/>
                <a:cs typeface="Noto Sans"/>
              </a:rPr>
              <a:t>Reports pills aren’t giving adequate analgesia</a:t>
            </a:r>
          </a:p>
          <a:p>
            <a:r>
              <a:rPr lang="en-US" sz="2000">
                <a:latin typeface="Noto Sans"/>
                <a:ea typeface="Noto Sans"/>
                <a:cs typeface="Noto Sans"/>
              </a:rPr>
              <a:t>ED ordered 1 mg IV morphine q4h PRN breakthrough</a:t>
            </a:r>
            <a:endParaRPr lang="en-US" sz="2000" dirty="0">
              <a:latin typeface="Noto Sans"/>
              <a:ea typeface="Noto Sans"/>
              <a:cs typeface="Noto Sans"/>
            </a:endParaRPr>
          </a:p>
          <a:p>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do you want to know?</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is her current OME?</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Is she opioid tolerant?</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PRN dose do you recommend?</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IV breakthrough do you recommend?</a:t>
            </a:r>
            <a:endParaRPr lang="en-US" sz="2000" dirty="0">
              <a:latin typeface="Noto Sans"/>
              <a:ea typeface="Noto Sans"/>
              <a:cs typeface="Noto Sans"/>
            </a:endParaRPr>
          </a:p>
        </p:txBody>
      </p:sp>
      <p:graphicFrame>
        <p:nvGraphicFramePr>
          <p:cNvPr id="4" name="Table 6">
            <a:extLst>
              <a:ext uri="{FF2B5EF4-FFF2-40B4-BE49-F238E27FC236}">
                <a16:creationId xmlns:a16="http://schemas.microsoft.com/office/drawing/2014/main" id="{A719F44A-D29E-FA47-19D5-A2521798488B}"/>
              </a:ext>
            </a:extLst>
          </p:cNvPr>
          <p:cNvGraphicFramePr>
            <a:graphicFrameLocks noGrp="1"/>
          </p:cNvGraphicFramePr>
          <p:nvPr/>
        </p:nvGraphicFramePr>
        <p:xfrm>
          <a:off x="7595329" y="2667001"/>
          <a:ext cx="4190271" cy="3863307"/>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535835">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535835">
                <a:tc>
                  <a:txBody>
                    <a:bodyPr/>
                    <a:lstStyle/>
                    <a:p>
                      <a:r>
                        <a:rPr lang="en-US" sz="1600" cap="none" spc="0">
                          <a:solidFill>
                            <a:schemeClr val="tx1"/>
                          </a:solidFill>
                          <a:latin typeface="Noto Sans"/>
                          <a:ea typeface="Noto Sans"/>
                          <a:cs typeface="Noto Sans"/>
                        </a:rPr>
                        <a:t>Hydrocodone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535835">
                <a:tc>
                  <a:txBody>
                    <a:bodyPr/>
                    <a:lstStyle/>
                    <a:p>
                      <a:r>
                        <a:rPr lang="en-US" sz="1600" cap="none" spc="0">
                          <a:solidFill>
                            <a:schemeClr val="tx1"/>
                          </a:solidFill>
                          <a:latin typeface="Noto Sans"/>
                          <a:ea typeface="Noto Sans"/>
                          <a:cs typeface="Noto Sans"/>
                        </a:rPr>
                        <a:t>Oxycodone</a:t>
                      </a:r>
                      <a:r>
                        <a:rPr lang="en-US" sz="1600" cap="none" spc="0" baseline="30000">
                          <a:solidFill>
                            <a:schemeClr val="tx1"/>
                          </a:solidFill>
                          <a:latin typeface="Noto Sans"/>
                          <a:ea typeface="Noto Sans"/>
                          <a:cs typeface="Noto Sans"/>
                        </a:rPr>
                        <a:t>10</a:t>
                      </a:r>
                      <a:endParaRPr lang="en-US"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535835">
                <a:tc>
                  <a:txBody>
                    <a:bodyPr/>
                    <a:lstStyle/>
                    <a:p>
                      <a:r>
                        <a:rPr lang="en-US" sz="1600" cap="none" spc="0">
                          <a:solidFill>
                            <a:schemeClr val="tx1"/>
                          </a:solidFill>
                          <a:latin typeface="Noto Sans"/>
                          <a:ea typeface="Noto Sans"/>
                          <a:cs typeface="Noto Sans"/>
                        </a:rPr>
                        <a:t>PO Hydromorphone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535835">
                <a:tc>
                  <a:txBody>
                    <a:bodyPr/>
                    <a:lstStyle/>
                    <a:p>
                      <a:r>
                        <a:rPr lang="en-US" sz="1600" cap="none" spc="0">
                          <a:solidFill>
                            <a:schemeClr val="tx1"/>
                          </a:solidFill>
                          <a:latin typeface="Noto Sans"/>
                          <a:ea typeface="Noto Sans"/>
                          <a:cs typeface="Noto Sans"/>
                        </a:rPr>
                        <a:t>IV Hydromorphone</a:t>
                      </a:r>
                      <a:r>
                        <a:rPr lang="en-US" sz="1600" cap="none" spc="0" baseline="30000">
                          <a:solidFill>
                            <a:schemeClr val="tx1"/>
                          </a:solidFill>
                          <a:latin typeface="Noto Sans"/>
                          <a:ea typeface="Noto Sans"/>
                          <a:cs typeface="Noto Sans"/>
                        </a:rPr>
                        <a:t>11</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535835">
                <a:tc>
                  <a:txBody>
                    <a:bodyPr/>
                    <a:lstStyle/>
                    <a:p>
                      <a:r>
                        <a:rPr lang="en-US" sz="1600" cap="none" spc="0">
                          <a:solidFill>
                            <a:schemeClr val="tx1"/>
                          </a:solidFill>
                          <a:latin typeface="Noto Sans"/>
                          <a:ea typeface="Noto Sans"/>
                          <a:cs typeface="Noto Sans"/>
                        </a:rPr>
                        <a:t>IV Morphine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535835">
                <a:tc>
                  <a:txBody>
                    <a:bodyPr/>
                    <a:lstStyle/>
                    <a:p>
                      <a:r>
                        <a:rPr lang="en-US" sz="1600" cap="none" spc="0">
                          <a:solidFill>
                            <a:schemeClr val="tx1"/>
                          </a:solidFill>
                          <a:latin typeface="Noto Sans"/>
                          <a:ea typeface="Noto Sans"/>
                          <a:cs typeface="Noto Sans"/>
                        </a:rPr>
                        <a:t>Fentanyl Patch (µg/h)</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
        <p:nvSpPr>
          <p:cNvPr id="5" name="TextBox 4">
            <a:extLst>
              <a:ext uri="{FF2B5EF4-FFF2-40B4-BE49-F238E27FC236}">
                <a16:creationId xmlns:a16="http://schemas.microsoft.com/office/drawing/2014/main" id="{11A00494-9965-EC50-BD93-A68C7727E0DE}"/>
              </a:ext>
            </a:extLst>
          </p:cNvPr>
          <p:cNvSpPr txBox="1"/>
          <p:nvPr/>
        </p:nvSpPr>
        <p:spPr>
          <a:xfrm>
            <a:off x="7323360" y="440151"/>
            <a:ext cx="4868640" cy="369332"/>
          </a:xfrm>
          <a:prstGeom prst="rect">
            <a:avLst/>
          </a:prstGeom>
          <a:noFill/>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Oxycodone 5mg x 6 = 30 mg x 1.5 = 45 OME</a:t>
            </a:r>
          </a:p>
        </p:txBody>
      </p:sp>
      <p:sp>
        <p:nvSpPr>
          <p:cNvPr id="6" name="TextBox 5">
            <a:extLst>
              <a:ext uri="{FF2B5EF4-FFF2-40B4-BE49-F238E27FC236}">
                <a16:creationId xmlns:a16="http://schemas.microsoft.com/office/drawing/2014/main" id="{699CECEF-D6B9-AE52-4B90-575EE5ED56A8}"/>
              </a:ext>
            </a:extLst>
          </p:cNvPr>
          <p:cNvSpPr txBox="1"/>
          <p:nvPr/>
        </p:nvSpPr>
        <p:spPr>
          <a:xfrm>
            <a:off x="8366914" y="131802"/>
            <a:ext cx="3825086" cy="369332"/>
          </a:xfrm>
          <a:prstGeom prst="rect">
            <a:avLst/>
          </a:prstGeom>
          <a:noFill/>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Fentanyl 25 mcg/h x 2.5 = 63 OME</a:t>
            </a:r>
          </a:p>
        </p:txBody>
      </p:sp>
      <p:sp>
        <p:nvSpPr>
          <p:cNvPr id="7" name="TextBox 6">
            <a:extLst>
              <a:ext uri="{FF2B5EF4-FFF2-40B4-BE49-F238E27FC236}">
                <a16:creationId xmlns:a16="http://schemas.microsoft.com/office/drawing/2014/main" id="{E8D19FDE-E137-370B-B238-1DF7A1BE3FC3}"/>
              </a:ext>
            </a:extLst>
          </p:cNvPr>
          <p:cNvSpPr txBox="1"/>
          <p:nvPr/>
        </p:nvSpPr>
        <p:spPr>
          <a:xfrm>
            <a:off x="11028569" y="805713"/>
            <a:ext cx="1141659"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108 OME</a:t>
            </a:r>
          </a:p>
        </p:txBody>
      </p:sp>
      <p:sp>
        <p:nvSpPr>
          <p:cNvPr id="8" name="TextBox 7">
            <a:extLst>
              <a:ext uri="{FF2B5EF4-FFF2-40B4-BE49-F238E27FC236}">
                <a16:creationId xmlns:a16="http://schemas.microsoft.com/office/drawing/2014/main" id="{FAB8096B-FB27-C818-08D1-2096AEDF70C6}"/>
              </a:ext>
            </a:extLst>
          </p:cNvPr>
          <p:cNvSpPr txBox="1"/>
          <p:nvPr/>
        </p:nvSpPr>
        <p:spPr>
          <a:xfrm>
            <a:off x="4041713" y="4212467"/>
            <a:ext cx="554960"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Yes</a:t>
            </a:r>
          </a:p>
        </p:txBody>
      </p:sp>
    </p:spTree>
    <p:extLst>
      <p:ext uri="{BB962C8B-B14F-4D97-AF65-F5344CB8AC3E}">
        <p14:creationId xmlns:p14="http://schemas.microsoft.com/office/powerpoint/2010/main" val="36859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30F41-7F16-8639-0CBA-DDDF394EE437}"/>
              </a:ext>
            </a:extLst>
          </p:cNvPr>
          <p:cNvSpPr>
            <a:spLocks noGrp="1"/>
          </p:cNvSpPr>
          <p:nvPr>
            <p:ph type="title"/>
          </p:nvPr>
        </p:nvSpPr>
        <p:spPr>
          <a:xfrm>
            <a:off x="466722" y="586855"/>
            <a:ext cx="3201366" cy="3387497"/>
          </a:xfrm>
        </p:spPr>
        <p:txBody>
          <a:bodyPr anchor="b">
            <a:normAutofit/>
          </a:bodyPr>
          <a:lstStyle/>
          <a:p>
            <a:pPr algn="r"/>
            <a:r>
              <a:rPr lang="en-US" sz="4000">
                <a:latin typeface="Barlow Condensed SemiBold"/>
              </a:rPr>
              <a:t>Heuristics</a:t>
            </a:r>
            <a:r>
              <a:rPr lang="en-US" sz="4000">
                <a:solidFill>
                  <a:srgbClr val="FFFFFF"/>
                </a:solidFill>
                <a:latin typeface="Barlow Condensed SemiBold"/>
              </a:rPr>
              <a:t> of Opioid Dosing</a:t>
            </a:r>
            <a:r>
              <a:rPr lang="en-US" sz="4000" baseline="30000">
                <a:solidFill>
                  <a:srgbClr val="FFFFFF"/>
                </a:solidFill>
                <a:latin typeface="Barlow Condensed SemiBold"/>
              </a:rPr>
              <a:t>2</a:t>
            </a:r>
            <a:endParaRPr lang="en-US" sz="4000" baseline="30000">
              <a:solidFill>
                <a:srgbClr val="FFFFFF"/>
              </a:solidFill>
            </a:endParaRPr>
          </a:p>
        </p:txBody>
      </p:sp>
      <p:sp>
        <p:nvSpPr>
          <p:cNvPr id="3" name="Content Placeholder 2">
            <a:extLst>
              <a:ext uri="{FF2B5EF4-FFF2-40B4-BE49-F238E27FC236}">
                <a16:creationId xmlns:a16="http://schemas.microsoft.com/office/drawing/2014/main" id="{788EF21D-9C63-2552-B11F-FB4C466E9552}"/>
              </a:ext>
            </a:extLst>
          </p:cNvPr>
          <p:cNvSpPr>
            <a:spLocks noGrp="1"/>
          </p:cNvSpPr>
          <p:nvPr>
            <p:ph idx="1"/>
          </p:nvPr>
        </p:nvSpPr>
        <p:spPr>
          <a:xfrm>
            <a:off x="4367695" y="649480"/>
            <a:ext cx="6973405" cy="5546047"/>
          </a:xfrm>
        </p:spPr>
        <p:txBody>
          <a:bodyPr anchor="ctr">
            <a:normAutofit/>
          </a:bodyPr>
          <a:lstStyle/>
          <a:p>
            <a:r>
              <a:rPr lang="en-US" sz="2000"/>
              <a:t>An appropriate breakthrough dose is ~10% of MEDD</a:t>
            </a:r>
          </a:p>
          <a:p>
            <a:r>
              <a:rPr lang="en-US" sz="2000"/>
              <a:t>Most of MEDD should be long-acting opioid</a:t>
            </a:r>
          </a:p>
          <a:p>
            <a:r>
              <a:rPr lang="en-US" sz="2000"/>
              <a:t>Ideal breakthrough needs are 0-3 doses per day</a:t>
            </a:r>
          </a:p>
          <a:p>
            <a:r>
              <a:rPr lang="en-US" sz="2000"/>
              <a:t>Dose failure warrants an increase in dose by 50-100%</a:t>
            </a:r>
          </a:p>
          <a:p>
            <a:r>
              <a:rPr lang="en-US" sz="2000"/>
              <a:t>Oral opioids: 30-minute onset, last about 4 hours</a:t>
            </a:r>
          </a:p>
          <a:p>
            <a:r>
              <a:rPr lang="en-US" sz="2000"/>
              <a:t>Intravenous opioids: rapid onset, last about 2-3 hours</a:t>
            </a:r>
          </a:p>
          <a:p>
            <a:endParaRPr lang="en-US" sz="2000"/>
          </a:p>
        </p:txBody>
      </p:sp>
    </p:spTree>
    <p:extLst>
      <p:ext uri="{BB962C8B-B14F-4D97-AF65-F5344CB8AC3E}">
        <p14:creationId xmlns:p14="http://schemas.microsoft.com/office/powerpoint/2010/main" val="202626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3C30-C5E2-FCE0-59F0-F8248D1D7686}"/>
              </a:ext>
            </a:extLst>
          </p:cNvPr>
          <p:cNvSpPr>
            <a:spLocks noGrp="1"/>
          </p:cNvSpPr>
          <p:nvPr>
            <p:ph type="title"/>
          </p:nvPr>
        </p:nvSpPr>
        <p:spPr>
          <a:xfrm>
            <a:off x="838201" y="365125"/>
            <a:ext cx="7236278" cy="1807305"/>
          </a:xfrm>
        </p:spPr>
        <p:txBody>
          <a:bodyPr>
            <a:normAutofit/>
          </a:bodyPr>
          <a:lstStyle/>
          <a:p>
            <a:r>
              <a:rPr lang="en-US">
                <a:latin typeface="Barlow Condensed SemiBold"/>
              </a:rPr>
              <a:t>Why Call Palliative Medicine?</a:t>
            </a:r>
          </a:p>
        </p:txBody>
      </p:sp>
      <p:sp>
        <p:nvSpPr>
          <p:cNvPr id="3" name="Content Placeholder 2">
            <a:extLst>
              <a:ext uri="{FF2B5EF4-FFF2-40B4-BE49-F238E27FC236}">
                <a16:creationId xmlns:a16="http://schemas.microsoft.com/office/drawing/2014/main" id="{35068FCA-3B70-BB8C-3A2B-FBBE6735210A}"/>
              </a:ext>
            </a:extLst>
          </p:cNvPr>
          <p:cNvSpPr>
            <a:spLocks noGrp="1"/>
          </p:cNvSpPr>
          <p:nvPr>
            <p:ph idx="1"/>
          </p:nvPr>
        </p:nvSpPr>
        <p:spPr>
          <a:xfrm>
            <a:off x="838200" y="2333297"/>
            <a:ext cx="8636583" cy="3843666"/>
          </a:xfrm>
        </p:spPr>
        <p:txBody>
          <a:bodyPr vert="horz" lIns="91440" tIns="45720" rIns="91440" bIns="45720" rtlCol="0" anchor="t">
            <a:normAutofit/>
          </a:bodyPr>
          <a:lstStyle/>
          <a:p>
            <a:r>
              <a:rPr lang="en-US" sz="2000"/>
              <a:t>Cancer pain or terminal illness</a:t>
            </a:r>
          </a:p>
          <a:p>
            <a:endParaRPr lang="en-US" sz="2000">
              <a:latin typeface="Noto Sans"/>
              <a:ea typeface="Noto Sans"/>
              <a:cs typeface="Noto Sans"/>
            </a:endParaRPr>
          </a:p>
          <a:p>
            <a:r>
              <a:rPr lang="en-US" sz="2000"/>
              <a:t>Holistic and interdisciplinary approach</a:t>
            </a:r>
          </a:p>
          <a:p>
            <a:endParaRPr lang="en-US" sz="2000">
              <a:latin typeface="Noto Sans"/>
              <a:ea typeface="Noto Sans"/>
              <a:cs typeface="Noto Sans"/>
            </a:endParaRPr>
          </a:p>
          <a:p>
            <a:r>
              <a:rPr lang="en-US" sz="2000"/>
              <a:t>Symptoms as primary problems</a:t>
            </a:r>
          </a:p>
          <a:p>
            <a:endParaRPr lang="en-US" sz="2000">
              <a:latin typeface="Noto Sans"/>
              <a:ea typeface="Noto Sans"/>
              <a:cs typeface="Noto Sans"/>
            </a:endParaRPr>
          </a:p>
          <a:p>
            <a:r>
              <a:rPr lang="en-US" sz="2000">
                <a:latin typeface="Noto Sans"/>
                <a:ea typeface="Noto Sans"/>
                <a:cs typeface="Noto Sans"/>
              </a:rPr>
              <a:t>Opioid expertise</a:t>
            </a:r>
          </a:p>
        </p:txBody>
      </p:sp>
    </p:spTree>
    <p:extLst>
      <p:ext uri="{BB962C8B-B14F-4D97-AF65-F5344CB8AC3E}">
        <p14:creationId xmlns:p14="http://schemas.microsoft.com/office/powerpoint/2010/main" val="244802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C7BA0-16DA-9709-5987-781BB17A262D}"/>
              </a:ext>
            </a:extLst>
          </p:cNvPr>
          <p:cNvSpPr>
            <a:spLocks noGrp="1"/>
          </p:cNvSpPr>
          <p:nvPr>
            <p:ph type="title"/>
          </p:nvPr>
        </p:nvSpPr>
        <p:spPr/>
        <p:txBody>
          <a:bodyPr/>
          <a:lstStyle/>
          <a:p>
            <a:r>
              <a:rPr lang="en-US"/>
              <a:t>Case 4: Donald</a:t>
            </a:r>
          </a:p>
        </p:txBody>
      </p:sp>
      <p:sp>
        <p:nvSpPr>
          <p:cNvPr id="3" name="TextBox 2">
            <a:extLst>
              <a:ext uri="{FF2B5EF4-FFF2-40B4-BE49-F238E27FC236}">
                <a16:creationId xmlns:a16="http://schemas.microsoft.com/office/drawing/2014/main" id="{6676223D-ED40-A40A-2DD4-26483ACA239D}"/>
              </a:ext>
            </a:extLst>
          </p:cNvPr>
          <p:cNvSpPr txBox="1"/>
          <p:nvPr/>
        </p:nvSpPr>
        <p:spPr>
          <a:xfrm>
            <a:off x="838200" y="1346200"/>
            <a:ext cx="10490372" cy="3120919"/>
          </a:xfrm>
          <a:prstGeom prst="rect">
            <a:avLst/>
          </a:prstGeom>
          <a:noFill/>
        </p:spPr>
        <p:txBody>
          <a:bodyPr wrap="none" rtlCol="0">
            <a:spAutoFit/>
          </a:bodyPr>
          <a:lstStyle/>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60M with metastatic </a:t>
            </a:r>
            <a:r>
              <a:rPr lang="en-US" sz="2000" err="1">
                <a:solidFill>
                  <a:srgbClr val="000000"/>
                </a:solidFill>
                <a:latin typeface="Noto Sans" panose="020B0502040504020204" pitchFamily="34" charset="0"/>
                <a:ea typeface="Noto Sans" panose="020B0502040504020204" pitchFamily="34" charset="0"/>
                <a:cs typeface="Noto Sans" panose="020B0502040504020204" pitchFamily="34" charset="0"/>
              </a:rPr>
              <a:t>caecal</a:t>
            </a: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 cancer, prior bowel obstruction s/p colectomy</a:t>
            </a:r>
          </a:p>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Presenting to the med </a:t>
            </a:r>
            <a:r>
              <a:rPr lang="en-US" sz="2000" err="1">
                <a:solidFill>
                  <a:srgbClr val="000000"/>
                </a:solidFill>
                <a:latin typeface="Noto Sans" panose="020B0502040504020204" pitchFamily="34" charset="0"/>
                <a:ea typeface="Noto Sans" panose="020B0502040504020204" pitchFamily="34" charset="0"/>
                <a:cs typeface="Noto Sans" panose="020B0502040504020204" pitchFamily="34" charset="0"/>
              </a:rPr>
              <a:t>onc</a:t>
            </a: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 service with bilious vomiting, uncontrolled abdominal pain</a:t>
            </a:r>
          </a:p>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CT demonstrates recurrent malignant bowel obstruction</a:t>
            </a:r>
          </a:p>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At home, he takes morphine 15mg q4h as needed, usually 4x/day</a:t>
            </a:r>
          </a:p>
          <a:p>
            <a:pPr marL="0" indent="0">
              <a:buNone/>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Team consults you for pain and symptom management</a:t>
            </a:r>
          </a:p>
          <a:p>
            <a:pPr marL="0" indent="0">
              <a:buNone/>
            </a:pPr>
            <a:endPar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What do you want to know?</a:t>
            </a:r>
          </a:p>
          <a:p>
            <a:pPr marL="342900" indent="-342900">
              <a:lnSpc>
                <a:spcPct val="150000"/>
              </a:lnSpc>
              <a:buFont typeface="Arial" panose="020B0604020202020204" pitchFamily="34" charset="0"/>
              <a:buChar char="•"/>
            </a:pPr>
            <a:r>
              <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rPr>
              <a:t>What do you prescribe?</a:t>
            </a:r>
          </a:p>
        </p:txBody>
      </p:sp>
    </p:spTree>
    <p:extLst>
      <p:ext uri="{BB962C8B-B14F-4D97-AF65-F5344CB8AC3E}">
        <p14:creationId xmlns:p14="http://schemas.microsoft.com/office/powerpoint/2010/main" val="329804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4E6DD-9765-B08C-80BF-80BD8A049B82}"/>
              </a:ext>
            </a:extLst>
          </p:cNvPr>
          <p:cNvSpPr>
            <a:spLocks noGrp="1"/>
          </p:cNvSpPr>
          <p:nvPr>
            <p:ph type="ctrTitle"/>
          </p:nvPr>
        </p:nvSpPr>
        <p:spPr>
          <a:xfrm>
            <a:off x="3215729" y="1764407"/>
            <a:ext cx="7347210" cy="2310312"/>
          </a:xfrm>
        </p:spPr>
        <p:txBody>
          <a:bodyPr>
            <a:normAutofit/>
          </a:bodyPr>
          <a:lstStyle/>
          <a:p>
            <a:r>
              <a:rPr lang="en-US" sz="5200">
                <a:solidFill>
                  <a:schemeClr val="tx2"/>
                </a:solidFill>
              </a:rPr>
              <a:t>Patient Controlled Analgesia</a:t>
            </a:r>
          </a:p>
        </p:txBody>
      </p:sp>
    </p:spTree>
    <p:extLst>
      <p:ext uri="{BB962C8B-B14F-4D97-AF65-F5344CB8AC3E}">
        <p14:creationId xmlns:p14="http://schemas.microsoft.com/office/powerpoint/2010/main" val="138846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3391E-6E05-ABD7-1909-E3EF12DC9E64}"/>
              </a:ext>
            </a:extLst>
          </p:cNvPr>
          <p:cNvSpPr>
            <a:spLocks noGrp="1"/>
          </p:cNvSpPr>
          <p:nvPr>
            <p:ph type="title"/>
          </p:nvPr>
        </p:nvSpPr>
        <p:spPr>
          <a:xfrm>
            <a:off x="644056" y="349112"/>
            <a:ext cx="10044023" cy="877729"/>
          </a:xfrm>
        </p:spPr>
        <p:txBody>
          <a:bodyPr anchor="ctr">
            <a:normAutofit/>
          </a:bodyPr>
          <a:lstStyle/>
          <a:p>
            <a:r>
              <a:rPr lang="en-US" sz="4000">
                <a:latin typeface="Barlow Condensed SemiBold"/>
              </a:rPr>
              <a:t>Deciding on a PCA</a:t>
            </a:r>
            <a:r>
              <a:rPr lang="en-US" sz="4000" baseline="30000">
                <a:latin typeface="Barlow Condensed SemiBold"/>
              </a:rPr>
              <a:t>15</a:t>
            </a:r>
            <a:endParaRPr lang="en-US" sz="4000" baseline="30000"/>
          </a:p>
        </p:txBody>
      </p:sp>
      <p:graphicFrame>
        <p:nvGraphicFramePr>
          <p:cNvPr id="5" name="Content Placeholder 2">
            <a:extLst>
              <a:ext uri="{FF2B5EF4-FFF2-40B4-BE49-F238E27FC236}">
                <a16:creationId xmlns:a16="http://schemas.microsoft.com/office/drawing/2014/main" id="{F35EDCCA-6CA3-4033-019E-646B687AD215}"/>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4469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A792B-CFAD-5A4B-699F-7E32E78A4115}"/>
              </a:ext>
            </a:extLst>
          </p:cNvPr>
          <p:cNvSpPr>
            <a:spLocks noGrp="1"/>
          </p:cNvSpPr>
          <p:nvPr>
            <p:ph type="title"/>
          </p:nvPr>
        </p:nvSpPr>
        <p:spPr>
          <a:xfrm>
            <a:off x="686834" y="1153572"/>
            <a:ext cx="3200400" cy="4461163"/>
          </a:xfrm>
        </p:spPr>
        <p:txBody>
          <a:bodyPr>
            <a:normAutofit/>
          </a:bodyPr>
          <a:lstStyle/>
          <a:p>
            <a:r>
              <a:rPr lang="en-US">
                <a:latin typeface="Barlow Condensed SemiBold"/>
              </a:rPr>
              <a:t>Why a PCA?</a:t>
            </a:r>
            <a:r>
              <a:rPr lang="en-US" baseline="30000">
                <a:latin typeface="Barlow Condensed SemiBold"/>
              </a:rPr>
              <a:t>15</a:t>
            </a:r>
            <a:endParaRPr lang="en-US" baseline="30000"/>
          </a:p>
        </p:txBody>
      </p:sp>
      <p:sp>
        <p:nvSpPr>
          <p:cNvPr id="3" name="Content Placeholder 2">
            <a:extLst>
              <a:ext uri="{FF2B5EF4-FFF2-40B4-BE49-F238E27FC236}">
                <a16:creationId xmlns:a16="http://schemas.microsoft.com/office/drawing/2014/main" id="{51229F46-24BA-B775-F0E1-3904E4A57A9F}"/>
              </a:ext>
            </a:extLst>
          </p:cNvPr>
          <p:cNvSpPr>
            <a:spLocks noGrp="1"/>
          </p:cNvSpPr>
          <p:nvPr>
            <p:ph idx="1"/>
          </p:nvPr>
        </p:nvSpPr>
        <p:spPr>
          <a:xfrm>
            <a:off x="4727344" y="953293"/>
            <a:ext cx="6906491" cy="5585619"/>
          </a:xfrm>
        </p:spPr>
        <p:txBody>
          <a:bodyPr anchor="ctr">
            <a:normAutofit/>
          </a:bodyPr>
          <a:lstStyle/>
          <a:p>
            <a:r>
              <a:rPr lang="en-US"/>
              <a:t>Dose finding</a:t>
            </a:r>
          </a:p>
          <a:p>
            <a:r>
              <a:rPr lang="en-US"/>
              <a:t>Rapid titration</a:t>
            </a:r>
          </a:p>
          <a:p>
            <a:r>
              <a:rPr lang="en-US"/>
              <a:t>Parenteral route</a:t>
            </a:r>
          </a:p>
          <a:p>
            <a:r>
              <a:rPr lang="en-US"/>
              <a:t>Bolus frequency</a:t>
            </a:r>
          </a:p>
          <a:p>
            <a:r>
              <a:rPr lang="en-US"/>
              <a:t>Patient autonomy</a:t>
            </a:r>
          </a:p>
          <a:p>
            <a:endParaRPr lang="en-US"/>
          </a:p>
        </p:txBody>
      </p:sp>
    </p:spTree>
    <p:extLst>
      <p:ext uri="{BB962C8B-B14F-4D97-AF65-F5344CB8AC3E}">
        <p14:creationId xmlns:p14="http://schemas.microsoft.com/office/powerpoint/2010/main" val="41812151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C7BA0-16DA-9709-5987-781BB17A262D}"/>
              </a:ext>
            </a:extLst>
          </p:cNvPr>
          <p:cNvSpPr>
            <a:spLocks noGrp="1"/>
          </p:cNvSpPr>
          <p:nvPr>
            <p:ph type="title"/>
          </p:nvPr>
        </p:nvSpPr>
        <p:spPr/>
        <p:txBody>
          <a:bodyPr/>
          <a:lstStyle/>
          <a:p>
            <a:r>
              <a:rPr lang="en-US"/>
              <a:t>Case 4: Donald</a:t>
            </a:r>
          </a:p>
        </p:txBody>
      </p:sp>
      <p:sp>
        <p:nvSpPr>
          <p:cNvPr id="3" name="TextBox 2">
            <a:extLst>
              <a:ext uri="{FF2B5EF4-FFF2-40B4-BE49-F238E27FC236}">
                <a16:creationId xmlns:a16="http://schemas.microsoft.com/office/drawing/2014/main" id="{6676223D-ED40-A40A-2DD4-26483ACA239D}"/>
              </a:ext>
            </a:extLst>
          </p:cNvPr>
          <p:cNvSpPr txBox="1"/>
          <p:nvPr/>
        </p:nvSpPr>
        <p:spPr>
          <a:xfrm>
            <a:off x="838200" y="1346200"/>
            <a:ext cx="10490372" cy="3274807"/>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60M with metastatic </a:t>
            </a:r>
            <a:r>
              <a:rPr lang="en-US" sz="2000" err="1">
                <a:latin typeface="Noto Sans"/>
                <a:ea typeface="Noto Sans"/>
                <a:cs typeface="Noto Sans"/>
              </a:rPr>
              <a:t>caecal</a:t>
            </a:r>
            <a:r>
              <a:rPr lang="en-US" sz="2000">
                <a:latin typeface="Noto Sans"/>
                <a:ea typeface="Noto Sans"/>
                <a:cs typeface="Noto Sans"/>
              </a:rPr>
              <a:t> cancer, prior bowel obstruction s/p colectomy</a:t>
            </a:r>
            <a:endParaRPr lang="en-US" sz="2000" dirty="0">
              <a:latin typeface="Noto Sans"/>
              <a:ea typeface="Noto Sans"/>
              <a:cs typeface="Noto Sans"/>
            </a:endParaRPr>
          </a:p>
          <a:p>
            <a:pPr marL="0" indent="0">
              <a:buNone/>
            </a:pPr>
            <a:r>
              <a:rPr lang="en-US" sz="2000">
                <a:latin typeface="Noto Sans"/>
                <a:ea typeface="Noto Sans"/>
                <a:cs typeface="Noto Sans"/>
              </a:rPr>
              <a:t>Presenting to the med </a:t>
            </a:r>
            <a:r>
              <a:rPr lang="en-US" sz="2000" err="1">
                <a:latin typeface="Noto Sans"/>
                <a:ea typeface="Noto Sans"/>
                <a:cs typeface="Noto Sans"/>
              </a:rPr>
              <a:t>onc</a:t>
            </a:r>
            <a:r>
              <a:rPr lang="en-US" sz="2000">
                <a:latin typeface="Noto Sans"/>
                <a:ea typeface="Noto Sans"/>
                <a:cs typeface="Noto Sans"/>
              </a:rPr>
              <a:t> service with bilious vomiting, uncontrolled abdominal pain</a:t>
            </a:r>
            <a:endParaRPr lang="en-US" sz="2000" dirty="0">
              <a:latin typeface="Noto Sans"/>
              <a:ea typeface="Noto Sans"/>
              <a:cs typeface="Noto Sans"/>
            </a:endParaRPr>
          </a:p>
          <a:p>
            <a:pPr marL="0" indent="0">
              <a:buNone/>
            </a:pPr>
            <a:r>
              <a:rPr lang="en-US" sz="2000">
                <a:latin typeface="Noto Sans"/>
                <a:ea typeface="Noto Sans"/>
                <a:cs typeface="Noto Sans"/>
              </a:rPr>
              <a:t>CT demonstrates recurrent malignant bowel obstruction</a:t>
            </a:r>
            <a:endParaRPr lang="en-US" sz="2000" dirty="0">
              <a:latin typeface="Noto Sans"/>
              <a:ea typeface="Noto Sans"/>
              <a:cs typeface="Noto Sans"/>
            </a:endParaRPr>
          </a:p>
          <a:p>
            <a:pPr marL="0" indent="0">
              <a:buNone/>
            </a:pPr>
            <a:r>
              <a:rPr lang="en-US" sz="2000">
                <a:latin typeface="Noto Sans"/>
                <a:ea typeface="Noto Sans"/>
                <a:cs typeface="Noto Sans"/>
              </a:rPr>
              <a:t>At home, he takes morphine 15mg q4h as needed, usually 4x/day</a:t>
            </a:r>
            <a:endParaRPr lang="en-US" sz="2000" dirty="0">
              <a:latin typeface="Noto Sans"/>
              <a:ea typeface="Noto Sans"/>
              <a:cs typeface="Noto Sans"/>
            </a:endParaRPr>
          </a:p>
          <a:p>
            <a:pPr marL="0" indent="0">
              <a:buNone/>
            </a:pPr>
            <a:r>
              <a:rPr lang="en-US" sz="2000">
                <a:latin typeface="Noto Sans"/>
                <a:ea typeface="Noto Sans"/>
                <a:cs typeface="Noto Sans"/>
              </a:rPr>
              <a:t>Team consults you for pain and symptom management</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is his daily OME?</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PCA bolus dose do you recommend?</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At what interval?</a:t>
            </a:r>
            <a:endParaRPr lang="en-US" sz="2000" dirty="0">
              <a:latin typeface="Noto Sans"/>
              <a:ea typeface="Noto Sans"/>
              <a:cs typeface="Noto Sans"/>
            </a:endParaRPr>
          </a:p>
        </p:txBody>
      </p:sp>
      <p:sp>
        <p:nvSpPr>
          <p:cNvPr id="5" name="TextBox 4">
            <a:extLst>
              <a:ext uri="{FF2B5EF4-FFF2-40B4-BE49-F238E27FC236}">
                <a16:creationId xmlns:a16="http://schemas.microsoft.com/office/drawing/2014/main" id="{66155045-72FE-CD1A-23C2-A5E7D7855D57}"/>
              </a:ext>
            </a:extLst>
          </p:cNvPr>
          <p:cNvSpPr txBox="1"/>
          <p:nvPr/>
        </p:nvSpPr>
        <p:spPr>
          <a:xfrm>
            <a:off x="4144751" y="3287876"/>
            <a:ext cx="437940"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60</a:t>
            </a:r>
          </a:p>
        </p:txBody>
      </p:sp>
      <p:graphicFrame>
        <p:nvGraphicFramePr>
          <p:cNvPr id="7" name="Table 6">
            <a:extLst>
              <a:ext uri="{FF2B5EF4-FFF2-40B4-BE49-F238E27FC236}">
                <a16:creationId xmlns:a16="http://schemas.microsoft.com/office/drawing/2014/main" id="{4100DE2A-B387-3DF6-6743-154EB944E046}"/>
              </a:ext>
            </a:extLst>
          </p:cNvPr>
          <p:cNvGraphicFramePr>
            <a:graphicFrameLocks noGrp="1"/>
          </p:cNvGraphicFramePr>
          <p:nvPr/>
        </p:nvGraphicFramePr>
        <p:xfrm>
          <a:off x="7868867" y="2813539"/>
          <a:ext cx="4190271" cy="3863307"/>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535835">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535835">
                <a:tc>
                  <a:txBody>
                    <a:bodyPr/>
                    <a:lstStyle/>
                    <a:p>
                      <a:r>
                        <a:rPr lang="en-US" sz="1600" cap="none" spc="0">
                          <a:solidFill>
                            <a:schemeClr val="tx1"/>
                          </a:solidFill>
                          <a:latin typeface="Noto Sans"/>
                          <a:ea typeface="Noto Sans"/>
                          <a:cs typeface="Noto Sans"/>
                        </a:rPr>
                        <a:t>Hydrocodone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535835">
                <a:tc>
                  <a:txBody>
                    <a:bodyPr/>
                    <a:lstStyle/>
                    <a:p>
                      <a:r>
                        <a:rPr lang="en-US" sz="1600" cap="none" spc="0">
                          <a:solidFill>
                            <a:schemeClr val="tx1"/>
                          </a:solidFill>
                          <a:latin typeface="Noto Sans"/>
                          <a:ea typeface="Noto Sans"/>
                          <a:cs typeface="Noto Sans"/>
                        </a:rPr>
                        <a:t>Oxycodone</a:t>
                      </a:r>
                      <a:r>
                        <a:rPr lang="en-US" sz="1600" cap="none" spc="0" baseline="30000">
                          <a:solidFill>
                            <a:schemeClr val="tx1"/>
                          </a:solidFill>
                          <a:latin typeface="Noto Sans"/>
                          <a:ea typeface="Noto Sans"/>
                          <a:cs typeface="Noto Sans"/>
                        </a:rPr>
                        <a:t>10</a:t>
                      </a:r>
                      <a:endParaRPr lang="en-US"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535835">
                <a:tc>
                  <a:txBody>
                    <a:bodyPr/>
                    <a:lstStyle/>
                    <a:p>
                      <a:r>
                        <a:rPr lang="en-US" sz="1600" cap="none" spc="0">
                          <a:solidFill>
                            <a:schemeClr val="tx1"/>
                          </a:solidFill>
                          <a:latin typeface="Noto Sans"/>
                          <a:ea typeface="Noto Sans"/>
                          <a:cs typeface="Noto Sans"/>
                        </a:rPr>
                        <a:t>PO Hydromorphone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535835">
                <a:tc>
                  <a:txBody>
                    <a:bodyPr/>
                    <a:lstStyle/>
                    <a:p>
                      <a:r>
                        <a:rPr lang="en-US" sz="1600" cap="none" spc="0">
                          <a:solidFill>
                            <a:schemeClr val="tx1"/>
                          </a:solidFill>
                          <a:latin typeface="Noto Sans"/>
                          <a:ea typeface="Noto Sans"/>
                          <a:cs typeface="Noto Sans"/>
                        </a:rPr>
                        <a:t>IV Hydromorphone</a:t>
                      </a:r>
                      <a:r>
                        <a:rPr lang="en-US" sz="1600" cap="none" spc="0" baseline="30000">
                          <a:solidFill>
                            <a:schemeClr val="tx1"/>
                          </a:solidFill>
                          <a:latin typeface="Noto Sans"/>
                          <a:ea typeface="Noto Sans"/>
                          <a:cs typeface="Noto Sans"/>
                        </a:rPr>
                        <a:t>11</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535835">
                <a:tc>
                  <a:txBody>
                    <a:bodyPr/>
                    <a:lstStyle/>
                    <a:p>
                      <a:r>
                        <a:rPr lang="en-US" sz="1600" cap="none" spc="0">
                          <a:solidFill>
                            <a:schemeClr val="tx1"/>
                          </a:solidFill>
                          <a:latin typeface="Noto Sans"/>
                          <a:ea typeface="Noto Sans"/>
                          <a:cs typeface="Noto Sans"/>
                        </a:rPr>
                        <a:t>IV Morphine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535835">
                <a:tc>
                  <a:txBody>
                    <a:bodyPr/>
                    <a:lstStyle/>
                    <a:p>
                      <a:r>
                        <a:rPr lang="en-US" sz="1600" cap="none" spc="0">
                          <a:solidFill>
                            <a:schemeClr val="tx1"/>
                          </a:solidFill>
                          <a:latin typeface="Noto Sans"/>
                          <a:ea typeface="Noto Sans"/>
                          <a:cs typeface="Noto Sans"/>
                        </a:rPr>
                        <a:t>Fentanyl Patch (µg/h)</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242590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CF0E-1233-ED3B-D97C-12BC480E2915}"/>
              </a:ext>
            </a:extLst>
          </p:cNvPr>
          <p:cNvSpPr>
            <a:spLocks noGrp="1"/>
          </p:cNvSpPr>
          <p:nvPr>
            <p:ph type="title"/>
          </p:nvPr>
        </p:nvSpPr>
        <p:spPr/>
        <p:txBody>
          <a:bodyPr/>
          <a:lstStyle/>
          <a:p>
            <a:r>
              <a:rPr lang="en-US">
                <a:latin typeface="Barlow Condensed SemiBold"/>
              </a:rPr>
              <a:t>Pharmacokinetics of Opioids</a:t>
            </a:r>
            <a:r>
              <a:rPr lang="en-US" baseline="30000">
                <a:latin typeface="Barlow Condensed SemiBold"/>
              </a:rPr>
              <a:t>8</a:t>
            </a:r>
            <a:endParaRPr lang="en-US" baseline="30000"/>
          </a:p>
        </p:txBody>
      </p:sp>
      <p:graphicFrame>
        <p:nvGraphicFramePr>
          <p:cNvPr id="4" name="Table 2">
            <a:extLst>
              <a:ext uri="{FF2B5EF4-FFF2-40B4-BE49-F238E27FC236}">
                <a16:creationId xmlns:a16="http://schemas.microsoft.com/office/drawing/2014/main" id="{0CA4A967-D68F-1ED4-0AAE-C2C871078987}"/>
              </a:ext>
            </a:extLst>
          </p:cNvPr>
          <p:cNvGraphicFramePr>
            <a:graphicFrameLocks noGrp="1"/>
          </p:cNvGraphicFramePr>
          <p:nvPr/>
        </p:nvGraphicFramePr>
        <p:xfrm>
          <a:off x="838200" y="1648722"/>
          <a:ext cx="10401300" cy="3609078"/>
        </p:xfrm>
        <a:graphic>
          <a:graphicData uri="http://schemas.openxmlformats.org/drawingml/2006/table">
            <a:tbl>
              <a:tblPr firstRow="1" bandRow="1">
                <a:tableStyleId>{5C22544A-7EE6-4342-B048-85BDC9FD1C3A}</a:tableStyleId>
              </a:tblPr>
              <a:tblGrid>
                <a:gridCol w="2080260">
                  <a:extLst>
                    <a:ext uri="{9D8B030D-6E8A-4147-A177-3AD203B41FA5}">
                      <a16:colId xmlns:a16="http://schemas.microsoft.com/office/drawing/2014/main" val="590439150"/>
                    </a:ext>
                  </a:extLst>
                </a:gridCol>
                <a:gridCol w="2080260">
                  <a:extLst>
                    <a:ext uri="{9D8B030D-6E8A-4147-A177-3AD203B41FA5}">
                      <a16:colId xmlns:a16="http://schemas.microsoft.com/office/drawing/2014/main" val="2300600670"/>
                    </a:ext>
                  </a:extLst>
                </a:gridCol>
                <a:gridCol w="2080260">
                  <a:extLst>
                    <a:ext uri="{9D8B030D-6E8A-4147-A177-3AD203B41FA5}">
                      <a16:colId xmlns:a16="http://schemas.microsoft.com/office/drawing/2014/main" val="215459708"/>
                    </a:ext>
                  </a:extLst>
                </a:gridCol>
                <a:gridCol w="2080260">
                  <a:extLst>
                    <a:ext uri="{9D8B030D-6E8A-4147-A177-3AD203B41FA5}">
                      <a16:colId xmlns:a16="http://schemas.microsoft.com/office/drawing/2014/main" val="3161351190"/>
                    </a:ext>
                  </a:extLst>
                </a:gridCol>
                <a:gridCol w="2080260">
                  <a:extLst>
                    <a:ext uri="{9D8B030D-6E8A-4147-A177-3AD203B41FA5}">
                      <a16:colId xmlns:a16="http://schemas.microsoft.com/office/drawing/2014/main" val="2668318291"/>
                    </a:ext>
                  </a:extLst>
                </a:gridCol>
              </a:tblGrid>
              <a:tr h="541898">
                <a:tc>
                  <a:txBody>
                    <a:bodyPr/>
                    <a:lstStyle/>
                    <a:p>
                      <a:r>
                        <a:rPr lang="en-US"/>
                        <a:t>Drug</a:t>
                      </a:r>
                    </a:p>
                  </a:txBody>
                  <a:tcPr/>
                </a:tc>
                <a:tc>
                  <a:txBody>
                    <a:bodyPr/>
                    <a:lstStyle/>
                    <a:p>
                      <a:r>
                        <a:rPr lang="en-US"/>
                        <a:t>Route</a:t>
                      </a:r>
                    </a:p>
                  </a:txBody>
                  <a:tcPr/>
                </a:tc>
                <a:tc>
                  <a:txBody>
                    <a:bodyPr/>
                    <a:lstStyle/>
                    <a:p>
                      <a:r>
                        <a:rPr lang="en-US"/>
                        <a:t>Onset</a:t>
                      </a:r>
                    </a:p>
                  </a:txBody>
                  <a:tcPr/>
                </a:tc>
                <a:tc>
                  <a:txBody>
                    <a:bodyPr/>
                    <a:lstStyle/>
                    <a:p>
                      <a:r>
                        <a:rPr lang="en-US"/>
                        <a:t>Peak</a:t>
                      </a:r>
                    </a:p>
                  </a:txBody>
                  <a:tcPr/>
                </a:tc>
                <a:tc>
                  <a:txBody>
                    <a:bodyPr/>
                    <a:lstStyle/>
                    <a:p>
                      <a:r>
                        <a:rPr lang="en-US"/>
                        <a:t>Duration</a:t>
                      </a:r>
                    </a:p>
                  </a:txBody>
                  <a:tcPr/>
                </a:tc>
                <a:extLst>
                  <a:ext uri="{0D108BD9-81ED-4DB2-BD59-A6C34878D82A}">
                    <a16:rowId xmlns:a16="http://schemas.microsoft.com/office/drawing/2014/main" val="2817738427"/>
                  </a:ext>
                </a:extLst>
              </a:tr>
              <a:tr h="541898">
                <a:tc rowSpan="3">
                  <a:txBody>
                    <a:bodyPr/>
                    <a:lstStyle/>
                    <a:p>
                      <a:pPr algn="l"/>
                      <a:r>
                        <a:rPr lang="en-US"/>
                        <a:t>Immediate Release Opioids</a:t>
                      </a:r>
                    </a:p>
                  </a:txBody>
                  <a:tcPr anchor="ctr"/>
                </a:tc>
                <a:tc>
                  <a:txBody>
                    <a:bodyPr/>
                    <a:lstStyle/>
                    <a:p>
                      <a:r>
                        <a:rPr lang="en-US"/>
                        <a:t>PO</a:t>
                      </a:r>
                    </a:p>
                  </a:txBody>
                  <a:tcPr/>
                </a:tc>
                <a:tc>
                  <a:txBody>
                    <a:bodyPr/>
                    <a:lstStyle/>
                    <a:p>
                      <a:r>
                        <a:rPr lang="en-US"/>
                        <a:t>30-40 min</a:t>
                      </a:r>
                    </a:p>
                  </a:txBody>
                  <a:tcPr/>
                </a:tc>
                <a:tc>
                  <a:txBody>
                    <a:bodyPr/>
                    <a:lstStyle/>
                    <a:p>
                      <a:r>
                        <a:rPr lang="en-US"/>
                        <a:t>60-90 min</a:t>
                      </a:r>
                    </a:p>
                  </a:txBody>
                  <a:tcPr/>
                </a:tc>
                <a:tc>
                  <a:txBody>
                    <a:bodyPr/>
                    <a:lstStyle/>
                    <a:p>
                      <a:r>
                        <a:rPr lang="en-US"/>
                        <a:t>3-5 hours</a:t>
                      </a:r>
                    </a:p>
                  </a:txBody>
                  <a:tcPr/>
                </a:tc>
                <a:extLst>
                  <a:ext uri="{0D108BD9-81ED-4DB2-BD59-A6C34878D82A}">
                    <a16:rowId xmlns:a16="http://schemas.microsoft.com/office/drawing/2014/main" val="2040579187"/>
                  </a:ext>
                </a:extLst>
              </a:tr>
              <a:tr h="541898">
                <a:tc vMerge="1">
                  <a:txBody>
                    <a:bodyPr/>
                    <a:lstStyle/>
                    <a:p>
                      <a:endParaRPr lang="en-US"/>
                    </a:p>
                  </a:txBody>
                  <a:tcPr/>
                </a:tc>
                <a:tc>
                  <a:txBody>
                    <a:bodyPr/>
                    <a:lstStyle/>
                    <a:p>
                      <a:r>
                        <a:rPr lang="en-US"/>
                        <a:t>SQ</a:t>
                      </a:r>
                    </a:p>
                  </a:txBody>
                  <a:tcPr/>
                </a:tc>
                <a:tc>
                  <a:txBody>
                    <a:bodyPr/>
                    <a:lstStyle/>
                    <a:p>
                      <a:r>
                        <a:rPr lang="en-US"/>
                        <a:t>10-15 min</a:t>
                      </a:r>
                    </a:p>
                  </a:txBody>
                  <a:tcPr/>
                </a:tc>
                <a:tc>
                  <a:txBody>
                    <a:bodyPr/>
                    <a:lstStyle/>
                    <a:p>
                      <a:r>
                        <a:rPr lang="en-US"/>
                        <a:t>30-40 min</a:t>
                      </a:r>
                    </a:p>
                  </a:txBody>
                  <a:tcPr/>
                </a:tc>
                <a:tc>
                  <a:txBody>
                    <a:bodyPr/>
                    <a:lstStyle/>
                    <a:p>
                      <a:r>
                        <a:rPr lang="en-US"/>
                        <a:t>4 hours</a:t>
                      </a:r>
                    </a:p>
                  </a:txBody>
                  <a:tcPr/>
                </a:tc>
                <a:extLst>
                  <a:ext uri="{0D108BD9-81ED-4DB2-BD59-A6C34878D82A}">
                    <a16:rowId xmlns:a16="http://schemas.microsoft.com/office/drawing/2014/main" val="3159099102"/>
                  </a:ext>
                </a:extLst>
              </a:tr>
              <a:tr h="541898">
                <a:tc vMerge="1">
                  <a:txBody>
                    <a:bodyPr/>
                    <a:lstStyle/>
                    <a:p>
                      <a:endParaRPr lang="en-US"/>
                    </a:p>
                  </a:txBody>
                  <a:tcPr/>
                </a:tc>
                <a:tc>
                  <a:txBody>
                    <a:bodyPr/>
                    <a:lstStyle/>
                    <a:p>
                      <a:r>
                        <a:rPr lang="en-US"/>
                        <a:t>IV</a:t>
                      </a:r>
                    </a:p>
                  </a:txBody>
                  <a:tcPr/>
                </a:tc>
                <a:tc>
                  <a:txBody>
                    <a:bodyPr/>
                    <a:lstStyle/>
                    <a:p>
                      <a:r>
                        <a:rPr lang="en-US"/>
                        <a:t>0-10 min</a:t>
                      </a:r>
                    </a:p>
                  </a:txBody>
                  <a:tcPr/>
                </a:tc>
                <a:tc>
                  <a:txBody>
                    <a:bodyPr/>
                    <a:lstStyle/>
                    <a:p>
                      <a:r>
                        <a:rPr lang="en-US"/>
                        <a:t>15-30 min</a:t>
                      </a:r>
                    </a:p>
                  </a:txBody>
                  <a:tcPr/>
                </a:tc>
                <a:tc>
                  <a:txBody>
                    <a:bodyPr/>
                    <a:lstStyle/>
                    <a:p>
                      <a:r>
                        <a:rPr lang="en-US"/>
                        <a:t>3-4 hours</a:t>
                      </a:r>
                    </a:p>
                  </a:txBody>
                  <a:tcPr/>
                </a:tc>
                <a:extLst>
                  <a:ext uri="{0D108BD9-81ED-4DB2-BD59-A6C34878D82A}">
                    <a16:rowId xmlns:a16="http://schemas.microsoft.com/office/drawing/2014/main" val="1903579751"/>
                  </a:ext>
                </a:extLst>
              </a:tr>
              <a:tr h="449794">
                <a:tc gridSpan="5">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44453971"/>
                  </a:ext>
                </a:extLst>
              </a:tr>
              <a:tr h="541898">
                <a:tc>
                  <a:txBody>
                    <a:bodyPr/>
                    <a:lstStyle/>
                    <a:p>
                      <a:r>
                        <a:rPr lang="en-US"/>
                        <a:t>Fentanyl</a:t>
                      </a:r>
                    </a:p>
                  </a:txBody>
                  <a:tcPr anchor="ctr">
                    <a:lnB w="12700" cap="flat" cmpd="sng" algn="ctr">
                      <a:noFill/>
                      <a:prstDash val="solid"/>
                      <a:round/>
                      <a:headEnd type="none" w="med" len="med"/>
                      <a:tailEnd type="none" w="med" len="med"/>
                    </a:lnB>
                  </a:tcPr>
                </a:tc>
                <a:tc>
                  <a:txBody>
                    <a:bodyPr/>
                    <a:lstStyle/>
                    <a:p>
                      <a:r>
                        <a:rPr lang="en-US"/>
                        <a:t>IV</a:t>
                      </a:r>
                    </a:p>
                  </a:txBody>
                  <a:tcPr/>
                </a:tc>
                <a:tc>
                  <a:txBody>
                    <a:bodyPr/>
                    <a:lstStyle/>
                    <a:p>
                      <a:r>
                        <a:rPr lang="en-US"/>
                        <a:t>1-2 min</a:t>
                      </a:r>
                    </a:p>
                  </a:txBody>
                  <a:tcPr>
                    <a:lnB w="12700" cmpd="sng">
                      <a:noFill/>
                    </a:lnB>
                  </a:tcPr>
                </a:tc>
                <a:tc>
                  <a:txBody>
                    <a:bodyPr/>
                    <a:lstStyle/>
                    <a:p>
                      <a:r>
                        <a:rPr lang="en-US"/>
                        <a:t>5-8 min</a:t>
                      </a:r>
                    </a:p>
                  </a:txBody>
                  <a:tcPr>
                    <a:lnB w="12700" cmpd="sng">
                      <a:noFill/>
                    </a:lnB>
                  </a:tcPr>
                </a:tc>
                <a:tc>
                  <a:txBody>
                    <a:bodyPr/>
                    <a:lstStyle/>
                    <a:p>
                      <a:r>
                        <a:rPr lang="en-US"/>
                        <a:t>60 min</a:t>
                      </a:r>
                    </a:p>
                  </a:txBody>
                  <a:tcPr anchor="ctr">
                    <a:lnB w="12700" cap="flat" cmpd="sng" algn="ctr">
                      <a:noFill/>
                      <a:prstDash val="solid"/>
                      <a:round/>
                      <a:headEnd type="none" w="med" len="med"/>
                      <a:tailEnd type="none" w="med" len="med"/>
                    </a:lnB>
                  </a:tcPr>
                </a:tc>
                <a:extLst>
                  <a:ext uri="{0D108BD9-81ED-4DB2-BD59-A6C34878D82A}">
                    <a16:rowId xmlns:a16="http://schemas.microsoft.com/office/drawing/2014/main" val="2971213684"/>
                  </a:ext>
                </a:extLst>
              </a:tr>
              <a:tr h="449794">
                <a:tc gridSpan="4">
                  <a:txBody>
                    <a:bodyPr/>
                    <a:lstStyle/>
                    <a:p>
                      <a:endParaRPr lang="en-US"/>
                    </a:p>
                  </a:txBody>
                  <a:tcPr anchor="ctr">
                    <a:lnT w="12700" cap="flat" cmpd="sng" algn="ctr">
                      <a:noFill/>
                      <a:prstDash val="solid"/>
                      <a:round/>
                      <a:headEnd type="none" w="med" len="med"/>
                      <a:tailEnd type="none" w="med" len="med"/>
                    </a:lnT>
                    <a:lnB w="12700" cmpd="sng">
                      <a:noFill/>
                    </a:lnB>
                  </a:tcPr>
                </a:tc>
                <a:tc hMerge="1">
                  <a:txBody>
                    <a:bodyPr/>
                    <a:lstStyle/>
                    <a:p>
                      <a:endParaRPr lang="en-US"/>
                    </a:p>
                  </a:txBody>
                  <a:tcPr>
                    <a:lnB w="12700" cmpd="sng">
                      <a:noFill/>
                    </a:lnB>
                  </a:tcPr>
                </a:tc>
                <a:tc hMerge="1">
                  <a:txBody>
                    <a:bodyPr/>
                    <a:lstStyle/>
                    <a:p>
                      <a:endParaRPr lang="en-US"/>
                    </a:p>
                  </a:txBody>
                  <a:tcPr>
                    <a:lnT w="12700" cmpd="sng">
                      <a:noFill/>
                    </a:lnT>
                    <a:lnB w="12700" cmpd="sng">
                      <a:noFill/>
                    </a:lnB>
                  </a:tcPr>
                </a:tc>
                <a:tc hMerge="1">
                  <a:txBody>
                    <a:bodyPr/>
                    <a:lstStyle/>
                    <a:p>
                      <a:endParaRPr lang="en-US"/>
                    </a:p>
                  </a:txBody>
                  <a:tcPr>
                    <a:lnT w="12700" cmpd="sng">
                      <a:noFill/>
                    </a:lnT>
                    <a:lnB w="12700" cmpd="sng">
                      <a:noFill/>
                    </a:lnB>
                  </a:tcPr>
                </a:tc>
                <a:tc>
                  <a:txBody>
                    <a:bodyPr/>
                    <a:lstStyle/>
                    <a:p>
                      <a:endParaRPr lang="en-US"/>
                    </a:p>
                  </a:txBody>
                  <a:tcPr anchor="ctr">
                    <a:lnT w="12700" cap="flat" cmpd="sng" algn="ctr">
                      <a:noFill/>
                      <a:prstDash val="solid"/>
                      <a:round/>
                      <a:headEnd type="none" w="med" len="med"/>
                      <a:tailEnd type="none" w="med" len="med"/>
                    </a:lnT>
                    <a:lnB w="12700" cmpd="sng">
                      <a:noFill/>
                    </a:lnB>
                  </a:tcPr>
                </a:tc>
                <a:extLst>
                  <a:ext uri="{0D108BD9-81ED-4DB2-BD59-A6C34878D82A}">
                    <a16:rowId xmlns:a16="http://schemas.microsoft.com/office/drawing/2014/main" val="1060722648"/>
                  </a:ext>
                </a:extLst>
              </a:tr>
            </a:tbl>
          </a:graphicData>
        </a:graphic>
      </p:graphicFrame>
      <p:sp>
        <p:nvSpPr>
          <p:cNvPr id="6" name="Rectangle 5">
            <a:extLst>
              <a:ext uri="{FF2B5EF4-FFF2-40B4-BE49-F238E27FC236}">
                <a16:creationId xmlns:a16="http://schemas.microsoft.com/office/drawing/2014/main" id="{92A2F761-D061-91B9-7916-3A7AD35485B7}"/>
              </a:ext>
            </a:extLst>
          </p:cNvPr>
          <p:cNvSpPr/>
          <p:nvPr/>
        </p:nvSpPr>
        <p:spPr>
          <a:xfrm>
            <a:off x="7090228" y="3237360"/>
            <a:ext cx="2002971" cy="157412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30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C7BA0-16DA-9709-5987-781BB17A262D}"/>
              </a:ext>
            </a:extLst>
          </p:cNvPr>
          <p:cNvSpPr>
            <a:spLocks noGrp="1"/>
          </p:cNvSpPr>
          <p:nvPr>
            <p:ph type="title"/>
          </p:nvPr>
        </p:nvSpPr>
        <p:spPr/>
        <p:txBody>
          <a:bodyPr/>
          <a:lstStyle/>
          <a:p>
            <a:r>
              <a:rPr lang="en-US"/>
              <a:t>Case 4: Donald</a:t>
            </a:r>
          </a:p>
        </p:txBody>
      </p:sp>
      <p:sp>
        <p:nvSpPr>
          <p:cNvPr id="3" name="TextBox 2">
            <a:extLst>
              <a:ext uri="{FF2B5EF4-FFF2-40B4-BE49-F238E27FC236}">
                <a16:creationId xmlns:a16="http://schemas.microsoft.com/office/drawing/2014/main" id="{6676223D-ED40-A40A-2DD4-26483ACA239D}"/>
              </a:ext>
            </a:extLst>
          </p:cNvPr>
          <p:cNvSpPr txBox="1"/>
          <p:nvPr/>
        </p:nvSpPr>
        <p:spPr>
          <a:xfrm>
            <a:off x="838200" y="1346200"/>
            <a:ext cx="10490372" cy="3736472"/>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60M with metastatic </a:t>
            </a:r>
            <a:r>
              <a:rPr lang="en-US" sz="2000" err="1">
                <a:latin typeface="Noto Sans"/>
                <a:ea typeface="Noto Sans"/>
                <a:cs typeface="Noto Sans"/>
              </a:rPr>
              <a:t>caecal</a:t>
            </a:r>
            <a:r>
              <a:rPr lang="en-US" sz="2000">
                <a:latin typeface="Noto Sans"/>
                <a:ea typeface="Noto Sans"/>
                <a:cs typeface="Noto Sans"/>
              </a:rPr>
              <a:t> cancer, prior bowel obstruction s/p colectomy</a:t>
            </a:r>
            <a:endParaRPr lang="en-US" sz="2000" dirty="0">
              <a:latin typeface="Noto Sans"/>
              <a:ea typeface="Noto Sans"/>
              <a:cs typeface="Noto Sans"/>
            </a:endParaRPr>
          </a:p>
          <a:p>
            <a:pPr marL="0" indent="0">
              <a:buNone/>
            </a:pPr>
            <a:r>
              <a:rPr lang="en-US" sz="2000">
                <a:latin typeface="Noto Sans"/>
                <a:ea typeface="Noto Sans"/>
                <a:cs typeface="Noto Sans"/>
              </a:rPr>
              <a:t>Presenting to the med </a:t>
            </a:r>
            <a:r>
              <a:rPr lang="en-US" sz="2000" err="1">
                <a:latin typeface="Noto Sans"/>
                <a:ea typeface="Noto Sans"/>
                <a:cs typeface="Noto Sans"/>
              </a:rPr>
              <a:t>onc</a:t>
            </a:r>
            <a:r>
              <a:rPr lang="en-US" sz="2000">
                <a:latin typeface="Noto Sans"/>
                <a:ea typeface="Noto Sans"/>
                <a:cs typeface="Noto Sans"/>
              </a:rPr>
              <a:t> service with bilious vomiting, uncontrolled abdominal pain</a:t>
            </a:r>
            <a:endParaRPr lang="en-US" sz="2000" dirty="0">
              <a:latin typeface="Noto Sans"/>
              <a:ea typeface="Noto Sans"/>
              <a:cs typeface="Noto Sans"/>
            </a:endParaRPr>
          </a:p>
          <a:p>
            <a:pPr marL="0" indent="0">
              <a:buNone/>
            </a:pPr>
            <a:r>
              <a:rPr lang="en-US" sz="2000">
                <a:latin typeface="Noto Sans"/>
                <a:ea typeface="Noto Sans"/>
                <a:cs typeface="Noto Sans"/>
              </a:rPr>
              <a:t>CT demonstrates recurrent malignant bowel obstruction</a:t>
            </a:r>
            <a:endParaRPr lang="en-US" sz="2000" dirty="0">
              <a:latin typeface="Noto Sans"/>
              <a:ea typeface="Noto Sans"/>
              <a:cs typeface="Noto Sans"/>
            </a:endParaRPr>
          </a:p>
          <a:p>
            <a:pPr marL="0" indent="0">
              <a:buNone/>
            </a:pPr>
            <a:r>
              <a:rPr lang="en-US" sz="2000">
                <a:latin typeface="Noto Sans"/>
                <a:ea typeface="Noto Sans"/>
                <a:cs typeface="Noto Sans"/>
              </a:rPr>
              <a:t>At home, he takes morphine 15mg q4h as needed, usually 4x/day</a:t>
            </a:r>
            <a:endParaRPr lang="en-US" sz="2000" dirty="0">
              <a:latin typeface="Noto Sans"/>
              <a:ea typeface="Noto Sans"/>
              <a:cs typeface="Noto Sans"/>
            </a:endParaRPr>
          </a:p>
          <a:p>
            <a:pPr marL="0" indent="0">
              <a:buNone/>
            </a:pPr>
            <a:r>
              <a:rPr lang="en-US" sz="2000">
                <a:latin typeface="Noto Sans"/>
                <a:ea typeface="Noto Sans"/>
                <a:cs typeface="Noto Sans"/>
              </a:rPr>
              <a:t>Team consults you for pain and symptom management</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is his daily OME?</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PCA bolus dose do you recommend?</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At what interval?</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Would you start a basal rate?</a:t>
            </a:r>
            <a:endParaRPr lang="en-US" sz="2000" dirty="0">
              <a:latin typeface="Noto Sans"/>
              <a:ea typeface="Noto Sans"/>
              <a:cs typeface="Noto Sans"/>
            </a:endParaRPr>
          </a:p>
        </p:txBody>
      </p:sp>
      <p:sp>
        <p:nvSpPr>
          <p:cNvPr id="5" name="TextBox 4">
            <a:extLst>
              <a:ext uri="{FF2B5EF4-FFF2-40B4-BE49-F238E27FC236}">
                <a16:creationId xmlns:a16="http://schemas.microsoft.com/office/drawing/2014/main" id="{66155045-72FE-CD1A-23C2-A5E7D7855D57}"/>
              </a:ext>
            </a:extLst>
          </p:cNvPr>
          <p:cNvSpPr txBox="1"/>
          <p:nvPr/>
        </p:nvSpPr>
        <p:spPr>
          <a:xfrm>
            <a:off x="4144751" y="3287876"/>
            <a:ext cx="437940"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60</a:t>
            </a:r>
          </a:p>
        </p:txBody>
      </p:sp>
      <p:graphicFrame>
        <p:nvGraphicFramePr>
          <p:cNvPr id="7" name="Table 6">
            <a:extLst>
              <a:ext uri="{FF2B5EF4-FFF2-40B4-BE49-F238E27FC236}">
                <a16:creationId xmlns:a16="http://schemas.microsoft.com/office/drawing/2014/main" id="{DE24A335-C8E1-5C8A-982F-298BA642F8B2}"/>
              </a:ext>
            </a:extLst>
          </p:cNvPr>
          <p:cNvGraphicFramePr>
            <a:graphicFrameLocks noGrp="1"/>
          </p:cNvGraphicFramePr>
          <p:nvPr/>
        </p:nvGraphicFramePr>
        <p:xfrm>
          <a:off x="7888406" y="2842847"/>
          <a:ext cx="4190271" cy="3863307"/>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535835">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535835">
                <a:tc>
                  <a:txBody>
                    <a:bodyPr/>
                    <a:lstStyle/>
                    <a:p>
                      <a:r>
                        <a:rPr lang="en-US" sz="1600" cap="none" spc="0">
                          <a:solidFill>
                            <a:schemeClr val="tx1"/>
                          </a:solidFill>
                          <a:latin typeface="Noto Sans"/>
                          <a:ea typeface="Noto Sans"/>
                          <a:cs typeface="Noto Sans"/>
                        </a:rPr>
                        <a:t>Hydrocodone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535835">
                <a:tc>
                  <a:txBody>
                    <a:bodyPr/>
                    <a:lstStyle/>
                    <a:p>
                      <a:r>
                        <a:rPr lang="en-US" sz="1600" cap="none" spc="0">
                          <a:solidFill>
                            <a:schemeClr val="tx1"/>
                          </a:solidFill>
                          <a:latin typeface="Noto Sans"/>
                          <a:ea typeface="Noto Sans"/>
                          <a:cs typeface="Noto Sans"/>
                        </a:rPr>
                        <a:t>Oxycodone</a:t>
                      </a:r>
                      <a:r>
                        <a:rPr lang="en-US" sz="1600" cap="none" spc="0" baseline="30000">
                          <a:solidFill>
                            <a:schemeClr val="tx1"/>
                          </a:solidFill>
                          <a:latin typeface="Noto Sans"/>
                          <a:ea typeface="Noto Sans"/>
                          <a:cs typeface="Noto Sans"/>
                        </a:rPr>
                        <a:t>10</a:t>
                      </a:r>
                      <a:endParaRPr lang="en-US"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535835">
                <a:tc>
                  <a:txBody>
                    <a:bodyPr/>
                    <a:lstStyle/>
                    <a:p>
                      <a:r>
                        <a:rPr lang="en-US" sz="1600" cap="none" spc="0">
                          <a:solidFill>
                            <a:schemeClr val="tx1"/>
                          </a:solidFill>
                          <a:latin typeface="Noto Sans"/>
                          <a:ea typeface="Noto Sans"/>
                          <a:cs typeface="Noto Sans"/>
                        </a:rPr>
                        <a:t>PO Hydromorphone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535835">
                <a:tc>
                  <a:txBody>
                    <a:bodyPr/>
                    <a:lstStyle/>
                    <a:p>
                      <a:r>
                        <a:rPr lang="en-US" sz="1600" cap="none" spc="0">
                          <a:solidFill>
                            <a:schemeClr val="tx1"/>
                          </a:solidFill>
                          <a:latin typeface="Noto Sans"/>
                          <a:ea typeface="Noto Sans"/>
                          <a:cs typeface="Noto Sans"/>
                        </a:rPr>
                        <a:t>IV Hydromorphone</a:t>
                      </a:r>
                      <a:r>
                        <a:rPr lang="en-US" sz="1600" cap="none" spc="0" baseline="30000">
                          <a:solidFill>
                            <a:schemeClr val="tx1"/>
                          </a:solidFill>
                          <a:latin typeface="Noto Sans"/>
                          <a:ea typeface="Noto Sans"/>
                          <a:cs typeface="Noto Sans"/>
                        </a:rPr>
                        <a:t>11</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535835">
                <a:tc>
                  <a:txBody>
                    <a:bodyPr/>
                    <a:lstStyle/>
                    <a:p>
                      <a:r>
                        <a:rPr lang="en-US" sz="1600" cap="none" spc="0">
                          <a:solidFill>
                            <a:schemeClr val="tx1"/>
                          </a:solidFill>
                          <a:latin typeface="Noto Sans"/>
                          <a:ea typeface="Noto Sans"/>
                          <a:cs typeface="Noto Sans"/>
                        </a:rPr>
                        <a:t>IV Morphine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535835">
                <a:tc>
                  <a:txBody>
                    <a:bodyPr/>
                    <a:lstStyle/>
                    <a:p>
                      <a:r>
                        <a:rPr lang="en-US" sz="1600" cap="none" spc="0">
                          <a:solidFill>
                            <a:schemeClr val="tx1"/>
                          </a:solidFill>
                          <a:latin typeface="Noto Sans"/>
                          <a:ea typeface="Noto Sans"/>
                          <a:cs typeface="Noto Sans"/>
                        </a:rPr>
                        <a:t>Fentanyl Patch (µg/h)</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401957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A4919-7FED-D3F8-F57A-62A391973FFF}"/>
              </a:ext>
            </a:extLst>
          </p:cNvPr>
          <p:cNvSpPr>
            <a:spLocks noGrp="1"/>
          </p:cNvSpPr>
          <p:nvPr>
            <p:ph type="title"/>
          </p:nvPr>
        </p:nvSpPr>
        <p:spPr>
          <a:xfrm>
            <a:off x="1371599" y="294538"/>
            <a:ext cx="9895951" cy="1033669"/>
          </a:xfrm>
        </p:spPr>
        <p:txBody>
          <a:bodyPr>
            <a:normAutofit/>
          </a:bodyPr>
          <a:lstStyle/>
          <a:p>
            <a:r>
              <a:rPr lang="en-US" sz="4000">
                <a:latin typeface="Barlow Condensed SemiBold"/>
              </a:rPr>
              <a:t>PCA Recommendations</a:t>
            </a:r>
            <a:r>
              <a:rPr lang="en-US" sz="4000" baseline="30000">
                <a:latin typeface="Barlow Condensed SemiBold"/>
              </a:rPr>
              <a:t>15</a:t>
            </a:r>
            <a:endParaRPr lang="en-US" sz="4000" baseline="30000"/>
          </a:p>
        </p:txBody>
      </p:sp>
      <p:sp>
        <p:nvSpPr>
          <p:cNvPr id="3" name="Content Placeholder 2">
            <a:extLst>
              <a:ext uri="{FF2B5EF4-FFF2-40B4-BE49-F238E27FC236}">
                <a16:creationId xmlns:a16="http://schemas.microsoft.com/office/drawing/2014/main" id="{96A789ED-6FF1-3282-C18C-1C1412DD285C}"/>
              </a:ext>
            </a:extLst>
          </p:cNvPr>
          <p:cNvSpPr>
            <a:spLocks noGrp="1"/>
          </p:cNvSpPr>
          <p:nvPr>
            <p:ph idx="1"/>
          </p:nvPr>
        </p:nvSpPr>
        <p:spPr>
          <a:xfrm>
            <a:off x="1371599" y="2318197"/>
            <a:ext cx="9724031" cy="3683358"/>
          </a:xfrm>
        </p:spPr>
        <p:txBody>
          <a:bodyPr anchor="ctr">
            <a:normAutofit/>
          </a:bodyPr>
          <a:lstStyle/>
          <a:p>
            <a:r>
              <a:rPr lang="en-US" sz="2000"/>
              <a:t>Never start a basal rate in a patient with unknown opioid needs</a:t>
            </a:r>
          </a:p>
          <a:p>
            <a:r>
              <a:rPr lang="en-US" sz="2000"/>
              <a:t>Bolus doses should not be more frequent than peak effect</a:t>
            </a:r>
          </a:p>
          <a:p>
            <a:r>
              <a:rPr lang="en-US" sz="2000"/>
              <a:t>Interrogate everyday and document in your note</a:t>
            </a:r>
          </a:p>
          <a:p>
            <a:r>
              <a:rPr lang="en-US" sz="2000"/>
              <a:t>Have a rationale for dose and frequency of bolus</a:t>
            </a:r>
          </a:p>
          <a:p>
            <a:r>
              <a:rPr lang="en-US" sz="2000"/>
              <a:t>Remember your equianalgesic table</a:t>
            </a:r>
          </a:p>
          <a:p>
            <a:r>
              <a:rPr lang="en-US" sz="2000"/>
              <a:t>Caution in renal and hepatic insufficiency</a:t>
            </a:r>
          </a:p>
        </p:txBody>
      </p:sp>
    </p:spTree>
    <p:extLst>
      <p:ext uri="{BB962C8B-B14F-4D97-AF65-F5344CB8AC3E}">
        <p14:creationId xmlns:p14="http://schemas.microsoft.com/office/powerpoint/2010/main" val="25630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598E1-BA7B-A783-7081-61FCFCE4BDE0}"/>
              </a:ext>
            </a:extLst>
          </p:cNvPr>
          <p:cNvSpPr>
            <a:spLocks noGrp="1"/>
          </p:cNvSpPr>
          <p:nvPr>
            <p:ph type="title"/>
          </p:nvPr>
        </p:nvSpPr>
        <p:spPr/>
        <p:txBody>
          <a:bodyPr/>
          <a:lstStyle/>
          <a:p>
            <a:r>
              <a:rPr lang="en-US"/>
              <a:t>Case 5: Esther</a:t>
            </a:r>
          </a:p>
        </p:txBody>
      </p:sp>
      <p:sp>
        <p:nvSpPr>
          <p:cNvPr id="3" name="TextBox 2">
            <a:extLst>
              <a:ext uri="{FF2B5EF4-FFF2-40B4-BE49-F238E27FC236}">
                <a16:creationId xmlns:a16="http://schemas.microsoft.com/office/drawing/2014/main" id="{6DA9C33E-35C5-61EB-9BF7-2B7F0482414D}"/>
              </a:ext>
            </a:extLst>
          </p:cNvPr>
          <p:cNvSpPr txBox="1"/>
          <p:nvPr/>
        </p:nvSpPr>
        <p:spPr>
          <a:xfrm>
            <a:off x="838200" y="1346200"/>
            <a:ext cx="8877751" cy="2197589"/>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84F with metastatic pancreatic cancer admitted to inpatient hospice unit</a:t>
            </a:r>
            <a:endParaRPr lang="en-US" sz="2000" dirty="0">
              <a:latin typeface="Noto Sans"/>
              <a:ea typeface="Noto Sans"/>
              <a:cs typeface="Noto Sans"/>
            </a:endParaRPr>
          </a:p>
          <a:p>
            <a:pPr marL="0" indent="0">
              <a:buNone/>
            </a:pPr>
            <a:r>
              <a:rPr lang="en-US" sz="2000">
                <a:latin typeface="Noto Sans"/>
                <a:ea typeface="Noto Sans"/>
                <a:cs typeface="Noto Sans"/>
              </a:rPr>
              <a:t>She is on a morphine NCA at 4mg/h with boluses 4mg q15min</a:t>
            </a:r>
            <a:endParaRPr lang="en-US" sz="2000" dirty="0">
              <a:latin typeface="Noto Sans"/>
              <a:ea typeface="Noto Sans"/>
              <a:cs typeface="Noto Sans"/>
            </a:endParaRPr>
          </a:p>
          <a:p>
            <a:pPr marL="0" indent="0">
              <a:buNone/>
            </a:pPr>
            <a:r>
              <a:rPr lang="en-US" sz="2000">
                <a:latin typeface="Noto Sans"/>
                <a:ea typeface="Noto Sans"/>
                <a:cs typeface="Noto Sans"/>
              </a:rPr>
              <a:t>During rounds family notes new onset twitching of the hands and feet</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does this twitching most likely reflect?</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would you recommend next?</a:t>
            </a:r>
            <a:endParaRPr lang="en-US" sz="2000" dirty="0">
              <a:latin typeface="Noto Sans"/>
              <a:ea typeface="Noto Sans"/>
              <a:cs typeface="Noto Sans"/>
            </a:endParaRPr>
          </a:p>
        </p:txBody>
      </p:sp>
    </p:spTree>
    <p:extLst>
      <p:ext uri="{BB962C8B-B14F-4D97-AF65-F5344CB8AC3E}">
        <p14:creationId xmlns:p14="http://schemas.microsoft.com/office/powerpoint/2010/main" val="197584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4785-C0E1-6309-960A-4E9C8A96276C}"/>
              </a:ext>
            </a:extLst>
          </p:cNvPr>
          <p:cNvSpPr>
            <a:spLocks noGrp="1"/>
          </p:cNvSpPr>
          <p:nvPr>
            <p:ph type="title"/>
          </p:nvPr>
        </p:nvSpPr>
        <p:spPr>
          <a:xfrm>
            <a:off x="967604" y="1077952"/>
            <a:ext cx="4156512" cy="1708244"/>
          </a:xfrm>
        </p:spPr>
        <p:txBody>
          <a:bodyPr anchor="ctr">
            <a:normAutofit/>
          </a:bodyPr>
          <a:lstStyle/>
          <a:p>
            <a:r>
              <a:rPr lang="en-US" sz="4000">
                <a:latin typeface="Barlow Condensed SemiBold"/>
              </a:rPr>
              <a:t>Opioid Rotation</a:t>
            </a:r>
            <a:r>
              <a:rPr lang="en-US" sz="4000" baseline="30000">
                <a:latin typeface="Barlow Condensed SemiBold"/>
              </a:rPr>
              <a:t>12</a:t>
            </a:r>
            <a:endParaRPr lang="en-US" sz="4000" baseline="30000"/>
          </a:p>
        </p:txBody>
      </p:sp>
      <p:sp>
        <p:nvSpPr>
          <p:cNvPr id="3" name="Content Placeholder 2">
            <a:extLst>
              <a:ext uri="{FF2B5EF4-FFF2-40B4-BE49-F238E27FC236}">
                <a16:creationId xmlns:a16="http://schemas.microsoft.com/office/drawing/2014/main" id="{31909244-EBA0-C73C-7624-09AE69564690}"/>
              </a:ext>
            </a:extLst>
          </p:cNvPr>
          <p:cNvSpPr>
            <a:spLocks noGrp="1"/>
          </p:cNvSpPr>
          <p:nvPr>
            <p:ph idx="1"/>
          </p:nvPr>
        </p:nvSpPr>
        <p:spPr>
          <a:xfrm>
            <a:off x="837507" y="2470245"/>
            <a:ext cx="7762073" cy="3769835"/>
          </a:xfrm>
        </p:spPr>
        <p:txBody>
          <a:bodyPr anchor="ctr">
            <a:normAutofit/>
          </a:bodyPr>
          <a:lstStyle/>
          <a:p>
            <a:r>
              <a:rPr lang="en-US" sz="2000">
                <a:highlight>
                  <a:srgbClr val="FFFFFF"/>
                </a:highlight>
                <a:latin typeface="Noto Sans"/>
                <a:ea typeface="Noto Sans"/>
                <a:cs typeface="Noto Sans"/>
              </a:rPr>
              <a:t>S</a:t>
            </a:r>
            <a:r>
              <a:rPr lang="en-US" sz="2000" b="0" i="0">
                <a:effectLst/>
                <a:highlight>
                  <a:srgbClr val="FFFFFF"/>
                </a:highlight>
                <a:latin typeface="Noto Sans"/>
                <a:ea typeface="Noto Sans"/>
                <a:cs typeface="Noto Sans"/>
              </a:rPr>
              <a:t>witch from one opioid to another to improve the analgesic response or reduce adverse effects</a:t>
            </a:r>
            <a:r>
              <a:rPr lang="en-US" sz="2000">
                <a:highlight>
                  <a:srgbClr val="FFFFFF"/>
                </a:highlight>
                <a:latin typeface="Noto Sans"/>
                <a:ea typeface="Noto Sans"/>
                <a:cs typeface="Noto Sans"/>
              </a:rPr>
              <a:t> </a:t>
            </a:r>
            <a:endParaRPr lang="en-US" sz="2000" b="0" i="0">
              <a:effectLst/>
              <a:highlight>
                <a:srgbClr val="FFFFFF"/>
              </a:highlight>
            </a:endParaRPr>
          </a:p>
          <a:p>
            <a:endParaRPr lang="en-US" sz="2000">
              <a:highlight>
                <a:srgbClr val="FFFFFF"/>
              </a:highlight>
              <a:latin typeface="Noto Sans"/>
              <a:ea typeface="Noto Sans"/>
              <a:cs typeface="Noto Sans"/>
            </a:endParaRPr>
          </a:p>
          <a:p>
            <a:r>
              <a:rPr lang="en-US" sz="2000">
                <a:highlight>
                  <a:srgbClr val="FFFFFF"/>
                </a:highlight>
              </a:rPr>
              <a:t>Dose reduce for cross-tolerance (25-50%)</a:t>
            </a:r>
            <a:endParaRPr lang="en-US" sz="2000"/>
          </a:p>
          <a:p>
            <a:pPr lvl="1"/>
            <a:endParaRPr lang="en-US" sz="2000"/>
          </a:p>
        </p:txBody>
      </p:sp>
    </p:spTree>
    <p:extLst>
      <p:ext uri="{BB962C8B-B14F-4D97-AF65-F5344CB8AC3E}">
        <p14:creationId xmlns:p14="http://schemas.microsoft.com/office/powerpoint/2010/main" val="3118456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5B6B6-EE01-585A-E94D-CA0C951BB107}"/>
              </a:ext>
            </a:extLst>
          </p:cNvPr>
          <p:cNvSpPr>
            <a:spLocks noGrp="1"/>
          </p:cNvSpPr>
          <p:nvPr>
            <p:ph type="title"/>
          </p:nvPr>
        </p:nvSpPr>
        <p:spPr>
          <a:xfrm>
            <a:off x="518491" y="526472"/>
            <a:ext cx="10515600" cy="803918"/>
          </a:xfrm>
        </p:spPr>
        <p:txBody>
          <a:bodyPr/>
          <a:lstStyle/>
          <a:p>
            <a:r>
              <a:rPr lang="en-US">
                <a:latin typeface="Barlow Condensed SemiBold"/>
              </a:rPr>
              <a:t>Total Pain</a:t>
            </a:r>
            <a:endParaRPr lang="en-US" baseline="30000"/>
          </a:p>
        </p:txBody>
      </p:sp>
      <p:sp>
        <p:nvSpPr>
          <p:cNvPr id="4" name="Oval 3">
            <a:extLst>
              <a:ext uri="{FF2B5EF4-FFF2-40B4-BE49-F238E27FC236}">
                <a16:creationId xmlns:a16="http://schemas.microsoft.com/office/drawing/2014/main" id="{A7812521-2994-C0F4-0240-34C01E0BBE5D}"/>
              </a:ext>
            </a:extLst>
          </p:cNvPr>
          <p:cNvSpPr/>
          <p:nvPr/>
        </p:nvSpPr>
        <p:spPr>
          <a:xfrm>
            <a:off x="5905998" y="877873"/>
            <a:ext cx="5102254" cy="5102254"/>
          </a:xfrm>
          <a:prstGeom prst="ellipse">
            <a:avLst/>
          </a:prstGeom>
          <a:noFill/>
          <a:ln w="635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9C91E08-BB42-1222-09DA-605C3C999C96}"/>
              </a:ext>
            </a:extLst>
          </p:cNvPr>
          <p:cNvCxnSpPr/>
          <p:nvPr/>
        </p:nvCxnSpPr>
        <p:spPr>
          <a:xfrm>
            <a:off x="8457125" y="3509673"/>
            <a:ext cx="291035" cy="2470454"/>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9D3223B-E1B2-AA23-459D-C75E570BD7BF}"/>
              </a:ext>
            </a:extLst>
          </p:cNvPr>
          <p:cNvCxnSpPr>
            <a:cxnSpLocks/>
          </p:cNvCxnSpPr>
          <p:nvPr/>
        </p:nvCxnSpPr>
        <p:spPr>
          <a:xfrm flipV="1">
            <a:off x="8457125" y="3325091"/>
            <a:ext cx="2551127" cy="184582"/>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5E91E68-E87F-21A5-4223-0BB7CC780FF1}"/>
              </a:ext>
            </a:extLst>
          </p:cNvPr>
          <p:cNvCxnSpPr>
            <a:cxnSpLocks/>
          </p:cNvCxnSpPr>
          <p:nvPr/>
        </p:nvCxnSpPr>
        <p:spPr>
          <a:xfrm flipH="1">
            <a:off x="8457125" y="1066800"/>
            <a:ext cx="904594" cy="2442873"/>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E9BC6FC-D92F-E76C-9145-9466FBB6631A}"/>
              </a:ext>
            </a:extLst>
          </p:cNvPr>
          <p:cNvCxnSpPr>
            <a:cxnSpLocks/>
          </p:cNvCxnSpPr>
          <p:nvPr/>
        </p:nvCxnSpPr>
        <p:spPr>
          <a:xfrm flipH="1" flipV="1">
            <a:off x="6155493" y="2367235"/>
            <a:ext cx="2302486" cy="1124168"/>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E01229D5-23BA-FD70-E1D2-9876CFD33435}"/>
              </a:ext>
            </a:extLst>
          </p:cNvPr>
          <p:cNvSpPr>
            <a:spLocks noGrp="1"/>
          </p:cNvSpPr>
          <p:nvPr>
            <p:ph idx="1"/>
          </p:nvPr>
        </p:nvSpPr>
        <p:spPr>
          <a:xfrm>
            <a:off x="518491" y="1587840"/>
            <a:ext cx="4619621" cy="2777331"/>
          </a:xfrm>
        </p:spPr>
        <p:txBody>
          <a:bodyPr vert="horz" lIns="91440" tIns="45720" rIns="91440" bIns="45720" rtlCol="0" anchor="t">
            <a:normAutofit/>
          </a:bodyPr>
          <a:lstStyle/>
          <a:p>
            <a:r>
              <a:rPr lang="en-US" sz="2000">
                <a:latin typeface="Noto Sans"/>
                <a:ea typeface="Noto Sans"/>
                <a:cs typeface="Noto Sans"/>
              </a:rPr>
              <a:t>Coined by Dame Cicely Saunders</a:t>
            </a:r>
            <a:r>
              <a:rPr lang="en-US" sz="2000" baseline="30000">
                <a:latin typeface="Noto Sans"/>
                <a:ea typeface="Noto Sans"/>
                <a:cs typeface="Noto Sans"/>
              </a:rPr>
              <a:t>1</a:t>
            </a:r>
            <a:endParaRPr lang="en-US" sz="2000" baseline="30000"/>
          </a:p>
          <a:p>
            <a:r>
              <a:rPr lang="en-US" sz="2000"/>
              <a:t>Multidimensional suffering of those facing serious illness</a:t>
            </a:r>
          </a:p>
          <a:p>
            <a:r>
              <a:rPr lang="en-US" sz="2000"/>
              <a:t>Pain is not purely a physical sensation but is often a complex interplay of factors</a:t>
            </a:r>
          </a:p>
          <a:p>
            <a:r>
              <a:rPr lang="en-US" sz="2000"/>
              <a:t>Promotes an interdisciplinary team/approach</a:t>
            </a:r>
          </a:p>
          <a:p>
            <a:pPr marL="0" indent="0">
              <a:buNone/>
            </a:pPr>
            <a:endParaRPr lang="en-US" sz="2000"/>
          </a:p>
          <a:p>
            <a:pPr marL="0" indent="0">
              <a:buNone/>
            </a:pPr>
            <a:endParaRPr lang="en-US" sz="2000"/>
          </a:p>
        </p:txBody>
      </p:sp>
      <p:sp>
        <p:nvSpPr>
          <p:cNvPr id="22" name="TextBox 21">
            <a:extLst>
              <a:ext uri="{FF2B5EF4-FFF2-40B4-BE49-F238E27FC236}">
                <a16:creationId xmlns:a16="http://schemas.microsoft.com/office/drawing/2014/main" id="{341F96F6-3C8F-70DD-E790-ECF27142EFDE}"/>
              </a:ext>
            </a:extLst>
          </p:cNvPr>
          <p:cNvSpPr txBox="1"/>
          <p:nvPr/>
        </p:nvSpPr>
        <p:spPr>
          <a:xfrm>
            <a:off x="9245304" y="2472902"/>
            <a:ext cx="939681" cy="369332"/>
          </a:xfrm>
          <a:prstGeom prst="rect">
            <a:avLst/>
          </a:prstGeom>
          <a:solidFill>
            <a:schemeClr val="bg1"/>
          </a:solidFill>
          <a:ln>
            <a:solidFill>
              <a:schemeClr val="accent4"/>
            </a:solidFill>
          </a:ln>
        </p:spPr>
        <p:txBody>
          <a:bodyPr wrap="none" rtlCol="0">
            <a:spAutoFit/>
          </a:bodyPr>
          <a:lstStyle/>
          <a:p>
            <a:r>
              <a:rPr lang="en-US">
                <a:solidFill>
                  <a:schemeClr val="accent4"/>
                </a:solidFill>
                <a:latin typeface="Noto Sans" panose="020B0502040504020204" pitchFamily="34" charset="0"/>
                <a:ea typeface="Noto Sans" panose="020B0502040504020204" pitchFamily="34" charset="0"/>
                <a:cs typeface="Noto Sans" panose="020B0502040504020204" pitchFamily="34" charset="0"/>
              </a:rPr>
              <a:t>Mental</a:t>
            </a:r>
          </a:p>
        </p:txBody>
      </p:sp>
      <p:sp>
        <p:nvSpPr>
          <p:cNvPr id="23" name="TextBox 22">
            <a:extLst>
              <a:ext uri="{FF2B5EF4-FFF2-40B4-BE49-F238E27FC236}">
                <a16:creationId xmlns:a16="http://schemas.microsoft.com/office/drawing/2014/main" id="{D7007597-B14E-2033-D6D0-119F3BBBF963}"/>
              </a:ext>
            </a:extLst>
          </p:cNvPr>
          <p:cNvSpPr txBox="1"/>
          <p:nvPr/>
        </p:nvSpPr>
        <p:spPr>
          <a:xfrm>
            <a:off x="9170862" y="4190902"/>
            <a:ext cx="1053494" cy="369332"/>
          </a:xfrm>
          <a:prstGeom prst="rect">
            <a:avLst/>
          </a:prstGeom>
          <a:solidFill>
            <a:schemeClr val="bg1"/>
          </a:solidFill>
          <a:ln>
            <a:solidFill>
              <a:schemeClr val="accent4"/>
            </a:solidFill>
          </a:ln>
        </p:spPr>
        <p:txBody>
          <a:bodyPr wrap="none" rtlCol="0">
            <a:spAutoFit/>
          </a:bodyPr>
          <a:lstStyle/>
          <a:p>
            <a:r>
              <a:rPr lang="en-US">
                <a:solidFill>
                  <a:schemeClr val="accent4"/>
                </a:solidFill>
                <a:latin typeface="Noto Sans" panose="020B0502040504020204" pitchFamily="34" charset="0"/>
                <a:ea typeface="Noto Sans" panose="020B0502040504020204" pitchFamily="34" charset="0"/>
                <a:cs typeface="Noto Sans" panose="020B0502040504020204" pitchFamily="34" charset="0"/>
              </a:rPr>
              <a:t>Physical</a:t>
            </a:r>
          </a:p>
        </p:txBody>
      </p:sp>
      <p:sp>
        <p:nvSpPr>
          <p:cNvPr id="24" name="TextBox 23">
            <a:extLst>
              <a:ext uri="{FF2B5EF4-FFF2-40B4-BE49-F238E27FC236}">
                <a16:creationId xmlns:a16="http://schemas.microsoft.com/office/drawing/2014/main" id="{2A5CC47F-7715-D4CE-2781-86557CD8953C}"/>
              </a:ext>
            </a:extLst>
          </p:cNvPr>
          <p:cNvSpPr txBox="1"/>
          <p:nvPr/>
        </p:nvSpPr>
        <p:spPr>
          <a:xfrm>
            <a:off x="7439744" y="2103570"/>
            <a:ext cx="1082348" cy="369332"/>
          </a:xfrm>
          <a:prstGeom prst="rect">
            <a:avLst/>
          </a:prstGeom>
          <a:solidFill>
            <a:schemeClr val="bg1"/>
          </a:solidFill>
          <a:ln>
            <a:solidFill>
              <a:schemeClr val="accent4"/>
            </a:solidFill>
          </a:ln>
        </p:spPr>
        <p:txBody>
          <a:bodyPr wrap="none" rtlCol="0">
            <a:spAutoFit/>
          </a:bodyPr>
          <a:lstStyle/>
          <a:p>
            <a:r>
              <a:rPr lang="en-US">
                <a:solidFill>
                  <a:schemeClr val="accent4"/>
                </a:solidFill>
                <a:latin typeface="Noto Sans" panose="020B0502040504020204" pitchFamily="34" charset="0"/>
                <a:ea typeface="Noto Sans" panose="020B0502040504020204" pitchFamily="34" charset="0"/>
                <a:cs typeface="Noto Sans" panose="020B0502040504020204" pitchFamily="34" charset="0"/>
              </a:rPr>
              <a:t>Spiritual</a:t>
            </a:r>
          </a:p>
        </p:txBody>
      </p:sp>
      <p:sp>
        <p:nvSpPr>
          <p:cNvPr id="25" name="TextBox 24">
            <a:extLst>
              <a:ext uri="{FF2B5EF4-FFF2-40B4-BE49-F238E27FC236}">
                <a16:creationId xmlns:a16="http://schemas.microsoft.com/office/drawing/2014/main" id="{301D054F-CE58-8F5E-260D-E6EB57C078D1}"/>
              </a:ext>
            </a:extLst>
          </p:cNvPr>
          <p:cNvSpPr txBox="1"/>
          <p:nvPr/>
        </p:nvSpPr>
        <p:spPr>
          <a:xfrm>
            <a:off x="6940720" y="3865724"/>
            <a:ext cx="809837" cy="369332"/>
          </a:xfrm>
          <a:prstGeom prst="rect">
            <a:avLst/>
          </a:prstGeom>
          <a:solidFill>
            <a:schemeClr val="bg1"/>
          </a:solidFill>
          <a:ln>
            <a:solidFill>
              <a:schemeClr val="accent4"/>
            </a:solidFill>
          </a:ln>
        </p:spPr>
        <p:txBody>
          <a:bodyPr wrap="none" rtlCol="0">
            <a:spAutoFit/>
          </a:bodyPr>
          <a:lstStyle/>
          <a:p>
            <a:r>
              <a:rPr lang="en-US">
                <a:solidFill>
                  <a:schemeClr val="accent4"/>
                </a:solidFill>
                <a:latin typeface="Noto Sans" panose="020B0502040504020204" pitchFamily="34" charset="0"/>
                <a:ea typeface="Noto Sans" panose="020B0502040504020204" pitchFamily="34" charset="0"/>
                <a:cs typeface="Noto Sans" panose="020B0502040504020204" pitchFamily="34" charset="0"/>
              </a:rPr>
              <a:t>Social</a:t>
            </a:r>
          </a:p>
        </p:txBody>
      </p:sp>
      <p:sp>
        <p:nvSpPr>
          <p:cNvPr id="26" name="Content Placeholder 2">
            <a:extLst>
              <a:ext uri="{FF2B5EF4-FFF2-40B4-BE49-F238E27FC236}">
                <a16:creationId xmlns:a16="http://schemas.microsoft.com/office/drawing/2014/main" id="{9504B0ED-A8F7-7C88-E3C5-43335CC5605F}"/>
              </a:ext>
            </a:extLst>
          </p:cNvPr>
          <p:cNvSpPr txBox="1">
            <a:spLocks/>
          </p:cNvSpPr>
          <p:nvPr/>
        </p:nvSpPr>
        <p:spPr>
          <a:xfrm>
            <a:off x="518491" y="5340928"/>
            <a:ext cx="4279858" cy="990600"/>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solidFill>
                  <a:schemeClr val="tx1"/>
                </a:solidFill>
                <a:latin typeface="Noto Sans"/>
                <a:ea typeface="Noto Sans"/>
                <a:cs typeface="Noto Sans"/>
              </a:rPr>
              <a:t>“The word</a:t>
            </a:r>
            <a:r>
              <a:rPr lang="en-US" sz="1600" b="1" i="1">
                <a:solidFill>
                  <a:schemeClr val="tx1"/>
                </a:solidFill>
                <a:latin typeface="Noto Sans"/>
                <a:ea typeface="Noto Sans"/>
                <a:cs typeface="Noto Sans"/>
              </a:rPr>
              <a:t> </a:t>
            </a:r>
            <a:r>
              <a:rPr lang="en-US" sz="1600" b="1">
                <a:solidFill>
                  <a:schemeClr val="tx1"/>
                </a:solidFill>
                <a:latin typeface="Noto Sans"/>
                <a:ea typeface="Noto Sans"/>
                <a:cs typeface="Noto Sans"/>
              </a:rPr>
              <a:t>pain</a:t>
            </a:r>
            <a:r>
              <a:rPr lang="en-US" sz="1600" b="1" i="1">
                <a:solidFill>
                  <a:schemeClr val="tx1"/>
                </a:solidFill>
                <a:latin typeface="Noto Sans"/>
                <a:ea typeface="Noto Sans"/>
                <a:cs typeface="Noto Sans"/>
              </a:rPr>
              <a:t> </a:t>
            </a:r>
            <a:r>
              <a:rPr lang="en-US" sz="1600">
                <a:solidFill>
                  <a:schemeClr val="tx1"/>
                </a:solidFill>
                <a:latin typeface="Noto Sans"/>
                <a:ea typeface="Noto Sans"/>
                <a:cs typeface="Noto Sans"/>
              </a:rPr>
              <a:t>must not trap us into thinking that it demands the immediate use of appropriate drugs.”</a:t>
            </a:r>
            <a:r>
              <a:rPr lang="en-US" sz="1600" baseline="30000">
                <a:solidFill>
                  <a:schemeClr val="tx1"/>
                </a:solidFill>
                <a:latin typeface="Noto Sans"/>
                <a:ea typeface="Noto Sans"/>
                <a:cs typeface="Noto Sans"/>
              </a:rPr>
              <a:t>1</a:t>
            </a:r>
            <a:endParaRPr lang="en-US" sz="1600" baseline="30000">
              <a:solidFill>
                <a:schemeClr val="tx1"/>
              </a:solidFill>
            </a:endParaRPr>
          </a:p>
          <a:p>
            <a:pPr marL="0" indent="0" algn="r">
              <a:buFont typeface="Arial" panose="020B0604020202020204" pitchFamily="34" charset="0"/>
              <a:buNone/>
            </a:pPr>
            <a:r>
              <a:rPr lang="en-US" sz="1600">
                <a:solidFill>
                  <a:schemeClr val="tx1"/>
                </a:solidFill>
                <a:latin typeface="Noto Sans"/>
                <a:ea typeface="Noto Sans"/>
                <a:cs typeface="Noto Sans"/>
              </a:rPr>
              <a:t>–Saunders, </a:t>
            </a:r>
            <a:r>
              <a:rPr lang="en-US" sz="1600" i="1">
                <a:solidFill>
                  <a:schemeClr val="tx1"/>
                </a:solidFill>
                <a:latin typeface="Noto Sans"/>
                <a:ea typeface="Noto Sans"/>
                <a:cs typeface="Noto Sans"/>
              </a:rPr>
              <a:t>Living with Dying</a:t>
            </a:r>
          </a:p>
        </p:txBody>
      </p:sp>
      <p:sp>
        <p:nvSpPr>
          <p:cNvPr id="28" name="Donut 27">
            <a:extLst>
              <a:ext uri="{FF2B5EF4-FFF2-40B4-BE49-F238E27FC236}">
                <a16:creationId xmlns:a16="http://schemas.microsoft.com/office/drawing/2014/main" id="{18819498-DA68-50F0-398F-B1178EEC1833}"/>
              </a:ext>
            </a:extLst>
          </p:cNvPr>
          <p:cNvSpPr/>
          <p:nvPr/>
        </p:nvSpPr>
        <p:spPr>
          <a:xfrm>
            <a:off x="9070189" y="3759820"/>
            <a:ext cx="1231495" cy="1231495"/>
          </a:xfrm>
          <a:prstGeom prst="donut">
            <a:avLst>
              <a:gd name="adj" fmla="val 49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5C0FFA38-E101-B195-BE6F-5CFC6A25099C}"/>
              </a:ext>
            </a:extLst>
          </p:cNvPr>
          <p:cNvSpPr txBox="1"/>
          <p:nvPr/>
        </p:nvSpPr>
        <p:spPr>
          <a:xfrm>
            <a:off x="7351793" y="6324225"/>
            <a:ext cx="21336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Image by Author.</a:t>
            </a:r>
            <a:endParaRPr lang="en-US"/>
          </a:p>
        </p:txBody>
      </p:sp>
    </p:spTree>
    <p:extLst>
      <p:ext uri="{BB962C8B-B14F-4D97-AF65-F5344CB8AC3E}">
        <p14:creationId xmlns:p14="http://schemas.microsoft.com/office/powerpoint/2010/main" val="288960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598E1-BA7B-A783-7081-61FCFCE4BDE0}"/>
              </a:ext>
            </a:extLst>
          </p:cNvPr>
          <p:cNvSpPr>
            <a:spLocks noGrp="1"/>
          </p:cNvSpPr>
          <p:nvPr>
            <p:ph type="title"/>
          </p:nvPr>
        </p:nvSpPr>
        <p:spPr/>
        <p:txBody>
          <a:bodyPr/>
          <a:lstStyle/>
          <a:p>
            <a:r>
              <a:rPr lang="en-US"/>
              <a:t>Case 5: Esther</a:t>
            </a:r>
          </a:p>
        </p:txBody>
      </p:sp>
      <p:sp>
        <p:nvSpPr>
          <p:cNvPr id="3" name="TextBox 2">
            <a:extLst>
              <a:ext uri="{FF2B5EF4-FFF2-40B4-BE49-F238E27FC236}">
                <a16:creationId xmlns:a16="http://schemas.microsoft.com/office/drawing/2014/main" id="{6DA9C33E-35C5-61EB-9BF7-2B7F0482414D}"/>
              </a:ext>
            </a:extLst>
          </p:cNvPr>
          <p:cNvSpPr txBox="1"/>
          <p:nvPr/>
        </p:nvSpPr>
        <p:spPr>
          <a:xfrm>
            <a:off x="838200" y="1346200"/>
            <a:ext cx="8877751" cy="2197589"/>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84F with metastatic pancreatic cancer admitted to inpatient hospice unit</a:t>
            </a:r>
            <a:endParaRPr lang="en-US" sz="2000" dirty="0">
              <a:latin typeface="Noto Sans"/>
              <a:ea typeface="Noto Sans"/>
              <a:cs typeface="Noto Sans"/>
            </a:endParaRPr>
          </a:p>
          <a:p>
            <a:pPr marL="0" indent="0">
              <a:buNone/>
            </a:pPr>
            <a:r>
              <a:rPr lang="en-US" sz="2000">
                <a:latin typeface="Noto Sans"/>
                <a:ea typeface="Noto Sans"/>
                <a:cs typeface="Noto Sans"/>
              </a:rPr>
              <a:t>She is on a morphine NCA at 4mg/h with boluses 4mg q15min</a:t>
            </a:r>
            <a:endParaRPr lang="en-US" sz="2000" dirty="0">
              <a:latin typeface="Noto Sans"/>
              <a:ea typeface="Noto Sans"/>
              <a:cs typeface="Noto Sans"/>
            </a:endParaRPr>
          </a:p>
          <a:p>
            <a:pPr marL="0" indent="0">
              <a:buNone/>
            </a:pPr>
            <a:r>
              <a:rPr lang="en-US" sz="2000">
                <a:latin typeface="Noto Sans"/>
                <a:ea typeface="Noto Sans"/>
                <a:cs typeface="Noto Sans"/>
              </a:rPr>
              <a:t>During rounds family notes new onset twitching of the hands and feet</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To which opioid would you rotate?</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dirty="0">
                <a:latin typeface="Noto Sans"/>
                <a:ea typeface="Noto Sans"/>
                <a:cs typeface="Noto Sans"/>
              </a:rPr>
              <a:t>What is an appropriate alternative PCA?</a:t>
            </a:r>
          </a:p>
        </p:txBody>
      </p:sp>
    </p:spTree>
    <p:extLst>
      <p:ext uri="{BB962C8B-B14F-4D97-AF65-F5344CB8AC3E}">
        <p14:creationId xmlns:p14="http://schemas.microsoft.com/office/powerpoint/2010/main" val="217997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9D8406-C4CC-8260-3105-017002E7EE97}"/>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latin typeface="Barlow Condensed SemiBold"/>
              </a:rPr>
              <a:t>Rotating an Opioid </a:t>
            </a:r>
            <a:r>
              <a:rPr lang="en-US" sz="4000">
                <a:latin typeface="Barlow Condensed SemiBold"/>
              </a:rPr>
              <a:t>Infusion</a:t>
            </a:r>
            <a:r>
              <a:rPr lang="en-US" sz="4000" baseline="30000">
                <a:latin typeface="Barlow Condensed SemiBold"/>
              </a:rPr>
              <a:t>12</a:t>
            </a:r>
            <a:endParaRPr lang="en-US" sz="4000" baseline="30000"/>
          </a:p>
        </p:txBody>
      </p:sp>
      <p:sp>
        <p:nvSpPr>
          <p:cNvPr id="4" name="Content Placeholder 3">
            <a:extLst>
              <a:ext uri="{FF2B5EF4-FFF2-40B4-BE49-F238E27FC236}">
                <a16:creationId xmlns:a16="http://schemas.microsoft.com/office/drawing/2014/main" id="{86972F33-AAF7-6CBE-EE02-061B0AEF3C58}"/>
              </a:ext>
            </a:extLst>
          </p:cNvPr>
          <p:cNvSpPr>
            <a:spLocks noGrp="1"/>
          </p:cNvSpPr>
          <p:nvPr>
            <p:ph idx="1"/>
          </p:nvPr>
        </p:nvSpPr>
        <p:spPr>
          <a:xfrm>
            <a:off x="4810259" y="649480"/>
            <a:ext cx="6555347" cy="5546047"/>
          </a:xfrm>
        </p:spPr>
        <p:txBody>
          <a:bodyPr anchor="ctr">
            <a:normAutofit/>
          </a:bodyPr>
          <a:lstStyle/>
          <a:p>
            <a:pPr marL="514350" indent="-514350">
              <a:buFont typeface="+mj-lt"/>
              <a:buAutoNum type="arabicPeriod"/>
            </a:pPr>
            <a:r>
              <a:rPr lang="en-US" sz="2000"/>
              <a:t>Calculate the 24-hour OME</a:t>
            </a:r>
          </a:p>
          <a:p>
            <a:pPr marL="514350" indent="-514350">
              <a:buFont typeface="+mj-lt"/>
              <a:buAutoNum type="arabicPeriod"/>
            </a:pPr>
            <a:r>
              <a:rPr lang="en-US" sz="2000"/>
              <a:t>Convert to new opioid</a:t>
            </a:r>
          </a:p>
          <a:p>
            <a:pPr marL="514350" indent="-514350">
              <a:buFont typeface="+mj-lt"/>
              <a:buAutoNum type="arabicPeriod"/>
            </a:pPr>
            <a:r>
              <a:rPr lang="en-US" sz="2000"/>
              <a:t>Divide by 24 hours</a:t>
            </a:r>
          </a:p>
          <a:p>
            <a:pPr marL="514350" indent="-514350">
              <a:buFont typeface="+mj-lt"/>
              <a:buAutoNum type="arabicPeriod"/>
            </a:pPr>
            <a:r>
              <a:rPr lang="en-US" sz="2000"/>
              <a:t>Reduce for cross tolerance</a:t>
            </a:r>
          </a:p>
          <a:p>
            <a:pPr marL="514350" indent="-514350">
              <a:buFont typeface="+mj-lt"/>
              <a:buAutoNum type="arabicPeriod"/>
            </a:pPr>
            <a:r>
              <a:rPr lang="en-US" sz="2000"/>
              <a:t>Determine bolus dose and interval</a:t>
            </a:r>
          </a:p>
        </p:txBody>
      </p:sp>
    </p:spTree>
    <p:extLst>
      <p:ext uri="{BB962C8B-B14F-4D97-AF65-F5344CB8AC3E}">
        <p14:creationId xmlns:p14="http://schemas.microsoft.com/office/powerpoint/2010/main" val="2343672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598E1-BA7B-A783-7081-61FCFCE4BDE0}"/>
              </a:ext>
            </a:extLst>
          </p:cNvPr>
          <p:cNvSpPr>
            <a:spLocks noGrp="1"/>
          </p:cNvSpPr>
          <p:nvPr>
            <p:ph type="title"/>
          </p:nvPr>
        </p:nvSpPr>
        <p:spPr/>
        <p:txBody>
          <a:bodyPr/>
          <a:lstStyle/>
          <a:p>
            <a:r>
              <a:rPr lang="en-US"/>
              <a:t>Case 5: Esther</a:t>
            </a:r>
          </a:p>
        </p:txBody>
      </p:sp>
      <p:sp>
        <p:nvSpPr>
          <p:cNvPr id="3" name="TextBox 2">
            <a:extLst>
              <a:ext uri="{FF2B5EF4-FFF2-40B4-BE49-F238E27FC236}">
                <a16:creationId xmlns:a16="http://schemas.microsoft.com/office/drawing/2014/main" id="{6DA9C33E-35C5-61EB-9BF7-2B7F0482414D}"/>
              </a:ext>
            </a:extLst>
          </p:cNvPr>
          <p:cNvSpPr txBox="1"/>
          <p:nvPr/>
        </p:nvSpPr>
        <p:spPr>
          <a:xfrm>
            <a:off x="838200" y="1346200"/>
            <a:ext cx="8877751" cy="3582584"/>
          </a:xfrm>
          <a:prstGeom prst="rect">
            <a:avLst/>
          </a:prstGeom>
          <a:noFill/>
        </p:spPr>
        <p:txBody>
          <a:bodyPr wrap="none" lIns="91440" tIns="45720" rIns="91440" bIns="45720" rtlCol="0" anchor="t">
            <a:spAutoFit/>
          </a:bodyPr>
          <a:lstStyle/>
          <a:p>
            <a:pPr marL="0" indent="0">
              <a:buNone/>
            </a:pPr>
            <a:r>
              <a:rPr lang="en-US" sz="2000">
                <a:latin typeface="Noto Sans"/>
                <a:ea typeface="Noto Sans"/>
                <a:cs typeface="Noto Sans"/>
              </a:rPr>
              <a:t>84F with metastatic pancreatic cancer admitted to inpatient hospice unit</a:t>
            </a:r>
            <a:endParaRPr lang="en-US" sz="2000" dirty="0">
              <a:latin typeface="Noto Sans"/>
              <a:ea typeface="Noto Sans"/>
              <a:cs typeface="Noto Sans"/>
            </a:endParaRPr>
          </a:p>
          <a:p>
            <a:pPr marL="0" indent="0">
              <a:buNone/>
            </a:pPr>
            <a:r>
              <a:rPr lang="en-US" sz="2000">
                <a:latin typeface="Noto Sans"/>
                <a:ea typeface="Noto Sans"/>
                <a:cs typeface="Noto Sans"/>
              </a:rPr>
              <a:t>She is on a morphine NCA at 4mg/h with boluses 4mg q15min</a:t>
            </a:r>
            <a:endParaRPr lang="en-US" sz="2000" dirty="0">
              <a:latin typeface="Noto Sans"/>
              <a:ea typeface="Noto Sans"/>
              <a:cs typeface="Noto Sans"/>
            </a:endParaRPr>
          </a:p>
          <a:p>
            <a:pPr marL="0" indent="0">
              <a:buNone/>
            </a:pPr>
            <a:r>
              <a:rPr lang="en-US" sz="2000">
                <a:latin typeface="Noto Sans"/>
                <a:ea typeface="Noto Sans"/>
                <a:cs typeface="Noto Sans"/>
              </a:rPr>
              <a:t>During rounds family notes new onset twitching of the hands and feet</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457200" indent="-457200">
              <a:lnSpc>
                <a:spcPct val="150000"/>
              </a:lnSpc>
              <a:buFont typeface="+mj-lt"/>
              <a:buAutoNum type="arabicPeriod"/>
            </a:pPr>
            <a:r>
              <a:rPr lang="en-US" sz="2000">
                <a:latin typeface="Noto Sans"/>
                <a:ea typeface="Noto Sans"/>
                <a:cs typeface="Noto Sans"/>
              </a:rPr>
              <a:t>Calculate the OME</a:t>
            </a:r>
            <a:endParaRPr lang="en-US" sz="2000" dirty="0">
              <a:latin typeface="Noto Sans"/>
              <a:ea typeface="Noto Sans"/>
              <a:cs typeface="Noto Sans"/>
            </a:endParaRPr>
          </a:p>
          <a:p>
            <a:pPr marL="457200" indent="-457200">
              <a:lnSpc>
                <a:spcPct val="150000"/>
              </a:lnSpc>
              <a:buFont typeface="+mj-lt"/>
              <a:buAutoNum type="arabicPeriod"/>
            </a:pPr>
            <a:r>
              <a:rPr lang="en-US" sz="2000">
                <a:latin typeface="Noto Sans"/>
                <a:ea typeface="Noto Sans"/>
                <a:cs typeface="Noto Sans"/>
              </a:rPr>
              <a:t>Convert to new opioid</a:t>
            </a:r>
            <a:endParaRPr lang="en-US" sz="2000" dirty="0">
              <a:latin typeface="Noto Sans"/>
              <a:ea typeface="Noto Sans"/>
              <a:cs typeface="Noto Sans"/>
            </a:endParaRPr>
          </a:p>
          <a:p>
            <a:pPr marL="457200" indent="-457200">
              <a:lnSpc>
                <a:spcPct val="150000"/>
              </a:lnSpc>
              <a:buFont typeface="+mj-lt"/>
              <a:buAutoNum type="arabicPeriod"/>
            </a:pPr>
            <a:r>
              <a:rPr lang="en-US" sz="2000">
                <a:latin typeface="Noto Sans"/>
                <a:ea typeface="Noto Sans"/>
                <a:cs typeface="Noto Sans"/>
              </a:rPr>
              <a:t>Divide by 24 hours</a:t>
            </a:r>
            <a:endParaRPr lang="en-US" sz="2000" dirty="0">
              <a:latin typeface="Noto Sans"/>
              <a:ea typeface="Noto Sans"/>
              <a:cs typeface="Noto Sans"/>
            </a:endParaRPr>
          </a:p>
          <a:p>
            <a:pPr marL="457200" indent="-457200">
              <a:lnSpc>
                <a:spcPct val="150000"/>
              </a:lnSpc>
              <a:buFont typeface="+mj-lt"/>
              <a:buAutoNum type="arabicPeriod"/>
            </a:pPr>
            <a:r>
              <a:rPr lang="en-US" sz="2000">
                <a:latin typeface="Noto Sans"/>
                <a:ea typeface="Noto Sans"/>
                <a:cs typeface="Noto Sans"/>
              </a:rPr>
              <a:t>Reduce for cross tolerance</a:t>
            </a:r>
            <a:endParaRPr lang="en-US" sz="2000" dirty="0">
              <a:latin typeface="Noto Sans"/>
              <a:ea typeface="Noto Sans"/>
              <a:cs typeface="Noto Sans"/>
            </a:endParaRPr>
          </a:p>
          <a:p>
            <a:pPr marL="457200" indent="-457200">
              <a:lnSpc>
                <a:spcPct val="150000"/>
              </a:lnSpc>
              <a:buFont typeface="+mj-lt"/>
              <a:buAutoNum type="arabicPeriod"/>
            </a:pPr>
            <a:r>
              <a:rPr lang="en-US" sz="2000">
                <a:latin typeface="Noto Sans"/>
                <a:ea typeface="Noto Sans"/>
                <a:cs typeface="Noto Sans"/>
              </a:rPr>
              <a:t>Determine the bolus dose and interval</a:t>
            </a:r>
            <a:endParaRPr lang="en-US" sz="2000" dirty="0">
              <a:latin typeface="Noto Sans"/>
              <a:ea typeface="Noto Sans"/>
              <a:cs typeface="Noto Sans"/>
            </a:endParaRPr>
          </a:p>
        </p:txBody>
      </p:sp>
      <p:sp>
        <p:nvSpPr>
          <p:cNvPr id="4" name="TextBox 3">
            <a:extLst>
              <a:ext uri="{FF2B5EF4-FFF2-40B4-BE49-F238E27FC236}">
                <a16:creationId xmlns:a16="http://schemas.microsoft.com/office/drawing/2014/main" id="{7AAB0A08-7743-6584-3203-CE01F0BC72CD}"/>
              </a:ext>
            </a:extLst>
          </p:cNvPr>
          <p:cNvSpPr txBox="1"/>
          <p:nvPr/>
        </p:nvSpPr>
        <p:spPr>
          <a:xfrm>
            <a:off x="3774636" y="2678276"/>
            <a:ext cx="3411511"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4mg/h x 24h (x2.5) = 240 OME</a:t>
            </a:r>
          </a:p>
        </p:txBody>
      </p:sp>
      <p:sp>
        <p:nvSpPr>
          <p:cNvPr id="6" name="TextBox 5">
            <a:extLst>
              <a:ext uri="{FF2B5EF4-FFF2-40B4-BE49-F238E27FC236}">
                <a16:creationId xmlns:a16="http://schemas.microsoft.com/office/drawing/2014/main" id="{FA438D56-C7E4-9D97-A56A-D2AA857F1784}"/>
              </a:ext>
            </a:extLst>
          </p:cNvPr>
          <p:cNvSpPr txBox="1"/>
          <p:nvPr/>
        </p:nvSpPr>
        <p:spPr>
          <a:xfrm>
            <a:off x="4122979" y="3161856"/>
            <a:ext cx="3408305"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240 ÷ 12.5 = 19 mg IV </a:t>
            </a:r>
            <a:r>
              <a:rPr lang="en-US" err="1">
                <a:solidFill>
                  <a:schemeClr val="bg1"/>
                </a:solidFill>
                <a:latin typeface="Noto Sans" panose="020B0502040504020204" pitchFamily="34" charset="0"/>
                <a:ea typeface="Noto Sans" panose="020B0502040504020204" pitchFamily="34" charset="0"/>
                <a:cs typeface="Noto Sans" panose="020B0502040504020204" pitchFamily="34" charset="0"/>
              </a:rPr>
              <a:t>Dilaudid</a:t>
            </a:r>
            <a:endParaRPr lang="en-US">
              <a:solidFill>
                <a:schemeClr val="bg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7" name="TextBox 6">
            <a:extLst>
              <a:ext uri="{FF2B5EF4-FFF2-40B4-BE49-F238E27FC236}">
                <a16:creationId xmlns:a16="http://schemas.microsoft.com/office/drawing/2014/main" id="{BA939B41-0EB7-E967-A297-E474D1C7C041}"/>
              </a:ext>
            </a:extLst>
          </p:cNvPr>
          <p:cNvSpPr txBox="1"/>
          <p:nvPr/>
        </p:nvSpPr>
        <p:spPr>
          <a:xfrm>
            <a:off x="3774636" y="3618864"/>
            <a:ext cx="2513830"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19mg/24h = 0.8mg/h</a:t>
            </a:r>
          </a:p>
        </p:txBody>
      </p:sp>
      <p:sp>
        <p:nvSpPr>
          <p:cNvPr id="8" name="TextBox 7">
            <a:extLst>
              <a:ext uri="{FF2B5EF4-FFF2-40B4-BE49-F238E27FC236}">
                <a16:creationId xmlns:a16="http://schemas.microsoft.com/office/drawing/2014/main" id="{D77776A6-ABC6-B54F-819C-53224D71F1F6}"/>
              </a:ext>
            </a:extLst>
          </p:cNvPr>
          <p:cNvSpPr txBox="1"/>
          <p:nvPr/>
        </p:nvSpPr>
        <p:spPr>
          <a:xfrm>
            <a:off x="4699922" y="4074101"/>
            <a:ext cx="2948243"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0.8mg/h x 50% = 0.4mg/h</a:t>
            </a:r>
          </a:p>
        </p:txBody>
      </p:sp>
      <p:graphicFrame>
        <p:nvGraphicFramePr>
          <p:cNvPr id="10" name="Table 6">
            <a:extLst>
              <a:ext uri="{FF2B5EF4-FFF2-40B4-BE49-F238E27FC236}">
                <a16:creationId xmlns:a16="http://schemas.microsoft.com/office/drawing/2014/main" id="{B4C60DCA-2CD9-C272-9869-7A97940B0E74}"/>
              </a:ext>
            </a:extLst>
          </p:cNvPr>
          <p:cNvGraphicFramePr>
            <a:graphicFrameLocks noGrp="1"/>
          </p:cNvGraphicFramePr>
          <p:nvPr/>
        </p:nvGraphicFramePr>
        <p:xfrm>
          <a:off x="7898175" y="2862386"/>
          <a:ext cx="4190271" cy="3863307"/>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535835">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600" b="0" cap="none" spc="0">
                          <a:solidFill>
                            <a:schemeClr val="bg1"/>
                          </a:solidFill>
                          <a:latin typeface="Noto Sans" panose="020B0502040504020204" pitchFamily="34" charset="0"/>
                          <a:ea typeface="Noto Sans" panose="020B0502040504020204" pitchFamily="34" charset="0"/>
                          <a:cs typeface="Noto Sans" panose="020B0502040504020204" pitchFamily="34" charset="0"/>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535835">
                <a:tc>
                  <a:txBody>
                    <a:bodyPr/>
                    <a:lstStyle/>
                    <a:p>
                      <a:r>
                        <a:rPr lang="en-US" sz="1600" cap="none" spc="0">
                          <a:solidFill>
                            <a:schemeClr val="tx1"/>
                          </a:solidFill>
                          <a:latin typeface="Noto Sans"/>
                          <a:ea typeface="Noto Sans"/>
                          <a:cs typeface="Noto Sans"/>
                        </a:rPr>
                        <a:t>Hydrocodone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535835">
                <a:tc>
                  <a:txBody>
                    <a:bodyPr/>
                    <a:lstStyle/>
                    <a:p>
                      <a:r>
                        <a:rPr lang="en-US" sz="1600" cap="none" spc="0">
                          <a:solidFill>
                            <a:schemeClr val="tx1"/>
                          </a:solidFill>
                          <a:latin typeface="Noto Sans"/>
                          <a:ea typeface="Noto Sans"/>
                          <a:cs typeface="Noto Sans"/>
                        </a:rPr>
                        <a:t>Oxycodone</a:t>
                      </a:r>
                      <a:r>
                        <a:rPr lang="en-US" sz="1600" cap="none" spc="0" baseline="30000">
                          <a:solidFill>
                            <a:schemeClr val="tx1"/>
                          </a:solidFill>
                          <a:latin typeface="Noto Sans"/>
                          <a:ea typeface="Noto Sans"/>
                          <a:cs typeface="Noto Sans"/>
                        </a:rPr>
                        <a:t>10</a:t>
                      </a:r>
                      <a:endParaRPr lang="en-US"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535835">
                <a:tc>
                  <a:txBody>
                    <a:bodyPr/>
                    <a:lstStyle/>
                    <a:p>
                      <a:r>
                        <a:rPr lang="en-US" sz="1600" cap="none" spc="0">
                          <a:solidFill>
                            <a:schemeClr val="tx1"/>
                          </a:solidFill>
                          <a:latin typeface="Noto Sans"/>
                          <a:ea typeface="Noto Sans"/>
                          <a:cs typeface="Noto Sans"/>
                        </a:rPr>
                        <a:t>PO Hydromorphone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535835">
                <a:tc>
                  <a:txBody>
                    <a:bodyPr/>
                    <a:lstStyle/>
                    <a:p>
                      <a:r>
                        <a:rPr lang="en-US" sz="1600" cap="none" spc="0">
                          <a:solidFill>
                            <a:schemeClr val="tx1"/>
                          </a:solidFill>
                          <a:latin typeface="Noto Sans"/>
                          <a:ea typeface="Noto Sans"/>
                          <a:cs typeface="Noto Sans"/>
                        </a:rPr>
                        <a:t>IV Hydromorphone</a:t>
                      </a:r>
                      <a:r>
                        <a:rPr lang="en-US" sz="1600" cap="none" spc="0" baseline="30000">
                          <a:solidFill>
                            <a:schemeClr val="tx1"/>
                          </a:solidFill>
                          <a:latin typeface="Noto Sans"/>
                          <a:ea typeface="Noto Sans"/>
                          <a:cs typeface="Noto Sans"/>
                        </a:rPr>
                        <a:t>11</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535835">
                <a:tc>
                  <a:txBody>
                    <a:bodyPr/>
                    <a:lstStyle/>
                    <a:p>
                      <a:r>
                        <a:rPr lang="en-US" sz="1600" cap="none" spc="0">
                          <a:solidFill>
                            <a:schemeClr val="tx1"/>
                          </a:solidFill>
                          <a:latin typeface="Noto Sans"/>
                          <a:ea typeface="Noto Sans"/>
                          <a:cs typeface="Noto Sans"/>
                        </a:rPr>
                        <a:t>IV Morphine</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535835">
                <a:tc>
                  <a:txBody>
                    <a:bodyPr/>
                    <a:lstStyle/>
                    <a:p>
                      <a:r>
                        <a:rPr lang="en-US" sz="1600" cap="none" spc="0">
                          <a:solidFill>
                            <a:schemeClr val="tx1"/>
                          </a:solidFill>
                          <a:latin typeface="Noto Sans"/>
                          <a:ea typeface="Noto Sans"/>
                          <a:cs typeface="Noto Sans"/>
                        </a:rPr>
                        <a:t>Fentanyl Patch (µg/h)</a:t>
                      </a:r>
                      <a:r>
                        <a:rPr lang="en-US" sz="1600" cap="none" spc="0" baseline="30000">
                          <a:solidFill>
                            <a:schemeClr val="tx1"/>
                          </a:solidFill>
                          <a:latin typeface="Noto Sans"/>
                          <a:ea typeface="Noto Sans"/>
                          <a:cs typeface="Noto Sans"/>
                        </a:rPr>
                        <a:t>10</a:t>
                      </a:r>
                      <a:endParaRPr lang="en-US" sz="1600" cap="none" spc="0" baseline="30000">
                        <a:solidFill>
                          <a:schemeClr val="tx1"/>
                        </a:solidFill>
                        <a:latin typeface="Noto Sans" panose="020B0502040504020204" pitchFamily="34" charset="0"/>
                        <a:ea typeface="Noto Sans" panose="020B0502040504020204" pitchFamily="34" charset="0"/>
                        <a:cs typeface="Noto Sans" panose="020B0502040504020204" pitchFamily="34" charset="0"/>
                      </a:endParaRP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600" cap="none" spc="0">
                          <a:solidFill>
                            <a:schemeClr val="tx1"/>
                          </a:solidFill>
                          <a:latin typeface="Noto Sans" panose="020B0502040504020204" pitchFamily="34" charset="0"/>
                          <a:ea typeface="Noto Sans" panose="020B0502040504020204" pitchFamily="34" charset="0"/>
                          <a:cs typeface="Noto Sans" panose="020B0502040504020204" pitchFamily="34" charset="0"/>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128758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214B2-0AD3-2494-6AAA-3DB5DDE87E09}"/>
              </a:ext>
            </a:extLst>
          </p:cNvPr>
          <p:cNvSpPr>
            <a:spLocks noGrp="1"/>
          </p:cNvSpPr>
          <p:nvPr>
            <p:ph type="title"/>
          </p:nvPr>
        </p:nvSpPr>
        <p:spPr>
          <a:xfrm>
            <a:off x="1371599" y="294538"/>
            <a:ext cx="9895951" cy="1033669"/>
          </a:xfrm>
        </p:spPr>
        <p:txBody>
          <a:bodyPr>
            <a:normAutofit/>
          </a:bodyPr>
          <a:lstStyle/>
          <a:p>
            <a:r>
              <a:rPr lang="en-US" sz="4000">
                <a:solidFill>
                  <a:srgbClr val="000000"/>
                </a:solidFill>
              </a:rPr>
              <a:t>Summary</a:t>
            </a:r>
          </a:p>
        </p:txBody>
      </p:sp>
      <p:sp>
        <p:nvSpPr>
          <p:cNvPr id="3" name="Content Placeholder 2">
            <a:extLst>
              <a:ext uri="{FF2B5EF4-FFF2-40B4-BE49-F238E27FC236}">
                <a16:creationId xmlns:a16="http://schemas.microsoft.com/office/drawing/2014/main" id="{B7D719BD-2FE8-3F71-B0FD-0AE5F9C17491}"/>
              </a:ext>
            </a:extLst>
          </p:cNvPr>
          <p:cNvSpPr>
            <a:spLocks noGrp="1"/>
          </p:cNvSpPr>
          <p:nvPr>
            <p:ph idx="1"/>
          </p:nvPr>
        </p:nvSpPr>
        <p:spPr>
          <a:xfrm>
            <a:off x="1371599" y="2318197"/>
            <a:ext cx="9724031" cy="3683358"/>
          </a:xfrm>
        </p:spPr>
        <p:txBody>
          <a:bodyPr anchor="ctr">
            <a:normAutofit/>
          </a:bodyPr>
          <a:lstStyle/>
          <a:p>
            <a:r>
              <a:rPr lang="en-US" sz="2000"/>
              <a:t>Approach pain mechanistically: seek etiology to target analgesia</a:t>
            </a:r>
          </a:p>
          <a:p>
            <a:r>
              <a:rPr lang="en-US" sz="2000"/>
              <a:t>Consider the multitude of reasons for uncontrolled pain in cancer patients</a:t>
            </a:r>
          </a:p>
          <a:p>
            <a:r>
              <a:rPr lang="en-US" sz="2000"/>
              <a:t>Utilize the opioid equianalgesic table</a:t>
            </a:r>
          </a:p>
          <a:p>
            <a:r>
              <a:rPr lang="en-US" sz="2000"/>
              <a:t>Rely on the pharmacology to guide your recommendations</a:t>
            </a:r>
          </a:p>
          <a:p>
            <a:pPr marL="0" indent="0">
              <a:buNone/>
            </a:pPr>
            <a:endParaRPr lang="en-US" sz="2000"/>
          </a:p>
        </p:txBody>
      </p:sp>
    </p:spTree>
    <p:extLst>
      <p:ext uri="{BB962C8B-B14F-4D97-AF65-F5344CB8AC3E}">
        <p14:creationId xmlns:p14="http://schemas.microsoft.com/office/powerpoint/2010/main" val="13980064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B242-12F8-AD23-BCF2-88A5CA4846EF}"/>
              </a:ext>
            </a:extLst>
          </p:cNvPr>
          <p:cNvSpPr>
            <a:spLocks noGrp="1"/>
          </p:cNvSpPr>
          <p:nvPr>
            <p:ph type="title"/>
          </p:nvPr>
        </p:nvSpPr>
        <p:spPr>
          <a:xfrm>
            <a:off x="838200" y="3027422"/>
            <a:ext cx="10515600" cy="803918"/>
          </a:xfrm>
        </p:spPr>
        <p:txBody>
          <a:bodyPr/>
          <a:lstStyle/>
          <a:p>
            <a:pPr algn="ctr"/>
            <a:r>
              <a:rPr lang="en-US"/>
              <a:t>Questions?</a:t>
            </a:r>
          </a:p>
        </p:txBody>
      </p:sp>
    </p:spTree>
    <p:extLst>
      <p:ext uri="{BB962C8B-B14F-4D97-AF65-F5344CB8AC3E}">
        <p14:creationId xmlns:p14="http://schemas.microsoft.com/office/powerpoint/2010/main" val="11508696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E161F-8EF3-E0D8-24BB-0910C617C5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1C9BB7-977E-CE3D-EA4F-39A9E02427F6}"/>
              </a:ext>
            </a:extLst>
          </p:cNvPr>
          <p:cNvSpPr>
            <a:spLocks noGrp="1"/>
          </p:cNvSpPr>
          <p:nvPr>
            <p:ph type="ctrTitle"/>
          </p:nvPr>
        </p:nvSpPr>
        <p:spPr/>
        <p:txBody>
          <a:bodyPr/>
          <a:lstStyle/>
          <a:p>
            <a:r>
              <a:rPr lang="en-US">
                <a:latin typeface="Barlow Condensed SemiBold"/>
              </a:rPr>
              <a:t>Cases</a:t>
            </a:r>
            <a:endParaRPr lang="en-US"/>
          </a:p>
        </p:txBody>
      </p:sp>
      <p:sp>
        <p:nvSpPr>
          <p:cNvPr id="3" name="Subtitle 2">
            <a:extLst>
              <a:ext uri="{FF2B5EF4-FFF2-40B4-BE49-F238E27FC236}">
                <a16:creationId xmlns:a16="http://schemas.microsoft.com/office/drawing/2014/main" id="{D5EF5A24-7E6B-0803-CA2F-068EA887ED4B}"/>
              </a:ext>
            </a:extLst>
          </p:cNvPr>
          <p:cNvSpPr>
            <a:spLocks noGrp="1"/>
          </p:cNvSpPr>
          <p:nvPr>
            <p:ph type="subTitle" idx="1"/>
          </p:nvPr>
        </p:nvSpPr>
        <p:spPr>
          <a:xfrm>
            <a:off x="1524000" y="4674908"/>
            <a:ext cx="9144000" cy="1655762"/>
          </a:xfrm>
        </p:spPr>
        <p:txBody>
          <a:bodyPr vert="horz" lIns="91440" tIns="45720" rIns="91440" bIns="45720" rtlCol="0" anchor="t">
            <a:normAutofit/>
          </a:bodyPr>
          <a:lstStyle/>
          <a:p>
            <a:endParaRPr lang="en-US"/>
          </a:p>
        </p:txBody>
      </p:sp>
    </p:spTree>
    <p:extLst>
      <p:ext uri="{BB962C8B-B14F-4D97-AF65-F5344CB8AC3E}">
        <p14:creationId xmlns:p14="http://schemas.microsoft.com/office/powerpoint/2010/main" val="80096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2FAB6-11DB-CB2B-6FDC-16CFFEAEF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9BE8F8-7BF1-00E3-2AC8-2E6308E7FECA}"/>
              </a:ext>
            </a:extLst>
          </p:cNvPr>
          <p:cNvSpPr>
            <a:spLocks noGrp="1"/>
          </p:cNvSpPr>
          <p:nvPr>
            <p:ph type="title"/>
          </p:nvPr>
        </p:nvSpPr>
        <p:spPr/>
        <p:txBody>
          <a:bodyPr/>
          <a:lstStyle/>
          <a:p>
            <a:r>
              <a:rPr lang="en-US"/>
              <a:t>Case 6: Frank</a:t>
            </a:r>
          </a:p>
        </p:txBody>
      </p:sp>
      <p:sp>
        <p:nvSpPr>
          <p:cNvPr id="3" name="TextBox 2">
            <a:extLst>
              <a:ext uri="{FF2B5EF4-FFF2-40B4-BE49-F238E27FC236}">
                <a16:creationId xmlns:a16="http://schemas.microsoft.com/office/drawing/2014/main" id="{2C1B4117-5D9C-027B-EA9F-46FD93D1D65D}"/>
              </a:ext>
            </a:extLst>
          </p:cNvPr>
          <p:cNvSpPr txBox="1"/>
          <p:nvPr/>
        </p:nvSpPr>
        <p:spPr>
          <a:xfrm>
            <a:off x="838200" y="1346200"/>
            <a:ext cx="10853057" cy="3120919"/>
          </a:xfrm>
          <a:prstGeom prst="rect">
            <a:avLst/>
          </a:prstGeom>
          <a:noFill/>
        </p:spPr>
        <p:txBody>
          <a:bodyPr wrap="square" lIns="91440" tIns="45720" rIns="91440" bIns="45720" rtlCol="0" anchor="t">
            <a:spAutoFit/>
          </a:bodyPr>
          <a:lstStyle/>
          <a:p>
            <a:pPr marL="0" indent="0">
              <a:buNone/>
            </a:pPr>
            <a:r>
              <a:rPr lang="en-US" sz="2000">
                <a:latin typeface="Noto Sans"/>
                <a:ea typeface="Noto Sans"/>
                <a:cs typeface="Noto Sans"/>
              </a:rPr>
              <a:t>72M with end-stage COPD initially presenting in acute hypoxic and hypercapnic respiratory failure, now intubated in ICU. He has continued to be intolerant to reduction in sedation or participate in daily SBTs for over 10 days. Family has since elected for inpatient hospice. </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latin typeface="Noto Sans"/>
                <a:ea typeface="Noto Sans"/>
                <a:cs typeface="Noto Sans"/>
              </a:rPr>
              <a:t>You are placing admission orders. He is currently on a Fentanyl infusion at 300 mcg/h.</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would be an appropriate </a:t>
            </a:r>
            <a:r>
              <a:rPr lang="en-US" sz="2000" err="1">
                <a:latin typeface="Noto Sans"/>
                <a:ea typeface="Noto Sans"/>
                <a:cs typeface="Noto Sans"/>
              </a:rPr>
              <a:t>Dilaudid</a:t>
            </a:r>
            <a:r>
              <a:rPr lang="en-US" sz="2000">
                <a:latin typeface="Noto Sans"/>
                <a:ea typeface="Noto Sans"/>
                <a:cs typeface="Noto Sans"/>
              </a:rPr>
              <a:t> NCA?</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What would be an appropriate morphine NCA?</a:t>
            </a:r>
            <a:endParaRPr lang="en-US" sz="2000" dirty="0">
              <a:latin typeface="Noto Sans"/>
              <a:ea typeface="Noto Sans"/>
              <a:cs typeface="Noto Sans"/>
            </a:endParaRPr>
          </a:p>
        </p:txBody>
      </p:sp>
    </p:spTree>
    <p:extLst>
      <p:ext uri="{BB962C8B-B14F-4D97-AF65-F5344CB8AC3E}">
        <p14:creationId xmlns:p14="http://schemas.microsoft.com/office/powerpoint/2010/main" val="155799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63802-8286-B06E-FD22-6433D1ACF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5E8C2B-6B2F-B636-2C8C-D58B4E991488}"/>
              </a:ext>
            </a:extLst>
          </p:cNvPr>
          <p:cNvSpPr>
            <a:spLocks noGrp="1"/>
          </p:cNvSpPr>
          <p:nvPr>
            <p:ph type="title"/>
          </p:nvPr>
        </p:nvSpPr>
        <p:spPr/>
        <p:txBody>
          <a:bodyPr/>
          <a:lstStyle/>
          <a:p>
            <a:r>
              <a:rPr lang="en-US"/>
              <a:t>Case 6: Frank</a:t>
            </a:r>
          </a:p>
        </p:txBody>
      </p:sp>
      <p:sp>
        <p:nvSpPr>
          <p:cNvPr id="3" name="TextBox 2">
            <a:extLst>
              <a:ext uri="{FF2B5EF4-FFF2-40B4-BE49-F238E27FC236}">
                <a16:creationId xmlns:a16="http://schemas.microsoft.com/office/drawing/2014/main" id="{4EEA149E-C4ED-4A90-CC5B-9C1DF6D5BCB9}"/>
              </a:ext>
            </a:extLst>
          </p:cNvPr>
          <p:cNvSpPr txBox="1"/>
          <p:nvPr/>
        </p:nvSpPr>
        <p:spPr>
          <a:xfrm>
            <a:off x="838200" y="1346200"/>
            <a:ext cx="10853057" cy="2659254"/>
          </a:xfrm>
          <a:prstGeom prst="rect">
            <a:avLst/>
          </a:prstGeom>
          <a:noFill/>
        </p:spPr>
        <p:txBody>
          <a:bodyPr wrap="square" lIns="91440" tIns="45720" rIns="91440" bIns="45720" rtlCol="0" anchor="t">
            <a:spAutoFit/>
          </a:bodyPr>
          <a:lstStyle/>
          <a:p>
            <a:pPr marL="0" indent="0">
              <a:buNone/>
            </a:pPr>
            <a:r>
              <a:rPr lang="en-US" sz="2000" dirty="0">
                <a:solidFill>
                  <a:srgbClr val="000000"/>
                </a:solidFill>
                <a:latin typeface="Noto Sans"/>
                <a:ea typeface="Noto Sans"/>
                <a:cs typeface="Noto Sans"/>
              </a:rPr>
              <a:t>72M with end-stage COPD initially presenting in acute hypoxic and hypercapnic respiratory failure, now intubated in ICU. He has continued to be intolerant to reduction in sedation or participate in daily SBTs for over 10 days. Family has since elected for inpatient hospice. </a:t>
            </a:r>
          </a:p>
          <a:p>
            <a:pPr marL="0" indent="0">
              <a:buNone/>
            </a:pPr>
            <a:endPar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solidFill>
                  <a:srgbClr val="000000"/>
                </a:solidFill>
                <a:latin typeface="Noto Sans"/>
                <a:ea typeface="Noto Sans"/>
                <a:cs typeface="Noto Sans"/>
              </a:rPr>
              <a:t>You are placing admission orders. He is currently on a Fentanyl infusion at 300 mcg/h.</a:t>
            </a:r>
          </a:p>
          <a:p>
            <a:pPr marL="0" indent="0">
              <a:buNone/>
            </a:pPr>
            <a:endParaRPr lang="en-US" sz="200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dirty="0">
                <a:solidFill>
                  <a:srgbClr val="000000"/>
                </a:solidFill>
                <a:latin typeface="Noto Sans"/>
                <a:ea typeface="Noto Sans"/>
                <a:cs typeface="Noto Sans"/>
              </a:rPr>
              <a:t>What would be an appropriate </a:t>
            </a:r>
            <a:r>
              <a:rPr lang="en-US" sz="2000" dirty="0" err="1">
                <a:solidFill>
                  <a:srgbClr val="000000"/>
                </a:solidFill>
                <a:latin typeface="Noto Sans"/>
                <a:ea typeface="Noto Sans"/>
                <a:cs typeface="Noto Sans"/>
              </a:rPr>
              <a:t>Dilaudid</a:t>
            </a:r>
            <a:r>
              <a:rPr lang="en-US" sz="2000" dirty="0">
                <a:solidFill>
                  <a:srgbClr val="000000"/>
                </a:solidFill>
                <a:latin typeface="Noto Sans"/>
                <a:ea typeface="Noto Sans"/>
                <a:cs typeface="Noto Sans"/>
              </a:rPr>
              <a:t> NCA?</a:t>
            </a:r>
          </a:p>
        </p:txBody>
      </p:sp>
      <p:sp>
        <p:nvSpPr>
          <p:cNvPr id="6" name="TextBox 5">
            <a:extLst>
              <a:ext uri="{FF2B5EF4-FFF2-40B4-BE49-F238E27FC236}">
                <a16:creationId xmlns:a16="http://schemas.microsoft.com/office/drawing/2014/main" id="{4F822386-8BE3-939E-5F40-A2F0B578D5A4}"/>
              </a:ext>
            </a:extLst>
          </p:cNvPr>
          <p:cNvSpPr txBox="1"/>
          <p:nvPr/>
        </p:nvSpPr>
        <p:spPr>
          <a:xfrm>
            <a:off x="2017639" y="4182610"/>
            <a:ext cx="4078361" cy="369332"/>
          </a:xfrm>
          <a:prstGeom prst="rect">
            <a:avLst/>
          </a:prstGeom>
          <a:noFill/>
          <a:ln w="15875">
            <a:solidFill>
              <a:schemeClr val="bg1"/>
            </a:solidFill>
          </a:ln>
        </p:spPr>
        <p:txBody>
          <a:bodyPr wrap="non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Fentanyl 300 mcg/h x 2.5 = 750 OME</a:t>
            </a:r>
          </a:p>
        </p:txBody>
      </p:sp>
      <p:sp>
        <p:nvSpPr>
          <p:cNvPr id="7" name="TextBox 6">
            <a:extLst>
              <a:ext uri="{FF2B5EF4-FFF2-40B4-BE49-F238E27FC236}">
                <a16:creationId xmlns:a16="http://schemas.microsoft.com/office/drawing/2014/main" id="{F9237F59-F923-6E88-5753-3D38B758AEB8}"/>
              </a:ext>
            </a:extLst>
          </p:cNvPr>
          <p:cNvSpPr txBox="1"/>
          <p:nvPr/>
        </p:nvSpPr>
        <p:spPr>
          <a:xfrm>
            <a:off x="2110614" y="4694951"/>
            <a:ext cx="3985386" cy="369332"/>
          </a:xfrm>
          <a:prstGeom prst="rect">
            <a:avLst/>
          </a:prstGeom>
          <a:noFill/>
          <a:ln w="15875">
            <a:solidFill>
              <a:schemeClr val="bg1"/>
            </a:solidFill>
          </a:ln>
        </p:spPr>
        <p:txBody>
          <a:bodyPr wrap="non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750 OME ÷ 12.5 = 60 mg IV </a:t>
            </a:r>
            <a:r>
              <a:rPr lang="en-US" err="1">
                <a:solidFill>
                  <a:srgbClr val="000000"/>
                </a:solidFill>
                <a:latin typeface="Noto Sans" panose="020B0502040504020204" pitchFamily="34" charset="0"/>
                <a:ea typeface="Noto Sans" panose="020B0502040504020204" pitchFamily="34" charset="0"/>
                <a:cs typeface="Noto Sans" panose="020B0502040504020204" pitchFamily="34" charset="0"/>
              </a:rPr>
              <a:t>Dilaudid</a:t>
            </a:r>
            <a:endParaRPr lang="en-US">
              <a:solidFill>
                <a:srgbClr val="000000"/>
              </a:solidFill>
              <a:latin typeface="Noto Sans" panose="020B0502040504020204" pitchFamily="34" charset="0"/>
              <a:ea typeface="Noto Sans" panose="020B0502040504020204" pitchFamily="34" charset="0"/>
              <a:cs typeface="Noto Sans" panose="020B0502040504020204" pitchFamily="34" charset="0"/>
            </a:endParaRPr>
          </a:p>
        </p:txBody>
      </p:sp>
      <p:sp>
        <p:nvSpPr>
          <p:cNvPr id="8" name="TextBox 7">
            <a:extLst>
              <a:ext uri="{FF2B5EF4-FFF2-40B4-BE49-F238E27FC236}">
                <a16:creationId xmlns:a16="http://schemas.microsoft.com/office/drawing/2014/main" id="{548F86BB-7A3F-1C7E-DD04-8EA57C3DC23C}"/>
              </a:ext>
            </a:extLst>
          </p:cNvPr>
          <p:cNvSpPr txBox="1"/>
          <p:nvPr/>
        </p:nvSpPr>
        <p:spPr>
          <a:xfrm>
            <a:off x="557304" y="5211213"/>
            <a:ext cx="5538696" cy="369332"/>
          </a:xfrm>
          <a:prstGeom prst="rect">
            <a:avLst/>
          </a:prstGeom>
          <a:noFill/>
          <a:ln w="15875">
            <a:solidFill>
              <a:schemeClr val="bg1"/>
            </a:solidFill>
          </a:ln>
        </p:spPr>
        <p:txBody>
          <a:bodyPr wrap="non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60 mg IV </a:t>
            </a:r>
            <a:r>
              <a:rPr lang="en-US" err="1">
                <a:solidFill>
                  <a:srgbClr val="000000"/>
                </a:solidFill>
                <a:latin typeface="Noto Sans" panose="020B0502040504020204" pitchFamily="34" charset="0"/>
                <a:ea typeface="Noto Sans" panose="020B0502040504020204" pitchFamily="34" charset="0"/>
                <a:cs typeface="Noto Sans" panose="020B0502040504020204" pitchFamily="34" charset="0"/>
              </a:rPr>
              <a:t>Dilaudid</a:t>
            </a: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/24 hours = 2.5mg IV </a:t>
            </a:r>
            <a:r>
              <a:rPr lang="en-US" err="1">
                <a:solidFill>
                  <a:srgbClr val="000000"/>
                </a:solidFill>
                <a:latin typeface="Noto Sans" panose="020B0502040504020204" pitchFamily="34" charset="0"/>
                <a:ea typeface="Noto Sans" panose="020B0502040504020204" pitchFamily="34" charset="0"/>
                <a:cs typeface="Noto Sans" panose="020B0502040504020204" pitchFamily="34" charset="0"/>
              </a:rPr>
              <a:t>Dilaudid</a:t>
            </a: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/h</a:t>
            </a:r>
          </a:p>
        </p:txBody>
      </p:sp>
      <p:sp>
        <p:nvSpPr>
          <p:cNvPr id="9" name="TextBox 8">
            <a:extLst>
              <a:ext uri="{FF2B5EF4-FFF2-40B4-BE49-F238E27FC236}">
                <a16:creationId xmlns:a16="http://schemas.microsoft.com/office/drawing/2014/main" id="{2720CA3A-E140-E113-2B2C-796B55D2F46A}"/>
              </a:ext>
            </a:extLst>
          </p:cNvPr>
          <p:cNvSpPr txBox="1"/>
          <p:nvPr/>
        </p:nvSpPr>
        <p:spPr>
          <a:xfrm>
            <a:off x="6264728" y="5733598"/>
            <a:ext cx="1311578"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Basal Rate</a:t>
            </a:r>
          </a:p>
        </p:txBody>
      </p:sp>
      <p:sp>
        <p:nvSpPr>
          <p:cNvPr id="10" name="TextBox 9">
            <a:extLst>
              <a:ext uri="{FF2B5EF4-FFF2-40B4-BE49-F238E27FC236}">
                <a16:creationId xmlns:a16="http://schemas.microsoft.com/office/drawing/2014/main" id="{D67C709F-C6E0-A72A-5EF5-21C72A8E6D68}"/>
              </a:ext>
            </a:extLst>
          </p:cNvPr>
          <p:cNvSpPr txBox="1"/>
          <p:nvPr/>
        </p:nvSpPr>
        <p:spPr>
          <a:xfrm>
            <a:off x="1781999" y="5733598"/>
            <a:ext cx="4314001" cy="369332"/>
          </a:xfrm>
          <a:prstGeom prst="rect">
            <a:avLst/>
          </a:prstGeom>
          <a:noFill/>
          <a:ln w="15875">
            <a:solidFill>
              <a:schemeClr val="bg1"/>
            </a:solidFill>
          </a:ln>
        </p:spPr>
        <p:txBody>
          <a:bodyPr wrap="non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2.5mg IV </a:t>
            </a:r>
            <a:r>
              <a:rPr lang="en-US" err="1">
                <a:solidFill>
                  <a:srgbClr val="000000"/>
                </a:solidFill>
                <a:latin typeface="Noto Sans" panose="020B0502040504020204" pitchFamily="34" charset="0"/>
                <a:ea typeface="Noto Sans" panose="020B0502040504020204" pitchFamily="34" charset="0"/>
                <a:cs typeface="Noto Sans" panose="020B0502040504020204" pitchFamily="34" charset="0"/>
              </a:rPr>
              <a:t>Dilaudid</a:t>
            </a: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/h x 50% = 1.25mg/h</a:t>
            </a:r>
          </a:p>
        </p:txBody>
      </p:sp>
      <p:sp>
        <p:nvSpPr>
          <p:cNvPr id="11" name="TextBox 10">
            <a:extLst>
              <a:ext uri="{FF2B5EF4-FFF2-40B4-BE49-F238E27FC236}">
                <a16:creationId xmlns:a16="http://schemas.microsoft.com/office/drawing/2014/main" id="{1A34C762-C4B7-05E6-84D0-E8A665E8F62D}"/>
              </a:ext>
            </a:extLst>
          </p:cNvPr>
          <p:cNvSpPr txBox="1"/>
          <p:nvPr/>
        </p:nvSpPr>
        <p:spPr>
          <a:xfrm>
            <a:off x="5188379" y="6266739"/>
            <a:ext cx="907621"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Bolus?</a:t>
            </a:r>
          </a:p>
        </p:txBody>
      </p:sp>
      <p:graphicFrame>
        <p:nvGraphicFramePr>
          <p:cNvPr id="12" name="Table 6">
            <a:extLst>
              <a:ext uri="{FF2B5EF4-FFF2-40B4-BE49-F238E27FC236}">
                <a16:creationId xmlns:a16="http://schemas.microsoft.com/office/drawing/2014/main" id="{20DCFCBD-3CE1-0B0C-9B8D-4E4AE3C151AF}"/>
              </a:ext>
            </a:extLst>
          </p:cNvPr>
          <p:cNvGraphicFramePr>
            <a:graphicFrameLocks noGrp="1"/>
          </p:cNvGraphicFramePr>
          <p:nvPr/>
        </p:nvGraphicFramePr>
        <p:xfrm>
          <a:off x="7849329" y="3360616"/>
          <a:ext cx="4190271" cy="3399431"/>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485633">
                <a:tc>
                  <a:txBody>
                    <a:bodyPr/>
                    <a:lstStyle/>
                    <a:p>
                      <a:r>
                        <a:rPr lang="en-US" sz="1100" b="0" cap="none" spc="0">
                          <a:solidFill>
                            <a:schemeClr val="bg1"/>
                          </a:solidFill>
                          <a:latin typeface="Noto Sans"/>
                          <a:ea typeface="Noto Sans"/>
                          <a:cs typeface="Noto Sans"/>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100" b="0" cap="none" spc="0">
                          <a:solidFill>
                            <a:schemeClr val="bg1"/>
                          </a:solidFill>
                          <a:latin typeface="Noto Sans"/>
                          <a:ea typeface="Noto Sans"/>
                          <a:cs typeface="Noto Sans"/>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485633">
                <a:tc>
                  <a:txBody>
                    <a:bodyPr/>
                    <a:lstStyle/>
                    <a:p>
                      <a:r>
                        <a:rPr lang="en-US" sz="1100" cap="none" spc="0">
                          <a:solidFill>
                            <a:schemeClr val="tx1"/>
                          </a:solidFill>
                          <a:latin typeface="Noto Sans"/>
                          <a:ea typeface="Noto Sans"/>
                          <a:cs typeface="Noto Sans"/>
                        </a:rPr>
                        <a:t>Hydrocodone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485633">
                <a:tc>
                  <a:txBody>
                    <a:bodyPr/>
                    <a:lstStyle/>
                    <a:p>
                      <a:r>
                        <a:rPr lang="en-US" sz="1100" cap="none" spc="0">
                          <a:solidFill>
                            <a:schemeClr val="tx1"/>
                          </a:solidFill>
                          <a:latin typeface="Noto Sans"/>
                          <a:ea typeface="Noto Sans"/>
                          <a:cs typeface="Noto Sans"/>
                        </a:rPr>
                        <a:t>Oxycodone</a:t>
                      </a:r>
                      <a:r>
                        <a:rPr lang="en-US" sz="1100" cap="none" spc="0" baseline="30000">
                          <a:solidFill>
                            <a:schemeClr val="tx1"/>
                          </a:solidFill>
                          <a:latin typeface="Noto Sans"/>
                          <a:ea typeface="Noto Sans"/>
                          <a:cs typeface="Noto Sans"/>
                        </a:rPr>
                        <a:t>10</a:t>
                      </a:r>
                      <a:endParaRPr lang="en-US" sz="1100"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485633">
                <a:tc>
                  <a:txBody>
                    <a:bodyPr/>
                    <a:lstStyle/>
                    <a:p>
                      <a:r>
                        <a:rPr lang="en-US" sz="1100" cap="none" spc="0">
                          <a:solidFill>
                            <a:schemeClr val="tx1"/>
                          </a:solidFill>
                          <a:latin typeface="Noto Sans"/>
                          <a:ea typeface="Noto Sans"/>
                          <a:cs typeface="Noto Sans"/>
                        </a:rPr>
                        <a:t>PO Hydromorphone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485633">
                <a:tc>
                  <a:txBody>
                    <a:bodyPr/>
                    <a:lstStyle/>
                    <a:p>
                      <a:r>
                        <a:rPr lang="en-US" sz="1100" cap="none" spc="0">
                          <a:solidFill>
                            <a:schemeClr val="tx1"/>
                          </a:solidFill>
                          <a:latin typeface="Noto Sans"/>
                          <a:ea typeface="Noto Sans"/>
                          <a:cs typeface="Noto Sans"/>
                        </a:rPr>
                        <a:t>IV Hydromorphone</a:t>
                      </a:r>
                      <a:r>
                        <a:rPr lang="en-US" sz="1100" cap="none" spc="0" baseline="30000">
                          <a:solidFill>
                            <a:schemeClr val="tx1"/>
                          </a:solidFill>
                          <a:latin typeface="Noto Sans"/>
                          <a:ea typeface="Noto Sans"/>
                          <a:cs typeface="Noto Sans"/>
                        </a:rPr>
                        <a:t>11</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485633">
                <a:tc>
                  <a:txBody>
                    <a:bodyPr/>
                    <a:lstStyle/>
                    <a:p>
                      <a:r>
                        <a:rPr lang="en-US" sz="1100" cap="none" spc="0">
                          <a:solidFill>
                            <a:schemeClr val="tx1"/>
                          </a:solidFill>
                          <a:latin typeface="Noto Sans"/>
                          <a:ea typeface="Noto Sans"/>
                          <a:cs typeface="Noto Sans"/>
                        </a:rPr>
                        <a:t>IV Morphine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485633">
                <a:tc>
                  <a:txBody>
                    <a:bodyPr/>
                    <a:lstStyle/>
                    <a:p>
                      <a:r>
                        <a:rPr lang="en-US" sz="1100" cap="none" spc="0">
                          <a:solidFill>
                            <a:schemeClr val="tx1"/>
                          </a:solidFill>
                          <a:latin typeface="Noto Sans"/>
                          <a:ea typeface="Noto Sans"/>
                          <a:cs typeface="Noto Sans"/>
                        </a:rPr>
                        <a:t>Fentanyl Patch (µg/h)</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222435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CCD03-0F32-AE7A-781C-E7CD6D1C3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853B16-06D7-0015-81A0-E51A5C3A7007}"/>
              </a:ext>
            </a:extLst>
          </p:cNvPr>
          <p:cNvSpPr>
            <a:spLocks noGrp="1"/>
          </p:cNvSpPr>
          <p:nvPr>
            <p:ph type="title"/>
          </p:nvPr>
        </p:nvSpPr>
        <p:spPr/>
        <p:txBody>
          <a:bodyPr/>
          <a:lstStyle/>
          <a:p>
            <a:r>
              <a:rPr lang="en-US"/>
              <a:t>Case 6: Frank</a:t>
            </a:r>
          </a:p>
        </p:txBody>
      </p:sp>
      <p:sp>
        <p:nvSpPr>
          <p:cNvPr id="3" name="TextBox 2">
            <a:extLst>
              <a:ext uri="{FF2B5EF4-FFF2-40B4-BE49-F238E27FC236}">
                <a16:creationId xmlns:a16="http://schemas.microsoft.com/office/drawing/2014/main" id="{DBBB391F-A139-2DAE-DE3B-BC6D8A3BD485}"/>
              </a:ext>
            </a:extLst>
          </p:cNvPr>
          <p:cNvSpPr txBox="1"/>
          <p:nvPr/>
        </p:nvSpPr>
        <p:spPr>
          <a:xfrm>
            <a:off x="838200" y="1346200"/>
            <a:ext cx="10853057" cy="2659254"/>
          </a:xfrm>
          <a:prstGeom prst="rect">
            <a:avLst/>
          </a:prstGeom>
          <a:noFill/>
        </p:spPr>
        <p:txBody>
          <a:bodyPr wrap="square" lIns="91440" tIns="45720" rIns="91440" bIns="45720" rtlCol="0" anchor="t">
            <a:spAutoFit/>
          </a:bodyPr>
          <a:lstStyle/>
          <a:p>
            <a:pPr marL="0" indent="0">
              <a:buNone/>
            </a:pPr>
            <a:r>
              <a:rPr lang="en-US" sz="2000" dirty="0">
                <a:latin typeface="Noto Sans"/>
                <a:ea typeface="Noto Sans"/>
                <a:cs typeface="Noto Sans"/>
              </a:rPr>
              <a:t>72M with end-stage COPD initially presenting in acute hypoxic and hypercapnic respiratory failure, now intubated in ICU. He has continued to be intolerant to reduction in sedation or participate in daily SBTs for over 10 days. Family has since elected for inpatient hospice. </a:t>
            </a: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latin typeface="Noto Sans"/>
                <a:ea typeface="Noto Sans"/>
                <a:cs typeface="Noto Sans"/>
              </a:rPr>
              <a:t>You are placing admission orders. He is currently on a Fentanyl infusion at 300 mcg/h.</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dirty="0">
                <a:latin typeface="Noto Sans"/>
                <a:ea typeface="Noto Sans"/>
                <a:cs typeface="Noto Sans"/>
              </a:rPr>
              <a:t>What would be an appropriate Morphine NCA?</a:t>
            </a:r>
          </a:p>
        </p:txBody>
      </p:sp>
      <p:sp>
        <p:nvSpPr>
          <p:cNvPr id="6" name="TextBox 5">
            <a:extLst>
              <a:ext uri="{FF2B5EF4-FFF2-40B4-BE49-F238E27FC236}">
                <a16:creationId xmlns:a16="http://schemas.microsoft.com/office/drawing/2014/main" id="{2CE49298-C098-D046-8AF4-3BFA1593663D}"/>
              </a:ext>
            </a:extLst>
          </p:cNvPr>
          <p:cNvSpPr txBox="1"/>
          <p:nvPr/>
        </p:nvSpPr>
        <p:spPr>
          <a:xfrm>
            <a:off x="2186367" y="4182610"/>
            <a:ext cx="4078361"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Fentanyl 300 mcg/h x 2.5 = 750 OME</a:t>
            </a:r>
          </a:p>
        </p:txBody>
      </p:sp>
      <p:sp>
        <p:nvSpPr>
          <p:cNvPr id="7" name="TextBox 6">
            <a:extLst>
              <a:ext uri="{FF2B5EF4-FFF2-40B4-BE49-F238E27FC236}">
                <a16:creationId xmlns:a16="http://schemas.microsoft.com/office/drawing/2014/main" id="{36156FD1-F570-FB9E-A229-337C3CB59232}"/>
              </a:ext>
            </a:extLst>
          </p:cNvPr>
          <p:cNvSpPr txBox="1"/>
          <p:nvPr/>
        </p:nvSpPr>
        <p:spPr>
          <a:xfrm>
            <a:off x="2122247" y="4679125"/>
            <a:ext cx="4142481"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750 OME ÷ 2.5 = 300 mg IV Morphine</a:t>
            </a:r>
          </a:p>
        </p:txBody>
      </p:sp>
      <p:sp>
        <p:nvSpPr>
          <p:cNvPr id="8" name="TextBox 7">
            <a:extLst>
              <a:ext uri="{FF2B5EF4-FFF2-40B4-BE49-F238E27FC236}">
                <a16:creationId xmlns:a16="http://schemas.microsoft.com/office/drawing/2014/main" id="{CFF658D1-798A-44E6-54E2-2F2582C2EE59}"/>
              </a:ext>
            </a:extLst>
          </p:cNvPr>
          <p:cNvSpPr txBox="1"/>
          <p:nvPr/>
        </p:nvSpPr>
        <p:spPr>
          <a:xfrm>
            <a:off x="158569" y="5187059"/>
            <a:ext cx="6106159"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300 mg IV Morphine/24 hours = 12.5mg IV Morphine/h</a:t>
            </a:r>
          </a:p>
        </p:txBody>
      </p:sp>
      <p:sp>
        <p:nvSpPr>
          <p:cNvPr id="9" name="TextBox 8">
            <a:extLst>
              <a:ext uri="{FF2B5EF4-FFF2-40B4-BE49-F238E27FC236}">
                <a16:creationId xmlns:a16="http://schemas.microsoft.com/office/drawing/2014/main" id="{E75BC86A-0990-D36B-16B1-B2A18B5151A8}"/>
              </a:ext>
            </a:extLst>
          </p:cNvPr>
          <p:cNvSpPr txBox="1"/>
          <p:nvPr/>
        </p:nvSpPr>
        <p:spPr>
          <a:xfrm>
            <a:off x="6373661" y="5733598"/>
            <a:ext cx="1311578"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Basal Rate</a:t>
            </a:r>
          </a:p>
        </p:txBody>
      </p:sp>
      <p:sp>
        <p:nvSpPr>
          <p:cNvPr id="10" name="TextBox 9">
            <a:extLst>
              <a:ext uri="{FF2B5EF4-FFF2-40B4-BE49-F238E27FC236}">
                <a16:creationId xmlns:a16="http://schemas.microsoft.com/office/drawing/2014/main" id="{4F8B54D5-B392-2E95-CCE8-413E911C3177}"/>
              </a:ext>
            </a:extLst>
          </p:cNvPr>
          <p:cNvSpPr txBox="1"/>
          <p:nvPr/>
        </p:nvSpPr>
        <p:spPr>
          <a:xfrm>
            <a:off x="1682978" y="5744746"/>
            <a:ext cx="4597734" cy="369332"/>
          </a:xfrm>
          <a:prstGeom prst="rect">
            <a:avLst/>
          </a:prstGeom>
          <a:noFill/>
          <a:ln w="15875">
            <a:solidFill>
              <a:schemeClr val="bg1"/>
            </a:solidFill>
          </a:ln>
        </p:spPr>
        <p:txBody>
          <a:bodyPr wrap="none" lIns="91440" tIns="45720" rIns="91440" bIns="45720" rtlCol="0" anchor="t">
            <a:spAutoFit/>
          </a:bodyPr>
          <a:lstStyle/>
          <a:p>
            <a:r>
              <a:rPr lang="en-US">
                <a:solidFill>
                  <a:schemeClr val="bg1"/>
                </a:solidFill>
                <a:latin typeface="Noto Sans"/>
                <a:ea typeface="Noto Sans"/>
                <a:cs typeface="Noto Sans"/>
              </a:rPr>
              <a:t>12.5mg IV Morphine/h x 50% = 6.25mg/h</a:t>
            </a:r>
          </a:p>
        </p:txBody>
      </p:sp>
      <p:sp>
        <p:nvSpPr>
          <p:cNvPr id="11" name="TextBox 10">
            <a:extLst>
              <a:ext uri="{FF2B5EF4-FFF2-40B4-BE49-F238E27FC236}">
                <a16:creationId xmlns:a16="http://schemas.microsoft.com/office/drawing/2014/main" id="{DC4323C4-5D54-F830-D7B9-93D40D882E25}"/>
              </a:ext>
            </a:extLst>
          </p:cNvPr>
          <p:cNvSpPr txBox="1"/>
          <p:nvPr/>
        </p:nvSpPr>
        <p:spPr>
          <a:xfrm>
            <a:off x="5357107" y="6302433"/>
            <a:ext cx="907621" cy="369332"/>
          </a:xfrm>
          <a:prstGeom prst="rect">
            <a:avLst/>
          </a:prstGeom>
          <a:noFill/>
          <a:ln w="15875">
            <a:solidFill>
              <a:schemeClr val="bg1"/>
            </a:solidFill>
          </a:ln>
        </p:spPr>
        <p:txBody>
          <a:bodyPr wrap="none" rtlCol="0">
            <a:spAutoFit/>
          </a:bodyPr>
          <a:lstStyle/>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Bolus?</a:t>
            </a:r>
          </a:p>
        </p:txBody>
      </p:sp>
      <p:graphicFrame>
        <p:nvGraphicFramePr>
          <p:cNvPr id="14" name="Table 6">
            <a:extLst>
              <a:ext uri="{FF2B5EF4-FFF2-40B4-BE49-F238E27FC236}">
                <a16:creationId xmlns:a16="http://schemas.microsoft.com/office/drawing/2014/main" id="{134AA5C2-DD64-394D-EB3A-E75B79FE1D72}"/>
              </a:ext>
            </a:extLst>
          </p:cNvPr>
          <p:cNvGraphicFramePr>
            <a:graphicFrameLocks noGrp="1"/>
          </p:cNvGraphicFramePr>
          <p:nvPr/>
        </p:nvGraphicFramePr>
        <p:xfrm>
          <a:off x="7849329" y="3360616"/>
          <a:ext cx="4190271" cy="3399431"/>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485633">
                <a:tc>
                  <a:txBody>
                    <a:bodyPr/>
                    <a:lstStyle/>
                    <a:p>
                      <a:r>
                        <a:rPr lang="en-US" sz="1100" b="0" cap="none" spc="0">
                          <a:solidFill>
                            <a:schemeClr val="bg1"/>
                          </a:solidFill>
                          <a:latin typeface="Noto Sans"/>
                          <a:ea typeface="Noto Sans"/>
                          <a:cs typeface="Noto Sans"/>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100" b="0" cap="none" spc="0">
                          <a:solidFill>
                            <a:schemeClr val="bg1"/>
                          </a:solidFill>
                          <a:latin typeface="Noto Sans"/>
                          <a:ea typeface="Noto Sans"/>
                          <a:cs typeface="Noto Sans"/>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485633">
                <a:tc>
                  <a:txBody>
                    <a:bodyPr/>
                    <a:lstStyle/>
                    <a:p>
                      <a:r>
                        <a:rPr lang="en-US" sz="1100" cap="none" spc="0">
                          <a:solidFill>
                            <a:schemeClr val="tx1"/>
                          </a:solidFill>
                          <a:latin typeface="Noto Sans"/>
                          <a:ea typeface="Noto Sans"/>
                          <a:cs typeface="Noto Sans"/>
                        </a:rPr>
                        <a:t>Hydrocodone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485633">
                <a:tc>
                  <a:txBody>
                    <a:bodyPr/>
                    <a:lstStyle/>
                    <a:p>
                      <a:r>
                        <a:rPr lang="en-US" sz="1100" cap="none" spc="0">
                          <a:solidFill>
                            <a:schemeClr val="tx1"/>
                          </a:solidFill>
                          <a:latin typeface="Noto Sans"/>
                          <a:ea typeface="Noto Sans"/>
                          <a:cs typeface="Noto Sans"/>
                        </a:rPr>
                        <a:t>Oxycodone</a:t>
                      </a:r>
                      <a:r>
                        <a:rPr lang="en-US" sz="1100" cap="none" spc="0" baseline="30000">
                          <a:solidFill>
                            <a:schemeClr val="tx1"/>
                          </a:solidFill>
                          <a:latin typeface="Noto Sans"/>
                          <a:ea typeface="Noto Sans"/>
                          <a:cs typeface="Noto Sans"/>
                        </a:rPr>
                        <a:t>10</a:t>
                      </a:r>
                      <a:endParaRPr lang="en-US" sz="1100"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485633">
                <a:tc>
                  <a:txBody>
                    <a:bodyPr/>
                    <a:lstStyle/>
                    <a:p>
                      <a:r>
                        <a:rPr lang="en-US" sz="1100" cap="none" spc="0">
                          <a:solidFill>
                            <a:schemeClr val="tx1"/>
                          </a:solidFill>
                          <a:latin typeface="Noto Sans"/>
                          <a:ea typeface="Noto Sans"/>
                          <a:cs typeface="Noto Sans"/>
                        </a:rPr>
                        <a:t>PO Hydromorphone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485633">
                <a:tc>
                  <a:txBody>
                    <a:bodyPr/>
                    <a:lstStyle/>
                    <a:p>
                      <a:r>
                        <a:rPr lang="en-US" sz="1100" cap="none" spc="0">
                          <a:solidFill>
                            <a:schemeClr val="tx1"/>
                          </a:solidFill>
                          <a:latin typeface="Noto Sans"/>
                          <a:ea typeface="Noto Sans"/>
                          <a:cs typeface="Noto Sans"/>
                        </a:rPr>
                        <a:t>IV Hydromorphone</a:t>
                      </a:r>
                      <a:r>
                        <a:rPr lang="en-US" sz="1100" cap="none" spc="0" baseline="30000">
                          <a:solidFill>
                            <a:schemeClr val="tx1"/>
                          </a:solidFill>
                          <a:latin typeface="Noto Sans"/>
                          <a:ea typeface="Noto Sans"/>
                          <a:cs typeface="Noto Sans"/>
                        </a:rPr>
                        <a:t>11</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485633">
                <a:tc>
                  <a:txBody>
                    <a:bodyPr/>
                    <a:lstStyle/>
                    <a:p>
                      <a:r>
                        <a:rPr lang="en-US" sz="1100" cap="none" spc="0">
                          <a:solidFill>
                            <a:schemeClr val="tx1"/>
                          </a:solidFill>
                          <a:latin typeface="Noto Sans"/>
                          <a:ea typeface="Noto Sans"/>
                          <a:cs typeface="Noto Sans"/>
                        </a:rPr>
                        <a:t>IV Morphine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485633">
                <a:tc>
                  <a:txBody>
                    <a:bodyPr/>
                    <a:lstStyle/>
                    <a:p>
                      <a:r>
                        <a:rPr lang="en-US" sz="1100" cap="none" spc="0">
                          <a:solidFill>
                            <a:schemeClr val="tx1"/>
                          </a:solidFill>
                          <a:latin typeface="Noto Sans"/>
                          <a:ea typeface="Noto Sans"/>
                          <a:cs typeface="Noto Sans"/>
                        </a:rPr>
                        <a:t>Fentanyl Patch (µg/h)</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36530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6AE92-D441-4E8F-EF78-8F9156B83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1F1EA-590A-0530-D708-BA80C063DF77}"/>
              </a:ext>
            </a:extLst>
          </p:cNvPr>
          <p:cNvSpPr>
            <a:spLocks noGrp="1"/>
          </p:cNvSpPr>
          <p:nvPr>
            <p:ph type="title"/>
          </p:nvPr>
        </p:nvSpPr>
        <p:spPr/>
        <p:txBody>
          <a:bodyPr/>
          <a:lstStyle/>
          <a:p>
            <a:r>
              <a:rPr lang="en-US"/>
              <a:t>Case 7: Greta</a:t>
            </a:r>
          </a:p>
        </p:txBody>
      </p:sp>
      <p:sp>
        <p:nvSpPr>
          <p:cNvPr id="3" name="TextBox 2">
            <a:extLst>
              <a:ext uri="{FF2B5EF4-FFF2-40B4-BE49-F238E27FC236}">
                <a16:creationId xmlns:a16="http://schemas.microsoft.com/office/drawing/2014/main" id="{8E9918D2-C88C-3DD1-0890-866591AE5371}"/>
              </a:ext>
            </a:extLst>
          </p:cNvPr>
          <p:cNvSpPr txBox="1"/>
          <p:nvPr/>
        </p:nvSpPr>
        <p:spPr>
          <a:xfrm>
            <a:off x="838200" y="1346200"/>
            <a:ext cx="10853057" cy="2351413"/>
          </a:xfrm>
          <a:prstGeom prst="rect">
            <a:avLst/>
          </a:prstGeom>
          <a:noFill/>
        </p:spPr>
        <p:txBody>
          <a:bodyPr wrap="square" lIns="91440" tIns="45720" rIns="91440" bIns="45720" rtlCol="0" anchor="t">
            <a:spAutoFit/>
          </a:bodyPr>
          <a:lstStyle/>
          <a:p>
            <a:pPr marL="0" indent="0">
              <a:buNone/>
            </a:pPr>
            <a:r>
              <a:rPr lang="en-US" sz="2000">
                <a:latin typeface="Noto Sans"/>
                <a:ea typeface="Noto Sans"/>
                <a:cs typeface="Noto Sans"/>
              </a:rPr>
              <a:t>34F with AML admitted to the leukemia service for bone marrow transplant.</a:t>
            </a:r>
            <a:endParaRPr lang="en-US" sz="2000" dirty="0">
              <a:latin typeface="Noto Sans"/>
              <a:ea typeface="Noto Sans"/>
              <a:cs typeface="Noto Sans"/>
            </a:endParaRPr>
          </a:p>
          <a:p>
            <a:pPr marL="0" indent="0">
              <a:buNone/>
            </a:pPr>
            <a:r>
              <a:rPr lang="en-US" sz="2000">
                <a:latin typeface="Noto Sans"/>
                <a:ea typeface="Noto Sans"/>
                <a:cs typeface="Noto Sans"/>
              </a:rPr>
              <a:t>She has developed mucositis and is no longer tolerating oral intake of any kind</a:t>
            </a:r>
            <a:endParaRPr lang="en-US" sz="2000" dirty="0">
              <a:latin typeface="Noto Sans"/>
              <a:ea typeface="Noto Sans"/>
              <a:cs typeface="Noto Sans"/>
            </a:endParaRPr>
          </a:p>
          <a:p>
            <a:pPr marL="0" indent="0">
              <a:buNone/>
            </a:pPr>
            <a:r>
              <a:rPr lang="en-US" sz="2000">
                <a:latin typeface="Noto Sans"/>
                <a:ea typeface="Noto Sans"/>
                <a:cs typeface="Noto Sans"/>
              </a:rPr>
              <a:t>Team consults you for PCA recommendations</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dirty="0">
                <a:latin typeface="Noto Sans"/>
                <a:ea typeface="Noto Sans"/>
                <a:cs typeface="Noto Sans"/>
              </a:rPr>
              <a:t>She had been taking oxycodone 10mg as oral solution up until today with good effect</a:t>
            </a: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PCA do you recommend?</a:t>
            </a:r>
            <a:endParaRPr lang="en-US" sz="2000" dirty="0">
              <a:latin typeface="Noto Sans"/>
              <a:ea typeface="Noto Sans"/>
              <a:cs typeface="Noto Sans"/>
            </a:endParaRPr>
          </a:p>
        </p:txBody>
      </p:sp>
      <p:graphicFrame>
        <p:nvGraphicFramePr>
          <p:cNvPr id="6" name="Table 6">
            <a:extLst>
              <a:ext uri="{FF2B5EF4-FFF2-40B4-BE49-F238E27FC236}">
                <a16:creationId xmlns:a16="http://schemas.microsoft.com/office/drawing/2014/main" id="{4932C9E9-A185-0B5A-ED5B-C5813FC2E66B}"/>
              </a:ext>
            </a:extLst>
          </p:cNvPr>
          <p:cNvGraphicFramePr>
            <a:graphicFrameLocks noGrp="1"/>
          </p:cNvGraphicFramePr>
          <p:nvPr/>
        </p:nvGraphicFramePr>
        <p:xfrm>
          <a:off x="7849329" y="3360616"/>
          <a:ext cx="4190271" cy="3399431"/>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485633">
                <a:tc>
                  <a:txBody>
                    <a:bodyPr/>
                    <a:lstStyle/>
                    <a:p>
                      <a:r>
                        <a:rPr lang="en-US" sz="1100" b="0" cap="none" spc="0">
                          <a:solidFill>
                            <a:schemeClr val="bg1"/>
                          </a:solidFill>
                          <a:latin typeface="Noto Sans"/>
                          <a:ea typeface="Noto Sans"/>
                          <a:cs typeface="Noto Sans"/>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100" b="0" cap="none" spc="0">
                          <a:solidFill>
                            <a:schemeClr val="bg1"/>
                          </a:solidFill>
                          <a:latin typeface="Noto Sans"/>
                          <a:ea typeface="Noto Sans"/>
                          <a:cs typeface="Noto Sans"/>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485633">
                <a:tc>
                  <a:txBody>
                    <a:bodyPr/>
                    <a:lstStyle/>
                    <a:p>
                      <a:r>
                        <a:rPr lang="en-US" sz="1100" cap="none" spc="0">
                          <a:solidFill>
                            <a:schemeClr val="tx1"/>
                          </a:solidFill>
                          <a:latin typeface="Noto Sans"/>
                          <a:ea typeface="Noto Sans"/>
                          <a:cs typeface="Noto Sans"/>
                        </a:rPr>
                        <a:t>Hydrocodone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485633">
                <a:tc>
                  <a:txBody>
                    <a:bodyPr/>
                    <a:lstStyle/>
                    <a:p>
                      <a:r>
                        <a:rPr lang="en-US" sz="1100" cap="none" spc="0">
                          <a:solidFill>
                            <a:schemeClr val="tx1"/>
                          </a:solidFill>
                          <a:latin typeface="Noto Sans"/>
                          <a:ea typeface="Noto Sans"/>
                          <a:cs typeface="Noto Sans"/>
                        </a:rPr>
                        <a:t>Oxycodone</a:t>
                      </a:r>
                      <a:r>
                        <a:rPr lang="en-US" sz="1100" cap="none" spc="0" baseline="30000">
                          <a:solidFill>
                            <a:schemeClr val="tx1"/>
                          </a:solidFill>
                          <a:latin typeface="Noto Sans"/>
                          <a:ea typeface="Noto Sans"/>
                          <a:cs typeface="Noto Sans"/>
                        </a:rPr>
                        <a:t>10</a:t>
                      </a:r>
                      <a:endParaRPr lang="en-US" sz="1100"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485633">
                <a:tc>
                  <a:txBody>
                    <a:bodyPr/>
                    <a:lstStyle/>
                    <a:p>
                      <a:r>
                        <a:rPr lang="en-US" sz="1100" cap="none" spc="0">
                          <a:solidFill>
                            <a:schemeClr val="tx1"/>
                          </a:solidFill>
                          <a:latin typeface="Noto Sans"/>
                          <a:ea typeface="Noto Sans"/>
                          <a:cs typeface="Noto Sans"/>
                        </a:rPr>
                        <a:t>PO Hydromorphone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485633">
                <a:tc>
                  <a:txBody>
                    <a:bodyPr/>
                    <a:lstStyle/>
                    <a:p>
                      <a:r>
                        <a:rPr lang="en-US" sz="1100" cap="none" spc="0">
                          <a:solidFill>
                            <a:schemeClr val="tx1"/>
                          </a:solidFill>
                          <a:latin typeface="Noto Sans"/>
                          <a:ea typeface="Noto Sans"/>
                          <a:cs typeface="Noto Sans"/>
                        </a:rPr>
                        <a:t>IV Hydromorphone</a:t>
                      </a:r>
                      <a:r>
                        <a:rPr lang="en-US" sz="1100" cap="none" spc="0" baseline="30000">
                          <a:solidFill>
                            <a:schemeClr val="tx1"/>
                          </a:solidFill>
                          <a:latin typeface="Noto Sans"/>
                          <a:ea typeface="Noto Sans"/>
                          <a:cs typeface="Noto Sans"/>
                        </a:rPr>
                        <a:t>11</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485633">
                <a:tc>
                  <a:txBody>
                    <a:bodyPr/>
                    <a:lstStyle/>
                    <a:p>
                      <a:r>
                        <a:rPr lang="en-US" sz="1100" cap="none" spc="0">
                          <a:solidFill>
                            <a:schemeClr val="tx1"/>
                          </a:solidFill>
                          <a:latin typeface="Noto Sans"/>
                          <a:ea typeface="Noto Sans"/>
                          <a:cs typeface="Noto Sans"/>
                        </a:rPr>
                        <a:t>IV Morphine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485633">
                <a:tc>
                  <a:txBody>
                    <a:bodyPr/>
                    <a:lstStyle/>
                    <a:p>
                      <a:r>
                        <a:rPr lang="en-US" sz="1100" cap="none" spc="0">
                          <a:solidFill>
                            <a:schemeClr val="tx1"/>
                          </a:solidFill>
                          <a:latin typeface="Noto Sans"/>
                          <a:ea typeface="Noto Sans"/>
                          <a:cs typeface="Noto Sans"/>
                        </a:rPr>
                        <a:t>Fentanyl Patch (µg/h)</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1792779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61211-2AE4-641B-37C9-C141D3C29C5B}"/>
              </a:ext>
            </a:extLst>
          </p:cNvPr>
          <p:cNvSpPr>
            <a:spLocks noGrp="1"/>
          </p:cNvSpPr>
          <p:nvPr>
            <p:ph type="title"/>
          </p:nvPr>
        </p:nvSpPr>
        <p:spPr>
          <a:xfrm>
            <a:off x="838200" y="365125"/>
            <a:ext cx="3822189" cy="1899912"/>
          </a:xfrm>
        </p:spPr>
        <p:txBody>
          <a:bodyPr>
            <a:normAutofit/>
          </a:bodyPr>
          <a:lstStyle/>
          <a:p>
            <a:r>
              <a:rPr lang="en-US" sz="4000"/>
              <a:t>Approach to Pain</a:t>
            </a:r>
          </a:p>
        </p:txBody>
      </p:sp>
      <p:sp>
        <p:nvSpPr>
          <p:cNvPr id="3" name="Content Placeholder 2">
            <a:extLst>
              <a:ext uri="{FF2B5EF4-FFF2-40B4-BE49-F238E27FC236}">
                <a16:creationId xmlns:a16="http://schemas.microsoft.com/office/drawing/2014/main" id="{0FF7083A-01C2-E100-23A9-E0FA54617003}"/>
              </a:ext>
            </a:extLst>
          </p:cNvPr>
          <p:cNvSpPr>
            <a:spLocks noGrp="1"/>
          </p:cNvSpPr>
          <p:nvPr>
            <p:ph idx="1"/>
          </p:nvPr>
        </p:nvSpPr>
        <p:spPr>
          <a:xfrm>
            <a:off x="838200" y="2434201"/>
            <a:ext cx="3822189" cy="3742762"/>
          </a:xfrm>
        </p:spPr>
        <p:txBody>
          <a:bodyPr>
            <a:normAutofit/>
          </a:bodyPr>
          <a:lstStyle/>
          <a:p>
            <a:pPr marL="514350" indent="-514350">
              <a:buFont typeface="+mj-lt"/>
              <a:buAutoNum type="arabicPeriod"/>
            </a:pPr>
            <a:r>
              <a:rPr lang="en-US" sz="2000"/>
              <a:t>Evaluate</a:t>
            </a:r>
          </a:p>
          <a:p>
            <a:pPr marL="514350" indent="-514350">
              <a:buFont typeface="+mj-lt"/>
              <a:buAutoNum type="arabicPeriod"/>
            </a:pPr>
            <a:r>
              <a:rPr lang="en-US" sz="2000"/>
              <a:t>Seek Etiology</a:t>
            </a:r>
          </a:p>
          <a:p>
            <a:pPr marL="514350" indent="-514350">
              <a:buFont typeface="+mj-lt"/>
              <a:buAutoNum type="arabicPeriod"/>
            </a:pPr>
            <a:r>
              <a:rPr lang="en-US" sz="2000"/>
              <a:t>Target Analgesia</a:t>
            </a:r>
          </a:p>
        </p:txBody>
      </p:sp>
      <p:sp>
        <p:nvSpPr>
          <p:cNvPr id="4" name="TextBox 3">
            <a:extLst>
              <a:ext uri="{FF2B5EF4-FFF2-40B4-BE49-F238E27FC236}">
                <a16:creationId xmlns:a16="http://schemas.microsoft.com/office/drawing/2014/main" id="{3065F169-FED6-B4E9-3C16-F07892A0F46A}"/>
              </a:ext>
            </a:extLst>
          </p:cNvPr>
          <p:cNvSpPr txBox="1"/>
          <p:nvPr/>
        </p:nvSpPr>
        <p:spPr>
          <a:xfrm>
            <a:off x="5369859" y="3543087"/>
            <a:ext cx="5889171" cy="1838801"/>
          </a:xfrm>
          <a:prstGeom prst="roundRect">
            <a:avLst/>
          </a:prstGeom>
          <a:solidFill>
            <a:srgbClr val="5A6E9D"/>
          </a:solidFill>
        </p:spPr>
        <p:txBody>
          <a:bodyPr wrap="square" lIns="182880" tIns="182880" rIns="91440" bIns="91440" rtlCol="0" anchor="t">
            <a:spAutoFit/>
          </a:bodyPr>
          <a:lstStyle/>
          <a:p>
            <a:r>
              <a:rPr lang="en-US" b="0" i="0">
                <a:solidFill>
                  <a:schemeClr val="bg1"/>
                </a:solidFill>
                <a:effectLst/>
                <a:latin typeface="Noto Sans"/>
                <a:ea typeface="Noto Sans"/>
                <a:cs typeface="Noto Sans"/>
              </a:rPr>
              <a:t>“Terminal pain, or indeed any other symptom, should be approached as an illness in itself, one that will respond to rationally based treatment</a:t>
            </a:r>
            <a:r>
              <a:rPr lang="en-US">
                <a:solidFill>
                  <a:schemeClr val="bg1"/>
                </a:solidFill>
                <a:latin typeface="Noto Sans"/>
                <a:ea typeface="Noto Sans"/>
                <a:cs typeface="Noto Sans"/>
              </a:rPr>
              <a:t>.”</a:t>
            </a:r>
            <a:r>
              <a:rPr lang="en-US" baseline="30000">
                <a:solidFill>
                  <a:schemeClr val="bg1"/>
                </a:solidFill>
                <a:latin typeface="Noto Sans"/>
                <a:ea typeface="Noto Sans"/>
                <a:cs typeface="Noto Sans"/>
              </a:rPr>
              <a:t>1</a:t>
            </a:r>
            <a:endParaRPr lang="en-US" b="0" i="0" baseline="30000">
              <a:solidFill>
                <a:schemeClr val="bg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b="0" i="0">
              <a:solidFill>
                <a:schemeClr val="bg1"/>
              </a:solidFill>
              <a:effectLst/>
              <a:latin typeface="Noto Sans" panose="020B0502040504020204" pitchFamily="34" charset="0"/>
              <a:ea typeface="Noto Sans" panose="020B0502040504020204" pitchFamily="34" charset="0"/>
              <a:cs typeface="Noto Sans" panose="020B0502040504020204" pitchFamily="34" charset="0"/>
            </a:endParaRPr>
          </a:p>
          <a:p>
            <a:pPr algn="r"/>
            <a:r>
              <a:rPr lang="en-US">
                <a:solidFill>
                  <a:schemeClr val="bg1"/>
                </a:solidFill>
                <a:latin typeface="Noto Sans"/>
                <a:ea typeface="Noto Sans"/>
                <a:cs typeface="Noto Sans"/>
              </a:rPr>
              <a:t>–Saunders, </a:t>
            </a:r>
            <a:r>
              <a:rPr lang="en-US" i="1">
                <a:solidFill>
                  <a:schemeClr val="bg1"/>
                </a:solidFill>
                <a:latin typeface="Noto Sans"/>
                <a:ea typeface="Noto Sans"/>
                <a:cs typeface="Noto Sans"/>
              </a:rPr>
              <a:t>Living with Dying</a:t>
            </a:r>
          </a:p>
        </p:txBody>
      </p:sp>
    </p:spTree>
    <p:extLst>
      <p:ext uri="{BB962C8B-B14F-4D97-AF65-F5344CB8AC3E}">
        <p14:creationId xmlns:p14="http://schemas.microsoft.com/office/powerpoint/2010/main" val="102051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83599-6EC8-1BD7-A530-E3C67CBBD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B4827-ED1A-B9D3-4FE9-D77A53118DFD}"/>
              </a:ext>
            </a:extLst>
          </p:cNvPr>
          <p:cNvSpPr>
            <a:spLocks noGrp="1"/>
          </p:cNvSpPr>
          <p:nvPr>
            <p:ph type="title"/>
          </p:nvPr>
        </p:nvSpPr>
        <p:spPr/>
        <p:txBody>
          <a:bodyPr/>
          <a:lstStyle/>
          <a:p>
            <a:r>
              <a:rPr lang="en-US"/>
              <a:t>Case 7: Greta</a:t>
            </a:r>
          </a:p>
        </p:txBody>
      </p:sp>
      <p:sp>
        <p:nvSpPr>
          <p:cNvPr id="3" name="TextBox 2">
            <a:extLst>
              <a:ext uri="{FF2B5EF4-FFF2-40B4-BE49-F238E27FC236}">
                <a16:creationId xmlns:a16="http://schemas.microsoft.com/office/drawing/2014/main" id="{679779C2-8E6B-74C0-2D46-DF6F1562ADE9}"/>
              </a:ext>
            </a:extLst>
          </p:cNvPr>
          <p:cNvSpPr txBox="1"/>
          <p:nvPr/>
        </p:nvSpPr>
        <p:spPr>
          <a:xfrm>
            <a:off x="838200" y="1346200"/>
            <a:ext cx="10853057" cy="4401205"/>
          </a:xfrm>
          <a:prstGeom prst="rect">
            <a:avLst/>
          </a:prstGeom>
          <a:noFill/>
        </p:spPr>
        <p:txBody>
          <a:bodyPr wrap="square" lIns="91440" tIns="45720" rIns="91440" bIns="45720" rtlCol="0" anchor="t">
            <a:spAutoFit/>
          </a:bodyPr>
          <a:lstStyle/>
          <a:p>
            <a:pPr marL="0" indent="0">
              <a:buNone/>
            </a:pPr>
            <a:r>
              <a:rPr lang="en-US" sz="2000">
                <a:latin typeface="Noto Sans"/>
                <a:ea typeface="Noto Sans"/>
                <a:cs typeface="Noto Sans"/>
              </a:rPr>
              <a:t>34F with AML admitted to the leukemia service for bone marrow transplant.</a:t>
            </a:r>
            <a:endParaRPr lang="en-US" sz="2000" dirty="0">
              <a:latin typeface="Noto Sans"/>
              <a:ea typeface="Noto Sans"/>
              <a:cs typeface="Noto Sans"/>
            </a:endParaRPr>
          </a:p>
          <a:p>
            <a:pPr marL="0" indent="0">
              <a:buNone/>
            </a:pPr>
            <a:r>
              <a:rPr lang="en-US" sz="2000">
                <a:latin typeface="Noto Sans"/>
                <a:ea typeface="Noto Sans"/>
                <a:cs typeface="Noto Sans"/>
              </a:rPr>
              <a:t>She has developed mucositis and is no longer tolerating oral intake of any kind</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latin typeface="Noto Sans"/>
                <a:ea typeface="Noto Sans"/>
                <a:cs typeface="Noto Sans"/>
              </a:rPr>
              <a:t>You follow up the next day--</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latin typeface="Noto Sans"/>
                <a:ea typeface="Noto Sans"/>
                <a:cs typeface="Noto Sans"/>
              </a:rPr>
              <a:t>She reports having much improved pain control</a:t>
            </a:r>
            <a:endParaRPr lang="en-US" sz="2000" dirty="0">
              <a:latin typeface="Noto Sans"/>
              <a:ea typeface="Noto Sans"/>
              <a:cs typeface="Noto Sans"/>
            </a:endParaRPr>
          </a:p>
          <a:p>
            <a:pPr marL="0" indent="0">
              <a:buNone/>
            </a:pPr>
            <a:r>
              <a:rPr lang="en-US" sz="2000">
                <a:latin typeface="Noto Sans"/>
                <a:ea typeface="Noto Sans"/>
                <a:cs typeface="Noto Sans"/>
              </a:rPr>
              <a:t>PCA boluses are effective and last about an hour</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buFont typeface="Arial" panose="020B0604020202020204" pitchFamily="34" charset="0"/>
              <a:buChar char="•"/>
            </a:pPr>
            <a:r>
              <a:rPr lang="en-US" sz="2000">
                <a:latin typeface="Noto Sans"/>
                <a:ea typeface="Noto Sans"/>
                <a:cs typeface="Noto Sans"/>
              </a:rPr>
              <a:t>Do you start a basal rate?</a:t>
            </a:r>
            <a:endParaRPr lang="en-US" sz="2000" dirty="0">
              <a:latin typeface="Noto Sans"/>
              <a:ea typeface="Noto Sans"/>
              <a:cs typeface="Noto Sans"/>
            </a:endParaRPr>
          </a:p>
          <a:p>
            <a:pPr marL="342900" indent="-342900">
              <a:buFont typeface="Arial" panose="020B0604020202020204" pitchFamily="34" charset="0"/>
              <a:buChar char="•"/>
            </a:pPr>
            <a:r>
              <a:rPr lang="en-US" sz="2000">
                <a:latin typeface="Noto Sans"/>
                <a:ea typeface="Noto Sans"/>
                <a:cs typeface="Noto Sans"/>
              </a:rPr>
              <a:t>Do you change any parameters?</a:t>
            </a:r>
            <a:endParaRPr lang="en-US" sz="2000" dirty="0">
              <a:latin typeface="Noto Sans"/>
              <a:ea typeface="Noto Sans"/>
              <a:cs typeface="Noto Sans"/>
            </a:endParaRPr>
          </a:p>
        </p:txBody>
      </p:sp>
      <p:sp>
        <p:nvSpPr>
          <p:cNvPr id="5" name="TextBox 4">
            <a:extLst>
              <a:ext uri="{FF2B5EF4-FFF2-40B4-BE49-F238E27FC236}">
                <a16:creationId xmlns:a16="http://schemas.microsoft.com/office/drawing/2014/main" id="{F101CA9B-BBCA-4D9A-B688-3D7C8DD0ED7F}"/>
              </a:ext>
            </a:extLst>
          </p:cNvPr>
          <p:cNvSpPr txBox="1"/>
          <p:nvPr/>
        </p:nvSpPr>
        <p:spPr>
          <a:xfrm>
            <a:off x="838200" y="3802078"/>
            <a:ext cx="5054589" cy="923330"/>
          </a:xfrm>
          <a:prstGeom prst="rect">
            <a:avLst/>
          </a:prstGeom>
          <a:noFill/>
          <a:ln w="15875">
            <a:solidFill>
              <a:schemeClr val="bg1"/>
            </a:solidFill>
          </a:ln>
        </p:spPr>
        <p:txBody>
          <a:bodyPr wrap="none" rtlCol="0">
            <a:spAutoFit/>
          </a:bodyPr>
          <a:lstStyle/>
          <a:p>
            <a:r>
              <a:rPr lang="en-US" err="1">
                <a:solidFill>
                  <a:schemeClr val="bg1"/>
                </a:solidFill>
                <a:latin typeface="Noto Sans" panose="020B0502040504020204" pitchFamily="34" charset="0"/>
                <a:ea typeface="Noto Sans" panose="020B0502040504020204" pitchFamily="34" charset="0"/>
                <a:cs typeface="Noto Sans" panose="020B0502040504020204" pitchFamily="34" charset="0"/>
              </a:rPr>
              <a:t>Dilaudid</a:t>
            </a:r>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 1mg q30min as needed. Max 2mg/h</a:t>
            </a:r>
          </a:p>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14 demands; 13 delivered</a:t>
            </a:r>
          </a:p>
          <a:p>
            <a:r>
              <a:rPr lang="en-US">
                <a:solidFill>
                  <a:schemeClr val="bg1"/>
                </a:solidFill>
                <a:latin typeface="Noto Sans" panose="020B0502040504020204" pitchFamily="34" charset="0"/>
                <a:ea typeface="Noto Sans" panose="020B0502040504020204" pitchFamily="34" charset="0"/>
                <a:cs typeface="Noto Sans" panose="020B0502040504020204" pitchFamily="34" charset="0"/>
              </a:rPr>
              <a:t>Total = 13mg IV </a:t>
            </a:r>
            <a:r>
              <a:rPr lang="en-US" err="1">
                <a:solidFill>
                  <a:schemeClr val="bg1"/>
                </a:solidFill>
                <a:latin typeface="Noto Sans" panose="020B0502040504020204" pitchFamily="34" charset="0"/>
                <a:ea typeface="Noto Sans" panose="020B0502040504020204" pitchFamily="34" charset="0"/>
                <a:cs typeface="Noto Sans" panose="020B0502040504020204" pitchFamily="34" charset="0"/>
              </a:rPr>
              <a:t>Dilaudid</a:t>
            </a:r>
            <a:endParaRPr lang="en-US">
              <a:solidFill>
                <a:schemeClr val="bg1"/>
              </a:solidFill>
              <a:latin typeface="Noto Sans" panose="020B0502040504020204" pitchFamily="34" charset="0"/>
              <a:ea typeface="Noto Sans" panose="020B0502040504020204" pitchFamily="34" charset="0"/>
              <a:cs typeface="Noto Sans" panose="020B0502040504020204" pitchFamily="34" charset="0"/>
            </a:endParaRPr>
          </a:p>
        </p:txBody>
      </p:sp>
      <p:graphicFrame>
        <p:nvGraphicFramePr>
          <p:cNvPr id="7" name="Table 6">
            <a:extLst>
              <a:ext uri="{FF2B5EF4-FFF2-40B4-BE49-F238E27FC236}">
                <a16:creationId xmlns:a16="http://schemas.microsoft.com/office/drawing/2014/main" id="{41C80CFA-C25C-FF79-1242-FDF27A594D05}"/>
              </a:ext>
            </a:extLst>
          </p:cNvPr>
          <p:cNvGraphicFramePr>
            <a:graphicFrameLocks noGrp="1"/>
          </p:cNvGraphicFramePr>
          <p:nvPr/>
        </p:nvGraphicFramePr>
        <p:xfrm>
          <a:off x="7849329" y="3360616"/>
          <a:ext cx="4190271" cy="3399431"/>
        </p:xfrm>
        <a:graphic>
          <a:graphicData uri="http://schemas.openxmlformats.org/drawingml/2006/table">
            <a:tbl>
              <a:tblPr firstRow="1" bandRow="1">
                <a:solidFill>
                  <a:srgbClr val="F2F2F2">
                    <a:alpha val="45098"/>
                  </a:srgbClr>
                </a:solidFill>
                <a:tableStyleId>{5C22544A-7EE6-4342-B048-85BDC9FD1C3A}</a:tableStyleId>
              </a:tblPr>
              <a:tblGrid>
                <a:gridCol w="2927119">
                  <a:extLst>
                    <a:ext uri="{9D8B030D-6E8A-4147-A177-3AD203B41FA5}">
                      <a16:colId xmlns:a16="http://schemas.microsoft.com/office/drawing/2014/main" val="3084684264"/>
                    </a:ext>
                  </a:extLst>
                </a:gridCol>
                <a:gridCol w="1263152">
                  <a:extLst>
                    <a:ext uri="{9D8B030D-6E8A-4147-A177-3AD203B41FA5}">
                      <a16:colId xmlns:a16="http://schemas.microsoft.com/office/drawing/2014/main" val="366716174"/>
                    </a:ext>
                  </a:extLst>
                </a:gridCol>
              </a:tblGrid>
              <a:tr h="485633">
                <a:tc>
                  <a:txBody>
                    <a:bodyPr/>
                    <a:lstStyle/>
                    <a:p>
                      <a:r>
                        <a:rPr lang="en-US" sz="1100" b="0" cap="none" spc="0">
                          <a:solidFill>
                            <a:schemeClr val="bg1"/>
                          </a:solidFill>
                          <a:latin typeface="Noto Sans"/>
                          <a:ea typeface="Noto Sans"/>
                          <a:cs typeface="Noto Sans"/>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100" b="0" cap="none" spc="0">
                          <a:solidFill>
                            <a:schemeClr val="bg1"/>
                          </a:solidFill>
                          <a:latin typeface="Noto Sans"/>
                          <a:ea typeface="Noto Sans"/>
                          <a:cs typeface="Noto Sans"/>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485633">
                <a:tc>
                  <a:txBody>
                    <a:bodyPr/>
                    <a:lstStyle/>
                    <a:p>
                      <a:r>
                        <a:rPr lang="en-US" sz="1100" cap="none" spc="0">
                          <a:solidFill>
                            <a:schemeClr val="tx1"/>
                          </a:solidFill>
                          <a:latin typeface="Noto Sans"/>
                          <a:ea typeface="Noto Sans"/>
                          <a:cs typeface="Noto Sans"/>
                        </a:rPr>
                        <a:t>Hydrocodone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485633">
                <a:tc>
                  <a:txBody>
                    <a:bodyPr/>
                    <a:lstStyle/>
                    <a:p>
                      <a:r>
                        <a:rPr lang="en-US" sz="1100" cap="none" spc="0">
                          <a:solidFill>
                            <a:schemeClr val="tx1"/>
                          </a:solidFill>
                          <a:latin typeface="Noto Sans"/>
                          <a:ea typeface="Noto Sans"/>
                          <a:cs typeface="Noto Sans"/>
                        </a:rPr>
                        <a:t>Oxycodone</a:t>
                      </a:r>
                      <a:r>
                        <a:rPr lang="en-US" sz="1100" cap="none" spc="0" baseline="30000">
                          <a:solidFill>
                            <a:schemeClr val="tx1"/>
                          </a:solidFill>
                          <a:latin typeface="Noto Sans"/>
                          <a:ea typeface="Noto Sans"/>
                          <a:cs typeface="Noto Sans"/>
                        </a:rPr>
                        <a:t>10</a:t>
                      </a:r>
                      <a:endParaRPr lang="en-US" sz="1100"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485633">
                <a:tc>
                  <a:txBody>
                    <a:bodyPr/>
                    <a:lstStyle/>
                    <a:p>
                      <a:r>
                        <a:rPr lang="en-US" sz="1100" cap="none" spc="0">
                          <a:solidFill>
                            <a:schemeClr val="tx1"/>
                          </a:solidFill>
                          <a:latin typeface="Noto Sans"/>
                          <a:ea typeface="Noto Sans"/>
                          <a:cs typeface="Noto Sans"/>
                        </a:rPr>
                        <a:t>PO Hydromorphone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485633">
                <a:tc>
                  <a:txBody>
                    <a:bodyPr/>
                    <a:lstStyle/>
                    <a:p>
                      <a:r>
                        <a:rPr lang="en-US" sz="1100" cap="none" spc="0">
                          <a:solidFill>
                            <a:schemeClr val="tx1"/>
                          </a:solidFill>
                          <a:latin typeface="Noto Sans"/>
                          <a:ea typeface="Noto Sans"/>
                          <a:cs typeface="Noto Sans"/>
                        </a:rPr>
                        <a:t>IV Hydromorphone</a:t>
                      </a:r>
                      <a:r>
                        <a:rPr lang="en-US" sz="1100" cap="none" spc="0" baseline="30000">
                          <a:solidFill>
                            <a:schemeClr val="tx1"/>
                          </a:solidFill>
                          <a:latin typeface="Noto Sans"/>
                          <a:ea typeface="Noto Sans"/>
                          <a:cs typeface="Noto Sans"/>
                        </a:rPr>
                        <a:t>11</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485633">
                <a:tc>
                  <a:txBody>
                    <a:bodyPr/>
                    <a:lstStyle/>
                    <a:p>
                      <a:r>
                        <a:rPr lang="en-US" sz="1100" cap="none" spc="0">
                          <a:solidFill>
                            <a:schemeClr val="tx1"/>
                          </a:solidFill>
                          <a:latin typeface="Noto Sans"/>
                          <a:ea typeface="Noto Sans"/>
                          <a:cs typeface="Noto Sans"/>
                        </a:rPr>
                        <a:t>IV Morphine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485633">
                <a:tc>
                  <a:txBody>
                    <a:bodyPr/>
                    <a:lstStyle/>
                    <a:p>
                      <a:r>
                        <a:rPr lang="en-US" sz="1100" cap="none" spc="0">
                          <a:solidFill>
                            <a:schemeClr val="tx1"/>
                          </a:solidFill>
                          <a:latin typeface="Noto Sans"/>
                          <a:ea typeface="Noto Sans"/>
                          <a:cs typeface="Noto Sans"/>
                        </a:rPr>
                        <a:t>Fentanyl Patch (µg/h)</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Tree>
    <p:extLst>
      <p:ext uri="{BB962C8B-B14F-4D97-AF65-F5344CB8AC3E}">
        <p14:creationId xmlns:p14="http://schemas.microsoft.com/office/powerpoint/2010/main" val="119703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26C0A-0951-A8E1-7633-91916F891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5444D7-F03A-5B37-0384-5A1DB11743D9}"/>
              </a:ext>
            </a:extLst>
          </p:cNvPr>
          <p:cNvSpPr>
            <a:spLocks noGrp="1"/>
          </p:cNvSpPr>
          <p:nvPr>
            <p:ph type="title"/>
          </p:nvPr>
        </p:nvSpPr>
        <p:spPr/>
        <p:txBody>
          <a:bodyPr/>
          <a:lstStyle/>
          <a:p>
            <a:r>
              <a:rPr lang="en-US"/>
              <a:t>Case 8: Henry</a:t>
            </a:r>
          </a:p>
        </p:txBody>
      </p:sp>
      <p:sp>
        <p:nvSpPr>
          <p:cNvPr id="3" name="TextBox 2">
            <a:extLst>
              <a:ext uri="{FF2B5EF4-FFF2-40B4-BE49-F238E27FC236}">
                <a16:creationId xmlns:a16="http://schemas.microsoft.com/office/drawing/2014/main" id="{BED15950-034A-45E6-E2CF-3B1D7914A047}"/>
              </a:ext>
            </a:extLst>
          </p:cNvPr>
          <p:cNvSpPr txBox="1"/>
          <p:nvPr/>
        </p:nvSpPr>
        <p:spPr>
          <a:xfrm>
            <a:off x="838200" y="1346200"/>
            <a:ext cx="10853057" cy="5121402"/>
          </a:xfrm>
          <a:prstGeom prst="rect">
            <a:avLst/>
          </a:prstGeom>
          <a:noFill/>
        </p:spPr>
        <p:txBody>
          <a:bodyPr wrap="square" lIns="91440" tIns="45720" rIns="91440" bIns="45720" rtlCol="0" anchor="t">
            <a:spAutoFit/>
          </a:bodyPr>
          <a:lstStyle/>
          <a:p>
            <a:pPr marL="0" indent="0">
              <a:buNone/>
            </a:pPr>
            <a:r>
              <a:rPr lang="en-US" sz="2000">
                <a:latin typeface="Noto Sans"/>
                <a:ea typeface="Noto Sans"/>
                <a:cs typeface="Noto Sans"/>
              </a:rPr>
              <a:t>56M with metastatic bladder cancer admitted to the oncology service for uncontrolled pain and AKI in setting of obstructive uropathy. He is now status post bilateral nephrostomies.</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latin typeface="Noto Sans"/>
                <a:ea typeface="Noto Sans"/>
                <a:cs typeface="Noto Sans"/>
              </a:rPr>
              <a:t>You are coming onto service to find him on a PCA. He reports good pain control.</a:t>
            </a:r>
            <a:endParaRPr lang="en-US" sz="2000" dirty="0">
              <a:latin typeface="Noto Sans"/>
              <a:ea typeface="Noto Sans"/>
              <a:cs typeface="Noto Sans"/>
            </a:endParaRPr>
          </a:p>
          <a:p>
            <a:pPr marL="0" indent="0">
              <a:buNone/>
            </a:pPr>
            <a:r>
              <a:rPr lang="en-US" sz="2000">
                <a:latin typeface="Noto Sans"/>
                <a:ea typeface="Noto Sans"/>
                <a:cs typeface="Noto Sans"/>
              </a:rPr>
              <a:t>Team requests recommendation for an oral regimen</a:t>
            </a:r>
            <a:endParaRPr lang="en-US" sz="2000" dirty="0">
              <a:latin typeface="Noto Sans"/>
              <a:ea typeface="Noto Sans"/>
              <a:cs typeface="Noto Sans"/>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latin typeface="Noto Sans"/>
                <a:ea typeface="Noto Sans"/>
                <a:cs typeface="Noto Sans"/>
              </a:rPr>
              <a:t>What do you recommend?</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Does he need a long-acting opioid?</a:t>
            </a:r>
            <a:endParaRPr lang="en-US" sz="2000" dirty="0">
              <a:latin typeface="Noto Sans"/>
              <a:ea typeface="Noto Sans"/>
              <a:cs typeface="Noto Sans"/>
            </a:endParaRPr>
          </a:p>
          <a:p>
            <a:pPr marL="342900" indent="-342900">
              <a:lnSpc>
                <a:spcPct val="150000"/>
              </a:lnSpc>
              <a:buFont typeface="Arial" panose="020B0604020202020204" pitchFamily="34" charset="0"/>
              <a:buChar char="•"/>
            </a:pPr>
            <a:r>
              <a:rPr lang="en-US" sz="2000">
                <a:latin typeface="Noto Sans"/>
                <a:ea typeface="Noto Sans"/>
                <a:cs typeface="Noto Sans"/>
              </a:rPr>
              <a:t>Can you start one? Which one?</a:t>
            </a:r>
            <a:endParaRPr lang="en-US" sz="2000" dirty="0">
              <a:latin typeface="Noto Sans"/>
              <a:ea typeface="Noto Sans"/>
              <a:cs typeface="Noto Sans"/>
            </a:endParaRPr>
          </a:p>
        </p:txBody>
      </p:sp>
      <p:sp>
        <p:nvSpPr>
          <p:cNvPr id="4" name="TextBox 3">
            <a:extLst>
              <a:ext uri="{FF2B5EF4-FFF2-40B4-BE49-F238E27FC236}">
                <a16:creationId xmlns:a16="http://schemas.microsoft.com/office/drawing/2014/main" id="{880B9BC2-775C-9005-6E3C-A42ED32B237D}"/>
              </a:ext>
            </a:extLst>
          </p:cNvPr>
          <p:cNvSpPr txBox="1"/>
          <p:nvPr/>
        </p:nvSpPr>
        <p:spPr>
          <a:xfrm>
            <a:off x="838200" y="3542218"/>
            <a:ext cx="4852610" cy="1200329"/>
          </a:xfrm>
          <a:prstGeom prst="rect">
            <a:avLst/>
          </a:prstGeom>
          <a:noFill/>
          <a:ln w="15875">
            <a:solidFill>
              <a:schemeClr val="bg1"/>
            </a:solidFill>
          </a:ln>
        </p:spPr>
        <p:txBody>
          <a:bodyPr wrap="none" lIns="91440" tIns="45720" rIns="91440" bIns="45720" rtlCol="0" anchor="t">
            <a:spAutoFit/>
          </a:bodyPr>
          <a:lstStyle/>
          <a:p>
            <a:r>
              <a:rPr lang="en-US">
                <a:latin typeface="Noto Sans"/>
                <a:ea typeface="Noto Sans"/>
                <a:cs typeface="Noto Sans"/>
              </a:rPr>
              <a:t>PCA Details:</a:t>
            </a:r>
            <a:endParaRPr lang="en-US" dirty="0">
              <a:latin typeface="Noto Sans"/>
              <a:ea typeface="Noto Sans"/>
              <a:cs typeface="Noto Sans"/>
            </a:endParaRPr>
          </a:p>
          <a:p>
            <a:r>
              <a:rPr lang="en-US" dirty="0" err="1">
                <a:latin typeface="Noto Sans"/>
                <a:ea typeface="Noto Sans"/>
                <a:cs typeface="Noto Sans"/>
              </a:rPr>
              <a:t>Dilaudid</a:t>
            </a:r>
            <a:r>
              <a:rPr lang="en-US" dirty="0">
                <a:latin typeface="Noto Sans"/>
                <a:ea typeface="Noto Sans"/>
                <a:cs typeface="Noto Sans"/>
              </a:rPr>
              <a:t> 0.3mg/h with bolus 0.5mg q30min</a:t>
            </a:r>
          </a:p>
          <a:p>
            <a:r>
              <a:rPr lang="en-US">
                <a:latin typeface="Noto Sans"/>
                <a:ea typeface="Noto Sans"/>
                <a:cs typeface="Noto Sans"/>
              </a:rPr>
              <a:t>7 demands; 7 delivered</a:t>
            </a:r>
            <a:endParaRPr lang="en-US" dirty="0">
              <a:latin typeface="Noto Sans"/>
              <a:ea typeface="Noto Sans"/>
              <a:cs typeface="Noto Sans"/>
            </a:endParaRPr>
          </a:p>
          <a:p>
            <a:r>
              <a:rPr lang="en-US" dirty="0">
                <a:latin typeface="Noto Sans"/>
                <a:ea typeface="Noto Sans"/>
                <a:cs typeface="Noto Sans"/>
              </a:rPr>
              <a:t>Total = 10.7mg IV </a:t>
            </a:r>
            <a:r>
              <a:rPr lang="en-US" dirty="0" err="1">
                <a:latin typeface="Noto Sans"/>
                <a:ea typeface="Noto Sans"/>
                <a:cs typeface="Noto Sans"/>
              </a:rPr>
              <a:t>Dilaudid</a:t>
            </a:r>
            <a:endParaRPr lang="en-US" dirty="0">
              <a:latin typeface="Noto Sans"/>
              <a:ea typeface="Noto Sans"/>
              <a:cs typeface="Noto Sans"/>
            </a:endParaRPr>
          </a:p>
        </p:txBody>
      </p:sp>
    </p:spTree>
    <p:extLst>
      <p:ext uri="{BB962C8B-B14F-4D97-AF65-F5344CB8AC3E}">
        <p14:creationId xmlns:p14="http://schemas.microsoft.com/office/powerpoint/2010/main" val="259232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67DD-E146-8A0E-63F4-A79E1BD31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7DE30-A8C8-22AC-F78C-E713E8A1F906}"/>
              </a:ext>
            </a:extLst>
          </p:cNvPr>
          <p:cNvSpPr>
            <a:spLocks noGrp="1"/>
          </p:cNvSpPr>
          <p:nvPr>
            <p:ph type="title"/>
          </p:nvPr>
        </p:nvSpPr>
        <p:spPr/>
        <p:txBody>
          <a:bodyPr/>
          <a:lstStyle/>
          <a:p>
            <a:r>
              <a:rPr lang="en-US">
                <a:solidFill>
                  <a:srgbClr val="000000"/>
                </a:solidFill>
              </a:rPr>
              <a:t>Case 8: Henry</a:t>
            </a:r>
          </a:p>
        </p:txBody>
      </p:sp>
      <p:sp>
        <p:nvSpPr>
          <p:cNvPr id="3" name="TextBox 2">
            <a:extLst>
              <a:ext uri="{FF2B5EF4-FFF2-40B4-BE49-F238E27FC236}">
                <a16:creationId xmlns:a16="http://schemas.microsoft.com/office/drawing/2014/main" id="{C7D365E2-9140-D8F9-3533-CDB8B465F164}"/>
              </a:ext>
            </a:extLst>
          </p:cNvPr>
          <p:cNvSpPr txBox="1"/>
          <p:nvPr/>
        </p:nvSpPr>
        <p:spPr>
          <a:xfrm>
            <a:off x="838200" y="1346200"/>
            <a:ext cx="10853057" cy="4967514"/>
          </a:xfrm>
          <a:prstGeom prst="rect">
            <a:avLst/>
          </a:prstGeom>
          <a:noFill/>
        </p:spPr>
        <p:txBody>
          <a:bodyPr wrap="square" lIns="91440" tIns="45720" rIns="91440" bIns="45720" rtlCol="0" anchor="t">
            <a:spAutoFit/>
          </a:bodyPr>
          <a:lstStyle/>
          <a:p>
            <a:pPr marL="0" indent="0">
              <a:buNone/>
            </a:pPr>
            <a:r>
              <a:rPr lang="en-US" sz="2000">
                <a:solidFill>
                  <a:srgbClr val="000000"/>
                </a:solidFill>
                <a:latin typeface="Noto Sans"/>
                <a:ea typeface="Noto Sans"/>
                <a:cs typeface="Noto Sans"/>
              </a:rPr>
              <a:t>56M with metastatic bladder cancer admitted to the oncology service for uncontrolled pain and AKI in setting of obstructive uropathy. He is now status post bilateral nephrostomies.</a:t>
            </a:r>
            <a:endParaRPr lang="en-US" sz="2000" dirty="0">
              <a:solidFill>
                <a:srgbClr val="000000"/>
              </a:solidFill>
              <a:latin typeface="Noto Sans"/>
              <a:ea typeface="Noto Sans"/>
              <a:cs typeface="Noto Sans"/>
            </a:endParaRPr>
          </a:p>
          <a:p>
            <a:pPr marL="0" indent="0">
              <a:buNone/>
            </a:pPr>
            <a:endParaRPr lang="en-US" sz="2000" dirty="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0" indent="0">
              <a:buNone/>
            </a:pPr>
            <a:r>
              <a:rPr lang="en-US" sz="2000">
                <a:solidFill>
                  <a:srgbClr val="000000"/>
                </a:solidFill>
                <a:latin typeface="Noto Sans"/>
                <a:ea typeface="Noto Sans"/>
                <a:cs typeface="Noto Sans"/>
              </a:rPr>
              <a:t>You are coming onto service to find him on a PCA. He reports good pain control.</a:t>
            </a:r>
            <a:endParaRPr lang="en-US" sz="2000" dirty="0">
              <a:solidFill>
                <a:srgbClr val="000000"/>
              </a:solidFill>
              <a:latin typeface="Noto Sans"/>
              <a:ea typeface="Noto Sans"/>
              <a:cs typeface="Noto Sans"/>
            </a:endParaRPr>
          </a:p>
          <a:p>
            <a:pPr marL="0" indent="0">
              <a:buNone/>
            </a:pPr>
            <a:r>
              <a:rPr lang="en-US" sz="2000">
                <a:solidFill>
                  <a:srgbClr val="000000"/>
                </a:solidFill>
                <a:latin typeface="Noto Sans"/>
                <a:ea typeface="Noto Sans"/>
                <a:cs typeface="Noto Sans"/>
              </a:rPr>
              <a:t>Team requests recommendation for an oral regimen</a:t>
            </a:r>
            <a:endParaRPr lang="en-US" sz="2000" dirty="0">
              <a:solidFill>
                <a:srgbClr val="000000"/>
              </a:solidFill>
              <a:latin typeface="Noto Sans"/>
              <a:ea typeface="Noto Sans"/>
              <a:cs typeface="Noto Sans"/>
            </a:endParaRPr>
          </a:p>
          <a:p>
            <a:pPr marL="0" indent="0">
              <a:buNone/>
            </a:pPr>
            <a:endParaRPr lang="en-US" sz="2000" dirty="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solidFill>
                  <a:srgbClr val="000000"/>
                </a:solidFill>
                <a:latin typeface="Noto Sans"/>
                <a:ea typeface="Noto Sans"/>
                <a:cs typeface="Noto Sans"/>
              </a:rPr>
              <a:t>Calculate the OME</a:t>
            </a:r>
            <a:endParaRPr lang="en-US" sz="2000" dirty="0">
              <a:solidFill>
                <a:srgbClr val="000000"/>
              </a:solidFill>
              <a:latin typeface="Noto Sans"/>
              <a:ea typeface="Noto Sans"/>
              <a:cs typeface="Noto Sans"/>
            </a:endParaRPr>
          </a:p>
          <a:p>
            <a:pPr marL="342900" indent="-342900">
              <a:lnSpc>
                <a:spcPct val="150000"/>
              </a:lnSpc>
              <a:buFont typeface="Arial" panose="020B0604020202020204" pitchFamily="34" charset="0"/>
              <a:buChar char="•"/>
            </a:pPr>
            <a:endParaRPr lang="en-US" sz="2000" dirty="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solidFill>
                  <a:srgbClr val="000000"/>
                </a:solidFill>
                <a:latin typeface="Noto Sans"/>
                <a:ea typeface="Noto Sans"/>
                <a:cs typeface="Noto Sans"/>
              </a:rPr>
              <a:t>Choose a long-acting opioid</a:t>
            </a:r>
            <a:endParaRPr lang="en-US" sz="2000" dirty="0">
              <a:solidFill>
                <a:srgbClr val="000000"/>
              </a:solidFill>
              <a:latin typeface="Noto Sans"/>
              <a:ea typeface="Noto Sans"/>
              <a:cs typeface="Noto Sans"/>
            </a:endParaRPr>
          </a:p>
          <a:p>
            <a:pPr marL="342900" indent="-342900">
              <a:lnSpc>
                <a:spcPct val="150000"/>
              </a:lnSpc>
              <a:buFont typeface="Arial" panose="020B0604020202020204" pitchFamily="34" charset="0"/>
              <a:buChar char="•"/>
            </a:pPr>
            <a:r>
              <a:rPr lang="en-US" sz="2000">
                <a:solidFill>
                  <a:srgbClr val="000000"/>
                </a:solidFill>
                <a:latin typeface="Noto Sans"/>
                <a:ea typeface="Noto Sans"/>
                <a:cs typeface="Noto Sans"/>
              </a:rPr>
              <a:t>What dose of oxycodone SR?</a:t>
            </a:r>
            <a:endParaRPr lang="en-US" sz="2000" dirty="0">
              <a:solidFill>
                <a:srgbClr val="000000"/>
              </a:solidFill>
              <a:latin typeface="Noto Sans"/>
              <a:ea typeface="Noto Sans"/>
              <a:cs typeface="Noto Sans"/>
            </a:endParaRPr>
          </a:p>
          <a:p>
            <a:pPr marL="342900" indent="-342900">
              <a:lnSpc>
                <a:spcPct val="150000"/>
              </a:lnSpc>
              <a:buFont typeface="Arial" panose="020B0604020202020204" pitchFamily="34" charset="0"/>
              <a:buChar char="•"/>
            </a:pPr>
            <a:endParaRPr lang="en-US" sz="2000" dirty="0">
              <a:solidFill>
                <a:srgbClr val="000000"/>
              </a:solidFill>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Arial" panose="020B0604020202020204" pitchFamily="34" charset="0"/>
              <a:buChar char="•"/>
            </a:pPr>
            <a:r>
              <a:rPr lang="en-US" sz="2000">
                <a:solidFill>
                  <a:srgbClr val="000000"/>
                </a:solidFill>
                <a:latin typeface="Noto Sans"/>
                <a:ea typeface="Noto Sans"/>
                <a:cs typeface="Noto Sans"/>
              </a:rPr>
              <a:t>What dose Fentanyl patch?</a:t>
            </a:r>
            <a:endParaRPr lang="en-US" sz="2000" dirty="0">
              <a:solidFill>
                <a:srgbClr val="000000"/>
              </a:solidFill>
              <a:latin typeface="Noto Sans"/>
              <a:ea typeface="Noto Sans"/>
              <a:cs typeface="Noto Sans"/>
            </a:endParaRPr>
          </a:p>
        </p:txBody>
      </p:sp>
      <p:sp>
        <p:nvSpPr>
          <p:cNvPr id="4" name="TextBox 3">
            <a:extLst>
              <a:ext uri="{FF2B5EF4-FFF2-40B4-BE49-F238E27FC236}">
                <a16:creationId xmlns:a16="http://schemas.microsoft.com/office/drawing/2014/main" id="{621168EC-CB06-9508-4C3A-5938EA8F6A46}"/>
              </a:ext>
            </a:extLst>
          </p:cNvPr>
          <p:cNvSpPr txBox="1"/>
          <p:nvPr/>
        </p:nvSpPr>
        <p:spPr>
          <a:xfrm>
            <a:off x="4905480" y="3532742"/>
            <a:ext cx="3010761" cy="369332"/>
          </a:xfrm>
          <a:prstGeom prst="rect">
            <a:avLst/>
          </a:prstGeom>
          <a:noFill/>
          <a:ln w="15875">
            <a:solidFill>
              <a:schemeClr val="bg1"/>
            </a:solidFill>
          </a:ln>
        </p:spPr>
        <p:txBody>
          <a:bodyPr wrap="non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Total = 10.7mg IV </a:t>
            </a:r>
            <a:r>
              <a:rPr lang="en-US" err="1">
                <a:solidFill>
                  <a:srgbClr val="000000"/>
                </a:solidFill>
                <a:latin typeface="Noto Sans" panose="020B0502040504020204" pitchFamily="34" charset="0"/>
                <a:ea typeface="Noto Sans" panose="020B0502040504020204" pitchFamily="34" charset="0"/>
                <a:cs typeface="Noto Sans" panose="020B0502040504020204" pitchFamily="34" charset="0"/>
              </a:rPr>
              <a:t>Dilaudid</a:t>
            </a:r>
            <a:endParaRPr lang="en-US">
              <a:solidFill>
                <a:srgbClr val="000000"/>
              </a:solidFill>
              <a:latin typeface="Noto Sans" panose="020B0502040504020204" pitchFamily="34" charset="0"/>
              <a:ea typeface="Noto Sans" panose="020B0502040504020204" pitchFamily="34" charset="0"/>
              <a:cs typeface="Noto Sans" panose="020B0502040504020204" pitchFamily="34" charset="0"/>
            </a:endParaRPr>
          </a:p>
        </p:txBody>
      </p:sp>
      <p:sp>
        <p:nvSpPr>
          <p:cNvPr id="6" name="TextBox 5">
            <a:extLst>
              <a:ext uri="{FF2B5EF4-FFF2-40B4-BE49-F238E27FC236}">
                <a16:creationId xmlns:a16="http://schemas.microsoft.com/office/drawing/2014/main" id="{66AE1F67-B01E-95A3-7BEC-02C7C40F207B}"/>
              </a:ext>
            </a:extLst>
          </p:cNvPr>
          <p:cNvSpPr txBox="1"/>
          <p:nvPr/>
        </p:nvSpPr>
        <p:spPr>
          <a:xfrm>
            <a:off x="3805820" y="4045397"/>
            <a:ext cx="4110421" cy="369332"/>
          </a:xfrm>
          <a:prstGeom prst="rect">
            <a:avLst/>
          </a:prstGeom>
          <a:noFill/>
          <a:ln w="15875">
            <a:solidFill>
              <a:schemeClr val="bg1"/>
            </a:solidFill>
          </a:ln>
        </p:spPr>
        <p:txBody>
          <a:bodyPr wrap="non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10.7mg IV </a:t>
            </a:r>
            <a:r>
              <a:rPr lang="en-US" err="1">
                <a:solidFill>
                  <a:srgbClr val="000000"/>
                </a:solidFill>
                <a:latin typeface="Noto Sans" panose="020B0502040504020204" pitchFamily="34" charset="0"/>
                <a:ea typeface="Noto Sans" panose="020B0502040504020204" pitchFamily="34" charset="0"/>
                <a:cs typeface="Noto Sans" panose="020B0502040504020204" pitchFamily="34" charset="0"/>
              </a:rPr>
              <a:t>Dilaudid</a:t>
            </a: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 x 12.5 = 134 OME</a:t>
            </a:r>
          </a:p>
        </p:txBody>
      </p:sp>
      <p:sp>
        <p:nvSpPr>
          <p:cNvPr id="9" name="TextBox 8">
            <a:extLst>
              <a:ext uri="{FF2B5EF4-FFF2-40B4-BE49-F238E27FC236}">
                <a16:creationId xmlns:a16="http://schemas.microsoft.com/office/drawing/2014/main" id="{CCCDC644-7D09-9102-E944-DA3DA418BDD5}"/>
              </a:ext>
            </a:extLst>
          </p:cNvPr>
          <p:cNvSpPr txBox="1"/>
          <p:nvPr/>
        </p:nvSpPr>
        <p:spPr>
          <a:xfrm>
            <a:off x="5334000" y="4893303"/>
            <a:ext cx="2582241" cy="369332"/>
          </a:xfrm>
          <a:prstGeom prst="rect">
            <a:avLst/>
          </a:prstGeom>
          <a:noFill/>
          <a:ln w="15875">
            <a:solidFill>
              <a:schemeClr val="bg1"/>
            </a:solidFill>
          </a:ln>
        </p:spPr>
        <p:txBody>
          <a:bodyPr wrap="squar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134 OME ÷ 1.5 = 89mg</a:t>
            </a:r>
          </a:p>
        </p:txBody>
      </p:sp>
      <p:sp>
        <p:nvSpPr>
          <p:cNvPr id="10" name="TextBox 9">
            <a:extLst>
              <a:ext uri="{FF2B5EF4-FFF2-40B4-BE49-F238E27FC236}">
                <a16:creationId xmlns:a16="http://schemas.microsoft.com/office/drawing/2014/main" id="{77DCEE5C-EE10-379E-1CEF-AEB0964BC666}"/>
              </a:ext>
            </a:extLst>
          </p:cNvPr>
          <p:cNvSpPr txBox="1"/>
          <p:nvPr/>
        </p:nvSpPr>
        <p:spPr>
          <a:xfrm>
            <a:off x="5541818" y="5363422"/>
            <a:ext cx="2374422" cy="369332"/>
          </a:xfrm>
          <a:prstGeom prst="rect">
            <a:avLst/>
          </a:prstGeom>
          <a:noFill/>
          <a:ln w="15875">
            <a:solidFill>
              <a:schemeClr val="bg1"/>
            </a:solidFill>
          </a:ln>
        </p:spPr>
        <p:txBody>
          <a:bodyPr wrap="squar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89mg </a:t>
            </a: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 40mg q12h</a:t>
            </a:r>
            <a:endParaRPr lang="en-US">
              <a:solidFill>
                <a:srgbClr val="000000"/>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1" name="TextBox 10">
            <a:extLst>
              <a:ext uri="{FF2B5EF4-FFF2-40B4-BE49-F238E27FC236}">
                <a16:creationId xmlns:a16="http://schemas.microsoft.com/office/drawing/2014/main" id="{E2871A04-956C-88BB-C082-6C6069A529A2}"/>
              </a:ext>
            </a:extLst>
          </p:cNvPr>
          <p:cNvSpPr txBox="1"/>
          <p:nvPr/>
        </p:nvSpPr>
        <p:spPr>
          <a:xfrm>
            <a:off x="4905480" y="5882062"/>
            <a:ext cx="3010760" cy="369332"/>
          </a:xfrm>
          <a:prstGeom prst="rect">
            <a:avLst/>
          </a:prstGeom>
          <a:noFill/>
          <a:ln w="15875">
            <a:solidFill>
              <a:schemeClr val="bg1"/>
            </a:solidFill>
          </a:ln>
        </p:spPr>
        <p:txBody>
          <a:bodyPr wrap="squar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134 OME ÷ 2.5 = 54mcg/h</a:t>
            </a:r>
          </a:p>
        </p:txBody>
      </p:sp>
      <p:sp>
        <p:nvSpPr>
          <p:cNvPr id="12" name="TextBox 11">
            <a:extLst>
              <a:ext uri="{FF2B5EF4-FFF2-40B4-BE49-F238E27FC236}">
                <a16:creationId xmlns:a16="http://schemas.microsoft.com/office/drawing/2014/main" id="{3E693535-A735-EFE7-E1CE-48B491E08D18}"/>
              </a:ext>
            </a:extLst>
          </p:cNvPr>
          <p:cNvSpPr txBox="1"/>
          <p:nvPr/>
        </p:nvSpPr>
        <p:spPr>
          <a:xfrm>
            <a:off x="5430982" y="6361185"/>
            <a:ext cx="2485258" cy="369332"/>
          </a:xfrm>
          <a:prstGeom prst="rect">
            <a:avLst/>
          </a:prstGeom>
          <a:noFill/>
          <a:ln w="15875">
            <a:solidFill>
              <a:schemeClr val="bg1"/>
            </a:solidFill>
          </a:ln>
        </p:spPr>
        <p:txBody>
          <a:bodyPr wrap="square" rtlCol="0">
            <a:spAutoFit/>
          </a:bodyPr>
          <a:lstStyle/>
          <a:p>
            <a:r>
              <a:rPr lang="en-US">
                <a:solidFill>
                  <a:srgbClr val="000000"/>
                </a:solidFill>
                <a:latin typeface="Noto Sans" panose="020B0502040504020204" pitchFamily="34" charset="0"/>
                <a:ea typeface="Noto Sans" panose="020B0502040504020204" pitchFamily="34" charset="0"/>
                <a:cs typeface="Noto Sans" panose="020B0502040504020204" pitchFamily="34" charset="0"/>
              </a:rPr>
              <a:t>54mcg/h </a:t>
            </a:r>
            <a:r>
              <a:rPr lang="en-US">
                <a:solidFill>
                  <a:srgbClr val="000000"/>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 50mcg/h</a:t>
            </a:r>
            <a:endParaRPr lang="en-US">
              <a:solidFill>
                <a:srgbClr val="000000"/>
              </a:solidFill>
              <a:latin typeface="Noto Sans" panose="020B0502040504020204" pitchFamily="34" charset="0"/>
              <a:ea typeface="Noto Sans" panose="020B0502040504020204" pitchFamily="34" charset="0"/>
              <a:cs typeface="Noto Sans" panose="020B0502040504020204" pitchFamily="34" charset="0"/>
            </a:endParaRPr>
          </a:p>
        </p:txBody>
      </p:sp>
      <p:graphicFrame>
        <p:nvGraphicFramePr>
          <p:cNvPr id="14" name="Table 6">
            <a:extLst>
              <a:ext uri="{FF2B5EF4-FFF2-40B4-BE49-F238E27FC236}">
                <a16:creationId xmlns:a16="http://schemas.microsoft.com/office/drawing/2014/main" id="{ED2AA11D-18FE-A94F-8B93-6C188C740F7C}"/>
              </a:ext>
            </a:extLst>
          </p:cNvPr>
          <p:cNvGraphicFramePr>
            <a:graphicFrameLocks noGrp="1"/>
          </p:cNvGraphicFramePr>
          <p:nvPr/>
        </p:nvGraphicFramePr>
        <p:xfrm>
          <a:off x="8333154" y="3321538"/>
          <a:ext cx="3738716" cy="3399431"/>
        </p:xfrm>
        <a:graphic>
          <a:graphicData uri="http://schemas.openxmlformats.org/drawingml/2006/table">
            <a:tbl>
              <a:tblPr firstRow="1" bandRow="1">
                <a:solidFill>
                  <a:srgbClr val="F2F2F2">
                    <a:alpha val="45098"/>
                  </a:srgbClr>
                </a:solidFill>
                <a:tableStyleId>{5C22544A-7EE6-4342-B048-85BDC9FD1C3A}</a:tableStyleId>
              </a:tblPr>
              <a:tblGrid>
                <a:gridCol w="2611685">
                  <a:extLst>
                    <a:ext uri="{9D8B030D-6E8A-4147-A177-3AD203B41FA5}">
                      <a16:colId xmlns:a16="http://schemas.microsoft.com/office/drawing/2014/main" val="3084684264"/>
                    </a:ext>
                  </a:extLst>
                </a:gridCol>
                <a:gridCol w="1127031">
                  <a:extLst>
                    <a:ext uri="{9D8B030D-6E8A-4147-A177-3AD203B41FA5}">
                      <a16:colId xmlns:a16="http://schemas.microsoft.com/office/drawing/2014/main" val="366716174"/>
                    </a:ext>
                  </a:extLst>
                </a:gridCol>
              </a:tblGrid>
              <a:tr h="485633">
                <a:tc>
                  <a:txBody>
                    <a:bodyPr/>
                    <a:lstStyle/>
                    <a:p>
                      <a:r>
                        <a:rPr lang="en-US" sz="1100" b="0" cap="none" spc="0">
                          <a:solidFill>
                            <a:schemeClr val="bg1"/>
                          </a:solidFill>
                          <a:latin typeface="Noto Sans"/>
                          <a:ea typeface="Noto Sans"/>
                          <a:cs typeface="Noto Sans"/>
                        </a:rPr>
                        <a:t>Drug</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tc>
                  <a:txBody>
                    <a:bodyPr/>
                    <a:lstStyle/>
                    <a:p>
                      <a:r>
                        <a:rPr lang="en-US" sz="1100" b="0" cap="none" spc="0">
                          <a:solidFill>
                            <a:schemeClr val="bg1"/>
                          </a:solidFill>
                          <a:latin typeface="Noto Sans"/>
                          <a:ea typeface="Noto Sans"/>
                          <a:cs typeface="Noto Sans"/>
                        </a:rPr>
                        <a:t>OME</a:t>
                      </a:r>
                    </a:p>
                  </a:txBody>
                  <a:tcPr marL="205374" marR="205374" marT="205374" marB="102687"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01975656"/>
                  </a:ext>
                </a:extLst>
              </a:tr>
              <a:tr h="485633">
                <a:tc>
                  <a:txBody>
                    <a:bodyPr/>
                    <a:lstStyle/>
                    <a:p>
                      <a:r>
                        <a:rPr lang="en-US" sz="1100" cap="none" spc="0">
                          <a:solidFill>
                            <a:schemeClr val="tx1"/>
                          </a:solidFill>
                          <a:latin typeface="Noto Sans"/>
                          <a:ea typeface="Noto Sans"/>
                          <a:cs typeface="Noto Sans"/>
                        </a:rPr>
                        <a:t>Hydrocodone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1</a:t>
                      </a:r>
                    </a:p>
                  </a:txBody>
                  <a:tcPr marL="205374" marR="205374" marT="205374" marB="102687">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450618301"/>
                  </a:ext>
                </a:extLst>
              </a:tr>
              <a:tr h="485633">
                <a:tc>
                  <a:txBody>
                    <a:bodyPr/>
                    <a:lstStyle/>
                    <a:p>
                      <a:r>
                        <a:rPr lang="en-US" sz="1100" cap="none" spc="0">
                          <a:solidFill>
                            <a:schemeClr val="tx1"/>
                          </a:solidFill>
                          <a:latin typeface="Noto Sans"/>
                          <a:ea typeface="Noto Sans"/>
                          <a:cs typeface="Noto Sans"/>
                        </a:rPr>
                        <a:t>Oxycodone</a:t>
                      </a:r>
                      <a:r>
                        <a:rPr lang="en-US" sz="1100" cap="none" spc="0" baseline="30000">
                          <a:solidFill>
                            <a:schemeClr val="tx1"/>
                          </a:solidFill>
                          <a:latin typeface="Noto Sans"/>
                          <a:ea typeface="Noto Sans"/>
                          <a:cs typeface="Noto Sans"/>
                        </a:rPr>
                        <a:t>10</a:t>
                      </a:r>
                      <a:endParaRPr lang="en-US" sz="1100" baseline="30000"/>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894831242"/>
                  </a:ext>
                </a:extLst>
              </a:tr>
              <a:tr h="485633">
                <a:tc>
                  <a:txBody>
                    <a:bodyPr/>
                    <a:lstStyle/>
                    <a:p>
                      <a:r>
                        <a:rPr lang="en-US" sz="1100" cap="none" spc="0">
                          <a:solidFill>
                            <a:schemeClr val="tx1"/>
                          </a:solidFill>
                          <a:latin typeface="Noto Sans"/>
                          <a:ea typeface="Noto Sans"/>
                          <a:cs typeface="Noto Sans"/>
                        </a:rPr>
                        <a:t>PO Hydromorphone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12574973"/>
                  </a:ext>
                </a:extLst>
              </a:tr>
              <a:tr h="485633">
                <a:tc>
                  <a:txBody>
                    <a:bodyPr/>
                    <a:lstStyle/>
                    <a:p>
                      <a:r>
                        <a:rPr lang="en-US" sz="1100" cap="none" spc="0">
                          <a:solidFill>
                            <a:schemeClr val="tx1"/>
                          </a:solidFill>
                          <a:latin typeface="Noto Sans"/>
                          <a:ea typeface="Noto Sans"/>
                          <a:cs typeface="Noto Sans"/>
                        </a:rPr>
                        <a:t>IV Hydromorphone</a:t>
                      </a:r>
                      <a:r>
                        <a:rPr lang="en-US" sz="1100" cap="none" spc="0" baseline="30000">
                          <a:solidFill>
                            <a:schemeClr val="tx1"/>
                          </a:solidFill>
                          <a:latin typeface="Noto Sans"/>
                          <a:ea typeface="Noto Sans"/>
                          <a:cs typeface="Noto Sans"/>
                        </a:rPr>
                        <a:t>11</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12.5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3990959933"/>
                  </a:ext>
                </a:extLst>
              </a:tr>
              <a:tr h="485633">
                <a:tc>
                  <a:txBody>
                    <a:bodyPr/>
                    <a:lstStyle/>
                    <a:p>
                      <a:r>
                        <a:rPr lang="en-US" sz="1100" cap="none" spc="0">
                          <a:solidFill>
                            <a:schemeClr val="tx1"/>
                          </a:solidFill>
                          <a:latin typeface="Noto Sans"/>
                          <a:ea typeface="Noto Sans"/>
                          <a:cs typeface="Noto Sans"/>
                        </a:rPr>
                        <a:t>IV Morphine</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solidFill>
                  </a:tcPr>
                </a:tc>
                <a:extLst>
                  <a:ext uri="{0D108BD9-81ED-4DB2-BD59-A6C34878D82A}">
                    <a16:rowId xmlns:a16="http://schemas.microsoft.com/office/drawing/2014/main" val="2146465366"/>
                  </a:ext>
                </a:extLst>
              </a:tr>
              <a:tr h="485633">
                <a:tc>
                  <a:txBody>
                    <a:bodyPr/>
                    <a:lstStyle/>
                    <a:p>
                      <a:r>
                        <a:rPr lang="en-US" sz="1100" cap="none" spc="0">
                          <a:solidFill>
                            <a:schemeClr val="tx1"/>
                          </a:solidFill>
                          <a:latin typeface="Noto Sans"/>
                          <a:ea typeface="Noto Sans"/>
                          <a:cs typeface="Noto Sans"/>
                        </a:rPr>
                        <a:t>Fentanyl Patch (µg/h)</a:t>
                      </a:r>
                      <a:r>
                        <a:rPr lang="en-US" sz="1100" cap="none" spc="0" baseline="30000">
                          <a:solidFill>
                            <a:schemeClr val="tx1"/>
                          </a:solidFill>
                          <a:latin typeface="Noto Sans"/>
                          <a:ea typeface="Noto Sans"/>
                          <a:cs typeface="Noto Sans"/>
                        </a:rPr>
                        <a:t>10</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tc>
                  <a:txBody>
                    <a:bodyPr/>
                    <a:lstStyle/>
                    <a:p>
                      <a:r>
                        <a:rPr lang="en-US" sz="1100" cap="none" spc="0">
                          <a:solidFill>
                            <a:schemeClr val="tx1"/>
                          </a:solidFill>
                          <a:latin typeface="Noto Sans"/>
                          <a:ea typeface="Noto Sans"/>
                          <a:cs typeface="Noto Sans"/>
                        </a:rPr>
                        <a:t>2.5</a:t>
                      </a:r>
                    </a:p>
                  </a:txBody>
                  <a:tcPr marL="205374" marR="205374" marT="205374" marB="10268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solidFill>
                  </a:tcPr>
                </a:tc>
                <a:extLst>
                  <a:ext uri="{0D108BD9-81ED-4DB2-BD59-A6C34878D82A}">
                    <a16:rowId xmlns:a16="http://schemas.microsoft.com/office/drawing/2014/main" val="1367579056"/>
                  </a:ext>
                </a:extLst>
              </a:tr>
            </a:tbl>
          </a:graphicData>
        </a:graphic>
      </p:graphicFrame>
      <p:sp>
        <p:nvSpPr>
          <p:cNvPr id="7" name="Rectangle 6">
            <a:extLst>
              <a:ext uri="{FF2B5EF4-FFF2-40B4-BE49-F238E27FC236}">
                <a16:creationId xmlns:a16="http://schemas.microsoft.com/office/drawing/2014/main" id="{F6CCD9DC-B016-AC4A-4F07-E94188BFF0A5}"/>
              </a:ext>
            </a:extLst>
          </p:cNvPr>
          <p:cNvSpPr/>
          <p:nvPr/>
        </p:nvSpPr>
        <p:spPr>
          <a:xfrm>
            <a:off x="8334846" y="4303830"/>
            <a:ext cx="3741723" cy="470126"/>
          </a:xfrm>
          <a:prstGeom prst="rect">
            <a:avLst/>
          </a:prstGeom>
          <a:noFill/>
          <a:ln w="539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3D35231-5F1D-CB27-6BEF-AF4826AB7358}"/>
              </a:ext>
            </a:extLst>
          </p:cNvPr>
          <p:cNvSpPr/>
          <p:nvPr/>
        </p:nvSpPr>
        <p:spPr>
          <a:xfrm>
            <a:off x="8334846" y="6254541"/>
            <a:ext cx="3741723" cy="470126"/>
          </a:xfrm>
          <a:prstGeom prst="rect">
            <a:avLst/>
          </a:prstGeom>
          <a:noFill/>
          <a:ln w="539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56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7" grpId="0" animBg="1"/>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EC1C1-92A1-8DB6-0FC9-753AE945CB42}"/>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1D8F872A-908C-4F26-0667-AF8A2C76EA4A}"/>
              </a:ext>
            </a:extLst>
          </p:cNvPr>
          <p:cNvSpPr>
            <a:spLocks noGrp="1"/>
          </p:cNvSpPr>
          <p:nvPr>
            <p:ph idx="1"/>
          </p:nvPr>
        </p:nvSpPr>
        <p:spPr>
          <a:xfrm>
            <a:off x="838200" y="1293091"/>
            <a:ext cx="10515600" cy="5044953"/>
          </a:xfrm>
        </p:spPr>
        <p:txBody>
          <a:bodyPr vert="horz" lIns="91440" tIns="45720" rIns="91440" bIns="45720" rtlCol="0" anchor="t">
            <a:normAutofit fontScale="92500" lnSpcReduction="20000"/>
          </a:bodyPr>
          <a:lstStyle/>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Saunders C, Baines M.</a:t>
            </a:r>
            <a:r>
              <a:rPr lang="en-US" sz="1200" i="1">
                <a:solidFill>
                  <a:srgbClr val="000000"/>
                </a:solidFill>
                <a:highlight>
                  <a:srgbClr val="FFFFFF"/>
                </a:highlight>
                <a:latin typeface="Aptos"/>
                <a:ea typeface="Noto Sans"/>
                <a:cs typeface="Noto Sans"/>
              </a:rPr>
              <a:t> Living with Dying: The Management of Terminal Disease.</a:t>
            </a:r>
            <a:r>
              <a:rPr lang="en-US" sz="1200">
                <a:solidFill>
                  <a:srgbClr val="000000"/>
                </a:solidFill>
                <a:highlight>
                  <a:srgbClr val="FFFFFF"/>
                </a:highlight>
                <a:latin typeface="Aptos"/>
                <a:ea typeface="Noto Sans"/>
                <a:cs typeface="Noto Sans"/>
              </a:rPr>
              <a:t> Oxford: Oxford University Press; 1983. </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‌Prommer E, Jacobs P, Mehta AK. Palliative Care and Cancer Pain. </a:t>
            </a:r>
            <a:r>
              <a:rPr lang="en-US" sz="1200" i="1">
                <a:solidFill>
                  <a:srgbClr val="000000"/>
                </a:solidFill>
                <a:highlight>
                  <a:srgbClr val="FFFFFF"/>
                </a:highlight>
                <a:latin typeface="Aptos"/>
                <a:ea typeface="Noto Sans"/>
                <a:cs typeface="Noto Sans"/>
              </a:rPr>
              <a:t>Pain Care Essentials and Innovations.</a:t>
            </a:r>
            <a:r>
              <a:rPr lang="en-US" sz="1200">
                <a:solidFill>
                  <a:srgbClr val="000000"/>
                </a:solidFill>
                <a:highlight>
                  <a:srgbClr val="FFFFFF"/>
                </a:highlight>
                <a:latin typeface="Aptos"/>
                <a:ea typeface="Noto Sans"/>
                <a:cs typeface="Noto Sans"/>
              </a:rPr>
              <a:t> Published online 2021:91-111.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://doi.org/10.1016/b978-0-323-72216-2.00007-7 </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Benyamin R. Opioid Complications and Side Effects. </a:t>
            </a:r>
            <a:r>
              <a:rPr lang="en-US" sz="1200" i="1">
                <a:solidFill>
                  <a:srgbClr val="000000"/>
                </a:solidFill>
                <a:highlight>
                  <a:srgbClr val="FFFFFF"/>
                </a:highlight>
                <a:latin typeface="Aptos"/>
                <a:ea typeface="Noto Sans"/>
                <a:cs typeface="Noto Sans"/>
              </a:rPr>
              <a:t>Pain Physician</a:t>
            </a:r>
            <a:r>
              <a:rPr lang="en-US" sz="1200">
                <a:solidFill>
                  <a:srgbClr val="000000"/>
                </a:solidFill>
                <a:highlight>
                  <a:srgbClr val="FFFFFF"/>
                </a:highlight>
                <a:latin typeface="Aptos"/>
                <a:ea typeface="Noto Sans"/>
                <a:cs typeface="Noto Sans"/>
              </a:rPr>
              <a:t>. 2008;2s;11(3;2s):S105-S120.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://doi.org/10.36076/ppj.2008/11/s105 </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Jairam V, Yang DX, Yu JB, Park HS. Emergency Department Visits for Opioid Overdoses Among Patients With Cancer. </a:t>
            </a:r>
            <a:r>
              <a:rPr lang="en-US" sz="1200" i="1">
                <a:solidFill>
                  <a:srgbClr val="000000"/>
                </a:solidFill>
                <a:highlight>
                  <a:srgbClr val="FFFFFF"/>
                </a:highlight>
                <a:latin typeface="Aptos"/>
                <a:ea typeface="Noto Sans"/>
                <a:cs typeface="Noto Sans"/>
              </a:rPr>
              <a:t>JNCI: Journal of the National Cancer Institute</a:t>
            </a:r>
            <a:r>
              <a:rPr lang="en-US" sz="1200">
                <a:solidFill>
                  <a:srgbClr val="000000"/>
                </a:solidFill>
                <a:highlight>
                  <a:srgbClr val="FFFFFF"/>
                </a:highlight>
                <a:latin typeface="Aptos"/>
                <a:ea typeface="Noto Sans"/>
                <a:cs typeface="Noto Sans"/>
              </a:rPr>
              <a:t>. 2019;112(9):938-943.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://doi.org/10.1093/</a:t>
            </a:r>
            <a:r>
              <a:rPr lang="en-US" sz="1200" err="1">
                <a:solidFill>
                  <a:srgbClr val="000000"/>
                </a:solidFill>
                <a:highlight>
                  <a:srgbClr val="FFFFFF"/>
                </a:highlight>
                <a:latin typeface="Aptos"/>
                <a:ea typeface="Noto Sans"/>
                <a:cs typeface="Noto Sans"/>
              </a:rPr>
              <a:t>jnci</a:t>
            </a:r>
            <a:r>
              <a:rPr lang="en-US" sz="1200">
                <a:solidFill>
                  <a:srgbClr val="000000"/>
                </a:solidFill>
                <a:highlight>
                  <a:srgbClr val="FFFFFF"/>
                </a:highlight>
                <a:latin typeface="Aptos"/>
                <a:ea typeface="Noto Sans"/>
                <a:cs typeface="Noto Sans"/>
              </a:rPr>
              <a:t>/djz233</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Sullivan M. Depression Effects on Long-term Prescription Opioid Use, Abuse, and Addiction. </a:t>
            </a:r>
            <a:r>
              <a:rPr lang="en-US" sz="1200" i="1">
                <a:solidFill>
                  <a:srgbClr val="000000"/>
                </a:solidFill>
                <a:highlight>
                  <a:srgbClr val="FFFFFF"/>
                </a:highlight>
                <a:latin typeface="Aptos"/>
                <a:ea typeface="Noto Sans"/>
                <a:cs typeface="Noto Sans"/>
              </a:rPr>
              <a:t>The Clinical Journal of Pain</a:t>
            </a:r>
            <a:r>
              <a:rPr lang="en-US" sz="1200">
                <a:solidFill>
                  <a:srgbClr val="000000"/>
                </a:solidFill>
                <a:highlight>
                  <a:srgbClr val="FFFFFF"/>
                </a:highlight>
                <a:latin typeface="Aptos"/>
                <a:ea typeface="Noto Sans"/>
                <a:cs typeface="Noto Sans"/>
              </a:rPr>
              <a:t>. 2018;34(9):1.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://doi.org/10.1097/ajp.0000000000000603 </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Jairam V, Yang DX, Verma V, Yu JB, Park HS. National Patterns in Prescription Opioid Use and Misuse Among Cancer Survivors in the United States. </a:t>
            </a:r>
            <a:r>
              <a:rPr lang="en-US" sz="1200" i="1">
                <a:solidFill>
                  <a:srgbClr val="000000"/>
                </a:solidFill>
                <a:highlight>
                  <a:srgbClr val="FFFFFF"/>
                </a:highlight>
                <a:latin typeface="Aptos"/>
                <a:ea typeface="Noto Sans"/>
                <a:cs typeface="Noto Sans"/>
              </a:rPr>
              <a:t>JAMA Network Open</a:t>
            </a:r>
            <a:r>
              <a:rPr lang="en-US" sz="1200">
                <a:solidFill>
                  <a:srgbClr val="000000"/>
                </a:solidFill>
                <a:highlight>
                  <a:srgbClr val="FFFFFF"/>
                </a:highlight>
                <a:latin typeface="Aptos"/>
                <a:ea typeface="Noto Sans"/>
                <a:cs typeface="Noto Sans"/>
              </a:rPr>
              <a:t>. 2020;3(8):e2013605.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://doi.org/10.1001/jamanetworkopen.2020.13605</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‌Van den </a:t>
            </a:r>
            <a:r>
              <a:rPr lang="en-US" sz="1200" err="1">
                <a:solidFill>
                  <a:srgbClr val="000000"/>
                </a:solidFill>
                <a:highlight>
                  <a:srgbClr val="FFFFFF"/>
                </a:highlight>
                <a:latin typeface="Aptos"/>
                <a:ea typeface="Noto Sans"/>
                <a:cs typeface="Noto Sans"/>
              </a:rPr>
              <a:t>Beuken</a:t>
            </a:r>
            <a:r>
              <a:rPr lang="en-US" sz="1200">
                <a:solidFill>
                  <a:srgbClr val="000000"/>
                </a:solidFill>
                <a:highlight>
                  <a:srgbClr val="FFFFFF"/>
                </a:highlight>
                <a:latin typeface="Aptos"/>
                <a:ea typeface="Noto Sans"/>
                <a:cs typeface="Noto Sans"/>
              </a:rPr>
              <a:t>-van </a:t>
            </a:r>
            <a:r>
              <a:rPr lang="en-US" sz="1200" err="1">
                <a:solidFill>
                  <a:srgbClr val="000000"/>
                </a:solidFill>
                <a:highlight>
                  <a:srgbClr val="FFFFFF"/>
                </a:highlight>
                <a:latin typeface="Aptos"/>
                <a:ea typeface="Noto Sans"/>
                <a:cs typeface="Noto Sans"/>
              </a:rPr>
              <a:t>Everdingen</a:t>
            </a:r>
            <a:r>
              <a:rPr lang="en-US" sz="1200">
                <a:solidFill>
                  <a:srgbClr val="000000"/>
                </a:solidFill>
                <a:highlight>
                  <a:srgbClr val="FFFFFF"/>
                </a:highlight>
                <a:latin typeface="Aptos"/>
                <a:ea typeface="Noto Sans"/>
                <a:cs typeface="Noto Sans"/>
              </a:rPr>
              <a:t> MHJ, de Rijke JM, </a:t>
            </a:r>
            <a:r>
              <a:rPr lang="en-US" sz="1200" err="1">
                <a:solidFill>
                  <a:srgbClr val="000000"/>
                </a:solidFill>
                <a:highlight>
                  <a:srgbClr val="FFFFFF"/>
                </a:highlight>
                <a:latin typeface="Aptos"/>
                <a:ea typeface="Noto Sans"/>
                <a:cs typeface="Noto Sans"/>
              </a:rPr>
              <a:t>Kessels</a:t>
            </a:r>
            <a:r>
              <a:rPr lang="en-US" sz="1200">
                <a:solidFill>
                  <a:srgbClr val="000000"/>
                </a:solidFill>
                <a:highlight>
                  <a:srgbClr val="FFFFFF"/>
                </a:highlight>
                <a:latin typeface="Aptos"/>
                <a:ea typeface="Noto Sans"/>
                <a:cs typeface="Noto Sans"/>
              </a:rPr>
              <a:t> AG, Schouten HC, van Kleef M, </a:t>
            </a:r>
            <a:r>
              <a:rPr lang="en-US" sz="1200" err="1">
                <a:solidFill>
                  <a:srgbClr val="000000"/>
                </a:solidFill>
                <a:highlight>
                  <a:srgbClr val="FFFFFF"/>
                </a:highlight>
                <a:latin typeface="Aptos"/>
                <a:ea typeface="Noto Sans"/>
                <a:cs typeface="Noto Sans"/>
              </a:rPr>
              <a:t>Patijn</a:t>
            </a:r>
            <a:r>
              <a:rPr lang="en-US" sz="1200">
                <a:solidFill>
                  <a:srgbClr val="000000"/>
                </a:solidFill>
                <a:highlight>
                  <a:srgbClr val="FFFFFF"/>
                </a:highlight>
                <a:latin typeface="Aptos"/>
                <a:ea typeface="Noto Sans"/>
                <a:cs typeface="Noto Sans"/>
              </a:rPr>
              <a:t> J. Prevalence of pain in patients with cancer: a systematic review of the past 40 years. </a:t>
            </a:r>
            <a:r>
              <a:rPr lang="en-US" sz="1200" i="1">
                <a:solidFill>
                  <a:srgbClr val="000000"/>
                </a:solidFill>
                <a:highlight>
                  <a:srgbClr val="FFFFFF"/>
                </a:highlight>
                <a:latin typeface="Aptos"/>
                <a:ea typeface="Noto Sans"/>
                <a:cs typeface="Noto Sans"/>
              </a:rPr>
              <a:t>Annals of Oncology.</a:t>
            </a:r>
            <a:r>
              <a:rPr lang="en-US" sz="1200">
                <a:solidFill>
                  <a:srgbClr val="000000"/>
                </a:solidFill>
                <a:highlight>
                  <a:srgbClr val="FFFFFF"/>
                </a:highlight>
                <a:latin typeface="Aptos"/>
                <a:ea typeface="Noto Sans"/>
                <a:cs typeface="Noto Sans"/>
              </a:rPr>
              <a:t> 2007;18(9):1437-1449.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://doi.org/10.1093/</a:t>
            </a:r>
            <a:r>
              <a:rPr lang="en-US" sz="1200" err="1">
                <a:solidFill>
                  <a:srgbClr val="000000"/>
                </a:solidFill>
                <a:highlight>
                  <a:srgbClr val="FFFFFF"/>
                </a:highlight>
                <a:latin typeface="Aptos"/>
                <a:ea typeface="Noto Sans"/>
                <a:cs typeface="Noto Sans"/>
              </a:rPr>
              <a:t>annonc</a:t>
            </a:r>
            <a:r>
              <a:rPr lang="en-US" sz="1200">
                <a:solidFill>
                  <a:srgbClr val="000000"/>
                </a:solidFill>
                <a:highlight>
                  <a:srgbClr val="FFFFFF"/>
                </a:highlight>
                <a:latin typeface="Aptos"/>
                <a:ea typeface="Noto Sans"/>
                <a:cs typeface="Noto Sans"/>
              </a:rPr>
              <a:t>/mdm056 </a:t>
            </a:r>
            <a:endParaRPr lang="en-US">
              <a:ea typeface="Noto Sans"/>
              <a:cs typeface="Noto Sans"/>
            </a:endParaRPr>
          </a:p>
          <a:p>
            <a:pPr>
              <a:lnSpc>
                <a:spcPct val="120000"/>
              </a:lnSpc>
              <a:spcBef>
                <a:spcPts val="200"/>
              </a:spcBef>
              <a:buAutoNum type="arabicPeriod"/>
            </a:pPr>
            <a:r>
              <a:rPr lang="en-US" sz="1200" err="1">
                <a:solidFill>
                  <a:srgbClr val="000000"/>
                </a:solidFill>
                <a:highlight>
                  <a:srgbClr val="FFFFFF"/>
                </a:highlight>
                <a:latin typeface="Aptos"/>
                <a:ea typeface="Noto Sans"/>
                <a:cs typeface="Noto Sans"/>
              </a:rPr>
              <a:t>Pasero</a:t>
            </a:r>
            <a:r>
              <a:rPr lang="en-US" sz="1200">
                <a:solidFill>
                  <a:srgbClr val="000000"/>
                </a:solidFill>
                <a:highlight>
                  <a:srgbClr val="FFFFFF"/>
                </a:highlight>
                <a:latin typeface="Aptos"/>
                <a:ea typeface="Noto Sans"/>
                <a:cs typeface="Noto Sans"/>
              </a:rPr>
              <a:t> C, </a:t>
            </a:r>
            <a:r>
              <a:rPr lang="en-US" sz="1200" err="1">
                <a:solidFill>
                  <a:srgbClr val="000000"/>
                </a:solidFill>
                <a:highlight>
                  <a:srgbClr val="FFFFFF"/>
                </a:highlight>
                <a:latin typeface="Aptos"/>
                <a:ea typeface="Noto Sans"/>
                <a:cs typeface="Noto Sans"/>
              </a:rPr>
              <a:t>Mccaffery</a:t>
            </a:r>
            <a:r>
              <a:rPr lang="en-US" sz="1200">
                <a:solidFill>
                  <a:srgbClr val="000000"/>
                </a:solidFill>
                <a:highlight>
                  <a:srgbClr val="FFFFFF"/>
                </a:highlight>
                <a:latin typeface="Aptos"/>
                <a:ea typeface="Noto Sans"/>
                <a:cs typeface="Noto Sans"/>
              </a:rPr>
              <a:t> M. </a:t>
            </a:r>
            <a:r>
              <a:rPr lang="en-US" sz="1200" i="1">
                <a:solidFill>
                  <a:srgbClr val="000000"/>
                </a:solidFill>
                <a:highlight>
                  <a:srgbClr val="FFFFFF"/>
                </a:highlight>
                <a:latin typeface="Aptos"/>
                <a:ea typeface="Noto Sans"/>
                <a:cs typeface="Noto Sans"/>
              </a:rPr>
              <a:t>Pain Assessment and Pharmacologic Management.</a:t>
            </a:r>
            <a:r>
              <a:rPr lang="en-US" sz="1200">
                <a:solidFill>
                  <a:srgbClr val="000000"/>
                </a:solidFill>
                <a:highlight>
                  <a:srgbClr val="FFFFFF"/>
                </a:highlight>
                <a:latin typeface="Aptos"/>
                <a:ea typeface="Noto Sans"/>
                <a:cs typeface="Noto Sans"/>
              </a:rPr>
              <a:t> Elsevier/Mosby; 2011.</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rPr>
              <a:t>FDA/CDER. EXTENDED-RELEASE (ER) and LONG-ACTING (LA) OPIOID ANALGESICS RISK EVALUATION and MITIGATION STRATEGY (REMS).; 2015. Accessed February 10, 2026. </a:t>
            </a:r>
            <a:r>
              <a:rPr lang="en-US" sz="1200">
                <a:solidFill>
                  <a:srgbClr val="000000"/>
                </a:solidFill>
                <a:highlight>
                  <a:srgbClr val="FFFFFF"/>
                </a:highlight>
                <a:latin typeface="Aptos"/>
                <a:hlinkClick r:id="rId2"/>
              </a:rPr>
              <a:t>http://www.fda.gov/downloads/drugs/drugsafety/postmarketdrugsafetyinformationforpatientsandproviders</a:t>
            </a:r>
            <a:endParaRPr lang="en-US"/>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‌Mary Lynn McPherson. Demystifying Opioid Conversion Calculations. </a:t>
            </a:r>
            <a:r>
              <a:rPr lang="en-US" sz="1200" i="1">
                <a:solidFill>
                  <a:srgbClr val="000000"/>
                </a:solidFill>
                <a:highlight>
                  <a:srgbClr val="FFFFFF"/>
                </a:highlight>
                <a:latin typeface="Aptos"/>
                <a:ea typeface="Noto Sans"/>
                <a:cs typeface="Noto Sans"/>
              </a:rPr>
              <a:t>ASHP</a:t>
            </a:r>
            <a:r>
              <a:rPr lang="en-US" sz="1200">
                <a:solidFill>
                  <a:srgbClr val="000000"/>
                </a:solidFill>
                <a:highlight>
                  <a:srgbClr val="FFFFFF"/>
                </a:highlight>
                <a:latin typeface="Aptos"/>
                <a:ea typeface="Noto Sans"/>
                <a:cs typeface="Noto Sans"/>
              </a:rPr>
              <a:t>; 2014./ucm311290.pdf</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Reddy AS, Dost S, Vidal M, et al. The conversion ratio from intravenous (IV) hydromorphone to oral (PO) opioids in patients with cancer. </a:t>
            </a:r>
            <a:r>
              <a:rPr lang="en-US" sz="1200" i="1">
                <a:solidFill>
                  <a:srgbClr val="000000"/>
                </a:solidFill>
                <a:highlight>
                  <a:srgbClr val="FFFFFF"/>
                </a:highlight>
                <a:latin typeface="Aptos"/>
                <a:ea typeface="Noto Sans"/>
                <a:cs typeface="Noto Sans"/>
              </a:rPr>
              <a:t>Journal of Clinical Oncology</a:t>
            </a:r>
            <a:r>
              <a:rPr lang="en-US" sz="1200">
                <a:solidFill>
                  <a:srgbClr val="000000"/>
                </a:solidFill>
                <a:highlight>
                  <a:srgbClr val="FFFFFF"/>
                </a:highlight>
                <a:latin typeface="Aptos"/>
                <a:ea typeface="Noto Sans"/>
                <a:cs typeface="Noto Sans"/>
              </a:rPr>
              <a:t>. 2016;34(26_suppl):197-197.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://doi.org/10.1200/jco.2016.34.26_suppl.197</a:t>
            </a:r>
            <a:endParaRPr lang="en-US">
              <a:ea typeface="Noto Sans"/>
              <a:cs typeface="Noto Sans"/>
            </a:endParaRPr>
          </a:p>
          <a:p>
            <a:pPr>
              <a:lnSpc>
                <a:spcPct val="120000"/>
              </a:lnSpc>
              <a:spcBef>
                <a:spcPts val="200"/>
              </a:spcBef>
              <a:buAutoNum type="arabicPeriod"/>
            </a:pPr>
            <a:r>
              <a:rPr lang="en-US" sz="1200" err="1">
                <a:solidFill>
                  <a:srgbClr val="000000"/>
                </a:solidFill>
                <a:highlight>
                  <a:srgbClr val="FFFFFF"/>
                </a:highlight>
                <a:latin typeface="Aptos"/>
                <a:ea typeface="Noto Sans"/>
                <a:cs typeface="Noto Sans"/>
              </a:rPr>
              <a:t>Knotkova</a:t>
            </a:r>
            <a:r>
              <a:rPr lang="en-US" sz="1200">
                <a:solidFill>
                  <a:srgbClr val="000000"/>
                </a:solidFill>
                <a:highlight>
                  <a:srgbClr val="FFFFFF"/>
                </a:highlight>
                <a:latin typeface="Aptos"/>
                <a:ea typeface="Noto Sans"/>
                <a:cs typeface="Noto Sans"/>
              </a:rPr>
              <a:t> H, Fine PG, </a:t>
            </a:r>
            <a:r>
              <a:rPr lang="en-US" sz="1200" err="1">
                <a:solidFill>
                  <a:srgbClr val="000000"/>
                </a:solidFill>
                <a:highlight>
                  <a:srgbClr val="FFFFFF"/>
                </a:highlight>
                <a:latin typeface="Aptos"/>
                <a:ea typeface="Noto Sans"/>
                <a:cs typeface="Noto Sans"/>
              </a:rPr>
              <a:t>Portenoy</a:t>
            </a:r>
            <a:r>
              <a:rPr lang="en-US" sz="1200">
                <a:solidFill>
                  <a:srgbClr val="000000"/>
                </a:solidFill>
                <a:highlight>
                  <a:srgbClr val="FFFFFF"/>
                </a:highlight>
                <a:latin typeface="Aptos"/>
                <a:ea typeface="Noto Sans"/>
                <a:cs typeface="Noto Sans"/>
              </a:rPr>
              <a:t> RK. Opioid Rotation: The Science and the Limitations of the Equianalgesic Dose Table.</a:t>
            </a:r>
            <a:r>
              <a:rPr lang="en-US" sz="1200" i="1">
                <a:solidFill>
                  <a:srgbClr val="000000"/>
                </a:solidFill>
                <a:highlight>
                  <a:srgbClr val="FFFFFF"/>
                </a:highlight>
                <a:latin typeface="Aptos"/>
                <a:ea typeface="Noto Sans"/>
                <a:cs typeface="Noto Sans"/>
              </a:rPr>
              <a:t> Journal of Pain and Symptom Management.</a:t>
            </a:r>
            <a:r>
              <a:rPr lang="en-US" sz="1200">
                <a:solidFill>
                  <a:srgbClr val="000000"/>
                </a:solidFill>
                <a:highlight>
                  <a:srgbClr val="FFFFFF"/>
                </a:highlight>
                <a:latin typeface="Aptos"/>
                <a:ea typeface="Noto Sans"/>
                <a:cs typeface="Noto Sans"/>
              </a:rPr>
              <a:t> 2009;38(3):426-439.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://doi.org/10.1016/j.jpainsymman.2009.06.001 </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‌WHO. WHO Guidelines for the Pharmacological and Radiotherapeutic Management of Cancer Pain in Adults and Adolescents. </a:t>
            </a:r>
            <a:r>
              <a:rPr lang="en-US" sz="1200">
                <a:solidFill>
                  <a:srgbClr val="000000"/>
                </a:solidFill>
                <a:highlight>
                  <a:srgbClr val="FFFFFF"/>
                </a:highlight>
                <a:latin typeface="Aptos"/>
                <a:ea typeface="Noto Sans"/>
                <a:cs typeface="Noto Sans"/>
                <a:hlinkClick r:id="rId3"/>
              </a:rPr>
              <a:t>www.who.int</a:t>
            </a:r>
            <a:r>
              <a:rPr lang="en-US" sz="1200">
                <a:solidFill>
                  <a:srgbClr val="000000"/>
                </a:solidFill>
                <a:highlight>
                  <a:srgbClr val="FFFFFF"/>
                </a:highlight>
                <a:latin typeface="Aptos"/>
                <a:ea typeface="Noto Sans"/>
                <a:cs typeface="Noto Sans"/>
              </a:rPr>
              <a:t>. Published 2019. </a:t>
            </a:r>
            <a:r>
              <a:rPr lang="en-US" sz="1200">
                <a:solidFill>
                  <a:srgbClr val="000000"/>
                </a:solidFill>
                <a:highlight>
                  <a:srgbClr val="FFFFFF"/>
                </a:highlight>
                <a:latin typeface="Aptos"/>
                <a:ea typeface="Noto Sans"/>
                <a:cs typeface="Noto Sans"/>
                <a:hlinkClick r:id="rId4"/>
              </a:rPr>
              <a:t>https://www.who.int/publications/i/item/9789241550390</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‌Smith HS. Opioid Metabolism.</a:t>
            </a:r>
            <a:r>
              <a:rPr lang="en-US" sz="1200" i="1">
                <a:solidFill>
                  <a:srgbClr val="000000"/>
                </a:solidFill>
                <a:highlight>
                  <a:srgbClr val="FFFFFF"/>
                </a:highlight>
                <a:latin typeface="Aptos"/>
                <a:ea typeface="Noto Sans"/>
                <a:cs typeface="Noto Sans"/>
              </a:rPr>
              <a:t> Mayo Clinic Proceedings</a:t>
            </a:r>
            <a:r>
              <a:rPr lang="en-US" sz="1200">
                <a:solidFill>
                  <a:srgbClr val="000000"/>
                </a:solidFill>
                <a:highlight>
                  <a:srgbClr val="FFFFFF"/>
                </a:highlight>
                <a:latin typeface="Aptos"/>
                <a:ea typeface="Noto Sans"/>
                <a:cs typeface="Noto Sans"/>
              </a:rPr>
              <a:t>. 2009;84(7):613-624.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://doi.org/10.1016/s0025-6196(11)60750-7 </a:t>
            </a:r>
            <a:endParaRPr lang="en-US">
              <a:ea typeface="Noto Sans"/>
              <a:cs typeface="Noto Sans"/>
            </a:endParaRPr>
          </a:p>
          <a:p>
            <a:pPr>
              <a:lnSpc>
                <a:spcPct val="120000"/>
              </a:lnSpc>
              <a:spcBef>
                <a:spcPts val="200"/>
              </a:spcBef>
              <a:buAutoNum type="arabicPeriod"/>
            </a:pPr>
            <a:r>
              <a:rPr lang="en-US" sz="1200">
                <a:solidFill>
                  <a:srgbClr val="000000"/>
                </a:solidFill>
                <a:highlight>
                  <a:srgbClr val="FFFFFF"/>
                </a:highlight>
                <a:latin typeface="Aptos"/>
                <a:ea typeface="Noto Sans"/>
                <a:cs typeface="Noto Sans"/>
              </a:rPr>
              <a:t>‌Hicks CM, Dyck MA, Martin L, Guthrie DM, Stewart SL, Hirdes JP. Patient-Controlled Analgesia for Managing Pain in Adults Receiving Palliative Care: A Scoping Review. </a:t>
            </a:r>
            <a:r>
              <a:rPr lang="en-US" sz="1200" i="1">
                <a:solidFill>
                  <a:srgbClr val="000000"/>
                </a:solidFill>
                <a:highlight>
                  <a:srgbClr val="FFFFFF"/>
                </a:highlight>
                <a:latin typeface="Aptos"/>
                <a:ea typeface="Noto Sans"/>
                <a:cs typeface="Noto Sans"/>
              </a:rPr>
              <a:t>Pain Management Nursing</a:t>
            </a:r>
            <a:r>
              <a:rPr lang="en-US" sz="1200">
                <a:solidFill>
                  <a:srgbClr val="000000"/>
                </a:solidFill>
                <a:highlight>
                  <a:srgbClr val="FFFFFF"/>
                </a:highlight>
                <a:latin typeface="Aptos"/>
                <a:ea typeface="Noto Sans"/>
                <a:cs typeface="Noto Sans"/>
              </a:rPr>
              <a:t>. 2025;26(4). </a:t>
            </a:r>
            <a:r>
              <a:rPr lang="en-US" sz="1200" err="1">
                <a:solidFill>
                  <a:srgbClr val="000000"/>
                </a:solidFill>
                <a:highlight>
                  <a:srgbClr val="FFFFFF"/>
                </a:highlight>
                <a:latin typeface="Aptos"/>
                <a:ea typeface="Noto Sans"/>
                <a:cs typeface="Noto Sans"/>
              </a:rPr>
              <a:t>doi:https</a:t>
            </a:r>
            <a:r>
              <a:rPr lang="en-US" sz="1200">
                <a:solidFill>
                  <a:srgbClr val="000000"/>
                </a:solidFill>
                <a:highlight>
                  <a:srgbClr val="FFFFFF"/>
                </a:highlight>
                <a:latin typeface="Aptos"/>
                <a:ea typeface="Noto Sans"/>
                <a:cs typeface="Noto Sans"/>
              </a:rPr>
              <a:t>://doi.org/10.1016/j.pmn.2025.02.014</a:t>
            </a:r>
            <a:endParaRPr lang="en-US">
              <a:ea typeface="Noto Sans"/>
              <a:cs typeface="Noto Sans"/>
            </a:endParaRPr>
          </a:p>
          <a:p>
            <a:pPr marL="342900" indent="-342900">
              <a:lnSpc>
                <a:spcPct val="120000"/>
              </a:lnSpc>
              <a:spcBef>
                <a:spcPts val="200"/>
              </a:spcBef>
              <a:buAutoNum type="arabicPeriod"/>
            </a:pPr>
            <a:endParaRPr lang="en-US" sz="1600">
              <a:highlight>
                <a:srgbClr val="FFFFFF"/>
              </a:highlight>
            </a:endParaRPr>
          </a:p>
        </p:txBody>
      </p:sp>
    </p:spTree>
    <p:extLst>
      <p:ext uri="{BB962C8B-B14F-4D97-AF65-F5344CB8AC3E}">
        <p14:creationId xmlns:p14="http://schemas.microsoft.com/office/powerpoint/2010/main" val="86681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EF305E0C-3EF6-76F7-B0C2-F7AFA2E8CC41}"/>
              </a:ext>
            </a:extLst>
          </p:cNvPr>
          <p:cNvSpPr/>
          <p:nvPr/>
        </p:nvSpPr>
        <p:spPr>
          <a:xfrm>
            <a:off x="3994984" y="1505276"/>
            <a:ext cx="4033899" cy="5075633"/>
          </a:xfrm>
          <a:prstGeom prst="roundRect">
            <a:avLst/>
          </a:prstGeom>
          <a:solidFill>
            <a:schemeClr val="accent5">
              <a:alpha val="6391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F582162C-07DB-C4CA-B33E-F476310D9CD7}"/>
              </a:ext>
            </a:extLst>
          </p:cNvPr>
          <p:cNvSpPr/>
          <p:nvPr/>
        </p:nvSpPr>
        <p:spPr>
          <a:xfrm>
            <a:off x="741215" y="1505277"/>
            <a:ext cx="2880013" cy="2784764"/>
          </a:xfrm>
          <a:prstGeom prst="roundRect">
            <a:avLst/>
          </a:prstGeom>
          <a:solidFill>
            <a:schemeClr val="accent5">
              <a:alpha val="6391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436FE8-93BB-AF79-BD74-6BB53AE93B6F}"/>
              </a:ext>
            </a:extLst>
          </p:cNvPr>
          <p:cNvSpPr>
            <a:spLocks noGrp="1"/>
          </p:cNvSpPr>
          <p:nvPr>
            <p:ph type="title"/>
          </p:nvPr>
        </p:nvSpPr>
        <p:spPr>
          <a:xfrm>
            <a:off x="741215" y="426676"/>
            <a:ext cx="10515600" cy="803918"/>
          </a:xfrm>
        </p:spPr>
        <p:txBody>
          <a:bodyPr/>
          <a:lstStyle/>
          <a:p>
            <a:r>
              <a:rPr lang="en-US">
                <a:latin typeface="Barlow Condensed SemiBold"/>
              </a:rPr>
              <a:t>Pain Types in Palliative Medicine</a:t>
            </a:r>
            <a:r>
              <a:rPr lang="en-US" baseline="30000">
                <a:latin typeface="Barlow Condensed SemiBold"/>
              </a:rPr>
              <a:t>2</a:t>
            </a:r>
            <a:endParaRPr lang="en-US" baseline="30000"/>
          </a:p>
        </p:txBody>
      </p:sp>
      <p:sp>
        <p:nvSpPr>
          <p:cNvPr id="3" name="Content Placeholder 2">
            <a:extLst>
              <a:ext uri="{FF2B5EF4-FFF2-40B4-BE49-F238E27FC236}">
                <a16:creationId xmlns:a16="http://schemas.microsoft.com/office/drawing/2014/main" id="{C4323A72-6ED0-04C9-D893-A396ED9B207F}"/>
              </a:ext>
            </a:extLst>
          </p:cNvPr>
          <p:cNvSpPr>
            <a:spLocks noGrp="1"/>
          </p:cNvSpPr>
          <p:nvPr>
            <p:ph idx="1"/>
          </p:nvPr>
        </p:nvSpPr>
        <p:spPr>
          <a:xfrm>
            <a:off x="4366950" y="1766726"/>
            <a:ext cx="3712029" cy="4623032"/>
          </a:xfrm>
        </p:spPr>
        <p:txBody>
          <a:bodyPr vert="horz" lIns="91440" tIns="45720" rIns="91440" bIns="45720" rtlCol="0" anchor="t">
            <a:normAutofit lnSpcReduction="10000"/>
          </a:bodyPr>
          <a:lstStyle/>
          <a:p>
            <a:r>
              <a:rPr lang="en-US"/>
              <a:t>Bone pain</a:t>
            </a:r>
          </a:p>
          <a:p>
            <a:r>
              <a:rPr lang="en-US"/>
              <a:t>Neuropathic</a:t>
            </a:r>
          </a:p>
          <a:p>
            <a:r>
              <a:rPr lang="en-US"/>
              <a:t>Visceral</a:t>
            </a:r>
          </a:p>
          <a:p>
            <a:r>
              <a:rPr lang="en-US"/>
              <a:t>Lymphoedema</a:t>
            </a:r>
          </a:p>
          <a:p>
            <a:r>
              <a:rPr lang="en-US"/>
              <a:t>Intestinal colic</a:t>
            </a:r>
          </a:p>
          <a:p>
            <a:r>
              <a:rPr lang="en-US"/>
              <a:t>Headache</a:t>
            </a:r>
          </a:p>
          <a:p>
            <a:r>
              <a:rPr lang="en-US"/>
              <a:t>Treatment-related</a:t>
            </a:r>
          </a:p>
          <a:p>
            <a:r>
              <a:rPr lang="en-US"/>
              <a:t>Debility-related</a:t>
            </a:r>
          </a:p>
          <a:p>
            <a:r>
              <a:rPr lang="en-US"/>
              <a:t>Inflammatory</a:t>
            </a:r>
          </a:p>
        </p:txBody>
      </p:sp>
      <p:sp>
        <p:nvSpPr>
          <p:cNvPr id="4" name="Content Placeholder 2">
            <a:extLst>
              <a:ext uri="{FF2B5EF4-FFF2-40B4-BE49-F238E27FC236}">
                <a16:creationId xmlns:a16="http://schemas.microsoft.com/office/drawing/2014/main" id="{BA6A3878-AB3C-A4C9-942D-BD0237F057F1}"/>
              </a:ext>
            </a:extLst>
          </p:cNvPr>
          <p:cNvSpPr txBox="1">
            <a:spLocks/>
          </p:cNvSpPr>
          <p:nvPr/>
        </p:nvSpPr>
        <p:spPr>
          <a:xfrm>
            <a:off x="932458" y="1759828"/>
            <a:ext cx="2688770" cy="2296633"/>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rPr>
              <a:t>Nociceptive</a:t>
            </a:r>
          </a:p>
          <a:p>
            <a:pPr lvl="1"/>
            <a:r>
              <a:rPr lang="en-US">
                <a:solidFill>
                  <a:srgbClr val="000000"/>
                </a:solidFill>
              </a:rPr>
              <a:t>Somatic</a:t>
            </a:r>
          </a:p>
          <a:p>
            <a:pPr lvl="1"/>
            <a:r>
              <a:rPr lang="en-US">
                <a:solidFill>
                  <a:srgbClr val="000000"/>
                </a:solidFill>
              </a:rPr>
              <a:t>Visceral</a:t>
            </a:r>
          </a:p>
          <a:p>
            <a:r>
              <a:rPr lang="en-US">
                <a:solidFill>
                  <a:srgbClr val="000000"/>
                </a:solidFill>
              </a:rPr>
              <a:t>Neuropathic</a:t>
            </a:r>
          </a:p>
          <a:p>
            <a:r>
              <a:rPr lang="en-US" err="1">
                <a:solidFill>
                  <a:srgbClr val="000000"/>
                </a:solidFill>
              </a:rPr>
              <a:t>Nociplastic</a:t>
            </a:r>
            <a:r>
              <a:rPr lang="en-US">
                <a:solidFill>
                  <a:srgbClr val="000000"/>
                </a:solidFill>
              </a:rPr>
              <a:t>*</a:t>
            </a:r>
          </a:p>
          <a:p>
            <a:endParaRPr lang="en-US">
              <a:solidFill>
                <a:srgbClr val="000000"/>
              </a:solidFill>
            </a:endParaRPr>
          </a:p>
        </p:txBody>
      </p:sp>
      <p:sp>
        <p:nvSpPr>
          <p:cNvPr id="7" name="Rounded Rectangle 6">
            <a:extLst>
              <a:ext uri="{FF2B5EF4-FFF2-40B4-BE49-F238E27FC236}">
                <a16:creationId xmlns:a16="http://schemas.microsoft.com/office/drawing/2014/main" id="{6118107E-1AC8-15CD-BB11-30D719CB700C}"/>
              </a:ext>
            </a:extLst>
          </p:cNvPr>
          <p:cNvSpPr/>
          <p:nvPr/>
        </p:nvSpPr>
        <p:spPr>
          <a:xfrm>
            <a:off x="8400849" y="1603697"/>
            <a:ext cx="3165024" cy="1925782"/>
          </a:xfrm>
          <a:prstGeom prst="roundRect">
            <a:avLst/>
          </a:prstGeom>
          <a:solidFill>
            <a:schemeClr val="accent5">
              <a:alpha val="6391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8" name="Content Placeholder 2">
            <a:extLst>
              <a:ext uri="{FF2B5EF4-FFF2-40B4-BE49-F238E27FC236}">
                <a16:creationId xmlns:a16="http://schemas.microsoft.com/office/drawing/2014/main" id="{59B54209-8914-009D-0F0B-19913CB7772B}"/>
              </a:ext>
            </a:extLst>
          </p:cNvPr>
          <p:cNvSpPr txBox="1">
            <a:spLocks/>
          </p:cNvSpPr>
          <p:nvPr/>
        </p:nvSpPr>
        <p:spPr>
          <a:xfrm>
            <a:off x="8588620" y="1816684"/>
            <a:ext cx="2977253" cy="2296633"/>
          </a:xfrm>
          <a:prstGeom prst="rect">
            <a:avLst/>
          </a:prstGeom>
          <a:no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solidFill>
                <a:latin typeface="Noto Sans"/>
                <a:ea typeface="Noto Sans"/>
                <a:cs typeface="Noto Sans"/>
              </a:rPr>
              <a:t>Acute</a:t>
            </a:r>
          </a:p>
          <a:p>
            <a:r>
              <a:rPr lang="en-US">
                <a:solidFill>
                  <a:schemeClr val="tx1"/>
                </a:solidFill>
                <a:latin typeface="Noto Sans"/>
                <a:ea typeface="Noto Sans"/>
                <a:cs typeface="Noto Sans"/>
              </a:rPr>
              <a:t>Chronic</a:t>
            </a:r>
          </a:p>
          <a:p>
            <a:r>
              <a:rPr lang="en-US">
                <a:solidFill>
                  <a:schemeClr val="tx1"/>
                </a:solidFill>
                <a:latin typeface="Noto Sans"/>
                <a:ea typeface="Noto Sans"/>
                <a:cs typeface="Noto Sans"/>
              </a:rPr>
              <a:t>Breakthrough</a:t>
            </a:r>
          </a:p>
        </p:txBody>
      </p:sp>
    </p:spTree>
    <p:extLst>
      <p:ext uri="{BB962C8B-B14F-4D97-AF65-F5344CB8AC3E}">
        <p14:creationId xmlns:p14="http://schemas.microsoft.com/office/powerpoint/2010/main" val="175857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3" grpId="0"/>
      <p:bldP spid="4" grpId="0"/>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6B8C2146-B77D-CD2F-0491-ECDAD615BC83}"/>
              </a:ext>
            </a:extLst>
          </p:cNvPr>
          <p:cNvPicPr>
            <a:picLocks noChangeAspect="1"/>
          </p:cNvPicPr>
          <p:nvPr/>
        </p:nvPicPr>
        <p:blipFill>
          <a:blip r:embed="rId3"/>
          <a:stretch>
            <a:fillRect/>
          </a:stretch>
        </p:blipFill>
        <p:spPr>
          <a:xfrm>
            <a:off x="3736985" y="2911860"/>
            <a:ext cx="8455015" cy="2140212"/>
          </a:xfrm>
          <a:prstGeom prst="rect">
            <a:avLst/>
          </a:prstGeom>
        </p:spPr>
      </p:pic>
      <p:pic>
        <p:nvPicPr>
          <p:cNvPr id="2" name="Content Placeholder 4" descr="Graphical user interface, timeline&#10;&#10;Description automatically generated with medium confidence">
            <a:extLst>
              <a:ext uri="{FF2B5EF4-FFF2-40B4-BE49-F238E27FC236}">
                <a16:creationId xmlns:a16="http://schemas.microsoft.com/office/drawing/2014/main" id="{04D19CD3-6961-F74D-1959-7E55A2ABAFF4}"/>
              </a:ext>
            </a:extLst>
          </p:cNvPr>
          <p:cNvPicPr>
            <a:picLocks noChangeAspect="1"/>
          </p:cNvPicPr>
          <p:nvPr/>
        </p:nvPicPr>
        <p:blipFill rotWithShape="1">
          <a:blip r:embed="rId4"/>
          <a:srcRect l="1031" r="23558"/>
          <a:stretch/>
        </p:blipFill>
        <p:spPr>
          <a:xfrm>
            <a:off x="55935" y="247426"/>
            <a:ext cx="12080130" cy="2672153"/>
          </a:xfrm>
          <a:prstGeom prst="rect">
            <a:avLst/>
          </a:prstGeom>
        </p:spPr>
      </p:pic>
      <p:pic>
        <p:nvPicPr>
          <p:cNvPr id="4" name="Picture 3" descr="Graphical user interface, text, application&#10;&#10;Description automatically generated">
            <a:extLst>
              <a:ext uri="{FF2B5EF4-FFF2-40B4-BE49-F238E27FC236}">
                <a16:creationId xmlns:a16="http://schemas.microsoft.com/office/drawing/2014/main" id="{C4CF63D7-3ECD-69F4-F0D0-A16F397C4645}"/>
              </a:ext>
            </a:extLst>
          </p:cNvPr>
          <p:cNvPicPr>
            <a:picLocks noChangeAspect="1"/>
          </p:cNvPicPr>
          <p:nvPr/>
        </p:nvPicPr>
        <p:blipFill>
          <a:blip r:embed="rId5"/>
          <a:stretch>
            <a:fillRect/>
          </a:stretch>
        </p:blipFill>
        <p:spPr>
          <a:xfrm>
            <a:off x="67620" y="5219700"/>
            <a:ext cx="3924300" cy="1638300"/>
          </a:xfrm>
          <a:prstGeom prst="rect">
            <a:avLst/>
          </a:prstGeom>
        </p:spPr>
      </p:pic>
      <p:cxnSp>
        <p:nvCxnSpPr>
          <p:cNvPr id="5" name="Straight Arrow Connector 4">
            <a:extLst>
              <a:ext uri="{FF2B5EF4-FFF2-40B4-BE49-F238E27FC236}">
                <a16:creationId xmlns:a16="http://schemas.microsoft.com/office/drawing/2014/main" id="{5D7A5BA9-0DB3-CF9D-C53E-5B6FC5E1B39F}"/>
              </a:ext>
            </a:extLst>
          </p:cNvPr>
          <p:cNvCxnSpPr>
            <a:cxnSpLocks/>
          </p:cNvCxnSpPr>
          <p:nvPr/>
        </p:nvCxnSpPr>
        <p:spPr>
          <a:xfrm flipH="1">
            <a:off x="1000462" y="1752600"/>
            <a:ext cx="3908995" cy="3467100"/>
          </a:xfrm>
          <a:prstGeom prst="straightConnector1">
            <a:avLst/>
          </a:prstGeom>
          <a:ln w="31750">
            <a:solidFill>
              <a:schemeClr val="bg1">
                <a:lumMod val="50000"/>
              </a:schemeClr>
            </a:solidFill>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0F350C53-2B71-5982-2371-CF9D323B1906}"/>
              </a:ext>
            </a:extLst>
          </p:cNvPr>
          <p:cNvSpPr txBox="1"/>
          <p:nvPr/>
        </p:nvSpPr>
        <p:spPr>
          <a:xfrm>
            <a:off x="6933952" y="6194264"/>
            <a:ext cx="2862337" cy="523220"/>
          </a:xfrm>
          <a:prstGeom prst="rect">
            <a:avLst/>
          </a:prstGeom>
          <a:noFill/>
        </p:spPr>
        <p:txBody>
          <a:bodyPr wrap="square" lIns="91440" tIns="45720" rIns="91440" bIns="45720" rtlCol="0" anchor="t">
            <a:spAutoFit/>
          </a:bodyPr>
          <a:lstStyle/>
          <a:p>
            <a:r>
              <a:rPr lang="en-US" sz="1400">
                <a:solidFill>
                  <a:srgbClr val="000000"/>
                </a:solidFill>
                <a:latin typeface="Noto Sans"/>
                <a:ea typeface="Noto Sans"/>
                <a:cs typeface="Noto Sans"/>
              </a:rPr>
              <a:t>Image by Jason </a:t>
            </a:r>
            <a:r>
              <a:rPr lang="en-US" sz="1400" err="1">
                <a:solidFill>
                  <a:srgbClr val="000000"/>
                </a:solidFill>
                <a:latin typeface="Noto Sans"/>
                <a:ea typeface="Noto Sans"/>
                <a:cs typeface="Noto Sans"/>
              </a:rPr>
              <a:t>Lefkof</a:t>
            </a:r>
            <a:r>
              <a:rPr lang="en-US" sz="1400">
                <a:solidFill>
                  <a:srgbClr val="000000"/>
                </a:solidFill>
                <a:latin typeface="Noto Sans"/>
                <a:ea typeface="Noto Sans"/>
                <a:cs typeface="Noto Sans"/>
              </a:rPr>
              <a:t>, DO 2019, used with permission</a:t>
            </a:r>
          </a:p>
        </p:txBody>
      </p:sp>
      <p:sp>
        <p:nvSpPr>
          <p:cNvPr id="7" name="Rectangle 6">
            <a:extLst>
              <a:ext uri="{FF2B5EF4-FFF2-40B4-BE49-F238E27FC236}">
                <a16:creationId xmlns:a16="http://schemas.microsoft.com/office/drawing/2014/main" id="{C0F9807D-6EEE-7210-D3E3-E12E63CD3682}"/>
              </a:ext>
            </a:extLst>
          </p:cNvPr>
          <p:cNvSpPr/>
          <p:nvPr/>
        </p:nvSpPr>
        <p:spPr>
          <a:xfrm>
            <a:off x="82925" y="5219700"/>
            <a:ext cx="3908996" cy="1638300"/>
          </a:xfrm>
          <a:prstGeom prst="rect">
            <a:avLst/>
          </a:prstGeom>
          <a:noFill/>
          <a:ln w="1301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880C24E-24ED-BEE3-5396-56E79BDBC035}"/>
              </a:ext>
            </a:extLst>
          </p:cNvPr>
          <p:cNvSpPr/>
          <p:nvPr/>
        </p:nvSpPr>
        <p:spPr>
          <a:xfrm>
            <a:off x="4225636" y="346364"/>
            <a:ext cx="7910428" cy="1406236"/>
          </a:xfrm>
          <a:prstGeom prst="rect">
            <a:avLst/>
          </a:prstGeom>
          <a:noFill/>
          <a:ln w="1301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981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2.xml><?xml version="1.0" encoding="utf-8"?>
<ds:datastoreItem xmlns:ds="http://schemas.openxmlformats.org/officeDocument/2006/customXml" ds:itemID="{089174F4-7ADC-4637-9E40-CC9C536D0A43}">
  <ds:schemaRefs>
    <ds:schemaRef ds:uri="64407c56-db46-4918-b2f3-5d45c1b88c6b"/>
    <ds:schemaRef ds:uri="8aa4a8cc-f11d-4867-8eab-458c623f01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DB2768E-2C2E-4AF6-B15B-BD81E13474AB}">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73</Slides>
  <Notes>1</Notes>
  <HiddenSlides>0</HiddenSlide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Office Theme</vt:lpstr>
      <vt:lpstr>Pain and Opioids 101</vt:lpstr>
      <vt:lpstr>No Disclosures</vt:lpstr>
      <vt:lpstr>Objectives</vt:lpstr>
      <vt:lpstr>PowerPoint Presentation</vt:lpstr>
      <vt:lpstr>Why Call Palliative Medicine?</vt:lpstr>
      <vt:lpstr>Total Pain</vt:lpstr>
      <vt:lpstr>Approach to Pain</vt:lpstr>
      <vt:lpstr>Pain Types in Palliative Medicine2</vt:lpstr>
      <vt:lpstr>PowerPoint Presentation</vt:lpstr>
      <vt:lpstr>Palliative Cancer Pain Management</vt:lpstr>
      <vt:lpstr>PowerPoint Presentation</vt:lpstr>
      <vt:lpstr>Why Opioids?2</vt:lpstr>
      <vt:lpstr>PowerPoint Presentation</vt:lpstr>
      <vt:lpstr>Important Reminders</vt:lpstr>
      <vt:lpstr>Case 1: Adele</vt:lpstr>
      <vt:lpstr>Uncontrolled Pain2</vt:lpstr>
      <vt:lpstr>Case 1: Adele</vt:lpstr>
      <vt:lpstr>Pain Assessment</vt:lpstr>
      <vt:lpstr>Case 1: Adele</vt:lpstr>
      <vt:lpstr>Pharmacokinetics of Opioids8</vt:lpstr>
      <vt:lpstr>Case 1: Adele</vt:lpstr>
      <vt:lpstr>Long-Acting Opioids2</vt:lpstr>
      <vt:lpstr>Case 1: Adele</vt:lpstr>
      <vt:lpstr>PowerPoint Presentation</vt:lpstr>
      <vt:lpstr>PowerPoint Presentation</vt:lpstr>
      <vt:lpstr>Case 1: Adele</vt:lpstr>
      <vt:lpstr>Case 1: Adele</vt:lpstr>
      <vt:lpstr>Opioid Rotation12</vt:lpstr>
      <vt:lpstr>Opioid Adverse Effects3</vt:lpstr>
      <vt:lpstr>Case 1: Adele</vt:lpstr>
      <vt:lpstr>Therapeutic Opioids2</vt:lpstr>
      <vt:lpstr>Choosing an Opioid2, 13</vt:lpstr>
      <vt:lpstr>Metabolism of Opioids2</vt:lpstr>
      <vt:lpstr>Case 2: Bernie</vt:lpstr>
      <vt:lpstr>PowerPoint Presentation</vt:lpstr>
      <vt:lpstr>Hydrocodone2</vt:lpstr>
      <vt:lpstr>Codeine2</vt:lpstr>
      <vt:lpstr>Tramadol2</vt:lpstr>
      <vt:lpstr>Case 2: Bernie</vt:lpstr>
      <vt:lpstr>PowerPoint Presentation</vt:lpstr>
      <vt:lpstr>Morphine2</vt:lpstr>
      <vt:lpstr>Oxycodone2</vt:lpstr>
      <vt:lpstr>Hydromorphone2</vt:lpstr>
      <vt:lpstr>Fentanyl2</vt:lpstr>
      <vt:lpstr>Methadone2</vt:lpstr>
      <vt:lpstr>Case 2: Bernie</vt:lpstr>
      <vt:lpstr>Dosing Consideration14</vt:lpstr>
      <vt:lpstr>Case 3: Charlotte</vt:lpstr>
      <vt:lpstr>Heuristics of Opioid Dosing2</vt:lpstr>
      <vt:lpstr>Case 4: Donald</vt:lpstr>
      <vt:lpstr>Patient Controlled Analgesia</vt:lpstr>
      <vt:lpstr>Deciding on a PCA15</vt:lpstr>
      <vt:lpstr>Why a PCA?15</vt:lpstr>
      <vt:lpstr>Case 4: Donald</vt:lpstr>
      <vt:lpstr>Pharmacokinetics of Opioids8</vt:lpstr>
      <vt:lpstr>Case 4: Donald</vt:lpstr>
      <vt:lpstr>PCA Recommendations15</vt:lpstr>
      <vt:lpstr>Case 5: Esther</vt:lpstr>
      <vt:lpstr>Opioid Rotation12</vt:lpstr>
      <vt:lpstr>Case 5: Esther</vt:lpstr>
      <vt:lpstr>Rotating an Opioid Infusion12</vt:lpstr>
      <vt:lpstr>Case 5: Esther</vt:lpstr>
      <vt:lpstr>Summary</vt:lpstr>
      <vt:lpstr>Questions?</vt:lpstr>
      <vt:lpstr>Cases</vt:lpstr>
      <vt:lpstr>Case 6: Frank</vt:lpstr>
      <vt:lpstr>Case 6: Frank</vt:lpstr>
      <vt:lpstr>Case 6: Frank</vt:lpstr>
      <vt:lpstr>Case 7: Greta</vt:lpstr>
      <vt:lpstr>Case 7: Greta</vt:lpstr>
      <vt:lpstr>Case 8: Henry</vt:lpstr>
      <vt:lpstr>Case 8: Henry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46</cp:revision>
  <cp:lastPrinted>2025-11-19T21:53:26Z</cp:lastPrinted>
  <dcterms:created xsi:type="dcterms:W3CDTF">2025-10-13T15:36:11Z</dcterms:created>
  <dcterms:modified xsi:type="dcterms:W3CDTF">2026-02-20T01:23:10Z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