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5"/>
  </p:notesMasterIdLst>
  <p:handoutMasterIdLst>
    <p:handoutMasterId r:id="rId46"/>
  </p:handoutMasterIdLst>
  <p:sldIdLst>
    <p:sldId id="256" r:id="rId5"/>
    <p:sldId id="464" r:id="rId6"/>
    <p:sldId id="271" r:id="rId7"/>
    <p:sldId id="339" r:id="rId8"/>
    <p:sldId id="336" r:id="rId9"/>
    <p:sldId id="338" r:id="rId10"/>
    <p:sldId id="275" r:id="rId11"/>
    <p:sldId id="284" r:id="rId12"/>
    <p:sldId id="315" r:id="rId13"/>
    <p:sldId id="340" r:id="rId14"/>
    <p:sldId id="347" r:id="rId15"/>
    <p:sldId id="351" r:id="rId16"/>
    <p:sldId id="341" r:id="rId17"/>
    <p:sldId id="353" r:id="rId18"/>
    <p:sldId id="349" r:id="rId19"/>
    <p:sldId id="352" r:id="rId20"/>
    <p:sldId id="354" r:id="rId21"/>
    <p:sldId id="372" r:id="rId22"/>
    <p:sldId id="373" r:id="rId23"/>
    <p:sldId id="361" r:id="rId24"/>
    <p:sldId id="374" r:id="rId25"/>
    <p:sldId id="356" r:id="rId26"/>
    <p:sldId id="358" r:id="rId27"/>
    <p:sldId id="357" r:id="rId28"/>
    <p:sldId id="359" r:id="rId29"/>
    <p:sldId id="360" r:id="rId30"/>
    <p:sldId id="362" r:id="rId31"/>
    <p:sldId id="367" r:id="rId32"/>
    <p:sldId id="355" r:id="rId33"/>
    <p:sldId id="363" r:id="rId34"/>
    <p:sldId id="364" r:id="rId35"/>
    <p:sldId id="370" r:id="rId36"/>
    <p:sldId id="371" r:id="rId37"/>
    <p:sldId id="375" r:id="rId38"/>
    <p:sldId id="368" r:id="rId39"/>
    <p:sldId id="376" r:id="rId40"/>
    <p:sldId id="377" r:id="rId41"/>
    <p:sldId id="389" r:id="rId42"/>
    <p:sldId id="394" r:id="rId43"/>
    <p:sldId id="294"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eneral EHC Slides" id="{3230BC8B-79B0-1548-B925-5DCD3A58CEC3}">
          <p14:sldIdLst>
            <p14:sldId id="256"/>
            <p14:sldId id="464"/>
            <p14:sldId id="271"/>
            <p14:sldId id="339"/>
            <p14:sldId id="336"/>
            <p14:sldId id="338"/>
            <p14:sldId id="275"/>
            <p14:sldId id="284"/>
            <p14:sldId id="315"/>
            <p14:sldId id="340"/>
            <p14:sldId id="347"/>
            <p14:sldId id="351"/>
            <p14:sldId id="341"/>
            <p14:sldId id="353"/>
            <p14:sldId id="349"/>
            <p14:sldId id="352"/>
            <p14:sldId id="354"/>
            <p14:sldId id="372"/>
            <p14:sldId id="373"/>
            <p14:sldId id="361"/>
            <p14:sldId id="374"/>
            <p14:sldId id="356"/>
            <p14:sldId id="358"/>
            <p14:sldId id="357"/>
            <p14:sldId id="359"/>
            <p14:sldId id="360"/>
            <p14:sldId id="362"/>
            <p14:sldId id="367"/>
            <p14:sldId id="355"/>
            <p14:sldId id="363"/>
            <p14:sldId id="364"/>
            <p14:sldId id="370"/>
            <p14:sldId id="371"/>
            <p14:sldId id="375"/>
            <p14:sldId id="368"/>
            <p14:sldId id="376"/>
            <p14:sldId id="377"/>
            <p14:sldId id="389"/>
            <p14:sldId id="394"/>
            <p14:sldId id="294"/>
          </p14:sldIdLst>
        </p14:section>
        <p14:section name="General Dividers" id="{059902E7-312C-1A49-BC1D-F37887847900}">
          <p14:sldIdLst/>
        </p14:section>
        <p14:section name="EHC Dividers" id="{AB357F52-552F-1646-9AD9-F5DDFF5A9752}">
          <p14:sldIdLst/>
        </p14:section>
        <p14:section name="Charts/Tables" id="{F605B332-8956-C24E-ACB0-72571CAE0039}">
          <p14:sldIdLst/>
        </p14:section>
        <p14:section name="Corporate Slides" id="{F5D13218-F2DD-914C-A13B-F209CF9533E6}">
          <p14:sldIdLst/>
        </p14:section>
        <p14:section name="Closing Slides" id="{C82BC6BE-9DC0-4E40-8052-E41763A1B7C9}">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98B1E8-F3B2-1A58-24F7-C0B68044DC42}" name="Sweetnam, Victoria Isabel" initials="SV" userId="S::vsweetn@emory.edu::50b07925-f77b-428e-b84d-fe74425fe0df"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EC28F5-D70E-797C-74AC-982BADF4841B}" v="15" dt="2026-04-05T01:35:57.1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21"/>
    <p:restoredTop sz="66140"/>
  </p:normalViewPr>
  <p:slideViewPr>
    <p:cSldViewPr snapToGrid="0">
      <p:cViewPr>
        <p:scale>
          <a:sx n="79" d="100"/>
          <a:sy n="79" d="100"/>
        </p:scale>
        <p:origin x="1640" y="240"/>
      </p:cViewPr>
      <p:guideLst/>
    </p:cSldViewPr>
  </p:slideViewPr>
  <p:notesTextViewPr>
    <p:cViewPr>
      <p:scale>
        <a:sx n="1" d="1"/>
        <a:sy n="1" d="1"/>
      </p:scale>
      <p:origin x="0" y="0"/>
    </p:cViewPr>
  </p:notesTextViewPr>
  <p:notesViewPr>
    <p:cSldViewPr snapToGrid="0">
      <p:cViewPr varScale="1">
        <p:scale>
          <a:sx n="96" d="100"/>
          <a:sy n="96" d="100"/>
        </p:scale>
        <p:origin x="4328"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pew, Rebekka Elizabeth-Marie" userId="S::rdepew@emory.edu::cf6e0bbe-e50b-426b-a19d-7a0b45bc787e" providerId="AD" clId="Web-{F4C3E6E6-D2AE-6FD3-2D73-677CE37EC93A}"/>
    <pc:docChg chg="sldOrd">
      <pc:chgData name="Depew, Rebekka Elizabeth-Marie" userId="S::rdepew@emory.edu::cf6e0bbe-e50b-426b-a19d-7a0b45bc787e" providerId="AD" clId="Web-{F4C3E6E6-D2AE-6FD3-2D73-677CE37EC93A}" dt="2026-04-01T21:10:50.338" v="0"/>
      <pc:docMkLst>
        <pc:docMk/>
      </pc:docMkLst>
      <pc:sldChg chg="ord">
        <pc:chgData name="Depew, Rebekka Elizabeth-Marie" userId="S::rdepew@emory.edu::cf6e0bbe-e50b-426b-a19d-7a0b45bc787e" providerId="AD" clId="Web-{F4C3E6E6-D2AE-6FD3-2D73-677CE37EC93A}" dt="2026-04-01T21:10:50.338" v="0"/>
        <pc:sldMkLst>
          <pc:docMk/>
          <pc:sldMk cId="1933650250" sldId="271"/>
        </pc:sldMkLst>
      </pc:sldChg>
    </pc:docChg>
  </pc:docChgLst>
  <pc:docChgLst>
    <pc:chgData name="Lips, Anne Marie" userId="S::amlips@emory.edu::3afc5fd4-59ad-43da-b964-62076b8287ce" providerId="AD" clId="Web-{9BEC28F5-D70E-797C-74AC-982BADF4841B}"/>
    <pc:docChg chg="modSld">
      <pc:chgData name="Lips, Anne Marie" userId="S::amlips@emory.edu::3afc5fd4-59ad-43da-b964-62076b8287ce" providerId="AD" clId="Web-{9BEC28F5-D70E-797C-74AC-982BADF4841B}" dt="2026-04-05T13:45:22.184" v="156"/>
      <pc:docMkLst>
        <pc:docMk/>
      </pc:docMkLst>
      <pc:sldChg chg="modSp">
        <pc:chgData name="Lips, Anne Marie" userId="S::amlips@emory.edu::3afc5fd4-59ad-43da-b964-62076b8287ce" providerId="AD" clId="Web-{9BEC28F5-D70E-797C-74AC-982BADF4841B}" dt="2026-03-31T13:38:03.358" v="0" actId="20577"/>
        <pc:sldMkLst>
          <pc:docMk/>
          <pc:sldMk cId="3882675222" sldId="256"/>
        </pc:sldMkLst>
        <pc:spChg chg="mod">
          <ac:chgData name="Lips, Anne Marie" userId="S::amlips@emory.edu::3afc5fd4-59ad-43da-b964-62076b8287ce" providerId="AD" clId="Web-{9BEC28F5-D70E-797C-74AC-982BADF4841B}" dt="2026-03-31T13:38:03.358" v="0" actId="20577"/>
          <ac:spMkLst>
            <pc:docMk/>
            <pc:sldMk cId="3882675222" sldId="256"/>
            <ac:spMk id="3" creationId="{00000000-0000-0000-0000-000000000000}"/>
          </ac:spMkLst>
        </pc:spChg>
      </pc:sldChg>
      <pc:sldChg chg="modSp">
        <pc:chgData name="Lips, Anne Marie" userId="S::amlips@emory.edu::3afc5fd4-59ad-43da-b964-62076b8287ce" providerId="AD" clId="Web-{9BEC28F5-D70E-797C-74AC-982BADF4841B}" dt="2026-04-02T02:00:53.054" v="1" actId="1076"/>
        <pc:sldMkLst>
          <pc:docMk/>
          <pc:sldMk cId="3434088317" sldId="340"/>
        </pc:sldMkLst>
        <pc:spChg chg="mod">
          <ac:chgData name="Lips, Anne Marie" userId="S::amlips@emory.edu::3afc5fd4-59ad-43da-b964-62076b8287ce" providerId="AD" clId="Web-{9BEC28F5-D70E-797C-74AC-982BADF4841B}" dt="2026-04-02T02:00:53.054" v="1" actId="1076"/>
          <ac:spMkLst>
            <pc:docMk/>
            <pc:sldMk cId="3434088317" sldId="340"/>
            <ac:spMk id="5" creationId="{B870EE44-D27F-C911-948A-9ECF47D85A7B}"/>
          </ac:spMkLst>
        </pc:spChg>
      </pc:sldChg>
      <pc:sldChg chg="modNotes">
        <pc:chgData name="Lips, Anne Marie" userId="S::amlips@emory.edu::3afc5fd4-59ad-43da-b964-62076b8287ce" providerId="AD" clId="Web-{9BEC28F5-D70E-797C-74AC-982BADF4841B}" dt="2026-04-02T02:06:06.167" v="46"/>
        <pc:sldMkLst>
          <pc:docMk/>
          <pc:sldMk cId="2675391525" sldId="341"/>
        </pc:sldMkLst>
      </pc:sldChg>
      <pc:sldChg chg="modNotes">
        <pc:chgData name="Lips, Anne Marie" userId="S::amlips@emory.edu::3afc5fd4-59ad-43da-b964-62076b8287ce" providerId="AD" clId="Web-{9BEC28F5-D70E-797C-74AC-982BADF4841B}" dt="2026-04-02T02:08:06.377" v="105"/>
        <pc:sldMkLst>
          <pc:docMk/>
          <pc:sldMk cId="2363427872" sldId="349"/>
        </pc:sldMkLst>
      </pc:sldChg>
      <pc:sldChg chg="modSp">
        <pc:chgData name="Lips, Anne Marie" userId="S::amlips@emory.edu::3afc5fd4-59ad-43da-b964-62076b8287ce" providerId="AD" clId="Web-{9BEC28F5-D70E-797C-74AC-982BADF4841B}" dt="2026-04-05T01:28:04.843" v="134" actId="20577"/>
        <pc:sldMkLst>
          <pc:docMk/>
          <pc:sldMk cId="3709932073" sldId="352"/>
        </pc:sldMkLst>
        <pc:spChg chg="mod">
          <ac:chgData name="Lips, Anne Marie" userId="S::amlips@emory.edu::3afc5fd4-59ad-43da-b964-62076b8287ce" providerId="AD" clId="Web-{9BEC28F5-D70E-797C-74AC-982BADF4841B}" dt="2026-04-05T01:28:04.843" v="134" actId="20577"/>
          <ac:spMkLst>
            <pc:docMk/>
            <pc:sldMk cId="3709932073" sldId="352"/>
            <ac:spMk id="3" creationId="{568A860D-3A7F-5847-3678-8A5833B1CC59}"/>
          </ac:spMkLst>
        </pc:spChg>
      </pc:sldChg>
      <pc:sldChg chg="modAnim">
        <pc:chgData name="Lips, Anne Marie" userId="S::amlips@emory.edu::3afc5fd4-59ad-43da-b964-62076b8287ce" providerId="AD" clId="Web-{9BEC28F5-D70E-797C-74AC-982BADF4841B}" dt="2026-04-05T01:35:57.155" v="135"/>
        <pc:sldMkLst>
          <pc:docMk/>
          <pc:sldMk cId="357944573" sldId="356"/>
        </pc:sldMkLst>
      </pc:sldChg>
      <pc:sldChg chg="modSp">
        <pc:chgData name="Lips, Anne Marie" userId="S::amlips@emory.edu::3afc5fd4-59ad-43da-b964-62076b8287ce" providerId="AD" clId="Web-{9BEC28F5-D70E-797C-74AC-982BADF4841B}" dt="2026-04-03T02:58:03.664" v="107" actId="1076"/>
        <pc:sldMkLst>
          <pc:docMk/>
          <pc:sldMk cId="2211807922" sldId="362"/>
        </pc:sldMkLst>
        <pc:spChg chg="mod">
          <ac:chgData name="Lips, Anne Marie" userId="S::amlips@emory.edu::3afc5fd4-59ad-43da-b964-62076b8287ce" providerId="AD" clId="Web-{9BEC28F5-D70E-797C-74AC-982BADF4841B}" dt="2026-04-03T02:58:03.664" v="107" actId="1076"/>
          <ac:spMkLst>
            <pc:docMk/>
            <pc:sldMk cId="2211807922" sldId="362"/>
            <ac:spMk id="4" creationId="{AE7130BD-BF94-8B68-21BA-C38A1B5C7AC1}"/>
          </ac:spMkLst>
        </pc:spChg>
      </pc:sldChg>
      <pc:sldChg chg="modSp modNotes">
        <pc:chgData name="Lips, Anne Marie" userId="S::amlips@emory.edu::3afc5fd4-59ad-43da-b964-62076b8287ce" providerId="AD" clId="Web-{9BEC28F5-D70E-797C-74AC-982BADF4841B}" dt="2026-04-03T03:01:04.685" v="132"/>
        <pc:sldMkLst>
          <pc:docMk/>
          <pc:sldMk cId="3424028113" sldId="371"/>
        </pc:sldMkLst>
        <pc:spChg chg="mod">
          <ac:chgData name="Lips, Anne Marie" userId="S::amlips@emory.edu::3afc5fd4-59ad-43da-b964-62076b8287ce" providerId="AD" clId="Web-{9BEC28F5-D70E-797C-74AC-982BADF4841B}" dt="2026-04-03T03:00:23.872" v="114" actId="14100"/>
          <ac:spMkLst>
            <pc:docMk/>
            <pc:sldMk cId="3424028113" sldId="371"/>
            <ac:spMk id="5" creationId="{EB6C636E-E552-5496-11F0-A22EA75490D0}"/>
          </ac:spMkLst>
        </pc:spChg>
        <pc:spChg chg="mod">
          <ac:chgData name="Lips, Anne Marie" userId="S::amlips@emory.edu::3afc5fd4-59ad-43da-b964-62076b8287ce" providerId="AD" clId="Web-{9BEC28F5-D70E-797C-74AC-982BADF4841B}" dt="2026-04-03T03:00:10.606" v="110" actId="14100"/>
          <ac:spMkLst>
            <pc:docMk/>
            <pc:sldMk cId="3424028113" sldId="371"/>
            <ac:spMk id="9" creationId="{7E16C3F9-8927-298C-2FC6-AB5DA1937259}"/>
          </ac:spMkLst>
        </pc:spChg>
      </pc:sldChg>
      <pc:sldChg chg="modNotes">
        <pc:chgData name="Lips, Anne Marie" userId="S::amlips@emory.edu::3afc5fd4-59ad-43da-b964-62076b8287ce" providerId="AD" clId="Web-{9BEC28F5-D70E-797C-74AC-982BADF4841B}" dt="2026-04-05T13:45:22.184" v="156"/>
        <pc:sldMkLst>
          <pc:docMk/>
          <pc:sldMk cId="813842044" sldId="376"/>
        </pc:sldMkLst>
      </pc:sldChg>
    </pc:docChg>
  </pc:docChgLst>
</pc:chgInfo>
</file>

<file path=ppt/diagrams/_rels/data2.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image" Target="../media/image21.svg"/></Relationships>
</file>

<file path=ppt/diagrams/_rels/drawing2.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image" Target="../media/image2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9A9D0A-C222-4D43-ADA6-33A9B0F04FA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85B90200-6183-4D53-9A4B-B2D496499538}">
      <dgm:prSet phldrT="[Text]" phldr="0"/>
      <dgm:spPr/>
      <dgm:t>
        <a:bodyPr/>
        <a:lstStyle/>
        <a:p>
          <a:r>
            <a:rPr lang="en-US" b="1">
              <a:latin typeface="Calibri Light" panose="020F0302020204030204"/>
            </a:rPr>
            <a:t>Acute</a:t>
          </a:r>
          <a:endParaRPr lang="en-US" b="1"/>
        </a:p>
      </dgm:t>
    </dgm:pt>
    <dgm:pt modelId="{882E22FA-5010-4D2F-B7FB-5CEDA790CAB2}" type="parTrans" cxnId="{D5CADFDC-2E90-44D3-A204-B6FCC0D77A4F}">
      <dgm:prSet/>
      <dgm:spPr/>
      <dgm:t>
        <a:bodyPr/>
        <a:lstStyle/>
        <a:p>
          <a:endParaRPr lang="en-US"/>
        </a:p>
      </dgm:t>
    </dgm:pt>
    <dgm:pt modelId="{E2FCB71A-8411-49C9-B16A-F72B87E16FC4}" type="sibTrans" cxnId="{D5CADFDC-2E90-44D3-A204-B6FCC0D77A4F}">
      <dgm:prSet/>
      <dgm:spPr/>
      <dgm:t>
        <a:bodyPr/>
        <a:lstStyle/>
        <a:p>
          <a:endParaRPr lang="en-US"/>
        </a:p>
      </dgm:t>
    </dgm:pt>
    <dgm:pt modelId="{D7B824B7-C440-4CD6-BAD9-36723811F553}">
      <dgm:prSet phldrT="[Text]" phldr="0"/>
      <dgm:spPr/>
      <dgm:t>
        <a:bodyPr/>
        <a:lstStyle/>
        <a:p>
          <a:pPr rtl="0"/>
          <a:r>
            <a:rPr lang="en-US">
              <a:latin typeface="Calibri Light" panose="020F0302020204030204"/>
            </a:rPr>
            <a:t>Duration of &lt;1 month</a:t>
          </a:r>
          <a:endParaRPr lang="en-US"/>
        </a:p>
      </dgm:t>
    </dgm:pt>
    <dgm:pt modelId="{82EDD7BE-15C2-418C-9802-F8959D6515DC}" type="parTrans" cxnId="{2255E022-849B-43F9-A1C6-580ABD99E1DC}">
      <dgm:prSet/>
      <dgm:spPr/>
      <dgm:t>
        <a:bodyPr/>
        <a:lstStyle/>
        <a:p>
          <a:endParaRPr lang="en-US"/>
        </a:p>
      </dgm:t>
    </dgm:pt>
    <dgm:pt modelId="{BCB42556-F7CF-4989-9D70-495EF2D9AA8E}" type="sibTrans" cxnId="{2255E022-849B-43F9-A1C6-580ABD99E1DC}">
      <dgm:prSet/>
      <dgm:spPr/>
      <dgm:t>
        <a:bodyPr/>
        <a:lstStyle/>
        <a:p>
          <a:endParaRPr lang="en-US"/>
        </a:p>
      </dgm:t>
    </dgm:pt>
    <dgm:pt modelId="{7849CE1D-BA16-4416-BA8F-C5D0898C1D28}">
      <dgm:prSet phldrT="[Text]" phldr="0"/>
      <dgm:spPr/>
      <dgm:t>
        <a:bodyPr/>
        <a:lstStyle/>
        <a:p>
          <a:pPr rtl="0"/>
          <a:r>
            <a:rPr lang="en-US">
              <a:latin typeface="Calibri Light" panose="020F0302020204030204"/>
            </a:rPr>
            <a:t>Self-limiting, ideally </a:t>
          </a:r>
          <a:r>
            <a:rPr lang="en-US" dirty="0">
              <a:latin typeface="Calibri Light" panose="020F0302020204030204"/>
            </a:rPr>
            <a:t>resolves with healing</a:t>
          </a:r>
          <a:endParaRPr lang="en-US" dirty="0"/>
        </a:p>
      </dgm:t>
    </dgm:pt>
    <dgm:pt modelId="{A2AEFFA5-1467-4D93-B0A6-439984DFA352}" type="parTrans" cxnId="{F1C44F9C-54AD-4817-A771-D83DE4EB66F8}">
      <dgm:prSet/>
      <dgm:spPr/>
      <dgm:t>
        <a:bodyPr/>
        <a:lstStyle/>
        <a:p>
          <a:endParaRPr lang="en-US"/>
        </a:p>
      </dgm:t>
    </dgm:pt>
    <dgm:pt modelId="{114AD3A9-B3DE-4B5F-A875-9B1387D12347}" type="sibTrans" cxnId="{F1C44F9C-54AD-4817-A771-D83DE4EB66F8}">
      <dgm:prSet/>
      <dgm:spPr/>
      <dgm:t>
        <a:bodyPr/>
        <a:lstStyle/>
        <a:p>
          <a:endParaRPr lang="en-US"/>
        </a:p>
      </dgm:t>
    </dgm:pt>
    <dgm:pt modelId="{ED05C36A-2DC1-48F3-85C4-3AB1B15F0F3A}">
      <dgm:prSet phldrT="[Text]" phldr="0"/>
      <dgm:spPr/>
      <dgm:t>
        <a:bodyPr/>
        <a:lstStyle/>
        <a:p>
          <a:pPr rtl="0"/>
          <a:r>
            <a:rPr lang="en-US">
              <a:latin typeface="Calibri Light" panose="020F0302020204030204"/>
            </a:rPr>
            <a:t>Pain that continues for 1-3 months</a:t>
          </a:r>
          <a:endParaRPr lang="en-US"/>
        </a:p>
      </dgm:t>
    </dgm:pt>
    <dgm:pt modelId="{C8CF8905-C465-4652-9F01-693C3E6A7286}" type="parTrans" cxnId="{B7E5D1B1-9222-4843-832F-28711AB7BF3A}">
      <dgm:prSet/>
      <dgm:spPr/>
      <dgm:t>
        <a:bodyPr/>
        <a:lstStyle/>
        <a:p>
          <a:endParaRPr lang="en-US"/>
        </a:p>
      </dgm:t>
    </dgm:pt>
    <dgm:pt modelId="{BA614656-DBF0-4156-A0F3-10365921D8AE}" type="sibTrans" cxnId="{B7E5D1B1-9222-4843-832F-28711AB7BF3A}">
      <dgm:prSet/>
      <dgm:spPr/>
      <dgm:t>
        <a:bodyPr/>
        <a:lstStyle/>
        <a:p>
          <a:endParaRPr lang="en-US"/>
        </a:p>
      </dgm:t>
    </dgm:pt>
    <dgm:pt modelId="{5C805577-6793-42AC-9524-FAFEDC6AB002}">
      <dgm:prSet phldrT="[Text]" phldr="0"/>
      <dgm:spPr/>
      <dgm:t>
        <a:bodyPr/>
        <a:lstStyle/>
        <a:p>
          <a:r>
            <a:rPr lang="en-US" sz="2200" b="1" dirty="0">
              <a:latin typeface="Calibri Light" panose="020F0302020204030204"/>
            </a:rPr>
            <a:t>Chronic</a:t>
          </a:r>
          <a:endParaRPr lang="en-US" sz="2200" b="1" dirty="0"/>
        </a:p>
      </dgm:t>
    </dgm:pt>
    <dgm:pt modelId="{16EC39C2-303E-449C-B1F9-BEF173F7F14D}" type="parTrans" cxnId="{6114FC10-7B8A-4E37-9A11-054E0F7EC17B}">
      <dgm:prSet/>
      <dgm:spPr/>
      <dgm:t>
        <a:bodyPr/>
        <a:lstStyle/>
        <a:p>
          <a:endParaRPr lang="en-US"/>
        </a:p>
      </dgm:t>
    </dgm:pt>
    <dgm:pt modelId="{10D1AEF1-8313-43BD-8350-CAABAA455E35}" type="sibTrans" cxnId="{6114FC10-7B8A-4E37-9A11-054E0F7EC17B}">
      <dgm:prSet/>
      <dgm:spPr/>
      <dgm:t>
        <a:bodyPr/>
        <a:lstStyle/>
        <a:p>
          <a:endParaRPr lang="en-US"/>
        </a:p>
      </dgm:t>
    </dgm:pt>
    <dgm:pt modelId="{3BF61DB8-D05C-4F9C-8322-64735404C2FE}">
      <dgm:prSet phldrT="[Text]" phldr="0"/>
      <dgm:spPr/>
      <dgm:t>
        <a:bodyPr/>
        <a:lstStyle/>
        <a:p>
          <a:pPr rtl="0"/>
          <a:r>
            <a:rPr lang="en-US" sz="1800" dirty="0">
              <a:latin typeface="Calibri Light" panose="020F0302020204030204"/>
            </a:rPr>
            <a:t>Lasts 3 months or longer</a:t>
          </a:r>
          <a:endParaRPr lang="en-US" sz="1800" dirty="0"/>
        </a:p>
      </dgm:t>
    </dgm:pt>
    <dgm:pt modelId="{7D2BA178-14E8-4851-93DC-E52D23DB7D37}" type="parTrans" cxnId="{87D7E4E3-E31A-478F-91A2-4D54868FF1C1}">
      <dgm:prSet/>
      <dgm:spPr/>
      <dgm:t>
        <a:bodyPr/>
        <a:lstStyle/>
        <a:p>
          <a:endParaRPr lang="en-US"/>
        </a:p>
      </dgm:t>
    </dgm:pt>
    <dgm:pt modelId="{B90D3D6C-8D8F-452C-8E03-AC85F869C76B}" type="sibTrans" cxnId="{87D7E4E3-E31A-478F-91A2-4D54868FF1C1}">
      <dgm:prSet/>
      <dgm:spPr/>
      <dgm:t>
        <a:bodyPr/>
        <a:lstStyle/>
        <a:p>
          <a:endParaRPr lang="en-US"/>
        </a:p>
      </dgm:t>
    </dgm:pt>
    <dgm:pt modelId="{A82321B5-F377-4499-B240-FC9D7F731243}">
      <dgm:prSet phldrT="[Text]" phldr="0"/>
      <dgm:spPr/>
      <dgm:t>
        <a:bodyPr/>
        <a:lstStyle/>
        <a:p>
          <a:pPr rtl="0"/>
          <a:r>
            <a:rPr lang="en-US" dirty="0">
              <a:latin typeface="Calibri Light" panose="020F0302020204030204"/>
            </a:rPr>
            <a:t>Generally stable or worsening</a:t>
          </a:r>
          <a:endParaRPr lang="en-US" dirty="0"/>
        </a:p>
      </dgm:t>
    </dgm:pt>
    <dgm:pt modelId="{513F2A05-E04D-404A-A342-2A314E7EE752}" type="parTrans" cxnId="{AB9973C1-D22E-4AC2-840E-590C7F037187}">
      <dgm:prSet/>
      <dgm:spPr/>
      <dgm:t>
        <a:bodyPr/>
        <a:lstStyle/>
        <a:p>
          <a:endParaRPr lang="en-US"/>
        </a:p>
      </dgm:t>
    </dgm:pt>
    <dgm:pt modelId="{DACC2D82-B95B-466E-A0EC-03C369F28CCE}" type="sibTrans" cxnId="{AB9973C1-D22E-4AC2-840E-590C7F037187}">
      <dgm:prSet/>
      <dgm:spPr/>
      <dgm:t>
        <a:bodyPr/>
        <a:lstStyle/>
        <a:p>
          <a:endParaRPr lang="en-US"/>
        </a:p>
      </dgm:t>
    </dgm:pt>
    <dgm:pt modelId="{D1DD1F25-87F9-42ED-86EA-F401EB063598}">
      <dgm:prSet phldrT="[Text]" phldr="0"/>
      <dgm:spPr/>
      <dgm:t>
        <a:bodyPr/>
        <a:lstStyle/>
        <a:p>
          <a:pPr rtl="0"/>
          <a:r>
            <a:rPr lang="en-US" dirty="0">
              <a:latin typeface="Calibri Light" panose="020F0302020204030204"/>
            </a:rPr>
            <a:t>Persists beyond normal "healing" period</a:t>
          </a:r>
          <a:endParaRPr lang="en-US" dirty="0"/>
        </a:p>
      </dgm:t>
    </dgm:pt>
    <dgm:pt modelId="{09EA06B9-E26E-404C-B3D4-BC75DF5067F7}" type="parTrans" cxnId="{319734D8-0078-422D-8058-84DE5CE09CF4}">
      <dgm:prSet/>
      <dgm:spPr/>
      <dgm:t>
        <a:bodyPr/>
        <a:lstStyle/>
        <a:p>
          <a:endParaRPr lang="en-US"/>
        </a:p>
      </dgm:t>
    </dgm:pt>
    <dgm:pt modelId="{7324CB12-F269-40B7-B883-F46D877CEF9D}" type="sibTrans" cxnId="{319734D8-0078-422D-8058-84DE5CE09CF4}">
      <dgm:prSet/>
      <dgm:spPr/>
      <dgm:t>
        <a:bodyPr/>
        <a:lstStyle/>
        <a:p>
          <a:endParaRPr lang="en-US"/>
        </a:p>
      </dgm:t>
    </dgm:pt>
    <dgm:pt modelId="{0C8B98D3-9B26-4604-8DF8-EC5A222B8F93}">
      <dgm:prSet phldr="0"/>
      <dgm:spPr/>
      <dgm:t>
        <a:bodyPr/>
        <a:lstStyle/>
        <a:p>
          <a:r>
            <a:rPr lang="en-US" sz="1800" b="1" dirty="0">
              <a:latin typeface="Calibri Light" panose="020F0302020204030204"/>
            </a:rPr>
            <a:t>Subacute</a:t>
          </a:r>
        </a:p>
      </dgm:t>
    </dgm:pt>
    <dgm:pt modelId="{9D152A33-1FB1-43A2-8FDA-5AF7010BA0DB}" type="parTrans" cxnId="{B0B0F810-83D3-4D95-842F-D704A87CB93E}">
      <dgm:prSet/>
      <dgm:spPr/>
    </dgm:pt>
    <dgm:pt modelId="{C570ABE4-C9C9-439E-9477-B8434391555F}" type="sibTrans" cxnId="{B0B0F810-83D3-4D95-842F-D704A87CB93E}">
      <dgm:prSet/>
      <dgm:spPr/>
    </dgm:pt>
    <dgm:pt modelId="{0F5C9126-5D97-4F39-8BB0-BBFAC83CB90F}">
      <dgm:prSet phldr="0"/>
      <dgm:spPr/>
      <dgm:t>
        <a:bodyPr/>
        <a:lstStyle/>
        <a:p>
          <a:pPr rtl="0"/>
          <a:r>
            <a:rPr lang="en-US">
              <a:latin typeface="Calibri Light" panose="020F0302020204030204"/>
            </a:rPr>
            <a:t>Triggered</a:t>
          </a:r>
          <a:r>
            <a:rPr lang="en-US" dirty="0">
              <a:latin typeface="Calibri Light" panose="020F0302020204030204"/>
            </a:rPr>
            <a:t> by tissue damage</a:t>
          </a:r>
        </a:p>
      </dgm:t>
    </dgm:pt>
    <dgm:pt modelId="{8E15DE17-F18C-4FA2-9A51-FE4D0EACA88C}" type="parTrans" cxnId="{DFA928CA-5BA6-4A50-AB41-B8A72753CA9F}">
      <dgm:prSet/>
      <dgm:spPr/>
    </dgm:pt>
    <dgm:pt modelId="{81D36C40-71C4-4BC5-815C-CE2544A1CE4D}" type="sibTrans" cxnId="{DFA928CA-5BA6-4A50-AB41-B8A72753CA9F}">
      <dgm:prSet/>
      <dgm:spPr/>
    </dgm:pt>
    <dgm:pt modelId="{B22FA0FD-BE36-4E11-A87A-F7193796B9DD}">
      <dgm:prSet phldr="0"/>
      <dgm:spPr/>
      <dgm:t>
        <a:bodyPr/>
        <a:lstStyle/>
        <a:p>
          <a:pPr rtl="0"/>
          <a:r>
            <a:rPr lang="en-US">
              <a:latin typeface="Calibri Light" panose="020F0302020204030204"/>
            </a:rPr>
            <a:t>Sudden</a:t>
          </a:r>
          <a:r>
            <a:rPr lang="en-US" dirty="0">
              <a:latin typeface="Calibri Light" panose="020F0302020204030204"/>
            </a:rPr>
            <a:t> onset</a:t>
          </a:r>
        </a:p>
      </dgm:t>
    </dgm:pt>
    <dgm:pt modelId="{9C055675-F764-4087-BF7F-7A22B8EA1F5D}" type="parTrans" cxnId="{BDA43002-1BB2-406F-B7DE-82ADA3606FBB}">
      <dgm:prSet/>
      <dgm:spPr/>
    </dgm:pt>
    <dgm:pt modelId="{CF8B4619-1689-4D5C-AE86-B14E69C82E3F}" type="sibTrans" cxnId="{BDA43002-1BB2-406F-B7DE-82ADA3606FBB}">
      <dgm:prSet/>
      <dgm:spPr/>
    </dgm:pt>
    <dgm:pt modelId="{86FFE54E-8D5B-4F7E-B36C-D02B5FCB5386}">
      <dgm:prSet phldr="0"/>
      <dgm:spPr/>
      <dgm:t>
        <a:bodyPr/>
        <a:lstStyle/>
        <a:p>
          <a:pPr rtl="0"/>
          <a:r>
            <a:rPr lang="en-US">
              <a:latin typeface="Calibri Light" panose="020F0302020204030204"/>
            </a:rPr>
            <a:t>Can</a:t>
          </a:r>
          <a:r>
            <a:rPr lang="en-US" dirty="0">
              <a:latin typeface="Calibri Light" panose="020F0302020204030204"/>
            </a:rPr>
            <a:t> become chronic</a:t>
          </a:r>
        </a:p>
      </dgm:t>
    </dgm:pt>
    <dgm:pt modelId="{93851617-9F0C-4EBF-AF6D-57E8085AE81F}" type="parTrans" cxnId="{E4C23CED-1715-4442-A65F-DD78FCDF20A2}">
      <dgm:prSet/>
      <dgm:spPr/>
    </dgm:pt>
    <dgm:pt modelId="{67F26243-F7B7-4FB8-9962-D3FCD5775963}" type="sibTrans" cxnId="{E4C23CED-1715-4442-A65F-DD78FCDF20A2}">
      <dgm:prSet/>
      <dgm:spPr/>
    </dgm:pt>
    <dgm:pt modelId="{2D13C9EE-07CC-4335-AE5F-E9A9B1121992}">
      <dgm:prSet phldr="0"/>
      <dgm:spPr/>
      <dgm:t>
        <a:bodyPr/>
        <a:lstStyle/>
        <a:p>
          <a:pPr rtl="0"/>
          <a:r>
            <a:rPr lang="en-US" dirty="0">
              <a:latin typeface="Calibri Light" panose="020F0302020204030204"/>
            </a:rPr>
            <a:t>Involves peripheral and central sensitization</a:t>
          </a:r>
        </a:p>
      </dgm:t>
    </dgm:pt>
    <dgm:pt modelId="{9AFF16A7-F318-4C17-96C3-397426B21CA1}" type="parTrans" cxnId="{C500C6F3-2DB3-459B-90EF-70A85E8383F3}">
      <dgm:prSet/>
      <dgm:spPr/>
    </dgm:pt>
    <dgm:pt modelId="{B193780C-3E34-47FC-8F62-49F17E3CDA64}" type="sibTrans" cxnId="{C500C6F3-2DB3-459B-90EF-70A85E8383F3}">
      <dgm:prSet/>
      <dgm:spPr/>
    </dgm:pt>
    <dgm:pt modelId="{EDF33B4E-B532-445F-B948-7A18221E395C}" type="pres">
      <dgm:prSet presAssocID="{C09A9D0A-C222-4D43-ADA6-33A9B0F04FA6}" presName="Name0" presStyleCnt="0">
        <dgm:presLayoutVars>
          <dgm:dir/>
          <dgm:animLvl val="lvl"/>
          <dgm:resizeHandles val="exact"/>
        </dgm:presLayoutVars>
      </dgm:prSet>
      <dgm:spPr/>
    </dgm:pt>
    <dgm:pt modelId="{79E9C265-32AE-4C39-B613-3193FE1140E8}" type="pres">
      <dgm:prSet presAssocID="{85B90200-6183-4D53-9A4B-B2D496499538}" presName="composite" presStyleCnt="0"/>
      <dgm:spPr/>
    </dgm:pt>
    <dgm:pt modelId="{E79B6444-1624-425C-AF09-3E56C63E55EA}" type="pres">
      <dgm:prSet presAssocID="{85B90200-6183-4D53-9A4B-B2D496499538}" presName="parTx" presStyleLbl="alignNode1" presStyleIdx="0" presStyleCnt="3">
        <dgm:presLayoutVars>
          <dgm:chMax val="0"/>
          <dgm:chPref val="0"/>
          <dgm:bulletEnabled val="1"/>
        </dgm:presLayoutVars>
      </dgm:prSet>
      <dgm:spPr/>
    </dgm:pt>
    <dgm:pt modelId="{BE38FCC6-A98D-4A8A-96FE-06579D084977}" type="pres">
      <dgm:prSet presAssocID="{85B90200-6183-4D53-9A4B-B2D496499538}" presName="desTx" presStyleLbl="alignAccFollowNode1" presStyleIdx="0" presStyleCnt="3">
        <dgm:presLayoutVars>
          <dgm:bulletEnabled val="1"/>
        </dgm:presLayoutVars>
      </dgm:prSet>
      <dgm:spPr/>
    </dgm:pt>
    <dgm:pt modelId="{A8FCE58C-F202-4A43-B65D-ED11AD5A184B}" type="pres">
      <dgm:prSet presAssocID="{E2FCB71A-8411-49C9-B16A-F72B87E16FC4}" presName="space" presStyleCnt="0"/>
      <dgm:spPr/>
    </dgm:pt>
    <dgm:pt modelId="{1B96E3B3-DF52-42F9-AAB4-DD2765DA3AD3}" type="pres">
      <dgm:prSet presAssocID="{0C8B98D3-9B26-4604-8DF8-EC5A222B8F93}" presName="composite" presStyleCnt="0"/>
      <dgm:spPr/>
    </dgm:pt>
    <dgm:pt modelId="{F1467798-CC89-40C4-9AD9-DC6370FBEF3C}" type="pres">
      <dgm:prSet presAssocID="{0C8B98D3-9B26-4604-8DF8-EC5A222B8F93}" presName="parTx" presStyleLbl="alignNode1" presStyleIdx="1" presStyleCnt="3">
        <dgm:presLayoutVars>
          <dgm:chMax val="0"/>
          <dgm:chPref val="0"/>
          <dgm:bulletEnabled val="1"/>
        </dgm:presLayoutVars>
      </dgm:prSet>
      <dgm:spPr/>
    </dgm:pt>
    <dgm:pt modelId="{070E41C4-85A3-4766-B1E9-F4AD2EAFFF03}" type="pres">
      <dgm:prSet presAssocID="{0C8B98D3-9B26-4604-8DF8-EC5A222B8F93}" presName="desTx" presStyleLbl="alignAccFollowNode1" presStyleIdx="1" presStyleCnt="3">
        <dgm:presLayoutVars>
          <dgm:bulletEnabled val="1"/>
        </dgm:presLayoutVars>
      </dgm:prSet>
      <dgm:spPr/>
    </dgm:pt>
    <dgm:pt modelId="{C317C378-5D20-45F8-A710-D141FF344649}" type="pres">
      <dgm:prSet presAssocID="{C570ABE4-C9C9-439E-9477-B8434391555F}" presName="space" presStyleCnt="0"/>
      <dgm:spPr/>
    </dgm:pt>
    <dgm:pt modelId="{D4A5345C-E083-46D2-BD16-180A2AF5D587}" type="pres">
      <dgm:prSet presAssocID="{5C805577-6793-42AC-9524-FAFEDC6AB002}" presName="composite" presStyleCnt="0"/>
      <dgm:spPr/>
    </dgm:pt>
    <dgm:pt modelId="{57F72313-7176-4BEE-8D63-AE1626199287}" type="pres">
      <dgm:prSet presAssocID="{5C805577-6793-42AC-9524-FAFEDC6AB002}" presName="parTx" presStyleLbl="alignNode1" presStyleIdx="2" presStyleCnt="3">
        <dgm:presLayoutVars>
          <dgm:chMax val="0"/>
          <dgm:chPref val="0"/>
          <dgm:bulletEnabled val="1"/>
        </dgm:presLayoutVars>
      </dgm:prSet>
      <dgm:spPr/>
    </dgm:pt>
    <dgm:pt modelId="{77E70BCC-A1A8-4EE5-9D20-9477B4F73316}" type="pres">
      <dgm:prSet presAssocID="{5C805577-6793-42AC-9524-FAFEDC6AB002}" presName="desTx" presStyleLbl="alignAccFollowNode1" presStyleIdx="2" presStyleCnt="3">
        <dgm:presLayoutVars>
          <dgm:bulletEnabled val="1"/>
        </dgm:presLayoutVars>
      </dgm:prSet>
      <dgm:spPr/>
    </dgm:pt>
  </dgm:ptLst>
  <dgm:cxnLst>
    <dgm:cxn modelId="{BDA43002-1BB2-406F-B7DE-82ADA3606FBB}" srcId="{85B90200-6183-4D53-9A4B-B2D496499538}" destId="{B22FA0FD-BE36-4E11-A87A-F7193796B9DD}" srcOrd="2" destOrd="0" parTransId="{9C055675-F764-4087-BF7F-7A22B8EA1F5D}" sibTransId="{CF8B4619-1689-4D5C-AE86-B14E69C82E3F}"/>
    <dgm:cxn modelId="{58EF2F0C-7599-4272-B239-514771158529}" type="presOf" srcId="{ED05C36A-2DC1-48F3-85C4-3AB1B15F0F3A}" destId="{070E41C4-85A3-4766-B1E9-F4AD2EAFFF03}" srcOrd="0" destOrd="0" presId="urn:microsoft.com/office/officeart/2005/8/layout/hList1"/>
    <dgm:cxn modelId="{B0B0F810-83D3-4D95-842F-D704A87CB93E}" srcId="{C09A9D0A-C222-4D43-ADA6-33A9B0F04FA6}" destId="{0C8B98D3-9B26-4604-8DF8-EC5A222B8F93}" srcOrd="1" destOrd="0" parTransId="{9D152A33-1FB1-43A2-8FDA-5AF7010BA0DB}" sibTransId="{C570ABE4-C9C9-439E-9477-B8434391555F}"/>
    <dgm:cxn modelId="{6114FC10-7B8A-4E37-9A11-054E0F7EC17B}" srcId="{C09A9D0A-C222-4D43-ADA6-33A9B0F04FA6}" destId="{5C805577-6793-42AC-9524-FAFEDC6AB002}" srcOrd="2" destOrd="0" parTransId="{16EC39C2-303E-449C-B1F9-BEF173F7F14D}" sibTransId="{10D1AEF1-8313-43BD-8350-CAABAA455E35}"/>
    <dgm:cxn modelId="{03632319-9A1F-4194-8AC2-20B8719261C0}" type="presOf" srcId="{B22FA0FD-BE36-4E11-A87A-F7193796B9DD}" destId="{BE38FCC6-A98D-4A8A-96FE-06579D084977}" srcOrd="0" destOrd="2" presId="urn:microsoft.com/office/officeart/2005/8/layout/hList1"/>
    <dgm:cxn modelId="{2255E022-849B-43F9-A1C6-580ABD99E1DC}" srcId="{85B90200-6183-4D53-9A4B-B2D496499538}" destId="{D7B824B7-C440-4CD6-BAD9-36723811F553}" srcOrd="0" destOrd="0" parTransId="{82EDD7BE-15C2-418C-9802-F8959D6515DC}" sibTransId="{BCB42556-F7CF-4989-9D70-495EF2D9AA8E}"/>
    <dgm:cxn modelId="{413B8035-8694-474F-A6F3-1D7A4D77BA20}" type="presOf" srcId="{D1DD1F25-87F9-42ED-86EA-F401EB063598}" destId="{77E70BCC-A1A8-4EE5-9D20-9477B4F73316}" srcOrd="0" destOrd="2" presId="urn:microsoft.com/office/officeart/2005/8/layout/hList1"/>
    <dgm:cxn modelId="{64064438-EAC8-4788-BEEB-70C1332F5986}" type="presOf" srcId="{2D13C9EE-07CC-4335-AE5F-E9A9B1121992}" destId="{77E70BCC-A1A8-4EE5-9D20-9477B4F73316}" srcOrd="0" destOrd="3" presId="urn:microsoft.com/office/officeart/2005/8/layout/hList1"/>
    <dgm:cxn modelId="{AD818F68-6EF7-42EC-9A01-C96D5194D240}" type="presOf" srcId="{5C805577-6793-42AC-9524-FAFEDC6AB002}" destId="{57F72313-7176-4BEE-8D63-AE1626199287}" srcOrd="0" destOrd="0" presId="urn:microsoft.com/office/officeart/2005/8/layout/hList1"/>
    <dgm:cxn modelId="{C032E269-4FC9-4A59-ABFB-CD20AF0AE693}" type="presOf" srcId="{7849CE1D-BA16-4416-BA8F-C5D0898C1D28}" destId="{BE38FCC6-A98D-4A8A-96FE-06579D084977}" srcOrd="0" destOrd="3" presId="urn:microsoft.com/office/officeart/2005/8/layout/hList1"/>
    <dgm:cxn modelId="{3FD88C77-0D29-4FDB-A58E-919357469273}" type="presOf" srcId="{86FFE54E-8D5B-4F7E-B36C-D02B5FCB5386}" destId="{070E41C4-85A3-4766-B1E9-F4AD2EAFFF03}" srcOrd="0" destOrd="1" presId="urn:microsoft.com/office/officeart/2005/8/layout/hList1"/>
    <dgm:cxn modelId="{3C102F90-140F-44C1-96AE-707617C5D4D5}" type="presOf" srcId="{85B90200-6183-4D53-9A4B-B2D496499538}" destId="{E79B6444-1624-425C-AF09-3E56C63E55EA}" srcOrd="0" destOrd="0" presId="urn:microsoft.com/office/officeart/2005/8/layout/hList1"/>
    <dgm:cxn modelId="{F1C44F9C-54AD-4817-A771-D83DE4EB66F8}" srcId="{85B90200-6183-4D53-9A4B-B2D496499538}" destId="{7849CE1D-BA16-4416-BA8F-C5D0898C1D28}" srcOrd="3" destOrd="0" parTransId="{A2AEFFA5-1467-4D93-B0A6-439984DFA352}" sibTransId="{114AD3A9-B3DE-4B5F-A875-9B1387D12347}"/>
    <dgm:cxn modelId="{0ADDFE9D-ACAA-467F-8D96-FF9A8780483F}" type="presOf" srcId="{A82321B5-F377-4499-B240-FC9D7F731243}" destId="{77E70BCC-A1A8-4EE5-9D20-9477B4F73316}" srcOrd="0" destOrd="1" presId="urn:microsoft.com/office/officeart/2005/8/layout/hList1"/>
    <dgm:cxn modelId="{B7E5D1B1-9222-4843-832F-28711AB7BF3A}" srcId="{0C8B98D3-9B26-4604-8DF8-EC5A222B8F93}" destId="{ED05C36A-2DC1-48F3-85C4-3AB1B15F0F3A}" srcOrd="0" destOrd="0" parTransId="{C8CF8905-C465-4652-9F01-693C3E6A7286}" sibTransId="{BA614656-DBF0-4156-A0F3-10365921D8AE}"/>
    <dgm:cxn modelId="{F7306FB4-703C-4C35-AAE1-67FE4F00320F}" type="presOf" srcId="{3BF61DB8-D05C-4F9C-8322-64735404C2FE}" destId="{77E70BCC-A1A8-4EE5-9D20-9477B4F73316}" srcOrd="0" destOrd="0" presId="urn:microsoft.com/office/officeart/2005/8/layout/hList1"/>
    <dgm:cxn modelId="{AB9973C1-D22E-4AC2-840E-590C7F037187}" srcId="{5C805577-6793-42AC-9524-FAFEDC6AB002}" destId="{A82321B5-F377-4499-B240-FC9D7F731243}" srcOrd="1" destOrd="0" parTransId="{513F2A05-E04D-404A-A342-2A314E7EE752}" sibTransId="{DACC2D82-B95B-466E-A0EC-03C369F28CCE}"/>
    <dgm:cxn modelId="{DFA928CA-5BA6-4A50-AB41-B8A72753CA9F}" srcId="{85B90200-6183-4D53-9A4B-B2D496499538}" destId="{0F5C9126-5D97-4F39-8BB0-BBFAC83CB90F}" srcOrd="1" destOrd="0" parTransId="{8E15DE17-F18C-4FA2-9A51-FE4D0EACA88C}" sibTransId="{81D36C40-71C4-4BC5-815C-CE2544A1CE4D}"/>
    <dgm:cxn modelId="{319734D8-0078-422D-8058-84DE5CE09CF4}" srcId="{5C805577-6793-42AC-9524-FAFEDC6AB002}" destId="{D1DD1F25-87F9-42ED-86EA-F401EB063598}" srcOrd="2" destOrd="0" parTransId="{09EA06B9-E26E-404C-B3D4-BC75DF5067F7}" sibTransId="{7324CB12-F269-40B7-B883-F46D877CEF9D}"/>
    <dgm:cxn modelId="{D5CADFDC-2E90-44D3-A204-B6FCC0D77A4F}" srcId="{C09A9D0A-C222-4D43-ADA6-33A9B0F04FA6}" destId="{85B90200-6183-4D53-9A4B-B2D496499538}" srcOrd="0" destOrd="0" parTransId="{882E22FA-5010-4D2F-B7FB-5CEDA790CAB2}" sibTransId="{E2FCB71A-8411-49C9-B16A-F72B87E16FC4}"/>
    <dgm:cxn modelId="{87D7E4E3-E31A-478F-91A2-4D54868FF1C1}" srcId="{5C805577-6793-42AC-9524-FAFEDC6AB002}" destId="{3BF61DB8-D05C-4F9C-8322-64735404C2FE}" srcOrd="0" destOrd="0" parTransId="{7D2BA178-14E8-4851-93DC-E52D23DB7D37}" sibTransId="{B90D3D6C-8D8F-452C-8E03-AC85F869C76B}"/>
    <dgm:cxn modelId="{E4C23CED-1715-4442-A65F-DD78FCDF20A2}" srcId="{0C8B98D3-9B26-4604-8DF8-EC5A222B8F93}" destId="{86FFE54E-8D5B-4F7E-B36C-D02B5FCB5386}" srcOrd="1" destOrd="0" parTransId="{93851617-9F0C-4EBF-AF6D-57E8085AE81F}" sibTransId="{67F26243-F7B7-4FB8-9962-D3FCD5775963}"/>
    <dgm:cxn modelId="{2734F5F2-04AD-47D6-BCF3-41E41FA83FB8}" type="presOf" srcId="{0F5C9126-5D97-4F39-8BB0-BBFAC83CB90F}" destId="{BE38FCC6-A98D-4A8A-96FE-06579D084977}" srcOrd="0" destOrd="1" presId="urn:microsoft.com/office/officeart/2005/8/layout/hList1"/>
    <dgm:cxn modelId="{C500C6F3-2DB3-459B-90EF-70A85E8383F3}" srcId="{5C805577-6793-42AC-9524-FAFEDC6AB002}" destId="{2D13C9EE-07CC-4335-AE5F-E9A9B1121992}" srcOrd="3" destOrd="0" parTransId="{9AFF16A7-F318-4C17-96C3-397426B21CA1}" sibTransId="{B193780C-3E34-47FC-8F62-49F17E3CDA64}"/>
    <dgm:cxn modelId="{29F918F6-49CA-4C2E-A6C7-7F135181637B}" type="presOf" srcId="{D7B824B7-C440-4CD6-BAD9-36723811F553}" destId="{BE38FCC6-A98D-4A8A-96FE-06579D084977}" srcOrd="0" destOrd="0" presId="urn:microsoft.com/office/officeart/2005/8/layout/hList1"/>
    <dgm:cxn modelId="{8549B9F9-58DA-48A1-BCAD-5376309AA849}" type="presOf" srcId="{0C8B98D3-9B26-4604-8DF8-EC5A222B8F93}" destId="{F1467798-CC89-40C4-9AD9-DC6370FBEF3C}" srcOrd="0" destOrd="0" presId="urn:microsoft.com/office/officeart/2005/8/layout/hList1"/>
    <dgm:cxn modelId="{E6C585FE-346F-4B84-9A02-1910B6F3D08B}" type="presOf" srcId="{C09A9D0A-C222-4D43-ADA6-33A9B0F04FA6}" destId="{EDF33B4E-B532-445F-B948-7A18221E395C}" srcOrd="0" destOrd="0" presId="urn:microsoft.com/office/officeart/2005/8/layout/hList1"/>
    <dgm:cxn modelId="{55D20E7B-E696-4B9F-8B24-5FE06BB1164F}" type="presParOf" srcId="{EDF33B4E-B532-445F-B948-7A18221E395C}" destId="{79E9C265-32AE-4C39-B613-3193FE1140E8}" srcOrd="0" destOrd="0" presId="urn:microsoft.com/office/officeart/2005/8/layout/hList1"/>
    <dgm:cxn modelId="{30533C73-7653-43EF-83F0-B6147E765806}" type="presParOf" srcId="{79E9C265-32AE-4C39-B613-3193FE1140E8}" destId="{E79B6444-1624-425C-AF09-3E56C63E55EA}" srcOrd="0" destOrd="0" presId="urn:microsoft.com/office/officeart/2005/8/layout/hList1"/>
    <dgm:cxn modelId="{2E9C22A4-006B-4DE8-A2E2-9A6BBE243DA6}" type="presParOf" srcId="{79E9C265-32AE-4C39-B613-3193FE1140E8}" destId="{BE38FCC6-A98D-4A8A-96FE-06579D084977}" srcOrd="1" destOrd="0" presId="urn:microsoft.com/office/officeart/2005/8/layout/hList1"/>
    <dgm:cxn modelId="{DB8AA065-9F3B-4C47-B79F-B726C0B0C89F}" type="presParOf" srcId="{EDF33B4E-B532-445F-B948-7A18221E395C}" destId="{A8FCE58C-F202-4A43-B65D-ED11AD5A184B}" srcOrd="1" destOrd="0" presId="urn:microsoft.com/office/officeart/2005/8/layout/hList1"/>
    <dgm:cxn modelId="{AFEC17E9-F1D8-4659-B8ED-0EB2D81E5ACA}" type="presParOf" srcId="{EDF33B4E-B532-445F-B948-7A18221E395C}" destId="{1B96E3B3-DF52-42F9-AAB4-DD2765DA3AD3}" srcOrd="2" destOrd="0" presId="urn:microsoft.com/office/officeart/2005/8/layout/hList1"/>
    <dgm:cxn modelId="{32076494-FAE2-4146-B4B7-C077E1FA06AC}" type="presParOf" srcId="{1B96E3B3-DF52-42F9-AAB4-DD2765DA3AD3}" destId="{F1467798-CC89-40C4-9AD9-DC6370FBEF3C}" srcOrd="0" destOrd="0" presId="urn:microsoft.com/office/officeart/2005/8/layout/hList1"/>
    <dgm:cxn modelId="{2C66DF9E-94B1-4971-A67A-1A5C8C964CC4}" type="presParOf" srcId="{1B96E3B3-DF52-42F9-AAB4-DD2765DA3AD3}" destId="{070E41C4-85A3-4766-B1E9-F4AD2EAFFF03}" srcOrd="1" destOrd="0" presId="urn:microsoft.com/office/officeart/2005/8/layout/hList1"/>
    <dgm:cxn modelId="{25EE866F-4F72-4126-89FE-2B1C0D4493BA}" type="presParOf" srcId="{EDF33B4E-B532-445F-B948-7A18221E395C}" destId="{C317C378-5D20-45F8-A710-D141FF344649}" srcOrd="3" destOrd="0" presId="urn:microsoft.com/office/officeart/2005/8/layout/hList1"/>
    <dgm:cxn modelId="{FE6E5EC5-4824-48B2-9017-1326887F6924}" type="presParOf" srcId="{EDF33B4E-B532-445F-B948-7A18221E395C}" destId="{D4A5345C-E083-46D2-BD16-180A2AF5D587}" srcOrd="4" destOrd="0" presId="urn:microsoft.com/office/officeart/2005/8/layout/hList1"/>
    <dgm:cxn modelId="{BE137DDA-219B-45E6-B438-F22A8BA55D46}" type="presParOf" srcId="{D4A5345C-E083-46D2-BD16-180A2AF5D587}" destId="{57F72313-7176-4BEE-8D63-AE1626199287}" srcOrd="0" destOrd="0" presId="urn:microsoft.com/office/officeart/2005/8/layout/hList1"/>
    <dgm:cxn modelId="{29F9F65D-7D6F-471B-B413-20E6A06A1980}" type="presParOf" srcId="{D4A5345C-E083-46D2-BD16-180A2AF5D587}" destId="{77E70BCC-A1A8-4EE5-9D20-9477B4F73316}"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1F819DF-E66F-49BB-8EAC-B3858F79FA67}"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8B1282B-4AF5-4411-8DF7-AC68AC8D05B1}">
      <dgm:prSet/>
      <dgm:spPr/>
      <dgm:t>
        <a:bodyPr/>
        <a:lstStyle/>
        <a:p>
          <a:pPr>
            <a:lnSpc>
              <a:spcPct val="100000"/>
            </a:lnSpc>
          </a:pPr>
          <a:r>
            <a:rPr lang="en-US" b="0" i="0"/>
            <a:t>Always look at the patient first.</a:t>
          </a:r>
          <a:endParaRPr lang="en-US"/>
        </a:p>
      </dgm:t>
    </dgm:pt>
    <dgm:pt modelId="{5B80156B-FC79-472D-BF36-207FD45F8366}" type="parTrans" cxnId="{AC1B1CDC-1D9D-4D14-8919-C1108FEB6B11}">
      <dgm:prSet/>
      <dgm:spPr/>
      <dgm:t>
        <a:bodyPr/>
        <a:lstStyle/>
        <a:p>
          <a:endParaRPr lang="en-US"/>
        </a:p>
      </dgm:t>
    </dgm:pt>
    <dgm:pt modelId="{493F5CEF-84D4-408A-A44D-F89A7247219D}" type="sibTrans" cxnId="{AC1B1CDC-1D9D-4D14-8919-C1108FEB6B11}">
      <dgm:prSet/>
      <dgm:spPr/>
      <dgm:t>
        <a:bodyPr/>
        <a:lstStyle/>
        <a:p>
          <a:endParaRPr lang="en-US"/>
        </a:p>
      </dgm:t>
    </dgm:pt>
    <dgm:pt modelId="{4D38A7C8-B113-4523-ACBC-5A918ED0E109}">
      <dgm:prSet/>
      <dgm:spPr/>
      <dgm:t>
        <a:bodyPr/>
        <a:lstStyle/>
        <a:p>
          <a:pPr>
            <a:lnSpc>
              <a:spcPct val="100000"/>
            </a:lnSpc>
          </a:pPr>
          <a:r>
            <a:rPr lang="en-US" b="0" i="0"/>
            <a:t>Perform a comprehensive pain assessment each visit.</a:t>
          </a:r>
          <a:endParaRPr lang="en-US"/>
        </a:p>
      </dgm:t>
    </dgm:pt>
    <dgm:pt modelId="{6AA7E7E3-D0D4-498B-B512-A5E372BB838D}" type="parTrans" cxnId="{EBC536F1-1619-4426-8B57-2263BF01FB76}">
      <dgm:prSet/>
      <dgm:spPr/>
      <dgm:t>
        <a:bodyPr/>
        <a:lstStyle/>
        <a:p>
          <a:endParaRPr lang="en-US"/>
        </a:p>
      </dgm:t>
    </dgm:pt>
    <dgm:pt modelId="{34ED9990-CC95-4011-AD74-06B1AEDF7347}" type="sibTrans" cxnId="{EBC536F1-1619-4426-8B57-2263BF01FB76}">
      <dgm:prSet/>
      <dgm:spPr/>
      <dgm:t>
        <a:bodyPr/>
        <a:lstStyle/>
        <a:p>
          <a:endParaRPr lang="en-US"/>
        </a:p>
      </dgm:t>
    </dgm:pt>
    <dgm:pt modelId="{AD113DEE-C28A-4126-875A-267E02477D49}" type="pres">
      <dgm:prSet presAssocID="{91F819DF-E66F-49BB-8EAC-B3858F79FA67}" presName="root" presStyleCnt="0">
        <dgm:presLayoutVars>
          <dgm:dir/>
          <dgm:resizeHandles val="exact"/>
        </dgm:presLayoutVars>
      </dgm:prSet>
      <dgm:spPr/>
    </dgm:pt>
    <dgm:pt modelId="{836B2CFF-CC69-4325-96CD-6CA80C3CFDF2}" type="pres">
      <dgm:prSet presAssocID="{D8B1282B-4AF5-4411-8DF7-AC68AC8D05B1}" presName="compNode" presStyleCnt="0"/>
      <dgm:spPr/>
    </dgm:pt>
    <dgm:pt modelId="{744E5480-FE17-4C5E-B9BF-0CB3565DE3C6}" type="pres">
      <dgm:prSet presAssocID="{D8B1282B-4AF5-4411-8DF7-AC68AC8D05B1}" presName="bgRect" presStyleLbl="bgShp" presStyleIdx="0" presStyleCnt="2"/>
      <dgm:spPr/>
    </dgm:pt>
    <dgm:pt modelId="{A48D9C53-0D07-46DE-9362-47E126DAC80E}" type="pres">
      <dgm:prSet presAssocID="{D8B1282B-4AF5-4411-8DF7-AC68AC8D05B1}"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Eyes"/>
        </a:ext>
      </dgm:extLst>
    </dgm:pt>
    <dgm:pt modelId="{011FC2B1-EB31-4D2D-8825-8B1BA89DEFB7}" type="pres">
      <dgm:prSet presAssocID="{D8B1282B-4AF5-4411-8DF7-AC68AC8D05B1}" presName="spaceRect" presStyleCnt="0"/>
      <dgm:spPr/>
    </dgm:pt>
    <dgm:pt modelId="{B3781B42-8B87-4237-8C8D-019C639F68E7}" type="pres">
      <dgm:prSet presAssocID="{D8B1282B-4AF5-4411-8DF7-AC68AC8D05B1}" presName="parTx" presStyleLbl="revTx" presStyleIdx="0" presStyleCnt="2">
        <dgm:presLayoutVars>
          <dgm:chMax val="0"/>
          <dgm:chPref val="0"/>
        </dgm:presLayoutVars>
      </dgm:prSet>
      <dgm:spPr/>
    </dgm:pt>
    <dgm:pt modelId="{52187221-FB53-4744-ABA1-5E79D37C140C}" type="pres">
      <dgm:prSet presAssocID="{493F5CEF-84D4-408A-A44D-F89A7247219D}" presName="sibTrans" presStyleCnt="0"/>
      <dgm:spPr/>
    </dgm:pt>
    <dgm:pt modelId="{22DE016D-52E8-4477-80EE-802766E40E43}" type="pres">
      <dgm:prSet presAssocID="{4D38A7C8-B113-4523-ACBC-5A918ED0E109}" presName="compNode" presStyleCnt="0"/>
      <dgm:spPr/>
    </dgm:pt>
    <dgm:pt modelId="{5AD2DEBB-94A6-4D60-B2B1-189831647234}" type="pres">
      <dgm:prSet presAssocID="{4D38A7C8-B113-4523-ACBC-5A918ED0E109}" presName="bgRect" presStyleLbl="bgShp" presStyleIdx="1" presStyleCnt="2"/>
      <dgm:spPr/>
    </dgm:pt>
    <dgm:pt modelId="{DFF95570-C524-4A4A-95AC-73A607D7CA65}" type="pres">
      <dgm:prSet presAssocID="{4D38A7C8-B113-4523-ACBC-5A918ED0E109}"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tethoscope"/>
        </a:ext>
      </dgm:extLst>
    </dgm:pt>
    <dgm:pt modelId="{E4B2E1E0-2002-4C6A-8A38-A594828591B2}" type="pres">
      <dgm:prSet presAssocID="{4D38A7C8-B113-4523-ACBC-5A918ED0E109}" presName="spaceRect" presStyleCnt="0"/>
      <dgm:spPr/>
    </dgm:pt>
    <dgm:pt modelId="{5C9FBB59-91FC-4429-9B78-4617F07FC2FF}" type="pres">
      <dgm:prSet presAssocID="{4D38A7C8-B113-4523-ACBC-5A918ED0E109}" presName="parTx" presStyleLbl="revTx" presStyleIdx="1" presStyleCnt="2">
        <dgm:presLayoutVars>
          <dgm:chMax val="0"/>
          <dgm:chPref val="0"/>
        </dgm:presLayoutVars>
      </dgm:prSet>
      <dgm:spPr/>
    </dgm:pt>
  </dgm:ptLst>
  <dgm:cxnLst>
    <dgm:cxn modelId="{8FE02B7F-C98F-4F99-95AB-35BC0B62B697}" type="presOf" srcId="{91F819DF-E66F-49BB-8EAC-B3858F79FA67}" destId="{AD113DEE-C28A-4126-875A-267E02477D49}" srcOrd="0" destOrd="0" presId="urn:microsoft.com/office/officeart/2018/2/layout/IconVerticalSolidList"/>
    <dgm:cxn modelId="{AC1B1CDC-1D9D-4D14-8919-C1108FEB6B11}" srcId="{91F819DF-E66F-49BB-8EAC-B3858F79FA67}" destId="{D8B1282B-4AF5-4411-8DF7-AC68AC8D05B1}" srcOrd="0" destOrd="0" parTransId="{5B80156B-FC79-472D-BF36-207FD45F8366}" sibTransId="{493F5CEF-84D4-408A-A44D-F89A7247219D}"/>
    <dgm:cxn modelId="{5A3393EE-1474-43A7-95C0-E8789506BE7A}" type="presOf" srcId="{4D38A7C8-B113-4523-ACBC-5A918ED0E109}" destId="{5C9FBB59-91FC-4429-9B78-4617F07FC2FF}" srcOrd="0" destOrd="0" presId="urn:microsoft.com/office/officeart/2018/2/layout/IconVerticalSolidList"/>
    <dgm:cxn modelId="{F91213EF-A715-49B9-86F3-D8B6B154C97E}" type="presOf" srcId="{D8B1282B-4AF5-4411-8DF7-AC68AC8D05B1}" destId="{B3781B42-8B87-4237-8C8D-019C639F68E7}" srcOrd="0" destOrd="0" presId="urn:microsoft.com/office/officeart/2018/2/layout/IconVerticalSolidList"/>
    <dgm:cxn modelId="{EBC536F1-1619-4426-8B57-2263BF01FB76}" srcId="{91F819DF-E66F-49BB-8EAC-B3858F79FA67}" destId="{4D38A7C8-B113-4523-ACBC-5A918ED0E109}" srcOrd="1" destOrd="0" parTransId="{6AA7E7E3-D0D4-498B-B512-A5E372BB838D}" sibTransId="{34ED9990-CC95-4011-AD74-06B1AEDF7347}"/>
    <dgm:cxn modelId="{B4D49976-C34E-4C62-A2C4-6FCAB1578292}" type="presParOf" srcId="{AD113DEE-C28A-4126-875A-267E02477D49}" destId="{836B2CFF-CC69-4325-96CD-6CA80C3CFDF2}" srcOrd="0" destOrd="0" presId="urn:microsoft.com/office/officeart/2018/2/layout/IconVerticalSolidList"/>
    <dgm:cxn modelId="{BB210528-CF98-4DE5-9244-3D750F0F333D}" type="presParOf" srcId="{836B2CFF-CC69-4325-96CD-6CA80C3CFDF2}" destId="{744E5480-FE17-4C5E-B9BF-0CB3565DE3C6}" srcOrd="0" destOrd="0" presId="urn:microsoft.com/office/officeart/2018/2/layout/IconVerticalSolidList"/>
    <dgm:cxn modelId="{F3538287-59DC-4E38-ACB5-BCF1E408DE81}" type="presParOf" srcId="{836B2CFF-CC69-4325-96CD-6CA80C3CFDF2}" destId="{A48D9C53-0D07-46DE-9362-47E126DAC80E}" srcOrd="1" destOrd="0" presId="urn:microsoft.com/office/officeart/2018/2/layout/IconVerticalSolidList"/>
    <dgm:cxn modelId="{77703FD7-427D-47A2-A366-56713E8CA9F3}" type="presParOf" srcId="{836B2CFF-CC69-4325-96CD-6CA80C3CFDF2}" destId="{011FC2B1-EB31-4D2D-8825-8B1BA89DEFB7}" srcOrd="2" destOrd="0" presId="urn:microsoft.com/office/officeart/2018/2/layout/IconVerticalSolidList"/>
    <dgm:cxn modelId="{EDAA51D7-678B-4C56-BE00-98A3DBBD112F}" type="presParOf" srcId="{836B2CFF-CC69-4325-96CD-6CA80C3CFDF2}" destId="{B3781B42-8B87-4237-8C8D-019C639F68E7}" srcOrd="3" destOrd="0" presId="urn:microsoft.com/office/officeart/2018/2/layout/IconVerticalSolidList"/>
    <dgm:cxn modelId="{C1398A52-26F3-47FF-8C8E-6488667E7F8F}" type="presParOf" srcId="{AD113DEE-C28A-4126-875A-267E02477D49}" destId="{52187221-FB53-4744-ABA1-5E79D37C140C}" srcOrd="1" destOrd="0" presId="urn:microsoft.com/office/officeart/2018/2/layout/IconVerticalSolidList"/>
    <dgm:cxn modelId="{5F528DC5-59BA-4DD6-BAE6-5FCBE0E76CD8}" type="presParOf" srcId="{AD113DEE-C28A-4126-875A-267E02477D49}" destId="{22DE016D-52E8-4477-80EE-802766E40E43}" srcOrd="2" destOrd="0" presId="urn:microsoft.com/office/officeart/2018/2/layout/IconVerticalSolidList"/>
    <dgm:cxn modelId="{A27F0840-6CD3-4A52-85FA-4D5050C894E4}" type="presParOf" srcId="{22DE016D-52E8-4477-80EE-802766E40E43}" destId="{5AD2DEBB-94A6-4D60-B2B1-189831647234}" srcOrd="0" destOrd="0" presId="urn:microsoft.com/office/officeart/2018/2/layout/IconVerticalSolidList"/>
    <dgm:cxn modelId="{95CC6864-69BE-4DF7-8222-AF0A185B4AE8}" type="presParOf" srcId="{22DE016D-52E8-4477-80EE-802766E40E43}" destId="{DFF95570-C524-4A4A-95AC-73A607D7CA65}" srcOrd="1" destOrd="0" presId="urn:microsoft.com/office/officeart/2018/2/layout/IconVerticalSolidList"/>
    <dgm:cxn modelId="{548E10B0-DB67-44B8-BB97-2C3D0D09883A}" type="presParOf" srcId="{22DE016D-52E8-4477-80EE-802766E40E43}" destId="{E4B2E1E0-2002-4C6A-8A38-A594828591B2}" srcOrd="2" destOrd="0" presId="urn:microsoft.com/office/officeart/2018/2/layout/IconVerticalSolidList"/>
    <dgm:cxn modelId="{8A16BBDE-8485-4884-B0DB-565B6E4D5E62}" type="presParOf" srcId="{22DE016D-52E8-4477-80EE-802766E40E43}" destId="{5C9FBB59-91FC-4429-9B78-4617F07FC2F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9B6444-1624-425C-AF09-3E56C63E55EA}">
      <dsp:nvSpPr>
        <dsp:cNvPr id="0" name=""/>
        <dsp:cNvSpPr/>
      </dsp:nvSpPr>
      <dsp:spPr>
        <a:xfrm>
          <a:off x="2707" y="365231"/>
          <a:ext cx="2640210" cy="5184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a:latin typeface="Calibri Light" panose="020F0302020204030204"/>
            </a:rPr>
            <a:t>Acute</a:t>
          </a:r>
          <a:endParaRPr lang="en-US" sz="1800" b="1" kern="1200"/>
        </a:p>
      </dsp:txBody>
      <dsp:txXfrm>
        <a:off x="2707" y="365231"/>
        <a:ext cx="2640210" cy="518400"/>
      </dsp:txXfrm>
    </dsp:sp>
    <dsp:sp modelId="{BE38FCC6-A98D-4A8A-96FE-06579D084977}">
      <dsp:nvSpPr>
        <dsp:cNvPr id="0" name=""/>
        <dsp:cNvSpPr/>
      </dsp:nvSpPr>
      <dsp:spPr>
        <a:xfrm>
          <a:off x="2707" y="883631"/>
          <a:ext cx="2640210" cy="240873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kern="1200">
              <a:latin typeface="Calibri Light" panose="020F0302020204030204"/>
            </a:rPr>
            <a:t>Duration of &lt;1 month</a:t>
          </a:r>
          <a:endParaRPr lang="en-US" sz="1800" kern="1200"/>
        </a:p>
        <a:p>
          <a:pPr marL="171450" lvl="1" indent="-171450" algn="l" defTabSz="800100" rtl="0">
            <a:lnSpc>
              <a:spcPct val="90000"/>
            </a:lnSpc>
            <a:spcBef>
              <a:spcPct val="0"/>
            </a:spcBef>
            <a:spcAft>
              <a:spcPct val="15000"/>
            </a:spcAft>
            <a:buChar char="•"/>
          </a:pPr>
          <a:r>
            <a:rPr lang="en-US" sz="1800" kern="1200">
              <a:latin typeface="Calibri Light" panose="020F0302020204030204"/>
            </a:rPr>
            <a:t>Triggered</a:t>
          </a:r>
          <a:r>
            <a:rPr lang="en-US" sz="1800" kern="1200" dirty="0">
              <a:latin typeface="Calibri Light" panose="020F0302020204030204"/>
            </a:rPr>
            <a:t> by tissue damage</a:t>
          </a:r>
        </a:p>
        <a:p>
          <a:pPr marL="171450" lvl="1" indent="-171450" algn="l" defTabSz="800100" rtl="0">
            <a:lnSpc>
              <a:spcPct val="90000"/>
            </a:lnSpc>
            <a:spcBef>
              <a:spcPct val="0"/>
            </a:spcBef>
            <a:spcAft>
              <a:spcPct val="15000"/>
            </a:spcAft>
            <a:buChar char="•"/>
          </a:pPr>
          <a:r>
            <a:rPr lang="en-US" sz="1800" kern="1200">
              <a:latin typeface="Calibri Light" panose="020F0302020204030204"/>
            </a:rPr>
            <a:t>Sudden</a:t>
          </a:r>
          <a:r>
            <a:rPr lang="en-US" sz="1800" kern="1200" dirty="0">
              <a:latin typeface="Calibri Light" panose="020F0302020204030204"/>
            </a:rPr>
            <a:t> onset</a:t>
          </a:r>
        </a:p>
        <a:p>
          <a:pPr marL="171450" lvl="1" indent="-171450" algn="l" defTabSz="800100" rtl="0">
            <a:lnSpc>
              <a:spcPct val="90000"/>
            </a:lnSpc>
            <a:spcBef>
              <a:spcPct val="0"/>
            </a:spcBef>
            <a:spcAft>
              <a:spcPct val="15000"/>
            </a:spcAft>
            <a:buChar char="•"/>
          </a:pPr>
          <a:r>
            <a:rPr lang="en-US" sz="1800" kern="1200">
              <a:latin typeface="Calibri Light" panose="020F0302020204030204"/>
            </a:rPr>
            <a:t>Self-limiting, ideally </a:t>
          </a:r>
          <a:r>
            <a:rPr lang="en-US" sz="1800" kern="1200" dirty="0">
              <a:latin typeface="Calibri Light" panose="020F0302020204030204"/>
            </a:rPr>
            <a:t>resolves with healing</a:t>
          </a:r>
          <a:endParaRPr lang="en-US" sz="1800" kern="1200" dirty="0"/>
        </a:p>
      </dsp:txBody>
      <dsp:txXfrm>
        <a:off x="2707" y="883631"/>
        <a:ext cx="2640210" cy="2408737"/>
      </dsp:txXfrm>
    </dsp:sp>
    <dsp:sp modelId="{F1467798-CC89-40C4-9AD9-DC6370FBEF3C}">
      <dsp:nvSpPr>
        <dsp:cNvPr id="0" name=""/>
        <dsp:cNvSpPr/>
      </dsp:nvSpPr>
      <dsp:spPr>
        <a:xfrm>
          <a:off x="3012548" y="365231"/>
          <a:ext cx="2640210" cy="5184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Light" panose="020F0302020204030204"/>
            </a:rPr>
            <a:t>Subacute</a:t>
          </a:r>
        </a:p>
      </dsp:txBody>
      <dsp:txXfrm>
        <a:off x="3012548" y="365231"/>
        <a:ext cx="2640210" cy="518400"/>
      </dsp:txXfrm>
    </dsp:sp>
    <dsp:sp modelId="{070E41C4-85A3-4766-B1E9-F4AD2EAFFF03}">
      <dsp:nvSpPr>
        <dsp:cNvPr id="0" name=""/>
        <dsp:cNvSpPr/>
      </dsp:nvSpPr>
      <dsp:spPr>
        <a:xfrm>
          <a:off x="3012548" y="883631"/>
          <a:ext cx="2640210" cy="240873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kern="1200">
              <a:latin typeface="Calibri Light" panose="020F0302020204030204"/>
            </a:rPr>
            <a:t>Pain that continues for 1-3 months</a:t>
          </a:r>
          <a:endParaRPr lang="en-US" sz="1800" kern="1200"/>
        </a:p>
        <a:p>
          <a:pPr marL="171450" lvl="1" indent="-171450" algn="l" defTabSz="800100" rtl="0">
            <a:lnSpc>
              <a:spcPct val="90000"/>
            </a:lnSpc>
            <a:spcBef>
              <a:spcPct val="0"/>
            </a:spcBef>
            <a:spcAft>
              <a:spcPct val="15000"/>
            </a:spcAft>
            <a:buChar char="•"/>
          </a:pPr>
          <a:r>
            <a:rPr lang="en-US" sz="1800" kern="1200">
              <a:latin typeface="Calibri Light" panose="020F0302020204030204"/>
            </a:rPr>
            <a:t>Can</a:t>
          </a:r>
          <a:r>
            <a:rPr lang="en-US" sz="1800" kern="1200" dirty="0">
              <a:latin typeface="Calibri Light" panose="020F0302020204030204"/>
            </a:rPr>
            <a:t> become chronic</a:t>
          </a:r>
        </a:p>
      </dsp:txBody>
      <dsp:txXfrm>
        <a:off x="3012548" y="883631"/>
        <a:ext cx="2640210" cy="2408737"/>
      </dsp:txXfrm>
    </dsp:sp>
    <dsp:sp modelId="{57F72313-7176-4BEE-8D63-AE1626199287}">
      <dsp:nvSpPr>
        <dsp:cNvPr id="0" name=""/>
        <dsp:cNvSpPr/>
      </dsp:nvSpPr>
      <dsp:spPr>
        <a:xfrm>
          <a:off x="6022388" y="365231"/>
          <a:ext cx="2640210" cy="518400"/>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Calibri Light" panose="020F0302020204030204"/>
            </a:rPr>
            <a:t>Chronic</a:t>
          </a:r>
          <a:endParaRPr lang="en-US" sz="1800" b="1" kern="1200" dirty="0"/>
        </a:p>
      </dsp:txBody>
      <dsp:txXfrm>
        <a:off x="6022388" y="365231"/>
        <a:ext cx="2640210" cy="518400"/>
      </dsp:txXfrm>
    </dsp:sp>
    <dsp:sp modelId="{77E70BCC-A1A8-4EE5-9D20-9477B4F73316}">
      <dsp:nvSpPr>
        <dsp:cNvPr id="0" name=""/>
        <dsp:cNvSpPr/>
      </dsp:nvSpPr>
      <dsp:spPr>
        <a:xfrm>
          <a:off x="6022388" y="883631"/>
          <a:ext cx="2640210" cy="2408737"/>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a:latin typeface="Calibri Light" panose="020F0302020204030204"/>
            </a:rPr>
            <a:t>Lasts 3 months or longer</a:t>
          </a:r>
          <a:endParaRPr lang="en-US" sz="1800" kern="1200" dirty="0"/>
        </a:p>
        <a:p>
          <a:pPr marL="171450" lvl="1" indent="-171450" algn="l" defTabSz="800100" rtl="0">
            <a:lnSpc>
              <a:spcPct val="90000"/>
            </a:lnSpc>
            <a:spcBef>
              <a:spcPct val="0"/>
            </a:spcBef>
            <a:spcAft>
              <a:spcPct val="15000"/>
            </a:spcAft>
            <a:buChar char="•"/>
          </a:pPr>
          <a:r>
            <a:rPr lang="en-US" sz="1800" kern="1200" dirty="0">
              <a:latin typeface="Calibri Light" panose="020F0302020204030204"/>
            </a:rPr>
            <a:t>Generally stable or worsening</a:t>
          </a:r>
          <a:endParaRPr lang="en-US" sz="1800" kern="1200" dirty="0"/>
        </a:p>
        <a:p>
          <a:pPr marL="171450" lvl="1" indent="-171450" algn="l" defTabSz="800100" rtl="0">
            <a:lnSpc>
              <a:spcPct val="90000"/>
            </a:lnSpc>
            <a:spcBef>
              <a:spcPct val="0"/>
            </a:spcBef>
            <a:spcAft>
              <a:spcPct val="15000"/>
            </a:spcAft>
            <a:buChar char="•"/>
          </a:pPr>
          <a:r>
            <a:rPr lang="en-US" sz="1800" kern="1200" dirty="0">
              <a:latin typeface="Calibri Light" panose="020F0302020204030204"/>
            </a:rPr>
            <a:t>Persists beyond normal "healing" period</a:t>
          </a:r>
          <a:endParaRPr lang="en-US" sz="1800" kern="1200" dirty="0"/>
        </a:p>
        <a:p>
          <a:pPr marL="171450" lvl="1" indent="-171450" algn="l" defTabSz="800100" rtl="0">
            <a:lnSpc>
              <a:spcPct val="90000"/>
            </a:lnSpc>
            <a:spcBef>
              <a:spcPct val="0"/>
            </a:spcBef>
            <a:spcAft>
              <a:spcPct val="15000"/>
            </a:spcAft>
            <a:buChar char="•"/>
          </a:pPr>
          <a:r>
            <a:rPr lang="en-US" sz="1800" kern="1200" dirty="0">
              <a:latin typeface="Calibri Light" panose="020F0302020204030204"/>
            </a:rPr>
            <a:t>Involves peripheral and central sensitization</a:t>
          </a:r>
        </a:p>
      </dsp:txBody>
      <dsp:txXfrm>
        <a:off x="6022388" y="883631"/>
        <a:ext cx="2640210" cy="24087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4E5480-FE17-4C5E-B9BF-0CB3565DE3C6}">
      <dsp:nvSpPr>
        <dsp:cNvPr id="0" name=""/>
        <dsp:cNvSpPr/>
      </dsp:nvSpPr>
      <dsp:spPr>
        <a:xfrm>
          <a:off x="0" y="707092"/>
          <a:ext cx="10515600" cy="13054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8D9C53-0D07-46DE-9362-47E126DAC80E}">
      <dsp:nvSpPr>
        <dsp:cNvPr id="0" name=""/>
        <dsp:cNvSpPr/>
      </dsp:nvSpPr>
      <dsp:spPr>
        <a:xfrm>
          <a:off x="394883" y="1000807"/>
          <a:ext cx="717970" cy="7179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781B42-8B87-4237-8C8D-019C639F68E7}">
      <dsp:nvSpPr>
        <dsp:cNvPr id="0" name=""/>
        <dsp:cNvSpPr/>
      </dsp:nvSpPr>
      <dsp:spPr>
        <a:xfrm>
          <a:off x="1507738" y="707092"/>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1111250">
            <a:lnSpc>
              <a:spcPct val="100000"/>
            </a:lnSpc>
            <a:spcBef>
              <a:spcPct val="0"/>
            </a:spcBef>
            <a:spcAft>
              <a:spcPct val="35000"/>
            </a:spcAft>
            <a:buNone/>
          </a:pPr>
          <a:r>
            <a:rPr lang="en-US" sz="2500" b="0" i="0" kern="1200"/>
            <a:t>Always look at the patient first.</a:t>
          </a:r>
          <a:endParaRPr lang="en-US" sz="2500" kern="1200"/>
        </a:p>
      </dsp:txBody>
      <dsp:txXfrm>
        <a:off x="1507738" y="707092"/>
        <a:ext cx="9007861" cy="1305401"/>
      </dsp:txXfrm>
    </dsp:sp>
    <dsp:sp modelId="{5AD2DEBB-94A6-4D60-B2B1-189831647234}">
      <dsp:nvSpPr>
        <dsp:cNvPr id="0" name=""/>
        <dsp:cNvSpPr/>
      </dsp:nvSpPr>
      <dsp:spPr>
        <a:xfrm>
          <a:off x="0" y="2338844"/>
          <a:ext cx="10515600" cy="130540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F95570-C524-4A4A-95AC-73A607D7CA65}">
      <dsp:nvSpPr>
        <dsp:cNvPr id="0" name=""/>
        <dsp:cNvSpPr/>
      </dsp:nvSpPr>
      <dsp:spPr>
        <a:xfrm>
          <a:off x="394883" y="2632559"/>
          <a:ext cx="717970" cy="7179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C9FBB59-91FC-4429-9B78-4617F07FC2FF}">
      <dsp:nvSpPr>
        <dsp:cNvPr id="0" name=""/>
        <dsp:cNvSpPr/>
      </dsp:nvSpPr>
      <dsp:spPr>
        <a:xfrm>
          <a:off x="1507738" y="2338844"/>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1111250">
            <a:lnSpc>
              <a:spcPct val="100000"/>
            </a:lnSpc>
            <a:spcBef>
              <a:spcPct val="0"/>
            </a:spcBef>
            <a:spcAft>
              <a:spcPct val="35000"/>
            </a:spcAft>
            <a:buNone/>
          </a:pPr>
          <a:r>
            <a:rPr lang="en-US" sz="2500" b="0" i="0" kern="1200"/>
            <a:t>Perform a comprehensive pain assessment each visit.</a:t>
          </a:r>
          <a:endParaRPr lang="en-US" sz="2500" kern="1200"/>
        </a:p>
      </dsp:txBody>
      <dsp:txXfrm>
        <a:off x="1507738" y="2338844"/>
        <a:ext cx="9007861" cy="1305401"/>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8BEDB09-5E16-415D-44B5-668B5392CE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Century Gothic" panose="020B0502020202020204" pitchFamily="34" charset="0"/>
            </a:endParaRPr>
          </a:p>
        </p:txBody>
      </p:sp>
      <p:sp>
        <p:nvSpPr>
          <p:cNvPr id="3" name="Date Placeholder 2">
            <a:extLst>
              <a:ext uri="{FF2B5EF4-FFF2-40B4-BE49-F238E27FC236}">
                <a16:creationId xmlns:a16="http://schemas.microsoft.com/office/drawing/2014/main" id="{EE3E0140-4BD1-BD7C-1488-D97BC7201CF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D0E4E90-932F-234E-8EEB-0C272B792701}" type="datetimeFigureOut">
              <a:rPr lang="en-US" smtClean="0">
                <a:latin typeface="Century Gothic" panose="020B0502020202020204" pitchFamily="34" charset="0"/>
              </a:rPr>
              <a:t>4/5/2026</a:t>
            </a:fld>
            <a:endParaRPr lang="en-US" dirty="0">
              <a:latin typeface="Century Gothic" panose="020B0502020202020204" pitchFamily="34" charset="0"/>
            </a:endParaRPr>
          </a:p>
        </p:txBody>
      </p:sp>
      <p:sp>
        <p:nvSpPr>
          <p:cNvPr id="4" name="Footer Placeholder 3">
            <a:extLst>
              <a:ext uri="{FF2B5EF4-FFF2-40B4-BE49-F238E27FC236}">
                <a16:creationId xmlns:a16="http://schemas.microsoft.com/office/drawing/2014/main" id="{99842586-C251-E46E-CD5E-12B5207E0E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6BCB38E8-256C-DA42-07BA-12DFC276366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5E73946-6965-D645-8BB6-3245AB03A698}" type="slidenum">
              <a:rPr lang="en-US" smtClean="0">
                <a:latin typeface="Century Gothic" panose="020B0502020202020204" pitchFamily="34" charset="0"/>
              </a:rPr>
              <a:t>‹#›</a:t>
            </a:fld>
            <a:endParaRPr lang="en-US" dirty="0">
              <a:latin typeface="Century Gothic" panose="020B0502020202020204" pitchFamily="34" charset="0"/>
            </a:endParaRPr>
          </a:p>
        </p:txBody>
      </p:sp>
    </p:spTree>
    <p:extLst>
      <p:ext uri="{BB962C8B-B14F-4D97-AF65-F5344CB8AC3E}">
        <p14:creationId xmlns:p14="http://schemas.microsoft.com/office/powerpoint/2010/main" val="615673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253EF1-D49D-C34B-8634-79CEC51E9E99}" type="datetimeFigureOut">
              <a:rPr lang="en-US" smtClean="0"/>
              <a:t>4/5/2026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D6BAE3-93B1-EA40-836F-5153F673EA93}" type="slidenum">
              <a:rPr lang="en-US" smtClean="0"/>
              <a:t>‹#›</a:t>
            </a:fld>
            <a:endParaRPr lang="en-US"/>
          </a:p>
        </p:txBody>
      </p:sp>
    </p:spTree>
    <p:extLst>
      <p:ext uri="{BB962C8B-B14F-4D97-AF65-F5344CB8AC3E}">
        <p14:creationId xmlns:p14="http://schemas.microsoft.com/office/powerpoint/2010/main" val="3396394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Longitudinal management of opioids = management over time, of pain that is ongoing and typically more chronic.</a:t>
            </a:r>
          </a:p>
        </p:txBody>
      </p:sp>
      <p:sp>
        <p:nvSpPr>
          <p:cNvPr id="4" name="Slide Number Placeholder 3"/>
          <p:cNvSpPr>
            <a:spLocks noGrp="1"/>
          </p:cNvSpPr>
          <p:nvPr>
            <p:ph type="sldNum" sz="quarter" idx="5"/>
          </p:nvPr>
        </p:nvSpPr>
        <p:spPr/>
        <p:txBody>
          <a:bodyPr/>
          <a:lstStyle/>
          <a:p>
            <a:fld id="{3E0E0ABB-7E79-CC4A-8C5C-7AC8DB47D2BD}" type="slidenum">
              <a:rPr lang="en-US" smtClean="0"/>
              <a:t>13</a:t>
            </a:fld>
            <a:endParaRPr lang="en-US"/>
          </a:p>
        </p:txBody>
      </p:sp>
    </p:spTree>
    <p:extLst>
      <p:ext uri="{BB962C8B-B14F-4D97-AF65-F5344CB8AC3E}">
        <p14:creationId xmlns:p14="http://schemas.microsoft.com/office/powerpoint/2010/main" val="609334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0E0ABB-7E79-CC4A-8C5C-7AC8DB47D2BD}" type="slidenum">
              <a:rPr lang="en-US" smtClean="0"/>
              <a:t>26</a:t>
            </a:fld>
            <a:endParaRPr lang="en-US"/>
          </a:p>
        </p:txBody>
      </p:sp>
    </p:spTree>
    <p:extLst>
      <p:ext uri="{BB962C8B-B14F-4D97-AF65-F5344CB8AC3E}">
        <p14:creationId xmlns:p14="http://schemas.microsoft.com/office/powerpoint/2010/main" val="38722042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What next? - Advise taking the oxycodone more frequently, as often as q3-4hr PRN, and consider a dose increase to 7.5 or 10mg. Arrange follow up ideally in 1-2 weeks to reassess.</a:t>
            </a:r>
          </a:p>
        </p:txBody>
      </p:sp>
      <p:sp>
        <p:nvSpPr>
          <p:cNvPr id="4" name="Slide Number Placeholder 3"/>
          <p:cNvSpPr>
            <a:spLocks noGrp="1"/>
          </p:cNvSpPr>
          <p:nvPr>
            <p:ph type="sldNum" sz="quarter" idx="5"/>
          </p:nvPr>
        </p:nvSpPr>
        <p:spPr/>
        <p:txBody>
          <a:bodyPr/>
          <a:lstStyle/>
          <a:p>
            <a:fld id="{3E0E0ABB-7E79-CC4A-8C5C-7AC8DB47D2BD}" type="slidenum">
              <a:rPr lang="en-US" smtClean="0"/>
              <a:t>27</a:t>
            </a:fld>
            <a:endParaRPr lang="en-US"/>
          </a:p>
        </p:txBody>
      </p:sp>
    </p:spTree>
    <p:extLst>
      <p:ext uri="{BB962C8B-B14F-4D97-AF65-F5344CB8AC3E}">
        <p14:creationId xmlns:p14="http://schemas.microsoft.com/office/powerpoint/2010/main" val="24741938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Counseling regarding driving in particular – avoid at least during times of dose changes etc.</a:t>
            </a:r>
          </a:p>
        </p:txBody>
      </p:sp>
      <p:sp>
        <p:nvSpPr>
          <p:cNvPr id="4" name="Slide Number Placeholder 3"/>
          <p:cNvSpPr>
            <a:spLocks noGrp="1"/>
          </p:cNvSpPr>
          <p:nvPr>
            <p:ph type="sldNum" sz="quarter" idx="5"/>
          </p:nvPr>
        </p:nvSpPr>
        <p:spPr/>
        <p:txBody>
          <a:bodyPr/>
          <a:lstStyle/>
          <a:p>
            <a:fld id="{3E0E0ABB-7E79-CC4A-8C5C-7AC8DB47D2BD}" type="slidenum">
              <a:rPr lang="en-US" smtClean="0"/>
              <a:t>30</a:t>
            </a:fld>
            <a:endParaRPr lang="en-US"/>
          </a:p>
        </p:txBody>
      </p:sp>
    </p:spTree>
    <p:extLst>
      <p:ext uri="{BB962C8B-B14F-4D97-AF65-F5344CB8AC3E}">
        <p14:creationId xmlns:p14="http://schemas.microsoft.com/office/powerpoint/2010/main" val="21794182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ptos"/>
              <a:ea typeface="Calibri"/>
              <a:cs typeface="Calibri"/>
            </a:endParaRPr>
          </a:p>
        </p:txBody>
      </p:sp>
      <p:sp>
        <p:nvSpPr>
          <p:cNvPr id="4" name="Slide Number Placeholder 3"/>
          <p:cNvSpPr>
            <a:spLocks noGrp="1"/>
          </p:cNvSpPr>
          <p:nvPr>
            <p:ph type="sldNum" sz="quarter" idx="5"/>
          </p:nvPr>
        </p:nvSpPr>
        <p:spPr/>
        <p:txBody>
          <a:bodyPr/>
          <a:lstStyle/>
          <a:p>
            <a:fld id="{3E0E0ABB-7E79-CC4A-8C5C-7AC8DB47D2BD}" type="slidenum">
              <a:rPr lang="en-US" smtClean="0"/>
              <a:t>31</a:t>
            </a:fld>
            <a:endParaRPr lang="en-US"/>
          </a:p>
        </p:txBody>
      </p:sp>
    </p:spTree>
    <p:extLst>
      <p:ext uri="{BB962C8B-B14F-4D97-AF65-F5344CB8AC3E}">
        <p14:creationId xmlns:p14="http://schemas.microsoft.com/office/powerpoint/2010/main" val="24225790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What should we do? - Consider long acting agent.</a:t>
            </a:r>
          </a:p>
        </p:txBody>
      </p:sp>
      <p:sp>
        <p:nvSpPr>
          <p:cNvPr id="4" name="Slide Number Placeholder 3"/>
          <p:cNvSpPr>
            <a:spLocks noGrp="1"/>
          </p:cNvSpPr>
          <p:nvPr>
            <p:ph type="sldNum" sz="quarter" idx="5"/>
          </p:nvPr>
        </p:nvSpPr>
        <p:spPr/>
        <p:txBody>
          <a:bodyPr/>
          <a:lstStyle/>
          <a:p>
            <a:fld id="{14D6BAE3-93B1-EA40-836F-5153F673EA93}" type="slidenum">
              <a:rPr lang="en-US" smtClean="0"/>
              <a:t>33</a:t>
            </a:fld>
            <a:endParaRPr lang="en-US"/>
          </a:p>
        </p:txBody>
      </p:sp>
    </p:spTree>
    <p:extLst>
      <p:ext uri="{BB962C8B-B14F-4D97-AF65-F5344CB8AC3E}">
        <p14:creationId xmlns:p14="http://schemas.microsoft.com/office/powerpoint/2010/main" val="7581543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per CDC guidelines on opioid prescribing.</a:t>
            </a:r>
          </a:p>
        </p:txBody>
      </p:sp>
      <p:sp>
        <p:nvSpPr>
          <p:cNvPr id="4" name="Slide Number Placeholder 3"/>
          <p:cNvSpPr>
            <a:spLocks noGrp="1"/>
          </p:cNvSpPr>
          <p:nvPr>
            <p:ph type="sldNum" sz="quarter" idx="5"/>
          </p:nvPr>
        </p:nvSpPr>
        <p:spPr/>
        <p:txBody>
          <a:bodyPr/>
          <a:lstStyle/>
          <a:p>
            <a:fld id="{3E0E0ABB-7E79-CC4A-8C5C-7AC8DB47D2BD}" type="slidenum">
              <a:rPr lang="en-US" smtClean="0"/>
              <a:t>35</a:t>
            </a:fld>
            <a:endParaRPr lang="en-US"/>
          </a:p>
        </p:txBody>
      </p:sp>
    </p:spTree>
    <p:extLst>
      <p:ext uri="{BB962C8B-B14F-4D97-AF65-F5344CB8AC3E}">
        <p14:creationId xmlns:p14="http://schemas.microsoft.com/office/powerpoint/2010/main" val="28024311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Fentanyl: Effects often start at 12hrs but beak at 18-36hrs</a:t>
            </a:r>
            <a:endParaRPr lang="en-US" dirty="0"/>
          </a:p>
        </p:txBody>
      </p:sp>
      <p:sp>
        <p:nvSpPr>
          <p:cNvPr id="4" name="Slide Number Placeholder 3"/>
          <p:cNvSpPr>
            <a:spLocks noGrp="1"/>
          </p:cNvSpPr>
          <p:nvPr>
            <p:ph type="sldNum" sz="quarter" idx="5"/>
          </p:nvPr>
        </p:nvSpPr>
        <p:spPr/>
        <p:txBody>
          <a:bodyPr/>
          <a:lstStyle/>
          <a:p>
            <a:fld id="{3E0E0ABB-7E79-CC4A-8C5C-7AC8DB47D2BD}" type="slidenum">
              <a:rPr lang="en-US" smtClean="0"/>
              <a:t>36</a:t>
            </a:fld>
            <a:endParaRPr lang="en-US"/>
          </a:p>
        </p:txBody>
      </p:sp>
    </p:spTree>
    <p:extLst>
      <p:ext uri="{BB962C8B-B14F-4D97-AF65-F5344CB8AC3E}">
        <p14:creationId xmlns:p14="http://schemas.microsoft.com/office/powerpoint/2010/main" val="545388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Perform comprehensive assessment, to be sure you know what it is that you’re treating with your opioids.</a:t>
            </a:r>
          </a:p>
        </p:txBody>
      </p:sp>
      <p:sp>
        <p:nvSpPr>
          <p:cNvPr id="4" name="Slide Number Placeholder 3"/>
          <p:cNvSpPr>
            <a:spLocks noGrp="1"/>
          </p:cNvSpPr>
          <p:nvPr>
            <p:ph type="sldNum" sz="quarter" idx="5"/>
          </p:nvPr>
        </p:nvSpPr>
        <p:spPr/>
        <p:txBody>
          <a:bodyPr/>
          <a:lstStyle/>
          <a:p>
            <a:fld id="{14D6BAE3-93B1-EA40-836F-5153F673EA93}" type="slidenum">
              <a:rPr lang="en-US" smtClean="0"/>
              <a:t>15</a:t>
            </a:fld>
            <a:endParaRPr lang="en-US"/>
          </a:p>
        </p:txBody>
      </p:sp>
    </p:spTree>
    <p:extLst>
      <p:ext uri="{BB962C8B-B14F-4D97-AF65-F5344CB8AC3E}">
        <p14:creationId xmlns:p14="http://schemas.microsoft.com/office/powerpoint/2010/main" val="17418828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Kind of pain: Somatic, nociceptive pain due to her bone </a:t>
            </a:r>
            <a:r>
              <a:rPr lang="en-US" dirty="0" err="1">
                <a:latin typeface="Calibri"/>
                <a:ea typeface="Calibri"/>
                <a:cs typeface="Calibri"/>
              </a:rPr>
              <a:t>mets</a:t>
            </a:r>
            <a:r>
              <a:rPr lang="en-US" dirty="0">
                <a:latin typeface="Calibri"/>
                <a:ea typeface="Calibri"/>
                <a:cs typeface="Calibri"/>
              </a:rPr>
              <a:t>. Incident pain that is triggered by or worsens with activity.</a:t>
            </a:r>
          </a:p>
          <a:p>
            <a:r>
              <a:rPr lang="en-US" dirty="0">
                <a:latin typeface="Calibri"/>
                <a:ea typeface="Calibri"/>
                <a:cs typeface="Calibri"/>
              </a:rPr>
              <a:t>Opioid therapy is appropriate.</a:t>
            </a:r>
          </a:p>
        </p:txBody>
      </p:sp>
      <p:sp>
        <p:nvSpPr>
          <p:cNvPr id="4" name="Slide Number Placeholder 3"/>
          <p:cNvSpPr>
            <a:spLocks noGrp="1"/>
          </p:cNvSpPr>
          <p:nvPr>
            <p:ph type="sldNum" sz="quarter" idx="5"/>
          </p:nvPr>
        </p:nvSpPr>
        <p:spPr/>
        <p:txBody>
          <a:bodyPr/>
          <a:lstStyle/>
          <a:p>
            <a:fld id="{3E0E0ABB-7E79-CC4A-8C5C-7AC8DB47D2BD}" type="slidenum">
              <a:rPr lang="en-US" smtClean="0"/>
              <a:t>16</a:t>
            </a:fld>
            <a:endParaRPr lang="en-US"/>
          </a:p>
        </p:txBody>
      </p:sp>
    </p:spTree>
    <p:extLst>
      <p:ext uri="{BB962C8B-B14F-4D97-AF65-F5344CB8AC3E}">
        <p14:creationId xmlns:p14="http://schemas.microsoft.com/office/powerpoint/2010/main" val="5582558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Patient-specific pain scale goals: The "0 to 10" scale does not always account for the complexity of the patient experience of chronic pain. Asking the question "what level of pain is </a:t>
            </a:r>
            <a:r>
              <a:rPr lang="en-US" err="1"/>
              <a:t>tolerabe</a:t>
            </a:r>
            <a:r>
              <a:rPr lang="en-US" dirty="0"/>
              <a:t>" for you can help augment the numeric pain assessment and better personalize goals.</a:t>
            </a:r>
          </a:p>
          <a:p>
            <a:endParaRPr lang="en-US" dirty="0"/>
          </a:p>
          <a:p>
            <a:r>
              <a:rPr lang="en-US" dirty="0"/>
              <a:t>Function-based goals: Eliciting what functional capacity is important to the patient that their pain prevents them from doing, and focusing on improving their ability to engage with that activity as a measure of success in pain management.</a:t>
            </a:r>
          </a:p>
          <a:p>
            <a:endParaRPr lang="en-US" dirty="0"/>
          </a:p>
          <a:p>
            <a:r>
              <a:rPr lang="en-US" dirty="0"/>
              <a:t>Time – meaning how quickly to expect to achieve pain relief, etc.</a:t>
            </a:r>
          </a:p>
        </p:txBody>
      </p:sp>
      <p:sp>
        <p:nvSpPr>
          <p:cNvPr id="4" name="Slide Number Placeholder 3"/>
          <p:cNvSpPr>
            <a:spLocks noGrp="1"/>
          </p:cNvSpPr>
          <p:nvPr>
            <p:ph type="sldNum" sz="quarter" idx="5"/>
          </p:nvPr>
        </p:nvSpPr>
        <p:spPr/>
        <p:txBody>
          <a:bodyPr/>
          <a:lstStyle/>
          <a:p>
            <a:fld id="{3E0E0ABB-7E79-CC4A-8C5C-7AC8DB47D2BD}" type="slidenum">
              <a:rPr lang="en-US" smtClean="0"/>
              <a:t>18</a:t>
            </a:fld>
            <a:endParaRPr lang="en-US"/>
          </a:p>
        </p:txBody>
      </p:sp>
    </p:spTree>
    <p:extLst>
      <p:ext uri="{BB962C8B-B14F-4D97-AF65-F5344CB8AC3E}">
        <p14:creationId xmlns:p14="http://schemas.microsoft.com/office/powerpoint/2010/main" val="1197998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a:ea typeface="Calibri"/>
                <a:cs typeface="Calibri"/>
              </a:rPr>
              <a:t>Discussion about how to respond to "opioid hesitance."</a:t>
            </a:r>
          </a:p>
          <a:p>
            <a:r>
              <a:rPr lang="en-US" dirty="0">
                <a:latin typeface="Calibri"/>
                <a:ea typeface="Calibri"/>
                <a:cs typeface="Calibri"/>
              </a:rPr>
              <a:t>Start by asking open-ended questions to elicit patient's fears/worries.</a:t>
            </a:r>
          </a:p>
        </p:txBody>
      </p:sp>
      <p:sp>
        <p:nvSpPr>
          <p:cNvPr id="4" name="Slide Number Placeholder 3"/>
          <p:cNvSpPr>
            <a:spLocks noGrp="1"/>
          </p:cNvSpPr>
          <p:nvPr>
            <p:ph type="sldNum" sz="quarter" idx="5"/>
          </p:nvPr>
        </p:nvSpPr>
        <p:spPr/>
        <p:txBody>
          <a:bodyPr/>
          <a:lstStyle/>
          <a:p>
            <a:fld id="{3E0E0ABB-7E79-CC4A-8C5C-7AC8DB47D2BD}" type="slidenum">
              <a:rPr lang="en-US" smtClean="0"/>
              <a:t>20</a:t>
            </a:fld>
            <a:endParaRPr lang="en-US"/>
          </a:p>
        </p:txBody>
      </p:sp>
    </p:spTree>
    <p:extLst>
      <p:ext uri="{BB962C8B-B14F-4D97-AF65-F5344CB8AC3E}">
        <p14:creationId xmlns:p14="http://schemas.microsoft.com/office/powerpoint/2010/main" val="2091141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CKD: Dose reduction and/or </a:t>
            </a:r>
            <a:r>
              <a:rPr lang="en-US" dirty="0" err="1"/>
              <a:t>bup</a:t>
            </a:r>
            <a:r>
              <a:rPr lang="en-US" dirty="0"/>
              <a:t>/fentanyl/methadone which have better safety profile in terms of accumulation of active metabolites, etc.</a:t>
            </a:r>
          </a:p>
          <a:p>
            <a:endParaRPr lang="en-US" dirty="0"/>
          </a:p>
          <a:p>
            <a:r>
              <a:rPr lang="en-US" dirty="0"/>
              <a:t>Older patients may require lower doses due to age-related changes in metabolism, volume of distribution.</a:t>
            </a:r>
          </a:p>
          <a:p>
            <a:pPr marL="285750" indent="-285750">
              <a:buFont typeface="Arial"/>
              <a:buChar char="•"/>
            </a:pPr>
            <a:endParaRPr lang="en-US" dirty="0"/>
          </a:p>
        </p:txBody>
      </p:sp>
      <p:sp>
        <p:nvSpPr>
          <p:cNvPr id="4" name="Slide Number Placeholder 3"/>
          <p:cNvSpPr>
            <a:spLocks noGrp="1"/>
          </p:cNvSpPr>
          <p:nvPr>
            <p:ph type="sldNum" sz="quarter" idx="5"/>
          </p:nvPr>
        </p:nvSpPr>
        <p:spPr/>
        <p:txBody>
          <a:bodyPr/>
          <a:lstStyle/>
          <a:p>
            <a:fld id="{3E0E0ABB-7E79-CC4A-8C5C-7AC8DB47D2BD}" type="slidenum">
              <a:rPr lang="en-US" smtClean="0"/>
              <a:t>22</a:t>
            </a:fld>
            <a:endParaRPr lang="en-US"/>
          </a:p>
        </p:txBody>
      </p:sp>
    </p:spTree>
    <p:extLst>
      <p:ext uri="{BB962C8B-B14F-4D97-AF65-F5344CB8AC3E}">
        <p14:creationId xmlns:p14="http://schemas.microsoft.com/office/powerpoint/2010/main" val="1966040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333333"/>
                </a:solidFill>
              </a:rPr>
              <a:t>For revised ORT, a score of 0-3 indicates low risk for OUD while &gt;3 indicates elevated risk.</a:t>
            </a:r>
          </a:p>
          <a:p>
            <a:endParaRPr lang="en-US" dirty="0">
              <a:solidFill>
                <a:srgbClr val="333333"/>
              </a:solidFill>
            </a:endParaRPr>
          </a:p>
          <a:p>
            <a:r>
              <a:rPr lang="en-US" dirty="0">
                <a:solidFill>
                  <a:srgbClr val="333333"/>
                </a:solidFill>
              </a:rPr>
              <a:t>For CAGE-AID, any score other than 0 is regarded as "positive" indicating potential for SUD that merits further evaluation/caution.</a:t>
            </a:r>
          </a:p>
        </p:txBody>
      </p:sp>
      <p:sp>
        <p:nvSpPr>
          <p:cNvPr id="4" name="Slide Number Placeholder 3"/>
          <p:cNvSpPr>
            <a:spLocks noGrp="1"/>
          </p:cNvSpPr>
          <p:nvPr>
            <p:ph type="sldNum" sz="quarter" idx="5"/>
          </p:nvPr>
        </p:nvSpPr>
        <p:spPr/>
        <p:txBody>
          <a:bodyPr/>
          <a:lstStyle/>
          <a:p>
            <a:fld id="{3E0E0ABB-7E79-CC4A-8C5C-7AC8DB47D2BD}" type="slidenum">
              <a:rPr lang="en-US" smtClean="0"/>
              <a:t>23</a:t>
            </a:fld>
            <a:endParaRPr lang="en-US"/>
          </a:p>
        </p:txBody>
      </p:sp>
    </p:spTree>
    <p:extLst>
      <p:ext uri="{BB962C8B-B14F-4D97-AF65-F5344CB8AC3E}">
        <p14:creationId xmlns:p14="http://schemas.microsoft.com/office/powerpoint/2010/main" val="7867352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WEAK evidence to indicate that opioid agreements have any effect in mitigating risks of opioid-related harms, however agreements may be required by systems or local regulations. One approach to their use is to use the agreement as an opportunity to review risks/harms and expectations/responsibilities with the meds.</a:t>
            </a:r>
          </a:p>
        </p:txBody>
      </p:sp>
      <p:sp>
        <p:nvSpPr>
          <p:cNvPr id="4" name="Slide Number Placeholder 3"/>
          <p:cNvSpPr>
            <a:spLocks noGrp="1"/>
          </p:cNvSpPr>
          <p:nvPr>
            <p:ph type="sldNum" sz="quarter" idx="5"/>
          </p:nvPr>
        </p:nvSpPr>
        <p:spPr/>
        <p:txBody>
          <a:bodyPr/>
          <a:lstStyle/>
          <a:p>
            <a:fld id="{3E0E0ABB-7E79-CC4A-8C5C-7AC8DB47D2BD}" type="slidenum">
              <a:rPr lang="en-US" smtClean="0"/>
              <a:t>24</a:t>
            </a:fld>
            <a:endParaRPr lang="en-US"/>
          </a:p>
        </p:txBody>
      </p:sp>
    </p:spTree>
    <p:extLst>
      <p:ext uri="{BB962C8B-B14F-4D97-AF65-F5344CB8AC3E}">
        <p14:creationId xmlns:p14="http://schemas.microsoft.com/office/powerpoint/2010/main" val="620081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33507-78C9-20B1-9433-EC7B92EB05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869514-A5CD-5E36-597B-1F4A59B358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5EFB90-6861-BAFD-8A53-BFBFE0652FC0}"/>
              </a:ext>
            </a:extLst>
          </p:cNvPr>
          <p:cNvSpPr>
            <a:spLocks noGrp="1"/>
          </p:cNvSpPr>
          <p:nvPr>
            <p:ph type="body" idx="1"/>
          </p:nvPr>
        </p:nvSpPr>
        <p:spPr/>
        <p:txBody>
          <a:bodyPr/>
          <a:lstStyle/>
          <a:p>
            <a:endParaRPr lang="en-US" dirty="0"/>
          </a:p>
          <a:p>
            <a:endParaRPr lang="en-US" dirty="0"/>
          </a:p>
        </p:txBody>
      </p:sp>
      <p:sp>
        <p:nvSpPr>
          <p:cNvPr id="4" name="Slide Number Placeholder 3">
            <a:extLst>
              <a:ext uri="{FF2B5EF4-FFF2-40B4-BE49-F238E27FC236}">
                <a16:creationId xmlns:a16="http://schemas.microsoft.com/office/drawing/2014/main" id="{06283819-EF5D-C124-D3B1-635293A23D5D}"/>
              </a:ext>
            </a:extLst>
          </p:cNvPr>
          <p:cNvSpPr>
            <a:spLocks noGrp="1"/>
          </p:cNvSpPr>
          <p:nvPr>
            <p:ph type="sldNum" sz="quarter" idx="5"/>
          </p:nvPr>
        </p:nvSpPr>
        <p:spPr/>
        <p:txBody>
          <a:bodyPr/>
          <a:lstStyle/>
          <a:p>
            <a:fld id="{3E0E0ABB-7E79-CC4A-8C5C-7AC8DB47D2BD}" type="slidenum">
              <a:rPr lang="en-US" smtClean="0"/>
              <a:t>25</a:t>
            </a:fld>
            <a:endParaRPr lang="en-US"/>
          </a:p>
        </p:txBody>
      </p:sp>
    </p:spTree>
    <p:extLst>
      <p:ext uri="{BB962C8B-B14F-4D97-AF65-F5344CB8AC3E}">
        <p14:creationId xmlns:p14="http://schemas.microsoft.com/office/powerpoint/2010/main" val="42206825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Cover3">
    <p:bg>
      <p:bgPr>
        <a:solidFill>
          <a:schemeClr val="dk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3"/>
          <a:stretch>
            <a:fillRect/>
          </a:stretch>
        </p:blipFill>
        <p:spPr>
          <a:xfrm>
            <a:off x="838200" y="846660"/>
            <a:ext cx="1846371" cy="784708"/>
          </a:xfrm>
          <a:prstGeom prst="rect">
            <a:avLst/>
          </a:prstGeom>
        </p:spPr>
      </p:pic>
      <p:pic>
        <p:nvPicPr>
          <p:cNvPr id="3" name="Google Shape;14;p40" descr="A blue and black background&#10;&#10;Description automatically generated">
            <a:extLst>
              <a:ext uri="{FF2B5EF4-FFF2-40B4-BE49-F238E27FC236}">
                <a16:creationId xmlns:a16="http://schemas.microsoft.com/office/drawing/2014/main" id="{4000519C-31A7-4D30-9B1E-81E52D247CF5}"/>
              </a:ext>
            </a:extLst>
          </p:cNvPr>
          <p:cNvPicPr preferRelativeResize="0"/>
          <p:nvPr userDrawn="1"/>
        </p:nvPicPr>
        <p:blipFill rotWithShape="1">
          <a:blip r:embed="rId4">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236141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Shape 71"/>
        <p:cNvGrpSpPr/>
        <p:nvPr/>
      </p:nvGrpSpPr>
      <p:grpSpPr>
        <a:xfrm>
          <a:off x="0" y="0"/>
          <a:ext cx="0" cy="0"/>
          <a:chOff x="0" y="0"/>
          <a:chExt cx="0" cy="0"/>
        </a:xfrm>
      </p:grpSpPr>
      <p:pic>
        <p:nvPicPr>
          <p:cNvPr id="5" name="Google Shape;61;p44">
            <a:extLst>
              <a:ext uri="{FF2B5EF4-FFF2-40B4-BE49-F238E27FC236}">
                <a16:creationId xmlns:a16="http://schemas.microsoft.com/office/drawing/2014/main" id="{206C9EE3-38D4-B4C8-E683-2E5CC48DC84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 name="Text Placeholder 2">
            <a:extLst>
              <a:ext uri="{FF2B5EF4-FFF2-40B4-BE49-F238E27FC236}">
                <a16:creationId xmlns:a16="http://schemas.microsoft.com/office/drawing/2014/main" id="{27CA1159-9032-5DAC-A75C-F0DB7DD38F3D}"/>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2" name="Google Shape;72;p4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 name="Text Placeholder 2">
            <a:extLst>
              <a:ext uri="{FF2B5EF4-FFF2-40B4-BE49-F238E27FC236}">
                <a16:creationId xmlns:a16="http://schemas.microsoft.com/office/drawing/2014/main" id="{C0722614-505A-6B12-70F0-3140176521DC}"/>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1357841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wo Content" preserve="1" userDrawn="1">
  <p:cSld name="Two Content, Grey Background">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8AE632F9-5CE9-0DAE-BB11-319C74612665}"/>
              </a:ext>
            </a:extLst>
          </p:cNvPr>
          <p:cNvSpPr/>
          <p:nvPr userDrawn="1"/>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5" name="Picture 4" descr="A black background with a black square&#10;&#10;AI-generated content may be incorrect.">
            <a:extLst>
              <a:ext uri="{FF2B5EF4-FFF2-40B4-BE49-F238E27FC236}">
                <a16:creationId xmlns:a16="http://schemas.microsoft.com/office/drawing/2014/main" id="{7651A762-E441-A716-B488-4D4E509FD3FC}"/>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6" name="Text Placeholder 2">
            <a:extLst>
              <a:ext uri="{FF2B5EF4-FFF2-40B4-BE49-F238E27FC236}">
                <a16:creationId xmlns:a16="http://schemas.microsoft.com/office/drawing/2014/main" id="{7A15A210-683F-A31F-3DA7-4266FEE1630E}"/>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 name="Text Placeholder 2">
            <a:extLst>
              <a:ext uri="{FF2B5EF4-FFF2-40B4-BE49-F238E27FC236}">
                <a16:creationId xmlns:a16="http://schemas.microsoft.com/office/drawing/2014/main" id="{160696F6-5851-BF97-4882-77CDD66E7EDF}"/>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414911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wo Content" preserve="1" userDrawn="1">
  <p:cSld name="2_Two Content">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F5B8E608-B94A-7325-15DB-85219D4EB2E8}"/>
              </a:ext>
            </a:extLst>
          </p:cNvPr>
          <p:cNvSpPr/>
          <p:nvPr userDrawn="1"/>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ABBDCC61-E1D3-2CF5-3FBD-94E908EB78E6}"/>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5" name="Text Placeholder 2">
            <a:extLst>
              <a:ext uri="{FF2B5EF4-FFF2-40B4-BE49-F238E27FC236}">
                <a16:creationId xmlns:a16="http://schemas.microsoft.com/office/drawing/2014/main" id="{376C10ED-E9FE-7C74-806D-8C81A5DA5B46}"/>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
        <p:nvSpPr>
          <p:cNvPr id="7" name="Text Placeholder 2">
            <a:extLst>
              <a:ext uri="{FF2B5EF4-FFF2-40B4-BE49-F238E27FC236}">
                <a16:creationId xmlns:a16="http://schemas.microsoft.com/office/drawing/2014/main" id="{CDD35AE2-82E4-D1EB-435C-7D42101A19C8}"/>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272491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101" name="Google Shape;101;p50"/>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Tree>
    <p:extLst>
      <p:ext uri="{BB962C8B-B14F-4D97-AF65-F5344CB8AC3E}">
        <p14:creationId xmlns:p14="http://schemas.microsoft.com/office/powerpoint/2010/main" val="3210319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reserve="1">
  <p:cSld name="2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09"/>
            <a:ext cx="12192000" cy="5138991"/>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49FA0C0A-7850-7328-A986-F31DA19ECC7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9457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10"/>
            <a:ext cx="12192000" cy="5138990"/>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D9673487-1229-93DA-C32B-5FA057F1B708}"/>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22910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02"/>
        <p:cNvGrpSpPr/>
        <p:nvPr/>
      </p:nvGrpSpPr>
      <p:grpSpPr>
        <a:xfrm>
          <a:off x="0" y="0"/>
          <a:ext cx="0" cy="0"/>
          <a:chOff x="0" y="0"/>
          <a:chExt cx="0" cy="0"/>
        </a:xfrm>
      </p:grpSpPr>
    </p:spTree>
    <p:extLst>
      <p:ext uri="{BB962C8B-B14F-4D97-AF65-F5344CB8AC3E}">
        <p14:creationId xmlns:p14="http://schemas.microsoft.com/office/powerpoint/2010/main" val="17403371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bg1">
            <a:lumMod val="95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7DEB4CEE-043F-D6D6-A50F-EC9EBA442C32}"/>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42830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1">
            <a:lumMod val="20000"/>
            <a:lumOff val="80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58B71039-B0E0-FA30-35B2-B125253B75E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13629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Layout" preserve="1">
  <p:cSld name="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05" name="Google Shape;105;p52"/>
          <p:cNvSpPr/>
          <p:nvPr/>
        </p:nvSpPr>
        <p:spPr>
          <a:xfrm>
            <a:off x="6154558"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7" name="Google Shape;107;p52"/>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08" name="Google Shape;108;p52"/>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4138939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dk1"/>
        </a:solidFill>
        <a:effectLst/>
      </p:bgPr>
    </p:bg>
    <p:spTree>
      <p:nvGrpSpPr>
        <p:cNvPr id="1" name="Shape 37"/>
        <p:cNvGrpSpPr/>
        <p:nvPr/>
      </p:nvGrpSpPr>
      <p:grpSpPr>
        <a:xfrm>
          <a:off x="0" y="0"/>
          <a:ext cx="0" cy="0"/>
          <a:chOff x="0" y="0"/>
          <a:chExt cx="0" cy="0"/>
        </a:xfrm>
      </p:grpSpPr>
      <p:pic>
        <p:nvPicPr>
          <p:cNvPr id="5" name="Picture 4" descr="A blue and black background&#10;&#10;AI-generated content may be incorrect.">
            <a:extLst>
              <a:ext uri="{FF2B5EF4-FFF2-40B4-BE49-F238E27FC236}">
                <a16:creationId xmlns:a16="http://schemas.microsoft.com/office/drawing/2014/main" id="{AF966E3C-B1D6-9D91-598D-1AC1EC379701}"/>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4"/>
          <a:stretch>
            <a:fillRect/>
          </a:stretch>
        </p:blipFill>
        <p:spPr>
          <a:xfrm>
            <a:off x="838200" y="846660"/>
            <a:ext cx="1846371" cy="784708"/>
          </a:xfrm>
          <a:prstGeom prst="rect">
            <a:avLst/>
          </a:prstGeom>
        </p:spPr>
      </p:pic>
    </p:spTree>
    <p:extLst>
      <p:ext uri="{BB962C8B-B14F-4D97-AF65-F5344CB8AC3E}">
        <p14:creationId xmlns:p14="http://schemas.microsoft.com/office/powerpoint/2010/main" val="4850218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Layout" preserve="1" userDrawn="1">
  <p:cSld name="1_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05" name="Google Shape;105;p52"/>
          <p:cNvSpPr/>
          <p:nvPr/>
        </p:nvSpPr>
        <p:spPr>
          <a:xfrm>
            <a:off x="6154558"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
        <p:nvSpPr>
          <p:cNvPr id="3" name="Google Shape;107;p52">
            <a:extLst>
              <a:ext uri="{FF2B5EF4-FFF2-40B4-BE49-F238E27FC236}">
                <a16:creationId xmlns:a16="http://schemas.microsoft.com/office/drawing/2014/main" id="{E141DF6A-8947-C077-A84C-6E10AB3E92CC}"/>
              </a:ext>
            </a:extLst>
          </p:cNvPr>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 name="Google Shape;108;p52">
            <a:extLst>
              <a:ext uri="{FF2B5EF4-FFF2-40B4-BE49-F238E27FC236}">
                <a16:creationId xmlns:a16="http://schemas.microsoft.com/office/drawing/2014/main" id="{9D329A58-6008-79BA-06AE-CEAB9FD7792A}"/>
              </a:ext>
            </a:extLst>
          </p:cNvPr>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14443221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ree Content Layout" preserve="1">
  <p:cSld name="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13" name="Google Shape;113;p53"/>
          <p:cNvSpPr/>
          <p:nvPr userDrawn="1"/>
        </p:nvSpPr>
        <p:spPr>
          <a:xfrm>
            <a:off x="8000529"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2166749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ree Content Layout" preserve="1">
  <p:cSld name="1_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13" name="Google Shape;113;p53"/>
          <p:cNvSpPr/>
          <p:nvPr userDrawn="1"/>
        </p:nvSpPr>
        <p:spPr>
          <a:xfrm>
            <a:off x="8000529"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371283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Layout with Icons" preserve="1">
  <p:cSld name="Two Content Layout with Icons">
    <p:spTree>
      <p:nvGrpSpPr>
        <p:cNvPr id="1" name="Shape 122"/>
        <p:cNvGrpSpPr/>
        <p:nvPr/>
      </p:nvGrpSpPr>
      <p:grpSpPr>
        <a:xfrm>
          <a:off x="0" y="0"/>
          <a:ext cx="0" cy="0"/>
          <a:chOff x="0" y="0"/>
          <a:chExt cx="0" cy="0"/>
        </a:xfrm>
      </p:grpSpPr>
      <p:pic>
        <p:nvPicPr>
          <p:cNvPr id="133" name="Google Shape;133;p54"/>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23" name="Google Shape;123;p5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24" name="Google Shape;124;p54"/>
          <p:cNvSpPr txBox="1">
            <a:spLocks noGrp="1"/>
          </p:cNvSpPr>
          <p:nvPr>
            <p:ph type="body" idx="1"/>
          </p:nvPr>
        </p:nvSpPr>
        <p:spPr>
          <a:xfrm>
            <a:off x="799481" y="3327371"/>
            <a:ext cx="5004419" cy="2732765"/>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5" name="Google Shape;125;p54"/>
          <p:cNvSpPr txBox="1">
            <a:spLocks noGrp="1"/>
          </p:cNvSpPr>
          <p:nvPr>
            <p:ph type="body" idx="2"/>
          </p:nvPr>
        </p:nvSpPr>
        <p:spPr>
          <a:xfrm>
            <a:off x="799484" y="2718957"/>
            <a:ext cx="5004416"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6" name="Google Shape;126;p54"/>
          <p:cNvSpPr txBox="1">
            <a:spLocks noGrp="1"/>
          </p:cNvSpPr>
          <p:nvPr>
            <p:ph type="body" idx="3"/>
          </p:nvPr>
        </p:nvSpPr>
        <p:spPr>
          <a:xfrm>
            <a:off x="6419844" y="2718957"/>
            <a:ext cx="4972288"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7" name="Google Shape;127;p54"/>
          <p:cNvSpPr txBox="1">
            <a:spLocks noGrp="1"/>
          </p:cNvSpPr>
          <p:nvPr>
            <p:ph type="body" idx="4"/>
          </p:nvPr>
        </p:nvSpPr>
        <p:spPr>
          <a:xfrm>
            <a:off x="6413500" y="3327371"/>
            <a:ext cx="4979019" cy="2732765"/>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0" name="Google Shape;130;p54"/>
          <p:cNvSpPr>
            <a:spLocks noGrp="1"/>
          </p:cNvSpPr>
          <p:nvPr>
            <p:ph type="pic" idx="5"/>
          </p:nvPr>
        </p:nvSpPr>
        <p:spPr>
          <a:xfrm>
            <a:off x="3014352" y="1822459"/>
            <a:ext cx="574675" cy="574675"/>
          </a:xfrm>
          <a:prstGeom prst="rect">
            <a:avLst/>
          </a:prstGeom>
          <a:noFill/>
          <a:ln>
            <a:noFill/>
          </a:ln>
        </p:spPr>
        <p:txBody>
          <a:bodyPr/>
          <a:lstStyle/>
          <a:p>
            <a:endParaRPr lang="en-US"/>
          </a:p>
        </p:txBody>
      </p:sp>
      <p:sp>
        <p:nvSpPr>
          <p:cNvPr id="131" name="Google Shape;131;p54"/>
          <p:cNvSpPr>
            <a:spLocks noGrp="1"/>
          </p:cNvSpPr>
          <p:nvPr>
            <p:ph type="pic" idx="6"/>
          </p:nvPr>
        </p:nvSpPr>
        <p:spPr>
          <a:xfrm>
            <a:off x="8713730" y="1822459"/>
            <a:ext cx="574675" cy="574675"/>
          </a:xfrm>
          <a:prstGeom prst="rect">
            <a:avLst/>
          </a:prstGeom>
          <a:noFill/>
          <a:ln>
            <a:noFill/>
          </a:ln>
        </p:spPr>
        <p:txBody>
          <a:bodyPr/>
          <a:lstStyle/>
          <a:p>
            <a:endParaRPr lang="en-US"/>
          </a:p>
        </p:txBody>
      </p:sp>
      <p:cxnSp>
        <p:nvCxnSpPr>
          <p:cNvPr id="4" name="Straight Connector 3">
            <a:extLst>
              <a:ext uri="{FF2B5EF4-FFF2-40B4-BE49-F238E27FC236}">
                <a16:creationId xmlns:a16="http://schemas.microsoft.com/office/drawing/2014/main" id="{504851D4-978E-36E6-B464-DDDD6561A0DA}"/>
              </a:ext>
            </a:extLst>
          </p:cNvPr>
          <p:cNvCxnSpPr>
            <a:cxnSpLocks/>
          </p:cNvCxnSpPr>
          <p:nvPr userDrawn="1"/>
        </p:nvCxnSpPr>
        <p:spPr>
          <a:xfrm>
            <a:off x="799481" y="2596896"/>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E9530B2C-C5FE-6604-2283-C726D4DADD01}"/>
              </a:ext>
            </a:extLst>
          </p:cNvPr>
          <p:cNvCxnSpPr>
            <a:cxnSpLocks/>
          </p:cNvCxnSpPr>
          <p:nvPr userDrawn="1"/>
        </p:nvCxnSpPr>
        <p:spPr>
          <a:xfrm>
            <a:off x="6413500" y="2596896"/>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9715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Layout with Title" preserve="1">
  <p:cSld name="Two Content Layout with Title">
    <p:spTree>
      <p:nvGrpSpPr>
        <p:cNvPr id="1" name="Shape 134"/>
        <p:cNvGrpSpPr/>
        <p:nvPr/>
      </p:nvGrpSpPr>
      <p:grpSpPr>
        <a:xfrm>
          <a:off x="0" y="0"/>
          <a:ext cx="0" cy="0"/>
          <a:chOff x="0" y="0"/>
          <a:chExt cx="0" cy="0"/>
        </a:xfrm>
      </p:grpSpPr>
      <p:pic>
        <p:nvPicPr>
          <p:cNvPr id="142" name="Google Shape;142;p55"/>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35" name="Google Shape;135;p5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36" name="Google Shape;136;p55"/>
          <p:cNvSpPr txBox="1">
            <a:spLocks noGrp="1"/>
          </p:cNvSpPr>
          <p:nvPr>
            <p:ph type="body" idx="1"/>
          </p:nvPr>
        </p:nvSpPr>
        <p:spPr>
          <a:xfrm>
            <a:off x="799481" y="2713859"/>
            <a:ext cx="5004419" cy="3346277"/>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7" name="Google Shape;137;p55"/>
          <p:cNvSpPr txBox="1">
            <a:spLocks noGrp="1"/>
          </p:cNvSpPr>
          <p:nvPr>
            <p:ph type="body" idx="2"/>
          </p:nvPr>
        </p:nvSpPr>
        <p:spPr>
          <a:xfrm>
            <a:off x="799484" y="2105445"/>
            <a:ext cx="5004416"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8" name="Google Shape;138;p55"/>
          <p:cNvSpPr txBox="1">
            <a:spLocks noGrp="1"/>
          </p:cNvSpPr>
          <p:nvPr>
            <p:ph type="body" idx="3"/>
          </p:nvPr>
        </p:nvSpPr>
        <p:spPr>
          <a:xfrm>
            <a:off x="6419844" y="2105445"/>
            <a:ext cx="4972288"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9" name="Google Shape;139;p55"/>
          <p:cNvSpPr txBox="1">
            <a:spLocks noGrp="1"/>
          </p:cNvSpPr>
          <p:nvPr>
            <p:ph type="body" idx="4"/>
          </p:nvPr>
        </p:nvSpPr>
        <p:spPr>
          <a:xfrm>
            <a:off x="6413500" y="2713859"/>
            <a:ext cx="4979019" cy="3346277"/>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2" name="Straight Connector 1">
            <a:extLst>
              <a:ext uri="{FF2B5EF4-FFF2-40B4-BE49-F238E27FC236}">
                <a16:creationId xmlns:a16="http://schemas.microsoft.com/office/drawing/2014/main" id="{44553B25-D481-9FDD-5393-E9A750D34E03}"/>
              </a:ext>
            </a:extLst>
          </p:cNvPr>
          <p:cNvCxnSpPr>
            <a:cxnSpLocks/>
          </p:cNvCxnSpPr>
          <p:nvPr userDrawn="1"/>
        </p:nvCxnSpPr>
        <p:spPr>
          <a:xfrm>
            <a:off x="799481" y="1975104"/>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572E9D7B-23BC-5EDE-FFB6-EC55A6F31EED}"/>
              </a:ext>
            </a:extLst>
          </p:cNvPr>
          <p:cNvCxnSpPr>
            <a:cxnSpLocks/>
          </p:cNvCxnSpPr>
          <p:nvPr userDrawn="1"/>
        </p:nvCxnSpPr>
        <p:spPr>
          <a:xfrm>
            <a:off x="6413500" y="1975104"/>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0937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ree Content Layout with Icons" preserve="1">
  <p:cSld name="Three Content Layout with Icons">
    <p:spTree>
      <p:nvGrpSpPr>
        <p:cNvPr id="1" name="Shape 143"/>
        <p:cNvGrpSpPr/>
        <p:nvPr/>
      </p:nvGrpSpPr>
      <p:grpSpPr>
        <a:xfrm>
          <a:off x="0" y="0"/>
          <a:ext cx="0" cy="0"/>
          <a:chOff x="0" y="0"/>
          <a:chExt cx="0" cy="0"/>
        </a:xfrm>
      </p:grpSpPr>
      <p:pic>
        <p:nvPicPr>
          <p:cNvPr id="2" name="Google Shape;142;p55">
            <a:extLst>
              <a:ext uri="{FF2B5EF4-FFF2-40B4-BE49-F238E27FC236}">
                <a16:creationId xmlns:a16="http://schemas.microsoft.com/office/drawing/2014/main" id="{0B057E5E-DC34-F5D2-AFFF-8F2FDDC0C5F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44" name="Google Shape;144;p5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45" name="Google Shape;145;p56"/>
          <p:cNvSpPr txBox="1">
            <a:spLocks noGrp="1"/>
          </p:cNvSpPr>
          <p:nvPr>
            <p:ph type="body" idx="1"/>
          </p:nvPr>
        </p:nvSpPr>
        <p:spPr>
          <a:xfrm>
            <a:off x="799484"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6" name="Google Shape;146;p56"/>
          <p:cNvSpPr txBox="1">
            <a:spLocks noGrp="1"/>
          </p:cNvSpPr>
          <p:nvPr>
            <p:ph type="body" idx="2"/>
          </p:nvPr>
        </p:nvSpPr>
        <p:spPr>
          <a:xfrm>
            <a:off x="4455489"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7" name="Google Shape;147;p56"/>
          <p:cNvSpPr txBox="1">
            <a:spLocks noGrp="1"/>
          </p:cNvSpPr>
          <p:nvPr>
            <p:ph type="body" idx="3"/>
          </p:nvPr>
        </p:nvSpPr>
        <p:spPr>
          <a:xfrm>
            <a:off x="4455489"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8" name="Google Shape;148;p56"/>
          <p:cNvSpPr txBox="1">
            <a:spLocks noGrp="1"/>
          </p:cNvSpPr>
          <p:nvPr>
            <p:ph type="body" idx="4"/>
          </p:nvPr>
        </p:nvSpPr>
        <p:spPr>
          <a:xfrm>
            <a:off x="8111495"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9" name="Google Shape;149;p56"/>
          <p:cNvSpPr txBox="1">
            <a:spLocks noGrp="1"/>
          </p:cNvSpPr>
          <p:nvPr>
            <p:ph type="body" idx="5"/>
          </p:nvPr>
        </p:nvSpPr>
        <p:spPr>
          <a:xfrm>
            <a:off x="8111495"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0" name="Google Shape;150;p56"/>
          <p:cNvSpPr txBox="1">
            <a:spLocks noGrp="1"/>
          </p:cNvSpPr>
          <p:nvPr>
            <p:ph type="body" idx="6"/>
          </p:nvPr>
        </p:nvSpPr>
        <p:spPr>
          <a:xfrm>
            <a:off x="799483"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4" name="Google Shape;154;p56"/>
          <p:cNvSpPr>
            <a:spLocks noGrp="1"/>
          </p:cNvSpPr>
          <p:nvPr>
            <p:ph type="pic" idx="7"/>
          </p:nvPr>
        </p:nvSpPr>
        <p:spPr>
          <a:xfrm>
            <a:off x="2163079" y="1822459"/>
            <a:ext cx="574675" cy="574675"/>
          </a:xfrm>
          <a:prstGeom prst="rect">
            <a:avLst/>
          </a:prstGeom>
          <a:noFill/>
          <a:ln>
            <a:noFill/>
          </a:ln>
        </p:spPr>
        <p:txBody>
          <a:bodyPr/>
          <a:lstStyle/>
          <a:p>
            <a:endParaRPr lang="en-US"/>
          </a:p>
        </p:txBody>
      </p:sp>
      <p:sp>
        <p:nvSpPr>
          <p:cNvPr id="155" name="Google Shape;155;p56"/>
          <p:cNvSpPr>
            <a:spLocks noGrp="1"/>
          </p:cNvSpPr>
          <p:nvPr>
            <p:ph type="pic" idx="8"/>
          </p:nvPr>
        </p:nvSpPr>
        <p:spPr>
          <a:xfrm>
            <a:off x="5808662" y="1822459"/>
            <a:ext cx="574675" cy="574675"/>
          </a:xfrm>
          <a:prstGeom prst="rect">
            <a:avLst/>
          </a:prstGeom>
          <a:noFill/>
          <a:ln>
            <a:noFill/>
          </a:ln>
        </p:spPr>
        <p:txBody>
          <a:bodyPr/>
          <a:lstStyle/>
          <a:p>
            <a:endParaRPr lang="en-US"/>
          </a:p>
        </p:txBody>
      </p:sp>
      <p:sp>
        <p:nvSpPr>
          <p:cNvPr id="156" name="Google Shape;156;p56"/>
          <p:cNvSpPr>
            <a:spLocks noGrp="1"/>
          </p:cNvSpPr>
          <p:nvPr>
            <p:ph type="pic" idx="9"/>
          </p:nvPr>
        </p:nvSpPr>
        <p:spPr>
          <a:xfrm>
            <a:off x="9475091" y="1822459"/>
            <a:ext cx="574675" cy="574675"/>
          </a:xfrm>
          <a:prstGeom prst="rect">
            <a:avLst/>
          </a:prstGeom>
          <a:noFill/>
          <a:ln>
            <a:noFill/>
          </a:ln>
        </p:spPr>
        <p:txBody>
          <a:bodyPr/>
          <a:lstStyle/>
          <a:p>
            <a:endParaRPr lang="en-US"/>
          </a:p>
        </p:txBody>
      </p:sp>
      <p:cxnSp>
        <p:nvCxnSpPr>
          <p:cNvPr id="7" name="Straight Connector 6">
            <a:extLst>
              <a:ext uri="{FF2B5EF4-FFF2-40B4-BE49-F238E27FC236}">
                <a16:creationId xmlns:a16="http://schemas.microsoft.com/office/drawing/2014/main" id="{941741CF-4F60-7A59-B5C8-C534885A032C}"/>
              </a:ext>
            </a:extLst>
          </p:cNvPr>
          <p:cNvCxnSpPr>
            <a:cxnSpLocks/>
          </p:cNvCxnSpPr>
          <p:nvPr userDrawn="1"/>
        </p:nvCxnSpPr>
        <p:spPr>
          <a:xfrm>
            <a:off x="7994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235321EE-96D2-BBE9-0EA4-2112527E4EB3}"/>
              </a:ext>
            </a:extLst>
          </p:cNvPr>
          <p:cNvCxnSpPr>
            <a:cxnSpLocks/>
          </p:cNvCxnSpPr>
          <p:nvPr userDrawn="1"/>
        </p:nvCxnSpPr>
        <p:spPr>
          <a:xfrm>
            <a:off x="44570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3FD377B-D034-93F1-AC61-ED87B0C300F9}"/>
              </a:ext>
            </a:extLst>
          </p:cNvPr>
          <p:cNvCxnSpPr>
            <a:cxnSpLocks/>
          </p:cNvCxnSpPr>
          <p:nvPr userDrawn="1"/>
        </p:nvCxnSpPr>
        <p:spPr>
          <a:xfrm>
            <a:off x="8102489"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7340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ree Content Layout with Title" preserve="1">
  <p:cSld name="Three Content Layout with Title">
    <p:spTree>
      <p:nvGrpSpPr>
        <p:cNvPr id="1" name="Shape 157"/>
        <p:cNvGrpSpPr/>
        <p:nvPr/>
      </p:nvGrpSpPr>
      <p:grpSpPr>
        <a:xfrm>
          <a:off x="0" y="0"/>
          <a:ext cx="0" cy="0"/>
          <a:chOff x="0" y="0"/>
          <a:chExt cx="0" cy="0"/>
        </a:xfrm>
      </p:grpSpPr>
      <p:pic>
        <p:nvPicPr>
          <p:cNvPr id="2" name="Google Shape;142;p55">
            <a:extLst>
              <a:ext uri="{FF2B5EF4-FFF2-40B4-BE49-F238E27FC236}">
                <a16:creationId xmlns:a16="http://schemas.microsoft.com/office/drawing/2014/main" id="{34A7C77A-DDF6-DC63-B004-883C6A0ECE20}"/>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58" name="Google Shape;158;p5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59" name="Google Shape;159;p57"/>
          <p:cNvSpPr txBox="1">
            <a:spLocks noGrp="1"/>
          </p:cNvSpPr>
          <p:nvPr>
            <p:ph type="body" idx="1"/>
          </p:nvPr>
        </p:nvSpPr>
        <p:spPr>
          <a:xfrm>
            <a:off x="799484"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0" name="Google Shape;160;p57"/>
          <p:cNvSpPr txBox="1">
            <a:spLocks noGrp="1"/>
          </p:cNvSpPr>
          <p:nvPr>
            <p:ph type="body" idx="2"/>
          </p:nvPr>
        </p:nvSpPr>
        <p:spPr>
          <a:xfrm>
            <a:off x="4455489"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1" name="Google Shape;161;p57"/>
          <p:cNvSpPr txBox="1">
            <a:spLocks noGrp="1"/>
          </p:cNvSpPr>
          <p:nvPr>
            <p:ph type="body" idx="3"/>
          </p:nvPr>
        </p:nvSpPr>
        <p:spPr>
          <a:xfrm>
            <a:off x="4455489"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2" name="Google Shape;162;p57"/>
          <p:cNvSpPr txBox="1">
            <a:spLocks noGrp="1"/>
          </p:cNvSpPr>
          <p:nvPr>
            <p:ph type="body" idx="4"/>
          </p:nvPr>
        </p:nvSpPr>
        <p:spPr>
          <a:xfrm>
            <a:off x="8111495"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3" name="Google Shape;163;p57"/>
          <p:cNvSpPr txBox="1">
            <a:spLocks noGrp="1"/>
          </p:cNvSpPr>
          <p:nvPr>
            <p:ph type="body" idx="5"/>
          </p:nvPr>
        </p:nvSpPr>
        <p:spPr>
          <a:xfrm>
            <a:off x="8111495"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4" name="Google Shape;164;p57"/>
          <p:cNvSpPr txBox="1">
            <a:spLocks noGrp="1"/>
          </p:cNvSpPr>
          <p:nvPr>
            <p:ph type="body" idx="6"/>
          </p:nvPr>
        </p:nvSpPr>
        <p:spPr>
          <a:xfrm>
            <a:off x="799483" y="2705816"/>
            <a:ext cx="3301869" cy="3311456"/>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3" name="Straight Connector 2">
            <a:extLst>
              <a:ext uri="{FF2B5EF4-FFF2-40B4-BE49-F238E27FC236}">
                <a16:creationId xmlns:a16="http://schemas.microsoft.com/office/drawing/2014/main" id="{319A316D-5E2B-6A78-7960-3628B3DF035B}"/>
              </a:ext>
            </a:extLst>
          </p:cNvPr>
          <p:cNvCxnSpPr>
            <a:cxnSpLocks/>
          </p:cNvCxnSpPr>
          <p:nvPr userDrawn="1"/>
        </p:nvCxnSpPr>
        <p:spPr>
          <a:xfrm>
            <a:off x="7994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6246FFF0-65F7-5DE8-44C7-263EFC3DB339}"/>
              </a:ext>
            </a:extLst>
          </p:cNvPr>
          <p:cNvCxnSpPr>
            <a:cxnSpLocks/>
          </p:cNvCxnSpPr>
          <p:nvPr userDrawn="1"/>
        </p:nvCxnSpPr>
        <p:spPr>
          <a:xfrm>
            <a:off x="44570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E08113D-2DC6-7277-CDEA-52EEC298DFD1}"/>
              </a:ext>
            </a:extLst>
          </p:cNvPr>
          <p:cNvCxnSpPr>
            <a:cxnSpLocks/>
          </p:cNvCxnSpPr>
          <p:nvPr userDrawn="1"/>
        </p:nvCxnSpPr>
        <p:spPr>
          <a:xfrm>
            <a:off x="8102489"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26473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Four Content Layout with Icon" preserve="1">
  <p:cSld name="Four Content Layout with Icon">
    <p:spTree>
      <p:nvGrpSpPr>
        <p:cNvPr id="1" name="Shape 168"/>
        <p:cNvGrpSpPr/>
        <p:nvPr/>
      </p:nvGrpSpPr>
      <p:grpSpPr>
        <a:xfrm>
          <a:off x="0" y="0"/>
          <a:ext cx="0" cy="0"/>
          <a:chOff x="0" y="0"/>
          <a:chExt cx="0" cy="0"/>
        </a:xfrm>
      </p:grpSpPr>
      <p:pic>
        <p:nvPicPr>
          <p:cNvPr id="2" name="Google Shape;142;p55">
            <a:extLst>
              <a:ext uri="{FF2B5EF4-FFF2-40B4-BE49-F238E27FC236}">
                <a16:creationId xmlns:a16="http://schemas.microsoft.com/office/drawing/2014/main" id="{3A22614E-3AC8-C734-7C4E-B60E0C98E6AA}"/>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69" name="Google Shape;169;p58"/>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70" name="Google Shape;170;p58"/>
          <p:cNvSpPr txBox="1">
            <a:spLocks noGrp="1"/>
          </p:cNvSpPr>
          <p:nvPr>
            <p:ph type="body" idx="1"/>
          </p:nvPr>
        </p:nvSpPr>
        <p:spPr>
          <a:xfrm>
            <a:off x="79948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1" name="Google Shape;171;p58"/>
          <p:cNvSpPr txBox="1">
            <a:spLocks noGrp="1"/>
          </p:cNvSpPr>
          <p:nvPr>
            <p:ph type="body" idx="2"/>
          </p:nvPr>
        </p:nvSpPr>
        <p:spPr>
          <a:xfrm>
            <a:off x="352289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2" name="Google Shape;172;p58"/>
          <p:cNvSpPr txBox="1">
            <a:spLocks noGrp="1"/>
          </p:cNvSpPr>
          <p:nvPr>
            <p:ph type="body" idx="3"/>
          </p:nvPr>
        </p:nvSpPr>
        <p:spPr>
          <a:xfrm>
            <a:off x="6246304"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3" name="Google Shape;173;p58"/>
          <p:cNvSpPr txBox="1">
            <a:spLocks noGrp="1"/>
          </p:cNvSpPr>
          <p:nvPr>
            <p:ph type="body" idx="4"/>
          </p:nvPr>
        </p:nvSpPr>
        <p:spPr>
          <a:xfrm>
            <a:off x="896971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4" name="Google Shape;174;p58"/>
          <p:cNvSpPr txBox="1">
            <a:spLocks noGrp="1"/>
          </p:cNvSpPr>
          <p:nvPr>
            <p:ph type="body" idx="5"/>
          </p:nvPr>
        </p:nvSpPr>
        <p:spPr>
          <a:xfrm>
            <a:off x="8969715"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5" name="Google Shape;175;p58"/>
          <p:cNvSpPr txBox="1">
            <a:spLocks noGrp="1"/>
          </p:cNvSpPr>
          <p:nvPr>
            <p:ph type="body" idx="6"/>
          </p:nvPr>
        </p:nvSpPr>
        <p:spPr>
          <a:xfrm>
            <a:off x="6246304"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6" name="Google Shape;176;p58"/>
          <p:cNvSpPr txBox="1">
            <a:spLocks noGrp="1"/>
          </p:cNvSpPr>
          <p:nvPr>
            <p:ph type="body" idx="7"/>
          </p:nvPr>
        </p:nvSpPr>
        <p:spPr>
          <a:xfrm>
            <a:off x="3516551"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7" name="Google Shape;177;p58"/>
          <p:cNvSpPr txBox="1">
            <a:spLocks noGrp="1"/>
          </p:cNvSpPr>
          <p:nvPr>
            <p:ph type="body" idx="8"/>
          </p:nvPr>
        </p:nvSpPr>
        <p:spPr>
          <a:xfrm>
            <a:off x="800246"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2" name="Google Shape;182;p58"/>
          <p:cNvSpPr>
            <a:spLocks noGrp="1"/>
          </p:cNvSpPr>
          <p:nvPr>
            <p:ph type="pic" idx="9"/>
          </p:nvPr>
        </p:nvSpPr>
        <p:spPr>
          <a:xfrm>
            <a:off x="1733969" y="1808164"/>
            <a:ext cx="574675" cy="574675"/>
          </a:xfrm>
          <a:prstGeom prst="rect">
            <a:avLst/>
          </a:prstGeom>
          <a:noFill/>
          <a:ln>
            <a:noFill/>
          </a:ln>
        </p:spPr>
        <p:txBody>
          <a:bodyPr/>
          <a:lstStyle/>
          <a:p>
            <a:endParaRPr lang="en-US"/>
          </a:p>
        </p:txBody>
      </p:sp>
      <p:sp>
        <p:nvSpPr>
          <p:cNvPr id="183" name="Google Shape;183;p58"/>
          <p:cNvSpPr>
            <a:spLocks noGrp="1"/>
          </p:cNvSpPr>
          <p:nvPr>
            <p:ph type="pic" idx="13"/>
          </p:nvPr>
        </p:nvSpPr>
        <p:spPr>
          <a:xfrm>
            <a:off x="4450275" y="1808164"/>
            <a:ext cx="574675" cy="574675"/>
          </a:xfrm>
          <a:prstGeom prst="rect">
            <a:avLst/>
          </a:prstGeom>
          <a:noFill/>
          <a:ln>
            <a:noFill/>
          </a:ln>
        </p:spPr>
        <p:txBody>
          <a:bodyPr/>
          <a:lstStyle/>
          <a:p>
            <a:endParaRPr lang="en-US"/>
          </a:p>
        </p:txBody>
      </p:sp>
      <p:sp>
        <p:nvSpPr>
          <p:cNvPr id="184" name="Google Shape;184;p58"/>
          <p:cNvSpPr>
            <a:spLocks noGrp="1"/>
          </p:cNvSpPr>
          <p:nvPr>
            <p:ph type="pic" idx="14"/>
          </p:nvPr>
        </p:nvSpPr>
        <p:spPr>
          <a:xfrm>
            <a:off x="7180028" y="1808164"/>
            <a:ext cx="574675" cy="574675"/>
          </a:xfrm>
          <a:prstGeom prst="rect">
            <a:avLst/>
          </a:prstGeom>
          <a:noFill/>
          <a:ln>
            <a:noFill/>
          </a:ln>
        </p:spPr>
        <p:txBody>
          <a:bodyPr/>
          <a:lstStyle/>
          <a:p>
            <a:endParaRPr lang="en-US"/>
          </a:p>
        </p:txBody>
      </p:sp>
      <p:sp>
        <p:nvSpPr>
          <p:cNvPr id="185" name="Google Shape;185;p58"/>
          <p:cNvSpPr>
            <a:spLocks noGrp="1"/>
          </p:cNvSpPr>
          <p:nvPr>
            <p:ph type="pic" idx="15"/>
          </p:nvPr>
        </p:nvSpPr>
        <p:spPr>
          <a:xfrm>
            <a:off x="9909781" y="1808164"/>
            <a:ext cx="574675" cy="574675"/>
          </a:xfrm>
          <a:prstGeom prst="rect">
            <a:avLst/>
          </a:prstGeom>
          <a:noFill/>
          <a:ln>
            <a:noFill/>
          </a:ln>
        </p:spPr>
        <p:txBody>
          <a:bodyPr/>
          <a:lstStyle/>
          <a:p>
            <a:endParaRPr lang="en-US"/>
          </a:p>
        </p:txBody>
      </p:sp>
      <p:cxnSp>
        <p:nvCxnSpPr>
          <p:cNvPr id="3" name="Straight Connector 2">
            <a:extLst>
              <a:ext uri="{FF2B5EF4-FFF2-40B4-BE49-F238E27FC236}">
                <a16:creationId xmlns:a16="http://schemas.microsoft.com/office/drawing/2014/main" id="{0F71A333-5EEB-E8D0-FB66-77A8F9943101}"/>
              </a:ext>
            </a:extLst>
          </p:cNvPr>
          <p:cNvCxnSpPr>
            <a:cxnSpLocks/>
          </p:cNvCxnSpPr>
          <p:nvPr userDrawn="1"/>
        </p:nvCxnSpPr>
        <p:spPr>
          <a:xfrm>
            <a:off x="79948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3A719D1D-29DD-C6B9-4CBD-2BCDDA505BA0}"/>
              </a:ext>
            </a:extLst>
          </p:cNvPr>
          <p:cNvCxnSpPr>
            <a:cxnSpLocks/>
          </p:cNvCxnSpPr>
          <p:nvPr userDrawn="1"/>
        </p:nvCxnSpPr>
        <p:spPr>
          <a:xfrm>
            <a:off x="3518297"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D8FDB1D-2E49-F903-DC08-C4103B49BD5D}"/>
              </a:ext>
            </a:extLst>
          </p:cNvPr>
          <p:cNvCxnSpPr>
            <a:cxnSpLocks/>
          </p:cNvCxnSpPr>
          <p:nvPr userDrawn="1"/>
        </p:nvCxnSpPr>
        <p:spPr>
          <a:xfrm>
            <a:off x="6249305"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5F6DD4E8-9566-87B6-91C0-0EF11367806C}"/>
              </a:ext>
            </a:extLst>
          </p:cNvPr>
          <p:cNvCxnSpPr>
            <a:cxnSpLocks/>
          </p:cNvCxnSpPr>
          <p:nvPr userDrawn="1"/>
        </p:nvCxnSpPr>
        <p:spPr>
          <a:xfrm>
            <a:off x="896812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62413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Four Content Layout with Title" preserve="1">
  <p:cSld name="Four Content Layout with Title">
    <p:spTree>
      <p:nvGrpSpPr>
        <p:cNvPr id="1" name="Shape 186"/>
        <p:cNvGrpSpPr/>
        <p:nvPr/>
      </p:nvGrpSpPr>
      <p:grpSpPr>
        <a:xfrm>
          <a:off x="0" y="0"/>
          <a:ext cx="0" cy="0"/>
          <a:chOff x="0" y="0"/>
          <a:chExt cx="0" cy="0"/>
        </a:xfrm>
      </p:grpSpPr>
      <p:pic>
        <p:nvPicPr>
          <p:cNvPr id="2" name="Google Shape;142;p55">
            <a:extLst>
              <a:ext uri="{FF2B5EF4-FFF2-40B4-BE49-F238E27FC236}">
                <a16:creationId xmlns:a16="http://schemas.microsoft.com/office/drawing/2014/main" id="{E1A2AA65-83E3-B873-EA5C-6D1BFDC4D44F}"/>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87" name="Google Shape;187;p59"/>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188" name="Google Shape;188;p59"/>
          <p:cNvSpPr txBox="1">
            <a:spLocks noGrp="1"/>
          </p:cNvSpPr>
          <p:nvPr>
            <p:ph type="body" idx="1"/>
          </p:nvPr>
        </p:nvSpPr>
        <p:spPr>
          <a:xfrm>
            <a:off x="79948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9" name="Google Shape;189;p59"/>
          <p:cNvSpPr txBox="1">
            <a:spLocks noGrp="1"/>
          </p:cNvSpPr>
          <p:nvPr>
            <p:ph type="body" idx="2"/>
          </p:nvPr>
        </p:nvSpPr>
        <p:spPr>
          <a:xfrm>
            <a:off x="352289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0" name="Google Shape;190;p59"/>
          <p:cNvSpPr txBox="1">
            <a:spLocks noGrp="1"/>
          </p:cNvSpPr>
          <p:nvPr>
            <p:ph type="body" idx="3"/>
          </p:nvPr>
        </p:nvSpPr>
        <p:spPr>
          <a:xfrm>
            <a:off x="6246304"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1" name="Google Shape;191;p59"/>
          <p:cNvSpPr txBox="1">
            <a:spLocks noGrp="1"/>
          </p:cNvSpPr>
          <p:nvPr>
            <p:ph type="body" idx="4"/>
          </p:nvPr>
        </p:nvSpPr>
        <p:spPr>
          <a:xfrm>
            <a:off x="896971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2" name="Google Shape;192;p59"/>
          <p:cNvSpPr txBox="1">
            <a:spLocks noGrp="1"/>
          </p:cNvSpPr>
          <p:nvPr>
            <p:ph type="body" idx="5"/>
          </p:nvPr>
        </p:nvSpPr>
        <p:spPr>
          <a:xfrm>
            <a:off x="8969715"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3" name="Google Shape;193;p59"/>
          <p:cNvSpPr txBox="1">
            <a:spLocks noGrp="1"/>
          </p:cNvSpPr>
          <p:nvPr>
            <p:ph type="body" idx="6"/>
          </p:nvPr>
        </p:nvSpPr>
        <p:spPr>
          <a:xfrm>
            <a:off x="6246304"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4" name="Google Shape;194;p59"/>
          <p:cNvSpPr txBox="1">
            <a:spLocks noGrp="1"/>
          </p:cNvSpPr>
          <p:nvPr>
            <p:ph type="body" idx="7"/>
          </p:nvPr>
        </p:nvSpPr>
        <p:spPr>
          <a:xfrm>
            <a:off x="3516551"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95" name="Google Shape;195;p59"/>
          <p:cNvSpPr txBox="1">
            <a:spLocks noGrp="1"/>
          </p:cNvSpPr>
          <p:nvPr>
            <p:ph type="body" idx="8"/>
          </p:nvPr>
        </p:nvSpPr>
        <p:spPr>
          <a:xfrm>
            <a:off x="800246"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cxnSp>
        <p:nvCxnSpPr>
          <p:cNvPr id="18" name="Straight Connector 17">
            <a:extLst>
              <a:ext uri="{FF2B5EF4-FFF2-40B4-BE49-F238E27FC236}">
                <a16:creationId xmlns:a16="http://schemas.microsoft.com/office/drawing/2014/main" id="{07FED9AD-263C-7791-0D5A-AE6D8F48D49B}"/>
              </a:ext>
            </a:extLst>
          </p:cNvPr>
          <p:cNvCxnSpPr>
            <a:cxnSpLocks/>
          </p:cNvCxnSpPr>
          <p:nvPr userDrawn="1"/>
        </p:nvCxnSpPr>
        <p:spPr>
          <a:xfrm>
            <a:off x="79948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B3EDE2E-1C10-9772-8440-93B96CCE3A83}"/>
              </a:ext>
            </a:extLst>
          </p:cNvPr>
          <p:cNvCxnSpPr>
            <a:cxnSpLocks/>
          </p:cNvCxnSpPr>
          <p:nvPr userDrawn="1"/>
        </p:nvCxnSpPr>
        <p:spPr>
          <a:xfrm>
            <a:off x="3518297"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CB54198-C40D-2634-3848-7E12A161FA2B}"/>
              </a:ext>
            </a:extLst>
          </p:cNvPr>
          <p:cNvCxnSpPr>
            <a:cxnSpLocks/>
          </p:cNvCxnSpPr>
          <p:nvPr userDrawn="1"/>
        </p:nvCxnSpPr>
        <p:spPr>
          <a:xfrm>
            <a:off x="6249305"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75C3982-9AA6-70C9-5C21-D839C888E7E3}"/>
              </a:ext>
            </a:extLst>
          </p:cNvPr>
          <p:cNvCxnSpPr>
            <a:cxnSpLocks/>
          </p:cNvCxnSpPr>
          <p:nvPr userDrawn="1"/>
        </p:nvCxnSpPr>
        <p:spPr>
          <a:xfrm>
            <a:off x="896812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29725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plit Layout with CTA" preserve="1">
  <p:cSld name="Split Layout with CTA">
    <p:spTree>
      <p:nvGrpSpPr>
        <p:cNvPr id="1" name="Shape 200"/>
        <p:cNvGrpSpPr/>
        <p:nvPr/>
      </p:nvGrpSpPr>
      <p:grpSpPr>
        <a:xfrm>
          <a:off x="0" y="0"/>
          <a:ext cx="0" cy="0"/>
          <a:chOff x="0" y="0"/>
          <a:chExt cx="0" cy="0"/>
        </a:xfrm>
      </p:grpSpPr>
      <p:sp>
        <p:nvSpPr>
          <p:cNvPr id="201" name="Google Shape;201;p60"/>
          <p:cNvSpPr/>
          <p:nvPr/>
        </p:nvSpPr>
        <p:spPr>
          <a:xfrm rot="5400000">
            <a:off x="1979124" y="2075839"/>
            <a:ext cx="2803034" cy="6761286"/>
          </a:xfrm>
          <a:prstGeom prst="round2SameRect">
            <a:avLst>
              <a:gd name="adj1" fmla="val 0"/>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86"/>
              <a:buFont typeface="Arial"/>
              <a:buNone/>
            </a:pPr>
            <a:endParaRPr sz="2486" b="0" i="0" u="none" strike="noStrike" cap="none">
              <a:solidFill>
                <a:schemeClr val="lt1"/>
              </a:solidFill>
              <a:latin typeface="Century Gothic"/>
              <a:ea typeface="Century Gothic"/>
              <a:cs typeface="Century Gothic"/>
              <a:sym typeface="Century Gothic"/>
            </a:endParaRPr>
          </a:p>
        </p:txBody>
      </p:sp>
      <p:sp>
        <p:nvSpPr>
          <p:cNvPr id="202" name="Google Shape;202;p60"/>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03" name="Google Shape;203;p60"/>
          <p:cNvSpPr txBox="1">
            <a:spLocks noGrp="1"/>
          </p:cNvSpPr>
          <p:nvPr>
            <p:ph type="body" idx="1"/>
          </p:nvPr>
        </p:nvSpPr>
        <p:spPr>
          <a:xfrm>
            <a:off x="838201" y="4054964"/>
            <a:ext cx="4897582" cy="2093977"/>
          </a:xfrm>
          <a:prstGeom prst="rect">
            <a:avLst/>
          </a:prstGeom>
          <a:noFill/>
          <a:ln>
            <a:noFill/>
          </a:ln>
        </p:spPr>
        <p:txBody>
          <a:bodyPr spcFirstLastPara="1" wrap="square" lIns="91425" tIns="45700" rIns="91425" bIns="45700" anchor="ctr" anchorCtr="0">
            <a:noAutofit/>
          </a:bodyPr>
          <a:lstStyle>
            <a:lvl1pPr marL="11113" lvl="0" indent="0" algn="l">
              <a:lnSpc>
                <a:spcPct val="100000"/>
              </a:lnSpc>
              <a:spcBef>
                <a:spcPts val="1000"/>
              </a:spcBef>
              <a:spcAft>
                <a:spcPts val="0"/>
              </a:spcAft>
              <a:buSzPts val="2400"/>
              <a:buNone/>
              <a:tabLst/>
              <a:defRPr sz="1800" b="0" i="0">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04" name="Google Shape;204;p60"/>
          <p:cNvSpPr txBox="1">
            <a:spLocks noGrp="1"/>
          </p:cNvSpPr>
          <p:nvPr>
            <p:ph type="body" idx="2"/>
          </p:nvPr>
        </p:nvSpPr>
        <p:spPr>
          <a:xfrm>
            <a:off x="838200" y="1814672"/>
            <a:ext cx="4897582" cy="1957228"/>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228600" algn="l">
              <a:lnSpc>
                <a:spcPct val="90000"/>
              </a:lnSpc>
              <a:spcBef>
                <a:spcPts val="500"/>
              </a:spcBef>
              <a:spcAft>
                <a:spcPts val="0"/>
              </a:spcAft>
              <a:buSzPts val="2000"/>
              <a:buNone/>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205" name="Google Shape;205;p60"/>
          <p:cNvSpPr>
            <a:spLocks noGrp="1"/>
          </p:cNvSpPr>
          <p:nvPr>
            <p:ph type="pic" idx="3"/>
          </p:nvPr>
        </p:nvSpPr>
        <p:spPr>
          <a:xfrm>
            <a:off x="6345631" y="2"/>
            <a:ext cx="5846369" cy="6743698"/>
          </a:xfrm>
          <a:prstGeom prst="rect">
            <a:avLst/>
          </a:prstGeom>
          <a:solidFill>
            <a:srgbClr val="F2F2F2"/>
          </a:solidFill>
          <a:ln>
            <a:noFill/>
          </a:ln>
        </p:spPr>
        <p:txBody>
          <a:bodyPr/>
          <a:lstStyle/>
          <a:p>
            <a:endParaRPr lang="en-US"/>
          </a:p>
        </p:txBody>
      </p:sp>
      <p:pic>
        <p:nvPicPr>
          <p:cNvPr id="208" name="Google Shape;208;p60"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FEF5A2C6-697A-010F-472A-58C04B0643DA}"/>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40767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bg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tx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45" name="Google Shape;45;p76"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3F008FA9-A95A-B05F-377B-2231DE437F04}"/>
              </a:ext>
            </a:extLst>
          </p:cNvPr>
          <p:cNvPicPr>
            <a:picLocks noChangeAspect="1"/>
          </p:cNvPicPr>
          <p:nvPr userDrawn="1"/>
        </p:nvPicPr>
        <p:blipFill>
          <a:blip r:embed="rId4"/>
          <a:stretch>
            <a:fillRect/>
          </a:stretch>
        </p:blipFill>
        <p:spPr>
          <a:xfrm>
            <a:off x="977667" y="965012"/>
            <a:ext cx="1574215" cy="543541"/>
          </a:xfrm>
          <a:prstGeom prst="rect">
            <a:avLst/>
          </a:prstGeom>
        </p:spPr>
      </p:pic>
    </p:spTree>
    <p:extLst>
      <p:ext uri="{BB962C8B-B14F-4D97-AF65-F5344CB8AC3E}">
        <p14:creationId xmlns:p14="http://schemas.microsoft.com/office/powerpoint/2010/main" val="38347208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plit Layout" preserve="1">
  <p:cSld name="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5EE4E7D7-327D-6905-5EF8-489F25E28D11}"/>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771612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plit Layout" preserve="1">
  <p:cSld name="1_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C0E1C825-526B-FCA0-FD9C-8AC6A6C337AD}"/>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11852405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Quote Layout">
    <p:bg>
      <p:bgPr>
        <a:solidFill>
          <a:schemeClr val="tx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dirty="0"/>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Tree>
    <p:extLst>
      <p:ext uri="{BB962C8B-B14F-4D97-AF65-F5344CB8AC3E}">
        <p14:creationId xmlns:p14="http://schemas.microsoft.com/office/powerpoint/2010/main" val="37621460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8_Section Header">
    <p:bg>
      <p:bgPr>
        <a:solidFill>
          <a:schemeClr val="tx1"/>
        </a:solidFill>
        <a:effectLst/>
      </p:bgPr>
    </p:bg>
    <p:spTree>
      <p:nvGrpSpPr>
        <p:cNvPr id="1" name="Shape 333"/>
        <p:cNvGrpSpPr/>
        <p:nvPr/>
      </p:nvGrpSpPr>
      <p:grpSpPr>
        <a:xfrm>
          <a:off x="0" y="0"/>
          <a:ext cx="0" cy="0"/>
          <a:chOff x="0" y="0"/>
          <a:chExt cx="0" cy="0"/>
        </a:xfrm>
      </p:grpSpPr>
      <p:pic>
        <p:nvPicPr>
          <p:cNvPr id="4" name="Picture 3" descr="A blue and black background&#10;&#10;AI-generated content may be incorrect.">
            <a:extLst>
              <a:ext uri="{FF2B5EF4-FFF2-40B4-BE49-F238E27FC236}">
                <a16:creationId xmlns:a16="http://schemas.microsoft.com/office/drawing/2014/main" id="{5B6E7054-435F-7106-824D-55B68CAABF4A}"/>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dirty="0"/>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Tree>
    <p:extLst>
      <p:ext uri="{BB962C8B-B14F-4D97-AF65-F5344CB8AC3E}">
        <p14:creationId xmlns:p14="http://schemas.microsoft.com/office/powerpoint/2010/main" val="14017638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7_Section Header" preserve="1" userDrawn="1">
  <p:cSld name="8_Section Header">
    <p:bg>
      <p:bgPr>
        <a:solidFill>
          <a:schemeClr val="lt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TextBox 4">
            <a:extLst>
              <a:ext uri="{FF2B5EF4-FFF2-40B4-BE49-F238E27FC236}">
                <a16:creationId xmlns:a16="http://schemas.microsoft.com/office/drawing/2014/main" id="{8CCEB403-7944-3E12-98EF-4CF8D0C3D7ED}"/>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6" name="TextBox 5">
            <a:extLst>
              <a:ext uri="{FF2B5EF4-FFF2-40B4-BE49-F238E27FC236}">
                <a16:creationId xmlns:a16="http://schemas.microsoft.com/office/drawing/2014/main" id="{90E3DE7A-A5B2-E63F-587F-5D2912B689A3}"/>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dirty="0">
                <a:solidFill>
                  <a:schemeClr val="accent1"/>
                </a:solidFill>
                <a:latin typeface="Georgia" panose="02040502050405020303" pitchFamily="18" charset="0"/>
              </a:rPr>
              <a:t>”</a:t>
            </a:r>
          </a:p>
        </p:txBody>
      </p:sp>
      <p:sp>
        <p:nvSpPr>
          <p:cNvPr id="8" name="Text Placeholder 13">
            <a:extLst>
              <a:ext uri="{FF2B5EF4-FFF2-40B4-BE49-F238E27FC236}">
                <a16:creationId xmlns:a16="http://schemas.microsoft.com/office/drawing/2014/main" id="{47F7C581-74D7-A228-41C0-C83239672062}"/>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tx1">
                    <a:lumMod val="50000"/>
                    <a:lumOff val="50000"/>
                  </a:schemeClr>
                </a:solidFill>
              </a:defRPr>
            </a:lvl1pPr>
          </a:lstStyle>
          <a:p>
            <a:pPr lvl="0"/>
            <a:r>
              <a:rPr lang="en-US" dirty="0"/>
              <a:t>— Click to add name</a:t>
            </a:r>
          </a:p>
        </p:txBody>
      </p:sp>
    </p:spTree>
    <p:extLst>
      <p:ext uri="{BB962C8B-B14F-4D97-AF65-F5344CB8AC3E}">
        <p14:creationId xmlns:p14="http://schemas.microsoft.com/office/powerpoint/2010/main" val="28564510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Divider1" preserve="1">
  <p:cSld name="Divider1">
    <p:bg>
      <p:bgPr>
        <a:solidFill>
          <a:schemeClr val="tx1"/>
        </a:solidFill>
        <a:effectLst/>
      </p:bgPr>
    </p:bg>
    <p:spTree>
      <p:nvGrpSpPr>
        <p:cNvPr id="1" name="Shape 216"/>
        <p:cNvGrpSpPr/>
        <p:nvPr/>
      </p:nvGrpSpPr>
      <p:grpSpPr>
        <a:xfrm>
          <a:off x="0" y="0"/>
          <a:ext cx="0" cy="0"/>
          <a:chOff x="0" y="0"/>
          <a:chExt cx="0" cy="0"/>
        </a:xfrm>
      </p:grpSpPr>
      <p:pic>
        <p:nvPicPr>
          <p:cNvPr id="2" name="Picture 1" descr="A blue and black background&#10;&#10;AI-generated content may be incorrect.">
            <a:extLst>
              <a:ext uri="{FF2B5EF4-FFF2-40B4-BE49-F238E27FC236}">
                <a16:creationId xmlns:a16="http://schemas.microsoft.com/office/drawing/2014/main" id="{957A04A0-C68D-5656-122E-EEBAFC521596}"/>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20" name="Google Shape;220;p62"/>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18072702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Divider1" preserve="1">
  <p:cSld name="1_Divider1">
    <p:bg>
      <p:bgPr>
        <a:solidFill>
          <a:schemeClr val="tx1"/>
        </a:solidFill>
        <a:effectLst/>
      </p:bgPr>
    </p:bg>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20" name="Google Shape;220;p62"/>
          <p:cNvPicPr preferRelativeResize="0"/>
          <p:nvPr userDrawn="1"/>
        </p:nvPicPr>
        <p:blipFill rotWithShape="1">
          <a:blip r:embed="rId2">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1301957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Divider1" preserve="1">
  <p:cSld name="1_Divider1">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tx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19532A55-83AF-1041-0301-A8CA8FAF35C3}"/>
              </a:ext>
            </a:extLst>
          </p:cNvPr>
          <p:cNvSpPr/>
          <p:nvPr userDrawn="1"/>
        </p:nvSpPr>
        <p:spPr>
          <a:xfrm>
            <a:off x="831850" y="6330462"/>
            <a:ext cx="2855895" cy="3315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70311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Divider5" preserve="1">
  <p:cSld name="Divider5">
    <p:spTree>
      <p:nvGrpSpPr>
        <p:cNvPr id="1" name="Shape 245"/>
        <p:cNvGrpSpPr/>
        <p:nvPr/>
      </p:nvGrpSpPr>
      <p:grpSpPr>
        <a:xfrm>
          <a:off x="0" y="0"/>
          <a:ext cx="0" cy="0"/>
          <a:chOff x="0" y="0"/>
          <a:chExt cx="0" cy="0"/>
        </a:xfrm>
      </p:grpSpPr>
      <p:pic>
        <p:nvPicPr>
          <p:cNvPr id="246" name="Google Shape;246;p66" descr="A hand holding a pipette over a petri dish&#10;&#10;Description automatically generated"/>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1"/>
            <a:ext cx="12192000" cy="6858001"/>
          </a:xfrm>
          <a:prstGeom prst="rect">
            <a:avLst/>
          </a:prstGeom>
          <a:noFill/>
          <a:ln>
            <a:noFill/>
          </a:ln>
        </p:spPr>
      </p:pic>
      <p:sp>
        <p:nvSpPr>
          <p:cNvPr id="247" name="Google Shape;247;p66"/>
          <p:cNvSpPr/>
          <p:nvPr/>
        </p:nvSpPr>
        <p:spPr>
          <a:xfrm>
            <a:off x="0" y="0"/>
            <a:ext cx="12192000" cy="6858000"/>
          </a:xfrm>
          <a:prstGeom prst="rect">
            <a:avLst/>
          </a:prstGeom>
          <a:gradFill>
            <a:gsLst>
              <a:gs pos="0">
                <a:srgbClr val="000000">
                  <a:alpha val="24705"/>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8" name="Google Shape;248;p66"/>
          <p:cNvSpPr/>
          <p:nvPr/>
        </p:nvSpPr>
        <p:spPr>
          <a:xfrm>
            <a:off x="0" y="0"/>
            <a:ext cx="12191999" cy="6857995"/>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49" name="Google Shape;249;p66"/>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50" name="Google Shape;250;p66"/>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52" name="Google Shape;252;p66"/>
          <p:cNvPicPr preferRelativeResize="0"/>
          <p:nvPr/>
        </p:nvPicPr>
        <p:blipFill rotWithShape="1">
          <a:blip r:embed="rId3">
            <a:alphaModFix/>
          </a:blip>
          <a:srcRect/>
          <a:stretch/>
        </p:blipFill>
        <p:spPr>
          <a:xfrm>
            <a:off x="10164585" y="6120365"/>
            <a:ext cx="1297704" cy="547919"/>
          </a:xfrm>
          <a:prstGeom prst="rect">
            <a:avLst/>
          </a:prstGeom>
          <a:noFill/>
          <a:ln>
            <a:noFill/>
          </a:ln>
        </p:spPr>
      </p:pic>
      <p:cxnSp>
        <p:nvCxnSpPr>
          <p:cNvPr id="2" name="Google Shape;275;p69">
            <a:extLst>
              <a:ext uri="{FF2B5EF4-FFF2-40B4-BE49-F238E27FC236}">
                <a16:creationId xmlns:a16="http://schemas.microsoft.com/office/drawing/2014/main" id="{3C0FC943-C81F-142C-C3F5-675A294C9F5E}"/>
              </a:ext>
            </a:extLst>
          </p:cNvPr>
          <p:cNvCxnSpPr/>
          <p:nvPr userDrawn="1"/>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38974482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Divider8" preserve="1">
  <p:cSld name="Divider8">
    <p:spTree>
      <p:nvGrpSpPr>
        <p:cNvPr id="1" name="Shape 269"/>
        <p:cNvGrpSpPr/>
        <p:nvPr/>
      </p:nvGrpSpPr>
      <p:grpSpPr>
        <a:xfrm>
          <a:off x="0" y="0"/>
          <a:ext cx="0" cy="0"/>
          <a:chOff x="0" y="0"/>
          <a:chExt cx="0" cy="0"/>
        </a:xfrm>
      </p:grpSpPr>
      <p:pic>
        <p:nvPicPr>
          <p:cNvPr id="270" name="Google Shape;270;p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2667000" y="-2667001"/>
            <a:ext cx="6858000" cy="12191999"/>
          </a:xfrm>
          <a:prstGeom prst="rect">
            <a:avLst/>
          </a:prstGeom>
          <a:noFill/>
          <a:ln>
            <a:noFill/>
          </a:ln>
        </p:spPr>
      </p:pic>
      <p:sp>
        <p:nvSpPr>
          <p:cNvPr id="271" name="Google Shape;271;p69"/>
          <p:cNvSpPr/>
          <p:nvPr/>
        </p:nvSpPr>
        <p:spPr>
          <a:xfrm>
            <a:off x="-2" y="0"/>
            <a:ext cx="12192000" cy="6858000"/>
          </a:xfrm>
          <a:prstGeom prst="rect">
            <a:avLst/>
          </a:prstGeom>
          <a:gradFill>
            <a:gsLst>
              <a:gs pos="0">
                <a:srgbClr val="000000">
                  <a:alpha val="24705"/>
                </a:srgbClr>
              </a:gs>
              <a:gs pos="15000">
                <a:srgbClr val="000000">
                  <a:alpha val="60000"/>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72" name="Google Shape;272;p69"/>
          <p:cNvSpPr/>
          <p:nvPr/>
        </p:nvSpPr>
        <p:spPr>
          <a:xfrm>
            <a:off x="-3" y="0"/>
            <a:ext cx="12192004"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73" name="Google Shape;273;p69"/>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74" name="Google Shape;274;p69"/>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cxnSp>
        <p:nvCxnSpPr>
          <p:cNvPr id="275" name="Google Shape;275;p69"/>
          <p:cNvCxnSpPr/>
          <p:nvPr/>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76" name="Google Shape;276;p69"/>
          <p:cNvPicPr preferRelativeResize="0"/>
          <p:nvPr/>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3577973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OC" preserve="1">
  <p:cSld name="TOC">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49" name="Google Shape;49;p43"/>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0" name="Google Shape;50;p43"/>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1" name="Google Shape;51;p43"/>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2" name="Google Shape;52;p43"/>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3" name="Google Shape;53;p43"/>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chemeClr val="accent1"/>
                </a:solidFill>
                <a:latin typeface="Century Gothic"/>
                <a:ea typeface="Century Gothic"/>
                <a:cs typeface="Century Gothic"/>
                <a:sym typeface="Century Gothic"/>
              </a:rPr>
              <a:t>01</a:t>
            </a:r>
            <a:endParaRPr sz="3200" b="1" i="0" u="none" strike="noStrike" cap="none" dirty="0">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2752230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007CD7E1-5D48-EC86-40D9-0D5487F9E04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48AD4DE7-6DBF-1F15-59B2-258741E88ACC}"/>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6" name="Google Shape;242;p65">
            <a:extLst>
              <a:ext uri="{FF2B5EF4-FFF2-40B4-BE49-F238E27FC236}">
                <a16:creationId xmlns:a16="http://schemas.microsoft.com/office/drawing/2014/main" id="{4FDA6316-9C7F-F4B8-5370-3CA9783F8979}"/>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2046262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59B417B5-DC75-9F6B-262D-B10D9A5E429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25" name="Google Shape;225;p63"/>
          <p:cNvSpPr/>
          <p:nvPr/>
        </p:nvSpPr>
        <p:spPr>
          <a:xfrm>
            <a:off x="1" y="0"/>
            <a:ext cx="11911128"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F72D1ED8-ECF1-ACF1-6E63-06FABC00A4DB}"/>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6" name="Google Shape;242;p65">
            <a:extLst>
              <a:ext uri="{FF2B5EF4-FFF2-40B4-BE49-F238E27FC236}">
                <a16:creationId xmlns:a16="http://schemas.microsoft.com/office/drawing/2014/main" id="{8BF2CEF7-F3BD-5D84-8640-02D73D25BC78}"/>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3194194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3" name="Picture 2">
            <a:extLst>
              <a:ext uri="{FF2B5EF4-FFF2-40B4-BE49-F238E27FC236}">
                <a16:creationId xmlns:a16="http://schemas.microsoft.com/office/drawing/2014/main" id="{B224925A-588D-D365-833A-2E660D6FD00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10816" y="0"/>
            <a:ext cx="12181184"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7" name="Google Shape;241;p65">
            <a:extLst>
              <a:ext uri="{FF2B5EF4-FFF2-40B4-BE49-F238E27FC236}">
                <a16:creationId xmlns:a16="http://schemas.microsoft.com/office/drawing/2014/main" id="{B62E361F-F492-7A41-D85C-F134CF7EB738}"/>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8" name="Google Shape;242;p65">
            <a:extLst>
              <a:ext uri="{FF2B5EF4-FFF2-40B4-BE49-F238E27FC236}">
                <a16:creationId xmlns:a16="http://schemas.microsoft.com/office/drawing/2014/main" id="{3DE56642-05C4-1F6C-50B0-CF5E2B52EEBA}"/>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spTree>
    <p:extLst>
      <p:ext uri="{BB962C8B-B14F-4D97-AF65-F5344CB8AC3E}">
        <p14:creationId xmlns:p14="http://schemas.microsoft.com/office/powerpoint/2010/main" val="23389498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Divider4" preserve="1">
  <p:cSld name="1_Divider4">
    <p:spTree>
      <p:nvGrpSpPr>
        <p:cNvPr id="1" name="Shape 237"/>
        <p:cNvGrpSpPr/>
        <p:nvPr/>
      </p:nvGrpSpPr>
      <p:grpSpPr>
        <a:xfrm>
          <a:off x="0" y="0"/>
          <a:ext cx="0" cy="0"/>
          <a:chOff x="0" y="0"/>
          <a:chExt cx="0" cy="0"/>
        </a:xfrm>
      </p:grpSpPr>
      <p:pic>
        <p:nvPicPr>
          <p:cNvPr id="4" name="Picture 3">
            <a:extLst>
              <a:ext uri="{FF2B5EF4-FFF2-40B4-BE49-F238E27FC236}">
                <a16:creationId xmlns:a16="http://schemas.microsoft.com/office/drawing/2014/main" id="{3A47031C-B524-5C74-9E43-0A9E0C7266E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239" name="Google Shape;239;p65"/>
          <p:cNvSpPr/>
          <p:nvPr userDrawn="1"/>
        </p:nvSpPr>
        <p:spPr>
          <a:xfrm>
            <a:off x="-4" y="0"/>
            <a:ext cx="12192000" cy="6858000"/>
          </a:xfrm>
          <a:prstGeom prst="rect">
            <a:avLst/>
          </a:prstGeom>
          <a:gradFill>
            <a:gsLst>
              <a:gs pos="50000">
                <a:srgbClr val="000000">
                  <a:alpha val="0"/>
                </a:srgbClr>
              </a:gs>
              <a:gs pos="100000">
                <a:srgbClr val="000000">
                  <a:alpha val="59562"/>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0" name="Google Shape;240;p65"/>
          <p:cNvSpPr/>
          <p:nvPr userDrawn="1"/>
        </p:nvSpPr>
        <p:spPr>
          <a:xfrm>
            <a:off x="0" y="2"/>
            <a:ext cx="11911128" cy="6857998"/>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7" name="Google Shape;240;p65">
            <a:extLst>
              <a:ext uri="{FF2B5EF4-FFF2-40B4-BE49-F238E27FC236}">
                <a16:creationId xmlns:a16="http://schemas.microsoft.com/office/drawing/2014/main" id="{AB5810DA-CA88-96A8-6D56-8053FA9B3C97}"/>
              </a:ext>
            </a:extLst>
          </p:cNvPr>
          <p:cNvSpPr/>
          <p:nvPr userDrawn="1"/>
        </p:nvSpPr>
        <p:spPr>
          <a:xfrm rot="10800000">
            <a:off x="7160821" y="3978234"/>
            <a:ext cx="5031176" cy="2879764"/>
          </a:xfrm>
          <a:prstGeom prst="roundRect">
            <a:avLst>
              <a:gd name="adj" fmla="val 0"/>
            </a:avLst>
          </a:prstGeom>
          <a:gradFill>
            <a:gsLst>
              <a:gs pos="58000">
                <a:srgbClr val="000000">
                  <a:alpha val="0"/>
                </a:srgbClr>
              </a:gs>
              <a:gs pos="99000">
                <a:srgbClr val="000000">
                  <a:alpha val="84313"/>
                </a:srgbClr>
              </a:gs>
              <a:gs pos="100000">
                <a:srgbClr val="000000">
                  <a:alpha val="84313"/>
                </a:srgbClr>
              </a:gs>
            </a:gsLst>
            <a:lin ang="150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6" name="Google Shape;239;p65">
            <a:extLst>
              <a:ext uri="{FF2B5EF4-FFF2-40B4-BE49-F238E27FC236}">
                <a16:creationId xmlns:a16="http://schemas.microsoft.com/office/drawing/2014/main" id="{B6D57F1B-516A-8568-E877-FD6134EDBC70}"/>
              </a:ext>
            </a:extLst>
          </p:cNvPr>
          <p:cNvSpPr/>
          <p:nvPr userDrawn="1"/>
        </p:nvSpPr>
        <p:spPr>
          <a:xfrm flipH="1">
            <a:off x="4049485" y="4429496"/>
            <a:ext cx="8142511" cy="2428505"/>
          </a:xfrm>
          <a:prstGeom prst="rect">
            <a:avLst/>
          </a:prstGeom>
          <a:gradFill>
            <a:gsLst>
              <a:gs pos="58000">
                <a:srgbClr val="000000">
                  <a:alpha val="0"/>
                </a:srgbClr>
              </a:gs>
              <a:gs pos="99000">
                <a:srgbClr val="000000">
                  <a:alpha val="50956"/>
                </a:srgbClr>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1" name="Google Shape;241;p65"/>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242" name="Google Shape;242;p65"/>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dirty="0"/>
          </a:p>
        </p:txBody>
      </p:sp>
      <p:pic>
        <p:nvPicPr>
          <p:cNvPr id="244" name="Google Shape;244;p6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8110112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our Part Timeli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C0693FA-BAB2-1BE6-87B1-BCAD0977C171}"/>
              </a:ext>
            </a:extLst>
          </p:cNvPr>
          <p:cNvSpPr/>
          <p:nvPr userDrawn="1"/>
        </p:nvSpPr>
        <p:spPr>
          <a:xfrm>
            <a:off x="0" y="2768048"/>
            <a:ext cx="12192000" cy="23022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61;p44">
            <a:extLst>
              <a:ext uri="{FF2B5EF4-FFF2-40B4-BE49-F238E27FC236}">
                <a16:creationId xmlns:a16="http://schemas.microsoft.com/office/drawing/2014/main" id="{FA343798-D87B-859F-2C10-B36718892B78}"/>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sp>
        <p:nvSpPr>
          <p:cNvPr id="2" name="Title 1">
            <a:extLst>
              <a:ext uri="{FF2B5EF4-FFF2-40B4-BE49-F238E27FC236}">
                <a16:creationId xmlns:a16="http://schemas.microsoft.com/office/drawing/2014/main" id="{2446F34E-4ACD-BB78-1EF7-4E82B1EAA48B}"/>
              </a:ext>
            </a:extLst>
          </p:cNvPr>
          <p:cNvSpPr>
            <a:spLocks noGrp="1"/>
          </p:cNvSpPr>
          <p:nvPr>
            <p:ph type="title" hasCustomPrompt="1"/>
          </p:nvPr>
        </p:nvSpPr>
        <p:spPr/>
        <p:txBody>
          <a:bodyPr/>
          <a:lstStyle/>
          <a:p>
            <a:r>
              <a:rPr lang="en-US" dirty="0"/>
              <a:t>Click to add title</a:t>
            </a:r>
          </a:p>
        </p:txBody>
      </p:sp>
      <p:sp>
        <p:nvSpPr>
          <p:cNvPr id="10" name="Google Shape;188;p59">
            <a:extLst>
              <a:ext uri="{FF2B5EF4-FFF2-40B4-BE49-F238E27FC236}">
                <a16:creationId xmlns:a16="http://schemas.microsoft.com/office/drawing/2014/main" id="{CE89D0F8-FD01-802A-F837-9672F2C2EA9E}"/>
              </a:ext>
            </a:extLst>
          </p:cNvPr>
          <p:cNvSpPr txBox="1">
            <a:spLocks noGrp="1"/>
          </p:cNvSpPr>
          <p:nvPr>
            <p:ph type="body" idx="1"/>
          </p:nvPr>
        </p:nvSpPr>
        <p:spPr>
          <a:xfrm>
            <a:off x="838581"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alpha val="60000"/>
                  </a:schemeClr>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1" name="Google Shape;195;p59">
            <a:extLst>
              <a:ext uri="{FF2B5EF4-FFF2-40B4-BE49-F238E27FC236}">
                <a16:creationId xmlns:a16="http://schemas.microsoft.com/office/drawing/2014/main" id="{B8920ADC-6750-9BDE-FFA8-E1A42F3952A3}"/>
              </a:ext>
            </a:extLst>
          </p:cNvPr>
          <p:cNvSpPr txBox="1">
            <a:spLocks noGrp="1"/>
          </p:cNvSpPr>
          <p:nvPr>
            <p:ph type="body" idx="8"/>
          </p:nvPr>
        </p:nvSpPr>
        <p:spPr>
          <a:xfrm>
            <a:off x="838581"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2" name="Google Shape;188;p59">
            <a:extLst>
              <a:ext uri="{FF2B5EF4-FFF2-40B4-BE49-F238E27FC236}">
                <a16:creationId xmlns:a16="http://schemas.microsoft.com/office/drawing/2014/main" id="{3CA1A0D8-E065-C6B5-DC26-1022ABAE886C}"/>
              </a:ext>
            </a:extLst>
          </p:cNvPr>
          <p:cNvSpPr txBox="1">
            <a:spLocks noGrp="1"/>
          </p:cNvSpPr>
          <p:nvPr>
            <p:ph type="body" idx="10"/>
          </p:nvPr>
        </p:nvSpPr>
        <p:spPr>
          <a:xfrm>
            <a:off x="3560238"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4"/>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3" name="Google Shape;195;p59">
            <a:extLst>
              <a:ext uri="{FF2B5EF4-FFF2-40B4-BE49-F238E27FC236}">
                <a16:creationId xmlns:a16="http://schemas.microsoft.com/office/drawing/2014/main" id="{601800FA-6EB2-F542-0E25-75B33D5D6337}"/>
              </a:ext>
            </a:extLst>
          </p:cNvPr>
          <p:cNvSpPr txBox="1">
            <a:spLocks noGrp="1"/>
          </p:cNvSpPr>
          <p:nvPr>
            <p:ph type="body" idx="11"/>
          </p:nvPr>
        </p:nvSpPr>
        <p:spPr>
          <a:xfrm>
            <a:off x="3560238"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4"/>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4" name="Google Shape;188;p59">
            <a:extLst>
              <a:ext uri="{FF2B5EF4-FFF2-40B4-BE49-F238E27FC236}">
                <a16:creationId xmlns:a16="http://schemas.microsoft.com/office/drawing/2014/main" id="{4E5DBDE4-6F54-095C-F5E8-0514C33F9713}"/>
              </a:ext>
            </a:extLst>
          </p:cNvPr>
          <p:cNvSpPr txBox="1">
            <a:spLocks noGrp="1"/>
          </p:cNvSpPr>
          <p:nvPr>
            <p:ph type="body" idx="12"/>
          </p:nvPr>
        </p:nvSpPr>
        <p:spPr>
          <a:xfrm>
            <a:off x="8994317" y="2000544"/>
            <a:ext cx="2355731"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3"/>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5" name="Google Shape;195;p59">
            <a:extLst>
              <a:ext uri="{FF2B5EF4-FFF2-40B4-BE49-F238E27FC236}">
                <a16:creationId xmlns:a16="http://schemas.microsoft.com/office/drawing/2014/main" id="{09C67709-0260-06BB-C04C-92F99E822076}"/>
              </a:ext>
            </a:extLst>
          </p:cNvPr>
          <p:cNvSpPr txBox="1">
            <a:spLocks noGrp="1"/>
          </p:cNvSpPr>
          <p:nvPr>
            <p:ph type="body" idx="13"/>
          </p:nvPr>
        </p:nvSpPr>
        <p:spPr>
          <a:xfrm>
            <a:off x="8994317" y="3212983"/>
            <a:ext cx="2355731"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3"/>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7" name="Google Shape;188;p59">
            <a:extLst>
              <a:ext uri="{FF2B5EF4-FFF2-40B4-BE49-F238E27FC236}">
                <a16:creationId xmlns:a16="http://schemas.microsoft.com/office/drawing/2014/main" id="{3956AA18-6FA3-20FF-9998-9D5A5D52E3DC}"/>
              </a:ext>
            </a:extLst>
          </p:cNvPr>
          <p:cNvSpPr txBox="1">
            <a:spLocks noGrp="1"/>
          </p:cNvSpPr>
          <p:nvPr>
            <p:ph type="body" idx="14"/>
          </p:nvPr>
        </p:nvSpPr>
        <p:spPr>
          <a:xfrm>
            <a:off x="6281895"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8" name="Google Shape;195;p59">
            <a:extLst>
              <a:ext uri="{FF2B5EF4-FFF2-40B4-BE49-F238E27FC236}">
                <a16:creationId xmlns:a16="http://schemas.microsoft.com/office/drawing/2014/main" id="{6DBB0FFD-D8B8-1357-9414-81A47309352D}"/>
              </a:ext>
            </a:extLst>
          </p:cNvPr>
          <p:cNvSpPr txBox="1">
            <a:spLocks noGrp="1"/>
          </p:cNvSpPr>
          <p:nvPr>
            <p:ph type="body" idx="15"/>
          </p:nvPr>
        </p:nvSpPr>
        <p:spPr>
          <a:xfrm>
            <a:off x="6281895"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tx2"/>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grpSp>
        <p:nvGrpSpPr>
          <p:cNvPr id="21" name="Group 20">
            <a:extLst>
              <a:ext uri="{FF2B5EF4-FFF2-40B4-BE49-F238E27FC236}">
                <a16:creationId xmlns:a16="http://schemas.microsoft.com/office/drawing/2014/main" id="{FBCB8FB1-C1E4-E7DB-0969-6D244C7D1BD9}"/>
              </a:ext>
            </a:extLst>
          </p:cNvPr>
          <p:cNvGrpSpPr/>
          <p:nvPr userDrawn="1"/>
        </p:nvGrpSpPr>
        <p:grpSpPr>
          <a:xfrm>
            <a:off x="662791" y="2549236"/>
            <a:ext cx="2706550" cy="501279"/>
            <a:chOff x="662791" y="2385359"/>
            <a:chExt cx="2706550" cy="501279"/>
          </a:xfrm>
        </p:grpSpPr>
        <p:sp>
          <p:nvSpPr>
            <p:cNvPr id="6" name="Rectangle 5">
              <a:extLst>
                <a:ext uri="{FF2B5EF4-FFF2-40B4-BE49-F238E27FC236}">
                  <a16:creationId xmlns:a16="http://schemas.microsoft.com/office/drawing/2014/main" id="{79E4122E-933C-38C5-51FB-D8A78160FE36}"/>
                </a:ext>
              </a:extLst>
            </p:cNvPr>
            <p:cNvSpPr/>
            <p:nvPr userDrawn="1"/>
          </p:nvSpPr>
          <p:spPr>
            <a:xfrm>
              <a:off x="662791" y="2604172"/>
              <a:ext cx="2706550" cy="23022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280;p70">
              <a:extLst>
                <a:ext uri="{FF2B5EF4-FFF2-40B4-BE49-F238E27FC236}">
                  <a16:creationId xmlns:a16="http://schemas.microsoft.com/office/drawing/2014/main" id="{B18E7CE8-7245-0274-97FC-5832CE15C0A2}"/>
                </a:ext>
              </a:extLst>
            </p:cNvPr>
            <p:cNvSpPr/>
            <p:nvPr userDrawn="1"/>
          </p:nvSpPr>
          <p:spPr>
            <a:xfrm>
              <a:off x="1848714" y="2551932"/>
              <a:ext cx="334706" cy="334706"/>
            </a:xfrm>
            <a:prstGeom prst="ellipse">
              <a:avLst/>
            </a:prstGeom>
            <a:solidFill>
              <a:schemeClr val="accent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0" name="Straight Arrow Connector 19">
              <a:extLst>
                <a:ext uri="{FF2B5EF4-FFF2-40B4-BE49-F238E27FC236}">
                  <a16:creationId xmlns:a16="http://schemas.microsoft.com/office/drawing/2014/main" id="{3B25B3D9-869F-758D-1B0E-43727F539535}"/>
                </a:ext>
              </a:extLst>
            </p:cNvPr>
            <p:cNvCxnSpPr>
              <a:cxnSpLocks/>
            </p:cNvCxnSpPr>
            <p:nvPr userDrawn="1"/>
          </p:nvCxnSpPr>
          <p:spPr>
            <a:xfrm flipV="1">
              <a:off x="2015000" y="2385359"/>
              <a:ext cx="0" cy="333925"/>
            </a:xfrm>
            <a:prstGeom prst="straightConnector1">
              <a:avLst/>
            </a:prstGeom>
            <a:ln w="25400">
              <a:tailEnd type="oval"/>
            </a:ln>
          </p:spPr>
          <p:style>
            <a:lnRef idx="2">
              <a:schemeClr val="accent1"/>
            </a:lnRef>
            <a:fillRef idx="0">
              <a:schemeClr val="accent1"/>
            </a:fillRef>
            <a:effectRef idx="1">
              <a:schemeClr val="accent1"/>
            </a:effectRef>
            <a:fontRef idx="minor">
              <a:schemeClr val="tx1"/>
            </a:fontRef>
          </p:style>
        </p:cxnSp>
      </p:grpSp>
      <p:grpSp>
        <p:nvGrpSpPr>
          <p:cNvPr id="16" name="Group 15">
            <a:extLst>
              <a:ext uri="{FF2B5EF4-FFF2-40B4-BE49-F238E27FC236}">
                <a16:creationId xmlns:a16="http://schemas.microsoft.com/office/drawing/2014/main" id="{2C0CDA27-FB24-73EF-64AF-8802F96109AF}"/>
              </a:ext>
            </a:extLst>
          </p:cNvPr>
          <p:cNvGrpSpPr/>
          <p:nvPr userDrawn="1"/>
        </p:nvGrpSpPr>
        <p:grpSpPr>
          <a:xfrm>
            <a:off x="3369341" y="2549236"/>
            <a:ext cx="2718705" cy="501279"/>
            <a:chOff x="650636" y="2385359"/>
            <a:chExt cx="2718705" cy="501279"/>
          </a:xfrm>
        </p:grpSpPr>
        <p:sp>
          <p:nvSpPr>
            <p:cNvPr id="19" name="Rectangle 18">
              <a:extLst>
                <a:ext uri="{FF2B5EF4-FFF2-40B4-BE49-F238E27FC236}">
                  <a16:creationId xmlns:a16="http://schemas.microsoft.com/office/drawing/2014/main" id="{5D7278BB-88C0-8821-D558-3931A25E22B0}"/>
                </a:ext>
              </a:extLst>
            </p:cNvPr>
            <p:cNvSpPr/>
            <p:nvPr userDrawn="1"/>
          </p:nvSpPr>
          <p:spPr>
            <a:xfrm>
              <a:off x="650636" y="2604172"/>
              <a:ext cx="2718705" cy="23022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oogle Shape;280;p70">
              <a:extLst>
                <a:ext uri="{FF2B5EF4-FFF2-40B4-BE49-F238E27FC236}">
                  <a16:creationId xmlns:a16="http://schemas.microsoft.com/office/drawing/2014/main" id="{9AF52D52-7F2B-4CA6-998F-F0AD2B3B3539}"/>
                </a:ext>
              </a:extLst>
            </p:cNvPr>
            <p:cNvSpPr/>
            <p:nvPr userDrawn="1"/>
          </p:nvSpPr>
          <p:spPr>
            <a:xfrm>
              <a:off x="1848714" y="2551932"/>
              <a:ext cx="334706" cy="334706"/>
            </a:xfrm>
            <a:prstGeom prst="ellipse">
              <a:avLst/>
            </a:prstGeom>
            <a:solidFill>
              <a:schemeClr val="accent4"/>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7" name="Straight Arrow Connector 26">
              <a:extLst>
                <a:ext uri="{FF2B5EF4-FFF2-40B4-BE49-F238E27FC236}">
                  <a16:creationId xmlns:a16="http://schemas.microsoft.com/office/drawing/2014/main" id="{A45C93E5-433F-9B63-BE71-2F1DFA96EEAE}"/>
                </a:ext>
              </a:extLst>
            </p:cNvPr>
            <p:cNvCxnSpPr>
              <a:cxnSpLocks/>
            </p:cNvCxnSpPr>
            <p:nvPr userDrawn="1"/>
          </p:nvCxnSpPr>
          <p:spPr>
            <a:xfrm flipV="1">
              <a:off x="2015000" y="2385359"/>
              <a:ext cx="0" cy="333925"/>
            </a:xfrm>
            <a:prstGeom prst="straightConnector1">
              <a:avLst/>
            </a:prstGeom>
            <a:ln w="25400">
              <a:solidFill>
                <a:schemeClr val="accent4"/>
              </a:solidFill>
              <a:tailEnd type="oval"/>
            </a:ln>
          </p:spPr>
          <p:style>
            <a:lnRef idx="2">
              <a:schemeClr val="accent1"/>
            </a:lnRef>
            <a:fillRef idx="0">
              <a:schemeClr val="accent1"/>
            </a:fillRef>
            <a:effectRef idx="1">
              <a:schemeClr val="accent1"/>
            </a:effectRef>
            <a:fontRef idx="minor">
              <a:schemeClr val="tx1"/>
            </a:fontRef>
          </p:style>
        </p:cxnSp>
      </p:grpSp>
      <p:grpSp>
        <p:nvGrpSpPr>
          <p:cNvPr id="28" name="Group 27">
            <a:extLst>
              <a:ext uri="{FF2B5EF4-FFF2-40B4-BE49-F238E27FC236}">
                <a16:creationId xmlns:a16="http://schemas.microsoft.com/office/drawing/2014/main" id="{5ACD43ED-9F81-CE64-7C4F-678647F99704}"/>
              </a:ext>
            </a:extLst>
          </p:cNvPr>
          <p:cNvGrpSpPr/>
          <p:nvPr userDrawn="1"/>
        </p:nvGrpSpPr>
        <p:grpSpPr>
          <a:xfrm>
            <a:off x="6088047" y="2549236"/>
            <a:ext cx="2718704" cy="501279"/>
            <a:chOff x="650637" y="2385359"/>
            <a:chExt cx="2718704" cy="501279"/>
          </a:xfrm>
        </p:grpSpPr>
        <p:sp>
          <p:nvSpPr>
            <p:cNvPr id="29" name="Rectangle 28">
              <a:extLst>
                <a:ext uri="{FF2B5EF4-FFF2-40B4-BE49-F238E27FC236}">
                  <a16:creationId xmlns:a16="http://schemas.microsoft.com/office/drawing/2014/main" id="{DCF9F867-380D-88A9-B94E-D9A1A87B3A76}"/>
                </a:ext>
              </a:extLst>
            </p:cNvPr>
            <p:cNvSpPr/>
            <p:nvPr userDrawn="1"/>
          </p:nvSpPr>
          <p:spPr>
            <a:xfrm>
              <a:off x="650637" y="2604172"/>
              <a:ext cx="2718704" cy="23022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Google Shape;280;p70">
              <a:extLst>
                <a:ext uri="{FF2B5EF4-FFF2-40B4-BE49-F238E27FC236}">
                  <a16:creationId xmlns:a16="http://schemas.microsoft.com/office/drawing/2014/main" id="{CAB8D657-3DC1-5B48-B2E1-44EC36765E06}"/>
                </a:ext>
              </a:extLst>
            </p:cNvPr>
            <p:cNvSpPr/>
            <p:nvPr userDrawn="1"/>
          </p:nvSpPr>
          <p:spPr>
            <a:xfrm>
              <a:off x="1848714" y="2551932"/>
              <a:ext cx="334706" cy="334706"/>
            </a:xfrm>
            <a:prstGeom prst="ellipse">
              <a:avLst/>
            </a:prstGeom>
            <a:solidFill>
              <a:schemeClr val="tx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39" name="Straight Arrow Connector 38">
              <a:extLst>
                <a:ext uri="{FF2B5EF4-FFF2-40B4-BE49-F238E27FC236}">
                  <a16:creationId xmlns:a16="http://schemas.microsoft.com/office/drawing/2014/main" id="{DF94AB81-35B4-0194-BB00-4347ED14C200}"/>
                </a:ext>
              </a:extLst>
            </p:cNvPr>
            <p:cNvCxnSpPr>
              <a:cxnSpLocks/>
            </p:cNvCxnSpPr>
            <p:nvPr userDrawn="1"/>
          </p:nvCxnSpPr>
          <p:spPr>
            <a:xfrm flipV="1">
              <a:off x="2015000" y="2385359"/>
              <a:ext cx="0" cy="333925"/>
            </a:xfrm>
            <a:prstGeom prst="straightConnector1">
              <a:avLst/>
            </a:prstGeom>
            <a:ln w="25400">
              <a:solidFill>
                <a:schemeClr val="tx1"/>
              </a:solidFill>
              <a:tailEnd type="oval"/>
            </a:ln>
          </p:spPr>
          <p:style>
            <a:lnRef idx="2">
              <a:schemeClr val="accent1"/>
            </a:lnRef>
            <a:fillRef idx="0">
              <a:schemeClr val="accent1"/>
            </a:fillRef>
            <a:effectRef idx="1">
              <a:schemeClr val="accent1"/>
            </a:effectRef>
            <a:fontRef idx="minor">
              <a:schemeClr val="tx1"/>
            </a:fontRef>
          </p:style>
        </p:cxnSp>
      </p:grpSp>
      <p:grpSp>
        <p:nvGrpSpPr>
          <p:cNvPr id="40" name="Group 39">
            <a:extLst>
              <a:ext uri="{FF2B5EF4-FFF2-40B4-BE49-F238E27FC236}">
                <a16:creationId xmlns:a16="http://schemas.microsoft.com/office/drawing/2014/main" id="{A532FA88-2690-1013-F62A-BDD1CAFFE43C}"/>
              </a:ext>
            </a:extLst>
          </p:cNvPr>
          <p:cNvGrpSpPr/>
          <p:nvPr userDrawn="1"/>
        </p:nvGrpSpPr>
        <p:grpSpPr>
          <a:xfrm>
            <a:off x="8806750" y="2549236"/>
            <a:ext cx="2718707" cy="501279"/>
            <a:chOff x="650634" y="2385359"/>
            <a:chExt cx="2718707" cy="501279"/>
          </a:xfrm>
        </p:grpSpPr>
        <p:sp>
          <p:nvSpPr>
            <p:cNvPr id="41" name="Rectangle 40">
              <a:extLst>
                <a:ext uri="{FF2B5EF4-FFF2-40B4-BE49-F238E27FC236}">
                  <a16:creationId xmlns:a16="http://schemas.microsoft.com/office/drawing/2014/main" id="{C5678BD7-9336-3687-7B08-42BD1FE85AFA}"/>
                </a:ext>
              </a:extLst>
            </p:cNvPr>
            <p:cNvSpPr/>
            <p:nvPr userDrawn="1"/>
          </p:nvSpPr>
          <p:spPr>
            <a:xfrm>
              <a:off x="650634" y="2604172"/>
              <a:ext cx="2718707" cy="23022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Google Shape;280;p70">
              <a:extLst>
                <a:ext uri="{FF2B5EF4-FFF2-40B4-BE49-F238E27FC236}">
                  <a16:creationId xmlns:a16="http://schemas.microsoft.com/office/drawing/2014/main" id="{7CE178BE-B6C3-8CB2-4799-1C0468866306}"/>
                </a:ext>
              </a:extLst>
            </p:cNvPr>
            <p:cNvSpPr/>
            <p:nvPr userDrawn="1"/>
          </p:nvSpPr>
          <p:spPr>
            <a:xfrm>
              <a:off x="1848714" y="2551932"/>
              <a:ext cx="334706" cy="334706"/>
            </a:xfrm>
            <a:prstGeom prst="ellipse">
              <a:avLst/>
            </a:prstGeom>
            <a:solidFill>
              <a:schemeClr val="accent3"/>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43" name="Straight Arrow Connector 42">
              <a:extLst>
                <a:ext uri="{FF2B5EF4-FFF2-40B4-BE49-F238E27FC236}">
                  <a16:creationId xmlns:a16="http://schemas.microsoft.com/office/drawing/2014/main" id="{F017E948-3618-C513-88DF-FF6278DEB57A}"/>
                </a:ext>
              </a:extLst>
            </p:cNvPr>
            <p:cNvCxnSpPr>
              <a:cxnSpLocks/>
            </p:cNvCxnSpPr>
            <p:nvPr userDrawn="1"/>
          </p:nvCxnSpPr>
          <p:spPr>
            <a:xfrm flipV="1">
              <a:off x="2015000" y="2385359"/>
              <a:ext cx="0" cy="333925"/>
            </a:xfrm>
            <a:prstGeom prst="straightConnector1">
              <a:avLst/>
            </a:prstGeom>
            <a:ln w="25400">
              <a:solidFill>
                <a:schemeClr val="accent3"/>
              </a:solidFill>
              <a:tailEnd type="ova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603448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7_Section Header" preserve="1">
  <p:cSld name="Section Header">
    <p:bg>
      <p:bgPr>
        <a:solidFill>
          <a:schemeClr val="tx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6164769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7_Section Header" preserve="1">
  <p:cSld name="8_Section Header">
    <p:bg>
      <p:bgPr>
        <a:solidFill>
          <a:schemeClr val="tx1"/>
        </a:solidFill>
        <a:effectLst/>
      </p:bgPr>
    </p:bg>
    <p:spTree>
      <p:nvGrpSpPr>
        <p:cNvPr id="1" name="Shape 333"/>
        <p:cNvGrpSpPr/>
        <p:nvPr/>
      </p:nvGrpSpPr>
      <p:grpSpPr>
        <a:xfrm>
          <a:off x="0" y="0"/>
          <a:ext cx="0" cy="0"/>
          <a:chOff x="0" y="0"/>
          <a:chExt cx="0" cy="0"/>
        </a:xfrm>
      </p:grpSpPr>
      <p:pic>
        <p:nvPicPr>
          <p:cNvPr id="3" name="Picture 2" descr="A blue and black background&#10;&#10;AI-generated content may be incorrect.">
            <a:extLst>
              <a:ext uri="{FF2B5EF4-FFF2-40B4-BE49-F238E27FC236}">
                <a16:creationId xmlns:a16="http://schemas.microsoft.com/office/drawing/2014/main" id="{68EAF9E5-15D7-D93A-958F-F6E7336A7D65}"/>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pic>
        <p:nvPicPr>
          <p:cNvPr id="336" name="Google Shape;336;p7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7497073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7_Section Header" preserve="1">
  <p:cSld name="8_Section Header">
    <p:bg>
      <p:bgPr>
        <a:solidFill>
          <a:schemeClr val="bg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F87BA2BD-372C-01DC-26C3-F889D67CF1C3}"/>
              </a:ext>
            </a:extLst>
          </p:cNvPr>
          <p:cNvSpPr/>
          <p:nvPr userDrawn="1"/>
        </p:nvSpPr>
        <p:spPr>
          <a:xfrm>
            <a:off x="743578" y="6390751"/>
            <a:ext cx="3014506" cy="2914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66831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4/5/2026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0274299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4/5/2026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45051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OC" preserve="1" userDrawn="1">
  <p:cSld name="2_TOC">
    <p:bg>
      <p:bgPr>
        <a:solidFill>
          <a:schemeClr val="tx1"/>
        </a:solidFill>
        <a:effectLst/>
      </p:bgPr>
    </p:bg>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dirty="0">
                <a:solidFill>
                  <a:schemeClr val="accent1"/>
                </a:solidFill>
                <a:latin typeface="Century Gothic"/>
                <a:ea typeface="Century Gothic"/>
                <a:cs typeface="Century Gothic"/>
                <a:sym typeface="Century Gothic"/>
              </a:rPr>
              <a:t>01</a:t>
            </a:r>
            <a:endParaRPr sz="3200" b="1" i="0" u="none" strike="noStrike" cap="none" dirty="0">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3" name="Google Shape;49;p43">
            <a:extLst>
              <a:ext uri="{FF2B5EF4-FFF2-40B4-BE49-F238E27FC236}">
                <a16:creationId xmlns:a16="http://schemas.microsoft.com/office/drawing/2014/main" id="{7CB2CC64-FD20-78F0-8097-76B89B526407}"/>
              </a:ext>
            </a:extLst>
          </p:cNvPr>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4" name="Google Shape;50;p43">
            <a:extLst>
              <a:ext uri="{FF2B5EF4-FFF2-40B4-BE49-F238E27FC236}">
                <a16:creationId xmlns:a16="http://schemas.microsoft.com/office/drawing/2014/main" id="{260E2CCE-061A-3A1F-A3BF-255749B96078}"/>
              </a:ext>
            </a:extLst>
          </p:cNvPr>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5" name="Google Shape;51;p43">
            <a:extLst>
              <a:ext uri="{FF2B5EF4-FFF2-40B4-BE49-F238E27FC236}">
                <a16:creationId xmlns:a16="http://schemas.microsoft.com/office/drawing/2014/main" id="{B8301647-71AB-6657-EA3F-236729504B44}"/>
              </a:ext>
            </a:extLst>
          </p:cNvPr>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52;p43">
            <a:extLst>
              <a:ext uri="{FF2B5EF4-FFF2-40B4-BE49-F238E27FC236}">
                <a16:creationId xmlns:a16="http://schemas.microsoft.com/office/drawing/2014/main" id="{64F20E59-B1DC-31C8-29E5-964F22AABADE}"/>
              </a:ext>
            </a:extLst>
          </p:cNvPr>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53;p43">
            <a:extLst>
              <a:ext uri="{FF2B5EF4-FFF2-40B4-BE49-F238E27FC236}">
                <a16:creationId xmlns:a16="http://schemas.microsoft.com/office/drawing/2014/main" id="{C14910B1-71D4-4894-2F04-98F40B565D04}"/>
              </a:ext>
            </a:extLst>
          </p:cNvPr>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37991312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reserve="1" userDrawn="1">
  <p:cSld name="Title and Content">
    <p:spTree>
      <p:nvGrpSpPr>
        <p:cNvPr id="1" name="Shape 60"/>
        <p:cNvGrpSpPr/>
        <p:nvPr/>
      </p:nvGrpSpPr>
      <p:grpSpPr>
        <a:xfrm>
          <a:off x="0" y="0"/>
          <a:ext cx="0" cy="0"/>
          <a:chOff x="0" y="0"/>
          <a:chExt cx="0" cy="0"/>
        </a:xfrm>
      </p:grpSpPr>
      <p:sp>
        <p:nvSpPr>
          <p:cNvPr id="9" name="Text Placeholder 2">
            <a:extLst>
              <a:ext uri="{FF2B5EF4-FFF2-40B4-BE49-F238E27FC236}">
                <a16:creationId xmlns:a16="http://schemas.microsoft.com/office/drawing/2014/main" id="{785EB232-BE48-FB3C-47B0-289006DCC1F6}"/>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Tree>
    <p:extLst>
      <p:ext uri="{BB962C8B-B14F-4D97-AF65-F5344CB8AC3E}">
        <p14:creationId xmlns:p14="http://schemas.microsoft.com/office/powerpoint/2010/main" val="446242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reserve="1" userDrawn="1">
  <p:cSld name="3_Title and Content">
    <p:spTree>
      <p:nvGrpSpPr>
        <p:cNvPr id="1" name="Shape 60"/>
        <p:cNvGrpSpPr/>
        <p:nvPr/>
      </p:nvGrpSpPr>
      <p:grpSpPr>
        <a:xfrm>
          <a:off x="0" y="0"/>
          <a:ext cx="0" cy="0"/>
          <a:chOff x="0" y="0"/>
          <a:chExt cx="0" cy="0"/>
        </a:xfrm>
      </p:grpSpPr>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cxnSp>
        <p:nvCxnSpPr>
          <p:cNvPr id="5" name="Straight Connector 4">
            <a:extLst>
              <a:ext uri="{FF2B5EF4-FFF2-40B4-BE49-F238E27FC236}">
                <a16:creationId xmlns:a16="http://schemas.microsoft.com/office/drawing/2014/main" id="{39315E74-35DE-CD21-6980-3CED6819B721}"/>
              </a:ext>
            </a:extLst>
          </p:cNvPr>
          <p:cNvCxnSpPr>
            <a:cxnSpLocks/>
          </p:cNvCxnSpPr>
          <p:nvPr userDrawn="1"/>
        </p:nvCxnSpPr>
        <p:spPr>
          <a:xfrm>
            <a:off x="2268618" y="3087917"/>
            <a:ext cx="7654764" cy="0"/>
          </a:xfrm>
          <a:prstGeom prst="line">
            <a:avLst/>
          </a:prstGeom>
          <a:ln w="53975"/>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673D6D5B-C33B-B585-598C-E1A97039D781}"/>
              </a:ext>
            </a:extLst>
          </p:cNvPr>
          <p:cNvGrpSpPr/>
          <p:nvPr userDrawn="1"/>
        </p:nvGrpSpPr>
        <p:grpSpPr>
          <a:xfrm>
            <a:off x="1080463" y="1713402"/>
            <a:ext cx="10031074" cy="2749031"/>
            <a:chOff x="675465" y="1769852"/>
            <a:chExt cx="10031074" cy="2749031"/>
          </a:xfrm>
        </p:grpSpPr>
        <p:grpSp>
          <p:nvGrpSpPr>
            <p:cNvPr id="7" name="Group 6">
              <a:extLst>
                <a:ext uri="{FF2B5EF4-FFF2-40B4-BE49-F238E27FC236}">
                  <a16:creationId xmlns:a16="http://schemas.microsoft.com/office/drawing/2014/main" id="{90C6EF7C-6796-9816-9BF7-E35CFD8C57F2}"/>
                </a:ext>
              </a:extLst>
            </p:cNvPr>
            <p:cNvGrpSpPr/>
            <p:nvPr/>
          </p:nvGrpSpPr>
          <p:grpSpPr>
            <a:xfrm>
              <a:off x="7849526" y="1769852"/>
              <a:ext cx="2857013" cy="2749031"/>
              <a:chOff x="4886325" y="2263404"/>
              <a:chExt cx="2419349" cy="2327909"/>
            </a:xfrm>
          </p:grpSpPr>
          <p:sp>
            <p:nvSpPr>
              <p:cNvPr id="17" name="Freeform 16">
                <a:extLst>
                  <a:ext uri="{FF2B5EF4-FFF2-40B4-BE49-F238E27FC236}">
                    <a16:creationId xmlns:a16="http://schemas.microsoft.com/office/drawing/2014/main" id="{795EFDF1-CB93-7B90-5A52-4A340691479C}"/>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CAE0779-AE44-C292-A3A5-6BCECD5E5184}"/>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C284B10-4DC9-BEC7-095C-BA754603A96F}"/>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8" name="Group 7">
              <a:extLst>
                <a:ext uri="{FF2B5EF4-FFF2-40B4-BE49-F238E27FC236}">
                  <a16:creationId xmlns:a16="http://schemas.microsoft.com/office/drawing/2014/main" id="{E365E1C1-0ED8-9E05-9340-F2B4F409D1DB}"/>
                </a:ext>
              </a:extLst>
            </p:cNvPr>
            <p:cNvGrpSpPr/>
            <p:nvPr/>
          </p:nvGrpSpPr>
          <p:grpSpPr>
            <a:xfrm>
              <a:off x="675465" y="1769852"/>
              <a:ext cx="2857013" cy="2749031"/>
              <a:chOff x="4886325" y="2263404"/>
              <a:chExt cx="2419349" cy="2327909"/>
            </a:xfrm>
          </p:grpSpPr>
          <p:sp>
            <p:nvSpPr>
              <p:cNvPr id="14" name="Freeform 13">
                <a:extLst>
                  <a:ext uri="{FF2B5EF4-FFF2-40B4-BE49-F238E27FC236}">
                    <a16:creationId xmlns:a16="http://schemas.microsoft.com/office/drawing/2014/main" id="{50882929-99A6-922B-569B-1A4C40C93E4B}"/>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FD2928AC-FDD8-E979-C6B0-43E71A3B062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6306C1D-511D-42ED-E0C8-C1177950BC89}"/>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0164F08E-EA0A-3FAE-BB65-24CD0717CE07}"/>
                </a:ext>
              </a:extLst>
            </p:cNvPr>
            <p:cNvGrpSpPr/>
            <p:nvPr/>
          </p:nvGrpSpPr>
          <p:grpSpPr>
            <a:xfrm>
              <a:off x="4262495" y="1769852"/>
              <a:ext cx="2857013" cy="2749031"/>
              <a:chOff x="4886325" y="2263404"/>
              <a:chExt cx="2419349" cy="2327909"/>
            </a:xfrm>
          </p:grpSpPr>
          <p:sp>
            <p:nvSpPr>
              <p:cNvPr id="11" name="Freeform 10">
                <a:extLst>
                  <a:ext uri="{FF2B5EF4-FFF2-40B4-BE49-F238E27FC236}">
                    <a16:creationId xmlns:a16="http://schemas.microsoft.com/office/drawing/2014/main" id="{D517D5A3-4B1C-C789-1B09-596F4D9ABC3D}"/>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tx1"/>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465817E-D774-5644-6D8B-C55947EC05E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E6100A7-80D1-CC7B-8D32-525F5627C306}"/>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sp>
        <p:nvSpPr>
          <p:cNvPr id="20" name="object 17">
            <a:extLst>
              <a:ext uri="{FF2B5EF4-FFF2-40B4-BE49-F238E27FC236}">
                <a16:creationId xmlns:a16="http://schemas.microsoft.com/office/drawing/2014/main" id="{5839D2E1-9158-9329-04A4-9EBF4D50A2E4}"/>
              </a:ext>
            </a:extLst>
          </p:cNvPr>
          <p:cNvSpPr txBox="1"/>
          <p:nvPr userDrawn="1"/>
        </p:nvSpPr>
        <p:spPr>
          <a:xfrm>
            <a:off x="5066311" y="2612438"/>
            <a:ext cx="2038699" cy="936795"/>
          </a:xfrm>
          <a:prstGeom prst="rect">
            <a:avLst/>
          </a:prstGeom>
        </p:spPr>
        <p:txBody>
          <a:bodyPr vert="horz" wrap="square" lIns="0" tIns="13335" rIns="0" bIns="0" rtlCol="0">
            <a:spAutoFit/>
          </a:bodyPr>
          <a:lstStyle/>
          <a:p>
            <a:pPr marL="12700" marR="5080" indent="635" algn="ctr">
              <a:spcBef>
                <a:spcPts val="105"/>
              </a:spcBef>
            </a:pPr>
            <a:r>
              <a:rPr sz="2000" b="1" kern="0" spc="-25" dirty="0">
                <a:solidFill>
                  <a:schemeClr val="bg1"/>
                </a:solidFill>
                <a:latin typeface="Century Gothic"/>
                <a:cs typeface="Century Gothic"/>
              </a:rPr>
              <a:t>We </a:t>
            </a:r>
            <a:r>
              <a:rPr lang="en-US" sz="2000" b="1" kern="0" spc="-10" dirty="0">
                <a:solidFill>
                  <a:schemeClr val="bg1"/>
                </a:solidFill>
                <a:latin typeface="Century Gothic"/>
                <a:cs typeface="Century Gothic"/>
              </a:rPr>
              <a:t>i</a:t>
            </a:r>
            <a:r>
              <a:rPr sz="2000" b="1" kern="0" spc="-10" dirty="0">
                <a:solidFill>
                  <a:schemeClr val="bg1"/>
                </a:solidFill>
                <a:latin typeface="Century Gothic"/>
                <a:cs typeface="Century Gothic"/>
              </a:rPr>
              <a:t>mprove </a:t>
            </a:r>
            <a:r>
              <a:rPr lang="en-US" sz="2000" b="1" kern="0" spc="-10" dirty="0">
                <a:solidFill>
                  <a:schemeClr val="bg1"/>
                </a:solidFill>
                <a:latin typeface="Century Gothic"/>
                <a:cs typeface="Century Gothic"/>
              </a:rPr>
              <a:t>l</a:t>
            </a:r>
            <a:r>
              <a:rPr sz="2000" b="1" kern="0" dirty="0">
                <a:solidFill>
                  <a:schemeClr val="bg1"/>
                </a:solidFill>
                <a:latin typeface="Century Gothic"/>
                <a:cs typeface="Century Gothic"/>
              </a:rPr>
              <a:t>ives</a:t>
            </a:r>
            <a:r>
              <a:rPr sz="2000" b="1" kern="0" spc="-35" dirty="0">
                <a:solidFill>
                  <a:schemeClr val="bg1"/>
                </a:solidFill>
                <a:latin typeface="Century Gothic"/>
                <a:cs typeface="Century Gothic"/>
              </a:rPr>
              <a:t> </a:t>
            </a:r>
            <a:r>
              <a:rPr sz="2000" b="1" kern="0" spc="-25" dirty="0">
                <a:solidFill>
                  <a:schemeClr val="bg1"/>
                </a:solidFill>
                <a:latin typeface="Century Gothic"/>
                <a:cs typeface="Century Gothic"/>
              </a:rPr>
              <a:t>and </a:t>
            </a:r>
            <a:r>
              <a:rPr lang="en-US" sz="2000" b="1" kern="0" spc="-10" dirty="0">
                <a:solidFill>
                  <a:schemeClr val="bg1"/>
                </a:solidFill>
                <a:latin typeface="Century Gothic"/>
                <a:cs typeface="Century Gothic"/>
              </a:rPr>
              <a:t>p</a:t>
            </a:r>
            <a:r>
              <a:rPr sz="2000" b="1" kern="0" spc="-10" dirty="0">
                <a:solidFill>
                  <a:schemeClr val="bg1"/>
                </a:solidFill>
                <a:latin typeface="Century Gothic"/>
                <a:cs typeface="Century Gothic"/>
              </a:rPr>
              <a:t>rovide </a:t>
            </a:r>
            <a:r>
              <a:rPr lang="en-US" sz="2000" b="1" kern="0" spc="-20" dirty="0">
                <a:solidFill>
                  <a:schemeClr val="bg1"/>
                </a:solidFill>
                <a:latin typeface="Century Gothic"/>
                <a:cs typeface="Century Gothic"/>
              </a:rPr>
              <a:t>h</a:t>
            </a:r>
            <a:r>
              <a:rPr sz="2000" b="1" kern="0" spc="-20" dirty="0">
                <a:solidFill>
                  <a:schemeClr val="bg1"/>
                </a:solidFill>
                <a:latin typeface="Century Gothic"/>
                <a:cs typeface="Century Gothic"/>
              </a:rPr>
              <a:t>ope</a:t>
            </a:r>
            <a:endParaRPr sz="2000" kern="0" dirty="0">
              <a:solidFill>
                <a:schemeClr val="bg1"/>
              </a:solidFill>
              <a:latin typeface="Century Gothic"/>
              <a:cs typeface="Century Gothic"/>
            </a:endParaRPr>
          </a:p>
        </p:txBody>
      </p:sp>
      <p:sp>
        <p:nvSpPr>
          <p:cNvPr id="21" name="object 17">
            <a:extLst>
              <a:ext uri="{FF2B5EF4-FFF2-40B4-BE49-F238E27FC236}">
                <a16:creationId xmlns:a16="http://schemas.microsoft.com/office/drawing/2014/main" id="{0851D107-022D-7390-8E43-A5C69CD3C75E}"/>
              </a:ext>
            </a:extLst>
          </p:cNvPr>
          <p:cNvSpPr txBox="1"/>
          <p:nvPr userDrawn="1"/>
        </p:nvSpPr>
        <p:spPr>
          <a:xfrm>
            <a:off x="1583694" y="2612438"/>
            <a:ext cx="1806139" cy="936795"/>
          </a:xfrm>
          <a:prstGeom prst="rect">
            <a:avLst/>
          </a:prstGeom>
        </p:spPr>
        <p:txBody>
          <a:bodyPr vert="horz" wrap="square" lIns="0" tIns="13335" rIns="0" bIns="0" rtlCol="0">
            <a:spAutoFit/>
          </a:bodyPr>
          <a:lstStyle/>
          <a:p>
            <a:pPr marL="12700" marR="5080" indent="635" algn="ctr">
              <a:spcBef>
                <a:spcPts val="105"/>
              </a:spcBef>
            </a:pPr>
            <a:r>
              <a:rPr lang="en-US" sz="2000" b="1" kern="0" spc="-25" dirty="0">
                <a:solidFill>
                  <a:schemeClr val="accent6"/>
                </a:solidFill>
                <a:latin typeface="Century Gothic"/>
                <a:cs typeface="Century Gothic"/>
              </a:rPr>
              <a:t>Our patients, families and communities</a:t>
            </a:r>
          </a:p>
        </p:txBody>
      </p:sp>
      <p:sp>
        <p:nvSpPr>
          <p:cNvPr id="22" name="object 17">
            <a:extLst>
              <a:ext uri="{FF2B5EF4-FFF2-40B4-BE49-F238E27FC236}">
                <a16:creationId xmlns:a16="http://schemas.microsoft.com/office/drawing/2014/main" id="{BB74DEE1-92D9-D5E1-2522-9BF453962F78}"/>
              </a:ext>
            </a:extLst>
          </p:cNvPr>
          <p:cNvSpPr txBox="1"/>
          <p:nvPr userDrawn="1"/>
        </p:nvSpPr>
        <p:spPr>
          <a:xfrm>
            <a:off x="8779961" y="2920214"/>
            <a:ext cx="1806139" cy="321242"/>
          </a:xfrm>
          <a:prstGeom prst="rect">
            <a:avLst/>
          </a:prstGeom>
        </p:spPr>
        <p:txBody>
          <a:bodyPr vert="horz" wrap="square" lIns="0" tIns="13335" rIns="0" bIns="0" rtlCol="0">
            <a:spAutoFit/>
          </a:bodyPr>
          <a:lstStyle/>
          <a:p>
            <a:pPr marL="12700" marR="5080" indent="635" algn="ctr">
              <a:spcBef>
                <a:spcPts val="105"/>
              </a:spcBef>
            </a:pPr>
            <a:r>
              <a:rPr lang="en-US" sz="2000" b="1" kern="0" spc="-25" dirty="0">
                <a:latin typeface="Century Gothic"/>
                <a:cs typeface="Century Gothic"/>
              </a:rPr>
              <a:t>Our people</a:t>
            </a:r>
          </a:p>
        </p:txBody>
      </p:sp>
      <p:grpSp>
        <p:nvGrpSpPr>
          <p:cNvPr id="23" name="Group 22">
            <a:extLst>
              <a:ext uri="{FF2B5EF4-FFF2-40B4-BE49-F238E27FC236}">
                <a16:creationId xmlns:a16="http://schemas.microsoft.com/office/drawing/2014/main" id="{7194C4EB-E206-B8D9-8BE1-7475E20E9FAE}"/>
              </a:ext>
            </a:extLst>
          </p:cNvPr>
          <p:cNvGrpSpPr/>
          <p:nvPr userDrawn="1"/>
        </p:nvGrpSpPr>
        <p:grpSpPr>
          <a:xfrm>
            <a:off x="2229035" y="4804559"/>
            <a:ext cx="7733930" cy="1229940"/>
            <a:chOff x="2217593" y="4686781"/>
            <a:chExt cx="7733930" cy="1229940"/>
          </a:xfrm>
        </p:grpSpPr>
        <p:pic>
          <p:nvPicPr>
            <p:cNvPr id="24" name="Picture 23" descr="A green circle with arrows pointing to the center&#10;&#10;AI-generated content may be incorrect.">
              <a:extLst>
                <a:ext uri="{FF2B5EF4-FFF2-40B4-BE49-F238E27FC236}">
                  <a16:creationId xmlns:a16="http://schemas.microsoft.com/office/drawing/2014/main" id="{214B28C6-B251-795E-687A-A2148A9012A8}"/>
                </a:ext>
              </a:extLst>
            </p:cNvPr>
            <p:cNvPicPr>
              <a:picLocks noChangeAspect="1"/>
            </p:cNvPicPr>
            <p:nvPr/>
          </p:nvPicPr>
          <p:blipFill>
            <a:blip r:embed="rId3"/>
            <a:stretch>
              <a:fillRect/>
            </a:stretch>
          </p:blipFill>
          <p:spPr>
            <a:xfrm>
              <a:off x="2494748" y="4686781"/>
              <a:ext cx="914400" cy="914400"/>
            </a:xfrm>
            <a:prstGeom prst="rect">
              <a:avLst/>
            </a:prstGeom>
          </p:spPr>
        </p:pic>
        <p:pic>
          <p:nvPicPr>
            <p:cNvPr id="25" name="Picture 24">
              <a:extLst>
                <a:ext uri="{FF2B5EF4-FFF2-40B4-BE49-F238E27FC236}">
                  <a16:creationId xmlns:a16="http://schemas.microsoft.com/office/drawing/2014/main" id="{CC38F3BB-8F99-BD6C-CC24-04156B71EE44}"/>
                </a:ext>
              </a:extLst>
            </p:cNvPr>
            <p:cNvPicPr>
              <a:picLocks noChangeAspect="1"/>
            </p:cNvPicPr>
            <p:nvPr/>
          </p:nvPicPr>
          <p:blipFill>
            <a:blip r:embed="rId4"/>
            <a:srcRect/>
            <a:stretch/>
          </p:blipFill>
          <p:spPr>
            <a:xfrm>
              <a:off x="4642195" y="4686781"/>
              <a:ext cx="914400" cy="914400"/>
            </a:xfrm>
            <a:prstGeom prst="rect">
              <a:avLst/>
            </a:prstGeom>
          </p:spPr>
        </p:pic>
        <p:pic>
          <p:nvPicPr>
            <p:cNvPr id="26" name="Picture 25">
              <a:extLst>
                <a:ext uri="{FF2B5EF4-FFF2-40B4-BE49-F238E27FC236}">
                  <a16:creationId xmlns:a16="http://schemas.microsoft.com/office/drawing/2014/main" id="{37634352-4572-E0AD-BA4E-04FCDE60DE70}"/>
                </a:ext>
              </a:extLst>
            </p:cNvPr>
            <p:cNvPicPr>
              <a:picLocks noChangeAspect="1"/>
            </p:cNvPicPr>
            <p:nvPr/>
          </p:nvPicPr>
          <p:blipFill>
            <a:blip r:embed="rId5"/>
            <a:srcRect/>
            <a:stretch/>
          </p:blipFill>
          <p:spPr>
            <a:xfrm>
              <a:off x="6789642" y="4686781"/>
              <a:ext cx="914400" cy="914400"/>
            </a:xfrm>
            <a:prstGeom prst="rect">
              <a:avLst/>
            </a:prstGeom>
          </p:spPr>
        </p:pic>
        <p:pic>
          <p:nvPicPr>
            <p:cNvPr id="27" name="Picture 26">
              <a:extLst>
                <a:ext uri="{FF2B5EF4-FFF2-40B4-BE49-F238E27FC236}">
                  <a16:creationId xmlns:a16="http://schemas.microsoft.com/office/drawing/2014/main" id="{169BF02F-83FD-F176-E18F-EFC2CB59B0B0}"/>
                </a:ext>
              </a:extLst>
            </p:cNvPr>
            <p:cNvPicPr>
              <a:picLocks noChangeAspect="1"/>
            </p:cNvPicPr>
            <p:nvPr/>
          </p:nvPicPr>
          <p:blipFill>
            <a:blip r:embed="rId6"/>
            <a:srcRect/>
            <a:stretch/>
          </p:blipFill>
          <p:spPr>
            <a:xfrm>
              <a:off x="8937090" y="4686781"/>
              <a:ext cx="914400" cy="914400"/>
            </a:xfrm>
            <a:prstGeom prst="rect">
              <a:avLst/>
            </a:prstGeom>
          </p:spPr>
        </p:pic>
        <p:sp>
          <p:nvSpPr>
            <p:cNvPr id="28" name="Title 1">
              <a:extLst>
                <a:ext uri="{FF2B5EF4-FFF2-40B4-BE49-F238E27FC236}">
                  <a16:creationId xmlns:a16="http://schemas.microsoft.com/office/drawing/2014/main" id="{0AB706B2-94F9-4765-CF20-A14800EC0BCE}"/>
                </a:ext>
              </a:extLst>
            </p:cNvPr>
            <p:cNvSpPr txBox="1">
              <a:spLocks/>
            </p:cNvSpPr>
            <p:nvPr/>
          </p:nvSpPr>
          <p:spPr>
            <a:xfrm>
              <a:off x="2217593" y="5630529"/>
              <a:ext cx="1468710"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One Emory</a:t>
              </a:r>
            </a:p>
          </p:txBody>
        </p:sp>
        <p:sp>
          <p:nvSpPr>
            <p:cNvPr id="29" name="Title 1">
              <a:extLst>
                <a:ext uri="{FF2B5EF4-FFF2-40B4-BE49-F238E27FC236}">
                  <a16:creationId xmlns:a16="http://schemas.microsoft.com/office/drawing/2014/main" id="{3209ACD3-320D-762E-3E17-5333CFB7E178}"/>
                </a:ext>
              </a:extLst>
            </p:cNvPr>
            <p:cNvSpPr txBox="1">
              <a:spLocks/>
            </p:cNvSpPr>
            <p:nvPr/>
          </p:nvSpPr>
          <p:spPr>
            <a:xfrm>
              <a:off x="3953642" y="5630529"/>
              <a:ext cx="2291506"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People Centered</a:t>
              </a:r>
            </a:p>
          </p:txBody>
        </p:sp>
        <p:sp>
          <p:nvSpPr>
            <p:cNvPr id="30" name="Title 1">
              <a:extLst>
                <a:ext uri="{FF2B5EF4-FFF2-40B4-BE49-F238E27FC236}">
                  <a16:creationId xmlns:a16="http://schemas.microsoft.com/office/drawing/2014/main" id="{14AD39AC-1E2D-7899-5AEE-4171E507BFC2}"/>
                </a:ext>
              </a:extLst>
            </p:cNvPr>
            <p:cNvSpPr txBox="1">
              <a:spLocks/>
            </p:cNvSpPr>
            <p:nvPr/>
          </p:nvSpPr>
          <p:spPr>
            <a:xfrm>
              <a:off x="6342891" y="5630529"/>
              <a:ext cx="1828801"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Lead Change</a:t>
              </a:r>
            </a:p>
          </p:txBody>
        </p:sp>
        <p:sp>
          <p:nvSpPr>
            <p:cNvPr id="31" name="Title 1">
              <a:extLst>
                <a:ext uri="{FF2B5EF4-FFF2-40B4-BE49-F238E27FC236}">
                  <a16:creationId xmlns:a16="http://schemas.microsoft.com/office/drawing/2014/main" id="{1F00BE45-AC09-4570-DDF6-66BC4470C704}"/>
                </a:ext>
              </a:extLst>
            </p:cNvPr>
            <p:cNvSpPr txBox="1">
              <a:spLocks/>
            </p:cNvSpPr>
            <p:nvPr/>
          </p:nvSpPr>
          <p:spPr>
            <a:xfrm>
              <a:off x="8837059" y="5630529"/>
              <a:ext cx="1114464"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dirty="0">
                  <a:latin typeface="Century Gothic" panose="020B0502020202020204" pitchFamily="34" charset="0"/>
                </a:rPr>
                <a:t>Own It</a:t>
              </a:r>
            </a:p>
          </p:txBody>
        </p:sp>
      </p:grpSp>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spTree>
    <p:extLst>
      <p:ext uri="{BB962C8B-B14F-4D97-AF65-F5344CB8AC3E}">
        <p14:creationId xmlns:p14="http://schemas.microsoft.com/office/powerpoint/2010/main" val="1583319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Title and Content" preserve="1" userDrawn="1">
  <p:cSld name="Title and Content, Grey Background">
    <p:spTree>
      <p:nvGrpSpPr>
        <p:cNvPr id="1" name="Shape 64"/>
        <p:cNvGrpSpPr/>
        <p:nvPr/>
      </p:nvGrpSpPr>
      <p:grpSpPr>
        <a:xfrm>
          <a:off x="0" y="0"/>
          <a:ext cx="0" cy="0"/>
          <a:chOff x="0" y="0"/>
          <a:chExt cx="0" cy="0"/>
        </a:xfrm>
      </p:grpSpPr>
      <p:sp>
        <p:nvSpPr>
          <p:cNvPr id="65" name="Google Shape;65;p45"/>
          <p:cNvSpPr/>
          <p:nvPr/>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5743128F-0D43-D95C-C102-C0BB6D404DEE}"/>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3" name="Text Placeholder 2">
            <a:extLst>
              <a:ext uri="{FF2B5EF4-FFF2-40B4-BE49-F238E27FC236}">
                <a16:creationId xmlns:a16="http://schemas.microsoft.com/office/drawing/2014/main" id="{F5DEEF00-627A-6CB0-D635-6EEC2D2F38BD}"/>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3861666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Title and Content" preserve="1" userDrawn="1">
  <p:cSld name="3_Title and Content">
    <p:spTree>
      <p:nvGrpSpPr>
        <p:cNvPr id="1" name="Shape 64"/>
        <p:cNvGrpSpPr/>
        <p:nvPr/>
      </p:nvGrpSpPr>
      <p:grpSpPr>
        <a:xfrm>
          <a:off x="0" y="0"/>
          <a:ext cx="0" cy="0"/>
          <a:chOff x="0" y="0"/>
          <a:chExt cx="0" cy="0"/>
        </a:xfrm>
      </p:grpSpPr>
      <p:sp>
        <p:nvSpPr>
          <p:cNvPr id="65" name="Google Shape;65;p45"/>
          <p:cNvSpPr/>
          <p:nvPr/>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add title</a:t>
            </a:r>
            <a:endParaRPr dirty="0"/>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E30A9BBA-2C07-571A-223B-01B6C7471437}"/>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4" name="Text Placeholder 2">
            <a:extLst>
              <a:ext uri="{FF2B5EF4-FFF2-40B4-BE49-F238E27FC236}">
                <a16:creationId xmlns:a16="http://schemas.microsoft.com/office/drawing/2014/main" id="{791F9A18-4E2B-9F6C-19D2-CD7C404CBF13}"/>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dirty="0"/>
              <a:t>Click to edit Master text styles</a:t>
            </a:r>
          </a:p>
        </p:txBody>
      </p:sp>
    </p:spTree>
    <p:extLst>
      <p:ext uri="{BB962C8B-B14F-4D97-AF65-F5344CB8AC3E}">
        <p14:creationId xmlns:p14="http://schemas.microsoft.com/office/powerpoint/2010/main" val="21709816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image" Target="../media/image1.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1351DB-6F80-DA2B-F653-DD8713AD92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47C486F-D536-6F1E-6CDE-3237B2C4A5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Google Shape;13;p40">
            <a:extLst>
              <a:ext uri="{FF2B5EF4-FFF2-40B4-BE49-F238E27FC236}">
                <a16:creationId xmlns:a16="http://schemas.microsoft.com/office/drawing/2014/main" id="{80D6629B-2CA4-545F-504F-925C82AB07D0}"/>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smtClean="0">
                <a:solidFill>
                  <a:srgbClr val="7F7F7F"/>
                </a:solidFill>
                <a:latin typeface="Century Gothic"/>
                <a:ea typeface="Century Gothic"/>
                <a:cs typeface="Century Gothic"/>
                <a:sym typeface="Century Gothic"/>
              </a:rPr>
              <a:t>‹#›</a:t>
            </a:fld>
            <a:endParaRPr sz="900" b="0" i="0" u="none" strike="noStrike" cap="none" dirty="0">
              <a:solidFill>
                <a:srgbClr val="7F7F7F"/>
              </a:solidFill>
              <a:latin typeface="Century Gothic"/>
              <a:ea typeface="Century Gothic"/>
              <a:cs typeface="Century Gothic"/>
              <a:sym typeface="Century Gothic"/>
            </a:endParaRPr>
          </a:p>
        </p:txBody>
      </p:sp>
      <p:pic>
        <p:nvPicPr>
          <p:cNvPr id="9" name="Google Shape;14;p40" descr="A blue and black background&#10;&#10;Description automatically generated">
            <a:extLst>
              <a:ext uri="{FF2B5EF4-FFF2-40B4-BE49-F238E27FC236}">
                <a16:creationId xmlns:a16="http://schemas.microsoft.com/office/drawing/2014/main" id="{1A72F3A5-4E0D-4CA2-FCBC-998077038775}"/>
              </a:ext>
            </a:extLst>
          </p:cNvPr>
          <p:cNvPicPr preferRelativeResize="0"/>
          <p:nvPr userDrawn="1"/>
        </p:nvPicPr>
        <p:blipFill rotWithShape="1">
          <a:blip r:embed="rId51">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8AD9FD40-DEA8-A99C-932E-95ADE6C00238}"/>
              </a:ext>
            </a:extLst>
          </p:cNvPr>
          <p:cNvPicPr>
            <a:picLocks noChangeAspect="1"/>
          </p:cNvPicPr>
          <p:nvPr userDrawn="1"/>
        </p:nvPicPr>
        <p:blipFill>
          <a:blip r:embed="rId52"/>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77933394"/>
      </p:ext>
    </p:extLst>
  </p:cSld>
  <p:clrMap bg1="lt1" tx1="dk1" bg2="lt2" tx2="dk2" accent1="accent1" accent2="accent2" accent3="accent3" accent4="accent4" accent5="accent5" accent6="accent6" hlink="hlink" folHlink="folHlink"/>
  <p:sldLayoutIdLst>
    <p:sldLayoutId id="2147483659" r:id="rId1"/>
    <p:sldLayoutId id="2147483737" r:id="rId2"/>
    <p:sldLayoutId id="2147483700" r:id="rId3"/>
    <p:sldLayoutId id="2147483660" r:id="rId4"/>
    <p:sldLayoutId id="2147483697" r:id="rId5"/>
    <p:sldLayoutId id="2147483661" r:id="rId6"/>
    <p:sldLayoutId id="2147483751" r:id="rId7"/>
    <p:sldLayoutId id="2147483662" r:id="rId8"/>
    <p:sldLayoutId id="2147483704" r:id="rId9"/>
    <p:sldLayoutId id="2147483663" r:id="rId10"/>
    <p:sldLayoutId id="2147483664" r:id="rId11"/>
    <p:sldLayoutId id="2147483706" r:id="rId12"/>
    <p:sldLayoutId id="2147483667" r:id="rId13"/>
    <p:sldLayoutId id="2147483694" r:id="rId14"/>
    <p:sldLayoutId id="2147483710" r:id="rId15"/>
    <p:sldLayoutId id="2147483668" r:id="rId16"/>
    <p:sldLayoutId id="2147483695" r:id="rId17"/>
    <p:sldLayoutId id="2147483712" r:id="rId18"/>
    <p:sldLayoutId id="2147483669" r:id="rId19"/>
    <p:sldLayoutId id="2147483713" r:id="rId20"/>
    <p:sldLayoutId id="2147483670" r:id="rId21"/>
    <p:sldLayoutId id="2147483714"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722" r:id="rId31"/>
    <p:sldLayoutId id="2147483696" r:id="rId32"/>
    <p:sldLayoutId id="2147483738" r:id="rId33"/>
    <p:sldLayoutId id="2147483723" r:id="rId34"/>
    <p:sldLayoutId id="2147483679" r:id="rId35"/>
    <p:sldLayoutId id="2147483739" r:id="rId36"/>
    <p:sldLayoutId id="2147483724" r:id="rId37"/>
    <p:sldLayoutId id="2147483683" r:id="rId38"/>
    <p:sldLayoutId id="2147483686" r:id="rId39"/>
    <p:sldLayoutId id="2147483748" r:id="rId40"/>
    <p:sldLayoutId id="2147483749" r:id="rId41"/>
    <p:sldLayoutId id="2147483750" r:id="rId42"/>
    <p:sldLayoutId id="2147483741" r:id="rId43"/>
    <p:sldLayoutId id="2147483688" r:id="rId44"/>
    <p:sldLayoutId id="2147483692" r:id="rId45"/>
    <p:sldLayoutId id="2147483740" r:id="rId46"/>
    <p:sldLayoutId id="2147483736" r:id="rId47"/>
    <p:sldLayoutId id="2147483752" r:id="rId48"/>
    <p:sldLayoutId id="2147483753" r:id="rId49"/>
  </p:sldLayoutIdLst>
  <p:txStyles>
    <p:titleStyle>
      <a:lvl1pPr algn="l" defTabSz="914400" rtl="0" eaLnBrk="1" latinLnBrk="0" hangingPunct="1">
        <a:lnSpc>
          <a:spcPct val="90000"/>
        </a:lnSpc>
        <a:spcBef>
          <a:spcPct val="0"/>
        </a:spcBef>
        <a:buNone/>
        <a:defRPr sz="3200" b="1"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4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4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0.xml.rels><?xml version="1.0" encoding="UTF-8" standalone="yes"?>
<Relationships xmlns="http://schemas.openxmlformats.org/package/2006/relationships"><Relationship Id="rId2" Type="http://schemas.openxmlformats.org/officeDocument/2006/relationships/hyperlink" Target="https://www.mypcnow.org/fast-fact/opioid-dose-escalation/" TargetMode="External"/><Relationship Id="rId1" Type="http://schemas.openxmlformats.org/officeDocument/2006/relationships/slideLayout" Target="../slideLayouts/slideLayout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normAutofit/>
          </a:bodyPr>
          <a:lstStyle/>
          <a:p>
            <a:r>
              <a:rPr lang="en-US" sz="3100">
                <a:latin typeface="Georgia"/>
              </a:rPr>
              <a:t>Pain and Opioids 101 – Part 2</a:t>
            </a:r>
            <a:endParaRPr lang="en-US"/>
          </a:p>
        </p:txBody>
      </p:sp>
      <p:sp>
        <p:nvSpPr>
          <p:cNvPr id="3" name="Subtitle 2"/>
          <p:cNvSpPr>
            <a:spLocks noGrp="1"/>
          </p:cNvSpPr>
          <p:nvPr>
            <p:ph type="subTitle" idx="1"/>
          </p:nvPr>
        </p:nvSpPr>
        <p:spPr/>
        <p:txBody>
          <a:bodyPr anchor="ctr">
            <a:normAutofit/>
          </a:bodyPr>
          <a:lstStyle/>
          <a:p>
            <a:r>
              <a:rPr lang="en-US" sz="1900"/>
              <a:t>Anne Lips, MD</a:t>
            </a:r>
          </a:p>
          <a:p>
            <a:r>
              <a:rPr lang="en-US" sz="1900"/>
              <a:t>David Wilkerson, DO</a:t>
            </a:r>
            <a:endParaRPr lang="en-US" sz="1900" dirty="0"/>
          </a:p>
        </p:txBody>
      </p:sp>
    </p:spTree>
    <p:extLst>
      <p:ext uri="{BB962C8B-B14F-4D97-AF65-F5344CB8AC3E}">
        <p14:creationId xmlns:p14="http://schemas.microsoft.com/office/powerpoint/2010/main" val="3882675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3C539-8D37-AADB-0F78-1332B7DF4858}"/>
              </a:ext>
            </a:extLst>
          </p:cNvPr>
          <p:cNvSpPr>
            <a:spLocks noGrp="1"/>
          </p:cNvSpPr>
          <p:nvPr>
            <p:ph type="title"/>
          </p:nvPr>
        </p:nvSpPr>
        <p:spPr/>
        <p:txBody>
          <a:bodyPr/>
          <a:lstStyle/>
          <a:p>
            <a:r>
              <a:rPr lang="en-US">
                <a:latin typeface="Barlow Condensed SemiBold"/>
              </a:rPr>
              <a:t>Opioid Formulations, Conversions, and Rotations</a:t>
            </a:r>
            <a:r>
              <a:rPr lang="en-US" baseline="30000">
                <a:latin typeface="Barlow Condensed SemiBold"/>
              </a:rPr>
              <a:t>4,5</a:t>
            </a:r>
            <a:endParaRPr lang="en-US" baseline="30000" dirty="0"/>
          </a:p>
        </p:txBody>
      </p:sp>
      <p:pic>
        <p:nvPicPr>
          <p:cNvPr id="4" name="Content Placeholder 3" descr="A table with text and numbers&#10;&#10;AI-generated content may be incorrect.">
            <a:extLst>
              <a:ext uri="{FF2B5EF4-FFF2-40B4-BE49-F238E27FC236}">
                <a16:creationId xmlns:a16="http://schemas.microsoft.com/office/drawing/2014/main" id="{E86D356D-84EA-181C-2627-19BF65A3D325}"/>
              </a:ext>
            </a:extLst>
          </p:cNvPr>
          <p:cNvPicPr>
            <a:picLocks noGrp="1" noChangeAspect="1"/>
          </p:cNvPicPr>
          <p:nvPr>
            <p:ph idx="1"/>
          </p:nvPr>
        </p:nvPicPr>
        <p:blipFill>
          <a:blip r:embed="rId2"/>
          <a:stretch>
            <a:fillRect/>
          </a:stretch>
        </p:blipFill>
        <p:spPr>
          <a:xfrm>
            <a:off x="838200" y="1890482"/>
            <a:ext cx="10515600" cy="3781786"/>
          </a:xfrm>
          <a:prstGeom prst="rect">
            <a:avLst/>
          </a:prstGeom>
        </p:spPr>
      </p:pic>
      <p:sp>
        <p:nvSpPr>
          <p:cNvPr id="5" name="TextBox 4">
            <a:extLst>
              <a:ext uri="{FF2B5EF4-FFF2-40B4-BE49-F238E27FC236}">
                <a16:creationId xmlns:a16="http://schemas.microsoft.com/office/drawing/2014/main" id="{B870EE44-D27F-C911-948A-9ECF47D85A7B}"/>
              </a:ext>
            </a:extLst>
          </p:cNvPr>
          <p:cNvSpPr txBox="1"/>
          <p:nvPr/>
        </p:nvSpPr>
        <p:spPr>
          <a:xfrm>
            <a:off x="6831506" y="6366983"/>
            <a:ext cx="348189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ea typeface="Calibri"/>
                <a:cs typeface="Calibri"/>
              </a:rPr>
              <a:t>Image by Jimi Malik and Rebekka </a:t>
            </a:r>
            <a:r>
              <a:rPr lang="en-US" sz="1000">
                <a:ea typeface="Calibri"/>
                <a:cs typeface="Calibri"/>
              </a:rPr>
              <a:t>DePew, used with permission.</a:t>
            </a:r>
            <a:endParaRPr lang="en-US" sz="1000" dirty="0">
              <a:ea typeface="Calibri"/>
              <a:cs typeface="Calibri"/>
            </a:endParaRPr>
          </a:p>
        </p:txBody>
      </p:sp>
    </p:spTree>
    <p:extLst>
      <p:ext uri="{BB962C8B-B14F-4D97-AF65-F5344CB8AC3E}">
        <p14:creationId xmlns:p14="http://schemas.microsoft.com/office/powerpoint/2010/main" val="34340883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3AA28-788A-4A42-CEC8-05A27ED1C44A}"/>
              </a:ext>
            </a:extLst>
          </p:cNvPr>
          <p:cNvSpPr>
            <a:spLocks noGrp="1"/>
          </p:cNvSpPr>
          <p:nvPr>
            <p:ph type="ctrTitle"/>
          </p:nvPr>
        </p:nvSpPr>
        <p:spPr/>
        <p:txBody>
          <a:bodyPr/>
          <a:lstStyle/>
          <a:p>
            <a:r>
              <a:rPr lang="en-US" dirty="0">
                <a:latin typeface="Barlow Condensed SemiBold"/>
              </a:rPr>
              <a:t>Today's Focus:</a:t>
            </a:r>
            <a:br>
              <a:rPr lang="en-US" dirty="0">
                <a:latin typeface="Barlow Condensed SemiBold"/>
              </a:rPr>
            </a:br>
            <a:r>
              <a:rPr lang="en-US" dirty="0">
                <a:latin typeface="Barlow Condensed SemiBold"/>
              </a:rPr>
              <a:t>Longitudinal Opioid Management</a:t>
            </a:r>
            <a:endParaRPr lang="en-US" dirty="0"/>
          </a:p>
        </p:txBody>
      </p:sp>
      <p:sp>
        <p:nvSpPr>
          <p:cNvPr id="3" name="Subtitle 2">
            <a:extLst>
              <a:ext uri="{FF2B5EF4-FFF2-40B4-BE49-F238E27FC236}">
                <a16:creationId xmlns:a16="http://schemas.microsoft.com/office/drawing/2014/main" id="{0DBBD655-0B5C-D9F9-C470-58EE2BDBDD5D}"/>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884824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BBC72-ADB5-74DF-BC28-C068EA20311D}"/>
              </a:ext>
            </a:extLst>
          </p:cNvPr>
          <p:cNvSpPr>
            <a:spLocks noGrp="1"/>
          </p:cNvSpPr>
          <p:nvPr>
            <p:ph type="title"/>
          </p:nvPr>
        </p:nvSpPr>
        <p:spPr>
          <a:xfrm>
            <a:off x="1285240" y="1050595"/>
            <a:ext cx="8074815" cy="1618489"/>
          </a:xfrm>
        </p:spPr>
        <p:txBody>
          <a:bodyPr anchor="ctr">
            <a:normAutofit/>
          </a:bodyPr>
          <a:lstStyle/>
          <a:p>
            <a:r>
              <a:rPr lang="en-US" sz="7200" dirty="0">
                <a:latin typeface="Barlow Condensed SemiBold"/>
              </a:rPr>
              <a:t>A Case</a:t>
            </a:r>
            <a:endParaRPr lang="en-US" sz="7200" dirty="0"/>
          </a:p>
        </p:txBody>
      </p:sp>
      <p:sp>
        <p:nvSpPr>
          <p:cNvPr id="3" name="Content Placeholder 2">
            <a:extLst>
              <a:ext uri="{FF2B5EF4-FFF2-40B4-BE49-F238E27FC236}">
                <a16:creationId xmlns:a16="http://schemas.microsoft.com/office/drawing/2014/main" id="{153592D4-DB3C-B883-0732-97F23BACE7A2}"/>
              </a:ext>
            </a:extLst>
          </p:cNvPr>
          <p:cNvSpPr>
            <a:spLocks noGrp="1"/>
          </p:cNvSpPr>
          <p:nvPr>
            <p:ph idx="1"/>
          </p:nvPr>
        </p:nvSpPr>
        <p:spPr>
          <a:xfrm>
            <a:off x="1285240" y="2969469"/>
            <a:ext cx="8074815" cy="2800395"/>
          </a:xfrm>
        </p:spPr>
        <p:txBody>
          <a:bodyPr vert="horz" lIns="91440" tIns="45720" rIns="91440" bIns="45720" rtlCol="0" anchor="t">
            <a:normAutofit/>
          </a:bodyPr>
          <a:lstStyle/>
          <a:p>
            <a:r>
              <a:rPr lang="en-US" sz="2400" dirty="0">
                <a:latin typeface="Noto Sans"/>
                <a:ea typeface="Noto Sans"/>
                <a:cs typeface="Noto Sans"/>
              </a:rPr>
              <a:t>62yo woman with hormone receptor positive breast cancer with bone </a:t>
            </a:r>
            <a:r>
              <a:rPr lang="en-US" sz="2400" dirty="0" err="1">
                <a:latin typeface="Noto Sans"/>
                <a:ea typeface="Noto Sans"/>
                <a:cs typeface="Noto Sans"/>
              </a:rPr>
              <a:t>mets</a:t>
            </a:r>
            <a:r>
              <a:rPr lang="en-US" sz="2400" dirty="0">
                <a:latin typeface="Noto Sans"/>
                <a:ea typeface="Noto Sans"/>
                <a:cs typeface="Noto Sans"/>
              </a:rPr>
              <a:t> presents to palliative care clinic for initial visit. She is on systemic treatment for her disease. She has low back and hip pain, and imaging shows lytic bone lesions in those areas. Her oncologist started her on oxycodone IR 5mg q4hr PRN. She is here for additional help with pain management.</a:t>
            </a:r>
            <a:endParaRPr lang="en-US" sz="2400" dirty="0"/>
          </a:p>
        </p:txBody>
      </p:sp>
    </p:spTree>
    <p:extLst>
      <p:ext uri="{BB962C8B-B14F-4D97-AF65-F5344CB8AC3E}">
        <p14:creationId xmlns:p14="http://schemas.microsoft.com/office/powerpoint/2010/main" val="26855431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53643-2498-5E03-6F92-3FEC764766E0}"/>
              </a:ext>
            </a:extLst>
          </p:cNvPr>
          <p:cNvSpPr>
            <a:spLocks noGrp="1"/>
          </p:cNvSpPr>
          <p:nvPr>
            <p:ph type="title"/>
          </p:nvPr>
        </p:nvSpPr>
        <p:spPr/>
        <p:txBody>
          <a:bodyPr>
            <a:normAutofit/>
          </a:bodyPr>
          <a:lstStyle/>
          <a:p>
            <a:r>
              <a:rPr lang="en-US">
                <a:latin typeface="Barlow Condensed SemiBold"/>
              </a:rPr>
              <a:t>Longitudinal Management—Acute vs Chronic Pain</a:t>
            </a:r>
            <a:r>
              <a:rPr lang="en-US" baseline="30000">
                <a:latin typeface="Barlow Condensed SemiBold"/>
              </a:rPr>
              <a:t>6</a:t>
            </a:r>
            <a:endParaRPr lang="en-US" baseline="30000"/>
          </a:p>
        </p:txBody>
      </p:sp>
      <p:graphicFrame>
        <p:nvGraphicFramePr>
          <p:cNvPr id="3" name="Diagram 2">
            <a:extLst>
              <a:ext uri="{FF2B5EF4-FFF2-40B4-BE49-F238E27FC236}">
                <a16:creationId xmlns:a16="http://schemas.microsoft.com/office/drawing/2014/main" id="{3DDA6DF6-F0F5-546F-2B05-1E8FCECC2D33}"/>
              </a:ext>
            </a:extLst>
          </p:cNvPr>
          <p:cNvGraphicFramePr/>
          <p:nvPr/>
        </p:nvGraphicFramePr>
        <p:xfrm>
          <a:off x="1758462" y="2108200"/>
          <a:ext cx="8665307" cy="365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753915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B89C207-3DBD-F6F9-CE6C-3007BE41C1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4A56C7-F957-A8B1-540A-4D1F2C21BFED}"/>
              </a:ext>
            </a:extLst>
          </p:cNvPr>
          <p:cNvSpPr>
            <a:spLocks noGrp="1"/>
          </p:cNvSpPr>
          <p:nvPr>
            <p:ph type="title"/>
          </p:nvPr>
        </p:nvSpPr>
        <p:spPr>
          <a:xfrm>
            <a:off x="466722" y="1142480"/>
            <a:ext cx="3201366" cy="3387497"/>
          </a:xfrm>
        </p:spPr>
        <p:txBody>
          <a:bodyPr anchor="b">
            <a:normAutofit/>
          </a:bodyPr>
          <a:lstStyle/>
          <a:p>
            <a:pPr algn="r"/>
            <a:r>
              <a:rPr lang="en-US" sz="4000" dirty="0">
                <a:latin typeface="Barlow Condensed SemiBold"/>
              </a:rPr>
              <a:t>Principles of Longitudinal Opioid </a:t>
            </a:r>
            <a:r>
              <a:rPr lang="en-US" sz="4000">
                <a:latin typeface="Barlow Condensed SemiBold"/>
              </a:rPr>
              <a:t>Management</a:t>
            </a:r>
            <a:r>
              <a:rPr lang="en-US" sz="4000" baseline="30000">
                <a:latin typeface="Barlow Condensed SemiBold"/>
              </a:rPr>
              <a:t>6</a:t>
            </a:r>
            <a:endParaRPr lang="en-US" sz="4000" baseline="30000"/>
          </a:p>
        </p:txBody>
      </p:sp>
      <p:sp>
        <p:nvSpPr>
          <p:cNvPr id="3" name="Content Placeholder 2">
            <a:extLst>
              <a:ext uri="{FF2B5EF4-FFF2-40B4-BE49-F238E27FC236}">
                <a16:creationId xmlns:a16="http://schemas.microsoft.com/office/drawing/2014/main" id="{A4CD87EA-9BF3-6ED7-C9E1-F04CA748AE0D}"/>
              </a:ext>
            </a:extLst>
          </p:cNvPr>
          <p:cNvSpPr>
            <a:spLocks noGrp="1"/>
          </p:cNvSpPr>
          <p:nvPr>
            <p:ph idx="1"/>
          </p:nvPr>
        </p:nvSpPr>
        <p:spPr>
          <a:xfrm>
            <a:off x="4810259" y="649480"/>
            <a:ext cx="6555347" cy="5546047"/>
          </a:xfrm>
        </p:spPr>
        <p:txBody>
          <a:bodyPr vert="horz" lIns="91440" tIns="45720" rIns="91440" bIns="45720" rtlCol="0" anchor="ctr">
            <a:normAutofit/>
          </a:bodyPr>
          <a:lstStyle/>
          <a:p>
            <a:r>
              <a:rPr lang="en-US" sz="2000" b="1" dirty="0">
                <a:latin typeface="Noto Sans"/>
                <a:ea typeface="Noto Sans"/>
                <a:cs typeface="Noto Sans"/>
              </a:rPr>
              <a:t>Assess</a:t>
            </a:r>
            <a:r>
              <a:rPr lang="en-US" sz="2000" dirty="0">
                <a:latin typeface="Noto Sans"/>
                <a:ea typeface="Noto Sans"/>
                <a:cs typeface="Noto Sans"/>
              </a:rPr>
              <a:t>, and reassess, pain over time.</a:t>
            </a:r>
            <a:endParaRPr lang="en-US" sz="2000" dirty="0"/>
          </a:p>
          <a:p>
            <a:r>
              <a:rPr lang="en-US" sz="2000" dirty="0">
                <a:latin typeface="Noto Sans"/>
                <a:ea typeface="Noto Sans"/>
                <a:cs typeface="Noto Sans"/>
              </a:rPr>
              <a:t>Help patients </a:t>
            </a:r>
            <a:r>
              <a:rPr lang="en-US" sz="2000" b="1" dirty="0">
                <a:latin typeface="Noto Sans"/>
                <a:ea typeface="Noto Sans"/>
                <a:cs typeface="Noto Sans"/>
              </a:rPr>
              <a:t>manage expectations</a:t>
            </a:r>
            <a:r>
              <a:rPr lang="en-US" sz="2000" dirty="0">
                <a:latin typeface="Noto Sans"/>
                <a:ea typeface="Noto Sans"/>
                <a:cs typeface="Noto Sans"/>
              </a:rPr>
              <a:t>.</a:t>
            </a:r>
            <a:endParaRPr lang="en-US" sz="2000" dirty="0"/>
          </a:p>
          <a:p>
            <a:r>
              <a:rPr lang="en-US" sz="2000" dirty="0">
                <a:latin typeface="Noto Sans"/>
                <a:ea typeface="Noto Sans"/>
                <a:cs typeface="Noto Sans"/>
              </a:rPr>
              <a:t>Prescribe opioids as </a:t>
            </a:r>
            <a:r>
              <a:rPr lang="en-US" sz="2000" b="1" dirty="0">
                <a:latin typeface="Noto Sans"/>
                <a:ea typeface="Noto Sans"/>
                <a:cs typeface="Noto Sans"/>
              </a:rPr>
              <a:t>safely</a:t>
            </a:r>
            <a:r>
              <a:rPr lang="en-US" sz="2000" dirty="0">
                <a:latin typeface="Noto Sans"/>
                <a:ea typeface="Noto Sans"/>
                <a:cs typeface="Noto Sans"/>
              </a:rPr>
              <a:t> as possible.</a:t>
            </a:r>
            <a:endParaRPr lang="en-US" sz="2000"/>
          </a:p>
          <a:p>
            <a:r>
              <a:rPr lang="en-US" sz="2000" dirty="0">
                <a:latin typeface="Noto Sans"/>
                <a:ea typeface="Noto Sans"/>
                <a:cs typeface="Noto Sans"/>
              </a:rPr>
              <a:t>Anticipate and address expected </a:t>
            </a:r>
            <a:r>
              <a:rPr lang="en-US" sz="2000" b="1" dirty="0">
                <a:latin typeface="Noto Sans"/>
                <a:ea typeface="Noto Sans"/>
                <a:cs typeface="Noto Sans"/>
              </a:rPr>
              <a:t>adverse effects </a:t>
            </a:r>
            <a:r>
              <a:rPr lang="en-US" sz="2000" dirty="0">
                <a:latin typeface="Noto Sans"/>
                <a:ea typeface="Noto Sans"/>
                <a:cs typeface="Noto Sans"/>
              </a:rPr>
              <a:t>from opioids.</a:t>
            </a:r>
          </a:p>
          <a:p>
            <a:r>
              <a:rPr lang="en-US" sz="2000" dirty="0">
                <a:latin typeface="Noto Sans"/>
                <a:ea typeface="Noto Sans"/>
                <a:cs typeface="Noto Sans"/>
              </a:rPr>
              <a:t>Plan and maintain appropriate </a:t>
            </a:r>
            <a:r>
              <a:rPr lang="en-US" sz="2000" b="1" dirty="0">
                <a:latin typeface="Noto Sans"/>
                <a:ea typeface="Noto Sans"/>
                <a:cs typeface="Noto Sans"/>
              </a:rPr>
              <a:t>follow-up</a:t>
            </a:r>
            <a:r>
              <a:rPr lang="en-US" sz="2000" dirty="0">
                <a:latin typeface="Noto Sans"/>
                <a:ea typeface="Noto Sans"/>
                <a:cs typeface="Noto Sans"/>
              </a:rPr>
              <a:t>.</a:t>
            </a:r>
          </a:p>
        </p:txBody>
      </p:sp>
    </p:spTree>
    <p:extLst>
      <p:ext uri="{BB962C8B-B14F-4D97-AF65-F5344CB8AC3E}">
        <p14:creationId xmlns:p14="http://schemas.microsoft.com/office/powerpoint/2010/main" val="3300410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C1FD08-9294-897D-A5BB-396843E9BEDD}"/>
              </a:ext>
            </a:extLst>
          </p:cNvPr>
          <p:cNvSpPr>
            <a:spLocks noGrp="1"/>
          </p:cNvSpPr>
          <p:nvPr>
            <p:ph type="title"/>
          </p:nvPr>
        </p:nvSpPr>
        <p:spPr/>
        <p:txBody>
          <a:bodyPr/>
          <a:lstStyle/>
          <a:p>
            <a:r>
              <a:rPr lang="en-US" dirty="0">
                <a:latin typeface="Barlow Condensed SemiBold"/>
              </a:rPr>
              <a:t>Assess, and Reassess, Pain Over Time</a:t>
            </a:r>
            <a:endParaRPr lang="en-US" dirty="0"/>
          </a:p>
        </p:txBody>
      </p:sp>
      <p:graphicFrame>
        <p:nvGraphicFramePr>
          <p:cNvPr id="6" name="Content Placeholder 2">
            <a:extLst>
              <a:ext uri="{FF2B5EF4-FFF2-40B4-BE49-F238E27FC236}">
                <a16:creationId xmlns:a16="http://schemas.microsoft.com/office/drawing/2014/main" id="{C33DF4E8-2549-2E0B-6830-5566812A07AF}"/>
              </a:ext>
            </a:extLst>
          </p:cNvPr>
          <p:cNvGraphicFramePr>
            <a:graphicFrameLocks noGrp="1"/>
          </p:cNvGraphicFramePr>
          <p:nvPr>
            <p:ph idx="1"/>
          </p:nvPr>
        </p:nvGraphicFramePr>
        <p:xfrm>
          <a:off x="838200" y="1605706"/>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63427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C4C78-81B6-242B-A5DC-7069C6322B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645141-F882-0758-45A4-D5A4CBB1AC11}"/>
              </a:ext>
            </a:extLst>
          </p:cNvPr>
          <p:cNvSpPr>
            <a:spLocks noGrp="1"/>
          </p:cNvSpPr>
          <p:nvPr>
            <p:ph type="title"/>
          </p:nvPr>
        </p:nvSpPr>
        <p:spPr>
          <a:xfrm>
            <a:off x="838200" y="365125"/>
            <a:ext cx="6885517" cy="1352021"/>
          </a:xfrm>
        </p:spPr>
        <p:txBody>
          <a:bodyPr/>
          <a:lstStyle/>
          <a:p>
            <a:r>
              <a:rPr lang="en-US" dirty="0">
                <a:latin typeface="Barlow Condensed SemiBold"/>
              </a:rPr>
              <a:t>Our Case</a:t>
            </a:r>
            <a:endParaRPr lang="en-US" dirty="0"/>
          </a:p>
        </p:txBody>
      </p:sp>
      <p:sp>
        <p:nvSpPr>
          <p:cNvPr id="3" name="Content Placeholder 2">
            <a:extLst>
              <a:ext uri="{FF2B5EF4-FFF2-40B4-BE49-F238E27FC236}">
                <a16:creationId xmlns:a16="http://schemas.microsoft.com/office/drawing/2014/main" id="{568A860D-3A7F-5847-3678-8A5833B1CC59}"/>
              </a:ext>
            </a:extLst>
          </p:cNvPr>
          <p:cNvSpPr>
            <a:spLocks noGrp="1"/>
          </p:cNvSpPr>
          <p:nvPr>
            <p:ph idx="1"/>
          </p:nvPr>
        </p:nvSpPr>
        <p:spPr/>
        <p:txBody>
          <a:bodyPr vert="horz" lIns="91440" tIns="45720" rIns="91440" bIns="45720" rtlCol="0" anchor="t">
            <a:normAutofit fontScale="92500"/>
          </a:bodyPr>
          <a:lstStyle/>
          <a:p>
            <a:r>
              <a:rPr lang="en-US">
                <a:latin typeface="Noto Sans"/>
                <a:ea typeface="Noto Sans"/>
                <a:cs typeface="Noto Sans"/>
              </a:rPr>
              <a:t>62yo woman with breast cancer  metastatic to bone. Low back and hip pain on oxy IR 5mg q4hr PRN.</a:t>
            </a:r>
          </a:p>
          <a:p>
            <a:r>
              <a:rPr lang="en-US" dirty="0">
                <a:latin typeface="Noto Sans"/>
                <a:ea typeface="Noto Sans"/>
                <a:cs typeface="Noto Sans"/>
              </a:rPr>
              <a:t>Pain Assessment</a:t>
            </a:r>
          </a:p>
          <a:p>
            <a:pPr lvl="1">
              <a:buFont typeface="Courier New" panose="020B0604020202020204" pitchFamily="34" charset="0"/>
              <a:buChar char="o"/>
            </a:pPr>
            <a:r>
              <a:rPr lang="en-US" dirty="0">
                <a:latin typeface="Noto Sans"/>
                <a:ea typeface="Noto Sans"/>
                <a:cs typeface="Noto Sans"/>
              </a:rPr>
              <a:t>Quality: Aching</a:t>
            </a:r>
          </a:p>
          <a:p>
            <a:pPr lvl="1">
              <a:buFont typeface="Courier New" panose="020B0604020202020204" pitchFamily="34" charset="0"/>
              <a:buChar char="o"/>
            </a:pPr>
            <a:r>
              <a:rPr lang="en-US" dirty="0">
                <a:latin typeface="Noto Sans"/>
                <a:ea typeface="Noto Sans"/>
                <a:cs typeface="Noto Sans"/>
              </a:rPr>
              <a:t>Location: Low back, hips, doesn't radiate</a:t>
            </a:r>
          </a:p>
          <a:p>
            <a:pPr lvl="1">
              <a:buFont typeface="Courier New" panose="020B0604020202020204" pitchFamily="34" charset="0"/>
              <a:buChar char="o"/>
            </a:pPr>
            <a:r>
              <a:rPr lang="en-US" dirty="0">
                <a:latin typeface="Noto Sans"/>
                <a:ea typeface="Noto Sans"/>
                <a:cs typeface="Noto Sans"/>
              </a:rPr>
              <a:t>Timing: Mostly flares up when she has to walk longer distances</a:t>
            </a:r>
          </a:p>
          <a:p>
            <a:pPr lvl="1">
              <a:buFont typeface="Courier New" panose="020B0604020202020204" pitchFamily="34" charset="0"/>
              <a:buChar char="o"/>
            </a:pPr>
            <a:r>
              <a:rPr lang="en-US" dirty="0">
                <a:latin typeface="Noto Sans"/>
                <a:ea typeface="Noto Sans"/>
                <a:cs typeface="Noto Sans"/>
              </a:rPr>
              <a:t>Intensity/Severity: 7 to 8 out of 10 with walking, otherwise 2 out of 10</a:t>
            </a:r>
          </a:p>
          <a:p>
            <a:pPr lvl="1">
              <a:buFont typeface="Courier New" panose="020B0604020202020204" pitchFamily="34" charset="0"/>
              <a:buChar char="o"/>
            </a:pPr>
            <a:r>
              <a:rPr lang="en-US" dirty="0">
                <a:latin typeface="Noto Sans"/>
                <a:ea typeface="Noto Sans"/>
                <a:cs typeface="Noto Sans"/>
              </a:rPr>
              <a:t>Aggravating/Alleviating Factors: Tylenol doesn't help, oxy helps when she takes it prior to activity</a:t>
            </a:r>
          </a:p>
          <a:p>
            <a:pPr lvl="1">
              <a:buFont typeface="Courier New" panose="020B0604020202020204" pitchFamily="34" charset="0"/>
              <a:buChar char="o"/>
            </a:pPr>
            <a:r>
              <a:rPr lang="en-US" dirty="0">
                <a:latin typeface="Noto Sans"/>
                <a:ea typeface="Noto Sans"/>
                <a:cs typeface="Noto Sans"/>
              </a:rPr>
              <a:t>Functional Impact: Stops her from going on walks with her grandchildren</a:t>
            </a:r>
            <a:endParaRPr lang="en-US" dirty="0"/>
          </a:p>
        </p:txBody>
      </p:sp>
      <p:sp>
        <p:nvSpPr>
          <p:cNvPr id="4" name="TextBox 3">
            <a:extLst>
              <a:ext uri="{FF2B5EF4-FFF2-40B4-BE49-F238E27FC236}">
                <a16:creationId xmlns:a16="http://schemas.microsoft.com/office/drawing/2014/main" id="{3AEF3689-9BDD-0CAE-EC3B-A2DB48C0EC1D}"/>
              </a:ext>
            </a:extLst>
          </p:cNvPr>
          <p:cNvSpPr txBox="1"/>
          <p:nvPr/>
        </p:nvSpPr>
        <p:spPr>
          <a:xfrm>
            <a:off x="7980588" y="163634"/>
            <a:ext cx="410307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ea typeface="Calibri"/>
                <a:cs typeface="Calibri"/>
              </a:rPr>
              <a:t>What kind of pain does she have?</a:t>
            </a:r>
            <a:endParaRPr lang="en-US" sz="2000" dirty="0"/>
          </a:p>
        </p:txBody>
      </p:sp>
      <p:sp>
        <p:nvSpPr>
          <p:cNvPr id="5" name="TextBox 4">
            <a:extLst>
              <a:ext uri="{FF2B5EF4-FFF2-40B4-BE49-F238E27FC236}">
                <a16:creationId xmlns:a16="http://schemas.microsoft.com/office/drawing/2014/main" id="{960E9F70-66A9-662C-86D9-D4C0CF1330ED}"/>
              </a:ext>
            </a:extLst>
          </p:cNvPr>
          <p:cNvSpPr txBox="1"/>
          <p:nvPr/>
        </p:nvSpPr>
        <p:spPr>
          <a:xfrm>
            <a:off x="7978758" y="1008499"/>
            <a:ext cx="389292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ea typeface="Calibri"/>
                <a:cs typeface="Calibri"/>
              </a:rPr>
              <a:t>Is opioid therapy appropriate?</a:t>
            </a:r>
            <a:endParaRPr lang="en-US" sz="2000" dirty="0"/>
          </a:p>
        </p:txBody>
      </p:sp>
    </p:spTree>
    <p:extLst>
      <p:ext uri="{BB962C8B-B14F-4D97-AF65-F5344CB8AC3E}">
        <p14:creationId xmlns:p14="http://schemas.microsoft.com/office/powerpoint/2010/main" val="3709932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3F3BF07-6388-0B4A-3793-E94C48E3D7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51326E-74CD-4CF1-7750-7B3087E9A226}"/>
              </a:ext>
            </a:extLst>
          </p:cNvPr>
          <p:cNvSpPr>
            <a:spLocks noGrp="1"/>
          </p:cNvSpPr>
          <p:nvPr>
            <p:ph type="title"/>
          </p:nvPr>
        </p:nvSpPr>
        <p:spPr>
          <a:xfrm>
            <a:off x="466722" y="1142480"/>
            <a:ext cx="3201366" cy="3387497"/>
          </a:xfrm>
        </p:spPr>
        <p:txBody>
          <a:bodyPr anchor="b">
            <a:normAutofit/>
          </a:bodyPr>
          <a:lstStyle/>
          <a:p>
            <a:pPr algn="r"/>
            <a:r>
              <a:rPr lang="en-US" sz="4000" dirty="0">
                <a:latin typeface="Barlow Condensed SemiBold"/>
              </a:rPr>
              <a:t>Principles of Longitudinal Opioid </a:t>
            </a:r>
            <a:r>
              <a:rPr lang="en-US" sz="4000">
                <a:latin typeface="Barlow Condensed SemiBold"/>
              </a:rPr>
              <a:t>Management</a:t>
            </a:r>
            <a:r>
              <a:rPr lang="en-US" sz="4000" baseline="30000">
                <a:latin typeface="Barlow Condensed SemiBold"/>
              </a:rPr>
              <a:t>6</a:t>
            </a:r>
            <a:endParaRPr lang="en-US" sz="4000" baseline="30000"/>
          </a:p>
        </p:txBody>
      </p:sp>
      <p:sp>
        <p:nvSpPr>
          <p:cNvPr id="3" name="Content Placeholder 2">
            <a:extLst>
              <a:ext uri="{FF2B5EF4-FFF2-40B4-BE49-F238E27FC236}">
                <a16:creationId xmlns:a16="http://schemas.microsoft.com/office/drawing/2014/main" id="{6E25B770-7BF7-779D-9BB3-F2BE8261C606}"/>
              </a:ext>
            </a:extLst>
          </p:cNvPr>
          <p:cNvSpPr>
            <a:spLocks noGrp="1"/>
          </p:cNvSpPr>
          <p:nvPr>
            <p:ph idx="1"/>
          </p:nvPr>
        </p:nvSpPr>
        <p:spPr>
          <a:xfrm>
            <a:off x="4810259" y="649480"/>
            <a:ext cx="6555347" cy="5546047"/>
          </a:xfrm>
        </p:spPr>
        <p:txBody>
          <a:bodyPr vert="horz" lIns="91440" tIns="45720" rIns="91440" bIns="45720" rtlCol="0" anchor="ctr">
            <a:normAutofit/>
          </a:bodyPr>
          <a:lstStyle/>
          <a:p>
            <a:r>
              <a:rPr lang="en-US" sz="2000" b="1" dirty="0">
                <a:latin typeface="Noto Sans"/>
                <a:ea typeface="Noto Sans"/>
                <a:cs typeface="Noto Sans"/>
              </a:rPr>
              <a:t>Assess</a:t>
            </a:r>
            <a:r>
              <a:rPr lang="en-US" sz="2000" dirty="0">
                <a:latin typeface="Noto Sans"/>
                <a:ea typeface="Noto Sans"/>
                <a:cs typeface="Noto Sans"/>
              </a:rPr>
              <a:t>, and reassess, pain over time.</a:t>
            </a:r>
            <a:endParaRPr lang="en-US" dirty="0"/>
          </a:p>
          <a:p>
            <a:r>
              <a:rPr lang="en-US" sz="2000" dirty="0">
                <a:latin typeface="Noto Sans"/>
                <a:ea typeface="Noto Sans"/>
                <a:cs typeface="Noto Sans"/>
              </a:rPr>
              <a:t>Help patients </a:t>
            </a:r>
            <a:r>
              <a:rPr lang="en-US" sz="2000" b="1" dirty="0">
                <a:latin typeface="Noto Sans"/>
                <a:ea typeface="Noto Sans"/>
                <a:cs typeface="Noto Sans"/>
              </a:rPr>
              <a:t>manage expectations</a:t>
            </a:r>
            <a:r>
              <a:rPr lang="en-US" sz="2000" dirty="0">
                <a:latin typeface="Noto Sans"/>
                <a:ea typeface="Noto Sans"/>
                <a:cs typeface="Noto Sans"/>
              </a:rPr>
              <a:t>.</a:t>
            </a:r>
            <a:endParaRPr lang="en-US" sz="2000" dirty="0"/>
          </a:p>
          <a:p>
            <a:r>
              <a:rPr lang="en-US" sz="2000" dirty="0">
                <a:latin typeface="Noto Sans"/>
                <a:ea typeface="Noto Sans"/>
                <a:cs typeface="Noto Sans"/>
              </a:rPr>
              <a:t>Prescribe opioids as </a:t>
            </a:r>
            <a:r>
              <a:rPr lang="en-US" sz="2000" b="1" dirty="0">
                <a:latin typeface="Noto Sans"/>
                <a:ea typeface="Noto Sans"/>
                <a:cs typeface="Noto Sans"/>
              </a:rPr>
              <a:t>safely</a:t>
            </a:r>
            <a:r>
              <a:rPr lang="en-US" sz="2000" dirty="0">
                <a:latin typeface="Noto Sans"/>
                <a:ea typeface="Noto Sans"/>
                <a:cs typeface="Noto Sans"/>
              </a:rPr>
              <a:t> as possible.</a:t>
            </a:r>
          </a:p>
          <a:p>
            <a:r>
              <a:rPr lang="en-US" sz="2000" dirty="0">
                <a:latin typeface="Noto Sans"/>
                <a:ea typeface="Noto Sans"/>
                <a:cs typeface="Noto Sans"/>
              </a:rPr>
              <a:t>Anticipate and address expected </a:t>
            </a:r>
            <a:r>
              <a:rPr lang="en-US" sz="2000" b="1" dirty="0">
                <a:latin typeface="Noto Sans"/>
                <a:ea typeface="Noto Sans"/>
                <a:cs typeface="Noto Sans"/>
              </a:rPr>
              <a:t>adverse effects </a:t>
            </a:r>
            <a:r>
              <a:rPr lang="en-US" sz="2000" dirty="0">
                <a:latin typeface="Noto Sans"/>
                <a:ea typeface="Noto Sans"/>
                <a:cs typeface="Noto Sans"/>
              </a:rPr>
              <a:t>from opioids.</a:t>
            </a:r>
            <a:endParaRPr lang="en-US" dirty="0"/>
          </a:p>
          <a:p>
            <a:r>
              <a:rPr lang="en-US" sz="2000" dirty="0">
                <a:latin typeface="Noto Sans"/>
                <a:ea typeface="Noto Sans"/>
                <a:cs typeface="Noto Sans"/>
              </a:rPr>
              <a:t>Plan and maintain appropriate </a:t>
            </a:r>
            <a:r>
              <a:rPr lang="en-US" sz="2000" b="1" dirty="0">
                <a:latin typeface="Noto Sans"/>
                <a:ea typeface="Noto Sans"/>
                <a:cs typeface="Noto Sans"/>
              </a:rPr>
              <a:t>follow-up</a:t>
            </a:r>
            <a:r>
              <a:rPr lang="en-US" sz="2000" dirty="0">
                <a:latin typeface="Noto Sans"/>
                <a:ea typeface="Noto Sans"/>
                <a:cs typeface="Noto Sans"/>
              </a:rPr>
              <a:t>.</a:t>
            </a:r>
          </a:p>
        </p:txBody>
      </p:sp>
    </p:spTree>
    <p:extLst>
      <p:ext uri="{BB962C8B-B14F-4D97-AF65-F5344CB8AC3E}">
        <p14:creationId xmlns:p14="http://schemas.microsoft.com/office/powerpoint/2010/main" val="2753302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6C0CF87-0A08-75AE-5F9B-0F61F496C9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326C53-B8EE-F791-2992-1F3457287077}"/>
              </a:ext>
            </a:extLst>
          </p:cNvPr>
          <p:cNvSpPr>
            <a:spLocks noGrp="1"/>
          </p:cNvSpPr>
          <p:nvPr>
            <p:ph type="title"/>
          </p:nvPr>
        </p:nvSpPr>
        <p:spPr>
          <a:xfrm>
            <a:off x="838200" y="365125"/>
            <a:ext cx="10515600" cy="1325563"/>
          </a:xfrm>
        </p:spPr>
        <p:txBody>
          <a:bodyPr>
            <a:normAutofit/>
          </a:bodyPr>
          <a:lstStyle/>
          <a:p>
            <a:r>
              <a:rPr lang="en-US" dirty="0">
                <a:latin typeface="Barlow Condensed SemiBold"/>
              </a:rPr>
              <a:t>Pain Management Goals and Expectations</a:t>
            </a:r>
            <a:endParaRPr lang="en-US" dirty="0"/>
          </a:p>
        </p:txBody>
      </p:sp>
      <p:sp>
        <p:nvSpPr>
          <p:cNvPr id="3" name="Content Placeholder 2">
            <a:extLst>
              <a:ext uri="{FF2B5EF4-FFF2-40B4-BE49-F238E27FC236}">
                <a16:creationId xmlns:a16="http://schemas.microsoft.com/office/drawing/2014/main" id="{86B2A921-7488-CAF1-6F0E-D188A8654EB1}"/>
              </a:ext>
            </a:extLst>
          </p:cNvPr>
          <p:cNvSpPr>
            <a:spLocks noGrp="1"/>
          </p:cNvSpPr>
          <p:nvPr>
            <p:ph idx="1"/>
          </p:nvPr>
        </p:nvSpPr>
        <p:spPr>
          <a:xfrm>
            <a:off x="838200" y="1825625"/>
            <a:ext cx="10515600" cy="4351338"/>
          </a:xfrm>
        </p:spPr>
        <p:txBody>
          <a:bodyPr vert="horz" lIns="91440" tIns="45720" rIns="91440" bIns="45720" rtlCol="0" anchor="t">
            <a:normAutofit/>
          </a:bodyPr>
          <a:lstStyle/>
          <a:p>
            <a:r>
              <a:rPr lang="en-US">
                <a:latin typeface="Noto Sans"/>
                <a:ea typeface="Noto Sans"/>
                <a:cs typeface="Noto Sans"/>
              </a:rPr>
              <a:t>Patient-specific pain scale goals</a:t>
            </a:r>
            <a:r>
              <a:rPr lang="en-US" baseline="30000">
                <a:latin typeface="Noto Sans"/>
                <a:ea typeface="Noto Sans"/>
                <a:cs typeface="Noto Sans"/>
              </a:rPr>
              <a:t>7</a:t>
            </a:r>
            <a:endParaRPr lang="en-US"/>
          </a:p>
          <a:p>
            <a:pPr lvl="1">
              <a:buFont typeface="Courier New" panose="020B0604020202020204" pitchFamily="34" charset="0"/>
              <a:buChar char="o"/>
            </a:pPr>
            <a:r>
              <a:rPr lang="en-US" dirty="0">
                <a:latin typeface="Noto Sans"/>
                <a:ea typeface="Noto Sans"/>
                <a:cs typeface="Noto Sans"/>
              </a:rPr>
              <a:t>What level of pain is tolerable?</a:t>
            </a:r>
          </a:p>
          <a:p>
            <a:r>
              <a:rPr lang="en-US" dirty="0">
                <a:latin typeface="Noto Sans"/>
                <a:ea typeface="Noto Sans"/>
                <a:cs typeface="Noto Sans"/>
              </a:rPr>
              <a:t>Function-based goals</a:t>
            </a:r>
          </a:p>
          <a:p>
            <a:r>
              <a:rPr lang="en-US" dirty="0">
                <a:latin typeface="Noto Sans"/>
                <a:ea typeface="Noto Sans"/>
                <a:cs typeface="Noto Sans"/>
              </a:rPr>
              <a:t>Time</a:t>
            </a:r>
          </a:p>
        </p:txBody>
      </p:sp>
    </p:spTree>
    <p:extLst>
      <p:ext uri="{BB962C8B-B14F-4D97-AF65-F5344CB8AC3E}">
        <p14:creationId xmlns:p14="http://schemas.microsoft.com/office/powerpoint/2010/main" val="36886055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41FB9-64B6-8ED2-3170-0711BBA46B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F89142-0F6B-6A1F-F0F3-EE70FE63DED4}"/>
              </a:ext>
            </a:extLst>
          </p:cNvPr>
          <p:cNvSpPr>
            <a:spLocks noGrp="1"/>
          </p:cNvSpPr>
          <p:nvPr>
            <p:ph type="title"/>
          </p:nvPr>
        </p:nvSpPr>
        <p:spPr/>
        <p:txBody>
          <a:bodyPr/>
          <a:lstStyle/>
          <a:p>
            <a:r>
              <a:rPr lang="en-US" dirty="0">
                <a:latin typeface="Barlow Condensed SemiBold"/>
              </a:rPr>
              <a:t>Our Case</a:t>
            </a:r>
            <a:endParaRPr lang="en-US" dirty="0"/>
          </a:p>
        </p:txBody>
      </p:sp>
      <p:sp>
        <p:nvSpPr>
          <p:cNvPr id="3" name="Content Placeholder 2">
            <a:extLst>
              <a:ext uri="{FF2B5EF4-FFF2-40B4-BE49-F238E27FC236}">
                <a16:creationId xmlns:a16="http://schemas.microsoft.com/office/drawing/2014/main" id="{21423D87-1D1A-C118-28A8-8BBEBC7B8B3B}"/>
              </a:ext>
            </a:extLst>
          </p:cNvPr>
          <p:cNvSpPr>
            <a:spLocks noGrp="1"/>
          </p:cNvSpPr>
          <p:nvPr>
            <p:ph idx="1"/>
          </p:nvPr>
        </p:nvSpPr>
        <p:spPr/>
        <p:txBody>
          <a:bodyPr vert="horz" lIns="91440" tIns="45720" rIns="91440" bIns="45720" rtlCol="0" anchor="t">
            <a:normAutofit/>
          </a:bodyPr>
          <a:lstStyle/>
          <a:p>
            <a:r>
              <a:rPr lang="en-US" dirty="0">
                <a:latin typeface="Noto Sans"/>
                <a:ea typeface="Noto Sans"/>
                <a:cs typeface="Noto Sans"/>
              </a:rPr>
              <a:t>Tolerable level of pain: 3</a:t>
            </a:r>
          </a:p>
          <a:p>
            <a:r>
              <a:rPr lang="en-US" dirty="0">
                <a:latin typeface="Noto Sans"/>
                <a:ea typeface="Noto Sans"/>
                <a:cs typeface="Noto Sans"/>
              </a:rPr>
              <a:t>Functional goal: Enjoy walks with grandchildren</a:t>
            </a:r>
          </a:p>
        </p:txBody>
      </p:sp>
    </p:spTree>
    <p:extLst>
      <p:ext uri="{BB962C8B-B14F-4D97-AF65-F5344CB8AC3E}">
        <p14:creationId xmlns:p14="http://schemas.microsoft.com/office/powerpoint/2010/main" val="3133799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777C561-8EB4-507D-BEA8-7BE779B01316}"/>
              </a:ext>
            </a:extLst>
          </p:cNvPr>
          <p:cNvSpPr>
            <a:spLocks noGrp="1"/>
          </p:cNvSpPr>
          <p:nvPr>
            <p:ph type="ctrTitle"/>
          </p:nvPr>
        </p:nvSpPr>
        <p:spPr/>
        <p:txBody>
          <a:bodyPr/>
          <a:lstStyle/>
          <a:p>
            <a:r>
              <a:rPr lang="en-US" dirty="0">
                <a:latin typeface="Georgia"/>
              </a:rPr>
              <a:t>No Disclosures</a:t>
            </a:r>
            <a:endParaRPr lang="en-US" dirty="0"/>
          </a:p>
        </p:txBody>
      </p:sp>
      <p:sp>
        <p:nvSpPr>
          <p:cNvPr id="2" name="Content Placeholder 1">
            <a:extLst>
              <a:ext uri="{FF2B5EF4-FFF2-40B4-BE49-F238E27FC236}">
                <a16:creationId xmlns:a16="http://schemas.microsoft.com/office/drawing/2014/main" id="{1C90FE1C-75F9-17E3-98AC-8382CB3AA45A}"/>
              </a:ext>
            </a:extLst>
          </p:cNvPr>
          <p:cNvSpPr>
            <a:spLocks noGrp="1"/>
          </p:cNvSpPr>
          <p:nvPr>
            <p:ph type="subTitle" idx="1"/>
          </p:nvPr>
        </p:nvSpPr>
        <p:spPr/>
        <p:txBody>
          <a:bodyPr vert="horz" lIns="91440" tIns="45720" rIns="91440" bIns="45720" rtlCol="0" anchor="t">
            <a:normAutofit/>
          </a:bodyPr>
          <a:lstStyle/>
          <a:p>
            <a:endParaRPr lang="en-US" sz="2400" b="1" dirty="0">
              <a:latin typeface="Georgia"/>
            </a:endParaRPr>
          </a:p>
        </p:txBody>
      </p:sp>
    </p:spTree>
    <p:extLst>
      <p:ext uri="{BB962C8B-B14F-4D97-AF65-F5344CB8AC3E}">
        <p14:creationId xmlns:p14="http://schemas.microsoft.com/office/powerpoint/2010/main" val="35713419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5E11F-84E2-7088-9914-9DB0ECB7F7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AFD9D3-204F-AD65-42C3-5D99DDADC164}"/>
              </a:ext>
            </a:extLst>
          </p:cNvPr>
          <p:cNvSpPr>
            <a:spLocks noGrp="1"/>
          </p:cNvSpPr>
          <p:nvPr>
            <p:ph type="title"/>
          </p:nvPr>
        </p:nvSpPr>
        <p:spPr/>
        <p:txBody>
          <a:bodyPr/>
          <a:lstStyle/>
          <a:p>
            <a:r>
              <a:rPr lang="en-US" dirty="0">
                <a:latin typeface="Barlow Condensed SemiBold"/>
              </a:rPr>
              <a:t>Our Case</a:t>
            </a:r>
            <a:endParaRPr lang="en-US" dirty="0"/>
          </a:p>
        </p:txBody>
      </p:sp>
      <p:sp>
        <p:nvSpPr>
          <p:cNvPr id="3" name="Content Placeholder 2">
            <a:extLst>
              <a:ext uri="{FF2B5EF4-FFF2-40B4-BE49-F238E27FC236}">
                <a16:creationId xmlns:a16="http://schemas.microsoft.com/office/drawing/2014/main" id="{0234600F-FDB2-5E45-93D2-A886D25D4CDA}"/>
              </a:ext>
            </a:extLst>
          </p:cNvPr>
          <p:cNvSpPr>
            <a:spLocks noGrp="1"/>
          </p:cNvSpPr>
          <p:nvPr>
            <p:ph idx="1"/>
          </p:nvPr>
        </p:nvSpPr>
        <p:spPr/>
        <p:txBody>
          <a:bodyPr vert="horz" lIns="91440" tIns="45720" rIns="91440" bIns="45720" rtlCol="0" anchor="t">
            <a:normAutofit/>
          </a:bodyPr>
          <a:lstStyle/>
          <a:p>
            <a:r>
              <a:rPr lang="en-US" dirty="0">
                <a:latin typeface="Noto Sans"/>
                <a:ea typeface="Noto Sans"/>
                <a:cs typeface="Noto Sans"/>
              </a:rPr>
              <a:t>Our patient says, "I'm a little worried about taking a medicine like oxycodone. Aren't these medicines dangerous?"</a:t>
            </a:r>
          </a:p>
        </p:txBody>
      </p:sp>
    </p:spTree>
    <p:extLst>
      <p:ext uri="{BB962C8B-B14F-4D97-AF65-F5344CB8AC3E}">
        <p14:creationId xmlns:p14="http://schemas.microsoft.com/office/powerpoint/2010/main" val="31834931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C8779E9-8AFD-4244-46D5-BBB9C44F89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D42426-4302-2B70-570E-55E444667443}"/>
              </a:ext>
            </a:extLst>
          </p:cNvPr>
          <p:cNvSpPr>
            <a:spLocks noGrp="1"/>
          </p:cNvSpPr>
          <p:nvPr>
            <p:ph type="title"/>
          </p:nvPr>
        </p:nvSpPr>
        <p:spPr>
          <a:xfrm>
            <a:off x="466722" y="1142480"/>
            <a:ext cx="3201366" cy="3387497"/>
          </a:xfrm>
        </p:spPr>
        <p:txBody>
          <a:bodyPr anchor="b">
            <a:normAutofit/>
          </a:bodyPr>
          <a:lstStyle/>
          <a:p>
            <a:pPr algn="r"/>
            <a:r>
              <a:rPr lang="en-US" sz="4000" dirty="0">
                <a:latin typeface="Barlow Condensed SemiBold"/>
              </a:rPr>
              <a:t>Principles of Longitudinal Opioid </a:t>
            </a:r>
            <a:r>
              <a:rPr lang="en-US" sz="4000">
                <a:latin typeface="Barlow Condensed SemiBold"/>
              </a:rPr>
              <a:t>Management</a:t>
            </a:r>
            <a:r>
              <a:rPr lang="en-US" sz="4000" baseline="30000">
                <a:latin typeface="Barlow Condensed SemiBold"/>
              </a:rPr>
              <a:t>6</a:t>
            </a:r>
            <a:endParaRPr lang="en-US" sz="4000" baseline="30000"/>
          </a:p>
        </p:txBody>
      </p:sp>
      <p:sp>
        <p:nvSpPr>
          <p:cNvPr id="3" name="Content Placeholder 2">
            <a:extLst>
              <a:ext uri="{FF2B5EF4-FFF2-40B4-BE49-F238E27FC236}">
                <a16:creationId xmlns:a16="http://schemas.microsoft.com/office/drawing/2014/main" id="{1D315452-0FED-06EF-7B46-B64779A81C55}"/>
              </a:ext>
            </a:extLst>
          </p:cNvPr>
          <p:cNvSpPr>
            <a:spLocks noGrp="1"/>
          </p:cNvSpPr>
          <p:nvPr>
            <p:ph idx="1"/>
          </p:nvPr>
        </p:nvSpPr>
        <p:spPr>
          <a:xfrm>
            <a:off x="4810259" y="649480"/>
            <a:ext cx="6555347" cy="5546047"/>
          </a:xfrm>
        </p:spPr>
        <p:txBody>
          <a:bodyPr vert="horz" lIns="91440" tIns="45720" rIns="91440" bIns="45720" rtlCol="0" anchor="ctr">
            <a:normAutofit/>
          </a:bodyPr>
          <a:lstStyle/>
          <a:p>
            <a:r>
              <a:rPr lang="en-US" sz="2000" b="1" dirty="0">
                <a:latin typeface="Noto Sans"/>
                <a:ea typeface="Noto Sans"/>
                <a:cs typeface="Noto Sans"/>
              </a:rPr>
              <a:t>Assess</a:t>
            </a:r>
            <a:r>
              <a:rPr lang="en-US" sz="2000" dirty="0">
                <a:latin typeface="Noto Sans"/>
                <a:ea typeface="Noto Sans"/>
                <a:cs typeface="Noto Sans"/>
              </a:rPr>
              <a:t>, and reassess, pain over time.</a:t>
            </a:r>
            <a:endParaRPr lang="en-US" dirty="0"/>
          </a:p>
          <a:p>
            <a:r>
              <a:rPr lang="en-US" sz="2000" dirty="0">
                <a:latin typeface="Noto Sans"/>
                <a:ea typeface="Noto Sans"/>
                <a:cs typeface="Noto Sans"/>
              </a:rPr>
              <a:t>Help patients </a:t>
            </a:r>
            <a:r>
              <a:rPr lang="en-US" sz="2000" b="1" dirty="0">
                <a:latin typeface="Noto Sans"/>
                <a:ea typeface="Noto Sans"/>
                <a:cs typeface="Noto Sans"/>
              </a:rPr>
              <a:t>manage expectations</a:t>
            </a:r>
            <a:r>
              <a:rPr lang="en-US" sz="2000" dirty="0">
                <a:latin typeface="Noto Sans"/>
                <a:ea typeface="Noto Sans"/>
                <a:cs typeface="Noto Sans"/>
              </a:rPr>
              <a:t>.</a:t>
            </a:r>
            <a:endParaRPr lang="en-US" sz="2000" dirty="0"/>
          </a:p>
          <a:p>
            <a:r>
              <a:rPr lang="en-US" sz="2000" dirty="0">
                <a:latin typeface="Noto Sans"/>
                <a:ea typeface="Noto Sans"/>
                <a:cs typeface="Noto Sans"/>
              </a:rPr>
              <a:t>Prescribe opioids as </a:t>
            </a:r>
            <a:r>
              <a:rPr lang="en-US" sz="2000" b="1" dirty="0">
                <a:latin typeface="Noto Sans"/>
                <a:ea typeface="Noto Sans"/>
                <a:cs typeface="Noto Sans"/>
              </a:rPr>
              <a:t>safely</a:t>
            </a:r>
            <a:r>
              <a:rPr lang="en-US" sz="2000" dirty="0">
                <a:latin typeface="Noto Sans"/>
                <a:ea typeface="Noto Sans"/>
                <a:cs typeface="Noto Sans"/>
              </a:rPr>
              <a:t> as possible.</a:t>
            </a:r>
          </a:p>
          <a:p>
            <a:r>
              <a:rPr lang="en-US" sz="2000" dirty="0">
                <a:latin typeface="Noto Sans"/>
                <a:ea typeface="Noto Sans"/>
                <a:cs typeface="Noto Sans"/>
              </a:rPr>
              <a:t>Anticipate and address expected </a:t>
            </a:r>
            <a:r>
              <a:rPr lang="en-US" sz="2000" b="1" dirty="0">
                <a:latin typeface="Noto Sans"/>
                <a:ea typeface="Noto Sans"/>
                <a:cs typeface="Noto Sans"/>
              </a:rPr>
              <a:t>adverse effects </a:t>
            </a:r>
            <a:r>
              <a:rPr lang="en-US" sz="2000" dirty="0">
                <a:latin typeface="Noto Sans"/>
                <a:ea typeface="Noto Sans"/>
                <a:cs typeface="Noto Sans"/>
              </a:rPr>
              <a:t>from opioids.</a:t>
            </a:r>
            <a:endParaRPr lang="en-US" dirty="0"/>
          </a:p>
          <a:p>
            <a:r>
              <a:rPr lang="en-US" sz="2000" dirty="0">
                <a:latin typeface="Noto Sans"/>
                <a:ea typeface="Noto Sans"/>
                <a:cs typeface="Noto Sans"/>
              </a:rPr>
              <a:t>Plan and maintain appropriate </a:t>
            </a:r>
            <a:r>
              <a:rPr lang="en-US" sz="2000" b="1" dirty="0">
                <a:latin typeface="Noto Sans"/>
                <a:ea typeface="Noto Sans"/>
                <a:cs typeface="Noto Sans"/>
              </a:rPr>
              <a:t>follow-up</a:t>
            </a:r>
            <a:r>
              <a:rPr lang="en-US" sz="2000" dirty="0">
                <a:latin typeface="Noto Sans"/>
                <a:ea typeface="Noto Sans"/>
                <a:cs typeface="Noto Sans"/>
              </a:rPr>
              <a:t>.</a:t>
            </a:r>
          </a:p>
        </p:txBody>
      </p:sp>
    </p:spTree>
    <p:extLst>
      <p:ext uri="{BB962C8B-B14F-4D97-AF65-F5344CB8AC3E}">
        <p14:creationId xmlns:p14="http://schemas.microsoft.com/office/powerpoint/2010/main" val="2560976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655D4-E199-6E91-401E-82CE61F5D3EF}"/>
              </a:ext>
            </a:extLst>
          </p:cNvPr>
          <p:cNvSpPr>
            <a:spLocks noGrp="1"/>
          </p:cNvSpPr>
          <p:nvPr>
            <p:ph type="title"/>
          </p:nvPr>
        </p:nvSpPr>
        <p:spPr/>
        <p:txBody>
          <a:bodyPr/>
          <a:lstStyle/>
          <a:p>
            <a:r>
              <a:rPr lang="en-US" dirty="0">
                <a:latin typeface="Barlow Condensed SemiBold"/>
              </a:rPr>
              <a:t>Opioid Safety: Assessing patient-specific factors</a:t>
            </a:r>
            <a:endParaRPr lang="en-US" dirty="0"/>
          </a:p>
        </p:txBody>
      </p:sp>
      <p:sp>
        <p:nvSpPr>
          <p:cNvPr id="3" name="Content Placeholder 2">
            <a:extLst>
              <a:ext uri="{FF2B5EF4-FFF2-40B4-BE49-F238E27FC236}">
                <a16:creationId xmlns:a16="http://schemas.microsoft.com/office/drawing/2014/main" id="{7E658A5E-184D-CB6A-9436-258CFA83EDCB}"/>
              </a:ext>
            </a:extLst>
          </p:cNvPr>
          <p:cNvSpPr>
            <a:spLocks noGrp="1"/>
          </p:cNvSpPr>
          <p:nvPr>
            <p:ph idx="1"/>
          </p:nvPr>
        </p:nvSpPr>
        <p:spPr/>
        <p:txBody>
          <a:bodyPr vert="horz" lIns="91440" tIns="45720" rIns="91440" bIns="45720" rtlCol="0" anchor="t">
            <a:normAutofit/>
          </a:bodyPr>
          <a:lstStyle/>
          <a:p>
            <a:r>
              <a:rPr lang="en-US" dirty="0">
                <a:latin typeface="Noto Sans"/>
                <a:ea typeface="Noto Sans"/>
                <a:cs typeface="Noto Sans"/>
              </a:rPr>
              <a:t>What if our 62yo woman with breast cancer....</a:t>
            </a:r>
          </a:p>
          <a:p>
            <a:pPr lvl="1">
              <a:buFont typeface="Courier New" panose="020B0604020202020204" pitchFamily="34" charset="0"/>
              <a:buChar char="o"/>
            </a:pPr>
            <a:endParaRPr lang="en-US" dirty="0">
              <a:latin typeface="Noto Sans"/>
              <a:ea typeface="Noto Sans"/>
              <a:cs typeface="Noto Sans"/>
            </a:endParaRPr>
          </a:p>
          <a:p>
            <a:pPr lvl="1">
              <a:buFont typeface="Courier New" panose="020B0604020202020204" pitchFamily="34" charset="0"/>
              <a:buChar char="o"/>
            </a:pPr>
            <a:r>
              <a:rPr lang="en-US">
                <a:latin typeface="Noto Sans"/>
                <a:ea typeface="Noto Sans"/>
                <a:cs typeface="Noto Sans"/>
              </a:rPr>
              <a:t>Had stage IV CKD?</a:t>
            </a:r>
            <a:r>
              <a:rPr lang="en-US" baseline="30000">
                <a:latin typeface="Noto Sans"/>
                <a:ea typeface="Noto Sans"/>
                <a:cs typeface="Noto Sans"/>
              </a:rPr>
              <a:t>8</a:t>
            </a:r>
          </a:p>
          <a:p>
            <a:pPr lvl="2">
              <a:buFont typeface="Wingdings" panose="020B0604020202020204" pitchFamily="34" charset="0"/>
              <a:buChar char="§"/>
            </a:pPr>
            <a:r>
              <a:rPr lang="en-US" dirty="0">
                <a:latin typeface="Noto Sans"/>
                <a:ea typeface="Noto Sans"/>
                <a:cs typeface="Noto Sans"/>
              </a:rPr>
              <a:t>Reduce starting dose if </a:t>
            </a:r>
            <a:r>
              <a:rPr lang="en-US" err="1">
                <a:latin typeface="Noto Sans"/>
                <a:ea typeface="Noto Sans"/>
                <a:cs typeface="Noto Sans"/>
              </a:rPr>
              <a:t>CrCl</a:t>
            </a:r>
            <a:r>
              <a:rPr lang="en-US" dirty="0">
                <a:latin typeface="Noto Sans"/>
                <a:ea typeface="Noto Sans"/>
                <a:cs typeface="Noto Sans"/>
              </a:rPr>
              <a:t> &lt;50</a:t>
            </a:r>
          </a:p>
          <a:p>
            <a:pPr lvl="2">
              <a:buFont typeface="Wingdings" panose="020B0604020202020204" pitchFamily="34" charset="0"/>
              <a:buChar char="§"/>
            </a:pPr>
            <a:r>
              <a:rPr lang="en-US" dirty="0">
                <a:latin typeface="Noto Sans"/>
                <a:ea typeface="Noto Sans"/>
                <a:cs typeface="Noto Sans"/>
              </a:rPr>
              <a:t>Or consider buprenorphine, fentanyl, or methadone</a:t>
            </a:r>
            <a:r>
              <a:rPr lang="en-US" baseline="30000" dirty="0">
                <a:latin typeface="Noto Sans"/>
                <a:ea typeface="Noto Sans"/>
                <a:cs typeface="Noto Sans"/>
              </a:rPr>
              <a:t>2</a:t>
            </a:r>
          </a:p>
          <a:p>
            <a:pPr lvl="1">
              <a:buFont typeface="Courier New" panose="020B0604020202020204" pitchFamily="34" charset="0"/>
              <a:buChar char="o"/>
            </a:pPr>
            <a:r>
              <a:rPr lang="en-US" dirty="0">
                <a:latin typeface="Noto Sans"/>
                <a:ea typeface="Noto Sans"/>
                <a:cs typeface="Noto Sans"/>
              </a:rPr>
              <a:t>Was an 82yo woman?</a:t>
            </a:r>
            <a:endParaRPr lang="en-US" dirty="0"/>
          </a:p>
          <a:p>
            <a:pPr lvl="2">
              <a:buFont typeface="Wingdings" panose="020B0604020202020204" pitchFamily="34" charset="0"/>
              <a:buChar char="§"/>
            </a:pPr>
            <a:r>
              <a:rPr lang="en-US" dirty="0">
                <a:latin typeface="Noto Sans"/>
                <a:ea typeface="Noto Sans"/>
                <a:cs typeface="Noto Sans"/>
              </a:rPr>
              <a:t>Consider reducing starting dose for older patients</a:t>
            </a:r>
          </a:p>
          <a:p>
            <a:pPr lvl="1">
              <a:buFont typeface="Courier New" panose="020B0604020202020204" pitchFamily="34" charset="0"/>
              <a:buChar char="o"/>
            </a:pPr>
            <a:r>
              <a:rPr lang="en-US" dirty="0">
                <a:latin typeface="Noto Sans"/>
                <a:ea typeface="Noto Sans"/>
                <a:cs typeface="Noto Sans"/>
              </a:rPr>
              <a:t>Had cognitive impairment?</a:t>
            </a:r>
          </a:p>
          <a:p>
            <a:pPr lvl="2">
              <a:buFont typeface="Wingdings" panose="020B0604020202020204" pitchFamily="34" charset="0"/>
              <a:buChar char="§"/>
            </a:pPr>
            <a:r>
              <a:rPr lang="en-US" dirty="0">
                <a:latin typeface="Noto Sans"/>
                <a:ea typeface="Noto Sans"/>
                <a:cs typeface="Noto Sans"/>
              </a:rPr>
              <a:t>Who will manage and administer meds?</a:t>
            </a:r>
          </a:p>
          <a:p>
            <a:pPr lvl="1">
              <a:buFont typeface="Courier New" panose="020B0604020202020204" pitchFamily="34" charset="0"/>
              <a:buChar char="o"/>
            </a:pPr>
            <a:r>
              <a:rPr lang="en-US">
                <a:latin typeface="Noto Sans"/>
                <a:ea typeface="Noto Sans"/>
                <a:cs typeface="Noto Sans"/>
              </a:rPr>
              <a:t>Was also prescribed a benzo, taken daily for anxiety?</a:t>
            </a:r>
            <a:r>
              <a:rPr lang="en-US" baseline="30000">
                <a:latin typeface="Noto Sans"/>
                <a:ea typeface="Noto Sans"/>
                <a:cs typeface="Noto Sans"/>
              </a:rPr>
              <a:t>9</a:t>
            </a:r>
          </a:p>
          <a:p>
            <a:pPr lvl="2">
              <a:buFont typeface="Wingdings" panose="020B0604020202020204" pitchFamily="34" charset="0"/>
              <a:buChar char="§"/>
            </a:pPr>
            <a:r>
              <a:rPr lang="en-US">
                <a:latin typeface="Noto Sans"/>
                <a:ea typeface="Noto Sans"/>
                <a:cs typeface="Noto Sans"/>
              </a:rPr>
              <a:t>Concurrent benzo prescription associated with higher rates of overdose</a:t>
            </a:r>
            <a:endParaRPr lang="en-US" baseline="30000">
              <a:latin typeface="Noto Sans"/>
              <a:ea typeface="Noto Sans"/>
              <a:cs typeface="Noto Sans"/>
            </a:endParaRPr>
          </a:p>
        </p:txBody>
      </p:sp>
    </p:spTree>
    <p:extLst>
      <p:ext uri="{BB962C8B-B14F-4D97-AF65-F5344CB8AC3E}">
        <p14:creationId xmlns:p14="http://schemas.microsoft.com/office/powerpoint/2010/main" val="357944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E1E30-7BC8-E6E4-8DE3-42EB93999F80}"/>
              </a:ext>
            </a:extLst>
          </p:cNvPr>
          <p:cNvSpPr>
            <a:spLocks noGrp="1"/>
          </p:cNvSpPr>
          <p:nvPr>
            <p:ph type="title"/>
          </p:nvPr>
        </p:nvSpPr>
        <p:spPr/>
        <p:txBody>
          <a:bodyPr>
            <a:normAutofit fontScale="90000"/>
          </a:bodyPr>
          <a:lstStyle/>
          <a:p>
            <a:r>
              <a:rPr lang="en-US" dirty="0">
                <a:latin typeface="Barlow Condensed SemiBold"/>
              </a:rPr>
              <a:t>Opioid Safety: Limited evidence for assessing risk for opioid use disorder</a:t>
            </a:r>
            <a:endParaRPr lang="en-US" dirty="0"/>
          </a:p>
        </p:txBody>
      </p:sp>
      <p:sp>
        <p:nvSpPr>
          <p:cNvPr id="6" name="TextBox 5">
            <a:extLst>
              <a:ext uri="{FF2B5EF4-FFF2-40B4-BE49-F238E27FC236}">
                <a16:creationId xmlns:a16="http://schemas.microsoft.com/office/drawing/2014/main" id="{D9AB3D13-4330-B867-3E5F-6575AD1095D6}"/>
              </a:ext>
            </a:extLst>
          </p:cNvPr>
          <p:cNvSpPr txBox="1"/>
          <p:nvPr/>
        </p:nvSpPr>
        <p:spPr>
          <a:xfrm>
            <a:off x="1706824" y="1677516"/>
            <a:ext cx="242835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ea typeface="Calibri"/>
                <a:cs typeface="Calibri"/>
              </a:rPr>
              <a:t>Revised ORT</a:t>
            </a:r>
            <a:r>
              <a:rPr lang="en-US" sz="2400" baseline="30000">
                <a:ea typeface="Calibri"/>
                <a:cs typeface="Calibri"/>
              </a:rPr>
              <a:t>11</a:t>
            </a:r>
            <a:endParaRPr lang="en-US" sz="2400" baseline="30000" dirty="0"/>
          </a:p>
        </p:txBody>
      </p:sp>
      <p:sp>
        <p:nvSpPr>
          <p:cNvPr id="7" name="TextBox 6">
            <a:extLst>
              <a:ext uri="{FF2B5EF4-FFF2-40B4-BE49-F238E27FC236}">
                <a16:creationId xmlns:a16="http://schemas.microsoft.com/office/drawing/2014/main" id="{5CAD1121-2D87-EB54-06D1-CBA582BFCFAB}"/>
              </a:ext>
            </a:extLst>
          </p:cNvPr>
          <p:cNvSpPr txBox="1"/>
          <p:nvPr/>
        </p:nvSpPr>
        <p:spPr>
          <a:xfrm>
            <a:off x="7410658" y="1364899"/>
            <a:ext cx="328804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a:ea typeface="Calibri"/>
                <a:cs typeface="Calibri"/>
              </a:rPr>
              <a:t>CAGE-AID</a:t>
            </a:r>
            <a:r>
              <a:rPr lang="en-US" sz="2400" baseline="30000">
                <a:ea typeface="Calibri"/>
                <a:cs typeface="Calibri"/>
              </a:rPr>
              <a:t>10</a:t>
            </a:r>
          </a:p>
        </p:txBody>
      </p:sp>
      <p:sp>
        <p:nvSpPr>
          <p:cNvPr id="8" name="TextBox 7">
            <a:extLst>
              <a:ext uri="{FF2B5EF4-FFF2-40B4-BE49-F238E27FC236}">
                <a16:creationId xmlns:a16="http://schemas.microsoft.com/office/drawing/2014/main" id="{94661802-5B0B-F7D4-60BE-0B087AFC9527}"/>
              </a:ext>
            </a:extLst>
          </p:cNvPr>
          <p:cNvSpPr txBox="1"/>
          <p:nvPr/>
        </p:nvSpPr>
        <p:spPr>
          <a:xfrm>
            <a:off x="6091763" y="4455655"/>
            <a:ext cx="5476351"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ea typeface="Calibri"/>
                <a:cs typeface="Calibri"/>
              </a:rPr>
              <a:t>Risk Factors for developing opioid addiction</a:t>
            </a:r>
            <a:r>
              <a:rPr lang="en-US" sz="1600" b="1" baseline="30000">
                <a:ea typeface="Calibri"/>
                <a:cs typeface="Calibri"/>
              </a:rPr>
              <a:t>11</a:t>
            </a:r>
            <a:r>
              <a:rPr lang="en-US" sz="1600" b="1">
                <a:ea typeface="Calibri"/>
                <a:cs typeface="Calibri"/>
              </a:rPr>
              <a:t>:</a:t>
            </a:r>
            <a:endParaRPr lang="en-US" sz="1600" b="1" dirty="0">
              <a:ea typeface="Calibri"/>
              <a:cs typeface="Calibri"/>
            </a:endParaRPr>
          </a:p>
          <a:p>
            <a:pPr marL="285750" indent="-285750">
              <a:buFont typeface="Arial"/>
              <a:buChar char="•"/>
            </a:pPr>
            <a:r>
              <a:rPr lang="en-US" sz="1600" dirty="0">
                <a:ea typeface="Calibri"/>
                <a:cs typeface="Calibri"/>
              </a:rPr>
              <a:t>H/o OUD or other SUD (past or present)</a:t>
            </a:r>
          </a:p>
          <a:p>
            <a:pPr marL="285750" indent="-285750">
              <a:buFont typeface="Arial"/>
              <a:buChar char="•"/>
            </a:pPr>
            <a:r>
              <a:rPr lang="en-US" sz="1600" dirty="0">
                <a:ea typeface="Calibri"/>
                <a:cs typeface="Calibri"/>
              </a:rPr>
              <a:t>Certain psych dx: anxiety, personality disorder, psychotic disorder</a:t>
            </a:r>
          </a:p>
          <a:p>
            <a:pPr marL="285750" indent="-285750">
              <a:buFont typeface="Arial"/>
              <a:buChar char="•"/>
            </a:pPr>
            <a:r>
              <a:rPr lang="en-US" sz="1600" dirty="0">
                <a:ea typeface="Calibri"/>
                <a:cs typeface="Calibri"/>
              </a:rPr>
              <a:t>Certain psych meds: atypical antipsychotic, benzo</a:t>
            </a:r>
          </a:p>
          <a:p>
            <a:pPr marL="285750" indent="-285750">
              <a:buFont typeface="Arial"/>
              <a:buChar char="•"/>
            </a:pPr>
            <a:r>
              <a:rPr lang="en-US" sz="1600" dirty="0">
                <a:ea typeface="Calibri"/>
                <a:cs typeface="Calibri"/>
              </a:rPr>
              <a:t>&gt;120 OME daily</a:t>
            </a:r>
          </a:p>
        </p:txBody>
      </p:sp>
      <p:sp>
        <p:nvSpPr>
          <p:cNvPr id="10" name="TextBox 9">
            <a:extLst>
              <a:ext uri="{FF2B5EF4-FFF2-40B4-BE49-F238E27FC236}">
                <a16:creationId xmlns:a16="http://schemas.microsoft.com/office/drawing/2014/main" id="{D0C4F028-B7D5-6F3A-029E-181A2A4FEADA}"/>
              </a:ext>
            </a:extLst>
          </p:cNvPr>
          <p:cNvSpPr txBox="1"/>
          <p:nvPr/>
        </p:nvSpPr>
        <p:spPr>
          <a:xfrm>
            <a:off x="5872702" y="1716591"/>
            <a:ext cx="5476351"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US" sz="1600">
                <a:ea typeface="Calibri"/>
                <a:cs typeface="Calibri"/>
              </a:rPr>
              <a:t>Have you ever felt that you ought to cut down on your drinking or drug use? (Y/N)</a:t>
            </a:r>
          </a:p>
          <a:p>
            <a:pPr marL="342900" indent="-342900">
              <a:buAutoNum type="arabicPeriod"/>
            </a:pPr>
            <a:r>
              <a:rPr lang="en-US" sz="1600">
                <a:ea typeface="Calibri"/>
                <a:cs typeface="Calibri"/>
              </a:rPr>
              <a:t>Have people annoyed you by criticizing your drinking or drunk use? (Y/N)</a:t>
            </a:r>
          </a:p>
          <a:p>
            <a:pPr marL="342900" indent="-342900">
              <a:buAutoNum type="arabicPeriod"/>
            </a:pPr>
            <a:r>
              <a:rPr lang="en-US" sz="1600">
                <a:ea typeface="Calibri"/>
                <a:cs typeface="Calibri"/>
              </a:rPr>
              <a:t>Have you</a:t>
            </a:r>
            <a:r>
              <a:rPr lang="en-US" sz="1600" dirty="0">
                <a:ea typeface="Calibri"/>
                <a:cs typeface="Calibri"/>
              </a:rPr>
              <a:t> ever felt bad or guilty about your drinking or drug use? (Y/N)</a:t>
            </a:r>
          </a:p>
          <a:p>
            <a:pPr marL="342900" indent="-342900">
              <a:buAutoNum type="arabicPeriod"/>
            </a:pPr>
            <a:r>
              <a:rPr lang="en-US" sz="1600">
                <a:ea typeface="Calibri"/>
                <a:cs typeface="Calibri"/>
              </a:rPr>
              <a:t>Hae you ever had a drink or used drugs first thing in the morning to steady your nerves or get rid of a hangover? (Y/N)</a:t>
            </a:r>
            <a:endParaRPr lang="en-US" sz="1600" dirty="0">
              <a:ea typeface="Calibri"/>
              <a:cs typeface="Calibri"/>
            </a:endParaRPr>
          </a:p>
        </p:txBody>
      </p:sp>
      <p:sp>
        <p:nvSpPr>
          <p:cNvPr id="5" name="TextBox 4">
            <a:extLst>
              <a:ext uri="{FF2B5EF4-FFF2-40B4-BE49-F238E27FC236}">
                <a16:creationId xmlns:a16="http://schemas.microsoft.com/office/drawing/2014/main" id="{103D9001-BA1F-861D-751C-DA4857FB4BEE}"/>
              </a:ext>
            </a:extLst>
          </p:cNvPr>
          <p:cNvSpPr txBox="1"/>
          <p:nvPr/>
        </p:nvSpPr>
        <p:spPr>
          <a:xfrm>
            <a:off x="304240" y="2136667"/>
            <a:ext cx="5476351" cy="33855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US" sz="1600">
                <a:ea typeface="Calibri"/>
                <a:cs typeface="Calibri"/>
              </a:rPr>
              <a:t>Family History of Substance Abuse </a:t>
            </a:r>
          </a:p>
          <a:p>
            <a:pPr marL="800100" lvl="1" indent="-342900">
              <a:buFont typeface="Courier New"/>
              <a:buChar char="o"/>
            </a:pPr>
            <a:r>
              <a:rPr lang="en-US" sz="1600">
                <a:ea typeface="Calibri"/>
                <a:cs typeface="Calibri"/>
              </a:rPr>
              <a:t>Alcohol (Y/N)</a:t>
            </a:r>
            <a:endParaRPr lang="en-US" sz="1600" dirty="0">
              <a:ea typeface="Calibri"/>
              <a:cs typeface="Calibri"/>
            </a:endParaRPr>
          </a:p>
          <a:p>
            <a:pPr marL="800100" lvl="1" indent="-342900">
              <a:buFont typeface="Courier New"/>
              <a:buChar char="o"/>
            </a:pPr>
            <a:r>
              <a:rPr lang="en-US" sz="1600">
                <a:ea typeface="Calibri"/>
                <a:cs typeface="Calibri"/>
              </a:rPr>
              <a:t>Illegal Drugs (Y/N)</a:t>
            </a:r>
            <a:endParaRPr lang="en-US" sz="1600" dirty="0">
              <a:ea typeface="Calibri"/>
              <a:cs typeface="Calibri"/>
            </a:endParaRPr>
          </a:p>
          <a:p>
            <a:pPr marL="800100" lvl="1" indent="-342900">
              <a:buFont typeface="Courier New"/>
              <a:buChar char="o"/>
            </a:pPr>
            <a:r>
              <a:rPr lang="en-US" sz="1600">
                <a:ea typeface="Calibri"/>
                <a:cs typeface="Calibri"/>
              </a:rPr>
              <a:t>Rx drugs (Y/N)</a:t>
            </a:r>
            <a:endParaRPr lang="en-US" sz="1600" dirty="0">
              <a:ea typeface="Calibri"/>
              <a:cs typeface="Calibri"/>
            </a:endParaRPr>
          </a:p>
          <a:p>
            <a:pPr marL="342900" indent="-342900">
              <a:buAutoNum type="arabicPeriod"/>
            </a:pPr>
            <a:r>
              <a:rPr lang="en-US" sz="1600">
                <a:ea typeface="Calibri"/>
                <a:cs typeface="Calibri"/>
              </a:rPr>
              <a:t>Personal History of Substance Abuse</a:t>
            </a:r>
          </a:p>
          <a:p>
            <a:pPr marL="800100" lvl="1" indent="-342900">
              <a:buFont typeface="Courier New,monospace"/>
              <a:buChar char="o"/>
            </a:pPr>
            <a:r>
              <a:rPr lang="en-US" sz="1600">
                <a:ea typeface="Calibri"/>
                <a:cs typeface="Calibri"/>
              </a:rPr>
              <a:t>Alcohol (Y/N)</a:t>
            </a:r>
          </a:p>
          <a:p>
            <a:pPr marL="800100" lvl="1" indent="-342900">
              <a:buFont typeface="Courier New,monospace"/>
              <a:buChar char="o"/>
            </a:pPr>
            <a:r>
              <a:rPr lang="en-US" sz="1600">
                <a:ea typeface="Calibri"/>
                <a:cs typeface="Calibri"/>
              </a:rPr>
              <a:t>Illegal Drugs (Y/N)</a:t>
            </a:r>
          </a:p>
          <a:p>
            <a:pPr marL="800100" lvl="1" indent="-342900">
              <a:buFont typeface="Courier New,monospace"/>
              <a:buChar char="o"/>
            </a:pPr>
            <a:r>
              <a:rPr lang="en-US" sz="1600">
                <a:ea typeface="Calibri"/>
                <a:cs typeface="Calibri"/>
              </a:rPr>
              <a:t>Rx drugs (Y/N)</a:t>
            </a:r>
          </a:p>
          <a:p>
            <a:pPr marL="342900" indent="-342900">
              <a:buAutoNum type="arabicPeriod"/>
            </a:pPr>
            <a:r>
              <a:rPr lang="en-US" sz="1600">
                <a:ea typeface="Calibri"/>
                <a:cs typeface="Calibri"/>
              </a:rPr>
              <a:t>Age between 16-45 years</a:t>
            </a:r>
          </a:p>
          <a:p>
            <a:pPr marL="342900" indent="-342900">
              <a:buAutoNum type="arabicPeriod"/>
            </a:pPr>
            <a:r>
              <a:rPr lang="en-US" sz="1600">
                <a:ea typeface="Calibri"/>
                <a:cs typeface="Calibri"/>
              </a:rPr>
              <a:t>Psychological Disease</a:t>
            </a:r>
            <a:endParaRPr lang="en-US" sz="1600" dirty="0">
              <a:ea typeface="Calibri"/>
              <a:cs typeface="Calibri"/>
            </a:endParaRPr>
          </a:p>
          <a:p>
            <a:pPr marL="800100" lvl="1" indent="-342900">
              <a:buFont typeface="Courier New,monospace"/>
              <a:buChar char="o"/>
            </a:pPr>
            <a:r>
              <a:rPr lang="en-US" sz="1600">
                <a:ea typeface="Calibri"/>
                <a:cs typeface="Calibri"/>
              </a:rPr>
              <a:t>ADD, OCD, bipolar, schizophrenia (Y/N)</a:t>
            </a:r>
            <a:endParaRPr lang="en-US" sz="1600" dirty="0">
              <a:ea typeface="Calibri"/>
              <a:cs typeface="Calibri"/>
            </a:endParaRPr>
          </a:p>
          <a:p>
            <a:pPr marL="800100" lvl="1" indent="-342900">
              <a:buFont typeface="Courier New,monospace"/>
              <a:buChar char="o"/>
            </a:pPr>
            <a:r>
              <a:rPr lang="en-US" sz="1600">
                <a:ea typeface="Calibri"/>
                <a:cs typeface="Calibri"/>
              </a:rPr>
              <a:t>Depression (Y/N)</a:t>
            </a:r>
            <a:endParaRPr lang="en-US" sz="1600" dirty="0">
              <a:ea typeface="Calibri"/>
              <a:cs typeface="Calibri"/>
            </a:endParaRPr>
          </a:p>
          <a:p>
            <a:pPr marL="800100" lvl="1" indent="-342900">
              <a:buFont typeface="Courier New,monospace"/>
              <a:buChar char="o"/>
            </a:pPr>
            <a:endParaRPr lang="en-US" sz="1600" dirty="0">
              <a:ea typeface="Calibri"/>
              <a:cs typeface="Calibri"/>
            </a:endParaRPr>
          </a:p>
        </p:txBody>
      </p:sp>
    </p:spTree>
    <p:extLst>
      <p:ext uri="{BB962C8B-B14F-4D97-AF65-F5344CB8AC3E}">
        <p14:creationId xmlns:p14="http://schemas.microsoft.com/office/powerpoint/2010/main" val="38330626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9004B-8D63-DEB4-67F3-521347592CE6}"/>
              </a:ext>
            </a:extLst>
          </p:cNvPr>
          <p:cNvSpPr>
            <a:spLocks noGrp="1"/>
          </p:cNvSpPr>
          <p:nvPr>
            <p:ph type="title"/>
          </p:nvPr>
        </p:nvSpPr>
        <p:spPr>
          <a:xfrm>
            <a:off x="876693" y="741391"/>
            <a:ext cx="6514265" cy="1205896"/>
          </a:xfrm>
        </p:spPr>
        <p:txBody>
          <a:bodyPr anchor="b">
            <a:normAutofit/>
          </a:bodyPr>
          <a:lstStyle/>
          <a:p>
            <a:r>
              <a:rPr lang="en-US" sz="3200">
                <a:latin typeface="Barlow Condensed SemiBold"/>
              </a:rPr>
              <a:t>Opioid Safety: UNIVERSAL PRECAUTIONS</a:t>
            </a:r>
            <a:endParaRPr lang="en-US" sz="3200"/>
          </a:p>
        </p:txBody>
      </p:sp>
      <p:sp>
        <p:nvSpPr>
          <p:cNvPr id="8" name="Content Placeholder 7">
            <a:extLst>
              <a:ext uri="{FF2B5EF4-FFF2-40B4-BE49-F238E27FC236}">
                <a16:creationId xmlns:a16="http://schemas.microsoft.com/office/drawing/2014/main" id="{F4F1627D-8D84-5D30-DA23-08DF3C57A730}"/>
              </a:ext>
            </a:extLst>
          </p:cNvPr>
          <p:cNvSpPr>
            <a:spLocks noGrp="1"/>
          </p:cNvSpPr>
          <p:nvPr>
            <p:ph idx="1"/>
          </p:nvPr>
        </p:nvSpPr>
        <p:spPr>
          <a:xfrm>
            <a:off x="876692" y="2318553"/>
            <a:ext cx="6514265" cy="2578371"/>
          </a:xfrm>
        </p:spPr>
        <p:txBody>
          <a:bodyPr anchor="t">
            <a:normAutofit/>
          </a:bodyPr>
          <a:lstStyle/>
          <a:p>
            <a:pPr marL="342900" indent="-342900"/>
            <a:r>
              <a:rPr lang="en-US" sz="2000">
                <a:latin typeface="Noto Sans"/>
                <a:ea typeface="Noto Sans"/>
                <a:cs typeface="Noto Sans"/>
              </a:rPr>
              <a:t>PDMP review with every prescription and refill</a:t>
            </a:r>
            <a:r>
              <a:rPr lang="en-US" sz="2000" baseline="30000">
                <a:latin typeface="Noto Sans"/>
                <a:ea typeface="Noto Sans"/>
                <a:cs typeface="Noto Sans"/>
              </a:rPr>
              <a:t>6</a:t>
            </a:r>
            <a:endParaRPr lang="en-US" sz="2000" baseline="30000" dirty="0">
              <a:latin typeface="Noto Sans"/>
              <a:ea typeface="Noto Sans"/>
              <a:cs typeface="Noto Sans"/>
            </a:endParaRPr>
          </a:p>
          <a:p>
            <a:pPr marL="342900" indent="-342900"/>
            <a:r>
              <a:rPr lang="en-US" sz="2000">
                <a:latin typeface="Noto Sans"/>
                <a:ea typeface="Noto Sans"/>
                <a:cs typeface="Noto Sans"/>
              </a:rPr>
              <a:t>Urine drug screens for all patients</a:t>
            </a:r>
            <a:r>
              <a:rPr lang="en-US" sz="2000" baseline="30000">
                <a:latin typeface="Noto Sans"/>
                <a:ea typeface="Noto Sans"/>
                <a:cs typeface="Noto Sans"/>
              </a:rPr>
              <a:t>6</a:t>
            </a:r>
          </a:p>
          <a:p>
            <a:pPr marL="342900" indent="-342900"/>
            <a:r>
              <a:rPr lang="en-US" sz="2000">
                <a:latin typeface="Noto Sans"/>
                <a:ea typeface="Noto Sans"/>
                <a:cs typeface="Noto Sans"/>
              </a:rPr>
              <a:t>Written opioid agreements</a:t>
            </a:r>
            <a:r>
              <a:rPr lang="en-US" sz="2000" baseline="30000">
                <a:latin typeface="Noto Sans"/>
                <a:ea typeface="Noto Sans"/>
                <a:cs typeface="Noto Sans"/>
              </a:rPr>
              <a:t>12 </a:t>
            </a:r>
            <a:r>
              <a:rPr lang="en-US" sz="2000">
                <a:latin typeface="Noto Sans"/>
                <a:ea typeface="Noto Sans"/>
                <a:cs typeface="Noto Sans"/>
              </a:rPr>
              <a:t>summarizing:</a:t>
            </a:r>
            <a:endParaRPr lang="en-US" sz="2000"/>
          </a:p>
          <a:p>
            <a:pPr marL="800100" lvl="1">
              <a:buFont typeface="Courier New" panose="020B0604020202020204" pitchFamily="34" charset="0"/>
              <a:buChar char="o"/>
            </a:pPr>
            <a:r>
              <a:rPr lang="en-US" sz="1600" dirty="0">
                <a:latin typeface="Noto Sans"/>
                <a:ea typeface="Noto Sans"/>
                <a:cs typeface="Noto Sans"/>
              </a:rPr>
              <a:t>Adverse effects</a:t>
            </a:r>
          </a:p>
          <a:p>
            <a:pPr marL="800100" lvl="1">
              <a:buFont typeface="Courier New" panose="020B0604020202020204" pitchFamily="34" charset="0"/>
              <a:buChar char="o"/>
            </a:pPr>
            <a:r>
              <a:rPr lang="en-US" sz="1600" dirty="0">
                <a:latin typeface="Noto Sans"/>
                <a:ea typeface="Noto Sans"/>
                <a:cs typeface="Noto Sans"/>
              </a:rPr>
              <a:t>Patient expectations/responsibilities</a:t>
            </a:r>
          </a:p>
          <a:p>
            <a:pPr marL="800100" lvl="1">
              <a:buFont typeface="Courier New" panose="020B0604020202020204" pitchFamily="34" charset="0"/>
              <a:buChar char="o"/>
            </a:pPr>
            <a:r>
              <a:rPr lang="en-US" sz="1600" dirty="0">
                <a:latin typeface="Noto Sans"/>
                <a:ea typeface="Noto Sans"/>
                <a:cs typeface="Noto Sans"/>
              </a:rPr>
              <a:t>Provider expectations/responsibilities</a:t>
            </a:r>
            <a:endParaRPr lang="en-US" sz="1600" dirty="0"/>
          </a:p>
        </p:txBody>
      </p:sp>
    </p:spTree>
    <p:extLst>
      <p:ext uri="{BB962C8B-B14F-4D97-AF65-F5344CB8AC3E}">
        <p14:creationId xmlns:p14="http://schemas.microsoft.com/office/powerpoint/2010/main" val="2025939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40BF4-02A6-5798-0F9C-94FB9AB005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7ADAF1-21C9-3774-8F0D-233FE3B8C01C}"/>
              </a:ext>
            </a:extLst>
          </p:cNvPr>
          <p:cNvSpPr>
            <a:spLocks noGrp="1"/>
          </p:cNvSpPr>
          <p:nvPr>
            <p:ph type="title"/>
          </p:nvPr>
        </p:nvSpPr>
        <p:spPr/>
        <p:txBody>
          <a:bodyPr/>
          <a:lstStyle/>
          <a:p>
            <a:r>
              <a:rPr lang="en-US">
                <a:latin typeface="Barlow Condensed SemiBold"/>
              </a:rPr>
              <a:t>Opioid Safety: Naloxone</a:t>
            </a:r>
            <a:r>
              <a:rPr lang="en-US" baseline="30000">
                <a:latin typeface="Barlow Condensed SemiBold"/>
              </a:rPr>
              <a:t>6</a:t>
            </a:r>
            <a:endParaRPr lang="en-US" baseline="30000" dirty="0"/>
          </a:p>
        </p:txBody>
      </p:sp>
      <p:sp>
        <p:nvSpPr>
          <p:cNvPr id="3" name="Content Placeholder 2">
            <a:extLst>
              <a:ext uri="{FF2B5EF4-FFF2-40B4-BE49-F238E27FC236}">
                <a16:creationId xmlns:a16="http://schemas.microsoft.com/office/drawing/2014/main" id="{BD4A90AE-29F6-7CB1-DA8B-38A2B8ED5176}"/>
              </a:ext>
            </a:extLst>
          </p:cNvPr>
          <p:cNvSpPr>
            <a:spLocks noGrp="1"/>
          </p:cNvSpPr>
          <p:nvPr>
            <p:ph idx="1"/>
          </p:nvPr>
        </p:nvSpPr>
        <p:spPr>
          <a:xfrm>
            <a:off x="838200" y="1672694"/>
            <a:ext cx="6295292" cy="4284350"/>
          </a:xfrm>
        </p:spPr>
        <p:txBody>
          <a:bodyPr vert="horz" lIns="91440" tIns="45720" rIns="91440" bIns="45720" rtlCol="0" anchor="t">
            <a:normAutofit/>
          </a:bodyPr>
          <a:lstStyle/>
          <a:p>
            <a:r>
              <a:rPr lang="en-US">
                <a:latin typeface="Noto Sans"/>
                <a:ea typeface="Noto Sans"/>
                <a:cs typeface="Noto Sans"/>
              </a:rPr>
              <a:t>Per CDC, prescribe naloxone for </a:t>
            </a:r>
            <a:r>
              <a:rPr lang="en-US" dirty="0">
                <a:latin typeface="Noto Sans"/>
                <a:ea typeface="Noto Sans"/>
                <a:cs typeface="Noto Sans"/>
              </a:rPr>
              <a:t>patients with:</a:t>
            </a:r>
            <a:endParaRPr lang="en-US" dirty="0"/>
          </a:p>
          <a:p>
            <a:pPr lvl="1">
              <a:buFont typeface="Courier New" panose="020B0604020202020204" pitchFamily="34" charset="0"/>
              <a:buChar char="o"/>
            </a:pPr>
            <a:r>
              <a:rPr lang="en-US" dirty="0">
                <a:latin typeface="Noto Sans"/>
                <a:ea typeface="Noto Sans"/>
                <a:cs typeface="Noto Sans"/>
              </a:rPr>
              <a:t>Previous h/o overdose</a:t>
            </a:r>
          </a:p>
          <a:p>
            <a:pPr lvl="1">
              <a:buFont typeface="Courier New" panose="020B0604020202020204" pitchFamily="34" charset="0"/>
              <a:buChar char="o"/>
            </a:pPr>
            <a:r>
              <a:rPr lang="en-US" dirty="0">
                <a:latin typeface="Noto Sans"/>
                <a:ea typeface="Noto Sans"/>
                <a:cs typeface="Noto Sans"/>
              </a:rPr>
              <a:t>H/o SUD</a:t>
            </a:r>
          </a:p>
          <a:p>
            <a:pPr lvl="1">
              <a:buFont typeface="Courier New" panose="020B0604020202020204" pitchFamily="34" charset="0"/>
              <a:buChar char="o"/>
            </a:pPr>
            <a:r>
              <a:rPr lang="en-US" dirty="0">
                <a:latin typeface="Noto Sans"/>
                <a:ea typeface="Noto Sans"/>
                <a:cs typeface="Noto Sans"/>
              </a:rPr>
              <a:t>Sleep disordered breathing</a:t>
            </a:r>
          </a:p>
          <a:p>
            <a:pPr lvl="1">
              <a:buFont typeface="Courier New" panose="020B0604020202020204" pitchFamily="34" charset="0"/>
              <a:buChar char="o"/>
            </a:pPr>
            <a:r>
              <a:rPr lang="en-US" dirty="0">
                <a:latin typeface="Noto Sans"/>
                <a:ea typeface="Noto Sans"/>
                <a:cs typeface="Noto Sans"/>
              </a:rPr>
              <a:t>50 MME/day or greater</a:t>
            </a:r>
          </a:p>
          <a:p>
            <a:pPr lvl="1">
              <a:buFont typeface="Courier New" panose="020B0604020202020204" pitchFamily="34" charset="0"/>
              <a:buChar char="o"/>
            </a:pPr>
            <a:r>
              <a:rPr lang="en-US" dirty="0">
                <a:latin typeface="Noto Sans"/>
                <a:ea typeface="Noto Sans"/>
                <a:cs typeface="Noto Sans"/>
              </a:rPr>
              <a:t>Concurrent benzo use</a:t>
            </a:r>
          </a:p>
          <a:p>
            <a:pPr lvl="1">
              <a:buFont typeface="Courier New" panose="020B0604020202020204" pitchFamily="34" charset="0"/>
              <a:buChar char="o"/>
            </a:pPr>
            <a:r>
              <a:rPr lang="en-US" dirty="0">
                <a:latin typeface="Noto Sans"/>
                <a:ea typeface="Noto Sans"/>
                <a:cs typeface="Noto Sans"/>
              </a:rPr>
              <a:t>Risk for returning to higher dose (e.g. tapering or recently released from prison)</a:t>
            </a:r>
            <a:endParaRPr lang="en-US" dirty="0"/>
          </a:p>
        </p:txBody>
      </p:sp>
    </p:spTree>
    <p:extLst>
      <p:ext uri="{BB962C8B-B14F-4D97-AF65-F5344CB8AC3E}">
        <p14:creationId xmlns:p14="http://schemas.microsoft.com/office/powerpoint/2010/main" val="40719136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BFB9E-52E3-E4C0-2B97-4FBDBCBDE8D4}"/>
              </a:ext>
            </a:extLst>
          </p:cNvPr>
          <p:cNvSpPr>
            <a:spLocks noGrp="1"/>
          </p:cNvSpPr>
          <p:nvPr>
            <p:ph type="title"/>
          </p:nvPr>
        </p:nvSpPr>
        <p:spPr/>
        <p:txBody>
          <a:bodyPr/>
          <a:lstStyle/>
          <a:p>
            <a:r>
              <a:rPr lang="en-US">
                <a:latin typeface="Barlow Condensed SemiBold"/>
              </a:rPr>
              <a:t>Opioid Safety: Storage and Disposal</a:t>
            </a:r>
            <a:r>
              <a:rPr lang="en-US" baseline="30000">
                <a:latin typeface="Barlow Condensed SemiBold"/>
              </a:rPr>
              <a:t>6</a:t>
            </a:r>
            <a:endParaRPr lang="en-US" baseline="30000"/>
          </a:p>
        </p:txBody>
      </p:sp>
      <p:sp>
        <p:nvSpPr>
          <p:cNvPr id="6" name="Content Placeholder 2">
            <a:extLst>
              <a:ext uri="{FF2B5EF4-FFF2-40B4-BE49-F238E27FC236}">
                <a16:creationId xmlns:a16="http://schemas.microsoft.com/office/drawing/2014/main" id="{7972E7EE-06EF-E6C3-E5F9-F599E78E5BF7}"/>
              </a:ext>
            </a:extLst>
          </p:cNvPr>
          <p:cNvSpPr txBox="1">
            <a:spLocks/>
          </p:cNvSpPr>
          <p:nvPr/>
        </p:nvSpPr>
        <p:spPr>
          <a:xfrm>
            <a:off x="1019628" y="1714562"/>
            <a:ext cx="6295292" cy="428435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Noto Sans"/>
                <a:ea typeface="Noto Sans"/>
                <a:cs typeface="Noto Sans"/>
              </a:rPr>
              <a:t>Storage:</a:t>
            </a:r>
          </a:p>
          <a:p>
            <a:pPr lvl="1">
              <a:buFont typeface="Courier New" panose="020B0604020202020204" pitchFamily="34" charset="0"/>
              <a:buChar char="o"/>
            </a:pPr>
            <a:r>
              <a:rPr lang="en-US" dirty="0">
                <a:latin typeface="Noto Sans"/>
                <a:ea typeface="Noto Sans"/>
                <a:cs typeface="Noto Sans"/>
              </a:rPr>
              <a:t>Secure, in original packaging</a:t>
            </a:r>
          </a:p>
          <a:p>
            <a:pPr lvl="1">
              <a:buFont typeface="Courier New" panose="020B0604020202020204" pitchFamily="34" charset="0"/>
              <a:buChar char="o"/>
            </a:pPr>
            <a:r>
              <a:rPr lang="en-US" dirty="0">
                <a:latin typeface="Noto Sans"/>
                <a:ea typeface="Noto Sans"/>
                <a:cs typeface="Noto Sans"/>
              </a:rPr>
              <a:t>Out of reach/sight of children</a:t>
            </a:r>
            <a:endParaRPr lang="en-US" dirty="0"/>
          </a:p>
          <a:p>
            <a:pPr lvl="1">
              <a:buFont typeface="Courier New" panose="020B0604020202020204" pitchFamily="34" charset="0"/>
              <a:buChar char="o"/>
            </a:pPr>
            <a:r>
              <a:rPr lang="en-US" dirty="0">
                <a:latin typeface="Noto Sans"/>
                <a:ea typeface="Noto Sans"/>
                <a:cs typeface="Noto Sans"/>
              </a:rPr>
              <a:t>Preferably locked</a:t>
            </a:r>
          </a:p>
          <a:p>
            <a:r>
              <a:rPr lang="en-US" dirty="0">
                <a:latin typeface="Noto Sans"/>
                <a:ea typeface="Noto Sans"/>
                <a:cs typeface="Noto Sans"/>
              </a:rPr>
              <a:t>Disposal:</a:t>
            </a:r>
          </a:p>
          <a:p>
            <a:pPr lvl="1">
              <a:buFont typeface="Courier New" panose="020B0604020202020204" pitchFamily="34" charset="0"/>
              <a:buChar char="o"/>
            </a:pPr>
            <a:r>
              <a:rPr lang="en-US" dirty="0">
                <a:latin typeface="Noto Sans"/>
                <a:ea typeface="Noto Sans"/>
                <a:cs typeface="Noto Sans"/>
              </a:rPr>
              <a:t>Drug take-back programs</a:t>
            </a:r>
            <a:endParaRPr lang="en-US" dirty="0"/>
          </a:p>
          <a:p>
            <a:pPr lvl="1">
              <a:buFont typeface="Courier New" panose="020B0604020202020204" pitchFamily="34" charset="0"/>
              <a:buChar char="o"/>
            </a:pPr>
            <a:r>
              <a:rPr lang="en-US" dirty="0">
                <a:latin typeface="Noto Sans"/>
                <a:ea typeface="Noto Sans"/>
                <a:cs typeface="Noto Sans"/>
              </a:rPr>
              <a:t>FDA website</a:t>
            </a:r>
            <a:endParaRPr lang="en-US" dirty="0"/>
          </a:p>
        </p:txBody>
      </p:sp>
    </p:spTree>
    <p:extLst>
      <p:ext uri="{BB962C8B-B14F-4D97-AF65-F5344CB8AC3E}">
        <p14:creationId xmlns:p14="http://schemas.microsoft.com/office/powerpoint/2010/main" val="20286375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55AEE-D249-E456-32A2-E4E12FD09B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3A49A3-85E0-BED1-FC5B-52D994466F63}"/>
              </a:ext>
            </a:extLst>
          </p:cNvPr>
          <p:cNvSpPr>
            <a:spLocks noGrp="1"/>
          </p:cNvSpPr>
          <p:nvPr>
            <p:ph type="title"/>
          </p:nvPr>
        </p:nvSpPr>
        <p:spPr/>
        <p:txBody>
          <a:bodyPr/>
          <a:lstStyle/>
          <a:p>
            <a:r>
              <a:rPr lang="en-US" dirty="0">
                <a:latin typeface="Barlow Condensed SemiBold"/>
              </a:rPr>
              <a:t>Our Case</a:t>
            </a:r>
            <a:endParaRPr lang="en-US" dirty="0"/>
          </a:p>
        </p:txBody>
      </p:sp>
      <p:sp>
        <p:nvSpPr>
          <p:cNvPr id="3" name="Content Placeholder 2">
            <a:extLst>
              <a:ext uri="{FF2B5EF4-FFF2-40B4-BE49-F238E27FC236}">
                <a16:creationId xmlns:a16="http://schemas.microsoft.com/office/drawing/2014/main" id="{F1C01173-228E-A296-0EE4-98FD72E21822}"/>
              </a:ext>
            </a:extLst>
          </p:cNvPr>
          <p:cNvSpPr>
            <a:spLocks noGrp="1"/>
          </p:cNvSpPr>
          <p:nvPr>
            <p:ph idx="1"/>
          </p:nvPr>
        </p:nvSpPr>
        <p:spPr/>
        <p:txBody>
          <a:bodyPr vert="horz" lIns="91440" tIns="45720" rIns="91440" bIns="45720" rtlCol="0" anchor="t">
            <a:normAutofit/>
          </a:bodyPr>
          <a:lstStyle/>
          <a:p>
            <a:r>
              <a:rPr lang="en-US" dirty="0">
                <a:latin typeface="Noto Sans"/>
                <a:ea typeface="Noto Sans"/>
                <a:cs typeface="Noto Sans"/>
              </a:rPr>
              <a:t>We see our patient again several months later. She has had disease progression including progression of her bone </a:t>
            </a:r>
            <a:r>
              <a:rPr lang="en-US" dirty="0" err="1">
                <a:latin typeface="Noto Sans"/>
                <a:ea typeface="Noto Sans"/>
                <a:cs typeface="Noto Sans"/>
              </a:rPr>
              <a:t>mets</a:t>
            </a:r>
            <a:r>
              <a:rPr lang="en-US" dirty="0">
                <a:latin typeface="Noto Sans"/>
                <a:ea typeface="Noto Sans"/>
                <a:cs typeface="Noto Sans"/>
              </a:rPr>
              <a:t>. Her pain is severe and is now a constant ache in her hips and lower back, no longer just aggravated by walking. She often finds herself having 7 or 8 out of 10 pain throughout the day, though she continues to take her oxycodone IR 5mg only sparingly, about once a day only before activity (as discussed at the prior visit). It does bring some relief when she takes it, though not as much as it used to.</a:t>
            </a:r>
          </a:p>
        </p:txBody>
      </p:sp>
      <p:sp>
        <p:nvSpPr>
          <p:cNvPr id="4" name="TextBox 3">
            <a:extLst>
              <a:ext uri="{FF2B5EF4-FFF2-40B4-BE49-F238E27FC236}">
                <a16:creationId xmlns:a16="http://schemas.microsoft.com/office/drawing/2014/main" id="{AE7130BD-BF94-8B68-21BA-C38A1B5C7AC1}"/>
              </a:ext>
            </a:extLst>
          </p:cNvPr>
          <p:cNvSpPr txBox="1"/>
          <p:nvPr/>
        </p:nvSpPr>
        <p:spPr>
          <a:xfrm>
            <a:off x="7719515" y="5941398"/>
            <a:ext cx="209340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ea typeface="Calibri"/>
                <a:cs typeface="Calibri"/>
              </a:rPr>
              <a:t>What next?</a:t>
            </a:r>
            <a:endParaRPr lang="en-US" sz="2400" dirty="0"/>
          </a:p>
        </p:txBody>
      </p:sp>
    </p:spTree>
    <p:extLst>
      <p:ext uri="{BB962C8B-B14F-4D97-AF65-F5344CB8AC3E}">
        <p14:creationId xmlns:p14="http://schemas.microsoft.com/office/powerpoint/2010/main" val="2211807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F5216-8A01-A4EC-B1CF-5237EEF7AE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529485-4E1E-571E-A338-16CF5E24510E}"/>
              </a:ext>
            </a:extLst>
          </p:cNvPr>
          <p:cNvSpPr>
            <a:spLocks noGrp="1"/>
          </p:cNvSpPr>
          <p:nvPr>
            <p:ph type="title"/>
          </p:nvPr>
        </p:nvSpPr>
        <p:spPr/>
        <p:txBody>
          <a:bodyPr/>
          <a:lstStyle/>
          <a:p>
            <a:r>
              <a:rPr lang="en-US" dirty="0">
                <a:latin typeface="Barlow Condensed SemiBold"/>
              </a:rPr>
              <a:t>Our Case</a:t>
            </a:r>
            <a:endParaRPr lang="en-US" dirty="0"/>
          </a:p>
        </p:txBody>
      </p:sp>
      <p:sp>
        <p:nvSpPr>
          <p:cNvPr id="3" name="Content Placeholder 2">
            <a:extLst>
              <a:ext uri="{FF2B5EF4-FFF2-40B4-BE49-F238E27FC236}">
                <a16:creationId xmlns:a16="http://schemas.microsoft.com/office/drawing/2014/main" id="{2BC6C300-13AA-FE12-0BAB-44A02C8A0AFB}"/>
              </a:ext>
            </a:extLst>
          </p:cNvPr>
          <p:cNvSpPr>
            <a:spLocks noGrp="1"/>
          </p:cNvSpPr>
          <p:nvPr>
            <p:ph idx="1"/>
          </p:nvPr>
        </p:nvSpPr>
        <p:spPr/>
        <p:txBody>
          <a:bodyPr vert="horz" lIns="91440" tIns="45720" rIns="91440" bIns="45720" rtlCol="0" anchor="t">
            <a:normAutofit/>
          </a:bodyPr>
          <a:lstStyle/>
          <a:p>
            <a:r>
              <a:rPr lang="en-US" dirty="0">
                <a:latin typeface="Noto Sans"/>
                <a:ea typeface="Noto Sans"/>
                <a:cs typeface="Noto Sans"/>
              </a:rPr>
              <a:t>Our patient says, "I don't know about taking more oxycodone like that... The last time I tried that, it made me feel sick."</a:t>
            </a:r>
            <a:endParaRPr lang="en-US" dirty="0"/>
          </a:p>
        </p:txBody>
      </p:sp>
    </p:spTree>
    <p:extLst>
      <p:ext uri="{BB962C8B-B14F-4D97-AF65-F5344CB8AC3E}">
        <p14:creationId xmlns:p14="http://schemas.microsoft.com/office/powerpoint/2010/main" val="8030322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095455F-B93F-4DC0-0702-A19F751831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F06ED1-A447-46B9-4E3E-7FCE2C087CD5}"/>
              </a:ext>
            </a:extLst>
          </p:cNvPr>
          <p:cNvSpPr>
            <a:spLocks noGrp="1"/>
          </p:cNvSpPr>
          <p:nvPr>
            <p:ph type="title"/>
          </p:nvPr>
        </p:nvSpPr>
        <p:spPr>
          <a:xfrm>
            <a:off x="466722" y="1142480"/>
            <a:ext cx="3201366" cy="3387497"/>
          </a:xfrm>
        </p:spPr>
        <p:txBody>
          <a:bodyPr anchor="b">
            <a:normAutofit/>
          </a:bodyPr>
          <a:lstStyle/>
          <a:p>
            <a:pPr algn="r"/>
            <a:r>
              <a:rPr lang="en-US" sz="4000" dirty="0">
                <a:latin typeface="Barlow Condensed SemiBold"/>
              </a:rPr>
              <a:t>Principles of Longitudinal Opioid </a:t>
            </a:r>
            <a:r>
              <a:rPr lang="en-US" sz="4000">
                <a:latin typeface="Barlow Condensed SemiBold"/>
              </a:rPr>
              <a:t>Management</a:t>
            </a:r>
            <a:r>
              <a:rPr lang="en-US" sz="4000" baseline="30000">
                <a:latin typeface="Barlow Condensed SemiBold"/>
              </a:rPr>
              <a:t>6</a:t>
            </a:r>
            <a:endParaRPr lang="en-US" sz="4000" baseline="30000"/>
          </a:p>
        </p:txBody>
      </p:sp>
      <p:sp>
        <p:nvSpPr>
          <p:cNvPr id="3" name="Content Placeholder 2">
            <a:extLst>
              <a:ext uri="{FF2B5EF4-FFF2-40B4-BE49-F238E27FC236}">
                <a16:creationId xmlns:a16="http://schemas.microsoft.com/office/drawing/2014/main" id="{2E6230B9-077A-703A-EA42-43F6E7477641}"/>
              </a:ext>
            </a:extLst>
          </p:cNvPr>
          <p:cNvSpPr>
            <a:spLocks noGrp="1"/>
          </p:cNvSpPr>
          <p:nvPr>
            <p:ph idx="1"/>
          </p:nvPr>
        </p:nvSpPr>
        <p:spPr>
          <a:xfrm>
            <a:off x="4810259" y="649480"/>
            <a:ext cx="6555347" cy="5546047"/>
          </a:xfrm>
        </p:spPr>
        <p:txBody>
          <a:bodyPr vert="horz" lIns="91440" tIns="45720" rIns="91440" bIns="45720" rtlCol="0" anchor="ctr">
            <a:normAutofit/>
          </a:bodyPr>
          <a:lstStyle/>
          <a:p>
            <a:r>
              <a:rPr lang="en-US" sz="2000" b="1" dirty="0">
                <a:latin typeface="Noto Sans"/>
                <a:ea typeface="Noto Sans"/>
                <a:cs typeface="Noto Sans"/>
              </a:rPr>
              <a:t>Assess</a:t>
            </a:r>
            <a:r>
              <a:rPr lang="en-US" sz="2000" dirty="0">
                <a:latin typeface="Noto Sans"/>
                <a:ea typeface="Noto Sans"/>
                <a:cs typeface="Noto Sans"/>
              </a:rPr>
              <a:t>, and reassess, pain over time.</a:t>
            </a:r>
            <a:endParaRPr lang="en-US" dirty="0"/>
          </a:p>
          <a:p>
            <a:r>
              <a:rPr lang="en-US" sz="2000" dirty="0">
                <a:latin typeface="Noto Sans"/>
                <a:ea typeface="Noto Sans"/>
                <a:cs typeface="Noto Sans"/>
              </a:rPr>
              <a:t>Help patients </a:t>
            </a:r>
            <a:r>
              <a:rPr lang="en-US" sz="2000" b="1" dirty="0">
                <a:latin typeface="Noto Sans"/>
                <a:ea typeface="Noto Sans"/>
                <a:cs typeface="Noto Sans"/>
              </a:rPr>
              <a:t>manage expectations</a:t>
            </a:r>
            <a:r>
              <a:rPr lang="en-US" sz="2000" dirty="0">
                <a:latin typeface="Noto Sans"/>
                <a:ea typeface="Noto Sans"/>
                <a:cs typeface="Noto Sans"/>
              </a:rPr>
              <a:t>.</a:t>
            </a:r>
          </a:p>
          <a:p>
            <a:r>
              <a:rPr lang="en-US" sz="2000" dirty="0">
                <a:latin typeface="Noto Sans"/>
                <a:ea typeface="Noto Sans"/>
                <a:cs typeface="Noto Sans"/>
              </a:rPr>
              <a:t>Prescribe opioids as </a:t>
            </a:r>
            <a:r>
              <a:rPr lang="en-US" sz="2000" b="1" dirty="0">
                <a:latin typeface="Noto Sans"/>
                <a:ea typeface="Noto Sans"/>
                <a:cs typeface="Noto Sans"/>
              </a:rPr>
              <a:t>safely</a:t>
            </a:r>
            <a:r>
              <a:rPr lang="en-US" sz="2000" dirty="0">
                <a:latin typeface="Noto Sans"/>
                <a:ea typeface="Noto Sans"/>
                <a:cs typeface="Noto Sans"/>
              </a:rPr>
              <a:t> as possible.</a:t>
            </a:r>
            <a:endParaRPr lang="en-US" sz="2000" dirty="0"/>
          </a:p>
          <a:p>
            <a:r>
              <a:rPr lang="en-US" sz="2000" dirty="0">
                <a:latin typeface="Noto Sans"/>
                <a:ea typeface="Noto Sans"/>
                <a:cs typeface="Noto Sans"/>
              </a:rPr>
              <a:t>Anticipate and address expected </a:t>
            </a:r>
            <a:r>
              <a:rPr lang="en-US" sz="2000" b="1" dirty="0">
                <a:latin typeface="Noto Sans"/>
                <a:ea typeface="Noto Sans"/>
                <a:cs typeface="Noto Sans"/>
              </a:rPr>
              <a:t>adverse effects </a:t>
            </a:r>
            <a:r>
              <a:rPr lang="en-US" sz="2000" dirty="0">
                <a:latin typeface="Noto Sans"/>
                <a:ea typeface="Noto Sans"/>
                <a:cs typeface="Noto Sans"/>
              </a:rPr>
              <a:t>from opioids.</a:t>
            </a:r>
          </a:p>
          <a:p>
            <a:r>
              <a:rPr lang="en-US" sz="2000" dirty="0">
                <a:latin typeface="Noto Sans"/>
                <a:ea typeface="Noto Sans"/>
                <a:cs typeface="Noto Sans"/>
              </a:rPr>
              <a:t>Plan and maintain appropriate </a:t>
            </a:r>
            <a:r>
              <a:rPr lang="en-US" sz="2000" b="1" dirty="0">
                <a:latin typeface="Noto Sans"/>
                <a:ea typeface="Noto Sans"/>
                <a:cs typeface="Noto Sans"/>
              </a:rPr>
              <a:t>follow-up</a:t>
            </a:r>
            <a:r>
              <a:rPr lang="en-US" sz="2000" dirty="0">
                <a:latin typeface="Noto Sans"/>
                <a:ea typeface="Noto Sans"/>
                <a:cs typeface="Noto Sans"/>
              </a:rPr>
              <a:t>.</a:t>
            </a:r>
          </a:p>
        </p:txBody>
      </p:sp>
    </p:spTree>
    <p:extLst>
      <p:ext uri="{BB962C8B-B14F-4D97-AF65-F5344CB8AC3E}">
        <p14:creationId xmlns:p14="http://schemas.microsoft.com/office/powerpoint/2010/main" val="3040672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75881-CB70-03F1-1A3E-3A35812F0C96}"/>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5936D625-5F8A-CA4D-D4C8-4C5B402619AE}"/>
              </a:ext>
            </a:extLst>
          </p:cNvPr>
          <p:cNvSpPr>
            <a:spLocks noGrp="1"/>
          </p:cNvSpPr>
          <p:nvPr>
            <p:ph idx="1"/>
          </p:nvPr>
        </p:nvSpPr>
        <p:spPr/>
        <p:txBody>
          <a:bodyPr vert="horz" lIns="91440" tIns="45720" rIns="91440" bIns="45720" rtlCol="0" anchor="t">
            <a:normAutofit/>
          </a:bodyPr>
          <a:lstStyle/>
          <a:p>
            <a:pPr>
              <a:lnSpc>
                <a:spcPct val="100000"/>
              </a:lnSpc>
            </a:pPr>
            <a:r>
              <a:rPr lang="en-US" dirty="0">
                <a:latin typeface="Noto Sans"/>
                <a:ea typeface="Noto Sans"/>
                <a:cs typeface="Noto Sans"/>
              </a:rPr>
              <a:t>Recall basic principles of pain and longitudinal opioid management.</a:t>
            </a:r>
            <a:endParaRPr lang="en-US" dirty="0"/>
          </a:p>
          <a:p>
            <a:pPr>
              <a:lnSpc>
                <a:spcPct val="100000"/>
              </a:lnSpc>
            </a:pPr>
            <a:r>
              <a:rPr lang="en-US" dirty="0">
                <a:latin typeface="Noto Sans"/>
                <a:ea typeface="Noto Sans"/>
                <a:cs typeface="Noto Sans"/>
              </a:rPr>
              <a:t>Identify key universal practices for safer opioid prescribing.</a:t>
            </a:r>
          </a:p>
          <a:p>
            <a:pPr>
              <a:lnSpc>
                <a:spcPct val="100000"/>
              </a:lnSpc>
            </a:pPr>
            <a:r>
              <a:rPr lang="en-US" dirty="0">
                <a:latin typeface="Noto Sans"/>
                <a:ea typeface="Noto Sans"/>
                <a:cs typeface="Noto Sans"/>
              </a:rPr>
              <a:t>Anticipate predictable adverse effects of opioid therapy, and devise plans for their management.</a:t>
            </a:r>
            <a:endParaRPr lang="en-US" dirty="0"/>
          </a:p>
          <a:p>
            <a:r>
              <a:rPr lang="en-US" dirty="0">
                <a:latin typeface="Noto Sans"/>
                <a:ea typeface="Noto Sans"/>
                <a:cs typeface="Noto Sans"/>
              </a:rPr>
              <a:t>Develop appropriate follow-up plans for longitudinal opioid management.</a:t>
            </a:r>
            <a:endParaRPr lang="en-US" dirty="0"/>
          </a:p>
          <a:p>
            <a:r>
              <a:rPr lang="en-US" dirty="0">
                <a:latin typeface="Noto Sans"/>
                <a:ea typeface="Noto Sans"/>
                <a:cs typeface="Noto Sans"/>
              </a:rPr>
              <a:t>Practice opioid dose titration.</a:t>
            </a:r>
          </a:p>
        </p:txBody>
      </p:sp>
    </p:spTree>
    <p:extLst>
      <p:ext uri="{BB962C8B-B14F-4D97-AF65-F5344CB8AC3E}">
        <p14:creationId xmlns:p14="http://schemas.microsoft.com/office/powerpoint/2010/main" val="19336502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9BB09-0768-A919-E454-2D96483A7734}"/>
              </a:ext>
            </a:extLst>
          </p:cNvPr>
          <p:cNvSpPr>
            <a:spLocks noGrp="1"/>
          </p:cNvSpPr>
          <p:nvPr>
            <p:ph type="title"/>
          </p:nvPr>
        </p:nvSpPr>
        <p:spPr>
          <a:xfrm>
            <a:off x="876694" y="741391"/>
            <a:ext cx="7330341" cy="1616203"/>
          </a:xfrm>
        </p:spPr>
        <p:txBody>
          <a:bodyPr anchor="b">
            <a:normAutofit/>
          </a:bodyPr>
          <a:lstStyle/>
          <a:p>
            <a:r>
              <a:rPr lang="en-US" sz="3200">
                <a:latin typeface="Barlow Condensed SemiBold"/>
              </a:rPr>
              <a:t>Transient effects of increasing opioids</a:t>
            </a:r>
            <a:r>
              <a:rPr lang="en-US" sz="3200" baseline="30000">
                <a:latin typeface="Barlow Condensed SemiBold"/>
              </a:rPr>
              <a:t>6</a:t>
            </a:r>
            <a:endParaRPr lang="en-US" sz="3200" baseline="30000"/>
          </a:p>
        </p:txBody>
      </p:sp>
      <p:sp>
        <p:nvSpPr>
          <p:cNvPr id="3" name="Content Placeholder 2">
            <a:extLst>
              <a:ext uri="{FF2B5EF4-FFF2-40B4-BE49-F238E27FC236}">
                <a16:creationId xmlns:a16="http://schemas.microsoft.com/office/drawing/2014/main" id="{EE81A5E2-0922-C377-6059-06F55BF90AAF}"/>
              </a:ext>
            </a:extLst>
          </p:cNvPr>
          <p:cNvSpPr>
            <a:spLocks noGrp="1"/>
          </p:cNvSpPr>
          <p:nvPr>
            <p:ph idx="1"/>
          </p:nvPr>
        </p:nvSpPr>
        <p:spPr>
          <a:xfrm>
            <a:off x="876693" y="2533476"/>
            <a:ext cx="3346964" cy="3447832"/>
          </a:xfrm>
        </p:spPr>
        <p:txBody>
          <a:bodyPr vert="horz" lIns="91440" tIns="45720" rIns="91440" bIns="45720" rtlCol="0" anchor="t">
            <a:normAutofit/>
          </a:bodyPr>
          <a:lstStyle/>
          <a:p>
            <a:r>
              <a:rPr lang="en-US" sz="2000">
                <a:latin typeface="Noto Sans"/>
                <a:ea typeface="Noto Sans"/>
                <a:cs typeface="Noto Sans"/>
              </a:rPr>
              <a:t>Nausea</a:t>
            </a:r>
          </a:p>
          <a:p>
            <a:r>
              <a:rPr lang="en-US" sz="2000">
                <a:latin typeface="Noto Sans"/>
                <a:ea typeface="Noto Sans"/>
                <a:cs typeface="Noto Sans"/>
              </a:rPr>
              <a:t>Drowsiness</a:t>
            </a:r>
            <a:endParaRPr lang="en-US" sz="2000"/>
          </a:p>
          <a:p>
            <a:pPr marL="0" indent="0">
              <a:buNone/>
            </a:pPr>
            <a:endParaRPr lang="en-US" sz="2000"/>
          </a:p>
        </p:txBody>
      </p:sp>
    </p:spTree>
    <p:extLst>
      <p:ext uri="{BB962C8B-B14F-4D97-AF65-F5344CB8AC3E}">
        <p14:creationId xmlns:p14="http://schemas.microsoft.com/office/powerpoint/2010/main" val="18785200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A68F78-7E0B-73B5-3FA9-4DC3822079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76121D-6A3C-C950-A823-20F1280DAC6E}"/>
              </a:ext>
            </a:extLst>
          </p:cNvPr>
          <p:cNvSpPr>
            <a:spLocks noGrp="1"/>
          </p:cNvSpPr>
          <p:nvPr>
            <p:ph type="title"/>
          </p:nvPr>
        </p:nvSpPr>
        <p:spPr>
          <a:xfrm>
            <a:off x="753389" y="1138265"/>
            <a:ext cx="6699915" cy="1410952"/>
          </a:xfrm>
        </p:spPr>
        <p:txBody>
          <a:bodyPr anchor="t">
            <a:normAutofit/>
          </a:bodyPr>
          <a:lstStyle/>
          <a:p>
            <a:r>
              <a:rPr lang="en-US" sz="3200">
                <a:latin typeface="Barlow Condensed SemiBold"/>
              </a:rPr>
              <a:t>Effects that are NOT transient</a:t>
            </a:r>
            <a:r>
              <a:rPr lang="en-US" sz="3200" baseline="30000">
                <a:latin typeface="Barlow Condensed SemiBold"/>
              </a:rPr>
              <a:t>13</a:t>
            </a:r>
            <a:endParaRPr lang="en-US" sz="3200" baseline="30000"/>
          </a:p>
        </p:txBody>
      </p:sp>
      <p:sp>
        <p:nvSpPr>
          <p:cNvPr id="3" name="Content Placeholder 2">
            <a:extLst>
              <a:ext uri="{FF2B5EF4-FFF2-40B4-BE49-F238E27FC236}">
                <a16:creationId xmlns:a16="http://schemas.microsoft.com/office/drawing/2014/main" id="{A043B839-F2EC-2B5B-37D6-962AEE19D5CA}"/>
              </a:ext>
            </a:extLst>
          </p:cNvPr>
          <p:cNvSpPr>
            <a:spLocks noGrp="1"/>
          </p:cNvSpPr>
          <p:nvPr>
            <p:ph idx="1"/>
          </p:nvPr>
        </p:nvSpPr>
        <p:spPr>
          <a:xfrm>
            <a:off x="753389" y="2541407"/>
            <a:ext cx="8311838" cy="3612704"/>
          </a:xfrm>
        </p:spPr>
        <p:txBody>
          <a:bodyPr vert="horz" lIns="91440" tIns="45720" rIns="91440" bIns="45720" rtlCol="0" anchor="t">
            <a:normAutofit/>
          </a:bodyPr>
          <a:lstStyle/>
          <a:p>
            <a:r>
              <a:rPr lang="en-US" sz="2000" dirty="0">
                <a:latin typeface="Noto Sans"/>
                <a:ea typeface="Noto Sans"/>
                <a:cs typeface="Noto Sans"/>
              </a:rPr>
              <a:t>Constipation</a:t>
            </a:r>
          </a:p>
          <a:p>
            <a:endParaRPr lang="en-US" sz="2000" dirty="0">
              <a:latin typeface="Noto Sans"/>
              <a:ea typeface="Noto Sans"/>
              <a:cs typeface="Noto Sans"/>
            </a:endParaRPr>
          </a:p>
          <a:p>
            <a:r>
              <a:rPr lang="en-US" sz="2000">
                <a:latin typeface="Noto Sans"/>
                <a:ea typeface="Noto Sans"/>
                <a:cs typeface="Noto Sans"/>
              </a:rPr>
              <a:t>Traditional laxatives are first line</a:t>
            </a:r>
            <a:r>
              <a:rPr lang="en-US" sz="2000" dirty="0">
                <a:latin typeface="Noto Sans"/>
                <a:ea typeface="Noto Sans"/>
                <a:cs typeface="Noto Sans"/>
              </a:rPr>
              <a:t> and can prevent/manage most cases of OIC</a:t>
            </a:r>
          </a:p>
          <a:p>
            <a:pPr marL="0" indent="0">
              <a:buNone/>
            </a:pPr>
            <a:endParaRPr lang="en-US" sz="2000" dirty="0">
              <a:latin typeface="Noto Sans"/>
              <a:ea typeface="Noto Sans"/>
              <a:cs typeface="Noto Sans"/>
            </a:endParaRPr>
          </a:p>
          <a:p>
            <a:r>
              <a:rPr lang="en-US" sz="2000">
                <a:latin typeface="Noto Sans"/>
                <a:ea typeface="Noto Sans"/>
                <a:cs typeface="Noto Sans"/>
              </a:rPr>
              <a:t>Example treatment for OIC: </a:t>
            </a:r>
            <a:endParaRPr lang="en-US" sz="2000" dirty="0">
              <a:latin typeface="Noto Sans"/>
              <a:ea typeface="Noto Sans"/>
              <a:cs typeface="Noto Sans"/>
            </a:endParaRPr>
          </a:p>
          <a:p>
            <a:pPr lvl="1">
              <a:buFont typeface="Courier New" panose="020B0604020202020204" pitchFamily="34" charset="0"/>
              <a:buChar char="o"/>
            </a:pPr>
            <a:r>
              <a:rPr lang="en-US" sz="1600">
                <a:latin typeface="Noto Sans"/>
                <a:ea typeface="Noto Sans"/>
                <a:cs typeface="Noto Sans"/>
              </a:rPr>
              <a:t>Senna 2 tabs BID, increase to up to 4 tabs BID if no BM</a:t>
            </a:r>
            <a:endParaRPr lang="en-US" sz="1600" dirty="0">
              <a:latin typeface="Noto Sans"/>
              <a:ea typeface="Noto Sans"/>
              <a:cs typeface="Noto Sans"/>
            </a:endParaRPr>
          </a:p>
          <a:p>
            <a:pPr lvl="1">
              <a:buFont typeface="Courier New" panose="020B0604020202020204" pitchFamily="34" charset="0"/>
              <a:buChar char="o"/>
            </a:pPr>
            <a:r>
              <a:rPr lang="en-US" sz="1600" dirty="0">
                <a:latin typeface="Noto Sans"/>
                <a:ea typeface="Noto Sans"/>
                <a:cs typeface="Noto Sans"/>
              </a:rPr>
              <a:t>Add laxative (polyethylene glycol, milk of magnes</a:t>
            </a:r>
            <a:r>
              <a:rPr lang="en-US" sz="1600">
                <a:latin typeface="Noto Sans"/>
                <a:ea typeface="Noto Sans"/>
                <a:cs typeface="Noto Sans"/>
              </a:rPr>
              <a:t>ia, magnesium citrate)</a:t>
            </a:r>
            <a:endParaRPr lang="en-US" sz="1600" dirty="0">
              <a:latin typeface="Noto Sans"/>
              <a:ea typeface="Noto Sans"/>
              <a:cs typeface="Noto Sans"/>
            </a:endParaRPr>
          </a:p>
          <a:p>
            <a:pPr lvl="1">
              <a:buFont typeface="Courier New" panose="020B0604020202020204" pitchFamily="34" charset="0"/>
              <a:buChar char="o"/>
            </a:pPr>
            <a:r>
              <a:rPr lang="en-US" sz="1600">
                <a:latin typeface="Noto Sans"/>
                <a:ea typeface="Noto Sans"/>
                <a:cs typeface="Noto Sans"/>
              </a:rPr>
              <a:t>If no BM, add bisacodyl suppository and/or try a different laxative</a:t>
            </a:r>
            <a:endParaRPr lang="en-US" sz="1600" dirty="0">
              <a:latin typeface="Noto Sans"/>
              <a:ea typeface="Noto Sans"/>
              <a:cs typeface="Noto Sans"/>
            </a:endParaRPr>
          </a:p>
          <a:p>
            <a:pPr lvl="1">
              <a:buFont typeface="Courier New" panose="020B0604020202020204" pitchFamily="34" charset="0"/>
              <a:buChar char="o"/>
            </a:pPr>
            <a:endParaRPr lang="en-US" sz="1600" dirty="0">
              <a:latin typeface="Noto Sans"/>
              <a:ea typeface="Noto Sans"/>
              <a:cs typeface="Noto Sans"/>
            </a:endParaRPr>
          </a:p>
        </p:txBody>
      </p:sp>
    </p:spTree>
    <p:extLst>
      <p:ext uri="{BB962C8B-B14F-4D97-AF65-F5344CB8AC3E}">
        <p14:creationId xmlns:p14="http://schemas.microsoft.com/office/powerpoint/2010/main" val="10051647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7B17B-C532-ACF3-16A6-EBD727564C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3BFE2B-B1CE-230D-D5BA-CE6662BBD78D}"/>
              </a:ext>
            </a:extLst>
          </p:cNvPr>
          <p:cNvSpPr>
            <a:spLocks noGrp="1"/>
          </p:cNvSpPr>
          <p:nvPr>
            <p:ph type="title"/>
          </p:nvPr>
        </p:nvSpPr>
        <p:spPr/>
        <p:txBody>
          <a:bodyPr/>
          <a:lstStyle/>
          <a:p>
            <a:r>
              <a:rPr lang="en-US" dirty="0">
                <a:latin typeface="Barlow Condensed SemiBold"/>
              </a:rPr>
              <a:t>Our Case</a:t>
            </a:r>
            <a:endParaRPr lang="en-US" dirty="0"/>
          </a:p>
        </p:txBody>
      </p:sp>
      <p:sp>
        <p:nvSpPr>
          <p:cNvPr id="3" name="Content Placeholder 2">
            <a:extLst>
              <a:ext uri="{FF2B5EF4-FFF2-40B4-BE49-F238E27FC236}">
                <a16:creationId xmlns:a16="http://schemas.microsoft.com/office/drawing/2014/main" id="{A2C00145-869F-713F-6E1C-90A50B32BC4B}"/>
              </a:ext>
            </a:extLst>
          </p:cNvPr>
          <p:cNvSpPr>
            <a:spLocks noGrp="1"/>
          </p:cNvSpPr>
          <p:nvPr>
            <p:ph idx="1"/>
          </p:nvPr>
        </p:nvSpPr>
        <p:spPr/>
        <p:txBody>
          <a:bodyPr vert="horz" lIns="91440" tIns="45720" rIns="91440" bIns="45720" rtlCol="0" anchor="t">
            <a:normAutofit/>
          </a:bodyPr>
          <a:lstStyle/>
          <a:p>
            <a:r>
              <a:rPr lang="en-US" dirty="0">
                <a:latin typeface="Noto Sans"/>
                <a:ea typeface="Noto Sans"/>
                <a:cs typeface="Noto Sans"/>
              </a:rPr>
              <a:t>We advised our patient to increase her oxycodone IR to 7.5 or 10mg and to take it more often, up to every 3 hours as needed for pain. We prescribed senna 2 tabs nightly with a plan to increase to BID, then add </a:t>
            </a:r>
            <a:r>
              <a:rPr lang="en-US" dirty="0" err="1">
                <a:latin typeface="Noto Sans"/>
                <a:ea typeface="Noto Sans"/>
                <a:cs typeface="Noto Sans"/>
              </a:rPr>
              <a:t>miralax</a:t>
            </a:r>
            <a:r>
              <a:rPr lang="en-US" dirty="0">
                <a:latin typeface="Noto Sans"/>
                <a:ea typeface="Noto Sans"/>
                <a:cs typeface="Noto Sans"/>
              </a:rPr>
              <a:t>, if not having a good stool at least every other day. We were able to arrange follow up in 2 weeks to reassess her pain.</a:t>
            </a:r>
          </a:p>
        </p:txBody>
      </p:sp>
    </p:spTree>
    <p:extLst>
      <p:ext uri="{BB962C8B-B14F-4D97-AF65-F5344CB8AC3E}">
        <p14:creationId xmlns:p14="http://schemas.microsoft.com/office/powerpoint/2010/main" val="12395439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1E566-7C39-E0FE-4FB5-4A95207AE5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6E663F-81B0-EDD8-3AF5-5A1E913FC031}"/>
              </a:ext>
            </a:extLst>
          </p:cNvPr>
          <p:cNvSpPr>
            <a:spLocks noGrp="1"/>
          </p:cNvSpPr>
          <p:nvPr>
            <p:ph type="title"/>
          </p:nvPr>
        </p:nvSpPr>
        <p:spPr/>
        <p:txBody>
          <a:bodyPr/>
          <a:lstStyle/>
          <a:p>
            <a:r>
              <a:rPr lang="en-US" dirty="0">
                <a:latin typeface="Barlow Condensed SemiBold"/>
              </a:rPr>
              <a:t>Our Case</a:t>
            </a:r>
            <a:endParaRPr lang="en-US" dirty="0"/>
          </a:p>
        </p:txBody>
      </p:sp>
      <p:sp>
        <p:nvSpPr>
          <p:cNvPr id="3" name="Content Placeholder 2">
            <a:extLst>
              <a:ext uri="{FF2B5EF4-FFF2-40B4-BE49-F238E27FC236}">
                <a16:creationId xmlns:a16="http://schemas.microsoft.com/office/drawing/2014/main" id="{30DB622C-64B4-8B30-4511-0412F16D18D8}"/>
              </a:ext>
            </a:extLst>
          </p:cNvPr>
          <p:cNvSpPr>
            <a:spLocks noGrp="1"/>
          </p:cNvSpPr>
          <p:nvPr>
            <p:ph idx="1"/>
          </p:nvPr>
        </p:nvSpPr>
        <p:spPr/>
        <p:txBody>
          <a:bodyPr vert="horz" lIns="91440" tIns="45720" rIns="91440" bIns="45720" rtlCol="0" anchor="t">
            <a:normAutofit/>
          </a:bodyPr>
          <a:lstStyle/>
          <a:p>
            <a:r>
              <a:rPr lang="en-US" dirty="0">
                <a:latin typeface="Noto Sans"/>
                <a:ea typeface="Noto Sans"/>
                <a:cs typeface="Noto Sans"/>
              </a:rPr>
              <a:t>At the two week follow up, she shares she is using the oxycodone IR 7.5mg about every 4 hours around the clock. It's effective, but if she misses a dose her pain becomes severe. She did have to titrate up her bowel regimen after the first few days, but is now stooling well on a combination of </a:t>
            </a:r>
            <a:r>
              <a:rPr lang="en-US" dirty="0" err="1">
                <a:latin typeface="Noto Sans"/>
                <a:ea typeface="Noto Sans"/>
                <a:cs typeface="Noto Sans"/>
              </a:rPr>
              <a:t>miralax</a:t>
            </a:r>
            <a:r>
              <a:rPr lang="en-US" dirty="0">
                <a:latin typeface="Noto Sans"/>
                <a:ea typeface="Noto Sans"/>
                <a:cs typeface="Noto Sans"/>
              </a:rPr>
              <a:t> and senna.</a:t>
            </a:r>
            <a:endParaRPr lang="en-US" dirty="0"/>
          </a:p>
        </p:txBody>
      </p:sp>
      <p:sp>
        <p:nvSpPr>
          <p:cNvPr id="5" name="TextBox 4">
            <a:extLst>
              <a:ext uri="{FF2B5EF4-FFF2-40B4-BE49-F238E27FC236}">
                <a16:creationId xmlns:a16="http://schemas.microsoft.com/office/drawing/2014/main" id="{EB6C636E-E552-5496-11F0-A22EA75490D0}"/>
              </a:ext>
            </a:extLst>
          </p:cNvPr>
          <p:cNvSpPr txBox="1"/>
          <p:nvPr/>
        </p:nvSpPr>
        <p:spPr>
          <a:xfrm>
            <a:off x="1170509" y="4347710"/>
            <a:ext cx="473947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ea typeface="Calibri"/>
                <a:cs typeface="Calibri"/>
              </a:rPr>
              <a:t>What should we do?</a:t>
            </a:r>
            <a:endParaRPr lang="en-US" sz="2400" dirty="0"/>
          </a:p>
        </p:txBody>
      </p:sp>
      <p:sp>
        <p:nvSpPr>
          <p:cNvPr id="7" name="TextBox 6">
            <a:extLst>
              <a:ext uri="{FF2B5EF4-FFF2-40B4-BE49-F238E27FC236}">
                <a16:creationId xmlns:a16="http://schemas.microsoft.com/office/drawing/2014/main" id="{AD45E914-FCD6-026E-0105-2E7B33AAC786}"/>
              </a:ext>
            </a:extLst>
          </p:cNvPr>
          <p:cNvSpPr txBox="1"/>
          <p:nvPr/>
        </p:nvSpPr>
        <p:spPr>
          <a:xfrm>
            <a:off x="1306162" y="4809934"/>
            <a:ext cx="889279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ea typeface="Calibri"/>
                <a:cs typeface="Calibri"/>
              </a:rPr>
              <a:t>OME: 7.5mg x 6 = 45mg oxycodone x 1.5 = 67.5 OME</a:t>
            </a:r>
            <a:endParaRPr lang="en-US" sz="2400" dirty="0"/>
          </a:p>
        </p:txBody>
      </p:sp>
      <p:sp>
        <p:nvSpPr>
          <p:cNvPr id="9" name="TextBox 8">
            <a:extLst>
              <a:ext uri="{FF2B5EF4-FFF2-40B4-BE49-F238E27FC236}">
                <a16:creationId xmlns:a16="http://schemas.microsoft.com/office/drawing/2014/main" id="{7E16C3F9-8927-298C-2FC6-AB5DA1937259}"/>
              </a:ext>
            </a:extLst>
          </p:cNvPr>
          <p:cNvSpPr txBox="1"/>
          <p:nvPr/>
        </p:nvSpPr>
        <p:spPr>
          <a:xfrm>
            <a:off x="1607613" y="5278857"/>
            <a:ext cx="5392615"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Calibri"/>
                <a:cs typeface="Calibri"/>
              </a:rPr>
              <a:t>Oxycodone ER 20mg q12hr</a:t>
            </a:r>
          </a:p>
        </p:txBody>
      </p:sp>
      <p:sp>
        <p:nvSpPr>
          <p:cNvPr id="11" name="TextBox 10">
            <a:extLst>
              <a:ext uri="{FF2B5EF4-FFF2-40B4-BE49-F238E27FC236}">
                <a16:creationId xmlns:a16="http://schemas.microsoft.com/office/drawing/2014/main" id="{F856AA7B-C08A-5869-22AE-D4C0E0273E3C}"/>
              </a:ext>
            </a:extLst>
          </p:cNvPr>
          <p:cNvSpPr txBox="1"/>
          <p:nvPr/>
        </p:nvSpPr>
        <p:spPr>
          <a:xfrm>
            <a:off x="2068162" y="5747780"/>
            <a:ext cx="894303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ea typeface="Calibri"/>
                <a:cs typeface="Calibri"/>
              </a:rPr>
              <a:t>Oxycodone IR 7.5mg PRN for breakthrough or incident pain</a:t>
            </a:r>
          </a:p>
        </p:txBody>
      </p:sp>
    </p:spTree>
    <p:extLst>
      <p:ext uri="{BB962C8B-B14F-4D97-AF65-F5344CB8AC3E}">
        <p14:creationId xmlns:p14="http://schemas.microsoft.com/office/powerpoint/2010/main" val="3424028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1"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605F82-8868-1DEA-4509-E434049CA2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C9A018-1506-D718-C42E-97965996B39B}"/>
              </a:ext>
            </a:extLst>
          </p:cNvPr>
          <p:cNvSpPr>
            <a:spLocks noGrp="1"/>
          </p:cNvSpPr>
          <p:nvPr>
            <p:ph type="title"/>
          </p:nvPr>
        </p:nvSpPr>
        <p:spPr>
          <a:xfrm>
            <a:off x="466722" y="1142480"/>
            <a:ext cx="3201366" cy="3387497"/>
          </a:xfrm>
        </p:spPr>
        <p:txBody>
          <a:bodyPr anchor="b">
            <a:normAutofit/>
          </a:bodyPr>
          <a:lstStyle/>
          <a:p>
            <a:pPr algn="r"/>
            <a:r>
              <a:rPr lang="en-US" sz="4000" dirty="0">
                <a:latin typeface="Barlow Condensed SemiBold"/>
              </a:rPr>
              <a:t>Principles of Longitudinal Opioid </a:t>
            </a:r>
            <a:r>
              <a:rPr lang="en-US" sz="4000">
                <a:latin typeface="Barlow Condensed SemiBold"/>
              </a:rPr>
              <a:t>Management</a:t>
            </a:r>
            <a:r>
              <a:rPr lang="en-US" sz="4000" baseline="30000">
                <a:latin typeface="Barlow Condensed SemiBold"/>
              </a:rPr>
              <a:t>6</a:t>
            </a:r>
            <a:endParaRPr lang="en-US" sz="4000" baseline="30000"/>
          </a:p>
        </p:txBody>
      </p:sp>
      <p:sp>
        <p:nvSpPr>
          <p:cNvPr id="3" name="Content Placeholder 2">
            <a:extLst>
              <a:ext uri="{FF2B5EF4-FFF2-40B4-BE49-F238E27FC236}">
                <a16:creationId xmlns:a16="http://schemas.microsoft.com/office/drawing/2014/main" id="{8B06FE8C-C83F-4331-8082-35AF9B910378}"/>
              </a:ext>
            </a:extLst>
          </p:cNvPr>
          <p:cNvSpPr>
            <a:spLocks noGrp="1"/>
          </p:cNvSpPr>
          <p:nvPr>
            <p:ph idx="1"/>
          </p:nvPr>
        </p:nvSpPr>
        <p:spPr>
          <a:xfrm>
            <a:off x="4810259" y="649480"/>
            <a:ext cx="6555347" cy="5546047"/>
          </a:xfrm>
        </p:spPr>
        <p:txBody>
          <a:bodyPr vert="horz" lIns="91440" tIns="45720" rIns="91440" bIns="45720" rtlCol="0" anchor="ctr">
            <a:normAutofit/>
          </a:bodyPr>
          <a:lstStyle/>
          <a:p>
            <a:r>
              <a:rPr lang="en-US" sz="2000" b="1" dirty="0">
                <a:latin typeface="Noto Sans"/>
                <a:ea typeface="Noto Sans"/>
                <a:cs typeface="Noto Sans"/>
              </a:rPr>
              <a:t>Assess</a:t>
            </a:r>
            <a:r>
              <a:rPr lang="en-US" sz="2000" dirty="0">
                <a:latin typeface="Noto Sans"/>
                <a:ea typeface="Noto Sans"/>
                <a:cs typeface="Noto Sans"/>
              </a:rPr>
              <a:t>, and reassess, pain over time.</a:t>
            </a:r>
            <a:endParaRPr lang="en-US" dirty="0"/>
          </a:p>
          <a:p>
            <a:r>
              <a:rPr lang="en-US" sz="2000" dirty="0">
                <a:latin typeface="Noto Sans"/>
                <a:ea typeface="Noto Sans"/>
                <a:cs typeface="Noto Sans"/>
              </a:rPr>
              <a:t>Help patients </a:t>
            </a:r>
            <a:r>
              <a:rPr lang="en-US" sz="2000" b="1" dirty="0">
                <a:latin typeface="Noto Sans"/>
                <a:ea typeface="Noto Sans"/>
                <a:cs typeface="Noto Sans"/>
              </a:rPr>
              <a:t>manage expectations</a:t>
            </a:r>
            <a:r>
              <a:rPr lang="en-US" sz="2000" dirty="0">
                <a:latin typeface="Noto Sans"/>
                <a:ea typeface="Noto Sans"/>
                <a:cs typeface="Noto Sans"/>
              </a:rPr>
              <a:t>.</a:t>
            </a:r>
          </a:p>
          <a:p>
            <a:r>
              <a:rPr lang="en-US" sz="2000" dirty="0">
                <a:latin typeface="Noto Sans"/>
                <a:ea typeface="Noto Sans"/>
                <a:cs typeface="Noto Sans"/>
              </a:rPr>
              <a:t>Prescribe opioids as </a:t>
            </a:r>
            <a:r>
              <a:rPr lang="en-US" sz="2000" b="1" dirty="0">
                <a:latin typeface="Noto Sans"/>
                <a:ea typeface="Noto Sans"/>
                <a:cs typeface="Noto Sans"/>
              </a:rPr>
              <a:t>safely</a:t>
            </a:r>
            <a:r>
              <a:rPr lang="en-US" sz="2000" dirty="0">
                <a:latin typeface="Noto Sans"/>
                <a:ea typeface="Noto Sans"/>
                <a:cs typeface="Noto Sans"/>
              </a:rPr>
              <a:t> as possible.</a:t>
            </a:r>
            <a:endParaRPr lang="en-US" sz="2000" dirty="0"/>
          </a:p>
          <a:p>
            <a:r>
              <a:rPr lang="en-US" sz="2000" dirty="0">
                <a:latin typeface="Noto Sans"/>
                <a:ea typeface="Noto Sans"/>
                <a:cs typeface="Noto Sans"/>
              </a:rPr>
              <a:t>Anticipate and address expected </a:t>
            </a:r>
            <a:r>
              <a:rPr lang="en-US" sz="2000" b="1" dirty="0">
                <a:latin typeface="Noto Sans"/>
                <a:ea typeface="Noto Sans"/>
                <a:cs typeface="Noto Sans"/>
              </a:rPr>
              <a:t>adverse effects </a:t>
            </a:r>
            <a:r>
              <a:rPr lang="en-US" sz="2000" dirty="0">
                <a:latin typeface="Noto Sans"/>
                <a:ea typeface="Noto Sans"/>
                <a:cs typeface="Noto Sans"/>
              </a:rPr>
              <a:t>from opioids.</a:t>
            </a:r>
          </a:p>
          <a:p>
            <a:r>
              <a:rPr lang="en-US" sz="2000" dirty="0">
                <a:latin typeface="Noto Sans"/>
                <a:ea typeface="Noto Sans"/>
                <a:cs typeface="Noto Sans"/>
              </a:rPr>
              <a:t>Plan and maintain appropriate </a:t>
            </a:r>
            <a:r>
              <a:rPr lang="en-US" sz="2000" b="1" dirty="0">
                <a:latin typeface="Noto Sans"/>
                <a:ea typeface="Noto Sans"/>
                <a:cs typeface="Noto Sans"/>
              </a:rPr>
              <a:t>follow-up</a:t>
            </a:r>
            <a:r>
              <a:rPr lang="en-US" sz="2000" dirty="0">
                <a:latin typeface="Noto Sans"/>
                <a:ea typeface="Noto Sans"/>
                <a:cs typeface="Noto Sans"/>
              </a:rPr>
              <a:t>.</a:t>
            </a:r>
          </a:p>
        </p:txBody>
      </p:sp>
    </p:spTree>
    <p:extLst>
      <p:ext uri="{BB962C8B-B14F-4D97-AF65-F5344CB8AC3E}">
        <p14:creationId xmlns:p14="http://schemas.microsoft.com/office/powerpoint/2010/main" val="2827473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90933-3171-96F4-0662-BB3C4DC2D9B4}"/>
              </a:ext>
            </a:extLst>
          </p:cNvPr>
          <p:cNvSpPr>
            <a:spLocks noGrp="1"/>
          </p:cNvSpPr>
          <p:nvPr>
            <p:ph type="title"/>
          </p:nvPr>
        </p:nvSpPr>
        <p:spPr>
          <a:xfrm>
            <a:off x="1171074" y="1396686"/>
            <a:ext cx="3240506" cy="4064628"/>
          </a:xfrm>
        </p:spPr>
        <p:txBody>
          <a:bodyPr>
            <a:normAutofit/>
          </a:bodyPr>
          <a:lstStyle/>
          <a:p>
            <a:r>
              <a:rPr lang="en-US" dirty="0">
                <a:latin typeface="Barlow Condensed SemiBold"/>
              </a:rPr>
              <a:t>Arranging follow-up</a:t>
            </a:r>
            <a:endParaRPr lang="en-US"/>
          </a:p>
        </p:txBody>
      </p:sp>
      <p:sp>
        <p:nvSpPr>
          <p:cNvPr id="3" name="Content Placeholder 2">
            <a:extLst>
              <a:ext uri="{FF2B5EF4-FFF2-40B4-BE49-F238E27FC236}">
                <a16:creationId xmlns:a16="http://schemas.microsoft.com/office/drawing/2014/main" id="{3F3B17C9-D67B-B253-915F-0FE6BBAD7472}"/>
              </a:ext>
            </a:extLst>
          </p:cNvPr>
          <p:cNvSpPr>
            <a:spLocks noGrp="1"/>
          </p:cNvSpPr>
          <p:nvPr>
            <p:ph idx="1"/>
          </p:nvPr>
        </p:nvSpPr>
        <p:spPr>
          <a:xfrm>
            <a:off x="5370153" y="1526033"/>
            <a:ext cx="5536397" cy="3935281"/>
          </a:xfrm>
        </p:spPr>
        <p:txBody>
          <a:bodyPr vert="horz" lIns="91440" tIns="45720" rIns="91440" bIns="45720" rtlCol="0" anchor="t">
            <a:normAutofit/>
          </a:bodyPr>
          <a:lstStyle/>
          <a:p>
            <a:r>
              <a:rPr lang="en-US" dirty="0">
                <a:latin typeface="Noto Sans"/>
                <a:ea typeface="Noto Sans"/>
                <a:cs typeface="Noto Sans"/>
              </a:rPr>
              <a:t>Within 1-4 weeks of starting opioid or adjusting dose</a:t>
            </a:r>
          </a:p>
          <a:p>
            <a:pPr lvl="1">
              <a:buFont typeface="Courier New" panose="020B0604020202020204" pitchFamily="34" charset="0"/>
              <a:buChar char="o"/>
            </a:pPr>
            <a:r>
              <a:rPr lang="en-US" dirty="0">
                <a:latin typeface="Noto Sans"/>
                <a:ea typeface="Noto Sans"/>
                <a:cs typeface="Noto Sans"/>
              </a:rPr>
              <a:t>1-2 weeks after starting or increasing long-acting</a:t>
            </a:r>
            <a:endParaRPr lang="en-US" dirty="0"/>
          </a:p>
          <a:p>
            <a:r>
              <a:rPr lang="en-US" dirty="0">
                <a:latin typeface="Noto Sans"/>
                <a:ea typeface="Noto Sans"/>
                <a:cs typeface="Noto Sans"/>
              </a:rPr>
              <a:t>At least 3 months for chronic </a:t>
            </a:r>
            <a:r>
              <a:rPr lang="en-US">
                <a:latin typeface="Noto Sans"/>
                <a:ea typeface="Noto Sans"/>
                <a:cs typeface="Noto Sans"/>
              </a:rPr>
              <a:t>therapy</a:t>
            </a:r>
            <a:r>
              <a:rPr lang="en-US" baseline="30000">
                <a:latin typeface="Noto Sans"/>
                <a:ea typeface="Noto Sans"/>
                <a:cs typeface="Noto Sans"/>
              </a:rPr>
              <a:t>6</a:t>
            </a:r>
            <a:endParaRPr lang="en-US" baseline="30000"/>
          </a:p>
        </p:txBody>
      </p:sp>
    </p:spTree>
    <p:extLst>
      <p:ext uri="{BB962C8B-B14F-4D97-AF65-F5344CB8AC3E}">
        <p14:creationId xmlns:p14="http://schemas.microsoft.com/office/powerpoint/2010/main" val="1178087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F8C4D-B3F1-EC11-5AF7-3CD4BE9D00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F25B96-1EC4-08E6-422E-634514A71AFF}"/>
              </a:ext>
            </a:extLst>
          </p:cNvPr>
          <p:cNvSpPr>
            <a:spLocks noGrp="1"/>
          </p:cNvSpPr>
          <p:nvPr>
            <p:ph type="title"/>
          </p:nvPr>
        </p:nvSpPr>
        <p:spPr/>
        <p:txBody>
          <a:bodyPr/>
          <a:lstStyle/>
          <a:p>
            <a:r>
              <a:rPr lang="en-US">
                <a:latin typeface="Barlow Condensed SemiBold"/>
              </a:rPr>
              <a:t>When can meds be titrated?</a:t>
            </a:r>
            <a:r>
              <a:rPr lang="en-US" baseline="30000">
                <a:latin typeface="Barlow Condensed SemiBold"/>
              </a:rPr>
              <a:t>14</a:t>
            </a:r>
            <a:endParaRPr lang="en-US" baseline="30000"/>
          </a:p>
        </p:txBody>
      </p:sp>
      <p:sp>
        <p:nvSpPr>
          <p:cNvPr id="3" name="Content Placeholder 2">
            <a:extLst>
              <a:ext uri="{FF2B5EF4-FFF2-40B4-BE49-F238E27FC236}">
                <a16:creationId xmlns:a16="http://schemas.microsoft.com/office/drawing/2014/main" id="{07C8D3DB-5BF5-C113-2D75-03A28DE85A82}"/>
              </a:ext>
            </a:extLst>
          </p:cNvPr>
          <p:cNvSpPr>
            <a:spLocks noGrp="1"/>
          </p:cNvSpPr>
          <p:nvPr>
            <p:ph idx="1"/>
          </p:nvPr>
        </p:nvSpPr>
        <p:spPr/>
        <p:txBody>
          <a:bodyPr vert="horz" lIns="91440" tIns="45720" rIns="91440" bIns="45720" rtlCol="0" anchor="t">
            <a:normAutofit/>
          </a:bodyPr>
          <a:lstStyle/>
          <a:p>
            <a:r>
              <a:rPr lang="en-US" dirty="0">
                <a:latin typeface="Noto Sans"/>
                <a:ea typeface="Noto Sans"/>
                <a:cs typeface="Noto Sans"/>
              </a:rPr>
              <a:t>Immediate release oral opioids:</a:t>
            </a:r>
          </a:p>
          <a:p>
            <a:pPr lvl="1">
              <a:buFont typeface="Courier New" panose="020B0604020202020204" pitchFamily="34" charset="0"/>
              <a:buChar char="o"/>
            </a:pPr>
            <a:r>
              <a:rPr lang="en-US" dirty="0">
                <a:latin typeface="Noto Sans"/>
                <a:ea typeface="Noto Sans"/>
                <a:cs typeface="Noto Sans"/>
              </a:rPr>
              <a:t>After 1-2 doses</a:t>
            </a:r>
          </a:p>
          <a:p>
            <a:pPr lvl="1">
              <a:buFont typeface="Courier New" panose="020B0604020202020204" pitchFamily="34" charset="0"/>
              <a:buChar char="o"/>
            </a:pPr>
            <a:r>
              <a:rPr lang="en-US" dirty="0">
                <a:latin typeface="Noto Sans"/>
                <a:ea typeface="Noto Sans"/>
                <a:cs typeface="Noto Sans"/>
              </a:rPr>
              <a:t>Steady state in 3-4 doses if scheduled</a:t>
            </a:r>
          </a:p>
          <a:p>
            <a:r>
              <a:rPr lang="en-US" dirty="0">
                <a:latin typeface="Noto Sans"/>
                <a:ea typeface="Noto Sans"/>
                <a:cs typeface="Noto Sans"/>
              </a:rPr>
              <a:t>Extended release oral opioids:</a:t>
            </a:r>
          </a:p>
          <a:p>
            <a:pPr lvl="1">
              <a:buFont typeface="Courier New" panose="020B0604020202020204" pitchFamily="34" charset="0"/>
              <a:buChar char="o"/>
            </a:pPr>
            <a:r>
              <a:rPr lang="en-US" dirty="0">
                <a:latin typeface="Noto Sans"/>
                <a:ea typeface="Noto Sans"/>
                <a:cs typeface="Noto Sans"/>
              </a:rPr>
              <a:t>After 24-48 hours</a:t>
            </a:r>
          </a:p>
          <a:p>
            <a:r>
              <a:rPr lang="en-US" dirty="0">
                <a:latin typeface="Noto Sans"/>
                <a:ea typeface="Noto Sans"/>
                <a:cs typeface="Noto Sans"/>
              </a:rPr>
              <a:t>TD fentanyl:</a:t>
            </a:r>
          </a:p>
          <a:p>
            <a:pPr lvl="1">
              <a:buFont typeface="Courier New" panose="020B0604020202020204" pitchFamily="34" charset="0"/>
              <a:buChar char="o"/>
            </a:pPr>
            <a:r>
              <a:rPr lang="en-US" dirty="0">
                <a:latin typeface="Noto Sans"/>
                <a:ea typeface="Noto Sans"/>
                <a:cs typeface="Noto Sans"/>
              </a:rPr>
              <a:t>After 72hrs</a:t>
            </a:r>
          </a:p>
          <a:p>
            <a:r>
              <a:rPr lang="en-US" dirty="0">
                <a:latin typeface="Noto Sans"/>
                <a:ea typeface="Noto Sans"/>
                <a:cs typeface="Noto Sans"/>
              </a:rPr>
              <a:t>Methadone:</a:t>
            </a:r>
          </a:p>
          <a:p>
            <a:pPr lvl="1">
              <a:buFont typeface="Courier New" panose="020B0604020202020204" pitchFamily="34" charset="0"/>
              <a:buChar char="o"/>
            </a:pPr>
            <a:r>
              <a:rPr lang="en-US" dirty="0">
                <a:latin typeface="Noto Sans"/>
                <a:ea typeface="Noto Sans"/>
                <a:cs typeface="Noto Sans"/>
              </a:rPr>
              <a:t>After 5-7 days</a:t>
            </a:r>
          </a:p>
          <a:p>
            <a:pPr lvl="1">
              <a:buFont typeface="Courier New" panose="020B0604020202020204" pitchFamily="34" charset="0"/>
              <a:buChar char="o"/>
            </a:pPr>
            <a:endParaRPr lang="en-US" dirty="0">
              <a:latin typeface="Noto Sans"/>
              <a:ea typeface="Noto Sans"/>
              <a:cs typeface="Noto Sans"/>
            </a:endParaRPr>
          </a:p>
        </p:txBody>
      </p:sp>
    </p:spTree>
    <p:extLst>
      <p:ext uri="{BB962C8B-B14F-4D97-AF65-F5344CB8AC3E}">
        <p14:creationId xmlns:p14="http://schemas.microsoft.com/office/powerpoint/2010/main" val="813842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4B8AB-DA9C-B6B5-67AA-E72A138C9DB3}"/>
              </a:ext>
            </a:extLst>
          </p:cNvPr>
          <p:cNvSpPr>
            <a:spLocks noGrp="1"/>
          </p:cNvSpPr>
          <p:nvPr>
            <p:ph type="title"/>
          </p:nvPr>
        </p:nvSpPr>
        <p:spPr/>
        <p:txBody>
          <a:bodyPr/>
          <a:lstStyle/>
          <a:p>
            <a:r>
              <a:rPr lang="en-US" dirty="0">
                <a:latin typeface="Barlow Condensed SemiBold"/>
              </a:rPr>
              <a:t>Case Conclusion</a:t>
            </a:r>
            <a:endParaRPr lang="en-US" dirty="0"/>
          </a:p>
        </p:txBody>
      </p:sp>
      <p:sp>
        <p:nvSpPr>
          <p:cNvPr id="3" name="Content Placeholder 2">
            <a:extLst>
              <a:ext uri="{FF2B5EF4-FFF2-40B4-BE49-F238E27FC236}">
                <a16:creationId xmlns:a16="http://schemas.microsoft.com/office/drawing/2014/main" id="{6F96A08B-2788-DF9D-00F0-6FE53FF4C6B1}"/>
              </a:ext>
            </a:extLst>
          </p:cNvPr>
          <p:cNvSpPr>
            <a:spLocks noGrp="1"/>
          </p:cNvSpPr>
          <p:nvPr>
            <p:ph idx="1"/>
          </p:nvPr>
        </p:nvSpPr>
        <p:spPr/>
        <p:txBody>
          <a:bodyPr vert="horz" lIns="91440" tIns="45720" rIns="91440" bIns="45720" rtlCol="0" anchor="t">
            <a:normAutofit/>
          </a:bodyPr>
          <a:lstStyle/>
          <a:p>
            <a:r>
              <a:rPr lang="en-US" dirty="0">
                <a:latin typeface="Noto Sans"/>
                <a:ea typeface="Noto Sans"/>
                <a:cs typeface="Noto Sans"/>
              </a:rPr>
              <a:t>We arranged a follow-up phone call for our patient with our clinical pharmacist 1-2 weeks after initiating her oxycodone ER 20mg q12hr. At this visit, she is doing better. 2-3 out of 10 pain, with occasional breakthrough relieved with her PRN oxycodone IR 7.5mg.</a:t>
            </a:r>
          </a:p>
          <a:p>
            <a:r>
              <a:rPr lang="en-US" dirty="0">
                <a:latin typeface="Noto Sans"/>
                <a:ea typeface="Noto Sans"/>
                <a:cs typeface="Noto Sans"/>
              </a:rPr>
              <a:t>She is pooping.</a:t>
            </a:r>
            <a:endParaRPr lang="en-US" dirty="0"/>
          </a:p>
          <a:p>
            <a:r>
              <a:rPr lang="en-US" dirty="0">
                <a:latin typeface="Noto Sans"/>
                <a:ea typeface="Noto Sans"/>
                <a:cs typeface="Noto Sans"/>
              </a:rPr>
              <a:t>Continue current regimen and follow up in 1 month.</a:t>
            </a:r>
          </a:p>
        </p:txBody>
      </p:sp>
    </p:spTree>
    <p:extLst>
      <p:ext uri="{BB962C8B-B14F-4D97-AF65-F5344CB8AC3E}">
        <p14:creationId xmlns:p14="http://schemas.microsoft.com/office/powerpoint/2010/main" val="2164360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DCA85-BE30-4C62-C0EC-5D2F981D15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0A80D8-EAD1-7650-79AF-C8BA8E8ACFC8}"/>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394FE317-20FB-1416-C582-DD30D1A8CA2E}"/>
              </a:ext>
            </a:extLst>
          </p:cNvPr>
          <p:cNvSpPr>
            <a:spLocks noGrp="1"/>
          </p:cNvSpPr>
          <p:nvPr>
            <p:ph idx="1"/>
          </p:nvPr>
        </p:nvSpPr>
        <p:spPr/>
        <p:txBody>
          <a:bodyPr vert="horz" lIns="91440" tIns="45720" rIns="91440" bIns="45720" rtlCol="0" anchor="t">
            <a:normAutofit/>
          </a:bodyPr>
          <a:lstStyle/>
          <a:p>
            <a:pPr>
              <a:lnSpc>
                <a:spcPct val="100000"/>
              </a:lnSpc>
            </a:pPr>
            <a:r>
              <a:rPr lang="en-US" dirty="0">
                <a:latin typeface="Noto Sans"/>
                <a:ea typeface="Noto Sans"/>
                <a:cs typeface="Noto Sans"/>
              </a:rPr>
              <a:t>Recall basic principles of pain and longitudinal opioid management.</a:t>
            </a:r>
            <a:endParaRPr lang="en-US" dirty="0"/>
          </a:p>
          <a:p>
            <a:pPr>
              <a:lnSpc>
                <a:spcPct val="100000"/>
              </a:lnSpc>
            </a:pPr>
            <a:r>
              <a:rPr lang="en-US" dirty="0">
                <a:latin typeface="Noto Sans"/>
                <a:ea typeface="Noto Sans"/>
                <a:cs typeface="Noto Sans"/>
              </a:rPr>
              <a:t>Identify key universal practices for safer opioid prescribing.</a:t>
            </a:r>
          </a:p>
          <a:p>
            <a:pPr>
              <a:lnSpc>
                <a:spcPct val="100000"/>
              </a:lnSpc>
            </a:pPr>
            <a:r>
              <a:rPr lang="en-US" dirty="0">
                <a:latin typeface="Noto Sans"/>
                <a:ea typeface="Noto Sans"/>
                <a:cs typeface="Noto Sans"/>
              </a:rPr>
              <a:t>Anticipate predictable adverse effects of opioid therapy, and devise plans for their management.</a:t>
            </a:r>
            <a:endParaRPr lang="en-US" dirty="0"/>
          </a:p>
          <a:p>
            <a:r>
              <a:rPr lang="en-US" dirty="0">
                <a:latin typeface="Noto Sans"/>
                <a:ea typeface="Noto Sans"/>
                <a:cs typeface="Noto Sans"/>
              </a:rPr>
              <a:t>Develop appropriate follow-up plans for longitudinal opioid management.</a:t>
            </a:r>
            <a:endParaRPr lang="en-US" dirty="0"/>
          </a:p>
          <a:p>
            <a:r>
              <a:rPr lang="en-US" dirty="0">
                <a:latin typeface="Noto Sans"/>
                <a:ea typeface="Noto Sans"/>
                <a:cs typeface="Noto Sans"/>
              </a:rPr>
              <a:t>Practice opioid dose titration.</a:t>
            </a:r>
          </a:p>
        </p:txBody>
      </p:sp>
    </p:spTree>
    <p:extLst>
      <p:ext uri="{BB962C8B-B14F-4D97-AF65-F5344CB8AC3E}">
        <p14:creationId xmlns:p14="http://schemas.microsoft.com/office/powerpoint/2010/main" val="4614858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C0FA9-E0E5-42DD-BC83-B18ABBB0DB47}"/>
              </a:ext>
            </a:extLst>
          </p:cNvPr>
          <p:cNvSpPr>
            <a:spLocks noGrp="1"/>
          </p:cNvSpPr>
          <p:nvPr>
            <p:ph type="title"/>
          </p:nvPr>
        </p:nvSpPr>
        <p:spPr>
          <a:xfrm>
            <a:off x="838200" y="3027644"/>
            <a:ext cx="10515600" cy="803918"/>
          </a:xfrm>
        </p:spPr>
        <p:txBody>
          <a:bodyPr/>
          <a:lstStyle/>
          <a:p>
            <a:r>
              <a:rPr lang="en-US">
                <a:latin typeface="Barlow Condensed SemiBold"/>
              </a:rPr>
              <a:t>Questions?</a:t>
            </a:r>
            <a:endParaRPr lang="en-US"/>
          </a:p>
        </p:txBody>
      </p:sp>
    </p:spTree>
    <p:extLst>
      <p:ext uri="{BB962C8B-B14F-4D97-AF65-F5344CB8AC3E}">
        <p14:creationId xmlns:p14="http://schemas.microsoft.com/office/powerpoint/2010/main" val="3277675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5F66D-940B-AFF8-8715-EE17A9E2B409}"/>
              </a:ext>
            </a:extLst>
          </p:cNvPr>
          <p:cNvSpPr>
            <a:spLocks noGrp="1"/>
          </p:cNvSpPr>
          <p:nvPr>
            <p:ph type="ctrTitle"/>
          </p:nvPr>
        </p:nvSpPr>
        <p:spPr/>
        <p:txBody>
          <a:bodyPr/>
          <a:lstStyle/>
          <a:p>
            <a:r>
              <a:rPr lang="en-US" dirty="0">
                <a:latin typeface="Barlow Condensed SemiBold"/>
              </a:rPr>
              <a:t>A brief review from last time...</a:t>
            </a:r>
            <a:endParaRPr lang="en-US" dirty="0"/>
          </a:p>
        </p:txBody>
      </p:sp>
      <p:sp>
        <p:nvSpPr>
          <p:cNvPr id="3" name="Content Placeholder 2">
            <a:extLst>
              <a:ext uri="{FF2B5EF4-FFF2-40B4-BE49-F238E27FC236}">
                <a16:creationId xmlns:a16="http://schemas.microsoft.com/office/drawing/2014/main" id="{A1624299-AA2E-511C-B20B-D34207E872D5}"/>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6218747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EC1C1-92A1-8DB6-0FC9-753AE945CB42}"/>
              </a:ext>
            </a:extLst>
          </p:cNvPr>
          <p:cNvSpPr>
            <a:spLocks noGrp="1"/>
          </p:cNvSpPr>
          <p:nvPr>
            <p:ph type="title"/>
          </p:nvPr>
        </p:nvSpPr>
        <p:spPr>
          <a:xfrm>
            <a:off x="838200" y="221690"/>
            <a:ext cx="10515600" cy="1325563"/>
          </a:xfrm>
        </p:spPr>
        <p:txBody>
          <a:bodyPr/>
          <a:lstStyle/>
          <a:p>
            <a:r>
              <a:rPr lang="en-US" dirty="0"/>
              <a:t>References</a:t>
            </a:r>
          </a:p>
        </p:txBody>
      </p:sp>
      <p:sp>
        <p:nvSpPr>
          <p:cNvPr id="3" name="Content Placeholder 2">
            <a:extLst>
              <a:ext uri="{FF2B5EF4-FFF2-40B4-BE49-F238E27FC236}">
                <a16:creationId xmlns:a16="http://schemas.microsoft.com/office/drawing/2014/main" id="{1D8F872A-908C-4F26-0667-AF8A2C76EA4A}"/>
              </a:ext>
            </a:extLst>
          </p:cNvPr>
          <p:cNvSpPr>
            <a:spLocks noGrp="1"/>
          </p:cNvSpPr>
          <p:nvPr>
            <p:ph idx="1"/>
          </p:nvPr>
        </p:nvSpPr>
        <p:spPr>
          <a:xfrm>
            <a:off x="838200" y="1110579"/>
            <a:ext cx="10427677" cy="5025415"/>
          </a:xfrm>
        </p:spPr>
        <p:txBody>
          <a:bodyPr vert="horz" lIns="91440" tIns="45720" rIns="91440" bIns="45720" rtlCol="0" anchor="t">
            <a:noAutofit/>
          </a:bodyPr>
          <a:lstStyle/>
          <a:p>
            <a:pPr>
              <a:spcBef>
                <a:spcPts val="200"/>
              </a:spcBef>
              <a:buAutoNum type="arabicPeriod"/>
            </a:pPr>
            <a:r>
              <a:rPr lang="en-US" sz="1300">
                <a:solidFill>
                  <a:srgbClr val="000000"/>
                </a:solidFill>
                <a:highlight>
                  <a:srgbClr val="FFFFFF"/>
                </a:highlight>
                <a:latin typeface="Aptos"/>
                <a:ea typeface="Noto Sans"/>
                <a:cs typeface="Noto Sans"/>
              </a:rPr>
              <a:t>Saunders C, Baines M. </a:t>
            </a:r>
            <a:r>
              <a:rPr lang="en-US" sz="1300" i="1">
                <a:solidFill>
                  <a:srgbClr val="000000"/>
                </a:solidFill>
                <a:highlight>
                  <a:srgbClr val="FFFFFF"/>
                </a:highlight>
                <a:latin typeface="Aptos"/>
                <a:ea typeface="Noto Sans"/>
                <a:cs typeface="Noto Sans"/>
              </a:rPr>
              <a:t>Living with Dying: The Management of Terminal Disease.</a:t>
            </a:r>
            <a:r>
              <a:rPr lang="en-US" sz="1300">
                <a:solidFill>
                  <a:srgbClr val="000000"/>
                </a:solidFill>
                <a:highlight>
                  <a:srgbClr val="FFFFFF"/>
                </a:highlight>
                <a:latin typeface="Aptos"/>
                <a:ea typeface="Noto Sans"/>
                <a:cs typeface="Noto Sans"/>
              </a:rPr>
              <a:t> Oxford: Oxford University Press; 1983. </a:t>
            </a:r>
            <a:endParaRPr lang="en-US" sz="1300">
              <a:ea typeface="Noto Sans"/>
              <a:cs typeface="Noto Sans"/>
            </a:endParaRPr>
          </a:p>
          <a:p>
            <a:pPr>
              <a:spcBef>
                <a:spcPts val="200"/>
              </a:spcBef>
              <a:buAutoNum type="arabicPeriod"/>
            </a:pPr>
            <a:r>
              <a:rPr lang="en-US" sz="1300">
                <a:solidFill>
                  <a:srgbClr val="000000"/>
                </a:solidFill>
                <a:highlight>
                  <a:srgbClr val="FFFFFF"/>
                </a:highlight>
                <a:latin typeface="Aptos"/>
                <a:ea typeface="Noto Sans"/>
                <a:cs typeface="Noto Sans"/>
              </a:rPr>
              <a:t>‌Prommer E, Jacobs P, Mehta AK. Palliative Care and Cancer Pain. </a:t>
            </a:r>
            <a:r>
              <a:rPr lang="en-US" sz="1300" i="1">
                <a:solidFill>
                  <a:srgbClr val="000000"/>
                </a:solidFill>
                <a:highlight>
                  <a:srgbClr val="FFFFFF"/>
                </a:highlight>
                <a:latin typeface="Aptos"/>
                <a:ea typeface="Noto Sans"/>
                <a:cs typeface="Noto Sans"/>
              </a:rPr>
              <a:t>Pain Care Essentials and Innovations. </a:t>
            </a:r>
            <a:r>
              <a:rPr lang="en-US" sz="1300">
                <a:solidFill>
                  <a:srgbClr val="000000"/>
                </a:solidFill>
                <a:highlight>
                  <a:srgbClr val="FFFFFF"/>
                </a:highlight>
                <a:latin typeface="Aptos"/>
                <a:ea typeface="Noto Sans"/>
                <a:cs typeface="Noto Sans"/>
              </a:rPr>
              <a:t>Published online 2021:91-111. doi:https://doi.org/10.1016/b978-0-323-72216-2.00007-7 </a:t>
            </a:r>
            <a:endParaRPr lang="en-US" sz="1300">
              <a:ea typeface="Noto Sans"/>
              <a:cs typeface="Noto Sans"/>
            </a:endParaRPr>
          </a:p>
          <a:p>
            <a:pPr>
              <a:spcBef>
                <a:spcPts val="200"/>
              </a:spcBef>
              <a:buAutoNum type="arabicPeriod"/>
            </a:pPr>
            <a:r>
              <a:rPr lang="en-US" sz="1300">
                <a:solidFill>
                  <a:srgbClr val="000000"/>
                </a:solidFill>
                <a:highlight>
                  <a:srgbClr val="FFFFFF"/>
                </a:highlight>
                <a:latin typeface="Aptos"/>
                <a:ea typeface="Noto Sans"/>
                <a:cs typeface="Noto Sans"/>
              </a:rPr>
              <a:t>Pasero C, Mccaffery M. </a:t>
            </a:r>
            <a:r>
              <a:rPr lang="en-US" sz="1300" i="1">
                <a:solidFill>
                  <a:srgbClr val="000000"/>
                </a:solidFill>
                <a:highlight>
                  <a:srgbClr val="FFFFFF"/>
                </a:highlight>
                <a:latin typeface="Aptos"/>
                <a:ea typeface="Noto Sans"/>
                <a:cs typeface="Noto Sans"/>
              </a:rPr>
              <a:t>Pain Assessment and Pharmacologic Management</a:t>
            </a:r>
            <a:r>
              <a:rPr lang="en-US" sz="1300">
                <a:solidFill>
                  <a:srgbClr val="000000"/>
                </a:solidFill>
                <a:highlight>
                  <a:srgbClr val="FFFFFF"/>
                </a:highlight>
                <a:latin typeface="Aptos"/>
                <a:ea typeface="Noto Sans"/>
                <a:cs typeface="Noto Sans"/>
              </a:rPr>
              <a:t>. Elsevier/Mosby; 2011.</a:t>
            </a:r>
            <a:endParaRPr lang="en-US" sz="1300">
              <a:ea typeface="Noto Sans"/>
              <a:cs typeface="Noto Sans"/>
            </a:endParaRPr>
          </a:p>
          <a:p>
            <a:pPr>
              <a:spcBef>
                <a:spcPts val="200"/>
              </a:spcBef>
              <a:buAutoNum type="arabicPeriod"/>
            </a:pPr>
            <a:r>
              <a:rPr lang="en-US" sz="1300">
                <a:solidFill>
                  <a:srgbClr val="000000"/>
                </a:solidFill>
                <a:highlight>
                  <a:srgbClr val="FFFFFF"/>
                </a:highlight>
                <a:latin typeface="Aptos"/>
                <a:ea typeface="Noto Sans"/>
                <a:cs typeface="Noto Sans"/>
              </a:rPr>
              <a:t>‌Mary Lynn McPherson. Demystifying Opioid Conversion Calculations. </a:t>
            </a:r>
            <a:r>
              <a:rPr lang="en-US" sz="1300" i="1">
                <a:solidFill>
                  <a:srgbClr val="000000"/>
                </a:solidFill>
                <a:highlight>
                  <a:srgbClr val="FFFFFF"/>
                </a:highlight>
                <a:latin typeface="Aptos"/>
                <a:ea typeface="Noto Sans"/>
                <a:cs typeface="Noto Sans"/>
              </a:rPr>
              <a:t>ASHP</a:t>
            </a:r>
            <a:r>
              <a:rPr lang="en-US" sz="1300">
                <a:solidFill>
                  <a:srgbClr val="000000"/>
                </a:solidFill>
                <a:highlight>
                  <a:srgbClr val="FFFFFF"/>
                </a:highlight>
                <a:latin typeface="Aptos"/>
                <a:ea typeface="Noto Sans"/>
                <a:cs typeface="Noto Sans"/>
              </a:rPr>
              <a:t>; 2014./ucm311290.pdf</a:t>
            </a:r>
            <a:endParaRPr lang="en-US" sz="1300">
              <a:ea typeface="Noto Sans"/>
              <a:cs typeface="Noto Sans"/>
            </a:endParaRPr>
          </a:p>
          <a:p>
            <a:pPr>
              <a:spcBef>
                <a:spcPts val="200"/>
              </a:spcBef>
              <a:buAutoNum type="arabicPeriod"/>
            </a:pPr>
            <a:r>
              <a:rPr lang="en-US" sz="1300" dirty="0">
                <a:solidFill>
                  <a:srgbClr val="000000"/>
                </a:solidFill>
                <a:highlight>
                  <a:srgbClr val="FFFFFF"/>
                </a:highlight>
                <a:latin typeface="Aptos"/>
                <a:ea typeface="Noto Sans"/>
                <a:cs typeface="Noto Sans"/>
              </a:rPr>
              <a:t>Reddy AS, Dost S, Vidal M, et al. The conversion ratio from intravenous (IV) hydromorphone to oral (PO) opioids in patients with cancer. </a:t>
            </a:r>
            <a:r>
              <a:rPr lang="en-US" sz="1300" i="1" dirty="0">
                <a:solidFill>
                  <a:srgbClr val="000000"/>
                </a:solidFill>
                <a:highlight>
                  <a:srgbClr val="FFFFFF"/>
                </a:highlight>
                <a:latin typeface="Aptos"/>
                <a:ea typeface="Noto Sans"/>
                <a:cs typeface="Noto Sans"/>
              </a:rPr>
              <a:t>Journal of Clinical Oncology</a:t>
            </a:r>
            <a:r>
              <a:rPr lang="en-US" sz="1300" dirty="0">
                <a:solidFill>
                  <a:srgbClr val="000000"/>
                </a:solidFill>
                <a:highlight>
                  <a:srgbClr val="FFFFFF"/>
                </a:highlight>
                <a:latin typeface="Aptos"/>
                <a:ea typeface="Noto Sans"/>
                <a:cs typeface="Noto Sans"/>
              </a:rPr>
              <a:t>. 2016;34(26_suppl):197-197. </a:t>
            </a:r>
            <a:r>
              <a:rPr lang="en-US" sz="1300" dirty="0" err="1">
                <a:solidFill>
                  <a:srgbClr val="000000"/>
                </a:solidFill>
                <a:highlight>
                  <a:srgbClr val="FFFFFF"/>
                </a:highlight>
                <a:latin typeface="Aptos"/>
                <a:ea typeface="Noto Sans"/>
                <a:cs typeface="Noto Sans"/>
              </a:rPr>
              <a:t>doi:https</a:t>
            </a:r>
            <a:r>
              <a:rPr lang="en-US" sz="1300" dirty="0">
                <a:solidFill>
                  <a:srgbClr val="000000"/>
                </a:solidFill>
                <a:highlight>
                  <a:srgbClr val="FFFFFF"/>
                </a:highlight>
                <a:latin typeface="Aptos"/>
                <a:ea typeface="Noto Sans"/>
                <a:cs typeface="Noto Sans"/>
              </a:rPr>
              <a:t>://doi.org/10.1200/jco.2016.34.26_suppl.197</a:t>
            </a:r>
            <a:endParaRPr lang="en-US" sz="1300" dirty="0">
              <a:ea typeface="Noto Sans"/>
              <a:cs typeface="Noto Sans"/>
            </a:endParaRPr>
          </a:p>
          <a:p>
            <a:pPr>
              <a:spcBef>
                <a:spcPts val="200"/>
              </a:spcBef>
              <a:buAutoNum type="arabicPeriod"/>
            </a:pPr>
            <a:r>
              <a:rPr lang="en-US" sz="1300" dirty="0">
                <a:solidFill>
                  <a:srgbClr val="000000"/>
                </a:solidFill>
                <a:highlight>
                  <a:srgbClr val="FFFFFF"/>
                </a:highlight>
                <a:latin typeface="Aptos"/>
                <a:ea typeface="Noto Sans"/>
                <a:cs typeface="Noto Sans"/>
              </a:rPr>
              <a:t>Dowell D, Ragan KR, Jones CM, Baldwin GT, Chou R. Prescribing Opioids for Pain — The New CDC Clinical Practice Guideline. </a:t>
            </a:r>
            <a:r>
              <a:rPr lang="en-US" sz="1300" i="1" dirty="0">
                <a:solidFill>
                  <a:srgbClr val="000000"/>
                </a:solidFill>
                <a:highlight>
                  <a:srgbClr val="FFFFFF"/>
                </a:highlight>
                <a:latin typeface="Aptos"/>
                <a:ea typeface="Noto Sans"/>
                <a:cs typeface="Noto Sans"/>
              </a:rPr>
              <a:t>New England Journal of Medicine.</a:t>
            </a:r>
            <a:r>
              <a:rPr lang="en-US" sz="1300" dirty="0">
                <a:solidFill>
                  <a:srgbClr val="000000"/>
                </a:solidFill>
                <a:highlight>
                  <a:srgbClr val="FFFFFF"/>
                </a:highlight>
                <a:latin typeface="Aptos"/>
                <a:ea typeface="Noto Sans"/>
                <a:cs typeface="Noto Sans"/>
              </a:rPr>
              <a:t> 2022;387(22). </a:t>
            </a:r>
            <a:r>
              <a:rPr lang="en-US" sz="1300" dirty="0" err="1">
                <a:solidFill>
                  <a:srgbClr val="000000"/>
                </a:solidFill>
                <a:highlight>
                  <a:srgbClr val="FFFFFF"/>
                </a:highlight>
                <a:latin typeface="Aptos"/>
                <a:ea typeface="Noto Sans"/>
                <a:cs typeface="Noto Sans"/>
              </a:rPr>
              <a:t>doi:https</a:t>
            </a:r>
            <a:r>
              <a:rPr lang="en-US" sz="1300" dirty="0">
                <a:solidFill>
                  <a:srgbClr val="000000"/>
                </a:solidFill>
                <a:highlight>
                  <a:srgbClr val="FFFFFF"/>
                </a:highlight>
                <a:latin typeface="Aptos"/>
                <a:ea typeface="Noto Sans"/>
                <a:cs typeface="Noto Sans"/>
              </a:rPr>
              <a:t>://doi.org/10.1056/nejmp2211040</a:t>
            </a:r>
            <a:endParaRPr lang="en-US" sz="1300" dirty="0">
              <a:ea typeface="Noto Sans"/>
              <a:cs typeface="Noto Sans"/>
            </a:endParaRPr>
          </a:p>
          <a:p>
            <a:pPr>
              <a:spcBef>
                <a:spcPts val="200"/>
              </a:spcBef>
              <a:buAutoNum type="arabicPeriod"/>
            </a:pPr>
            <a:r>
              <a:rPr lang="en-US" sz="1300" dirty="0">
                <a:solidFill>
                  <a:srgbClr val="000000"/>
                </a:solidFill>
                <a:highlight>
                  <a:srgbClr val="FFFFFF"/>
                </a:highlight>
                <a:latin typeface="Aptos"/>
                <a:ea typeface="Noto Sans"/>
                <a:cs typeface="Noto Sans"/>
              </a:rPr>
              <a:t>Markman JD, </a:t>
            </a:r>
            <a:r>
              <a:rPr lang="en-US" sz="1300" dirty="0" err="1">
                <a:solidFill>
                  <a:srgbClr val="000000"/>
                </a:solidFill>
                <a:highlight>
                  <a:srgbClr val="FFFFFF"/>
                </a:highlight>
                <a:latin typeface="Aptos"/>
                <a:ea typeface="Noto Sans"/>
                <a:cs typeface="Noto Sans"/>
              </a:rPr>
              <a:t>Gewandter</a:t>
            </a:r>
            <a:r>
              <a:rPr lang="en-US" sz="1300" dirty="0">
                <a:solidFill>
                  <a:srgbClr val="000000"/>
                </a:solidFill>
                <a:highlight>
                  <a:srgbClr val="FFFFFF"/>
                </a:highlight>
                <a:latin typeface="Aptos"/>
                <a:ea typeface="Noto Sans"/>
                <a:cs typeface="Noto Sans"/>
              </a:rPr>
              <a:t> JS, Frazer ME. Comparison of a Pain Tolerability Question With the Numeric Rating Scale for Assessment of Self-reported Chronic Pain.</a:t>
            </a:r>
            <a:r>
              <a:rPr lang="en-US" sz="1300" i="1" dirty="0">
                <a:solidFill>
                  <a:srgbClr val="000000"/>
                </a:solidFill>
                <a:highlight>
                  <a:srgbClr val="FFFFFF"/>
                </a:highlight>
                <a:latin typeface="Aptos"/>
                <a:ea typeface="Noto Sans"/>
                <a:cs typeface="Noto Sans"/>
              </a:rPr>
              <a:t> JAMA Network Open</a:t>
            </a:r>
            <a:r>
              <a:rPr lang="en-US" sz="1300" dirty="0">
                <a:solidFill>
                  <a:srgbClr val="000000"/>
                </a:solidFill>
                <a:highlight>
                  <a:srgbClr val="FFFFFF"/>
                </a:highlight>
                <a:latin typeface="Aptos"/>
                <a:ea typeface="Noto Sans"/>
                <a:cs typeface="Noto Sans"/>
              </a:rPr>
              <a:t>. 2020;3(4):e203155. </a:t>
            </a:r>
            <a:r>
              <a:rPr lang="en-US" sz="1300" dirty="0" err="1">
                <a:solidFill>
                  <a:srgbClr val="000000"/>
                </a:solidFill>
                <a:highlight>
                  <a:srgbClr val="FFFFFF"/>
                </a:highlight>
                <a:latin typeface="Aptos"/>
                <a:ea typeface="Noto Sans"/>
                <a:cs typeface="Noto Sans"/>
              </a:rPr>
              <a:t>doi:https</a:t>
            </a:r>
            <a:r>
              <a:rPr lang="en-US" sz="1300" dirty="0">
                <a:solidFill>
                  <a:srgbClr val="000000"/>
                </a:solidFill>
                <a:highlight>
                  <a:srgbClr val="FFFFFF"/>
                </a:highlight>
                <a:latin typeface="Aptos"/>
                <a:ea typeface="Noto Sans"/>
                <a:cs typeface="Noto Sans"/>
              </a:rPr>
              <a:t>://doi.org/10.1001/jamanetworkopen.2020.3155</a:t>
            </a:r>
            <a:endParaRPr lang="en-US" sz="1300" dirty="0">
              <a:ea typeface="Noto Sans"/>
              <a:cs typeface="Noto Sans"/>
            </a:endParaRPr>
          </a:p>
          <a:p>
            <a:pPr>
              <a:spcBef>
                <a:spcPts val="200"/>
              </a:spcBef>
              <a:buAutoNum type="arabicPeriod"/>
            </a:pPr>
            <a:r>
              <a:rPr lang="en-US" sz="1300" dirty="0">
                <a:solidFill>
                  <a:srgbClr val="000000"/>
                </a:solidFill>
                <a:highlight>
                  <a:srgbClr val="FFFFFF"/>
                </a:highlight>
                <a:latin typeface="Aptos"/>
                <a:ea typeface="Noto Sans"/>
                <a:cs typeface="Noto Sans"/>
              </a:rPr>
              <a:t>Coluzzi F, Caputi FF, Billeci D, et al. Safe Use of Opioids in Chronic Kidney Disease and Hemodialysis Patients: Tips and Tricks for Non-Pain Specialists. </a:t>
            </a:r>
            <a:r>
              <a:rPr lang="en-US" sz="1300" i="1" dirty="0">
                <a:solidFill>
                  <a:srgbClr val="000000"/>
                </a:solidFill>
                <a:highlight>
                  <a:srgbClr val="FFFFFF"/>
                </a:highlight>
                <a:latin typeface="Aptos"/>
                <a:ea typeface="Noto Sans"/>
                <a:cs typeface="Noto Sans"/>
              </a:rPr>
              <a:t>Therapeutics and Clinical Risk Management</a:t>
            </a:r>
            <a:r>
              <a:rPr lang="en-US" sz="1300" dirty="0">
                <a:solidFill>
                  <a:srgbClr val="000000"/>
                </a:solidFill>
                <a:highlight>
                  <a:srgbClr val="FFFFFF"/>
                </a:highlight>
                <a:latin typeface="Aptos"/>
                <a:ea typeface="Noto Sans"/>
                <a:cs typeface="Noto Sans"/>
              </a:rPr>
              <a:t>. 2020;16(16):821-837. </a:t>
            </a:r>
            <a:r>
              <a:rPr lang="en-US" sz="1300" dirty="0" err="1">
                <a:solidFill>
                  <a:srgbClr val="000000"/>
                </a:solidFill>
                <a:highlight>
                  <a:srgbClr val="FFFFFF"/>
                </a:highlight>
                <a:latin typeface="Aptos"/>
                <a:ea typeface="Noto Sans"/>
                <a:cs typeface="Noto Sans"/>
              </a:rPr>
              <a:t>doi:https</a:t>
            </a:r>
            <a:r>
              <a:rPr lang="en-US" sz="1300" dirty="0">
                <a:solidFill>
                  <a:srgbClr val="000000"/>
                </a:solidFill>
                <a:highlight>
                  <a:srgbClr val="FFFFFF"/>
                </a:highlight>
                <a:latin typeface="Aptos"/>
                <a:ea typeface="Noto Sans"/>
                <a:cs typeface="Noto Sans"/>
              </a:rPr>
              <a:t>://doi.org/10.2147/TCRM.S262843</a:t>
            </a:r>
            <a:endParaRPr lang="en-US" sz="1300" dirty="0">
              <a:ea typeface="Noto Sans"/>
              <a:cs typeface="Noto Sans"/>
            </a:endParaRPr>
          </a:p>
          <a:p>
            <a:pPr>
              <a:spcBef>
                <a:spcPts val="200"/>
              </a:spcBef>
              <a:buAutoNum type="arabicPeriod"/>
            </a:pPr>
            <a:r>
              <a:rPr lang="en-US" sz="1300" dirty="0">
                <a:solidFill>
                  <a:srgbClr val="000000"/>
                </a:solidFill>
                <a:highlight>
                  <a:srgbClr val="FFFFFF"/>
                </a:highlight>
                <a:latin typeface="Aptos"/>
                <a:ea typeface="Noto Sans"/>
                <a:cs typeface="Noto Sans"/>
              </a:rPr>
              <a:t>Park TW, Saitz R, </a:t>
            </a:r>
            <a:r>
              <a:rPr lang="en-US" sz="1300" dirty="0" err="1">
                <a:solidFill>
                  <a:srgbClr val="000000"/>
                </a:solidFill>
                <a:highlight>
                  <a:srgbClr val="FFFFFF"/>
                </a:highlight>
                <a:latin typeface="Aptos"/>
                <a:ea typeface="Noto Sans"/>
                <a:cs typeface="Noto Sans"/>
              </a:rPr>
              <a:t>Ganoczy</a:t>
            </a:r>
            <a:r>
              <a:rPr lang="en-US" sz="1300" dirty="0">
                <a:solidFill>
                  <a:srgbClr val="000000"/>
                </a:solidFill>
                <a:highlight>
                  <a:srgbClr val="FFFFFF"/>
                </a:highlight>
                <a:latin typeface="Aptos"/>
                <a:ea typeface="Noto Sans"/>
                <a:cs typeface="Noto Sans"/>
              </a:rPr>
              <a:t> D, Ilgen MA, Bohnert ASB. Benzodiazepine prescribing patterns and deaths from drug overdose among US veterans receiving opioid analgesics: case-cohort study. </a:t>
            </a:r>
            <a:r>
              <a:rPr lang="en-US" sz="1300" i="1" dirty="0">
                <a:solidFill>
                  <a:srgbClr val="000000"/>
                </a:solidFill>
                <a:highlight>
                  <a:srgbClr val="FFFFFF"/>
                </a:highlight>
                <a:latin typeface="Aptos"/>
                <a:ea typeface="Noto Sans"/>
                <a:cs typeface="Noto Sans"/>
              </a:rPr>
              <a:t>BMJ</a:t>
            </a:r>
            <a:r>
              <a:rPr lang="en-US" sz="1300" dirty="0">
                <a:solidFill>
                  <a:srgbClr val="000000"/>
                </a:solidFill>
                <a:highlight>
                  <a:srgbClr val="FFFFFF"/>
                </a:highlight>
                <a:latin typeface="Aptos"/>
                <a:ea typeface="Noto Sans"/>
                <a:cs typeface="Noto Sans"/>
              </a:rPr>
              <a:t>. 2015;350. </a:t>
            </a:r>
            <a:r>
              <a:rPr lang="en-US" sz="1300" dirty="0" err="1">
                <a:solidFill>
                  <a:srgbClr val="000000"/>
                </a:solidFill>
                <a:highlight>
                  <a:srgbClr val="FFFFFF"/>
                </a:highlight>
                <a:latin typeface="Aptos"/>
                <a:ea typeface="Noto Sans"/>
                <a:cs typeface="Noto Sans"/>
              </a:rPr>
              <a:t>doi:https</a:t>
            </a:r>
            <a:r>
              <a:rPr lang="en-US" sz="1300" dirty="0">
                <a:solidFill>
                  <a:srgbClr val="000000"/>
                </a:solidFill>
                <a:highlight>
                  <a:srgbClr val="FFFFFF"/>
                </a:highlight>
                <a:latin typeface="Aptos"/>
                <a:ea typeface="Noto Sans"/>
                <a:cs typeface="Noto Sans"/>
              </a:rPr>
              <a:t>://doi.org/10.1136/bmj.h2698</a:t>
            </a:r>
            <a:endParaRPr lang="en-US" sz="1300" dirty="0">
              <a:ea typeface="Noto Sans"/>
              <a:cs typeface="Noto Sans"/>
            </a:endParaRPr>
          </a:p>
          <a:p>
            <a:pPr>
              <a:spcBef>
                <a:spcPts val="200"/>
              </a:spcBef>
              <a:buAutoNum type="arabicPeriod"/>
            </a:pPr>
            <a:r>
              <a:rPr lang="en-US" sz="1300" dirty="0">
                <a:solidFill>
                  <a:srgbClr val="000000"/>
                </a:solidFill>
                <a:highlight>
                  <a:srgbClr val="FFFFFF"/>
                </a:highlight>
                <a:latin typeface="Aptos"/>
                <a:ea typeface="Noto Sans"/>
                <a:cs typeface="Noto Sans"/>
              </a:rPr>
              <a:t>‌</a:t>
            </a:r>
            <a:r>
              <a:rPr lang="en-US" sz="1300" dirty="0" err="1">
                <a:solidFill>
                  <a:srgbClr val="000000"/>
                </a:solidFill>
                <a:highlight>
                  <a:srgbClr val="FFFFFF"/>
                </a:highlight>
                <a:latin typeface="Aptos"/>
                <a:ea typeface="Noto Sans"/>
                <a:cs typeface="Noto Sans"/>
              </a:rPr>
              <a:t>Hinkin</a:t>
            </a:r>
            <a:r>
              <a:rPr lang="en-US" sz="1300" dirty="0">
                <a:solidFill>
                  <a:srgbClr val="000000"/>
                </a:solidFill>
                <a:highlight>
                  <a:srgbClr val="FFFFFF"/>
                </a:highlight>
                <a:latin typeface="Aptos"/>
                <a:ea typeface="Noto Sans"/>
                <a:cs typeface="Noto Sans"/>
              </a:rPr>
              <a:t> CH, Castellon SA, Dickson-Fuhrman E, Daum G, Jaffe J, Jarvik L. Screening for Drug and Alcohol Abuse Among Older Adults Using a Modified Version of the CAGE. </a:t>
            </a:r>
            <a:r>
              <a:rPr lang="en-US" sz="1300" i="1" dirty="0">
                <a:solidFill>
                  <a:srgbClr val="000000"/>
                </a:solidFill>
                <a:highlight>
                  <a:srgbClr val="FFFFFF"/>
                </a:highlight>
                <a:latin typeface="Aptos"/>
                <a:ea typeface="Noto Sans"/>
                <a:cs typeface="Noto Sans"/>
              </a:rPr>
              <a:t>The American Journal on Addictions.</a:t>
            </a:r>
            <a:r>
              <a:rPr lang="en-US" sz="1300" dirty="0">
                <a:solidFill>
                  <a:srgbClr val="000000"/>
                </a:solidFill>
                <a:highlight>
                  <a:srgbClr val="FFFFFF"/>
                </a:highlight>
                <a:latin typeface="Aptos"/>
                <a:ea typeface="Noto Sans"/>
                <a:cs typeface="Noto Sans"/>
              </a:rPr>
              <a:t> 2001;10(4):319-326. </a:t>
            </a:r>
            <a:r>
              <a:rPr lang="en-US" sz="1300" dirty="0" err="1">
                <a:solidFill>
                  <a:srgbClr val="000000"/>
                </a:solidFill>
                <a:highlight>
                  <a:srgbClr val="FFFFFF"/>
                </a:highlight>
                <a:latin typeface="Aptos"/>
                <a:ea typeface="Noto Sans"/>
                <a:cs typeface="Noto Sans"/>
              </a:rPr>
              <a:t>doi:https</a:t>
            </a:r>
            <a:r>
              <a:rPr lang="en-US" sz="1300" dirty="0">
                <a:solidFill>
                  <a:srgbClr val="000000"/>
                </a:solidFill>
                <a:highlight>
                  <a:srgbClr val="FFFFFF"/>
                </a:highlight>
                <a:latin typeface="Aptos"/>
                <a:ea typeface="Noto Sans"/>
                <a:cs typeface="Noto Sans"/>
              </a:rPr>
              <a:t>://doi.org/10.1111/j.1521-0391.2001.tb00521.</a:t>
            </a:r>
            <a:endParaRPr lang="en-US" sz="1300" dirty="0">
              <a:ea typeface="Noto Sans"/>
              <a:cs typeface="Noto Sans"/>
            </a:endParaRPr>
          </a:p>
          <a:p>
            <a:pPr>
              <a:spcBef>
                <a:spcPts val="200"/>
              </a:spcBef>
              <a:buAutoNum type="arabicPeriod"/>
            </a:pPr>
            <a:r>
              <a:rPr lang="en-US" sz="1300" dirty="0">
                <a:solidFill>
                  <a:srgbClr val="000000"/>
                </a:solidFill>
                <a:highlight>
                  <a:srgbClr val="FFFFFF"/>
                </a:highlight>
                <a:latin typeface="Aptos"/>
                <a:ea typeface="Noto Sans"/>
                <a:cs typeface="Noto Sans"/>
              </a:rPr>
              <a:t>Klimas J, </a:t>
            </a:r>
            <a:r>
              <a:rPr lang="en-US" sz="1300" dirty="0" err="1">
                <a:solidFill>
                  <a:srgbClr val="000000"/>
                </a:solidFill>
                <a:highlight>
                  <a:srgbClr val="FFFFFF"/>
                </a:highlight>
                <a:latin typeface="Aptos"/>
                <a:ea typeface="Noto Sans"/>
                <a:cs typeface="Noto Sans"/>
              </a:rPr>
              <a:t>Gorfinkel</a:t>
            </a:r>
            <a:r>
              <a:rPr lang="en-US" sz="1300" dirty="0">
                <a:solidFill>
                  <a:srgbClr val="000000"/>
                </a:solidFill>
                <a:highlight>
                  <a:srgbClr val="FFFFFF"/>
                </a:highlight>
                <a:latin typeface="Aptos"/>
                <a:ea typeface="Noto Sans"/>
                <a:cs typeface="Noto Sans"/>
              </a:rPr>
              <a:t> L, Fairbairn N, et al. Strategies to Identify Patient Risks of Prescription Opioid Addiction When Initiating Opioids for Pain. </a:t>
            </a:r>
            <a:r>
              <a:rPr lang="en-US" sz="1300" i="1" dirty="0">
                <a:solidFill>
                  <a:srgbClr val="000000"/>
                </a:solidFill>
                <a:highlight>
                  <a:srgbClr val="FFFFFF"/>
                </a:highlight>
                <a:latin typeface="Aptos"/>
                <a:ea typeface="Noto Sans"/>
                <a:cs typeface="Noto Sans"/>
              </a:rPr>
              <a:t>JAMA Network Open.</a:t>
            </a:r>
            <a:r>
              <a:rPr lang="en-US" sz="1300" dirty="0">
                <a:solidFill>
                  <a:srgbClr val="000000"/>
                </a:solidFill>
                <a:highlight>
                  <a:srgbClr val="FFFFFF"/>
                </a:highlight>
                <a:latin typeface="Aptos"/>
                <a:ea typeface="Noto Sans"/>
                <a:cs typeface="Noto Sans"/>
              </a:rPr>
              <a:t> 2019;2(5):e193365. </a:t>
            </a:r>
            <a:r>
              <a:rPr lang="en-US" sz="1300" dirty="0" err="1">
                <a:solidFill>
                  <a:srgbClr val="000000"/>
                </a:solidFill>
                <a:highlight>
                  <a:srgbClr val="FFFFFF"/>
                </a:highlight>
                <a:latin typeface="Aptos"/>
                <a:ea typeface="Noto Sans"/>
                <a:cs typeface="Noto Sans"/>
              </a:rPr>
              <a:t>doi:https</a:t>
            </a:r>
            <a:r>
              <a:rPr lang="en-US" sz="1300" dirty="0">
                <a:solidFill>
                  <a:srgbClr val="000000"/>
                </a:solidFill>
                <a:highlight>
                  <a:srgbClr val="FFFFFF"/>
                </a:highlight>
                <a:latin typeface="Aptos"/>
                <a:ea typeface="Noto Sans"/>
                <a:cs typeface="Noto Sans"/>
              </a:rPr>
              <a:t>://doi.org/10.1001/jamanetworkopen.2019.3365</a:t>
            </a:r>
            <a:endParaRPr lang="en-US" sz="1300" dirty="0">
              <a:ea typeface="Noto Sans"/>
              <a:cs typeface="Noto Sans"/>
            </a:endParaRPr>
          </a:p>
          <a:p>
            <a:pPr>
              <a:spcBef>
                <a:spcPts val="200"/>
              </a:spcBef>
              <a:buAutoNum type="arabicPeriod"/>
            </a:pPr>
            <a:r>
              <a:rPr lang="en-US" sz="1300" dirty="0">
                <a:solidFill>
                  <a:srgbClr val="000000"/>
                </a:solidFill>
                <a:highlight>
                  <a:srgbClr val="FFFFFF"/>
                </a:highlight>
                <a:latin typeface="Aptos"/>
                <a:ea typeface="Noto Sans"/>
                <a:cs typeface="Noto Sans"/>
              </a:rPr>
              <a:t>‌McAuliffe Staehler TM, Palombi LC. Beneficial opioid management strategies: A review of the evidence for the use of opioid treatment agreements.</a:t>
            </a:r>
            <a:r>
              <a:rPr lang="en-US" sz="1300" i="1" dirty="0">
                <a:solidFill>
                  <a:srgbClr val="000000"/>
                </a:solidFill>
                <a:highlight>
                  <a:srgbClr val="FFFFFF"/>
                </a:highlight>
                <a:latin typeface="Aptos"/>
                <a:ea typeface="Noto Sans"/>
                <a:cs typeface="Noto Sans"/>
              </a:rPr>
              <a:t> Substance Abuse.</a:t>
            </a:r>
            <a:r>
              <a:rPr lang="en-US" sz="1300" dirty="0">
                <a:solidFill>
                  <a:srgbClr val="000000"/>
                </a:solidFill>
                <a:highlight>
                  <a:srgbClr val="FFFFFF"/>
                </a:highlight>
                <a:latin typeface="Aptos"/>
                <a:ea typeface="Noto Sans"/>
                <a:cs typeface="Noto Sans"/>
              </a:rPr>
              <a:t> 2020;41(2):1-8. </a:t>
            </a:r>
            <a:r>
              <a:rPr lang="en-US" sz="1300" dirty="0" err="1">
                <a:solidFill>
                  <a:srgbClr val="000000"/>
                </a:solidFill>
                <a:highlight>
                  <a:srgbClr val="FFFFFF"/>
                </a:highlight>
                <a:latin typeface="Aptos"/>
                <a:ea typeface="Noto Sans"/>
                <a:cs typeface="Noto Sans"/>
              </a:rPr>
              <a:t>doi:https</a:t>
            </a:r>
            <a:r>
              <a:rPr lang="en-US" sz="1300" dirty="0">
                <a:solidFill>
                  <a:srgbClr val="000000"/>
                </a:solidFill>
                <a:highlight>
                  <a:srgbClr val="FFFFFF"/>
                </a:highlight>
                <a:latin typeface="Aptos"/>
                <a:ea typeface="Noto Sans"/>
                <a:cs typeface="Noto Sans"/>
              </a:rPr>
              <a:t>://doi.org/10.1080/08897077.2019.1692122</a:t>
            </a:r>
            <a:endParaRPr lang="en-US" sz="1300" dirty="0">
              <a:ea typeface="Noto Sans"/>
              <a:cs typeface="Noto Sans"/>
            </a:endParaRPr>
          </a:p>
          <a:p>
            <a:pPr>
              <a:spcBef>
                <a:spcPts val="200"/>
              </a:spcBef>
              <a:buAutoNum type="arabicPeriod"/>
            </a:pPr>
            <a:r>
              <a:rPr lang="en-US" sz="1300" dirty="0">
                <a:solidFill>
                  <a:srgbClr val="000000"/>
                </a:solidFill>
                <a:highlight>
                  <a:srgbClr val="FFFFFF"/>
                </a:highlight>
                <a:latin typeface="Aptos"/>
                <a:ea typeface="Noto Sans"/>
                <a:cs typeface="Noto Sans"/>
              </a:rPr>
              <a:t>Crockett SD, Greer KB, Heidelbaugh JJ, Falck-</a:t>
            </a:r>
            <a:r>
              <a:rPr lang="en-US" sz="1300" dirty="0" err="1">
                <a:solidFill>
                  <a:srgbClr val="000000"/>
                </a:solidFill>
                <a:highlight>
                  <a:srgbClr val="FFFFFF"/>
                </a:highlight>
                <a:latin typeface="Aptos"/>
                <a:ea typeface="Noto Sans"/>
                <a:cs typeface="Noto Sans"/>
              </a:rPr>
              <a:t>Ytter</a:t>
            </a:r>
            <a:r>
              <a:rPr lang="en-US" sz="1300" dirty="0">
                <a:solidFill>
                  <a:srgbClr val="000000"/>
                </a:solidFill>
                <a:highlight>
                  <a:srgbClr val="FFFFFF"/>
                </a:highlight>
                <a:latin typeface="Aptos"/>
                <a:ea typeface="Noto Sans"/>
                <a:cs typeface="Noto Sans"/>
              </a:rPr>
              <a:t> Y, Hanson BJ, Sultan S. American Gastroenterological Association Institute Guideline on the Medical Management of Opioid-Induced Constipation. </a:t>
            </a:r>
            <a:r>
              <a:rPr lang="en-US" sz="1300" i="1" dirty="0">
                <a:solidFill>
                  <a:srgbClr val="000000"/>
                </a:solidFill>
                <a:highlight>
                  <a:srgbClr val="FFFFFF"/>
                </a:highlight>
                <a:latin typeface="Aptos"/>
                <a:ea typeface="Noto Sans"/>
                <a:cs typeface="Noto Sans"/>
              </a:rPr>
              <a:t>Gastroenterology</a:t>
            </a:r>
            <a:r>
              <a:rPr lang="en-US" sz="1300" dirty="0">
                <a:solidFill>
                  <a:srgbClr val="000000"/>
                </a:solidFill>
                <a:highlight>
                  <a:srgbClr val="FFFFFF"/>
                </a:highlight>
                <a:latin typeface="Aptos"/>
                <a:ea typeface="Noto Sans"/>
                <a:cs typeface="Noto Sans"/>
              </a:rPr>
              <a:t>. 2019;156(1):218-226. </a:t>
            </a:r>
            <a:r>
              <a:rPr lang="en-US" sz="1300" dirty="0" err="1">
                <a:solidFill>
                  <a:srgbClr val="000000"/>
                </a:solidFill>
                <a:highlight>
                  <a:srgbClr val="FFFFFF"/>
                </a:highlight>
                <a:latin typeface="Aptos"/>
                <a:ea typeface="Noto Sans"/>
                <a:cs typeface="Noto Sans"/>
              </a:rPr>
              <a:t>doi:https</a:t>
            </a:r>
            <a:r>
              <a:rPr lang="en-US" sz="1300" dirty="0">
                <a:solidFill>
                  <a:srgbClr val="000000"/>
                </a:solidFill>
                <a:highlight>
                  <a:srgbClr val="FFFFFF"/>
                </a:highlight>
                <a:latin typeface="Aptos"/>
                <a:ea typeface="Noto Sans"/>
                <a:cs typeface="Noto Sans"/>
              </a:rPr>
              <a:t>://doi.org/10.1053/j.gastro.2018.07.016</a:t>
            </a:r>
            <a:endParaRPr lang="en-US" sz="1300" dirty="0">
              <a:ea typeface="Noto Sans"/>
              <a:cs typeface="Noto Sans"/>
            </a:endParaRPr>
          </a:p>
          <a:p>
            <a:pPr>
              <a:spcBef>
                <a:spcPts val="200"/>
              </a:spcBef>
              <a:buAutoNum type="arabicPeriod"/>
            </a:pPr>
            <a:r>
              <a:rPr lang="en-US" sz="1300">
                <a:solidFill>
                  <a:srgbClr val="000000"/>
                </a:solidFill>
                <a:highlight>
                  <a:srgbClr val="FFFFFF"/>
                </a:highlight>
                <a:latin typeface="Aptos"/>
                <a:ea typeface="Noto Sans"/>
                <a:cs typeface="Noto Sans"/>
              </a:rPr>
              <a:t>Opioid Dose Escalation. Palliative Care Network of Wisconsin. </a:t>
            </a:r>
            <a:r>
              <a:rPr lang="en-US" sz="1300" dirty="0">
                <a:solidFill>
                  <a:srgbClr val="000000"/>
                </a:solidFill>
                <a:highlight>
                  <a:srgbClr val="FFFFFF"/>
                </a:highlight>
                <a:latin typeface="Aptos"/>
                <a:ea typeface="Noto Sans"/>
                <a:cs typeface="Noto Sans"/>
                <a:hlinkClick r:id="rId2"/>
              </a:rPr>
              <a:t>https://www.mypcnow.org/fast-fact/opioid-dose-escalation/</a:t>
            </a:r>
            <a:endParaRPr lang="en-US" sz="1300">
              <a:ea typeface="Noto Sans"/>
              <a:cs typeface="Noto Sans"/>
            </a:endParaRPr>
          </a:p>
        </p:txBody>
      </p:sp>
    </p:spTree>
    <p:extLst>
      <p:ext uri="{BB962C8B-B14F-4D97-AF65-F5344CB8AC3E}">
        <p14:creationId xmlns:p14="http://schemas.microsoft.com/office/powerpoint/2010/main" val="866813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5B6B6-EE01-585A-E94D-CA0C951BB107}"/>
              </a:ext>
            </a:extLst>
          </p:cNvPr>
          <p:cNvSpPr>
            <a:spLocks noGrp="1"/>
          </p:cNvSpPr>
          <p:nvPr>
            <p:ph type="title"/>
          </p:nvPr>
        </p:nvSpPr>
        <p:spPr>
          <a:xfrm>
            <a:off x="518491" y="526472"/>
            <a:ext cx="10515600" cy="803918"/>
          </a:xfrm>
        </p:spPr>
        <p:txBody>
          <a:bodyPr/>
          <a:lstStyle/>
          <a:p>
            <a:r>
              <a:rPr lang="en-US" dirty="0"/>
              <a:t>Total Pain</a:t>
            </a:r>
          </a:p>
        </p:txBody>
      </p:sp>
      <p:sp>
        <p:nvSpPr>
          <p:cNvPr id="4" name="Oval 3">
            <a:extLst>
              <a:ext uri="{FF2B5EF4-FFF2-40B4-BE49-F238E27FC236}">
                <a16:creationId xmlns:a16="http://schemas.microsoft.com/office/drawing/2014/main" id="{A7812521-2994-C0F4-0240-34C01E0BBE5D}"/>
              </a:ext>
            </a:extLst>
          </p:cNvPr>
          <p:cNvSpPr/>
          <p:nvPr/>
        </p:nvSpPr>
        <p:spPr>
          <a:xfrm>
            <a:off x="5905998" y="877873"/>
            <a:ext cx="5102254" cy="5102254"/>
          </a:xfrm>
          <a:prstGeom prst="ellipse">
            <a:avLst/>
          </a:prstGeom>
          <a:noFill/>
          <a:ln w="6350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C9C91E08-BB42-1222-09DA-605C3C999C96}"/>
              </a:ext>
            </a:extLst>
          </p:cNvPr>
          <p:cNvCxnSpPr/>
          <p:nvPr/>
        </p:nvCxnSpPr>
        <p:spPr>
          <a:xfrm>
            <a:off x="8457125" y="3509673"/>
            <a:ext cx="291035" cy="2470454"/>
          </a:xfrm>
          <a:prstGeom prst="line">
            <a:avLst/>
          </a:prstGeom>
          <a:ln w="635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9D3223B-E1B2-AA23-459D-C75E570BD7BF}"/>
              </a:ext>
            </a:extLst>
          </p:cNvPr>
          <p:cNvCxnSpPr>
            <a:cxnSpLocks/>
          </p:cNvCxnSpPr>
          <p:nvPr/>
        </p:nvCxnSpPr>
        <p:spPr>
          <a:xfrm flipV="1">
            <a:off x="8457125" y="3325091"/>
            <a:ext cx="2551127" cy="184582"/>
          </a:xfrm>
          <a:prstGeom prst="line">
            <a:avLst/>
          </a:prstGeom>
          <a:ln w="635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5E91E68-E87F-21A5-4223-0BB7CC780FF1}"/>
              </a:ext>
            </a:extLst>
          </p:cNvPr>
          <p:cNvCxnSpPr>
            <a:cxnSpLocks/>
          </p:cNvCxnSpPr>
          <p:nvPr/>
        </p:nvCxnSpPr>
        <p:spPr>
          <a:xfrm flipH="1">
            <a:off x="8457125" y="1066800"/>
            <a:ext cx="904594" cy="2442873"/>
          </a:xfrm>
          <a:prstGeom prst="line">
            <a:avLst/>
          </a:prstGeom>
          <a:ln w="635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DE9BC6FC-D92F-E76C-9145-9466FBB6631A}"/>
              </a:ext>
            </a:extLst>
          </p:cNvPr>
          <p:cNvCxnSpPr>
            <a:cxnSpLocks/>
          </p:cNvCxnSpPr>
          <p:nvPr/>
        </p:nvCxnSpPr>
        <p:spPr>
          <a:xfrm flipH="1" flipV="1">
            <a:off x="6155493" y="2367235"/>
            <a:ext cx="2302486" cy="1124168"/>
          </a:xfrm>
          <a:prstGeom prst="line">
            <a:avLst/>
          </a:prstGeom>
          <a:ln w="635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1" name="Content Placeholder 2">
            <a:extLst>
              <a:ext uri="{FF2B5EF4-FFF2-40B4-BE49-F238E27FC236}">
                <a16:creationId xmlns:a16="http://schemas.microsoft.com/office/drawing/2014/main" id="{E01229D5-23BA-FD70-E1D2-9876CFD33435}"/>
              </a:ext>
            </a:extLst>
          </p:cNvPr>
          <p:cNvSpPr>
            <a:spLocks noGrp="1"/>
          </p:cNvSpPr>
          <p:nvPr>
            <p:ph idx="1"/>
          </p:nvPr>
        </p:nvSpPr>
        <p:spPr>
          <a:xfrm>
            <a:off x="518491" y="1587840"/>
            <a:ext cx="4619621" cy="2777331"/>
          </a:xfrm>
        </p:spPr>
        <p:txBody>
          <a:bodyPr vert="horz" lIns="91440" tIns="45720" rIns="91440" bIns="45720" rtlCol="0" anchor="t">
            <a:normAutofit/>
          </a:bodyPr>
          <a:lstStyle/>
          <a:p>
            <a:r>
              <a:rPr lang="en-US" sz="2000">
                <a:latin typeface="Noto Sans"/>
                <a:ea typeface="Noto Sans"/>
                <a:cs typeface="Noto Sans"/>
              </a:rPr>
              <a:t>Coined by Dame Cicely Saunders</a:t>
            </a:r>
            <a:r>
              <a:rPr lang="en-US" sz="2000" baseline="30000">
                <a:latin typeface="Noto Sans"/>
                <a:ea typeface="Noto Sans"/>
                <a:cs typeface="Noto Sans"/>
              </a:rPr>
              <a:t>1</a:t>
            </a:r>
            <a:endParaRPr lang="en-US" sz="2000" baseline="30000" dirty="0"/>
          </a:p>
          <a:p>
            <a:r>
              <a:rPr lang="en-US" sz="2000" dirty="0"/>
              <a:t>Multidimensional suffering of those facing serious illness</a:t>
            </a:r>
          </a:p>
          <a:p>
            <a:r>
              <a:rPr lang="en-US" sz="2000" dirty="0"/>
              <a:t>Pain is not purely a physical sensation but is often a complex interplay of factors</a:t>
            </a:r>
          </a:p>
          <a:p>
            <a:r>
              <a:rPr lang="en-US" sz="2000" dirty="0"/>
              <a:t>Promotes an interdisciplinary team/approach</a:t>
            </a:r>
          </a:p>
          <a:p>
            <a:pPr marL="0" indent="0">
              <a:buNone/>
            </a:pPr>
            <a:endParaRPr lang="en-US" sz="2000" dirty="0"/>
          </a:p>
          <a:p>
            <a:pPr marL="0" indent="0">
              <a:buNone/>
            </a:pPr>
            <a:endParaRPr lang="en-US" sz="2000" dirty="0"/>
          </a:p>
        </p:txBody>
      </p:sp>
      <p:sp>
        <p:nvSpPr>
          <p:cNvPr id="22" name="TextBox 21">
            <a:extLst>
              <a:ext uri="{FF2B5EF4-FFF2-40B4-BE49-F238E27FC236}">
                <a16:creationId xmlns:a16="http://schemas.microsoft.com/office/drawing/2014/main" id="{341F96F6-3C8F-70DD-E790-ECF27142EFDE}"/>
              </a:ext>
            </a:extLst>
          </p:cNvPr>
          <p:cNvSpPr txBox="1"/>
          <p:nvPr/>
        </p:nvSpPr>
        <p:spPr>
          <a:xfrm>
            <a:off x="9245304" y="2472902"/>
            <a:ext cx="939681" cy="369332"/>
          </a:xfrm>
          <a:prstGeom prst="rect">
            <a:avLst/>
          </a:prstGeom>
          <a:solidFill>
            <a:schemeClr val="bg1"/>
          </a:solidFill>
          <a:ln>
            <a:solidFill>
              <a:schemeClr val="accent4"/>
            </a:solidFill>
          </a:ln>
        </p:spPr>
        <p:txBody>
          <a:bodyPr wrap="none" rtlCol="0">
            <a:spAutoFit/>
          </a:bodyPr>
          <a:lstStyle/>
          <a:p>
            <a:r>
              <a:rPr lang="en-US" dirty="0">
                <a:solidFill>
                  <a:schemeClr val="accent4"/>
                </a:solidFill>
                <a:latin typeface="Noto Sans" panose="020B0502040504020204" pitchFamily="34" charset="0"/>
                <a:ea typeface="Noto Sans" panose="020B0502040504020204" pitchFamily="34" charset="0"/>
                <a:cs typeface="Noto Sans" panose="020B0502040504020204" pitchFamily="34" charset="0"/>
              </a:rPr>
              <a:t>Mental</a:t>
            </a:r>
          </a:p>
        </p:txBody>
      </p:sp>
      <p:sp>
        <p:nvSpPr>
          <p:cNvPr id="23" name="TextBox 22">
            <a:extLst>
              <a:ext uri="{FF2B5EF4-FFF2-40B4-BE49-F238E27FC236}">
                <a16:creationId xmlns:a16="http://schemas.microsoft.com/office/drawing/2014/main" id="{D7007597-B14E-2033-D6D0-119F3BBBF963}"/>
              </a:ext>
            </a:extLst>
          </p:cNvPr>
          <p:cNvSpPr txBox="1"/>
          <p:nvPr/>
        </p:nvSpPr>
        <p:spPr>
          <a:xfrm>
            <a:off x="9170862" y="4190902"/>
            <a:ext cx="1053494" cy="369332"/>
          </a:xfrm>
          <a:prstGeom prst="rect">
            <a:avLst/>
          </a:prstGeom>
          <a:solidFill>
            <a:schemeClr val="bg1"/>
          </a:solidFill>
          <a:ln>
            <a:solidFill>
              <a:schemeClr val="accent4"/>
            </a:solidFill>
          </a:ln>
        </p:spPr>
        <p:txBody>
          <a:bodyPr wrap="none" rtlCol="0">
            <a:spAutoFit/>
          </a:bodyPr>
          <a:lstStyle/>
          <a:p>
            <a:r>
              <a:rPr lang="en-US" dirty="0">
                <a:solidFill>
                  <a:schemeClr val="accent4"/>
                </a:solidFill>
                <a:latin typeface="Noto Sans" panose="020B0502040504020204" pitchFamily="34" charset="0"/>
                <a:ea typeface="Noto Sans" panose="020B0502040504020204" pitchFamily="34" charset="0"/>
                <a:cs typeface="Noto Sans" panose="020B0502040504020204" pitchFamily="34" charset="0"/>
              </a:rPr>
              <a:t>Physical</a:t>
            </a:r>
          </a:p>
        </p:txBody>
      </p:sp>
      <p:sp>
        <p:nvSpPr>
          <p:cNvPr id="24" name="TextBox 23">
            <a:extLst>
              <a:ext uri="{FF2B5EF4-FFF2-40B4-BE49-F238E27FC236}">
                <a16:creationId xmlns:a16="http://schemas.microsoft.com/office/drawing/2014/main" id="{2A5CC47F-7715-D4CE-2781-86557CD8953C}"/>
              </a:ext>
            </a:extLst>
          </p:cNvPr>
          <p:cNvSpPr txBox="1"/>
          <p:nvPr/>
        </p:nvSpPr>
        <p:spPr>
          <a:xfrm>
            <a:off x="7439744" y="2103570"/>
            <a:ext cx="1082348" cy="369332"/>
          </a:xfrm>
          <a:prstGeom prst="rect">
            <a:avLst/>
          </a:prstGeom>
          <a:solidFill>
            <a:schemeClr val="bg1"/>
          </a:solidFill>
          <a:ln>
            <a:solidFill>
              <a:schemeClr val="accent4"/>
            </a:solidFill>
          </a:ln>
        </p:spPr>
        <p:txBody>
          <a:bodyPr wrap="none" rtlCol="0">
            <a:spAutoFit/>
          </a:bodyPr>
          <a:lstStyle/>
          <a:p>
            <a:r>
              <a:rPr lang="en-US" dirty="0">
                <a:solidFill>
                  <a:schemeClr val="accent4"/>
                </a:solidFill>
                <a:latin typeface="Noto Sans" panose="020B0502040504020204" pitchFamily="34" charset="0"/>
                <a:ea typeface="Noto Sans" panose="020B0502040504020204" pitchFamily="34" charset="0"/>
                <a:cs typeface="Noto Sans" panose="020B0502040504020204" pitchFamily="34" charset="0"/>
              </a:rPr>
              <a:t>Spiritual</a:t>
            </a:r>
          </a:p>
        </p:txBody>
      </p:sp>
      <p:sp>
        <p:nvSpPr>
          <p:cNvPr id="25" name="TextBox 24">
            <a:extLst>
              <a:ext uri="{FF2B5EF4-FFF2-40B4-BE49-F238E27FC236}">
                <a16:creationId xmlns:a16="http://schemas.microsoft.com/office/drawing/2014/main" id="{301D054F-CE58-8F5E-260D-E6EB57C078D1}"/>
              </a:ext>
            </a:extLst>
          </p:cNvPr>
          <p:cNvSpPr txBox="1"/>
          <p:nvPr/>
        </p:nvSpPr>
        <p:spPr>
          <a:xfrm>
            <a:off x="6940720" y="3865724"/>
            <a:ext cx="809837" cy="369332"/>
          </a:xfrm>
          <a:prstGeom prst="rect">
            <a:avLst/>
          </a:prstGeom>
          <a:solidFill>
            <a:schemeClr val="bg1"/>
          </a:solidFill>
          <a:ln>
            <a:solidFill>
              <a:schemeClr val="accent4"/>
            </a:solidFill>
          </a:ln>
        </p:spPr>
        <p:txBody>
          <a:bodyPr wrap="none" rtlCol="0">
            <a:spAutoFit/>
          </a:bodyPr>
          <a:lstStyle/>
          <a:p>
            <a:r>
              <a:rPr lang="en-US" dirty="0">
                <a:solidFill>
                  <a:schemeClr val="accent4"/>
                </a:solidFill>
                <a:latin typeface="Noto Sans" panose="020B0502040504020204" pitchFamily="34" charset="0"/>
                <a:ea typeface="Noto Sans" panose="020B0502040504020204" pitchFamily="34" charset="0"/>
                <a:cs typeface="Noto Sans" panose="020B0502040504020204" pitchFamily="34" charset="0"/>
              </a:rPr>
              <a:t>Social</a:t>
            </a:r>
          </a:p>
        </p:txBody>
      </p:sp>
      <p:sp>
        <p:nvSpPr>
          <p:cNvPr id="26" name="Content Placeholder 2">
            <a:extLst>
              <a:ext uri="{FF2B5EF4-FFF2-40B4-BE49-F238E27FC236}">
                <a16:creationId xmlns:a16="http://schemas.microsoft.com/office/drawing/2014/main" id="{9504B0ED-A8F7-7C88-E3C5-43335CC5605F}"/>
              </a:ext>
            </a:extLst>
          </p:cNvPr>
          <p:cNvSpPr txBox="1">
            <a:spLocks/>
          </p:cNvSpPr>
          <p:nvPr/>
        </p:nvSpPr>
        <p:spPr>
          <a:xfrm>
            <a:off x="518491" y="5340928"/>
            <a:ext cx="4279858" cy="990600"/>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dirty="0">
                <a:solidFill>
                  <a:schemeClr val="tx1"/>
                </a:solidFill>
                <a:latin typeface="Noto Sans"/>
                <a:ea typeface="Noto Sans"/>
                <a:cs typeface="Noto Sans"/>
              </a:rPr>
              <a:t>“The word</a:t>
            </a:r>
            <a:r>
              <a:rPr lang="en-US" sz="1600" b="1" i="1" dirty="0">
                <a:solidFill>
                  <a:schemeClr val="tx1"/>
                </a:solidFill>
                <a:latin typeface="Noto Sans"/>
                <a:ea typeface="Noto Sans"/>
                <a:cs typeface="Noto Sans"/>
              </a:rPr>
              <a:t> </a:t>
            </a:r>
            <a:r>
              <a:rPr lang="en-US" sz="1600" b="1" dirty="0">
                <a:solidFill>
                  <a:schemeClr val="tx1"/>
                </a:solidFill>
                <a:latin typeface="Noto Sans"/>
                <a:ea typeface="Noto Sans"/>
                <a:cs typeface="Noto Sans"/>
              </a:rPr>
              <a:t>pain</a:t>
            </a:r>
            <a:r>
              <a:rPr lang="en-US" sz="1600" b="1" i="1" dirty="0">
                <a:solidFill>
                  <a:schemeClr val="tx1"/>
                </a:solidFill>
                <a:latin typeface="Noto Sans"/>
                <a:ea typeface="Noto Sans"/>
                <a:cs typeface="Noto Sans"/>
              </a:rPr>
              <a:t> </a:t>
            </a:r>
            <a:r>
              <a:rPr lang="en-US" sz="1600" dirty="0">
                <a:solidFill>
                  <a:schemeClr val="tx1"/>
                </a:solidFill>
                <a:latin typeface="Noto Sans"/>
                <a:ea typeface="Noto Sans"/>
                <a:cs typeface="Noto Sans"/>
              </a:rPr>
              <a:t>must not trap us into thinking that it demands the immediate use </a:t>
            </a:r>
            <a:r>
              <a:rPr lang="en-US" sz="1600">
                <a:solidFill>
                  <a:schemeClr val="tx1"/>
                </a:solidFill>
                <a:latin typeface="Noto Sans"/>
                <a:ea typeface="Noto Sans"/>
                <a:cs typeface="Noto Sans"/>
              </a:rPr>
              <a:t>of appropriate drugs”</a:t>
            </a:r>
            <a:r>
              <a:rPr lang="en-US" sz="1600" baseline="30000">
                <a:solidFill>
                  <a:schemeClr val="tx1"/>
                </a:solidFill>
                <a:latin typeface="Noto Sans"/>
                <a:ea typeface="Noto Sans"/>
                <a:cs typeface="Noto Sans"/>
              </a:rPr>
              <a:t>1</a:t>
            </a:r>
            <a:endParaRPr lang="en-US" sz="1600" baseline="30000">
              <a:solidFill>
                <a:schemeClr val="tx1"/>
              </a:solidFill>
            </a:endParaRPr>
          </a:p>
          <a:p>
            <a:pPr marL="0" indent="0" algn="r">
              <a:buFont typeface="Arial" panose="020B0604020202020204" pitchFamily="34" charset="0"/>
              <a:buNone/>
            </a:pPr>
            <a:r>
              <a:rPr lang="en-US" sz="1600" dirty="0">
                <a:solidFill>
                  <a:schemeClr val="tx1"/>
                </a:solidFill>
                <a:latin typeface="Noto Sans"/>
                <a:ea typeface="Noto Sans"/>
                <a:cs typeface="Noto Sans"/>
              </a:rPr>
              <a:t>–Saunders, </a:t>
            </a:r>
            <a:r>
              <a:rPr lang="en-US" sz="1600" i="1" dirty="0">
                <a:solidFill>
                  <a:schemeClr val="tx1"/>
                </a:solidFill>
                <a:latin typeface="Noto Sans"/>
                <a:ea typeface="Noto Sans"/>
                <a:cs typeface="Noto Sans"/>
              </a:rPr>
              <a:t>Living with Dying</a:t>
            </a:r>
          </a:p>
        </p:txBody>
      </p:sp>
      <p:sp>
        <p:nvSpPr>
          <p:cNvPr id="3" name="TextBox 2">
            <a:extLst>
              <a:ext uri="{FF2B5EF4-FFF2-40B4-BE49-F238E27FC236}">
                <a16:creationId xmlns:a16="http://schemas.microsoft.com/office/drawing/2014/main" id="{D976097B-40A3-2912-7CFE-C472B9056905}"/>
              </a:ext>
            </a:extLst>
          </p:cNvPr>
          <p:cNvSpPr txBox="1"/>
          <p:nvPr/>
        </p:nvSpPr>
        <p:spPr>
          <a:xfrm>
            <a:off x="9876110" y="6490936"/>
            <a:ext cx="2743199"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ea typeface="Calibri"/>
                <a:cs typeface="Calibri"/>
              </a:rPr>
              <a:t>Image by Author.</a:t>
            </a:r>
            <a:endParaRPr lang="en-US"/>
          </a:p>
        </p:txBody>
      </p:sp>
    </p:spTree>
    <p:extLst>
      <p:ext uri="{BB962C8B-B14F-4D97-AF65-F5344CB8AC3E}">
        <p14:creationId xmlns:p14="http://schemas.microsoft.com/office/powerpoint/2010/main" val="2889603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EF305E0C-3EF6-76F7-B0C2-F7AFA2E8CC41}"/>
              </a:ext>
            </a:extLst>
          </p:cNvPr>
          <p:cNvSpPr/>
          <p:nvPr/>
        </p:nvSpPr>
        <p:spPr>
          <a:xfrm>
            <a:off x="3994984" y="1505276"/>
            <a:ext cx="4033899" cy="5075633"/>
          </a:xfrm>
          <a:prstGeom prst="roundRect">
            <a:avLst/>
          </a:prstGeom>
          <a:solidFill>
            <a:schemeClr val="accent5">
              <a:alpha val="63919"/>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a:extLst>
              <a:ext uri="{FF2B5EF4-FFF2-40B4-BE49-F238E27FC236}">
                <a16:creationId xmlns:a16="http://schemas.microsoft.com/office/drawing/2014/main" id="{F582162C-07DB-C4CA-B33E-F476310D9CD7}"/>
              </a:ext>
            </a:extLst>
          </p:cNvPr>
          <p:cNvSpPr/>
          <p:nvPr/>
        </p:nvSpPr>
        <p:spPr>
          <a:xfrm>
            <a:off x="741215" y="1505277"/>
            <a:ext cx="2880013" cy="2784764"/>
          </a:xfrm>
          <a:prstGeom prst="roundRect">
            <a:avLst/>
          </a:prstGeom>
          <a:solidFill>
            <a:schemeClr val="accent5">
              <a:alpha val="63919"/>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436FE8-93BB-AF79-BD74-6BB53AE93B6F}"/>
              </a:ext>
            </a:extLst>
          </p:cNvPr>
          <p:cNvSpPr>
            <a:spLocks noGrp="1"/>
          </p:cNvSpPr>
          <p:nvPr>
            <p:ph type="title"/>
          </p:nvPr>
        </p:nvSpPr>
        <p:spPr>
          <a:xfrm>
            <a:off x="741215" y="426676"/>
            <a:ext cx="10515600" cy="803918"/>
          </a:xfrm>
        </p:spPr>
        <p:txBody>
          <a:bodyPr/>
          <a:lstStyle/>
          <a:p>
            <a:r>
              <a:rPr lang="en-US">
                <a:latin typeface="Barlow Condensed SemiBold"/>
              </a:rPr>
              <a:t>Pain Types in Palliative Medicine</a:t>
            </a:r>
            <a:r>
              <a:rPr lang="en-US" baseline="30000">
                <a:latin typeface="Barlow Condensed SemiBold"/>
              </a:rPr>
              <a:t>2</a:t>
            </a:r>
            <a:endParaRPr lang="en-US" baseline="30000" dirty="0"/>
          </a:p>
        </p:txBody>
      </p:sp>
      <p:sp>
        <p:nvSpPr>
          <p:cNvPr id="3" name="Content Placeholder 2">
            <a:extLst>
              <a:ext uri="{FF2B5EF4-FFF2-40B4-BE49-F238E27FC236}">
                <a16:creationId xmlns:a16="http://schemas.microsoft.com/office/drawing/2014/main" id="{C4323A72-6ED0-04C9-D893-A396ED9B207F}"/>
              </a:ext>
            </a:extLst>
          </p:cNvPr>
          <p:cNvSpPr>
            <a:spLocks noGrp="1"/>
          </p:cNvSpPr>
          <p:nvPr>
            <p:ph idx="1"/>
          </p:nvPr>
        </p:nvSpPr>
        <p:spPr>
          <a:xfrm>
            <a:off x="4366950" y="1766726"/>
            <a:ext cx="3712029" cy="4623032"/>
          </a:xfrm>
        </p:spPr>
        <p:txBody>
          <a:bodyPr>
            <a:normAutofit/>
          </a:bodyPr>
          <a:lstStyle/>
          <a:p>
            <a:r>
              <a:rPr lang="en-US" dirty="0"/>
              <a:t>Bone pain</a:t>
            </a:r>
          </a:p>
          <a:p>
            <a:r>
              <a:rPr lang="en-US" dirty="0"/>
              <a:t>Neuropathic</a:t>
            </a:r>
          </a:p>
          <a:p>
            <a:r>
              <a:rPr lang="en-US" dirty="0"/>
              <a:t>Visceral</a:t>
            </a:r>
          </a:p>
          <a:p>
            <a:r>
              <a:rPr lang="en-US" dirty="0"/>
              <a:t>Lymphoedema</a:t>
            </a:r>
          </a:p>
          <a:p>
            <a:r>
              <a:rPr lang="en-US" dirty="0"/>
              <a:t>Intestinal colic</a:t>
            </a:r>
          </a:p>
          <a:p>
            <a:r>
              <a:rPr lang="en-US" dirty="0"/>
              <a:t>Headache</a:t>
            </a:r>
          </a:p>
          <a:p>
            <a:r>
              <a:rPr lang="en-US" dirty="0"/>
              <a:t>Treatment-related</a:t>
            </a:r>
          </a:p>
          <a:p>
            <a:r>
              <a:rPr lang="en-US" dirty="0"/>
              <a:t>Debility-related</a:t>
            </a:r>
          </a:p>
          <a:p>
            <a:r>
              <a:rPr lang="en-US" dirty="0"/>
              <a:t>Inflammatory</a:t>
            </a:r>
          </a:p>
        </p:txBody>
      </p:sp>
      <p:sp>
        <p:nvSpPr>
          <p:cNvPr id="4" name="Content Placeholder 2">
            <a:extLst>
              <a:ext uri="{FF2B5EF4-FFF2-40B4-BE49-F238E27FC236}">
                <a16:creationId xmlns:a16="http://schemas.microsoft.com/office/drawing/2014/main" id="{BA6A3878-AB3C-A4C9-942D-BD0237F057F1}"/>
              </a:ext>
            </a:extLst>
          </p:cNvPr>
          <p:cNvSpPr txBox="1">
            <a:spLocks/>
          </p:cNvSpPr>
          <p:nvPr/>
        </p:nvSpPr>
        <p:spPr>
          <a:xfrm>
            <a:off x="932458" y="1759828"/>
            <a:ext cx="2688770" cy="2296633"/>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000000"/>
                </a:solidFill>
              </a:rPr>
              <a:t>Nociceptive</a:t>
            </a:r>
          </a:p>
          <a:p>
            <a:pPr lvl="1"/>
            <a:r>
              <a:rPr lang="en-US" dirty="0">
                <a:solidFill>
                  <a:srgbClr val="000000"/>
                </a:solidFill>
              </a:rPr>
              <a:t>Somatic</a:t>
            </a:r>
          </a:p>
          <a:p>
            <a:pPr lvl="1"/>
            <a:r>
              <a:rPr lang="en-US" dirty="0">
                <a:solidFill>
                  <a:srgbClr val="000000"/>
                </a:solidFill>
              </a:rPr>
              <a:t>Visceral</a:t>
            </a:r>
          </a:p>
          <a:p>
            <a:r>
              <a:rPr lang="en-US" dirty="0">
                <a:solidFill>
                  <a:srgbClr val="000000"/>
                </a:solidFill>
              </a:rPr>
              <a:t>Neuropathic</a:t>
            </a:r>
          </a:p>
          <a:p>
            <a:r>
              <a:rPr lang="en-US" dirty="0" err="1">
                <a:solidFill>
                  <a:srgbClr val="000000"/>
                </a:solidFill>
              </a:rPr>
              <a:t>Nociplastic</a:t>
            </a:r>
            <a:r>
              <a:rPr lang="en-US" dirty="0">
                <a:solidFill>
                  <a:srgbClr val="000000"/>
                </a:solidFill>
              </a:rPr>
              <a:t>*</a:t>
            </a:r>
          </a:p>
          <a:p>
            <a:endParaRPr lang="en-US" dirty="0">
              <a:solidFill>
                <a:srgbClr val="000000"/>
              </a:solidFill>
            </a:endParaRPr>
          </a:p>
        </p:txBody>
      </p:sp>
      <p:sp>
        <p:nvSpPr>
          <p:cNvPr id="7" name="Rounded Rectangle 6">
            <a:extLst>
              <a:ext uri="{FF2B5EF4-FFF2-40B4-BE49-F238E27FC236}">
                <a16:creationId xmlns:a16="http://schemas.microsoft.com/office/drawing/2014/main" id="{6118107E-1AC8-15CD-BB11-30D719CB700C}"/>
              </a:ext>
            </a:extLst>
          </p:cNvPr>
          <p:cNvSpPr/>
          <p:nvPr/>
        </p:nvSpPr>
        <p:spPr>
          <a:xfrm>
            <a:off x="8400849" y="1603697"/>
            <a:ext cx="3165024" cy="1925782"/>
          </a:xfrm>
          <a:prstGeom prst="roundRect">
            <a:avLst/>
          </a:prstGeom>
          <a:solidFill>
            <a:schemeClr val="accent5">
              <a:alpha val="63919"/>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59B54209-8914-009D-0F0B-19913CB7772B}"/>
              </a:ext>
            </a:extLst>
          </p:cNvPr>
          <p:cNvSpPr txBox="1">
            <a:spLocks/>
          </p:cNvSpPr>
          <p:nvPr/>
        </p:nvSpPr>
        <p:spPr>
          <a:xfrm>
            <a:off x="8588620" y="1816684"/>
            <a:ext cx="2977253" cy="2296633"/>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accent1"/>
                </a:solidFill>
                <a:latin typeface="Noto Sans" panose="020B0502040504020204" pitchFamily="34" charset="0"/>
                <a:ea typeface="Noto Sans" panose="020B0502040504020204" pitchFamily="34" charset="0"/>
                <a:cs typeface="Noto Sans" panose="020B050204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000000"/>
                </a:solidFill>
              </a:rPr>
              <a:t>Acute</a:t>
            </a:r>
          </a:p>
          <a:p>
            <a:r>
              <a:rPr lang="en-US" dirty="0">
                <a:solidFill>
                  <a:srgbClr val="000000"/>
                </a:solidFill>
              </a:rPr>
              <a:t>Chronic</a:t>
            </a:r>
          </a:p>
          <a:p>
            <a:r>
              <a:rPr lang="en-US" dirty="0">
                <a:solidFill>
                  <a:srgbClr val="000000"/>
                </a:solidFill>
              </a:rPr>
              <a:t>Breakthrough</a:t>
            </a:r>
          </a:p>
        </p:txBody>
      </p:sp>
    </p:spTree>
    <p:extLst>
      <p:ext uri="{BB962C8B-B14F-4D97-AF65-F5344CB8AC3E}">
        <p14:creationId xmlns:p14="http://schemas.microsoft.com/office/powerpoint/2010/main" val="1758578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Figure A1.1. The three-step analgesic ladder.">
            <a:extLst>
              <a:ext uri="{FF2B5EF4-FFF2-40B4-BE49-F238E27FC236}">
                <a16:creationId xmlns:a16="http://schemas.microsoft.com/office/drawing/2014/main" id="{15661E7D-92EC-3B41-0F3B-64C8773D373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10633" y="948645"/>
            <a:ext cx="5062993" cy="494907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D69716E-DD87-5648-D638-C5D2AE0AC5E8}"/>
              </a:ext>
            </a:extLst>
          </p:cNvPr>
          <p:cNvSpPr txBox="1"/>
          <p:nvPr/>
        </p:nvSpPr>
        <p:spPr>
          <a:xfrm>
            <a:off x="2921412" y="302314"/>
            <a:ext cx="441434" cy="646331"/>
          </a:xfrm>
          <a:prstGeom prst="rect">
            <a:avLst/>
          </a:prstGeom>
          <a:noFill/>
        </p:spPr>
        <p:txBody>
          <a:bodyPr wrap="square" rtlCol="0">
            <a:spAutoFit/>
          </a:bodyPr>
          <a:lstStyle/>
          <a:p>
            <a:r>
              <a:rPr lang="en-US" sz="3600" b="1" dirty="0">
                <a:solidFill>
                  <a:schemeClr val="accent1"/>
                </a:solidFill>
              </a:rPr>
              <a:t>4</a:t>
            </a:r>
          </a:p>
        </p:txBody>
      </p:sp>
      <p:sp>
        <p:nvSpPr>
          <p:cNvPr id="4" name="TextBox 3">
            <a:extLst>
              <a:ext uri="{FF2B5EF4-FFF2-40B4-BE49-F238E27FC236}">
                <a16:creationId xmlns:a16="http://schemas.microsoft.com/office/drawing/2014/main" id="{BED1D112-F941-0ACE-5C2B-C7451C8D8559}"/>
              </a:ext>
            </a:extLst>
          </p:cNvPr>
          <p:cNvSpPr txBox="1"/>
          <p:nvPr/>
        </p:nvSpPr>
        <p:spPr>
          <a:xfrm>
            <a:off x="3362846" y="440813"/>
            <a:ext cx="3430747" cy="369332"/>
          </a:xfrm>
          <a:prstGeom prst="rect">
            <a:avLst/>
          </a:prstGeom>
          <a:noFill/>
        </p:spPr>
        <p:txBody>
          <a:bodyPr wrap="none" rtlCol="0">
            <a:spAutoFit/>
          </a:bodyPr>
          <a:lstStyle/>
          <a:p>
            <a:r>
              <a:rPr lang="en-US" dirty="0">
                <a:solidFill>
                  <a:schemeClr val="accent1"/>
                </a:solidFill>
                <a:latin typeface="Noto Sans" panose="020B0502040504020204" pitchFamily="34" charset="0"/>
                <a:ea typeface="Noto Sans" panose="020B0502040504020204" pitchFamily="34" charset="0"/>
                <a:cs typeface="Noto Sans" panose="020B0502040504020204" pitchFamily="34" charset="0"/>
              </a:rPr>
              <a:t>Interventional Pain Modalities</a:t>
            </a:r>
          </a:p>
        </p:txBody>
      </p:sp>
      <p:sp>
        <p:nvSpPr>
          <p:cNvPr id="5" name="TextBox 4">
            <a:extLst>
              <a:ext uri="{FF2B5EF4-FFF2-40B4-BE49-F238E27FC236}">
                <a16:creationId xmlns:a16="http://schemas.microsoft.com/office/drawing/2014/main" id="{6BABE3A1-C710-EE6C-A490-B421EB3D4065}"/>
              </a:ext>
            </a:extLst>
          </p:cNvPr>
          <p:cNvSpPr txBox="1"/>
          <p:nvPr/>
        </p:nvSpPr>
        <p:spPr>
          <a:xfrm>
            <a:off x="6213231" y="2782154"/>
            <a:ext cx="4836580" cy="646331"/>
          </a:xfrm>
          <a:prstGeom prst="rect">
            <a:avLst/>
          </a:prstGeom>
          <a:noFill/>
        </p:spPr>
        <p:txBody>
          <a:bodyPr wrap="none" rtlCol="0">
            <a:spAutoFit/>
          </a:bodyPr>
          <a:lstStyle/>
          <a:p>
            <a:r>
              <a:rPr lang="en-US" sz="3600" b="1" dirty="0">
                <a:solidFill>
                  <a:schemeClr val="accent1"/>
                </a:solidFill>
                <a:latin typeface="Barlow" pitchFamily="2" charset="77"/>
              </a:rPr>
              <a:t>WHO Analgesic Ladder</a:t>
            </a:r>
          </a:p>
        </p:txBody>
      </p:sp>
      <p:sp>
        <p:nvSpPr>
          <p:cNvPr id="7" name="TextBox 6">
            <a:extLst>
              <a:ext uri="{FF2B5EF4-FFF2-40B4-BE49-F238E27FC236}">
                <a16:creationId xmlns:a16="http://schemas.microsoft.com/office/drawing/2014/main" id="{F74DE47E-4098-CD12-9801-8AE298C7DD0B}"/>
              </a:ext>
            </a:extLst>
          </p:cNvPr>
          <p:cNvSpPr txBox="1"/>
          <p:nvPr/>
        </p:nvSpPr>
        <p:spPr>
          <a:xfrm>
            <a:off x="5959231" y="6135077"/>
            <a:ext cx="6096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latin typeface="Aptos"/>
                <a:ea typeface="Aptos"/>
                <a:cs typeface="Aptos"/>
              </a:rPr>
              <a:t>‌Prommer E, Jacobs P, Mehta AK. Palliative Care and Cancer Pain. Pain Care Essentials and Innovations. Published online 2021:91-111. </a:t>
            </a:r>
            <a:r>
              <a:rPr lang="en-US" sz="1200" dirty="0" err="1">
                <a:latin typeface="Aptos"/>
                <a:ea typeface="Aptos"/>
                <a:cs typeface="Aptos"/>
              </a:rPr>
              <a:t>doi:https</a:t>
            </a:r>
            <a:r>
              <a:rPr lang="en-US" sz="1200" dirty="0">
                <a:latin typeface="Aptos"/>
                <a:ea typeface="Aptos"/>
                <a:cs typeface="Aptos"/>
              </a:rPr>
              <a:t>://doi.org/10.1016/b978-0-323-72216-2.00007-7</a:t>
            </a:r>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2320910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8CF0E-1233-ED3B-D97C-12BC480E2915}"/>
              </a:ext>
            </a:extLst>
          </p:cNvPr>
          <p:cNvSpPr>
            <a:spLocks noGrp="1"/>
          </p:cNvSpPr>
          <p:nvPr>
            <p:ph type="title"/>
          </p:nvPr>
        </p:nvSpPr>
        <p:spPr/>
        <p:txBody>
          <a:bodyPr/>
          <a:lstStyle/>
          <a:p>
            <a:r>
              <a:rPr lang="en-US">
                <a:latin typeface="Barlow Condensed SemiBold"/>
              </a:rPr>
              <a:t>Pharmacokinetics of Opioids</a:t>
            </a:r>
            <a:r>
              <a:rPr lang="en-US" baseline="30000">
                <a:latin typeface="Barlow Condensed SemiBold"/>
              </a:rPr>
              <a:t>3</a:t>
            </a:r>
            <a:endParaRPr lang="en-US" baseline="30000" dirty="0"/>
          </a:p>
        </p:txBody>
      </p:sp>
      <p:graphicFrame>
        <p:nvGraphicFramePr>
          <p:cNvPr id="4" name="Table 2">
            <a:extLst>
              <a:ext uri="{FF2B5EF4-FFF2-40B4-BE49-F238E27FC236}">
                <a16:creationId xmlns:a16="http://schemas.microsoft.com/office/drawing/2014/main" id="{0CA4A967-D68F-1ED4-0AAE-C2C871078987}"/>
              </a:ext>
            </a:extLst>
          </p:cNvPr>
          <p:cNvGraphicFramePr>
            <a:graphicFrameLocks noGrp="1"/>
          </p:cNvGraphicFramePr>
          <p:nvPr/>
        </p:nvGraphicFramePr>
        <p:xfrm>
          <a:off x="838200" y="1648722"/>
          <a:ext cx="10401300" cy="3609078"/>
        </p:xfrm>
        <a:graphic>
          <a:graphicData uri="http://schemas.openxmlformats.org/drawingml/2006/table">
            <a:tbl>
              <a:tblPr firstRow="1" bandRow="1">
                <a:tableStyleId>{5C22544A-7EE6-4342-B048-85BDC9FD1C3A}</a:tableStyleId>
              </a:tblPr>
              <a:tblGrid>
                <a:gridCol w="2080260">
                  <a:extLst>
                    <a:ext uri="{9D8B030D-6E8A-4147-A177-3AD203B41FA5}">
                      <a16:colId xmlns:a16="http://schemas.microsoft.com/office/drawing/2014/main" val="590439150"/>
                    </a:ext>
                  </a:extLst>
                </a:gridCol>
                <a:gridCol w="2080260">
                  <a:extLst>
                    <a:ext uri="{9D8B030D-6E8A-4147-A177-3AD203B41FA5}">
                      <a16:colId xmlns:a16="http://schemas.microsoft.com/office/drawing/2014/main" val="2300600670"/>
                    </a:ext>
                  </a:extLst>
                </a:gridCol>
                <a:gridCol w="2080260">
                  <a:extLst>
                    <a:ext uri="{9D8B030D-6E8A-4147-A177-3AD203B41FA5}">
                      <a16:colId xmlns:a16="http://schemas.microsoft.com/office/drawing/2014/main" val="215459708"/>
                    </a:ext>
                  </a:extLst>
                </a:gridCol>
                <a:gridCol w="2080260">
                  <a:extLst>
                    <a:ext uri="{9D8B030D-6E8A-4147-A177-3AD203B41FA5}">
                      <a16:colId xmlns:a16="http://schemas.microsoft.com/office/drawing/2014/main" val="3161351190"/>
                    </a:ext>
                  </a:extLst>
                </a:gridCol>
                <a:gridCol w="2080260">
                  <a:extLst>
                    <a:ext uri="{9D8B030D-6E8A-4147-A177-3AD203B41FA5}">
                      <a16:colId xmlns:a16="http://schemas.microsoft.com/office/drawing/2014/main" val="2668318291"/>
                    </a:ext>
                  </a:extLst>
                </a:gridCol>
              </a:tblGrid>
              <a:tr h="541898">
                <a:tc>
                  <a:txBody>
                    <a:bodyPr/>
                    <a:lstStyle/>
                    <a:p>
                      <a:r>
                        <a:rPr lang="en-US" dirty="0"/>
                        <a:t>Drug</a:t>
                      </a:r>
                    </a:p>
                  </a:txBody>
                  <a:tcPr/>
                </a:tc>
                <a:tc>
                  <a:txBody>
                    <a:bodyPr/>
                    <a:lstStyle/>
                    <a:p>
                      <a:r>
                        <a:rPr lang="en-US" dirty="0"/>
                        <a:t>Route</a:t>
                      </a:r>
                    </a:p>
                  </a:txBody>
                  <a:tcPr/>
                </a:tc>
                <a:tc>
                  <a:txBody>
                    <a:bodyPr/>
                    <a:lstStyle/>
                    <a:p>
                      <a:r>
                        <a:rPr lang="en-US" dirty="0"/>
                        <a:t>Onset</a:t>
                      </a:r>
                    </a:p>
                  </a:txBody>
                  <a:tcPr/>
                </a:tc>
                <a:tc>
                  <a:txBody>
                    <a:bodyPr/>
                    <a:lstStyle/>
                    <a:p>
                      <a:r>
                        <a:rPr lang="en-US" dirty="0"/>
                        <a:t>Peak</a:t>
                      </a:r>
                    </a:p>
                  </a:txBody>
                  <a:tcPr/>
                </a:tc>
                <a:tc>
                  <a:txBody>
                    <a:bodyPr/>
                    <a:lstStyle/>
                    <a:p>
                      <a:r>
                        <a:rPr lang="en-US" dirty="0"/>
                        <a:t>Duration</a:t>
                      </a:r>
                    </a:p>
                  </a:txBody>
                  <a:tcPr/>
                </a:tc>
                <a:extLst>
                  <a:ext uri="{0D108BD9-81ED-4DB2-BD59-A6C34878D82A}">
                    <a16:rowId xmlns:a16="http://schemas.microsoft.com/office/drawing/2014/main" val="2817738427"/>
                  </a:ext>
                </a:extLst>
              </a:tr>
              <a:tr h="541898">
                <a:tc rowSpan="3">
                  <a:txBody>
                    <a:bodyPr/>
                    <a:lstStyle/>
                    <a:p>
                      <a:pPr algn="l"/>
                      <a:r>
                        <a:rPr lang="en-US" dirty="0"/>
                        <a:t>Immediate Release Opioids</a:t>
                      </a:r>
                    </a:p>
                  </a:txBody>
                  <a:tcPr anchor="ctr"/>
                </a:tc>
                <a:tc>
                  <a:txBody>
                    <a:bodyPr/>
                    <a:lstStyle/>
                    <a:p>
                      <a:r>
                        <a:rPr lang="en-US" dirty="0"/>
                        <a:t>PO</a:t>
                      </a:r>
                    </a:p>
                  </a:txBody>
                  <a:tcPr/>
                </a:tc>
                <a:tc>
                  <a:txBody>
                    <a:bodyPr/>
                    <a:lstStyle/>
                    <a:p>
                      <a:r>
                        <a:rPr lang="en-US" dirty="0"/>
                        <a:t>30-40 min</a:t>
                      </a:r>
                    </a:p>
                  </a:txBody>
                  <a:tcPr/>
                </a:tc>
                <a:tc>
                  <a:txBody>
                    <a:bodyPr/>
                    <a:lstStyle/>
                    <a:p>
                      <a:r>
                        <a:rPr lang="en-US" dirty="0"/>
                        <a:t>60-90 min</a:t>
                      </a:r>
                    </a:p>
                  </a:txBody>
                  <a:tcPr/>
                </a:tc>
                <a:tc>
                  <a:txBody>
                    <a:bodyPr/>
                    <a:lstStyle/>
                    <a:p>
                      <a:r>
                        <a:rPr lang="en-US" dirty="0"/>
                        <a:t>3-5 hours</a:t>
                      </a:r>
                    </a:p>
                  </a:txBody>
                  <a:tcPr/>
                </a:tc>
                <a:extLst>
                  <a:ext uri="{0D108BD9-81ED-4DB2-BD59-A6C34878D82A}">
                    <a16:rowId xmlns:a16="http://schemas.microsoft.com/office/drawing/2014/main" val="2040579187"/>
                  </a:ext>
                </a:extLst>
              </a:tr>
              <a:tr h="541898">
                <a:tc vMerge="1">
                  <a:txBody>
                    <a:bodyPr/>
                    <a:lstStyle/>
                    <a:p>
                      <a:endParaRPr lang="en-US" dirty="0"/>
                    </a:p>
                  </a:txBody>
                  <a:tcPr/>
                </a:tc>
                <a:tc>
                  <a:txBody>
                    <a:bodyPr/>
                    <a:lstStyle/>
                    <a:p>
                      <a:r>
                        <a:rPr lang="en-US" dirty="0"/>
                        <a:t>SQ</a:t>
                      </a:r>
                    </a:p>
                  </a:txBody>
                  <a:tcPr/>
                </a:tc>
                <a:tc>
                  <a:txBody>
                    <a:bodyPr/>
                    <a:lstStyle/>
                    <a:p>
                      <a:r>
                        <a:rPr lang="en-US" dirty="0"/>
                        <a:t>10-15 min</a:t>
                      </a:r>
                    </a:p>
                  </a:txBody>
                  <a:tcPr/>
                </a:tc>
                <a:tc>
                  <a:txBody>
                    <a:bodyPr/>
                    <a:lstStyle/>
                    <a:p>
                      <a:r>
                        <a:rPr lang="en-US" dirty="0"/>
                        <a:t>30-40 min</a:t>
                      </a:r>
                    </a:p>
                  </a:txBody>
                  <a:tcPr/>
                </a:tc>
                <a:tc>
                  <a:txBody>
                    <a:bodyPr/>
                    <a:lstStyle/>
                    <a:p>
                      <a:r>
                        <a:rPr lang="en-US" dirty="0"/>
                        <a:t>4 hours</a:t>
                      </a:r>
                    </a:p>
                  </a:txBody>
                  <a:tcPr/>
                </a:tc>
                <a:extLst>
                  <a:ext uri="{0D108BD9-81ED-4DB2-BD59-A6C34878D82A}">
                    <a16:rowId xmlns:a16="http://schemas.microsoft.com/office/drawing/2014/main" val="3159099102"/>
                  </a:ext>
                </a:extLst>
              </a:tr>
              <a:tr h="541898">
                <a:tc vMerge="1">
                  <a:txBody>
                    <a:bodyPr/>
                    <a:lstStyle/>
                    <a:p>
                      <a:endParaRPr lang="en-US" dirty="0"/>
                    </a:p>
                  </a:txBody>
                  <a:tcPr/>
                </a:tc>
                <a:tc>
                  <a:txBody>
                    <a:bodyPr/>
                    <a:lstStyle/>
                    <a:p>
                      <a:r>
                        <a:rPr lang="en-US" dirty="0"/>
                        <a:t>IV</a:t>
                      </a:r>
                    </a:p>
                  </a:txBody>
                  <a:tcPr/>
                </a:tc>
                <a:tc>
                  <a:txBody>
                    <a:bodyPr/>
                    <a:lstStyle/>
                    <a:p>
                      <a:r>
                        <a:rPr lang="en-US" dirty="0"/>
                        <a:t>0-10 min</a:t>
                      </a:r>
                    </a:p>
                  </a:txBody>
                  <a:tcPr/>
                </a:tc>
                <a:tc>
                  <a:txBody>
                    <a:bodyPr/>
                    <a:lstStyle/>
                    <a:p>
                      <a:r>
                        <a:rPr lang="en-US" dirty="0"/>
                        <a:t>15-30 min</a:t>
                      </a:r>
                    </a:p>
                  </a:txBody>
                  <a:tcPr/>
                </a:tc>
                <a:tc>
                  <a:txBody>
                    <a:bodyPr/>
                    <a:lstStyle/>
                    <a:p>
                      <a:r>
                        <a:rPr lang="en-US" dirty="0"/>
                        <a:t>3-4 hours</a:t>
                      </a:r>
                    </a:p>
                  </a:txBody>
                  <a:tcPr/>
                </a:tc>
                <a:extLst>
                  <a:ext uri="{0D108BD9-81ED-4DB2-BD59-A6C34878D82A}">
                    <a16:rowId xmlns:a16="http://schemas.microsoft.com/office/drawing/2014/main" val="1903579751"/>
                  </a:ext>
                </a:extLst>
              </a:tr>
              <a:tr h="449794">
                <a:tc gridSpan="5">
                  <a:txBody>
                    <a:bodyPr/>
                    <a:lstStyle/>
                    <a:p>
                      <a:endParaRPr lang="en-US" dirty="0"/>
                    </a:p>
                  </a:txBody>
                  <a:tcPr/>
                </a:tc>
                <a:tc hMerge="1">
                  <a:txBody>
                    <a:bodyPr/>
                    <a:lstStyle/>
                    <a:p>
                      <a:endParaRPr lang="en-US"/>
                    </a:p>
                  </a:txBody>
                  <a:tcPr/>
                </a:tc>
                <a:tc hMerge="1">
                  <a:txBody>
                    <a:bodyPr/>
                    <a:lstStyle/>
                    <a:p>
                      <a:endParaRPr lang="en-US"/>
                    </a:p>
                  </a:txBody>
                  <a:tcPr/>
                </a:tc>
                <a:tc hMerge="1">
                  <a:txBody>
                    <a:bodyPr/>
                    <a:lstStyle/>
                    <a:p>
                      <a:endParaRPr lang="en-US" dirty="0"/>
                    </a:p>
                  </a:txBody>
                  <a:tcPr/>
                </a:tc>
                <a:tc hMerge="1">
                  <a:txBody>
                    <a:bodyPr/>
                    <a:lstStyle/>
                    <a:p>
                      <a:endParaRPr lang="en-US"/>
                    </a:p>
                  </a:txBody>
                  <a:tcPr/>
                </a:tc>
                <a:extLst>
                  <a:ext uri="{0D108BD9-81ED-4DB2-BD59-A6C34878D82A}">
                    <a16:rowId xmlns:a16="http://schemas.microsoft.com/office/drawing/2014/main" val="944453971"/>
                  </a:ext>
                </a:extLst>
              </a:tr>
              <a:tr h="541898">
                <a:tc>
                  <a:txBody>
                    <a:bodyPr/>
                    <a:lstStyle/>
                    <a:p>
                      <a:r>
                        <a:rPr lang="en-US" dirty="0"/>
                        <a:t>Fentanyl</a:t>
                      </a:r>
                    </a:p>
                  </a:txBody>
                  <a:tcPr anchor="ctr">
                    <a:lnB w="12700" cap="flat" cmpd="sng" algn="ctr">
                      <a:noFill/>
                      <a:prstDash val="solid"/>
                      <a:round/>
                      <a:headEnd type="none" w="med" len="med"/>
                      <a:tailEnd type="none" w="med" len="med"/>
                    </a:lnB>
                  </a:tcPr>
                </a:tc>
                <a:tc>
                  <a:txBody>
                    <a:bodyPr/>
                    <a:lstStyle/>
                    <a:p>
                      <a:r>
                        <a:rPr lang="en-US" dirty="0"/>
                        <a:t>IV</a:t>
                      </a:r>
                    </a:p>
                  </a:txBody>
                  <a:tcPr/>
                </a:tc>
                <a:tc>
                  <a:txBody>
                    <a:bodyPr/>
                    <a:lstStyle/>
                    <a:p>
                      <a:r>
                        <a:rPr lang="en-US" dirty="0"/>
                        <a:t>1-2 min</a:t>
                      </a:r>
                    </a:p>
                  </a:txBody>
                  <a:tcPr>
                    <a:lnB w="12700" cmpd="sng">
                      <a:noFill/>
                    </a:lnB>
                  </a:tcPr>
                </a:tc>
                <a:tc>
                  <a:txBody>
                    <a:bodyPr/>
                    <a:lstStyle/>
                    <a:p>
                      <a:r>
                        <a:rPr lang="en-US" dirty="0"/>
                        <a:t>5-8 min</a:t>
                      </a:r>
                    </a:p>
                  </a:txBody>
                  <a:tcPr>
                    <a:lnB w="12700" cmpd="sng">
                      <a:noFill/>
                    </a:lnB>
                  </a:tcPr>
                </a:tc>
                <a:tc>
                  <a:txBody>
                    <a:bodyPr/>
                    <a:lstStyle/>
                    <a:p>
                      <a:r>
                        <a:rPr lang="en-US" dirty="0"/>
                        <a:t>60 min</a:t>
                      </a:r>
                    </a:p>
                  </a:txBody>
                  <a:tcPr anchor="ctr">
                    <a:lnB w="12700" cap="flat" cmpd="sng" algn="ctr">
                      <a:noFill/>
                      <a:prstDash val="solid"/>
                      <a:round/>
                      <a:headEnd type="none" w="med" len="med"/>
                      <a:tailEnd type="none" w="med" len="med"/>
                    </a:lnB>
                  </a:tcPr>
                </a:tc>
                <a:extLst>
                  <a:ext uri="{0D108BD9-81ED-4DB2-BD59-A6C34878D82A}">
                    <a16:rowId xmlns:a16="http://schemas.microsoft.com/office/drawing/2014/main" val="2971213684"/>
                  </a:ext>
                </a:extLst>
              </a:tr>
              <a:tr h="449794">
                <a:tc gridSpan="4">
                  <a:txBody>
                    <a:bodyPr/>
                    <a:lstStyle/>
                    <a:p>
                      <a:endParaRPr lang="en-US" dirty="0"/>
                    </a:p>
                  </a:txBody>
                  <a:tcPr anchor="ctr">
                    <a:lnT w="12700" cap="flat" cmpd="sng" algn="ctr">
                      <a:noFill/>
                      <a:prstDash val="solid"/>
                      <a:round/>
                      <a:headEnd type="none" w="med" len="med"/>
                      <a:tailEnd type="none" w="med" len="med"/>
                    </a:lnT>
                    <a:lnB w="12700" cmpd="sng">
                      <a:noFill/>
                    </a:lnB>
                  </a:tcPr>
                </a:tc>
                <a:tc hMerge="1">
                  <a:txBody>
                    <a:bodyPr/>
                    <a:lstStyle/>
                    <a:p>
                      <a:endParaRPr lang="en-US" dirty="0"/>
                    </a:p>
                  </a:txBody>
                  <a:tcPr>
                    <a:lnB w="12700" cmpd="sng">
                      <a:noFill/>
                    </a:lnB>
                  </a:tcPr>
                </a:tc>
                <a:tc hMerge="1">
                  <a:txBody>
                    <a:bodyPr/>
                    <a:lstStyle/>
                    <a:p>
                      <a:endParaRPr lang="en-US" dirty="0"/>
                    </a:p>
                  </a:txBody>
                  <a:tcPr>
                    <a:lnT w="12700" cmpd="sng">
                      <a:noFill/>
                    </a:lnT>
                    <a:lnB w="12700" cmpd="sng">
                      <a:noFill/>
                    </a:lnB>
                  </a:tcPr>
                </a:tc>
                <a:tc hMerge="1">
                  <a:txBody>
                    <a:bodyPr/>
                    <a:lstStyle/>
                    <a:p>
                      <a:endParaRPr lang="en-US" dirty="0"/>
                    </a:p>
                  </a:txBody>
                  <a:tcPr>
                    <a:lnT w="12700" cmpd="sng">
                      <a:noFill/>
                    </a:lnT>
                    <a:lnB w="12700" cmpd="sng">
                      <a:noFill/>
                    </a:lnB>
                  </a:tcPr>
                </a:tc>
                <a:tc>
                  <a:txBody>
                    <a:bodyPr/>
                    <a:lstStyle/>
                    <a:p>
                      <a:endParaRPr lang="en-US" dirty="0"/>
                    </a:p>
                  </a:txBody>
                  <a:tcPr anchor="ctr">
                    <a:lnT w="12700" cap="flat" cmpd="sng" algn="ctr">
                      <a:noFill/>
                      <a:prstDash val="solid"/>
                      <a:round/>
                      <a:headEnd type="none" w="med" len="med"/>
                      <a:tailEnd type="none" w="med" len="med"/>
                    </a:lnT>
                    <a:lnB w="12700" cmpd="sng">
                      <a:noFill/>
                    </a:lnB>
                  </a:tcPr>
                </a:tc>
                <a:extLst>
                  <a:ext uri="{0D108BD9-81ED-4DB2-BD59-A6C34878D82A}">
                    <a16:rowId xmlns:a16="http://schemas.microsoft.com/office/drawing/2014/main" val="1060722648"/>
                  </a:ext>
                </a:extLst>
              </a:tr>
            </a:tbl>
          </a:graphicData>
        </a:graphic>
      </p:graphicFrame>
    </p:spTree>
    <p:extLst>
      <p:ext uri="{BB962C8B-B14F-4D97-AF65-F5344CB8AC3E}">
        <p14:creationId xmlns:p14="http://schemas.microsoft.com/office/powerpoint/2010/main" val="2943400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30F41-7F16-8639-0CBA-DDDF394EE437}"/>
              </a:ext>
            </a:extLst>
          </p:cNvPr>
          <p:cNvSpPr>
            <a:spLocks noGrp="1"/>
          </p:cNvSpPr>
          <p:nvPr>
            <p:ph type="title"/>
          </p:nvPr>
        </p:nvSpPr>
        <p:spPr>
          <a:xfrm>
            <a:off x="466722" y="586855"/>
            <a:ext cx="3201366" cy="3387497"/>
          </a:xfrm>
        </p:spPr>
        <p:txBody>
          <a:bodyPr anchor="b">
            <a:normAutofit/>
          </a:bodyPr>
          <a:lstStyle/>
          <a:p>
            <a:pPr algn="r"/>
            <a:r>
              <a:rPr lang="en-US" sz="4000">
                <a:latin typeface="Barlow Condensed SemiBold"/>
              </a:rPr>
              <a:t>Heuristics of Opioid Dosing</a:t>
            </a:r>
            <a:r>
              <a:rPr lang="en-US" sz="2700" baseline="30000">
                <a:latin typeface="Barlow Condensed SemiBold"/>
              </a:rPr>
              <a:t>2</a:t>
            </a:r>
            <a:endParaRPr lang="en-US" sz="4000"/>
          </a:p>
        </p:txBody>
      </p:sp>
      <p:sp>
        <p:nvSpPr>
          <p:cNvPr id="3" name="Content Placeholder 2">
            <a:extLst>
              <a:ext uri="{FF2B5EF4-FFF2-40B4-BE49-F238E27FC236}">
                <a16:creationId xmlns:a16="http://schemas.microsoft.com/office/drawing/2014/main" id="{788EF21D-9C63-2552-B11F-FB4C466E9552}"/>
              </a:ext>
            </a:extLst>
          </p:cNvPr>
          <p:cNvSpPr>
            <a:spLocks noGrp="1"/>
          </p:cNvSpPr>
          <p:nvPr>
            <p:ph idx="1"/>
          </p:nvPr>
        </p:nvSpPr>
        <p:spPr>
          <a:xfrm>
            <a:off x="4367695" y="649480"/>
            <a:ext cx="6973405" cy="5546047"/>
          </a:xfrm>
        </p:spPr>
        <p:txBody>
          <a:bodyPr anchor="ctr">
            <a:normAutofit/>
          </a:bodyPr>
          <a:lstStyle/>
          <a:p>
            <a:r>
              <a:rPr lang="en-US" sz="2000" dirty="0"/>
              <a:t>An appropriate breakthrough dose is ~10% of MEDD</a:t>
            </a:r>
          </a:p>
          <a:p>
            <a:r>
              <a:rPr lang="en-US" sz="2000" dirty="0"/>
              <a:t>Most of MEDD should be long-acting opioid</a:t>
            </a:r>
          </a:p>
          <a:p>
            <a:r>
              <a:rPr lang="en-US" sz="2000" dirty="0"/>
              <a:t>Ideal breakthrough needs are 0-3 doses per day</a:t>
            </a:r>
          </a:p>
          <a:p>
            <a:r>
              <a:rPr lang="en-US" sz="2000" dirty="0"/>
              <a:t>Dose failure warrants an increase in dose by 50-100%</a:t>
            </a:r>
          </a:p>
          <a:p>
            <a:r>
              <a:rPr lang="en-US" sz="2000" dirty="0"/>
              <a:t>Oral opioids: 30-minute onset, last about 4 hours</a:t>
            </a:r>
          </a:p>
          <a:p>
            <a:r>
              <a:rPr lang="en-US" sz="2000" dirty="0"/>
              <a:t>Intravenous opioids: rapid onset, last about 2-3 hours</a:t>
            </a:r>
          </a:p>
          <a:p>
            <a:endParaRPr lang="en-US" sz="2000" dirty="0"/>
          </a:p>
        </p:txBody>
      </p:sp>
    </p:spTree>
    <p:extLst>
      <p:ext uri="{BB962C8B-B14F-4D97-AF65-F5344CB8AC3E}">
        <p14:creationId xmlns:p14="http://schemas.microsoft.com/office/powerpoint/2010/main" val="2026265542"/>
      </p:ext>
    </p:extLst>
  </p:cSld>
  <p:clrMapOvr>
    <a:masterClrMapping/>
  </p:clrMapOvr>
</p:sld>
</file>

<file path=ppt/theme/theme1.xml><?xml version="1.0" encoding="utf-8"?>
<a:theme xmlns:a="http://schemas.openxmlformats.org/drawingml/2006/main" name="Office Theme">
  <a:themeElements>
    <a:clrScheme name="Emory 3">
      <a:dk1>
        <a:srgbClr val="000000"/>
      </a:dk1>
      <a:lt1>
        <a:srgbClr val="FFFFFF"/>
      </a:lt1>
      <a:dk2>
        <a:srgbClr val="000000"/>
      </a:dk2>
      <a:lt2>
        <a:srgbClr val="E8E8E8"/>
      </a:lt2>
      <a:accent1>
        <a:srgbClr val="8ED485"/>
      </a:accent1>
      <a:accent2>
        <a:srgbClr val="002F6C"/>
      </a:accent2>
      <a:accent3>
        <a:srgbClr val="068D9D"/>
      </a:accent3>
      <a:accent4>
        <a:srgbClr val="5386E3"/>
      </a:accent4>
      <a:accent5>
        <a:srgbClr val="E8E8E8"/>
      </a:accent5>
      <a:accent6>
        <a:srgbClr val="000000"/>
      </a:accent6>
      <a:hlink>
        <a:srgbClr val="8ED585"/>
      </a:hlink>
      <a:folHlink>
        <a:srgbClr val="0000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4407c56-db46-4918-b2f3-5d45c1b88c6b">
      <Terms xmlns="http://schemas.microsoft.com/office/infopath/2007/PartnerControls"/>
    </lcf76f155ced4ddcb4097134ff3c332f>
    <TaxCatchAll xmlns="8aa4a8cc-f11d-4867-8eab-458c623f014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B6BD630CAA3E7489FDEE94ECDAED1C2" ma:contentTypeVersion="10" ma:contentTypeDescription="Create a new document." ma:contentTypeScope="" ma:versionID="f4c798ae5887fa120ee989593b70e886">
  <xsd:schema xmlns:xsd="http://www.w3.org/2001/XMLSchema" xmlns:xs="http://www.w3.org/2001/XMLSchema" xmlns:p="http://schemas.microsoft.com/office/2006/metadata/properties" xmlns:ns2="64407c56-db46-4918-b2f3-5d45c1b88c6b" xmlns:ns3="8aa4a8cc-f11d-4867-8eab-458c623f0148" targetNamespace="http://schemas.microsoft.com/office/2006/metadata/properties" ma:root="true" ma:fieldsID="fe3c44d396f2d666ce06deb314d10148" ns2:_="" ns3:_="">
    <xsd:import namespace="64407c56-db46-4918-b2f3-5d45c1b88c6b"/>
    <xsd:import namespace="8aa4a8cc-f11d-4867-8eab-458c623f014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407c56-db46-4918-b2f3-5d45c1b88c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92fa3da-db31-45ba-92de-38f16e295a42"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aa4a8cc-f11d-4867-8eab-458c623f0148"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c78cc650-d5ec-4eb0-9ae5-2e05c957cca8}" ma:internalName="TaxCatchAll" ma:showField="CatchAllData" ma:web="8aa4a8cc-f11d-4867-8eab-458c623f01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4BE3F1-B8F7-4F4F-89D8-65102746085D}">
  <ds:schemaRefs>
    <ds:schemaRef ds:uri="http://schemas.microsoft.com/sharepoint/v3/contenttype/forms"/>
  </ds:schemaRefs>
</ds:datastoreItem>
</file>

<file path=customXml/itemProps2.xml><?xml version="1.0" encoding="utf-8"?>
<ds:datastoreItem xmlns:ds="http://schemas.openxmlformats.org/officeDocument/2006/customXml" ds:itemID="{089174F4-7ADC-4637-9E40-CC9C536D0A43}">
  <ds:schemaRefs>
    <ds:schemaRef ds:uri="http://www.w3.org/XML/1998/namespace"/>
    <ds:schemaRef ds:uri="8aa4a8cc-f11d-4867-8eab-458c623f0148"/>
    <ds:schemaRef ds:uri="64407c56-db46-4918-b2f3-5d45c1b88c6b"/>
    <ds:schemaRef ds:uri="http://purl.org/dc/dcmitype/"/>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3DB2768E-2C2E-4AF6-B15B-BD81E13474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407c56-db46-4918-b2f3-5d45c1b88c6b"/>
    <ds:schemaRef ds:uri="8aa4a8cc-f11d-4867-8eab-458c623f014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6473</TotalTime>
  <Words>3819</Words>
  <Application>Microsoft Office PowerPoint</Application>
  <PresentationFormat>Widescreen</PresentationFormat>
  <Paragraphs>323</Paragraphs>
  <Slides>40</Slides>
  <Notes>16</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Pain and Opioids 101 – Part 2</vt:lpstr>
      <vt:lpstr>No Disclosures</vt:lpstr>
      <vt:lpstr>Objectives</vt:lpstr>
      <vt:lpstr>A brief review from last time...</vt:lpstr>
      <vt:lpstr>Total Pain</vt:lpstr>
      <vt:lpstr>Pain Types in Palliative Medicine2</vt:lpstr>
      <vt:lpstr>PowerPoint Presentation</vt:lpstr>
      <vt:lpstr>Pharmacokinetics of Opioids3</vt:lpstr>
      <vt:lpstr>Heuristics of Opioid Dosing2</vt:lpstr>
      <vt:lpstr>Opioid Formulations, Conversions, and Rotations4,5</vt:lpstr>
      <vt:lpstr>Today's Focus: Longitudinal Opioid Management</vt:lpstr>
      <vt:lpstr>A Case</vt:lpstr>
      <vt:lpstr>Longitudinal Management—Acute vs Chronic Pain6</vt:lpstr>
      <vt:lpstr>Principles of Longitudinal Opioid Management6</vt:lpstr>
      <vt:lpstr>Assess, and Reassess, Pain Over Time</vt:lpstr>
      <vt:lpstr>Our Case</vt:lpstr>
      <vt:lpstr>Principles of Longitudinal Opioid Management6</vt:lpstr>
      <vt:lpstr>Pain Management Goals and Expectations</vt:lpstr>
      <vt:lpstr>Our Case</vt:lpstr>
      <vt:lpstr>Our Case</vt:lpstr>
      <vt:lpstr>Principles of Longitudinal Opioid Management6</vt:lpstr>
      <vt:lpstr>Opioid Safety: Assessing patient-specific factors</vt:lpstr>
      <vt:lpstr>Opioid Safety: Limited evidence for assessing risk for opioid use disorder</vt:lpstr>
      <vt:lpstr>Opioid Safety: UNIVERSAL PRECAUTIONS</vt:lpstr>
      <vt:lpstr>Opioid Safety: Naloxone6</vt:lpstr>
      <vt:lpstr>Opioid Safety: Storage and Disposal6</vt:lpstr>
      <vt:lpstr>Our Case</vt:lpstr>
      <vt:lpstr>Our Case</vt:lpstr>
      <vt:lpstr>Principles of Longitudinal Opioid Management6</vt:lpstr>
      <vt:lpstr>Transient effects of increasing opioids6</vt:lpstr>
      <vt:lpstr>Effects that are NOT transient13</vt:lpstr>
      <vt:lpstr>Our Case</vt:lpstr>
      <vt:lpstr>Our Case</vt:lpstr>
      <vt:lpstr>Principles of Longitudinal Opioid Management6</vt:lpstr>
      <vt:lpstr>Arranging follow-up</vt:lpstr>
      <vt:lpstr>When can meds be titrated?14</vt:lpstr>
      <vt:lpstr>Case Conclusion</vt:lpstr>
      <vt:lpstr>Objectives</vt:lpstr>
      <vt:lpstr>Questions?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Samuel Willger</dc:creator>
  <cp:lastModifiedBy>Sweetnam, Victoria Isabel</cp:lastModifiedBy>
  <cp:revision>207</cp:revision>
  <cp:lastPrinted>2025-11-19T21:53:26Z</cp:lastPrinted>
  <dcterms:created xsi:type="dcterms:W3CDTF">2025-10-13T15:36:11Z</dcterms:created>
  <dcterms:modified xsi:type="dcterms:W3CDTF">2026-04-05T13:46:03Z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0x010100EB6BD630CAA3E7489FDEE94ECDAED1C2</vt:lpwstr>
  </property>
  <property fmtid="{D5CDD505-2E9C-101B-9397-08002B2CF9AE}" pid="3" name="MediaServiceImageTags">
    <vt:lpwstr/>
  </property>
</Properties>
</file>