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B8_0.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7"/>
  </p:notesMasterIdLst>
  <p:handoutMasterIdLst>
    <p:handoutMasterId r:id="rId78"/>
  </p:handoutMasterIdLst>
  <p:sldIdLst>
    <p:sldId id="424" r:id="rId5"/>
    <p:sldId id="286" r:id="rId6"/>
    <p:sldId id="288" r:id="rId7"/>
    <p:sldId id="425" r:id="rId8"/>
    <p:sldId id="289" r:id="rId9"/>
    <p:sldId id="426" r:id="rId10"/>
    <p:sldId id="427" r:id="rId11"/>
    <p:sldId id="428" r:id="rId12"/>
    <p:sldId id="429" r:id="rId13"/>
    <p:sldId id="430" r:id="rId14"/>
    <p:sldId id="431" r:id="rId15"/>
    <p:sldId id="291" r:id="rId16"/>
    <p:sldId id="432" r:id="rId17"/>
    <p:sldId id="433" r:id="rId18"/>
    <p:sldId id="434" r:id="rId19"/>
    <p:sldId id="435" r:id="rId20"/>
    <p:sldId id="436" r:id="rId21"/>
    <p:sldId id="264" r:id="rId22"/>
    <p:sldId id="265" r:id="rId23"/>
    <p:sldId id="266" r:id="rId24"/>
    <p:sldId id="267" r:id="rId25"/>
    <p:sldId id="437" r:id="rId26"/>
    <p:sldId id="270" r:id="rId27"/>
    <p:sldId id="438" r:id="rId28"/>
    <p:sldId id="272" r:id="rId29"/>
    <p:sldId id="439" r:id="rId30"/>
    <p:sldId id="274" r:id="rId31"/>
    <p:sldId id="440" r:id="rId32"/>
    <p:sldId id="441" r:id="rId33"/>
    <p:sldId id="442" r:id="rId34"/>
    <p:sldId id="278" r:id="rId35"/>
    <p:sldId id="443" r:id="rId36"/>
    <p:sldId id="444" r:id="rId37"/>
    <p:sldId id="445" r:id="rId38"/>
    <p:sldId id="282" r:id="rId39"/>
    <p:sldId id="283" r:id="rId40"/>
    <p:sldId id="446" r:id="rId41"/>
    <p:sldId id="447" r:id="rId42"/>
    <p:sldId id="257" r:id="rId43"/>
    <p:sldId id="258" r:id="rId44"/>
    <p:sldId id="448" r:id="rId45"/>
    <p:sldId id="412" r:id="rId46"/>
    <p:sldId id="413" r:id="rId47"/>
    <p:sldId id="414" r:id="rId48"/>
    <p:sldId id="415" r:id="rId49"/>
    <p:sldId id="449" r:id="rId50"/>
    <p:sldId id="450" r:id="rId51"/>
    <p:sldId id="451" r:id="rId52"/>
    <p:sldId id="452" r:id="rId53"/>
    <p:sldId id="453" r:id="rId54"/>
    <p:sldId id="454" r:id="rId55"/>
    <p:sldId id="455" r:id="rId56"/>
    <p:sldId id="456" r:id="rId57"/>
    <p:sldId id="457" r:id="rId58"/>
    <p:sldId id="458" r:id="rId59"/>
    <p:sldId id="459" r:id="rId60"/>
    <p:sldId id="460" r:id="rId61"/>
    <p:sldId id="461" r:id="rId62"/>
    <p:sldId id="462" r:id="rId63"/>
    <p:sldId id="463" r:id="rId64"/>
    <p:sldId id="464" r:id="rId65"/>
    <p:sldId id="465" r:id="rId66"/>
    <p:sldId id="466" r:id="rId67"/>
    <p:sldId id="467" r:id="rId68"/>
    <p:sldId id="468" r:id="rId69"/>
    <p:sldId id="469" r:id="rId70"/>
    <p:sldId id="470" r:id="rId71"/>
    <p:sldId id="471" r:id="rId72"/>
    <p:sldId id="472" r:id="rId73"/>
    <p:sldId id="473" r:id="rId74"/>
    <p:sldId id="474" r:id="rId75"/>
    <p:sldId id="290"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424"/>
            <p14:sldId id="286"/>
            <p14:sldId id="288"/>
            <p14:sldId id="425"/>
            <p14:sldId id="289"/>
            <p14:sldId id="426"/>
            <p14:sldId id="427"/>
            <p14:sldId id="428"/>
            <p14:sldId id="429"/>
            <p14:sldId id="430"/>
            <p14:sldId id="431"/>
            <p14:sldId id="291"/>
            <p14:sldId id="432"/>
            <p14:sldId id="433"/>
            <p14:sldId id="434"/>
            <p14:sldId id="435"/>
            <p14:sldId id="436"/>
            <p14:sldId id="264"/>
            <p14:sldId id="265"/>
            <p14:sldId id="266"/>
            <p14:sldId id="267"/>
            <p14:sldId id="437"/>
            <p14:sldId id="270"/>
            <p14:sldId id="438"/>
            <p14:sldId id="272"/>
            <p14:sldId id="439"/>
            <p14:sldId id="274"/>
            <p14:sldId id="440"/>
            <p14:sldId id="441"/>
            <p14:sldId id="442"/>
            <p14:sldId id="278"/>
            <p14:sldId id="443"/>
            <p14:sldId id="444"/>
            <p14:sldId id="445"/>
            <p14:sldId id="282"/>
            <p14:sldId id="283"/>
            <p14:sldId id="446"/>
            <p14:sldId id="447"/>
            <p14:sldId id="257"/>
            <p14:sldId id="258"/>
            <p14:sldId id="448"/>
            <p14:sldId id="412"/>
            <p14:sldId id="413"/>
            <p14:sldId id="414"/>
            <p14:sldId id="415"/>
            <p14:sldId id="449"/>
            <p14:sldId id="450"/>
            <p14:sldId id="451"/>
            <p14:sldId id="452"/>
            <p14:sldId id="453"/>
            <p14:sldId id="454"/>
            <p14:sldId id="455"/>
            <p14:sldId id="456"/>
            <p14:sldId id="457"/>
            <p14:sldId id="458"/>
            <p14:sldId id="459"/>
            <p14:sldId id="460"/>
            <p14:sldId id="461"/>
            <p14:sldId id="462"/>
            <p14:sldId id="463"/>
            <p14:sldId id="464"/>
            <p14:sldId id="465"/>
            <p14:sldId id="466"/>
            <p14:sldId id="467"/>
            <p14:sldId id="468"/>
            <p14:sldId id="469"/>
            <p14:sldId id="470"/>
            <p14:sldId id="471"/>
            <p14:sldId id="472"/>
            <p14:sldId id="473"/>
            <p14:sldId id="474"/>
            <p14:sldId id="290"/>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5E54A-F9E4-D067-C73E-6259B8CDCB76}" name="Depew, Rebekka Elizabeth-Marie" initials="DR" userId="S::rdepew@emory.edu::cf6e0bbe-e50b-426b-a19d-7a0b45bc787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79F62A-8B7F-B4E7-7D78-4A3578F41C8E}" v="1" dt="2026-05-02T00:29:10.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6"/>
    <p:restoredTop sz="94635"/>
  </p:normalViewPr>
  <p:slideViewPr>
    <p:cSldViewPr snapToGrid="0">
      <p:cViewPr varScale="1">
        <p:scale>
          <a:sx n="116" d="100"/>
          <a:sy n="116" d="100"/>
        </p:scale>
        <p:origin x="200" y="264"/>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8F76E890-7F48-0AC1-A5C0-0DBB76873C6C}"/>
    <pc:docChg chg="modSld">
      <pc:chgData name="Depew, Rebekka Elizabeth-Marie" userId="S::rdepew@emory.edu::cf6e0bbe-e50b-426b-a19d-7a0b45bc787e" providerId="AD" clId="Web-{8F76E890-7F48-0AC1-A5C0-0DBB76873C6C}" dt="2026-04-02T12:11:47.747" v="51" actId="20577"/>
      <pc:docMkLst>
        <pc:docMk/>
      </pc:docMkLst>
      <pc:sldChg chg="modSp">
        <pc:chgData name="Depew, Rebekka Elizabeth-Marie" userId="S::rdepew@emory.edu::cf6e0bbe-e50b-426b-a19d-7a0b45bc787e" providerId="AD" clId="Web-{8F76E890-7F48-0AC1-A5C0-0DBB76873C6C}" dt="2026-04-02T12:11:47.747" v="51" actId="20577"/>
        <pc:sldMkLst>
          <pc:docMk/>
          <pc:sldMk cId="68785064" sldId="426"/>
        </pc:sldMkLst>
        <pc:spChg chg="mod">
          <ac:chgData name="Depew, Rebekka Elizabeth-Marie" userId="S::rdepew@emory.edu::cf6e0bbe-e50b-426b-a19d-7a0b45bc787e" providerId="AD" clId="Web-{8F76E890-7F48-0AC1-A5C0-0DBB76873C6C}" dt="2026-04-02T12:11:47.747" v="51" actId="20577"/>
          <ac:spMkLst>
            <pc:docMk/>
            <pc:sldMk cId="68785064" sldId="426"/>
            <ac:spMk id="2" creationId="{F9D51D93-3B3D-73FB-5E4C-DF91BB94D1E9}"/>
          </ac:spMkLst>
        </pc:spChg>
        <pc:spChg chg="mod">
          <ac:chgData name="Depew, Rebekka Elizabeth-Marie" userId="S::rdepew@emory.edu::cf6e0bbe-e50b-426b-a19d-7a0b45bc787e" providerId="AD" clId="Web-{8F76E890-7F48-0AC1-A5C0-0DBB76873C6C}" dt="2026-04-02T12:10:25.246" v="14" actId="20577"/>
          <ac:spMkLst>
            <pc:docMk/>
            <pc:sldMk cId="68785064" sldId="426"/>
            <ac:spMk id="4" creationId="{E381EB92-3184-12E5-F565-D8B6BCB7F3C9}"/>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Approx. prevalence</c:v>
                </c:pt>
              </c:strCache>
            </c:strRef>
          </c:tx>
          <c:spPr>
            <a:solidFill>
              <a:srgbClr val="C0504D"/>
            </a:solidFill>
            <a:effectLst/>
          </c:spPr>
          <c:invertIfNegative val="0"/>
          <c:cat>
            <c:strRef>
              <c:f>Sheet1!$A$2:$A$3</c:f>
              <c:strCache>
                <c:ptCount val="2"/>
                <c:pt idx="0">
                  <c:v>Depression/Anxiety</c:v>
                </c:pt>
                <c:pt idx="1">
                  <c:v>Delirium (near EOL)</c:v>
                </c:pt>
              </c:strCache>
            </c:strRef>
          </c:cat>
          <c:val>
            <c:numRef>
              <c:f>Sheet1!$B$2:$B$3</c:f>
              <c:numCache>
                <c:formatCode>General</c:formatCode>
                <c:ptCount val="2"/>
                <c:pt idx="0">
                  <c:v>45</c:v>
                </c:pt>
                <c:pt idx="1">
                  <c:v>90</c:v>
                </c:pt>
              </c:numCache>
            </c:numRef>
          </c:val>
          <c:extLst>
            <c:ext xmlns:c16="http://schemas.microsoft.com/office/drawing/2014/chart" uri="{C3380CC4-5D6E-409C-BE32-E72D297353CC}">
              <c16:uniqueId val="{00000000-3633-984C-B2DE-80A7AE677234}"/>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374151"/>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374151"/>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Expected QTc change (ms)</c:v>
                </c:pt>
              </c:strCache>
            </c:strRef>
          </c:tx>
          <c:spPr>
            <a:solidFill>
              <a:srgbClr val="C0504D"/>
            </a:solidFill>
            <a:effectLst/>
          </c:spPr>
          <c:invertIfNegative val="0"/>
          <c:cat>
            <c:strRef>
              <c:f>Sheet1!$A$2:$A$6</c:f>
              <c:strCache>
                <c:ptCount val="5"/>
                <c:pt idx="0">
                  <c:v>IV Haldol</c:v>
                </c:pt>
                <c:pt idx="1">
                  <c:v>Quetiapine</c:v>
                </c:pt>
                <c:pt idx="2">
                  <c:v>Risperidone</c:v>
                </c:pt>
                <c:pt idx="3">
                  <c:v>Olanzapine</c:v>
                </c:pt>
                <c:pt idx="4">
                  <c:v>Aripiprazole</c:v>
                </c:pt>
              </c:strCache>
            </c:strRef>
          </c:cat>
          <c:val>
            <c:numRef>
              <c:f>Sheet1!$B$2:$B$6</c:f>
              <c:numCache>
                <c:formatCode>General</c:formatCode>
                <c:ptCount val="5"/>
                <c:pt idx="0">
                  <c:v>16</c:v>
                </c:pt>
                <c:pt idx="1">
                  <c:v>15</c:v>
                </c:pt>
                <c:pt idx="2">
                  <c:v>10</c:v>
                </c:pt>
                <c:pt idx="3">
                  <c:v>6</c:v>
                </c:pt>
                <c:pt idx="4">
                  <c:v>-4</c:v>
                </c:pt>
              </c:numCache>
            </c:numRef>
          </c:val>
          <c:extLst>
            <c:ext xmlns:c16="http://schemas.microsoft.com/office/drawing/2014/chart" uri="{C3380CC4-5D6E-409C-BE32-E72D297353CC}">
              <c16:uniqueId val="{00000000-37CD-AF4B-ABDE-14340EFEAEF1}"/>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374151"/>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374151"/>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omments/modernComment_1B8_0.xml><?xml version="1.0" encoding="utf-8"?>
<p188:cmLst xmlns:a="http://schemas.openxmlformats.org/drawingml/2006/main" xmlns:r="http://schemas.openxmlformats.org/officeDocument/2006/relationships" xmlns:p188="http://schemas.microsoft.com/office/powerpoint/2018/8/main">
  <p188:cm id="{88473F4A-81FD-42A9-B26B-B36FB26D0B5C}" authorId="{8CE5E54A-F9E4-D067-C73E-6259B8CDCB76}" created="2026-03-12T01:25:03.217">
    <ac:txMkLst xmlns:ac="http://schemas.microsoft.com/office/drawing/2013/main/command">
      <pc:docMk xmlns:pc="http://schemas.microsoft.com/office/powerpoint/2013/main/command"/>
      <pc:sldMk xmlns:pc="http://schemas.microsoft.com/office/powerpoint/2013/main/command" cId="0" sldId="440"/>
      <ac:spMk id="12" creationId="{00000000-0000-0000-0000-000000000000}"/>
      <ac:txMk cp="0" len="60">
        <ac:context len="61" hash="1661745312"/>
      </ac:txMk>
    </ac:txMkLst>
    <p188:pos x="3267559" y="232474"/>
    <p188:txBody>
      <a:bodyPr/>
      <a:lstStyle/>
      <a:p>
        <a:r>
          <a:rPr lang="en-US"/>
          <a:t>Do we have a citation for this? I've put in a placeholder citation for it for now</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4B7EAB-E44A-4502-8C4E-06AF7C939BA2}"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43AE1663-2802-4872-B547-032432BCF828}">
      <dgm:prSet/>
      <dgm:spPr/>
      <dgm:t>
        <a:bodyPr/>
        <a:lstStyle/>
        <a:p>
          <a:r>
            <a:rPr lang="en-US"/>
            <a:t>Delirium</a:t>
          </a:r>
        </a:p>
      </dgm:t>
    </dgm:pt>
    <dgm:pt modelId="{D06C40A7-466F-4B96-A95F-4A05D28A4F7B}" type="parTrans" cxnId="{738B29A7-6AF8-42F8-888E-297DD18617E5}">
      <dgm:prSet/>
      <dgm:spPr/>
      <dgm:t>
        <a:bodyPr/>
        <a:lstStyle/>
        <a:p>
          <a:endParaRPr lang="en-US"/>
        </a:p>
      </dgm:t>
    </dgm:pt>
    <dgm:pt modelId="{DC1531ED-D2C7-419C-973B-957E8EA8D40C}" type="sibTrans" cxnId="{738B29A7-6AF8-42F8-888E-297DD18617E5}">
      <dgm:prSet/>
      <dgm:spPr/>
      <dgm:t>
        <a:bodyPr/>
        <a:lstStyle/>
        <a:p>
          <a:endParaRPr lang="en-US"/>
        </a:p>
      </dgm:t>
    </dgm:pt>
    <dgm:pt modelId="{A235339A-77DA-40EA-B8C0-E7263755B77E}">
      <dgm:prSet/>
      <dgm:spPr/>
      <dgm:t>
        <a:bodyPr/>
        <a:lstStyle/>
        <a:p>
          <a:r>
            <a:rPr lang="en-US"/>
            <a:t>Capacity Assessments</a:t>
          </a:r>
        </a:p>
      </dgm:t>
    </dgm:pt>
    <dgm:pt modelId="{2CC7DDB9-3903-4F46-83F6-0DF52641684D}" type="parTrans" cxnId="{40010B06-FF7B-4FB4-9B8D-94CF7C1176DF}">
      <dgm:prSet/>
      <dgm:spPr/>
      <dgm:t>
        <a:bodyPr/>
        <a:lstStyle/>
        <a:p>
          <a:endParaRPr lang="en-US"/>
        </a:p>
      </dgm:t>
    </dgm:pt>
    <dgm:pt modelId="{D2654CFC-1BDE-49D1-942F-B46D958820A4}" type="sibTrans" cxnId="{40010B06-FF7B-4FB4-9B8D-94CF7C1176DF}">
      <dgm:prSet/>
      <dgm:spPr/>
      <dgm:t>
        <a:bodyPr/>
        <a:lstStyle/>
        <a:p>
          <a:endParaRPr lang="en-US"/>
        </a:p>
      </dgm:t>
    </dgm:pt>
    <dgm:pt modelId="{2C1B3066-9924-411A-B602-7087E2B210BD}">
      <dgm:prSet/>
      <dgm:spPr/>
      <dgm:t>
        <a:bodyPr/>
        <a:lstStyle/>
        <a:p>
          <a:r>
            <a:rPr lang="en-US"/>
            <a:t>Depression, Anxiety, Suicidality</a:t>
          </a:r>
        </a:p>
      </dgm:t>
    </dgm:pt>
    <dgm:pt modelId="{700FC5B5-28CB-4563-BEEF-D468893E0269}" type="parTrans" cxnId="{2CDA5CC1-BEAF-488F-AC40-01BDCCA39DA6}">
      <dgm:prSet/>
      <dgm:spPr/>
      <dgm:t>
        <a:bodyPr/>
        <a:lstStyle/>
        <a:p>
          <a:endParaRPr lang="en-US"/>
        </a:p>
      </dgm:t>
    </dgm:pt>
    <dgm:pt modelId="{E760BA11-6F5A-4183-9926-8B2260F51A30}" type="sibTrans" cxnId="{2CDA5CC1-BEAF-488F-AC40-01BDCCA39DA6}">
      <dgm:prSet/>
      <dgm:spPr/>
      <dgm:t>
        <a:bodyPr/>
        <a:lstStyle/>
        <a:p>
          <a:endParaRPr lang="en-US"/>
        </a:p>
      </dgm:t>
    </dgm:pt>
    <dgm:pt modelId="{F05F0749-FF83-455A-A4F1-E688FD5AB0B8}">
      <dgm:prSet/>
      <dgm:spPr/>
      <dgm:t>
        <a:bodyPr/>
        <a:lstStyle/>
        <a:p>
          <a:r>
            <a:rPr lang="en-US"/>
            <a:t>Ketamine, Psychedelics</a:t>
          </a:r>
        </a:p>
      </dgm:t>
    </dgm:pt>
    <dgm:pt modelId="{303831BA-6ADC-4701-B85C-EA5322526911}" type="parTrans" cxnId="{213EACE2-4302-4D9B-B5DA-C2A14DBE7E8E}">
      <dgm:prSet/>
      <dgm:spPr/>
      <dgm:t>
        <a:bodyPr/>
        <a:lstStyle/>
        <a:p>
          <a:endParaRPr lang="en-US"/>
        </a:p>
      </dgm:t>
    </dgm:pt>
    <dgm:pt modelId="{8CFFBC84-3E96-4BDA-9D7E-34052038A8FD}" type="sibTrans" cxnId="{213EACE2-4302-4D9B-B5DA-C2A14DBE7E8E}">
      <dgm:prSet/>
      <dgm:spPr/>
      <dgm:t>
        <a:bodyPr/>
        <a:lstStyle/>
        <a:p>
          <a:endParaRPr lang="en-US"/>
        </a:p>
      </dgm:t>
    </dgm:pt>
    <dgm:pt modelId="{5ABC78E2-124C-4329-998A-4B2B58778117}">
      <dgm:prSet/>
      <dgm:spPr/>
      <dgm:t>
        <a:bodyPr/>
        <a:lstStyle/>
        <a:p>
          <a:r>
            <a:rPr lang="en-US"/>
            <a:t>Substance Use Disorders</a:t>
          </a:r>
        </a:p>
      </dgm:t>
    </dgm:pt>
    <dgm:pt modelId="{4EA6F1CE-40EA-4B77-BAF3-F9EA219D64DA}" type="parTrans" cxnId="{C3F72513-0FE5-4C01-9CDD-BC06E8BCE99F}">
      <dgm:prSet/>
      <dgm:spPr/>
      <dgm:t>
        <a:bodyPr/>
        <a:lstStyle/>
        <a:p>
          <a:endParaRPr lang="en-US"/>
        </a:p>
      </dgm:t>
    </dgm:pt>
    <dgm:pt modelId="{82038037-EBF4-4F0F-A235-F43F296DC91F}" type="sibTrans" cxnId="{C3F72513-0FE5-4C01-9CDD-BC06E8BCE99F}">
      <dgm:prSet/>
      <dgm:spPr/>
      <dgm:t>
        <a:bodyPr/>
        <a:lstStyle/>
        <a:p>
          <a:endParaRPr lang="en-US"/>
        </a:p>
      </dgm:t>
    </dgm:pt>
    <dgm:pt modelId="{20C25F71-D50E-42F3-9BAA-E1013DCBA26A}">
      <dgm:prSet/>
      <dgm:spPr/>
      <dgm:t>
        <a:bodyPr/>
        <a:lstStyle/>
        <a:p>
          <a:r>
            <a:rPr lang="en-US"/>
            <a:t>Psychotherapy</a:t>
          </a:r>
        </a:p>
      </dgm:t>
    </dgm:pt>
    <dgm:pt modelId="{50773D66-1D98-46EE-B39B-F9CA271C2F05}" type="parTrans" cxnId="{EAA2837B-4C57-4C20-9F13-C2E5AB402539}">
      <dgm:prSet/>
      <dgm:spPr/>
      <dgm:t>
        <a:bodyPr/>
        <a:lstStyle/>
        <a:p>
          <a:endParaRPr lang="en-US"/>
        </a:p>
      </dgm:t>
    </dgm:pt>
    <dgm:pt modelId="{3D12178C-E9C1-49E2-99D0-C6BDF06CED1D}" type="sibTrans" cxnId="{EAA2837B-4C57-4C20-9F13-C2E5AB402539}">
      <dgm:prSet/>
      <dgm:spPr/>
      <dgm:t>
        <a:bodyPr/>
        <a:lstStyle/>
        <a:p>
          <a:endParaRPr lang="en-US"/>
        </a:p>
      </dgm:t>
    </dgm:pt>
    <dgm:pt modelId="{8414297F-087A-48D2-BA94-BA3B643A3AA2}">
      <dgm:prSet/>
      <dgm:spPr/>
      <dgm:t>
        <a:bodyPr/>
        <a:lstStyle/>
        <a:p>
          <a:r>
            <a:rPr lang="en-US"/>
            <a:t>Psychopharmacology </a:t>
          </a:r>
        </a:p>
      </dgm:t>
    </dgm:pt>
    <dgm:pt modelId="{0B8B334B-77D4-4BD4-AB53-C375F55F8A3B}" type="parTrans" cxnId="{18385816-2DA3-43B1-B93A-7969F7A7519D}">
      <dgm:prSet/>
      <dgm:spPr/>
      <dgm:t>
        <a:bodyPr/>
        <a:lstStyle/>
        <a:p>
          <a:endParaRPr lang="en-US"/>
        </a:p>
      </dgm:t>
    </dgm:pt>
    <dgm:pt modelId="{277578CF-9F36-4C91-906B-AFADE26E7B76}" type="sibTrans" cxnId="{18385816-2DA3-43B1-B93A-7969F7A7519D}">
      <dgm:prSet/>
      <dgm:spPr/>
      <dgm:t>
        <a:bodyPr/>
        <a:lstStyle/>
        <a:p>
          <a:endParaRPr lang="en-US"/>
        </a:p>
      </dgm:t>
    </dgm:pt>
    <dgm:pt modelId="{E44D48C4-0442-0644-9F42-0EE67F260619}">
      <dgm:prSet/>
      <dgm:spPr/>
      <dgm:t>
        <a:bodyPr/>
        <a:lstStyle/>
        <a:p>
          <a:r>
            <a:rPr lang="en-US" dirty="0"/>
            <a:t>Personality Disorders</a:t>
          </a:r>
        </a:p>
      </dgm:t>
    </dgm:pt>
    <dgm:pt modelId="{176F08BB-3B34-CD49-9935-0B695AB8B505}" type="parTrans" cxnId="{830B1C70-171F-7C44-8BA1-F184BA777B74}">
      <dgm:prSet/>
      <dgm:spPr/>
      <dgm:t>
        <a:bodyPr/>
        <a:lstStyle/>
        <a:p>
          <a:endParaRPr lang="en-US"/>
        </a:p>
      </dgm:t>
    </dgm:pt>
    <dgm:pt modelId="{8C93E96A-3469-C34B-AE8E-BAEE02088E04}" type="sibTrans" cxnId="{830B1C70-171F-7C44-8BA1-F184BA777B74}">
      <dgm:prSet/>
      <dgm:spPr/>
      <dgm:t>
        <a:bodyPr/>
        <a:lstStyle/>
        <a:p>
          <a:endParaRPr lang="en-US"/>
        </a:p>
      </dgm:t>
    </dgm:pt>
    <dgm:pt modelId="{CC259A01-6EFC-1F43-A1B3-713C8C7788AC}">
      <dgm:prSet/>
      <dgm:spPr/>
      <dgm:t>
        <a:bodyPr/>
        <a:lstStyle/>
        <a:p>
          <a:r>
            <a:rPr lang="en-US" dirty="0"/>
            <a:t>Insomnia, Fatigue</a:t>
          </a:r>
        </a:p>
      </dgm:t>
    </dgm:pt>
    <dgm:pt modelId="{D3E36E7D-2028-4A4D-BA6C-639EBEF22BD1}" type="parTrans" cxnId="{9EC70177-0005-3A4E-9398-154D0748534A}">
      <dgm:prSet/>
      <dgm:spPr/>
      <dgm:t>
        <a:bodyPr/>
        <a:lstStyle/>
        <a:p>
          <a:endParaRPr lang="en-US"/>
        </a:p>
      </dgm:t>
    </dgm:pt>
    <dgm:pt modelId="{55428B9B-A638-5D44-ADC0-68958A86CA48}" type="sibTrans" cxnId="{9EC70177-0005-3A4E-9398-154D0748534A}">
      <dgm:prSet/>
      <dgm:spPr/>
      <dgm:t>
        <a:bodyPr/>
        <a:lstStyle/>
        <a:p>
          <a:endParaRPr lang="en-US"/>
        </a:p>
      </dgm:t>
    </dgm:pt>
    <dgm:pt modelId="{1457A11D-8B0D-5844-B345-F7429B6D1333}">
      <dgm:prSet/>
      <dgm:spPr/>
      <dgm:t>
        <a:bodyPr/>
        <a:lstStyle/>
        <a:p>
          <a:r>
            <a:rPr lang="en-US" dirty="0"/>
            <a:t>Serious Mental Illness </a:t>
          </a:r>
        </a:p>
      </dgm:t>
    </dgm:pt>
    <dgm:pt modelId="{0425FE88-0D61-4D42-AD08-60793CB64AD5}" type="parTrans" cxnId="{F36FDA12-691B-8D4D-9500-D6CA6FA037FB}">
      <dgm:prSet/>
      <dgm:spPr/>
      <dgm:t>
        <a:bodyPr/>
        <a:lstStyle/>
        <a:p>
          <a:endParaRPr lang="en-US"/>
        </a:p>
      </dgm:t>
    </dgm:pt>
    <dgm:pt modelId="{1771EF4B-89C6-B747-BFAB-9DA99E0640E9}" type="sibTrans" cxnId="{F36FDA12-691B-8D4D-9500-D6CA6FA037FB}">
      <dgm:prSet/>
      <dgm:spPr/>
      <dgm:t>
        <a:bodyPr/>
        <a:lstStyle/>
        <a:p>
          <a:endParaRPr lang="en-US"/>
        </a:p>
      </dgm:t>
    </dgm:pt>
    <dgm:pt modelId="{FC0D73DE-64D6-794C-9367-C9DFBCB599CC}">
      <dgm:prSet/>
      <dgm:spPr/>
      <dgm:t>
        <a:bodyPr/>
        <a:lstStyle/>
        <a:p>
          <a:r>
            <a:rPr lang="en-US" dirty="0"/>
            <a:t>Pediatric v Geriatric Psychiatry</a:t>
          </a:r>
        </a:p>
      </dgm:t>
    </dgm:pt>
    <dgm:pt modelId="{274A12D3-4C55-4E41-BAFC-1318DEF56E02}" type="parTrans" cxnId="{BA2B5F87-88E3-864F-9A55-8D3B75A6A342}">
      <dgm:prSet/>
      <dgm:spPr/>
      <dgm:t>
        <a:bodyPr/>
        <a:lstStyle/>
        <a:p>
          <a:endParaRPr lang="en-US"/>
        </a:p>
      </dgm:t>
    </dgm:pt>
    <dgm:pt modelId="{D48DA592-4EC0-6444-A4F1-F4774D1123E8}" type="sibTrans" cxnId="{BA2B5F87-88E3-864F-9A55-8D3B75A6A342}">
      <dgm:prSet/>
      <dgm:spPr/>
      <dgm:t>
        <a:bodyPr/>
        <a:lstStyle/>
        <a:p>
          <a:endParaRPr lang="en-US"/>
        </a:p>
      </dgm:t>
    </dgm:pt>
    <dgm:pt modelId="{8FF63B30-76A8-AD46-87FC-5A30D0230E0C}">
      <dgm:prSet/>
      <dgm:spPr/>
      <dgm:t>
        <a:bodyPr/>
        <a:lstStyle/>
        <a:p>
          <a:r>
            <a:rPr lang="en-US" dirty="0"/>
            <a:t>Trauma</a:t>
          </a:r>
        </a:p>
      </dgm:t>
    </dgm:pt>
    <dgm:pt modelId="{076CD84D-A751-4349-AE63-4EB3FE9DDF93}" type="parTrans" cxnId="{5B1E6D8F-5486-964E-BAFB-2911BB9F4C2D}">
      <dgm:prSet/>
      <dgm:spPr/>
      <dgm:t>
        <a:bodyPr/>
        <a:lstStyle/>
        <a:p>
          <a:endParaRPr lang="en-US"/>
        </a:p>
      </dgm:t>
    </dgm:pt>
    <dgm:pt modelId="{5C1BD32C-5071-604E-8D69-4BB77852D3D6}" type="sibTrans" cxnId="{5B1E6D8F-5486-964E-BAFB-2911BB9F4C2D}">
      <dgm:prSet/>
      <dgm:spPr/>
      <dgm:t>
        <a:bodyPr/>
        <a:lstStyle/>
        <a:p>
          <a:endParaRPr lang="en-US"/>
        </a:p>
      </dgm:t>
    </dgm:pt>
    <dgm:pt modelId="{3CC88257-EB61-3A42-AABF-67A97CFE203C}">
      <dgm:prSet/>
      <dgm:spPr/>
      <dgm:t>
        <a:bodyPr/>
        <a:lstStyle/>
        <a:p>
          <a:r>
            <a:rPr lang="en-US" dirty="0"/>
            <a:t>Grief, Mourning &amp; Bereavement</a:t>
          </a:r>
        </a:p>
      </dgm:t>
    </dgm:pt>
    <dgm:pt modelId="{326B43D4-B77A-5145-962A-E60772B09EF4}" type="parTrans" cxnId="{7D84F732-7827-8445-A9F2-D32F3F30CE46}">
      <dgm:prSet/>
      <dgm:spPr/>
      <dgm:t>
        <a:bodyPr/>
        <a:lstStyle/>
        <a:p>
          <a:endParaRPr lang="en-US"/>
        </a:p>
      </dgm:t>
    </dgm:pt>
    <dgm:pt modelId="{9A5A9D1E-FB74-AB4A-ABBB-5D4EA88E44BE}" type="sibTrans" cxnId="{7D84F732-7827-8445-A9F2-D32F3F30CE46}">
      <dgm:prSet/>
      <dgm:spPr/>
      <dgm:t>
        <a:bodyPr/>
        <a:lstStyle/>
        <a:p>
          <a:endParaRPr lang="en-US"/>
        </a:p>
      </dgm:t>
    </dgm:pt>
    <dgm:pt modelId="{7BC3BEDA-5F99-FF4E-B89F-EABFA60969D7}" type="pres">
      <dgm:prSet presAssocID="{6D4B7EAB-E44A-4502-8C4E-06AF7C939BA2}" presName="linear" presStyleCnt="0">
        <dgm:presLayoutVars>
          <dgm:dir/>
          <dgm:animLvl val="lvl"/>
          <dgm:resizeHandles val="exact"/>
        </dgm:presLayoutVars>
      </dgm:prSet>
      <dgm:spPr/>
    </dgm:pt>
    <dgm:pt modelId="{8A303C7A-FC83-D148-9EB3-9C88B7754698}" type="pres">
      <dgm:prSet presAssocID="{43AE1663-2802-4872-B547-032432BCF828}" presName="parentLin" presStyleCnt="0"/>
      <dgm:spPr/>
    </dgm:pt>
    <dgm:pt modelId="{09E5135B-BCF3-2541-AD18-52610F2D1C91}" type="pres">
      <dgm:prSet presAssocID="{43AE1663-2802-4872-B547-032432BCF828}" presName="parentLeftMargin" presStyleLbl="node1" presStyleIdx="0" presStyleCnt="13"/>
      <dgm:spPr/>
    </dgm:pt>
    <dgm:pt modelId="{1558D750-2683-EC43-AB44-C7A547A61DEB}" type="pres">
      <dgm:prSet presAssocID="{43AE1663-2802-4872-B547-032432BCF828}" presName="parentText" presStyleLbl="node1" presStyleIdx="0" presStyleCnt="13">
        <dgm:presLayoutVars>
          <dgm:chMax val="0"/>
          <dgm:bulletEnabled val="1"/>
        </dgm:presLayoutVars>
      </dgm:prSet>
      <dgm:spPr/>
    </dgm:pt>
    <dgm:pt modelId="{EDB6146E-BFF8-6840-80D2-FE685A0C9D82}" type="pres">
      <dgm:prSet presAssocID="{43AE1663-2802-4872-B547-032432BCF828}" presName="negativeSpace" presStyleCnt="0"/>
      <dgm:spPr/>
    </dgm:pt>
    <dgm:pt modelId="{0CF8F04F-DC60-5E41-A153-6F8F1B1AA57D}" type="pres">
      <dgm:prSet presAssocID="{43AE1663-2802-4872-B547-032432BCF828}" presName="childText" presStyleLbl="conFgAcc1" presStyleIdx="0" presStyleCnt="13">
        <dgm:presLayoutVars>
          <dgm:bulletEnabled val="1"/>
        </dgm:presLayoutVars>
      </dgm:prSet>
      <dgm:spPr/>
    </dgm:pt>
    <dgm:pt modelId="{D4F1C02A-F1E6-DC4A-A3CC-7062A8BABB1E}" type="pres">
      <dgm:prSet presAssocID="{DC1531ED-D2C7-419C-973B-957E8EA8D40C}" presName="spaceBetweenRectangles" presStyleCnt="0"/>
      <dgm:spPr/>
    </dgm:pt>
    <dgm:pt modelId="{78070532-2C8E-774A-AD06-973350BE57B3}" type="pres">
      <dgm:prSet presAssocID="{A235339A-77DA-40EA-B8C0-E7263755B77E}" presName="parentLin" presStyleCnt="0"/>
      <dgm:spPr/>
    </dgm:pt>
    <dgm:pt modelId="{062E5CAD-59D9-DA4F-A2D5-3D8E55A10B87}" type="pres">
      <dgm:prSet presAssocID="{A235339A-77DA-40EA-B8C0-E7263755B77E}" presName="parentLeftMargin" presStyleLbl="node1" presStyleIdx="0" presStyleCnt="13"/>
      <dgm:spPr/>
    </dgm:pt>
    <dgm:pt modelId="{78B11BCB-E7E2-504B-8137-921D3D35C3ED}" type="pres">
      <dgm:prSet presAssocID="{A235339A-77DA-40EA-B8C0-E7263755B77E}" presName="parentText" presStyleLbl="node1" presStyleIdx="1" presStyleCnt="13">
        <dgm:presLayoutVars>
          <dgm:chMax val="0"/>
          <dgm:bulletEnabled val="1"/>
        </dgm:presLayoutVars>
      </dgm:prSet>
      <dgm:spPr/>
    </dgm:pt>
    <dgm:pt modelId="{ECC9406E-5DA0-6645-A212-3C6C9945CEE1}" type="pres">
      <dgm:prSet presAssocID="{A235339A-77DA-40EA-B8C0-E7263755B77E}" presName="negativeSpace" presStyleCnt="0"/>
      <dgm:spPr/>
    </dgm:pt>
    <dgm:pt modelId="{A84ED698-062F-5B4A-A9AF-DA78246BF1AA}" type="pres">
      <dgm:prSet presAssocID="{A235339A-77DA-40EA-B8C0-E7263755B77E}" presName="childText" presStyleLbl="conFgAcc1" presStyleIdx="1" presStyleCnt="13">
        <dgm:presLayoutVars>
          <dgm:bulletEnabled val="1"/>
        </dgm:presLayoutVars>
      </dgm:prSet>
      <dgm:spPr/>
    </dgm:pt>
    <dgm:pt modelId="{376C7888-99BD-7C4B-B0FC-3ADBC806BC6C}" type="pres">
      <dgm:prSet presAssocID="{D2654CFC-1BDE-49D1-942F-B46D958820A4}" presName="spaceBetweenRectangles" presStyleCnt="0"/>
      <dgm:spPr/>
    </dgm:pt>
    <dgm:pt modelId="{24FC29F5-A4C3-F44A-A536-39E8B14DB787}" type="pres">
      <dgm:prSet presAssocID="{2C1B3066-9924-411A-B602-7087E2B210BD}" presName="parentLin" presStyleCnt="0"/>
      <dgm:spPr/>
    </dgm:pt>
    <dgm:pt modelId="{01A014A9-E937-AC41-AADB-2CDD1D8CB135}" type="pres">
      <dgm:prSet presAssocID="{2C1B3066-9924-411A-B602-7087E2B210BD}" presName="parentLeftMargin" presStyleLbl="node1" presStyleIdx="1" presStyleCnt="13"/>
      <dgm:spPr/>
    </dgm:pt>
    <dgm:pt modelId="{009625C0-34C4-584C-B015-DB634EBACF6C}" type="pres">
      <dgm:prSet presAssocID="{2C1B3066-9924-411A-B602-7087E2B210BD}" presName="parentText" presStyleLbl="node1" presStyleIdx="2" presStyleCnt="13">
        <dgm:presLayoutVars>
          <dgm:chMax val="0"/>
          <dgm:bulletEnabled val="1"/>
        </dgm:presLayoutVars>
      </dgm:prSet>
      <dgm:spPr/>
    </dgm:pt>
    <dgm:pt modelId="{85AD2C83-B211-6B4A-8C24-5F701850FCB0}" type="pres">
      <dgm:prSet presAssocID="{2C1B3066-9924-411A-B602-7087E2B210BD}" presName="negativeSpace" presStyleCnt="0"/>
      <dgm:spPr/>
    </dgm:pt>
    <dgm:pt modelId="{394514B2-7943-D343-A873-DD2A29643834}" type="pres">
      <dgm:prSet presAssocID="{2C1B3066-9924-411A-B602-7087E2B210BD}" presName="childText" presStyleLbl="conFgAcc1" presStyleIdx="2" presStyleCnt="13">
        <dgm:presLayoutVars>
          <dgm:bulletEnabled val="1"/>
        </dgm:presLayoutVars>
      </dgm:prSet>
      <dgm:spPr/>
    </dgm:pt>
    <dgm:pt modelId="{6DBB4657-C823-A54E-8A33-E08885035367}" type="pres">
      <dgm:prSet presAssocID="{E760BA11-6F5A-4183-9926-8B2260F51A30}" presName="spaceBetweenRectangles" presStyleCnt="0"/>
      <dgm:spPr/>
    </dgm:pt>
    <dgm:pt modelId="{E73F97EF-0535-624D-A4A6-A53F7AA211D8}" type="pres">
      <dgm:prSet presAssocID="{F05F0749-FF83-455A-A4F1-E688FD5AB0B8}" presName="parentLin" presStyleCnt="0"/>
      <dgm:spPr/>
    </dgm:pt>
    <dgm:pt modelId="{148507B6-B143-3A40-B067-51026CB4BE17}" type="pres">
      <dgm:prSet presAssocID="{F05F0749-FF83-455A-A4F1-E688FD5AB0B8}" presName="parentLeftMargin" presStyleLbl="node1" presStyleIdx="2" presStyleCnt="13"/>
      <dgm:spPr/>
    </dgm:pt>
    <dgm:pt modelId="{F97B8FB6-9F25-3247-94CF-83DC9C662F49}" type="pres">
      <dgm:prSet presAssocID="{F05F0749-FF83-455A-A4F1-E688FD5AB0B8}" presName="parentText" presStyleLbl="node1" presStyleIdx="3" presStyleCnt="13">
        <dgm:presLayoutVars>
          <dgm:chMax val="0"/>
          <dgm:bulletEnabled val="1"/>
        </dgm:presLayoutVars>
      </dgm:prSet>
      <dgm:spPr/>
    </dgm:pt>
    <dgm:pt modelId="{D0FCCB24-F8C1-BE4C-A9B9-1FC1AB6639BC}" type="pres">
      <dgm:prSet presAssocID="{F05F0749-FF83-455A-A4F1-E688FD5AB0B8}" presName="negativeSpace" presStyleCnt="0"/>
      <dgm:spPr/>
    </dgm:pt>
    <dgm:pt modelId="{48E7B600-854B-DA45-9671-E83D8A06B076}" type="pres">
      <dgm:prSet presAssocID="{F05F0749-FF83-455A-A4F1-E688FD5AB0B8}" presName="childText" presStyleLbl="conFgAcc1" presStyleIdx="3" presStyleCnt="13">
        <dgm:presLayoutVars>
          <dgm:bulletEnabled val="1"/>
        </dgm:presLayoutVars>
      </dgm:prSet>
      <dgm:spPr/>
    </dgm:pt>
    <dgm:pt modelId="{BF2E072E-D108-DF4F-B8E0-C93D9DDB07F6}" type="pres">
      <dgm:prSet presAssocID="{8CFFBC84-3E96-4BDA-9D7E-34052038A8FD}" presName="spaceBetweenRectangles" presStyleCnt="0"/>
      <dgm:spPr/>
    </dgm:pt>
    <dgm:pt modelId="{33636B53-ABA5-5D49-AB46-7AA7F77B7FEF}" type="pres">
      <dgm:prSet presAssocID="{5ABC78E2-124C-4329-998A-4B2B58778117}" presName="parentLin" presStyleCnt="0"/>
      <dgm:spPr/>
    </dgm:pt>
    <dgm:pt modelId="{C9305253-00DE-F649-8AD8-F6262FB18940}" type="pres">
      <dgm:prSet presAssocID="{5ABC78E2-124C-4329-998A-4B2B58778117}" presName="parentLeftMargin" presStyleLbl="node1" presStyleIdx="3" presStyleCnt="13"/>
      <dgm:spPr/>
    </dgm:pt>
    <dgm:pt modelId="{97C16654-B1AF-1C42-BD28-A71FE482A18B}" type="pres">
      <dgm:prSet presAssocID="{5ABC78E2-124C-4329-998A-4B2B58778117}" presName="parentText" presStyleLbl="node1" presStyleIdx="4" presStyleCnt="13">
        <dgm:presLayoutVars>
          <dgm:chMax val="0"/>
          <dgm:bulletEnabled val="1"/>
        </dgm:presLayoutVars>
      </dgm:prSet>
      <dgm:spPr/>
    </dgm:pt>
    <dgm:pt modelId="{9A99F32B-8039-9349-9681-EA2CEA4CBC6B}" type="pres">
      <dgm:prSet presAssocID="{5ABC78E2-124C-4329-998A-4B2B58778117}" presName="negativeSpace" presStyleCnt="0"/>
      <dgm:spPr/>
    </dgm:pt>
    <dgm:pt modelId="{D53F1D1E-E040-4043-9387-105204E5C68A}" type="pres">
      <dgm:prSet presAssocID="{5ABC78E2-124C-4329-998A-4B2B58778117}" presName="childText" presStyleLbl="conFgAcc1" presStyleIdx="4" presStyleCnt="13">
        <dgm:presLayoutVars>
          <dgm:bulletEnabled val="1"/>
        </dgm:presLayoutVars>
      </dgm:prSet>
      <dgm:spPr/>
    </dgm:pt>
    <dgm:pt modelId="{926E8752-3A0A-4E47-8001-D91248C5792E}" type="pres">
      <dgm:prSet presAssocID="{82038037-EBF4-4F0F-A235-F43F296DC91F}" presName="spaceBetweenRectangles" presStyleCnt="0"/>
      <dgm:spPr/>
    </dgm:pt>
    <dgm:pt modelId="{F59F8F85-921A-8F4C-B9E4-DB201D1EAA61}" type="pres">
      <dgm:prSet presAssocID="{20C25F71-D50E-42F3-9BAA-E1013DCBA26A}" presName="parentLin" presStyleCnt="0"/>
      <dgm:spPr/>
    </dgm:pt>
    <dgm:pt modelId="{128F85F4-85B0-724D-BE61-2818E2A2AF8F}" type="pres">
      <dgm:prSet presAssocID="{20C25F71-D50E-42F3-9BAA-E1013DCBA26A}" presName="parentLeftMargin" presStyleLbl="node1" presStyleIdx="4" presStyleCnt="13"/>
      <dgm:spPr/>
    </dgm:pt>
    <dgm:pt modelId="{DBC3F509-8204-6D4F-93F8-C7101C4FD2BB}" type="pres">
      <dgm:prSet presAssocID="{20C25F71-D50E-42F3-9BAA-E1013DCBA26A}" presName="parentText" presStyleLbl="node1" presStyleIdx="5" presStyleCnt="13">
        <dgm:presLayoutVars>
          <dgm:chMax val="0"/>
          <dgm:bulletEnabled val="1"/>
        </dgm:presLayoutVars>
      </dgm:prSet>
      <dgm:spPr/>
    </dgm:pt>
    <dgm:pt modelId="{6AA711DD-4F0C-694D-B0C1-78725B0E1A4D}" type="pres">
      <dgm:prSet presAssocID="{20C25F71-D50E-42F3-9BAA-E1013DCBA26A}" presName="negativeSpace" presStyleCnt="0"/>
      <dgm:spPr/>
    </dgm:pt>
    <dgm:pt modelId="{4B391AEC-49DC-EE48-AE76-8FAAA1B2C710}" type="pres">
      <dgm:prSet presAssocID="{20C25F71-D50E-42F3-9BAA-E1013DCBA26A}" presName="childText" presStyleLbl="conFgAcc1" presStyleIdx="5" presStyleCnt="13">
        <dgm:presLayoutVars>
          <dgm:bulletEnabled val="1"/>
        </dgm:presLayoutVars>
      </dgm:prSet>
      <dgm:spPr/>
    </dgm:pt>
    <dgm:pt modelId="{DF992FF9-9BEB-2149-92A2-CC2F5801888C}" type="pres">
      <dgm:prSet presAssocID="{3D12178C-E9C1-49E2-99D0-C6BDF06CED1D}" presName="spaceBetweenRectangles" presStyleCnt="0"/>
      <dgm:spPr/>
    </dgm:pt>
    <dgm:pt modelId="{3CD38937-09BB-3445-890B-9E4225CD4C79}" type="pres">
      <dgm:prSet presAssocID="{8414297F-087A-48D2-BA94-BA3B643A3AA2}" presName="parentLin" presStyleCnt="0"/>
      <dgm:spPr/>
    </dgm:pt>
    <dgm:pt modelId="{A3960881-15C3-F54A-B5EF-E9E20D68E7EA}" type="pres">
      <dgm:prSet presAssocID="{8414297F-087A-48D2-BA94-BA3B643A3AA2}" presName="parentLeftMargin" presStyleLbl="node1" presStyleIdx="5" presStyleCnt="13"/>
      <dgm:spPr/>
    </dgm:pt>
    <dgm:pt modelId="{37CB45A0-CF7A-8946-9BB5-BD0FBBE825FD}" type="pres">
      <dgm:prSet presAssocID="{8414297F-087A-48D2-BA94-BA3B643A3AA2}" presName="parentText" presStyleLbl="node1" presStyleIdx="6" presStyleCnt="13">
        <dgm:presLayoutVars>
          <dgm:chMax val="0"/>
          <dgm:bulletEnabled val="1"/>
        </dgm:presLayoutVars>
      </dgm:prSet>
      <dgm:spPr/>
    </dgm:pt>
    <dgm:pt modelId="{219FAA94-481B-6E48-A93B-62CAEB00FCD9}" type="pres">
      <dgm:prSet presAssocID="{8414297F-087A-48D2-BA94-BA3B643A3AA2}" presName="negativeSpace" presStyleCnt="0"/>
      <dgm:spPr/>
    </dgm:pt>
    <dgm:pt modelId="{557B8170-3412-E94B-BF12-3E1EE7BAB430}" type="pres">
      <dgm:prSet presAssocID="{8414297F-087A-48D2-BA94-BA3B643A3AA2}" presName="childText" presStyleLbl="conFgAcc1" presStyleIdx="6" presStyleCnt="13">
        <dgm:presLayoutVars>
          <dgm:bulletEnabled val="1"/>
        </dgm:presLayoutVars>
      </dgm:prSet>
      <dgm:spPr/>
    </dgm:pt>
    <dgm:pt modelId="{B74F7043-698C-F64B-9148-F3A1FBBCB4B9}" type="pres">
      <dgm:prSet presAssocID="{277578CF-9F36-4C91-906B-AFADE26E7B76}" presName="spaceBetweenRectangles" presStyleCnt="0"/>
      <dgm:spPr/>
    </dgm:pt>
    <dgm:pt modelId="{2A8E83C5-5E63-454C-8FB6-F2F219801488}" type="pres">
      <dgm:prSet presAssocID="{E44D48C4-0442-0644-9F42-0EE67F260619}" presName="parentLin" presStyleCnt="0"/>
      <dgm:spPr/>
    </dgm:pt>
    <dgm:pt modelId="{3A56467C-48C1-DA49-9F32-D71A675CD985}" type="pres">
      <dgm:prSet presAssocID="{E44D48C4-0442-0644-9F42-0EE67F260619}" presName="parentLeftMargin" presStyleLbl="node1" presStyleIdx="6" presStyleCnt="13"/>
      <dgm:spPr/>
    </dgm:pt>
    <dgm:pt modelId="{C6C651C0-ED81-FD4E-80CD-A2F90E7F8953}" type="pres">
      <dgm:prSet presAssocID="{E44D48C4-0442-0644-9F42-0EE67F260619}" presName="parentText" presStyleLbl="node1" presStyleIdx="7" presStyleCnt="13">
        <dgm:presLayoutVars>
          <dgm:chMax val="0"/>
          <dgm:bulletEnabled val="1"/>
        </dgm:presLayoutVars>
      </dgm:prSet>
      <dgm:spPr/>
    </dgm:pt>
    <dgm:pt modelId="{0F98BDD7-53DD-994A-942B-94FABB0A5F5D}" type="pres">
      <dgm:prSet presAssocID="{E44D48C4-0442-0644-9F42-0EE67F260619}" presName="negativeSpace" presStyleCnt="0"/>
      <dgm:spPr/>
    </dgm:pt>
    <dgm:pt modelId="{BDCA0789-328D-BE49-AEDA-EB58987C1088}" type="pres">
      <dgm:prSet presAssocID="{E44D48C4-0442-0644-9F42-0EE67F260619}" presName="childText" presStyleLbl="conFgAcc1" presStyleIdx="7" presStyleCnt="13">
        <dgm:presLayoutVars>
          <dgm:bulletEnabled val="1"/>
        </dgm:presLayoutVars>
      </dgm:prSet>
      <dgm:spPr/>
    </dgm:pt>
    <dgm:pt modelId="{8E5C8352-BFE5-5C4D-8E67-6D0DA5349C01}" type="pres">
      <dgm:prSet presAssocID="{8C93E96A-3469-C34B-AE8E-BAEE02088E04}" presName="spaceBetweenRectangles" presStyleCnt="0"/>
      <dgm:spPr/>
    </dgm:pt>
    <dgm:pt modelId="{2D67B9E0-A282-2949-8B4F-BDBC04157397}" type="pres">
      <dgm:prSet presAssocID="{CC259A01-6EFC-1F43-A1B3-713C8C7788AC}" presName="parentLin" presStyleCnt="0"/>
      <dgm:spPr/>
    </dgm:pt>
    <dgm:pt modelId="{A4E21863-4B9A-5C45-BDDA-BDBBACF62F2C}" type="pres">
      <dgm:prSet presAssocID="{CC259A01-6EFC-1F43-A1B3-713C8C7788AC}" presName="parentLeftMargin" presStyleLbl="node1" presStyleIdx="7" presStyleCnt="13"/>
      <dgm:spPr/>
    </dgm:pt>
    <dgm:pt modelId="{37DEE1EE-6DAA-D34B-BF4C-750D11F24F32}" type="pres">
      <dgm:prSet presAssocID="{CC259A01-6EFC-1F43-A1B3-713C8C7788AC}" presName="parentText" presStyleLbl="node1" presStyleIdx="8" presStyleCnt="13">
        <dgm:presLayoutVars>
          <dgm:chMax val="0"/>
          <dgm:bulletEnabled val="1"/>
        </dgm:presLayoutVars>
      </dgm:prSet>
      <dgm:spPr/>
    </dgm:pt>
    <dgm:pt modelId="{AED3E544-B03E-CC4A-A6CF-67A53F8474B9}" type="pres">
      <dgm:prSet presAssocID="{CC259A01-6EFC-1F43-A1B3-713C8C7788AC}" presName="negativeSpace" presStyleCnt="0"/>
      <dgm:spPr/>
    </dgm:pt>
    <dgm:pt modelId="{98FF9F38-564A-7A4D-B2A9-58B61F3644EC}" type="pres">
      <dgm:prSet presAssocID="{CC259A01-6EFC-1F43-A1B3-713C8C7788AC}" presName="childText" presStyleLbl="conFgAcc1" presStyleIdx="8" presStyleCnt="13">
        <dgm:presLayoutVars>
          <dgm:bulletEnabled val="1"/>
        </dgm:presLayoutVars>
      </dgm:prSet>
      <dgm:spPr/>
    </dgm:pt>
    <dgm:pt modelId="{434038CF-AA50-994C-AA01-07BAAE2CB4EF}" type="pres">
      <dgm:prSet presAssocID="{55428B9B-A638-5D44-ADC0-68958A86CA48}" presName="spaceBetweenRectangles" presStyleCnt="0"/>
      <dgm:spPr/>
    </dgm:pt>
    <dgm:pt modelId="{E4B6493E-36F9-8744-9A3B-96795860AF39}" type="pres">
      <dgm:prSet presAssocID="{1457A11D-8B0D-5844-B345-F7429B6D1333}" presName="parentLin" presStyleCnt="0"/>
      <dgm:spPr/>
    </dgm:pt>
    <dgm:pt modelId="{375A43D8-620D-2049-A698-F355D7190EF0}" type="pres">
      <dgm:prSet presAssocID="{1457A11D-8B0D-5844-B345-F7429B6D1333}" presName="parentLeftMargin" presStyleLbl="node1" presStyleIdx="8" presStyleCnt="13"/>
      <dgm:spPr/>
    </dgm:pt>
    <dgm:pt modelId="{7C738592-A2B3-1541-9C54-8F91E0EB512D}" type="pres">
      <dgm:prSet presAssocID="{1457A11D-8B0D-5844-B345-F7429B6D1333}" presName="parentText" presStyleLbl="node1" presStyleIdx="9" presStyleCnt="13">
        <dgm:presLayoutVars>
          <dgm:chMax val="0"/>
          <dgm:bulletEnabled val="1"/>
        </dgm:presLayoutVars>
      </dgm:prSet>
      <dgm:spPr/>
    </dgm:pt>
    <dgm:pt modelId="{E4A1E75F-DAAE-AD49-9879-9059862AE6AE}" type="pres">
      <dgm:prSet presAssocID="{1457A11D-8B0D-5844-B345-F7429B6D1333}" presName="negativeSpace" presStyleCnt="0"/>
      <dgm:spPr/>
    </dgm:pt>
    <dgm:pt modelId="{8ECFD3B4-12F5-B04E-9EB9-1B85528121D1}" type="pres">
      <dgm:prSet presAssocID="{1457A11D-8B0D-5844-B345-F7429B6D1333}" presName="childText" presStyleLbl="conFgAcc1" presStyleIdx="9" presStyleCnt="13">
        <dgm:presLayoutVars>
          <dgm:bulletEnabled val="1"/>
        </dgm:presLayoutVars>
      </dgm:prSet>
      <dgm:spPr/>
    </dgm:pt>
    <dgm:pt modelId="{01C8386C-2304-3D47-84A1-655DF46F20F3}" type="pres">
      <dgm:prSet presAssocID="{1771EF4B-89C6-B747-BFAB-9DA99E0640E9}" presName="spaceBetweenRectangles" presStyleCnt="0"/>
      <dgm:spPr/>
    </dgm:pt>
    <dgm:pt modelId="{53AC52DD-3245-9448-B6CE-EAB48BF4F6CF}" type="pres">
      <dgm:prSet presAssocID="{FC0D73DE-64D6-794C-9367-C9DFBCB599CC}" presName="parentLin" presStyleCnt="0"/>
      <dgm:spPr/>
    </dgm:pt>
    <dgm:pt modelId="{CC8214FB-B116-DA45-B66F-B7BD16F39357}" type="pres">
      <dgm:prSet presAssocID="{FC0D73DE-64D6-794C-9367-C9DFBCB599CC}" presName="parentLeftMargin" presStyleLbl="node1" presStyleIdx="9" presStyleCnt="13"/>
      <dgm:spPr/>
    </dgm:pt>
    <dgm:pt modelId="{EDF50B98-63CA-4A4D-9225-F96F82A554EA}" type="pres">
      <dgm:prSet presAssocID="{FC0D73DE-64D6-794C-9367-C9DFBCB599CC}" presName="parentText" presStyleLbl="node1" presStyleIdx="10" presStyleCnt="13">
        <dgm:presLayoutVars>
          <dgm:chMax val="0"/>
          <dgm:bulletEnabled val="1"/>
        </dgm:presLayoutVars>
      </dgm:prSet>
      <dgm:spPr/>
    </dgm:pt>
    <dgm:pt modelId="{A7E3FD27-74BB-4A47-B86E-5A07067C3B1D}" type="pres">
      <dgm:prSet presAssocID="{FC0D73DE-64D6-794C-9367-C9DFBCB599CC}" presName="negativeSpace" presStyleCnt="0"/>
      <dgm:spPr/>
    </dgm:pt>
    <dgm:pt modelId="{0B3536D8-8886-6241-AD9A-C2166910AD03}" type="pres">
      <dgm:prSet presAssocID="{FC0D73DE-64D6-794C-9367-C9DFBCB599CC}" presName="childText" presStyleLbl="conFgAcc1" presStyleIdx="10" presStyleCnt="13">
        <dgm:presLayoutVars>
          <dgm:bulletEnabled val="1"/>
        </dgm:presLayoutVars>
      </dgm:prSet>
      <dgm:spPr/>
    </dgm:pt>
    <dgm:pt modelId="{C30FE930-E7B4-0D49-8FD0-9F5907C6B320}" type="pres">
      <dgm:prSet presAssocID="{D48DA592-4EC0-6444-A4F1-F4774D1123E8}" presName="spaceBetweenRectangles" presStyleCnt="0"/>
      <dgm:spPr/>
    </dgm:pt>
    <dgm:pt modelId="{EE83AFB9-951B-6A47-A9C6-59779D80EB11}" type="pres">
      <dgm:prSet presAssocID="{8FF63B30-76A8-AD46-87FC-5A30D0230E0C}" presName="parentLin" presStyleCnt="0"/>
      <dgm:spPr/>
    </dgm:pt>
    <dgm:pt modelId="{14661723-0FC9-AC4D-9330-82CD3D5B302F}" type="pres">
      <dgm:prSet presAssocID="{8FF63B30-76A8-AD46-87FC-5A30D0230E0C}" presName="parentLeftMargin" presStyleLbl="node1" presStyleIdx="10" presStyleCnt="13"/>
      <dgm:spPr/>
    </dgm:pt>
    <dgm:pt modelId="{E564B8D8-40AC-9442-BE6A-E5A8AEE33C6D}" type="pres">
      <dgm:prSet presAssocID="{8FF63B30-76A8-AD46-87FC-5A30D0230E0C}" presName="parentText" presStyleLbl="node1" presStyleIdx="11" presStyleCnt="13">
        <dgm:presLayoutVars>
          <dgm:chMax val="0"/>
          <dgm:bulletEnabled val="1"/>
        </dgm:presLayoutVars>
      </dgm:prSet>
      <dgm:spPr/>
    </dgm:pt>
    <dgm:pt modelId="{CFC41621-F0DF-D349-B4E8-45BF96FE44FC}" type="pres">
      <dgm:prSet presAssocID="{8FF63B30-76A8-AD46-87FC-5A30D0230E0C}" presName="negativeSpace" presStyleCnt="0"/>
      <dgm:spPr/>
    </dgm:pt>
    <dgm:pt modelId="{7BE7A50E-3B10-4D49-BA14-8C83DB0E45FB}" type="pres">
      <dgm:prSet presAssocID="{8FF63B30-76A8-AD46-87FC-5A30D0230E0C}" presName="childText" presStyleLbl="conFgAcc1" presStyleIdx="11" presStyleCnt="13">
        <dgm:presLayoutVars>
          <dgm:bulletEnabled val="1"/>
        </dgm:presLayoutVars>
      </dgm:prSet>
      <dgm:spPr/>
    </dgm:pt>
    <dgm:pt modelId="{4D5345D2-4EE4-E345-81D9-62D4B24EAB46}" type="pres">
      <dgm:prSet presAssocID="{5C1BD32C-5071-604E-8D69-4BB77852D3D6}" presName="spaceBetweenRectangles" presStyleCnt="0"/>
      <dgm:spPr/>
    </dgm:pt>
    <dgm:pt modelId="{F28BD199-1441-B04A-9FA0-961EF0185F61}" type="pres">
      <dgm:prSet presAssocID="{3CC88257-EB61-3A42-AABF-67A97CFE203C}" presName="parentLin" presStyleCnt="0"/>
      <dgm:spPr/>
    </dgm:pt>
    <dgm:pt modelId="{DDEA5DF1-896D-7B4C-BBEE-2EB8A4416105}" type="pres">
      <dgm:prSet presAssocID="{3CC88257-EB61-3A42-AABF-67A97CFE203C}" presName="parentLeftMargin" presStyleLbl="node1" presStyleIdx="11" presStyleCnt="13"/>
      <dgm:spPr/>
    </dgm:pt>
    <dgm:pt modelId="{F06FFA65-3196-B64E-AB61-9A40DC052A4C}" type="pres">
      <dgm:prSet presAssocID="{3CC88257-EB61-3A42-AABF-67A97CFE203C}" presName="parentText" presStyleLbl="node1" presStyleIdx="12" presStyleCnt="13">
        <dgm:presLayoutVars>
          <dgm:chMax val="0"/>
          <dgm:bulletEnabled val="1"/>
        </dgm:presLayoutVars>
      </dgm:prSet>
      <dgm:spPr/>
    </dgm:pt>
    <dgm:pt modelId="{7F38BE49-68B0-E145-B807-5AE698B031D8}" type="pres">
      <dgm:prSet presAssocID="{3CC88257-EB61-3A42-AABF-67A97CFE203C}" presName="negativeSpace" presStyleCnt="0"/>
      <dgm:spPr/>
    </dgm:pt>
    <dgm:pt modelId="{043123D0-5653-A04A-A7D9-E663C5561702}" type="pres">
      <dgm:prSet presAssocID="{3CC88257-EB61-3A42-AABF-67A97CFE203C}" presName="childText" presStyleLbl="conFgAcc1" presStyleIdx="12" presStyleCnt="13">
        <dgm:presLayoutVars>
          <dgm:bulletEnabled val="1"/>
        </dgm:presLayoutVars>
      </dgm:prSet>
      <dgm:spPr/>
    </dgm:pt>
  </dgm:ptLst>
  <dgm:cxnLst>
    <dgm:cxn modelId="{FE2BD405-5965-6444-BD08-C773AFA751A0}" type="presOf" srcId="{FC0D73DE-64D6-794C-9367-C9DFBCB599CC}" destId="{EDF50B98-63CA-4A4D-9225-F96F82A554EA}" srcOrd="1" destOrd="0" presId="urn:microsoft.com/office/officeart/2005/8/layout/list1"/>
    <dgm:cxn modelId="{40010B06-FF7B-4FB4-9B8D-94CF7C1176DF}" srcId="{6D4B7EAB-E44A-4502-8C4E-06AF7C939BA2}" destId="{A235339A-77DA-40EA-B8C0-E7263755B77E}" srcOrd="1" destOrd="0" parTransId="{2CC7DDB9-3903-4F46-83F6-0DF52641684D}" sibTransId="{D2654CFC-1BDE-49D1-942F-B46D958820A4}"/>
    <dgm:cxn modelId="{9461AB06-3AAC-4E4F-8832-29F91062B36F}" type="presOf" srcId="{8FF63B30-76A8-AD46-87FC-5A30D0230E0C}" destId="{14661723-0FC9-AC4D-9330-82CD3D5B302F}" srcOrd="0" destOrd="0" presId="urn:microsoft.com/office/officeart/2005/8/layout/list1"/>
    <dgm:cxn modelId="{12C0E90A-4D08-B040-AE4C-CC656E3EFC39}" type="presOf" srcId="{43AE1663-2802-4872-B547-032432BCF828}" destId="{1558D750-2683-EC43-AB44-C7A547A61DEB}" srcOrd="1" destOrd="0" presId="urn:microsoft.com/office/officeart/2005/8/layout/list1"/>
    <dgm:cxn modelId="{A36D830F-AD5C-014F-95C9-3A4E6B401088}" type="presOf" srcId="{A235339A-77DA-40EA-B8C0-E7263755B77E}" destId="{062E5CAD-59D9-DA4F-A2D5-3D8E55A10B87}" srcOrd="0" destOrd="0" presId="urn:microsoft.com/office/officeart/2005/8/layout/list1"/>
    <dgm:cxn modelId="{F36FDA12-691B-8D4D-9500-D6CA6FA037FB}" srcId="{6D4B7EAB-E44A-4502-8C4E-06AF7C939BA2}" destId="{1457A11D-8B0D-5844-B345-F7429B6D1333}" srcOrd="9" destOrd="0" parTransId="{0425FE88-0D61-4D42-AD08-60793CB64AD5}" sibTransId="{1771EF4B-89C6-B747-BFAB-9DA99E0640E9}"/>
    <dgm:cxn modelId="{C3F72513-0FE5-4C01-9CDD-BC06E8BCE99F}" srcId="{6D4B7EAB-E44A-4502-8C4E-06AF7C939BA2}" destId="{5ABC78E2-124C-4329-998A-4B2B58778117}" srcOrd="4" destOrd="0" parTransId="{4EA6F1CE-40EA-4B77-BAF3-F9EA219D64DA}" sibTransId="{82038037-EBF4-4F0F-A235-F43F296DC91F}"/>
    <dgm:cxn modelId="{18385816-2DA3-43B1-B93A-7969F7A7519D}" srcId="{6D4B7EAB-E44A-4502-8C4E-06AF7C939BA2}" destId="{8414297F-087A-48D2-BA94-BA3B643A3AA2}" srcOrd="6" destOrd="0" parTransId="{0B8B334B-77D4-4BD4-AB53-C375F55F8A3B}" sibTransId="{277578CF-9F36-4C91-906B-AFADE26E7B76}"/>
    <dgm:cxn modelId="{CF28A31D-A963-EA43-8120-317CEB4AFB4E}" type="presOf" srcId="{5ABC78E2-124C-4329-998A-4B2B58778117}" destId="{97C16654-B1AF-1C42-BD28-A71FE482A18B}" srcOrd="1" destOrd="0" presId="urn:microsoft.com/office/officeart/2005/8/layout/list1"/>
    <dgm:cxn modelId="{9834D91E-30A0-6C49-BD85-836461BB5844}" type="presOf" srcId="{2C1B3066-9924-411A-B602-7087E2B210BD}" destId="{009625C0-34C4-584C-B015-DB634EBACF6C}" srcOrd="1" destOrd="0" presId="urn:microsoft.com/office/officeart/2005/8/layout/list1"/>
    <dgm:cxn modelId="{F590A921-1613-4847-A3A3-74B505A3F5DF}" type="presOf" srcId="{E44D48C4-0442-0644-9F42-0EE67F260619}" destId="{C6C651C0-ED81-FD4E-80CD-A2F90E7F8953}" srcOrd="1" destOrd="0" presId="urn:microsoft.com/office/officeart/2005/8/layout/list1"/>
    <dgm:cxn modelId="{A5F8A72A-9E21-CB4B-9B6D-B1086B4C36DC}" type="presOf" srcId="{1457A11D-8B0D-5844-B345-F7429B6D1333}" destId="{7C738592-A2B3-1541-9C54-8F91E0EB512D}" srcOrd="1" destOrd="0" presId="urn:microsoft.com/office/officeart/2005/8/layout/list1"/>
    <dgm:cxn modelId="{0C49A130-1B3B-B144-AEDE-BAA18A9DAB49}" type="presOf" srcId="{2C1B3066-9924-411A-B602-7087E2B210BD}" destId="{01A014A9-E937-AC41-AADB-2CDD1D8CB135}" srcOrd="0" destOrd="0" presId="urn:microsoft.com/office/officeart/2005/8/layout/list1"/>
    <dgm:cxn modelId="{89E63032-E1EC-6347-82CF-DF824D41D162}" type="presOf" srcId="{F05F0749-FF83-455A-A4F1-E688FD5AB0B8}" destId="{F97B8FB6-9F25-3247-94CF-83DC9C662F49}" srcOrd="1" destOrd="0" presId="urn:microsoft.com/office/officeart/2005/8/layout/list1"/>
    <dgm:cxn modelId="{7D84F732-7827-8445-A9F2-D32F3F30CE46}" srcId="{6D4B7EAB-E44A-4502-8C4E-06AF7C939BA2}" destId="{3CC88257-EB61-3A42-AABF-67A97CFE203C}" srcOrd="12" destOrd="0" parTransId="{326B43D4-B77A-5145-962A-E60772B09EF4}" sibTransId="{9A5A9D1E-FB74-AB4A-ABBB-5D4EA88E44BE}"/>
    <dgm:cxn modelId="{409A4369-C405-8E43-9FD4-DAFB5F697949}" type="presOf" srcId="{CC259A01-6EFC-1F43-A1B3-713C8C7788AC}" destId="{A4E21863-4B9A-5C45-BDDA-BDBBACF62F2C}" srcOrd="0" destOrd="0" presId="urn:microsoft.com/office/officeart/2005/8/layout/list1"/>
    <dgm:cxn modelId="{3D02344C-7CA0-214A-95F2-6020140CCD0F}" type="presOf" srcId="{20C25F71-D50E-42F3-9BAA-E1013DCBA26A}" destId="{128F85F4-85B0-724D-BE61-2818E2A2AF8F}" srcOrd="0" destOrd="0" presId="urn:microsoft.com/office/officeart/2005/8/layout/list1"/>
    <dgm:cxn modelId="{830B1C70-171F-7C44-8BA1-F184BA777B74}" srcId="{6D4B7EAB-E44A-4502-8C4E-06AF7C939BA2}" destId="{E44D48C4-0442-0644-9F42-0EE67F260619}" srcOrd="7" destOrd="0" parTransId="{176F08BB-3B34-CD49-9935-0B695AB8B505}" sibTransId="{8C93E96A-3469-C34B-AE8E-BAEE02088E04}"/>
    <dgm:cxn modelId="{9EC70177-0005-3A4E-9398-154D0748534A}" srcId="{6D4B7EAB-E44A-4502-8C4E-06AF7C939BA2}" destId="{CC259A01-6EFC-1F43-A1B3-713C8C7788AC}" srcOrd="8" destOrd="0" parTransId="{D3E36E7D-2028-4A4D-BA6C-639EBEF22BD1}" sibTransId="{55428B9B-A638-5D44-ADC0-68958A86CA48}"/>
    <dgm:cxn modelId="{81FDBC5A-D15C-9B4C-96D3-00A46EC760C7}" type="presOf" srcId="{20C25F71-D50E-42F3-9BAA-E1013DCBA26A}" destId="{DBC3F509-8204-6D4F-93F8-C7101C4FD2BB}" srcOrd="1" destOrd="0" presId="urn:microsoft.com/office/officeart/2005/8/layout/list1"/>
    <dgm:cxn modelId="{EAA2837B-4C57-4C20-9F13-C2E5AB402539}" srcId="{6D4B7EAB-E44A-4502-8C4E-06AF7C939BA2}" destId="{20C25F71-D50E-42F3-9BAA-E1013DCBA26A}" srcOrd="5" destOrd="0" parTransId="{50773D66-1D98-46EE-B39B-F9CA271C2F05}" sibTransId="{3D12178C-E9C1-49E2-99D0-C6BDF06CED1D}"/>
    <dgm:cxn modelId="{121AEB7F-D210-134C-B236-9AFEA13A95B2}" type="presOf" srcId="{E44D48C4-0442-0644-9F42-0EE67F260619}" destId="{3A56467C-48C1-DA49-9F32-D71A675CD985}" srcOrd="0" destOrd="0" presId="urn:microsoft.com/office/officeart/2005/8/layout/list1"/>
    <dgm:cxn modelId="{BA2B5F87-88E3-864F-9A55-8D3B75A6A342}" srcId="{6D4B7EAB-E44A-4502-8C4E-06AF7C939BA2}" destId="{FC0D73DE-64D6-794C-9367-C9DFBCB599CC}" srcOrd="10" destOrd="0" parTransId="{274A12D3-4C55-4E41-BAFC-1318DEF56E02}" sibTransId="{D48DA592-4EC0-6444-A4F1-F4774D1123E8}"/>
    <dgm:cxn modelId="{5B1E6D8F-5486-964E-BAFB-2911BB9F4C2D}" srcId="{6D4B7EAB-E44A-4502-8C4E-06AF7C939BA2}" destId="{8FF63B30-76A8-AD46-87FC-5A30D0230E0C}" srcOrd="11" destOrd="0" parTransId="{076CD84D-A751-4349-AE63-4EB3FE9DDF93}" sibTransId="{5C1BD32C-5071-604E-8D69-4BB77852D3D6}"/>
    <dgm:cxn modelId="{738B29A7-6AF8-42F8-888E-297DD18617E5}" srcId="{6D4B7EAB-E44A-4502-8C4E-06AF7C939BA2}" destId="{43AE1663-2802-4872-B547-032432BCF828}" srcOrd="0" destOrd="0" parTransId="{D06C40A7-466F-4B96-A95F-4A05D28A4F7B}" sibTransId="{DC1531ED-D2C7-419C-973B-957E8EA8D40C}"/>
    <dgm:cxn modelId="{7428A1AA-8BA9-9443-8DE2-6627A635A32E}" type="presOf" srcId="{5ABC78E2-124C-4329-998A-4B2B58778117}" destId="{C9305253-00DE-F649-8AD8-F6262FB18940}" srcOrd="0" destOrd="0" presId="urn:microsoft.com/office/officeart/2005/8/layout/list1"/>
    <dgm:cxn modelId="{2236FFBD-3B3C-1941-82C4-5427D7C3D8DC}" type="presOf" srcId="{43AE1663-2802-4872-B547-032432BCF828}" destId="{09E5135B-BCF3-2541-AD18-52610F2D1C91}" srcOrd="0" destOrd="0" presId="urn:microsoft.com/office/officeart/2005/8/layout/list1"/>
    <dgm:cxn modelId="{8FE934C0-549E-7943-AE1F-0FA110C3BB0D}" type="presOf" srcId="{8FF63B30-76A8-AD46-87FC-5A30D0230E0C}" destId="{E564B8D8-40AC-9442-BE6A-E5A8AEE33C6D}" srcOrd="1" destOrd="0" presId="urn:microsoft.com/office/officeart/2005/8/layout/list1"/>
    <dgm:cxn modelId="{2CDA5CC1-BEAF-488F-AC40-01BDCCA39DA6}" srcId="{6D4B7EAB-E44A-4502-8C4E-06AF7C939BA2}" destId="{2C1B3066-9924-411A-B602-7087E2B210BD}" srcOrd="2" destOrd="0" parTransId="{700FC5B5-28CB-4563-BEEF-D468893E0269}" sibTransId="{E760BA11-6F5A-4183-9926-8B2260F51A30}"/>
    <dgm:cxn modelId="{1804E2C1-8F47-2F4F-A45C-B7E77ED4D56E}" type="presOf" srcId="{3CC88257-EB61-3A42-AABF-67A97CFE203C}" destId="{F06FFA65-3196-B64E-AB61-9A40DC052A4C}" srcOrd="1" destOrd="0" presId="urn:microsoft.com/office/officeart/2005/8/layout/list1"/>
    <dgm:cxn modelId="{D6B17DD7-38B9-4240-B494-E9F7D88686B6}" type="presOf" srcId="{8414297F-087A-48D2-BA94-BA3B643A3AA2}" destId="{A3960881-15C3-F54A-B5EF-E9E20D68E7EA}" srcOrd="0" destOrd="0" presId="urn:microsoft.com/office/officeart/2005/8/layout/list1"/>
    <dgm:cxn modelId="{ADC012DA-409B-E24C-86DE-7EDFDAA260DE}" type="presOf" srcId="{1457A11D-8B0D-5844-B345-F7429B6D1333}" destId="{375A43D8-620D-2049-A698-F355D7190EF0}" srcOrd="0" destOrd="0" presId="urn:microsoft.com/office/officeart/2005/8/layout/list1"/>
    <dgm:cxn modelId="{880C63DC-5E8B-CC44-BB30-3D1131845BB0}" type="presOf" srcId="{8414297F-087A-48D2-BA94-BA3B643A3AA2}" destId="{37CB45A0-CF7A-8946-9BB5-BD0FBBE825FD}" srcOrd="1" destOrd="0" presId="urn:microsoft.com/office/officeart/2005/8/layout/list1"/>
    <dgm:cxn modelId="{BDB234DF-385A-8A4D-99AA-42D8C7D1CC03}" type="presOf" srcId="{CC259A01-6EFC-1F43-A1B3-713C8C7788AC}" destId="{37DEE1EE-6DAA-D34B-BF4C-750D11F24F32}" srcOrd="1" destOrd="0" presId="urn:microsoft.com/office/officeart/2005/8/layout/list1"/>
    <dgm:cxn modelId="{213EACE2-4302-4D9B-B5DA-C2A14DBE7E8E}" srcId="{6D4B7EAB-E44A-4502-8C4E-06AF7C939BA2}" destId="{F05F0749-FF83-455A-A4F1-E688FD5AB0B8}" srcOrd="3" destOrd="0" parTransId="{303831BA-6ADC-4701-B85C-EA5322526911}" sibTransId="{8CFFBC84-3E96-4BDA-9D7E-34052038A8FD}"/>
    <dgm:cxn modelId="{28B55AE4-F584-F946-9EA6-C0AD83D3C75A}" type="presOf" srcId="{A235339A-77DA-40EA-B8C0-E7263755B77E}" destId="{78B11BCB-E7E2-504B-8137-921D3D35C3ED}" srcOrd="1" destOrd="0" presId="urn:microsoft.com/office/officeart/2005/8/layout/list1"/>
    <dgm:cxn modelId="{1256C7E4-A714-E545-AD74-4AD269195A08}" type="presOf" srcId="{6D4B7EAB-E44A-4502-8C4E-06AF7C939BA2}" destId="{7BC3BEDA-5F99-FF4E-B89F-EABFA60969D7}" srcOrd="0" destOrd="0" presId="urn:microsoft.com/office/officeart/2005/8/layout/list1"/>
    <dgm:cxn modelId="{6FF47BE7-6E68-0A49-B35B-D6957F3F091C}" type="presOf" srcId="{FC0D73DE-64D6-794C-9367-C9DFBCB599CC}" destId="{CC8214FB-B116-DA45-B66F-B7BD16F39357}" srcOrd="0" destOrd="0" presId="urn:microsoft.com/office/officeart/2005/8/layout/list1"/>
    <dgm:cxn modelId="{651667EA-94E7-6946-B439-69C1060BEB24}" type="presOf" srcId="{F05F0749-FF83-455A-A4F1-E688FD5AB0B8}" destId="{148507B6-B143-3A40-B067-51026CB4BE17}" srcOrd="0" destOrd="0" presId="urn:microsoft.com/office/officeart/2005/8/layout/list1"/>
    <dgm:cxn modelId="{F3D393F7-B15F-6D44-A0E8-00FE607B716C}" type="presOf" srcId="{3CC88257-EB61-3A42-AABF-67A97CFE203C}" destId="{DDEA5DF1-896D-7B4C-BBEE-2EB8A4416105}" srcOrd="0" destOrd="0" presId="urn:microsoft.com/office/officeart/2005/8/layout/list1"/>
    <dgm:cxn modelId="{EF5E96E8-C739-ED43-B2A1-63E24C9B58F4}" type="presParOf" srcId="{7BC3BEDA-5F99-FF4E-B89F-EABFA60969D7}" destId="{8A303C7A-FC83-D148-9EB3-9C88B7754698}" srcOrd="0" destOrd="0" presId="urn:microsoft.com/office/officeart/2005/8/layout/list1"/>
    <dgm:cxn modelId="{FD67C3FA-9A73-214E-BE93-9E87A84DAA8A}" type="presParOf" srcId="{8A303C7A-FC83-D148-9EB3-9C88B7754698}" destId="{09E5135B-BCF3-2541-AD18-52610F2D1C91}" srcOrd="0" destOrd="0" presId="urn:microsoft.com/office/officeart/2005/8/layout/list1"/>
    <dgm:cxn modelId="{D9594BEC-F586-8B45-B189-8A9FB043712A}" type="presParOf" srcId="{8A303C7A-FC83-D148-9EB3-9C88B7754698}" destId="{1558D750-2683-EC43-AB44-C7A547A61DEB}" srcOrd="1" destOrd="0" presId="urn:microsoft.com/office/officeart/2005/8/layout/list1"/>
    <dgm:cxn modelId="{D9EFC261-CF27-1244-A7F2-C4D5489AA0AA}" type="presParOf" srcId="{7BC3BEDA-5F99-FF4E-B89F-EABFA60969D7}" destId="{EDB6146E-BFF8-6840-80D2-FE685A0C9D82}" srcOrd="1" destOrd="0" presId="urn:microsoft.com/office/officeart/2005/8/layout/list1"/>
    <dgm:cxn modelId="{C8FA8FC0-4C09-6147-804A-912989D49CDE}" type="presParOf" srcId="{7BC3BEDA-5F99-FF4E-B89F-EABFA60969D7}" destId="{0CF8F04F-DC60-5E41-A153-6F8F1B1AA57D}" srcOrd="2" destOrd="0" presId="urn:microsoft.com/office/officeart/2005/8/layout/list1"/>
    <dgm:cxn modelId="{C0720320-60E4-1E48-BF33-A2B0F051C5CA}" type="presParOf" srcId="{7BC3BEDA-5F99-FF4E-B89F-EABFA60969D7}" destId="{D4F1C02A-F1E6-DC4A-A3CC-7062A8BABB1E}" srcOrd="3" destOrd="0" presId="urn:microsoft.com/office/officeart/2005/8/layout/list1"/>
    <dgm:cxn modelId="{35561FFB-55DA-9D4A-9098-FE84FB4CBD24}" type="presParOf" srcId="{7BC3BEDA-5F99-FF4E-B89F-EABFA60969D7}" destId="{78070532-2C8E-774A-AD06-973350BE57B3}" srcOrd="4" destOrd="0" presId="urn:microsoft.com/office/officeart/2005/8/layout/list1"/>
    <dgm:cxn modelId="{F2418A45-BD61-684B-91CF-8F130A608181}" type="presParOf" srcId="{78070532-2C8E-774A-AD06-973350BE57B3}" destId="{062E5CAD-59D9-DA4F-A2D5-3D8E55A10B87}" srcOrd="0" destOrd="0" presId="urn:microsoft.com/office/officeart/2005/8/layout/list1"/>
    <dgm:cxn modelId="{91E3E902-1EDD-6743-8E5D-98F8AC939044}" type="presParOf" srcId="{78070532-2C8E-774A-AD06-973350BE57B3}" destId="{78B11BCB-E7E2-504B-8137-921D3D35C3ED}" srcOrd="1" destOrd="0" presId="urn:microsoft.com/office/officeart/2005/8/layout/list1"/>
    <dgm:cxn modelId="{E5ACB15A-80A3-5C4E-856B-504D9F341791}" type="presParOf" srcId="{7BC3BEDA-5F99-FF4E-B89F-EABFA60969D7}" destId="{ECC9406E-5DA0-6645-A212-3C6C9945CEE1}" srcOrd="5" destOrd="0" presId="urn:microsoft.com/office/officeart/2005/8/layout/list1"/>
    <dgm:cxn modelId="{808152B3-17A9-C147-8078-609042BCEECC}" type="presParOf" srcId="{7BC3BEDA-5F99-FF4E-B89F-EABFA60969D7}" destId="{A84ED698-062F-5B4A-A9AF-DA78246BF1AA}" srcOrd="6" destOrd="0" presId="urn:microsoft.com/office/officeart/2005/8/layout/list1"/>
    <dgm:cxn modelId="{948592A3-CCCE-3846-81DF-ABEA26B7DD7B}" type="presParOf" srcId="{7BC3BEDA-5F99-FF4E-B89F-EABFA60969D7}" destId="{376C7888-99BD-7C4B-B0FC-3ADBC806BC6C}" srcOrd="7" destOrd="0" presId="urn:microsoft.com/office/officeart/2005/8/layout/list1"/>
    <dgm:cxn modelId="{972CD70A-3485-904A-8832-BCC70BF4D8B7}" type="presParOf" srcId="{7BC3BEDA-5F99-FF4E-B89F-EABFA60969D7}" destId="{24FC29F5-A4C3-F44A-A536-39E8B14DB787}" srcOrd="8" destOrd="0" presId="urn:microsoft.com/office/officeart/2005/8/layout/list1"/>
    <dgm:cxn modelId="{D9D9FF8E-A655-BF4F-955C-ED97F260E31F}" type="presParOf" srcId="{24FC29F5-A4C3-F44A-A536-39E8B14DB787}" destId="{01A014A9-E937-AC41-AADB-2CDD1D8CB135}" srcOrd="0" destOrd="0" presId="urn:microsoft.com/office/officeart/2005/8/layout/list1"/>
    <dgm:cxn modelId="{FD996BA1-676C-CD4D-A023-BD3B1C9EAA3F}" type="presParOf" srcId="{24FC29F5-A4C3-F44A-A536-39E8B14DB787}" destId="{009625C0-34C4-584C-B015-DB634EBACF6C}" srcOrd="1" destOrd="0" presId="urn:microsoft.com/office/officeart/2005/8/layout/list1"/>
    <dgm:cxn modelId="{40214565-D75D-6C46-8FD9-B7E77DEF79FD}" type="presParOf" srcId="{7BC3BEDA-5F99-FF4E-B89F-EABFA60969D7}" destId="{85AD2C83-B211-6B4A-8C24-5F701850FCB0}" srcOrd="9" destOrd="0" presId="urn:microsoft.com/office/officeart/2005/8/layout/list1"/>
    <dgm:cxn modelId="{2F4350CC-4A79-2340-9953-0BDB01466A80}" type="presParOf" srcId="{7BC3BEDA-5F99-FF4E-B89F-EABFA60969D7}" destId="{394514B2-7943-D343-A873-DD2A29643834}" srcOrd="10" destOrd="0" presId="urn:microsoft.com/office/officeart/2005/8/layout/list1"/>
    <dgm:cxn modelId="{154C5863-228E-C249-909F-92FC962AE63F}" type="presParOf" srcId="{7BC3BEDA-5F99-FF4E-B89F-EABFA60969D7}" destId="{6DBB4657-C823-A54E-8A33-E08885035367}" srcOrd="11" destOrd="0" presId="urn:microsoft.com/office/officeart/2005/8/layout/list1"/>
    <dgm:cxn modelId="{85A1BE8B-B652-1449-845C-2DA9E2BB6494}" type="presParOf" srcId="{7BC3BEDA-5F99-FF4E-B89F-EABFA60969D7}" destId="{E73F97EF-0535-624D-A4A6-A53F7AA211D8}" srcOrd="12" destOrd="0" presId="urn:microsoft.com/office/officeart/2005/8/layout/list1"/>
    <dgm:cxn modelId="{FCA252CF-CA20-C643-B2D9-CA5AADE36675}" type="presParOf" srcId="{E73F97EF-0535-624D-A4A6-A53F7AA211D8}" destId="{148507B6-B143-3A40-B067-51026CB4BE17}" srcOrd="0" destOrd="0" presId="urn:microsoft.com/office/officeart/2005/8/layout/list1"/>
    <dgm:cxn modelId="{FFC9CC98-52DB-5743-ABAF-3C131886A7D7}" type="presParOf" srcId="{E73F97EF-0535-624D-A4A6-A53F7AA211D8}" destId="{F97B8FB6-9F25-3247-94CF-83DC9C662F49}" srcOrd="1" destOrd="0" presId="urn:microsoft.com/office/officeart/2005/8/layout/list1"/>
    <dgm:cxn modelId="{A7533C36-52B0-3D4D-84FA-62E98575FCDE}" type="presParOf" srcId="{7BC3BEDA-5F99-FF4E-B89F-EABFA60969D7}" destId="{D0FCCB24-F8C1-BE4C-A9B9-1FC1AB6639BC}" srcOrd="13" destOrd="0" presId="urn:microsoft.com/office/officeart/2005/8/layout/list1"/>
    <dgm:cxn modelId="{95320B47-259D-3C4C-BE3A-65E3349ED95C}" type="presParOf" srcId="{7BC3BEDA-5F99-FF4E-B89F-EABFA60969D7}" destId="{48E7B600-854B-DA45-9671-E83D8A06B076}" srcOrd="14" destOrd="0" presId="urn:microsoft.com/office/officeart/2005/8/layout/list1"/>
    <dgm:cxn modelId="{04217484-651C-334D-8325-50F38B6D2984}" type="presParOf" srcId="{7BC3BEDA-5F99-FF4E-B89F-EABFA60969D7}" destId="{BF2E072E-D108-DF4F-B8E0-C93D9DDB07F6}" srcOrd="15" destOrd="0" presId="urn:microsoft.com/office/officeart/2005/8/layout/list1"/>
    <dgm:cxn modelId="{E6409DC3-F9E7-4A4D-8E81-4BCEB510F55A}" type="presParOf" srcId="{7BC3BEDA-5F99-FF4E-B89F-EABFA60969D7}" destId="{33636B53-ABA5-5D49-AB46-7AA7F77B7FEF}" srcOrd="16" destOrd="0" presId="urn:microsoft.com/office/officeart/2005/8/layout/list1"/>
    <dgm:cxn modelId="{E33E9E8B-9C40-8049-B04B-D297D01846EB}" type="presParOf" srcId="{33636B53-ABA5-5D49-AB46-7AA7F77B7FEF}" destId="{C9305253-00DE-F649-8AD8-F6262FB18940}" srcOrd="0" destOrd="0" presId="urn:microsoft.com/office/officeart/2005/8/layout/list1"/>
    <dgm:cxn modelId="{77C6F46A-DCAA-8D4E-AD0E-6C3E697CB90E}" type="presParOf" srcId="{33636B53-ABA5-5D49-AB46-7AA7F77B7FEF}" destId="{97C16654-B1AF-1C42-BD28-A71FE482A18B}" srcOrd="1" destOrd="0" presId="urn:microsoft.com/office/officeart/2005/8/layout/list1"/>
    <dgm:cxn modelId="{7A739394-58F5-2C4E-BC8C-A0D747105E4E}" type="presParOf" srcId="{7BC3BEDA-5F99-FF4E-B89F-EABFA60969D7}" destId="{9A99F32B-8039-9349-9681-EA2CEA4CBC6B}" srcOrd="17" destOrd="0" presId="urn:microsoft.com/office/officeart/2005/8/layout/list1"/>
    <dgm:cxn modelId="{9C7BC6F6-EDF4-8F4D-8F1C-2AC3ACFBC393}" type="presParOf" srcId="{7BC3BEDA-5F99-FF4E-B89F-EABFA60969D7}" destId="{D53F1D1E-E040-4043-9387-105204E5C68A}" srcOrd="18" destOrd="0" presId="urn:microsoft.com/office/officeart/2005/8/layout/list1"/>
    <dgm:cxn modelId="{EFCB8E71-1B96-B54D-B037-E956125B0AC9}" type="presParOf" srcId="{7BC3BEDA-5F99-FF4E-B89F-EABFA60969D7}" destId="{926E8752-3A0A-4E47-8001-D91248C5792E}" srcOrd="19" destOrd="0" presId="urn:microsoft.com/office/officeart/2005/8/layout/list1"/>
    <dgm:cxn modelId="{DC629C0C-6975-A24E-AD1A-74386165CD12}" type="presParOf" srcId="{7BC3BEDA-5F99-FF4E-B89F-EABFA60969D7}" destId="{F59F8F85-921A-8F4C-B9E4-DB201D1EAA61}" srcOrd="20" destOrd="0" presId="urn:microsoft.com/office/officeart/2005/8/layout/list1"/>
    <dgm:cxn modelId="{571DE958-E06E-A545-81FC-28CC152072AC}" type="presParOf" srcId="{F59F8F85-921A-8F4C-B9E4-DB201D1EAA61}" destId="{128F85F4-85B0-724D-BE61-2818E2A2AF8F}" srcOrd="0" destOrd="0" presId="urn:microsoft.com/office/officeart/2005/8/layout/list1"/>
    <dgm:cxn modelId="{1736B34B-826A-684D-B6D1-0F212E631C34}" type="presParOf" srcId="{F59F8F85-921A-8F4C-B9E4-DB201D1EAA61}" destId="{DBC3F509-8204-6D4F-93F8-C7101C4FD2BB}" srcOrd="1" destOrd="0" presId="urn:microsoft.com/office/officeart/2005/8/layout/list1"/>
    <dgm:cxn modelId="{FE37989C-8963-9F4D-8DC9-659FE0CF052F}" type="presParOf" srcId="{7BC3BEDA-5F99-FF4E-B89F-EABFA60969D7}" destId="{6AA711DD-4F0C-694D-B0C1-78725B0E1A4D}" srcOrd="21" destOrd="0" presId="urn:microsoft.com/office/officeart/2005/8/layout/list1"/>
    <dgm:cxn modelId="{CD80746C-E65E-7443-B7CF-6230DF233E6C}" type="presParOf" srcId="{7BC3BEDA-5F99-FF4E-B89F-EABFA60969D7}" destId="{4B391AEC-49DC-EE48-AE76-8FAAA1B2C710}" srcOrd="22" destOrd="0" presId="urn:microsoft.com/office/officeart/2005/8/layout/list1"/>
    <dgm:cxn modelId="{AB4B321C-79D6-DF4C-8D2D-EF8030EF6161}" type="presParOf" srcId="{7BC3BEDA-5F99-FF4E-B89F-EABFA60969D7}" destId="{DF992FF9-9BEB-2149-92A2-CC2F5801888C}" srcOrd="23" destOrd="0" presId="urn:microsoft.com/office/officeart/2005/8/layout/list1"/>
    <dgm:cxn modelId="{35C4FE50-CBF7-D74F-BA42-F73A76A327DB}" type="presParOf" srcId="{7BC3BEDA-5F99-FF4E-B89F-EABFA60969D7}" destId="{3CD38937-09BB-3445-890B-9E4225CD4C79}" srcOrd="24" destOrd="0" presId="urn:microsoft.com/office/officeart/2005/8/layout/list1"/>
    <dgm:cxn modelId="{CD9C3E0B-5E27-B248-96BF-085693C092AB}" type="presParOf" srcId="{3CD38937-09BB-3445-890B-9E4225CD4C79}" destId="{A3960881-15C3-F54A-B5EF-E9E20D68E7EA}" srcOrd="0" destOrd="0" presId="urn:microsoft.com/office/officeart/2005/8/layout/list1"/>
    <dgm:cxn modelId="{A9451A20-EA68-D045-A53C-6C4B01E7AEE0}" type="presParOf" srcId="{3CD38937-09BB-3445-890B-9E4225CD4C79}" destId="{37CB45A0-CF7A-8946-9BB5-BD0FBBE825FD}" srcOrd="1" destOrd="0" presId="urn:microsoft.com/office/officeart/2005/8/layout/list1"/>
    <dgm:cxn modelId="{337803C9-44E6-EF41-9B91-AB6A44F5348D}" type="presParOf" srcId="{7BC3BEDA-5F99-FF4E-B89F-EABFA60969D7}" destId="{219FAA94-481B-6E48-A93B-62CAEB00FCD9}" srcOrd="25" destOrd="0" presId="urn:microsoft.com/office/officeart/2005/8/layout/list1"/>
    <dgm:cxn modelId="{2221E4C7-6541-FF40-B6D2-AB212B18C1E6}" type="presParOf" srcId="{7BC3BEDA-5F99-FF4E-B89F-EABFA60969D7}" destId="{557B8170-3412-E94B-BF12-3E1EE7BAB430}" srcOrd="26" destOrd="0" presId="urn:microsoft.com/office/officeart/2005/8/layout/list1"/>
    <dgm:cxn modelId="{DBFEE60B-B76D-EA4E-B42D-7AFBE5F82C12}" type="presParOf" srcId="{7BC3BEDA-5F99-FF4E-B89F-EABFA60969D7}" destId="{B74F7043-698C-F64B-9148-F3A1FBBCB4B9}" srcOrd="27" destOrd="0" presId="urn:microsoft.com/office/officeart/2005/8/layout/list1"/>
    <dgm:cxn modelId="{0ECE3081-6B01-A448-9EA7-36E8F63C6489}" type="presParOf" srcId="{7BC3BEDA-5F99-FF4E-B89F-EABFA60969D7}" destId="{2A8E83C5-5E63-454C-8FB6-F2F219801488}" srcOrd="28" destOrd="0" presId="urn:microsoft.com/office/officeart/2005/8/layout/list1"/>
    <dgm:cxn modelId="{24C6CA60-A903-704D-AD4B-E3531A6C69E6}" type="presParOf" srcId="{2A8E83C5-5E63-454C-8FB6-F2F219801488}" destId="{3A56467C-48C1-DA49-9F32-D71A675CD985}" srcOrd="0" destOrd="0" presId="urn:microsoft.com/office/officeart/2005/8/layout/list1"/>
    <dgm:cxn modelId="{8E94775B-0C1A-B146-A46E-BA460411DF08}" type="presParOf" srcId="{2A8E83C5-5E63-454C-8FB6-F2F219801488}" destId="{C6C651C0-ED81-FD4E-80CD-A2F90E7F8953}" srcOrd="1" destOrd="0" presId="urn:microsoft.com/office/officeart/2005/8/layout/list1"/>
    <dgm:cxn modelId="{E58120AF-C608-8146-9626-E0E92BB37999}" type="presParOf" srcId="{7BC3BEDA-5F99-FF4E-B89F-EABFA60969D7}" destId="{0F98BDD7-53DD-994A-942B-94FABB0A5F5D}" srcOrd="29" destOrd="0" presId="urn:microsoft.com/office/officeart/2005/8/layout/list1"/>
    <dgm:cxn modelId="{2CB131D4-EB0E-D445-9823-6255AB8F4A72}" type="presParOf" srcId="{7BC3BEDA-5F99-FF4E-B89F-EABFA60969D7}" destId="{BDCA0789-328D-BE49-AEDA-EB58987C1088}" srcOrd="30" destOrd="0" presId="urn:microsoft.com/office/officeart/2005/8/layout/list1"/>
    <dgm:cxn modelId="{0B03B1F0-47F8-2F41-A010-6C49D9E913E9}" type="presParOf" srcId="{7BC3BEDA-5F99-FF4E-B89F-EABFA60969D7}" destId="{8E5C8352-BFE5-5C4D-8E67-6D0DA5349C01}" srcOrd="31" destOrd="0" presId="urn:microsoft.com/office/officeart/2005/8/layout/list1"/>
    <dgm:cxn modelId="{94F2EE54-3F60-E44F-8111-2545B2B41D1E}" type="presParOf" srcId="{7BC3BEDA-5F99-FF4E-B89F-EABFA60969D7}" destId="{2D67B9E0-A282-2949-8B4F-BDBC04157397}" srcOrd="32" destOrd="0" presId="urn:microsoft.com/office/officeart/2005/8/layout/list1"/>
    <dgm:cxn modelId="{702CB635-1346-2F4E-B415-50EFC8C0062C}" type="presParOf" srcId="{2D67B9E0-A282-2949-8B4F-BDBC04157397}" destId="{A4E21863-4B9A-5C45-BDDA-BDBBACF62F2C}" srcOrd="0" destOrd="0" presId="urn:microsoft.com/office/officeart/2005/8/layout/list1"/>
    <dgm:cxn modelId="{C6B3B8E4-B457-DC45-937E-CE4B71F05547}" type="presParOf" srcId="{2D67B9E0-A282-2949-8B4F-BDBC04157397}" destId="{37DEE1EE-6DAA-D34B-BF4C-750D11F24F32}" srcOrd="1" destOrd="0" presId="urn:microsoft.com/office/officeart/2005/8/layout/list1"/>
    <dgm:cxn modelId="{814198CD-3DFE-6D40-8288-0A3068AC9333}" type="presParOf" srcId="{7BC3BEDA-5F99-FF4E-B89F-EABFA60969D7}" destId="{AED3E544-B03E-CC4A-A6CF-67A53F8474B9}" srcOrd="33" destOrd="0" presId="urn:microsoft.com/office/officeart/2005/8/layout/list1"/>
    <dgm:cxn modelId="{0900BFC0-42BC-7040-8A7B-9086CF3331D5}" type="presParOf" srcId="{7BC3BEDA-5F99-FF4E-B89F-EABFA60969D7}" destId="{98FF9F38-564A-7A4D-B2A9-58B61F3644EC}" srcOrd="34" destOrd="0" presId="urn:microsoft.com/office/officeart/2005/8/layout/list1"/>
    <dgm:cxn modelId="{751A5E11-1909-3946-A9F8-8AF7E557C31D}" type="presParOf" srcId="{7BC3BEDA-5F99-FF4E-B89F-EABFA60969D7}" destId="{434038CF-AA50-994C-AA01-07BAAE2CB4EF}" srcOrd="35" destOrd="0" presId="urn:microsoft.com/office/officeart/2005/8/layout/list1"/>
    <dgm:cxn modelId="{A3204CAC-5E29-CE45-9061-173B5C608DE6}" type="presParOf" srcId="{7BC3BEDA-5F99-FF4E-B89F-EABFA60969D7}" destId="{E4B6493E-36F9-8744-9A3B-96795860AF39}" srcOrd="36" destOrd="0" presId="urn:microsoft.com/office/officeart/2005/8/layout/list1"/>
    <dgm:cxn modelId="{A5024B4E-69A0-624E-924A-53A08C39AE30}" type="presParOf" srcId="{E4B6493E-36F9-8744-9A3B-96795860AF39}" destId="{375A43D8-620D-2049-A698-F355D7190EF0}" srcOrd="0" destOrd="0" presId="urn:microsoft.com/office/officeart/2005/8/layout/list1"/>
    <dgm:cxn modelId="{EE7B78E4-7A5A-3347-84B9-2282052AF063}" type="presParOf" srcId="{E4B6493E-36F9-8744-9A3B-96795860AF39}" destId="{7C738592-A2B3-1541-9C54-8F91E0EB512D}" srcOrd="1" destOrd="0" presId="urn:microsoft.com/office/officeart/2005/8/layout/list1"/>
    <dgm:cxn modelId="{0BA728B3-76C8-6649-A7A5-1A82E6B532ED}" type="presParOf" srcId="{7BC3BEDA-5F99-FF4E-B89F-EABFA60969D7}" destId="{E4A1E75F-DAAE-AD49-9879-9059862AE6AE}" srcOrd="37" destOrd="0" presId="urn:microsoft.com/office/officeart/2005/8/layout/list1"/>
    <dgm:cxn modelId="{21B7E850-F42B-C041-9829-27C39719A95F}" type="presParOf" srcId="{7BC3BEDA-5F99-FF4E-B89F-EABFA60969D7}" destId="{8ECFD3B4-12F5-B04E-9EB9-1B85528121D1}" srcOrd="38" destOrd="0" presId="urn:microsoft.com/office/officeart/2005/8/layout/list1"/>
    <dgm:cxn modelId="{3F224541-F4A9-414D-BCEA-C88F4A869850}" type="presParOf" srcId="{7BC3BEDA-5F99-FF4E-B89F-EABFA60969D7}" destId="{01C8386C-2304-3D47-84A1-655DF46F20F3}" srcOrd="39" destOrd="0" presId="urn:microsoft.com/office/officeart/2005/8/layout/list1"/>
    <dgm:cxn modelId="{E4CB4967-4971-004E-8A0D-3BF47366A00A}" type="presParOf" srcId="{7BC3BEDA-5F99-FF4E-B89F-EABFA60969D7}" destId="{53AC52DD-3245-9448-B6CE-EAB48BF4F6CF}" srcOrd="40" destOrd="0" presId="urn:microsoft.com/office/officeart/2005/8/layout/list1"/>
    <dgm:cxn modelId="{185EF31B-347E-6046-A761-336528FB790B}" type="presParOf" srcId="{53AC52DD-3245-9448-B6CE-EAB48BF4F6CF}" destId="{CC8214FB-B116-DA45-B66F-B7BD16F39357}" srcOrd="0" destOrd="0" presId="urn:microsoft.com/office/officeart/2005/8/layout/list1"/>
    <dgm:cxn modelId="{6FA8B1F1-79D2-924D-8A00-35D2E0C627B1}" type="presParOf" srcId="{53AC52DD-3245-9448-B6CE-EAB48BF4F6CF}" destId="{EDF50B98-63CA-4A4D-9225-F96F82A554EA}" srcOrd="1" destOrd="0" presId="urn:microsoft.com/office/officeart/2005/8/layout/list1"/>
    <dgm:cxn modelId="{B5507175-3DC3-4B48-A313-69A73C56395C}" type="presParOf" srcId="{7BC3BEDA-5F99-FF4E-B89F-EABFA60969D7}" destId="{A7E3FD27-74BB-4A47-B86E-5A07067C3B1D}" srcOrd="41" destOrd="0" presId="urn:microsoft.com/office/officeart/2005/8/layout/list1"/>
    <dgm:cxn modelId="{9B5FDB55-71DD-BE46-9DDB-5AE1E3B95163}" type="presParOf" srcId="{7BC3BEDA-5F99-FF4E-B89F-EABFA60969D7}" destId="{0B3536D8-8886-6241-AD9A-C2166910AD03}" srcOrd="42" destOrd="0" presId="urn:microsoft.com/office/officeart/2005/8/layout/list1"/>
    <dgm:cxn modelId="{42DC94A9-702F-5344-A67C-224570531C23}" type="presParOf" srcId="{7BC3BEDA-5F99-FF4E-B89F-EABFA60969D7}" destId="{C30FE930-E7B4-0D49-8FD0-9F5907C6B320}" srcOrd="43" destOrd="0" presId="urn:microsoft.com/office/officeart/2005/8/layout/list1"/>
    <dgm:cxn modelId="{3D2465F2-3A86-0740-860C-9C6122501BE7}" type="presParOf" srcId="{7BC3BEDA-5F99-FF4E-B89F-EABFA60969D7}" destId="{EE83AFB9-951B-6A47-A9C6-59779D80EB11}" srcOrd="44" destOrd="0" presId="urn:microsoft.com/office/officeart/2005/8/layout/list1"/>
    <dgm:cxn modelId="{B6CF29DB-C734-A048-8264-AEF3DDFC0FB5}" type="presParOf" srcId="{EE83AFB9-951B-6A47-A9C6-59779D80EB11}" destId="{14661723-0FC9-AC4D-9330-82CD3D5B302F}" srcOrd="0" destOrd="0" presId="urn:microsoft.com/office/officeart/2005/8/layout/list1"/>
    <dgm:cxn modelId="{B4FD35F3-0F65-7B4C-B2BE-5CA14048AC01}" type="presParOf" srcId="{EE83AFB9-951B-6A47-A9C6-59779D80EB11}" destId="{E564B8D8-40AC-9442-BE6A-E5A8AEE33C6D}" srcOrd="1" destOrd="0" presId="urn:microsoft.com/office/officeart/2005/8/layout/list1"/>
    <dgm:cxn modelId="{1D388293-3134-684E-9A49-72B4809D4B45}" type="presParOf" srcId="{7BC3BEDA-5F99-FF4E-B89F-EABFA60969D7}" destId="{CFC41621-F0DF-D349-B4E8-45BF96FE44FC}" srcOrd="45" destOrd="0" presId="urn:microsoft.com/office/officeart/2005/8/layout/list1"/>
    <dgm:cxn modelId="{1E814A63-C5DB-DF48-857A-6CAB82A2453A}" type="presParOf" srcId="{7BC3BEDA-5F99-FF4E-B89F-EABFA60969D7}" destId="{7BE7A50E-3B10-4D49-BA14-8C83DB0E45FB}" srcOrd="46" destOrd="0" presId="urn:microsoft.com/office/officeart/2005/8/layout/list1"/>
    <dgm:cxn modelId="{57C43367-119C-0F44-BB7D-77BBA09216EC}" type="presParOf" srcId="{7BC3BEDA-5F99-FF4E-B89F-EABFA60969D7}" destId="{4D5345D2-4EE4-E345-81D9-62D4B24EAB46}" srcOrd="47" destOrd="0" presId="urn:microsoft.com/office/officeart/2005/8/layout/list1"/>
    <dgm:cxn modelId="{A5C1A63C-60BC-ED40-A712-9E5B2E6E71A3}" type="presParOf" srcId="{7BC3BEDA-5F99-FF4E-B89F-EABFA60969D7}" destId="{F28BD199-1441-B04A-9FA0-961EF0185F61}" srcOrd="48" destOrd="0" presId="urn:microsoft.com/office/officeart/2005/8/layout/list1"/>
    <dgm:cxn modelId="{3A5D2992-A525-7A4E-B036-F69E6265A105}" type="presParOf" srcId="{F28BD199-1441-B04A-9FA0-961EF0185F61}" destId="{DDEA5DF1-896D-7B4C-BBEE-2EB8A4416105}" srcOrd="0" destOrd="0" presId="urn:microsoft.com/office/officeart/2005/8/layout/list1"/>
    <dgm:cxn modelId="{51C09CAF-CC95-7D42-9D3F-69D9A3327588}" type="presParOf" srcId="{F28BD199-1441-B04A-9FA0-961EF0185F61}" destId="{F06FFA65-3196-B64E-AB61-9A40DC052A4C}" srcOrd="1" destOrd="0" presId="urn:microsoft.com/office/officeart/2005/8/layout/list1"/>
    <dgm:cxn modelId="{0444F7DF-1FAB-7246-8883-145AF35B5B0F}" type="presParOf" srcId="{7BC3BEDA-5F99-FF4E-B89F-EABFA60969D7}" destId="{7F38BE49-68B0-E145-B807-5AE698B031D8}" srcOrd="49" destOrd="0" presId="urn:microsoft.com/office/officeart/2005/8/layout/list1"/>
    <dgm:cxn modelId="{AC10FBFF-2813-9643-A4A2-6E7F5EDAC9BE}" type="presParOf" srcId="{7BC3BEDA-5F99-FF4E-B89F-EABFA60969D7}" destId="{043123D0-5653-A04A-A7D9-E663C5561702}" srcOrd="5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BC7FE0-2B0D-4690-AF50-4D45773CDDD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EEDD819-F934-432F-825C-FD69D82FEE17}">
      <dgm:prSet/>
      <dgm:spPr/>
      <dgm:t>
        <a:bodyPr/>
        <a:lstStyle/>
        <a:p>
          <a:r>
            <a:rPr lang="en-US"/>
            <a:t>Depression </a:t>
          </a:r>
        </a:p>
      </dgm:t>
    </dgm:pt>
    <dgm:pt modelId="{C7BD1DC4-F8A8-4BBF-865D-BDFFFE971F2F}" type="parTrans" cxnId="{2F25DBBE-E619-4FD3-A9F0-E662B5D730FC}">
      <dgm:prSet/>
      <dgm:spPr/>
      <dgm:t>
        <a:bodyPr/>
        <a:lstStyle/>
        <a:p>
          <a:endParaRPr lang="en-US"/>
        </a:p>
      </dgm:t>
    </dgm:pt>
    <dgm:pt modelId="{955CA54D-AF09-4384-82A1-B8EEDE1A4CC0}" type="sibTrans" cxnId="{2F25DBBE-E619-4FD3-A9F0-E662B5D730FC}">
      <dgm:prSet/>
      <dgm:spPr/>
      <dgm:t>
        <a:bodyPr/>
        <a:lstStyle/>
        <a:p>
          <a:endParaRPr lang="en-US"/>
        </a:p>
      </dgm:t>
    </dgm:pt>
    <dgm:pt modelId="{5CCA30D6-6A37-4850-A429-7D6979760CDD}">
      <dgm:prSet/>
      <dgm:spPr/>
      <dgm:t>
        <a:bodyPr/>
        <a:lstStyle/>
        <a:p>
          <a:r>
            <a:rPr lang="en-US"/>
            <a:t>Anxiety (Management &amp; Evaluation)</a:t>
          </a:r>
        </a:p>
      </dgm:t>
    </dgm:pt>
    <dgm:pt modelId="{4D860080-B145-459B-AD48-70FB994DADC7}" type="parTrans" cxnId="{E66C12D9-2369-444E-8FD0-92A1735E559F}">
      <dgm:prSet/>
      <dgm:spPr/>
      <dgm:t>
        <a:bodyPr/>
        <a:lstStyle/>
        <a:p>
          <a:endParaRPr lang="en-US"/>
        </a:p>
      </dgm:t>
    </dgm:pt>
    <dgm:pt modelId="{0B938342-FFE5-4807-A7F7-EB729AA7012E}" type="sibTrans" cxnId="{E66C12D9-2369-444E-8FD0-92A1735E559F}">
      <dgm:prSet/>
      <dgm:spPr/>
      <dgm:t>
        <a:bodyPr/>
        <a:lstStyle/>
        <a:p>
          <a:endParaRPr lang="en-US"/>
        </a:p>
      </dgm:t>
    </dgm:pt>
    <dgm:pt modelId="{3B252D0E-93C5-4DCC-95E7-C1A7C3E2D37D}">
      <dgm:prSet/>
      <dgm:spPr/>
      <dgm:t>
        <a:bodyPr/>
        <a:lstStyle/>
        <a:p>
          <a:r>
            <a:rPr lang="en-US"/>
            <a:t>Other Important Conditions in Palliative Care Practice: </a:t>
          </a:r>
        </a:p>
      </dgm:t>
    </dgm:pt>
    <dgm:pt modelId="{ABA3FE76-5BD1-4F40-BBF2-68B142C7D97B}" type="parTrans" cxnId="{C6DAD151-5D25-4CE4-969D-34F08F83D620}">
      <dgm:prSet/>
      <dgm:spPr/>
      <dgm:t>
        <a:bodyPr/>
        <a:lstStyle/>
        <a:p>
          <a:endParaRPr lang="en-US"/>
        </a:p>
      </dgm:t>
    </dgm:pt>
    <dgm:pt modelId="{2A03593A-1B57-4965-8E7D-CF8F23BB385E}" type="sibTrans" cxnId="{C6DAD151-5D25-4CE4-969D-34F08F83D620}">
      <dgm:prSet/>
      <dgm:spPr/>
      <dgm:t>
        <a:bodyPr/>
        <a:lstStyle/>
        <a:p>
          <a:endParaRPr lang="en-US"/>
        </a:p>
      </dgm:t>
    </dgm:pt>
    <dgm:pt modelId="{10760265-5745-4A4C-8C9A-63A4AAABC484}">
      <dgm:prSet/>
      <dgm:spPr/>
      <dgm:t>
        <a:bodyPr/>
        <a:lstStyle/>
        <a:p>
          <a:r>
            <a:rPr lang="en-US"/>
            <a:t>Delirium</a:t>
          </a:r>
        </a:p>
      </dgm:t>
    </dgm:pt>
    <dgm:pt modelId="{41AFF48C-15CA-4873-A56A-F7E5A4DCBCAF}" type="parTrans" cxnId="{E03D31D0-5498-4EC7-A400-BDB2271AA3A6}">
      <dgm:prSet/>
      <dgm:spPr/>
      <dgm:t>
        <a:bodyPr/>
        <a:lstStyle/>
        <a:p>
          <a:endParaRPr lang="en-US"/>
        </a:p>
      </dgm:t>
    </dgm:pt>
    <dgm:pt modelId="{A9AE8469-0F65-4E92-AD7B-48421B44F235}" type="sibTrans" cxnId="{E03D31D0-5498-4EC7-A400-BDB2271AA3A6}">
      <dgm:prSet/>
      <dgm:spPr/>
      <dgm:t>
        <a:bodyPr/>
        <a:lstStyle/>
        <a:p>
          <a:endParaRPr lang="en-US"/>
        </a:p>
      </dgm:t>
    </dgm:pt>
    <dgm:pt modelId="{DD2426CA-96DD-4F0C-90B0-3686609E4C0C}">
      <dgm:prSet/>
      <dgm:spPr/>
      <dgm:t>
        <a:bodyPr/>
        <a:lstStyle/>
        <a:p>
          <a:r>
            <a:rPr lang="en-US"/>
            <a:t>Dementia</a:t>
          </a:r>
        </a:p>
      </dgm:t>
    </dgm:pt>
    <dgm:pt modelId="{EBB75966-3546-45A7-B4EB-9DD04F449E78}" type="parTrans" cxnId="{1FFCAADB-9C88-4BF1-8F30-49E5B0714DE8}">
      <dgm:prSet/>
      <dgm:spPr/>
      <dgm:t>
        <a:bodyPr/>
        <a:lstStyle/>
        <a:p>
          <a:endParaRPr lang="en-US"/>
        </a:p>
      </dgm:t>
    </dgm:pt>
    <dgm:pt modelId="{A13C1DAE-4F98-41E6-86F5-3443F4F3F327}" type="sibTrans" cxnId="{1FFCAADB-9C88-4BF1-8F30-49E5B0714DE8}">
      <dgm:prSet/>
      <dgm:spPr/>
      <dgm:t>
        <a:bodyPr/>
        <a:lstStyle/>
        <a:p>
          <a:endParaRPr lang="en-US"/>
        </a:p>
      </dgm:t>
    </dgm:pt>
    <dgm:pt modelId="{F468D562-1240-4D21-BC26-10CEEF6D3B51}">
      <dgm:prSet/>
      <dgm:spPr/>
      <dgm:t>
        <a:bodyPr/>
        <a:lstStyle/>
        <a:p>
          <a:r>
            <a:rPr lang="en-US"/>
            <a:t>Insomnia</a:t>
          </a:r>
        </a:p>
      </dgm:t>
    </dgm:pt>
    <dgm:pt modelId="{88B58AC3-C10A-4B40-9B1F-299DDD4677F6}" type="parTrans" cxnId="{8FBF07F6-1FEA-4296-9864-7736B909BA26}">
      <dgm:prSet/>
      <dgm:spPr/>
      <dgm:t>
        <a:bodyPr/>
        <a:lstStyle/>
        <a:p>
          <a:endParaRPr lang="en-US"/>
        </a:p>
      </dgm:t>
    </dgm:pt>
    <dgm:pt modelId="{EEDBA7AA-842F-4C56-AAB8-4E3E1B546B73}" type="sibTrans" cxnId="{8FBF07F6-1FEA-4296-9864-7736B909BA26}">
      <dgm:prSet/>
      <dgm:spPr/>
      <dgm:t>
        <a:bodyPr/>
        <a:lstStyle/>
        <a:p>
          <a:endParaRPr lang="en-US"/>
        </a:p>
      </dgm:t>
    </dgm:pt>
    <dgm:pt modelId="{1EA57CD6-9F0A-49A2-BCEB-99A1C9DC1C3C}">
      <dgm:prSet/>
      <dgm:spPr/>
      <dgm:t>
        <a:bodyPr/>
        <a:lstStyle/>
        <a:p>
          <a:r>
            <a:rPr lang="en-US"/>
            <a:t>Substance Use Disorders</a:t>
          </a:r>
        </a:p>
      </dgm:t>
    </dgm:pt>
    <dgm:pt modelId="{BDF4AD4B-DBA9-474D-95C0-842A24B99808}" type="parTrans" cxnId="{5A057DE6-9A4F-4F24-B389-8022BBEE8819}">
      <dgm:prSet/>
      <dgm:spPr/>
      <dgm:t>
        <a:bodyPr/>
        <a:lstStyle/>
        <a:p>
          <a:endParaRPr lang="en-US"/>
        </a:p>
      </dgm:t>
    </dgm:pt>
    <dgm:pt modelId="{D4AB0B3F-ABDC-4150-B5F0-5EDEF7A51309}" type="sibTrans" cxnId="{5A057DE6-9A4F-4F24-B389-8022BBEE8819}">
      <dgm:prSet/>
      <dgm:spPr/>
      <dgm:t>
        <a:bodyPr/>
        <a:lstStyle/>
        <a:p>
          <a:endParaRPr lang="en-US"/>
        </a:p>
      </dgm:t>
    </dgm:pt>
    <dgm:pt modelId="{1688CBE6-A244-4740-BBFC-8C1D78BF312D}" type="pres">
      <dgm:prSet presAssocID="{F6BC7FE0-2B0D-4690-AF50-4D45773CDDD8}" presName="root" presStyleCnt="0">
        <dgm:presLayoutVars>
          <dgm:dir/>
          <dgm:resizeHandles val="exact"/>
        </dgm:presLayoutVars>
      </dgm:prSet>
      <dgm:spPr/>
    </dgm:pt>
    <dgm:pt modelId="{E06C7DE9-1FD5-4A51-91FB-5782AA5EA831}" type="pres">
      <dgm:prSet presAssocID="{0EEDD819-F934-432F-825C-FD69D82FEE17}" presName="compNode" presStyleCnt="0"/>
      <dgm:spPr/>
    </dgm:pt>
    <dgm:pt modelId="{690CB42F-227A-4BB2-A9BD-42855C7B6F99}" type="pres">
      <dgm:prSet presAssocID="{0EEDD819-F934-432F-825C-FD69D82FEE17}" presName="bgRect" presStyleLbl="bgShp" presStyleIdx="0" presStyleCnt="3"/>
      <dgm:spPr/>
    </dgm:pt>
    <dgm:pt modelId="{31510982-8DEA-4021-8020-63C22FCF7EFC}" type="pres">
      <dgm:prSet presAssocID="{0EEDD819-F934-432F-825C-FD69D82FEE1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rying Face with No Fill"/>
        </a:ext>
      </dgm:extLst>
    </dgm:pt>
    <dgm:pt modelId="{C7805F32-BE34-4646-9F6C-9E7F7792E5CC}" type="pres">
      <dgm:prSet presAssocID="{0EEDD819-F934-432F-825C-FD69D82FEE17}" presName="spaceRect" presStyleCnt="0"/>
      <dgm:spPr/>
    </dgm:pt>
    <dgm:pt modelId="{6DA9F3E8-C966-4B2B-94EF-79CA0D5A55A6}" type="pres">
      <dgm:prSet presAssocID="{0EEDD819-F934-432F-825C-FD69D82FEE17}" presName="parTx" presStyleLbl="revTx" presStyleIdx="0" presStyleCnt="4">
        <dgm:presLayoutVars>
          <dgm:chMax val="0"/>
          <dgm:chPref val="0"/>
        </dgm:presLayoutVars>
      </dgm:prSet>
      <dgm:spPr/>
    </dgm:pt>
    <dgm:pt modelId="{5852B1E5-22D3-4C5D-A599-FDC5A8DF5DB0}" type="pres">
      <dgm:prSet presAssocID="{955CA54D-AF09-4384-82A1-B8EEDE1A4CC0}" presName="sibTrans" presStyleCnt="0"/>
      <dgm:spPr/>
    </dgm:pt>
    <dgm:pt modelId="{9084D5F0-1DDA-49D0-876C-4B00706AB3D6}" type="pres">
      <dgm:prSet presAssocID="{5CCA30D6-6A37-4850-A429-7D6979760CDD}" presName="compNode" presStyleCnt="0"/>
      <dgm:spPr/>
    </dgm:pt>
    <dgm:pt modelId="{78B40D92-768A-4DE1-8B70-8CAAECD2A241}" type="pres">
      <dgm:prSet presAssocID="{5CCA30D6-6A37-4850-A429-7D6979760CDD}" presName="bgRect" presStyleLbl="bgShp" presStyleIdx="1" presStyleCnt="3"/>
      <dgm:spPr/>
    </dgm:pt>
    <dgm:pt modelId="{5F6F58EB-BE83-43B1-B3AE-087F26D84A72}" type="pres">
      <dgm:prSet presAssocID="{5CCA30D6-6A37-4850-A429-7D6979760CD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0E056C94-CA20-43CE-868E-42A1708B43C1}" type="pres">
      <dgm:prSet presAssocID="{5CCA30D6-6A37-4850-A429-7D6979760CDD}" presName="spaceRect" presStyleCnt="0"/>
      <dgm:spPr/>
    </dgm:pt>
    <dgm:pt modelId="{A70739F2-CF7B-4D02-B588-1F2F254A38A4}" type="pres">
      <dgm:prSet presAssocID="{5CCA30D6-6A37-4850-A429-7D6979760CDD}" presName="parTx" presStyleLbl="revTx" presStyleIdx="1" presStyleCnt="4">
        <dgm:presLayoutVars>
          <dgm:chMax val="0"/>
          <dgm:chPref val="0"/>
        </dgm:presLayoutVars>
      </dgm:prSet>
      <dgm:spPr/>
    </dgm:pt>
    <dgm:pt modelId="{AECAE209-F57C-4255-BC37-07F651978E2E}" type="pres">
      <dgm:prSet presAssocID="{0B938342-FFE5-4807-A7F7-EB729AA7012E}" presName="sibTrans" presStyleCnt="0"/>
      <dgm:spPr/>
    </dgm:pt>
    <dgm:pt modelId="{AFA27B14-C044-49DE-9A72-FDE4A178EB62}" type="pres">
      <dgm:prSet presAssocID="{3B252D0E-93C5-4DCC-95E7-C1A7C3E2D37D}" presName="compNode" presStyleCnt="0"/>
      <dgm:spPr/>
    </dgm:pt>
    <dgm:pt modelId="{BF3D1541-1875-421B-A6ED-142B328B43C3}" type="pres">
      <dgm:prSet presAssocID="{3B252D0E-93C5-4DCC-95E7-C1A7C3E2D37D}" presName="bgRect" presStyleLbl="bgShp" presStyleIdx="2" presStyleCnt="3"/>
      <dgm:spPr/>
    </dgm:pt>
    <dgm:pt modelId="{423B0006-9DDF-4E7D-B0D0-4EA25077F2E9}" type="pres">
      <dgm:prSet presAssocID="{3B252D0E-93C5-4DCC-95E7-C1A7C3E2D37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dicine"/>
        </a:ext>
      </dgm:extLst>
    </dgm:pt>
    <dgm:pt modelId="{393BA71D-7F71-4BCD-9C6F-5DC200274443}" type="pres">
      <dgm:prSet presAssocID="{3B252D0E-93C5-4DCC-95E7-C1A7C3E2D37D}" presName="spaceRect" presStyleCnt="0"/>
      <dgm:spPr/>
    </dgm:pt>
    <dgm:pt modelId="{A6C030FA-93FE-4A85-8527-22F54168A015}" type="pres">
      <dgm:prSet presAssocID="{3B252D0E-93C5-4DCC-95E7-C1A7C3E2D37D}" presName="parTx" presStyleLbl="revTx" presStyleIdx="2" presStyleCnt="4">
        <dgm:presLayoutVars>
          <dgm:chMax val="0"/>
          <dgm:chPref val="0"/>
        </dgm:presLayoutVars>
      </dgm:prSet>
      <dgm:spPr/>
    </dgm:pt>
    <dgm:pt modelId="{E248A5C7-42D4-4960-89FB-7C64852EDB7C}" type="pres">
      <dgm:prSet presAssocID="{3B252D0E-93C5-4DCC-95E7-C1A7C3E2D37D}" presName="desTx" presStyleLbl="revTx" presStyleIdx="3" presStyleCnt="4">
        <dgm:presLayoutVars/>
      </dgm:prSet>
      <dgm:spPr/>
    </dgm:pt>
  </dgm:ptLst>
  <dgm:cxnLst>
    <dgm:cxn modelId="{985CA412-34FF-406C-B569-95543D43CDC7}" type="presOf" srcId="{10760265-5745-4A4C-8C9A-63A4AAABC484}" destId="{E248A5C7-42D4-4960-89FB-7C64852EDB7C}" srcOrd="0" destOrd="0" presId="urn:microsoft.com/office/officeart/2018/2/layout/IconVerticalSolidList"/>
    <dgm:cxn modelId="{0CBDE828-8DF3-4583-A997-51B405047292}" type="presOf" srcId="{F468D562-1240-4D21-BC26-10CEEF6D3B51}" destId="{E248A5C7-42D4-4960-89FB-7C64852EDB7C}" srcOrd="0" destOrd="2" presId="urn:microsoft.com/office/officeart/2018/2/layout/IconVerticalSolidList"/>
    <dgm:cxn modelId="{7AD49B34-3B8D-41B8-A32F-9B5737E4FE17}" type="presOf" srcId="{DD2426CA-96DD-4F0C-90B0-3686609E4C0C}" destId="{E248A5C7-42D4-4960-89FB-7C64852EDB7C}" srcOrd="0" destOrd="1" presId="urn:microsoft.com/office/officeart/2018/2/layout/IconVerticalSolidList"/>
    <dgm:cxn modelId="{5E8EB845-B528-406D-99E8-665702C18C04}" type="presOf" srcId="{F6BC7FE0-2B0D-4690-AF50-4D45773CDDD8}" destId="{1688CBE6-A244-4740-BBFC-8C1D78BF312D}" srcOrd="0" destOrd="0" presId="urn:microsoft.com/office/officeart/2018/2/layout/IconVerticalSolidList"/>
    <dgm:cxn modelId="{3799E84B-E521-405C-9EB9-56744DAC2722}" type="presOf" srcId="{3B252D0E-93C5-4DCC-95E7-C1A7C3E2D37D}" destId="{A6C030FA-93FE-4A85-8527-22F54168A015}" srcOrd="0" destOrd="0" presId="urn:microsoft.com/office/officeart/2018/2/layout/IconVerticalSolidList"/>
    <dgm:cxn modelId="{C6DAD151-5D25-4CE4-969D-34F08F83D620}" srcId="{F6BC7FE0-2B0D-4690-AF50-4D45773CDDD8}" destId="{3B252D0E-93C5-4DCC-95E7-C1A7C3E2D37D}" srcOrd="2" destOrd="0" parTransId="{ABA3FE76-5BD1-4F40-BBF2-68B142C7D97B}" sibTransId="{2A03593A-1B57-4965-8E7D-CF8F23BB385E}"/>
    <dgm:cxn modelId="{FC8BC697-046A-48C1-8809-EDD4DD8047F1}" type="presOf" srcId="{1EA57CD6-9F0A-49A2-BCEB-99A1C9DC1C3C}" destId="{E248A5C7-42D4-4960-89FB-7C64852EDB7C}" srcOrd="0" destOrd="3" presId="urn:microsoft.com/office/officeart/2018/2/layout/IconVerticalSolidList"/>
    <dgm:cxn modelId="{2F25DBBE-E619-4FD3-A9F0-E662B5D730FC}" srcId="{F6BC7FE0-2B0D-4690-AF50-4D45773CDDD8}" destId="{0EEDD819-F934-432F-825C-FD69D82FEE17}" srcOrd="0" destOrd="0" parTransId="{C7BD1DC4-F8A8-4BBF-865D-BDFFFE971F2F}" sibTransId="{955CA54D-AF09-4384-82A1-B8EEDE1A4CC0}"/>
    <dgm:cxn modelId="{187275CB-CFE2-43DA-BE79-C93ED0BAF8D1}" type="presOf" srcId="{5CCA30D6-6A37-4850-A429-7D6979760CDD}" destId="{A70739F2-CF7B-4D02-B588-1F2F254A38A4}" srcOrd="0" destOrd="0" presId="urn:microsoft.com/office/officeart/2018/2/layout/IconVerticalSolidList"/>
    <dgm:cxn modelId="{E03D31D0-5498-4EC7-A400-BDB2271AA3A6}" srcId="{3B252D0E-93C5-4DCC-95E7-C1A7C3E2D37D}" destId="{10760265-5745-4A4C-8C9A-63A4AAABC484}" srcOrd="0" destOrd="0" parTransId="{41AFF48C-15CA-4873-A56A-F7E5A4DCBCAF}" sibTransId="{A9AE8469-0F65-4E92-AD7B-48421B44F235}"/>
    <dgm:cxn modelId="{E66C12D9-2369-444E-8FD0-92A1735E559F}" srcId="{F6BC7FE0-2B0D-4690-AF50-4D45773CDDD8}" destId="{5CCA30D6-6A37-4850-A429-7D6979760CDD}" srcOrd="1" destOrd="0" parTransId="{4D860080-B145-459B-AD48-70FB994DADC7}" sibTransId="{0B938342-FFE5-4807-A7F7-EB729AA7012E}"/>
    <dgm:cxn modelId="{1FFCAADB-9C88-4BF1-8F30-49E5B0714DE8}" srcId="{3B252D0E-93C5-4DCC-95E7-C1A7C3E2D37D}" destId="{DD2426CA-96DD-4F0C-90B0-3686609E4C0C}" srcOrd="1" destOrd="0" parTransId="{EBB75966-3546-45A7-B4EB-9DD04F449E78}" sibTransId="{A13C1DAE-4F98-41E6-86F5-3443F4F3F327}"/>
    <dgm:cxn modelId="{8E08A4E5-C577-447F-9C73-EFDEB3E87071}" type="presOf" srcId="{0EEDD819-F934-432F-825C-FD69D82FEE17}" destId="{6DA9F3E8-C966-4B2B-94EF-79CA0D5A55A6}" srcOrd="0" destOrd="0" presId="urn:microsoft.com/office/officeart/2018/2/layout/IconVerticalSolidList"/>
    <dgm:cxn modelId="{5A057DE6-9A4F-4F24-B389-8022BBEE8819}" srcId="{3B252D0E-93C5-4DCC-95E7-C1A7C3E2D37D}" destId="{1EA57CD6-9F0A-49A2-BCEB-99A1C9DC1C3C}" srcOrd="3" destOrd="0" parTransId="{BDF4AD4B-DBA9-474D-95C0-842A24B99808}" sibTransId="{D4AB0B3F-ABDC-4150-B5F0-5EDEF7A51309}"/>
    <dgm:cxn modelId="{8FBF07F6-1FEA-4296-9864-7736B909BA26}" srcId="{3B252D0E-93C5-4DCC-95E7-C1A7C3E2D37D}" destId="{F468D562-1240-4D21-BC26-10CEEF6D3B51}" srcOrd="2" destOrd="0" parTransId="{88B58AC3-C10A-4B40-9B1F-299DDD4677F6}" sibTransId="{EEDBA7AA-842F-4C56-AAB8-4E3E1B546B73}"/>
    <dgm:cxn modelId="{94EE0F41-6C56-4418-B4C1-036BE0DD15EE}" type="presParOf" srcId="{1688CBE6-A244-4740-BBFC-8C1D78BF312D}" destId="{E06C7DE9-1FD5-4A51-91FB-5782AA5EA831}" srcOrd="0" destOrd="0" presId="urn:microsoft.com/office/officeart/2018/2/layout/IconVerticalSolidList"/>
    <dgm:cxn modelId="{DFCB3500-35A5-4109-8B21-3D95EDB7F24B}" type="presParOf" srcId="{E06C7DE9-1FD5-4A51-91FB-5782AA5EA831}" destId="{690CB42F-227A-4BB2-A9BD-42855C7B6F99}" srcOrd="0" destOrd="0" presId="urn:microsoft.com/office/officeart/2018/2/layout/IconVerticalSolidList"/>
    <dgm:cxn modelId="{731908E4-CEF7-47D8-B494-6A2A27FCD33F}" type="presParOf" srcId="{E06C7DE9-1FD5-4A51-91FB-5782AA5EA831}" destId="{31510982-8DEA-4021-8020-63C22FCF7EFC}" srcOrd="1" destOrd="0" presId="urn:microsoft.com/office/officeart/2018/2/layout/IconVerticalSolidList"/>
    <dgm:cxn modelId="{6874DA0B-D0AB-447F-8677-28582B6F7C26}" type="presParOf" srcId="{E06C7DE9-1FD5-4A51-91FB-5782AA5EA831}" destId="{C7805F32-BE34-4646-9F6C-9E7F7792E5CC}" srcOrd="2" destOrd="0" presId="urn:microsoft.com/office/officeart/2018/2/layout/IconVerticalSolidList"/>
    <dgm:cxn modelId="{38AD4784-66C7-4193-97CD-AC5D0EE27870}" type="presParOf" srcId="{E06C7DE9-1FD5-4A51-91FB-5782AA5EA831}" destId="{6DA9F3E8-C966-4B2B-94EF-79CA0D5A55A6}" srcOrd="3" destOrd="0" presId="urn:microsoft.com/office/officeart/2018/2/layout/IconVerticalSolidList"/>
    <dgm:cxn modelId="{ED3A8BDF-A6A2-48CA-8B06-6D7ABE805F1C}" type="presParOf" srcId="{1688CBE6-A244-4740-BBFC-8C1D78BF312D}" destId="{5852B1E5-22D3-4C5D-A599-FDC5A8DF5DB0}" srcOrd="1" destOrd="0" presId="urn:microsoft.com/office/officeart/2018/2/layout/IconVerticalSolidList"/>
    <dgm:cxn modelId="{C812EC73-DF41-4779-B654-91164E63CA2F}" type="presParOf" srcId="{1688CBE6-A244-4740-BBFC-8C1D78BF312D}" destId="{9084D5F0-1DDA-49D0-876C-4B00706AB3D6}" srcOrd="2" destOrd="0" presId="urn:microsoft.com/office/officeart/2018/2/layout/IconVerticalSolidList"/>
    <dgm:cxn modelId="{FE897BCC-DA4E-48E6-BD11-CAD03B419F7B}" type="presParOf" srcId="{9084D5F0-1DDA-49D0-876C-4B00706AB3D6}" destId="{78B40D92-768A-4DE1-8B70-8CAAECD2A241}" srcOrd="0" destOrd="0" presId="urn:microsoft.com/office/officeart/2018/2/layout/IconVerticalSolidList"/>
    <dgm:cxn modelId="{7C7C5D6A-3394-46F6-8894-3A5932553F6A}" type="presParOf" srcId="{9084D5F0-1DDA-49D0-876C-4B00706AB3D6}" destId="{5F6F58EB-BE83-43B1-B3AE-087F26D84A72}" srcOrd="1" destOrd="0" presId="urn:microsoft.com/office/officeart/2018/2/layout/IconVerticalSolidList"/>
    <dgm:cxn modelId="{EA0DF343-CE2F-4C01-B158-A6D3C86EE668}" type="presParOf" srcId="{9084D5F0-1DDA-49D0-876C-4B00706AB3D6}" destId="{0E056C94-CA20-43CE-868E-42A1708B43C1}" srcOrd="2" destOrd="0" presId="urn:microsoft.com/office/officeart/2018/2/layout/IconVerticalSolidList"/>
    <dgm:cxn modelId="{07852C2A-77FA-4D7A-AFAE-9F0D6FA8AEB0}" type="presParOf" srcId="{9084D5F0-1DDA-49D0-876C-4B00706AB3D6}" destId="{A70739F2-CF7B-4D02-B588-1F2F254A38A4}" srcOrd="3" destOrd="0" presId="urn:microsoft.com/office/officeart/2018/2/layout/IconVerticalSolidList"/>
    <dgm:cxn modelId="{7DFA028B-5BF9-4015-9EE4-337E9F455AEA}" type="presParOf" srcId="{1688CBE6-A244-4740-BBFC-8C1D78BF312D}" destId="{AECAE209-F57C-4255-BC37-07F651978E2E}" srcOrd="3" destOrd="0" presId="urn:microsoft.com/office/officeart/2018/2/layout/IconVerticalSolidList"/>
    <dgm:cxn modelId="{3BB6EEFF-865F-426E-85B8-1D0603C5339B}" type="presParOf" srcId="{1688CBE6-A244-4740-BBFC-8C1D78BF312D}" destId="{AFA27B14-C044-49DE-9A72-FDE4A178EB62}" srcOrd="4" destOrd="0" presId="urn:microsoft.com/office/officeart/2018/2/layout/IconVerticalSolidList"/>
    <dgm:cxn modelId="{6F95D4E7-7CA0-4F35-AE1A-3A9C5A2D0F79}" type="presParOf" srcId="{AFA27B14-C044-49DE-9A72-FDE4A178EB62}" destId="{BF3D1541-1875-421B-A6ED-142B328B43C3}" srcOrd="0" destOrd="0" presId="urn:microsoft.com/office/officeart/2018/2/layout/IconVerticalSolidList"/>
    <dgm:cxn modelId="{845C7FAC-080B-4DAD-AE81-9B36CD151587}" type="presParOf" srcId="{AFA27B14-C044-49DE-9A72-FDE4A178EB62}" destId="{423B0006-9DDF-4E7D-B0D0-4EA25077F2E9}" srcOrd="1" destOrd="0" presId="urn:microsoft.com/office/officeart/2018/2/layout/IconVerticalSolidList"/>
    <dgm:cxn modelId="{F3D2FAE7-6F37-4791-92C9-23D313BA9B49}" type="presParOf" srcId="{AFA27B14-C044-49DE-9A72-FDE4A178EB62}" destId="{393BA71D-7F71-4BCD-9C6F-5DC200274443}" srcOrd="2" destOrd="0" presId="urn:microsoft.com/office/officeart/2018/2/layout/IconVerticalSolidList"/>
    <dgm:cxn modelId="{39211BA8-00EE-46B8-9E97-CB2C8F0B5C02}" type="presParOf" srcId="{AFA27B14-C044-49DE-9A72-FDE4A178EB62}" destId="{A6C030FA-93FE-4A85-8527-22F54168A015}" srcOrd="3" destOrd="0" presId="urn:microsoft.com/office/officeart/2018/2/layout/IconVerticalSolidList"/>
    <dgm:cxn modelId="{F6CF1266-DDA5-4AE2-8608-EC18DD601782}" type="presParOf" srcId="{AFA27B14-C044-49DE-9A72-FDE4A178EB62}" destId="{E248A5C7-42D4-4960-89FB-7C64852EDB7C}"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797AB0-8FB8-4B82-9AD4-8907BBB3A340}"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DEB271C4-13FB-48C6-A16E-54AF8584CD5D}">
      <dgm:prSet/>
      <dgm:spPr/>
      <dgm:t>
        <a:bodyPr/>
        <a:lstStyle/>
        <a:p>
          <a:r>
            <a:rPr lang="en-US"/>
            <a:t>Meaning-Centered Psychotherapy — strengthens meaning and spiritual well-being; has shown gains in meaning and spiritual well-being, with some reductions in anxiety and desire for death</a:t>
          </a:r>
        </a:p>
      </dgm:t>
    </dgm:pt>
    <dgm:pt modelId="{99480482-9EE4-41BF-91CB-F1ECD4A0A1CC}" type="parTrans" cxnId="{1488C646-92C3-49EF-98B9-6DC4BE1DE144}">
      <dgm:prSet/>
      <dgm:spPr/>
      <dgm:t>
        <a:bodyPr/>
        <a:lstStyle/>
        <a:p>
          <a:endParaRPr lang="en-US"/>
        </a:p>
      </dgm:t>
    </dgm:pt>
    <dgm:pt modelId="{ECE23B9E-1179-44D0-A3B2-47CF0B579534}" type="sibTrans" cxnId="{1488C646-92C3-49EF-98B9-6DC4BE1DE144}">
      <dgm:prSet/>
      <dgm:spPr/>
      <dgm:t>
        <a:bodyPr/>
        <a:lstStyle/>
        <a:p>
          <a:endParaRPr lang="en-US"/>
        </a:p>
      </dgm:t>
    </dgm:pt>
    <dgm:pt modelId="{C05CC114-9D18-4DBE-B715-1174470E72CB}">
      <dgm:prSet/>
      <dgm:spPr/>
      <dgm:t>
        <a:bodyPr/>
        <a:lstStyle/>
        <a:p>
          <a:r>
            <a:rPr lang="en-US"/>
            <a:t>Dignity Therapy — structured reflection on life, memory, messages, and legacy; often valued by families</a:t>
          </a:r>
        </a:p>
      </dgm:t>
    </dgm:pt>
    <dgm:pt modelId="{4ABFBF3A-C5B9-47AA-BC87-6D8B15F6BAB7}" type="parTrans" cxnId="{C1D917DB-C80D-4C8A-BA95-53603355845A}">
      <dgm:prSet/>
      <dgm:spPr/>
      <dgm:t>
        <a:bodyPr/>
        <a:lstStyle/>
        <a:p>
          <a:endParaRPr lang="en-US"/>
        </a:p>
      </dgm:t>
    </dgm:pt>
    <dgm:pt modelId="{5398DA20-B724-4012-93DF-D51594E094F8}" type="sibTrans" cxnId="{C1D917DB-C80D-4C8A-BA95-53603355845A}">
      <dgm:prSet/>
      <dgm:spPr/>
      <dgm:t>
        <a:bodyPr/>
        <a:lstStyle/>
        <a:p>
          <a:endParaRPr lang="en-US"/>
        </a:p>
      </dgm:t>
    </dgm:pt>
    <dgm:pt modelId="{B20FB818-E5AC-467B-86BD-90C98F4F472A}">
      <dgm:prSet/>
      <dgm:spPr/>
      <dgm:t>
        <a:bodyPr/>
        <a:lstStyle/>
        <a:p>
          <a:r>
            <a:rPr lang="en-US"/>
            <a:t>CALM (Managing Cancer and Living Meaningfully) — structured conversations that help patients process advanced illness, talk about death, navigate care, and address relational strain</a:t>
          </a:r>
        </a:p>
      </dgm:t>
    </dgm:pt>
    <dgm:pt modelId="{125947A2-03A5-4D8D-BD3F-8EC0C3EBAAC5}" type="parTrans" cxnId="{C44BB20B-285E-4E0C-9AC6-3AA5C7E41099}">
      <dgm:prSet/>
      <dgm:spPr/>
      <dgm:t>
        <a:bodyPr/>
        <a:lstStyle/>
        <a:p>
          <a:endParaRPr lang="en-US"/>
        </a:p>
      </dgm:t>
    </dgm:pt>
    <dgm:pt modelId="{9FE89DA2-B53C-4C19-BB74-AC23B80097A7}" type="sibTrans" cxnId="{C44BB20B-285E-4E0C-9AC6-3AA5C7E41099}">
      <dgm:prSet/>
      <dgm:spPr/>
      <dgm:t>
        <a:bodyPr/>
        <a:lstStyle/>
        <a:p>
          <a:endParaRPr lang="en-US"/>
        </a:p>
      </dgm:t>
    </dgm:pt>
    <dgm:pt modelId="{42AD21FF-D852-445A-B685-1EF975B5AB06}">
      <dgm:prSet/>
      <dgm:spPr/>
      <dgm:t>
        <a:bodyPr/>
        <a:lstStyle/>
        <a:p>
          <a:r>
            <a:rPr lang="en-US"/>
            <a:t>Supportive–expressive and grief-focused therapies — create a supportive space for feelings, relationships, and losses</a:t>
          </a:r>
        </a:p>
      </dgm:t>
    </dgm:pt>
    <dgm:pt modelId="{735E0D2C-8057-4BE7-A202-034B4A877BD8}" type="parTrans" cxnId="{9D0EFC05-A0BF-4755-9CBC-3DD4C423ED1A}">
      <dgm:prSet/>
      <dgm:spPr/>
      <dgm:t>
        <a:bodyPr/>
        <a:lstStyle/>
        <a:p>
          <a:endParaRPr lang="en-US"/>
        </a:p>
      </dgm:t>
    </dgm:pt>
    <dgm:pt modelId="{6F58ACB8-C00D-4B39-90E1-1CE60ECB482E}" type="sibTrans" cxnId="{9D0EFC05-A0BF-4755-9CBC-3DD4C423ED1A}">
      <dgm:prSet/>
      <dgm:spPr/>
      <dgm:t>
        <a:bodyPr/>
        <a:lstStyle/>
        <a:p>
          <a:endParaRPr lang="en-US"/>
        </a:p>
      </dgm:t>
    </dgm:pt>
    <dgm:pt modelId="{5D95F794-B241-DE46-9553-A17DF6596BD6}" type="pres">
      <dgm:prSet presAssocID="{3A797AB0-8FB8-4B82-9AD4-8907BBB3A340}" presName="linear" presStyleCnt="0">
        <dgm:presLayoutVars>
          <dgm:animLvl val="lvl"/>
          <dgm:resizeHandles val="exact"/>
        </dgm:presLayoutVars>
      </dgm:prSet>
      <dgm:spPr/>
    </dgm:pt>
    <dgm:pt modelId="{18717F27-5529-8E4A-BFB8-488898F3D795}" type="pres">
      <dgm:prSet presAssocID="{DEB271C4-13FB-48C6-A16E-54AF8584CD5D}" presName="parentText" presStyleLbl="node1" presStyleIdx="0" presStyleCnt="4">
        <dgm:presLayoutVars>
          <dgm:chMax val="0"/>
          <dgm:bulletEnabled val="1"/>
        </dgm:presLayoutVars>
      </dgm:prSet>
      <dgm:spPr/>
    </dgm:pt>
    <dgm:pt modelId="{6A264B60-785E-BC44-AD4D-2A28205768BC}" type="pres">
      <dgm:prSet presAssocID="{ECE23B9E-1179-44D0-A3B2-47CF0B579534}" presName="spacer" presStyleCnt="0"/>
      <dgm:spPr/>
    </dgm:pt>
    <dgm:pt modelId="{0A1AEC0E-4851-AF4A-8F85-625C4DABB537}" type="pres">
      <dgm:prSet presAssocID="{C05CC114-9D18-4DBE-B715-1174470E72CB}" presName="parentText" presStyleLbl="node1" presStyleIdx="1" presStyleCnt="4">
        <dgm:presLayoutVars>
          <dgm:chMax val="0"/>
          <dgm:bulletEnabled val="1"/>
        </dgm:presLayoutVars>
      </dgm:prSet>
      <dgm:spPr/>
    </dgm:pt>
    <dgm:pt modelId="{E31A4EBB-4C59-6F46-B3F9-A554881DD18D}" type="pres">
      <dgm:prSet presAssocID="{5398DA20-B724-4012-93DF-D51594E094F8}" presName="spacer" presStyleCnt="0"/>
      <dgm:spPr/>
    </dgm:pt>
    <dgm:pt modelId="{6D9BD8D5-9B2E-AC45-B6E0-58A93925154E}" type="pres">
      <dgm:prSet presAssocID="{B20FB818-E5AC-467B-86BD-90C98F4F472A}" presName="parentText" presStyleLbl="node1" presStyleIdx="2" presStyleCnt="4">
        <dgm:presLayoutVars>
          <dgm:chMax val="0"/>
          <dgm:bulletEnabled val="1"/>
        </dgm:presLayoutVars>
      </dgm:prSet>
      <dgm:spPr/>
    </dgm:pt>
    <dgm:pt modelId="{E57F850B-205C-6342-8CD4-10A53F441E82}" type="pres">
      <dgm:prSet presAssocID="{9FE89DA2-B53C-4C19-BB74-AC23B80097A7}" presName="spacer" presStyleCnt="0"/>
      <dgm:spPr/>
    </dgm:pt>
    <dgm:pt modelId="{B57BDFFA-71B2-2046-B148-19D201403E19}" type="pres">
      <dgm:prSet presAssocID="{42AD21FF-D852-445A-B685-1EF975B5AB06}" presName="parentText" presStyleLbl="node1" presStyleIdx="3" presStyleCnt="4">
        <dgm:presLayoutVars>
          <dgm:chMax val="0"/>
          <dgm:bulletEnabled val="1"/>
        </dgm:presLayoutVars>
      </dgm:prSet>
      <dgm:spPr/>
    </dgm:pt>
  </dgm:ptLst>
  <dgm:cxnLst>
    <dgm:cxn modelId="{9D0EFC05-A0BF-4755-9CBC-3DD4C423ED1A}" srcId="{3A797AB0-8FB8-4B82-9AD4-8907BBB3A340}" destId="{42AD21FF-D852-445A-B685-1EF975B5AB06}" srcOrd="3" destOrd="0" parTransId="{735E0D2C-8057-4BE7-A202-034B4A877BD8}" sibTransId="{6F58ACB8-C00D-4B39-90E1-1CE60ECB482E}"/>
    <dgm:cxn modelId="{C44BB20B-285E-4E0C-9AC6-3AA5C7E41099}" srcId="{3A797AB0-8FB8-4B82-9AD4-8907BBB3A340}" destId="{B20FB818-E5AC-467B-86BD-90C98F4F472A}" srcOrd="2" destOrd="0" parTransId="{125947A2-03A5-4D8D-BD3F-8EC0C3EBAAC5}" sibTransId="{9FE89DA2-B53C-4C19-BB74-AC23B80097A7}"/>
    <dgm:cxn modelId="{E40CC32D-13CF-A845-B3EF-F5FAB8A75134}" type="presOf" srcId="{3A797AB0-8FB8-4B82-9AD4-8907BBB3A340}" destId="{5D95F794-B241-DE46-9553-A17DF6596BD6}" srcOrd="0" destOrd="0" presId="urn:microsoft.com/office/officeart/2005/8/layout/vList2"/>
    <dgm:cxn modelId="{ABBF7863-3993-4B42-8D4F-28888543232C}" type="presOf" srcId="{B20FB818-E5AC-467B-86BD-90C98F4F472A}" destId="{6D9BD8D5-9B2E-AC45-B6E0-58A93925154E}" srcOrd="0" destOrd="0" presId="urn:microsoft.com/office/officeart/2005/8/layout/vList2"/>
    <dgm:cxn modelId="{2A826A44-F045-B44C-9617-9E2FC7DD4289}" type="presOf" srcId="{DEB271C4-13FB-48C6-A16E-54AF8584CD5D}" destId="{18717F27-5529-8E4A-BFB8-488898F3D795}" srcOrd="0" destOrd="0" presId="urn:microsoft.com/office/officeart/2005/8/layout/vList2"/>
    <dgm:cxn modelId="{1488C646-92C3-49EF-98B9-6DC4BE1DE144}" srcId="{3A797AB0-8FB8-4B82-9AD4-8907BBB3A340}" destId="{DEB271C4-13FB-48C6-A16E-54AF8584CD5D}" srcOrd="0" destOrd="0" parTransId="{99480482-9EE4-41BF-91CB-F1ECD4A0A1CC}" sibTransId="{ECE23B9E-1179-44D0-A3B2-47CF0B579534}"/>
    <dgm:cxn modelId="{1A518489-0F4D-D64F-8F0A-20B70607FA16}" type="presOf" srcId="{C05CC114-9D18-4DBE-B715-1174470E72CB}" destId="{0A1AEC0E-4851-AF4A-8F85-625C4DABB537}" srcOrd="0" destOrd="0" presId="urn:microsoft.com/office/officeart/2005/8/layout/vList2"/>
    <dgm:cxn modelId="{DE9F00BC-B59B-3342-8146-ED7B964ABA14}" type="presOf" srcId="{42AD21FF-D852-445A-B685-1EF975B5AB06}" destId="{B57BDFFA-71B2-2046-B148-19D201403E19}" srcOrd="0" destOrd="0" presId="urn:microsoft.com/office/officeart/2005/8/layout/vList2"/>
    <dgm:cxn modelId="{C1D917DB-C80D-4C8A-BA95-53603355845A}" srcId="{3A797AB0-8FB8-4B82-9AD4-8907BBB3A340}" destId="{C05CC114-9D18-4DBE-B715-1174470E72CB}" srcOrd="1" destOrd="0" parTransId="{4ABFBF3A-C5B9-47AA-BC87-6D8B15F6BAB7}" sibTransId="{5398DA20-B724-4012-93DF-D51594E094F8}"/>
    <dgm:cxn modelId="{D7706273-AF49-8544-AE45-32B677CADDC6}" type="presParOf" srcId="{5D95F794-B241-DE46-9553-A17DF6596BD6}" destId="{18717F27-5529-8E4A-BFB8-488898F3D795}" srcOrd="0" destOrd="0" presId="urn:microsoft.com/office/officeart/2005/8/layout/vList2"/>
    <dgm:cxn modelId="{0D6EB670-6516-684B-A15E-A60DC284D8C9}" type="presParOf" srcId="{5D95F794-B241-DE46-9553-A17DF6596BD6}" destId="{6A264B60-785E-BC44-AD4D-2A28205768BC}" srcOrd="1" destOrd="0" presId="urn:microsoft.com/office/officeart/2005/8/layout/vList2"/>
    <dgm:cxn modelId="{3319CC8F-C188-1A44-B1A7-DE80F2334D5E}" type="presParOf" srcId="{5D95F794-B241-DE46-9553-A17DF6596BD6}" destId="{0A1AEC0E-4851-AF4A-8F85-625C4DABB537}" srcOrd="2" destOrd="0" presId="urn:microsoft.com/office/officeart/2005/8/layout/vList2"/>
    <dgm:cxn modelId="{D4BBB1C0-3C35-A143-95B0-6C4356E69F68}" type="presParOf" srcId="{5D95F794-B241-DE46-9553-A17DF6596BD6}" destId="{E31A4EBB-4C59-6F46-B3F9-A554881DD18D}" srcOrd="3" destOrd="0" presId="urn:microsoft.com/office/officeart/2005/8/layout/vList2"/>
    <dgm:cxn modelId="{F55716D7-741F-0E4E-867D-AA0042B382B4}" type="presParOf" srcId="{5D95F794-B241-DE46-9553-A17DF6596BD6}" destId="{6D9BD8D5-9B2E-AC45-B6E0-58A93925154E}" srcOrd="4" destOrd="0" presId="urn:microsoft.com/office/officeart/2005/8/layout/vList2"/>
    <dgm:cxn modelId="{A65C03BF-3F2C-1F42-8AFB-C309B67437D2}" type="presParOf" srcId="{5D95F794-B241-DE46-9553-A17DF6596BD6}" destId="{E57F850B-205C-6342-8CD4-10A53F441E82}" srcOrd="5" destOrd="0" presId="urn:microsoft.com/office/officeart/2005/8/layout/vList2"/>
    <dgm:cxn modelId="{498E5A46-B9E6-4340-BAF9-902523C55271}" type="presParOf" srcId="{5D95F794-B241-DE46-9553-A17DF6596BD6}" destId="{B57BDFFA-71B2-2046-B148-19D201403E1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8F04F-DC60-5E41-A153-6F8F1B1AA57D}">
      <dsp:nvSpPr>
        <dsp:cNvPr id="0" name=""/>
        <dsp:cNvSpPr/>
      </dsp:nvSpPr>
      <dsp:spPr>
        <a:xfrm>
          <a:off x="0" y="230540"/>
          <a:ext cx="6666833" cy="226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558D750-2683-EC43-AB44-C7A547A61DEB}">
      <dsp:nvSpPr>
        <dsp:cNvPr id="0" name=""/>
        <dsp:cNvSpPr/>
      </dsp:nvSpPr>
      <dsp:spPr>
        <a:xfrm>
          <a:off x="333341" y="97700"/>
          <a:ext cx="4666783" cy="2656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Delirium</a:t>
          </a:r>
        </a:p>
      </dsp:txBody>
      <dsp:txXfrm>
        <a:off x="346310" y="110669"/>
        <a:ext cx="4640845" cy="239742"/>
      </dsp:txXfrm>
    </dsp:sp>
    <dsp:sp modelId="{A84ED698-062F-5B4A-A9AF-DA78246BF1AA}">
      <dsp:nvSpPr>
        <dsp:cNvPr id="0" name=""/>
        <dsp:cNvSpPr/>
      </dsp:nvSpPr>
      <dsp:spPr>
        <a:xfrm>
          <a:off x="0" y="638780"/>
          <a:ext cx="6666833" cy="226800"/>
        </a:xfrm>
        <a:prstGeom prst="rect">
          <a:avLst/>
        </a:prstGeom>
        <a:solidFill>
          <a:schemeClr val="lt1">
            <a:alpha val="90000"/>
            <a:hueOff val="0"/>
            <a:satOff val="0"/>
            <a:lumOff val="0"/>
            <a:alphaOff val="0"/>
          </a:schemeClr>
        </a:solidFill>
        <a:ln w="12700" cap="flat" cmpd="sng" algn="ctr">
          <a:solidFill>
            <a:schemeClr val="accent2">
              <a:hueOff val="-137651"/>
              <a:satOff val="-613"/>
              <a:lumOff val="899"/>
              <a:alphaOff val="0"/>
            </a:schemeClr>
          </a:solidFill>
          <a:prstDash val="solid"/>
          <a:miter lim="800000"/>
        </a:ln>
        <a:effectLst/>
      </dsp:spPr>
      <dsp:style>
        <a:lnRef idx="1">
          <a:scrgbClr r="0" g="0" b="0"/>
        </a:lnRef>
        <a:fillRef idx="1">
          <a:scrgbClr r="0" g="0" b="0"/>
        </a:fillRef>
        <a:effectRef idx="0">
          <a:scrgbClr r="0" g="0" b="0"/>
        </a:effectRef>
        <a:fontRef idx="minor"/>
      </dsp:style>
    </dsp:sp>
    <dsp:sp modelId="{78B11BCB-E7E2-504B-8137-921D3D35C3ED}">
      <dsp:nvSpPr>
        <dsp:cNvPr id="0" name=""/>
        <dsp:cNvSpPr/>
      </dsp:nvSpPr>
      <dsp:spPr>
        <a:xfrm>
          <a:off x="333341" y="505940"/>
          <a:ext cx="4666783" cy="265680"/>
        </a:xfrm>
        <a:prstGeom prst="roundRect">
          <a:avLst/>
        </a:prstGeom>
        <a:gradFill rotWithShape="0">
          <a:gsLst>
            <a:gs pos="0">
              <a:schemeClr val="accent2">
                <a:hueOff val="-137651"/>
                <a:satOff val="-613"/>
                <a:lumOff val="899"/>
                <a:alphaOff val="0"/>
                <a:satMod val="103000"/>
                <a:lumMod val="102000"/>
                <a:tint val="94000"/>
              </a:schemeClr>
            </a:gs>
            <a:gs pos="50000">
              <a:schemeClr val="accent2">
                <a:hueOff val="-137651"/>
                <a:satOff val="-613"/>
                <a:lumOff val="899"/>
                <a:alphaOff val="0"/>
                <a:satMod val="110000"/>
                <a:lumMod val="100000"/>
                <a:shade val="100000"/>
              </a:schemeClr>
            </a:gs>
            <a:gs pos="100000">
              <a:schemeClr val="accent2">
                <a:hueOff val="-137651"/>
                <a:satOff val="-613"/>
                <a:lumOff val="89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Capacity Assessments</a:t>
          </a:r>
        </a:p>
      </dsp:txBody>
      <dsp:txXfrm>
        <a:off x="346310" y="518909"/>
        <a:ext cx="4640845" cy="239742"/>
      </dsp:txXfrm>
    </dsp:sp>
    <dsp:sp modelId="{394514B2-7943-D343-A873-DD2A29643834}">
      <dsp:nvSpPr>
        <dsp:cNvPr id="0" name=""/>
        <dsp:cNvSpPr/>
      </dsp:nvSpPr>
      <dsp:spPr>
        <a:xfrm>
          <a:off x="0" y="1047020"/>
          <a:ext cx="6666833" cy="226800"/>
        </a:xfrm>
        <a:prstGeom prst="rect">
          <a:avLst/>
        </a:prstGeom>
        <a:solidFill>
          <a:schemeClr val="lt1">
            <a:alpha val="90000"/>
            <a:hueOff val="0"/>
            <a:satOff val="0"/>
            <a:lumOff val="0"/>
            <a:alphaOff val="0"/>
          </a:schemeClr>
        </a:solidFill>
        <a:ln w="12700" cap="flat" cmpd="sng" algn="ctr">
          <a:solidFill>
            <a:schemeClr val="accent2">
              <a:hueOff val="-275302"/>
              <a:satOff val="-1226"/>
              <a:lumOff val="1797"/>
              <a:alphaOff val="0"/>
            </a:schemeClr>
          </a:solidFill>
          <a:prstDash val="solid"/>
          <a:miter lim="800000"/>
        </a:ln>
        <a:effectLst/>
      </dsp:spPr>
      <dsp:style>
        <a:lnRef idx="1">
          <a:scrgbClr r="0" g="0" b="0"/>
        </a:lnRef>
        <a:fillRef idx="1">
          <a:scrgbClr r="0" g="0" b="0"/>
        </a:fillRef>
        <a:effectRef idx="0">
          <a:scrgbClr r="0" g="0" b="0"/>
        </a:effectRef>
        <a:fontRef idx="minor"/>
      </dsp:style>
    </dsp:sp>
    <dsp:sp modelId="{009625C0-34C4-584C-B015-DB634EBACF6C}">
      <dsp:nvSpPr>
        <dsp:cNvPr id="0" name=""/>
        <dsp:cNvSpPr/>
      </dsp:nvSpPr>
      <dsp:spPr>
        <a:xfrm>
          <a:off x="333341" y="914180"/>
          <a:ext cx="4666783" cy="265680"/>
        </a:xfrm>
        <a:prstGeom prst="roundRect">
          <a:avLst/>
        </a:prstGeom>
        <a:gradFill rotWithShape="0">
          <a:gsLst>
            <a:gs pos="0">
              <a:schemeClr val="accent2">
                <a:hueOff val="-275302"/>
                <a:satOff val="-1226"/>
                <a:lumOff val="1797"/>
                <a:alphaOff val="0"/>
                <a:satMod val="103000"/>
                <a:lumMod val="102000"/>
                <a:tint val="94000"/>
              </a:schemeClr>
            </a:gs>
            <a:gs pos="50000">
              <a:schemeClr val="accent2">
                <a:hueOff val="-275302"/>
                <a:satOff val="-1226"/>
                <a:lumOff val="1797"/>
                <a:alphaOff val="0"/>
                <a:satMod val="110000"/>
                <a:lumMod val="100000"/>
                <a:shade val="100000"/>
              </a:schemeClr>
            </a:gs>
            <a:gs pos="100000">
              <a:schemeClr val="accent2">
                <a:hueOff val="-275302"/>
                <a:satOff val="-1226"/>
                <a:lumOff val="179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Depression, Anxiety, Suicidality</a:t>
          </a:r>
        </a:p>
      </dsp:txBody>
      <dsp:txXfrm>
        <a:off x="346310" y="927149"/>
        <a:ext cx="4640845" cy="239742"/>
      </dsp:txXfrm>
    </dsp:sp>
    <dsp:sp modelId="{48E7B600-854B-DA45-9671-E83D8A06B076}">
      <dsp:nvSpPr>
        <dsp:cNvPr id="0" name=""/>
        <dsp:cNvSpPr/>
      </dsp:nvSpPr>
      <dsp:spPr>
        <a:xfrm>
          <a:off x="0" y="1455260"/>
          <a:ext cx="6666833" cy="226800"/>
        </a:xfrm>
        <a:prstGeom prst="rect">
          <a:avLst/>
        </a:prstGeom>
        <a:solidFill>
          <a:schemeClr val="lt1">
            <a:alpha val="90000"/>
            <a:hueOff val="0"/>
            <a:satOff val="0"/>
            <a:lumOff val="0"/>
            <a:alphaOff val="0"/>
          </a:schemeClr>
        </a:solidFill>
        <a:ln w="12700" cap="flat" cmpd="sng" algn="ctr">
          <a:solidFill>
            <a:schemeClr val="accent2">
              <a:hueOff val="-412953"/>
              <a:satOff val="-1839"/>
              <a:lumOff val="2696"/>
              <a:alphaOff val="0"/>
            </a:schemeClr>
          </a:solidFill>
          <a:prstDash val="solid"/>
          <a:miter lim="800000"/>
        </a:ln>
        <a:effectLst/>
      </dsp:spPr>
      <dsp:style>
        <a:lnRef idx="1">
          <a:scrgbClr r="0" g="0" b="0"/>
        </a:lnRef>
        <a:fillRef idx="1">
          <a:scrgbClr r="0" g="0" b="0"/>
        </a:fillRef>
        <a:effectRef idx="0">
          <a:scrgbClr r="0" g="0" b="0"/>
        </a:effectRef>
        <a:fontRef idx="minor"/>
      </dsp:style>
    </dsp:sp>
    <dsp:sp modelId="{F97B8FB6-9F25-3247-94CF-83DC9C662F49}">
      <dsp:nvSpPr>
        <dsp:cNvPr id="0" name=""/>
        <dsp:cNvSpPr/>
      </dsp:nvSpPr>
      <dsp:spPr>
        <a:xfrm>
          <a:off x="333341" y="1322420"/>
          <a:ext cx="4666783" cy="265680"/>
        </a:xfrm>
        <a:prstGeom prst="roundRect">
          <a:avLst/>
        </a:prstGeom>
        <a:gradFill rotWithShape="0">
          <a:gsLst>
            <a:gs pos="0">
              <a:schemeClr val="accent2">
                <a:hueOff val="-412953"/>
                <a:satOff val="-1839"/>
                <a:lumOff val="2696"/>
                <a:alphaOff val="0"/>
                <a:satMod val="103000"/>
                <a:lumMod val="102000"/>
                <a:tint val="94000"/>
              </a:schemeClr>
            </a:gs>
            <a:gs pos="50000">
              <a:schemeClr val="accent2">
                <a:hueOff val="-412953"/>
                <a:satOff val="-1839"/>
                <a:lumOff val="2696"/>
                <a:alphaOff val="0"/>
                <a:satMod val="110000"/>
                <a:lumMod val="100000"/>
                <a:shade val="100000"/>
              </a:schemeClr>
            </a:gs>
            <a:gs pos="100000">
              <a:schemeClr val="accent2">
                <a:hueOff val="-412953"/>
                <a:satOff val="-1839"/>
                <a:lumOff val="26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Ketamine, Psychedelics</a:t>
          </a:r>
        </a:p>
      </dsp:txBody>
      <dsp:txXfrm>
        <a:off x="346310" y="1335389"/>
        <a:ext cx="4640845" cy="239742"/>
      </dsp:txXfrm>
    </dsp:sp>
    <dsp:sp modelId="{D53F1D1E-E040-4043-9387-105204E5C68A}">
      <dsp:nvSpPr>
        <dsp:cNvPr id="0" name=""/>
        <dsp:cNvSpPr/>
      </dsp:nvSpPr>
      <dsp:spPr>
        <a:xfrm>
          <a:off x="0" y="1863500"/>
          <a:ext cx="6666833" cy="226800"/>
        </a:xfrm>
        <a:prstGeom prst="rect">
          <a:avLst/>
        </a:prstGeom>
        <a:solidFill>
          <a:schemeClr val="lt1">
            <a:alpha val="90000"/>
            <a:hueOff val="0"/>
            <a:satOff val="0"/>
            <a:lumOff val="0"/>
            <a:alphaOff val="0"/>
          </a:schemeClr>
        </a:solidFill>
        <a:ln w="12700" cap="flat" cmpd="sng" algn="ctr">
          <a:solidFill>
            <a:schemeClr val="accent2">
              <a:hueOff val="-550604"/>
              <a:satOff val="-2452"/>
              <a:lumOff val="3595"/>
              <a:alphaOff val="0"/>
            </a:schemeClr>
          </a:solidFill>
          <a:prstDash val="solid"/>
          <a:miter lim="800000"/>
        </a:ln>
        <a:effectLst/>
      </dsp:spPr>
      <dsp:style>
        <a:lnRef idx="1">
          <a:scrgbClr r="0" g="0" b="0"/>
        </a:lnRef>
        <a:fillRef idx="1">
          <a:scrgbClr r="0" g="0" b="0"/>
        </a:fillRef>
        <a:effectRef idx="0">
          <a:scrgbClr r="0" g="0" b="0"/>
        </a:effectRef>
        <a:fontRef idx="minor"/>
      </dsp:style>
    </dsp:sp>
    <dsp:sp modelId="{97C16654-B1AF-1C42-BD28-A71FE482A18B}">
      <dsp:nvSpPr>
        <dsp:cNvPr id="0" name=""/>
        <dsp:cNvSpPr/>
      </dsp:nvSpPr>
      <dsp:spPr>
        <a:xfrm>
          <a:off x="333341" y="1730660"/>
          <a:ext cx="4666783" cy="265680"/>
        </a:xfrm>
        <a:prstGeom prst="roundRect">
          <a:avLst/>
        </a:prstGeom>
        <a:gradFill rotWithShape="0">
          <a:gsLst>
            <a:gs pos="0">
              <a:schemeClr val="accent2">
                <a:hueOff val="-550604"/>
                <a:satOff val="-2452"/>
                <a:lumOff val="3595"/>
                <a:alphaOff val="0"/>
                <a:satMod val="103000"/>
                <a:lumMod val="102000"/>
                <a:tint val="94000"/>
              </a:schemeClr>
            </a:gs>
            <a:gs pos="50000">
              <a:schemeClr val="accent2">
                <a:hueOff val="-550604"/>
                <a:satOff val="-2452"/>
                <a:lumOff val="3595"/>
                <a:alphaOff val="0"/>
                <a:satMod val="110000"/>
                <a:lumMod val="100000"/>
                <a:shade val="100000"/>
              </a:schemeClr>
            </a:gs>
            <a:gs pos="100000">
              <a:schemeClr val="accent2">
                <a:hueOff val="-550604"/>
                <a:satOff val="-2452"/>
                <a:lumOff val="359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Substance Use Disorders</a:t>
          </a:r>
        </a:p>
      </dsp:txBody>
      <dsp:txXfrm>
        <a:off x="346310" y="1743629"/>
        <a:ext cx="4640845" cy="239742"/>
      </dsp:txXfrm>
    </dsp:sp>
    <dsp:sp modelId="{4B391AEC-49DC-EE48-AE76-8FAAA1B2C710}">
      <dsp:nvSpPr>
        <dsp:cNvPr id="0" name=""/>
        <dsp:cNvSpPr/>
      </dsp:nvSpPr>
      <dsp:spPr>
        <a:xfrm>
          <a:off x="0" y="2271740"/>
          <a:ext cx="6666833" cy="226800"/>
        </a:xfrm>
        <a:prstGeom prst="rect">
          <a:avLst/>
        </a:prstGeom>
        <a:solidFill>
          <a:schemeClr val="lt1">
            <a:alpha val="90000"/>
            <a:hueOff val="0"/>
            <a:satOff val="0"/>
            <a:lumOff val="0"/>
            <a:alphaOff val="0"/>
          </a:schemeClr>
        </a:solidFill>
        <a:ln w="12700" cap="flat" cmpd="sng" algn="ctr">
          <a:solidFill>
            <a:schemeClr val="accent2">
              <a:hueOff val="-688255"/>
              <a:satOff val="-3065"/>
              <a:lumOff val="4493"/>
              <a:alphaOff val="0"/>
            </a:schemeClr>
          </a:solidFill>
          <a:prstDash val="solid"/>
          <a:miter lim="800000"/>
        </a:ln>
        <a:effectLst/>
      </dsp:spPr>
      <dsp:style>
        <a:lnRef idx="1">
          <a:scrgbClr r="0" g="0" b="0"/>
        </a:lnRef>
        <a:fillRef idx="1">
          <a:scrgbClr r="0" g="0" b="0"/>
        </a:fillRef>
        <a:effectRef idx="0">
          <a:scrgbClr r="0" g="0" b="0"/>
        </a:effectRef>
        <a:fontRef idx="minor"/>
      </dsp:style>
    </dsp:sp>
    <dsp:sp modelId="{DBC3F509-8204-6D4F-93F8-C7101C4FD2BB}">
      <dsp:nvSpPr>
        <dsp:cNvPr id="0" name=""/>
        <dsp:cNvSpPr/>
      </dsp:nvSpPr>
      <dsp:spPr>
        <a:xfrm>
          <a:off x="333341" y="2138900"/>
          <a:ext cx="4666783" cy="265680"/>
        </a:xfrm>
        <a:prstGeom prst="roundRect">
          <a:avLst/>
        </a:prstGeom>
        <a:gradFill rotWithShape="0">
          <a:gsLst>
            <a:gs pos="0">
              <a:schemeClr val="accent2">
                <a:hueOff val="-688255"/>
                <a:satOff val="-3065"/>
                <a:lumOff val="4493"/>
                <a:alphaOff val="0"/>
                <a:satMod val="103000"/>
                <a:lumMod val="102000"/>
                <a:tint val="94000"/>
              </a:schemeClr>
            </a:gs>
            <a:gs pos="50000">
              <a:schemeClr val="accent2">
                <a:hueOff val="-688255"/>
                <a:satOff val="-3065"/>
                <a:lumOff val="4493"/>
                <a:alphaOff val="0"/>
                <a:satMod val="110000"/>
                <a:lumMod val="100000"/>
                <a:shade val="100000"/>
              </a:schemeClr>
            </a:gs>
            <a:gs pos="100000">
              <a:schemeClr val="accent2">
                <a:hueOff val="-688255"/>
                <a:satOff val="-3065"/>
                <a:lumOff val="449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Psychotherapy</a:t>
          </a:r>
        </a:p>
      </dsp:txBody>
      <dsp:txXfrm>
        <a:off x="346310" y="2151869"/>
        <a:ext cx="4640845" cy="239742"/>
      </dsp:txXfrm>
    </dsp:sp>
    <dsp:sp modelId="{557B8170-3412-E94B-BF12-3E1EE7BAB430}">
      <dsp:nvSpPr>
        <dsp:cNvPr id="0" name=""/>
        <dsp:cNvSpPr/>
      </dsp:nvSpPr>
      <dsp:spPr>
        <a:xfrm>
          <a:off x="0" y="2679980"/>
          <a:ext cx="6666833" cy="226800"/>
        </a:xfrm>
        <a:prstGeom prst="rect">
          <a:avLst/>
        </a:prstGeom>
        <a:solidFill>
          <a:schemeClr val="lt1">
            <a:alpha val="90000"/>
            <a:hueOff val="0"/>
            <a:satOff val="0"/>
            <a:lumOff val="0"/>
            <a:alphaOff val="0"/>
          </a:schemeClr>
        </a:solidFill>
        <a:ln w="12700" cap="flat" cmpd="sng" algn="ctr">
          <a:solidFill>
            <a:schemeClr val="accent2">
              <a:hueOff val="-825906"/>
              <a:satOff val="-3679"/>
              <a:lumOff val="5392"/>
              <a:alphaOff val="0"/>
            </a:schemeClr>
          </a:solidFill>
          <a:prstDash val="solid"/>
          <a:miter lim="800000"/>
        </a:ln>
        <a:effectLst/>
      </dsp:spPr>
      <dsp:style>
        <a:lnRef idx="1">
          <a:scrgbClr r="0" g="0" b="0"/>
        </a:lnRef>
        <a:fillRef idx="1">
          <a:scrgbClr r="0" g="0" b="0"/>
        </a:fillRef>
        <a:effectRef idx="0">
          <a:scrgbClr r="0" g="0" b="0"/>
        </a:effectRef>
        <a:fontRef idx="minor"/>
      </dsp:style>
    </dsp:sp>
    <dsp:sp modelId="{37CB45A0-CF7A-8946-9BB5-BD0FBBE825FD}">
      <dsp:nvSpPr>
        <dsp:cNvPr id="0" name=""/>
        <dsp:cNvSpPr/>
      </dsp:nvSpPr>
      <dsp:spPr>
        <a:xfrm>
          <a:off x="333341" y="2547140"/>
          <a:ext cx="4666783" cy="265680"/>
        </a:xfrm>
        <a:prstGeom prst="roundRect">
          <a:avLst/>
        </a:prstGeom>
        <a:gradFill rotWithShape="0">
          <a:gsLst>
            <a:gs pos="0">
              <a:schemeClr val="accent2">
                <a:hueOff val="-825906"/>
                <a:satOff val="-3679"/>
                <a:lumOff val="5392"/>
                <a:alphaOff val="0"/>
                <a:satMod val="103000"/>
                <a:lumMod val="102000"/>
                <a:tint val="94000"/>
              </a:schemeClr>
            </a:gs>
            <a:gs pos="50000">
              <a:schemeClr val="accent2">
                <a:hueOff val="-825906"/>
                <a:satOff val="-3679"/>
                <a:lumOff val="5392"/>
                <a:alphaOff val="0"/>
                <a:satMod val="110000"/>
                <a:lumMod val="100000"/>
                <a:shade val="100000"/>
              </a:schemeClr>
            </a:gs>
            <a:gs pos="100000">
              <a:schemeClr val="accent2">
                <a:hueOff val="-825906"/>
                <a:satOff val="-3679"/>
                <a:lumOff val="53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a:t>Psychopharmacology </a:t>
          </a:r>
        </a:p>
      </dsp:txBody>
      <dsp:txXfrm>
        <a:off x="346310" y="2560109"/>
        <a:ext cx="4640845" cy="239742"/>
      </dsp:txXfrm>
    </dsp:sp>
    <dsp:sp modelId="{BDCA0789-328D-BE49-AEDA-EB58987C1088}">
      <dsp:nvSpPr>
        <dsp:cNvPr id="0" name=""/>
        <dsp:cNvSpPr/>
      </dsp:nvSpPr>
      <dsp:spPr>
        <a:xfrm>
          <a:off x="0" y="3088219"/>
          <a:ext cx="6666833" cy="226800"/>
        </a:xfrm>
        <a:prstGeom prst="rect">
          <a:avLst/>
        </a:prstGeom>
        <a:solidFill>
          <a:schemeClr val="lt1">
            <a:alpha val="90000"/>
            <a:hueOff val="0"/>
            <a:satOff val="0"/>
            <a:lumOff val="0"/>
            <a:alphaOff val="0"/>
          </a:schemeClr>
        </a:solidFill>
        <a:ln w="12700" cap="flat" cmpd="sng" algn="ctr">
          <a:solidFill>
            <a:schemeClr val="accent2">
              <a:hueOff val="-963557"/>
              <a:satOff val="-4292"/>
              <a:lumOff val="6291"/>
              <a:alphaOff val="0"/>
            </a:schemeClr>
          </a:solidFill>
          <a:prstDash val="solid"/>
          <a:miter lim="800000"/>
        </a:ln>
        <a:effectLst/>
      </dsp:spPr>
      <dsp:style>
        <a:lnRef idx="1">
          <a:scrgbClr r="0" g="0" b="0"/>
        </a:lnRef>
        <a:fillRef idx="1">
          <a:scrgbClr r="0" g="0" b="0"/>
        </a:fillRef>
        <a:effectRef idx="0">
          <a:scrgbClr r="0" g="0" b="0"/>
        </a:effectRef>
        <a:fontRef idx="minor"/>
      </dsp:style>
    </dsp:sp>
    <dsp:sp modelId="{C6C651C0-ED81-FD4E-80CD-A2F90E7F8953}">
      <dsp:nvSpPr>
        <dsp:cNvPr id="0" name=""/>
        <dsp:cNvSpPr/>
      </dsp:nvSpPr>
      <dsp:spPr>
        <a:xfrm>
          <a:off x="333341" y="2955380"/>
          <a:ext cx="4666783" cy="265680"/>
        </a:xfrm>
        <a:prstGeom prst="roundRect">
          <a:avLst/>
        </a:prstGeom>
        <a:gradFill rotWithShape="0">
          <a:gsLst>
            <a:gs pos="0">
              <a:schemeClr val="accent2">
                <a:hueOff val="-963557"/>
                <a:satOff val="-4292"/>
                <a:lumOff val="6291"/>
                <a:alphaOff val="0"/>
                <a:satMod val="103000"/>
                <a:lumMod val="102000"/>
                <a:tint val="94000"/>
              </a:schemeClr>
            </a:gs>
            <a:gs pos="50000">
              <a:schemeClr val="accent2">
                <a:hueOff val="-963557"/>
                <a:satOff val="-4292"/>
                <a:lumOff val="6291"/>
                <a:alphaOff val="0"/>
                <a:satMod val="110000"/>
                <a:lumMod val="100000"/>
                <a:shade val="100000"/>
              </a:schemeClr>
            </a:gs>
            <a:gs pos="100000">
              <a:schemeClr val="accent2">
                <a:hueOff val="-963557"/>
                <a:satOff val="-4292"/>
                <a:lumOff val="629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dirty="0"/>
            <a:t>Personality Disorders</a:t>
          </a:r>
        </a:p>
      </dsp:txBody>
      <dsp:txXfrm>
        <a:off x="346310" y="2968349"/>
        <a:ext cx="4640845" cy="239742"/>
      </dsp:txXfrm>
    </dsp:sp>
    <dsp:sp modelId="{98FF9F38-564A-7A4D-B2A9-58B61F3644EC}">
      <dsp:nvSpPr>
        <dsp:cNvPr id="0" name=""/>
        <dsp:cNvSpPr/>
      </dsp:nvSpPr>
      <dsp:spPr>
        <a:xfrm>
          <a:off x="0" y="3496459"/>
          <a:ext cx="6666833" cy="226800"/>
        </a:xfrm>
        <a:prstGeom prst="rect">
          <a:avLst/>
        </a:prstGeom>
        <a:solidFill>
          <a:schemeClr val="lt1">
            <a:alpha val="90000"/>
            <a:hueOff val="0"/>
            <a:satOff val="0"/>
            <a:lumOff val="0"/>
            <a:alphaOff val="0"/>
          </a:schemeClr>
        </a:solidFill>
        <a:ln w="12700" cap="flat" cmpd="sng" algn="ctr">
          <a:solidFill>
            <a:schemeClr val="accent2">
              <a:hueOff val="-1101208"/>
              <a:satOff val="-4905"/>
              <a:lumOff val="7189"/>
              <a:alphaOff val="0"/>
            </a:schemeClr>
          </a:solidFill>
          <a:prstDash val="solid"/>
          <a:miter lim="800000"/>
        </a:ln>
        <a:effectLst/>
      </dsp:spPr>
      <dsp:style>
        <a:lnRef idx="1">
          <a:scrgbClr r="0" g="0" b="0"/>
        </a:lnRef>
        <a:fillRef idx="1">
          <a:scrgbClr r="0" g="0" b="0"/>
        </a:fillRef>
        <a:effectRef idx="0">
          <a:scrgbClr r="0" g="0" b="0"/>
        </a:effectRef>
        <a:fontRef idx="minor"/>
      </dsp:style>
    </dsp:sp>
    <dsp:sp modelId="{37DEE1EE-6DAA-D34B-BF4C-750D11F24F32}">
      <dsp:nvSpPr>
        <dsp:cNvPr id="0" name=""/>
        <dsp:cNvSpPr/>
      </dsp:nvSpPr>
      <dsp:spPr>
        <a:xfrm>
          <a:off x="333341" y="3363619"/>
          <a:ext cx="4666783" cy="265680"/>
        </a:xfrm>
        <a:prstGeom prst="roundRect">
          <a:avLst/>
        </a:prstGeom>
        <a:gradFill rotWithShape="0">
          <a:gsLst>
            <a:gs pos="0">
              <a:schemeClr val="accent2">
                <a:hueOff val="-1101208"/>
                <a:satOff val="-4905"/>
                <a:lumOff val="7189"/>
                <a:alphaOff val="0"/>
                <a:satMod val="103000"/>
                <a:lumMod val="102000"/>
                <a:tint val="94000"/>
              </a:schemeClr>
            </a:gs>
            <a:gs pos="50000">
              <a:schemeClr val="accent2">
                <a:hueOff val="-1101208"/>
                <a:satOff val="-4905"/>
                <a:lumOff val="7189"/>
                <a:alphaOff val="0"/>
                <a:satMod val="110000"/>
                <a:lumMod val="100000"/>
                <a:shade val="100000"/>
              </a:schemeClr>
            </a:gs>
            <a:gs pos="100000">
              <a:schemeClr val="accent2">
                <a:hueOff val="-1101208"/>
                <a:satOff val="-4905"/>
                <a:lumOff val="718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dirty="0"/>
            <a:t>Insomnia, Fatigue</a:t>
          </a:r>
        </a:p>
      </dsp:txBody>
      <dsp:txXfrm>
        <a:off x="346310" y="3376588"/>
        <a:ext cx="4640845" cy="239742"/>
      </dsp:txXfrm>
    </dsp:sp>
    <dsp:sp modelId="{8ECFD3B4-12F5-B04E-9EB9-1B85528121D1}">
      <dsp:nvSpPr>
        <dsp:cNvPr id="0" name=""/>
        <dsp:cNvSpPr/>
      </dsp:nvSpPr>
      <dsp:spPr>
        <a:xfrm>
          <a:off x="0" y="3904699"/>
          <a:ext cx="6666833" cy="226800"/>
        </a:xfrm>
        <a:prstGeom prst="rect">
          <a:avLst/>
        </a:prstGeom>
        <a:solidFill>
          <a:schemeClr val="lt1">
            <a:alpha val="90000"/>
            <a:hueOff val="0"/>
            <a:satOff val="0"/>
            <a:lumOff val="0"/>
            <a:alphaOff val="0"/>
          </a:schemeClr>
        </a:solidFill>
        <a:ln w="12700" cap="flat" cmpd="sng" algn="ctr">
          <a:solidFill>
            <a:schemeClr val="accent2">
              <a:hueOff val="-1238859"/>
              <a:satOff val="-5518"/>
              <a:lumOff val="8088"/>
              <a:alphaOff val="0"/>
            </a:schemeClr>
          </a:solidFill>
          <a:prstDash val="solid"/>
          <a:miter lim="800000"/>
        </a:ln>
        <a:effectLst/>
      </dsp:spPr>
      <dsp:style>
        <a:lnRef idx="1">
          <a:scrgbClr r="0" g="0" b="0"/>
        </a:lnRef>
        <a:fillRef idx="1">
          <a:scrgbClr r="0" g="0" b="0"/>
        </a:fillRef>
        <a:effectRef idx="0">
          <a:scrgbClr r="0" g="0" b="0"/>
        </a:effectRef>
        <a:fontRef idx="minor"/>
      </dsp:style>
    </dsp:sp>
    <dsp:sp modelId="{7C738592-A2B3-1541-9C54-8F91E0EB512D}">
      <dsp:nvSpPr>
        <dsp:cNvPr id="0" name=""/>
        <dsp:cNvSpPr/>
      </dsp:nvSpPr>
      <dsp:spPr>
        <a:xfrm>
          <a:off x="333341" y="3771859"/>
          <a:ext cx="4666783" cy="265680"/>
        </a:xfrm>
        <a:prstGeom prst="roundRect">
          <a:avLst/>
        </a:prstGeom>
        <a:gradFill rotWithShape="0">
          <a:gsLst>
            <a:gs pos="0">
              <a:schemeClr val="accent2">
                <a:hueOff val="-1238859"/>
                <a:satOff val="-5518"/>
                <a:lumOff val="8088"/>
                <a:alphaOff val="0"/>
                <a:satMod val="103000"/>
                <a:lumMod val="102000"/>
                <a:tint val="94000"/>
              </a:schemeClr>
            </a:gs>
            <a:gs pos="50000">
              <a:schemeClr val="accent2">
                <a:hueOff val="-1238859"/>
                <a:satOff val="-5518"/>
                <a:lumOff val="8088"/>
                <a:alphaOff val="0"/>
                <a:satMod val="110000"/>
                <a:lumMod val="100000"/>
                <a:shade val="100000"/>
              </a:schemeClr>
            </a:gs>
            <a:gs pos="100000">
              <a:schemeClr val="accent2">
                <a:hueOff val="-1238859"/>
                <a:satOff val="-5518"/>
                <a:lumOff val="808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dirty="0"/>
            <a:t>Serious Mental Illness </a:t>
          </a:r>
        </a:p>
      </dsp:txBody>
      <dsp:txXfrm>
        <a:off x="346310" y="3784828"/>
        <a:ext cx="4640845" cy="239742"/>
      </dsp:txXfrm>
    </dsp:sp>
    <dsp:sp modelId="{0B3536D8-8886-6241-AD9A-C2166910AD03}">
      <dsp:nvSpPr>
        <dsp:cNvPr id="0" name=""/>
        <dsp:cNvSpPr/>
      </dsp:nvSpPr>
      <dsp:spPr>
        <a:xfrm>
          <a:off x="0" y="4312939"/>
          <a:ext cx="6666833" cy="226800"/>
        </a:xfrm>
        <a:prstGeom prst="rect">
          <a:avLst/>
        </a:prstGeom>
        <a:solidFill>
          <a:schemeClr val="lt1">
            <a:alpha val="90000"/>
            <a:hueOff val="0"/>
            <a:satOff val="0"/>
            <a:lumOff val="0"/>
            <a:alphaOff val="0"/>
          </a:schemeClr>
        </a:solidFill>
        <a:ln w="12700" cap="flat" cmpd="sng" algn="ctr">
          <a:solidFill>
            <a:schemeClr val="accent2">
              <a:hueOff val="-1376510"/>
              <a:satOff val="-6131"/>
              <a:lumOff val="8987"/>
              <a:alphaOff val="0"/>
            </a:schemeClr>
          </a:solidFill>
          <a:prstDash val="solid"/>
          <a:miter lim="800000"/>
        </a:ln>
        <a:effectLst/>
      </dsp:spPr>
      <dsp:style>
        <a:lnRef idx="1">
          <a:scrgbClr r="0" g="0" b="0"/>
        </a:lnRef>
        <a:fillRef idx="1">
          <a:scrgbClr r="0" g="0" b="0"/>
        </a:fillRef>
        <a:effectRef idx="0">
          <a:scrgbClr r="0" g="0" b="0"/>
        </a:effectRef>
        <a:fontRef idx="minor"/>
      </dsp:style>
    </dsp:sp>
    <dsp:sp modelId="{EDF50B98-63CA-4A4D-9225-F96F82A554EA}">
      <dsp:nvSpPr>
        <dsp:cNvPr id="0" name=""/>
        <dsp:cNvSpPr/>
      </dsp:nvSpPr>
      <dsp:spPr>
        <a:xfrm>
          <a:off x="333341" y="4180099"/>
          <a:ext cx="4666783" cy="265680"/>
        </a:xfrm>
        <a:prstGeom prst="roundRect">
          <a:avLst/>
        </a:prstGeom>
        <a:gradFill rotWithShape="0">
          <a:gsLst>
            <a:gs pos="0">
              <a:schemeClr val="accent2">
                <a:hueOff val="-1376510"/>
                <a:satOff val="-6131"/>
                <a:lumOff val="8987"/>
                <a:alphaOff val="0"/>
                <a:satMod val="103000"/>
                <a:lumMod val="102000"/>
                <a:tint val="94000"/>
              </a:schemeClr>
            </a:gs>
            <a:gs pos="50000">
              <a:schemeClr val="accent2">
                <a:hueOff val="-1376510"/>
                <a:satOff val="-6131"/>
                <a:lumOff val="8987"/>
                <a:alphaOff val="0"/>
                <a:satMod val="110000"/>
                <a:lumMod val="100000"/>
                <a:shade val="100000"/>
              </a:schemeClr>
            </a:gs>
            <a:gs pos="100000">
              <a:schemeClr val="accent2">
                <a:hueOff val="-1376510"/>
                <a:satOff val="-6131"/>
                <a:lumOff val="89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dirty="0"/>
            <a:t>Pediatric v Geriatric Psychiatry</a:t>
          </a:r>
        </a:p>
      </dsp:txBody>
      <dsp:txXfrm>
        <a:off x="346310" y="4193068"/>
        <a:ext cx="4640845" cy="239742"/>
      </dsp:txXfrm>
    </dsp:sp>
    <dsp:sp modelId="{7BE7A50E-3B10-4D49-BA14-8C83DB0E45FB}">
      <dsp:nvSpPr>
        <dsp:cNvPr id="0" name=""/>
        <dsp:cNvSpPr/>
      </dsp:nvSpPr>
      <dsp:spPr>
        <a:xfrm>
          <a:off x="0" y="4721179"/>
          <a:ext cx="6666833" cy="226800"/>
        </a:xfrm>
        <a:prstGeom prst="rect">
          <a:avLst/>
        </a:prstGeom>
        <a:solidFill>
          <a:schemeClr val="lt1">
            <a:alpha val="90000"/>
            <a:hueOff val="0"/>
            <a:satOff val="0"/>
            <a:lumOff val="0"/>
            <a:alphaOff val="0"/>
          </a:schemeClr>
        </a:solidFill>
        <a:ln w="12700" cap="flat" cmpd="sng" algn="ctr">
          <a:solidFill>
            <a:schemeClr val="accent2">
              <a:hueOff val="-1514161"/>
              <a:satOff val="-6744"/>
              <a:lumOff val="9885"/>
              <a:alphaOff val="0"/>
            </a:schemeClr>
          </a:solidFill>
          <a:prstDash val="solid"/>
          <a:miter lim="800000"/>
        </a:ln>
        <a:effectLst/>
      </dsp:spPr>
      <dsp:style>
        <a:lnRef idx="1">
          <a:scrgbClr r="0" g="0" b="0"/>
        </a:lnRef>
        <a:fillRef idx="1">
          <a:scrgbClr r="0" g="0" b="0"/>
        </a:fillRef>
        <a:effectRef idx="0">
          <a:scrgbClr r="0" g="0" b="0"/>
        </a:effectRef>
        <a:fontRef idx="minor"/>
      </dsp:style>
    </dsp:sp>
    <dsp:sp modelId="{E564B8D8-40AC-9442-BE6A-E5A8AEE33C6D}">
      <dsp:nvSpPr>
        <dsp:cNvPr id="0" name=""/>
        <dsp:cNvSpPr/>
      </dsp:nvSpPr>
      <dsp:spPr>
        <a:xfrm>
          <a:off x="333341" y="4588339"/>
          <a:ext cx="4666783" cy="265680"/>
        </a:xfrm>
        <a:prstGeom prst="roundRect">
          <a:avLst/>
        </a:prstGeom>
        <a:gradFill rotWithShape="0">
          <a:gsLst>
            <a:gs pos="0">
              <a:schemeClr val="accent2">
                <a:hueOff val="-1514161"/>
                <a:satOff val="-6744"/>
                <a:lumOff val="9885"/>
                <a:alphaOff val="0"/>
                <a:satMod val="103000"/>
                <a:lumMod val="102000"/>
                <a:tint val="94000"/>
              </a:schemeClr>
            </a:gs>
            <a:gs pos="50000">
              <a:schemeClr val="accent2">
                <a:hueOff val="-1514161"/>
                <a:satOff val="-6744"/>
                <a:lumOff val="9885"/>
                <a:alphaOff val="0"/>
                <a:satMod val="110000"/>
                <a:lumMod val="100000"/>
                <a:shade val="100000"/>
              </a:schemeClr>
            </a:gs>
            <a:gs pos="100000">
              <a:schemeClr val="accent2">
                <a:hueOff val="-1514161"/>
                <a:satOff val="-6744"/>
                <a:lumOff val="988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dirty="0"/>
            <a:t>Trauma</a:t>
          </a:r>
        </a:p>
      </dsp:txBody>
      <dsp:txXfrm>
        <a:off x="346310" y="4601308"/>
        <a:ext cx="4640845" cy="239742"/>
      </dsp:txXfrm>
    </dsp:sp>
    <dsp:sp modelId="{043123D0-5653-A04A-A7D9-E663C5561702}">
      <dsp:nvSpPr>
        <dsp:cNvPr id="0" name=""/>
        <dsp:cNvSpPr/>
      </dsp:nvSpPr>
      <dsp:spPr>
        <a:xfrm>
          <a:off x="0" y="5129419"/>
          <a:ext cx="6666833" cy="226800"/>
        </a:xfrm>
        <a:prstGeom prst="rect">
          <a:avLst/>
        </a:prstGeom>
        <a:solidFill>
          <a:schemeClr val="lt1">
            <a:alpha val="90000"/>
            <a:hueOff val="0"/>
            <a:satOff val="0"/>
            <a:lumOff val="0"/>
            <a:alphaOff val="0"/>
          </a:schemeClr>
        </a:solidFill>
        <a:ln w="12700" cap="flat" cmpd="sng" algn="ctr">
          <a:solidFill>
            <a:schemeClr val="accent2">
              <a:hueOff val="-1651812"/>
              <a:satOff val="-7357"/>
              <a:lumOff val="10784"/>
              <a:alphaOff val="0"/>
            </a:schemeClr>
          </a:solidFill>
          <a:prstDash val="solid"/>
          <a:miter lim="800000"/>
        </a:ln>
        <a:effectLst/>
      </dsp:spPr>
      <dsp:style>
        <a:lnRef idx="1">
          <a:scrgbClr r="0" g="0" b="0"/>
        </a:lnRef>
        <a:fillRef idx="1">
          <a:scrgbClr r="0" g="0" b="0"/>
        </a:fillRef>
        <a:effectRef idx="0">
          <a:scrgbClr r="0" g="0" b="0"/>
        </a:effectRef>
        <a:fontRef idx="minor"/>
      </dsp:style>
    </dsp:sp>
    <dsp:sp modelId="{F06FFA65-3196-B64E-AB61-9A40DC052A4C}">
      <dsp:nvSpPr>
        <dsp:cNvPr id="0" name=""/>
        <dsp:cNvSpPr/>
      </dsp:nvSpPr>
      <dsp:spPr>
        <a:xfrm>
          <a:off x="333341" y="4996579"/>
          <a:ext cx="4666783" cy="265680"/>
        </a:xfrm>
        <a:prstGeom prst="roundRect">
          <a:avLst/>
        </a:prstGeom>
        <a:gradFill rotWithShape="0">
          <a:gsLst>
            <a:gs pos="0">
              <a:schemeClr val="accent2">
                <a:hueOff val="-1651812"/>
                <a:satOff val="-7357"/>
                <a:lumOff val="10784"/>
                <a:alphaOff val="0"/>
                <a:satMod val="103000"/>
                <a:lumMod val="102000"/>
                <a:tint val="94000"/>
              </a:schemeClr>
            </a:gs>
            <a:gs pos="50000">
              <a:schemeClr val="accent2">
                <a:hueOff val="-1651812"/>
                <a:satOff val="-7357"/>
                <a:lumOff val="10784"/>
                <a:alphaOff val="0"/>
                <a:satMod val="110000"/>
                <a:lumMod val="100000"/>
                <a:shade val="100000"/>
              </a:schemeClr>
            </a:gs>
            <a:gs pos="100000">
              <a:schemeClr val="accent2">
                <a:hueOff val="-1651812"/>
                <a:satOff val="-7357"/>
                <a:lumOff val="107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400050">
            <a:lnSpc>
              <a:spcPct val="90000"/>
            </a:lnSpc>
            <a:spcBef>
              <a:spcPct val="0"/>
            </a:spcBef>
            <a:spcAft>
              <a:spcPct val="35000"/>
            </a:spcAft>
            <a:buNone/>
          </a:pPr>
          <a:r>
            <a:rPr lang="en-US" sz="900" kern="1200" dirty="0"/>
            <a:t>Grief, Mourning &amp; Bereavement</a:t>
          </a:r>
        </a:p>
      </dsp:txBody>
      <dsp:txXfrm>
        <a:off x="346310" y="5009548"/>
        <a:ext cx="4640845" cy="239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CB42F-227A-4BB2-A9BD-42855C7B6F99}">
      <dsp:nvSpPr>
        <dsp:cNvPr id="0" name=""/>
        <dsp:cNvSpPr/>
      </dsp:nvSpPr>
      <dsp:spPr>
        <a:xfrm>
          <a:off x="0" y="53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510982-8DEA-4021-8020-63C22FCF7EFC}">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A9F3E8-C966-4B2B-94EF-79CA0D5A55A6}">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Depression </a:t>
          </a:r>
        </a:p>
      </dsp:txBody>
      <dsp:txXfrm>
        <a:off x="1435590" y="531"/>
        <a:ext cx="9080009" cy="1242935"/>
      </dsp:txXfrm>
    </dsp:sp>
    <dsp:sp modelId="{78B40D92-768A-4DE1-8B70-8CAAECD2A241}">
      <dsp:nvSpPr>
        <dsp:cNvPr id="0" name=""/>
        <dsp:cNvSpPr/>
      </dsp:nvSpPr>
      <dsp:spPr>
        <a:xfrm>
          <a:off x="0" y="155420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6F58EB-BE83-43B1-B3AE-087F26D84A72}">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0739F2-CF7B-4D02-B588-1F2F254A38A4}">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Anxiety (Management &amp; Evaluation)</a:t>
          </a:r>
        </a:p>
      </dsp:txBody>
      <dsp:txXfrm>
        <a:off x="1435590" y="1554201"/>
        <a:ext cx="9080009" cy="1242935"/>
      </dsp:txXfrm>
    </dsp:sp>
    <dsp:sp modelId="{BF3D1541-1875-421B-A6ED-142B328B43C3}">
      <dsp:nvSpPr>
        <dsp:cNvPr id="0" name=""/>
        <dsp:cNvSpPr/>
      </dsp:nvSpPr>
      <dsp:spPr>
        <a:xfrm>
          <a:off x="0" y="3107870"/>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B0006-9DDF-4E7D-B0D0-4EA25077F2E9}">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C030FA-93FE-4A85-8527-22F54168A015}">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Other Important Conditions in Palliative Care Practice: </a:t>
          </a:r>
        </a:p>
      </dsp:txBody>
      <dsp:txXfrm>
        <a:off x="1435590" y="3107870"/>
        <a:ext cx="4732020" cy="1242935"/>
      </dsp:txXfrm>
    </dsp:sp>
    <dsp:sp modelId="{E248A5C7-42D4-4960-89FB-7C64852EDB7C}">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577850">
            <a:lnSpc>
              <a:spcPct val="90000"/>
            </a:lnSpc>
            <a:spcBef>
              <a:spcPct val="0"/>
            </a:spcBef>
            <a:spcAft>
              <a:spcPct val="35000"/>
            </a:spcAft>
            <a:buNone/>
          </a:pPr>
          <a:r>
            <a:rPr lang="en-US" sz="1300" kern="1200"/>
            <a:t>Delirium</a:t>
          </a:r>
        </a:p>
        <a:p>
          <a:pPr marL="0" lvl="0" indent="0" algn="l" defTabSz="577850">
            <a:lnSpc>
              <a:spcPct val="90000"/>
            </a:lnSpc>
            <a:spcBef>
              <a:spcPct val="0"/>
            </a:spcBef>
            <a:spcAft>
              <a:spcPct val="35000"/>
            </a:spcAft>
            <a:buNone/>
          </a:pPr>
          <a:r>
            <a:rPr lang="en-US" sz="1300" kern="1200"/>
            <a:t>Dementia</a:t>
          </a:r>
        </a:p>
        <a:p>
          <a:pPr marL="0" lvl="0" indent="0" algn="l" defTabSz="577850">
            <a:lnSpc>
              <a:spcPct val="90000"/>
            </a:lnSpc>
            <a:spcBef>
              <a:spcPct val="0"/>
            </a:spcBef>
            <a:spcAft>
              <a:spcPct val="35000"/>
            </a:spcAft>
            <a:buNone/>
          </a:pPr>
          <a:r>
            <a:rPr lang="en-US" sz="1300" kern="1200"/>
            <a:t>Insomnia</a:t>
          </a:r>
        </a:p>
        <a:p>
          <a:pPr marL="0" lvl="0" indent="0" algn="l" defTabSz="577850">
            <a:lnSpc>
              <a:spcPct val="90000"/>
            </a:lnSpc>
            <a:spcBef>
              <a:spcPct val="0"/>
            </a:spcBef>
            <a:spcAft>
              <a:spcPct val="35000"/>
            </a:spcAft>
            <a:buNone/>
          </a:pPr>
          <a:r>
            <a:rPr lang="en-US" sz="1300" kern="1200"/>
            <a:t>Substance Use Disorders</a:t>
          </a:r>
        </a:p>
      </dsp:txBody>
      <dsp:txXfrm>
        <a:off x="6167610" y="3107870"/>
        <a:ext cx="434798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17F27-5529-8E4A-BFB8-488898F3D795}">
      <dsp:nvSpPr>
        <dsp:cNvPr id="0" name=""/>
        <dsp:cNvSpPr/>
      </dsp:nvSpPr>
      <dsp:spPr>
        <a:xfrm>
          <a:off x="0" y="104851"/>
          <a:ext cx="6264275" cy="128465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Meaning-Centered Psychotherapy — strengthens meaning and spiritual well-being; has shown gains in meaning and spiritual well-being, with some reductions in anxiety and desire for death</a:t>
          </a:r>
        </a:p>
      </dsp:txBody>
      <dsp:txXfrm>
        <a:off x="62712" y="167563"/>
        <a:ext cx="6138851" cy="1159235"/>
      </dsp:txXfrm>
    </dsp:sp>
    <dsp:sp modelId="{0A1AEC0E-4851-AF4A-8F85-625C4DABB537}">
      <dsp:nvSpPr>
        <dsp:cNvPr id="0" name=""/>
        <dsp:cNvSpPr/>
      </dsp:nvSpPr>
      <dsp:spPr>
        <a:xfrm>
          <a:off x="0" y="1441351"/>
          <a:ext cx="6264275" cy="128465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Dignity Therapy — structured reflection on life, memory, messages, and legacy; often valued by families</a:t>
          </a:r>
        </a:p>
      </dsp:txBody>
      <dsp:txXfrm>
        <a:off x="62712" y="1504063"/>
        <a:ext cx="6138851" cy="1159235"/>
      </dsp:txXfrm>
    </dsp:sp>
    <dsp:sp modelId="{6D9BD8D5-9B2E-AC45-B6E0-58A93925154E}">
      <dsp:nvSpPr>
        <dsp:cNvPr id="0" name=""/>
        <dsp:cNvSpPr/>
      </dsp:nvSpPr>
      <dsp:spPr>
        <a:xfrm>
          <a:off x="0" y="2777851"/>
          <a:ext cx="6264275" cy="128465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CALM (Managing Cancer and Living Meaningfully) — structured conversations that help patients process advanced illness, talk about death, navigate care, and address relational strain</a:t>
          </a:r>
        </a:p>
      </dsp:txBody>
      <dsp:txXfrm>
        <a:off x="62712" y="2840563"/>
        <a:ext cx="6138851" cy="1159235"/>
      </dsp:txXfrm>
    </dsp:sp>
    <dsp:sp modelId="{B57BDFFA-71B2-2046-B148-19D201403E19}">
      <dsp:nvSpPr>
        <dsp:cNvPr id="0" name=""/>
        <dsp:cNvSpPr/>
      </dsp:nvSpPr>
      <dsp:spPr>
        <a:xfrm>
          <a:off x="0" y="4114351"/>
          <a:ext cx="6264275" cy="128465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Supportive–expressive and grief-focused therapies — create a supportive space for feelings, relationships, and losses</a:t>
          </a:r>
        </a:p>
      </dsp:txBody>
      <dsp:txXfrm>
        <a:off x="62712" y="4177063"/>
        <a:ext cx="6138851" cy="115923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5/1/2026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A9DF9D-C2CE-EF4A-957A-3B022DE5B061}" type="datetimeFigureOut">
              <a:rPr lang="en-US" smtClean="0"/>
              <a:t>5/1/2026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3AD438-CF58-1049-AEA7-61E5E3C67D03}" type="slidenum">
              <a:rPr lang="en-US" smtClean="0"/>
              <a:t>‹#›</a:t>
            </a:fld>
            <a:endParaRPr lang="en-US"/>
          </a:p>
        </p:txBody>
      </p:sp>
    </p:spTree>
    <p:extLst>
      <p:ext uri="{BB962C8B-B14F-4D97-AF65-F5344CB8AC3E}">
        <p14:creationId xmlns:p14="http://schemas.microsoft.com/office/powerpoint/2010/main" val="1576086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definitions for palliative care psychiatry vs palliative psychiatry</a:t>
            </a:r>
          </a:p>
        </p:txBody>
      </p:sp>
      <p:sp>
        <p:nvSpPr>
          <p:cNvPr id="4" name="Slide Number Placeholder 3"/>
          <p:cNvSpPr>
            <a:spLocks noGrp="1"/>
          </p:cNvSpPr>
          <p:nvPr>
            <p:ph type="sldNum" sz="quarter" idx="5"/>
          </p:nvPr>
        </p:nvSpPr>
        <p:spPr/>
        <p:txBody>
          <a:bodyPr/>
          <a:lstStyle/>
          <a:p>
            <a:fld id="{4A44539E-DBA1-0345-84F2-B507FC07A3A2}" type="slidenum">
              <a:rPr lang="en-US" smtClean="0"/>
              <a:t>2</a:t>
            </a:fld>
            <a:endParaRPr lang="en-US"/>
          </a:p>
        </p:txBody>
      </p:sp>
    </p:spTree>
    <p:extLst>
      <p:ext uri="{BB962C8B-B14F-4D97-AF65-F5344CB8AC3E}">
        <p14:creationId xmlns:p14="http://schemas.microsoft.com/office/powerpoint/2010/main" val="2218837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what we see is that there are 202 adult psychiatric diagnoses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628 specific symptoms -&gt; sometimes a symptom is unique to a specific diagnosis; </a:t>
            </a:r>
            <a:r>
              <a:rPr lang="en-US" dirty="0" err="1"/>
              <a:t>othertimes</a:t>
            </a:r>
            <a:r>
              <a:rPr lang="en-US" dirty="0"/>
              <a:t> it is a ‘fever of unknown origin’ like insomnia, poor concentration, irritability</a:t>
            </a:r>
          </a:p>
          <a:p>
            <a:endParaRPr lang="en-US" dirty="0"/>
          </a:p>
        </p:txBody>
      </p:sp>
      <p:sp>
        <p:nvSpPr>
          <p:cNvPr id="4" name="Slide Number Placeholder 3"/>
          <p:cNvSpPr>
            <a:spLocks noGrp="1"/>
          </p:cNvSpPr>
          <p:nvPr>
            <p:ph type="sldNum" sz="quarter" idx="5"/>
          </p:nvPr>
        </p:nvSpPr>
        <p:spPr/>
        <p:txBody>
          <a:bodyPr/>
          <a:lstStyle/>
          <a:p>
            <a:fld id="{0D632E3C-ECD7-4046-B6F3-A000B3692D87}" type="slidenum">
              <a:rPr lang="en-US" smtClean="0"/>
              <a:t>12</a:t>
            </a:fld>
            <a:endParaRPr lang="en-US"/>
          </a:p>
        </p:txBody>
      </p:sp>
    </p:spTree>
    <p:extLst>
      <p:ext uri="{BB962C8B-B14F-4D97-AF65-F5344CB8AC3E}">
        <p14:creationId xmlns:p14="http://schemas.microsoft.com/office/powerpoint/2010/main" val="1890489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0C794-45EA-4C09-7F00-AD2BF1780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0B2C6-2ACB-0137-15D3-A2EA981F6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3B0C40-D5D5-4600-D494-84F4D92CBD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think about Psychiatric symptoms as often presenting as clusters &amp; each have their own differential diagnosis</a:t>
            </a:r>
          </a:p>
          <a:p>
            <a:endParaRPr lang="en-US" dirty="0"/>
          </a:p>
        </p:txBody>
      </p:sp>
      <p:sp>
        <p:nvSpPr>
          <p:cNvPr id="4" name="Slide Number Placeholder 3">
            <a:extLst>
              <a:ext uri="{FF2B5EF4-FFF2-40B4-BE49-F238E27FC236}">
                <a16:creationId xmlns:a16="http://schemas.microsoft.com/office/drawing/2014/main" id="{15FE8FAB-46F5-17A9-F2B3-578CCCC9F739}"/>
              </a:ext>
            </a:extLst>
          </p:cNvPr>
          <p:cNvSpPr>
            <a:spLocks noGrp="1"/>
          </p:cNvSpPr>
          <p:nvPr>
            <p:ph type="sldNum" sz="quarter" idx="5"/>
          </p:nvPr>
        </p:nvSpPr>
        <p:spPr/>
        <p:txBody>
          <a:bodyPr/>
          <a:lstStyle/>
          <a:p>
            <a:fld id="{0D632E3C-ECD7-4046-B6F3-A000B3692D87}" type="slidenum">
              <a:rPr lang="en-US" smtClean="0"/>
              <a:t>13</a:t>
            </a:fld>
            <a:endParaRPr lang="en-US"/>
          </a:p>
        </p:txBody>
      </p:sp>
    </p:spTree>
    <p:extLst>
      <p:ext uri="{BB962C8B-B14F-4D97-AF65-F5344CB8AC3E}">
        <p14:creationId xmlns:p14="http://schemas.microsoft.com/office/powerpoint/2010/main" val="752155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path</a:t>
            </a:r>
          </a:p>
          <a:p>
            <a:pPr lvl="1"/>
            <a:r>
              <a:rPr lang="en-US" dirty="0"/>
              <a:t>The patient reports shortness of breath</a:t>
            </a:r>
          </a:p>
          <a:p>
            <a:pPr lvl="1"/>
            <a:r>
              <a:rPr lang="en-US" dirty="0"/>
              <a:t>The clinician agrees that the patient appears short of breath and prescribes Lasix </a:t>
            </a:r>
          </a:p>
          <a:p>
            <a:pPr lvl="1"/>
            <a:r>
              <a:rPr lang="en-US" dirty="0"/>
              <a:t>‘Dry lungs are happy lungs’</a:t>
            </a:r>
          </a:p>
          <a:p>
            <a:pPr lvl="1"/>
            <a:r>
              <a:rPr lang="en-US" dirty="0"/>
              <a:t>The patient does feel slightly better ~ and perhaps most folks presenting with such a symptom would</a:t>
            </a:r>
          </a:p>
          <a:p>
            <a:pPr lvl="1"/>
            <a:r>
              <a:rPr lang="en-US" dirty="0"/>
              <a:t>The clinician missed the pulmonary embolus </a:t>
            </a:r>
          </a:p>
          <a:p>
            <a:r>
              <a:rPr lang="en-US" dirty="0"/>
              <a:t>Metaphor for mood and SSRI, or anxiety and benzos</a:t>
            </a:r>
          </a:p>
          <a:p>
            <a:r>
              <a:rPr lang="en-US" dirty="0"/>
              <a:t>Alternative path</a:t>
            </a:r>
          </a:p>
          <a:p>
            <a:pPr lvl="1"/>
            <a:r>
              <a:rPr lang="en-US" b="0" i="0" u="none" strike="noStrike" dirty="0">
                <a:solidFill>
                  <a:srgbClr val="000000"/>
                </a:solidFill>
                <a:effectLst/>
                <a:latin typeface="-webkit-standard"/>
              </a:rPr>
              <a:t>We might consider it, instead, as a symptom with a spectrum of contributing factors—biological, psychological, and social—that can cluster together. This approach could help disentangle its differential diagnosis and treatment pathways</a:t>
            </a:r>
            <a:endParaRPr lang="en-US" dirty="0"/>
          </a:p>
          <a:p>
            <a:endParaRPr lang="en-US" dirty="0"/>
          </a:p>
        </p:txBody>
      </p:sp>
      <p:sp>
        <p:nvSpPr>
          <p:cNvPr id="4" name="Slide Number Placeholder 3"/>
          <p:cNvSpPr>
            <a:spLocks noGrp="1"/>
          </p:cNvSpPr>
          <p:nvPr>
            <p:ph type="sldNum" sz="quarter" idx="5"/>
          </p:nvPr>
        </p:nvSpPr>
        <p:spPr/>
        <p:txBody>
          <a:bodyPr/>
          <a:lstStyle/>
          <a:p>
            <a:fld id="{0D632E3C-ECD7-4046-B6F3-A000B3692D87}" type="slidenum">
              <a:rPr lang="en-US" smtClean="0"/>
              <a:t>14</a:t>
            </a:fld>
            <a:endParaRPr lang="en-US"/>
          </a:p>
        </p:txBody>
      </p:sp>
    </p:spTree>
    <p:extLst>
      <p:ext uri="{BB962C8B-B14F-4D97-AF65-F5344CB8AC3E}">
        <p14:creationId xmlns:p14="http://schemas.microsoft.com/office/powerpoint/2010/main" val="70862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clinicians that don’t come from psychiatric backgrounds find the DSM confusing, impractical, or perhaps even intimidating. </a:t>
            </a:r>
          </a:p>
          <a:p>
            <a:r>
              <a:rPr lang="en-US" dirty="0"/>
              <a:t>It is important to note that this is the mechanism that mental health experts define disorders, plan treatments, and have a common nosology. </a:t>
            </a:r>
            <a:br>
              <a:rPr lang="en-US" dirty="0"/>
            </a:br>
            <a:r>
              <a:rPr lang="en-US" dirty="0"/>
              <a:t>It is important to understand its strengths and weaknesses and understand how to use it as a means of ensuring accurate diagnoses -&gt; this is the first step for planning effective treatments! </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how you might approach a more traditional ‘medical’ diagnosis, there is a step-wise approach to approaching a psychiatric diagnosis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don’t forget, our patients are not textbooks! </a:t>
            </a:r>
          </a:p>
          <a:p>
            <a:endParaRPr lang="en-US" dirty="0"/>
          </a:p>
          <a:p>
            <a:r>
              <a:rPr lang="en-US" dirty="0"/>
              <a:t>Patient is unlikely to come to tell you ‘I am depressed,’ even if they certainly meet the threshold warranting treatment</a:t>
            </a:r>
          </a:p>
          <a:p>
            <a:endParaRPr lang="en-US" dirty="0"/>
          </a:p>
          <a:p>
            <a:r>
              <a:rPr lang="en-US" dirty="0"/>
              <a:t>Don’t forget that symptoms present in clusters – so we have to assess all clustered symptoms, and approach it with an open differential diagnosis. Think of medical causes, then think broadly about psychiatric ones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medical causes are more common in serious illness care, it is important to know about medical presentations of psychiatric illness (and psychiatric presentations of medical illness)</a:t>
            </a:r>
          </a:p>
          <a:p>
            <a:r>
              <a:rPr lang="en-US" dirty="0"/>
              <a:t>The DSM offers guidance on this -&gt; count symptoms based on those that can’t be better explained by the medical condition</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talk more about delirium in future sessions in part 2, but delirium is a good example of the ‘master mimicker’ of medical illness. An acute change in mentation, with a fluctuating course = delirium until proven otherwise. It can looks like depression, withdrawal, psychosis…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I’ve been stating - there is a differential </a:t>
            </a:r>
            <a:r>
              <a:rPr lang="en-US" dirty="0" err="1"/>
              <a:t>disagnosis</a:t>
            </a:r>
            <a:r>
              <a:rPr lang="en-US" dirty="0"/>
              <a:t> for all psychiatric symptoms, and it changes based on presenting co-occurring symptoms, counts, timing, medical comorbidities, and even physical exam. </a:t>
            </a:r>
            <a:br>
              <a:rPr lang="en-US" dirty="0"/>
            </a:br>
            <a:br>
              <a:rPr lang="en-US" dirty="0"/>
            </a:br>
            <a:r>
              <a:rPr lang="en-US" dirty="0"/>
              <a:t>It is also important to not dismiss treatable symptoms just because it can be ‘rationally explained.’ It is common to imagine ‘it would be normal to feel sad or be depressed if you have cancer’ -&gt; NO! If a patient meets DSM criteria for a mental illness (major depressive disorder, </a:t>
            </a:r>
            <a:r>
              <a:rPr lang="en-US" dirty="0" err="1"/>
              <a:t>etc</a:t>
            </a:r>
            <a:r>
              <a:rPr lang="en-US" dirty="0"/>
              <a:t>) even if it is ‘rational,’ the evidence shows that treatment WORKS, and IMPROVES QUALITY OF LIFE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Perhaps you’re thinking – well if patients don’t come in and tell me ‘I am feeling depressed’ and they don’t perfectly match the textbook, how do I assess for symptoms and match them onto the symptoms the DSM is asking me to assess? Use standardized scales! Each of these can be used to assess for specific conditions, and even be used to monitor symptoms over time. You started treatment for depression? Get a PHQ at every visit to see if your treatment is working!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recent/ current review article which summarizes the differences between palliative care psychiatry and palliative psychiatry. Also provides some of the current growth edges and ways in which this care is provided</a:t>
            </a:r>
          </a:p>
        </p:txBody>
      </p:sp>
      <p:sp>
        <p:nvSpPr>
          <p:cNvPr id="4" name="Slide Number Placeholder 3"/>
          <p:cNvSpPr>
            <a:spLocks noGrp="1"/>
          </p:cNvSpPr>
          <p:nvPr>
            <p:ph type="sldNum" sz="quarter" idx="5"/>
          </p:nvPr>
        </p:nvSpPr>
        <p:spPr/>
        <p:txBody>
          <a:bodyPr/>
          <a:lstStyle/>
          <a:p>
            <a:fld id="{4A44539E-DBA1-0345-84F2-B507FC07A3A2}" type="slidenum">
              <a:rPr lang="en-US" smtClean="0"/>
              <a:t>3</a:t>
            </a:fld>
            <a:endParaRPr lang="en-US"/>
          </a:p>
        </p:txBody>
      </p:sp>
    </p:spTree>
    <p:extLst>
      <p:ext uri="{BB962C8B-B14F-4D97-AF65-F5344CB8AC3E}">
        <p14:creationId xmlns:p14="http://schemas.microsoft.com/office/powerpoint/2010/main" val="3860436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made your diagnosis, it is important to then start thinking of treatment planning</a:t>
            </a:r>
          </a:p>
          <a:p>
            <a:endParaRPr lang="en-US" dirty="0"/>
          </a:p>
          <a:p>
            <a:r>
              <a:rPr lang="en-US" dirty="0"/>
              <a:t>Thinking about the diagnosis (and the accuracy, severity, and urgency of it) is the first step to thinking of the most effective treatment (both in selection, but also setting, need for expert guidance, </a:t>
            </a:r>
            <a:r>
              <a:rPr lang="en-US" dirty="0" err="1"/>
              <a:t>etc</a:t>
            </a:r>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guarantee you are already accustomed to prescribing psychotropics – whether that be SSRIs, SNRIs, sleep agents, pain medications, anesthetics, sedatives</a:t>
            </a:r>
            <a:br>
              <a:rPr lang="en-US" dirty="0"/>
            </a:br>
            <a:br>
              <a:rPr lang="en-US" dirty="0"/>
            </a:br>
            <a:r>
              <a:rPr lang="en-US" dirty="0"/>
              <a:t>In serious illness care, you need to be the expert at using psychotropics thoughtfully – including thinking about the impact of the serious illness, change in body chemistry and organ function on the effect, and side effects, of psychotropics</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Serious illness inherently changes the way our medications work</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also important to think about harms of our agents; and juxtaposing potential benefit/harms against patient’s goals and values -&gt; all things you are expert at! </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Liver dysfunction is one of the most important considerations in psychotropic management</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it may come as no surprise, but the other important consideration is renal function</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Delirium, as we’ve already eluded to, is extremely common and often preventable in serious illness care. </a:t>
            </a:r>
          </a:p>
          <a:p>
            <a:r>
              <a:rPr lang="en-US" dirty="0"/>
              <a:t>It is also a direct detriment to quality of life; preventing it should be one of the key considerations for a PC clinician!</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psychotropics (especially serotonin agents) have been linked to hyponatremia; it is another important consideration in our practice. Check a chem7 a week after starting any new psychotropics!</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 </a:t>
            </a:r>
            <a:r>
              <a:rPr lang="en-US" dirty="0" err="1"/>
              <a:t>delphi</a:t>
            </a:r>
            <a:r>
              <a:rPr lang="en-US" dirty="0"/>
              <a:t> (consensus) study done by palliative care psychiatry experts and outlines the core domains of palliative care psychiatry that palliative care clinicians (especially fellows) should be proficient in. We are going to do our best to touch on as many of the topics they recommend as possible! </a:t>
            </a:r>
          </a:p>
        </p:txBody>
      </p:sp>
      <p:sp>
        <p:nvSpPr>
          <p:cNvPr id="4" name="Slide Number Placeholder 3"/>
          <p:cNvSpPr>
            <a:spLocks noGrp="1"/>
          </p:cNvSpPr>
          <p:nvPr>
            <p:ph type="sldNum" sz="quarter" idx="5"/>
          </p:nvPr>
        </p:nvSpPr>
        <p:spPr/>
        <p:txBody>
          <a:bodyPr/>
          <a:lstStyle/>
          <a:p>
            <a:fld id="{4A44539E-DBA1-0345-84F2-B507FC07A3A2}" type="slidenum">
              <a:rPr lang="en-US" smtClean="0"/>
              <a:t>4</a:t>
            </a:fld>
            <a:endParaRPr lang="en-US"/>
          </a:p>
        </p:txBody>
      </p:sp>
    </p:spTree>
    <p:extLst>
      <p:ext uri="{BB962C8B-B14F-4D97-AF65-F5344CB8AC3E}">
        <p14:creationId xmlns:p14="http://schemas.microsoft.com/office/powerpoint/2010/main" val="2361798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Antipsychotic agents are also common offenders for early preventable cardiac death and one of the risk factors is </a:t>
            </a:r>
            <a:r>
              <a:rPr lang="en-US" dirty="0" err="1"/>
              <a:t>qtc</a:t>
            </a:r>
            <a:r>
              <a:rPr lang="en-US" dirty="0"/>
              <a:t> prolongation</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Bleeding risk is likely a commonly overlooked risk associated with serotonergic antidepressants. </a:t>
            </a:r>
          </a:p>
          <a:p>
            <a:r>
              <a:rPr lang="en-US" dirty="0"/>
              <a:t>In patients with &lt;25 PLT, or active bleeding, would NOT recommend starting new antidepressants. This must be weighed against the stability of the psychiatric illness before stopping effective antidepressants upon which a patient is already stabilized psychiatrically </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prescribing psychotropics, as we have already discussed the process is algorithmic –</a:t>
            </a:r>
            <a:br>
              <a:rPr lang="en-US" dirty="0"/>
            </a:br>
            <a:endParaRPr lang="en-US" dirty="0"/>
          </a:p>
          <a:p>
            <a:r>
              <a:rPr lang="en-US" dirty="0"/>
              <a:t>Know what you are treating</a:t>
            </a:r>
          </a:p>
          <a:p>
            <a:r>
              <a:rPr lang="en-US" dirty="0"/>
              <a:t>Ensure you know the severity, setting, and expected course</a:t>
            </a:r>
          </a:p>
          <a:p>
            <a:r>
              <a:rPr lang="en-US" dirty="0"/>
              <a:t>Know the values</a:t>
            </a:r>
          </a:p>
          <a:p>
            <a:r>
              <a:rPr lang="en-US" dirty="0"/>
              <a:t>Review the medical comorbidities and existing medication list</a:t>
            </a:r>
          </a:p>
          <a:p>
            <a:r>
              <a:rPr lang="en-US" dirty="0"/>
              <a:t>Review the important organ function markers</a:t>
            </a:r>
          </a:p>
          <a:p>
            <a:r>
              <a:rPr lang="en-US" dirty="0"/>
              <a:t>Go low and go slow</a:t>
            </a:r>
          </a:p>
          <a:p>
            <a:r>
              <a:rPr lang="en-US" dirty="0"/>
              <a:t>Monitor for side effects</a:t>
            </a:r>
          </a:p>
          <a:p>
            <a:r>
              <a:rPr lang="en-US" dirty="0"/>
              <a:t>reassess</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quick and dirty guide; we are going to go into more detail for each of these conditions moving forward</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talk is not trying to turn you into psychotherapists. It is trying to help you become more deliberate, psychologically minded palliative clinicians.
</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be starting broad, then narrowing to the concepts most transferable to routine palliative care.
</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Defining psychotherapy can be tricky</a:t>
            </a:r>
          </a:p>
          <a:p>
            <a:r>
              <a:rPr lang="en-US" dirty="0"/>
              <a:t>A lot of psychotherapy you are likely already doing but maybe don’t have the language to define </a:t>
            </a:r>
          </a:p>
          <a:p>
            <a:r>
              <a:rPr lang="en-US" dirty="0"/>
              <a:t>It can be broad -&gt; and it should be. While, at the same time, it is important to not confuse it with ordinary bedside kindness</a:t>
            </a:r>
          </a:p>
          <a:p>
            <a:endParaRPr lang="en-US" dirty="0"/>
          </a:p>
          <a:p>
            <a:r>
              <a:rPr lang="en-US" dirty="0"/>
              <a:t>It is relationship PLUS intentionality </a:t>
            </a:r>
          </a:p>
          <a:p>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hope is to give you a theory of action. Instead of memorizing phrases, you can learn to ask why the patient is responding this way and what intervention fits that formulation.
</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also important to avoid role confusion. You should be able to say what belongs to </a:t>
            </a:r>
            <a:r>
              <a:rPr lang="en-US" dirty="0" err="1"/>
              <a:t>tyou</a:t>
            </a:r>
            <a:r>
              <a:rPr lang="en-US" dirty="0"/>
              <a:t>, what belongs to the interdisciplinary team, and what requires referral.
</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topics are broad and wide-ranging. And honestly, we could spend an hour (or more!) on each one of these topics. </a:t>
            </a:r>
          </a:p>
          <a:p>
            <a:endParaRPr lang="en-US" dirty="0"/>
          </a:p>
        </p:txBody>
      </p:sp>
      <p:sp>
        <p:nvSpPr>
          <p:cNvPr id="4" name="Slide Number Placeholder 3"/>
          <p:cNvSpPr>
            <a:spLocks noGrp="1"/>
          </p:cNvSpPr>
          <p:nvPr>
            <p:ph type="sldNum" sz="quarter" idx="5"/>
          </p:nvPr>
        </p:nvSpPr>
        <p:spPr/>
        <p:txBody>
          <a:bodyPr/>
          <a:lstStyle/>
          <a:p>
            <a:fld id="{4A44539E-DBA1-0345-84F2-B507FC07A3A2}" type="slidenum">
              <a:rPr lang="en-US" smtClean="0"/>
              <a:t>5</a:t>
            </a:fld>
            <a:endParaRPr lang="en-US"/>
          </a:p>
        </p:txBody>
      </p:sp>
    </p:spTree>
    <p:extLst>
      <p:ext uri="{BB962C8B-B14F-4D97-AF65-F5344CB8AC3E}">
        <p14:creationId xmlns:p14="http://schemas.microsoft.com/office/powerpoint/2010/main" val="26090326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any specific modality, seriously ill patients benefit when the clinician is present, humble, and well paced.
</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obviously a map, not a full review. But the aim is to ensure you have a vocabulary and show that most modalities can be translated into palliative care language.
</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probably the single most important formal therapy slide ill share with you today. supportive psychotherapy is not superficial. It can be deep, grief-aware, and existentially rich. And, again, it is ~more~ than just politeness or social grace at the bedside 
</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likely forms of therapy you have heard of before and included are some key considerations for each type of therapy discipline</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surprisingly large amount of suffering comes from unspoken expectations. Frame is one of the most transferable psychotherapy concepts because it is concrete and immediately usable.
</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Formulation is how we move from surprise or frustration to curiosity. Formulation does not excuse every behavior, but it makes better intervention possible.
</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Clinical attunement is using your ‘</a:t>
            </a:r>
            <a:r>
              <a:rPr lang="en-US" dirty="0" err="1"/>
              <a:t>spidey</a:t>
            </a:r>
            <a:r>
              <a:rPr lang="en-US" dirty="0"/>
              <a:t> sense.’ Imagine a patient’s symptom report may look stable, but attunement notices that work function has changed and opens the door to a truer story.
</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cannot overemphasize enough how important (and clinically useful it is) to notice your own reactions and use them as information rather than acting them out.
</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idea of attachment helps explain why one patient feels abandoned after a missed callback while another feels crowded by frequent outreach. Attachment language turns moral judgment into pattern recognition.
</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Denial is a perfect example: Denial might help a patient go on a cherished trip earlier in illness but obstruct ICU-level end-of-life decision making later. Context matters here. 
</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topics we are going to go over here in Part 1, with our learning objectives</a:t>
            </a:r>
          </a:p>
        </p:txBody>
      </p:sp>
      <p:sp>
        <p:nvSpPr>
          <p:cNvPr id="4" name="Slide Number Placeholder 3"/>
          <p:cNvSpPr>
            <a:spLocks noGrp="1"/>
          </p:cNvSpPr>
          <p:nvPr>
            <p:ph type="sldNum" sz="quarter" idx="5"/>
          </p:nvPr>
        </p:nvSpPr>
        <p:spPr/>
        <p:txBody>
          <a:bodyPr/>
          <a:lstStyle/>
          <a:p>
            <a:fld id="{4A44539E-DBA1-0345-84F2-B507FC07A3A2}" type="slidenum">
              <a:rPr lang="en-US" smtClean="0"/>
              <a:t>6</a:t>
            </a:fld>
            <a:endParaRPr lang="en-US"/>
          </a:p>
        </p:txBody>
      </p:sp>
    </p:spTree>
    <p:extLst>
      <p:ext uri="{BB962C8B-B14F-4D97-AF65-F5344CB8AC3E}">
        <p14:creationId xmlns:p14="http://schemas.microsoft.com/office/powerpoint/2010/main" val="23499976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immediately practical in outpatient serious illness conversations. A dialectical reframe often de-escalates defensive positivity without stripping hope.</a:t>
            </a:r>
          </a:p>
          <a:p>
            <a:endParaRPr lang="en-US" dirty="0"/>
          </a:p>
          <a:p>
            <a:r>
              <a:rPr lang="en-US" dirty="0"/>
              <a:t>This is why I NEVER say ‘but’ </a:t>
            </a:r>
            <a:r>
              <a:rPr lang="en-US" dirty="0">
                <a:sym typeface="Wingdings" pitchFamily="2" charset="2"/>
              </a:rPr>
              <a:t></a:t>
            </a:r>
          </a:p>
          <a:p>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Avoid presenting CBT as invalidating. The point is not to argue a patient out of reality-based distress. It is to identify the layer of thinking or withdrawal that amplifies suffering unnecessarily.
</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 is often one of the cleanest bridges between psychotherapy and routine palliative communication.</a:t>
            </a:r>
          </a:p>
          <a:p>
            <a:r>
              <a:rPr lang="en-US" dirty="0"/>
              <a:t>useful for behavior change, adherence, coping work, and decisional conflict. 
</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palliative care often feels most psychotherapy-adjacent. Meaning, mortality, and identity are routine rather than exceptional concerns in serious illness.
</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also important to remind ourselves of frame. Psychotherapeutic ideas do not only improve patient encounters; they also explain how palliative care supports teams and decreases clinician isolation.</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Boundary crossings are common in palliative care because the work is intimate. They need reflection, not denial.
[Sources]
- Chammas et al. 2024 Tip 9, lines 11-29 (turn3file11).
- Shalev et al. 2022 clinician well-being article, boundaries as protective frame, lines 1-18 and 31-44 (turn2file9).</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example phrases, not scripts. You may certainly translate them into their own voice.
</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Normalize referral as good care, not failure. The best PC clinician knows when to stay, when to co-manage, and when to hand off or add expertise.
</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common mistakes in this practice and I hope that warning you of them helps prevent these common missteps! </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some foreshadowing for part 2 coming soon </a:t>
            </a:r>
            <a:r>
              <a:rPr lang="en-US" dirty="0">
                <a:sym typeface="Wingdings" pitchFamily="2" charset="2"/>
              </a:rPr>
              <a:t> </a:t>
            </a:r>
            <a:endParaRPr lang="en-US" dirty="0"/>
          </a:p>
        </p:txBody>
      </p:sp>
      <p:sp>
        <p:nvSpPr>
          <p:cNvPr id="4" name="Slide Number Placeholder 3"/>
          <p:cNvSpPr>
            <a:spLocks noGrp="1"/>
          </p:cNvSpPr>
          <p:nvPr>
            <p:ph type="sldNum" sz="quarter" idx="5"/>
          </p:nvPr>
        </p:nvSpPr>
        <p:spPr/>
        <p:txBody>
          <a:bodyPr/>
          <a:lstStyle/>
          <a:p>
            <a:fld id="{4A44539E-DBA1-0345-84F2-B507FC07A3A2}" type="slidenum">
              <a:rPr lang="en-US" smtClean="0"/>
              <a:t>7</a:t>
            </a:fld>
            <a:endParaRPr lang="en-US"/>
          </a:p>
        </p:txBody>
      </p:sp>
    </p:spTree>
    <p:extLst>
      <p:ext uri="{BB962C8B-B14F-4D97-AF65-F5344CB8AC3E}">
        <p14:creationId xmlns:p14="http://schemas.microsoft.com/office/powerpoint/2010/main" val="26771587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6D33D-78E1-CF80-EC9F-A4702C427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A7760-7586-F96E-DC91-79C5EC28B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23C34-5FCA-DE7D-F2FB-39A47CB0FB88}"/>
              </a:ext>
            </a:extLst>
          </p:cNvPr>
          <p:cNvSpPr>
            <a:spLocks noGrp="1"/>
          </p:cNvSpPr>
          <p:nvPr>
            <p:ph type="body" idx="1"/>
          </p:nvPr>
        </p:nvSpPr>
        <p:spPr/>
        <p:txBody>
          <a:bodyPr/>
          <a:lstStyle/>
          <a:p>
            <a:r>
              <a:rPr lang="en-US" dirty="0"/>
              <a:t>Reference slide for learners. Notes across prior slides contain more detailed source mapping.
[Sources]
- All attached sources.</a:t>
            </a:r>
          </a:p>
        </p:txBody>
      </p:sp>
      <p:sp>
        <p:nvSpPr>
          <p:cNvPr id="4" name="Slide Number Placeholder 3">
            <a:extLst>
              <a:ext uri="{FF2B5EF4-FFF2-40B4-BE49-F238E27FC236}">
                <a16:creationId xmlns:a16="http://schemas.microsoft.com/office/drawing/2014/main" id="{8E36CCDB-5907-9C26-8192-3056401C3E1D}"/>
              </a:ext>
            </a:extLst>
          </p:cNvPr>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40753289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9FC53-29BF-D9F8-95D4-E6785332C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D6658-7FDC-6BD5-B638-51DCBB80D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B00E9-0F14-90F9-A8B8-239DD83A98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569B4C-8A25-70FC-B98C-A00801D01D61}"/>
              </a:ext>
            </a:extLst>
          </p:cNvPr>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2778959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 we need to make a psychiatric diagnosis in palliative care practice?</a:t>
            </a:r>
          </a:p>
          <a:p>
            <a:r>
              <a:rPr lang="en-US" dirty="0"/>
              <a:t>Psych </a:t>
            </a:r>
            <a:r>
              <a:rPr lang="en-US" dirty="0" err="1"/>
              <a:t>sx</a:t>
            </a:r>
            <a:r>
              <a:rPr lang="en-US" dirty="0"/>
              <a:t> are common and impactful in serious illness care</a:t>
            </a:r>
          </a:p>
          <a:p>
            <a:r>
              <a:rPr lang="en-US" dirty="0"/>
              <a:t>Bidirectional -&gt; serious illness makes psychiatric illness more common/worse; psychiatric illness impacts patient QOL. </a:t>
            </a:r>
          </a:p>
          <a:p>
            <a:endParaRPr lang="en-US" dirty="0"/>
          </a:p>
          <a:p>
            <a:r>
              <a:rPr lang="en-US" dirty="0"/>
              <a:t>And making dx is complicated BECAUSE of the serious illness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of total pain illustrates this point</a:t>
            </a:r>
          </a:p>
          <a:p>
            <a:endParaRPr lang="en-US" dirty="0"/>
          </a:p>
          <a:p>
            <a:r>
              <a:rPr lang="en-US" dirty="0"/>
              <a:t>The overlap between medical and psychiatric symptoms is the norm not the exception in serious illness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illustrate this point, there was an article shown here which used machine learning to look at the DSM and all of the listed symptoms and looked for repetition and connection between the symptoms</a:t>
            </a:r>
          </a:p>
        </p:txBody>
      </p:sp>
      <p:sp>
        <p:nvSpPr>
          <p:cNvPr id="4" name="Slide Number Placeholder 3"/>
          <p:cNvSpPr>
            <a:spLocks noGrp="1"/>
          </p:cNvSpPr>
          <p:nvPr>
            <p:ph type="sldNum" sz="quarter" idx="5"/>
          </p:nvPr>
        </p:nvSpPr>
        <p:spPr/>
        <p:txBody>
          <a:bodyPr/>
          <a:lstStyle/>
          <a:p>
            <a:fld id="{4A44539E-DBA1-0345-84F2-B507FC07A3A2}" type="slidenum">
              <a:rPr lang="en-US" smtClean="0"/>
              <a:t>11</a:t>
            </a:fld>
            <a:endParaRPr lang="en-US"/>
          </a:p>
        </p:txBody>
      </p:sp>
    </p:spTree>
    <p:extLst>
      <p:ext uri="{BB962C8B-B14F-4D97-AF65-F5344CB8AC3E}">
        <p14:creationId xmlns:p14="http://schemas.microsoft.com/office/powerpoint/2010/main" val="22915730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sp>
        <p:nvSpPr>
          <p:cNvPr id="207" name="Google Shape;207;p60"/>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lt1"/>
                </a:solidFill>
                <a:latin typeface="Century Gothic"/>
                <a:ea typeface="Century Gothic"/>
                <a:cs typeface="Century Gothic"/>
                <a:sym typeface="Century Gothic"/>
              </a:rPr>
              <a:t>‹#›</a:t>
            </a:fld>
            <a:endParaRPr sz="900" b="0" i="0" u="none" strike="noStrike" cap="none">
              <a:solidFill>
                <a:schemeClr val="lt1"/>
              </a:solidFill>
              <a:latin typeface="Century Gothic"/>
              <a:ea typeface="Century Gothic"/>
              <a:cs typeface="Century Gothic"/>
              <a:sym typeface="Century Gothic"/>
            </a:endParaRPr>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962BA-7D75-4335-845A-5C1D7D4A8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973946-FAEA-639F-CD2C-6A47269481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12346B-2912-BF22-712D-9165EA30256D}"/>
              </a:ext>
            </a:extLst>
          </p:cNvPr>
          <p:cNvSpPr>
            <a:spLocks noGrp="1"/>
          </p:cNvSpPr>
          <p:nvPr>
            <p:ph type="dt" sz="half" idx="10"/>
          </p:nvPr>
        </p:nvSpPr>
        <p:spPr/>
        <p:txBody>
          <a:bodyPr/>
          <a:lstStyle/>
          <a:p>
            <a:fld id="{1C2BE6A8-038D-D54A-BE73-D386D4B356C7}" type="datetimeFigureOut">
              <a:rPr lang="en-US" smtClean="0"/>
              <a:t>5/1/2026</a:t>
            </a:fld>
            <a:endParaRPr lang="en-US"/>
          </a:p>
        </p:txBody>
      </p:sp>
      <p:sp>
        <p:nvSpPr>
          <p:cNvPr id="5" name="Footer Placeholder 4">
            <a:extLst>
              <a:ext uri="{FF2B5EF4-FFF2-40B4-BE49-F238E27FC236}">
                <a16:creationId xmlns:a16="http://schemas.microsoft.com/office/drawing/2014/main" id="{B0651372-AAFB-3CCE-848E-6C97F4156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6E636-9CCE-6879-97BB-A6F2D62E8678}"/>
              </a:ext>
            </a:extLst>
          </p:cNvPr>
          <p:cNvSpPr>
            <a:spLocks noGrp="1"/>
          </p:cNvSpPr>
          <p:nvPr>
            <p:ph type="sldNum" sz="quarter" idx="12"/>
          </p:nvPr>
        </p:nvSpPr>
        <p:spPr/>
        <p:txBody>
          <a:bodyPr/>
          <a:lstStyle/>
          <a:p>
            <a:fld id="{900E87AF-997B-E04A-AFE3-4B3B7D633C13}" type="slidenum">
              <a:rPr lang="en-US" smtClean="0"/>
              <a:t>‹#›</a:t>
            </a:fld>
            <a:endParaRPr lang="en-US"/>
          </a:p>
        </p:txBody>
      </p:sp>
    </p:spTree>
    <p:extLst>
      <p:ext uri="{BB962C8B-B14F-4D97-AF65-F5344CB8AC3E}">
        <p14:creationId xmlns:p14="http://schemas.microsoft.com/office/powerpoint/2010/main" val="18822094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33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Google Shape;13;p40">
            <a:extLst>
              <a:ext uri="{FF2B5EF4-FFF2-40B4-BE49-F238E27FC236}">
                <a16:creationId xmlns:a16="http://schemas.microsoft.com/office/drawing/2014/main" id="{F950051D-20C3-C321-A376-BC6634C8C38A}"/>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bg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bg1"/>
                </a:solidFill>
                <a:latin typeface="Century Gothic"/>
                <a:ea typeface="Century Gothic"/>
                <a:cs typeface="Century Gothic"/>
                <a:sym typeface="Century Gothic"/>
              </a:rPr>
              <a:t>‹#›</a:t>
            </a:fld>
            <a:endParaRPr sz="900" b="0" i="0" u="none" strike="noStrike" cap="none" dirty="0">
              <a:solidFill>
                <a:schemeClr val="bg1"/>
              </a:solidFill>
              <a:latin typeface="Century Gothic"/>
              <a:ea typeface="Century Gothic"/>
              <a:cs typeface="Century Gothic"/>
              <a:sym typeface="Century Gothic"/>
            </a:endParaRPr>
          </a:p>
        </p:txBody>
      </p:sp>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E67F1-0ACB-2136-88DF-8A3C66B5B6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28FA8D-275A-4CF0-27C8-40247EBB2C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91012B-4C9A-52E9-ADA0-2C0398A191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6692F7-5999-4B02-F797-41BF15794BF9}"/>
              </a:ext>
            </a:extLst>
          </p:cNvPr>
          <p:cNvSpPr>
            <a:spLocks noGrp="1"/>
          </p:cNvSpPr>
          <p:nvPr>
            <p:ph type="dt" sz="half" idx="10"/>
          </p:nvPr>
        </p:nvSpPr>
        <p:spPr/>
        <p:txBody>
          <a:bodyPr/>
          <a:lstStyle/>
          <a:p>
            <a:fld id="{1C2BE6A8-038D-D54A-BE73-D386D4B356C7}" type="datetimeFigureOut">
              <a:rPr lang="en-US" smtClean="0"/>
              <a:t>5/1/2026</a:t>
            </a:fld>
            <a:endParaRPr lang="en-US"/>
          </a:p>
        </p:txBody>
      </p:sp>
      <p:sp>
        <p:nvSpPr>
          <p:cNvPr id="6" name="Footer Placeholder 5">
            <a:extLst>
              <a:ext uri="{FF2B5EF4-FFF2-40B4-BE49-F238E27FC236}">
                <a16:creationId xmlns:a16="http://schemas.microsoft.com/office/drawing/2014/main" id="{CDA222B7-B9DE-800D-FBE8-3B46987E75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635214-6BF9-3A8A-48C1-085D12093C29}"/>
              </a:ext>
            </a:extLst>
          </p:cNvPr>
          <p:cNvSpPr>
            <a:spLocks noGrp="1"/>
          </p:cNvSpPr>
          <p:nvPr>
            <p:ph type="sldNum" sz="quarter" idx="12"/>
          </p:nvPr>
        </p:nvSpPr>
        <p:spPr/>
        <p:txBody>
          <a:bodyPr/>
          <a:lstStyle/>
          <a:p>
            <a:fld id="{900E87AF-997B-E04A-AFE3-4B3B7D633C13}" type="slidenum">
              <a:rPr lang="en-US" smtClean="0"/>
              <a:t>‹#›</a:t>
            </a:fld>
            <a:endParaRPr lang="en-US"/>
          </a:p>
        </p:txBody>
      </p:sp>
    </p:spTree>
    <p:extLst>
      <p:ext uri="{BB962C8B-B14F-4D97-AF65-F5344CB8AC3E}">
        <p14:creationId xmlns:p14="http://schemas.microsoft.com/office/powerpoint/2010/main" val="41354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48.xml"/><Relationship Id="rId4" Type="http://schemas.openxmlformats.org/officeDocument/2006/relationships/hyperlink" Target="https://pubmed.ncbi.nlm.nih.gov/3459647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8.xml"/><Relationship Id="rId4" Type="http://schemas.openxmlformats.org/officeDocument/2006/relationships/hyperlink" Target="https://pubmed.ncbi.nlm.nih.gov/3459647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8.xml"/><Relationship Id="rId4" Type="http://schemas.openxmlformats.org/officeDocument/2006/relationships/hyperlink" Target="https://pubmed.ncbi.nlm.nih.gov/34596473/"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B8_0.xml"/><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8.xml"/><Relationship Id="rId4" Type="http://schemas.openxmlformats.org/officeDocument/2006/relationships/hyperlink" Target="https://pubmed.ncbi.nlm.nih.gov/38329570/"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8.xml"/><Relationship Id="rId4" Type="http://schemas.openxmlformats.org/officeDocument/2006/relationships/hyperlink" Target="https://pubmed.ncbi.nlm.nih.gov/40403778/"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mypcnow.org/fast-fact/assessing-depression-in-advanced-cancer/" TargetMode="External"/><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dirty="0"/>
              <a:t>Palliative Care Psychiatry</a:t>
            </a:r>
            <a:br>
              <a:rPr lang="en-US" dirty="0"/>
            </a:br>
            <a:r>
              <a:rPr lang="en-US" dirty="0"/>
              <a:t>(Part 1)</a:t>
            </a:r>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p:txBody>
          <a:bodyPr/>
          <a:lstStyle/>
          <a:p>
            <a:r>
              <a:rPr lang="en-US" dirty="0"/>
              <a:t>Gregg A. Robbins-Welty, MD, MSc, HEC-C</a:t>
            </a:r>
          </a:p>
        </p:txBody>
      </p:sp>
    </p:spTree>
    <p:extLst>
      <p:ext uri="{BB962C8B-B14F-4D97-AF65-F5344CB8AC3E}">
        <p14:creationId xmlns:p14="http://schemas.microsoft.com/office/powerpoint/2010/main" val="45895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Core challenge</a:t>
            </a:r>
            <a:endParaRPr lang="en-US" sz="2600" dirty="0"/>
          </a:p>
        </p:txBody>
      </p:sp>
      <p:sp>
        <p:nvSpPr>
          <p:cNvPr id="4" name="Text 2"/>
          <p:cNvSpPr/>
          <p:nvPr/>
        </p:nvSpPr>
        <p:spPr>
          <a:xfrm>
            <a:off x="822960" y="1143000"/>
            <a:ext cx="10698480" cy="365760"/>
          </a:xfrm>
          <a:prstGeom prst="rect">
            <a:avLst/>
          </a:prstGeom>
          <a:noFill/>
          <a:ln/>
        </p:spPr>
        <p:txBody>
          <a:bodyPr wrap="square" lIns="91440" tIns="45720" rIns="91440" bIns="45720" rtlCol="0" anchor="ctr"/>
          <a:lstStyle/>
          <a:p>
            <a:r>
              <a:rPr lang="en-US" sz="2000" b="1">
                <a:solidFill>
                  <a:srgbClr val="111827"/>
                </a:solidFill>
                <a:latin typeface="Calibri"/>
                <a:ea typeface="Calibri"/>
                <a:cs typeface="Calibri"/>
              </a:rPr>
              <a:t>Medical illness and psychiatric symptoms share a vocabulary</a:t>
            </a:r>
            <a:r>
              <a:rPr lang="en-US" sz="2000" b="1" baseline="30000">
                <a:solidFill>
                  <a:srgbClr val="111827"/>
                </a:solidFill>
                <a:latin typeface="Calibri"/>
                <a:ea typeface="Calibri"/>
                <a:cs typeface="Calibri"/>
              </a:rPr>
              <a:t>2</a:t>
            </a:r>
          </a:p>
        </p:txBody>
      </p:sp>
      <p:sp>
        <p:nvSpPr>
          <p:cNvPr id="5" name="Shape 3"/>
          <p:cNvSpPr/>
          <p:nvPr/>
        </p:nvSpPr>
        <p:spPr>
          <a:xfrm>
            <a:off x="822960" y="1691640"/>
            <a:ext cx="5303520" cy="2011680"/>
          </a:xfrm>
          <a:prstGeom prst="roundRect">
            <a:avLst/>
          </a:prstGeom>
          <a:solidFill>
            <a:srgbClr val="FFFFFF"/>
          </a:solidFill>
          <a:ln w="12700">
            <a:solidFill>
              <a:srgbClr val="1F6FEB"/>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51560" y="1856232"/>
            <a:ext cx="4846320" cy="320040"/>
          </a:xfrm>
          <a:prstGeom prst="rect">
            <a:avLst/>
          </a:prstGeom>
          <a:noFill/>
          <a:ln/>
        </p:spPr>
        <p:txBody>
          <a:bodyPr wrap="square" rtlCol="0" anchor="ctr"/>
          <a:lstStyle/>
          <a:p>
            <a:pPr marL="0" indent="0">
              <a:buNone/>
            </a:pPr>
            <a:r>
              <a:rPr lang="en-US" sz="1400" b="1" dirty="0">
                <a:solidFill>
                  <a:srgbClr val="1F6FEB"/>
                </a:solidFill>
                <a:latin typeface="Calibri" pitchFamily="34" charset="0"/>
                <a:ea typeface="Calibri" pitchFamily="34" charset="-122"/>
                <a:cs typeface="Calibri" pitchFamily="34" charset="-120"/>
              </a:rPr>
              <a:t>Common overlap</a:t>
            </a:r>
            <a:endParaRPr lang="en-US" sz="1400" dirty="0"/>
          </a:p>
        </p:txBody>
      </p:sp>
      <p:sp>
        <p:nvSpPr>
          <p:cNvPr id="7" name="Text 5"/>
          <p:cNvSpPr/>
          <p:nvPr/>
        </p:nvSpPr>
        <p:spPr>
          <a:xfrm>
            <a:off x="1051560" y="2240280"/>
            <a:ext cx="4846320" cy="132588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Fatigue, poor sleep, appetite change, poor concentration, low energy, psychomotor slowing—can be “medical” or “psychiatric.”</a:t>
            </a:r>
            <a:endParaRPr lang="en-US" sz="1200" dirty="0"/>
          </a:p>
        </p:txBody>
      </p:sp>
      <p:sp>
        <p:nvSpPr>
          <p:cNvPr id="8" name="Shape 6"/>
          <p:cNvSpPr/>
          <p:nvPr/>
        </p:nvSpPr>
        <p:spPr>
          <a:xfrm>
            <a:off x="6400800" y="1691640"/>
            <a:ext cx="5120640" cy="201168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1856232"/>
            <a:ext cx="466344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Clinical pitfall</a:t>
            </a:r>
            <a:endParaRPr lang="en-US" sz="1400" dirty="0"/>
          </a:p>
        </p:txBody>
      </p:sp>
      <p:sp>
        <p:nvSpPr>
          <p:cNvPr id="10" name="Text 8"/>
          <p:cNvSpPr/>
          <p:nvPr/>
        </p:nvSpPr>
        <p:spPr>
          <a:xfrm>
            <a:off x="6629400" y="2240280"/>
            <a:ext cx="4663440" cy="132588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Dismissing syndromic illness as “understandable sadness,” or missing delirium / suicidality because symptoms seem situational.</a:t>
            </a:r>
            <a:endParaRPr lang="en-US" sz="1200" dirty="0"/>
          </a:p>
        </p:txBody>
      </p:sp>
      <p:sp>
        <p:nvSpPr>
          <p:cNvPr id="11" name="Shape 9"/>
          <p:cNvSpPr/>
          <p:nvPr/>
        </p:nvSpPr>
        <p:spPr>
          <a:xfrm>
            <a:off x="822960" y="3818153"/>
            <a:ext cx="10698480" cy="2331720"/>
          </a:xfrm>
          <a:prstGeom prst="rect">
            <a:avLst/>
          </a:prstGeom>
          <a:solidFill>
            <a:srgbClr val="F3F4F6"/>
          </a:solidFill>
          <a:ln w="12700">
            <a:solidFill>
              <a:srgbClr val="F3F4F6"/>
            </a:solidFill>
            <a:prstDash val="solid"/>
          </a:ln>
        </p:spPr>
        <p:txBody>
          <a:bodyPr/>
          <a:lstStyle/>
          <a:p>
            <a:endParaRPr lang="en-US"/>
          </a:p>
        </p:txBody>
      </p:sp>
      <p:sp>
        <p:nvSpPr>
          <p:cNvPr id="12" name="Text 10"/>
          <p:cNvSpPr/>
          <p:nvPr/>
        </p:nvSpPr>
        <p:spPr>
          <a:xfrm>
            <a:off x="1097280" y="4160520"/>
            <a:ext cx="10149840" cy="320040"/>
          </a:xfrm>
          <a:prstGeom prst="rect">
            <a:avLst/>
          </a:prstGeom>
          <a:noFill/>
          <a:ln/>
        </p:spPr>
        <p:txBody>
          <a:bodyPr wrap="square" rtlCol="0" anchor="ctr"/>
          <a:lstStyle/>
          <a:p>
            <a:pPr marL="0" indent="0">
              <a:buNone/>
            </a:pPr>
            <a:r>
              <a:rPr lang="en-US" sz="1600" b="1" dirty="0">
                <a:solidFill>
                  <a:srgbClr val="111827"/>
                </a:solidFill>
                <a:latin typeface="Calibri" pitchFamily="34" charset="0"/>
                <a:ea typeface="Calibri" pitchFamily="34" charset="-122"/>
                <a:cs typeface="Calibri" pitchFamily="34" charset="-120"/>
              </a:rPr>
              <a:t>Total pain reminder</a:t>
            </a:r>
            <a:endParaRPr lang="en-US" sz="1600" dirty="0"/>
          </a:p>
        </p:txBody>
      </p:sp>
      <p:sp>
        <p:nvSpPr>
          <p:cNvPr id="13" name="Text 11"/>
          <p:cNvSpPr/>
          <p:nvPr/>
        </p:nvSpPr>
        <p:spPr>
          <a:xfrm>
            <a:off x="1097280" y="4498848"/>
            <a:ext cx="10149840" cy="1645920"/>
          </a:xfrm>
          <a:prstGeom prst="rect">
            <a:avLst/>
          </a:prstGeom>
          <a:noFill/>
          <a:ln/>
        </p:spPr>
        <p:txBody>
          <a:bodyPr wrap="square" rtlCol="0" anchor="t"/>
          <a:lstStyle/>
          <a:p>
            <a:pPr marL="0" indent="0">
              <a:buNone/>
            </a:pPr>
            <a:r>
              <a:rPr lang="en-US" sz="1400" dirty="0">
                <a:solidFill>
                  <a:srgbClr val="374151"/>
                </a:solidFill>
                <a:latin typeface="Calibri" pitchFamily="34" charset="0"/>
                <a:ea typeface="Calibri" pitchFamily="34" charset="-122"/>
                <a:cs typeface="Calibri" pitchFamily="34" charset="-120"/>
              </a:rPr>
              <a:t>Physical and psychological symptoms often reinforce each other. Treating one in isolation frequently fails; diagnosis clarifies the right mix of medical, psychiatric, and psychosocial interventions.</a:t>
            </a:r>
            <a:endParaRPr lang="en-US" sz="1400" dirty="0"/>
          </a:p>
        </p:txBody>
      </p:sp>
      <p:sp>
        <p:nvSpPr>
          <p:cNvPr id="14" name="Shape 12"/>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
        <p:nvSpPr>
          <p:cNvPr id="15" name="Text 13"/>
          <p:cNvSpPr/>
          <p:nvPr/>
        </p:nvSpPr>
        <p:spPr>
          <a:xfrm>
            <a:off x="548640" y="6647688"/>
            <a:ext cx="11155680" cy="18288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Psychiatric Diagnosis in Serious Illness (PC clinician summary)</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shot of a medical website&#10;&#10;AI-generated content may be incorrect.">
            <a:extLst>
              <a:ext uri="{FF2B5EF4-FFF2-40B4-BE49-F238E27FC236}">
                <a16:creationId xmlns:a16="http://schemas.microsoft.com/office/drawing/2014/main" id="{89D692A0-B2D2-F5E6-415C-A5B2A1B5B346}"/>
              </a:ext>
            </a:extLst>
          </p:cNvPr>
          <p:cNvPicPr>
            <a:picLocks noGrp="1" noChangeAspect="1"/>
          </p:cNvPicPr>
          <p:nvPr>
            <p:ph idx="1"/>
          </p:nvPr>
        </p:nvPicPr>
        <p:blipFill>
          <a:blip r:embed="rId3"/>
          <a:stretch>
            <a:fillRect/>
          </a:stretch>
        </p:blipFill>
        <p:spPr>
          <a:xfrm>
            <a:off x="1013412" y="914400"/>
            <a:ext cx="10088976" cy="4968819"/>
          </a:xfrm>
          <a:prstGeom prst="rect">
            <a:avLst/>
          </a:prstGeom>
        </p:spPr>
      </p:pic>
      <p:sp>
        <p:nvSpPr>
          <p:cNvPr id="2" name="TextBox 1">
            <a:extLst>
              <a:ext uri="{FF2B5EF4-FFF2-40B4-BE49-F238E27FC236}">
                <a16:creationId xmlns:a16="http://schemas.microsoft.com/office/drawing/2014/main" id="{B7DFAB23-5982-3435-A65F-C40AE2EB4C38}"/>
              </a:ext>
            </a:extLst>
          </p:cNvPr>
          <p:cNvSpPr txBox="1"/>
          <p:nvPr/>
        </p:nvSpPr>
        <p:spPr>
          <a:xfrm>
            <a:off x="3641998" y="6338722"/>
            <a:ext cx="6096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Image from </a:t>
            </a:r>
            <a:r>
              <a:rPr lang="en-US" sz="1400" dirty="0">
                <a:hlinkClick r:id="rId4"/>
              </a:rPr>
              <a:t>https://pubmed.ncbi.nlm.nih.gov/34596473/</a:t>
            </a:r>
            <a:r>
              <a:rPr lang="en-US" sz="1400" dirty="0"/>
              <a:t> </a:t>
            </a:r>
          </a:p>
          <a:p>
            <a:pPr algn="ctr"/>
            <a:endParaRPr lang="en-US" sz="1400" dirty="0"/>
          </a:p>
        </p:txBody>
      </p:sp>
    </p:spTree>
    <p:extLst>
      <p:ext uri="{BB962C8B-B14F-4D97-AF65-F5344CB8AC3E}">
        <p14:creationId xmlns:p14="http://schemas.microsoft.com/office/powerpoint/2010/main" val="4081981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4057-0B17-FDCE-8F58-66C7F355B477}"/>
              </a:ext>
            </a:extLst>
          </p:cNvPr>
          <p:cNvSpPr>
            <a:spLocks noGrp="1"/>
          </p:cNvSpPr>
          <p:nvPr>
            <p:ph type="title"/>
          </p:nvPr>
        </p:nvSpPr>
        <p:spPr>
          <a:xfrm>
            <a:off x="630936" y="640080"/>
            <a:ext cx="4818888" cy="1481328"/>
          </a:xfrm>
        </p:spPr>
        <p:txBody>
          <a:bodyPr anchor="b">
            <a:normAutofit fontScale="90000"/>
          </a:bodyPr>
          <a:lstStyle/>
          <a:p>
            <a:r>
              <a:rPr lang="en-US" sz="3800"/>
              <a:t>Psychiatric symptoms &amp; the DSM</a:t>
            </a:r>
            <a:r>
              <a:rPr lang="en-US" sz="3800" baseline="30000"/>
              <a:t>3</a:t>
            </a:r>
          </a:p>
        </p:txBody>
      </p:sp>
      <p:sp>
        <p:nvSpPr>
          <p:cNvPr id="3" name="Content Placeholder 2">
            <a:extLst>
              <a:ext uri="{FF2B5EF4-FFF2-40B4-BE49-F238E27FC236}">
                <a16:creationId xmlns:a16="http://schemas.microsoft.com/office/drawing/2014/main" id="{3A903B24-FF79-2AE2-D2A5-9622094B350F}"/>
              </a:ext>
            </a:extLst>
          </p:cNvPr>
          <p:cNvSpPr>
            <a:spLocks noGrp="1"/>
          </p:cNvSpPr>
          <p:nvPr>
            <p:ph idx="1"/>
          </p:nvPr>
        </p:nvSpPr>
        <p:spPr>
          <a:xfrm>
            <a:off x="630936" y="2660904"/>
            <a:ext cx="4818888" cy="3547872"/>
          </a:xfrm>
        </p:spPr>
        <p:txBody>
          <a:bodyPr anchor="t">
            <a:normAutofit fontScale="92500"/>
          </a:bodyPr>
          <a:lstStyle/>
          <a:p>
            <a:r>
              <a:rPr lang="en-US" sz="1500"/>
              <a:t>202 diagnoses (adult psychopathology)</a:t>
            </a:r>
          </a:p>
          <a:p>
            <a:r>
              <a:rPr lang="en-US" sz="1500"/>
              <a:t>628 distinct symptoms</a:t>
            </a:r>
          </a:p>
          <a:p>
            <a:pPr lvl="1"/>
            <a:r>
              <a:rPr lang="en-US" sz="1500"/>
              <a:t>397 symptoms were unique to a single diagnosis</a:t>
            </a:r>
          </a:p>
          <a:p>
            <a:pPr lvl="1"/>
            <a:r>
              <a:rPr lang="en-US" sz="1500"/>
              <a:t>231 symptoms repeated across multiple diagnosis (1022 times; range 2-22)</a:t>
            </a:r>
          </a:p>
          <a:p>
            <a:r>
              <a:rPr lang="en-US" sz="1500"/>
              <a:t>The most frequently repeated symptoms:</a:t>
            </a:r>
          </a:p>
          <a:p>
            <a:pPr lvl="2"/>
            <a:r>
              <a:rPr lang="en-US" sz="1500"/>
              <a:t>Insomnia (22 times)</a:t>
            </a:r>
          </a:p>
          <a:p>
            <a:pPr lvl="2"/>
            <a:r>
              <a:rPr lang="en-US" sz="1500"/>
              <a:t>Difficulty concentrating (17 times)</a:t>
            </a:r>
          </a:p>
          <a:p>
            <a:pPr lvl="2"/>
            <a:r>
              <a:rPr lang="en-US" sz="1500"/>
              <a:t>Irritability (16 times)</a:t>
            </a:r>
          </a:p>
          <a:p>
            <a:pPr lvl="2"/>
            <a:r>
              <a:rPr lang="en-US" sz="1500"/>
              <a:t>The top 15 most frequently repeated symptoms were dominated by symptoms of major depressive disorder </a:t>
            </a:r>
          </a:p>
          <a:p>
            <a:pPr marL="457200" lvl="1" indent="0">
              <a:buNone/>
            </a:pPr>
            <a:endParaRPr lang="en-US" sz="1500"/>
          </a:p>
        </p:txBody>
      </p:sp>
      <p:pic>
        <p:nvPicPr>
          <p:cNvPr id="5" name="Content Placeholder 4" descr="A diagram of different types of cells&#10;&#10;AI-generated content may be incorrect.">
            <a:extLst>
              <a:ext uri="{FF2B5EF4-FFF2-40B4-BE49-F238E27FC236}">
                <a16:creationId xmlns:a16="http://schemas.microsoft.com/office/drawing/2014/main" id="{63087A78-932B-1964-35F4-EDD0789C8F6D}"/>
              </a:ext>
            </a:extLst>
          </p:cNvPr>
          <p:cNvPicPr>
            <a:picLocks noChangeAspect="1"/>
          </p:cNvPicPr>
          <p:nvPr/>
        </p:nvPicPr>
        <p:blipFill>
          <a:blip r:embed="rId3"/>
          <a:stretch>
            <a:fillRect/>
          </a:stretch>
        </p:blipFill>
        <p:spPr>
          <a:xfrm>
            <a:off x="6099048" y="890581"/>
            <a:ext cx="5458968" cy="5076838"/>
          </a:xfrm>
          <a:prstGeom prst="rect">
            <a:avLst/>
          </a:prstGeom>
        </p:spPr>
      </p:pic>
      <p:sp>
        <p:nvSpPr>
          <p:cNvPr id="4" name="TextBox 3">
            <a:extLst>
              <a:ext uri="{FF2B5EF4-FFF2-40B4-BE49-F238E27FC236}">
                <a16:creationId xmlns:a16="http://schemas.microsoft.com/office/drawing/2014/main" id="{D182E7CC-9871-D9B7-7F64-C6279613BAB9}"/>
              </a:ext>
            </a:extLst>
          </p:cNvPr>
          <p:cNvSpPr txBox="1"/>
          <p:nvPr/>
        </p:nvSpPr>
        <p:spPr>
          <a:xfrm>
            <a:off x="3508739" y="6381949"/>
            <a:ext cx="82891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Image from Forbes et al. </a:t>
            </a:r>
            <a:r>
              <a:rPr lang="en-US" sz="1400" dirty="0">
                <a:hlinkClick r:id="rId4"/>
              </a:rPr>
              <a:t>https://pubmed.ncbi.nlm.nih.gov/34596473/</a:t>
            </a:r>
            <a:r>
              <a:rPr lang="en-US" sz="1400" dirty="0"/>
              <a:t> </a:t>
            </a:r>
          </a:p>
          <a:p>
            <a:pPr algn="ctr"/>
            <a:endParaRPr lang="en-US" sz="1400" dirty="0"/>
          </a:p>
        </p:txBody>
      </p:sp>
    </p:spTree>
    <p:extLst>
      <p:ext uri="{BB962C8B-B14F-4D97-AF65-F5344CB8AC3E}">
        <p14:creationId xmlns:p14="http://schemas.microsoft.com/office/powerpoint/2010/main" val="3982377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FB46D-6412-9A76-10D8-8BB8670D8D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12184F-7C7B-9E1C-CF98-3B4B43E0585C}"/>
              </a:ext>
            </a:extLst>
          </p:cNvPr>
          <p:cNvSpPr>
            <a:spLocks noGrp="1"/>
          </p:cNvSpPr>
          <p:nvPr>
            <p:ph type="title"/>
          </p:nvPr>
        </p:nvSpPr>
        <p:spPr>
          <a:xfrm>
            <a:off x="630936" y="640080"/>
            <a:ext cx="4818888" cy="1481328"/>
          </a:xfrm>
        </p:spPr>
        <p:txBody>
          <a:bodyPr anchor="b">
            <a:normAutofit fontScale="90000"/>
          </a:bodyPr>
          <a:lstStyle/>
          <a:p>
            <a:r>
              <a:rPr lang="en-US" sz="3800" dirty="0"/>
              <a:t>Psychiatric symptoms </a:t>
            </a:r>
            <a:r>
              <a:rPr lang="en-US" sz="3800"/>
              <a:t>&amp; the DSM</a:t>
            </a:r>
            <a:r>
              <a:rPr lang="en-US" sz="3800" baseline="30000"/>
              <a:t>3</a:t>
            </a:r>
          </a:p>
        </p:txBody>
      </p:sp>
      <p:sp>
        <p:nvSpPr>
          <p:cNvPr id="3" name="Content Placeholder 2">
            <a:extLst>
              <a:ext uri="{FF2B5EF4-FFF2-40B4-BE49-F238E27FC236}">
                <a16:creationId xmlns:a16="http://schemas.microsoft.com/office/drawing/2014/main" id="{0269B91D-1A1B-4B32-1C56-4A7E59BEB438}"/>
              </a:ext>
            </a:extLst>
          </p:cNvPr>
          <p:cNvSpPr>
            <a:spLocks noGrp="1"/>
          </p:cNvSpPr>
          <p:nvPr>
            <p:ph idx="1"/>
          </p:nvPr>
        </p:nvSpPr>
        <p:spPr>
          <a:xfrm>
            <a:off x="630936" y="2660904"/>
            <a:ext cx="4818888" cy="3547872"/>
          </a:xfrm>
        </p:spPr>
        <p:txBody>
          <a:bodyPr anchor="t">
            <a:normAutofit fontScale="92500"/>
          </a:bodyPr>
          <a:lstStyle/>
          <a:p>
            <a:r>
              <a:rPr lang="en-US" sz="1500"/>
              <a:t>202 diagnoses (adult psychopathology)</a:t>
            </a:r>
          </a:p>
          <a:p>
            <a:r>
              <a:rPr lang="en-US" sz="1500"/>
              <a:t>628 distinct symptoms</a:t>
            </a:r>
          </a:p>
          <a:p>
            <a:pPr lvl="1"/>
            <a:r>
              <a:rPr lang="en-US" sz="1500"/>
              <a:t>397 symptoms were unique to a single diagnosis</a:t>
            </a:r>
          </a:p>
          <a:p>
            <a:pPr lvl="1"/>
            <a:r>
              <a:rPr lang="en-US" sz="1500"/>
              <a:t>231 symptoms repeated across multiple diagnosis (1022 times; range 2-22)</a:t>
            </a:r>
          </a:p>
          <a:p>
            <a:r>
              <a:rPr lang="en-US" sz="1500"/>
              <a:t>The most frequently repeated symptoms:</a:t>
            </a:r>
          </a:p>
          <a:p>
            <a:pPr lvl="2"/>
            <a:r>
              <a:rPr lang="en-US" sz="1500"/>
              <a:t>Insomnia (22 times)</a:t>
            </a:r>
          </a:p>
          <a:p>
            <a:pPr lvl="2"/>
            <a:r>
              <a:rPr lang="en-US" sz="1500"/>
              <a:t>Difficulty concentrating (17 times)</a:t>
            </a:r>
          </a:p>
          <a:p>
            <a:pPr lvl="2"/>
            <a:r>
              <a:rPr lang="en-US" sz="1500"/>
              <a:t>Irritability (16 times)</a:t>
            </a:r>
          </a:p>
          <a:p>
            <a:pPr lvl="2"/>
            <a:r>
              <a:rPr lang="en-US" sz="1500"/>
              <a:t>The top 15 most frequently repeated symptoms were dominated by symptoms of major depressive disorder </a:t>
            </a:r>
          </a:p>
          <a:p>
            <a:pPr marL="457200" lvl="1" indent="0">
              <a:buNone/>
            </a:pPr>
            <a:endParaRPr lang="en-US" sz="1500"/>
          </a:p>
        </p:txBody>
      </p:sp>
      <p:pic>
        <p:nvPicPr>
          <p:cNvPr id="5" name="Content Placeholder 4" descr="A diagram of different types of cells&#10;&#10;AI-generated content may be incorrect.">
            <a:extLst>
              <a:ext uri="{FF2B5EF4-FFF2-40B4-BE49-F238E27FC236}">
                <a16:creationId xmlns:a16="http://schemas.microsoft.com/office/drawing/2014/main" id="{6A2B4478-D154-85CB-A2B0-03380C5C6A99}"/>
              </a:ext>
            </a:extLst>
          </p:cNvPr>
          <p:cNvPicPr>
            <a:picLocks noChangeAspect="1"/>
          </p:cNvPicPr>
          <p:nvPr/>
        </p:nvPicPr>
        <p:blipFill>
          <a:blip r:embed="rId3"/>
          <a:stretch>
            <a:fillRect/>
          </a:stretch>
        </p:blipFill>
        <p:spPr>
          <a:xfrm>
            <a:off x="6099048" y="890581"/>
            <a:ext cx="5458968" cy="5076838"/>
          </a:xfrm>
          <a:prstGeom prst="rect">
            <a:avLst/>
          </a:prstGeom>
        </p:spPr>
      </p:pic>
      <p:sp>
        <p:nvSpPr>
          <p:cNvPr id="4" name="Rectangle 3">
            <a:extLst>
              <a:ext uri="{FF2B5EF4-FFF2-40B4-BE49-F238E27FC236}">
                <a16:creationId xmlns:a16="http://schemas.microsoft.com/office/drawing/2014/main" id="{A32E4061-EA83-67ED-5812-E11D8E7F7F53}"/>
              </a:ext>
            </a:extLst>
          </p:cNvPr>
          <p:cNvSpPr/>
          <p:nvPr/>
        </p:nvSpPr>
        <p:spPr>
          <a:xfrm>
            <a:off x="304800" y="2482596"/>
            <a:ext cx="6032938" cy="38866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Psychiatric symptoms often presents in clusters,</a:t>
            </a:r>
            <a:br>
              <a:rPr lang="en-US" sz="2800" dirty="0"/>
            </a:br>
            <a:br>
              <a:rPr lang="en-US" sz="2800" dirty="0"/>
            </a:br>
            <a:r>
              <a:rPr lang="en-US" sz="2800" dirty="0"/>
              <a:t>&amp; each symptom (and cluster) has their own differential diagnosis</a:t>
            </a:r>
          </a:p>
        </p:txBody>
      </p:sp>
      <p:sp>
        <p:nvSpPr>
          <p:cNvPr id="7" name="TextBox 6">
            <a:extLst>
              <a:ext uri="{FF2B5EF4-FFF2-40B4-BE49-F238E27FC236}">
                <a16:creationId xmlns:a16="http://schemas.microsoft.com/office/drawing/2014/main" id="{58F850A8-C0D1-CCDA-A692-14B04DDC0DD2}"/>
              </a:ext>
            </a:extLst>
          </p:cNvPr>
          <p:cNvSpPr txBox="1"/>
          <p:nvPr/>
        </p:nvSpPr>
        <p:spPr>
          <a:xfrm>
            <a:off x="3902149" y="6423736"/>
            <a:ext cx="868143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Image from Forbes et al. </a:t>
            </a:r>
            <a:r>
              <a:rPr lang="en-US" sz="1400" dirty="0">
                <a:hlinkClick r:id="rId4"/>
              </a:rPr>
              <a:t>https://pubmed.ncbi.nlm.nih.gov/34596473/</a:t>
            </a:r>
            <a:r>
              <a:rPr lang="en-US" sz="1400" dirty="0"/>
              <a:t> </a:t>
            </a:r>
          </a:p>
          <a:p>
            <a:pPr algn="ctr"/>
            <a:endParaRPr lang="en-US" sz="1400" dirty="0"/>
          </a:p>
        </p:txBody>
      </p:sp>
    </p:spTree>
    <p:extLst>
      <p:ext uri="{BB962C8B-B14F-4D97-AF65-F5344CB8AC3E}">
        <p14:creationId xmlns:p14="http://schemas.microsoft.com/office/powerpoint/2010/main" val="1894060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217B29-D7BA-9576-EF6D-B27942FA4BB1}"/>
              </a:ext>
            </a:extLst>
          </p:cNvPr>
          <p:cNvSpPr>
            <a:spLocks noGrp="1"/>
          </p:cNvSpPr>
          <p:nvPr>
            <p:ph type="title"/>
          </p:nvPr>
        </p:nvSpPr>
        <p:spPr>
          <a:xfrm>
            <a:off x="2745266" y="1482413"/>
            <a:ext cx="6692827" cy="3892669"/>
          </a:xfrm>
        </p:spPr>
        <p:txBody>
          <a:bodyPr vert="horz" lIns="91440" tIns="45720" rIns="91440" bIns="45720" rtlCol="0" anchor="b">
            <a:normAutofit fontScale="90000"/>
          </a:bodyPr>
          <a:lstStyle/>
          <a:p>
            <a:r>
              <a:rPr lang="en-US" sz="5100" kern="1200" dirty="0">
                <a:solidFill>
                  <a:schemeClr val="tx1"/>
                </a:solidFill>
                <a:latin typeface="+mj-lt"/>
                <a:ea typeface="+mj-ea"/>
                <a:cs typeface="+mj-cs"/>
              </a:rPr>
              <a:t>What if we conceptualized shortness of breath like we often do depressed mood or anxiety?</a:t>
            </a:r>
          </a:p>
        </p:txBody>
      </p:sp>
    </p:spTree>
    <p:extLst>
      <p:ext uri="{BB962C8B-B14F-4D97-AF65-F5344CB8AC3E}">
        <p14:creationId xmlns:p14="http://schemas.microsoft.com/office/powerpoint/2010/main" val="1350190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DSM in the palliative care setting</a:t>
            </a:r>
            <a:endParaRPr lang="en-US" sz="2600" dirty="0"/>
          </a:p>
        </p:txBody>
      </p:sp>
      <p:sp>
        <p:nvSpPr>
          <p:cNvPr id="4" name="Text 2"/>
          <p:cNvSpPr/>
          <p:nvPr/>
        </p:nvSpPr>
        <p:spPr>
          <a:xfrm>
            <a:off x="822960" y="1143000"/>
            <a:ext cx="10698480" cy="457200"/>
          </a:xfrm>
          <a:prstGeom prst="rect">
            <a:avLst/>
          </a:prstGeom>
          <a:noFill/>
          <a:ln/>
        </p:spPr>
        <p:txBody>
          <a:bodyPr wrap="square" rtlCol="0" anchor="ctr"/>
          <a:lstStyle/>
          <a:p>
            <a:pPr marL="0" indent="0">
              <a:buNone/>
            </a:pPr>
            <a:r>
              <a:rPr lang="en-US" sz="2000" b="1" dirty="0">
                <a:solidFill>
                  <a:srgbClr val="111827"/>
                </a:solidFill>
                <a:latin typeface="Calibri" pitchFamily="34" charset="0"/>
                <a:ea typeface="Calibri" pitchFamily="34" charset="-122"/>
                <a:cs typeface="Calibri" pitchFamily="34" charset="-120"/>
              </a:rPr>
              <a:t>Use it as a shared clinical language, not a perfect model of biology</a:t>
            </a:r>
            <a:endParaRPr lang="en-US" sz="2000" dirty="0"/>
          </a:p>
        </p:txBody>
      </p:sp>
      <p:sp>
        <p:nvSpPr>
          <p:cNvPr id="5" name="Shape 3"/>
          <p:cNvSpPr/>
          <p:nvPr/>
        </p:nvSpPr>
        <p:spPr>
          <a:xfrm>
            <a:off x="899160" y="1783080"/>
            <a:ext cx="5227320" cy="4213684"/>
          </a:xfrm>
          <a:prstGeom prst="roundRect">
            <a:avLst/>
          </a:prstGeom>
          <a:solidFill>
            <a:srgbClr val="FFFFFF"/>
          </a:solidFill>
          <a:ln w="12700">
            <a:solidFill>
              <a:srgbClr val="0E7490"/>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51560" y="1947672"/>
            <a:ext cx="4846320" cy="320040"/>
          </a:xfrm>
          <a:prstGeom prst="rect">
            <a:avLst/>
          </a:prstGeom>
          <a:noFill/>
          <a:ln/>
        </p:spPr>
        <p:txBody>
          <a:bodyPr wrap="square" rtlCol="0" anchor="ctr"/>
          <a:lstStyle/>
          <a:p>
            <a:pPr marL="0" indent="0">
              <a:buNone/>
            </a:pPr>
            <a:r>
              <a:rPr lang="en-US" sz="2000" b="1" dirty="0">
                <a:solidFill>
                  <a:srgbClr val="0E7490"/>
                </a:solidFill>
                <a:latin typeface="Calibri" pitchFamily="34" charset="0"/>
                <a:ea typeface="Calibri" pitchFamily="34" charset="-122"/>
                <a:cs typeface="Calibri" pitchFamily="34" charset="-120"/>
              </a:rPr>
              <a:t>What DSM does well</a:t>
            </a:r>
            <a:endParaRPr lang="en-US" sz="2000" dirty="0"/>
          </a:p>
        </p:txBody>
      </p:sp>
      <p:sp>
        <p:nvSpPr>
          <p:cNvPr id="7" name="Text 5"/>
          <p:cNvSpPr/>
          <p:nvPr/>
        </p:nvSpPr>
        <p:spPr>
          <a:xfrm>
            <a:off x="1051560" y="2331720"/>
            <a:ext cx="4846320" cy="1463040"/>
          </a:xfrm>
          <a:prstGeom prst="rect">
            <a:avLst/>
          </a:prstGeom>
          <a:noFill/>
          <a:ln/>
        </p:spPr>
        <p:txBody>
          <a:bodyPr wrap="square" rtlCol="0" anchor="t"/>
          <a:lstStyle/>
          <a:p>
            <a:pPr marL="0" indent="0">
              <a:buNone/>
            </a:pPr>
            <a:r>
              <a:rPr lang="en-US" dirty="0">
                <a:solidFill>
                  <a:srgbClr val="374151"/>
                </a:solidFill>
                <a:latin typeface="Calibri" pitchFamily="34" charset="0"/>
                <a:ea typeface="Calibri" pitchFamily="34" charset="-122"/>
                <a:cs typeface="Calibri" pitchFamily="34" charset="-120"/>
              </a:rPr>
              <a:t>• Improves consistency across clinicians</a:t>
            </a:r>
            <a:endParaRPr lang="en-US" dirty="0"/>
          </a:p>
          <a:p>
            <a:pPr marL="0" indent="0">
              <a:buNone/>
            </a:pPr>
            <a:r>
              <a:rPr lang="en-US" dirty="0">
                <a:solidFill>
                  <a:srgbClr val="374151"/>
                </a:solidFill>
                <a:latin typeface="Calibri" pitchFamily="34" charset="0"/>
                <a:ea typeface="Calibri" pitchFamily="34" charset="-122"/>
                <a:cs typeface="Calibri" pitchFamily="34" charset="-120"/>
              </a:rPr>
              <a:t>• Anchors a structured differential</a:t>
            </a:r>
            <a:endParaRPr lang="en-US" dirty="0"/>
          </a:p>
          <a:p>
            <a:pPr marL="0" indent="0">
              <a:buNone/>
            </a:pPr>
            <a:r>
              <a:rPr lang="en-US" dirty="0">
                <a:solidFill>
                  <a:srgbClr val="374151"/>
                </a:solidFill>
                <a:latin typeface="Calibri" pitchFamily="34" charset="0"/>
                <a:ea typeface="Calibri" pitchFamily="34" charset="-122"/>
                <a:cs typeface="Calibri" pitchFamily="34" charset="-120"/>
              </a:rPr>
              <a:t>• Predicts course and treatment response in many cases</a:t>
            </a:r>
            <a:endParaRPr lang="en-US" dirty="0"/>
          </a:p>
          <a:p>
            <a:pPr marL="0" indent="0">
              <a:buNone/>
            </a:pPr>
            <a:r>
              <a:rPr lang="en-US" dirty="0">
                <a:solidFill>
                  <a:srgbClr val="374151"/>
                </a:solidFill>
                <a:latin typeface="Calibri" pitchFamily="34" charset="0"/>
                <a:ea typeface="Calibri" pitchFamily="34" charset="-122"/>
                <a:cs typeface="Calibri" pitchFamily="34" charset="-120"/>
              </a:rPr>
              <a:t>• Supports documentation and referral</a:t>
            </a:r>
            <a:endParaRPr lang="en-US" dirty="0"/>
          </a:p>
        </p:txBody>
      </p:sp>
      <p:sp>
        <p:nvSpPr>
          <p:cNvPr id="8" name="Shape 6"/>
          <p:cNvSpPr/>
          <p:nvPr/>
        </p:nvSpPr>
        <p:spPr>
          <a:xfrm>
            <a:off x="6474372" y="1783080"/>
            <a:ext cx="5047068" cy="4213683"/>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1947672"/>
            <a:ext cx="4663440" cy="320040"/>
          </a:xfrm>
          <a:prstGeom prst="rect">
            <a:avLst/>
          </a:prstGeom>
          <a:noFill/>
          <a:ln/>
        </p:spPr>
        <p:txBody>
          <a:bodyPr wrap="square" rtlCol="0" anchor="ctr"/>
          <a:lstStyle/>
          <a:p>
            <a:pPr marL="0" indent="0">
              <a:buNone/>
            </a:pPr>
            <a:r>
              <a:rPr lang="en-US" sz="2000" b="1" dirty="0">
                <a:solidFill>
                  <a:srgbClr val="B45309"/>
                </a:solidFill>
                <a:latin typeface="Calibri" pitchFamily="34" charset="0"/>
                <a:ea typeface="Calibri" pitchFamily="34" charset="-122"/>
                <a:cs typeface="Calibri" pitchFamily="34" charset="-120"/>
              </a:rPr>
              <a:t>Known limitations</a:t>
            </a:r>
            <a:endParaRPr lang="en-US" sz="2000" dirty="0"/>
          </a:p>
        </p:txBody>
      </p:sp>
      <p:sp>
        <p:nvSpPr>
          <p:cNvPr id="10" name="Text 8"/>
          <p:cNvSpPr/>
          <p:nvPr/>
        </p:nvSpPr>
        <p:spPr>
          <a:xfrm>
            <a:off x="6629400" y="2331720"/>
            <a:ext cx="4663440" cy="1463040"/>
          </a:xfrm>
          <a:prstGeom prst="rect">
            <a:avLst/>
          </a:prstGeom>
          <a:noFill/>
          <a:ln/>
        </p:spPr>
        <p:txBody>
          <a:bodyPr wrap="square" rtlCol="0" anchor="t"/>
          <a:lstStyle/>
          <a:p>
            <a:pPr marL="0" indent="0">
              <a:buNone/>
            </a:pPr>
            <a:r>
              <a:rPr lang="en-US" dirty="0">
                <a:solidFill>
                  <a:srgbClr val="374151"/>
                </a:solidFill>
                <a:latin typeface="Calibri" pitchFamily="34" charset="0"/>
                <a:ea typeface="Calibri" pitchFamily="34" charset="-122"/>
                <a:cs typeface="Calibri" pitchFamily="34" charset="-120"/>
              </a:rPr>
              <a:t>• Symptom-based categories</a:t>
            </a:r>
            <a:endParaRPr lang="en-US" dirty="0"/>
          </a:p>
          <a:p>
            <a:pPr marL="0" indent="0">
              <a:buNone/>
            </a:pPr>
            <a:r>
              <a:rPr lang="en-US" dirty="0">
                <a:solidFill>
                  <a:srgbClr val="374151"/>
                </a:solidFill>
                <a:latin typeface="Calibri" pitchFamily="34" charset="0"/>
                <a:ea typeface="Calibri" pitchFamily="34" charset="-122"/>
                <a:cs typeface="Calibri" pitchFamily="34" charset="-120"/>
              </a:rPr>
              <a:t>• Many symptoms appear across multiple disorders</a:t>
            </a:r>
            <a:endParaRPr lang="en-US" dirty="0"/>
          </a:p>
          <a:p>
            <a:pPr marL="0" indent="0">
              <a:buNone/>
            </a:pPr>
            <a:r>
              <a:rPr lang="en-US" dirty="0">
                <a:solidFill>
                  <a:srgbClr val="374151"/>
                </a:solidFill>
                <a:latin typeface="Calibri" pitchFamily="34" charset="0"/>
                <a:ea typeface="Calibri" pitchFamily="34" charset="-122"/>
                <a:cs typeface="Calibri" pitchFamily="34" charset="-120"/>
              </a:rPr>
              <a:t>• Boundaries can be “fuzzy”</a:t>
            </a:r>
            <a:endParaRPr lang="en-US" dirty="0"/>
          </a:p>
          <a:p>
            <a:pPr marL="0" indent="0">
              <a:buNone/>
            </a:pPr>
            <a:r>
              <a:rPr lang="en-US" dirty="0">
                <a:solidFill>
                  <a:srgbClr val="374151"/>
                </a:solidFill>
                <a:latin typeface="Calibri" pitchFamily="34" charset="0"/>
                <a:ea typeface="Calibri" pitchFamily="34" charset="-122"/>
                <a:cs typeface="Calibri" pitchFamily="34" charset="-120"/>
              </a:rPr>
              <a:t>• Requires clinical judgment in serious illness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Practical diagnostic workflow</a:t>
            </a:r>
            <a:endParaRPr lang="en-US" sz="2600" dirty="0"/>
          </a:p>
        </p:txBody>
      </p:sp>
      <p:sp>
        <p:nvSpPr>
          <p:cNvPr id="4" name="Text 2"/>
          <p:cNvSpPr/>
          <p:nvPr/>
        </p:nvSpPr>
        <p:spPr>
          <a:xfrm>
            <a:off x="822960" y="1143000"/>
            <a:ext cx="10698480" cy="320040"/>
          </a:xfrm>
          <a:prstGeom prst="rect">
            <a:avLst/>
          </a:prstGeom>
          <a:noFill/>
          <a:ln/>
        </p:spPr>
        <p:txBody>
          <a:bodyPr wrap="square" rtlCol="0" anchor="ctr"/>
          <a:lstStyle/>
          <a:p>
            <a:pPr marL="0" indent="0">
              <a:buNone/>
            </a:pPr>
            <a:r>
              <a:rPr lang="en-US" sz="1800" dirty="0">
                <a:solidFill>
                  <a:srgbClr val="374151"/>
                </a:solidFill>
                <a:latin typeface="Calibri" pitchFamily="34" charset="0"/>
                <a:ea typeface="Calibri" pitchFamily="34" charset="-122"/>
                <a:cs typeface="Calibri" pitchFamily="34" charset="-120"/>
              </a:rPr>
              <a:t>A stepwise approach reduces missed diagnoses and avoidable medication burden</a:t>
            </a:r>
            <a:endParaRPr lang="en-US" sz="1800" dirty="0"/>
          </a:p>
        </p:txBody>
      </p:sp>
      <p:sp>
        <p:nvSpPr>
          <p:cNvPr id="5" name="Shape 3"/>
          <p:cNvSpPr/>
          <p:nvPr/>
        </p:nvSpPr>
        <p:spPr>
          <a:xfrm>
            <a:off x="822960" y="1600200"/>
            <a:ext cx="3352800" cy="868680"/>
          </a:xfrm>
          <a:prstGeom prst="roundRect">
            <a:avLst/>
          </a:prstGeom>
          <a:solidFill>
            <a:srgbClr val="FFFFFF"/>
          </a:solidFill>
          <a:ln w="25400">
            <a:solidFill>
              <a:srgbClr val="1F6FEB"/>
            </a:solidFill>
            <a:prstDash val="solid"/>
          </a:ln>
        </p:spPr>
        <p:txBody>
          <a:bodyPr/>
          <a:lstStyle/>
          <a:p>
            <a:endParaRPr lang="en-US"/>
          </a:p>
        </p:txBody>
      </p:sp>
      <p:sp>
        <p:nvSpPr>
          <p:cNvPr id="6" name="Text 4"/>
          <p:cNvSpPr/>
          <p:nvPr/>
        </p:nvSpPr>
        <p:spPr>
          <a:xfrm>
            <a:off x="960120" y="1746504"/>
            <a:ext cx="3078480" cy="640080"/>
          </a:xfrm>
          <a:prstGeom prst="rect">
            <a:avLst/>
          </a:prstGeom>
          <a:noFill/>
          <a:ln/>
        </p:spPr>
        <p:txBody>
          <a:bodyPr wrap="square" rtlCol="0" anchor="t"/>
          <a:lstStyle/>
          <a:p>
            <a:pPr marL="0" indent="0">
              <a:buNone/>
            </a:pPr>
            <a:r>
              <a:rPr lang="en-US" sz="1300" dirty="0">
                <a:solidFill>
                  <a:srgbClr val="111827"/>
                </a:solidFill>
                <a:latin typeface="Calibri" pitchFamily="34" charset="0"/>
                <a:ea typeface="Calibri" pitchFamily="34" charset="-122"/>
                <a:cs typeface="Calibri" pitchFamily="34" charset="-120"/>
              </a:rPr>
              <a:t>0. Elicit symptom</a:t>
            </a:r>
            <a:endParaRPr lang="en-US" sz="1300" dirty="0"/>
          </a:p>
          <a:p>
            <a:pPr marL="0" indent="0">
              <a:buNone/>
            </a:pPr>
            <a:r>
              <a:rPr lang="en-US" sz="1300" dirty="0">
                <a:solidFill>
                  <a:srgbClr val="111827"/>
                </a:solidFill>
                <a:latin typeface="Calibri" pitchFamily="34" charset="0"/>
                <a:ea typeface="Calibri" pitchFamily="34" charset="-122"/>
                <a:cs typeface="Calibri" pitchFamily="34" charset="-120"/>
              </a:rPr>
              <a:t>(open questions)</a:t>
            </a:r>
            <a:endParaRPr lang="en-US" sz="1300" dirty="0"/>
          </a:p>
        </p:txBody>
      </p:sp>
      <p:sp>
        <p:nvSpPr>
          <p:cNvPr id="7" name="Shape 5"/>
          <p:cNvSpPr/>
          <p:nvPr/>
        </p:nvSpPr>
        <p:spPr>
          <a:xfrm>
            <a:off x="4221480" y="1911096"/>
            <a:ext cx="228600" cy="228600"/>
          </a:xfrm>
          <a:prstGeom prst="rightArrow">
            <a:avLst/>
          </a:prstGeom>
          <a:solidFill>
            <a:srgbClr val="6B7280"/>
          </a:solidFill>
          <a:ln w="12700">
            <a:solidFill>
              <a:srgbClr val="6B7280"/>
            </a:solidFill>
            <a:prstDash val="solid"/>
          </a:ln>
        </p:spPr>
        <p:txBody>
          <a:bodyPr/>
          <a:lstStyle/>
          <a:p>
            <a:endParaRPr lang="en-US"/>
          </a:p>
        </p:txBody>
      </p:sp>
      <p:sp>
        <p:nvSpPr>
          <p:cNvPr id="8" name="Shape 6"/>
          <p:cNvSpPr/>
          <p:nvPr/>
        </p:nvSpPr>
        <p:spPr>
          <a:xfrm>
            <a:off x="4495800" y="1600200"/>
            <a:ext cx="3352800" cy="868680"/>
          </a:xfrm>
          <a:prstGeom prst="roundRect">
            <a:avLst/>
          </a:prstGeom>
          <a:solidFill>
            <a:srgbClr val="FFFFFF"/>
          </a:solidFill>
          <a:ln w="25400">
            <a:solidFill>
              <a:srgbClr val="0E7490"/>
            </a:solidFill>
            <a:prstDash val="solid"/>
          </a:ln>
        </p:spPr>
        <p:txBody>
          <a:bodyPr/>
          <a:lstStyle/>
          <a:p>
            <a:endParaRPr lang="en-US"/>
          </a:p>
        </p:txBody>
      </p:sp>
      <p:sp>
        <p:nvSpPr>
          <p:cNvPr id="9" name="Text 7"/>
          <p:cNvSpPr/>
          <p:nvPr/>
        </p:nvSpPr>
        <p:spPr>
          <a:xfrm>
            <a:off x="4632960" y="1746504"/>
            <a:ext cx="3078480" cy="640080"/>
          </a:xfrm>
          <a:prstGeom prst="rect">
            <a:avLst/>
          </a:prstGeom>
          <a:noFill/>
          <a:ln/>
        </p:spPr>
        <p:txBody>
          <a:bodyPr wrap="square" rtlCol="0" anchor="t"/>
          <a:lstStyle/>
          <a:p>
            <a:pPr marL="0" indent="0">
              <a:buNone/>
            </a:pPr>
            <a:r>
              <a:rPr lang="en-US" sz="1300" dirty="0">
                <a:solidFill>
                  <a:srgbClr val="111827"/>
                </a:solidFill>
                <a:latin typeface="Calibri" pitchFamily="34" charset="0"/>
                <a:ea typeface="Calibri" pitchFamily="34" charset="-122"/>
                <a:cs typeface="Calibri" pitchFamily="34" charset="-120"/>
              </a:rPr>
              <a:t>1. Clarify</a:t>
            </a:r>
            <a:endParaRPr lang="en-US" sz="1300" dirty="0"/>
          </a:p>
          <a:p>
            <a:pPr marL="0" indent="0">
              <a:buNone/>
            </a:pPr>
            <a:r>
              <a:rPr lang="en-US" sz="1300" dirty="0">
                <a:solidFill>
                  <a:srgbClr val="111827"/>
                </a:solidFill>
                <a:latin typeface="Calibri" pitchFamily="34" charset="0"/>
                <a:ea typeface="Calibri" pitchFamily="34" charset="-122"/>
                <a:cs typeface="Calibri" pitchFamily="34" charset="-120"/>
              </a:rPr>
              <a:t>(timing, stressors)</a:t>
            </a:r>
            <a:endParaRPr lang="en-US" sz="1300" dirty="0"/>
          </a:p>
        </p:txBody>
      </p:sp>
      <p:sp>
        <p:nvSpPr>
          <p:cNvPr id="10" name="Shape 8"/>
          <p:cNvSpPr/>
          <p:nvPr/>
        </p:nvSpPr>
        <p:spPr>
          <a:xfrm>
            <a:off x="7894320" y="1911096"/>
            <a:ext cx="228600" cy="228600"/>
          </a:xfrm>
          <a:prstGeom prst="rightArrow">
            <a:avLst/>
          </a:prstGeom>
          <a:solidFill>
            <a:srgbClr val="6B7280"/>
          </a:solidFill>
          <a:ln w="12700">
            <a:solidFill>
              <a:srgbClr val="6B7280"/>
            </a:solidFill>
            <a:prstDash val="solid"/>
          </a:ln>
        </p:spPr>
        <p:txBody>
          <a:bodyPr/>
          <a:lstStyle/>
          <a:p>
            <a:endParaRPr lang="en-US"/>
          </a:p>
        </p:txBody>
      </p:sp>
      <p:sp>
        <p:nvSpPr>
          <p:cNvPr id="11" name="Shape 9"/>
          <p:cNvSpPr/>
          <p:nvPr/>
        </p:nvSpPr>
        <p:spPr>
          <a:xfrm>
            <a:off x="8168640" y="1600200"/>
            <a:ext cx="3352800" cy="868680"/>
          </a:xfrm>
          <a:prstGeom prst="roundRect">
            <a:avLst/>
          </a:prstGeom>
          <a:solidFill>
            <a:srgbClr val="FFFFFF"/>
          </a:solidFill>
          <a:ln w="25400">
            <a:solidFill>
              <a:srgbClr val="2563EB"/>
            </a:solidFill>
            <a:prstDash val="solid"/>
          </a:ln>
        </p:spPr>
        <p:txBody>
          <a:bodyPr/>
          <a:lstStyle/>
          <a:p>
            <a:endParaRPr lang="en-US"/>
          </a:p>
        </p:txBody>
      </p:sp>
      <p:sp>
        <p:nvSpPr>
          <p:cNvPr id="12" name="Text 10"/>
          <p:cNvSpPr/>
          <p:nvPr/>
        </p:nvSpPr>
        <p:spPr>
          <a:xfrm>
            <a:off x="8305800" y="1746504"/>
            <a:ext cx="3078480" cy="640080"/>
          </a:xfrm>
          <a:prstGeom prst="rect">
            <a:avLst/>
          </a:prstGeom>
          <a:noFill/>
          <a:ln/>
        </p:spPr>
        <p:txBody>
          <a:bodyPr wrap="square" rtlCol="0" anchor="t"/>
          <a:lstStyle/>
          <a:p>
            <a:pPr marL="0" indent="0">
              <a:buNone/>
            </a:pPr>
            <a:r>
              <a:rPr lang="en-US" sz="1300" dirty="0">
                <a:solidFill>
                  <a:srgbClr val="111827"/>
                </a:solidFill>
                <a:latin typeface="Calibri" pitchFamily="34" charset="0"/>
                <a:ea typeface="Calibri" pitchFamily="34" charset="-122"/>
                <a:cs typeface="Calibri" pitchFamily="34" charset="-120"/>
              </a:rPr>
              <a:t>2. Screen medical causes</a:t>
            </a:r>
            <a:endParaRPr lang="en-US" sz="1300" dirty="0"/>
          </a:p>
          <a:p>
            <a:pPr marL="0" indent="0">
              <a:buNone/>
            </a:pPr>
            <a:r>
              <a:rPr lang="en-US" sz="1300" dirty="0">
                <a:solidFill>
                  <a:srgbClr val="111827"/>
                </a:solidFill>
                <a:latin typeface="Calibri" pitchFamily="34" charset="0"/>
                <a:ea typeface="Calibri" pitchFamily="34" charset="-122"/>
                <a:cs typeface="Calibri" pitchFamily="34" charset="-120"/>
              </a:rPr>
              <a:t>(delirium, meds, labs)</a:t>
            </a:r>
            <a:endParaRPr lang="en-US" sz="1300" dirty="0"/>
          </a:p>
        </p:txBody>
      </p:sp>
      <p:sp>
        <p:nvSpPr>
          <p:cNvPr id="13" name="Shape 11"/>
          <p:cNvSpPr/>
          <p:nvPr/>
        </p:nvSpPr>
        <p:spPr>
          <a:xfrm>
            <a:off x="822960" y="2971800"/>
            <a:ext cx="3352800" cy="868680"/>
          </a:xfrm>
          <a:prstGeom prst="roundRect">
            <a:avLst/>
          </a:prstGeom>
          <a:solidFill>
            <a:srgbClr val="FFFFFF"/>
          </a:solidFill>
          <a:ln w="25400">
            <a:solidFill>
              <a:srgbClr val="0F766E"/>
            </a:solidFill>
            <a:prstDash val="solid"/>
          </a:ln>
        </p:spPr>
        <p:txBody>
          <a:bodyPr/>
          <a:lstStyle/>
          <a:p>
            <a:endParaRPr lang="en-US"/>
          </a:p>
        </p:txBody>
      </p:sp>
      <p:sp>
        <p:nvSpPr>
          <p:cNvPr id="14" name="Text 12"/>
          <p:cNvSpPr/>
          <p:nvPr/>
        </p:nvSpPr>
        <p:spPr>
          <a:xfrm>
            <a:off x="960120" y="3118104"/>
            <a:ext cx="3078480" cy="640080"/>
          </a:xfrm>
          <a:prstGeom prst="rect">
            <a:avLst/>
          </a:prstGeom>
          <a:noFill/>
          <a:ln/>
        </p:spPr>
        <p:txBody>
          <a:bodyPr wrap="square" rtlCol="0" anchor="t"/>
          <a:lstStyle/>
          <a:p>
            <a:pPr marL="0" indent="0">
              <a:buNone/>
            </a:pPr>
            <a:r>
              <a:rPr lang="en-US" sz="1300" dirty="0">
                <a:solidFill>
                  <a:srgbClr val="111827"/>
                </a:solidFill>
                <a:latin typeface="Calibri" pitchFamily="34" charset="0"/>
                <a:ea typeface="Calibri" pitchFamily="34" charset="-122"/>
                <a:cs typeface="Calibri" pitchFamily="34" charset="-120"/>
              </a:rPr>
              <a:t>3. Map to DSM clusters</a:t>
            </a:r>
            <a:endParaRPr lang="en-US" sz="1300" dirty="0"/>
          </a:p>
          <a:p>
            <a:pPr marL="0" indent="0">
              <a:buNone/>
            </a:pPr>
            <a:r>
              <a:rPr lang="en-US" sz="1300" dirty="0">
                <a:solidFill>
                  <a:srgbClr val="111827"/>
                </a:solidFill>
                <a:latin typeface="Calibri" pitchFamily="34" charset="0"/>
                <a:ea typeface="Calibri" pitchFamily="34" charset="-122"/>
                <a:cs typeface="Calibri" pitchFamily="34" charset="-120"/>
              </a:rPr>
              <a:t>+ assess function</a:t>
            </a:r>
            <a:endParaRPr lang="en-US" sz="1300" dirty="0"/>
          </a:p>
        </p:txBody>
      </p:sp>
      <p:sp>
        <p:nvSpPr>
          <p:cNvPr id="15" name="Shape 13"/>
          <p:cNvSpPr/>
          <p:nvPr/>
        </p:nvSpPr>
        <p:spPr>
          <a:xfrm>
            <a:off x="4221480" y="3282696"/>
            <a:ext cx="228600" cy="228600"/>
          </a:xfrm>
          <a:prstGeom prst="rightArrow">
            <a:avLst/>
          </a:prstGeom>
          <a:solidFill>
            <a:srgbClr val="6B7280"/>
          </a:solidFill>
          <a:ln w="12700">
            <a:solidFill>
              <a:srgbClr val="6B7280"/>
            </a:solidFill>
            <a:prstDash val="solid"/>
          </a:ln>
        </p:spPr>
        <p:txBody>
          <a:bodyPr/>
          <a:lstStyle/>
          <a:p>
            <a:endParaRPr lang="en-US"/>
          </a:p>
        </p:txBody>
      </p:sp>
      <p:sp>
        <p:nvSpPr>
          <p:cNvPr id="16" name="Shape 14"/>
          <p:cNvSpPr/>
          <p:nvPr/>
        </p:nvSpPr>
        <p:spPr>
          <a:xfrm>
            <a:off x="4495800" y="2971800"/>
            <a:ext cx="3352800" cy="868680"/>
          </a:xfrm>
          <a:prstGeom prst="roundRect">
            <a:avLst/>
          </a:prstGeom>
          <a:solidFill>
            <a:srgbClr val="FFFFFF"/>
          </a:solidFill>
          <a:ln w="25400">
            <a:solidFill>
              <a:srgbClr val="B45309"/>
            </a:solidFill>
            <a:prstDash val="solid"/>
          </a:ln>
        </p:spPr>
        <p:txBody>
          <a:bodyPr/>
          <a:lstStyle/>
          <a:p>
            <a:endParaRPr lang="en-US"/>
          </a:p>
        </p:txBody>
      </p:sp>
      <p:sp>
        <p:nvSpPr>
          <p:cNvPr id="17" name="Text 15"/>
          <p:cNvSpPr/>
          <p:nvPr/>
        </p:nvSpPr>
        <p:spPr>
          <a:xfrm>
            <a:off x="4632960" y="3118104"/>
            <a:ext cx="3078480" cy="640080"/>
          </a:xfrm>
          <a:prstGeom prst="rect">
            <a:avLst/>
          </a:prstGeom>
          <a:noFill/>
          <a:ln/>
        </p:spPr>
        <p:txBody>
          <a:bodyPr wrap="square" rtlCol="0" anchor="t"/>
          <a:lstStyle/>
          <a:p>
            <a:pPr marL="0" indent="0">
              <a:buNone/>
            </a:pPr>
            <a:r>
              <a:rPr lang="en-US" sz="1300" dirty="0">
                <a:solidFill>
                  <a:srgbClr val="111827"/>
                </a:solidFill>
                <a:latin typeface="Calibri" pitchFamily="34" charset="0"/>
                <a:ea typeface="Calibri" pitchFamily="34" charset="-122"/>
                <a:cs typeface="Calibri" pitchFamily="34" charset="-120"/>
              </a:rPr>
              <a:t>4. Risk screen</a:t>
            </a:r>
            <a:endParaRPr lang="en-US" sz="1300" dirty="0"/>
          </a:p>
          <a:p>
            <a:pPr marL="0" indent="0">
              <a:buNone/>
            </a:pPr>
            <a:r>
              <a:rPr lang="en-US" sz="1300" dirty="0">
                <a:solidFill>
                  <a:srgbClr val="111827"/>
                </a:solidFill>
                <a:latin typeface="Calibri" pitchFamily="34" charset="0"/>
                <a:ea typeface="Calibri" pitchFamily="34" charset="-122"/>
                <a:cs typeface="Calibri" pitchFamily="34" charset="-120"/>
              </a:rPr>
              <a:t>(suicidality)</a:t>
            </a:r>
            <a:endParaRPr lang="en-US" sz="1300" dirty="0"/>
          </a:p>
        </p:txBody>
      </p:sp>
      <p:sp>
        <p:nvSpPr>
          <p:cNvPr id="18" name="Shape 16"/>
          <p:cNvSpPr/>
          <p:nvPr/>
        </p:nvSpPr>
        <p:spPr>
          <a:xfrm>
            <a:off x="7894320" y="3282696"/>
            <a:ext cx="228600" cy="228600"/>
          </a:xfrm>
          <a:prstGeom prst="rightArrow">
            <a:avLst/>
          </a:prstGeom>
          <a:solidFill>
            <a:srgbClr val="6B7280"/>
          </a:solidFill>
          <a:ln w="12700">
            <a:solidFill>
              <a:srgbClr val="6B7280"/>
            </a:solidFill>
            <a:prstDash val="solid"/>
          </a:ln>
        </p:spPr>
        <p:txBody>
          <a:bodyPr/>
          <a:lstStyle/>
          <a:p>
            <a:endParaRPr lang="en-US"/>
          </a:p>
        </p:txBody>
      </p:sp>
      <p:sp>
        <p:nvSpPr>
          <p:cNvPr id="19" name="Shape 17"/>
          <p:cNvSpPr/>
          <p:nvPr/>
        </p:nvSpPr>
        <p:spPr>
          <a:xfrm>
            <a:off x="8168640" y="2971800"/>
            <a:ext cx="3352800" cy="868680"/>
          </a:xfrm>
          <a:prstGeom prst="roundRect">
            <a:avLst/>
          </a:prstGeom>
          <a:solidFill>
            <a:srgbClr val="FFFFFF"/>
          </a:solidFill>
          <a:ln w="25400">
            <a:solidFill>
              <a:srgbClr val="0B2E4A"/>
            </a:solidFill>
            <a:prstDash val="solid"/>
          </a:ln>
        </p:spPr>
        <p:txBody>
          <a:bodyPr/>
          <a:lstStyle/>
          <a:p>
            <a:endParaRPr lang="en-US"/>
          </a:p>
        </p:txBody>
      </p:sp>
      <p:sp>
        <p:nvSpPr>
          <p:cNvPr id="20" name="Text 18"/>
          <p:cNvSpPr/>
          <p:nvPr/>
        </p:nvSpPr>
        <p:spPr>
          <a:xfrm>
            <a:off x="8305800" y="3118104"/>
            <a:ext cx="3078480" cy="640080"/>
          </a:xfrm>
          <a:prstGeom prst="rect">
            <a:avLst/>
          </a:prstGeom>
          <a:noFill/>
          <a:ln/>
        </p:spPr>
        <p:txBody>
          <a:bodyPr wrap="square" rtlCol="0" anchor="t"/>
          <a:lstStyle/>
          <a:p>
            <a:pPr marL="0" indent="0">
              <a:buNone/>
            </a:pPr>
            <a:r>
              <a:rPr lang="en-US" sz="1300" dirty="0">
                <a:solidFill>
                  <a:srgbClr val="111827"/>
                </a:solidFill>
                <a:latin typeface="Calibri" pitchFamily="34" charset="0"/>
                <a:ea typeface="Calibri" pitchFamily="34" charset="-122"/>
                <a:cs typeface="Calibri" pitchFamily="34" charset="-120"/>
              </a:rPr>
              <a:t>5. Working dx</a:t>
            </a:r>
            <a:endParaRPr lang="en-US" sz="1300" dirty="0"/>
          </a:p>
          <a:p>
            <a:pPr marL="0" indent="0">
              <a:buNone/>
            </a:pPr>
            <a:r>
              <a:rPr lang="en-US" sz="1300" dirty="0">
                <a:solidFill>
                  <a:srgbClr val="111827"/>
                </a:solidFill>
                <a:latin typeface="Calibri" pitchFamily="34" charset="0"/>
                <a:ea typeface="Calibri" pitchFamily="34" charset="-122"/>
                <a:cs typeface="Calibri" pitchFamily="34" charset="-120"/>
              </a:rPr>
              <a:t>+ treat / refer</a:t>
            </a:r>
            <a:endParaRPr lang="en-US" sz="1300" dirty="0"/>
          </a:p>
        </p:txBody>
      </p:sp>
      <p:sp>
        <p:nvSpPr>
          <p:cNvPr id="21" name="Shape 19"/>
          <p:cNvSpPr/>
          <p:nvPr/>
        </p:nvSpPr>
        <p:spPr>
          <a:xfrm>
            <a:off x="822960" y="3977640"/>
            <a:ext cx="10698480" cy="2057400"/>
          </a:xfrm>
          <a:prstGeom prst="rect">
            <a:avLst/>
          </a:prstGeom>
          <a:solidFill>
            <a:srgbClr val="F3F4F6"/>
          </a:solidFill>
          <a:ln w="12700">
            <a:solidFill>
              <a:srgbClr val="F3F4F6"/>
            </a:solidFill>
            <a:prstDash val="solid"/>
          </a:ln>
        </p:spPr>
        <p:txBody>
          <a:bodyPr/>
          <a:lstStyle/>
          <a:p>
            <a:endParaRPr lang="en-US"/>
          </a:p>
        </p:txBody>
      </p:sp>
      <p:sp>
        <p:nvSpPr>
          <p:cNvPr id="22" name="Text 20"/>
          <p:cNvSpPr/>
          <p:nvPr/>
        </p:nvSpPr>
        <p:spPr>
          <a:xfrm>
            <a:off x="1097280" y="4160520"/>
            <a:ext cx="10149840" cy="320040"/>
          </a:xfrm>
          <a:prstGeom prst="rect">
            <a:avLst/>
          </a:prstGeom>
          <a:noFill/>
          <a:ln/>
        </p:spPr>
        <p:txBody>
          <a:bodyPr wrap="square" rtlCol="0" anchor="ctr"/>
          <a:lstStyle/>
          <a:p>
            <a:pPr marL="0" indent="0">
              <a:buNone/>
            </a:pPr>
            <a:r>
              <a:rPr lang="en-US" sz="1500" b="1" dirty="0">
                <a:solidFill>
                  <a:srgbClr val="111827"/>
                </a:solidFill>
                <a:latin typeface="Calibri" pitchFamily="34" charset="0"/>
                <a:ea typeface="Calibri" pitchFamily="34" charset="-122"/>
                <a:cs typeface="Calibri" pitchFamily="34" charset="-120"/>
              </a:rPr>
              <a:t>Operational notes</a:t>
            </a:r>
            <a:endParaRPr lang="en-US" sz="1500" dirty="0"/>
          </a:p>
        </p:txBody>
      </p:sp>
      <p:sp>
        <p:nvSpPr>
          <p:cNvPr id="23" name="Text 21"/>
          <p:cNvSpPr/>
          <p:nvPr/>
        </p:nvSpPr>
        <p:spPr>
          <a:xfrm>
            <a:off x="1097280" y="4498848"/>
            <a:ext cx="10149840" cy="1113536"/>
          </a:xfrm>
          <a:prstGeom prst="rect">
            <a:avLst/>
          </a:prstGeom>
          <a:noFill/>
          <a:ln/>
        </p:spPr>
        <p:txBody>
          <a:bodyPr wrap="square" rtlCol="0" anchor="t"/>
          <a:lstStyle/>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Use prognosis-aware judgment when time thresholds are unrealistic (e.g., two-week MDD window in days-to-weeks prognosis).</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Document a working diagnosis and re-evaluate as illness evolves.</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When uncertain, prioritize safety: delirium and suicidality first.</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Eliciting symptoms and clustering</a:t>
            </a:r>
            <a:r>
              <a:rPr lang="en-US" sz="2600" b="1" baseline="30000">
                <a:solidFill>
                  <a:srgbClr val="FFFFFF"/>
                </a:solidFill>
                <a:latin typeface="Calibri"/>
                <a:ea typeface="Calibri"/>
                <a:cs typeface="Calibri"/>
              </a:rPr>
              <a:t>4</a:t>
            </a:r>
            <a:endParaRPr lang="en-US" sz="2600" baseline="30000" dirty="0"/>
          </a:p>
        </p:txBody>
      </p:sp>
      <p:sp>
        <p:nvSpPr>
          <p:cNvPr id="4" name="Text 2"/>
          <p:cNvSpPr/>
          <p:nvPr/>
        </p:nvSpPr>
        <p:spPr>
          <a:xfrm>
            <a:off x="822960" y="1143000"/>
            <a:ext cx="10698480" cy="365760"/>
          </a:xfrm>
          <a:prstGeom prst="rect">
            <a:avLst/>
          </a:prstGeom>
          <a:noFill/>
          <a:ln/>
        </p:spPr>
        <p:txBody>
          <a:bodyPr wrap="square" rtlCol="0" anchor="ctr"/>
          <a:lstStyle/>
          <a:p>
            <a:pPr marL="0" indent="0">
              <a:buNone/>
            </a:pPr>
            <a:r>
              <a:rPr lang="en-US" sz="2000" b="1" dirty="0">
                <a:solidFill>
                  <a:srgbClr val="111827"/>
                </a:solidFill>
                <a:latin typeface="Calibri" pitchFamily="34" charset="0"/>
                <a:ea typeface="Calibri" pitchFamily="34" charset="-122"/>
                <a:cs typeface="Calibri" pitchFamily="34" charset="-120"/>
              </a:rPr>
              <a:t>Patients often do not use psychiatric vocabulary</a:t>
            </a:r>
            <a:endParaRPr lang="en-US" sz="2000" dirty="0"/>
          </a:p>
        </p:txBody>
      </p:sp>
      <p:sp>
        <p:nvSpPr>
          <p:cNvPr id="5" name="Shape 3"/>
          <p:cNvSpPr/>
          <p:nvPr/>
        </p:nvSpPr>
        <p:spPr>
          <a:xfrm>
            <a:off x="822960" y="1691640"/>
            <a:ext cx="5303520" cy="2331720"/>
          </a:xfrm>
          <a:prstGeom prst="roundRect">
            <a:avLst/>
          </a:prstGeom>
          <a:solidFill>
            <a:srgbClr val="FFFFFF"/>
          </a:solidFill>
          <a:ln w="12700">
            <a:solidFill>
              <a:srgbClr val="1F6FEB"/>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51560" y="1856232"/>
            <a:ext cx="4846320" cy="320040"/>
          </a:xfrm>
          <a:prstGeom prst="rect">
            <a:avLst/>
          </a:prstGeom>
          <a:noFill/>
          <a:ln/>
        </p:spPr>
        <p:txBody>
          <a:bodyPr wrap="square" rtlCol="0" anchor="ctr"/>
          <a:lstStyle/>
          <a:p>
            <a:pPr marL="0" indent="0">
              <a:buNone/>
            </a:pPr>
            <a:r>
              <a:rPr lang="en-US" sz="1400" b="1" dirty="0">
                <a:solidFill>
                  <a:srgbClr val="1F6FEB"/>
                </a:solidFill>
                <a:latin typeface="Calibri" pitchFamily="34" charset="0"/>
                <a:ea typeface="Calibri" pitchFamily="34" charset="-122"/>
                <a:cs typeface="Calibri" pitchFamily="34" charset="-120"/>
              </a:rPr>
              <a:t>Common presentations</a:t>
            </a:r>
            <a:endParaRPr lang="en-US" sz="1400" dirty="0"/>
          </a:p>
        </p:txBody>
      </p:sp>
      <p:sp>
        <p:nvSpPr>
          <p:cNvPr id="7" name="Text 5"/>
          <p:cNvSpPr/>
          <p:nvPr/>
        </p:nvSpPr>
        <p:spPr>
          <a:xfrm>
            <a:off x="1051560" y="2240280"/>
            <a:ext cx="4846320" cy="16459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“I’m tired.” “I’m off.” Cognitive fog, irritability, withdrawal, somatic complaints.</a:t>
            </a:r>
            <a:endParaRPr lang="en-US" sz="1200" dirty="0"/>
          </a:p>
          <a:p>
            <a:pPr marL="0" indent="0">
              <a:buNone/>
            </a:pPr>
            <a:endParaRPr lang="en-US" sz="1200" dirty="0"/>
          </a:p>
          <a:p>
            <a:pPr marL="0" indent="0">
              <a:buNone/>
            </a:pPr>
            <a:r>
              <a:rPr lang="en-US" sz="1200" dirty="0">
                <a:solidFill>
                  <a:srgbClr val="374151"/>
                </a:solidFill>
                <a:latin typeface="Calibri" pitchFamily="34" charset="0"/>
                <a:ea typeface="Calibri" pitchFamily="34" charset="-122"/>
                <a:cs typeface="Calibri" pitchFamily="34" charset="-120"/>
              </a:rPr>
              <a:t>Action: probe timing, triggers, and functional impact; then look for clusters (sleep, anhedonia, worry, panic, psychosis, substance use).</a:t>
            </a:r>
            <a:endParaRPr lang="en-US" sz="1200" dirty="0"/>
          </a:p>
        </p:txBody>
      </p:sp>
      <p:sp>
        <p:nvSpPr>
          <p:cNvPr id="8" name="Shape 6"/>
          <p:cNvSpPr/>
          <p:nvPr/>
        </p:nvSpPr>
        <p:spPr>
          <a:xfrm>
            <a:off x="6400800" y="1691640"/>
            <a:ext cx="5120640" cy="2331720"/>
          </a:xfrm>
          <a:prstGeom prst="roundRect">
            <a:avLst/>
          </a:prstGeom>
          <a:solidFill>
            <a:srgbClr val="FFFFFF"/>
          </a:solidFill>
          <a:ln w="12700">
            <a:solidFill>
              <a:srgbClr val="0E7490"/>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1856232"/>
            <a:ext cx="4663440" cy="320040"/>
          </a:xfrm>
          <a:prstGeom prst="rect">
            <a:avLst/>
          </a:prstGeom>
          <a:noFill/>
          <a:ln/>
        </p:spPr>
        <p:txBody>
          <a:bodyPr wrap="square" rtlCol="0" anchor="ctr"/>
          <a:lstStyle/>
          <a:p>
            <a:pPr marL="0" indent="0">
              <a:buNone/>
            </a:pPr>
            <a:r>
              <a:rPr lang="en-US" sz="1400" b="1" dirty="0">
                <a:solidFill>
                  <a:srgbClr val="0E7490"/>
                </a:solidFill>
                <a:latin typeface="Calibri" pitchFamily="34" charset="0"/>
                <a:ea typeface="Calibri" pitchFamily="34" charset="-122"/>
                <a:cs typeface="Calibri" pitchFamily="34" charset="-120"/>
              </a:rPr>
              <a:t>High-yield heuristic</a:t>
            </a:r>
            <a:endParaRPr lang="en-US" sz="1400" dirty="0"/>
          </a:p>
        </p:txBody>
      </p:sp>
      <p:sp>
        <p:nvSpPr>
          <p:cNvPr id="10" name="Text 8"/>
          <p:cNvSpPr/>
          <p:nvPr/>
        </p:nvSpPr>
        <p:spPr>
          <a:xfrm>
            <a:off x="6629400" y="2240280"/>
            <a:ext cx="4663440" cy="16459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Anxiety + insomnia are “fevers of unknown origin” for the brain: often multifactorial (pain, dyspnea, meds, grief, delirium, existential distress).</a:t>
            </a:r>
            <a:endParaRPr lang="en-US" sz="1200" dirty="0"/>
          </a:p>
        </p:txBody>
      </p:sp>
      <p:sp>
        <p:nvSpPr>
          <p:cNvPr id="11" name="Shape 9"/>
          <p:cNvSpPr/>
          <p:nvPr/>
        </p:nvSpPr>
        <p:spPr>
          <a:xfrm>
            <a:off x="822960" y="4206240"/>
            <a:ext cx="10698480" cy="1783080"/>
          </a:xfrm>
          <a:prstGeom prst="rect">
            <a:avLst/>
          </a:prstGeom>
          <a:solidFill>
            <a:srgbClr val="FFFFFF"/>
          </a:solidFill>
          <a:ln w="12700">
            <a:solidFill>
              <a:srgbClr val="E5E7EB"/>
            </a:solidFill>
            <a:prstDash val="solid"/>
          </a:ln>
        </p:spPr>
        <p:txBody>
          <a:bodyPr/>
          <a:lstStyle/>
          <a:p>
            <a:endParaRPr lang="en-US"/>
          </a:p>
        </p:txBody>
      </p:sp>
      <p:sp>
        <p:nvSpPr>
          <p:cNvPr id="12" name="Text 10"/>
          <p:cNvSpPr/>
          <p:nvPr/>
        </p:nvSpPr>
        <p:spPr>
          <a:xfrm>
            <a:off x="1097280" y="4343400"/>
            <a:ext cx="10149840" cy="274320"/>
          </a:xfrm>
          <a:prstGeom prst="rect">
            <a:avLst/>
          </a:prstGeom>
          <a:noFill/>
          <a:ln/>
        </p:spPr>
        <p:txBody>
          <a:bodyPr wrap="square" rtlCol="0" anchor="ctr"/>
          <a:lstStyle/>
          <a:p>
            <a:pPr marL="0" indent="0">
              <a:buNone/>
            </a:pPr>
            <a:r>
              <a:rPr lang="en-US" sz="1500" b="1" dirty="0">
                <a:solidFill>
                  <a:srgbClr val="111827"/>
                </a:solidFill>
                <a:latin typeface="Calibri" pitchFamily="34" charset="0"/>
                <a:ea typeface="Calibri" pitchFamily="34" charset="-122"/>
                <a:cs typeface="Calibri" pitchFamily="34" charset="-120"/>
              </a:rPr>
              <a:t>Suggested prompts</a:t>
            </a:r>
            <a:endParaRPr lang="en-US" sz="1500" dirty="0"/>
          </a:p>
        </p:txBody>
      </p:sp>
      <p:sp>
        <p:nvSpPr>
          <p:cNvPr id="13" name="Text 11"/>
          <p:cNvSpPr/>
          <p:nvPr/>
        </p:nvSpPr>
        <p:spPr>
          <a:xfrm>
            <a:off x="1097280" y="4645152"/>
            <a:ext cx="10149840" cy="1113536"/>
          </a:xfrm>
          <a:prstGeom prst="rect">
            <a:avLst/>
          </a:prstGeom>
          <a:noFill/>
          <a:ln/>
        </p:spPr>
        <p:txBody>
          <a:bodyPr wrap="square" rtlCol="0" anchor="t"/>
          <a:lstStyle/>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“When did this start, and what was going on then?”</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“What is hardest in the last 24 hours: mood, worry, sleep, thinking, or something else?”</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“How is this affecting your decisions or relationships?”</a:t>
            </a:r>
            <a:endParaRPr lang="en-US" sz="1400" dirty="0"/>
          </a:p>
        </p:txBody>
      </p:sp>
      <p:sp>
        <p:nvSpPr>
          <p:cNvPr id="14" name="Shape 12"/>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Medical comorbidity and diagnostic overlap</a:t>
            </a:r>
            <a:r>
              <a:rPr lang="en-US" sz="2600" b="1" baseline="30000">
                <a:solidFill>
                  <a:srgbClr val="FFFFFF"/>
                </a:solidFill>
                <a:latin typeface="Calibri"/>
                <a:ea typeface="Calibri"/>
                <a:cs typeface="Calibri"/>
              </a:rPr>
              <a:t>4</a:t>
            </a:r>
            <a:endParaRPr lang="en-US" sz="2600" baseline="30000" dirty="0"/>
          </a:p>
        </p:txBody>
      </p:sp>
      <p:sp>
        <p:nvSpPr>
          <p:cNvPr id="4" name="Text 2"/>
          <p:cNvSpPr/>
          <p:nvPr/>
        </p:nvSpPr>
        <p:spPr>
          <a:xfrm>
            <a:off x="822960" y="1143000"/>
            <a:ext cx="10698480" cy="411480"/>
          </a:xfrm>
          <a:prstGeom prst="rect">
            <a:avLst/>
          </a:prstGeom>
          <a:noFill/>
          <a:ln/>
        </p:spPr>
        <p:txBody>
          <a:bodyPr wrap="square" rtlCol="0" anchor="ctr"/>
          <a:lstStyle/>
          <a:p>
            <a:pPr marL="0" indent="0">
              <a:buNone/>
            </a:pPr>
            <a:r>
              <a:rPr lang="en-US" sz="2000" b="1" dirty="0">
                <a:solidFill>
                  <a:srgbClr val="111827"/>
                </a:solidFill>
                <a:latin typeface="Calibri" pitchFamily="34" charset="0"/>
                <a:ea typeface="Calibri" pitchFamily="34" charset="-122"/>
                <a:cs typeface="Calibri" pitchFamily="34" charset="-120"/>
              </a:rPr>
              <a:t>In serious illness, “medical causes” are the norm, not the exception</a:t>
            </a:r>
            <a:endParaRPr lang="en-US" sz="2000" dirty="0"/>
          </a:p>
        </p:txBody>
      </p:sp>
      <p:sp>
        <p:nvSpPr>
          <p:cNvPr id="5" name="Text 3"/>
          <p:cNvSpPr/>
          <p:nvPr/>
        </p:nvSpPr>
        <p:spPr>
          <a:xfrm>
            <a:off x="868680" y="1691640"/>
            <a:ext cx="10972800" cy="1233424"/>
          </a:xfrm>
          <a:prstGeom prst="rect">
            <a:avLst/>
          </a:prstGeom>
          <a:noFill/>
          <a:ln/>
        </p:spPr>
        <p:txBody>
          <a:bodyPr wrap="square" rtlCol="0" anchor="t"/>
          <a:lstStyle/>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Many MDD criteria are neurovegetative and common in advanced disease (sleep, appetite, fatigue, cognition, psychomotor changes).</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DSM suggests an etiologic approach: count symptoms not better explained by medical illness.</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Substitutive approaches (e.g., Endicott) replace nonspecific symptoms with more specific depressive markers (withdrawal, pessimism, self-pity).</a:t>
            </a:r>
            <a:endParaRPr lang="en-US" sz="1600" dirty="0"/>
          </a:p>
        </p:txBody>
      </p:sp>
      <p:sp>
        <p:nvSpPr>
          <p:cNvPr id="6" name="Shape 4"/>
          <p:cNvSpPr/>
          <p:nvPr/>
        </p:nvSpPr>
        <p:spPr>
          <a:xfrm>
            <a:off x="822960" y="3977640"/>
            <a:ext cx="10698480" cy="2148840"/>
          </a:xfrm>
          <a:prstGeom prst="rect">
            <a:avLst/>
          </a:prstGeom>
          <a:solidFill>
            <a:srgbClr val="F3F4F6"/>
          </a:solidFill>
          <a:ln w="12700">
            <a:solidFill>
              <a:srgbClr val="F3F4F6"/>
            </a:solidFill>
            <a:prstDash val="solid"/>
          </a:ln>
        </p:spPr>
        <p:txBody>
          <a:bodyPr/>
          <a:lstStyle/>
          <a:p>
            <a:endParaRPr lang="en-US"/>
          </a:p>
        </p:txBody>
      </p:sp>
      <p:sp>
        <p:nvSpPr>
          <p:cNvPr id="7" name="Text 5"/>
          <p:cNvSpPr/>
          <p:nvPr/>
        </p:nvSpPr>
        <p:spPr>
          <a:xfrm>
            <a:off x="1097280" y="4160520"/>
            <a:ext cx="10149840" cy="320040"/>
          </a:xfrm>
          <a:prstGeom prst="rect">
            <a:avLst/>
          </a:prstGeom>
          <a:noFill/>
          <a:ln/>
        </p:spPr>
        <p:txBody>
          <a:bodyPr wrap="square" rtlCol="0" anchor="ctr"/>
          <a:lstStyle/>
          <a:p>
            <a:pPr marL="0" indent="0">
              <a:buNone/>
            </a:pPr>
            <a:r>
              <a:rPr lang="en-US" sz="1500" b="1" dirty="0">
                <a:solidFill>
                  <a:srgbClr val="111827"/>
                </a:solidFill>
                <a:latin typeface="Calibri" pitchFamily="34" charset="0"/>
                <a:ea typeface="Calibri" pitchFamily="34" charset="-122"/>
                <a:cs typeface="Calibri" pitchFamily="34" charset="-120"/>
              </a:rPr>
              <a:t>Clinical takeaway</a:t>
            </a:r>
            <a:endParaRPr lang="en-US" sz="1500" dirty="0"/>
          </a:p>
        </p:txBody>
      </p:sp>
      <p:sp>
        <p:nvSpPr>
          <p:cNvPr id="8" name="Text 6"/>
          <p:cNvSpPr/>
          <p:nvPr/>
        </p:nvSpPr>
        <p:spPr>
          <a:xfrm>
            <a:off x="1097280" y="4498848"/>
            <a:ext cx="10149840" cy="1463040"/>
          </a:xfrm>
          <a:prstGeom prst="rect">
            <a:avLst/>
          </a:prstGeom>
          <a:noFill/>
          <a:ln/>
        </p:spPr>
        <p:txBody>
          <a:bodyPr wrap="square" rtlCol="0" anchor="t"/>
          <a:lstStyle/>
          <a:p>
            <a:pPr marL="0" indent="0">
              <a:buNone/>
            </a:pPr>
            <a:r>
              <a:rPr lang="en-US" sz="1400" dirty="0">
                <a:solidFill>
                  <a:srgbClr val="374151"/>
                </a:solidFill>
                <a:latin typeface="Calibri" pitchFamily="34" charset="0"/>
                <a:ea typeface="Calibri" pitchFamily="34" charset="-122"/>
                <a:cs typeface="Calibri" pitchFamily="34" charset="-120"/>
              </a:rPr>
              <a:t>Hopelessness, persistent pessimism, guilt, and social withdrawal are often more discriminating than appetite/sleep changes in medically ill patients.</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Delirium: the master mimicker</a:t>
            </a:r>
            <a:r>
              <a:rPr lang="en-US" sz="2600" b="1" baseline="30000">
                <a:solidFill>
                  <a:srgbClr val="FFFFFF"/>
                </a:solidFill>
                <a:latin typeface="Calibri"/>
                <a:ea typeface="Calibri"/>
                <a:cs typeface="Calibri"/>
              </a:rPr>
              <a:t>4</a:t>
            </a:r>
            <a:endParaRPr lang="en-US" sz="2600" baseline="30000" dirty="0"/>
          </a:p>
        </p:txBody>
      </p:sp>
      <p:sp>
        <p:nvSpPr>
          <p:cNvPr id="4" name="Text 2"/>
          <p:cNvSpPr/>
          <p:nvPr/>
        </p:nvSpPr>
        <p:spPr>
          <a:xfrm>
            <a:off x="822960" y="1143000"/>
            <a:ext cx="10698480" cy="365760"/>
          </a:xfrm>
          <a:prstGeom prst="rect">
            <a:avLst/>
          </a:prstGeom>
          <a:noFill/>
          <a:ln/>
        </p:spPr>
        <p:txBody>
          <a:bodyPr wrap="square" rtlCol="0" anchor="ctr"/>
          <a:lstStyle/>
          <a:p>
            <a:pPr marL="0" indent="0">
              <a:buNone/>
            </a:pPr>
            <a:r>
              <a:rPr lang="en-US" sz="2000" b="1" dirty="0">
                <a:solidFill>
                  <a:srgbClr val="111827"/>
                </a:solidFill>
                <a:latin typeface="Calibri" pitchFamily="34" charset="0"/>
                <a:ea typeface="Calibri" pitchFamily="34" charset="-122"/>
                <a:cs typeface="Calibri" pitchFamily="34" charset="-120"/>
              </a:rPr>
              <a:t>Always consider delirium first with acute or fluctuating changes</a:t>
            </a:r>
            <a:endParaRPr lang="en-US" sz="2000" dirty="0"/>
          </a:p>
        </p:txBody>
      </p:sp>
      <p:sp>
        <p:nvSpPr>
          <p:cNvPr id="5" name="Shape 3"/>
          <p:cNvSpPr/>
          <p:nvPr/>
        </p:nvSpPr>
        <p:spPr>
          <a:xfrm>
            <a:off x="822960" y="1691640"/>
            <a:ext cx="5303520" cy="233172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51560" y="1856232"/>
            <a:ext cx="484632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What gets missed</a:t>
            </a:r>
            <a:endParaRPr lang="en-US" sz="1400" dirty="0"/>
          </a:p>
        </p:txBody>
      </p:sp>
      <p:sp>
        <p:nvSpPr>
          <p:cNvPr id="7" name="Text 5"/>
          <p:cNvSpPr/>
          <p:nvPr/>
        </p:nvSpPr>
        <p:spPr>
          <a:xfrm>
            <a:off x="1051560" y="2240280"/>
            <a:ext cx="4846320" cy="16459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Hypoactive and mixed delirium. May look like depression, withdrawal, or “just tired.”</a:t>
            </a:r>
            <a:endParaRPr lang="en-US" sz="1200" dirty="0"/>
          </a:p>
        </p:txBody>
      </p:sp>
      <p:sp>
        <p:nvSpPr>
          <p:cNvPr id="8" name="Shape 6"/>
          <p:cNvSpPr/>
          <p:nvPr/>
        </p:nvSpPr>
        <p:spPr>
          <a:xfrm>
            <a:off x="6400800" y="1691640"/>
            <a:ext cx="5120640" cy="2331720"/>
          </a:xfrm>
          <a:prstGeom prst="roundRect">
            <a:avLst/>
          </a:prstGeom>
          <a:solidFill>
            <a:srgbClr val="FFFFFF"/>
          </a:solidFill>
          <a:ln w="12700">
            <a:solidFill>
              <a:srgbClr val="1F6FEB"/>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1856232"/>
            <a:ext cx="4663440" cy="320040"/>
          </a:xfrm>
          <a:prstGeom prst="rect">
            <a:avLst/>
          </a:prstGeom>
          <a:noFill/>
          <a:ln/>
        </p:spPr>
        <p:txBody>
          <a:bodyPr wrap="square" rtlCol="0" anchor="ctr"/>
          <a:lstStyle/>
          <a:p>
            <a:pPr marL="0" indent="0">
              <a:buNone/>
            </a:pPr>
            <a:r>
              <a:rPr lang="en-US" sz="1400" b="1" dirty="0">
                <a:solidFill>
                  <a:srgbClr val="1F6FEB"/>
                </a:solidFill>
                <a:latin typeface="Calibri" pitchFamily="34" charset="0"/>
                <a:ea typeface="Calibri" pitchFamily="34" charset="-122"/>
                <a:cs typeface="Calibri" pitchFamily="34" charset="-120"/>
              </a:rPr>
              <a:t>Common features</a:t>
            </a:r>
            <a:endParaRPr lang="en-US" sz="1400" dirty="0"/>
          </a:p>
        </p:txBody>
      </p:sp>
      <p:sp>
        <p:nvSpPr>
          <p:cNvPr id="10" name="Text 8"/>
          <p:cNvSpPr/>
          <p:nvPr/>
        </p:nvSpPr>
        <p:spPr>
          <a:xfrm>
            <a:off x="6629400" y="2240280"/>
            <a:ext cx="4663440" cy="16459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Inattention + altered awareness + fluctuating course. Often coexists with hallucinations, delusions, mood symptoms.</a:t>
            </a:r>
            <a:endParaRPr lang="en-US" sz="1200" dirty="0"/>
          </a:p>
        </p:txBody>
      </p:sp>
      <p:sp>
        <p:nvSpPr>
          <p:cNvPr id="11" name="Shape 9"/>
          <p:cNvSpPr/>
          <p:nvPr/>
        </p:nvSpPr>
        <p:spPr>
          <a:xfrm>
            <a:off x="822960" y="4206240"/>
            <a:ext cx="10698480" cy="1783080"/>
          </a:xfrm>
          <a:prstGeom prst="rect">
            <a:avLst/>
          </a:prstGeom>
          <a:solidFill>
            <a:srgbClr val="FFFFFF"/>
          </a:solidFill>
          <a:ln w="12700">
            <a:solidFill>
              <a:srgbClr val="E5E7EB"/>
            </a:solidFill>
            <a:prstDash val="solid"/>
          </a:ln>
        </p:spPr>
        <p:txBody>
          <a:bodyPr/>
          <a:lstStyle/>
          <a:p>
            <a:endParaRPr lang="en-US"/>
          </a:p>
        </p:txBody>
      </p:sp>
      <p:sp>
        <p:nvSpPr>
          <p:cNvPr id="12" name="Text 10"/>
          <p:cNvSpPr/>
          <p:nvPr/>
        </p:nvSpPr>
        <p:spPr>
          <a:xfrm>
            <a:off x="1097280" y="4343400"/>
            <a:ext cx="10149840" cy="274320"/>
          </a:xfrm>
          <a:prstGeom prst="rect">
            <a:avLst/>
          </a:prstGeom>
          <a:noFill/>
          <a:ln/>
        </p:spPr>
        <p:txBody>
          <a:bodyPr wrap="square" rtlCol="0" anchor="ctr"/>
          <a:lstStyle/>
          <a:p>
            <a:pPr marL="0" indent="0">
              <a:buNone/>
            </a:pPr>
            <a:r>
              <a:rPr lang="en-US" sz="1500" b="1" dirty="0">
                <a:solidFill>
                  <a:srgbClr val="111827"/>
                </a:solidFill>
                <a:latin typeface="Calibri" pitchFamily="34" charset="0"/>
                <a:ea typeface="Calibri" pitchFamily="34" charset="-122"/>
                <a:cs typeface="Calibri" pitchFamily="34" charset="-120"/>
              </a:rPr>
              <a:t>Bedside tools</a:t>
            </a:r>
            <a:endParaRPr lang="en-US" sz="1500" dirty="0"/>
          </a:p>
        </p:txBody>
      </p:sp>
      <p:sp>
        <p:nvSpPr>
          <p:cNvPr id="13" name="Text 11"/>
          <p:cNvSpPr/>
          <p:nvPr/>
        </p:nvSpPr>
        <p:spPr>
          <a:xfrm>
            <a:off x="1097280" y="4645152"/>
            <a:ext cx="10149840" cy="1113536"/>
          </a:xfrm>
          <a:prstGeom prst="rect">
            <a:avLst/>
          </a:prstGeom>
          <a:noFill/>
          <a:ln/>
        </p:spPr>
        <p:txBody>
          <a:bodyPr wrap="square" rtlCol="0" anchor="t"/>
          <a:lstStyle/>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CAM-ICU for screening (especially ICU).</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MDAS for severity tracking.</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Review meds and metabolic/infectious drivers every time delirium is suspected.</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AB2EDBB2-84DB-4F56-2BE7-C08AD6DC5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1411" y="88135"/>
            <a:ext cx="9069177" cy="60461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E27259-E46A-58B7-EC4D-3C9E4C67AFB6}"/>
              </a:ext>
            </a:extLst>
          </p:cNvPr>
          <p:cNvSpPr txBox="1"/>
          <p:nvPr/>
        </p:nvSpPr>
        <p:spPr>
          <a:xfrm>
            <a:off x="3411784" y="6258553"/>
            <a:ext cx="695373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Image created by ChatGPT (OpenAI, January 2026). Prompt: "Create a conceptual image differentiating palliative psychiatry from palliative care psychiatry, highlighting the philosophical differences, goals, and overlap between the two” </a:t>
            </a:r>
          </a:p>
          <a:p>
            <a:pPr algn="ctr"/>
            <a:endParaRPr lang="en-US" sz="1000" dirty="0">
              <a:latin typeface="Aptos"/>
            </a:endParaRPr>
          </a:p>
          <a:p>
            <a:pPr algn="l"/>
            <a:endParaRPr lang="en-US" sz="1000" dirty="0"/>
          </a:p>
        </p:txBody>
      </p:sp>
    </p:spTree>
    <p:extLst>
      <p:ext uri="{BB962C8B-B14F-4D97-AF65-F5344CB8AC3E}">
        <p14:creationId xmlns:p14="http://schemas.microsoft.com/office/powerpoint/2010/main" val="944473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Depressed mood: differential in serious illness</a:t>
            </a:r>
            <a:endParaRPr lang="en-US" sz="2600" dirty="0"/>
          </a:p>
        </p:txBody>
      </p:sp>
      <p:sp>
        <p:nvSpPr>
          <p:cNvPr id="4" name="Text 2"/>
          <p:cNvSpPr/>
          <p:nvPr/>
        </p:nvSpPr>
        <p:spPr>
          <a:xfrm>
            <a:off x="822960" y="1143000"/>
            <a:ext cx="10698480" cy="320040"/>
          </a:xfrm>
          <a:prstGeom prst="rect">
            <a:avLst/>
          </a:prstGeom>
          <a:noFill/>
          <a:ln/>
        </p:spPr>
        <p:txBody>
          <a:bodyPr wrap="square" rtlCol="0" anchor="ctr"/>
          <a:lstStyle/>
          <a:p>
            <a:pPr marL="0" indent="0">
              <a:buNone/>
            </a:pPr>
            <a:r>
              <a:rPr lang="en-US" sz="1800" dirty="0">
                <a:solidFill>
                  <a:srgbClr val="374151"/>
                </a:solidFill>
                <a:latin typeface="Calibri" pitchFamily="34" charset="0"/>
                <a:ea typeface="Calibri" pitchFamily="34" charset="-122"/>
                <a:cs typeface="Calibri" pitchFamily="34" charset="-120"/>
              </a:rPr>
              <a:t>Avoid a single-label reflex; map features and time course</a:t>
            </a:r>
            <a:endParaRPr lang="en-US" sz="1800" dirty="0"/>
          </a:p>
        </p:txBody>
      </p:sp>
      <p:sp>
        <p:nvSpPr>
          <p:cNvPr id="5" name="Shape 3"/>
          <p:cNvSpPr/>
          <p:nvPr/>
        </p:nvSpPr>
        <p:spPr>
          <a:xfrm>
            <a:off x="822960" y="1600200"/>
            <a:ext cx="10698480" cy="4480560"/>
          </a:xfrm>
          <a:prstGeom prst="rect">
            <a:avLst/>
          </a:prstGeom>
          <a:solidFill>
            <a:srgbClr val="FFFFFF"/>
          </a:solidFill>
          <a:ln w="12700">
            <a:solidFill>
              <a:srgbClr val="E5E7EB"/>
            </a:solidFill>
            <a:prstDash val="solid"/>
          </a:ln>
          <a:effectLst>
            <a:outerShdw blurRad="25400" dist="12700" dir="2700000" algn="bl" rotWithShape="0">
              <a:srgbClr val="000000">
                <a:alpha val="10000"/>
              </a:srgbClr>
            </a:outerShdw>
          </a:effectLst>
        </p:spPr>
        <p:txBody>
          <a:bodyPr/>
          <a:lstStyle/>
          <a:p>
            <a:endParaRPr lang="en-US"/>
          </a:p>
        </p:txBody>
      </p:sp>
      <p:sp>
        <p:nvSpPr>
          <p:cNvPr id="6" name="Text 4"/>
          <p:cNvSpPr/>
          <p:nvPr/>
        </p:nvSpPr>
        <p:spPr>
          <a:xfrm>
            <a:off x="1097280" y="1755648"/>
            <a:ext cx="10149840" cy="274320"/>
          </a:xfrm>
          <a:prstGeom prst="rect">
            <a:avLst/>
          </a:prstGeom>
          <a:noFill/>
          <a:ln/>
        </p:spPr>
        <p:txBody>
          <a:bodyPr wrap="square" rtlCol="0" anchor="ctr"/>
          <a:lstStyle/>
          <a:p>
            <a:pPr marL="0" indent="0">
              <a:buNone/>
            </a:pPr>
            <a:r>
              <a:rPr lang="en-US" sz="1500" b="1" dirty="0">
                <a:solidFill>
                  <a:srgbClr val="111827"/>
                </a:solidFill>
                <a:latin typeface="Calibri" pitchFamily="34" charset="0"/>
                <a:ea typeface="Calibri" pitchFamily="34" charset="-122"/>
                <a:cs typeface="Calibri" pitchFamily="34" charset="-120"/>
              </a:rPr>
              <a:t>High-yield differentials (examples)</a:t>
            </a:r>
            <a:endParaRPr lang="en-US" sz="1500" dirty="0"/>
          </a:p>
        </p:txBody>
      </p:sp>
      <p:sp>
        <p:nvSpPr>
          <p:cNvPr id="7" name="Text 5"/>
          <p:cNvSpPr/>
          <p:nvPr/>
        </p:nvSpPr>
        <p:spPr>
          <a:xfrm>
            <a:off x="1097280" y="2057400"/>
            <a:ext cx="10149840" cy="1623060"/>
          </a:xfrm>
          <a:prstGeom prst="rect">
            <a:avLst/>
          </a:prstGeom>
          <a:noFill/>
          <a:ln/>
        </p:spPr>
        <p:txBody>
          <a:bodyPr wrap="square" rtlCol="0" anchor="t"/>
          <a:lstStyle/>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MDD vs adjustment disorder vs depression due to medical condition</a:t>
            </a:r>
            <a:endParaRPr lang="en-US" sz="1500" dirty="0"/>
          </a:p>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Delirium (especially hypoactive) masquerading as depression</a:t>
            </a:r>
            <a:endParaRPr lang="en-US" sz="1500" dirty="0"/>
          </a:p>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Bereavement / prolonged grief disorder</a:t>
            </a:r>
            <a:endParaRPr lang="en-US" sz="1500" dirty="0"/>
          </a:p>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PTSD, substance/medication-induced mood disorder</a:t>
            </a:r>
            <a:endParaRPr lang="en-US" sz="1500" dirty="0"/>
          </a:p>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Demoralization (existential distress; not a DSM diagnosis)</a:t>
            </a:r>
            <a:endParaRPr lang="en-US" sz="1500" dirty="0"/>
          </a:p>
        </p:txBody>
      </p:sp>
      <p:sp>
        <p:nvSpPr>
          <p:cNvPr id="8" name="Shape 6"/>
          <p:cNvSpPr/>
          <p:nvPr/>
        </p:nvSpPr>
        <p:spPr>
          <a:xfrm>
            <a:off x="1097280" y="5074920"/>
            <a:ext cx="10149840" cy="868680"/>
          </a:xfrm>
          <a:prstGeom prst="rect">
            <a:avLst/>
          </a:prstGeom>
          <a:solidFill>
            <a:srgbClr val="F3F4F6"/>
          </a:solidFill>
          <a:ln w="12700">
            <a:solidFill>
              <a:srgbClr val="F3F4F6"/>
            </a:solidFill>
            <a:prstDash val="solid"/>
          </a:ln>
        </p:spPr>
        <p:txBody>
          <a:bodyPr/>
          <a:lstStyle/>
          <a:p>
            <a:endParaRPr lang="en-US"/>
          </a:p>
        </p:txBody>
      </p:sp>
      <p:sp>
        <p:nvSpPr>
          <p:cNvPr id="9" name="Text 7"/>
          <p:cNvSpPr/>
          <p:nvPr/>
        </p:nvSpPr>
        <p:spPr>
          <a:xfrm>
            <a:off x="1280160" y="5148072"/>
            <a:ext cx="9875520" cy="228600"/>
          </a:xfrm>
          <a:prstGeom prst="rect">
            <a:avLst/>
          </a:prstGeom>
          <a:noFill/>
          <a:ln/>
        </p:spPr>
        <p:txBody>
          <a:bodyPr wrap="square" rtlCol="0" anchor="ctr"/>
          <a:lstStyle/>
          <a:p>
            <a:pPr marL="0" indent="0">
              <a:buNone/>
            </a:pPr>
            <a:r>
              <a:rPr lang="en-US" sz="1400" b="1" dirty="0">
                <a:solidFill>
                  <a:srgbClr val="111827"/>
                </a:solidFill>
                <a:latin typeface="Calibri" pitchFamily="34" charset="0"/>
                <a:ea typeface="Calibri" pitchFamily="34" charset="-122"/>
                <a:cs typeface="Calibri" pitchFamily="34" charset="-120"/>
              </a:rPr>
              <a:t>Pearl</a:t>
            </a:r>
            <a:endParaRPr lang="en-US" sz="1400" dirty="0"/>
          </a:p>
        </p:txBody>
      </p:sp>
      <p:sp>
        <p:nvSpPr>
          <p:cNvPr id="10" name="Text 8"/>
          <p:cNvSpPr/>
          <p:nvPr/>
        </p:nvSpPr>
        <p:spPr>
          <a:xfrm>
            <a:off x="1280160" y="5376672"/>
            <a:ext cx="9875520" cy="502920"/>
          </a:xfrm>
          <a:prstGeom prst="rect">
            <a:avLst/>
          </a:prstGeom>
          <a:noFill/>
          <a:ln/>
        </p:spPr>
        <p:txBody>
          <a:bodyPr wrap="square" rtlCol="0" anchor="t"/>
          <a:lstStyle/>
          <a:p>
            <a:pPr marL="0" indent="0">
              <a:buNone/>
            </a:pPr>
            <a:r>
              <a:rPr lang="en-US" sz="1300" dirty="0">
                <a:solidFill>
                  <a:srgbClr val="374151"/>
                </a:solidFill>
                <a:latin typeface="Calibri" pitchFamily="34" charset="0"/>
                <a:ea typeface="Calibri" pitchFamily="34" charset="-122"/>
                <a:cs typeface="Calibri" pitchFamily="34" charset="-120"/>
              </a:rPr>
              <a:t>When symptoms are severe or impairing, “contextually understandable” does not rule out treatable syndromic illness.</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Screening tools that fit the bedside</a:t>
            </a:r>
            <a:endParaRPr lang="en-US" sz="2600" dirty="0"/>
          </a:p>
        </p:txBody>
      </p:sp>
      <p:sp>
        <p:nvSpPr>
          <p:cNvPr id="4" name="Text 2"/>
          <p:cNvSpPr/>
          <p:nvPr/>
        </p:nvSpPr>
        <p:spPr>
          <a:xfrm>
            <a:off x="822960" y="1143000"/>
            <a:ext cx="10698480" cy="320040"/>
          </a:xfrm>
          <a:prstGeom prst="rect">
            <a:avLst/>
          </a:prstGeom>
          <a:noFill/>
          <a:ln/>
        </p:spPr>
        <p:txBody>
          <a:bodyPr wrap="square" rtlCol="0" anchor="ctr"/>
          <a:lstStyle/>
          <a:p>
            <a:pPr marL="0" indent="0">
              <a:buNone/>
            </a:pPr>
            <a:r>
              <a:rPr lang="en-US" sz="1800" dirty="0">
                <a:solidFill>
                  <a:srgbClr val="374151"/>
                </a:solidFill>
                <a:latin typeface="Calibri" pitchFamily="34" charset="0"/>
                <a:ea typeface="Calibri" pitchFamily="34" charset="-122"/>
                <a:cs typeface="Calibri" pitchFamily="34" charset="-120"/>
              </a:rPr>
              <a:t>Use short tools to quantify severity and track response over time</a:t>
            </a:r>
            <a:endParaRPr lang="en-US" sz="1800" dirty="0"/>
          </a:p>
        </p:txBody>
      </p:sp>
      <p:sp>
        <p:nvSpPr>
          <p:cNvPr id="5" name="Shape 3"/>
          <p:cNvSpPr/>
          <p:nvPr/>
        </p:nvSpPr>
        <p:spPr>
          <a:xfrm>
            <a:off x="822960" y="1600200"/>
            <a:ext cx="10698480" cy="457200"/>
          </a:xfrm>
          <a:prstGeom prst="rect">
            <a:avLst/>
          </a:prstGeom>
          <a:solidFill>
            <a:srgbClr val="F3F4F6"/>
          </a:solidFill>
          <a:ln w="12700">
            <a:solidFill>
              <a:srgbClr val="E5E7EB"/>
            </a:solidFill>
            <a:prstDash val="solid"/>
          </a:ln>
        </p:spPr>
        <p:txBody>
          <a:bodyPr/>
          <a:lstStyle/>
          <a:p>
            <a:endParaRPr lang="en-US"/>
          </a:p>
        </p:txBody>
      </p:sp>
      <p:sp>
        <p:nvSpPr>
          <p:cNvPr id="6" name="Text 4"/>
          <p:cNvSpPr/>
          <p:nvPr/>
        </p:nvSpPr>
        <p:spPr>
          <a:xfrm>
            <a:off x="960120" y="1700784"/>
            <a:ext cx="2651760"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Domain</a:t>
            </a:r>
            <a:endParaRPr lang="en-US" sz="1300" dirty="0"/>
          </a:p>
        </p:txBody>
      </p:sp>
      <p:sp>
        <p:nvSpPr>
          <p:cNvPr id="7" name="Text 5"/>
          <p:cNvSpPr/>
          <p:nvPr/>
        </p:nvSpPr>
        <p:spPr>
          <a:xfrm>
            <a:off x="3977640" y="1700784"/>
            <a:ext cx="2468880"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Tool</a:t>
            </a:r>
            <a:endParaRPr lang="en-US" sz="1300" dirty="0"/>
          </a:p>
        </p:txBody>
      </p:sp>
      <p:sp>
        <p:nvSpPr>
          <p:cNvPr id="8" name="Text 6"/>
          <p:cNvSpPr/>
          <p:nvPr/>
        </p:nvSpPr>
        <p:spPr>
          <a:xfrm>
            <a:off x="6720840" y="1700784"/>
            <a:ext cx="4663440" cy="274320"/>
          </a:xfrm>
          <a:prstGeom prst="rect">
            <a:avLst/>
          </a:prstGeom>
          <a:noFill/>
          <a:ln/>
        </p:spPr>
        <p:txBody>
          <a:bodyPr wrap="square" rtlCol="0" anchor="ctr"/>
          <a:lstStyle/>
          <a:p>
            <a:pPr marL="0" indent="0">
              <a:buNone/>
            </a:pPr>
            <a:r>
              <a:rPr lang="en-US" sz="1300" b="1" dirty="0">
                <a:solidFill>
                  <a:srgbClr val="111827"/>
                </a:solidFill>
                <a:latin typeface="Calibri" pitchFamily="34" charset="0"/>
                <a:ea typeface="Calibri" pitchFamily="34" charset="-122"/>
                <a:cs typeface="Calibri" pitchFamily="34" charset="-120"/>
              </a:rPr>
              <a:t>Use when</a:t>
            </a:r>
            <a:endParaRPr lang="en-US" sz="1300" dirty="0"/>
          </a:p>
        </p:txBody>
      </p:sp>
      <p:sp>
        <p:nvSpPr>
          <p:cNvPr id="9" name="Shape 7"/>
          <p:cNvSpPr/>
          <p:nvPr/>
        </p:nvSpPr>
        <p:spPr>
          <a:xfrm>
            <a:off x="822960" y="2057400"/>
            <a:ext cx="10698480" cy="594360"/>
          </a:xfrm>
          <a:prstGeom prst="rect">
            <a:avLst/>
          </a:prstGeom>
          <a:solidFill>
            <a:srgbClr val="FFFFFF"/>
          </a:solidFill>
          <a:ln w="12700">
            <a:solidFill>
              <a:srgbClr val="E5E7EB"/>
            </a:solidFill>
            <a:prstDash val="solid"/>
          </a:ln>
        </p:spPr>
        <p:txBody>
          <a:bodyPr/>
          <a:lstStyle/>
          <a:p>
            <a:endParaRPr lang="en-US"/>
          </a:p>
        </p:txBody>
      </p:sp>
      <p:sp>
        <p:nvSpPr>
          <p:cNvPr id="10" name="Text 8"/>
          <p:cNvSpPr/>
          <p:nvPr/>
        </p:nvSpPr>
        <p:spPr>
          <a:xfrm>
            <a:off x="960120" y="2185416"/>
            <a:ext cx="2743200" cy="365760"/>
          </a:xfrm>
          <a:prstGeom prst="rect">
            <a:avLst/>
          </a:prstGeom>
          <a:noFill/>
          <a:ln/>
        </p:spPr>
        <p:txBody>
          <a:bodyPr wrap="square" lIns="91440" tIns="45720" rIns="91440" bIns="45720" rtlCol="0" anchor="ctr"/>
          <a:lstStyle/>
          <a:p>
            <a:pPr marL="0" indent="0">
              <a:buNone/>
            </a:pPr>
            <a:r>
              <a:rPr lang="en-US" sz="1200">
                <a:solidFill>
                  <a:srgbClr val="111827"/>
                </a:solidFill>
                <a:latin typeface="Calibri"/>
                <a:ea typeface="Calibri"/>
                <a:cs typeface="Calibri"/>
              </a:rPr>
              <a:t>Depression</a:t>
            </a:r>
            <a:r>
              <a:rPr lang="en-US" sz="1200" baseline="30000">
                <a:solidFill>
                  <a:srgbClr val="111827"/>
                </a:solidFill>
                <a:latin typeface="Calibri"/>
                <a:ea typeface="Calibri"/>
                <a:cs typeface="Calibri"/>
              </a:rPr>
              <a:t>5</a:t>
            </a:r>
            <a:endParaRPr lang="en-US" sz="1200" baseline="30000" dirty="0"/>
          </a:p>
        </p:txBody>
      </p:sp>
      <p:sp>
        <p:nvSpPr>
          <p:cNvPr id="11" name="Text 9"/>
          <p:cNvSpPr/>
          <p:nvPr/>
        </p:nvSpPr>
        <p:spPr>
          <a:xfrm>
            <a:off x="3977640" y="2185416"/>
            <a:ext cx="2606040" cy="365760"/>
          </a:xfrm>
          <a:prstGeom prst="rect">
            <a:avLst/>
          </a:prstGeom>
          <a:noFill/>
          <a:ln/>
        </p:spPr>
        <p:txBody>
          <a:bodyPr wrap="square" rtlCol="0" anchor="ctr"/>
          <a:lstStyle/>
          <a:p>
            <a:pPr marL="0" indent="0">
              <a:buNone/>
            </a:pPr>
            <a:r>
              <a:rPr lang="en-US" sz="1200" dirty="0">
                <a:solidFill>
                  <a:srgbClr val="111827"/>
                </a:solidFill>
                <a:latin typeface="Calibri" pitchFamily="34" charset="0"/>
                <a:ea typeface="Calibri" pitchFamily="34" charset="-122"/>
                <a:cs typeface="Calibri" pitchFamily="34" charset="-120"/>
              </a:rPr>
              <a:t>PHQ-9 / HADS</a:t>
            </a:r>
            <a:endParaRPr lang="en-US" sz="1200" dirty="0"/>
          </a:p>
        </p:txBody>
      </p:sp>
      <p:sp>
        <p:nvSpPr>
          <p:cNvPr id="12" name="Text 10"/>
          <p:cNvSpPr/>
          <p:nvPr/>
        </p:nvSpPr>
        <p:spPr>
          <a:xfrm>
            <a:off x="6720840" y="2148840"/>
            <a:ext cx="4663440" cy="4572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Baseline screen; monitor treatment response; includes SI item (PHQ-9).</a:t>
            </a:r>
            <a:endParaRPr lang="en-US" sz="1200" dirty="0"/>
          </a:p>
        </p:txBody>
      </p:sp>
      <p:sp>
        <p:nvSpPr>
          <p:cNvPr id="13" name="Shape 11"/>
          <p:cNvSpPr/>
          <p:nvPr/>
        </p:nvSpPr>
        <p:spPr>
          <a:xfrm>
            <a:off x="822960" y="2651760"/>
            <a:ext cx="10698480" cy="594360"/>
          </a:xfrm>
          <a:prstGeom prst="rect">
            <a:avLst/>
          </a:prstGeom>
          <a:solidFill>
            <a:srgbClr val="FAFAFA"/>
          </a:solidFill>
          <a:ln w="12700">
            <a:solidFill>
              <a:srgbClr val="E5E7EB"/>
            </a:solidFill>
            <a:prstDash val="solid"/>
          </a:ln>
        </p:spPr>
        <p:txBody>
          <a:bodyPr/>
          <a:lstStyle/>
          <a:p>
            <a:endParaRPr lang="en-US"/>
          </a:p>
        </p:txBody>
      </p:sp>
      <p:sp>
        <p:nvSpPr>
          <p:cNvPr id="14" name="Text 12"/>
          <p:cNvSpPr/>
          <p:nvPr/>
        </p:nvSpPr>
        <p:spPr>
          <a:xfrm>
            <a:off x="960120" y="2779776"/>
            <a:ext cx="2743200" cy="365760"/>
          </a:xfrm>
          <a:prstGeom prst="rect">
            <a:avLst/>
          </a:prstGeom>
          <a:noFill/>
          <a:ln/>
        </p:spPr>
        <p:txBody>
          <a:bodyPr wrap="square" lIns="91440" tIns="45720" rIns="91440" bIns="45720" rtlCol="0" anchor="ctr"/>
          <a:lstStyle/>
          <a:p>
            <a:pPr marL="0" indent="0">
              <a:buNone/>
            </a:pPr>
            <a:r>
              <a:rPr lang="en-US" sz="1200">
                <a:solidFill>
                  <a:srgbClr val="111827"/>
                </a:solidFill>
                <a:latin typeface="Calibri"/>
                <a:ea typeface="Calibri"/>
                <a:cs typeface="Calibri"/>
              </a:rPr>
              <a:t>Anxiety</a:t>
            </a:r>
            <a:r>
              <a:rPr lang="en-US" sz="1200" baseline="30000">
                <a:solidFill>
                  <a:srgbClr val="111827"/>
                </a:solidFill>
                <a:latin typeface="Calibri"/>
                <a:ea typeface="Calibri"/>
                <a:cs typeface="Calibri"/>
              </a:rPr>
              <a:t>6</a:t>
            </a:r>
            <a:endParaRPr lang="en-US" sz="1200" baseline="30000"/>
          </a:p>
        </p:txBody>
      </p:sp>
      <p:sp>
        <p:nvSpPr>
          <p:cNvPr id="15" name="Text 13"/>
          <p:cNvSpPr/>
          <p:nvPr/>
        </p:nvSpPr>
        <p:spPr>
          <a:xfrm>
            <a:off x="3977640" y="2779776"/>
            <a:ext cx="2606040" cy="365760"/>
          </a:xfrm>
          <a:prstGeom prst="rect">
            <a:avLst/>
          </a:prstGeom>
          <a:noFill/>
          <a:ln/>
        </p:spPr>
        <p:txBody>
          <a:bodyPr wrap="square" rtlCol="0" anchor="ctr"/>
          <a:lstStyle/>
          <a:p>
            <a:pPr marL="0" indent="0">
              <a:buNone/>
            </a:pPr>
            <a:r>
              <a:rPr lang="en-US" sz="1200" dirty="0">
                <a:solidFill>
                  <a:srgbClr val="111827"/>
                </a:solidFill>
                <a:latin typeface="Calibri" pitchFamily="34" charset="0"/>
                <a:ea typeface="Calibri" pitchFamily="34" charset="-122"/>
                <a:cs typeface="Calibri" pitchFamily="34" charset="-120"/>
              </a:rPr>
              <a:t>GAD-7 / HADS</a:t>
            </a:r>
            <a:endParaRPr lang="en-US" sz="1200" dirty="0"/>
          </a:p>
        </p:txBody>
      </p:sp>
      <p:sp>
        <p:nvSpPr>
          <p:cNvPr id="16" name="Text 14"/>
          <p:cNvSpPr/>
          <p:nvPr/>
        </p:nvSpPr>
        <p:spPr>
          <a:xfrm>
            <a:off x="6720840" y="2743200"/>
            <a:ext cx="4663440" cy="4572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Persistent worry, panic, insomnia; track response.</a:t>
            </a:r>
            <a:endParaRPr lang="en-US" sz="1200" dirty="0"/>
          </a:p>
        </p:txBody>
      </p:sp>
      <p:sp>
        <p:nvSpPr>
          <p:cNvPr id="17" name="Shape 15"/>
          <p:cNvSpPr/>
          <p:nvPr/>
        </p:nvSpPr>
        <p:spPr>
          <a:xfrm>
            <a:off x="822960" y="3246120"/>
            <a:ext cx="10698480" cy="594360"/>
          </a:xfrm>
          <a:prstGeom prst="rect">
            <a:avLst/>
          </a:prstGeom>
          <a:solidFill>
            <a:srgbClr val="FFFFFF"/>
          </a:solidFill>
          <a:ln w="12700">
            <a:solidFill>
              <a:srgbClr val="E5E7EB"/>
            </a:solidFill>
            <a:prstDash val="solid"/>
          </a:ln>
        </p:spPr>
        <p:txBody>
          <a:bodyPr/>
          <a:lstStyle/>
          <a:p>
            <a:endParaRPr lang="en-US"/>
          </a:p>
        </p:txBody>
      </p:sp>
      <p:sp>
        <p:nvSpPr>
          <p:cNvPr id="18" name="Text 16"/>
          <p:cNvSpPr/>
          <p:nvPr/>
        </p:nvSpPr>
        <p:spPr>
          <a:xfrm>
            <a:off x="960120" y="3374136"/>
            <a:ext cx="2743200" cy="365760"/>
          </a:xfrm>
          <a:prstGeom prst="rect">
            <a:avLst/>
          </a:prstGeom>
          <a:noFill/>
          <a:ln/>
        </p:spPr>
        <p:txBody>
          <a:bodyPr wrap="square" lIns="91440" tIns="45720" rIns="91440" bIns="45720" rtlCol="0" anchor="ctr"/>
          <a:lstStyle/>
          <a:p>
            <a:pPr marL="0" indent="0">
              <a:buNone/>
            </a:pPr>
            <a:r>
              <a:rPr lang="en-US" sz="1200">
                <a:solidFill>
                  <a:srgbClr val="111827"/>
                </a:solidFill>
                <a:latin typeface="Calibri"/>
                <a:ea typeface="Calibri"/>
                <a:cs typeface="Calibri"/>
              </a:rPr>
              <a:t>Delirium</a:t>
            </a:r>
            <a:r>
              <a:rPr lang="en-US" sz="1200" baseline="30000">
                <a:solidFill>
                  <a:srgbClr val="111827"/>
                </a:solidFill>
                <a:latin typeface="Calibri"/>
                <a:ea typeface="Calibri"/>
                <a:cs typeface="Calibri"/>
              </a:rPr>
              <a:t>7,8</a:t>
            </a:r>
            <a:endParaRPr lang="en-US" sz="1200" baseline="30000" dirty="0"/>
          </a:p>
        </p:txBody>
      </p:sp>
      <p:sp>
        <p:nvSpPr>
          <p:cNvPr id="19" name="Text 17"/>
          <p:cNvSpPr/>
          <p:nvPr/>
        </p:nvSpPr>
        <p:spPr>
          <a:xfrm>
            <a:off x="3977640" y="3374136"/>
            <a:ext cx="2606040" cy="365760"/>
          </a:xfrm>
          <a:prstGeom prst="rect">
            <a:avLst/>
          </a:prstGeom>
          <a:noFill/>
          <a:ln/>
        </p:spPr>
        <p:txBody>
          <a:bodyPr wrap="square" rtlCol="0" anchor="ctr"/>
          <a:lstStyle/>
          <a:p>
            <a:pPr marL="0" indent="0">
              <a:buNone/>
            </a:pPr>
            <a:r>
              <a:rPr lang="en-US" sz="1200" dirty="0">
                <a:solidFill>
                  <a:srgbClr val="111827"/>
                </a:solidFill>
                <a:latin typeface="Calibri" pitchFamily="34" charset="0"/>
                <a:ea typeface="Calibri" pitchFamily="34" charset="-122"/>
                <a:cs typeface="Calibri" pitchFamily="34" charset="-120"/>
              </a:rPr>
              <a:t>CAM-ICU / MDAS</a:t>
            </a:r>
            <a:endParaRPr lang="en-US" sz="1200" dirty="0"/>
          </a:p>
        </p:txBody>
      </p:sp>
      <p:sp>
        <p:nvSpPr>
          <p:cNvPr id="20" name="Text 18"/>
          <p:cNvSpPr/>
          <p:nvPr/>
        </p:nvSpPr>
        <p:spPr>
          <a:xfrm>
            <a:off x="6720840" y="3337560"/>
            <a:ext cx="4663440" cy="4572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Acute/fluctuating cognition; ICU or ward delirium.</a:t>
            </a:r>
            <a:endParaRPr lang="en-US" sz="1200" dirty="0"/>
          </a:p>
        </p:txBody>
      </p:sp>
      <p:sp>
        <p:nvSpPr>
          <p:cNvPr id="21" name="Shape 19"/>
          <p:cNvSpPr/>
          <p:nvPr/>
        </p:nvSpPr>
        <p:spPr>
          <a:xfrm>
            <a:off x="822960" y="3840480"/>
            <a:ext cx="10698480" cy="594360"/>
          </a:xfrm>
          <a:prstGeom prst="rect">
            <a:avLst/>
          </a:prstGeom>
          <a:solidFill>
            <a:srgbClr val="FAFAFA"/>
          </a:solidFill>
          <a:ln w="12700">
            <a:solidFill>
              <a:srgbClr val="E5E7EB"/>
            </a:solidFill>
            <a:prstDash val="solid"/>
          </a:ln>
        </p:spPr>
        <p:txBody>
          <a:bodyPr/>
          <a:lstStyle/>
          <a:p>
            <a:endParaRPr lang="en-US"/>
          </a:p>
        </p:txBody>
      </p:sp>
      <p:sp>
        <p:nvSpPr>
          <p:cNvPr id="22" name="Text 20"/>
          <p:cNvSpPr/>
          <p:nvPr/>
        </p:nvSpPr>
        <p:spPr>
          <a:xfrm>
            <a:off x="960120" y="3968496"/>
            <a:ext cx="2743200" cy="365760"/>
          </a:xfrm>
          <a:prstGeom prst="rect">
            <a:avLst/>
          </a:prstGeom>
          <a:noFill/>
          <a:ln/>
        </p:spPr>
        <p:txBody>
          <a:bodyPr wrap="square" lIns="91440" tIns="45720" rIns="91440" bIns="45720" rtlCol="0" anchor="ctr"/>
          <a:lstStyle/>
          <a:p>
            <a:pPr marL="0" indent="0">
              <a:buNone/>
            </a:pPr>
            <a:r>
              <a:rPr lang="en-US" sz="1200">
                <a:solidFill>
                  <a:srgbClr val="111827"/>
                </a:solidFill>
                <a:latin typeface="Calibri"/>
                <a:ea typeface="Calibri"/>
                <a:cs typeface="Calibri"/>
              </a:rPr>
              <a:t>Global symptoms</a:t>
            </a:r>
            <a:r>
              <a:rPr lang="en-US" sz="1200" baseline="30000">
                <a:solidFill>
                  <a:srgbClr val="111827"/>
                </a:solidFill>
                <a:latin typeface="Calibri"/>
                <a:ea typeface="Calibri"/>
                <a:cs typeface="Calibri"/>
              </a:rPr>
              <a:t>9</a:t>
            </a:r>
            <a:endParaRPr lang="en-US" sz="1200" baseline="30000"/>
          </a:p>
        </p:txBody>
      </p:sp>
      <p:sp>
        <p:nvSpPr>
          <p:cNvPr id="23" name="Text 21"/>
          <p:cNvSpPr/>
          <p:nvPr/>
        </p:nvSpPr>
        <p:spPr>
          <a:xfrm>
            <a:off x="3977640" y="3968496"/>
            <a:ext cx="2606040" cy="365760"/>
          </a:xfrm>
          <a:prstGeom prst="rect">
            <a:avLst/>
          </a:prstGeom>
          <a:noFill/>
          <a:ln/>
        </p:spPr>
        <p:txBody>
          <a:bodyPr wrap="square" rtlCol="0" anchor="ctr"/>
          <a:lstStyle/>
          <a:p>
            <a:pPr marL="0" indent="0">
              <a:buNone/>
            </a:pPr>
            <a:r>
              <a:rPr lang="en-US" sz="1200" dirty="0">
                <a:solidFill>
                  <a:srgbClr val="111827"/>
                </a:solidFill>
                <a:latin typeface="Calibri" pitchFamily="34" charset="0"/>
                <a:ea typeface="Calibri" pitchFamily="34" charset="-122"/>
                <a:cs typeface="Calibri" pitchFamily="34" charset="-120"/>
              </a:rPr>
              <a:t>ESAS / MSAS</a:t>
            </a:r>
            <a:endParaRPr lang="en-US" sz="1200" dirty="0"/>
          </a:p>
        </p:txBody>
      </p:sp>
      <p:sp>
        <p:nvSpPr>
          <p:cNvPr id="24" name="Text 22"/>
          <p:cNvSpPr/>
          <p:nvPr/>
        </p:nvSpPr>
        <p:spPr>
          <a:xfrm>
            <a:off x="6720840" y="3931920"/>
            <a:ext cx="4663440" cy="4572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Broad symptom burden; integrates mood/anxiety screening.</a:t>
            </a:r>
            <a:endParaRPr lang="en-US" sz="1200" dirty="0"/>
          </a:p>
        </p:txBody>
      </p:sp>
      <p:sp>
        <p:nvSpPr>
          <p:cNvPr id="25" name="Shape 23"/>
          <p:cNvSpPr/>
          <p:nvPr/>
        </p:nvSpPr>
        <p:spPr>
          <a:xfrm>
            <a:off x="822960" y="4434840"/>
            <a:ext cx="10698480" cy="594360"/>
          </a:xfrm>
          <a:prstGeom prst="rect">
            <a:avLst/>
          </a:prstGeom>
          <a:solidFill>
            <a:srgbClr val="FFFFFF"/>
          </a:solidFill>
          <a:ln w="12700">
            <a:solidFill>
              <a:srgbClr val="E5E7EB"/>
            </a:solidFill>
            <a:prstDash val="solid"/>
          </a:ln>
        </p:spPr>
        <p:txBody>
          <a:bodyPr/>
          <a:lstStyle/>
          <a:p>
            <a:endParaRPr lang="en-US"/>
          </a:p>
        </p:txBody>
      </p:sp>
      <p:sp>
        <p:nvSpPr>
          <p:cNvPr id="26" name="Text 24"/>
          <p:cNvSpPr/>
          <p:nvPr/>
        </p:nvSpPr>
        <p:spPr>
          <a:xfrm>
            <a:off x="960120" y="4562856"/>
            <a:ext cx="2743200" cy="365760"/>
          </a:xfrm>
          <a:prstGeom prst="rect">
            <a:avLst/>
          </a:prstGeom>
          <a:noFill/>
          <a:ln/>
        </p:spPr>
        <p:txBody>
          <a:bodyPr wrap="square" lIns="91440" tIns="45720" rIns="91440" bIns="45720" rtlCol="0" anchor="ctr"/>
          <a:lstStyle/>
          <a:p>
            <a:pPr marL="0" indent="0">
              <a:buNone/>
            </a:pPr>
            <a:r>
              <a:rPr lang="en-US" sz="1200">
                <a:solidFill>
                  <a:srgbClr val="111827"/>
                </a:solidFill>
                <a:latin typeface="Calibri"/>
                <a:ea typeface="Calibri"/>
                <a:cs typeface="Calibri"/>
              </a:rPr>
              <a:t>Suicide risk</a:t>
            </a:r>
            <a:r>
              <a:rPr lang="en-US" sz="1200" baseline="30000">
                <a:solidFill>
                  <a:srgbClr val="111827"/>
                </a:solidFill>
                <a:latin typeface="Calibri"/>
                <a:ea typeface="Calibri"/>
                <a:cs typeface="Calibri"/>
              </a:rPr>
              <a:t>10</a:t>
            </a:r>
            <a:endParaRPr lang="en-US" sz="1200" baseline="30000" dirty="0"/>
          </a:p>
        </p:txBody>
      </p:sp>
      <p:sp>
        <p:nvSpPr>
          <p:cNvPr id="27" name="Text 25"/>
          <p:cNvSpPr/>
          <p:nvPr/>
        </p:nvSpPr>
        <p:spPr>
          <a:xfrm>
            <a:off x="3977640" y="4562856"/>
            <a:ext cx="2606040" cy="365760"/>
          </a:xfrm>
          <a:prstGeom prst="rect">
            <a:avLst/>
          </a:prstGeom>
          <a:noFill/>
          <a:ln/>
        </p:spPr>
        <p:txBody>
          <a:bodyPr wrap="square" rtlCol="0" anchor="ctr"/>
          <a:lstStyle/>
          <a:p>
            <a:pPr marL="0" indent="0">
              <a:buNone/>
            </a:pPr>
            <a:r>
              <a:rPr lang="en-US" sz="1200" dirty="0">
                <a:solidFill>
                  <a:srgbClr val="111827"/>
                </a:solidFill>
                <a:latin typeface="Calibri" pitchFamily="34" charset="0"/>
                <a:ea typeface="Calibri" pitchFamily="34" charset="-122"/>
                <a:cs typeface="Calibri" pitchFamily="34" charset="-120"/>
              </a:rPr>
              <a:t>C-SSRS</a:t>
            </a:r>
            <a:endParaRPr lang="en-US" sz="1200" dirty="0"/>
          </a:p>
        </p:txBody>
      </p:sp>
      <p:sp>
        <p:nvSpPr>
          <p:cNvPr id="28" name="Text 26"/>
          <p:cNvSpPr/>
          <p:nvPr/>
        </p:nvSpPr>
        <p:spPr>
          <a:xfrm>
            <a:off x="6720840" y="4526280"/>
            <a:ext cx="4663440" cy="4572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Positive screen or clinician concern; need granularity.</a:t>
            </a:r>
            <a:endParaRPr lang="en-US" sz="1200" dirty="0"/>
          </a:p>
        </p:txBody>
      </p:sp>
      <p:sp>
        <p:nvSpPr>
          <p:cNvPr id="29" name="Text 27"/>
          <p:cNvSpPr/>
          <p:nvPr/>
        </p:nvSpPr>
        <p:spPr>
          <a:xfrm>
            <a:off x="822960" y="5166360"/>
            <a:ext cx="10698480" cy="640080"/>
          </a:xfrm>
          <a:prstGeom prst="rect">
            <a:avLst/>
          </a:prstGeom>
          <a:noFill/>
          <a:ln/>
        </p:spPr>
        <p:txBody>
          <a:bodyPr wrap="square" rtlCol="0" anchor="ctr"/>
          <a:lstStyle/>
          <a:p>
            <a:pPr marL="0" indent="0">
              <a:buNone/>
            </a:pPr>
            <a:r>
              <a:rPr lang="en-US" sz="1400" dirty="0">
                <a:solidFill>
                  <a:srgbClr val="374151"/>
                </a:solidFill>
                <a:latin typeface="Calibri" pitchFamily="34" charset="0"/>
                <a:ea typeface="Calibri" pitchFamily="34" charset="-122"/>
                <a:cs typeface="Calibri" pitchFamily="34" charset="-120"/>
              </a:rPr>
              <a:t>Implementation tip: standardize 1–2 tools per setting (e.g., ESAS + CAM-ICU) to improve detection and documentation.</a:t>
            </a:r>
            <a:endParaRPr lang="en-US" sz="1400" dirty="0"/>
          </a:p>
        </p:txBody>
      </p:sp>
      <p:sp>
        <p:nvSpPr>
          <p:cNvPr id="30" name="Shape 28"/>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From diagnosis to action</a:t>
            </a:r>
            <a:endParaRPr lang="en-US" sz="2600" dirty="0"/>
          </a:p>
        </p:txBody>
      </p:sp>
      <p:sp>
        <p:nvSpPr>
          <p:cNvPr id="4" name="Text 2"/>
          <p:cNvSpPr/>
          <p:nvPr/>
        </p:nvSpPr>
        <p:spPr>
          <a:xfrm>
            <a:off x="822960" y="1143000"/>
            <a:ext cx="10698480" cy="320040"/>
          </a:xfrm>
          <a:prstGeom prst="rect">
            <a:avLst/>
          </a:prstGeom>
          <a:noFill/>
          <a:ln/>
        </p:spPr>
        <p:txBody>
          <a:bodyPr wrap="square" rtlCol="0" anchor="ctr"/>
          <a:lstStyle/>
          <a:p>
            <a:pPr marL="0" indent="0">
              <a:buNone/>
            </a:pPr>
            <a:r>
              <a:rPr lang="en-US" sz="1800" dirty="0">
                <a:solidFill>
                  <a:srgbClr val="374151"/>
                </a:solidFill>
                <a:latin typeface="Calibri" pitchFamily="34" charset="0"/>
                <a:ea typeface="Calibri" pitchFamily="34" charset="-122"/>
                <a:cs typeface="Calibri" pitchFamily="34" charset="-120"/>
              </a:rPr>
              <a:t>Translate the working diagnosis into an integrated plan</a:t>
            </a:r>
            <a:endParaRPr lang="en-US" sz="1800" dirty="0"/>
          </a:p>
        </p:txBody>
      </p:sp>
      <p:sp>
        <p:nvSpPr>
          <p:cNvPr id="5" name="Text 3"/>
          <p:cNvSpPr/>
          <p:nvPr/>
        </p:nvSpPr>
        <p:spPr>
          <a:xfrm>
            <a:off x="868680" y="1600200"/>
            <a:ext cx="10972800" cy="1473200"/>
          </a:xfrm>
          <a:prstGeom prst="rect">
            <a:avLst/>
          </a:prstGeom>
          <a:noFill/>
          <a:ln/>
        </p:spPr>
        <p:txBody>
          <a:bodyPr wrap="square" rtlCol="0" anchor="t"/>
          <a:lstStyle/>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Treat the driver: symptom control (pain/dyspnea), medication review, infection/metabolic workup, sleep hygiene, spiritual/existential support.</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Use diagnosis to choose interventions: psychotherapy/supportive counseling, targeted psychotropics, or psychiatry consult.</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Revisit as the medical course evolves; avoid “one-and-done” labeling.</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When in doubt: document provisional diagnosis and what will change your mind.</a:t>
            </a:r>
            <a:endParaRPr lang="en-US" sz="1600" dirty="0"/>
          </a:p>
        </p:txBody>
      </p:sp>
      <p:sp>
        <p:nvSpPr>
          <p:cNvPr id="6" name="Text 4"/>
          <p:cNvSpPr/>
          <p:nvPr/>
        </p:nvSpPr>
        <p:spPr>
          <a:xfrm>
            <a:off x="822960" y="4434840"/>
            <a:ext cx="10698480" cy="1645920"/>
          </a:xfrm>
          <a:prstGeom prst="rect">
            <a:avLst/>
          </a:prstGeom>
          <a:solidFill>
            <a:srgbClr val="FFFFFF"/>
          </a:solidFill>
          <a:ln>
            <a:solidFill>
              <a:srgbClr val="E5E7EB"/>
            </a:solidFill>
          </a:ln>
          <a:effectLst>
            <a:outerShdw blurRad="25400" dist="12700" dir="2700000" algn="bl" rotWithShape="0">
              <a:srgbClr val="000000">
                <a:alpha val="10000"/>
              </a:srgbClr>
            </a:outerShdw>
          </a:effectLst>
        </p:spPr>
        <p:txBody>
          <a:bodyPr wrap="square" lIns="2286" tIns="2286" rIns="2286" bIns="2286" rtlCol="0" anchor="t"/>
          <a:lstStyle/>
          <a:p>
            <a:pPr marL="0" indent="0">
              <a:buNone/>
            </a:pPr>
            <a:r>
              <a:rPr lang="en-US" sz="1400" b="1" dirty="0">
                <a:solidFill>
                  <a:srgbClr val="111827"/>
                </a:solidFill>
                <a:latin typeface="Calibri" pitchFamily="34" charset="0"/>
                <a:ea typeface="Calibri" pitchFamily="34" charset="-122"/>
                <a:cs typeface="Calibri" pitchFamily="34" charset="-120"/>
              </a:rPr>
              <a:t>Referral triggers</a:t>
            </a:r>
            <a:endParaRPr lang="en-US" sz="1400" dirty="0"/>
          </a:p>
          <a:p>
            <a:pPr marL="228600" indent="-228600">
              <a:buSzPct val="100000"/>
              <a:buChar char="•"/>
            </a:pPr>
            <a:endParaRPr lang="en-US" sz="1400" dirty="0"/>
          </a:p>
          <a:p>
            <a:pPr marL="228600" indent="-228600">
              <a:buSzPct val="100000"/>
              <a:buChar char="•"/>
            </a:pPr>
            <a:r>
              <a:rPr lang="en-US" sz="1400" dirty="0">
                <a:solidFill>
                  <a:srgbClr val="111827"/>
                </a:solidFill>
                <a:latin typeface="Calibri" pitchFamily="34" charset="0"/>
                <a:ea typeface="Calibri" pitchFamily="34" charset="-122"/>
                <a:cs typeface="Calibri" pitchFamily="34" charset="-120"/>
              </a:rPr>
              <a:t>Active SI or safety concerns</a:t>
            </a:r>
            <a:endParaRPr lang="en-US" sz="1400" dirty="0"/>
          </a:p>
          <a:p>
            <a:pPr marL="228600" indent="-228600">
              <a:buSzPct val="100000"/>
              <a:buChar char="•"/>
            </a:pPr>
            <a:endParaRPr lang="en-US" sz="1400" dirty="0"/>
          </a:p>
          <a:p>
            <a:pPr marL="228600" indent="-228600">
              <a:buSzPct val="100000"/>
              <a:buChar char="•"/>
            </a:pPr>
            <a:r>
              <a:rPr lang="en-US" sz="1400" dirty="0">
                <a:solidFill>
                  <a:srgbClr val="111827"/>
                </a:solidFill>
                <a:latin typeface="Calibri" pitchFamily="34" charset="0"/>
                <a:ea typeface="Calibri" pitchFamily="34" charset="-122"/>
                <a:cs typeface="Calibri" pitchFamily="34" charset="-120"/>
              </a:rPr>
              <a:t>Diagnostic uncertainty after addressing medical contributors</a:t>
            </a:r>
            <a:endParaRPr lang="en-US" sz="1400" dirty="0"/>
          </a:p>
          <a:p>
            <a:pPr marL="228600" indent="-228600">
              <a:buSzPct val="100000"/>
              <a:buChar char="•"/>
            </a:pPr>
            <a:endParaRPr lang="en-US" sz="1400" dirty="0"/>
          </a:p>
          <a:p>
            <a:pPr marL="228600" indent="-228600">
              <a:buSzPct val="100000"/>
              <a:buChar char="•"/>
            </a:pPr>
            <a:r>
              <a:rPr lang="en-US" sz="1400" dirty="0">
                <a:solidFill>
                  <a:srgbClr val="111827"/>
                </a:solidFill>
                <a:latin typeface="Calibri" pitchFamily="34" charset="0"/>
                <a:ea typeface="Calibri" pitchFamily="34" charset="-122"/>
                <a:cs typeface="Calibri" pitchFamily="34" charset="-120"/>
              </a:rPr>
              <a:t>Psychosis, bipolar disorder, complex substance use disorder</a:t>
            </a:r>
            <a:endParaRPr lang="en-US" sz="1400" dirty="0"/>
          </a:p>
          <a:p>
            <a:pPr marL="228600" indent="-228600">
              <a:buSzPct val="100000"/>
              <a:buChar char="•"/>
            </a:pPr>
            <a:endParaRPr lang="en-US" sz="1400" dirty="0"/>
          </a:p>
          <a:p>
            <a:pPr marL="228600" indent="-228600">
              <a:buSzPct val="100000"/>
              <a:buChar char="•"/>
            </a:pPr>
            <a:r>
              <a:rPr lang="en-US" sz="1400" dirty="0">
                <a:solidFill>
                  <a:srgbClr val="111827"/>
                </a:solidFill>
                <a:latin typeface="Calibri" pitchFamily="34" charset="0"/>
                <a:ea typeface="Calibri" pitchFamily="34" charset="-122"/>
                <a:cs typeface="Calibri" pitchFamily="34" charset="-120"/>
              </a:rPr>
              <a:t>Refractory distress despite first-line interventions</a:t>
            </a:r>
            <a:endParaRPr lang="en-US" sz="1400" dirty="0"/>
          </a:p>
        </p:txBody>
      </p:sp>
      <p:sp>
        <p:nvSpPr>
          <p:cNvPr id="7" name="Shape 5"/>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Key takeaways</a:t>
            </a:r>
            <a:endParaRPr lang="en-US" sz="2600" dirty="0"/>
          </a:p>
        </p:txBody>
      </p:sp>
      <p:sp>
        <p:nvSpPr>
          <p:cNvPr id="4" name="Shape 2"/>
          <p:cNvSpPr/>
          <p:nvPr/>
        </p:nvSpPr>
        <p:spPr>
          <a:xfrm>
            <a:off x="822960" y="1280160"/>
            <a:ext cx="10698480" cy="4754880"/>
          </a:xfrm>
          <a:prstGeom prst="rect">
            <a:avLst/>
          </a:prstGeom>
          <a:solidFill>
            <a:srgbClr val="F3F4F6"/>
          </a:solidFill>
          <a:ln w="12700">
            <a:solidFill>
              <a:srgbClr val="F3F4F6"/>
            </a:solidFill>
            <a:prstDash val="solid"/>
          </a:ln>
          <a:effectLst>
            <a:outerShdw blurRad="25400" dist="12700" dir="2700000" algn="bl" rotWithShape="0">
              <a:srgbClr val="000000">
                <a:alpha val="8000"/>
              </a:srgbClr>
            </a:outerShdw>
          </a:effectLst>
        </p:spPr>
        <p:txBody>
          <a:bodyPr/>
          <a:lstStyle/>
          <a:p>
            <a:endParaRPr lang="en-US"/>
          </a:p>
        </p:txBody>
      </p:sp>
      <p:sp>
        <p:nvSpPr>
          <p:cNvPr id="5" name="Text 3"/>
          <p:cNvSpPr/>
          <p:nvPr/>
        </p:nvSpPr>
        <p:spPr>
          <a:xfrm>
            <a:off x="1188720" y="1600200"/>
            <a:ext cx="10058400" cy="1892808"/>
          </a:xfrm>
          <a:prstGeom prst="rect">
            <a:avLst/>
          </a:prstGeom>
          <a:noFill/>
          <a:ln/>
        </p:spPr>
        <p:txBody>
          <a:bodyPr wrap="square" rtlCol="0" anchor="t"/>
          <a:lstStyle/>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Psychiatric syndromes are common in serious illness and materially change outcomes and decision-making.</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Use DSM as a structured language; apply prognosis-aware clinical judgment.</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Start with delirium and safety; then map symptom clusters and function.</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In medically ill patients, discriminating depressive markers often outperform neurovegetative symptoms.</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Standardize screening tools and document working diagnoses that are revisited over time.</a:t>
            </a:r>
            <a:endParaRPr lang="en-US" sz="1800" dirty="0"/>
          </a:p>
        </p:txBody>
      </p:sp>
      <p:sp>
        <p:nvSpPr>
          <p:cNvPr id="6" name="Text 4"/>
          <p:cNvSpPr/>
          <p:nvPr/>
        </p:nvSpPr>
        <p:spPr>
          <a:xfrm>
            <a:off x="1188720" y="6172200"/>
            <a:ext cx="10058400" cy="457200"/>
          </a:xfrm>
          <a:prstGeom prst="rect">
            <a:avLst/>
          </a:prstGeom>
          <a:noFill/>
          <a:ln/>
        </p:spPr>
        <p:txBody>
          <a:bodyPr wrap="square" rtlCol="0" anchor="ctr"/>
          <a:lstStyle/>
          <a:p>
            <a:pPr marL="0" indent="0">
              <a:buNone/>
            </a:pPr>
            <a:r>
              <a:rPr lang="en-US" sz="1300" dirty="0">
                <a:solidFill>
                  <a:srgbClr val="374151"/>
                </a:solidFill>
                <a:latin typeface="Calibri" pitchFamily="34" charset="0"/>
                <a:ea typeface="Calibri" pitchFamily="34" charset="-122"/>
                <a:cs typeface="Calibri" pitchFamily="34" charset="-120"/>
              </a:rPr>
              <a:t>Next companion topic: psychopharmacology in serious illness (dosing, interactions, safety monitoring).</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dirty="0"/>
              <a:t>Psychopharmacology in Serious Illness</a:t>
            </a:r>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p:txBody>
          <a:bodyPr/>
          <a:lstStyle/>
          <a:p>
            <a:r>
              <a:rPr lang="en-US" dirty="0"/>
              <a:t>Click to add subtitle</a:t>
            </a:r>
          </a:p>
        </p:txBody>
      </p:sp>
    </p:spTree>
    <p:extLst>
      <p:ext uri="{BB962C8B-B14F-4D97-AF65-F5344CB8AC3E}">
        <p14:creationId xmlns:p14="http://schemas.microsoft.com/office/powerpoint/2010/main" val="190585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Why psychotropics show up in PC</a:t>
            </a:r>
            <a:endParaRPr lang="en-US" sz="2600" dirty="0"/>
          </a:p>
        </p:txBody>
      </p:sp>
      <p:sp>
        <p:nvSpPr>
          <p:cNvPr id="4" name="Text 2"/>
          <p:cNvSpPr/>
          <p:nvPr/>
        </p:nvSpPr>
        <p:spPr>
          <a:xfrm>
            <a:off x="868680" y="1234440"/>
            <a:ext cx="10972800" cy="1353312"/>
          </a:xfrm>
          <a:prstGeom prst="rect">
            <a:avLst/>
          </a:prstGeom>
          <a:noFill/>
          <a:ln/>
        </p:spPr>
        <p:txBody>
          <a:bodyPr wrap="square" lIns="91440" tIns="45720" rIns="91440" bIns="45720" rtlCol="0" anchor="t"/>
          <a:lstStyle/>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Common targets: depression, anxiety, delirium, insomnia, chronic pain, anorexia.</a:t>
            </a:r>
            <a:endParaRPr lang="en-US" sz="1800" dirty="0"/>
          </a:p>
          <a:p>
            <a:pPr marL="228600" indent="-228600">
              <a:buSzPct val="100000"/>
              <a:buChar char="•"/>
            </a:pPr>
            <a:r>
              <a:rPr lang="en-US" sz="1800" dirty="0">
                <a:solidFill>
                  <a:srgbClr val="111827"/>
                </a:solidFill>
                <a:latin typeface="Calibri"/>
                <a:ea typeface="Calibri"/>
                <a:cs typeface="Calibri"/>
              </a:rPr>
              <a:t>Medication decisions should sit inside a biopsychosocial framework (incl. psychotherapy and spiritual care when appropriate).</a:t>
            </a:r>
            <a:endParaRPr lang="en-US" sz="1800" dirty="0">
              <a:latin typeface="Calibri"/>
              <a:ea typeface="Calibri"/>
              <a:cs typeface="Calibri"/>
            </a:endParaRPr>
          </a:p>
          <a:p>
            <a:pPr marL="228600" indent="-228600">
              <a:buSzPct val="100000"/>
              <a:buChar char="•"/>
            </a:pPr>
            <a:r>
              <a:rPr lang="en-US" sz="1800" dirty="0">
                <a:solidFill>
                  <a:srgbClr val="111827"/>
                </a:solidFill>
                <a:latin typeface="Calibri"/>
                <a:ea typeface="Calibri"/>
                <a:cs typeface="Calibri"/>
              </a:rPr>
              <a:t>In advanced illness: lower doses often achieve benefit; adverse effects can be amplified; monitoring must be </a:t>
            </a:r>
            <a:r>
              <a:rPr lang="en-US" sz="1800">
                <a:solidFill>
                  <a:srgbClr val="111827"/>
                </a:solidFill>
                <a:latin typeface="Calibri"/>
                <a:ea typeface="Calibri"/>
                <a:cs typeface="Calibri"/>
              </a:rPr>
              <a:t>tighter.</a:t>
            </a:r>
            <a:r>
              <a:rPr lang="en-US" baseline="30000">
                <a:solidFill>
                  <a:srgbClr val="111827"/>
                </a:solidFill>
                <a:latin typeface="Calibri"/>
                <a:ea typeface="Calibri"/>
                <a:cs typeface="Calibri"/>
              </a:rPr>
              <a:t>11</a:t>
            </a:r>
            <a:endParaRPr lang="en-US" sz="1800" baseline="30000" dirty="0"/>
          </a:p>
        </p:txBody>
      </p:sp>
      <p:sp>
        <p:nvSpPr>
          <p:cNvPr id="5" name="Shape 3"/>
          <p:cNvSpPr/>
          <p:nvPr/>
        </p:nvSpPr>
        <p:spPr>
          <a:xfrm>
            <a:off x="868680" y="4114800"/>
            <a:ext cx="5394960" cy="1828800"/>
          </a:xfrm>
          <a:prstGeom prst="roundRect">
            <a:avLst/>
          </a:prstGeom>
          <a:solidFill>
            <a:srgbClr val="FFFFFF"/>
          </a:solidFill>
          <a:ln w="12700">
            <a:solidFill>
              <a:srgbClr val="0E7490"/>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4279392"/>
            <a:ext cx="4937760" cy="320040"/>
          </a:xfrm>
          <a:prstGeom prst="rect">
            <a:avLst/>
          </a:prstGeom>
          <a:noFill/>
          <a:ln/>
        </p:spPr>
        <p:txBody>
          <a:bodyPr wrap="square" rtlCol="0" anchor="ctr"/>
          <a:lstStyle/>
          <a:p>
            <a:pPr marL="0" indent="0">
              <a:buNone/>
            </a:pPr>
            <a:r>
              <a:rPr lang="en-US" sz="1400" b="1" dirty="0">
                <a:solidFill>
                  <a:srgbClr val="0E7490"/>
                </a:solidFill>
                <a:latin typeface="Calibri" pitchFamily="34" charset="0"/>
                <a:ea typeface="Calibri" pitchFamily="34" charset="-122"/>
                <a:cs typeface="Calibri" pitchFamily="34" charset="-120"/>
              </a:rPr>
              <a:t>Practical rule</a:t>
            </a:r>
            <a:endParaRPr lang="en-US" sz="1400" dirty="0"/>
          </a:p>
        </p:txBody>
      </p:sp>
      <p:sp>
        <p:nvSpPr>
          <p:cNvPr id="7" name="Text 5"/>
          <p:cNvSpPr/>
          <p:nvPr/>
        </p:nvSpPr>
        <p:spPr>
          <a:xfrm>
            <a:off x="1097280" y="4663440"/>
            <a:ext cx="4937760" cy="11430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Choose agents that match the symptom target AND the patient’s organ function, drug–drug interactions, and prognosis.</a:t>
            </a:r>
            <a:endParaRPr lang="en-US" sz="1200" dirty="0"/>
          </a:p>
        </p:txBody>
      </p:sp>
      <p:sp>
        <p:nvSpPr>
          <p:cNvPr id="8" name="Shape 6"/>
          <p:cNvSpPr/>
          <p:nvPr/>
        </p:nvSpPr>
        <p:spPr>
          <a:xfrm>
            <a:off x="6400800" y="4114800"/>
            <a:ext cx="5166360" cy="182880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4279392"/>
            <a:ext cx="470916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Common failure mode</a:t>
            </a:r>
            <a:endParaRPr lang="en-US" sz="1400" dirty="0"/>
          </a:p>
        </p:txBody>
      </p:sp>
      <p:sp>
        <p:nvSpPr>
          <p:cNvPr id="10" name="Text 8"/>
          <p:cNvSpPr/>
          <p:nvPr/>
        </p:nvSpPr>
        <p:spPr>
          <a:xfrm>
            <a:off x="6629400" y="4663440"/>
            <a:ext cx="4709160" cy="11430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Treating “anxiety” or “sleep” without clarifying drivers (pain, dyspnea, delirium, steroid effects, grief).</a:t>
            </a:r>
            <a:endParaRPr lang="en-US" sz="1200" dirty="0"/>
          </a:p>
        </p:txBody>
      </p:sp>
      <p:sp>
        <p:nvSpPr>
          <p:cNvPr id="11" name="Shape 9"/>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PK and PD changes in serious illness</a:t>
            </a:r>
            <a:r>
              <a:rPr lang="en-US" sz="2600" b="1" baseline="30000">
                <a:solidFill>
                  <a:srgbClr val="FFFFFF"/>
                </a:solidFill>
                <a:latin typeface="Calibri"/>
                <a:ea typeface="Calibri"/>
                <a:cs typeface="Calibri"/>
              </a:rPr>
              <a:t>11</a:t>
            </a:r>
            <a:endParaRPr lang="en-US" sz="2600" baseline="30000" dirty="0"/>
          </a:p>
        </p:txBody>
      </p:sp>
      <p:sp>
        <p:nvSpPr>
          <p:cNvPr id="4" name="Text 2"/>
          <p:cNvSpPr/>
          <p:nvPr/>
        </p:nvSpPr>
        <p:spPr>
          <a:xfrm>
            <a:off x="868680" y="1234440"/>
            <a:ext cx="10972800" cy="365760"/>
          </a:xfrm>
          <a:prstGeom prst="rect">
            <a:avLst/>
          </a:prstGeom>
          <a:noFill/>
          <a:ln/>
        </p:spPr>
        <p:txBody>
          <a:bodyPr wrap="square" rtlCol="0" anchor="ctr"/>
          <a:lstStyle/>
          <a:p>
            <a:pPr marL="0" indent="0">
              <a:buNone/>
            </a:pPr>
            <a:r>
              <a:rPr lang="en-US" sz="2000" b="1" dirty="0">
                <a:solidFill>
                  <a:srgbClr val="111827"/>
                </a:solidFill>
                <a:latin typeface="Calibri" pitchFamily="34" charset="0"/>
                <a:ea typeface="Calibri" pitchFamily="34" charset="-122"/>
                <a:cs typeface="Calibri" pitchFamily="34" charset="-120"/>
              </a:rPr>
              <a:t>Why “start low, go slow” is not optional</a:t>
            </a:r>
            <a:endParaRPr lang="en-US" sz="2000" dirty="0"/>
          </a:p>
        </p:txBody>
      </p:sp>
      <p:sp>
        <p:nvSpPr>
          <p:cNvPr id="5" name="Text 3"/>
          <p:cNvSpPr/>
          <p:nvPr/>
        </p:nvSpPr>
        <p:spPr>
          <a:xfrm>
            <a:off x="868680" y="16916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Lower lean mass may artifactually lower creatinine estimates; total body water decreases → stronger effects of hydrophilic drugs.</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Higher fat fraction increases volume of distribution for lipophilic agents → longer half-life and delayed toxicity.</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Titrate more slowly (often every 10–14 days in older adults) and reassess frequently.</a:t>
            </a:r>
            <a:endParaRPr lang="en-US" sz="1700" dirty="0"/>
          </a:p>
        </p:txBody>
      </p:sp>
      <p:sp>
        <p:nvSpPr>
          <p:cNvPr id="6" name="Shape 4"/>
          <p:cNvSpPr/>
          <p:nvPr/>
        </p:nvSpPr>
        <p:spPr>
          <a:xfrm>
            <a:off x="868680" y="4800600"/>
            <a:ext cx="10698480" cy="1143000"/>
          </a:xfrm>
          <a:prstGeom prst="roundRect">
            <a:avLst/>
          </a:prstGeom>
          <a:solidFill>
            <a:srgbClr val="FFFFFF"/>
          </a:solidFill>
          <a:ln w="12700">
            <a:solidFill>
              <a:srgbClr val="1F6FEB"/>
            </a:solidFill>
            <a:prstDash val="solid"/>
          </a:ln>
          <a:effectLst>
            <a:outerShdw blurRad="38100" dist="19050" dir="2700000" algn="bl" rotWithShape="0">
              <a:srgbClr val="000000">
                <a:alpha val="18000"/>
              </a:srgbClr>
            </a:outerShdw>
          </a:effectLst>
        </p:spPr>
        <p:txBody>
          <a:bodyPr/>
          <a:lstStyle/>
          <a:p>
            <a:endParaRPr lang="en-US"/>
          </a:p>
        </p:txBody>
      </p:sp>
      <p:sp>
        <p:nvSpPr>
          <p:cNvPr id="7" name="Text 5"/>
          <p:cNvSpPr/>
          <p:nvPr/>
        </p:nvSpPr>
        <p:spPr>
          <a:xfrm>
            <a:off x="1097280" y="4965192"/>
            <a:ext cx="10241280" cy="320040"/>
          </a:xfrm>
          <a:prstGeom prst="rect">
            <a:avLst/>
          </a:prstGeom>
          <a:noFill/>
          <a:ln/>
        </p:spPr>
        <p:txBody>
          <a:bodyPr wrap="square" rtlCol="0" anchor="ctr"/>
          <a:lstStyle/>
          <a:p>
            <a:pPr marL="0" indent="0">
              <a:buNone/>
            </a:pPr>
            <a:r>
              <a:rPr lang="en-US" sz="1400" b="1" dirty="0">
                <a:solidFill>
                  <a:srgbClr val="1F6FEB"/>
                </a:solidFill>
                <a:latin typeface="Calibri" pitchFamily="34" charset="0"/>
                <a:ea typeface="Calibri" pitchFamily="34" charset="-122"/>
                <a:cs typeface="Calibri" pitchFamily="34" charset="-120"/>
              </a:rPr>
              <a:t>Clinical implication</a:t>
            </a:r>
            <a:endParaRPr lang="en-US" sz="1400" dirty="0"/>
          </a:p>
        </p:txBody>
      </p:sp>
      <p:sp>
        <p:nvSpPr>
          <p:cNvPr id="8" name="Text 6"/>
          <p:cNvSpPr/>
          <p:nvPr/>
        </p:nvSpPr>
        <p:spPr>
          <a:xfrm>
            <a:off x="1097280" y="5349240"/>
            <a:ext cx="10241280" cy="4572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A “stable” dose today may become toxic after an AKI, hepatic decompensation, new drug interaction, or reduced intake.</a:t>
            </a:r>
            <a:endParaRPr lang="en-US" sz="1200" dirty="0"/>
          </a:p>
        </p:txBody>
      </p:sp>
      <p:sp>
        <p:nvSpPr>
          <p:cNvPr id="9" name="Shape 7"/>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Polypharmacy and CYP interactions</a:t>
            </a:r>
            <a:r>
              <a:rPr lang="en-US" sz="2600" b="1" baseline="30000">
                <a:solidFill>
                  <a:srgbClr val="FFFFFF"/>
                </a:solidFill>
                <a:latin typeface="Calibri"/>
                <a:ea typeface="Calibri"/>
                <a:cs typeface="Calibri"/>
              </a:rPr>
              <a:t>12</a:t>
            </a:r>
            <a:endParaRPr lang="en-US" sz="2600" baseline="30000"/>
          </a:p>
        </p:txBody>
      </p:sp>
      <p:sp>
        <p:nvSpPr>
          <p:cNvPr id="4" name="Text 2"/>
          <p:cNvSpPr/>
          <p:nvPr/>
        </p:nvSpPr>
        <p:spPr>
          <a:xfrm>
            <a:off x="868680" y="1234440"/>
            <a:ext cx="10972800" cy="365760"/>
          </a:xfrm>
          <a:prstGeom prst="rect">
            <a:avLst/>
          </a:prstGeom>
          <a:noFill/>
          <a:ln/>
        </p:spPr>
        <p:txBody>
          <a:bodyPr wrap="square" lIns="91440" tIns="45720" rIns="91440" bIns="45720" rtlCol="0" anchor="ctr"/>
          <a:lstStyle/>
          <a:p>
            <a:r>
              <a:rPr lang="en-US" sz="2000" b="1">
                <a:solidFill>
                  <a:srgbClr val="111827"/>
                </a:solidFill>
                <a:latin typeface="Calibri"/>
                <a:ea typeface="Calibri"/>
                <a:cs typeface="Calibri"/>
              </a:rPr>
              <a:t>Polypharmacy is the (unfortunately) default in serious illness </a:t>
            </a:r>
            <a:endParaRPr lang="en-US" sz="2000" dirty="0"/>
          </a:p>
        </p:txBody>
      </p:sp>
      <p:sp>
        <p:nvSpPr>
          <p:cNvPr id="5" name="Text 3"/>
          <p:cNvSpPr/>
          <p:nvPr/>
        </p:nvSpPr>
        <p:spPr>
          <a:xfrm>
            <a:off x="868680" y="16916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Seriously ill patients average ~11 medications; a meaningful subset are potentially inappropriate.</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Drug–drug interactions via CYP enzymes can increase toxicity or cause loss of effect.</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Higher medication burden increases delirium risk; medication review is a delirium intervention.</a:t>
            </a:r>
            <a:endParaRPr lang="en-US" sz="1700" dirty="0"/>
          </a:p>
        </p:txBody>
      </p:sp>
      <p:sp>
        <p:nvSpPr>
          <p:cNvPr id="6" name="Shape 4"/>
          <p:cNvSpPr/>
          <p:nvPr/>
        </p:nvSpPr>
        <p:spPr>
          <a:xfrm>
            <a:off x="868680" y="3997844"/>
            <a:ext cx="5394960" cy="201168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7" name="Text 5"/>
          <p:cNvSpPr/>
          <p:nvPr/>
        </p:nvSpPr>
        <p:spPr>
          <a:xfrm>
            <a:off x="1097280" y="4385715"/>
            <a:ext cx="493776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Three red flags</a:t>
            </a:r>
            <a:endParaRPr lang="en-US" sz="1400" dirty="0"/>
          </a:p>
        </p:txBody>
      </p:sp>
      <p:sp>
        <p:nvSpPr>
          <p:cNvPr id="8" name="Text 6"/>
          <p:cNvSpPr/>
          <p:nvPr/>
        </p:nvSpPr>
        <p:spPr>
          <a:xfrm>
            <a:off x="1097280" y="4769763"/>
            <a:ext cx="4937760" cy="132588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1) Multiple drugs for same indication</a:t>
            </a:r>
            <a:endParaRPr lang="en-US" sz="1200" dirty="0"/>
          </a:p>
          <a:p>
            <a:pPr marL="0" indent="0">
              <a:buNone/>
            </a:pPr>
            <a:r>
              <a:rPr lang="en-US" sz="1200" dirty="0">
                <a:solidFill>
                  <a:srgbClr val="374151"/>
                </a:solidFill>
                <a:latin typeface="Calibri" pitchFamily="34" charset="0"/>
                <a:ea typeface="Calibri" pitchFamily="34" charset="-122"/>
                <a:cs typeface="Calibri" pitchFamily="34" charset="-120"/>
              </a:rPr>
              <a:t>2) Multiple agents with same mechanism</a:t>
            </a:r>
            <a:endParaRPr lang="en-US" sz="1200" dirty="0"/>
          </a:p>
          <a:p>
            <a:pPr marL="0" indent="0">
              <a:buNone/>
            </a:pPr>
            <a:r>
              <a:rPr lang="en-US" sz="1200" dirty="0">
                <a:solidFill>
                  <a:srgbClr val="374151"/>
                </a:solidFill>
                <a:latin typeface="Calibri" pitchFamily="34" charset="0"/>
                <a:ea typeface="Calibri" pitchFamily="34" charset="-122"/>
                <a:cs typeface="Calibri" pitchFamily="34" charset="-120"/>
              </a:rPr>
              <a:t>3) Multiple agents causing same side effect</a:t>
            </a:r>
            <a:endParaRPr lang="en-US" sz="1200" dirty="0"/>
          </a:p>
        </p:txBody>
      </p:sp>
      <p:sp>
        <p:nvSpPr>
          <p:cNvPr id="9" name="Shape 7"/>
          <p:cNvSpPr/>
          <p:nvPr/>
        </p:nvSpPr>
        <p:spPr>
          <a:xfrm>
            <a:off x="6400800" y="3997844"/>
            <a:ext cx="5166360" cy="2011680"/>
          </a:xfrm>
          <a:prstGeom prst="roundRect">
            <a:avLst/>
          </a:prstGeom>
          <a:solidFill>
            <a:srgbClr val="FFFFFF"/>
          </a:solidFill>
          <a:ln w="12700">
            <a:solidFill>
              <a:srgbClr val="B91C1C"/>
            </a:solidFill>
            <a:prstDash val="solid"/>
          </a:ln>
          <a:effectLst>
            <a:outerShdw blurRad="38100" dist="19050" dir="2700000" algn="bl" rotWithShape="0">
              <a:srgbClr val="000000">
                <a:alpha val="18000"/>
              </a:srgbClr>
            </a:outerShdw>
          </a:effectLst>
        </p:spPr>
        <p:txBody>
          <a:bodyPr/>
          <a:lstStyle/>
          <a:p>
            <a:endParaRPr lang="en-US"/>
          </a:p>
        </p:txBody>
      </p:sp>
      <p:sp>
        <p:nvSpPr>
          <p:cNvPr id="10" name="Text 8"/>
          <p:cNvSpPr/>
          <p:nvPr/>
        </p:nvSpPr>
        <p:spPr>
          <a:xfrm>
            <a:off x="6629400" y="4385715"/>
            <a:ext cx="4709160" cy="320040"/>
          </a:xfrm>
          <a:prstGeom prst="rect">
            <a:avLst/>
          </a:prstGeom>
          <a:noFill/>
          <a:ln/>
        </p:spPr>
        <p:txBody>
          <a:bodyPr wrap="square" rtlCol="0" anchor="ctr"/>
          <a:lstStyle/>
          <a:p>
            <a:pPr marL="0" indent="0">
              <a:buNone/>
            </a:pPr>
            <a:r>
              <a:rPr lang="en-US" sz="1400" b="1" dirty="0">
                <a:solidFill>
                  <a:srgbClr val="B91C1C"/>
                </a:solidFill>
                <a:latin typeface="Calibri" pitchFamily="34" charset="0"/>
                <a:ea typeface="Calibri" pitchFamily="34" charset="-122"/>
                <a:cs typeface="Calibri" pitchFamily="34" charset="-120"/>
              </a:rPr>
              <a:t>High-risk pairing</a:t>
            </a:r>
            <a:endParaRPr lang="en-US" sz="1400" dirty="0"/>
          </a:p>
        </p:txBody>
      </p:sp>
      <p:sp>
        <p:nvSpPr>
          <p:cNvPr id="11" name="Text 9"/>
          <p:cNvSpPr/>
          <p:nvPr/>
        </p:nvSpPr>
        <p:spPr>
          <a:xfrm>
            <a:off x="6629400" y="4769763"/>
            <a:ext cx="4709160" cy="132588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Opioid + benzodiazepine in older adults: markedly higher risk of respiratory depression / overdose. Avoid when possible.</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Deprescribing psychotropics in PC</a:t>
            </a:r>
            <a:r>
              <a:rPr lang="en-US" sz="2600" b="1" baseline="30000">
                <a:solidFill>
                  <a:srgbClr val="FFFFFF"/>
                </a:solidFill>
                <a:latin typeface="Calibri"/>
                <a:ea typeface="Calibri"/>
                <a:cs typeface="Calibri"/>
              </a:rPr>
              <a:t>13 </a:t>
            </a:r>
            <a:endParaRPr lang="en-US" sz="2600" baseline="30000" dirty="0"/>
          </a:p>
        </p:txBody>
      </p:sp>
      <p:sp>
        <p:nvSpPr>
          <p:cNvPr id="4" name="Text 2"/>
          <p:cNvSpPr/>
          <p:nvPr/>
        </p:nvSpPr>
        <p:spPr>
          <a:xfrm>
            <a:off x="868680" y="12344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Start with the patient’s goals and which symptoms/side effects matter most.</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Consider prognosis and time-to-benefit; stop meds unlikely to help within remaining time.</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When multiple agents overlap, use mechanism and binding affinity to estimate which drug contributes most to harm (e.g., anticholinergic burden).</a:t>
            </a:r>
            <a:endParaRPr lang="en-US" sz="1700" dirty="0"/>
          </a:p>
        </p:txBody>
      </p:sp>
      <p:sp>
        <p:nvSpPr>
          <p:cNvPr id="5" name="Shape 3"/>
          <p:cNvSpPr/>
          <p:nvPr/>
        </p:nvSpPr>
        <p:spPr>
          <a:xfrm>
            <a:off x="868680" y="3742431"/>
            <a:ext cx="5394960" cy="2103120"/>
          </a:xfrm>
          <a:prstGeom prst="roundRect">
            <a:avLst/>
          </a:prstGeom>
          <a:solidFill>
            <a:srgbClr val="FFFFFF"/>
          </a:solidFill>
          <a:ln w="12700">
            <a:solidFill>
              <a:srgbClr val="1F6FEB"/>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3907023"/>
            <a:ext cx="4937760" cy="320040"/>
          </a:xfrm>
          <a:prstGeom prst="rect">
            <a:avLst/>
          </a:prstGeom>
          <a:noFill/>
          <a:ln/>
        </p:spPr>
        <p:txBody>
          <a:bodyPr wrap="square" rtlCol="0" anchor="ctr"/>
          <a:lstStyle/>
          <a:p>
            <a:pPr marL="0" indent="0">
              <a:buNone/>
            </a:pPr>
            <a:r>
              <a:rPr lang="en-US" sz="1400" b="1" dirty="0">
                <a:solidFill>
                  <a:srgbClr val="1F6FEB"/>
                </a:solidFill>
                <a:latin typeface="Calibri" pitchFamily="34" charset="0"/>
                <a:ea typeface="Calibri" pitchFamily="34" charset="-122"/>
                <a:cs typeface="Calibri" pitchFamily="34" charset="-120"/>
              </a:rPr>
              <a:t>Anticholinergic toxicity</a:t>
            </a:r>
            <a:endParaRPr lang="en-US" sz="1400" dirty="0"/>
          </a:p>
        </p:txBody>
      </p:sp>
      <p:sp>
        <p:nvSpPr>
          <p:cNvPr id="7" name="Text 5"/>
          <p:cNvSpPr/>
          <p:nvPr/>
        </p:nvSpPr>
        <p:spPr>
          <a:xfrm>
            <a:off x="1097280" y="4291071"/>
            <a:ext cx="4937760" cy="14173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Worsens cognition, delirium risk, constipation, urinary retention, falls. BEERS helps identify high-risk agents; when you can’t stop all, choose lower-burden alternatives.</a:t>
            </a:r>
            <a:endParaRPr lang="en-US" sz="1200" dirty="0"/>
          </a:p>
        </p:txBody>
      </p:sp>
      <p:sp>
        <p:nvSpPr>
          <p:cNvPr id="8" name="Shape 6"/>
          <p:cNvSpPr/>
          <p:nvPr/>
        </p:nvSpPr>
        <p:spPr>
          <a:xfrm>
            <a:off x="6400800" y="3742431"/>
            <a:ext cx="5166360" cy="2103120"/>
          </a:xfrm>
          <a:prstGeom prst="roundRect">
            <a:avLst/>
          </a:prstGeom>
          <a:solidFill>
            <a:srgbClr val="FFFFFF"/>
          </a:solidFill>
          <a:ln w="12700">
            <a:solidFill>
              <a:srgbClr val="0E7490"/>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3907023"/>
            <a:ext cx="4709160" cy="320040"/>
          </a:xfrm>
          <a:prstGeom prst="rect">
            <a:avLst/>
          </a:prstGeom>
          <a:noFill/>
          <a:ln/>
        </p:spPr>
        <p:txBody>
          <a:bodyPr wrap="square" rtlCol="0" anchor="ctr"/>
          <a:lstStyle/>
          <a:p>
            <a:pPr marL="0" indent="0">
              <a:buNone/>
            </a:pPr>
            <a:r>
              <a:rPr lang="en-US" sz="1400" b="1" dirty="0">
                <a:solidFill>
                  <a:srgbClr val="0E7490"/>
                </a:solidFill>
                <a:latin typeface="Calibri" pitchFamily="34" charset="0"/>
                <a:ea typeface="Calibri" pitchFamily="34" charset="-122"/>
                <a:cs typeface="Calibri" pitchFamily="34" charset="-120"/>
              </a:rPr>
              <a:t>Operational tip</a:t>
            </a:r>
            <a:endParaRPr lang="en-US" sz="1400" dirty="0"/>
          </a:p>
        </p:txBody>
      </p:sp>
      <p:sp>
        <p:nvSpPr>
          <p:cNvPr id="10" name="Text 8"/>
          <p:cNvSpPr/>
          <p:nvPr/>
        </p:nvSpPr>
        <p:spPr>
          <a:xfrm>
            <a:off x="6629400" y="4291071"/>
            <a:ext cx="4709160" cy="14173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Deprescribe one change at a time when feasible; monitor for withdrawal or symptom rebound; document target symptoms and stop rules.</a:t>
            </a:r>
            <a:endParaRPr lang="en-US" sz="1200" dirty="0"/>
          </a:p>
        </p:txBody>
      </p:sp>
      <p:sp>
        <p:nvSpPr>
          <p:cNvPr id="11" name="Shape 9"/>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
        <p:nvSpPr>
          <p:cNvPr id="12" name="Text 10"/>
          <p:cNvSpPr/>
          <p:nvPr/>
        </p:nvSpPr>
        <p:spPr>
          <a:xfrm>
            <a:off x="548640" y="6647688"/>
            <a:ext cx="11155680" cy="18288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Psychopharmacology in Serious Illness (PC clinician summary)</a:t>
            </a:r>
            <a:endParaRPr lang="en-US" sz="1000" dirty="0"/>
          </a:p>
        </p:txBody>
      </p:sp>
    </p:spTree>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Hepatic impairment</a:t>
            </a:r>
            <a:r>
              <a:rPr lang="en-US" sz="2600" b="1" baseline="30000">
                <a:solidFill>
                  <a:srgbClr val="FFFFFF"/>
                </a:solidFill>
                <a:latin typeface="Calibri"/>
                <a:ea typeface="Calibri"/>
                <a:cs typeface="Calibri"/>
              </a:rPr>
              <a:t>13</a:t>
            </a:r>
            <a:endParaRPr lang="en-US" sz="2600" baseline="30000" dirty="0"/>
          </a:p>
        </p:txBody>
      </p:sp>
      <p:sp>
        <p:nvSpPr>
          <p:cNvPr id="4" name="Text 2"/>
          <p:cNvSpPr/>
          <p:nvPr/>
        </p:nvSpPr>
        <p:spPr>
          <a:xfrm>
            <a:off x="868680" y="12344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Reduced first-pass metabolism and albumin → higher free drug levels and exaggerated effects.</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Ascites/edema can prolong half-life → delayed toxicity.</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Use tools such as Child-Pugh and MELD-Na to gauge severity and guide dosing.</a:t>
            </a:r>
            <a:endParaRPr lang="en-US" sz="1700" dirty="0"/>
          </a:p>
        </p:txBody>
      </p:sp>
      <p:sp>
        <p:nvSpPr>
          <p:cNvPr id="5" name="Shape 3"/>
          <p:cNvSpPr/>
          <p:nvPr/>
        </p:nvSpPr>
        <p:spPr>
          <a:xfrm>
            <a:off x="868680" y="3967004"/>
            <a:ext cx="5394960" cy="214884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4131596"/>
            <a:ext cx="493776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Prescribing rule</a:t>
            </a:r>
            <a:endParaRPr lang="en-US" sz="1400" dirty="0"/>
          </a:p>
        </p:txBody>
      </p:sp>
      <p:sp>
        <p:nvSpPr>
          <p:cNvPr id="7" name="Text 5"/>
          <p:cNvSpPr/>
          <p:nvPr/>
        </p:nvSpPr>
        <p:spPr>
          <a:xfrm>
            <a:off x="1097280" y="4515644"/>
            <a:ext cx="4937760" cy="146304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If significant hepatic impairment: start ~50% usual dose, titrate slowly, and monitor closely. Consider pharmacist support in complex regimens.</a:t>
            </a:r>
            <a:endParaRPr lang="en-US" sz="1200" dirty="0"/>
          </a:p>
        </p:txBody>
      </p:sp>
      <p:sp>
        <p:nvSpPr>
          <p:cNvPr id="8" name="Shape 6"/>
          <p:cNvSpPr/>
          <p:nvPr/>
        </p:nvSpPr>
        <p:spPr>
          <a:xfrm>
            <a:off x="6400800" y="3967004"/>
            <a:ext cx="5166360" cy="2148840"/>
          </a:xfrm>
          <a:prstGeom prst="roundRect">
            <a:avLst/>
          </a:prstGeom>
          <a:solidFill>
            <a:srgbClr val="FFFFFF"/>
          </a:solidFill>
          <a:ln w="12700">
            <a:solidFill>
              <a:srgbClr val="0E7490"/>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4131596"/>
            <a:ext cx="4709160" cy="320040"/>
          </a:xfrm>
          <a:prstGeom prst="rect">
            <a:avLst/>
          </a:prstGeom>
          <a:noFill/>
          <a:ln/>
        </p:spPr>
        <p:txBody>
          <a:bodyPr wrap="square" rtlCol="0" anchor="ctr"/>
          <a:lstStyle/>
          <a:p>
            <a:pPr marL="0" indent="0">
              <a:buNone/>
            </a:pPr>
            <a:r>
              <a:rPr lang="en-US" sz="1400" b="1" dirty="0">
                <a:solidFill>
                  <a:srgbClr val="0E7490"/>
                </a:solidFill>
                <a:latin typeface="Calibri" pitchFamily="34" charset="0"/>
                <a:ea typeface="Calibri" pitchFamily="34" charset="-122"/>
                <a:cs typeface="Calibri" pitchFamily="34" charset="-120"/>
              </a:rPr>
              <a:t>CYP interaction reminder</a:t>
            </a:r>
            <a:endParaRPr lang="en-US" sz="1400" dirty="0"/>
          </a:p>
        </p:txBody>
      </p:sp>
      <p:sp>
        <p:nvSpPr>
          <p:cNvPr id="10" name="Text 8"/>
          <p:cNvSpPr/>
          <p:nvPr/>
        </p:nvSpPr>
        <p:spPr>
          <a:xfrm>
            <a:off x="6629400" y="4515644"/>
            <a:ext cx="4709160" cy="146304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Inhibitors ↑ substrate levels → toxicity; inducers ↓ levels → loss of effect. Re-check interactions after every medication change.</a:t>
            </a:r>
            <a:endParaRPr lang="en-US" sz="1200" dirty="0"/>
          </a:p>
        </p:txBody>
      </p:sp>
      <p:sp>
        <p:nvSpPr>
          <p:cNvPr id="11" name="Shape 9"/>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
        <p:nvSpPr>
          <p:cNvPr id="12" name="Text 10"/>
          <p:cNvSpPr/>
          <p:nvPr/>
        </p:nvSpPr>
        <p:spPr>
          <a:xfrm>
            <a:off x="548640" y="6647688"/>
            <a:ext cx="11155680" cy="18288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Psychopharmacology in Serious Illness (PC clinician summary)</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56643795-7FD8-21BD-5BD9-88D305C1814D}"/>
              </a:ext>
            </a:extLst>
          </p:cNvPr>
          <p:cNvPicPr>
            <a:picLocks noChangeAspect="1"/>
          </p:cNvPicPr>
          <p:nvPr/>
        </p:nvPicPr>
        <p:blipFill>
          <a:blip r:embed="rId3"/>
          <a:stretch>
            <a:fillRect/>
          </a:stretch>
        </p:blipFill>
        <p:spPr>
          <a:xfrm>
            <a:off x="457200" y="376858"/>
            <a:ext cx="11277600" cy="4736591"/>
          </a:xfrm>
          <a:prstGeom prst="rect">
            <a:avLst/>
          </a:prstGeom>
        </p:spPr>
      </p:pic>
      <p:sp>
        <p:nvSpPr>
          <p:cNvPr id="2" name="TextBox 1">
            <a:extLst>
              <a:ext uri="{FF2B5EF4-FFF2-40B4-BE49-F238E27FC236}">
                <a16:creationId xmlns:a16="http://schemas.microsoft.com/office/drawing/2014/main" id="{0CD72154-4A2B-E0BF-5F41-7B5EF8B24DA7}"/>
              </a:ext>
            </a:extLst>
          </p:cNvPr>
          <p:cNvSpPr txBox="1"/>
          <p:nvPr/>
        </p:nvSpPr>
        <p:spPr>
          <a:xfrm>
            <a:off x="3689141" y="6311865"/>
            <a:ext cx="609281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Image from </a:t>
            </a:r>
            <a:r>
              <a:rPr lang="en-US" sz="1600" dirty="0">
                <a:ea typeface="+mn-lt"/>
                <a:cs typeface="+mn-lt"/>
                <a:hlinkClick r:id="rId4"/>
              </a:rPr>
              <a:t>https://pubmed.ncbi.nlm.nih.gov/38329570/</a:t>
            </a:r>
            <a:r>
              <a:rPr lang="en-US" sz="1600" dirty="0">
                <a:ea typeface="+mn-lt"/>
                <a:cs typeface="+mn-lt"/>
              </a:rPr>
              <a:t> </a:t>
            </a:r>
            <a:endParaRPr lang="en-US" sz="1600" dirty="0"/>
          </a:p>
        </p:txBody>
      </p:sp>
    </p:spTree>
    <p:extLst>
      <p:ext uri="{BB962C8B-B14F-4D97-AF65-F5344CB8AC3E}">
        <p14:creationId xmlns:p14="http://schemas.microsoft.com/office/powerpoint/2010/main" val="3144751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Renal impairment</a:t>
            </a:r>
            <a:r>
              <a:rPr lang="en-US" sz="2600" b="1" baseline="30000">
                <a:solidFill>
                  <a:srgbClr val="FFFFFF"/>
                </a:solidFill>
                <a:latin typeface="Calibri"/>
                <a:ea typeface="Calibri"/>
                <a:cs typeface="Calibri"/>
              </a:rPr>
              <a:t>13</a:t>
            </a:r>
            <a:r>
              <a:rPr lang="en-US" sz="2600" b="1">
                <a:solidFill>
                  <a:srgbClr val="FFFFFF"/>
                </a:solidFill>
                <a:latin typeface="Calibri"/>
                <a:ea typeface="Calibri"/>
                <a:cs typeface="Calibri"/>
              </a:rPr>
              <a:t> </a:t>
            </a:r>
            <a:endParaRPr lang="en-US" sz="2600" dirty="0"/>
          </a:p>
        </p:txBody>
      </p:sp>
      <p:sp>
        <p:nvSpPr>
          <p:cNvPr id="4" name="Text 2"/>
          <p:cNvSpPr/>
          <p:nvPr/>
        </p:nvSpPr>
        <p:spPr>
          <a:xfrm>
            <a:off x="868680" y="1234440"/>
            <a:ext cx="10972800" cy="320040"/>
          </a:xfrm>
          <a:prstGeom prst="rect">
            <a:avLst/>
          </a:prstGeom>
          <a:noFill/>
          <a:ln/>
        </p:spPr>
        <p:txBody>
          <a:bodyPr wrap="square" rtlCol="0" anchor="ctr"/>
          <a:lstStyle/>
          <a:p>
            <a:pPr marL="0" indent="0">
              <a:buNone/>
            </a:pPr>
            <a:r>
              <a:rPr lang="en-US" sz="1800" dirty="0">
                <a:solidFill>
                  <a:srgbClr val="374151"/>
                </a:solidFill>
                <a:latin typeface="Calibri" pitchFamily="34" charset="0"/>
                <a:ea typeface="Calibri" pitchFamily="34" charset="-122"/>
                <a:cs typeface="Calibri" pitchFamily="34" charset="-120"/>
              </a:rPr>
              <a:t>Choose agents with safer clearance profiles</a:t>
            </a:r>
            <a:endParaRPr lang="en-US" sz="1800" dirty="0"/>
          </a:p>
        </p:txBody>
      </p:sp>
      <p:sp>
        <p:nvSpPr>
          <p:cNvPr id="5" name="Shape 3"/>
          <p:cNvSpPr/>
          <p:nvPr/>
        </p:nvSpPr>
        <p:spPr>
          <a:xfrm>
            <a:off x="868680" y="1645920"/>
            <a:ext cx="5394960" cy="2468880"/>
          </a:xfrm>
          <a:prstGeom prst="roundRect">
            <a:avLst/>
          </a:prstGeom>
          <a:solidFill>
            <a:srgbClr val="FFFFFF"/>
          </a:solidFill>
          <a:ln w="12700">
            <a:solidFill>
              <a:srgbClr val="047857"/>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1810512"/>
            <a:ext cx="4937760" cy="320040"/>
          </a:xfrm>
          <a:prstGeom prst="rect">
            <a:avLst/>
          </a:prstGeom>
          <a:noFill/>
          <a:ln/>
        </p:spPr>
        <p:txBody>
          <a:bodyPr wrap="square" rtlCol="0" anchor="ctr"/>
          <a:lstStyle/>
          <a:p>
            <a:pPr marL="0" indent="0">
              <a:buNone/>
            </a:pPr>
            <a:r>
              <a:rPr lang="en-US" sz="1400" b="1" dirty="0">
                <a:solidFill>
                  <a:srgbClr val="047857"/>
                </a:solidFill>
                <a:latin typeface="Calibri" pitchFamily="34" charset="0"/>
                <a:ea typeface="Calibri" pitchFamily="34" charset="-122"/>
                <a:cs typeface="Calibri" pitchFamily="34" charset="-120"/>
              </a:rPr>
              <a:t>Preferred antidepressants (often)</a:t>
            </a:r>
            <a:endParaRPr lang="en-US" sz="1400" dirty="0"/>
          </a:p>
        </p:txBody>
      </p:sp>
      <p:sp>
        <p:nvSpPr>
          <p:cNvPr id="7" name="Text 5"/>
          <p:cNvSpPr/>
          <p:nvPr/>
        </p:nvSpPr>
        <p:spPr>
          <a:xfrm>
            <a:off x="1097280" y="2194560"/>
            <a:ext cx="4937760" cy="178308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Sertraline, citalopram, fluoxetine (and escitalopram) are generally well tolerated with low renal clearance. Avoid/limit agents with significant renal reliance when eGFR &lt;30.</a:t>
            </a:r>
            <a:endParaRPr lang="en-US" sz="1200" dirty="0"/>
          </a:p>
        </p:txBody>
      </p:sp>
      <p:sp>
        <p:nvSpPr>
          <p:cNvPr id="8" name="Shape 6"/>
          <p:cNvSpPr/>
          <p:nvPr/>
        </p:nvSpPr>
        <p:spPr>
          <a:xfrm>
            <a:off x="6400800" y="1645920"/>
            <a:ext cx="5166360" cy="2468880"/>
          </a:xfrm>
          <a:prstGeom prst="roundRect">
            <a:avLst/>
          </a:prstGeom>
          <a:solidFill>
            <a:srgbClr val="FFFFFF"/>
          </a:solidFill>
          <a:ln w="12700">
            <a:solidFill>
              <a:srgbClr val="B91C1C"/>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1810512"/>
            <a:ext cx="4709160" cy="320040"/>
          </a:xfrm>
          <a:prstGeom prst="rect">
            <a:avLst/>
          </a:prstGeom>
          <a:noFill/>
          <a:ln/>
        </p:spPr>
        <p:txBody>
          <a:bodyPr wrap="square" rtlCol="0" anchor="ctr"/>
          <a:lstStyle/>
          <a:p>
            <a:pPr marL="0" indent="0">
              <a:buNone/>
            </a:pPr>
            <a:r>
              <a:rPr lang="en-US" sz="1400" b="1" dirty="0">
                <a:solidFill>
                  <a:srgbClr val="B91C1C"/>
                </a:solidFill>
                <a:latin typeface="Calibri" pitchFamily="34" charset="0"/>
                <a:ea typeface="Calibri" pitchFamily="34" charset="-122"/>
                <a:cs typeface="Calibri" pitchFamily="34" charset="-120"/>
              </a:rPr>
              <a:t>Agents needing caution / avoidance</a:t>
            </a:r>
            <a:endParaRPr lang="en-US" sz="1400" dirty="0"/>
          </a:p>
        </p:txBody>
      </p:sp>
      <p:sp>
        <p:nvSpPr>
          <p:cNvPr id="10" name="Text 8"/>
          <p:cNvSpPr/>
          <p:nvPr/>
        </p:nvSpPr>
        <p:spPr>
          <a:xfrm>
            <a:off x="6629400" y="2194560"/>
            <a:ext cx="4709160" cy="178308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Lithium, gabapentin, buspirone are highly renally cleared. Duloxetine and some others are generally avoided at advanced renal impairment.</a:t>
            </a:r>
            <a:endParaRPr lang="en-US" sz="1200" dirty="0"/>
          </a:p>
        </p:txBody>
      </p:sp>
      <p:sp>
        <p:nvSpPr>
          <p:cNvPr id="11" name="Text 9"/>
          <p:cNvSpPr/>
          <p:nvPr/>
        </p:nvSpPr>
        <p:spPr>
          <a:xfrm>
            <a:off x="868680" y="4343400"/>
            <a:ext cx="10972800" cy="948690"/>
          </a:xfrm>
          <a:prstGeom prst="rect">
            <a:avLst/>
          </a:prstGeom>
          <a:noFill/>
          <a:ln/>
        </p:spPr>
        <p:txBody>
          <a:bodyPr wrap="square" rtlCol="0" anchor="t"/>
          <a:lstStyle/>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ESRD/HD: many antipsychotics and anticonvulsants are not dialyzable; risperidone is more renally cleared and may need avoidance/caution.</a:t>
            </a:r>
            <a:endParaRPr lang="en-US" sz="1500" dirty="0"/>
          </a:p>
          <a:p>
            <a:pPr marL="190500" indent="-190500">
              <a:buSzPct val="100000"/>
              <a:buChar char="•"/>
            </a:pPr>
            <a:r>
              <a:rPr lang="en-US" sz="1500" dirty="0">
                <a:solidFill>
                  <a:srgbClr val="111827"/>
                </a:solidFill>
                <a:latin typeface="Calibri" pitchFamily="34" charset="0"/>
                <a:ea typeface="Calibri" pitchFamily="34" charset="-122"/>
                <a:cs typeface="Calibri" pitchFamily="34" charset="-120"/>
              </a:rPr>
              <a:t>QTc risk increases with impaired clearance; avoid high-QTc-risk combinations and monitor.</a:t>
            </a:r>
            <a:endParaRPr lang="en-US" sz="1500" dirty="0"/>
          </a:p>
        </p:txBody>
      </p:sp>
      <p:sp>
        <p:nvSpPr>
          <p:cNvPr id="12" name="Shape 10"/>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
        <p:nvSpPr>
          <p:cNvPr id="13" name="Text 11"/>
          <p:cNvSpPr/>
          <p:nvPr/>
        </p:nvSpPr>
        <p:spPr>
          <a:xfrm>
            <a:off x="548640" y="6647688"/>
            <a:ext cx="11155680" cy="18288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Psychopharmacology in Serious Illness (PC clinician summary)</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dirty="0" err="1">
                <a:solidFill>
                  <a:srgbClr val="FFFFFF"/>
                </a:solidFill>
                <a:latin typeface="Calibri"/>
                <a:ea typeface="Calibri"/>
                <a:cs typeface="Calibri"/>
              </a:rPr>
              <a:t>Deliriogenic</a:t>
            </a:r>
            <a:r>
              <a:rPr lang="en-US" sz="2600" b="1" dirty="0">
                <a:solidFill>
                  <a:srgbClr val="FFFFFF"/>
                </a:solidFill>
                <a:latin typeface="Calibri"/>
                <a:ea typeface="Calibri"/>
                <a:cs typeface="Calibri"/>
              </a:rPr>
              <a:t> medications</a:t>
            </a:r>
            <a:r>
              <a:rPr lang="en-US" sz="2600" b="1" baseline="30000" dirty="0">
                <a:solidFill>
                  <a:srgbClr val="FFFFFF"/>
                </a:solidFill>
                <a:latin typeface="Calibri"/>
                <a:ea typeface="Calibri"/>
                <a:cs typeface="Calibri"/>
              </a:rPr>
              <a:t>14</a:t>
            </a:r>
            <a:endParaRPr lang="en-US" sz="2600" baseline="30000" dirty="0"/>
          </a:p>
        </p:txBody>
      </p:sp>
      <p:sp>
        <p:nvSpPr>
          <p:cNvPr id="4" name="Text 2"/>
          <p:cNvSpPr/>
          <p:nvPr/>
        </p:nvSpPr>
        <p:spPr>
          <a:xfrm>
            <a:off x="868680" y="12344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Highest deliriogenic potential: GABAergic agents (benzodiazepines), anticholinergics, dopaminergic agents.</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Benzodiazepines are associated with more delirium days in ICU vs dexmedetomidine; abrupt discontinuation after long-term use can also precipitate delirium.</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In baseline cognitive impairment, minimize anticholinergic burden and avoid “stacking” sedatives.</a:t>
            </a:r>
            <a:endParaRPr lang="en-US" sz="1700" dirty="0"/>
          </a:p>
        </p:txBody>
      </p:sp>
      <p:sp>
        <p:nvSpPr>
          <p:cNvPr id="5" name="Shape 3"/>
          <p:cNvSpPr/>
          <p:nvPr/>
        </p:nvSpPr>
        <p:spPr>
          <a:xfrm>
            <a:off x="868680" y="4617720"/>
            <a:ext cx="10698480" cy="1417320"/>
          </a:xfrm>
          <a:prstGeom prst="roundRect">
            <a:avLst/>
          </a:prstGeom>
          <a:solidFill>
            <a:srgbClr val="FFFFFF"/>
          </a:solidFill>
          <a:ln w="12700">
            <a:solidFill>
              <a:srgbClr val="1F6FEB"/>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4782312"/>
            <a:ext cx="10241280" cy="320040"/>
          </a:xfrm>
          <a:prstGeom prst="rect">
            <a:avLst/>
          </a:prstGeom>
          <a:noFill/>
          <a:ln/>
        </p:spPr>
        <p:txBody>
          <a:bodyPr wrap="square" rtlCol="0" anchor="ctr"/>
          <a:lstStyle/>
          <a:p>
            <a:pPr marL="0" indent="0">
              <a:buNone/>
            </a:pPr>
            <a:r>
              <a:rPr lang="en-US" sz="1400" b="1" dirty="0">
                <a:solidFill>
                  <a:srgbClr val="1F6FEB"/>
                </a:solidFill>
                <a:latin typeface="Calibri" pitchFamily="34" charset="0"/>
                <a:ea typeface="Calibri" pitchFamily="34" charset="-122"/>
                <a:cs typeface="Calibri" pitchFamily="34" charset="-120"/>
              </a:rPr>
              <a:t>Practice pearl</a:t>
            </a:r>
            <a:endParaRPr lang="en-US" sz="1400" dirty="0"/>
          </a:p>
        </p:txBody>
      </p:sp>
      <p:sp>
        <p:nvSpPr>
          <p:cNvPr id="7" name="Text 5"/>
          <p:cNvSpPr/>
          <p:nvPr/>
        </p:nvSpPr>
        <p:spPr>
          <a:xfrm>
            <a:off x="1097280" y="5166360"/>
            <a:ext cx="10241280" cy="7315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Treat reversible drivers (infection, hypoxia, meds, urinary retention, constipation) before adding new sedating meds for “agitation.”</a:t>
            </a:r>
            <a:endParaRPr lang="en-US" sz="1200" dirty="0"/>
          </a:p>
        </p:txBody>
      </p:sp>
      <p:sp>
        <p:nvSpPr>
          <p:cNvPr id="8" name="Shape 6"/>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pPr marL="0" indent="0">
              <a:buNone/>
            </a:pPr>
            <a:r>
              <a:rPr lang="en-US" sz="2600" b="1">
                <a:solidFill>
                  <a:srgbClr val="FFFFFF"/>
                </a:solidFill>
                <a:latin typeface="Calibri"/>
                <a:ea typeface="Calibri"/>
                <a:cs typeface="Calibri"/>
              </a:rPr>
              <a:t>Hyponatremia and SIADH</a:t>
            </a:r>
            <a:r>
              <a:rPr lang="en-US" sz="2600" b="1" baseline="30000">
                <a:solidFill>
                  <a:srgbClr val="FFFFFF"/>
                </a:solidFill>
                <a:latin typeface="Calibri"/>
                <a:ea typeface="Calibri"/>
                <a:cs typeface="Calibri"/>
              </a:rPr>
              <a:t>13</a:t>
            </a:r>
            <a:endParaRPr lang="en-US" sz="2600" baseline="30000" dirty="0"/>
          </a:p>
        </p:txBody>
      </p:sp>
      <p:sp>
        <p:nvSpPr>
          <p:cNvPr id="4" name="Text 2"/>
          <p:cNvSpPr/>
          <p:nvPr/>
        </p:nvSpPr>
        <p:spPr>
          <a:xfrm>
            <a:off x="868680" y="12344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Hyponatremia worsens frailty, cognition, and fall risk in serious illness.</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Psychotropics (especially SSRIs and other serotonergic agents) are common contributors via SIADH.</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Onset is often within 10–100 days, but delayed/persistent cases occur; presentation can be nonspecific (weakness, nausea, confusion).</a:t>
            </a:r>
            <a:endParaRPr lang="en-US" sz="1700" dirty="0"/>
          </a:p>
        </p:txBody>
      </p:sp>
      <p:sp>
        <p:nvSpPr>
          <p:cNvPr id="5" name="Shape 3"/>
          <p:cNvSpPr/>
          <p:nvPr/>
        </p:nvSpPr>
        <p:spPr>
          <a:xfrm>
            <a:off x="868680" y="4572000"/>
            <a:ext cx="10698480" cy="150876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4736592"/>
            <a:ext cx="1024128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Monitoring trigger</a:t>
            </a:r>
            <a:endParaRPr lang="en-US" sz="1400" dirty="0"/>
          </a:p>
        </p:txBody>
      </p:sp>
      <p:sp>
        <p:nvSpPr>
          <p:cNvPr id="7" name="Text 5"/>
          <p:cNvSpPr/>
          <p:nvPr/>
        </p:nvSpPr>
        <p:spPr>
          <a:xfrm>
            <a:off x="1097280" y="5120640"/>
            <a:ext cx="10241280" cy="82296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New confusion, weakness, or falls after starting/changing serotonergic meds → check sodium and review other SIADH risks.</a:t>
            </a:r>
            <a:endParaRPr lang="en-US" sz="1200" dirty="0"/>
          </a:p>
        </p:txBody>
      </p:sp>
      <p:sp>
        <p:nvSpPr>
          <p:cNvPr id="8" name="Shape 6"/>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
        <p:nvSpPr>
          <p:cNvPr id="9" name="Text 7"/>
          <p:cNvSpPr/>
          <p:nvPr/>
        </p:nvSpPr>
        <p:spPr>
          <a:xfrm>
            <a:off x="548640" y="6647688"/>
            <a:ext cx="11155680" cy="18288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Psychopharmacology in Serious Illness (PC clinician summary)</a:t>
            </a:r>
            <a:endParaRPr lang="en-US" sz="1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QTc prolongation: a PC safety trap</a:t>
            </a:r>
            <a:r>
              <a:rPr lang="en-US" sz="2600" b="1" baseline="30000">
                <a:solidFill>
                  <a:srgbClr val="FFFFFF"/>
                </a:solidFill>
                <a:latin typeface="Calibri"/>
                <a:ea typeface="Calibri"/>
                <a:cs typeface="Calibri"/>
              </a:rPr>
              <a:t>15</a:t>
            </a:r>
            <a:endParaRPr lang="en-US" sz="2600" baseline="30000" dirty="0"/>
          </a:p>
        </p:txBody>
      </p:sp>
      <p:sp>
        <p:nvSpPr>
          <p:cNvPr id="4" name="Text 2"/>
          <p:cNvSpPr/>
          <p:nvPr/>
        </p:nvSpPr>
        <p:spPr>
          <a:xfrm>
            <a:off x="868680" y="1234440"/>
            <a:ext cx="10972800" cy="1233424"/>
          </a:xfrm>
          <a:prstGeom prst="rect">
            <a:avLst/>
          </a:prstGeom>
          <a:noFill/>
          <a:ln/>
        </p:spPr>
        <p:txBody>
          <a:bodyPr wrap="square" rtlCol="0" anchor="t"/>
          <a:lstStyle/>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QTc risk is amplified by polypharmacy, electrolyte derangements, cardiac disease, and impaired clearance.</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Baseline ECG is reasonable when starting QTc-risk psychotropics or combining multiple QTc-prolonging agents.</a:t>
            </a:r>
            <a:endParaRPr lang="en-US" sz="1600" dirty="0"/>
          </a:p>
          <a:p>
            <a:pPr marL="203200" indent="-203200">
              <a:buSzPct val="100000"/>
              <a:buChar char="•"/>
            </a:pPr>
            <a:r>
              <a:rPr lang="en-US" sz="1600" dirty="0">
                <a:solidFill>
                  <a:srgbClr val="111827"/>
                </a:solidFill>
                <a:latin typeface="Calibri" pitchFamily="34" charset="0"/>
                <a:ea typeface="Calibri" pitchFamily="34" charset="-122"/>
                <a:cs typeface="Calibri" pitchFamily="34" charset="-120"/>
              </a:rPr>
              <a:t>QTc around 500 ms warrants careful review and correction of reversible contributors. Consider JT interval correction when QRS is wide or tachycardic.</a:t>
            </a:r>
            <a:endParaRPr lang="en-US" sz="1600" dirty="0"/>
          </a:p>
        </p:txBody>
      </p:sp>
      <p:graphicFrame>
        <p:nvGraphicFramePr>
          <p:cNvPr id="5" name="Chart 0"/>
          <p:cNvGraphicFramePr/>
          <p:nvPr/>
        </p:nvGraphicFramePr>
        <p:xfrm>
          <a:off x="914400" y="3794760"/>
          <a:ext cx="10332720" cy="2286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Bleeding risk with serotonergic agents</a:t>
            </a:r>
            <a:r>
              <a:rPr lang="en-US" sz="2600" b="1" baseline="30000">
                <a:solidFill>
                  <a:srgbClr val="FFFFFF"/>
                </a:solidFill>
                <a:latin typeface="Calibri"/>
                <a:ea typeface="Calibri"/>
                <a:cs typeface="Calibri"/>
              </a:rPr>
              <a:t>16</a:t>
            </a:r>
            <a:endParaRPr lang="en-US" sz="2600" baseline="30000" dirty="0"/>
          </a:p>
        </p:txBody>
      </p:sp>
      <p:sp>
        <p:nvSpPr>
          <p:cNvPr id="4" name="Text 2"/>
          <p:cNvSpPr/>
          <p:nvPr/>
        </p:nvSpPr>
        <p:spPr>
          <a:xfrm>
            <a:off x="868680" y="1234440"/>
            <a:ext cx="10972800" cy="1293368"/>
          </a:xfrm>
          <a:prstGeom prst="rect">
            <a:avLst/>
          </a:prstGeom>
          <a:noFill/>
          <a:ln/>
        </p:spPr>
        <p:txBody>
          <a:bodyPr wrap="square" rtlCol="0" anchor="t"/>
          <a:lstStyle/>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SSRIs can increase upper GI bleed risk (platelet serotonin effects + gastric acid).</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Risk increases substantially when combined with NSAIDs and in patients with coagulopathy, thrombocytopenia, recent hemorrhage, or anticoagulation.</a:t>
            </a:r>
            <a:endParaRPr lang="en-US" sz="1700" dirty="0"/>
          </a:p>
          <a:p>
            <a:pPr marL="215900" indent="-215900">
              <a:buSzPct val="100000"/>
              <a:buChar char="•"/>
            </a:pPr>
            <a:r>
              <a:rPr lang="en-US" sz="1700" dirty="0">
                <a:solidFill>
                  <a:srgbClr val="111827"/>
                </a:solidFill>
                <a:latin typeface="Calibri" pitchFamily="34" charset="0"/>
                <a:ea typeface="Calibri" pitchFamily="34" charset="-122"/>
                <a:cs typeface="Calibri" pitchFamily="34" charset="-120"/>
              </a:rPr>
              <a:t>Consider alternatives (e.g., mirtazapine or bupropion) when bleeding risk is high; consider gastric protection when SSRI continuation is necessary.</a:t>
            </a:r>
            <a:endParaRPr lang="en-US" sz="1700" dirty="0"/>
          </a:p>
        </p:txBody>
      </p:sp>
      <p:sp>
        <p:nvSpPr>
          <p:cNvPr id="5" name="Shape 3"/>
          <p:cNvSpPr/>
          <p:nvPr/>
        </p:nvSpPr>
        <p:spPr>
          <a:xfrm>
            <a:off x="868680" y="4617720"/>
            <a:ext cx="10698480" cy="141732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4782312"/>
            <a:ext cx="1024128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Decision point</a:t>
            </a:r>
            <a:endParaRPr lang="en-US" sz="1400" dirty="0"/>
          </a:p>
        </p:txBody>
      </p:sp>
      <p:sp>
        <p:nvSpPr>
          <p:cNvPr id="7" name="Text 5"/>
          <p:cNvSpPr/>
          <p:nvPr/>
        </p:nvSpPr>
        <p:spPr>
          <a:xfrm>
            <a:off x="1097280" y="5166360"/>
            <a:ext cx="10241280" cy="73152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When psychiatric benefit is meaningful, mitigate risk: reduce NSAID exposure, add PPI/H2 blocker when appropriate, and monitor for anemia/bleeding.</a:t>
            </a:r>
            <a:endParaRPr lang="en-US" sz="1200" dirty="0"/>
          </a:p>
        </p:txBody>
      </p:sp>
      <p:sp>
        <p:nvSpPr>
          <p:cNvPr id="8" name="Shape 6"/>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Practical prescribing algorithm</a:t>
            </a:r>
            <a:endParaRPr lang="en-US" sz="2600" dirty="0"/>
          </a:p>
        </p:txBody>
      </p:sp>
      <p:sp>
        <p:nvSpPr>
          <p:cNvPr id="4" name="Text 2"/>
          <p:cNvSpPr/>
          <p:nvPr/>
        </p:nvSpPr>
        <p:spPr>
          <a:xfrm>
            <a:off x="868680" y="1234440"/>
            <a:ext cx="10972800" cy="320040"/>
          </a:xfrm>
          <a:prstGeom prst="rect">
            <a:avLst/>
          </a:prstGeom>
          <a:noFill/>
          <a:ln/>
        </p:spPr>
        <p:txBody>
          <a:bodyPr wrap="square" rtlCol="0" anchor="ctr"/>
          <a:lstStyle/>
          <a:p>
            <a:pPr marL="0" indent="0">
              <a:buNone/>
            </a:pPr>
            <a:r>
              <a:rPr lang="en-US" sz="1800" dirty="0">
                <a:solidFill>
                  <a:srgbClr val="374151"/>
                </a:solidFill>
                <a:latin typeface="Calibri" pitchFamily="34" charset="0"/>
                <a:ea typeface="Calibri" pitchFamily="34" charset="-122"/>
                <a:cs typeface="Calibri" pitchFamily="34" charset="-120"/>
              </a:rPr>
              <a:t>Operationalize safety and goal alignment in 5 steps</a:t>
            </a:r>
            <a:endParaRPr lang="en-US" sz="1800" dirty="0"/>
          </a:p>
        </p:txBody>
      </p:sp>
      <p:sp>
        <p:nvSpPr>
          <p:cNvPr id="5" name="Shape 3"/>
          <p:cNvSpPr/>
          <p:nvPr/>
        </p:nvSpPr>
        <p:spPr>
          <a:xfrm>
            <a:off x="868680" y="1645920"/>
            <a:ext cx="2048256" cy="1051560"/>
          </a:xfrm>
          <a:prstGeom prst="roundRect">
            <a:avLst/>
          </a:prstGeom>
          <a:solidFill>
            <a:srgbClr val="FFFFFF"/>
          </a:solidFill>
          <a:ln w="25400">
            <a:solidFill>
              <a:srgbClr val="1F6FEB"/>
            </a:solidFill>
            <a:prstDash val="solid"/>
          </a:ln>
        </p:spPr>
        <p:txBody>
          <a:bodyPr/>
          <a:lstStyle/>
          <a:p>
            <a:endParaRPr lang="en-US"/>
          </a:p>
        </p:txBody>
      </p:sp>
      <p:sp>
        <p:nvSpPr>
          <p:cNvPr id="6" name="Text 4"/>
          <p:cNvSpPr/>
          <p:nvPr/>
        </p:nvSpPr>
        <p:spPr>
          <a:xfrm>
            <a:off x="978408" y="1810512"/>
            <a:ext cx="1828800" cy="822960"/>
          </a:xfrm>
          <a:prstGeom prst="rect">
            <a:avLst/>
          </a:prstGeom>
          <a:noFill/>
          <a:ln/>
        </p:spPr>
        <p:txBody>
          <a:bodyPr wrap="square" rtlCol="0" anchor="t"/>
          <a:lstStyle/>
          <a:p>
            <a:pPr marL="0" indent="0">
              <a:buNone/>
            </a:pPr>
            <a:r>
              <a:rPr lang="en-US" sz="1200" dirty="0">
                <a:solidFill>
                  <a:srgbClr val="111827"/>
                </a:solidFill>
                <a:latin typeface="Calibri" pitchFamily="34" charset="0"/>
                <a:ea typeface="Calibri" pitchFamily="34" charset="-122"/>
                <a:cs typeface="Calibri" pitchFamily="34" charset="-120"/>
              </a:rPr>
              <a:t>1. Define target symptom</a:t>
            </a:r>
            <a:endParaRPr lang="en-US" sz="1200" dirty="0"/>
          </a:p>
          <a:p>
            <a:pPr marL="0" indent="0">
              <a:buNone/>
            </a:pPr>
            <a:r>
              <a:rPr lang="en-US" sz="1200" dirty="0">
                <a:solidFill>
                  <a:srgbClr val="111827"/>
                </a:solidFill>
                <a:latin typeface="Calibri" pitchFamily="34" charset="0"/>
                <a:ea typeface="Calibri" pitchFamily="34" charset="-122"/>
                <a:cs typeface="Calibri" pitchFamily="34" charset="-120"/>
              </a:rPr>
              <a:t>+ time to benefit</a:t>
            </a:r>
            <a:endParaRPr lang="en-US" sz="1200" dirty="0"/>
          </a:p>
        </p:txBody>
      </p:sp>
      <p:sp>
        <p:nvSpPr>
          <p:cNvPr id="7" name="Shape 5"/>
          <p:cNvSpPr/>
          <p:nvPr/>
        </p:nvSpPr>
        <p:spPr>
          <a:xfrm>
            <a:off x="2935224" y="2084832"/>
            <a:ext cx="146304" cy="182880"/>
          </a:xfrm>
          <a:prstGeom prst="rightArrow">
            <a:avLst/>
          </a:prstGeom>
          <a:solidFill>
            <a:srgbClr val="6B7280"/>
          </a:solidFill>
          <a:ln w="12700">
            <a:solidFill>
              <a:srgbClr val="6B7280"/>
            </a:solidFill>
            <a:prstDash val="solid"/>
          </a:ln>
        </p:spPr>
        <p:txBody>
          <a:bodyPr/>
          <a:lstStyle/>
          <a:p>
            <a:endParaRPr lang="en-US"/>
          </a:p>
        </p:txBody>
      </p:sp>
      <p:sp>
        <p:nvSpPr>
          <p:cNvPr id="8" name="Shape 6"/>
          <p:cNvSpPr/>
          <p:nvPr/>
        </p:nvSpPr>
        <p:spPr>
          <a:xfrm>
            <a:off x="3099816" y="1645920"/>
            <a:ext cx="2048256" cy="1051560"/>
          </a:xfrm>
          <a:prstGeom prst="roundRect">
            <a:avLst/>
          </a:prstGeom>
          <a:solidFill>
            <a:srgbClr val="FFFFFF"/>
          </a:solidFill>
          <a:ln w="25400">
            <a:solidFill>
              <a:srgbClr val="0E7490"/>
            </a:solidFill>
            <a:prstDash val="solid"/>
          </a:ln>
        </p:spPr>
        <p:txBody>
          <a:bodyPr/>
          <a:lstStyle/>
          <a:p>
            <a:endParaRPr lang="en-US"/>
          </a:p>
        </p:txBody>
      </p:sp>
      <p:sp>
        <p:nvSpPr>
          <p:cNvPr id="9" name="Text 7"/>
          <p:cNvSpPr/>
          <p:nvPr/>
        </p:nvSpPr>
        <p:spPr>
          <a:xfrm>
            <a:off x="3209544" y="1810512"/>
            <a:ext cx="1828800" cy="822960"/>
          </a:xfrm>
          <a:prstGeom prst="rect">
            <a:avLst/>
          </a:prstGeom>
          <a:noFill/>
          <a:ln/>
        </p:spPr>
        <p:txBody>
          <a:bodyPr wrap="square" rtlCol="0" anchor="t"/>
          <a:lstStyle/>
          <a:p>
            <a:pPr marL="0" indent="0">
              <a:buNone/>
            </a:pPr>
            <a:r>
              <a:rPr lang="en-US" sz="1200" dirty="0">
                <a:solidFill>
                  <a:srgbClr val="111827"/>
                </a:solidFill>
                <a:latin typeface="Calibri" pitchFamily="34" charset="0"/>
                <a:ea typeface="Calibri" pitchFamily="34" charset="-122"/>
                <a:cs typeface="Calibri" pitchFamily="34" charset="-120"/>
              </a:rPr>
              <a:t>2. Review kidney/liver</a:t>
            </a:r>
            <a:endParaRPr lang="en-US" sz="1200" dirty="0"/>
          </a:p>
          <a:p>
            <a:pPr marL="0" indent="0">
              <a:buNone/>
            </a:pPr>
            <a:r>
              <a:rPr lang="en-US" sz="1200" dirty="0">
                <a:solidFill>
                  <a:srgbClr val="111827"/>
                </a:solidFill>
                <a:latin typeface="Calibri" pitchFamily="34" charset="0"/>
                <a:ea typeface="Calibri" pitchFamily="34" charset="-122"/>
                <a:cs typeface="Calibri" pitchFamily="34" charset="-120"/>
              </a:rPr>
              <a:t>+ med interactions</a:t>
            </a:r>
            <a:endParaRPr lang="en-US" sz="1200" dirty="0"/>
          </a:p>
        </p:txBody>
      </p:sp>
      <p:sp>
        <p:nvSpPr>
          <p:cNvPr id="10" name="Shape 8"/>
          <p:cNvSpPr/>
          <p:nvPr/>
        </p:nvSpPr>
        <p:spPr>
          <a:xfrm>
            <a:off x="5166360" y="2084832"/>
            <a:ext cx="146304" cy="182880"/>
          </a:xfrm>
          <a:prstGeom prst="rightArrow">
            <a:avLst/>
          </a:prstGeom>
          <a:solidFill>
            <a:srgbClr val="6B7280"/>
          </a:solidFill>
          <a:ln w="12700">
            <a:solidFill>
              <a:srgbClr val="6B7280"/>
            </a:solidFill>
            <a:prstDash val="solid"/>
          </a:ln>
        </p:spPr>
        <p:txBody>
          <a:bodyPr/>
          <a:lstStyle/>
          <a:p>
            <a:endParaRPr lang="en-US"/>
          </a:p>
        </p:txBody>
      </p:sp>
      <p:sp>
        <p:nvSpPr>
          <p:cNvPr id="11" name="Shape 9"/>
          <p:cNvSpPr/>
          <p:nvPr/>
        </p:nvSpPr>
        <p:spPr>
          <a:xfrm>
            <a:off x="5330952" y="1645920"/>
            <a:ext cx="2048256" cy="1051560"/>
          </a:xfrm>
          <a:prstGeom prst="roundRect">
            <a:avLst/>
          </a:prstGeom>
          <a:solidFill>
            <a:srgbClr val="FFFFFF"/>
          </a:solidFill>
          <a:ln w="25400">
            <a:solidFill>
              <a:srgbClr val="0B2E4A"/>
            </a:solidFill>
            <a:prstDash val="solid"/>
          </a:ln>
        </p:spPr>
        <p:txBody>
          <a:bodyPr/>
          <a:lstStyle/>
          <a:p>
            <a:endParaRPr lang="en-US"/>
          </a:p>
        </p:txBody>
      </p:sp>
      <p:sp>
        <p:nvSpPr>
          <p:cNvPr id="12" name="Text 10"/>
          <p:cNvSpPr/>
          <p:nvPr/>
        </p:nvSpPr>
        <p:spPr>
          <a:xfrm>
            <a:off x="5440680" y="1810512"/>
            <a:ext cx="1828800" cy="822960"/>
          </a:xfrm>
          <a:prstGeom prst="rect">
            <a:avLst/>
          </a:prstGeom>
          <a:noFill/>
          <a:ln/>
        </p:spPr>
        <p:txBody>
          <a:bodyPr wrap="square" rtlCol="0" anchor="t"/>
          <a:lstStyle/>
          <a:p>
            <a:pPr marL="0" indent="0">
              <a:buNone/>
            </a:pPr>
            <a:r>
              <a:rPr lang="en-US" sz="1200" dirty="0">
                <a:solidFill>
                  <a:srgbClr val="111827"/>
                </a:solidFill>
                <a:latin typeface="Calibri" pitchFamily="34" charset="0"/>
                <a:ea typeface="Calibri" pitchFamily="34" charset="-122"/>
                <a:cs typeface="Calibri" pitchFamily="34" charset="-120"/>
              </a:rPr>
              <a:t>3. Start low</a:t>
            </a:r>
            <a:endParaRPr lang="en-US" sz="1200" dirty="0"/>
          </a:p>
          <a:p>
            <a:pPr marL="0" indent="0">
              <a:buNone/>
            </a:pPr>
            <a:r>
              <a:rPr lang="en-US" sz="1200" dirty="0">
                <a:solidFill>
                  <a:srgbClr val="111827"/>
                </a:solidFill>
                <a:latin typeface="Calibri" pitchFamily="34" charset="0"/>
                <a:ea typeface="Calibri" pitchFamily="34" charset="-122"/>
                <a:cs typeface="Calibri" pitchFamily="34" charset="-120"/>
              </a:rPr>
              <a:t>Go slow</a:t>
            </a:r>
            <a:endParaRPr lang="en-US" sz="1200" dirty="0"/>
          </a:p>
        </p:txBody>
      </p:sp>
      <p:sp>
        <p:nvSpPr>
          <p:cNvPr id="13" name="Shape 11"/>
          <p:cNvSpPr/>
          <p:nvPr/>
        </p:nvSpPr>
        <p:spPr>
          <a:xfrm>
            <a:off x="7397496" y="2084832"/>
            <a:ext cx="146304" cy="182880"/>
          </a:xfrm>
          <a:prstGeom prst="rightArrow">
            <a:avLst/>
          </a:prstGeom>
          <a:solidFill>
            <a:srgbClr val="6B7280"/>
          </a:solidFill>
          <a:ln w="12700">
            <a:solidFill>
              <a:srgbClr val="6B7280"/>
            </a:solidFill>
            <a:prstDash val="solid"/>
          </a:ln>
        </p:spPr>
        <p:txBody>
          <a:bodyPr/>
          <a:lstStyle/>
          <a:p>
            <a:endParaRPr lang="en-US"/>
          </a:p>
        </p:txBody>
      </p:sp>
      <p:sp>
        <p:nvSpPr>
          <p:cNvPr id="14" name="Shape 12"/>
          <p:cNvSpPr/>
          <p:nvPr/>
        </p:nvSpPr>
        <p:spPr>
          <a:xfrm>
            <a:off x="7562088" y="1645920"/>
            <a:ext cx="2048256" cy="1051560"/>
          </a:xfrm>
          <a:prstGeom prst="roundRect">
            <a:avLst/>
          </a:prstGeom>
          <a:solidFill>
            <a:srgbClr val="FFFFFF"/>
          </a:solidFill>
          <a:ln w="25400">
            <a:solidFill>
              <a:srgbClr val="B45309"/>
            </a:solidFill>
            <a:prstDash val="solid"/>
          </a:ln>
        </p:spPr>
        <p:txBody>
          <a:bodyPr/>
          <a:lstStyle/>
          <a:p>
            <a:endParaRPr lang="en-US"/>
          </a:p>
        </p:txBody>
      </p:sp>
      <p:sp>
        <p:nvSpPr>
          <p:cNvPr id="15" name="Text 13"/>
          <p:cNvSpPr/>
          <p:nvPr/>
        </p:nvSpPr>
        <p:spPr>
          <a:xfrm>
            <a:off x="7671816" y="1810512"/>
            <a:ext cx="1828800" cy="822960"/>
          </a:xfrm>
          <a:prstGeom prst="rect">
            <a:avLst/>
          </a:prstGeom>
          <a:noFill/>
          <a:ln/>
        </p:spPr>
        <p:txBody>
          <a:bodyPr wrap="square" rtlCol="0" anchor="t"/>
          <a:lstStyle/>
          <a:p>
            <a:pPr marL="0" indent="0">
              <a:buNone/>
            </a:pPr>
            <a:r>
              <a:rPr lang="en-US" sz="1200" dirty="0">
                <a:solidFill>
                  <a:srgbClr val="111827"/>
                </a:solidFill>
                <a:latin typeface="Calibri" pitchFamily="34" charset="0"/>
                <a:ea typeface="Calibri" pitchFamily="34" charset="-122"/>
                <a:cs typeface="Calibri" pitchFamily="34" charset="-120"/>
              </a:rPr>
              <a:t>4. Monitor</a:t>
            </a:r>
            <a:endParaRPr lang="en-US" sz="1200" dirty="0"/>
          </a:p>
          <a:p>
            <a:pPr marL="0" indent="0">
              <a:buNone/>
            </a:pPr>
            <a:r>
              <a:rPr lang="en-US" sz="1200" dirty="0">
                <a:solidFill>
                  <a:srgbClr val="111827"/>
                </a:solidFill>
                <a:latin typeface="Calibri" pitchFamily="34" charset="0"/>
                <a:ea typeface="Calibri" pitchFamily="34" charset="-122"/>
                <a:cs typeface="Calibri" pitchFamily="34" charset="-120"/>
              </a:rPr>
              <a:t>(safety labs/ECG)</a:t>
            </a:r>
            <a:endParaRPr lang="en-US" sz="1200" dirty="0"/>
          </a:p>
        </p:txBody>
      </p:sp>
      <p:sp>
        <p:nvSpPr>
          <p:cNvPr id="16" name="Shape 14"/>
          <p:cNvSpPr/>
          <p:nvPr/>
        </p:nvSpPr>
        <p:spPr>
          <a:xfrm>
            <a:off x="9628632" y="2084832"/>
            <a:ext cx="146304" cy="182880"/>
          </a:xfrm>
          <a:prstGeom prst="rightArrow">
            <a:avLst/>
          </a:prstGeom>
          <a:solidFill>
            <a:srgbClr val="6B7280"/>
          </a:solidFill>
          <a:ln w="12700">
            <a:solidFill>
              <a:srgbClr val="6B7280"/>
            </a:solidFill>
            <a:prstDash val="solid"/>
          </a:ln>
        </p:spPr>
        <p:txBody>
          <a:bodyPr/>
          <a:lstStyle/>
          <a:p>
            <a:endParaRPr lang="en-US"/>
          </a:p>
        </p:txBody>
      </p:sp>
      <p:sp>
        <p:nvSpPr>
          <p:cNvPr id="17" name="Shape 15"/>
          <p:cNvSpPr/>
          <p:nvPr/>
        </p:nvSpPr>
        <p:spPr>
          <a:xfrm>
            <a:off x="9793224" y="1645920"/>
            <a:ext cx="2048256" cy="1051560"/>
          </a:xfrm>
          <a:prstGeom prst="roundRect">
            <a:avLst/>
          </a:prstGeom>
          <a:solidFill>
            <a:srgbClr val="FFFFFF"/>
          </a:solidFill>
          <a:ln w="25400">
            <a:solidFill>
              <a:srgbClr val="B91C1C"/>
            </a:solidFill>
            <a:prstDash val="solid"/>
          </a:ln>
        </p:spPr>
        <p:txBody>
          <a:bodyPr/>
          <a:lstStyle/>
          <a:p>
            <a:endParaRPr lang="en-US"/>
          </a:p>
        </p:txBody>
      </p:sp>
      <p:sp>
        <p:nvSpPr>
          <p:cNvPr id="18" name="Text 16"/>
          <p:cNvSpPr/>
          <p:nvPr/>
        </p:nvSpPr>
        <p:spPr>
          <a:xfrm>
            <a:off x="9902952" y="1810512"/>
            <a:ext cx="1828800" cy="822960"/>
          </a:xfrm>
          <a:prstGeom prst="rect">
            <a:avLst/>
          </a:prstGeom>
          <a:noFill/>
          <a:ln/>
        </p:spPr>
        <p:txBody>
          <a:bodyPr wrap="square" rtlCol="0" anchor="t"/>
          <a:lstStyle/>
          <a:p>
            <a:pPr marL="0" indent="0">
              <a:buNone/>
            </a:pPr>
            <a:r>
              <a:rPr lang="en-US" sz="1200" dirty="0">
                <a:solidFill>
                  <a:srgbClr val="111827"/>
                </a:solidFill>
                <a:latin typeface="Calibri" pitchFamily="34" charset="0"/>
                <a:ea typeface="Calibri" pitchFamily="34" charset="-122"/>
                <a:cs typeface="Calibri" pitchFamily="34" charset="-120"/>
              </a:rPr>
              <a:t>5. Reassess</a:t>
            </a:r>
            <a:endParaRPr lang="en-US" sz="1200" dirty="0"/>
          </a:p>
          <a:p>
            <a:pPr marL="0" indent="0">
              <a:buNone/>
            </a:pPr>
            <a:r>
              <a:rPr lang="en-US" sz="1200" dirty="0">
                <a:solidFill>
                  <a:srgbClr val="111827"/>
                </a:solidFill>
                <a:latin typeface="Calibri" pitchFamily="34" charset="0"/>
                <a:ea typeface="Calibri" pitchFamily="34" charset="-122"/>
                <a:cs typeface="Calibri" pitchFamily="34" charset="-120"/>
              </a:rPr>
              <a:t>Stop if no benefit</a:t>
            </a:r>
            <a:endParaRPr lang="en-US" sz="1200" dirty="0"/>
          </a:p>
        </p:txBody>
      </p:sp>
      <p:sp>
        <p:nvSpPr>
          <p:cNvPr id="19" name="Shape 17"/>
          <p:cNvSpPr/>
          <p:nvPr/>
        </p:nvSpPr>
        <p:spPr>
          <a:xfrm>
            <a:off x="868680" y="2926080"/>
            <a:ext cx="10972800" cy="3063240"/>
          </a:xfrm>
          <a:prstGeom prst="rect">
            <a:avLst/>
          </a:prstGeom>
          <a:solidFill>
            <a:srgbClr val="F3F4F6"/>
          </a:solidFill>
          <a:ln w="12700">
            <a:solidFill>
              <a:srgbClr val="F3F4F6"/>
            </a:solidFill>
            <a:prstDash val="solid"/>
          </a:ln>
        </p:spPr>
        <p:txBody>
          <a:bodyPr/>
          <a:lstStyle/>
          <a:p>
            <a:endParaRPr lang="en-US"/>
          </a:p>
        </p:txBody>
      </p:sp>
      <p:sp>
        <p:nvSpPr>
          <p:cNvPr id="20" name="Text 18"/>
          <p:cNvSpPr/>
          <p:nvPr/>
        </p:nvSpPr>
        <p:spPr>
          <a:xfrm>
            <a:off x="1143000" y="3063240"/>
            <a:ext cx="10424160" cy="274320"/>
          </a:xfrm>
          <a:prstGeom prst="rect">
            <a:avLst/>
          </a:prstGeom>
          <a:noFill/>
          <a:ln/>
        </p:spPr>
        <p:txBody>
          <a:bodyPr wrap="square" rtlCol="0" anchor="ctr"/>
          <a:lstStyle/>
          <a:p>
            <a:pPr marL="0" indent="0">
              <a:buNone/>
            </a:pPr>
            <a:r>
              <a:rPr lang="en-US" sz="1500" b="1" dirty="0">
                <a:solidFill>
                  <a:srgbClr val="111827"/>
                </a:solidFill>
                <a:latin typeface="Calibri" pitchFamily="34" charset="0"/>
                <a:ea typeface="Calibri" pitchFamily="34" charset="-122"/>
                <a:cs typeface="Calibri" pitchFamily="34" charset="-120"/>
              </a:rPr>
              <a:t>Stop rules (examples)</a:t>
            </a:r>
            <a:endParaRPr lang="en-US" sz="1500" dirty="0"/>
          </a:p>
        </p:txBody>
      </p:sp>
      <p:sp>
        <p:nvSpPr>
          <p:cNvPr id="21" name="Text 19"/>
          <p:cNvSpPr/>
          <p:nvPr/>
        </p:nvSpPr>
        <p:spPr>
          <a:xfrm>
            <a:off x="1143000" y="3337560"/>
            <a:ext cx="10424160" cy="1113536"/>
          </a:xfrm>
          <a:prstGeom prst="rect">
            <a:avLst/>
          </a:prstGeom>
          <a:noFill/>
          <a:ln/>
        </p:spPr>
        <p:txBody>
          <a:bodyPr wrap="square" rtlCol="0" anchor="t"/>
          <a:lstStyle/>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No functional improvement within expected time-to-benefit (or prognosis shorter than time-to-benefit).</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New delirium, falls, QTc concerns, hyponatremia, or bleeding risk that outweighs benefit.</a:t>
            </a:r>
            <a:endParaRPr lang="en-US" sz="1400" dirty="0"/>
          </a:p>
          <a:p>
            <a:pPr marL="177800" indent="-177800">
              <a:buSzPct val="100000"/>
              <a:buChar char="•"/>
            </a:pPr>
            <a:r>
              <a:rPr lang="en-US" sz="1400" dirty="0">
                <a:solidFill>
                  <a:srgbClr val="111827"/>
                </a:solidFill>
                <a:latin typeface="Calibri" pitchFamily="34" charset="0"/>
                <a:ea typeface="Calibri" pitchFamily="34" charset="-122"/>
                <a:cs typeface="Calibri" pitchFamily="34" charset="-120"/>
              </a:rPr>
              <a:t>Treatment target is no longer aligned with goals of care (e.g., focus shifts to comfort-only).</a:t>
            </a:r>
            <a:endParaRPr lang="en-US" sz="1400" dirty="0"/>
          </a:p>
        </p:txBody>
      </p:sp>
      <p:sp>
        <p:nvSpPr>
          <p:cNvPr id="22" name="Shape 20"/>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lIns="91440" tIns="45720" rIns="91440" bIns="45720" rtlCol="0" anchor="ctr"/>
          <a:lstStyle/>
          <a:p>
            <a:r>
              <a:rPr lang="en-US" sz="2600" b="1">
                <a:solidFill>
                  <a:srgbClr val="FFFFFF"/>
                </a:solidFill>
                <a:latin typeface="Calibri"/>
                <a:ea typeface="Calibri"/>
                <a:cs typeface="Calibri"/>
              </a:rPr>
              <a:t>Quick “go-to” heuristics (with safety flags)</a:t>
            </a:r>
            <a:r>
              <a:rPr lang="en-US" sz="2600" b="1" baseline="30000">
                <a:solidFill>
                  <a:srgbClr val="FFFFFF"/>
                </a:solidFill>
                <a:latin typeface="Calibri"/>
                <a:ea typeface="Calibri"/>
                <a:cs typeface="Calibri"/>
              </a:rPr>
              <a:t>15</a:t>
            </a:r>
            <a:endParaRPr lang="en-US" sz="2600" baseline="30000" dirty="0"/>
          </a:p>
        </p:txBody>
      </p:sp>
      <p:sp>
        <p:nvSpPr>
          <p:cNvPr id="4" name="Text 2"/>
          <p:cNvSpPr/>
          <p:nvPr/>
        </p:nvSpPr>
        <p:spPr>
          <a:xfrm>
            <a:off x="868680" y="1234440"/>
            <a:ext cx="10972800" cy="320040"/>
          </a:xfrm>
          <a:prstGeom prst="rect">
            <a:avLst/>
          </a:prstGeom>
          <a:noFill/>
          <a:ln/>
        </p:spPr>
        <p:txBody>
          <a:bodyPr wrap="square" rtlCol="0" anchor="ctr"/>
          <a:lstStyle/>
          <a:p>
            <a:pPr marL="0" indent="0">
              <a:buNone/>
            </a:pPr>
            <a:r>
              <a:rPr lang="en-US" sz="1600" dirty="0">
                <a:solidFill>
                  <a:srgbClr val="374151"/>
                </a:solidFill>
                <a:latin typeface="Calibri" pitchFamily="34" charset="0"/>
                <a:ea typeface="Calibri" pitchFamily="34" charset="-122"/>
                <a:cs typeface="Calibri" pitchFamily="34" charset="-120"/>
              </a:rPr>
              <a:t>Not a formulary—use as a starting point after organ function + interaction review</a:t>
            </a:r>
            <a:endParaRPr lang="en-US" sz="1600" dirty="0"/>
          </a:p>
        </p:txBody>
      </p:sp>
      <p:sp>
        <p:nvSpPr>
          <p:cNvPr id="5" name="Shape 3"/>
          <p:cNvSpPr/>
          <p:nvPr/>
        </p:nvSpPr>
        <p:spPr>
          <a:xfrm>
            <a:off x="868680" y="1691640"/>
            <a:ext cx="5394960" cy="2057400"/>
          </a:xfrm>
          <a:prstGeom prst="roundRect">
            <a:avLst/>
          </a:prstGeom>
          <a:solidFill>
            <a:srgbClr val="FFFFFF"/>
          </a:solidFill>
          <a:ln w="12700">
            <a:solidFill>
              <a:srgbClr val="047857"/>
            </a:solidFill>
            <a:prstDash val="solid"/>
          </a:ln>
          <a:effectLst>
            <a:outerShdw blurRad="38100" dist="19050" dir="2700000" algn="bl" rotWithShape="0">
              <a:srgbClr val="000000">
                <a:alpha val="18000"/>
              </a:srgbClr>
            </a:outerShdw>
          </a:effectLst>
        </p:spPr>
        <p:txBody>
          <a:bodyPr/>
          <a:lstStyle/>
          <a:p>
            <a:endParaRPr lang="en-US"/>
          </a:p>
        </p:txBody>
      </p:sp>
      <p:sp>
        <p:nvSpPr>
          <p:cNvPr id="6" name="Text 4"/>
          <p:cNvSpPr/>
          <p:nvPr/>
        </p:nvSpPr>
        <p:spPr>
          <a:xfrm>
            <a:off x="1097280" y="1856232"/>
            <a:ext cx="4937760" cy="320040"/>
          </a:xfrm>
          <a:prstGeom prst="rect">
            <a:avLst/>
          </a:prstGeom>
          <a:noFill/>
          <a:ln/>
        </p:spPr>
        <p:txBody>
          <a:bodyPr wrap="square" rtlCol="0" anchor="ctr"/>
          <a:lstStyle/>
          <a:p>
            <a:pPr marL="0" indent="0">
              <a:buNone/>
            </a:pPr>
            <a:r>
              <a:rPr lang="en-US" sz="1400" b="1" dirty="0">
                <a:solidFill>
                  <a:srgbClr val="047857"/>
                </a:solidFill>
                <a:latin typeface="Calibri" pitchFamily="34" charset="0"/>
                <a:ea typeface="Calibri" pitchFamily="34" charset="-122"/>
                <a:cs typeface="Calibri" pitchFamily="34" charset="-120"/>
              </a:rPr>
              <a:t>Depression / anxiety (weeks)</a:t>
            </a:r>
            <a:endParaRPr lang="en-US" sz="1400" dirty="0"/>
          </a:p>
        </p:txBody>
      </p:sp>
      <p:sp>
        <p:nvSpPr>
          <p:cNvPr id="7" name="Text 5"/>
          <p:cNvSpPr/>
          <p:nvPr/>
        </p:nvSpPr>
        <p:spPr>
          <a:xfrm>
            <a:off x="1097280" y="2240280"/>
            <a:ext cx="4937760" cy="13716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SSRIs such as sertraline (watch GI upset, hyponatremia). Avoid high QTc-risk options in high-risk patients.</a:t>
            </a:r>
            <a:endParaRPr lang="en-US" sz="1200" dirty="0"/>
          </a:p>
        </p:txBody>
      </p:sp>
      <p:sp>
        <p:nvSpPr>
          <p:cNvPr id="8" name="Shape 6"/>
          <p:cNvSpPr/>
          <p:nvPr/>
        </p:nvSpPr>
        <p:spPr>
          <a:xfrm>
            <a:off x="6400800" y="1691640"/>
            <a:ext cx="5166360" cy="2057400"/>
          </a:xfrm>
          <a:prstGeom prst="roundRect">
            <a:avLst/>
          </a:prstGeom>
          <a:solidFill>
            <a:srgbClr val="FFFFFF"/>
          </a:solidFill>
          <a:ln w="12700">
            <a:solidFill>
              <a:srgbClr val="0E7490"/>
            </a:solidFill>
            <a:prstDash val="solid"/>
          </a:ln>
          <a:effectLst>
            <a:outerShdw blurRad="38100" dist="19050" dir="2700000" algn="bl" rotWithShape="0">
              <a:srgbClr val="000000">
                <a:alpha val="18000"/>
              </a:srgbClr>
            </a:outerShdw>
          </a:effectLst>
        </p:spPr>
        <p:txBody>
          <a:bodyPr/>
          <a:lstStyle/>
          <a:p>
            <a:endParaRPr lang="en-US"/>
          </a:p>
        </p:txBody>
      </p:sp>
      <p:sp>
        <p:nvSpPr>
          <p:cNvPr id="9" name="Text 7"/>
          <p:cNvSpPr/>
          <p:nvPr/>
        </p:nvSpPr>
        <p:spPr>
          <a:xfrm>
            <a:off x="6629400" y="1856232"/>
            <a:ext cx="4709160" cy="320040"/>
          </a:xfrm>
          <a:prstGeom prst="rect">
            <a:avLst/>
          </a:prstGeom>
          <a:noFill/>
          <a:ln/>
        </p:spPr>
        <p:txBody>
          <a:bodyPr wrap="square" rtlCol="0" anchor="ctr"/>
          <a:lstStyle/>
          <a:p>
            <a:pPr marL="0" indent="0">
              <a:buNone/>
            </a:pPr>
            <a:r>
              <a:rPr lang="en-US" sz="1400" b="1" dirty="0">
                <a:solidFill>
                  <a:srgbClr val="0E7490"/>
                </a:solidFill>
                <a:latin typeface="Calibri" pitchFamily="34" charset="0"/>
                <a:ea typeface="Calibri" pitchFamily="34" charset="-122"/>
                <a:cs typeface="Calibri" pitchFamily="34" charset="-120"/>
              </a:rPr>
              <a:t>Appetite / sleep / mood (days)</a:t>
            </a:r>
            <a:endParaRPr lang="en-US" sz="1400" dirty="0"/>
          </a:p>
        </p:txBody>
      </p:sp>
      <p:sp>
        <p:nvSpPr>
          <p:cNvPr id="10" name="Text 8"/>
          <p:cNvSpPr/>
          <p:nvPr/>
        </p:nvSpPr>
        <p:spPr>
          <a:xfrm>
            <a:off x="6629400" y="2240280"/>
            <a:ext cx="4709160" cy="13716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Mirtazapine can improve appetite and sleep (watch sedation, renal/hepatic dose reductions).</a:t>
            </a:r>
            <a:endParaRPr lang="en-US" sz="1200" dirty="0"/>
          </a:p>
        </p:txBody>
      </p:sp>
      <p:sp>
        <p:nvSpPr>
          <p:cNvPr id="11" name="Shape 9"/>
          <p:cNvSpPr/>
          <p:nvPr/>
        </p:nvSpPr>
        <p:spPr>
          <a:xfrm>
            <a:off x="868680" y="3886200"/>
            <a:ext cx="5394960" cy="2057400"/>
          </a:xfrm>
          <a:prstGeom prst="roundRect">
            <a:avLst/>
          </a:prstGeom>
          <a:solidFill>
            <a:srgbClr val="FFFFFF"/>
          </a:solidFill>
          <a:ln w="12700">
            <a:solidFill>
              <a:srgbClr val="B45309"/>
            </a:solidFill>
            <a:prstDash val="solid"/>
          </a:ln>
          <a:effectLst>
            <a:outerShdw blurRad="38100" dist="19050" dir="2700000" algn="bl" rotWithShape="0">
              <a:srgbClr val="000000">
                <a:alpha val="18000"/>
              </a:srgbClr>
            </a:outerShdw>
          </a:effectLst>
        </p:spPr>
        <p:txBody>
          <a:bodyPr/>
          <a:lstStyle/>
          <a:p>
            <a:endParaRPr lang="en-US"/>
          </a:p>
        </p:txBody>
      </p:sp>
      <p:sp>
        <p:nvSpPr>
          <p:cNvPr id="12" name="Text 10"/>
          <p:cNvSpPr/>
          <p:nvPr/>
        </p:nvSpPr>
        <p:spPr>
          <a:xfrm>
            <a:off x="1097280" y="4050792"/>
            <a:ext cx="4937760" cy="320040"/>
          </a:xfrm>
          <a:prstGeom prst="rect">
            <a:avLst/>
          </a:prstGeom>
          <a:noFill/>
          <a:ln/>
        </p:spPr>
        <p:txBody>
          <a:bodyPr wrap="square" rtlCol="0" anchor="ctr"/>
          <a:lstStyle/>
          <a:p>
            <a:pPr marL="0" indent="0">
              <a:buNone/>
            </a:pPr>
            <a:r>
              <a:rPr lang="en-US" sz="1400" b="1" dirty="0">
                <a:solidFill>
                  <a:srgbClr val="B45309"/>
                </a:solidFill>
                <a:latin typeface="Calibri" pitchFamily="34" charset="0"/>
                <a:ea typeface="Calibri" pitchFamily="34" charset="-122"/>
                <a:cs typeface="Calibri" pitchFamily="34" charset="-120"/>
              </a:rPr>
              <a:t>Delirium agitation</a:t>
            </a:r>
            <a:endParaRPr lang="en-US" sz="1400" dirty="0"/>
          </a:p>
        </p:txBody>
      </p:sp>
      <p:sp>
        <p:nvSpPr>
          <p:cNvPr id="13" name="Text 11"/>
          <p:cNvSpPr/>
          <p:nvPr/>
        </p:nvSpPr>
        <p:spPr>
          <a:xfrm>
            <a:off x="1097280" y="4434840"/>
            <a:ext cx="4937760" cy="13716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Antipsychotics can help selected symptoms; consider QTc risk and anticholinergic burden. Avoid stacking sedatives.</a:t>
            </a:r>
            <a:endParaRPr lang="en-US" sz="1200" dirty="0"/>
          </a:p>
        </p:txBody>
      </p:sp>
      <p:sp>
        <p:nvSpPr>
          <p:cNvPr id="14" name="Shape 12"/>
          <p:cNvSpPr/>
          <p:nvPr/>
        </p:nvSpPr>
        <p:spPr>
          <a:xfrm>
            <a:off x="6400800" y="3886200"/>
            <a:ext cx="5166360" cy="2057400"/>
          </a:xfrm>
          <a:prstGeom prst="roundRect">
            <a:avLst/>
          </a:prstGeom>
          <a:solidFill>
            <a:srgbClr val="FFFFFF"/>
          </a:solidFill>
          <a:ln w="12700">
            <a:solidFill>
              <a:srgbClr val="B91C1C"/>
            </a:solidFill>
            <a:prstDash val="solid"/>
          </a:ln>
          <a:effectLst>
            <a:outerShdw blurRad="38100" dist="19050" dir="2700000" algn="bl" rotWithShape="0">
              <a:srgbClr val="000000">
                <a:alpha val="18000"/>
              </a:srgbClr>
            </a:outerShdw>
          </a:effectLst>
        </p:spPr>
        <p:txBody>
          <a:bodyPr/>
          <a:lstStyle/>
          <a:p>
            <a:endParaRPr lang="en-US"/>
          </a:p>
        </p:txBody>
      </p:sp>
      <p:sp>
        <p:nvSpPr>
          <p:cNvPr id="15" name="Text 13"/>
          <p:cNvSpPr/>
          <p:nvPr/>
        </p:nvSpPr>
        <p:spPr>
          <a:xfrm>
            <a:off x="6629400" y="4050792"/>
            <a:ext cx="4709160" cy="320040"/>
          </a:xfrm>
          <a:prstGeom prst="rect">
            <a:avLst/>
          </a:prstGeom>
          <a:noFill/>
          <a:ln/>
        </p:spPr>
        <p:txBody>
          <a:bodyPr wrap="square" rtlCol="0" anchor="ctr"/>
          <a:lstStyle/>
          <a:p>
            <a:pPr marL="0" indent="0">
              <a:buNone/>
            </a:pPr>
            <a:r>
              <a:rPr lang="en-US" sz="1400" b="1" dirty="0">
                <a:solidFill>
                  <a:srgbClr val="B91C1C"/>
                </a:solidFill>
                <a:latin typeface="Calibri" pitchFamily="34" charset="0"/>
                <a:ea typeface="Calibri" pitchFamily="34" charset="-122"/>
                <a:cs typeface="Calibri" pitchFamily="34" charset="-120"/>
              </a:rPr>
              <a:t>Avoidable harms</a:t>
            </a:r>
            <a:endParaRPr lang="en-US" sz="1400" dirty="0"/>
          </a:p>
        </p:txBody>
      </p:sp>
      <p:sp>
        <p:nvSpPr>
          <p:cNvPr id="16" name="Text 14"/>
          <p:cNvSpPr/>
          <p:nvPr/>
        </p:nvSpPr>
        <p:spPr>
          <a:xfrm>
            <a:off x="6629400" y="4434840"/>
            <a:ext cx="4709160" cy="1371600"/>
          </a:xfrm>
          <a:prstGeom prst="rect">
            <a:avLst/>
          </a:prstGeom>
          <a:noFill/>
          <a:ln/>
        </p:spPr>
        <p:txBody>
          <a:bodyPr wrap="square" rtlCol="0" anchor="t"/>
          <a:lstStyle/>
          <a:p>
            <a:pPr marL="0" indent="0">
              <a:buNone/>
            </a:pPr>
            <a:r>
              <a:rPr lang="en-US" sz="1200" dirty="0">
                <a:solidFill>
                  <a:srgbClr val="374151"/>
                </a:solidFill>
                <a:latin typeface="Calibri" pitchFamily="34" charset="0"/>
                <a:ea typeface="Calibri" pitchFamily="34" charset="-122"/>
                <a:cs typeface="Calibri" pitchFamily="34" charset="-120"/>
              </a:rPr>
              <a:t>Opioid + benzodiazepine combinations, high anticholinergic load, and QTc-prolonging polypharmacy drive preventable morbidity.</a:t>
            </a:r>
            <a:endParaRPr lang="en-US" sz="1200" dirty="0"/>
          </a:p>
        </p:txBody>
      </p:sp>
      <p:sp>
        <p:nvSpPr>
          <p:cNvPr id="17" name="Shape 15"/>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Key takeaways</a:t>
            </a:r>
            <a:endParaRPr lang="en-US" sz="2600" dirty="0"/>
          </a:p>
        </p:txBody>
      </p:sp>
      <p:sp>
        <p:nvSpPr>
          <p:cNvPr id="4" name="Shape 2"/>
          <p:cNvSpPr/>
          <p:nvPr/>
        </p:nvSpPr>
        <p:spPr>
          <a:xfrm>
            <a:off x="868680" y="1234440"/>
            <a:ext cx="10972800" cy="4892040"/>
          </a:xfrm>
          <a:prstGeom prst="rect">
            <a:avLst/>
          </a:prstGeom>
          <a:solidFill>
            <a:srgbClr val="F3F4F6"/>
          </a:solidFill>
          <a:ln w="12700">
            <a:solidFill>
              <a:srgbClr val="F3F4F6"/>
            </a:solidFill>
            <a:prstDash val="solid"/>
          </a:ln>
          <a:effectLst>
            <a:outerShdw blurRad="25400" dist="12700" dir="2700000" algn="bl" rotWithShape="0">
              <a:srgbClr val="000000">
                <a:alpha val="8000"/>
              </a:srgbClr>
            </a:outerShdw>
          </a:effectLst>
        </p:spPr>
        <p:txBody>
          <a:bodyPr/>
          <a:lstStyle/>
          <a:p>
            <a:endParaRPr lang="en-US"/>
          </a:p>
        </p:txBody>
      </p:sp>
      <p:sp>
        <p:nvSpPr>
          <p:cNvPr id="5" name="Text 3"/>
          <p:cNvSpPr/>
          <p:nvPr/>
        </p:nvSpPr>
        <p:spPr>
          <a:xfrm>
            <a:off x="1234440" y="1554480"/>
            <a:ext cx="10241280" cy="1892808"/>
          </a:xfrm>
          <a:prstGeom prst="rect">
            <a:avLst/>
          </a:prstGeom>
          <a:noFill/>
          <a:ln/>
        </p:spPr>
        <p:txBody>
          <a:bodyPr wrap="square" rtlCol="0" anchor="t"/>
          <a:lstStyle/>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Define the symptom target and time-to-benefit before choosing a psychotropic.</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Organ dysfunction + drug interactions change dosing and safety; reassess after every clinical shift.</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Polypharmacy is a delirium intervention opportunity—simplify overlapping meds.</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Monitor for high-yield adverse effects in PC: delirium, hyponatremia, QTc prolongation, bleeding.</a:t>
            </a:r>
            <a:endParaRPr lang="en-US" sz="1800" dirty="0"/>
          </a:p>
          <a:p>
            <a:pPr marL="228600" indent="-228600">
              <a:buSzPct val="100000"/>
              <a:buChar char="•"/>
            </a:pPr>
            <a:r>
              <a:rPr lang="en-US" sz="1800" dirty="0">
                <a:solidFill>
                  <a:srgbClr val="111827"/>
                </a:solidFill>
                <a:latin typeface="Calibri" pitchFamily="34" charset="0"/>
                <a:ea typeface="Calibri" pitchFamily="34" charset="-122"/>
                <a:cs typeface="Calibri" pitchFamily="34" charset="-120"/>
              </a:rPr>
              <a:t>Deprescribing is clinical care: align medications with goals, prognosis, and real-world benefit.</a:t>
            </a:r>
            <a:endParaRPr lang="en-US" sz="1800" dirty="0"/>
          </a:p>
        </p:txBody>
      </p:sp>
      <p:sp>
        <p:nvSpPr>
          <p:cNvPr id="6" name="Shape 4"/>
          <p:cNvSpPr/>
          <p:nvPr/>
        </p:nvSpPr>
        <p:spPr>
          <a:xfrm>
            <a:off x="0" y="6629400"/>
            <a:ext cx="12188952" cy="228600"/>
          </a:xfrm>
          <a:prstGeom prst="rect">
            <a:avLst/>
          </a:prstGeom>
          <a:solidFill>
            <a:srgbClr val="F3F4F6"/>
          </a:solidFill>
          <a:ln w="12700">
            <a:solidFill>
              <a:srgbClr val="F3F4F6"/>
            </a:solidFill>
            <a:prstDash val="solid"/>
          </a:ln>
        </p:spPr>
        <p:txBody>
          <a:bodyPr/>
          <a:lstStyle/>
          <a:p>
            <a:endParaRPr lang="en-US"/>
          </a:p>
        </p:txBody>
      </p:sp>
      <p:sp>
        <p:nvSpPr>
          <p:cNvPr id="7" name="Text 5"/>
          <p:cNvSpPr/>
          <p:nvPr/>
        </p:nvSpPr>
        <p:spPr>
          <a:xfrm>
            <a:off x="548640" y="6647688"/>
            <a:ext cx="11155680" cy="182880"/>
          </a:xfrm>
          <a:prstGeom prst="rect">
            <a:avLst/>
          </a:prstGeom>
          <a:noFill/>
          <a:ln/>
        </p:spPr>
        <p:txBody>
          <a:bodyPr wrap="square"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Psychopharmacology in Serious Illness (PC clinician summary)</a:t>
            </a:r>
            <a:endParaRPr lang="en-US" sz="1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b="1" dirty="0">
                <a:solidFill>
                  <a:srgbClr val="FFFFFF"/>
                </a:solidFill>
              </a:rPr>
              <a:t>Psychotherapy in</a:t>
            </a:r>
            <a:br>
              <a:rPr lang="en-US" dirty="0"/>
            </a:br>
            <a:r>
              <a:rPr lang="en-US" b="1" dirty="0">
                <a:solidFill>
                  <a:srgbClr val="FFFFFF"/>
                </a:solidFill>
              </a:rPr>
              <a:t>Palliative Care</a:t>
            </a:r>
            <a:endParaRPr lang="en-US" dirty="0"/>
          </a:p>
        </p:txBody>
      </p:sp>
      <p:sp>
        <p:nvSpPr>
          <p:cNvPr id="8" name="Text 9">
            <a:extLst>
              <a:ext uri="{FF2B5EF4-FFF2-40B4-BE49-F238E27FC236}">
                <a16:creationId xmlns:a16="http://schemas.microsoft.com/office/drawing/2014/main" id="{939345ED-2735-57CB-94A5-482DB32F06A4}"/>
              </a:ext>
            </a:extLst>
          </p:cNvPr>
          <p:cNvSpPr/>
          <p:nvPr/>
        </p:nvSpPr>
        <p:spPr>
          <a:xfrm>
            <a:off x="1090629" y="4543142"/>
            <a:ext cx="6313985" cy="2240280"/>
          </a:xfrm>
          <a:prstGeom prst="rect">
            <a:avLst/>
          </a:prstGeom>
          <a:noFill/>
          <a:ln/>
        </p:spPr>
        <p:txBody>
          <a:bodyPr wrap="square" lIns="254" tIns="254" rIns="254" bIns="254" rtlCol="0" anchor="ctr">
            <a:normAutofit/>
          </a:bodyPr>
          <a:lstStyle/>
          <a:p>
            <a:pPr marL="0" indent="0">
              <a:buNone/>
            </a:pPr>
            <a:r>
              <a:rPr lang="en-US" dirty="0">
                <a:solidFill>
                  <a:srgbClr val="E8F1EE"/>
                </a:solidFill>
              </a:rPr>
              <a:t>• What is psychotherapy?
• Why should palliative fellows care?
• Which concepts matter even when you are not “doing therapy”?
• Which patients need specialty referral?</a:t>
            </a:r>
            <a:endParaRPr lang="en-US" dirty="0"/>
          </a:p>
        </p:txBody>
      </p:sp>
    </p:spTree>
    <p:extLst>
      <p:ext uri="{BB962C8B-B14F-4D97-AF65-F5344CB8AC3E}">
        <p14:creationId xmlns:p14="http://schemas.microsoft.com/office/powerpoint/2010/main" val="910025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Learning objectives</a:t>
            </a:r>
            <a:endParaRPr lang="en-US" sz="2400" dirty="0"/>
          </a:p>
        </p:txBody>
      </p:sp>
      <p:sp>
        <p:nvSpPr>
          <p:cNvPr id="6" name="Text 4"/>
          <p:cNvSpPr/>
          <p:nvPr/>
        </p:nvSpPr>
        <p:spPr>
          <a:xfrm>
            <a:off x="621792" y="914400"/>
            <a:ext cx="10241280" cy="256032"/>
          </a:xfrm>
          <a:prstGeom prst="rect">
            <a:avLst/>
          </a:prstGeom>
          <a:noFill/>
          <a:ln/>
        </p:spPr>
        <p:txBody>
          <a:bodyPr wrap="square" lIns="0" tIns="0" rIns="0" bIns="0" rtlCol="0" anchor="ctr"/>
          <a:lstStyle/>
          <a:p>
            <a:pPr marL="0" indent="0">
              <a:buNone/>
            </a:pPr>
            <a:r>
              <a:rPr lang="en-US" sz="1050" dirty="0">
                <a:solidFill>
                  <a:srgbClr val="5B6470"/>
                </a:solidFill>
              </a:rPr>
              <a:t>By the end of this session, fellows should be able to:</a:t>
            </a:r>
            <a:endParaRPr lang="en-US" sz="1050" dirty="0"/>
          </a:p>
        </p:txBody>
      </p:sp>
      <p:sp>
        <p:nvSpPr>
          <p:cNvPr id="7" name="Text 5"/>
          <p:cNvSpPr/>
          <p:nvPr/>
        </p:nvSpPr>
        <p:spPr>
          <a:xfrm>
            <a:off x="822960" y="1325880"/>
            <a:ext cx="7406640" cy="5029200"/>
          </a:xfrm>
          <a:prstGeom prst="rect">
            <a:avLst/>
          </a:prstGeom>
          <a:noFill/>
          <a:ln/>
        </p:spPr>
        <p:txBody>
          <a:bodyPr wrap="square" lIns="508" tIns="508" rIns="508" bIns="508" rtlCol="0" anchor="t">
            <a:normAutofit/>
          </a:bodyPr>
          <a:lstStyle/>
          <a:p>
            <a:pPr marL="152400" indent="-152400">
              <a:buSzPct val="100000"/>
              <a:buChar char="•"/>
            </a:pPr>
            <a:r>
              <a:rPr lang="en-US" sz="1820" dirty="0">
                <a:solidFill>
                  <a:srgbClr val="1F2937"/>
                </a:solidFill>
              </a:rPr>
              <a:t>Define psychotherapy in a way that is clinically useful for palliative care</a:t>
            </a:r>
            <a:endParaRPr lang="en-US" sz="1820" dirty="0"/>
          </a:p>
          <a:p>
            <a:pPr marL="152400" indent="-152400">
              <a:buSzPct val="100000"/>
              <a:buChar char="•"/>
            </a:pPr>
            <a:r>
              <a:rPr lang="en-US" sz="1820" dirty="0">
                <a:solidFill>
                  <a:srgbClr val="1F2937"/>
                </a:solidFill>
              </a:rPr>
              <a:t>Differentiate generalist psychologically informed palliative care from formal psychotherapy and from specialty mental health care</a:t>
            </a:r>
            <a:endParaRPr lang="en-US" sz="1820" dirty="0"/>
          </a:p>
          <a:p>
            <a:pPr marL="152400" indent="-152400">
              <a:buSzPct val="100000"/>
              <a:buChar char="•"/>
            </a:pPr>
            <a:r>
              <a:rPr lang="en-US" sz="1820" dirty="0">
                <a:solidFill>
                  <a:srgbClr val="1F2937"/>
                </a:solidFill>
              </a:rPr>
              <a:t>Name common psychotherapy traditions that show up in serious illness care</a:t>
            </a:r>
            <a:endParaRPr lang="en-US" sz="1820" dirty="0"/>
          </a:p>
          <a:p>
            <a:pPr marL="152400" indent="-152400">
              <a:buSzPct val="100000"/>
              <a:buChar char="•"/>
            </a:pPr>
            <a:r>
              <a:rPr lang="en-US" sz="1820" dirty="0">
                <a:solidFill>
                  <a:srgbClr val="1F2937"/>
                </a:solidFill>
              </a:rPr>
              <a:t>Apply core concepts such as frame, formulation, attunement, coping, dialectics, values work, and meaning-making in outpatient encounters</a:t>
            </a:r>
            <a:endParaRPr lang="en-US" sz="1820" dirty="0"/>
          </a:p>
          <a:p>
            <a:pPr marL="152400" indent="-152400">
              <a:buSzPct val="100000"/>
              <a:buChar char="•"/>
            </a:pPr>
            <a:r>
              <a:rPr lang="en-US" dirty="0">
                <a:solidFill>
                  <a:srgbClr val="1F2937"/>
                </a:solidFill>
              </a:rPr>
              <a:t>Recognize transference, countertransference, attachment needs, and boundary issues without </a:t>
            </a:r>
            <a:r>
              <a:rPr lang="en-US">
                <a:solidFill>
                  <a:srgbClr val="1F2937"/>
                </a:solidFill>
              </a:rPr>
              <a:t>over-pathologizing</a:t>
            </a:r>
            <a:r>
              <a:rPr lang="en-US" dirty="0">
                <a:solidFill>
                  <a:srgbClr val="1F2937"/>
                </a:solidFill>
              </a:rPr>
              <a:t> patients</a:t>
            </a:r>
            <a:endParaRPr lang="en-US" dirty="0"/>
          </a:p>
          <a:p>
            <a:pPr marL="152400" indent="-152400">
              <a:buSzPct val="100000"/>
              <a:buChar char="•"/>
            </a:pPr>
            <a:r>
              <a:rPr lang="en-US" sz="1820" dirty="0">
                <a:solidFill>
                  <a:srgbClr val="1F2937"/>
                </a:solidFill>
              </a:rPr>
              <a:t>Know when a patient should be referred to psychiatry, psychology, social work, chaplaincy, or family therapy</a:t>
            </a:r>
            <a:endParaRPr lang="en-US" sz="18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medical report&#10;&#10;AI-generated content may be incorrect.">
            <a:extLst>
              <a:ext uri="{FF2B5EF4-FFF2-40B4-BE49-F238E27FC236}">
                <a16:creationId xmlns:a16="http://schemas.microsoft.com/office/drawing/2014/main" id="{AA20DD2D-6861-BA8F-47A1-EC413EF9FC92}"/>
              </a:ext>
            </a:extLst>
          </p:cNvPr>
          <p:cNvPicPr>
            <a:picLocks noChangeAspect="1"/>
          </p:cNvPicPr>
          <p:nvPr/>
        </p:nvPicPr>
        <p:blipFill>
          <a:blip r:embed="rId3"/>
          <a:stretch>
            <a:fillRect/>
          </a:stretch>
        </p:blipFill>
        <p:spPr>
          <a:xfrm>
            <a:off x="643467" y="412713"/>
            <a:ext cx="10905066" cy="4961804"/>
          </a:xfrm>
          <a:prstGeom prst="rect">
            <a:avLst/>
          </a:prstGeom>
        </p:spPr>
      </p:pic>
      <p:sp>
        <p:nvSpPr>
          <p:cNvPr id="2" name="TextBox 1">
            <a:extLst>
              <a:ext uri="{FF2B5EF4-FFF2-40B4-BE49-F238E27FC236}">
                <a16:creationId xmlns:a16="http://schemas.microsoft.com/office/drawing/2014/main" id="{454627AB-02F7-F9FD-E92C-39060E24773E}"/>
              </a:ext>
            </a:extLst>
          </p:cNvPr>
          <p:cNvSpPr txBox="1"/>
          <p:nvPr/>
        </p:nvSpPr>
        <p:spPr>
          <a:xfrm>
            <a:off x="3441404" y="6325238"/>
            <a:ext cx="70954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Image from </a:t>
            </a:r>
            <a:r>
              <a:rPr lang="en-US" dirty="0">
                <a:hlinkClick r:id="rId4"/>
              </a:rPr>
              <a:t>https://pubmed.ncbi.nlm.nih.gov/40403778/</a:t>
            </a:r>
            <a:r>
              <a:rPr lang="en-US" dirty="0"/>
              <a:t> </a:t>
            </a:r>
          </a:p>
          <a:p>
            <a:pPr algn="ctr"/>
            <a:endParaRPr lang="en-US" dirty="0"/>
          </a:p>
        </p:txBody>
      </p:sp>
    </p:spTree>
    <p:extLst>
      <p:ext uri="{BB962C8B-B14F-4D97-AF65-F5344CB8AC3E}">
        <p14:creationId xmlns:p14="http://schemas.microsoft.com/office/powerpoint/2010/main" val="6497002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6F4EF"/>
          </a:solidFill>
          <a:ln w="12700">
            <a:solidFill>
              <a:srgbClr val="F6F4EF"/>
            </a:solidFill>
            <a:prstDash val="solid"/>
          </a:ln>
        </p:spPr>
        <p:txBody>
          <a:bodyPr/>
          <a:lstStyle/>
          <a:p>
            <a:endParaRPr lang="en-US"/>
          </a:p>
        </p:txBody>
      </p:sp>
      <p:sp>
        <p:nvSpPr>
          <p:cNvPr id="3" name="Shape 1"/>
          <p:cNvSpPr/>
          <p:nvPr/>
        </p:nvSpPr>
        <p:spPr>
          <a:xfrm>
            <a:off x="0" y="0"/>
            <a:ext cx="164592" cy="6858000"/>
          </a:xfrm>
          <a:prstGeom prst="rect">
            <a:avLst/>
          </a:prstGeom>
          <a:solidFill>
            <a:srgbClr val="245C4E"/>
          </a:solidFill>
          <a:ln w="12700">
            <a:solidFill>
              <a:srgbClr val="245C4E"/>
            </a:solidFill>
            <a:prstDash val="solid"/>
          </a:ln>
        </p:spPr>
        <p:txBody>
          <a:bodyPr/>
          <a:lstStyle/>
          <a:p>
            <a:endParaRPr lang="en-US"/>
          </a:p>
        </p:txBody>
      </p:sp>
      <p:sp>
        <p:nvSpPr>
          <p:cNvPr id="4" name="Shape 2"/>
          <p:cNvSpPr/>
          <p:nvPr/>
        </p:nvSpPr>
        <p:spPr>
          <a:xfrm>
            <a:off x="164592" y="0"/>
            <a:ext cx="12027103" cy="164592"/>
          </a:xfrm>
          <a:prstGeom prst="rect">
            <a:avLst/>
          </a:prstGeom>
          <a:solidFill>
            <a:srgbClr val="245C4E"/>
          </a:solidFill>
          <a:ln w="12700">
            <a:solidFill>
              <a:srgbClr val="245C4E"/>
            </a:solidFill>
            <a:prstDash val="solid"/>
          </a:ln>
        </p:spPr>
        <p:txBody>
          <a:bodyPr/>
          <a:lstStyle/>
          <a:p>
            <a:endParaRPr lang="en-US"/>
          </a:p>
        </p:txBody>
      </p:sp>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Session outline</a:t>
            </a:r>
            <a:endParaRPr lang="en-US" sz="2400" dirty="0"/>
          </a:p>
        </p:txBody>
      </p:sp>
      <p:sp>
        <p:nvSpPr>
          <p:cNvPr id="6" name="Shape 4"/>
          <p:cNvSpPr/>
          <p:nvPr/>
        </p:nvSpPr>
        <p:spPr>
          <a:xfrm>
            <a:off x="868680" y="1325880"/>
            <a:ext cx="10881360" cy="4526280"/>
          </a:xfrm>
          <a:prstGeom prst="roundRect">
            <a:avLst>
              <a:gd name="adj" fmla="val 1010"/>
            </a:avLst>
          </a:prstGeom>
          <a:solidFill>
            <a:srgbClr val="FFFDF8"/>
          </a:solidFill>
          <a:ln w="12700">
            <a:solidFill>
              <a:srgbClr val="D8D2C5"/>
            </a:solidFill>
            <a:prstDash val="solid"/>
          </a:ln>
        </p:spPr>
        <p:txBody>
          <a:bodyPr/>
          <a:lstStyle/>
          <a:p>
            <a:endParaRPr lang="en-US"/>
          </a:p>
        </p:txBody>
      </p:sp>
      <p:sp>
        <p:nvSpPr>
          <p:cNvPr id="7" name="Shape 5"/>
          <p:cNvSpPr/>
          <p:nvPr/>
        </p:nvSpPr>
        <p:spPr>
          <a:xfrm>
            <a:off x="1051560" y="1691640"/>
            <a:ext cx="2240280" cy="3520440"/>
          </a:xfrm>
          <a:prstGeom prst="roundRect">
            <a:avLst>
              <a:gd name="adj" fmla="val 1633"/>
            </a:avLst>
          </a:prstGeom>
          <a:solidFill>
            <a:srgbClr val="F8FCFA"/>
          </a:solidFill>
          <a:ln w="12700">
            <a:solidFill>
              <a:srgbClr val="DCE8E2"/>
            </a:solidFill>
            <a:prstDash val="solid"/>
          </a:ln>
        </p:spPr>
        <p:txBody>
          <a:bodyPr/>
          <a:lstStyle/>
          <a:p>
            <a:endParaRPr lang="en-US"/>
          </a:p>
        </p:txBody>
      </p:sp>
      <p:sp>
        <p:nvSpPr>
          <p:cNvPr id="8" name="Text 6"/>
          <p:cNvSpPr/>
          <p:nvPr/>
        </p:nvSpPr>
        <p:spPr>
          <a:xfrm>
            <a:off x="1188720" y="1874520"/>
            <a:ext cx="1828800" cy="438912"/>
          </a:xfrm>
          <a:prstGeom prst="rect">
            <a:avLst/>
          </a:prstGeom>
          <a:noFill/>
          <a:ln/>
        </p:spPr>
        <p:txBody>
          <a:bodyPr wrap="square" lIns="0" tIns="0" rIns="0" bIns="0" rtlCol="0" anchor="ctr"/>
          <a:lstStyle/>
          <a:p>
            <a:pPr marL="0" indent="0">
              <a:buNone/>
            </a:pPr>
            <a:r>
              <a:rPr lang="en-US" sz="1600" b="1" dirty="0">
                <a:solidFill>
                  <a:srgbClr val="245C4E"/>
                </a:solidFill>
              </a:rPr>
              <a:t>1. Foundations</a:t>
            </a:r>
            <a:endParaRPr lang="en-US" sz="1600" dirty="0"/>
          </a:p>
        </p:txBody>
      </p:sp>
      <p:sp>
        <p:nvSpPr>
          <p:cNvPr id="9" name="Text 7"/>
          <p:cNvSpPr/>
          <p:nvPr/>
        </p:nvSpPr>
        <p:spPr>
          <a:xfrm>
            <a:off x="1188720" y="2395728"/>
            <a:ext cx="1783080" cy="2377440"/>
          </a:xfrm>
          <a:prstGeom prst="rect">
            <a:avLst/>
          </a:prstGeom>
          <a:noFill/>
          <a:ln/>
        </p:spPr>
        <p:txBody>
          <a:bodyPr wrap="square" lIns="0" tIns="0" rIns="0" bIns="0" rtlCol="0" anchor="ctr">
            <a:normAutofit/>
          </a:bodyPr>
          <a:lstStyle/>
          <a:p>
            <a:pPr marL="101600" indent="-101600">
              <a:buSzPct val="100000"/>
              <a:buChar char="•"/>
            </a:pPr>
            <a:r>
              <a:rPr lang="en-US" sz="1260" dirty="0">
                <a:solidFill>
                  <a:srgbClr val="1F2937"/>
                </a:solidFill>
              </a:rPr>
              <a:t>What psychotherapy is</a:t>
            </a:r>
            <a:endParaRPr lang="en-US" sz="1260" dirty="0"/>
          </a:p>
          <a:p>
            <a:pPr marL="101600" indent="-101600">
              <a:buSzPct val="100000"/>
              <a:buChar char="•"/>
            </a:pPr>
            <a:r>
              <a:rPr lang="en-US" sz="1260" dirty="0">
                <a:solidFill>
                  <a:srgbClr val="1F2937"/>
                </a:solidFill>
              </a:rPr>
              <a:t>Why it matters in palliative care</a:t>
            </a:r>
            <a:endParaRPr lang="en-US" sz="1260" dirty="0"/>
          </a:p>
          <a:p>
            <a:pPr marL="101600" indent="-101600">
              <a:buSzPct val="100000"/>
              <a:buChar char="•"/>
            </a:pPr>
            <a:r>
              <a:rPr lang="en-US" sz="1260" dirty="0">
                <a:solidFill>
                  <a:srgbClr val="1F2937"/>
                </a:solidFill>
              </a:rPr>
              <a:t>Generalist vs specialist role</a:t>
            </a:r>
            <a:endParaRPr lang="en-US" sz="1260" dirty="0"/>
          </a:p>
        </p:txBody>
      </p:sp>
      <p:sp>
        <p:nvSpPr>
          <p:cNvPr id="10" name="Shape 8"/>
          <p:cNvSpPr/>
          <p:nvPr/>
        </p:nvSpPr>
        <p:spPr>
          <a:xfrm>
            <a:off x="3730503" y="1719488"/>
            <a:ext cx="2240280" cy="3520440"/>
          </a:xfrm>
          <a:prstGeom prst="roundRect">
            <a:avLst>
              <a:gd name="adj" fmla="val 1633"/>
            </a:avLst>
          </a:prstGeom>
          <a:solidFill>
            <a:srgbClr val="F8FBFF"/>
          </a:solidFill>
          <a:ln w="12700">
            <a:solidFill>
              <a:srgbClr val="DDE7F3"/>
            </a:solidFill>
            <a:prstDash val="solid"/>
          </a:ln>
        </p:spPr>
        <p:txBody>
          <a:bodyPr/>
          <a:lstStyle/>
          <a:p>
            <a:endParaRPr lang="en-US"/>
          </a:p>
        </p:txBody>
      </p:sp>
      <p:sp>
        <p:nvSpPr>
          <p:cNvPr id="11" name="Text 9"/>
          <p:cNvSpPr/>
          <p:nvPr/>
        </p:nvSpPr>
        <p:spPr>
          <a:xfrm>
            <a:off x="4069080" y="1874520"/>
            <a:ext cx="1828800" cy="438912"/>
          </a:xfrm>
          <a:prstGeom prst="rect">
            <a:avLst/>
          </a:prstGeom>
          <a:noFill/>
          <a:ln/>
        </p:spPr>
        <p:txBody>
          <a:bodyPr wrap="square" lIns="0" tIns="0" rIns="0" bIns="0" rtlCol="0" anchor="ctr"/>
          <a:lstStyle/>
          <a:p>
            <a:pPr marL="0" indent="0">
              <a:buNone/>
            </a:pPr>
            <a:r>
              <a:rPr lang="en-US" sz="1600" b="1" dirty="0">
                <a:solidFill>
                  <a:srgbClr val="274C77"/>
                </a:solidFill>
              </a:rPr>
              <a:t>2. Major models</a:t>
            </a:r>
            <a:endParaRPr lang="en-US" sz="1600" dirty="0"/>
          </a:p>
        </p:txBody>
      </p:sp>
      <p:sp>
        <p:nvSpPr>
          <p:cNvPr id="12" name="Text 10"/>
          <p:cNvSpPr/>
          <p:nvPr/>
        </p:nvSpPr>
        <p:spPr>
          <a:xfrm>
            <a:off x="4069080" y="2395728"/>
            <a:ext cx="1783080" cy="2377440"/>
          </a:xfrm>
          <a:prstGeom prst="rect">
            <a:avLst/>
          </a:prstGeom>
          <a:noFill/>
          <a:ln/>
        </p:spPr>
        <p:txBody>
          <a:bodyPr wrap="square" lIns="0" tIns="0" rIns="0" bIns="0" rtlCol="0" anchor="ctr">
            <a:normAutofit/>
          </a:bodyPr>
          <a:lstStyle/>
          <a:p>
            <a:pPr marL="101600" indent="-101600">
              <a:buSzPct val="100000"/>
              <a:buChar char="•"/>
            </a:pPr>
            <a:r>
              <a:rPr lang="en-US" sz="1260" dirty="0">
                <a:solidFill>
                  <a:srgbClr val="1F2937"/>
                </a:solidFill>
              </a:rPr>
              <a:t>Supportive therapy</a:t>
            </a:r>
            <a:endParaRPr lang="en-US" sz="1260" dirty="0"/>
          </a:p>
          <a:p>
            <a:pPr marL="101600" indent="-101600">
              <a:buSzPct val="100000"/>
              <a:buChar char="•"/>
            </a:pPr>
            <a:r>
              <a:rPr lang="en-US" sz="1260" dirty="0">
                <a:solidFill>
                  <a:srgbClr val="1F2937"/>
                </a:solidFill>
              </a:rPr>
              <a:t>CBT / ACT / DBT / MI</a:t>
            </a:r>
            <a:endParaRPr lang="en-US" sz="1260" dirty="0"/>
          </a:p>
          <a:p>
            <a:pPr marL="101600" indent="-101600">
              <a:buSzPct val="100000"/>
              <a:buChar char="•"/>
            </a:pPr>
            <a:r>
              <a:rPr lang="en-US" sz="1260" dirty="0">
                <a:solidFill>
                  <a:srgbClr val="1F2937"/>
                </a:solidFill>
              </a:rPr>
              <a:t>Existential, narrative, CALM, dignity</a:t>
            </a:r>
            <a:endParaRPr lang="en-US" sz="1260" dirty="0"/>
          </a:p>
        </p:txBody>
      </p:sp>
      <p:sp>
        <p:nvSpPr>
          <p:cNvPr id="13" name="Shape 11"/>
          <p:cNvSpPr/>
          <p:nvPr/>
        </p:nvSpPr>
        <p:spPr>
          <a:xfrm>
            <a:off x="6565143" y="1691640"/>
            <a:ext cx="2240280" cy="3520440"/>
          </a:xfrm>
          <a:prstGeom prst="roundRect">
            <a:avLst>
              <a:gd name="adj" fmla="val 1633"/>
            </a:avLst>
          </a:prstGeom>
          <a:solidFill>
            <a:srgbClr val="F8FCFA"/>
          </a:solidFill>
          <a:ln w="12700">
            <a:solidFill>
              <a:srgbClr val="DCE8E2"/>
            </a:solidFill>
            <a:prstDash val="solid"/>
          </a:ln>
        </p:spPr>
        <p:txBody>
          <a:bodyPr/>
          <a:lstStyle/>
          <a:p>
            <a:endParaRPr lang="en-US"/>
          </a:p>
        </p:txBody>
      </p:sp>
      <p:sp>
        <p:nvSpPr>
          <p:cNvPr id="14" name="Text 12"/>
          <p:cNvSpPr/>
          <p:nvPr/>
        </p:nvSpPr>
        <p:spPr>
          <a:xfrm>
            <a:off x="6931152" y="1874520"/>
            <a:ext cx="1828800" cy="438912"/>
          </a:xfrm>
          <a:prstGeom prst="rect">
            <a:avLst/>
          </a:prstGeom>
          <a:noFill/>
          <a:ln/>
        </p:spPr>
        <p:txBody>
          <a:bodyPr wrap="square" lIns="0" tIns="0" rIns="0" bIns="0" rtlCol="0" anchor="ctr"/>
          <a:lstStyle/>
          <a:p>
            <a:pPr marL="0" indent="0">
              <a:buNone/>
            </a:pPr>
            <a:r>
              <a:rPr lang="en-US" sz="1600" b="1" dirty="0">
                <a:solidFill>
                  <a:srgbClr val="245C4E"/>
                </a:solidFill>
              </a:rPr>
              <a:t>3. Core PEPC concepts</a:t>
            </a:r>
            <a:endParaRPr lang="en-US" sz="1600" dirty="0"/>
          </a:p>
        </p:txBody>
      </p:sp>
      <p:sp>
        <p:nvSpPr>
          <p:cNvPr id="15" name="Text 13"/>
          <p:cNvSpPr/>
          <p:nvPr/>
        </p:nvSpPr>
        <p:spPr>
          <a:xfrm>
            <a:off x="6931152" y="2395728"/>
            <a:ext cx="1783080" cy="2377440"/>
          </a:xfrm>
          <a:prstGeom prst="rect">
            <a:avLst/>
          </a:prstGeom>
          <a:noFill/>
          <a:ln/>
        </p:spPr>
        <p:txBody>
          <a:bodyPr wrap="square" lIns="0" tIns="0" rIns="0" bIns="0" rtlCol="0" anchor="ctr">
            <a:normAutofit/>
          </a:bodyPr>
          <a:lstStyle/>
          <a:p>
            <a:pPr marL="101600" indent="-101600">
              <a:buSzPct val="100000"/>
              <a:buChar char="•"/>
            </a:pPr>
            <a:r>
              <a:rPr lang="en-US" sz="1260" dirty="0">
                <a:solidFill>
                  <a:srgbClr val="1F2937"/>
                </a:solidFill>
              </a:rPr>
              <a:t>Frame and formulation</a:t>
            </a:r>
            <a:endParaRPr lang="en-US" sz="1260" dirty="0"/>
          </a:p>
          <a:p>
            <a:pPr marL="101600" indent="-101600">
              <a:buSzPct val="100000"/>
              <a:buChar char="•"/>
            </a:pPr>
            <a:r>
              <a:rPr lang="en-US" sz="1260" dirty="0">
                <a:solidFill>
                  <a:srgbClr val="1F2937"/>
                </a:solidFill>
              </a:rPr>
              <a:t>Attunement</a:t>
            </a:r>
            <a:endParaRPr lang="en-US" sz="1260" dirty="0"/>
          </a:p>
          <a:p>
            <a:pPr marL="101600" indent="-101600">
              <a:buSzPct val="100000"/>
              <a:buChar char="•"/>
            </a:pPr>
            <a:r>
              <a:rPr lang="en-US" sz="1260" dirty="0">
                <a:solidFill>
                  <a:srgbClr val="1F2937"/>
                </a:solidFill>
              </a:rPr>
              <a:t>Transference / countertransference</a:t>
            </a:r>
            <a:endParaRPr lang="en-US" sz="1260" dirty="0"/>
          </a:p>
          <a:p>
            <a:pPr marL="101600" indent="-101600">
              <a:buSzPct val="100000"/>
              <a:buChar char="•"/>
            </a:pPr>
            <a:r>
              <a:rPr lang="en-US" sz="1260" dirty="0">
                <a:solidFill>
                  <a:srgbClr val="1F2937"/>
                </a:solidFill>
              </a:rPr>
              <a:t>Attachment and coping</a:t>
            </a:r>
            <a:endParaRPr lang="en-US" sz="1260" dirty="0"/>
          </a:p>
        </p:txBody>
      </p:sp>
      <p:sp>
        <p:nvSpPr>
          <p:cNvPr id="16" name="Shape 14"/>
          <p:cNvSpPr/>
          <p:nvPr/>
        </p:nvSpPr>
        <p:spPr>
          <a:xfrm>
            <a:off x="9247078" y="1668780"/>
            <a:ext cx="2240280" cy="3520440"/>
          </a:xfrm>
          <a:prstGeom prst="roundRect">
            <a:avLst>
              <a:gd name="adj" fmla="val 1633"/>
            </a:avLst>
          </a:prstGeom>
          <a:solidFill>
            <a:srgbClr val="F8FBFF"/>
          </a:solidFill>
          <a:ln w="12700">
            <a:solidFill>
              <a:srgbClr val="DDE7F3"/>
            </a:solidFill>
            <a:prstDash val="solid"/>
          </a:ln>
        </p:spPr>
        <p:txBody>
          <a:bodyPr/>
          <a:lstStyle/>
          <a:p>
            <a:endParaRPr lang="en-US"/>
          </a:p>
        </p:txBody>
      </p:sp>
      <p:sp>
        <p:nvSpPr>
          <p:cNvPr id="17" name="Text 15"/>
          <p:cNvSpPr/>
          <p:nvPr/>
        </p:nvSpPr>
        <p:spPr>
          <a:xfrm>
            <a:off x="9784080" y="1874520"/>
            <a:ext cx="1828800" cy="438912"/>
          </a:xfrm>
          <a:prstGeom prst="rect">
            <a:avLst/>
          </a:prstGeom>
          <a:noFill/>
          <a:ln/>
        </p:spPr>
        <p:txBody>
          <a:bodyPr wrap="square" lIns="0" tIns="0" rIns="0" bIns="0" rtlCol="0" anchor="ctr"/>
          <a:lstStyle/>
          <a:p>
            <a:pPr marL="0" indent="0">
              <a:buNone/>
            </a:pPr>
            <a:r>
              <a:rPr lang="en-US" sz="1600" b="1" dirty="0">
                <a:solidFill>
                  <a:srgbClr val="274C77"/>
                </a:solidFill>
              </a:rPr>
              <a:t>4. Practice</a:t>
            </a:r>
            <a:endParaRPr lang="en-US" sz="1600" dirty="0"/>
          </a:p>
        </p:txBody>
      </p:sp>
      <p:sp>
        <p:nvSpPr>
          <p:cNvPr id="18" name="Text 16"/>
          <p:cNvSpPr/>
          <p:nvPr/>
        </p:nvSpPr>
        <p:spPr>
          <a:xfrm>
            <a:off x="9784080" y="2395728"/>
            <a:ext cx="1783080" cy="2377440"/>
          </a:xfrm>
          <a:prstGeom prst="rect">
            <a:avLst/>
          </a:prstGeom>
          <a:noFill/>
          <a:ln/>
        </p:spPr>
        <p:txBody>
          <a:bodyPr wrap="square" lIns="0" tIns="0" rIns="0" bIns="0" rtlCol="0" anchor="ctr">
            <a:normAutofit/>
          </a:bodyPr>
          <a:lstStyle/>
          <a:p>
            <a:pPr marL="101600" indent="-101600">
              <a:buSzPct val="100000"/>
              <a:buChar char="•"/>
            </a:pPr>
            <a:r>
              <a:rPr lang="en-US" sz="1260" dirty="0">
                <a:solidFill>
                  <a:srgbClr val="1F2937"/>
                </a:solidFill>
              </a:rPr>
              <a:t>Outpatient phrases</a:t>
            </a:r>
            <a:endParaRPr lang="en-US" sz="1260" dirty="0"/>
          </a:p>
          <a:p>
            <a:pPr marL="101600" indent="-101600">
              <a:buSzPct val="100000"/>
              <a:buChar char="•"/>
            </a:pPr>
            <a:r>
              <a:rPr lang="en-US" sz="1260" dirty="0">
                <a:solidFill>
                  <a:srgbClr val="1F2937"/>
                </a:solidFill>
              </a:rPr>
              <a:t>Referral thresholds</a:t>
            </a:r>
            <a:endParaRPr lang="en-US" sz="1260" dirty="0"/>
          </a:p>
          <a:p>
            <a:pPr marL="101600" indent="-101600">
              <a:buSzPct val="100000"/>
              <a:buChar char="•"/>
            </a:pPr>
            <a:r>
              <a:rPr lang="en-US" sz="1260" dirty="0">
                <a:solidFill>
                  <a:srgbClr val="1F2937"/>
                </a:solidFill>
              </a:rPr>
              <a:t>Team and clinician wellbeing</a:t>
            </a:r>
            <a:endParaRPr lang="en-US" sz="126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5C926-102F-D8E9-8D9B-F6F89CFD351F}"/>
              </a:ext>
            </a:extLst>
          </p:cNvPr>
          <p:cNvSpPr>
            <a:spLocks noGrp="1"/>
          </p:cNvSpPr>
          <p:nvPr>
            <p:ph type="title"/>
          </p:nvPr>
        </p:nvSpPr>
        <p:spPr>
          <a:xfrm>
            <a:off x="433068" y="894669"/>
            <a:ext cx="7169150" cy="2091418"/>
          </a:xfrm>
        </p:spPr>
        <p:txBody>
          <a:bodyPr/>
          <a:lstStyle/>
          <a:p>
            <a:r>
              <a:rPr lang="en-US" b="1" dirty="0">
                <a:solidFill>
                  <a:srgbClr val="FFFFFF"/>
                </a:solidFill>
              </a:rPr>
              <a:t>What psychotherapy is, and why fellows should care</a:t>
            </a:r>
            <a:endParaRPr lang="en-US" dirty="0"/>
          </a:p>
        </p:txBody>
      </p:sp>
      <p:sp>
        <p:nvSpPr>
          <p:cNvPr id="3" name="Text Placeholder 2">
            <a:extLst>
              <a:ext uri="{FF2B5EF4-FFF2-40B4-BE49-F238E27FC236}">
                <a16:creationId xmlns:a16="http://schemas.microsoft.com/office/drawing/2014/main" id="{022F2E5A-1163-72B2-6214-1ED67B86B79A}"/>
              </a:ext>
            </a:extLst>
          </p:cNvPr>
          <p:cNvSpPr>
            <a:spLocks noGrp="1"/>
          </p:cNvSpPr>
          <p:nvPr>
            <p:ph type="body" idx="4294967295"/>
          </p:nvPr>
        </p:nvSpPr>
        <p:spPr>
          <a:xfrm>
            <a:off x="0" y="3871913"/>
            <a:ext cx="7169150" cy="1500187"/>
          </a:xfrm>
        </p:spPr>
        <p:txBody>
          <a:bodyPr/>
          <a:lstStyle/>
          <a:p>
            <a:r>
              <a:rPr lang="en-US" dirty="0">
                <a:solidFill>
                  <a:srgbClr val="D4DDD9"/>
                </a:solidFill>
              </a:rPr>
              <a:t>Psychotherapy concepts that strengthen outpatient palliative care</a:t>
            </a:r>
            <a:endParaRPr lang="en-US" dirty="0"/>
          </a:p>
        </p:txBody>
      </p:sp>
    </p:spTree>
    <p:extLst>
      <p:ext uri="{BB962C8B-B14F-4D97-AF65-F5344CB8AC3E}">
        <p14:creationId xmlns:p14="http://schemas.microsoft.com/office/powerpoint/2010/main" val="414087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a:solidFill>
                  <a:srgbClr val="1F2937"/>
                </a:solidFill>
                <a:latin typeface="Aptos Display"/>
                <a:ea typeface="Aptos Display" pitchFamily="34" charset="-122"/>
                <a:cs typeface="Aptos Display" pitchFamily="34" charset="-120"/>
              </a:rPr>
              <a:t>What is psychotherapy?</a:t>
            </a:r>
            <a:r>
              <a:rPr lang="en-US" sz="2400" b="1" baseline="30000">
                <a:solidFill>
                  <a:srgbClr val="1F2937"/>
                </a:solidFill>
                <a:latin typeface="Aptos Display"/>
                <a:ea typeface="Aptos Display" pitchFamily="34" charset="-122"/>
                <a:cs typeface="Aptos Display" pitchFamily="34" charset="-120"/>
              </a:rPr>
              <a:t>1</a:t>
            </a:r>
            <a:endParaRPr lang="en-US" sz="2400" baseline="30000"/>
          </a:p>
        </p:txBody>
      </p:sp>
      <p:sp>
        <p:nvSpPr>
          <p:cNvPr id="6" name="Text 4"/>
          <p:cNvSpPr/>
          <p:nvPr/>
        </p:nvSpPr>
        <p:spPr>
          <a:xfrm>
            <a:off x="822960" y="1371600"/>
            <a:ext cx="6858000" cy="4754880"/>
          </a:xfrm>
          <a:prstGeom prst="rect">
            <a:avLst/>
          </a:prstGeom>
          <a:noFill/>
          <a:ln/>
        </p:spPr>
        <p:txBody>
          <a:bodyPr wrap="square" lIns="508" tIns="508" rIns="508" bIns="508" rtlCol="0" anchor="t">
            <a:normAutofit/>
          </a:bodyPr>
          <a:lstStyle/>
          <a:p>
            <a:pPr marL="152400" indent="-152400">
              <a:buSzPct val="100000"/>
              <a:buChar char="•"/>
            </a:pPr>
            <a:r>
              <a:rPr lang="en-US" sz="2400" dirty="0">
                <a:solidFill>
                  <a:srgbClr val="1F2937"/>
                </a:solidFill>
              </a:rPr>
              <a:t>A deliberate therapeutic use of relationship, communication, reflection, and structured interventions to reduce suffering and promote adaptation, coping, insight, or behavior change</a:t>
            </a:r>
            <a:endParaRPr lang="en-US" sz="2400" dirty="0"/>
          </a:p>
          <a:p>
            <a:pPr marL="152400" indent="-152400">
              <a:buSzPct val="100000"/>
              <a:buChar char="•"/>
            </a:pPr>
            <a:r>
              <a:rPr lang="en-US" sz="2400" dirty="0">
                <a:solidFill>
                  <a:srgbClr val="1F2937"/>
                </a:solidFill>
              </a:rPr>
              <a:t>Not just “being nice” or giving support</a:t>
            </a:r>
            <a:endParaRPr lang="en-US" sz="2400" dirty="0"/>
          </a:p>
          <a:p>
            <a:pPr marL="152400" indent="-152400">
              <a:buSzPct val="100000"/>
              <a:buChar char="•"/>
            </a:pPr>
            <a:r>
              <a:rPr lang="en-US" sz="2400" dirty="0">
                <a:solidFill>
                  <a:srgbClr val="1F2937"/>
                </a:solidFill>
              </a:rPr>
              <a:t>Not only for DSM diagnoses</a:t>
            </a:r>
            <a:endParaRPr lang="en-US" sz="2400" dirty="0"/>
          </a:p>
          <a:p>
            <a:pPr marL="152400" indent="-152400">
              <a:buSzPct val="100000"/>
              <a:buChar char="•"/>
            </a:pPr>
            <a:r>
              <a:rPr lang="en-US" sz="2400" dirty="0">
                <a:solidFill>
                  <a:srgbClr val="1F2937"/>
                </a:solidFill>
              </a:rPr>
              <a:t>Not necessarily insight-oriented or long-term</a:t>
            </a:r>
            <a:endParaRPr lang="en-US" sz="2400" dirty="0"/>
          </a:p>
          <a:p>
            <a:pPr marL="152400" indent="-152400">
              <a:buSzPct val="100000"/>
              <a:buChar char="•"/>
            </a:pPr>
            <a:r>
              <a:rPr lang="en-US" sz="2400" dirty="0">
                <a:solidFill>
                  <a:srgbClr val="1F2937"/>
                </a:solidFill>
              </a:rPr>
              <a:t>Often time-limited, focused, and highly relevant in serious illness</a:t>
            </a:r>
            <a:endParaRPr lang="en-US" sz="2400" dirty="0"/>
          </a:p>
        </p:txBody>
      </p:sp>
      <p:sp>
        <p:nvSpPr>
          <p:cNvPr id="7" name="Shape 5"/>
          <p:cNvSpPr/>
          <p:nvPr/>
        </p:nvSpPr>
        <p:spPr>
          <a:xfrm>
            <a:off x="7863840" y="845543"/>
            <a:ext cx="3611880" cy="5166360"/>
          </a:xfrm>
          <a:prstGeom prst="roundRect">
            <a:avLst>
              <a:gd name="adj" fmla="val 2532"/>
            </a:avLst>
          </a:prstGeom>
          <a:solidFill>
            <a:srgbClr val="DDE7F3"/>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sz="2000"/>
          </a:p>
        </p:txBody>
      </p:sp>
      <p:sp>
        <p:nvSpPr>
          <p:cNvPr id="8" name="Text 6"/>
          <p:cNvSpPr/>
          <p:nvPr/>
        </p:nvSpPr>
        <p:spPr>
          <a:xfrm>
            <a:off x="8092440" y="1074143"/>
            <a:ext cx="3063240" cy="347472"/>
          </a:xfrm>
          <a:prstGeom prst="rect">
            <a:avLst/>
          </a:prstGeom>
          <a:noFill/>
          <a:ln/>
        </p:spPr>
        <p:txBody>
          <a:bodyPr wrap="square" lIns="0" tIns="0" rIns="0" bIns="0" rtlCol="0" anchor="ctr"/>
          <a:lstStyle/>
          <a:p>
            <a:pPr marL="0" indent="0">
              <a:buNone/>
            </a:pPr>
            <a:r>
              <a:rPr lang="en-US" b="1" dirty="0">
                <a:solidFill>
                  <a:srgbClr val="274C77"/>
                </a:solidFill>
              </a:rPr>
              <a:t>Useful distinction</a:t>
            </a:r>
            <a:endParaRPr lang="en-US" dirty="0"/>
          </a:p>
        </p:txBody>
      </p:sp>
      <p:sp>
        <p:nvSpPr>
          <p:cNvPr id="9" name="Text 7"/>
          <p:cNvSpPr/>
          <p:nvPr/>
        </p:nvSpPr>
        <p:spPr>
          <a:xfrm>
            <a:off x="8074152" y="148562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600" dirty="0">
                <a:solidFill>
                  <a:srgbClr val="1F2937"/>
                </a:solidFill>
              </a:rPr>
              <a:t>Psychotherapy is a treatment approach.</a:t>
            </a:r>
            <a:endParaRPr lang="en-US" sz="1600" dirty="0"/>
          </a:p>
          <a:p>
            <a:pPr marL="127000" indent="-127000">
              <a:buSzPct val="100000"/>
              <a:buChar char="•"/>
            </a:pPr>
            <a:r>
              <a:rPr lang="en-US" sz="1600" dirty="0">
                <a:solidFill>
                  <a:srgbClr val="1F2937"/>
                </a:solidFill>
              </a:rPr>
              <a:t>Psychologically informed palliative care borrows its stance and tools.</a:t>
            </a:r>
            <a:endParaRPr lang="en-US" sz="1600" dirty="0"/>
          </a:p>
          <a:p>
            <a:pPr marL="127000" indent="-127000">
              <a:buSzPct val="100000"/>
              <a:buChar char="•"/>
            </a:pPr>
            <a:r>
              <a:rPr lang="en-US" sz="1600" dirty="0">
                <a:solidFill>
                  <a:srgbClr val="1F2937"/>
                </a:solidFill>
              </a:rPr>
              <a:t>The overlap is large, but the roles are not identical.</a:t>
            </a:r>
            <a:endParaRPr lang="en-US" sz="1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a:solidFill>
                  <a:srgbClr val="1F2937"/>
                </a:solidFill>
                <a:latin typeface="Aptos Display"/>
                <a:ea typeface="Aptos Display" pitchFamily="34" charset="-122"/>
                <a:cs typeface="Aptos Display" pitchFamily="34" charset="-120"/>
              </a:rPr>
              <a:t>What is the point?</a:t>
            </a:r>
            <a:r>
              <a:rPr lang="en-US" sz="2400" b="1" baseline="30000">
                <a:solidFill>
                  <a:srgbClr val="1F2937"/>
                </a:solidFill>
                <a:latin typeface="Aptos Display"/>
                <a:ea typeface="Aptos Display" pitchFamily="34" charset="-122"/>
                <a:cs typeface="Aptos Display" pitchFamily="34" charset="-120"/>
              </a:rPr>
              <a:t>17</a:t>
            </a:r>
            <a:endParaRPr lang="en-US" sz="2400" baseline="30000" dirty="0"/>
          </a:p>
        </p:txBody>
      </p:sp>
      <p:sp>
        <p:nvSpPr>
          <p:cNvPr id="6" name="Text 4"/>
          <p:cNvSpPr/>
          <p:nvPr/>
        </p:nvSpPr>
        <p:spPr>
          <a:xfrm>
            <a:off x="777240" y="1325880"/>
            <a:ext cx="6949440" cy="4892040"/>
          </a:xfrm>
          <a:prstGeom prst="rect">
            <a:avLst/>
          </a:prstGeom>
          <a:noFill/>
          <a:ln/>
        </p:spPr>
        <p:txBody>
          <a:bodyPr wrap="square" lIns="508" tIns="508" rIns="508" bIns="508" rtlCol="0" anchor="t">
            <a:normAutofit/>
          </a:bodyPr>
          <a:lstStyle/>
          <a:p>
            <a:pPr marL="152400" indent="-152400">
              <a:buSzPct val="100000"/>
              <a:buChar char="•"/>
            </a:pPr>
            <a:r>
              <a:rPr lang="en-US" sz="2400" dirty="0">
                <a:solidFill>
                  <a:srgbClr val="1F2937"/>
                </a:solidFill>
              </a:rPr>
              <a:t>Much of palliative care’s effect is relational, not merely procedural</a:t>
            </a:r>
            <a:endParaRPr lang="en-US" sz="2400" dirty="0"/>
          </a:p>
          <a:p>
            <a:pPr marL="152400" indent="-152400">
              <a:buSzPct val="100000"/>
              <a:buChar char="•"/>
            </a:pPr>
            <a:r>
              <a:rPr lang="en-US" sz="2400" dirty="0">
                <a:solidFill>
                  <a:srgbClr val="1F2937"/>
                </a:solidFill>
              </a:rPr>
              <a:t>Outpatient palliative care depends on longitudinal trust, emotional containment, and adaptive coping</a:t>
            </a:r>
            <a:endParaRPr lang="en-US" sz="2400" dirty="0"/>
          </a:p>
          <a:p>
            <a:pPr marL="152400" indent="-152400">
              <a:buSzPct val="100000"/>
              <a:buChar char="•"/>
            </a:pPr>
            <a:r>
              <a:rPr lang="en-US" sz="2400" dirty="0">
                <a:solidFill>
                  <a:srgbClr val="1F2937"/>
                </a:solidFill>
              </a:rPr>
              <a:t>Psychotherapy gives a language for what expert clinicians are already doing well</a:t>
            </a:r>
            <a:endParaRPr lang="en-US" sz="2400" dirty="0"/>
          </a:p>
          <a:p>
            <a:pPr marL="152400" indent="-152400">
              <a:buSzPct val="100000"/>
              <a:buChar char="•"/>
            </a:pPr>
            <a:r>
              <a:rPr lang="en-US" sz="2400" dirty="0">
                <a:solidFill>
                  <a:srgbClr val="1F2937"/>
                </a:solidFill>
              </a:rPr>
              <a:t>It helps you choose the right communication move for this patient, not just recite a communication script</a:t>
            </a:r>
            <a:endParaRPr lang="en-US" sz="2400" dirty="0"/>
          </a:p>
          <a:p>
            <a:pPr marL="152400" indent="-152400">
              <a:buSzPct val="100000"/>
              <a:buChar char="•"/>
            </a:pPr>
            <a:r>
              <a:rPr lang="en-US" sz="2400" dirty="0">
                <a:solidFill>
                  <a:srgbClr val="1F2937"/>
                </a:solidFill>
              </a:rPr>
              <a:t>It </a:t>
            </a:r>
            <a:r>
              <a:rPr lang="en-US" sz="2400" b="1" dirty="0">
                <a:solidFill>
                  <a:srgbClr val="1F2937"/>
                </a:solidFill>
              </a:rPr>
              <a:t>improves care </a:t>
            </a:r>
            <a:r>
              <a:rPr lang="en-US" sz="2400" dirty="0">
                <a:solidFill>
                  <a:srgbClr val="1F2937"/>
                </a:solidFill>
              </a:rPr>
              <a:t>for patients, families, colleagues, and the clinician self</a:t>
            </a:r>
            <a:endParaRPr lang="en-US" sz="2400" dirty="0"/>
          </a:p>
        </p:txBody>
      </p:sp>
      <p:sp>
        <p:nvSpPr>
          <p:cNvPr id="7" name="Shape 5"/>
          <p:cNvSpPr/>
          <p:nvPr/>
        </p:nvSpPr>
        <p:spPr>
          <a:xfrm>
            <a:off x="7863840" y="845543"/>
            <a:ext cx="3611880" cy="5166360"/>
          </a:xfrm>
          <a:prstGeom prst="roundRect">
            <a:avLst>
              <a:gd name="adj" fmla="val 2532"/>
            </a:avLst>
          </a:prstGeom>
          <a:solidFill>
            <a:srgbClr val="EEE6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74143"/>
            <a:ext cx="3063240" cy="347472"/>
          </a:xfrm>
          <a:prstGeom prst="rect">
            <a:avLst/>
          </a:prstGeom>
          <a:noFill/>
          <a:ln/>
        </p:spPr>
        <p:txBody>
          <a:bodyPr wrap="square" lIns="0" tIns="0" rIns="0" bIns="0" rtlCol="0" anchor="ctr"/>
          <a:lstStyle/>
          <a:p>
            <a:pPr marL="0" indent="0">
              <a:buNone/>
            </a:pPr>
            <a:r>
              <a:rPr lang="en-US" sz="2000" b="1" dirty="0">
                <a:solidFill>
                  <a:srgbClr val="B98333"/>
                </a:solidFill>
              </a:rPr>
              <a:t>Bottom line</a:t>
            </a:r>
            <a:endParaRPr lang="en-US" sz="2000" dirty="0"/>
          </a:p>
        </p:txBody>
      </p:sp>
      <p:sp>
        <p:nvSpPr>
          <p:cNvPr id="9" name="Text 7"/>
          <p:cNvSpPr/>
          <p:nvPr/>
        </p:nvSpPr>
        <p:spPr>
          <a:xfrm>
            <a:off x="8074152" y="148562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dirty="0">
                <a:solidFill>
                  <a:srgbClr val="1F2937"/>
                </a:solidFill>
              </a:rPr>
              <a:t>Assessment should guide communication just as it guides medication choice.</a:t>
            </a:r>
            <a:endParaRPr lang="en-US" dirty="0"/>
          </a:p>
          <a:p>
            <a:pPr marL="127000" indent="-127000">
              <a:buSzPct val="100000"/>
              <a:buChar char="•"/>
            </a:pPr>
            <a:r>
              <a:rPr lang="en-US" dirty="0">
                <a:solidFill>
                  <a:srgbClr val="1F2937"/>
                </a:solidFill>
              </a:rPr>
              <a:t>Formulation is the missing link between communication tools and clinical judgment.</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a:solidFill>
                  <a:srgbClr val="1F2937"/>
                </a:solidFill>
                <a:latin typeface="Aptos Display"/>
                <a:ea typeface="Aptos Display" pitchFamily="34" charset="-122"/>
                <a:cs typeface="Aptos Display" pitchFamily="34" charset="-120"/>
              </a:rPr>
              <a:t>Generalist palliative care vs formal psychotherapy vs specialty referral</a:t>
            </a:r>
            <a:r>
              <a:rPr lang="en-US" sz="2400" b="1" baseline="30000">
                <a:solidFill>
                  <a:srgbClr val="1F2937"/>
                </a:solidFill>
                <a:latin typeface="Aptos Display"/>
                <a:ea typeface="Aptos Display" pitchFamily="34" charset="-122"/>
                <a:cs typeface="Aptos Display" pitchFamily="34" charset="-120"/>
              </a:rPr>
              <a:t>1</a:t>
            </a:r>
            <a:endParaRPr lang="en-US" sz="2400" baseline="30000"/>
          </a:p>
        </p:txBody>
      </p:sp>
      <p:sp>
        <p:nvSpPr>
          <p:cNvPr id="6" name="Shape 4"/>
          <p:cNvSpPr/>
          <p:nvPr/>
        </p:nvSpPr>
        <p:spPr>
          <a:xfrm>
            <a:off x="822960" y="1417320"/>
            <a:ext cx="10515600" cy="4297680"/>
          </a:xfrm>
          <a:prstGeom prst="roundRect">
            <a:avLst>
              <a:gd name="adj" fmla="val 851"/>
            </a:avLst>
          </a:prstGeom>
          <a:solidFill>
            <a:srgbClr val="FFFDF8"/>
          </a:solidFill>
          <a:ln w="12700">
            <a:solidFill>
              <a:srgbClr val="D8D2C5"/>
            </a:solidFill>
            <a:prstDash val="solid"/>
          </a:ln>
        </p:spPr>
        <p:txBody>
          <a:bodyPr/>
          <a:lstStyle/>
          <a:p>
            <a:endParaRPr lang="en-US"/>
          </a:p>
        </p:txBody>
      </p:sp>
      <p:sp>
        <p:nvSpPr>
          <p:cNvPr id="7" name="Text 5"/>
          <p:cNvSpPr/>
          <p:nvPr/>
        </p:nvSpPr>
        <p:spPr>
          <a:xfrm>
            <a:off x="1051560" y="1664208"/>
            <a:ext cx="2697480" cy="502920"/>
          </a:xfrm>
          <a:prstGeom prst="rect">
            <a:avLst/>
          </a:prstGeom>
          <a:noFill/>
          <a:ln/>
        </p:spPr>
        <p:txBody>
          <a:bodyPr wrap="square" lIns="0" tIns="0" rIns="0" bIns="0" rtlCol="0" anchor="ctr"/>
          <a:lstStyle/>
          <a:p>
            <a:pPr marL="0" indent="0">
              <a:buNone/>
            </a:pPr>
            <a:r>
              <a:rPr lang="en-US" sz="1500" b="1" dirty="0">
                <a:solidFill>
                  <a:srgbClr val="245C4E"/>
                </a:solidFill>
              </a:rPr>
              <a:t>Generalist psychologically informed care</a:t>
            </a:r>
            <a:endParaRPr lang="en-US" sz="1500" dirty="0"/>
          </a:p>
        </p:txBody>
      </p:sp>
      <p:sp>
        <p:nvSpPr>
          <p:cNvPr id="8" name="Text 6"/>
          <p:cNvSpPr/>
          <p:nvPr/>
        </p:nvSpPr>
        <p:spPr>
          <a:xfrm>
            <a:off x="4526280" y="1664208"/>
            <a:ext cx="2697480" cy="502920"/>
          </a:xfrm>
          <a:prstGeom prst="rect">
            <a:avLst/>
          </a:prstGeom>
          <a:noFill/>
          <a:ln/>
        </p:spPr>
        <p:txBody>
          <a:bodyPr wrap="square" lIns="0" tIns="0" rIns="0" bIns="0" rtlCol="0" anchor="ctr"/>
          <a:lstStyle/>
          <a:p>
            <a:pPr marL="0" indent="0">
              <a:buNone/>
            </a:pPr>
            <a:r>
              <a:rPr lang="en-US" sz="1500" b="1" dirty="0">
                <a:solidFill>
                  <a:srgbClr val="274C77"/>
                </a:solidFill>
              </a:rPr>
              <a:t>Formal psychotherapy</a:t>
            </a:r>
            <a:endParaRPr lang="en-US" sz="1500" dirty="0"/>
          </a:p>
        </p:txBody>
      </p:sp>
      <p:sp>
        <p:nvSpPr>
          <p:cNvPr id="9" name="Text 7"/>
          <p:cNvSpPr/>
          <p:nvPr/>
        </p:nvSpPr>
        <p:spPr>
          <a:xfrm>
            <a:off x="8046720" y="1664208"/>
            <a:ext cx="2697480" cy="502920"/>
          </a:xfrm>
          <a:prstGeom prst="rect">
            <a:avLst/>
          </a:prstGeom>
          <a:noFill/>
          <a:ln/>
        </p:spPr>
        <p:txBody>
          <a:bodyPr wrap="square" lIns="0" tIns="0" rIns="0" bIns="0" rtlCol="0" anchor="ctr"/>
          <a:lstStyle/>
          <a:p>
            <a:pPr marL="0" indent="0">
              <a:buNone/>
            </a:pPr>
            <a:r>
              <a:rPr lang="en-US" sz="1500" b="1" dirty="0">
                <a:solidFill>
                  <a:srgbClr val="6D4B5D"/>
                </a:solidFill>
              </a:rPr>
              <a:t>Specialty mental health referral</a:t>
            </a:r>
            <a:endParaRPr lang="en-US" sz="1500" dirty="0"/>
          </a:p>
        </p:txBody>
      </p:sp>
      <p:sp>
        <p:nvSpPr>
          <p:cNvPr id="10" name="Text 8"/>
          <p:cNvSpPr/>
          <p:nvPr/>
        </p:nvSpPr>
        <p:spPr>
          <a:xfrm>
            <a:off x="1051560" y="2331720"/>
            <a:ext cx="2514600" cy="3017520"/>
          </a:xfrm>
          <a:prstGeom prst="rect">
            <a:avLst/>
          </a:prstGeom>
          <a:noFill/>
          <a:ln/>
        </p:spPr>
        <p:txBody>
          <a:bodyPr wrap="square" lIns="0" tIns="0" rIns="0" bIns="0" rtlCol="0" anchor="ctr">
            <a:normAutofit/>
          </a:bodyPr>
          <a:lstStyle/>
          <a:p>
            <a:pPr marL="101600" indent="-101600">
              <a:buSzPct val="100000"/>
              <a:buChar char="•"/>
            </a:pPr>
            <a:r>
              <a:rPr lang="en-US" sz="1280" dirty="0">
                <a:solidFill>
                  <a:srgbClr val="1F2937"/>
                </a:solidFill>
              </a:rPr>
              <a:t>Clarify goals and values</a:t>
            </a:r>
            <a:endParaRPr lang="en-US" sz="1280" dirty="0"/>
          </a:p>
          <a:p>
            <a:pPr marL="101600" indent="-101600">
              <a:buSzPct val="100000"/>
              <a:buChar char="•"/>
            </a:pPr>
            <a:r>
              <a:rPr lang="en-US" sz="1280" dirty="0">
                <a:solidFill>
                  <a:srgbClr val="1F2937"/>
                </a:solidFill>
              </a:rPr>
              <a:t>Normalize distress</a:t>
            </a:r>
            <a:endParaRPr lang="en-US" sz="1280" dirty="0"/>
          </a:p>
          <a:p>
            <a:pPr marL="101600" indent="-101600">
              <a:buSzPct val="100000"/>
              <a:buChar char="•"/>
            </a:pPr>
            <a:r>
              <a:rPr lang="en-US" sz="1280" dirty="0">
                <a:solidFill>
                  <a:srgbClr val="1F2937"/>
                </a:solidFill>
              </a:rPr>
              <a:t>Support coping</a:t>
            </a:r>
            <a:endParaRPr lang="en-US" sz="1280" dirty="0"/>
          </a:p>
          <a:p>
            <a:pPr marL="101600" indent="-101600">
              <a:buSzPct val="100000"/>
              <a:buChar char="•"/>
            </a:pPr>
            <a:r>
              <a:rPr lang="en-US" sz="1280" dirty="0">
                <a:solidFill>
                  <a:srgbClr val="1F2937"/>
                </a:solidFill>
              </a:rPr>
              <a:t>Use attunement and formulation</a:t>
            </a:r>
            <a:endParaRPr lang="en-US" sz="1280" dirty="0"/>
          </a:p>
          <a:p>
            <a:pPr marL="101600" indent="-101600">
              <a:buSzPct val="100000"/>
              <a:buChar char="•"/>
            </a:pPr>
            <a:r>
              <a:rPr lang="en-US" sz="1280" dirty="0">
                <a:solidFill>
                  <a:srgbClr val="1F2937"/>
                </a:solidFill>
              </a:rPr>
              <a:t>Observe relational dynamics</a:t>
            </a:r>
            <a:endParaRPr lang="en-US" sz="1280" dirty="0"/>
          </a:p>
        </p:txBody>
      </p:sp>
      <p:sp>
        <p:nvSpPr>
          <p:cNvPr id="11" name="Text 9"/>
          <p:cNvSpPr/>
          <p:nvPr/>
        </p:nvSpPr>
        <p:spPr>
          <a:xfrm>
            <a:off x="4526280" y="2331720"/>
            <a:ext cx="2514600" cy="3017520"/>
          </a:xfrm>
          <a:prstGeom prst="rect">
            <a:avLst/>
          </a:prstGeom>
          <a:noFill/>
          <a:ln/>
        </p:spPr>
        <p:txBody>
          <a:bodyPr wrap="square" lIns="0" tIns="0" rIns="0" bIns="0" rtlCol="0" anchor="ctr">
            <a:normAutofit/>
          </a:bodyPr>
          <a:lstStyle/>
          <a:p>
            <a:pPr marL="101600" indent="-101600">
              <a:buSzPct val="100000"/>
              <a:buChar char="•"/>
            </a:pPr>
            <a:r>
              <a:rPr lang="en-US" sz="1280" dirty="0">
                <a:solidFill>
                  <a:srgbClr val="1F2937"/>
                </a:solidFill>
              </a:rPr>
              <a:t>Structured treatment</a:t>
            </a:r>
            <a:endParaRPr lang="en-US" sz="1280" dirty="0"/>
          </a:p>
          <a:p>
            <a:pPr marL="101600" indent="-101600">
              <a:buSzPct val="100000"/>
              <a:buChar char="•"/>
            </a:pPr>
            <a:r>
              <a:rPr lang="en-US" sz="1280" dirty="0">
                <a:solidFill>
                  <a:srgbClr val="1F2937"/>
                </a:solidFill>
              </a:rPr>
              <a:t>Repeated sessions</a:t>
            </a:r>
            <a:endParaRPr lang="en-US" sz="1280" dirty="0"/>
          </a:p>
          <a:p>
            <a:pPr marL="101600" indent="-101600">
              <a:buSzPct val="100000"/>
              <a:buChar char="•"/>
            </a:pPr>
            <a:r>
              <a:rPr lang="en-US" sz="1280" dirty="0">
                <a:solidFill>
                  <a:srgbClr val="1F2937"/>
                </a:solidFill>
              </a:rPr>
              <a:t>Specific model or modality</a:t>
            </a:r>
            <a:endParaRPr lang="en-US" sz="1280" dirty="0"/>
          </a:p>
          <a:p>
            <a:pPr marL="101600" indent="-101600">
              <a:buSzPct val="100000"/>
              <a:buChar char="•"/>
            </a:pPr>
            <a:r>
              <a:rPr lang="en-US" sz="1280" dirty="0">
                <a:solidFill>
                  <a:srgbClr val="1F2937"/>
                </a:solidFill>
              </a:rPr>
              <a:t>Often behavior change, insight, or symptom reduction as explicit aim</a:t>
            </a:r>
            <a:endParaRPr lang="en-US" sz="1280" dirty="0"/>
          </a:p>
        </p:txBody>
      </p:sp>
      <p:sp>
        <p:nvSpPr>
          <p:cNvPr id="12" name="Text 10"/>
          <p:cNvSpPr/>
          <p:nvPr/>
        </p:nvSpPr>
        <p:spPr>
          <a:xfrm>
            <a:off x="8046720" y="2331720"/>
            <a:ext cx="2514600" cy="3017520"/>
          </a:xfrm>
          <a:prstGeom prst="rect">
            <a:avLst/>
          </a:prstGeom>
          <a:noFill/>
          <a:ln/>
        </p:spPr>
        <p:txBody>
          <a:bodyPr wrap="square" lIns="0" tIns="0" rIns="0" bIns="0" rtlCol="0" anchor="ctr">
            <a:normAutofit/>
          </a:bodyPr>
          <a:lstStyle/>
          <a:p>
            <a:pPr marL="101600" indent="-101600">
              <a:buSzPct val="100000"/>
              <a:buChar char="•"/>
            </a:pPr>
            <a:r>
              <a:rPr lang="en-US" sz="1280" dirty="0">
                <a:solidFill>
                  <a:srgbClr val="1F2937"/>
                </a:solidFill>
              </a:rPr>
              <a:t>Severe depression or anxiety</a:t>
            </a:r>
            <a:endParaRPr lang="en-US" sz="1280" dirty="0"/>
          </a:p>
          <a:p>
            <a:pPr marL="101600" indent="-101600">
              <a:buSzPct val="100000"/>
              <a:buChar char="•"/>
            </a:pPr>
            <a:r>
              <a:rPr lang="en-US" sz="1280" dirty="0">
                <a:solidFill>
                  <a:srgbClr val="1F2937"/>
                </a:solidFill>
              </a:rPr>
              <a:t>Trauma, suicidality, psychosis, mania</a:t>
            </a:r>
            <a:endParaRPr lang="en-US" sz="1280" dirty="0"/>
          </a:p>
          <a:p>
            <a:pPr marL="101600" indent="-101600">
              <a:buSzPct val="100000"/>
              <a:buChar char="•"/>
            </a:pPr>
            <a:r>
              <a:rPr lang="en-US" sz="1280" dirty="0">
                <a:solidFill>
                  <a:srgbClr val="1F2937"/>
                </a:solidFill>
              </a:rPr>
              <a:t>Substance use complexity</a:t>
            </a:r>
            <a:endParaRPr lang="en-US" sz="1280" dirty="0"/>
          </a:p>
          <a:p>
            <a:pPr marL="101600" indent="-101600">
              <a:buSzPct val="100000"/>
              <a:buChar char="•"/>
            </a:pPr>
            <a:r>
              <a:rPr lang="en-US" sz="1280" dirty="0">
                <a:solidFill>
                  <a:srgbClr val="1F2937"/>
                </a:solidFill>
              </a:rPr>
              <a:t>Family conflict beyond routine support</a:t>
            </a:r>
            <a:endParaRPr lang="en-US" sz="1280" dirty="0"/>
          </a:p>
          <a:p>
            <a:pPr marL="101600" indent="-101600">
              <a:buSzPct val="100000"/>
              <a:buChar char="•"/>
            </a:pPr>
            <a:r>
              <a:rPr lang="en-US" sz="1280" dirty="0">
                <a:solidFill>
                  <a:srgbClr val="1F2937"/>
                </a:solidFill>
              </a:rPr>
              <a:t>Need for specialized therapy or medication management</a:t>
            </a:r>
            <a:endParaRPr lang="en-US" sz="1280" dirty="0"/>
          </a:p>
        </p:txBody>
      </p:sp>
      <p:sp>
        <p:nvSpPr>
          <p:cNvPr id="13" name="Text 11"/>
          <p:cNvSpPr/>
          <p:nvPr/>
        </p:nvSpPr>
        <p:spPr>
          <a:xfrm>
            <a:off x="868680" y="5897880"/>
            <a:ext cx="8961120" cy="219456"/>
          </a:xfrm>
          <a:prstGeom prst="rect">
            <a:avLst/>
          </a:prstGeom>
          <a:noFill/>
          <a:ln/>
        </p:spPr>
        <p:txBody>
          <a:bodyPr wrap="square" lIns="0" tIns="0" rIns="0" bIns="0" rtlCol="0" anchor="ctr"/>
          <a:lstStyle/>
          <a:p>
            <a:pPr marL="0" indent="0">
              <a:buNone/>
            </a:pPr>
            <a:r>
              <a:rPr lang="en-US" sz="1000" dirty="0">
                <a:solidFill>
                  <a:srgbClr val="5B6470"/>
                </a:solidFill>
              </a:rPr>
              <a:t>The right question is not “am I doing therapy?” but “what level of psychological intervention is appropriate here?”</a:t>
            </a:r>
            <a:endParaRPr lang="en-US" sz="1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a:solidFill>
                  <a:srgbClr val="1F2937"/>
                </a:solidFill>
                <a:latin typeface="Aptos Display"/>
                <a:ea typeface="Aptos Display" pitchFamily="34" charset="-122"/>
                <a:cs typeface="Aptos Display" pitchFamily="34" charset="-120"/>
              </a:rPr>
              <a:t>Common factors that make psychotherapy therapeutic</a:t>
            </a:r>
            <a:r>
              <a:rPr lang="en-US" sz="2400" b="1" baseline="30000">
                <a:solidFill>
                  <a:srgbClr val="1F2937"/>
                </a:solidFill>
                <a:latin typeface="Aptos Display"/>
                <a:ea typeface="Aptos Display" pitchFamily="34" charset="-122"/>
                <a:cs typeface="Aptos Display" pitchFamily="34" charset="-120"/>
              </a:rPr>
              <a:t>17</a:t>
            </a:r>
            <a:endParaRPr lang="en-US" sz="2400" baseline="30000" dirty="0"/>
          </a:p>
        </p:txBody>
      </p:sp>
      <p:sp>
        <p:nvSpPr>
          <p:cNvPr id="6" name="Text 4"/>
          <p:cNvSpPr/>
          <p:nvPr/>
        </p:nvSpPr>
        <p:spPr>
          <a:xfrm>
            <a:off x="841248" y="1371600"/>
            <a:ext cx="6172200" cy="4709160"/>
          </a:xfrm>
          <a:prstGeom prst="rect">
            <a:avLst/>
          </a:prstGeom>
          <a:noFill/>
          <a:ln/>
        </p:spPr>
        <p:txBody>
          <a:bodyPr wrap="square" lIns="508" tIns="508" rIns="508" bIns="508" rtlCol="0" anchor="t">
            <a:normAutofit/>
          </a:bodyPr>
          <a:lstStyle/>
          <a:p>
            <a:pPr marL="152400" indent="-152400">
              <a:buSzPct val="100000"/>
              <a:buChar char="•"/>
            </a:pPr>
            <a:r>
              <a:rPr lang="en-US" sz="1860" dirty="0">
                <a:solidFill>
                  <a:srgbClr val="1F2937"/>
                </a:solidFill>
              </a:rPr>
              <a:t>Therapeutic humility</a:t>
            </a:r>
            <a:endParaRPr lang="en-US" sz="1860" dirty="0"/>
          </a:p>
          <a:p>
            <a:pPr marL="152400" indent="-152400">
              <a:buSzPct val="100000"/>
              <a:buChar char="•"/>
            </a:pPr>
            <a:r>
              <a:rPr lang="en-US" sz="1860" dirty="0">
                <a:solidFill>
                  <a:srgbClr val="1F2937"/>
                </a:solidFill>
              </a:rPr>
              <a:t>Pacing</a:t>
            </a:r>
            <a:endParaRPr lang="en-US" sz="1860" dirty="0"/>
          </a:p>
          <a:p>
            <a:pPr marL="152400" indent="-152400">
              <a:buSzPct val="100000"/>
              <a:buChar char="•"/>
            </a:pPr>
            <a:r>
              <a:rPr lang="en-US" sz="1860" dirty="0">
                <a:solidFill>
                  <a:srgbClr val="1F2937"/>
                </a:solidFill>
              </a:rPr>
              <a:t>Presence</a:t>
            </a:r>
            <a:endParaRPr lang="en-US" sz="1860" dirty="0"/>
          </a:p>
          <a:p>
            <a:pPr marL="152400" indent="-152400">
              <a:buSzPct val="100000"/>
              <a:buChar char="•"/>
            </a:pPr>
            <a:r>
              <a:rPr lang="en-US" sz="1860" dirty="0">
                <a:solidFill>
                  <a:srgbClr val="1F2937"/>
                </a:solidFill>
              </a:rPr>
              <a:t>Active listening and empathic responsiveness</a:t>
            </a:r>
            <a:endParaRPr lang="en-US" sz="1860" dirty="0"/>
          </a:p>
          <a:p>
            <a:pPr marL="152400" indent="-152400">
              <a:buSzPct val="100000"/>
              <a:buChar char="•"/>
            </a:pPr>
            <a:r>
              <a:rPr lang="en-US" sz="1860" dirty="0">
                <a:solidFill>
                  <a:srgbClr val="1F2937"/>
                </a:solidFill>
              </a:rPr>
              <a:t>A relationship in which the patient feels understood, less alone, and more able to think</a:t>
            </a:r>
            <a:endParaRPr lang="en-US" sz="1860" dirty="0"/>
          </a:p>
        </p:txBody>
      </p:sp>
      <p:sp>
        <p:nvSpPr>
          <p:cNvPr id="7" name="Shape 5"/>
          <p:cNvSpPr/>
          <p:nvPr/>
        </p:nvSpPr>
        <p:spPr>
          <a:xfrm>
            <a:off x="7315200" y="1353312"/>
            <a:ext cx="4069080" cy="4754880"/>
          </a:xfrm>
          <a:prstGeom prst="roundRect">
            <a:avLst>
              <a:gd name="adj" fmla="val 1348"/>
            </a:avLst>
          </a:prstGeom>
          <a:solidFill>
            <a:srgbClr val="F4FBF8"/>
          </a:solidFill>
          <a:ln w="12700">
            <a:solidFill>
              <a:srgbClr val="B8D6CD"/>
            </a:solidFill>
            <a:prstDash val="solid"/>
          </a:ln>
        </p:spPr>
        <p:txBody>
          <a:bodyPr/>
          <a:lstStyle/>
          <a:p>
            <a:endParaRPr lang="en-US"/>
          </a:p>
        </p:txBody>
      </p:sp>
      <p:sp>
        <p:nvSpPr>
          <p:cNvPr id="8" name="Shape 6"/>
          <p:cNvSpPr/>
          <p:nvPr/>
        </p:nvSpPr>
        <p:spPr>
          <a:xfrm>
            <a:off x="7772400" y="1874520"/>
            <a:ext cx="1234440" cy="1234440"/>
          </a:xfrm>
          <a:prstGeom prst="ellipse">
            <a:avLst/>
          </a:prstGeom>
          <a:solidFill>
            <a:srgbClr val="DCE8E2"/>
          </a:solidFill>
          <a:ln w="12700">
            <a:solidFill>
              <a:srgbClr val="2F7D69"/>
            </a:solidFill>
            <a:prstDash val="solid"/>
          </a:ln>
        </p:spPr>
        <p:txBody>
          <a:bodyPr/>
          <a:lstStyle/>
          <a:p>
            <a:endParaRPr lang="en-US"/>
          </a:p>
        </p:txBody>
      </p:sp>
      <p:sp>
        <p:nvSpPr>
          <p:cNvPr id="9" name="Text 7"/>
          <p:cNvSpPr/>
          <p:nvPr/>
        </p:nvSpPr>
        <p:spPr>
          <a:xfrm>
            <a:off x="7891272" y="2359152"/>
            <a:ext cx="960120" cy="274320"/>
          </a:xfrm>
          <a:prstGeom prst="rect">
            <a:avLst/>
          </a:prstGeom>
          <a:noFill/>
          <a:ln/>
        </p:spPr>
        <p:txBody>
          <a:bodyPr wrap="square" lIns="0" tIns="0" rIns="0" bIns="0" rtlCol="0" anchor="ctr"/>
          <a:lstStyle/>
          <a:p>
            <a:pPr marL="0" indent="0" algn="ctr">
              <a:buNone/>
            </a:pPr>
            <a:r>
              <a:rPr lang="en-US" sz="1150" b="1" dirty="0">
                <a:solidFill>
                  <a:srgbClr val="1F2937"/>
                </a:solidFill>
              </a:rPr>
              <a:t>Presence</a:t>
            </a:r>
            <a:endParaRPr lang="en-US" sz="1150" dirty="0"/>
          </a:p>
        </p:txBody>
      </p:sp>
      <p:sp>
        <p:nvSpPr>
          <p:cNvPr id="10" name="Shape 8"/>
          <p:cNvSpPr/>
          <p:nvPr/>
        </p:nvSpPr>
        <p:spPr>
          <a:xfrm>
            <a:off x="8778240" y="2560320"/>
            <a:ext cx="1234440" cy="1234440"/>
          </a:xfrm>
          <a:prstGeom prst="ellipse">
            <a:avLst/>
          </a:prstGeom>
          <a:solidFill>
            <a:srgbClr val="DDE7F3"/>
          </a:solidFill>
          <a:ln w="12700">
            <a:solidFill>
              <a:srgbClr val="426A9A"/>
            </a:solidFill>
            <a:prstDash val="solid"/>
          </a:ln>
        </p:spPr>
        <p:txBody>
          <a:bodyPr/>
          <a:lstStyle/>
          <a:p>
            <a:endParaRPr lang="en-US"/>
          </a:p>
        </p:txBody>
      </p:sp>
      <p:sp>
        <p:nvSpPr>
          <p:cNvPr id="11" name="Text 9"/>
          <p:cNvSpPr/>
          <p:nvPr/>
        </p:nvSpPr>
        <p:spPr>
          <a:xfrm>
            <a:off x="8897112" y="3044952"/>
            <a:ext cx="960120" cy="274320"/>
          </a:xfrm>
          <a:prstGeom prst="rect">
            <a:avLst/>
          </a:prstGeom>
          <a:noFill/>
          <a:ln/>
        </p:spPr>
        <p:txBody>
          <a:bodyPr wrap="square" lIns="0" tIns="0" rIns="0" bIns="0" rtlCol="0" anchor="ctr"/>
          <a:lstStyle/>
          <a:p>
            <a:pPr marL="0" indent="0" algn="ctr">
              <a:buNone/>
            </a:pPr>
            <a:r>
              <a:rPr lang="en-US" sz="1150" b="1" dirty="0">
                <a:solidFill>
                  <a:srgbClr val="1F2937"/>
                </a:solidFill>
              </a:rPr>
              <a:t>Pacing</a:t>
            </a:r>
            <a:endParaRPr lang="en-US" sz="1150" dirty="0"/>
          </a:p>
        </p:txBody>
      </p:sp>
      <p:sp>
        <p:nvSpPr>
          <p:cNvPr id="12" name="Shape 10"/>
          <p:cNvSpPr/>
          <p:nvPr/>
        </p:nvSpPr>
        <p:spPr>
          <a:xfrm>
            <a:off x="9784080" y="1874520"/>
            <a:ext cx="1234440" cy="1234440"/>
          </a:xfrm>
          <a:prstGeom prst="ellipse">
            <a:avLst/>
          </a:prstGeom>
          <a:solidFill>
            <a:srgbClr val="EEE6D8"/>
          </a:solidFill>
          <a:ln w="12700">
            <a:solidFill>
              <a:srgbClr val="B98333"/>
            </a:solidFill>
            <a:prstDash val="solid"/>
          </a:ln>
        </p:spPr>
        <p:txBody>
          <a:bodyPr/>
          <a:lstStyle/>
          <a:p>
            <a:endParaRPr lang="en-US"/>
          </a:p>
        </p:txBody>
      </p:sp>
      <p:sp>
        <p:nvSpPr>
          <p:cNvPr id="13" name="Text 11"/>
          <p:cNvSpPr/>
          <p:nvPr/>
        </p:nvSpPr>
        <p:spPr>
          <a:xfrm>
            <a:off x="9902952" y="2359152"/>
            <a:ext cx="960120" cy="274320"/>
          </a:xfrm>
          <a:prstGeom prst="rect">
            <a:avLst/>
          </a:prstGeom>
          <a:noFill/>
          <a:ln/>
        </p:spPr>
        <p:txBody>
          <a:bodyPr wrap="square" lIns="0" tIns="0" rIns="0" bIns="0" rtlCol="0" anchor="ctr"/>
          <a:lstStyle/>
          <a:p>
            <a:pPr marL="0" indent="0" algn="ctr">
              <a:buNone/>
            </a:pPr>
            <a:r>
              <a:rPr lang="en-US" sz="1150" b="1" dirty="0">
                <a:solidFill>
                  <a:srgbClr val="1F2937"/>
                </a:solidFill>
              </a:rPr>
              <a:t>Humility</a:t>
            </a:r>
            <a:endParaRPr lang="en-US" sz="1150" dirty="0"/>
          </a:p>
        </p:txBody>
      </p:sp>
      <p:sp>
        <p:nvSpPr>
          <p:cNvPr id="14" name="Text 12"/>
          <p:cNvSpPr/>
          <p:nvPr/>
        </p:nvSpPr>
        <p:spPr>
          <a:xfrm>
            <a:off x="7635240" y="4434840"/>
            <a:ext cx="3429000" cy="502920"/>
          </a:xfrm>
          <a:prstGeom prst="rect">
            <a:avLst/>
          </a:prstGeom>
          <a:noFill/>
          <a:ln/>
        </p:spPr>
        <p:txBody>
          <a:bodyPr wrap="square" lIns="0" tIns="0" rIns="0" bIns="0" rtlCol="0" anchor="ctr"/>
          <a:lstStyle/>
          <a:p>
            <a:pPr marL="0" indent="0" algn="ctr">
              <a:buNone/>
            </a:pPr>
            <a:r>
              <a:rPr lang="en-US" sz="1300" i="1" dirty="0">
                <a:solidFill>
                  <a:srgbClr val="1F2937"/>
                </a:solidFill>
              </a:rPr>
              <a:t>These are not “soft extras.” They are the substrate that lets other techniques work.</a:t>
            </a:r>
            <a:endParaRPr lang="en-US" sz="13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a:solidFill>
                  <a:srgbClr val="1F2937"/>
                </a:solidFill>
                <a:latin typeface="Aptos Display"/>
                <a:ea typeface="Aptos Display" pitchFamily="34" charset="-122"/>
                <a:cs typeface="Aptos Display" pitchFamily="34" charset="-120"/>
              </a:rPr>
              <a:t>A quick map of psychotherapy traditions relevant to serious illness</a:t>
            </a:r>
            <a:r>
              <a:rPr lang="en-US" sz="2400" b="1" baseline="30000">
                <a:solidFill>
                  <a:srgbClr val="1F2937"/>
                </a:solidFill>
                <a:latin typeface="Aptos Display"/>
                <a:ea typeface="Aptos Display" pitchFamily="34" charset="-122"/>
                <a:cs typeface="Aptos Display" pitchFamily="34" charset="-120"/>
              </a:rPr>
              <a:t>17</a:t>
            </a:r>
            <a:endParaRPr lang="en-US" sz="2400" baseline="30000"/>
          </a:p>
        </p:txBody>
      </p:sp>
      <p:sp>
        <p:nvSpPr>
          <p:cNvPr id="6" name="Shape 4"/>
          <p:cNvSpPr/>
          <p:nvPr/>
        </p:nvSpPr>
        <p:spPr>
          <a:xfrm>
            <a:off x="841248" y="1045058"/>
            <a:ext cx="10515600" cy="4983480"/>
          </a:xfrm>
          <a:prstGeom prst="roundRect">
            <a:avLst>
              <a:gd name="adj" fmla="val 550"/>
            </a:avLst>
          </a:prstGeom>
          <a:solidFill>
            <a:srgbClr val="FFFDF8"/>
          </a:solidFill>
          <a:ln w="12700">
            <a:solidFill>
              <a:srgbClr val="D8D2C5"/>
            </a:solidFill>
            <a:prstDash val="solid"/>
          </a:ln>
        </p:spPr>
        <p:txBody>
          <a:bodyPr/>
          <a:lstStyle/>
          <a:p>
            <a:endParaRPr lang="en-US"/>
          </a:p>
        </p:txBody>
      </p:sp>
      <p:sp>
        <p:nvSpPr>
          <p:cNvPr id="7" name="Shape 5"/>
          <p:cNvSpPr/>
          <p:nvPr/>
        </p:nvSpPr>
        <p:spPr>
          <a:xfrm>
            <a:off x="1005840" y="1383386"/>
            <a:ext cx="2743200" cy="621792"/>
          </a:xfrm>
          <a:prstGeom prst="rect">
            <a:avLst/>
          </a:prstGeom>
          <a:solidFill>
            <a:srgbClr val="F5FAF8"/>
          </a:solidFill>
          <a:ln w="12700">
            <a:solidFill>
              <a:srgbClr val="DCE8E2"/>
            </a:solidFill>
            <a:prstDash val="solid"/>
          </a:ln>
        </p:spPr>
        <p:txBody>
          <a:bodyPr/>
          <a:lstStyle/>
          <a:p>
            <a:endParaRPr lang="en-US"/>
          </a:p>
        </p:txBody>
      </p:sp>
      <p:sp>
        <p:nvSpPr>
          <p:cNvPr id="8" name="Shape 6"/>
          <p:cNvSpPr/>
          <p:nvPr/>
        </p:nvSpPr>
        <p:spPr>
          <a:xfrm>
            <a:off x="3749040" y="1383386"/>
            <a:ext cx="7269480" cy="621792"/>
          </a:xfrm>
          <a:prstGeom prst="rect">
            <a:avLst/>
          </a:prstGeom>
          <a:solidFill>
            <a:srgbClr val="FBFDFC"/>
          </a:solidFill>
          <a:ln w="12700">
            <a:solidFill>
              <a:srgbClr val="DCE8E2"/>
            </a:solidFill>
            <a:prstDash val="solid"/>
          </a:ln>
        </p:spPr>
        <p:txBody>
          <a:bodyPr/>
          <a:lstStyle/>
          <a:p>
            <a:endParaRPr lang="en-US"/>
          </a:p>
        </p:txBody>
      </p:sp>
      <p:sp>
        <p:nvSpPr>
          <p:cNvPr id="9" name="Text 7"/>
          <p:cNvSpPr/>
          <p:nvPr/>
        </p:nvSpPr>
        <p:spPr>
          <a:xfrm>
            <a:off x="1133856" y="1529690"/>
            <a:ext cx="2377440" cy="182880"/>
          </a:xfrm>
          <a:prstGeom prst="rect">
            <a:avLst/>
          </a:prstGeom>
          <a:noFill/>
          <a:ln/>
        </p:spPr>
        <p:txBody>
          <a:bodyPr wrap="square" lIns="0" tIns="0" rIns="0" bIns="0" rtlCol="0" anchor="ctr"/>
          <a:lstStyle/>
          <a:p>
            <a:pPr marL="0" indent="0">
              <a:buNone/>
            </a:pPr>
            <a:r>
              <a:rPr lang="en-US" sz="1260" b="1" dirty="0">
                <a:solidFill>
                  <a:srgbClr val="1F2937"/>
                </a:solidFill>
              </a:rPr>
              <a:t>Supportive / supportive–expressive</a:t>
            </a:r>
            <a:endParaRPr lang="en-US" sz="1260" dirty="0"/>
          </a:p>
        </p:txBody>
      </p:sp>
      <p:sp>
        <p:nvSpPr>
          <p:cNvPr id="10" name="Text 8"/>
          <p:cNvSpPr/>
          <p:nvPr/>
        </p:nvSpPr>
        <p:spPr>
          <a:xfrm>
            <a:off x="3886200" y="1493114"/>
            <a:ext cx="6858000" cy="310896"/>
          </a:xfrm>
          <a:prstGeom prst="rect">
            <a:avLst/>
          </a:prstGeom>
          <a:noFill/>
          <a:ln/>
        </p:spPr>
        <p:txBody>
          <a:bodyPr wrap="square" lIns="0" tIns="0" rIns="0" bIns="0" rtlCol="0" anchor="ctr">
            <a:normAutofit/>
          </a:bodyPr>
          <a:lstStyle/>
          <a:p>
            <a:pPr marL="0" indent="0">
              <a:buNone/>
            </a:pPr>
            <a:r>
              <a:rPr lang="en-US" sz="1180" dirty="0">
                <a:solidFill>
                  <a:srgbClr val="1F2937"/>
                </a:solidFill>
              </a:rPr>
              <a:t>Normalize distress, strengthen coping, mobilize supports, allow feeling and reflection</a:t>
            </a:r>
            <a:endParaRPr lang="en-US" sz="1180" dirty="0"/>
          </a:p>
        </p:txBody>
      </p:sp>
      <p:sp>
        <p:nvSpPr>
          <p:cNvPr id="11" name="Shape 9"/>
          <p:cNvSpPr/>
          <p:nvPr/>
        </p:nvSpPr>
        <p:spPr>
          <a:xfrm>
            <a:off x="1005840" y="2096618"/>
            <a:ext cx="2743200" cy="621792"/>
          </a:xfrm>
          <a:prstGeom prst="rect">
            <a:avLst/>
          </a:prstGeom>
          <a:solidFill>
            <a:srgbClr val="F7FAFE"/>
          </a:solidFill>
          <a:ln w="12700">
            <a:solidFill>
              <a:srgbClr val="DDE7F3"/>
            </a:solidFill>
            <a:prstDash val="solid"/>
          </a:ln>
        </p:spPr>
        <p:txBody>
          <a:bodyPr/>
          <a:lstStyle/>
          <a:p>
            <a:endParaRPr lang="en-US"/>
          </a:p>
        </p:txBody>
      </p:sp>
      <p:sp>
        <p:nvSpPr>
          <p:cNvPr id="12" name="Shape 10"/>
          <p:cNvSpPr/>
          <p:nvPr/>
        </p:nvSpPr>
        <p:spPr>
          <a:xfrm>
            <a:off x="3749040" y="2096618"/>
            <a:ext cx="7269480" cy="621792"/>
          </a:xfrm>
          <a:prstGeom prst="rect">
            <a:avLst/>
          </a:prstGeom>
          <a:solidFill>
            <a:srgbClr val="FBFDFF"/>
          </a:solidFill>
          <a:ln w="12700">
            <a:solidFill>
              <a:srgbClr val="DDE7F3"/>
            </a:solidFill>
            <a:prstDash val="solid"/>
          </a:ln>
        </p:spPr>
        <p:txBody>
          <a:bodyPr/>
          <a:lstStyle/>
          <a:p>
            <a:endParaRPr lang="en-US"/>
          </a:p>
        </p:txBody>
      </p:sp>
      <p:sp>
        <p:nvSpPr>
          <p:cNvPr id="13" name="Text 11"/>
          <p:cNvSpPr/>
          <p:nvPr/>
        </p:nvSpPr>
        <p:spPr>
          <a:xfrm>
            <a:off x="1133856" y="2242922"/>
            <a:ext cx="2377440" cy="182880"/>
          </a:xfrm>
          <a:prstGeom prst="rect">
            <a:avLst/>
          </a:prstGeom>
          <a:noFill/>
          <a:ln/>
        </p:spPr>
        <p:txBody>
          <a:bodyPr wrap="square" lIns="0" tIns="0" rIns="0" bIns="0" rtlCol="0" anchor="ctr"/>
          <a:lstStyle/>
          <a:p>
            <a:pPr marL="0" indent="0">
              <a:buNone/>
            </a:pPr>
            <a:r>
              <a:rPr lang="en-US" sz="1260" b="1" dirty="0">
                <a:solidFill>
                  <a:srgbClr val="1F2937"/>
                </a:solidFill>
              </a:rPr>
              <a:t>CBT / ACT / behavioral approaches</a:t>
            </a:r>
            <a:endParaRPr lang="en-US" sz="1260" dirty="0"/>
          </a:p>
        </p:txBody>
      </p:sp>
      <p:sp>
        <p:nvSpPr>
          <p:cNvPr id="14" name="Text 12"/>
          <p:cNvSpPr/>
          <p:nvPr/>
        </p:nvSpPr>
        <p:spPr>
          <a:xfrm>
            <a:off x="3886200" y="2206346"/>
            <a:ext cx="6858000" cy="310896"/>
          </a:xfrm>
          <a:prstGeom prst="rect">
            <a:avLst/>
          </a:prstGeom>
          <a:noFill/>
          <a:ln/>
        </p:spPr>
        <p:txBody>
          <a:bodyPr wrap="square" lIns="0" tIns="0" rIns="0" bIns="0" rtlCol="0" anchor="ctr">
            <a:normAutofit/>
          </a:bodyPr>
          <a:lstStyle/>
          <a:p>
            <a:pPr marL="0" indent="0">
              <a:buNone/>
            </a:pPr>
            <a:r>
              <a:rPr lang="en-US" sz="1180" dirty="0">
                <a:solidFill>
                  <a:srgbClr val="1F2937"/>
                </a:solidFill>
              </a:rPr>
              <a:t>Target unhelpful thoughts and behaviors; emphasize values-congruent action</a:t>
            </a:r>
            <a:endParaRPr lang="en-US" sz="1180" dirty="0"/>
          </a:p>
        </p:txBody>
      </p:sp>
      <p:sp>
        <p:nvSpPr>
          <p:cNvPr id="15" name="Shape 13"/>
          <p:cNvSpPr/>
          <p:nvPr/>
        </p:nvSpPr>
        <p:spPr>
          <a:xfrm>
            <a:off x="1005840" y="2809850"/>
            <a:ext cx="2743200" cy="621792"/>
          </a:xfrm>
          <a:prstGeom prst="rect">
            <a:avLst/>
          </a:prstGeom>
          <a:solidFill>
            <a:srgbClr val="F5FAF8"/>
          </a:solidFill>
          <a:ln w="12700">
            <a:solidFill>
              <a:srgbClr val="DCE8E2"/>
            </a:solidFill>
            <a:prstDash val="solid"/>
          </a:ln>
        </p:spPr>
        <p:txBody>
          <a:bodyPr/>
          <a:lstStyle/>
          <a:p>
            <a:endParaRPr lang="en-US"/>
          </a:p>
        </p:txBody>
      </p:sp>
      <p:sp>
        <p:nvSpPr>
          <p:cNvPr id="16" name="Shape 14"/>
          <p:cNvSpPr/>
          <p:nvPr/>
        </p:nvSpPr>
        <p:spPr>
          <a:xfrm>
            <a:off x="3749040" y="2809850"/>
            <a:ext cx="7269480" cy="621792"/>
          </a:xfrm>
          <a:prstGeom prst="rect">
            <a:avLst/>
          </a:prstGeom>
          <a:solidFill>
            <a:srgbClr val="FBFDFC"/>
          </a:solidFill>
          <a:ln w="12700">
            <a:solidFill>
              <a:srgbClr val="DCE8E2"/>
            </a:solidFill>
            <a:prstDash val="solid"/>
          </a:ln>
        </p:spPr>
        <p:txBody>
          <a:bodyPr/>
          <a:lstStyle/>
          <a:p>
            <a:endParaRPr lang="en-US"/>
          </a:p>
        </p:txBody>
      </p:sp>
      <p:sp>
        <p:nvSpPr>
          <p:cNvPr id="17" name="Text 15"/>
          <p:cNvSpPr/>
          <p:nvPr/>
        </p:nvSpPr>
        <p:spPr>
          <a:xfrm>
            <a:off x="1133856" y="2956154"/>
            <a:ext cx="2377440" cy="182880"/>
          </a:xfrm>
          <a:prstGeom prst="rect">
            <a:avLst/>
          </a:prstGeom>
          <a:noFill/>
          <a:ln/>
        </p:spPr>
        <p:txBody>
          <a:bodyPr wrap="square" lIns="0" tIns="0" rIns="0" bIns="0" rtlCol="0" anchor="ctr"/>
          <a:lstStyle/>
          <a:p>
            <a:pPr marL="0" indent="0">
              <a:buNone/>
            </a:pPr>
            <a:r>
              <a:rPr lang="en-US" sz="1260" b="1" dirty="0">
                <a:solidFill>
                  <a:srgbClr val="1F2937"/>
                </a:solidFill>
              </a:rPr>
              <a:t>DBT / dialectical approaches</a:t>
            </a:r>
            <a:endParaRPr lang="en-US" sz="1260" dirty="0"/>
          </a:p>
        </p:txBody>
      </p:sp>
      <p:sp>
        <p:nvSpPr>
          <p:cNvPr id="18" name="Text 16"/>
          <p:cNvSpPr/>
          <p:nvPr/>
        </p:nvSpPr>
        <p:spPr>
          <a:xfrm>
            <a:off x="3886200" y="2919578"/>
            <a:ext cx="6858000" cy="310896"/>
          </a:xfrm>
          <a:prstGeom prst="rect">
            <a:avLst/>
          </a:prstGeom>
          <a:noFill/>
          <a:ln/>
        </p:spPr>
        <p:txBody>
          <a:bodyPr wrap="square" lIns="0" tIns="0" rIns="0" bIns="0" rtlCol="0" anchor="ctr">
            <a:normAutofit/>
          </a:bodyPr>
          <a:lstStyle/>
          <a:p>
            <a:pPr marL="0" indent="0">
              <a:buNone/>
            </a:pPr>
            <a:r>
              <a:rPr lang="en-US" sz="1180" dirty="0">
                <a:solidFill>
                  <a:srgbClr val="1F2937"/>
                </a:solidFill>
              </a:rPr>
              <a:t>Hold apparently opposing truths; reduce all-or-nothing thinking</a:t>
            </a:r>
            <a:endParaRPr lang="en-US" sz="1180" dirty="0"/>
          </a:p>
        </p:txBody>
      </p:sp>
      <p:sp>
        <p:nvSpPr>
          <p:cNvPr id="19" name="Shape 17"/>
          <p:cNvSpPr/>
          <p:nvPr/>
        </p:nvSpPr>
        <p:spPr>
          <a:xfrm>
            <a:off x="1005840" y="3523082"/>
            <a:ext cx="2743200" cy="621792"/>
          </a:xfrm>
          <a:prstGeom prst="rect">
            <a:avLst/>
          </a:prstGeom>
          <a:solidFill>
            <a:srgbClr val="F7FAFE"/>
          </a:solidFill>
          <a:ln w="12700">
            <a:solidFill>
              <a:srgbClr val="DDE7F3"/>
            </a:solidFill>
            <a:prstDash val="solid"/>
          </a:ln>
        </p:spPr>
        <p:txBody>
          <a:bodyPr/>
          <a:lstStyle/>
          <a:p>
            <a:endParaRPr lang="en-US"/>
          </a:p>
        </p:txBody>
      </p:sp>
      <p:sp>
        <p:nvSpPr>
          <p:cNvPr id="20" name="Shape 18"/>
          <p:cNvSpPr/>
          <p:nvPr/>
        </p:nvSpPr>
        <p:spPr>
          <a:xfrm>
            <a:off x="3749040" y="3523082"/>
            <a:ext cx="7269480" cy="621792"/>
          </a:xfrm>
          <a:prstGeom prst="rect">
            <a:avLst/>
          </a:prstGeom>
          <a:solidFill>
            <a:srgbClr val="FBFDFF"/>
          </a:solidFill>
          <a:ln w="12700">
            <a:solidFill>
              <a:srgbClr val="DDE7F3"/>
            </a:solidFill>
            <a:prstDash val="solid"/>
          </a:ln>
        </p:spPr>
        <p:txBody>
          <a:bodyPr/>
          <a:lstStyle/>
          <a:p>
            <a:endParaRPr lang="en-US"/>
          </a:p>
        </p:txBody>
      </p:sp>
      <p:sp>
        <p:nvSpPr>
          <p:cNvPr id="21" name="Text 19"/>
          <p:cNvSpPr/>
          <p:nvPr/>
        </p:nvSpPr>
        <p:spPr>
          <a:xfrm>
            <a:off x="1133856" y="3669386"/>
            <a:ext cx="2377440" cy="182880"/>
          </a:xfrm>
          <a:prstGeom prst="rect">
            <a:avLst/>
          </a:prstGeom>
          <a:noFill/>
          <a:ln/>
        </p:spPr>
        <p:txBody>
          <a:bodyPr wrap="square" lIns="0" tIns="0" rIns="0" bIns="0" rtlCol="0" anchor="ctr"/>
          <a:lstStyle/>
          <a:p>
            <a:pPr marL="0" indent="0">
              <a:buNone/>
            </a:pPr>
            <a:r>
              <a:rPr lang="en-US" sz="1260" b="1" dirty="0">
                <a:solidFill>
                  <a:srgbClr val="1F2937"/>
                </a:solidFill>
              </a:rPr>
              <a:t>Psychodynamic</a:t>
            </a:r>
            <a:endParaRPr lang="en-US" sz="1260" dirty="0"/>
          </a:p>
        </p:txBody>
      </p:sp>
      <p:sp>
        <p:nvSpPr>
          <p:cNvPr id="22" name="Text 20"/>
          <p:cNvSpPr/>
          <p:nvPr/>
        </p:nvSpPr>
        <p:spPr>
          <a:xfrm>
            <a:off x="3886200" y="3632810"/>
            <a:ext cx="6858000" cy="310896"/>
          </a:xfrm>
          <a:prstGeom prst="rect">
            <a:avLst/>
          </a:prstGeom>
          <a:noFill/>
          <a:ln/>
        </p:spPr>
        <p:txBody>
          <a:bodyPr wrap="square" lIns="0" tIns="0" rIns="0" bIns="0" rtlCol="0" anchor="ctr">
            <a:normAutofit/>
          </a:bodyPr>
          <a:lstStyle/>
          <a:p>
            <a:pPr marL="0" indent="0">
              <a:buNone/>
            </a:pPr>
            <a:r>
              <a:rPr lang="en-US" sz="1180" dirty="0">
                <a:solidFill>
                  <a:srgbClr val="1F2937"/>
                </a:solidFill>
              </a:rPr>
              <a:t>Use formulation and relationship patterns to understand distress and guide response</a:t>
            </a:r>
            <a:endParaRPr lang="en-US" sz="1180" dirty="0"/>
          </a:p>
        </p:txBody>
      </p:sp>
      <p:sp>
        <p:nvSpPr>
          <p:cNvPr id="23" name="Shape 21"/>
          <p:cNvSpPr/>
          <p:nvPr/>
        </p:nvSpPr>
        <p:spPr>
          <a:xfrm>
            <a:off x="1005840" y="4236314"/>
            <a:ext cx="2743200" cy="621792"/>
          </a:xfrm>
          <a:prstGeom prst="rect">
            <a:avLst/>
          </a:prstGeom>
          <a:solidFill>
            <a:srgbClr val="F5FAF8"/>
          </a:solidFill>
          <a:ln w="12700">
            <a:solidFill>
              <a:srgbClr val="DCE8E2"/>
            </a:solidFill>
            <a:prstDash val="solid"/>
          </a:ln>
        </p:spPr>
        <p:txBody>
          <a:bodyPr/>
          <a:lstStyle/>
          <a:p>
            <a:endParaRPr lang="en-US"/>
          </a:p>
        </p:txBody>
      </p:sp>
      <p:sp>
        <p:nvSpPr>
          <p:cNvPr id="24" name="Shape 22"/>
          <p:cNvSpPr/>
          <p:nvPr/>
        </p:nvSpPr>
        <p:spPr>
          <a:xfrm>
            <a:off x="3749040" y="4236314"/>
            <a:ext cx="7269480" cy="621792"/>
          </a:xfrm>
          <a:prstGeom prst="rect">
            <a:avLst/>
          </a:prstGeom>
          <a:solidFill>
            <a:srgbClr val="FBFDFC"/>
          </a:solidFill>
          <a:ln w="12700">
            <a:solidFill>
              <a:srgbClr val="DCE8E2"/>
            </a:solidFill>
            <a:prstDash val="solid"/>
          </a:ln>
        </p:spPr>
        <p:txBody>
          <a:bodyPr/>
          <a:lstStyle/>
          <a:p>
            <a:endParaRPr lang="en-US"/>
          </a:p>
        </p:txBody>
      </p:sp>
      <p:sp>
        <p:nvSpPr>
          <p:cNvPr id="25" name="Text 23"/>
          <p:cNvSpPr/>
          <p:nvPr/>
        </p:nvSpPr>
        <p:spPr>
          <a:xfrm>
            <a:off x="1133856" y="4382618"/>
            <a:ext cx="2377440" cy="182880"/>
          </a:xfrm>
          <a:prstGeom prst="rect">
            <a:avLst/>
          </a:prstGeom>
          <a:noFill/>
          <a:ln/>
        </p:spPr>
        <p:txBody>
          <a:bodyPr wrap="square" lIns="0" tIns="0" rIns="0" bIns="0" rtlCol="0" anchor="ctr"/>
          <a:lstStyle/>
          <a:p>
            <a:pPr marL="0" indent="0">
              <a:buNone/>
            </a:pPr>
            <a:r>
              <a:rPr lang="en-US" sz="1260" b="1" dirty="0">
                <a:solidFill>
                  <a:srgbClr val="1F2937"/>
                </a:solidFill>
              </a:rPr>
              <a:t>Existential / meaning-centered / dignity / CALM</a:t>
            </a:r>
            <a:endParaRPr lang="en-US" sz="1260" dirty="0"/>
          </a:p>
        </p:txBody>
      </p:sp>
      <p:sp>
        <p:nvSpPr>
          <p:cNvPr id="26" name="Text 24"/>
          <p:cNvSpPr/>
          <p:nvPr/>
        </p:nvSpPr>
        <p:spPr>
          <a:xfrm>
            <a:off x="3886200" y="4346042"/>
            <a:ext cx="6858000" cy="310896"/>
          </a:xfrm>
          <a:prstGeom prst="rect">
            <a:avLst/>
          </a:prstGeom>
          <a:noFill/>
          <a:ln/>
        </p:spPr>
        <p:txBody>
          <a:bodyPr wrap="square" lIns="0" tIns="0" rIns="0" bIns="0" rtlCol="0" anchor="ctr">
            <a:normAutofit/>
          </a:bodyPr>
          <a:lstStyle/>
          <a:p>
            <a:pPr marL="0" indent="0">
              <a:buNone/>
            </a:pPr>
            <a:r>
              <a:rPr lang="en-US" sz="1180" dirty="0">
                <a:solidFill>
                  <a:srgbClr val="1F2937"/>
                </a:solidFill>
              </a:rPr>
              <a:t>Address mortality, identity, meaning, legacy, and adaptation</a:t>
            </a:r>
            <a:endParaRPr lang="en-US" sz="1180" dirty="0"/>
          </a:p>
        </p:txBody>
      </p:sp>
      <p:sp>
        <p:nvSpPr>
          <p:cNvPr id="27" name="Shape 25"/>
          <p:cNvSpPr/>
          <p:nvPr/>
        </p:nvSpPr>
        <p:spPr>
          <a:xfrm>
            <a:off x="1005840" y="4949546"/>
            <a:ext cx="2743200" cy="621792"/>
          </a:xfrm>
          <a:prstGeom prst="rect">
            <a:avLst/>
          </a:prstGeom>
          <a:solidFill>
            <a:srgbClr val="F7FAFE"/>
          </a:solidFill>
          <a:ln w="12700">
            <a:solidFill>
              <a:srgbClr val="DDE7F3"/>
            </a:solidFill>
            <a:prstDash val="solid"/>
          </a:ln>
        </p:spPr>
        <p:txBody>
          <a:bodyPr/>
          <a:lstStyle/>
          <a:p>
            <a:endParaRPr lang="en-US"/>
          </a:p>
        </p:txBody>
      </p:sp>
      <p:sp>
        <p:nvSpPr>
          <p:cNvPr id="28" name="Shape 26"/>
          <p:cNvSpPr/>
          <p:nvPr/>
        </p:nvSpPr>
        <p:spPr>
          <a:xfrm>
            <a:off x="3749040" y="4949546"/>
            <a:ext cx="7269480" cy="621792"/>
          </a:xfrm>
          <a:prstGeom prst="rect">
            <a:avLst/>
          </a:prstGeom>
          <a:solidFill>
            <a:srgbClr val="FBFDFF"/>
          </a:solidFill>
          <a:ln w="12700">
            <a:solidFill>
              <a:srgbClr val="DDE7F3"/>
            </a:solidFill>
            <a:prstDash val="solid"/>
          </a:ln>
        </p:spPr>
        <p:txBody>
          <a:bodyPr/>
          <a:lstStyle/>
          <a:p>
            <a:endParaRPr lang="en-US"/>
          </a:p>
        </p:txBody>
      </p:sp>
      <p:sp>
        <p:nvSpPr>
          <p:cNvPr id="29" name="Text 27"/>
          <p:cNvSpPr/>
          <p:nvPr/>
        </p:nvSpPr>
        <p:spPr>
          <a:xfrm>
            <a:off x="1133856" y="5095850"/>
            <a:ext cx="2377440" cy="182880"/>
          </a:xfrm>
          <a:prstGeom prst="rect">
            <a:avLst/>
          </a:prstGeom>
          <a:noFill/>
          <a:ln/>
        </p:spPr>
        <p:txBody>
          <a:bodyPr wrap="square" lIns="0" tIns="0" rIns="0" bIns="0" rtlCol="0" anchor="ctr"/>
          <a:lstStyle/>
          <a:p>
            <a:pPr marL="0" indent="0">
              <a:buNone/>
            </a:pPr>
            <a:r>
              <a:rPr lang="en-US" sz="1260" b="1" dirty="0">
                <a:solidFill>
                  <a:srgbClr val="1F2937"/>
                </a:solidFill>
              </a:rPr>
              <a:t>Family, systems, couples, grief therapies</a:t>
            </a:r>
            <a:endParaRPr lang="en-US" sz="1260" dirty="0"/>
          </a:p>
        </p:txBody>
      </p:sp>
      <p:sp>
        <p:nvSpPr>
          <p:cNvPr id="30" name="Text 28"/>
          <p:cNvSpPr/>
          <p:nvPr/>
        </p:nvSpPr>
        <p:spPr>
          <a:xfrm>
            <a:off x="3886200" y="5059274"/>
            <a:ext cx="6858000" cy="310896"/>
          </a:xfrm>
          <a:prstGeom prst="rect">
            <a:avLst/>
          </a:prstGeom>
          <a:noFill/>
          <a:ln/>
        </p:spPr>
        <p:txBody>
          <a:bodyPr wrap="square" lIns="0" tIns="0" rIns="0" bIns="0" rtlCol="0" anchor="ctr">
            <a:normAutofit/>
          </a:bodyPr>
          <a:lstStyle/>
          <a:p>
            <a:pPr marL="0" indent="0">
              <a:buNone/>
            </a:pPr>
            <a:r>
              <a:rPr lang="en-US" sz="1180" dirty="0">
                <a:solidFill>
                  <a:srgbClr val="1F2937"/>
                </a:solidFill>
              </a:rPr>
              <a:t>Target family patterns, caregiver stress, grief, and relational functioning</a:t>
            </a:r>
            <a:endParaRPr lang="en-US" sz="118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3200" b="1" dirty="0">
                <a:solidFill>
                  <a:srgbClr val="1F2937"/>
                </a:solidFill>
                <a:latin typeface="Aptos Display"/>
                <a:ea typeface="Aptos Display" pitchFamily="34" charset="-122"/>
                <a:cs typeface="Aptos Display" pitchFamily="34" charset="-120"/>
              </a:rPr>
              <a:t>Supportive psychotherapy: the best starting point for most </a:t>
            </a:r>
            <a:r>
              <a:rPr lang="en-US" sz="3200" b="1">
                <a:solidFill>
                  <a:srgbClr val="1F2937"/>
                </a:solidFill>
                <a:latin typeface="Aptos Display"/>
                <a:ea typeface="Aptos Display" pitchFamily="34" charset="-122"/>
                <a:cs typeface="Aptos Display" pitchFamily="34" charset="-120"/>
              </a:rPr>
              <a:t>palliative clinicians</a:t>
            </a:r>
            <a:r>
              <a:rPr lang="en-US" sz="3200" b="1" baseline="30000">
                <a:solidFill>
                  <a:srgbClr val="1F2937"/>
                </a:solidFill>
                <a:latin typeface="Aptos Display"/>
                <a:ea typeface="Aptos Display" pitchFamily="34" charset="-122"/>
                <a:cs typeface="Aptos Display" pitchFamily="34" charset="-120"/>
              </a:rPr>
              <a:t>17</a:t>
            </a:r>
            <a:endParaRPr lang="en-US" sz="3200" baseline="30000" dirty="0"/>
          </a:p>
        </p:txBody>
      </p:sp>
      <p:sp>
        <p:nvSpPr>
          <p:cNvPr id="6" name="Text 4"/>
          <p:cNvSpPr/>
          <p:nvPr/>
        </p:nvSpPr>
        <p:spPr>
          <a:xfrm>
            <a:off x="804672" y="1353312"/>
            <a:ext cx="6766560" cy="4846320"/>
          </a:xfrm>
          <a:prstGeom prst="rect">
            <a:avLst/>
          </a:prstGeom>
          <a:noFill/>
          <a:ln/>
        </p:spPr>
        <p:txBody>
          <a:bodyPr wrap="square" lIns="508" tIns="508" rIns="508" bIns="508" rtlCol="0" anchor="t">
            <a:normAutofit/>
          </a:bodyPr>
          <a:lstStyle/>
          <a:p>
            <a:pPr marL="152400" indent="-152400">
              <a:buSzPct val="100000"/>
              <a:buChar char="•"/>
            </a:pPr>
            <a:r>
              <a:rPr lang="en-US" sz="2400" dirty="0">
                <a:solidFill>
                  <a:srgbClr val="1F2937"/>
                </a:solidFill>
              </a:rPr>
              <a:t>Understand and normalize distress</a:t>
            </a:r>
            <a:endParaRPr lang="en-US" sz="2400" dirty="0"/>
          </a:p>
          <a:p>
            <a:pPr marL="152400" indent="-152400">
              <a:buSzPct val="100000"/>
              <a:buChar char="•"/>
            </a:pPr>
            <a:r>
              <a:rPr lang="en-US" sz="2400" dirty="0">
                <a:solidFill>
                  <a:srgbClr val="1F2937"/>
                </a:solidFill>
              </a:rPr>
              <a:t>Mobilize supports and prior strengths</a:t>
            </a:r>
            <a:endParaRPr lang="en-US" sz="2400" dirty="0"/>
          </a:p>
          <a:p>
            <a:pPr marL="152400" indent="-152400">
              <a:buSzPct val="100000"/>
              <a:buChar char="•"/>
            </a:pPr>
            <a:r>
              <a:rPr lang="en-US" sz="2400" dirty="0">
                <a:solidFill>
                  <a:srgbClr val="1F2937"/>
                </a:solidFill>
              </a:rPr>
              <a:t>Provide a sense of being heard and understood</a:t>
            </a:r>
            <a:endParaRPr lang="en-US" sz="2400" dirty="0"/>
          </a:p>
          <a:p>
            <a:pPr marL="152400" indent="-152400">
              <a:buSzPct val="100000"/>
              <a:buChar char="•"/>
            </a:pPr>
            <a:r>
              <a:rPr lang="en-US" sz="2400" dirty="0">
                <a:solidFill>
                  <a:srgbClr val="1F2937"/>
                </a:solidFill>
              </a:rPr>
              <a:t>Counter existential isolation</a:t>
            </a:r>
            <a:endParaRPr lang="en-US" sz="2400" dirty="0"/>
          </a:p>
          <a:p>
            <a:pPr marL="152400" indent="-152400">
              <a:buSzPct val="100000"/>
              <a:buChar char="•"/>
            </a:pPr>
            <a:r>
              <a:rPr lang="en-US" sz="2400" dirty="0">
                <a:solidFill>
                  <a:srgbClr val="1F2937"/>
                </a:solidFill>
              </a:rPr>
              <a:t>Help patients mourn losses while still using remaining time well</a:t>
            </a:r>
            <a:endParaRPr lang="en-US" sz="2400" dirty="0"/>
          </a:p>
          <a:p>
            <a:pPr marL="152400" indent="-152400">
              <a:buSzPct val="100000"/>
              <a:buChar char="•"/>
            </a:pPr>
            <a:r>
              <a:rPr lang="en-US" sz="2400" dirty="0">
                <a:solidFill>
                  <a:srgbClr val="1F2937"/>
                </a:solidFill>
              </a:rPr>
              <a:t>Often the most realistic and transferable “therapy stance” for fellows</a:t>
            </a:r>
            <a:endParaRPr lang="en-US" sz="2400" dirty="0"/>
          </a:p>
        </p:txBody>
      </p:sp>
      <p:sp>
        <p:nvSpPr>
          <p:cNvPr id="7" name="Shape 5"/>
          <p:cNvSpPr/>
          <p:nvPr/>
        </p:nvSpPr>
        <p:spPr>
          <a:xfrm>
            <a:off x="7863840" y="856558"/>
            <a:ext cx="3611880" cy="5166360"/>
          </a:xfrm>
          <a:prstGeom prst="roundRect">
            <a:avLst>
              <a:gd name="adj" fmla="val 2532"/>
            </a:avLst>
          </a:prstGeom>
          <a:solidFill>
            <a:srgbClr val="DCE8E2"/>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85158"/>
            <a:ext cx="3063240" cy="347472"/>
          </a:xfrm>
          <a:prstGeom prst="rect">
            <a:avLst/>
          </a:prstGeom>
          <a:noFill/>
          <a:ln/>
        </p:spPr>
        <p:txBody>
          <a:bodyPr wrap="square" lIns="0" tIns="0" rIns="0" bIns="0" rtlCol="0" anchor="ctr"/>
          <a:lstStyle/>
          <a:p>
            <a:pPr marL="0" indent="0">
              <a:buNone/>
            </a:pPr>
            <a:r>
              <a:rPr lang="en-US" sz="2000" b="1" dirty="0">
                <a:solidFill>
                  <a:srgbClr val="245C4E"/>
                </a:solidFill>
              </a:rPr>
              <a:t>Supportive moves</a:t>
            </a:r>
            <a:endParaRPr lang="en-US" sz="2000" dirty="0"/>
          </a:p>
        </p:txBody>
      </p:sp>
      <p:sp>
        <p:nvSpPr>
          <p:cNvPr id="9" name="Text 7"/>
          <p:cNvSpPr/>
          <p:nvPr/>
        </p:nvSpPr>
        <p:spPr>
          <a:xfrm>
            <a:off x="8074152" y="1496638"/>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dirty="0">
                <a:solidFill>
                  <a:srgbClr val="1F2937"/>
                </a:solidFill>
              </a:rPr>
              <a:t>Open-ended questions</a:t>
            </a:r>
            <a:endParaRPr lang="en-US" dirty="0"/>
          </a:p>
          <a:p>
            <a:pPr marL="127000" indent="-127000">
              <a:buSzPct val="100000"/>
              <a:buChar char="•"/>
            </a:pPr>
            <a:r>
              <a:rPr lang="en-US" dirty="0">
                <a:solidFill>
                  <a:srgbClr val="1F2937"/>
                </a:solidFill>
              </a:rPr>
              <a:t>Follow affect</a:t>
            </a:r>
            <a:endParaRPr lang="en-US" dirty="0"/>
          </a:p>
          <a:p>
            <a:pPr marL="127000" indent="-127000">
              <a:buSzPct val="100000"/>
              <a:buChar char="•"/>
            </a:pPr>
            <a:r>
              <a:rPr lang="en-US" dirty="0">
                <a:solidFill>
                  <a:srgbClr val="1F2937"/>
                </a:solidFill>
              </a:rPr>
              <a:t>Reflect emotion</a:t>
            </a:r>
            <a:endParaRPr lang="en-US" dirty="0"/>
          </a:p>
          <a:p>
            <a:pPr marL="127000" indent="-127000">
              <a:buSzPct val="100000"/>
              <a:buChar char="•"/>
            </a:pPr>
            <a:r>
              <a:rPr lang="en-US" dirty="0">
                <a:solidFill>
                  <a:srgbClr val="1F2937"/>
                </a:solidFill>
              </a:rPr>
              <a:t>Life review elements</a:t>
            </a:r>
            <a:endParaRPr lang="en-US" dirty="0"/>
          </a:p>
          <a:p>
            <a:pPr marL="127000" indent="-127000">
              <a:buSzPct val="100000"/>
              <a:buChar char="•"/>
            </a:pPr>
            <a:r>
              <a:rPr lang="en-US" dirty="0">
                <a:solidFill>
                  <a:srgbClr val="1F2937"/>
                </a:solidFill>
              </a:rPr>
              <a:t>Explore fears and hopes</a:t>
            </a:r>
            <a:endParaRPr lang="en-US" dirty="0"/>
          </a:p>
          <a:p>
            <a:pPr marL="127000" indent="-127000">
              <a:buSzPct val="100000"/>
              <a:buChar char="•"/>
            </a:pPr>
            <a:r>
              <a:rPr lang="en-US" dirty="0">
                <a:solidFill>
                  <a:srgbClr val="1F2937"/>
                </a:solidFill>
              </a:rPr>
              <a:t>Appreciate strengths and flexibility</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544448-6A7A-F900-DB48-CC614B9DCDE5}"/>
              </a:ext>
            </a:extLst>
          </p:cNvPr>
          <p:cNvSpPr>
            <a:spLocks noGrp="1"/>
          </p:cNvSpPr>
          <p:nvPr>
            <p:ph type="title"/>
          </p:nvPr>
        </p:nvSpPr>
        <p:spPr>
          <a:xfrm>
            <a:off x="518711" y="620713"/>
            <a:ext cx="4978706" cy="3755183"/>
          </a:xfrm>
        </p:spPr>
        <p:txBody>
          <a:bodyPr vert="horz" lIns="91440" tIns="45720" rIns="91440" bIns="45720" rtlCol="0" anchor="ctr">
            <a:normAutofit fontScale="90000"/>
          </a:bodyPr>
          <a:lstStyle/>
          <a:p>
            <a:r>
              <a:rPr lang="en-US" sz="5200" b="1" kern="1200" dirty="0">
                <a:latin typeface="+mj-lt"/>
                <a:ea typeface="+mj-ea"/>
                <a:cs typeface="+mj-cs"/>
              </a:rPr>
              <a:t>Palliative care–specific or especially relevant named </a:t>
            </a:r>
            <a:r>
              <a:rPr lang="en-US" sz="5200" b="1" dirty="0"/>
              <a:t>therapies</a:t>
            </a:r>
            <a:r>
              <a:rPr lang="en-US" sz="5200" b="1" baseline="30000" dirty="0"/>
              <a:t>17</a:t>
            </a:r>
            <a:endParaRPr lang="en-US" sz="5200" kern="1200" baseline="30000" dirty="0">
              <a:latin typeface="+mj-lt"/>
              <a:ea typeface="+mj-ea"/>
              <a:cs typeface="+mj-cs"/>
            </a:endParaRPr>
          </a:p>
        </p:txBody>
      </p:sp>
      <p:graphicFrame>
        <p:nvGraphicFramePr>
          <p:cNvPr id="5" name="Content Placeholder 1">
            <a:extLst>
              <a:ext uri="{FF2B5EF4-FFF2-40B4-BE49-F238E27FC236}">
                <a16:creationId xmlns:a16="http://schemas.microsoft.com/office/drawing/2014/main" id="{9205C1D8-B22B-64DE-ED10-F87C36E25F66}"/>
              </a:ext>
            </a:extLst>
          </p:cNvPr>
          <p:cNvGraphicFramePr>
            <a:graphicFrameLocks noGrp="1"/>
          </p:cNvGraphicFramePr>
          <p:nvPr>
            <p:ph idx="4294967295"/>
            <p:extLst>
              <p:ext uri="{D42A27DB-BD31-4B8C-83A1-F6EECF244321}">
                <p14:modId xmlns:p14="http://schemas.microsoft.com/office/powerpoint/2010/main" val="3952123991"/>
              </p:ext>
            </p:extLst>
          </p:nvPr>
        </p:nvGraphicFramePr>
        <p:xfrm>
          <a:off x="5927725" y="620713"/>
          <a:ext cx="6264275" cy="5503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15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a:solidFill>
                  <a:srgbClr val="1F2937"/>
                </a:solidFill>
                <a:latin typeface="Aptos Display"/>
                <a:ea typeface="Aptos Display" pitchFamily="34" charset="-122"/>
                <a:cs typeface="Aptos Display" pitchFamily="34" charset="-120"/>
              </a:rPr>
              <a:t>High-yield concepts from CBT, ACT, DBT, and motivational interviewing</a:t>
            </a:r>
            <a:r>
              <a:rPr lang="en-US" sz="2400" b="1" baseline="30000">
                <a:solidFill>
                  <a:srgbClr val="1F2937"/>
                </a:solidFill>
                <a:latin typeface="Aptos Display"/>
                <a:ea typeface="Aptos Display" pitchFamily="34" charset="-122"/>
                <a:cs typeface="Aptos Display" pitchFamily="34" charset="-120"/>
              </a:rPr>
              <a:t>17</a:t>
            </a:r>
            <a:endParaRPr lang="en-US" sz="2400" baseline="30000" dirty="0"/>
          </a:p>
        </p:txBody>
      </p:sp>
      <p:sp>
        <p:nvSpPr>
          <p:cNvPr id="6" name="Shape 4"/>
          <p:cNvSpPr/>
          <p:nvPr/>
        </p:nvSpPr>
        <p:spPr>
          <a:xfrm>
            <a:off x="868680" y="1353312"/>
            <a:ext cx="10561320" cy="4800600"/>
          </a:xfrm>
          <a:prstGeom prst="roundRect">
            <a:avLst>
              <a:gd name="adj" fmla="val 762"/>
            </a:avLst>
          </a:prstGeom>
          <a:solidFill>
            <a:srgbClr val="FFFDF8"/>
          </a:solidFill>
          <a:ln w="12700">
            <a:solidFill>
              <a:srgbClr val="D8D2C5"/>
            </a:solidFill>
            <a:prstDash val="solid"/>
          </a:ln>
        </p:spPr>
        <p:txBody>
          <a:bodyPr/>
          <a:lstStyle/>
          <a:p>
            <a:endParaRPr lang="en-US"/>
          </a:p>
        </p:txBody>
      </p:sp>
      <p:sp>
        <p:nvSpPr>
          <p:cNvPr id="7" name="Shape 5"/>
          <p:cNvSpPr/>
          <p:nvPr/>
        </p:nvSpPr>
        <p:spPr>
          <a:xfrm>
            <a:off x="1143000" y="1691640"/>
            <a:ext cx="4572000" cy="1417320"/>
          </a:xfrm>
          <a:prstGeom prst="roundRect">
            <a:avLst>
              <a:gd name="adj" fmla="val 1935"/>
            </a:avLst>
          </a:prstGeom>
          <a:solidFill>
            <a:srgbClr val="F6FBF8"/>
          </a:solidFill>
          <a:ln w="12700">
            <a:solidFill>
              <a:srgbClr val="DCE8E2"/>
            </a:solidFill>
            <a:prstDash val="solid"/>
          </a:ln>
        </p:spPr>
        <p:txBody>
          <a:bodyPr/>
          <a:lstStyle/>
          <a:p>
            <a:endParaRPr lang="en-US"/>
          </a:p>
        </p:txBody>
      </p:sp>
      <p:sp>
        <p:nvSpPr>
          <p:cNvPr id="8" name="Text 6"/>
          <p:cNvSpPr/>
          <p:nvPr/>
        </p:nvSpPr>
        <p:spPr>
          <a:xfrm>
            <a:off x="1307592" y="1856232"/>
            <a:ext cx="640080" cy="228600"/>
          </a:xfrm>
          <a:prstGeom prst="rect">
            <a:avLst/>
          </a:prstGeom>
          <a:noFill/>
          <a:ln/>
        </p:spPr>
        <p:txBody>
          <a:bodyPr wrap="square" lIns="0" tIns="0" rIns="0" bIns="0" rtlCol="0" anchor="ctr"/>
          <a:lstStyle/>
          <a:p>
            <a:pPr marL="0" indent="0">
              <a:buNone/>
            </a:pPr>
            <a:r>
              <a:rPr lang="en-US" sz="1500" b="1" dirty="0">
                <a:solidFill>
                  <a:srgbClr val="245C4E"/>
                </a:solidFill>
              </a:rPr>
              <a:t>CBT</a:t>
            </a:r>
            <a:endParaRPr lang="en-US" sz="1500" dirty="0"/>
          </a:p>
        </p:txBody>
      </p:sp>
      <p:sp>
        <p:nvSpPr>
          <p:cNvPr id="9" name="Text 7"/>
          <p:cNvSpPr/>
          <p:nvPr/>
        </p:nvSpPr>
        <p:spPr>
          <a:xfrm>
            <a:off x="1307592" y="2148840"/>
            <a:ext cx="4160520" cy="713232"/>
          </a:xfrm>
          <a:prstGeom prst="rect">
            <a:avLst/>
          </a:prstGeom>
          <a:noFill/>
          <a:ln/>
        </p:spPr>
        <p:txBody>
          <a:bodyPr wrap="square" lIns="0" tIns="0" rIns="0" bIns="0" rtlCol="0" anchor="ctr">
            <a:normAutofit/>
          </a:bodyPr>
          <a:lstStyle/>
          <a:p>
            <a:pPr marL="0" indent="0">
              <a:buNone/>
            </a:pPr>
            <a:r>
              <a:rPr lang="en-US" sz="1230" dirty="0">
                <a:solidFill>
                  <a:srgbClr val="1F2937"/>
                </a:solidFill>
              </a:rPr>
              <a:t>Notice distortions, self-defeating thoughts, catastrophizing, and the emotional effect of behavior.</a:t>
            </a:r>
            <a:endParaRPr lang="en-US" sz="1230" dirty="0"/>
          </a:p>
        </p:txBody>
      </p:sp>
      <p:sp>
        <p:nvSpPr>
          <p:cNvPr id="10" name="Shape 8"/>
          <p:cNvSpPr/>
          <p:nvPr/>
        </p:nvSpPr>
        <p:spPr>
          <a:xfrm>
            <a:off x="6309360" y="1691640"/>
            <a:ext cx="4572000" cy="1417320"/>
          </a:xfrm>
          <a:prstGeom prst="roundRect">
            <a:avLst>
              <a:gd name="adj" fmla="val 1935"/>
            </a:avLst>
          </a:prstGeom>
          <a:solidFill>
            <a:srgbClr val="F7FBFF"/>
          </a:solidFill>
          <a:ln w="12700">
            <a:solidFill>
              <a:srgbClr val="DDE7F3"/>
            </a:solidFill>
            <a:prstDash val="solid"/>
          </a:ln>
        </p:spPr>
        <p:txBody>
          <a:bodyPr/>
          <a:lstStyle/>
          <a:p>
            <a:endParaRPr lang="en-US"/>
          </a:p>
        </p:txBody>
      </p:sp>
      <p:sp>
        <p:nvSpPr>
          <p:cNvPr id="11" name="Text 9"/>
          <p:cNvSpPr/>
          <p:nvPr/>
        </p:nvSpPr>
        <p:spPr>
          <a:xfrm>
            <a:off x="6473952" y="1856232"/>
            <a:ext cx="640080" cy="228600"/>
          </a:xfrm>
          <a:prstGeom prst="rect">
            <a:avLst/>
          </a:prstGeom>
          <a:noFill/>
          <a:ln/>
        </p:spPr>
        <p:txBody>
          <a:bodyPr wrap="square" lIns="0" tIns="0" rIns="0" bIns="0" rtlCol="0" anchor="ctr"/>
          <a:lstStyle/>
          <a:p>
            <a:pPr marL="0" indent="0">
              <a:buNone/>
            </a:pPr>
            <a:r>
              <a:rPr lang="en-US" sz="1500" b="1" dirty="0">
                <a:solidFill>
                  <a:srgbClr val="274C77"/>
                </a:solidFill>
              </a:rPr>
              <a:t>ACT</a:t>
            </a:r>
            <a:endParaRPr lang="en-US" sz="1500" dirty="0"/>
          </a:p>
        </p:txBody>
      </p:sp>
      <p:sp>
        <p:nvSpPr>
          <p:cNvPr id="12" name="Text 10"/>
          <p:cNvSpPr/>
          <p:nvPr/>
        </p:nvSpPr>
        <p:spPr>
          <a:xfrm>
            <a:off x="6473952" y="2148840"/>
            <a:ext cx="4160520" cy="713232"/>
          </a:xfrm>
          <a:prstGeom prst="rect">
            <a:avLst/>
          </a:prstGeom>
          <a:noFill/>
          <a:ln/>
        </p:spPr>
        <p:txBody>
          <a:bodyPr wrap="square" lIns="0" tIns="0" rIns="0" bIns="0" rtlCol="0" anchor="ctr">
            <a:normAutofit/>
          </a:bodyPr>
          <a:lstStyle/>
          <a:p>
            <a:pPr marL="0" indent="0">
              <a:buNone/>
            </a:pPr>
            <a:r>
              <a:rPr lang="en-US" sz="1230" dirty="0">
                <a:solidFill>
                  <a:srgbClr val="1F2937"/>
                </a:solidFill>
              </a:rPr>
              <a:t>Acceptance plus committed action in line with values when suffering cannot simply be removed.</a:t>
            </a:r>
            <a:endParaRPr lang="en-US" sz="1230" dirty="0"/>
          </a:p>
        </p:txBody>
      </p:sp>
      <p:sp>
        <p:nvSpPr>
          <p:cNvPr id="13" name="Shape 11"/>
          <p:cNvSpPr/>
          <p:nvPr/>
        </p:nvSpPr>
        <p:spPr>
          <a:xfrm>
            <a:off x="1143000" y="3520440"/>
            <a:ext cx="4572000" cy="1417320"/>
          </a:xfrm>
          <a:prstGeom prst="roundRect">
            <a:avLst>
              <a:gd name="adj" fmla="val 1935"/>
            </a:avLst>
          </a:prstGeom>
          <a:solidFill>
            <a:srgbClr val="F6FBF8"/>
          </a:solidFill>
          <a:ln w="12700">
            <a:solidFill>
              <a:srgbClr val="DCE8E2"/>
            </a:solidFill>
            <a:prstDash val="solid"/>
          </a:ln>
        </p:spPr>
        <p:txBody>
          <a:bodyPr/>
          <a:lstStyle/>
          <a:p>
            <a:endParaRPr lang="en-US"/>
          </a:p>
        </p:txBody>
      </p:sp>
      <p:sp>
        <p:nvSpPr>
          <p:cNvPr id="14" name="Text 12"/>
          <p:cNvSpPr/>
          <p:nvPr/>
        </p:nvSpPr>
        <p:spPr>
          <a:xfrm>
            <a:off x="1307592" y="3685032"/>
            <a:ext cx="640080" cy="228600"/>
          </a:xfrm>
          <a:prstGeom prst="rect">
            <a:avLst/>
          </a:prstGeom>
          <a:noFill/>
          <a:ln/>
        </p:spPr>
        <p:txBody>
          <a:bodyPr wrap="square" lIns="0" tIns="0" rIns="0" bIns="0" rtlCol="0" anchor="ctr"/>
          <a:lstStyle/>
          <a:p>
            <a:pPr marL="0" indent="0">
              <a:buNone/>
            </a:pPr>
            <a:r>
              <a:rPr lang="en-US" sz="1500" b="1" dirty="0">
                <a:solidFill>
                  <a:srgbClr val="245C4E"/>
                </a:solidFill>
              </a:rPr>
              <a:t>DBT</a:t>
            </a:r>
            <a:endParaRPr lang="en-US" sz="1500" dirty="0"/>
          </a:p>
        </p:txBody>
      </p:sp>
      <p:sp>
        <p:nvSpPr>
          <p:cNvPr id="15" name="Text 13"/>
          <p:cNvSpPr/>
          <p:nvPr/>
        </p:nvSpPr>
        <p:spPr>
          <a:xfrm>
            <a:off x="1307592" y="3977640"/>
            <a:ext cx="4160520" cy="713232"/>
          </a:xfrm>
          <a:prstGeom prst="rect">
            <a:avLst/>
          </a:prstGeom>
          <a:noFill/>
          <a:ln/>
        </p:spPr>
        <p:txBody>
          <a:bodyPr wrap="square" lIns="0" tIns="0" rIns="0" bIns="0" rtlCol="0" anchor="ctr">
            <a:normAutofit/>
          </a:bodyPr>
          <a:lstStyle/>
          <a:p>
            <a:pPr marL="0" indent="0">
              <a:buNone/>
            </a:pPr>
            <a:r>
              <a:rPr lang="en-US" sz="1230" dirty="0">
                <a:solidFill>
                  <a:srgbClr val="1F2937"/>
                </a:solidFill>
              </a:rPr>
              <a:t>Use both/and thinking; make room for hope and fear, living and dying, acceptance and planning.</a:t>
            </a:r>
            <a:endParaRPr lang="en-US" sz="1230" dirty="0"/>
          </a:p>
        </p:txBody>
      </p:sp>
      <p:sp>
        <p:nvSpPr>
          <p:cNvPr id="16" name="Shape 14"/>
          <p:cNvSpPr/>
          <p:nvPr/>
        </p:nvSpPr>
        <p:spPr>
          <a:xfrm>
            <a:off x="6309360" y="3520440"/>
            <a:ext cx="4572000" cy="1417320"/>
          </a:xfrm>
          <a:prstGeom prst="roundRect">
            <a:avLst>
              <a:gd name="adj" fmla="val 1935"/>
            </a:avLst>
          </a:prstGeom>
          <a:solidFill>
            <a:srgbClr val="F7FBFF"/>
          </a:solidFill>
          <a:ln w="12700">
            <a:solidFill>
              <a:srgbClr val="DDE7F3"/>
            </a:solidFill>
            <a:prstDash val="solid"/>
          </a:ln>
        </p:spPr>
        <p:txBody>
          <a:bodyPr/>
          <a:lstStyle/>
          <a:p>
            <a:endParaRPr lang="en-US"/>
          </a:p>
        </p:txBody>
      </p:sp>
      <p:sp>
        <p:nvSpPr>
          <p:cNvPr id="17" name="Text 15"/>
          <p:cNvSpPr/>
          <p:nvPr/>
        </p:nvSpPr>
        <p:spPr>
          <a:xfrm>
            <a:off x="6473952" y="3685032"/>
            <a:ext cx="640080" cy="228600"/>
          </a:xfrm>
          <a:prstGeom prst="rect">
            <a:avLst/>
          </a:prstGeom>
          <a:noFill/>
          <a:ln/>
        </p:spPr>
        <p:txBody>
          <a:bodyPr wrap="square" lIns="0" tIns="0" rIns="0" bIns="0" rtlCol="0" anchor="ctr"/>
          <a:lstStyle/>
          <a:p>
            <a:pPr marL="0" indent="0">
              <a:buNone/>
            </a:pPr>
            <a:r>
              <a:rPr lang="en-US" sz="1500" b="1" dirty="0">
                <a:solidFill>
                  <a:srgbClr val="274C77"/>
                </a:solidFill>
              </a:rPr>
              <a:t>MI</a:t>
            </a:r>
            <a:endParaRPr lang="en-US" sz="1500" dirty="0"/>
          </a:p>
        </p:txBody>
      </p:sp>
      <p:sp>
        <p:nvSpPr>
          <p:cNvPr id="18" name="Text 16"/>
          <p:cNvSpPr/>
          <p:nvPr/>
        </p:nvSpPr>
        <p:spPr>
          <a:xfrm>
            <a:off x="6473952" y="3977640"/>
            <a:ext cx="4160520" cy="713232"/>
          </a:xfrm>
          <a:prstGeom prst="rect">
            <a:avLst/>
          </a:prstGeom>
          <a:noFill/>
          <a:ln/>
        </p:spPr>
        <p:txBody>
          <a:bodyPr wrap="square" lIns="0" tIns="0" rIns="0" bIns="0" rtlCol="0" anchor="ctr">
            <a:normAutofit/>
          </a:bodyPr>
          <a:lstStyle/>
          <a:p>
            <a:pPr marL="0" indent="0">
              <a:buNone/>
            </a:pPr>
            <a:r>
              <a:rPr lang="en-US" sz="1230" dirty="0">
                <a:solidFill>
                  <a:srgbClr val="1F2937"/>
                </a:solidFill>
              </a:rPr>
              <a:t>Elicit motivation rather than impose it. Use OARS: open questions, affirmations, reflections, summaries.</a:t>
            </a:r>
            <a:endParaRPr lang="en-US" sz="123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extBox 3">
            <a:extLst>
              <a:ext uri="{FF2B5EF4-FFF2-40B4-BE49-F238E27FC236}">
                <a16:creationId xmlns:a16="http://schemas.microsoft.com/office/drawing/2014/main" id="{C753830A-DF73-DBEF-0B21-14D8F5BE09F2}"/>
              </a:ext>
            </a:extLst>
          </p:cNvPr>
          <p:cNvGraphicFramePr/>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5" name="TextBox 164">
            <a:extLst>
              <a:ext uri="{FF2B5EF4-FFF2-40B4-BE49-F238E27FC236}">
                <a16:creationId xmlns:a16="http://schemas.microsoft.com/office/drawing/2014/main" id="{0A9B7CDD-61E2-8FFB-7B9F-8604E99D5E4E}"/>
              </a:ext>
            </a:extLst>
          </p:cNvPr>
          <p:cNvSpPr txBox="1"/>
          <p:nvPr/>
        </p:nvSpPr>
        <p:spPr>
          <a:xfrm>
            <a:off x="849442" y="2623279"/>
            <a:ext cx="33977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Mental Health Competencies for </a:t>
            </a:r>
            <a:r>
              <a:rPr lang="en-US"/>
              <a:t>HPM Clinicians</a:t>
            </a:r>
            <a:r>
              <a:rPr lang="en-US" baseline="30000"/>
              <a:t>1</a:t>
            </a:r>
          </a:p>
        </p:txBody>
      </p:sp>
    </p:spTree>
    <p:extLst>
      <p:ext uri="{BB962C8B-B14F-4D97-AF65-F5344CB8AC3E}">
        <p14:creationId xmlns:p14="http://schemas.microsoft.com/office/powerpoint/2010/main" val="37372054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a:xfrm>
            <a:off x="854403" y="2940248"/>
            <a:ext cx="6528179" cy="2037624"/>
          </a:xfrm>
        </p:spPr>
        <p:txBody>
          <a:bodyPr/>
          <a:lstStyle/>
          <a:p>
            <a:r>
              <a:rPr lang="en-US" b="1" dirty="0">
                <a:solidFill>
                  <a:srgbClr val="FFFFFF"/>
                </a:solidFill>
              </a:rPr>
              <a:t>Core psychotherapy concepts that strengthen all palliative care practice</a:t>
            </a:r>
            <a:endParaRPr lang="en-US" dirty="0"/>
          </a:p>
        </p:txBody>
      </p:sp>
    </p:spTree>
    <p:extLst>
      <p:ext uri="{BB962C8B-B14F-4D97-AF65-F5344CB8AC3E}">
        <p14:creationId xmlns:p14="http://schemas.microsoft.com/office/powerpoint/2010/main" val="119529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1. Frame — make the clinical relationship explicit</a:t>
            </a:r>
            <a:r>
              <a:rPr lang="en-US" sz="2400" b="1" baseline="30000">
                <a:solidFill>
                  <a:srgbClr val="1F2937"/>
                </a:solidFill>
                <a:latin typeface="Aptos Display"/>
                <a:ea typeface="Aptos Display" pitchFamily="34" charset="-122"/>
                <a:cs typeface="Aptos Display" pitchFamily="34" charset="-120"/>
              </a:rPr>
              <a:t>18</a:t>
            </a:r>
            <a:endParaRPr lang="en-US" sz="2400" baseline="30000" dirty="0"/>
          </a:p>
        </p:txBody>
      </p:sp>
      <p:sp>
        <p:nvSpPr>
          <p:cNvPr id="6" name="Text 4"/>
          <p:cNvSpPr/>
          <p:nvPr/>
        </p:nvSpPr>
        <p:spPr>
          <a:xfrm>
            <a:off x="804672" y="1353312"/>
            <a:ext cx="6766560" cy="4709160"/>
          </a:xfrm>
          <a:prstGeom prst="rect">
            <a:avLst/>
          </a:prstGeom>
          <a:noFill/>
          <a:ln/>
        </p:spPr>
        <p:txBody>
          <a:bodyPr wrap="square" lIns="508" tIns="508" rIns="508" bIns="508" rtlCol="0" anchor="t">
            <a:normAutofit/>
          </a:bodyPr>
          <a:lstStyle/>
          <a:p>
            <a:pPr marL="152400" indent="-152400">
              <a:buSzPct val="100000"/>
              <a:buChar char="•"/>
            </a:pPr>
            <a:r>
              <a:rPr lang="en-US" sz="1760" dirty="0">
                <a:solidFill>
                  <a:srgbClr val="1F2937"/>
                </a:solidFill>
              </a:rPr>
              <a:t>Frame = the concrete and conceptual context of care</a:t>
            </a:r>
            <a:endParaRPr lang="en-US" sz="1760" dirty="0"/>
          </a:p>
          <a:p>
            <a:pPr marL="152400" indent="-152400">
              <a:buSzPct val="100000"/>
              <a:buChar char="•"/>
            </a:pPr>
            <a:r>
              <a:rPr lang="en-US" sz="1760" dirty="0">
                <a:solidFill>
                  <a:srgbClr val="1F2937"/>
                </a:solidFill>
              </a:rPr>
              <a:t>Includes where you meet, for how long, how often, what your role is, how to reach you, what happens after hours, and how emotion can show up in the room</a:t>
            </a:r>
            <a:endParaRPr lang="en-US" sz="1760" dirty="0"/>
          </a:p>
          <a:p>
            <a:pPr marL="152400" indent="-152400">
              <a:buSzPct val="100000"/>
              <a:buChar char="•"/>
            </a:pPr>
            <a:r>
              <a:rPr lang="en-US" sz="1760" dirty="0">
                <a:solidFill>
                  <a:srgbClr val="1F2937"/>
                </a:solidFill>
              </a:rPr>
              <a:t>In palliative care, frame reduces anxiety because patients often enter care without knowing what palliative care actually does</a:t>
            </a:r>
            <a:endParaRPr lang="en-US" sz="1760" dirty="0"/>
          </a:p>
          <a:p>
            <a:pPr marL="152400" indent="-152400">
              <a:buSzPct val="100000"/>
              <a:buChar char="•"/>
            </a:pPr>
            <a:r>
              <a:rPr lang="en-US" sz="1760" dirty="0">
                <a:solidFill>
                  <a:srgbClr val="1F2937"/>
                </a:solidFill>
              </a:rPr>
              <a:t>A clear frame increases trust, predictability, and appropriate use of the team</a:t>
            </a:r>
            <a:endParaRPr lang="en-US" sz="1760" dirty="0"/>
          </a:p>
        </p:txBody>
      </p:sp>
      <p:sp>
        <p:nvSpPr>
          <p:cNvPr id="7" name="Shape 5"/>
          <p:cNvSpPr/>
          <p:nvPr/>
        </p:nvSpPr>
        <p:spPr>
          <a:xfrm>
            <a:off x="7863840" y="845543"/>
            <a:ext cx="3611880" cy="5166360"/>
          </a:xfrm>
          <a:prstGeom prst="roundRect">
            <a:avLst>
              <a:gd name="adj" fmla="val 2532"/>
            </a:avLst>
          </a:prstGeom>
          <a:solidFill>
            <a:srgbClr val="DCE8E2"/>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74143"/>
            <a:ext cx="3063240" cy="347472"/>
          </a:xfrm>
          <a:prstGeom prst="rect">
            <a:avLst/>
          </a:prstGeom>
          <a:noFill/>
          <a:ln/>
        </p:spPr>
        <p:txBody>
          <a:bodyPr wrap="square" lIns="0" tIns="0" rIns="0" bIns="0" rtlCol="0" anchor="ctr"/>
          <a:lstStyle/>
          <a:p>
            <a:pPr marL="0" indent="0">
              <a:buNone/>
            </a:pPr>
            <a:r>
              <a:rPr lang="en-US" sz="1500" b="1" dirty="0">
                <a:solidFill>
                  <a:srgbClr val="245C4E"/>
                </a:solidFill>
              </a:rPr>
              <a:t>Useful outpatient phrases</a:t>
            </a:r>
            <a:endParaRPr lang="en-US" sz="1500" dirty="0"/>
          </a:p>
        </p:txBody>
      </p:sp>
      <p:sp>
        <p:nvSpPr>
          <p:cNvPr id="9" name="Text 7"/>
          <p:cNvSpPr/>
          <p:nvPr/>
        </p:nvSpPr>
        <p:spPr>
          <a:xfrm>
            <a:off x="8074152" y="148562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“My role is to help with symptoms, coping, and bigger-picture planning.”</a:t>
            </a:r>
            <a:endParaRPr lang="en-US" sz="1320" dirty="0"/>
          </a:p>
          <a:p>
            <a:pPr marL="127000" indent="-127000">
              <a:buSzPct val="100000"/>
              <a:buChar char="•"/>
            </a:pPr>
            <a:r>
              <a:rPr lang="en-US" sz="1320" dirty="0">
                <a:solidFill>
                  <a:srgbClr val="1F2937"/>
                </a:solidFill>
              </a:rPr>
              <a:t>“Here is when to call us, and here is what changes after hours.”</a:t>
            </a:r>
            <a:endParaRPr lang="en-US" sz="1320" dirty="0"/>
          </a:p>
          <a:p>
            <a:pPr marL="127000" indent="-127000">
              <a:buSzPct val="100000"/>
              <a:buChar char="•"/>
            </a:pPr>
            <a:r>
              <a:rPr lang="en-US" sz="1320" dirty="0">
                <a:solidFill>
                  <a:srgbClr val="1F2937"/>
                </a:solidFill>
              </a:rPr>
              <a:t>“We can also talk about how this illness is affecting your life.”</a:t>
            </a:r>
            <a:endParaRPr lang="en-US" sz="132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2. Formulation — ask “why this patient, in this moment, in this way?”</a:t>
            </a:r>
            <a:r>
              <a:rPr lang="en-US" sz="2400" b="1" baseline="30000">
                <a:solidFill>
                  <a:srgbClr val="1F2937"/>
                </a:solidFill>
                <a:latin typeface="Aptos Display"/>
                <a:ea typeface="Aptos Display" pitchFamily="34" charset="-122"/>
                <a:cs typeface="Aptos Display" pitchFamily="34" charset="-120"/>
              </a:rPr>
              <a:t>18</a:t>
            </a:r>
            <a:endParaRPr lang="en-US" sz="2400" b="1" baseline="30000">
              <a:solidFill>
                <a:srgbClr val="1F2937"/>
              </a:solidFill>
              <a:latin typeface="Aptos Display"/>
            </a:endParaRPr>
          </a:p>
        </p:txBody>
      </p:sp>
      <p:sp>
        <p:nvSpPr>
          <p:cNvPr id="6" name="Text 4"/>
          <p:cNvSpPr/>
          <p:nvPr/>
        </p:nvSpPr>
        <p:spPr>
          <a:xfrm>
            <a:off x="804672" y="1371600"/>
            <a:ext cx="6812280" cy="4572000"/>
          </a:xfrm>
          <a:prstGeom prst="rect">
            <a:avLst/>
          </a:prstGeom>
          <a:noFill/>
          <a:ln/>
        </p:spPr>
        <p:txBody>
          <a:bodyPr wrap="square" lIns="508" tIns="508" rIns="508" bIns="508" rtlCol="0" anchor="t">
            <a:normAutofit/>
          </a:bodyPr>
          <a:lstStyle/>
          <a:p>
            <a:pPr marL="152400" indent="-152400">
              <a:buSzPct val="100000"/>
              <a:buChar char="•"/>
            </a:pPr>
            <a:r>
              <a:rPr lang="en-US" sz="1780" dirty="0">
                <a:solidFill>
                  <a:srgbClr val="1F2937"/>
                </a:solidFill>
              </a:rPr>
              <a:t>Formulation is a judgment-neutral psychological hypothesis about a patient’s feelings, behaviors, strengths, vulnerabilities, and needs</a:t>
            </a:r>
            <a:endParaRPr lang="en-US" sz="1780" dirty="0"/>
          </a:p>
          <a:p>
            <a:pPr marL="152400" indent="-152400">
              <a:buSzPct val="100000"/>
              <a:buChar char="•"/>
            </a:pPr>
            <a:r>
              <a:rPr lang="en-US" sz="1780" dirty="0">
                <a:solidFill>
                  <a:srgbClr val="1F2937"/>
                </a:solidFill>
              </a:rPr>
              <a:t>It is dynamic and revised over time</a:t>
            </a:r>
            <a:endParaRPr lang="en-US" sz="1780" dirty="0"/>
          </a:p>
          <a:p>
            <a:pPr marL="152400" indent="-152400">
              <a:buSzPct val="100000"/>
              <a:buChar char="•"/>
            </a:pPr>
            <a:r>
              <a:rPr lang="en-US" sz="1780" dirty="0">
                <a:solidFill>
                  <a:srgbClr val="1F2937"/>
                </a:solidFill>
              </a:rPr>
              <a:t>It links assessment to intervention, just as medical assessment links to treatment</a:t>
            </a:r>
            <a:endParaRPr lang="en-US" sz="1780" dirty="0"/>
          </a:p>
          <a:p>
            <a:pPr marL="152400" indent="-152400">
              <a:buSzPct val="100000"/>
              <a:buChar char="•"/>
            </a:pPr>
            <a:r>
              <a:rPr lang="en-US" sz="1780" dirty="0">
                <a:solidFill>
                  <a:srgbClr val="1F2937"/>
                </a:solidFill>
              </a:rPr>
              <a:t>Without formulation, communication becomes generic and tool-driven</a:t>
            </a:r>
            <a:endParaRPr lang="en-US" sz="1780" dirty="0"/>
          </a:p>
        </p:txBody>
      </p:sp>
      <p:sp>
        <p:nvSpPr>
          <p:cNvPr id="7" name="Shape 5"/>
          <p:cNvSpPr/>
          <p:nvPr/>
        </p:nvSpPr>
        <p:spPr>
          <a:xfrm>
            <a:off x="7863840" y="922660"/>
            <a:ext cx="3611880" cy="5166360"/>
          </a:xfrm>
          <a:prstGeom prst="roundRect">
            <a:avLst>
              <a:gd name="adj" fmla="val 2532"/>
            </a:avLst>
          </a:prstGeom>
          <a:solidFill>
            <a:srgbClr val="DDE7F3"/>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51260"/>
            <a:ext cx="3063240" cy="347472"/>
          </a:xfrm>
          <a:prstGeom prst="rect">
            <a:avLst/>
          </a:prstGeom>
          <a:noFill/>
          <a:ln/>
        </p:spPr>
        <p:txBody>
          <a:bodyPr wrap="square" lIns="0" tIns="0" rIns="0" bIns="0" rtlCol="0" anchor="ctr"/>
          <a:lstStyle/>
          <a:p>
            <a:pPr marL="0" indent="0">
              <a:buNone/>
            </a:pPr>
            <a:r>
              <a:rPr lang="en-US" sz="1500" b="1" dirty="0">
                <a:solidFill>
                  <a:srgbClr val="274C77"/>
                </a:solidFill>
              </a:rPr>
              <a:t>Mini-formulation prompts</a:t>
            </a:r>
            <a:endParaRPr lang="en-US" sz="1500" dirty="0"/>
          </a:p>
        </p:txBody>
      </p:sp>
      <p:sp>
        <p:nvSpPr>
          <p:cNvPr id="9" name="Text 7"/>
          <p:cNvSpPr/>
          <p:nvPr/>
        </p:nvSpPr>
        <p:spPr>
          <a:xfrm>
            <a:off x="8074152" y="1562740"/>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What might this behavior be doing for the patient?</a:t>
            </a:r>
            <a:endParaRPr lang="en-US" sz="1320" dirty="0"/>
          </a:p>
          <a:p>
            <a:pPr marL="127000" indent="-127000">
              <a:buSzPct val="100000"/>
              <a:buChar char="•"/>
            </a:pPr>
            <a:r>
              <a:rPr lang="en-US" sz="1320" dirty="0">
                <a:solidFill>
                  <a:srgbClr val="1F2937"/>
                </a:solidFill>
              </a:rPr>
              <a:t>What is the patient protecting against?</a:t>
            </a:r>
            <a:endParaRPr lang="en-US" sz="1320" dirty="0"/>
          </a:p>
          <a:p>
            <a:pPr marL="127000" indent="-127000">
              <a:buSzPct val="100000"/>
              <a:buChar char="•"/>
            </a:pPr>
            <a:r>
              <a:rPr lang="en-US" sz="1320" dirty="0">
                <a:solidFill>
                  <a:srgbClr val="1F2937"/>
                </a:solidFill>
              </a:rPr>
              <a:t>What strengths are visible?</a:t>
            </a:r>
            <a:endParaRPr lang="en-US" sz="1320" dirty="0"/>
          </a:p>
          <a:p>
            <a:pPr marL="127000" indent="-127000">
              <a:buSzPct val="100000"/>
              <a:buChar char="•"/>
            </a:pPr>
            <a:r>
              <a:rPr lang="en-US" sz="1320" dirty="0">
                <a:solidFill>
                  <a:srgbClr val="1F2937"/>
                </a:solidFill>
              </a:rPr>
              <a:t>What kind of response seems to help them think more clearly?</a:t>
            </a:r>
            <a:endParaRPr lang="en-US" sz="132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3. Clinical attunement — respond to spoken and unspoken needs</a:t>
            </a:r>
            <a:r>
              <a:rPr lang="en-US" sz="2400" b="1" baseline="30000">
                <a:solidFill>
                  <a:srgbClr val="1F2937"/>
                </a:solidFill>
                <a:latin typeface="Aptos Display"/>
                <a:ea typeface="Aptos Display" pitchFamily="34" charset="-122"/>
                <a:cs typeface="Aptos Display" pitchFamily="34" charset="-120"/>
              </a:rPr>
              <a:t>19</a:t>
            </a:r>
            <a:endParaRPr lang="en-US" sz="2400" baseline="30000" dirty="0"/>
          </a:p>
        </p:txBody>
      </p:sp>
      <p:sp>
        <p:nvSpPr>
          <p:cNvPr id="6" name="Text 4"/>
          <p:cNvSpPr/>
          <p:nvPr/>
        </p:nvSpPr>
        <p:spPr>
          <a:xfrm>
            <a:off x="822960" y="1371600"/>
            <a:ext cx="6858000" cy="4480560"/>
          </a:xfrm>
          <a:prstGeom prst="rect">
            <a:avLst/>
          </a:prstGeom>
          <a:noFill/>
          <a:ln/>
        </p:spPr>
        <p:txBody>
          <a:bodyPr wrap="square" lIns="508" tIns="508" rIns="508" bIns="508" rtlCol="0" anchor="t">
            <a:normAutofit/>
          </a:bodyPr>
          <a:lstStyle/>
          <a:p>
            <a:pPr marL="152400" indent="-152400">
              <a:buSzPct val="100000"/>
              <a:buChar char="•"/>
            </a:pPr>
            <a:r>
              <a:rPr lang="en-US" sz="1800" dirty="0">
                <a:solidFill>
                  <a:srgbClr val="1F2937"/>
                </a:solidFill>
              </a:rPr>
              <a:t>Attunement goes beyond empathy: it includes responsiveness to emotional, relational, informational, and practical needs</a:t>
            </a:r>
            <a:endParaRPr lang="en-US" sz="1800" dirty="0"/>
          </a:p>
          <a:p>
            <a:pPr marL="152400" indent="-152400">
              <a:buSzPct val="100000"/>
              <a:buChar char="•"/>
            </a:pPr>
            <a:r>
              <a:rPr lang="en-US" sz="1800" dirty="0">
                <a:solidFill>
                  <a:srgbClr val="1F2937"/>
                </a:solidFill>
              </a:rPr>
              <a:t>Clinical attunement in palliative care means balancing the patient’s readiness with the cadence of illness and the need for decision making</a:t>
            </a:r>
            <a:endParaRPr lang="en-US" sz="1800" dirty="0"/>
          </a:p>
          <a:p>
            <a:pPr marL="152400" indent="-152400">
              <a:buSzPct val="100000"/>
              <a:buChar char="•"/>
            </a:pPr>
            <a:r>
              <a:rPr lang="en-US" sz="1800" dirty="0">
                <a:solidFill>
                  <a:srgbClr val="1F2937"/>
                </a:solidFill>
              </a:rPr>
              <a:t>Three practical skills from the PEPC article: asking, repairing disconnections, and offering containment</a:t>
            </a:r>
            <a:endParaRPr lang="en-US" sz="1800" dirty="0"/>
          </a:p>
        </p:txBody>
      </p:sp>
      <p:sp>
        <p:nvSpPr>
          <p:cNvPr id="7" name="Shape 5"/>
          <p:cNvSpPr/>
          <p:nvPr/>
        </p:nvSpPr>
        <p:spPr>
          <a:xfrm>
            <a:off x="7863840" y="922660"/>
            <a:ext cx="3611880" cy="5166360"/>
          </a:xfrm>
          <a:prstGeom prst="roundRect">
            <a:avLst>
              <a:gd name="adj" fmla="val 2532"/>
            </a:avLst>
          </a:prstGeom>
          <a:solidFill>
            <a:srgbClr val="EEE6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51260"/>
            <a:ext cx="3063240" cy="347472"/>
          </a:xfrm>
          <a:prstGeom prst="rect">
            <a:avLst/>
          </a:prstGeom>
          <a:noFill/>
          <a:ln/>
        </p:spPr>
        <p:txBody>
          <a:bodyPr wrap="square" lIns="0" tIns="0" rIns="0" bIns="0" rtlCol="0" anchor="ctr"/>
          <a:lstStyle/>
          <a:p>
            <a:pPr marL="0" indent="0">
              <a:buNone/>
            </a:pPr>
            <a:r>
              <a:rPr lang="en-US" sz="1500" b="1" dirty="0">
                <a:solidFill>
                  <a:srgbClr val="B98333"/>
                </a:solidFill>
              </a:rPr>
              <a:t>What it sounds like</a:t>
            </a:r>
            <a:endParaRPr lang="en-US" sz="1500" dirty="0"/>
          </a:p>
        </p:txBody>
      </p:sp>
      <p:sp>
        <p:nvSpPr>
          <p:cNvPr id="9" name="Text 7"/>
          <p:cNvSpPr/>
          <p:nvPr/>
        </p:nvSpPr>
        <p:spPr>
          <a:xfrm>
            <a:off x="8074152" y="1562740"/>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Ask beyond the symptom report.</a:t>
            </a:r>
            <a:endParaRPr lang="en-US" sz="1320" dirty="0"/>
          </a:p>
          <a:p>
            <a:pPr marL="127000" indent="-127000">
              <a:buSzPct val="100000"/>
              <a:buChar char="•"/>
            </a:pPr>
            <a:r>
              <a:rPr lang="en-US" sz="1320" dirty="0">
                <a:solidFill>
                  <a:srgbClr val="1F2937"/>
                </a:solidFill>
              </a:rPr>
              <a:t>Name and repair when you missed something.</a:t>
            </a:r>
            <a:endParaRPr lang="en-US" sz="1320" dirty="0"/>
          </a:p>
          <a:p>
            <a:pPr marL="127000" indent="-127000">
              <a:buSzPct val="100000"/>
              <a:buChar char="•"/>
            </a:pPr>
            <a:r>
              <a:rPr lang="en-US" sz="1320" dirty="0">
                <a:solidFill>
                  <a:srgbClr val="1F2937"/>
                </a:solidFill>
              </a:rPr>
              <a:t>Contain overwhelm so the patient can keep thinking.</a:t>
            </a:r>
            <a:endParaRPr lang="en-US" sz="132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4. Transference and countertransference — the relationship is part of the data</a:t>
            </a:r>
            <a:r>
              <a:rPr lang="en-US" sz="2400" b="1" baseline="30000">
                <a:solidFill>
                  <a:srgbClr val="1F2937"/>
                </a:solidFill>
                <a:latin typeface="Aptos Display"/>
                <a:ea typeface="Aptos Display" pitchFamily="34" charset="-122"/>
                <a:cs typeface="Aptos Display" pitchFamily="34" charset="-120"/>
              </a:rPr>
              <a:t>20</a:t>
            </a:r>
            <a:endParaRPr lang="en-US" sz="2400" b="1" baseline="30000">
              <a:solidFill>
                <a:srgbClr val="1F2937"/>
              </a:solidFill>
              <a:latin typeface="Aptos Display"/>
            </a:endParaRPr>
          </a:p>
        </p:txBody>
      </p:sp>
      <p:sp>
        <p:nvSpPr>
          <p:cNvPr id="6" name="Text 4"/>
          <p:cNvSpPr/>
          <p:nvPr/>
        </p:nvSpPr>
        <p:spPr>
          <a:xfrm>
            <a:off x="804672" y="1353312"/>
            <a:ext cx="6949440" cy="4736592"/>
          </a:xfrm>
          <a:prstGeom prst="rect">
            <a:avLst/>
          </a:prstGeom>
          <a:noFill/>
          <a:ln/>
        </p:spPr>
        <p:txBody>
          <a:bodyPr wrap="square" lIns="508" tIns="508" rIns="508" bIns="508" rtlCol="0" anchor="t">
            <a:normAutofit/>
          </a:bodyPr>
          <a:lstStyle/>
          <a:p>
            <a:pPr marL="152400" indent="-152400">
              <a:buSzPct val="100000"/>
              <a:buChar char="•"/>
            </a:pPr>
            <a:r>
              <a:rPr lang="en-US" sz="1790" dirty="0">
                <a:solidFill>
                  <a:srgbClr val="1F2937"/>
                </a:solidFill>
              </a:rPr>
              <a:t>Transference = feelings and expectations the patient brings to the clinician from prior relationships and experiences</a:t>
            </a:r>
            <a:endParaRPr lang="en-US" sz="1790" dirty="0"/>
          </a:p>
          <a:p>
            <a:pPr marL="152400" indent="-152400">
              <a:buSzPct val="100000"/>
              <a:buChar char="•"/>
            </a:pPr>
            <a:r>
              <a:rPr lang="en-US" sz="1790" dirty="0">
                <a:solidFill>
                  <a:srgbClr val="1F2937"/>
                </a:solidFill>
              </a:rPr>
              <a:t>Countertransference = the clinician’s reciprocal reactions to the patient</a:t>
            </a:r>
            <a:endParaRPr lang="en-US" sz="1790" dirty="0"/>
          </a:p>
          <a:p>
            <a:pPr marL="152400" indent="-152400">
              <a:buSzPct val="100000"/>
              <a:buChar char="•"/>
            </a:pPr>
            <a:r>
              <a:rPr lang="en-US" sz="1790" dirty="0">
                <a:solidFill>
                  <a:srgbClr val="1F2937"/>
                </a:solidFill>
              </a:rPr>
              <a:t>These processes can deepen empathy or distort care if unrecognized</a:t>
            </a:r>
            <a:endParaRPr lang="en-US" sz="1790" dirty="0"/>
          </a:p>
          <a:p>
            <a:pPr marL="152400" indent="-152400">
              <a:buSzPct val="100000"/>
              <a:buChar char="•"/>
            </a:pPr>
            <a:r>
              <a:rPr lang="en-US" sz="1790" dirty="0">
                <a:solidFill>
                  <a:srgbClr val="1F2937"/>
                </a:solidFill>
              </a:rPr>
              <a:t>The question is not whether they are present, but whether we are reflecting on them well</a:t>
            </a:r>
            <a:endParaRPr lang="en-US" sz="1790" dirty="0"/>
          </a:p>
        </p:txBody>
      </p:sp>
      <p:sp>
        <p:nvSpPr>
          <p:cNvPr id="7" name="Shape 5"/>
          <p:cNvSpPr/>
          <p:nvPr/>
        </p:nvSpPr>
        <p:spPr>
          <a:xfrm>
            <a:off x="7863840" y="845543"/>
            <a:ext cx="3611880" cy="5166360"/>
          </a:xfrm>
          <a:prstGeom prst="roundRect">
            <a:avLst>
              <a:gd name="adj" fmla="val 2532"/>
            </a:avLst>
          </a:prstGeom>
          <a:solidFill>
            <a:srgbClr val="EAD8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74143"/>
            <a:ext cx="3063240" cy="347472"/>
          </a:xfrm>
          <a:prstGeom prst="rect">
            <a:avLst/>
          </a:prstGeom>
          <a:noFill/>
          <a:ln/>
        </p:spPr>
        <p:txBody>
          <a:bodyPr wrap="square" lIns="0" tIns="0" rIns="0" bIns="0" rtlCol="0" anchor="ctr"/>
          <a:lstStyle/>
          <a:p>
            <a:pPr marL="0" indent="0">
              <a:buNone/>
            </a:pPr>
            <a:r>
              <a:rPr lang="en-US" sz="1500" b="1" dirty="0">
                <a:solidFill>
                  <a:srgbClr val="6D4B5D"/>
                </a:solidFill>
              </a:rPr>
              <a:t>Warning signs</a:t>
            </a:r>
            <a:endParaRPr lang="en-US" sz="1500" dirty="0"/>
          </a:p>
        </p:txBody>
      </p:sp>
      <p:sp>
        <p:nvSpPr>
          <p:cNvPr id="9" name="Text 7"/>
          <p:cNvSpPr/>
          <p:nvPr/>
        </p:nvSpPr>
        <p:spPr>
          <a:xfrm>
            <a:off x="8074152" y="148562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Feeling unusually rescuing, avoidant, irritated, idealized, or guilty</a:t>
            </a:r>
            <a:endParaRPr lang="en-US" sz="1320" dirty="0"/>
          </a:p>
          <a:p>
            <a:pPr marL="127000" indent="-127000">
              <a:buSzPct val="100000"/>
              <a:buChar char="•"/>
            </a:pPr>
            <a:r>
              <a:rPr lang="en-US" sz="1320" dirty="0">
                <a:solidFill>
                  <a:srgbClr val="1F2937"/>
                </a:solidFill>
              </a:rPr>
              <a:t>Breaking routine boundaries without reflection</a:t>
            </a:r>
            <a:endParaRPr lang="en-US" sz="1320" dirty="0"/>
          </a:p>
          <a:p>
            <a:pPr marL="127000" indent="-127000">
              <a:buSzPct val="100000"/>
              <a:buChar char="•"/>
            </a:pPr>
            <a:r>
              <a:rPr lang="en-US" sz="1320" dirty="0">
                <a:solidFill>
                  <a:srgbClr val="1F2937"/>
                </a:solidFill>
              </a:rPr>
              <a:t>Team splitting or repeated frustration with “difficult” patients</a:t>
            </a:r>
            <a:endParaRPr lang="en-US" sz="132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dirty="0">
                <a:solidFill>
                  <a:srgbClr val="1F2937"/>
                </a:solidFill>
                <a:latin typeface="Aptos Display"/>
                <a:ea typeface="Aptos Display" pitchFamily="34" charset="-122"/>
                <a:cs typeface="Aptos Display" pitchFamily="34" charset="-120"/>
              </a:rPr>
              <a:t>5. Attachment — patients differ in how much closeness, space, and reassurance </a:t>
            </a:r>
            <a:r>
              <a:rPr lang="en-US" sz="2400" b="1">
                <a:solidFill>
                  <a:srgbClr val="1F2937"/>
                </a:solidFill>
                <a:latin typeface="Aptos Display"/>
                <a:ea typeface="Aptos Display" pitchFamily="34" charset="-122"/>
                <a:cs typeface="Aptos Display" pitchFamily="34" charset="-120"/>
              </a:rPr>
              <a:t>they need</a:t>
            </a:r>
            <a:r>
              <a:rPr lang="en-US" sz="2400" b="1" baseline="30000">
                <a:solidFill>
                  <a:srgbClr val="1F2937"/>
                </a:solidFill>
                <a:latin typeface="Aptos Display"/>
                <a:ea typeface="Aptos Display" pitchFamily="34" charset="-122"/>
                <a:cs typeface="Aptos Display" pitchFamily="34" charset="-120"/>
              </a:rPr>
              <a:t>21</a:t>
            </a:r>
            <a:endParaRPr lang="en-US" sz="2400" baseline="30000" dirty="0"/>
          </a:p>
        </p:txBody>
      </p:sp>
      <p:sp>
        <p:nvSpPr>
          <p:cNvPr id="6" name="Text 4"/>
          <p:cNvSpPr/>
          <p:nvPr/>
        </p:nvSpPr>
        <p:spPr>
          <a:xfrm>
            <a:off x="804672" y="1371600"/>
            <a:ext cx="6903720" cy="4663440"/>
          </a:xfrm>
          <a:prstGeom prst="rect">
            <a:avLst/>
          </a:prstGeom>
          <a:noFill/>
          <a:ln/>
        </p:spPr>
        <p:txBody>
          <a:bodyPr wrap="square" lIns="508" tIns="508" rIns="508" bIns="508" rtlCol="0" anchor="t">
            <a:normAutofit/>
          </a:bodyPr>
          <a:lstStyle/>
          <a:p>
            <a:pPr marL="152400" indent="-152400">
              <a:buSzPct val="100000"/>
              <a:buChar char="•"/>
            </a:pPr>
            <a:r>
              <a:rPr lang="en-US" sz="1760" dirty="0">
                <a:solidFill>
                  <a:srgbClr val="1F2937"/>
                </a:solidFill>
              </a:rPr>
              <a:t>Serious illness activates attachment needs because it increases dependence and threat</a:t>
            </a:r>
            <a:endParaRPr lang="en-US" sz="1760" dirty="0"/>
          </a:p>
          <a:p>
            <a:pPr marL="152400" indent="-152400">
              <a:buSzPct val="100000"/>
              <a:buChar char="•"/>
            </a:pPr>
            <a:r>
              <a:rPr lang="en-US" sz="1760" dirty="0">
                <a:solidFill>
                  <a:srgbClr val="1F2937"/>
                </a:solidFill>
              </a:rPr>
              <a:t>Some patients become anxious with distance and need more frequent reassurance</a:t>
            </a:r>
            <a:endParaRPr lang="en-US" sz="1760" dirty="0"/>
          </a:p>
          <a:p>
            <a:pPr marL="152400" indent="-152400">
              <a:buSzPct val="100000"/>
              <a:buChar char="•"/>
            </a:pPr>
            <a:r>
              <a:rPr lang="en-US" sz="1760" dirty="0">
                <a:solidFill>
                  <a:srgbClr val="1F2937"/>
                </a:solidFill>
              </a:rPr>
              <a:t>Others feel overwhelmed by too much closeness and value autonomy or distance</a:t>
            </a:r>
            <a:endParaRPr lang="en-US" sz="1760" dirty="0"/>
          </a:p>
          <a:p>
            <a:pPr marL="152400" indent="-152400">
              <a:buSzPct val="100000"/>
              <a:buChar char="•"/>
            </a:pPr>
            <a:r>
              <a:rPr lang="en-US" sz="1760" dirty="0">
                <a:solidFill>
                  <a:srgbClr val="1F2937"/>
                </a:solidFill>
              </a:rPr>
              <a:t>The goal is not to change attachment style in clinic; the goal is to adapt care to meet the patient more effectively</a:t>
            </a:r>
            <a:endParaRPr lang="en-US" sz="1760" dirty="0"/>
          </a:p>
        </p:txBody>
      </p:sp>
      <p:sp>
        <p:nvSpPr>
          <p:cNvPr id="7" name="Shape 5"/>
          <p:cNvSpPr/>
          <p:nvPr/>
        </p:nvSpPr>
        <p:spPr>
          <a:xfrm>
            <a:off x="7863840" y="889610"/>
            <a:ext cx="3611880" cy="5166360"/>
          </a:xfrm>
          <a:prstGeom prst="roundRect">
            <a:avLst>
              <a:gd name="adj" fmla="val 2532"/>
            </a:avLst>
          </a:prstGeom>
          <a:solidFill>
            <a:srgbClr val="DCE8E2"/>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18210"/>
            <a:ext cx="3063240" cy="347472"/>
          </a:xfrm>
          <a:prstGeom prst="rect">
            <a:avLst/>
          </a:prstGeom>
          <a:noFill/>
          <a:ln/>
        </p:spPr>
        <p:txBody>
          <a:bodyPr wrap="square" lIns="0" tIns="0" rIns="0" bIns="0" rtlCol="0" anchor="ctr"/>
          <a:lstStyle/>
          <a:p>
            <a:pPr marL="0" indent="0">
              <a:buNone/>
            </a:pPr>
            <a:r>
              <a:rPr lang="en-US" sz="1500" b="1" dirty="0">
                <a:solidFill>
                  <a:srgbClr val="245C4E"/>
                </a:solidFill>
              </a:rPr>
              <a:t>Practical question</a:t>
            </a:r>
            <a:endParaRPr lang="en-US" sz="1500" dirty="0"/>
          </a:p>
        </p:txBody>
      </p:sp>
      <p:sp>
        <p:nvSpPr>
          <p:cNvPr id="9" name="Text 7"/>
          <p:cNvSpPr/>
          <p:nvPr/>
        </p:nvSpPr>
        <p:spPr>
          <a:xfrm>
            <a:off x="8074152" y="1529690"/>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“What kind of contact seems to help this patient stay regulated and engaged?”</a:t>
            </a:r>
            <a:endParaRPr lang="en-US" sz="132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6. Coping — stop labeling, start asking whether it is helping</a:t>
            </a:r>
            <a:r>
              <a:rPr lang="en-US" sz="2400" b="1" baseline="30000">
                <a:solidFill>
                  <a:srgbClr val="1F2937"/>
                </a:solidFill>
                <a:latin typeface="Aptos Display"/>
                <a:ea typeface="Aptos Display" pitchFamily="34" charset="-122"/>
                <a:cs typeface="Aptos Display" pitchFamily="34" charset="-120"/>
              </a:rPr>
              <a:t>21</a:t>
            </a:r>
            <a:endParaRPr lang="en-US" sz="2400" baseline="30000" dirty="0"/>
          </a:p>
        </p:txBody>
      </p:sp>
      <p:sp>
        <p:nvSpPr>
          <p:cNvPr id="6" name="Text 4"/>
          <p:cNvSpPr/>
          <p:nvPr/>
        </p:nvSpPr>
        <p:spPr>
          <a:xfrm>
            <a:off x="804672" y="1325880"/>
            <a:ext cx="6903720" cy="4846320"/>
          </a:xfrm>
          <a:prstGeom prst="rect">
            <a:avLst/>
          </a:prstGeom>
          <a:noFill/>
          <a:ln/>
        </p:spPr>
        <p:txBody>
          <a:bodyPr wrap="square" lIns="508" tIns="508" rIns="508" bIns="508" rtlCol="0" anchor="t">
            <a:normAutofit/>
          </a:bodyPr>
          <a:lstStyle/>
          <a:p>
            <a:pPr marL="152400" indent="-152400">
              <a:buSzPct val="100000"/>
              <a:buChar char="•"/>
            </a:pPr>
            <a:r>
              <a:rPr lang="en-US" sz="1740" dirty="0">
                <a:solidFill>
                  <a:srgbClr val="1F2937"/>
                </a:solidFill>
              </a:rPr>
              <a:t>Patients use a spectrum of coping strategies: humor, legacy-building, meaning-making, avoidance, splitting, control-seeking, denial</a:t>
            </a:r>
            <a:endParaRPr lang="en-US" sz="1740" dirty="0"/>
          </a:p>
          <a:p>
            <a:pPr marL="152400" indent="-152400">
              <a:buSzPct val="100000"/>
              <a:buChar char="•"/>
            </a:pPr>
            <a:r>
              <a:rPr lang="en-US" sz="1740" dirty="0">
                <a:solidFill>
                  <a:srgbClr val="1F2937"/>
                </a:solidFill>
              </a:rPr>
              <a:t>Rather than calling coping “good” or “bad,” ask whether it is helping the patient meet goals in this phase of illness</a:t>
            </a:r>
            <a:endParaRPr lang="en-US" sz="1740" dirty="0"/>
          </a:p>
          <a:p>
            <a:pPr marL="152400" indent="-152400">
              <a:buSzPct val="100000"/>
              <a:buChar char="•"/>
            </a:pPr>
            <a:r>
              <a:rPr lang="en-US" sz="1740" dirty="0">
                <a:solidFill>
                  <a:srgbClr val="1F2937"/>
                </a:solidFill>
              </a:rPr>
              <a:t>The same strategy can be adaptive in one context and maladaptive in another</a:t>
            </a:r>
            <a:endParaRPr lang="en-US" sz="1740" dirty="0"/>
          </a:p>
          <a:p>
            <a:pPr marL="152400" indent="-152400">
              <a:buSzPct val="100000"/>
              <a:buChar char="•"/>
            </a:pPr>
            <a:r>
              <a:rPr lang="en-US" sz="1740" dirty="0">
                <a:solidFill>
                  <a:srgbClr val="1F2937"/>
                </a:solidFill>
              </a:rPr>
              <a:t>A shared team language around coping improves alignment and attunement</a:t>
            </a:r>
            <a:endParaRPr lang="en-US" sz="1740" dirty="0"/>
          </a:p>
        </p:txBody>
      </p:sp>
      <p:sp>
        <p:nvSpPr>
          <p:cNvPr id="7" name="Shape 5"/>
          <p:cNvSpPr/>
          <p:nvPr/>
        </p:nvSpPr>
        <p:spPr>
          <a:xfrm>
            <a:off x="7863840" y="889610"/>
            <a:ext cx="3611880" cy="5166360"/>
          </a:xfrm>
          <a:prstGeom prst="roundRect">
            <a:avLst>
              <a:gd name="adj" fmla="val 2532"/>
            </a:avLst>
          </a:prstGeom>
          <a:solidFill>
            <a:srgbClr val="DDE7F3"/>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18210"/>
            <a:ext cx="3063240" cy="347472"/>
          </a:xfrm>
          <a:prstGeom prst="rect">
            <a:avLst/>
          </a:prstGeom>
          <a:noFill/>
          <a:ln/>
        </p:spPr>
        <p:txBody>
          <a:bodyPr wrap="square" lIns="0" tIns="0" rIns="0" bIns="0" rtlCol="0" anchor="ctr"/>
          <a:lstStyle/>
          <a:p>
            <a:pPr marL="0" indent="0">
              <a:buNone/>
            </a:pPr>
            <a:r>
              <a:rPr lang="en-US" sz="1500" b="1" dirty="0">
                <a:solidFill>
                  <a:srgbClr val="274C77"/>
                </a:solidFill>
              </a:rPr>
              <a:t>Team question</a:t>
            </a:r>
            <a:endParaRPr lang="en-US" sz="1500" dirty="0"/>
          </a:p>
        </p:txBody>
      </p:sp>
      <p:sp>
        <p:nvSpPr>
          <p:cNvPr id="9" name="Text 7"/>
          <p:cNvSpPr/>
          <p:nvPr/>
        </p:nvSpPr>
        <p:spPr>
          <a:xfrm>
            <a:off x="8074152" y="1529690"/>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“What function might this coping style be serving right now, and what does it cost?”</a:t>
            </a:r>
            <a:endParaRPr lang="en-US" sz="132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7. Dialectical thinking — replace either/or with both/and</a:t>
            </a:r>
            <a:r>
              <a:rPr lang="en-US" sz="2400" b="1" baseline="30000">
                <a:solidFill>
                  <a:srgbClr val="1F2937"/>
                </a:solidFill>
                <a:latin typeface="Aptos Display"/>
                <a:ea typeface="Aptos Display" pitchFamily="34" charset="-122"/>
                <a:cs typeface="Aptos Display" pitchFamily="34" charset="-120"/>
              </a:rPr>
              <a:t>21</a:t>
            </a:r>
            <a:endParaRPr lang="en-US" sz="2400" baseline="30000" dirty="0"/>
          </a:p>
        </p:txBody>
      </p:sp>
      <p:sp>
        <p:nvSpPr>
          <p:cNvPr id="6" name="Text 4"/>
          <p:cNvSpPr/>
          <p:nvPr/>
        </p:nvSpPr>
        <p:spPr>
          <a:xfrm>
            <a:off x="804672" y="1353312"/>
            <a:ext cx="6903720" cy="4663440"/>
          </a:xfrm>
          <a:prstGeom prst="rect">
            <a:avLst/>
          </a:prstGeom>
          <a:noFill/>
          <a:ln/>
        </p:spPr>
        <p:txBody>
          <a:bodyPr wrap="square" lIns="508" tIns="508" rIns="508" bIns="508" rtlCol="0" anchor="t">
            <a:normAutofit/>
          </a:bodyPr>
          <a:lstStyle/>
          <a:p>
            <a:pPr marL="152400" indent="-152400">
              <a:buSzPct val="100000"/>
              <a:buChar char="•"/>
            </a:pPr>
            <a:r>
              <a:rPr lang="en-US" sz="1790" dirty="0">
                <a:solidFill>
                  <a:srgbClr val="1F2937"/>
                </a:solidFill>
              </a:rPr>
              <a:t>Serious illness easily pulls patients into all-or-nothing thinking</a:t>
            </a:r>
            <a:endParaRPr lang="en-US" sz="1790" dirty="0"/>
          </a:p>
          <a:p>
            <a:pPr marL="152400" indent="-152400">
              <a:buSzPct val="100000"/>
              <a:buChar char="•"/>
            </a:pPr>
            <a:r>
              <a:rPr lang="en-US" sz="1790" dirty="0">
                <a:solidFill>
                  <a:srgbClr val="1F2937"/>
                </a:solidFill>
              </a:rPr>
              <a:t>DBT-informed dialectics create room for two truths at once</a:t>
            </a:r>
            <a:endParaRPr lang="en-US" sz="1790" dirty="0"/>
          </a:p>
          <a:p>
            <a:pPr marL="152400" indent="-152400">
              <a:buSzPct val="100000"/>
              <a:buChar char="•"/>
            </a:pPr>
            <a:r>
              <a:rPr lang="en-US" sz="1790" dirty="0">
                <a:solidFill>
                  <a:srgbClr val="1F2937"/>
                </a:solidFill>
              </a:rPr>
              <a:t>Examples: hoping for the best and preparing for worse possibilities; living fully and facing dying; trusting the team and feeling angry with the team</a:t>
            </a:r>
            <a:endParaRPr lang="en-US" sz="1790" dirty="0"/>
          </a:p>
          <a:p>
            <a:pPr marL="152400" indent="-152400">
              <a:buSzPct val="100000"/>
              <a:buChar char="•"/>
            </a:pPr>
            <a:r>
              <a:rPr lang="en-US" sz="1790" dirty="0">
                <a:solidFill>
                  <a:srgbClr val="1F2937"/>
                </a:solidFill>
              </a:rPr>
              <a:t>Often the single most helpful word is “and”</a:t>
            </a:r>
            <a:endParaRPr lang="en-US" sz="1790" dirty="0"/>
          </a:p>
        </p:txBody>
      </p:sp>
      <p:sp>
        <p:nvSpPr>
          <p:cNvPr id="7" name="Shape 5"/>
          <p:cNvSpPr/>
          <p:nvPr/>
        </p:nvSpPr>
        <p:spPr>
          <a:xfrm>
            <a:off x="7863840" y="845543"/>
            <a:ext cx="3611880" cy="5166360"/>
          </a:xfrm>
          <a:prstGeom prst="roundRect">
            <a:avLst>
              <a:gd name="adj" fmla="val 2532"/>
            </a:avLst>
          </a:prstGeom>
          <a:solidFill>
            <a:srgbClr val="EEE6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74143"/>
            <a:ext cx="3063240" cy="347472"/>
          </a:xfrm>
          <a:prstGeom prst="rect">
            <a:avLst/>
          </a:prstGeom>
          <a:noFill/>
          <a:ln/>
        </p:spPr>
        <p:txBody>
          <a:bodyPr wrap="square" lIns="0" tIns="0" rIns="0" bIns="0" rtlCol="0" anchor="ctr"/>
          <a:lstStyle/>
          <a:p>
            <a:pPr marL="0" indent="0">
              <a:buNone/>
            </a:pPr>
            <a:r>
              <a:rPr lang="en-US" sz="1500" b="1" dirty="0">
                <a:solidFill>
                  <a:srgbClr val="B98333"/>
                </a:solidFill>
              </a:rPr>
              <a:t>Useful phrase</a:t>
            </a:r>
            <a:endParaRPr lang="en-US" sz="1500" dirty="0"/>
          </a:p>
        </p:txBody>
      </p:sp>
      <p:sp>
        <p:nvSpPr>
          <p:cNvPr id="9" name="Text 7"/>
          <p:cNvSpPr/>
          <p:nvPr/>
        </p:nvSpPr>
        <p:spPr>
          <a:xfrm>
            <a:off x="8074152" y="148562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“It makes sense that you want to stay hopeful, and we should also prepare for what may come next.”</a:t>
            </a:r>
            <a:endParaRPr lang="en-US" sz="132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dirty="0">
                <a:solidFill>
                  <a:srgbClr val="1F2937"/>
                </a:solidFill>
                <a:latin typeface="Aptos Display"/>
                <a:ea typeface="Aptos Display" pitchFamily="34" charset="-122"/>
                <a:cs typeface="Aptos Display" pitchFamily="34" charset="-120"/>
              </a:rPr>
              <a:t>8. Sometimes changing thoughts or behaviors is easier than targeting emotion </a:t>
            </a:r>
            <a:r>
              <a:rPr lang="en-US" sz="2400" b="1">
                <a:solidFill>
                  <a:srgbClr val="1F2937"/>
                </a:solidFill>
                <a:latin typeface="Aptos Display"/>
                <a:ea typeface="Aptos Display" pitchFamily="34" charset="-122"/>
                <a:cs typeface="Aptos Display" pitchFamily="34" charset="-120"/>
              </a:rPr>
              <a:t>directly</a:t>
            </a:r>
            <a:r>
              <a:rPr lang="en-US" sz="2400" b="1" baseline="30000">
                <a:solidFill>
                  <a:srgbClr val="1F2937"/>
                </a:solidFill>
                <a:latin typeface="Aptos Display"/>
                <a:ea typeface="Aptos Display" pitchFamily="34" charset="-122"/>
                <a:cs typeface="Aptos Display" pitchFamily="34" charset="-120"/>
              </a:rPr>
              <a:t>21</a:t>
            </a:r>
            <a:endParaRPr lang="en-US" sz="2400" baseline="30000" dirty="0"/>
          </a:p>
        </p:txBody>
      </p:sp>
      <p:sp>
        <p:nvSpPr>
          <p:cNvPr id="6" name="Text 4"/>
          <p:cNvSpPr/>
          <p:nvPr/>
        </p:nvSpPr>
        <p:spPr>
          <a:xfrm>
            <a:off x="804672" y="1353312"/>
            <a:ext cx="6903720" cy="4709160"/>
          </a:xfrm>
          <a:prstGeom prst="rect">
            <a:avLst/>
          </a:prstGeom>
          <a:noFill/>
          <a:ln/>
        </p:spPr>
        <p:txBody>
          <a:bodyPr wrap="square" lIns="508" tIns="508" rIns="508" bIns="508" rtlCol="0" anchor="t">
            <a:normAutofit/>
          </a:bodyPr>
          <a:lstStyle/>
          <a:p>
            <a:pPr marL="152400" indent="-152400">
              <a:buSzPct val="100000"/>
              <a:buChar char="•"/>
            </a:pPr>
            <a:r>
              <a:rPr lang="en-US" sz="1750" dirty="0">
                <a:solidFill>
                  <a:srgbClr val="1F2937"/>
                </a:solidFill>
              </a:rPr>
              <a:t>CBT reminds us that thoughts, behaviors, and emotions are linked</a:t>
            </a:r>
            <a:endParaRPr lang="en-US" sz="1750" dirty="0"/>
          </a:p>
          <a:p>
            <a:pPr marL="152400" indent="-152400">
              <a:buSzPct val="100000"/>
              <a:buChar char="•"/>
            </a:pPr>
            <a:r>
              <a:rPr lang="en-US" sz="1750" dirty="0">
                <a:solidFill>
                  <a:srgbClr val="1F2937"/>
                </a:solidFill>
              </a:rPr>
              <a:t>Look for cognitive distortions such as catastrophizing, personalization, or self-defeating conclusions</a:t>
            </a:r>
            <a:endParaRPr lang="en-US" sz="1750" dirty="0"/>
          </a:p>
          <a:p>
            <a:pPr marL="152400" indent="-152400">
              <a:buSzPct val="100000"/>
              <a:buChar char="•"/>
            </a:pPr>
            <a:r>
              <a:rPr lang="en-US" sz="1750" dirty="0">
                <a:solidFill>
                  <a:srgbClr val="1F2937"/>
                </a:solidFill>
              </a:rPr>
              <a:t>Small behavioral prescriptions can reduce isolation and improve mood more effectively than debating emotion head-on</a:t>
            </a:r>
            <a:endParaRPr lang="en-US" sz="1750" dirty="0"/>
          </a:p>
          <a:p>
            <a:pPr marL="152400" indent="-152400">
              <a:buSzPct val="100000"/>
              <a:buChar char="•"/>
            </a:pPr>
            <a:r>
              <a:rPr lang="en-US" sz="1750" dirty="0">
                <a:solidFill>
                  <a:srgbClr val="1F2937"/>
                </a:solidFill>
              </a:rPr>
              <a:t>In palliative care, even a very brief behavioral or cognitive intervention may matter</a:t>
            </a:r>
            <a:endParaRPr lang="en-US" sz="1750" dirty="0"/>
          </a:p>
        </p:txBody>
      </p:sp>
      <p:sp>
        <p:nvSpPr>
          <p:cNvPr id="7" name="Shape 5"/>
          <p:cNvSpPr/>
          <p:nvPr/>
        </p:nvSpPr>
        <p:spPr>
          <a:xfrm>
            <a:off x="7863840" y="1143000"/>
            <a:ext cx="3611880" cy="5166360"/>
          </a:xfrm>
          <a:prstGeom prst="roundRect">
            <a:avLst>
              <a:gd name="adj" fmla="val 2532"/>
            </a:avLst>
          </a:prstGeom>
          <a:solidFill>
            <a:srgbClr val="DCE8E2"/>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371600"/>
            <a:ext cx="3063240" cy="347472"/>
          </a:xfrm>
          <a:prstGeom prst="rect">
            <a:avLst/>
          </a:prstGeom>
          <a:noFill/>
          <a:ln/>
        </p:spPr>
        <p:txBody>
          <a:bodyPr wrap="square" lIns="0" tIns="0" rIns="0" bIns="0" rtlCol="0" anchor="ctr"/>
          <a:lstStyle/>
          <a:p>
            <a:pPr marL="0" indent="0">
              <a:buNone/>
            </a:pPr>
            <a:r>
              <a:rPr lang="en-US" sz="1500" b="1" dirty="0">
                <a:solidFill>
                  <a:srgbClr val="245C4E"/>
                </a:solidFill>
              </a:rPr>
              <a:t>Examples</a:t>
            </a:r>
            <a:endParaRPr lang="en-US" sz="1500" dirty="0"/>
          </a:p>
        </p:txBody>
      </p:sp>
      <p:sp>
        <p:nvSpPr>
          <p:cNvPr id="9" name="Text 7"/>
          <p:cNvSpPr/>
          <p:nvPr/>
        </p:nvSpPr>
        <p:spPr>
          <a:xfrm>
            <a:off x="8074152" y="1783080"/>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Reframe “there is no hope” into “what does hope mean now?”</a:t>
            </a:r>
            <a:endParaRPr lang="en-US" sz="1320" dirty="0"/>
          </a:p>
          <a:p>
            <a:pPr marL="127000" indent="-127000">
              <a:buSzPct val="100000"/>
              <a:buChar char="•"/>
            </a:pPr>
            <a:r>
              <a:rPr lang="en-US" sz="1320" dirty="0">
                <a:solidFill>
                  <a:srgbClr val="1F2937"/>
                </a:solidFill>
              </a:rPr>
              <a:t>Prescribe one small act of connection, pleasure, or meaning</a:t>
            </a:r>
            <a:endParaRPr lang="en-US" sz="132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9. Values-based action and motivational interviewing restore agency</a:t>
            </a:r>
            <a:r>
              <a:rPr lang="en-US" sz="2400" b="1" baseline="30000">
                <a:solidFill>
                  <a:srgbClr val="1F2937"/>
                </a:solidFill>
                <a:latin typeface="Aptos Display"/>
                <a:ea typeface="Aptos Display" pitchFamily="34" charset="-122"/>
                <a:cs typeface="Aptos Display" pitchFamily="34" charset="-120"/>
              </a:rPr>
              <a:t>21</a:t>
            </a:r>
            <a:endParaRPr lang="en-US" sz="2400" dirty="0"/>
          </a:p>
        </p:txBody>
      </p:sp>
      <p:sp>
        <p:nvSpPr>
          <p:cNvPr id="6" name="Text 4"/>
          <p:cNvSpPr/>
          <p:nvPr/>
        </p:nvSpPr>
        <p:spPr>
          <a:xfrm>
            <a:off x="804672" y="1353312"/>
            <a:ext cx="6903720" cy="4709160"/>
          </a:xfrm>
          <a:prstGeom prst="rect">
            <a:avLst/>
          </a:prstGeom>
          <a:noFill/>
          <a:ln/>
        </p:spPr>
        <p:txBody>
          <a:bodyPr wrap="square" lIns="508" tIns="508" rIns="508" bIns="508" rtlCol="0" anchor="t">
            <a:normAutofit/>
          </a:bodyPr>
          <a:lstStyle/>
          <a:p>
            <a:pPr marL="152400" indent="-152400">
              <a:buSzPct val="100000"/>
              <a:buChar char="•"/>
            </a:pPr>
            <a:r>
              <a:rPr lang="en-US" sz="1740" dirty="0">
                <a:solidFill>
                  <a:srgbClr val="1F2937"/>
                </a:solidFill>
              </a:rPr>
              <a:t>Serious illness strips control; values work helps patients locate a more stable source of direction</a:t>
            </a:r>
            <a:endParaRPr lang="en-US" sz="1740" dirty="0"/>
          </a:p>
          <a:p>
            <a:pPr marL="152400" indent="-152400">
              <a:buSzPct val="100000"/>
              <a:buChar char="•"/>
            </a:pPr>
            <a:r>
              <a:rPr lang="en-US" sz="1740" dirty="0">
                <a:solidFill>
                  <a:srgbClr val="1F2937"/>
                </a:solidFill>
              </a:rPr>
              <a:t>Motivational interviewing is especially useful when patients feel stuck, ambivalent, or resistant to change</a:t>
            </a:r>
            <a:endParaRPr lang="en-US" sz="1740" dirty="0"/>
          </a:p>
          <a:p>
            <a:pPr marL="152400" indent="-152400">
              <a:buSzPct val="100000"/>
              <a:buChar char="•"/>
            </a:pPr>
            <a:r>
              <a:rPr lang="en-US" sz="1740" dirty="0">
                <a:solidFill>
                  <a:srgbClr val="1F2937"/>
                </a:solidFill>
              </a:rPr>
              <a:t>OARS remains a high-yield bedside tool: open questions, affirmations, reflections, summaries</a:t>
            </a:r>
            <a:endParaRPr lang="en-US" sz="1740" dirty="0"/>
          </a:p>
          <a:p>
            <a:pPr marL="152400" indent="-152400">
              <a:buSzPct val="100000"/>
              <a:buChar char="•"/>
            </a:pPr>
            <a:r>
              <a:rPr lang="en-US" sz="1740" dirty="0">
                <a:solidFill>
                  <a:srgbClr val="1F2937"/>
                </a:solidFill>
              </a:rPr>
              <a:t>The aim is not persuasion. It is helping patients articulate what matters and what change they are ready for</a:t>
            </a:r>
            <a:endParaRPr lang="en-US" sz="1740" dirty="0"/>
          </a:p>
        </p:txBody>
      </p:sp>
      <p:sp>
        <p:nvSpPr>
          <p:cNvPr id="7" name="Shape 5"/>
          <p:cNvSpPr/>
          <p:nvPr/>
        </p:nvSpPr>
        <p:spPr>
          <a:xfrm>
            <a:off x="7863840" y="878593"/>
            <a:ext cx="3611880" cy="5166360"/>
          </a:xfrm>
          <a:prstGeom prst="roundRect">
            <a:avLst>
              <a:gd name="adj" fmla="val 2532"/>
            </a:avLst>
          </a:prstGeom>
          <a:solidFill>
            <a:srgbClr val="DDE7F3"/>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07193"/>
            <a:ext cx="3063240" cy="347472"/>
          </a:xfrm>
          <a:prstGeom prst="rect">
            <a:avLst/>
          </a:prstGeom>
          <a:noFill/>
          <a:ln/>
        </p:spPr>
        <p:txBody>
          <a:bodyPr wrap="square" lIns="0" tIns="0" rIns="0" bIns="0" rtlCol="0" anchor="ctr"/>
          <a:lstStyle/>
          <a:p>
            <a:pPr marL="0" indent="0">
              <a:buNone/>
            </a:pPr>
            <a:r>
              <a:rPr lang="en-US" sz="1500" b="1" dirty="0">
                <a:solidFill>
                  <a:srgbClr val="274C77"/>
                </a:solidFill>
              </a:rPr>
              <a:t>Examples</a:t>
            </a:r>
            <a:endParaRPr lang="en-US" sz="1500" dirty="0"/>
          </a:p>
        </p:txBody>
      </p:sp>
      <p:sp>
        <p:nvSpPr>
          <p:cNvPr id="9" name="Text 7"/>
          <p:cNvSpPr/>
          <p:nvPr/>
        </p:nvSpPr>
        <p:spPr>
          <a:xfrm>
            <a:off x="8074152" y="151867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“What would you most like help with right now?”</a:t>
            </a:r>
            <a:endParaRPr lang="en-US" sz="1320" dirty="0"/>
          </a:p>
          <a:p>
            <a:pPr marL="127000" indent="-127000">
              <a:buSzPct val="100000"/>
              <a:buChar char="•"/>
            </a:pPr>
            <a:r>
              <a:rPr lang="en-US" sz="1320" dirty="0">
                <a:solidFill>
                  <a:srgbClr val="1F2937"/>
                </a:solidFill>
              </a:rPr>
              <a:t>“Who or what has helped you make changes before?”</a:t>
            </a:r>
            <a:endParaRPr lang="en-US" sz="1320" dirty="0"/>
          </a:p>
          <a:p>
            <a:pPr marL="127000" indent="-127000">
              <a:buSzPct val="100000"/>
              <a:buChar char="•"/>
            </a:pPr>
            <a:r>
              <a:rPr lang="en-US" sz="1320" dirty="0">
                <a:solidFill>
                  <a:srgbClr val="1F2937"/>
                </a:solidFill>
              </a:rPr>
              <a:t>“This is what I am hearing. Tell me what I missed.”</a:t>
            </a:r>
            <a:endParaRPr lang="en-US" sz="13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81EB92-3184-12E5-F565-D8B6BCB7F3C9}"/>
              </a:ext>
            </a:extLst>
          </p:cNvPr>
          <p:cNvSpPr>
            <a:spLocks noGrp="1"/>
          </p:cNvSpPr>
          <p:nvPr>
            <p:ph type="ctrTitle"/>
          </p:nvPr>
        </p:nvSpPr>
        <p:spPr>
          <a:xfrm>
            <a:off x="876436" y="2003814"/>
            <a:ext cx="6528179" cy="2037624"/>
          </a:xfrm>
        </p:spPr>
        <p:txBody>
          <a:bodyPr wrap="square" anchor="b">
            <a:normAutofit/>
          </a:bodyPr>
          <a:lstStyle/>
          <a:p>
            <a:r>
              <a:rPr lang="en-US">
                <a:latin typeface="Georgia"/>
              </a:rPr>
              <a:t>Outline/Learning Objectives (Part 1)</a:t>
            </a:r>
          </a:p>
        </p:txBody>
      </p:sp>
      <p:sp>
        <p:nvSpPr>
          <p:cNvPr id="2" name="Content Placeholder 1">
            <a:extLst>
              <a:ext uri="{FF2B5EF4-FFF2-40B4-BE49-F238E27FC236}">
                <a16:creationId xmlns:a16="http://schemas.microsoft.com/office/drawing/2014/main" id="{F9D51D93-3B3D-73FB-5E4C-DF91BB94D1E9}"/>
              </a:ext>
            </a:extLst>
          </p:cNvPr>
          <p:cNvSpPr>
            <a:spLocks noGrp="1"/>
          </p:cNvSpPr>
          <p:nvPr>
            <p:ph type="subTitle" idx="1"/>
          </p:nvPr>
        </p:nvSpPr>
        <p:spPr>
          <a:xfrm>
            <a:off x="876436" y="4133513"/>
            <a:ext cx="6528179" cy="1735659"/>
          </a:xfrm>
        </p:spPr>
        <p:txBody>
          <a:bodyPr wrap="square" anchor="t">
            <a:noAutofit/>
          </a:bodyPr>
          <a:lstStyle/>
          <a:p>
            <a:pPr marL="0" indent="0">
              <a:buNone/>
            </a:pPr>
            <a:endParaRPr lang="en-US" sz="1500" dirty="0"/>
          </a:p>
          <a:p>
            <a:pPr marL="0"/>
            <a:r>
              <a:rPr lang="en-US" sz="1500"/>
              <a:t>1) Evaluate Common Psychiatric Diagnoses in Palliative Care </a:t>
            </a:r>
            <a:r>
              <a:rPr lang="en-US" sz="1500" dirty="0"/>
              <a:t>Practice</a:t>
            </a:r>
          </a:p>
          <a:p>
            <a:pPr marL="0"/>
            <a:r>
              <a:rPr lang="en-US" sz="1500"/>
              <a:t>2) Apply Psychopharmacology Principles in Serious Illness Care</a:t>
            </a:r>
          </a:p>
          <a:p>
            <a:pPr marL="0"/>
            <a:r>
              <a:rPr lang="en-US" sz="1500"/>
              <a:t>3) Understand the Basic Principles of Psychotherapy </a:t>
            </a:r>
          </a:p>
          <a:p>
            <a:pPr marL="0" indent="0">
              <a:buNone/>
            </a:pPr>
            <a:endParaRPr lang="en-US" sz="1500" dirty="0"/>
          </a:p>
          <a:p>
            <a:endParaRPr lang="en-US" sz="1500" dirty="0"/>
          </a:p>
          <a:p>
            <a:pPr lvl="0"/>
            <a:endParaRPr lang="en-US" sz="1500" dirty="0"/>
          </a:p>
        </p:txBody>
      </p:sp>
    </p:spTree>
    <p:extLst>
      <p:ext uri="{BB962C8B-B14F-4D97-AF65-F5344CB8AC3E}">
        <p14:creationId xmlns:p14="http://schemas.microsoft.com/office/powerpoint/2010/main" val="6878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10. Meaning, narrative, and death anxiety belong in the room</a:t>
            </a:r>
            <a:r>
              <a:rPr lang="en-US" sz="2400" b="1" baseline="30000">
                <a:solidFill>
                  <a:srgbClr val="1F2937"/>
                </a:solidFill>
                <a:latin typeface="Aptos Display"/>
                <a:ea typeface="Aptos Display" pitchFamily="34" charset="-122"/>
                <a:cs typeface="Aptos Display" pitchFamily="34" charset="-120"/>
              </a:rPr>
              <a:t>21</a:t>
            </a:r>
            <a:endParaRPr lang="en-US" sz="2400" baseline="30000" dirty="0"/>
          </a:p>
        </p:txBody>
      </p:sp>
      <p:sp>
        <p:nvSpPr>
          <p:cNvPr id="6" name="Text 4"/>
          <p:cNvSpPr/>
          <p:nvPr/>
        </p:nvSpPr>
        <p:spPr>
          <a:xfrm>
            <a:off x="804672" y="1325880"/>
            <a:ext cx="6949440" cy="4800600"/>
          </a:xfrm>
          <a:prstGeom prst="rect">
            <a:avLst/>
          </a:prstGeom>
          <a:noFill/>
          <a:ln/>
        </p:spPr>
        <p:txBody>
          <a:bodyPr wrap="square" lIns="508" tIns="508" rIns="508" bIns="508" rtlCol="0" anchor="t">
            <a:normAutofit/>
          </a:bodyPr>
          <a:lstStyle/>
          <a:p>
            <a:pPr marL="152400" indent="-152400">
              <a:buSzPct val="100000"/>
              <a:buChar char="•"/>
            </a:pPr>
            <a:r>
              <a:rPr lang="en-US" sz="1720" dirty="0">
                <a:solidFill>
                  <a:srgbClr val="1F2937"/>
                </a:solidFill>
              </a:rPr>
              <a:t>Meaning-making therapies help patients separate medical outcomes from identity</a:t>
            </a:r>
            <a:endParaRPr lang="en-US" sz="1720" dirty="0"/>
          </a:p>
          <a:p>
            <a:pPr marL="152400" indent="-152400">
              <a:buSzPct val="100000"/>
              <a:buChar char="•"/>
            </a:pPr>
            <a:r>
              <a:rPr lang="en-US" sz="1720" dirty="0">
                <a:solidFill>
                  <a:srgbClr val="1F2937"/>
                </a:solidFill>
              </a:rPr>
              <a:t>Narrative questions can reconnect people to relationships, accomplishments, spirituality, work, and legacy</a:t>
            </a:r>
            <a:endParaRPr lang="en-US" sz="1720" dirty="0"/>
          </a:p>
          <a:p>
            <a:pPr marL="152400" indent="-152400">
              <a:buSzPct val="100000"/>
              <a:buChar char="•"/>
            </a:pPr>
            <a:r>
              <a:rPr lang="en-US" sz="1720" dirty="0">
                <a:solidFill>
                  <a:srgbClr val="1F2937"/>
                </a:solidFill>
              </a:rPr>
              <a:t>Death anxiety may show up indirectly as avoidance, missed visits, toxic positivity, or fixation on control</a:t>
            </a:r>
            <a:endParaRPr lang="en-US" sz="1720" dirty="0"/>
          </a:p>
          <a:p>
            <a:pPr marL="152400" indent="-152400">
              <a:buSzPct val="100000"/>
              <a:buChar char="•"/>
            </a:pPr>
            <a:r>
              <a:rPr lang="en-US" sz="1720" dirty="0">
                <a:solidFill>
                  <a:srgbClr val="1F2937"/>
                </a:solidFill>
              </a:rPr>
              <a:t>Palliative clinicians can address these themes without having to solve them</a:t>
            </a:r>
            <a:endParaRPr lang="en-US" sz="1720" dirty="0"/>
          </a:p>
        </p:txBody>
      </p:sp>
      <p:sp>
        <p:nvSpPr>
          <p:cNvPr id="7" name="Shape 5"/>
          <p:cNvSpPr/>
          <p:nvPr/>
        </p:nvSpPr>
        <p:spPr>
          <a:xfrm>
            <a:off x="7863840" y="845543"/>
            <a:ext cx="3611880" cy="5166360"/>
          </a:xfrm>
          <a:prstGeom prst="roundRect">
            <a:avLst>
              <a:gd name="adj" fmla="val 2532"/>
            </a:avLst>
          </a:prstGeom>
          <a:solidFill>
            <a:srgbClr val="EAD8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74143"/>
            <a:ext cx="3063240" cy="347472"/>
          </a:xfrm>
          <a:prstGeom prst="rect">
            <a:avLst/>
          </a:prstGeom>
          <a:noFill/>
          <a:ln/>
        </p:spPr>
        <p:txBody>
          <a:bodyPr wrap="square" lIns="0" tIns="0" rIns="0" bIns="0" rtlCol="0" anchor="ctr"/>
          <a:lstStyle/>
          <a:p>
            <a:pPr marL="0" indent="0">
              <a:buNone/>
            </a:pPr>
            <a:r>
              <a:rPr lang="en-US" sz="1500" b="1" dirty="0">
                <a:solidFill>
                  <a:srgbClr val="6D4B5D"/>
                </a:solidFill>
              </a:rPr>
              <a:t>Questions that open space</a:t>
            </a:r>
            <a:endParaRPr lang="en-US" sz="1500" dirty="0"/>
          </a:p>
        </p:txBody>
      </p:sp>
      <p:sp>
        <p:nvSpPr>
          <p:cNvPr id="9" name="Text 7"/>
          <p:cNvSpPr/>
          <p:nvPr/>
        </p:nvSpPr>
        <p:spPr>
          <a:xfrm>
            <a:off x="8074152" y="148562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What is your story?</a:t>
            </a:r>
            <a:endParaRPr lang="en-US" sz="1320" dirty="0"/>
          </a:p>
          <a:p>
            <a:pPr marL="127000" indent="-127000">
              <a:buSzPct val="100000"/>
              <a:buChar char="•"/>
            </a:pPr>
            <a:r>
              <a:rPr lang="en-US" sz="1320" dirty="0">
                <a:solidFill>
                  <a:srgbClr val="1F2937"/>
                </a:solidFill>
              </a:rPr>
              <a:t>What relationships define you?</a:t>
            </a:r>
            <a:endParaRPr lang="en-US" sz="1320" dirty="0"/>
          </a:p>
          <a:p>
            <a:pPr marL="127000" indent="-127000">
              <a:buSzPct val="100000"/>
              <a:buChar char="•"/>
            </a:pPr>
            <a:r>
              <a:rPr lang="en-US" sz="1320" dirty="0">
                <a:solidFill>
                  <a:srgbClr val="1F2937"/>
                </a:solidFill>
              </a:rPr>
              <a:t>What are you hoping will still be true about you despite this illness?</a:t>
            </a:r>
            <a:endParaRPr lang="en-US" sz="132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11. Palliative care often creates a holding environment</a:t>
            </a:r>
            <a:r>
              <a:rPr lang="en-US" sz="2400" b="1" baseline="30000">
                <a:solidFill>
                  <a:srgbClr val="1F2937"/>
                </a:solidFill>
                <a:latin typeface="Aptos Display"/>
                <a:ea typeface="Aptos Display" pitchFamily="34" charset="-122"/>
                <a:cs typeface="Aptos Display" pitchFamily="34" charset="-120"/>
              </a:rPr>
              <a:t>21</a:t>
            </a:r>
            <a:endParaRPr lang="en-US" sz="2400" dirty="0"/>
          </a:p>
        </p:txBody>
      </p:sp>
      <p:sp>
        <p:nvSpPr>
          <p:cNvPr id="6" name="Text 4"/>
          <p:cNvSpPr/>
          <p:nvPr/>
        </p:nvSpPr>
        <p:spPr>
          <a:xfrm>
            <a:off x="804672" y="1325880"/>
            <a:ext cx="6903720" cy="4800600"/>
          </a:xfrm>
          <a:prstGeom prst="rect">
            <a:avLst/>
          </a:prstGeom>
          <a:noFill/>
          <a:ln/>
        </p:spPr>
        <p:txBody>
          <a:bodyPr wrap="square" lIns="508" tIns="508" rIns="508" bIns="508" rtlCol="0" anchor="t">
            <a:normAutofit/>
          </a:bodyPr>
          <a:lstStyle/>
          <a:p>
            <a:pPr marL="152400" indent="-152400">
              <a:buSzPct val="100000"/>
              <a:buChar char="•"/>
            </a:pPr>
            <a:r>
              <a:rPr lang="en-US" sz="1730" dirty="0">
                <a:solidFill>
                  <a:srgbClr val="1F2937"/>
                </a:solidFill>
              </a:rPr>
              <a:t>A holding environment is a relational space where intense feelings and information can be processed without falling apart</a:t>
            </a:r>
            <a:endParaRPr lang="en-US" sz="1730" dirty="0"/>
          </a:p>
          <a:p>
            <a:pPr marL="152400" indent="-152400">
              <a:buSzPct val="100000"/>
              <a:buChar char="•"/>
            </a:pPr>
            <a:r>
              <a:rPr lang="en-US" sz="1730" dirty="0">
                <a:solidFill>
                  <a:srgbClr val="1F2937"/>
                </a:solidFill>
              </a:rPr>
              <a:t>For patients, this can normalize oscillating thoughts and help restore cohesion</a:t>
            </a:r>
            <a:endParaRPr lang="en-US" sz="1730" dirty="0"/>
          </a:p>
          <a:p>
            <a:pPr marL="152400" indent="-152400">
              <a:buSzPct val="100000"/>
              <a:buChar char="•"/>
            </a:pPr>
            <a:r>
              <a:rPr lang="en-US" sz="1730" dirty="0">
                <a:solidFill>
                  <a:srgbClr val="1F2937"/>
                </a:solidFill>
              </a:rPr>
              <a:t>For referring clinicians, palliative care can provide emotional processing, informational processing, and a “second look” at prognosis and goals</a:t>
            </a:r>
            <a:endParaRPr lang="en-US" sz="1730" dirty="0"/>
          </a:p>
          <a:p>
            <a:pPr marL="152400" indent="-152400">
              <a:buSzPct val="100000"/>
              <a:buChar char="•"/>
            </a:pPr>
            <a:r>
              <a:rPr lang="en-US" sz="1730" dirty="0">
                <a:solidFill>
                  <a:srgbClr val="1F2937"/>
                </a:solidFill>
              </a:rPr>
              <a:t>This is one reason teams often feel relieved when palliative care arrives</a:t>
            </a:r>
            <a:endParaRPr lang="en-US" sz="1730" dirty="0"/>
          </a:p>
        </p:txBody>
      </p:sp>
      <p:sp>
        <p:nvSpPr>
          <p:cNvPr id="7" name="Shape 5"/>
          <p:cNvSpPr/>
          <p:nvPr/>
        </p:nvSpPr>
        <p:spPr>
          <a:xfrm>
            <a:off x="7863840" y="878593"/>
            <a:ext cx="3611880" cy="5166360"/>
          </a:xfrm>
          <a:prstGeom prst="roundRect">
            <a:avLst>
              <a:gd name="adj" fmla="val 2532"/>
            </a:avLst>
          </a:prstGeom>
          <a:solidFill>
            <a:srgbClr val="DCE8E2"/>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07193"/>
            <a:ext cx="3063240" cy="347472"/>
          </a:xfrm>
          <a:prstGeom prst="rect">
            <a:avLst/>
          </a:prstGeom>
          <a:noFill/>
          <a:ln/>
        </p:spPr>
        <p:txBody>
          <a:bodyPr wrap="square" lIns="0" tIns="0" rIns="0" bIns="0" rtlCol="0" anchor="ctr"/>
          <a:lstStyle/>
          <a:p>
            <a:pPr marL="0" indent="0">
              <a:buNone/>
            </a:pPr>
            <a:r>
              <a:rPr lang="en-US" sz="1500" b="1" dirty="0">
                <a:solidFill>
                  <a:srgbClr val="245C4E"/>
                </a:solidFill>
              </a:rPr>
              <a:t>C.A.R.E.S.</a:t>
            </a:r>
            <a:endParaRPr lang="en-US" sz="1500" dirty="0"/>
          </a:p>
        </p:txBody>
      </p:sp>
      <p:sp>
        <p:nvSpPr>
          <p:cNvPr id="9" name="Text 7"/>
          <p:cNvSpPr/>
          <p:nvPr/>
        </p:nvSpPr>
        <p:spPr>
          <a:xfrm>
            <a:off x="8074152" y="1518673"/>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Change the dynamic</a:t>
            </a:r>
            <a:endParaRPr lang="en-US" sz="1320" dirty="0"/>
          </a:p>
          <a:p>
            <a:pPr marL="127000" indent="-127000">
              <a:buSzPct val="100000"/>
              <a:buChar char="•"/>
            </a:pPr>
            <a:r>
              <a:rPr lang="en-US" sz="1320" dirty="0">
                <a:solidFill>
                  <a:srgbClr val="1F2937"/>
                </a:solidFill>
              </a:rPr>
              <a:t>Accompany the clinician</a:t>
            </a:r>
            <a:endParaRPr lang="en-US" sz="1320" dirty="0"/>
          </a:p>
          <a:p>
            <a:pPr marL="127000" indent="-127000">
              <a:buSzPct val="100000"/>
              <a:buChar char="•"/>
            </a:pPr>
            <a:r>
              <a:rPr lang="en-US" sz="1320" dirty="0">
                <a:solidFill>
                  <a:srgbClr val="1F2937"/>
                </a:solidFill>
              </a:rPr>
              <a:t>Recognize challenges</a:t>
            </a:r>
            <a:endParaRPr lang="en-US" sz="1320" dirty="0"/>
          </a:p>
          <a:p>
            <a:pPr marL="127000" indent="-127000">
              <a:buSzPct val="100000"/>
              <a:buChar char="•"/>
            </a:pPr>
            <a:r>
              <a:rPr lang="en-US" sz="1320" dirty="0">
                <a:solidFill>
                  <a:srgbClr val="1F2937"/>
                </a:solidFill>
              </a:rPr>
              <a:t>Establish expectations</a:t>
            </a:r>
            <a:endParaRPr lang="en-US" sz="1320" dirty="0"/>
          </a:p>
          <a:p>
            <a:pPr marL="127000" indent="-127000">
              <a:buSzPct val="100000"/>
              <a:buChar char="•"/>
            </a:pPr>
            <a:r>
              <a:rPr lang="en-US" sz="1320" dirty="0">
                <a:solidFill>
                  <a:srgbClr val="1F2937"/>
                </a:solidFill>
              </a:rPr>
              <a:t>Share a second look</a:t>
            </a:r>
            <a:endParaRPr lang="en-US" sz="132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12. Boundaries matter because closeness is therapeutic and risky</a:t>
            </a:r>
            <a:r>
              <a:rPr lang="en-US" sz="2400" b="1" baseline="30000">
                <a:solidFill>
                  <a:srgbClr val="1F2937"/>
                </a:solidFill>
                <a:latin typeface="Aptos Display"/>
                <a:ea typeface="Aptos Display" pitchFamily="34" charset="-122"/>
                <a:cs typeface="Aptos Display" pitchFamily="34" charset="-120"/>
              </a:rPr>
              <a:t>21,22</a:t>
            </a:r>
            <a:endParaRPr lang="en-US" sz="2400" baseline="30000" dirty="0"/>
          </a:p>
        </p:txBody>
      </p:sp>
      <p:sp>
        <p:nvSpPr>
          <p:cNvPr id="6" name="Text 4"/>
          <p:cNvSpPr/>
          <p:nvPr/>
        </p:nvSpPr>
        <p:spPr>
          <a:xfrm>
            <a:off x="804672" y="1353312"/>
            <a:ext cx="6903720" cy="4709160"/>
          </a:xfrm>
          <a:prstGeom prst="rect">
            <a:avLst/>
          </a:prstGeom>
          <a:noFill/>
          <a:ln/>
        </p:spPr>
        <p:txBody>
          <a:bodyPr wrap="square" lIns="508" tIns="508" rIns="508" bIns="508" rtlCol="0" anchor="t">
            <a:normAutofit/>
          </a:bodyPr>
          <a:lstStyle/>
          <a:p>
            <a:pPr marL="152400" indent="-152400">
              <a:buSzPct val="100000"/>
              <a:buChar char="•"/>
            </a:pPr>
            <a:r>
              <a:rPr lang="en-US" sz="1720" dirty="0">
                <a:solidFill>
                  <a:srgbClr val="1F2937"/>
                </a:solidFill>
              </a:rPr>
              <a:t>Boundary violations are unethical. Boundary crossings are more subtle departures from usual frame that may help or harm depending on context</a:t>
            </a:r>
            <a:endParaRPr lang="en-US" sz="1720" dirty="0"/>
          </a:p>
          <a:p>
            <a:pPr marL="152400" indent="-152400">
              <a:buSzPct val="100000"/>
              <a:buChar char="•"/>
            </a:pPr>
            <a:r>
              <a:rPr lang="en-US" sz="1720" dirty="0">
                <a:solidFill>
                  <a:srgbClr val="1F2937"/>
                </a:solidFill>
              </a:rPr>
              <a:t>Examples include giving personal contact information, self-disclosure, extending oneself after hours, accepting gifts</a:t>
            </a:r>
            <a:endParaRPr lang="en-US" sz="1720" dirty="0"/>
          </a:p>
          <a:p>
            <a:pPr marL="152400" indent="-152400">
              <a:buSzPct val="100000"/>
              <a:buChar char="•"/>
            </a:pPr>
            <a:r>
              <a:rPr lang="en-US" sz="1720" dirty="0">
                <a:solidFill>
                  <a:srgbClr val="1F2937"/>
                </a:solidFill>
              </a:rPr>
              <a:t>The key reflective question is “Why am I doing this in this case?”</a:t>
            </a:r>
            <a:endParaRPr lang="en-US" sz="1720" dirty="0"/>
          </a:p>
          <a:p>
            <a:pPr marL="152400" indent="-152400">
              <a:buSzPct val="100000"/>
              <a:buChar char="•"/>
            </a:pPr>
            <a:r>
              <a:rPr lang="en-US" sz="1720" dirty="0">
                <a:solidFill>
                  <a:srgbClr val="1F2937"/>
                </a:solidFill>
              </a:rPr>
              <a:t>Unexamined countertransference can drive boundary drift and burnout</a:t>
            </a:r>
            <a:endParaRPr lang="en-US" sz="1720" dirty="0"/>
          </a:p>
        </p:txBody>
      </p:sp>
      <p:sp>
        <p:nvSpPr>
          <p:cNvPr id="7" name="Shape 5"/>
          <p:cNvSpPr/>
          <p:nvPr/>
        </p:nvSpPr>
        <p:spPr>
          <a:xfrm>
            <a:off x="7863840" y="933677"/>
            <a:ext cx="3611880" cy="5166360"/>
          </a:xfrm>
          <a:prstGeom prst="roundRect">
            <a:avLst>
              <a:gd name="adj" fmla="val 2532"/>
            </a:avLst>
          </a:prstGeom>
          <a:solidFill>
            <a:srgbClr val="EEE6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162277"/>
            <a:ext cx="3063240" cy="347472"/>
          </a:xfrm>
          <a:prstGeom prst="rect">
            <a:avLst/>
          </a:prstGeom>
          <a:noFill/>
          <a:ln/>
        </p:spPr>
        <p:txBody>
          <a:bodyPr wrap="square" lIns="0" tIns="0" rIns="0" bIns="0" rtlCol="0" anchor="ctr"/>
          <a:lstStyle/>
          <a:p>
            <a:pPr marL="0" indent="0">
              <a:buNone/>
            </a:pPr>
            <a:r>
              <a:rPr lang="en-US" sz="1500" b="1" dirty="0">
                <a:solidFill>
                  <a:srgbClr val="B98333"/>
                </a:solidFill>
              </a:rPr>
              <a:t>Reflect before acting</a:t>
            </a:r>
            <a:endParaRPr lang="en-US" sz="1500" dirty="0"/>
          </a:p>
        </p:txBody>
      </p:sp>
      <p:sp>
        <p:nvSpPr>
          <p:cNvPr id="9" name="Text 7"/>
          <p:cNvSpPr/>
          <p:nvPr/>
        </p:nvSpPr>
        <p:spPr>
          <a:xfrm>
            <a:off x="8074152" y="1573757"/>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Is this for the patient, for me, or for the relationship as I imagine it?</a:t>
            </a:r>
            <a:endParaRPr lang="en-US" sz="1320" dirty="0"/>
          </a:p>
          <a:p>
            <a:pPr marL="127000" indent="-127000">
              <a:buSzPct val="100000"/>
              <a:buChar char="•"/>
            </a:pPr>
            <a:r>
              <a:rPr lang="en-US" sz="1320" dirty="0">
                <a:solidFill>
                  <a:srgbClr val="1F2937"/>
                </a:solidFill>
              </a:rPr>
              <a:t>Will this choice still make sense if it becomes the new expectation?</a:t>
            </a:r>
            <a:endParaRPr lang="en-US" sz="132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b="1" dirty="0">
                <a:solidFill>
                  <a:srgbClr val="FFFFFF"/>
                </a:solidFill>
              </a:rPr>
              <a:t>How to use this in clinic next week</a:t>
            </a:r>
            <a:endParaRPr lang="en-US" dirty="0"/>
          </a:p>
        </p:txBody>
      </p:sp>
    </p:spTree>
    <p:extLst>
      <p:ext uri="{BB962C8B-B14F-4D97-AF65-F5344CB8AC3E}">
        <p14:creationId xmlns:p14="http://schemas.microsoft.com/office/powerpoint/2010/main" val="375521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A practical outpatient sequence for psychologically informed visits</a:t>
            </a:r>
            <a:endParaRPr lang="en-US" sz="2400" dirty="0"/>
          </a:p>
        </p:txBody>
      </p:sp>
      <p:sp>
        <p:nvSpPr>
          <p:cNvPr id="6" name="Shape 4"/>
          <p:cNvSpPr/>
          <p:nvPr/>
        </p:nvSpPr>
        <p:spPr>
          <a:xfrm>
            <a:off x="914400" y="1481328"/>
            <a:ext cx="10287000" cy="804672"/>
          </a:xfrm>
          <a:prstGeom prst="roundRect">
            <a:avLst>
              <a:gd name="adj" fmla="val 3409"/>
            </a:avLst>
          </a:prstGeom>
          <a:solidFill>
            <a:srgbClr val="F6FBF8"/>
          </a:solidFill>
          <a:ln w="12700">
            <a:solidFill>
              <a:srgbClr val="DCE8E2"/>
            </a:solidFill>
            <a:prstDash val="solid"/>
          </a:ln>
        </p:spPr>
        <p:txBody>
          <a:bodyPr/>
          <a:lstStyle/>
          <a:p>
            <a:endParaRPr lang="en-US"/>
          </a:p>
        </p:txBody>
      </p:sp>
      <p:sp>
        <p:nvSpPr>
          <p:cNvPr id="7" name="Text 5"/>
          <p:cNvSpPr/>
          <p:nvPr/>
        </p:nvSpPr>
        <p:spPr>
          <a:xfrm>
            <a:off x="1097280" y="1618488"/>
            <a:ext cx="1920240" cy="182880"/>
          </a:xfrm>
          <a:prstGeom prst="rect">
            <a:avLst/>
          </a:prstGeom>
          <a:noFill/>
          <a:ln/>
        </p:spPr>
        <p:txBody>
          <a:bodyPr wrap="square" lIns="0" tIns="0" rIns="0" bIns="0" rtlCol="0" anchor="ctr"/>
          <a:lstStyle/>
          <a:p>
            <a:pPr marL="0" indent="0">
              <a:buNone/>
            </a:pPr>
            <a:r>
              <a:rPr lang="en-US" sz="1400" b="1" dirty="0">
                <a:solidFill>
                  <a:srgbClr val="245C4E"/>
                </a:solidFill>
              </a:rPr>
              <a:t>1. Reset the frame</a:t>
            </a:r>
            <a:endParaRPr lang="en-US" sz="1400" dirty="0"/>
          </a:p>
        </p:txBody>
      </p:sp>
      <p:sp>
        <p:nvSpPr>
          <p:cNvPr id="8" name="Text 6"/>
          <p:cNvSpPr/>
          <p:nvPr/>
        </p:nvSpPr>
        <p:spPr>
          <a:xfrm>
            <a:off x="2926080" y="1600200"/>
            <a:ext cx="7863840" cy="292608"/>
          </a:xfrm>
          <a:prstGeom prst="rect">
            <a:avLst/>
          </a:prstGeom>
          <a:noFill/>
          <a:ln/>
        </p:spPr>
        <p:txBody>
          <a:bodyPr wrap="square" lIns="0" tIns="0" rIns="0" bIns="0" rtlCol="0" anchor="ctr">
            <a:normAutofit/>
          </a:bodyPr>
          <a:lstStyle/>
          <a:p>
            <a:pPr marL="0" indent="0">
              <a:buNone/>
            </a:pPr>
            <a:r>
              <a:rPr lang="en-US" sz="1260" dirty="0">
                <a:solidFill>
                  <a:srgbClr val="1F2937"/>
                </a:solidFill>
              </a:rPr>
              <a:t>Orient the patient to your role, what today’s visit is for, and what kind of issues are welcome.</a:t>
            </a:r>
            <a:endParaRPr lang="en-US" sz="1260" dirty="0"/>
          </a:p>
        </p:txBody>
      </p:sp>
      <p:sp>
        <p:nvSpPr>
          <p:cNvPr id="9" name="Shape 7"/>
          <p:cNvSpPr/>
          <p:nvPr/>
        </p:nvSpPr>
        <p:spPr>
          <a:xfrm>
            <a:off x="914400" y="2596896"/>
            <a:ext cx="10287000" cy="804672"/>
          </a:xfrm>
          <a:prstGeom prst="roundRect">
            <a:avLst>
              <a:gd name="adj" fmla="val 3409"/>
            </a:avLst>
          </a:prstGeom>
          <a:solidFill>
            <a:srgbClr val="F7FBFF"/>
          </a:solidFill>
          <a:ln w="12700">
            <a:solidFill>
              <a:srgbClr val="DDE7F3"/>
            </a:solidFill>
            <a:prstDash val="solid"/>
          </a:ln>
        </p:spPr>
        <p:txBody>
          <a:bodyPr/>
          <a:lstStyle/>
          <a:p>
            <a:endParaRPr lang="en-US"/>
          </a:p>
        </p:txBody>
      </p:sp>
      <p:sp>
        <p:nvSpPr>
          <p:cNvPr id="10" name="Text 8"/>
          <p:cNvSpPr/>
          <p:nvPr/>
        </p:nvSpPr>
        <p:spPr>
          <a:xfrm>
            <a:off x="1097280" y="2734056"/>
            <a:ext cx="1920240" cy="182880"/>
          </a:xfrm>
          <a:prstGeom prst="rect">
            <a:avLst/>
          </a:prstGeom>
          <a:noFill/>
          <a:ln/>
        </p:spPr>
        <p:txBody>
          <a:bodyPr wrap="square" lIns="0" tIns="0" rIns="0" bIns="0" rtlCol="0" anchor="ctr"/>
          <a:lstStyle/>
          <a:p>
            <a:pPr marL="0" indent="0">
              <a:buNone/>
            </a:pPr>
            <a:r>
              <a:rPr lang="en-US" sz="1400" b="1" dirty="0">
                <a:solidFill>
                  <a:srgbClr val="274C77"/>
                </a:solidFill>
              </a:rPr>
              <a:t>2. Formulate while listening</a:t>
            </a:r>
            <a:endParaRPr lang="en-US" sz="1400" dirty="0"/>
          </a:p>
        </p:txBody>
      </p:sp>
      <p:sp>
        <p:nvSpPr>
          <p:cNvPr id="11" name="Text 9"/>
          <p:cNvSpPr/>
          <p:nvPr/>
        </p:nvSpPr>
        <p:spPr>
          <a:xfrm>
            <a:off x="2926080" y="2715768"/>
            <a:ext cx="7863840" cy="292608"/>
          </a:xfrm>
          <a:prstGeom prst="rect">
            <a:avLst/>
          </a:prstGeom>
          <a:noFill/>
          <a:ln/>
        </p:spPr>
        <p:txBody>
          <a:bodyPr wrap="square" lIns="0" tIns="0" rIns="0" bIns="0" rtlCol="0" anchor="ctr">
            <a:normAutofit/>
          </a:bodyPr>
          <a:lstStyle/>
          <a:p>
            <a:pPr marL="0" indent="0">
              <a:buNone/>
            </a:pPr>
            <a:r>
              <a:rPr lang="en-US" sz="1260" dirty="0">
                <a:solidFill>
                  <a:srgbClr val="1F2937"/>
                </a:solidFill>
              </a:rPr>
              <a:t>Notice coping, relational style, strengths, readiness, and what the patient may be protecting against.</a:t>
            </a:r>
            <a:endParaRPr lang="en-US" sz="1260" dirty="0"/>
          </a:p>
        </p:txBody>
      </p:sp>
      <p:sp>
        <p:nvSpPr>
          <p:cNvPr id="12" name="Shape 10"/>
          <p:cNvSpPr/>
          <p:nvPr/>
        </p:nvSpPr>
        <p:spPr>
          <a:xfrm>
            <a:off x="914400" y="3712464"/>
            <a:ext cx="10287000" cy="804672"/>
          </a:xfrm>
          <a:prstGeom prst="roundRect">
            <a:avLst>
              <a:gd name="adj" fmla="val 3409"/>
            </a:avLst>
          </a:prstGeom>
          <a:solidFill>
            <a:srgbClr val="F6FBF8"/>
          </a:solidFill>
          <a:ln w="12700">
            <a:solidFill>
              <a:srgbClr val="DCE8E2"/>
            </a:solidFill>
            <a:prstDash val="solid"/>
          </a:ln>
        </p:spPr>
        <p:txBody>
          <a:bodyPr/>
          <a:lstStyle/>
          <a:p>
            <a:endParaRPr lang="en-US"/>
          </a:p>
        </p:txBody>
      </p:sp>
      <p:sp>
        <p:nvSpPr>
          <p:cNvPr id="13" name="Text 11"/>
          <p:cNvSpPr/>
          <p:nvPr/>
        </p:nvSpPr>
        <p:spPr>
          <a:xfrm>
            <a:off x="1097280" y="3849624"/>
            <a:ext cx="1920240" cy="182880"/>
          </a:xfrm>
          <a:prstGeom prst="rect">
            <a:avLst/>
          </a:prstGeom>
          <a:noFill/>
          <a:ln/>
        </p:spPr>
        <p:txBody>
          <a:bodyPr wrap="square" lIns="0" tIns="0" rIns="0" bIns="0" rtlCol="0" anchor="ctr"/>
          <a:lstStyle/>
          <a:p>
            <a:pPr marL="0" indent="0">
              <a:buNone/>
            </a:pPr>
            <a:r>
              <a:rPr lang="en-US" sz="1400" b="1" dirty="0">
                <a:solidFill>
                  <a:srgbClr val="245C4E"/>
                </a:solidFill>
              </a:rPr>
              <a:t>3. Choose one intervention</a:t>
            </a:r>
            <a:endParaRPr lang="en-US" sz="1400" dirty="0"/>
          </a:p>
        </p:txBody>
      </p:sp>
      <p:sp>
        <p:nvSpPr>
          <p:cNvPr id="14" name="Text 12"/>
          <p:cNvSpPr/>
          <p:nvPr/>
        </p:nvSpPr>
        <p:spPr>
          <a:xfrm>
            <a:off x="2926080" y="3831336"/>
            <a:ext cx="7863840" cy="292608"/>
          </a:xfrm>
          <a:prstGeom prst="rect">
            <a:avLst/>
          </a:prstGeom>
          <a:noFill/>
          <a:ln/>
        </p:spPr>
        <p:txBody>
          <a:bodyPr wrap="square" lIns="0" tIns="0" rIns="0" bIns="0" rtlCol="0" anchor="ctr">
            <a:normAutofit/>
          </a:bodyPr>
          <a:lstStyle/>
          <a:p>
            <a:pPr marL="0" indent="0">
              <a:buNone/>
            </a:pPr>
            <a:r>
              <a:rPr lang="en-US" sz="1260" dirty="0">
                <a:solidFill>
                  <a:srgbClr val="1F2937"/>
                </a:solidFill>
              </a:rPr>
              <a:t>Reflect, reframe, ask a values question, make room for dialectics, or offer containment.</a:t>
            </a:r>
            <a:endParaRPr lang="en-US" sz="1260" dirty="0"/>
          </a:p>
        </p:txBody>
      </p:sp>
      <p:sp>
        <p:nvSpPr>
          <p:cNvPr id="15" name="Shape 13"/>
          <p:cNvSpPr/>
          <p:nvPr/>
        </p:nvSpPr>
        <p:spPr>
          <a:xfrm>
            <a:off x="914400" y="4828032"/>
            <a:ext cx="10287000" cy="804672"/>
          </a:xfrm>
          <a:prstGeom prst="roundRect">
            <a:avLst>
              <a:gd name="adj" fmla="val 3409"/>
            </a:avLst>
          </a:prstGeom>
          <a:solidFill>
            <a:srgbClr val="F7FBFF"/>
          </a:solidFill>
          <a:ln w="12700">
            <a:solidFill>
              <a:srgbClr val="DDE7F3"/>
            </a:solidFill>
            <a:prstDash val="solid"/>
          </a:ln>
        </p:spPr>
        <p:txBody>
          <a:bodyPr/>
          <a:lstStyle/>
          <a:p>
            <a:endParaRPr lang="en-US"/>
          </a:p>
        </p:txBody>
      </p:sp>
      <p:sp>
        <p:nvSpPr>
          <p:cNvPr id="16" name="Text 14"/>
          <p:cNvSpPr/>
          <p:nvPr/>
        </p:nvSpPr>
        <p:spPr>
          <a:xfrm>
            <a:off x="1097280" y="4965192"/>
            <a:ext cx="1920240" cy="182880"/>
          </a:xfrm>
          <a:prstGeom prst="rect">
            <a:avLst/>
          </a:prstGeom>
          <a:noFill/>
          <a:ln/>
        </p:spPr>
        <p:txBody>
          <a:bodyPr wrap="square" lIns="0" tIns="0" rIns="0" bIns="0" rtlCol="0" anchor="ctr"/>
          <a:lstStyle/>
          <a:p>
            <a:pPr marL="0" indent="0">
              <a:buNone/>
            </a:pPr>
            <a:r>
              <a:rPr lang="en-US" sz="1400" b="1" dirty="0">
                <a:solidFill>
                  <a:srgbClr val="274C77"/>
                </a:solidFill>
              </a:rPr>
              <a:t>4. Close with structure</a:t>
            </a:r>
            <a:endParaRPr lang="en-US" sz="1400" dirty="0"/>
          </a:p>
        </p:txBody>
      </p:sp>
      <p:sp>
        <p:nvSpPr>
          <p:cNvPr id="17" name="Text 15"/>
          <p:cNvSpPr/>
          <p:nvPr/>
        </p:nvSpPr>
        <p:spPr>
          <a:xfrm>
            <a:off x="2926080" y="4946904"/>
            <a:ext cx="7863840" cy="292608"/>
          </a:xfrm>
          <a:prstGeom prst="rect">
            <a:avLst/>
          </a:prstGeom>
          <a:noFill/>
          <a:ln/>
        </p:spPr>
        <p:txBody>
          <a:bodyPr wrap="square" lIns="0" tIns="0" rIns="0" bIns="0" rtlCol="0" anchor="ctr">
            <a:normAutofit/>
          </a:bodyPr>
          <a:lstStyle/>
          <a:p>
            <a:pPr marL="0" indent="0">
              <a:buNone/>
            </a:pPr>
            <a:r>
              <a:rPr lang="en-US" sz="1260" dirty="0">
                <a:solidFill>
                  <a:srgbClr val="1F2937"/>
                </a:solidFill>
              </a:rPr>
              <a:t>Summarize, clarify next steps, and reinforce how the patient can reach the team.</a:t>
            </a:r>
            <a:endParaRPr lang="en-US" sz="126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High-yield phrases fellows can borrow</a:t>
            </a:r>
            <a:endParaRPr lang="en-US" sz="2400" dirty="0"/>
          </a:p>
        </p:txBody>
      </p:sp>
      <p:sp>
        <p:nvSpPr>
          <p:cNvPr id="6" name="Shape 4"/>
          <p:cNvSpPr/>
          <p:nvPr/>
        </p:nvSpPr>
        <p:spPr>
          <a:xfrm>
            <a:off x="777240" y="1508760"/>
            <a:ext cx="2148840" cy="4389120"/>
          </a:xfrm>
          <a:prstGeom prst="roundRect">
            <a:avLst>
              <a:gd name="adj" fmla="val 1277"/>
            </a:avLst>
          </a:prstGeom>
          <a:solidFill>
            <a:srgbClr val="F6FBF8"/>
          </a:solidFill>
          <a:ln w="12700">
            <a:solidFill>
              <a:srgbClr val="DCE8E2"/>
            </a:solidFill>
            <a:prstDash val="solid"/>
          </a:ln>
        </p:spPr>
        <p:txBody>
          <a:bodyPr/>
          <a:lstStyle/>
          <a:p>
            <a:endParaRPr lang="en-US"/>
          </a:p>
        </p:txBody>
      </p:sp>
      <p:sp>
        <p:nvSpPr>
          <p:cNvPr id="7" name="Text 5"/>
          <p:cNvSpPr/>
          <p:nvPr/>
        </p:nvSpPr>
        <p:spPr>
          <a:xfrm>
            <a:off x="914400" y="1737360"/>
            <a:ext cx="1783080" cy="502920"/>
          </a:xfrm>
          <a:prstGeom prst="rect">
            <a:avLst/>
          </a:prstGeom>
          <a:noFill/>
          <a:ln/>
        </p:spPr>
        <p:txBody>
          <a:bodyPr wrap="square" lIns="0" tIns="0" rIns="0" bIns="0" rtlCol="0" anchor="ctr"/>
          <a:lstStyle/>
          <a:p>
            <a:pPr marL="0" indent="0">
              <a:buNone/>
            </a:pPr>
            <a:r>
              <a:rPr lang="en-US" sz="1320" b="1" dirty="0">
                <a:solidFill>
                  <a:srgbClr val="245C4E"/>
                </a:solidFill>
              </a:rPr>
              <a:t>To clarify frame</a:t>
            </a:r>
            <a:endParaRPr lang="en-US" sz="1320" dirty="0"/>
          </a:p>
        </p:txBody>
      </p:sp>
      <p:sp>
        <p:nvSpPr>
          <p:cNvPr id="8" name="Text 6"/>
          <p:cNvSpPr/>
          <p:nvPr/>
        </p:nvSpPr>
        <p:spPr>
          <a:xfrm>
            <a:off x="914400" y="2377440"/>
            <a:ext cx="1737360" cy="3063240"/>
          </a:xfrm>
          <a:prstGeom prst="rect">
            <a:avLst/>
          </a:prstGeom>
          <a:noFill/>
          <a:ln/>
        </p:spPr>
        <p:txBody>
          <a:bodyPr wrap="square" lIns="0" tIns="0" rIns="0" bIns="0" rtlCol="0" anchor="ctr">
            <a:normAutofit/>
          </a:bodyPr>
          <a:lstStyle/>
          <a:p>
            <a:pPr marL="101600" indent="-101600">
              <a:buSzPct val="100000"/>
              <a:buChar char="•"/>
            </a:pPr>
            <a:r>
              <a:rPr lang="en-US" sz="1150" dirty="0">
                <a:solidFill>
                  <a:srgbClr val="1F2937"/>
                </a:solidFill>
              </a:rPr>
              <a:t>“Part of my job is also to help with how this is affecting you.”</a:t>
            </a:r>
            <a:endParaRPr lang="en-US" sz="1150" dirty="0"/>
          </a:p>
          <a:p>
            <a:pPr marL="101600" indent="-101600">
              <a:buSzPct val="100000"/>
              <a:buChar char="•"/>
            </a:pPr>
            <a:r>
              <a:rPr lang="en-US" sz="1150" dirty="0">
                <a:solidFill>
                  <a:srgbClr val="1F2937"/>
                </a:solidFill>
              </a:rPr>
              <a:t>“Here is what our team can help with between visits.”</a:t>
            </a:r>
            <a:endParaRPr lang="en-US" sz="1150" dirty="0"/>
          </a:p>
        </p:txBody>
      </p:sp>
      <p:sp>
        <p:nvSpPr>
          <p:cNvPr id="9" name="Shape 7"/>
          <p:cNvSpPr/>
          <p:nvPr/>
        </p:nvSpPr>
        <p:spPr>
          <a:xfrm>
            <a:off x="3840480" y="1508760"/>
            <a:ext cx="2148840" cy="4389120"/>
          </a:xfrm>
          <a:prstGeom prst="roundRect">
            <a:avLst>
              <a:gd name="adj" fmla="val 1277"/>
            </a:avLst>
          </a:prstGeom>
          <a:solidFill>
            <a:srgbClr val="F7FBFF"/>
          </a:solidFill>
          <a:ln w="12700">
            <a:solidFill>
              <a:srgbClr val="DDE7F3"/>
            </a:solidFill>
            <a:prstDash val="solid"/>
          </a:ln>
        </p:spPr>
        <p:txBody>
          <a:bodyPr/>
          <a:lstStyle/>
          <a:p>
            <a:endParaRPr lang="en-US"/>
          </a:p>
        </p:txBody>
      </p:sp>
      <p:sp>
        <p:nvSpPr>
          <p:cNvPr id="10" name="Text 8"/>
          <p:cNvSpPr/>
          <p:nvPr/>
        </p:nvSpPr>
        <p:spPr>
          <a:xfrm>
            <a:off x="3977640" y="1737360"/>
            <a:ext cx="1783080" cy="502920"/>
          </a:xfrm>
          <a:prstGeom prst="rect">
            <a:avLst/>
          </a:prstGeom>
          <a:noFill/>
          <a:ln/>
        </p:spPr>
        <p:txBody>
          <a:bodyPr wrap="square" lIns="0" tIns="0" rIns="0" bIns="0" rtlCol="0" anchor="ctr"/>
          <a:lstStyle/>
          <a:p>
            <a:pPr marL="0" indent="0">
              <a:buNone/>
            </a:pPr>
            <a:r>
              <a:rPr lang="en-US" sz="1320" b="1" dirty="0">
                <a:solidFill>
                  <a:srgbClr val="274C77"/>
                </a:solidFill>
              </a:rPr>
              <a:t>To formulate and attune</a:t>
            </a:r>
            <a:endParaRPr lang="en-US" sz="1320" dirty="0"/>
          </a:p>
        </p:txBody>
      </p:sp>
      <p:sp>
        <p:nvSpPr>
          <p:cNvPr id="11" name="Text 9"/>
          <p:cNvSpPr/>
          <p:nvPr/>
        </p:nvSpPr>
        <p:spPr>
          <a:xfrm>
            <a:off x="3977640" y="2377440"/>
            <a:ext cx="1737360" cy="3063240"/>
          </a:xfrm>
          <a:prstGeom prst="rect">
            <a:avLst/>
          </a:prstGeom>
          <a:noFill/>
          <a:ln/>
        </p:spPr>
        <p:txBody>
          <a:bodyPr wrap="square" lIns="0" tIns="0" rIns="0" bIns="0" rtlCol="0" anchor="ctr">
            <a:normAutofit/>
          </a:bodyPr>
          <a:lstStyle/>
          <a:p>
            <a:pPr marL="101600" indent="-101600">
              <a:buSzPct val="100000"/>
              <a:buChar char="•"/>
            </a:pPr>
            <a:r>
              <a:rPr lang="en-US" sz="1150" dirty="0">
                <a:solidFill>
                  <a:srgbClr val="1F2937"/>
                </a:solidFill>
              </a:rPr>
              <a:t>“I noticed you smiled when you said that. Tell me more.”</a:t>
            </a:r>
            <a:endParaRPr lang="en-US" sz="1150" dirty="0"/>
          </a:p>
          <a:p>
            <a:pPr marL="101600" indent="-101600">
              <a:buSzPct val="100000"/>
              <a:buChar char="•"/>
            </a:pPr>
            <a:r>
              <a:rPr lang="en-US" sz="1150" dirty="0">
                <a:solidFill>
                  <a:srgbClr val="1F2937"/>
                </a:solidFill>
              </a:rPr>
              <a:t>“I wonder whether staying busy has helped you not have to sit with how scary this is.”</a:t>
            </a:r>
            <a:endParaRPr lang="en-US" sz="1150" dirty="0"/>
          </a:p>
        </p:txBody>
      </p:sp>
      <p:sp>
        <p:nvSpPr>
          <p:cNvPr id="12" name="Shape 10"/>
          <p:cNvSpPr/>
          <p:nvPr/>
        </p:nvSpPr>
        <p:spPr>
          <a:xfrm>
            <a:off x="6903720" y="1508760"/>
            <a:ext cx="2148840" cy="4389120"/>
          </a:xfrm>
          <a:prstGeom prst="roundRect">
            <a:avLst>
              <a:gd name="adj" fmla="val 1277"/>
            </a:avLst>
          </a:prstGeom>
          <a:solidFill>
            <a:srgbClr val="F6FBF8"/>
          </a:solidFill>
          <a:ln w="12700">
            <a:solidFill>
              <a:srgbClr val="DCE8E2"/>
            </a:solidFill>
            <a:prstDash val="solid"/>
          </a:ln>
        </p:spPr>
        <p:txBody>
          <a:bodyPr/>
          <a:lstStyle/>
          <a:p>
            <a:endParaRPr lang="en-US"/>
          </a:p>
        </p:txBody>
      </p:sp>
      <p:sp>
        <p:nvSpPr>
          <p:cNvPr id="13" name="Text 11"/>
          <p:cNvSpPr/>
          <p:nvPr/>
        </p:nvSpPr>
        <p:spPr>
          <a:xfrm>
            <a:off x="7040880" y="1737360"/>
            <a:ext cx="1783080" cy="502920"/>
          </a:xfrm>
          <a:prstGeom prst="rect">
            <a:avLst/>
          </a:prstGeom>
          <a:noFill/>
          <a:ln/>
        </p:spPr>
        <p:txBody>
          <a:bodyPr wrap="square" lIns="0" tIns="0" rIns="0" bIns="0" rtlCol="0" anchor="ctr"/>
          <a:lstStyle/>
          <a:p>
            <a:pPr marL="0" indent="0">
              <a:buNone/>
            </a:pPr>
            <a:r>
              <a:rPr lang="en-US" sz="1320" b="1" dirty="0">
                <a:solidFill>
                  <a:srgbClr val="245C4E"/>
                </a:solidFill>
              </a:rPr>
              <a:t>To open values and dialectics</a:t>
            </a:r>
            <a:endParaRPr lang="en-US" sz="1320" dirty="0"/>
          </a:p>
        </p:txBody>
      </p:sp>
      <p:sp>
        <p:nvSpPr>
          <p:cNvPr id="14" name="Text 12"/>
          <p:cNvSpPr/>
          <p:nvPr/>
        </p:nvSpPr>
        <p:spPr>
          <a:xfrm>
            <a:off x="7040880" y="2377440"/>
            <a:ext cx="1737360" cy="3063240"/>
          </a:xfrm>
          <a:prstGeom prst="rect">
            <a:avLst/>
          </a:prstGeom>
          <a:noFill/>
          <a:ln/>
        </p:spPr>
        <p:txBody>
          <a:bodyPr wrap="square" lIns="0" tIns="0" rIns="0" bIns="0" rtlCol="0" anchor="ctr">
            <a:normAutofit/>
          </a:bodyPr>
          <a:lstStyle/>
          <a:p>
            <a:pPr marL="101600" indent="-101600">
              <a:buSzPct val="100000"/>
              <a:buChar char="•"/>
            </a:pPr>
            <a:r>
              <a:rPr lang="en-US" sz="1150" dirty="0">
                <a:solidFill>
                  <a:srgbClr val="1F2937"/>
                </a:solidFill>
              </a:rPr>
              <a:t>“What are you hoping for, and what are you worried may happen?”</a:t>
            </a:r>
            <a:endParaRPr lang="en-US" sz="1150" dirty="0"/>
          </a:p>
          <a:p>
            <a:pPr marL="101600" indent="-101600">
              <a:buSzPct val="100000"/>
              <a:buChar char="•"/>
            </a:pPr>
            <a:r>
              <a:rPr lang="en-US" sz="1150" dirty="0">
                <a:solidFill>
                  <a:srgbClr val="1F2937"/>
                </a:solidFill>
              </a:rPr>
              <a:t>“It sounds like both of these things are true for you.”</a:t>
            </a:r>
            <a:endParaRPr lang="en-US" sz="1150" dirty="0"/>
          </a:p>
        </p:txBody>
      </p:sp>
      <p:sp>
        <p:nvSpPr>
          <p:cNvPr id="15" name="Shape 13"/>
          <p:cNvSpPr/>
          <p:nvPr/>
        </p:nvSpPr>
        <p:spPr>
          <a:xfrm>
            <a:off x="9875520" y="1508760"/>
            <a:ext cx="2148840" cy="4389120"/>
          </a:xfrm>
          <a:prstGeom prst="roundRect">
            <a:avLst>
              <a:gd name="adj" fmla="val 1277"/>
            </a:avLst>
          </a:prstGeom>
          <a:solidFill>
            <a:srgbClr val="F7FBFF"/>
          </a:solidFill>
          <a:ln w="12700">
            <a:solidFill>
              <a:srgbClr val="DDE7F3"/>
            </a:solidFill>
            <a:prstDash val="solid"/>
          </a:ln>
        </p:spPr>
        <p:txBody>
          <a:bodyPr/>
          <a:lstStyle/>
          <a:p>
            <a:endParaRPr lang="en-US"/>
          </a:p>
        </p:txBody>
      </p:sp>
      <p:sp>
        <p:nvSpPr>
          <p:cNvPr id="16" name="Text 14"/>
          <p:cNvSpPr/>
          <p:nvPr/>
        </p:nvSpPr>
        <p:spPr>
          <a:xfrm>
            <a:off x="10012680" y="1737360"/>
            <a:ext cx="1783080" cy="502920"/>
          </a:xfrm>
          <a:prstGeom prst="rect">
            <a:avLst/>
          </a:prstGeom>
          <a:noFill/>
          <a:ln/>
        </p:spPr>
        <p:txBody>
          <a:bodyPr wrap="square" lIns="0" tIns="0" rIns="0" bIns="0" rtlCol="0" anchor="ctr"/>
          <a:lstStyle/>
          <a:p>
            <a:pPr marL="0" indent="0">
              <a:buNone/>
            </a:pPr>
            <a:r>
              <a:rPr lang="en-US" sz="1320" b="1" dirty="0">
                <a:solidFill>
                  <a:srgbClr val="274C77"/>
                </a:solidFill>
              </a:rPr>
              <a:t>To contain</a:t>
            </a:r>
            <a:endParaRPr lang="en-US" sz="1320" dirty="0"/>
          </a:p>
        </p:txBody>
      </p:sp>
      <p:sp>
        <p:nvSpPr>
          <p:cNvPr id="17" name="Text 15"/>
          <p:cNvSpPr/>
          <p:nvPr/>
        </p:nvSpPr>
        <p:spPr>
          <a:xfrm>
            <a:off x="10012680" y="2377440"/>
            <a:ext cx="1737360" cy="3063240"/>
          </a:xfrm>
          <a:prstGeom prst="rect">
            <a:avLst/>
          </a:prstGeom>
          <a:noFill/>
          <a:ln/>
        </p:spPr>
        <p:txBody>
          <a:bodyPr wrap="square" lIns="0" tIns="0" rIns="0" bIns="0" rtlCol="0" anchor="ctr">
            <a:normAutofit/>
          </a:bodyPr>
          <a:lstStyle/>
          <a:p>
            <a:pPr marL="101600" indent="-101600">
              <a:buSzPct val="100000"/>
              <a:buChar char="•"/>
            </a:pPr>
            <a:r>
              <a:rPr lang="en-US" sz="1150" dirty="0">
                <a:solidFill>
                  <a:srgbClr val="1F2937"/>
                </a:solidFill>
              </a:rPr>
              <a:t>“We do not have to solve everything today.”</a:t>
            </a:r>
            <a:endParaRPr lang="en-US" sz="1150" dirty="0"/>
          </a:p>
          <a:p>
            <a:pPr marL="101600" indent="-101600">
              <a:buSzPct val="100000"/>
              <a:buChar char="•"/>
            </a:pPr>
            <a:r>
              <a:rPr lang="en-US" sz="1150" dirty="0">
                <a:solidFill>
                  <a:srgbClr val="1F2937"/>
                </a:solidFill>
              </a:rPr>
              <a:t>“Let me summarize what I am hearing so we can decide what matters most next.”</a:t>
            </a:r>
            <a:endParaRPr lang="en-US" sz="11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When should a palliative fellow refer?</a:t>
            </a:r>
            <a:endParaRPr lang="en-US" sz="2400" dirty="0"/>
          </a:p>
        </p:txBody>
      </p:sp>
      <p:sp>
        <p:nvSpPr>
          <p:cNvPr id="6" name="Text 4"/>
          <p:cNvSpPr/>
          <p:nvPr/>
        </p:nvSpPr>
        <p:spPr>
          <a:xfrm>
            <a:off x="804672" y="1353312"/>
            <a:ext cx="6949440" cy="4736592"/>
          </a:xfrm>
          <a:prstGeom prst="rect">
            <a:avLst/>
          </a:prstGeom>
          <a:noFill/>
          <a:ln/>
        </p:spPr>
        <p:txBody>
          <a:bodyPr wrap="square" lIns="508" tIns="508" rIns="508" bIns="508" rtlCol="0" anchor="t">
            <a:normAutofit/>
          </a:bodyPr>
          <a:lstStyle/>
          <a:p>
            <a:pPr marL="152400" indent="-152400">
              <a:buSzPct val="100000"/>
              <a:buChar char="•"/>
            </a:pPr>
            <a:r>
              <a:rPr lang="en-US" sz="1720" dirty="0">
                <a:solidFill>
                  <a:srgbClr val="1F2937"/>
                </a:solidFill>
              </a:rPr>
              <a:t>Persistent or severe depression, panic, trauma symptoms, suicidality, psychosis, mania, eating disorder, or substance use disorder beyond the team’s comfort</a:t>
            </a:r>
            <a:endParaRPr lang="en-US" sz="1720" dirty="0"/>
          </a:p>
          <a:p>
            <a:pPr marL="152400" indent="-152400">
              <a:buSzPct val="100000"/>
              <a:buChar char="•"/>
            </a:pPr>
            <a:r>
              <a:rPr lang="en-US" sz="1720" dirty="0">
                <a:solidFill>
                  <a:srgbClr val="1F2937"/>
                </a:solidFill>
              </a:rPr>
              <a:t>Repeated family conflict or relational crises that dominate care</a:t>
            </a:r>
            <a:endParaRPr lang="en-US" sz="1720" dirty="0"/>
          </a:p>
          <a:p>
            <a:pPr marL="152400" indent="-152400">
              <a:buSzPct val="100000"/>
              <a:buChar char="•"/>
            </a:pPr>
            <a:r>
              <a:rPr lang="en-US" sz="1720" dirty="0">
                <a:solidFill>
                  <a:srgbClr val="1F2937"/>
                </a:solidFill>
              </a:rPr>
              <a:t>Need for structured psychotherapy beyond supportive generalist care</a:t>
            </a:r>
            <a:endParaRPr lang="en-US" sz="1720" dirty="0"/>
          </a:p>
          <a:p>
            <a:pPr marL="152400" indent="-152400">
              <a:buSzPct val="100000"/>
              <a:buChar char="•"/>
            </a:pPr>
            <a:r>
              <a:rPr lang="en-US" sz="1720" dirty="0">
                <a:solidFill>
                  <a:srgbClr val="1F2937"/>
                </a:solidFill>
              </a:rPr>
              <a:t>Need for psychiatric diagnostic clarification or medication management</a:t>
            </a:r>
            <a:endParaRPr lang="en-US" sz="1720" dirty="0"/>
          </a:p>
          <a:p>
            <a:pPr marL="152400" indent="-152400">
              <a:buSzPct val="100000"/>
              <a:buChar char="•"/>
            </a:pPr>
            <a:r>
              <a:rPr lang="en-US" sz="1720" dirty="0">
                <a:solidFill>
                  <a:srgbClr val="1F2937"/>
                </a:solidFill>
              </a:rPr>
              <a:t>When your own countertransference, time limits, or team structure make a different clinician better suited for the work</a:t>
            </a:r>
            <a:endParaRPr lang="en-US" sz="1720" dirty="0"/>
          </a:p>
        </p:txBody>
      </p:sp>
      <p:sp>
        <p:nvSpPr>
          <p:cNvPr id="7" name="Shape 5"/>
          <p:cNvSpPr/>
          <p:nvPr/>
        </p:nvSpPr>
        <p:spPr>
          <a:xfrm>
            <a:off x="7863840" y="801476"/>
            <a:ext cx="3611880" cy="5166360"/>
          </a:xfrm>
          <a:prstGeom prst="roundRect">
            <a:avLst>
              <a:gd name="adj" fmla="val 2532"/>
            </a:avLst>
          </a:prstGeom>
          <a:solidFill>
            <a:srgbClr val="DDE7F3"/>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1030076"/>
            <a:ext cx="3063240" cy="347472"/>
          </a:xfrm>
          <a:prstGeom prst="rect">
            <a:avLst/>
          </a:prstGeom>
          <a:noFill/>
          <a:ln/>
        </p:spPr>
        <p:txBody>
          <a:bodyPr wrap="square" lIns="0" tIns="0" rIns="0" bIns="0" rtlCol="0" anchor="ctr"/>
          <a:lstStyle/>
          <a:p>
            <a:pPr marL="0" indent="0">
              <a:buNone/>
            </a:pPr>
            <a:r>
              <a:rPr lang="en-US" sz="1500" b="1" dirty="0">
                <a:solidFill>
                  <a:srgbClr val="274C77"/>
                </a:solidFill>
              </a:rPr>
              <a:t>Referral partners</a:t>
            </a:r>
            <a:endParaRPr lang="en-US" sz="1500" dirty="0"/>
          </a:p>
        </p:txBody>
      </p:sp>
      <p:sp>
        <p:nvSpPr>
          <p:cNvPr id="9" name="Text 7"/>
          <p:cNvSpPr/>
          <p:nvPr/>
        </p:nvSpPr>
        <p:spPr>
          <a:xfrm>
            <a:off x="8074152" y="1441556"/>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Psychology / psychiatry</a:t>
            </a:r>
            <a:endParaRPr lang="en-US" sz="1320" dirty="0"/>
          </a:p>
          <a:p>
            <a:pPr marL="127000" indent="-127000">
              <a:buSzPct val="100000"/>
              <a:buChar char="•"/>
            </a:pPr>
            <a:r>
              <a:rPr lang="en-US" sz="1320" dirty="0">
                <a:solidFill>
                  <a:srgbClr val="1F2937"/>
                </a:solidFill>
              </a:rPr>
              <a:t>Social work</a:t>
            </a:r>
            <a:endParaRPr lang="en-US" sz="1320" dirty="0"/>
          </a:p>
          <a:p>
            <a:pPr marL="127000" indent="-127000">
              <a:buSzPct val="100000"/>
              <a:buChar char="•"/>
            </a:pPr>
            <a:r>
              <a:rPr lang="en-US" sz="1320" dirty="0">
                <a:solidFill>
                  <a:srgbClr val="1F2937"/>
                </a:solidFill>
              </a:rPr>
              <a:t>Chaplaincy</a:t>
            </a:r>
            <a:endParaRPr lang="en-US" sz="1320" dirty="0"/>
          </a:p>
          <a:p>
            <a:pPr marL="127000" indent="-127000">
              <a:buSzPct val="100000"/>
              <a:buChar char="•"/>
            </a:pPr>
            <a:r>
              <a:rPr lang="en-US" sz="1320" dirty="0">
                <a:solidFill>
                  <a:srgbClr val="1F2937"/>
                </a:solidFill>
              </a:rPr>
              <a:t>Family therapy</a:t>
            </a:r>
            <a:endParaRPr lang="en-US" sz="1320" dirty="0"/>
          </a:p>
          <a:p>
            <a:pPr marL="127000" indent="-127000">
              <a:buSzPct val="100000"/>
              <a:buChar char="•"/>
            </a:pPr>
            <a:r>
              <a:rPr lang="en-US" sz="1320" dirty="0">
                <a:solidFill>
                  <a:srgbClr val="1F2937"/>
                </a:solidFill>
              </a:rPr>
              <a:t>Addiction medicine</a:t>
            </a:r>
            <a:endParaRPr lang="en-US" sz="1320" dirty="0"/>
          </a:p>
          <a:p>
            <a:pPr marL="127000" indent="-127000">
              <a:buSzPct val="100000"/>
              <a:buChar char="•"/>
            </a:pPr>
            <a:r>
              <a:rPr lang="en-US" sz="1320" dirty="0">
                <a:solidFill>
                  <a:srgbClr val="1F2937"/>
                </a:solidFill>
              </a:rPr>
              <a:t>Community therapists</a:t>
            </a:r>
            <a:endParaRPr lang="en-US" sz="132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Common pitfalls</a:t>
            </a:r>
            <a:endParaRPr lang="en-US" sz="2400" dirty="0"/>
          </a:p>
        </p:txBody>
      </p:sp>
      <p:sp>
        <p:nvSpPr>
          <p:cNvPr id="6" name="Text 4"/>
          <p:cNvSpPr/>
          <p:nvPr/>
        </p:nvSpPr>
        <p:spPr>
          <a:xfrm>
            <a:off x="804672" y="1353312"/>
            <a:ext cx="6903720" cy="4800600"/>
          </a:xfrm>
          <a:prstGeom prst="rect">
            <a:avLst/>
          </a:prstGeom>
          <a:noFill/>
          <a:ln/>
        </p:spPr>
        <p:txBody>
          <a:bodyPr wrap="square" lIns="508" tIns="508" rIns="508" bIns="508" rtlCol="0" anchor="t">
            <a:normAutofit/>
          </a:bodyPr>
          <a:lstStyle/>
          <a:p>
            <a:pPr marL="152400" indent="-152400">
              <a:buSzPct val="100000"/>
              <a:buChar char="•"/>
            </a:pPr>
            <a:r>
              <a:rPr lang="en-US" sz="1750" dirty="0">
                <a:solidFill>
                  <a:srgbClr val="1F2937"/>
                </a:solidFill>
              </a:rPr>
              <a:t>Confusing emotional depth with lack of structure</a:t>
            </a:r>
            <a:endParaRPr lang="en-US" sz="1750" dirty="0"/>
          </a:p>
          <a:p>
            <a:pPr marL="152400" indent="-152400">
              <a:buSzPct val="100000"/>
              <a:buChar char="•"/>
            </a:pPr>
            <a:r>
              <a:rPr lang="en-US" sz="1750" dirty="0">
                <a:solidFill>
                  <a:srgbClr val="1F2937"/>
                </a:solidFill>
              </a:rPr>
              <a:t>Using communication tools without formulation</a:t>
            </a:r>
            <a:endParaRPr lang="en-US" sz="1750" dirty="0"/>
          </a:p>
          <a:p>
            <a:pPr marL="152400" indent="-152400">
              <a:buSzPct val="100000"/>
              <a:buChar char="•"/>
            </a:pPr>
            <a:r>
              <a:rPr lang="en-US" sz="1750" dirty="0">
                <a:solidFill>
                  <a:srgbClr val="1F2937"/>
                </a:solidFill>
              </a:rPr>
              <a:t>Overpathologizing normal serious-illness distress</a:t>
            </a:r>
            <a:endParaRPr lang="en-US" sz="1750" dirty="0"/>
          </a:p>
          <a:p>
            <a:pPr marL="152400" indent="-152400">
              <a:buSzPct val="100000"/>
              <a:buChar char="•"/>
            </a:pPr>
            <a:r>
              <a:rPr lang="en-US" sz="1750" dirty="0">
                <a:solidFill>
                  <a:srgbClr val="1F2937"/>
                </a:solidFill>
              </a:rPr>
              <a:t>Assuming every difficult interaction is a patient problem rather than a relationship pattern or system problem</a:t>
            </a:r>
            <a:endParaRPr lang="en-US" sz="1750" dirty="0"/>
          </a:p>
          <a:p>
            <a:pPr marL="152400" indent="-152400">
              <a:buSzPct val="100000"/>
              <a:buChar char="•"/>
            </a:pPr>
            <a:r>
              <a:rPr lang="en-US" sz="1750" dirty="0">
                <a:solidFill>
                  <a:srgbClr val="1F2937"/>
                </a:solidFill>
              </a:rPr>
              <a:t>Drifting boundaries under the banner of “going above and beyond”</a:t>
            </a:r>
            <a:endParaRPr lang="en-US" sz="1750" dirty="0"/>
          </a:p>
          <a:p>
            <a:pPr marL="152400" indent="-152400">
              <a:buSzPct val="100000"/>
              <a:buChar char="•"/>
            </a:pPr>
            <a:r>
              <a:rPr lang="en-US" sz="1750" dirty="0">
                <a:solidFill>
                  <a:srgbClr val="1F2937"/>
                </a:solidFill>
              </a:rPr>
              <a:t>Trying to do specialized therapy when the patient really needs specialty referral</a:t>
            </a:r>
            <a:endParaRPr lang="en-US" sz="1750" dirty="0"/>
          </a:p>
        </p:txBody>
      </p:sp>
      <p:sp>
        <p:nvSpPr>
          <p:cNvPr id="7" name="Shape 5"/>
          <p:cNvSpPr/>
          <p:nvPr/>
        </p:nvSpPr>
        <p:spPr>
          <a:xfrm>
            <a:off x="7863840" y="757409"/>
            <a:ext cx="3611880" cy="5166360"/>
          </a:xfrm>
          <a:prstGeom prst="roundRect">
            <a:avLst>
              <a:gd name="adj" fmla="val 2532"/>
            </a:avLst>
          </a:prstGeom>
          <a:solidFill>
            <a:srgbClr val="EEE6D8"/>
          </a:solidFill>
          <a:ln w="12700">
            <a:solidFill>
              <a:srgbClr val="D8D2C5"/>
            </a:solidFill>
            <a:prstDash val="solid"/>
          </a:ln>
          <a:effectLst>
            <a:outerShdw blurRad="15240" dist="6350" dir="2700000" algn="bl" rotWithShape="0">
              <a:srgbClr val="000000">
                <a:alpha val="14000"/>
              </a:srgbClr>
            </a:outerShdw>
          </a:effectLst>
        </p:spPr>
        <p:txBody>
          <a:bodyPr/>
          <a:lstStyle/>
          <a:p>
            <a:endParaRPr lang="en-US"/>
          </a:p>
        </p:txBody>
      </p:sp>
      <p:sp>
        <p:nvSpPr>
          <p:cNvPr id="8" name="Text 6"/>
          <p:cNvSpPr/>
          <p:nvPr/>
        </p:nvSpPr>
        <p:spPr>
          <a:xfrm>
            <a:off x="8092440" y="986009"/>
            <a:ext cx="3063240" cy="347472"/>
          </a:xfrm>
          <a:prstGeom prst="rect">
            <a:avLst/>
          </a:prstGeom>
          <a:noFill/>
          <a:ln/>
        </p:spPr>
        <p:txBody>
          <a:bodyPr wrap="square" lIns="0" tIns="0" rIns="0" bIns="0" rtlCol="0" anchor="ctr"/>
          <a:lstStyle/>
          <a:p>
            <a:pPr marL="0" indent="0">
              <a:buNone/>
            </a:pPr>
            <a:r>
              <a:rPr lang="en-US" sz="1500" b="1" dirty="0">
                <a:solidFill>
                  <a:srgbClr val="B98333"/>
                </a:solidFill>
              </a:rPr>
              <a:t>Corrective move</a:t>
            </a:r>
            <a:endParaRPr lang="en-US" sz="1500" dirty="0"/>
          </a:p>
        </p:txBody>
      </p:sp>
      <p:sp>
        <p:nvSpPr>
          <p:cNvPr id="9" name="Text 7"/>
          <p:cNvSpPr/>
          <p:nvPr/>
        </p:nvSpPr>
        <p:spPr>
          <a:xfrm>
            <a:off x="8074152" y="1397489"/>
            <a:ext cx="3063240" cy="4206240"/>
          </a:xfrm>
          <a:prstGeom prst="rect">
            <a:avLst/>
          </a:prstGeom>
          <a:noFill/>
          <a:ln/>
        </p:spPr>
        <p:txBody>
          <a:bodyPr wrap="square" lIns="254" tIns="254" rIns="254" bIns="254" rtlCol="0" anchor="ctr">
            <a:normAutofit/>
          </a:bodyPr>
          <a:lstStyle/>
          <a:p>
            <a:pPr marL="127000" indent="-127000">
              <a:buSzPct val="100000"/>
              <a:buChar char="•"/>
            </a:pPr>
            <a:r>
              <a:rPr lang="en-US" sz="1320" dirty="0">
                <a:solidFill>
                  <a:srgbClr val="1F2937"/>
                </a:solidFill>
              </a:rPr>
              <a:t>Pause. Reformulate. Decide whether the next best move is support, structure, referral, or team reflection.</a:t>
            </a:r>
            <a:endParaRPr lang="en-US" sz="132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pPr marL="0" indent="0">
              <a:buNone/>
            </a:pPr>
            <a:r>
              <a:rPr lang="en-US" sz="2400" b="1" dirty="0">
                <a:solidFill>
                  <a:srgbClr val="1F2937"/>
                </a:solidFill>
                <a:latin typeface="Aptos Display" pitchFamily="34" charset="0"/>
                <a:ea typeface="Aptos Display" pitchFamily="34" charset="-122"/>
                <a:cs typeface="Aptos Display" pitchFamily="34" charset="-120"/>
              </a:rPr>
              <a:t>Key takeaways</a:t>
            </a:r>
            <a:endParaRPr lang="en-US" sz="2400" dirty="0"/>
          </a:p>
        </p:txBody>
      </p:sp>
      <p:sp>
        <p:nvSpPr>
          <p:cNvPr id="6" name="Text 4"/>
          <p:cNvSpPr/>
          <p:nvPr/>
        </p:nvSpPr>
        <p:spPr>
          <a:xfrm>
            <a:off x="868680" y="1417320"/>
            <a:ext cx="9875520" cy="4480560"/>
          </a:xfrm>
          <a:prstGeom prst="rect">
            <a:avLst/>
          </a:prstGeom>
          <a:noFill/>
          <a:ln/>
        </p:spPr>
        <p:txBody>
          <a:bodyPr wrap="square" lIns="508" tIns="508" rIns="508" bIns="508" rtlCol="0" anchor="t">
            <a:normAutofit/>
          </a:bodyPr>
          <a:lstStyle/>
          <a:p>
            <a:pPr marL="152400" indent="-152400">
              <a:buSzPct val="100000"/>
              <a:buChar char="•"/>
            </a:pPr>
            <a:r>
              <a:rPr lang="en-US" sz="1800" dirty="0">
                <a:solidFill>
                  <a:srgbClr val="1F2937"/>
                </a:solidFill>
              </a:rPr>
              <a:t>Psychotherapy is not peripheral to palliative care. It helps explain much of what makes palliative care therapeutic.</a:t>
            </a:r>
            <a:endParaRPr lang="en-US" sz="1800" dirty="0"/>
          </a:p>
          <a:p>
            <a:pPr marL="152400" indent="-152400">
              <a:buSzPct val="100000"/>
              <a:buChar char="•"/>
            </a:pPr>
            <a:r>
              <a:rPr lang="en-US" sz="1800" dirty="0">
                <a:solidFill>
                  <a:srgbClr val="1F2937"/>
                </a:solidFill>
              </a:rPr>
              <a:t>Most fellows will practice generalist psychologically informed palliative care, not formal psychotherapy, and that is both appropriate and powerful.</a:t>
            </a:r>
            <a:endParaRPr lang="en-US" sz="1800" dirty="0"/>
          </a:p>
          <a:p>
            <a:pPr marL="152400" indent="-152400">
              <a:buSzPct val="100000"/>
              <a:buChar char="•"/>
            </a:pPr>
            <a:r>
              <a:rPr lang="en-US" sz="1800" dirty="0">
                <a:solidFill>
                  <a:srgbClr val="1F2937"/>
                </a:solidFill>
              </a:rPr>
              <a:t>Frame, formulation, attunement, coping, dialectics, values work, meaning-making, and reflective awareness of relationship dynamics are immediately useful outpatient skills.</a:t>
            </a:r>
            <a:endParaRPr lang="en-US" sz="1800" dirty="0"/>
          </a:p>
          <a:p>
            <a:pPr marL="152400" indent="-152400">
              <a:buSzPct val="100000"/>
              <a:buChar char="•"/>
            </a:pPr>
            <a:r>
              <a:rPr lang="en-US" sz="1800" dirty="0">
                <a:solidFill>
                  <a:srgbClr val="1F2937"/>
                </a:solidFill>
              </a:rPr>
              <a:t>Supportive psychotherapy is the most transferable model for routine palliative practice.</a:t>
            </a:r>
            <a:endParaRPr lang="en-US" sz="1800" dirty="0"/>
          </a:p>
          <a:p>
            <a:pPr marL="152400" indent="-152400">
              <a:buSzPct val="100000"/>
              <a:buChar char="•"/>
            </a:pPr>
            <a:r>
              <a:rPr lang="en-US" sz="1800" dirty="0">
                <a:solidFill>
                  <a:srgbClr val="1F2937"/>
                </a:solidFill>
              </a:rPr>
              <a:t>Know your limits, use the interdisciplinary team, and refer early when specialty care is needed.</a:t>
            </a:r>
            <a:endParaRPr lang="en-US" sz="1800" dirty="0"/>
          </a:p>
        </p:txBody>
      </p:sp>
      <p:sp>
        <p:nvSpPr>
          <p:cNvPr id="7" name="Text 5"/>
          <p:cNvSpPr/>
          <p:nvPr/>
        </p:nvSpPr>
        <p:spPr>
          <a:xfrm>
            <a:off x="896112" y="5310130"/>
            <a:ext cx="9966960" cy="926078"/>
          </a:xfrm>
          <a:prstGeom prst="rect">
            <a:avLst/>
          </a:prstGeom>
          <a:noFill/>
          <a:ln/>
        </p:spPr>
        <p:txBody>
          <a:bodyPr wrap="square" lIns="0" tIns="0" rIns="0" bIns="0" rtlCol="0" anchor="ctr"/>
          <a:lstStyle/>
          <a:p>
            <a:pPr marL="0" indent="0">
              <a:buNone/>
            </a:pPr>
            <a:r>
              <a:rPr lang="en-US" sz="1500" b="1" dirty="0">
                <a:solidFill>
                  <a:srgbClr val="274C77"/>
                </a:solidFill>
              </a:rPr>
              <a:t>The point is not to turn palliative care into psychotherapy. The point is to practice palliative care more thoughtfully, more intentionally, and more therapeutically.</a:t>
            </a:r>
            <a:endParaRPr lang="en-US" sz="15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3A7F4-42A9-5CE5-8174-E3E8E8FA472E}"/>
            </a:ext>
          </a:extLst>
        </p:cNvPr>
        <p:cNvGrpSpPr/>
        <p:nvPr/>
      </p:nvGrpSpPr>
      <p:grpSpPr>
        <a:xfrm>
          <a:off x="0" y="0"/>
          <a:ext cx="0" cy="0"/>
          <a:chOff x="0" y="0"/>
          <a:chExt cx="0" cy="0"/>
        </a:xfrm>
      </p:grpSpPr>
      <p:sp>
        <p:nvSpPr>
          <p:cNvPr id="5" name="Text 3">
            <a:extLst>
              <a:ext uri="{FF2B5EF4-FFF2-40B4-BE49-F238E27FC236}">
                <a16:creationId xmlns:a16="http://schemas.microsoft.com/office/drawing/2014/main" id="{BB4B1450-AF37-CE05-06B0-E3E97B6118DF}"/>
              </a:ext>
            </a:extLst>
          </p:cNvPr>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ea typeface="Aptos Display" pitchFamily="34" charset="-122"/>
                <a:cs typeface="Aptos Display" pitchFamily="34" charset="-120"/>
              </a:rPr>
              <a:t>Further Reading: Selected sources used for this lecture</a:t>
            </a:r>
            <a:endParaRPr lang="en-US" sz="2400">
              <a:latin typeface="Aptos Display"/>
            </a:endParaRPr>
          </a:p>
        </p:txBody>
      </p:sp>
      <p:sp>
        <p:nvSpPr>
          <p:cNvPr id="6" name="Text 4">
            <a:extLst>
              <a:ext uri="{FF2B5EF4-FFF2-40B4-BE49-F238E27FC236}">
                <a16:creationId xmlns:a16="http://schemas.microsoft.com/office/drawing/2014/main" id="{D32C6DC8-7A75-6438-7860-2EEE49914698}"/>
              </a:ext>
            </a:extLst>
          </p:cNvPr>
          <p:cNvSpPr/>
          <p:nvPr/>
        </p:nvSpPr>
        <p:spPr>
          <a:xfrm>
            <a:off x="914400" y="1417320"/>
            <a:ext cx="10241280" cy="4480560"/>
          </a:xfrm>
          <a:prstGeom prst="rect">
            <a:avLst/>
          </a:prstGeom>
          <a:noFill/>
          <a:ln/>
        </p:spPr>
        <p:txBody>
          <a:bodyPr wrap="square" lIns="254" tIns="254" rIns="254" bIns="254" rtlCol="0" anchor="ctr">
            <a:normAutofit/>
          </a:bodyPr>
          <a:lstStyle/>
          <a:p>
            <a:pPr marL="0" indent="0">
              <a:buNone/>
            </a:pPr>
            <a:r>
              <a:rPr lang="en-US" sz="1500" dirty="0">
                <a:solidFill>
                  <a:srgbClr val="1F2937"/>
                </a:solidFill>
              </a:rPr>
              <a:t>• Shalev D, Rosenberg LB, Brenner KO, et al. Foundations for Psychological Thinking in Palliative Care: Frame and Formulation.
• Rosenberg LB, Brenner KO, Jackson VA, et al. The Meaning of Together: Exploring Transference and Countertransference in Palliative Care Settings.
• Jacobsen J, Brenner KO, Shalev D, et al. Defining Clinical Attunement.
• Shalev D, Jacobsen JA, Rosenberg LB, et al. (Don’t) Leave Me Alone: Attachment in Palliative Care.
• Brenner KO, Logeman J, Rosenberg LB, et al. Referral Relationship: Holding Environment for Referring Clinicians.
• Chammas D, et al. Top Ten Tips Palliative Care Clinicians Should Know About the Psychological Aspects of Palliative Care Encounters.
• Chammas D, et al. Top Ten Tips Palliative Care Clinicians Should Know About Applying Key Psychotherapy Concepts in Practice.
• Clinical Manual of Palliative Care Psychiatry, Psychotherapy chapter.</a:t>
            </a:r>
            <a:endParaRPr lang="en-US" sz="1500" dirty="0"/>
          </a:p>
        </p:txBody>
      </p:sp>
    </p:spTree>
    <p:extLst>
      <p:ext uri="{BB962C8B-B14F-4D97-AF65-F5344CB8AC3E}">
        <p14:creationId xmlns:p14="http://schemas.microsoft.com/office/powerpoint/2010/main" val="2000592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2D632-95F7-9DB7-752D-32D708F04B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DE6AEA-3281-D15C-74C3-D466601FEE6D}"/>
              </a:ext>
            </a:extLst>
          </p:cNvPr>
          <p:cNvSpPr>
            <a:spLocks noGrp="1"/>
          </p:cNvSpPr>
          <p:nvPr>
            <p:ph type="title"/>
          </p:nvPr>
        </p:nvSpPr>
        <p:spPr>
          <a:xfrm>
            <a:off x="838200" y="365125"/>
            <a:ext cx="10515600" cy="1325563"/>
          </a:xfrm>
        </p:spPr>
        <p:txBody>
          <a:bodyPr anchor="ctr">
            <a:normAutofit/>
          </a:bodyPr>
          <a:lstStyle/>
          <a:p>
            <a:r>
              <a:rPr lang="en-US" dirty="0"/>
              <a:t>Outline (Part 2) - Foreshadowing</a:t>
            </a:r>
          </a:p>
        </p:txBody>
      </p:sp>
      <p:graphicFrame>
        <p:nvGraphicFramePr>
          <p:cNvPr id="7" name="Content Placeholder 1">
            <a:extLst>
              <a:ext uri="{FF2B5EF4-FFF2-40B4-BE49-F238E27FC236}">
                <a16:creationId xmlns:a16="http://schemas.microsoft.com/office/drawing/2014/main" id="{62D7094F-19B5-641A-7FA7-68A9A90846A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2480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rPr>
              <a:t>References</a:t>
            </a:r>
            <a:endParaRPr lang="en-US"/>
          </a:p>
        </p:txBody>
      </p:sp>
      <p:sp>
        <p:nvSpPr>
          <p:cNvPr id="6" name="Text 4"/>
          <p:cNvSpPr/>
          <p:nvPr/>
        </p:nvSpPr>
        <p:spPr>
          <a:xfrm>
            <a:off x="914400" y="1417320"/>
            <a:ext cx="10241280" cy="4480560"/>
          </a:xfrm>
          <a:prstGeom prst="rect">
            <a:avLst/>
          </a:prstGeom>
          <a:noFill/>
          <a:ln/>
        </p:spPr>
        <p:txBody>
          <a:bodyPr wrap="square" lIns="254" tIns="254" rIns="254" bIns="254" rtlCol="0" anchor="ctr">
            <a:normAutofit/>
          </a:bodyPr>
          <a:lstStyle/>
          <a:p>
            <a:pPr marL="0" indent="0">
              <a:buNone/>
            </a:pPr>
            <a:endParaRPr lang="en-US" sz="1500" dirty="0">
              <a:solidFill>
                <a:srgbClr val="1F2937"/>
              </a:solidFill>
            </a:endParaRPr>
          </a:p>
        </p:txBody>
      </p:sp>
      <p:sp>
        <p:nvSpPr>
          <p:cNvPr id="7" name="TextBox 6">
            <a:extLst>
              <a:ext uri="{FF2B5EF4-FFF2-40B4-BE49-F238E27FC236}">
                <a16:creationId xmlns:a16="http://schemas.microsoft.com/office/drawing/2014/main" id="{EFD39EF1-EE95-746D-574E-F82D060BD3F4}"/>
              </a:ext>
            </a:extLst>
          </p:cNvPr>
          <p:cNvSpPr txBox="1"/>
          <p:nvPr/>
        </p:nvSpPr>
        <p:spPr>
          <a:xfrm>
            <a:off x="594360" y="1417320"/>
            <a:ext cx="1118460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AutoNum type="arabicPeriod"/>
            </a:pPr>
            <a:r>
              <a:rPr lang="en-US" sz="1200" dirty="0">
                <a:solidFill>
                  <a:srgbClr val="000000"/>
                </a:solidFill>
                <a:ea typeface="Aptos"/>
                <a:cs typeface="Aptos"/>
              </a:rPr>
              <a:t>Podgurski L, Chammas D, Brenner KO, et al. Primary Mental Health Competencies for Hospice and Palliative Medicine Physicians: A Delphi Study. Journal of pain and symptom management. Published online 2025:S0885-3924(25)006578. </a:t>
            </a:r>
            <a:r>
              <a:rPr lang="en-US" sz="1200" dirty="0" err="1">
                <a:solidFill>
                  <a:srgbClr val="000000"/>
                </a:solidFill>
                <a:ea typeface="Aptos"/>
                <a:cs typeface="Aptos"/>
              </a:rPr>
              <a:t>doi:https</a:t>
            </a:r>
            <a:r>
              <a:rPr lang="en-US" sz="1200" dirty="0">
                <a:solidFill>
                  <a:srgbClr val="000000"/>
                </a:solidFill>
                <a:ea typeface="Aptos"/>
                <a:cs typeface="Aptos"/>
              </a:rPr>
              <a:t>://doi.org/10.1016/j.jpainsymman.2025.05.009</a:t>
            </a:r>
          </a:p>
          <a:p>
            <a:pPr marL="228600" indent="-228600">
              <a:buFont typeface=""/>
              <a:buAutoNum type="arabicPeriod"/>
            </a:pPr>
            <a:r>
              <a:rPr lang="en-US" sz="1200" dirty="0">
                <a:solidFill>
                  <a:srgbClr val="000000"/>
                </a:solidFill>
                <a:ea typeface="Aptos"/>
                <a:cs typeface="Aptos"/>
              </a:rPr>
              <a:t>Shalev D, Brenner K, Carlson RL, et al. Palliative Care Psychiatry: Building Synergy Across the Spectrum. Current Psychiatry Reports. 2024;26(3):60-72. </a:t>
            </a:r>
            <a:r>
              <a:rPr lang="en-US" sz="1200" dirty="0" err="1">
                <a:solidFill>
                  <a:srgbClr val="000000"/>
                </a:solidFill>
                <a:ea typeface="Aptos"/>
                <a:cs typeface="Aptos"/>
              </a:rPr>
              <a:t>doi:https</a:t>
            </a:r>
            <a:r>
              <a:rPr lang="en-US" sz="1200" dirty="0">
                <a:solidFill>
                  <a:srgbClr val="000000"/>
                </a:solidFill>
                <a:ea typeface="Aptos"/>
                <a:cs typeface="Aptos"/>
              </a:rPr>
              <a:t>://doi.org/10.1007/s11920-024-01485-5</a:t>
            </a:r>
          </a:p>
          <a:p>
            <a:pPr marL="228600" indent="-228600">
              <a:buFont typeface=""/>
              <a:buAutoNum type="arabicPeriod"/>
            </a:pPr>
            <a:r>
              <a:rPr lang="en-US" sz="1200" dirty="0">
                <a:solidFill>
                  <a:srgbClr val="000000"/>
                </a:solidFill>
                <a:ea typeface="Aptos"/>
                <a:cs typeface="Aptos"/>
              </a:rPr>
              <a:t>Forbes MK, Neo B, Omid Mohamed Nezami, et al. Elemental psychopathology: distilling constituent symptoms and patterns of repetition in the diagnostic criteria of the DSM-5. </a:t>
            </a:r>
            <a:r>
              <a:rPr lang="en-US" sz="1200" i="1" dirty="0">
                <a:solidFill>
                  <a:srgbClr val="000000"/>
                </a:solidFill>
                <a:ea typeface="Aptos"/>
                <a:cs typeface="Aptos"/>
              </a:rPr>
              <a:t>Psychological Medicine</a:t>
            </a:r>
            <a:r>
              <a:rPr lang="en-US" sz="1200" dirty="0">
                <a:solidFill>
                  <a:srgbClr val="000000"/>
                </a:solidFill>
                <a:ea typeface="Aptos"/>
                <a:cs typeface="Aptos"/>
              </a:rPr>
              <a:t>. 2023;54(5):1-9. </a:t>
            </a:r>
            <a:r>
              <a:rPr lang="en-US" sz="1200" dirty="0" err="1">
                <a:solidFill>
                  <a:srgbClr val="000000"/>
                </a:solidFill>
                <a:ea typeface="Aptos"/>
                <a:cs typeface="Aptos"/>
              </a:rPr>
              <a:t>doi:https</a:t>
            </a:r>
            <a:r>
              <a:rPr lang="en-US" sz="1200" dirty="0">
                <a:solidFill>
                  <a:srgbClr val="000000"/>
                </a:solidFill>
                <a:ea typeface="Aptos"/>
                <a:cs typeface="Aptos"/>
              </a:rPr>
              <a:t>://doi.org/10.1017/s0033291723002544</a:t>
            </a:r>
          </a:p>
          <a:p>
            <a:pPr marL="228600" indent="-228600">
              <a:buFont typeface=""/>
              <a:buAutoNum type="arabicPeriod"/>
            </a:pPr>
            <a:r>
              <a:rPr lang="en-US" sz="1200" dirty="0">
                <a:solidFill>
                  <a:srgbClr val="000000"/>
                </a:solidFill>
                <a:ea typeface="Aptos"/>
                <a:cs typeface="Aptos"/>
              </a:rPr>
              <a:t>Warm E, Weissman D. Assessing Depression in Advanced Cancer | Palliative Care Network of Wisconsin. Palliative Care Network of Wisconsin. Published December 4, 2024. Accessed March 18, 2025. https://www.mypcnow.org/fast-fact/assessing-depression-in-advanced-cancer/</a:t>
            </a:r>
            <a:endParaRPr lang="en-US" sz="1200" dirty="0">
              <a:solidFill>
                <a:srgbClr val="000000"/>
              </a:solidFill>
              <a:ea typeface="Aptos"/>
              <a:cs typeface="Aptos"/>
              <a:hlinkClick r:id="rId3"/>
            </a:endParaRPr>
          </a:p>
          <a:p>
            <a:pPr marL="228600" indent="-228600">
              <a:buFont typeface=""/>
              <a:buAutoNum type="arabicPeriod"/>
            </a:pPr>
            <a:r>
              <a:rPr lang="en-US" sz="1200" dirty="0">
                <a:solidFill>
                  <a:srgbClr val="000000"/>
                </a:solidFill>
                <a:ea typeface="Aptos"/>
                <a:cs typeface="Aptos"/>
              </a:rPr>
              <a:t>Kroenke K, Spitzer RL, Williams JBW. The PHQ-9: Validity of a Brief Depression Severity Measure. </a:t>
            </a:r>
            <a:r>
              <a:rPr lang="en-US" sz="1200" i="1" dirty="0">
                <a:solidFill>
                  <a:srgbClr val="000000"/>
                </a:solidFill>
                <a:ea typeface="Aptos"/>
                <a:cs typeface="Aptos"/>
              </a:rPr>
              <a:t>Journal of General Internal Medicine</a:t>
            </a:r>
            <a:r>
              <a:rPr lang="en-US" sz="1200" dirty="0">
                <a:solidFill>
                  <a:srgbClr val="000000"/>
                </a:solidFill>
                <a:ea typeface="Aptos"/>
                <a:cs typeface="Aptos"/>
              </a:rPr>
              <a:t>. 2001;16(9):606-613. </a:t>
            </a:r>
            <a:r>
              <a:rPr lang="en-US" sz="1200" dirty="0" err="1">
                <a:solidFill>
                  <a:srgbClr val="000000"/>
                </a:solidFill>
                <a:ea typeface="Aptos"/>
                <a:cs typeface="Aptos"/>
              </a:rPr>
              <a:t>doi:https</a:t>
            </a:r>
            <a:r>
              <a:rPr lang="en-US" sz="1200" dirty="0">
                <a:solidFill>
                  <a:srgbClr val="000000"/>
                </a:solidFill>
                <a:ea typeface="Aptos"/>
                <a:cs typeface="Aptos"/>
              </a:rPr>
              <a:t>://doi.org/10.1046/j.1525-1497.2001.016009606.x</a:t>
            </a:r>
          </a:p>
          <a:p>
            <a:pPr marL="228600" indent="-228600">
              <a:buFont typeface=""/>
              <a:buAutoNum type="arabicPeriod"/>
            </a:pPr>
            <a:r>
              <a:rPr lang="en-US" sz="1200" dirty="0" err="1">
                <a:solidFill>
                  <a:srgbClr val="000000"/>
                </a:solidFill>
                <a:ea typeface="Aptos"/>
                <a:cs typeface="Aptos"/>
              </a:rPr>
              <a:t>Dhira</a:t>
            </a:r>
            <a:r>
              <a:rPr lang="en-US" sz="1200" dirty="0">
                <a:solidFill>
                  <a:srgbClr val="000000"/>
                </a:solidFill>
                <a:ea typeface="Aptos"/>
                <a:cs typeface="Aptos"/>
              </a:rPr>
              <a:t> TA, Rahman MA, Sarker AR, </a:t>
            </a:r>
            <a:r>
              <a:rPr lang="en-US" sz="1200" dirty="0" err="1">
                <a:solidFill>
                  <a:srgbClr val="000000"/>
                </a:solidFill>
                <a:ea typeface="Aptos"/>
                <a:cs typeface="Aptos"/>
              </a:rPr>
              <a:t>Mehareen</a:t>
            </a:r>
            <a:r>
              <a:rPr lang="en-US" sz="1200" dirty="0">
                <a:solidFill>
                  <a:srgbClr val="000000"/>
                </a:solidFill>
                <a:ea typeface="Aptos"/>
                <a:cs typeface="Aptos"/>
              </a:rPr>
              <a:t> J. Validity and reliability of the Generalized Anxiety Disorder-7 (GAD-7) among university students of Bangladesh. </a:t>
            </a:r>
            <a:r>
              <a:rPr lang="en-US" sz="1200" dirty="0" err="1">
                <a:solidFill>
                  <a:srgbClr val="000000"/>
                </a:solidFill>
                <a:ea typeface="Aptos"/>
                <a:cs typeface="Aptos"/>
              </a:rPr>
              <a:t>Innamorati</a:t>
            </a:r>
            <a:r>
              <a:rPr lang="en-US" sz="1200" dirty="0">
                <a:solidFill>
                  <a:srgbClr val="000000"/>
                </a:solidFill>
                <a:ea typeface="Aptos"/>
                <a:cs typeface="Aptos"/>
              </a:rPr>
              <a:t> M, ed. </a:t>
            </a:r>
            <a:r>
              <a:rPr lang="en-US" sz="1200" i="1" dirty="0" err="1">
                <a:solidFill>
                  <a:srgbClr val="000000"/>
                </a:solidFill>
                <a:ea typeface="Aptos"/>
                <a:cs typeface="Aptos"/>
              </a:rPr>
              <a:t>PLoS</a:t>
            </a:r>
            <a:r>
              <a:rPr lang="en-US" sz="1200" i="1" dirty="0">
                <a:solidFill>
                  <a:srgbClr val="000000"/>
                </a:solidFill>
                <a:ea typeface="Aptos"/>
                <a:cs typeface="Aptos"/>
              </a:rPr>
              <a:t> One</a:t>
            </a:r>
            <a:r>
              <a:rPr lang="en-US" sz="1200" dirty="0">
                <a:solidFill>
                  <a:srgbClr val="000000"/>
                </a:solidFill>
                <a:ea typeface="Aptos"/>
                <a:cs typeface="Aptos"/>
              </a:rPr>
              <a:t>. 2021;16(12). </a:t>
            </a:r>
            <a:r>
              <a:rPr lang="en-US" sz="1200" dirty="0" err="1">
                <a:solidFill>
                  <a:srgbClr val="000000"/>
                </a:solidFill>
                <a:ea typeface="Aptos"/>
                <a:cs typeface="Aptos"/>
              </a:rPr>
              <a:t>doi:https</a:t>
            </a:r>
            <a:r>
              <a:rPr lang="en-US" sz="1200" dirty="0">
                <a:solidFill>
                  <a:srgbClr val="000000"/>
                </a:solidFill>
                <a:ea typeface="Aptos"/>
                <a:cs typeface="Aptos"/>
              </a:rPr>
              <a:t>://doi.org/10.1371/journal.pone.0261590</a:t>
            </a:r>
          </a:p>
          <a:p>
            <a:pPr marL="228600" indent="-228600">
              <a:buFont typeface=""/>
              <a:buAutoNum type="arabicPeriod"/>
            </a:pPr>
            <a:r>
              <a:rPr lang="en-US" sz="1200" dirty="0">
                <a:solidFill>
                  <a:srgbClr val="000000"/>
                </a:solidFill>
                <a:ea typeface="Aptos"/>
                <a:cs typeface="Aptos"/>
              </a:rPr>
              <a:t>Zhang Y, Diao D, Zhang H, Gao Y. Validity and predictability of the confusion assessment method for the intensive care unit for delirium among critically ill patients in the intensive care unit: A systematic review and meta-analysis. </a:t>
            </a:r>
            <a:r>
              <a:rPr lang="en-US" sz="1200" i="1" dirty="0">
                <a:solidFill>
                  <a:srgbClr val="000000"/>
                </a:solidFill>
                <a:ea typeface="Aptos"/>
                <a:cs typeface="Aptos"/>
              </a:rPr>
              <a:t>Nursing in Critical Care</a:t>
            </a:r>
            <a:r>
              <a:rPr lang="en-US" sz="1200" dirty="0">
                <a:solidFill>
                  <a:srgbClr val="000000"/>
                </a:solidFill>
                <a:ea typeface="Aptos"/>
                <a:cs typeface="Aptos"/>
              </a:rPr>
              <a:t>. Published online October 31, 2023. </a:t>
            </a:r>
            <a:r>
              <a:rPr lang="en-US" sz="1200" dirty="0" err="1">
                <a:solidFill>
                  <a:srgbClr val="000000"/>
                </a:solidFill>
                <a:ea typeface="Aptos"/>
                <a:cs typeface="Aptos"/>
              </a:rPr>
              <a:t>doi:https</a:t>
            </a:r>
            <a:r>
              <a:rPr lang="en-US" sz="1200" dirty="0">
                <a:solidFill>
                  <a:srgbClr val="000000"/>
                </a:solidFill>
                <a:ea typeface="Aptos"/>
                <a:cs typeface="Aptos"/>
              </a:rPr>
              <a:t>://doi.org/10.1111/nicc.12982</a:t>
            </a:r>
          </a:p>
          <a:p>
            <a:pPr marL="228600" indent="-228600">
              <a:buFont typeface=""/>
              <a:buAutoNum type="arabicPeriod"/>
            </a:pPr>
            <a:r>
              <a:rPr lang="en-US" sz="1200" dirty="0">
                <a:solidFill>
                  <a:srgbClr val="000000"/>
                </a:solidFill>
                <a:ea typeface="Aptos"/>
                <a:cs typeface="Aptos"/>
              </a:rPr>
              <a:t>Shyamsundar G, </a:t>
            </a:r>
            <a:r>
              <a:rPr lang="en-US" sz="1200" dirty="0" err="1">
                <a:solidFill>
                  <a:srgbClr val="000000"/>
                </a:solidFill>
                <a:ea typeface="Aptos"/>
                <a:cs typeface="Aptos"/>
              </a:rPr>
              <a:t>Raghuthaman</a:t>
            </a:r>
            <a:r>
              <a:rPr lang="en-US" sz="1200" dirty="0">
                <a:solidFill>
                  <a:srgbClr val="000000"/>
                </a:solidFill>
                <a:ea typeface="Aptos"/>
                <a:cs typeface="Aptos"/>
              </a:rPr>
              <a:t> G, Rajkumar AP, Jacob KS. Validation of memorial delirium assessment scale. </a:t>
            </a:r>
            <a:r>
              <a:rPr lang="en-US" sz="1200" i="1" dirty="0">
                <a:solidFill>
                  <a:srgbClr val="000000"/>
                </a:solidFill>
                <a:ea typeface="Aptos"/>
                <a:cs typeface="Aptos"/>
              </a:rPr>
              <a:t>Journal of Critical Care</a:t>
            </a:r>
            <a:r>
              <a:rPr lang="en-US" sz="1200" dirty="0">
                <a:solidFill>
                  <a:srgbClr val="000000"/>
                </a:solidFill>
                <a:ea typeface="Aptos"/>
                <a:cs typeface="Aptos"/>
              </a:rPr>
              <a:t>. 2009;24(4):530-534. </a:t>
            </a:r>
            <a:r>
              <a:rPr lang="en-US" sz="1200" dirty="0" err="1">
                <a:solidFill>
                  <a:srgbClr val="000000"/>
                </a:solidFill>
                <a:ea typeface="Aptos"/>
                <a:cs typeface="Aptos"/>
              </a:rPr>
              <a:t>doi:https</a:t>
            </a:r>
            <a:r>
              <a:rPr lang="en-US" sz="1200" dirty="0">
                <a:solidFill>
                  <a:srgbClr val="000000"/>
                </a:solidFill>
                <a:ea typeface="Aptos"/>
                <a:cs typeface="Aptos"/>
              </a:rPr>
              <a:t>://doi.org/10.1016/j.jcrc.2008.12.016</a:t>
            </a:r>
          </a:p>
          <a:p>
            <a:pPr marL="228600" indent="-228600">
              <a:buFont typeface=""/>
              <a:buAutoNum type="arabicPeriod"/>
            </a:pPr>
            <a:r>
              <a:rPr lang="en-US" sz="1200" dirty="0">
                <a:solidFill>
                  <a:srgbClr val="000000"/>
                </a:solidFill>
                <a:ea typeface="Aptos"/>
                <a:cs typeface="Aptos"/>
              </a:rPr>
              <a:t>Chang VT, Hwang SS, Feuerman M. Validation of the Edmonton Symptom Assessment Scale. </a:t>
            </a:r>
            <a:r>
              <a:rPr lang="en-US" sz="1200" i="1" dirty="0">
                <a:solidFill>
                  <a:srgbClr val="000000"/>
                </a:solidFill>
                <a:ea typeface="Aptos"/>
                <a:cs typeface="Aptos"/>
              </a:rPr>
              <a:t>Cancer</a:t>
            </a:r>
            <a:r>
              <a:rPr lang="en-US" sz="1200" dirty="0">
                <a:solidFill>
                  <a:srgbClr val="000000"/>
                </a:solidFill>
                <a:ea typeface="Aptos"/>
                <a:cs typeface="Aptos"/>
              </a:rPr>
              <a:t>. 2000;88(9):2164-2171. </a:t>
            </a:r>
            <a:r>
              <a:rPr lang="en-US" sz="1200" dirty="0" err="1">
                <a:solidFill>
                  <a:srgbClr val="000000"/>
                </a:solidFill>
                <a:ea typeface="Aptos"/>
                <a:cs typeface="Aptos"/>
              </a:rPr>
              <a:t>doi:https</a:t>
            </a:r>
            <a:r>
              <a:rPr lang="en-US" sz="1200" dirty="0">
                <a:solidFill>
                  <a:srgbClr val="000000"/>
                </a:solidFill>
                <a:ea typeface="Aptos"/>
                <a:cs typeface="Aptos"/>
              </a:rPr>
              <a:t>://doi.org/10.1002/(</a:t>
            </a:r>
            <a:r>
              <a:rPr lang="en-US" sz="1200" dirty="0" err="1">
                <a:solidFill>
                  <a:srgbClr val="000000"/>
                </a:solidFill>
                <a:ea typeface="Aptos"/>
                <a:cs typeface="Aptos"/>
              </a:rPr>
              <a:t>sici</a:t>
            </a:r>
            <a:r>
              <a:rPr lang="en-US" sz="1200" dirty="0">
                <a:solidFill>
                  <a:srgbClr val="000000"/>
                </a:solidFill>
                <a:ea typeface="Aptos"/>
                <a:cs typeface="Aptos"/>
              </a:rPr>
              <a:t>)1097-0142(20000501)88:9%3C2164::aid-cncr24%3E3.0.co;2-5</a:t>
            </a:r>
          </a:p>
          <a:p>
            <a:pPr marL="228600" indent="-228600">
              <a:buFont typeface=""/>
              <a:buAutoNum type="arabicPeriod"/>
            </a:pPr>
            <a:r>
              <a:rPr lang="en-US" sz="1200" dirty="0">
                <a:solidFill>
                  <a:srgbClr val="000000"/>
                </a:solidFill>
                <a:ea typeface="Aptos"/>
                <a:cs typeface="Aptos"/>
              </a:rPr>
              <a:t>Posner K, Brown GK, Stanley B, et al. The Columbia-Suicide Severity Rating Scale: initial validity and internal consistency findings from three multisite studies with adolescents and adults. Am J Psychiatry. 2011;168(12):1266-1277. doi:10.1176/appi.ajp.2011.10111704</a:t>
            </a:r>
          </a:p>
          <a:p>
            <a:pPr marL="228600" indent="-228600">
              <a:buFont typeface=""/>
              <a:buAutoNum type="arabicPeriod"/>
            </a:pPr>
            <a:r>
              <a:rPr lang="en-US" sz="1200" dirty="0">
                <a:solidFill>
                  <a:srgbClr val="000000"/>
                </a:solidFill>
                <a:ea typeface="Aptos"/>
                <a:cs typeface="Aptos"/>
              </a:rPr>
              <a:t>Morales Castro D, Dresser L, </a:t>
            </a:r>
            <a:r>
              <a:rPr lang="en-US" sz="1200" dirty="0" err="1">
                <a:solidFill>
                  <a:srgbClr val="000000"/>
                </a:solidFill>
                <a:ea typeface="Aptos"/>
                <a:cs typeface="Aptos"/>
              </a:rPr>
              <a:t>Granton</a:t>
            </a:r>
            <a:r>
              <a:rPr lang="en-US" sz="1200" dirty="0">
                <a:solidFill>
                  <a:srgbClr val="000000"/>
                </a:solidFill>
                <a:ea typeface="Aptos"/>
                <a:cs typeface="Aptos"/>
              </a:rPr>
              <a:t> J, Fan E. Pharmacokinetic Alterations Associated with Critical Illness. Clin </a:t>
            </a:r>
            <a:r>
              <a:rPr lang="en-US" sz="1200" dirty="0" err="1">
                <a:solidFill>
                  <a:srgbClr val="000000"/>
                </a:solidFill>
                <a:ea typeface="Aptos"/>
                <a:cs typeface="Aptos"/>
              </a:rPr>
              <a:t>Pharmacokinet</a:t>
            </a:r>
            <a:r>
              <a:rPr lang="en-US" sz="1200" dirty="0">
                <a:solidFill>
                  <a:srgbClr val="000000"/>
                </a:solidFill>
                <a:ea typeface="Aptos"/>
                <a:cs typeface="Aptos"/>
              </a:rPr>
              <a:t>. 2023;62(2):209-220. doi:10.1007/s40262-023-01213-x</a:t>
            </a:r>
          </a:p>
          <a:p>
            <a:pPr marL="228600" indent="-228600">
              <a:buFont typeface=""/>
              <a:buAutoNum type="arabicPeriod"/>
            </a:pPr>
            <a:endParaRPr lang="en-US" sz="1200" dirty="0"/>
          </a:p>
          <a:p>
            <a:pPr algn="ct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79852-A06F-A5A7-BE1E-C32CA77B4DD7}"/>
            </a:ext>
          </a:extLst>
        </p:cNvPr>
        <p:cNvGrpSpPr/>
        <p:nvPr/>
      </p:nvGrpSpPr>
      <p:grpSpPr>
        <a:xfrm>
          <a:off x="0" y="0"/>
          <a:ext cx="0" cy="0"/>
          <a:chOff x="0" y="0"/>
          <a:chExt cx="0" cy="0"/>
        </a:xfrm>
      </p:grpSpPr>
      <p:sp>
        <p:nvSpPr>
          <p:cNvPr id="5" name="Text 3">
            <a:extLst>
              <a:ext uri="{FF2B5EF4-FFF2-40B4-BE49-F238E27FC236}">
                <a16:creationId xmlns:a16="http://schemas.microsoft.com/office/drawing/2014/main" id="{F024768F-4BD9-9EC9-6184-F64B0D62D8E1}"/>
              </a:ext>
            </a:extLst>
          </p:cNvPr>
          <p:cNvSpPr/>
          <p:nvPr/>
        </p:nvSpPr>
        <p:spPr>
          <a:xfrm>
            <a:off x="594360" y="384048"/>
            <a:ext cx="10698480" cy="502920"/>
          </a:xfrm>
          <a:prstGeom prst="rect">
            <a:avLst/>
          </a:prstGeom>
          <a:noFill/>
          <a:ln/>
        </p:spPr>
        <p:txBody>
          <a:bodyPr wrap="square" lIns="0" tIns="0" rIns="0" bIns="0" rtlCol="0" anchor="ctr"/>
          <a:lstStyle/>
          <a:p>
            <a:r>
              <a:rPr lang="en-US" sz="2400" b="1">
                <a:solidFill>
                  <a:srgbClr val="1F2937"/>
                </a:solidFill>
                <a:latin typeface="Aptos Display"/>
              </a:rPr>
              <a:t>References</a:t>
            </a:r>
            <a:endParaRPr lang="en-US"/>
          </a:p>
        </p:txBody>
      </p:sp>
      <p:sp>
        <p:nvSpPr>
          <p:cNvPr id="6" name="Text 4">
            <a:extLst>
              <a:ext uri="{FF2B5EF4-FFF2-40B4-BE49-F238E27FC236}">
                <a16:creationId xmlns:a16="http://schemas.microsoft.com/office/drawing/2014/main" id="{00043C4C-6F62-C2D4-5879-D995651690A0}"/>
              </a:ext>
            </a:extLst>
          </p:cNvPr>
          <p:cNvSpPr/>
          <p:nvPr/>
        </p:nvSpPr>
        <p:spPr>
          <a:xfrm>
            <a:off x="914400" y="1417320"/>
            <a:ext cx="10241280" cy="4480560"/>
          </a:xfrm>
          <a:prstGeom prst="rect">
            <a:avLst/>
          </a:prstGeom>
          <a:noFill/>
          <a:ln/>
        </p:spPr>
        <p:txBody>
          <a:bodyPr wrap="square" lIns="254" tIns="254" rIns="254" bIns="254" rtlCol="0" anchor="ctr">
            <a:normAutofit/>
          </a:bodyPr>
          <a:lstStyle/>
          <a:p>
            <a:pPr marL="0" indent="0">
              <a:buNone/>
            </a:pPr>
            <a:endParaRPr lang="en-US" sz="1500" dirty="0">
              <a:solidFill>
                <a:srgbClr val="1F2937"/>
              </a:solidFill>
            </a:endParaRPr>
          </a:p>
        </p:txBody>
      </p:sp>
      <p:sp>
        <p:nvSpPr>
          <p:cNvPr id="7" name="TextBox 6">
            <a:extLst>
              <a:ext uri="{FF2B5EF4-FFF2-40B4-BE49-F238E27FC236}">
                <a16:creationId xmlns:a16="http://schemas.microsoft.com/office/drawing/2014/main" id="{8484742F-D752-4CDB-CE82-D84D42401361}"/>
              </a:ext>
            </a:extLst>
          </p:cNvPr>
          <p:cNvSpPr txBox="1"/>
          <p:nvPr/>
        </p:nvSpPr>
        <p:spPr>
          <a:xfrm>
            <a:off x="581187" y="1414220"/>
            <a:ext cx="1118460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000000"/>
                </a:solidFill>
                <a:ea typeface="+mn-lt"/>
                <a:cs typeface="+mn-lt"/>
              </a:rPr>
              <a:t>12. McNeil MJ, Kamal AH, Kutner JS, Ritchie CS, Abernethy AP. The Burden of Polypharmacy in Patients Near the End of Life. J Pain Symptom Manage. 2016;51(2):178-83.e2. doi:10.1016/j.jpainsymman.2015.09.003</a:t>
            </a:r>
          </a:p>
          <a:p>
            <a:r>
              <a:rPr lang="en-US" sz="1200" dirty="0">
                <a:solidFill>
                  <a:srgbClr val="000000"/>
                </a:solidFill>
                <a:ea typeface="+mn-lt"/>
                <a:cs typeface="+mn-lt"/>
              </a:rPr>
              <a:t>13. Psychopharmacology in Serious Illness (PC clinician summary) </a:t>
            </a:r>
            <a:endParaRPr lang="en-US" sz="1200" dirty="0">
              <a:ea typeface="+mn-lt"/>
              <a:cs typeface="+mn-lt"/>
            </a:endParaRPr>
          </a:p>
          <a:p>
            <a:r>
              <a:rPr lang="en-US" sz="1200" dirty="0">
                <a:solidFill>
                  <a:srgbClr val="000000"/>
                </a:solidFill>
                <a:ea typeface="+mn-lt"/>
                <a:cs typeface="+mn-lt"/>
              </a:rPr>
              <a:t>14. Reisinger M, </a:t>
            </a:r>
            <a:r>
              <a:rPr lang="en-US" sz="1200" dirty="0" err="1">
                <a:solidFill>
                  <a:srgbClr val="000000"/>
                </a:solidFill>
                <a:ea typeface="+mn-lt"/>
                <a:cs typeface="+mn-lt"/>
              </a:rPr>
              <a:t>Reininghaus</a:t>
            </a:r>
            <a:r>
              <a:rPr lang="en-US" sz="1200" dirty="0">
                <a:solidFill>
                  <a:srgbClr val="000000"/>
                </a:solidFill>
                <a:ea typeface="+mn-lt"/>
                <a:cs typeface="+mn-lt"/>
              </a:rPr>
              <a:t> EZ, Biasi J, </a:t>
            </a:r>
            <a:r>
              <a:rPr lang="en-US" sz="1200" dirty="0" err="1">
                <a:solidFill>
                  <a:srgbClr val="000000"/>
                </a:solidFill>
                <a:ea typeface="+mn-lt"/>
                <a:cs typeface="+mn-lt"/>
              </a:rPr>
              <a:t>Fellendorf</a:t>
            </a:r>
            <a:r>
              <a:rPr lang="en-US" sz="1200" dirty="0">
                <a:solidFill>
                  <a:srgbClr val="000000"/>
                </a:solidFill>
                <a:ea typeface="+mn-lt"/>
                <a:cs typeface="+mn-lt"/>
              </a:rPr>
              <a:t> FT, </a:t>
            </a:r>
            <a:r>
              <a:rPr lang="en-US" sz="1200" dirty="0" err="1">
                <a:solidFill>
                  <a:srgbClr val="000000"/>
                </a:solidFill>
                <a:ea typeface="+mn-lt"/>
                <a:cs typeface="+mn-lt"/>
              </a:rPr>
              <a:t>Schoberer</a:t>
            </a:r>
            <a:r>
              <a:rPr lang="en-US" sz="1200" dirty="0">
                <a:solidFill>
                  <a:srgbClr val="000000"/>
                </a:solidFill>
                <a:ea typeface="+mn-lt"/>
                <a:cs typeface="+mn-lt"/>
              </a:rPr>
              <a:t> D. Delirium-associated medication in people at risk: A systematic update review, meta-analyses, and GRADE-profiles. Acta </a:t>
            </a:r>
            <a:r>
              <a:rPr lang="en-US" sz="1200" dirty="0" err="1">
                <a:solidFill>
                  <a:srgbClr val="000000"/>
                </a:solidFill>
                <a:ea typeface="+mn-lt"/>
                <a:cs typeface="+mn-lt"/>
              </a:rPr>
              <a:t>Psychiatr</a:t>
            </a:r>
            <a:r>
              <a:rPr lang="en-US" sz="1200" dirty="0">
                <a:solidFill>
                  <a:srgbClr val="000000"/>
                </a:solidFill>
                <a:ea typeface="+mn-lt"/>
                <a:cs typeface="+mn-lt"/>
              </a:rPr>
              <a:t> Scand. 2023;147(1):16-42. doi:10.1111/acps.13505</a:t>
            </a:r>
            <a:endParaRPr lang="en-US" dirty="0"/>
          </a:p>
          <a:p>
            <a:r>
              <a:rPr lang="en-US" sz="1200" dirty="0">
                <a:solidFill>
                  <a:srgbClr val="000000"/>
                </a:solidFill>
                <a:ea typeface="+mn-lt"/>
                <a:cs typeface="+mn-lt"/>
              </a:rPr>
              <a:t>15. Riordan PA, Briscoe J, Uritsky TJ, Jones CA, Webb JA. Top Ten Tips Palliative Care Clinicians Should Know About Psychopharmacology. Journal of Palliative Medicine. 2019;22(5):572-579. </a:t>
            </a:r>
            <a:r>
              <a:rPr lang="en-US" sz="1200" dirty="0" err="1">
                <a:solidFill>
                  <a:srgbClr val="000000"/>
                </a:solidFill>
                <a:ea typeface="+mn-lt"/>
                <a:cs typeface="+mn-lt"/>
              </a:rPr>
              <a:t>doi:https</a:t>
            </a:r>
            <a:r>
              <a:rPr lang="en-US" sz="1200" dirty="0">
                <a:solidFill>
                  <a:srgbClr val="000000"/>
                </a:solidFill>
                <a:ea typeface="+mn-lt"/>
                <a:cs typeface="+mn-lt"/>
              </a:rPr>
              <a:t>://doi.org/10.1089/jpm.2019.0106</a:t>
            </a:r>
            <a:endParaRPr lang="en-US" dirty="0"/>
          </a:p>
          <a:p>
            <a:r>
              <a:rPr lang="en-US" sz="1200" dirty="0">
                <a:solidFill>
                  <a:srgbClr val="000000"/>
                </a:solidFill>
                <a:ea typeface="+mn-lt"/>
                <a:cs typeface="+mn-lt"/>
              </a:rPr>
              <a:t>16. </a:t>
            </a:r>
            <a:r>
              <a:rPr lang="en-US" sz="1200" dirty="0" err="1">
                <a:solidFill>
                  <a:srgbClr val="000000"/>
                </a:solidFill>
                <a:ea typeface="+mn-lt"/>
                <a:cs typeface="+mn-lt"/>
              </a:rPr>
              <a:t>Edinoff</a:t>
            </a:r>
            <a:r>
              <a:rPr lang="en-US" sz="1200" dirty="0">
                <a:solidFill>
                  <a:srgbClr val="000000"/>
                </a:solidFill>
                <a:ea typeface="+mn-lt"/>
                <a:cs typeface="+mn-lt"/>
              </a:rPr>
              <a:t> AN, Raveendran K, Colon MA, et al. Selective Serotonin Reuptake Inhibitors and Associated Bleeding Risks: A Narrative and Clinical Review. Health Psychol Res. 2022;10(4):39580. Published 2022 Nov 3. doi:10.52965/001c.39580</a:t>
            </a:r>
            <a:endParaRPr lang="en-US" dirty="0"/>
          </a:p>
          <a:p>
            <a:r>
              <a:rPr lang="en-US" sz="1200" dirty="0">
                <a:solidFill>
                  <a:srgbClr val="000000"/>
                </a:solidFill>
                <a:ea typeface="+mn-lt"/>
                <a:cs typeface="+mn-lt"/>
              </a:rPr>
              <a:t>17. Chammas D, Williamson B, Scheel T, et al. Top Ten Tips Palliative Care Clinicians Should Know About Applying Key Psychotherapy Concepts in Practice. Journal of Palliative Medicine. Published online September 13, 2024. </a:t>
            </a:r>
            <a:r>
              <a:rPr lang="en-US" sz="1200" dirty="0" err="1">
                <a:solidFill>
                  <a:srgbClr val="000000"/>
                </a:solidFill>
                <a:ea typeface="+mn-lt"/>
                <a:cs typeface="+mn-lt"/>
              </a:rPr>
              <a:t>doi:https</a:t>
            </a:r>
            <a:r>
              <a:rPr lang="en-US" sz="1200" dirty="0">
                <a:solidFill>
                  <a:srgbClr val="000000"/>
                </a:solidFill>
                <a:ea typeface="+mn-lt"/>
                <a:cs typeface="+mn-lt"/>
              </a:rPr>
              <a:t>://doi.org/10.1089/jpm.2024.0317</a:t>
            </a:r>
            <a:endParaRPr lang="en-US" dirty="0"/>
          </a:p>
          <a:p>
            <a:r>
              <a:rPr lang="en-US" sz="1200" dirty="0">
                <a:solidFill>
                  <a:srgbClr val="000000"/>
                </a:solidFill>
                <a:ea typeface="+mn-lt"/>
                <a:cs typeface="+mn-lt"/>
              </a:rPr>
              <a:t>18. Shalev D, Rosenberg LB, Brenner KO, Seaton M, Jacobsen JC, Jackson VA. Foundations for Psychological Thinking in Palliative Care: Frame and Formulation. Journal of Palliative Medicine. 2021;24(10):1430-1435. </a:t>
            </a:r>
            <a:r>
              <a:rPr lang="en-US" sz="1200" dirty="0" err="1">
                <a:solidFill>
                  <a:srgbClr val="000000"/>
                </a:solidFill>
                <a:ea typeface="+mn-lt"/>
                <a:cs typeface="+mn-lt"/>
              </a:rPr>
              <a:t>doi:https</a:t>
            </a:r>
            <a:r>
              <a:rPr lang="en-US" sz="1200" dirty="0">
                <a:solidFill>
                  <a:srgbClr val="000000"/>
                </a:solidFill>
                <a:ea typeface="+mn-lt"/>
                <a:cs typeface="+mn-lt"/>
              </a:rPr>
              <a:t>://doi.org/10.1089/jpm.2021.0256</a:t>
            </a:r>
            <a:endParaRPr lang="en-US" dirty="0"/>
          </a:p>
          <a:p>
            <a:r>
              <a:rPr lang="en-US" sz="1200" dirty="0">
                <a:solidFill>
                  <a:srgbClr val="000000"/>
                </a:solidFill>
                <a:ea typeface="+mn-lt"/>
                <a:cs typeface="+mn-lt"/>
              </a:rPr>
              <a:t>19. Jacobsen J, Brenner KO, Shalev D, Rosenberg LB, Jackson VA. Defining Clinical Attunement: A Ubiquitous But Undertheorized Aspect of Palliative Care. Journal of Palliative Medicine. 2021;24(12):1757-1761. </a:t>
            </a:r>
            <a:r>
              <a:rPr lang="en-US" sz="1200" dirty="0" err="1">
                <a:solidFill>
                  <a:srgbClr val="000000"/>
                </a:solidFill>
                <a:ea typeface="+mn-lt"/>
                <a:cs typeface="+mn-lt"/>
              </a:rPr>
              <a:t>doi:https</a:t>
            </a:r>
            <a:r>
              <a:rPr lang="en-US" sz="1200" dirty="0">
                <a:solidFill>
                  <a:srgbClr val="000000"/>
                </a:solidFill>
                <a:ea typeface="+mn-lt"/>
                <a:cs typeface="+mn-lt"/>
              </a:rPr>
              <a:t>://doi.org/10.1089/jpm.2021.0442</a:t>
            </a:r>
            <a:endParaRPr lang="en-US" dirty="0"/>
          </a:p>
          <a:p>
            <a:r>
              <a:rPr lang="en-US" sz="1200" dirty="0">
                <a:solidFill>
                  <a:srgbClr val="000000"/>
                </a:solidFill>
                <a:ea typeface="+mn-lt"/>
                <a:cs typeface="+mn-lt"/>
              </a:rPr>
              <a:t>20. Rosenberg LB, Brenner KO, Jackson VA, et al. The Meaning of Together: Exploring Transference and Countertransference in Palliative Care Settings. Journal of Palliative Medicine. 2021;24(11):1598-1602. </a:t>
            </a:r>
            <a:r>
              <a:rPr lang="en-US" sz="1200" dirty="0" err="1">
                <a:solidFill>
                  <a:srgbClr val="000000"/>
                </a:solidFill>
                <a:ea typeface="+mn-lt"/>
                <a:cs typeface="+mn-lt"/>
              </a:rPr>
              <a:t>doi:https</a:t>
            </a:r>
            <a:r>
              <a:rPr lang="en-US" sz="1200" dirty="0">
                <a:solidFill>
                  <a:srgbClr val="000000"/>
                </a:solidFill>
                <a:ea typeface="+mn-lt"/>
                <a:cs typeface="+mn-lt"/>
              </a:rPr>
              <a:t>://doi.org/10.1089/jpm.2021.0240</a:t>
            </a:r>
            <a:endParaRPr lang="en-US" dirty="0"/>
          </a:p>
          <a:p>
            <a:r>
              <a:rPr lang="en-US" sz="1200" dirty="0">
                <a:solidFill>
                  <a:srgbClr val="000000"/>
                </a:solidFill>
                <a:ea typeface="+mn-lt"/>
                <a:cs typeface="+mn-lt"/>
              </a:rPr>
              <a:t>21. Chammas D, Brenner KO, Gamble A, et al. Top Ten Tips Palliative Care Clinicians Should Know About the Psychological Aspects of Palliative Care Encounters. Journal of palliative medicine. Published online July 14, 2023. </a:t>
            </a:r>
            <a:r>
              <a:rPr lang="en-US" sz="1200" dirty="0" err="1">
                <a:solidFill>
                  <a:srgbClr val="000000"/>
                </a:solidFill>
                <a:ea typeface="+mn-lt"/>
                <a:cs typeface="+mn-lt"/>
              </a:rPr>
              <a:t>doi:https</a:t>
            </a:r>
            <a:r>
              <a:rPr lang="en-US" sz="1200" dirty="0">
                <a:solidFill>
                  <a:srgbClr val="000000"/>
                </a:solidFill>
                <a:ea typeface="+mn-lt"/>
                <a:cs typeface="+mn-lt"/>
              </a:rPr>
              <a:t>://doi.org/10.1089/jpm.2023.0390</a:t>
            </a:r>
            <a:endParaRPr lang="en-US" dirty="0">
              <a:solidFill>
                <a:srgbClr val="000000"/>
              </a:solidFill>
              <a:ea typeface="+mn-lt"/>
              <a:cs typeface="+mn-lt"/>
            </a:endParaRPr>
          </a:p>
          <a:p>
            <a:r>
              <a:rPr lang="en-US" sz="1200" dirty="0">
                <a:ea typeface="+mn-lt"/>
                <a:cs typeface="+mn-lt"/>
              </a:rPr>
              <a:t>22. Shalev D, Traeger LN, Doyle K, et al. Turning the Lens Inward: The Psychological Elements of Clinician Well Being. Journal of Palliative Medicine. 2022;25(3):349-354. </a:t>
            </a:r>
            <a:r>
              <a:rPr lang="en-US" sz="1200" dirty="0" err="1">
                <a:ea typeface="+mn-lt"/>
                <a:cs typeface="+mn-lt"/>
              </a:rPr>
              <a:t>doi:https</a:t>
            </a:r>
            <a:r>
              <a:rPr lang="en-US" sz="1200" dirty="0">
                <a:ea typeface="+mn-lt"/>
                <a:cs typeface="+mn-lt"/>
              </a:rPr>
              <a:t>://doi.org/10.1089/jpm.2021.0548</a:t>
            </a:r>
            <a:endParaRPr lang="en-US" dirty="0">
              <a:ea typeface="+mn-lt"/>
              <a:cs typeface="+mn-lt"/>
            </a:endParaRPr>
          </a:p>
        </p:txBody>
      </p:sp>
    </p:spTree>
    <p:extLst>
      <p:ext uri="{BB962C8B-B14F-4D97-AF65-F5344CB8AC3E}">
        <p14:creationId xmlns:p14="http://schemas.microsoft.com/office/powerpoint/2010/main" val="7144390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429281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a:xfrm>
            <a:off x="460800" y="2253196"/>
            <a:ext cx="6528179" cy="2037624"/>
          </a:xfrm>
        </p:spPr>
        <p:txBody>
          <a:bodyPr/>
          <a:lstStyle/>
          <a:p>
            <a:r>
              <a:rPr lang="en-US" dirty="0"/>
              <a:t>Making A Psychiatric Diagnosis in Outpatient Palliative Care</a:t>
            </a:r>
          </a:p>
        </p:txBody>
      </p:sp>
    </p:spTree>
    <p:extLst>
      <p:ext uri="{BB962C8B-B14F-4D97-AF65-F5344CB8AC3E}">
        <p14:creationId xmlns:p14="http://schemas.microsoft.com/office/powerpoint/2010/main" val="320149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822960"/>
          </a:xfrm>
          <a:prstGeom prst="rect">
            <a:avLst/>
          </a:prstGeom>
          <a:solidFill>
            <a:srgbClr val="0B2E4A"/>
          </a:solidFill>
          <a:ln w="12700">
            <a:solidFill>
              <a:srgbClr val="0B2E4A"/>
            </a:solidFill>
            <a:prstDash val="solid"/>
          </a:ln>
        </p:spPr>
        <p:txBody>
          <a:bodyPr/>
          <a:lstStyle/>
          <a:p>
            <a:endParaRPr lang="en-US"/>
          </a:p>
        </p:txBody>
      </p:sp>
      <p:sp>
        <p:nvSpPr>
          <p:cNvPr id="3" name="Text 1"/>
          <p:cNvSpPr/>
          <p:nvPr/>
        </p:nvSpPr>
        <p:spPr>
          <a:xfrm>
            <a:off x="548640" y="182880"/>
            <a:ext cx="11155680" cy="45720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Why diagnosis matters in palliative care</a:t>
            </a:r>
            <a:endParaRPr lang="en-US" sz="2600" dirty="0"/>
          </a:p>
        </p:txBody>
      </p:sp>
      <p:sp>
        <p:nvSpPr>
          <p:cNvPr id="4" name="Text 2"/>
          <p:cNvSpPr/>
          <p:nvPr/>
        </p:nvSpPr>
        <p:spPr>
          <a:xfrm>
            <a:off x="822960" y="1143000"/>
            <a:ext cx="10607040" cy="320040"/>
          </a:xfrm>
          <a:prstGeom prst="rect">
            <a:avLst/>
          </a:prstGeom>
          <a:noFill/>
          <a:ln/>
        </p:spPr>
        <p:txBody>
          <a:bodyPr wrap="square" lIns="91440" tIns="45720" rIns="91440" bIns="45720" rtlCol="0" anchor="ctr"/>
          <a:lstStyle/>
          <a:p>
            <a:r>
              <a:rPr lang="en-US" sz="1800" b="1" dirty="0">
                <a:solidFill>
                  <a:srgbClr val="111827"/>
                </a:solidFill>
                <a:latin typeface="Calibri"/>
                <a:ea typeface="Calibri"/>
                <a:cs typeface="Calibri"/>
              </a:rPr>
              <a:t>Common psychiatric syndromes in serious </a:t>
            </a:r>
            <a:r>
              <a:rPr lang="en-US" b="1" dirty="0">
                <a:solidFill>
                  <a:srgbClr val="111827"/>
                </a:solidFill>
                <a:latin typeface="Calibri"/>
                <a:ea typeface="Calibri"/>
                <a:cs typeface="Calibri"/>
              </a:rPr>
              <a:t>illness</a:t>
            </a:r>
            <a:r>
              <a:rPr lang="en-US" b="1" baseline="30000" dirty="0">
                <a:solidFill>
                  <a:srgbClr val="111827"/>
                </a:solidFill>
                <a:latin typeface="Calibri"/>
                <a:ea typeface="Calibri"/>
                <a:cs typeface="Calibri"/>
              </a:rPr>
              <a:t>2</a:t>
            </a:r>
            <a:endParaRPr lang="en-US" sz="1800" b="1" baseline="30000" dirty="0">
              <a:solidFill>
                <a:srgbClr val="111827"/>
              </a:solidFill>
              <a:latin typeface="Calibri"/>
              <a:ea typeface="Calibri"/>
              <a:cs typeface="Calibri"/>
            </a:endParaRPr>
          </a:p>
        </p:txBody>
      </p:sp>
      <p:graphicFrame>
        <p:nvGraphicFramePr>
          <p:cNvPr id="5" name="Chart 0"/>
          <p:cNvGraphicFramePr/>
          <p:nvPr/>
        </p:nvGraphicFramePr>
        <p:xfrm>
          <a:off x="964367" y="1716874"/>
          <a:ext cx="10332720" cy="292608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914400" y="4617720"/>
            <a:ext cx="10332720" cy="548640"/>
          </a:xfrm>
          <a:prstGeom prst="rect">
            <a:avLst/>
          </a:prstGeom>
          <a:noFill/>
          <a:ln/>
        </p:spPr>
        <p:txBody>
          <a:bodyPr wrap="square" rtlCol="0" anchor="ctr"/>
          <a:lstStyle/>
          <a:p>
            <a:pPr marL="0" indent="0">
              <a:buNone/>
            </a:pPr>
            <a:r>
              <a:rPr lang="en-US" sz="1400" dirty="0">
                <a:solidFill>
                  <a:srgbClr val="374151"/>
                </a:solidFill>
                <a:latin typeface="Calibri" pitchFamily="34" charset="0"/>
                <a:ea typeface="Calibri" pitchFamily="34" charset="-122"/>
                <a:cs typeface="Calibri" pitchFamily="34" charset="-120"/>
              </a:rPr>
              <a:t>Key point: overlap with medical illness is the rule; structured assessment reduces missed delirium and treatable syndromes.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13329d72909559d8488be931394ceaf9">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b6ceb01f5f50d1dcf5f7f10647ba9c70"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2.xml><?xml version="1.0" encoding="utf-8"?>
<ds:datastoreItem xmlns:ds="http://schemas.openxmlformats.org/officeDocument/2006/customXml" ds:itemID="{089174F4-7ADC-4637-9E40-CC9C536D0A43}">
  <ds:schemaRefs>
    <ds:schemaRef ds:uri="http://schemas.microsoft.com/office/2006/metadata/properties"/>
    <ds:schemaRef ds:uri="http://schemas.microsoft.com/office/infopath/2007/PartnerControls"/>
    <ds:schemaRef ds:uri="64407c56-db46-4918-b2f3-5d45c1b88c6b"/>
    <ds:schemaRef ds:uri="8aa4a8cc-f11d-4867-8eab-458c623f0148"/>
  </ds:schemaRefs>
</ds:datastoreItem>
</file>

<file path=customXml/itemProps3.xml><?xml version="1.0" encoding="utf-8"?>
<ds:datastoreItem xmlns:ds="http://schemas.openxmlformats.org/officeDocument/2006/customXml" ds:itemID="{B1064A7A-FE0D-4F10-A75E-937BA38FDA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3287</TotalTime>
  <Words>8904</Words>
  <Application>Microsoft Office PowerPoint</Application>
  <PresentationFormat>Widescreen</PresentationFormat>
  <Paragraphs>755</Paragraphs>
  <Slides>72</Slides>
  <Notes>63</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Office Theme</vt:lpstr>
      <vt:lpstr>Palliative Care Psychiatry (Part 1)</vt:lpstr>
      <vt:lpstr>PowerPoint Presentation</vt:lpstr>
      <vt:lpstr>PowerPoint Presentation</vt:lpstr>
      <vt:lpstr>PowerPoint Presentation</vt:lpstr>
      <vt:lpstr>PowerPoint Presentation</vt:lpstr>
      <vt:lpstr>Outline/Learning Objectives (Part 1)</vt:lpstr>
      <vt:lpstr>Outline (Part 2) - Foreshadowing</vt:lpstr>
      <vt:lpstr>Making A Psychiatric Diagnosis in Outpatient Palliative Care</vt:lpstr>
      <vt:lpstr>PowerPoint Presentation</vt:lpstr>
      <vt:lpstr>PowerPoint Presentation</vt:lpstr>
      <vt:lpstr>PowerPoint Presentation</vt:lpstr>
      <vt:lpstr>Psychiatric symptoms &amp; the DSM3</vt:lpstr>
      <vt:lpstr>Psychiatric symptoms &amp; the DSM3</vt:lpstr>
      <vt:lpstr>What if we conceptualized shortness of breath like we often do depressed mood or anxiety?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Psychopharmacology in Serious Illness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Psychotherapy in Palliative Care</vt:lpstr>
      <vt:lpstr>PowerPoint Presentation</vt:lpstr>
      <vt:lpstr>PowerPoint Presentation</vt:lpstr>
      <vt:lpstr>What psychotherapy is, and why fellows should care</vt:lpstr>
      <vt:lpstr>PowerPoint Presentation</vt:lpstr>
      <vt:lpstr>PowerPoint Presentation</vt:lpstr>
      <vt:lpstr>PowerPoint Presentation</vt:lpstr>
      <vt:lpstr>PowerPoint Presentation</vt:lpstr>
      <vt:lpstr>PowerPoint Presentation</vt:lpstr>
      <vt:lpstr>PowerPoint Presentation</vt:lpstr>
      <vt:lpstr>Palliative care–specific or especially relevant named therapies17</vt:lpstr>
      <vt:lpstr>PowerPoint Presentation</vt:lpstr>
      <vt:lpstr>Core psychotherapy concepts that strengthen all palliative care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use this in clinic next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82</cp:revision>
  <cp:lastPrinted>2025-11-19T21:53:26Z</cp:lastPrinted>
  <dcterms:created xsi:type="dcterms:W3CDTF">2025-10-13T15:36:11Z</dcterms:created>
  <dcterms:modified xsi:type="dcterms:W3CDTF">2026-05-02T00:29:11Z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ies>
</file>