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0"/>
  </p:notesMasterIdLst>
  <p:handoutMasterIdLst>
    <p:handoutMasterId r:id="rId51"/>
  </p:handoutMasterIdLst>
  <p:sldIdLst>
    <p:sldId id="256" r:id="rId5"/>
    <p:sldId id="464" r:id="rId6"/>
    <p:sldId id="265" r:id="rId7"/>
    <p:sldId id="268" r:id="rId8"/>
    <p:sldId id="465" r:id="rId9"/>
    <p:sldId id="270" r:id="rId10"/>
    <p:sldId id="294" r:id="rId11"/>
    <p:sldId id="272" r:id="rId12"/>
    <p:sldId id="295" r:id="rId13"/>
    <p:sldId id="271" r:id="rId14"/>
    <p:sldId id="273" r:id="rId15"/>
    <p:sldId id="311" r:id="rId16"/>
    <p:sldId id="274" r:id="rId17"/>
    <p:sldId id="466" r:id="rId18"/>
    <p:sldId id="280" r:id="rId19"/>
    <p:sldId id="278" r:id="rId20"/>
    <p:sldId id="279" r:id="rId21"/>
    <p:sldId id="298" r:id="rId22"/>
    <p:sldId id="297" r:id="rId23"/>
    <p:sldId id="277" r:id="rId24"/>
    <p:sldId id="276" r:id="rId25"/>
    <p:sldId id="467" r:id="rId26"/>
    <p:sldId id="286" r:id="rId27"/>
    <p:sldId id="284" r:id="rId28"/>
    <p:sldId id="285" r:id="rId29"/>
    <p:sldId id="299" r:id="rId30"/>
    <p:sldId id="283" r:id="rId31"/>
    <p:sldId id="282" r:id="rId32"/>
    <p:sldId id="300" r:id="rId33"/>
    <p:sldId id="468" r:id="rId34"/>
    <p:sldId id="292" r:id="rId35"/>
    <p:sldId id="301" r:id="rId36"/>
    <p:sldId id="302" r:id="rId37"/>
    <p:sldId id="290" r:id="rId38"/>
    <p:sldId id="291" r:id="rId39"/>
    <p:sldId id="289" r:id="rId40"/>
    <p:sldId id="288" r:id="rId41"/>
    <p:sldId id="304" r:id="rId42"/>
    <p:sldId id="308" r:id="rId43"/>
    <p:sldId id="306" r:id="rId44"/>
    <p:sldId id="309" r:id="rId45"/>
    <p:sldId id="307" r:id="rId46"/>
    <p:sldId id="310" r:id="rId47"/>
    <p:sldId id="303" r:id="rId48"/>
    <p:sldId id="26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464"/>
            <p14:sldId id="265"/>
            <p14:sldId id="268"/>
            <p14:sldId id="465"/>
            <p14:sldId id="270"/>
            <p14:sldId id="294"/>
            <p14:sldId id="272"/>
            <p14:sldId id="295"/>
            <p14:sldId id="271"/>
            <p14:sldId id="273"/>
            <p14:sldId id="311"/>
            <p14:sldId id="274"/>
            <p14:sldId id="466"/>
            <p14:sldId id="280"/>
            <p14:sldId id="278"/>
            <p14:sldId id="279"/>
            <p14:sldId id="298"/>
            <p14:sldId id="297"/>
            <p14:sldId id="277"/>
            <p14:sldId id="276"/>
            <p14:sldId id="467"/>
            <p14:sldId id="286"/>
            <p14:sldId id="284"/>
            <p14:sldId id="285"/>
            <p14:sldId id="299"/>
            <p14:sldId id="283"/>
            <p14:sldId id="282"/>
            <p14:sldId id="300"/>
            <p14:sldId id="468"/>
            <p14:sldId id="292"/>
            <p14:sldId id="301"/>
            <p14:sldId id="302"/>
            <p14:sldId id="290"/>
            <p14:sldId id="291"/>
            <p14:sldId id="289"/>
            <p14:sldId id="288"/>
            <p14:sldId id="304"/>
            <p14:sldId id="308"/>
            <p14:sldId id="306"/>
            <p14:sldId id="309"/>
            <p14:sldId id="307"/>
            <p14:sldId id="310"/>
            <p14:sldId id="303"/>
            <p14:sldId id="266"/>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98B1E8-F3B2-1A58-24F7-C0B68044DC42}" name="Sweetnam, Victoria Isabel" initials="SV"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7CABDA-7577-1D49-B4B7-9A83E1E63708}" v="269" dt="2026-03-31T15:13:16.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1"/>
    <p:restoredTop sz="66140"/>
  </p:normalViewPr>
  <p:slideViewPr>
    <p:cSldViewPr snapToGrid="0">
      <p:cViewPr>
        <p:scale>
          <a:sx n="79" d="100"/>
          <a:sy n="79" d="100"/>
        </p:scale>
        <p:origin x="1640" y="240"/>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ps, Anne Marie" userId="S::amlips@emory.edu::3afc5fd4-59ad-43da-b964-62076b8287ce" providerId="AD" clId="Web-{937CABDA-7577-1D49-B4B7-9A83E1E63708}"/>
    <pc:docChg chg="modSld">
      <pc:chgData name="Lips, Anne Marie" userId="S::amlips@emory.edu::3afc5fd4-59ad-43da-b964-62076b8287ce" providerId="AD" clId="Web-{937CABDA-7577-1D49-B4B7-9A83E1E63708}" dt="2026-03-31T15:13:13.289" v="1369" actId="20577"/>
      <pc:docMkLst>
        <pc:docMk/>
      </pc:docMkLst>
      <pc:sldChg chg="modSp">
        <pc:chgData name="Lips, Anne Marie" userId="S::amlips@emory.edu::3afc5fd4-59ad-43da-b964-62076b8287ce" providerId="AD" clId="Web-{937CABDA-7577-1D49-B4B7-9A83E1E63708}" dt="2026-03-31T13:37:57.512" v="1368" actId="20577"/>
        <pc:sldMkLst>
          <pc:docMk/>
          <pc:sldMk cId="3882675222" sldId="256"/>
        </pc:sldMkLst>
        <pc:spChg chg="mod">
          <ac:chgData name="Lips, Anne Marie" userId="S::amlips@emory.edu::3afc5fd4-59ad-43da-b964-62076b8287ce" providerId="AD" clId="Web-{937CABDA-7577-1D49-B4B7-9A83E1E63708}" dt="2026-03-31T13:37:57.512" v="1368" actId="20577"/>
          <ac:spMkLst>
            <pc:docMk/>
            <pc:sldMk cId="3882675222" sldId="256"/>
            <ac:spMk id="3" creationId="{00000000-0000-0000-0000-000000000000}"/>
          </ac:spMkLst>
        </pc:spChg>
      </pc:sldChg>
      <pc:sldChg chg="modSp">
        <pc:chgData name="Lips, Anne Marie" userId="S::amlips@emory.edu::3afc5fd4-59ad-43da-b964-62076b8287ce" providerId="AD" clId="Web-{937CABDA-7577-1D49-B4B7-9A83E1E63708}" dt="2026-03-30T15:09:46.706" v="139" actId="20577"/>
        <pc:sldMkLst>
          <pc:docMk/>
          <pc:sldMk cId="1330781430" sldId="266"/>
        </pc:sldMkLst>
        <pc:spChg chg="mod">
          <ac:chgData name="Lips, Anne Marie" userId="S::amlips@emory.edu::3afc5fd4-59ad-43da-b964-62076b8287ce" providerId="AD" clId="Web-{937CABDA-7577-1D49-B4B7-9A83E1E63708}" dt="2026-03-30T15:09:46.706" v="139" actId="20577"/>
          <ac:spMkLst>
            <pc:docMk/>
            <pc:sldMk cId="1330781430" sldId="266"/>
            <ac:spMk id="3" creationId="{F42A0947-52A8-13A1-A3A2-50DCAED9CC4A}"/>
          </ac:spMkLst>
        </pc:spChg>
      </pc:sldChg>
      <pc:sldChg chg="modNotes">
        <pc:chgData name="Lips, Anne Marie" userId="S::amlips@emory.edu::3afc5fd4-59ad-43da-b964-62076b8287ce" providerId="AD" clId="Web-{937CABDA-7577-1D49-B4B7-9A83E1E63708}" dt="2026-03-30T15:10:40.536" v="156"/>
        <pc:sldMkLst>
          <pc:docMk/>
          <pc:sldMk cId="1755131891" sldId="268"/>
        </pc:sldMkLst>
      </pc:sldChg>
      <pc:sldChg chg="modNotes">
        <pc:chgData name="Lips, Anne Marie" userId="S::amlips@emory.edu::3afc5fd4-59ad-43da-b964-62076b8287ce" providerId="AD" clId="Web-{937CABDA-7577-1D49-B4B7-9A83E1E63708}" dt="2026-03-30T15:14:15.855" v="339"/>
        <pc:sldMkLst>
          <pc:docMk/>
          <pc:sldMk cId="1416318503" sldId="270"/>
        </pc:sldMkLst>
      </pc:sldChg>
      <pc:sldChg chg="modNotes">
        <pc:chgData name="Lips, Anne Marie" userId="S::amlips@emory.edu::3afc5fd4-59ad-43da-b964-62076b8287ce" providerId="AD" clId="Web-{937CABDA-7577-1D49-B4B7-9A83E1E63708}" dt="2026-03-30T15:29:18.336" v="894"/>
        <pc:sldMkLst>
          <pc:docMk/>
          <pc:sldMk cId="2442532403" sldId="271"/>
        </pc:sldMkLst>
      </pc:sldChg>
      <pc:sldChg chg="modSp modNotes">
        <pc:chgData name="Lips, Anne Marie" userId="S::amlips@emory.edu::3afc5fd4-59ad-43da-b964-62076b8287ce" providerId="AD" clId="Web-{937CABDA-7577-1D49-B4B7-9A83E1E63708}" dt="2026-03-30T15:40:20.644" v="1114" actId="20577"/>
        <pc:sldMkLst>
          <pc:docMk/>
          <pc:sldMk cId="1479885611" sldId="272"/>
        </pc:sldMkLst>
        <pc:spChg chg="mod">
          <ac:chgData name="Lips, Anne Marie" userId="S::amlips@emory.edu::3afc5fd4-59ad-43da-b964-62076b8287ce" providerId="AD" clId="Web-{937CABDA-7577-1D49-B4B7-9A83E1E63708}" dt="2026-03-30T15:40:20.644" v="1114" actId="20577"/>
          <ac:spMkLst>
            <pc:docMk/>
            <pc:sldMk cId="1479885611" sldId="272"/>
            <ac:spMk id="5" creationId="{A36AA25B-463B-04B3-1DC6-57F7B333A0BB}"/>
          </ac:spMkLst>
        </pc:spChg>
      </pc:sldChg>
      <pc:sldChg chg="modNotes">
        <pc:chgData name="Lips, Anne Marie" userId="S::amlips@emory.edu::3afc5fd4-59ad-43da-b964-62076b8287ce" providerId="AD" clId="Web-{937CABDA-7577-1D49-B4B7-9A83E1E63708}" dt="2026-03-30T15:31:47.184" v="922"/>
        <pc:sldMkLst>
          <pc:docMk/>
          <pc:sldMk cId="3910099810" sldId="273"/>
        </pc:sldMkLst>
      </pc:sldChg>
      <pc:sldChg chg="modNotes">
        <pc:chgData name="Lips, Anne Marie" userId="S::amlips@emory.edu::3afc5fd4-59ad-43da-b964-62076b8287ce" providerId="AD" clId="Web-{937CABDA-7577-1D49-B4B7-9A83E1E63708}" dt="2026-03-30T15:54:06.852" v="1199"/>
        <pc:sldMkLst>
          <pc:docMk/>
          <pc:sldMk cId="2245449106" sldId="277"/>
        </pc:sldMkLst>
      </pc:sldChg>
      <pc:sldChg chg="delSp modSp modNotes">
        <pc:chgData name="Lips, Anne Marie" userId="S::amlips@emory.edu::3afc5fd4-59ad-43da-b964-62076b8287ce" providerId="AD" clId="Web-{937CABDA-7577-1D49-B4B7-9A83E1E63708}" dt="2026-03-30T15:42:12.145" v="1128" actId="20577"/>
        <pc:sldMkLst>
          <pc:docMk/>
          <pc:sldMk cId="1294579491" sldId="278"/>
        </pc:sldMkLst>
        <pc:spChg chg="mod">
          <ac:chgData name="Lips, Anne Marie" userId="S::amlips@emory.edu::3afc5fd4-59ad-43da-b964-62076b8287ce" providerId="AD" clId="Web-{937CABDA-7577-1D49-B4B7-9A83E1E63708}" dt="2026-03-30T15:42:12.145" v="1128" actId="20577"/>
          <ac:spMkLst>
            <pc:docMk/>
            <pc:sldMk cId="1294579491" sldId="278"/>
            <ac:spMk id="6" creationId="{A8F72CB6-6B09-39DA-390F-4AA498C03B65}"/>
          </ac:spMkLst>
        </pc:spChg>
        <pc:spChg chg="del mod">
          <ac:chgData name="Lips, Anne Marie" userId="S::amlips@emory.edu::3afc5fd4-59ad-43da-b964-62076b8287ce" providerId="AD" clId="Web-{937CABDA-7577-1D49-B4B7-9A83E1E63708}" dt="2026-03-30T15:40:04.113" v="1110"/>
          <ac:spMkLst>
            <pc:docMk/>
            <pc:sldMk cId="1294579491" sldId="278"/>
            <ac:spMk id="8" creationId="{54DF225B-87F7-34ED-CB67-F715BA10D4A8}"/>
          </ac:spMkLst>
        </pc:spChg>
      </pc:sldChg>
      <pc:sldChg chg="modSp">
        <pc:chgData name="Lips, Anne Marie" userId="S::amlips@emory.edu::3afc5fd4-59ad-43da-b964-62076b8287ce" providerId="AD" clId="Web-{937CABDA-7577-1D49-B4B7-9A83E1E63708}" dt="2026-03-30T15:46:09.143" v="1187" actId="20577"/>
        <pc:sldMkLst>
          <pc:docMk/>
          <pc:sldMk cId="2991004550" sldId="279"/>
        </pc:sldMkLst>
        <pc:spChg chg="mod">
          <ac:chgData name="Lips, Anne Marie" userId="S::amlips@emory.edu::3afc5fd4-59ad-43da-b964-62076b8287ce" providerId="AD" clId="Web-{937CABDA-7577-1D49-B4B7-9A83E1E63708}" dt="2026-03-30T15:46:09.143" v="1187" actId="20577"/>
          <ac:spMkLst>
            <pc:docMk/>
            <pc:sldMk cId="2991004550" sldId="279"/>
            <ac:spMk id="3" creationId="{8D55B1F3-D42B-5E38-F2C9-3D8241A8ACFC}"/>
          </ac:spMkLst>
        </pc:spChg>
      </pc:sldChg>
      <pc:sldChg chg="modNotes">
        <pc:chgData name="Lips, Anne Marie" userId="S::amlips@emory.edu::3afc5fd4-59ad-43da-b964-62076b8287ce" providerId="AD" clId="Web-{937CABDA-7577-1D49-B4B7-9A83E1E63708}" dt="2026-03-30T15:42:56.864" v="1181"/>
        <pc:sldMkLst>
          <pc:docMk/>
          <pc:sldMk cId="320782344" sldId="280"/>
        </pc:sldMkLst>
      </pc:sldChg>
      <pc:sldChg chg="modNotes">
        <pc:chgData name="Lips, Anne Marie" userId="S::amlips@emory.edu::3afc5fd4-59ad-43da-b964-62076b8287ce" providerId="AD" clId="Web-{937CABDA-7577-1D49-B4B7-9A83E1E63708}" dt="2026-03-30T16:03:21.306" v="1332"/>
        <pc:sldMkLst>
          <pc:docMk/>
          <pc:sldMk cId="3961238122" sldId="283"/>
        </pc:sldMkLst>
      </pc:sldChg>
      <pc:sldChg chg="modNotes">
        <pc:chgData name="Lips, Anne Marie" userId="S::amlips@emory.edu::3afc5fd4-59ad-43da-b964-62076b8287ce" providerId="AD" clId="Web-{937CABDA-7577-1D49-B4B7-9A83E1E63708}" dt="2026-03-30T16:01:02.670" v="1331"/>
        <pc:sldMkLst>
          <pc:docMk/>
          <pc:sldMk cId="3942168256" sldId="284"/>
        </pc:sldMkLst>
      </pc:sldChg>
      <pc:sldChg chg="modNotes">
        <pc:chgData name="Lips, Anne Marie" userId="S::amlips@emory.edu::3afc5fd4-59ad-43da-b964-62076b8287ce" providerId="AD" clId="Web-{937CABDA-7577-1D49-B4B7-9A83E1E63708}" dt="2026-03-30T16:19:20.522" v="1365"/>
        <pc:sldMkLst>
          <pc:docMk/>
          <pc:sldMk cId="1259847684" sldId="289"/>
        </pc:sldMkLst>
      </pc:sldChg>
      <pc:sldChg chg="modSp">
        <pc:chgData name="Lips, Anne Marie" userId="S::amlips@emory.edu::3afc5fd4-59ad-43da-b964-62076b8287ce" providerId="AD" clId="Web-{937CABDA-7577-1D49-B4B7-9A83E1E63708}" dt="2026-03-30T16:18:18.594" v="1338" actId="20577"/>
        <pc:sldMkLst>
          <pc:docMk/>
          <pc:sldMk cId="2964589703" sldId="291"/>
        </pc:sldMkLst>
        <pc:spChg chg="mod">
          <ac:chgData name="Lips, Anne Marie" userId="S::amlips@emory.edu::3afc5fd4-59ad-43da-b964-62076b8287ce" providerId="AD" clId="Web-{937CABDA-7577-1D49-B4B7-9A83E1E63708}" dt="2026-03-30T16:18:18.594" v="1338" actId="20577"/>
          <ac:spMkLst>
            <pc:docMk/>
            <pc:sldMk cId="2964589703" sldId="291"/>
            <ac:spMk id="3" creationId="{AD0012CC-50B8-70B7-BED3-41E9250B04F2}"/>
          </ac:spMkLst>
        </pc:spChg>
      </pc:sldChg>
      <pc:sldChg chg="modNotes">
        <pc:chgData name="Lips, Anne Marie" userId="S::amlips@emory.edu::3afc5fd4-59ad-43da-b964-62076b8287ce" providerId="AD" clId="Web-{937CABDA-7577-1D49-B4B7-9A83E1E63708}" dt="2026-03-30T16:10:34.697" v="1334"/>
        <pc:sldMkLst>
          <pc:docMk/>
          <pc:sldMk cId="3310906045" sldId="292"/>
        </pc:sldMkLst>
      </pc:sldChg>
      <pc:sldChg chg="modNotes">
        <pc:chgData name="Lips, Anne Marie" userId="S::amlips@emory.edu::3afc5fd4-59ad-43da-b964-62076b8287ce" providerId="AD" clId="Web-{937CABDA-7577-1D49-B4B7-9A83E1E63708}" dt="2026-03-30T15:18:46.110" v="641"/>
        <pc:sldMkLst>
          <pc:docMk/>
          <pc:sldMk cId="3509070865" sldId="294"/>
        </pc:sldMkLst>
      </pc:sldChg>
      <pc:sldChg chg="modSp">
        <pc:chgData name="Lips, Anne Marie" userId="S::amlips@emory.edu::3afc5fd4-59ad-43da-b964-62076b8287ce" providerId="AD" clId="Web-{937CABDA-7577-1D49-B4B7-9A83E1E63708}" dt="2026-03-30T16:21:52.719" v="1366" actId="1076"/>
        <pc:sldMkLst>
          <pc:docMk/>
          <pc:sldMk cId="1500526528" sldId="306"/>
        </pc:sldMkLst>
        <pc:spChg chg="mod">
          <ac:chgData name="Lips, Anne Marie" userId="S::amlips@emory.edu::3afc5fd4-59ad-43da-b964-62076b8287ce" providerId="AD" clId="Web-{937CABDA-7577-1D49-B4B7-9A83E1E63708}" dt="2026-03-30T16:21:52.719" v="1366" actId="1076"/>
          <ac:spMkLst>
            <pc:docMk/>
            <pc:sldMk cId="1500526528" sldId="306"/>
            <ac:spMk id="3" creationId="{7150ADE6-58C8-3CC3-621E-956C1F645E5E}"/>
          </ac:spMkLst>
        </pc:spChg>
      </pc:sldChg>
      <pc:sldChg chg="modSp">
        <pc:chgData name="Lips, Anne Marie" userId="S::amlips@emory.edu::3afc5fd4-59ad-43da-b964-62076b8287ce" providerId="AD" clId="Web-{937CABDA-7577-1D49-B4B7-9A83E1E63708}" dt="2026-03-30T16:22:05.189" v="1367" actId="1076"/>
        <pc:sldMkLst>
          <pc:docMk/>
          <pc:sldMk cId="726140926" sldId="309"/>
        </pc:sldMkLst>
        <pc:spChg chg="mod">
          <ac:chgData name="Lips, Anne Marie" userId="S::amlips@emory.edu::3afc5fd4-59ad-43da-b964-62076b8287ce" providerId="AD" clId="Web-{937CABDA-7577-1D49-B4B7-9A83E1E63708}" dt="2026-03-30T16:22:05.189" v="1367" actId="1076"/>
          <ac:spMkLst>
            <pc:docMk/>
            <pc:sldMk cId="726140926" sldId="309"/>
            <ac:spMk id="3" creationId="{8F2D68E1-D691-4162-7A5F-1DCE5A8DC534}"/>
          </ac:spMkLst>
        </pc:spChg>
      </pc:sldChg>
      <pc:sldChg chg="modSp modNotes">
        <pc:chgData name="Lips, Anne Marie" userId="S::amlips@emory.edu::3afc5fd4-59ad-43da-b964-62076b8287ce" providerId="AD" clId="Web-{937CABDA-7577-1D49-B4B7-9A83E1E63708}" dt="2026-03-31T15:13:13.289" v="1369" actId="20577"/>
        <pc:sldMkLst>
          <pc:docMk/>
          <pc:sldMk cId="1972968186" sldId="311"/>
        </pc:sldMkLst>
        <pc:spChg chg="mod">
          <ac:chgData name="Lips, Anne Marie" userId="S::amlips@emory.edu::3afc5fd4-59ad-43da-b964-62076b8287ce" providerId="AD" clId="Web-{937CABDA-7577-1D49-B4B7-9A83E1E63708}" dt="2026-03-31T15:13:13.289" v="1369" actId="20577"/>
          <ac:spMkLst>
            <pc:docMk/>
            <pc:sldMk cId="1972968186" sldId="311"/>
            <ac:spMk id="7" creationId="{7C25189F-9A55-7C25-A2F9-C2DF257A267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3/31/2026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3/31/2026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Heart, kidney, liver, lung</a:t>
            </a:r>
          </a:p>
        </p:txBody>
      </p:sp>
      <p:sp>
        <p:nvSpPr>
          <p:cNvPr id="4" name="Slide Number Placeholder 3"/>
          <p:cNvSpPr>
            <a:spLocks noGrp="1"/>
          </p:cNvSpPr>
          <p:nvPr>
            <p:ph type="sldNum" sz="quarter" idx="5"/>
          </p:nvPr>
        </p:nvSpPr>
        <p:spPr/>
        <p:txBody>
          <a:bodyPr/>
          <a:lstStyle/>
          <a:p>
            <a:fld id="{14D6BAE3-93B1-EA40-836F-5153F673EA93}" type="slidenum">
              <a:rPr lang="en-US" smtClean="0"/>
              <a:t>4</a:t>
            </a:fld>
            <a:endParaRPr lang="en-US"/>
          </a:p>
        </p:txBody>
      </p:sp>
    </p:spTree>
    <p:extLst>
      <p:ext uri="{BB962C8B-B14F-4D97-AF65-F5344CB8AC3E}">
        <p14:creationId xmlns:p14="http://schemas.microsoft.com/office/powerpoint/2010/main" val="1536466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Kidney Disease: Improving Global Outcomes (KDIGO) work group</a:t>
            </a:r>
            <a:endParaRPr lang="en-US" dirty="0">
              <a:ea typeface="Calibri"/>
              <a:cs typeface="Calibri"/>
            </a:endParaRPr>
          </a:p>
          <a:p>
            <a:endParaRPr lang="en-US" dirty="0">
              <a:ea typeface="Calibri"/>
              <a:cs typeface="Calibri"/>
            </a:endParaRPr>
          </a:p>
          <a:p>
            <a:r>
              <a:rPr lang="en-US" dirty="0">
                <a:ea typeface="Calibri"/>
                <a:cs typeface="Calibri"/>
              </a:rPr>
              <a:t>ESRD = facing decisions about when/whether to initiate renal replacement therapy (dialysis or transplant).</a:t>
            </a:r>
            <a:endParaRPr lang="en-US"/>
          </a:p>
        </p:txBody>
      </p:sp>
      <p:sp>
        <p:nvSpPr>
          <p:cNvPr id="4" name="Slide Number Placeholder 3"/>
          <p:cNvSpPr>
            <a:spLocks noGrp="1"/>
          </p:cNvSpPr>
          <p:nvPr>
            <p:ph type="sldNum" sz="quarter" idx="5"/>
          </p:nvPr>
        </p:nvSpPr>
        <p:spPr/>
        <p:txBody>
          <a:bodyPr/>
          <a:lstStyle/>
          <a:p>
            <a:fld id="{9C977A24-124A-4659-ABD1-837AF5FC7405}" type="slidenum">
              <a:rPr lang="en-US"/>
              <a:t>15</a:t>
            </a:fld>
            <a:endParaRPr lang="en-US"/>
          </a:p>
        </p:txBody>
      </p:sp>
    </p:spTree>
    <p:extLst>
      <p:ext uri="{BB962C8B-B14F-4D97-AF65-F5344CB8AC3E}">
        <p14:creationId xmlns:p14="http://schemas.microsoft.com/office/powerpoint/2010/main" val="3518067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Primary management is largely focused on prevention of further decline in a patient's renal function—as well as optimizing things like volume status and </a:t>
            </a:r>
            <a:r>
              <a:rPr lang="en-US" dirty="0" err="1">
                <a:ea typeface="Calibri"/>
                <a:cs typeface="Calibri"/>
              </a:rPr>
              <a:t>lytes</a:t>
            </a:r>
            <a:r>
              <a:rPr lang="en-US" dirty="0">
                <a:ea typeface="Calibri"/>
                <a:cs typeface="Calibri"/>
              </a:rPr>
              <a:t>.</a:t>
            </a:r>
          </a:p>
          <a:p>
            <a:endParaRPr lang="en-US" dirty="0">
              <a:ea typeface="Calibri"/>
              <a:cs typeface="Calibri"/>
            </a:endParaRPr>
          </a:p>
          <a:p>
            <a:r>
              <a:rPr lang="en-US" dirty="0">
                <a:ea typeface="Calibri"/>
                <a:cs typeface="Calibri"/>
              </a:rPr>
              <a:t>RAS inhibitors: </a:t>
            </a:r>
            <a:r>
              <a:rPr lang="en-US" dirty="0" err="1">
                <a:ea typeface="Calibri"/>
                <a:cs typeface="Calibri"/>
              </a:rPr>
              <a:t>ACEi</a:t>
            </a:r>
            <a:r>
              <a:rPr lang="en-US" dirty="0">
                <a:ea typeface="Calibri"/>
                <a:cs typeface="Calibri"/>
              </a:rPr>
              <a:t>/ARB - have renal protective effects though should be stopped when patients have advanced disease and are frail, e.g. with poor PO intake, as they can inhibit the kidney's ability to protect itself by maintaining GFR when in situations of hypotension, hypovolemia, etc.</a:t>
            </a:r>
            <a:endParaRPr lang="en-US"/>
          </a:p>
          <a:p>
            <a:endParaRPr lang="en-US" dirty="0">
              <a:ea typeface="Calibri"/>
              <a:cs typeface="Calibri"/>
            </a:endParaRPr>
          </a:p>
          <a:p>
            <a:r>
              <a:rPr lang="en-US" dirty="0">
                <a:ea typeface="Calibri"/>
                <a:cs typeface="Calibri"/>
              </a:rPr>
              <a:t>MRA = spironolactone or eplerenone</a:t>
            </a:r>
          </a:p>
          <a:p>
            <a:endParaRPr lang="en-US" dirty="0">
              <a:ea typeface="Calibri"/>
              <a:cs typeface="Calibri"/>
            </a:endParaRPr>
          </a:p>
          <a:p>
            <a:r>
              <a:rPr lang="en-US" dirty="0">
                <a:ea typeface="Calibri"/>
                <a:cs typeface="Calibri"/>
              </a:rPr>
              <a:t>Also monitoring and management of PTH, vit D, calcium/</a:t>
            </a:r>
            <a:r>
              <a:rPr lang="en-US" dirty="0" err="1">
                <a:ea typeface="Calibri"/>
                <a:cs typeface="Calibri"/>
              </a:rPr>
              <a:t>phos</a:t>
            </a:r>
            <a:r>
              <a:rPr lang="en-US" dirty="0">
                <a:ea typeface="Calibri"/>
                <a:cs typeface="Calibri"/>
              </a:rPr>
              <a:t> levels to protect bone density.</a:t>
            </a:r>
          </a:p>
        </p:txBody>
      </p:sp>
      <p:sp>
        <p:nvSpPr>
          <p:cNvPr id="4" name="Slide Number Placeholder 3"/>
          <p:cNvSpPr>
            <a:spLocks noGrp="1"/>
          </p:cNvSpPr>
          <p:nvPr>
            <p:ph type="sldNum" sz="quarter" idx="5"/>
          </p:nvPr>
        </p:nvSpPr>
        <p:spPr/>
        <p:txBody>
          <a:bodyPr/>
          <a:lstStyle/>
          <a:p>
            <a:fld id="{9C977A24-124A-4659-ABD1-837AF5FC7405}" type="slidenum">
              <a:rPr lang="en-US"/>
              <a:t>16</a:t>
            </a:fld>
            <a:endParaRPr lang="en-US"/>
          </a:p>
        </p:txBody>
      </p:sp>
    </p:spTree>
    <p:extLst>
      <p:ext uri="{BB962C8B-B14F-4D97-AF65-F5344CB8AC3E}">
        <p14:creationId xmlns:p14="http://schemas.microsoft.com/office/powerpoint/2010/main" val="3410900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Kidney Risk Equation requires age, sex, eGFR, and urine </a:t>
            </a:r>
            <a:r>
              <a:rPr lang="en-US" dirty="0" err="1">
                <a:ea typeface="Calibri"/>
                <a:cs typeface="Calibri"/>
              </a:rPr>
              <a:t>albumin:creatinine</a:t>
            </a:r>
            <a:r>
              <a:rPr lang="en-US" dirty="0">
                <a:ea typeface="Calibri"/>
                <a:cs typeface="Calibri"/>
              </a:rPr>
              <a:t> ratio</a:t>
            </a:r>
          </a:p>
        </p:txBody>
      </p:sp>
      <p:sp>
        <p:nvSpPr>
          <p:cNvPr id="4" name="Slide Number Placeholder 3"/>
          <p:cNvSpPr>
            <a:spLocks noGrp="1"/>
          </p:cNvSpPr>
          <p:nvPr>
            <p:ph type="sldNum" sz="quarter" idx="5"/>
          </p:nvPr>
        </p:nvSpPr>
        <p:spPr/>
        <p:txBody>
          <a:bodyPr/>
          <a:lstStyle/>
          <a:p>
            <a:fld id="{9C977A24-124A-4659-ABD1-837AF5FC7405}" type="slidenum">
              <a:rPr lang="en-US"/>
              <a:t>17</a:t>
            </a:fld>
            <a:endParaRPr lang="en-US"/>
          </a:p>
        </p:txBody>
      </p:sp>
    </p:spTree>
    <p:extLst>
      <p:ext uri="{BB962C8B-B14F-4D97-AF65-F5344CB8AC3E}">
        <p14:creationId xmlns:p14="http://schemas.microsoft.com/office/powerpoint/2010/main" val="3915871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7638E-6635-700E-6A37-F7C6782F1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28B2E7-48B8-6039-93D0-D19F9FA62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6B182-5784-B89A-8872-A287F5BF6B9B}"/>
              </a:ext>
            </a:extLst>
          </p:cNvPr>
          <p:cNvSpPr>
            <a:spLocks noGrp="1"/>
          </p:cNvSpPr>
          <p:nvPr>
            <p:ph type="body" idx="1"/>
          </p:nvPr>
        </p:nvSpPr>
        <p:spPr/>
        <p:txBody>
          <a:bodyPr/>
          <a:lstStyle/>
          <a:p>
            <a:r>
              <a:rPr lang="en-US" dirty="0">
                <a:ea typeface="Calibri"/>
                <a:cs typeface="Calibri"/>
              </a:rPr>
              <a:t>Over time of being on renal replacement therapy (HD), frailty scores continue to worsen and the patient is on an organ failure trajectory.</a:t>
            </a:r>
          </a:p>
          <a:p>
            <a:endParaRPr lang="en-US" dirty="0">
              <a:ea typeface="Calibri"/>
              <a:cs typeface="Calibri"/>
            </a:endParaRPr>
          </a:p>
          <a:p>
            <a:r>
              <a:rPr lang="en-US" dirty="0">
                <a:ea typeface="Calibri"/>
                <a:cs typeface="Calibri"/>
              </a:rPr>
              <a:t>If conservative management is chosen, patients typically maintain fairly constant functional ability until the last 1-2 months of life, at which point they see a steep decline (maybe more like cancer trajectory).</a:t>
            </a:r>
          </a:p>
        </p:txBody>
      </p:sp>
      <p:sp>
        <p:nvSpPr>
          <p:cNvPr id="4" name="Slide Number Placeholder 3">
            <a:extLst>
              <a:ext uri="{FF2B5EF4-FFF2-40B4-BE49-F238E27FC236}">
                <a16:creationId xmlns:a16="http://schemas.microsoft.com/office/drawing/2014/main" id="{B9C262AF-08E2-6C41-2C6F-4370ED3EE19F}"/>
              </a:ext>
            </a:extLst>
          </p:cNvPr>
          <p:cNvSpPr>
            <a:spLocks noGrp="1"/>
          </p:cNvSpPr>
          <p:nvPr>
            <p:ph type="sldNum" sz="quarter" idx="5"/>
          </p:nvPr>
        </p:nvSpPr>
        <p:spPr/>
        <p:txBody>
          <a:bodyPr/>
          <a:lstStyle/>
          <a:p>
            <a:fld id="{9C977A24-124A-4659-ABD1-837AF5FC7405}" type="slidenum">
              <a:t>18</a:t>
            </a:fld>
            <a:endParaRPr lang="en-US"/>
          </a:p>
        </p:txBody>
      </p:sp>
    </p:spTree>
    <p:extLst>
      <p:ext uri="{BB962C8B-B14F-4D97-AF65-F5344CB8AC3E}">
        <p14:creationId xmlns:p14="http://schemas.microsoft.com/office/powerpoint/2010/main" val="788005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Important to note that most of the time, someone isn't going to die immediately by choosing conservative management and foregoing RRT.</a:t>
            </a:r>
          </a:p>
        </p:txBody>
      </p:sp>
      <p:sp>
        <p:nvSpPr>
          <p:cNvPr id="4" name="Slide Number Placeholder 3"/>
          <p:cNvSpPr>
            <a:spLocks noGrp="1"/>
          </p:cNvSpPr>
          <p:nvPr>
            <p:ph type="sldNum" sz="quarter" idx="5"/>
          </p:nvPr>
        </p:nvSpPr>
        <p:spPr/>
        <p:txBody>
          <a:bodyPr/>
          <a:lstStyle/>
          <a:p>
            <a:fld id="{9C977A24-124A-4659-ABD1-837AF5FC7405}" type="slidenum">
              <a:rPr lang="en-US"/>
              <a:t>19</a:t>
            </a:fld>
            <a:endParaRPr lang="en-US"/>
          </a:p>
        </p:txBody>
      </p:sp>
    </p:spTree>
    <p:extLst>
      <p:ext uri="{BB962C8B-B14F-4D97-AF65-F5344CB8AC3E}">
        <p14:creationId xmlns:p14="http://schemas.microsoft.com/office/powerpoint/2010/main" val="1567317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Fatigue - Stimulants can have adverse anorexigenic and cardiac effects, and have little evidence for treating fatigue in ESRD.</a:t>
            </a:r>
          </a:p>
          <a:p>
            <a:endParaRPr lang="en-US" dirty="0">
              <a:ea typeface="Calibri"/>
              <a:cs typeface="Calibri"/>
            </a:endParaRPr>
          </a:p>
          <a:p>
            <a:r>
              <a:rPr lang="en-US" dirty="0">
                <a:ea typeface="Calibri"/>
                <a:cs typeface="Calibri"/>
              </a:rPr>
              <a:t>Dyspnea - High doses of diuretics are required in conservative kidney management.</a:t>
            </a:r>
          </a:p>
          <a:p>
            <a:endParaRPr lang="en-US" dirty="0">
              <a:ea typeface="Calibri"/>
              <a:cs typeface="Calibri"/>
            </a:endParaRPr>
          </a:p>
          <a:p>
            <a:r>
              <a:rPr lang="en-US" dirty="0">
                <a:ea typeface="Calibri"/>
                <a:cs typeface="Calibri"/>
              </a:rPr>
              <a:t>Stop ACE/ARB </a:t>
            </a:r>
            <a:r>
              <a:rPr lang="en-US" dirty="0" err="1">
                <a:ea typeface="Calibri"/>
                <a:cs typeface="Calibri"/>
              </a:rPr>
              <a:t>etc</a:t>
            </a:r>
            <a:r>
              <a:rPr lang="en-US" dirty="0">
                <a:ea typeface="Calibri"/>
                <a:cs typeface="Calibri"/>
              </a:rPr>
              <a:t> as significant frailty and poor PO intake develop – can inhibit body's ability to protect GFR and contribute to electrolyte derangements (cramps), symptomatic hypotension, etc.</a:t>
            </a:r>
          </a:p>
        </p:txBody>
      </p:sp>
      <p:sp>
        <p:nvSpPr>
          <p:cNvPr id="4" name="Slide Number Placeholder 3"/>
          <p:cNvSpPr>
            <a:spLocks noGrp="1"/>
          </p:cNvSpPr>
          <p:nvPr>
            <p:ph type="sldNum" sz="quarter" idx="5"/>
          </p:nvPr>
        </p:nvSpPr>
        <p:spPr/>
        <p:txBody>
          <a:bodyPr/>
          <a:lstStyle/>
          <a:p>
            <a:fld id="{9C977A24-124A-4659-ABD1-837AF5FC7405}" type="slidenum">
              <a:rPr lang="en-US"/>
              <a:t>20</a:t>
            </a:fld>
            <a:endParaRPr lang="en-US"/>
          </a:p>
        </p:txBody>
      </p:sp>
    </p:spTree>
    <p:extLst>
      <p:ext uri="{BB962C8B-B14F-4D97-AF65-F5344CB8AC3E}">
        <p14:creationId xmlns:p14="http://schemas.microsoft.com/office/powerpoint/2010/main" val="2251541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Although KDIGO guidelines indicate no specific recommendations for symptom management, they indicate conservative management should be offered as a legitimate option.</a:t>
            </a:r>
          </a:p>
          <a:p>
            <a:endParaRPr lang="en-US" dirty="0">
              <a:ea typeface="Calibri"/>
              <a:cs typeface="Calibri"/>
            </a:endParaRPr>
          </a:p>
          <a:p>
            <a:r>
              <a:rPr lang="en-US" dirty="0">
                <a:ea typeface="Calibri"/>
                <a:cs typeface="Calibri"/>
              </a:rPr>
              <a:t>HD can sometimes improve uremic </a:t>
            </a:r>
            <a:r>
              <a:rPr lang="en-US" dirty="0" err="1">
                <a:ea typeface="Calibri"/>
                <a:cs typeface="Calibri"/>
              </a:rPr>
              <a:t>sx</a:t>
            </a:r>
            <a:r>
              <a:rPr lang="en-US" dirty="0">
                <a:ea typeface="Calibri"/>
                <a:cs typeface="Calibri"/>
              </a:rPr>
              <a:t> like nausea, electrolyte issues. But frailty-related symptoms do not respond.</a:t>
            </a:r>
          </a:p>
          <a:p>
            <a:endParaRPr lang="en-US" dirty="0">
              <a:ea typeface="Calibri"/>
              <a:cs typeface="Calibri"/>
            </a:endParaRPr>
          </a:p>
          <a:p>
            <a:r>
              <a:rPr lang="en-US" dirty="0">
                <a:ea typeface="Calibri"/>
                <a:cs typeface="Calibri"/>
              </a:rPr>
              <a:t>Survival will be prolonged for younger patients, with less baseline functional impairment and fewer other comorbidities—but may not be for patients who are older, more frail, etc.</a:t>
            </a:r>
          </a:p>
        </p:txBody>
      </p:sp>
      <p:sp>
        <p:nvSpPr>
          <p:cNvPr id="4" name="Slide Number Placeholder 3"/>
          <p:cNvSpPr>
            <a:spLocks noGrp="1"/>
          </p:cNvSpPr>
          <p:nvPr>
            <p:ph type="sldNum" sz="quarter" idx="5"/>
          </p:nvPr>
        </p:nvSpPr>
        <p:spPr/>
        <p:txBody>
          <a:bodyPr/>
          <a:lstStyle/>
          <a:p>
            <a:fld id="{9C977A24-124A-4659-ABD1-837AF5FC7405}" type="slidenum">
              <a:rPr lang="en-US"/>
              <a:t>21</a:t>
            </a:fld>
            <a:endParaRPr lang="en-US"/>
          </a:p>
        </p:txBody>
      </p:sp>
    </p:spTree>
    <p:extLst>
      <p:ext uri="{BB962C8B-B14F-4D97-AF65-F5344CB8AC3E}">
        <p14:creationId xmlns:p14="http://schemas.microsoft.com/office/powerpoint/2010/main" val="4064909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Etiologies: </a:t>
            </a:r>
            <a:r>
              <a:rPr lang="en-US" dirty="0" err="1">
                <a:ea typeface="Calibri"/>
                <a:cs typeface="Calibri"/>
              </a:rPr>
              <a:t>EtoH</a:t>
            </a:r>
            <a:r>
              <a:rPr lang="en-US" dirty="0">
                <a:ea typeface="Calibri"/>
                <a:cs typeface="Calibri"/>
              </a:rPr>
              <a:t>, chronic viral hepatitis (B/C), MASLD, autoimmune</a:t>
            </a:r>
          </a:p>
        </p:txBody>
      </p:sp>
      <p:sp>
        <p:nvSpPr>
          <p:cNvPr id="4" name="Slide Number Placeholder 3"/>
          <p:cNvSpPr>
            <a:spLocks noGrp="1"/>
          </p:cNvSpPr>
          <p:nvPr>
            <p:ph type="sldNum" sz="quarter" idx="5"/>
          </p:nvPr>
        </p:nvSpPr>
        <p:spPr/>
        <p:txBody>
          <a:bodyPr/>
          <a:lstStyle/>
          <a:p>
            <a:fld id="{9C977A24-124A-4659-ABD1-837AF5FC7405}" type="slidenum">
              <a:rPr lang="en-US"/>
              <a:t>23</a:t>
            </a:fld>
            <a:endParaRPr lang="en-US"/>
          </a:p>
        </p:txBody>
      </p:sp>
    </p:spTree>
    <p:extLst>
      <p:ext uri="{BB962C8B-B14F-4D97-AF65-F5344CB8AC3E}">
        <p14:creationId xmlns:p14="http://schemas.microsoft.com/office/powerpoint/2010/main" val="3921977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Directed at underlying etiology (e.g. GLP-1 agonists for MASLD, EtOH avoidance, specific immune-modulating </a:t>
            </a:r>
            <a:r>
              <a:rPr lang="en-US" dirty="0" err="1">
                <a:ea typeface="Calibri"/>
                <a:cs typeface="Calibri"/>
              </a:rPr>
              <a:t>tx</a:t>
            </a:r>
            <a:r>
              <a:rPr lang="en-US" dirty="0">
                <a:ea typeface="Calibri"/>
                <a:cs typeface="Calibri"/>
              </a:rPr>
              <a:t> for autoimmune etiologies)</a:t>
            </a:r>
          </a:p>
          <a:p>
            <a:endParaRPr lang="en-US" dirty="0">
              <a:ea typeface="Calibri"/>
              <a:cs typeface="Calibri"/>
            </a:endParaRPr>
          </a:p>
          <a:p>
            <a:r>
              <a:rPr lang="en-US">
                <a:ea typeface="Calibri"/>
                <a:cs typeface="Calibri"/>
              </a:rPr>
              <a:t>Ascites – intraabdominal fluid 2/2 elevated portal pressures</a:t>
            </a:r>
            <a:endParaRPr lang="en-US"/>
          </a:p>
          <a:p>
            <a:r>
              <a:rPr lang="en-US">
                <a:ea typeface="Calibri"/>
                <a:cs typeface="Calibri"/>
              </a:rPr>
              <a:t>HE – brain dysfunction caused by liver insufficiency, with a wide range of clinical and sometimes subclinical manifestations (altered mental status ranging from mild confusion and sleep disturbance, to coma)</a:t>
            </a:r>
          </a:p>
          <a:p>
            <a:r>
              <a:rPr lang="en-US">
                <a:ea typeface="Calibri"/>
                <a:cs typeface="Calibri"/>
              </a:rPr>
              <a:t>Varices – dilated blood vessels in the esophagus that can lead to life-threatening bleeding; requires EGD surveillance, sometimes nonselective beta blockers (propranolol, nadolol, carvedilol)</a:t>
            </a:r>
          </a:p>
          <a:p>
            <a:r>
              <a:rPr lang="en-US" dirty="0">
                <a:ea typeface="Calibri"/>
                <a:cs typeface="Calibri"/>
              </a:rPr>
              <a:t>SBP – high risk for infection</a:t>
            </a:r>
          </a:p>
          <a:p>
            <a:r>
              <a:rPr lang="en-US" dirty="0">
                <a:ea typeface="Calibri"/>
                <a:cs typeface="Calibri"/>
              </a:rPr>
              <a:t>HCC – regular screening, typically US+AFP</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C977A24-124A-4659-ABD1-837AF5FC7405}" type="slidenum">
              <a:rPr lang="en-US"/>
              <a:t>24</a:t>
            </a:fld>
            <a:endParaRPr lang="en-US"/>
          </a:p>
        </p:txBody>
      </p:sp>
    </p:spTree>
    <p:extLst>
      <p:ext uri="{BB962C8B-B14F-4D97-AF65-F5344CB8AC3E}">
        <p14:creationId xmlns:p14="http://schemas.microsoft.com/office/powerpoint/2010/main" val="3235089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Scoring systems should NOT be used to determine hospice eligibility, and when prognosticating should also take into account general frailty, functional status, h/o decompensating events</a:t>
            </a:r>
          </a:p>
        </p:txBody>
      </p:sp>
      <p:sp>
        <p:nvSpPr>
          <p:cNvPr id="4" name="Slide Number Placeholder 3"/>
          <p:cNvSpPr>
            <a:spLocks noGrp="1"/>
          </p:cNvSpPr>
          <p:nvPr>
            <p:ph type="sldNum" sz="quarter" idx="5"/>
          </p:nvPr>
        </p:nvSpPr>
        <p:spPr/>
        <p:txBody>
          <a:bodyPr/>
          <a:lstStyle/>
          <a:p>
            <a:fld id="{9C977A24-124A-4659-ABD1-837AF5FC7405}" type="slidenum">
              <a:rPr lang="en-US"/>
              <a:t>25</a:t>
            </a:fld>
            <a:endParaRPr lang="en-US"/>
          </a:p>
        </p:txBody>
      </p:sp>
    </p:spTree>
    <p:extLst>
      <p:ext uri="{BB962C8B-B14F-4D97-AF65-F5344CB8AC3E}">
        <p14:creationId xmlns:p14="http://schemas.microsoft.com/office/powerpoint/2010/main" val="394342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Definition is from the AHA/ACC guidelines on management of HF published in 2022.</a:t>
            </a:r>
            <a:endParaRPr lang="en-US"/>
          </a:p>
          <a:p>
            <a:endParaRPr lang="en-US" dirty="0">
              <a:ea typeface="Calibri"/>
              <a:cs typeface="Calibri"/>
            </a:endParaRPr>
          </a:p>
          <a:p>
            <a:r>
              <a:rPr lang="en-US" dirty="0">
                <a:ea typeface="Calibri"/>
                <a:cs typeface="Calibri"/>
              </a:rPr>
              <a:t>Different etiologies can have different disease trajectories, so when you meet a patient with HF, it's worth considering what etiology their disease has been attributed to (majority of patients will have some combination of HTN, DM, ischemic cardiomyopathy—but if a different specific etiology is known then this may impact</a:t>
            </a:r>
            <a:r>
              <a:rPr lang="en-US">
                <a:ea typeface="Calibri"/>
                <a:cs typeface="Calibri"/>
              </a:rPr>
              <a:t> your sense of their anticipated trajectory and prognosis.</a:t>
            </a:r>
            <a:endParaRPr lang="en-US"/>
          </a:p>
        </p:txBody>
      </p:sp>
      <p:sp>
        <p:nvSpPr>
          <p:cNvPr id="4" name="Slide Number Placeholder 3"/>
          <p:cNvSpPr>
            <a:spLocks noGrp="1"/>
          </p:cNvSpPr>
          <p:nvPr>
            <p:ph type="sldNum" sz="quarter" idx="5"/>
          </p:nvPr>
        </p:nvSpPr>
        <p:spPr/>
        <p:txBody>
          <a:bodyPr/>
          <a:lstStyle/>
          <a:p>
            <a:fld id="{9C977A24-124A-4659-ABD1-837AF5FC7405}" type="slidenum">
              <a:t>6</a:t>
            </a:fld>
            <a:endParaRPr lang="en-US"/>
          </a:p>
        </p:txBody>
      </p:sp>
    </p:spTree>
    <p:extLst>
      <p:ext uri="{BB962C8B-B14F-4D97-AF65-F5344CB8AC3E}">
        <p14:creationId xmlns:p14="http://schemas.microsoft.com/office/powerpoint/2010/main" val="4044965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All lab components of the score are items that are regularly monitored in pts with liver disease so should be easily found in the chart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C977A24-124A-4659-ABD1-837AF5FC7405}" type="slidenum">
              <a:rPr lang="en-US"/>
              <a:t>26</a:t>
            </a:fld>
            <a:endParaRPr lang="en-US"/>
          </a:p>
        </p:txBody>
      </p:sp>
    </p:spTree>
    <p:extLst>
      <p:ext uri="{BB962C8B-B14F-4D97-AF65-F5344CB8AC3E}">
        <p14:creationId xmlns:p14="http://schemas.microsoft.com/office/powerpoint/2010/main" val="1369668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Sometimes when limited prognosis, </a:t>
            </a:r>
            <a:r>
              <a:rPr lang="en-US" dirty="0" err="1">
                <a:ea typeface="Calibri"/>
                <a:cs typeface="Calibri"/>
              </a:rPr>
              <a:t>Tenckhoff</a:t>
            </a:r>
            <a:r>
              <a:rPr lang="en-US" dirty="0">
                <a:ea typeface="Calibri"/>
                <a:cs typeface="Calibri"/>
              </a:rPr>
              <a:t> catheter.</a:t>
            </a:r>
          </a:p>
          <a:p>
            <a:r>
              <a:rPr lang="en-US" dirty="0">
                <a:ea typeface="Calibri"/>
                <a:cs typeface="Calibri"/>
              </a:rPr>
              <a:t>Lactulose more effective than other laxatives as it is a nonabsorbable disaccharide, causes acidification of the gut and change in gut flora.</a:t>
            </a:r>
          </a:p>
          <a:p>
            <a:r>
              <a:rPr lang="en-US" dirty="0">
                <a:ea typeface="Calibri"/>
                <a:cs typeface="Calibri"/>
              </a:rPr>
              <a:t>If HE is not responsive to lactulose, should consider other etiologies.</a:t>
            </a:r>
          </a:p>
          <a:p>
            <a:r>
              <a:rPr lang="en-US">
                <a:ea typeface="Calibri"/>
                <a:cs typeface="Calibri"/>
              </a:rPr>
              <a:t>Pain is challenging to manage due to pharmacokinetic/pharmacodynamic challenges with medications, but also high rates of concurrent SUD and/or other psychiatric comorbidities.</a:t>
            </a:r>
          </a:p>
        </p:txBody>
      </p:sp>
      <p:sp>
        <p:nvSpPr>
          <p:cNvPr id="4" name="Slide Number Placeholder 3"/>
          <p:cNvSpPr>
            <a:spLocks noGrp="1"/>
          </p:cNvSpPr>
          <p:nvPr>
            <p:ph type="sldNum" sz="quarter" idx="5"/>
          </p:nvPr>
        </p:nvSpPr>
        <p:spPr/>
        <p:txBody>
          <a:bodyPr/>
          <a:lstStyle/>
          <a:p>
            <a:fld id="{9C977A24-124A-4659-ABD1-837AF5FC7405}" type="slidenum">
              <a:rPr lang="en-US"/>
              <a:t>27</a:t>
            </a:fld>
            <a:endParaRPr lang="en-US"/>
          </a:p>
        </p:txBody>
      </p:sp>
    </p:spTree>
    <p:extLst>
      <p:ext uri="{BB962C8B-B14F-4D97-AF65-F5344CB8AC3E}">
        <p14:creationId xmlns:p14="http://schemas.microsoft.com/office/powerpoint/2010/main" val="2822120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Physiology of ESLD is complex. Ascites (and gut edema) alters absorption and volumes of distribution. Hypoproteinemia is problematic for drugs that are highly protein-bound.</a:t>
            </a:r>
          </a:p>
          <a:p>
            <a:r>
              <a:rPr lang="en-US" dirty="0">
                <a:ea typeface="Calibri"/>
                <a:cs typeface="Calibri"/>
              </a:rPr>
              <a:t>Delayed presentation of adverse effects/toxicities.</a:t>
            </a:r>
          </a:p>
          <a:p>
            <a:r>
              <a:rPr lang="en-US" dirty="0">
                <a:ea typeface="Calibri"/>
                <a:cs typeface="Calibri"/>
              </a:rPr>
              <a:t>When in doubt, consult a pharmacist colleague.</a:t>
            </a:r>
          </a:p>
        </p:txBody>
      </p:sp>
      <p:sp>
        <p:nvSpPr>
          <p:cNvPr id="4" name="Slide Number Placeholder 3"/>
          <p:cNvSpPr>
            <a:spLocks noGrp="1"/>
          </p:cNvSpPr>
          <p:nvPr>
            <p:ph type="sldNum" sz="quarter" idx="5"/>
          </p:nvPr>
        </p:nvSpPr>
        <p:spPr/>
        <p:txBody>
          <a:bodyPr/>
          <a:lstStyle/>
          <a:p>
            <a:fld id="{9C977A24-124A-4659-ABD1-837AF5FC7405}" type="slidenum">
              <a:rPr lang="en-US"/>
              <a:t>28</a:t>
            </a:fld>
            <a:endParaRPr lang="en-US"/>
          </a:p>
        </p:txBody>
      </p:sp>
    </p:spTree>
    <p:extLst>
      <p:ext uri="{BB962C8B-B14F-4D97-AF65-F5344CB8AC3E}">
        <p14:creationId xmlns:p14="http://schemas.microsoft.com/office/powerpoint/2010/main" val="4027495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Part of end of life planning discussions should include frank conversations about potential symptom management needs (worsening encephalopathy w/ associated behavioral challenges, large volume paracenteses, management of catastrophic upper GI bleeds)</a:t>
            </a:r>
          </a:p>
          <a:p>
            <a:endParaRPr lang="en-US" dirty="0">
              <a:ea typeface="Calibri"/>
              <a:cs typeface="Calibri"/>
            </a:endParaRPr>
          </a:p>
          <a:p>
            <a:r>
              <a:rPr lang="en-US" dirty="0">
                <a:ea typeface="Calibri"/>
                <a:cs typeface="Calibri"/>
              </a:rPr>
              <a:t>May require inpatient care due to symptom burden, but we can still plan ahead to limit invasive interventions like dialysis and mechanical ventilation if appropriate</a:t>
            </a:r>
          </a:p>
        </p:txBody>
      </p:sp>
      <p:sp>
        <p:nvSpPr>
          <p:cNvPr id="4" name="Slide Number Placeholder 3"/>
          <p:cNvSpPr>
            <a:spLocks noGrp="1"/>
          </p:cNvSpPr>
          <p:nvPr>
            <p:ph type="sldNum" sz="quarter" idx="5"/>
          </p:nvPr>
        </p:nvSpPr>
        <p:spPr/>
        <p:txBody>
          <a:bodyPr/>
          <a:lstStyle/>
          <a:p>
            <a:fld id="{9C977A24-124A-4659-ABD1-837AF5FC7405}" type="slidenum">
              <a:rPr lang="en-US"/>
              <a:t>29</a:t>
            </a:fld>
            <a:endParaRPr lang="en-US"/>
          </a:p>
        </p:txBody>
      </p:sp>
    </p:spTree>
    <p:extLst>
      <p:ext uri="{BB962C8B-B14F-4D97-AF65-F5344CB8AC3E}">
        <p14:creationId xmlns:p14="http://schemas.microsoft.com/office/powerpoint/2010/main" val="1380561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Spirometry measures the amount of air the patient can forcibly exhale in the first second of exhalation (FEV1), as a proportion of the amount of air they can move in/out of their lungs total (FVC).</a:t>
            </a:r>
          </a:p>
          <a:p>
            <a:r>
              <a:rPr lang="en-US" dirty="0">
                <a:ea typeface="Calibri"/>
                <a:cs typeface="Calibri"/>
              </a:rPr>
              <a:t>Most commonly affects people with longstanding smoking history, but not exclusively. Can be due to environmental exposures or genetic factors like alpha 1 antitrypsin deficiency.</a:t>
            </a:r>
          </a:p>
          <a:p>
            <a:endParaRPr lang="en-US" dirty="0">
              <a:ea typeface="Calibri"/>
              <a:cs typeface="Calibri"/>
            </a:endParaRPr>
          </a:p>
          <a:p>
            <a:r>
              <a:rPr lang="en-US" dirty="0">
                <a:ea typeface="Calibri"/>
                <a:cs typeface="Calibri"/>
              </a:rPr>
              <a:t>ILD is a bucket of progressive lung disease diagnoses—heterogeneous clinical course and prognosis</a:t>
            </a:r>
          </a:p>
        </p:txBody>
      </p:sp>
      <p:sp>
        <p:nvSpPr>
          <p:cNvPr id="4" name="Slide Number Placeholder 3"/>
          <p:cNvSpPr>
            <a:spLocks noGrp="1"/>
          </p:cNvSpPr>
          <p:nvPr>
            <p:ph type="sldNum" sz="quarter" idx="5"/>
          </p:nvPr>
        </p:nvSpPr>
        <p:spPr/>
        <p:txBody>
          <a:bodyPr/>
          <a:lstStyle/>
          <a:p>
            <a:fld id="{9C977A24-124A-4659-ABD1-837AF5FC7405}" type="slidenum">
              <a:rPr lang="en-US"/>
              <a:t>31</a:t>
            </a:fld>
            <a:endParaRPr lang="en-US"/>
          </a:p>
        </p:txBody>
      </p:sp>
    </p:spTree>
    <p:extLst>
      <p:ext uri="{BB962C8B-B14F-4D97-AF65-F5344CB8AC3E}">
        <p14:creationId xmlns:p14="http://schemas.microsoft.com/office/powerpoint/2010/main" val="1579507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Similar to with heart failure, COPD severity/stage will be expressed in a combination of physiologic measures and symptomatic/functional measures.</a:t>
            </a:r>
          </a:p>
          <a:p>
            <a:endParaRPr lang="en-US" dirty="0">
              <a:ea typeface="Calibri"/>
              <a:cs typeface="Calibri"/>
            </a:endParaRPr>
          </a:p>
          <a:p>
            <a:r>
              <a:rPr lang="en-US">
                <a:ea typeface="Calibri"/>
                <a:cs typeface="Calibri"/>
              </a:rPr>
              <a:t>In GOLD grading, the patient is assigned both a number and a letter (for example, "GOLD 2A" or "GOLD 3E").</a:t>
            </a:r>
          </a:p>
          <a:p>
            <a:r>
              <a:rPr lang="en-US" dirty="0">
                <a:ea typeface="Calibri"/>
                <a:cs typeface="Calibri"/>
              </a:rPr>
              <a:t>The number indicates severity of obstruction seen on spirometry (based on the pt's FEV1 as compared to predicted for age/sex/</a:t>
            </a:r>
            <a:r>
              <a:rPr lang="en-US" dirty="0" err="1">
                <a:ea typeface="Calibri"/>
                <a:cs typeface="Calibri"/>
              </a:rPr>
              <a:t>etc</a:t>
            </a:r>
            <a:r>
              <a:rPr lang="en-US" dirty="0">
                <a:ea typeface="Calibri"/>
                <a:cs typeface="Calibri"/>
              </a:rPr>
              <a:t> matched control).</a:t>
            </a:r>
          </a:p>
          <a:p>
            <a:r>
              <a:rPr lang="en-US" dirty="0">
                <a:ea typeface="Calibri"/>
                <a:cs typeface="Calibri"/>
              </a:rPr>
              <a:t>The letter indicates a combination of severity of daily symptoms plus frequency/severity of exacerbations. </a:t>
            </a:r>
            <a:r>
              <a:rPr lang="en-US" dirty="0" err="1">
                <a:ea typeface="Calibri"/>
                <a:cs typeface="Calibri"/>
              </a:rPr>
              <a:t>mMRC</a:t>
            </a:r>
            <a:r>
              <a:rPr lang="en-US" dirty="0">
                <a:ea typeface="Calibri"/>
                <a:cs typeface="Calibri"/>
              </a:rPr>
              <a:t> and CAT are both symptom grading scales (jump to next slide for </a:t>
            </a:r>
            <a:r>
              <a:rPr lang="en-US" dirty="0" err="1">
                <a:ea typeface="Calibri"/>
                <a:cs typeface="Calibri"/>
              </a:rPr>
              <a:t>mMRC</a:t>
            </a:r>
            <a:r>
              <a:rPr lang="en-US" dirty="0">
                <a:ea typeface="Calibri"/>
                <a:cs typeface="Calibri"/>
              </a:rPr>
              <a:t>, then come back to this slide).</a:t>
            </a:r>
          </a:p>
        </p:txBody>
      </p:sp>
      <p:sp>
        <p:nvSpPr>
          <p:cNvPr id="4" name="Slide Number Placeholder 3"/>
          <p:cNvSpPr>
            <a:spLocks noGrp="1"/>
          </p:cNvSpPr>
          <p:nvPr>
            <p:ph type="sldNum" sz="quarter" idx="5"/>
          </p:nvPr>
        </p:nvSpPr>
        <p:spPr/>
        <p:txBody>
          <a:bodyPr/>
          <a:lstStyle/>
          <a:p>
            <a:fld id="{9C977A24-124A-4659-ABD1-837AF5FC7405}" type="slidenum">
              <a:rPr lang="en-US"/>
              <a:t>32</a:t>
            </a:fld>
            <a:endParaRPr lang="en-US"/>
          </a:p>
        </p:txBody>
      </p:sp>
    </p:spTree>
    <p:extLst>
      <p:ext uri="{BB962C8B-B14F-4D97-AF65-F5344CB8AC3E}">
        <p14:creationId xmlns:p14="http://schemas.microsoft.com/office/powerpoint/2010/main" val="399150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Will not discuss ILD in detail—depending on the type and etiology there may be disease-directed therapies to try to slow progression.</a:t>
            </a:r>
          </a:p>
          <a:p>
            <a:endParaRPr lang="en-US" dirty="0">
              <a:ea typeface="Calibri"/>
              <a:cs typeface="Calibri"/>
            </a:endParaRPr>
          </a:p>
          <a:p>
            <a:r>
              <a:rPr lang="en-US" dirty="0">
                <a:ea typeface="Calibri"/>
                <a:cs typeface="Calibri"/>
              </a:rPr>
              <a:t>For COPD:</a:t>
            </a:r>
          </a:p>
          <a:p>
            <a:r>
              <a:rPr lang="en-US" dirty="0">
                <a:ea typeface="Calibri"/>
                <a:cs typeface="Calibri"/>
              </a:rPr>
              <a:t>Smoking cessation and </a:t>
            </a:r>
            <a:r>
              <a:rPr lang="en-US" dirty="0" err="1">
                <a:ea typeface="Calibri"/>
                <a:cs typeface="Calibri"/>
              </a:rPr>
              <a:t>immz</a:t>
            </a:r>
            <a:r>
              <a:rPr lang="en-US" dirty="0">
                <a:ea typeface="Calibri"/>
                <a:cs typeface="Calibri"/>
              </a:rPr>
              <a:t> to avoid further insult to the lungs which can trigger exacerbations and ongoing decline.</a:t>
            </a:r>
          </a:p>
          <a:p>
            <a:r>
              <a:rPr lang="en-US" dirty="0">
                <a:ea typeface="Calibri"/>
                <a:cs typeface="Calibri"/>
              </a:rPr>
              <a:t>Pulmonary rehab</a:t>
            </a:r>
          </a:p>
          <a:p>
            <a:r>
              <a:rPr lang="en-US" dirty="0">
                <a:ea typeface="Calibri"/>
                <a:cs typeface="Calibri"/>
              </a:rPr>
              <a:t>O2 has mortality benefit for the listed O2 levels.</a:t>
            </a:r>
            <a:br>
              <a:rPr lang="en-US" dirty="0">
                <a:ea typeface="Calibri"/>
                <a:cs typeface="+mn-lt"/>
              </a:rPr>
            </a:br>
            <a:endParaRPr lang="en-US" dirty="0">
              <a:ea typeface="Calibri"/>
              <a:cs typeface="Calibri"/>
            </a:endParaRPr>
          </a:p>
          <a:p>
            <a:r>
              <a:rPr lang="en-US" dirty="0">
                <a:ea typeface="Calibri"/>
                <a:cs typeface="Calibri"/>
              </a:rPr>
              <a:t>Inhaled therapies: </a:t>
            </a:r>
          </a:p>
          <a:p>
            <a:r>
              <a:rPr lang="en-US" dirty="0">
                <a:ea typeface="Calibri"/>
                <a:cs typeface="Calibri"/>
              </a:rPr>
              <a:t>Definitely LAMA, ideally combined with LABA (and definitely add LABA if not adequately controlled on LAMA monotherapy).</a:t>
            </a:r>
          </a:p>
          <a:p>
            <a:r>
              <a:rPr lang="en-US" dirty="0">
                <a:ea typeface="Calibri"/>
                <a:cs typeface="Calibri"/>
              </a:rPr>
              <a:t>ICS only for certain patients (eosinophil count &gt;300, uncontrolled on LAMA/LABA--but keep in mind can increase risk of pneumonia.</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C977A24-124A-4659-ABD1-837AF5FC7405}" type="slidenum">
              <a:rPr lang="en-US"/>
              <a:t>34</a:t>
            </a:fld>
            <a:endParaRPr lang="en-US"/>
          </a:p>
        </p:txBody>
      </p:sp>
    </p:spTree>
    <p:extLst>
      <p:ext uri="{BB962C8B-B14F-4D97-AF65-F5344CB8AC3E}">
        <p14:creationId xmlns:p14="http://schemas.microsoft.com/office/powerpoint/2010/main" val="543082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BODE index requires both spirometry and results of a 6 minute walk test—which may be available from pulmonology notes. Not difficult to perform but can be a logistical barrier. Need a 100ft hallway. You time the patient for 6 minutes and see how far they can walk quickly on a flat, hard surface.</a:t>
            </a:r>
          </a:p>
        </p:txBody>
      </p:sp>
      <p:sp>
        <p:nvSpPr>
          <p:cNvPr id="4" name="Slide Number Placeholder 3"/>
          <p:cNvSpPr>
            <a:spLocks noGrp="1"/>
          </p:cNvSpPr>
          <p:nvPr>
            <p:ph type="sldNum" sz="quarter" idx="5"/>
          </p:nvPr>
        </p:nvSpPr>
        <p:spPr/>
        <p:txBody>
          <a:bodyPr/>
          <a:lstStyle/>
          <a:p>
            <a:fld id="{9C977A24-124A-4659-ABD1-837AF5FC7405}" type="slidenum">
              <a:rPr lang="en-US"/>
              <a:t>35</a:t>
            </a:fld>
            <a:endParaRPr lang="en-US"/>
          </a:p>
        </p:txBody>
      </p:sp>
    </p:spTree>
    <p:extLst>
      <p:ext uri="{BB962C8B-B14F-4D97-AF65-F5344CB8AC3E}">
        <p14:creationId xmlns:p14="http://schemas.microsoft.com/office/powerpoint/2010/main" val="13622239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Do not underestimate the power of pulmonary rehab – which can address not only dyspnea but also provides more holistic support that alleviates psychosocial symptoms like anxiety.</a:t>
            </a:r>
          </a:p>
          <a:p>
            <a:endParaRPr lang="en-US" dirty="0">
              <a:ea typeface="Calibri"/>
              <a:cs typeface="Calibri"/>
            </a:endParaRPr>
          </a:p>
          <a:p>
            <a:r>
              <a:rPr lang="en-US">
                <a:ea typeface="Calibri"/>
                <a:cs typeface="Calibri"/>
              </a:rPr>
              <a:t>Flutter valve = handheld airway clearance device that uses vibration to loosen and move mucus out of the lungs</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9C977A24-124A-4659-ABD1-837AF5FC7405}" type="slidenum">
              <a:rPr lang="en-US"/>
              <a:t>36</a:t>
            </a:fld>
            <a:endParaRPr lang="en-US"/>
          </a:p>
        </p:txBody>
      </p:sp>
    </p:spTree>
    <p:extLst>
      <p:ext uri="{BB962C8B-B14F-4D97-AF65-F5344CB8AC3E}">
        <p14:creationId xmlns:p14="http://schemas.microsoft.com/office/powerpoint/2010/main" val="2408791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Two common staging and classification sy</a:t>
            </a:r>
            <a:r>
              <a:rPr lang="en-US">
                <a:ea typeface="Calibri"/>
                <a:cs typeface="Calibri"/>
              </a:rPr>
              <a:t>stems to know about.</a:t>
            </a:r>
            <a:endParaRPr lang="en-US" dirty="0">
              <a:ea typeface="Calibri"/>
              <a:cs typeface="Calibri"/>
            </a:endParaRPr>
          </a:p>
          <a:p>
            <a:endParaRPr lang="en-US" dirty="0">
              <a:ea typeface="Calibri"/>
              <a:cs typeface="Calibri"/>
            </a:endParaRPr>
          </a:p>
          <a:p>
            <a:r>
              <a:rPr lang="en-US" dirty="0">
                <a:ea typeface="Calibri"/>
                <a:cs typeface="Calibri"/>
              </a:rPr>
              <a:t>ACC/AHA focuses on the underlying pathophysiologic state: A and B not likely to be seen in palliative care (at risk for HF due to predisposing </a:t>
            </a:r>
            <a:r>
              <a:rPr lang="en-US" dirty="0" err="1">
                <a:ea typeface="Calibri"/>
                <a:cs typeface="Calibri"/>
              </a:rPr>
              <a:t>conditiosn</a:t>
            </a:r>
            <a:r>
              <a:rPr lang="en-US" dirty="0">
                <a:ea typeface="Calibri"/>
                <a:cs typeface="Calibri"/>
              </a:rPr>
              <a:t>). C is pts with current or prior </a:t>
            </a:r>
            <a:r>
              <a:rPr lang="en-US" dirty="0" err="1">
                <a:ea typeface="Calibri"/>
                <a:cs typeface="Calibri"/>
              </a:rPr>
              <a:t>sx</a:t>
            </a:r>
            <a:r>
              <a:rPr lang="en-US" dirty="0">
                <a:ea typeface="Calibri"/>
                <a:cs typeface="Calibri"/>
              </a:rPr>
              <a:t> of HF, and D is pts with severe disease (i.e. resulting in hospitalization or requiring advanced therapies).</a:t>
            </a:r>
          </a:p>
          <a:p>
            <a:endParaRPr lang="en-US" dirty="0">
              <a:ea typeface="Calibri"/>
              <a:cs typeface="Calibri"/>
            </a:endParaRPr>
          </a:p>
          <a:p>
            <a:r>
              <a:rPr lang="en-US" dirty="0">
                <a:ea typeface="Calibri"/>
                <a:cs typeface="Calibri"/>
              </a:rPr>
              <a:t>NYHA may be more clinically </a:t>
            </a:r>
            <a:r>
              <a:rPr lang="en-US" dirty="0" err="1">
                <a:ea typeface="Calibri"/>
                <a:cs typeface="Calibri"/>
              </a:rPr>
              <a:t>useul</a:t>
            </a:r>
            <a:r>
              <a:rPr lang="en-US" dirty="0">
                <a:ea typeface="Calibri"/>
                <a:cs typeface="Calibri"/>
              </a:rPr>
              <a:t> for us--a characterization of symptoms and functional capacity.</a:t>
            </a:r>
            <a:endParaRPr lang="en-US" dirty="0"/>
          </a:p>
        </p:txBody>
      </p:sp>
      <p:sp>
        <p:nvSpPr>
          <p:cNvPr id="4" name="Slide Number Placeholder 3"/>
          <p:cNvSpPr>
            <a:spLocks noGrp="1"/>
          </p:cNvSpPr>
          <p:nvPr>
            <p:ph type="sldNum" sz="quarter" idx="5"/>
          </p:nvPr>
        </p:nvSpPr>
        <p:spPr/>
        <p:txBody>
          <a:bodyPr/>
          <a:lstStyle/>
          <a:p>
            <a:fld id="{9C977A24-124A-4659-ABD1-837AF5FC7405}" type="slidenum">
              <a:t>7</a:t>
            </a:fld>
            <a:endParaRPr lang="en-US"/>
          </a:p>
        </p:txBody>
      </p:sp>
    </p:spTree>
    <p:extLst>
      <p:ext uri="{BB962C8B-B14F-4D97-AF65-F5344CB8AC3E}">
        <p14:creationId xmlns:p14="http://schemas.microsoft.com/office/powerpoint/2010/main" val="3328843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GDMT = guideline-directed medical therapy – which is well defined and evidence based for </a:t>
            </a:r>
            <a:r>
              <a:rPr lang="en-US" dirty="0" err="1">
                <a:ea typeface="Calibri"/>
                <a:cs typeface="Calibri"/>
              </a:rPr>
              <a:t>HFrEF</a:t>
            </a:r>
            <a:r>
              <a:rPr lang="en-US" dirty="0">
                <a:ea typeface="Calibri"/>
                <a:cs typeface="Calibri"/>
              </a:rPr>
              <a:t> in particular (</a:t>
            </a:r>
            <a:r>
              <a:rPr lang="en-US" dirty="0" err="1">
                <a:ea typeface="Calibri"/>
                <a:cs typeface="Calibri"/>
              </a:rPr>
              <a:t>HFrEF</a:t>
            </a:r>
            <a:r>
              <a:rPr lang="en-US" dirty="0">
                <a:ea typeface="Calibri"/>
                <a:cs typeface="Calibri"/>
              </a:rPr>
              <a:t> management shown in figure). Some combination of meds from each of these 5 classes:</a:t>
            </a:r>
          </a:p>
          <a:p>
            <a:pPr marL="171450" indent="-171450">
              <a:buFont typeface="Calibri"/>
              <a:buChar char="-"/>
            </a:pPr>
            <a:r>
              <a:rPr lang="en-US" dirty="0" err="1">
                <a:ea typeface="Calibri"/>
                <a:cs typeface="Calibri"/>
              </a:rPr>
              <a:t>ACEi</a:t>
            </a:r>
            <a:r>
              <a:rPr lang="en-US" dirty="0">
                <a:ea typeface="Calibri"/>
                <a:cs typeface="Calibri"/>
              </a:rPr>
              <a:t>/ARB or </a:t>
            </a:r>
            <a:r>
              <a:rPr lang="en-US" dirty="0" err="1">
                <a:ea typeface="Calibri"/>
                <a:cs typeface="Calibri"/>
              </a:rPr>
              <a:t>ARNi</a:t>
            </a:r>
            <a:r>
              <a:rPr lang="en-US" dirty="0">
                <a:ea typeface="Calibri"/>
                <a:cs typeface="Calibri"/>
              </a:rPr>
              <a:t> (angiotensin receptor neprilysin inhibitor e.g. sacubitril/valsartan) = blockade of the renin/angiotensin/</a:t>
            </a:r>
            <a:r>
              <a:rPr lang="en-US" dirty="0" err="1">
                <a:ea typeface="Calibri"/>
                <a:cs typeface="Calibri"/>
              </a:rPr>
              <a:t>aldo</a:t>
            </a:r>
            <a:r>
              <a:rPr lang="en-US" dirty="0">
                <a:ea typeface="Calibri"/>
                <a:cs typeface="Calibri"/>
              </a:rPr>
              <a:t>sterone system</a:t>
            </a:r>
          </a:p>
          <a:p>
            <a:pPr marL="171450" indent="-171450">
              <a:buFont typeface="Calibri"/>
              <a:buChar char="-"/>
            </a:pPr>
            <a:r>
              <a:rPr lang="en-US" dirty="0">
                <a:ea typeface="Calibri"/>
                <a:cs typeface="Calibri"/>
              </a:rPr>
              <a:t>Beta blocker (carvedilol, SR metoprolol, bisoprolol)</a:t>
            </a:r>
          </a:p>
          <a:p>
            <a:pPr marL="171450" indent="-171450">
              <a:buFont typeface="Calibri"/>
              <a:buChar char="-"/>
            </a:pPr>
            <a:r>
              <a:rPr lang="en-US">
                <a:ea typeface="Calibri"/>
                <a:cs typeface="Calibri"/>
              </a:rPr>
              <a:t>Mineralocorticoid Receptor Antagonist (spironolactone or eplerenone)</a:t>
            </a:r>
          </a:p>
          <a:p>
            <a:pPr marL="171450" indent="-171450">
              <a:buFont typeface="Calibri"/>
              <a:buChar char="-"/>
            </a:pPr>
            <a:r>
              <a:rPr lang="en-US" dirty="0">
                <a:ea typeface="Calibri"/>
                <a:cs typeface="Calibri"/>
              </a:rPr>
              <a:t>SGLT2-I (dapagliflozin or empagliflozin)</a:t>
            </a:r>
          </a:p>
          <a:p>
            <a:pPr marL="171450" indent="-171450">
              <a:buFont typeface="Calibri"/>
              <a:buChar char="-"/>
            </a:pPr>
            <a:r>
              <a:rPr lang="en-US" dirty="0">
                <a:ea typeface="Calibri"/>
                <a:cs typeface="Calibri"/>
              </a:rPr>
              <a:t>Diuretics PRN (no clear survival benefit, but crucial for management of volume status)</a:t>
            </a:r>
          </a:p>
          <a:p>
            <a:pPr marL="171450" indent="-171450">
              <a:buFont typeface="Calibri"/>
              <a:buChar char="-"/>
            </a:pPr>
            <a:endParaRPr lang="en-US" dirty="0">
              <a:ea typeface="Calibri"/>
              <a:cs typeface="Calibri"/>
            </a:endParaRPr>
          </a:p>
          <a:p>
            <a:r>
              <a:rPr lang="en-US" dirty="0">
                <a:ea typeface="Calibri"/>
                <a:cs typeface="Calibri"/>
              </a:rPr>
              <a:t>Device therapy:</a:t>
            </a:r>
          </a:p>
          <a:p>
            <a:r>
              <a:rPr lang="en-US" dirty="0">
                <a:ea typeface="Calibri"/>
                <a:cs typeface="Calibri"/>
              </a:rPr>
              <a:t>Important to distinguish between AICD (for prevention of sudden cardiac death) and CRT (cardiac resynchronization therapy), which is essentially a pacemaker that helps coordinate the electrical activity between different chambers of the heart to improve function – and thus often improve symptoms as well.</a:t>
            </a:r>
          </a:p>
          <a:p>
            <a:endParaRPr lang="en-US" dirty="0">
              <a:ea typeface="Calibri"/>
              <a:cs typeface="Calibri"/>
            </a:endParaRPr>
          </a:p>
          <a:p>
            <a:r>
              <a:rPr lang="en-US">
                <a:ea typeface="Calibri"/>
                <a:cs typeface="Calibri"/>
              </a:rPr>
              <a:t>More advanced cardiac therapies like LVADs are beyond the scope of this general overview lecture.</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9C977A24-124A-4659-ABD1-837AF5FC7405}" type="slidenum">
              <a:t>8</a:t>
            </a:fld>
            <a:endParaRPr lang="en-US"/>
          </a:p>
        </p:txBody>
      </p:sp>
    </p:spTree>
    <p:extLst>
      <p:ext uri="{BB962C8B-B14F-4D97-AF65-F5344CB8AC3E}">
        <p14:creationId xmlns:p14="http://schemas.microsoft.com/office/powerpoint/2010/main" val="4286928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Prognostication is difficult due to unpredictable nature of declines on an organ failure trajectory—plus the heterogeneous nature of heart failure trajectories based on different etiologies and other patient factors.</a:t>
            </a:r>
          </a:p>
        </p:txBody>
      </p:sp>
      <p:sp>
        <p:nvSpPr>
          <p:cNvPr id="4" name="Slide Number Placeholder 3"/>
          <p:cNvSpPr>
            <a:spLocks noGrp="1"/>
          </p:cNvSpPr>
          <p:nvPr>
            <p:ph type="sldNum" sz="quarter" idx="5"/>
          </p:nvPr>
        </p:nvSpPr>
        <p:spPr/>
        <p:txBody>
          <a:bodyPr/>
          <a:lstStyle/>
          <a:p>
            <a:fld id="{9C977A24-124A-4659-ABD1-837AF5FC7405}" type="slidenum">
              <a:t>9</a:t>
            </a:fld>
            <a:endParaRPr lang="en-US"/>
          </a:p>
        </p:txBody>
      </p:sp>
    </p:spTree>
    <p:extLst>
      <p:ext uri="{BB962C8B-B14F-4D97-AF65-F5344CB8AC3E}">
        <p14:creationId xmlns:p14="http://schemas.microsoft.com/office/powerpoint/2010/main" val="3195480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 useful tool for </a:t>
            </a:r>
            <a:r>
              <a:rPr lang="en-US">
                <a:ea typeface="Calibri"/>
                <a:cs typeface="Calibri"/>
              </a:rPr>
              <a:t>prognostication: MAGGIC = "Meta-Analysis Global Group in Chronic HF"</a:t>
            </a:r>
            <a:endParaRPr lang="en-US"/>
          </a:p>
          <a:p>
            <a:endParaRPr lang="en-US" dirty="0">
              <a:ea typeface="Calibri"/>
              <a:cs typeface="Calibri"/>
            </a:endParaRPr>
          </a:p>
          <a:p>
            <a:r>
              <a:rPr lang="en-US">
                <a:ea typeface="Calibri"/>
                <a:cs typeface="Calibri"/>
              </a:rPr>
              <a:t>Uses </a:t>
            </a:r>
            <a:r>
              <a:rPr lang="en-US" dirty="0">
                <a:ea typeface="Calibri"/>
                <a:cs typeface="Calibri"/>
              </a:rPr>
              <a:t>age, sex, diabetes status, COPD status, recency of HF dx, smoking status, NYHA classification, use of beta blocker, ACE/ARB, BMI, blood pressure, Cr, and LVEF.</a:t>
            </a:r>
            <a:endParaRPr lang="en-US"/>
          </a:p>
          <a:p>
            <a:r>
              <a:rPr lang="en-US" dirty="0">
                <a:ea typeface="Calibri"/>
                <a:cs typeface="Calibri"/>
              </a:rPr>
              <a:t>Calculates an estimate of 1 and 3 year all-cause mortality.</a:t>
            </a:r>
          </a:p>
        </p:txBody>
      </p:sp>
      <p:sp>
        <p:nvSpPr>
          <p:cNvPr id="4" name="Slide Number Placeholder 3"/>
          <p:cNvSpPr>
            <a:spLocks noGrp="1"/>
          </p:cNvSpPr>
          <p:nvPr>
            <p:ph type="sldNum" sz="quarter" idx="5"/>
          </p:nvPr>
        </p:nvSpPr>
        <p:spPr/>
        <p:txBody>
          <a:bodyPr/>
          <a:lstStyle/>
          <a:p>
            <a:fld id="{9C977A24-124A-4659-ABD1-837AF5FC7405}" type="slidenum">
              <a:t>10</a:t>
            </a:fld>
            <a:endParaRPr lang="en-US"/>
          </a:p>
        </p:txBody>
      </p:sp>
    </p:spTree>
    <p:extLst>
      <p:ext uri="{BB962C8B-B14F-4D97-AF65-F5344CB8AC3E}">
        <p14:creationId xmlns:p14="http://schemas.microsoft.com/office/powerpoint/2010/main" val="2617833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GDMT generally improves QoL as well as mortality—though sometimes in advanced stages of disease it becomes more difficult for patients to tolerate the meds (e.g. due to lower blood pressures).</a:t>
            </a:r>
          </a:p>
          <a:p>
            <a:r>
              <a:rPr lang="en-US">
                <a:ea typeface="Calibri"/>
                <a:cs typeface="Calibri"/>
              </a:rPr>
              <a:t>Strength of palliative inotropes can be to get patients home who would otherwise have been stuck inpatient.</a:t>
            </a:r>
            <a:endParaRPr lang="en-US"/>
          </a:p>
          <a:p>
            <a:endParaRPr lang="en-US" dirty="0">
              <a:ea typeface="Calibri"/>
              <a:cs typeface="Calibri"/>
            </a:endParaRPr>
          </a:p>
          <a:p>
            <a:r>
              <a:rPr lang="en-US" dirty="0">
                <a:ea typeface="Calibri"/>
                <a:cs typeface="Calibri"/>
              </a:rPr>
              <a:t>Not much specific evidence on treating any of the other symptoms besides dyspnea; but should be assessed for and managed as able.</a:t>
            </a:r>
          </a:p>
        </p:txBody>
      </p:sp>
      <p:sp>
        <p:nvSpPr>
          <p:cNvPr id="4" name="Slide Number Placeholder 3"/>
          <p:cNvSpPr>
            <a:spLocks noGrp="1"/>
          </p:cNvSpPr>
          <p:nvPr>
            <p:ph type="sldNum" sz="quarter" idx="5"/>
          </p:nvPr>
        </p:nvSpPr>
        <p:spPr/>
        <p:txBody>
          <a:bodyPr/>
          <a:lstStyle/>
          <a:p>
            <a:fld id="{9C977A24-124A-4659-ABD1-837AF5FC7405}" type="slidenum">
              <a:t>11</a:t>
            </a:fld>
            <a:endParaRPr lang="en-US"/>
          </a:p>
        </p:txBody>
      </p:sp>
    </p:spTree>
    <p:extLst>
      <p:ext uri="{BB962C8B-B14F-4D97-AF65-F5344CB8AC3E}">
        <p14:creationId xmlns:p14="http://schemas.microsoft.com/office/powerpoint/2010/main" val="350434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98BEA-D40B-9DCE-64BF-2EB122639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45CD4C-2B5C-E00D-CBE0-91B5A49F0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B830AA-704C-FBC7-9908-7D23A79276BF}"/>
              </a:ext>
            </a:extLst>
          </p:cNvPr>
          <p:cNvSpPr>
            <a:spLocks noGrp="1"/>
          </p:cNvSpPr>
          <p:nvPr>
            <p:ph type="body" idx="1"/>
          </p:nvPr>
        </p:nvSpPr>
        <p:spPr/>
        <p:txBody>
          <a:bodyPr/>
          <a:lstStyle/>
          <a:p>
            <a:r>
              <a:rPr lang="en-US" dirty="0">
                <a:ea typeface="Calibri"/>
                <a:cs typeface="Calibri"/>
              </a:rPr>
              <a:t>Most patients will come to </a:t>
            </a:r>
            <a:r>
              <a:rPr lang="en-US" dirty="0" err="1">
                <a:ea typeface="Calibri"/>
                <a:cs typeface="Calibri"/>
              </a:rPr>
              <a:t>palliati</a:t>
            </a:r>
            <a:r>
              <a:rPr lang="en-US" dirty="0">
                <a:ea typeface="Calibri"/>
                <a:cs typeface="Calibri"/>
              </a:rPr>
              <a:t>ve care clinic already on diuretics, but a basic overview of initial diuretic dosing if needing to start them....</a:t>
            </a:r>
            <a:endParaRPr lang="en-US" dirty="0"/>
          </a:p>
        </p:txBody>
      </p:sp>
      <p:sp>
        <p:nvSpPr>
          <p:cNvPr id="4" name="Slide Number Placeholder 3">
            <a:extLst>
              <a:ext uri="{FF2B5EF4-FFF2-40B4-BE49-F238E27FC236}">
                <a16:creationId xmlns:a16="http://schemas.microsoft.com/office/drawing/2014/main" id="{97F98A11-B2EE-AD17-3CD5-C57AF5B60C86}"/>
              </a:ext>
            </a:extLst>
          </p:cNvPr>
          <p:cNvSpPr>
            <a:spLocks noGrp="1"/>
          </p:cNvSpPr>
          <p:nvPr>
            <p:ph type="sldNum" sz="quarter" idx="5"/>
          </p:nvPr>
        </p:nvSpPr>
        <p:spPr/>
        <p:txBody>
          <a:bodyPr/>
          <a:lstStyle/>
          <a:p>
            <a:fld id="{9C977A24-124A-4659-ABD1-837AF5FC7405}" type="slidenum">
              <a:t>12</a:t>
            </a:fld>
            <a:endParaRPr lang="en-US"/>
          </a:p>
        </p:txBody>
      </p:sp>
    </p:spTree>
    <p:extLst>
      <p:ext uri="{BB962C8B-B14F-4D97-AF65-F5344CB8AC3E}">
        <p14:creationId xmlns:p14="http://schemas.microsoft.com/office/powerpoint/2010/main" val="1732554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Many exacerbations occur in the setting of missed medications, high salt food intake, NSAID use.</a:t>
            </a:r>
          </a:p>
          <a:p>
            <a:endParaRPr lang="en-US" dirty="0">
              <a:ea typeface="Calibri"/>
              <a:cs typeface="Calibri"/>
            </a:endParaRPr>
          </a:p>
          <a:p>
            <a:r>
              <a:rPr lang="en-US" dirty="0">
                <a:ea typeface="Calibri"/>
                <a:cs typeface="Calibri"/>
              </a:rPr>
              <a:t>When in doubt about an implanted device, consult with cardiology colleagues. </a:t>
            </a:r>
          </a:p>
          <a:p>
            <a:r>
              <a:rPr lang="en-US" dirty="0">
                <a:ea typeface="Calibri"/>
                <a:cs typeface="Calibri"/>
              </a:rPr>
              <a:t>Recall some devices will improve symptoms/QoL (i.e. cardiac resynchronization therapy).</a:t>
            </a:r>
          </a:p>
          <a:p>
            <a:r>
              <a:rPr lang="en-US" dirty="0">
                <a:ea typeface="Calibri"/>
                <a:cs typeface="Calibri"/>
              </a:rPr>
              <a:t>Remember: An ICD can always be turned off!</a:t>
            </a:r>
            <a:endParaRPr lang="en-US" dirty="0"/>
          </a:p>
        </p:txBody>
      </p:sp>
      <p:sp>
        <p:nvSpPr>
          <p:cNvPr id="4" name="Slide Number Placeholder 3"/>
          <p:cNvSpPr>
            <a:spLocks noGrp="1"/>
          </p:cNvSpPr>
          <p:nvPr>
            <p:ph type="sldNum" sz="quarter" idx="5"/>
          </p:nvPr>
        </p:nvSpPr>
        <p:spPr/>
        <p:txBody>
          <a:bodyPr/>
          <a:lstStyle/>
          <a:p>
            <a:fld id="{9C977A24-124A-4659-ABD1-837AF5FC7405}" type="slidenum">
              <a:t>13</a:t>
            </a:fld>
            <a:endParaRPr lang="en-US"/>
          </a:p>
        </p:txBody>
      </p:sp>
    </p:spTree>
    <p:extLst>
      <p:ext uri="{BB962C8B-B14F-4D97-AF65-F5344CB8AC3E}">
        <p14:creationId xmlns:p14="http://schemas.microsoft.com/office/powerpoint/2010/main" val="1479107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3/31/2026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3/31/2026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977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heartfailurerisk.org/" TargetMode="External"/><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hyperlink" Target="http://www.kidneyfailurerisk.com" TargetMode="External"/><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3" Type="http://schemas.openxmlformats.org/officeDocument/2006/relationships/hyperlink" Target="http://www.kidneyfailurerisk.com/" TargetMode="External"/><Relationship Id="rId2" Type="http://schemas.openxmlformats.org/officeDocument/2006/relationships/hyperlink" Target="http://www.heartfailurerisk.org/" TargetMode="External"/><Relationship Id="rId1" Type="http://schemas.openxmlformats.org/officeDocument/2006/relationships/slideLayout" Target="../slideLayouts/slideLayout49.xml"/><Relationship Id="rId5" Type="http://schemas.openxmlformats.org/officeDocument/2006/relationships/hyperlink" Target="http://www.mypcnow.org/fast-fact/prognosis-in-end-stage-copd/" TargetMode="External"/><Relationship Id="rId4" Type="http://schemas.openxmlformats.org/officeDocument/2006/relationships/hyperlink" Target="https://www.mypcnow.org/fast-fact/conservative-management-of-patients-with-end-stage-renal-diseas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fontScale="90000"/>
          </a:bodyPr>
          <a:lstStyle/>
          <a:p>
            <a:r>
              <a:rPr lang="en-US" sz="3100" b="0">
                <a:solidFill>
                  <a:schemeClr val="bg1"/>
                </a:solidFill>
                <a:latin typeface="Georgia"/>
              </a:rPr>
              <a:t>Primary Care Topics in Outpatient Palliative Care </a:t>
            </a:r>
            <a:endParaRPr lang="en-US">
              <a:solidFill>
                <a:schemeClr val="bg1"/>
              </a:solidFill>
            </a:endParaRPr>
          </a:p>
          <a:p>
            <a:r>
              <a:rPr lang="en-US" sz="3100" b="0">
                <a:solidFill>
                  <a:schemeClr val="bg1"/>
                </a:solidFill>
                <a:latin typeface="Georgia"/>
              </a:rPr>
              <a:t>Part 1: Heart failure, Kidney Failure, Liver Failure, and Progressive Lung Diseases </a:t>
            </a:r>
            <a:endParaRPr lang="en-US">
              <a:solidFill>
                <a:schemeClr val="bg1"/>
              </a:solidFill>
            </a:endParaRPr>
          </a:p>
        </p:txBody>
      </p:sp>
      <p:sp>
        <p:nvSpPr>
          <p:cNvPr id="3" name="Subtitle 2"/>
          <p:cNvSpPr>
            <a:spLocks noGrp="1"/>
          </p:cNvSpPr>
          <p:nvPr>
            <p:ph type="subTitle" idx="1"/>
          </p:nvPr>
        </p:nvSpPr>
        <p:spPr/>
        <p:txBody>
          <a:bodyPr anchor="ctr">
            <a:normAutofit/>
          </a:bodyPr>
          <a:lstStyle/>
          <a:p>
            <a:r>
              <a:rPr lang="en-US" sz="1900"/>
              <a:t>Anne Lips, MD</a:t>
            </a:r>
          </a:p>
        </p:txBody>
      </p:sp>
    </p:spTree>
    <p:extLst>
      <p:ext uri="{BB962C8B-B14F-4D97-AF65-F5344CB8AC3E}">
        <p14:creationId xmlns:p14="http://schemas.microsoft.com/office/powerpoint/2010/main" val="3882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EEAE6-9055-E371-CEE2-3FA4BE33507B}"/>
              </a:ext>
            </a:extLst>
          </p:cNvPr>
          <p:cNvSpPr>
            <a:spLocks noGrp="1"/>
          </p:cNvSpPr>
          <p:nvPr>
            <p:ph type="title"/>
          </p:nvPr>
        </p:nvSpPr>
        <p:spPr/>
        <p:txBody>
          <a:bodyPr/>
          <a:lstStyle/>
          <a:p>
            <a:r>
              <a:rPr lang="en-US" dirty="0"/>
              <a:t>Severity Assessment and Prognostication</a:t>
            </a:r>
          </a:p>
        </p:txBody>
      </p:sp>
      <p:sp>
        <p:nvSpPr>
          <p:cNvPr id="3" name="Content Placeholder 2">
            <a:extLst>
              <a:ext uri="{FF2B5EF4-FFF2-40B4-BE49-F238E27FC236}">
                <a16:creationId xmlns:a16="http://schemas.microsoft.com/office/drawing/2014/main" id="{0F92703E-DD46-B808-F59E-53747416D20E}"/>
              </a:ext>
            </a:extLst>
          </p:cNvPr>
          <p:cNvSpPr>
            <a:spLocks noGrp="1"/>
          </p:cNvSpPr>
          <p:nvPr>
            <p:ph idx="1"/>
          </p:nvPr>
        </p:nvSpPr>
        <p:spPr/>
        <p:txBody>
          <a:bodyPr vert="horz" lIns="91440" tIns="45720" rIns="91440" bIns="45720" rtlCol="0" anchor="t">
            <a:normAutofit/>
          </a:bodyPr>
          <a:lstStyle/>
          <a:p>
            <a:r>
              <a:rPr lang="en-US" dirty="0"/>
              <a:t>MAGGIC risk calculator provides </a:t>
            </a:r>
            <a:r>
              <a:rPr lang="en-US"/>
              <a:t>1-and 3-year mortality estimates</a:t>
            </a:r>
            <a:r>
              <a:rPr lang="en-US" baseline="30000"/>
              <a:t>3</a:t>
            </a:r>
            <a:endParaRPr lang="en-US" baseline="30000" dirty="0"/>
          </a:p>
          <a:p>
            <a:pPr marL="0" indent="0">
              <a:buNone/>
            </a:pPr>
            <a:endParaRPr lang="en-US" dirty="0"/>
          </a:p>
          <a:p>
            <a:r>
              <a:rPr lang="en-US" dirty="0"/>
              <a:t>Find at: </a:t>
            </a:r>
            <a:r>
              <a:rPr lang="en-US" dirty="0">
                <a:hlinkClick r:id="rId3"/>
              </a:rPr>
              <a:t>www.heartfailurerisk.org</a:t>
            </a:r>
            <a:endParaRPr lang="en-US" dirty="0"/>
          </a:p>
        </p:txBody>
      </p:sp>
    </p:spTree>
    <p:extLst>
      <p:ext uri="{BB962C8B-B14F-4D97-AF65-F5344CB8AC3E}">
        <p14:creationId xmlns:p14="http://schemas.microsoft.com/office/powerpoint/2010/main" val="2442532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31E37-0277-CED8-5656-52E8963CA266}"/>
              </a:ext>
            </a:extLst>
          </p:cNvPr>
          <p:cNvSpPr>
            <a:spLocks noGrp="1"/>
          </p:cNvSpPr>
          <p:nvPr>
            <p:ph type="title"/>
          </p:nvPr>
        </p:nvSpPr>
        <p:spPr/>
        <p:txBody>
          <a:bodyPr/>
          <a:lstStyle/>
          <a:p>
            <a:r>
              <a:rPr lang="en-US" dirty="0"/>
              <a:t>Common Symptoms</a:t>
            </a:r>
            <a:r>
              <a:rPr lang="en-US" baseline="30000" dirty="0"/>
              <a:t>2</a:t>
            </a:r>
          </a:p>
        </p:txBody>
      </p:sp>
      <p:sp>
        <p:nvSpPr>
          <p:cNvPr id="3" name="Content Placeholder 2">
            <a:extLst>
              <a:ext uri="{FF2B5EF4-FFF2-40B4-BE49-F238E27FC236}">
                <a16:creationId xmlns:a16="http://schemas.microsoft.com/office/drawing/2014/main" id="{9425F749-1A10-0B96-7BC1-CF0476DAF20C}"/>
              </a:ext>
            </a:extLst>
          </p:cNvPr>
          <p:cNvSpPr>
            <a:spLocks noGrp="1"/>
          </p:cNvSpPr>
          <p:nvPr>
            <p:ph idx="1"/>
          </p:nvPr>
        </p:nvSpPr>
        <p:spPr/>
        <p:txBody>
          <a:bodyPr vert="horz" lIns="91440" tIns="45720" rIns="91440" bIns="45720" rtlCol="0" anchor="t">
            <a:normAutofit/>
          </a:bodyPr>
          <a:lstStyle/>
          <a:p>
            <a:r>
              <a:rPr lang="en-US" dirty="0"/>
              <a:t>Dyspnea: disease-directed treatment </a:t>
            </a:r>
            <a:r>
              <a:rPr lang="en-US" b="1" dirty="0"/>
              <a:t>is</a:t>
            </a:r>
            <a:r>
              <a:rPr lang="en-US" dirty="0"/>
              <a:t> symptomatic treatment.</a:t>
            </a:r>
          </a:p>
          <a:p>
            <a:pPr lvl="1">
              <a:buFont typeface="Courier New" panose="020B0604020202020204" pitchFamily="34" charset="0"/>
              <a:buChar char="o"/>
            </a:pPr>
            <a:r>
              <a:rPr lang="en-US" dirty="0"/>
              <a:t>Non-pharmacologic: Exercise, cardiac rehab</a:t>
            </a:r>
          </a:p>
          <a:p>
            <a:pPr lvl="1">
              <a:buFont typeface="Courier New" panose="020B0604020202020204" pitchFamily="34" charset="0"/>
              <a:buChar char="o"/>
            </a:pPr>
            <a:r>
              <a:rPr lang="en-US" dirty="0"/>
              <a:t>GDMT</a:t>
            </a:r>
          </a:p>
          <a:p>
            <a:pPr lvl="1">
              <a:buFont typeface="Courier New" panose="020B0604020202020204" pitchFamily="34" charset="0"/>
              <a:buChar char="o"/>
            </a:pPr>
            <a:r>
              <a:rPr lang="en-US" dirty="0"/>
              <a:t>Diuretics</a:t>
            </a:r>
          </a:p>
          <a:p>
            <a:pPr lvl="1">
              <a:buFont typeface="Courier New" panose="020B0604020202020204" pitchFamily="34" charset="0"/>
              <a:buChar char="o"/>
            </a:pPr>
            <a:r>
              <a:rPr lang="en-US" dirty="0"/>
              <a:t>Sometimes palliative inotropes</a:t>
            </a:r>
          </a:p>
          <a:p>
            <a:r>
              <a:rPr lang="en-US" dirty="0"/>
              <a:t>Pain</a:t>
            </a:r>
          </a:p>
          <a:p>
            <a:r>
              <a:rPr lang="en-US" dirty="0"/>
              <a:t>Depression</a:t>
            </a:r>
          </a:p>
          <a:p>
            <a:r>
              <a:rPr lang="en-US" dirty="0"/>
              <a:t>Anorexia</a:t>
            </a:r>
          </a:p>
          <a:p>
            <a:r>
              <a:rPr lang="en-US" dirty="0"/>
              <a:t>Constipation</a:t>
            </a:r>
          </a:p>
        </p:txBody>
      </p:sp>
    </p:spTree>
    <p:extLst>
      <p:ext uri="{BB962C8B-B14F-4D97-AF65-F5344CB8AC3E}">
        <p14:creationId xmlns:p14="http://schemas.microsoft.com/office/powerpoint/2010/main" val="3910099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A9B53-555F-55E3-517F-0D3EDDF7A9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980D1-CFE5-3AF6-42D7-8E951DB15478}"/>
              </a:ext>
            </a:extLst>
          </p:cNvPr>
          <p:cNvSpPr>
            <a:spLocks noGrp="1"/>
          </p:cNvSpPr>
          <p:nvPr>
            <p:ph type="title"/>
          </p:nvPr>
        </p:nvSpPr>
        <p:spPr/>
        <p:txBody>
          <a:bodyPr/>
          <a:lstStyle/>
          <a:p>
            <a:r>
              <a:rPr lang="en-US"/>
              <a:t>Diuretics</a:t>
            </a:r>
            <a:r>
              <a:rPr lang="en-US" baseline="30000"/>
              <a:t>2</a:t>
            </a:r>
          </a:p>
        </p:txBody>
      </p:sp>
      <p:sp>
        <p:nvSpPr>
          <p:cNvPr id="7" name="Content Placeholder 2">
            <a:extLst>
              <a:ext uri="{FF2B5EF4-FFF2-40B4-BE49-F238E27FC236}">
                <a16:creationId xmlns:a16="http://schemas.microsoft.com/office/drawing/2014/main" id="{7C25189F-9A55-7C25-A2F9-C2DF257A2678}"/>
              </a:ext>
            </a:extLst>
          </p:cNvPr>
          <p:cNvSpPr>
            <a:spLocks noGrp="1"/>
          </p:cNvSpPr>
          <p:nvPr/>
        </p:nvSpPr>
        <p:spPr>
          <a:xfrm>
            <a:off x="838200" y="1845164"/>
            <a:ext cx="10515600" cy="4351338"/>
          </a:xfrm>
          <a:prstGeom prst="rect">
            <a:avLst/>
          </a:prstGeom>
        </p:spPr>
        <p:txBody>
          <a:bodyPr vert="horz" lIns="91440" tIns="45720" rIns="91440" bIns="45720" rtlCol="0" anchor="t">
            <a:norm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Loop Diuretics</a:t>
            </a:r>
          </a:p>
          <a:p>
            <a:pPr lvl="1">
              <a:buFont typeface="Courier New" panose="020B0604020202020204" pitchFamily="34" charset="0"/>
              <a:buChar char="o"/>
            </a:pPr>
            <a:r>
              <a:rPr lang="en-US" dirty="0"/>
              <a:t>Furosemide: 20-40mg daily/BID initial daily dose</a:t>
            </a:r>
          </a:p>
          <a:p>
            <a:pPr lvl="1">
              <a:buFont typeface="Courier New" panose="020B0604020202020204" pitchFamily="34" charset="0"/>
              <a:buChar char="o"/>
            </a:pPr>
            <a:r>
              <a:rPr lang="en-US" dirty="0"/>
              <a:t>Torsemide: 10-20mg daily initial daily dose</a:t>
            </a:r>
          </a:p>
          <a:p>
            <a:pPr lvl="1">
              <a:buFont typeface="Courier New" panose="020B0604020202020204" pitchFamily="34" charset="0"/>
              <a:buChar char="o"/>
            </a:pPr>
            <a:r>
              <a:rPr lang="en-US" dirty="0"/>
              <a:t>Bumetanide: 0.5-1.0mg daily/BID initial daily dose</a:t>
            </a:r>
          </a:p>
          <a:p>
            <a:r>
              <a:rPr lang="en-US" dirty="0"/>
              <a:t>Thiazide diuretics</a:t>
            </a:r>
          </a:p>
          <a:p>
            <a:pPr lvl="1">
              <a:buFont typeface="Courier New" panose="020B0604020202020204" pitchFamily="34" charset="0"/>
              <a:buChar char="o"/>
            </a:pPr>
            <a:r>
              <a:rPr lang="en-US" dirty="0"/>
              <a:t>Chlorothiazide: 250-500mg initial daily dose</a:t>
            </a:r>
          </a:p>
          <a:p>
            <a:pPr lvl="1">
              <a:buFont typeface="Courier New" panose="020B0604020202020204" pitchFamily="34" charset="0"/>
              <a:buChar char="o"/>
            </a:pPr>
            <a:r>
              <a:rPr lang="en-US" dirty="0"/>
              <a:t>Metolazone: 2.5mg initial daily dose</a:t>
            </a:r>
          </a:p>
          <a:p>
            <a:r>
              <a:rPr lang="en-US" dirty="0"/>
              <a:t>After adjusting diuretics, remember to follow-up electrolytes and renal function in ~1-2 weeks</a:t>
            </a:r>
          </a:p>
          <a:p>
            <a:pPr lvl="1">
              <a:buFont typeface="Courier New" panose="020B0604020202020204" pitchFamily="34" charset="0"/>
              <a:buChar char="o"/>
            </a:pPr>
            <a:endParaRPr lang="en-US" dirty="0"/>
          </a:p>
        </p:txBody>
      </p:sp>
    </p:spTree>
    <p:extLst>
      <p:ext uri="{BB962C8B-B14F-4D97-AF65-F5344CB8AC3E}">
        <p14:creationId xmlns:p14="http://schemas.microsoft.com/office/powerpoint/2010/main" val="1972968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4AF27-F67E-3C13-98AF-FCB7B2BA8FD3}"/>
              </a:ext>
            </a:extLst>
          </p:cNvPr>
          <p:cNvSpPr>
            <a:spLocks noGrp="1"/>
          </p:cNvSpPr>
          <p:nvPr>
            <p:ph type="title"/>
          </p:nvPr>
        </p:nvSpPr>
        <p:spPr/>
        <p:txBody>
          <a:bodyPr/>
          <a:lstStyle/>
          <a:p>
            <a:r>
              <a:rPr lang="en-US" dirty="0"/>
              <a:t>Other Special Considerations</a:t>
            </a:r>
          </a:p>
        </p:txBody>
      </p:sp>
      <p:sp>
        <p:nvSpPr>
          <p:cNvPr id="3" name="Content Placeholder 2">
            <a:extLst>
              <a:ext uri="{FF2B5EF4-FFF2-40B4-BE49-F238E27FC236}">
                <a16:creationId xmlns:a16="http://schemas.microsoft.com/office/drawing/2014/main" id="{68F65AB1-1A49-3E2A-549D-9CD36BCBA432}"/>
              </a:ext>
            </a:extLst>
          </p:cNvPr>
          <p:cNvSpPr>
            <a:spLocks noGrp="1"/>
          </p:cNvSpPr>
          <p:nvPr>
            <p:ph idx="1"/>
          </p:nvPr>
        </p:nvSpPr>
        <p:spPr/>
        <p:txBody>
          <a:bodyPr vert="horz" lIns="91440" tIns="45720" rIns="91440" bIns="45720" rtlCol="0" anchor="t">
            <a:normAutofit/>
          </a:bodyPr>
          <a:lstStyle/>
          <a:p>
            <a:r>
              <a:rPr lang="en-US" dirty="0"/>
              <a:t>Patients with heart failure are at high risk for re-admission to the hospital, even when enrolled in hospice.</a:t>
            </a:r>
            <a:r>
              <a:rPr lang="en-US" baseline="30000" dirty="0"/>
              <a:t>2</a:t>
            </a:r>
          </a:p>
          <a:p>
            <a:pPr lvl="1">
              <a:buFont typeface="Courier New" panose="020B0604020202020204" pitchFamily="34" charset="0"/>
              <a:buChar char="o"/>
            </a:pPr>
            <a:r>
              <a:rPr lang="en-US" dirty="0"/>
              <a:t>Prevention of exacerbations is key.</a:t>
            </a:r>
          </a:p>
          <a:p>
            <a:endParaRPr lang="en-US" dirty="0"/>
          </a:p>
          <a:p>
            <a:r>
              <a:rPr lang="en-US" dirty="0"/>
              <a:t>Be aware of all implanted devices your patient may have—and consider its relationship to advance care planning and code status.</a:t>
            </a:r>
          </a:p>
        </p:txBody>
      </p:sp>
    </p:spTree>
    <p:extLst>
      <p:ext uri="{BB962C8B-B14F-4D97-AF65-F5344CB8AC3E}">
        <p14:creationId xmlns:p14="http://schemas.microsoft.com/office/powerpoint/2010/main" val="271180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A630F-B112-5772-8825-5904FA7BFE1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11C7C66-B527-B47F-362B-1DD2971DABF7}"/>
              </a:ext>
            </a:extLst>
          </p:cNvPr>
          <p:cNvSpPr>
            <a:spLocks noGrp="1"/>
          </p:cNvSpPr>
          <p:nvPr>
            <p:ph type="ctrTitle"/>
          </p:nvPr>
        </p:nvSpPr>
        <p:spPr>
          <a:xfrm>
            <a:off x="749436" y="3293352"/>
            <a:ext cx="6528179" cy="2037624"/>
          </a:xfrm>
        </p:spPr>
        <p:txBody>
          <a:bodyPr/>
          <a:lstStyle/>
          <a:p>
            <a:r>
              <a:rPr lang="en-US">
                <a:solidFill>
                  <a:schemeClr val="bg1"/>
                </a:solidFill>
                <a:latin typeface="Georgia"/>
              </a:rPr>
              <a:t>Chronic Kidney Disease (CKD) and End Stage Renal Disease (ESRD)</a:t>
            </a:r>
            <a:endParaRPr lang="en-US" b="0">
              <a:solidFill>
                <a:schemeClr val="bg1"/>
              </a:solidFill>
              <a:latin typeface="Georgia"/>
            </a:endParaRPr>
          </a:p>
          <a:p>
            <a:endParaRPr lang="en-US" sz="3200" dirty="0">
              <a:solidFill>
                <a:schemeClr val="bg1"/>
              </a:solidFill>
            </a:endParaRPr>
          </a:p>
        </p:txBody>
      </p:sp>
      <p:sp>
        <p:nvSpPr>
          <p:cNvPr id="2" name="Content Placeholder 1">
            <a:extLst>
              <a:ext uri="{FF2B5EF4-FFF2-40B4-BE49-F238E27FC236}">
                <a16:creationId xmlns:a16="http://schemas.microsoft.com/office/drawing/2014/main" id="{F5773826-C473-1208-F6F8-AF2355CCE0E9}"/>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2650361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1E01A-B3E9-9B51-4032-FF032A440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6B1DAA-7A2E-7925-6B60-8461B4D679DA}"/>
              </a:ext>
            </a:extLst>
          </p:cNvPr>
          <p:cNvSpPr>
            <a:spLocks noGrp="1"/>
          </p:cNvSpPr>
          <p:nvPr>
            <p:ph type="title"/>
          </p:nvPr>
        </p:nvSpPr>
        <p:spPr/>
        <p:txBody>
          <a:bodyPr/>
          <a:lstStyle/>
          <a:p>
            <a:r>
              <a:rPr lang="en-US"/>
              <a:t>Definitions</a:t>
            </a:r>
            <a:r>
              <a:rPr lang="en-US" baseline="30000"/>
              <a:t>4</a:t>
            </a:r>
            <a:endParaRPr lang="en-US" baseline="30000" dirty="0"/>
          </a:p>
        </p:txBody>
      </p:sp>
      <p:sp>
        <p:nvSpPr>
          <p:cNvPr id="3" name="Content Placeholder 2">
            <a:extLst>
              <a:ext uri="{FF2B5EF4-FFF2-40B4-BE49-F238E27FC236}">
                <a16:creationId xmlns:a16="http://schemas.microsoft.com/office/drawing/2014/main" id="{3B358AB2-4AD3-DF14-4FA1-F3F9268B7838}"/>
              </a:ext>
            </a:extLst>
          </p:cNvPr>
          <p:cNvSpPr>
            <a:spLocks noGrp="1"/>
          </p:cNvSpPr>
          <p:nvPr>
            <p:ph idx="1"/>
          </p:nvPr>
        </p:nvSpPr>
        <p:spPr/>
        <p:txBody>
          <a:bodyPr vert="horz" lIns="91440" tIns="45720" rIns="91440" bIns="45720" rtlCol="0" anchor="t">
            <a:normAutofit/>
          </a:bodyPr>
          <a:lstStyle/>
          <a:p>
            <a:r>
              <a:rPr lang="en-US" b="1" dirty="0"/>
              <a:t>CKD</a:t>
            </a:r>
            <a:r>
              <a:rPr lang="en-US" dirty="0"/>
              <a:t>: Abnormalities of kidney structure or function, present for &gt;3 </a:t>
            </a:r>
            <a:r>
              <a:rPr lang="en-US"/>
              <a:t>months, with implications for health.</a:t>
            </a:r>
            <a:endParaRPr lang="en-US" baseline="30000"/>
          </a:p>
          <a:p>
            <a:pPr lvl="1">
              <a:buFont typeface="Courier New" panose="020B0604020202020204" pitchFamily="34" charset="0"/>
              <a:buChar char="o"/>
            </a:pPr>
            <a:r>
              <a:rPr lang="en-US" dirty="0"/>
              <a:t>Defined based on a combination of eGFR and proteinuria</a:t>
            </a:r>
          </a:p>
          <a:p>
            <a:pPr lvl="1">
              <a:buFont typeface="Courier New" panose="020B0604020202020204" pitchFamily="34" charset="0"/>
              <a:buChar char="o"/>
            </a:pPr>
            <a:r>
              <a:rPr lang="en-US" dirty="0"/>
              <a:t>Generally eGFR &lt; 60 is most clinically relevant</a:t>
            </a:r>
          </a:p>
          <a:p>
            <a:r>
              <a:rPr lang="en-US" b="1" dirty="0"/>
              <a:t>ESRD</a:t>
            </a:r>
            <a:r>
              <a:rPr lang="en-US" dirty="0"/>
              <a:t>: Final stages of CKD, with eGFR &lt; 15</a:t>
            </a:r>
          </a:p>
          <a:p>
            <a:endParaRPr lang="en-US" dirty="0"/>
          </a:p>
          <a:p>
            <a:r>
              <a:rPr lang="en-US" dirty="0"/>
              <a:t>Many potential etiologies with different associated trajectories</a:t>
            </a:r>
          </a:p>
          <a:p>
            <a:r>
              <a:rPr lang="en-US" dirty="0"/>
              <a:t>Complex physiology with a confluence of cardiovascular disease, chronic inflammation, bone disease</a:t>
            </a:r>
          </a:p>
        </p:txBody>
      </p:sp>
    </p:spTree>
    <p:extLst>
      <p:ext uri="{BB962C8B-B14F-4D97-AF65-F5344CB8AC3E}">
        <p14:creationId xmlns:p14="http://schemas.microsoft.com/office/powerpoint/2010/main" val="320782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0D25C-26B5-871F-6468-3C5AE7AA94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16541-DEF5-8002-39AD-4EA0382E9147}"/>
              </a:ext>
            </a:extLst>
          </p:cNvPr>
          <p:cNvSpPr>
            <a:spLocks noGrp="1"/>
          </p:cNvSpPr>
          <p:nvPr>
            <p:ph type="title"/>
          </p:nvPr>
        </p:nvSpPr>
        <p:spPr/>
        <p:txBody>
          <a:bodyPr/>
          <a:lstStyle/>
          <a:p>
            <a:r>
              <a:rPr lang="en-US"/>
              <a:t>Primary Management</a:t>
            </a:r>
            <a:r>
              <a:rPr lang="en-US" baseline="30000"/>
              <a:t>4</a:t>
            </a:r>
            <a:endParaRPr lang="en-US" baseline="30000" dirty="0"/>
          </a:p>
        </p:txBody>
      </p:sp>
      <p:sp>
        <p:nvSpPr>
          <p:cNvPr id="6" name="Content Placeholder 2">
            <a:extLst>
              <a:ext uri="{FF2B5EF4-FFF2-40B4-BE49-F238E27FC236}">
                <a16:creationId xmlns:a16="http://schemas.microsoft.com/office/drawing/2014/main" id="{A8F72CB6-6B09-39DA-390F-4AA498C03B65}"/>
              </a:ext>
            </a:extLst>
          </p:cNvPr>
          <p:cNvSpPr txBox="1">
            <a:spLocks/>
          </p:cNvSpPr>
          <p:nvPr/>
        </p:nvSpPr>
        <p:spPr>
          <a:xfrm>
            <a:off x="838200" y="1825625"/>
            <a:ext cx="10515600" cy="4351338"/>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Lifestyle: </a:t>
            </a:r>
            <a:endParaRPr lang="en-US" dirty="0"/>
          </a:p>
          <a:p>
            <a:pPr lvl="1">
              <a:buFont typeface="Courier New" panose="020B0604020202020204" pitchFamily="34" charset="0"/>
              <a:buChar char="o"/>
            </a:pPr>
            <a:r>
              <a:rPr lang="en-US"/>
              <a:t>Healthy diet, physical activity, avoiding tobacco, weight management</a:t>
            </a:r>
            <a:endParaRPr lang="en-US" dirty="0"/>
          </a:p>
          <a:p>
            <a:r>
              <a:rPr lang="en-US"/>
              <a:t>First-line drug therapies:</a:t>
            </a:r>
            <a:endParaRPr lang="en-US" dirty="0"/>
          </a:p>
          <a:p>
            <a:pPr lvl="1">
              <a:buFont typeface="Courier New" panose="020B0604020202020204" pitchFamily="34" charset="0"/>
              <a:buChar char="o"/>
            </a:pPr>
            <a:r>
              <a:rPr lang="en-US"/>
              <a:t>SGLT2i</a:t>
            </a:r>
            <a:endParaRPr lang="en-US" dirty="0"/>
          </a:p>
          <a:p>
            <a:pPr lvl="1">
              <a:buFont typeface="Courier New" panose="020B0604020202020204" pitchFamily="34" charset="0"/>
              <a:buChar char="o"/>
            </a:pPr>
            <a:r>
              <a:rPr lang="en-US"/>
              <a:t>SBP&lt;120 with RAS inhibitor if hypertensive</a:t>
            </a:r>
          </a:p>
          <a:p>
            <a:pPr lvl="1">
              <a:buFont typeface="Courier New" panose="020B0604020202020204" pitchFamily="34" charset="0"/>
              <a:buChar char="o"/>
            </a:pPr>
            <a:r>
              <a:rPr lang="en-US"/>
              <a:t>Statins</a:t>
            </a:r>
            <a:endParaRPr lang="en-US" dirty="0"/>
          </a:p>
          <a:p>
            <a:r>
              <a:rPr lang="en-US"/>
              <a:t>Targeted therapies for complications:</a:t>
            </a:r>
            <a:endParaRPr lang="en-US" dirty="0"/>
          </a:p>
          <a:p>
            <a:pPr lvl="1">
              <a:buFont typeface="Courier New" panose="020B0604020202020204" pitchFamily="34" charset="0"/>
              <a:buChar char="o"/>
            </a:pPr>
            <a:r>
              <a:rPr lang="en-US" dirty="0"/>
              <a:t>Manage </a:t>
            </a:r>
            <a:r>
              <a:rPr lang="en-US"/>
              <a:t>hyperglycemia</a:t>
            </a:r>
            <a:endParaRPr lang="en-US" dirty="0"/>
          </a:p>
          <a:p>
            <a:pPr lvl="1">
              <a:buFont typeface="Courier New" panose="020B0604020202020204" pitchFamily="34" charset="0"/>
              <a:buChar char="o"/>
            </a:pPr>
            <a:r>
              <a:rPr lang="en-US" dirty="0"/>
              <a:t>MRA for people with diabetes and an indication for use; calcium channel blocker if needed</a:t>
            </a:r>
          </a:p>
          <a:p>
            <a:pPr lvl="1">
              <a:buFont typeface="Courier New" panose="020B0604020202020204" pitchFamily="34" charset="0"/>
              <a:buChar char="o"/>
            </a:pPr>
            <a:r>
              <a:rPr lang="en-US"/>
              <a:t>Management of ASCVD risk</a:t>
            </a:r>
            <a:endParaRPr lang="en-US" dirty="0"/>
          </a:p>
          <a:p>
            <a:pPr lvl="1">
              <a:buFont typeface="Courier New" panose="020B0604020202020204" pitchFamily="34" charset="0"/>
              <a:buChar char="o"/>
            </a:pPr>
            <a:r>
              <a:rPr lang="en-US" dirty="0"/>
              <a:t>Manage anemia, acidosis, bone density, potassium abnormalities where indicated</a:t>
            </a:r>
          </a:p>
        </p:txBody>
      </p:sp>
    </p:spTree>
    <p:extLst>
      <p:ext uri="{BB962C8B-B14F-4D97-AF65-F5344CB8AC3E}">
        <p14:creationId xmlns:p14="http://schemas.microsoft.com/office/powerpoint/2010/main" val="129457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91819-F560-15BE-C93D-ABBC87662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C95B3-6EC2-72B9-65E2-5340363F52AB}"/>
              </a:ext>
            </a:extLst>
          </p:cNvPr>
          <p:cNvSpPr>
            <a:spLocks noGrp="1"/>
          </p:cNvSpPr>
          <p:nvPr>
            <p:ph type="title"/>
          </p:nvPr>
        </p:nvSpPr>
        <p:spPr/>
        <p:txBody>
          <a:bodyPr/>
          <a:lstStyle/>
          <a:p>
            <a:r>
              <a:rPr lang="en-US" dirty="0"/>
              <a:t>Severity Assessment and Prognostication</a:t>
            </a:r>
          </a:p>
        </p:txBody>
      </p:sp>
      <p:sp>
        <p:nvSpPr>
          <p:cNvPr id="3" name="Content Placeholder 2">
            <a:extLst>
              <a:ext uri="{FF2B5EF4-FFF2-40B4-BE49-F238E27FC236}">
                <a16:creationId xmlns:a16="http://schemas.microsoft.com/office/drawing/2014/main" id="{8D55B1F3-D42B-5E38-F2C9-3D8241A8ACFC}"/>
              </a:ext>
            </a:extLst>
          </p:cNvPr>
          <p:cNvSpPr>
            <a:spLocks noGrp="1"/>
          </p:cNvSpPr>
          <p:nvPr>
            <p:ph idx="1"/>
          </p:nvPr>
        </p:nvSpPr>
        <p:spPr>
          <a:xfrm>
            <a:off x="838200" y="1307465"/>
            <a:ext cx="10515600" cy="4351338"/>
          </a:xfrm>
        </p:spPr>
        <p:txBody>
          <a:bodyPr vert="horz" lIns="91440" tIns="45720" rIns="91440" bIns="45720" rtlCol="0" anchor="t">
            <a:noAutofit/>
          </a:bodyPr>
          <a:lstStyle/>
          <a:p>
            <a:r>
              <a:rPr lang="en-US" sz="2200" dirty="0"/>
              <a:t>For patients with CKD, </a:t>
            </a:r>
            <a:r>
              <a:rPr lang="en-US" sz="2200" b="1" dirty="0"/>
              <a:t>The Kidney Failure Risk Equation</a:t>
            </a:r>
            <a:r>
              <a:rPr lang="en-US" sz="2200" dirty="0"/>
              <a:t> (at </a:t>
            </a:r>
            <a:r>
              <a:rPr lang="en-US" sz="2200" dirty="0">
                <a:hlinkClick r:id="rId3"/>
              </a:rPr>
              <a:t>www.kidneyfailurerisk.com</a:t>
            </a:r>
            <a:r>
              <a:rPr lang="en-US" sz="2200" dirty="0"/>
              <a:t>) provides 2- and 5-year probability of ESRD</a:t>
            </a:r>
            <a:r>
              <a:rPr lang="en-US" sz="2200" baseline="30000" dirty="0"/>
              <a:t>5</a:t>
            </a:r>
          </a:p>
          <a:p>
            <a:r>
              <a:rPr lang="en-US" sz="2200" dirty="0"/>
              <a:t>For patients with ESRD on dialysis, the </a:t>
            </a:r>
            <a:r>
              <a:rPr lang="en-US" sz="2200" b="1" dirty="0"/>
              <a:t>Modified Charlson Comorbidity Index</a:t>
            </a:r>
            <a:r>
              <a:rPr lang="en-US" sz="2200" dirty="0"/>
              <a:t> predicts annual mortality rate</a:t>
            </a:r>
            <a:r>
              <a:rPr lang="en-US" sz="2200" baseline="30000" dirty="0"/>
              <a:t>6</a:t>
            </a:r>
          </a:p>
          <a:p>
            <a:pPr lvl="1">
              <a:buFont typeface="Courier New" panose="020B0604020202020204" pitchFamily="34" charset="0"/>
              <a:buChar char="o"/>
            </a:pPr>
            <a:r>
              <a:rPr lang="en-US" sz="1900"/>
              <a:t>1 point each for CAD, CHF, PVD, cerebrovascular disease, dementia, chronic </a:t>
            </a:r>
            <a:r>
              <a:rPr lang="en-US" sz="1900" dirty="0"/>
              <a:t>pulmonary disease, connective tissue disorder, PUD, mild liver disease, diabetes</a:t>
            </a:r>
          </a:p>
          <a:p>
            <a:pPr lvl="1">
              <a:buFont typeface="Courier New" panose="020B0604020202020204" pitchFamily="34" charset="0"/>
              <a:buChar char="o"/>
            </a:pPr>
            <a:r>
              <a:rPr lang="en-US" sz="1900"/>
              <a:t>1 point for every decade of age over 40</a:t>
            </a:r>
          </a:p>
          <a:p>
            <a:pPr lvl="1">
              <a:buFont typeface="Courier New" panose="020B0604020202020204" pitchFamily="34" charset="0"/>
              <a:buChar char="o"/>
            </a:pPr>
            <a:r>
              <a:rPr lang="en-US" sz="1900"/>
              <a:t>2 points each for hemiplegia, moderate-to-severe renal disease, diabetes with </a:t>
            </a:r>
            <a:r>
              <a:rPr lang="en-US" sz="1900" dirty="0"/>
              <a:t>end-organ damage, cancer</a:t>
            </a:r>
          </a:p>
          <a:p>
            <a:pPr lvl="1">
              <a:buFont typeface="Courier New" panose="020B0604020202020204" pitchFamily="34" charset="0"/>
              <a:buChar char="o"/>
            </a:pPr>
            <a:r>
              <a:rPr lang="en-US" sz="1900" dirty="0"/>
              <a:t>3 points for moderate-to-severe liver disease</a:t>
            </a:r>
          </a:p>
          <a:p>
            <a:pPr lvl="1">
              <a:buFont typeface="Courier New" panose="020B0604020202020204" pitchFamily="34" charset="0"/>
              <a:buChar char="o"/>
            </a:pPr>
            <a:r>
              <a:rPr lang="en-US" sz="1900" dirty="0"/>
              <a:t>6 points for metastatic solid tumor or AIDS</a:t>
            </a:r>
          </a:p>
        </p:txBody>
      </p:sp>
      <p:graphicFrame>
        <p:nvGraphicFramePr>
          <p:cNvPr id="5" name="Table 4">
            <a:extLst>
              <a:ext uri="{FF2B5EF4-FFF2-40B4-BE49-F238E27FC236}">
                <a16:creationId xmlns:a16="http://schemas.microsoft.com/office/drawing/2014/main" id="{54E84B85-8A9F-D6FA-6C84-4193D54BBAF8}"/>
              </a:ext>
            </a:extLst>
          </p:cNvPr>
          <p:cNvGraphicFramePr>
            <a:graphicFrameLocks noGrp="1"/>
          </p:cNvGraphicFramePr>
          <p:nvPr>
            <p:extLst>
              <p:ext uri="{D42A27DB-BD31-4B8C-83A1-F6EECF244321}">
                <p14:modId xmlns:p14="http://schemas.microsoft.com/office/powerpoint/2010/main" val="1471640868"/>
              </p:ext>
            </p:extLst>
          </p:nvPr>
        </p:nvGraphicFramePr>
        <p:xfrm>
          <a:off x="670560" y="5445760"/>
          <a:ext cx="9163246" cy="1010920"/>
        </p:xfrm>
        <a:graphic>
          <a:graphicData uri="http://schemas.openxmlformats.org/drawingml/2006/table">
            <a:tbl>
              <a:tblPr firstRow="1" bandRow="1">
                <a:tableStyleId>{5C22544A-7EE6-4342-B048-85BDC9FD1C3A}</a:tableStyleId>
              </a:tblPr>
              <a:tblGrid>
                <a:gridCol w="1832649">
                  <a:extLst>
                    <a:ext uri="{9D8B030D-6E8A-4147-A177-3AD203B41FA5}">
                      <a16:colId xmlns:a16="http://schemas.microsoft.com/office/drawing/2014/main" val="404903394"/>
                    </a:ext>
                  </a:extLst>
                </a:gridCol>
                <a:gridCol w="1591622">
                  <a:extLst>
                    <a:ext uri="{9D8B030D-6E8A-4147-A177-3AD203B41FA5}">
                      <a16:colId xmlns:a16="http://schemas.microsoft.com/office/drawing/2014/main" val="735956631"/>
                    </a:ext>
                  </a:extLst>
                </a:gridCol>
                <a:gridCol w="2073677">
                  <a:extLst>
                    <a:ext uri="{9D8B030D-6E8A-4147-A177-3AD203B41FA5}">
                      <a16:colId xmlns:a16="http://schemas.microsoft.com/office/drawing/2014/main" val="3803125643"/>
                    </a:ext>
                  </a:extLst>
                </a:gridCol>
                <a:gridCol w="1832649">
                  <a:extLst>
                    <a:ext uri="{9D8B030D-6E8A-4147-A177-3AD203B41FA5}">
                      <a16:colId xmlns:a16="http://schemas.microsoft.com/office/drawing/2014/main" val="3256873131"/>
                    </a:ext>
                  </a:extLst>
                </a:gridCol>
                <a:gridCol w="1832649">
                  <a:extLst>
                    <a:ext uri="{9D8B030D-6E8A-4147-A177-3AD203B41FA5}">
                      <a16:colId xmlns:a16="http://schemas.microsoft.com/office/drawing/2014/main" val="1847174960"/>
                    </a:ext>
                  </a:extLst>
                </a:gridCol>
              </a:tblGrid>
              <a:tr h="370840">
                <a:tc>
                  <a:txBody>
                    <a:bodyPr/>
                    <a:lstStyle/>
                    <a:p>
                      <a:r>
                        <a:rPr lang="en-US"/>
                        <a:t>CCI Score</a:t>
                      </a:r>
                      <a:endParaRPr lang="en-US" dirty="0"/>
                    </a:p>
                  </a:txBody>
                  <a:tcPr/>
                </a:tc>
                <a:tc>
                  <a:txBody>
                    <a:bodyPr/>
                    <a:lstStyle/>
                    <a:p>
                      <a:r>
                        <a:rPr lang="en-US"/>
                        <a:t>Low (&lt;=3)</a:t>
                      </a:r>
                    </a:p>
                  </a:txBody>
                  <a:tcPr/>
                </a:tc>
                <a:tc>
                  <a:txBody>
                    <a:bodyPr/>
                    <a:lstStyle/>
                    <a:p>
                      <a:r>
                        <a:rPr lang="en-US"/>
                        <a:t>Moderate (4-5)</a:t>
                      </a:r>
                    </a:p>
                  </a:txBody>
                  <a:tcPr/>
                </a:tc>
                <a:tc>
                  <a:txBody>
                    <a:bodyPr/>
                    <a:lstStyle/>
                    <a:p>
                      <a:r>
                        <a:rPr lang="en-US"/>
                        <a:t>High (6-7)</a:t>
                      </a:r>
                    </a:p>
                  </a:txBody>
                  <a:tcPr/>
                </a:tc>
                <a:tc>
                  <a:txBody>
                    <a:bodyPr/>
                    <a:lstStyle/>
                    <a:p>
                      <a:pPr lvl="0">
                        <a:buNone/>
                      </a:pPr>
                      <a:r>
                        <a:rPr lang="en-US"/>
                        <a:t>Very High (8+)</a:t>
                      </a:r>
                      <a:endParaRPr lang="en-US" dirty="0"/>
                    </a:p>
                  </a:txBody>
                  <a:tcPr/>
                </a:tc>
                <a:extLst>
                  <a:ext uri="{0D108BD9-81ED-4DB2-BD59-A6C34878D82A}">
                    <a16:rowId xmlns:a16="http://schemas.microsoft.com/office/drawing/2014/main" val="714299761"/>
                  </a:ext>
                </a:extLst>
              </a:tr>
              <a:tr h="370840">
                <a:tc>
                  <a:txBody>
                    <a:bodyPr/>
                    <a:lstStyle/>
                    <a:p>
                      <a:r>
                        <a:rPr lang="en-US" dirty="0"/>
                        <a:t>Annual Mortality </a:t>
                      </a:r>
                      <a:r>
                        <a:rPr lang="en-US"/>
                        <a:t>Rate</a:t>
                      </a:r>
                      <a:r>
                        <a:rPr lang="en-US" baseline="30000"/>
                        <a:t>6</a:t>
                      </a:r>
                    </a:p>
                  </a:txBody>
                  <a:tcPr/>
                </a:tc>
                <a:tc>
                  <a:txBody>
                    <a:bodyPr/>
                    <a:lstStyle/>
                    <a:p>
                      <a:r>
                        <a:rPr lang="en-US"/>
                        <a:t>0.03</a:t>
                      </a:r>
                    </a:p>
                  </a:txBody>
                  <a:tcPr/>
                </a:tc>
                <a:tc>
                  <a:txBody>
                    <a:bodyPr/>
                    <a:lstStyle/>
                    <a:p>
                      <a:r>
                        <a:rPr lang="en-US"/>
                        <a:t>0.13</a:t>
                      </a:r>
                    </a:p>
                  </a:txBody>
                  <a:tcPr/>
                </a:tc>
                <a:tc>
                  <a:txBody>
                    <a:bodyPr/>
                    <a:lstStyle/>
                    <a:p>
                      <a:r>
                        <a:rPr lang="en-US"/>
                        <a:t>0.27</a:t>
                      </a:r>
                    </a:p>
                  </a:txBody>
                  <a:tcPr/>
                </a:tc>
                <a:tc>
                  <a:txBody>
                    <a:bodyPr/>
                    <a:lstStyle/>
                    <a:p>
                      <a:pPr lvl="0">
                        <a:buNone/>
                      </a:pPr>
                      <a:r>
                        <a:rPr lang="en-US"/>
                        <a:t>0.49</a:t>
                      </a:r>
                      <a:endParaRPr lang="en-US" dirty="0"/>
                    </a:p>
                  </a:txBody>
                  <a:tcPr/>
                </a:tc>
                <a:extLst>
                  <a:ext uri="{0D108BD9-81ED-4DB2-BD59-A6C34878D82A}">
                    <a16:rowId xmlns:a16="http://schemas.microsoft.com/office/drawing/2014/main" val="3703243057"/>
                  </a:ext>
                </a:extLst>
              </a:tr>
            </a:tbl>
          </a:graphicData>
        </a:graphic>
      </p:graphicFrame>
    </p:spTree>
    <p:extLst>
      <p:ext uri="{BB962C8B-B14F-4D97-AF65-F5344CB8AC3E}">
        <p14:creationId xmlns:p14="http://schemas.microsoft.com/office/powerpoint/2010/main" val="2991004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08870-4988-6C7A-6B0D-E0DAAE056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A1142E-5DB2-ACD9-C588-CBBF2B3AF2C8}"/>
              </a:ext>
            </a:extLst>
          </p:cNvPr>
          <p:cNvSpPr>
            <a:spLocks noGrp="1"/>
          </p:cNvSpPr>
          <p:nvPr>
            <p:ph type="title"/>
          </p:nvPr>
        </p:nvSpPr>
        <p:spPr/>
        <p:txBody>
          <a:bodyPr/>
          <a:lstStyle/>
          <a:p>
            <a:r>
              <a:rPr lang="en-US" dirty="0"/>
              <a:t>Severity Assessment and Prognostication</a:t>
            </a:r>
          </a:p>
        </p:txBody>
      </p:sp>
      <p:sp>
        <p:nvSpPr>
          <p:cNvPr id="6" name="TextBox 5">
            <a:extLst>
              <a:ext uri="{FF2B5EF4-FFF2-40B4-BE49-F238E27FC236}">
                <a16:creationId xmlns:a16="http://schemas.microsoft.com/office/drawing/2014/main" id="{1387A4CB-509D-8EC1-9F05-612AF6B2BD5E}"/>
              </a:ext>
            </a:extLst>
          </p:cNvPr>
          <p:cNvSpPr txBox="1"/>
          <p:nvPr/>
        </p:nvSpPr>
        <p:spPr>
          <a:xfrm>
            <a:off x="837514" y="2540000"/>
            <a:ext cx="9228133"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t>Key Point:</a:t>
            </a:r>
          </a:p>
          <a:p>
            <a:r>
              <a:rPr lang="en-US" sz="2200" dirty="0"/>
              <a:t>Trajectory in ESRD differs depending on choice for renal replacement therapy vs conservative management.</a:t>
            </a:r>
            <a:r>
              <a:rPr lang="en-US" sz="2200" baseline="30000" dirty="0"/>
              <a:t>7</a:t>
            </a:r>
            <a:endParaRPr lang="en-US" sz="2200" dirty="0"/>
          </a:p>
        </p:txBody>
      </p:sp>
    </p:spTree>
    <p:extLst>
      <p:ext uri="{BB962C8B-B14F-4D97-AF65-F5344CB8AC3E}">
        <p14:creationId xmlns:p14="http://schemas.microsoft.com/office/powerpoint/2010/main" val="4006838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A50B1-439F-E020-1B22-E7E01DD7F750}"/>
              </a:ext>
            </a:extLst>
          </p:cNvPr>
          <p:cNvSpPr>
            <a:spLocks noGrp="1"/>
          </p:cNvSpPr>
          <p:nvPr>
            <p:ph type="title"/>
          </p:nvPr>
        </p:nvSpPr>
        <p:spPr/>
        <p:txBody>
          <a:bodyPr/>
          <a:lstStyle/>
          <a:p>
            <a:r>
              <a:rPr lang="en-US" dirty="0"/>
              <a:t>Severity Assessment and Prognostication</a:t>
            </a:r>
          </a:p>
        </p:txBody>
      </p:sp>
      <p:sp>
        <p:nvSpPr>
          <p:cNvPr id="3" name="Content Placeholder 2">
            <a:extLst>
              <a:ext uri="{FF2B5EF4-FFF2-40B4-BE49-F238E27FC236}">
                <a16:creationId xmlns:a16="http://schemas.microsoft.com/office/drawing/2014/main" id="{96DDB07C-66C3-92F7-F02F-5F7E7DF044AC}"/>
              </a:ext>
            </a:extLst>
          </p:cNvPr>
          <p:cNvSpPr>
            <a:spLocks noGrp="1"/>
          </p:cNvSpPr>
          <p:nvPr>
            <p:ph idx="1"/>
          </p:nvPr>
        </p:nvSpPr>
        <p:spPr/>
        <p:txBody>
          <a:bodyPr vert="horz" lIns="91440" tIns="45720" rIns="91440" bIns="45720" rtlCol="0" anchor="t">
            <a:normAutofit/>
          </a:bodyPr>
          <a:lstStyle/>
          <a:p>
            <a:r>
              <a:rPr lang="en-US" dirty="0"/>
              <a:t>Average life expectancy after starting hemodialysis is 8.8 years</a:t>
            </a:r>
            <a:r>
              <a:rPr lang="en-US" baseline="30000" dirty="0"/>
              <a:t>6</a:t>
            </a:r>
          </a:p>
          <a:p>
            <a:pPr lvl="1">
              <a:buFont typeface="Courier New" panose="020B0604020202020204" pitchFamily="34" charset="0"/>
              <a:buChar char="o"/>
            </a:pPr>
            <a:r>
              <a:rPr lang="en-US" dirty="0"/>
              <a:t>1 year mortality on HD is 25%</a:t>
            </a:r>
            <a:r>
              <a:rPr lang="en-US" baseline="30000" dirty="0"/>
              <a:t>6</a:t>
            </a:r>
          </a:p>
          <a:p>
            <a:pPr lvl="1">
              <a:buFont typeface="Courier New" panose="020B0604020202020204" pitchFamily="34" charset="0"/>
              <a:buChar char="o"/>
            </a:pPr>
            <a:r>
              <a:rPr lang="en-US" dirty="0"/>
              <a:t>5 year mortality on HD is 60%</a:t>
            </a:r>
            <a:r>
              <a:rPr lang="en-US" baseline="30000" dirty="0"/>
              <a:t>6</a:t>
            </a:r>
          </a:p>
          <a:p>
            <a:endParaRPr lang="en-US" dirty="0"/>
          </a:p>
          <a:p>
            <a:r>
              <a:rPr lang="en-US" dirty="0"/>
              <a:t>Mortality with conservative kidney management is variable but often &gt;1 year.</a:t>
            </a:r>
            <a:r>
              <a:rPr lang="en-US" baseline="30000" dirty="0"/>
              <a:t>7</a:t>
            </a:r>
          </a:p>
        </p:txBody>
      </p:sp>
    </p:spTree>
    <p:extLst>
      <p:ext uri="{BB962C8B-B14F-4D97-AF65-F5344CB8AC3E}">
        <p14:creationId xmlns:p14="http://schemas.microsoft.com/office/powerpoint/2010/main" val="3450016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7C561-8EB4-507D-BEA8-7BE779B01316}"/>
              </a:ext>
            </a:extLst>
          </p:cNvPr>
          <p:cNvSpPr>
            <a:spLocks noGrp="1"/>
          </p:cNvSpPr>
          <p:nvPr>
            <p:ph type="ctrTitle"/>
          </p:nvPr>
        </p:nvSpPr>
        <p:spPr/>
        <p:txBody>
          <a:bodyPr/>
          <a:lstStyle/>
          <a:p>
            <a:r>
              <a:rPr lang="en-US" dirty="0">
                <a:latin typeface="Georgia"/>
              </a:rPr>
              <a:t>No Disclosures</a:t>
            </a:r>
            <a:endParaRPr lang="en-US" dirty="0"/>
          </a:p>
        </p:txBody>
      </p:sp>
      <p:sp>
        <p:nvSpPr>
          <p:cNvPr id="2" name="Content Placeholder 1">
            <a:extLst>
              <a:ext uri="{FF2B5EF4-FFF2-40B4-BE49-F238E27FC236}">
                <a16:creationId xmlns:a16="http://schemas.microsoft.com/office/drawing/2014/main" id="{1C90FE1C-75F9-17E3-98AC-8382CB3AA45A}"/>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571341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ED505-969F-1990-A08E-FF10EE9ACC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C2456-ABF9-A653-4891-4C153681AD85}"/>
              </a:ext>
            </a:extLst>
          </p:cNvPr>
          <p:cNvSpPr>
            <a:spLocks noGrp="1"/>
          </p:cNvSpPr>
          <p:nvPr>
            <p:ph type="title"/>
          </p:nvPr>
        </p:nvSpPr>
        <p:spPr/>
        <p:txBody>
          <a:bodyPr/>
          <a:lstStyle/>
          <a:p>
            <a:r>
              <a:rPr lang="en-US"/>
              <a:t>Common Symptoms</a:t>
            </a:r>
            <a:r>
              <a:rPr lang="en-US" baseline="30000"/>
              <a:t>7,8</a:t>
            </a:r>
            <a:endParaRPr lang="en-US" baseline="30000" dirty="0"/>
          </a:p>
        </p:txBody>
      </p:sp>
      <p:sp>
        <p:nvSpPr>
          <p:cNvPr id="3" name="Content Placeholder 2">
            <a:extLst>
              <a:ext uri="{FF2B5EF4-FFF2-40B4-BE49-F238E27FC236}">
                <a16:creationId xmlns:a16="http://schemas.microsoft.com/office/drawing/2014/main" id="{270817D1-22A1-16D2-D3E5-9D567444FA98}"/>
              </a:ext>
            </a:extLst>
          </p:cNvPr>
          <p:cNvSpPr>
            <a:spLocks noGrp="1"/>
          </p:cNvSpPr>
          <p:nvPr>
            <p:ph idx="1"/>
          </p:nvPr>
        </p:nvSpPr>
        <p:spPr/>
        <p:txBody>
          <a:bodyPr vert="horz" lIns="91440" tIns="45720" rIns="91440" bIns="45720" rtlCol="0" anchor="t">
            <a:normAutofit/>
          </a:bodyPr>
          <a:lstStyle/>
          <a:p>
            <a:r>
              <a:rPr lang="en-US" dirty="0"/>
              <a:t>Fatigue – address anemia and depression, avoid stimulants</a:t>
            </a:r>
          </a:p>
          <a:p>
            <a:r>
              <a:rPr lang="en-US" dirty="0"/>
              <a:t>Pruritus – gabapentin 100mg daily</a:t>
            </a:r>
          </a:p>
          <a:p>
            <a:r>
              <a:rPr lang="en-US" dirty="0"/>
              <a:t>Dyspnea – optimize volume status</a:t>
            </a:r>
          </a:p>
          <a:p>
            <a:r>
              <a:rPr lang="en-US" dirty="0"/>
              <a:t>Pain – topical NSAIDs ok but not systemic, caution with opioids</a:t>
            </a:r>
          </a:p>
          <a:p>
            <a:r>
              <a:rPr lang="en-US" dirty="0"/>
              <a:t>Other common symptoms include sleep disturbance, irritability, depression, muscle cramps, dry skin</a:t>
            </a:r>
          </a:p>
          <a:p>
            <a:pPr lvl="1">
              <a:buFont typeface="Courier New" panose="020B0604020202020204" pitchFamily="34" charset="0"/>
              <a:buChar char="o"/>
            </a:pPr>
            <a:r>
              <a:rPr lang="en-US" b="1" dirty="0"/>
              <a:t>Calciphylaxis </a:t>
            </a:r>
            <a:r>
              <a:rPr lang="en-US" dirty="0"/>
              <a:t>is a rare but severe condition that carries very high mortality</a:t>
            </a:r>
          </a:p>
          <a:p>
            <a:pPr marL="0" indent="0">
              <a:buNone/>
            </a:pPr>
            <a:endParaRPr lang="en-US" dirty="0"/>
          </a:p>
        </p:txBody>
      </p:sp>
    </p:spTree>
    <p:extLst>
      <p:ext uri="{BB962C8B-B14F-4D97-AF65-F5344CB8AC3E}">
        <p14:creationId xmlns:p14="http://schemas.microsoft.com/office/powerpoint/2010/main" val="2245449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969ED-D95E-970B-C3AD-2F8E557817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817D68-6A82-E910-67A6-644BD8CB97D9}"/>
              </a:ext>
            </a:extLst>
          </p:cNvPr>
          <p:cNvSpPr>
            <a:spLocks noGrp="1"/>
          </p:cNvSpPr>
          <p:nvPr>
            <p:ph type="title"/>
          </p:nvPr>
        </p:nvSpPr>
        <p:spPr/>
        <p:txBody>
          <a:bodyPr/>
          <a:lstStyle/>
          <a:p>
            <a:r>
              <a:rPr lang="en-US" dirty="0"/>
              <a:t>Other Special Considerations</a:t>
            </a:r>
          </a:p>
        </p:txBody>
      </p:sp>
      <p:sp>
        <p:nvSpPr>
          <p:cNvPr id="3" name="Content Placeholder 2">
            <a:extLst>
              <a:ext uri="{FF2B5EF4-FFF2-40B4-BE49-F238E27FC236}">
                <a16:creationId xmlns:a16="http://schemas.microsoft.com/office/drawing/2014/main" id="{F24957FC-4F68-F946-DFD1-AD013EBB175F}"/>
              </a:ext>
            </a:extLst>
          </p:cNvPr>
          <p:cNvSpPr>
            <a:spLocks noGrp="1"/>
          </p:cNvSpPr>
          <p:nvPr>
            <p:ph idx="1"/>
          </p:nvPr>
        </p:nvSpPr>
        <p:spPr/>
        <p:txBody>
          <a:bodyPr vert="horz" lIns="91440" tIns="45720" rIns="91440" bIns="45720" rtlCol="0" anchor="t">
            <a:normAutofit/>
          </a:bodyPr>
          <a:lstStyle/>
          <a:p>
            <a:r>
              <a:rPr lang="en-US" dirty="0"/>
              <a:t>Comprehensive conservative management (aka conservative kidney management) is a legitimate option.</a:t>
            </a:r>
            <a:r>
              <a:rPr lang="en-US" baseline="30000" dirty="0"/>
              <a:t>4</a:t>
            </a:r>
          </a:p>
          <a:p>
            <a:pPr lvl="1">
              <a:buFont typeface="Courier New" panose="020B0604020202020204" pitchFamily="34" charset="0"/>
              <a:buChar char="o"/>
            </a:pPr>
            <a:r>
              <a:rPr lang="en-US" dirty="0"/>
              <a:t>Patients on HD spend &gt;12hrs/week at HD</a:t>
            </a:r>
          </a:p>
          <a:p>
            <a:pPr lvl="1">
              <a:buFont typeface="Courier New" panose="020B0604020202020204" pitchFamily="34" charset="0"/>
              <a:buChar char="o"/>
            </a:pPr>
            <a:r>
              <a:rPr lang="en-US" dirty="0"/>
              <a:t>HD is inconsistent in its ability to relieve symptoms, </a:t>
            </a:r>
            <a:r>
              <a:rPr lang="en-US" dirty="0" err="1"/>
              <a:t>esp</a:t>
            </a:r>
            <a:r>
              <a:rPr lang="en-US" dirty="0"/>
              <a:t> those related to frailty and aging</a:t>
            </a:r>
          </a:p>
          <a:p>
            <a:pPr lvl="1">
              <a:buFont typeface="Courier New" panose="020B0604020202020204" pitchFamily="34" charset="0"/>
              <a:buChar char="o"/>
            </a:pPr>
            <a:r>
              <a:rPr lang="en-US" dirty="0"/>
              <a:t>HD prolongs survival for some but not all patients</a:t>
            </a:r>
          </a:p>
          <a:p>
            <a:pPr lvl="1">
              <a:buFont typeface="Courier New" panose="020B0604020202020204" pitchFamily="34" charset="0"/>
              <a:buChar char="o"/>
            </a:pPr>
            <a:r>
              <a:rPr lang="en-US" dirty="0"/>
              <a:t>Patients on conservative management generally have a longer period of maintained</a:t>
            </a:r>
            <a:r>
              <a:rPr lang="en-US"/>
              <a:t> functional status</a:t>
            </a:r>
            <a:r>
              <a:rPr lang="en-US" baseline="30000"/>
              <a:t>7</a:t>
            </a:r>
          </a:p>
        </p:txBody>
      </p:sp>
    </p:spTree>
    <p:extLst>
      <p:ext uri="{BB962C8B-B14F-4D97-AF65-F5344CB8AC3E}">
        <p14:creationId xmlns:p14="http://schemas.microsoft.com/office/powerpoint/2010/main" val="4255595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0D2F0-53EC-4AE6-6A01-B836617DF79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1734FF-3815-8E94-2D2B-6C2F0212C5B1}"/>
              </a:ext>
            </a:extLst>
          </p:cNvPr>
          <p:cNvSpPr>
            <a:spLocks noGrp="1"/>
          </p:cNvSpPr>
          <p:nvPr>
            <p:ph type="ctrTitle"/>
          </p:nvPr>
        </p:nvSpPr>
        <p:spPr>
          <a:xfrm>
            <a:off x="768974" y="2697429"/>
            <a:ext cx="6528179" cy="2037624"/>
          </a:xfrm>
        </p:spPr>
        <p:txBody>
          <a:bodyPr/>
          <a:lstStyle/>
          <a:p>
            <a:r>
              <a:rPr lang="en-US">
                <a:solidFill>
                  <a:schemeClr val="bg1"/>
                </a:solidFill>
                <a:latin typeface="Georgia"/>
              </a:rPr>
              <a:t>End-Stage Liver </a:t>
            </a:r>
            <a:r>
              <a:rPr lang="en-US" dirty="0">
                <a:solidFill>
                  <a:schemeClr val="bg1"/>
                </a:solidFill>
                <a:latin typeface="Georgia"/>
              </a:rPr>
              <a:t>Disease</a:t>
            </a:r>
            <a:endParaRPr lang="en-US" dirty="0">
              <a:solidFill>
                <a:schemeClr val="bg1"/>
              </a:solidFill>
            </a:endParaRPr>
          </a:p>
        </p:txBody>
      </p:sp>
      <p:sp>
        <p:nvSpPr>
          <p:cNvPr id="2" name="Content Placeholder 1">
            <a:extLst>
              <a:ext uri="{FF2B5EF4-FFF2-40B4-BE49-F238E27FC236}">
                <a16:creationId xmlns:a16="http://schemas.microsoft.com/office/drawing/2014/main" id="{AF5607DD-B28E-0ADF-EE1B-60C5542425F1}"/>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2526492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15C05-6133-2D1D-387B-6F61B486B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077E28-E2BB-EC6A-9AA6-0F268D21DCB3}"/>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DE28512C-A6E4-64EF-7DB5-698CC4610DF0}"/>
              </a:ext>
            </a:extLst>
          </p:cNvPr>
          <p:cNvSpPr>
            <a:spLocks noGrp="1"/>
          </p:cNvSpPr>
          <p:nvPr>
            <p:ph idx="1"/>
          </p:nvPr>
        </p:nvSpPr>
        <p:spPr/>
        <p:txBody>
          <a:bodyPr vert="horz" lIns="91440" tIns="45720" rIns="91440" bIns="45720" rtlCol="0" anchor="t">
            <a:normAutofit/>
          </a:bodyPr>
          <a:lstStyle/>
          <a:p>
            <a:r>
              <a:rPr lang="en-US" dirty="0"/>
              <a:t>Cirrhosis: Irreversible fibrosis (scarring) of the liver, with various </a:t>
            </a:r>
            <a:r>
              <a:rPr lang="en-US"/>
              <a:t>etiologies</a:t>
            </a:r>
            <a:r>
              <a:rPr lang="en-US" baseline="30000"/>
              <a:t>9</a:t>
            </a:r>
            <a:endParaRPr lang="en-US" baseline="30000" dirty="0"/>
          </a:p>
          <a:p>
            <a:r>
              <a:rPr lang="en-US"/>
              <a:t>ESLD (End-Stage Liver Disease): Cirrhosis with at least one disease-defining complication</a:t>
            </a:r>
            <a:r>
              <a:rPr lang="en-US" baseline="30000"/>
              <a:t>9</a:t>
            </a:r>
          </a:p>
          <a:p>
            <a:pPr lvl="1">
              <a:buFont typeface="Courier New" panose="020B0604020202020204" pitchFamily="34" charset="0"/>
              <a:buChar char="o"/>
            </a:pPr>
            <a:r>
              <a:rPr lang="en-US" dirty="0"/>
              <a:t>Jaundice</a:t>
            </a:r>
          </a:p>
          <a:p>
            <a:pPr lvl="1">
              <a:buFont typeface="Courier New" panose="020B0604020202020204" pitchFamily="34" charset="0"/>
              <a:buChar char="o"/>
            </a:pPr>
            <a:r>
              <a:rPr lang="en-US" dirty="0"/>
              <a:t>Ascites</a:t>
            </a:r>
          </a:p>
          <a:p>
            <a:pPr lvl="1">
              <a:buFont typeface="Courier New" panose="020B0604020202020204" pitchFamily="34" charset="0"/>
              <a:buChar char="o"/>
            </a:pPr>
            <a:r>
              <a:rPr lang="en-US" dirty="0"/>
              <a:t>Hepatic encephalopathy</a:t>
            </a:r>
          </a:p>
          <a:p>
            <a:pPr lvl="1">
              <a:buFont typeface="Courier New" panose="020B0604020202020204" pitchFamily="34" charset="0"/>
              <a:buChar char="o"/>
            </a:pPr>
            <a:r>
              <a:rPr lang="en-US" dirty="0"/>
              <a:t>Variceal bleeding</a:t>
            </a:r>
          </a:p>
        </p:txBody>
      </p:sp>
    </p:spTree>
    <p:extLst>
      <p:ext uri="{BB962C8B-B14F-4D97-AF65-F5344CB8AC3E}">
        <p14:creationId xmlns:p14="http://schemas.microsoft.com/office/powerpoint/2010/main" val="121792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A6C7F-B36A-CEF6-F40B-41489DBC1B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937383-19A5-3546-6252-EFE4155D74F5}"/>
              </a:ext>
            </a:extLst>
          </p:cNvPr>
          <p:cNvSpPr>
            <a:spLocks noGrp="1"/>
          </p:cNvSpPr>
          <p:nvPr>
            <p:ph type="title"/>
          </p:nvPr>
        </p:nvSpPr>
        <p:spPr/>
        <p:txBody>
          <a:bodyPr/>
          <a:lstStyle/>
          <a:p>
            <a:r>
              <a:rPr lang="en-US" dirty="0"/>
              <a:t>Primary Management</a:t>
            </a:r>
          </a:p>
        </p:txBody>
      </p:sp>
      <p:sp>
        <p:nvSpPr>
          <p:cNvPr id="3" name="Content Placeholder 2">
            <a:extLst>
              <a:ext uri="{FF2B5EF4-FFF2-40B4-BE49-F238E27FC236}">
                <a16:creationId xmlns:a16="http://schemas.microsoft.com/office/drawing/2014/main" id="{37428F4D-3A5C-4149-D853-51D0F2C356F9}"/>
              </a:ext>
            </a:extLst>
          </p:cNvPr>
          <p:cNvSpPr>
            <a:spLocks noGrp="1"/>
          </p:cNvSpPr>
          <p:nvPr>
            <p:ph idx="1"/>
          </p:nvPr>
        </p:nvSpPr>
        <p:spPr/>
        <p:txBody>
          <a:bodyPr vert="horz" lIns="91440" tIns="45720" rIns="91440" bIns="45720" rtlCol="0" anchor="t">
            <a:normAutofit/>
          </a:bodyPr>
          <a:lstStyle/>
          <a:p>
            <a:r>
              <a:rPr lang="en-US" sz="2400" dirty="0"/>
              <a:t>Directed at underlying etiology, and limiting ongoing liver damage</a:t>
            </a:r>
          </a:p>
          <a:p>
            <a:r>
              <a:rPr lang="en-US" sz="2400"/>
              <a:t>Otherwise preventing, detecting, and managing complications</a:t>
            </a:r>
            <a:r>
              <a:rPr lang="en-US" sz="2400" baseline="30000"/>
              <a:t>9</a:t>
            </a:r>
            <a:r>
              <a:rPr lang="en-US" sz="2400"/>
              <a:t>:</a:t>
            </a:r>
            <a:endParaRPr lang="en-US" sz="2400" dirty="0"/>
          </a:p>
          <a:p>
            <a:pPr lvl="1">
              <a:buFont typeface="Courier New" panose="020B0604020202020204" pitchFamily="34" charset="0"/>
              <a:buChar char="o"/>
            </a:pPr>
            <a:r>
              <a:rPr lang="en-US" sz="2000" dirty="0"/>
              <a:t>Ascites</a:t>
            </a:r>
          </a:p>
          <a:p>
            <a:pPr lvl="1">
              <a:buFont typeface="Courier New" panose="020B0604020202020204" pitchFamily="34" charset="0"/>
              <a:buChar char="o"/>
            </a:pPr>
            <a:r>
              <a:rPr lang="en-US" sz="2000" dirty="0"/>
              <a:t>Hepatic encephalopathy</a:t>
            </a:r>
          </a:p>
          <a:p>
            <a:pPr lvl="1">
              <a:buFont typeface="Courier New" panose="020B0604020202020204" pitchFamily="34" charset="0"/>
              <a:buChar char="o"/>
            </a:pPr>
            <a:r>
              <a:rPr lang="en-US" sz="2000" dirty="0"/>
              <a:t>Esophageal varices</a:t>
            </a:r>
          </a:p>
          <a:p>
            <a:pPr lvl="1">
              <a:buFont typeface="Courier New" panose="020B0604020202020204" pitchFamily="34" charset="0"/>
              <a:buChar char="o"/>
            </a:pPr>
            <a:r>
              <a:rPr lang="en-US" sz="2000" dirty="0"/>
              <a:t>Spontaneous bacterial peritonitis (SBP)</a:t>
            </a:r>
          </a:p>
          <a:p>
            <a:pPr lvl="1">
              <a:buFont typeface="Courier New" panose="020B0604020202020204" pitchFamily="34" charset="0"/>
              <a:buChar char="o"/>
            </a:pPr>
            <a:r>
              <a:rPr lang="en-US" sz="2000" dirty="0"/>
              <a:t>Malnutrition and sarcopenia</a:t>
            </a:r>
          </a:p>
          <a:p>
            <a:pPr lvl="1">
              <a:buFont typeface="Courier New" panose="020B0604020202020204" pitchFamily="34" charset="0"/>
              <a:buChar char="o"/>
            </a:pPr>
            <a:r>
              <a:rPr lang="en-US" sz="2000" dirty="0"/>
              <a:t>Hepatocellular carcinoma</a:t>
            </a:r>
          </a:p>
          <a:p>
            <a:pPr lvl="1">
              <a:buFont typeface="Courier New" panose="020B0604020202020204" pitchFamily="34" charset="0"/>
              <a:buChar char="o"/>
            </a:pPr>
            <a:r>
              <a:rPr lang="en-US" sz="2000" dirty="0"/>
              <a:t>Cardiomyopathy, hepatorenal, hepatopulmonary syndromes</a:t>
            </a:r>
          </a:p>
        </p:txBody>
      </p:sp>
    </p:spTree>
    <p:extLst>
      <p:ext uri="{BB962C8B-B14F-4D97-AF65-F5344CB8AC3E}">
        <p14:creationId xmlns:p14="http://schemas.microsoft.com/office/powerpoint/2010/main" val="3942168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AE59A-36E8-0337-FCA8-129ACAA14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7FCEA-093C-5C9B-2155-C00A08243F38}"/>
              </a:ext>
            </a:extLst>
          </p:cNvPr>
          <p:cNvSpPr>
            <a:spLocks noGrp="1"/>
          </p:cNvSpPr>
          <p:nvPr>
            <p:ph type="title"/>
          </p:nvPr>
        </p:nvSpPr>
        <p:spPr/>
        <p:txBody>
          <a:bodyPr/>
          <a:lstStyle/>
          <a:p>
            <a:r>
              <a:rPr lang="en-US" dirty="0"/>
              <a:t>Severity Assessment and Prognostication</a:t>
            </a:r>
          </a:p>
        </p:txBody>
      </p:sp>
      <p:sp>
        <p:nvSpPr>
          <p:cNvPr id="3" name="Content Placeholder 2">
            <a:extLst>
              <a:ext uri="{FF2B5EF4-FFF2-40B4-BE49-F238E27FC236}">
                <a16:creationId xmlns:a16="http://schemas.microsoft.com/office/drawing/2014/main" id="{651EAAB7-1D26-1377-C29E-612055A24154}"/>
              </a:ext>
            </a:extLst>
          </p:cNvPr>
          <p:cNvSpPr>
            <a:spLocks noGrp="1"/>
          </p:cNvSpPr>
          <p:nvPr>
            <p:ph idx="1"/>
          </p:nvPr>
        </p:nvSpPr>
        <p:spPr/>
        <p:txBody>
          <a:bodyPr vert="horz" lIns="91440" tIns="45720" rIns="91440" bIns="45720" rtlCol="0" anchor="t">
            <a:normAutofit/>
          </a:bodyPr>
          <a:lstStyle/>
          <a:p>
            <a:r>
              <a:rPr lang="en-US" dirty="0"/>
              <a:t>Median survival for ESLD without transplant is 2 years (though </a:t>
            </a:r>
            <a:r>
              <a:rPr lang="en-US"/>
              <a:t>survival for compensated cirrhosis is &gt;12 years)</a:t>
            </a:r>
            <a:r>
              <a:rPr lang="en-US" baseline="30000"/>
              <a:t>10</a:t>
            </a:r>
            <a:endParaRPr lang="en-US" baseline="30000" dirty="0"/>
          </a:p>
          <a:p>
            <a:r>
              <a:rPr lang="en-US" dirty="0"/>
              <a:t>Prognostic scoring systems are used for determining transplant eligibility, and can help prognosticate though don't take frailty and functional status into account</a:t>
            </a:r>
            <a:r>
              <a:rPr lang="en-US" baseline="30000" dirty="0"/>
              <a:t>10</a:t>
            </a:r>
          </a:p>
          <a:p>
            <a:pPr lvl="1">
              <a:buFont typeface="Courier New" panose="020B0604020202020204" pitchFamily="34" charset="0"/>
              <a:buChar char="o"/>
            </a:pPr>
            <a:r>
              <a:rPr lang="en-US" dirty="0"/>
              <a:t>Child/Turcott/Pugh (CTP)</a:t>
            </a:r>
          </a:p>
          <a:p>
            <a:pPr lvl="1">
              <a:buFont typeface="Courier New" panose="020B0604020202020204" pitchFamily="34" charset="0"/>
              <a:buChar char="o"/>
            </a:pPr>
            <a:r>
              <a:rPr lang="en-US" dirty="0"/>
              <a:t>Model for End Stage Liver Disease (MELD-Na)</a:t>
            </a:r>
          </a:p>
        </p:txBody>
      </p:sp>
    </p:spTree>
    <p:extLst>
      <p:ext uri="{BB962C8B-B14F-4D97-AF65-F5344CB8AC3E}">
        <p14:creationId xmlns:p14="http://schemas.microsoft.com/office/powerpoint/2010/main" val="1939470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36C1-1A0B-5E0B-42B3-497C130440B5}"/>
              </a:ext>
            </a:extLst>
          </p:cNvPr>
          <p:cNvSpPr>
            <a:spLocks noGrp="1"/>
          </p:cNvSpPr>
          <p:nvPr>
            <p:ph type="title"/>
          </p:nvPr>
        </p:nvSpPr>
        <p:spPr/>
        <p:txBody>
          <a:bodyPr/>
          <a:lstStyle/>
          <a:p>
            <a:r>
              <a:rPr lang="en-US"/>
              <a:t>Severity Assessment and Prognostication:</a:t>
            </a:r>
            <a:br>
              <a:rPr lang="en-US" dirty="0"/>
            </a:br>
            <a:r>
              <a:rPr lang="en-US"/>
              <a:t>MELD-Na</a:t>
            </a:r>
            <a:r>
              <a:rPr lang="en-US" baseline="30000"/>
              <a:t>10</a:t>
            </a:r>
            <a:endParaRPr lang="en-US" baseline="30000" dirty="0"/>
          </a:p>
        </p:txBody>
      </p:sp>
      <p:sp>
        <p:nvSpPr>
          <p:cNvPr id="3" name="Content Placeholder 2">
            <a:extLst>
              <a:ext uri="{FF2B5EF4-FFF2-40B4-BE49-F238E27FC236}">
                <a16:creationId xmlns:a16="http://schemas.microsoft.com/office/drawing/2014/main" id="{8D3294DA-EC87-06D5-1DE2-87C8DE1151E1}"/>
              </a:ext>
            </a:extLst>
          </p:cNvPr>
          <p:cNvSpPr>
            <a:spLocks noGrp="1"/>
          </p:cNvSpPr>
          <p:nvPr>
            <p:ph idx="1"/>
          </p:nvPr>
        </p:nvSpPr>
        <p:spPr/>
        <p:txBody>
          <a:bodyPr vert="horz" lIns="91440" tIns="45720" rIns="91440" bIns="45720" rtlCol="0" anchor="t">
            <a:normAutofit/>
          </a:bodyPr>
          <a:lstStyle/>
          <a:p>
            <a:r>
              <a:rPr lang="en-US" dirty="0"/>
              <a:t>MELD-Na</a:t>
            </a:r>
          </a:p>
          <a:p>
            <a:pPr lvl="1">
              <a:buFont typeface="Courier New" panose="020B0604020202020204" pitchFamily="34" charset="0"/>
              <a:buChar char="o"/>
            </a:pPr>
            <a:r>
              <a:rPr lang="en-US" dirty="0"/>
              <a:t>Dialysis?</a:t>
            </a:r>
          </a:p>
          <a:p>
            <a:pPr lvl="1">
              <a:buFont typeface="Courier New" panose="020B0604020202020204" pitchFamily="34" charset="0"/>
              <a:buChar char="o"/>
            </a:pPr>
            <a:r>
              <a:rPr lang="en-US" dirty="0"/>
              <a:t>Creatinine</a:t>
            </a:r>
          </a:p>
          <a:p>
            <a:pPr lvl="1">
              <a:buFont typeface="Courier New" panose="020B0604020202020204" pitchFamily="34" charset="0"/>
              <a:buChar char="o"/>
            </a:pPr>
            <a:r>
              <a:rPr lang="en-US" dirty="0"/>
              <a:t>Bilirubin</a:t>
            </a:r>
          </a:p>
          <a:p>
            <a:pPr lvl="1">
              <a:buFont typeface="Courier New" panose="020B0604020202020204" pitchFamily="34" charset="0"/>
              <a:buChar char="o"/>
            </a:pPr>
            <a:r>
              <a:rPr lang="en-US" dirty="0"/>
              <a:t>INR</a:t>
            </a:r>
          </a:p>
          <a:p>
            <a:pPr lvl="1">
              <a:buFont typeface="Courier New" panose="020B0604020202020204" pitchFamily="34" charset="0"/>
              <a:buChar char="o"/>
            </a:pPr>
            <a:r>
              <a:rPr lang="en-US" dirty="0"/>
              <a:t>Sodium</a:t>
            </a:r>
          </a:p>
          <a:p>
            <a:r>
              <a:rPr lang="en-US" dirty="0"/>
              <a:t>Provides an estimate of 90 day mortality</a:t>
            </a:r>
          </a:p>
          <a:p>
            <a:r>
              <a:rPr lang="en-US" dirty="0"/>
              <a:t>Scores of 21 or higher are most consistent with a &lt;6 month prognosis</a:t>
            </a:r>
            <a:endParaRPr lang="en-US" baseline="30000" dirty="0"/>
          </a:p>
        </p:txBody>
      </p:sp>
    </p:spTree>
    <p:extLst>
      <p:ext uri="{BB962C8B-B14F-4D97-AF65-F5344CB8AC3E}">
        <p14:creationId xmlns:p14="http://schemas.microsoft.com/office/powerpoint/2010/main" val="1975697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CEB94-2908-326A-9228-495369DCF6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DD0A5-DCE2-0E56-52C6-7B661072EF36}"/>
              </a:ext>
            </a:extLst>
          </p:cNvPr>
          <p:cNvSpPr>
            <a:spLocks noGrp="1"/>
          </p:cNvSpPr>
          <p:nvPr>
            <p:ph type="title"/>
          </p:nvPr>
        </p:nvSpPr>
        <p:spPr/>
        <p:txBody>
          <a:bodyPr/>
          <a:lstStyle/>
          <a:p>
            <a:r>
              <a:rPr lang="en-US"/>
              <a:t>Common Symptoms</a:t>
            </a:r>
            <a:r>
              <a:rPr lang="en-US" baseline="30000"/>
              <a:t>10</a:t>
            </a:r>
            <a:endParaRPr lang="en-US" baseline="30000" dirty="0"/>
          </a:p>
        </p:txBody>
      </p:sp>
      <p:sp>
        <p:nvSpPr>
          <p:cNvPr id="3" name="Content Placeholder 2">
            <a:extLst>
              <a:ext uri="{FF2B5EF4-FFF2-40B4-BE49-F238E27FC236}">
                <a16:creationId xmlns:a16="http://schemas.microsoft.com/office/drawing/2014/main" id="{7DBE9186-116B-0235-1D70-EB71B7A356BF}"/>
              </a:ext>
            </a:extLst>
          </p:cNvPr>
          <p:cNvSpPr>
            <a:spLocks noGrp="1"/>
          </p:cNvSpPr>
          <p:nvPr>
            <p:ph idx="1"/>
          </p:nvPr>
        </p:nvSpPr>
        <p:spPr/>
        <p:txBody>
          <a:bodyPr vert="horz" lIns="91440" tIns="45720" rIns="91440" bIns="45720" rtlCol="0" anchor="t">
            <a:normAutofit/>
          </a:bodyPr>
          <a:lstStyle/>
          <a:p>
            <a:r>
              <a:rPr lang="en-US" dirty="0"/>
              <a:t>Ascites – diuretics (</a:t>
            </a:r>
            <a:r>
              <a:rPr lang="en-US" dirty="0" err="1"/>
              <a:t>furosemide+spironolactone</a:t>
            </a:r>
            <a:r>
              <a:rPr lang="en-US" dirty="0"/>
              <a:t>), paracenteses, palliative tunneled peritoneal catheter</a:t>
            </a:r>
          </a:p>
          <a:p>
            <a:r>
              <a:rPr lang="en-US" dirty="0"/>
              <a:t>Hepatic encephalopathy – lactulose (with goal 2-3 soft daily stools), rifaximin</a:t>
            </a:r>
          </a:p>
          <a:p>
            <a:r>
              <a:rPr lang="en-US" dirty="0"/>
              <a:t>Sarcopenia – Nutrition (protein) and physical therapy</a:t>
            </a:r>
          </a:p>
          <a:p>
            <a:r>
              <a:rPr lang="en-US" dirty="0"/>
              <a:t>Fatigue, sleep disturbance – Can trial hydroxyzine</a:t>
            </a:r>
          </a:p>
          <a:p>
            <a:r>
              <a:rPr lang="en-US" dirty="0"/>
              <a:t>Pruritus – Cholestyramine</a:t>
            </a:r>
          </a:p>
          <a:p>
            <a:r>
              <a:rPr lang="en-US" dirty="0"/>
              <a:t>Muscle cramping – Monitor electrolytes</a:t>
            </a:r>
          </a:p>
          <a:p>
            <a:r>
              <a:rPr lang="en-US" dirty="0"/>
              <a:t>Pain</a:t>
            </a:r>
          </a:p>
        </p:txBody>
      </p:sp>
    </p:spTree>
    <p:extLst>
      <p:ext uri="{BB962C8B-B14F-4D97-AF65-F5344CB8AC3E}">
        <p14:creationId xmlns:p14="http://schemas.microsoft.com/office/powerpoint/2010/main" val="3961238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10C79-1047-C097-7447-BB513FF747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AF25D-5B91-1DB3-2A71-A30E29B5CE04}"/>
              </a:ext>
            </a:extLst>
          </p:cNvPr>
          <p:cNvSpPr>
            <a:spLocks noGrp="1"/>
          </p:cNvSpPr>
          <p:nvPr>
            <p:ph type="title"/>
          </p:nvPr>
        </p:nvSpPr>
        <p:spPr/>
        <p:txBody>
          <a:bodyPr/>
          <a:lstStyle/>
          <a:p>
            <a:r>
              <a:rPr lang="en-US" dirty="0"/>
              <a:t>Other Special Considerations</a:t>
            </a:r>
          </a:p>
        </p:txBody>
      </p:sp>
      <p:sp>
        <p:nvSpPr>
          <p:cNvPr id="3" name="Content Placeholder 2">
            <a:extLst>
              <a:ext uri="{FF2B5EF4-FFF2-40B4-BE49-F238E27FC236}">
                <a16:creationId xmlns:a16="http://schemas.microsoft.com/office/drawing/2014/main" id="{F7FC4727-B8F5-57FE-5689-05B25374678F}"/>
              </a:ext>
            </a:extLst>
          </p:cNvPr>
          <p:cNvSpPr>
            <a:spLocks noGrp="1"/>
          </p:cNvSpPr>
          <p:nvPr>
            <p:ph idx="1"/>
          </p:nvPr>
        </p:nvSpPr>
        <p:spPr/>
        <p:txBody>
          <a:bodyPr vert="horz" lIns="91440" tIns="45720" rIns="91440" bIns="45720" rtlCol="0" anchor="t">
            <a:normAutofit/>
          </a:bodyPr>
          <a:lstStyle/>
          <a:p>
            <a:r>
              <a:rPr lang="en-US" dirty="0"/>
              <a:t>Pharmacokinetic and pharmacodynamic challenges</a:t>
            </a:r>
            <a:r>
              <a:rPr lang="en-US" baseline="30000" dirty="0"/>
              <a:t>10</a:t>
            </a:r>
          </a:p>
          <a:p>
            <a:pPr lvl="1">
              <a:buFont typeface="Courier New" panose="020B0604020202020204" pitchFamily="34" charset="0"/>
              <a:buChar char="o"/>
            </a:pPr>
            <a:r>
              <a:rPr lang="en-US" dirty="0"/>
              <a:t>Prioritize short half-life, high oral bioavailability, minimal hepatic metabolism, and low protein binding</a:t>
            </a:r>
          </a:p>
          <a:p>
            <a:pPr lvl="1">
              <a:buFont typeface="Courier New" panose="020B0604020202020204" pitchFamily="34" charset="0"/>
              <a:buChar char="o"/>
            </a:pPr>
            <a:r>
              <a:rPr lang="en-US" dirty="0"/>
              <a:t>Start with low doses and longer intervals</a:t>
            </a:r>
          </a:p>
          <a:p>
            <a:pPr lvl="1">
              <a:buFont typeface="Courier New" panose="020B0604020202020204" pitchFamily="34" charset="0"/>
              <a:buChar char="o"/>
            </a:pPr>
            <a:r>
              <a:rPr lang="en-US" dirty="0"/>
              <a:t>This includes ALL opioids</a:t>
            </a:r>
          </a:p>
        </p:txBody>
      </p:sp>
    </p:spTree>
    <p:extLst>
      <p:ext uri="{BB962C8B-B14F-4D97-AF65-F5344CB8AC3E}">
        <p14:creationId xmlns:p14="http://schemas.microsoft.com/office/powerpoint/2010/main" val="3916054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23073-6F23-95DE-CD1F-1C4B6C16166F}"/>
              </a:ext>
            </a:extLst>
          </p:cNvPr>
          <p:cNvSpPr>
            <a:spLocks noGrp="1"/>
          </p:cNvSpPr>
          <p:nvPr>
            <p:ph type="title"/>
          </p:nvPr>
        </p:nvSpPr>
        <p:spPr/>
        <p:txBody>
          <a:bodyPr/>
          <a:lstStyle/>
          <a:p>
            <a:r>
              <a:rPr lang="en-US" dirty="0"/>
              <a:t>Other Special Considerations</a:t>
            </a:r>
          </a:p>
        </p:txBody>
      </p:sp>
      <p:sp>
        <p:nvSpPr>
          <p:cNvPr id="3" name="Content Placeholder 2">
            <a:extLst>
              <a:ext uri="{FF2B5EF4-FFF2-40B4-BE49-F238E27FC236}">
                <a16:creationId xmlns:a16="http://schemas.microsoft.com/office/drawing/2014/main" id="{E5AD5345-FFDD-6386-DF01-FE21BD2724BA}"/>
              </a:ext>
            </a:extLst>
          </p:cNvPr>
          <p:cNvSpPr>
            <a:spLocks noGrp="1"/>
          </p:cNvSpPr>
          <p:nvPr>
            <p:ph idx="1"/>
          </p:nvPr>
        </p:nvSpPr>
        <p:spPr/>
        <p:txBody>
          <a:bodyPr vert="horz" lIns="91440" tIns="45720" rIns="91440" bIns="45720" rtlCol="0" anchor="t">
            <a:normAutofit/>
          </a:bodyPr>
          <a:lstStyle/>
          <a:p>
            <a:r>
              <a:rPr lang="en-US" dirty="0"/>
              <a:t>High caregiver burden and symptom management needs that may </a:t>
            </a:r>
            <a:r>
              <a:rPr lang="en-US"/>
              <a:t>exceed home supports</a:t>
            </a:r>
            <a:r>
              <a:rPr lang="en-US" baseline="30000"/>
              <a:t>10</a:t>
            </a:r>
            <a:endParaRPr lang="en-US" dirty="0"/>
          </a:p>
          <a:p>
            <a:endParaRPr lang="en-US" dirty="0"/>
          </a:p>
          <a:p>
            <a:r>
              <a:rPr lang="en-US"/>
              <a:t>Frequent inpatient end-of-life care</a:t>
            </a:r>
            <a:r>
              <a:rPr lang="en-US" baseline="30000"/>
              <a:t>10</a:t>
            </a:r>
          </a:p>
        </p:txBody>
      </p:sp>
    </p:spTree>
    <p:extLst>
      <p:ext uri="{BB962C8B-B14F-4D97-AF65-F5344CB8AC3E}">
        <p14:creationId xmlns:p14="http://schemas.microsoft.com/office/powerpoint/2010/main" val="1987953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E07E0-C069-3660-2E6C-8E1508042A46}"/>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94213B33-5E7C-4943-B7F3-88CBDB742211}"/>
              </a:ext>
            </a:extLst>
          </p:cNvPr>
          <p:cNvSpPr>
            <a:spLocks noGrp="1"/>
          </p:cNvSpPr>
          <p:nvPr>
            <p:ph idx="1"/>
          </p:nvPr>
        </p:nvSpPr>
        <p:spPr/>
        <p:txBody>
          <a:bodyPr vert="horz" lIns="91440" tIns="45720" rIns="91440" bIns="45720" rtlCol="0" anchor="t">
            <a:normAutofit/>
          </a:bodyPr>
          <a:lstStyle/>
          <a:p>
            <a:r>
              <a:rPr lang="en-US" dirty="0"/>
              <a:t>Review basic diagnosis and classification of the following categories of serious illnesses: heart failure, end stage renal disease, end stage liver disease, COPD and other progressive lung disease.</a:t>
            </a:r>
          </a:p>
          <a:p>
            <a:r>
              <a:rPr lang="en-US" dirty="0"/>
              <a:t>Recall general principles of primary care management for these conditions.</a:t>
            </a:r>
          </a:p>
          <a:p>
            <a:r>
              <a:rPr lang="en-US" dirty="0"/>
              <a:t>Use common tools to estimate prognosis for patients living with these conditions.</a:t>
            </a:r>
          </a:p>
          <a:p>
            <a:endParaRPr lang="en-US" dirty="0"/>
          </a:p>
          <a:p>
            <a:endParaRPr lang="en-US" dirty="0"/>
          </a:p>
        </p:txBody>
      </p:sp>
    </p:spTree>
    <p:extLst>
      <p:ext uri="{BB962C8B-B14F-4D97-AF65-F5344CB8AC3E}">
        <p14:creationId xmlns:p14="http://schemas.microsoft.com/office/powerpoint/2010/main" val="3708553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66ED1-F787-C529-27B9-55D17F67D23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DA18A69-A4B9-9FC4-35CC-55B49031E2D9}"/>
              </a:ext>
            </a:extLst>
          </p:cNvPr>
          <p:cNvSpPr>
            <a:spLocks noGrp="1"/>
          </p:cNvSpPr>
          <p:nvPr>
            <p:ph type="ctrTitle"/>
          </p:nvPr>
        </p:nvSpPr>
        <p:spPr>
          <a:xfrm>
            <a:off x="749436" y="3293352"/>
            <a:ext cx="6528179" cy="2037624"/>
          </a:xfrm>
        </p:spPr>
        <p:txBody>
          <a:bodyPr/>
          <a:lstStyle/>
          <a:p>
            <a:r>
              <a:rPr lang="en-US">
                <a:solidFill>
                  <a:schemeClr val="bg1"/>
                </a:solidFill>
                <a:latin typeface="Georgia"/>
              </a:rPr>
              <a:t>Chronic Obstructive Pulmonary Disease (COPD) and Other Advanced Lung Disease</a:t>
            </a:r>
            <a:endParaRPr lang="en-US">
              <a:solidFill>
                <a:schemeClr val="bg1"/>
              </a:solidFill>
            </a:endParaRPr>
          </a:p>
        </p:txBody>
      </p:sp>
      <p:sp>
        <p:nvSpPr>
          <p:cNvPr id="2" name="Content Placeholder 1">
            <a:extLst>
              <a:ext uri="{FF2B5EF4-FFF2-40B4-BE49-F238E27FC236}">
                <a16:creationId xmlns:a16="http://schemas.microsoft.com/office/drawing/2014/main" id="{97520F02-6894-3E18-07F5-51A373876AB1}"/>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94096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44CCF-CDDB-07E2-C055-56318517E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301E7D-C130-F8F9-8609-A2E5D3A01713}"/>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96C2C087-CCB7-9AAD-67C9-9DC4DB82BC1F}"/>
              </a:ext>
            </a:extLst>
          </p:cNvPr>
          <p:cNvSpPr>
            <a:spLocks noGrp="1"/>
          </p:cNvSpPr>
          <p:nvPr>
            <p:ph idx="1"/>
          </p:nvPr>
        </p:nvSpPr>
        <p:spPr/>
        <p:txBody>
          <a:bodyPr vert="horz" lIns="91440" tIns="45720" rIns="91440" bIns="45720" rtlCol="0" anchor="t">
            <a:normAutofit/>
          </a:bodyPr>
          <a:lstStyle/>
          <a:p>
            <a:r>
              <a:rPr lang="en-US" dirty="0"/>
              <a:t>COPD: </a:t>
            </a:r>
            <a:endParaRPr lang="en-US"/>
          </a:p>
          <a:p>
            <a:pPr lvl="1">
              <a:buFont typeface="Courier New" panose="020B0604020202020204" pitchFamily="34" charset="0"/>
              <a:buChar char="o"/>
            </a:pPr>
            <a:r>
              <a:rPr lang="en-US" dirty="0"/>
              <a:t>Chronic respiratory symptoms due to airway abnormalities causing </a:t>
            </a:r>
            <a:r>
              <a:rPr lang="en-US"/>
              <a:t>persistent obstruction</a:t>
            </a:r>
            <a:r>
              <a:rPr lang="en-US" baseline="30000"/>
              <a:t>11</a:t>
            </a:r>
          </a:p>
          <a:p>
            <a:pPr lvl="1">
              <a:buFont typeface="Courier New" panose="020B0604020202020204" pitchFamily="34" charset="0"/>
              <a:buChar char="o"/>
            </a:pPr>
            <a:r>
              <a:rPr lang="en-US"/>
              <a:t>FEV1/FVC &lt; 0.7 post-bronchodilation</a:t>
            </a:r>
            <a:r>
              <a:rPr lang="en-US" baseline="30000"/>
              <a:t>11</a:t>
            </a:r>
          </a:p>
          <a:p>
            <a:endParaRPr lang="en-US" dirty="0"/>
          </a:p>
          <a:p>
            <a:r>
              <a:rPr lang="en-US" dirty="0"/>
              <a:t>Interstitial Lung Disease</a:t>
            </a:r>
          </a:p>
          <a:p>
            <a:pPr lvl="1">
              <a:buFont typeface="Courier New" panose="020B0604020202020204" pitchFamily="34" charset="0"/>
              <a:buChar char="o"/>
            </a:pPr>
            <a:r>
              <a:rPr lang="en-US" dirty="0"/>
              <a:t>~200 different diseases that may cause inflammation and scarring of lung </a:t>
            </a:r>
            <a:r>
              <a:rPr lang="en-US"/>
              <a:t>tissue</a:t>
            </a:r>
            <a:r>
              <a:rPr lang="en-US" baseline="30000"/>
              <a:t>12</a:t>
            </a:r>
          </a:p>
          <a:p>
            <a:pPr lvl="1">
              <a:buFont typeface="Courier New" panose="020B0604020202020204" pitchFamily="34" charset="0"/>
              <a:buChar char="o"/>
            </a:pPr>
            <a:r>
              <a:rPr lang="en-US"/>
              <a:t>Progressive, but at different pace depending on etiology</a:t>
            </a:r>
            <a:r>
              <a:rPr lang="en-US" baseline="30000"/>
              <a:t>12</a:t>
            </a:r>
          </a:p>
          <a:p>
            <a:pPr lvl="1">
              <a:buFont typeface="Courier New" panose="020B0604020202020204" pitchFamily="34" charset="0"/>
              <a:buChar char="o"/>
            </a:pPr>
            <a:endParaRPr lang="en-US" dirty="0"/>
          </a:p>
        </p:txBody>
      </p:sp>
    </p:spTree>
    <p:extLst>
      <p:ext uri="{BB962C8B-B14F-4D97-AF65-F5344CB8AC3E}">
        <p14:creationId xmlns:p14="http://schemas.microsoft.com/office/powerpoint/2010/main" val="3310906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6E1BD-02A7-C31D-B842-0349754C1488}"/>
              </a:ext>
            </a:extLst>
          </p:cNvPr>
          <p:cNvSpPr>
            <a:spLocks noGrp="1"/>
          </p:cNvSpPr>
          <p:nvPr>
            <p:ph type="title"/>
          </p:nvPr>
        </p:nvSpPr>
        <p:spPr/>
        <p:txBody>
          <a:bodyPr/>
          <a:lstStyle/>
          <a:p>
            <a:r>
              <a:rPr lang="en-US" dirty="0"/>
              <a:t>Definitions</a:t>
            </a:r>
          </a:p>
        </p:txBody>
      </p:sp>
      <p:pic>
        <p:nvPicPr>
          <p:cNvPr id="4" name="Content Placeholder 3">
            <a:extLst>
              <a:ext uri="{FF2B5EF4-FFF2-40B4-BE49-F238E27FC236}">
                <a16:creationId xmlns:a16="http://schemas.microsoft.com/office/drawing/2014/main" id="{BDBBDF9E-DDD1-567D-0FA8-53534C9A711A}"/>
              </a:ext>
            </a:extLst>
          </p:cNvPr>
          <p:cNvPicPr>
            <a:picLocks noGrp="1" noChangeAspect="1"/>
          </p:cNvPicPr>
          <p:nvPr>
            <p:ph idx="1"/>
          </p:nvPr>
        </p:nvPicPr>
        <p:blipFill>
          <a:blip r:embed="rId3"/>
          <a:stretch>
            <a:fillRect/>
          </a:stretch>
        </p:blipFill>
        <p:spPr>
          <a:xfrm>
            <a:off x="2874509" y="1692058"/>
            <a:ext cx="6579750" cy="4351338"/>
          </a:xfrm>
          <a:prstGeom prst="rect">
            <a:avLst/>
          </a:prstGeom>
        </p:spPr>
      </p:pic>
      <p:sp>
        <p:nvSpPr>
          <p:cNvPr id="3" name="TextBox 2">
            <a:extLst>
              <a:ext uri="{FF2B5EF4-FFF2-40B4-BE49-F238E27FC236}">
                <a16:creationId xmlns:a16="http://schemas.microsoft.com/office/drawing/2014/main" id="{CAF72F3C-95F9-7E1D-B75C-D8DD3963CABD}"/>
              </a:ext>
            </a:extLst>
          </p:cNvPr>
          <p:cNvSpPr txBox="1"/>
          <p:nvPr/>
        </p:nvSpPr>
        <p:spPr>
          <a:xfrm>
            <a:off x="2871106" y="6300106"/>
            <a:ext cx="661307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212121"/>
                </a:solidFill>
              </a:rPr>
              <a:t>Image by Global Initiative for Chronic Obstructive Lung Disease. Retrieved from </a:t>
            </a:r>
            <a:r>
              <a:rPr lang="en-US" sz="1000" dirty="0">
                <a:solidFill>
                  <a:srgbClr val="212121"/>
                </a:solidFill>
                <a:ea typeface="+mn-lt"/>
                <a:cs typeface="+mn-lt"/>
              </a:rPr>
              <a:t>https://goldcopd.org/2025-gold-report/ </a:t>
            </a:r>
            <a:r>
              <a:rPr lang="en-US" sz="1000">
                <a:solidFill>
                  <a:srgbClr val="212121"/>
                </a:solidFill>
              </a:rPr>
              <a:t>on 2/10/2026. Image is in the public domain. (2025). </a:t>
            </a:r>
            <a:endParaRPr lang="en-US"/>
          </a:p>
        </p:txBody>
      </p:sp>
    </p:spTree>
    <p:extLst>
      <p:ext uri="{BB962C8B-B14F-4D97-AF65-F5344CB8AC3E}">
        <p14:creationId xmlns:p14="http://schemas.microsoft.com/office/powerpoint/2010/main" val="2025525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D986C-A2CE-395E-7F79-4E3A26AEDEAC}"/>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780B6C6F-A271-557B-31A3-49664FC5C882}"/>
              </a:ext>
            </a:extLst>
          </p:cNvPr>
          <p:cNvSpPr>
            <a:spLocks noGrp="1"/>
          </p:cNvSpPr>
          <p:nvPr>
            <p:ph idx="1"/>
          </p:nvPr>
        </p:nvSpPr>
        <p:spPr/>
        <p:txBody>
          <a:bodyPr vert="horz" lIns="91440" tIns="45720" rIns="91440" bIns="45720" rtlCol="0" anchor="t">
            <a:normAutofit/>
          </a:bodyPr>
          <a:lstStyle/>
          <a:p>
            <a:r>
              <a:rPr lang="en-US" dirty="0"/>
              <a:t>Modified MRC Dyspnea Scale (</a:t>
            </a:r>
            <a:r>
              <a:rPr lang="en-US" dirty="0" err="1"/>
              <a:t>mMRC</a:t>
            </a:r>
            <a:r>
              <a:rPr lang="en-US" dirty="0"/>
              <a:t>)</a:t>
            </a:r>
            <a:r>
              <a:rPr lang="en-US" baseline="30000" dirty="0"/>
              <a:t>11</a:t>
            </a:r>
            <a:r>
              <a:rPr lang="en-US" dirty="0"/>
              <a:t>:</a:t>
            </a:r>
          </a:p>
          <a:p>
            <a:pPr lvl="1">
              <a:buFont typeface="Courier New" panose="020B0604020202020204" pitchFamily="34" charset="0"/>
              <a:buChar char="o"/>
            </a:pPr>
            <a:r>
              <a:rPr lang="en-US" dirty="0"/>
              <a:t>Grade 0: "I only get breathless with strenuous exercise."</a:t>
            </a:r>
          </a:p>
          <a:p>
            <a:pPr lvl="1">
              <a:buFont typeface="Courier New" panose="020B0604020202020204" pitchFamily="34" charset="0"/>
              <a:buChar char="o"/>
            </a:pPr>
            <a:r>
              <a:rPr lang="en-US" dirty="0"/>
              <a:t>Grade 1: "I get short of breath when hurrying on the level or walking up a slight hill."</a:t>
            </a:r>
          </a:p>
          <a:p>
            <a:pPr lvl="1">
              <a:buFont typeface="Courier New" panose="020B0604020202020204" pitchFamily="34" charset="0"/>
              <a:buChar char="o"/>
            </a:pPr>
            <a:r>
              <a:rPr lang="en-US" dirty="0"/>
              <a:t>Grade 2: "I walk slower than people of the same age on the level because of breathlessness, or I have to stop for breath when walking on my own pace on the level."</a:t>
            </a:r>
          </a:p>
          <a:p>
            <a:pPr lvl="1">
              <a:buFont typeface="Courier New" panose="020B0604020202020204" pitchFamily="34" charset="0"/>
              <a:buChar char="o"/>
            </a:pPr>
            <a:r>
              <a:rPr lang="en-US" dirty="0"/>
              <a:t>Grade 3: "I stop for breath after walking about 100 meters or after a few minutes on the level."</a:t>
            </a:r>
          </a:p>
          <a:p>
            <a:pPr lvl="1">
              <a:buFont typeface="Courier New" panose="020B0604020202020204" pitchFamily="34" charset="0"/>
              <a:buChar char="o"/>
            </a:pPr>
            <a:r>
              <a:rPr lang="en-US" dirty="0"/>
              <a:t>Grade 4: "I am too breathless to leave the house or I am breathless when dressing or undressing."</a:t>
            </a:r>
          </a:p>
        </p:txBody>
      </p:sp>
    </p:spTree>
    <p:extLst>
      <p:ext uri="{BB962C8B-B14F-4D97-AF65-F5344CB8AC3E}">
        <p14:creationId xmlns:p14="http://schemas.microsoft.com/office/powerpoint/2010/main" val="270181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C2D5D-EA5E-6C12-4DB6-5958D0A7FA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3D1B3C-5E66-FB2B-3A06-4B93B700FE92}"/>
              </a:ext>
            </a:extLst>
          </p:cNvPr>
          <p:cNvSpPr>
            <a:spLocks noGrp="1"/>
          </p:cNvSpPr>
          <p:nvPr>
            <p:ph type="title"/>
          </p:nvPr>
        </p:nvSpPr>
        <p:spPr/>
        <p:txBody>
          <a:bodyPr/>
          <a:lstStyle/>
          <a:p>
            <a:r>
              <a:rPr lang="en-US" dirty="0"/>
              <a:t>Primary Management</a:t>
            </a:r>
          </a:p>
        </p:txBody>
      </p:sp>
      <p:sp>
        <p:nvSpPr>
          <p:cNvPr id="3" name="Content Placeholder 2">
            <a:extLst>
              <a:ext uri="{FF2B5EF4-FFF2-40B4-BE49-F238E27FC236}">
                <a16:creationId xmlns:a16="http://schemas.microsoft.com/office/drawing/2014/main" id="{D5E4EE00-8281-5C90-453F-7D9C3CD381DB}"/>
              </a:ext>
            </a:extLst>
          </p:cNvPr>
          <p:cNvSpPr>
            <a:spLocks noGrp="1"/>
          </p:cNvSpPr>
          <p:nvPr>
            <p:ph idx="1"/>
          </p:nvPr>
        </p:nvSpPr>
        <p:spPr/>
        <p:txBody>
          <a:bodyPr vert="horz" lIns="91440" tIns="45720" rIns="91440" bIns="45720" rtlCol="0" anchor="t">
            <a:normAutofit/>
          </a:bodyPr>
          <a:lstStyle/>
          <a:p>
            <a:r>
              <a:rPr lang="en-US"/>
              <a:t>COPD</a:t>
            </a:r>
            <a:r>
              <a:rPr lang="en-US" baseline="30000"/>
              <a:t>11</a:t>
            </a:r>
            <a:endParaRPr lang="en-US" baseline="30000" dirty="0"/>
          </a:p>
          <a:p>
            <a:pPr lvl="1">
              <a:buFont typeface="Courier New" panose="020B0604020202020204" pitchFamily="34" charset="0"/>
              <a:buChar char="o"/>
            </a:pPr>
            <a:r>
              <a:rPr lang="en-US" dirty="0"/>
              <a:t>Smoking cessation</a:t>
            </a:r>
          </a:p>
          <a:p>
            <a:pPr lvl="1">
              <a:buFont typeface="Courier New" panose="020B0604020202020204" pitchFamily="34" charset="0"/>
              <a:buChar char="o"/>
            </a:pPr>
            <a:r>
              <a:rPr lang="en-US" dirty="0"/>
              <a:t>Immunizations: Flu, Covid, RSV, pneumococcal, </a:t>
            </a:r>
            <a:r>
              <a:rPr lang="en-US" dirty="0" err="1"/>
              <a:t>TDaP</a:t>
            </a:r>
            <a:endParaRPr lang="en-US" dirty="0"/>
          </a:p>
          <a:p>
            <a:pPr lvl="1">
              <a:buFont typeface="Courier New" panose="020B0604020202020204" pitchFamily="34" charset="0"/>
              <a:buChar char="o"/>
            </a:pPr>
            <a:r>
              <a:rPr lang="en-US" dirty="0"/>
              <a:t>Pulmonary rehab</a:t>
            </a:r>
          </a:p>
          <a:p>
            <a:pPr lvl="1">
              <a:buFont typeface="Courier New" panose="020B0604020202020204" pitchFamily="34" charset="0"/>
              <a:buChar char="o"/>
            </a:pPr>
            <a:r>
              <a:rPr lang="en-US" dirty="0"/>
              <a:t>Supplemental O2 (for PaO2 55 mmHg or less; SpO2 88% or less)</a:t>
            </a:r>
          </a:p>
          <a:p>
            <a:pPr lvl="1">
              <a:buFont typeface="Courier New" panose="020B0604020202020204" pitchFamily="34" charset="0"/>
              <a:buChar char="o"/>
            </a:pPr>
            <a:r>
              <a:rPr lang="en-US" dirty="0"/>
              <a:t>Inhaled bronchodilators</a:t>
            </a:r>
          </a:p>
          <a:p>
            <a:pPr lvl="2">
              <a:buFont typeface="Wingdings" panose="020B0604020202020204" pitchFamily="34" charset="0"/>
              <a:buChar char="§"/>
            </a:pPr>
            <a:r>
              <a:rPr lang="en-US" dirty="0"/>
              <a:t>Ideally combination therapy:</a:t>
            </a:r>
          </a:p>
          <a:p>
            <a:pPr lvl="3"/>
            <a:r>
              <a:rPr lang="en-US" dirty="0"/>
              <a:t>Long-acting muscarinic antagonist (LAMA)</a:t>
            </a:r>
          </a:p>
          <a:p>
            <a:pPr lvl="3"/>
            <a:r>
              <a:rPr lang="en-US" dirty="0"/>
              <a:t>Long-acting beta-2 agonist (LABA)</a:t>
            </a:r>
          </a:p>
          <a:p>
            <a:pPr lvl="3"/>
            <a:r>
              <a:rPr lang="en-US" dirty="0"/>
              <a:t>+/- Inhaled corticosteroid (ICS) for certain patients</a:t>
            </a:r>
          </a:p>
          <a:p>
            <a:pPr lvl="2">
              <a:buFont typeface="Wingdings" panose="020B0604020202020204" pitchFamily="34" charset="0"/>
              <a:buChar char="§"/>
            </a:pPr>
            <a:r>
              <a:rPr lang="en-US" dirty="0"/>
              <a:t>Plus a PRN SABA/SAMA</a:t>
            </a:r>
          </a:p>
        </p:txBody>
      </p:sp>
    </p:spTree>
    <p:extLst>
      <p:ext uri="{BB962C8B-B14F-4D97-AF65-F5344CB8AC3E}">
        <p14:creationId xmlns:p14="http://schemas.microsoft.com/office/powerpoint/2010/main" val="730418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E6965-5E4B-D4E1-573B-AD2B95EE3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51B8E-7587-95D2-5F88-5E088F5ED92F}"/>
              </a:ext>
            </a:extLst>
          </p:cNvPr>
          <p:cNvSpPr>
            <a:spLocks noGrp="1"/>
          </p:cNvSpPr>
          <p:nvPr>
            <p:ph type="title"/>
          </p:nvPr>
        </p:nvSpPr>
        <p:spPr/>
        <p:txBody>
          <a:bodyPr/>
          <a:lstStyle/>
          <a:p>
            <a:r>
              <a:rPr lang="en-US" dirty="0"/>
              <a:t>Severity Assessment and Prognostication</a:t>
            </a:r>
          </a:p>
        </p:txBody>
      </p:sp>
      <p:sp>
        <p:nvSpPr>
          <p:cNvPr id="3" name="Content Placeholder 2">
            <a:extLst>
              <a:ext uri="{FF2B5EF4-FFF2-40B4-BE49-F238E27FC236}">
                <a16:creationId xmlns:a16="http://schemas.microsoft.com/office/drawing/2014/main" id="{AD0012CC-50B8-70B7-BED3-41E9250B04F2}"/>
              </a:ext>
            </a:extLst>
          </p:cNvPr>
          <p:cNvSpPr>
            <a:spLocks noGrp="1"/>
          </p:cNvSpPr>
          <p:nvPr>
            <p:ph idx="1"/>
          </p:nvPr>
        </p:nvSpPr>
        <p:spPr>
          <a:xfrm>
            <a:off x="838200" y="1825625"/>
            <a:ext cx="10798907" cy="4302492"/>
          </a:xfrm>
        </p:spPr>
        <p:txBody>
          <a:bodyPr vert="horz" lIns="91440" tIns="45720" rIns="91440" bIns="45720" rtlCol="0" anchor="t">
            <a:normAutofit fontScale="85000" lnSpcReduction="10000"/>
          </a:bodyPr>
          <a:lstStyle/>
          <a:p>
            <a:r>
              <a:rPr lang="en-US" dirty="0"/>
              <a:t>FEV1 &lt; 35% predicted is generally associated with severe disease</a:t>
            </a:r>
            <a:r>
              <a:rPr lang="en-US" baseline="30000" dirty="0"/>
              <a:t>13</a:t>
            </a:r>
          </a:p>
          <a:p>
            <a:pPr lvl="1">
              <a:buFont typeface="Courier New" panose="020B0604020202020204" pitchFamily="34" charset="0"/>
              <a:buChar char="o"/>
            </a:pPr>
            <a:r>
              <a:rPr lang="en-US" dirty="0"/>
              <a:t>25% mortality within 2 years</a:t>
            </a:r>
          </a:p>
          <a:p>
            <a:pPr lvl="1">
              <a:buFont typeface="Courier New" panose="020B0604020202020204" pitchFamily="34" charset="0"/>
              <a:buChar char="o"/>
            </a:pPr>
            <a:r>
              <a:rPr lang="en-US" dirty="0"/>
              <a:t>55% by 4 years</a:t>
            </a:r>
          </a:p>
          <a:p>
            <a:endParaRPr lang="en-US" dirty="0"/>
          </a:p>
          <a:p>
            <a:r>
              <a:rPr lang="en-US" b="1" dirty="0"/>
              <a:t>BODE index </a:t>
            </a:r>
            <a:r>
              <a:rPr lang="en-US" dirty="0"/>
              <a:t>(on </a:t>
            </a:r>
            <a:r>
              <a:rPr lang="en-US" dirty="0" err="1"/>
              <a:t>MDCalc</a:t>
            </a:r>
            <a:r>
              <a:rPr lang="en-US" dirty="0"/>
              <a:t>) better predicts 1-3 year survival</a:t>
            </a:r>
            <a:r>
              <a:rPr lang="en-US" baseline="30000" dirty="0"/>
              <a:t>13 </a:t>
            </a:r>
            <a:endParaRPr lang="en-US" dirty="0"/>
          </a:p>
          <a:p>
            <a:pPr marL="0" indent="0">
              <a:buNone/>
            </a:pPr>
            <a:endParaRPr lang="en-US" baseline="30000" dirty="0"/>
          </a:p>
          <a:p>
            <a:r>
              <a:rPr lang="en-US" dirty="0"/>
              <a:t>Components of BODE index</a:t>
            </a:r>
            <a:r>
              <a:rPr lang="en-US" baseline="30000" dirty="0"/>
              <a:t>13</a:t>
            </a:r>
            <a:r>
              <a:rPr lang="en-US" dirty="0"/>
              <a:t>: </a:t>
            </a:r>
          </a:p>
          <a:p>
            <a:pPr lvl="1">
              <a:buFont typeface="Courier New" panose="020B0604020202020204" pitchFamily="34" charset="0"/>
              <a:buChar char="o"/>
            </a:pPr>
            <a:r>
              <a:rPr lang="en-US" dirty="0"/>
              <a:t>FEV1 (% predicted)</a:t>
            </a:r>
          </a:p>
          <a:p>
            <a:pPr lvl="1">
              <a:buFont typeface="Courier New" panose="020B0604020202020204" pitchFamily="34" charset="0"/>
              <a:buChar char="o"/>
            </a:pPr>
            <a:r>
              <a:rPr lang="en-US" dirty="0"/>
              <a:t>Distance walked in 6 minutes</a:t>
            </a:r>
          </a:p>
          <a:p>
            <a:pPr lvl="1">
              <a:buFont typeface="Courier New" panose="020B0604020202020204" pitchFamily="34" charset="0"/>
              <a:buChar char="o"/>
            </a:pPr>
            <a:r>
              <a:rPr lang="en-US" dirty="0" err="1"/>
              <a:t>mMRC</a:t>
            </a:r>
            <a:r>
              <a:rPr lang="en-US" dirty="0"/>
              <a:t> dyspnea scale</a:t>
            </a:r>
          </a:p>
          <a:p>
            <a:pPr lvl="1">
              <a:buFont typeface="Courier New" panose="020B0604020202020204" pitchFamily="34" charset="0"/>
              <a:buChar char="o"/>
            </a:pPr>
            <a:r>
              <a:rPr lang="en-US" dirty="0"/>
              <a:t>BMI</a:t>
            </a:r>
          </a:p>
          <a:p>
            <a:pPr lvl="1">
              <a:buFont typeface="Courier New" panose="020B0604020202020204" pitchFamily="34" charset="0"/>
              <a:buChar char="o"/>
            </a:pPr>
            <a:endParaRPr lang="en-US" dirty="0"/>
          </a:p>
        </p:txBody>
      </p:sp>
    </p:spTree>
    <p:extLst>
      <p:ext uri="{BB962C8B-B14F-4D97-AF65-F5344CB8AC3E}">
        <p14:creationId xmlns:p14="http://schemas.microsoft.com/office/powerpoint/2010/main" val="2964589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2C9B8-C970-BA0E-277E-D07F28261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D43ED6-39CF-CBBA-61D0-3611D40AA4F2}"/>
              </a:ext>
            </a:extLst>
          </p:cNvPr>
          <p:cNvSpPr>
            <a:spLocks noGrp="1"/>
          </p:cNvSpPr>
          <p:nvPr>
            <p:ph type="title"/>
          </p:nvPr>
        </p:nvSpPr>
        <p:spPr/>
        <p:txBody>
          <a:bodyPr/>
          <a:lstStyle/>
          <a:p>
            <a:r>
              <a:rPr lang="en-US"/>
              <a:t>Common Symptoms</a:t>
            </a:r>
            <a:r>
              <a:rPr lang="en-US" baseline="30000"/>
              <a:t>11</a:t>
            </a:r>
            <a:endParaRPr lang="en-US" baseline="30000" dirty="0"/>
          </a:p>
        </p:txBody>
      </p:sp>
      <p:sp>
        <p:nvSpPr>
          <p:cNvPr id="3" name="Content Placeholder 2">
            <a:extLst>
              <a:ext uri="{FF2B5EF4-FFF2-40B4-BE49-F238E27FC236}">
                <a16:creationId xmlns:a16="http://schemas.microsoft.com/office/drawing/2014/main" id="{81C4781F-D217-F1A2-2A75-FE521D24896D}"/>
              </a:ext>
            </a:extLst>
          </p:cNvPr>
          <p:cNvSpPr>
            <a:spLocks noGrp="1"/>
          </p:cNvSpPr>
          <p:nvPr>
            <p:ph idx="1"/>
          </p:nvPr>
        </p:nvSpPr>
        <p:spPr/>
        <p:txBody>
          <a:bodyPr vert="horz" lIns="91440" tIns="45720" rIns="91440" bIns="45720" rtlCol="0" anchor="t">
            <a:normAutofit lnSpcReduction="10000"/>
          </a:bodyPr>
          <a:lstStyle/>
          <a:p>
            <a:r>
              <a:rPr lang="en-US" dirty="0"/>
              <a:t>Dyspnea</a:t>
            </a:r>
          </a:p>
          <a:p>
            <a:pPr lvl="1">
              <a:buFont typeface="Courier New" panose="020B0604020202020204" pitchFamily="34" charset="0"/>
              <a:buChar char="o"/>
            </a:pPr>
            <a:r>
              <a:rPr lang="en-US" dirty="0"/>
              <a:t>Bronchodilators</a:t>
            </a:r>
          </a:p>
          <a:p>
            <a:pPr lvl="1">
              <a:buFont typeface="Courier New" panose="020B0604020202020204" pitchFamily="34" charset="0"/>
              <a:buChar char="o"/>
            </a:pPr>
            <a:r>
              <a:rPr lang="en-US" dirty="0"/>
              <a:t>Flutter valves</a:t>
            </a:r>
          </a:p>
          <a:p>
            <a:pPr lvl="1">
              <a:buFont typeface="Courier New" panose="020B0604020202020204" pitchFamily="34" charset="0"/>
              <a:buChar char="o"/>
            </a:pPr>
            <a:r>
              <a:rPr lang="en-US" dirty="0"/>
              <a:t>Oxygen and/or fans</a:t>
            </a:r>
          </a:p>
          <a:p>
            <a:pPr lvl="1">
              <a:buFont typeface="Courier New" panose="020B0604020202020204" pitchFamily="34" charset="0"/>
              <a:buChar char="o"/>
            </a:pPr>
            <a:r>
              <a:rPr lang="en-US" dirty="0"/>
              <a:t>Low dose opioids</a:t>
            </a:r>
          </a:p>
          <a:p>
            <a:pPr lvl="1">
              <a:buFont typeface="Courier New" panose="020B0604020202020204" pitchFamily="34" charset="0"/>
              <a:buChar char="o"/>
            </a:pPr>
            <a:r>
              <a:rPr lang="en-US" dirty="0"/>
              <a:t>Pulmonary rehab!</a:t>
            </a:r>
          </a:p>
          <a:p>
            <a:r>
              <a:rPr lang="en-US" dirty="0"/>
              <a:t>Fatigue</a:t>
            </a:r>
          </a:p>
          <a:p>
            <a:r>
              <a:rPr lang="en-US" dirty="0"/>
              <a:t>Pain</a:t>
            </a:r>
          </a:p>
          <a:p>
            <a:r>
              <a:rPr lang="en-US" dirty="0"/>
              <a:t>Malnutrition and weight loss</a:t>
            </a:r>
          </a:p>
          <a:p>
            <a:r>
              <a:rPr lang="en-US" dirty="0"/>
              <a:t>Depression and anxiety</a:t>
            </a:r>
          </a:p>
        </p:txBody>
      </p:sp>
    </p:spTree>
    <p:extLst>
      <p:ext uri="{BB962C8B-B14F-4D97-AF65-F5344CB8AC3E}">
        <p14:creationId xmlns:p14="http://schemas.microsoft.com/office/powerpoint/2010/main" val="1259847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6C14D-3A7B-21EC-0747-E7EDEB359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7F036-2AA8-748D-41EA-57A10D128556}"/>
              </a:ext>
            </a:extLst>
          </p:cNvPr>
          <p:cNvSpPr>
            <a:spLocks noGrp="1"/>
          </p:cNvSpPr>
          <p:nvPr>
            <p:ph type="title"/>
          </p:nvPr>
        </p:nvSpPr>
        <p:spPr/>
        <p:txBody>
          <a:bodyPr/>
          <a:lstStyle/>
          <a:p>
            <a:r>
              <a:rPr lang="en-US" dirty="0"/>
              <a:t>Other Special Considerations</a:t>
            </a:r>
          </a:p>
        </p:txBody>
      </p:sp>
      <p:sp>
        <p:nvSpPr>
          <p:cNvPr id="3" name="Content Placeholder 2">
            <a:extLst>
              <a:ext uri="{FF2B5EF4-FFF2-40B4-BE49-F238E27FC236}">
                <a16:creationId xmlns:a16="http://schemas.microsoft.com/office/drawing/2014/main" id="{451C5D8D-1226-33EE-DFEC-64DDF01E7088}"/>
              </a:ext>
            </a:extLst>
          </p:cNvPr>
          <p:cNvSpPr>
            <a:spLocks noGrp="1"/>
          </p:cNvSpPr>
          <p:nvPr>
            <p:ph idx="1"/>
          </p:nvPr>
        </p:nvSpPr>
        <p:spPr/>
        <p:txBody>
          <a:bodyPr vert="horz" lIns="91440" tIns="45720" rIns="91440" bIns="45720" rtlCol="0" anchor="t">
            <a:normAutofit/>
          </a:bodyPr>
          <a:lstStyle/>
          <a:p>
            <a:r>
              <a:rPr lang="en-US" dirty="0"/>
              <a:t>Recovery from COPD exacerbation typically requires 4-6 weeks, </a:t>
            </a:r>
            <a:r>
              <a:rPr lang="en-US"/>
              <a:t>and may not return to prior baseline</a:t>
            </a:r>
            <a:r>
              <a:rPr lang="en-US" baseline="30000"/>
              <a:t>11</a:t>
            </a:r>
            <a:endParaRPr lang="en-US" baseline="30000" dirty="0"/>
          </a:p>
          <a:p>
            <a:endParaRPr lang="en-US" dirty="0"/>
          </a:p>
          <a:p>
            <a:r>
              <a:rPr lang="en-US" dirty="0"/>
              <a:t>Consider explicit advance discussions about noninvasive and invasive ventilation, defining parameters and establishing any limitations</a:t>
            </a:r>
          </a:p>
          <a:p>
            <a:pPr lvl="1">
              <a:buFont typeface="Courier New" panose="020B0604020202020204" pitchFamily="34" charset="0"/>
              <a:buChar char="o"/>
            </a:pPr>
            <a:r>
              <a:rPr lang="en-US" dirty="0"/>
              <a:t>Patients with COPD requiring mechanical ventilation have 25% in-</a:t>
            </a:r>
            <a:r>
              <a:rPr lang="en-US"/>
              <a:t>hospital mortality</a:t>
            </a:r>
            <a:r>
              <a:rPr lang="en-US" baseline="30000"/>
              <a:t>13</a:t>
            </a:r>
          </a:p>
          <a:p>
            <a:pPr lvl="1">
              <a:buFont typeface="Courier New" panose="020B0604020202020204" pitchFamily="34" charset="0"/>
              <a:buChar char="o"/>
            </a:pPr>
            <a:r>
              <a:rPr lang="en-US"/>
              <a:t>If ventilated &gt;48hrs, 50% survival by 1 year</a:t>
            </a:r>
            <a:r>
              <a:rPr lang="en-US" baseline="30000"/>
              <a:t>13</a:t>
            </a:r>
          </a:p>
        </p:txBody>
      </p:sp>
    </p:spTree>
    <p:extLst>
      <p:ext uri="{BB962C8B-B14F-4D97-AF65-F5344CB8AC3E}">
        <p14:creationId xmlns:p14="http://schemas.microsoft.com/office/powerpoint/2010/main" val="2746354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46156-3684-DD1A-F314-5B6F16E0D395}"/>
              </a:ext>
            </a:extLst>
          </p:cNvPr>
          <p:cNvSpPr>
            <a:spLocks noGrp="1"/>
          </p:cNvSpPr>
          <p:nvPr>
            <p:ph type="title"/>
          </p:nvPr>
        </p:nvSpPr>
        <p:spPr/>
        <p:txBody>
          <a:bodyPr/>
          <a:lstStyle/>
          <a:p>
            <a:r>
              <a:rPr lang="en-US" dirty="0"/>
              <a:t>Practice Question 1</a:t>
            </a:r>
          </a:p>
        </p:txBody>
      </p:sp>
      <p:sp>
        <p:nvSpPr>
          <p:cNvPr id="3" name="Content Placeholder 2">
            <a:extLst>
              <a:ext uri="{FF2B5EF4-FFF2-40B4-BE49-F238E27FC236}">
                <a16:creationId xmlns:a16="http://schemas.microsoft.com/office/drawing/2014/main" id="{B5276BFB-72FB-73A6-4F30-56483B1B5CF2}"/>
              </a:ext>
            </a:extLst>
          </p:cNvPr>
          <p:cNvSpPr>
            <a:spLocks noGrp="1"/>
          </p:cNvSpPr>
          <p:nvPr>
            <p:ph idx="1"/>
          </p:nvPr>
        </p:nvSpPr>
        <p:spPr/>
        <p:txBody>
          <a:bodyPr vert="horz" lIns="91440" tIns="45720" rIns="91440" bIns="45720" rtlCol="0" anchor="t">
            <a:noAutofit/>
          </a:bodyPr>
          <a:lstStyle/>
          <a:p>
            <a:r>
              <a:rPr lang="en-US" sz="2400" dirty="0"/>
              <a:t>A 72yo man with advanced CHF, NYHA III, presents to you in clinic reporting worsening dyspnea, foot and leg swelling in the last week. He shares he recently started taking ibuprofen 600mg three times daily for arthritis pain. On exam, he has evidence of pulmonary and peripheral edema. Vitals are stable. You suspect the beginnings of a heart failure exacerbation triggered by his NSAID use. In addition to advising against further NSAID therapy, which of the following do you recommend for treatment?</a:t>
            </a:r>
          </a:p>
          <a:p>
            <a:pPr marL="914400" lvl="1" indent="-457200">
              <a:buAutoNum type="alphaUcPeriod"/>
            </a:pPr>
            <a:r>
              <a:rPr lang="en-US" sz="2000" dirty="0"/>
              <a:t>Start empagliflozin 10mg daily.</a:t>
            </a:r>
          </a:p>
          <a:p>
            <a:pPr marL="914400" lvl="1" indent="-457200">
              <a:buAutoNum type="alphaUcPeriod"/>
            </a:pPr>
            <a:r>
              <a:rPr lang="en-US" sz="2000" dirty="0"/>
              <a:t>Advise he proceed to the ED for hospital admission.</a:t>
            </a:r>
          </a:p>
          <a:p>
            <a:pPr marL="914400" lvl="1" indent="-457200">
              <a:buAutoNum type="alphaUcPeriod"/>
            </a:pPr>
            <a:r>
              <a:rPr lang="en-US" sz="2000" dirty="0"/>
              <a:t>Start furosemide 20mg daily, reassess for urine output.</a:t>
            </a:r>
          </a:p>
          <a:p>
            <a:pPr marL="914400" lvl="1" indent="-457200">
              <a:buAutoNum type="alphaUcPeriod"/>
            </a:pPr>
            <a:r>
              <a:rPr lang="en-US" sz="2000" dirty="0"/>
              <a:t>Start liquid morphine 2-5mg q4hr PRN for dyspnea.</a:t>
            </a:r>
          </a:p>
          <a:p>
            <a:pPr marL="914400" lvl="1" indent="-457200">
              <a:buAutoNum type="alphaUcPeriod"/>
            </a:pPr>
            <a:endParaRPr lang="en-US" sz="2000" dirty="0"/>
          </a:p>
        </p:txBody>
      </p:sp>
    </p:spTree>
    <p:extLst>
      <p:ext uri="{BB962C8B-B14F-4D97-AF65-F5344CB8AC3E}">
        <p14:creationId xmlns:p14="http://schemas.microsoft.com/office/powerpoint/2010/main" val="2344477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2DC58-1B4E-3CD3-414C-16BF9E49A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AA5C5-416F-6177-C182-ADAD634C3581}"/>
              </a:ext>
            </a:extLst>
          </p:cNvPr>
          <p:cNvSpPr>
            <a:spLocks noGrp="1"/>
          </p:cNvSpPr>
          <p:nvPr>
            <p:ph type="title"/>
          </p:nvPr>
        </p:nvSpPr>
        <p:spPr/>
        <p:txBody>
          <a:bodyPr/>
          <a:lstStyle/>
          <a:p>
            <a:r>
              <a:rPr lang="en-US" dirty="0"/>
              <a:t>Practice Question 1</a:t>
            </a:r>
          </a:p>
        </p:txBody>
      </p:sp>
      <p:sp>
        <p:nvSpPr>
          <p:cNvPr id="3" name="Content Placeholder 2">
            <a:extLst>
              <a:ext uri="{FF2B5EF4-FFF2-40B4-BE49-F238E27FC236}">
                <a16:creationId xmlns:a16="http://schemas.microsoft.com/office/drawing/2014/main" id="{D07614CD-AFC7-0C55-3794-902C47B67B1F}"/>
              </a:ext>
            </a:extLst>
          </p:cNvPr>
          <p:cNvSpPr>
            <a:spLocks noGrp="1"/>
          </p:cNvSpPr>
          <p:nvPr>
            <p:ph idx="1"/>
          </p:nvPr>
        </p:nvSpPr>
        <p:spPr/>
        <p:txBody>
          <a:bodyPr vert="horz" lIns="91440" tIns="45720" rIns="91440" bIns="45720" rtlCol="0" anchor="t">
            <a:noAutofit/>
          </a:bodyPr>
          <a:lstStyle/>
          <a:p>
            <a:r>
              <a:rPr lang="en-US" sz="2400" dirty="0"/>
              <a:t>A 72yo man with advanced CHF, NYHA III, presents to you in clinic reporting worsening dyspnea, foot and leg swelling in the last week. He shares he recently started taking ibuprofen 600mg three times daily for arthritis pain. On exam, he has evidence of pulmonary and peripheral edema. Vitals are stable. You suspect the beginnings of a heart failure exacerbation triggered by his NSAID use. In addition to advising against further NSAID therapy, which of the following do you recommend for treatment?</a:t>
            </a:r>
          </a:p>
          <a:p>
            <a:pPr marL="914400" lvl="1" indent="-457200">
              <a:buAutoNum type="alphaUcPeriod"/>
            </a:pPr>
            <a:r>
              <a:rPr lang="en-US" sz="2000" dirty="0"/>
              <a:t>Start empagliflozin 10mg daily.</a:t>
            </a:r>
          </a:p>
          <a:p>
            <a:pPr marL="914400" lvl="1" indent="-457200">
              <a:buAutoNum type="alphaUcPeriod"/>
            </a:pPr>
            <a:r>
              <a:rPr lang="en-US" sz="2000" dirty="0"/>
              <a:t>Advise he proceed to the ED for hospital admission.</a:t>
            </a:r>
          </a:p>
          <a:p>
            <a:pPr marL="914400" lvl="1" indent="-457200">
              <a:buAutoNum type="alphaUcPeriod"/>
            </a:pPr>
            <a:r>
              <a:rPr lang="en-US" sz="2000" b="1" dirty="0"/>
              <a:t>Start furosemide 20mg daily, reassess for urine output.</a:t>
            </a:r>
          </a:p>
          <a:p>
            <a:pPr marL="914400" lvl="1" indent="-457200">
              <a:buAutoNum type="alphaUcPeriod"/>
            </a:pPr>
            <a:r>
              <a:rPr lang="en-US" sz="2000" dirty="0"/>
              <a:t>Start liquid morphine 2-5mg q4hr PRN for dyspnea.</a:t>
            </a:r>
          </a:p>
          <a:p>
            <a:pPr marL="914400" lvl="1" indent="-457200">
              <a:buAutoNum type="alphaUcPeriod"/>
            </a:pPr>
            <a:endParaRPr lang="en-US" sz="2000" dirty="0"/>
          </a:p>
        </p:txBody>
      </p:sp>
    </p:spTree>
    <p:extLst>
      <p:ext uri="{BB962C8B-B14F-4D97-AF65-F5344CB8AC3E}">
        <p14:creationId xmlns:p14="http://schemas.microsoft.com/office/powerpoint/2010/main" val="3699427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075AE-F826-96B6-6182-68189B32CBF9}"/>
              </a:ext>
            </a:extLst>
          </p:cNvPr>
          <p:cNvSpPr>
            <a:spLocks noGrp="1"/>
          </p:cNvSpPr>
          <p:nvPr>
            <p:ph type="title"/>
          </p:nvPr>
        </p:nvSpPr>
        <p:spPr/>
        <p:txBody>
          <a:bodyPr/>
          <a:lstStyle/>
          <a:p>
            <a:r>
              <a:rPr lang="en-US" dirty="0"/>
              <a:t>The Structure of Today's Lecture</a:t>
            </a:r>
          </a:p>
        </p:txBody>
      </p:sp>
      <p:sp>
        <p:nvSpPr>
          <p:cNvPr id="3" name="Content Placeholder 2">
            <a:extLst>
              <a:ext uri="{FF2B5EF4-FFF2-40B4-BE49-F238E27FC236}">
                <a16:creationId xmlns:a16="http://schemas.microsoft.com/office/drawing/2014/main" id="{05D98E45-8110-0C22-BAAB-24BB9D0F0F9C}"/>
              </a:ext>
            </a:extLst>
          </p:cNvPr>
          <p:cNvSpPr>
            <a:spLocks noGrp="1"/>
          </p:cNvSpPr>
          <p:nvPr>
            <p:ph idx="1"/>
          </p:nvPr>
        </p:nvSpPr>
        <p:spPr/>
        <p:txBody>
          <a:bodyPr vert="horz" lIns="91440" tIns="45720" rIns="91440" bIns="45720" rtlCol="0" anchor="t">
            <a:normAutofit/>
          </a:bodyPr>
          <a:lstStyle/>
          <a:p>
            <a:r>
              <a:rPr lang="en-US" dirty="0"/>
              <a:t>For each of the four categories of disease/organ failure being covered, we will review:</a:t>
            </a:r>
          </a:p>
          <a:p>
            <a:pPr lvl="1">
              <a:buAutoNum type="arabicPeriod"/>
            </a:pPr>
            <a:r>
              <a:rPr lang="en-US" dirty="0"/>
              <a:t>Definitions, an overview of the diagnosis</a:t>
            </a:r>
          </a:p>
          <a:p>
            <a:pPr lvl="1">
              <a:buAutoNum type="arabicPeriod"/>
            </a:pPr>
            <a:r>
              <a:rPr lang="en-US" dirty="0"/>
              <a:t>Primary management of the condition</a:t>
            </a:r>
          </a:p>
          <a:p>
            <a:pPr lvl="1">
              <a:buAutoNum type="arabicPeriod"/>
            </a:pPr>
            <a:r>
              <a:rPr lang="en-US" dirty="0"/>
              <a:t>Ways to assess severity and/or prognosticate</a:t>
            </a:r>
          </a:p>
          <a:p>
            <a:pPr lvl="1">
              <a:buAutoNum type="arabicPeriod"/>
            </a:pPr>
            <a:r>
              <a:rPr lang="en-US" dirty="0"/>
              <a:t>Common symptoms managed in palliative care</a:t>
            </a:r>
          </a:p>
          <a:p>
            <a:pPr lvl="1">
              <a:buAutoNum type="arabicPeriod"/>
            </a:pPr>
            <a:r>
              <a:rPr lang="en-US" dirty="0"/>
              <a:t>Other special palliative care considerations</a:t>
            </a:r>
          </a:p>
        </p:txBody>
      </p:sp>
    </p:spTree>
    <p:extLst>
      <p:ext uri="{BB962C8B-B14F-4D97-AF65-F5344CB8AC3E}">
        <p14:creationId xmlns:p14="http://schemas.microsoft.com/office/powerpoint/2010/main" val="1755131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F6D3C-C9AD-FD8A-19D9-BCFE7E73D9AD}"/>
              </a:ext>
            </a:extLst>
          </p:cNvPr>
          <p:cNvSpPr>
            <a:spLocks noGrp="1"/>
          </p:cNvSpPr>
          <p:nvPr>
            <p:ph type="title"/>
          </p:nvPr>
        </p:nvSpPr>
        <p:spPr/>
        <p:txBody>
          <a:bodyPr/>
          <a:lstStyle/>
          <a:p>
            <a:r>
              <a:rPr lang="en-US" dirty="0"/>
              <a:t>Practice Question 2</a:t>
            </a:r>
          </a:p>
        </p:txBody>
      </p:sp>
      <p:sp>
        <p:nvSpPr>
          <p:cNvPr id="3" name="Content Placeholder 2">
            <a:extLst>
              <a:ext uri="{FF2B5EF4-FFF2-40B4-BE49-F238E27FC236}">
                <a16:creationId xmlns:a16="http://schemas.microsoft.com/office/drawing/2014/main" id="{7150ADE6-58C8-3CC3-621E-956C1F645E5E}"/>
              </a:ext>
            </a:extLst>
          </p:cNvPr>
          <p:cNvSpPr>
            <a:spLocks noGrp="1"/>
          </p:cNvSpPr>
          <p:nvPr>
            <p:ph idx="1"/>
          </p:nvPr>
        </p:nvSpPr>
        <p:spPr>
          <a:xfrm>
            <a:off x="838200" y="1406944"/>
            <a:ext cx="10515600" cy="4351338"/>
          </a:xfrm>
        </p:spPr>
        <p:txBody>
          <a:bodyPr vert="horz" lIns="91440" tIns="45720" rIns="91440" bIns="45720" rtlCol="0" anchor="t">
            <a:noAutofit/>
          </a:bodyPr>
          <a:lstStyle/>
          <a:p>
            <a:r>
              <a:rPr lang="en-US" sz="1800" dirty="0"/>
              <a:t>A 75yo woman with severe COPD (FEV1 28% predicted) is hospitalized for her fourth exacerbation in 6 months. Over the past year, she has lost 12 </a:t>
            </a:r>
            <a:r>
              <a:rPr lang="en-US" sz="1800" dirty="0" err="1"/>
              <a:t>lb</a:t>
            </a:r>
            <a:r>
              <a:rPr lang="en-US" sz="1800" dirty="0"/>
              <a:t> unintentionally and now becomes breathless just when walking from her bedroom to the bathroom. She has stopped participating in pulmonary rehab because it is too difficult to attend appointments. Her son asks what to expect for her—whether she is getting close to the end, and how the family should plan. What should you tell him?</a:t>
            </a:r>
          </a:p>
          <a:p>
            <a:pPr marL="914400" lvl="1" indent="-457200">
              <a:buAutoNum type="alphaUcPeriod"/>
            </a:pPr>
            <a:r>
              <a:rPr lang="en-US" sz="1800" dirty="0"/>
              <a:t>Explain that COPD is too unpredictable to be able to estimate prognosis.</a:t>
            </a:r>
          </a:p>
          <a:p>
            <a:pPr marL="914400" lvl="1" indent="-457200">
              <a:buAutoNum type="alphaUcPeriod"/>
            </a:pPr>
            <a:r>
              <a:rPr lang="en-US" sz="1800" dirty="0"/>
              <a:t>Share that tools like the BODE index can help estimate prognosis, and this in combination with her declining functional status, weight loss, and frequent exacerbations does make you worry that time is getting shorter. Help engage in a discussion about planning for the future including conversations with the patient about the potential for invasive and noninvasive ventilation during a future exacerbation.</a:t>
            </a:r>
          </a:p>
          <a:p>
            <a:pPr marL="914400" lvl="1" indent="-457200">
              <a:buAutoNum type="alphaUcPeriod"/>
            </a:pPr>
            <a:r>
              <a:rPr lang="en-US" sz="1800" dirty="0"/>
              <a:t>Provide a precise estimate of 1 year mortality based on the BODE index.</a:t>
            </a:r>
          </a:p>
          <a:p>
            <a:pPr marL="914400" lvl="1" indent="-457200">
              <a:buAutoNum type="alphaUcPeriod"/>
            </a:pPr>
            <a:r>
              <a:rPr lang="en-US" sz="1800" dirty="0"/>
              <a:t>In light of her weight loss and declining functional status, advise that a DNR/DNI order be put into place at this time.</a:t>
            </a:r>
          </a:p>
        </p:txBody>
      </p:sp>
    </p:spTree>
    <p:extLst>
      <p:ext uri="{BB962C8B-B14F-4D97-AF65-F5344CB8AC3E}">
        <p14:creationId xmlns:p14="http://schemas.microsoft.com/office/powerpoint/2010/main" val="1500526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078B5-5B66-339B-97F5-DD2ABC6BF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7EAEFE-B25B-87DE-DD65-D318EAA2B411}"/>
              </a:ext>
            </a:extLst>
          </p:cNvPr>
          <p:cNvSpPr>
            <a:spLocks noGrp="1"/>
          </p:cNvSpPr>
          <p:nvPr>
            <p:ph type="title"/>
          </p:nvPr>
        </p:nvSpPr>
        <p:spPr/>
        <p:txBody>
          <a:bodyPr/>
          <a:lstStyle/>
          <a:p>
            <a:r>
              <a:rPr lang="en-US" dirty="0"/>
              <a:t>Practice Question 2</a:t>
            </a:r>
          </a:p>
        </p:txBody>
      </p:sp>
      <p:sp>
        <p:nvSpPr>
          <p:cNvPr id="3" name="Content Placeholder 2">
            <a:extLst>
              <a:ext uri="{FF2B5EF4-FFF2-40B4-BE49-F238E27FC236}">
                <a16:creationId xmlns:a16="http://schemas.microsoft.com/office/drawing/2014/main" id="{8F2D68E1-D691-4162-7A5F-1DCE5A8DC534}"/>
              </a:ext>
            </a:extLst>
          </p:cNvPr>
          <p:cNvSpPr>
            <a:spLocks noGrp="1"/>
          </p:cNvSpPr>
          <p:nvPr>
            <p:ph idx="1"/>
          </p:nvPr>
        </p:nvSpPr>
        <p:spPr>
          <a:xfrm>
            <a:off x="838200" y="1408267"/>
            <a:ext cx="10515600" cy="4351338"/>
          </a:xfrm>
        </p:spPr>
        <p:txBody>
          <a:bodyPr vert="horz" lIns="91440" tIns="45720" rIns="91440" bIns="45720" rtlCol="0" anchor="t">
            <a:noAutofit/>
          </a:bodyPr>
          <a:lstStyle/>
          <a:p>
            <a:r>
              <a:rPr lang="en-US" sz="1800" dirty="0"/>
              <a:t>A 75yo woman with severe COPD (FEV1 28% predicted) is hospitalized for her fourth exacerbation in 6 months. Over the past year, she has lost 12 </a:t>
            </a:r>
            <a:r>
              <a:rPr lang="en-US" sz="1800" dirty="0" err="1"/>
              <a:t>lb</a:t>
            </a:r>
            <a:r>
              <a:rPr lang="en-US" sz="1800" dirty="0"/>
              <a:t> unintentionally and now becomes breathless just when walking from her bedroom to the bathroom. She has stopped participating in pulmonary rehab because it is too difficult to attend appointments. Her son asks what to expect for her—whether she is getting close to the end, and how the family should plan. What should you tell him?</a:t>
            </a:r>
          </a:p>
          <a:p>
            <a:pPr marL="914400" lvl="1" indent="-457200">
              <a:buAutoNum type="alphaUcPeriod"/>
            </a:pPr>
            <a:r>
              <a:rPr lang="en-US" sz="1800" dirty="0"/>
              <a:t>Explain that COPD is too unpredictable to be able to estimate prognosis.</a:t>
            </a:r>
          </a:p>
          <a:p>
            <a:pPr marL="914400" lvl="1" indent="-457200">
              <a:buAutoNum type="alphaUcPeriod"/>
            </a:pPr>
            <a:r>
              <a:rPr lang="en-US" sz="1800" b="1" dirty="0"/>
              <a:t>Share that tools like the BODE index can help estimate prognosis, and this in combination with her declining functional status, weight loss, and frequent exacerbations does make you worry that time is getting shorter. Help engage in a discussion about planning for the future including conversations with the patient about the potential for invasive and noninvasive ventilation during a future exacerbation.</a:t>
            </a:r>
          </a:p>
          <a:p>
            <a:pPr marL="914400" lvl="1" indent="-457200">
              <a:buAutoNum type="alphaUcPeriod"/>
            </a:pPr>
            <a:r>
              <a:rPr lang="en-US" sz="1800" dirty="0"/>
              <a:t>Provide a precise estimate of 1 year mortality based on the BODE index.</a:t>
            </a:r>
          </a:p>
          <a:p>
            <a:pPr marL="914400" lvl="1" indent="-457200">
              <a:buAutoNum type="alphaUcPeriod"/>
            </a:pPr>
            <a:r>
              <a:rPr lang="en-US" sz="1800" dirty="0"/>
              <a:t>In light of her weight loss and declining functional status, advise that a DNR/DNI order be put into place at this time.</a:t>
            </a:r>
          </a:p>
        </p:txBody>
      </p:sp>
    </p:spTree>
    <p:extLst>
      <p:ext uri="{BB962C8B-B14F-4D97-AF65-F5344CB8AC3E}">
        <p14:creationId xmlns:p14="http://schemas.microsoft.com/office/powerpoint/2010/main" val="7261409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94B2D-378F-D75A-95D4-59AE78ED6E5A}"/>
              </a:ext>
            </a:extLst>
          </p:cNvPr>
          <p:cNvSpPr>
            <a:spLocks noGrp="1"/>
          </p:cNvSpPr>
          <p:nvPr>
            <p:ph type="title"/>
          </p:nvPr>
        </p:nvSpPr>
        <p:spPr/>
        <p:txBody>
          <a:bodyPr/>
          <a:lstStyle/>
          <a:p>
            <a:r>
              <a:rPr lang="en-US" dirty="0"/>
              <a:t>Practice Question 3</a:t>
            </a:r>
          </a:p>
        </p:txBody>
      </p:sp>
      <p:sp>
        <p:nvSpPr>
          <p:cNvPr id="3" name="Content Placeholder 2">
            <a:extLst>
              <a:ext uri="{FF2B5EF4-FFF2-40B4-BE49-F238E27FC236}">
                <a16:creationId xmlns:a16="http://schemas.microsoft.com/office/drawing/2014/main" id="{EA801C52-81C4-129F-A3C8-65D0C94B5679}"/>
              </a:ext>
            </a:extLst>
          </p:cNvPr>
          <p:cNvSpPr>
            <a:spLocks noGrp="1"/>
          </p:cNvSpPr>
          <p:nvPr>
            <p:ph idx="1"/>
          </p:nvPr>
        </p:nvSpPr>
        <p:spPr/>
        <p:txBody>
          <a:bodyPr vert="horz" lIns="91440" tIns="45720" rIns="91440" bIns="45720" rtlCol="0" anchor="t">
            <a:noAutofit/>
          </a:bodyPr>
          <a:lstStyle/>
          <a:p>
            <a:r>
              <a:rPr lang="en-US" sz="2200" dirty="0"/>
              <a:t>A 68-year-old man with progressive stage 5 chronic kidney disease (CKD) due to long-standing diabetes has decided to pursue conservative kidney management rather than dialysis. He reports increasing fatigue, pruritus, and decreased appetite over the past several months. His eGFR is 11 mL/min/1.73m². He describes his pruritus as “constant, worse at night, and driving me crazy.” Emollients have provided no relief. He asks for something that might help him sleep and reduce the itching. Which of the following is the most appropriate next step in managing his symptoms?</a:t>
            </a:r>
          </a:p>
          <a:p>
            <a:pPr marL="914400" lvl="1" indent="-457200">
              <a:buAutoNum type="alphaUcPeriod"/>
            </a:pPr>
            <a:r>
              <a:rPr lang="en-US" sz="1900" dirty="0">
                <a:ea typeface="+mn-lt"/>
                <a:cs typeface="+mn-lt"/>
              </a:rPr>
              <a:t>Initiate gabapentin at a low dose with careful titration to manage uremic pruritus.</a:t>
            </a:r>
          </a:p>
          <a:p>
            <a:pPr marL="914400" lvl="1" indent="-457200">
              <a:buAutoNum type="alphaUcPeriod"/>
            </a:pPr>
            <a:r>
              <a:rPr lang="en-US" sz="1900" dirty="0">
                <a:ea typeface="+mn-lt"/>
                <a:cs typeface="+mn-lt"/>
              </a:rPr>
              <a:t>Start diphenhydramine at bedtime to decrease itching and help with sleep.</a:t>
            </a:r>
          </a:p>
          <a:p>
            <a:pPr marL="914400" lvl="1" indent="-457200">
              <a:buAutoNum type="alphaUcPeriod"/>
            </a:pPr>
            <a:r>
              <a:rPr lang="en-US" sz="1900" dirty="0"/>
              <a:t>Recommend oral naltrexone as first-line therapy for uremic pruritus.</a:t>
            </a:r>
          </a:p>
          <a:p>
            <a:pPr marL="914400" lvl="1" indent="-457200">
              <a:buAutoNum type="alphaUcPeriod"/>
            </a:pPr>
            <a:r>
              <a:rPr lang="en-US" sz="1900" dirty="0"/>
              <a:t>Increase his fluid intake to 3–4 L/day to dilute pruritogenic toxins.</a:t>
            </a:r>
          </a:p>
        </p:txBody>
      </p:sp>
    </p:spTree>
    <p:extLst>
      <p:ext uri="{BB962C8B-B14F-4D97-AF65-F5344CB8AC3E}">
        <p14:creationId xmlns:p14="http://schemas.microsoft.com/office/powerpoint/2010/main" val="4001910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C8C1B-DC87-9C2F-D352-C3F283C5C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F766FE-8FB3-3DD4-FBDA-CB84E21F1E85}"/>
              </a:ext>
            </a:extLst>
          </p:cNvPr>
          <p:cNvSpPr>
            <a:spLocks noGrp="1"/>
          </p:cNvSpPr>
          <p:nvPr>
            <p:ph type="title"/>
          </p:nvPr>
        </p:nvSpPr>
        <p:spPr/>
        <p:txBody>
          <a:bodyPr/>
          <a:lstStyle/>
          <a:p>
            <a:r>
              <a:rPr lang="en-US" dirty="0"/>
              <a:t>Practice Question 3</a:t>
            </a:r>
          </a:p>
        </p:txBody>
      </p:sp>
      <p:sp>
        <p:nvSpPr>
          <p:cNvPr id="3" name="Content Placeholder 2">
            <a:extLst>
              <a:ext uri="{FF2B5EF4-FFF2-40B4-BE49-F238E27FC236}">
                <a16:creationId xmlns:a16="http://schemas.microsoft.com/office/drawing/2014/main" id="{516E7CF4-7FBE-F2C6-B06C-4ED469215688}"/>
              </a:ext>
            </a:extLst>
          </p:cNvPr>
          <p:cNvSpPr>
            <a:spLocks noGrp="1"/>
          </p:cNvSpPr>
          <p:nvPr>
            <p:ph idx="1"/>
          </p:nvPr>
        </p:nvSpPr>
        <p:spPr/>
        <p:txBody>
          <a:bodyPr vert="horz" lIns="91440" tIns="45720" rIns="91440" bIns="45720" rtlCol="0" anchor="t">
            <a:noAutofit/>
          </a:bodyPr>
          <a:lstStyle/>
          <a:p>
            <a:r>
              <a:rPr lang="en-US" sz="2200" dirty="0"/>
              <a:t>A 68-year-old man with progressive stage 5 chronic kidney disease (CKD) due to long-standing diabetes has decided to pursue conservative kidney management rather than dialysis. He reports increasing fatigue, pruritus, and decreased appetite over the past several months. His eGFR is 11 mL/min/1.73m². He describes his pruritus as “constant, worse at night, and driving me crazy.” Emollients have provided no relief. He asks for something that might help him sleep and reduce the itching. Which of the following is the most appropriate next step in managing his symptoms?</a:t>
            </a:r>
          </a:p>
          <a:p>
            <a:pPr marL="914400" lvl="1" indent="-457200">
              <a:buAutoNum type="alphaUcPeriod"/>
            </a:pPr>
            <a:r>
              <a:rPr lang="en-US" sz="1900" b="1" dirty="0">
                <a:ea typeface="+mn-lt"/>
                <a:cs typeface="+mn-lt"/>
              </a:rPr>
              <a:t>Initiate gabapentin at a low dose with careful titration to manage uremic pruritus.</a:t>
            </a:r>
          </a:p>
          <a:p>
            <a:pPr marL="914400" lvl="1" indent="-457200">
              <a:buAutoNum type="alphaUcPeriod"/>
            </a:pPr>
            <a:r>
              <a:rPr lang="en-US" sz="1900" dirty="0">
                <a:ea typeface="+mn-lt"/>
                <a:cs typeface="+mn-lt"/>
              </a:rPr>
              <a:t>Start diphenhydramine at bedtime to decrease itching and help with sleep.</a:t>
            </a:r>
          </a:p>
          <a:p>
            <a:pPr marL="914400" lvl="1" indent="-457200">
              <a:buAutoNum type="alphaUcPeriod"/>
            </a:pPr>
            <a:r>
              <a:rPr lang="en-US" sz="1900" dirty="0"/>
              <a:t>Recommend oral naltrexone as first-line therapy for uremic pruritus.</a:t>
            </a:r>
          </a:p>
          <a:p>
            <a:pPr marL="914400" lvl="1" indent="-457200">
              <a:buAutoNum type="alphaUcPeriod"/>
            </a:pPr>
            <a:r>
              <a:rPr lang="en-US" sz="1900" dirty="0"/>
              <a:t>Increase his fluid intake to 3–4 L/day to dilute pruritogenic toxins.</a:t>
            </a:r>
          </a:p>
        </p:txBody>
      </p:sp>
    </p:spTree>
    <p:extLst>
      <p:ext uri="{BB962C8B-B14F-4D97-AF65-F5344CB8AC3E}">
        <p14:creationId xmlns:p14="http://schemas.microsoft.com/office/powerpoint/2010/main" val="2483379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50625-40FF-66B3-F492-40E2EF9360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D8F444-EC31-EA2D-0DDB-5D148CACB1DE}"/>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78F736B9-9122-0E7D-999F-5E5F6F8CE87E}"/>
              </a:ext>
            </a:extLst>
          </p:cNvPr>
          <p:cNvSpPr>
            <a:spLocks noGrp="1"/>
          </p:cNvSpPr>
          <p:nvPr>
            <p:ph idx="1"/>
          </p:nvPr>
        </p:nvSpPr>
        <p:spPr/>
        <p:txBody>
          <a:bodyPr vert="horz" lIns="91440" tIns="45720" rIns="91440" bIns="45720" rtlCol="0" anchor="t">
            <a:normAutofit/>
          </a:bodyPr>
          <a:lstStyle/>
          <a:p>
            <a:r>
              <a:rPr lang="en-US" dirty="0"/>
              <a:t>Review basic diagnosis and classification of the following categories of serious illnesses: heart failure, end stage renal disease, end stage liver disease, COPD and other progressive lung disease.</a:t>
            </a:r>
          </a:p>
          <a:p>
            <a:r>
              <a:rPr lang="en-US" dirty="0"/>
              <a:t>Recall general principles of primary care management for these conditions.</a:t>
            </a:r>
          </a:p>
          <a:p>
            <a:r>
              <a:rPr lang="en-US" dirty="0"/>
              <a:t>Use common tools to estimate prognosis for patients living with these conditions.</a:t>
            </a:r>
          </a:p>
          <a:p>
            <a:endParaRPr lang="en-US" dirty="0"/>
          </a:p>
          <a:p>
            <a:endParaRPr lang="en-US" dirty="0"/>
          </a:p>
        </p:txBody>
      </p:sp>
    </p:spTree>
    <p:extLst>
      <p:ext uri="{BB962C8B-B14F-4D97-AF65-F5344CB8AC3E}">
        <p14:creationId xmlns:p14="http://schemas.microsoft.com/office/powerpoint/2010/main" val="9589549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F6935-C8A3-C208-A4E7-B2C3B912460D}"/>
              </a:ext>
            </a:extLst>
          </p:cNvPr>
          <p:cNvSpPr>
            <a:spLocks noGrp="1"/>
          </p:cNvSpPr>
          <p:nvPr>
            <p:ph type="title"/>
          </p:nvPr>
        </p:nvSpPr>
        <p:spPr>
          <a:xfrm>
            <a:off x="838200" y="-289413"/>
            <a:ext cx="10515600" cy="1325563"/>
          </a:xfrm>
        </p:spPr>
        <p:txBody>
          <a:bodyPr/>
          <a:lstStyle/>
          <a:p>
            <a:r>
              <a:rPr lang="en-US" dirty="0"/>
              <a:t>References</a:t>
            </a:r>
          </a:p>
        </p:txBody>
      </p:sp>
      <p:sp>
        <p:nvSpPr>
          <p:cNvPr id="3" name="Content Placeholder 2">
            <a:extLst>
              <a:ext uri="{FF2B5EF4-FFF2-40B4-BE49-F238E27FC236}">
                <a16:creationId xmlns:a16="http://schemas.microsoft.com/office/drawing/2014/main" id="{F42A0947-52A8-13A1-A3A2-50DCAED9CC4A}"/>
              </a:ext>
            </a:extLst>
          </p:cNvPr>
          <p:cNvSpPr>
            <a:spLocks noGrp="1"/>
          </p:cNvSpPr>
          <p:nvPr>
            <p:ph idx="1"/>
          </p:nvPr>
        </p:nvSpPr>
        <p:spPr>
          <a:xfrm>
            <a:off x="838200" y="799856"/>
            <a:ext cx="10515600" cy="4613875"/>
          </a:xfrm>
        </p:spPr>
        <p:txBody>
          <a:bodyPr vert="horz" lIns="91440" tIns="45720" rIns="91440" bIns="45720" rtlCol="0" anchor="t">
            <a:noAutofit/>
          </a:bodyPr>
          <a:lstStyle/>
          <a:p>
            <a:pPr>
              <a:buAutoNum type="arabicPeriod"/>
            </a:pPr>
            <a:r>
              <a:rPr lang="en-US" sz="1100">
                <a:solidFill>
                  <a:srgbClr val="000000"/>
                </a:solidFill>
                <a:latin typeface="Aptos"/>
              </a:rPr>
              <a:t>Heidenreich PA, Bozkurt B, Aguilar D, et al. 2022 AHA/ACC/HFSA Guideline for the Management of Heart Failure: A Report of the American College of Cardiology/American Heart Association Joint Committee on Clinical Practice Guidelines. </a:t>
            </a:r>
            <a:r>
              <a:rPr lang="en-US" sz="1100" i="1">
                <a:solidFill>
                  <a:srgbClr val="000000"/>
                </a:solidFill>
                <a:latin typeface="Aptos"/>
              </a:rPr>
              <a:t>Circulation</a:t>
            </a:r>
            <a:r>
              <a:rPr lang="en-US" sz="1100">
                <a:solidFill>
                  <a:srgbClr val="000000"/>
                </a:solidFill>
                <a:latin typeface="Aptos"/>
              </a:rPr>
              <a:t>. 2022;145(18):e895-e1032. doi:10.1161/CIR.0000000000001063</a:t>
            </a:r>
            <a:endParaRPr lang="en-US" sz="900" dirty="0">
              <a:solidFill>
                <a:srgbClr val="000000"/>
              </a:solidFill>
              <a:latin typeface="Aptos"/>
            </a:endParaRPr>
          </a:p>
          <a:p>
            <a:pPr>
              <a:buAutoNum type="arabicPeriod"/>
            </a:pPr>
            <a:r>
              <a:rPr lang="en-US" sz="1100" dirty="0">
                <a:solidFill>
                  <a:srgbClr val="000000"/>
                </a:solidFill>
                <a:latin typeface="Aptos"/>
              </a:rPr>
              <a:t>Warraich HJ, Rogers JG, Dunlay SM, Hummel E, Mentz RJ. Top Ten Tips for Palliative Care Clinicians Caring for Heart Failure Patients. </a:t>
            </a:r>
            <a:r>
              <a:rPr lang="en-US" sz="1100" i="1" dirty="0">
                <a:solidFill>
                  <a:srgbClr val="000000"/>
                </a:solidFill>
                <a:latin typeface="Aptos"/>
              </a:rPr>
              <a:t>J </a:t>
            </a:r>
            <a:r>
              <a:rPr lang="en-US" sz="1100" i="1" dirty="0" err="1">
                <a:solidFill>
                  <a:srgbClr val="000000"/>
                </a:solidFill>
                <a:latin typeface="Aptos"/>
              </a:rPr>
              <a:t>Palliat</a:t>
            </a:r>
            <a:r>
              <a:rPr lang="en-US" sz="1100" i="1" dirty="0">
                <a:solidFill>
                  <a:srgbClr val="000000"/>
                </a:solidFill>
                <a:latin typeface="Aptos"/>
              </a:rPr>
              <a:t> Med</a:t>
            </a:r>
            <a:r>
              <a:rPr lang="en-US" sz="1100" dirty="0">
                <a:solidFill>
                  <a:srgbClr val="000000"/>
                </a:solidFill>
                <a:latin typeface="Aptos"/>
              </a:rPr>
              <a:t>. 2018;21(11):1646-1650. doi:</a:t>
            </a:r>
            <a:r>
              <a:rPr lang="en-US" sz="1100" dirty="0">
                <a:solidFill>
                  <a:srgbClr val="000000"/>
                </a:solidFill>
                <a:latin typeface="Aptos"/>
                <a:ea typeface="+mn-lt"/>
                <a:cs typeface="+mn-lt"/>
              </a:rPr>
              <a:t>10.1089/jpm.2018.0453</a:t>
            </a:r>
            <a:endParaRPr lang="en-US" sz="2400" dirty="0">
              <a:solidFill>
                <a:srgbClr val="000000"/>
              </a:solidFill>
              <a:latin typeface="Century Gothic"/>
              <a:ea typeface="+mn-lt"/>
              <a:cs typeface="+mn-lt"/>
            </a:endParaRPr>
          </a:p>
          <a:p>
            <a:pPr>
              <a:buAutoNum type="arabicPeriod"/>
            </a:pPr>
            <a:r>
              <a:rPr lang="en-US" sz="1100">
                <a:solidFill>
                  <a:srgbClr val="000000"/>
                </a:solidFill>
                <a:latin typeface="Aptos"/>
              </a:rPr>
              <a:t>Heart failure risk calculator. heartfailurerisk.org. Accessed February 10, 2026. </a:t>
            </a:r>
            <a:r>
              <a:rPr lang="en-US" sz="1100" dirty="0">
                <a:solidFill>
                  <a:srgbClr val="000000"/>
                </a:solidFill>
                <a:latin typeface="Aptos"/>
                <a:hlinkClick r:id="rId2"/>
              </a:rPr>
              <a:t>http://www.heartfailurerisk.org/</a:t>
            </a:r>
            <a:endParaRPr lang="en-US" sz="2400"/>
          </a:p>
          <a:p>
            <a:pPr>
              <a:buAutoNum type="arabicPeriod"/>
            </a:pPr>
            <a:r>
              <a:rPr lang="en-US" sz="1100">
                <a:solidFill>
                  <a:srgbClr val="000000"/>
                </a:solidFill>
                <a:latin typeface="Aptos"/>
                <a:ea typeface="+mn-lt"/>
                <a:cs typeface="+mn-lt"/>
              </a:rPr>
              <a:t>Kidney Disease: Improving Global Outcomes (KDIGO) CKD Work Group. KDIGO 2024 Clinical Practice Guideline for the Evaluation and Management of Chronic Kidney Disease. </a:t>
            </a:r>
            <a:r>
              <a:rPr lang="en-US" sz="1100" i="1">
                <a:solidFill>
                  <a:srgbClr val="000000"/>
                </a:solidFill>
                <a:latin typeface="Aptos"/>
                <a:ea typeface="+mn-lt"/>
                <a:cs typeface="+mn-lt"/>
              </a:rPr>
              <a:t>Kidney Int.</a:t>
            </a:r>
            <a:r>
              <a:rPr lang="en-US" sz="1100">
                <a:solidFill>
                  <a:srgbClr val="000000"/>
                </a:solidFill>
                <a:latin typeface="Aptos"/>
                <a:ea typeface="+mn-lt"/>
                <a:cs typeface="+mn-lt"/>
              </a:rPr>
              <a:t> 2024;105(4S):S117-S314. doi:10.1016/j.kint.2023.10.018</a:t>
            </a:r>
          </a:p>
          <a:p>
            <a:pPr>
              <a:buAutoNum type="arabicPeriod"/>
            </a:pPr>
            <a:r>
              <a:rPr lang="en-US" sz="1100">
                <a:solidFill>
                  <a:srgbClr val="000000"/>
                </a:solidFill>
                <a:latin typeface="Aptos"/>
              </a:rPr>
              <a:t>The Kidney Failure Risk Equation. Kidneyfailurerisk.com. Accessed February 11, 2026. </a:t>
            </a:r>
            <a:r>
              <a:rPr lang="en-US" sz="1100" dirty="0">
                <a:solidFill>
                  <a:srgbClr val="000000"/>
                </a:solidFill>
                <a:latin typeface="Aptos"/>
                <a:hlinkClick r:id="rId3"/>
              </a:rPr>
              <a:t>http://www.kidneyfailurerisk.com</a:t>
            </a:r>
            <a:endParaRPr lang="en-US" sz="2400"/>
          </a:p>
          <a:p>
            <a:pPr>
              <a:buAutoNum type="arabicPeriod"/>
            </a:pPr>
            <a:r>
              <a:rPr lang="en-US" sz="1100">
                <a:solidFill>
                  <a:srgbClr val="000000"/>
                </a:solidFill>
                <a:latin typeface="Aptos"/>
              </a:rPr>
              <a:t>Hudson M, Weisbord S, Arnold R. Prognostication in Patients Receiving Dialysis. Palliative Care Network of Wisconsin. July 1, 2025. Accessed February 11, 2026. </a:t>
            </a:r>
            <a:r>
              <a:rPr lang="en-US" sz="1100" u="sng" dirty="0">
                <a:solidFill>
                  <a:schemeClr val="accent1"/>
                </a:solidFill>
                <a:latin typeface="Aptos"/>
              </a:rPr>
              <a:t>https://www.mypcnow.org/fast-fact/prognostication-in-patients-receiving-dialysis/</a:t>
            </a:r>
            <a:endParaRPr lang="en-US" sz="1100" dirty="0">
              <a:solidFill>
                <a:schemeClr val="accent1"/>
              </a:solidFill>
              <a:latin typeface="Aptos"/>
            </a:endParaRPr>
          </a:p>
          <a:p>
            <a:pPr>
              <a:buAutoNum type="arabicPeriod"/>
            </a:pPr>
            <a:r>
              <a:rPr lang="en-US" sz="1100" dirty="0">
                <a:solidFill>
                  <a:srgbClr val="000000"/>
                </a:solidFill>
                <a:latin typeface="Aptos"/>
              </a:rPr>
              <a:t>Bansal AD, Leonberg-Yoo A, Schell JO, Scherer JS, Jones CA. Ten Tips Nephrologists Wish the Palliative Care Team Knew About Caring for Patients with Kidney Disease. </a:t>
            </a:r>
            <a:r>
              <a:rPr lang="en-US" sz="1100" i="1" dirty="0">
                <a:solidFill>
                  <a:srgbClr val="000000"/>
                </a:solidFill>
                <a:latin typeface="Aptos"/>
              </a:rPr>
              <a:t>J </a:t>
            </a:r>
            <a:r>
              <a:rPr lang="en-US" sz="1100" i="1" dirty="0" err="1">
                <a:solidFill>
                  <a:srgbClr val="000000"/>
                </a:solidFill>
                <a:latin typeface="Aptos"/>
              </a:rPr>
              <a:t>Palliat</a:t>
            </a:r>
            <a:r>
              <a:rPr lang="en-US" sz="1100" i="1" dirty="0">
                <a:solidFill>
                  <a:srgbClr val="000000"/>
                </a:solidFill>
                <a:latin typeface="Aptos"/>
              </a:rPr>
              <a:t> Med</a:t>
            </a:r>
            <a:r>
              <a:rPr lang="en-US" sz="1100" dirty="0">
                <a:solidFill>
                  <a:srgbClr val="000000"/>
                </a:solidFill>
                <a:latin typeface="Aptos"/>
              </a:rPr>
              <a:t>. 2018;21(4):546-551. doi:10.1089/jpm.2018.0087</a:t>
            </a:r>
            <a:endParaRPr lang="en-US" sz="1100" dirty="0">
              <a:latin typeface="Aptos"/>
            </a:endParaRPr>
          </a:p>
          <a:p>
            <a:pPr>
              <a:buAutoNum type="arabicPeriod"/>
            </a:pPr>
            <a:r>
              <a:rPr lang="en-US" sz="1100">
                <a:solidFill>
                  <a:srgbClr val="000000"/>
                </a:solidFill>
                <a:latin typeface="Aptos"/>
              </a:rPr>
              <a:t>Corona A, Bigelow A. Conservative Management of Patients with End Stage Renal Disease. Palliative Care Network of Wisconsin. September 16, 2025. Accessed February 11, 2026. </a:t>
            </a:r>
            <a:r>
              <a:rPr lang="en-US" sz="1100" dirty="0">
                <a:solidFill>
                  <a:srgbClr val="000000"/>
                </a:solidFill>
                <a:latin typeface="Aptos"/>
                <a:hlinkClick r:id="rId4"/>
              </a:rPr>
              <a:t>https://www.mypcnow.org/fast-fact/conservative-management-of-patients-with-end-stage-renal-disease/</a:t>
            </a:r>
            <a:r>
              <a:rPr lang="en-US" sz="1100" dirty="0">
                <a:solidFill>
                  <a:srgbClr val="000000"/>
                </a:solidFill>
                <a:latin typeface="Aptos"/>
              </a:rPr>
              <a:t> </a:t>
            </a:r>
            <a:endParaRPr lang="en-US" sz="2400">
              <a:solidFill>
                <a:srgbClr val="000000"/>
              </a:solidFill>
              <a:latin typeface="Century Gothic"/>
            </a:endParaRPr>
          </a:p>
          <a:p>
            <a:pPr>
              <a:buAutoNum type="arabicPeriod"/>
            </a:pPr>
            <a:r>
              <a:rPr lang="en-US" sz="1100">
                <a:latin typeface="Aptos"/>
              </a:rPr>
              <a:t>Ge PS, Runyon BA. Treatment of Patients with Cirrhosis. </a:t>
            </a:r>
            <a:r>
              <a:rPr lang="en-US" sz="1100" i="1">
                <a:latin typeface="Aptos"/>
              </a:rPr>
              <a:t>N Engl J Med</a:t>
            </a:r>
            <a:r>
              <a:rPr lang="en-US" sz="1100">
                <a:latin typeface="Aptos"/>
              </a:rPr>
              <a:t>. 2016;375(8):767-777. doi:10.1056/NEJMra1504367</a:t>
            </a:r>
            <a:endParaRPr lang="en-US" sz="1100" dirty="0">
              <a:latin typeface="Aptos"/>
            </a:endParaRPr>
          </a:p>
          <a:p>
            <a:pPr>
              <a:buAutoNum type="arabicPeriod"/>
            </a:pPr>
            <a:r>
              <a:rPr lang="en-US" sz="1100" dirty="0">
                <a:latin typeface="Aptos"/>
              </a:rPr>
              <a:t>Waterman BL, Ramsey SU, Whitsett MP, et al. Top Ten Tips Palliative Care Clinicians Should Know About End-Stage Liver Disease.</a:t>
            </a:r>
            <a:r>
              <a:rPr lang="en-US" sz="1100" i="1" dirty="0">
                <a:latin typeface="Aptos"/>
              </a:rPr>
              <a:t> J </a:t>
            </a:r>
            <a:r>
              <a:rPr lang="en-US" sz="1100" i="1" dirty="0" err="1">
                <a:latin typeface="Aptos"/>
              </a:rPr>
              <a:t>Palliat</a:t>
            </a:r>
            <a:r>
              <a:rPr lang="en-US" sz="1100" i="1" dirty="0">
                <a:latin typeface="Aptos"/>
              </a:rPr>
              <a:t> Med</a:t>
            </a:r>
            <a:r>
              <a:rPr lang="en-US" sz="1100" dirty="0">
                <a:latin typeface="Aptos"/>
              </a:rPr>
              <a:t>. 2021;24(6):924-931. doi:10.1089/jpm.2021.0097</a:t>
            </a:r>
          </a:p>
          <a:p>
            <a:pPr>
              <a:buAutoNum type="arabicPeriod"/>
            </a:pPr>
            <a:r>
              <a:rPr lang="en-US" sz="1100">
                <a:latin typeface="Aptos"/>
              </a:rPr>
              <a:t>Venkatesan P. GOLD COPD report: 2025 update.</a:t>
            </a:r>
            <a:r>
              <a:rPr lang="en-US" sz="1100" i="1">
                <a:latin typeface="Aptos"/>
              </a:rPr>
              <a:t> Lancet Respir Med</a:t>
            </a:r>
            <a:r>
              <a:rPr lang="en-US" sz="1100">
                <a:latin typeface="Aptos"/>
              </a:rPr>
              <a:t>. 2025;13(1):e7-e8. doi:10.1016/S2213-2600(24)00413-2</a:t>
            </a:r>
            <a:endParaRPr lang="en-US" sz="1100" dirty="0">
              <a:latin typeface="Aptos"/>
            </a:endParaRPr>
          </a:p>
          <a:p>
            <a:pPr>
              <a:buAutoNum type="arabicPeriod"/>
            </a:pPr>
            <a:r>
              <a:rPr lang="en-US" sz="1100" dirty="0" err="1">
                <a:latin typeface="Aptos"/>
              </a:rPr>
              <a:t>Althobiani</a:t>
            </a:r>
            <a:r>
              <a:rPr lang="en-US" sz="1100" dirty="0">
                <a:latin typeface="Aptos"/>
              </a:rPr>
              <a:t> MA, Russell AM, Jacob J, et al. Interstitial lung disease: a review of classification, etiology, epidemiology, clinical diagnosis, pharmacological and non-pharmacological treatment. </a:t>
            </a:r>
            <a:r>
              <a:rPr lang="en-US" sz="1100" i="1" dirty="0">
                <a:latin typeface="Aptos"/>
              </a:rPr>
              <a:t>Front Med (Lausanne)</a:t>
            </a:r>
            <a:r>
              <a:rPr lang="en-US" sz="1100" dirty="0">
                <a:latin typeface="Aptos"/>
              </a:rPr>
              <a:t>. 2024;11:1296890. Published 2024 Apr 18. doi:10.3389/fmed.2024.1296890</a:t>
            </a:r>
          </a:p>
          <a:p>
            <a:pPr>
              <a:buAutoNum type="arabicPeriod"/>
            </a:pPr>
            <a:r>
              <a:rPr lang="en-US" sz="1100" dirty="0">
                <a:solidFill>
                  <a:srgbClr val="000000"/>
                </a:solidFill>
                <a:latin typeface="Aptos"/>
              </a:rPr>
              <a:t> </a:t>
            </a:r>
            <a:r>
              <a:rPr lang="en-US" sz="1100">
                <a:solidFill>
                  <a:srgbClr val="000000"/>
                </a:solidFill>
                <a:latin typeface="Aptos"/>
              </a:rPr>
              <a:t>Wilson Childers J, Arnold R, Curtis R. Prognosis in End-Stage COPD. Palliative Care Network of Wisconsin. February 11, 2026. Accessed February 11, 2026. </a:t>
            </a:r>
            <a:r>
              <a:rPr lang="en-US" sz="1100" dirty="0">
                <a:solidFill>
                  <a:srgbClr val="000000"/>
                </a:solidFill>
                <a:latin typeface="Aptos"/>
              </a:rPr>
              <a:t>https://www.mypcnow.org/fast-fact/prognosis-in-end-stage-copd/.  </a:t>
            </a:r>
            <a:r>
              <a:rPr lang="en-US" sz="1100" dirty="0">
                <a:solidFill>
                  <a:srgbClr val="000000"/>
                </a:solidFill>
                <a:latin typeface="Aptos"/>
                <a:hlinkClick r:id="rId5"/>
              </a:rPr>
              <a:t>http://www.mypcnow.org/fast-fact/prognosis-in-end-stage-copd/</a:t>
            </a:r>
            <a:endParaRPr lang="en-US" sz="2400" dirty="0"/>
          </a:p>
          <a:p>
            <a:pPr>
              <a:buAutoNum type="arabicPeriod"/>
            </a:pPr>
            <a:endParaRPr lang="en-US" sz="900" dirty="0">
              <a:solidFill>
                <a:srgbClr val="000000"/>
              </a:solidFill>
              <a:latin typeface="Aptos"/>
            </a:endParaRPr>
          </a:p>
        </p:txBody>
      </p:sp>
    </p:spTree>
    <p:extLst>
      <p:ext uri="{BB962C8B-B14F-4D97-AF65-F5344CB8AC3E}">
        <p14:creationId xmlns:p14="http://schemas.microsoft.com/office/powerpoint/2010/main" val="1330781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2AD24-0477-BF6C-D9BC-9AF359DE12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DFB380D-DB98-6484-2803-5559483D84E4}"/>
              </a:ext>
            </a:extLst>
          </p:cNvPr>
          <p:cNvSpPr>
            <a:spLocks noGrp="1"/>
          </p:cNvSpPr>
          <p:nvPr>
            <p:ph type="ctrTitle"/>
          </p:nvPr>
        </p:nvSpPr>
        <p:spPr/>
        <p:txBody>
          <a:bodyPr/>
          <a:lstStyle/>
          <a:p>
            <a:r>
              <a:rPr lang="en-US">
                <a:latin typeface="Georgia"/>
              </a:rPr>
              <a:t>Congestive Heart Failure</a:t>
            </a:r>
            <a:endParaRPr lang="en-US"/>
          </a:p>
        </p:txBody>
      </p:sp>
      <p:sp>
        <p:nvSpPr>
          <p:cNvPr id="2" name="Content Placeholder 1">
            <a:extLst>
              <a:ext uri="{FF2B5EF4-FFF2-40B4-BE49-F238E27FC236}">
                <a16:creationId xmlns:a16="http://schemas.microsoft.com/office/drawing/2014/main" id="{FC845413-BDDD-D0DB-7EF8-8DAE1227DE60}"/>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1353945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68ED1-A6FD-B5AB-7DD8-6DFA30846775}"/>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41C9FD8C-9ADF-A3AC-7700-B2ABB5779CBA}"/>
              </a:ext>
            </a:extLst>
          </p:cNvPr>
          <p:cNvSpPr>
            <a:spLocks noGrp="1"/>
          </p:cNvSpPr>
          <p:nvPr>
            <p:ph idx="1"/>
          </p:nvPr>
        </p:nvSpPr>
        <p:spPr/>
        <p:txBody>
          <a:bodyPr vert="horz" lIns="91440" tIns="45720" rIns="91440" bIns="45720" rtlCol="0" anchor="t">
            <a:normAutofit fontScale="62500" lnSpcReduction="20000"/>
          </a:bodyPr>
          <a:lstStyle/>
          <a:p>
            <a:pPr>
              <a:lnSpc>
                <a:spcPct val="120000"/>
              </a:lnSpc>
              <a:spcBef>
                <a:spcPts val="0"/>
              </a:spcBef>
            </a:pPr>
            <a:r>
              <a:rPr lang="en-US" dirty="0"/>
              <a:t>Heart failure: "A complex clinical syndrome with symptoms and signs that result from any structural or functional impairment of ventricular filling or ejection of blood"</a:t>
            </a:r>
            <a:r>
              <a:rPr lang="en-US" baseline="30000" dirty="0"/>
              <a:t>1</a:t>
            </a:r>
            <a:endParaRPr lang="en-US"/>
          </a:p>
          <a:p>
            <a:pPr marL="0" indent="0">
              <a:lnSpc>
                <a:spcPct val="120000"/>
              </a:lnSpc>
              <a:spcBef>
                <a:spcPts val="0"/>
              </a:spcBef>
              <a:buNone/>
            </a:pPr>
            <a:endParaRPr lang="en-US" baseline="30000" dirty="0"/>
          </a:p>
          <a:p>
            <a:pPr>
              <a:lnSpc>
                <a:spcPct val="120000"/>
              </a:lnSpc>
              <a:spcBef>
                <a:spcPts val="0"/>
              </a:spcBef>
            </a:pPr>
            <a:r>
              <a:rPr lang="en-US" sz="3300"/>
              <a:t>Classified by left ventricular ejection fraction (EF)</a:t>
            </a:r>
            <a:r>
              <a:rPr lang="en-US" sz="3300" baseline="30000"/>
              <a:t>1</a:t>
            </a:r>
            <a:r>
              <a:rPr lang="en-US" sz="3300"/>
              <a:t>:</a:t>
            </a:r>
          </a:p>
          <a:p>
            <a:pPr lvl="1">
              <a:lnSpc>
                <a:spcPct val="120000"/>
              </a:lnSpc>
              <a:spcBef>
                <a:spcPts val="0"/>
              </a:spcBef>
              <a:buFont typeface="Courier New,monospace" panose="020B0604020202020204" pitchFamily="34" charset="0"/>
              <a:buChar char="o"/>
            </a:pPr>
            <a:r>
              <a:rPr lang="en-US" sz="2800" dirty="0" err="1"/>
              <a:t>HFrEF</a:t>
            </a:r>
            <a:r>
              <a:rPr lang="en-US" sz="2800" dirty="0"/>
              <a:t> (EF of 40% or less)</a:t>
            </a:r>
          </a:p>
          <a:p>
            <a:pPr lvl="1">
              <a:lnSpc>
                <a:spcPct val="120000"/>
              </a:lnSpc>
              <a:spcBef>
                <a:spcPts val="0"/>
              </a:spcBef>
              <a:buFont typeface="Courier New,monospace" panose="020B0604020202020204" pitchFamily="34" charset="0"/>
              <a:buChar char="o"/>
            </a:pPr>
            <a:r>
              <a:rPr lang="en-US" sz="2800" dirty="0"/>
              <a:t>HFpEF (EF of 50% or greater)</a:t>
            </a:r>
          </a:p>
          <a:p>
            <a:pPr marL="457200" lvl="1" indent="0">
              <a:lnSpc>
                <a:spcPct val="120000"/>
              </a:lnSpc>
              <a:spcBef>
                <a:spcPts val="0"/>
              </a:spcBef>
              <a:buNone/>
            </a:pPr>
            <a:endParaRPr lang="en-US" sz="2800" dirty="0"/>
          </a:p>
          <a:p>
            <a:pPr>
              <a:lnSpc>
                <a:spcPct val="120000"/>
              </a:lnSpc>
              <a:spcBef>
                <a:spcPts val="0"/>
              </a:spcBef>
            </a:pPr>
            <a:r>
              <a:rPr lang="en-US"/>
              <a:t>Many potential etiologies including</a:t>
            </a:r>
            <a:r>
              <a:rPr lang="en-US" baseline="30000"/>
              <a:t>1</a:t>
            </a:r>
            <a:r>
              <a:rPr lang="en-US"/>
              <a:t>:</a:t>
            </a:r>
          </a:p>
          <a:p>
            <a:pPr lvl="1">
              <a:lnSpc>
                <a:spcPct val="120000"/>
              </a:lnSpc>
              <a:spcBef>
                <a:spcPts val="0"/>
              </a:spcBef>
              <a:buFont typeface="Courier New" panose="020B0604020202020204" pitchFamily="34" charset="0"/>
              <a:buChar char="o"/>
            </a:pPr>
            <a:r>
              <a:rPr lang="en-US" dirty="0"/>
              <a:t>Hypertension</a:t>
            </a:r>
          </a:p>
          <a:p>
            <a:pPr lvl="1">
              <a:lnSpc>
                <a:spcPct val="120000"/>
              </a:lnSpc>
              <a:spcBef>
                <a:spcPts val="0"/>
              </a:spcBef>
              <a:buFont typeface="Courier New" panose="020B0604020202020204" pitchFamily="34" charset="0"/>
              <a:buChar char="o"/>
            </a:pPr>
            <a:r>
              <a:rPr lang="en-US" dirty="0"/>
              <a:t>Diabetes</a:t>
            </a:r>
          </a:p>
          <a:p>
            <a:pPr lvl="1">
              <a:lnSpc>
                <a:spcPct val="120000"/>
              </a:lnSpc>
              <a:spcBef>
                <a:spcPts val="0"/>
              </a:spcBef>
              <a:buFont typeface="Courier New" panose="020B0604020202020204" pitchFamily="34" charset="0"/>
              <a:buChar char="o"/>
            </a:pPr>
            <a:r>
              <a:rPr lang="en-US" dirty="0"/>
              <a:t>Atherosclerotic/ischemic heart disease</a:t>
            </a:r>
          </a:p>
          <a:p>
            <a:pPr lvl="1">
              <a:lnSpc>
                <a:spcPct val="120000"/>
              </a:lnSpc>
              <a:spcBef>
                <a:spcPts val="0"/>
              </a:spcBef>
              <a:buFont typeface="Courier New" panose="020B0604020202020204" pitchFamily="34" charset="0"/>
              <a:buChar char="o"/>
            </a:pPr>
            <a:r>
              <a:rPr lang="en-US" dirty="0"/>
              <a:t>Valvular heart disease</a:t>
            </a:r>
          </a:p>
          <a:p>
            <a:pPr lvl="1">
              <a:lnSpc>
                <a:spcPct val="120000"/>
              </a:lnSpc>
              <a:spcBef>
                <a:spcPts val="0"/>
              </a:spcBef>
              <a:buFont typeface="Courier New" panose="020B0604020202020204" pitchFamily="34" charset="0"/>
              <a:buChar char="o"/>
            </a:pPr>
            <a:r>
              <a:rPr lang="en-US" dirty="0"/>
              <a:t>Genetic cardiomyopathies</a:t>
            </a:r>
          </a:p>
          <a:p>
            <a:pPr lvl="1">
              <a:lnSpc>
                <a:spcPct val="120000"/>
              </a:lnSpc>
              <a:spcBef>
                <a:spcPts val="0"/>
              </a:spcBef>
              <a:buFont typeface="Courier New" panose="020B0604020202020204" pitchFamily="34" charset="0"/>
              <a:buChar char="o"/>
            </a:pPr>
            <a:r>
              <a:rPr lang="en-US" dirty="0"/>
              <a:t>Cardiac amyloidosis</a:t>
            </a:r>
          </a:p>
          <a:p>
            <a:pPr lvl="1">
              <a:lnSpc>
                <a:spcPct val="120000"/>
              </a:lnSpc>
              <a:spcBef>
                <a:spcPts val="0"/>
              </a:spcBef>
              <a:buFont typeface="Courier New" panose="020B0604020202020204" pitchFamily="34" charset="0"/>
              <a:buChar char="o"/>
            </a:pPr>
            <a:r>
              <a:rPr lang="en-US" dirty="0"/>
              <a:t>Peripartum cardiomyopathy</a:t>
            </a:r>
          </a:p>
          <a:p>
            <a:pPr lvl="1">
              <a:lnSpc>
                <a:spcPct val="120000"/>
              </a:lnSpc>
              <a:spcBef>
                <a:spcPts val="0"/>
              </a:spcBef>
              <a:buFont typeface="Courier New" panose="020B0604020202020204" pitchFamily="34" charset="0"/>
              <a:buChar char="o"/>
            </a:pPr>
            <a:r>
              <a:rPr lang="en-US" dirty="0"/>
              <a:t>Substance use</a:t>
            </a:r>
          </a:p>
          <a:p>
            <a:pPr lvl="1">
              <a:lnSpc>
                <a:spcPct val="120000"/>
              </a:lnSpc>
              <a:spcBef>
                <a:spcPts val="0"/>
              </a:spcBef>
              <a:buFont typeface="Courier New" panose="020B0604020202020204" pitchFamily="34" charset="0"/>
              <a:buChar char="o"/>
            </a:pPr>
            <a:r>
              <a:rPr lang="en-US" dirty="0"/>
              <a:t>Infection (e.g. HIV)</a:t>
            </a:r>
          </a:p>
        </p:txBody>
      </p:sp>
    </p:spTree>
    <p:extLst>
      <p:ext uri="{BB962C8B-B14F-4D97-AF65-F5344CB8AC3E}">
        <p14:creationId xmlns:p14="http://schemas.microsoft.com/office/powerpoint/2010/main" val="1416318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95764-2A8B-1A67-FE00-06E5F483293E}"/>
              </a:ext>
            </a:extLst>
          </p:cNvPr>
          <p:cNvSpPr>
            <a:spLocks noGrp="1"/>
          </p:cNvSpPr>
          <p:nvPr>
            <p:ph type="title"/>
          </p:nvPr>
        </p:nvSpPr>
        <p:spPr/>
        <p:txBody>
          <a:bodyPr/>
          <a:lstStyle/>
          <a:p>
            <a:r>
              <a:rPr lang="en-US"/>
              <a:t>Definitions</a:t>
            </a:r>
            <a:r>
              <a:rPr lang="en-US" baseline="30000"/>
              <a:t>1</a:t>
            </a:r>
            <a:endParaRPr lang="en-US" baseline="30000" dirty="0"/>
          </a:p>
        </p:txBody>
      </p:sp>
      <p:sp>
        <p:nvSpPr>
          <p:cNvPr id="3" name="Content Placeholder 2">
            <a:extLst>
              <a:ext uri="{FF2B5EF4-FFF2-40B4-BE49-F238E27FC236}">
                <a16:creationId xmlns:a16="http://schemas.microsoft.com/office/drawing/2014/main" id="{8513B32A-8B81-C025-E5F4-4B30DE99E2C3}"/>
              </a:ext>
            </a:extLst>
          </p:cNvPr>
          <p:cNvSpPr>
            <a:spLocks noGrp="1"/>
          </p:cNvSpPr>
          <p:nvPr>
            <p:ph idx="1"/>
          </p:nvPr>
        </p:nvSpPr>
        <p:spPr/>
        <p:txBody>
          <a:bodyPr vert="horz" lIns="91440" tIns="45720" rIns="91440" bIns="45720" rtlCol="0" anchor="t">
            <a:normAutofit lnSpcReduction="10000"/>
          </a:bodyPr>
          <a:lstStyle/>
          <a:p>
            <a:r>
              <a:rPr lang="en-US" dirty="0"/>
              <a:t>ACC/AHA Staging:</a:t>
            </a:r>
          </a:p>
          <a:p>
            <a:pPr lvl="1">
              <a:buFont typeface="Courier New" panose="020B0604020202020204" pitchFamily="34" charset="0"/>
              <a:buChar char="o"/>
            </a:pPr>
            <a:r>
              <a:rPr lang="en-US" dirty="0"/>
              <a:t>A – at risk for heart failure</a:t>
            </a:r>
          </a:p>
          <a:p>
            <a:pPr lvl="1">
              <a:buFont typeface="Courier New" panose="020B0604020202020204" pitchFamily="34" charset="0"/>
              <a:buChar char="o"/>
            </a:pPr>
            <a:r>
              <a:rPr lang="en-US" dirty="0"/>
              <a:t>B – pre-heart failure (structural disease but no signs/symptoms of HF)</a:t>
            </a:r>
          </a:p>
          <a:p>
            <a:pPr lvl="1">
              <a:buFont typeface="Courier New" panose="020B0604020202020204" pitchFamily="34" charset="0"/>
              <a:buChar char="o"/>
            </a:pPr>
            <a:r>
              <a:rPr lang="en-US" dirty="0"/>
              <a:t>C – symptomatic heart failure</a:t>
            </a:r>
          </a:p>
          <a:p>
            <a:pPr lvl="1">
              <a:buFont typeface="Courier New" panose="020B0604020202020204" pitchFamily="34" charset="0"/>
              <a:buChar char="o"/>
            </a:pPr>
            <a:r>
              <a:rPr lang="en-US" dirty="0"/>
              <a:t>D – advanced heart failure</a:t>
            </a:r>
          </a:p>
          <a:p>
            <a:pPr marL="457200" lvl="1" indent="0">
              <a:buNone/>
            </a:pPr>
            <a:endParaRPr lang="en-US" dirty="0"/>
          </a:p>
          <a:p>
            <a:r>
              <a:rPr lang="en-US" dirty="0"/>
              <a:t>NYHA Classification:</a:t>
            </a:r>
          </a:p>
          <a:p>
            <a:pPr lvl="1">
              <a:buFont typeface="Courier New" panose="020B0604020202020204" pitchFamily="34" charset="0"/>
              <a:buChar char="o"/>
            </a:pPr>
            <a:r>
              <a:rPr lang="en-US" dirty="0"/>
              <a:t>I – no symptoms with ordinary activity</a:t>
            </a:r>
          </a:p>
          <a:p>
            <a:pPr lvl="1">
              <a:buFont typeface="Courier New" panose="020B0604020202020204" pitchFamily="34" charset="0"/>
              <a:buChar char="o"/>
            </a:pPr>
            <a:r>
              <a:rPr lang="en-US" dirty="0"/>
              <a:t>II – comfortable at rest but slight limitation of ordinary activity</a:t>
            </a:r>
          </a:p>
          <a:p>
            <a:pPr lvl="1">
              <a:buFont typeface="Courier New" panose="020B0604020202020204" pitchFamily="34" charset="0"/>
              <a:buChar char="o"/>
            </a:pPr>
            <a:r>
              <a:rPr lang="en-US" dirty="0"/>
              <a:t>III – even light activity causes symptoms</a:t>
            </a:r>
          </a:p>
          <a:p>
            <a:pPr lvl="1">
              <a:buFont typeface="Courier New" panose="020B0604020202020204" pitchFamily="34" charset="0"/>
              <a:buChar char="o"/>
            </a:pPr>
            <a:r>
              <a:rPr lang="en-US" dirty="0"/>
              <a:t>IV – symptoms at rest</a:t>
            </a:r>
          </a:p>
        </p:txBody>
      </p:sp>
    </p:spTree>
    <p:extLst>
      <p:ext uri="{BB962C8B-B14F-4D97-AF65-F5344CB8AC3E}">
        <p14:creationId xmlns:p14="http://schemas.microsoft.com/office/powerpoint/2010/main" val="3509070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7B3E7-660C-118D-D3EC-D57719F48C53}"/>
              </a:ext>
            </a:extLst>
          </p:cNvPr>
          <p:cNvSpPr>
            <a:spLocks noGrp="1"/>
          </p:cNvSpPr>
          <p:nvPr>
            <p:ph type="title"/>
          </p:nvPr>
        </p:nvSpPr>
        <p:spPr>
          <a:xfrm>
            <a:off x="371094" y="1161288"/>
            <a:ext cx="3438144" cy="1239012"/>
          </a:xfrm>
        </p:spPr>
        <p:txBody>
          <a:bodyPr anchor="ctr">
            <a:normAutofit/>
          </a:bodyPr>
          <a:lstStyle/>
          <a:p>
            <a:r>
              <a:rPr lang="en-US" sz="2800"/>
              <a:t>Primary Management</a:t>
            </a:r>
          </a:p>
        </p:txBody>
      </p:sp>
      <p:sp>
        <p:nvSpPr>
          <p:cNvPr id="3" name="Content Placeholder 2">
            <a:extLst>
              <a:ext uri="{FF2B5EF4-FFF2-40B4-BE49-F238E27FC236}">
                <a16:creationId xmlns:a16="http://schemas.microsoft.com/office/drawing/2014/main" id="{4044963A-4B16-D07B-050D-9E66FECBEE1F}"/>
              </a:ext>
            </a:extLst>
          </p:cNvPr>
          <p:cNvSpPr>
            <a:spLocks noGrp="1"/>
          </p:cNvSpPr>
          <p:nvPr>
            <p:ph idx="1"/>
          </p:nvPr>
        </p:nvSpPr>
        <p:spPr>
          <a:xfrm>
            <a:off x="371094" y="2718054"/>
            <a:ext cx="3438906" cy="3207258"/>
          </a:xfrm>
        </p:spPr>
        <p:txBody>
          <a:bodyPr vert="horz" lIns="91440" tIns="45720" rIns="91440" bIns="45720" rtlCol="0" anchor="t">
            <a:normAutofit/>
          </a:bodyPr>
          <a:lstStyle/>
          <a:p>
            <a:endParaRPr lang="en-US" sz="1700"/>
          </a:p>
          <a:p>
            <a:pPr lvl="1">
              <a:buFont typeface="Courier New" panose="020B0604020202020204" pitchFamily="34" charset="0"/>
              <a:buChar char="o"/>
            </a:pPr>
            <a:endParaRPr lang="en-US" sz="1700"/>
          </a:p>
        </p:txBody>
      </p:sp>
      <p:sp>
        <p:nvSpPr>
          <p:cNvPr id="5" name="TextBox 4">
            <a:extLst>
              <a:ext uri="{FF2B5EF4-FFF2-40B4-BE49-F238E27FC236}">
                <a16:creationId xmlns:a16="http://schemas.microsoft.com/office/drawing/2014/main" id="{A36AA25B-463B-04B3-1DC6-57F7B333A0BB}"/>
              </a:ext>
            </a:extLst>
          </p:cNvPr>
          <p:cNvSpPr txBox="1"/>
          <p:nvPr/>
        </p:nvSpPr>
        <p:spPr>
          <a:xfrm>
            <a:off x="1130159" y="3861372"/>
            <a:ext cx="770956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For </a:t>
            </a:r>
            <a:r>
              <a:rPr lang="en-US" dirty="0" err="1"/>
              <a:t>HFrEF</a:t>
            </a:r>
            <a:r>
              <a:rPr lang="en-US" baseline="30000" dirty="0"/>
              <a:t>1</a:t>
            </a:r>
            <a:r>
              <a:rPr lang="en-US" dirty="0"/>
              <a:t>: </a:t>
            </a:r>
            <a:r>
              <a:rPr lang="en-US" dirty="0" err="1"/>
              <a:t>ARNi</a:t>
            </a:r>
            <a:r>
              <a:rPr lang="en-US" dirty="0"/>
              <a:t>/</a:t>
            </a:r>
            <a:r>
              <a:rPr lang="en-US" dirty="0" err="1"/>
              <a:t>ACEi</a:t>
            </a:r>
            <a:r>
              <a:rPr lang="en-US"/>
              <a:t>/ARB, beta blocker, MRA, SGLT2i, diuretics as </a:t>
            </a:r>
            <a:r>
              <a:rPr lang="en-US" dirty="0"/>
              <a:t>needed</a:t>
            </a:r>
          </a:p>
          <a:p>
            <a:endParaRPr lang="en-US" dirty="0"/>
          </a:p>
          <a:p>
            <a:r>
              <a:rPr lang="en-US"/>
              <a:t>For HFpEF:  SGLT2i and MRA</a:t>
            </a:r>
            <a:r>
              <a:rPr lang="en-US" baseline="30000" dirty="0"/>
              <a:t>1</a:t>
            </a:r>
          </a:p>
          <a:p>
            <a:endParaRPr lang="en-US" baseline="30000" dirty="0"/>
          </a:p>
          <a:p>
            <a:r>
              <a:rPr lang="en-US" dirty="0"/>
              <a:t>Device Therapy: AICD (</a:t>
            </a:r>
            <a:r>
              <a:rPr lang="en-US" dirty="0" err="1"/>
              <a:t>defibrilator</a:t>
            </a:r>
            <a:r>
              <a:rPr lang="en-US" dirty="0"/>
              <a:t>) vs CRT (cardiac resynchronization)</a:t>
            </a:r>
          </a:p>
        </p:txBody>
      </p:sp>
      <p:sp>
        <p:nvSpPr>
          <p:cNvPr id="6" name="TextBox 5">
            <a:extLst>
              <a:ext uri="{FF2B5EF4-FFF2-40B4-BE49-F238E27FC236}">
                <a16:creationId xmlns:a16="http://schemas.microsoft.com/office/drawing/2014/main" id="{8DF43524-D518-CD65-C397-012A4B6116F0}"/>
              </a:ext>
            </a:extLst>
          </p:cNvPr>
          <p:cNvSpPr txBox="1"/>
          <p:nvPr/>
        </p:nvSpPr>
        <p:spPr>
          <a:xfrm>
            <a:off x="590765" y="2825395"/>
            <a:ext cx="3544583" cy="6634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"GDMT" = Guideline-directed medical therapy</a:t>
            </a:r>
          </a:p>
        </p:txBody>
      </p:sp>
    </p:spTree>
    <p:extLst>
      <p:ext uri="{BB962C8B-B14F-4D97-AF65-F5344CB8AC3E}">
        <p14:creationId xmlns:p14="http://schemas.microsoft.com/office/powerpoint/2010/main" val="1479885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2403B-7201-3A12-9277-0A960D026992}"/>
              </a:ext>
            </a:extLst>
          </p:cNvPr>
          <p:cNvSpPr>
            <a:spLocks noGrp="1"/>
          </p:cNvSpPr>
          <p:nvPr>
            <p:ph type="title"/>
          </p:nvPr>
        </p:nvSpPr>
        <p:spPr/>
        <p:txBody>
          <a:bodyPr/>
          <a:lstStyle/>
          <a:p>
            <a:r>
              <a:rPr lang="en-US" dirty="0"/>
              <a:t>Severity Assessment and Prognostication</a:t>
            </a:r>
          </a:p>
        </p:txBody>
      </p:sp>
      <p:sp>
        <p:nvSpPr>
          <p:cNvPr id="7" name="Content Placeholder 6">
            <a:extLst>
              <a:ext uri="{FF2B5EF4-FFF2-40B4-BE49-F238E27FC236}">
                <a16:creationId xmlns:a16="http://schemas.microsoft.com/office/drawing/2014/main" id="{6AD121A4-836B-E4B2-1DB5-4363009A47CC}"/>
              </a:ext>
            </a:extLst>
          </p:cNvPr>
          <p:cNvSpPr>
            <a:spLocks noGrp="1"/>
          </p:cNvSpPr>
          <p:nvPr>
            <p:ph idx="1"/>
          </p:nvPr>
        </p:nvSpPr>
        <p:spPr>
          <a:xfrm>
            <a:off x="838200" y="1835394"/>
            <a:ext cx="10515600" cy="4351338"/>
          </a:xfrm>
        </p:spPr>
        <p:txBody>
          <a:bodyPr vert="horz" lIns="91440" tIns="45720" rIns="91440" bIns="45720" rtlCol="0" anchor="t">
            <a:normAutofit/>
          </a:bodyPr>
          <a:lstStyle/>
          <a:p>
            <a:r>
              <a:rPr lang="en-US"/>
              <a:t>Organ failure illness trajectory marked by multiple exacerbations without full return to baseline</a:t>
            </a:r>
            <a:r>
              <a:rPr lang="en-US" baseline="30000"/>
              <a:t>2</a:t>
            </a:r>
          </a:p>
          <a:p>
            <a:r>
              <a:rPr lang="en-US"/>
              <a:t>Prognosis is not predicted by LVEF</a:t>
            </a:r>
            <a:r>
              <a:rPr lang="en-US" baseline="30000"/>
              <a:t>2</a:t>
            </a:r>
            <a:endParaRPr lang="en-US" baseline="30000" dirty="0"/>
          </a:p>
        </p:txBody>
      </p:sp>
    </p:spTree>
    <p:extLst>
      <p:ext uri="{BB962C8B-B14F-4D97-AF65-F5344CB8AC3E}">
        <p14:creationId xmlns:p14="http://schemas.microsoft.com/office/powerpoint/2010/main" val="982302459"/>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3DB2768E-2C2E-4AF6-B15B-BD81E13474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4BE3F1-B8F7-4F4F-89D8-651027460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6473</TotalTime>
  <Words>3819</Words>
  <Application>Microsoft Office PowerPoint</Application>
  <PresentationFormat>Widescreen</PresentationFormat>
  <Paragraphs>323</Paragraphs>
  <Slides>45</Slides>
  <Notes>28</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Primary Care Topics in Outpatient Palliative Care  Part 1: Heart failure, Kidney Failure, Liver Failure, and Progressive Lung Diseases </vt:lpstr>
      <vt:lpstr>No Disclosures</vt:lpstr>
      <vt:lpstr>Learning Objectives</vt:lpstr>
      <vt:lpstr>The Structure of Today's Lecture</vt:lpstr>
      <vt:lpstr>Congestive Heart Failure</vt:lpstr>
      <vt:lpstr>Definitions</vt:lpstr>
      <vt:lpstr>Definitions1</vt:lpstr>
      <vt:lpstr>Primary Management</vt:lpstr>
      <vt:lpstr>Severity Assessment and Prognostication</vt:lpstr>
      <vt:lpstr>Severity Assessment and Prognostication</vt:lpstr>
      <vt:lpstr>Common Symptoms2</vt:lpstr>
      <vt:lpstr>Diuretics2</vt:lpstr>
      <vt:lpstr>Other Special Considerations</vt:lpstr>
      <vt:lpstr>Chronic Kidney Disease (CKD) and End Stage Renal Disease (ESRD) </vt:lpstr>
      <vt:lpstr>Definitions4</vt:lpstr>
      <vt:lpstr>Primary Management4</vt:lpstr>
      <vt:lpstr>Severity Assessment and Prognostication</vt:lpstr>
      <vt:lpstr>Severity Assessment and Prognostication</vt:lpstr>
      <vt:lpstr>Severity Assessment and Prognostication</vt:lpstr>
      <vt:lpstr>Common Symptoms7,8</vt:lpstr>
      <vt:lpstr>Other Special Considerations</vt:lpstr>
      <vt:lpstr>End-Stage Liver Disease</vt:lpstr>
      <vt:lpstr>Definitions</vt:lpstr>
      <vt:lpstr>Primary Management</vt:lpstr>
      <vt:lpstr>Severity Assessment and Prognostication</vt:lpstr>
      <vt:lpstr>Severity Assessment and Prognostication: MELD-Na10</vt:lpstr>
      <vt:lpstr>Common Symptoms10</vt:lpstr>
      <vt:lpstr>Other Special Considerations</vt:lpstr>
      <vt:lpstr>Other Special Considerations</vt:lpstr>
      <vt:lpstr>Chronic Obstructive Pulmonary Disease (COPD) and Other Advanced Lung Disease</vt:lpstr>
      <vt:lpstr>Definitions</vt:lpstr>
      <vt:lpstr>Definitions</vt:lpstr>
      <vt:lpstr>Definitions</vt:lpstr>
      <vt:lpstr>Primary Management</vt:lpstr>
      <vt:lpstr>Severity Assessment and Prognostication</vt:lpstr>
      <vt:lpstr>Common Symptoms11</vt:lpstr>
      <vt:lpstr>Other Special Considerations</vt:lpstr>
      <vt:lpstr>Practice Question 1</vt:lpstr>
      <vt:lpstr>Practice Question 1</vt:lpstr>
      <vt:lpstr>Practice Question 2</vt:lpstr>
      <vt:lpstr>Practice Question 2</vt:lpstr>
      <vt:lpstr>Practice Question 3</vt:lpstr>
      <vt:lpstr>Practice Question 3</vt:lpstr>
      <vt:lpstr>Learning Objectives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392</cp:revision>
  <cp:lastPrinted>2025-11-19T21:53:26Z</cp:lastPrinted>
  <dcterms:created xsi:type="dcterms:W3CDTF">2025-10-13T15:36:11Z</dcterms:created>
  <dcterms:modified xsi:type="dcterms:W3CDTF">2026-03-31T15:13:24Z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