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0"/>
  </p:notesMasterIdLst>
  <p:handoutMasterIdLst>
    <p:handoutMasterId r:id="rId41"/>
  </p:handoutMasterIdLst>
  <p:sldIdLst>
    <p:sldId id="256" r:id="rId5"/>
    <p:sldId id="464" r:id="rId6"/>
    <p:sldId id="258" r:id="rId7"/>
    <p:sldId id="259" r:id="rId8"/>
    <p:sldId id="467" r:id="rId9"/>
    <p:sldId id="260" r:id="rId10"/>
    <p:sldId id="263" r:id="rId11"/>
    <p:sldId id="264" r:id="rId12"/>
    <p:sldId id="468" r:id="rId13"/>
    <p:sldId id="265" r:id="rId14"/>
    <p:sldId id="266" r:id="rId15"/>
    <p:sldId id="267" r:id="rId16"/>
    <p:sldId id="469" r:id="rId17"/>
    <p:sldId id="268" r:id="rId18"/>
    <p:sldId id="269" r:id="rId19"/>
    <p:sldId id="270" r:id="rId20"/>
    <p:sldId id="271" r:id="rId21"/>
    <p:sldId id="470" r:id="rId22"/>
    <p:sldId id="272" r:id="rId23"/>
    <p:sldId id="273" r:id="rId24"/>
    <p:sldId id="275" r:id="rId25"/>
    <p:sldId id="471" r:id="rId26"/>
    <p:sldId id="276" r:id="rId27"/>
    <p:sldId id="278" r:id="rId28"/>
    <p:sldId id="279" r:id="rId29"/>
    <p:sldId id="472" r:id="rId30"/>
    <p:sldId id="274" r:id="rId31"/>
    <p:sldId id="280" r:id="rId32"/>
    <p:sldId id="277" r:id="rId33"/>
    <p:sldId id="282" r:id="rId34"/>
    <p:sldId id="283" r:id="rId35"/>
    <p:sldId id="284" r:id="rId36"/>
    <p:sldId id="285" r:id="rId37"/>
    <p:sldId id="281" r:id="rId38"/>
    <p:sldId id="26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6"/>
            <p14:sldId id="464"/>
            <p14:sldId id="258"/>
            <p14:sldId id="259"/>
            <p14:sldId id="467"/>
            <p14:sldId id="260"/>
            <p14:sldId id="263"/>
            <p14:sldId id="264"/>
            <p14:sldId id="468"/>
            <p14:sldId id="265"/>
            <p14:sldId id="266"/>
            <p14:sldId id="267"/>
            <p14:sldId id="469"/>
            <p14:sldId id="268"/>
            <p14:sldId id="269"/>
            <p14:sldId id="270"/>
            <p14:sldId id="271"/>
            <p14:sldId id="470"/>
            <p14:sldId id="272"/>
            <p14:sldId id="273"/>
            <p14:sldId id="275"/>
            <p14:sldId id="471"/>
            <p14:sldId id="276"/>
            <p14:sldId id="278"/>
            <p14:sldId id="279"/>
            <p14:sldId id="472"/>
            <p14:sldId id="274"/>
            <p14:sldId id="280"/>
            <p14:sldId id="277"/>
            <p14:sldId id="282"/>
            <p14:sldId id="283"/>
            <p14:sldId id="284"/>
            <p14:sldId id="285"/>
            <p14:sldId id="281"/>
            <p14:sldId id="262"/>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6C3018-51D0-A96E-57FF-8BDBB790B602}" v="341" dt="2026-03-31T17:08:00.1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21"/>
    <p:restoredTop sz="66140"/>
  </p:normalViewPr>
  <p:slideViewPr>
    <p:cSldViewPr snapToGrid="0">
      <p:cViewPr>
        <p:scale>
          <a:sx n="79" d="100"/>
          <a:sy n="79" d="100"/>
        </p:scale>
        <p:origin x="1640" y="240"/>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ps, Anne Marie" userId="S::amlips@emory.edu::3afc5fd4-59ad-43da-b964-62076b8287ce" providerId="AD" clId="Web-{206C3018-51D0-A96E-57FF-8BDBB790B602}"/>
    <pc:docChg chg="addSld modSld modSection">
      <pc:chgData name="Lips, Anne Marie" userId="S::amlips@emory.edu::3afc5fd4-59ad-43da-b964-62076b8287ce" providerId="AD" clId="Web-{206C3018-51D0-A96E-57FF-8BDBB790B602}" dt="2026-03-31T17:08:00.109" v="481" actId="20577"/>
      <pc:docMkLst>
        <pc:docMk/>
      </pc:docMkLst>
      <pc:sldChg chg="modSp">
        <pc:chgData name="Lips, Anne Marie" userId="S::amlips@emory.edu::3afc5fd4-59ad-43da-b964-62076b8287ce" providerId="AD" clId="Web-{206C3018-51D0-A96E-57FF-8BDBB790B602}" dt="2026-03-31T13:37:50.823" v="434" actId="20577"/>
        <pc:sldMkLst>
          <pc:docMk/>
          <pc:sldMk cId="3882675222" sldId="256"/>
        </pc:sldMkLst>
        <pc:spChg chg="mod">
          <ac:chgData name="Lips, Anne Marie" userId="S::amlips@emory.edu::3afc5fd4-59ad-43da-b964-62076b8287ce" providerId="AD" clId="Web-{206C3018-51D0-A96E-57FF-8BDBB790B602}" dt="2026-03-31T13:37:50.823" v="434" actId="20577"/>
          <ac:spMkLst>
            <pc:docMk/>
            <pc:sldMk cId="3882675222" sldId="256"/>
            <ac:spMk id="3" creationId="{00000000-0000-0000-0000-000000000000}"/>
          </ac:spMkLst>
        </pc:spChg>
      </pc:sldChg>
      <pc:sldChg chg="modSp">
        <pc:chgData name="Lips, Anne Marie" userId="S::amlips@emory.edu::3afc5fd4-59ad-43da-b964-62076b8287ce" providerId="AD" clId="Web-{206C3018-51D0-A96E-57FF-8BDBB790B602}" dt="2026-03-30T18:40:27.667" v="2" actId="20577"/>
        <pc:sldMkLst>
          <pc:docMk/>
          <pc:sldMk cId="1328977623" sldId="260"/>
        </pc:sldMkLst>
        <pc:spChg chg="mod">
          <ac:chgData name="Lips, Anne Marie" userId="S::amlips@emory.edu::3afc5fd4-59ad-43da-b964-62076b8287ce" providerId="AD" clId="Web-{206C3018-51D0-A96E-57FF-8BDBB790B602}" dt="2026-03-30T18:40:27.667" v="2" actId="20577"/>
          <ac:spMkLst>
            <pc:docMk/>
            <pc:sldMk cId="1328977623" sldId="260"/>
            <ac:spMk id="5" creationId="{F8221D15-31A4-4F5D-6024-F9A08453BB07}"/>
          </ac:spMkLst>
        </pc:spChg>
      </pc:sldChg>
      <pc:sldChg chg="modSp">
        <pc:chgData name="Lips, Anne Marie" userId="S::amlips@emory.edu::3afc5fd4-59ad-43da-b964-62076b8287ce" providerId="AD" clId="Web-{206C3018-51D0-A96E-57FF-8BDBB790B602}" dt="2026-03-30T21:03:54.237" v="425" actId="20577"/>
        <pc:sldMkLst>
          <pc:docMk/>
          <pc:sldMk cId="798945611" sldId="262"/>
        </pc:sldMkLst>
        <pc:spChg chg="mod">
          <ac:chgData name="Lips, Anne Marie" userId="S::amlips@emory.edu::3afc5fd4-59ad-43da-b964-62076b8287ce" providerId="AD" clId="Web-{206C3018-51D0-A96E-57FF-8BDBB790B602}" dt="2026-03-30T21:03:54.237" v="425" actId="20577"/>
          <ac:spMkLst>
            <pc:docMk/>
            <pc:sldMk cId="798945611" sldId="262"/>
            <ac:spMk id="4" creationId="{9644032E-557A-198F-A9FE-58AD09787EA7}"/>
          </ac:spMkLst>
        </pc:spChg>
      </pc:sldChg>
      <pc:sldChg chg="modSp modNotes">
        <pc:chgData name="Lips, Anne Marie" userId="S::amlips@emory.edu::3afc5fd4-59ad-43da-b964-62076b8287ce" providerId="AD" clId="Web-{206C3018-51D0-A96E-57FF-8BDBB790B602}" dt="2026-03-30T19:11:58.711" v="190" actId="1076"/>
        <pc:sldMkLst>
          <pc:docMk/>
          <pc:sldMk cId="1598640655" sldId="263"/>
        </pc:sldMkLst>
        <pc:spChg chg="mod">
          <ac:chgData name="Lips, Anne Marie" userId="S::amlips@emory.edu::3afc5fd4-59ad-43da-b964-62076b8287ce" providerId="AD" clId="Web-{206C3018-51D0-A96E-57FF-8BDBB790B602}" dt="2026-03-30T19:11:58.711" v="190" actId="1076"/>
          <ac:spMkLst>
            <pc:docMk/>
            <pc:sldMk cId="1598640655" sldId="263"/>
            <ac:spMk id="11" creationId="{3027C7AB-42E7-AF5B-5797-CEB18C524254}"/>
          </ac:spMkLst>
        </pc:spChg>
        <pc:spChg chg="mod">
          <ac:chgData name="Lips, Anne Marie" userId="S::amlips@emory.edu::3afc5fd4-59ad-43da-b964-62076b8287ce" providerId="AD" clId="Web-{206C3018-51D0-A96E-57FF-8BDBB790B602}" dt="2026-03-30T18:41:44.406" v="10" actId="1076"/>
          <ac:spMkLst>
            <pc:docMk/>
            <pc:sldMk cId="1598640655" sldId="263"/>
            <ac:spMk id="2066" creationId="{60E0769B-DCFE-B0A8-2F67-E54C2A6FCFE8}"/>
          </ac:spMkLst>
        </pc:spChg>
      </pc:sldChg>
      <pc:sldChg chg="modNotes">
        <pc:chgData name="Lips, Anne Marie" userId="S::amlips@emory.edu::3afc5fd4-59ad-43da-b964-62076b8287ce" providerId="AD" clId="Web-{206C3018-51D0-A96E-57FF-8BDBB790B602}" dt="2026-03-30T19:07:33.658" v="187"/>
        <pc:sldMkLst>
          <pc:docMk/>
          <pc:sldMk cId="2862402370" sldId="264"/>
        </pc:sldMkLst>
      </pc:sldChg>
      <pc:sldChg chg="modSp">
        <pc:chgData name="Lips, Anne Marie" userId="S::amlips@emory.edu::3afc5fd4-59ad-43da-b964-62076b8287ce" providerId="AD" clId="Web-{206C3018-51D0-A96E-57FF-8BDBB790B602}" dt="2026-03-31T17:06:50.857" v="457" actId="20577"/>
        <pc:sldMkLst>
          <pc:docMk/>
          <pc:sldMk cId="3540305416" sldId="268"/>
        </pc:sldMkLst>
        <pc:spChg chg="mod">
          <ac:chgData name="Lips, Anne Marie" userId="S::amlips@emory.edu::3afc5fd4-59ad-43da-b964-62076b8287ce" providerId="AD" clId="Web-{206C3018-51D0-A96E-57FF-8BDBB790B602}" dt="2026-03-31T17:06:50.857" v="457" actId="20577"/>
          <ac:spMkLst>
            <pc:docMk/>
            <pc:sldMk cId="3540305416" sldId="268"/>
            <ac:spMk id="2" creationId="{0607F247-8D9B-9F7E-8BDC-1E7335C88332}"/>
          </ac:spMkLst>
        </pc:spChg>
      </pc:sldChg>
      <pc:sldChg chg="modSp">
        <pc:chgData name="Lips, Anne Marie" userId="S::amlips@emory.edu::3afc5fd4-59ad-43da-b964-62076b8287ce" providerId="AD" clId="Web-{206C3018-51D0-A96E-57FF-8BDBB790B602}" dt="2026-03-30T19:16:40.695" v="206" actId="1076"/>
        <pc:sldMkLst>
          <pc:docMk/>
          <pc:sldMk cId="80430116" sldId="269"/>
        </pc:sldMkLst>
        <pc:spChg chg="mod">
          <ac:chgData name="Lips, Anne Marie" userId="S::amlips@emory.edu::3afc5fd4-59ad-43da-b964-62076b8287ce" providerId="AD" clId="Web-{206C3018-51D0-A96E-57FF-8BDBB790B602}" dt="2026-03-30T19:16:40.695" v="206" actId="1076"/>
          <ac:spMkLst>
            <pc:docMk/>
            <pc:sldMk cId="80430116" sldId="269"/>
            <ac:spMk id="18" creationId="{FB9D35D7-4554-EBCB-FB5C-2CE8A660A35B}"/>
          </ac:spMkLst>
        </pc:spChg>
      </pc:sldChg>
      <pc:sldChg chg="modSp">
        <pc:chgData name="Lips, Anne Marie" userId="S::amlips@emory.edu::3afc5fd4-59ad-43da-b964-62076b8287ce" providerId="AD" clId="Web-{206C3018-51D0-A96E-57FF-8BDBB790B602}" dt="2026-03-30T19:22:35.471" v="210" actId="20577"/>
        <pc:sldMkLst>
          <pc:docMk/>
          <pc:sldMk cId="295783163" sldId="271"/>
        </pc:sldMkLst>
        <pc:spChg chg="mod">
          <ac:chgData name="Lips, Anne Marie" userId="S::amlips@emory.edu::3afc5fd4-59ad-43da-b964-62076b8287ce" providerId="AD" clId="Web-{206C3018-51D0-A96E-57FF-8BDBB790B602}" dt="2026-03-30T19:22:35.471" v="210" actId="20577"/>
          <ac:spMkLst>
            <pc:docMk/>
            <pc:sldMk cId="295783163" sldId="271"/>
            <ac:spMk id="7" creationId="{7CCC7D43-3C11-F905-D074-5E5E3BC5DB08}"/>
          </ac:spMkLst>
        </pc:spChg>
      </pc:sldChg>
      <pc:sldChg chg="modSp">
        <pc:chgData name="Lips, Anne Marie" userId="S::amlips@emory.edu::3afc5fd4-59ad-43da-b964-62076b8287ce" providerId="AD" clId="Web-{206C3018-51D0-A96E-57FF-8BDBB790B602}" dt="2026-03-31T17:07:21.123" v="467" actId="20577"/>
        <pc:sldMkLst>
          <pc:docMk/>
          <pc:sldMk cId="2690408649" sldId="272"/>
        </pc:sldMkLst>
        <pc:spChg chg="mod">
          <ac:chgData name="Lips, Anne Marie" userId="S::amlips@emory.edu::3afc5fd4-59ad-43da-b964-62076b8287ce" providerId="AD" clId="Web-{206C3018-51D0-A96E-57FF-8BDBB790B602}" dt="2026-03-31T17:07:21.123" v="467" actId="20577"/>
          <ac:spMkLst>
            <pc:docMk/>
            <pc:sldMk cId="2690408649" sldId="272"/>
            <ac:spMk id="2" creationId="{79C154F7-83BA-2338-BA3B-C3645AAF53CA}"/>
          </ac:spMkLst>
        </pc:spChg>
      </pc:sldChg>
      <pc:sldChg chg="modSp modNotes">
        <pc:chgData name="Lips, Anne Marie" userId="S::amlips@emory.edu::3afc5fd4-59ad-43da-b964-62076b8287ce" providerId="AD" clId="Web-{206C3018-51D0-A96E-57FF-8BDBB790B602}" dt="2026-03-30T21:05:18.882" v="429" actId="20577"/>
        <pc:sldMkLst>
          <pc:docMk/>
          <pc:sldMk cId="3782304602" sldId="274"/>
        </pc:sldMkLst>
        <pc:spChg chg="mod">
          <ac:chgData name="Lips, Anne Marie" userId="S::amlips@emory.edu::3afc5fd4-59ad-43da-b964-62076b8287ce" providerId="AD" clId="Web-{206C3018-51D0-A96E-57FF-8BDBB790B602}" dt="2026-03-30T21:05:18.882" v="429" actId="20577"/>
          <ac:spMkLst>
            <pc:docMk/>
            <pc:sldMk cId="3782304602" sldId="274"/>
            <ac:spMk id="3" creationId="{E6A0B9C5-581D-E095-A1E3-BE2F8AC8B6EA}"/>
          </ac:spMkLst>
        </pc:spChg>
      </pc:sldChg>
      <pc:sldChg chg="modSp">
        <pc:chgData name="Lips, Anne Marie" userId="S::amlips@emory.edu::3afc5fd4-59ad-43da-b964-62076b8287ce" providerId="AD" clId="Web-{206C3018-51D0-A96E-57FF-8BDBB790B602}" dt="2026-03-30T19:27:01.148" v="224" actId="20577"/>
        <pc:sldMkLst>
          <pc:docMk/>
          <pc:sldMk cId="1882980352" sldId="275"/>
        </pc:sldMkLst>
        <pc:spChg chg="mod">
          <ac:chgData name="Lips, Anne Marie" userId="S::amlips@emory.edu::3afc5fd4-59ad-43da-b964-62076b8287ce" providerId="AD" clId="Web-{206C3018-51D0-A96E-57FF-8BDBB790B602}" dt="2026-03-30T19:27:01.148" v="224" actId="20577"/>
          <ac:spMkLst>
            <pc:docMk/>
            <pc:sldMk cId="1882980352" sldId="275"/>
            <ac:spMk id="6" creationId="{6E3A28C8-2F87-247C-5FCE-9C9E10E79C5D}"/>
          </ac:spMkLst>
        </pc:spChg>
      </pc:sldChg>
      <pc:sldChg chg="modNotes">
        <pc:chgData name="Lips, Anne Marie" userId="S::amlips@emory.edu::3afc5fd4-59ad-43da-b964-62076b8287ce" providerId="AD" clId="Web-{206C3018-51D0-A96E-57FF-8BDBB790B602}" dt="2026-03-30T19:30:12.093" v="227"/>
        <pc:sldMkLst>
          <pc:docMk/>
          <pc:sldMk cId="3734431016" sldId="276"/>
        </pc:sldMkLst>
      </pc:sldChg>
      <pc:sldChg chg="modSp modNotes">
        <pc:chgData name="Lips, Anne Marie" userId="S::amlips@emory.edu::3afc5fd4-59ad-43da-b964-62076b8287ce" providerId="AD" clId="Web-{206C3018-51D0-A96E-57FF-8BDBB790B602}" dt="2026-03-30T21:07:40.700" v="433" actId="20577"/>
        <pc:sldMkLst>
          <pc:docMk/>
          <pc:sldMk cId="3491090591" sldId="277"/>
        </pc:sldMkLst>
        <pc:spChg chg="mod">
          <ac:chgData name="Lips, Anne Marie" userId="S::amlips@emory.edu::3afc5fd4-59ad-43da-b964-62076b8287ce" providerId="AD" clId="Web-{206C3018-51D0-A96E-57FF-8BDBB790B602}" dt="2026-03-30T19:34:43.562" v="288"/>
          <ac:spMkLst>
            <pc:docMk/>
            <pc:sldMk cId="3491090591" sldId="277"/>
            <ac:spMk id="2" creationId="{9FF2D5C5-16BC-F38B-A04F-31D4D3B3E798}"/>
          </ac:spMkLst>
        </pc:spChg>
        <pc:spChg chg="mod">
          <ac:chgData name="Lips, Anne Marie" userId="S::amlips@emory.edu::3afc5fd4-59ad-43da-b964-62076b8287ce" providerId="AD" clId="Web-{206C3018-51D0-A96E-57FF-8BDBB790B602}" dt="2026-03-30T21:07:40.700" v="433" actId="20577"/>
          <ac:spMkLst>
            <pc:docMk/>
            <pc:sldMk cId="3491090591" sldId="277"/>
            <ac:spMk id="3" creationId="{F9A8B753-8AB5-6390-1A89-DFCED91F3C63}"/>
          </ac:spMkLst>
        </pc:spChg>
      </pc:sldChg>
      <pc:sldChg chg="modSp modNotes">
        <pc:chgData name="Lips, Anne Marie" userId="S::amlips@emory.edu::3afc5fd4-59ad-43da-b964-62076b8287ce" providerId="AD" clId="Web-{206C3018-51D0-A96E-57FF-8BDBB790B602}" dt="2026-03-30T20:58:21.039" v="408" actId="20577"/>
        <pc:sldMkLst>
          <pc:docMk/>
          <pc:sldMk cId="2600589986" sldId="278"/>
        </pc:sldMkLst>
        <pc:spChg chg="mod">
          <ac:chgData name="Lips, Anne Marie" userId="S::amlips@emory.edu::3afc5fd4-59ad-43da-b964-62076b8287ce" providerId="AD" clId="Web-{206C3018-51D0-A96E-57FF-8BDBB790B602}" dt="2026-03-30T20:58:21.039" v="408" actId="20577"/>
          <ac:spMkLst>
            <pc:docMk/>
            <pc:sldMk cId="2600589986" sldId="278"/>
            <ac:spMk id="3" creationId="{E2E08CB6-CA6F-E808-31A2-5617BD145C9F}"/>
          </ac:spMkLst>
        </pc:spChg>
      </pc:sldChg>
      <pc:sldChg chg="modSp">
        <pc:chgData name="Lips, Anne Marie" userId="S::amlips@emory.edu::3afc5fd4-59ad-43da-b964-62076b8287ce" providerId="AD" clId="Web-{206C3018-51D0-A96E-57FF-8BDBB790B602}" dt="2026-03-30T20:59:57.464" v="419" actId="20577"/>
        <pc:sldMkLst>
          <pc:docMk/>
          <pc:sldMk cId="341042349" sldId="279"/>
        </pc:sldMkLst>
        <pc:spChg chg="mod">
          <ac:chgData name="Lips, Anne Marie" userId="S::amlips@emory.edu::3afc5fd4-59ad-43da-b964-62076b8287ce" providerId="AD" clId="Web-{206C3018-51D0-A96E-57FF-8BDBB790B602}" dt="2026-03-30T20:59:57.464" v="419" actId="20577"/>
          <ac:spMkLst>
            <pc:docMk/>
            <pc:sldMk cId="341042349" sldId="279"/>
            <ac:spMk id="3" creationId="{CF30A717-6F9E-BA80-4DC5-F2463CD78CAE}"/>
          </ac:spMkLst>
        </pc:spChg>
      </pc:sldChg>
      <pc:sldChg chg="modSp">
        <pc:chgData name="Lips, Anne Marie" userId="S::amlips@emory.edu::3afc5fd4-59ad-43da-b964-62076b8287ce" providerId="AD" clId="Web-{206C3018-51D0-A96E-57FF-8BDBB790B602}" dt="2026-03-30T21:07:29.653" v="431" actId="20577"/>
        <pc:sldMkLst>
          <pc:docMk/>
          <pc:sldMk cId="3624809944" sldId="280"/>
        </pc:sldMkLst>
        <pc:spChg chg="mod">
          <ac:chgData name="Lips, Anne Marie" userId="S::amlips@emory.edu::3afc5fd4-59ad-43da-b964-62076b8287ce" providerId="AD" clId="Web-{206C3018-51D0-A96E-57FF-8BDBB790B602}" dt="2026-03-30T19:34:30.280" v="287"/>
          <ac:spMkLst>
            <pc:docMk/>
            <pc:sldMk cId="3624809944" sldId="280"/>
            <ac:spMk id="2" creationId="{DFFD17B3-A6D3-B889-662D-0D0E69EC9C2E}"/>
          </ac:spMkLst>
        </pc:spChg>
        <pc:spChg chg="mod">
          <ac:chgData name="Lips, Anne Marie" userId="S::amlips@emory.edu::3afc5fd4-59ad-43da-b964-62076b8287ce" providerId="AD" clId="Web-{206C3018-51D0-A96E-57FF-8BDBB790B602}" dt="2026-03-30T21:07:29.653" v="431" actId="20577"/>
          <ac:spMkLst>
            <pc:docMk/>
            <pc:sldMk cId="3624809944" sldId="280"/>
            <ac:spMk id="3" creationId="{6B999A65-A416-B4CA-44E1-A278AE878AF4}"/>
          </ac:spMkLst>
        </pc:spChg>
      </pc:sldChg>
      <pc:sldChg chg="modSp add">
        <pc:chgData name="Lips, Anne Marie" userId="S::amlips@emory.edu::3afc5fd4-59ad-43da-b964-62076b8287ce" providerId="AD" clId="Web-{206C3018-51D0-A96E-57FF-8BDBB790B602}" dt="2026-03-31T17:05:42.369" v="440" actId="20577"/>
        <pc:sldMkLst>
          <pc:docMk/>
          <pc:sldMk cId="2526492941" sldId="467"/>
        </pc:sldMkLst>
        <pc:spChg chg="mod">
          <ac:chgData name="Lips, Anne Marie" userId="S::amlips@emory.edu::3afc5fd4-59ad-43da-b964-62076b8287ce" providerId="AD" clId="Web-{206C3018-51D0-A96E-57FF-8BDBB790B602}" dt="2026-03-31T17:05:42.369" v="440" actId="20577"/>
          <ac:spMkLst>
            <pc:docMk/>
            <pc:sldMk cId="2526492941" sldId="467"/>
            <ac:spMk id="5" creationId="{5F1734FF-3815-8E94-2D2B-6C2F0212C5B1}"/>
          </ac:spMkLst>
        </pc:spChg>
      </pc:sldChg>
      <pc:sldChg chg="modSp add replId">
        <pc:chgData name="Lips, Anne Marie" userId="S::amlips@emory.edu::3afc5fd4-59ad-43da-b964-62076b8287ce" providerId="AD" clId="Web-{206C3018-51D0-A96E-57FF-8BDBB790B602}" dt="2026-03-31T17:06:20.965" v="448" actId="20577"/>
        <pc:sldMkLst>
          <pc:docMk/>
          <pc:sldMk cId="2491145943" sldId="468"/>
        </pc:sldMkLst>
        <pc:spChg chg="mod">
          <ac:chgData name="Lips, Anne Marie" userId="S::amlips@emory.edu::3afc5fd4-59ad-43da-b964-62076b8287ce" providerId="AD" clId="Web-{206C3018-51D0-A96E-57FF-8BDBB790B602}" dt="2026-03-31T17:06:20.965" v="448" actId="20577"/>
          <ac:spMkLst>
            <pc:docMk/>
            <pc:sldMk cId="2491145943" sldId="468"/>
            <ac:spMk id="5" creationId="{949AD694-A8A0-156A-ED4E-A17B271FE9F7}"/>
          </ac:spMkLst>
        </pc:spChg>
      </pc:sldChg>
      <pc:sldChg chg="modSp add replId">
        <pc:chgData name="Lips, Anne Marie" userId="S::amlips@emory.edu::3afc5fd4-59ad-43da-b964-62076b8287ce" providerId="AD" clId="Web-{206C3018-51D0-A96E-57FF-8BDBB790B602}" dt="2026-03-31T17:06:42.419" v="455" actId="20577"/>
        <pc:sldMkLst>
          <pc:docMk/>
          <pc:sldMk cId="1206948618" sldId="469"/>
        </pc:sldMkLst>
        <pc:spChg chg="mod">
          <ac:chgData name="Lips, Anne Marie" userId="S::amlips@emory.edu::3afc5fd4-59ad-43da-b964-62076b8287ce" providerId="AD" clId="Web-{206C3018-51D0-A96E-57FF-8BDBB790B602}" dt="2026-03-31T17:06:42.419" v="455" actId="20577"/>
          <ac:spMkLst>
            <pc:docMk/>
            <pc:sldMk cId="1206948618" sldId="469"/>
            <ac:spMk id="5" creationId="{DAB17C1B-4F99-2A58-F02D-9C772A0FD258}"/>
          </ac:spMkLst>
        </pc:spChg>
      </pc:sldChg>
      <pc:sldChg chg="modSp add replId">
        <pc:chgData name="Lips, Anne Marie" userId="S::amlips@emory.edu::3afc5fd4-59ad-43da-b964-62076b8287ce" providerId="AD" clId="Web-{206C3018-51D0-A96E-57FF-8BDBB790B602}" dt="2026-03-31T17:07:14.686" v="465" actId="20577"/>
        <pc:sldMkLst>
          <pc:docMk/>
          <pc:sldMk cId="3497289803" sldId="470"/>
        </pc:sldMkLst>
        <pc:spChg chg="mod">
          <ac:chgData name="Lips, Anne Marie" userId="S::amlips@emory.edu::3afc5fd4-59ad-43da-b964-62076b8287ce" providerId="AD" clId="Web-{206C3018-51D0-A96E-57FF-8BDBB790B602}" dt="2026-03-31T17:07:14.686" v="465" actId="20577"/>
          <ac:spMkLst>
            <pc:docMk/>
            <pc:sldMk cId="3497289803" sldId="470"/>
            <ac:spMk id="5" creationId="{A4647FED-FDDE-6FE5-52AA-23617B4098A3}"/>
          </ac:spMkLst>
        </pc:spChg>
      </pc:sldChg>
      <pc:sldChg chg="modSp add replId">
        <pc:chgData name="Lips, Anne Marie" userId="S::amlips@emory.edu::3afc5fd4-59ad-43da-b964-62076b8287ce" providerId="AD" clId="Web-{206C3018-51D0-A96E-57FF-8BDBB790B602}" dt="2026-03-31T17:07:34.811" v="470" actId="20577"/>
        <pc:sldMkLst>
          <pc:docMk/>
          <pc:sldMk cId="146445938" sldId="471"/>
        </pc:sldMkLst>
        <pc:spChg chg="mod">
          <ac:chgData name="Lips, Anne Marie" userId="S::amlips@emory.edu::3afc5fd4-59ad-43da-b964-62076b8287ce" providerId="AD" clId="Web-{206C3018-51D0-A96E-57FF-8BDBB790B602}" dt="2026-03-31T17:07:34.811" v="470" actId="20577"/>
          <ac:spMkLst>
            <pc:docMk/>
            <pc:sldMk cId="146445938" sldId="471"/>
            <ac:spMk id="5" creationId="{04A48714-D56E-4C9E-F9CC-DFF05535C3CC}"/>
          </ac:spMkLst>
        </pc:spChg>
      </pc:sldChg>
      <pc:sldChg chg="modSp add replId">
        <pc:chgData name="Lips, Anne Marie" userId="S::amlips@emory.edu::3afc5fd4-59ad-43da-b964-62076b8287ce" providerId="AD" clId="Web-{206C3018-51D0-A96E-57FF-8BDBB790B602}" dt="2026-03-31T17:08:00.109" v="481" actId="20577"/>
        <pc:sldMkLst>
          <pc:docMk/>
          <pc:sldMk cId="3396692788" sldId="472"/>
        </pc:sldMkLst>
        <pc:spChg chg="mod">
          <ac:chgData name="Lips, Anne Marie" userId="S::amlips@emory.edu::3afc5fd4-59ad-43da-b964-62076b8287ce" providerId="AD" clId="Web-{206C3018-51D0-A96E-57FF-8BDBB790B602}" dt="2026-03-31T17:08:00.109" v="481" actId="20577"/>
          <ac:spMkLst>
            <pc:docMk/>
            <pc:sldMk cId="3396692788" sldId="472"/>
            <ac:spMk id="5" creationId="{10BDA6C0-B550-298E-CBD0-CAA76BD4DC9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AE3257-9188-4B7F-93D5-5AD29AB5D8CE}" type="doc">
      <dgm:prSet loTypeId="urn:microsoft.com/office/officeart/2005/8/layout/process1" loCatId="process" qsTypeId="urn:microsoft.com/office/officeart/2005/8/quickstyle/simple1" qsCatId="simple" csTypeId="urn:microsoft.com/office/officeart/2005/8/colors/accent1_2" csCatId="accent1" phldr="1"/>
      <dgm:spPr/>
    </dgm:pt>
    <dgm:pt modelId="{7AC9998A-B277-4516-AEB4-EB140E9F1064}">
      <dgm:prSet phldrT="[Text]" phldr="0"/>
      <dgm:spPr/>
      <dgm:t>
        <a:bodyPr/>
        <a:lstStyle/>
        <a:p>
          <a:pPr rtl="0"/>
          <a:r>
            <a:rPr lang="en-US" dirty="0">
              <a:latin typeface="Aptos Display" panose="020F0302020204030204"/>
            </a:rPr>
            <a:t>Mainly independent but beginning to make mistakes in IADLs. May withdraw from social situations or deny issues. Typically retain decision-making capacity.</a:t>
          </a:r>
        </a:p>
      </dgm:t>
    </dgm:pt>
    <dgm:pt modelId="{025947BF-FCF0-4D59-AA39-0F8DDF4610D3}" type="parTrans" cxnId="{6C9B5230-710A-4E32-A666-FBC938CC1271}">
      <dgm:prSet/>
      <dgm:spPr/>
    </dgm:pt>
    <dgm:pt modelId="{C7542441-C2FC-4B51-AB59-7F30E0FC29B3}" type="sibTrans" cxnId="{6C9B5230-710A-4E32-A666-FBC938CC1271}">
      <dgm:prSet/>
      <dgm:spPr/>
      <dgm:t>
        <a:bodyPr/>
        <a:lstStyle/>
        <a:p>
          <a:endParaRPr lang="en-US"/>
        </a:p>
      </dgm:t>
    </dgm:pt>
    <dgm:pt modelId="{62F351B1-9103-4D67-BE74-94BF5EA55033}">
      <dgm:prSet phldrT="[Text]" phldr="0"/>
      <dgm:spPr/>
      <dgm:t>
        <a:bodyPr/>
        <a:lstStyle/>
        <a:p>
          <a:pPr rtl="0"/>
          <a:r>
            <a:rPr lang="en-US" dirty="0">
              <a:latin typeface="Aptos Display" panose="020F0302020204030204"/>
            </a:rPr>
            <a:t>IADL and ADL issues emerging. May get lost in familiar places, not recognize family members, and experience irritability, agitation, or sundowning. Surrogate taking on more decision-making.</a:t>
          </a:r>
          <a:endParaRPr lang="en-US" dirty="0"/>
        </a:p>
      </dgm:t>
    </dgm:pt>
    <dgm:pt modelId="{B7F8E5D5-3AEC-4F7E-9292-6D4AB1FA9DCC}" type="parTrans" cxnId="{A3C4B541-E22A-4633-9BCB-79C456EE259F}">
      <dgm:prSet/>
      <dgm:spPr/>
    </dgm:pt>
    <dgm:pt modelId="{39373D7A-ECC7-46AA-A43B-DFECADBDE554}" type="sibTrans" cxnId="{A3C4B541-E22A-4633-9BCB-79C456EE259F}">
      <dgm:prSet/>
      <dgm:spPr/>
      <dgm:t>
        <a:bodyPr/>
        <a:lstStyle/>
        <a:p>
          <a:endParaRPr lang="en-US"/>
        </a:p>
      </dgm:t>
    </dgm:pt>
    <dgm:pt modelId="{8F84A070-8D85-485F-B77C-6F9C4D231DCF}">
      <dgm:prSet phldrT="[Text]" phldr="0"/>
      <dgm:spPr/>
      <dgm:t>
        <a:bodyPr/>
        <a:lstStyle/>
        <a:p>
          <a:pPr rtl="0"/>
          <a:r>
            <a:rPr lang="en-US" dirty="0">
              <a:latin typeface="Aptos Display" panose="020F0302020204030204"/>
            </a:rPr>
            <a:t>Requires help for most if not all ADLs. Communication is severely limited. Feeding difficulties like dysphagia and poor oral intake emerge. Lack decision-making capacity.</a:t>
          </a:r>
          <a:endParaRPr lang="en-US" dirty="0"/>
        </a:p>
      </dgm:t>
    </dgm:pt>
    <dgm:pt modelId="{9365E076-5B93-4F32-819F-45EEC68CA092}" type="parTrans" cxnId="{489860FA-CB26-4086-95BE-E4792D209022}">
      <dgm:prSet/>
      <dgm:spPr/>
    </dgm:pt>
    <dgm:pt modelId="{CEC4E57D-B7FA-4A77-ABAC-8FB71C1574D6}" type="sibTrans" cxnId="{489860FA-CB26-4086-95BE-E4792D209022}">
      <dgm:prSet/>
      <dgm:spPr/>
    </dgm:pt>
    <dgm:pt modelId="{FBBA2425-3988-4C37-AA99-1C10011087DA}" type="pres">
      <dgm:prSet presAssocID="{B4AE3257-9188-4B7F-93D5-5AD29AB5D8CE}" presName="Name0" presStyleCnt="0">
        <dgm:presLayoutVars>
          <dgm:dir/>
          <dgm:resizeHandles val="exact"/>
        </dgm:presLayoutVars>
      </dgm:prSet>
      <dgm:spPr/>
    </dgm:pt>
    <dgm:pt modelId="{2E2147DB-678C-49ED-93A7-B4AC55D2EA67}" type="pres">
      <dgm:prSet presAssocID="{7AC9998A-B277-4516-AEB4-EB140E9F1064}" presName="node" presStyleLbl="node1" presStyleIdx="0" presStyleCnt="3">
        <dgm:presLayoutVars>
          <dgm:bulletEnabled val="1"/>
        </dgm:presLayoutVars>
      </dgm:prSet>
      <dgm:spPr/>
    </dgm:pt>
    <dgm:pt modelId="{3AA5FCCF-9F5B-41C4-8DEF-4BD532346CB7}" type="pres">
      <dgm:prSet presAssocID="{C7542441-C2FC-4B51-AB59-7F30E0FC29B3}" presName="sibTrans" presStyleLbl="sibTrans2D1" presStyleIdx="0" presStyleCnt="2"/>
      <dgm:spPr/>
    </dgm:pt>
    <dgm:pt modelId="{30D1DAFA-3A01-4E7D-9593-AD9A4699A92F}" type="pres">
      <dgm:prSet presAssocID="{C7542441-C2FC-4B51-AB59-7F30E0FC29B3}" presName="connectorText" presStyleLbl="sibTrans2D1" presStyleIdx="0" presStyleCnt="2"/>
      <dgm:spPr/>
    </dgm:pt>
    <dgm:pt modelId="{B4FE8039-A6A5-4406-8979-2CA1C8FF7CE9}" type="pres">
      <dgm:prSet presAssocID="{62F351B1-9103-4D67-BE74-94BF5EA55033}" presName="node" presStyleLbl="node1" presStyleIdx="1" presStyleCnt="3">
        <dgm:presLayoutVars>
          <dgm:bulletEnabled val="1"/>
        </dgm:presLayoutVars>
      </dgm:prSet>
      <dgm:spPr/>
    </dgm:pt>
    <dgm:pt modelId="{0BB26CFE-1031-42E2-987A-E9E72C79EDBC}" type="pres">
      <dgm:prSet presAssocID="{39373D7A-ECC7-46AA-A43B-DFECADBDE554}" presName="sibTrans" presStyleLbl="sibTrans2D1" presStyleIdx="1" presStyleCnt="2"/>
      <dgm:spPr/>
    </dgm:pt>
    <dgm:pt modelId="{280C5BF7-DFD9-484D-9DFC-C3E25071923F}" type="pres">
      <dgm:prSet presAssocID="{39373D7A-ECC7-46AA-A43B-DFECADBDE554}" presName="connectorText" presStyleLbl="sibTrans2D1" presStyleIdx="1" presStyleCnt="2"/>
      <dgm:spPr/>
    </dgm:pt>
    <dgm:pt modelId="{4F77D0B6-A86C-4CBF-B24D-BC4B6E63A41B}" type="pres">
      <dgm:prSet presAssocID="{8F84A070-8D85-485F-B77C-6F9C4D231DCF}" presName="node" presStyleLbl="node1" presStyleIdx="2" presStyleCnt="3">
        <dgm:presLayoutVars>
          <dgm:bulletEnabled val="1"/>
        </dgm:presLayoutVars>
      </dgm:prSet>
      <dgm:spPr/>
    </dgm:pt>
  </dgm:ptLst>
  <dgm:cxnLst>
    <dgm:cxn modelId="{29C33413-65A5-44E3-B0B5-B911A60AB91E}" type="presOf" srcId="{8F84A070-8D85-485F-B77C-6F9C4D231DCF}" destId="{4F77D0B6-A86C-4CBF-B24D-BC4B6E63A41B}" srcOrd="0" destOrd="0" presId="urn:microsoft.com/office/officeart/2005/8/layout/process1"/>
    <dgm:cxn modelId="{6C9B5230-710A-4E32-A666-FBC938CC1271}" srcId="{B4AE3257-9188-4B7F-93D5-5AD29AB5D8CE}" destId="{7AC9998A-B277-4516-AEB4-EB140E9F1064}" srcOrd="0" destOrd="0" parTransId="{025947BF-FCF0-4D59-AA39-0F8DDF4610D3}" sibTransId="{C7542441-C2FC-4B51-AB59-7F30E0FC29B3}"/>
    <dgm:cxn modelId="{A3C4B541-E22A-4633-9BCB-79C456EE259F}" srcId="{B4AE3257-9188-4B7F-93D5-5AD29AB5D8CE}" destId="{62F351B1-9103-4D67-BE74-94BF5EA55033}" srcOrd="1" destOrd="0" parTransId="{B7F8E5D5-3AEC-4F7E-9292-6D4AB1FA9DCC}" sibTransId="{39373D7A-ECC7-46AA-A43B-DFECADBDE554}"/>
    <dgm:cxn modelId="{7D39BE45-BF65-4315-8F17-399599F44F6C}" type="presOf" srcId="{C7542441-C2FC-4B51-AB59-7F30E0FC29B3}" destId="{30D1DAFA-3A01-4E7D-9593-AD9A4699A92F}" srcOrd="1" destOrd="0" presId="urn:microsoft.com/office/officeart/2005/8/layout/process1"/>
    <dgm:cxn modelId="{F76D624C-32AB-4694-8EE0-FBB33750AD80}" type="presOf" srcId="{7AC9998A-B277-4516-AEB4-EB140E9F1064}" destId="{2E2147DB-678C-49ED-93A7-B4AC55D2EA67}" srcOrd="0" destOrd="0" presId="urn:microsoft.com/office/officeart/2005/8/layout/process1"/>
    <dgm:cxn modelId="{C9A59CD1-4B95-40C1-86A1-D895ABF83B78}" type="presOf" srcId="{39373D7A-ECC7-46AA-A43B-DFECADBDE554}" destId="{280C5BF7-DFD9-484D-9DFC-C3E25071923F}" srcOrd="1" destOrd="0" presId="urn:microsoft.com/office/officeart/2005/8/layout/process1"/>
    <dgm:cxn modelId="{F876A8D7-D8DB-45F8-9D06-D2603D2EB61A}" type="presOf" srcId="{62F351B1-9103-4D67-BE74-94BF5EA55033}" destId="{B4FE8039-A6A5-4406-8979-2CA1C8FF7CE9}" srcOrd="0" destOrd="0" presId="urn:microsoft.com/office/officeart/2005/8/layout/process1"/>
    <dgm:cxn modelId="{E17316D9-AF9B-4E83-9A7A-10C48BED9E34}" type="presOf" srcId="{C7542441-C2FC-4B51-AB59-7F30E0FC29B3}" destId="{3AA5FCCF-9F5B-41C4-8DEF-4BD532346CB7}" srcOrd="0" destOrd="0" presId="urn:microsoft.com/office/officeart/2005/8/layout/process1"/>
    <dgm:cxn modelId="{F67575E2-6CF4-4136-9AAE-D64BC74159E0}" type="presOf" srcId="{39373D7A-ECC7-46AA-A43B-DFECADBDE554}" destId="{0BB26CFE-1031-42E2-987A-E9E72C79EDBC}" srcOrd="0" destOrd="0" presId="urn:microsoft.com/office/officeart/2005/8/layout/process1"/>
    <dgm:cxn modelId="{9DF1BCE8-011A-4BBF-B68E-13445C2824A9}" type="presOf" srcId="{B4AE3257-9188-4B7F-93D5-5AD29AB5D8CE}" destId="{FBBA2425-3988-4C37-AA99-1C10011087DA}" srcOrd="0" destOrd="0" presId="urn:microsoft.com/office/officeart/2005/8/layout/process1"/>
    <dgm:cxn modelId="{489860FA-CB26-4086-95BE-E4792D209022}" srcId="{B4AE3257-9188-4B7F-93D5-5AD29AB5D8CE}" destId="{8F84A070-8D85-485F-B77C-6F9C4D231DCF}" srcOrd="2" destOrd="0" parTransId="{9365E076-5B93-4F32-819F-45EEC68CA092}" sibTransId="{CEC4E57D-B7FA-4A77-ABAC-8FB71C1574D6}"/>
    <dgm:cxn modelId="{3DF9CA26-B4F2-45C0-B2D5-075942D2F692}" type="presParOf" srcId="{FBBA2425-3988-4C37-AA99-1C10011087DA}" destId="{2E2147DB-678C-49ED-93A7-B4AC55D2EA67}" srcOrd="0" destOrd="0" presId="urn:microsoft.com/office/officeart/2005/8/layout/process1"/>
    <dgm:cxn modelId="{7CCADBF0-3DC4-4760-83C4-0A147E8DA268}" type="presParOf" srcId="{FBBA2425-3988-4C37-AA99-1C10011087DA}" destId="{3AA5FCCF-9F5B-41C4-8DEF-4BD532346CB7}" srcOrd="1" destOrd="0" presId="urn:microsoft.com/office/officeart/2005/8/layout/process1"/>
    <dgm:cxn modelId="{0EADA584-B094-4FEB-B5EB-C13A51AEB4BC}" type="presParOf" srcId="{3AA5FCCF-9F5B-41C4-8DEF-4BD532346CB7}" destId="{30D1DAFA-3A01-4E7D-9593-AD9A4699A92F}" srcOrd="0" destOrd="0" presId="urn:microsoft.com/office/officeart/2005/8/layout/process1"/>
    <dgm:cxn modelId="{474FA8A3-278A-4F21-9D86-001999B6C3AD}" type="presParOf" srcId="{FBBA2425-3988-4C37-AA99-1C10011087DA}" destId="{B4FE8039-A6A5-4406-8979-2CA1C8FF7CE9}" srcOrd="2" destOrd="0" presId="urn:microsoft.com/office/officeart/2005/8/layout/process1"/>
    <dgm:cxn modelId="{203892F2-11A1-4F47-A31D-F1205C1976A6}" type="presParOf" srcId="{FBBA2425-3988-4C37-AA99-1C10011087DA}" destId="{0BB26CFE-1031-42E2-987A-E9E72C79EDBC}" srcOrd="3" destOrd="0" presId="urn:microsoft.com/office/officeart/2005/8/layout/process1"/>
    <dgm:cxn modelId="{47EBB67E-2667-4A11-9960-6C8DF3A47922}" type="presParOf" srcId="{0BB26CFE-1031-42E2-987A-E9E72C79EDBC}" destId="{280C5BF7-DFD9-484D-9DFC-C3E25071923F}" srcOrd="0" destOrd="0" presId="urn:microsoft.com/office/officeart/2005/8/layout/process1"/>
    <dgm:cxn modelId="{67404508-E25D-4B50-8C62-197CDEB58355}" type="presParOf" srcId="{FBBA2425-3988-4C37-AA99-1C10011087DA}" destId="{4F77D0B6-A86C-4CBF-B24D-BC4B6E63A41B}"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F32F55-44C5-435C-8B0D-E32AA3230AA2}" type="doc">
      <dgm:prSet loTypeId="urn:microsoft.com/office/officeart/2005/8/layout/process1" loCatId="process" qsTypeId="urn:microsoft.com/office/officeart/2005/8/quickstyle/simple1" qsCatId="simple" csTypeId="urn:microsoft.com/office/officeart/2005/8/colors/accent1_2" csCatId="accent1" phldr="1"/>
      <dgm:spPr/>
    </dgm:pt>
    <dgm:pt modelId="{779F80ED-AE2B-4E50-9352-527ACB3D0B6C}">
      <dgm:prSet phldrT="[Text]" phldr="0"/>
      <dgm:spPr/>
      <dgm:t>
        <a:bodyPr/>
        <a:lstStyle/>
        <a:p>
          <a:pPr rtl="0"/>
          <a:r>
            <a:rPr lang="en-US" dirty="0">
              <a:latin typeface="Aptos Display" panose="020F0302020204030204"/>
            </a:rPr>
            <a:t>Dyskinesia, psychosis, dystonia</a:t>
          </a:r>
          <a:endParaRPr lang="en-US" dirty="0"/>
        </a:p>
      </dgm:t>
    </dgm:pt>
    <dgm:pt modelId="{0232E482-D195-4728-AA38-FC5E245A8732}" type="parTrans" cxnId="{221BB1AD-ADE6-4CB7-AA6B-74AF75C66E34}">
      <dgm:prSet/>
      <dgm:spPr/>
    </dgm:pt>
    <dgm:pt modelId="{36202B5F-6395-4296-9116-47DE47A8160B}" type="sibTrans" cxnId="{221BB1AD-ADE6-4CB7-AA6B-74AF75C66E34}">
      <dgm:prSet/>
      <dgm:spPr/>
      <dgm:t>
        <a:bodyPr/>
        <a:lstStyle/>
        <a:p>
          <a:endParaRPr lang="en-US"/>
        </a:p>
      </dgm:t>
    </dgm:pt>
    <dgm:pt modelId="{07C8F71A-8BED-41DF-B82E-191830377599}">
      <dgm:prSet phldrT="[Text]" phldr="0"/>
      <dgm:spPr/>
      <dgm:t>
        <a:bodyPr/>
        <a:lstStyle/>
        <a:p>
          <a:pPr rtl="0"/>
          <a:r>
            <a:rPr lang="en-US" dirty="0">
              <a:latin typeface="Aptos Display" panose="020F0302020204030204"/>
            </a:rPr>
            <a:t>Falls, gait disturbance, imbalance</a:t>
          </a:r>
          <a:endParaRPr lang="en-US" dirty="0"/>
        </a:p>
      </dgm:t>
    </dgm:pt>
    <dgm:pt modelId="{D5B74AD5-D08A-4984-B21E-7238AA79A40A}" type="parTrans" cxnId="{A3DC8407-5944-43C8-AD02-0BE982B446DC}">
      <dgm:prSet/>
      <dgm:spPr/>
    </dgm:pt>
    <dgm:pt modelId="{A9A8A5E0-E989-45A9-8F6D-07FC2EB98C72}" type="sibTrans" cxnId="{A3DC8407-5944-43C8-AD02-0BE982B446DC}">
      <dgm:prSet/>
      <dgm:spPr/>
      <dgm:t>
        <a:bodyPr/>
        <a:lstStyle/>
        <a:p>
          <a:endParaRPr lang="en-US"/>
        </a:p>
      </dgm:t>
    </dgm:pt>
    <dgm:pt modelId="{02A59387-F384-4944-B3BF-BF96E9566A6D}">
      <dgm:prSet phldrT="[Text]" phldr="0"/>
      <dgm:spPr/>
      <dgm:t>
        <a:bodyPr/>
        <a:lstStyle/>
        <a:p>
          <a:pPr rtl="0"/>
          <a:r>
            <a:rPr lang="en-US" dirty="0">
              <a:latin typeface="Aptos Display" panose="020F0302020204030204"/>
            </a:rPr>
            <a:t>Hallucinations or dementia, dysphagia</a:t>
          </a:r>
          <a:endParaRPr lang="en-US" dirty="0"/>
        </a:p>
      </dgm:t>
    </dgm:pt>
    <dgm:pt modelId="{EECC708D-CA6E-43A2-A038-545600D5CDC5}" type="parTrans" cxnId="{21229D60-5BA9-43C4-AA5B-22037295C8C1}">
      <dgm:prSet/>
      <dgm:spPr/>
    </dgm:pt>
    <dgm:pt modelId="{713CCE60-ADD4-40E4-861C-ADDE941CCB9D}" type="sibTrans" cxnId="{21229D60-5BA9-43C4-AA5B-22037295C8C1}">
      <dgm:prSet/>
      <dgm:spPr/>
    </dgm:pt>
    <dgm:pt modelId="{7788967E-D186-488A-A38B-D1B4476957BD}" type="pres">
      <dgm:prSet presAssocID="{44F32F55-44C5-435C-8B0D-E32AA3230AA2}" presName="Name0" presStyleCnt="0">
        <dgm:presLayoutVars>
          <dgm:dir/>
          <dgm:resizeHandles val="exact"/>
        </dgm:presLayoutVars>
      </dgm:prSet>
      <dgm:spPr/>
    </dgm:pt>
    <dgm:pt modelId="{5B2AEC88-EBF1-4959-A90C-995F0E256B27}" type="pres">
      <dgm:prSet presAssocID="{779F80ED-AE2B-4E50-9352-527ACB3D0B6C}" presName="node" presStyleLbl="node1" presStyleIdx="0" presStyleCnt="3">
        <dgm:presLayoutVars>
          <dgm:bulletEnabled val="1"/>
        </dgm:presLayoutVars>
      </dgm:prSet>
      <dgm:spPr/>
    </dgm:pt>
    <dgm:pt modelId="{9BF0A594-C004-4F48-8A94-3EE32965E25E}" type="pres">
      <dgm:prSet presAssocID="{36202B5F-6395-4296-9116-47DE47A8160B}" presName="sibTrans" presStyleLbl="sibTrans2D1" presStyleIdx="0" presStyleCnt="2"/>
      <dgm:spPr/>
    </dgm:pt>
    <dgm:pt modelId="{FDD52569-C09B-4FF9-B019-770FE7A03396}" type="pres">
      <dgm:prSet presAssocID="{36202B5F-6395-4296-9116-47DE47A8160B}" presName="connectorText" presStyleLbl="sibTrans2D1" presStyleIdx="0" presStyleCnt="2"/>
      <dgm:spPr/>
    </dgm:pt>
    <dgm:pt modelId="{8A6AF77B-4334-4651-B91B-632F93AECE73}" type="pres">
      <dgm:prSet presAssocID="{07C8F71A-8BED-41DF-B82E-191830377599}" presName="node" presStyleLbl="node1" presStyleIdx="1" presStyleCnt="3">
        <dgm:presLayoutVars>
          <dgm:bulletEnabled val="1"/>
        </dgm:presLayoutVars>
      </dgm:prSet>
      <dgm:spPr/>
    </dgm:pt>
    <dgm:pt modelId="{CA5FBB22-1847-4A56-915A-C87B3858ECE3}" type="pres">
      <dgm:prSet presAssocID="{A9A8A5E0-E989-45A9-8F6D-07FC2EB98C72}" presName="sibTrans" presStyleLbl="sibTrans2D1" presStyleIdx="1" presStyleCnt="2"/>
      <dgm:spPr/>
    </dgm:pt>
    <dgm:pt modelId="{F2CB7B88-2674-4E46-B0F6-6D22134E99D5}" type="pres">
      <dgm:prSet presAssocID="{A9A8A5E0-E989-45A9-8F6D-07FC2EB98C72}" presName="connectorText" presStyleLbl="sibTrans2D1" presStyleIdx="1" presStyleCnt="2"/>
      <dgm:spPr/>
    </dgm:pt>
    <dgm:pt modelId="{0296F72D-E3E2-4EE4-9D8E-17E0AFB061DB}" type="pres">
      <dgm:prSet presAssocID="{02A59387-F384-4944-B3BF-BF96E9566A6D}" presName="node" presStyleLbl="node1" presStyleIdx="2" presStyleCnt="3">
        <dgm:presLayoutVars>
          <dgm:bulletEnabled val="1"/>
        </dgm:presLayoutVars>
      </dgm:prSet>
      <dgm:spPr/>
    </dgm:pt>
  </dgm:ptLst>
  <dgm:cxnLst>
    <dgm:cxn modelId="{A3DC8407-5944-43C8-AD02-0BE982B446DC}" srcId="{44F32F55-44C5-435C-8B0D-E32AA3230AA2}" destId="{07C8F71A-8BED-41DF-B82E-191830377599}" srcOrd="1" destOrd="0" parTransId="{D5B74AD5-D08A-4984-B21E-7238AA79A40A}" sibTransId="{A9A8A5E0-E989-45A9-8F6D-07FC2EB98C72}"/>
    <dgm:cxn modelId="{AA330822-0BB8-4630-A3AE-298BC83F6AC0}" type="presOf" srcId="{44F32F55-44C5-435C-8B0D-E32AA3230AA2}" destId="{7788967E-D186-488A-A38B-D1B4476957BD}" srcOrd="0" destOrd="0" presId="urn:microsoft.com/office/officeart/2005/8/layout/process1"/>
    <dgm:cxn modelId="{82A94D3D-5461-4626-AF33-F0F0AC8A5A96}" type="presOf" srcId="{36202B5F-6395-4296-9116-47DE47A8160B}" destId="{9BF0A594-C004-4F48-8A94-3EE32965E25E}" srcOrd="0" destOrd="0" presId="urn:microsoft.com/office/officeart/2005/8/layout/process1"/>
    <dgm:cxn modelId="{21229D60-5BA9-43C4-AA5B-22037295C8C1}" srcId="{44F32F55-44C5-435C-8B0D-E32AA3230AA2}" destId="{02A59387-F384-4944-B3BF-BF96E9566A6D}" srcOrd="2" destOrd="0" parTransId="{EECC708D-CA6E-43A2-A038-545600D5CDC5}" sibTransId="{713CCE60-ADD4-40E4-861C-ADDE941CCB9D}"/>
    <dgm:cxn modelId="{866D7BA8-58C0-49CF-A4EE-C737B0154A60}" type="presOf" srcId="{779F80ED-AE2B-4E50-9352-527ACB3D0B6C}" destId="{5B2AEC88-EBF1-4959-A90C-995F0E256B27}" srcOrd="0" destOrd="0" presId="urn:microsoft.com/office/officeart/2005/8/layout/process1"/>
    <dgm:cxn modelId="{221BB1AD-ADE6-4CB7-AA6B-74AF75C66E34}" srcId="{44F32F55-44C5-435C-8B0D-E32AA3230AA2}" destId="{779F80ED-AE2B-4E50-9352-527ACB3D0B6C}" srcOrd="0" destOrd="0" parTransId="{0232E482-D195-4728-AA38-FC5E245A8732}" sibTransId="{36202B5F-6395-4296-9116-47DE47A8160B}"/>
    <dgm:cxn modelId="{EE9EB1B1-14DD-4969-8CF4-34165F42EDC0}" type="presOf" srcId="{07C8F71A-8BED-41DF-B82E-191830377599}" destId="{8A6AF77B-4334-4651-B91B-632F93AECE73}" srcOrd="0" destOrd="0" presId="urn:microsoft.com/office/officeart/2005/8/layout/process1"/>
    <dgm:cxn modelId="{C57E6BBF-385C-42DF-9625-7852A3C1D0F4}" type="presOf" srcId="{A9A8A5E0-E989-45A9-8F6D-07FC2EB98C72}" destId="{F2CB7B88-2674-4E46-B0F6-6D22134E99D5}" srcOrd="1" destOrd="0" presId="urn:microsoft.com/office/officeart/2005/8/layout/process1"/>
    <dgm:cxn modelId="{0ED156D7-A52C-416B-B0C6-7538FA754B07}" type="presOf" srcId="{02A59387-F384-4944-B3BF-BF96E9566A6D}" destId="{0296F72D-E3E2-4EE4-9D8E-17E0AFB061DB}" srcOrd="0" destOrd="0" presId="urn:microsoft.com/office/officeart/2005/8/layout/process1"/>
    <dgm:cxn modelId="{443741E5-256B-4587-8C58-0A83EA1920B8}" type="presOf" srcId="{36202B5F-6395-4296-9116-47DE47A8160B}" destId="{FDD52569-C09B-4FF9-B019-770FE7A03396}" srcOrd="1" destOrd="0" presId="urn:microsoft.com/office/officeart/2005/8/layout/process1"/>
    <dgm:cxn modelId="{7EC704E9-9FDB-487B-9A31-1C2E2ACB1301}" type="presOf" srcId="{A9A8A5E0-E989-45A9-8F6D-07FC2EB98C72}" destId="{CA5FBB22-1847-4A56-915A-C87B3858ECE3}" srcOrd="0" destOrd="0" presId="urn:microsoft.com/office/officeart/2005/8/layout/process1"/>
    <dgm:cxn modelId="{4E2E526C-B304-42D0-8D83-838106E5E15E}" type="presParOf" srcId="{7788967E-D186-488A-A38B-D1B4476957BD}" destId="{5B2AEC88-EBF1-4959-A90C-995F0E256B27}" srcOrd="0" destOrd="0" presId="urn:microsoft.com/office/officeart/2005/8/layout/process1"/>
    <dgm:cxn modelId="{597855EA-9DF8-4AE2-98BB-7AC7E59E0FFC}" type="presParOf" srcId="{7788967E-D186-488A-A38B-D1B4476957BD}" destId="{9BF0A594-C004-4F48-8A94-3EE32965E25E}" srcOrd="1" destOrd="0" presId="urn:microsoft.com/office/officeart/2005/8/layout/process1"/>
    <dgm:cxn modelId="{49BC9A5C-5DC2-45BE-A64D-F91547F3CAE9}" type="presParOf" srcId="{9BF0A594-C004-4F48-8A94-3EE32965E25E}" destId="{FDD52569-C09B-4FF9-B019-770FE7A03396}" srcOrd="0" destOrd="0" presId="urn:microsoft.com/office/officeart/2005/8/layout/process1"/>
    <dgm:cxn modelId="{4923E899-6ED2-4050-9DB5-ED5112790C06}" type="presParOf" srcId="{7788967E-D186-488A-A38B-D1B4476957BD}" destId="{8A6AF77B-4334-4651-B91B-632F93AECE73}" srcOrd="2" destOrd="0" presId="urn:microsoft.com/office/officeart/2005/8/layout/process1"/>
    <dgm:cxn modelId="{D6339A4D-DAA3-426A-B86D-ED75ED4F2187}" type="presParOf" srcId="{7788967E-D186-488A-A38B-D1B4476957BD}" destId="{CA5FBB22-1847-4A56-915A-C87B3858ECE3}" srcOrd="3" destOrd="0" presId="urn:microsoft.com/office/officeart/2005/8/layout/process1"/>
    <dgm:cxn modelId="{4874C8E2-4110-49D0-A9D1-0A6D0BC109BC}" type="presParOf" srcId="{CA5FBB22-1847-4A56-915A-C87B3858ECE3}" destId="{F2CB7B88-2674-4E46-B0F6-6D22134E99D5}" srcOrd="0" destOrd="0" presId="urn:microsoft.com/office/officeart/2005/8/layout/process1"/>
    <dgm:cxn modelId="{E8725121-2120-4A77-965E-45AB63C02496}" type="presParOf" srcId="{7788967E-D186-488A-A38B-D1B4476957BD}" destId="{0296F72D-E3E2-4EE4-9D8E-17E0AFB061DB}"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1F0314-BDA2-4A92-8D26-B96FFE377EA5}" type="doc">
      <dgm:prSet loTypeId="urn:microsoft.com/office/officeart/2016/7/layout/BasicTimeline" loCatId="timeline" qsTypeId="urn:microsoft.com/office/officeart/2005/8/quickstyle/simple1" qsCatId="simple" csTypeId="urn:microsoft.com/office/officeart/2005/8/colors/accent1_2" csCatId="accent1" phldr="1"/>
      <dgm:spPr/>
      <dgm:t>
        <a:bodyPr/>
        <a:lstStyle/>
        <a:p>
          <a:endParaRPr lang="en-US"/>
        </a:p>
      </dgm:t>
    </dgm:pt>
    <dgm:pt modelId="{B873B92A-C7CE-470F-BAC6-723E7F210F8B}">
      <dgm:prSet phldrT="[Text]" phldr="0"/>
      <dgm:spPr/>
      <dgm:t>
        <a:bodyPr/>
        <a:lstStyle/>
        <a:p>
          <a:pPr rtl="0">
            <a:defRPr b="1"/>
          </a:pPr>
          <a:r>
            <a:rPr lang="en-US" dirty="0">
              <a:latin typeface="Aptos Display" panose="020F0302020204030204"/>
            </a:rPr>
            <a:t>Early respiratory insufficiency</a:t>
          </a:r>
          <a:endParaRPr lang="en-US" dirty="0"/>
        </a:p>
      </dgm:t>
    </dgm:pt>
    <dgm:pt modelId="{1F639854-9588-4250-9F4D-E581A0C04AE0}" type="parTrans" cxnId="{C9A759CF-8C0F-4FF9-9FC9-24C94E4EAACD}">
      <dgm:prSet/>
      <dgm:spPr/>
      <dgm:t>
        <a:bodyPr/>
        <a:lstStyle/>
        <a:p>
          <a:endParaRPr lang="en-US"/>
        </a:p>
      </dgm:t>
    </dgm:pt>
    <dgm:pt modelId="{DDB100A3-C5D0-4794-836B-CD70C2687A25}" type="sibTrans" cxnId="{C9A759CF-8C0F-4FF9-9FC9-24C94E4EAACD}">
      <dgm:prSet/>
      <dgm:spPr/>
      <dgm:t>
        <a:bodyPr/>
        <a:lstStyle/>
        <a:p>
          <a:endParaRPr lang="en-US"/>
        </a:p>
      </dgm:t>
    </dgm:pt>
    <dgm:pt modelId="{411C5C6A-13A1-4147-9906-D0A7A170F571}">
      <dgm:prSet phldrT="[Text]" phldr="0"/>
      <dgm:spPr/>
      <dgm:t>
        <a:bodyPr/>
        <a:lstStyle/>
        <a:p>
          <a:pPr rtl="0"/>
          <a:r>
            <a:rPr lang="en-US" dirty="0">
              <a:latin typeface="Aptos Display" panose="020F0302020204030204"/>
            </a:rPr>
            <a:t>Initiate home non-invasive ventilation?</a:t>
          </a:r>
          <a:endParaRPr lang="en-US" dirty="0"/>
        </a:p>
      </dgm:t>
    </dgm:pt>
    <dgm:pt modelId="{3E7A523A-F6CF-46C9-9235-1290B195AB1F}" type="parTrans" cxnId="{34B32FAD-76D0-4EDB-93E3-BCA51D2FCE63}">
      <dgm:prSet/>
      <dgm:spPr/>
      <dgm:t>
        <a:bodyPr/>
        <a:lstStyle/>
        <a:p>
          <a:endParaRPr lang="en-US"/>
        </a:p>
      </dgm:t>
    </dgm:pt>
    <dgm:pt modelId="{DA3D5A29-E203-43EC-88FF-32C86C40333A}" type="sibTrans" cxnId="{34B32FAD-76D0-4EDB-93E3-BCA51D2FCE63}">
      <dgm:prSet/>
      <dgm:spPr/>
      <dgm:t>
        <a:bodyPr/>
        <a:lstStyle/>
        <a:p>
          <a:endParaRPr lang="en-US"/>
        </a:p>
      </dgm:t>
    </dgm:pt>
    <dgm:pt modelId="{A1185642-0BB8-4818-BDF4-E70493BA5327}">
      <dgm:prSet phldrT="[Text]" phldr="0"/>
      <dgm:spPr/>
      <dgm:t>
        <a:bodyPr/>
        <a:lstStyle/>
        <a:p>
          <a:pPr rtl="0">
            <a:defRPr b="1"/>
          </a:pPr>
          <a:r>
            <a:rPr lang="en-US" sz="1100" b="1" dirty="0">
              <a:latin typeface="Calibri"/>
              <a:ea typeface="Calibri"/>
              <a:cs typeface="Calibri"/>
            </a:rPr>
            <a:t>Dysphagia and declining PO intake</a:t>
          </a:r>
          <a:endParaRPr lang="en-US" b="1" dirty="0"/>
        </a:p>
      </dgm:t>
    </dgm:pt>
    <dgm:pt modelId="{101B33CB-DF4C-4C3D-8FFB-20780D640AE0}" type="parTrans" cxnId="{11DDFCE5-2DA9-4BE1-93DD-5695776E939C}">
      <dgm:prSet/>
      <dgm:spPr/>
      <dgm:t>
        <a:bodyPr/>
        <a:lstStyle/>
        <a:p>
          <a:endParaRPr lang="en-US"/>
        </a:p>
      </dgm:t>
    </dgm:pt>
    <dgm:pt modelId="{5C49F3D2-9E6B-4443-81CC-84E8183290B0}" type="sibTrans" cxnId="{11DDFCE5-2DA9-4BE1-93DD-5695776E939C}">
      <dgm:prSet/>
      <dgm:spPr/>
      <dgm:t>
        <a:bodyPr/>
        <a:lstStyle/>
        <a:p>
          <a:endParaRPr lang="en-US"/>
        </a:p>
      </dgm:t>
    </dgm:pt>
    <dgm:pt modelId="{517527E3-896E-4549-A08F-CEB1197F298B}">
      <dgm:prSet phldrT="[Text]" phldr="0"/>
      <dgm:spPr/>
      <dgm:t>
        <a:bodyPr/>
        <a:lstStyle/>
        <a:p>
          <a:pPr rtl="0"/>
          <a:r>
            <a:rPr lang="en-US" sz="1100" dirty="0">
              <a:latin typeface="Calibri"/>
              <a:ea typeface="Calibri"/>
              <a:cs typeface="Calibri"/>
            </a:rPr>
            <a:t>Undergo PEG tube placement?</a:t>
          </a:r>
          <a:endParaRPr lang="en-US" dirty="0"/>
        </a:p>
      </dgm:t>
    </dgm:pt>
    <dgm:pt modelId="{8B854F48-2C75-4697-AF12-541309CCEE5B}" type="parTrans" cxnId="{2DBD7695-DC6D-4E0A-BBCC-15A5F2DF96BD}">
      <dgm:prSet/>
      <dgm:spPr/>
      <dgm:t>
        <a:bodyPr/>
        <a:lstStyle/>
        <a:p>
          <a:endParaRPr lang="en-US"/>
        </a:p>
      </dgm:t>
    </dgm:pt>
    <dgm:pt modelId="{85E417DB-390C-444E-904B-F30E0C0DD152}" type="sibTrans" cxnId="{2DBD7695-DC6D-4E0A-BBCC-15A5F2DF96BD}">
      <dgm:prSet/>
      <dgm:spPr/>
      <dgm:t>
        <a:bodyPr/>
        <a:lstStyle/>
        <a:p>
          <a:endParaRPr lang="en-US"/>
        </a:p>
      </dgm:t>
    </dgm:pt>
    <dgm:pt modelId="{D254F17C-D901-415B-9F39-AAF82996F140}">
      <dgm:prSet phldrT="[Text]" phldr="0"/>
      <dgm:spPr/>
      <dgm:t>
        <a:bodyPr/>
        <a:lstStyle/>
        <a:p>
          <a:pPr rtl="0">
            <a:defRPr b="1"/>
          </a:pPr>
          <a:r>
            <a:rPr lang="en-US" dirty="0">
              <a:latin typeface="Aptos Display" panose="020F0302020204030204"/>
            </a:rPr>
            <a:t>Further decline in respiratory status</a:t>
          </a:r>
          <a:endParaRPr lang="en-US" dirty="0"/>
        </a:p>
      </dgm:t>
    </dgm:pt>
    <dgm:pt modelId="{D44D1EC0-C524-4D61-8EC8-A1177968A60E}" type="parTrans" cxnId="{15B2178D-6B4E-4D3D-B9F5-43535B874727}">
      <dgm:prSet/>
      <dgm:spPr/>
      <dgm:t>
        <a:bodyPr/>
        <a:lstStyle/>
        <a:p>
          <a:endParaRPr lang="en-US"/>
        </a:p>
      </dgm:t>
    </dgm:pt>
    <dgm:pt modelId="{00B35A94-331F-405F-89C1-4C5BF9E42654}" type="sibTrans" cxnId="{15B2178D-6B4E-4D3D-B9F5-43535B874727}">
      <dgm:prSet/>
      <dgm:spPr/>
      <dgm:t>
        <a:bodyPr/>
        <a:lstStyle/>
        <a:p>
          <a:endParaRPr lang="en-US"/>
        </a:p>
      </dgm:t>
    </dgm:pt>
    <dgm:pt modelId="{2B5D5162-B9C4-4E6A-BE88-B073691C9689}">
      <dgm:prSet phldrT="[Text]" phldr="0"/>
      <dgm:spPr/>
      <dgm:t>
        <a:bodyPr/>
        <a:lstStyle/>
        <a:p>
          <a:pPr rtl="0"/>
          <a:r>
            <a:rPr lang="en-US" dirty="0">
              <a:latin typeface="Aptos Display" panose="020F0302020204030204"/>
            </a:rPr>
            <a:t>Tracheostomy and home ventilation?</a:t>
          </a:r>
          <a:endParaRPr lang="en-US" dirty="0"/>
        </a:p>
      </dgm:t>
    </dgm:pt>
    <dgm:pt modelId="{FC29A07F-F6B4-46EA-869E-85C9886D74C2}" type="parTrans" cxnId="{F51C5DF9-52C5-4DB3-BC2A-E10007E7D9E0}">
      <dgm:prSet/>
      <dgm:spPr/>
      <dgm:t>
        <a:bodyPr/>
        <a:lstStyle/>
        <a:p>
          <a:endParaRPr lang="en-US"/>
        </a:p>
      </dgm:t>
    </dgm:pt>
    <dgm:pt modelId="{65E8D6CB-2B5F-4225-81B0-9E0A93D37209}" type="sibTrans" cxnId="{F51C5DF9-52C5-4DB3-BC2A-E10007E7D9E0}">
      <dgm:prSet/>
      <dgm:spPr/>
      <dgm:t>
        <a:bodyPr/>
        <a:lstStyle/>
        <a:p>
          <a:endParaRPr lang="en-US"/>
        </a:p>
      </dgm:t>
    </dgm:pt>
    <dgm:pt modelId="{8FEEF8DB-F7D4-43A8-8291-06EDC4C56FAD}" type="pres">
      <dgm:prSet presAssocID="{701F0314-BDA2-4A92-8D26-B96FFE377EA5}" presName="root" presStyleCnt="0">
        <dgm:presLayoutVars>
          <dgm:chMax/>
          <dgm:chPref/>
          <dgm:animLvl val="lvl"/>
        </dgm:presLayoutVars>
      </dgm:prSet>
      <dgm:spPr/>
    </dgm:pt>
    <dgm:pt modelId="{49598A31-95C5-4585-BEDB-1BB96D5A916B}" type="pres">
      <dgm:prSet presAssocID="{701F0314-BDA2-4A92-8D26-B96FFE377EA5}" presName="divider" presStyleLbl="fgAccFollowNode1" presStyleIdx="0" presStyleCnt="1"/>
      <dgm:spPr>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gm:spPr>
    </dgm:pt>
    <dgm:pt modelId="{9826EF11-1294-4CCA-BC92-F8BCF3CC95BD}" type="pres">
      <dgm:prSet presAssocID="{701F0314-BDA2-4A92-8D26-B96FFE377EA5}" presName="nodes" presStyleCnt="0">
        <dgm:presLayoutVars>
          <dgm:chMax/>
          <dgm:chPref/>
          <dgm:animLvl val="lvl"/>
        </dgm:presLayoutVars>
      </dgm:prSet>
      <dgm:spPr/>
    </dgm:pt>
    <dgm:pt modelId="{4EEC2899-055F-4DFF-BF38-13EA3DACD1A0}" type="pres">
      <dgm:prSet presAssocID="{B873B92A-C7CE-470F-BAC6-723E7F210F8B}" presName="composite" presStyleCnt="0"/>
      <dgm:spPr/>
    </dgm:pt>
    <dgm:pt modelId="{2AB68961-86C0-4830-8A3B-ABE681833EF2}" type="pres">
      <dgm:prSet presAssocID="{B873B92A-C7CE-470F-BAC6-723E7F210F8B}" presName="L1TextContainer" presStyleLbl="revTx" presStyleIdx="0" presStyleCnt="3">
        <dgm:presLayoutVars>
          <dgm:chMax val="1"/>
          <dgm:chPref val="1"/>
          <dgm:bulletEnabled val="1"/>
        </dgm:presLayoutVars>
      </dgm:prSet>
      <dgm:spPr/>
    </dgm:pt>
    <dgm:pt modelId="{060A07F5-1D72-498F-8D5D-D246550762C8}" type="pres">
      <dgm:prSet presAssocID="{B873B92A-C7CE-470F-BAC6-723E7F210F8B}" presName="L2TextContainerWrapper" presStyleCnt="0">
        <dgm:presLayoutVars>
          <dgm:chMax val="0"/>
          <dgm:chPref val="0"/>
          <dgm:bulletEnabled val="1"/>
        </dgm:presLayoutVars>
      </dgm:prSet>
      <dgm:spPr/>
    </dgm:pt>
    <dgm:pt modelId="{29412E40-BF93-4A82-9361-1EB1CCF6A04C}" type="pres">
      <dgm:prSet presAssocID="{B873B92A-C7CE-470F-BAC6-723E7F210F8B}" presName="L2TextContainer" presStyleLbl="bgAcc1" presStyleIdx="0" presStyleCnt="3"/>
      <dgm:spPr/>
    </dgm:pt>
    <dgm:pt modelId="{B30F3CAC-0C45-4F3D-8F03-70DF8757800D}" type="pres">
      <dgm:prSet presAssocID="{B873B92A-C7CE-470F-BAC6-723E7F210F8B}" presName="FlexibleEmptyPlaceHolder" presStyleCnt="0"/>
      <dgm:spPr/>
    </dgm:pt>
    <dgm:pt modelId="{7C4A2824-E22B-4FFC-9E39-EFA7134CF8C5}" type="pres">
      <dgm:prSet presAssocID="{B873B92A-C7CE-470F-BAC6-723E7F210F8B}" presName="ConnectLine" presStyleLbl="sibTrans1D1" presStyleIdx="0" presStyleCnt="3"/>
      <dgm:spPr>
        <a:noFill/>
        <a:ln w="12700" cap="flat" cmpd="sng" algn="ctr">
          <a:solidFill>
            <a:schemeClr val="accent1">
              <a:hueOff val="0"/>
              <a:satOff val="0"/>
              <a:lumOff val="0"/>
              <a:alphaOff val="0"/>
            </a:schemeClr>
          </a:solidFill>
          <a:prstDash val="dash"/>
          <a:miter lim="800000"/>
        </a:ln>
        <a:effectLst/>
      </dgm:spPr>
    </dgm:pt>
    <dgm:pt modelId="{539179AB-9268-4B9F-9F85-3A1629918A20}" type="pres">
      <dgm:prSet presAssocID="{B873B92A-C7CE-470F-BAC6-723E7F210F8B}" presName="ConnectorPoint" presStyleLbl="alignNode1" presStyleIdx="0" presStyleCnt="3"/>
      <dgm:spPr/>
    </dgm:pt>
    <dgm:pt modelId="{8FD91770-B7A0-481D-8CFF-CC2DF442B29B}" type="pres">
      <dgm:prSet presAssocID="{B873B92A-C7CE-470F-BAC6-723E7F210F8B}" presName="EmptyPlaceHolder" presStyleCnt="0"/>
      <dgm:spPr/>
    </dgm:pt>
    <dgm:pt modelId="{2E0DAAE5-D00F-4851-95CF-56441F028103}" type="pres">
      <dgm:prSet presAssocID="{DDB100A3-C5D0-4794-836B-CD70C2687A25}" presName="spaceBetweenRectangles" presStyleCnt="0"/>
      <dgm:spPr/>
    </dgm:pt>
    <dgm:pt modelId="{D426DF51-EABE-4502-AAAE-860C42A6CFA1}" type="pres">
      <dgm:prSet presAssocID="{A1185642-0BB8-4818-BDF4-E70493BA5327}" presName="composite" presStyleCnt="0"/>
      <dgm:spPr/>
    </dgm:pt>
    <dgm:pt modelId="{26A4CF42-644D-42B2-80F1-4C27A150632B}" type="pres">
      <dgm:prSet presAssocID="{A1185642-0BB8-4818-BDF4-E70493BA5327}" presName="L1TextContainer" presStyleLbl="revTx" presStyleIdx="1" presStyleCnt="3">
        <dgm:presLayoutVars>
          <dgm:chMax val="1"/>
          <dgm:chPref val="1"/>
          <dgm:bulletEnabled val="1"/>
        </dgm:presLayoutVars>
      </dgm:prSet>
      <dgm:spPr/>
    </dgm:pt>
    <dgm:pt modelId="{A7289F3B-AD95-437B-8B9D-6D5443C3B3BA}" type="pres">
      <dgm:prSet presAssocID="{A1185642-0BB8-4818-BDF4-E70493BA5327}" presName="L2TextContainerWrapper" presStyleCnt="0">
        <dgm:presLayoutVars>
          <dgm:chMax val="0"/>
          <dgm:chPref val="0"/>
          <dgm:bulletEnabled val="1"/>
        </dgm:presLayoutVars>
      </dgm:prSet>
      <dgm:spPr/>
    </dgm:pt>
    <dgm:pt modelId="{20F5A00E-9D26-4B53-A755-238626A2E732}" type="pres">
      <dgm:prSet presAssocID="{A1185642-0BB8-4818-BDF4-E70493BA5327}" presName="L2TextContainer" presStyleLbl="bgAcc1" presStyleIdx="1" presStyleCnt="3"/>
      <dgm:spPr/>
    </dgm:pt>
    <dgm:pt modelId="{F05DF364-D9B2-4715-B13F-8C6C217413A8}" type="pres">
      <dgm:prSet presAssocID="{A1185642-0BB8-4818-BDF4-E70493BA5327}" presName="FlexibleEmptyPlaceHolder" presStyleCnt="0"/>
      <dgm:spPr/>
    </dgm:pt>
    <dgm:pt modelId="{E6BED31F-8F32-4E79-8EF8-E427C3E9FAAA}" type="pres">
      <dgm:prSet presAssocID="{A1185642-0BB8-4818-BDF4-E70493BA5327}" presName="ConnectLine" presStyleLbl="sibTrans1D1" presStyleIdx="1" presStyleCnt="3"/>
      <dgm:spPr>
        <a:noFill/>
        <a:ln w="12700" cap="flat" cmpd="sng" algn="ctr">
          <a:solidFill>
            <a:schemeClr val="accent1">
              <a:hueOff val="0"/>
              <a:satOff val="0"/>
              <a:lumOff val="0"/>
              <a:alphaOff val="0"/>
            </a:schemeClr>
          </a:solidFill>
          <a:prstDash val="dash"/>
          <a:miter lim="800000"/>
        </a:ln>
        <a:effectLst/>
      </dgm:spPr>
    </dgm:pt>
    <dgm:pt modelId="{341B11BC-709C-4A3A-8B44-2A3E7C736514}" type="pres">
      <dgm:prSet presAssocID="{A1185642-0BB8-4818-BDF4-E70493BA5327}" presName="ConnectorPoint" presStyleLbl="alignNode1" presStyleIdx="1" presStyleCnt="3"/>
      <dgm:spPr/>
    </dgm:pt>
    <dgm:pt modelId="{531C4884-7CAD-4C2B-BC5C-1E3A923ADECB}" type="pres">
      <dgm:prSet presAssocID="{A1185642-0BB8-4818-BDF4-E70493BA5327}" presName="EmptyPlaceHolder" presStyleCnt="0"/>
      <dgm:spPr/>
    </dgm:pt>
    <dgm:pt modelId="{932E9D2A-58B4-4309-9724-F9CE080253EE}" type="pres">
      <dgm:prSet presAssocID="{5C49F3D2-9E6B-4443-81CC-84E8183290B0}" presName="spaceBetweenRectangles" presStyleCnt="0"/>
      <dgm:spPr/>
    </dgm:pt>
    <dgm:pt modelId="{64E18732-1A0B-4F30-9FD7-F368FB964E2A}" type="pres">
      <dgm:prSet presAssocID="{D254F17C-D901-415B-9F39-AAF82996F140}" presName="composite" presStyleCnt="0"/>
      <dgm:spPr/>
    </dgm:pt>
    <dgm:pt modelId="{97C382B0-DEA2-44EF-B07A-67ABACD8EE64}" type="pres">
      <dgm:prSet presAssocID="{D254F17C-D901-415B-9F39-AAF82996F140}" presName="L1TextContainer" presStyleLbl="revTx" presStyleIdx="2" presStyleCnt="3">
        <dgm:presLayoutVars>
          <dgm:chMax val="1"/>
          <dgm:chPref val="1"/>
          <dgm:bulletEnabled val="1"/>
        </dgm:presLayoutVars>
      </dgm:prSet>
      <dgm:spPr/>
    </dgm:pt>
    <dgm:pt modelId="{39D16DC6-3899-480E-876B-0A977F52AC62}" type="pres">
      <dgm:prSet presAssocID="{D254F17C-D901-415B-9F39-AAF82996F140}" presName="L2TextContainerWrapper" presStyleCnt="0">
        <dgm:presLayoutVars>
          <dgm:chMax val="0"/>
          <dgm:chPref val="0"/>
          <dgm:bulletEnabled val="1"/>
        </dgm:presLayoutVars>
      </dgm:prSet>
      <dgm:spPr/>
    </dgm:pt>
    <dgm:pt modelId="{11E1C7A4-AF40-4CEA-9F99-B3000613325C}" type="pres">
      <dgm:prSet presAssocID="{D254F17C-D901-415B-9F39-AAF82996F140}" presName="L2TextContainer" presStyleLbl="bgAcc1" presStyleIdx="2" presStyleCnt="3"/>
      <dgm:spPr/>
    </dgm:pt>
    <dgm:pt modelId="{F33C0E3E-5808-4046-87F3-59DFDDD96EFE}" type="pres">
      <dgm:prSet presAssocID="{D254F17C-D901-415B-9F39-AAF82996F140}" presName="FlexibleEmptyPlaceHolder" presStyleCnt="0"/>
      <dgm:spPr/>
    </dgm:pt>
    <dgm:pt modelId="{70B00142-DBC3-4C3F-BE9A-32138B22D8C5}" type="pres">
      <dgm:prSet presAssocID="{D254F17C-D901-415B-9F39-AAF82996F140}" presName="ConnectLine" presStyleLbl="sibTrans1D1" presStyleIdx="2" presStyleCnt="3"/>
      <dgm:spPr>
        <a:noFill/>
        <a:ln w="12700" cap="flat" cmpd="sng" algn="ctr">
          <a:solidFill>
            <a:schemeClr val="accent1">
              <a:hueOff val="0"/>
              <a:satOff val="0"/>
              <a:lumOff val="0"/>
              <a:alphaOff val="0"/>
            </a:schemeClr>
          </a:solidFill>
          <a:prstDash val="dash"/>
          <a:miter lim="800000"/>
        </a:ln>
        <a:effectLst/>
      </dgm:spPr>
    </dgm:pt>
    <dgm:pt modelId="{42AC3780-C256-430D-BBA7-E95EAC5F378D}" type="pres">
      <dgm:prSet presAssocID="{D254F17C-D901-415B-9F39-AAF82996F140}" presName="ConnectorPoint" presStyleLbl="alignNode1" presStyleIdx="2" presStyleCnt="3"/>
      <dgm:spPr/>
    </dgm:pt>
    <dgm:pt modelId="{BE47E1AE-A9AB-46B8-B301-B330BE4DDDF7}" type="pres">
      <dgm:prSet presAssocID="{D254F17C-D901-415B-9F39-AAF82996F140}" presName="EmptyPlaceHolder" presStyleCnt="0"/>
      <dgm:spPr/>
    </dgm:pt>
  </dgm:ptLst>
  <dgm:cxnLst>
    <dgm:cxn modelId="{BF6B5A04-642C-4BD4-A27A-1A0E4B6991C3}" type="presOf" srcId="{D254F17C-D901-415B-9F39-AAF82996F140}" destId="{97C382B0-DEA2-44EF-B07A-67ABACD8EE64}" srcOrd="0" destOrd="0" presId="urn:microsoft.com/office/officeart/2016/7/layout/BasicTimeline"/>
    <dgm:cxn modelId="{4E394284-9223-4D39-A011-D5F88CC82DB4}" type="presOf" srcId="{A1185642-0BB8-4818-BDF4-E70493BA5327}" destId="{26A4CF42-644D-42B2-80F1-4C27A150632B}" srcOrd="0" destOrd="0" presId="urn:microsoft.com/office/officeart/2016/7/layout/BasicTimeline"/>
    <dgm:cxn modelId="{A3F55888-20AC-483E-B80B-73065A07299E}" type="presOf" srcId="{517527E3-896E-4549-A08F-CEB1197F298B}" destId="{20F5A00E-9D26-4B53-A755-238626A2E732}" srcOrd="0" destOrd="0" presId="urn:microsoft.com/office/officeart/2016/7/layout/BasicTimeline"/>
    <dgm:cxn modelId="{15B2178D-6B4E-4D3D-B9F5-43535B874727}" srcId="{701F0314-BDA2-4A92-8D26-B96FFE377EA5}" destId="{D254F17C-D901-415B-9F39-AAF82996F140}" srcOrd="2" destOrd="0" parTransId="{D44D1EC0-C524-4D61-8EC8-A1177968A60E}" sibTransId="{00B35A94-331F-405F-89C1-4C5BF9E42654}"/>
    <dgm:cxn modelId="{ACADB68E-1F69-47F4-9241-6112D3F8BCBA}" type="presOf" srcId="{B873B92A-C7CE-470F-BAC6-723E7F210F8B}" destId="{2AB68961-86C0-4830-8A3B-ABE681833EF2}" srcOrd="0" destOrd="0" presId="urn:microsoft.com/office/officeart/2016/7/layout/BasicTimeline"/>
    <dgm:cxn modelId="{2DBD7695-DC6D-4E0A-BBCC-15A5F2DF96BD}" srcId="{A1185642-0BB8-4818-BDF4-E70493BA5327}" destId="{517527E3-896E-4549-A08F-CEB1197F298B}" srcOrd="0" destOrd="0" parTransId="{8B854F48-2C75-4697-AF12-541309CCEE5B}" sibTransId="{85E417DB-390C-444E-904B-F30E0C0DD152}"/>
    <dgm:cxn modelId="{34B32FAD-76D0-4EDB-93E3-BCA51D2FCE63}" srcId="{B873B92A-C7CE-470F-BAC6-723E7F210F8B}" destId="{411C5C6A-13A1-4147-9906-D0A7A170F571}" srcOrd="0" destOrd="0" parTransId="{3E7A523A-F6CF-46C9-9235-1290B195AB1F}" sibTransId="{DA3D5A29-E203-43EC-88FF-32C86C40333A}"/>
    <dgm:cxn modelId="{A1A0FFAE-2442-47DA-A2E6-C883FD25BBFE}" type="presOf" srcId="{701F0314-BDA2-4A92-8D26-B96FFE377EA5}" destId="{8FEEF8DB-F7D4-43A8-8291-06EDC4C56FAD}" srcOrd="0" destOrd="0" presId="urn:microsoft.com/office/officeart/2016/7/layout/BasicTimeline"/>
    <dgm:cxn modelId="{5979BDC2-33C5-4D85-8A0F-D9F23B1E0F23}" type="presOf" srcId="{2B5D5162-B9C4-4E6A-BE88-B073691C9689}" destId="{11E1C7A4-AF40-4CEA-9F99-B3000613325C}" srcOrd="0" destOrd="0" presId="urn:microsoft.com/office/officeart/2016/7/layout/BasicTimeline"/>
    <dgm:cxn modelId="{C9A759CF-8C0F-4FF9-9FC9-24C94E4EAACD}" srcId="{701F0314-BDA2-4A92-8D26-B96FFE377EA5}" destId="{B873B92A-C7CE-470F-BAC6-723E7F210F8B}" srcOrd="0" destOrd="0" parTransId="{1F639854-9588-4250-9F4D-E581A0C04AE0}" sibTransId="{DDB100A3-C5D0-4794-836B-CD70C2687A25}"/>
    <dgm:cxn modelId="{384873E1-D9DF-4E78-94B7-342BBD8E9FEE}" type="presOf" srcId="{411C5C6A-13A1-4147-9906-D0A7A170F571}" destId="{29412E40-BF93-4A82-9361-1EB1CCF6A04C}" srcOrd="0" destOrd="0" presId="urn:microsoft.com/office/officeart/2016/7/layout/BasicTimeline"/>
    <dgm:cxn modelId="{11DDFCE5-2DA9-4BE1-93DD-5695776E939C}" srcId="{701F0314-BDA2-4A92-8D26-B96FFE377EA5}" destId="{A1185642-0BB8-4818-BDF4-E70493BA5327}" srcOrd="1" destOrd="0" parTransId="{101B33CB-DF4C-4C3D-8FFB-20780D640AE0}" sibTransId="{5C49F3D2-9E6B-4443-81CC-84E8183290B0}"/>
    <dgm:cxn modelId="{F51C5DF9-52C5-4DB3-BC2A-E10007E7D9E0}" srcId="{D254F17C-D901-415B-9F39-AAF82996F140}" destId="{2B5D5162-B9C4-4E6A-BE88-B073691C9689}" srcOrd="0" destOrd="0" parTransId="{FC29A07F-F6B4-46EA-869E-85C9886D74C2}" sibTransId="{65E8D6CB-2B5F-4225-81B0-9E0A93D37209}"/>
    <dgm:cxn modelId="{84496340-DE73-4BE2-8EED-D16568F41C6F}" type="presParOf" srcId="{8FEEF8DB-F7D4-43A8-8291-06EDC4C56FAD}" destId="{49598A31-95C5-4585-BEDB-1BB96D5A916B}" srcOrd="0" destOrd="0" presId="urn:microsoft.com/office/officeart/2016/7/layout/BasicTimeline"/>
    <dgm:cxn modelId="{824CFC5C-3580-41E3-AB0E-A4B08928CA74}" type="presParOf" srcId="{8FEEF8DB-F7D4-43A8-8291-06EDC4C56FAD}" destId="{9826EF11-1294-4CCA-BC92-F8BCF3CC95BD}" srcOrd="1" destOrd="0" presId="urn:microsoft.com/office/officeart/2016/7/layout/BasicTimeline"/>
    <dgm:cxn modelId="{EBF0FAE0-B000-41E0-B4D4-CF83AF181AD2}" type="presParOf" srcId="{9826EF11-1294-4CCA-BC92-F8BCF3CC95BD}" destId="{4EEC2899-055F-4DFF-BF38-13EA3DACD1A0}" srcOrd="0" destOrd="0" presId="urn:microsoft.com/office/officeart/2016/7/layout/BasicTimeline"/>
    <dgm:cxn modelId="{C7E028A7-30EA-4703-9D28-FA1770B09BF1}" type="presParOf" srcId="{4EEC2899-055F-4DFF-BF38-13EA3DACD1A0}" destId="{2AB68961-86C0-4830-8A3B-ABE681833EF2}" srcOrd="0" destOrd="0" presId="urn:microsoft.com/office/officeart/2016/7/layout/BasicTimeline"/>
    <dgm:cxn modelId="{43581497-9E69-462C-AE0F-F3176BDEE845}" type="presParOf" srcId="{4EEC2899-055F-4DFF-BF38-13EA3DACD1A0}" destId="{060A07F5-1D72-498F-8D5D-D246550762C8}" srcOrd="1" destOrd="0" presId="urn:microsoft.com/office/officeart/2016/7/layout/BasicTimeline"/>
    <dgm:cxn modelId="{22ED1DC8-4D75-42B4-B0AF-692F89D53A14}" type="presParOf" srcId="{060A07F5-1D72-498F-8D5D-D246550762C8}" destId="{29412E40-BF93-4A82-9361-1EB1CCF6A04C}" srcOrd="0" destOrd="0" presId="urn:microsoft.com/office/officeart/2016/7/layout/BasicTimeline"/>
    <dgm:cxn modelId="{A63CA77B-4014-4A06-8A54-4FDE74CE5631}" type="presParOf" srcId="{060A07F5-1D72-498F-8D5D-D246550762C8}" destId="{B30F3CAC-0C45-4F3D-8F03-70DF8757800D}" srcOrd="1" destOrd="0" presId="urn:microsoft.com/office/officeart/2016/7/layout/BasicTimeline"/>
    <dgm:cxn modelId="{32610BD2-80A8-4399-9173-01EB3DA1CF63}" type="presParOf" srcId="{4EEC2899-055F-4DFF-BF38-13EA3DACD1A0}" destId="{7C4A2824-E22B-4FFC-9E39-EFA7134CF8C5}" srcOrd="2" destOrd="0" presId="urn:microsoft.com/office/officeart/2016/7/layout/BasicTimeline"/>
    <dgm:cxn modelId="{1891C3A0-7957-4CC5-BC9C-37372DFA36D4}" type="presParOf" srcId="{4EEC2899-055F-4DFF-BF38-13EA3DACD1A0}" destId="{539179AB-9268-4B9F-9F85-3A1629918A20}" srcOrd="3" destOrd="0" presId="urn:microsoft.com/office/officeart/2016/7/layout/BasicTimeline"/>
    <dgm:cxn modelId="{D4956810-AB0E-4956-B7B9-B78EE4A08308}" type="presParOf" srcId="{4EEC2899-055F-4DFF-BF38-13EA3DACD1A0}" destId="{8FD91770-B7A0-481D-8CFF-CC2DF442B29B}" srcOrd="4" destOrd="0" presId="urn:microsoft.com/office/officeart/2016/7/layout/BasicTimeline"/>
    <dgm:cxn modelId="{493CCD3E-3D17-486D-BED6-73EDF56BE25B}" type="presParOf" srcId="{9826EF11-1294-4CCA-BC92-F8BCF3CC95BD}" destId="{2E0DAAE5-D00F-4851-95CF-56441F028103}" srcOrd="1" destOrd="0" presId="urn:microsoft.com/office/officeart/2016/7/layout/BasicTimeline"/>
    <dgm:cxn modelId="{DC234407-AD7C-4657-B5A6-87E707DA3A28}" type="presParOf" srcId="{9826EF11-1294-4CCA-BC92-F8BCF3CC95BD}" destId="{D426DF51-EABE-4502-AAAE-860C42A6CFA1}" srcOrd="2" destOrd="0" presId="urn:microsoft.com/office/officeart/2016/7/layout/BasicTimeline"/>
    <dgm:cxn modelId="{C539D353-AA4D-4884-BACC-CFC83949B22C}" type="presParOf" srcId="{D426DF51-EABE-4502-AAAE-860C42A6CFA1}" destId="{26A4CF42-644D-42B2-80F1-4C27A150632B}" srcOrd="0" destOrd="0" presId="urn:microsoft.com/office/officeart/2016/7/layout/BasicTimeline"/>
    <dgm:cxn modelId="{AB0043ED-AB99-4582-896E-6CAB3CFEC904}" type="presParOf" srcId="{D426DF51-EABE-4502-AAAE-860C42A6CFA1}" destId="{A7289F3B-AD95-437B-8B9D-6D5443C3B3BA}" srcOrd="1" destOrd="0" presId="urn:microsoft.com/office/officeart/2016/7/layout/BasicTimeline"/>
    <dgm:cxn modelId="{910AA8CD-470F-4606-86E4-9EA1FEB257A4}" type="presParOf" srcId="{A7289F3B-AD95-437B-8B9D-6D5443C3B3BA}" destId="{20F5A00E-9D26-4B53-A755-238626A2E732}" srcOrd="0" destOrd="0" presId="urn:microsoft.com/office/officeart/2016/7/layout/BasicTimeline"/>
    <dgm:cxn modelId="{60349859-F13D-4BD9-8E51-419DD798B4E5}" type="presParOf" srcId="{A7289F3B-AD95-437B-8B9D-6D5443C3B3BA}" destId="{F05DF364-D9B2-4715-B13F-8C6C217413A8}" srcOrd="1" destOrd="0" presId="urn:microsoft.com/office/officeart/2016/7/layout/BasicTimeline"/>
    <dgm:cxn modelId="{B434A3FC-2801-4C22-B34A-2A82A4581DE8}" type="presParOf" srcId="{D426DF51-EABE-4502-AAAE-860C42A6CFA1}" destId="{E6BED31F-8F32-4E79-8EF8-E427C3E9FAAA}" srcOrd="2" destOrd="0" presId="urn:microsoft.com/office/officeart/2016/7/layout/BasicTimeline"/>
    <dgm:cxn modelId="{3282768A-AA42-45B6-ABEC-4712B418EBE4}" type="presParOf" srcId="{D426DF51-EABE-4502-AAAE-860C42A6CFA1}" destId="{341B11BC-709C-4A3A-8B44-2A3E7C736514}" srcOrd="3" destOrd="0" presId="urn:microsoft.com/office/officeart/2016/7/layout/BasicTimeline"/>
    <dgm:cxn modelId="{D3276E7F-5498-415F-B557-AC2AF3A41802}" type="presParOf" srcId="{D426DF51-EABE-4502-AAAE-860C42A6CFA1}" destId="{531C4884-7CAD-4C2B-BC5C-1E3A923ADECB}" srcOrd="4" destOrd="0" presId="urn:microsoft.com/office/officeart/2016/7/layout/BasicTimeline"/>
    <dgm:cxn modelId="{2ABFE531-CD5B-4667-B683-BBE0927585B4}" type="presParOf" srcId="{9826EF11-1294-4CCA-BC92-F8BCF3CC95BD}" destId="{932E9D2A-58B4-4309-9724-F9CE080253EE}" srcOrd="3" destOrd="0" presId="urn:microsoft.com/office/officeart/2016/7/layout/BasicTimeline"/>
    <dgm:cxn modelId="{37230925-F150-4F48-AE6C-46428E95A9D0}" type="presParOf" srcId="{9826EF11-1294-4CCA-BC92-F8BCF3CC95BD}" destId="{64E18732-1A0B-4F30-9FD7-F368FB964E2A}" srcOrd="4" destOrd="0" presId="urn:microsoft.com/office/officeart/2016/7/layout/BasicTimeline"/>
    <dgm:cxn modelId="{A7A72D6B-A41F-4E54-AD6C-B49538C93F42}" type="presParOf" srcId="{64E18732-1A0B-4F30-9FD7-F368FB964E2A}" destId="{97C382B0-DEA2-44EF-B07A-67ABACD8EE64}" srcOrd="0" destOrd="0" presId="urn:microsoft.com/office/officeart/2016/7/layout/BasicTimeline"/>
    <dgm:cxn modelId="{DC5700B3-C6DA-481B-9F85-C8C52F688802}" type="presParOf" srcId="{64E18732-1A0B-4F30-9FD7-F368FB964E2A}" destId="{39D16DC6-3899-480E-876B-0A977F52AC62}" srcOrd="1" destOrd="0" presId="urn:microsoft.com/office/officeart/2016/7/layout/BasicTimeline"/>
    <dgm:cxn modelId="{835C9068-24BB-4BA0-8FE7-FF850162EE87}" type="presParOf" srcId="{39D16DC6-3899-480E-876B-0A977F52AC62}" destId="{11E1C7A4-AF40-4CEA-9F99-B3000613325C}" srcOrd="0" destOrd="0" presId="urn:microsoft.com/office/officeart/2016/7/layout/BasicTimeline"/>
    <dgm:cxn modelId="{DA8B7974-7FDB-4F97-8437-31241BE3FE80}" type="presParOf" srcId="{39D16DC6-3899-480E-876B-0A977F52AC62}" destId="{F33C0E3E-5808-4046-87F3-59DFDDD96EFE}" srcOrd="1" destOrd="0" presId="urn:microsoft.com/office/officeart/2016/7/layout/BasicTimeline"/>
    <dgm:cxn modelId="{9DC531B8-61D1-4C28-A869-45607A22F24F}" type="presParOf" srcId="{64E18732-1A0B-4F30-9FD7-F368FB964E2A}" destId="{70B00142-DBC3-4C3F-BE9A-32138B22D8C5}" srcOrd="2" destOrd="0" presId="urn:microsoft.com/office/officeart/2016/7/layout/BasicTimeline"/>
    <dgm:cxn modelId="{1D7F1A7D-0B21-4404-A241-749E141B6EFF}" type="presParOf" srcId="{64E18732-1A0B-4F30-9FD7-F368FB964E2A}" destId="{42AC3780-C256-430D-BBA7-E95EAC5F378D}" srcOrd="3" destOrd="0" presId="urn:microsoft.com/office/officeart/2016/7/layout/BasicTimeline"/>
    <dgm:cxn modelId="{30E8574F-641C-4A57-88A7-4D6E83842D71}" type="presParOf" srcId="{64E18732-1A0B-4F30-9FD7-F368FB964E2A}" destId="{BE47E1AE-A9AB-46B8-B301-B330BE4DDDF7}"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147DB-678C-49ED-93A7-B4AC55D2EA67}">
      <dsp:nvSpPr>
        <dsp:cNvPr id="0" name=""/>
        <dsp:cNvSpPr/>
      </dsp:nvSpPr>
      <dsp:spPr>
        <a:xfrm>
          <a:off x="9242" y="1021612"/>
          <a:ext cx="2762398" cy="230811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Aptos Display" panose="020F0302020204030204"/>
            </a:rPr>
            <a:t>Mainly independent but beginning to make mistakes in IADLs. May withdraw from social situations or deny issues. Typically retain decision-making capacity.</a:t>
          </a:r>
        </a:p>
      </dsp:txBody>
      <dsp:txXfrm>
        <a:off x="76844" y="1089214"/>
        <a:ext cx="2627194" cy="2172909"/>
      </dsp:txXfrm>
    </dsp:sp>
    <dsp:sp modelId="{3AA5FCCF-9F5B-41C4-8DEF-4BD532346CB7}">
      <dsp:nvSpPr>
        <dsp:cNvPr id="0" name=""/>
        <dsp:cNvSpPr/>
      </dsp:nvSpPr>
      <dsp:spPr>
        <a:xfrm>
          <a:off x="3047880"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047880" y="1970146"/>
        <a:ext cx="409940" cy="411044"/>
      </dsp:txXfrm>
    </dsp:sp>
    <dsp:sp modelId="{B4FE8039-A6A5-4406-8979-2CA1C8FF7CE9}">
      <dsp:nvSpPr>
        <dsp:cNvPr id="0" name=""/>
        <dsp:cNvSpPr/>
      </dsp:nvSpPr>
      <dsp:spPr>
        <a:xfrm>
          <a:off x="3876600" y="1021612"/>
          <a:ext cx="2762398" cy="230811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Aptos Display" panose="020F0302020204030204"/>
            </a:rPr>
            <a:t>IADL and ADL issues emerging. May get lost in familiar places, not recognize family members, and experience irritability, agitation, or sundowning. Surrogate taking on more decision-making.</a:t>
          </a:r>
          <a:endParaRPr lang="en-US" sz="1800" kern="1200" dirty="0"/>
        </a:p>
      </dsp:txBody>
      <dsp:txXfrm>
        <a:off x="3944202" y="1089214"/>
        <a:ext cx="2627194" cy="2172909"/>
      </dsp:txXfrm>
    </dsp:sp>
    <dsp:sp modelId="{0BB26CFE-1031-42E2-987A-E9E72C79EDBC}">
      <dsp:nvSpPr>
        <dsp:cNvPr id="0" name=""/>
        <dsp:cNvSpPr/>
      </dsp:nvSpPr>
      <dsp:spPr>
        <a:xfrm>
          <a:off x="6915239"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915239" y="1970146"/>
        <a:ext cx="409940" cy="411044"/>
      </dsp:txXfrm>
    </dsp:sp>
    <dsp:sp modelId="{4F77D0B6-A86C-4CBF-B24D-BC4B6E63A41B}">
      <dsp:nvSpPr>
        <dsp:cNvPr id="0" name=""/>
        <dsp:cNvSpPr/>
      </dsp:nvSpPr>
      <dsp:spPr>
        <a:xfrm>
          <a:off x="7743958" y="1021612"/>
          <a:ext cx="2762398" cy="230811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Aptos Display" panose="020F0302020204030204"/>
            </a:rPr>
            <a:t>Requires help for most if not all ADLs. Communication is severely limited. Feeding difficulties like dysphagia and poor oral intake emerge. Lack decision-making capacity.</a:t>
          </a:r>
          <a:endParaRPr lang="en-US" sz="1800" kern="1200" dirty="0"/>
        </a:p>
      </dsp:txBody>
      <dsp:txXfrm>
        <a:off x="7811560" y="1089214"/>
        <a:ext cx="2627194" cy="2172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2AEC88-EBF1-4959-A90C-995F0E256B27}">
      <dsp:nvSpPr>
        <dsp:cNvPr id="0" name=""/>
        <dsp:cNvSpPr/>
      </dsp:nvSpPr>
      <dsp:spPr>
        <a:xfrm>
          <a:off x="9242" y="1346949"/>
          <a:ext cx="2762398" cy="16574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dirty="0">
              <a:latin typeface="Aptos Display" panose="020F0302020204030204"/>
            </a:rPr>
            <a:t>Dyskinesia, psychosis, dystonia</a:t>
          </a:r>
          <a:endParaRPr lang="en-US" sz="3100" kern="1200" dirty="0"/>
        </a:p>
      </dsp:txBody>
      <dsp:txXfrm>
        <a:off x="57787" y="1395494"/>
        <a:ext cx="2665308" cy="1560349"/>
      </dsp:txXfrm>
    </dsp:sp>
    <dsp:sp modelId="{9BF0A594-C004-4F48-8A94-3EE32965E25E}">
      <dsp:nvSpPr>
        <dsp:cNvPr id="0" name=""/>
        <dsp:cNvSpPr/>
      </dsp:nvSpPr>
      <dsp:spPr>
        <a:xfrm>
          <a:off x="3047880"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3047880" y="1970146"/>
        <a:ext cx="409940" cy="411044"/>
      </dsp:txXfrm>
    </dsp:sp>
    <dsp:sp modelId="{8A6AF77B-4334-4651-B91B-632F93AECE73}">
      <dsp:nvSpPr>
        <dsp:cNvPr id="0" name=""/>
        <dsp:cNvSpPr/>
      </dsp:nvSpPr>
      <dsp:spPr>
        <a:xfrm>
          <a:off x="3876600" y="1346949"/>
          <a:ext cx="2762398" cy="16574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dirty="0">
              <a:latin typeface="Aptos Display" panose="020F0302020204030204"/>
            </a:rPr>
            <a:t>Falls, gait disturbance, imbalance</a:t>
          </a:r>
          <a:endParaRPr lang="en-US" sz="3100" kern="1200" dirty="0"/>
        </a:p>
      </dsp:txBody>
      <dsp:txXfrm>
        <a:off x="3925145" y="1395494"/>
        <a:ext cx="2665308" cy="1560349"/>
      </dsp:txXfrm>
    </dsp:sp>
    <dsp:sp modelId="{CA5FBB22-1847-4A56-915A-C87B3858ECE3}">
      <dsp:nvSpPr>
        <dsp:cNvPr id="0" name=""/>
        <dsp:cNvSpPr/>
      </dsp:nvSpPr>
      <dsp:spPr>
        <a:xfrm>
          <a:off x="6915239"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6915239" y="1970146"/>
        <a:ext cx="409940" cy="411044"/>
      </dsp:txXfrm>
    </dsp:sp>
    <dsp:sp modelId="{0296F72D-E3E2-4EE4-9D8E-17E0AFB061DB}">
      <dsp:nvSpPr>
        <dsp:cNvPr id="0" name=""/>
        <dsp:cNvSpPr/>
      </dsp:nvSpPr>
      <dsp:spPr>
        <a:xfrm>
          <a:off x="7743958" y="1346949"/>
          <a:ext cx="2762398" cy="16574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dirty="0">
              <a:latin typeface="Aptos Display" panose="020F0302020204030204"/>
            </a:rPr>
            <a:t>Hallucinations or dementia, dysphagia</a:t>
          </a:r>
          <a:endParaRPr lang="en-US" sz="3100" kern="1200" dirty="0"/>
        </a:p>
      </dsp:txBody>
      <dsp:txXfrm>
        <a:off x="7792503" y="1395494"/>
        <a:ext cx="2665308" cy="15603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98A31-95C5-4585-BEDB-1BB96D5A916B}">
      <dsp:nvSpPr>
        <dsp:cNvPr id="0" name=""/>
        <dsp:cNvSpPr/>
      </dsp:nvSpPr>
      <dsp:spPr>
        <a:xfrm>
          <a:off x="0" y="1828800"/>
          <a:ext cx="10325527" cy="0"/>
        </a:xfrm>
        <a:prstGeom prst="line">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2AB68961-86C0-4830-8A3B-ABE681833EF2}">
      <dsp:nvSpPr>
        <dsp:cNvPr id="0" name=""/>
        <dsp:cNvSpPr/>
      </dsp:nvSpPr>
      <dsp:spPr>
        <a:xfrm>
          <a:off x="287582" y="1964131"/>
          <a:ext cx="4206038" cy="413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rtl="0">
            <a:lnSpc>
              <a:spcPct val="90000"/>
            </a:lnSpc>
            <a:spcBef>
              <a:spcPct val="0"/>
            </a:spcBef>
            <a:spcAft>
              <a:spcPct val="35000"/>
            </a:spcAft>
            <a:buNone/>
            <a:defRPr b="1"/>
          </a:pPr>
          <a:r>
            <a:rPr lang="en-US" sz="2000" kern="1200" dirty="0">
              <a:latin typeface="Aptos Display" panose="020F0302020204030204"/>
            </a:rPr>
            <a:t>Early respiratory insufficiency</a:t>
          </a:r>
          <a:endParaRPr lang="en-US" sz="2000" kern="1200" dirty="0"/>
        </a:p>
      </dsp:txBody>
      <dsp:txXfrm>
        <a:off x="287582" y="1964131"/>
        <a:ext cx="4206038" cy="413308"/>
      </dsp:txXfrm>
    </dsp:sp>
    <dsp:sp modelId="{29412E40-BF93-4A82-9361-1EB1CCF6A04C}">
      <dsp:nvSpPr>
        <dsp:cNvPr id="0" name=""/>
        <dsp:cNvSpPr/>
      </dsp:nvSpPr>
      <dsp:spPr>
        <a:xfrm>
          <a:off x="806" y="510235"/>
          <a:ext cx="4779589" cy="62362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rtl="0">
            <a:lnSpc>
              <a:spcPct val="90000"/>
            </a:lnSpc>
            <a:spcBef>
              <a:spcPct val="0"/>
            </a:spcBef>
            <a:spcAft>
              <a:spcPct val="35000"/>
            </a:spcAft>
            <a:buNone/>
          </a:pPr>
          <a:r>
            <a:rPr lang="en-US" sz="1700" kern="1200" dirty="0">
              <a:latin typeface="Aptos Display" panose="020F0302020204030204"/>
            </a:rPr>
            <a:t>Initiate home non-invasive ventilation?</a:t>
          </a:r>
          <a:endParaRPr lang="en-US" sz="1700" kern="1200" dirty="0"/>
        </a:p>
      </dsp:txBody>
      <dsp:txXfrm>
        <a:off x="31249" y="540678"/>
        <a:ext cx="4718703" cy="562734"/>
      </dsp:txXfrm>
    </dsp:sp>
    <dsp:sp modelId="{7C4A2824-E22B-4FFC-9E39-EFA7134CF8C5}">
      <dsp:nvSpPr>
        <dsp:cNvPr id="0" name=""/>
        <dsp:cNvSpPr/>
      </dsp:nvSpPr>
      <dsp:spPr>
        <a:xfrm>
          <a:off x="2390601" y="1133855"/>
          <a:ext cx="0" cy="69494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6A4CF42-644D-42B2-80F1-4C27A150632B}">
      <dsp:nvSpPr>
        <dsp:cNvPr id="0" name=""/>
        <dsp:cNvSpPr/>
      </dsp:nvSpPr>
      <dsp:spPr>
        <a:xfrm>
          <a:off x="3059744" y="1280159"/>
          <a:ext cx="4206038" cy="413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rtl="0">
            <a:lnSpc>
              <a:spcPct val="90000"/>
            </a:lnSpc>
            <a:spcBef>
              <a:spcPct val="0"/>
            </a:spcBef>
            <a:spcAft>
              <a:spcPct val="35000"/>
            </a:spcAft>
            <a:buNone/>
            <a:defRPr b="1"/>
          </a:pPr>
          <a:r>
            <a:rPr lang="en-US" sz="2000" b="1" kern="1200" dirty="0">
              <a:latin typeface="Calibri"/>
              <a:ea typeface="Calibri"/>
              <a:cs typeface="Calibri"/>
            </a:rPr>
            <a:t>Dysphagia and declining PO intake</a:t>
          </a:r>
          <a:endParaRPr lang="en-US" sz="2000" b="1" kern="1200" dirty="0"/>
        </a:p>
      </dsp:txBody>
      <dsp:txXfrm>
        <a:off x="3059744" y="1280159"/>
        <a:ext cx="4206038" cy="413308"/>
      </dsp:txXfrm>
    </dsp:sp>
    <dsp:sp modelId="{539179AB-9268-4B9F-9F85-3A1629918A20}">
      <dsp:nvSpPr>
        <dsp:cNvPr id="0" name=""/>
        <dsp:cNvSpPr/>
      </dsp:nvSpPr>
      <dsp:spPr>
        <a:xfrm>
          <a:off x="2363169" y="1801367"/>
          <a:ext cx="54864" cy="54864"/>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F5A00E-9D26-4B53-A755-238626A2E732}">
      <dsp:nvSpPr>
        <dsp:cNvPr id="0" name=""/>
        <dsp:cNvSpPr/>
      </dsp:nvSpPr>
      <dsp:spPr>
        <a:xfrm>
          <a:off x="2772968" y="2523744"/>
          <a:ext cx="4779589" cy="62362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rtl="0">
            <a:lnSpc>
              <a:spcPct val="90000"/>
            </a:lnSpc>
            <a:spcBef>
              <a:spcPct val="0"/>
            </a:spcBef>
            <a:spcAft>
              <a:spcPct val="35000"/>
            </a:spcAft>
            <a:buNone/>
          </a:pPr>
          <a:r>
            <a:rPr lang="en-US" sz="1700" kern="1200" dirty="0">
              <a:latin typeface="Calibri"/>
              <a:ea typeface="Calibri"/>
              <a:cs typeface="Calibri"/>
            </a:rPr>
            <a:t>Undergo PEG tube placement?</a:t>
          </a:r>
          <a:endParaRPr lang="en-US" sz="1700" kern="1200" dirty="0"/>
        </a:p>
      </dsp:txBody>
      <dsp:txXfrm>
        <a:off x="2803411" y="2554187"/>
        <a:ext cx="4718703" cy="562734"/>
      </dsp:txXfrm>
    </dsp:sp>
    <dsp:sp modelId="{E6BED31F-8F32-4E79-8EF8-E427C3E9FAAA}">
      <dsp:nvSpPr>
        <dsp:cNvPr id="0" name=""/>
        <dsp:cNvSpPr/>
      </dsp:nvSpPr>
      <dsp:spPr>
        <a:xfrm>
          <a:off x="5162763" y="1828799"/>
          <a:ext cx="0" cy="69494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7C382B0-DEA2-44EF-B07A-67ABACD8EE64}">
      <dsp:nvSpPr>
        <dsp:cNvPr id="0" name=""/>
        <dsp:cNvSpPr/>
      </dsp:nvSpPr>
      <dsp:spPr>
        <a:xfrm>
          <a:off x="5831906" y="1964131"/>
          <a:ext cx="4206038" cy="413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rtl="0">
            <a:lnSpc>
              <a:spcPct val="90000"/>
            </a:lnSpc>
            <a:spcBef>
              <a:spcPct val="0"/>
            </a:spcBef>
            <a:spcAft>
              <a:spcPct val="35000"/>
            </a:spcAft>
            <a:buNone/>
            <a:defRPr b="1"/>
          </a:pPr>
          <a:r>
            <a:rPr lang="en-US" sz="2000" kern="1200" dirty="0">
              <a:latin typeface="Aptos Display" panose="020F0302020204030204"/>
            </a:rPr>
            <a:t>Further decline in respiratory status</a:t>
          </a:r>
          <a:endParaRPr lang="en-US" sz="2000" kern="1200" dirty="0"/>
        </a:p>
      </dsp:txBody>
      <dsp:txXfrm>
        <a:off x="5831906" y="1964131"/>
        <a:ext cx="4206038" cy="413308"/>
      </dsp:txXfrm>
    </dsp:sp>
    <dsp:sp modelId="{341B11BC-709C-4A3A-8B44-2A3E7C736514}">
      <dsp:nvSpPr>
        <dsp:cNvPr id="0" name=""/>
        <dsp:cNvSpPr/>
      </dsp:nvSpPr>
      <dsp:spPr>
        <a:xfrm>
          <a:off x="5135331" y="1801367"/>
          <a:ext cx="54864" cy="54864"/>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E1C7A4-AF40-4CEA-9F99-B3000613325C}">
      <dsp:nvSpPr>
        <dsp:cNvPr id="0" name=""/>
        <dsp:cNvSpPr/>
      </dsp:nvSpPr>
      <dsp:spPr>
        <a:xfrm>
          <a:off x="5545130" y="510235"/>
          <a:ext cx="4779589" cy="62362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rtl="0">
            <a:lnSpc>
              <a:spcPct val="90000"/>
            </a:lnSpc>
            <a:spcBef>
              <a:spcPct val="0"/>
            </a:spcBef>
            <a:spcAft>
              <a:spcPct val="35000"/>
            </a:spcAft>
            <a:buNone/>
          </a:pPr>
          <a:r>
            <a:rPr lang="en-US" sz="1700" kern="1200" dirty="0">
              <a:latin typeface="Aptos Display" panose="020F0302020204030204"/>
            </a:rPr>
            <a:t>Tracheostomy and home ventilation?</a:t>
          </a:r>
          <a:endParaRPr lang="en-US" sz="1700" kern="1200" dirty="0"/>
        </a:p>
      </dsp:txBody>
      <dsp:txXfrm>
        <a:off x="5575573" y="540678"/>
        <a:ext cx="4718703" cy="562734"/>
      </dsp:txXfrm>
    </dsp:sp>
    <dsp:sp modelId="{70B00142-DBC3-4C3F-BE9A-32138B22D8C5}">
      <dsp:nvSpPr>
        <dsp:cNvPr id="0" name=""/>
        <dsp:cNvSpPr/>
      </dsp:nvSpPr>
      <dsp:spPr>
        <a:xfrm>
          <a:off x="7934925" y="1133855"/>
          <a:ext cx="0" cy="69494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2AC3780-C256-430D-BBA7-E95EAC5F378D}">
      <dsp:nvSpPr>
        <dsp:cNvPr id="0" name=""/>
        <dsp:cNvSpPr/>
      </dsp:nvSpPr>
      <dsp:spPr>
        <a:xfrm>
          <a:off x="7907493" y="1801367"/>
          <a:ext cx="54864" cy="54864"/>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3/31/2026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53EF1-D49D-C34B-8634-79CEC51E9E99}" type="datetimeFigureOut">
              <a:rPr lang="en-US" smtClean="0"/>
              <a:t>3/31/2026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6BAE3-93B1-EA40-836F-5153F673EA93}" type="slidenum">
              <a:rPr lang="en-US" smtClean="0"/>
              <a:t>‹#›</a:t>
            </a:fld>
            <a:endParaRPr lang="en-US"/>
          </a:p>
        </p:txBody>
      </p:sp>
    </p:spTree>
    <p:extLst>
      <p:ext uri="{BB962C8B-B14F-4D97-AF65-F5344CB8AC3E}">
        <p14:creationId xmlns:p14="http://schemas.microsoft.com/office/powerpoint/2010/main" val="339639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is </a:t>
            </a:r>
            <a:r>
              <a:rPr lang="en-US">
                <a:ea typeface="Calibri"/>
                <a:cs typeface="Calibri"/>
              </a:rPr>
              <a:t>primarily</a:t>
            </a:r>
            <a:r>
              <a:rPr lang="en-US" dirty="0">
                <a:ea typeface="Calibri"/>
                <a:cs typeface="Calibri"/>
              </a:rPr>
              <a:t> based on Alzheimer's dementia; trajectory may be different for other types likes frontotemporal, vascular, Lewy body</a:t>
            </a:r>
          </a:p>
        </p:txBody>
      </p:sp>
      <p:sp>
        <p:nvSpPr>
          <p:cNvPr id="4" name="Slide Number Placeholder 3"/>
          <p:cNvSpPr>
            <a:spLocks noGrp="1"/>
          </p:cNvSpPr>
          <p:nvPr>
            <p:ph type="sldNum" sz="quarter" idx="5"/>
          </p:nvPr>
        </p:nvSpPr>
        <p:spPr/>
        <p:txBody>
          <a:bodyPr/>
          <a:lstStyle/>
          <a:p>
            <a:fld id="{189AD87F-BD92-49A3-8878-636892BAA113}" type="slidenum">
              <a:t>6</a:t>
            </a:fld>
            <a:endParaRPr lang="en-US"/>
          </a:p>
        </p:txBody>
      </p:sp>
    </p:spTree>
    <p:extLst>
      <p:ext uri="{BB962C8B-B14F-4D97-AF65-F5344CB8AC3E}">
        <p14:creationId xmlns:p14="http://schemas.microsoft.com/office/powerpoint/2010/main" val="255076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Differs from the other neurologic conditions we're discussing in that it begins acutely, not as a progressive disease.</a:t>
            </a:r>
          </a:p>
        </p:txBody>
      </p:sp>
      <p:sp>
        <p:nvSpPr>
          <p:cNvPr id="4" name="Slide Number Placeholder 3"/>
          <p:cNvSpPr>
            <a:spLocks noGrp="1"/>
          </p:cNvSpPr>
          <p:nvPr>
            <p:ph type="sldNum" sz="quarter" idx="5"/>
          </p:nvPr>
        </p:nvSpPr>
        <p:spPr/>
        <p:txBody>
          <a:bodyPr/>
          <a:lstStyle/>
          <a:p>
            <a:fld id="{189AD87F-BD92-49A3-8878-636892BAA113}" type="slidenum">
              <a:rPr lang="en-US"/>
              <a:t>18</a:t>
            </a:fld>
            <a:endParaRPr lang="en-US"/>
          </a:p>
        </p:txBody>
      </p:sp>
    </p:spTree>
    <p:extLst>
      <p:ext uri="{BB962C8B-B14F-4D97-AF65-F5344CB8AC3E}">
        <p14:creationId xmlns:p14="http://schemas.microsoft.com/office/powerpoint/2010/main" val="3772940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Rehab includes motor impairments, sensory impairments, impairments in communication.</a:t>
            </a:r>
            <a:endParaRPr lang="en-US"/>
          </a:p>
          <a:p>
            <a:endParaRPr lang="en-US" dirty="0">
              <a:ea typeface="Calibri"/>
              <a:cs typeface="Calibri"/>
            </a:endParaRPr>
          </a:p>
          <a:p>
            <a:r>
              <a:rPr lang="en-US">
                <a:ea typeface="Calibri"/>
                <a:cs typeface="Calibri"/>
              </a:rPr>
              <a:t>Important to personalize discussions and assess and reassess trajectory and goals over time.</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189AD87F-BD92-49A3-8878-636892BAA113}" type="slidenum">
              <a:rPr lang="en-US"/>
              <a:t>19</a:t>
            </a:fld>
            <a:endParaRPr lang="en-US"/>
          </a:p>
        </p:txBody>
      </p:sp>
    </p:spTree>
    <p:extLst>
      <p:ext uri="{BB962C8B-B14F-4D97-AF65-F5344CB8AC3E}">
        <p14:creationId xmlns:p14="http://schemas.microsoft.com/office/powerpoint/2010/main" val="822155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Best-case/worst-case can be helpful for situations like stroke when recovery is uncertain.</a:t>
            </a:r>
          </a:p>
          <a:p>
            <a:r>
              <a:rPr lang="en-US" dirty="0">
                <a:ea typeface="Calibri"/>
                <a:cs typeface="Calibri"/>
              </a:rPr>
              <a:t>Caveat-ballpark-exception can be helpful for situations like MS or other disease expected to be progressive but at an unknown pace.</a:t>
            </a:r>
          </a:p>
          <a:p>
            <a:endParaRPr lang="en-US" dirty="0">
              <a:ea typeface="Calibri"/>
              <a:cs typeface="Calibri"/>
            </a:endParaRPr>
          </a:p>
          <a:p>
            <a:r>
              <a:rPr lang="en-US">
                <a:ea typeface="Calibri"/>
                <a:cs typeface="Calibri"/>
              </a:rPr>
              <a:t>Disability paradox: QoL of people living with disability or cognitive impairment is typically underestimated by people living without them, which can make ACP challenging. People can adapt to new health states they previously may not have thought possible.</a:t>
            </a:r>
          </a:p>
        </p:txBody>
      </p:sp>
      <p:sp>
        <p:nvSpPr>
          <p:cNvPr id="4" name="Slide Number Placeholder 3"/>
          <p:cNvSpPr>
            <a:spLocks noGrp="1"/>
          </p:cNvSpPr>
          <p:nvPr>
            <p:ph type="sldNum" sz="quarter" idx="5"/>
          </p:nvPr>
        </p:nvSpPr>
        <p:spPr/>
        <p:txBody>
          <a:bodyPr/>
          <a:lstStyle/>
          <a:p>
            <a:fld id="{189AD87F-BD92-49A3-8878-636892BAA113}" type="slidenum">
              <a:rPr lang="en-US"/>
              <a:t>21</a:t>
            </a:fld>
            <a:endParaRPr lang="en-US"/>
          </a:p>
        </p:txBody>
      </p:sp>
    </p:spTree>
    <p:extLst>
      <p:ext uri="{BB962C8B-B14F-4D97-AF65-F5344CB8AC3E}">
        <p14:creationId xmlns:p14="http://schemas.microsoft.com/office/powerpoint/2010/main" val="1517168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Hospice eligibility can be tricky—but referrals are often made late out of concern prognosis may still be too long. If any of these trigger scenarios occurs and the patient's goals are determined to be aligned with hospice and comfort-focused care, then they generally can be eligible as long as a functional, cognitive, and/or behavioral decline over the last 6-12 months is well documented.</a:t>
            </a:r>
          </a:p>
        </p:txBody>
      </p:sp>
      <p:sp>
        <p:nvSpPr>
          <p:cNvPr id="4" name="Slide Number Placeholder 3"/>
          <p:cNvSpPr>
            <a:spLocks noGrp="1"/>
          </p:cNvSpPr>
          <p:nvPr>
            <p:ph type="sldNum" sz="quarter" idx="5"/>
          </p:nvPr>
        </p:nvSpPr>
        <p:spPr/>
        <p:txBody>
          <a:bodyPr/>
          <a:lstStyle/>
          <a:p>
            <a:fld id="{189AD87F-BD92-49A3-8878-636892BAA113}" type="slidenum">
              <a:rPr lang="en-US"/>
              <a:t>23</a:t>
            </a:fld>
            <a:endParaRPr lang="en-US"/>
          </a:p>
        </p:txBody>
      </p:sp>
    </p:spTree>
    <p:extLst>
      <p:ext uri="{BB962C8B-B14F-4D97-AF65-F5344CB8AC3E}">
        <p14:creationId xmlns:p14="http://schemas.microsoft.com/office/powerpoint/2010/main" val="3701892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Applicable to Alzheimer's, vascular, frontotemporal, Lewy body.</a:t>
            </a:r>
          </a:p>
          <a:p>
            <a:endParaRPr lang="en-US" dirty="0">
              <a:ea typeface="Calibri"/>
              <a:cs typeface="Calibri"/>
            </a:endParaRPr>
          </a:p>
          <a:p>
            <a:r>
              <a:rPr lang="en-US" dirty="0">
                <a:ea typeface="Calibri"/>
                <a:cs typeface="Calibri"/>
              </a:rPr>
              <a:t>Risk factor management = treatment DM, HTN, </a:t>
            </a:r>
            <a:r>
              <a:rPr lang="en-US" dirty="0" err="1">
                <a:ea typeface="Calibri"/>
                <a:cs typeface="Calibri"/>
              </a:rPr>
              <a:t>etc</a:t>
            </a:r>
          </a:p>
          <a:p>
            <a:endParaRPr lang="en-US" dirty="0">
              <a:ea typeface="Calibri"/>
              <a:cs typeface="Calibri"/>
            </a:endParaRPr>
          </a:p>
          <a:p>
            <a:r>
              <a:rPr lang="en-US" dirty="0">
                <a:ea typeface="Calibri"/>
                <a:cs typeface="Calibri"/>
              </a:rPr>
              <a:t>Acetylcholinesterase inhibitors (donepezil, rivastigmine) cause some modest improvement in cognitive scores, </a:t>
            </a:r>
            <a:r>
              <a:rPr lang="en-US" dirty="0" err="1">
                <a:ea typeface="Calibri"/>
                <a:cs typeface="Calibri"/>
              </a:rPr>
              <a:t>esp</a:t>
            </a:r>
            <a:r>
              <a:rPr lang="en-US" dirty="0">
                <a:ea typeface="Calibri"/>
                <a:cs typeface="Calibri"/>
              </a:rPr>
              <a:t> when used in early/middle stages of dementia, in the short term but don't necessarily change long term progression.</a:t>
            </a:r>
          </a:p>
          <a:p>
            <a:r>
              <a:rPr lang="en-US" dirty="0">
                <a:ea typeface="Calibri"/>
                <a:cs typeface="Calibri"/>
              </a:rPr>
              <a:t>Memantine is an NMDA antagonist that can be added to ChE inhibitors in moderate to </a:t>
            </a:r>
            <a:r>
              <a:rPr lang="en-US">
                <a:ea typeface="Calibri"/>
                <a:cs typeface="Calibri"/>
              </a:rPr>
              <a:t>severe</a:t>
            </a:r>
            <a:r>
              <a:rPr lang="en-US" dirty="0">
                <a:ea typeface="Calibri"/>
                <a:cs typeface="Calibri"/>
              </a:rPr>
              <a:t> stages and may help with neuropsychiatric symptoms and slow progression of cognitive decline.</a:t>
            </a:r>
          </a:p>
          <a:p>
            <a:endParaRPr lang="en-US" dirty="0">
              <a:ea typeface="Calibri"/>
              <a:cs typeface="Calibri"/>
            </a:endParaRPr>
          </a:p>
          <a:p>
            <a:r>
              <a:rPr lang="en-US" dirty="0">
                <a:ea typeface="Calibri"/>
                <a:cs typeface="Calibri"/>
              </a:rPr>
              <a:t>Targeted management of common </a:t>
            </a:r>
            <a:r>
              <a:rPr lang="en-US" dirty="0" err="1">
                <a:ea typeface="Calibri"/>
                <a:cs typeface="Calibri"/>
              </a:rPr>
              <a:t>sx</a:t>
            </a:r>
            <a:r>
              <a:rPr lang="en-US" dirty="0">
                <a:ea typeface="Calibri"/>
                <a:cs typeface="Calibri"/>
              </a:rPr>
              <a:t>: depression, agitation, sleep disturbance</a:t>
            </a:r>
          </a:p>
        </p:txBody>
      </p:sp>
      <p:sp>
        <p:nvSpPr>
          <p:cNvPr id="4" name="Slide Number Placeholder 3"/>
          <p:cNvSpPr>
            <a:spLocks noGrp="1"/>
          </p:cNvSpPr>
          <p:nvPr>
            <p:ph type="sldNum" sz="quarter" idx="5"/>
          </p:nvPr>
        </p:nvSpPr>
        <p:spPr/>
        <p:txBody>
          <a:bodyPr/>
          <a:lstStyle/>
          <a:p>
            <a:fld id="{189AD87F-BD92-49A3-8878-636892BAA113}" type="slidenum">
              <a:t>7</a:t>
            </a:fld>
            <a:endParaRPr lang="en-US"/>
          </a:p>
        </p:txBody>
      </p:sp>
    </p:spTree>
    <p:extLst>
      <p:ext uri="{BB962C8B-B14F-4D97-AF65-F5344CB8AC3E}">
        <p14:creationId xmlns:p14="http://schemas.microsoft.com/office/powerpoint/2010/main" val="1669548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Typical PD progresses over the course of years, not months.</a:t>
            </a:r>
          </a:p>
        </p:txBody>
      </p:sp>
      <p:sp>
        <p:nvSpPr>
          <p:cNvPr id="4" name="Slide Number Placeholder 3"/>
          <p:cNvSpPr>
            <a:spLocks noGrp="1"/>
          </p:cNvSpPr>
          <p:nvPr>
            <p:ph type="sldNum" sz="quarter" idx="5"/>
          </p:nvPr>
        </p:nvSpPr>
        <p:spPr/>
        <p:txBody>
          <a:bodyPr/>
          <a:lstStyle/>
          <a:p>
            <a:fld id="{189AD87F-BD92-49A3-8878-636892BAA113}" type="slidenum">
              <a:rPr lang="en-US"/>
              <a:t>9</a:t>
            </a:fld>
            <a:endParaRPr lang="en-US"/>
          </a:p>
        </p:txBody>
      </p:sp>
    </p:spTree>
    <p:extLst>
      <p:ext uri="{BB962C8B-B14F-4D97-AF65-F5344CB8AC3E}">
        <p14:creationId xmlns:p14="http://schemas.microsoft.com/office/powerpoint/2010/main" val="1430901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Dopaminergic meds typically managed by neurology.</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89AD87F-BD92-49A3-8878-636892BAA113}" type="slidenum">
              <a:rPr lang="en-US"/>
              <a:t>10</a:t>
            </a:fld>
            <a:endParaRPr lang="en-US"/>
          </a:p>
        </p:txBody>
      </p:sp>
    </p:spTree>
    <p:extLst>
      <p:ext uri="{BB962C8B-B14F-4D97-AF65-F5344CB8AC3E}">
        <p14:creationId xmlns:p14="http://schemas.microsoft.com/office/powerpoint/2010/main" val="4117953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Predictable points of decision-making along the timeline of symptom/functional decline</a:t>
            </a:r>
          </a:p>
        </p:txBody>
      </p:sp>
      <p:sp>
        <p:nvSpPr>
          <p:cNvPr id="4" name="Slide Number Placeholder 3"/>
          <p:cNvSpPr>
            <a:spLocks noGrp="1"/>
          </p:cNvSpPr>
          <p:nvPr>
            <p:ph type="sldNum" sz="quarter" idx="5"/>
          </p:nvPr>
        </p:nvSpPr>
        <p:spPr/>
        <p:txBody>
          <a:bodyPr/>
          <a:lstStyle/>
          <a:p>
            <a:fld id="{189AD87F-BD92-49A3-8878-636892BAA113}" type="slidenum">
              <a:rPr lang="en-US"/>
              <a:t>12</a:t>
            </a:fld>
            <a:endParaRPr lang="en-US"/>
          </a:p>
        </p:txBody>
      </p:sp>
    </p:spTree>
    <p:extLst>
      <p:ext uri="{BB962C8B-B14F-4D97-AF65-F5344CB8AC3E}">
        <p14:creationId xmlns:p14="http://schemas.microsoft.com/office/powerpoint/2010/main" val="76950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Riluzole</a:t>
            </a:r>
            <a:r>
              <a:rPr lang="en-US" dirty="0">
                <a:ea typeface="Calibri"/>
                <a:cs typeface="Calibri"/>
              </a:rPr>
              <a:t> is a PO med and </a:t>
            </a:r>
            <a:r>
              <a:rPr lang="en-US" dirty="0" err="1">
                <a:ea typeface="Calibri"/>
                <a:cs typeface="Calibri"/>
              </a:rPr>
              <a:t>edaravone</a:t>
            </a:r>
            <a:r>
              <a:rPr lang="en-US" dirty="0">
                <a:ea typeface="Calibri"/>
                <a:cs typeface="Calibri"/>
              </a:rPr>
              <a:t> is infusions.</a:t>
            </a:r>
          </a:p>
          <a:p>
            <a:endParaRPr lang="en-US" dirty="0">
              <a:ea typeface="Calibri"/>
              <a:cs typeface="Calibri"/>
            </a:endParaRPr>
          </a:p>
          <a:p>
            <a:r>
              <a:rPr lang="en-US" dirty="0">
                <a:ea typeface="Calibri"/>
                <a:cs typeface="Calibri"/>
              </a:rPr>
              <a:t>PBA = emotional lability with appropriate but uncontrollable laughter or crying. Can be seen in PSP, ALS, MS, PD, MSA, stroke, other brain injuries. Dextromethorphan/quinidine is a combination med specifically approved to treat PBA.</a:t>
            </a:r>
          </a:p>
        </p:txBody>
      </p:sp>
      <p:sp>
        <p:nvSpPr>
          <p:cNvPr id="4" name="Slide Number Placeholder 3"/>
          <p:cNvSpPr>
            <a:spLocks noGrp="1"/>
          </p:cNvSpPr>
          <p:nvPr>
            <p:ph type="sldNum" sz="quarter" idx="5"/>
          </p:nvPr>
        </p:nvSpPr>
        <p:spPr/>
        <p:txBody>
          <a:bodyPr/>
          <a:lstStyle/>
          <a:p>
            <a:fld id="{189AD87F-BD92-49A3-8878-636892BAA113}" type="slidenum">
              <a:rPr lang="en-US"/>
              <a:t>13</a:t>
            </a:fld>
            <a:endParaRPr lang="en-US"/>
          </a:p>
        </p:txBody>
      </p:sp>
    </p:spTree>
    <p:extLst>
      <p:ext uri="{BB962C8B-B14F-4D97-AF65-F5344CB8AC3E}">
        <p14:creationId xmlns:p14="http://schemas.microsoft.com/office/powerpoint/2010/main" val="3561525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89AD87F-BD92-49A3-8878-636892BAA113}" type="slidenum">
              <a:rPr lang="en-US"/>
              <a:t>15</a:t>
            </a:fld>
            <a:endParaRPr lang="en-US"/>
          </a:p>
        </p:txBody>
      </p:sp>
    </p:spTree>
    <p:extLst>
      <p:ext uri="{BB962C8B-B14F-4D97-AF65-F5344CB8AC3E}">
        <p14:creationId xmlns:p14="http://schemas.microsoft.com/office/powerpoint/2010/main" val="3506603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We have treatments for the inflammatory processes that cause relapses/flares, but no good way to address neurodegenerative aspects.</a:t>
            </a:r>
            <a:endParaRPr lang="en-US" dirty="0"/>
          </a:p>
          <a:p>
            <a:endParaRPr lang="en-US" dirty="0">
              <a:ea typeface="Calibri"/>
              <a:cs typeface="Calibri"/>
            </a:endParaRPr>
          </a:p>
          <a:p>
            <a:r>
              <a:rPr lang="en-US" dirty="0">
                <a:ea typeface="Calibri"/>
                <a:cs typeface="Calibri"/>
              </a:rPr>
              <a:t>Care focuses on managing chronic disability. Patients go through repeated cycles of grief and adaptation with relapses/progression of their disease.</a:t>
            </a:r>
          </a:p>
        </p:txBody>
      </p:sp>
      <p:sp>
        <p:nvSpPr>
          <p:cNvPr id="4" name="Slide Number Placeholder 3"/>
          <p:cNvSpPr>
            <a:spLocks noGrp="1"/>
          </p:cNvSpPr>
          <p:nvPr>
            <p:ph type="sldNum" sz="quarter" idx="5"/>
          </p:nvPr>
        </p:nvSpPr>
        <p:spPr/>
        <p:txBody>
          <a:bodyPr/>
          <a:lstStyle/>
          <a:p>
            <a:fld id="{189AD87F-BD92-49A3-8878-636892BAA113}" type="slidenum">
              <a:rPr lang="en-US"/>
              <a:t>16</a:t>
            </a:fld>
            <a:endParaRPr lang="en-US"/>
          </a:p>
        </p:txBody>
      </p:sp>
    </p:spTree>
    <p:extLst>
      <p:ext uri="{BB962C8B-B14F-4D97-AF65-F5344CB8AC3E}">
        <p14:creationId xmlns:p14="http://schemas.microsoft.com/office/powerpoint/2010/main" val="3892594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In addition to disease modifying therapies (typically immune suppression)</a:t>
            </a:r>
          </a:p>
        </p:txBody>
      </p:sp>
      <p:sp>
        <p:nvSpPr>
          <p:cNvPr id="4" name="Slide Number Placeholder 3"/>
          <p:cNvSpPr>
            <a:spLocks noGrp="1"/>
          </p:cNvSpPr>
          <p:nvPr>
            <p:ph type="sldNum" sz="quarter" idx="5"/>
          </p:nvPr>
        </p:nvSpPr>
        <p:spPr/>
        <p:txBody>
          <a:bodyPr/>
          <a:lstStyle/>
          <a:p>
            <a:fld id="{189AD87F-BD92-49A3-8878-636892BAA113}" type="slidenum">
              <a:rPr lang="en-US"/>
              <a:t>17</a:t>
            </a:fld>
            <a:endParaRPr lang="en-US"/>
          </a:p>
        </p:txBody>
      </p:sp>
    </p:spTree>
    <p:extLst>
      <p:ext uri="{BB962C8B-B14F-4D97-AF65-F5344CB8AC3E}">
        <p14:creationId xmlns:p14="http://schemas.microsoft.com/office/powerpoint/2010/main" val="40059374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3/31/2026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274299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3/31/2026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505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1">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2"/>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4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4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3" Type="http://schemas.openxmlformats.org/officeDocument/2006/relationships/hyperlink" Target="https://www.mypcnow.org/fast-fact/anticipatory-guidance-in-dementia-across-the-stages/" TargetMode="External"/><Relationship Id="rId2" Type="http://schemas.openxmlformats.org/officeDocument/2006/relationships/hyperlink" Target="https://doi.org/10.1089/jpm.2018.0617" TargetMode="External"/><Relationship Id="rId1" Type="http://schemas.openxmlformats.org/officeDocument/2006/relationships/slideLayout" Target="../slideLayouts/slideLayout49.xml"/><Relationship Id="rId5" Type="http://schemas.openxmlformats.org/officeDocument/2006/relationships/hyperlink" Target="https://www.mypcnow.org/fast-fact/parkinsons-disease-part-1-disease-trajectory/" TargetMode="External"/><Relationship Id="rId4" Type="http://schemas.openxmlformats.org/officeDocument/2006/relationships/hyperlink" Target="https://gamemorynet.org/wp-content/uploads/2025/05/Management-Guidelines-92122-interactiv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100" b="0">
                <a:solidFill>
                  <a:schemeClr val="bg1"/>
                </a:solidFill>
                <a:latin typeface="Georgia"/>
              </a:rPr>
              <a:t>Primary Care Topics in Outpatient Palliative Care </a:t>
            </a:r>
            <a:endParaRPr lang="en-US" sz="3100" b="0">
              <a:solidFill>
                <a:schemeClr val="bg1"/>
              </a:solidFill>
            </a:endParaRPr>
          </a:p>
          <a:p>
            <a:r>
              <a:rPr lang="en-US" sz="3100" b="0">
                <a:solidFill>
                  <a:schemeClr val="bg1"/>
                </a:solidFill>
                <a:latin typeface="Georgia"/>
              </a:rPr>
              <a:t>Part 2: Progressive Neurologic Conditions, and Stroke </a:t>
            </a:r>
            <a:endParaRPr lang="en-US" sz="3100" b="0">
              <a:solidFill>
                <a:schemeClr val="bg1"/>
              </a:solidFill>
            </a:endParaRPr>
          </a:p>
        </p:txBody>
      </p:sp>
      <p:sp>
        <p:nvSpPr>
          <p:cNvPr id="3" name="Subtitle 2"/>
          <p:cNvSpPr>
            <a:spLocks noGrp="1"/>
          </p:cNvSpPr>
          <p:nvPr>
            <p:ph type="subTitle" idx="1"/>
          </p:nvPr>
        </p:nvSpPr>
        <p:spPr/>
        <p:txBody>
          <a:bodyPr anchor="ctr">
            <a:normAutofit/>
          </a:bodyPr>
          <a:lstStyle/>
          <a:p>
            <a:r>
              <a:rPr lang="en-US" sz="1900"/>
              <a:t>Anne Lips, MD</a:t>
            </a:r>
            <a:endParaRPr lang="en-US"/>
          </a:p>
        </p:txBody>
      </p:sp>
    </p:spTree>
    <p:extLst>
      <p:ext uri="{BB962C8B-B14F-4D97-AF65-F5344CB8AC3E}">
        <p14:creationId xmlns:p14="http://schemas.microsoft.com/office/powerpoint/2010/main" val="388267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6ED76-1688-BD99-46FD-B110145987E0}"/>
              </a:ext>
            </a:extLst>
          </p:cNvPr>
          <p:cNvSpPr>
            <a:spLocks noGrp="1"/>
          </p:cNvSpPr>
          <p:nvPr>
            <p:ph type="title"/>
          </p:nvPr>
        </p:nvSpPr>
        <p:spPr/>
        <p:txBody>
          <a:bodyPr/>
          <a:lstStyle/>
          <a:p>
            <a:r>
              <a:rPr lang="en-US" dirty="0"/>
              <a:t>Parkinson's Disease and Related Syndromes</a:t>
            </a:r>
          </a:p>
        </p:txBody>
      </p:sp>
      <p:sp>
        <p:nvSpPr>
          <p:cNvPr id="3" name="Content Placeholder 2">
            <a:extLst>
              <a:ext uri="{FF2B5EF4-FFF2-40B4-BE49-F238E27FC236}">
                <a16:creationId xmlns:a16="http://schemas.microsoft.com/office/drawing/2014/main" id="{18219DD1-EF9E-BBB7-A902-0D3A0892A158}"/>
              </a:ext>
            </a:extLst>
          </p:cNvPr>
          <p:cNvSpPr>
            <a:spLocks noGrp="1"/>
          </p:cNvSpPr>
          <p:nvPr>
            <p:ph idx="1"/>
          </p:nvPr>
        </p:nvSpPr>
        <p:spPr/>
        <p:txBody>
          <a:bodyPr vert="horz" lIns="91440" tIns="45720" rIns="91440" bIns="45720" rtlCol="0" anchor="t">
            <a:normAutofit/>
          </a:bodyPr>
          <a:lstStyle/>
          <a:p>
            <a:r>
              <a:rPr lang="en-US" dirty="0"/>
              <a:t>Parkinson's Disease</a:t>
            </a:r>
            <a:r>
              <a:rPr lang="en-US" baseline="30000" dirty="0"/>
              <a:t>4</a:t>
            </a:r>
          </a:p>
          <a:p>
            <a:pPr lvl="1">
              <a:buFont typeface="Courier New" panose="020B0604020202020204" pitchFamily="34" charset="0"/>
              <a:buChar char="o"/>
            </a:pPr>
            <a:r>
              <a:rPr lang="en-US" dirty="0"/>
              <a:t>Degenerative CNS disorder involving depletion of dopamine in the substantia nigra of the midbrain</a:t>
            </a:r>
          </a:p>
          <a:p>
            <a:pPr lvl="1">
              <a:buFont typeface="Courier New" panose="020B0604020202020204" pitchFamily="34" charset="0"/>
              <a:buChar char="o"/>
            </a:pPr>
            <a:r>
              <a:rPr lang="en-US" dirty="0"/>
              <a:t>Especially affects motor system, causing asymmetric muscle rigidity, bradykinesia, tremor</a:t>
            </a:r>
          </a:p>
          <a:p>
            <a:r>
              <a:rPr lang="en-US" dirty="0"/>
              <a:t>Related syndromes, which tend to have shorter prognosis and more rapid progression</a:t>
            </a:r>
            <a:r>
              <a:rPr lang="en-US" baseline="30000" dirty="0"/>
              <a:t>4</a:t>
            </a:r>
            <a:r>
              <a:rPr lang="en-US" dirty="0"/>
              <a:t>:</a:t>
            </a:r>
          </a:p>
          <a:p>
            <a:pPr lvl="1">
              <a:buFont typeface="Courier New" panose="020B0604020202020204" pitchFamily="34" charset="0"/>
              <a:buChar char="o"/>
            </a:pPr>
            <a:r>
              <a:rPr lang="en-US" dirty="0"/>
              <a:t>Multiple systems atrophy</a:t>
            </a:r>
          </a:p>
          <a:p>
            <a:pPr lvl="1">
              <a:buFont typeface="Courier New" panose="020B0604020202020204" pitchFamily="34" charset="0"/>
              <a:buChar char="o"/>
            </a:pPr>
            <a:r>
              <a:rPr lang="en-US" dirty="0"/>
              <a:t>Corticobasal degeneration</a:t>
            </a:r>
          </a:p>
          <a:p>
            <a:pPr lvl="1">
              <a:buFont typeface="Courier New" panose="020B0604020202020204" pitchFamily="34" charset="0"/>
              <a:buChar char="o"/>
            </a:pPr>
            <a:r>
              <a:rPr lang="en-US" dirty="0"/>
              <a:t>Lewy body dementia</a:t>
            </a:r>
          </a:p>
        </p:txBody>
      </p:sp>
    </p:spTree>
    <p:extLst>
      <p:ext uri="{BB962C8B-B14F-4D97-AF65-F5344CB8AC3E}">
        <p14:creationId xmlns:p14="http://schemas.microsoft.com/office/powerpoint/2010/main" val="2659437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6808B-648F-D09C-4398-F7BFAC478521}"/>
              </a:ext>
            </a:extLst>
          </p:cNvPr>
          <p:cNvSpPr>
            <a:spLocks noGrp="1"/>
          </p:cNvSpPr>
          <p:nvPr>
            <p:ph type="title"/>
          </p:nvPr>
        </p:nvSpPr>
        <p:spPr/>
        <p:txBody>
          <a:bodyPr/>
          <a:lstStyle/>
          <a:p>
            <a:r>
              <a:rPr lang="en-US"/>
              <a:t>Parkinson's: Trajectory</a:t>
            </a:r>
            <a:r>
              <a:rPr lang="en-US" baseline="30000"/>
              <a:t>4</a:t>
            </a:r>
            <a:endParaRPr lang="en-US" baseline="30000" dirty="0"/>
          </a:p>
        </p:txBody>
      </p:sp>
      <p:graphicFrame>
        <p:nvGraphicFramePr>
          <p:cNvPr id="4" name="Content Placeholder 3">
            <a:extLst>
              <a:ext uri="{FF2B5EF4-FFF2-40B4-BE49-F238E27FC236}">
                <a16:creationId xmlns:a16="http://schemas.microsoft.com/office/drawing/2014/main" id="{051FD19E-B667-D8A5-3991-35C0A949246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5" name="TextBox 304">
            <a:extLst>
              <a:ext uri="{FF2B5EF4-FFF2-40B4-BE49-F238E27FC236}">
                <a16:creationId xmlns:a16="http://schemas.microsoft.com/office/drawing/2014/main" id="{AE3BA689-E174-492D-3CEF-903630E72AC7}"/>
              </a:ext>
            </a:extLst>
          </p:cNvPr>
          <p:cNvSpPr txBox="1"/>
          <p:nvPr/>
        </p:nvSpPr>
        <p:spPr>
          <a:xfrm>
            <a:off x="958921" y="2534292"/>
            <a:ext cx="24144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5yrs from diagnosis</a:t>
            </a:r>
          </a:p>
        </p:txBody>
      </p:sp>
      <p:sp>
        <p:nvSpPr>
          <p:cNvPr id="306" name="TextBox 305">
            <a:extLst>
              <a:ext uri="{FF2B5EF4-FFF2-40B4-BE49-F238E27FC236}">
                <a16:creationId xmlns:a16="http://schemas.microsoft.com/office/drawing/2014/main" id="{4DBD459E-2B4B-A543-514D-CD8401092792}"/>
              </a:ext>
            </a:extLst>
          </p:cNvPr>
          <p:cNvSpPr txBox="1"/>
          <p:nvPr/>
        </p:nvSpPr>
        <p:spPr>
          <a:xfrm>
            <a:off x="4777483" y="2534292"/>
            <a:ext cx="26370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12yrs from diagnosis</a:t>
            </a:r>
          </a:p>
        </p:txBody>
      </p:sp>
      <p:sp>
        <p:nvSpPr>
          <p:cNvPr id="307" name="TextBox 306">
            <a:extLst>
              <a:ext uri="{FF2B5EF4-FFF2-40B4-BE49-F238E27FC236}">
                <a16:creationId xmlns:a16="http://schemas.microsoft.com/office/drawing/2014/main" id="{451E352F-3C7A-BE93-D511-3E303AD4C9AD}"/>
              </a:ext>
            </a:extLst>
          </p:cNvPr>
          <p:cNvSpPr txBox="1"/>
          <p:nvPr/>
        </p:nvSpPr>
        <p:spPr>
          <a:xfrm>
            <a:off x="8681663" y="2534291"/>
            <a:ext cx="26712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15-20yrs from diagnosis</a:t>
            </a:r>
          </a:p>
        </p:txBody>
      </p:sp>
      <p:sp>
        <p:nvSpPr>
          <p:cNvPr id="308" name="Arrow: Right 307">
            <a:extLst>
              <a:ext uri="{FF2B5EF4-FFF2-40B4-BE49-F238E27FC236}">
                <a16:creationId xmlns:a16="http://schemas.microsoft.com/office/drawing/2014/main" id="{343EE8B3-685F-1395-EC68-A6FF079D9B3E}"/>
              </a:ext>
            </a:extLst>
          </p:cNvPr>
          <p:cNvSpPr/>
          <p:nvPr/>
        </p:nvSpPr>
        <p:spPr>
          <a:xfrm>
            <a:off x="1044539" y="5479550"/>
            <a:ext cx="10257033" cy="63357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Gradual years-long functional decline</a:t>
            </a:r>
          </a:p>
        </p:txBody>
      </p:sp>
      <p:sp>
        <p:nvSpPr>
          <p:cNvPr id="11" name="TextBox 10">
            <a:extLst>
              <a:ext uri="{FF2B5EF4-FFF2-40B4-BE49-F238E27FC236}">
                <a16:creationId xmlns:a16="http://schemas.microsoft.com/office/drawing/2014/main" id="{5B94CAC6-4470-B238-19B8-86F3F1975A07}"/>
              </a:ext>
            </a:extLst>
          </p:cNvPr>
          <p:cNvSpPr txBox="1"/>
          <p:nvPr/>
        </p:nvSpPr>
        <p:spPr>
          <a:xfrm>
            <a:off x="7785197" y="6122634"/>
            <a:ext cx="22294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Image by Author.</a:t>
            </a:r>
          </a:p>
        </p:txBody>
      </p:sp>
    </p:spTree>
    <p:extLst>
      <p:ext uri="{BB962C8B-B14F-4D97-AF65-F5344CB8AC3E}">
        <p14:creationId xmlns:p14="http://schemas.microsoft.com/office/powerpoint/2010/main" val="2637153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4F78B-85DE-B86D-1074-FDFA21BD4F94}"/>
              </a:ext>
            </a:extLst>
          </p:cNvPr>
          <p:cNvSpPr>
            <a:spLocks noGrp="1"/>
          </p:cNvSpPr>
          <p:nvPr>
            <p:ph type="title"/>
          </p:nvPr>
        </p:nvSpPr>
        <p:spPr/>
        <p:txBody>
          <a:bodyPr/>
          <a:lstStyle/>
          <a:p>
            <a:r>
              <a:rPr lang="en-US" dirty="0"/>
              <a:t>Parkinson's: Primary and Palliative Management</a:t>
            </a:r>
            <a:r>
              <a:rPr lang="en-US" baseline="30000" dirty="0"/>
              <a:t>5</a:t>
            </a:r>
          </a:p>
        </p:txBody>
      </p:sp>
      <p:sp>
        <p:nvSpPr>
          <p:cNvPr id="3" name="Content Placeholder 2">
            <a:extLst>
              <a:ext uri="{FF2B5EF4-FFF2-40B4-BE49-F238E27FC236}">
                <a16:creationId xmlns:a16="http://schemas.microsoft.com/office/drawing/2014/main" id="{91B983CD-29AE-11A4-E52E-8DD39A645288}"/>
              </a:ext>
            </a:extLst>
          </p:cNvPr>
          <p:cNvSpPr>
            <a:spLocks noGrp="1"/>
          </p:cNvSpPr>
          <p:nvPr>
            <p:ph idx="1"/>
          </p:nvPr>
        </p:nvSpPr>
        <p:spPr/>
        <p:txBody>
          <a:bodyPr vert="horz" lIns="91440" tIns="45720" rIns="91440" bIns="45720" rtlCol="0" anchor="t">
            <a:normAutofit/>
          </a:bodyPr>
          <a:lstStyle/>
          <a:p>
            <a:r>
              <a:rPr lang="en-US" dirty="0"/>
              <a:t>Motor symptoms managed with dopaminergic medications</a:t>
            </a:r>
          </a:p>
          <a:p>
            <a:r>
              <a:rPr lang="en-US" dirty="0"/>
              <a:t>Neuropsychiatric symptoms – collaborate with neuro, quetiapine is lowest risk antipsychotic if necessary</a:t>
            </a:r>
          </a:p>
          <a:p>
            <a:r>
              <a:rPr lang="en-US" dirty="0"/>
              <a:t>Daytime sleepiness – caffeine or psychostimulant</a:t>
            </a:r>
          </a:p>
          <a:p>
            <a:r>
              <a:rPr lang="en-US" dirty="0"/>
              <a:t>Depression – SSRI or SNRI</a:t>
            </a:r>
          </a:p>
          <a:p>
            <a:r>
              <a:rPr lang="en-US" dirty="0"/>
              <a:t>Orthostatic hypotension – salt intake, compression, reducing antihypertensives</a:t>
            </a:r>
          </a:p>
          <a:p>
            <a:r>
              <a:rPr lang="en-US" dirty="0"/>
              <a:t>Sialorrhea – botulinum toxin, glycopyrrolate drops or sublingual atropine</a:t>
            </a:r>
          </a:p>
        </p:txBody>
      </p:sp>
    </p:spTree>
    <p:extLst>
      <p:ext uri="{BB962C8B-B14F-4D97-AF65-F5344CB8AC3E}">
        <p14:creationId xmlns:p14="http://schemas.microsoft.com/office/powerpoint/2010/main" val="810741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AC642-F2FE-2AEC-8D20-D5FD8A4D94A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AB17C1B-4F99-2A58-F02D-9C772A0FD258}"/>
              </a:ext>
            </a:extLst>
          </p:cNvPr>
          <p:cNvSpPr>
            <a:spLocks noGrp="1"/>
          </p:cNvSpPr>
          <p:nvPr>
            <p:ph type="ctrTitle"/>
          </p:nvPr>
        </p:nvSpPr>
        <p:spPr>
          <a:xfrm>
            <a:off x="768974" y="2697429"/>
            <a:ext cx="6528179" cy="2037624"/>
          </a:xfrm>
        </p:spPr>
        <p:txBody>
          <a:bodyPr/>
          <a:lstStyle/>
          <a:p>
            <a:r>
              <a:rPr lang="en-US">
                <a:solidFill>
                  <a:schemeClr val="bg1"/>
                </a:solidFill>
                <a:latin typeface="Georgia"/>
              </a:rPr>
              <a:t>Amyotrophic Lateral Sclerosis (ALS)</a:t>
            </a:r>
            <a:endParaRPr lang="en-US">
              <a:solidFill>
                <a:schemeClr val="bg1"/>
              </a:solidFill>
            </a:endParaRPr>
          </a:p>
        </p:txBody>
      </p:sp>
      <p:sp>
        <p:nvSpPr>
          <p:cNvPr id="2" name="Content Placeholder 1">
            <a:extLst>
              <a:ext uri="{FF2B5EF4-FFF2-40B4-BE49-F238E27FC236}">
                <a16:creationId xmlns:a16="http://schemas.microsoft.com/office/drawing/2014/main" id="{7646DBAD-6FAA-FA96-3D43-3C843ADD6D5A}"/>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1206948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7F247-8D9B-9F7E-8BDC-1E7335C88332}"/>
              </a:ext>
            </a:extLst>
          </p:cNvPr>
          <p:cNvSpPr>
            <a:spLocks noGrp="1"/>
          </p:cNvSpPr>
          <p:nvPr>
            <p:ph type="title"/>
          </p:nvPr>
        </p:nvSpPr>
        <p:spPr/>
        <p:txBody>
          <a:bodyPr/>
          <a:lstStyle/>
          <a:p>
            <a:r>
              <a:rPr lang="en-US">
                <a:latin typeface="Georgia"/>
              </a:rPr>
              <a:t>ALS: Diagnosis</a:t>
            </a:r>
            <a:r>
              <a:rPr lang="en-US" baseline="30000" dirty="0">
                <a:latin typeface="Georgia"/>
              </a:rPr>
              <a:t>6</a:t>
            </a:r>
          </a:p>
        </p:txBody>
      </p:sp>
      <p:sp>
        <p:nvSpPr>
          <p:cNvPr id="3" name="Content Placeholder 2">
            <a:extLst>
              <a:ext uri="{FF2B5EF4-FFF2-40B4-BE49-F238E27FC236}">
                <a16:creationId xmlns:a16="http://schemas.microsoft.com/office/drawing/2014/main" id="{EC83AA11-CF1F-147A-80B0-63737BB2590A}"/>
              </a:ext>
            </a:extLst>
          </p:cNvPr>
          <p:cNvSpPr>
            <a:spLocks noGrp="1"/>
          </p:cNvSpPr>
          <p:nvPr>
            <p:ph idx="1"/>
          </p:nvPr>
        </p:nvSpPr>
        <p:spPr/>
        <p:txBody>
          <a:bodyPr vert="horz" lIns="91440" tIns="45720" rIns="91440" bIns="45720" rtlCol="0" anchor="t">
            <a:normAutofit/>
          </a:bodyPr>
          <a:lstStyle/>
          <a:p>
            <a:r>
              <a:rPr lang="en-US" dirty="0"/>
              <a:t>A progressive, eventually fatal neurodegenerative disorder</a:t>
            </a:r>
          </a:p>
          <a:p>
            <a:r>
              <a:rPr lang="en-US" dirty="0"/>
              <a:t>Affects muscles involved in ambulation, speaking, swallowing, and breathing</a:t>
            </a:r>
          </a:p>
        </p:txBody>
      </p:sp>
    </p:spTree>
    <p:extLst>
      <p:ext uri="{BB962C8B-B14F-4D97-AF65-F5344CB8AC3E}">
        <p14:creationId xmlns:p14="http://schemas.microsoft.com/office/powerpoint/2010/main" val="3540305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EAECF-BA5A-9B44-CE07-E0B52F81D8F8}"/>
              </a:ext>
            </a:extLst>
          </p:cNvPr>
          <p:cNvSpPr>
            <a:spLocks noGrp="1"/>
          </p:cNvSpPr>
          <p:nvPr>
            <p:ph type="title"/>
          </p:nvPr>
        </p:nvSpPr>
        <p:spPr/>
        <p:txBody>
          <a:bodyPr/>
          <a:lstStyle/>
          <a:p>
            <a:r>
              <a:rPr lang="en-US" dirty="0"/>
              <a:t>ALS: Trajectory</a:t>
            </a:r>
          </a:p>
        </p:txBody>
      </p:sp>
      <p:sp>
        <p:nvSpPr>
          <p:cNvPr id="3" name="Content Placeholder 2">
            <a:extLst>
              <a:ext uri="{FF2B5EF4-FFF2-40B4-BE49-F238E27FC236}">
                <a16:creationId xmlns:a16="http://schemas.microsoft.com/office/drawing/2014/main" id="{1C3E7AC5-D85A-0D9F-4361-9A07A9A7BBD1}"/>
              </a:ext>
            </a:extLst>
          </p:cNvPr>
          <p:cNvSpPr>
            <a:spLocks noGrp="1"/>
          </p:cNvSpPr>
          <p:nvPr>
            <p:ph idx="1"/>
          </p:nvPr>
        </p:nvSpPr>
        <p:spPr/>
        <p:txBody>
          <a:bodyPr vert="horz" lIns="91440" tIns="45720" rIns="91440" bIns="45720" rtlCol="0" anchor="t">
            <a:normAutofit/>
          </a:bodyPr>
          <a:lstStyle/>
          <a:p>
            <a:r>
              <a:rPr lang="en-US" dirty="0"/>
              <a:t>Heterogeneous, with median 20-48 month survival from symptom onset until death, though 10% of patients survive &gt;10 years</a:t>
            </a:r>
            <a:r>
              <a:rPr lang="en-US" baseline="30000" dirty="0"/>
              <a:t>6</a:t>
            </a:r>
          </a:p>
        </p:txBody>
      </p:sp>
      <p:graphicFrame>
        <p:nvGraphicFramePr>
          <p:cNvPr id="40" name="Diagram 39">
            <a:extLst>
              <a:ext uri="{FF2B5EF4-FFF2-40B4-BE49-F238E27FC236}">
                <a16:creationId xmlns:a16="http://schemas.microsoft.com/office/drawing/2014/main" id="{F4743C1C-E745-58E0-B420-80DCDDAD1BEE}"/>
              </a:ext>
            </a:extLst>
          </p:cNvPr>
          <p:cNvGraphicFramePr/>
          <p:nvPr/>
        </p:nvGraphicFramePr>
        <p:xfrm>
          <a:off x="1155843" y="2833099"/>
          <a:ext cx="10325527"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a:extLst>
              <a:ext uri="{FF2B5EF4-FFF2-40B4-BE49-F238E27FC236}">
                <a16:creationId xmlns:a16="http://schemas.microsoft.com/office/drawing/2014/main" id="{FB9D35D7-4554-EBCB-FB5C-2CE8A660A35B}"/>
              </a:ext>
            </a:extLst>
          </p:cNvPr>
          <p:cNvSpPr txBox="1"/>
          <p:nvPr/>
        </p:nvSpPr>
        <p:spPr>
          <a:xfrm>
            <a:off x="8184341" y="6308249"/>
            <a:ext cx="37408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Image by Author.</a:t>
            </a:r>
          </a:p>
        </p:txBody>
      </p:sp>
    </p:spTree>
    <p:extLst>
      <p:ext uri="{BB962C8B-B14F-4D97-AF65-F5344CB8AC3E}">
        <p14:creationId xmlns:p14="http://schemas.microsoft.com/office/powerpoint/2010/main" val="80430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C3E68-08B0-FEA8-840A-2EE25D1453E6}"/>
              </a:ext>
            </a:extLst>
          </p:cNvPr>
          <p:cNvSpPr>
            <a:spLocks noGrp="1"/>
          </p:cNvSpPr>
          <p:nvPr>
            <p:ph type="title"/>
          </p:nvPr>
        </p:nvSpPr>
        <p:spPr/>
        <p:txBody>
          <a:bodyPr/>
          <a:lstStyle/>
          <a:p>
            <a:r>
              <a:rPr lang="en-US"/>
              <a:t>ALS: Primary and Palliative Management</a:t>
            </a:r>
            <a:r>
              <a:rPr lang="en-US" baseline="30000"/>
              <a:t>6</a:t>
            </a:r>
            <a:endParaRPr lang="en-US" baseline="30000" dirty="0"/>
          </a:p>
        </p:txBody>
      </p:sp>
      <p:sp>
        <p:nvSpPr>
          <p:cNvPr id="3" name="Content Placeholder 2">
            <a:extLst>
              <a:ext uri="{FF2B5EF4-FFF2-40B4-BE49-F238E27FC236}">
                <a16:creationId xmlns:a16="http://schemas.microsoft.com/office/drawing/2014/main" id="{0AD59C94-29CF-5F14-BC8F-EC4EBF023FB1}"/>
              </a:ext>
            </a:extLst>
          </p:cNvPr>
          <p:cNvSpPr>
            <a:spLocks noGrp="1"/>
          </p:cNvSpPr>
          <p:nvPr>
            <p:ph idx="1"/>
          </p:nvPr>
        </p:nvSpPr>
        <p:spPr/>
        <p:txBody>
          <a:bodyPr vert="horz" lIns="91440" tIns="45720" rIns="91440" bIns="45720" rtlCol="0" anchor="t">
            <a:normAutofit/>
          </a:bodyPr>
          <a:lstStyle/>
          <a:p>
            <a:r>
              <a:rPr lang="en-US" dirty="0"/>
              <a:t>Two medications approved as disease-modifying treatment:</a:t>
            </a:r>
          </a:p>
          <a:p>
            <a:pPr lvl="1">
              <a:buFont typeface="Courier New" panose="020B0604020202020204" pitchFamily="34" charset="0"/>
              <a:buChar char="o"/>
            </a:pPr>
            <a:r>
              <a:rPr lang="en-US" dirty="0" err="1"/>
              <a:t>Riluzole</a:t>
            </a:r>
            <a:r>
              <a:rPr lang="en-US" dirty="0"/>
              <a:t> (2-3mo survival benefit)</a:t>
            </a:r>
          </a:p>
          <a:p>
            <a:pPr lvl="1">
              <a:buFont typeface="Courier New" panose="020B0604020202020204" pitchFamily="34" charset="0"/>
              <a:buChar char="o"/>
            </a:pPr>
            <a:r>
              <a:rPr lang="en-US" dirty="0" err="1"/>
              <a:t>Edaravone</a:t>
            </a:r>
            <a:r>
              <a:rPr lang="en-US" dirty="0"/>
              <a:t> (slows decline by 33% in a subset of patients)</a:t>
            </a:r>
            <a:endParaRPr lang="en-US" baseline="30000" dirty="0"/>
          </a:p>
          <a:p>
            <a:r>
              <a:rPr lang="en-US" dirty="0"/>
              <a:t>Dyspnea – non-invasive ventilation, opioids</a:t>
            </a:r>
          </a:p>
          <a:p>
            <a:r>
              <a:rPr lang="en-US" dirty="0"/>
              <a:t>Fatigue – energy conservation, methylphenidate, modafinil</a:t>
            </a:r>
          </a:p>
          <a:p>
            <a:r>
              <a:rPr lang="en-US" dirty="0"/>
              <a:t>Secretions – atropine drops, scopolamine, glycopyrrolate</a:t>
            </a:r>
          </a:p>
          <a:p>
            <a:r>
              <a:rPr lang="en-US" dirty="0"/>
              <a:t>Pseudobulbar affect – SSRI, TCA, or dextromethorphan/quinidine</a:t>
            </a:r>
          </a:p>
        </p:txBody>
      </p:sp>
    </p:spTree>
    <p:extLst>
      <p:ext uri="{BB962C8B-B14F-4D97-AF65-F5344CB8AC3E}">
        <p14:creationId xmlns:p14="http://schemas.microsoft.com/office/powerpoint/2010/main" val="252412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F7827-1433-4CB0-C37E-CF263D358872}"/>
              </a:ext>
            </a:extLst>
          </p:cNvPr>
          <p:cNvSpPr>
            <a:spLocks noGrp="1"/>
          </p:cNvSpPr>
          <p:nvPr>
            <p:ph type="title"/>
          </p:nvPr>
        </p:nvSpPr>
        <p:spPr/>
        <p:txBody>
          <a:bodyPr/>
          <a:lstStyle/>
          <a:p>
            <a:r>
              <a:rPr lang="en-US"/>
              <a:t>ALS: Pain Management</a:t>
            </a:r>
            <a:r>
              <a:rPr lang="en-US" baseline="30000" dirty="0"/>
              <a:t>6</a:t>
            </a:r>
          </a:p>
        </p:txBody>
      </p:sp>
      <p:sp>
        <p:nvSpPr>
          <p:cNvPr id="7" name="Content Placeholder 2">
            <a:extLst>
              <a:ext uri="{FF2B5EF4-FFF2-40B4-BE49-F238E27FC236}">
                <a16:creationId xmlns:a16="http://schemas.microsoft.com/office/drawing/2014/main" id="{7CCC7D43-3C11-F905-D074-5E5E3BC5DB08}"/>
              </a:ext>
            </a:extLst>
          </p:cNvPr>
          <p:cNvSpPr txBox="1">
            <a:spLocks/>
          </p:cNvSpPr>
          <p:nvPr/>
        </p:nvSpPr>
        <p:spPr>
          <a:xfrm>
            <a:off x="838200" y="1825625"/>
            <a:ext cx="10515600" cy="4351338"/>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Cramps: </a:t>
            </a:r>
          </a:p>
          <a:p>
            <a:pPr lvl="1">
              <a:buFont typeface="Courier New" panose="020B0604020202020204" pitchFamily="34" charset="0"/>
              <a:buChar char="o"/>
            </a:pPr>
            <a:r>
              <a:rPr lang="en-US" dirty="0"/>
              <a:t>Meds: baclofen, mexiletine, gabapentin, benzos, Mg, </a:t>
            </a:r>
            <a:r>
              <a:rPr lang="en-US"/>
              <a:t>levetiracetam</a:t>
            </a:r>
            <a:r>
              <a:rPr lang="en-US" dirty="0"/>
              <a:t>, carbamazepine, Vitamin E</a:t>
            </a:r>
          </a:p>
          <a:p>
            <a:pPr lvl="1">
              <a:buFont typeface="Courier New" panose="020B0604020202020204" pitchFamily="34" charset="0"/>
              <a:buChar char="o"/>
            </a:pPr>
            <a:r>
              <a:rPr lang="en-US"/>
              <a:t>Non-Pharm: Stretching, massage</a:t>
            </a:r>
          </a:p>
          <a:p>
            <a:r>
              <a:rPr lang="en-US"/>
              <a:t>Spasticity: </a:t>
            </a:r>
            <a:endParaRPr lang="en-US" dirty="0"/>
          </a:p>
          <a:p>
            <a:pPr lvl="1">
              <a:buFont typeface="Courier New" panose="020B0604020202020204" pitchFamily="34" charset="0"/>
              <a:buChar char="o"/>
            </a:pPr>
            <a:r>
              <a:rPr lang="en-US" dirty="0"/>
              <a:t>Meds: baclofen, tizanidine, benzos, </a:t>
            </a:r>
            <a:r>
              <a:rPr lang="en-US"/>
              <a:t>levetiracetam</a:t>
            </a:r>
            <a:r>
              <a:rPr lang="en-US" dirty="0"/>
              <a:t>, carbamazepine, dantrolene, </a:t>
            </a:r>
            <a:r>
              <a:rPr lang="en-US"/>
              <a:t>carbidopa/levodopa, botulinum toxin injections</a:t>
            </a:r>
          </a:p>
          <a:p>
            <a:pPr lvl="1">
              <a:buFont typeface="Courier New" panose="020B0604020202020204" pitchFamily="34" charset="0"/>
              <a:buChar char="o"/>
            </a:pPr>
            <a:r>
              <a:rPr lang="en-US"/>
              <a:t>Non-Pharm: PT, stretching, neutral position splints for hands/ankles</a:t>
            </a:r>
          </a:p>
          <a:p>
            <a:r>
              <a:rPr lang="en-US"/>
              <a:t>Neuropathic pain: </a:t>
            </a:r>
          </a:p>
          <a:p>
            <a:pPr lvl="1">
              <a:buFont typeface="Courier New" panose="020B0604020202020204" pitchFamily="34" charset="0"/>
              <a:buChar char="o"/>
            </a:pPr>
            <a:r>
              <a:rPr lang="en-US" dirty="0"/>
              <a:t>Meds: pregabalin, </a:t>
            </a:r>
            <a:r>
              <a:rPr lang="en-US"/>
              <a:t>gabapentin</a:t>
            </a:r>
            <a:r>
              <a:rPr lang="en-US" dirty="0"/>
              <a:t>, TCAs</a:t>
            </a:r>
          </a:p>
          <a:p>
            <a:r>
              <a:rPr lang="en-US"/>
              <a:t>Pressure Sores: </a:t>
            </a:r>
            <a:endParaRPr lang="en-US" dirty="0"/>
          </a:p>
          <a:p>
            <a:pPr lvl="1">
              <a:buFont typeface="Courier New" panose="020B0604020202020204" pitchFamily="34" charset="0"/>
              <a:buChar char="o"/>
            </a:pPr>
            <a:r>
              <a:rPr lang="en-US" dirty="0"/>
              <a:t>Non-Pharm: special </a:t>
            </a:r>
            <a:r>
              <a:rPr lang="en-US"/>
              <a:t>mattresses</a:t>
            </a:r>
            <a:r>
              <a:rPr lang="en-US" dirty="0"/>
              <a:t>, pillows, custom-fitting wheelchairs, frequent reposition, PT</a:t>
            </a:r>
          </a:p>
          <a:p>
            <a:r>
              <a:rPr lang="en-US"/>
              <a:t>Joint pain, unspecified pain: </a:t>
            </a:r>
          </a:p>
          <a:p>
            <a:pPr lvl="1">
              <a:buFont typeface="Courier New" panose="020B0604020202020204" pitchFamily="34" charset="0"/>
              <a:buChar char="o"/>
            </a:pPr>
            <a:r>
              <a:rPr lang="en-US"/>
              <a:t>Meds: APAP, NSAIDS, opioids, antiepileptic drugs, THC/CBD</a:t>
            </a:r>
          </a:p>
          <a:p>
            <a:pPr lvl="1">
              <a:buFont typeface="Courier New" panose="020B0604020202020204" pitchFamily="34" charset="0"/>
              <a:buChar char="o"/>
            </a:pPr>
            <a:r>
              <a:rPr lang="en-US"/>
              <a:t>Non-Pharm: PT, massage, warm/cold, acupuncture</a:t>
            </a:r>
            <a:endParaRPr lang="en-US" dirty="0"/>
          </a:p>
        </p:txBody>
      </p:sp>
    </p:spTree>
    <p:extLst>
      <p:ext uri="{BB962C8B-B14F-4D97-AF65-F5344CB8AC3E}">
        <p14:creationId xmlns:p14="http://schemas.microsoft.com/office/powerpoint/2010/main" val="295783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08-BBFD-6F73-6105-F926AA65518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4647FED-FDDE-6FE5-52AA-23617B4098A3}"/>
              </a:ext>
            </a:extLst>
          </p:cNvPr>
          <p:cNvSpPr>
            <a:spLocks noGrp="1"/>
          </p:cNvSpPr>
          <p:nvPr>
            <p:ph type="ctrTitle"/>
          </p:nvPr>
        </p:nvSpPr>
        <p:spPr>
          <a:xfrm>
            <a:off x="768974" y="2697429"/>
            <a:ext cx="6528179" cy="2037624"/>
          </a:xfrm>
        </p:spPr>
        <p:txBody>
          <a:bodyPr/>
          <a:lstStyle/>
          <a:p>
            <a:r>
              <a:rPr lang="en-US" dirty="0">
                <a:solidFill>
                  <a:schemeClr val="bg1"/>
                </a:solidFill>
                <a:latin typeface="Georgia"/>
              </a:rPr>
              <a:t>Multiple Sclerosis </a:t>
            </a:r>
            <a:r>
              <a:rPr lang="en-US">
                <a:solidFill>
                  <a:schemeClr val="bg1"/>
                </a:solidFill>
                <a:latin typeface="Georgia"/>
              </a:rPr>
              <a:t>(MS)</a:t>
            </a:r>
            <a:endParaRPr lang="en-US">
              <a:solidFill>
                <a:schemeClr val="bg1"/>
              </a:solidFill>
            </a:endParaRPr>
          </a:p>
        </p:txBody>
      </p:sp>
      <p:sp>
        <p:nvSpPr>
          <p:cNvPr id="2" name="Content Placeholder 1">
            <a:extLst>
              <a:ext uri="{FF2B5EF4-FFF2-40B4-BE49-F238E27FC236}">
                <a16:creationId xmlns:a16="http://schemas.microsoft.com/office/drawing/2014/main" id="{0C5A4E14-91D8-4FAB-9625-5ABBB71E6811}"/>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3497289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154F7-83BA-2338-BA3B-C3645AAF53CA}"/>
              </a:ext>
            </a:extLst>
          </p:cNvPr>
          <p:cNvSpPr>
            <a:spLocks noGrp="1"/>
          </p:cNvSpPr>
          <p:nvPr>
            <p:ph type="title"/>
          </p:nvPr>
        </p:nvSpPr>
        <p:spPr/>
        <p:txBody>
          <a:bodyPr/>
          <a:lstStyle/>
          <a:p>
            <a:r>
              <a:rPr lang="en-US">
                <a:latin typeface="Georgia"/>
              </a:rPr>
              <a:t>MS: Diagnosis</a:t>
            </a:r>
            <a:r>
              <a:rPr lang="en-US" baseline="30000" dirty="0">
                <a:latin typeface="Georgia"/>
              </a:rPr>
              <a:t>7</a:t>
            </a:r>
          </a:p>
        </p:txBody>
      </p:sp>
      <p:sp>
        <p:nvSpPr>
          <p:cNvPr id="3" name="Content Placeholder 2">
            <a:extLst>
              <a:ext uri="{FF2B5EF4-FFF2-40B4-BE49-F238E27FC236}">
                <a16:creationId xmlns:a16="http://schemas.microsoft.com/office/drawing/2014/main" id="{AF9D17B9-0850-7ED4-7595-CC1767520CD4}"/>
              </a:ext>
            </a:extLst>
          </p:cNvPr>
          <p:cNvSpPr>
            <a:spLocks noGrp="1"/>
          </p:cNvSpPr>
          <p:nvPr>
            <p:ph idx="1"/>
          </p:nvPr>
        </p:nvSpPr>
        <p:spPr/>
        <p:txBody>
          <a:bodyPr vert="horz" lIns="91440" tIns="45720" rIns="91440" bIns="45720" rtlCol="0" anchor="t">
            <a:normAutofit/>
          </a:bodyPr>
          <a:lstStyle/>
          <a:p>
            <a:r>
              <a:rPr lang="en-US" dirty="0"/>
              <a:t>A chronic, inflammatory, neurodegenerative condition of the CNS</a:t>
            </a:r>
          </a:p>
          <a:p>
            <a:r>
              <a:rPr lang="en-US" dirty="0"/>
              <a:t>Affects any part of the CNS leading to a variety of manifestations</a:t>
            </a:r>
          </a:p>
          <a:p>
            <a:r>
              <a:rPr lang="en-US" dirty="0"/>
              <a:t>Leading cause of atraumatic neurologic disability in young adults</a:t>
            </a:r>
          </a:p>
        </p:txBody>
      </p:sp>
    </p:spTree>
    <p:extLst>
      <p:ext uri="{BB962C8B-B14F-4D97-AF65-F5344CB8AC3E}">
        <p14:creationId xmlns:p14="http://schemas.microsoft.com/office/powerpoint/2010/main" val="2690408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77C561-8EB4-507D-BEA8-7BE779B01316}"/>
              </a:ext>
            </a:extLst>
          </p:cNvPr>
          <p:cNvSpPr>
            <a:spLocks noGrp="1"/>
          </p:cNvSpPr>
          <p:nvPr>
            <p:ph type="ctrTitle"/>
          </p:nvPr>
        </p:nvSpPr>
        <p:spPr/>
        <p:txBody>
          <a:bodyPr/>
          <a:lstStyle/>
          <a:p>
            <a:r>
              <a:rPr lang="en-US" dirty="0">
                <a:latin typeface="Georgia"/>
              </a:rPr>
              <a:t>No Disclosures</a:t>
            </a:r>
            <a:endParaRPr lang="en-US" dirty="0"/>
          </a:p>
        </p:txBody>
      </p:sp>
      <p:sp>
        <p:nvSpPr>
          <p:cNvPr id="2" name="Content Placeholder 1">
            <a:extLst>
              <a:ext uri="{FF2B5EF4-FFF2-40B4-BE49-F238E27FC236}">
                <a16:creationId xmlns:a16="http://schemas.microsoft.com/office/drawing/2014/main" id="{1C90FE1C-75F9-17E3-98AC-8382CB3AA45A}"/>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3571341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2F562-4E14-FCF5-EA78-AB1F2821CACD}"/>
              </a:ext>
            </a:extLst>
          </p:cNvPr>
          <p:cNvSpPr>
            <a:spLocks noGrp="1"/>
          </p:cNvSpPr>
          <p:nvPr>
            <p:ph type="title"/>
          </p:nvPr>
        </p:nvSpPr>
        <p:spPr/>
        <p:txBody>
          <a:bodyPr/>
          <a:lstStyle/>
          <a:p>
            <a:r>
              <a:rPr lang="en-US"/>
              <a:t>MS: Trajectory</a:t>
            </a:r>
            <a:r>
              <a:rPr lang="en-US" baseline="30000"/>
              <a:t>7</a:t>
            </a:r>
            <a:endParaRPr lang="en-US" baseline="30000" dirty="0"/>
          </a:p>
        </p:txBody>
      </p:sp>
      <p:sp>
        <p:nvSpPr>
          <p:cNvPr id="3" name="Content Placeholder 2">
            <a:extLst>
              <a:ext uri="{FF2B5EF4-FFF2-40B4-BE49-F238E27FC236}">
                <a16:creationId xmlns:a16="http://schemas.microsoft.com/office/drawing/2014/main" id="{754BC80D-65B6-BEF9-3B04-4A7ACC659815}"/>
              </a:ext>
            </a:extLst>
          </p:cNvPr>
          <p:cNvSpPr>
            <a:spLocks noGrp="1"/>
          </p:cNvSpPr>
          <p:nvPr>
            <p:ph idx="1"/>
          </p:nvPr>
        </p:nvSpPr>
        <p:spPr/>
        <p:txBody>
          <a:bodyPr vert="horz" lIns="91440" tIns="45720" rIns="91440" bIns="45720" rtlCol="0" anchor="t">
            <a:normAutofit/>
          </a:bodyPr>
          <a:lstStyle/>
          <a:p>
            <a:r>
              <a:rPr lang="en-US" dirty="0"/>
              <a:t>Variable phenotypes and thus variable prognosis</a:t>
            </a:r>
          </a:p>
          <a:p>
            <a:pPr lvl="1">
              <a:buFont typeface="Courier New,monospace" panose="020B0604020202020204" pitchFamily="34" charset="0"/>
              <a:buChar char="o"/>
            </a:pPr>
            <a:r>
              <a:rPr lang="en-US" dirty="0"/>
              <a:t>Relapsing/remitting</a:t>
            </a:r>
          </a:p>
          <a:p>
            <a:pPr lvl="1">
              <a:buFont typeface="Courier New,monospace" panose="020B0604020202020204" pitchFamily="34" charset="0"/>
              <a:buChar char="o"/>
            </a:pPr>
            <a:r>
              <a:rPr lang="en-US" dirty="0"/>
              <a:t>Progressive</a:t>
            </a:r>
          </a:p>
          <a:p>
            <a:r>
              <a:rPr lang="en-US" dirty="0"/>
              <a:t>Often a long prognosis with fluctuating symptoms but  neurodegeneration over time</a:t>
            </a:r>
          </a:p>
          <a:p>
            <a:r>
              <a:rPr lang="en-US" dirty="0"/>
              <a:t>Difficult to identify a "terminal phase"</a:t>
            </a:r>
            <a:endParaRPr lang="en-US" baseline="30000" dirty="0"/>
          </a:p>
        </p:txBody>
      </p:sp>
    </p:spTree>
    <p:extLst>
      <p:ext uri="{BB962C8B-B14F-4D97-AF65-F5344CB8AC3E}">
        <p14:creationId xmlns:p14="http://schemas.microsoft.com/office/powerpoint/2010/main" val="1656666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C01AA-B1EE-DC35-A4B7-4305C876FFE0}"/>
              </a:ext>
            </a:extLst>
          </p:cNvPr>
          <p:cNvSpPr>
            <a:spLocks noGrp="1"/>
          </p:cNvSpPr>
          <p:nvPr>
            <p:ph type="title"/>
          </p:nvPr>
        </p:nvSpPr>
        <p:spPr>
          <a:xfrm>
            <a:off x="876693" y="741391"/>
            <a:ext cx="10089703" cy="504580"/>
          </a:xfrm>
        </p:spPr>
        <p:txBody>
          <a:bodyPr anchor="b">
            <a:normAutofit fontScale="90000"/>
          </a:bodyPr>
          <a:lstStyle/>
          <a:p>
            <a:r>
              <a:rPr lang="en-US" sz="3200"/>
              <a:t>MS: Common Symptoms and Management</a:t>
            </a:r>
            <a:r>
              <a:rPr lang="en-US" sz="3200" baseline="30000"/>
              <a:t>7</a:t>
            </a:r>
          </a:p>
        </p:txBody>
      </p:sp>
      <p:sp>
        <p:nvSpPr>
          <p:cNvPr id="8" name="Content Placeholder 7">
            <a:extLst>
              <a:ext uri="{FF2B5EF4-FFF2-40B4-BE49-F238E27FC236}">
                <a16:creationId xmlns:a16="http://schemas.microsoft.com/office/drawing/2014/main" id="{E046FD1A-B7AE-16D2-2F5F-4565EBCCB751}"/>
              </a:ext>
            </a:extLst>
          </p:cNvPr>
          <p:cNvSpPr>
            <a:spLocks noGrp="1"/>
          </p:cNvSpPr>
          <p:nvPr>
            <p:ph idx="1"/>
          </p:nvPr>
        </p:nvSpPr>
        <p:spPr>
          <a:xfrm>
            <a:off x="401564" y="1350135"/>
            <a:ext cx="5517703" cy="5169055"/>
          </a:xfrm>
        </p:spPr>
        <p:txBody>
          <a:bodyPr anchor="t">
            <a:normAutofit fontScale="92500" lnSpcReduction="20000"/>
          </a:bodyPr>
          <a:lstStyle/>
          <a:p>
            <a:pPr>
              <a:lnSpc>
                <a:spcPct val="120000"/>
              </a:lnSpc>
              <a:spcBef>
                <a:spcPts val="0"/>
              </a:spcBef>
            </a:pPr>
            <a:r>
              <a:rPr lang="en-US" sz="2000"/>
              <a:t>Fatigue: </a:t>
            </a:r>
            <a:endParaRPr lang="en-US"/>
          </a:p>
          <a:p>
            <a:pPr lvl="1">
              <a:lnSpc>
                <a:spcPct val="120000"/>
              </a:lnSpc>
              <a:spcBef>
                <a:spcPts val="0"/>
              </a:spcBef>
              <a:buFont typeface="Courier New" panose="020B0604020202020204" pitchFamily="34" charset="0"/>
              <a:buChar char="o"/>
            </a:pPr>
            <a:r>
              <a:rPr lang="en-US" sz="1600"/>
              <a:t>Meds: Amantadine, modafinil, methylphenidate</a:t>
            </a:r>
            <a:endParaRPr lang="en-US" sz="1600" dirty="0"/>
          </a:p>
          <a:p>
            <a:pPr lvl="1">
              <a:lnSpc>
                <a:spcPct val="120000"/>
              </a:lnSpc>
              <a:spcBef>
                <a:spcPts val="0"/>
              </a:spcBef>
              <a:buFont typeface="Courier New" panose="020B0604020202020204" pitchFamily="34" charset="0"/>
              <a:buChar char="o"/>
            </a:pPr>
            <a:r>
              <a:rPr lang="en-US" sz="1600" dirty="0"/>
              <a:t>Non-pharm: exercise, PT, cooling garments</a:t>
            </a:r>
          </a:p>
          <a:p>
            <a:pPr>
              <a:lnSpc>
                <a:spcPct val="120000"/>
              </a:lnSpc>
              <a:spcBef>
                <a:spcPts val="0"/>
              </a:spcBef>
            </a:pPr>
            <a:r>
              <a:rPr lang="en-US" sz="2000"/>
              <a:t>Depression: </a:t>
            </a:r>
          </a:p>
          <a:p>
            <a:pPr lvl="1">
              <a:lnSpc>
                <a:spcPct val="120000"/>
              </a:lnSpc>
              <a:spcBef>
                <a:spcPts val="0"/>
              </a:spcBef>
              <a:buFont typeface="Courier New" panose="020B0604020202020204" pitchFamily="34" charset="0"/>
              <a:buChar char="o"/>
            </a:pPr>
            <a:r>
              <a:rPr lang="en-US" sz="1600"/>
              <a:t>Meds: antidepressants</a:t>
            </a:r>
            <a:endParaRPr lang="en-US" sz="1600" dirty="0"/>
          </a:p>
          <a:p>
            <a:pPr lvl="1">
              <a:lnSpc>
                <a:spcPct val="120000"/>
              </a:lnSpc>
              <a:spcBef>
                <a:spcPts val="0"/>
              </a:spcBef>
              <a:buFont typeface="Courier New" panose="020B0604020202020204" pitchFamily="34" charset="0"/>
              <a:buChar char="o"/>
            </a:pPr>
            <a:r>
              <a:rPr lang="en-US" sz="1600" dirty="0"/>
              <a:t>Non-pharm: psychotherapy/counseling</a:t>
            </a:r>
          </a:p>
          <a:p>
            <a:pPr>
              <a:lnSpc>
                <a:spcPct val="120000"/>
              </a:lnSpc>
              <a:spcBef>
                <a:spcPts val="0"/>
              </a:spcBef>
            </a:pPr>
            <a:r>
              <a:rPr lang="en-US" sz="2000" dirty="0"/>
              <a:t>Pseudobulbar </a:t>
            </a:r>
            <a:r>
              <a:rPr lang="en-US" sz="2000" dirty="0" err="1"/>
              <a:t>affec</a:t>
            </a:r>
            <a:r>
              <a:rPr lang="en-US" sz="2000" dirty="0"/>
              <a:t>t</a:t>
            </a:r>
          </a:p>
          <a:p>
            <a:pPr lvl="1">
              <a:lnSpc>
                <a:spcPct val="120000"/>
              </a:lnSpc>
              <a:spcBef>
                <a:spcPts val="0"/>
              </a:spcBef>
              <a:buFont typeface="Courier New" panose="020B0604020202020204" pitchFamily="34" charset="0"/>
              <a:buChar char="o"/>
            </a:pPr>
            <a:r>
              <a:rPr lang="en-US" sz="1600"/>
              <a:t>Meds: dextromethorphan/quinidine, SSRIs, TCAs</a:t>
            </a:r>
          </a:p>
          <a:p>
            <a:pPr lvl="1">
              <a:lnSpc>
                <a:spcPct val="120000"/>
              </a:lnSpc>
              <a:spcBef>
                <a:spcPts val="0"/>
              </a:spcBef>
              <a:buFont typeface="Courier New" panose="020B0604020202020204" pitchFamily="34" charset="0"/>
              <a:buChar char="o"/>
            </a:pPr>
            <a:r>
              <a:rPr lang="en-US" sz="1600"/>
              <a:t>Non-Pharm: reassurance</a:t>
            </a:r>
          </a:p>
          <a:p>
            <a:pPr>
              <a:lnSpc>
                <a:spcPct val="120000"/>
              </a:lnSpc>
              <a:spcBef>
                <a:spcPts val="0"/>
              </a:spcBef>
            </a:pPr>
            <a:r>
              <a:rPr lang="en-US" sz="2000"/>
              <a:t>Cognitive Impairment</a:t>
            </a:r>
          </a:p>
          <a:p>
            <a:pPr lvl="1">
              <a:lnSpc>
                <a:spcPct val="120000"/>
              </a:lnSpc>
              <a:spcBef>
                <a:spcPts val="0"/>
              </a:spcBef>
              <a:buFont typeface="Courier New" panose="020B0604020202020204" pitchFamily="34" charset="0"/>
              <a:buChar char="o"/>
            </a:pPr>
            <a:r>
              <a:rPr lang="en-US" sz="1600" dirty="0"/>
              <a:t>Non-pharm: exercise, OT, social engagement, treat sleep issues</a:t>
            </a:r>
          </a:p>
          <a:p>
            <a:pPr>
              <a:lnSpc>
                <a:spcPct val="120000"/>
              </a:lnSpc>
              <a:spcBef>
                <a:spcPts val="0"/>
              </a:spcBef>
            </a:pPr>
            <a:r>
              <a:rPr lang="en-US" sz="2000"/>
              <a:t>Pain – trigeminal neuralgia</a:t>
            </a:r>
          </a:p>
          <a:p>
            <a:pPr lvl="1">
              <a:lnSpc>
                <a:spcPct val="120000"/>
              </a:lnSpc>
              <a:spcBef>
                <a:spcPts val="0"/>
              </a:spcBef>
              <a:buFont typeface="Courier New" panose="020B0604020202020204" pitchFamily="34" charset="0"/>
              <a:buChar char="o"/>
            </a:pPr>
            <a:r>
              <a:rPr lang="en-US" sz="1600"/>
              <a:t>Meds: carbamazepine, oxcarbazepine, baclofen, lamotrigine</a:t>
            </a:r>
          </a:p>
          <a:p>
            <a:pPr lvl="1">
              <a:lnSpc>
                <a:spcPct val="120000"/>
              </a:lnSpc>
              <a:spcBef>
                <a:spcPts val="0"/>
              </a:spcBef>
              <a:buFont typeface="Courier New" panose="020B0604020202020204" pitchFamily="34" charset="0"/>
              <a:buChar char="o"/>
            </a:pPr>
            <a:r>
              <a:rPr lang="en-US" sz="1600" dirty="0"/>
              <a:t>Non-pharm: neurosurgery eval if refractory</a:t>
            </a:r>
          </a:p>
          <a:p>
            <a:pPr>
              <a:lnSpc>
                <a:spcPct val="120000"/>
              </a:lnSpc>
              <a:spcBef>
                <a:spcPts val="0"/>
              </a:spcBef>
            </a:pPr>
            <a:r>
              <a:rPr lang="en-US" sz="2000"/>
              <a:t>Pain – other neuropathic</a:t>
            </a:r>
            <a:endParaRPr lang="en-US" sz="2000" dirty="0"/>
          </a:p>
          <a:p>
            <a:pPr lvl="1">
              <a:lnSpc>
                <a:spcPct val="120000"/>
              </a:lnSpc>
              <a:spcBef>
                <a:spcPts val="0"/>
              </a:spcBef>
              <a:buFont typeface="Courier New" panose="020B0604020202020204" pitchFamily="34" charset="0"/>
              <a:buChar char="o"/>
            </a:pPr>
            <a:r>
              <a:rPr lang="en-US" sz="1600"/>
              <a:t>Meds: Gabapentin, pregabalin, SNRIs, TCAs, opioids, cannabinoids</a:t>
            </a:r>
          </a:p>
          <a:p>
            <a:pPr lvl="1">
              <a:lnSpc>
                <a:spcPct val="120000"/>
              </a:lnSpc>
              <a:spcBef>
                <a:spcPts val="0"/>
              </a:spcBef>
              <a:buFont typeface="Courier New" panose="020B0604020202020204" pitchFamily="34" charset="0"/>
              <a:buChar char="o"/>
            </a:pPr>
            <a:r>
              <a:rPr lang="en-US" sz="1600"/>
              <a:t>Non-pharm: PT, biofeedback, TENS</a:t>
            </a:r>
          </a:p>
          <a:p>
            <a:pPr>
              <a:lnSpc>
                <a:spcPct val="120000"/>
              </a:lnSpc>
              <a:spcBef>
                <a:spcPts val="0"/>
              </a:spcBef>
            </a:pPr>
            <a:endParaRPr lang="en-US" sz="2000" dirty="0"/>
          </a:p>
        </p:txBody>
      </p:sp>
      <p:sp>
        <p:nvSpPr>
          <p:cNvPr id="6" name="Content Placeholder 7">
            <a:extLst>
              <a:ext uri="{FF2B5EF4-FFF2-40B4-BE49-F238E27FC236}">
                <a16:creationId xmlns:a16="http://schemas.microsoft.com/office/drawing/2014/main" id="{6E3A28C8-2F87-247C-5FCE-9C9E10E79C5D}"/>
              </a:ext>
            </a:extLst>
          </p:cNvPr>
          <p:cNvSpPr txBox="1">
            <a:spLocks/>
          </p:cNvSpPr>
          <p:nvPr/>
        </p:nvSpPr>
        <p:spPr>
          <a:xfrm>
            <a:off x="6094152" y="1457711"/>
            <a:ext cx="5517703" cy="5169055"/>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pPr>
            <a:r>
              <a:rPr lang="en-US" sz="2000"/>
              <a:t>Spasticity</a:t>
            </a:r>
            <a:endParaRPr lang="en-US"/>
          </a:p>
          <a:p>
            <a:pPr lvl="1">
              <a:lnSpc>
                <a:spcPct val="120000"/>
              </a:lnSpc>
              <a:spcBef>
                <a:spcPts val="0"/>
              </a:spcBef>
              <a:buFont typeface="Courier New" panose="020B0604020202020204" pitchFamily="34" charset="0"/>
              <a:buChar char="o"/>
            </a:pPr>
            <a:r>
              <a:rPr lang="en-US" sz="1600"/>
              <a:t>Meds: baclofen, gabapentin, dantrolene, benzos, cannabinoids, botulism toxin</a:t>
            </a:r>
            <a:endParaRPr lang="en-US"/>
          </a:p>
          <a:p>
            <a:pPr lvl="1">
              <a:lnSpc>
                <a:spcPct val="120000"/>
              </a:lnSpc>
              <a:spcBef>
                <a:spcPts val="0"/>
              </a:spcBef>
              <a:buFont typeface="Courier New" panose="020B0604020202020204" pitchFamily="34" charset="0"/>
              <a:buChar char="o"/>
            </a:pPr>
            <a:r>
              <a:rPr lang="en-US" sz="1600" dirty="0"/>
              <a:t>Non-pharm:  stretching, exercise, PT, PMR</a:t>
            </a:r>
            <a:endParaRPr lang="en-US"/>
          </a:p>
          <a:p>
            <a:pPr>
              <a:lnSpc>
                <a:spcPct val="120000"/>
              </a:lnSpc>
              <a:spcBef>
                <a:spcPts val="0"/>
              </a:spcBef>
            </a:pPr>
            <a:r>
              <a:rPr lang="en-US" sz="2000"/>
              <a:t>Neurogenic bladder</a:t>
            </a:r>
            <a:endParaRPr lang="en-US"/>
          </a:p>
          <a:p>
            <a:pPr lvl="1">
              <a:lnSpc>
                <a:spcPct val="120000"/>
              </a:lnSpc>
              <a:spcBef>
                <a:spcPts val="0"/>
              </a:spcBef>
              <a:buFont typeface="Courier New" panose="020B0604020202020204" pitchFamily="34" charset="0"/>
              <a:buChar char="o"/>
            </a:pPr>
            <a:r>
              <a:rPr lang="en-US" sz="1600" dirty="0"/>
              <a:t>Meds: </a:t>
            </a:r>
            <a:r>
              <a:rPr lang="en-US" sz="1600"/>
              <a:t>frequency</a:t>
            </a:r>
            <a:r>
              <a:rPr lang="en-US" sz="1600" dirty="0"/>
              <a:t>/incontinence (anticholinergics, desmopressin, detrusor botulinum toxin injection); urinary retention (alpha-adrenergic agents)</a:t>
            </a:r>
            <a:endParaRPr lang="en-US" dirty="0"/>
          </a:p>
          <a:p>
            <a:pPr lvl="1">
              <a:lnSpc>
                <a:spcPct val="120000"/>
              </a:lnSpc>
              <a:spcBef>
                <a:spcPts val="0"/>
              </a:spcBef>
              <a:buFont typeface="Courier New" panose="020B0604020202020204" pitchFamily="34" charset="0"/>
              <a:buChar char="o"/>
            </a:pPr>
            <a:r>
              <a:rPr lang="en-US" sz="1600" dirty="0"/>
              <a:t>Non-pharm: pelvic floor physiotherapy, evening fluid restriction, avoidance of caffeine, scheduled voiding, intermittent catheterization</a:t>
            </a:r>
          </a:p>
          <a:p>
            <a:pPr>
              <a:lnSpc>
                <a:spcPct val="120000"/>
              </a:lnSpc>
              <a:spcBef>
                <a:spcPts val="0"/>
              </a:spcBef>
            </a:pPr>
            <a:r>
              <a:rPr lang="en-US" sz="2000"/>
              <a:t>Constipation</a:t>
            </a:r>
          </a:p>
          <a:p>
            <a:pPr lvl="1">
              <a:lnSpc>
                <a:spcPct val="120000"/>
              </a:lnSpc>
              <a:spcBef>
                <a:spcPts val="0"/>
              </a:spcBef>
              <a:buFont typeface="Courier New" panose="020B0604020202020204" pitchFamily="34" charset="0"/>
              <a:buChar char="o"/>
            </a:pPr>
            <a:r>
              <a:rPr lang="en-US" sz="1600"/>
              <a:t>Meds: laxatives</a:t>
            </a:r>
            <a:endParaRPr lang="en-US" sz="1600" dirty="0"/>
          </a:p>
          <a:p>
            <a:pPr lvl="1">
              <a:lnSpc>
                <a:spcPct val="120000"/>
              </a:lnSpc>
              <a:spcBef>
                <a:spcPts val="0"/>
              </a:spcBef>
              <a:buFont typeface="Courier New" panose="020B0604020202020204" pitchFamily="34" charset="0"/>
              <a:buChar char="o"/>
            </a:pPr>
            <a:r>
              <a:rPr lang="en-US" sz="1600" dirty="0"/>
              <a:t>Non-pharm: hydration, pelvic floor therapy, abdominal massage, biofeedback</a:t>
            </a:r>
            <a:endParaRPr lang="en-US" dirty="0"/>
          </a:p>
          <a:p>
            <a:pPr>
              <a:lnSpc>
                <a:spcPct val="120000"/>
              </a:lnSpc>
              <a:spcBef>
                <a:spcPts val="0"/>
              </a:spcBef>
            </a:pPr>
            <a:r>
              <a:rPr lang="en-US" sz="2000"/>
              <a:t>Sexual dysfunction: </a:t>
            </a:r>
            <a:endParaRPr lang="en-US"/>
          </a:p>
          <a:p>
            <a:pPr lvl="1">
              <a:lnSpc>
                <a:spcPct val="120000"/>
              </a:lnSpc>
              <a:spcBef>
                <a:spcPts val="0"/>
              </a:spcBef>
              <a:buFont typeface="Courier New" panose="020B0604020202020204" pitchFamily="34" charset="0"/>
              <a:buChar char="o"/>
            </a:pPr>
            <a:r>
              <a:rPr lang="en-US" sz="1600"/>
              <a:t>Meds: phosphodiesterase inhibitors</a:t>
            </a:r>
            <a:endParaRPr lang="en-US"/>
          </a:p>
          <a:p>
            <a:pPr lvl="1">
              <a:lnSpc>
                <a:spcPct val="120000"/>
              </a:lnSpc>
              <a:spcBef>
                <a:spcPts val="0"/>
              </a:spcBef>
              <a:buFont typeface="Courier New" panose="020B0604020202020204" pitchFamily="34" charset="0"/>
              <a:buChar char="o"/>
            </a:pPr>
            <a:r>
              <a:rPr lang="en-US" sz="1600" dirty="0"/>
              <a:t>Non-pharm: counseling, pelvic floor therapy, lubricants, penile prosthetics</a:t>
            </a:r>
          </a:p>
        </p:txBody>
      </p:sp>
    </p:spTree>
    <p:extLst>
      <p:ext uri="{BB962C8B-B14F-4D97-AF65-F5344CB8AC3E}">
        <p14:creationId xmlns:p14="http://schemas.microsoft.com/office/powerpoint/2010/main" val="1882980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A7C59-74F5-6C21-7346-1C8184AF160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4A48714-D56E-4C9E-F9CC-DFF05535C3CC}"/>
              </a:ext>
            </a:extLst>
          </p:cNvPr>
          <p:cNvSpPr>
            <a:spLocks noGrp="1"/>
          </p:cNvSpPr>
          <p:nvPr>
            <p:ph type="ctrTitle"/>
          </p:nvPr>
        </p:nvSpPr>
        <p:spPr>
          <a:xfrm>
            <a:off x="768974" y="2697429"/>
            <a:ext cx="6528179" cy="2037624"/>
          </a:xfrm>
        </p:spPr>
        <p:txBody>
          <a:bodyPr/>
          <a:lstStyle/>
          <a:p>
            <a:r>
              <a:rPr lang="en-US">
                <a:solidFill>
                  <a:schemeClr val="bg1"/>
                </a:solidFill>
                <a:latin typeface="Georgia"/>
              </a:rPr>
              <a:t>Stroke</a:t>
            </a:r>
            <a:endParaRPr lang="en-US"/>
          </a:p>
        </p:txBody>
      </p:sp>
      <p:sp>
        <p:nvSpPr>
          <p:cNvPr id="2" name="Content Placeholder 1">
            <a:extLst>
              <a:ext uri="{FF2B5EF4-FFF2-40B4-BE49-F238E27FC236}">
                <a16:creationId xmlns:a16="http://schemas.microsoft.com/office/drawing/2014/main" id="{50BC6467-C5B5-FBB1-0A71-8DE15C93890D}"/>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146445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8E8C0-706C-44B3-44CC-49209EA9BAC7}"/>
              </a:ext>
            </a:extLst>
          </p:cNvPr>
          <p:cNvSpPr>
            <a:spLocks noGrp="1"/>
          </p:cNvSpPr>
          <p:nvPr>
            <p:ph type="title"/>
          </p:nvPr>
        </p:nvSpPr>
        <p:spPr>
          <a:xfrm>
            <a:off x="838200" y="91587"/>
            <a:ext cx="10515600" cy="1325563"/>
          </a:xfrm>
        </p:spPr>
        <p:txBody>
          <a:bodyPr/>
          <a:lstStyle/>
          <a:p>
            <a:r>
              <a:rPr lang="en-US"/>
              <a:t>Stroke: Diagnosis and Presentation</a:t>
            </a:r>
            <a:endParaRPr lang="en-US" dirty="0"/>
          </a:p>
        </p:txBody>
      </p:sp>
      <p:sp>
        <p:nvSpPr>
          <p:cNvPr id="3" name="Content Placeholder 2">
            <a:extLst>
              <a:ext uri="{FF2B5EF4-FFF2-40B4-BE49-F238E27FC236}">
                <a16:creationId xmlns:a16="http://schemas.microsoft.com/office/drawing/2014/main" id="{C2FC1918-92A7-6F01-3E9D-2DA3661CACE8}"/>
              </a:ext>
            </a:extLst>
          </p:cNvPr>
          <p:cNvSpPr>
            <a:spLocks noGrp="1"/>
          </p:cNvSpPr>
          <p:nvPr>
            <p:ph idx="1"/>
          </p:nvPr>
        </p:nvSpPr>
        <p:spPr>
          <a:xfrm>
            <a:off x="841532" y="1257400"/>
            <a:ext cx="10047219" cy="4351338"/>
          </a:xfrm>
        </p:spPr>
        <p:txBody>
          <a:bodyPr vert="horz" lIns="91440" tIns="45720" rIns="91440" bIns="45720" rtlCol="0" anchor="t">
            <a:normAutofit fontScale="85000" lnSpcReduction="10000"/>
          </a:bodyPr>
          <a:lstStyle/>
          <a:p>
            <a:r>
              <a:rPr lang="en-US" dirty="0"/>
              <a:t>An acute neurologic event, either </a:t>
            </a:r>
            <a:r>
              <a:rPr lang="en-US"/>
              <a:t>ischemic or hemorrhagic</a:t>
            </a:r>
            <a:r>
              <a:rPr lang="en-US" baseline="30000"/>
              <a:t>8</a:t>
            </a:r>
            <a:endParaRPr lang="en-US" baseline="30000" dirty="0"/>
          </a:p>
          <a:p>
            <a:r>
              <a:rPr lang="en-US"/>
              <a:t>Ischemic stroke deficits by location</a:t>
            </a:r>
            <a:r>
              <a:rPr lang="en-US" baseline="30000"/>
              <a:t>8</a:t>
            </a:r>
            <a:endParaRPr lang="en-US" baseline="30000" dirty="0"/>
          </a:p>
          <a:p>
            <a:pPr lvl="1">
              <a:buFont typeface="Courier New" panose="020B0604020202020204" pitchFamily="34" charset="0"/>
              <a:buChar char="o"/>
            </a:pPr>
            <a:r>
              <a:rPr lang="en-US" b="1"/>
              <a:t>ACA</a:t>
            </a:r>
            <a:r>
              <a:rPr lang="en-US"/>
              <a:t>: contralateral leg/face/arm weakness and sensory loss; personality changes</a:t>
            </a:r>
            <a:endParaRPr lang="en-US" dirty="0"/>
          </a:p>
          <a:p>
            <a:pPr lvl="1">
              <a:buFont typeface="Courier New" panose="020B0604020202020204" pitchFamily="34" charset="0"/>
              <a:buChar char="o"/>
            </a:pPr>
            <a:r>
              <a:rPr lang="en-US" b="1"/>
              <a:t>R MCA</a:t>
            </a:r>
            <a:r>
              <a:rPr lang="en-US"/>
              <a:t>: L-sided weakness, neglect, and sensory loss; R sided gaze preference; difficulty with pacing/tone of language; L homonymous hemianopsia</a:t>
            </a:r>
            <a:endParaRPr lang="en-US" dirty="0"/>
          </a:p>
          <a:p>
            <a:pPr lvl="1">
              <a:buFont typeface="Courier New,monospace" panose="020B0604020202020204" pitchFamily="34" charset="0"/>
              <a:buChar char="o"/>
            </a:pPr>
            <a:r>
              <a:rPr lang="en-US" b="1" dirty="0">
                <a:latin typeface="Calibri"/>
                <a:ea typeface="Calibri"/>
                <a:cs typeface="Calibri"/>
              </a:rPr>
              <a:t>L MCA</a:t>
            </a:r>
            <a:r>
              <a:rPr lang="en-US" dirty="0">
                <a:latin typeface="Calibri"/>
                <a:ea typeface="Calibri"/>
                <a:cs typeface="Calibri"/>
              </a:rPr>
              <a:t>: R-sided weakness, neglect, and sensory loss; expression or receptive </a:t>
            </a:r>
            <a:r>
              <a:rPr lang="en-US" err="1">
                <a:latin typeface="Calibri"/>
                <a:ea typeface="Calibri"/>
                <a:cs typeface="Calibri"/>
              </a:rPr>
              <a:t>aphasi</a:t>
            </a:r>
            <a:r>
              <a:rPr lang="en-US">
                <a:latin typeface="Calibri"/>
                <a:ea typeface="Calibri"/>
                <a:cs typeface="Calibri"/>
              </a:rPr>
              <a:t>a, L-sided gaze preference, R homonymous hemianopsia</a:t>
            </a:r>
          </a:p>
          <a:p>
            <a:pPr lvl="1">
              <a:buFont typeface="Courier New,monospace" panose="020B0604020202020204" pitchFamily="34" charset="0"/>
              <a:buChar char="o"/>
            </a:pPr>
            <a:r>
              <a:rPr lang="en-US" b="1" dirty="0">
                <a:latin typeface="Calibri"/>
                <a:ea typeface="Calibri"/>
                <a:cs typeface="Calibri"/>
              </a:rPr>
              <a:t>PCA</a:t>
            </a:r>
            <a:r>
              <a:rPr lang="en-US" dirty="0">
                <a:latin typeface="Calibri"/>
                <a:ea typeface="Calibri"/>
                <a:cs typeface="Calibri"/>
              </a:rPr>
              <a:t>: cerebellar </a:t>
            </a:r>
            <a:r>
              <a:rPr lang="en-US">
                <a:latin typeface="Calibri"/>
                <a:ea typeface="Calibri"/>
                <a:cs typeface="Calibri"/>
              </a:rPr>
              <a:t>ataxia, visual field defects, visual hallucinations</a:t>
            </a:r>
            <a:endParaRPr lang="en-US" dirty="0">
              <a:latin typeface="Calibri"/>
              <a:ea typeface="Calibri"/>
              <a:cs typeface="Calibri"/>
            </a:endParaRPr>
          </a:p>
          <a:p>
            <a:pPr lvl="1">
              <a:buFont typeface="Courier New,monospace" panose="020B0604020202020204" pitchFamily="34" charset="0"/>
              <a:buChar char="o"/>
            </a:pPr>
            <a:r>
              <a:rPr lang="en-US" b="1">
                <a:latin typeface="Calibri"/>
                <a:ea typeface="Calibri"/>
                <a:cs typeface="Calibri"/>
              </a:rPr>
              <a:t>Penetrating vessels (lacunar strokes)</a:t>
            </a:r>
            <a:r>
              <a:rPr lang="en-US">
                <a:latin typeface="Calibri"/>
                <a:ea typeface="Calibri"/>
                <a:cs typeface="Calibri"/>
              </a:rPr>
              <a:t>: pure motor hemiparesis, pure sensory deficit, dysarthria</a:t>
            </a:r>
            <a:endParaRPr lang="en-US" dirty="0">
              <a:latin typeface="Calibri"/>
              <a:ea typeface="Calibri"/>
              <a:cs typeface="Calibri"/>
            </a:endParaRPr>
          </a:p>
          <a:p>
            <a:pPr lvl="1">
              <a:buFont typeface="Courier New,monospace" panose="020B0604020202020204" pitchFamily="34" charset="0"/>
              <a:buChar char="o"/>
            </a:pPr>
            <a:r>
              <a:rPr lang="en-US" b="1">
                <a:latin typeface="Calibri"/>
                <a:ea typeface="Calibri"/>
                <a:cs typeface="Calibri"/>
              </a:rPr>
              <a:t>Vertebrobasilar</a:t>
            </a:r>
            <a:r>
              <a:rPr lang="en-US">
                <a:latin typeface="Calibri"/>
                <a:ea typeface="Calibri"/>
                <a:cs typeface="Calibri"/>
              </a:rPr>
              <a:t>: cranial nerve palsies (including dysarthria and dysphagia), diplopia, dizziness, nausea, vomiting, ataxia, coma, crossed sensory/motor deficits</a:t>
            </a:r>
            <a:endParaRPr lang="en-US" dirty="0">
              <a:latin typeface="Calibri"/>
              <a:ea typeface="Calibri"/>
              <a:cs typeface="Calibri"/>
            </a:endParaRPr>
          </a:p>
          <a:p>
            <a:pPr lvl="1">
              <a:buFont typeface="Courier New,monospace" panose="020B0604020202020204" pitchFamily="34" charset="0"/>
              <a:buChar char="o"/>
            </a:pPr>
            <a:r>
              <a:rPr lang="en-US" b="1" dirty="0">
                <a:latin typeface="Calibri"/>
                <a:ea typeface="Calibri"/>
                <a:cs typeface="Calibri"/>
              </a:rPr>
              <a:t>Locked in (brainstem)</a:t>
            </a:r>
            <a:r>
              <a:rPr lang="en-US" dirty="0">
                <a:latin typeface="Calibri"/>
                <a:ea typeface="Calibri"/>
                <a:cs typeface="Calibri"/>
              </a:rPr>
              <a:t>: paralysis of all voluntary muscles except </a:t>
            </a:r>
            <a:r>
              <a:rPr lang="en-US" dirty="0" err="1">
                <a:latin typeface="Calibri"/>
                <a:ea typeface="Calibri"/>
                <a:cs typeface="Calibri"/>
              </a:rPr>
              <a:t>upgaze</a:t>
            </a:r>
            <a:r>
              <a:rPr lang="en-US" dirty="0">
                <a:latin typeface="Calibri"/>
                <a:ea typeface="Calibri"/>
                <a:cs typeface="Calibri"/>
              </a:rPr>
              <a:t>; cognition usually intact</a:t>
            </a:r>
          </a:p>
          <a:p>
            <a:pPr lvl="1">
              <a:buFont typeface="Courier New" panose="020B0604020202020204" pitchFamily="34" charset="0"/>
              <a:buChar char="o"/>
            </a:pPr>
            <a:endParaRPr lang="en-US" dirty="0"/>
          </a:p>
          <a:p>
            <a:endParaRPr lang="en-US" dirty="0"/>
          </a:p>
        </p:txBody>
      </p:sp>
    </p:spTree>
    <p:extLst>
      <p:ext uri="{BB962C8B-B14F-4D97-AF65-F5344CB8AC3E}">
        <p14:creationId xmlns:p14="http://schemas.microsoft.com/office/powerpoint/2010/main" val="3734431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C26C1-1799-A1CF-1FD4-55675FCF8AC9}"/>
              </a:ext>
            </a:extLst>
          </p:cNvPr>
          <p:cNvSpPr>
            <a:spLocks noGrp="1"/>
          </p:cNvSpPr>
          <p:nvPr>
            <p:ph type="title"/>
          </p:nvPr>
        </p:nvSpPr>
        <p:spPr/>
        <p:txBody>
          <a:bodyPr/>
          <a:lstStyle/>
          <a:p>
            <a:r>
              <a:rPr lang="en-US" dirty="0"/>
              <a:t>Stroke: Trajectory</a:t>
            </a:r>
          </a:p>
        </p:txBody>
      </p:sp>
      <p:sp>
        <p:nvSpPr>
          <p:cNvPr id="3" name="Content Placeholder 2">
            <a:extLst>
              <a:ext uri="{FF2B5EF4-FFF2-40B4-BE49-F238E27FC236}">
                <a16:creationId xmlns:a16="http://schemas.microsoft.com/office/drawing/2014/main" id="{E2E08CB6-CA6F-E808-31A2-5617BD145C9F}"/>
              </a:ext>
            </a:extLst>
          </p:cNvPr>
          <p:cNvSpPr>
            <a:spLocks noGrp="1"/>
          </p:cNvSpPr>
          <p:nvPr>
            <p:ph idx="1"/>
          </p:nvPr>
        </p:nvSpPr>
        <p:spPr/>
        <p:txBody>
          <a:bodyPr vert="horz" lIns="91440" tIns="45720" rIns="91440" bIns="45720" rtlCol="0" anchor="t">
            <a:normAutofit/>
          </a:bodyPr>
          <a:lstStyle/>
          <a:p>
            <a:r>
              <a:rPr lang="en-US"/>
              <a:t>Broad range of possibilities</a:t>
            </a:r>
            <a:r>
              <a:rPr lang="en-US" baseline="30000"/>
              <a:t>9</a:t>
            </a:r>
            <a:endParaRPr lang="en-US" baseline="30000" dirty="0"/>
          </a:p>
          <a:p>
            <a:r>
              <a:rPr lang="en-US" dirty="0"/>
              <a:t>Prognostic scores like NIHSS mostly predict mortality or severe disability; hard to predict other patient-centered </a:t>
            </a:r>
            <a:r>
              <a:rPr lang="en-US"/>
              <a:t>outcomes</a:t>
            </a:r>
            <a:r>
              <a:rPr lang="en-US" baseline="30000"/>
              <a:t>9</a:t>
            </a:r>
          </a:p>
          <a:p>
            <a:r>
              <a:rPr lang="en-US" dirty="0"/>
              <a:t>In severe strokes, surrogate decision-makers face decisions </a:t>
            </a:r>
            <a:r>
              <a:rPr lang="en-US"/>
              <a:t>about life-sustaining treatments</a:t>
            </a:r>
            <a:r>
              <a:rPr lang="en-US" baseline="30000"/>
              <a:t>9</a:t>
            </a:r>
          </a:p>
          <a:p>
            <a:r>
              <a:rPr lang="en-US" dirty="0"/>
              <a:t>More than 2/3 of patients with acute stroke receive </a:t>
            </a:r>
            <a:r>
              <a:rPr lang="en-US"/>
              <a:t>rehabilitation services after hospitalization</a:t>
            </a:r>
            <a:r>
              <a:rPr lang="en-US" baseline="30000"/>
              <a:t>10</a:t>
            </a:r>
          </a:p>
        </p:txBody>
      </p:sp>
    </p:spTree>
    <p:extLst>
      <p:ext uri="{BB962C8B-B14F-4D97-AF65-F5344CB8AC3E}">
        <p14:creationId xmlns:p14="http://schemas.microsoft.com/office/powerpoint/2010/main" val="2600589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A2AE9-24F6-2B5A-3479-507FB0A46F3B}"/>
              </a:ext>
            </a:extLst>
          </p:cNvPr>
          <p:cNvSpPr>
            <a:spLocks noGrp="1"/>
          </p:cNvSpPr>
          <p:nvPr>
            <p:ph type="title"/>
          </p:nvPr>
        </p:nvSpPr>
        <p:spPr/>
        <p:txBody>
          <a:bodyPr/>
          <a:lstStyle/>
          <a:p>
            <a:r>
              <a:rPr lang="en-US" dirty="0"/>
              <a:t>Stroke: Primary and Palliative Management</a:t>
            </a:r>
          </a:p>
        </p:txBody>
      </p:sp>
      <p:sp>
        <p:nvSpPr>
          <p:cNvPr id="3" name="Content Placeholder 2">
            <a:extLst>
              <a:ext uri="{FF2B5EF4-FFF2-40B4-BE49-F238E27FC236}">
                <a16:creationId xmlns:a16="http://schemas.microsoft.com/office/drawing/2014/main" id="{CF30A717-6F9E-BA80-4DC5-F2463CD78CAE}"/>
              </a:ext>
            </a:extLst>
          </p:cNvPr>
          <p:cNvSpPr>
            <a:spLocks noGrp="1"/>
          </p:cNvSpPr>
          <p:nvPr>
            <p:ph idx="1"/>
          </p:nvPr>
        </p:nvSpPr>
        <p:spPr/>
        <p:txBody>
          <a:bodyPr vert="horz" lIns="91440" tIns="45720" rIns="91440" bIns="45720" rtlCol="0" anchor="t">
            <a:normAutofit fontScale="85000" lnSpcReduction="10000"/>
          </a:bodyPr>
          <a:lstStyle/>
          <a:p>
            <a:r>
              <a:rPr lang="en-US" dirty="0"/>
              <a:t>Management of risk factors for secondary prevention of </a:t>
            </a:r>
            <a:r>
              <a:rPr lang="en-US"/>
              <a:t>repeated strokes</a:t>
            </a:r>
            <a:r>
              <a:rPr lang="en-US" baseline="30000"/>
              <a:t>10</a:t>
            </a:r>
            <a:endParaRPr lang="en-US" baseline="30000" dirty="0"/>
          </a:p>
          <a:p>
            <a:r>
              <a:rPr lang="en-US"/>
              <a:t>Rehabilitation</a:t>
            </a:r>
            <a:r>
              <a:rPr lang="en-US" baseline="30000"/>
              <a:t>10</a:t>
            </a:r>
          </a:p>
          <a:p>
            <a:r>
              <a:rPr lang="en-US"/>
              <a:t>Management of other symptoms</a:t>
            </a:r>
            <a:r>
              <a:rPr lang="en-US" baseline="30000"/>
              <a:t>9</a:t>
            </a:r>
            <a:r>
              <a:rPr lang="en-US"/>
              <a:t>:</a:t>
            </a:r>
          </a:p>
          <a:p>
            <a:pPr lvl="1">
              <a:buFont typeface="Courier New" panose="020B0604020202020204" pitchFamily="34" charset="0"/>
              <a:buChar char="o"/>
            </a:pPr>
            <a:r>
              <a:rPr lang="en-US" dirty="0"/>
              <a:t>Central post-stroke pain: TCAs, SNRIs, gabapentin, lamo</a:t>
            </a:r>
            <a:r>
              <a:rPr lang="en-US"/>
              <a:t>trigine</a:t>
            </a:r>
          </a:p>
          <a:p>
            <a:pPr lvl="1">
              <a:buFont typeface="Courier New" panose="020B0604020202020204" pitchFamily="34" charset="0"/>
              <a:buChar char="o"/>
            </a:pPr>
            <a:r>
              <a:rPr lang="en-US"/>
              <a:t>Spasticity: PT, positioning, baclofen, tizanidine, botulinum toxin</a:t>
            </a:r>
          </a:p>
          <a:p>
            <a:pPr lvl="1">
              <a:buFont typeface="Courier New" panose="020B0604020202020204" pitchFamily="34" charset="0"/>
              <a:buChar char="o"/>
            </a:pPr>
            <a:r>
              <a:rPr lang="en-US"/>
              <a:t>Hemiplegic shoulder pain: sling, ice/heat, NSAIDs, steroid injections, positioning, taping</a:t>
            </a:r>
          </a:p>
          <a:p>
            <a:pPr lvl="1">
              <a:buFont typeface="Courier New" panose="020B0604020202020204" pitchFamily="34" charset="0"/>
              <a:buChar char="o"/>
            </a:pPr>
            <a:r>
              <a:rPr lang="en-US"/>
              <a:t>Depression: therapy, SSRIs</a:t>
            </a:r>
          </a:p>
          <a:p>
            <a:pPr lvl="1">
              <a:buFont typeface="Courier New" panose="020B0604020202020204" pitchFamily="34" charset="0"/>
              <a:buChar char="o"/>
            </a:pPr>
            <a:r>
              <a:rPr lang="en-US"/>
              <a:t>Fatigue: graduated exercise, energy conservation techniques, modafinil, methylphenidate</a:t>
            </a:r>
          </a:p>
          <a:p>
            <a:pPr lvl="1">
              <a:buFont typeface="Courier New" panose="020B0604020202020204" pitchFamily="34" charset="0"/>
              <a:buChar char="o"/>
            </a:pPr>
            <a:r>
              <a:rPr lang="en-US" dirty="0"/>
              <a:t>Emotional lability/pseudobulbar affect: SSRI, quinidine/dextro</a:t>
            </a:r>
            <a:r>
              <a:rPr lang="en-US"/>
              <a:t>methorphan</a:t>
            </a:r>
            <a:endParaRPr lang="en-US" dirty="0"/>
          </a:p>
        </p:txBody>
      </p:sp>
    </p:spTree>
    <p:extLst>
      <p:ext uri="{BB962C8B-B14F-4D97-AF65-F5344CB8AC3E}">
        <p14:creationId xmlns:p14="http://schemas.microsoft.com/office/powerpoint/2010/main" val="341042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1935F-83BD-5871-AD70-F0692E27AC7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0BDA6C0-B550-298E-CBD0-CAA76BD4DC9F}"/>
              </a:ext>
            </a:extLst>
          </p:cNvPr>
          <p:cNvSpPr>
            <a:spLocks noGrp="1"/>
          </p:cNvSpPr>
          <p:nvPr>
            <p:ph type="ctrTitle"/>
          </p:nvPr>
        </p:nvSpPr>
        <p:spPr>
          <a:xfrm>
            <a:off x="768974" y="2697429"/>
            <a:ext cx="6528179" cy="2037624"/>
          </a:xfrm>
        </p:spPr>
        <p:txBody>
          <a:bodyPr/>
          <a:lstStyle/>
          <a:p>
            <a:r>
              <a:rPr lang="en-US" dirty="0">
                <a:solidFill>
                  <a:schemeClr val="bg1"/>
                </a:solidFill>
                <a:latin typeface="Georgia"/>
              </a:rPr>
              <a:t>Common </a:t>
            </a:r>
            <a:r>
              <a:rPr lang="en-US">
                <a:solidFill>
                  <a:schemeClr val="bg1"/>
                </a:solidFill>
                <a:latin typeface="Georgia"/>
              </a:rPr>
              <a:t>Themes</a:t>
            </a:r>
            <a:r>
              <a:rPr lang="en-US" dirty="0">
                <a:solidFill>
                  <a:schemeClr val="bg1"/>
                </a:solidFill>
                <a:latin typeface="Georgia"/>
              </a:rPr>
              <a:t> for Patients with Neurologic Illnesses</a:t>
            </a:r>
            <a:endParaRPr lang="en-US" dirty="0">
              <a:solidFill>
                <a:schemeClr val="bg1"/>
              </a:solidFill>
            </a:endParaRPr>
          </a:p>
        </p:txBody>
      </p:sp>
      <p:sp>
        <p:nvSpPr>
          <p:cNvPr id="2" name="Content Placeholder 1">
            <a:extLst>
              <a:ext uri="{FF2B5EF4-FFF2-40B4-BE49-F238E27FC236}">
                <a16:creationId xmlns:a16="http://schemas.microsoft.com/office/drawing/2014/main" id="{BE2E0F50-AB66-131E-6A67-1394BF689A05}"/>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3396692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035F9-B8A5-BAFF-1BE9-207D4E1236E1}"/>
              </a:ext>
            </a:extLst>
          </p:cNvPr>
          <p:cNvSpPr>
            <a:spLocks noGrp="1"/>
          </p:cNvSpPr>
          <p:nvPr>
            <p:ph type="title"/>
          </p:nvPr>
        </p:nvSpPr>
        <p:spPr/>
        <p:txBody>
          <a:bodyPr>
            <a:normAutofit fontScale="90000"/>
          </a:bodyPr>
          <a:lstStyle/>
          <a:p>
            <a:r>
              <a:rPr lang="en-US" dirty="0"/>
              <a:t>Common Themes and Recommendations in Caring for Patients with Neurologic Illnesses</a:t>
            </a:r>
          </a:p>
        </p:txBody>
      </p:sp>
      <p:sp>
        <p:nvSpPr>
          <p:cNvPr id="3" name="Content Placeholder 2">
            <a:extLst>
              <a:ext uri="{FF2B5EF4-FFF2-40B4-BE49-F238E27FC236}">
                <a16:creationId xmlns:a16="http://schemas.microsoft.com/office/drawing/2014/main" id="{E6A0B9C5-581D-E095-A1E3-BE2F8AC8B6EA}"/>
              </a:ext>
            </a:extLst>
          </p:cNvPr>
          <p:cNvSpPr>
            <a:spLocks noGrp="1"/>
          </p:cNvSpPr>
          <p:nvPr>
            <p:ph idx="1"/>
          </p:nvPr>
        </p:nvSpPr>
        <p:spPr/>
        <p:txBody>
          <a:bodyPr vert="horz" lIns="91440" tIns="45720" rIns="91440" bIns="45720" rtlCol="0" anchor="t">
            <a:normAutofit/>
          </a:bodyPr>
          <a:lstStyle/>
          <a:p>
            <a:r>
              <a:rPr lang="en-US"/>
              <a:t>Engage in advance care planning discussions early</a:t>
            </a:r>
            <a:r>
              <a:rPr lang="en-US" baseline="30000"/>
              <a:t>8</a:t>
            </a:r>
            <a:endParaRPr lang="en-US" baseline="30000" dirty="0"/>
          </a:p>
          <a:p>
            <a:pPr lvl="1">
              <a:buFont typeface="Courier New" panose="020B0604020202020204" pitchFamily="34" charset="0"/>
              <a:buChar char="o"/>
            </a:pPr>
            <a:r>
              <a:rPr lang="en-US" dirty="0"/>
              <a:t>Progressive difficulties with cognition, communication, or both</a:t>
            </a:r>
          </a:p>
          <a:p>
            <a:pPr lvl="1">
              <a:buFont typeface="Courier New" panose="020B0604020202020204" pitchFamily="34" charset="0"/>
              <a:buChar char="o"/>
            </a:pPr>
            <a:r>
              <a:rPr lang="en-US" dirty="0"/>
              <a:t>Unpredictable rates of decline</a:t>
            </a:r>
          </a:p>
          <a:p>
            <a:pPr lvl="1">
              <a:buFont typeface="Courier New" panose="020B0604020202020204" pitchFamily="34" charset="0"/>
              <a:buChar char="o"/>
            </a:pPr>
            <a:endParaRPr lang="en-US" dirty="0"/>
          </a:p>
          <a:p>
            <a:r>
              <a:rPr lang="en-US" dirty="0"/>
              <a:t>Acknowledge uncertainty in prognostication</a:t>
            </a:r>
          </a:p>
          <a:p>
            <a:pPr lvl="1">
              <a:buFont typeface="Courier New" panose="020B0604020202020204" pitchFamily="34" charset="0"/>
              <a:buChar char="o"/>
            </a:pPr>
            <a:r>
              <a:rPr lang="en-US"/>
              <a:t>"Best-case/worst-case" approach</a:t>
            </a:r>
            <a:r>
              <a:rPr lang="en-US" baseline="30000"/>
              <a:t>9</a:t>
            </a:r>
          </a:p>
          <a:p>
            <a:pPr lvl="1">
              <a:buFont typeface="Courier New" panose="020B0604020202020204" pitchFamily="34" charset="0"/>
              <a:buChar char="o"/>
            </a:pPr>
            <a:r>
              <a:rPr lang="en-US" dirty="0"/>
              <a:t>"Caveat-ballpark-exception" approach</a:t>
            </a:r>
            <a:r>
              <a:rPr lang="en-US" baseline="30000" dirty="0"/>
              <a:t>7</a:t>
            </a:r>
          </a:p>
          <a:p>
            <a:pPr lvl="1">
              <a:buFont typeface="Courier New" panose="020B0604020202020204" pitchFamily="34" charset="0"/>
              <a:buChar char="o"/>
            </a:pPr>
            <a:endParaRPr lang="en-US" baseline="30000" dirty="0"/>
          </a:p>
          <a:p>
            <a:r>
              <a:rPr lang="en-US" dirty="0"/>
              <a:t>Be aware of the "disability paradox"</a:t>
            </a:r>
            <a:r>
              <a:rPr lang="en-US" baseline="30000" dirty="0"/>
              <a:t>8</a:t>
            </a:r>
          </a:p>
        </p:txBody>
      </p:sp>
    </p:spTree>
    <p:extLst>
      <p:ext uri="{BB962C8B-B14F-4D97-AF65-F5344CB8AC3E}">
        <p14:creationId xmlns:p14="http://schemas.microsoft.com/office/powerpoint/2010/main" val="3782304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17B3-A6D3-B889-662D-0D0E69EC9C2E}"/>
              </a:ext>
            </a:extLst>
          </p:cNvPr>
          <p:cNvSpPr>
            <a:spLocks noGrp="1"/>
          </p:cNvSpPr>
          <p:nvPr>
            <p:ph type="title"/>
          </p:nvPr>
        </p:nvSpPr>
        <p:spPr/>
        <p:txBody>
          <a:bodyPr>
            <a:normAutofit/>
          </a:bodyPr>
          <a:lstStyle/>
          <a:p>
            <a:r>
              <a:rPr lang="en-US" sz="2900" dirty="0"/>
              <a:t>Common Themes and Recommendations in Caring for Patients with Neurologic Illnesses</a:t>
            </a:r>
          </a:p>
        </p:txBody>
      </p:sp>
      <p:sp>
        <p:nvSpPr>
          <p:cNvPr id="3" name="Content Placeholder 2">
            <a:extLst>
              <a:ext uri="{FF2B5EF4-FFF2-40B4-BE49-F238E27FC236}">
                <a16:creationId xmlns:a16="http://schemas.microsoft.com/office/drawing/2014/main" id="{6B999A65-A416-B4CA-44E1-A278AE878AF4}"/>
              </a:ext>
            </a:extLst>
          </p:cNvPr>
          <p:cNvSpPr>
            <a:spLocks noGrp="1"/>
          </p:cNvSpPr>
          <p:nvPr>
            <p:ph idx="1"/>
          </p:nvPr>
        </p:nvSpPr>
        <p:spPr/>
        <p:txBody>
          <a:bodyPr vert="horz" lIns="91440" tIns="45720" rIns="91440" bIns="45720" rtlCol="0" anchor="t">
            <a:normAutofit/>
          </a:bodyPr>
          <a:lstStyle/>
          <a:p>
            <a:r>
              <a:rPr lang="en-US" sz="3000"/>
              <a:t>Think carefully about feeding tubes</a:t>
            </a:r>
            <a:r>
              <a:rPr lang="en-US" sz="2100" baseline="30000"/>
              <a:t>8</a:t>
            </a:r>
            <a:endParaRPr lang="en-US" sz="2100" dirty="0"/>
          </a:p>
          <a:p>
            <a:pPr lvl="1">
              <a:buFont typeface="Courier New,monospace" panose="020B0604020202020204" pitchFamily="34" charset="0"/>
              <a:buChar char="o"/>
            </a:pPr>
            <a:r>
              <a:rPr lang="en-US" sz="2200" dirty="0"/>
              <a:t>Can improve QoL in some pts with ALS</a:t>
            </a:r>
          </a:p>
          <a:p>
            <a:pPr lvl="1">
              <a:buFont typeface="Courier New,monospace" panose="020B0604020202020204" pitchFamily="34" charset="0"/>
              <a:buChar char="o"/>
            </a:pPr>
            <a:r>
              <a:rPr lang="en-US" sz="2200" dirty="0"/>
              <a:t>Recommended in stroke if good rehab potential</a:t>
            </a:r>
          </a:p>
          <a:p>
            <a:pPr lvl="1">
              <a:buFont typeface="Courier New,monospace" panose="020B0604020202020204" pitchFamily="34" charset="0"/>
              <a:buChar char="o"/>
            </a:pPr>
            <a:r>
              <a:rPr lang="en-US" sz="2200" dirty="0"/>
              <a:t>Not recommended in advanced dementia</a:t>
            </a:r>
            <a:endParaRPr lang="en-US"/>
          </a:p>
          <a:p>
            <a:pPr lvl="1">
              <a:buFont typeface="Courier New,monospace" panose="020B0604020202020204" pitchFamily="34" charset="0"/>
              <a:buChar char="o"/>
            </a:pPr>
            <a:r>
              <a:rPr lang="en-US" sz="2200" dirty="0"/>
              <a:t>Limited data in Parkinsons and other progressive diseases but generally don't prevent aspiration and are associated with short survival times</a:t>
            </a:r>
            <a:endParaRPr lang="en-US"/>
          </a:p>
        </p:txBody>
      </p:sp>
    </p:spTree>
    <p:extLst>
      <p:ext uri="{BB962C8B-B14F-4D97-AF65-F5344CB8AC3E}">
        <p14:creationId xmlns:p14="http://schemas.microsoft.com/office/powerpoint/2010/main" val="3624809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D5C5-16BC-F38B-A04F-31D4D3B3E798}"/>
              </a:ext>
            </a:extLst>
          </p:cNvPr>
          <p:cNvSpPr>
            <a:spLocks noGrp="1"/>
          </p:cNvSpPr>
          <p:nvPr>
            <p:ph type="title"/>
          </p:nvPr>
        </p:nvSpPr>
        <p:spPr/>
        <p:txBody>
          <a:bodyPr>
            <a:normAutofit/>
          </a:bodyPr>
          <a:lstStyle/>
          <a:p>
            <a:r>
              <a:rPr lang="en-US" sz="2900" dirty="0"/>
              <a:t>Common Themes and Recommendations in Caring for Patients with Neurologic Illnesses</a:t>
            </a:r>
          </a:p>
        </p:txBody>
      </p:sp>
      <p:sp>
        <p:nvSpPr>
          <p:cNvPr id="3" name="Content Placeholder 2">
            <a:extLst>
              <a:ext uri="{FF2B5EF4-FFF2-40B4-BE49-F238E27FC236}">
                <a16:creationId xmlns:a16="http://schemas.microsoft.com/office/drawing/2014/main" id="{F9A8B753-8AB5-6390-1A89-DFCED91F3C63}"/>
              </a:ext>
            </a:extLst>
          </p:cNvPr>
          <p:cNvSpPr>
            <a:spLocks noGrp="1"/>
          </p:cNvSpPr>
          <p:nvPr>
            <p:ph idx="1"/>
          </p:nvPr>
        </p:nvSpPr>
        <p:spPr/>
        <p:txBody>
          <a:bodyPr vert="horz" lIns="91440" tIns="45720" rIns="91440" bIns="45720" rtlCol="0" anchor="t">
            <a:normAutofit/>
          </a:bodyPr>
          <a:lstStyle/>
          <a:p>
            <a:r>
              <a:rPr lang="en-US" dirty="0"/>
              <a:t>Don't delay hospice discussions.</a:t>
            </a:r>
          </a:p>
          <a:p>
            <a:r>
              <a:rPr lang="en-US"/>
              <a:t>Triggers for hospice discussions should include</a:t>
            </a:r>
            <a:r>
              <a:rPr lang="en-US" baseline="30000"/>
              <a:t>8</a:t>
            </a:r>
            <a:r>
              <a:rPr lang="en-US"/>
              <a:t>:</a:t>
            </a:r>
          </a:p>
          <a:p>
            <a:pPr lvl="1">
              <a:buFont typeface="Courier New" panose="020B0604020202020204" pitchFamily="34" charset="0"/>
              <a:buChar char="o"/>
            </a:pPr>
            <a:r>
              <a:rPr lang="en-US" dirty="0"/>
              <a:t>Hospitalizations for falls, UTI, pneumonia, </a:t>
            </a:r>
            <a:r>
              <a:rPr lang="en-US" dirty="0" err="1"/>
              <a:t>etc</a:t>
            </a:r>
            <a:endParaRPr lang="en-US"/>
          </a:p>
          <a:p>
            <a:pPr lvl="1">
              <a:buFont typeface="Courier New" panose="020B0604020202020204" pitchFamily="34" charset="0"/>
              <a:buChar char="o"/>
            </a:pPr>
            <a:r>
              <a:rPr lang="en-US" dirty="0"/>
              <a:t>Weight loss</a:t>
            </a:r>
          </a:p>
          <a:p>
            <a:pPr lvl="1">
              <a:buFont typeface="Courier New" panose="020B0604020202020204" pitchFamily="34" charset="0"/>
              <a:buChar char="o"/>
            </a:pPr>
            <a:r>
              <a:rPr lang="en-US" dirty="0"/>
              <a:t>Progressive withdrawal from social life</a:t>
            </a:r>
          </a:p>
          <a:p>
            <a:pPr lvl="1">
              <a:buFont typeface="Courier New" panose="020B0604020202020204" pitchFamily="34" charset="0"/>
              <a:buChar char="o"/>
            </a:pPr>
            <a:r>
              <a:rPr lang="en-US" dirty="0"/>
              <a:t>Accelerating functional decline, declining PPS</a:t>
            </a:r>
          </a:p>
          <a:p>
            <a:pPr lvl="1">
              <a:buFont typeface="Courier New" panose="020B0604020202020204" pitchFamily="34" charset="0"/>
              <a:buChar char="o"/>
            </a:pPr>
            <a:r>
              <a:rPr lang="en-US" dirty="0"/>
              <a:t>Loss of communication, mobility, or swallowing</a:t>
            </a:r>
          </a:p>
          <a:p>
            <a:pPr lvl="1">
              <a:buFont typeface="Courier New" panose="020B0604020202020204" pitchFamily="34" charset="0"/>
              <a:buChar char="o"/>
            </a:pPr>
            <a:r>
              <a:rPr lang="en-US" dirty="0"/>
              <a:t>Decreasing pulmonary function (especially in ALS)</a:t>
            </a:r>
          </a:p>
        </p:txBody>
      </p:sp>
    </p:spTree>
    <p:extLst>
      <p:ext uri="{BB962C8B-B14F-4D97-AF65-F5344CB8AC3E}">
        <p14:creationId xmlns:p14="http://schemas.microsoft.com/office/powerpoint/2010/main" val="3491090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3429D-5773-7D58-6A99-0822AC5856C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FDDFAB92-9A98-98E3-F727-A003ADDE3B03}"/>
              </a:ext>
            </a:extLst>
          </p:cNvPr>
          <p:cNvSpPr>
            <a:spLocks noGrp="1"/>
          </p:cNvSpPr>
          <p:nvPr>
            <p:ph idx="1"/>
          </p:nvPr>
        </p:nvSpPr>
        <p:spPr/>
        <p:txBody>
          <a:bodyPr vert="horz" lIns="91440" tIns="45720" rIns="91440" bIns="45720" rtlCol="0" anchor="t">
            <a:normAutofit/>
          </a:bodyPr>
          <a:lstStyle/>
          <a:p>
            <a:r>
              <a:rPr lang="en-US" dirty="0"/>
              <a:t>Review basic diagnosis and classification of the following neurologic conditions: dementia, Parkinson's disease, ALS, MS, and stroke.</a:t>
            </a:r>
          </a:p>
          <a:p>
            <a:r>
              <a:rPr lang="en-US" dirty="0"/>
              <a:t>Describe general expected trajectories for these illnesses.</a:t>
            </a:r>
          </a:p>
          <a:p>
            <a:r>
              <a:rPr lang="en-US" dirty="0"/>
              <a:t>Recall general principles of primary and palliative management for these conditions.</a:t>
            </a:r>
          </a:p>
        </p:txBody>
      </p:sp>
    </p:spTree>
    <p:extLst>
      <p:ext uri="{BB962C8B-B14F-4D97-AF65-F5344CB8AC3E}">
        <p14:creationId xmlns:p14="http://schemas.microsoft.com/office/powerpoint/2010/main" val="1314734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BBEAB-D38B-B46C-B889-1279BCF86D8F}"/>
              </a:ext>
            </a:extLst>
          </p:cNvPr>
          <p:cNvSpPr>
            <a:spLocks noGrp="1"/>
          </p:cNvSpPr>
          <p:nvPr>
            <p:ph type="title"/>
          </p:nvPr>
        </p:nvSpPr>
        <p:spPr/>
        <p:txBody>
          <a:bodyPr/>
          <a:lstStyle/>
          <a:p>
            <a:r>
              <a:rPr lang="en-US" dirty="0"/>
              <a:t>Practice Question 1</a:t>
            </a:r>
          </a:p>
        </p:txBody>
      </p:sp>
      <p:sp>
        <p:nvSpPr>
          <p:cNvPr id="3" name="Content Placeholder 2">
            <a:extLst>
              <a:ext uri="{FF2B5EF4-FFF2-40B4-BE49-F238E27FC236}">
                <a16:creationId xmlns:a16="http://schemas.microsoft.com/office/drawing/2014/main" id="{995D7743-93EC-B455-0BA6-780C50F64C43}"/>
              </a:ext>
            </a:extLst>
          </p:cNvPr>
          <p:cNvSpPr>
            <a:spLocks noGrp="1"/>
          </p:cNvSpPr>
          <p:nvPr>
            <p:ph idx="1"/>
          </p:nvPr>
        </p:nvSpPr>
        <p:spPr/>
        <p:txBody>
          <a:bodyPr vert="horz" lIns="91440" tIns="45720" rIns="91440" bIns="45720" rtlCol="0" anchor="t">
            <a:noAutofit/>
          </a:bodyPr>
          <a:lstStyle/>
          <a:p>
            <a:r>
              <a:rPr lang="en-US" sz="1600" dirty="0"/>
              <a:t>A 61-year-old woman with amyotrophic lateral sclerosis (ALS) diagnosed 18 months ago presents for follow-up. She now reports increasing difficulty swallowing, especially with thin liquids, and has lost 8 </a:t>
            </a:r>
            <a:r>
              <a:rPr lang="en-US" sz="1600" dirty="0" err="1"/>
              <a:t>lb</a:t>
            </a:r>
            <a:r>
              <a:rPr lang="en-US" sz="1600" dirty="0"/>
              <a:t> over the past 3 months. Her speech is mildly slurred. Her most recent forced vital capacity (FVC) is 48% predicted, down from 62% six months ago. She says, “I know things are getting worse. I’m scared about choking, and I don’t know what to expect next.” Which of the following is the most appropriate next step to support anticipatory guidance and goal-concordant care?</a:t>
            </a:r>
          </a:p>
          <a:p>
            <a:pPr marL="914400" lvl="1" indent="-457200">
              <a:buAutoNum type="alphaUcPeriod"/>
            </a:pPr>
            <a:r>
              <a:rPr lang="en-US" sz="1600"/>
              <a:t>Focus on addressing her current swallowing problems and defer </a:t>
            </a:r>
            <a:r>
              <a:rPr lang="en-US" sz="1600" dirty="0"/>
              <a:t>discussions about respiratory support or feeding tubes until symptoms become more severe.</a:t>
            </a:r>
          </a:p>
          <a:p>
            <a:pPr marL="914400" lvl="1" indent="-457200">
              <a:buAutoNum type="alphaUcPeriod"/>
            </a:pPr>
            <a:r>
              <a:rPr lang="en-US" sz="1600" dirty="0">
                <a:ea typeface="+mn-lt"/>
                <a:cs typeface="+mn-lt"/>
              </a:rPr>
              <a:t>Discuss that progressive dysphagia and declining respiratory function are expected in ALS, and introduce options such as noninvasive ventilation and gastrostomy placement to explore how these interventions fit with her values and goals.</a:t>
            </a:r>
          </a:p>
          <a:p>
            <a:pPr marL="914400" lvl="1" indent="-457200">
              <a:buAutoNum type="alphaUcPeriod"/>
            </a:pPr>
            <a:r>
              <a:rPr lang="en-US" sz="1600">
                <a:ea typeface="+mn-lt"/>
                <a:cs typeface="+mn-lt"/>
              </a:rPr>
              <a:t>Recommend immediate G-tube placement before further respiratory decline.</a:t>
            </a:r>
            <a:endParaRPr lang="en-US" sz="1600" dirty="0">
              <a:ea typeface="+mn-lt"/>
              <a:cs typeface="+mn-lt"/>
            </a:endParaRPr>
          </a:p>
          <a:p>
            <a:pPr marL="914400" lvl="1" indent="-457200">
              <a:buAutoNum type="alphaUcPeriod"/>
            </a:pPr>
            <a:r>
              <a:rPr lang="en-US" sz="1600" dirty="0">
                <a:ea typeface="+mn-lt"/>
                <a:cs typeface="+mn-lt"/>
              </a:rPr>
              <a:t>Reassure the patient that swallowing therapy will likely stabilize her symptoms for a long period and should be her first step.</a:t>
            </a:r>
            <a:endParaRPr lang="en-US" sz="1600" dirty="0"/>
          </a:p>
        </p:txBody>
      </p:sp>
    </p:spTree>
    <p:extLst>
      <p:ext uri="{BB962C8B-B14F-4D97-AF65-F5344CB8AC3E}">
        <p14:creationId xmlns:p14="http://schemas.microsoft.com/office/powerpoint/2010/main" val="354513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36391-4868-5513-7BD2-B0A4A3A719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1A09A0-DF52-4DDA-AC2D-4959ED9CC70C}"/>
              </a:ext>
            </a:extLst>
          </p:cNvPr>
          <p:cNvSpPr>
            <a:spLocks noGrp="1"/>
          </p:cNvSpPr>
          <p:nvPr>
            <p:ph type="title"/>
          </p:nvPr>
        </p:nvSpPr>
        <p:spPr/>
        <p:txBody>
          <a:bodyPr/>
          <a:lstStyle/>
          <a:p>
            <a:r>
              <a:rPr lang="en-US" dirty="0"/>
              <a:t>Practice Question 1</a:t>
            </a:r>
          </a:p>
        </p:txBody>
      </p:sp>
      <p:sp>
        <p:nvSpPr>
          <p:cNvPr id="3" name="Content Placeholder 2">
            <a:extLst>
              <a:ext uri="{FF2B5EF4-FFF2-40B4-BE49-F238E27FC236}">
                <a16:creationId xmlns:a16="http://schemas.microsoft.com/office/drawing/2014/main" id="{90557459-EC2B-8165-7629-80EB121339D7}"/>
              </a:ext>
            </a:extLst>
          </p:cNvPr>
          <p:cNvSpPr>
            <a:spLocks noGrp="1"/>
          </p:cNvSpPr>
          <p:nvPr>
            <p:ph idx="1"/>
          </p:nvPr>
        </p:nvSpPr>
        <p:spPr/>
        <p:txBody>
          <a:bodyPr vert="horz" lIns="91440" tIns="45720" rIns="91440" bIns="45720" rtlCol="0" anchor="t">
            <a:noAutofit/>
          </a:bodyPr>
          <a:lstStyle/>
          <a:p>
            <a:r>
              <a:rPr lang="en-US" sz="1600" dirty="0"/>
              <a:t>A 61-year-old woman with amyotrophic lateral sclerosis (ALS) diagnosed 18 months ago presents for follow-up. She now reports increasing difficulty swallowing, especially with thin liquids, and has lost 8 </a:t>
            </a:r>
            <a:r>
              <a:rPr lang="en-US" sz="1600" dirty="0" err="1"/>
              <a:t>lb</a:t>
            </a:r>
            <a:r>
              <a:rPr lang="en-US" sz="1600" dirty="0"/>
              <a:t> over the past 3 months. Her speech is mildly slurred. Her most recent forced vital capacity (FVC) is 48% predicted, down from 62% six months ago. She says, “I know things are getting worse. I’m scared about choking, and I don’t know what to expect next.” Which of the following is the most appropriate next step to support anticipatory guidance and goal-concordant care?</a:t>
            </a:r>
          </a:p>
          <a:p>
            <a:pPr marL="914400" lvl="1" indent="-457200">
              <a:buAutoNum type="alphaUcPeriod"/>
            </a:pPr>
            <a:r>
              <a:rPr lang="en-US" sz="1600" dirty="0"/>
              <a:t>Focus on addressing her current swallowing problems and defer discussions about respiratory support or feeding tubes until symptoms become more severe.</a:t>
            </a:r>
          </a:p>
          <a:p>
            <a:pPr marL="914400" lvl="1" indent="-457200">
              <a:buAutoNum type="alphaUcPeriod"/>
            </a:pPr>
            <a:r>
              <a:rPr lang="en-US" sz="1600" b="1" dirty="0">
                <a:ea typeface="+mn-lt"/>
                <a:cs typeface="+mn-lt"/>
              </a:rPr>
              <a:t>Discuss that progressive dysphagia and declining respiratory function are expected in ALS, and introduce options such as noninvasive ventilation and gastrostomy placement to explore how these interventions fit with her values and goals.</a:t>
            </a:r>
          </a:p>
          <a:p>
            <a:pPr marL="914400" lvl="1" indent="-457200">
              <a:buAutoNum type="alphaUcPeriod"/>
            </a:pPr>
            <a:r>
              <a:rPr lang="en-US" sz="1600" dirty="0">
                <a:ea typeface="+mn-lt"/>
                <a:cs typeface="+mn-lt"/>
              </a:rPr>
              <a:t>Recommend immediate G-tube placement before further respiratory decline.</a:t>
            </a:r>
          </a:p>
          <a:p>
            <a:pPr marL="914400" lvl="1" indent="-457200">
              <a:buAutoNum type="alphaUcPeriod"/>
            </a:pPr>
            <a:r>
              <a:rPr lang="en-US" sz="1600" dirty="0">
                <a:ea typeface="+mn-lt"/>
                <a:cs typeface="+mn-lt"/>
              </a:rPr>
              <a:t>Reassure the patient that swallowing therapy will likely stabilize her symptoms for a long period and should be her first step.</a:t>
            </a:r>
            <a:endParaRPr lang="en-US" sz="1600" dirty="0"/>
          </a:p>
        </p:txBody>
      </p:sp>
    </p:spTree>
    <p:extLst>
      <p:ext uri="{BB962C8B-B14F-4D97-AF65-F5344CB8AC3E}">
        <p14:creationId xmlns:p14="http://schemas.microsoft.com/office/powerpoint/2010/main" val="2920967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6ED90-FC77-DA88-B155-77D438FE297F}"/>
              </a:ext>
            </a:extLst>
          </p:cNvPr>
          <p:cNvSpPr>
            <a:spLocks noGrp="1"/>
          </p:cNvSpPr>
          <p:nvPr>
            <p:ph type="title"/>
          </p:nvPr>
        </p:nvSpPr>
        <p:spPr/>
        <p:txBody>
          <a:bodyPr/>
          <a:lstStyle/>
          <a:p>
            <a:r>
              <a:rPr lang="en-US" dirty="0"/>
              <a:t>Practice Question 2</a:t>
            </a:r>
          </a:p>
        </p:txBody>
      </p:sp>
      <p:sp>
        <p:nvSpPr>
          <p:cNvPr id="3" name="Content Placeholder 2">
            <a:extLst>
              <a:ext uri="{FF2B5EF4-FFF2-40B4-BE49-F238E27FC236}">
                <a16:creationId xmlns:a16="http://schemas.microsoft.com/office/drawing/2014/main" id="{522F7DAF-32D0-2150-C159-7866F8B5A92C}"/>
              </a:ext>
            </a:extLst>
          </p:cNvPr>
          <p:cNvSpPr>
            <a:spLocks noGrp="1"/>
          </p:cNvSpPr>
          <p:nvPr>
            <p:ph idx="1"/>
          </p:nvPr>
        </p:nvSpPr>
        <p:spPr/>
        <p:txBody>
          <a:bodyPr vert="horz" lIns="91440" tIns="45720" rIns="91440" bIns="45720" rtlCol="0" anchor="t">
            <a:noAutofit/>
          </a:bodyPr>
          <a:lstStyle/>
          <a:p>
            <a:r>
              <a:rPr lang="en-US" sz="1600" dirty="0"/>
              <a:t>A 78-year-old man with advanced Parkinson’s disease diagnosed 14 years ago is seen in clinic after his second hospitalization in 3 months for aspiration pneumonia. He is requiring assistance with more ADLs, has severe gait freezing, and eats pureed food with thickened liquids. His wife reports that he is “much weaker,” sleeps most of the day, and starting to have difficulty clearing secretions. Speech therapy notes significant oropharyngeal dysphagia with a high aspiration risk. During the visit, his wife says, “I’m worried another pneumonia will happen soon and he will just continue to be in and out of the hospital—which is no way for him to live.” Which of the following is the most appropriate next step to support the patient and family?</a:t>
            </a:r>
          </a:p>
          <a:p>
            <a:pPr marL="914400" lvl="1" indent="-457200">
              <a:buAutoNum type="alphaUcPeriod"/>
            </a:pPr>
            <a:r>
              <a:rPr lang="en-US" sz="1400" dirty="0"/>
              <a:t>Introduce home hospice and explore further with the family whether this may </a:t>
            </a:r>
            <a:r>
              <a:rPr lang="en-US" sz="1400"/>
              <a:t>be consistent with their goals.</a:t>
            </a:r>
            <a:endParaRPr lang="en-US" sz="1400" dirty="0"/>
          </a:p>
          <a:p>
            <a:pPr marL="914400" lvl="1" indent="-457200">
              <a:buAutoNum type="alphaUcPeriod"/>
            </a:pPr>
            <a:r>
              <a:rPr lang="en-US" sz="1400" dirty="0"/>
              <a:t>Explain that yes, the patient is likely to continue to have recurrent hospitalization. However, he is not clearly hospice eligible at this point and hospice should not be brought up until he is (i.e. he is bedbound).</a:t>
            </a:r>
          </a:p>
          <a:p>
            <a:pPr marL="914400" lvl="1" indent="-457200">
              <a:buAutoNum type="alphaUcPeriod"/>
            </a:pPr>
            <a:r>
              <a:rPr lang="en-US" sz="1400">
                <a:ea typeface="+mn-lt"/>
                <a:cs typeface="+mn-lt"/>
              </a:rPr>
              <a:t>Recommend placement of a feeding tube to prevent further aspiration events.</a:t>
            </a:r>
          </a:p>
          <a:p>
            <a:pPr marL="914400" lvl="1" indent="-457200">
              <a:buAutoNum type="alphaUcPeriod"/>
            </a:pPr>
            <a:r>
              <a:rPr lang="en-US" sz="1400"/>
              <a:t>Explain that pneumonia is common in Parkinson’s disease and focus on optimizing swallowing therapy and physical therapy before discussing any changes in his care plan.</a:t>
            </a:r>
            <a:endParaRPr lang="en-US" sz="1400" dirty="0"/>
          </a:p>
          <a:p>
            <a:endParaRPr lang="en-US" sz="1600" dirty="0"/>
          </a:p>
        </p:txBody>
      </p:sp>
    </p:spTree>
    <p:extLst>
      <p:ext uri="{BB962C8B-B14F-4D97-AF65-F5344CB8AC3E}">
        <p14:creationId xmlns:p14="http://schemas.microsoft.com/office/powerpoint/2010/main" val="6244360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EAB0D-58E8-A751-0C9C-8F13EAC6A9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CEAC1E-2670-D0E4-C7B3-691431D75F6C}"/>
              </a:ext>
            </a:extLst>
          </p:cNvPr>
          <p:cNvSpPr>
            <a:spLocks noGrp="1"/>
          </p:cNvSpPr>
          <p:nvPr>
            <p:ph type="title"/>
          </p:nvPr>
        </p:nvSpPr>
        <p:spPr/>
        <p:txBody>
          <a:bodyPr/>
          <a:lstStyle/>
          <a:p>
            <a:r>
              <a:rPr lang="en-US" dirty="0"/>
              <a:t>Practice Question 2</a:t>
            </a:r>
          </a:p>
        </p:txBody>
      </p:sp>
      <p:sp>
        <p:nvSpPr>
          <p:cNvPr id="3" name="Content Placeholder 2">
            <a:extLst>
              <a:ext uri="{FF2B5EF4-FFF2-40B4-BE49-F238E27FC236}">
                <a16:creationId xmlns:a16="http://schemas.microsoft.com/office/drawing/2014/main" id="{44458B62-5F50-83AA-DFFE-22FCF1CDD415}"/>
              </a:ext>
            </a:extLst>
          </p:cNvPr>
          <p:cNvSpPr>
            <a:spLocks noGrp="1"/>
          </p:cNvSpPr>
          <p:nvPr>
            <p:ph idx="1"/>
          </p:nvPr>
        </p:nvSpPr>
        <p:spPr/>
        <p:txBody>
          <a:bodyPr vert="horz" lIns="91440" tIns="45720" rIns="91440" bIns="45720" rtlCol="0" anchor="t">
            <a:noAutofit/>
          </a:bodyPr>
          <a:lstStyle/>
          <a:p>
            <a:r>
              <a:rPr lang="en-US" sz="1600" dirty="0"/>
              <a:t>A 78-year-old man with advanced Parkinson’s disease diagnosed 14 years ago is seen in clinic after his second hospitalization in 3 months for aspiration pneumonia. He is requiring assistance with more ADLs, has severe gait freezing, and eats pureed food with thickened liquids. His wife reports that he is “much weaker,” sleeps most of the day, and starting to have difficulty clearing secretions. Speech therapy notes significant oropharyngeal dysphagia with a high aspiration risk. During the visit, his wife says, “I’m worried another pneumonia will happen soon and he will just continue to be in and out of the hospital—which is no way for him to live.” Which of the following is the most appropriate next step to support the patient and family?</a:t>
            </a:r>
          </a:p>
          <a:p>
            <a:pPr marL="914400" lvl="1" indent="-457200">
              <a:buAutoNum type="alphaUcPeriod"/>
            </a:pPr>
            <a:r>
              <a:rPr lang="en-US" sz="1400" b="1" dirty="0"/>
              <a:t>Introduce home hospice and explore further with the family whether this may be consistent with their goals.</a:t>
            </a:r>
          </a:p>
          <a:p>
            <a:pPr marL="914400" lvl="1" indent="-457200">
              <a:buAutoNum type="alphaUcPeriod"/>
            </a:pPr>
            <a:r>
              <a:rPr lang="en-US" sz="1400" dirty="0"/>
              <a:t>Explain that yes, the patient is likely to continue to have recurrent hospitalization. However, he is not clearly hospice eligible at this point and hospice should not be brought up until he is (i.e. he is bedbound).</a:t>
            </a:r>
          </a:p>
          <a:p>
            <a:pPr marL="914400" lvl="1" indent="-457200">
              <a:buAutoNum type="alphaUcPeriod"/>
            </a:pPr>
            <a:r>
              <a:rPr lang="en-US" sz="1400" dirty="0">
                <a:ea typeface="+mn-lt"/>
                <a:cs typeface="+mn-lt"/>
              </a:rPr>
              <a:t>Recommend placement of a feeding tube to prevent further aspiration events.</a:t>
            </a:r>
          </a:p>
          <a:p>
            <a:pPr marL="914400" lvl="1" indent="-457200">
              <a:buAutoNum type="alphaUcPeriod"/>
            </a:pPr>
            <a:r>
              <a:rPr lang="en-US" sz="1400" dirty="0"/>
              <a:t>Explain that pneumonia is common in Parkinson’s disease and focus on optimizing swallowing therapy and physical therapy before discussing any changes in his care plan.</a:t>
            </a:r>
          </a:p>
          <a:p>
            <a:endParaRPr lang="en-US" sz="1600" dirty="0"/>
          </a:p>
        </p:txBody>
      </p:sp>
    </p:spTree>
    <p:extLst>
      <p:ext uri="{BB962C8B-B14F-4D97-AF65-F5344CB8AC3E}">
        <p14:creationId xmlns:p14="http://schemas.microsoft.com/office/powerpoint/2010/main" val="1080619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1723B-0819-D0F5-B449-E81E709988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C43BC-AF3D-1E1A-D6FC-2DBE70969638}"/>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B6C9B244-7827-BF98-C783-71C331170ADF}"/>
              </a:ext>
            </a:extLst>
          </p:cNvPr>
          <p:cNvSpPr>
            <a:spLocks noGrp="1"/>
          </p:cNvSpPr>
          <p:nvPr>
            <p:ph idx="1"/>
          </p:nvPr>
        </p:nvSpPr>
        <p:spPr/>
        <p:txBody>
          <a:bodyPr vert="horz" lIns="91440" tIns="45720" rIns="91440" bIns="45720" rtlCol="0" anchor="t">
            <a:normAutofit/>
          </a:bodyPr>
          <a:lstStyle/>
          <a:p>
            <a:r>
              <a:rPr lang="en-US" dirty="0"/>
              <a:t>Review basic diagnosis and classification of the following neurologic conditions: dementia, Parkinson's disease, ALS, MS, and stroke.</a:t>
            </a:r>
          </a:p>
          <a:p>
            <a:r>
              <a:rPr lang="en-US" dirty="0"/>
              <a:t>Describe general expected trajectories for these illnesses.</a:t>
            </a:r>
          </a:p>
          <a:p>
            <a:r>
              <a:rPr lang="en-US" dirty="0"/>
              <a:t>Recall general principles of primary and palliative management for these conditions.</a:t>
            </a:r>
          </a:p>
        </p:txBody>
      </p:sp>
    </p:spTree>
    <p:extLst>
      <p:ext uri="{BB962C8B-B14F-4D97-AF65-F5344CB8AC3E}">
        <p14:creationId xmlns:p14="http://schemas.microsoft.com/office/powerpoint/2010/main" val="3780887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187ED-71C9-E041-7160-3667C050B0BD}"/>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0A28A119-16C2-84FF-9B5F-5D6CAC6B3157}"/>
              </a:ext>
            </a:extLst>
          </p:cNvPr>
          <p:cNvSpPr>
            <a:spLocks noGrp="1"/>
          </p:cNvSpPr>
          <p:nvPr>
            <p:ph idx="1"/>
          </p:nvPr>
        </p:nvSpPr>
        <p:spPr/>
        <p:txBody>
          <a:bodyPr vert="horz" lIns="91440" tIns="45720" rIns="91440" bIns="45720" rtlCol="0" anchor="t">
            <a:normAutofit/>
          </a:bodyPr>
          <a:lstStyle/>
          <a:p>
            <a:pPr>
              <a:buAutoNum type="arabicPeriod"/>
            </a:pPr>
            <a:endParaRPr lang="en-US" sz="1100" b="1" dirty="0">
              <a:solidFill>
                <a:srgbClr val="000000"/>
              </a:solidFill>
              <a:latin typeface="Aptos"/>
              <a:ea typeface="Open Sans"/>
              <a:cs typeface="Open Sans"/>
            </a:endParaRPr>
          </a:p>
          <a:p>
            <a:pPr>
              <a:buAutoNum type="arabicPeriod"/>
            </a:pPr>
            <a:endParaRPr lang="en-US" sz="1200" dirty="0">
              <a:solidFill>
                <a:srgbClr val="000000"/>
              </a:solidFill>
              <a:latin typeface="Aptos"/>
              <a:ea typeface="Open Sans"/>
              <a:cs typeface="Times New Roman"/>
              <a:hlinkClick r:id="rId2">
                <a:extLst>
                  <a:ext uri="{A12FA001-AC4F-418D-AE19-62706E023703}">
                    <ahyp:hlinkClr xmlns:ahyp="http://schemas.microsoft.com/office/drawing/2018/hyperlinkcolor" val="tx"/>
                  </a:ext>
                </a:extLst>
              </a:hlinkClick>
            </a:endParaRPr>
          </a:p>
        </p:txBody>
      </p:sp>
      <p:sp>
        <p:nvSpPr>
          <p:cNvPr id="4" name="TextBox 3">
            <a:extLst>
              <a:ext uri="{FF2B5EF4-FFF2-40B4-BE49-F238E27FC236}">
                <a16:creationId xmlns:a16="http://schemas.microsoft.com/office/drawing/2014/main" id="{9644032E-557A-198F-A9FE-58AD09787EA7}"/>
              </a:ext>
            </a:extLst>
          </p:cNvPr>
          <p:cNvSpPr txBox="1"/>
          <p:nvPr/>
        </p:nvSpPr>
        <p:spPr>
          <a:xfrm>
            <a:off x="615462" y="1524000"/>
            <a:ext cx="10941539"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AutoNum type="arabicPeriod"/>
            </a:pPr>
            <a:r>
              <a:rPr lang="en-US" sz="1400" dirty="0">
                <a:latin typeface="Aptos"/>
              </a:rPr>
              <a:t>Atri A, Dickerson BC, Clevenger C, et al. Alzheimer's Association clinical practice guideline for the Diagnostic Evaluation, Testing, Counseling, and Disclosure of Suspected Alzheimer's Disease and Related Disorders (DETeCD-ADRD): Executive summary of recommendations for primary care. </a:t>
            </a:r>
            <a:r>
              <a:rPr lang="en-US" sz="1400" i="1" dirty="0" err="1">
                <a:latin typeface="Aptos"/>
              </a:rPr>
              <a:t>Alzheimers</a:t>
            </a:r>
            <a:r>
              <a:rPr lang="en-US" sz="1400" i="1" dirty="0">
                <a:latin typeface="Aptos"/>
              </a:rPr>
              <a:t> Dement.</a:t>
            </a:r>
            <a:r>
              <a:rPr lang="en-US" sz="1400" dirty="0">
                <a:latin typeface="Aptos"/>
              </a:rPr>
              <a:t> 2025;21(6):e14333. doi:10.1002/alz.14333</a:t>
            </a:r>
            <a:endParaRPr lang="en-US" sz="1400" u="sng" dirty="0">
              <a:latin typeface="Aptos"/>
            </a:endParaRPr>
          </a:p>
          <a:p>
            <a:pPr marL="228600" indent="-228600">
              <a:buAutoNum type="arabicPeriod"/>
            </a:pPr>
            <a:r>
              <a:rPr lang="en-US" sz="1400" dirty="0">
                <a:latin typeface="Aptos"/>
              </a:rPr>
              <a:t>Omlor R, Cleveland J, Brooten J, </a:t>
            </a:r>
            <a:r>
              <a:rPr lang="en-US" sz="1400" dirty="0" err="1">
                <a:latin typeface="Aptos"/>
              </a:rPr>
              <a:t>Frechman</a:t>
            </a:r>
            <a:r>
              <a:rPr lang="en-US" sz="1400" dirty="0">
                <a:latin typeface="Aptos"/>
              </a:rPr>
              <a:t> E, Gabbard J. Anticipatory Guidance in Dementia Across the Stages. Palliative Care Network of Wisconsin. February 23, 2026. Accessed February 11, 2026. https://www.mypcnow.org/fast-fact/anticipatory-guidance-in-dementia-across-the-stages/.  </a:t>
            </a:r>
            <a:r>
              <a:rPr lang="en-US" sz="1400" u="sng" dirty="0">
                <a:latin typeface="Aptos"/>
                <a:hlinkClick r:id="rId3"/>
              </a:rPr>
              <a:t>https://www.mypcnow.org/fast-fact/anticipatory-guidance-in-dementia-across-the-stages/</a:t>
            </a:r>
            <a:endParaRPr lang="en-US" sz="1400" u="sng">
              <a:latin typeface="Aptos"/>
            </a:endParaRPr>
          </a:p>
          <a:p>
            <a:pPr marL="228600" indent="-228600">
              <a:buAutoNum type="arabicPeriod"/>
            </a:pPr>
            <a:r>
              <a:rPr lang="en-US" sz="1400">
                <a:latin typeface="Aptos"/>
              </a:rPr>
              <a:t>Management Guidelines for Alzheimer’s Disease and Related Dementia. Georgia Memory Net. Accessed February 11, 2026. </a:t>
            </a:r>
            <a:r>
              <a:rPr lang="en-US" sz="1400" dirty="0">
                <a:latin typeface="Aptos"/>
                <a:hlinkClick r:id="rId4"/>
              </a:rPr>
              <a:t>https://gamemorynet.org/wp-content/uploads/2025/05/Management-Guidelines-92122-interactive.pdf</a:t>
            </a:r>
            <a:endParaRPr lang="en-US" sz="1400" u="sng">
              <a:latin typeface="Aptos"/>
            </a:endParaRPr>
          </a:p>
          <a:p>
            <a:pPr marL="228600" indent="-228600">
              <a:buAutoNum type="arabicPeriod"/>
            </a:pPr>
            <a:r>
              <a:rPr lang="en-US" sz="1400">
                <a:latin typeface="Aptos"/>
              </a:rPr>
              <a:t>Estupinan D, Roche'-Green A, Robinson M, Shannon R. Parkinson’s Disease: Part 1 - disease trajectory. Palliative Care Network of Wisconsin. October 13, 2025. Accessed February 11, 2026. </a:t>
            </a:r>
            <a:r>
              <a:rPr lang="en-US" sz="1400" u="sng" dirty="0">
                <a:latin typeface="Aptos"/>
                <a:hlinkClick r:id="rId5"/>
              </a:rPr>
              <a:t>https://www.mypcnow.org/fast-fact/parkinsons-disease-part-1-disease-trajectory/</a:t>
            </a:r>
            <a:endParaRPr lang="en-US" sz="1400" u="sng" dirty="0">
              <a:latin typeface="Aptos"/>
            </a:endParaRPr>
          </a:p>
          <a:p>
            <a:pPr marL="228600" indent="-228600">
              <a:buAutoNum type="arabicPeriod"/>
            </a:pPr>
            <a:r>
              <a:rPr lang="en-US" sz="1400">
                <a:latin typeface="Aptos"/>
              </a:rPr>
              <a:t>​​Estupinan D, Roche'-Green A, Robinson M, Shannon R. Parkinson’s Disease: Part 2 - Palliation for Common Non-Motor Symptoms. Palliative Care Network of Wisconsin. October 13, 2025. Accessed February 11, 2026. </a:t>
            </a:r>
            <a:r>
              <a:rPr lang="en-US" sz="1400" u="sng" dirty="0">
                <a:latin typeface="Aptos"/>
                <a:hlinkClick r:id="rId5"/>
              </a:rPr>
              <a:t>https://www.mypcnow.org/fast-fact/parkinsons-disease-part-1-disease-trajectory/</a:t>
            </a:r>
            <a:endParaRPr lang="en-US" sz="1400" u="sng">
              <a:latin typeface="Aptos"/>
            </a:endParaRPr>
          </a:p>
          <a:p>
            <a:pPr marL="228600" indent="-228600">
              <a:buAutoNum type="arabicPeriod"/>
            </a:pPr>
            <a:r>
              <a:rPr lang="en-US" sz="1400" dirty="0">
                <a:latin typeface="Aptos"/>
              </a:rPr>
              <a:t>Everett EA, Pedowitz E, </a:t>
            </a:r>
            <a:r>
              <a:rPr lang="en-US" sz="1400" dirty="0" err="1">
                <a:latin typeface="Aptos"/>
              </a:rPr>
              <a:t>Maiser</a:t>
            </a:r>
            <a:r>
              <a:rPr lang="en-US" sz="1400" dirty="0">
                <a:latin typeface="Aptos"/>
              </a:rPr>
              <a:t> S, et al. Top Ten Tips Palliative Care Clinicians Should Know About Amyotrophic Lateral Sclerosis. </a:t>
            </a:r>
            <a:r>
              <a:rPr lang="en-US" sz="1400" i="1" dirty="0">
                <a:latin typeface="Aptos"/>
              </a:rPr>
              <a:t>J </a:t>
            </a:r>
            <a:r>
              <a:rPr lang="en-US" sz="1400" i="1" dirty="0" err="1">
                <a:latin typeface="Aptos"/>
              </a:rPr>
              <a:t>Palliat</a:t>
            </a:r>
            <a:r>
              <a:rPr lang="en-US" sz="1400" i="1" dirty="0">
                <a:latin typeface="Aptos"/>
              </a:rPr>
              <a:t> Med</a:t>
            </a:r>
            <a:r>
              <a:rPr lang="en-US" sz="1400" dirty="0">
                <a:latin typeface="Aptos"/>
              </a:rPr>
              <a:t>. 2020;23(6):842-847. doi:10.1089/jpm.2020.0046 </a:t>
            </a:r>
            <a:endParaRPr lang="en-US" sz="1400" dirty="0"/>
          </a:p>
          <a:p>
            <a:pPr marL="228600" indent="-228600">
              <a:buAutoNum type="arabicPeriod"/>
            </a:pPr>
            <a:r>
              <a:rPr lang="en-US" sz="1400" dirty="0">
                <a:latin typeface="Aptos"/>
              </a:rPr>
              <a:t>Ramanathan U, </a:t>
            </a:r>
            <a:r>
              <a:rPr lang="en-US" sz="1400" dirty="0" err="1">
                <a:latin typeface="Aptos"/>
              </a:rPr>
              <a:t>Besbris</a:t>
            </a:r>
            <a:r>
              <a:rPr lang="en-US" sz="1400" dirty="0">
                <a:latin typeface="Aptos"/>
              </a:rPr>
              <a:t> JM, Kramer NM, et al. Top Ten Tips Palliative Care Clinicians Should Know about Multiple Sclerosis. </a:t>
            </a:r>
            <a:r>
              <a:rPr lang="en-US" sz="1400" i="1" dirty="0">
                <a:latin typeface="Aptos"/>
              </a:rPr>
              <a:t>J </a:t>
            </a:r>
            <a:r>
              <a:rPr lang="en-US" sz="1400" i="1" dirty="0" err="1">
                <a:latin typeface="Aptos"/>
              </a:rPr>
              <a:t>Palliat</a:t>
            </a:r>
            <a:r>
              <a:rPr lang="en-US" sz="1400" i="1" dirty="0">
                <a:latin typeface="Aptos"/>
              </a:rPr>
              <a:t> Med.</a:t>
            </a:r>
            <a:r>
              <a:rPr lang="en-US" sz="1400" dirty="0">
                <a:latin typeface="Aptos"/>
              </a:rPr>
              <a:t> 2023;26(11):1555-1561. doi:10.1089/jpm.2023.0179</a:t>
            </a:r>
            <a:endParaRPr lang="en-US" sz="1400" dirty="0"/>
          </a:p>
          <a:p>
            <a:pPr marL="228600" indent="-228600">
              <a:buAutoNum type="arabicPeriod"/>
            </a:pPr>
            <a:r>
              <a:rPr lang="en-US" sz="1400" dirty="0">
                <a:latin typeface="Aptos"/>
              </a:rPr>
              <a:t>Mendlik MT, McFarlin J, Kluger BM, Vaughan CL, Phillips JN, Jones CA. Top Ten Tips Palliative Care Clinicians Should Know About Caring for Patients with Neurologic Illnesses. </a:t>
            </a:r>
            <a:r>
              <a:rPr lang="en-US" sz="1400" i="1" dirty="0">
                <a:latin typeface="Aptos"/>
              </a:rPr>
              <a:t>J </a:t>
            </a:r>
            <a:r>
              <a:rPr lang="en-US" sz="1400" i="1" dirty="0" err="1">
                <a:latin typeface="Aptos"/>
              </a:rPr>
              <a:t>Palliat</a:t>
            </a:r>
            <a:r>
              <a:rPr lang="en-US" sz="1400" i="1" dirty="0">
                <a:latin typeface="Aptos"/>
              </a:rPr>
              <a:t> Med.</a:t>
            </a:r>
            <a:r>
              <a:rPr lang="en-US" sz="1400" dirty="0">
                <a:latin typeface="Aptos"/>
              </a:rPr>
              <a:t> 2019;22(2):193-198. doi:10.1089/jpm.2018.0617</a:t>
            </a:r>
            <a:endParaRPr lang="en-US" sz="1400" dirty="0"/>
          </a:p>
          <a:p>
            <a:pPr marL="228600" indent="-228600">
              <a:buAutoNum type="arabicPeriod"/>
            </a:pPr>
            <a:r>
              <a:rPr lang="en-US" sz="1400" dirty="0">
                <a:latin typeface="Aptos"/>
              </a:rPr>
              <a:t>Siegel CL, </a:t>
            </a:r>
            <a:r>
              <a:rPr lang="en-US" sz="1400" dirty="0" err="1">
                <a:latin typeface="Aptos"/>
              </a:rPr>
              <a:t>Besbris</a:t>
            </a:r>
            <a:r>
              <a:rPr lang="en-US" sz="1400" dirty="0">
                <a:latin typeface="Aptos"/>
              </a:rPr>
              <a:t> J, Everett EA, et al. Top Ten Tips Palliative Care Clinicians Should Know About Strokes.</a:t>
            </a:r>
            <a:r>
              <a:rPr lang="en-US" sz="1400" i="1" dirty="0">
                <a:latin typeface="Aptos"/>
              </a:rPr>
              <a:t> J </a:t>
            </a:r>
            <a:r>
              <a:rPr lang="en-US" sz="1400" i="1" dirty="0" err="1">
                <a:latin typeface="Aptos"/>
              </a:rPr>
              <a:t>Palliat</a:t>
            </a:r>
            <a:r>
              <a:rPr lang="en-US" sz="1400" i="1" dirty="0">
                <a:latin typeface="Aptos"/>
              </a:rPr>
              <a:t> Med.</a:t>
            </a:r>
            <a:r>
              <a:rPr lang="en-US" sz="1400" dirty="0">
                <a:latin typeface="Aptos"/>
              </a:rPr>
              <a:t> 2021;24(12):1877-1883. doi:10.1089/jpm.2021.0449</a:t>
            </a:r>
          </a:p>
          <a:p>
            <a:pPr marL="228600" indent="-228600">
              <a:buAutoNum type="arabicPeriod"/>
            </a:pPr>
            <a:r>
              <a:rPr lang="en-US" sz="1400" dirty="0" err="1">
                <a:latin typeface="Aptos"/>
              </a:rPr>
              <a:t>Winstein</a:t>
            </a:r>
            <a:r>
              <a:rPr lang="en-US" sz="1400" dirty="0">
                <a:latin typeface="Aptos"/>
              </a:rPr>
              <a:t> CJ, Stein J, Arena R, et al. Guidelines for Adult Stroke Rehabilitation and Recovery: A Guideline for Healthcare Professionals From the American Heart Association/American Stroke Association. </a:t>
            </a:r>
            <a:r>
              <a:rPr lang="en-US" sz="1400" i="1" dirty="0">
                <a:latin typeface="Aptos"/>
              </a:rPr>
              <a:t>Stroke. </a:t>
            </a:r>
            <a:r>
              <a:rPr lang="en-US" sz="1400" dirty="0">
                <a:latin typeface="Aptos"/>
              </a:rPr>
              <a:t>2016;47(6):e98-e169. doi:10.1161/STR.0000000000000098</a:t>
            </a:r>
            <a:endParaRPr lang="en-US" sz="1400" dirty="0"/>
          </a:p>
        </p:txBody>
      </p:sp>
    </p:spTree>
    <p:extLst>
      <p:ext uri="{BB962C8B-B14F-4D97-AF65-F5344CB8AC3E}">
        <p14:creationId xmlns:p14="http://schemas.microsoft.com/office/powerpoint/2010/main" val="798945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406B0-417E-F4D0-1B1F-439EEC1E14EF}"/>
              </a:ext>
            </a:extLst>
          </p:cNvPr>
          <p:cNvSpPr>
            <a:spLocks noGrp="1"/>
          </p:cNvSpPr>
          <p:nvPr>
            <p:ph type="title"/>
          </p:nvPr>
        </p:nvSpPr>
        <p:spPr/>
        <p:txBody>
          <a:bodyPr/>
          <a:lstStyle/>
          <a:p>
            <a:r>
              <a:rPr lang="en-US" dirty="0"/>
              <a:t>The Structure of Today's Lecture</a:t>
            </a:r>
          </a:p>
        </p:txBody>
      </p:sp>
      <p:sp>
        <p:nvSpPr>
          <p:cNvPr id="3" name="Content Placeholder 2">
            <a:extLst>
              <a:ext uri="{FF2B5EF4-FFF2-40B4-BE49-F238E27FC236}">
                <a16:creationId xmlns:a16="http://schemas.microsoft.com/office/drawing/2014/main" id="{7DC7AF15-55A6-FC87-2A98-30567D30C7FF}"/>
              </a:ext>
            </a:extLst>
          </p:cNvPr>
          <p:cNvSpPr>
            <a:spLocks noGrp="1"/>
          </p:cNvSpPr>
          <p:nvPr>
            <p:ph idx="1"/>
          </p:nvPr>
        </p:nvSpPr>
        <p:spPr/>
        <p:txBody>
          <a:bodyPr vert="horz" lIns="91440" tIns="45720" rIns="91440" bIns="45720" rtlCol="0" anchor="t">
            <a:normAutofit lnSpcReduction="10000"/>
          </a:bodyPr>
          <a:lstStyle/>
          <a:p>
            <a:r>
              <a:rPr lang="en-US" dirty="0"/>
              <a:t>First a simple (not necessarily comprehensive) overview of a variety of neurologic conditions we see in palliative care, and their general trajectories:</a:t>
            </a:r>
          </a:p>
          <a:p>
            <a:pPr lvl="1">
              <a:buFont typeface="Courier New" panose="020B0604020202020204" pitchFamily="34" charset="0"/>
              <a:buChar char="o"/>
            </a:pPr>
            <a:r>
              <a:rPr lang="en-US" b="1" dirty="0"/>
              <a:t>Dementia</a:t>
            </a:r>
          </a:p>
          <a:p>
            <a:pPr lvl="1">
              <a:buFont typeface="Courier New" panose="020B0604020202020204" pitchFamily="34" charset="0"/>
              <a:buChar char="o"/>
            </a:pPr>
            <a:r>
              <a:rPr lang="en-US" b="1" dirty="0"/>
              <a:t>Parkinsons and related syndromes</a:t>
            </a:r>
          </a:p>
          <a:p>
            <a:pPr lvl="1">
              <a:buFont typeface="Courier New" panose="020B0604020202020204" pitchFamily="34" charset="0"/>
              <a:buChar char="o"/>
            </a:pPr>
            <a:r>
              <a:rPr lang="en-US" b="1" dirty="0"/>
              <a:t>Amyotrophic lateral sclerosis (ALS)</a:t>
            </a:r>
          </a:p>
          <a:p>
            <a:pPr lvl="1">
              <a:buFont typeface="Courier New" panose="020B0604020202020204" pitchFamily="34" charset="0"/>
              <a:buChar char="o"/>
            </a:pPr>
            <a:r>
              <a:rPr lang="en-US" b="1" dirty="0"/>
              <a:t>Multiple sclerosis (MS)</a:t>
            </a:r>
          </a:p>
          <a:p>
            <a:pPr lvl="1">
              <a:buFont typeface="Courier New" panose="020B0604020202020204" pitchFamily="34" charset="0"/>
              <a:buChar char="o"/>
            </a:pPr>
            <a:r>
              <a:rPr lang="en-US" b="1" dirty="0"/>
              <a:t>Stroke</a:t>
            </a:r>
          </a:p>
          <a:p>
            <a:pPr lvl="1">
              <a:buFont typeface="Courier New" panose="020B0604020202020204" pitchFamily="34" charset="0"/>
              <a:buChar char="o"/>
            </a:pPr>
            <a:endParaRPr lang="en-US" dirty="0"/>
          </a:p>
          <a:p>
            <a:r>
              <a:rPr lang="en-US" dirty="0"/>
              <a:t>Then a discussion of some common themes in providing palliative care to patients with serious neurologic conditions</a:t>
            </a:r>
          </a:p>
        </p:txBody>
      </p:sp>
    </p:spTree>
    <p:extLst>
      <p:ext uri="{BB962C8B-B14F-4D97-AF65-F5344CB8AC3E}">
        <p14:creationId xmlns:p14="http://schemas.microsoft.com/office/powerpoint/2010/main" val="4180762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0D2F0-53EC-4AE6-6A01-B836617DF79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F1734FF-3815-8E94-2D2B-6C2F0212C5B1}"/>
              </a:ext>
            </a:extLst>
          </p:cNvPr>
          <p:cNvSpPr>
            <a:spLocks noGrp="1"/>
          </p:cNvSpPr>
          <p:nvPr>
            <p:ph type="ctrTitle"/>
          </p:nvPr>
        </p:nvSpPr>
        <p:spPr>
          <a:xfrm>
            <a:off x="768974" y="2697429"/>
            <a:ext cx="6528179" cy="2037624"/>
          </a:xfrm>
        </p:spPr>
        <p:txBody>
          <a:bodyPr/>
          <a:lstStyle/>
          <a:p>
            <a:r>
              <a:rPr lang="en-US">
                <a:solidFill>
                  <a:schemeClr val="bg1"/>
                </a:solidFill>
                <a:latin typeface="Georgia"/>
              </a:rPr>
              <a:t>Dementia</a:t>
            </a:r>
            <a:endParaRPr lang="en-US">
              <a:solidFill>
                <a:schemeClr val="bg1"/>
              </a:solidFill>
            </a:endParaRPr>
          </a:p>
        </p:txBody>
      </p:sp>
      <p:sp>
        <p:nvSpPr>
          <p:cNvPr id="2" name="Content Placeholder 1">
            <a:extLst>
              <a:ext uri="{FF2B5EF4-FFF2-40B4-BE49-F238E27FC236}">
                <a16:creationId xmlns:a16="http://schemas.microsoft.com/office/drawing/2014/main" id="{AF5607DD-B28E-0ADF-EE1B-60C5542425F1}"/>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2526492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7C336-A03B-9AD9-05E0-EFD2DE51B583}"/>
              </a:ext>
            </a:extLst>
          </p:cNvPr>
          <p:cNvSpPr>
            <a:spLocks noGrp="1"/>
          </p:cNvSpPr>
          <p:nvPr>
            <p:ph type="title"/>
          </p:nvPr>
        </p:nvSpPr>
        <p:spPr/>
        <p:txBody>
          <a:bodyPr/>
          <a:lstStyle/>
          <a:p>
            <a:r>
              <a:rPr lang="en-US" dirty="0"/>
              <a:t>Dementia: Diagnosis</a:t>
            </a:r>
            <a:r>
              <a:rPr lang="en-US" baseline="30000" dirty="0"/>
              <a:t>1</a:t>
            </a:r>
          </a:p>
        </p:txBody>
      </p:sp>
      <p:sp>
        <p:nvSpPr>
          <p:cNvPr id="5" name="Content Placeholder 2">
            <a:extLst>
              <a:ext uri="{FF2B5EF4-FFF2-40B4-BE49-F238E27FC236}">
                <a16:creationId xmlns:a16="http://schemas.microsoft.com/office/drawing/2014/main" id="{F8221D15-31A4-4F5D-6024-F9A08453BB07}"/>
              </a:ext>
            </a:extLst>
          </p:cNvPr>
          <p:cNvSpPr txBox="1">
            <a:spLocks/>
          </p:cNvSpPr>
          <p:nvPr/>
        </p:nvSpPr>
        <p:spPr>
          <a:xfrm>
            <a:off x="838200" y="1825625"/>
            <a:ext cx="10515600" cy="43513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DSM-5 Diagnostic Criteria for </a:t>
            </a:r>
            <a:r>
              <a:rPr lang="en-US" b="1" dirty="0"/>
              <a:t>Major Neurocognitive disorder</a:t>
            </a:r>
            <a:r>
              <a:rPr lang="en-US" dirty="0"/>
              <a:t>: </a:t>
            </a:r>
          </a:p>
          <a:p>
            <a:pPr lvl="1">
              <a:buFont typeface="Courier New" panose="020B0604020202020204" pitchFamily="34" charset="0"/>
              <a:buChar char="o"/>
            </a:pPr>
            <a:r>
              <a:rPr lang="en-US" dirty="0"/>
              <a:t>Evidence of significant cognitive </a:t>
            </a:r>
            <a:r>
              <a:rPr lang="en-US" b="1" dirty="0"/>
              <a:t>decline from a previous level of performance</a:t>
            </a:r>
            <a:r>
              <a:rPr lang="en-US" dirty="0"/>
              <a:t> in one or more cognitive domains (complex attention, executive function, learning/memory, language, perceptual-motor, or social cognition)</a:t>
            </a:r>
          </a:p>
          <a:p>
            <a:pPr lvl="1">
              <a:buFont typeface="Courier New" panose="020B0604020202020204" pitchFamily="34" charset="0"/>
              <a:buChar char="o"/>
            </a:pPr>
            <a:r>
              <a:rPr lang="en-US" dirty="0"/>
              <a:t>The cognitive deficits </a:t>
            </a:r>
            <a:r>
              <a:rPr lang="en-US" b="1" dirty="0"/>
              <a:t>interfere with independence in everyday activities</a:t>
            </a:r>
          </a:p>
          <a:p>
            <a:pPr lvl="1">
              <a:buFont typeface="Courier New" panose="020B0604020202020204" pitchFamily="34" charset="0"/>
              <a:buChar char="o"/>
            </a:pPr>
            <a:r>
              <a:rPr lang="en-US" dirty="0"/>
              <a:t>The cognitive deficits </a:t>
            </a:r>
            <a:r>
              <a:rPr lang="en-US" b="1" dirty="0"/>
              <a:t>do not occur exclusively in the context of delirium</a:t>
            </a:r>
          </a:p>
          <a:p>
            <a:pPr lvl="1">
              <a:buFont typeface="Courier New" panose="020B0604020202020204" pitchFamily="34" charset="0"/>
              <a:buChar char="o"/>
            </a:pPr>
            <a:r>
              <a:rPr lang="en-US" dirty="0"/>
              <a:t>The cognitive deficits are </a:t>
            </a:r>
            <a:r>
              <a:rPr lang="en-US" b="1" dirty="0"/>
              <a:t>not better explained by another mental disorder</a:t>
            </a:r>
            <a:r>
              <a:rPr lang="en-US" dirty="0"/>
              <a:t> (e.g. major depressive disorder, schizophrenia)</a:t>
            </a:r>
          </a:p>
        </p:txBody>
      </p:sp>
    </p:spTree>
    <p:extLst>
      <p:ext uri="{BB962C8B-B14F-4D97-AF65-F5344CB8AC3E}">
        <p14:creationId xmlns:p14="http://schemas.microsoft.com/office/powerpoint/2010/main" val="1328977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F5CB0-7ECB-EDD7-03A2-02BC440CD257}"/>
              </a:ext>
            </a:extLst>
          </p:cNvPr>
          <p:cNvSpPr>
            <a:spLocks noGrp="1"/>
          </p:cNvSpPr>
          <p:nvPr>
            <p:ph type="title"/>
          </p:nvPr>
        </p:nvSpPr>
        <p:spPr/>
        <p:txBody>
          <a:bodyPr/>
          <a:lstStyle/>
          <a:p>
            <a:r>
              <a:rPr lang="en-US" dirty="0"/>
              <a:t>Dementia: Trajectory</a:t>
            </a:r>
            <a:r>
              <a:rPr lang="en-US" baseline="30000" dirty="0"/>
              <a:t>2</a:t>
            </a:r>
          </a:p>
        </p:txBody>
      </p:sp>
      <p:graphicFrame>
        <p:nvGraphicFramePr>
          <p:cNvPr id="4" name="Content Placeholder 3">
            <a:extLst>
              <a:ext uri="{FF2B5EF4-FFF2-40B4-BE49-F238E27FC236}">
                <a16:creationId xmlns:a16="http://schemas.microsoft.com/office/drawing/2014/main" id="{BF49DB37-7798-2D63-4C23-EEE63EE26D7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65" name="TextBox 2064">
            <a:extLst>
              <a:ext uri="{FF2B5EF4-FFF2-40B4-BE49-F238E27FC236}">
                <a16:creationId xmlns:a16="http://schemas.microsoft.com/office/drawing/2014/main" id="{BF1D00F4-84A1-B3EA-6558-D170F0D66134}"/>
              </a:ext>
            </a:extLst>
          </p:cNvPr>
          <p:cNvSpPr txBox="1"/>
          <p:nvPr/>
        </p:nvSpPr>
        <p:spPr>
          <a:xfrm>
            <a:off x="1167026" y="2313458"/>
            <a:ext cx="21555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Mild/Early Stage</a:t>
            </a:r>
            <a:endParaRPr lang="en-US"/>
          </a:p>
        </p:txBody>
      </p:sp>
      <p:sp>
        <p:nvSpPr>
          <p:cNvPr id="2066" name="TextBox 2065">
            <a:extLst>
              <a:ext uri="{FF2B5EF4-FFF2-40B4-BE49-F238E27FC236}">
                <a16:creationId xmlns:a16="http://schemas.microsoft.com/office/drawing/2014/main" id="{60E0769B-DCFE-B0A8-2F67-E54C2A6FCFE8}"/>
              </a:ext>
            </a:extLst>
          </p:cNvPr>
          <p:cNvSpPr txBox="1"/>
          <p:nvPr/>
        </p:nvSpPr>
        <p:spPr>
          <a:xfrm>
            <a:off x="4709297" y="2200104"/>
            <a:ext cx="27734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Moderate/Middle Stage</a:t>
            </a:r>
          </a:p>
        </p:txBody>
      </p:sp>
      <p:sp>
        <p:nvSpPr>
          <p:cNvPr id="2067" name="TextBox 2066">
            <a:extLst>
              <a:ext uri="{FF2B5EF4-FFF2-40B4-BE49-F238E27FC236}">
                <a16:creationId xmlns:a16="http://schemas.microsoft.com/office/drawing/2014/main" id="{9E2B419D-C3B0-EEE8-8D36-729694ABDD77}"/>
              </a:ext>
            </a:extLst>
          </p:cNvPr>
          <p:cNvSpPr txBox="1"/>
          <p:nvPr/>
        </p:nvSpPr>
        <p:spPr>
          <a:xfrm>
            <a:off x="8649730" y="2313458"/>
            <a:ext cx="27047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Severe/End Stage</a:t>
            </a:r>
            <a:endParaRPr lang="en-US"/>
          </a:p>
        </p:txBody>
      </p:sp>
      <p:sp>
        <p:nvSpPr>
          <p:cNvPr id="2086" name="TextBox 2085">
            <a:extLst>
              <a:ext uri="{FF2B5EF4-FFF2-40B4-BE49-F238E27FC236}">
                <a16:creationId xmlns:a16="http://schemas.microsoft.com/office/drawing/2014/main" id="{593E2B2B-E57A-89B5-236B-3B1D5B2A2693}"/>
              </a:ext>
            </a:extLst>
          </p:cNvPr>
          <p:cNvSpPr txBox="1"/>
          <p:nvPr/>
        </p:nvSpPr>
        <p:spPr>
          <a:xfrm>
            <a:off x="933622" y="5409514"/>
            <a:ext cx="26223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2-4 years</a:t>
            </a:r>
          </a:p>
        </p:txBody>
      </p:sp>
      <p:sp>
        <p:nvSpPr>
          <p:cNvPr id="2087" name="TextBox 2086">
            <a:extLst>
              <a:ext uri="{FF2B5EF4-FFF2-40B4-BE49-F238E27FC236}">
                <a16:creationId xmlns:a16="http://schemas.microsoft.com/office/drawing/2014/main" id="{E2B0013A-BC98-3D1F-B6EA-CC2DD574D493}"/>
              </a:ext>
            </a:extLst>
          </p:cNvPr>
          <p:cNvSpPr txBox="1"/>
          <p:nvPr/>
        </p:nvSpPr>
        <p:spPr>
          <a:xfrm>
            <a:off x="4791675" y="5409513"/>
            <a:ext cx="269102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2-5 years</a:t>
            </a:r>
          </a:p>
        </p:txBody>
      </p:sp>
      <p:sp>
        <p:nvSpPr>
          <p:cNvPr id="2088" name="TextBox 2087">
            <a:extLst>
              <a:ext uri="{FF2B5EF4-FFF2-40B4-BE49-F238E27FC236}">
                <a16:creationId xmlns:a16="http://schemas.microsoft.com/office/drawing/2014/main" id="{3C732332-B6F9-851D-21D7-C3AC9ACF013E}"/>
              </a:ext>
            </a:extLst>
          </p:cNvPr>
          <p:cNvSpPr txBox="1"/>
          <p:nvPr/>
        </p:nvSpPr>
        <p:spPr>
          <a:xfrm>
            <a:off x="8649729" y="5409513"/>
            <a:ext cx="26772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1-3 years</a:t>
            </a:r>
          </a:p>
        </p:txBody>
      </p:sp>
      <p:sp>
        <p:nvSpPr>
          <p:cNvPr id="11" name="TextBox 10">
            <a:extLst>
              <a:ext uri="{FF2B5EF4-FFF2-40B4-BE49-F238E27FC236}">
                <a16:creationId xmlns:a16="http://schemas.microsoft.com/office/drawing/2014/main" id="{3027C7AB-42E7-AF5B-5797-CEB18C524254}"/>
              </a:ext>
            </a:extLst>
          </p:cNvPr>
          <p:cNvSpPr txBox="1"/>
          <p:nvPr/>
        </p:nvSpPr>
        <p:spPr>
          <a:xfrm>
            <a:off x="8156659" y="6366726"/>
            <a:ext cx="317621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Image by Author.</a:t>
            </a:r>
          </a:p>
        </p:txBody>
      </p:sp>
    </p:spTree>
    <p:extLst>
      <p:ext uri="{BB962C8B-B14F-4D97-AF65-F5344CB8AC3E}">
        <p14:creationId xmlns:p14="http://schemas.microsoft.com/office/powerpoint/2010/main" val="1598640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7862D-BF69-A135-2218-A8B1F842C140}"/>
              </a:ext>
            </a:extLst>
          </p:cNvPr>
          <p:cNvSpPr>
            <a:spLocks noGrp="1"/>
          </p:cNvSpPr>
          <p:nvPr>
            <p:ph type="title"/>
          </p:nvPr>
        </p:nvSpPr>
        <p:spPr/>
        <p:txBody>
          <a:bodyPr/>
          <a:lstStyle/>
          <a:p>
            <a:r>
              <a:rPr lang="en-US" dirty="0"/>
              <a:t>Dementia: Primary and Palliative Management</a:t>
            </a:r>
            <a:r>
              <a:rPr lang="en-US" baseline="30000" dirty="0"/>
              <a:t>3</a:t>
            </a:r>
          </a:p>
        </p:txBody>
      </p:sp>
      <p:sp>
        <p:nvSpPr>
          <p:cNvPr id="3" name="Content Placeholder 2">
            <a:extLst>
              <a:ext uri="{FF2B5EF4-FFF2-40B4-BE49-F238E27FC236}">
                <a16:creationId xmlns:a16="http://schemas.microsoft.com/office/drawing/2014/main" id="{B79B3B31-E391-26DB-2140-F333145BC8FC}"/>
              </a:ext>
            </a:extLst>
          </p:cNvPr>
          <p:cNvSpPr>
            <a:spLocks noGrp="1"/>
          </p:cNvSpPr>
          <p:nvPr>
            <p:ph idx="1"/>
          </p:nvPr>
        </p:nvSpPr>
        <p:spPr>
          <a:xfrm>
            <a:off x="838200" y="1581394"/>
            <a:ext cx="10515600" cy="4351338"/>
          </a:xfrm>
        </p:spPr>
        <p:txBody>
          <a:bodyPr vert="horz" lIns="91440" tIns="45720" rIns="91440" bIns="45720" rtlCol="0" anchor="t">
            <a:normAutofit/>
          </a:bodyPr>
          <a:lstStyle/>
          <a:p>
            <a:r>
              <a:rPr lang="en-US" dirty="0"/>
              <a:t>Healthy lifestyle</a:t>
            </a:r>
          </a:p>
          <a:p>
            <a:r>
              <a:rPr lang="en-US" dirty="0"/>
              <a:t>Risk factor management</a:t>
            </a:r>
          </a:p>
          <a:p>
            <a:r>
              <a:rPr lang="en-US" dirty="0"/>
              <a:t>Deprescribing problematic medications</a:t>
            </a:r>
          </a:p>
          <a:p>
            <a:r>
              <a:rPr lang="en-US" dirty="0"/>
              <a:t>Starting acetylcholinesterase inhibitors (except in frontotemporal dementia) +/- memantine</a:t>
            </a:r>
          </a:p>
          <a:p>
            <a:r>
              <a:rPr lang="en-US" dirty="0"/>
              <a:t>Targeted management of common symptoms</a:t>
            </a:r>
          </a:p>
          <a:p>
            <a:r>
              <a:rPr lang="en-US" dirty="0"/>
              <a:t>Future preparedness and caregiver support</a:t>
            </a:r>
          </a:p>
        </p:txBody>
      </p:sp>
    </p:spTree>
    <p:extLst>
      <p:ext uri="{BB962C8B-B14F-4D97-AF65-F5344CB8AC3E}">
        <p14:creationId xmlns:p14="http://schemas.microsoft.com/office/powerpoint/2010/main" val="2862402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8FFAF-8BC9-6F6E-4187-8123335B428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49AD694-A8A0-156A-ED4E-A17B271FE9F7}"/>
              </a:ext>
            </a:extLst>
          </p:cNvPr>
          <p:cNvSpPr>
            <a:spLocks noGrp="1"/>
          </p:cNvSpPr>
          <p:nvPr>
            <p:ph type="ctrTitle"/>
          </p:nvPr>
        </p:nvSpPr>
        <p:spPr>
          <a:xfrm>
            <a:off x="768974" y="2697429"/>
            <a:ext cx="6528179" cy="2037624"/>
          </a:xfrm>
        </p:spPr>
        <p:txBody>
          <a:bodyPr/>
          <a:lstStyle/>
          <a:p>
            <a:r>
              <a:rPr lang="en-US">
                <a:solidFill>
                  <a:schemeClr val="bg1"/>
                </a:solidFill>
                <a:latin typeface="Georgia"/>
              </a:rPr>
              <a:t>Parkinson's Disease and Related Syndromes</a:t>
            </a:r>
            <a:endParaRPr lang="en-US" dirty="0">
              <a:solidFill>
                <a:schemeClr val="bg1"/>
              </a:solidFill>
            </a:endParaRPr>
          </a:p>
        </p:txBody>
      </p:sp>
      <p:sp>
        <p:nvSpPr>
          <p:cNvPr id="2" name="Content Placeholder 1">
            <a:extLst>
              <a:ext uri="{FF2B5EF4-FFF2-40B4-BE49-F238E27FC236}">
                <a16:creationId xmlns:a16="http://schemas.microsoft.com/office/drawing/2014/main" id="{798BE8A8-B854-986C-0339-32B69016B54F}"/>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2491145943"/>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f4c798ae5887fa120ee989593b70e886">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fe3c44d396f2d666ce06deb314d10148"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2.xml><?xml version="1.0" encoding="utf-8"?>
<ds:datastoreItem xmlns:ds="http://schemas.openxmlformats.org/officeDocument/2006/customXml" ds:itemID="{089174F4-7ADC-4637-9E40-CC9C536D0A43}">
  <ds:schemaRefs>
    <ds:schemaRef ds:uri="http://www.w3.org/XML/1998/namespace"/>
    <ds:schemaRef ds:uri="8aa4a8cc-f11d-4867-8eab-458c623f0148"/>
    <ds:schemaRef ds:uri="64407c56-db46-4918-b2f3-5d45c1b88c6b"/>
    <ds:schemaRef ds:uri="http://purl.org/dc/dcmityp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3DB2768E-2C2E-4AF6-B15B-BD81E13474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6473</TotalTime>
  <Words>3819</Words>
  <Application>Microsoft Office PowerPoint</Application>
  <PresentationFormat>Widescreen</PresentationFormat>
  <Paragraphs>323</Paragraphs>
  <Slides>35</Slides>
  <Notes>13</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Primary Care Topics in Outpatient Palliative Care  Part 2: Progressive Neurologic Conditions, and Stroke </vt:lpstr>
      <vt:lpstr>No Disclosures</vt:lpstr>
      <vt:lpstr>Learning Objectives</vt:lpstr>
      <vt:lpstr>The Structure of Today's Lecture</vt:lpstr>
      <vt:lpstr>Dementia</vt:lpstr>
      <vt:lpstr>Dementia: Diagnosis1</vt:lpstr>
      <vt:lpstr>Dementia: Trajectory2</vt:lpstr>
      <vt:lpstr>Dementia: Primary and Palliative Management3</vt:lpstr>
      <vt:lpstr>Parkinson's Disease and Related Syndromes</vt:lpstr>
      <vt:lpstr>Parkinson's Disease and Related Syndromes</vt:lpstr>
      <vt:lpstr>Parkinson's: Trajectory4</vt:lpstr>
      <vt:lpstr>Parkinson's: Primary and Palliative Management5</vt:lpstr>
      <vt:lpstr>Amyotrophic Lateral Sclerosis (ALS)</vt:lpstr>
      <vt:lpstr>ALS: Diagnosis6</vt:lpstr>
      <vt:lpstr>ALS: Trajectory</vt:lpstr>
      <vt:lpstr>ALS: Primary and Palliative Management6</vt:lpstr>
      <vt:lpstr>ALS: Pain Management6</vt:lpstr>
      <vt:lpstr>Multiple Sclerosis (MS)</vt:lpstr>
      <vt:lpstr>MS: Diagnosis7</vt:lpstr>
      <vt:lpstr>MS: Trajectory7</vt:lpstr>
      <vt:lpstr>MS: Common Symptoms and Management7</vt:lpstr>
      <vt:lpstr>Stroke</vt:lpstr>
      <vt:lpstr>Stroke: Diagnosis and Presentation</vt:lpstr>
      <vt:lpstr>Stroke: Trajectory</vt:lpstr>
      <vt:lpstr>Stroke: Primary and Palliative Management</vt:lpstr>
      <vt:lpstr>Common Themes for Patients with Neurologic Illnesses</vt:lpstr>
      <vt:lpstr>Common Themes and Recommendations in Caring for Patients with Neurologic Illnesses</vt:lpstr>
      <vt:lpstr>Common Themes and Recommendations in Caring for Patients with Neurologic Illnesses</vt:lpstr>
      <vt:lpstr>Common Themes and Recommendations in Caring for Patients with Neurologic Illnesses</vt:lpstr>
      <vt:lpstr>Practice Question 1</vt:lpstr>
      <vt:lpstr>Practice Question 1</vt:lpstr>
      <vt:lpstr>Practice Question 2</vt:lpstr>
      <vt:lpstr>Practice Question 2</vt:lpstr>
      <vt:lpstr>Learning Objectives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301</cp:revision>
  <cp:lastPrinted>2025-11-19T21:53:26Z</cp:lastPrinted>
  <dcterms:created xsi:type="dcterms:W3CDTF">2025-10-13T15:36:11Z</dcterms:created>
  <dcterms:modified xsi:type="dcterms:W3CDTF">2026-03-31T17:08:04Z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