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15_8AC10D88.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1"/>
  </p:notesMasterIdLst>
  <p:handoutMasterIdLst>
    <p:handoutMasterId r:id="rId52"/>
  </p:handoutMasterIdLst>
  <p:sldIdLst>
    <p:sldId id="256" r:id="rId5"/>
    <p:sldId id="464" r:id="rId6"/>
    <p:sldId id="277" r:id="rId7"/>
    <p:sldId id="304" r:id="rId8"/>
    <p:sldId id="306" r:id="rId9"/>
    <p:sldId id="307" r:id="rId10"/>
    <p:sldId id="258" r:id="rId11"/>
    <p:sldId id="270" r:id="rId12"/>
    <p:sldId id="309" r:id="rId13"/>
    <p:sldId id="310" r:id="rId14"/>
    <p:sldId id="308" r:id="rId15"/>
    <p:sldId id="319" r:id="rId16"/>
    <p:sldId id="312" r:id="rId17"/>
    <p:sldId id="313" r:id="rId18"/>
    <p:sldId id="257" r:id="rId19"/>
    <p:sldId id="339" r:id="rId20"/>
    <p:sldId id="340" r:id="rId21"/>
    <p:sldId id="341" r:id="rId22"/>
    <p:sldId id="342" r:id="rId23"/>
    <p:sldId id="344" r:id="rId24"/>
    <p:sldId id="322" r:id="rId25"/>
    <p:sldId id="323" r:id="rId26"/>
    <p:sldId id="343" r:id="rId27"/>
    <p:sldId id="318" r:id="rId28"/>
    <p:sldId id="325" r:id="rId29"/>
    <p:sldId id="326" r:id="rId30"/>
    <p:sldId id="345" r:id="rId31"/>
    <p:sldId id="346" r:id="rId32"/>
    <p:sldId id="330" r:id="rId33"/>
    <p:sldId id="331" r:id="rId34"/>
    <p:sldId id="347" r:id="rId35"/>
    <p:sldId id="327" r:id="rId36"/>
    <p:sldId id="328" r:id="rId37"/>
    <p:sldId id="329" r:id="rId38"/>
    <p:sldId id="316" r:id="rId39"/>
    <p:sldId id="317" r:id="rId40"/>
    <p:sldId id="336" r:id="rId41"/>
    <p:sldId id="278" r:id="rId42"/>
    <p:sldId id="271" r:id="rId43"/>
    <p:sldId id="303" r:id="rId44"/>
    <p:sldId id="272" r:id="rId45"/>
    <p:sldId id="273" r:id="rId46"/>
    <p:sldId id="333" r:id="rId47"/>
    <p:sldId id="348" r:id="rId48"/>
    <p:sldId id="276" r:id="rId49"/>
    <p:sldId id="321"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256"/>
            <p14:sldId id="464"/>
            <p14:sldId id="277"/>
            <p14:sldId id="304"/>
            <p14:sldId id="306"/>
            <p14:sldId id="307"/>
            <p14:sldId id="258"/>
            <p14:sldId id="270"/>
            <p14:sldId id="309"/>
            <p14:sldId id="310"/>
            <p14:sldId id="308"/>
            <p14:sldId id="319"/>
            <p14:sldId id="312"/>
            <p14:sldId id="313"/>
            <p14:sldId id="257"/>
            <p14:sldId id="339"/>
            <p14:sldId id="340"/>
            <p14:sldId id="341"/>
            <p14:sldId id="342"/>
            <p14:sldId id="344"/>
            <p14:sldId id="322"/>
            <p14:sldId id="323"/>
            <p14:sldId id="343"/>
            <p14:sldId id="318"/>
            <p14:sldId id="325"/>
            <p14:sldId id="326"/>
            <p14:sldId id="345"/>
            <p14:sldId id="346"/>
            <p14:sldId id="330"/>
            <p14:sldId id="331"/>
            <p14:sldId id="347"/>
            <p14:sldId id="327"/>
            <p14:sldId id="328"/>
            <p14:sldId id="329"/>
            <p14:sldId id="316"/>
            <p14:sldId id="317"/>
            <p14:sldId id="336"/>
            <p14:sldId id="278"/>
            <p14:sldId id="271"/>
            <p14:sldId id="303"/>
            <p14:sldId id="272"/>
            <p14:sldId id="273"/>
            <p14:sldId id="333"/>
            <p14:sldId id="348"/>
            <p14:sldId id="276"/>
            <p14:sldId id="321"/>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E5E54A-F9E4-D067-C73E-6259B8CDCB76}" name="Depew, Rebekka Elizabeth-Marie" initials="DR" userId="S::rdepew@emory.edu::cf6e0bbe-e50b-426b-a19d-7a0b45bc787e" providerId="AD"/>
  <p188:author id="{1A98B1E8-F3B2-1A58-24F7-C0B68044DC42}" name="Sweetnam, Victoria Isabel" initials="SV" userId="S::vsweetn@emory.edu::50b07925-f77b-428e-b84d-fe74425f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E59777-5DE5-2FBF-7EC0-CBEC37639BA3}" v="2" dt="2026-07-13T13:12:57.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21"/>
    <p:restoredTop sz="66140"/>
  </p:normalViewPr>
  <p:slideViewPr>
    <p:cSldViewPr snapToGrid="0">
      <p:cViewPr>
        <p:scale>
          <a:sx n="79" d="100"/>
          <a:sy n="79" d="100"/>
        </p:scale>
        <p:origin x="1640" y="240"/>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pew, Rebekka Elizabeth-Marie" userId="S::rdepew@emory.edu::cf6e0bbe-e50b-426b-a19d-7a0b45bc787e" providerId="AD" clId="Web-{CCE59777-5DE5-2FBF-7EC0-CBEC37639BA3}"/>
    <pc:docChg chg="modSld">
      <pc:chgData name="Depew, Rebekka Elizabeth-Marie" userId="S::rdepew@emory.edu::cf6e0bbe-e50b-426b-a19d-7a0b45bc787e" providerId="AD" clId="Web-{CCE59777-5DE5-2FBF-7EC0-CBEC37639BA3}" dt="2026-07-13T13:12:57.554" v="2" actId="20577"/>
      <pc:docMkLst>
        <pc:docMk/>
      </pc:docMkLst>
      <pc:sldChg chg="modSp">
        <pc:chgData name="Depew, Rebekka Elizabeth-Marie" userId="S::rdepew@emory.edu::cf6e0bbe-e50b-426b-a19d-7a0b45bc787e" providerId="AD" clId="Web-{CCE59777-5DE5-2FBF-7EC0-CBEC37639BA3}" dt="2026-07-13T13:12:57.554" v="2" actId="20577"/>
        <pc:sldMkLst>
          <pc:docMk/>
          <pc:sldMk cId="1980157551" sldId="319"/>
        </pc:sldMkLst>
        <pc:spChg chg="mod">
          <ac:chgData name="Depew, Rebekka Elizabeth-Marie" userId="S::rdepew@emory.edu::cf6e0bbe-e50b-426b-a19d-7a0b45bc787e" providerId="AD" clId="Web-{CCE59777-5DE5-2FBF-7EC0-CBEC37639BA3}" dt="2026-07-13T13:12:57.554" v="2" actId="20577"/>
          <ac:spMkLst>
            <pc:docMk/>
            <pc:sldMk cId="1980157551" sldId="319"/>
            <ac:spMk id="5" creationId="{92B77F92-8D04-3F05-B280-7D1F825F227E}"/>
          </ac:spMkLst>
        </pc:spChg>
      </pc:sldChg>
    </pc:docChg>
  </pc:docChgLst>
</pc:chgInfo>
</file>

<file path=ppt/comments/modernComment_115_8AC10D88.xml><?xml version="1.0" encoding="utf-8"?>
<p188:cmLst xmlns:a="http://schemas.openxmlformats.org/drawingml/2006/main" xmlns:r="http://schemas.openxmlformats.org/officeDocument/2006/relationships" xmlns:p188="http://schemas.microsoft.com/office/powerpoint/2018/8/main">
  <p188:cm id="{16C00EF2-2657-46E9-AB6F-1977A426A005}" authorId="{1A98B1E8-F3B2-1A58-24F7-C0B68044DC42}" status="resolved" created="2026-02-12T01:49:37.696" complete="100000">
    <ac:txMkLst xmlns:ac="http://schemas.microsoft.com/office/drawing/2013/main/command">
      <pc:docMk xmlns:pc="http://schemas.microsoft.com/office/powerpoint/2013/main/command"/>
      <pc:sldMk xmlns:pc="http://schemas.microsoft.com/office/powerpoint/2013/main/command" cId="2327907720" sldId="277"/>
      <ac:spMk id="3" creationId="{95AC5ADF-2E6F-0A47-C997-376334427515}"/>
      <ac:txMk cp="74" len="149">
        <ac:context len="224" hash="3219891156"/>
      </ac:txMk>
    </ac:txMkLst>
    <p188:pos x="7210136" y="1812636"/>
    <p188:replyLst>
      <p188:reply id="{3140C2F9-FE00-4D53-8776-755D3C196A80}" authorId="{1A98B1E8-F3B2-1A58-24F7-C0B68044DC42}" created="2026-02-12T01:50:06.712">
        <p188:txBody>
          <a:bodyPr/>
          <a:lstStyle/>
          <a:p>
            <a:r>
              <a:rPr lang="en-US"/>
              <a:t>David did a great job of this in the opioid lectures. I think Laura was just copying what I gave her</a:t>
            </a:r>
          </a:p>
        </p188:txBody>
      </p188:reply>
    </p188:replyLst>
    <p188:txBody>
      <a:bodyPr/>
      <a:lstStyle/>
      <a:p>
        <a:r>
          <a:rPr lang="en-US"/>
          <a:t>I would also try and fix the learning objectives as you come across them so that they are actionable items--&gt; I usually use bloom's taxonomy for creating LOs. I think I might even have to go back into the curriculum document and clean up the learning objectives in this format--content is the same. I hope this makes sense. </a:t>
        </a:r>
      </a:p>
    </p188:txBody>
    <p188:extLst>
      <p:ext xmlns:p="http://schemas.openxmlformats.org/presentationml/2006/main" uri="{57CB4572-C831-44C2-8A1C-0ADB6CCDFE69}">
        <p223:reactions xmlns:p223="http://schemas.microsoft.com/office/powerpoint/2022/03/main">
          <p223:rxn type="👍">
            <p223:instance time="2026-02-12T03:29:44.657" authorId="{8CE5E54A-F9E4-D067-C73E-6259B8CDCB76}"/>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7/13/2026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53EF1-D49D-C34B-8634-79CEC51E9E99}"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6BAE3-93B1-EA40-836F-5153F673EA93}" type="slidenum">
              <a:rPr lang="en-US" smtClean="0"/>
              <a:t>‹#›</a:t>
            </a:fld>
            <a:endParaRPr lang="en-US"/>
          </a:p>
        </p:txBody>
      </p:sp>
    </p:spTree>
    <p:extLst>
      <p:ext uri="{BB962C8B-B14F-4D97-AF65-F5344CB8AC3E}">
        <p14:creationId xmlns:p14="http://schemas.microsoft.com/office/powerpoint/2010/main" val="339639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The answer is C: Functional Status. Functional status is the </a:t>
            </a:r>
            <a:r>
              <a:rPr lang="en-US" b="1" dirty="0">
                <a:solidFill>
                  <a:srgbClr val="000000"/>
                </a:solidFill>
              </a:rPr>
              <a:t>s</a:t>
            </a:r>
            <a:r>
              <a:rPr lang="en-US" b="1" dirty="0">
                <a:solidFill>
                  <a:srgbClr val="404040"/>
                </a:solidFill>
              </a:rPr>
              <a:t>ingle most important prognostic predictive factor in patients with advanced cancer</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0D405F79-98C8-4454-AE23-658C2F31A805}" type="slidenum">
              <a:rPr lang="en-US"/>
              <a:t>43</a:t>
            </a:fld>
            <a:endParaRPr lang="en-US"/>
          </a:p>
        </p:txBody>
      </p:sp>
    </p:spTree>
    <p:extLst>
      <p:ext uri="{BB962C8B-B14F-4D97-AF65-F5344CB8AC3E}">
        <p14:creationId xmlns:p14="http://schemas.microsoft.com/office/powerpoint/2010/main" val="807829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8CB9C-61B8-BC7D-1BB1-ABD4AB0DF9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8128A-9AEC-30AF-2B7A-90325856A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5AA949-F92B-A8B6-B515-311A2B070058}"/>
              </a:ext>
            </a:extLst>
          </p:cNvPr>
          <p:cNvSpPr>
            <a:spLocks noGrp="1"/>
          </p:cNvSpPr>
          <p:nvPr>
            <p:ph type="body" idx="1"/>
          </p:nvPr>
        </p:nvSpPr>
        <p:spPr/>
        <p:txBody>
          <a:bodyPr/>
          <a:lstStyle/>
          <a:p>
            <a:r>
              <a:rPr lang="en-US" b="1" dirty="0">
                <a:ea typeface="Calibri"/>
                <a:cs typeface="Calibri"/>
              </a:rPr>
              <a:t>The answer is C: Functional Status. Functional status is the </a:t>
            </a:r>
            <a:r>
              <a:rPr lang="en-US" b="1" dirty="0">
                <a:solidFill>
                  <a:srgbClr val="000000"/>
                </a:solidFill>
              </a:rPr>
              <a:t>s</a:t>
            </a:r>
            <a:r>
              <a:rPr lang="en-US" b="1" dirty="0">
                <a:solidFill>
                  <a:srgbClr val="404040"/>
                </a:solidFill>
              </a:rPr>
              <a:t>ingle most important prognostic predictive factor in patients with advanced cancer</a:t>
            </a:r>
            <a:endParaRPr lang="en-US" dirty="0">
              <a:ea typeface="Calibri"/>
              <a:cs typeface="Calibri"/>
            </a:endParaRPr>
          </a:p>
        </p:txBody>
      </p:sp>
      <p:sp>
        <p:nvSpPr>
          <p:cNvPr id="4" name="Slide Number Placeholder 3">
            <a:extLst>
              <a:ext uri="{FF2B5EF4-FFF2-40B4-BE49-F238E27FC236}">
                <a16:creationId xmlns:a16="http://schemas.microsoft.com/office/drawing/2014/main" id="{CC846C0B-59EF-F00C-0B5D-2CDF5A5B3808}"/>
              </a:ext>
            </a:extLst>
          </p:cNvPr>
          <p:cNvSpPr>
            <a:spLocks noGrp="1"/>
          </p:cNvSpPr>
          <p:nvPr>
            <p:ph type="sldNum" sz="quarter" idx="5"/>
          </p:nvPr>
        </p:nvSpPr>
        <p:spPr/>
        <p:txBody>
          <a:bodyPr/>
          <a:lstStyle/>
          <a:p>
            <a:fld id="{0D405F79-98C8-4454-AE23-658C2F31A805}" type="slidenum">
              <a:rPr lang="en-US"/>
              <a:t>44</a:t>
            </a:fld>
            <a:endParaRPr lang="en-US"/>
          </a:p>
        </p:txBody>
      </p:sp>
    </p:spTree>
    <p:extLst>
      <p:ext uri="{BB962C8B-B14F-4D97-AF65-F5344CB8AC3E}">
        <p14:creationId xmlns:p14="http://schemas.microsoft.com/office/powerpoint/2010/main" val="39263879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dirty="0"/>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dirty="0"/>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7/13/2026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274299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7/13/2026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4505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79913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dirty="0">
                <a:solidFill>
                  <a:schemeClr val="bg1"/>
                </a:solidFill>
                <a:latin typeface="Century Gothic"/>
                <a:cs typeface="Century Gothic"/>
              </a:rPr>
              <a:t>We </a:t>
            </a:r>
            <a:r>
              <a:rPr lang="en-US" sz="2000" b="1" kern="0" spc="-10" dirty="0">
                <a:solidFill>
                  <a:schemeClr val="bg1"/>
                </a:solidFill>
                <a:latin typeface="Century Gothic"/>
                <a:cs typeface="Century Gothic"/>
              </a:rPr>
              <a:t>i</a:t>
            </a:r>
            <a:r>
              <a:rPr sz="2000" b="1" kern="0" spc="-10" dirty="0">
                <a:solidFill>
                  <a:schemeClr val="bg1"/>
                </a:solidFill>
                <a:latin typeface="Century Gothic"/>
                <a:cs typeface="Century Gothic"/>
              </a:rPr>
              <a:t>mprove </a:t>
            </a:r>
            <a:r>
              <a:rPr lang="en-US" sz="2000" b="1" kern="0" spc="-10" dirty="0">
                <a:solidFill>
                  <a:schemeClr val="bg1"/>
                </a:solidFill>
                <a:latin typeface="Century Gothic"/>
                <a:cs typeface="Century Gothic"/>
              </a:rPr>
              <a:t>l</a:t>
            </a:r>
            <a:r>
              <a:rPr sz="2000" b="1" kern="0" dirty="0">
                <a:solidFill>
                  <a:schemeClr val="bg1"/>
                </a:solidFill>
                <a:latin typeface="Century Gothic"/>
                <a:cs typeface="Century Gothic"/>
              </a:rPr>
              <a:t>ives</a:t>
            </a:r>
            <a:r>
              <a:rPr sz="2000" b="1" kern="0" spc="-35" dirty="0">
                <a:solidFill>
                  <a:schemeClr val="bg1"/>
                </a:solidFill>
                <a:latin typeface="Century Gothic"/>
                <a:cs typeface="Century Gothic"/>
              </a:rPr>
              <a:t> </a:t>
            </a:r>
            <a:r>
              <a:rPr sz="2000" b="1" kern="0" spc="-25" dirty="0">
                <a:solidFill>
                  <a:schemeClr val="bg1"/>
                </a:solidFill>
                <a:latin typeface="Century Gothic"/>
                <a:cs typeface="Century Gothic"/>
              </a:rPr>
              <a:t>and </a:t>
            </a:r>
            <a:r>
              <a:rPr lang="en-US" sz="2000" b="1" kern="0" spc="-10" dirty="0">
                <a:solidFill>
                  <a:schemeClr val="bg1"/>
                </a:solidFill>
                <a:latin typeface="Century Gothic"/>
                <a:cs typeface="Century Gothic"/>
              </a:rPr>
              <a:t>p</a:t>
            </a:r>
            <a:r>
              <a:rPr sz="2000" b="1" kern="0" spc="-10" dirty="0">
                <a:solidFill>
                  <a:schemeClr val="bg1"/>
                </a:solidFill>
                <a:latin typeface="Century Gothic"/>
                <a:cs typeface="Century Gothic"/>
              </a:rPr>
              <a:t>rovide </a:t>
            </a:r>
            <a:r>
              <a:rPr lang="en-US" sz="2000" b="1" kern="0" spc="-20" dirty="0">
                <a:solidFill>
                  <a:schemeClr val="bg1"/>
                </a:solidFill>
                <a:latin typeface="Century Gothic"/>
                <a:cs typeface="Century Gothic"/>
              </a:rPr>
              <a:t>h</a:t>
            </a:r>
            <a:r>
              <a:rPr sz="2000" b="1" kern="0" spc="-20" dirty="0">
                <a:solidFill>
                  <a:schemeClr val="bg1"/>
                </a:solidFill>
                <a:latin typeface="Century Gothic"/>
                <a:cs typeface="Century Gothic"/>
              </a:rPr>
              <a:t>ope</a:t>
            </a:r>
            <a:endParaRPr sz="2000" kern="0" dirty="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dirty="0">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dirty="0">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1">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2"/>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2" Type="http://schemas.microsoft.com/office/2018/10/relationships/comments" Target="../comments/modernComment_115_8AC10D88.xml"/><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8" Type="http://schemas.openxmlformats.org/officeDocument/2006/relationships/hyperlink" Target="https://www.mypcnow.org/fast-fact/prognostication-in-heart-failure/" TargetMode="External"/><Relationship Id="rId3" Type="http://schemas.openxmlformats.org/officeDocument/2006/relationships/hyperlink" Target="https://www.mypcnow.org/fast-fact/prognostic-models-in-critically-ill-adults/" TargetMode="External"/><Relationship Id="rId7" Type="http://schemas.openxmlformats.org/officeDocument/2006/relationships/hyperlink" Target="https://www.mypcnow.org/fast-fact/amyotrophic-lateral-sclerosis-prognostication-in-advanced-illness" TargetMode="External"/><Relationship Id="rId2" Type="http://schemas.openxmlformats.org/officeDocument/2006/relationships/hyperlink" Target="https://www.mypcnow.org/fast-fact/prognostication/" TargetMode="External"/><Relationship Id="rId1" Type="http://schemas.openxmlformats.org/officeDocument/2006/relationships/slideLayout" Target="../slideLayouts/slideLayout49.xml"/><Relationship Id="rId6" Type="http://schemas.openxmlformats.org/officeDocument/2006/relationships/hyperlink" Target="https://mypcnow.org/fast-fact/prognosis-in-end-stage-copd/%E2%80%8B" TargetMode="External"/><Relationship Id="rId5" Type="http://schemas.openxmlformats.org/officeDocument/2006/relationships/hyperlink" Target="https://www.mypcnow.org/fast-fact/prognostication-in-patients-receiving-dialysis/%E2%80%8B" TargetMode="External"/><Relationship Id="rId4" Type="http://schemas.openxmlformats.org/officeDocument/2006/relationships/hyperlink" Target="https://www.mypcnow.org/fast-fact/prognosis-in-decompensated-liver-failure%E2%80%8B"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www.mypcnow.org/fast-fact/prognosis-after-stroke/" TargetMode="External"/><Relationship Id="rId3" Type="http://schemas.openxmlformats.org/officeDocument/2006/relationships/hyperlink" Target="https://www.mypcnow.org/fast-fact/functional-status-assessment-in-serious-illness/" TargetMode="External"/><Relationship Id="rId7" Type="http://schemas.openxmlformats.org/officeDocument/2006/relationships/hyperlink" Target="https://www.mypcnow.org/fast-fact/prognosis-in-end-stage-copd/" TargetMode="External"/><Relationship Id="rId2" Type="http://schemas.openxmlformats.org/officeDocument/2006/relationships/hyperlink" Target="https://www.mypcnow.org/fast-fact/determining-prognosis-in-advanced-cancer/" TargetMode="External"/><Relationship Id="rId1" Type="http://schemas.openxmlformats.org/officeDocument/2006/relationships/slideLayout" Target="../slideLayouts/slideLayout49.xml"/><Relationship Id="rId6" Type="http://schemas.openxmlformats.org/officeDocument/2006/relationships/hyperlink" Target="https://www.mypcnow.org/fast-fact/palliative-prognostic-index/" TargetMode="External"/><Relationship Id="rId11" Type="http://schemas.openxmlformats.org/officeDocument/2006/relationships/hyperlink" Target="https://rarediseases.org/" TargetMode="External"/><Relationship Id="rId5" Type="http://schemas.openxmlformats.org/officeDocument/2006/relationships/hyperlink" Target="https://www.mypcnow.org/fast-fact/the-palliative-performance-scale-pps/" TargetMode="External"/><Relationship Id="rId10" Type="http://schemas.openxmlformats.org/officeDocument/2006/relationships/hyperlink" Target="https://www.mypcnow.orga/fast-fact/ff-512-pre-transplantation-palliative-care-considerations/%E2%80%8B" TargetMode="External"/><Relationship Id="rId4" Type="http://schemas.openxmlformats.org/officeDocument/2006/relationships/hyperlink" Target="https://www.mypcnow.org/fast-fact/the-palliative-prognostic-score/" TargetMode="External"/><Relationship Id="rId9" Type="http://schemas.openxmlformats.org/officeDocument/2006/relationships/hyperlink" Target="https://www.mypcnow.org/fast-fact/hypercalcemi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100" b="0">
                <a:latin typeface="Georgia"/>
              </a:rPr>
              <a:t>Formulating Prognosis and</a:t>
            </a:r>
            <a:endParaRPr lang="en-US"/>
          </a:p>
          <a:p>
            <a:r>
              <a:rPr lang="en-US" sz="3100" b="0">
                <a:latin typeface="Georgia"/>
              </a:rPr>
              <a:t>Making Recommendations</a:t>
            </a:r>
            <a:endParaRPr lang="en-US"/>
          </a:p>
          <a:p>
            <a:r>
              <a:rPr lang="en-US" sz="3100" b="0">
                <a:latin typeface="Georgia"/>
              </a:rPr>
              <a:t>in Various Serious Illnesses  </a:t>
            </a:r>
            <a:endParaRPr lang="en-US" b="0"/>
          </a:p>
        </p:txBody>
      </p:sp>
      <p:sp>
        <p:nvSpPr>
          <p:cNvPr id="3" name="Subtitle 2"/>
          <p:cNvSpPr>
            <a:spLocks noGrp="1"/>
          </p:cNvSpPr>
          <p:nvPr>
            <p:ph type="subTitle" idx="1"/>
          </p:nvPr>
        </p:nvSpPr>
        <p:spPr/>
        <p:txBody>
          <a:bodyPr anchor="ctr">
            <a:normAutofit/>
          </a:bodyPr>
          <a:lstStyle/>
          <a:p>
            <a:r>
              <a:rPr lang="en-US" sz="1900"/>
              <a:t>Laura Waddle, MD</a:t>
            </a:r>
            <a:endParaRPr lang="en-US"/>
          </a:p>
        </p:txBody>
      </p:sp>
    </p:spTree>
    <p:extLst>
      <p:ext uri="{BB962C8B-B14F-4D97-AF65-F5344CB8AC3E}">
        <p14:creationId xmlns:p14="http://schemas.microsoft.com/office/powerpoint/2010/main" val="388267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582C-C48A-76F2-C275-9D2D241AACCB}"/>
              </a:ext>
            </a:extLst>
          </p:cNvPr>
          <p:cNvSpPr>
            <a:spLocks noGrp="1"/>
          </p:cNvSpPr>
          <p:nvPr>
            <p:ph type="title"/>
          </p:nvPr>
        </p:nvSpPr>
        <p:spPr/>
        <p:txBody>
          <a:bodyPr/>
          <a:lstStyle/>
          <a:p>
            <a:r>
              <a:rPr lang="en-US" dirty="0"/>
              <a:t>Caveat that Resonated…</a:t>
            </a:r>
          </a:p>
        </p:txBody>
      </p:sp>
      <p:sp>
        <p:nvSpPr>
          <p:cNvPr id="3" name="Content Placeholder 2">
            <a:extLst>
              <a:ext uri="{FF2B5EF4-FFF2-40B4-BE49-F238E27FC236}">
                <a16:creationId xmlns:a16="http://schemas.microsoft.com/office/drawing/2014/main" id="{ED852C90-CC76-E294-FBA4-8F4290DC2378}"/>
              </a:ext>
            </a:extLst>
          </p:cNvPr>
          <p:cNvSpPr>
            <a:spLocks noGrp="1"/>
          </p:cNvSpPr>
          <p:nvPr>
            <p:ph idx="1"/>
          </p:nvPr>
        </p:nvSpPr>
        <p:spPr/>
        <p:txBody>
          <a:bodyPr vert="horz" lIns="91440" tIns="45720" rIns="91440" bIns="45720" rtlCol="0" anchor="t">
            <a:normAutofit/>
          </a:bodyPr>
          <a:lstStyle/>
          <a:p>
            <a:r>
              <a:rPr lang="en-US" dirty="0"/>
              <a:t>Regarding generic, organ-specific, disease-based prognostication systems and </a:t>
            </a:r>
            <a:r>
              <a:rPr lang="en-US"/>
              <a:t>prediction rules</a:t>
            </a:r>
            <a:r>
              <a:rPr lang="en-US" baseline="30000"/>
              <a:t>3</a:t>
            </a:r>
            <a:endParaRPr lang="en-US" baseline="30000" dirty="0"/>
          </a:p>
          <a:p>
            <a:r>
              <a:rPr lang="en-US" dirty="0"/>
              <a:t>“The most important limiting factor is the lack of prognostic ability specific to individual patients because most of these prognostication systems and prediction rules were not designed for individualized decision making.  </a:t>
            </a:r>
            <a:r>
              <a:rPr lang="en-US"/>
              <a:t>Therefore, they should be used with extreme caution in such a context”</a:t>
            </a:r>
            <a:r>
              <a:rPr lang="en-US" baseline="30000"/>
              <a:t>3</a:t>
            </a:r>
            <a:endParaRPr lang="en-US" dirty="0"/>
          </a:p>
        </p:txBody>
      </p:sp>
    </p:spTree>
    <p:extLst>
      <p:ext uri="{BB962C8B-B14F-4D97-AF65-F5344CB8AC3E}">
        <p14:creationId xmlns:p14="http://schemas.microsoft.com/office/powerpoint/2010/main" val="20365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A6DAB2-479C-FF52-3712-500503BE21EA}"/>
              </a:ext>
            </a:extLst>
          </p:cNvPr>
          <p:cNvSpPr>
            <a:spLocks noGrp="1"/>
          </p:cNvSpPr>
          <p:nvPr>
            <p:ph idx="1"/>
          </p:nvPr>
        </p:nvSpPr>
        <p:spPr>
          <a:xfrm>
            <a:off x="677334" y="1488613"/>
            <a:ext cx="8596668" cy="3880773"/>
          </a:xfrm>
        </p:spPr>
        <p:txBody>
          <a:bodyPr anchor="ctr">
            <a:normAutofit/>
          </a:bodyPr>
          <a:lstStyle/>
          <a:p>
            <a:pPr marL="0" indent="0">
              <a:buNone/>
            </a:pPr>
            <a:r>
              <a:rPr lang="en-US" sz="2000" dirty="0"/>
              <a:t>There are many sources of data and tools that can be used to assist</a:t>
            </a:r>
          </a:p>
          <a:p>
            <a:r>
              <a:rPr lang="en-US" sz="2000" dirty="0"/>
              <a:t>For each of these information sources, the provider needs to perform an evidence-based appraisal of the validity and reliability of the prognostic data as well as their applicability to the particular patient</a:t>
            </a:r>
          </a:p>
          <a:p>
            <a:r>
              <a:rPr lang="en-US" sz="2000" dirty="0"/>
              <a:t>No one model is consistently superior to clinician prediction of survival given the multiple factors that influence prognostication</a:t>
            </a:r>
          </a:p>
        </p:txBody>
      </p:sp>
      <p:sp>
        <p:nvSpPr>
          <p:cNvPr id="5" name="Title 4">
            <a:extLst>
              <a:ext uri="{FF2B5EF4-FFF2-40B4-BE49-F238E27FC236}">
                <a16:creationId xmlns:a16="http://schemas.microsoft.com/office/drawing/2014/main" id="{5EF8E948-49A1-601B-4E57-3CB8A0A2FB51}"/>
              </a:ext>
            </a:extLst>
          </p:cNvPr>
          <p:cNvSpPr>
            <a:spLocks noGrp="1"/>
          </p:cNvSpPr>
          <p:nvPr>
            <p:ph type="title"/>
          </p:nvPr>
        </p:nvSpPr>
        <p:spPr/>
        <p:txBody>
          <a:bodyPr/>
          <a:lstStyle/>
          <a:p>
            <a:r>
              <a:rPr lang="en-US"/>
              <a:t>From the Primer of Palliative Care</a:t>
            </a:r>
            <a:r>
              <a:rPr lang="en-US" baseline="30000"/>
              <a:t>3</a:t>
            </a:r>
            <a:r>
              <a:rPr lang="en-US"/>
              <a:t> </a:t>
            </a:r>
            <a:endParaRPr lang="en-US" dirty="0"/>
          </a:p>
        </p:txBody>
      </p:sp>
    </p:spTree>
    <p:extLst>
      <p:ext uri="{BB962C8B-B14F-4D97-AF65-F5344CB8AC3E}">
        <p14:creationId xmlns:p14="http://schemas.microsoft.com/office/powerpoint/2010/main" val="3273841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C3E881-4DF1-FF08-A7D5-357C71A9395E}"/>
              </a:ext>
            </a:extLst>
          </p:cNvPr>
          <p:cNvSpPr>
            <a:spLocks noGrp="1"/>
          </p:cNvSpPr>
          <p:nvPr>
            <p:ph type="title"/>
          </p:nvPr>
        </p:nvSpPr>
        <p:spPr/>
        <p:txBody>
          <a:bodyPr/>
          <a:lstStyle/>
          <a:p>
            <a:r>
              <a:rPr lang="en-US" dirty="0"/>
              <a:t>Prognostication</a:t>
            </a:r>
          </a:p>
        </p:txBody>
      </p:sp>
      <p:sp>
        <p:nvSpPr>
          <p:cNvPr id="5" name="Content Placeholder 4">
            <a:extLst>
              <a:ext uri="{FF2B5EF4-FFF2-40B4-BE49-F238E27FC236}">
                <a16:creationId xmlns:a16="http://schemas.microsoft.com/office/drawing/2014/main" id="{92B77F92-8D04-3F05-B280-7D1F825F227E}"/>
              </a:ext>
            </a:extLst>
          </p:cNvPr>
          <p:cNvSpPr>
            <a:spLocks noGrp="1"/>
          </p:cNvSpPr>
          <p:nvPr>
            <p:ph idx="1"/>
          </p:nvPr>
        </p:nvSpPr>
        <p:spPr/>
        <p:txBody>
          <a:bodyPr vert="horz" lIns="91440" tIns="45720" rIns="91440" bIns="45720" rtlCol="0" anchor="t">
            <a:normAutofit/>
          </a:bodyPr>
          <a:lstStyle/>
          <a:p>
            <a:r>
              <a:rPr lang="en-US" sz="2400" dirty="0"/>
              <a:t>Study done by Christakis asked 343 physicians to provide survival estimates for 468 terminally ill patients at the time of hospice referral.  Only 20% of predictions were accurate (as defined as within 33% of actual survival)</a:t>
            </a:r>
            <a:r>
              <a:rPr lang="en-US" sz="2400" baseline="30000" dirty="0"/>
              <a:t>4</a:t>
            </a:r>
            <a:endParaRPr lang="en-US" baseline="30000" dirty="0"/>
          </a:p>
          <a:p>
            <a:pPr lvl="1">
              <a:buFont typeface="Courier New" charset="2"/>
              <a:buChar char="o"/>
            </a:pPr>
            <a:r>
              <a:rPr lang="en-US" sz="2200" dirty="0"/>
              <a:t>Overall, doctors overestimated by a factor of 5.3!</a:t>
            </a:r>
          </a:p>
          <a:p>
            <a:pPr lvl="1">
              <a:buFont typeface="Courier New" charset="2"/>
              <a:buChar char="o"/>
            </a:pPr>
            <a:r>
              <a:rPr lang="en-US" sz="2200" dirty="0"/>
              <a:t>Every type of doctor overestimated, although more experienced </a:t>
            </a:r>
            <a:r>
              <a:rPr lang="en-US" sz="2200"/>
              <a:t>physici</a:t>
            </a:r>
            <a:r>
              <a:rPr lang="en-US" sz="2200" dirty="0"/>
              <a:t>ans had less error</a:t>
            </a:r>
          </a:p>
          <a:p>
            <a:pPr lvl="1">
              <a:buFont typeface="Courier New" charset="2"/>
              <a:buChar char="o"/>
            </a:pPr>
            <a:r>
              <a:rPr lang="en-US" sz="2200" dirty="0"/>
              <a:t>Duration of the physician-patient relationship decreased prognostic accuracy</a:t>
            </a:r>
          </a:p>
          <a:p>
            <a:r>
              <a:rPr lang="en-US" sz="2400" b="1"/>
              <a:t>See Fast Fact #30</a:t>
            </a:r>
            <a:r>
              <a:rPr lang="en-US" sz="2400" b="1" baseline="30000"/>
              <a:t>1</a:t>
            </a:r>
            <a:r>
              <a:rPr lang="en-US" sz="2400" b="1"/>
              <a:t> for more resources</a:t>
            </a:r>
          </a:p>
          <a:p>
            <a:endParaRPr lang="en-US" dirty="0"/>
          </a:p>
        </p:txBody>
      </p:sp>
    </p:spTree>
    <p:extLst>
      <p:ext uri="{BB962C8B-B14F-4D97-AF65-F5344CB8AC3E}">
        <p14:creationId xmlns:p14="http://schemas.microsoft.com/office/powerpoint/2010/main" val="1980157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D5BD42-E3C2-3EF9-F121-78E05F481CAF}"/>
              </a:ext>
            </a:extLst>
          </p:cNvPr>
          <p:cNvSpPr>
            <a:spLocks noGrp="1"/>
          </p:cNvSpPr>
          <p:nvPr>
            <p:ph type="title"/>
          </p:nvPr>
        </p:nvSpPr>
        <p:spPr/>
        <p:txBody>
          <a:bodyPr/>
          <a:lstStyle/>
          <a:p>
            <a:r>
              <a:rPr lang="en-US" dirty="0"/>
              <a:t>Individualized Signs, Symptoms and Physiological Variables</a:t>
            </a:r>
          </a:p>
        </p:txBody>
      </p:sp>
      <p:sp>
        <p:nvSpPr>
          <p:cNvPr id="5" name="Content Placeholder 4">
            <a:extLst>
              <a:ext uri="{FF2B5EF4-FFF2-40B4-BE49-F238E27FC236}">
                <a16:creationId xmlns:a16="http://schemas.microsoft.com/office/drawing/2014/main" id="{E54AB967-175C-F9F6-9B86-24F63241A861}"/>
              </a:ext>
            </a:extLst>
          </p:cNvPr>
          <p:cNvSpPr>
            <a:spLocks noGrp="1"/>
          </p:cNvSpPr>
          <p:nvPr>
            <p:ph idx="1"/>
          </p:nvPr>
        </p:nvSpPr>
        <p:spPr/>
        <p:txBody>
          <a:bodyPr vert="horz" lIns="91440" tIns="45720" rIns="91440" bIns="45720" rtlCol="0" anchor="t">
            <a:normAutofit/>
          </a:bodyPr>
          <a:lstStyle/>
          <a:p>
            <a:r>
              <a:rPr lang="en-US" sz="2400" dirty="0"/>
              <a:t>Many models exist to assist with prognostic estimates, including those designed to measure disease severity for adults admitted to the ICU (APACHE scales, SAPS scales, organ-dysfunction prognostic models [sepsis related organ failure score, multiple organ dysfunction score]) and disease specific prediction rules models (EG, head injury, cancer, liver disease, intercerebral hemorrhage, spinal cord compression, hypoxic ischemic injury after cardiac </a:t>
            </a:r>
            <a:r>
              <a:rPr lang="en-US" sz="2400"/>
              <a:t>arrest)</a:t>
            </a:r>
            <a:r>
              <a:rPr lang="en-US" sz="2400" baseline="30000"/>
              <a:t>5-11</a:t>
            </a:r>
          </a:p>
          <a:p>
            <a:pPr lvl="1">
              <a:buFont typeface="Courier New" charset="2"/>
              <a:buChar char="o"/>
            </a:pPr>
            <a:r>
              <a:rPr lang="en-US" sz="2000"/>
              <a:t>However, these tools do not take individual patient variation into account and thus can be difficult to apply to the patient in front of you!</a:t>
            </a:r>
          </a:p>
        </p:txBody>
      </p:sp>
    </p:spTree>
    <p:extLst>
      <p:ext uri="{BB962C8B-B14F-4D97-AF65-F5344CB8AC3E}">
        <p14:creationId xmlns:p14="http://schemas.microsoft.com/office/powerpoint/2010/main" val="3359325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D7172-9C3D-E442-F578-568CFA8C2D20}"/>
              </a:ext>
            </a:extLst>
          </p:cNvPr>
          <p:cNvSpPr>
            <a:spLocks noGrp="1"/>
          </p:cNvSpPr>
          <p:nvPr>
            <p:ph type="title"/>
          </p:nvPr>
        </p:nvSpPr>
        <p:spPr/>
        <p:txBody>
          <a:bodyPr/>
          <a:lstStyle/>
          <a:p>
            <a:r>
              <a:rPr lang="en-US"/>
              <a:t>Individualized Prognostication</a:t>
            </a:r>
            <a:r>
              <a:rPr lang="en-US" baseline="30000"/>
              <a:t>1,12</a:t>
            </a:r>
            <a:endParaRPr lang="en-US" baseline="30000" dirty="0"/>
          </a:p>
        </p:txBody>
      </p:sp>
      <p:sp>
        <p:nvSpPr>
          <p:cNvPr id="3" name="Content Placeholder 2">
            <a:extLst>
              <a:ext uri="{FF2B5EF4-FFF2-40B4-BE49-F238E27FC236}">
                <a16:creationId xmlns:a16="http://schemas.microsoft.com/office/drawing/2014/main" id="{C44744F9-5223-67E0-50C2-8C11B1FB6050}"/>
              </a:ext>
            </a:extLst>
          </p:cNvPr>
          <p:cNvSpPr>
            <a:spLocks noGrp="1"/>
          </p:cNvSpPr>
          <p:nvPr>
            <p:ph idx="1"/>
          </p:nvPr>
        </p:nvSpPr>
        <p:spPr/>
        <p:txBody>
          <a:bodyPr vert="horz" lIns="91440" tIns="45720" rIns="91440" bIns="45720" rtlCol="0" anchor="t">
            <a:normAutofit/>
          </a:bodyPr>
          <a:lstStyle/>
          <a:p>
            <a:r>
              <a:rPr lang="en-US" dirty="0"/>
              <a:t>Useful to start with a generalized prognosis based on subjective assessment and medical knowledge of disease trajectories</a:t>
            </a:r>
          </a:p>
          <a:p>
            <a:r>
              <a:rPr lang="en-US" dirty="0"/>
              <a:t>Then modify based on factors including:</a:t>
            </a:r>
          </a:p>
          <a:p>
            <a:pPr lvl="1"/>
            <a:r>
              <a:rPr lang="en-US" dirty="0"/>
              <a:t>Signs, symptoms, comorbidities and the patient’s desire to continue to pursue disease-directed treatments</a:t>
            </a:r>
          </a:p>
          <a:p>
            <a:r>
              <a:rPr lang="en-US" dirty="0"/>
              <a:t>Best to </a:t>
            </a:r>
            <a:r>
              <a:rPr lang="en-US" b="1" dirty="0"/>
              <a:t>convey as a range</a:t>
            </a:r>
            <a:r>
              <a:rPr lang="en-US" dirty="0"/>
              <a:t> (hours to days, days to weeks, weeks to months, months to years) allowing for exceptions in both directions, and explaining your reasoning</a:t>
            </a:r>
          </a:p>
        </p:txBody>
      </p:sp>
    </p:spTree>
    <p:extLst>
      <p:ext uri="{BB962C8B-B14F-4D97-AF65-F5344CB8AC3E}">
        <p14:creationId xmlns:p14="http://schemas.microsoft.com/office/powerpoint/2010/main" val="1366453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E2F26-BF9B-19DA-7B94-5611DD8F359E}"/>
              </a:ext>
            </a:extLst>
          </p:cNvPr>
          <p:cNvSpPr>
            <a:spLocks noGrp="1"/>
          </p:cNvSpPr>
          <p:nvPr>
            <p:ph type="title"/>
          </p:nvPr>
        </p:nvSpPr>
        <p:spPr/>
        <p:txBody>
          <a:bodyPr/>
          <a:lstStyle/>
          <a:p>
            <a:r>
              <a:rPr lang="en-US" dirty="0"/>
              <a:t>Prognostic Scales and Tools  </a:t>
            </a:r>
          </a:p>
        </p:txBody>
      </p:sp>
      <p:sp>
        <p:nvSpPr>
          <p:cNvPr id="3" name="Content Placeholder 2">
            <a:extLst>
              <a:ext uri="{FF2B5EF4-FFF2-40B4-BE49-F238E27FC236}">
                <a16:creationId xmlns:a16="http://schemas.microsoft.com/office/drawing/2014/main" id="{174ACDD4-3198-C300-1149-B643483D601B}"/>
              </a:ext>
            </a:extLst>
          </p:cNvPr>
          <p:cNvSpPr>
            <a:spLocks noGrp="1"/>
          </p:cNvSpPr>
          <p:nvPr>
            <p:ph idx="1"/>
          </p:nvPr>
        </p:nvSpPr>
        <p:spPr>
          <a:xfrm>
            <a:off x="677334" y="1754189"/>
            <a:ext cx="9307868" cy="4632613"/>
          </a:xfrm>
        </p:spPr>
        <p:txBody>
          <a:bodyPr vert="horz" lIns="91440" tIns="45720" rIns="91440" bIns="45720" rtlCol="0" anchor="t">
            <a:noAutofit/>
          </a:bodyPr>
          <a:lstStyle/>
          <a:p>
            <a:r>
              <a:rPr lang="en-US" sz="1800" b="1"/>
              <a:t>KPS – Karnofsky Performance Status</a:t>
            </a:r>
            <a:r>
              <a:rPr lang="en-US" sz="1800" b="1" baseline="30000"/>
              <a:t>13</a:t>
            </a:r>
            <a:r>
              <a:rPr lang="en-US" sz="1800" b="1"/>
              <a:t>, Fast Fact #416</a:t>
            </a:r>
            <a:endParaRPr lang="en-US" sz="1800" b="1" dirty="0"/>
          </a:p>
          <a:p>
            <a:pPr lvl="1">
              <a:buFont typeface="Calibri" charset="2"/>
              <a:buChar char="-"/>
            </a:pPr>
            <a:r>
              <a:rPr lang="en-US" sz="1600" dirty="0">
                <a:ea typeface="+mn-lt"/>
                <a:cs typeface="+mn-lt"/>
              </a:rPr>
              <a:t>The patient’s baseline activity levels, disease related disability, and dependence on caregivers are used to determine a numerical value of function on a scale of 0-100 </a:t>
            </a:r>
          </a:p>
          <a:p>
            <a:pPr lvl="1">
              <a:buFont typeface="Calibri" charset="2"/>
              <a:buChar char="-"/>
            </a:pPr>
            <a:r>
              <a:rPr lang="en-US" sz="1600">
                <a:ea typeface="+mn-lt"/>
                <a:cs typeface="+mn-lt"/>
              </a:rPr>
              <a:t>0 is dead; 100 no functional limitation</a:t>
            </a:r>
            <a:endParaRPr lang="en-US" sz="1600" dirty="0"/>
          </a:p>
          <a:p>
            <a:r>
              <a:rPr lang="en-US" sz="1800" b="1" dirty="0" err="1"/>
              <a:t>PaP</a:t>
            </a:r>
            <a:r>
              <a:rPr lang="en-US" sz="1800" b="1" dirty="0"/>
              <a:t> score—The Palliative Prognostic Score</a:t>
            </a:r>
            <a:r>
              <a:rPr lang="en-US" sz="1800" b="1" baseline="30000" dirty="0"/>
              <a:t>14</a:t>
            </a:r>
            <a:r>
              <a:rPr lang="en-US" sz="1800" b="1" dirty="0"/>
              <a:t>, Fast Fact #124</a:t>
            </a:r>
            <a:endParaRPr lang="en-US" sz="1800" dirty="0"/>
          </a:p>
          <a:p>
            <a:pPr lvl="1">
              <a:buFont typeface="Calibri" charset="2"/>
              <a:buChar char="-"/>
            </a:pPr>
            <a:r>
              <a:rPr lang="en-US" sz="1600" dirty="0"/>
              <a:t>Uses the KPS and 5 other criteria to generate a number score to assign patients to 3 risk groups according to a 30-day survival probability</a:t>
            </a:r>
          </a:p>
          <a:p>
            <a:pPr lvl="1">
              <a:buFont typeface="Calibri" charset="2"/>
              <a:buChar char="-"/>
            </a:pPr>
            <a:r>
              <a:rPr lang="en-US" sz="1600" dirty="0"/>
              <a:t>Unlike many validated scales, significant scoring weight given to treating physician’s “gestalt” prediction</a:t>
            </a:r>
          </a:p>
          <a:p>
            <a:r>
              <a:rPr lang="en-US" sz="1800" b="1"/>
              <a:t>PPS– The Palliative Performance Scale</a:t>
            </a:r>
            <a:r>
              <a:rPr lang="en-US" sz="1800" b="1" baseline="30000"/>
              <a:t>15</a:t>
            </a:r>
            <a:r>
              <a:rPr lang="en-US" sz="1800" b="1"/>
              <a:t>, Fast Fact #125</a:t>
            </a:r>
            <a:endParaRPr lang="en-US" sz="1800" b="1" dirty="0"/>
          </a:p>
          <a:p>
            <a:pPr lvl="1">
              <a:buFont typeface="Calibri" charset="2"/>
              <a:buChar char="-"/>
            </a:pPr>
            <a:r>
              <a:rPr lang="en-US" sz="1600" dirty="0"/>
              <a:t>Uses 5 observer-rated domains correlated to the </a:t>
            </a:r>
            <a:r>
              <a:rPr lang="en-US" sz="1600" b="1" dirty="0"/>
              <a:t>KPS</a:t>
            </a:r>
          </a:p>
          <a:p>
            <a:pPr lvl="1">
              <a:buFont typeface="Calibri" charset="2"/>
              <a:buChar char="-"/>
            </a:pPr>
            <a:r>
              <a:rPr lang="en-US" sz="1600" dirty="0"/>
              <a:t>Research suggests it is reliable and valid and correlates well with actual survival and median survival time for patients with untreatable cancer in hospice care settings</a:t>
            </a:r>
          </a:p>
          <a:p>
            <a:pPr marL="0" indent="0">
              <a:buNone/>
            </a:pPr>
            <a:endParaRPr lang="en-US" sz="1800" dirty="0"/>
          </a:p>
        </p:txBody>
      </p:sp>
    </p:spTree>
    <p:extLst>
      <p:ext uri="{BB962C8B-B14F-4D97-AF65-F5344CB8AC3E}">
        <p14:creationId xmlns:p14="http://schemas.microsoft.com/office/powerpoint/2010/main" val="477716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E78C1-A371-B239-C9F9-7673F170993A}"/>
              </a:ext>
            </a:extLst>
          </p:cNvPr>
          <p:cNvSpPr>
            <a:spLocks noGrp="1"/>
          </p:cNvSpPr>
          <p:nvPr>
            <p:ph type="title"/>
          </p:nvPr>
        </p:nvSpPr>
        <p:spPr/>
        <p:txBody>
          <a:bodyPr/>
          <a:lstStyle/>
          <a:p>
            <a:r>
              <a:rPr lang="en-US" dirty="0"/>
              <a:t>Prognostic Scales and Tools</a:t>
            </a:r>
          </a:p>
        </p:txBody>
      </p:sp>
      <p:sp>
        <p:nvSpPr>
          <p:cNvPr id="3" name="Content Placeholder 2">
            <a:extLst>
              <a:ext uri="{FF2B5EF4-FFF2-40B4-BE49-F238E27FC236}">
                <a16:creationId xmlns:a16="http://schemas.microsoft.com/office/drawing/2014/main" id="{DE017CA6-E6E0-856B-4EDB-9699E52EB8FC}"/>
              </a:ext>
            </a:extLst>
          </p:cNvPr>
          <p:cNvSpPr>
            <a:spLocks noGrp="1"/>
          </p:cNvSpPr>
          <p:nvPr>
            <p:ph idx="1"/>
          </p:nvPr>
        </p:nvSpPr>
        <p:spPr/>
        <p:txBody>
          <a:bodyPr vert="horz" lIns="91440" tIns="45720" rIns="91440" bIns="45720" rtlCol="0" anchor="t">
            <a:normAutofit/>
          </a:bodyPr>
          <a:lstStyle/>
          <a:p>
            <a:r>
              <a:rPr lang="en-US" b="1"/>
              <a:t>Palliative Prognostic Index</a:t>
            </a:r>
            <a:r>
              <a:rPr lang="en-US" b="1" baseline="30000"/>
              <a:t>16</a:t>
            </a:r>
            <a:r>
              <a:rPr lang="en-US" b="1"/>
              <a:t>, Fast Facts #444</a:t>
            </a:r>
          </a:p>
          <a:p>
            <a:pPr lvl="1"/>
            <a:r>
              <a:rPr lang="en-US" dirty="0"/>
              <a:t>Combines elements of the </a:t>
            </a:r>
            <a:r>
              <a:rPr lang="en-US" dirty="0" err="1"/>
              <a:t>PaP</a:t>
            </a:r>
            <a:r>
              <a:rPr lang="en-US" dirty="0"/>
              <a:t> and PPS tools to offer validated prognostic information to clinicians specific for patients with advanced cancer</a:t>
            </a:r>
          </a:p>
          <a:p>
            <a:pPr lvl="1"/>
            <a:r>
              <a:rPr lang="en-US" dirty="0"/>
              <a:t>Uses PPS along with 4 additional data points based on easily observable clinical information</a:t>
            </a:r>
          </a:p>
          <a:p>
            <a:pPr lvl="1"/>
            <a:r>
              <a:rPr lang="en-US" dirty="0"/>
              <a:t>3 different prognostic groups: a) PPI score of &lt;4 correlates with a likely survival of more than 6 weeks; b) 3-5: likely survival shorter than 6 weeks; c): likely survival of less than 3 weeks</a:t>
            </a:r>
          </a:p>
          <a:p>
            <a:pPr lvl="1"/>
            <a:endParaRPr lang="en-US" dirty="0"/>
          </a:p>
          <a:p>
            <a:endParaRPr lang="en-US" dirty="0"/>
          </a:p>
        </p:txBody>
      </p:sp>
    </p:spTree>
    <p:extLst>
      <p:ext uri="{BB962C8B-B14F-4D97-AF65-F5344CB8AC3E}">
        <p14:creationId xmlns:p14="http://schemas.microsoft.com/office/powerpoint/2010/main" val="384664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B6B62-6DEE-4A72-1DDA-81A464A9720F}"/>
              </a:ext>
            </a:extLst>
          </p:cNvPr>
          <p:cNvSpPr>
            <a:spLocks noGrp="1"/>
          </p:cNvSpPr>
          <p:nvPr>
            <p:ph type="title"/>
          </p:nvPr>
        </p:nvSpPr>
        <p:spPr/>
        <p:txBody>
          <a:bodyPr/>
          <a:lstStyle/>
          <a:p>
            <a:r>
              <a:rPr lang="en-US" dirty="0"/>
              <a:t>Prognostic Scales and Tools</a:t>
            </a:r>
          </a:p>
        </p:txBody>
      </p:sp>
      <p:sp>
        <p:nvSpPr>
          <p:cNvPr id="3" name="Content Placeholder 2">
            <a:extLst>
              <a:ext uri="{FF2B5EF4-FFF2-40B4-BE49-F238E27FC236}">
                <a16:creationId xmlns:a16="http://schemas.microsoft.com/office/drawing/2014/main" id="{8D9A40BD-C520-0E05-261A-54D43FECBB70}"/>
              </a:ext>
            </a:extLst>
          </p:cNvPr>
          <p:cNvSpPr>
            <a:spLocks noGrp="1"/>
          </p:cNvSpPr>
          <p:nvPr>
            <p:ph idx="1"/>
          </p:nvPr>
        </p:nvSpPr>
        <p:spPr/>
        <p:txBody>
          <a:bodyPr vert="horz" lIns="91440" tIns="45720" rIns="91440" bIns="45720" rtlCol="0" anchor="t">
            <a:normAutofit/>
          </a:bodyPr>
          <a:lstStyle/>
          <a:p>
            <a:r>
              <a:rPr lang="en-US" b="1"/>
              <a:t>Charlson Comorbidity Score</a:t>
            </a:r>
            <a:r>
              <a:rPr lang="en-US" b="1" baseline="30000"/>
              <a:t>17</a:t>
            </a:r>
            <a:endParaRPr lang="en-US" b="1" baseline="30000" dirty="0"/>
          </a:p>
          <a:p>
            <a:pPr lvl="1"/>
            <a:r>
              <a:rPr lang="en-US" dirty="0"/>
              <a:t>No Fast Fact on this yet</a:t>
            </a:r>
          </a:p>
          <a:p>
            <a:pPr lvl="1"/>
            <a:r>
              <a:rPr lang="en-US" dirty="0"/>
              <a:t>A weighted index that measures the number and severity of co-occurring chronic medical conditions to predict mortality risk and long-term outcomes</a:t>
            </a:r>
          </a:p>
          <a:p>
            <a:pPr lvl="1"/>
            <a:r>
              <a:rPr lang="en-US" dirty="0"/>
              <a:t>Assigns points to 19 specific diseases based on their impact on survival; the sum of these points creates a single score</a:t>
            </a:r>
          </a:p>
          <a:p>
            <a:pPr lvl="1"/>
            <a:r>
              <a:rPr lang="en-US" dirty="0"/>
              <a:t>Higher scores indicate a greater burden of disease and a higher predicted risk of mortality and resource utilization</a:t>
            </a:r>
          </a:p>
          <a:p>
            <a:pPr lvl="1"/>
            <a:r>
              <a:rPr lang="en-US" dirty="0"/>
              <a:t>Widely used by researchers and healthcare organizations to adjust for patient risk in studies and to prioritize care management resources</a:t>
            </a:r>
          </a:p>
        </p:txBody>
      </p:sp>
    </p:spTree>
    <p:extLst>
      <p:ext uri="{BB962C8B-B14F-4D97-AF65-F5344CB8AC3E}">
        <p14:creationId xmlns:p14="http://schemas.microsoft.com/office/powerpoint/2010/main" val="3415256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7C634-F969-BA41-D8FD-665D13F85FE4}"/>
              </a:ext>
            </a:extLst>
          </p:cNvPr>
          <p:cNvSpPr>
            <a:spLocks noGrp="1"/>
          </p:cNvSpPr>
          <p:nvPr>
            <p:ph type="title"/>
          </p:nvPr>
        </p:nvSpPr>
        <p:spPr/>
        <p:txBody>
          <a:bodyPr/>
          <a:lstStyle/>
          <a:p>
            <a:r>
              <a:rPr lang="en-US"/>
              <a:t>Prognosis in End-Stage COPD</a:t>
            </a:r>
            <a:r>
              <a:rPr lang="en-US" baseline="30000"/>
              <a:t>18</a:t>
            </a:r>
            <a:endParaRPr lang="en-US" baseline="30000" dirty="0"/>
          </a:p>
        </p:txBody>
      </p:sp>
      <p:sp>
        <p:nvSpPr>
          <p:cNvPr id="3" name="Content Placeholder 2">
            <a:extLst>
              <a:ext uri="{FF2B5EF4-FFF2-40B4-BE49-F238E27FC236}">
                <a16:creationId xmlns:a16="http://schemas.microsoft.com/office/drawing/2014/main" id="{0CA70C2D-F964-C66C-657F-01C6CC095F88}"/>
              </a:ext>
            </a:extLst>
          </p:cNvPr>
          <p:cNvSpPr>
            <a:spLocks noGrp="1"/>
          </p:cNvSpPr>
          <p:nvPr>
            <p:ph idx="1"/>
          </p:nvPr>
        </p:nvSpPr>
        <p:spPr/>
        <p:txBody>
          <a:bodyPr vert="horz" lIns="91440" tIns="45720" rIns="91440" bIns="45720" rtlCol="0" anchor="t">
            <a:normAutofit/>
          </a:bodyPr>
          <a:lstStyle/>
          <a:p>
            <a:r>
              <a:rPr lang="en-US" sz="2000" b="1" dirty="0"/>
              <a:t>Fast Fact #141</a:t>
            </a:r>
          </a:p>
          <a:p>
            <a:r>
              <a:rPr lang="en-US" sz="2000" dirty="0"/>
              <a:t>Prognostic variables are not well described and available prognostic models in COPD have flaws, making decision making regarding when to move away from aggressive life-sustaining treatments challenging</a:t>
            </a:r>
          </a:p>
          <a:p>
            <a:r>
              <a:rPr lang="en-US" sz="2000" b="1" dirty="0"/>
              <a:t>FEV1 less than 35% of predicted value represents severe disease</a:t>
            </a:r>
          </a:p>
          <a:p>
            <a:pPr lvl="1"/>
            <a:r>
              <a:rPr lang="en-US" sz="1800" dirty="0"/>
              <a:t>25% of these patients will die within two years and 55% by four years</a:t>
            </a:r>
          </a:p>
          <a:p>
            <a:r>
              <a:rPr lang="en-US" sz="2000" b="1" dirty="0"/>
              <a:t>BODE Index:</a:t>
            </a:r>
            <a:r>
              <a:rPr lang="en-US" sz="2000" dirty="0"/>
              <a:t> consisting of BMI, exercise capacity, and subjective estimates of dyspnea has been shown to help predict survival over 1-3 years</a:t>
            </a:r>
          </a:p>
        </p:txBody>
      </p:sp>
    </p:spTree>
    <p:extLst>
      <p:ext uri="{BB962C8B-B14F-4D97-AF65-F5344CB8AC3E}">
        <p14:creationId xmlns:p14="http://schemas.microsoft.com/office/powerpoint/2010/main" val="2720999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5B73-C08C-52C6-DE76-87574FB87191}"/>
              </a:ext>
            </a:extLst>
          </p:cNvPr>
          <p:cNvSpPr>
            <a:spLocks noGrp="1"/>
          </p:cNvSpPr>
          <p:nvPr>
            <p:ph type="title"/>
          </p:nvPr>
        </p:nvSpPr>
        <p:spPr/>
        <p:txBody>
          <a:bodyPr/>
          <a:lstStyle/>
          <a:p>
            <a:r>
              <a:rPr lang="en-US"/>
              <a:t>Hospice Guidelines for COPD</a:t>
            </a:r>
            <a:r>
              <a:rPr lang="en-US" baseline="30000"/>
              <a:t>18</a:t>
            </a:r>
            <a:endParaRPr lang="en-US" baseline="30000" dirty="0"/>
          </a:p>
        </p:txBody>
      </p:sp>
      <p:sp>
        <p:nvSpPr>
          <p:cNvPr id="3" name="Content Placeholder 2">
            <a:extLst>
              <a:ext uri="{FF2B5EF4-FFF2-40B4-BE49-F238E27FC236}">
                <a16:creationId xmlns:a16="http://schemas.microsoft.com/office/drawing/2014/main" id="{B54CA930-D0DD-AC58-22CF-30DF3B534A85}"/>
              </a:ext>
            </a:extLst>
          </p:cNvPr>
          <p:cNvSpPr>
            <a:spLocks noGrp="1"/>
          </p:cNvSpPr>
          <p:nvPr>
            <p:ph idx="1"/>
          </p:nvPr>
        </p:nvSpPr>
        <p:spPr/>
        <p:txBody>
          <a:bodyPr vert="horz" lIns="91440" tIns="45720" rIns="91440" bIns="45720" rtlCol="0" anchor="t">
            <a:normAutofit/>
          </a:bodyPr>
          <a:lstStyle/>
          <a:p>
            <a:r>
              <a:rPr lang="en-US" sz="2000" dirty="0"/>
              <a:t>Dyspnea at rest of with minimal exertion</a:t>
            </a:r>
          </a:p>
          <a:p>
            <a:r>
              <a:rPr lang="en-US" sz="2000" dirty="0"/>
              <a:t>Dyspnea that is poorly responsive to bronchodilator therapy</a:t>
            </a:r>
          </a:p>
          <a:p>
            <a:r>
              <a:rPr lang="en-US" sz="2000" dirty="0"/>
              <a:t>Progression of disease as evidenced by </a:t>
            </a:r>
          </a:p>
          <a:p>
            <a:pPr lvl="1"/>
            <a:r>
              <a:rPr lang="en-US" sz="1800" dirty="0"/>
              <a:t>frequent use of medical services, </a:t>
            </a:r>
          </a:p>
          <a:p>
            <a:pPr lvl="1"/>
            <a:r>
              <a:rPr lang="en-US" sz="1800" dirty="0"/>
              <a:t>frequent episodes of bronchitis or pneumonia, </a:t>
            </a:r>
          </a:p>
          <a:p>
            <a:pPr lvl="1"/>
            <a:r>
              <a:rPr lang="en-US" sz="1800" dirty="0"/>
              <a:t>unintentional weight loss of 10% body weight in the previous 6 months, </a:t>
            </a:r>
          </a:p>
          <a:p>
            <a:pPr lvl="1"/>
            <a:r>
              <a:rPr lang="en-US" sz="1800" dirty="0"/>
              <a:t>progressive inability to perform ADLs</a:t>
            </a:r>
          </a:p>
          <a:p>
            <a:pPr lvl="1"/>
            <a:endParaRPr lang="en-US" sz="1800" dirty="0"/>
          </a:p>
        </p:txBody>
      </p:sp>
    </p:spTree>
    <p:extLst>
      <p:ext uri="{BB962C8B-B14F-4D97-AF65-F5344CB8AC3E}">
        <p14:creationId xmlns:p14="http://schemas.microsoft.com/office/powerpoint/2010/main" val="3304920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77C561-8EB4-507D-BEA8-7BE779B01316}"/>
              </a:ext>
            </a:extLst>
          </p:cNvPr>
          <p:cNvSpPr>
            <a:spLocks noGrp="1"/>
          </p:cNvSpPr>
          <p:nvPr>
            <p:ph type="ctrTitle"/>
          </p:nvPr>
        </p:nvSpPr>
        <p:spPr/>
        <p:txBody>
          <a:bodyPr/>
          <a:lstStyle/>
          <a:p>
            <a:r>
              <a:rPr lang="en-US" dirty="0">
                <a:latin typeface="Georgia"/>
              </a:rPr>
              <a:t>No Disclosures</a:t>
            </a:r>
            <a:endParaRPr lang="en-US" dirty="0"/>
          </a:p>
        </p:txBody>
      </p:sp>
      <p:sp>
        <p:nvSpPr>
          <p:cNvPr id="2" name="Content Placeholder 1">
            <a:extLst>
              <a:ext uri="{FF2B5EF4-FFF2-40B4-BE49-F238E27FC236}">
                <a16:creationId xmlns:a16="http://schemas.microsoft.com/office/drawing/2014/main" id="{1C90FE1C-75F9-17E3-98AC-8382CB3AA45A}"/>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3571341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C4FB-7921-F824-B4EA-F91A28135EC1}"/>
              </a:ext>
            </a:extLst>
          </p:cNvPr>
          <p:cNvSpPr>
            <a:spLocks noGrp="1"/>
          </p:cNvSpPr>
          <p:nvPr>
            <p:ph type="title"/>
          </p:nvPr>
        </p:nvSpPr>
        <p:spPr/>
        <p:txBody>
          <a:bodyPr/>
          <a:lstStyle/>
          <a:p>
            <a:r>
              <a:rPr lang="en-US"/>
              <a:t>Additional Factors for Hospice in COPD</a:t>
            </a:r>
            <a:r>
              <a:rPr lang="en-US" baseline="30000"/>
              <a:t>18</a:t>
            </a:r>
          </a:p>
        </p:txBody>
      </p:sp>
      <p:sp>
        <p:nvSpPr>
          <p:cNvPr id="3" name="Content Placeholder 2">
            <a:extLst>
              <a:ext uri="{FF2B5EF4-FFF2-40B4-BE49-F238E27FC236}">
                <a16:creationId xmlns:a16="http://schemas.microsoft.com/office/drawing/2014/main" id="{1472CCD1-76E0-4742-216B-8120EC585769}"/>
              </a:ext>
            </a:extLst>
          </p:cNvPr>
          <p:cNvSpPr>
            <a:spLocks noGrp="1"/>
          </p:cNvSpPr>
          <p:nvPr>
            <p:ph idx="1"/>
          </p:nvPr>
        </p:nvSpPr>
        <p:spPr/>
        <p:txBody>
          <a:bodyPr vert="horz" lIns="91440" tIns="45720" rIns="91440" bIns="45720" rtlCol="0" anchor="t">
            <a:noAutofit/>
          </a:bodyPr>
          <a:lstStyle/>
          <a:p>
            <a:r>
              <a:rPr lang="en-US" sz="2400" dirty="0"/>
              <a:t>NHPCO (National Hospice and Palliative Care Organization) also encourages clinicians to consider the following in determining hospice eligibility in COPD:</a:t>
            </a:r>
          </a:p>
          <a:p>
            <a:pPr lvl="1"/>
            <a:r>
              <a:rPr lang="en-US" sz="2000" b="1" dirty="0"/>
              <a:t>Continuous oxygen therapy</a:t>
            </a:r>
          </a:p>
          <a:p>
            <a:pPr lvl="1"/>
            <a:r>
              <a:rPr lang="en-US" sz="2000" b="1" dirty="0"/>
              <a:t>Resting heart rate &gt;100</a:t>
            </a:r>
          </a:p>
          <a:p>
            <a:pPr lvl="1"/>
            <a:r>
              <a:rPr lang="en-US" sz="2000" b="1" dirty="0"/>
              <a:t>Cyanosis</a:t>
            </a:r>
          </a:p>
          <a:p>
            <a:pPr lvl="1"/>
            <a:r>
              <a:rPr lang="en-US" sz="2000" b="1" dirty="0"/>
              <a:t>Systemic corticosteroid dependence</a:t>
            </a:r>
          </a:p>
          <a:p>
            <a:pPr lvl="1"/>
            <a:r>
              <a:rPr lang="en-US" sz="2000" b="1" dirty="0"/>
              <a:t>FEV1&lt;30%</a:t>
            </a:r>
          </a:p>
          <a:p>
            <a:pPr lvl="1"/>
            <a:r>
              <a:rPr lang="en-US" sz="2000" b="1" dirty="0"/>
              <a:t>Oxygen saturation &lt;88% on room air</a:t>
            </a:r>
          </a:p>
          <a:p>
            <a:pPr lvl="1"/>
            <a:r>
              <a:rPr lang="en-US" sz="2000" b="1" dirty="0"/>
              <a:t>Signs of right heart dysfunction (</a:t>
            </a:r>
            <a:r>
              <a:rPr lang="en-US" sz="2000" b="1" dirty="0" err="1"/>
              <a:t>cor</a:t>
            </a:r>
            <a:r>
              <a:rPr lang="en-US" sz="2000" b="1" dirty="0"/>
              <a:t> pulmonale)</a:t>
            </a:r>
          </a:p>
          <a:p>
            <a:r>
              <a:rPr lang="en-US" sz="2400" dirty="0"/>
              <a:t>Studies show that about 50% of patients who met hospice criteria for COPD were still alive at 6 months</a:t>
            </a:r>
          </a:p>
        </p:txBody>
      </p:sp>
    </p:spTree>
    <p:extLst>
      <p:ext uri="{BB962C8B-B14F-4D97-AF65-F5344CB8AC3E}">
        <p14:creationId xmlns:p14="http://schemas.microsoft.com/office/powerpoint/2010/main" val="658587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A96D8-6564-BC74-A578-DF5CF35AACB8}"/>
              </a:ext>
            </a:extLst>
          </p:cNvPr>
          <p:cNvSpPr>
            <a:spLocks noGrp="1"/>
          </p:cNvSpPr>
          <p:nvPr>
            <p:ph type="title"/>
          </p:nvPr>
        </p:nvSpPr>
        <p:spPr/>
        <p:txBody>
          <a:bodyPr/>
          <a:lstStyle/>
          <a:p>
            <a:r>
              <a:rPr lang="en-US"/>
              <a:t>Prognosis After Stroke</a:t>
            </a:r>
            <a:r>
              <a:rPr lang="en-US" baseline="30000"/>
              <a:t>19</a:t>
            </a:r>
            <a:endParaRPr lang="en-US" baseline="30000" dirty="0"/>
          </a:p>
        </p:txBody>
      </p:sp>
      <p:sp>
        <p:nvSpPr>
          <p:cNvPr id="3" name="Content Placeholder 2">
            <a:extLst>
              <a:ext uri="{FF2B5EF4-FFF2-40B4-BE49-F238E27FC236}">
                <a16:creationId xmlns:a16="http://schemas.microsoft.com/office/drawing/2014/main" id="{045418A5-3FDD-6363-24DA-4D755F048FE7}"/>
              </a:ext>
            </a:extLst>
          </p:cNvPr>
          <p:cNvSpPr>
            <a:spLocks noGrp="1"/>
          </p:cNvSpPr>
          <p:nvPr>
            <p:ph idx="1"/>
          </p:nvPr>
        </p:nvSpPr>
        <p:spPr/>
        <p:txBody>
          <a:bodyPr vert="horz" lIns="91440" tIns="45720" rIns="91440" bIns="45720" rtlCol="0" anchor="t">
            <a:normAutofit/>
          </a:bodyPr>
          <a:lstStyle/>
          <a:p>
            <a:r>
              <a:rPr lang="en-US" sz="2000" b="1" dirty="0"/>
              <a:t>Fast Fact #374</a:t>
            </a:r>
          </a:p>
          <a:p>
            <a:r>
              <a:rPr lang="en-US" sz="2000" dirty="0"/>
              <a:t>Prognostication following stroke, even when done by neurologic specialists, remains overly optimistic</a:t>
            </a:r>
          </a:p>
          <a:p>
            <a:r>
              <a:rPr lang="en-US" sz="2000" dirty="0"/>
              <a:t>Early prognostic factors: </a:t>
            </a:r>
          </a:p>
          <a:p>
            <a:pPr lvl="1"/>
            <a:r>
              <a:rPr lang="en-US" sz="1800" b="1" dirty="0"/>
              <a:t>National Institute of Health Stroke Scale is gold standard</a:t>
            </a:r>
          </a:p>
          <a:p>
            <a:pPr lvl="1"/>
            <a:r>
              <a:rPr lang="en-US" sz="1800" dirty="0"/>
              <a:t>Tends to be overly optimistic and not necessarily better than clinician </a:t>
            </a:r>
            <a:r>
              <a:rPr lang="en-US" sz="1800" dirty="0" err="1"/>
              <a:t>gestault</a:t>
            </a:r>
            <a:endParaRPr lang="en-US" sz="1800" dirty="0"/>
          </a:p>
          <a:p>
            <a:pPr lvl="1"/>
            <a:r>
              <a:rPr lang="en-US" sz="1800" b="1" dirty="0"/>
              <a:t>High scores reliably predict poor outcomes at 3 months</a:t>
            </a:r>
          </a:p>
          <a:p>
            <a:pPr lvl="1"/>
            <a:r>
              <a:rPr lang="en-US" sz="1800" b="1" dirty="0"/>
              <a:t>Factors correlated with poor outcomes include age &gt; 75, female gender, embolic stroke type, hemorrhagic conversion, onset to treatment &gt;2 hours, ED stay &gt; 8 hours, failure to receive tPA, failure to receive treatment in a dedicated stroke unit, low income and poor social support</a:t>
            </a:r>
          </a:p>
          <a:p>
            <a:pPr lvl="1"/>
            <a:endParaRPr lang="en-US" sz="1800" dirty="0"/>
          </a:p>
        </p:txBody>
      </p:sp>
    </p:spTree>
    <p:extLst>
      <p:ext uri="{BB962C8B-B14F-4D97-AF65-F5344CB8AC3E}">
        <p14:creationId xmlns:p14="http://schemas.microsoft.com/office/powerpoint/2010/main" val="3984763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4794A-D3E2-804F-E4D4-C74884132682}"/>
              </a:ext>
            </a:extLst>
          </p:cNvPr>
          <p:cNvSpPr>
            <a:spLocks noGrp="1"/>
          </p:cNvSpPr>
          <p:nvPr>
            <p:ph type="title"/>
          </p:nvPr>
        </p:nvSpPr>
        <p:spPr/>
        <p:txBody>
          <a:bodyPr/>
          <a:lstStyle/>
          <a:p>
            <a:r>
              <a:rPr lang="en-US"/>
              <a:t>Prognosis After Stroke continued</a:t>
            </a:r>
            <a:r>
              <a:rPr lang="en-US" baseline="30000"/>
              <a:t>19</a:t>
            </a:r>
            <a:endParaRPr lang="en-US" dirty="0"/>
          </a:p>
        </p:txBody>
      </p:sp>
      <p:sp>
        <p:nvSpPr>
          <p:cNvPr id="3" name="Content Placeholder 2">
            <a:extLst>
              <a:ext uri="{FF2B5EF4-FFF2-40B4-BE49-F238E27FC236}">
                <a16:creationId xmlns:a16="http://schemas.microsoft.com/office/drawing/2014/main" id="{09313BDA-3851-8FBE-C091-6FEBEF11ACC0}"/>
              </a:ext>
            </a:extLst>
          </p:cNvPr>
          <p:cNvSpPr>
            <a:spLocks noGrp="1"/>
          </p:cNvSpPr>
          <p:nvPr>
            <p:ph idx="1"/>
          </p:nvPr>
        </p:nvSpPr>
        <p:spPr/>
        <p:txBody>
          <a:bodyPr vert="horz" lIns="91440" tIns="45720" rIns="91440" bIns="45720" rtlCol="0" anchor="t">
            <a:noAutofit/>
          </a:bodyPr>
          <a:lstStyle/>
          <a:p>
            <a:r>
              <a:rPr lang="en-US" dirty="0"/>
              <a:t>Late Prognostic Factors</a:t>
            </a:r>
          </a:p>
          <a:p>
            <a:pPr lvl="1"/>
            <a:r>
              <a:rPr lang="en-US" sz="1800" b="1" dirty="0"/>
              <a:t>Dysphagia that persists 3-7 days after stroke</a:t>
            </a:r>
            <a:r>
              <a:rPr lang="en-US" sz="1800" dirty="0"/>
              <a:t> is associated with worse 1-year functional outcomes</a:t>
            </a:r>
          </a:p>
          <a:p>
            <a:pPr lvl="1"/>
            <a:r>
              <a:rPr lang="en-US" sz="1800" dirty="0"/>
              <a:t>Some data suggest that</a:t>
            </a:r>
            <a:r>
              <a:rPr lang="en-US" sz="1800" b="1" dirty="0"/>
              <a:t> only 10-15% of post-acute stroke patients who require a gastric feeding tube ever make it home</a:t>
            </a:r>
          </a:p>
          <a:p>
            <a:pPr lvl="1"/>
            <a:r>
              <a:rPr lang="en-US" sz="1800" b="1" dirty="0"/>
              <a:t>Post stroke coma lasting &gt; 3 days and an absent response to verbal stimuli at 3 days or later </a:t>
            </a:r>
            <a:r>
              <a:rPr lang="en-US" sz="1800" dirty="0"/>
              <a:t>associated with poor outcomes</a:t>
            </a:r>
          </a:p>
          <a:p>
            <a:pPr lvl="1"/>
            <a:r>
              <a:rPr lang="en-US" sz="1800" b="1" dirty="0"/>
              <a:t>Active finger extension at 7 days is correlated with a more favorable functional outcome</a:t>
            </a:r>
            <a:r>
              <a:rPr lang="en-US" sz="1800" dirty="0"/>
              <a:t> at 6 months</a:t>
            </a:r>
          </a:p>
          <a:p>
            <a:r>
              <a:rPr lang="en-US" dirty="0"/>
              <a:t>Consider exploring patient’s values and identifying things that matter most to them in guiding treatment decisions</a:t>
            </a:r>
          </a:p>
        </p:txBody>
      </p:sp>
    </p:spTree>
    <p:extLst>
      <p:ext uri="{BB962C8B-B14F-4D97-AF65-F5344CB8AC3E}">
        <p14:creationId xmlns:p14="http://schemas.microsoft.com/office/powerpoint/2010/main" val="1810749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B0E52-1413-FAB8-0850-BB783B30FF41}"/>
              </a:ext>
            </a:extLst>
          </p:cNvPr>
          <p:cNvSpPr>
            <a:spLocks noGrp="1"/>
          </p:cNvSpPr>
          <p:nvPr>
            <p:ph type="title"/>
          </p:nvPr>
        </p:nvSpPr>
        <p:spPr/>
        <p:txBody>
          <a:bodyPr/>
          <a:lstStyle/>
          <a:p>
            <a:r>
              <a:rPr lang="en-US"/>
              <a:t>Hospice Eligibility for CVA</a:t>
            </a:r>
            <a:r>
              <a:rPr lang="en-US" baseline="30000"/>
              <a:t>19</a:t>
            </a:r>
            <a:endParaRPr lang="en-US" baseline="30000" dirty="0"/>
          </a:p>
        </p:txBody>
      </p:sp>
      <p:sp>
        <p:nvSpPr>
          <p:cNvPr id="3" name="Content Placeholder 2">
            <a:extLst>
              <a:ext uri="{FF2B5EF4-FFF2-40B4-BE49-F238E27FC236}">
                <a16:creationId xmlns:a16="http://schemas.microsoft.com/office/drawing/2014/main" id="{4C814519-14B3-C7D9-9619-629CE801B6D2}"/>
              </a:ext>
            </a:extLst>
          </p:cNvPr>
          <p:cNvSpPr>
            <a:spLocks noGrp="1"/>
          </p:cNvSpPr>
          <p:nvPr>
            <p:ph idx="1"/>
          </p:nvPr>
        </p:nvSpPr>
        <p:spPr>
          <a:xfrm>
            <a:off x="677334" y="1802780"/>
            <a:ext cx="8596668" cy="3880773"/>
          </a:xfrm>
        </p:spPr>
        <p:txBody>
          <a:bodyPr vert="horz" lIns="91440" tIns="45720" rIns="91440" bIns="45720" rtlCol="0" anchor="t">
            <a:noAutofit/>
          </a:bodyPr>
          <a:lstStyle/>
          <a:p>
            <a:r>
              <a:rPr lang="en-US" sz="2000" b="1" dirty="0"/>
              <a:t>Poor functional status with a Palliative Performance Scale (PPS) of 40 or less</a:t>
            </a:r>
          </a:p>
          <a:p>
            <a:r>
              <a:rPr lang="en-US" sz="2000" b="1" dirty="0"/>
              <a:t>Inability to maintain hydration and caloric intake with ONE of the following: </a:t>
            </a:r>
          </a:p>
          <a:p>
            <a:pPr lvl="1"/>
            <a:r>
              <a:rPr lang="en-US" sz="1800" dirty="0"/>
              <a:t>Weight loss &gt; 10% during the previous 6 months or &gt;7.5% in the past 3 months</a:t>
            </a:r>
          </a:p>
          <a:p>
            <a:pPr lvl="1"/>
            <a:r>
              <a:rPr lang="en-US" sz="1800" err="1"/>
              <a:t>Serium</a:t>
            </a:r>
            <a:r>
              <a:rPr lang="en-US" sz="1800" dirty="0"/>
              <a:t> albumin &lt;2.5</a:t>
            </a:r>
          </a:p>
          <a:p>
            <a:pPr lvl="1"/>
            <a:r>
              <a:rPr lang="en-US" sz="1800" dirty="0"/>
              <a:t>Current history of pulmonary aspiration not responsive to SLP intervention</a:t>
            </a:r>
          </a:p>
          <a:p>
            <a:pPr lvl="1"/>
            <a:r>
              <a:rPr lang="en-US" sz="1800" dirty="0"/>
              <a:t>Sequential calorie counts documenting inadequate caloric/fluid intake</a:t>
            </a:r>
          </a:p>
          <a:p>
            <a:pPr lvl="1"/>
            <a:r>
              <a:rPr lang="en-US" sz="1800" dirty="0"/>
              <a:t>Dysphagia severe enough to prevent patient from receiving food and fluids necessary to sustain life in a patient who declines or does not receive artificial nutrition and hydration</a:t>
            </a:r>
          </a:p>
        </p:txBody>
      </p:sp>
    </p:spTree>
    <p:extLst>
      <p:ext uri="{BB962C8B-B14F-4D97-AF65-F5344CB8AC3E}">
        <p14:creationId xmlns:p14="http://schemas.microsoft.com/office/powerpoint/2010/main" val="1923092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70DD09-EE01-3745-169A-991B5920D62D}"/>
              </a:ext>
            </a:extLst>
          </p:cNvPr>
          <p:cNvSpPr>
            <a:spLocks noGrp="1"/>
          </p:cNvSpPr>
          <p:nvPr>
            <p:ph type="title"/>
          </p:nvPr>
        </p:nvSpPr>
        <p:spPr/>
        <p:txBody>
          <a:bodyPr/>
          <a:lstStyle/>
          <a:p>
            <a:r>
              <a:rPr lang="en-US"/>
              <a:t>Prognostication in Heart Failure</a:t>
            </a:r>
            <a:r>
              <a:rPr lang="en-US" baseline="30000"/>
              <a:t>10</a:t>
            </a:r>
            <a:endParaRPr lang="en-US" baseline="30000" dirty="0"/>
          </a:p>
        </p:txBody>
      </p:sp>
      <p:sp>
        <p:nvSpPr>
          <p:cNvPr id="5" name="Content Placeholder 4">
            <a:extLst>
              <a:ext uri="{FF2B5EF4-FFF2-40B4-BE49-F238E27FC236}">
                <a16:creationId xmlns:a16="http://schemas.microsoft.com/office/drawing/2014/main" id="{2E7FCC3E-CA0A-C36D-FEAC-7A3442D90C19}"/>
              </a:ext>
            </a:extLst>
          </p:cNvPr>
          <p:cNvSpPr>
            <a:spLocks noGrp="1"/>
          </p:cNvSpPr>
          <p:nvPr>
            <p:ph idx="1"/>
          </p:nvPr>
        </p:nvSpPr>
        <p:spPr/>
        <p:txBody>
          <a:bodyPr vert="horz" lIns="91440" tIns="45720" rIns="91440" bIns="45720" rtlCol="0" anchor="t">
            <a:normAutofit/>
          </a:bodyPr>
          <a:lstStyle/>
          <a:p>
            <a:r>
              <a:rPr lang="en-US" b="1" dirty="0"/>
              <a:t>Fast Fact #143</a:t>
            </a:r>
          </a:p>
          <a:p>
            <a:r>
              <a:rPr lang="en-US" dirty="0"/>
              <a:t>Providing accurate prognostic data for 6-12 month mortality in heart failure is “nearly impossible” </a:t>
            </a:r>
          </a:p>
          <a:p>
            <a:pPr lvl="1"/>
            <a:r>
              <a:rPr lang="en-US" dirty="0"/>
              <a:t>Unpredictable disease trajectory with high incidence (25-50%) of sudden death</a:t>
            </a:r>
          </a:p>
          <a:p>
            <a:pPr lvl="1"/>
            <a:r>
              <a:rPr lang="en-US" dirty="0"/>
              <a:t>Disparities in the application of evidence-based treatment guidelines</a:t>
            </a:r>
          </a:p>
          <a:p>
            <a:pPr lvl="1"/>
            <a:r>
              <a:rPr lang="en-US" dirty="0"/>
              <a:t>Inter-observer differences in New York Heart Association classifications</a:t>
            </a:r>
          </a:p>
          <a:p>
            <a:pPr lvl="1"/>
            <a:r>
              <a:rPr lang="en-US" dirty="0"/>
              <a:t>Heterogeneous study populations</a:t>
            </a:r>
          </a:p>
        </p:txBody>
      </p:sp>
    </p:spTree>
    <p:extLst>
      <p:ext uri="{BB962C8B-B14F-4D97-AF65-F5344CB8AC3E}">
        <p14:creationId xmlns:p14="http://schemas.microsoft.com/office/powerpoint/2010/main" val="1259829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96281-CDA8-8505-E3CD-60215FC1A3B0}"/>
              </a:ext>
            </a:extLst>
          </p:cNvPr>
          <p:cNvSpPr>
            <a:spLocks noGrp="1"/>
          </p:cNvSpPr>
          <p:nvPr>
            <p:ph type="title"/>
          </p:nvPr>
        </p:nvSpPr>
        <p:spPr/>
        <p:txBody>
          <a:bodyPr/>
          <a:lstStyle/>
          <a:p>
            <a:r>
              <a:rPr lang="en-US"/>
              <a:t>Heart Failure Prognostication</a:t>
            </a:r>
            <a:r>
              <a:rPr lang="en-US" baseline="30000"/>
              <a:t>10</a:t>
            </a:r>
            <a:endParaRPr lang="en-US" baseline="30000" dirty="0"/>
          </a:p>
        </p:txBody>
      </p:sp>
      <p:sp>
        <p:nvSpPr>
          <p:cNvPr id="3" name="Content Placeholder 2">
            <a:extLst>
              <a:ext uri="{FF2B5EF4-FFF2-40B4-BE49-F238E27FC236}">
                <a16:creationId xmlns:a16="http://schemas.microsoft.com/office/drawing/2014/main" id="{1E584CE3-5F08-C97A-C69D-642509956CD7}"/>
              </a:ext>
            </a:extLst>
          </p:cNvPr>
          <p:cNvSpPr>
            <a:spLocks noGrp="1"/>
          </p:cNvSpPr>
          <p:nvPr>
            <p:ph idx="1"/>
          </p:nvPr>
        </p:nvSpPr>
        <p:spPr/>
        <p:txBody>
          <a:bodyPr vert="horz" lIns="91440" tIns="45720" rIns="91440" bIns="45720" rtlCol="0" anchor="t">
            <a:normAutofit fontScale="70000" lnSpcReduction="20000"/>
          </a:bodyPr>
          <a:lstStyle/>
          <a:p>
            <a:r>
              <a:rPr lang="en-US" sz="2000" b="1" dirty="0"/>
              <a:t>NYHA </a:t>
            </a:r>
            <a:r>
              <a:rPr lang="en-US" sz="2000" b="1" err="1"/>
              <a:t>Classication</a:t>
            </a:r>
            <a:r>
              <a:rPr lang="en-US" sz="2000" b="1" dirty="0"/>
              <a:t> is the major gauge of disease severity</a:t>
            </a:r>
          </a:p>
          <a:p>
            <a:r>
              <a:rPr lang="en-US" sz="2000" dirty="0"/>
              <a:t>Based on data from SUPPORT, Framingham, IMPROVEMENT, and other studies, 1-year mortality estimates are: </a:t>
            </a:r>
          </a:p>
          <a:p>
            <a:pPr lvl="1"/>
            <a:r>
              <a:rPr lang="en-US" sz="2000" dirty="0"/>
              <a:t>Class II: 5-10%</a:t>
            </a:r>
          </a:p>
          <a:p>
            <a:pPr lvl="1"/>
            <a:r>
              <a:rPr lang="en-US" sz="2000" dirty="0"/>
              <a:t>Class III: 10-15%</a:t>
            </a:r>
          </a:p>
          <a:p>
            <a:pPr lvl="1"/>
            <a:r>
              <a:rPr lang="en-US" sz="2000" dirty="0"/>
              <a:t>Class IV: 30-40%</a:t>
            </a:r>
          </a:p>
          <a:p>
            <a:r>
              <a:rPr lang="en-US" sz="2400" b="1" dirty="0"/>
              <a:t>General poor predictors include: </a:t>
            </a:r>
          </a:p>
          <a:p>
            <a:pPr lvl="1"/>
            <a:r>
              <a:rPr lang="en-US" sz="2000" b="1" dirty="0"/>
              <a:t>Cardiac hospitalization (triples 1-year mortality)</a:t>
            </a:r>
          </a:p>
          <a:p>
            <a:pPr lvl="1"/>
            <a:r>
              <a:rPr lang="en-US" sz="2000" b="1" dirty="0"/>
              <a:t>Elevated BUN and/or creatinine &gt;1.4mg/dl</a:t>
            </a:r>
          </a:p>
          <a:p>
            <a:pPr lvl="1"/>
            <a:r>
              <a:rPr lang="en-US" sz="2000" b="1" dirty="0"/>
              <a:t>Anemia</a:t>
            </a:r>
          </a:p>
          <a:p>
            <a:pPr lvl="1"/>
            <a:r>
              <a:rPr lang="en-US" sz="2000" b="1" dirty="0"/>
              <a:t>Hyponatremia</a:t>
            </a:r>
          </a:p>
          <a:p>
            <a:pPr lvl="1"/>
            <a:r>
              <a:rPr lang="en-US" sz="2000" b="1" dirty="0"/>
              <a:t>Cachexia</a:t>
            </a:r>
          </a:p>
          <a:p>
            <a:pPr lvl="1"/>
            <a:r>
              <a:rPr lang="en-US" sz="2000" b="1" dirty="0"/>
              <a:t>Orthopnea</a:t>
            </a:r>
          </a:p>
          <a:p>
            <a:pPr lvl="1"/>
            <a:endParaRPr lang="en-US" dirty="0"/>
          </a:p>
        </p:txBody>
      </p:sp>
    </p:spTree>
    <p:extLst>
      <p:ext uri="{BB962C8B-B14F-4D97-AF65-F5344CB8AC3E}">
        <p14:creationId xmlns:p14="http://schemas.microsoft.com/office/powerpoint/2010/main" val="734044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BC793-6E93-7F44-EF2F-3B4ABA36D51E}"/>
              </a:ext>
            </a:extLst>
          </p:cNvPr>
          <p:cNvSpPr>
            <a:spLocks noGrp="1"/>
          </p:cNvSpPr>
          <p:nvPr>
            <p:ph type="title"/>
          </p:nvPr>
        </p:nvSpPr>
        <p:spPr/>
        <p:txBody>
          <a:bodyPr/>
          <a:lstStyle/>
          <a:p>
            <a:r>
              <a:rPr lang="en-US"/>
              <a:t>Hospice Eligibility Guidelines</a:t>
            </a:r>
            <a:r>
              <a:rPr lang="en-US" baseline="30000"/>
              <a:t>10</a:t>
            </a:r>
            <a:endParaRPr lang="en-US" dirty="0"/>
          </a:p>
        </p:txBody>
      </p:sp>
      <p:sp>
        <p:nvSpPr>
          <p:cNvPr id="3" name="Content Placeholder 2">
            <a:extLst>
              <a:ext uri="{FF2B5EF4-FFF2-40B4-BE49-F238E27FC236}">
                <a16:creationId xmlns:a16="http://schemas.microsoft.com/office/drawing/2014/main" id="{34452868-577B-8857-6815-42514814A771}"/>
              </a:ext>
            </a:extLst>
          </p:cNvPr>
          <p:cNvSpPr>
            <a:spLocks noGrp="1"/>
          </p:cNvSpPr>
          <p:nvPr>
            <p:ph idx="1"/>
          </p:nvPr>
        </p:nvSpPr>
        <p:spPr/>
        <p:txBody>
          <a:bodyPr vert="horz" lIns="91440" tIns="45720" rIns="91440" bIns="45720" rtlCol="0" anchor="t">
            <a:normAutofit/>
          </a:bodyPr>
          <a:lstStyle/>
          <a:p>
            <a:r>
              <a:rPr lang="en-US" sz="2000" dirty="0"/>
              <a:t>Symptoms of recurrent HF at rest (NYHA class IV)</a:t>
            </a:r>
          </a:p>
          <a:p>
            <a:pPr marL="0" indent="0">
              <a:buNone/>
            </a:pPr>
            <a:r>
              <a:rPr lang="en-US" sz="2000" b="1" u="sng" dirty="0"/>
              <a:t>And</a:t>
            </a:r>
          </a:p>
          <a:p>
            <a:r>
              <a:rPr lang="en-US" sz="2000" dirty="0"/>
              <a:t>Optimal treatment with ACE inhibitors, diuretics, and vasodilators, B-blockers, aldosterone antagonists and device therapies</a:t>
            </a:r>
          </a:p>
          <a:p>
            <a:r>
              <a:rPr lang="en-US" sz="2000" dirty="0"/>
              <a:t>EF &lt; 20% is “helpful supplemental objective evidence” but not required</a:t>
            </a:r>
          </a:p>
          <a:p>
            <a:r>
              <a:rPr lang="en-US" sz="2000" dirty="0"/>
              <a:t>Further poor prognostic indicators</a:t>
            </a:r>
          </a:p>
          <a:p>
            <a:pPr lvl="1"/>
            <a:r>
              <a:rPr lang="en-US" sz="1800" dirty="0"/>
              <a:t>Treatment resistant ventricular or supraventricular </a:t>
            </a:r>
            <a:r>
              <a:rPr lang="en-US" sz="1800" err="1"/>
              <a:t>arrhtyhmias</a:t>
            </a:r>
            <a:endParaRPr lang="en-US" sz="1800" dirty="0"/>
          </a:p>
          <a:p>
            <a:pPr lvl="1"/>
            <a:r>
              <a:rPr lang="en-US" sz="1800" dirty="0"/>
              <a:t>h/o cardiac arrest in any setting</a:t>
            </a:r>
          </a:p>
          <a:p>
            <a:pPr lvl="1"/>
            <a:r>
              <a:rPr lang="en-US" sz="1800" dirty="0"/>
              <a:t>Concomitant HIV disease</a:t>
            </a:r>
          </a:p>
        </p:txBody>
      </p:sp>
    </p:spTree>
    <p:extLst>
      <p:ext uri="{BB962C8B-B14F-4D97-AF65-F5344CB8AC3E}">
        <p14:creationId xmlns:p14="http://schemas.microsoft.com/office/powerpoint/2010/main" val="3641811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B885C-7F8F-0975-8702-BEAB60F2289F}"/>
              </a:ext>
            </a:extLst>
          </p:cNvPr>
          <p:cNvSpPr>
            <a:spLocks noGrp="1"/>
          </p:cNvSpPr>
          <p:nvPr>
            <p:ph type="title"/>
          </p:nvPr>
        </p:nvSpPr>
        <p:spPr/>
        <p:txBody>
          <a:bodyPr/>
          <a:lstStyle/>
          <a:p>
            <a:r>
              <a:rPr lang="en-US" dirty="0"/>
              <a:t>Prognosis in Decompensated Liver </a:t>
            </a:r>
            <a:r>
              <a:rPr lang="en-US"/>
              <a:t>Failure</a:t>
            </a:r>
            <a:r>
              <a:rPr lang="en-US" baseline="30000"/>
              <a:t>6</a:t>
            </a:r>
          </a:p>
        </p:txBody>
      </p:sp>
      <p:sp>
        <p:nvSpPr>
          <p:cNvPr id="3" name="Content Placeholder 2">
            <a:extLst>
              <a:ext uri="{FF2B5EF4-FFF2-40B4-BE49-F238E27FC236}">
                <a16:creationId xmlns:a16="http://schemas.microsoft.com/office/drawing/2014/main" id="{76DBD23B-702A-5897-2C8E-9FD1F54802FF}"/>
              </a:ext>
            </a:extLst>
          </p:cNvPr>
          <p:cNvSpPr>
            <a:spLocks noGrp="1"/>
          </p:cNvSpPr>
          <p:nvPr>
            <p:ph idx="1"/>
          </p:nvPr>
        </p:nvSpPr>
        <p:spPr/>
        <p:txBody>
          <a:bodyPr vert="horz" lIns="91440" tIns="45720" rIns="91440" bIns="45720" rtlCol="0" anchor="t">
            <a:noAutofit/>
          </a:bodyPr>
          <a:lstStyle/>
          <a:p>
            <a:r>
              <a:rPr lang="en-US" sz="2000" b="1" dirty="0"/>
              <a:t>Fast Fact #189</a:t>
            </a:r>
          </a:p>
          <a:p>
            <a:r>
              <a:rPr lang="en-US" sz="2000" b="1" dirty="0"/>
              <a:t>Patients with decompensated cirrhosis or ESLD have a median survival of about 2 years without transplantation</a:t>
            </a:r>
          </a:p>
          <a:p>
            <a:r>
              <a:rPr lang="en-US" sz="2000" b="1" dirty="0"/>
              <a:t>Compensated chronic liver failure (meaning liver failure without evidence of current or prior ascites, variceal bleeding, encephalopathy, or jaundice) have a median survival of 12 years</a:t>
            </a:r>
          </a:p>
          <a:p>
            <a:r>
              <a:rPr lang="en-US" sz="2000" b="1" dirty="0"/>
              <a:t>MELD Score</a:t>
            </a:r>
          </a:p>
          <a:p>
            <a:pPr lvl="1"/>
            <a:r>
              <a:rPr lang="en-US" sz="1800" dirty="0"/>
              <a:t>Independent predictor of survival in patients with cirrhosis (alcohol and non-alcoholic), acute liver failure, acute </a:t>
            </a:r>
            <a:r>
              <a:rPr lang="en-US" sz="1800" dirty="0" err="1"/>
              <a:t>hepatisis</a:t>
            </a:r>
            <a:endParaRPr lang="en-US" sz="1800" dirty="0"/>
          </a:p>
          <a:p>
            <a:pPr lvl="1"/>
            <a:r>
              <a:rPr lang="en-US" sz="1800" dirty="0"/>
              <a:t>Relies on laboratory values alone</a:t>
            </a:r>
          </a:p>
          <a:p>
            <a:pPr lvl="1"/>
            <a:r>
              <a:rPr lang="en-US" sz="1800" dirty="0"/>
              <a:t>Can predict prognosis on the order of months with greater precision than other tools, making it helpful for determining hospice eligibility </a:t>
            </a:r>
          </a:p>
        </p:txBody>
      </p:sp>
    </p:spTree>
    <p:extLst>
      <p:ext uri="{BB962C8B-B14F-4D97-AF65-F5344CB8AC3E}">
        <p14:creationId xmlns:p14="http://schemas.microsoft.com/office/powerpoint/2010/main" val="802758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1DB78-97C7-CBE4-CF2E-C066E71DF746}"/>
              </a:ext>
            </a:extLst>
          </p:cNvPr>
          <p:cNvSpPr>
            <a:spLocks noGrp="1"/>
          </p:cNvSpPr>
          <p:nvPr>
            <p:ph type="title"/>
          </p:nvPr>
        </p:nvSpPr>
        <p:spPr/>
        <p:txBody>
          <a:bodyPr/>
          <a:lstStyle/>
          <a:p>
            <a:r>
              <a:rPr lang="en-US"/>
              <a:t>Hospice Appropriateness, ESLD</a:t>
            </a:r>
            <a:r>
              <a:rPr lang="en-US" baseline="30000"/>
              <a:t>6</a:t>
            </a:r>
            <a:endParaRPr lang="en-US" baseline="30000" dirty="0"/>
          </a:p>
        </p:txBody>
      </p:sp>
      <p:sp>
        <p:nvSpPr>
          <p:cNvPr id="3" name="Content Placeholder 2">
            <a:extLst>
              <a:ext uri="{FF2B5EF4-FFF2-40B4-BE49-F238E27FC236}">
                <a16:creationId xmlns:a16="http://schemas.microsoft.com/office/drawing/2014/main" id="{3350F5CE-DCA1-E8B0-1200-65DCABA4EE64}"/>
              </a:ext>
            </a:extLst>
          </p:cNvPr>
          <p:cNvSpPr>
            <a:spLocks noGrp="1"/>
          </p:cNvSpPr>
          <p:nvPr>
            <p:ph idx="1"/>
          </p:nvPr>
        </p:nvSpPr>
        <p:spPr>
          <a:xfrm>
            <a:off x="677334" y="1772963"/>
            <a:ext cx="8596668" cy="3880773"/>
          </a:xfrm>
        </p:spPr>
        <p:txBody>
          <a:bodyPr vert="horz" lIns="91440" tIns="45720" rIns="91440" bIns="45720" rtlCol="0" anchor="t">
            <a:normAutofit/>
          </a:bodyPr>
          <a:lstStyle/>
          <a:p>
            <a:r>
              <a:rPr lang="en-US" sz="2000" dirty="0"/>
              <a:t>MELD Score for predicted 6 month survival</a:t>
            </a:r>
          </a:p>
          <a:p>
            <a:r>
              <a:rPr lang="en-US" sz="2000" dirty="0"/>
              <a:t>Other multiple factors not accounted for in this scoring system that can greatly affect prognosis to consider include: </a:t>
            </a:r>
          </a:p>
          <a:p>
            <a:pPr lvl="1"/>
            <a:r>
              <a:rPr lang="en-US" sz="1800" b="1" dirty="0"/>
              <a:t>Advanced age</a:t>
            </a:r>
          </a:p>
          <a:p>
            <a:pPr lvl="1"/>
            <a:r>
              <a:rPr lang="en-US" sz="1800" b="1" dirty="0"/>
              <a:t>Persistent alcohol use</a:t>
            </a:r>
          </a:p>
          <a:p>
            <a:pPr lvl="1"/>
            <a:r>
              <a:rPr lang="en-US" sz="1800" b="1" dirty="0"/>
              <a:t>Unmanaged hepatitis B/C</a:t>
            </a:r>
          </a:p>
          <a:p>
            <a:pPr lvl="1"/>
            <a:r>
              <a:rPr lang="en-US" sz="1800" b="1" dirty="0"/>
              <a:t>Medical comorbidities such as peripheral vascular disease and heart failure</a:t>
            </a:r>
          </a:p>
          <a:p>
            <a:r>
              <a:rPr lang="en-US" sz="2000" dirty="0"/>
              <a:t>Consider rate of decompensation along with  one of more of the following: </a:t>
            </a:r>
          </a:p>
          <a:p>
            <a:pPr lvl="1"/>
            <a:r>
              <a:rPr lang="en-US" sz="1800" b="1" dirty="0"/>
              <a:t>HRS, Ascites, Variceal hemorrhage, Hypotension, HCC</a:t>
            </a:r>
          </a:p>
        </p:txBody>
      </p:sp>
    </p:spTree>
    <p:extLst>
      <p:ext uri="{BB962C8B-B14F-4D97-AF65-F5344CB8AC3E}">
        <p14:creationId xmlns:p14="http://schemas.microsoft.com/office/powerpoint/2010/main" val="25480955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4BC6F1-0CCC-AD0F-7E40-577BCEA7ABA7}"/>
              </a:ext>
            </a:extLst>
          </p:cNvPr>
          <p:cNvSpPr>
            <a:spLocks noGrp="1"/>
          </p:cNvSpPr>
          <p:nvPr>
            <p:ph type="title"/>
          </p:nvPr>
        </p:nvSpPr>
        <p:spPr/>
        <p:txBody>
          <a:bodyPr/>
          <a:lstStyle/>
          <a:p>
            <a:r>
              <a:rPr lang="en-US" dirty="0"/>
              <a:t>Prognostication in Patients Receiving </a:t>
            </a:r>
            <a:r>
              <a:rPr lang="en-US"/>
              <a:t>Dialysis</a:t>
            </a:r>
            <a:r>
              <a:rPr lang="en-US" baseline="30000"/>
              <a:t>7</a:t>
            </a:r>
            <a:endParaRPr lang="en-US" baseline="30000" dirty="0"/>
          </a:p>
        </p:txBody>
      </p:sp>
      <p:sp>
        <p:nvSpPr>
          <p:cNvPr id="5" name="Content Placeholder 4">
            <a:extLst>
              <a:ext uri="{FF2B5EF4-FFF2-40B4-BE49-F238E27FC236}">
                <a16:creationId xmlns:a16="http://schemas.microsoft.com/office/drawing/2014/main" id="{B9DF1ACF-9C12-1B0E-5803-B04D746F928D}"/>
              </a:ext>
            </a:extLst>
          </p:cNvPr>
          <p:cNvSpPr>
            <a:spLocks noGrp="1"/>
          </p:cNvSpPr>
          <p:nvPr>
            <p:ph idx="1"/>
          </p:nvPr>
        </p:nvSpPr>
        <p:spPr/>
        <p:txBody>
          <a:bodyPr vert="horz" lIns="91440" tIns="45720" rIns="91440" bIns="45720" rtlCol="0" anchor="t">
            <a:normAutofit fontScale="92500" lnSpcReduction="10000"/>
          </a:bodyPr>
          <a:lstStyle/>
          <a:p>
            <a:r>
              <a:rPr lang="en-US" sz="2400" b="1" dirty="0"/>
              <a:t>Fast Fact #191</a:t>
            </a:r>
          </a:p>
          <a:p>
            <a:r>
              <a:rPr lang="en-US" sz="2400" dirty="0"/>
              <a:t>While dialysis prolongs life in patients with ESRD, life expectancy remains only a third to a sixth as long as similar patients without ESRD</a:t>
            </a:r>
          </a:p>
          <a:p>
            <a:r>
              <a:rPr lang="en-US" sz="2400" b="1" dirty="0"/>
              <a:t>Overall 1- and 5- year mortality rates for patients on dialysis are 25% and 60%, respectively</a:t>
            </a:r>
          </a:p>
          <a:p>
            <a:r>
              <a:rPr lang="en-US" sz="2400" dirty="0"/>
              <a:t>Approximately 20% of ESRD-related deaths occur after a decision to stop HD</a:t>
            </a:r>
          </a:p>
          <a:p>
            <a:r>
              <a:rPr lang="en-US" sz="2400" dirty="0"/>
              <a:t>While many patients have lived 20-30 years on dialysis,</a:t>
            </a:r>
            <a:r>
              <a:rPr lang="en-US" sz="2400" b="1" dirty="0"/>
              <a:t> average life expectancy on HD is estimated to be 8.8 years</a:t>
            </a:r>
          </a:p>
          <a:p>
            <a:endParaRPr lang="en-US" sz="2400" dirty="0"/>
          </a:p>
          <a:p>
            <a:endParaRPr lang="en-US" dirty="0"/>
          </a:p>
        </p:txBody>
      </p:sp>
    </p:spTree>
    <p:extLst>
      <p:ext uri="{BB962C8B-B14F-4D97-AF65-F5344CB8AC3E}">
        <p14:creationId xmlns:p14="http://schemas.microsoft.com/office/powerpoint/2010/main" val="4060747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19B1D-E5F2-528E-750D-8ED3EC1AA729}"/>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95AC5ADF-2E6F-0A47-C997-376334427515}"/>
              </a:ext>
            </a:extLst>
          </p:cNvPr>
          <p:cNvSpPr>
            <a:spLocks noGrp="1"/>
          </p:cNvSpPr>
          <p:nvPr>
            <p:ph idx="1"/>
          </p:nvPr>
        </p:nvSpPr>
        <p:spPr/>
        <p:txBody>
          <a:bodyPr vert="horz" lIns="91440" tIns="45720" rIns="91440" bIns="45720" rtlCol="0" anchor="t">
            <a:normAutofit/>
          </a:bodyPr>
          <a:lstStyle/>
          <a:p>
            <a:r>
              <a:rPr lang="en-US" sz="2200"/>
              <a:t>Understand the factors that influence prognosis in seriously ill patients</a:t>
            </a:r>
            <a:endParaRPr lang="en-US" sz="2200" dirty="0"/>
          </a:p>
          <a:p>
            <a:r>
              <a:rPr lang="en-US" sz="2200"/>
              <a:t>Apply prognostic tools to common conditions seen in palliative care </a:t>
            </a:r>
            <a:r>
              <a:rPr lang="en-US" sz="2200" dirty="0" err="1"/>
              <a:t>clini</a:t>
            </a:r>
            <a:r>
              <a:rPr lang="en-US" sz="2200" dirty="0"/>
              <a:t>c</a:t>
            </a:r>
            <a:endParaRPr lang="en-US"/>
          </a:p>
          <a:p>
            <a:r>
              <a:rPr lang="en-US" sz="2200"/>
              <a:t>Evaluate the utility and the limitations of the prognostic tools presented</a:t>
            </a:r>
          </a:p>
        </p:txBody>
      </p:sp>
    </p:spTree>
    <p:extLst>
      <p:ext uri="{BB962C8B-B14F-4D97-AF65-F5344CB8AC3E}">
        <p14:creationId xmlns:p14="http://schemas.microsoft.com/office/powerpoint/2010/main" val="2327907720"/>
      </p:ext>
    </p:extLst>
  </p:cSld>
  <p:clrMapOvr>
    <a:masterClrMapping/>
  </p:clrMapOvr>
  <p:extLst>
    <p:ext uri="{6950BFC3-D8DA-4A85-94F7-54DA5524770B}">
      <p188:commentRel xmlns:p188="http://schemas.microsoft.com/office/powerpoint/2018/8/main" r:id="rId2"/>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7BB91-7F8F-11DF-20E3-54CC97709E95}"/>
              </a:ext>
            </a:extLst>
          </p:cNvPr>
          <p:cNvSpPr>
            <a:spLocks noGrp="1"/>
          </p:cNvSpPr>
          <p:nvPr>
            <p:ph type="title"/>
          </p:nvPr>
        </p:nvSpPr>
        <p:spPr/>
        <p:txBody>
          <a:bodyPr/>
          <a:lstStyle/>
          <a:p>
            <a:r>
              <a:rPr lang="en-US" dirty="0"/>
              <a:t>Prognostication in Patients Receiving </a:t>
            </a:r>
            <a:r>
              <a:rPr lang="en-US"/>
              <a:t>Dialysis</a:t>
            </a:r>
            <a:r>
              <a:rPr lang="en-US" baseline="30000"/>
              <a:t>7</a:t>
            </a:r>
            <a:endParaRPr lang="en-US" dirty="0"/>
          </a:p>
        </p:txBody>
      </p:sp>
      <p:sp>
        <p:nvSpPr>
          <p:cNvPr id="3" name="Content Placeholder 2">
            <a:extLst>
              <a:ext uri="{FF2B5EF4-FFF2-40B4-BE49-F238E27FC236}">
                <a16:creationId xmlns:a16="http://schemas.microsoft.com/office/drawing/2014/main" id="{522F7BE5-428E-34BC-E402-DB3C023AFDD7}"/>
              </a:ext>
            </a:extLst>
          </p:cNvPr>
          <p:cNvSpPr>
            <a:spLocks noGrp="1"/>
          </p:cNvSpPr>
          <p:nvPr>
            <p:ph idx="1"/>
          </p:nvPr>
        </p:nvSpPr>
        <p:spPr/>
        <p:txBody>
          <a:bodyPr vert="horz" lIns="91440" tIns="45720" rIns="91440" bIns="45720" rtlCol="0" anchor="t">
            <a:normAutofit fontScale="92500" lnSpcReduction="20000"/>
          </a:bodyPr>
          <a:lstStyle/>
          <a:p>
            <a:r>
              <a:rPr lang="en-US" sz="2400" dirty="0"/>
              <a:t>Factors that influence prognosis: </a:t>
            </a:r>
          </a:p>
          <a:p>
            <a:pPr lvl="1"/>
            <a:r>
              <a:rPr lang="en-US" sz="2000" b="1" dirty="0"/>
              <a:t>Age:</a:t>
            </a:r>
            <a:r>
              <a:rPr lang="en-US" sz="2000" dirty="0"/>
              <a:t> 1 year mortality rate at 65-69 years is 25%; 1 year mortality rate at 80-84 years is 39%</a:t>
            </a:r>
          </a:p>
          <a:p>
            <a:pPr lvl="1"/>
            <a:r>
              <a:rPr lang="en-US" sz="2000" b="1" dirty="0"/>
              <a:t>Functional Status</a:t>
            </a:r>
          </a:p>
          <a:p>
            <a:pPr lvl="1"/>
            <a:r>
              <a:rPr lang="en-US" sz="2000" b="1" dirty="0"/>
              <a:t>Frailty</a:t>
            </a:r>
            <a:r>
              <a:rPr lang="en-US" sz="2000" dirty="0"/>
              <a:t> is common among patients older than 60 years old on hemodialysis and is independently associated with significantly increased risk of death in a year</a:t>
            </a:r>
          </a:p>
          <a:p>
            <a:pPr lvl="1"/>
            <a:r>
              <a:rPr lang="en-US" sz="2000" b="1" dirty="0"/>
              <a:t>Albumin</a:t>
            </a:r>
            <a:r>
              <a:rPr lang="en-US" sz="2000" dirty="0"/>
              <a:t>: low serum albumin level at baseline and during treatment is a “consistent and strong predictor of death”</a:t>
            </a:r>
          </a:p>
          <a:p>
            <a:pPr lvl="1"/>
            <a:r>
              <a:rPr lang="en-US" sz="2000" b="1" dirty="0"/>
              <a:t>Comorbidities</a:t>
            </a:r>
            <a:r>
              <a:rPr lang="en-US" sz="2000" dirty="0"/>
              <a:t> are strongly associated with prognosis in ESRD: see age-modified Charlson Comorbidity Index (CCI) which stratifies patients </a:t>
            </a:r>
            <a:r>
              <a:rPr lang="en-US" sz="2000" err="1"/>
              <a:t>baed</a:t>
            </a:r>
            <a:r>
              <a:rPr lang="en-US" sz="2000" dirty="0"/>
              <a:t> on </a:t>
            </a:r>
            <a:r>
              <a:rPr lang="en-US" sz="2000" err="1"/>
              <a:t>comorbidies</a:t>
            </a:r>
            <a:r>
              <a:rPr lang="en-US" sz="2000" dirty="0"/>
              <a:t> and age</a:t>
            </a:r>
          </a:p>
        </p:txBody>
      </p:sp>
    </p:spTree>
    <p:extLst>
      <p:ext uri="{BB962C8B-B14F-4D97-AF65-F5344CB8AC3E}">
        <p14:creationId xmlns:p14="http://schemas.microsoft.com/office/powerpoint/2010/main" val="1758077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EFB79-228F-DB7E-C70B-76AFFEA82653}"/>
              </a:ext>
            </a:extLst>
          </p:cNvPr>
          <p:cNvSpPr>
            <a:spLocks noGrp="1"/>
          </p:cNvSpPr>
          <p:nvPr>
            <p:ph type="title"/>
          </p:nvPr>
        </p:nvSpPr>
        <p:spPr/>
        <p:txBody>
          <a:bodyPr/>
          <a:lstStyle/>
          <a:p>
            <a:r>
              <a:rPr lang="en-US"/>
              <a:t>Renal Disease Hospice Appropriateness</a:t>
            </a:r>
            <a:r>
              <a:rPr lang="en-US" baseline="30000"/>
              <a:t>7</a:t>
            </a:r>
            <a:endParaRPr lang="en-US" dirty="0"/>
          </a:p>
        </p:txBody>
      </p:sp>
      <p:sp>
        <p:nvSpPr>
          <p:cNvPr id="3" name="Content Placeholder 2">
            <a:extLst>
              <a:ext uri="{FF2B5EF4-FFF2-40B4-BE49-F238E27FC236}">
                <a16:creationId xmlns:a16="http://schemas.microsoft.com/office/drawing/2014/main" id="{ECF22D95-8C81-7B27-C490-6368E440FC05}"/>
              </a:ext>
            </a:extLst>
          </p:cNvPr>
          <p:cNvSpPr>
            <a:spLocks noGrp="1"/>
          </p:cNvSpPr>
          <p:nvPr>
            <p:ph idx="1"/>
          </p:nvPr>
        </p:nvSpPr>
        <p:spPr>
          <a:xfrm>
            <a:off x="677334" y="1713328"/>
            <a:ext cx="8596668" cy="4041429"/>
          </a:xfrm>
        </p:spPr>
        <p:txBody>
          <a:bodyPr>
            <a:normAutofit fontScale="25000" lnSpcReduction="20000"/>
          </a:bodyPr>
          <a:lstStyle/>
          <a:p>
            <a:r>
              <a:rPr lang="en-US" sz="7200" dirty="0"/>
              <a:t>Patients refusing dialysis or stopping dialysis</a:t>
            </a:r>
          </a:p>
          <a:p>
            <a:r>
              <a:rPr lang="en-US" sz="7200" dirty="0"/>
              <a:t>Weight loss, functional decline</a:t>
            </a:r>
          </a:p>
          <a:p>
            <a:r>
              <a:rPr lang="en-US" sz="7200" dirty="0"/>
              <a:t>Creatinine clearance of &lt;10cc/min (&lt;15cc/min for diabetics) </a:t>
            </a:r>
          </a:p>
          <a:p>
            <a:pPr marL="0" indent="0">
              <a:buNone/>
            </a:pPr>
            <a:r>
              <a:rPr lang="en-US" sz="7200" dirty="0"/>
              <a:t>	AND </a:t>
            </a:r>
          </a:p>
          <a:p>
            <a:pPr marL="0" indent="0">
              <a:buNone/>
            </a:pPr>
            <a:r>
              <a:rPr lang="en-US" sz="7200" dirty="0"/>
              <a:t>	Serum creatinine &gt;8mg/dl (&gt;6mg/dl for diabetics)</a:t>
            </a:r>
          </a:p>
          <a:p>
            <a:r>
              <a:rPr lang="en-US" sz="7200" dirty="0"/>
              <a:t>Uremia</a:t>
            </a:r>
          </a:p>
          <a:p>
            <a:r>
              <a:rPr lang="en-US" sz="7200" dirty="0"/>
              <a:t>Oliguria: urine output &lt;400cc/24 hours</a:t>
            </a:r>
          </a:p>
          <a:p>
            <a:r>
              <a:rPr lang="en-US" sz="7200" dirty="0"/>
              <a:t>Intractable hyperkalemia: persistent serum potassium &gt; 7</a:t>
            </a:r>
          </a:p>
          <a:p>
            <a:r>
              <a:rPr lang="en-US" sz="7200" dirty="0"/>
              <a:t>Uremic pericarditis</a:t>
            </a:r>
          </a:p>
          <a:p>
            <a:r>
              <a:rPr lang="en-US" sz="7200" dirty="0"/>
              <a:t>Hepatorenal syndrome</a:t>
            </a:r>
          </a:p>
          <a:p>
            <a:r>
              <a:rPr lang="en-US" sz="7200" dirty="0"/>
              <a:t>Intractable fluid overload</a:t>
            </a:r>
            <a:endParaRPr lang="en-US" dirty="0"/>
          </a:p>
          <a:p>
            <a:r>
              <a:rPr lang="en-US" dirty="0"/>
              <a:t>Werb R. “Palliative Care in the Treatment of End-Stage Renal Failure” Primary Care. 38(2): 299-309.</a:t>
            </a:r>
          </a:p>
        </p:txBody>
      </p:sp>
    </p:spTree>
    <p:extLst>
      <p:ext uri="{BB962C8B-B14F-4D97-AF65-F5344CB8AC3E}">
        <p14:creationId xmlns:p14="http://schemas.microsoft.com/office/powerpoint/2010/main" val="2464297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0A356-296D-4ECD-922E-6E25E8F79B7E}"/>
              </a:ext>
            </a:extLst>
          </p:cNvPr>
          <p:cNvSpPr>
            <a:spLocks noGrp="1"/>
          </p:cNvSpPr>
          <p:nvPr>
            <p:ph type="title"/>
          </p:nvPr>
        </p:nvSpPr>
        <p:spPr/>
        <p:txBody>
          <a:bodyPr/>
          <a:lstStyle/>
          <a:p>
            <a:r>
              <a:rPr lang="en-US"/>
              <a:t>Prognostication in Advanced Cancer</a:t>
            </a:r>
            <a:r>
              <a:rPr lang="en-US" baseline="30000"/>
              <a:t>11</a:t>
            </a:r>
            <a:endParaRPr lang="en-US" baseline="30000" dirty="0"/>
          </a:p>
        </p:txBody>
      </p:sp>
      <p:sp>
        <p:nvSpPr>
          <p:cNvPr id="3" name="Content Placeholder 2">
            <a:extLst>
              <a:ext uri="{FF2B5EF4-FFF2-40B4-BE49-F238E27FC236}">
                <a16:creationId xmlns:a16="http://schemas.microsoft.com/office/drawing/2014/main" id="{909D6B2A-5A61-0C1D-60DC-B8B4A955791A}"/>
              </a:ext>
            </a:extLst>
          </p:cNvPr>
          <p:cNvSpPr>
            <a:spLocks noGrp="1"/>
          </p:cNvSpPr>
          <p:nvPr>
            <p:ph idx="1"/>
          </p:nvPr>
        </p:nvSpPr>
        <p:spPr/>
        <p:txBody>
          <a:bodyPr vert="horz" lIns="91440" tIns="45720" rIns="91440" bIns="45720" rtlCol="0" anchor="t">
            <a:noAutofit/>
          </a:bodyPr>
          <a:lstStyle/>
          <a:p>
            <a:r>
              <a:rPr lang="en-US" sz="1400" b="1" dirty="0"/>
              <a:t>Fast Fact #13</a:t>
            </a:r>
          </a:p>
          <a:p>
            <a:r>
              <a:rPr lang="en-US" sz="1400" dirty="0"/>
              <a:t>This Fast Fact provides prognostic guidance for patients with cancer who are not receiving systemic cancer treatments</a:t>
            </a:r>
          </a:p>
          <a:p>
            <a:r>
              <a:rPr lang="en-US" sz="1400" dirty="0"/>
              <a:t>“Given the emerging therapies available for many cancers (targeted cancer treatments, immunotherapy, CAR-T cell therapy, </a:t>
            </a:r>
            <a:r>
              <a:rPr lang="en-US" sz="1400" err="1"/>
              <a:t>etc</a:t>
            </a:r>
            <a:r>
              <a:rPr lang="en-US" sz="1400" dirty="0"/>
              <a:t>), prognosticating for patients receiving systemic cancer treatments is a moving target and should be done in direct collaboration with cancer specialists” </a:t>
            </a:r>
          </a:p>
          <a:p>
            <a:r>
              <a:rPr lang="en-US" sz="1400" b="1" dirty="0"/>
              <a:t>Performance status</a:t>
            </a:r>
          </a:p>
          <a:p>
            <a:pPr lvl="1"/>
            <a:r>
              <a:rPr lang="en-US" sz="2000" b="1" dirty="0"/>
              <a:t>Single most important prognostic predictive factor in these patients</a:t>
            </a:r>
          </a:p>
          <a:p>
            <a:pPr lvl="1"/>
            <a:r>
              <a:rPr lang="en-US" sz="2000" b="1" dirty="0"/>
              <a:t>Patients with solid tumors typically lose ~70% of their functional ability in the last 3 months of life</a:t>
            </a:r>
          </a:p>
          <a:p>
            <a:pPr lvl="1"/>
            <a:r>
              <a:rPr lang="en-US" sz="2000" b="1" dirty="0"/>
              <a:t>Simplest method to assess is to ask: “how do you spend your time?”.</a:t>
            </a:r>
            <a:r>
              <a:rPr lang="en-US" sz="2000" dirty="0"/>
              <a:t>  If response is in a chair or lying down &gt;50% of the time and increasing, prognosis likely &lt;3months</a:t>
            </a:r>
          </a:p>
          <a:p>
            <a:pPr marL="457200" lvl="1" indent="0">
              <a:buNone/>
            </a:pPr>
            <a:endParaRPr lang="en-US" sz="1800" dirty="0"/>
          </a:p>
        </p:txBody>
      </p:sp>
    </p:spTree>
    <p:extLst>
      <p:ext uri="{BB962C8B-B14F-4D97-AF65-F5344CB8AC3E}">
        <p14:creationId xmlns:p14="http://schemas.microsoft.com/office/powerpoint/2010/main" val="460178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ACB5B-7CA0-A45F-BE66-B3A72CBDCCF1}"/>
              </a:ext>
            </a:extLst>
          </p:cNvPr>
          <p:cNvSpPr>
            <a:spLocks noGrp="1"/>
          </p:cNvSpPr>
          <p:nvPr>
            <p:ph type="title"/>
          </p:nvPr>
        </p:nvSpPr>
        <p:spPr/>
        <p:txBody>
          <a:bodyPr/>
          <a:lstStyle/>
          <a:p>
            <a:r>
              <a:rPr lang="en-US" dirty="0"/>
              <a:t>Other Prognostic Factors in Advanced Cancer</a:t>
            </a:r>
          </a:p>
        </p:txBody>
      </p:sp>
      <p:sp>
        <p:nvSpPr>
          <p:cNvPr id="3" name="Content Placeholder 2">
            <a:extLst>
              <a:ext uri="{FF2B5EF4-FFF2-40B4-BE49-F238E27FC236}">
                <a16:creationId xmlns:a16="http://schemas.microsoft.com/office/drawing/2014/main" id="{4CBF3D6C-1EC6-1658-8519-0F3DB3D303B0}"/>
              </a:ext>
            </a:extLst>
          </p:cNvPr>
          <p:cNvSpPr>
            <a:spLocks noGrp="1"/>
          </p:cNvSpPr>
          <p:nvPr>
            <p:ph idx="1"/>
          </p:nvPr>
        </p:nvSpPr>
        <p:spPr/>
        <p:txBody>
          <a:bodyPr vert="horz" lIns="91440" tIns="45720" rIns="91440" bIns="45720" rtlCol="0" anchor="t">
            <a:normAutofit fontScale="92500" lnSpcReduction="10000"/>
          </a:bodyPr>
          <a:lstStyle/>
          <a:p>
            <a:r>
              <a:rPr lang="en-US" sz="2400" b="1"/>
              <a:t>Malignant hypercalcemia</a:t>
            </a:r>
            <a:r>
              <a:rPr lang="en-US" sz="2400" b="1" baseline="30000"/>
              <a:t>20</a:t>
            </a:r>
            <a:endParaRPr lang="en-US" sz="2400"/>
          </a:p>
          <a:p>
            <a:pPr lvl="1"/>
            <a:r>
              <a:rPr lang="en-US" sz="2000" dirty="0"/>
              <a:t>2-6 months except newly diagnosed breast cancer, prostate cancer, or multiple myeloma, which typically have longer survival times</a:t>
            </a:r>
          </a:p>
          <a:p>
            <a:r>
              <a:rPr lang="en-US" sz="2400" b="1"/>
              <a:t>Neoplastic meningitis (or leptomeningeal carcinomatosis)</a:t>
            </a:r>
            <a:r>
              <a:rPr lang="en-US" sz="2400" b="1" baseline="30000"/>
              <a:t>19</a:t>
            </a:r>
          </a:p>
          <a:p>
            <a:pPr lvl="1"/>
            <a:r>
              <a:rPr lang="en-US" sz="2000" dirty="0"/>
              <a:t>2-4 months if untreated</a:t>
            </a:r>
          </a:p>
          <a:p>
            <a:r>
              <a:rPr lang="en-US" sz="2400" b="1"/>
              <a:t>Brain metastases</a:t>
            </a:r>
            <a:r>
              <a:rPr lang="en-US" sz="2400" b="1" baseline="30000"/>
              <a:t>19</a:t>
            </a:r>
          </a:p>
          <a:p>
            <a:pPr lvl="1"/>
            <a:r>
              <a:rPr lang="en-US" sz="2000" dirty="0"/>
              <a:t>1-2 months without radiation; 3-12 months or more with radiation therapy</a:t>
            </a:r>
          </a:p>
          <a:p>
            <a:pPr lvl="1"/>
            <a:r>
              <a:rPr lang="en-US" sz="2000" dirty="0"/>
              <a:t>8.1% 2 year survival; 2.4% 5 year survival across all primary tumor types</a:t>
            </a:r>
          </a:p>
          <a:p>
            <a:endParaRPr lang="en-US" dirty="0"/>
          </a:p>
        </p:txBody>
      </p:sp>
    </p:spTree>
    <p:extLst>
      <p:ext uri="{BB962C8B-B14F-4D97-AF65-F5344CB8AC3E}">
        <p14:creationId xmlns:p14="http://schemas.microsoft.com/office/powerpoint/2010/main" val="31840329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484703-3F4F-7499-0C87-7B8CF35DDE5A}"/>
              </a:ext>
            </a:extLst>
          </p:cNvPr>
          <p:cNvSpPr>
            <a:spLocks noGrp="1"/>
          </p:cNvSpPr>
          <p:nvPr>
            <p:ph type="title"/>
          </p:nvPr>
        </p:nvSpPr>
        <p:spPr/>
        <p:txBody>
          <a:bodyPr/>
          <a:lstStyle/>
          <a:p>
            <a:r>
              <a:rPr lang="en-US"/>
              <a:t>Advanced Cancer Prognosis</a:t>
            </a:r>
            <a:r>
              <a:rPr lang="en-US" baseline="30000"/>
              <a:t>19</a:t>
            </a:r>
            <a:endParaRPr lang="en-US" dirty="0"/>
          </a:p>
        </p:txBody>
      </p:sp>
      <p:sp>
        <p:nvSpPr>
          <p:cNvPr id="5" name="Content Placeholder 4">
            <a:extLst>
              <a:ext uri="{FF2B5EF4-FFF2-40B4-BE49-F238E27FC236}">
                <a16:creationId xmlns:a16="http://schemas.microsoft.com/office/drawing/2014/main" id="{EE17CF0A-F55B-3120-EFCF-E0296FAE307F}"/>
              </a:ext>
            </a:extLst>
          </p:cNvPr>
          <p:cNvSpPr>
            <a:spLocks noGrp="1"/>
          </p:cNvSpPr>
          <p:nvPr>
            <p:ph idx="1"/>
          </p:nvPr>
        </p:nvSpPr>
        <p:spPr/>
        <p:txBody>
          <a:bodyPr vert="horz" lIns="91440" tIns="45720" rIns="91440" bIns="45720" rtlCol="0" anchor="t">
            <a:normAutofit/>
          </a:bodyPr>
          <a:lstStyle/>
          <a:p>
            <a:r>
              <a:rPr lang="en-US" b="1" dirty="0"/>
              <a:t>Malignant ascites</a:t>
            </a:r>
            <a:r>
              <a:rPr lang="en-US" dirty="0"/>
              <a:t>: 5-6 months</a:t>
            </a:r>
          </a:p>
          <a:p>
            <a:r>
              <a:rPr lang="en-US" b="1" dirty="0"/>
              <a:t>Malignant pleural effusion</a:t>
            </a:r>
            <a:r>
              <a:rPr lang="en-US" dirty="0"/>
              <a:t>: 3-12 months</a:t>
            </a:r>
          </a:p>
          <a:p>
            <a:r>
              <a:rPr lang="en-US" b="1" dirty="0"/>
              <a:t>Malignant bowel obstruction</a:t>
            </a:r>
            <a:r>
              <a:rPr lang="en-US" dirty="0"/>
              <a:t>: 1-6 months</a:t>
            </a:r>
          </a:p>
          <a:p>
            <a:r>
              <a:rPr lang="en-US" b="1" dirty="0"/>
              <a:t>Malignant pericardial effusion</a:t>
            </a:r>
            <a:r>
              <a:rPr lang="en-US" dirty="0"/>
              <a:t>: 7-15 </a:t>
            </a:r>
            <a:r>
              <a:rPr lang="en-US" b="1" u="sng" dirty="0"/>
              <a:t>weeks!</a:t>
            </a:r>
          </a:p>
          <a:p>
            <a:r>
              <a:rPr lang="en-US" dirty="0"/>
              <a:t>Multiple studies have shown that an </a:t>
            </a:r>
            <a:r>
              <a:rPr lang="en-US" b="1" dirty="0"/>
              <a:t>elevated serum c-reactive protein and a reduced serum albumin</a:t>
            </a:r>
            <a:r>
              <a:rPr lang="en-US" dirty="0"/>
              <a:t> are associated with a reduced cancer-specific survival curve, irrespective of cancer type</a:t>
            </a:r>
          </a:p>
        </p:txBody>
      </p:sp>
    </p:spTree>
    <p:extLst>
      <p:ext uri="{BB962C8B-B14F-4D97-AF65-F5344CB8AC3E}">
        <p14:creationId xmlns:p14="http://schemas.microsoft.com/office/powerpoint/2010/main" val="36754750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DF0D2-5778-2375-9D5D-00AD80193805}"/>
              </a:ext>
            </a:extLst>
          </p:cNvPr>
          <p:cNvSpPr>
            <a:spLocks noGrp="1"/>
          </p:cNvSpPr>
          <p:nvPr>
            <p:ph type="title"/>
          </p:nvPr>
        </p:nvSpPr>
        <p:spPr/>
        <p:txBody>
          <a:bodyPr/>
          <a:lstStyle/>
          <a:p>
            <a:r>
              <a:rPr lang="en-US"/>
              <a:t>ALS: Prognostication in Advanced Illness</a:t>
            </a:r>
            <a:r>
              <a:rPr lang="en-US" baseline="30000"/>
              <a:t>9</a:t>
            </a:r>
            <a:endParaRPr lang="en-US" baseline="30000" dirty="0"/>
          </a:p>
        </p:txBody>
      </p:sp>
      <p:sp>
        <p:nvSpPr>
          <p:cNvPr id="3" name="Content Placeholder 2">
            <a:extLst>
              <a:ext uri="{FF2B5EF4-FFF2-40B4-BE49-F238E27FC236}">
                <a16:creationId xmlns:a16="http://schemas.microsoft.com/office/drawing/2014/main" id="{A4C241F7-EAC0-2A30-F19A-0572BBD47D60}"/>
              </a:ext>
            </a:extLst>
          </p:cNvPr>
          <p:cNvSpPr>
            <a:spLocks noGrp="1"/>
          </p:cNvSpPr>
          <p:nvPr>
            <p:ph idx="1"/>
          </p:nvPr>
        </p:nvSpPr>
        <p:spPr/>
        <p:txBody>
          <a:bodyPr vert="horz" lIns="91440" tIns="45720" rIns="91440" bIns="45720" rtlCol="0" anchor="t">
            <a:noAutofit/>
          </a:bodyPr>
          <a:lstStyle/>
          <a:p>
            <a:r>
              <a:rPr lang="en-US" sz="2000" b="1" dirty="0"/>
              <a:t>Fast Fact  #437</a:t>
            </a:r>
          </a:p>
          <a:p>
            <a:r>
              <a:rPr lang="en-US" sz="2000" b="1" dirty="0"/>
              <a:t>Linear pattern of decline</a:t>
            </a:r>
            <a:r>
              <a:rPr lang="en-US" sz="2000" dirty="0"/>
              <a:t>, but speed of decline is quite variable</a:t>
            </a:r>
          </a:p>
          <a:p>
            <a:r>
              <a:rPr lang="en-US" sz="2000" b="1" dirty="0"/>
              <a:t>Median survival from time of onset has been shown to be 3-5 yrs</a:t>
            </a:r>
          </a:p>
          <a:p>
            <a:r>
              <a:rPr lang="en-US" sz="2000" dirty="0"/>
              <a:t>End-stage disease usually refers to presence of dysphagia and/or respiratory failure from neuromuscular weakness</a:t>
            </a:r>
          </a:p>
          <a:p>
            <a:r>
              <a:rPr lang="en-US" sz="2000" dirty="0"/>
              <a:t>G-tubes to ensure adequate nutrition and mechanical ventilation via trach can prolong life </a:t>
            </a:r>
          </a:p>
          <a:p>
            <a:r>
              <a:rPr lang="en-US" sz="2000" dirty="0"/>
              <a:t>Retrospective analysis indicates that nearly 90% of patients not mechanically ventilated have a peaceful death with progressive obtundation from hypercapnia</a:t>
            </a:r>
          </a:p>
        </p:txBody>
      </p:sp>
    </p:spTree>
    <p:extLst>
      <p:ext uri="{BB962C8B-B14F-4D97-AF65-F5344CB8AC3E}">
        <p14:creationId xmlns:p14="http://schemas.microsoft.com/office/powerpoint/2010/main" val="16591658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EBC2D-2F40-8D9E-D34C-D16D6CE51F43}"/>
              </a:ext>
            </a:extLst>
          </p:cNvPr>
          <p:cNvSpPr>
            <a:spLocks noGrp="1"/>
          </p:cNvSpPr>
          <p:nvPr>
            <p:ph type="title"/>
          </p:nvPr>
        </p:nvSpPr>
        <p:spPr/>
        <p:txBody>
          <a:bodyPr/>
          <a:lstStyle/>
          <a:p>
            <a:r>
              <a:rPr lang="en-US"/>
              <a:t>ALS Hospice Guidelines</a:t>
            </a:r>
            <a:r>
              <a:rPr lang="en-US" baseline="30000"/>
              <a:t>9</a:t>
            </a:r>
            <a:r>
              <a:rPr lang="en-US" dirty="0"/>
              <a:t> </a:t>
            </a:r>
          </a:p>
        </p:txBody>
      </p:sp>
      <p:sp>
        <p:nvSpPr>
          <p:cNvPr id="3" name="Content Placeholder 2">
            <a:extLst>
              <a:ext uri="{FF2B5EF4-FFF2-40B4-BE49-F238E27FC236}">
                <a16:creationId xmlns:a16="http://schemas.microsoft.com/office/drawing/2014/main" id="{2BDF64E3-9854-569D-4CEF-9128C3F0A133}"/>
              </a:ext>
            </a:extLst>
          </p:cNvPr>
          <p:cNvSpPr>
            <a:spLocks noGrp="1"/>
          </p:cNvSpPr>
          <p:nvPr>
            <p:ph idx="1"/>
          </p:nvPr>
        </p:nvSpPr>
        <p:spPr/>
        <p:txBody>
          <a:bodyPr vert="horz" lIns="91440" tIns="45720" rIns="91440" bIns="45720" rtlCol="0" anchor="t">
            <a:normAutofit/>
          </a:bodyPr>
          <a:lstStyle/>
          <a:p>
            <a:r>
              <a:rPr lang="en-US" dirty="0"/>
              <a:t>Considered eligibility if they meet one of three criteria: </a:t>
            </a:r>
            <a:endParaRPr lang="en-US"/>
          </a:p>
          <a:p>
            <a:pPr lvl="1"/>
            <a:r>
              <a:rPr lang="en-US" b="1" dirty="0"/>
              <a:t>Critically impaired breathing capacity</a:t>
            </a:r>
          </a:p>
          <a:p>
            <a:pPr lvl="2">
              <a:buFont typeface="Wingdings" charset="2"/>
              <a:buChar char="§"/>
            </a:pPr>
            <a:r>
              <a:rPr lang="en-US" dirty="0"/>
              <a:t>Dyspnea at rest, declines mechanical ventilation</a:t>
            </a:r>
          </a:p>
          <a:p>
            <a:pPr lvl="1"/>
            <a:r>
              <a:rPr lang="en-US" b="1" dirty="0"/>
              <a:t>Significant functional decline</a:t>
            </a:r>
            <a:endParaRPr lang="en-US" dirty="0"/>
          </a:p>
          <a:p>
            <a:pPr lvl="2">
              <a:buFont typeface="Wingdings" charset="2"/>
              <a:buChar char="§"/>
            </a:pPr>
            <a:r>
              <a:rPr lang="en-US" dirty="0"/>
              <a:t>Going from ambulation to bedbound status</a:t>
            </a:r>
          </a:p>
          <a:p>
            <a:pPr lvl="2">
              <a:buFont typeface="Wingdings" charset="2"/>
              <a:buChar char="§"/>
            </a:pPr>
            <a:r>
              <a:rPr lang="en-US" dirty="0"/>
              <a:t>Losing the ability to swallow/speak</a:t>
            </a:r>
          </a:p>
          <a:p>
            <a:pPr lvl="2">
              <a:buFont typeface="Wingdings" charset="2"/>
              <a:buChar char="§"/>
            </a:pPr>
            <a:r>
              <a:rPr lang="en-US" dirty="0"/>
              <a:t>Going from a normal to pureed diet within 12 months</a:t>
            </a:r>
          </a:p>
          <a:p>
            <a:pPr lvl="1"/>
            <a:r>
              <a:rPr lang="en-US" b="1" dirty="0"/>
              <a:t>Life threatening complications: e.g. aspiration PNA, sepsis, stage 3 sacral wound</a:t>
            </a:r>
          </a:p>
        </p:txBody>
      </p:sp>
    </p:spTree>
    <p:extLst>
      <p:ext uri="{BB962C8B-B14F-4D97-AF65-F5344CB8AC3E}">
        <p14:creationId xmlns:p14="http://schemas.microsoft.com/office/powerpoint/2010/main" val="3761847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BA178-4BCE-C259-62A0-3087921A0A1B}"/>
              </a:ext>
            </a:extLst>
          </p:cNvPr>
          <p:cNvSpPr>
            <a:spLocks noGrp="1"/>
          </p:cNvSpPr>
          <p:nvPr>
            <p:ph type="title"/>
          </p:nvPr>
        </p:nvSpPr>
        <p:spPr/>
        <p:txBody>
          <a:bodyPr/>
          <a:lstStyle/>
          <a:p>
            <a:r>
              <a:rPr lang="en-US" dirty="0"/>
              <a:t>Pre-Transplant Palliative Care </a:t>
            </a:r>
            <a:r>
              <a:rPr lang="en-US"/>
              <a:t>Considerations</a:t>
            </a:r>
            <a:r>
              <a:rPr lang="en-US" baseline="30000"/>
              <a:t>21</a:t>
            </a:r>
            <a:endParaRPr lang="en-US" baseline="30000" dirty="0"/>
          </a:p>
        </p:txBody>
      </p:sp>
      <p:sp>
        <p:nvSpPr>
          <p:cNvPr id="3" name="Content Placeholder 2">
            <a:extLst>
              <a:ext uri="{FF2B5EF4-FFF2-40B4-BE49-F238E27FC236}">
                <a16:creationId xmlns:a16="http://schemas.microsoft.com/office/drawing/2014/main" id="{F69ACEB9-0E74-53F6-599B-605C90E68796}"/>
              </a:ext>
            </a:extLst>
          </p:cNvPr>
          <p:cNvSpPr>
            <a:spLocks noGrp="1"/>
          </p:cNvSpPr>
          <p:nvPr>
            <p:ph idx="1"/>
          </p:nvPr>
        </p:nvSpPr>
        <p:spPr/>
        <p:txBody>
          <a:bodyPr vert="horz" lIns="91440" tIns="45720" rIns="91440" bIns="45720" rtlCol="0" anchor="t">
            <a:noAutofit/>
          </a:bodyPr>
          <a:lstStyle/>
          <a:p>
            <a:r>
              <a:rPr lang="en-US" sz="2000" b="1" dirty="0"/>
              <a:t>Fast Fact #512</a:t>
            </a:r>
          </a:p>
          <a:p>
            <a:r>
              <a:rPr lang="en-US" sz="2000" dirty="0"/>
              <a:t>Patients undergoing solid organ transplant face significant risks from surgical procedure itself, also organ rejection, prolonged immunocompromise, infections that can occur long after transplant</a:t>
            </a:r>
          </a:p>
          <a:p>
            <a:r>
              <a:rPr lang="en-US" sz="2000" dirty="0"/>
              <a:t>Considerations for consult include eliciting GOC, understanding alternatives to transplant, ACP, exploring treatment limitations/expectations for surgery and post operative care</a:t>
            </a:r>
          </a:p>
          <a:p>
            <a:r>
              <a:rPr lang="en-US" sz="2000" dirty="0"/>
              <a:t>Patients pre-transplant may question PC involvement/associate it with end of life or hospice care; discuss scope of involvement with patient and transplant teams to ensure consistency </a:t>
            </a:r>
          </a:p>
          <a:p>
            <a:r>
              <a:rPr lang="en-US" sz="2000" dirty="0"/>
              <a:t>Care around prescribing opioids in pre-transplant patients; would discuss with the transplant teams prior to consultation (example for dyspnea in lung transplant patients)</a:t>
            </a:r>
          </a:p>
        </p:txBody>
      </p:sp>
    </p:spTree>
    <p:extLst>
      <p:ext uri="{BB962C8B-B14F-4D97-AF65-F5344CB8AC3E}">
        <p14:creationId xmlns:p14="http://schemas.microsoft.com/office/powerpoint/2010/main" val="31072376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59AF9-167D-4F93-AD0A-5BA54616F739}"/>
              </a:ext>
            </a:extLst>
          </p:cNvPr>
          <p:cNvSpPr>
            <a:spLocks noGrp="1"/>
          </p:cNvSpPr>
          <p:nvPr>
            <p:ph type="title"/>
          </p:nvPr>
        </p:nvSpPr>
        <p:spPr/>
        <p:txBody>
          <a:bodyPr/>
          <a:lstStyle/>
          <a:p>
            <a:r>
              <a:rPr lang="en-US" dirty="0"/>
              <a:t>Pediatrics, Biggest Take Homes</a:t>
            </a:r>
          </a:p>
        </p:txBody>
      </p:sp>
      <p:sp>
        <p:nvSpPr>
          <p:cNvPr id="3" name="Content Placeholder 2">
            <a:extLst>
              <a:ext uri="{FF2B5EF4-FFF2-40B4-BE49-F238E27FC236}">
                <a16:creationId xmlns:a16="http://schemas.microsoft.com/office/drawing/2014/main" id="{FD3129FE-8F43-B570-6CB6-DD4E7F45F5D5}"/>
              </a:ext>
            </a:extLst>
          </p:cNvPr>
          <p:cNvSpPr>
            <a:spLocks noGrp="1"/>
          </p:cNvSpPr>
          <p:nvPr>
            <p:ph idx="1"/>
          </p:nvPr>
        </p:nvSpPr>
        <p:spPr/>
        <p:txBody>
          <a:bodyPr vert="horz" lIns="91440" tIns="45720" rIns="91440" bIns="45720" rtlCol="0" anchor="t">
            <a:noAutofit/>
          </a:bodyPr>
          <a:lstStyle/>
          <a:p>
            <a:r>
              <a:rPr lang="en-US" sz="1800" dirty="0"/>
              <a:t>Babies/kids often have exceedingly rare diseases, often with minimal statistics available (even when a disease is relatively common in pediatrics!)</a:t>
            </a:r>
          </a:p>
          <a:p>
            <a:r>
              <a:rPr lang="en-US" sz="1800" dirty="0"/>
              <a:t>“N of 1”</a:t>
            </a:r>
          </a:p>
          <a:p>
            <a:r>
              <a:rPr lang="en-US" sz="1800" dirty="0"/>
              <a:t>Hospice is different in pediatrics</a:t>
            </a:r>
          </a:p>
          <a:p>
            <a:pPr lvl="1"/>
            <a:r>
              <a:rPr lang="en-US" sz="1600" b="1" dirty="0"/>
              <a:t>Concurrent care</a:t>
            </a:r>
            <a:r>
              <a:rPr lang="en-US" sz="1600"/>
              <a:t>—kids can pursue curative and palliative treatments along with hospice</a:t>
            </a:r>
            <a:r>
              <a:rPr lang="en-US" sz="1600" baseline="30000"/>
              <a:t>22</a:t>
            </a:r>
          </a:p>
          <a:p>
            <a:pPr lvl="1"/>
            <a:r>
              <a:rPr lang="en-US" sz="1600" dirty="0"/>
              <a:t>When babies are born, we often don’t know how the individual infant will progress without time to see trajectory—for example, any baby born with Trisomy 18 or 13 is statistically not likely to be alive in 6 months, making all initially appropriate for hospice </a:t>
            </a:r>
          </a:p>
          <a:p>
            <a:r>
              <a:rPr lang="en-US" sz="1800" dirty="0"/>
              <a:t>How many kids has the hospice I work with admitted for which I was googling prognosis under NORD (National Organization of Rare Diseases)</a:t>
            </a:r>
            <a:r>
              <a:rPr lang="en-US" sz="1800" baseline="30000" dirty="0"/>
              <a:t>23</a:t>
            </a:r>
            <a:r>
              <a:rPr lang="en-US" sz="1800" dirty="0"/>
              <a:t>—</a:t>
            </a:r>
            <a:r>
              <a:rPr lang="en-US" sz="1800" dirty="0" err="1"/>
              <a:t>soooooo</a:t>
            </a:r>
            <a:r>
              <a:rPr lang="en-US" sz="1800" dirty="0"/>
              <a:t> many</a:t>
            </a:r>
          </a:p>
          <a:p>
            <a:pPr lvl="1"/>
            <a:r>
              <a:rPr lang="en-US" sz="1600" dirty="0"/>
              <a:t>Use the tools you have/best information available</a:t>
            </a:r>
          </a:p>
          <a:p>
            <a:pPr lvl="1"/>
            <a:r>
              <a:rPr lang="en-US" sz="1600" dirty="0"/>
              <a:t>Adjust prognosis over time based on trajectory/goals/response to treatments</a:t>
            </a:r>
          </a:p>
          <a:p>
            <a:pPr marL="0" indent="0">
              <a:buNone/>
            </a:pPr>
            <a:endParaRPr lang="en-US" sz="1800" dirty="0"/>
          </a:p>
        </p:txBody>
      </p:sp>
    </p:spTree>
    <p:extLst>
      <p:ext uri="{BB962C8B-B14F-4D97-AF65-F5344CB8AC3E}">
        <p14:creationId xmlns:p14="http://schemas.microsoft.com/office/powerpoint/2010/main" val="19663467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59D9E-8255-3B08-5075-AEFF31E08606}"/>
              </a:ext>
            </a:extLst>
          </p:cNvPr>
          <p:cNvSpPr>
            <a:spLocks noGrp="1"/>
          </p:cNvSpPr>
          <p:nvPr>
            <p:ph type="title"/>
          </p:nvPr>
        </p:nvSpPr>
        <p:spPr/>
        <p:txBody>
          <a:bodyPr/>
          <a:lstStyle/>
          <a:p>
            <a:r>
              <a:rPr lang="en-US" dirty="0"/>
              <a:t>Case</a:t>
            </a:r>
          </a:p>
        </p:txBody>
      </p:sp>
      <p:sp>
        <p:nvSpPr>
          <p:cNvPr id="3" name="Content Placeholder 2">
            <a:extLst>
              <a:ext uri="{FF2B5EF4-FFF2-40B4-BE49-F238E27FC236}">
                <a16:creationId xmlns:a16="http://schemas.microsoft.com/office/drawing/2014/main" id="{24DD27E9-BAC8-90D4-330D-46034447790A}"/>
              </a:ext>
            </a:extLst>
          </p:cNvPr>
          <p:cNvSpPr>
            <a:spLocks noGrp="1"/>
          </p:cNvSpPr>
          <p:nvPr>
            <p:ph idx="1"/>
          </p:nvPr>
        </p:nvSpPr>
        <p:spPr/>
        <p:txBody>
          <a:bodyPr/>
          <a:lstStyle/>
          <a:p>
            <a:r>
              <a:rPr lang="en-US" dirty="0"/>
              <a:t>Patient is an 89 y/o with dementia, imaging consistent with lung cancer found incidentally, no further workup or treatment desired by patient or family</a:t>
            </a:r>
          </a:p>
          <a:p>
            <a:r>
              <a:rPr lang="en-US" dirty="0"/>
              <a:t>Patient still walking with a walker, recognizes his family, can answer questions about symptoms but does get easily confused/forgetful</a:t>
            </a:r>
          </a:p>
          <a:p>
            <a:r>
              <a:rPr lang="en-US" dirty="0"/>
              <a:t>Denies any pain or weight loss</a:t>
            </a:r>
          </a:p>
        </p:txBody>
      </p:sp>
    </p:spTree>
    <p:extLst>
      <p:ext uri="{BB962C8B-B14F-4D97-AF65-F5344CB8AC3E}">
        <p14:creationId xmlns:p14="http://schemas.microsoft.com/office/powerpoint/2010/main" val="4067697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30D83-276D-9ED9-275A-C641FB715A76}"/>
              </a:ext>
            </a:extLst>
          </p:cNvPr>
          <p:cNvSpPr>
            <a:spLocks noGrp="1"/>
          </p:cNvSpPr>
          <p:nvPr>
            <p:ph type="title"/>
          </p:nvPr>
        </p:nvSpPr>
        <p:spPr/>
        <p:txBody>
          <a:bodyPr/>
          <a:lstStyle/>
          <a:p>
            <a:r>
              <a:rPr lang="en-US" dirty="0"/>
              <a:t>Why is Prognostication Important? </a:t>
            </a:r>
          </a:p>
        </p:txBody>
      </p:sp>
      <p:sp>
        <p:nvSpPr>
          <p:cNvPr id="3" name="Content Placeholder 2">
            <a:extLst>
              <a:ext uri="{FF2B5EF4-FFF2-40B4-BE49-F238E27FC236}">
                <a16:creationId xmlns:a16="http://schemas.microsoft.com/office/drawing/2014/main" id="{0FB3EF48-1AA6-43AB-95DB-EF2740FA9CED}"/>
              </a:ext>
            </a:extLst>
          </p:cNvPr>
          <p:cNvSpPr>
            <a:spLocks noGrp="1"/>
          </p:cNvSpPr>
          <p:nvPr>
            <p:ph idx="1"/>
          </p:nvPr>
        </p:nvSpPr>
        <p:spPr/>
        <p:txBody>
          <a:bodyPr>
            <a:normAutofit/>
          </a:bodyPr>
          <a:lstStyle/>
          <a:p>
            <a:r>
              <a:rPr lang="en-US" sz="2400" dirty="0"/>
              <a:t>Central to establishing patient-centered goals and making decisions about disease-directed treatments as well as hospice</a:t>
            </a:r>
          </a:p>
          <a:p>
            <a:r>
              <a:rPr lang="en-US" sz="2400" dirty="0"/>
              <a:t>A main element of discussion when talking about serious illness and establishing goals of care</a:t>
            </a:r>
          </a:p>
          <a:p>
            <a:r>
              <a:rPr lang="en-US" sz="2400" dirty="0"/>
              <a:t>To support informed decision making</a:t>
            </a:r>
          </a:p>
        </p:txBody>
      </p:sp>
    </p:spTree>
    <p:extLst>
      <p:ext uri="{BB962C8B-B14F-4D97-AF65-F5344CB8AC3E}">
        <p14:creationId xmlns:p14="http://schemas.microsoft.com/office/powerpoint/2010/main" val="42118543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B95D1-E0A8-56F2-F22D-29C9D4D5C42F}"/>
              </a:ext>
            </a:extLst>
          </p:cNvPr>
          <p:cNvSpPr>
            <a:spLocks noGrp="1"/>
          </p:cNvSpPr>
          <p:nvPr>
            <p:ph type="title"/>
          </p:nvPr>
        </p:nvSpPr>
        <p:spPr/>
        <p:txBody>
          <a:bodyPr/>
          <a:lstStyle/>
          <a:p>
            <a:r>
              <a:rPr lang="en-US" dirty="0"/>
              <a:t>But…</a:t>
            </a:r>
          </a:p>
        </p:txBody>
      </p:sp>
      <p:sp>
        <p:nvSpPr>
          <p:cNvPr id="3" name="Content Placeholder 2">
            <a:extLst>
              <a:ext uri="{FF2B5EF4-FFF2-40B4-BE49-F238E27FC236}">
                <a16:creationId xmlns:a16="http://schemas.microsoft.com/office/drawing/2014/main" id="{2E8A70C8-FB42-C340-B536-F4628DAF6463}"/>
              </a:ext>
            </a:extLst>
          </p:cNvPr>
          <p:cNvSpPr>
            <a:spLocks noGrp="1"/>
          </p:cNvSpPr>
          <p:nvPr>
            <p:ph idx="1"/>
          </p:nvPr>
        </p:nvSpPr>
        <p:spPr/>
        <p:txBody>
          <a:bodyPr>
            <a:normAutofit/>
          </a:bodyPr>
          <a:lstStyle/>
          <a:p>
            <a:r>
              <a:rPr lang="en-US" dirty="0"/>
              <a:t>Albumin 2.3 this week, 6 months ago was 3.2</a:t>
            </a:r>
          </a:p>
          <a:p>
            <a:r>
              <a:rPr lang="en-US" dirty="0"/>
              <a:t>Has had multiple hospitalizations in the past year for COPD exacerbations, on 2L nasal canula oxygen at home</a:t>
            </a:r>
          </a:p>
          <a:p>
            <a:r>
              <a:rPr lang="en-US" dirty="0"/>
              <a:t>Has told his family to never make him go back to the hospital, reports his last experience was bad, says he is “ready to go” and can’t think of anything he enjoys anymore</a:t>
            </a:r>
          </a:p>
          <a:p>
            <a:r>
              <a:rPr lang="en-US" dirty="0"/>
              <a:t>Reports his quality of life is “terrible”</a:t>
            </a:r>
          </a:p>
        </p:txBody>
      </p:sp>
    </p:spTree>
    <p:extLst>
      <p:ext uri="{BB962C8B-B14F-4D97-AF65-F5344CB8AC3E}">
        <p14:creationId xmlns:p14="http://schemas.microsoft.com/office/powerpoint/2010/main" val="3785296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8B4C3-D578-C3A3-7737-53C301F16FE0}"/>
              </a:ext>
            </a:extLst>
          </p:cNvPr>
          <p:cNvSpPr>
            <a:spLocks noGrp="1"/>
          </p:cNvSpPr>
          <p:nvPr>
            <p:ph type="title"/>
          </p:nvPr>
        </p:nvSpPr>
        <p:spPr/>
        <p:txBody>
          <a:bodyPr/>
          <a:lstStyle/>
          <a:p>
            <a:r>
              <a:rPr lang="en-US" dirty="0"/>
              <a:t>Hospice Referral</a:t>
            </a:r>
          </a:p>
        </p:txBody>
      </p:sp>
      <p:sp>
        <p:nvSpPr>
          <p:cNvPr id="3" name="Content Placeholder 2">
            <a:extLst>
              <a:ext uri="{FF2B5EF4-FFF2-40B4-BE49-F238E27FC236}">
                <a16:creationId xmlns:a16="http://schemas.microsoft.com/office/drawing/2014/main" id="{7B5B66C6-CD73-72FB-8105-3B24D9F1CB89}"/>
              </a:ext>
            </a:extLst>
          </p:cNvPr>
          <p:cNvSpPr>
            <a:spLocks noGrp="1"/>
          </p:cNvSpPr>
          <p:nvPr>
            <p:ph idx="1"/>
          </p:nvPr>
        </p:nvSpPr>
        <p:spPr/>
        <p:txBody>
          <a:bodyPr/>
          <a:lstStyle/>
          <a:p>
            <a:r>
              <a:rPr lang="en-US" dirty="0"/>
              <a:t>Family (2 daughters) agree that the last time their father seemed happy was before his wife died years ago; after that he had to move from his home to live with them in a different state</a:t>
            </a:r>
          </a:p>
          <a:p>
            <a:r>
              <a:rPr lang="en-US" dirty="0"/>
              <a:t>Family supports his decision to never return to the hospital</a:t>
            </a:r>
          </a:p>
          <a:p>
            <a:r>
              <a:rPr lang="en-US" dirty="0"/>
              <a:t>Referred to hospice based on COPD with supporting criteria of suspected cancer on imaging, nutritional decline in the past 6 months with albumin now 2.3, multiple recent hospitalizations with no further hospitalizations desired</a:t>
            </a:r>
          </a:p>
          <a:p>
            <a:pPr marL="0" indent="0">
              <a:buNone/>
            </a:pPr>
            <a:endParaRPr lang="en-US" dirty="0"/>
          </a:p>
          <a:p>
            <a:endParaRPr lang="en-US" dirty="0"/>
          </a:p>
        </p:txBody>
      </p:sp>
    </p:spTree>
    <p:extLst>
      <p:ext uri="{BB962C8B-B14F-4D97-AF65-F5344CB8AC3E}">
        <p14:creationId xmlns:p14="http://schemas.microsoft.com/office/powerpoint/2010/main" val="16373199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001D3-CB3F-855A-C80A-4EF60D63B364}"/>
              </a:ext>
            </a:extLst>
          </p:cNvPr>
          <p:cNvSpPr>
            <a:spLocks noGrp="1"/>
          </p:cNvSpPr>
          <p:nvPr>
            <p:ph type="title"/>
          </p:nvPr>
        </p:nvSpPr>
        <p:spPr/>
        <p:txBody>
          <a:bodyPr/>
          <a:lstStyle/>
          <a:p>
            <a:r>
              <a:rPr lang="en-US" dirty="0"/>
              <a:t>Art and Science</a:t>
            </a:r>
          </a:p>
        </p:txBody>
      </p:sp>
      <p:sp>
        <p:nvSpPr>
          <p:cNvPr id="3" name="Content Placeholder 2">
            <a:extLst>
              <a:ext uri="{FF2B5EF4-FFF2-40B4-BE49-F238E27FC236}">
                <a16:creationId xmlns:a16="http://schemas.microsoft.com/office/drawing/2014/main" id="{B66E4113-06D3-5A5D-9E92-C31E1C0BFF7A}"/>
              </a:ext>
            </a:extLst>
          </p:cNvPr>
          <p:cNvSpPr>
            <a:spLocks noGrp="1"/>
          </p:cNvSpPr>
          <p:nvPr>
            <p:ph idx="1"/>
          </p:nvPr>
        </p:nvSpPr>
        <p:spPr/>
        <p:txBody>
          <a:bodyPr/>
          <a:lstStyle/>
          <a:p>
            <a:r>
              <a:rPr lang="en-US" dirty="0"/>
              <a:t>Like so many things in medicine, the more I see the less I know</a:t>
            </a:r>
          </a:p>
          <a:p>
            <a:r>
              <a:rPr lang="en-US" dirty="0"/>
              <a:t>Experience is one thing that has consistently been shown to improve prognostication accuracy</a:t>
            </a:r>
          </a:p>
          <a:p>
            <a:r>
              <a:rPr lang="en-US" dirty="0"/>
              <a:t>Not perfect, use tools available, talk with patients and families</a:t>
            </a:r>
          </a:p>
          <a:p>
            <a:r>
              <a:rPr lang="en-US" dirty="0"/>
              <a:t>See if you were right or wrong in follow up over time</a:t>
            </a:r>
          </a:p>
          <a:p>
            <a:endParaRPr lang="en-US" dirty="0"/>
          </a:p>
        </p:txBody>
      </p:sp>
    </p:spTree>
    <p:extLst>
      <p:ext uri="{BB962C8B-B14F-4D97-AF65-F5344CB8AC3E}">
        <p14:creationId xmlns:p14="http://schemas.microsoft.com/office/powerpoint/2010/main" val="14106210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F93EE-3BB7-875E-D1E5-4717CEF76628}"/>
              </a:ext>
            </a:extLst>
          </p:cNvPr>
          <p:cNvSpPr>
            <a:spLocks noGrp="1"/>
          </p:cNvSpPr>
          <p:nvPr>
            <p:ph type="title"/>
          </p:nvPr>
        </p:nvSpPr>
        <p:spPr/>
        <p:txBody>
          <a:bodyPr/>
          <a:lstStyle/>
          <a:p>
            <a:r>
              <a:rPr lang="en-US" dirty="0"/>
              <a:t>Question: </a:t>
            </a:r>
          </a:p>
        </p:txBody>
      </p:sp>
      <p:sp>
        <p:nvSpPr>
          <p:cNvPr id="3" name="Content Placeholder 2">
            <a:extLst>
              <a:ext uri="{FF2B5EF4-FFF2-40B4-BE49-F238E27FC236}">
                <a16:creationId xmlns:a16="http://schemas.microsoft.com/office/drawing/2014/main" id="{95B91F99-CD11-CC08-EEB2-853AB5640279}"/>
              </a:ext>
            </a:extLst>
          </p:cNvPr>
          <p:cNvSpPr>
            <a:spLocks noGrp="1"/>
          </p:cNvSpPr>
          <p:nvPr>
            <p:ph idx="1"/>
          </p:nvPr>
        </p:nvSpPr>
        <p:spPr/>
        <p:txBody>
          <a:bodyPr vert="horz" lIns="91440" tIns="45720" rIns="91440" bIns="45720" rtlCol="0" anchor="t">
            <a:normAutofit/>
          </a:bodyPr>
          <a:lstStyle/>
          <a:p>
            <a:r>
              <a:rPr lang="en-US" dirty="0"/>
              <a:t>Which of the following has the most prognostic predictive significance in advanced cancer who are not pursuing systemic cancer treatment: </a:t>
            </a:r>
          </a:p>
          <a:p>
            <a:pPr lvl="1">
              <a:buFont typeface="Courier New" charset="2"/>
              <a:buChar char="o"/>
            </a:pPr>
            <a:r>
              <a:rPr lang="en-US" dirty="0"/>
              <a:t>A. Brain metastases</a:t>
            </a:r>
          </a:p>
          <a:p>
            <a:pPr lvl="1">
              <a:buFont typeface="Courier New" charset="2"/>
              <a:buChar char="o"/>
            </a:pPr>
            <a:r>
              <a:rPr lang="en-US" dirty="0"/>
              <a:t>B.  Site of primary tumor</a:t>
            </a:r>
          </a:p>
          <a:p>
            <a:pPr lvl="1">
              <a:buFont typeface="Courier New" charset="2"/>
              <a:buChar char="o"/>
            </a:pPr>
            <a:r>
              <a:rPr lang="en-US" dirty="0"/>
              <a:t>C. Functional Status</a:t>
            </a:r>
          </a:p>
          <a:p>
            <a:pPr lvl="1">
              <a:buFont typeface="Courier New" charset="2"/>
              <a:buChar char="o"/>
            </a:pPr>
            <a:r>
              <a:rPr lang="en-US" dirty="0"/>
              <a:t>D. Albumin</a:t>
            </a:r>
          </a:p>
          <a:p>
            <a:pPr marL="0" indent="0">
              <a:buNone/>
            </a:pPr>
            <a:endParaRPr lang="en-US" dirty="0"/>
          </a:p>
        </p:txBody>
      </p:sp>
    </p:spTree>
    <p:extLst>
      <p:ext uri="{BB962C8B-B14F-4D97-AF65-F5344CB8AC3E}">
        <p14:creationId xmlns:p14="http://schemas.microsoft.com/office/powerpoint/2010/main" val="13731819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86BAC-F008-EC3F-C183-597BA112A7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039ECF-BBBB-695B-76FE-0482FDBB70CF}"/>
              </a:ext>
            </a:extLst>
          </p:cNvPr>
          <p:cNvSpPr>
            <a:spLocks noGrp="1"/>
          </p:cNvSpPr>
          <p:nvPr>
            <p:ph type="title"/>
          </p:nvPr>
        </p:nvSpPr>
        <p:spPr/>
        <p:txBody>
          <a:bodyPr/>
          <a:lstStyle/>
          <a:p>
            <a:r>
              <a:rPr lang="en-US" dirty="0"/>
              <a:t>Question: </a:t>
            </a:r>
          </a:p>
        </p:txBody>
      </p:sp>
      <p:sp>
        <p:nvSpPr>
          <p:cNvPr id="3" name="Content Placeholder 2">
            <a:extLst>
              <a:ext uri="{FF2B5EF4-FFF2-40B4-BE49-F238E27FC236}">
                <a16:creationId xmlns:a16="http://schemas.microsoft.com/office/drawing/2014/main" id="{DCCF1123-7063-9C7F-AAA3-F1BAE806272E}"/>
              </a:ext>
            </a:extLst>
          </p:cNvPr>
          <p:cNvSpPr>
            <a:spLocks noGrp="1"/>
          </p:cNvSpPr>
          <p:nvPr>
            <p:ph idx="1"/>
          </p:nvPr>
        </p:nvSpPr>
        <p:spPr/>
        <p:txBody>
          <a:bodyPr vert="horz" lIns="91440" tIns="45720" rIns="91440" bIns="45720" rtlCol="0" anchor="t">
            <a:normAutofit/>
          </a:bodyPr>
          <a:lstStyle/>
          <a:p>
            <a:r>
              <a:rPr lang="en-US" dirty="0"/>
              <a:t>Which of the following has the most prognostic predictive significance in advanced cancer who are not pursuing systemic cancer treatment: </a:t>
            </a:r>
          </a:p>
          <a:p>
            <a:pPr lvl="1">
              <a:buFont typeface="Courier New" charset="2"/>
              <a:buChar char="o"/>
            </a:pPr>
            <a:r>
              <a:rPr lang="en-US" dirty="0"/>
              <a:t>A. Brain metastases</a:t>
            </a:r>
          </a:p>
          <a:p>
            <a:pPr lvl="1">
              <a:buFont typeface="Courier New" charset="2"/>
              <a:buChar char="o"/>
            </a:pPr>
            <a:r>
              <a:rPr lang="en-US" dirty="0"/>
              <a:t>B.  Site of primary tumor</a:t>
            </a:r>
          </a:p>
          <a:p>
            <a:pPr lvl="1">
              <a:buFont typeface="Courier New" charset="2"/>
              <a:buChar char="o"/>
            </a:pPr>
            <a:r>
              <a:rPr lang="en-US" b="1" dirty="0"/>
              <a:t>C. Functional Status</a:t>
            </a:r>
          </a:p>
          <a:p>
            <a:pPr lvl="1">
              <a:buFont typeface="Courier New" charset="2"/>
              <a:buChar char="o"/>
            </a:pPr>
            <a:r>
              <a:rPr lang="en-US" dirty="0"/>
              <a:t>D. Albumin</a:t>
            </a:r>
          </a:p>
          <a:p>
            <a:pPr marL="0" indent="0">
              <a:buNone/>
            </a:pPr>
            <a:endParaRPr lang="en-US" dirty="0"/>
          </a:p>
        </p:txBody>
      </p:sp>
    </p:spTree>
    <p:extLst>
      <p:ext uri="{BB962C8B-B14F-4D97-AF65-F5344CB8AC3E}">
        <p14:creationId xmlns:p14="http://schemas.microsoft.com/office/powerpoint/2010/main" val="2935514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324A6-7EA9-9488-BBB3-F8EC30261992}"/>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id="{72213C0E-7B52-187C-3B4D-7B61ED4852B0}"/>
              </a:ext>
            </a:extLst>
          </p:cNvPr>
          <p:cNvSpPr>
            <a:spLocks noGrp="1"/>
          </p:cNvSpPr>
          <p:nvPr>
            <p:ph idx="1"/>
          </p:nvPr>
        </p:nvSpPr>
        <p:spPr>
          <a:xfrm>
            <a:off x="677334" y="1486513"/>
            <a:ext cx="8596668" cy="4769772"/>
          </a:xfrm>
        </p:spPr>
        <p:txBody>
          <a:bodyPr vert="horz" lIns="91440" tIns="45720" rIns="91440" bIns="45720" rtlCol="0" anchor="t">
            <a:normAutofit/>
          </a:bodyPr>
          <a:lstStyle/>
          <a:p>
            <a:pPr>
              <a:lnSpc>
                <a:spcPct val="120000"/>
              </a:lnSpc>
              <a:spcBef>
                <a:spcPts val="0"/>
              </a:spcBef>
              <a:buAutoNum type="arabicPeriod"/>
            </a:pPr>
            <a:r>
              <a:rPr lang="en-US" sz="1200">
                <a:solidFill>
                  <a:schemeClr val="tx1"/>
                </a:solidFill>
                <a:latin typeface="Aptos"/>
              </a:rPr>
              <a:t>Warm, E. Prognostication. 2025. Palliative Care Network of Wisconsin. </a:t>
            </a:r>
            <a:r>
              <a:rPr lang="en-US" sz="1200" dirty="0">
                <a:solidFill>
                  <a:schemeClr val="tx1"/>
                </a:solidFill>
                <a:latin typeface="Aptos"/>
                <a:hlinkClick r:id="rId2">
                  <a:extLst>
                    <a:ext uri="{A12FA001-AC4F-418D-AE19-62706E023703}">
                      <ahyp:hlinkClr xmlns:ahyp="http://schemas.microsoft.com/office/drawing/2018/hyperlinkcolor" val="tx"/>
                    </a:ext>
                  </a:extLst>
                </a:hlinkClick>
              </a:rPr>
              <a:t>https://www.mypcnow.org/fast-fact/prognostication/</a:t>
            </a:r>
            <a:endParaRPr lang="en-US">
              <a:solidFill>
                <a:schemeClr val="tx1"/>
              </a:solidFill>
              <a:hlinkClick r:id="rId2">
                <a:extLst>
                  <a:ext uri="{A12FA001-AC4F-418D-AE19-62706E023703}">
                    <ahyp:hlinkClr xmlns:ahyp="http://schemas.microsoft.com/office/drawing/2018/hyperlinkcolor" val="tx"/>
                  </a:ext>
                </a:extLst>
              </a:hlinkClick>
            </a:endParaRPr>
          </a:p>
          <a:p>
            <a:pPr>
              <a:lnSpc>
                <a:spcPct val="120000"/>
              </a:lnSpc>
              <a:spcBef>
                <a:spcPts val="0"/>
              </a:spcBef>
              <a:buAutoNum type="arabicPeriod"/>
            </a:pPr>
            <a:r>
              <a:rPr lang="en-US" sz="1200">
                <a:solidFill>
                  <a:schemeClr val="tx1"/>
                </a:solidFill>
                <a:latin typeface="Aptos"/>
              </a:rPr>
              <a:t>Connors AF, Dawson NV, Desbiens NA, et al. A Controlled Trial to Improve Care for Seriously III Hospitalized Patients: The Study to Understand Prognoses and Preferences for Outcomes and Risks of Treatments (SUPPORT). </a:t>
            </a:r>
            <a:r>
              <a:rPr lang="en-US" sz="1200" i="1">
                <a:solidFill>
                  <a:schemeClr val="tx1"/>
                </a:solidFill>
                <a:latin typeface="Aptos"/>
              </a:rPr>
              <a:t>JAMA</a:t>
            </a:r>
            <a:r>
              <a:rPr lang="en-US" sz="1200">
                <a:solidFill>
                  <a:schemeClr val="tx1"/>
                </a:solidFill>
                <a:latin typeface="Aptos"/>
              </a:rPr>
              <a:t>. 1995;274(20):1591–1598. doi:10.1001/jama.1995.03530200027032 </a:t>
            </a:r>
            <a:endParaRPr lang="en-US">
              <a:solidFill>
                <a:schemeClr val="tx1"/>
              </a:solidFill>
            </a:endParaRPr>
          </a:p>
          <a:p>
            <a:pPr>
              <a:lnSpc>
                <a:spcPct val="120000"/>
              </a:lnSpc>
              <a:spcBef>
                <a:spcPts val="0"/>
              </a:spcBef>
              <a:buAutoNum type="arabicPeriod"/>
            </a:pPr>
            <a:r>
              <a:rPr lang="en-US" sz="1200">
                <a:solidFill>
                  <a:schemeClr val="tx1"/>
                </a:solidFill>
                <a:latin typeface="Aptos"/>
              </a:rPr>
              <a:t>American Academy of Hospice and Palliative Medicine. </a:t>
            </a:r>
            <a:r>
              <a:rPr lang="en-US" sz="1200" i="1">
                <a:solidFill>
                  <a:schemeClr val="tx1"/>
                </a:solidFill>
                <a:latin typeface="Aptos"/>
              </a:rPr>
              <a:t>Primer of Palliative Care</a:t>
            </a:r>
            <a:r>
              <a:rPr lang="en-US" sz="1200">
                <a:solidFill>
                  <a:schemeClr val="tx1"/>
                </a:solidFill>
                <a:latin typeface="Aptos"/>
              </a:rPr>
              <a:t>. 7th ed. AAHPM; 2019. </a:t>
            </a:r>
            <a:endParaRPr lang="en-US">
              <a:solidFill>
                <a:schemeClr val="tx1"/>
              </a:solidFill>
            </a:endParaRPr>
          </a:p>
          <a:p>
            <a:pPr>
              <a:lnSpc>
                <a:spcPct val="120000"/>
              </a:lnSpc>
              <a:spcBef>
                <a:spcPts val="0"/>
              </a:spcBef>
              <a:buAutoNum type="arabicPeriod"/>
            </a:pPr>
            <a:r>
              <a:rPr lang="en-US" sz="1200">
                <a:solidFill>
                  <a:schemeClr val="tx1"/>
                </a:solidFill>
                <a:latin typeface="Aptos"/>
              </a:rPr>
              <a:t>Christakis NA, Lamont EB. Extent and Determinants of Error in Doctor’s Prognoses in Terminally Ill Patients: Prospective Cohort Study. </a:t>
            </a:r>
            <a:r>
              <a:rPr lang="en-US" sz="1200" i="1">
                <a:solidFill>
                  <a:schemeClr val="tx1"/>
                </a:solidFill>
                <a:latin typeface="Aptos"/>
              </a:rPr>
              <a:t>BMJ</a:t>
            </a:r>
            <a:r>
              <a:rPr lang="en-US" sz="1200">
                <a:solidFill>
                  <a:schemeClr val="tx1"/>
                </a:solidFill>
                <a:latin typeface="Aptos"/>
              </a:rPr>
              <a:t>. 2000; 320:469-472 </a:t>
            </a:r>
            <a:endParaRPr lang="en-US">
              <a:solidFill>
                <a:schemeClr val="tx1"/>
              </a:solidFill>
            </a:endParaRPr>
          </a:p>
          <a:p>
            <a:pPr>
              <a:lnSpc>
                <a:spcPct val="120000"/>
              </a:lnSpc>
              <a:spcBef>
                <a:spcPts val="0"/>
              </a:spcBef>
              <a:buAutoNum type="arabicPeriod"/>
            </a:pPr>
            <a:r>
              <a:rPr lang="en-US" sz="1200">
                <a:solidFill>
                  <a:schemeClr val="tx1"/>
                </a:solidFill>
                <a:latin typeface="Aptos"/>
              </a:rPr>
              <a:t>Claxton R, Angus D, Arnold R. Prognostic Models in Critically Ill Adults. 2025. Palliative Care Network of Wisconsin. </a:t>
            </a:r>
            <a:r>
              <a:rPr lang="en-US" sz="1200" dirty="0">
                <a:solidFill>
                  <a:schemeClr val="tx1"/>
                </a:solidFill>
                <a:latin typeface="Aptos"/>
                <a:hlinkClick r:id="rId3">
                  <a:extLst>
                    <a:ext uri="{A12FA001-AC4F-418D-AE19-62706E023703}">
                      <ahyp:hlinkClr xmlns:ahyp="http://schemas.microsoft.com/office/drawing/2018/hyperlinkcolor" val="tx"/>
                    </a:ext>
                  </a:extLst>
                </a:hlinkClick>
              </a:rPr>
              <a:t>https://www.mypcnow.org/fast-fact/prognostic-models-in-critically-ill-adults/</a:t>
            </a:r>
            <a:endParaRPr lang="en-US">
              <a:solidFill>
                <a:schemeClr val="tx1"/>
              </a:solidFill>
              <a:hlinkClick r:id="rId3">
                <a:extLst>
                  <a:ext uri="{A12FA001-AC4F-418D-AE19-62706E023703}">
                    <ahyp:hlinkClr xmlns:ahyp="http://schemas.microsoft.com/office/drawing/2018/hyperlinkcolor" val="tx"/>
                  </a:ext>
                </a:extLst>
              </a:hlinkClick>
            </a:endParaRPr>
          </a:p>
          <a:p>
            <a:pPr>
              <a:lnSpc>
                <a:spcPct val="120000"/>
              </a:lnSpc>
              <a:spcBef>
                <a:spcPts val="0"/>
              </a:spcBef>
              <a:buAutoNum type="arabicPeriod"/>
            </a:pPr>
            <a:r>
              <a:rPr lang="en-US" sz="1200">
                <a:solidFill>
                  <a:schemeClr val="tx1"/>
                </a:solidFill>
                <a:latin typeface="Aptos"/>
              </a:rPr>
              <a:t>Dolan, B., Chang, Al, Baum, L and Arnold, R MD. Prognosis in Decompensated Liver Failure. Palliative Care Network of Wisconsin. </a:t>
            </a:r>
            <a:r>
              <a:rPr lang="en-US" sz="1200" dirty="0">
                <a:solidFill>
                  <a:schemeClr val="tx1"/>
                </a:solidFill>
                <a:latin typeface="Aptos"/>
                <a:hlinkClick r:id="rId4">
                  <a:extLst>
                    <a:ext uri="{A12FA001-AC4F-418D-AE19-62706E023703}">
                      <ahyp:hlinkClr xmlns:ahyp="http://schemas.microsoft.com/office/drawing/2018/hyperlinkcolor" val="tx"/>
                    </a:ext>
                  </a:extLst>
                </a:hlinkClick>
              </a:rPr>
              <a:t>https://www.mypcnow.org/fast-fact/prognosis-in-decompensated-liver-failure </a:t>
            </a:r>
            <a:endParaRPr lang="en-US">
              <a:solidFill>
                <a:schemeClr val="tx1"/>
              </a:solidFill>
              <a:hlinkClick r:id="rId4">
                <a:extLst>
                  <a:ext uri="{A12FA001-AC4F-418D-AE19-62706E023703}">
                    <ahyp:hlinkClr xmlns:ahyp="http://schemas.microsoft.com/office/drawing/2018/hyperlinkcolor" val="tx"/>
                  </a:ext>
                </a:extLst>
              </a:hlinkClick>
            </a:endParaRPr>
          </a:p>
          <a:p>
            <a:pPr>
              <a:lnSpc>
                <a:spcPct val="120000"/>
              </a:lnSpc>
              <a:spcBef>
                <a:spcPts val="0"/>
              </a:spcBef>
              <a:buAutoNum type="arabicPeriod"/>
            </a:pPr>
            <a:r>
              <a:rPr lang="en-US" sz="1200">
                <a:solidFill>
                  <a:schemeClr val="tx1"/>
                </a:solidFill>
                <a:latin typeface="Aptos"/>
              </a:rPr>
              <a:t>Hudson, M, Weisbord, S. and Arnold, R. MD (2025, February 21). Prognostication in Patients Receiving Dialysis. Palliative Care Network of Wisconsin. </a:t>
            </a:r>
            <a:r>
              <a:rPr lang="en-US" sz="1200" dirty="0">
                <a:solidFill>
                  <a:schemeClr val="tx1"/>
                </a:solidFill>
                <a:latin typeface="Aptos"/>
                <a:hlinkClick r:id="rId5">
                  <a:extLst>
                    <a:ext uri="{A12FA001-AC4F-418D-AE19-62706E023703}">
                      <ahyp:hlinkClr xmlns:ahyp="http://schemas.microsoft.com/office/drawing/2018/hyperlinkcolor" val="tx"/>
                    </a:ext>
                  </a:extLst>
                </a:hlinkClick>
              </a:rPr>
              <a:t>https://www.mypcnow.org/fast-fact/prognostication-in-patients-receiving-dialysis/ </a:t>
            </a:r>
            <a:endParaRPr lang="en-US">
              <a:solidFill>
                <a:schemeClr val="tx1"/>
              </a:solidFill>
              <a:hlinkClick r:id="rId5">
                <a:extLst>
                  <a:ext uri="{A12FA001-AC4F-418D-AE19-62706E023703}">
                    <ahyp:hlinkClr xmlns:ahyp="http://schemas.microsoft.com/office/drawing/2018/hyperlinkcolor" val="tx"/>
                  </a:ext>
                </a:extLst>
              </a:hlinkClick>
            </a:endParaRPr>
          </a:p>
          <a:p>
            <a:pPr>
              <a:lnSpc>
                <a:spcPct val="120000"/>
              </a:lnSpc>
              <a:spcBef>
                <a:spcPts val="0"/>
              </a:spcBef>
              <a:buAutoNum type="arabicPeriod"/>
            </a:pPr>
            <a:r>
              <a:rPr lang="en-US" sz="1200">
                <a:solidFill>
                  <a:schemeClr val="tx1"/>
                </a:solidFill>
                <a:latin typeface="Aptos"/>
              </a:rPr>
              <a:t>Childers, J.W., Arnold, R., Curtis, R MD. (2025, February 20). Prognosis in End Stage COPD. Palliative Care Network of Wisconsin. </a:t>
            </a:r>
            <a:r>
              <a:rPr lang="en-US" sz="1200" dirty="0">
                <a:solidFill>
                  <a:schemeClr val="tx1"/>
                </a:solidFill>
                <a:latin typeface="Aptos"/>
                <a:hlinkClick r:id="rId6">
                  <a:extLst>
                    <a:ext uri="{A12FA001-AC4F-418D-AE19-62706E023703}">
                      <ahyp:hlinkClr xmlns:ahyp="http://schemas.microsoft.com/office/drawing/2018/hyperlinkcolor" val="tx"/>
                    </a:ext>
                  </a:extLst>
                </a:hlinkClick>
              </a:rPr>
              <a:t>https://mypcnow.org/fast-fact/prognosis-in-end-stage-copd/ </a:t>
            </a:r>
            <a:endParaRPr lang="en-US">
              <a:solidFill>
                <a:schemeClr val="tx1"/>
              </a:solidFill>
              <a:hlinkClick r:id="rId6">
                <a:extLst>
                  <a:ext uri="{A12FA001-AC4F-418D-AE19-62706E023703}">
                    <ahyp:hlinkClr xmlns:ahyp="http://schemas.microsoft.com/office/drawing/2018/hyperlinkcolor" val="tx"/>
                  </a:ext>
                </a:extLst>
              </a:hlinkClick>
            </a:endParaRPr>
          </a:p>
          <a:p>
            <a:pPr>
              <a:lnSpc>
                <a:spcPct val="120000"/>
              </a:lnSpc>
              <a:spcBef>
                <a:spcPts val="0"/>
              </a:spcBef>
              <a:buAutoNum type="arabicPeriod"/>
            </a:pPr>
            <a:r>
              <a:rPr lang="en-US" sz="1200">
                <a:solidFill>
                  <a:schemeClr val="tx1"/>
                </a:solidFill>
                <a:latin typeface="Aptos"/>
              </a:rPr>
              <a:t>Claxton, Rene MD. (2022, February 4). Amyotrophic Lateral Sclerosis: Prognostication in Advanced Illness. Palliative Care Network of Wisconsin. </a:t>
            </a:r>
            <a:r>
              <a:rPr lang="en-US" sz="1200" u="sng" dirty="0">
                <a:solidFill>
                  <a:schemeClr val="tx1"/>
                </a:solidFill>
                <a:latin typeface="Aptos"/>
                <a:hlinkClick r:id="rId7">
                  <a:extLst>
                    <a:ext uri="{A12FA001-AC4F-418D-AE19-62706E023703}">
                      <ahyp:hlinkClr xmlns:ahyp="http://schemas.microsoft.com/office/drawing/2018/hyperlinkcolor" val="tx"/>
                    </a:ext>
                  </a:extLst>
                </a:hlinkClick>
              </a:rPr>
              <a:t>https://www.mypcnow.org/fast-fact/amyotrophic-lateral-sclerosis-prognostication-in-advanced-illness</a:t>
            </a:r>
            <a:r>
              <a:rPr lang="en-US" sz="1200" dirty="0">
                <a:solidFill>
                  <a:schemeClr val="tx1"/>
                </a:solidFill>
                <a:latin typeface="Aptos"/>
              </a:rPr>
              <a:t> </a:t>
            </a:r>
            <a:endParaRPr lang="en-US">
              <a:solidFill>
                <a:schemeClr val="tx1"/>
              </a:solidFill>
              <a:hlinkClick r:id="" action="ppaction://noaction">
                <a:extLst>
                  <a:ext uri="{A12FA001-AC4F-418D-AE19-62706E023703}">
                    <ahyp:hlinkClr xmlns:ahyp="http://schemas.microsoft.com/office/drawing/2018/hyperlinkcolor" val="tx"/>
                  </a:ext>
                </a:extLst>
              </a:hlinkClick>
            </a:endParaRPr>
          </a:p>
          <a:p>
            <a:pPr>
              <a:lnSpc>
                <a:spcPct val="120000"/>
              </a:lnSpc>
              <a:spcBef>
                <a:spcPts val="0"/>
              </a:spcBef>
              <a:buAutoNum type="arabicPeriod"/>
            </a:pPr>
            <a:r>
              <a:rPr lang="en-US" sz="1200">
                <a:solidFill>
                  <a:schemeClr val="tx1"/>
                </a:solidFill>
                <a:latin typeface="Aptos"/>
              </a:rPr>
              <a:t>Reisfield, G.M and Wilson, GR MD (2019, February 11). Prognostication in Heart Failure. Palliative Care Network of Wisconsin. </a:t>
            </a:r>
            <a:r>
              <a:rPr lang="en-US" sz="1200" u="sng" dirty="0">
                <a:solidFill>
                  <a:schemeClr val="tx1"/>
                </a:solidFill>
                <a:latin typeface="Aptos"/>
                <a:hlinkClick r:id="rId8">
                  <a:extLst>
                    <a:ext uri="{A12FA001-AC4F-418D-AE19-62706E023703}">
                      <ahyp:hlinkClr xmlns:ahyp="http://schemas.microsoft.com/office/drawing/2018/hyperlinkcolor" val="tx"/>
                    </a:ext>
                  </a:extLst>
                </a:hlinkClick>
              </a:rPr>
              <a:t>https://www.mypcnow.org/fast-fact/prognostication-in-heart-failure/</a:t>
            </a:r>
            <a:endParaRPr lang="en-US">
              <a:solidFill>
                <a:schemeClr val="tx1"/>
              </a:solidFill>
              <a:hlinkClick r:id="" action="ppaction://noaction">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41359459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51CDE-8551-A9C4-AC95-A732201117C3}"/>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AFD343A3-057E-173C-EE1D-66F1BE36D0A9}"/>
              </a:ext>
            </a:extLst>
          </p:cNvPr>
          <p:cNvSpPr>
            <a:spLocks noGrp="1"/>
          </p:cNvSpPr>
          <p:nvPr>
            <p:ph idx="1"/>
          </p:nvPr>
        </p:nvSpPr>
        <p:spPr>
          <a:xfrm>
            <a:off x="677334" y="1711204"/>
            <a:ext cx="8596668" cy="4379003"/>
          </a:xfrm>
        </p:spPr>
        <p:txBody>
          <a:bodyPr vert="horz" lIns="91440" tIns="45720" rIns="91440" bIns="45720" rtlCol="0" anchor="t">
            <a:normAutofit fontScale="85000" lnSpcReduction="10000"/>
          </a:bodyPr>
          <a:lstStyle/>
          <a:p>
            <a:pPr marL="0" indent="0">
              <a:lnSpc>
                <a:spcPct val="120000"/>
              </a:lnSpc>
              <a:spcBef>
                <a:spcPts val="0"/>
              </a:spcBef>
              <a:buNone/>
            </a:pPr>
            <a:r>
              <a:rPr lang="en-US" sz="1200" dirty="0">
                <a:solidFill>
                  <a:srgbClr val="000000"/>
                </a:solidFill>
                <a:latin typeface="Aptos"/>
              </a:rPr>
              <a:t>11. Weissman, David E MD (2025, November 12). Determining Prognosis in Advanced Cancer. Palliative Care Network of Wisconsin. </a:t>
            </a:r>
            <a:r>
              <a:rPr lang="en-US" sz="1200" u="sng" dirty="0">
                <a:solidFill>
                  <a:srgbClr val="99CA3C"/>
                </a:solidFill>
                <a:latin typeface="Aptos"/>
                <a:hlinkClick r:id="rId2"/>
              </a:rPr>
              <a:t>https://www.mypcnow.org/fast-fact/determining-prognosis-in-advanced-cancer/</a:t>
            </a:r>
            <a:r>
              <a:rPr lang="en-US" sz="1200" dirty="0">
                <a:solidFill>
                  <a:srgbClr val="000000"/>
                </a:solidFill>
                <a:latin typeface="Aptos"/>
              </a:rPr>
              <a:t> </a:t>
            </a:r>
            <a:endParaRPr lang="en-US"/>
          </a:p>
          <a:p>
            <a:pPr marL="0" indent="0">
              <a:lnSpc>
                <a:spcPct val="120000"/>
              </a:lnSpc>
              <a:spcBef>
                <a:spcPts val="0"/>
              </a:spcBef>
              <a:buNone/>
            </a:pPr>
            <a:r>
              <a:rPr lang="en-US" sz="1200">
                <a:solidFill>
                  <a:srgbClr val="000000"/>
                </a:solidFill>
                <a:latin typeface="Aptos"/>
              </a:rPr>
              <a:t>12. Glare PA, Sinclair CT. Palliative Medicine Review: Prognostication. </a:t>
            </a:r>
            <a:r>
              <a:rPr lang="en-US" sz="1200" i="1">
                <a:solidFill>
                  <a:srgbClr val="000000"/>
                </a:solidFill>
                <a:latin typeface="Aptos"/>
              </a:rPr>
              <a:t>Journal of Palliative Medicine</a:t>
            </a:r>
            <a:r>
              <a:rPr lang="en-US" sz="1200">
                <a:solidFill>
                  <a:srgbClr val="000000"/>
                </a:solidFill>
                <a:latin typeface="Aptos"/>
              </a:rPr>
              <a:t>. 2008;11(1):84-103. doi:10.1089/jpm.2008.9992</a:t>
            </a:r>
            <a:endParaRPr lang="en-US"/>
          </a:p>
          <a:p>
            <a:pPr marL="0" indent="0">
              <a:lnSpc>
                <a:spcPct val="120000"/>
              </a:lnSpc>
              <a:spcBef>
                <a:spcPts val="0"/>
              </a:spcBef>
              <a:buNone/>
            </a:pPr>
            <a:r>
              <a:rPr lang="en-US" sz="1200" dirty="0">
                <a:solidFill>
                  <a:srgbClr val="000000"/>
                </a:solidFill>
                <a:latin typeface="Aptos"/>
              </a:rPr>
              <a:t>13. Habib M, Arnold R, </a:t>
            </a:r>
            <a:r>
              <a:rPr lang="en-US" sz="1200" dirty="0" err="1">
                <a:solidFill>
                  <a:srgbClr val="000000"/>
                </a:solidFill>
                <a:latin typeface="Aptos"/>
              </a:rPr>
              <a:t>Rosielle</a:t>
            </a:r>
            <a:r>
              <a:rPr lang="en-US" sz="1200" dirty="0">
                <a:solidFill>
                  <a:srgbClr val="000000"/>
                </a:solidFill>
                <a:latin typeface="Aptos"/>
              </a:rPr>
              <a:t> D. Functional Status Assessment in Serious Illness. 2025. Palliative Care Network of Wisconsin. </a:t>
            </a:r>
            <a:r>
              <a:rPr lang="en-US" sz="1200" dirty="0">
                <a:solidFill>
                  <a:srgbClr val="000000"/>
                </a:solidFill>
                <a:latin typeface="Aptos"/>
                <a:hlinkClick r:id="rId3"/>
              </a:rPr>
              <a:t>https://www.mypcnow.org/fast-fact/functional-status-assessment-in-serious-illness/</a:t>
            </a:r>
            <a:endParaRPr lang="en-US"/>
          </a:p>
          <a:p>
            <a:pPr marL="0" indent="0">
              <a:lnSpc>
                <a:spcPct val="120000"/>
              </a:lnSpc>
              <a:spcBef>
                <a:spcPts val="0"/>
              </a:spcBef>
              <a:buNone/>
            </a:pPr>
            <a:r>
              <a:rPr lang="en-US" sz="1200">
                <a:solidFill>
                  <a:srgbClr val="000000"/>
                </a:solidFill>
                <a:latin typeface="Aptos"/>
              </a:rPr>
              <a:t>14. Wilner L, Arnold R. Palliative Prognostic Score. 2025. Palliative Care Network of Wisconsin. </a:t>
            </a:r>
            <a:r>
              <a:rPr lang="en-US" sz="1200" dirty="0">
                <a:solidFill>
                  <a:srgbClr val="000000"/>
                </a:solidFill>
                <a:latin typeface="Aptos"/>
                <a:hlinkClick r:id="rId4"/>
              </a:rPr>
              <a:t>https://www.mypcnow.org/fast-fact/the-palliative-prognostic-score/</a:t>
            </a:r>
            <a:endParaRPr lang="en-US"/>
          </a:p>
          <a:p>
            <a:pPr marL="0" indent="0">
              <a:lnSpc>
                <a:spcPct val="120000"/>
              </a:lnSpc>
              <a:spcBef>
                <a:spcPts val="0"/>
              </a:spcBef>
              <a:buNone/>
            </a:pPr>
            <a:r>
              <a:rPr lang="en-US" sz="1200">
                <a:solidFill>
                  <a:srgbClr val="000000"/>
                </a:solidFill>
                <a:latin typeface="Aptos"/>
              </a:rPr>
              <a:t>15. Wilner L, Arnold R. Palliative Performance Scale. 2025. Palliative Care Network of Wisconsin. </a:t>
            </a:r>
            <a:r>
              <a:rPr lang="en-US" sz="1200" dirty="0">
                <a:solidFill>
                  <a:srgbClr val="000000"/>
                </a:solidFill>
                <a:latin typeface="Aptos"/>
                <a:hlinkClick r:id="rId5"/>
              </a:rPr>
              <a:t>https://www.mypcnow.org/fast-fact/the-palliative-performance-scale-pps/</a:t>
            </a:r>
            <a:endParaRPr lang="en-US"/>
          </a:p>
          <a:p>
            <a:pPr marL="0" indent="0">
              <a:lnSpc>
                <a:spcPct val="120000"/>
              </a:lnSpc>
              <a:spcBef>
                <a:spcPts val="0"/>
              </a:spcBef>
              <a:buNone/>
            </a:pPr>
            <a:r>
              <a:rPr lang="en-US" sz="1200">
                <a:solidFill>
                  <a:srgbClr val="000000"/>
                </a:solidFill>
                <a:latin typeface="Aptos"/>
              </a:rPr>
              <a:t>16. Patel D, Marks S. Palliative Prognostic Index. 2022. Palliative Care Network of Wisconsin. </a:t>
            </a:r>
            <a:r>
              <a:rPr lang="en-US" sz="1200" dirty="0">
                <a:solidFill>
                  <a:srgbClr val="000000"/>
                </a:solidFill>
                <a:latin typeface="Aptos"/>
                <a:hlinkClick r:id="rId6"/>
              </a:rPr>
              <a:t>https://www.mypcnow.org/fast-fact/palliative-prognostic-index/</a:t>
            </a:r>
            <a:endParaRPr lang="en-US"/>
          </a:p>
          <a:p>
            <a:pPr marL="0" indent="0">
              <a:lnSpc>
                <a:spcPct val="120000"/>
              </a:lnSpc>
              <a:spcBef>
                <a:spcPts val="0"/>
              </a:spcBef>
              <a:buNone/>
            </a:pPr>
            <a:r>
              <a:rPr lang="en-US" sz="1200" dirty="0">
                <a:solidFill>
                  <a:srgbClr val="000000"/>
                </a:solidFill>
                <a:latin typeface="Aptos"/>
              </a:rPr>
              <a:t>17. Charlson ME, </a:t>
            </a:r>
            <a:r>
              <a:rPr lang="en-US" sz="1200" dirty="0" err="1">
                <a:solidFill>
                  <a:srgbClr val="000000"/>
                </a:solidFill>
                <a:latin typeface="Aptos"/>
              </a:rPr>
              <a:t>Carrozzino</a:t>
            </a:r>
            <a:r>
              <a:rPr lang="en-US" sz="1200" dirty="0">
                <a:solidFill>
                  <a:srgbClr val="000000"/>
                </a:solidFill>
                <a:latin typeface="Aptos"/>
              </a:rPr>
              <a:t> D, Guidi J, Patierno C. Charlson Comorbidity Index: A Critical Review of </a:t>
            </a:r>
            <a:r>
              <a:rPr lang="en-US" sz="1200" dirty="0" err="1">
                <a:solidFill>
                  <a:srgbClr val="000000"/>
                </a:solidFill>
                <a:latin typeface="Aptos"/>
              </a:rPr>
              <a:t>Clinimetric</a:t>
            </a:r>
            <a:r>
              <a:rPr lang="en-US" sz="1200" dirty="0">
                <a:solidFill>
                  <a:srgbClr val="000000"/>
                </a:solidFill>
                <a:latin typeface="Aptos"/>
              </a:rPr>
              <a:t> Properties. </a:t>
            </a:r>
            <a:r>
              <a:rPr lang="en-US" sz="1200" dirty="0" err="1">
                <a:solidFill>
                  <a:srgbClr val="000000"/>
                </a:solidFill>
                <a:latin typeface="Aptos"/>
              </a:rPr>
              <a:t>Psychother</a:t>
            </a:r>
            <a:r>
              <a:rPr lang="en-US" sz="1200" dirty="0">
                <a:solidFill>
                  <a:srgbClr val="000000"/>
                </a:solidFill>
                <a:latin typeface="Aptos"/>
              </a:rPr>
              <a:t> </a:t>
            </a:r>
            <a:r>
              <a:rPr lang="en-US" sz="1200" dirty="0" err="1">
                <a:solidFill>
                  <a:srgbClr val="000000"/>
                </a:solidFill>
                <a:latin typeface="Aptos"/>
              </a:rPr>
              <a:t>Psychosom</a:t>
            </a:r>
            <a:r>
              <a:rPr lang="en-US" sz="1200" dirty="0">
                <a:solidFill>
                  <a:srgbClr val="000000"/>
                </a:solidFill>
                <a:latin typeface="Aptos"/>
              </a:rPr>
              <a:t>. 2022;91(1):8-35. doi:10.1159/000521288</a:t>
            </a:r>
            <a:endParaRPr lang="en-US" dirty="0"/>
          </a:p>
          <a:p>
            <a:pPr marL="0" indent="0">
              <a:lnSpc>
                <a:spcPct val="120000"/>
              </a:lnSpc>
              <a:spcBef>
                <a:spcPts val="0"/>
              </a:spcBef>
              <a:buNone/>
            </a:pPr>
            <a:r>
              <a:rPr lang="en-US" sz="1200">
                <a:solidFill>
                  <a:srgbClr val="000000"/>
                </a:solidFill>
                <a:latin typeface="Aptos"/>
              </a:rPr>
              <a:t>18. Wilson Childers J, Arnold R, Curtis R. Prognosis in End-Stage COPD. 2025. Palliative Care Network of Wisconsin. </a:t>
            </a:r>
            <a:r>
              <a:rPr lang="en-US" sz="1200" dirty="0">
                <a:solidFill>
                  <a:srgbClr val="000000"/>
                </a:solidFill>
                <a:latin typeface="Aptos"/>
                <a:hlinkClick r:id="rId7">
                  <a:extLst>
                    <a:ext uri="{A12FA001-AC4F-418D-AE19-62706E023703}">
                      <ahyp:hlinkClr xmlns:ahyp="http://schemas.microsoft.com/office/drawing/2018/hyperlinkcolor" val="tx"/>
                    </a:ext>
                  </a:extLst>
                </a:hlinkClick>
              </a:rPr>
              <a:t>https://www.mypcnow.org/</a:t>
            </a:r>
            <a:r>
              <a:rPr lang="en-US" sz="1200" dirty="0">
                <a:solidFill>
                  <a:srgbClr val="000000"/>
                </a:solidFill>
                <a:latin typeface="Aptos"/>
                <a:hlinkClick r:id="rId7"/>
              </a:rPr>
              <a:t>fast-fact</a:t>
            </a:r>
            <a:r>
              <a:rPr lang="en-US" sz="1200" dirty="0">
                <a:solidFill>
                  <a:srgbClr val="000000"/>
                </a:solidFill>
                <a:latin typeface="Aptos"/>
                <a:hlinkClick r:id="rId7">
                  <a:extLst>
                    <a:ext uri="{A12FA001-AC4F-418D-AE19-62706E023703}">
                      <ahyp:hlinkClr xmlns:ahyp="http://schemas.microsoft.com/office/drawing/2018/hyperlinkcolor" val="tx"/>
                    </a:ext>
                  </a:extLst>
                </a:hlinkClick>
              </a:rPr>
              <a:t>/prognosis-in-end-stage-copd/</a:t>
            </a:r>
            <a:endParaRPr lang="en-US" dirty="0"/>
          </a:p>
          <a:p>
            <a:pPr marL="0" indent="0">
              <a:lnSpc>
                <a:spcPct val="120000"/>
              </a:lnSpc>
              <a:spcBef>
                <a:spcPts val="0"/>
              </a:spcBef>
              <a:buNone/>
            </a:pPr>
            <a:r>
              <a:rPr lang="en-US" sz="1200">
                <a:solidFill>
                  <a:srgbClr val="000000"/>
                </a:solidFill>
                <a:latin typeface="Aptos"/>
              </a:rPr>
              <a:t>19. Kosminsky L, Shah N, Chang P. Prognosis After Stroke. 2019. Palliative Care Network of Wisconsin. </a:t>
            </a:r>
            <a:r>
              <a:rPr lang="en-US" sz="1200" dirty="0">
                <a:solidFill>
                  <a:srgbClr val="000000"/>
                </a:solidFill>
                <a:latin typeface="Aptos"/>
                <a:hlinkClick r:id="rId8"/>
              </a:rPr>
              <a:t>https://www.mypcnow.org/fast-fact/prognosis-after-stroke/</a:t>
            </a:r>
            <a:endParaRPr lang="en-US"/>
          </a:p>
          <a:p>
            <a:pPr marL="0" indent="0">
              <a:lnSpc>
                <a:spcPct val="120000"/>
              </a:lnSpc>
              <a:spcBef>
                <a:spcPts val="0"/>
              </a:spcBef>
              <a:buNone/>
            </a:pPr>
            <a:r>
              <a:rPr lang="en-US" sz="1200">
                <a:solidFill>
                  <a:srgbClr val="000000"/>
                </a:solidFill>
                <a:latin typeface="Aptos"/>
              </a:rPr>
              <a:t>20. Siddiqui, F and Weissman, D. MD (2019, February 19). Hypercalcemia of Malignancy. Palliative Care Network of Wisconsin. </a:t>
            </a:r>
            <a:r>
              <a:rPr lang="en-US" sz="1200" u="sng" dirty="0">
                <a:solidFill>
                  <a:srgbClr val="99CA3C"/>
                </a:solidFill>
                <a:latin typeface="Aptos"/>
                <a:hlinkClick r:id="rId9"/>
              </a:rPr>
              <a:t>https://www.mypcnow.org/fast-fact/hypercalcemia</a:t>
            </a:r>
            <a:r>
              <a:rPr lang="en-US" sz="1200">
                <a:solidFill>
                  <a:srgbClr val="000000"/>
                </a:solidFill>
                <a:latin typeface="Aptos"/>
              </a:rPr>
              <a:t> of malignancy </a:t>
            </a:r>
            <a:endParaRPr lang="en-US"/>
          </a:p>
          <a:p>
            <a:pPr marL="0" indent="0">
              <a:lnSpc>
                <a:spcPct val="120000"/>
              </a:lnSpc>
              <a:spcBef>
                <a:spcPts val="0"/>
              </a:spcBef>
              <a:buNone/>
            </a:pPr>
            <a:r>
              <a:rPr lang="en-US" sz="1200">
                <a:solidFill>
                  <a:srgbClr val="000000"/>
                </a:solidFill>
                <a:latin typeface="Aptos"/>
              </a:rPr>
              <a:t>21. Lukman, Z., Kilpatrick, M and Robinson, M MD. Pre-transplantation Palliative Care Considerations. Palliative Care Network of Wisconsin. </a:t>
            </a:r>
            <a:r>
              <a:rPr lang="en-US" sz="1200" dirty="0">
                <a:solidFill>
                  <a:srgbClr val="000000"/>
                </a:solidFill>
                <a:latin typeface="Aptos"/>
                <a:hlinkClick r:id="rId10"/>
              </a:rPr>
              <a:t>https://www.mypcnow.orga/fast-fact/ff-512-pre-transplantation-palliative-care-considerations/ </a:t>
            </a:r>
            <a:endParaRPr lang="en-US"/>
          </a:p>
          <a:p>
            <a:pPr marL="0" indent="0">
              <a:lnSpc>
                <a:spcPct val="120000"/>
              </a:lnSpc>
              <a:spcBef>
                <a:spcPts val="0"/>
              </a:spcBef>
              <a:buNone/>
            </a:pPr>
            <a:r>
              <a:rPr lang="en-US" sz="1200">
                <a:solidFill>
                  <a:srgbClr val="000000"/>
                </a:solidFill>
                <a:latin typeface="Aptos"/>
              </a:rPr>
              <a:t>22. Weaver S, Smith S, Torkildson C, Fisher D, Hawley B, Ware A, Davis H, Williams C, Lindley L. The State of Pediatric Concurrent Hospice Care in the United States. </a:t>
            </a:r>
            <a:r>
              <a:rPr lang="en-US" sz="1200" i="1">
                <a:solidFill>
                  <a:srgbClr val="000000"/>
                </a:solidFill>
                <a:latin typeface="Aptos"/>
              </a:rPr>
              <a:t>Pediatrics</a:t>
            </a:r>
            <a:r>
              <a:rPr lang="en-US" sz="1200">
                <a:solidFill>
                  <a:srgbClr val="000000"/>
                </a:solidFill>
                <a:latin typeface="Aptos"/>
              </a:rPr>
              <a:t>. 2025; 156 (3): e2025071610. 10.1542/peds.2025-071610</a:t>
            </a:r>
            <a:endParaRPr lang="en-US">
              <a:solidFill>
                <a:srgbClr val="404040"/>
              </a:solidFill>
              <a:latin typeface="Trebuchet MS" panose="020B0603020202020204"/>
            </a:endParaRPr>
          </a:p>
          <a:p>
            <a:pPr marL="0" indent="0">
              <a:lnSpc>
                <a:spcPct val="120000"/>
              </a:lnSpc>
              <a:spcBef>
                <a:spcPts val="0"/>
              </a:spcBef>
              <a:buNone/>
            </a:pPr>
            <a:r>
              <a:rPr lang="en-US" sz="1200">
                <a:solidFill>
                  <a:srgbClr val="000000"/>
                </a:solidFill>
                <a:latin typeface="Aptos"/>
              </a:rPr>
              <a:t>23. National Organization for Rare Disorders. NORD (National Organization for Rare Disorders). NORD (National Organization for Rare Disorders). Published 2015. </a:t>
            </a:r>
            <a:r>
              <a:rPr lang="en-US" sz="1200" dirty="0">
                <a:solidFill>
                  <a:srgbClr val="000000"/>
                </a:solidFill>
                <a:latin typeface="Aptos"/>
                <a:hlinkClick r:id="rId11"/>
              </a:rPr>
              <a:t>https://rarediseases.org/</a:t>
            </a:r>
            <a:endParaRPr lang="en-US"/>
          </a:p>
        </p:txBody>
      </p:sp>
    </p:spTree>
    <p:extLst>
      <p:ext uri="{BB962C8B-B14F-4D97-AF65-F5344CB8AC3E}">
        <p14:creationId xmlns:p14="http://schemas.microsoft.com/office/powerpoint/2010/main" val="3278877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C1DAC-3E26-A65A-29CF-9776118FD1E6}"/>
              </a:ext>
            </a:extLst>
          </p:cNvPr>
          <p:cNvSpPr>
            <a:spLocks noGrp="1"/>
          </p:cNvSpPr>
          <p:nvPr>
            <p:ph type="title"/>
          </p:nvPr>
        </p:nvSpPr>
        <p:spPr/>
        <p:txBody>
          <a:bodyPr/>
          <a:lstStyle/>
          <a:p>
            <a:r>
              <a:rPr lang="en-US" dirty="0"/>
              <a:t>Overly Optimistic Predictions</a:t>
            </a:r>
          </a:p>
        </p:txBody>
      </p:sp>
      <p:sp>
        <p:nvSpPr>
          <p:cNvPr id="3" name="Content Placeholder 2">
            <a:extLst>
              <a:ext uri="{FF2B5EF4-FFF2-40B4-BE49-F238E27FC236}">
                <a16:creationId xmlns:a16="http://schemas.microsoft.com/office/drawing/2014/main" id="{CD5B223E-E9B2-8A60-90B4-91186E66D6B7}"/>
              </a:ext>
            </a:extLst>
          </p:cNvPr>
          <p:cNvSpPr>
            <a:spLocks noGrp="1"/>
          </p:cNvSpPr>
          <p:nvPr>
            <p:ph idx="1"/>
          </p:nvPr>
        </p:nvSpPr>
        <p:spPr/>
        <p:txBody>
          <a:bodyPr vert="horz" lIns="91440" tIns="45720" rIns="91440" bIns="45720" rtlCol="0" anchor="t">
            <a:normAutofit/>
          </a:bodyPr>
          <a:lstStyle/>
          <a:p>
            <a:r>
              <a:rPr lang="en-US"/>
              <a:t>Can lead to</a:t>
            </a:r>
            <a:r>
              <a:rPr lang="en-US" baseline="30000"/>
              <a:t>1</a:t>
            </a:r>
            <a:r>
              <a:rPr lang="en-US"/>
              <a:t>: </a:t>
            </a:r>
          </a:p>
          <a:p>
            <a:pPr lvl="1"/>
            <a:r>
              <a:rPr lang="en-US" dirty="0"/>
              <a:t>Overuse of infective disease directed treatments</a:t>
            </a:r>
          </a:p>
          <a:p>
            <a:pPr lvl="1"/>
            <a:r>
              <a:rPr lang="en-US" dirty="0"/>
              <a:t>Delay in hospice referrals</a:t>
            </a:r>
          </a:p>
          <a:p>
            <a:pPr lvl="1"/>
            <a:r>
              <a:rPr lang="en-US" dirty="0"/>
              <a:t>Unrealistic expectations</a:t>
            </a:r>
          </a:p>
          <a:p>
            <a:pPr lvl="1"/>
            <a:r>
              <a:rPr lang="en-US" dirty="0"/>
              <a:t>Unnecessary tests and procedures</a:t>
            </a:r>
          </a:p>
        </p:txBody>
      </p:sp>
    </p:spTree>
    <p:extLst>
      <p:ext uri="{BB962C8B-B14F-4D97-AF65-F5344CB8AC3E}">
        <p14:creationId xmlns:p14="http://schemas.microsoft.com/office/powerpoint/2010/main" val="3500838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D1BC2-8DC3-4418-7E05-E5921786A692}"/>
              </a:ext>
            </a:extLst>
          </p:cNvPr>
          <p:cNvSpPr>
            <a:spLocks noGrp="1"/>
          </p:cNvSpPr>
          <p:nvPr>
            <p:ph type="title"/>
          </p:nvPr>
        </p:nvSpPr>
        <p:spPr/>
        <p:txBody>
          <a:bodyPr/>
          <a:lstStyle/>
          <a:p>
            <a:r>
              <a:rPr lang="en-US" dirty="0"/>
              <a:t>Overly Pessimistic Predictions</a:t>
            </a:r>
          </a:p>
        </p:txBody>
      </p:sp>
      <p:sp>
        <p:nvSpPr>
          <p:cNvPr id="3" name="Content Placeholder 2">
            <a:extLst>
              <a:ext uri="{FF2B5EF4-FFF2-40B4-BE49-F238E27FC236}">
                <a16:creationId xmlns:a16="http://schemas.microsoft.com/office/drawing/2014/main" id="{53BE768B-9D93-DEB9-39F3-50CB4BDE8043}"/>
              </a:ext>
            </a:extLst>
          </p:cNvPr>
          <p:cNvSpPr>
            <a:spLocks noGrp="1"/>
          </p:cNvSpPr>
          <p:nvPr>
            <p:ph idx="1"/>
          </p:nvPr>
        </p:nvSpPr>
        <p:spPr/>
        <p:txBody>
          <a:bodyPr vert="horz" lIns="91440" tIns="45720" rIns="91440" bIns="45720" rtlCol="0" anchor="t">
            <a:normAutofit/>
          </a:bodyPr>
          <a:lstStyle/>
          <a:p>
            <a:r>
              <a:rPr lang="en-US"/>
              <a:t>Can lead to</a:t>
            </a:r>
            <a:r>
              <a:rPr lang="en-US" baseline="30000"/>
              <a:t>1</a:t>
            </a:r>
            <a:r>
              <a:rPr lang="en-US"/>
              <a:t>: </a:t>
            </a:r>
          </a:p>
          <a:p>
            <a:pPr lvl="1"/>
            <a:r>
              <a:rPr lang="en-US" dirty="0"/>
              <a:t>Underuse of treatments and life sustaining interventions</a:t>
            </a:r>
          </a:p>
          <a:p>
            <a:pPr lvl="1"/>
            <a:r>
              <a:rPr lang="en-US" dirty="0"/>
              <a:t>Resulting in shortened survival and premature death</a:t>
            </a:r>
          </a:p>
        </p:txBody>
      </p:sp>
    </p:spTree>
    <p:extLst>
      <p:ext uri="{BB962C8B-B14F-4D97-AF65-F5344CB8AC3E}">
        <p14:creationId xmlns:p14="http://schemas.microsoft.com/office/powerpoint/2010/main" val="3548991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1AFCB-04D8-B833-4612-E7A666ADB007}"/>
              </a:ext>
            </a:extLst>
          </p:cNvPr>
          <p:cNvSpPr>
            <a:spLocks noGrp="1"/>
          </p:cNvSpPr>
          <p:nvPr>
            <p:ph type="title"/>
          </p:nvPr>
        </p:nvSpPr>
        <p:spPr/>
        <p:txBody>
          <a:bodyPr/>
          <a:lstStyle/>
          <a:p>
            <a:r>
              <a:rPr lang="en-US"/>
              <a:t>Prognosis Affects Decision Making</a:t>
            </a:r>
            <a:r>
              <a:rPr lang="en-US" baseline="30000"/>
              <a:t>1</a:t>
            </a:r>
            <a:endParaRPr lang="en-US" baseline="30000" dirty="0"/>
          </a:p>
        </p:txBody>
      </p:sp>
      <p:sp>
        <p:nvSpPr>
          <p:cNvPr id="3" name="Content Placeholder 2">
            <a:extLst>
              <a:ext uri="{FF2B5EF4-FFF2-40B4-BE49-F238E27FC236}">
                <a16:creationId xmlns:a16="http://schemas.microsoft.com/office/drawing/2014/main" id="{1D292C86-D3D1-2A39-5AED-E73CDC209BED}"/>
              </a:ext>
            </a:extLst>
          </p:cNvPr>
          <p:cNvSpPr>
            <a:spLocks noGrp="1"/>
          </p:cNvSpPr>
          <p:nvPr>
            <p:ph idx="1"/>
          </p:nvPr>
        </p:nvSpPr>
        <p:spPr/>
        <p:txBody>
          <a:bodyPr vert="horz" lIns="91440" tIns="45720" rIns="91440" bIns="45720" rtlCol="0" anchor="t">
            <a:normAutofit/>
          </a:bodyPr>
          <a:lstStyle/>
          <a:p>
            <a:r>
              <a:rPr lang="en-US" dirty="0"/>
              <a:t>Hospice, SAR, further cancer treatments</a:t>
            </a:r>
          </a:p>
          <a:p>
            <a:r>
              <a:rPr lang="en-US" dirty="0"/>
              <a:t>From a logistical standpoint, financial decisions may need to be made regarding creating a will, planning for care long term—and how to afford this</a:t>
            </a:r>
          </a:p>
          <a:p>
            <a:r>
              <a:rPr lang="en-US" dirty="0"/>
              <a:t>Allows patient if they want to take care of the “business side of life” </a:t>
            </a:r>
          </a:p>
        </p:txBody>
      </p:sp>
    </p:spTree>
    <p:extLst>
      <p:ext uri="{BB962C8B-B14F-4D97-AF65-F5344CB8AC3E}">
        <p14:creationId xmlns:p14="http://schemas.microsoft.com/office/powerpoint/2010/main" val="3147057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066B7-D0A6-6F7F-B823-37F16E5A04E3}"/>
              </a:ext>
            </a:extLst>
          </p:cNvPr>
          <p:cNvSpPr>
            <a:spLocks noGrp="1"/>
          </p:cNvSpPr>
          <p:nvPr>
            <p:ph type="title"/>
          </p:nvPr>
        </p:nvSpPr>
        <p:spPr/>
        <p:txBody>
          <a:bodyPr/>
          <a:lstStyle/>
          <a:p>
            <a:r>
              <a:rPr lang="en-US"/>
              <a:t>The SUPPORT Study</a:t>
            </a:r>
            <a:r>
              <a:rPr lang="en-US" baseline="30000"/>
              <a:t>2</a:t>
            </a:r>
            <a:endParaRPr lang="en-US" baseline="30000" dirty="0"/>
          </a:p>
        </p:txBody>
      </p:sp>
      <p:sp>
        <p:nvSpPr>
          <p:cNvPr id="3" name="Content Placeholder 2">
            <a:extLst>
              <a:ext uri="{FF2B5EF4-FFF2-40B4-BE49-F238E27FC236}">
                <a16:creationId xmlns:a16="http://schemas.microsoft.com/office/drawing/2014/main" id="{6BE54C98-2112-4530-8F41-676B0C3B0FDF}"/>
              </a:ext>
            </a:extLst>
          </p:cNvPr>
          <p:cNvSpPr>
            <a:spLocks noGrp="1"/>
          </p:cNvSpPr>
          <p:nvPr>
            <p:ph idx="1"/>
          </p:nvPr>
        </p:nvSpPr>
        <p:spPr/>
        <p:txBody>
          <a:bodyPr>
            <a:normAutofit/>
          </a:bodyPr>
          <a:lstStyle/>
          <a:p>
            <a:r>
              <a:rPr lang="en-US" dirty="0"/>
              <a:t>The Study to Understand Prognoses and Preferences for Outcomes and Risks of Treatment (SUPPORT)</a:t>
            </a:r>
          </a:p>
          <a:p>
            <a:r>
              <a:rPr lang="en-US" dirty="0"/>
              <a:t>Large project in 1995 </a:t>
            </a:r>
          </a:p>
          <a:p>
            <a:r>
              <a:rPr lang="en-US" dirty="0"/>
              <a:t>Main objective: to improve end of life decision making and reduce the frequency of painful, mechanically supported, prolonged dying</a:t>
            </a:r>
          </a:p>
          <a:p>
            <a:r>
              <a:rPr lang="en-US" dirty="0"/>
              <a:t>Intervention failed to improve end of life care outcomes despite well planned, comprehensive interventions</a:t>
            </a:r>
          </a:p>
          <a:p>
            <a:pPr lvl="1"/>
            <a:r>
              <a:rPr lang="en-US" dirty="0"/>
              <a:t>The findings highlighted the need to improve palliative care; led to significant calls for improvement and research</a:t>
            </a:r>
          </a:p>
          <a:p>
            <a:pPr lvl="1"/>
            <a:endParaRPr lang="en-US" dirty="0"/>
          </a:p>
        </p:txBody>
      </p:sp>
    </p:spTree>
    <p:extLst>
      <p:ext uri="{BB962C8B-B14F-4D97-AF65-F5344CB8AC3E}">
        <p14:creationId xmlns:p14="http://schemas.microsoft.com/office/powerpoint/2010/main" val="3319085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D0F31-25AC-7C13-257E-546F2A5A3432}"/>
              </a:ext>
            </a:extLst>
          </p:cNvPr>
          <p:cNvSpPr>
            <a:spLocks noGrp="1"/>
          </p:cNvSpPr>
          <p:nvPr>
            <p:ph type="title"/>
          </p:nvPr>
        </p:nvSpPr>
        <p:spPr/>
        <p:txBody>
          <a:bodyPr/>
          <a:lstStyle/>
          <a:p>
            <a:r>
              <a:rPr lang="en-US" dirty="0"/>
              <a:t>Prognosis in the Outpatient Setting</a:t>
            </a:r>
          </a:p>
        </p:txBody>
      </p:sp>
      <p:sp>
        <p:nvSpPr>
          <p:cNvPr id="3" name="Content Placeholder 2">
            <a:extLst>
              <a:ext uri="{FF2B5EF4-FFF2-40B4-BE49-F238E27FC236}">
                <a16:creationId xmlns:a16="http://schemas.microsoft.com/office/drawing/2014/main" id="{A6C5FA82-57B0-15DA-3FF8-A0B484E63C51}"/>
              </a:ext>
            </a:extLst>
          </p:cNvPr>
          <p:cNvSpPr>
            <a:spLocks noGrp="1"/>
          </p:cNvSpPr>
          <p:nvPr>
            <p:ph idx="1"/>
          </p:nvPr>
        </p:nvSpPr>
        <p:spPr/>
        <p:txBody>
          <a:bodyPr vert="horz" lIns="91440" tIns="45720" rIns="91440" bIns="45720" rtlCol="0" anchor="t">
            <a:normAutofit/>
          </a:bodyPr>
          <a:lstStyle/>
          <a:p>
            <a:r>
              <a:rPr lang="en-US" sz="2000" dirty="0"/>
              <a:t>Evolves with where the patient is in their disease trajectory, how they are responding to treatments, intercurrent complications, goals of care</a:t>
            </a:r>
          </a:p>
          <a:p>
            <a:endParaRPr lang="en-US" sz="2000" dirty="0"/>
          </a:p>
          <a:p>
            <a:pPr marL="0" indent="0">
              <a:buNone/>
            </a:pPr>
            <a:r>
              <a:rPr lang="en-US" sz="2000" dirty="0"/>
              <a:t>In my own outpatient clinic and talks, I find these 3 things helpful to consider:</a:t>
            </a:r>
          </a:p>
          <a:p>
            <a:r>
              <a:rPr lang="en-US" sz="2000" dirty="0"/>
              <a:t>Trajectory</a:t>
            </a:r>
          </a:p>
          <a:p>
            <a:r>
              <a:rPr lang="en-US" sz="2000" dirty="0"/>
              <a:t>Reversible Factors (and desire to pursue these or not)</a:t>
            </a:r>
          </a:p>
          <a:p>
            <a:r>
              <a:rPr lang="en-US" sz="2000" dirty="0"/>
              <a:t>Goals of Care</a:t>
            </a:r>
          </a:p>
          <a:p>
            <a:pPr lvl="1"/>
            <a:r>
              <a:rPr lang="en-US" sz="1800" dirty="0"/>
              <a:t>Current Quality of life</a:t>
            </a:r>
          </a:p>
          <a:p>
            <a:pPr lvl="1"/>
            <a:r>
              <a:rPr lang="en-US" sz="1800" dirty="0"/>
              <a:t>How does the patient feel about recent hospitalizations/future hospitalization</a:t>
            </a:r>
          </a:p>
          <a:p>
            <a:endParaRPr lang="en-US" sz="2000" dirty="0"/>
          </a:p>
        </p:txBody>
      </p:sp>
    </p:spTree>
    <p:extLst>
      <p:ext uri="{BB962C8B-B14F-4D97-AF65-F5344CB8AC3E}">
        <p14:creationId xmlns:p14="http://schemas.microsoft.com/office/powerpoint/2010/main" val="3869276888"/>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f4c798ae5887fa120ee989593b70e886">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fe3c44d396f2d666ce06deb314d10148"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B2768E-2C2E-4AF6-B15B-BD81E13474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407c56-db46-4918-b2f3-5d45c1b88c6b"/>
    <ds:schemaRef ds:uri="8aa4a8cc-f11d-4867-8eab-458c623f01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9174F4-7ADC-4637-9E40-CC9C536D0A43}">
  <ds:schemaRefs>
    <ds:schemaRef ds:uri="http://www.w3.org/XML/1998/namespace"/>
    <ds:schemaRef ds:uri="8aa4a8cc-f11d-4867-8eab-458c623f0148"/>
    <ds:schemaRef ds:uri="64407c56-db46-4918-b2f3-5d45c1b88c6b"/>
    <ds:schemaRef ds:uri="http://purl.org/dc/dcmityp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FA4BE3F1-B8F7-4F4F-89D8-6510274608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6473</TotalTime>
  <Words>3819</Words>
  <Application>Microsoft Office PowerPoint</Application>
  <PresentationFormat>Widescreen</PresentationFormat>
  <Paragraphs>323</Paragraphs>
  <Slides>46</Slides>
  <Notes>2</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Formulating Prognosis and Making Recommendations in Various Serious Illnesses  </vt:lpstr>
      <vt:lpstr>No Disclosures</vt:lpstr>
      <vt:lpstr>Learning Objectives</vt:lpstr>
      <vt:lpstr>Why is Prognostication Important? </vt:lpstr>
      <vt:lpstr>Overly Optimistic Predictions</vt:lpstr>
      <vt:lpstr>Overly Pessimistic Predictions</vt:lpstr>
      <vt:lpstr>Prognosis Affects Decision Making1</vt:lpstr>
      <vt:lpstr>The SUPPORT Study2</vt:lpstr>
      <vt:lpstr>Prognosis in the Outpatient Setting</vt:lpstr>
      <vt:lpstr>Caveat that Resonated…</vt:lpstr>
      <vt:lpstr>From the Primer of Palliative Care3 </vt:lpstr>
      <vt:lpstr>Prognostication</vt:lpstr>
      <vt:lpstr>Individualized Signs, Symptoms and Physiological Variables</vt:lpstr>
      <vt:lpstr>Individualized Prognostication1,12</vt:lpstr>
      <vt:lpstr>Prognostic Scales and Tools  </vt:lpstr>
      <vt:lpstr>Prognostic Scales and Tools</vt:lpstr>
      <vt:lpstr>Prognostic Scales and Tools</vt:lpstr>
      <vt:lpstr>Prognosis in End-Stage COPD18</vt:lpstr>
      <vt:lpstr>Hospice Guidelines for COPD18</vt:lpstr>
      <vt:lpstr>Additional Factors for Hospice in COPD18</vt:lpstr>
      <vt:lpstr>Prognosis After Stroke19</vt:lpstr>
      <vt:lpstr>Prognosis After Stroke continued19</vt:lpstr>
      <vt:lpstr>Hospice Eligibility for CVA19</vt:lpstr>
      <vt:lpstr>Prognostication in Heart Failure10</vt:lpstr>
      <vt:lpstr>Heart Failure Prognostication10</vt:lpstr>
      <vt:lpstr>Hospice Eligibility Guidelines10</vt:lpstr>
      <vt:lpstr>Prognosis in Decompensated Liver Failure6</vt:lpstr>
      <vt:lpstr>Hospice Appropriateness, ESLD6</vt:lpstr>
      <vt:lpstr>Prognostication in Patients Receiving Dialysis7</vt:lpstr>
      <vt:lpstr>Prognostication in Patients Receiving Dialysis7</vt:lpstr>
      <vt:lpstr>Renal Disease Hospice Appropriateness7</vt:lpstr>
      <vt:lpstr>Prognostication in Advanced Cancer11</vt:lpstr>
      <vt:lpstr>Other Prognostic Factors in Advanced Cancer</vt:lpstr>
      <vt:lpstr>Advanced Cancer Prognosis19</vt:lpstr>
      <vt:lpstr>ALS: Prognostication in Advanced Illness9</vt:lpstr>
      <vt:lpstr>ALS Hospice Guidelines9 </vt:lpstr>
      <vt:lpstr>Pre-Transplant Palliative Care Considerations21</vt:lpstr>
      <vt:lpstr>Pediatrics, Biggest Take Homes</vt:lpstr>
      <vt:lpstr>Case</vt:lpstr>
      <vt:lpstr>But…</vt:lpstr>
      <vt:lpstr>Hospice Referral</vt:lpstr>
      <vt:lpstr>Art and Science</vt:lpstr>
      <vt:lpstr>Question: </vt:lpstr>
      <vt:lpstr>Question: </vt:lpstr>
      <vt:lpstr>References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Sweetnam, Victoria Isabel</cp:lastModifiedBy>
  <cp:revision>197</cp:revision>
  <cp:lastPrinted>2025-11-19T21:53:26Z</cp:lastPrinted>
  <dcterms:created xsi:type="dcterms:W3CDTF">2025-10-13T15:36:11Z</dcterms:created>
  <dcterms:modified xsi:type="dcterms:W3CDTF">2026-07-13T13:12:58Z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