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2F_9237055E.xml" ContentType="application/vnd.ms-powerpoint.comments+xml"/>
  <Override PartName="/ppt/comments/modernComment_10C_E96C28DB.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8"/>
  </p:notesMasterIdLst>
  <p:handoutMasterIdLst>
    <p:handoutMasterId r:id="rId39"/>
  </p:handoutMasterIdLst>
  <p:sldIdLst>
    <p:sldId id="299" r:id="rId5"/>
    <p:sldId id="298" r:id="rId6"/>
    <p:sldId id="318" r:id="rId7"/>
    <p:sldId id="317" r:id="rId8"/>
    <p:sldId id="327" r:id="rId9"/>
    <p:sldId id="302" r:id="rId10"/>
    <p:sldId id="303" r:id="rId11"/>
    <p:sldId id="263" r:id="rId12"/>
    <p:sldId id="328" r:id="rId13"/>
    <p:sldId id="268" r:id="rId14"/>
    <p:sldId id="269" r:id="rId15"/>
    <p:sldId id="265" r:id="rId16"/>
    <p:sldId id="276" r:id="rId17"/>
    <p:sldId id="329" r:id="rId18"/>
    <p:sldId id="267" r:id="rId19"/>
    <p:sldId id="271" r:id="rId20"/>
    <p:sldId id="310" r:id="rId21"/>
    <p:sldId id="273" r:id="rId22"/>
    <p:sldId id="296" r:id="rId23"/>
    <p:sldId id="311" r:id="rId24"/>
    <p:sldId id="330" r:id="rId25"/>
    <p:sldId id="331" r:id="rId26"/>
    <p:sldId id="319" r:id="rId27"/>
    <p:sldId id="277" r:id="rId28"/>
    <p:sldId id="326" r:id="rId29"/>
    <p:sldId id="324" r:id="rId30"/>
    <p:sldId id="320" r:id="rId31"/>
    <p:sldId id="322" r:id="rId32"/>
    <p:sldId id="300" r:id="rId33"/>
    <p:sldId id="285" r:id="rId34"/>
    <p:sldId id="323" r:id="rId35"/>
    <p:sldId id="293" r:id="rId36"/>
    <p:sldId id="32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ection>
        <p14:section name="General Dividers" id="{059902E7-312C-1A49-BC1D-F37887847900}">
          <p14:sldIdLst>
            <p14:sldId id="299"/>
            <p14:sldId id="298"/>
            <p14:sldId id="318"/>
            <p14:sldId id="317"/>
            <p14:sldId id="327"/>
            <p14:sldId id="302"/>
            <p14:sldId id="303"/>
            <p14:sldId id="263"/>
            <p14:sldId id="328"/>
            <p14:sldId id="268"/>
            <p14:sldId id="269"/>
            <p14:sldId id="265"/>
            <p14:sldId id="276"/>
            <p14:sldId id="329"/>
            <p14:sldId id="267"/>
            <p14:sldId id="271"/>
            <p14:sldId id="310"/>
            <p14:sldId id="273"/>
            <p14:sldId id="296"/>
            <p14:sldId id="311"/>
            <p14:sldId id="330"/>
            <p14:sldId id="331"/>
            <p14:sldId id="319"/>
            <p14:sldId id="277"/>
            <p14:sldId id="326"/>
            <p14:sldId id="324"/>
            <p14:sldId id="320"/>
            <p14:sldId id="322"/>
            <p14:sldId id="300"/>
            <p14:sldId id="285"/>
            <p14:sldId id="323"/>
            <p14:sldId id="293"/>
            <p14:sldId id="321"/>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E5E54A-F9E4-D067-C73E-6259B8CDCB76}" name="Depew, Rebekka Elizabeth-Marie" initials="DR" userId="S::rdepew@emory.edu::cf6e0bbe-e50b-426b-a19d-7a0b45bc787e" providerId="AD"/>
  <p188:author id="{ECE500D2-A546-FFEA-A316-73CFC186A05D}" name="Hershman, Tonya Smith" initials="HT" userId="S::n160257@eushc.org::3eb568ed-a5d5-418c-9a35-5813ab2ce90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5547C0-F2E9-2B24-BBF5-9006F494E196}" v="4" dt="2026-06-30T01:58:44.504"/>
    <p1510:client id="{586BD11E-FFA6-1C89-2A3F-3F70807222BD}" v="17" dt="2026-06-29T01:09:25.436"/>
    <p1510:client id="{CDE01368-09D3-B741-A9BE-51D9DAF94CF5}" v="37" dt="2026-06-29T11:04:21.0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eetnam, Victoria Isabel" userId="S::vsweetn@emory.edu::50b07925-f77b-428e-b84d-fe74425fe0df" providerId="AD" clId="Web-{465547C0-F2E9-2B24-BBF5-9006F494E196}"/>
    <pc:docChg chg="modSld">
      <pc:chgData name="Sweetnam, Victoria Isabel" userId="S::vsweetn@emory.edu::50b07925-f77b-428e-b84d-fe74425fe0df" providerId="AD" clId="Web-{465547C0-F2E9-2B24-BBF5-9006F494E196}" dt="2026-06-30T01:58:44.504" v="3"/>
      <pc:docMkLst>
        <pc:docMk/>
      </pc:docMkLst>
      <pc:sldChg chg="delSp">
        <pc:chgData name="Sweetnam, Victoria Isabel" userId="S::vsweetn@emory.edu::50b07925-f77b-428e-b84d-fe74425fe0df" providerId="AD" clId="Web-{465547C0-F2E9-2B24-BBF5-9006F494E196}" dt="2026-06-30T01:58:38.441" v="1"/>
        <pc:sldMkLst>
          <pc:docMk/>
          <pc:sldMk cId="309645284" sldId="298"/>
        </pc:sldMkLst>
        <pc:picChg chg="del">
          <ac:chgData name="Sweetnam, Victoria Isabel" userId="S::vsweetn@emory.edu::50b07925-f77b-428e-b84d-fe74425fe0df" providerId="AD" clId="Web-{465547C0-F2E9-2B24-BBF5-9006F494E196}" dt="2026-06-30T01:58:38.441" v="1"/>
          <ac:picMkLst>
            <pc:docMk/>
            <pc:sldMk cId="309645284" sldId="298"/>
            <ac:picMk id="12" creationId="{590AD96B-14F4-2383-CC77-161F95921217}"/>
          </ac:picMkLst>
        </pc:picChg>
      </pc:sldChg>
      <pc:sldChg chg="delSp">
        <pc:chgData name="Sweetnam, Victoria Isabel" userId="S::vsweetn@emory.edu::50b07925-f77b-428e-b84d-fe74425fe0df" providerId="AD" clId="Web-{465547C0-F2E9-2B24-BBF5-9006F494E196}" dt="2026-06-30T01:58:34.597" v="0"/>
        <pc:sldMkLst>
          <pc:docMk/>
          <pc:sldMk cId="2167023941" sldId="299"/>
        </pc:sldMkLst>
        <pc:picChg chg="del">
          <ac:chgData name="Sweetnam, Victoria Isabel" userId="S::vsweetn@emory.edu::50b07925-f77b-428e-b84d-fe74425fe0df" providerId="AD" clId="Web-{465547C0-F2E9-2B24-BBF5-9006F494E196}" dt="2026-06-30T01:58:34.597" v="0"/>
          <ac:picMkLst>
            <pc:docMk/>
            <pc:sldMk cId="2167023941" sldId="299"/>
            <ac:picMk id="15" creationId="{6C4C20C2-5333-F0A4-156E-59F04497A6A4}"/>
          </ac:picMkLst>
        </pc:picChg>
      </pc:sldChg>
      <pc:sldChg chg="delSp">
        <pc:chgData name="Sweetnam, Victoria Isabel" userId="S::vsweetn@emory.edu::50b07925-f77b-428e-b84d-fe74425fe0df" providerId="AD" clId="Web-{465547C0-F2E9-2B24-BBF5-9006F494E196}" dt="2026-06-30T01:58:44.504" v="3"/>
        <pc:sldMkLst>
          <pc:docMk/>
          <pc:sldMk cId="2034474872" sldId="317"/>
        </pc:sldMkLst>
        <pc:picChg chg="del">
          <ac:chgData name="Sweetnam, Victoria Isabel" userId="S::vsweetn@emory.edu::50b07925-f77b-428e-b84d-fe74425fe0df" providerId="AD" clId="Web-{465547C0-F2E9-2B24-BBF5-9006F494E196}" dt="2026-06-30T01:58:44.504" v="3"/>
          <ac:picMkLst>
            <pc:docMk/>
            <pc:sldMk cId="2034474872" sldId="317"/>
            <ac:picMk id="12" creationId="{E7167182-123E-5F6E-18A0-F4D96C7405B2}"/>
          </ac:picMkLst>
        </pc:picChg>
      </pc:sldChg>
      <pc:sldChg chg="delSp">
        <pc:chgData name="Sweetnam, Victoria Isabel" userId="S::vsweetn@emory.edu::50b07925-f77b-428e-b84d-fe74425fe0df" providerId="AD" clId="Web-{465547C0-F2E9-2B24-BBF5-9006F494E196}" dt="2026-06-30T01:58:40.972" v="2"/>
        <pc:sldMkLst>
          <pc:docMk/>
          <pc:sldMk cId="2235076153" sldId="318"/>
        </pc:sldMkLst>
        <pc:picChg chg="del">
          <ac:chgData name="Sweetnam, Victoria Isabel" userId="S::vsweetn@emory.edu::50b07925-f77b-428e-b84d-fe74425fe0df" providerId="AD" clId="Web-{465547C0-F2E9-2B24-BBF5-9006F494E196}" dt="2026-06-30T01:58:40.972" v="2"/>
          <ac:picMkLst>
            <pc:docMk/>
            <pc:sldMk cId="2235076153" sldId="318"/>
            <ac:picMk id="8" creationId="{89F2FB21-B5B5-72F8-7F86-7097511DDEA4}"/>
          </ac:picMkLst>
        </pc:picChg>
      </pc:sldChg>
    </pc:docChg>
  </pc:docChgLst>
</pc:chgInfo>
</file>

<file path=ppt/comments/modernComment_10C_E96C28DB.xml><?xml version="1.0" encoding="utf-8"?>
<p188:cmLst xmlns:a="http://schemas.openxmlformats.org/drawingml/2006/main" xmlns:r="http://schemas.openxmlformats.org/officeDocument/2006/relationships" xmlns:p188="http://schemas.microsoft.com/office/powerpoint/2018/8/main">
  <p188:cm id="{9CC462C0-7CBE-4A18-A5F7-3CAFD7599C14}" authorId="{8CE5E54A-F9E4-D067-C73E-6259B8CDCB76}" created="2026-05-05T01:54:42.035">
    <ac:deMkLst xmlns:ac="http://schemas.microsoft.com/office/drawing/2013/main/command">
      <pc:docMk xmlns:pc="http://schemas.microsoft.com/office/powerpoint/2013/main/command"/>
      <pc:sldMk xmlns:pc="http://schemas.microsoft.com/office/powerpoint/2013/main/command" cId="3916179675" sldId="268"/>
      <ac:picMk id="4" creationId="{20ABFDA5-B405-9016-519A-81DCDAEB4BF4}"/>
    </ac:deMkLst>
    <p188:txBody>
      <a:bodyPr/>
      <a:lstStyle/>
      <a:p>
        <a:r>
          <a:rPr lang="en-US"/>
          <a:t>Same as a couple slides prior - not convinced we need specific citations for this one</a:t>
        </a:r>
      </a:p>
    </p188:txBody>
  </p188:cm>
</p188:cmLst>
</file>

<file path=ppt/comments/modernComment_12F_9237055E.xml><?xml version="1.0" encoding="utf-8"?>
<p188:cmLst xmlns:a="http://schemas.openxmlformats.org/drawingml/2006/main" xmlns:r="http://schemas.openxmlformats.org/officeDocument/2006/relationships" xmlns:p188="http://schemas.microsoft.com/office/powerpoint/2018/8/main">
  <p188:cm id="{4077C028-88EC-434E-BE06-868E87EE86B0}" authorId="{8CE5E54A-F9E4-D067-C73E-6259B8CDCB76}" created="2026-05-05T01:38:45.155">
    <ac:deMkLst xmlns:ac="http://schemas.microsoft.com/office/drawing/2013/main/command">
      <pc:docMk xmlns:pc="http://schemas.microsoft.com/office/powerpoint/2013/main/command"/>
      <pc:sldMk xmlns:pc="http://schemas.microsoft.com/office/powerpoint/2013/main/command" cId="2453079390" sldId="303"/>
      <ac:picMk id="4" creationId="{09411092-6D70-5EF5-2E89-7D6E12BA3CD3}"/>
    </ac:deMkLst>
    <p188:txBody>
      <a:bodyPr/>
      <a:lstStyle/>
      <a:p>
        <a:r>
          <a:rPr lang="en-US"/>
          <a:t>I didn't have a citation for this slide - it feels general enough that I think it falls into the bucket of the author's experience/generalized knowledge</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s>
</file>

<file path=ppt/diagrams/_rels/data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9462AC-2946-4987-A889-02B0A325C88D}"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52C47B81-6073-421C-A96A-F3F766318CB0}">
      <dgm:prSet/>
      <dgm:spPr/>
      <dgm:t>
        <a:bodyPr/>
        <a:lstStyle/>
        <a:p>
          <a:pPr>
            <a:defRPr cap="all"/>
          </a:pPr>
          <a:r>
            <a:rPr lang="en-US"/>
            <a:t>Can we keep this promise?</a:t>
          </a:r>
        </a:p>
      </dgm:t>
    </dgm:pt>
    <dgm:pt modelId="{5AEBB092-E462-436B-9FE9-7C897B0944F8}" type="parTrans" cxnId="{7CC66F28-2605-425B-A21C-32B158A6AE87}">
      <dgm:prSet/>
      <dgm:spPr/>
      <dgm:t>
        <a:bodyPr/>
        <a:lstStyle/>
        <a:p>
          <a:endParaRPr lang="en-US"/>
        </a:p>
      </dgm:t>
    </dgm:pt>
    <dgm:pt modelId="{7A8C27BD-D42F-4BA7-B5EC-175CDE837A26}" type="sibTrans" cxnId="{7CC66F28-2605-425B-A21C-32B158A6AE87}">
      <dgm:prSet/>
      <dgm:spPr/>
      <dgm:t>
        <a:bodyPr/>
        <a:lstStyle/>
        <a:p>
          <a:endParaRPr lang="en-US"/>
        </a:p>
      </dgm:t>
    </dgm:pt>
    <dgm:pt modelId="{7F7D31AC-9F9E-4B18-848F-08F489025F51}">
      <dgm:prSet/>
      <dgm:spPr/>
      <dgm:t>
        <a:bodyPr/>
        <a:lstStyle/>
        <a:p>
          <a:pPr>
            <a:defRPr cap="all"/>
          </a:pPr>
          <a:r>
            <a:rPr lang="en-US"/>
            <a:t>How can we keep this promise?</a:t>
          </a:r>
        </a:p>
      </dgm:t>
    </dgm:pt>
    <dgm:pt modelId="{11FBD0B1-AD9C-4FBF-A67F-EA1674553E7A}" type="parTrans" cxnId="{1BA6710F-69FB-4333-85C4-26BBDA0A8987}">
      <dgm:prSet/>
      <dgm:spPr/>
      <dgm:t>
        <a:bodyPr/>
        <a:lstStyle/>
        <a:p>
          <a:endParaRPr lang="en-US"/>
        </a:p>
      </dgm:t>
    </dgm:pt>
    <dgm:pt modelId="{B51CE4B6-67F0-4820-99BE-5B53DA3727B3}" type="sibTrans" cxnId="{1BA6710F-69FB-4333-85C4-26BBDA0A8987}">
      <dgm:prSet/>
      <dgm:spPr/>
      <dgm:t>
        <a:bodyPr/>
        <a:lstStyle/>
        <a:p>
          <a:endParaRPr lang="en-US"/>
        </a:p>
      </dgm:t>
    </dgm:pt>
    <dgm:pt modelId="{7A38A857-09F8-4D96-A105-ACD78A72471C}">
      <dgm:prSet/>
      <dgm:spPr/>
      <dgm:t>
        <a:bodyPr/>
        <a:lstStyle/>
        <a:p>
          <a:pPr>
            <a:defRPr cap="all"/>
          </a:pPr>
          <a:r>
            <a:rPr lang="en-US"/>
            <a:t>Hardest Question of All : </a:t>
          </a:r>
          <a:r>
            <a:rPr lang="en-US" i="1"/>
            <a:t>Do we want to keep this promise?</a:t>
          </a:r>
          <a:endParaRPr lang="en-US"/>
        </a:p>
      </dgm:t>
    </dgm:pt>
    <dgm:pt modelId="{4414D08D-E8B9-4C47-9FD6-D6F1BEE90DBC}" type="parTrans" cxnId="{EA46438D-3A1F-44F5-9275-9C589CEFE8D0}">
      <dgm:prSet/>
      <dgm:spPr/>
      <dgm:t>
        <a:bodyPr/>
        <a:lstStyle/>
        <a:p>
          <a:endParaRPr lang="en-US"/>
        </a:p>
      </dgm:t>
    </dgm:pt>
    <dgm:pt modelId="{AF958194-BA0E-4827-9C76-BE02E8F8EFA7}" type="sibTrans" cxnId="{EA46438D-3A1F-44F5-9275-9C589CEFE8D0}">
      <dgm:prSet/>
      <dgm:spPr/>
      <dgm:t>
        <a:bodyPr/>
        <a:lstStyle/>
        <a:p>
          <a:endParaRPr lang="en-US"/>
        </a:p>
      </dgm:t>
    </dgm:pt>
    <dgm:pt modelId="{66687952-D9B4-48DA-88A0-56044C832293}" type="pres">
      <dgm:prSet presAssocID="{039462AC-2946-4987-A889-02B0A325C88D}" presName="root" presStyleCnt="0">
        <dgm:presLayoutVars>
          <dgm:dir/>
          <dgm:resizeHandles val="exact"/>
        </dgm:presLayoutVars>
      </dgm:prSet>
      <dgm:spPr/>
    </dgm:pt>
    <dgm:pt modelId="{086FAA77-4282-4687-AB11-27B397FBFE96}" type="pres">
      <dgm:prSet presAssocID="{52C47B81-6073-421C-A96A-F3F766318CB0}" presName="compNode" presStyleCnt="0"/>
      <dgm:spPr/>
    </dgm:pt>
    <dgm:pt modelId="{9A17C661-9590-4142-B6D7-DF1D4962712B}" type="pres">
      <dgm:prSet presAssocID="{52C47B81-6073-421C-A96A-F3F766318CB0}" presName="iconBgRect" presStyleLbl="bgShp" presStyleIdx="0" presStyleCnt="3"/>
      <dgm:spPr>
        <a:prstGeom prst="round2DiagRect">
          <a:avLst>
            <a:gd name="adj1" fmla="val 29727"/>
            <a:gd name="adj2" fmla="val 0"/>
          </a:avLst>
        </a:prstGeom>
      </dgm:spPr>
    </dgm:pt>
    <dgm:pt modelId="{B7122D9E-5A03-42CC-9E5D-CE9B61DAE95C}" type="pres">
      <dgm:prSet presAssocID="{52C47B81-6073-421C-A96A-F3F766318CB0}"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ontract"/>
        </a:ext>
      </dgm:extLst>
    </dgm:pt>
    <dgm:pt modelId="{24918D65-4066-416F-9C8B-9811D807BEC5}" type="pres">
      <dgm:prSet presAssocID="{52C47B81-6073-421C-A96A-F3F766318CB0}" presName="spaceRect" presStyleCnt="0"/>
      <dgm:spPr/>
    </dgm:pt>
    <dgm:pt modelId="{519A1E0F-E215-4858-ADB4-E4233A055E72}" type="pres">
      <dgm:prSet presAssocID="{52C47B81-6073-421C-A96A-F3F766318CB0}" presName="textRect" presStyleLbl="revTx" presStyleIdx="0" presStyleCnt="3">
        <dgm:presLayoutVars>
          <dgm:chMax val="1"/>
          <dgm:chPref val="1"/>
        </dgm:presLayoutVars>
      </dgm:prSet>
      <dgm:spPr/>
    </dgm:pt>
    <dgm:pt modelId="{F63EF4A2-48AD-4539-A3F8-07A4E9578A1D}" type="pres">
      <dgm:prSet presAssocID="{7A8C27BD-D42F-4BA7-B5EC-175CDE837A26}" presName="sibTrans" presStyleCnt="0"/>
      <dgm:spPr/>
    </dgm:pt>
    <dgm:pt modelId="{204C6544-4335-4297-BAF9-A0B41AB53D95}" type="pres">
      <dgm:prSet presAssocID="{7F7D31AC-9F9E-4B18-848F-08F489025F51}" presName="compNode" presStyleCnt="0"/>
      <dgm:spPr/>
    </dgm:pt>
    <dgm:pt modelId="{D00DD8E4-D515-4682-B46B-6B845411B3DE}" type="pres">
      <dgm:prSet presAssocID="{7F7D31AC-9F9E-4B18-848F-08F489025F51}" presName="iconBgRect" presStyleLbl="bgShp" presStyleIdx="1" presStyleCnt="3"/>
      <dgm:spPr>
        <a:prstGeom prst="round2DiagRect">
          <a:avLst>
            <a:gd name="adj1" fmla="val 29727"/>
            <a:gd name="adj2" fmla="val 0"/>
          </a:avLst>
        </a:prstGeom>
      </dgm:spPr>
    </dgm:pt>
    <dgm:pt modelId="{6F4BC56D-99BA-4FCC-B7AE-ECBE53E22976}" type="pres">
      <dgm:prSet presAssocID="{7F7D31AC-9F9E-4B18-848F-08F489025F5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580C7DF2-BF87-4041-8BFE-CC77C75B18F2}" type="pres">
      <dgm:prSet presAssocID="{7F7D31AC-9F9E-4B18-848F-08F489025F51}" presName="spaceRect" presStyleCnt="0"/>
      <dgm:spPr/>
    </dgm:pt>
    <dgm:pt modelId="{26E423A4-E427-49F0-A66C-AC3E54D3B4C8}" type="pres">
      <dgm:prSet presAssocID="{7F7D31AC-9F9E-4B18-848F-08F489025F51}" presName="textRect" presStyleLbl="revTx" presStyleIdx="1" presStyleCnt="3">
        <dgm:presLayoutVars>
          <dgm:chMax val="1"/>
          <dgm:chPref val="1"/>
        </dgm:presLayoutVars>
      </dgm:prSet>
      <dgm:spPr/>
    </dgm:pt>
    <dgm:pt modelId="{08027E71-16AF-45DA-9D2F-C21B56D48A83}" type="pres">
      <dgm:prSet presAssocID="{B51CE4B6-67F0-4820-99BE-5B53DA3727B3}" presName="sibTrans" presStyleCnt="0"/>
      <dgm:spPr/>
    </dgm:pt>
    <dgm:pt modelId="{F5058F77-DE09-4D21-B883-DB1FC29F2A3A}" type="pres">
      <dgm:prSet presAssocID="{7A38A857-09F8-4D96-A105-ACD78A72471C}" presName="compNode" presStyleCnt="0"/>
      <dgm:spPr/>
    </dgm:pt>
    <dgm:pt modelId="{12A9F146-9F0D-496C-A289-4CDFA8846FB0}" type="pres">
      <dgm:prSet presAssocID="{7A38A857-09F8-4D96-A105-ACD78A72471C}" presName="iconBgRect" presStyleLbl="bgShp" presStyleIdx="2" presStyleCnt="3"/>
      <dgm:spPr>
        <a:prstGeom prst="round2DiagRect">
          <a:avLst>
            <a:gd name="adj1" fmla="val 29727"/>
            <a:gd name="adj2" fmla="val 0"/>
          </a:avLst>
        </a:prstGeom>
      </dgm:spPr>
    </dgm:pt>
    <dgm:pt modelId="{43625FF5-65FF-4DD6-A5C0-5C260287FC22}" type="pres">
      <dgm:prSet presAssocID="{7A38A857-09F8-4D96-A105-ACD78A72471C}"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Question mark"/>
        </a:ext>
      </dgm:extLst>
    </dgm:pt>
    <dgm:pt modelId="{D3F9C496-2B07-457B-A1CB-D788900E658D}" type="pres">
      <dgm:prSet presAssocID="{7A38A857-09F8-4D96-A105-ACD78A72471C}" presName="spaceRect" presStyleCnt="0"/>
      <dgm:spPr/>
    </dgm:pt>
    <dgm:pt modelId="{2D8F10B4-1A72-4096-B610-AE18D2CCF747}" type="pres">
      <dgm:prSet presAssocID="{7A38A857-09F8-4D96-A105-ACD78A72471C}" presName="textRect" presStyleLbl="revTx" presStyleIdx="2" presStyleCnt="3">
        <dgm:presLayoutVars>
          <dgm:chMax val="1"/>
          <dgm:chPref val="1"/>
        </dgm:presLayoutVars>
      </dgm:prSet>
      <dgm:spPr/>
    </dgm:pt>
  </dgm:ptLst>
  <dgm:cxnLst>
    <dgm:cxn modelId="{1BA6710F-69FB-4333-85C4-26BBDA0A8987}" srcId="{039462AC-2946-4987-A889-02B0A325C88D}" destId="{7F7D31AC-9F9E-4B18-848F-08F489025F51}" srcOrd="1" destOrd="0" parTransId="{11FBD0B1-AD9C-4FBF-A67F-EA1674553E7A}" sibTransId="{B51CE4B6-67F0-4820-99BE-5B53DA3727B3}"/>
    <dgm:cxn modelId="{7CC66F28-2605-425B-A21C-32B158A6AE87}" srcId="{039462AC-2946-4987-A889-02B0A325C88D}" destId="{52C47B81-6073-421C-A96A-F3F766318CB0}" srcOrd="0" destOrd="0" parTransId="{5AEBB092-E462-436B-9FE9-7C897B0944F8}" sibTransId="{7A8C27BD-D42F-4BA7-B5EC-175CDE837A26}"/>
    <dgm:cxn modelId="{A548212B-05D3-4462-83F6-641D0330EA68}" type="presOf" srcId="{52C47B81-6073-421C-A96A-F3F766318CB0}" destId="{519A1E0F-E215-4858-ADB4-E4233A055E72}" srcOrd="0" destOrd="0" presId="urn:microsoft.com/office/officeart/2018/5/layout/IconLeafLabelList"/>
    <dgm:cxn modelId="{E68B6034-B709-4954-B1DF-0F76DF81D8C7}" type="presOf" srcId="{039462AC-2946-4987-A889-02B0A325C88D}" destId="{66687952-D9B4-48DA-88A0-56044C832293}" srcOrd="0" destOrd="0" presId="urn:microsoft.com/office/officeart/2018/5/layout/IconLeafLabelList"/>
    <dgm:cxn modelId="{87A84142-1BE5-4D59-8AE1-BCBE89EFBE75}" type="presOf" srcId="{7F7D31AC-9F9E-4B18-848F-08F489025F51}" destId="{26E423A4-E427-49F0-A66C-AC3E54D3B4C8}" srcOrd="0" destOrd="0" presId="urn:microsoft.com/office/officeart/2018/5/layout/IconLeafLabelList"/>
    <dgm:cxn modelId="{CB97404B-1F12-463C-84EC-7B16689991DB}" type="presOf" srcId="{7A38A857-09F8-4D96-A105-ACD78A72471C}" destId="{2D8F10B4-1A72-4096-B610-AE18D2CCF747}" srcOrd="0" destOrd="0" presId="urn:microsoft.com/office/officeart/2018/5/layout/IconLeafLabelList"/>
    <dgm:cxn modelId="{EA46438D-3A1F-44F5-9275-9C589CEFE8D0}" srcId="{039462AC-2946-4987-A889-02B0A325C88D}" destId="{7A38A857-09F8-4D96-A105-ACD78A72471C}" srcOrd="2" destOrd="0" parTransId="{4414D08D-E8B9-4C47-9FD6-D6F1BEE90DBC}" sibTransId="{AF958194-BA0E-4827-9C76-BE02E8F8EFA7}"/>
    <dgm:cxn modelId="{F8CC0627-EFFF-4E96-9130-7CE35C557419}" type="presParOf" srcId="{66687952-D9B4-48DA-88A0-56044C832293}" destId="{086FAA77-4282-4687-AB11-27B397FBFE96}" srcOrd="0" destOrd="0" presId="urn:microsoft.com/office/officeart/2018/5/layout/IconLeafLabelList"/>
    <dgm:cxn modelId="{A4A18757-69A9-4BD7-8F1C-B8C5FBAE5DE0}" type="presParOf" srcId="{086FAA77-4282-4687-AB11-27B397FBFE96}" destId="{9A17C661-9590-4142-B6D7-DF1D4962712B}" srcOrd="0" destOrd="0" presId="urn:microsoft.com/office/officeart/2018/5/layout/IconLeafLabelList"/>
    <dgm:cxn modelId="{4FA161DF-6D3C-41F0-B315-920BD85083BC}" type="presParOf" srcId="{086FAA77-4282-4687-AB11-27B397FBFE96}" destId="{B7122D9E-5A03-42CC-9E5D-CE9B61DAE95C}" srcOrd="1" destOrd="0" presId="urn:microsoft.com/office/officeart/2018/5/layout/IconLeafLabelList"/>
    <dgm:cxn modelId="{4936B4A5-D27B-4FC9-8AA2-AE5A4489F72D}" type="presParOf" srcId="{086FAA77-4282-4687-AB11-27B397FBFE96}" destId="{24918D65-4066-416F-9C8B-9811D807BEC5}" srcOrd="2" destOrd="0" presId="urn:microsoft.com/office/officeart/2018/5/layout/IconLeafLabelList"/>
    <dgm:cxn modelId="{37D323ED-9AEE-4B19-921E-9D9F71CFD69C}" type="presParOf" srcId="{086FAA77-4282-4687-AB11-27B397FBFE96}" destId="{519A1E0F-E215-4858-ADB4-E4233A055E72}" srcOrd="3" destOrd="0" presId="urn:microsoft.com/office/officeart/2018/5/layout/IconLeafLabelList"/>
    <dgm:cxn modelId="{B0A498CC-D7FE-44F6-BE8B-38485479514F}" type="presParOf" srcId="{66687952-D9B4-48DA-88A0-56044C832293}" destId="{F63EF4A2-48AD-4539-A3F8-07A4E9578A1D}" srcOrd="1" destOrd="0" presId="urn:microsoft.com/office/officeart/2018/5/layout/IconLeafLabelList"/>
    <dgm:cxn modelId="{894EB369-43D8-4168-A010-854989FE8CC2}" type="presParOf" srcId="{66687952-D9B4-48DA-88A0-56044C832293}" destId="{204C6544-4335-4297-BAF9-A0B41AB53D95}" srcOrd="2" destOrd="0" presId="urn:microsoft.com/office/officeart/2018/5/layout/IconLeafLabelList"/>
    <dgm:cxn modelId="{AED434F5-D6AA-4FCF-95D3-D18EE80FBFB9}" type="presParOf" srcId="{204C6544-4335-4297-BAF9-A0B41AB53D95}" destId="{D00DD8E4-D515-4682-B46B-6B845411B3DE}" srcOrd="0" destOrd="0" presId="urn:microsoft.com/office/officeart/2018/5/layout/IconLeafLabelList"/>
    <dgm:cxn modelId="{C4B14D59-4187-4881-930D-87FACD07215E}" type="presParOf" srcId="{204C6544-4335-4297-BAF9-A0B41AB53D95}" destId="{6F4BC56D-99BA-4FCC-B7AE-ECBE53E22976}" srcOrd="1" destOrd="0" presId="urn:microsoft.com/office/officeart/2018/5/layout/IconLeafLabelList"/>
    <dgm:cxn modelId="{452C6FD7-E546-425D-B981-78D5B0020C09}" type="presParOf" srcId="{204C6544-4335-4297-BAF9-A0B41AB53D95}" destId="{580C7DF2-BF87-4041-8BFE-CC77C75B18F2}" srcOrd="2" destOrd="0" presId="urn:microsoft.com/office/officeart/2018/5/layout/IconLeafLabelList"/>
    <dgm:cxn modelId="{C2085ADB-C78F-47FC-B7FE-3F485E508ACB}" type="presParOf" srcId="{204C6544-4335-4297-BAF9-A0B41AB53D95}" destId="{26E423A4-E427-49F0-A66C-AC3E54D3B4C8}" srcOrd="3" destOrd="0" presId="urn:microsoft.com/office/officeart/2018/5/layout/IconLeafLabelList"/>
    <dgm:cxn modelId="{B6B39B7A-3917-4242-8186-2DF444A170DA}" type="presParOf" srcId="{66687952-D9B4-48DA-88A0-56044C832293}" destId="{08027E71-16AF-45DA-9D2F-C21B56D48A83}" srcOrd="3" destOrd="0" presId="urn:microsoft.com/office/officeart/2018/5/layout/IconLeafLabelList"/>
    <dgm:cxn modelId="{3F57301A-07AB-4292-AEB8-34B999013CA9}" type="presParOf" srcId="{66687952-D9B4-48DA-88A0-56044C832293}" destId="{F5058F77-DE09-4D21-B883-DB1FC29F2A3A}" srcOrd="4" destOrd="0" presId="urn:microsoft.com/office/officeart/2018/5/layout/IconLeafLabelList"/>
    <dgm:cxn modelId="{9FED04CA-3171-4212-8029-C602F63567D8}" type="presParOf" srcId="{F5058F77-DE09-4D21-B883-DB1FC29F2A3A}" destId="{12A9F146-9F0D-496C-A289-4CDFA8846FB0}" srcOrd="0" destOrd="0" presId="urn:microsoft.com/office/officeart/2018/5/layout/IconLeafLabelList"/>
    <dgm:cxn modelId="{DE874F49-6E17-4866-B95D-3864E076600F}" type="presParOf" srcId="{F5058F77-DE09-4D21-B883-DB1FC29F2A3A}" destId="{43625FF5-65FF-4DD6-A5C0-5C260287FC22}" srcOrd="1" destOrd="0" presId="urn:microsoft.com/office/officeart/2018/5/layout/IconLeafLabelList"/>
    <dgm:cxn modelId="{E58E6C24-B3B4-44A2-820B-79C36331BA31}" type="presParOf" srcId="{F5058F77-DE09-4D21-B883-DB1FC29F2A3A}" destId="{D3F9C496-2B07-457B-A1CB-D788900E658D}" srcOrd="2" destOrd="0" presId="urn:microsoft.com/office/officeart/2018/5/layout/IconLeafLabelList"/>
    <dgm:cxn modelId="{7B92F71C-9EBD-45A3-9D37-2596DC5E54C6}" type="presParOf" srcId="{F5058F77-DE09-4D21-B883-DB1FC29F2A3A}" destId="{2D8F10B4-1A72-4096-B610-AE18D2CCF747}"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16E7E6-C401-4BDD-AA5E-FB401FAAB864}"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7A45A0B6-EA8E-439F-A9B7-9E6377B44714}">
      <dgm:prSet/>
      <dgm:spPr/>
      <dgm:t>
        <a:bodyPr/>
        <a:lstStyle/>
        <a:p>
          <a:pPr>
            <a:defRPr cap="all"/>
          </a:pPr>
          <a:r>
            <a:rPr lang="en-US"/>
            <a:t>Scope</a:t>
          </a:r>
        </a:p>
      </dgm:t>
    </dgm:pt>
    <dgm:pt modelId="{72CBA66F-C9A2-458F-AEB2-5AA611358D7D}" type="parTrans" cxnId="{8C7C9D26-3093-4FB8-8C27-56186DCB5F5B}">
      <dgm:prSet/>
      <dgm:spPr/>
      <dgm:t>
        <a:bodyPr/>
        <a:lstStyle/>
        <a:p>
          <a:endParaRPr lang="en-US"/>
        </a:p>
      </dgm:t>
    </dgm:pt>
    <dgm:pt modelId="{CDF4E693-2459-492C-9478-941D0A8B4610}" type="sibTrans" cxnId="{8C7C9D26-3093-4FB8-8C27-56186DCB5F5B}">
      <dgm:prSet/>
      <dgm:spPr/>
      <dgm:t>
        <a:bodyPr/>
        <a:lstStyle/>
        <a:p>
          <a:endParaRPr lang="en-US"/>
        </a:p>
      </dgm:t>
    </dgm:pt>
    <dgm:pt modelId="{D516842C-5F44-47AB-B656-9D3BF24AF1D4}">
      <dgm:prSet/>
      <dgm:spPr/>
      <dgm:t>
        <a:bodyPr/>
        <a:lstStyle/>
        <a:p>
          <a:pPr>
            <a:defRPr cap="all"/>
          </a:pPr>
          <a:r>
            <a:rPr lang="en-US"/>
            <a:t>Workforce</a:t>
          </a:r>
        </a:p>
      </dgm:t>
    </dgm:pt>
    <dgm:pt modelId="{F3036DC2-0E02-455E-8E24-B600846E60E1}" type="parTrans" cxnId="{438354B2-702E-4970-B301-53120F1CEB4F}">
      <dgm:prSet/>
      <dgm:spPr/>
      <dgm:t>
        <a:bodyPr/>
        <a:lstStyle/>
        <a:p>
          <a:endParaRPr lang="en-US"/>
        </a:p>
      </dgm:t>
    </dgm:pt>
    <dgm:pt modelId="{B7D0BA30-B278-4587-885B-00E1942C49D1}" type="sibTrans" cxnId="{438354B2-702E-4970-B301-53120F1CEB4F}">
      <dgm:prSet/>
      <dgm:spPr/>
      <dgm:t>
        <a:bodyPr/>
        <a:lstStyle/>
        <a:p>
          <a:endParaRPr lang="en-US"/>
        </a:p>
      </dgm:t>
    </dgm:pt>
    <dgm:pt modelId="{C67C3D58-BEDB-49AF-8720-E8AFD46A8840}">
      <dgm:prSet/>
      <dgm:spPr/>
      <dgm:t>
        <a:bodyPr/>
        <a:lstStyle/>
        <a:p>
          <a:pPr>
            <a:defRPr cap="all"/>
          </a:pPr>
          <a:r>
            <a:rPr lang="en-US"/>
            <a:t>Sustainability </a:t>
          </a:r>
        </a:p>
      </dgm:t>
    </dgm:pt>
    <dgm:pt modelId="{BB8DA60D-3857-4A70-9592-150D94AB48A1}" type="parTrans" cxnId="{7A362FE6-386C-487D-8C94-F712F1F5FA7C}">
      <dgm:prSet/>
      <dgm:spPr/>
      <dgm:t>
        <a:bodyPr/>
        <a:lstStyle/>
        <a:p>
          <a:endParaRPr lang="en-US"/>
        </a:p>
      </dgm:t>
    </dgm:pt>
    <dgm:pt modelId="{442314D9-CD99-4F08-B284-9F5B890D370C}" type="sibTrans" cxnId="{7A362FE6-386C-487D-8C94-F712F1F5FA7C}">
      <dgm:prSet/>
      <dgm:spPr/>
      <dgm:t>
        <a:bodyPr/>
        <a:lstStyle/>
        <a:p>
          <a:endParaRPr lang="en-US"/>
        </a:p>
      </dgm:t>
    </dgm:pt>
    <dgm:pt modelId="{1326118F-6E03-4423-B4A8-6DD3EE2BD812}" type="pres">
      <dgm:prSet presAssocID="{5816E7E6-C401-4BDD-AA5E-FB401FAAB864}" presName="root" presStyleCnt="0">
        <dgm:presLayoutVars>
          <dgm:dir/>
          <dgm:resizeHandles val="exact"/>
        </dgm:presLayoutVars>
      </dgm:prSet>
      <dgm:spPr/>
    </dgm:pt>
    <dgm:pt modelId="{B15FEFAB-1E90-4871-85EB-F50C1998C2E7}" type="pres">
      <dgm:prSet presAssocID="{7A45A0B6-EA8E-439F-A9B7-9E6377B44714}" presName="compNode" presStyleCnt="0"/>
      <dgm:spPr/>
    </dgm:pt>
    <dgm:pt modelId="{9C438265-3CDF-4D8E-B96A-4682418BBC26}" type="pres">
      <dgm:prSet presAssocID="{7A45A0B6-EA8E-439F-A9B7-9E6377B44714}" presName="iconBgRect" presStyleLbl="bgShp" presStyleIdx="0" presStyleCnt="3"/>
      <dgm:spPr>
        <a:prstGeom prst="round2DiagRect">
          <a:avLst>
            <a:gd name="adj1" fmla="val 29727"/>
            <a:gd name="adj2" fmla="val 0"/>
          </a:avLst>
        </a:prstGeom>
      </dgm:spPr>
    </dgm:pt>
    <dgm:pt modelId="{8BDD0653-846F-4633-AEFC-385132EDAD03}" type="pres">
      <dgm:prSet presAssocID="{7A45A0B6-EA8E-439F-A9B7-9E6377B44714}"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98FAE006-D7B2-4228-B616-C9B059B15B52}" type="pres">
      <dgm:prSet presAssocID="{7A45A0B6-EA8E-439F-A9B7-9E6377B44714}" presName="spaceRect" presStyleCnt="0"/>
      <dgm:spPr/>
    </dgm:pt>
    <dgm:pt modelId="{B639E13D-78B0-46A0-A21D-8B0D1188FE29}" type="pres">
      <dgm:prSet presAssocID="{7A45A0B6-EA8E-439F-A9B7-9E6377B44714}" presName="textRect" presStyleLbl="revTx" presStyleIdx="0" presStyleCnt="3">
        <dgm:presLayoutVars>
          <dgm:chMax val="1"/>
          <dgm:chPref val="1"/>
        </dgm:presLayoutVars>
      </dgm:prSet>
      <dgm:spPr/>
    </dgm:pt>
    <dgm:pt modelId="{93A5295B-DE1A-481B-B90D-7F6C5255DA42}" type="pres">
      <dgm:prSet presAssocID="{CDF4E693-2459-492C-9478-941D0A8B4610}" presName="sibTrans" presStyleCnt="0"/>
      <dgm:spPr/>
    </dgm:pt>
    <dgm:pt modelId="{4AEA5062-713D-42F0-AE70-805B2E487D2D}" type="pres">
      <dgm:prSet presAssocID="{D516842C-5F44-47AB-B656-9D3BF24AF1D4}" presName="compNode" presStyleCnt="0"/>
      <dgm:spPr/>
    </dgm:pt>
    <dgm:pt modelId="{03E20325-F5D9-41BE-BD4B-2B6FEC228D3D}" type="pres">
      <dgm:prSet presAssocID="{D516842C-5F44-47AB-B656-9D3BF24AF1D4}" presName="iconBgRect" presStyleLbl="bgShp" presStyleIdx="1" presStyleCnt="3"/>
      <dgm:spPr>
        <a:prstGeom prst="round2DiagRect">
          <a:avLst>
            <a:gd name="adj1" fmla="val 29727"/>
            <a:gd name="adj2" fmla="val 0"/>
          </a:avLst>
        </a:prstGeom>
      </dgm:spPr>
    </dgm:pt>
    <dgm:pt modelId="{6A9136D0-958A-477F-9F86-C9598E19B7BA}" type="pres">
      <dgm:prSet presAssocID="{D516842C-5F44-47AB-B656-9D3BF24AF1D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E4BAB259-C309-4C7F-A964-29617488DECB}" type="pres">
      <dgm:prSet presAssocID="{D516842C-5F44-47AB-B656-9D3BF24AF1D4}" presName="spaceRect" presStyleCnt="0"/>
      <dgm:spPr/>
    </dgm:pt>
    <dgm:pt modelId="{5F9241C5-DB93-40DF-BC03-BE59701331F5}" type="pres">
      <dgm:prSet presAssocID="{D516842C-5F44-47AB-B656-9D3BF24AF1D4}" presName="textRect" presStyleLbl="revTx" presStyleIdx="1" presStyleCnt="3">
        <dgm:presLayoutVars>
          <dgm:chMax val="1"/>
          <dgm:chPref val="1"/>
        </dgm:presLayoutVars>
      </dgm:prSet>
      <dgm:spPr/>
    </dgm:pt>
    <dgm:pt modelId="{A9634A90-8830-49CE-8363-F72D9CA746ED}" type="pres">
      <dgm:prSet presAssocID="{B7D0BA30-B278-4587-885B-00E1942C49D1}" presName="sibTrans" presStyleCnt="0"/>
      <dgm:spPr/>
    </dgm:pt>
    <dgm:pt modelId="{9897DC90-5661-492D-8E11-86CD0A583100}" type="pres">
      <dgm:prSet presAssocID="{C67C3D58-BEDB-49AF-8720-E8AFD46A8840}" presName="compNode" presStyleCnt="0"/>
      <dgm:spPr/>
    </dgm:pt>
    <dgm:pt modelId="{65AD0AB2-C006-4F0B-8DB9-856BC97EC4A7}" type="pres">
      <dgm:prSet presAssocID="{C67C3D58-BEDB-49AF-8720-E8AFD46A8840}" presName="iconBgRect" presStyleLbl="bgShp" presStyleIdx="2" presStyleCnt="3"/>
      <dgm:spPr>
        <a:prstGeom prst="round2DiagRect">
          <a:avLst>
            <a:gd name="adj1" fmla="val 29727"/>
            <a:gd name="adj2" fmla="val 0"/>
          </a:avLst>
        </a:prstGeom>
      </dgm:spPr>
    </dgm:pt>
    <dgm:pt modelId="{1C2B08B8-CFA2-40AA-A6DF-7515F75C9727}" type="pres">
      <dgm:prSet presAssocID="{C67C3D58-BEDB-49AF-8720-E8AFD46A884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ustainability"/>
        </a:ext>
      </dgm:extLst>
    </dgm:pt>
    <dgm:pt modelId="{203FC6DE-D345-4CC9-977E-27DFE468D42D}" type="pres">
      <dgm:prSet presAssocID="{C67C3D58-BEDB-49AF-8720-E8AFD46A8840}" presName="spaceRect" presStyleCnt="0"/>
      <dgm:spPr/>
    </dgm:pt>
    <dgm:pt modelId="{20D13F3E-AA85-4037-93A7-5E5F346294C3}" type="pres">
      <dgm:prSet presAssocID="{C67C3D58-BEDB-49AF-8720-E8AFD46A8840}" presName="textRect" presStyleLbl="revTx" presStyleIdx="2" presStyleCnt="3">
        <dgm:presLayoutVars>
          <dgm:chMax val="1"/>
          <dgm:chPref val="1"/>
        </dgm:presLayoutVars>
      </dgm:prSet>
      <dgm:spPr/>
    </dgm:pt>
  </dgm:ptLst>
  <dgm:cxnLst>
    <dgm:cxn modelId="{FCAA2C1D-AE86-4B34-A3FB-5971A1423CAB}" type="presOf" srcId="{7A45A0B6-EA8E-439F-A9B7-9E6377B44714}" destId="{B639E13D-78B0-46A0-A21D-8B0D1188FE29}" srcOrd="0" destOrd="0" presId="urn:microsoft.com/office/officeart/2018/5/layout/IconLeafLabelList"/>
    <dgm:cxn modelId="{8D802025-7192-4B5E-B3FD-FB6790B6D5E2}" type="presOf" srcId="{C67C3D58-BEDB-49AF-8720-E8AFD46A8840}" destId="{20D13F3E-AA85-4037-93A7-5E5F346294C3}" srcOrd="0" destOrd="0" presId="urn:microsoft.com/office/officeart/2018/5/layout/IconLeafLabelList"/>
    <dgm:cxn modelId="{8C7C9D26-3093-4FB8-8C27-56186DCB5F5B}" srcId="{5816E7E6-C401-4BDD-AA5E-FB401FAAB864}" destId="{7A45A0B6-EA8E-439F-A9B7-9E6377B44714}" srcOrd="0" destOrd="0" parTransId="{72CBA66F-C9A2-458F-AEB2-5AA611358D7D}" sibTransId="{CDF4E693-2459-492C-9478-941D0A8B4610}"/>
    <dgm:cxn modelId="{438354B2-702E-4970-B301-53120F1CEB4F}" srcId="{5816E7E6-C401-4BDD-AA5E-FB401FAAB864}" destId="{D516842C-5F44-47AB-B656-9D3BF24AF1D4}" srcOrd="1" destOrd="0" parTransId="{F3036DC2-0E02-455E-8E24-B600846E60E1}" sibTransId="{B7D0BA30-B278-4587-885B-00E1942C49D1}"/>
    <dgm:cxn modelId="{7AF3EEBB-BB7E-4547-8CCB-0C669BC1576A}" type="presOf" srcId="{D516842C-5F44-47AB-B656-9D3BF24AF1D4}" destId="{5F9241C5-DB93-40DF-BC03-BE59701331F5}" srcOrd="0" destOrd="0" presId="urn:microsoft.com/office/officeart/2018/5/layout/IconLeafLabelList"/>
    <dgm:cxn modelId="{B7FF7ECE-2821-4FBD-94B5-3451DD0FE415}" type="presOf" srcId="{5816E7E6-C401-4BDD-AA5E-FB401FAAB864}" destId="{1326118F-6E03-4423-B4A8-6DD3EE2BD812}" srcOrd="0" destOrd="0" presId="urn:microsoft.com/office/officeart/2018/5/layout/IconLeafLabelList"/>
    <dgm:cxn modelId="{7A362FE6-386C-487D-8C94-F712F1F5FA7C}" srcId="{5816E7E6-C401-4BDD-AA5E-FB401FAAB864}" destId="{C67C3D58-BEDB-49AF-8720-E8AFD46A8840}" srcOrd="2" destOrd="0" parTransId="{BB8DA60D-3857-4A70-9592-150D94AB48A1}" sibTransId="{442314D9-CD99-4F08-B284-9F5B890D370C}"/>
    <dgm:cxn modelId="{44D90D28-C5EB-4C6F-AAFA-7C6B786451C4}" type="presParOf" srcId="{1326118F-6E03-4423-B4A8-6DD3EE2BD812}" destId="{B15FEFAB-1E90-4871-85EB-F50C1998C2E7}" srcOrd="0" destOrd="0" presId="urn:microsoft.com/office/officeart/2018/5/layout/IconLeafLabelList"/>
    <dgm:cxn modelId="{BBA33C5B-DB0B-4EF9-8A5F-3B35E33CB5E9}" type="presParOf" srcId="{B15FEFAB-1E90-4871-85EB-F50C1998C2E7}" destId="{9C438265-3CDF-4D8E-B96A-4682418BBC26}" srcOrd="0" destOrd="0" presId="urn:microsoft.com/office/officeart/2018/5/layout/IconLeafLabelList"/>
    <dgm:cxn modelId="{B6A0E446-5AB1-4B96-95F7-EF23A0F06020}" type="presParOf" srcId="{B15FEFAB-1E90-4871-85EB-F50C1998C2E7}" destId="{8BDD0653-846F-4633-AEFC-385132EDAD03}" srcOrd="1" destOrd="0" presId="urn:microsoft.com/office/officeart/2018/5/layout/IconLeafLabelList"/>
    <dgm:cxn modelId="{55212E09-6043-451F-A462-E28CB9651B4D}" type="presParOf" srcId="{B15FEFAB-1E90-4871-85EB-F50C1998C2E7}" destId="{98FAE006-D7B2-4228-B616-C9B059B15B52}" srcOrd="2" destOrd="0" presId="urn:microsoft.com/office/officeart/2018/5/layout/IconLeafLabelList"/>
    <dgm:cxn modelId="{DD498B13-6A8D-41A1-9C4C-E1E110B6EEE6}" type="presParOf" srcId="{B15FEFAB-1E90-4871-85EB-F50C1998C2E7}" destId="{B639E13D-78B0-46A0-A21D-8B0D1188FE29}" srcOrd="3" destOrd="0" presId="urn:microsoft.com/office/officeart/2018/5/layout/IconLeafLabelList"/>
    <dgm:cxn modelId="{C2C6425B-50A8-40D4-9F39-8E20E0D1C382}" type="presParOf" srcId="{1326118F-6E03-4423-B4A8-6DD3EE2BD812}" destId="{93A5295B-DE1A-481B-B90D-7F6C5255DA42}" srcOrd="1" destOrd="0" presId="urn:microsoft.com/office/officeart/2018/5/layout/IconLeafLabelList"/>
    <dgm:cxn modelId="{B16A457E-8176-4DB2-90A0-4A5F8FEB0DB0}" type="presParOf" srcId="{1326118F-6E03-4423-B4A8-6DD3EE2BD812}" destId="{4AEA5062-713D-42F0-AE70-805B2E487D2D}" srcOrd="2" destOrd="0" presId="urn:microsoft.com/office/officeart/2018/5/layout/IconLeafLabelList"/>
    <dgm:cxn modelId="{FD3EE4BF-B998-4F3C-AA60-E734437B9025}" type="presParOf" srcId="{4AEA5062-713D-42F0-AE70-805B2E487D2D}" destId="{03E20325-F5D9-41BE-BD4B-2B6FEC228D3D}" srcOrd="0" destOrd="0" presId="urn:microsoft.com/office/officeart/2018/5/layout/IconLeafLabelList"/>
    <dgm:cxn modelId="{D78BCFB0-F54E-4B8C-A512-9433EE352E26}" type="presParOf" srcId="{4AEA5062-713D-42F0-AE70-805B2E487D2D}" destId="{6A9136D0-958A-477F-9F86-C9598E19B7BA}" srcOrd="1" destOrd="0" presId="urn:microsoft.com/office/officeart/2018/5/layout/IconLeafLabelList"/>
    <dgm:cxn modelId="{252F656F-6687-4075-A296-0B5A8D001AD5}" type="presParOf" srcId="{4AEA5062-713D-42F0-AE70-805B2E487D2D}" destId="{E4BAB259-C309-4C7F-A964-29617488DECB}" srcOrd="2" destOrd="0" presId="urn:microsoft.com/office/officeart/2018/5/layout/IconLeafLabelList"/>
    <dgm:cxn modelId="{42F66467-1817-4D85-B8DA-439A706617B9}" type="presParOf" srcId="{4AEA5062-713D-42F0-AE70-805B2E487D2D}" destId="{5F9241C5-DB93-40DF-BC03-BE59701331F5}" srcOrd="3" destOrd="0" presId="urn:microsoft.com/office/officeart/2018/5/layout/IconLeafLabelList"/>
    <dgm:cxn modelId="{5B34A740-DFD9-4239-A769-89696C2D59A6}" type="presParOf" srcId="{1326118F-6E03-4423-B4A8-6DD3EE2BD812}" destId="{A9634A90-8830-49CE-8363-F72D9CA746ED}" srcOrd="3" destOrd="0" presId="urn:microsoft.com/office/officeart/2018/5/layout/IconLeafLabelList"/>
    <dgm:cxn modelId="{BC656A27-0E52-4A7F-B21F-B760603158C0}" type="presParOf" srcId="{1326118F-6E03-4423-B4A8-6DD3EE2BD812}" destId="{9897DC90-5661-492D-8E11-86CD0A583100}" srcOrd="4" destOrd="0" presId="urn:microsoft.com/office/officeart/2018/5/layout/IconLeafLabelList"/>
    <dgm:cxn modelId="{853E2E4E-E591-4080-8812-7B4CA2C84469}" type="presParOf" srcId="{9897DC90-5661-492D-8E11-86CD0A583100}" destId="{65AD0AB2-C006-4F0B-8DB9-856BC97EC4A7}" srcOrd="0" destOrd="0" presId="urn:microsoft.com/office/officeart/2018/5/layout/IconLeafLabelList"/>
    <dgm:cxn modelId="{7779E9DD-3AE9-4BF6-8D64-2496015F5C14}" type="presParOf" srcId="{9897DC90-5661-492D-8E11-86CD0A583100}" destId="{1C2B08B8-CFA2-40AA-A6DF-7515F75C9727}" srcOrd="1" destOrd="0" presId="urn:microsoft.com/office/officeart/2018/5/layout/IconLeafLabelList"/>
    <dgm:cxn modelId="{C3CAA55C-B200-46E1-A6F4-96D453C487B1}" type="presParOf" srcId="{9897DC90-5661-492D-8E11-86CD0A583100}" destId="{203FC6DE-D345-4CC9-977E-27DFE468D42D}" srcOrd="2" destOrd="0" presId="urn:microsoft.com/office/officeart/2018/5/layout/IconLeafLabelList"/>
    <dgm:cxn modelId="{9A80A69E-C5F0-4680-983D-5DA697CC8721}" type="presParOf" srcId="{9897DC90-5661-492D-8E11-86CD0A583100}" destId="{20D13F3E-AA85-4037-93A7-5E5F346294C3}"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A71949-19A9-4BC1-8C35-C0128AB9A138}"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C78CD2D8-2E48-470A-878C-C9E764779C9D}">
      <dgm:prSet/>
      <dgm:spPr/>
      <dgm:t>
        <a:bodyPr/>
        <a:lstStyle/>
        <a:p>
          <a:r>
            <a:rPr lang="en-US"/>
            <a:t>“</a:t>
          </a:r>
          <a:r>
            <a:rPr lang="en-US" i="1"/>
            <a:t>Every patient seen by specialty palliative care who does not have serious illness represents an </a:t>
          </a:r>
          <a:r>
            <a:rPr lang="en-US" b="1" i="1"/>
            <a:t>opportunity cost, </a:t>
          </a:r>
          <a:r>
            <a:rPr lang="en-US" i="1"/>
            <a:t>a patient with refractory symptoms, complex decision-making needs, or irresolvable family-patient goal discordance who could have received expert care instead.</a:t>
          </a:r>
          <a:r>
            <a:rPr lang="en-US" i="1" baseline="30000"/>
            <a:t>”</a:t>
          </a:r>
          <a:r>
            <a:rPr lang="en-US" i="1" baseline="30000">
              <a:latin typeface="Century Gothic" panose="020F0302020204030204"/>
            </a:rPr>
            <a:t>4</a:t>
          </a:r>
          <a:endParaRPr lang="en-US" baseline="0"/>
        </a:p>
      </dgm:t>
    </dgm:pt>
    <dgm:pt modelId="{B1AB238A-822A-40E1-BA31-348372C7408F}" type="parTrans" cxnId="{6B13840A-D5D5-4BFB-A794-55ACBBB199FC}">
      <dgm:prSet/>
      <dgm:spPr/>
      <dgm:t>
        <a:bodyPr/>
        <a:lstStyle/>
        <a:p>
          <a:endParaRPr lang="en-US"/>
        </a:p>
      </dgm:t>
    </dgm:pt>
    <dgm:pt modelId="{4D9E3CE2-6082-45CF-96F5-9A3A751DF48E}" type="sibTrans" cxnId="{6B13840A-D5D5-4BFB-A794-55ACBBB199FC}">
      <dgm:prSet/>
      <dgm:spPr/>
      <dgm:t>
        <a:bodyPr/>
        <a:lstStyle/>
        <a:p>
          <a:endParaRPr lang="en-US"/>
        </a:p>
      </dgm:t>
    </dgm:pt>
    <dgm:pt modelId="{852C3CDE-E144-4BD9-A7AE-97E05A94F1EF}">
      <dgm:prSet/>
      <dgm:spPr/>
      <dgm:t>
        <a:bodyPr/>
        <a:lstStyle/>
        <a:p>
          <a:pPr rtl="0"/>
          <a:r>
            <a:rPr lang="en-US" i="1"/>
            <a:t>“Given that demand for palliative care services is increasing due to population aging and people living longer with life-threatening diseases, maintaining appropriate scope boundaries is essential for maximizing benefit to those who need it most.”</a:t>
          </a:r>
          <a:r>
            <a:rPr lang="en-US" i="1" baseline="30000">
              <a:latin typeface="Century Gothic" panose="020F0302020204030204"/>
            </a:rPr>
            <a:t>7</a:t>
          </a:r>
          <a:endParaRPr lang="en-US" i="1" baseline="30000"/>
        </a:p>
      </dgm:t>
    </dgm:pt>
    <dgm:pt modelId="{F00A75E7-AE44-4276-AF8E-C220386A7D8E}" type="parTrans" cxnId="{700B9C49-2ED3-4BE2-A428-28D792F4ABAD}">
      <dgm:prSet/>
      <dgm:spPr/>
      <dgm:t>
        <a:bodyPr/>
        <a:lstStyle/>
        <a:p>
          <a:endParaRPr lang="en-US"/>
        </a:p>
      </dgm:t>
    </dgm:pt>
    <dgm:pt modelId="{42BFE202-B38B-4219-ADB8-49494266C9C3}" type="sibTrans" cxnId="{700B9C49-2ED3-4BE2-A428-28D792F4ABAD}">
      <dgm:prSet/>
      <dgm:spPr/>
      <dgm:t>
        <a:bodyPr/>
        <a:lstStyle/>
        <a:p>
          <a:endParaRPr lang="en-US"/>
        </a:p>
      </dgm:t>
    </dgm:pt>
    <dgm:pt modelId="{89B4EADC-D82E-A94D-AC58-F5612ACC4730}" type="pres">
      <dgm:prSet presAssocID="{6FA71949-19A9-4BC1-8C35-C0128AB9A138}" presName="hierChild1" presStyleCnt="0">
        <dgm:presLayoutVars>
          <dgm:chPref val="1"/>
          <dgm:dir/>
          <dgm:animOne val="branch"/>
          <dgm:animLvl val="lvl"/>
          <dgm:resizeHandles/>
        </dgm:presLayoutVars>
      </dgm:prSet>
      <dgm:spPr/>
    </dgm:pt>
    <dgm:pt modelId="{4F716BA7-9526-5545-9F03-CE7F224E33C6}" type="pres">
      <dgm:prSet presAssocID="{C78CD2D8-2E48-470A-878C-C9E764779C9D}" presName="hierRoot1" presStyleCnt="0"/>
      <dgm:spPr/>
    </dgm:pt>
    <dgm:pt modelId="{5EDB1476-2E8F-0A4E-B510-7B2F6C81801B}" type="pres">
      <dgm:prSet presAssocID="{C78CD2D8-2E48-470A-878C-C9E764779C9D}" presName="composite" presStyleCnt="0"/>
      <dgm:spPr/>
    </dgm:pt>
    <dgm:pt modelId="{7CE28958-7621-CE4C-8CE0-BF8B965DF022}" type="pres">
      <dgm:prSet presAssocID="{C78CD2D8-2E48-470A-878C-C9E764779C9D}" presName="background" presStyleLbl="node0" presStyleIdx="0" presStyleCnt="2"/>
      <dgm:spPr/>
    </dgm:pt>
    <dgm:pt modelId="{E58FD50F-784F-A843-A999-2045BD17598F}" type="pres">
      <dgm:prSet presAssocID="{C78CD2D8-2E48-470A-878C-C9E764779C9D}" presName="text" presStyleLbl="fgAcc0" presStyleIdx="0" presStyleCnt="2" custLinFactNeighborX="1027" custLinFactNeighborY="-1714">
        <dgm:presLayoutVars>
          <dgm:chPref val="3"/>
        </dgm:presLayoutVars>
      </dgm:prSet>
      <dgm:spPr/>
    </dgm:pt>
    <dgm:pt modelId="{F9C53832-5177-3F41-BB79-284DDEBB68BE}" type="pres">
      <dgm:prSet presAssocID="{C78CD2D8-2E48-470A-878C-C9E764779C9D}" presName="hierChild2" presStyleCnt="0"/>
      <dgm:spPr/>
    </dgm:pt>
    <dgm:pt modelId="{3EACB9CF-4F1D-C344-AC67-7DE2507C56CB}" type="pres">
      <dgm:prSet presAssocID="{852C3CDE-E144-4BD9-A7AE-97E05A94F1EF}" presName="hierRoot1" presStyleCnt="0"/>
      <dgm:spPr/>
    </dgm:pt>
    <dgm:pt modelId="{936B7B90-C3B7-4945-A311-6364FB9ECD6F}" type="pres">
      <dgm:prSet presAssocID="{852C3CDE-E144-4BD9-A7AE-97E05A94F1EF}" presName="composite" presStyleCnt="0"/>
      <dgm:spPr/>
    </dgm:pt>
    <dgm:pt modelId="{A36E8BCB-48AB-7142-BAC1-17DCD098F011}" type="pres">
      <dgm:prSet presAssocID="{852C3CDE-E144-4BD9-A7AE-97E05A94F1EF}" presName="background" presStyleLbl="node0" presStyleIdx="1" presStyleCnt="2"/>
      <dgm:spPr/>
    </dgm:pt>
    <dgm:pt modelId="{1AD0ED19-5B2E-6C4A-B5BD-DCF8FC907254}" type="pres">
      <dgm:prSet presAssocID="{852C3CDE-E144-4BD9-A7AE-97E05A94F1EF}" presName="text" presStyleLbl="fgAcc0" presStyleIdx="1" presStyleCnt="2">
        <dgm:presLayoutVars>
          <dgm:chPref val="3"/>
        </dgm:presLayoutVars>
      </dgm:prSet>
      <dgm:spPr/>
    </dgm:pt>
    <dgm:pt modelId="{B37CFFE1-7233-D845-9E9E-0D13C7F6896B}" type="pres">
      <dgm:prSet presAssocID="{852C3CDE-E144-4BD9-A7AE-97E05A94F1EF}" presName="hierChild2" presStyleCnt="0"/>
      <dgm:spPr/>
    </dgm:pt>
  </dgm:ptLst>
  <dgm:cxnLst>
    <dgm:cxn modelId="{65C97F01-FB70-6A42-9484-234C6C8487AD}" type="presOf" srcId="{C78CD2D8-2E48-470A-878C-C9E764779C9D}" destId="{E58FD50F-784F-A843-A999-2045BD17598F}" srcOrd="0" destOrd="0" presId="urn:microsoft.com/office/officeart/2005/8/layout/hierarchy1"/>
    <dgm:cxn modelId="{6B13840A-D5D5-4BFB-A794-55ACBBB199FC}" srcId="{6FA71949-19A9-4BC1-8C35-C0128AB9A138}" destId="{C78CD2D8-2E48-470A-878C-C9E764779C9D}" srcOrd="0" destOrd="0" parTransId="{B1AB238A-822A-40E1-BA31-348372C7408F}" sibTransId="{4D9E3CE2-6082-45CF-96F5-9A3A751DF48E}"/>
    <dgm:cxn modelId="{EAE95311-2D28-EC41-A3D1-574999B3B4F9}" type="presOf" srcId="{6FA71949-19A9-4BC1-8C35-C0128AB9A138}" destId="{89B4EADC-D82E-A94D-AC58-F5612ACC4730}" srcOrd="0" destOrd="0" presId="urn:microsoft.com/office/officeart/2005/8/layout/hierarchy1"/>
    <dgm:cxn modelId="{700B9C49-2ED3-4BE2-A428-28D792F4ABAD}" srcId="{6FA71949-19A9-4BC1-8C35-C0128AB9A138}" destId="{852C3CDE-E144-4BD9-A7AE-97E05A94F1EF}" srcOrd="1" destOrd="0" parTransId="{F00A75E7-AE44-4276-AF8E-C220386A7D8E}" sibTransId="{42BFE202-B38B-4219-ADB8-49494266C9C3}"/>
    <dgm:cxn modelId="{EC2AF9B7-178D-1641-94BD-5F18CE02E392}" type="presOf" srcId="{852C3CDE-E144-4BD9-A7AE-97E05A94F1EF}" destId="{1AD0ED19-5B2E-6C4A-B5BD-DCF8FC907254}" srcOrd="0" destOrd="0" presId="urn:microsoft.com/office/officeart/2005/8/layout/hierarchy1"/>
    <dgm:cxn modelId="{06227373-2A97-1846-AEC6-0307E0B0DF31}" type="presParOf" srcId="{89B4EADC-D82E-A94D-AC58-F5612ACC4730}" destId="{4F716BA7-9526-5545-9F03-CE7F224E33C6}" srcOrd="0" destOrd="0" presId="urn:microsoft.com/office/officeart/2005/8/layout/hierarchy1"/>
    <dgm:cxn modelId="{496938C9-987D-4648-91ED-7A1C13C09B90}" type="presParOf" srcId="{4F716BA7-9526-5545-9F03-CE7F224E33C6}" destId="{5EDB1476-2E8F-0A4E-B510-7B2F6C81801B}" srcOrd="0" destOrd="0" presId="urn:microsoft.com/office/officeart/2005/8/layout/hierarchy1"/>
    <dgm:cxn modelId="{C464F58E-6735-1547-93D6-1D02AD7FBF3F}" type="presParOf" srcId="{5EDB1476-2E8F-0A4E-B510-7B2F6C81801B}" destId="{7CE28958-7621-CE4C-8CE0-BF8B965DF022}" srcOrd="0" destOrd="0" presId="urn:microsoft.com/office/officeart/2005/8/layout/hierarchy1"/>
    <dgm:cxn modelId="{701F1E83-FB1A-F844-ABA5-0A029C7D097B}" type="presParOf" srcId="{5EDB1476-2E8F-0A4E-B510-7B2F6C81801B}" destId="{E58FD50F-784F-A843-A999-2045BD17598F}" srcOrd="1" destOrd="0" presId="urn:microsoft.com/office/officeart/2005/8/layout/hierarchy1"/>
    <dgm:cxn modelId="{0D78AEB2-80C6-7C4A-99F4-6A256D3BD05C}" type="presParOf" srcId="{4F716BA7-9526-5545-9F03-CE7F224E33C6}" destId="{F9C53832-5177-3F41-BB79-284DDEBB68BE}" srcOrd="1" destOrd="0" presId="urn:microsoft.com/office/officeart/2005/8/layout/hierarchy1"/>
    <dgm:cxn modelId="{A2B337BA-0B8E-3641-A0A6-15F38F3E3EA6}" type="presParOf" srcId="{89B4EADC-D82E-A94D-AC58-F5612ACC4730}" destId="{3EACB9CF-4F1D-C344-AC67-7DE2507C56CB}" srcOrd="1" destOrd="0" presId="urn:microsoft.com/office/officeart/2005/8/layout/hierarchy1"/>
    <dgm:cxn modelId="{DBB7C8D0-9272-B345-A148-C0C488930C4D}" type="presParOf" srcId="{3EACB9CF-4F1D-C344-AC67-7DE2507C56CB}" destId="{936B7B90-C3B7-4945-A311-6364FB9ECD6F}" srcOrd="0" destOrd="0" presId="urn:microsoft.com/office/officeart/2005/8/layout/hierarchy1"/>
    <dgm:cxn modelId="{C4982D64-846C-6C45-BF71-F738548B329F}" type="presParOf" srcId="{936B7B90-C3B7-4945-A311-6364FB9ECD6F}" destId="{A36E8BCB-48AB-7142-BAC1-17DCD098F011}" srcOrd="0" destOrd="0" presId="urn:microsoft.com/office/officeart/2005/8/layout/hierarchy1"/>
    <dgm:cxn modelId="{1E4476C7-C72F-AF40-83B5-623EB8502353}" type="presParOf" srcId="{936B7B90-C3B7-4945-A311-6364FB9ECD6F}" destId="{1AD0ED19-5B2E-6C4A-B5BD-DCF8FC907254}" srcOrd="1" destOrd="0" presId="urn:microsoft.com/office/officeart/2005/8/layout/hierarchy1"/>
    <dgm:cxn modelId="{D6B52F50-A382-704B-83CC-806D24CA99A2}" type="presParOf" srcId="{3EACB9CF-4F1D-C344-AC67-7DE2507C56CB}" destId="{B37CFFE1-7233-D845-9E9E-0D13C7F6896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7412EAA-F0DE-42BF-A8C8-52C40C9D5E0C}" type="doc">
      <dgm:prSet loTypeId="urn:microsoft.com/office/officeart/2008/layout/LinedList" loCatId="list" qsTypeId="urn:microsoft.com/office/officeart/2005/8/quickstyle/simple2" qsCatId="simple" csTypeId="urn:microsoft.com/office/officeart/2005/8/colors/accent6_2" csCatId="accent6"/>
      <dgm:spPr/>
      <dgm:t>
        <a:bodyPr/>
        <a:lstStyle/>
        <a:p>
          <a:endParaRPr lang="en-US"/>
        </a:p>
      </dgm:t>
    </dgm:pt>
    <dgm:pt modelId="{57B04B0D-73E2-462C-B18C-FAAA6F85F985}">
      <dgm:prSet/>
      <dgm:spPr/>
      <dgm:t>
        <a:bodyPr/>
        <a:lstStyle/>
        <a:p>
          <a:r>
            <a:rPr lang="en-US"/>
            <a:t>When you are going to see a patient, whether inpatient or outpatient, if your focus is only on what you are </a:t>
          </a:r>
          <a:r>
            <a:rPr lang="en-US" i="1"/>
            <a:t>not</a:t>
          </a:r>
          <a:r>
            <a:rPr lang="en-US"/>
            <a:t> going to do, then don’t bother going.</a:t>
          </a:r>
        </a:p>
      </dgm:t>
    </dgm:pt>
    <dgm:pt modelId="{EAB29FF7-A823-4074-A5E3-90906F8800BC}" type="parTrans" cxnId="{95C40629-8AD4-4160-BCDF-AA0C985146E2}">
      <dgm:prSet/>
      <dgm:spPr/>
      <dgm:t>
        <a:bodyPr/>
        <a:lstStyle/>
        <a:p>
          <a:endParaRPr lang="en-US"/>
        </a:p>
      </dgm:t>
    </dgm:pt>
    <dgm:pt modelId="{5329A2BB-E77C-4060-AF40-FE7C82E9E50C}" type="sibTrans" cxnId="{95C40629-8AD4-4160-BCDF-AA0C985146E2}">
      <dgm:prSet/>
      <dgm:spPr/>
      <dgm:t>
        <a:bodyPr/>
        <a:lstStyle/>
        <a:p>
          <a:endParaRPr lang="en-US"/>
        </a:p>
      </dgm:t>
    </dgm:pt>
    <dgm:pt modelId="{D496DC20-7B0A-476A-AA0F-87118460AFD4}">
      <dgm:prSet/>
      <dgm:spPr/>
      <dgm:t>
        <a:bodyPr/>
        <a:lstStyle/>
        <a:p>
          <a:r>
            <a:rPr lang="en-US"/>
            <a:t>A patient asking for something does not obligate you to do exactly what they request. What it does require is exploring where and how you </a:t>
          </a:r>
          <a:r>
            <a:rPr lang="en-US" i="1"/>
            <a:t>can</a:t>
          </a:r>
          <a:r>
            <a:rPr lang="en-US"/>
            <a:t> be helpful.</a:t>
          </a:r>
        </a:p>
      </dgm:t>
    </dgm:pt>
    <dgm:pt modelId="{C377714A-BC68-459E-9249-4F7F3C0FBCB6}" type="parTrans" cxnId="{7F9962CA-29B2-498A-BEE1-E4E674434660}">
      <dgm:prSet/>
      <dgm:spPr/>
      <dgm:t>
        <a:bodyPr/>
        <a:lstStyle/>
        <a:p>
          <a:endParaRPr lang="en-US"/>
        </a:p>
      </dgm:t>
    </dgm:pt>
    <dgm:pt modelId="{42D3A270-86D2-4ACE-A4EC-E4D5EF320FD9}" type="sibTrans" cxnId="{7F9962CA-29B2-498A-BEE1-E4E674434660}">
      <dgm:prSet/>
      <dgm:spPr/>
      <dgm:t>
        <a:bodyPr/>
        <a:lstStyle/>
        <a:p>
          <a:endParaRPr lang="en-US"/>
        </a:p>
      </dgm:t>
    </dgm:pt>
    <dgm:pt modelId="{8752FDD1-5096-4045-A762-B896BFFE61B6}">
      <dgm:prSet/>
      <dgm:spPr/>
      <dgm:t>
        <a:bodyPr/>
        <a:lstStyle/>
        <a:p>
          <a:r>
            <a:rPr lang="en-US"/>
            <a:t>If you keep the patient at the center and make decisions with them based on what they need, situations that initially feel unclear often become much clearer.</a:t>
          </a:r>
        </a:p>
      </dgm:t>
    </dgm:pt>
    <dgm:pt modelId="{F5018559-9B8E-4600-A5E2-63BA4C005241}" type="parTrans" cxnId="{F17967AC-64DA-4643-805C-411895027051}">
      <dgm:prSet/>
      <dgm:spPr/>
      <dgm:t>
        <a:bodyPr/>
        <a:lstStyle/>
        <a:p>
          <a:endParaRPr lang="en-US"/>
        </a:p>
      </dgm:t>
    </dgm:pt>
    <dgm:pt modelId="{F388828B-DB01-4B63-8F2D-43E456E62A03}" type="sibTrans" cxnId="{F17967AC-64DA-4643-805C-411895027051}">
      <dgm:prSet/>
      <dgm:spPr/>
      <dgm:t>
        <a:bodyPr/>
        <a:lstStyle/>
        <a:p>
          <a:endParaRPr lang="en-US"/>
        </a:p>
      </dgm:t>
    </dgm:pt>
    <dgm:pt modelId="{31FCCE39-2A0B-EE48-B1D0-7FB28B0B7AC1}" type="pres">
      <dgm:prSet presAssocID="{07412EAA-F0DE-42BF-A8C8-52C40C9D5E0C}" presName="vert0" presStyleCnt="0">
        <dgm:presLayoutVars>
          <dgm:dir/>
          <dgm:animOne val="branch"/>
          <dgm:animLvl val="lvl"/>
        </dgm:presLayoutVars>
      </dgm:prSet>
      <dgm:spPr/>
    </dgm:pt>
    <dgm:pt modelId="{596727DE-F59D-AA4D-A17D-CC993E72443C}" type="pres">
      <dgm:prSet presAssocID="{57B04B0D-73E2-462C-B18C-FAAA6F85F985}" presName="thickLine" presStyleLbl="alignNode1" presStyleIdx="0" presStyleCnt="3"/>
      <dgm:spPr/>
    </dgm:pt>
    <dgm:pt modelId="{D9E6BA52-EC62-8C43-8BF3-8A233C3102BB}" type="pres">
      <dgm:prSet presAssocID="{57B04B0D-73E2-462C-B18C-FAAA6F85F985}" presName="horz1" presStyleCnt="0"/>
      <dgm:spPr/>
    </dgm:pt>
    <dgm:pt modelId="{4EDC5655-5F5C-7948-82D3-DC7DBF9287A5}" type="pres">
      <dgm:prSet presAssocID="{57B04B0D-73E2-462C-B18C-FAAA6F85F985}" presName="tx1" presStyleLbl="revTx" presStyleIdx="0" presStyleCnt="3"/>
      <dgm:spPr/>
    </dgm:pt>
    <dgm:pt modelId="{66834EED-FB0A-A74D-9C95-5BD683FBD0A5}" type="pres">
      <dgm:prSet presAssocID="{57B04B0D-73E2-462C-B18C-FAAA6F85F985}" presName="vert1" presStyleCnt="0"/>
      <dgm:spPr/>
    </dgm:pt>
    <dgm:pt modelId="{2D61A7A6-DFAF-2F44-B6A6-3A7CA7C6D0A9}" type="pres">
      <dgm:prSet presAssocID="{D496DC20-7B0A-476A-AA0F-87118460AFD4}" presName="thickLine" presStyleLbl="alignNode1" presStyleIdx="1" presStyleCnt="3"/>
      <dgm:spPr/>
    </dgm:pt>
    <dgm:pt modelId="{A8171BE4-EE1E-8D45-8330-EACEBA67A161}" type="pres">
      <dgm:prSet presAssocID="{D496DC20-7B0A-476A-AA0F-87118460AFD4}" presName="horz1" presStyleCnt="0"/>
      <dgm:spPr/>
    </dgm:pt>
    <dgm:pt modelId="{A802A649-3964-914A-996D-7BCB3FB078B9}" type="pres">
      <dgm:prSet presAssocID="{D496DC20-7B0A-476A-AA0F-87118460AFD4}" presName="tx1" presStyleLbl="revTx" presStyleIdx="1" presStyleCnt="3"/>
      <dgm:spPr/>
    </dgm:pt>
    <dgm:pt modelId="{2F5B501F-7A9E-2F46-83DE-980F245186A5}" type="pres">
      <dgm:prSet presAssocID="{D496DC20-7B0A-476A-AA0F-87118460AFD4}" presName="vert1" presStyleCnt="0"/>
      <dgm:spPr/>
    </dgm:pt>
    <dgm:pt modelId="{7AB03E1C-BD76-244B-8B56-86EEC5E6F454}" type="pres">
      <dgm:prSet presAssocID="{8752FDD1-5096-4045-A762-B896BFFE61B6}" presName="thickLine" presStyleLbl="alignNode1" presStyleIdx="2" presStyleCnt="3"/>
      <dgm:spPr/>
    </dgm:pt>
    <dgm:pt modelId="{11D150F3-E765-F04B-AB5F-C63707EEEEDC}" type="pres">
      <dgm:prSet presAssocID="{8752FDD1-5096-4045-A762-B896BFFE61B6}" presName="horz1" presStyleCnt="0"/>
      <dgm:spPr/>
    </dgm:pt>
    <dgm:pt modelId="{247A6CFD-0DEF-D84E-AE81-7299F1E294CA}" type="pres">
      <dgm:prSet presAssocID="{8752FDD1-5096-4045-A762-B896BFFE61B6}" presName="tx1" presStyleLbl="revTx" presStyleIdx="2" presStyleCnt="3"/>
      <dgm:spPr/>
    </dgm:pt>
    <dgm:pt modelId="{B73F1E10-5879-1A4A-A69E-E319FDD2CE75}" type="pres">
      <dgm:prSet presAssocID="{8752FDD1-5096-4045-A762-B896BFFE61B6}" presName="vert1" presStyleCnt="0"/>
      <dgm:spPr/>
    </dgm:pt>
  </dgm:ptLst>
  <dgm:cxnLst>
    <dgm:cxn modelId="{0A528308-5E14-D94B-AE17-B32F228A1A90}" type="presOf" srcId="{D496DC20-7B0A-476A-AA0F-87118460AFD4}" destId="{A802A649-3964-914A-996D-7BCB3FB078B9}" srcOrd="0" destOrd="0" presId="urn:microsoft.com/office/officeart/2008/layout/LinedList"/>
    <dgm:cxn modelId="{95C40629-8AD4-4160-BCDF-AA0C985146E2}" srcId="{07412EAA-F0DE-42BF-A8C8-52C40C9D5E0C}" destId="{57B04B0D-73E2-462C-B18C-FAAA6F85F985}" srcOrd="0" destOrd="0" parTransId="{EAB29FF7-A823-4074-A5E3-90906F8800BC}" sibTransId="{5329A2BB-E77C-4060-AF40-FE7C82E9E50C}"/>
    <dgm:cxn modelId="{F17967AC-64DA-4643-805C-411895027051}" srcId="{07412EAA-F0DE-42BF-A8C8-52C40C9D5E0C}" destId="{8752FDD1-5096-4045-A762-B896BFFE61B6}" srcOrd="2" destOrd="0" parTransId="{F5018559-9B8E-4600-A5E2-63BA4C005241}" sibTransId="{F388828B-DB01-4B63-8F2D-43E456E62A03}"/>
    <dgm:cxn modelId="{D8F34BC5-C067-3F4C-AA78-D0C16CC636F8}" type="presOf" srcId="{8752FDD1-5096-4045-A762-B896BFFE61B6}" destId="{247A6CFD-0DEF-D84E-AE81-7299F1E294CA}" srcOrd="0" destOrd="0" presId="urn:microsoft.com/office/officeart/2008/layout/LinedList"/>
    <dgm:cxn modelId="{7F9962CA-29B2-498A-BEE1-E4E674434660}" srcId="{07412EAA-F0DE-42BF-A8C8-52C40C9D5E0C}" destId="{D496DC20-7B0A-476A-AA0F-87118460AFD4}" srcOrd="1" destOrd="0" parTransId="{C377714A-BC68-459E-9249-4F7F3C0FBCB6}" sibTransId="{42D3A270-86D2-4ACE-A4EC-E4D5EF320FD9}"/>
    <dgm:cxn modelId="{0AD88DE3-ABFD-9741-B21E-DF889893755E}" type="presOf" srcId="{57B04B0D-73E2-462C-B18C-FAAA6F85F985}" destId="{4EDC5655-5F5C-7948-82D3-DC7DBF9287A5}" srcOrd="0" destOrd="0" presId="urn:microsoft.com/office/officeart/2008/layout/LinedList"/>
    <dgm:cxn modelId="{A9A948E9-38E1-944C-AC2C-23E99F17701A}" type="presOf" srcId="{07412EAA-F0DE-42BF-A8C8-52C40C9D5E0C}" destId="{31FCCE39-2A0B-EE48-B1D0-7FB28B0B7AC1}" srcOrd="0" destOrd="0" presId="urn:microsoft.com/office/officeart/2008/layout/LinedList"/>
    <dgm:cxn modelId="{D0621989-90FA-BA47-89A6-A45A49F0961C}" type="presParOf" srcId="{31FCCE39-2A0B-EE48-B1D0-7FB28B0B7AC1}" destId="{596727DE-F59D-AA4D-A17D-CC993E72443C}" srcOrd="0" destOrd="0" presId="urn:microsoft.com/office/officeart/2008/layout/LinedList"/>
    <dgm:cxn modelId="{6DE4D11F-056A-5341-8FA0-B84574AC3D4D}" type="presParOf" srcId="{31FCCE39-2A0B-EE48-B1D0-7FB28B0B7AC1}" destId="{D9E6BA52-EC62-8C43-8BF3-8A233C3102BB}" srcOrd="1" destOrd="0" presId="urn:microsoft.com/office/officeart/2008/layout/LinedList"/>
    <dgm:cxn modelId="{E325EB45-97C5-7B4B-9218-06A6E47879A7}" type="presParOf" srcId="{D9E6BA52-EC62-8C43-8BF3-8A233C3102BB}" destId="{4EDC5655-5F5C-7948-82D3-DC7DBF9287A5}" srcOrd="0" destOrd="0" presId="urn:microsoft.com/office/officeart/2008/layout/LinedList"/>
    <dgm:cxn modelId="{F808E355-9D51-B545-A53C-A4BB0076A270}" type="presParOf" srcId="{D9E6BA52-EC62-8C43-8BF3-8A233C3102BB}" destId="{66834EED-FB0A-A74D-9C95-5BD683FBD0A5}" srcOrd="1" destOrd="0" presId="urn:microsoft.com/office/officeart/2008/layout/LinedList"/>
    <dgm:cxn modelId="{29C62023-A889-5540-9841-E81727E9C896}" type="presParOf" srcId="{31FCCE39-2A0B-EE48-B1D0-7FB28B0B7AC1}" destId="{2D61A7A6-DFAF-2F44-B6A6-3A7CA7C6D0A9}" srcOrd="2" destOrd="0" presId="urn:microsoft.com/office/officeart/2008/layout/LinedList"/>
    <dgm:cxn modelId="{76891AC0-D9EA-964B-9AD5-93A5B9BF352C}" type="presParOf" srcId="{31FCCE39-2A0B-EE48-B1D0-7FB28B0B7AC1}" destId="{A8171BE4-EE1E-8D45-8330-EACEBA67A161}" srcOrd="3" destOrd="0" presId="urn:microsoft.com/office/officeart/2008/layout/LinedList"/>
    <dgm:cxn modelId="{56DA9363-BCCC-0C4F-B385-3FB0EA44B6B6}" type="presParOf" srcId="{A8171BE4-EE1E-8D45-8330-EACEBA67A161}" destId="{A802A649-3964-914A-996D-7BCB3FB078B9}" srcOrd="0" destOrd="0" presId="urn:microsoft.com/office/officeart/2008/layout/LinedList"/>
    <dgm:cxn modelId="{5E9C733C-E375-2A42-8D69-662E756CEB25}" type="presParOf" srcId="{A8171BE4-EE1E-8D45-8330-EACEBA67A161}" destId="{2F5B501F-7A9E-2F46-83DE-980F245186A5}" srcOrd="1" destOrd="0" presId="urn:microsoft.com/office/officeart/2008/layout/LinedList"/>
    <dgm:cxn modelId="{926A7ECE-2348-3241-809A-41125C634461}" type="presParOf" srcId="{31FCCE39-2A0B-EE48-B1D0-7FB28B0B7AC1}" destId="{7AB03E1C-BD76-244B-8B56-86EEC5E6F454}" srcOrd="4" destOrd="0" presId="urn:microsoft.com/office/officeart/2008/layout/LinedList"/>
    <dgm:cxn modelId="{FF9591F5-A7EB-8D45-B460-F280BB2FA358}" type="presParOf" srcId="{31FCCE39-2A0B-EE48-B1D0-7FB28B0B7AC1}" destId="{11D150F3-E765-F04B-AB5F-C63707EEEEDC}" srcOrd="5" destOrd="0" presId="urn:microsoft.com/office/officeart/2008/layout/LinedList"/>
    <dgm:cxn modelId="{EE97F133-2F4B-924B-965E-B455DAC2F7EC}" type="presParOf" srcId="{11D150F3-E765-F04B-AB5F-C63707EEEEDC}" destId="{247A6CFD-0DEF-D84E-AE81-7299F1E294CA}" srcOrd="0" destOrd="0" presId="urn:microsoft.com/office/officeart/2008/layout/LinedList"/>
    <dgm:cxn modelId="{164C8E92-B8F4-F64C-B612-122B51717456}" type="presParOf" srcId="{11D150F3-E765-F04B-AB5F-C63707EEEEDC}" destId="{B73F1E10-5879-1A4A-A69E-E319FDD2CE7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5F5100-DCE9-4A03-BD08-8AAF31D679D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B793BEB-1453-4A8B-9AE0-518451A8C5B8}">
      <dgm:prSet phldrT="[Text]" phldr="0"/>
      <dgm:spPr/>
      <dgm:t>
        <a:bodyPr/>
        <a:lstStyle/>
        <a:p>
          <a:pPr rtl="0"/>
          <a:r>
            <a:rPr lang="en-US" sz="1100">
              <a:solidFill>
                <a:srgbClr val="444444"/>
              </a:solidFill>
              <a:latin typeface="Calibri"/>
              <a:ea typeface="Calibri"/>
              <a:cs typeface="Calibri"/>
            </a:rPr>
            <a:t>Using the right level of care for the right patient at the right time (home-based palliative care, stand-alone palliative care clinics, embedded clinics)</a:t>
          </a:r>
        </a:p>
      </dgm:t>
    </dgm:pt>
    <dgm:pt modelId="{AEE3002E-FD5E-4B2E-9738-FDA7B3C634EC}" type="parTrans" cxnId="{20F2AF18-9275-4A77-986F-51C61B0E189E}">
      <dgm:prSet/>
      <dgm:spPr/>
    </dgm:pt>
    <dgm:pt modelId="{253C4CB5-9EEB-41B6-9C23-78E8B157995B}" type="sibTrans" cxnId="{20F2AF18-9275-4A77-986F-51C61B0E189E}">
      <dgm:prSet/>
      <dgm:spPr/>
    </dgm:pt>
    <dgm:pt modelId="{3086292B-0891-41DD-AF82-E98640291034}">
      <dgm:prSet phldrT="[Text]" phldr="0"/>
      <dgm:spPr/>
      <dgm:t>
        <a:bodyPr/>
        <a:lstStyle/>
        <a:p>
          <a:r>
            <a:rPr lang="en-US" sz="1100">
              <a:solidFill>
                <a:srgbClr val="444444"/>
              </a:solidFill>
              <a:latin typeface="Calibri"/>
              <a:ea typeface="Calibri"/>
              <a:cs typeface="Calibri"/>
            </a:rPr>
            <a:t>Leveraging interdisciplinary teams</a:t>
          </a:r>
        </a:p>
      </dgm:t>
    </dgm:pt>
    <dgm:pt modelId="{D0A12638-7079-4DC1-913F-CC8E594B727E}" type="parTrans" cxnId="{67B03E4E-6471-4EF3-B4D3-91C8838AF902}">
      <dgm:prSet/>
      <dgm:spPr/>
    </dgm:pt>
    <dgm:pt modelId="{F284AA14-17DE-4652-8A81-3386791EE4C6}" type="sibTrans" cxnId="{67B03E4E-6471-4EF3-B4D3-91C8838AF902}">
      <dgm:prSet/>
      <dgm:spPr/>
    </dgm:pt>
    <dgm:pt modelId="{36AF9C41-B727-473B-AA8C-4F407CDC0AE2}">
      <dgm:prSet phldrT="[Text]" phldr="0"/>
      <dgm:spPr/>
      <dgm:t>
        <a:bodyPr/>
        <a:lstStyle/>
        <a:p>
          <a:r>
            <a:rPr lang="en-US" sz="1100">
              <a:solidFill>
                <a:srgbClr val="444444"/>
              </a:solidFill>
              <a:latin typeface="Calibri"/>
              <a:ea typeface="Calibri"/>
              <a:cs typeface="Calibri"/>
            </a:rPr>
            <a:t>Understanding how Palliative Care fits into reimbursement structures and financial models of care </a:t>
          </a:r>
        </a:p>
      </dgm:t>
    </dgm:pt>
    <dgm:pt modelId="{C753F92D-2496-4E14-9FD6-6B62F4C74158}" type="parTrans" cxnId="{1E630DAC-DF45-4859-89CE-CF73019F5327}">
      <dgm:prSet/>
      <dgm:spPr/>
    </dgm:pt>
    <dgm:pt modelId="{9988C016-9D97-4BB9-8EB9-3DF35F3EBB1A}" type="sibTrans" cxnId="{1E630DAC-DF45-4859-89CE-CF73019F5327}">
      <dgm:prSet/>
      <dgm:spPr/>
    </dgm:pt>
    <dgm:pt modelId="{7774688B-E0A6-4C52-AD4F-81F95C0E2ABA}" type="pres">
      <dgm:prSet presAssocID="{2F5F5100-DCE9-4A03-BD08-8AAF31D679DC}" presName="diagram" presStyleCnt="0">
        <dgm:presLayoutVars>
          <dgm:dir/>
          <dgm:resizeHandles val="exact"/>
        </dgm:presLayoutVars>
      </dgm:prSet>
      <dgm:spPr/>
    </dgm:pt>
    <dgm:pt modelId="{B70334A1-38FE-4943-95F6-E2236BFFAC3F}" type="pres">
      <dgm:prSet presAssocID="{6B793BEB-1453-4A8B-9AE0-518451A8C5B8}" presName="node" presStyleLbl="node1" presStyleIdx="0" presStyleCnt="3">
        <dgm:presLayoutVars>
          <dgm:bulletEnabled val="1"/>
        </dgm:presLayoutVars>
      </dgm:prSet>
      <dgm:spPr/>
    </dgm:pt>
    <dgm:pt modelId="{2A7C92E8-A18C-4023-9D47-A8246F078A8A}" type="pres">
      <dgm:prSet presAssocID="{253C4CB5-9EEB-41B6-9C23-78E8B157995B}" presName="sibTrans" presStyleCnt="0"/>
      <dgm:spPr/>
    </dgm:pt>
    <dgm:pt modelId="{0D1C2ECF-0C98-4C80-BCE0-0AD6F63D026F}" type="pres">
      <dgm:prSet presAssocID="{3086292B-0891-41DD-AF82-E98640291034}" presName="node" presStyleLbl="node1" presStyleIdx="1" presStyleCnt="3">
        <dgm:presLayoutVars>
          <dgm:bulletEnabled val="1"/>
        </dgm:presLayoutVars>
      </dgm:prSet>
      <dgm:spPr/>
    </dgm:pt>
    <dgm:pt modelId="{3F50CDBB-339B-47EC-9EF6-5402B0E0B28B}" type="pres">
      <dgm:prSet presAssocID="{F284AA14-17DE-4652-8A81-3386791EE4C6}" presName="sibTrans" presStyleCnt="0"/>
      <dgm:spPr/>
    </dgm:pt>
    <dgm:pt modelId="{0B7DF06C-37E4-44A7-937D-998CBF79A052}" type="pres">
      <dgm:prSet presAssocID="{36AF9C41-B727-473B-AA8C-4F407CDC0AE2}" presName="node" presStyleLbl="node1" presStyleIdx="2" presStyleCnt="3">
        <dgm:presLayoutVars>
          <dgm:bulletEnabled val="1"/>
        </dgm:presLayoutVars>
      </dgm:prSet>
      <dgm:spPr/>
    </dgm:pt>
  </dgm:ptLst>
  <dgm:cxnLst>
    <dgm:cxn modelId="{20F2AF18-9275-4A77-986F-51C61B0E189E}" srcId="{2F5F5100-DCE9-4A03-BD08-8AAF31D679DC}" destId="{6B793BEB-1453-4A8B-9AE0-518451A8C5B8}" srcOrd="0" destOrd="0" parTransId="{AEE3002E-FD5E-4B2E-9738-FDA7B3C634EC}" sibTransId="{253C4CB5-9EEB-41B6-9C23-78E8B157995B}"/>
    <dgm:cxn modelId="{1CED0443-8F8E-4C35-BF22-3B7556464326}" type="presOf" srcId="{6B793BEB-1453-4A8B-9AE0-518451A8C5B8}" destId="{B70334A1-38FE-4943-95F6-E2236BFFAC3F}" srcOrd="0" destOrd="0" presId="urn:microsoft.com/office/officeart/2005/8/layout/default"/>
    <dgm:cxn modelId="{67B03E4E-6471-4EF3-B4D3-91C8838AF902}" srcId="{2F5F5100-DCE9-4A03-BD08-8AAF31D679DC}" destId="{3086292B-0891-41DD-AF82-E98640291034}" srcOrd="1" destOrd="0" parTransId="{D0A12638-7079-4DC1-913F-CC8E594B727E}" sibTransId="{F284AA14-17DE-4652-8A81-3386791EE4C6}"/>
    <dgm:cxn modelId="{22D71757-D357-4ECF-AF62-A55814FCDE71}" type="presOf" srcId="{3086292B-0891-41DD-AF82-E98640291034}" destId="{0D1C2ECF-0C98-4C80-BCE0-0AD6F63D026F}" srcOrd="0" destOrd="0" presId="urn:microsoft.com/office/officeart/2005/8/layout/default"/>
    <dgm:cxn modelId="{59B9958F-3783-4BFA-AE58-89F6EAC3F128}" type="presOf" srcId="{36AF9C41-B727-473B-AA8C-4F407CDC0AE2}" destId="{0B7DF06C-37E4-44A7-937D-998CBF79A052}" srcOrd="0" destOrd="0" presId="urn:microsoft.com/office/officeart/2005/8/layout/default"/>
    <dgm:cxn modelId="{1E630DAC-DF45-4859-89CE-CF73019F5327}" srcId="{2F5F5100-DCE9-4A03-BD08-8AAF31D679DC}" destId="{36AF9C41-B727-473B-AA8C-4F407CDC0AE2}" srcOrd="2" destOrd="0" parTransId="{C753F92D-2496-4E14-9FD6-6B62F4C74158}" sibTransId="{9988C016-9D97-4BB9-8EB9-3DF35F3EBB1A}"/>
    <dgm:cxn modelId="{E389E9BE-74FD-4088-83BA-8CF5D4F6B3FC}" type="presOf" srcId="{2F5F5100-DCE9-4A03-BD08-8AAF31D679DC}" destId="{7774688B-E0A6-4C52-AD4F-81F95C0E2ABA}" srcOrd="0" destOrd="0" presId="urn:microsoft.com/office/officeart/2005/8/layout/default"/>
    <dgm:cxn modelId="{E3B5F3B2-0AD1-4637-B528-9AEE5E5695EA}" type="presParOf" srcId="{7774688B-E0A6-4C52-AD4F-81F95C0E2ABA}" destId="{B70334A1-38FE-4943-95F6-E2236BFFAC3F}" srcOrd="0" destOrd="0" presId="urn:microsoft.com/office/officeart/2005/8/layout/default"/>
    <dgm:cxn modelId="{D4CE2CBB-57F8-4764-A616-072D893D6C4B}" type="presParOf" srcId="{7774688B-E0A6-4C52-AD4F-81F95C0E2ABA}" destId="{2A7C92E8-A18C-4023-9D47-A8246F078A8A}" srcOrd="1" destOrd="0" presId="urn:microsoft.com/office/officeart/2005/8/layout/default"/>
    <dgm:cxn modelId="{AFD02A45-DB7F-4AE7-8EBF-334C82B9628E}" type="presParOf" srcId="{7774688B-E0A6-4C52-AD4F-81F95C0E2ABA}" destId="{0D1C2ECF-0C98-4C80-BCE0-0AD6F63D026F}" srcOrd="2" destOrd="0" presId="urn:microsoft.com/office/officeart/2005/8/layout/default"/>
    <dgm:cxn modelId="{7F01F6A6-A7B1-49D8-B8BE-657BF759A31E}" type="presParOf" srcId="{7774688B-E0A6-4C52-AD4F-81F95C0E2ABA}" destId="{3F50CDBB-339B-47EC-9EF6-5402B0E0B28B}" srcOrd="3" destOrd="0" presId="urn:microsoft.com/office/officeart/2005/8/layout/default"/>
    <dgm:cxn modelId="{C7F4BD6E-CBEA-4A50-85CB-69D4DB9DCBA7}" type="presParOf" srcId="{7774688B-E0A6-4C52-AD4F-81F95C0E2ABA}" destId="{0B7DF06C-37E4-44A7-937D-998CBF79A052}"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212D3DB-3C77-45B3-8E75-0B2317F8CBA1}"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79C19F5-1DCA-4D04-B0BE-B307F63F8C12}">
      <dgm:prSet/>
      <dgm:spPr/>
      <dgm:t>
        <a:bodyPr/>
        <a:lstStyle/>
        <a:p>
          <a:r>
            <a:rPr lang="en-US" b="1"/>
            <a:t>Palliative care is not one intervention, it is a personalized model of care.</a:t>
          </a:r>
          <a:br>
            <a:rPr lang="en-US"/>
          </a:br>
          <a:r>
            <a:rPr lang="en-US"/>
            <a:t>Its value comes from combining the right clinical, psychosocial, spiritual, and practical supports for the right patient at the right time. </a:t>
          </a:r>
        </a:p>
      </dgm:t>
    </dgm:pt>
    <dgm:pt modelId="{E2BCCAB2-8D83-4360-AFE2-AC21AEBB8A25}" type="parTrans" cxnId="{D944A8A7-1A7B-4886-B2D2-EA049D259B4E}">
      <dgm:prSet/>
      <dgm:spPr/>
      <dgm:t>
        <a:bodyPr/>
        <a:lstStyle/>
        <a:p>
          <a:endParaRPr lang="en-US"/>
        </a:p>
      </dgm:t>
    </dgm:pt>
    <dgm:pt modelId="{35D5A02C-07B1-413B-9C14-DCBD0C61B9A9}" type="sibTrans" cxnId="{D944A8A7-1A7B-4886-B2D2-EA049D259B4E}">
      <dgm:prSet/>
      <dgm:spPr/>
      <dgm:t>
        <a:bodyPr/>
        <a:lstStyle/>
        <a:p>
          <a:endParaRPr lang="en-US"/>
        </a:p>
      </dgm:t>
    </dgm:pt>
    <dgm:pt modelId="{A10CA9AC-9E15-44FC-B232-FF80D69ABC6C}">
      <dgm:prSet/>
      <dgm:spPr/>
      <dgm:t>
        <a:bodyPr/>
        <a:lstStyle/>
        <a:p>
          <a:r>
            <a:rPr lang="en-US" b="1"/>
            <a:t>The future of palliative care depends on alignment in philosophy and willingness to innovate.</a:t>
          </a:r>
          <a:br>
            <a:rPr lang="en-US"/>
          </a:br>
          <a:r>
            <a:rPr lang="en-US"/>
            <a:t>We must match our workforce, scope, and care models with the real needs of patients, families, and healthcare systems. Palliative care is only as strong as it’s weakest part.</a:t>
          </a:r>
        </a:p>
      </dgm:t>
    </dgm:pt>
    <dgm:pt modelId="{998FFF9A-C7EA-485D-9BA9-229F6A5B740C}" type="parTrans" cxnId="{2A5691CA-DEF2-41EB-B2F8-85F520C3E377}">
      <dgm:prSet/>
      <dgm:spPr/>
      <dgm:t>
        <a:bodyPr/>
        <a:lstStyle/>
        <a:p>
          <a:endParaRPr lang="en-US"/>
        </a:p>
      </dgm:t>
    </dgm:pt>
    <dgm:pt modelId="{A2FC4360-7450-46E6-ADF6-819217D88D59}" type="sibTrans" cxnId="{2A5691CA-DEF2-41EB-B2F8-85F520C3E377}">
      <dgm:prSet/>
      <dgm:spPr/>
      <dgm:t>
        <a:bodyPr/>
        <a:lstStyle/>
        <a:p>
          <a:endParaRPr lang="en-US"/>
        </a:p>
      </dgm:t>
    </dgm:pt>
    <dgm:pt modelId="{83C9FCF0-B3AA-4492-BFD2-9397CA1DF7C6}">
      <dgm:prSet/>
      <dgm:spPr/>
      <dgm:t>
        <a:bodyPr/>
        <a:lstStyle/>
        <a:p>
          <a:r>
            <a:rPr lang="en-US" b="1"/>
            <a:t>Compassion alone is not enough, sustainability matters.</a:t>
          </a:r>
          <a:br>
            <a:rPr lang="en-US"/>
          </a:br>
          <a:r>
            <a:rPr lang="en-US"/>
            <a:t>To grow access and maintain quality, palliative care leaders must understand operations, payment models, staffing, and organizational priorities.</a:t>
          </a:r>
        </a:p>
      </dgm:t>
    </dgm:pt>
    <dgm:pt modelId="{9905A17F-0303-4C74-9D33-BBC7D77DE8D9}" type="parTrans" cxnId="{8EF00D96-7DA0-46A2-B63C-931547570D02}">
      <dgm:prSet/>
      <dgm:spPr/>
      <dgm:t>
        <a:bodyPr/>
        <a:lstStyle/>
        <a:p>
          <a:endParaRPr lang="en-US"/>
        </a:p>
      </dgm:t>
    </dgm:pt>
    <dgm:pt modelId="{1BCDF8C4-7DA9-4972-8E70-7EE96777868A}" type="sibTrans" cxnId="{8EF00D96-7DA0-46A2-B63C-931547570D02}">
      <dgm:prSet/>
      <dgm:spPr/>
      <dgm:t>
        <a:bodyPr/>
        <a:lstStyle/>
        <a:p>
          <a:endParaRPr lang="en-US"/>
        </a:p>
      </dgm:t>
    </dgm:pt>
    <dgm:pt modelId="{5A315713-96BF-418D-839F-7644384DE85F}">
      <dgm:prSet/>
      <dgm:spPr/>
      <dgm:t>
        <a:bodyPr/>
        <a:lstStyle/>
        <a:p>
          <a:r>
            <a:rPr lang="en-US" b="1"/>
            <a:t>Interdisciplinary teams are the treatment.</a:t>
          </a:r>
          <a:br>
            <a:rPr lang="en-US"/>
          </a:br>
          <a:r>
            <a:rPr lang="en-US"/>
            <a:t>No single discipline can meet the complexity of serious illness alone; our strength is in coordinated, team-based care. “</a:t>
          </a:r>
          <a:r>
            <a:rPr lang="en-US" i="1"/>
            <a:t>Investment in only one is really an investment in none.”</a:t>
          </a:r>
          <a:endParaRPr lang="en-US"/>
        </a:p>
      </dgm:t>
    </dgm:pt>
    <dgm:pt modelId="{A948069D-DE77-4078-BED7-E7F005510E3B}" type="parTrans" cxnId="{4BAE3B8A-E40D-4F15-83CF-A8266071241D}">
      <dgm:prSet/>
      <dgm:spPr/>
      <dgm:t>
        <a:bodyPr/>
        <a:lstStyle/>
        <a:p>
          <a:endParaRPr lang="en-US"/>
        </a:p>
      </dgm:t>
    </dgm:pt>
    <dgm:pt modelId="{BA308FDE-0CAA-48CA-92BB-E0D28B421CFD}" type="sibTrans" cxnId="{4BAE3B8A-E40D-4F15-83CF-A8266071241D}">
      <dgm:prSet/>
      <dgm:spPr/>
      <dgm:t>
        <a:bodyPr/>
        <a:lstStyle/>
        <a:p>
          <a:endParaRPr lang="en-US"/>
        </a:p>
      </dgm:t>
    </dgm:pt>
    <dgm:pt modelId="{48E410C8-FDE4-47B9-8BD1-84847C6CD283}">
      <dgm:prSet/>
      <dgm:spPr/>
      <dgm:t>
        <a:bodyPr/>
        <a:lstStyle/>
        <a:p>
          <a:r>
            <a:rPr lang="en-US" b="1"/>
            <a:t>Our measure is not only how much suffering we relieve, but how well we accompany people through it.</a:t>
          </a:r>
          <a:br>
            <a:rPr lang="en-US"/>
          </a:br>
          <a:r>
            <a:rPr lang="en-US"/>
            <a:t>Palliative care’s enduring role is to help patients and families live as well as possible through serious illness, with skill, honesty, and humanity.</a:t>
          </a:r>
        </a:p>
      </dgm:t>
    </dgm:pt>
    <dgm:pt modelId="{38131470-58DB-44A4-8194-F85C5F9D153F}" type="parTrans" cxnId="{849007EA-F338-49FD-A01D-B25AAE1E5E46}">
      <dgm:prSet/>
      <dgm:spPr/>
      <dgm:t>
        <a:bodyPr/>
        <a:lstStyle/>
        <a:p>
          <a:endParaRPr lang="en-US"/>
        </a:p>
      </dgm:t>
    </dgm:pt>
    <dgm:pt modelId="{1502CCC1-DBA1-4604-B2F5-24AAAAB54CDF}" type="sibTrans" cxnId="{849007EA-F338-49FD-A01D-B25AAE1E5E46}">
      <dgm:prSet/>
      <dgm:spPr/>
      <dgm:t>
        <a:bodyPr/>
        <a:lstStyle/>
        <a:p>
          <a:endParaRPr lang="en-US"/>
        </a:p>
      </dgm:t>
    </dgm:pt>
    <dgm:pt modelId="{58CE1C9B-82B1-C745-AD02-5322B3F63E93}" type="pres">
      <dgm:prSet presAssocID="{F212D3DB-3C77-45B3-8E75-0B2317F8CBA1}" presName="vert0" presStyleCnt="0">
        <dgm:presLayoutVars>
          <dgm:dir/>
          <dgm:animOne val="branch"/>
          <dgm:animLvl val="lvl"/>
        </dgm:presLayoutVars>
      </dgm:prSet>
      <dgm:spPr/>
    </dgm:pt>
    <dgm:pt modelId="{1A04A67E-C863-154D-8ACF-AAA854ABF05A}" type="pres">
      <dgm:prSet presAssocID="{C79C19F5-1DCA-4D04-B0BE-B307F63F8C12}" presName="thickLine" presStyleLbl="alignNode1" presStyleIdx="0" presStyleCnt="5"/>
      <dgm:spPr/>
    </dgm:pt>
    <dgm:pt modelId="{29729EB9-E353-F24C-A3EE-3250E9306AC0}" type="pres">
      <dgm:prSet presAssocID="{C79C19F5-1DCA-4D04-B0BE-B307F63F8C12}" presName="horz1" presStyleCnt="0"/>
      <dgm:spPr/>
    </dgm:pt>
    <dgm:pt modelId="{C00BDD42-1797-6344-BB94-73DAE9F013DB}" type="pres">
      <dgm:prSet presAssocID="{C79C19F5-1DCA-4D04-B0BE-B307F63F8C12}" presName="tx1" presStyleLbl="revTx" presStyleIdx="0" presStyleCnt="5"/>
      <dgm:spPr/>
    </dgm:pt>
    <dgm:pt modelId="{224850D6-A641-604C-84ED-1F42AA6ADFF9}" type="pres">
      <dgm:prSet presAssocID="{C79C19F5-1DCA-4D04-B0BE-B307F63F8C12}" presName="vert1" presStyleCnt="0"/>
      <dgm:spPr/>
    </dgm:pt>
    <dgm:pt modelId="{82C2762C-CE90-5B42-9BC3-71BF7ED14814}" type="pres">
      <dgm:prSet presAssocID="{A10CA9AC-9E15-44FC-B232-FF80D69ABC6C}" presName="thickLine" presStyleLbl="alignNode1" presStyleIdx="1" presStyleCnt="5"/>
      <dgm:spPr/>
    </dgm:pt>
    <dgm:pt modelId="{1A44CCF5-C6D8-EE46-BAAE-FCB16EB04051}" type="pres">
      <dgm:prSet presAssocID="{A10CA9AC-9E15-44FC-B232-FF80D69ABC6C}" presName="horz1" presStyleCnt="0"/>
      <dgm:spPr/>
    </dgm:pt>
    <dgm:pt modelId="{988D38D3-1249-8B42-8518-04DB2A971D4B}" type="pres">
      <dgm:prSet presAssocID="{A10CA9AC-9E15-44FC-B232-FF80D69ABC6C}" presName="tx1" presStyleLbl="revTx" presStyleIdx="1" presStyleCnt="5"/>
      <dgm:spPr/>
    </dgm:pt>
    <dgm:pt modelId="{C173A450-7B49-4B42-A68A-F561DD097044}" type="pres">
      <dgm:prSet presAssocID="{A10CA9AC-9E15-44FC-B232-FF80D69ABC6C}" presName="vert1" presStyleCnt="0"/>
      <dgm:spPr/>
    </dgm:pt>
    <dgm:pt modelId="{502C0CD5-F727-5644-B1BB-E89B0CBB4889}" type="pres">
      <dgm:prSet presAssocID="{83C9FCF0-B3AA-4492-BFD2-9397CA1DF7C6}" presName="thickLine" presStyleLbl="alignNode1" presStyleIdx="2" presStyleCnt="5"/>
      <dgm:spPr/>
    </dgm:pt>
    <dgm:pt modelId="{FDEB73B3-4021-5F4E-8443-6962A7C72D89}" type="pres">
      <dgm:prSet presAssocID="{83C9FCF0-B3AA-4492-BFD2-9397CA1DF7C6}" presName="horz1" presStyleCnt="0"/>
      <dgm:spPr/>
    </dgm:pt>
    <dgm:pt modelId="{320348B2-B03F-DB49-B7BB-0A8B6F626559}" type="pres">
      <dgm:prSet presAssocID="{83C9FCF0-B3AA-4492-BFD2-9397CA1DF7C6}" presName="tx1" presStyleLbl="revTx" presStyleIdx="2" presStyleCnt="5"/>
      <dgm:spPr/>
    </dgm:pt>
    <dgm:pt modelId="{7600FC7F-0117-3A48-9A4C-855C8839D4EB}" type="pres">
      <dgm:prSet presAssocID="{83C9FCF0-B3AA-4492-BFD2-9397CA1DF7C6}" presName="vert1" presStyleCnt="0"/>
      <dgm:spPr/>
    </dgm:pt>
    <dgm:pt modelId="{D1181012-5171-DD4F-B48D-180386F3EC36}" type="pres">
      <dgm:prSet presAssocID="{5A315713-96BF-418D-839F-7644384DE85F}" presName="thickLine" presStyleLbl="alignNode1" presStyleIdx="3" presStyleCnt="5"/>
      <dgm:spPr/>
    </dgm:pt>
    <dgm:pt modelId="{55719573-973B-5048-B382-DA8EA5E62289}" type="pres">
      <dgm:prSet presAssocID="{5A315713-96BF-418D-839F-7644384DE85F}" presName="horz1" presStyleCnt="0"/>
      <dgm:spPr/>
    </dgm:pt>
    <dgm:pt modelId="{BE1C77B6-97D0-F841-9DA6-352E9BC54719}" type="pres">
      <dgm:prSet presAssocID="{5A315713-96BF-418D-839F-7644384DE85F}" presName="tx1" presStyleLbl="revTx" presStyleIdx="3" presStyleCnt="5"/>
      <dgm:spPr/>
    </dgm:pt>
    <dgm:pt modelId="{C77CBEEA-E344-A746-85B0-6E295CAC0DF6}" type="pres">
      <dgm:prSet presAssocID="{5A315713-96BF-418D-839F-7644384DE85F}" presName="vert1" presStyleCnt="0"/>
      <dgm:spPr/>
    </dgm:pt>
    <dgm:pt modelId="{DDD13D71-2122-584A-8698-767BA041F753}" type="pres">
      <dgm:prSet presAssocID="{48E410C8-FDE4-47B9-8BD1-84847C6CD283}" presName="thickLine" presStyleLbl="alignNode1" presStyleIdx="4" presStyleCnt="5"/>
      <dgm:spPr/>
    </dgm:pt>
    <dgm:pt modelId="{23856E5B-FD79-3B4A-9DE5-D3395859DD24}" type="pres">
      <dgm:prSet presAssocID="{48E410C8-FDE4-47B9-8BD1-84847C6CD283}" presName="horz1" presStyleCnt="0"/>
      <dgm:spPr/>
    </dgm:pt>
    <dgm:pt modelId="{6372D3A6-3757-5245-9CA8-00087E6E4451}" type="pres">
      <dgm:prSet presAssocID="{48E410C8-FDE4-47B9-8BD1-84847C6CD283}" presName="tx1" presStyleLbl="revTx" presStyleIdx="4" presStyleCnt="5"/>
      <dgm:spPr/>
    </dgm:pt>
    <dgm:pt modelId="{B94A4854-7F7E-B949-A85D-FDF04F94C7C8}" type="pres">
      <dgm:prSet presAssocID="{48E410C8-FDE4-47B9-8BD1-84847C6CD283}" presName="vert1" presStyleCnt="0"/>
      <dgm:spPr/>
    </dgm:pt>
  </dgm:ptLst>
  <dgm:cxnLst>
    <dgm:cxn modelId="{633BF56F-6F41-D240-94AE-3C26306F5D00}" type="presOf" srcId="{F212D3DB-3C77-45B3-8E75-0B2317F8CBA1}" destId="{58CE1C9B-82B1-C745-AD02-5322B3F63E93}" srcOrd="0" destOrd="0" presId="urn:microsoft.com/office/officeart/2008/layout/LinedList"/>
    <dgm:cxn modelId="{7214845A-A69C-044F-AF9E-1144A463D580}" type="presOf" srcId="{83C9FCF0-B3AA-4492-BFD2-9397CA1DF7C6}" destId="{320348B2-B03F-DB49-B7BB-0A8B6F626559}" srcOrd="0" destOrd="0" presId="urn:microsoft.com/office/officeart/2008/layout/LinedList"/>
    <dgm:cxn modelId="{4BAE3B8A-E40D-4F15-83CF-A8266071241D}" srcId="{F212D3DB-3C77-45B3-8E75-0B2317F8CBA1}" destId="{5A315713-96BF-418D-839F-7644384DE85F}" srcOrd="3" destOrd="0" parTransId="{A948069D-DE77-4078-BED7-E7F005510E3B}" sibTransId="{BA308FDE-0CAA-48CA-92BB-E0D28B421CFD}"/>
    <dgm:cxn modelId="{E15FA393-6FE1-7148-802C-B6480F8971B5}" type="presOf" srcId="{5A315713-96BF-418D-839F-7644384DE85F}" destId="{BE1C77B6-97D0-F841-9DA6-352E9BC54719}" srcOrd="0" destOrd="0" presId="urn:microsoft.com/office/officeart/2008/layout/LinedList"/>
    <dgm:cxn modelId="{8EF00D96-7DA0-46A2-B63C-931547570D02}" srcId="{F212D3DB-3C77-45B3-8E75-0B2317F8CBA1}" destId="{83C9FCF0-B3AA-4492-BFD2-9397CA1DF7C6}" srcOrd="2" destOrd="0" parTransId="{9905A17F-0303-4C74-9D33-BBC7D77DE8D9}" sibTransId="{1BCDF8C4-7DA9-4972-8E70-7EE96777868A}"/>
    <dgm:cxn modelId="{D944A8A7-1A7B-4886-B2D2-EA049D259B4E}" srcId="{F212D3DB-3C77-45B3-8E75-0B2317F8CBA1}" destId="{C79C19F5-1DCA-4D04-B0BE-B307F63F8C12}" srcOrd="0" destOrd="0" parTransId="{E2BCCAB2-8D83-4360-AFE2-AC21AEBB8A25}" sibTransId="{35D5A02C-07B1-413B-9C14-DCBD0C61B9A9}"/>
    <dgm:cxn modelId="{B9D55AB2-97E1-A341-BDDC-50588B454281}" type="presOf" srcId="{48E410C8-FDE4-47B9-8BD1-84847C6CD283}" destId="{6372D3A6-3757-5245-9CA8-00087E6E4451}" srcOrd="0" destOrd="0" presId="urn:microsoft.com/office/officeart/2008/layout/LinedList"/>
    <dgm:cxn modelId="{6F54A0C7-72A9-F14F-9A98-3307D94C43B4}" type="presOf" srcId="{C79C19F5-1DCA-4D04-B0BE-B307F63F8C12}" destId="{C00BDD42-1797-6344-BB94-73DAE9F013DB}" srcOrd="0" destOrd="0" presId="urn:microsoft.com/office/officeart/2008/layout/LinedList"/>
    <dgm:cxn modelId="{2A5691CA-DEF2-41EB-B2F8-85F520C3E377}" srcId="{F212D3DB-3C77-45B3-8E75-0B2317F8CBA1}" destId="{A10CA9AC-9E15-44FC-B232-FF80D69ABC6C}" srcOrd="1" destOrd="0" parTransId="{998FFF9A-C7EA-485D-9BA9-229F6A5B740C}" sibTransId="{A2FC4360-7450-46E6-ADF6-819217D88D59}"/>
    <dgm:cxn modelId="{E5B7FCD3-2EFA-0B42-A05C-E753C59608C8}" type="presOf" srcId="{A10CA9AC-9E15-44FC-B232-FF80D69ABC6C}" destId="{988D38D3-1249-8B42-8518-04DB2A971D4B}" srcOrd="0" destOrd="0" presId="urn:microsoft.com/office/officeart/2008/layout/LinedList"/>
    <dgm:cxn modelId="{849007EA-F338-49FD-A01D-B25AAE1E5E46}" srcId="{F212D3DB-3C77-45B3-8E75-0B2317F8CBA1}" destId="{48E410C8-FDE4-47B9-8BD1-84847C6CD283}" srcOrd="4" destOrd="0" parTransId="{38131470-58DB-44A4-8194-F85C5F9D153F}" sibTransId="{1502CCC1-DBA1-4604-B2F5-24AAAAB54CDF}"/>
    <dgm:cxn modelId="{E05DC81F-56AA-8C43-A67C-3F3C710EEC42}" type="presParOf" srcId="{58CE1C9B-82B1-C745-AD02-5322B3F63E93}" destId="{1A04A67E-C863-154D-8ACF-AAA854ABF05A}" srcOrd="0" destOrd="0" presId="urn:microsoft.com/office/officeart/2008/layout/LinedList"/>
    <dgm:cxn modelId="{4F404ADD-C448-4942-BDC5-F0F17423F74F}" type="presParOf" srcId="{58CE1C9B-82B1-C745-AD02-5322B3F63E93}" destId="{29729EB9-E353-F24C-A3EE-3250E9306AC0}" srcOrd="1" destOrd="0" presId="urn:microsoft.com/office/officeart/2008/layout/LinedList"/>
    <dgm:cxn modelId="{D6D85BDB-50D9-D64D-A934-708A94D4307F}" type="presParOf" srcId="{29729EB9-E353-F24C-A3EE-3250E9306AC0}" destId="{C00BDD42-1797-6344-BB94-73DAE9F013DB}" srcOrd="0" destOrd="0" presId="urn:microsoft.com/office/officeart/2008/layout/LinedList"/>
    <dgm:cxn modelId="{292FEA7B-EA7A-6141-83F3-16C32FD88F76}" type="presParOf" srcId="{29729EB9-E353-F24C-A3EE-3250E9306AC0}" destId="{224850D6-A641-604C-84ED-1F42AA6ADFF9}" srcOrd="1" destOrd="0" presId="urn:microsoft.com/office/officeart/2008/layout/LinedList"/>
    <dgm:cxn modelId="{8917FA46-1056-2F46-BE76-579082C0BB2B}" type="presParOf" srcId="{58CE1C9B-82B1-C745-AD02-5322B3F63E93}" destId="{82C2762C-CE90-5B42-9BC3-71BF7ED14814}" srcOrd="2" destOrd="0" presId="urn:microsoft.com/office/officeart/2008/layout/LinedList"/>
    <dgm:cxn modelId="{20C825BA-6996-2A41-A48F-B91B41DD4C6D}" type="presParOf" srcId="{58CE1C9B-82B1-C745-AD02-5322B3F63E93}" destId="{1A44CCF5-C6D8-EE46-BAAE-FCB16EB04051}" srcOrd="3" destOrd="0" presId="urn:microsoft.com/office/officeart/2008/layout/LinedList"/>
    <dgm:cxn modelId="{D6B95D6E-9624-CE4F-A4B9-A4CC43B4D5E7}" type="presParOf" srcId="{1A44CCF5-C6D8-EE46-BAAE-FCB16EB04051}" destId="{988D38D3-1249-8B42-8518-04DB2A971D4B}" srcOrd="0" destOrd="0" presId="urn:microsoft.com/office/officeart/2008/layout/LinedList"/>
    <dgm:cxn modelId="{9AC08A17-D20C-F44F-A775-F129E4A2F646}" type="presParOf" srcId="{1A44CCF5-C6D8-EE46-BAAE-FCB16EB04051}" destId="{C173A450-7B49-4B42-A68A-F561DD097044}" srcOrd="1" destOrd="0" presId="urn:microsoft.com/office/officeart/2008/layout/LinedList"/>
    <dgm:cxn modelId="{E97F8424-D65B-D444-B15C-8836D93FF145}" type="presParOf" srcId="{58CE1C9B-82B1-C745-AD02-5322B3F63E93}" destId="{502C0CD5-F727-5644-B1BB-E89B0CBB4889}" srcOrd="4" destOrd="0" presId="urn:microsoft.com/office/officeart/2008/layout/LinedList"/>
    <dgm:cxn modelId="{5C497571-FE7D-5047-A4B5-E50C958C4FD8}" type="presParOf" srcId="{58CE1C9B-82B1-C745-AD02-5322B3F63E93}" destId="{FDEB73B3-4021-5F4E-8443-6962A7C72D89}" srcOrd="5" destOrd="0" presId="urn:microsoft.com/office/officeart/2008/layout/LinedList"/>
    <dgm:cxn modelId="{BDE182A3-F385-FF49-9704-261BF1752564}" type="presParOf" srcId="{FDEB73B3-4021-5F4E-8443-6962A7C72D89}" destId="{320348B2-B03F-DB49-B7BB-0A8B6F626559}" srcOrd="0" destOrd="0" presId="urn:microsoft.com/office/officeart/2008/layout/LinedList"/>
    <dgm:cxn modelId="{5A1DF51F-0D66-1D4C-A3D8-B3294F2FDD87}" type="presParOf" srcId="{FDEB73B3-4021-5F4E-8443-6962A7C72D89}" destId="{7600FC7F-0117-3A48-9A4C-855C8839D4EB}" srcOrd="1" destOrd="0" presId="urn:microsoft.com/office/officeart/2008/layout/LinedList"/>
    <dgm:cxn modelId="{E0D2061B-970D-8B40-AC99-FE799632D8D1}" type="presParOf" srcId="{58CE1C9B-82B1-C745-AD02-5322B3F63E93}" destId="{D1181012-5171-DD4F-B48D-180386F3EC36}" srcOrd="6" destOrd="0" presId="urn:microsoft.com/office/officeart/2008/layout/LinedList"/>
    <dgm:cxn modelId="{46254E6D-DD17-BE48-8D6C-085703B94C6F}" type="presParOf" srcId="{58CE1C9B-82B1-C745-AD02-5322B3F63E93}" destId="{55719573-973B-5048-B382-DA8EA5E62289}" srcOrd="7" destOrd="0" presId="urn:microsoft.com/office/officeart/2008/layout/LinedList"/>
    <dgm:cxn modelId="{D849B112-5D55-E740-8C95-4973855F7227}" type="presParOf" srcId="{55719573-973B-5048-B382-DA8EA5E62289}" destId="{BE1C77B6-97D0-F841-9DA6-352E9BC54719}" srcOrd="0" destOrd="0" presId="urn:microsoft.com/office/officeart/2008/layout/LinedList"/>
    <dgm:cxn modelId="{F3E828C9-F992-2B46-BF31-37C9374C92D5}" type="presParOf" srcId="{55719573-973B-5048-B382-DA8EA5E62289}" destId="{C77CBEEA-E344-A746-85B0-6E295CAC0DF6}" srcOrd="1" destOrd="0" presId="urn:microsoft.com/office/officeart/2008/layout/LinedList"/>
    <dgm:cxn modelId="{5D1256FB-3A5B-8747-85F8-EB984E054BEF}" type="presParOf" srcId="{58CE1C9B-82B1-C745-AD02-5322B3F63E93}" destId="{DDD13D71-2122-584A-8698-767BA041F753}" srcOrd="8" destOrd="0" presId="urn:microsoft.com/office/officeart/2008/layout/LinedList"/>
    <dgm:cxn modelId="{FAFF09FA-9C10-274A-A39D-A04D29E60C5A}" type="presParOf" srcId="{58CE1C9B-82B1-C745-AD02-5322B3F63E93}" destId="{23856E5B-FD79-3B4A-9DE5-D3395859DD24}" srcOrd="9" destOrd="0" presId="urn:microsoft.com/office/officeart/2008/layout/LinedList"/>
    <dgm:cxn modelId="{76C980C4-BDE2-DA4C-BCB7-C2A3CD71D5B2}" type="presParOf" srcId="{23856E5B-FD79-3B4A-9DE5-D3395859DD24}" destId="{6372D3A6-3757-5245-9CA8-00087E6E4451}" srcOrd="0" destOrd="0" presId="urn:microsoft.com/office/officeart/2008/layout/LinedList"/>
    <dgm:cxn modelId="{429BAF27-2838-5345-A85B-78BF970B5E56}" type="presParOf" srcId="{23856E5B-FD79-3B4A-9DE5-D3395859DD24}" destId="{B94A4854-7F7E-B949-A85D-FDF04F94C7C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7C661-9590-4142-B6D7-DF1D4962712B}">
      <dsp:nvSpPr>
        <dsp:cNvPr id="0" name=""/>
        <dsp:cNvSpPr/>
      </dsp:nvSpPr>
      <dsp:spPr>
        <a:xfrm>
          <a:off x="718664" y="453902"/>
          <a:ext cx="1955812" cy="1955812"/>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122D9E-5A03-42CC-9E5D-CE9B61DAE95C}">
      <dsp:nvSpPr>
        <dsp:cNvPr id="0" name=""/>
        <dsp:cNvSpPr/>
      </dsp:nvSpPr>
      <dsp:spPr>
        <a:xfrm>
          <a:off x="1135476"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9A1E0F-E215-4858-ADB4-E4233A055E72}">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Can we keep this promise?</a:t>
          </a:r>
        </a:p>
      </dsp:txBody>
      <dsp:txXfrm>
        <a:off x="93445" y="3018902"/>
        <a:ext cx="3206250" cy="720000"/>
      </dsp:txXfrm>
    </dsp:sp>
    <dsp:sp modelId="{D00DD8E4-D515-4682-B46B-6B845411B3DE}">
      <dsp:nvSpPr>
        <dsp:cNvPr id="0" name=""/>
        <dsp:cNvSpPr/>
      </dsp:nvSpPr>
      <dsp:spPr>
        <a:xfrm>
          <a:off x="4486008" y="453902"/>
          <a:ext cx="1955812" cy="1955812"/>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4BC56D-99BA-4FCC-B7AE-ECBE53E22976}">
      <dsp:nvSpPr>
        <dsp:cNvPr id="0" name=""/>
        <dsp:cNvSpPr/>
      </dsp:nvSpPr>
      <dsp:spPr>
        <a:xfrm>
          <a:off x="4902820"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E423A4-E427-49F0-A66C-AC3E54D3B4C8}">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How can we keep this promise?</a:t>
          </a:r>
        </a:p>
      </dsp:txBody>
      <dsp:txXfrm>
        <a:off x="3860789" y="3018902"/>
        <a:ext cx="3206250" cy="720000"/>
      </dsp:txXfrm>
    </dsp:sp>
    <dsp:sp modelId="{12A9F146-9F0D-496C-A289-4CDFA8846FB0}">
      <dsp:nvSpPr>
        <dsp:cNvPr id="0" name=""/>
        <dsp:cNvSpPr/>
      </dsp:nvSpPr>
      <dsp:spPr>
        <a:xfrm>
          <a:off x="8253352" y="453902"/>
          <a:ext cx="1955812" cy="1955812"/>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625FF5-65FF-4DD6-A5C0-5C260287FC22}">
      <dsp:nvSpPr>
        <dsp:cNvPr id="0" name=""/>
        <dsp:cNvSpPr/>
      </dsp:nvSpPr>
      <dsp:spPr>
        <a:xfrm>
          <a:off x="8670164"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8F10B4-1A72-4096-B610-AE18D2CCF747}">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Hardest Question of All : </a:t>
          </a:r>
          <a:r>
            <a:rPr lang="en-US" sz="1700" i="1" kern="1200"/>
            <a:t>Do we want to keep this promise?</a:t>
          </a:r>
          <a:endParaRPr lang="en-US" sz="1700" kern="1200"/>
        </a:p>
      </dsp:txBody>
      <dsp:txXfrm>
        <a:off x="7628133" y="3018902"/>
        <a:ext cx="32062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8265-3CDF-4D8E-B96A-4682418BBC26}">
      <dsp:nvSpPr>
        <dsp:cNvPr id="0" name=""/>
        <dsp:cNvSpPr/>
      </dsp:nvSpPr>
      <dsp:spPr>
        <a:xfrm>
          <a:off x="718664" y="453902"/>
          <a:ext cx="1955812" cy="1955812"/>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DD0653-846F-4633-AEFC-385132EDAD03}">
      <dsp:nvSpPr>
        <dsp:cNvPr id="0" name=""/>
        <dsp:cNvSpPr/>
      </dsp:nvSpPr>
      <dsp:spPr>
        <a:xfrm>
          <a:off x="1135476"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39E13D-78B0-46A0-A21D-8B0D1188FE29}">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55750">
            <a:lnSpc>
              <a:spcPct val="90000"/>
            </a:lnSpc>
            <a:spcBef>
              <a:spcPct val="0"/>
            </a:spcBef>
            <a:spcAft>
              <a:spcPct val="35000"/>
            </a:spcAft>
            <a:buNone/>
            <a:defRPr cap="all"/>
          </a:pPr>
          <a:r>
            <a:rPr lang="en-US" sz="3500" kern="1200"/>
            <a:t>Scope</a:t>
          </a:r>
        </a:p>
      </dsp:txBody>
      <dsp:txXfrm>
        <a:off x="93445" y="3018902"/>
        <a:ext cx="3206250" cy="720000"/>
      </dsp:txXfrm>
    </dsp:sp>
    <dsp:sp modelId="{03E20325-F5D9-41BE-BD4B-2B6FEC228D3D}">
      <dsp:nvSpPr>
        <dsp:cNvPr id="0" name=""/>
        <dsp:cNvSpPr/>
      </dsp:nvSpPr>
      <dsp:spPr>
        <a:xfrm>
          <a:off x="4486008" y="453902"/>
          <a:ext cx="1955812" cy="1955812"/>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9136D0-958A-477F-9F86-C9598E19B7BA}">
      <dsp:nvSpPr>
        <dsp:cNvPr id="0" name=""/>
        <dsp:cNvSpPr/>
      </dsp:nvSpPr>
      <dsp:spPr>
        <a:xfrm>
          <a:off x="4902820"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9241C5-DB93-40DF-BC03-BE59701331F5}">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55750">
            <a:lnSpc>
              <a:spcPct val="90000"/>
            </a:lnSpc>
            <a:spcBef>
              <a:spcPct val="0"/>
            </a:spcBef>
            <a:spcAft>
              <a:spcPct val="35000"/>
            </a:spcAft>
            <a:buNone/>
            <a:defRPr cap="all"/>
          </a:pPr>
          <a:r>
            <a:rPr lang="en-US" sz="3500" kern="1200"/>
            <a:t>Workforce</a:t>
          </a:r>
        </a:p>
      </dsp:txBody>
      <dsp:txXfrm>
        <a:off x="3860789" y="3018902"/>
        <a:ext cx="3206250" cy="720000"/>
      </dsp:txXfrm>
    </dsp:sp>
    <dsp:sp modelId="{65AD0AB2-C006-4F0B-8DB9-856BC97EC4A7}">
      <dsp:nvSpPr>
        <dsp:cNvPr id="0" name=""/>
        <dsp:cNvSpPr/>
      </dsp:nvSpPr>
      <dsp:spPr>
        <a:xfrm>
          <a:off x="8253352" y="453902"/>
          <a:ext cx="1955812" cy="1955812"/>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2B08B8-CFA2-40AA-A6DF-7515F75C9727}">
      <dsp:nvSpPr>
        <dsp:cNvPr id="0" name=""/>
        <dsp:cNvSpPr/>
      </dsp:nvSpPr>
      <dsp:spPr>
        <a:xfrm>
          <a:off x="8670164"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D13F3E-AA85-4037-93A7-5E5F346294C3}">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55750">
            <a:lnSpc>
              <a:spcPct val="90000"/>
            </a:lnSpc>
            <a:spcBef>
              <a:spcPct val="0"/>
            </a:spcBef>
            <a:spcAft>
              <a:spcPct val="35000"/>
            </a:spcAft>
            <a:buNone/>
            <a:defRPr cap="all"/>
          </a:pPr>
          <a:r>
            <a:rPr lang="en-US" sz="3500" kern="1200"/>
            <a:t>Sustainability </a:t>
          </a:r>
        </a:p>
      </dsp:txBody>
      <dsp:txXfrm>
        <a:off x="7628133" y="3018902"/>
        <a:ext cx="32062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E28958-7621-CE4C-8CE0-BF8B965DF022}">
      <dsp:nvSpPr>
        <dsp:cNvPr id="0" name=""/>
        <dsp:cNvSpPr/>
      </dsp:nvSpPr>
      <dsp:spPr>
        <a:xfrm>
          <a:off x="54634" y="436591"/>
          <a:ext cx="5176216" cy="328689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8FD50F-784F-A843-A999-2045BD17598F}">
      <dsp:nvSpPr>
        <dsp:cNvPr id="0" name=""/>
        <dsp:cNvSpPr/>
      </dsp:nvSpPr>
      <dsp:spPr>
        <a:xfrm>
          <a:off x="629769" y="982969"/>
          <a:ext cx="5176216" cy="328689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a:t>
          </a:r>
          <a:r>
            <a:rPr lang="en-US" sz="2300" i="1" kern="1200"/>
            <a:t>Every patient seen by specialty palliative care who does not have serious illness represents an </a:t>
          </a:r>
          <a:r>
            <a:rPr lang="en-US" sz="2300" b="1" i="1" kern="1200"/>
            <a:t>opportunity cost, </a:t>
          </a:r>
          <a:r>
            <a:rPr lang="en-US" sz="2300" i="1" kern="1200"/>
            <a:t>a patient with refractory symptoms, complex decision-making needs, or irresolvable family-patient goal discordance who could have received expert care instead.</a:t>
          </a:r>
          <a:r>
            <a:rPr lang="en-US" sz="2300" i="1" kern="1200" baseline="30000"/>
            <a:t>”</a:t>
          </a:r>
          <a:r>
            <a:rPr lang="en-US" sz="2300" i="1" kern="1200" baseline="30000">
              <a:latin typeface="Century Gothic" panose="020F0302020204030204"/>
            </a:rPr>
            <a:t>4</a:t>
          </a:r>
          <a:endParaRPr lang="en-US" sz="2300" kern="1200" baseline="0"/>
        </a:p>
      </dsp:txBody>
      <dsp:txXfrm>
        <a:off x="726039" y="1079239"/>
        <a:ext cx="4983676" cy="3094357"/>
      </dsp:txXfrm>
    </dsp:sp>
    <dsp:sp modelId="{A36E8BCB-48AB-7142-BAC1-17DCD098F011}">
      <dsp:nvSpPr>
        <dsp:cNvPr id="0" name=""/>
        <dsp:cNvSpPr/>
      </dsp:nvSpPr>
      <dsp:spPr>
        <a:xfrm>
          <a:off x="6327962" y="492928"/>
          <a:ext cx="5176216" cy="328689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D0ED19-5B2E-6C4A-B5BD-DCF8FC907254}">
      <dsp:nvSpPr>
        <dsp:cNvPr id="0" name=""/>
        <dsp:cNvSpPr/>
      </dsp:nvSpPr>
      <dsp:spPr>
        <a:xfrm>
          <a:off x="6903097" y="1039307"/>
          <a:ext cx="5176216" cy="328689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i="1" kern="1200"/>
            <a:t>“Given that demand for palliative care services is increasing due to population aging and people living longer with life-threatening diseases, maintaining appropriate scope boundaries is essential for maximizing benefit to those who need it most.”</a:t>
          </a:r>
          <a:r>
            <a:rPr lang="en-US" sz="2300" i="1" kern="1200" baseline="30000">
              <a:latin typeface="Century Gothic" panose="020F0302020204030204"/>
            </a:rPr>
            <a:t>7</a:t>
          </a:r>
          <a:endParaRPr lang="en-US" sz="2300" i="1" kern="1200" baseline="30000"/>
        </a:p>
      </dsp:txBody>
      <dsp:txXfrm>
        <a:off x="6999367" y="1135577"/>
        <a:ext cx="4983676" cy="30943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6727DE-F59D-AA4D-A17D-CC993E72443C}">
      <dsp:nvSpPr>
        <dsp:cNvPr id="0" name=""/>
        <dsp:cNvSpPr/>
      </dsp:nvSpPr>
      <dsp:spPr>
        <a:xfrm>
          <a:off x="0" y="2124"/>
          <a:ext cx="10515600"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4EDC5655-5F5C-7948-82D3-DC7DBF9287A5}">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When you are going to see a patient, whether inpatient or outpatient, if your focus is only on what you are </a:t>
          </a:r>
          <a:r>
            <a:rPr lang="en-US" sz="2900" i="1" kern="1200"/>
            <a:t>not</a:t>
          </a:r>
          <a:r>
            <a:rPr lang="en-US" sz="2900" kern="1200"/>
            <a:t> going to do, then don’t bother going.</a:t>
          </a:r>
        </a:p>
      </dsp:txBody>
      <dsp:txXfrm>
        <a:off x="0" y="2124"/>
        <a:ext cx="10515600" cy="1449029"/>
      </dsp:txXfrm>
    </dsp:sp>
    <dsp:sp modelId="{2D61A7A6-DFAF-2F44-B6A6-3A7CA7C6D0A9}">
      <dsp:nvSpPr>
        <dsp:cNvPr id="0" name=""/>
        <dsp:cNvSpPr/>
      </dsp:nvSpPr>
      <dsp:spPr>
        <a:xfrm>
          <a:off x="0" y="1451154"/>
          <a:ext cx="10515600"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802A649-3964-914A-996D-7BCB3FB078B9}">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A patient asking for something does not obligate you to do exactly what they request. What it does require is exploring where and how you </a:t>
          </a:r>
          <a:r>
            <a:rPr lang="en-US" sz="2900" i="1" kern="1200"/>
            <a:t>can</a:t>
          </a:r>
          <a:r>
            <a:rPr lang="en-US" sz="2900" kern="1200"/>
            <a:t> be helpful.</a:t>
          </a:r>
        </a:p>
      </dsp:txBody>
      <dsp:txXfrm>
        <a:off x="0" y="1451154"/>
        <a:ext cx="10515600" cy="1449029"/>
      </dsp:txXfrm>
    </dsp:sp>
    <dsp:sp modelId="{7AB03E1C-BD76-244B-8B56-86EEC5E6F454}">
      <dsp:nvSpPr>
        <dsp:cNvPr id="0" name=""/>
        <dsp:cNvSpPr/>
      </dsp:nvSpPr>
      <dsp:spPr>
        <a:xfrm>
          <a:off x="0" y="2900183"/>
          <a:ext cx="10515600"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47A6CFD-0DEF-D84E-AE81-7299F1E294CA}">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If you keep the patient at the center and make decisions with them based on what they need, situations that initially feel unclear often become much clearer.</a:t>
          </a:r>
        </a:p>
      </dsp:txBody>
      <dsp:txXfrm>
        <a:off x="0" y="2900183"/>
        <a:ext cx="10515600" cy="14490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0334A1-38FE-4943-95F6-E2236BFFAC3F}">
      <dsp:nvSpPr>
        <dsp:cNvPr id="0" name=""/>
        <dsp:cNvSpPr/>
      </dsp:nvSpPr>
      <dsp:spPr>
        <a:xfrm>
          <a:off x="0" y="1078706"/>
          <a:ext cx="3656541" cy="21939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solidFill>
                <a:srgbClr val="444444"/>
              </a:solidFill>
              <a:latin typeface="Calibri"/>
              <a:ea typeface="Calibri"/>
              <a:cs typeface="Calibri"/>
            </a:rPr>
            <a:t>Using the right level of care for the right patient at the right time (home-based palliative care, stand-alone palliative care clinics, embedded clinics)</a:t>
          </a:r>
        </a:p>
      </dsp:txBody>
      <dsp:txXfrm>
        <a:off x="0" y="1078706"/>
        <a:ext cx="3656541" cy="2193924"/>
      </dsp:txXfrm>
    </dsp:sp>
    <dsp:sp modelId="{0D1C2ECF-0C98-4C80-BCE0-0AD6F63D026F}">
      <dsp:nvSpPr>
        <dsp:cNvPr id="0" name=""/>
        <dsp:cNvSpPr/>
      </dsp:nvSpPr>
      <dsp:spPr>
        <a:xfrm>
          <a:off x="4022195" y="1078706"/>
          <a:ext cx="3656541" cy="21939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rgbClr val="444444"/>
              </a:solidFill>
              <a:latin typeface="Calibri"/>
              <a:ea typeface="Calibri"/>
              <a:cs typeface="Calibri"/>
            </a:rPr>
            <a:t>Leveraging interdisciplinary teams</a:t>
          </a:r>
        </a:p>
      </dsp:txBody>
      <dsp:txXfrm>
        <a:off x="4022195" y="1078706"/>
        <a:ext cx="3656541" cy="2193924"/>
      </dsp:txXfrm>
    </dsp:sp>
    <dsp:sp modelId="{0B7DF06C-37E4-44A7-937D-998CBF79A052}">
      <dsp:nvSpPr>
        <dsp:cNvPr id="0" name=""/>
        <dsp:cNvSpPr/>
      </dsp:nvSpPr>
      <dsp:spPr>
        <a:xfrm>
          <a:off x="8044391" y="1078706"/>
          <a:ext cx="3656541" cy="21939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rgbClr val="444444"/>
              </a:solidFill>
              <a:latin typeface="Calibri"/>
              <a:ea typeface="Calibri"/>
              <a:cs typeface="Calibri"/>
            </a:rPr>
            <a:t>Understanding how Palliative Care fits into reimbursement structures and financial models of care </a:t>
          </a:r>
        </a:p>
      </dsp:txBody>
      <dsp:txXfrm>
        <a:off x="8044391" y="1078706"/>
        <a:ext cx="3656541" cy="21939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4A67E-C863-154D-8ACF-AAA854ABF05A}">
      <dsp:nvSpPr>
        <dsp:cNvPr id="0" name=""/>
        <dsp:cNvSpPr/>
      </dsp:nvSpPr>
      <dsp:spPr>
        <a:xfrm>
          <a:off x="0" y="641"/>
          <a:ext cx="11034132"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0BDD42-1797-6344-BB94-73DAE9F013DB}">
      <dsp:nvSpPr>
        <dsp:cNvPr id="0" name=""/>
        <dsp:cNvSpPr/>
      </dsp:nvSpPr>
      <dsp:spPr>
        <a:xfrm>
          <a:off x="0" y="641"/>
          <a:ext cx="11034132" cy="105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Palliative care is not one intervention, it is a personalized model of care.</a:t>
          </a:r>
          <a:br>
            <a:rPr lang="en-US" sz="1700" kern="1200"/>
          </a:br>
          <a:r>
            <a:rPr lang="en-US" sz="1700" kern="1200"/>
            <a:t>Its value comes from combining the right clinical, psychosocial, spiritual, and practical supports for the right patient at the right time. </a:t>
          </a:r>
        </a:p>
      </dsp:txBody>
      <dsp:txXfrm>
        <a:off x="0" y="641"/>
        <a:ext cx="11034132" cy="1050931"/>
      </dsp:txXfrm>
    </dsp:sp>
    <dsp:sp modelId="{82C2762C-CE90-5B42-9BC3-71BF7ED14814}">
      <dsp:nvSpPr>
        <dsp:cNvPr id="0" name=""/>
        <dsp:cNvSpPr/>
      </dsp:nvSpPr>
      <dsp:spPr>
        <a:xfrm>
          <a:off x="0" y="1051573"/>
          <a:ext cx="11034132"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8D38D3-1249-8B42-8518-04DB2A971D4B}">
      <dsp:nvSpPr>
        <dsp:cNvPr id="0" name=""/>
        <dsp:cNvSpPr/>
      </dsp:nvSpPr>
      <dsp:spPr>
        <a:xfrm>
          <a:off x="0" y="1051573"/>
          <a:ext cx="11034132" cy="105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The future of palliative care depends on alignment in philosophy and willingness to innovate.</a:t>
          </a:r>
          <a:br>
            <a:rPr lang="en-US" sz="1700" kern="1200"/>
          </a:br>
          <a:r>
            <a:rPr lang="en-US" sz="1700" kern="1200"/>
            <a:t>We must match our workforce, scope, and care models with the real needs of patients, families, and healthcare systems. Palliative care is only as strong as it’s weakest part.</a:t>
          </a:r>
        </a:p>
      </dsp:txBody>
      <dsp:txXfrm>
        <a:off x="0" y="1051573"/>
        <a:ext cx="11034132" cy="1050931"/>
      </dsp:txXfrm>
    </dsp:sp>
    <dsp:sp modelId="{502C0CD5-F727-5644-B1BB-E89B0CBB4889}">
      <dsp:nvSpPr>
        <dsp:cNvPr id="0" name=""/>
        <dsp:cNvSpPr/>
      </dsp:nvSpPr>
      <dsp:spPr>
        <a:xfrm>
          <a:off x="0" y="2102504"/>
          <a:ext cx="11034132"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0348B2-B03F-DB49-B7BB-0A8B6F626559}">
      <dsp:nvSpPr>
        <dsp:cNvPr id="0" name=""/>
        <dsp:cNvSpPr/>
      </dsp:nvSpPr>
      <dsp:spPr>
        <a:xfrm>
          <a:off x="0" y="2102504"/>
          <a:ext cx="11034132" cy="105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Compassion alone is not enough, sustainability matters.</a:t>
          </a:r>
          <a:br>
            <a:rPr lang="en-US" sz="1700" kern="1200"/>
          </a:br>
          <a:r>
            <a:rPr lang="en-US" sz="1700" kern="1200"/>
            <a:t>To grow access and maintain quality, palliative care leaders must understand operations, payment models, staffing, and organizational priorities.</a:t>
          </a:r>
        </a:p>
      </dsp:txBody>
      <dsp:txXfrm>
        <a:off x="0" y="2102504"/>
        <a:ext cx="11034132" cy="1050931"/>
      </dsp:txXfrm>
    </dsp:sp>
    <dsp:sp modelId="{D1181012-5171-DD4F-B48D-180386F3EC36}">
      <dsp:nvSpPr>
        <dsp:cNvPr id="0" name=""/>
        <dsp:cNvSpPr/>
      </dsp:nvSpPr>
      <dsp:spPr>
        <a:xfrm>
          <a:off x="0" y="3153436"/>
          <a:ext cx="11034132"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1C77B6-97D0-F841-9DA6-352E9BC54719}">
      <dsp:nvSpPr>
        <dsp:cNvPr id="0" name=""/>
        <dsp:cNvSpPr/>
      </dsp:nvSpPr>
      <dsp:spPr>
        <a:xfrm>
          <a:off x="0" y="3153436"/>
          <a:ext cx="11034132" cy="105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Interdisciplinary teams are the treatment.</a:t>
          </a:r>
          <a:br>
            <a:rPr lang="en-US" sz="1700" kern="1200"/>
          </a:br>
          <a:r>
            <a:rPr lang="en-US" sz="1700" kern="1200"/>
            <a:t>No single discipline can meet the complexity of serious illness alone; our strength is in coordinated, team-based care. “</a:t>
          </a:r>
          <a:r>
            <a:rPr lang="en-US" sz="1700" i="1" kern="1200"/>
            <a:t>Investment in only one is really an investment in none.”</a:t>
          </a:r>
          <a:endParaRPr lang="en-US" sz="1700" kern="1200"/>
        </a:p>
      </dsp:txBody>
      <dsp:txXfrm>
        <a:off x="0" y="3153436"/>
        <a:ext cx="11034132" cy="1050931"/>
      </dsp:txXfrm>
    </dsp:sp>
    <dsp:sp modelId="{DDD13D71-2122-584A-8698-767BA041F753}">
      <dsp:nvSpPr>
        <dsp:cNvPr id="0" name=""/>
        <dsp:cNvSpPr/>
      </dsp:nvSpPr>
      <dsp:spPr>
        <a:xfrm>
          <a:off x="0" y="4204367"/>
          <a:ext cx="11034132"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72D3A6-3757-5245-9CA8-00087E6E4451}">
      <dsp:nvSpPr>
        <dsp:cNvPr id="0" name=""/>
        <dsp:cNvSpPr/>
      </dsp:nvSpPr>
      <dsp:spPr>
        <a:xfrm>
          <a:off x="0" y="4204367"/>
          <a:ext cx="11034132" cy="105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Our measure is not only how much suffering we relieve, but how well we accompany people through it.</a:t>
          </a:r>
          <a:br>
            <a:rPr lang="en-US" sz="1700" kern="1200"/>
          </a:br>
          <a:r>
            <a:rPr lang="en-US" sz="1700" kern="1200"/>
            <a:t>Palliative care’s enduring role is to help patients and families live as well as possible through serious illness, with skill, honesty, and humanity.</a:t>
          </a:r>
        </a:p>
      </dsp:txBody>
      <dsp:txXfrm>
        <a:off x="0" y="4204367"/>
        <a:ext cx="11034132" cy="1050931"/>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6/29/2026</a:t>
            </a:fld>
            <a:endParaRPr lang="en-US">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53EF1-D49D-C34B-8634-79CEC51E9E99}"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6BAE3-93B1-EA40-836F-5153F673EA93}" type="slidenum">
              <a:rPr lang="en-US" smtClean="0"/>
              <a:t>‹#›</a:t>
            </a:fld>
            <a:endParaRPr lang="en-US"/>
          </a:p>
        </p:txBody>
      </p:sp>
    </p:spTree>
    <p:extLst>
      <p:ext uri="{BB962C8B-B14F-4D97-AF65-F5344CB8AC3E}">
        <p14:creationId xmlns:p14="http://schemas.microsoft.com/office/powerpoint/2010/main" val="3396394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important us a leaders to show </a:t>
            </a:r>
            <a:r>
              <a:rPr lang="en-US" err="1"/>
              <a:t>vuneralblity</a:t>
            </a:r>
            <a:endParaRPr lang="en-US"/>
          </a:p>
        </p:txBody>
      </p:sp>
      <p:sp>
        <p:nvSpPr>
          <p:cNvPr id="4" name="Slide Number Placeholder 3"/>
          <p:cNvSpPr>
            <a:spLocks noGrp="1"/>
          </p:cNvSpPr>
          <p:nvPr>
            <p:ph type="sldNum" sz="quarter" idx="5"/>
          </p:nvPr>
        </p:nvSpPr>
        <p:spPr/>
        <p:txBody>
          <a:bodyPr/>
          <a:lstStyle/>
          <a:p>
            <a:fld id="{2D284AA7-D7DA-144C-BCD1-BB782339E1B4}" type="slidenum">
              <a:rPr lang="en-US" smtClean="0"/>
              <a:t>30</a:t>
            </a:fld>
            <a:endParaRPr lang="en-US"/>
          </a:p>
        </p:txBody>
      </p:sp>
    </p:spTree>
    <p:extLst>
      <p:ext uri="{BB962C8B-B14F-4D97-AF65-F5344CB8AC3E}">
        <p14:creationId xmlns:p14="http://schemas.microsoft.com/office/powerpoint/2010/main" val="27450437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6/29/2026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274299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6/29/2026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4505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991312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792611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463877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45960-6AAA-B65C-BBDD-89848E67AD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1C4A61-AC14-E9E8-E28A-7D1C7F2B8D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3CD38F-0331-6C69-03FC-AD14F06C80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F633CF-066C-91F2-0753-615242C513A9}"/>
              </a:ext>
            </a:extLst>
          </p:cNvPr>
          <p:cNvSpPr>
            <a:spLocks noGrp="1"/>
          </p:cNvSpPr>
          <p:nvPr>
            <p:ph type="dt" sz="half" idx="10"/>
          </p:nvPr>
        </p:nvSpPr>
        <p:spPr/>
        <p:txBody>
          <a:bodyPr/>
          <a:lstStyle/>
          <a:p>
            <a:fld id="{9EBB7D05-BA4D-454B-96FF-F7B36B46B4FF}" type="datetimeFigureOut">
              <a:rPr lang="en-US" smtClean="0"/>
              <a:t>6/29/2026</a:t>
            </a:fld>
            <a:endParaRPr lang="en-US"/>
          </a:p>
        </p:txBody>
      </p:sp>
      <p:sp>
        <p:nvSpPr>
          <p:cNvPr id="6" name="Footer Placeholder 5">
            <a:extLst>
              <a:ext uri="{FF2B5EF4-FFF2-40B4-BE49-F238E27FC236}">
                <a16:creationId xmlns:a16="http://schemas.microsoft.com/office/drawing/2014/main" id="{0063D240-68EA-5284-D2C5-3BF304AC97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26FAD6-7044-3F14-8B39-F3DF488D9B98}"/>
              </a:ext>
            </a:extLst>
          </p:cNvPr>
          <p:cNvSpPr>
            <a:spLocks noGrp="1"/>
          </p:cNvSpPr>
          <p:nvPr>
            <p:ph type="sldNum" sz="quarter" idx="12"/>
          </p:nvPr>
        </p:nvSpPr>
        <p:spPr/>
        <p:txBody>
          <a:bodyPr/>
          <a:lstStyle/>
          <a:p>
            <a:fld id="{23FA655A-2B53-7243-955C-F27D39ADDC64}" type="slidenum">
              <a:rPr lang="en-US" smtClean="0"/>
              <a:t>‹#›</a:t>
            </a:fld>
            <a:endParaRPr lang="en-US"/>
          </a:p>
        </p:txBody>
      </p:sp>
    </p:spTree>
    <p:extLst>
      <p:ext uri="{BB962C8B-B14F-4D97-AF65-F5344CB8AC3E}">
        <p14:creationId xmlns:p14="http://schemas.microsoft.com/office/powerpoint/2010/main" val="65899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a:solidFill>
                  <a:schemeClr val="bg1"/>
                </a:solidFill>
                <a:latin typeface="Century Gothic"/>
                <a:cs typeface="Century Gothic"/>
              </a:rPr>
              <a:t>We </a:t>
            </a:r>
            <a:r>
              <a:rPr lang="en-US" sz="2000" b="1" kern="0" spc="-10">
                <a:solidFill>
                  <a:schemeClr val="bg1"/>
                </a:solidFill>
                <a:latin typeface="Century Gothic"/>
                <a:cs typeface="Century Gothic"/>
              </a:rPr>
              <a:t>i</a:t>
            </a:r>
            <a:r>
              <a:rPr sz="2000" b="1" kern="0" spc="-10">
                <a:solidFill>
                  <a:schemeClr val="bg1"/>
                </a:solidFill>
                <a:latin typeface="Century Gothic"/>
                <a:cs typeface="Century Gothic"/>
              </a:rPr>
              <a:t>mprove </a:t>
            </a:r>
            <a:r>
              <a:rPr lang="en-US" sz="2000" b="1" kern="0" spc="-10">
                <a:solidFill>
                  <a:schemeClr val="bg1"/>
                </a:solidFill>
                <a:latin typeface="Century Gothic"/>
                <a:cs typeface="Century Gothic"/>
              </a:rPr>
              <a:t>l</a:t>
            </a:r>
            <a:r>
              <a:rPr sz="2000" b="1" kern="0">
                <a:solidFill>
                  <a:schemeClr val="bg1"/>
                </a:solidFill>
                <a:latin typeface="Century Gothic"/>
                <a:cs typeface="Century Gothic"/>
              </a:rPr>
              <a:t>ives</a:t>
            </a:r>
            <a:r>
              <a:rPr sz="2000" b="1" kern="0" spc="-35">
                <a:solidFill>
                  <a:schemeClr val="bg1"/>
                </a:solidFill>
                <a:latin typeface="Century Gothic"/>
                <a:cs typeface="Century Gothic"/>
              </a:rPr>
              <a:t> </a:t>
            </a:r>
            <a:r>
              <a:rPr sz="2000" b="1" kern="0" spc="-25">
                <a:solidFill>
                  <a:schemeClr val="bg1"/>
                </a:solidFill>
                <a:latin typeface="Century Gothic"/>
                <a:cs typeface="Century Gothic"/>
              </a:rPr>
              <a:t>and </a:t>
            </a:r>
            <a:r>
              <a:rPr lang="en-US" sz="2000" b="1" kern="0" spc="-10">
                <a:solidFill>
                  <a:schemeClr val="bg1"/>
                </a:solidFill>
                <a:latin typeface="Century Gothic"/>
                <a:cs typeface="Century Gothic"/>
              </a:rPr>
              <a:t>p</a:t>
            </a:r>
            <a:r>
              <a:rPr sz="2000" b="1" kern="0" spc="-10">
                <a:solidFill>
                  <a:schemeClr val="bg1"/>
                </a:solidFill>
                <a:latin typeface="Century Gothic"/>
                <a:cs typeface="Century Gothic"/>
              </a:rPr>
              <a:t>rovide </a:t>
            </a:r>
            <a:r>
              <a:rPr lang="en-US" sz="2000" b="1" kern="0" spc="-20">
                <a:solidFill>
                  <a:schemeClr val="bg1"/>
                </a:solidFill>
                <a:latin typeface="Century Gothic"/>
                <a:cs typeface="Century Gothic"/>
              </a:rPr>
              <a:t>h</a:t>
            </a:r>
            <a:r>
              <a:rPr sz="2000" b="1" kern="0" spc="-20">
                <a:solidFill>
                  <a:schemeClr val="bg1"/>
                </a:solidFill>
                <a:latin typeface="Century Gothic"/>
                <a:cs typeface="Century Gothic"/>
              </a:rPr>
              <a:t>ope</a:t>
            </a:r>
            <a:endParaRPr sz="2000" kern="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4">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5"/>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 id="2147483754" r:id="rId50"/>
    <p:sldLayoutId id="2147483755" r:id="rId51"/>
    <p:sldLayoutId id="2147483756" r:id="rId52"/>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microsoft.com/office/2018/10/relationships/comments" Target="../comments/modernComment_10C_E96C28DB.xml"/><Relationship Id="rId1" Type="http://schemas.openxmlformats.org/officeDocument/2006/relationships/slideLayout" Target="../slideLayouts/slideLayout49.xml"/><Relationship Id="rId4" Type="http://schemas.openxmlformats.org/officeDocument/2006/relationships/hyperlink" Target="http://www.chatgpt.com/" TargetMode="Externa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hyperlink" Target="http://www.chatgpt.com/" TargetMode="External"/><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3" Type="http://schemas.openxmlformats.org/officeDocument/2006/relationships/hyperlink" Target="http://www.chatgpt.com/" TargetMode="External"/><Relationship Id="rId2" Type="http://schemas.openxmlformats.org/officeDocument/2006/relationships/image" Target="../media/image30.png"/><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3" Type="http://schemas.openxmlformats.org/officeDocument/2006/relationships/hyperlink" Target="http://www.chatgpt.com/" TargetMode="External"/><Relationship Id="rId2" Type="http://schemas.openxmlformats.org/officeDocument/2006/relationships/image" Target="../media/image31.png"/><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www.chatgpt.com/" TargetMode="External"/><Relationship Id="rId2" Type="http://schemas.openxmlformats.org/officeDocument/2006/relationships/image" Target="../media/image32.png"/><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diagramLayout" Target="../diagrams/layout5.xml"/><Relationship Id="rId7" Type="http://schemas.openxmlformats.org/officeDocument/2006/relationships/image" Target="../media/image37.svg"/><Relationship Id="rId2" Type="http://schemas.openxmlformats.org/officeDocument/2006/relationships/diagramData" Target="../diagrams/data5.xml"/><Relationship Id="rId1" Type="http://schemas.openxmlformats.org/officeDocument/2006/relationships/slideLayout" Target="../slideLayouts/slideLayout4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39.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3" Type="http://schemas.openxmlformats.org/officeDocument/2006/relationships/hyperlink" Target="https://www.jpsmjournal.com/article/S0885-3924(19)30454-3/fulltext" TargetMode="External"/><Relationship Id="rId2" Type="http://schemas.openxmlformats.org/officeDocument/2006/relationships/image" Target="../media/image40.jpeg"/><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49.xml"/><Relationship Id="rId4" Type="http://schemas.openxmlformats.org/officeDocument/2006/relationships/hyperlink" Target="http://www.chatgpt.com/"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3.xml.rels><?xml version="1.0" encoding="UTF-8" standalone="yes"?>
<Relationships xmlns="http://schemas.openxmlformats.org/package/2006/relationships"><Relationship Id="rId2" Type="http://schemas.openxmlformats.org/officeDocument/2006/relationships/hyperlink" Target="https://pubmed.ncbi.nlm.nih.gov/25927121/" TargetMode="Externa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www.chatgpt.com" TargetMode="External"/><Relationship Id="rId2" Type="http://schemas.openxmlformats.org/officeDocument/2006/relationships/image" Target="../media/image19.jpe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microsoft.com/office/2018/10/relationships/comments" Target="../comments/modernComment_12F_9237055E.xml"/><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E511F-9257-A099-82F1-857E31965EC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340C307-8C8B-33C2-B48C-9EBB05BC4BF9}"/>
              </a:ext>
            </a:extLst>
          </p:cNvPr>
          <p:cNvSpPr>
            <a:spLocks noGrp="1"/>
          </p:cNvSpPr>
          <p:nvPr>
            <p:ph type="ctrTitle"/>
          </p:nvPr>
        </p:nvSpPr>
        <p:spPr>
          <a:xfrm>
            <a:off x="876436" y="2407226"/>
            <a:ext cx="7317073" cy="2037624"/>
          </a:xfrm>
        </p:spPr>
        <p:txBody>
          <a:bodyPr/>
          <a:lstStyle/>
          <a:p>
            <a:r>
              <a:rPr lang="en-US" sz="3600">
                <a:latin typeface="Georgia"/>
                <a:ea typeface="+mj-lt"/>
                <a:cs typeface="+mj-lt"/>
              </a:rPr>
              <a:t>Resiliency and Sustainable Outpatient Practice</a:t>
            </a:r>
            <a:endParaRPr lang="en-US" sz="3600">
              <a:latin typeface="Georgia"/>
            </a:endParaRPr>
          </a:p>
        </p:txBody>
      </p:sp>
      <p:sp>
        <p:nvSpPr>
          <p:cNvPr id="2" name="Content Placeholder 1">
            <a:extLst>
              <a:ext uri="{FF2B5EF4-FFF2-40B4-BE49-F238E27FC236}">
                <a16:creationId xmlns:a16="http://schemas.microsoft.com/office/drawing/2014/main" id="{3839AF55-A12C-6E3E-A5BE-EC3141C51068}"/>
              </a:ext>
            </a:extLst>
          </p:cNvPr>
          <p:cNvSpPr>
            <a:spLocks noGrp="1"/>
          </p:cNvSpPr>
          <p:nvPr>
            <p:ph type="subTitle" idx="1"/>
          </p:nvPr>
        </p:nvSpPr>
        <p:spPr>
          <a:xfrm>
            <a:off x="876436" y="5119631"/>
            <a:ext cx="6528179" cy="1202437"/>
          </a:xfrm>
        </p:spPr>
        <p:txBody>
          <a:bodyPr vert="horz" lIns="91440" tIns="45720" rIns="91440" bIns="45720" rtlCol="0" anchor="t">
            <a:normAutofit/>
          </a:bodyPr>
          <a:lstStyle/>
          <a:p>
            <a:r>
              <a:rPr lang="en-US" sz="2400">
                <a:ea typeface="+mn-lt"/>
                <a:cs typeface="+mn-lt"/>
              </a:rPr>
              <a:t>Kim </a:t>
            </a:r>
            <a:r>
              <a:rPr lang="en-US" sz="2400" err="1">
                <a:ea typeface="+mn-lt"/>
                <a:cs typeface="+mn-lt"/>
              </a:rPr>
              <a:t>Curseen</a:t>
            </a:r>
            <a:r>
              <a:rPr lang="en-US" sz="2400">
                <a:ea typeface="+mn-lt"/>
                <a:cs typeface="+mn-lt"/>
              </a:rPr>
              <a:t>, MD, FAAHPM</a:t>
            </a:r>
            <a:endParaRPr lang="en-US"/>
          </a:p>
        </p:txBody>
      </p:sp>
    </p:spTree>
    <p:extLst>
      <p:ext uri="{BB962C8B-B14F-4D97-AF65-F5344CB8AC3E}">
        <p14:creationId xmlns:p14="http://schemas.microsoft.com/office/powerpoint/2010/main" val="2167023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88929-CC05-DAE2-AC03-0D5B04D975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C630DEA-A107-4270-A6C0-926332ACC03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0ABFDA5-B405-9016-519A-81DCDAEB4BF4}"/>
              </a:ext>
            </a:extLst>
          </p:cNvPr>
          <p:cNvPicPr>
            <a:picLocks noChangeAspect="1"/>
          </p:cNvPicPr>
          <p:nvPr/>
        </p:nvPicPr>
        <p:blipFill>
          <a:blip r:embed="rId3"/>
          <a:stretch>
            <a:fillRect/>
          </a:stretch>
        </p:blipFill>
        <p:spPr>
          <a:xfrm>
            <a:off x="756508" y="144992"/>
            <a:ext cx="10888362" cy="5907445"/>
          </a:xfrm>
          <a:prstGeom prst="rect">
            <a:avLst/>
          </a:prstGeom>
        </p:spPr>
      </p:pic>
      <p:sp>
        <p:nvSpPr>
          <p:cNvPr id="6" name="TextBox 5">
            <a:extLst>
              <a:ext uri="{FF2B5EF4-FFF2-40B4-BE49-F238E27FC236}">
                <a16:creationId xmlns:a16="http://schemas.microsoft.com/office/drawing/2014/main" id="{70AC9C8C-CAA5-AE81-4B08-EC24086229F8}"/>
              </a:ext>
            </a:extLst>
          </p:cNvPr>
          <p:cNvSpPr txBox="1"/>
          <p:nvPr/>
        </p:nvSpPr>
        <p:spPr>
          <a:xfrm>
            <a:off x="17235" y="6325438"/>
            <a:ext cx="10217737"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333333"/>
                </a:solidFill>
                <a:highlight>
                  <a:srgbClr val="FFFFFF"/>
                </a:highlight>
              </a:rPr>
              <a:t>Figure by OpenAI's ChatGPT, April 2026 (</a:t>
            </a:r>
            <a:r>
              <a:rPr lang="en-US" sz="800">
                <a:solidFill>
                  <a:srgbClr val="333333"/>
                </a:solidFill>
                <a:highlight>
                  <a:srgbClr val="FFFFFF"/>
                </a:highlight>
                <a:hlinkClick r:id="rId4"/>
              </a:rPr>
              <a:t>www.chatgpt.com</a:t>
            </a:r>
            <a:r>
              <a:rPr lang="en-US" sz="800">
                <a:solidFill>
                  <a:srgbClr val="333333"/>
                </a:solidFill>
                <a:highlight>
                  <a:srgbClr val="FFFFFF"/>
                </a:highlight>
              </a:rPr>
              <a:t>). Figure generated using the prompt: "create a figure demonstrating the what palliative care promises to do for patients and </a:t>
            </a:r>
            <a:r>
              <a:rPr lang="en-US" sz="800" err="1">
                <a:solidFill>
                  <a:srgbClr val="333333"/>
                </a:solidFill>
                <a:highlight>
                  <a:srgbClr val="FFFFFF"/>
                </a:highlight>
              </a:rPr>
              <a:t>familie</a:t>
            </a:r>
            <a:r>
              <a:rPr lang="en-US" sz="800">
                <a:solidFill>
                  <a:srgbClr val="333333"/>
                </a:solidFill>
                <a:highlight>
                  <a:srgbClr val="FFFFFF"/>
                </a:highlight>
              </a:rPr>
              <a:t> and the impact also promised to include the following." </a:t>
            </a:r>
            <a:endParaRPr lang="en-US" sz="800"/>
          </a:p>
          <a:p>
            <a:endParaRPr lang="en-US" sz="1000"/>
          </a:p>
        </p:txBody>
      </p:sp>
    </p:spTree>
    <p:extLst>
      <p:ext uri="{BB962C8B-B14F-4D97-AF65-F5344CB8AC3E}">
        <p14:creationId xmlns:p14="http://schemas.microsoft.com/office/powerpoint/2010/main" val="3916179675"/>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29588-517C-0614-70AA-02B26E3D918F}"/>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Tough Questions</a:t>
            </a:r>
          </a:p>
        </p:txBody>
      </p:sp>
      <p:graphicFrame>
        <p:nvGraphicFramePr>
          <p:cNvPr id="5" name="Content Placeholder 2">
            <a:extLst>
              <a:ext uri="{FF2B5EF4-FFF2-40B4-BE49-F238E27FC236}">
                <a16:creationId xmlns:a16="http://schemas.microsoft.com/office/drawing/2014/main" id="{576AF726-94FA-6B3E-FC36-195D31C8B698}"/>
              </a:ext>
            </a:extLst>
          </p:cNvPr>
          <p:cNvGraphicFramePr>
            <a:graphicFrameLocks noGrp="1"/>
          </p:cNvGraphicFramePr>
          <p:nvPr>
            <p:ph idx="1"/>
            <p:extLst>
              <p:ext uri="{D42A27DB-BD31-4B8C-83A1-F6EECF244321}">
                <p14:modId xmlns:p14="http://schemas.microsoft.com/office/powerpoint/2010/main" val="309837864"/>
              </p:ext>
            </p:extLst>
          </p:nvPr>
        </p:nvGraphicFramePr>
        <p:xfrm>
          <a:off x="627123" y="1333646"/>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2688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3993B3B3-B676-B356-9C26-79A87F884183}"/>
              </a:ext>
            </a:extLst>
          </p:cNvPr>
          <p:cNvGraphicFramePr>
            <a:graphicFrameLocks noGrp="1"/>
          </p:cNvGraphicFramePr>
          <p:nvPr>
            <p:ph idx="1"/>
            <p:extLst>
              <p:ext uri="{D42A27DB-BD31-4B8C-83A1-F6EECF244321}">
                <p14:modId xmlns:p14="http://schemas.microsoft.com/office/powerpoint/2010/main" val="1443975629"/>
              </p:ext>
            </p:extLst>
          </p:nvPr>
        </p:nvGraphicFramePr>
        <p:xfrm>
          <a:off x="627123" y="1570712"/>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0740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7756553-6662-2D26-045B-C28E0B0657AE}"/>
              </a:ext>
            </a:extLst>
          </p:cNvPr>
          <p:cNvPicPr>
            <a:picLocks noGrp="1" noChangeAspect="1"/>
          </p:cNvPicPr>
          <p:nvPr>
            <p:ph idx="1"/>
          </p:nvPr>
        </p:nvPicPr>
        <p:blipFill>
          <a:blip r:embed="rId2"/>
          <a:stretch>
            <a:fillRect/>
          </a:stretch>
        </p:blipFill>
        <p:spPr>
          <a:xfrm>
            <a:off x="836660" y="-3535"/>
            <a:ext cx="10524066" cy="6120003"/>
          </a:xfrm>
          <a:prstGeom prst="rect">
            <a:avLst/>
          </a:prstGeom>
        </p:spPr>
      </p:pic>
      <p:sp>
        <p:nvSpPr>
          <p:cNvPr id="3" name="TextBox 2">
            <a:extLst>
              <a:ext uri="{FF2B5EF4-FFF2-40B4-BE49-F238E27FC236}">
                <a16:creationId xmlns:a16="http://schemas.microsoft.com/office/drawing/2014/main" id="{94771157-283D-93C0-1529-088E3D72743F}"/>
              </a:ext>
            </a:extLst>
          </p:cNvPr>
          <p:cNvSpPr txBox="1"/>
          <p:nvPr/>
        </p:nvSpPr>
        <p:spPr>
          <a:xfrm>
            <a:off x="-11157" y="6367771"/>
            <a:ext cx="10263572"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333333"/>
                </a:solidFill>
                <a:highlight>
                  <a:srgbClr val="FFFFFF"/>
                </a:highlight>
              </a:rPr>
              <a:t>Figure by OpenAI's ChatGPT, April 2026 (</a:t>
            </a:r>
            <a:r>
              <a:rPr lang="en-US" sz="800">
                <a:solidFill>
                  <a:srgbClr val="333333"/>
                </a:solidFill>
                <a:highlight>
                  <a:srgbClr val="FFFFFF"/>
                </a:highlight>
                <a:hlinkClick r:id="rId3"/>
              </a:rPr>
              <a:t>www.chatgpt.com</a:t>
            </a:r>
            <a:r>
              <a:rPr lang="en-US" sz="800">
                <a:solidFill>
                  <a:srgbClr val="333333"/>
                </a:solidFill>
                <a:highlight>
                  <a:srgbClr val="FFFFFF"/>
                </a:highlight>
              </a:rPr>
              <a:t>). Figure generated using the prompt: "create a figure demonstrating how scope, workforce, and sustainability are centered around the patient and family in palliative care and how research is the bedrock that connects everything that we do in palliative </a:t>
            </a:r>
            <a:r>
              <a:rPr lang="en-US" sz="800" err="1">
                <a:solidFill>
                  <a:srgbClr val="333333"/>
                </a:solidFill>
                <a:highlight>
                  <a:srgbClr val="FFFFFF"/>
                </a:highlight>
              </a:rPr>
              <a:t>care.Include</a:t>
            </a:r>
            <a:r>
              <a:rPr lang="en-US" sz="800">
                <a:solidFill>
                  <a:srgbClr val="333333"/>
                </a:solidFill>
                <a:highlight>
                  <a:srgbClr val="FFFFFF"/>
                </a:highlight>
              </a:rPr>
              <a:t> the following information." </a:t>
            </a:r>
            <a:endParaRPr lang="en-US" sz="800"/>
          </a:p>
          <a:p>
            <a:endParaRPr lang="en-US" sz="1000"/>
          </a:p>
        </p:txBody>
      </p:sp>
    </p:spTree>
    <p:extLst>
      <p:ext uri="{BB962C8B-B14F-4D97-AF65-F5344CB8AC3E}">
        <p14:creationId xmlns:p14="http://schemas.microsoft.com/office/powerpoint/2010/main" val="4292716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6B62D-9221-482C-F884-AA23373994F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3FBD36D-A33D-5611-3D4C-60D1EEF8747D}"/>
              </a:ext>
            </a:extLst>
          </p:cNvPr>
          <p:cNvSpPr>
            <a:spLocks noGrp="1"/>
          </p:cNvSpPr>
          <p:nvPr>
            <p:ph type="ctrTitle"/>
          </p:nvPr>
        </p:nvSpPr>
        <p:spPr/>
        <p:txBody>
          <a:bodyPr/>
          <a:lstStyle/>
          <a:p>
            <a:r>
              <a:rPr lang="en-US">
                <a:latin typeface="Georgia"/>
              </a:rPr>
              <a:t>Scope of Palliative Care</a:t>
            </a:r>
            <a:endParaRPr lang="en-US"/>
          </a:p>
        </p:txBody>
      </p:sp>
      <p:sp>
        <p:nvSpPr>
          <p:cNvPr id="2" name="Content Placeholder 1">
            <a:extLst>
              <a:ext uri="{FF2B5EF4-FFF2-40B4-BE49-F238E27FC236}">
                <a16:creationId xmlns:a16="http://schemas.microsoft.com/office/drawing/2014/main" id="{7B126172-8A22-0346-0454-83742BC665D5}"/>
              </a:ext>
            </a:extLst>
          </p:cNvPr>
          <p:cNvSpPr>
            <a:spLocks noGrp="1"/>
          </p:cNvSpPr>
          <p:nvPr>
            <p:ph type="subTitle" idx="1"/>
          </p:nvPr>
        </p:nvSpPr>
        <p:spPr/>
        <p:txBody>
          <a:bodyPr vert="horz" lIns="91440" tIns="45720" rIns="91440" bIns="45720" rtlCol="0" anchor="t">
            <a:normAutofit/>
          </a:bodyPr>
          <a:lstStyle/>
          <a:p>
            <a:endParaRPr lang="en-US" sz="2400" b="1">
              <a:latin typeface="Georgia"/>
            </a:endParaRPr>
          </a:p>
        </p:txBody>
      </p:sp>
    </p:spTree>
    <p:extLst>
      <p:ext uri="{BB962C8B-B14F-4D97-AF65-F5344CB8AC3E}">
        <p14:creationId xmlns:p14="http://schemas.microsoft.com/office/powerpoint/2010/main" val="2049570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C5AB-C827-C24B-DF30-554422D387EB}"/>
              </a:ext>
            </a:extLst>
          </p:cNvPr>
          <p:cNvSpPr>
            <a:spLocks noGrp="1"/>
          </p:cNvSpPr>
          <p:nvPr>
            <p:ph type="title"/>
          </p:nvPr>
        </p:nvSpPr>
        <p:spPr>
          <a:xfrm>
            <a:off x="423334" y="618066"/>
            <a:ext cx="9906000" cy="685800"/>
          </a:xfrm>
        </p:spPr>
        <p:txBody>
          <a:bodyPr anchor="t">
            <a:noAutofit/>
          </a:bodyPr>
          <a:lstStyle/>
          <a:p>
            <a:r>
              <a:rPr lang="en-US" sz="5400">
                <a:latin typeface="Georgia"/>
              </a:rPr>
              <a:t>Scope of Palliative Care</a:t>
            </a:r>
            <a:endParaRPr lang="en-US" sz="5400"/>
          </a:p>
        </p:txBody>
      </p:sp>
      <p:graphicFrame>
        <p:nvGraphicFramePr>
          <p:cNvPr id="5" name="Content Placeholder 2">
            <a:extLst>
              <a:ext uri="{FF2B5EF4-FFF2-40B4-BE49-F238E27FC236}">
                <a16:creationId xmlns:a16="http://schemas.microsoft.com/office/drawing/2014/main" id="{E3B46E6C-05A3-CEA8-A76B-2A01CDA5F5F6}"/>
              </a:ext>
            </a:extLst>
          </p:cNvPr>
          <p:cNvGraphicFramePr>
            <a:graphicFrameLocks noGrp="1"/>
          </p:cNvGraphicFramePr>
          <p:nvPr>
            <p:ph idx="1"/>
            <p:extLst>
              <p:ext uri="{D42A27DB-BD31-4B8C-83A1-F6EECF244321}">
                <p14:modId xmlns:p14="http://schemas.microsoft.com/office/powerpoint/2010/main" val="2631172566"/>
              </p:ext>
            </p:extLst>
          </p:nvPr>
        </p:nvGraphicFramePr>
        <p:xfrm>
          <a:off x="2963" y="1457193"/>
          <a:ext cx="12080789" cy="4819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9552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B1841-08F4-D9B3-74C5-4666110F3F4F}"/>
              </a:ext>
            </a:extLst>
          </p:cNvPr>
          <p:cNvSpPr>
            <a:spLocks noGrp="1"/>
          </p:cNvSpPr>
          <p:nvPr>
            <p:ph type="title"/>
          </p:nvPr>
        </p:nvSpPr>
        <p:spPr>
          <a:xfrm>
            <a:off x="1371597" y="348865"/>
            <a:ext cx="10044023" cy="877729"/>
          </a:xfrm>
        </p:spPr>
        <p:txBody>
          <a:bodyPr anchor="ctr">
            <a:normAutofit fontScale="90000"/>
          </a:bodyPr>
          <a:lstStyle/>
          <a:p>
            <a:r>
              <a:rPr lang="en-US" sz="4000">
                <a:solidFill>
                  <a:srgbClr val="FFFFFF"/>
                </a:solidFill>
              </a:rPr>
              <a:t>Serious Illness Rubric / Clinical Screening Chart</a:t>
            </a:r>
          </a:p>
        </p:txBody>
      </p:sp>
      <p:graphicFrame>
        <p:nvGraphicFramePr>
          <p:cNvPr id="4" name="Content Placeholder 3">
            <a:extLst>
              <a:ext uri="{FF2B5EF4-FFF2-40B4-BE49-F238E27FC236}">
                <a16:creationId xmlns:a16="http://schemas.microsoft.com/office/drawing/2014/main" id="{33A87212-7402-FA89-2415-CC964A004B99}"/>
              </a:ext>
            </a:extLst>
          </p:cNvPr>
          <p:cNvGraphicFramePr>
            <a:graphicFrameLocks noGrp="1"/>
          </p:cNvGraphicFramePr>
          <p:nvPr>
            <p:ph idx="1"/>
            <p:extLst>
              <p:ext uri="{D42A27DB-BD31-4B8C-83A1-F6EECF244321}">
                <p14:modId xmlns:p14="http://schemas.microsoft.com/office/powerpoint/2010/main" val="3676185760"/>
              </p:ext>
            </p:extLst>
          </p:nvPr>
        </p:nvGraphicFramePr>
        <p:xfrm>
          <a:off x="627123" y="1811073"/>
          <a:ext cx="10927831" cy="3803798"/>
        </p:xfrm>
        <a:graphic>
          <a:graphicData uri="http://schemas.openxmlformats.org/drawingml/2006/table">
            <a:tbl>
              <a:tblPr>
                <a:tableStyleId>{EB344D84-9AFB-497E-A393-DC336BA19D2E}</a:tableStyleId>
              </a:tblPr>
              <a:tblGrid>
                <a:gridCol w="2679339">
                  <a:extLst>
                    <a:ext uri="{9D8B030D-6E8A-4147-A177-3AD203B41FA5}">
                      <a16:colId xmlns:a16="http://schemas.microsoft.com/office/drawing/2014/main" val="1953776985"/>
                    </a:ext>
                  </a:extLst>
                </a:gridCol>
                <a:gridCol w="2677005">
                  <a:extLst>
                    <a:ext uri="{9D8B030D-6E8A-4147-A177-3AD203B41FA5}">
                      <a16:colId xmlns:a16="http://schemas.microsoft.com/office/drawing/2014/main" val="1785080414"/>
                    </a:ext>
                  </a:extLst>
                </a:gridCol>
                <a:gridCol w="2800276">
                  <a:extLst>
                    <a:ext uri="{9D8B030D-6E8A-4147-A177-3AD203B41FA5}">
                      <a16:colId xmlns:a16="http://schemas.microsoft.com/office/drawing/2014/main" val="2775116054"/>
                    </a:ext>
                  </a:extLst>
                </a:gridCol>
                <a:gridCol w="2771211">
                  <a:extLst>
                    <a:ext uri="{9D8B030D-6E8A-4147-A177-3AD203B41FA5}">
                      <a16:colId xmlns:a16="http://schemas.microsoft.com/office/drawing/2014/main" val="524575968"/>
                    </a:ext>
                  </a:extLst>
                </a:gridCol>
              </a:tblGrid>
              <a:tr h="318788">
                <a:tc>
                  <a:txBody>
                    <a:bodyPr/>
                    <a:lstStyle/>
                    <a:p>
                      <a:pPr>
                        <a:buNone/>
                      </a:pPr>
                      <a:r>
                        <a:rPr lang="en-US" sz="1400"/>
                        <a:t>Domain</a:t>
                      </a:r>
                    </a:p>
                  </a:txBody>
                  <a:tcPr marL="72774" marR="72774" marT="36386" marB="36386" anchor="ctr">
                    <a:lnB w="12700" cap="flat" cmpd="sng" algn="ctr">
                      <a:solidFill>
                        <a:schemeClr val="tx1"/>
                      </a:solidFill>
                      <a:prstDash val="solid"/>
                      <a:round/>
                      <a:headEnd type="none" w="med" len="med"/>
                      <a:tailEnd type="none" w="med" len="med"/>
                    </a:lnB>
                    <a:solidFill>
                      <a:schemeClr val="accent2"/>
                    </a:solidFill>
                  </a:tcPr>
                </a:tc>
                <a:tc>
                  <a:txBody>
                    <a:bodyPr/>
                    <a:lstStyle/>
                    <a:p>
                      <a:pPr>
                        <a:buNone/>
                      </a:pPr>
                      <a:r>
                        <a:rPr lang="en-US" sz="1400"/>
                        <a:t>0 = None/Mild</a:t>
                      </a:r>
                    </a:p>
                  </a:txBody>
                  <a:tcPr marL="72774" marR="72774" marT="36386" marB="36386" anchor="ctr">
                    <a:lnB w="12700" cap="flat" cmpd="sng" algn="ctr">
                      <a:solidFill>
                        <a:schemeClr val="tx1"/>
                      </a:solidFill>
                      <a:prstDash val="solid"/>
                      <a:round/>
                      <a:headEnd type="none" w="med" len="med"/>
                      <a:tailEnd type="none" w="med" len="med"/>
                    </a:lnB>
                    <a:solidFill>
                      <a:schemeClr val="accent2"/>
                    </a:solidFill>
                  </a:tcPr>
                </a:tc>
                <a:tc>
                  <a:txBody>
                    <a:bodyPr/>
                    <a:lstStyle/>
                    <a:p>
                      <a:pPr>
                        <a:buNone/>
                      </a:pPr>
                      <a:r>
                        <a:rPr lang="en-US" sz="1400"/>
                        <a:t>1 = Moderate</a:t>
                      </a:r>
                    </a:p>
                  </a:txBody>
                  <a:tcPr marL="72774" marR="72774" marT="36386" marB="36386"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2"/>
                    </a:solidFill>
                  </a:tcPr>
                </a:tc>
                <a:tc>
                  <a:txBody>
                    <a:bodyPr/>
                    <a:lstStyle/>
                    <a:p>
                      <a:pPr>
                        <a:buNone/>
                      </a:pPr>
                      <a:r>
                        <a:rPr lang="en-US" sz="1400"/>
                        <a:t>2 = Severe</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70950128"/>
                  </a:ext>
                </a:extLst>
              </a:tr>
              <a:tr h="528801">
                <a:tc>
                  <a:txBody>
                    <a:bodyPr/>
                    <a:lstStyle/>
                    <a:p>
                      <a:pPr>
                        <a:buNone/>
                      </a:pPr>
                      <a:r>
                        <a:rPr lang="en-US" sz="1400" b="1"/>
                        <a:t>Mortality / Health Risk</a:t>
                      </a:r>
                      <a:endParaRPr lang="en-US" sz="1400"/>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Stable condition</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Progressive disease / recurrent exacerbations</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High near-term risk, repeated crises</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0411057"/>
                  </a:ext>
                </a:extLst>
              </a:tr>
              <a:tr h="318788">
                <a:tc>
                  <a:txBody>
                    <a:bodyPr/>
                    <a:lstStyle/>
                    <a:p>
                      <a:pPr>
                        <a:buNone/>
                      </a:pPr>
                      <a:r>
                        <a:rPr lang="en-US" sz="1400" b="1">
                          <a:highlight>
                            <a:srgbClr val="FFFF00"/>
                          </a:highlight>
                        </a:rPr>
                        <a:t>Symptom Burden</a:t>
                      </a:r>
                      <a:endParaRPr lang="en-US" sz="1400">
                        <a:highlight>
                          <a:srgbClr val="FFFF00"/>
                        </a:highlight>
                      </a:endParaRP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Mild symptoms</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Persistent symptoms affecting life</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Severe or refractory symptoms</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4746268"/>
                  </a:ext>
                </a:extLst>
              </a:tr>
              <a:tr h="370822">
                <a:tc>
                  <a:txBody>
                    <a:bodyPr/>
                    <a:lstStyle/>
                    <a:p>
                      <a:pPr>
                        <a:buNone/>
                      </a:pPr>
                      <a:r>
                        <a:rPr lang="en-US" sz="1400" b="1"/>
                        <a:t>Functional Impact</a:t>
                      </a:r>
                      <a:endParaRPr lang="en-US" sz="1400"/>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Independent</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Some ADL/IADL limitation</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Major disability / dependence</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7328212"/>
                  </a:ext>
                </a:extLst>
              </a:tr>
              <a:tr h="528801">
                <a:tc>
                  <a:txBody>
                    <a:bodyPr/>
                    <a:lstStyle/>
                    <a:p>
                      <a:pPr>
                        <a:buNone/>
                      </a:pPr>
                      <a:r>
                        <a:rPr lang="en-US" sz="1400" b="1"/>
                        <a:t>Psychological Distress</a:t>
                      </a:r>
                      <a:endParaRPr lang="en-US" sz="1400"/>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Mild stress</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Anxiety/depression impacting coping</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Refractory psychiatric distress / suicidality</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302406"/>
                  </a:ext>
                </a:extLst>
              </a:tr>
              <a:tr h="318788">
                <a:tc>
                  <a:txBody>
                    <a:bodyPr/>
                    <a:lstStyle/>
                    <a:p>
                      <a:pPr>
                        <a:buNone/>
                      </a:pPr>
                      <a:r>
                        <a:rPr lang="en-US" sz="1400" b="1">
                          <a:highlight>
                            <a:srgbClr val="FFFF00"/>
                          </a:highlight>
                        </a:rPr>
                        <a:t>Care Complexity</a:t>
                      </a:r>
                      <a:endParaRPr lang="en-US" sz="1400">
                        <a:highlight>
                          <a:srgbClr val="FFFF00"/>
                        </a:highlight>
                      </a:endParaRP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Straightforward care</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Multiple clinicians / meds</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High complexity, fragmented care</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7293576"/>
                  </a:ext>
                </a:extLst>
              </a:tr>
              <a:tr h="528801">
                <a:tc>
                  <a:txBody>
                    <a:bodyPr/>
                    <a:lstStyle/>
                    <a:p>
                      <a:pPr>
                        <a:buNone/>
                      </a:pPr>
                      <a:r>
                        <a:rPr lang="en-US" sz="1400" b="1"/>
                        <a:t>Social Vulnerability</a:t>
                      </a:r>
                      <a:endParaRPr lang="en-US" sz="1400"/>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Stable supports</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Limited supports / strain</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Housing, addiction, severe instability</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0803666"/>
                  </a:ext>
                </a:extLst>
              </a:tr>
              <a:tr h="528801">
                <a:tc>
                  <a:txBody>
                    <a:bodyPr/>
                    <a:lstStyle/>
                    <a:p>
                      <a:pPr>
                        <a:buNone/>
                      </a:pPr>
                      <a:r>
                        <a:rPr lang="en-US" sz="1400" b="1"/>
                        <a:t>Decision Complexity</a:t>
                      </a:r>
                      <a:endParaRPr lang="en-US" sz="1400"/>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Routine decisions</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Important tradeoffs emerging</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400"/>
                        <a:t>Major value-laden / repeated decisions</a:t>
                      </a:r>
                    </a:p>
                  </a:txBody>
                  <a:tcPr marL="72774" marR="72774" marT="36386" marB="363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9959137"/>
                  </a:ext>
                </a:extLst>
              </a:tr>
            </a:tbl>
          </a:graphicData>
        </a:graphic>
      </p:graphicFrame>
      <p:sp>
        <p:nvSpPr>
          <p:cNvPr id="5" name="Title 1">
            <a:extLst>
              <a:ext uri="{FF2B5EF4-FFF2-40B4-BE49-F238E27FC236}">
                <a16:creationId xmlns:a16="http://schemas.microsoft.com/office/drawing/2014/main" id="{49E9C75E-AACF-ECFB-E40F-3E860518C00B}"/>
              </a:ext>
            </a:extLst>
          </p:cNvPr>
          <p:cNvSpPr txBox="1">
            <a:spLocks/>
          </p:cNvSpPr>
          <p:nvPr/>
        </p:nvSpPr>
        <p:spPr>
          <a:xfrm>
            <a:off x="423334" y="618066"/>
            <a:ext cx="9906000" cy="6858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a:lstStyle>
          <a:p>
            <a:r>
              <a:rPr lang="en-US" sz="5400">
                <a:latin typeface="Georgia"/>
              </a:rPr>
              <a:t>Scope of Palliative Care</a:t>
            </a:r>
            <a:endParaRPr lang="en-US" sz="5400"/>
          </a:p>
        </p:txBody>
      </p:sp>
    </p:spTree>
    <p:extLst>
      <p:ext uri="{BB962C8B-B14F-4D97-AF65-F5344CB8AC3E}">
        <p14:creationId xmlns:p14="http://schemas.microsoft.com/office/powerpoint/2010/main" val="224191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D0C990B-D6FE-C3EE-06BD-24F6E5A613F2}"/>
              </a:ext>
            </a:extLst>
          </p:cNvPr>
          <p:cNvSpPr txBox="1"/>
          <p:nvPr/>
        </p:nvSpPr>
        <p:spPr>
          <a:xfrm>
            <a:off x="3049030" y="3244334"/>
            <a:ext cx="6098058" cy="369332"/>
          </a:xfrm>
          <a:prstGeom prst="rect">
            <a:avLst/>
          </a:prstGeom>
          <a:noFill/>
        </p:spPr>
        <p:txBody>
          <a:bodyPr wrap="square">
            <a:spAutoFit/>
          </a:bodyPr>
          <a:lstStyle/>
          <a:p>
            <a:endParaRPr lang="en-US"/>
          </a:p>
        </p:txBody>
      </p:sp>
      <p:pic>
        <p:nvPicPr>
          <p:cNvPr id="7" name="Picture 6">
            <a:extLst>
              <a:ext uri="{FF2B5EF4-FFF2-40B4-BE49-F238E27FC236}">
                <a16:creationId xmlns:a16="http://schemas.microsoft.com/office/drawing/2014/main" id="{C57756CA-3A01-585A-1C88-883EA4BE7447}"/>
              </a:ext>
            </a:extLst>
          </p:cNvPr>
          <p:cNvPicPr>
            <a:picLocks noChangeAspect="1"/>
          </p:cNvPicPr>
          <p:nvPr/>
        </p:nvPicPr>
        <p:blipFill>
          <a:blip r:embed="rId2"/>
          <a:stretch>
            <a:fillRect/>
          </a:stretch>
        </p:blipFill>
        <p:spPr>
          <a:xfrm>
            <a:off x="763055" y="-2798"/>
            <a:ext cx="10915364" cy="6194678"/>
          </a:xfrm>
          <a:prstGeom prst="rect">
            <a:avLst/>
          </a:prstGeom>
        </p:spPr>
      </p:pic>
      <p:sp>
        <p:nvSpPr>
          <p:cNvPr id="5" name="TextBox 4">
            <a:extLst>
              <a:ext uri="{FF2B5EF4-FFF2-40B4-BE49-F238E27FC236}">
                <a16:creationId xmlns:a16="http://schemas.microsoft.com/office/drawing/2014/main" id="{C92EA7F4-B814-57F1-C2DE-395F7F2AE9FD}"/>
              </a:ext>
            </a:extLst>
          </p:cNvPr>
          <p:cNvSpPr txBox="1"/>
          <p:nvPr/>
        </p:nvSpPr>
        <p:spPr>
          <a:xfrm>
            <a:off x="302" y="6241726"/>
            <a:ext cx="10286489"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333333"/>
                </a:solidFill>
                <a:highlight>
                  <a:srgbClr val="FFFFFF"/>
                </a:highlight>
              </a:rPr>
              <a:t>Figure by OpenAI's ChatGPT, April 2026 (</a:t>
            </a:r>
            <a:r>
              <a:rPr lang="en-US" sz="800">
                <a:solidFill>
                  <a:srgbClr val="333333"/>
                </a:solidFill>
                <a:highlight>
                  <a:srgbClr val="FFFFFF"/>
                </a:highlight>
                <a:hlinkClick r:id="rId3"/>
              </a:rPr>
              <a:t>www.chatgpt.com</a:t>
            </a:r>
            <a:r>
              <a:rPr lang="en-US" sz="800">
                <a:solidFill>
                  <a:srgbClr val="333333"/>
                </a:solidFill>
                <a:highlight>
                  <a:srgbClr val="FFFFFF"/>
                </a:highlight>
              </a:rPr>
              <a:t>). Figure generated using the prompt: "create a figure that demonstrates a patient case using the following information.  include these elements that matter most to the patient and how palliative care can help. Demonstrate how she is more than her disease and the bigger picture about HS and life expectancy facts. Include the following information." </a:t>
            </a:r>
            <a:endParaRPr lang="en-US" sz="800"/>
          </a:p>
          <a:p>
            <a:endParaRPr lang="en-US" sz="1000"/>
          </a:p>
        </p:txBody>
      </p:sp>
      <p:sp>
        <p:nvSpPr>
          <p:cNvPr id="8" name="Rectangle 7">
            <a:extLst>
              <a:ext uri="{FF2B5EF4-FFF2-40B4-BE49-F238E27FC236}">
                <a16:creationId xmlns:a16="http://schemas.microsoft.com/office/drawing/2014/main" id="{52E2809E-65E3-E441-B12F-57F2485D7D94}"/>
              </a:ext>
            </a:extLst>
          </p:cNvPr>
          <p:cNvSpPr/>
          <p:nvPr/>
        </p:nvSpPr>
        <p:spPr>
          <a:xfrm>
            <a:off x="8697805" y="5887938"/>
            <a:ext cx="2847447" cy="2053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FBF00D0-061A-3006-57FB-6DEC3C8F059F}"/>
              </a:ext>
            </a:extLst>
          </p:cNvPr>
          <p:cNvSpPr txBox="1"/>
          <p:nvPr/>
        </p:nvSpPr>
        <p:spPr>
          <a:xfrm>
            <a:off x="10295406" y="1544869"/>
            <a:ext cx="26618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8</a:t>
            </a:r>
            <a:endParaRPr lang="en-US"/>
          </a:p>
        </p:txBody>
      </p:sp>
      <p:sp>
        <p:nvSpPr>
          <p:cNvPr id="10" name="TextBox 9">
            <a:extLst>
              <a:ext uri="{FF2B5EF4-FFF2-40B4-BE49-F238E27FC236}">
                <a16:creationId xmlns:a16="http://schemas.microsoft.com/office/drawing/2014/main" id="{A7580078-C7FF-76ED-2F18-7EDBBA0F6A7A}"/>
              </a:ext>
            </a:extLst>
          </p:cNvPr>
          <p:cNvSpPr txBox="1"/>
          <p:nvPr/>
        </p:nvSpPr>
        <p:spPr>
          <a:xfrm>
            <a:off x="10118844" y="2251112"/>
            <a:ext cx="4427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8,9</a:t>
            </a:r>
            <a:endParaRPr lang="en-US"/>
          </a:p>
        </p:txBody>
      </p:sp>
      <p:sp>
        <p:nvSpPr>
          <p:cNvPr id="13" name="TextBox 12">
            <a:extLst>
              <a:ext uri="{FF2B5EF4-FFF2-40B4-BE49-F238E27FC236}">
                <a16:creationId xmlns:a16="http://schemas.microsoft.com/office/drawing/2014/main" id="{EF42A012-F3C9-8FD7-56F2-CF4DBEE7E5C6}"/>
              </a:ext>
            </a:extLst>
          </p:cNvPr>
          <p:cNvSpPr txBox="1"/>
          <p:nvPr/>
        </p:nvSpPr>
        <p:spPr>
          <a:xfrm>
            <a:off x="11233966" y="2762209"/>
            <a:ext cx="4427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8,9</a:t>
            </a:r>
            <a:endParaRPr lang="en-US"/>
          </a:p>
        </p:txBody>
      </p:sp>
      <p:sp>
        <p:nvSpPr>
          <p:cNvPr id="14" name="TextBox 13">
            <a:extLst>
              <a:ext uri="{FF2B5EF4-FFF2-40B4-BE49-F238E27FC236}">
                <a16:creationId xmlns:a16="http://schemas.microsoft.com/office/drawing/2014/main" id="{AFDC368E-6520-E5E3-B520-673E09EEF3F2}"/>
              </a:ext>
            </a:extLst>
          </p:cNvPr>
          <p:cNvSpPr txBox="1"/>
          <p:nvPr/>
        </p:nvSpPr>
        <p:spPr>
          <a:xfrm>
            <a:off x="10629941" y="3431282"/>
            <a:ext cx="4427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8</a:t>
            </a:r>
            <a:endParaRPr lang="en-US"/>
          </a:p>
        </p:txBody>
      </p:sp>
      <p:sp>
        <p:nvSpPr>
          <p:cNvPr id="15" name="TextBox 14">
            <a:extLst>
              <a:ext uri="{FF2B5EF4-FFF2-40B4-BE49-F238E27FC236}">
                <a16:creationId xmlns:a16="http://schemas.microsoft.com/office/drawing/2014/main" id="{CE6DA407-F0CC-868F-24BB-004E0BCA3423}"/>
              </a:ext>
            </a:extLst>
          </p:cNvPr>
          <p:cNvSpPr txBox="1"/>
          <p:nvPr/>
        </p:nvSpPr>
        <p:spPr>
          <a:xfrm>
            <a:off x="10341868" y="4230453"/>
            <a:ext cx="4427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8,9</a:t>
            </a:r>
            <a:endParaRPr lang="en-US"/>
          </a:p>
        </p:txBody>
      </p:sp>
      <p:sp>
        <p:nvSpPr>
          <p:cNvPr id="16" name="TextBox 15">
            <a:extLst>
              <a:ext uri="{FF2B5EF4-FFF2-40B4-BE49-F238E27FC236}">
                <a16:creationId xmlns:a16="http://schemas.microsoft.com/office/drawing/2014/main" id="{58A17548-77DE-4A14-B922-8B4287C8F3E7}"/>
              </a:ext>
            </a:extLst>
          </p:cNvPr>
          <p:cNvSpPr txBox="1"/>
          <p:nvPr/>
        </p:nvSpPr>
        <p:spPr>
          <a:xfrm>
            <a:off x="9932989" y="5094672"/>
            <a:ext cx="4427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8</a:t>
            </a:r>
          </a:p>
        </p:txBody>
      </p:sp>
    </p:spTree>
    <p:extLst>
      <p:ext uri="{BB962C8B-B14F-4D97-AF65-F5344CB8AC3E}">
        <p14:creationId xmlns:p14="http://schemas.microsoft.com/office/powerpoint/2010/main" val="1864644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A52BF-FB3E-7643-22AF-3819EA553F8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D4D2EC8-F1A3-7A5E-8056-161C2E05D385}"/>
              </a:ext>
            </a:extLst>
          </p:cNvPr>
          <p:cNvSpPr>
            <a:spLocks noGrp="1"/>
          </p:cNvSpPr>
          <p:nvPr>
            <p:ph idx="1"/>
          </p:nvPr>
        </p:nvSpPr>
        <p:spPr>
          <a:xfrm>
            <a:off x="358346" y="1825625"/>
            <a:ext cx="11652422" cy="4351338"/>
          </a:xfrm>
        </p:spPr>
        <p:txBody>
          <a:bodyPr/>
          <a:lstStyle/>
          <a:p>
            <a:endParaRPr lang="en-US"/>
          </a:p>
        </p:txBody>
      </p:sp>
      <p:pic>
        <p:nvPicPr>
          <p:cNvPr id="4" name="Picture 3">
            <a:extLst>
              <a:ext uri="{FF2B5EF4-FFF2-40B4-BE49-F238E27FC236}">
                <a16:creationId xmlns:a16="http://schemas.microsoft.com/office/drawing/2014/main" id="{C2332C28-AD4C-BB75-6610-8BF7823B99D2}"/>
              </a:ext>
            </a:extLst>
          </p:cNvPr>
          <p:cNvPicPr>
            <a:picLocks noChangeAspect="1"/>
          </p:cNvPicPr>
          <p:nvPr/>
        </p:nvPicPr>
        <p:blipFill>
          <a:blip r:embed="rId2"/>
          <a:stretch>
            <a:fillRect/>
          </a:stretch>
        </p:blipFill>
        <p:spPr>
          <a:xfrm>
            <a:off x="446049" y="-1942"/>
            <a:ext cx="11132635" cy="6101576"/>
          </a:xfrm>
          <a:prstGeom prst="rect">
            <a:avLst/>
          </a:prstGeom>
        </p:spPr>
      </p:pic>
      <p:sp>
        <p:nvSpPr>
          <p:cNvPr id="6" name="TextBox 5">
            <a:extLst>
              <a:ext uri="{FF2B5EF4-FFF2-40B4-BE49-F238E27FC236}">
                <a16:creationId xmlns:a16="http://schemas.microsoft.com/office/drawing/2014/main" id="{346B30BD-B327-7179-5921-B09B95B8344E}"/>
              </a:ext>
            </a:extLst>
          </p:cNvPr>
          <p:cNvSpPr txBox="1"/>
          <p:nvPr/>
        </p:nvSpPr>
        <p:spPr>
          <a:xfrm>
            <a:off x="-5428" y="6367771"/>
            <a:ext cx="10280760"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333333"/>
                </a:solidFill>
                <a:highlight>
                  <a:srgbClr val="FFFFFF"/>
                </a:highlight>
              </a:rPr>
              <a:t>Figure by OpenAI's ChatGPT, April 2026 (</a:t>
            </a:r>
            <a:r>
              <a:rPr lang="en-US" sz="800">
                <a:solidFill>
                  <a:srgbClr val="333333"/>
                </a:solidFill>
                <a:highlight>
                  <a:srgbClr val="FFFFFF"/>
                </a:highlight>
                <a:hlinkClick r:id="rId3"/>
              </a:rPr>
              <a:t>www.chatgpt.com</a:t>
            </a:r>
            <a:r>
              <a:rPr lang="en-US" sz="800">
                <a:solidFill>
                  <a:srgbClr val="333333"/>
                </a:solidFill>
                <a:highlight>
                  <a:srgbClr val="FFFFFF"/>
                </a:highlight>
              </a:rPr>
              <a:t>). Figure generated using the prompt: "create a figure demonstrating the rationale behind palliative care not being able to serve a patient is not because they are not appropriate using this information." </a:t>
            </a:r>
            <a:endParaRPr lang="en-US" sz="800"/>
          </a:p>
          <a:p>
            <a:endParaRPr lang="en-US" sz="1000"/>
          </a:p>
        </p:txBody>
      </p:sp>
    </p:spTree>
    <p:extLst>
      <p:ext uri="{BB962C8B-B14F-4D97-AF65-F5344CB8AC3E}">
        <p14:creationId xmlns:p14="http://schemas.microsoft.com/office/powerpoint/2010/main" val="508458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29A4C-63D3-ABFA-1CE2-6FD6BF31700F}"/>
              </a:ext>
            </a:extLst>
          </p:cNvPr>
          <p:cNvSpPr>
            <a:spLocks noGrp="1"/>
          </p:cNvSpPr>
          <p:nvPr>
            <p:ph type="title"/>
          </p:nvPr>
        </p:nvSpPr>
        <p:spPr>
          <a:xfrm>
            <a:off x="838200" y="365125"/>
            <a:ext cx="10515600" cy="1325563"/>
          </a:xfrm>
        </p:spPr>
        <p:txBody>
          <a:bodyPr>
            <a:normAutofit/>
          </a:bodyPr>
          <a:lstStyle/>
          <a:p>
            <a:r>
              <a:rPr lang="en-US"/>
              <a:t>Sidebar: Pro-Tips</a:t>
            </a:r>
          </a:p>
        </p:txBody>
      </p:sp>
      <p:graphicFrame>
        <p:nvGraphicFramePr>
          <p:cNvPr id="5" name="Content Placeholder 2">
            <a:extLst>
              <a:ext uri="{FF2B5EF4-FFF2-40B4-BE49-F238E27FC236}">
                <a16:creationId xmlns:a16="http://schemas.microsoft.com/office/drawing/2014/main" id="{FD166E21-B18B-C615-F27E-8A19F3D221DF}"/>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6565843"/>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83A31-3BD2-16DE-BFA8-4223BB705A2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AF1A5F1-15EF-A861-DD91-5A1F059F22B1}"/>
              </a:ext>
            </a:extLst>
          </p:cNvPr>
          <p:cNvSpPr>
            <a:spLocks noGrp="1"/>
          </p:cNvSpPr>
          <p:nvPr>
            <p:ph type="ctrTitle"/>
          </p:nvPr>
        </p:nvSpPr>
        <p:spPr/>
        <p:txBody>
          <a:bodyPr/>
          <a:lstStyle/>
          <a:p>
            <a:r>
              <a:rPr lang="en-US">
                <a:latin typeface="Georgia"/>
              </a:rPr>
              <a:t>No Disclosures</a:t>
            </a:r>
            <a:endParaRPr lang="en-US"/>
          </a:p>
        </p:txBody>
      </p:sp>
      <p:sp>
        <p:nvSpPr>
          <p:cNvPr id="2" name="Content Placeholder 1">
            <a:extLst>
              <a:ext uri="{FF2B5EF4-FFF2-40B4-BE49-F238E27FC236}">
                <a16:creationId xmlns:a16="http://schemas.microsoft.com/office/drawing/2014/main" id="{D1D19F6F-7F2D-BFA8-01E9-8F24D5EBAAA2}"/>
              </a:ext>
            </a:extLst>
          </p:cNvPr>
          <p:cNvSpPr>
            <a:spLocks noGrp="1"/>
          </p:cNvSpPr>
          <p:nvPr>
            <p:ph type="subTitle" idx="1"/>
          </p:nvPr>
        </p:nvSpPr>
        <p:spPr/>
        <p:txBody>
          <a:bodyPr vert="horz" lIns="91440" tIns="45720" rIns="91440" bIns="45720" rtlCol="0" anchor="t">
            <a:normAutofit/>
          </a:bodyPr>
          <a:lstStyle/>
          <a:p>
            <a:endParaRPr lang="en-US" sz="2400" b="1">
              <a:latin typeface="Georgia"/>
            </a:endParaRPr>
          </a:p>
        </p:txBody>
      </p:sp>
    </p:spTree>
    <p:extLst>
      <p:ext uri="{BB962C8B-B14F-4D97-AF65-F5344CB8AC3E}">
        <p14:creationId xmlns:p14="http://schemas.microsoft.com/office/powerpoint/2010/main" val="309645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B3251-4993-C19C-9BCD-F4FE466B8FF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B97EF09-FD05-FBDF-645F-9DF3671D365F}"/>
              </a:ext>
            </a:extLst>
          </p:cNvPr>
          <p:cNvSpPr>
            <a:spLocks noGrp="1"/>
          </p:cNvSpPr>
          <p:nvPr>
            <p:ph idx="1"/>
          </p:nvPr>
        </p:nvSpPr>
        <p:spPr/>
        <p:txBody>
          <a:bodyPr/>
          <a:lstStyle/>
          <a:p>
            <a:endParaRPr lang="en-US"/>
          </a:p>
        </p:txBody>
      </p:sp>
      <p:sp>
        <p:nvSpPr>
          <p:cNvPr id="6" name="TextBox 5">
            <a:extLst>
              <a:ext uri="{FF2B5EF4-FFF2-40B4-BE49-F238E27FC236}">
                <a16:creationId xmlns:a16="http://schemas.microsoft.com/office/drawing/2014/main" id="{A02AA63D-B139-9A11-AC5E-104521D789B1}"/>
              </a:ext>
            </a:extLst>
          </p:cNvPr>
          <p:cNvSpPr txBox="1"/>
          <p:nvPr/>
        </p:nvSpPr>
        <p:spPr>
          <a:xfrm>
            <a:off x="3048000" y="3246192"/>
            <a:ext cx="6096000" cy="369332"/>
          </a:xfrm>
          <a:prstGeom prst="rect">
            <a:avLst/>
          </a:prstGeom>
          <a:noFill/>
        </p:spPr>
        <p:txBody>
          <a:bodyPr wrap="square">
            <a:spAutoFit/>
          </a:bodyPr>
          <a:lstStyle/>
          <a:p>
            <a:endParaRPr lang="en-US"/>
          </a:p>
        </p:txBody>
      </p:sp>
      <p:pic>
        <p:nvPicPr>
          <p:cNvPr id="9" name="Picture 8">
            <a:extLst>
              <a:ext uri="{FF2B5EF4-FFF2-40B4-BE49-F238E27FC236}">
                <a16:creationId xmlns:a16="http://schemas.microsoft.com/office/drawing/2014/main" id="{815EF02F-03D6-799D-95BE-B7C29B0A9D81}"/>
              </a:ext>
            </a:extLst>
          </p:cNvPr>
          <p:cNvPicPr>
            <a:picLocks noChangeAspect="1"/>
          </p:cNvPicPr>
          <p:nvPr/>
        </p:nvPicPr>
        <p:blipFill>
          <a:blip r:embed="rId2"/>
          <a:srcRect t="12584" r="-77" b="-755"/>
          <a:stretch>
            <a:fillRect/>
          </a:stretch>
        </p:blipFill>
        <p:spPr>
          <a:xfrm>
            <a:off x="27878" y="184582"/>
            <a:ext cx="12134393" cy="5833777"/>
          </a:xfrm>
          <a:prstGeom prst="rect">
            <a:avLst/>
          </a:prstGeom>
        </p:spPr>
      </p:pic>
      <p:sp>
        <p:nvSpPr>
          <p:cNvPr id="5" name="TextBox 4">
            <a:extLst>
              <a:ext uri="{FF2B5EF4-FFF2-40B4-BE49-F238E27FC236}">
                <a16:creationId xmlns:a16="http://schemas.microsoft.com/office/drawing/2014/main" id="{8D53FD3F-7C8A-67A4-BC3F-43CE1E6995FC}"/>
              </a:ext>
            </a:extLst>
          </p:cNvPr>
          <p:cNvSpPr txBox="1"/>
          <p:nvPr/>
        </p:nvSpPr>
        <p:spPr>
          <a:xfrm>
            <a:off x="302" y="6367771"/>
            <a:ext cx="10263571"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333333"/>
                </a:solidFill>
                <a:highlight>
                  <a:srgbClr val="FFFFFF"/>
                </a:highlight>
              </a:rPr>
              <a:t>Figure by OpenAI's ChatGPT, April 2026 (</a:t>
            </a:r>
            <a:r>
              <a:rPr lang="en-US" sz="800">
                <a:solidFill>
                  <a:srgbClr val="333333"/>
                </a:solidFill>
                <a:highlight>
                  <a:srgbClr val="FFFFFF"/>
                </a:highlight>
                <a:hlinkClick r:id="rId3"/>
              </a:rPr>
              <a:t>www.chatgpt.com</a:t>
            </a:r>
            <a:r>
              <a:rPr lang="en-US" sz="800">
                <a:solidFill>
                  <a:srgbClr val="333333"/>
                </a:solidFill>
                <a:highlight>
                  <a:srgbClr val="FFFFFF"/>
                </a:highlight>
              </a:rPr>
              <a:t>). Figure generated using the prompt: "create a figure demonstrating key ingredients of palliative care which makes it patient centered and how it is designed with the purpose of helping patients live well. Include we don't dispense, we compound. Include this information: patients are unique, we deeply assess, we create a plan, we adjust. It is about keeping patients at the center. "</a:t>
            </a:r>
          </a:p>
          <a:p>
            <a:endParaRPr lang="en-US" sz="1000"/>
          </a:p>
        </p:txBody>
      </p:sp>
    </p:spTree>
    <p:extLst>
      <p:ext uri="{BB962C8B-B14F-4D97-AF65-F5344CB8AC3E}">
        <p14:creationId xmlns:p14="http://schemas.microsoft.com/office/powerpoint/2010/main" val="1234996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F7BA0-4633-502F-1715-762DAC100D1A}"/>
              </a:ext>
            </a:extLst>
          </p:cNvPr>
          <p:cNvSpPr>
            <a:spLocks noGrp="1"/>
          </p:cNvSpPr>
          <p:nvPr>
            <p:ph type="title"/>
          </p:nvPr>
        </p:nvSpPr>
        <p:spPr/>
        <p:txBody>
          <a:bodyPr/>
          <a:lstStyle/>
          <a:p>
            <a:endParaRPr lang="en-US"/>
          </a:p>
        </p:txBody>
      </p:sp>
      <p:pic>
        <p:nvPicPr>
          <p:cNvPr id="4" name="Content Placeholder 3" descr="A diagram of a health care system&#10;&#10;AI-generated content may be incorrect.">
            <a:extLst>
              <a:ext uri="{FF2B5EF4-FFF2-40B4-BE49-F238E27FC236}">
                <a16:creationId xmlns:a16="http://schemas.microsoft.com/office/drawing/2014/main" id="{4F119FE4-E0BD-461B-B34F-3E7676EB5019}"/>
              </a:ext>
            </a:extLst>
          </p:cNvPr>
          <p:cNvPicPr>
            <a:picLocks noGrp="1" noChangeAspect="1"/>
          </p:cNvPicPr>
          <p:nvPr>
            <p:ph idx="1"/>
          </p:nvPr>
        </p:nvPicPr>
        <p:blipFill>
          <a:blip r:embed="rId2"/>
          <a:stretch>
            <a:fillRect/>
          </a:stretch>
        </p:blipFill>
        <p:spPr>
          <a:xfrm>
            <a:off x="94544" y="112939"/>
            <a:ext cx="11763426" cy="6637337"/>
          </a:xfrm>
          <a:prstGeom prst="rect">
            <a:avLst/>
          </a:prstGeom>
        </p:spPr>
      </p:pic>
      <p:pic>
        <p:nvPicPr>
          <p:cNvPr id="5" name="Picture 4" descr="A poster of a group of people&#10;&#10;AI-generated content may be incorrect.">
            <a:extLst>
              <a:ext uri="{FF2B5EF4-FFF2-40B4-BE49-F238E27FC236}">
                <a16:creationId xmlns:a16="http://schemas.microsoft.com/office/drawing/2014/main" id="{C0FC4757-DFC9-7526-E44E-6810684072F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392357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A9532-C95B-8C38-1012-A6AA85162957}"/>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81D0A1CD-0473-6548-6A95-05D42006142C}"/>
              </a:ext>
            </a:extLst>
          </p:cNvPr>
          <p:cNvPicPr>
            <a:picLocks noGrp="1" noChangeAspect="1"/>
          </p:cNvPicPr>
          <p:nvPr>
            <p:ph idx="1"/>
          </p:nvPr>
        </p:nvPicPr>
        <p:blipFill>
          <a:blip r:embed="rId2"/>
          <a:stretch>
            <a:fillRect/>
          </a:stretch>
        </p:blipFill>
        <p:spPr>
          <a:xfrm>
            <a:off x="90054" y="105850"/>
            <a:ext cx="12011891" cy="6646300"/>
          </a:xfrm>
          <a:prstGeom prst="rect">
            <a:avLst/>
          </a:prstGeom>
          <a:effectLst>
            <a:glow>
              <a:schemeClr val="accent1">
                <a:alpha val="40000"/>
              </a:schemeClr>
            </a:glow>
            <a:softEdge rad="36554"/>
          </a:effectLst>
        </p:spPr>
      </p:pic>
    </p:spTree>
    <p:extLst>
      <p:ext uri="{BB962C8B-B14F-4D97-AF65-F5344CB8AC3E}">
        <p14:creationId xmlns:p14="http://schemas.microsoft.com/office/powerpoint/2010/main" val="1549846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BAA1-6C12-A89E-40E4-64314AF36FBD}"/>
              </a:ext>
            </a:extLst>
          </p:cNvPr>
          <p:cNvSpPr>
            <a:spLocks noGrp="1"/>
          </p:cNvSpPr>
          <p:nvPr>
            <p:ph type="ctrTitle"/>
          </p:nvPr>
        </p:nvSpPr>
        <p:spPr/>
        <p:txBody>
          <a:bodyPr/>
          <a:lstStyle/>
          <a:p>
            <a:r>
              <a:rPr lang="en-US">
                <a:latin typeface="Georgia"/>
              </a:rPr>
              <a:t>Palliative Care Workforce</a:t>
            </a:r>
            <a:endParaRPr lang="en-US"/>
          </a:p>
        </p:txBody>
      </p:sp>
      <p:sp>
        <p:nvSpPr>
          <p:cNvPr id="3" name="Content Placeholder 2">
            <a:extLst>
              <a:ext uri="{FF2B5EF4-FFF2-40B4-BE49-F238E27FC236}">
                <a16:creationId xmlns:a16="http://schemas.microsoft.com/office/drawing/2014/main" id="{A3092B85-91A1-5341-0855-00A2D0D1E52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597587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D0D0-AD24-412C-9C08-566AA3560EE7}"/>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9C5B37AA-9D5E-BCAE-F700-28BC58454DBF}"/>
              </a:ext>
            </a:extLst>
          </p:cNvPr>
          <p:cNvPicPr>
            <a:picLocks noChangeAspect="1"/>
          </p:cNvPicPr>
          <p:nvPr/>
        </p:nvPicPr>
        <p:blipFill>
          <a:blip r:embed="rId2"/>
          <a:stretch>
            <a:fillRect/>
          </a:stretch>
        </p:blipFill>
        <p:spPr>
          <a:xfrm>
            <a:off x="709794" y="103421"/>
            <a:ext cx="10656046" cy="6008851"/>
          </a:xfrm>
          <a:prstGeom prst="rect">
            <a:avLst/>
          </a:prstGeom>
        </p:spPr>
      </p:pic>
      <p:sp>
        <p:nvSpPr>
          <p:cNvPr id="18" name="TextBox 17">
            <a:extLst>
              <a:ext uri="{FF2B5EF4-FFF2-40B4-BE49-F238E27FC236}">
                <a16:creationId xmlns:a16="http://schemas.microsoft.com/office/drawing/2014/main" id="{F9EA173B-1B96-44D7-B42D-63A846D48864}"/>
              </a:ext>
            </a:extLst>
          </p:cNvPr>
          <p:cNvSpPr txBox="1"/>
          <p:nvPr/>
        </p:nvSpPr>
        <p:spPr>
          <a:xfrm>
            <a:off x="565105" y="3548714"/>
            <a:ext cx="250390" cy="369332"/>
          </a:xfrm>
          <a:prstGeom prst="rect">
            <a:avLst/>
          </a:prstGeom>
          <a:noFill/>
        </p:spPr>
        <p:txBody>
          <a:bodyPr wrap="none" rtlCol="0" anchor="ctr" anchorCtr="1">
            <a:spAutoFit/>
          </a:bodyPr>
          <a:lstStyle/>
          <a:p>
            <a:pPr algn="ctr"/>
            <a:r>
              <a:rPr lang="en-US">
                <a:solidFill>
                  <a:srgbClr val="FFFC00"/>
                </a:solidFill>
              </a:rPr>
              <a:t>.</a:t>
            </a:r>
          </a:p>
        </p:txBody>
      </p:sp>
      <p:sp>
        <p:nvSpPr>
          <p:cNvPr id="6" name="TextBox 5">
            <a:extLst>
              <a:ext uri="{FF2B5EF4-FFF2-40B4-BE49-F238E27FC236}">
                <a16:creationId xmlns:a16="http://schemas.microsoft.com/office/drawing/2014/main" id="{B4244049-92CD-D8E4-3B98-21B00F831A93}"/>
              </a:ext>
            </a:extLst>
          </p:cNvPr>
          <p:cNvSpPr txBox="1"/>
          <p:nvPr/>
        </p:nvSpPr>
        <p:spPr>
          <a:xfrm>
            <a:off x="302" y="6241726"/>
            <a:ext cx="1024065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000000"/>
                </a:solidFill>
              </a:rPr>
              <a:t>Figure by OpenAI's ChatGPT, April 2026 (www.chatgpt.com). Figure generated using the prompt: "create a figure demonstrating the challenges of palliative care in a limited workforce how there is a high need. Highlight the scope of palliative care and sustainability and some of the workforce palliative care history in a snapshot. Along with why this matters." </a:t>
            </a:r>
          </a:p>
          <a:p>
            <a:endParaRPr lang="en-US" sz="1000"/>
          </a:p>
        </p:txBody>
      </p:sp>
      <p:sp>
        <p:nvSpPr>
          <p:cNvPr id="7" name="TextBox 6">
            <a:extLst>
              <a:ext uri="{FF2B5EF4-FFF2-40B4-BE49-F238E27FC236}">
                <a16:creationId xmlns:a16="http://schemas.microsoft.com/office/drawing/2014/main" id="{E9010B44-075E-CDDA-9BE5-7DB478F1B9BC}"/>
              </a:ext>
            </a:extLst>
          </p:cNvPr>
          <p:cNvSpPr txBox="1"/>
          <p:nvPr/>
        </p:nvSpPr>
        <p:spPr>
          <a:xfrm>
            <a:off x="10584225" y="80970"/>
            <a:ext cx="540033"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50"/>
              <a:t>10-13</a:t>
            </a:r>
          </a:p>
        </p:txBody>
      </p:sp>
    </p:spTree>
    <p:extLst>
      <p:ext uri="{BB962C8B-B14F-4D97-AF65-F5344CB8AC3E}">
        <p14:creationId xmlns:p14="http://schemas.microsoft.com/office/powerpoint/2010/main" val="14169632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E96C3-A3D3-B9F0-B0DB-355D3D82E302}"/>
              </a:ext>
            </a:extLst>
          </p:cNvPr>
          <p:cNvSpPr>
            <a:spLocks noGrp="1"/>
          </p:cNvSpPr>
          <p:nvPr>
            <p:ph type="title"/>
          </p:nvPr>
        </p:nvSpPr>
        <p:spPr/>
        <p:txBody>
          <a:bodyPr/>
          <a:lstStyle/>
          <a:p>
            <a:r>
              <a:rPr lang="en-US">
                <a:latin typeface="Georgia"/>
              </a:rPr>
              <a:t>Addressing Workforce Challenges</a:t>
            </a:r>
            <a:r>
              <a:rPr lang="en-US" baseline="30000">
                <a:latin typeface="Georgia"/>
              </a:rPr>
              <a:t>10-13</a:t>
            </a:r>
            <a:endParaRPr lang="en-US" baseline="30000"/>
          </a:p>
        </p:txBody>
      </p:sp>
      <p:graphicFrame>
        <p:nvGraphicFramePr>
          <p:cNvPr id="4" name="Content Placeholder 3">
            <a:extLst>
              <a:ext uri="{FF2B5EF4-FFF2-40B4-BE49-F238E27FC236}">
                <a16:creationId xmlns:a16="http://schemas.microsoft.com/office/drawing/2014/main" id="{D482E7B2-A12D-D436-6436-F7025D32B471}"/>
              </a:ext>
            </a:extLst>
          </p:cNvPr>
          <p:cNvGraphicFramePr>
            <a:graphicFrameLocks noGrp="1"/>
          </p:cNvGraphicFramePr>
          <p:nvPr>
            <p:ph idx="1"/>
            <p:extLst>
              <p:ext uri="{D42A27DB-BD31-4B8C-83A1-F6EECF244321}">
                <p14:modId xmlns:p14="http://schemas.microsoft.com/office/powerpoint/2010/main" val="1008176042"/>
              </p:ext>
            </p:extLst>
          </p:nvPr>
        </p:nvGraphicFramePr>
        <p:xfrm>
          <a:off x="270933" y="1952625"/>
          <a:ext cx="11700933"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4" name="Graphic 53" descr="Hospital outline">
            <a:extLst>
              <a:ext uri="{FF2B5EF4-FFF2-40B4-BE49-F238E27FC236}">
                <a16:creationId xmlns:a16="http://schemas.microsoft.com/office/drawing/2014/main" id="{11C49BDA-C281-72D8-AE89-AC00349EE47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329267" y="1820334"/>
            <a:ext cx="1363133" cy="1329266"/>
          </a:xfrm>
          <a:prstGeom prst="rect">
            <a:avLst/>
          </a:prstGeom>
        </p:spPr>
      </p:pic>
      <p:pic>
        <p:nvPicPr>
          <p:cNvPr id="55" name="Graphic 54" descr="Users with solid fill">
            <a:extLst>
              <a:ext uri="{FF2B5EF4-FFF2-40B4-BE49-F238E27FC236}">
                <a16:creationId xmlns:a16="http://schemas.microsoft.com/office/drawing/2014/main" id="{7B66273D-AA04-3D8D-1AEE-DA31E453051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52533" y="1820334"/>
            <a:ext cx="1329266" cy="1329266"/>
          </a:xfrm>
          <a:prstGeom prst="rect">
            <a:avLst/>
          </a:prstGeom>
        </p:spPr>
      </p:pic>
      <p:pic>
        <p:nvPicPr>
          <p:cNvPr id="56" name="Graphic 55" descr="Dollar with solid fill">
            <a:extLst>
              <a:ext uri="{FF2B5EF4-FFF2-40B4-BE49-F238E27FC236}">
                <a16:creationId xmlns:a16="http://schemas.microsoft.com/office/drawing/2014/main" id="{43E82FCD-1CC8-DE20-4232-28E61CD232C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558866" y="1981201"/>
            <a:ext cx="1329266" cy="1007533"/>
          </a:xfrm>
          <a:prstGeom prst="rect">
            <a:avLst/>
          </a:prstGeom>
        </p:spPr>
      </p:pic>
    </p:spTree>
    <p:extLst>
      <p:ext uri="{BB962C8B-B14F-4D97-AF65-F5344CB8AC3E}">
        <p14:creationId xmlns:p14="http://schemas.microsoft.com/office/powerpoint/2010/main" val="2226225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94411-FB7E-518A-66DF-44DE8A4C9D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1DF24B-7BA0-04EA-ECBE-CD7EB678BF03}"/>
              </a:ext>
            </a:extLst>
          </p:cNvPr>
          <p:cNvSpPr>
            <a:spLocks noGrp="1"/>
          </p:cNvSpPr>
          <p:nvPr>
            <p:ph type="ctrTitle"/>
          </p:nvPr>
        </p:nvSpPr>
        <p:spPr/>
        <p:txBody>
          <a:bodyPr/>
          <a:lstStyle/>
          <a:p>
            <a:r>
              <a:rPr lang="en-US">
                <a:latin typeface="Georgia"/>
              </a:rPr>
              <a:t>Personal Sustainable Practice</a:t>
            </a:r>
            <a:endParaRPr lang="en-US"/>
          </a:p>
        </p:txBody>
      </p:sp>
      <p:sp>
        <p:nvSpPr>
          <p:cNvPr id="3" name="Content Placeholder 2">
            <a:extLst>
              <a:ext uri="{FF2B5EF4-FFF2-40B4-BE49-F238E27FC236}">
                <a16:creationId xmlns:a16="http://schemas.microsoft.com/office/drawing/2014/main" id="{9A9A43B4-C4EE-7398-4548-CA10A009476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9960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52B7F-E244-D221-A131-ECC2D9A4E287}"/>
              </a:ext>
            </a:extLst>
          </p:cNvPr>
          <p:cNvSpPr>
            <a:spLocks noGrp="1"/>
          </p:cNvSpPr>
          <p:nvPr>
            <p:ph type="title"/>
          </p:nvPr>
        </p:nvSpPr>
        <p:spPr/>
        <p:txBody>
          <a:bodyPr/>
          <a:lstStyle/>
          <a:p>
            <a:r>
              <a:rPr lang="en-US">
                <a:latin typeface="Georgia"/>
              </a:rPr>
              <a:t>What is Burnout? </a:t>
            </a:r>
            <a:endParaRPr lang="en-US"/>
          </a:p>
        </p:txBody>
      </p:sp>
      <p:sp>
        <p:nvSpPr>
          <p:cNvPr id="3" name="Content Placeholder 2">
            <a:extLst>
              <a:ext uri="{FF2B5EF4-FFF2-40B4-BE49-F238E27FC236}">
                <a16:creationId xmlns:a16="http://schemas.microsoft.com/office/drawing/2014/main" id="{8C8FE2E3-4103-74F2-9637-5C253AFA8AC7}"/>
              </a:ext>
            </a:extLst>
          </p:cNvPr>
          <p:cNvSpPr>
            <a:spLocks noGrp="1"/>
          </p:cNvSpPr>
          <p:nvPr>
            <p:ph idx="1"/>
          </p:nvPr>
        </p:nvSpPr>
        <p:spPr/>
        <p:txBody>
          <a:bodyPr vert="horz" lIns="91440" tIns="45720" rIns="91440" bIns="45720" rtlCol="0" anchor="t">
            <a:normAutofit/>
          </a:bodyPr>
          <a:lstStyle/>
          <a:p>
            <a:r>
              <a:rPr lang="en-US"/>
              <a:t>A state of emotional exhaustion or physical exhaustion caused by prolonged exposure to excessive levels of chronic stress</a:t>
            </a:r>
            <a:r>
              <a:rPr lang="en-US" baseline="30000"/>
              <a:t>14</a:t>
            </a:r>
          </a:p>
        </p:txBody>
      </p:sp>
    </p:spTree>
    <p:extLst>
      <p:ext uri="{BB962C8B-B14F-4D97-AF65-F5344CB8AC3E}">
        <p14:creationId xmlns:p14="http://schemas.microsoft.com/office/powerpoint/2010/main" val="2607315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D64C6-2287-7A81-AD28-19A83994AF5C}"/>
              </a:ext>
            </a:extLst>
          </p:cNvPr>
          <p:cNvSpPr>
            <a:spLocks noGrp="1"/>
          </p:cNvSpPr>
          <p:nvPr>
            <p:ph type="title"/>
          </p:nvPr>
        </p:nvSpPr>
        <p:spPr/>
        <p:txBody>
          <a:bodyPr/>
          <a:lstStyle/>
          <a:p>
            <a:r>
              <a:rPr lang="en-US">
                <a:latin typeface="Georgia"/>
              </a:rPr>
              <a:t>Burnout in Palliative Care Clinicians</a:t>
            </a:r>
            <a:endParaRPr lang="en-US"/>
          </a:p>
        </p:txBody>
      </p:sp>
      <p:sp>
        <p:nvSpPr>
          <p:cNvPr id="3" name="Content Placeholder 2">
            <a:extLst>
              <a:ext uri="{FF2B5EF4-FFF2-40B4-BE49-F238E27FC236}">
                <a16:creationId xmlns:a16="http://schemas.microsoft.com/office/drawing/2014/main" id="{8CA3069F-D78F-53B7-3C90-4126294FC076}"/>
              </a:ext>
            </a:extLst>
          </p:cNvPr>
          <p:cNvSpPr>
            <a:spLocks noGrp="1"/>
          </p:cNvSpPr>
          <p:nvPr>
            <p:ph idx="1"/>
          </p:nvPr>
        </p:nvSpPr>
        <p:spPr/>
        <p:txBody>
          <a:bodyPr vert="horz" lIns="91440" tIns="45720" rIns="91440" bIns="45720" rtlCol="0" anchor="t">
            <a:normAutofit/>
          </a:bodyPr>
          <a:lstStyle/>
          <a:p>
            <a:r>
              <a:rPr lang="en-US"/>
              <a:t>Prevalence of burnout is high: </a:t>
            </a:r>
          </a:p>
          <a:p>
            <a:pPr lvl="1">
              <a:buFont typeface="Courier New" panose="020B0604020202020204" pitchFamily="34" charset="0"/>
              <a:buChar char="o"/>
            </a:pPr>
            <a:r>
              <a:rPr lang="en-US"/>
              <a:t>Over 1/3 of palliative care clinicians met criteria for burnout in one study</a:t>
            </a:r>
            <a:r>
              <a:rPr lang="en-US" baseline="30000"/>
              <a:t>15</a:t>
            </a:r>
          </a:p>
          <a:p>
            <a:pPr lvl="1">
              <a:buFont typeface="Courier New" panose="020B0604020202020204" pitchFamily="34" charset="0"/>
              <a:buChar char="o"/>
            </a:pPr>
            <a:r>
              <a:rPr lang="en-US"/>
              <a:t>Another study found that 24-30% of palliative care nurses met criteria for burnout</a:t>
            </a:r>
            <a:r>
              <a:rPr lang="en-US" baseline="30000"/>
              <a:t>16</a:t>
            </a:r>
            <a:endParaRPr lang="en-US"/>
          </a:p>
          <a:p>
            <a:r>
              <a:rPr lang="en-US"/>
              <a:t>Contributing factors</a:t>
            </a:r>
            <a:r>
              <a:rPr lang="en-US" baseline="30000"/>
              <a:t>16</a:t>
            </a:r>
            <a:r>
              <a:rPr lang="en-US"/>
              <a:t>: </a:t>
            </a:r>
          </a:p>
          <a:p>
            <a:pPr lvl="1">
              <a:buFont typeface="Courier New" panose="020B0604020202020204" pitchFamily="34" charset="0"/>
              <a:buChar char="o"/>
            </a:pPr>
            <a:r>
              <a:rPr lang="en-US"/>
              <a:t>Staffing shortages</a:t>
            </a:r>
          </a:p>
          <a:p>
            <a:pPr lvl="1">
              <a:buFont typeface="Courier New" panose="020B0604020202020204" pitchFamily="34" charset="0"/>
              <a:buChar char="o"/>
            </a:pPr>
            <a:r>
              <a:rPr lang="en-US"/>
              <a:t>Scarcity of resources</a:t>
            </a:r>
          </a:p>
          <a:p>
            <a:pPr lvl="1">
              <a:buFont typeface="Courier New" panose="020B0604020202020204" pitchFamily="34" charset="0"/>
              <a:buChar char="o"/>
            </a:pPr>
            <a:r>
              <a:rPr lang="en-US"/>
              <a:t>Limited autonomy </a:t>
            </a:r>
          </a:p>
          <a:p>
            <a:pPr lvl="1">
              <a:buFont typeface="Courier New" panose="020B0604020202020204" pitchFamily="34" charset="0"/>
              <a:buChar char="o"/>
            </a:pPr>
            <a:endParaRPr lang="en-US"/>
          </a:p>
          <a:p>
            <a:pPr lvl="1">
              <a:buFont typeface="Courier New" panose="020B0604020202020204" pitchFamily="34" charset="0"/>
              <a:buChar char="o"/>
            </a:pPr>
            <a:endParaRPr lang="en-US"/>
          </a:p>
        </p:txBody>
      </p:sp>
    </p:spTree>
    <p:extLst>
      <p:ext uri="{BB962C8B-B14F-4D97-AF65-F5344CB8AC3E}">
        <p14:creationId xmlns:p14="http://schemas.microsoft.com/office/powerpoint/2010/main" val="233681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E0EDF-AC79-BDD9-1A8D-CFC91EFDB873}"/>
              </a:ext>
            </a:extLst>
          </p:cNvPr>
          <p:cNvSpPr>
            <a:spLocks noGrp="1"/>
          </p:cNvSpPr>
          <p:nvPr>
            <p:ph type="title"/>
          </p:nvPr>
        </p:nvSpPr>
        <p:spPr>
          <a:xfrm>
            <a:off x="838200" y="1058"/>
            <a:ext cx="10515600" cy="1325563"/>
          </a:xfrm>
        </p:spPr>
        <p:txBody>
          <a:bodyPr/>
          <a:lstStyle/>
          <a:p>
            <a:r>
              <a:rPr lang="en-US">
                <a:latin typeface="Georgia"/>
              </a:rPr>
              <a:t>Practices for Personal Sustainability</a:t>
            </a:r>
            <a:endParaRPr lang="en-US"/>
          </a:p>
        </p:txBody>
      </p:sp>
      <p:sp>
        <p:nvSpPr>
          <p:cNvPr id="3" name="Content Placeholder 2">
            <a:extLst>
              <a:ext uri="{FF2B5EF4-FFF2-40B4-BE49-F238E27FC236}">
                <a16:creationId xmlns:a16="http://schemas.microsoft.com/office/drawing/2014/main" id="{E9E0CD47-91AD-44D8-06D4-714622554E0A}"/>
              </a:ext>
            </a:extLst>
          </p:cNvPr>
          <p:cNvSpPr>
            <a:spLocks noGrp="1"/>
          </p:cNvSpPr>
          <p:nvPr>
            <p:ph idx="1"/>
          </p:nvPr>
        </p:nvSpPr>
        <p:spPr>
          <a:xfrm>
            <a:off x="838200" y="1182159"/>
            <a:ext cx="10515600" cy="930805"/>
          </a:xfrm>
        </p:spPr>
        <p:txBody>
          <a:bodyPr vert="horz" lIns="91440" tIns="45720" rIns="91440" bIns="45720" rtlCol="0" anchor="t">
            <a:normAutofit/>
          </a:bodyPr>
          <a:lstStyle/>
          <a:p>
            <a:pPr>
              <a:lnSpc>
                <a:spcPct val="90000"/>
              </a:lnSpc>
            </a:pPr>
            <a:r>
              <a:rPr lang="en-US">
                <a:latin typeface="Aptos"/>
              </a:rPr>
              <a:t>Qualitative interviews with palliative care clinicians with 10+ years of experience in Singapore</a:t>
            </a:r>
            <a:r>
              <a:rPr lang="en-US" baseline="30000">
                <a:latin typeface="Aptos"/>
              </a:rPr>
              <a:t>14</a:t>
            </a:r>
            <a:endParaRPr lang="en-US">
              <a:latin typeface="Aptos"/>
            </a:endParaRPr>
          </a:p>
          <a:p>
            <a:pPr lvl="1">
              <a:lnSpc>
                <a:spcPct val="90000"/>
              </a:lnSpc>
              <a:buFont typeface="Courier New" panose="020B0604020202020204" pitchFamily="34" charset="0"/>
              <a:buChar char="o"/>
            </a:pPr>
            <a:endParaRPr lang="en-US">
              <a:latin typeface="Aptos"/>
            </a:endParaRPr>
          </a:p>
          <a:p>
            <a:endParaRPr lang="en-US"/>
          </a:p>
        </p:txBody>
      </p:sp>
      <p:pic>
        <p:nvPicPr>
          <p:cNvPr id="5" name="Content Placeholder 3" descr="A diagram of a transformational growth&#10;&#10;AI-generated content may be incorrect.">
            <a:extLst>
              <a:ext uri="{FF2B5EF4-FFF2-40B4-BE49-F238E27FC236}">
                <a16:creationId xmlns:a16="http://schemas.microsoft.com/office/drawing/2014/main" id="{E51D2664-485B-8B96-02FE-496A9DD7273C}"/>
              </a:ext>
            </a:extLst>
          </p:cNvPr>
          <p:cNvPicPr>
            <a:picLocks noChangeAspect="1"/>
          </p:cNvPicPr>
          <p:nvPr/>
        </p:nvPicPr>
        <p:blipFill>
          <a:blip r:embed="rId2"/>
          <a:srcRect r="-116"/>
          <a:stretch>
            <a:fillRect/>
          </a:stretch>
        </p:blipFill>
        <p:spPr>
          <a:xfrm>
            <a:off x="2581016" y="2181225"/>
            <a:ext cx="7292447" cy="4351338"/>
          </a:xfrm>
          <a:prstGeom prst="rect">
            <a:avLst/>
          </a:prstGeom>
        </p:spPr>
      </p:pic>
      <p:sp>
        <p:nvSpPr>
          <p:cNvPr id="7" name="TextBox 6">
            <a:extLst>
              <a:ext uri="{FF2B5EF4-FFF2-40B4-BE49-F238E27FC236}">
                <a16:creationId xmlns:a16="http://schemas.microsoft.com/office/drawing/2014/main" id="{F9C6A128-BBE8-F7F2-A5EA-4EC44F495642}"/>
              </a:ext>
            </a:extLst>
          </p:cNvPr>
          <p:cNvSpPr txBox="1"/>
          <p:nvPr/>
        </p:nvSpPr>
        <p:spPr>
          <a:xfrm>
            <a:off x="313296" y="5499945"/>
            <a:ext cx="29210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Figure by Koh et al, retrieved from </a:t>
            </a:r>
            <a:r>
              <a:rPr lang="en-US" sz="1100">
                <a:ea typeface="+mn-lt"/>
                <a:cs typeface="+mn-lt"/>
                <a:hlinkClick r:id="rId3"/>
              </a:rPr>
              <a:t>https://www.jpsmjournal.com/article/S0885-3924(19)30454-3/fulltext</a:t>
            </a:r>
            <a:r>
              <a:rPr lang="en-US" sz="1100">
                <a:ea typeface="+mn-lt"/>
                <a:cs typeface="+mn-lt"/>
              </a:rPr>
              <a:t> on May 4, 2026. </a:t>
            </a:r>
          </a:p>
        </p:txBody>
      </p:sp>
    </p:spTree>
    <p:extLst>
      <p:ext uri="{BB962C8B-B14F-4D97-AF65-F5344CB8AC3E}">
        <p14:creationId xmlns:p14="http://schemas.microsoft.com/office/powerpoint/2010/main" val="524342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F6756-F75C-3980-3E77-5006A6AB5154}"/>
              </a:ext>
            </a:extLst>
          </p:cNvPr>
          <p:cNvSpPr>
            <a:spLocks noGrp="1"/>
          </p:cNvSpPr>
          <p:nvPr>
            <p:ph type="title"/>
          </p:nvPr>
        </p:nvSpPr>
        <p:spPr/>
        <p:txBody>
          <a:bodyPr/>
          <a:lstStyle/>
          <a:p>
            <a:r>
              <a:rPr lang="en-US">
                <a:latin typeface="Georgia"/>
              </a:rPr>
              <a:t>Learning Objectives</a:t>
            </a:r>
            <a:endParaRPr lang="en-US"/>
          </a:p>
        </p:txBody>
      </p:sp>
      <p:sp>
        <p:nvSpPr>
          <p:cNvPr id="3" name="Content Placeholder 2">
            <a:extLst>
              <a:ext uri="{FF2B5EF4-FFF2-40B4-BE49-F238E27FC236}">
                <a16:creationId xmlns:a16="http://schemas.microsoft.com/office/drawing/2014/main" id="{FD4447CA-51F9-147E-3674-8329D367C8B1}"/>
              </a:ext>
            </a:extLst>
          </p:cNvPr>
          <p:cNvSpPr>
            <a:spLocks noGrp="1"/>
          </p:cNvSpPr>
          <p:nvPr>
            <p:ph idx="1"/>
          </p:nvPr>
        </p:nvSpPr>
        <p:spPr/>
        <p:txBody>
          <a:bodyPr vert="horz" lIns="91440" tIns="45720" rIns="91440" bIns="45720" rtlCol="0" anchor="t">
            <a:normAutofit fontScale="77500" lnSpcReduction="20000"/>
          </a:bodyPr>
          <a:lstStyle/>
          <a:p>
            <a:r>
              <a:rPr lang="en-US"/>
              <a:t>Describe the history of hospice and palliative care and its impact on current clinical practice</a:t>
            </a:r>
          </a:p>
          <a:p>
            <a:endParaRPr lang="en-US"/>
          </a:p>
          <a:p>
            <a:r>
              <a:rPr lang="en-US"/>
              <a:t>Understand workforce challenges facing outpatient palliative care and generate potential solutions</a:t>
            </a:r>
          </a:p>
          <a:p>
            <a:endParaRPr lang="en-US"/>
          </a:p>
          <a:p>
            <a:r>
              <a:rPr lang="en-US">
                <a:solidFill>
                  <a:srgbClr val="000000"/>
                </a:solidFill>
                <a:latin typeface="Century Gothic" panose="020F0302020204030204"/>
              </a:rPr>
              <a:t>Identify burnout in outpatient palliative care clinicians, and understand protective mitigation strategies at institutional and personal levels</a:t>
            </a:r>
          </a:p>
          <a:p>
            <a:endParaRPr lang="en-US">
              <a:solidFill>
                <a:srgbClr val="000000"/>
              </a:solidFill>
              <a:latin typeface="Century Gothic" panose="020F0302020204030204"/>
            </a:endParaRPr>
          </a:p>
          <a:p>
            <a:r>
              <a:rPr lang="en-US">
                <a:solidFill>
                  <a:srgbClr val="000000"/>
                </a:solidFill>
                <a:latin typeface="Century Gothic" panose="020F0302020204030204"/>
              </a:rPr>
              <a:t>Apply caring for team members and self-care in the outpatient setting </a:t>
            </a:r>
          </a:p>
        </p:txBody>
      </p:sp>
    </p:spTree>
    <p:extLst>
      <p:ext uri="{BB962C8B-B14F-4D97-AF65-F5344CB8AC3E}">
        <p14:creationId xmlns:p14="http://schemas.microsoft.com/office/powerpoint/2010/main" val="2235076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66086-3A32-F6C3-C4E2-22517EE4530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77A0BB5-44A4-0925-FF77-92637943BB08}"/>
              </a:ext>
            </a:extLst>
          </p:cNvPr>
          <p:cNvSpPr>
            <a:spLocks noGrp="1"/>
          </p:cNvSpPr>
          <p:nvPr>
            <p:ph idx="1"/>
          </p:nvPr>
        </p:nvSpPr>
        <p:spPr/>
        <p:txBody>
          <a:bodyPr/>
          <a:lstStyle/>
          <a:p>
            <a:endParaRPr lang="en-US"/>
          </a:p>
        </p:txBody>
      </p:sp>
      <p:sp>
        <p:nvSpPr>
          <p:cNvPr id="5" name="TextBox 4">
            <a:extLst>
              <a:ext uri="{FF2B5EF4-FFF2-40B4-BE49-F238E27FC236}">
                <a16:creationId xmlns:a16="http://schemas.microsoft.com/office/drawing/2014/main" id="{BF95361C-CB13-10CC-BC0C-7DC3E45FA363}"/>
              </a:ext>
            </a:extLst>
          </p:cNvPr>
          <p:cNvSpPr txBox="1"/>
          <p:nvPr/>
        </p:nvSpPr>
        <p:spPr>
          <a:xfrm>
            <a:off x="3048000" y="3246192"/>
            <a:ext cx="6096000" cy="369332"/>
          </a:xfrm>
          <a:prstGeom prst="rect">
            <a:avLst/>
          </a:prstGeom>
          <a:noFill/>
        </p:spPr>
        <p:txBody>
          <a:bodyPr wrap="square">
            <a:spAutoFit/>
          </a:bodyPr>
          <a:lstStyle/>
          <a:p>
            <a:endParaRPr lang="en-US"/>
          </a:p>
        </p:txBody>
      </p:sp>
      <p:sp>
        <p:nvSpPr>
          <p:cNvPr id="8" name="TextBox 7">
            <a:extLst>
              <a:ext uri="{FF2B5EF4-FFF2-40B4-BE49-F238E27FC236}">
                <a16:creationId xmlns:a16="http://schemas.microsoft.com/office/drawing/2014/main" id="{72B5E170-2B66-2057-E1EA-EDCF9B5EE618}"/>
              </a:ext>
            </a:extLst>
          </p:cNvPr>
          <p:cNvSpPr txBox="1"/>
          <p:nvPr/>
        </p:nvSpPr>
        <p:spPr>
          <a:xfrm>
            <a:off x="3048000" y="3246192"/>
            <a:ext cx="6096000" cy="369332"/>
          </a:xfrm>
          <a:prstGeom prst="rect">
            <a:avLst/>
          </a:prstGeom>
          <a:noFill/>
        </p:spPr>
        <p:txBody>
          <a:bodyPr wrap="square">
            <a:spAutoFit/>
          </a:bodyPr>
          <a:lstStyle/>
          <a:p>
            <a:endParaRPr lang="en-US"/>
          </a:p>
        </p:txBody>
      </p:sp>
      <p:sp>
        <p:nvSpPr>
          <p:cNvPr id="12" name="TextBox 11">
            <a:extLst>
              <a:ext uri="{FF2B5EF4-FFF2-40B4-BE49-F238E27FC236}">
                <a16:creationId xmlns:a16="http://schemas.microsoft.com/office/drawing/2014/main" id="{6380D4C5-3767-8853-4D0D-23A9118A2783}"/>
              </a:ext>
            </a:extLst>
          </p:cNvPr>
          <p:cNvSpPr txBox="1"/>
          <p:nvPr/>
        </p:nvSpPr>
        <p:spPr>
          <a:xfrm>
            <a:off x="3048000" y="3246192"/>
            <a:ext cx="6096000" cy="369332"/>
          </a:xfrm>
          <a:prstGeom prst="rect">
            <a:avLst/>
          </a:prstGeom>
          <a:noFill/>
        </p:spPr>
        <p:txBody>
          <a:bodyPr wrap="square">
            <a:spAutoFit/>
          </a:bodyPr>
          <a:lstStyle/>
          <a:p>
            <a:endParaRPr lang="en-US"/>
          </a:p>
        </p:txBody>
      </p:sp>
      <p:pic>
        <p:nvPicPr>
          <p:cNvPr id="6" name="Picture 5">
            <a:extLst>
              <a:ext uri="{FF2B5EF4-FFF2-40B4-BE49-F238E27FC236}">
                <a16:creationId xmlns:a16="http://schemas.microsoft.com/office/drawing/2014/main" id="{D46CA817-5623-3960-429F-C6780A6CDD3C}"/>
              </a:ext>
            </a:extLst>
          </p:cNvPr>
          <p:cNvPicPr>
            <a:picLocks noChangeAspect="1"/>
          </p:cNvPicPr>
          <p:nvPr/>
        </p:nvPicPr>
        <p:blipFill>
          <a:blip r:embed="rId3"/>
          <a:stretch>
            <a:fillRect/>
          </a:stretch>
        </p:blipFill>
        <p:spPr>
          <a:xfrm>
            <a:off x="965969" y="69213"/>
            <a:ext cx="10510983" cy="5902706"/>
          </a:xfrm>
          <a:prstGeom prst="rect">
            <a:avLst/>
          </a:prstGeom>
        </p:spPr>
      </p:pic>
      <p:sp>
        <p:nvSpPr>
          <p:cNvPr id="9" name="TextBox 8">
            <a:extLst>
              <a:ext uri="{FF2B5EF4-FFF2-40B4-BE49-F238E27FC236}">
                <a16:creationId xmlns:a16="http://schemas.microsoft.com/office/drawing/2014/main" id="{47F60F00-D869-21F5-68F2-40F41F8C9FB5}"/>
              </a:ext>
            </a:extLst>
          </p:cNvPr>
          <p:cNvSpPr txBox="1"/>
          <p:nvPr/>
        </p:nvSpPr>
        <p:spPr>
          <a:xfrm>
            <a:off x="6032" y="6367771"/>
            <a:ext cx="10212007"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333333"/>
                </a:solidFill>
              </a:rPr>
              <a:t>Figure by OpenAI's ChatGPT, April 2026 (</a:t>
            </a:r>
            <a:r>
              <a:rPr lang="en-US" sz="800">
                <a:solidFill>
                  <a:srgbClr val="333333"/>
                </a:solidFill>
                <a:hlinkClick r:id="rId4"/>
              </a:rPr>
              <a:t>www.chatgpt.com</a:t>
            </a:r>
            <a:r>
              <a:rPr lang="en-US" sz="800">
                <a:solidFill>
                  <a:srgbClr val="333333"/>
                </a:solidFill>
              </a:rPr>
              <a:t>). Figure generated using the prompt: "create a figure demonstrating the things we struggle to admit to ourselves and include the following points using this information. Include that awareness is how we heal." </a:t>
            </a:r>
            <a:endParaRPr lang="en-US" sz="800"/>
          </a:p>
          <a:p>
            <a:endParaRPr lang="en-US" sz="1000"/>
          </a:p>
        </p:txBody>
      </p:sp>
    </p:spTree>
    <p:extLst>
      <p:ext uri="{BB962C8B-B14F-4D97-AF65-F5344CB8AC3E}">
        <p14:creationId xmlns:p14="http://schemas.microsoft.com/office/powerpoint/2010/main" val="4275566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671FB-5743-531E-F448-80AFCBDC1119}"/>
              </a:ext>
            </a:extLst>
          </p:cNvPr>
          <p:cNvSpPr>
            <a:spLocks noGrp="1"/>
          </p:cNvSpPr>
          <p:nvPr>
            <p:ph type="title"/>
          </p:nvPr>
        </p:nvSpPr>
        <p:spPr/>
        <p:txBody>
          <a:bodyPr/>
          <a:lstStyle/>
          <a:p>
            <a:r>
              <a:rPr lang="en-US">
                <a:latin typeface="Georgia"/>
              </a:rPr>
              <a:t>Combating Burnout: A Multi-Level Approach</a:t>
            </a:r>
            <a:r>
              <a:rPr lang="en-US" baseline="30000">
                <a:latin typeface="Georgia"/>
              </a:rPr>
              <a:t>17,18</a:t>
            </a:r>
            <a:endParaRPr lang="en-US" baseline="30000"/>
          </a:p>
        </p:txBody>
      </p:sp>
      <p:sp>
        <p:nvSpPr>
          <p:cNvPr id="3" name="Content Placeholder 2">
            <a:extLst>
              <a:ext uri="{FF2B5EF4-FFF2-40B4-BE49-F238E27FC236}">
                <a16:creationId xmlns:a16="http://schemas.microsoft.com/office/drawing/2014/main" id="{64286708-139B-7635-D412-C5C9F1EBDA9E}"/>
              </a:ext>
            </a:extLst>
          </p:cNvPr>
          <p:cNvSpPr>
            <a:spLocks noGrp="1"/>
          </p:cNvSpPr>
          <p:nvPr>
            <p:ph idx="1"/>
          </p:nvPr>
        </p:nvSpPr>
        <p:spPr>
          <a:xfrm>
            <a:off x="838200" y="1565430"/>
            <a:ext cx="10515600" cy="4351338"/>
          </a:xfrm>
        </p:spPr>
        <p:txBody>
          <a:bodyPr vert="horz" lIns="91440" tIns="45720" rIns="91440" bIns="45720" rtlCol="0" anchor="t">
            <a:normAutofit fontScale="85000" lnSpcReduction="20000"/>
          </a:bodyPr>
          <a:lstStyle/>
          <a:p>
            <a:r>
              <a:rPr lang="en-US"/>
              <a:t>Protective factors to prevent burnout: </a:t>
            </a:r>
          </a:p>
          <a:p>
            <a:pPr lvl="1">
              <a:buFont typeface="Courier New" panose="020B0604020202020204" pitchFamily="34" charset="0"/>
              <a:buChar char="o"/>
            </a:pPr>
            <a:r>
              <a:rPr lang="en-US"/>
              <a:t>High meaningfulness at work</a:t>
            </a:r>
          </a:p>
          <a:p>
            <a:pPr lvl="1">
              <a:buFont typeface="Courier New" panose="020B0604020202020204" pitchFamily="34" charset="0"/>
              <a:buChar char="o"/>
            </a:pPr>
            <a:r>
              <a:rPr lang="en-US"/>
              <a:t>Collegial trust and emotional safety</a:t>
            </a:r>
          </a:p>
          <a:p>
            <a:pPr lvl="1">
              <a:buFont typeface="Courier New" panose="020B0604020202020204" pitchFamily="34" charset="0"/>
              <a:buChar char="o"/>
            </a:pPr>
            <a:r>
              <a:rPr lang="en-US"/>
              <a:t>Job satisfaction</a:t>
            </a:r>
          </a:p>
          <a:p>
            <a:pPr lvl="1">
              <a:buFont typeface="Courier New" panose="020B0604020202020204" pitchFamily="34" charset="0"/>
              <a:buChar char="o"/>
            </a:pPr>
            <a:r>
              <a:rPr lang="en-US"/>
              <a:t>Perceived clinical support</a:t>
            </a:r>
          </a:p>
          <a:p>
            <a:pPr lvl="1">
              <a:buFont typeface="Courier New" panose="020B0604020202020204" pitchFamily="34" charset="0"/>
              <a:buChar char="o"/>
            </a:pPr>
            <a:r>
              <a:rPr lang="en-US"/>
              <a:t>Working &lt;60 hours/week</a:t>
            </a:r>
          </a:p>
          <a:p>
            <a:pPr lvl="1">
              <a:buFont typeface="Courier New" panose="020B0604020202020204" pitchFamily="34" charset="0"/>
              <a:buChar char="o"/>
            </a:pPr>
            <a:r>
              <a:rPr lang="en-US"/>
              <a:t>Psychological flexibility, mindfulness, and self-compassion</a:t>
            </a:r>
          </a:p>
          <a:p>
            <a:pPr lvl="1">
              <a:buFont typeface="Courier New" panose="020B0604020202020204" pitchFamily="34" charset="0"/>
              <a:buChar char="o"/>
            </a:pPr>
            <a:r>
              <a:rPr lang="en-US"/>
              <a:t>Adequate staffing and manageable workload</a:t>
            </a:r>
          </a:p>
          <a:p>
            <a:pPr marL="457200" lvl="1" indent="0">
              <a:buNone/>
            </a:pPr>
            <a:endParaRPr lang="en-US"/>
          </a:p>
          <a:p>
            <a:r>
              <a:rPr lang="en-US"/>
              <a:t>Effective strategies should be </a:t>
            </a:r>
            <a:r>
              <a:rPr lang="en-US" b="1"/>
              <a:t>both </a:t>
            </a:r>
            <a:r>
              <a:rPr lang="en-US"/>
              <a:t>personal and institutional</a:t>
            </a:r>
          </a:p>
          <a:p>
            <a:pPr lvl="1">
              <a:buFont typeface="Courier New" panose="020B0604020202020204" pitchFamily="34" charset="0"/>
              <a:buChar char="o"/>
            </a:pPr>
            <a:r>
              <a:rPr lang="en-US"/>
              <a:t>Personal: mindfulness/communication training, self-care practices</a:t>
            </a:r>
          </a:p>
          <a:p>
            <a:pPr lvl="1">
              <a:buFont typeface="Courier New" panose="020B0604020202020204" pitchFamily="34" charset="0"/>
              <a:buChar char="o"/>
            </a:pPr>
            <a:r>
              <a:rPr lang="en-US" err="1"/>
              <a:t>Institu</a:t>
            </a:r>
            <a:r>
              <a:rPr lang="en-US"/>
              <a:t>tional: supportive culture, adequate staffing, minimizing burdensome documentation, debriefing after difficult cases</a:t>
            </a:r>
          </a:p>
          <a:p>
            <a:pPr lvl="1">
              <a:buFont typeface="Courier New" panose="020B0604020202020204" pitchFamily="34" charset="0"/>
              <a:buChar char="o"/>
            </a:pPr>
            <a:endParaRPr lang="en-US"/>
          </a:p>
        </p:txBody>
      </p:sp>
    </p:spTree>
    <p:extLst>
      <p:ext uri="{BB962C8B-B14F-4D97-AF65-F5344CB8AC3E}">
        <p14:creationId xmlns:p14="http://schemas.microsoft.com/office/powerpoint/2010/main" val="3753595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74E923-C490-6AE9-D5ED-D9F61D452580}"/>
              </a:ext>
            </a:extLst>
          </p:cNvPr>
          <p:cNvSpPr>
            <a:spLocks noGrp="1"/>
          </p:cNvSpPr>
          <p:nvPr>
            <p:ph type="title"/>
          </p:nvPr>
        </p:nvSpPr>
        <p:spPr>
          <a:xfrm>
            <a:off x="87351" y="60325"/>
            <a:ext cx="10515600" cy="1325563"/>
          </a:xfrm>
        </p:spPr>
        <p:txBody>
          <a:bodyPr/>
          <a:lstStyle/>
          <a:p>
            <a:r>
              <a:rPr lang="en-US">
                <a:latin typeface="Bradley Hand" pitchFamily="2" charset="77"/>
              </a:rPr>
              <a:t>Key Takeaways</a:t>
            </a:r>
          </a:p>
        </p:txBody>
      </p:sp>
      <p:graphicFrame>
        <p:nvGraphicFramePr>
          <p:cNvPr id="6" name="Content Placeholder 3">
            <a:extLst>
              <a:ext uri="{FF2B5EF4-FFF2-40B4-BE49-F238E27FC236}">
                <a16:creationId xmlns:a16="http://schemas.microsoft.com/office/drawing/2014/main" id="{8DACCBA0-60A2-5B24-58C4-A4A3FA52F333}"/>
              </a:ext>
            </a:extLst>
          </p:cNvPr>
          <p:cNvGraphicFramePr>
            <a:graphicFrameLocks noGrp="1"/>
          </p:cNvGraphicFramePr>
          <p:nvPr>
            <p:ph idx="1"/>
          </p:nvPr>
        </p:nvGraphicFramePr>
        <p:xfrm>
          <a:off x="319668" y="1315844"/>
          <a:ext cx="11034132" cy="5255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7057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B1E94-DC3F-9758-9A6A-CDE77EF2BAE8}"/>
              </a:ext>
            </a:extLst>
          </p:cNvPr>
          <p:cNvSpPr>
            <a:spLocks noGrp="1"/>
          </p:cNvSpPr>
          <p:nvPr>
            <p:ph type="title"/>
          </p:nvPr>
        </p:nvSpPr>
        <p:spPr/>
        <p:txBody>
          <a:bodyPr/>
          <a:lstStyle/>
          <a:p>
            <a:r>
              <a:rPr lang="en-US">
                <a:latin typeface="Georgia"/>
              </a:rPr>
              <a:t>References</a:t>
            </a:r>
            <a:endParaRPr lang="en-US"/>
          </a:p>
        </p:txBody>
      </p:sp>
      <p:sp>
        <p:nvSpPr>
          <p:cNvPr id="3" name="Content Placeholder 2">
            <a:extLst>
              <a:ext uri="{FF2B5EF4-FFF2-40B4-BE49-F238E27FC236}">
                <a16:creationId xmlns:a16="http://schemas.microsoft.com/office/drawing/2014/main" id="{14A3D122-1C26-EAE3-B73D-62EF867FFE01}"/>
              </a:ext>
            </a:extLst>
          </p:cNvPr>
          <p:cNvSpPr>
            <a:spLocks noGrp="1"/>
          </p:cNvSpPr>
          <p:nvPr>
            <p:ph idx="1"/>
          </p:nvPr>
        </p:nvSpPr>
        <p:spPr>
          <a:xfrm>
            <a:off x="127000" y="1351492"/>
            <a:ext cx="11980333" cy="4791605"/>
          </a:xfrm>
        </p:spPr>
        <p:txBody>
          <a:bodyPr vert="horz" lIns="91440" tIns="45720" rIns="91440" bIns="45720" rtlCol="0" anchor="t">
            <a:normAutofit fontScale="25000" lnSpcReduction="20000"/>
          </a:bodyPr>
          <a:lstStyle/>
          <a:p>
            <a:pPr marL="0" indent="0">
              <a:buNone/>
            </a:pPr>
            <a:r>
              <a:rPr lang="en-US">
                <a:ea typeface="+mn-lt"/>
                <a:cs typeface="+mn-lt"/>
              </a:rPr>
              <a:t>1. Lutz S. The history of hospice and palliative care. Curr </a:t>
            </a:r>
            <a:r>
              <a:rPr lang="en-US" err="1">
                <a:ea typeface="+mn-lt"/>
                <a:cs typeface="+mn-lt"/>
              </a:rPr>
              <a:t>Probl</a:t>
            </a:r>
            <a:r>
              <a:rPr lang="en-US">
                <a:ea typeface="+mn-lt"/>
                <a:cs typeface="+mn-lt"/>
              </a:rPr>
              <a:t> Cancer. 2011;35(6):304-309. doi:10.1016/j.currproblcancer.2011.10.004</a:t>
            </a:r>
            <a:endParaRPr lang="en-US"/>
          </a:p>
          <a:p>
            <a:pPr marL="0" indent="0">
              <a:buNone/>
            </a:pPr>
            <a:r>
              <a:rPr lang="en-US"/>
              <a:t>2. </a:t>
            </a:r>
            <a:r>
              <a:rPr lang="en-US">
                <a:ea typeface="+mn-lt"/>
                <a:cs typeface="+mn-lt"/>
              </a:rPr>
              <a:t>Connor SR. Development of Hospice and Palliative Care in the United States. OMEGA - Journal of Death and Dying. 2008;56(1):89-99. </a:t>
            </a:r>
            <a:r>
              <a:rPr lang="en-US" err="1">
                <a:ea typeface="+mn-lt"/>
                <a:cs typeface="+mn-lt"/>
              </a:rPr>
              <a:t>doi:https</a:t>
            </a:r>
            <a:r>
              <a:rPr lang="en-US">
                <a:ea typeface="+mn-lt"/>
                <a:cs typeface="+mn-lt"/>
              </a:rPr>
              <a:t>://doi.org/10.2190/om.56.1.h</a:t>
            </a:r>
            <a:endParaRPr lang="en-US"/>
          </a:p>
          <a:p>
            <a:pPr marL="0" indent="0">
              <a:buNone/>
            </a:pPr>
            <a:r>
              <a:rPr lang="en-US"/>
              <a:t>3. </a:t>
            </a:r>
            <a:r>
              <a:rPr lang="en-US">
                <a:ea typeface="+mn-lt"/>
                <a:cs typeface="+mn-lt"/>
              </a:rPr>
              <a:t>About CAPC | Center to Advance Palliative Care. Capc.org. Published 2015. https://www.capc.org/about/capc/</a:t>
            </a:r>
          </a:p>
          <a:p>
            <a:pPr marL="0" indent="0">
              <a:buNone/>
            </a:pPr>
            <a:r>
              <a:rPr lang="en-US"/>
              <a:t>4. </a:t>
            </a:r>
            <a:r>
              <a:rPr lang="en-US" err="1">
                <a:ea typeface="+mn-lt"/>
                <a:cs typeface="+mn-lt"/>
              </a:rPr>
              <a:t>Afezolli</a:t>
            </a:r>
            <a:r>
              <a:rPr lang="en-US">
                <a:ea typeface="+mn-lt"/>
                <a:cs typeface="+mn-lt"/>
              </a:rPr>
              <a:t> D, Bharani A, Rousseau CP, et al. Evolving Scope of Specialty Palliative Care: Guidelines, Implications, and Future Directions. Journal of Palliative Medicine. Published online February 24, 2026. </a:t>
            </a:r>
            <a:r>
              <a:rPr lang="en-US" err="1">
                <a:ea typeface="+mn-lt"/>
                <a:cs typeface="+mn-lt"/>
              </a:rPr>
              <a:t>doi:https</a:t>
            </a:r>
            <a:r>
              <a:rPr lang="en-US">
                <a:ea typeface="+mn-lt"/>
                <a:cs typeface="+mn-lt"/>
              </a:rPr>
              <a:t>://doi.org/10.1177/10966218261421745</a:t>
            </a:r>
            <a:endParaRPr lang="en-US"/>
          </a:p>
          <a:p>
            <a:pPr marL="0" indent="0">
              <a:buNone/>
            </a:pPr>
            <a:r>
              <a:rPr lang="en-US"/>
              <a:t>5. </a:t>
            </a:r>
            <a:r>
              <a:rPr lang="en-US">
                <a:ea typeface="+mn-lt"/>
                <a:cs typeface="+mn-lt"/>
              </a:rPr>
              <a:t>Flint LA, Wallingford G, Tatum P, Bruno J, Fernandez H, Carey EC. Are we Growing Leaders? Exploring Leadership Training in Hospice and Palliative Medicine Fellowship. Journal of Pain and Symptom Management. 2025;70(6):e474-e481. </a:t>
            </a:r>
            <a:r>
              <a:rPr lang="en-US" err="1">
                <a:ea typeface="+mn-lt"/>
                <a:cs typeface="+mn-lt"/>
              </a:rPr>
              <a:t>doi:https</a:t>
            </a:r>
            <a:r>
              <a:rPr lang="en-US">
                <a:ea typeface="+mn-lt"/>
                <a:cs typeface="+mn-lt"/>
              </a:rPr>
              <a:t>://doi.org/10.1016/j.jpainsymman.2025.07.015</a:t>
            </a:r>
            <a:endParaRPr lang="en-US"/>
          </a:p>
          <a:p>
            <a:pPr marL="0" indent="0">
              <a:buNone/>
            </a:pPr>
            <a:r>
              <a:rPr lang="en-US"/>
              <a:t>6. </a:t>
            </a:r>
            <a:r>
              <a:rPr lang="en-US">
                <a:ea typeface="+mn-lt"/>
                <a:cs typeface="+mn-lt"/>
              </a:rPr>
              <a:t>Committee on Approaching Death: Addressing Key End of Life Issues, Institute of Medicine. Dying in America: Improving Quality and Honoring Individual Preferences near the End of Life. National Academies Press (US); 2015. </a:t>
            </a:r>
            <a:r>
              <a:rPr lang="en-US">
                <a:ea typeface="+mn-lt"/>
                <a:cs typeface="+mn-lt"/>
                <a:hlinkClick r:id="rId2"/>
              </a:rPr>
              <a:t>https://pubmed.ncbi.nlm.nih.gov/25927121/</a:t>
            </a:r>
            <a:endParaRPr lang="en-US"/>
          </a:p>
          <a:p>
            <a:pPr marL="0" indent="0">
              <a:buNone/>
            </a:pPr>
            <a:r>
              <a:rPr lang="en-US">
                <a:ea typeface="+mn-lt"/>
                <a:cs typeface="+mn-lt"/>
              </a:rPr>
              <a:t>7. Dijxhoorn AFQ, Brom L, van der Linden YM, Leget C, Raijmakers NJ. Healthcare Professionals’ Work-Related Stress in Palliative Care: A Cross-Sectional Survey. Journal of Pain and Symptom Management. 2021;62(3). doi:https://doi.org/10.1016/j.jpainsymman.2021.04.004</a:t>
            </a:r>
          </a:p>
          <a:p>
            <a:pPr marL="0" indent="0">
              <a:buNone/>
            </a:pPr>
            <a:r>
              <a:rPr lang="en-US"/>
              <a:t>8. </a:t>
            </a:r>
            <a:r>
              <a:rPr lang="en-US">
                <a:ea typeface="+mn-lt"/>
                <a:cs typeface="+mn-lt"/>
              </a:rPr>
              <a:t>Tiri H, Jokelainen J, Timonen M, </a:t>
            </a:r>
            <a:r>
              <a:rPr lang="en-US" err="1">
                <a:ea typeface="+mn-lt"/>
                <a:cs typeface="+mn-lt"/>
              </a:rPr>
              <a:t>Tasanen</a:t>
            </a:r>
            <a:r>
              <a:rPr lang="en-US">
                <a:ea typeface="+mn-lt"/>
                <a:cs typeface="+mn-lt"/>
              </a:rPr>
              <a:t> K, </a:t>
            </a:r>
            <a:r>
              <a:rPr lang="en-US" err="1">
                <a:ea typeface="+mn-lt"/>
                <a:cs typeface="+mn-lt"/>
              </a:rPr>
              <a:t>Huilaja</a:t>
            </a:r>
            <a:r>
              <a:rPr lang="en-US">
                <a:ea typeface="+mn-lt"/>
                <a:cs typeface="+mn-lt"/>
              </a:rPr>
              <a:t> L. Substantially reduced life expectancy in patients with hidradenitis suppurativa: a Finnish nationwide registry study. British Journal of Dermatology. 2019;180(6):1543-1544. </a:t>
            </a:r>
            <a:r>
              <a:rPr lang="en-US" err="1">
                <a:ea typeface="+mn-lt"/>
                <a:cs typeface="+mn-lt"/>
              </a:rPr>
              <a:t>doi:https</a:t>
            </a:r>
            <a:r>
              <a:rPr lang="en-US">
                <a:ea typeface="+mn-lt"/>
                <a:cs typeface="+mn-lt"/>
              </a:rPr>
              <a:t>://doi.org/10.1111/bjd.17578</a:t>
            </a:r>
            <a:endParaRPr lang="en-US"/>
          </a:p>
          <a:p>
            <a:pPr marL="0" indent="0">
              <a:buNone/>
            </a:pPr>
            <a:r>
              <a:rPr lang="en-US"/>
              <a:t>9. </a:t>
            </a:r>
            <a:r>
              <a:rPr lang="en-US">
                <a:ea typeface="+mn-lt"/>
                <a:cs typeface="+mn-lt"/>
              </a:rPr>
              <a:t>Goldburg SR, Strober BE, Payette MJ. Hidradenitis suppurativa. Journal of the American Academy of Dermatology. 2020;82(5):1045-1058. </a:t>
            </a:r>
            <a:r>
              <a:rPr lang="en-US" err="1">
                <a:ea typeface="+mn-lt"/>
                <a:cs typeface="+mn-lt"/>
              </a:rPr>
              <a:t>doi:https</a:t>
            </a:r>
            <a:r>
              <a:rPr lang="en-US">
                <a:ea typeface="+mn-lt"/>
                <a:cs typeface="+mn-lt"/>
              </a:rPr>
              <a:t>://doi.org/10.1016/j.jaad.2019.08.090</a:t>
            </a:r>
            <a:endParaRPr lang="en-US"/>
          </a:p>
          <a:p>
            <a:pPr marL="0" indent="0">
              <a:buNone/>
            </a:pPr>
            <a:r>
              <a:rPr lang="en-US"/>
              <a:t>10. </a:t>
            </a:r>
            <a:r>
              <a:rPr lang="en-US">
                <a:ea typeface="+mn-lt"/>
                <a:cs typeface="+mn-lt"/>
              </a:rPr>
              <a:t>Lupu D, Quigley L, </a:t>
            </a:r>
            <a:r>
              <a:rPr lang="en-US" err="1">
                <a:ea typeface="+mn-lt"/>
                <a:cs typeface="+mn-lt"/>
              </a:rPr>
              <a:t>Mehfoud</a:t>
            </a:r>
            <a:r>
              <a:rPr lang="en-US">
                <a:ea typeface="+mn-lt"/>
                <a:cs typeface="+mn-lt"/>
              </a:rPr>
              <a:t> N, Salsberg ES. The Growing Demand for Hospice and Palliative Medicine Physicians: Will the Supply Keep Up? Journal of Pain and Symptom Management. 2018;55(4):1216-1223. </a:t>
            </a:r>
            <a:r>
              <a:rPr lang="en-US" err="1">
                <a:ea typeface="+mn-lt"/>
                <a:cs typeface="+mn-lt"/>
              </a:rPr>
              <a:t>doi:https</a:t>
            </a:r>
            <a:r>
              <a:rPr lang="en-US">
                <a:ea typeface="+mn-lt"/>
                <a:cs typeface="+mn-lt"/>
              </a:rPr>
              <a:t>://doi.org/10.1016/j.jpainsymman.2018.01.011</a:t>
            </a:r>
            <a:endParaRPr lang="en-US"/>
          </a:p>
          <a:p>
            <a:pPr marL="0" indent="0">
              <a:buNone/>
            </a:pPr>
            <a:r>
              <a:rPr lang="en-US">
                <a:ea typeface="+mn-lt"/>
                <a:cs typeface="+mn-lt"/>
              </a:rPr>
              <a:t>11. Kelley AS, Morrison RS. Palliative Care for the Seriously Ill. Campion EW, ed. New England Journal of Medicine. 2015;373(8):747-755. </a:t>
            </a:r>
            <a:r>
              <a:rPr lang="en-US" err="1">
                <a:ea typeface="+mn-lt"/>
                <a:cs typeface="+mn-lt"/>
              </a:rPr>
              <a:t>doi:https</a:t>
            </a:r>
            <a:r>
              <a:rPr lang="en-US">
                <a:ea typeface="+mn-lt"/>
                <a:cs typeface="+mn-lt"/>
              </a:rPr>
              <a:t>://doi.org/10.1056/nejmra1404684</a:t>
            </a:r>
          </a:p>
          <a:p>
            <a:pPr marL="0" indent="0">
              <a:buNone/>
            </a:pPr>
            <a:r>
              <a:rPr lang="en-US"/>
              <a:t>12. </a:t>
            </a:r>
            <a:r>
              <a:rPr lang="en-US">
                <a:ea typeface="+mn-lt"/>
                <a:cs typeface="+mn-lt"/>
              </a:rPr>
              <a:t>Levine S, O’Mahony S, Baron A, et al. Training the Workforce: Description of a Longitudinal Interdisciplinary Education and Mentoring Program in Palliative Care. Journal of Pain and Symptom Management. 2017;53(4):728-737. </a:t>
            </a:r>
            <a:r>
              <a:rPr lang="en-US" err="1">
                <a:ea typeface="+mn-lt"/>
                <a:cs typeface="+mn-lt"/>
              </a:rPr>
              <a:t>doi:https</a:t>
            </a:r>
            <a:r>
              <a:rPr lang="en-US">
                <a:ea typeface="+mn-lt"/>
                <a:cs typeface="+mn-lt"/>
              </a:rPr>
              <a:t>://doi.org/10.1016/j.jpainsymman.2016.11.009</a:t>
            </a:r>
            <a:endParaRPr lang="en-US"/>
          </a:p>
          <a:p>
            <a:pPr marL="0" indent="0">
              <a:buNone/>
            </a:pPr>
            <a:r>
              <a:rPr lang="en-US">
                <a:ea typeface="+mn-lt"/>
                <a:cs typeface="+mn-lt"/>
              </a:rPr>
              <a:t>13. McCarthy IM, Robinson C, Huq S, </a:t>
            </a:r>
            <a:r>
              <a:rPr lang="en-US" err="1">
                <a:ea typeface="+mn-lt"/>
                <a:cs typeface="+mn-lt"/>
              </a:rPr>
              <a:t>Philastre</a:t>
            </a:r>
            <a:r>
              <a:rPr lang="en-US">
                <a:ea typeface="+mn-lt"/>
                <a:cs typeface="+mn-lt"/>
              </a:rPr>
              <a:t> M, Fine RL. Cost Savings from Palliative Care Teams and Guidance for a Financially Viable Palliative Care Program. Health Services Research. 2014;50(1):217-236. </a:t>
            </a:r>
            <a:r>
              <a:rPr lang="en-US" err="1">
                <a:ea typeface="+mn-lt"/>
                <a:cs typeface="+mn-lt"/>
              </a:rPr>
              <a:t>doi:https</a:t>
            </a:r>
            <a:r>
              <a:rPr lang="en-US">
                <a:ea typeface="+mn-lt"/>
                <a:cs typeface="+mn-lt"/>
              </a:rPr>
              <a:t>://doi.org/10.1111/1475-6773.12203</a:t>
            </a:r>
          </a:p>
          <a:p>
            <a:pPr marL="0" indent="0">
              <a:buNone/>
            </a:pPr>
            <a:r>
              <a:rPr lang="en-US"/>
              <a:t>14. </a:t>
            </a:r>
            <a:r>
              <a:rPr lang="en-US">
                <a:ea typeface="+mn-lt"/>
                <a:cs typeface="+mn-lt"/>
              </a:rPr>
              <a:t>Koh MYH, Hum AYM, Khoo HS, et al. Burnout and Resilience After a Decade in Palliative Care: What Survivors Have to Teach Us. A Qualitative Study of Palliative Care Clinicians With More Than 10 Years of Experience. Journal of Pain and Symptom Management. 2019;59(1). </a:t>
            </a:r>
            <a:r>
              <a:rPr lang="en-US" err="1">
                <a:ea typeface="+mn-lt"/>
                <a:cs typeface="+mn-lt"/>
              </a:rPr>
              <a:t>doi:https</a:t>
            </a:r>
            <a:r>
              <a:rPr lang="en-US">
                <a:ea typeface="+mn-lt"/>
                <a:cs typeface="+mn-lt"/>
              </a:rPr>
              <a:t>://doi.org/10.1016/j.jpainsymman.2019.08.008</a:t>
            </a:r>
            <a:endParaRPr lang="en-US"/>
          </a:p>
          <a:p>
            <a:pPr marL="0" indent="0">
              <a:buNone/>
            </a:pPr>
            <a:r>
              <a:rPr lang="en-US"/>
              <a:t>15. </a:t>
            </a:r>
            <a:r>
              <a:rPr lang="en-US">
                <a:ea typeface="+mn-lt"/>
                <a:cs typeface="+mn-lt"/>
              </a:rPr>
              <a:t>Boland JW, Kabir M, </a:t>
            </a:r>
            <a:r>
              <a:rPr lang="en-US" err="1">
                <a:ea typeface="+mn-lt"/>
                <a:cs typeface="+mn-lt"/>
              </a:rPr>
              <a:t>Spilg</a:t>
            </a:r>
            <a:r>
              <a:rPr lang="en-US">
                <a:ea typeface="+mn-lt"/>
                <a:cs typeface="+mn-lt"/>
              </a:rPr>
              <a:t> EG, et al. Over a third of palliative medicine physicians meet burnout criteria: Results from a survey study during the COVID-19 pandemic. Palliative Medicine. 2023;37(3):343-354. </a:t>
            </a:r>
            <a:r>
              <a:rPr lang="en-US" err="1">
                <a:ea typeface="+mn-lt"/>
                <a:cs typeface="+mn-lt"/>
              </a:rPr>
              <a:t>doi:https</a:t>
            </a:r>
            <a:r>
              <a:rPr lang="en-US">
                <a:ea typeface="+mn-lt"/>
                <a:cs typeface="+mn-lt"/>
              </a:rPr>
              <a:t>://doi.org/10.1177/02692163231153067</a:t>
            </a:r>
            <a:endParaRPr lang="en-US"/>
          </a:p>
          <a:p>
            <a:pPr marL="0" indent="0">
              <a:buNone/>
            </a:pPr>
            <a:r>
              <a:rPr lang="en-US">
                <a:ea typeface="+mn-lt"/>
                <a:cs typeface="+mn-lt"/>
              </a:rPr>
              <a:t>16.</a:t>
            </a:r>
            <a:r>
              <a:rPr lang="en-US"/>
              <a:t> Gómez-Urquiza JL, </a:t>
            </a:r>
            <a:r>
              <a:rPr lang="en-US" err="1"/>
              <a:t>Albendín</a:t>
            </a:r>
            <a:r>
              <a:rPr lang="en-US"/>
              <a:t>-García L, </a:t>
            </a:r>
            <a:r>
              <a:rPr lang="en-US" err="1"/>
              <a:t>Velando</a:t>
            </a:r>
            <a:r>
              <a:rPr lang="en-US"/>
              <a:t>-Soriano A, et al. Burnout in Palliative Care Nurses, Prevalence and Risk Factors: A Systematic Review with Meta-Analysis. International Journal of Environmental Research and Public Health. 2020;17(20):7672. </a:t>
            </a:r>
            <a:r>
              <a:rPr lang="en-US" err="1"/>
              <a:t>doi:https</a:t>
            </a:r>
            <a:r>
              <a:rPr lang="en-US"/>
              <a:t>://doi.org/10.3390/ijerph17207672​</a:t>
            </a:r>
          </a:p>
          <a:p>
            <a:pPr marL="0" indent="0">
              <a:buNone/>
            </a:pPr>
            <a:r>
              <a:rPr lang="en-US"/>
              <a:t>17. </a:t>
            </a:r>
            <a:r>
              <a:rPr lang="en-US" err="1">
                <a:ea typeface="+mn-lt"/>
                <a:cs typeface="+mn-lt"/>
              </a:rPr>
              <a:t>Dijxhoorn</a:t>
            </a:r>
            <a:r>
              <a:rPr lang="en-US">
                <a:ea typeface="+mn-lt"/>
                <a:cs typeface="+mn-lt"/>
              </a:rPr>
              <a:t> AFQ, Brom L, van der Linden YM, </a:t>
            </a:r>
            <a:r>
              <a:rPr lang="en-US" err="1">
                <a:ea typeface="+mn-lt"/>
                <a:cs typeface="+mn-lt"/>
              </a:rPr>
              <a:t>Leget</a:t>
            </a:r>
            <a:r>
              <a:rPr lang="en-US">
                <a:ea typeface="+mn-lt"/>
                <a:cs typeface="+mn-lt"/>
              </a:rPr>
              <a:t> C, </a:t>
            </a:r>
            <a:r>
              <a:rPr lang="en-US" err="1">
                <a:ea typeface="+mn-lt"/>
                <a:cs typeface="+mn-lt"/>
              </a:rPr>
              <a:t>Raijmakers</a:t>
            </a:r>
            <a:r>
              <a:rPr lang="en-US">
                <a:ea typeface="+mn-lt"/>
                <a:cs typeface="+mn-lt"/>
              </a:rPr>
              <a:t> NJ. Prevalence of burnout in healthcare professionals providing palliative care and the effect of interventions to </a:t>
            </a:r>
            <a:r>
              <a:rPr lang="en-US" err="1">
                <a:ea typeface="+mn-lt"/>
                <a:cs typeface="+mn-lt"/>
              </a:rPr>
              <a:t>reducesymptoms</a:t>
            </a:r>
            <a:r>
              <a:rPr lang="en-US">
                <a:ea typeface="+mn-lt"/>
                <a:cs typeface="+mn-lt"/>
              </a:rPr>
              <a:t>: A systematic literature review. Palliative Medicine. 2020;35(1):026921632095682. </a:t>
            </a:r>
            <a:r>
              <a:rPr lang="en-US" err="1">
                <a:ea typeface="+mn-lt"/>
                <a:cs typeface="+mn-lt"/>
              </a:rPr>
              <a:t>doi:https</a:t>
            </a:r>
            <a:r>
              <a:rPr lang="en-US">
                <a:ea typeface="+mn-lt"/>
                <a:cs typeface="+mn-lt"/>
              </a:rPr>
              <a:t>://doi.org/10.1177/0269216320956825 </a:t>
            </a:r>
            <a:endParaRPr lang="en-US"/>
          </a:p>
          <a:p>
            <a:pPr marL="0" indent="0">
              <a:buNone/>
            </a:pPr>
            <a:r>
              <a:rPr lang="en-US"/>
              <a:t>18. </a:t>
            </a:r>
            <a:r>
              <a:rPr lang="en-US">
                <a:ea typeface="+mn-lt"/>
                <a:cs typeface="+mn-lt"/>
              </a:rPr>
              <a:t>Back AL, Steinhauser KE, Kamal AH, Jackson VA. Building Resilience for Palliative Care Clinicians: an Approach to Burnout Prevention Based on Individual Skills and Workplace Factors. Journal of Pain and Symptom Management. 2016;52(2):284-291. </a:t>
            </a:r>
            <a:r>
              <a:rPr lang="en-US" err="1">
                <a:ea typeface="+mn-lt"/>
                <a:cs typeface="+mn-lt"/>
              </a:rPr>
              <a:t>doi:https</a:t>
            </a:r>
            <a:r>
              <a:rPr lang="en-US">
                <a:ea typeface="+mn-lt"/>
                <a:cs typeface="+mn-lt"/>
              </a:rPr>
              <a:t>://doi.org/10.1016/j.jpainsymman.2016.02.002</a:t>
            </a:r>
            <a:endParaRPr lang="en-US"/>
          </a:p>
        </p:txBody>
      </p:sp>
    </p:spTree>
    <p:extLst>
      <p:ext uri="{BB962C8B-B14F-4D97-AF65-F5344CB8AC3E}">
        <p14:creationId xmlns:p14="http://schemas.microsoft.com/office/powerpoint/2010/main" val="2653187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90ABA-FD47-5BFF-5429-A4EAF4D409C7}"/>
              </a:ext>
            </a:extLst>
          </p:cNvPr>
          <p:cNvSpPr>
            <a:spLocks noGrp="1"/>
          </p:cNvSpPr>
          <p:nvPr>
            <p:ph type="title"/>
          </p:nvPr>
        </p:nvSpPr>
        <p:spPr/>
        <p:txBody>
          <a:bodyPr/>
          <a:lstStyle/>
          <a:p>
            <a:r>
              <a:rPr lang="en-US">
                <a:latin typeface="Georgia"/>
              </a:rPr>
              <a:t>Outline</a:t>
            </a:r>
            <a:endParaRPr lang="en-US"/>
          </a:p>
        </p:txBody>
      </p:sp>
      <p:sp>
        <p:nvSpPr>
          <p:cNvPr id="3" name="Content Placeholder 2">
            <a:extLst>
              <a:ext uri="{FF2B5EF4-FFF2-40B4-BE49-F238E27FC236}">
                <a16:creationId xmlns:a16="http://schemas.microsoft.com/office/drawing/2014/main" id="{376A5F10-8BC3-6A31-E664-AF1109E17343}"/>
              </a:ext>
            </a:extLst>
          </p:cNvPr>
          <p:cNvSpPr>
            <a:spLocks noGrp="1"/>
          </p:cNvSpPr>
          <p:nvPr>
            <p:ph idx="1"/>
          </p:nvPr>
        </p:nvSpPr>
        <p:spPr>
          <a:xfrm>
            <a:off x="423333" y="2291291"/>
            <a:ext cx="3615267" cy="2514072"/>
          </a:xfrm>
          <a:solidFill>
            <a:schemeClr val="accent1"/>
          </a:solidFill>
        </p:spPr>
        <p:txBody>
          <a:bodyPr vert="horz" lIns="91440" tIns="45720" rIns="91440" bIns="45720" rtlCol="0" anchor="t">
            <a:normAutofit/>
          </a:bodyPr>
          <a:lstStyle/>
          <a:p>
            <a:pPr marL="0" indent="0">
              <a:buNone/>
            </a:pPr>
            <a:r>
              <a:rPr lang="en-US"/>
              <a:t>A brief history of palliative care, as pertains to our workforce and mission</a:t>
            </a:r>
          </a:p>
        </p:txBody>
      </p:sp>
      <p:sp>
        <p:nvSpPr>
          <p:cNvPr id="5" name="Content Placeholder 2">
            <a:extLst>
              <a:ext uri="{FF2B5EF4-FFF2-40B4-BE49-F238E27FC236}">
                <a16:creationId xmlns:a16="http://schemas.microsoft.com/office/drawing/2014/main" id="{43350865-FCEB-024F-4E69-06E6FA3645A9}"/>
              </a:ext>
            </a:extLst>
          </p:cNvPr>
          <p:cNvSpPr txBox="1">
            <a:spLocks/>
          </p:cNvSpPr>
          <p:nvPr/>
        </p:nvSpPr>
        <p:spPr>
          <a:xfrm>
            <a:off x="4377266" y="2291291"/>
            <a:ext cx="3615267" cy="2514072"/>
          </a:xfrm>
          <a:prstGeom prst="rect">
            <a:avLst/>
          </a:prstGeom>
          <a:solidFill>
            <a:schemeClr val="accent1"/>
          </a:solidFill>
        </p:spPr>
        <p:txBody>
          <a:bodyPr vert="horz" lIns="91440" tIns="45720" rIns="91440" bIns="45720" rtlCol="0" anchor="t">
            <a:normAutofit lnSpcReduction="10000"/>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Developing a sustainable palliative care workforce that prioritizes the needs of our patients</a:t>
            </a:r>
          </a:p>
        </p:txBody>
      </p:sp>
      <p:sp>
        <p:nvSpPr>
          <p:cNvPr id="6" name="Content Placeholder 2">
            <a:extLst>
              <a:ext uri="{FF2B5EF4-FFF2-40B4-BE49-F238E27FC236}">
                <a16:creationId xmlns:a16="http://schemas.microsoft.com/office/drawing/2014/main" id="{BD550ED9-0011-7D0B-5A77-13CA68A3D169}"/>
              </a:ext>
            </a:extLst>
          </p:cNvPr>
          <p:cNvSpPr txBox="1">
            <a:spLocks/>
          </p:cNvSpPr>
          <p:nvPr/>
        </p:nvSpPr>
        <p:spPr>
          <a:xfrm>
            <a:off x="8254999" y="2291291"/>
            <a:ext cx="3615267" cy="2514072"/>
          </a:xfrm>
          <a:prstGeom prst="rect">
            <a:avLst/>
          </a:prstGeom>
          <a:solidFill>
            <a:schemeClr val="accent1"/>
          </a:solidFill>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Developing personal practices of sustainability and resilience</a:t>
            </a:r>
          </a:p>
        </p:txBody>
      </p:sp>
    </p:spTree>
    <p:extLst>
      <p:ext uri="{BB962C8B-B14F-4D97-AF65-F5344CB8AC3E}">
        <p14:creationId xmlns:p14="http://schemas.microsoft.com/office/powerpoint/2010/main" val="2034474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4B6D2-7E66-06E4-3B48-D3B49F3B280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5F55F63-0771-E4C5-1D36-CD1E163A5F62}"/>
              </a:ext>
            </a:extLst>
          </p:cNvPr>
          <p:cNvSpPr>
            <a:spLocks noGrp="1"/>
          </p:cNvSpPr>
          <p:nvPr>
            <p:ph type="ctrTitle"/>
          </p:nvPr>
        </p:nvSpPr>
        <p:spPr/>
        <p:txBody>
          <a:bodyPr/>
          <a:lstStyle/>
          <a:p>
            <a:r>
              <a:rPr lang="en-US">
                <a:latin typeface="Georgia"/>
              </a:rPr>
              <a:t>History of Hospice and Palliative Care</a:t>
            </a:r>
            <a:endParaRPr lang="en-US"/>
          </a:p>
        </p:txBody>
      </p:sp>
      <p:sp>
        <p:nvSpPr>
          <p:cNvPr id="2" name="Content Placeholder 1">
            <a:extLst>
              <a:ext uri="{FF2B5EF4-FFF2-40B4-BE49-F238E27FC236}">
                <a16:creationId xmlns:a16="http://schemas.microsoft.com/office/drawing/2014/main" id="{59AFD73A-9649-6586-34A3-1CAB44E68E83}"/>
              </a:ext>
            </a:extLst>
          </p:cNvPr>
          <p:cNvSpPr>
            <a:spLocks noGrp="1"/>
          </p:cNvSpPr>
          <p:nvPr>
            <p:ph type="subTitle" idx="1"/>
          </p:nvPr>
        </p:nvSpPr>
        <p:spPr/>
        <p:txBody>
          <a:bodyPr vert="horz" lIns="91440" tIns="45720" rIns="91440" bIns="45720" rtlCol="0" anchor="t">
            <a:normAutofit/>
          </a:bodyPr>
          <a:lstStyle/>
          <a:p>
            <a:endParaRPr lang="en-US" sz="2400" b="1">
              <a:latin typeface="Georgia"/>
            </a:endParaRPr>
          </a:p>
        </p:txBody>
      </p:sp>
    </p:spTree>
    <p:extLst>
      <p:ext uri="{BB962C8B-B14F-4D97-AF65-F5344CB8AC3E}">
        <p14:creationId xmlns:p14="http://schemas.microsoft.com/office/powerpoint/2010/main" val="1032051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CB6E9-EDD0-5717-A984-4204E884D3C2}"/>
              </a:ext>
            </a:extLst>
          </p:cNvPr>
          <p:cNvSpPr>
            <a:spLocks noGrp="1"/>
          </p:cNvSpPr>
          <p:nvPr>
            <p:ph type="title"/>
          </p:nvPr>
        </p:nvSpPr>
        <p:spPr/>
        <p:txBody>
          <a:bodyPr/>
          <a:lstStyle/>
          <a:p>
            <a:endParaRPr lang="en-US"/>
          </a:p>
        </p:txBody>
      </p:sp>
      <p:pic>
        <p:nvPicPr>
          <p:cNvPr id="4" name="Content Placeholder 3" descr="A poster with a group of people&#10;&#10;AI-generated content may be incorrect.">
            <a:extLst>
              <a:ext uri="{FF2B5EF4-FFF2-40B4-BE49-F238E27FC236}">
                <a16:creationId xmlns:a16="http://schemas.microsoft.com/office/drawing/2014/main" id="{2A3CA706-906B-93BE-5ED9-6A935AA3BC8C}"/>
              </a:ext>
            </a:extLst>
          </p:cNvPr>
          <p:cNvPicPr>
            <a:picLocks noGrp="1" noChangeAspect="1"/>
          </p:cNvPicPr>
          <p:nvPr>
            <p:ph idx="1"/>
          </p:nvPr>
        </p:nvPicPr>
        <p:blipFill>
          <a:blip r:embed="rId2"/>
          <a:srcRect b="-127"/>
          <a:stretch>
            <a:fillRect/>
          </a:stretch>
        </p:blipFill>
        <p:spPr>
          <a:xfrm>
            <a:off x="331161" y="200025"/>
            <a:ext cx="11707478" cy="6465060"/>
          </a:xfrm>
          <a:prstGeom prst="rect">
            <a:avLst/>
          </a:prstGeom>
        </p:spPr>
      </p:pic>
      <p:sp>
        <p:nvSpPr>
          <p:cNvPr id="3" name="TextBox 2">
            <a:extLst>
              <a:ext uri="{FF2B5EF4-FFF2-40B4-BE49-F238E27FC236}">
                <a16:creationId xmlns:a16="http://schemas.microsoft.com/office/drawing/2014/main" id="{67025CF1-7875-47D4-A855-6C411BFF16DB}"/>
              </a:ext>
            </a:extLst>
          </p:cNvPr>
          <p:cNvSpPr txBox="1"/>
          <p:nvPr/>
        </p:nvSpPr>
        <p:spPr>
          <a:xfrm>
            <a:off x="1510" y="6560348"/>
            <a:ext cx="10465459"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333333"/>
                </a:solidFill>
                <a:highlight>
                  <a:srgbClr val="FFFFFF"/>
                </a:highlight>
                <a:ea typeface="+mn-lt"/>
                <a:cs typeface="+mn-lt"/>
              </a:rPr>
              <a:t>Figure by OpenAI's ChatGPT, April 2026 (</a:t>
            </a:r>
            <a:r>
              <a:rPr lang="en-US" sz="800">
                <a:solidFill>
                  <a:srgbClr val="333333"/>
                </a:solidFill>
                <a:highlight>
                  <a:srgbClr val="FFFFFF"/>
                </a:highlight>
                <a:ea typeface="+mn-lt"/>
                <a:cs typeface="+mn-lt"/>
                <a:hlinkClick r:id="rId3"/>
              </a:rPr>
              <a:t>www.chatgpt.com</a:t>
            </a:r>
            <a:r>
              <a:rPr lang="en-US" sz="800">
                <a:solidFill>
                  <a:srgbClr val="333333"/>
                </a:solidFill>
                <a:highlight>
                  <a:srgbClr val="FFFFFF"/>
                </a:highlight>
                <a:ea typeface="+mn-lt"/>
                <a:cs typeface="+mn-lt"/>
              </a:rPr>
              <a:t>). Figure generated using the prompt:  "create a figure demonstrating the history of palliative care in the US using this information." </a:t>
            </a:r>
            <a:endParaRPr lang="en-US" sz="800">
              <a:solidFill>
                <a:srgbClr val="333333"/>
              </a:solidFill>
              <a:highlight>
                <a:srgbClr val="FFFFFF"/>
              </a:highlight>
            </a:endParaRPr>
          </a:p>
        </p:txBody>
      </p:sp>
      <p:sp>
        <p:nvSpPr>
          <p:cNvPr id="5" name="TextBox 4">
            <a:extLst>
              <a:ext uri="{FF2B5EF4-FFF2-40B4-BE49-F238E27FC236}">
                <a16:creationId xmlns:a16="http://schemas.microsoft.com/office/drawing/2014/main" id="{0A590A62-00DE-1BB5-9A55-312C91B4AC18}"/>
              </a:ext>
            </a:extLst>
          </p:cNvPr>
          <p:cNvSpPr txBox="1"/>
          <p:nvPr/>
        </p:nvSpPr>
        <p:spPr>
          <a:xfrm>
            <a:off x="11203610" y="110906"/>
            <a:ext cx="6603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1-4</a:t>
            </a:r>
            <a:endParaRPr lang="en-US" sz="4000"/>
          </a:p>
        </p:txBody>
      </p:sp>
    </p:spTree>
    <p:extLst>
      <p:ext uri="{BB962C8B-B14F-4D97-AF65-F5344CB8AC3E}">
        <p14:creationId xmlns:p14="http://schemas.microsoft.com/office/powerpoint/2010/main" val="4217348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42B0E-121B-A675-D959-03CAB8CF3948}"/>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09411092-6D70-5EF5-2E89-7D6E12BA3CD3}"/>
              </a:ext>
            </a:extLst>
          </p:cNvPr>
          <p:cNvPicPr>
            <a:picLocks noGrp="1" noChangeAspect="1"/>
          </p:cNvPicPr>
          <p:nvPr>
            <p:ph idx="1"/>
          </p:nvPr>
        </p:nvPicPr>
        <p:blipFill>
          <a:blip r:embed="rId3"/>
          <a:srcRect r="70" b="-127"/>
          <a:stretch>
            <a:fillRect/>
          </a:stretch>
        </p:blipFill>
        <p:spPr>
          <a:xfrm>
            <a:off x="654676" y="132292"/>
            <a:ext cx="10877110" cy="6050213"/>
          </a:xfrm>
          <a:prstGeom prst="rect">
            <a:avLst/>
          </a:prstGeom>
        </p:spPr>
      </p:pic>
      <p:sp>
        <p:nvSpPr>
          <p:cNvPr id="5" name="TextBox 4">
            <a:extLst>
              <a:ext uri="{FF2B5EF4-FFF2-40B4-BE49-F238E27FC236}">
                <a16:creationId xmlns:a16="http://schemas.microsoft.com/office/drawing/2014/main" id="{0552B4C6-E3B1-C3E9-33E0-9D9E7F42FC60}"/>
              </a:ext>
            </a:extLst>
          </p:cNvPr>
          <p:cNvSpPr txBox="1"/>
          <p:nvPr/>
        </p:nvSpPr>
        <p:spPr>
          <a:xfrm>
            <a:off x="1002" y="6513742"/>
            <a:ext cx="12326126"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000000"/>
                </a:solidFill>
              </a:rPr>
              <a:t>Figure by OpenAI's ChatGPT, April 2026 (www.chatgpt.com). Figure generated using the prompt: "create a figure demonstrating hospice care vs. Palliative care using this information."</a:t>
            </a:r>
            <a:r>
              <a:rPr lang="en-US" sz="800"/>
              <a:t> </a:t>
            </a:r>
          </a:p>
        </p:txBody>
      </p:sp>
    </p:spTree>
    <p:extLst>
      <p:ext uri="{BB962C8B-B14F-4D97-AF65-F5344CB8AC3E}">
        <p14:creationId xmlns:p14="http://schemas.microsoft.com/office/powerpoint/2010/main" val="2453079390"/>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7F6C6-1BD6-BD15-BBD9-8AA6D205323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202B149-A731-2C4D-FFD0-0C29CD819D02}"/>
              </a:ext>
            </a:extLst>
          </p:cNvPr>
          <p:cNvSpPr>
            <a:spLocks noGrp="1"/>
          </p:cNvSpPr>
          <p:nvPr>
            <p:ph idx="1"/>
          </p:nvPr>
        </p:nvSpPr>
        <p:spPr/>
        <p:txBody>
          <a:bodyPr/>
          <a:lstStyle/>
          <a:p>
            <a:endParaRPr lang="en-US"/>
          </a:p>
        </p:txBody>
      </p:sp>
      <p:sp>
        <p:nvSpPr>
          <p:cNvPr id="5" name="TextBox 4">
            <a:extLst>
              <a:ext uri="{FF2B5EF4-FFF2-40B4-BE49-F238E27FC236}">
                <a16:creationId xmlns:a16="http://schemas.microsoft.com/office/drawing/2014/main" id="{BAC692D0-75AA-3CF5-457B-B3FC85E01278}"/>
              </a:ext>
            </a:extLst>
          </p:cNvPr>
          <p:cNvSpPr txBox="1"/>
          <p:nvPr/>
        </p:nvSpPr>
        <p:spPr>
          <a:xfrm>
            <a:off x="3049030" y="3244334"/>
            <a:ext cx="6098058" cy="369332"/>
          </a:xfrm>
          <a:prstGeom prst="rect">
            <a:avLst/>
          </a:prstGeom>
          <a:noFill/>
        </p:spPr>
        <p:txBody>
          <a:bodyPr wrap="square">
            <a:spAutoFit/>
          </a:bodyPr>
          <a:lstStyle/>
          <a:p>
            <a:endParaRPr lang="en-US"/>
          </a:p>
        </p:txBody>
      </p:sp>
      <p:pic>
        <p:nvPicPr>
          <p:cNvPr id="4" name="Picture 3">
            <a:extLst>
              <a:ext uri="{FF2B5EF4-FFF2-40B4-BE49-F238E27FC236}">
                <a16:creationId xmlns:a16="http://schemas.microsoft.com/office/drawing/2014/main" id="{1C905646-1752-8580-5694-1DB1336C7389}"/>
              </a:ext>
            </a:extLst>
          </p:cNvPr>
          <p:cNvPicPr>
            <a:picLocks noChangeAspect="1"/>
          </p:cNvPicPr>
          <p:nvPr/>
        </p:nvPicPr>
        <p:blipFill>
          <a:blip r:embed="rId2"/>
          <a:stretch>
            <a:fillRect/>
          </a:stretch>
        </p:blipFill>
        <p:spPr>
          <a:xfrm>
            <a:off x="687630" y="70978"/>
            <a:ext cx="10817801" cy="6038108"/>
          </a:xfrm>
          <a:prstGeom prst="rect">
            <a:avLst/>
          </a:prstGeom>
        </p:spPr>
      </p:pic>
      <p:sp>
        <p:nvSpPr>
          <p:cNvPr id="7" name="TextBox 6">
            <a:extLst>
              <a:ext uri="{FF2B5EF4-FFF2-40B4-BE49-F238E27FC236}">
                <a16:creationId xmlns:a16="http://schemas.microsoft.com/office/drawing/2014/main" id="{483B0D7D-A7D2-8D01-1BFF-703ECF36C65C}"/>
              </a:ext>
            </a:extLst>
          </p:cNvPr>
          <p:cNvSpPr txBox="1"/>
          <p:nvPr/>
        </p:nvSpPr>
        <p:spPr>
          <a:xfrm>
            <a:off x="10331543" y="-7627"/>
            <a:ext cx="6603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4-6 </a:t>
            </a:r>
          </a:p>
        </p:txBody>
      </p:sp>
      <p:sp>
        <p:nvSpPr>
          <p:cNvPr id="9" name="TextBox 8">
            <a:extLst>
              <a:ext uri="{FF2B5EF4-FFF2-40B4-BE49-F238E27FC236}">
                <a16:creationId xmlns:a16="http://schemas.microsoft.com/office/drawing/2014/main" id="{1CA68326-DA04-0124-A3C4-1967B253AFED}"/>
              </a:ext>
            </a:extLst>
          </p:cNvPr>
          <p:cNvSpPr txBox="1"/>
          <p:nvPr/>
        </p:nvSpPr>
        <p:spPr>
          <a:xfrm>
            <a:off x="2339" y="6365288"/>
            <a:ext cx="10229195"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Figure by OpenAI's ChatGPT, April 2026 (www.chatgpt.com). Figure generated using the prompt: "create a figure demonstrating hospice care vs. palliative care describing how the split from hospice care moved palliative care forward but also created consequences and challenges. Add what was gained and what challenges were created as a consequence. Include the following information" </a:t>
            </a:r>
          </a:p>
          <a:p>
            <a:endParaRPr lang="en-US" sz="1000"/>
          </a:p>
        </p:txBody>
      </p:sp>
    </p:spTree>
    <p:extLst>
      <p:ext uri="{BB962C8B-B14F-4D97-AF65-F5344CB8AC3E}">
        <p14:creationId xmlns:p14="http://schemas.microsoft.com/office/powerpoint/2010/main" val="2336036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943CD-D66F-8286-E3A3-590E2164C47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B66FA70-124B-A043-F601-F8833FDF954B}"/>
              </a:ext>
            </a:extLst>
          </p:cNvPr>
          <p:cNvSpPr>
            <a:spLocks noGrp="1"/>
          </p:cNvSpPr>
          <p:nvPr>
            <p:ph type="ctrTitle"/>
          </p:nvPr>
        </p:nvSpPr>
        <p:spPr/>
        <p:txBody>
          <a:bodyPr/>
          <a:lstStyle/>
          <a:p>
            <a:r>
              <a:rPr lang="en-US">
                <a:latin typeface="Georgia"/>
              </a:rPr>
              <a:t>The Promise of Palliative Care</a:t>
            </a:r>
            <a:endParaRPr lang="en-US"/>
          </a:p>
        </p:txBody>
      </p:sp>
      <p:sp>
        <p:nvSpPr>
          <p:cNvPr id="2" name="Content Placeholder 1">
            <a:extLst>
              <a:ext uri="{FF2B5EF4-FFF2-40B4-BE49-F238E27FC236}">
                <a16:creationId xmlns:a16="http://schemas.microsoft.com/office/drawing/2014/main" id="{6D116262-1357-F866-6C14-874470F177AD}"/>
              </a:ext>
            </a:extLst>
          </p:cNvPr>
          <p:cNvSpPr>
            <a:spLocks noGrp="1"/>
          </p:cNvSpPr>
          <p:nvPr>
            <p:ph type="subTitle" idx="1"/>
          </p:nvPr>
        </p:nvSpPr>
        <p:spPr/>
        <p:txBody>
          <a:bodyPr vert="horz" lIns="91440" tIns="45720" rIns="91440" bIns="45720" rtlCol="0" anchor="t">
            <a:normAutofit/>
          </a:bodyPr>
          <a:lstStyle/>
          <a:p>
            <a:endParaRPr lang="en-US" sz="2400" b="1">
              <a:latin typeface="Georgia"/>
            </a:endParaRPr>
          </a:p>
        </p:txBody>
      </p:sp>
    </p:spTree>
    <p:extLst>
      <p:ext uri="{BB962C8B-B14F-4D97-AF65-F5344CB8AC3E}">
        <p14:creationId xmlns:p14="http://schemas.microsoft.com/office/powerpoint/2010/main" val="1190074445"/>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f4c798ae5887fa120ee989593b70e886">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fe3c44d396f2d666ce06deb314d10148"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B2768E-2C2E-4AF6-B15B-BD81E13474AB}">
  <ds:schemaRefs>
    <ds:schemaRef ds:uri="64407c56-db46-4918-b2f3-5d45c1b88c6b"/>
    <ds:schemaRef ds:uri="8aa4a8cc-f11d-4867-8eab-458c623f01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89174F4-7ADC-4637-9E40-CC9C536D0A43}">
  <ds:schemaRefs>
    <ds:schemaRef ds:uri="64407c56-db46-4918-b2f3-5d45c1b88c6b"/>
    <ds:schemaRef ds:uri="8aa4a8cc-f11d-4867-8eab-458c623f014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A4BE3F1-B8F7-4F4F-89D8-6510274608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33</Slides>
  <Notes>1</Notes>
  <HiddenSlides>0</HiddenSlide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Resiliency and Sustainable Outpatient Practice</vt:lpstr>
      <vt:lpstr>No Disclosures</vt:lpstr>
      <vt:lpstr>Learning Objectives</vt:lpstr>
      <vt:lpstr>Outline</vt:lpstr>
      <vt:lpstr>History of Hospice and Palliative Care</vt:lpstr>
      <vt:lpstr>PowerPoint Presentation</vt:lpstr>
      <vt:lpstr>PowerPoint Presentation</vt:lpstr>
      <vt:lpstr>PowerPoint Presentation</vt:lpstr>
      <vt:lpstr>The Promise of Palliative Care</vt:lpstr>
      <vt:lpstr>PowerPoint Presentation</vt:lpstr>
      <vt:lpstr>Tough Questions</vt:lpstr>
      <vt:lpstr>PowerPoint Presentation</vt:lpstr>
      <vt:lpstr>PowerPoint Presentation</vt:lpstr>
      <vt:lpstr>Scope of Palliative Care</vt:lpstr>
      <vt:lpstr>Scope of Palliative Care</vt:lpstr>
      <vt:lpstr>Serious Illness Rubric / Clinical Screening Chart</vt:lpstr>
      <vt:lpstr>PowerPoint Presentation</vt:lpstr>
      <vt:lpstr>PowerPoint Presentation</vt:lpstr>
      <vt:lpstr>Sidebar: Pro-Tips</vt:lpstr>
      <vt:lpstr>PowerPoint Presentation</vt:lpstr>
      <vt:lpstr>PowerPoint Presentation</vt:lpstr>
      <vt:lpstr>PowerPoint Presentation</vt:lpstr>
      <vt:lpstr>Palliative Care Workforce</vt:lpstr>
      <vt:lpstr>PowerPoint Presentation</vt:lpstr>
      <vt:lpstr>Addressing Workforce Challenges10-13</vt:lpstr>
      <vt:lpstr>Personal Sustainable Practice</vt:lpstr>
      <vt:lpstr>What is Burnout? </vt:lpstr>
      <vt:lpstr>Burnout in Palliative Care Clinicians</vt:lpstr>
      <vt:lpstr>Practices for Personal Sustainability</vt:lpstr>
      <vt:lpstr>PowerPoint Presentation</vt:lpstr>
      <vt:lpstr>Combating Burnout: A Multi-Level Approach17,18</vt:lpstr>
      <vt:lpstr>Key Takeaways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revision>4</cp:revision>
  <cp:lastPrinted>2025-11-19T21:53:26Z</cp:lastPrinted>
  <dcterms:created xsi:type="dcterms:W3CDTF">2025-10-13T15:36:11Z</dcterms:created>
  <dcterms:modified xsi:type="dcterms:W3CDTF">2026-06-30T01:58:45Z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