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17_37869D33.xml" ContentType="application/vnd.ms-powerpoint.comments+xml"/>
  <Override PartName="/ppt/notesSlides/notesSlide9.xml" ContentType="application/vnd.openxmlformats-officedocument.presentationml.notesSlide+xml"/>
  <Override PartName="/ppt/comments/modernComment_118_1CB531A6.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07_DA2CE501.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3"/>
  </p:notesMasterIdLst>
  <p:handoutMasterIdLst>
    <p:handoutMasterId r:id="rId44"/>
  </p:handoutMasterIdLst>
  <p:sldIdLst>
    <p:sldId id="465" r:id="rId5"/>
    <p:sldId id="466" r:id="rId6"/>
    <p:sldId id="467" r:id="rId7"/>
    <p:sldId id="298" r:id="rId8"/>
    <p:sldId id="309" r:id="rId9"/>
    <p:sldId id="468" r:id="rId10"/>
    <p:sldId id="490" r:id="rId11"/>
    <p:sldId id="471" r:id="rId12"/>
    <p:sldId id="472" r:id="rId13"/>
    <p:sldId id="474" r:id="rId14"/>
    <p:sldId id="271" r:id="rId15"/>
    <p:sldId id="491" r:id="rId16"/>
    <p:sldId id="492" r:id="rId17"/>
    <p:sldId id="276" r:id="rId18"/>
    <p:sldId id="277" r:id="rId19"/>
    <p:sldId id="278" r:id="rId20"/>
    <p:sldId id="261" r:id="rId21"/>
    <p:sldId id="266" r:id="rId22"/>
    <p:sldId id="267" r:id="rId23"/>
    <p:sldId id="279" r:id="rId24"/>
    <p:sldId id="280" r:id="rId25"/>
    <p:sldId id="493" r:id="rId26"/>
    <p:sldId id="263" r:id="rId27"/>
    <p:sldId id="487" r:id="rId28"/>
    <p:sldId id="488" r:id="rId29"/>
    <p:sldId id="477" r:id="rId30"/>
    <p:sldId id="478" r:id="rId31"/>
    <p:sldId id="479" r:id="rId32"/>
    <p:sldId id="480" r:id="rId33"/>
    <p:sldId id="481" r:id="rId34"/>
    <p:sldId id="482" r:id="rId35"/>
    <p:sldId id="483" r:id="rId36"/>
    <p:sldId id="484" r:id="rId37"/>
    <p:sldId id="485" r:id="rId38"/>
    <p:sldId id="486" r:id="rId39"/>
    <p:sldId id="473" r:id="rId40"/>
    <p:sldId id="489" r:id="rId41"/>
    <p:sldId id="49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465"/>
            <p14:sldId id="466"/>
            <p14:sldId id="467"/>
            <p14:sldId id="298"/>
            <p14:sldId id="309"/>
            <p14:sldId id="468"/>
            <p14:sldId id="490"/>
            <p14:sldId id="471"/>
            <p14:sldId id="472"/>
            <p14:sldId id="474"/>
            <p14:sldId id="271"/>
            <p14:sldId id="491"/>
            <p14:sldId id="492"/>
            <p14:sldId id="276"/>
            <p14:sldId id="277"/>
            <p14:sldId id="278"/>
            <p14:sldId id="261"/>
            <p14:sldId id="266"/>
            <p14:sldId id="267"/>
            <p14:sldId id="279"/>
            <p14:sldId id="280"/>
            <p14:sldId id="493"/>
            <p14:sldId id="263"/>
            <p14:sldId id="487"/>
            <p14:sldId id="488"/>
            <p14:sldId id="477"/>
            <p14:sldId id="478"/>
            <p14:sldId id="479"/>
            <p14:sldId id="480"/>
            <p14:sldId id="481"/>
            <p14:sldId id="482"/>
            <p14:sldId id="483"/>
            <p14:sldId id="484"/>
            <p14:sldId id="485"/>
            <p14:sldId id="486"/>
            <p14:sldId id="473"/>
            <p14:sldId id="489"/>
            <p14:sldId id="494"/>
          </p14:sldIdLst>
        </p14:section>
        <p14:section name="General Dividers" id="{059902E7-312C-1A49-BC1D-F37887847900}">
          <p14:sldIdLst/>
        </p14:section>
        <p14:section name="EHC Dividers" id="{AB357F52-552F-1646-9AD9-F5DDFF5A9752}">
          <p14:sldIdLst/>
        </p14:section>
        <p14:section name="Charts/Tables" id="{F605B332-8956-C24E-ACB0-72571CAE0039}">
          <p14:sldIdLst/>
        </p14:section>
        <p14:section name="Corporate Slides" id="{F5D13218-F2DD-914C-A13B-F209CF9533E6}">
          <p14:sldIdLst/>
        </p14:section>
        <p14:section name="Closing Slides" id="{C82BC6BE-9DC0-4E40-8052-E41763A1B7C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E5E54A-F9E4-D067-C73E-6259B8CDCB76}" name="Depew, Rebekka Elizabeth-Marie" initials="DR" userId="S::rdepew@emory.edu::cf6e0bbe-e50b-426b-a19d-7a0b45bc787e" providerId="AD"/>
  <p188:author id="{789C0057-A849-BDF0-B074-26D87819BDBB}" name="Pinto Taylor, Emily Pinto" initials="PP" userId="S::epinto@emory.edu::343ed8de-020e-427e-b198-0d452849bb40" providerId="AD"/>
  <p188:author id="{43E072B0-6AB5-7784-C0C5-88782408CABB}" name="Van Vlack, Karin" initials="VK" userId="S::n506058@eushc.org::912271b4-a473-49a9-862a-99d81a8c226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C92355-525C-CAB8-BBC5-3BA0F59CBDFF}" v="4" dt="2026-03-23T18:59:10.476"/>
    <p1510:client id="{E6F000A8-6E77-971C-3FAF-30A4A182221E}" v="16" dt="2026-03-24T17:15:40.8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21"/>
    <p:restoredTop sz="66140"/>
  </p:normalViewPr>
  <p:slideViewPr>
    <p:cSldViewPr snapToGrid="0">
      <p:cViewPr>
        <p:scale>
          <a:sx n="79" d="100"/>
          <a:sy n="79" d="100"/>
        </p:scale>
        <p:origin x="1640" y="240"/>
      </p:cViewPr>
      <p:guideLst/>
    </p:cSldViewPr>
  </p:slideViewPr>
  <p:notesTextViewPr>
    <p:cViewPr>
      <p:scale>
        <a:sx n="1" d="1"/>
        <a:sy n="1" d="1"/>
      </p:scale>
      <p:origin x="0" y="0"/>
    </p:cViewPr>
  </p:notesText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A9700701-3FC5-BD48-F0A4-11E7C4F4B2D5}"/>
    <pc:docChg chg="delSld modSection">
      <pc:chgData name="" userId="" providerId="" clId="Web-{A9700701-3FC5-BD48-F0A4-11E7C4F4B2D5}" dt="2026-03-14T23:38:29.050" v="39"/>
      <pc:docMkLst>
        <pc:docMk/>
      </pc:docMkLst>
    </pc:docChg>
  </pc:docChgLst>
  <pc:docChgLst>
    <pc:chgData name="Sweetnam, Victoria Isabel" userId="S::vsweetn@emory.edu::50b07925-f77b-428e-b84d-fe74425fe0df" providerId="AD" clId="Web-{9DB26774-2333-0635-682A-E02037429F4A}"/>
    <pc:docChg chg="addSld delSld modSld sldOrd modSection">
      <pc:chgData name="Sweetnam, Victoria Isabel" userId="S::vsweetn@emory.edu::50b07925-f77b-428e-b84d-fe74425fe0df" providerId="AD" clId="Web-{9DB26774-2333-0635-682A-E02037429F4A}" dt="2026-03-17T01:49:12.463" v="362"/>
      <pc:docMkLst>
        <pc:docMk/>
      </pc:docMkLst>
      <pc:sldChg chg="modNotes">
        <pc:chgData name="Sweetnam, Victoria Isabel" userId="S::vsweetn@emory.edu::50b07925-f77b-428e-b84d-fe74425fe0df" providerId="AD" clId="Web-{9DB26774-2333-0635-682A-E02037429F4A}" dt="2026-03-17T01:36:50.323" v="245"/>
        <pc:sldMkLst>
          <pc:docMk/>
          <pc:sldMk cId="4267403700" sldId="276"/>
        </pc:sldMkLst>
      </pc:sldChg>
      <pc:sldChg chg="modNotes">
        <pc:chgData name="Sweetnam, Victoria Isabel" userId="S::vsweetn@emory.edu::50b07925-f77b-428e-b84d-fe74425fe0df" providerId="AD" clId="Web-{9DB26774-2333-0635-682A-E02037429F4A}" dt="2026-03-17T01:37:14.651" v="248"/>
        <pc:sldMkLst>
          <pc:docMk/>
          <pc:sldMk cId="1334417548" sldId="277"/>
        </pc:sldMkLst>
      </pc:sldChg>
      <pc:sldChg chg="modNotes">
        <pc:chgData name="Sweetnam, Victoria Isabel" userId="S::vsweetn@emory.edu::50b07925-f77b-428e-b84d-fe74425fe0df" providerId="AD" clId="Web-{9DB26774-2333-0635-682A-E02037429F4A}" dt="2026-03-17T01:37:38.667" v="260"/>
        <pc:sldMkLst>
          <pc:docMk/>
          <pc:sldMk cId="3381180809" sldId="278"/>
        </pc:sldMkLst>
      </pc:sldChg>
      <pc:sldChg chg="mod setBg modNotes">
        <pc:chgData name="Sweetnam, Victoria Isabel" userId="S::vsweetn@emory.edu::50b07925-f77b-428e-b84d-fe74425fe0df" providerId="AD" clId="Web-{9DB26774-2333-0635-682A-E02037429F4A}" dt="2026-03-17T01:39:27.247" v="265"/>
        <pc:sldMkLst>
          <pc:docMk/>
          <pc:sldMk cId="931568947" sldId="279"/>
        </pc:sldMkLst>
      </pc:sldChg>
      <pc:sldChg chg="mod setBg">
        <pc:chgData name="Sweetnam, Victoria Isabel" userId="S::vsweetn@emory.edu::50b07925-f77b-428e-b84d-fe74425fe0df" providerId="AD" clId="Web-{9DB26774-2333-0635-682A-E02037429F4A}" dt="2026-03-17T01:24:07.056" v="109"/>
        <pc:sldMkLst>
          <pc:docMk/>
          <pc:sldMk cId="481636774" sldId="280"/>
        </pc:sldMkLst>
      </pc:sldChg>
      <pc:sldChg chg="delSp">
        <pc:chgData name="Sweetnam, Victoria Isabel" userId="S::vsweetn@emory.edu::50b07925-f77b-428e-b84d-fe74425fe0df" providerId="AD" clId="Web-{9DB26774-2333-0635-682A-E02037429F4A}" dt="2026-03-17T01:31:06.675" v="166"/>
        <pc:sldMkLst>
          <pc:docMk/>
          <pc:sldMk cId="2631696875" sldId="466"/>
        </pc:sldMkLst>
      </pc:sldChg>
      <pc:sldChg chg="modSp">
        <pc:chgData name="Sweetnam, Victoria Isabel" userId="S::vsweetn@emory.edu::50b07925-f77b-428e-b84d-fe74425fe0df" providerId="AD" clId="Web-{9DB26774-2333-0635-682A-E02037429F4A}" dt="2026-03-17T01:34:24.539" v="167" actId="20577"/>
        <pc:sldMkLst>
          <pc:docMk/>
          <pc:sldMk cId="3022008549" sldId="467"/>
        </pc:sldMkLst>
        <pc:spChg chg="mod">
          <ac:chgData name="Sweetnam, Victoria Isabel" userId="S::vsweetn@emory.edu::50b07925-f77b-428e-b84d-fe74425fe0df" providerId="AD" clId="Web-{9DB26774-2333-0635-682A-E02037429F4A}" dt="2026-03-17T01:34:24.539" v="167" actId="20577"/>
          <ac:spMkLst>
            <pc:docMk/>
            <pc:sldMk cId="3022008549" sldId="467"/>
            <ac:spMk id="6" creationId="{601E581E-2EEB-3240-6DCC-FB253A9B1187}"/>
          </ac:spMkLst>
        </pc:spChg>
      </pc:sldChg>
      <pc:sldChg chg="modSp">
        <pc:chgData name="Sweetnam, Victoria Isabel" userId="S::vsweetn@emory.edu::50b07925-f77b-428e-b84d-fe74425fe0df" providerId="AD" clId="Web-{9DB26774-2333-0635-682A-E02037429F4A}" dt="2026-03-17T00:59:57.388" v="9" actId="20577"/>
        <pc:sldMkLst>
          <pc:docMk/>
          <pc:sldMk cId="2939203622" sldId="473"/>
        </pc:sldMkLst>
        <pc:spChg chg="mod">
          <ac:chgData name="Sweetnam, Victoria Isabel" userId="S::vsweetn@emory.edu::50b07925-f77b-428e-b84d-fe74425fe0df" providerId="AD" clId="Web-{9DB26774-2333-0635-682A-E02037429F4A}" dt="2026-03-17T00:59:57.388" v="9" actId="20577"/>
          <ac:spMkLst>
            <pc:docMk/>
            <pc:sldMk cId="2939203622" sldId="473"/>
            <ac:spMk id="3" creationId="{40B3B2DB-C939-4686-B827-1364E06023E7}"/>
          </ac:spMkLst>
        </pc:spChg>
      </pc:sldChg>
      <pc:sldChg chg="modNotes">
        <pc:chgData name="Sweetnam, Victoria Isabel" userId="S::vsweetn@emory.edu::50b07925-f77b-428e-b84d-fe74425fe0df" providerId="AD" clId="Web-{9DB26774-2333-0635-682A-E02037429F4A}" dt="2026-03-17T01:40:06.685" v="272"/>
        <pc:sldMkLst>
          <pc:docMk/>
          <pc:sldMk cId="197481349" sldId="477"/>
        </pc:sldMkLst>
      </pc:sldChg>
      <pc:sldChg chg="modSp">
        <pc:chgData name="Sweetnam, Victoria Isabel" userId="S::vsweetn@emory.edu::50b07925-f77b-428e-b84d-fe74425fe0df" providerId="AD" clId="Web-{9DB26774-2333-0635-682A-E02037429F4A}" dt="2026-03-17T01:29:22.702" v="159"/>
        <pc:sldMkLst>
          <pc:docMk/>
          <pc:sldMk cId="2149505028" sldId="479"/>
        </pc:sldMkLst>
        <pc:graphicFrameChg chg="modGraphic">
          <ac:chgData name="Sweetnam, Victoria Isabel" userId="S::vsweetn@emory.edu::50b07925-f77b-428e-b84d-fe74425fe0df" providerId="AD" clId="Web-{9DB26774-2333-0635-682A-E02037429F4A}" dt="2026-03-17T01:29:22.702" v="159"/>
          <ac:graphicFrameMkLst>
            <pc:docMk/>
            <pc:sldMk cId="2149505028" sldId="479"/>
            <ac:graphicFrameMk id="5" creationId="{57C61877-E927-867D-A66B-15E18156C80E}"/>
          </ac:graphicFrameMkLst>
        </pc:graphicFrameChg>
      </pc:sldChg>
      <pc:sldChg chg="addSp modSp mod modClrScheme chgLayout modNotes">
        <pc:chgData name="Sweetnam, Victoria Isabel" userId="S::vsweetn@emory.edu::50b07925-f77b-428e-b84d-fe74425fe0df" providerId="AD" clId="Web-{9DB26774-2333-0635-682A-E02037429F4A}" dt="2026-03-17T01:48:08.258" v="335"/>
        <pc:sldMkLst>
          <pc:docMk/>
          <pc:sldMk cId="4016806019" sldId="480"/>
        </pc:sldMkLst>
        <pc:spChg chg="add mod ord">
          <ac:chgData name="Sweetnam, Victoria Isabel" userId="S::vsweetn@emory.edu::50b07925-f77b-428e-b84d-fe74425fe0df" providerId="AD" clId="Web-{9DB26774-2333-0635-682A-E02037429F4A}" dt="2026-03-16T19:24:16.118" v="0"/>
          <ac:spMkLst>
            <pc:docMk/>
            <pc:sldMk cId="4016806019" sldId="480"/>
            <ac:spMk id="2" creationId="{B12AE165-0545-B8F0-C0A4-9DB39C03A483}"/>
          </ac:spMkLst>
        </pc:spChg>
        <pc:spChg chg="mod ord">
          <ac:chgData name="Sweetnam, Victoria Isabel" userId="S::vsweetn@emory.edu::50b07925-f77b-428e-b84d-fe74425fe0df" providerId="AD" clId="Web-{9DB26774-2333-0635-682A-E02037429F4A}" dt="2026-03-16T19:24:16.118" v="0"/>
          <ac:spMkLst>
            <pc:docMk/>
            <pc:sldMk cId="4016806019" sldId="480"/>
            <ac:spMk id="315" creationId="{00000000-0000-0000-0000-000000000000}"/>
          </ac:spMkLst>
        </pc:spChg>
      </pc:sldChg>
      <pc:sldChg chg="modNotes">
        <pc:chgData name="Sweetnam, Victoria Isabel" userId="S::vsweetn@emory.edu::50b07925-f77b-428e-b84d-fe74425fe0df" providerId="AD" clId="Web-{9DB26774-2333-0635-682A-E02037429F4A}" dt="2026-03-17T01:48:25.446" v="347"/>
        <pc:sldMkLst>
          <pc:docMk/>
          <pc:sldMk cId="3494757737" sldId="485"/>
        </pc:sldMkLst>
      </pc:sldChg>
      <pc:sldChg chg="modNotes">
        <pc:chgData name="Sweetnam, Victoria Isabel" userId="S::vsweetn@emory.edu::50b07925-f77b-428e-b84d-fe74425fe0df" providerId="AD" clId="Web-{9DB26774-2333-0635-682A-E02037429F4A}" dt="2026-03-17T01:49:12.463" v="362"/>
        <pc:sldMkLst>
          <pc:docMk/>
          <pc:sldMk cId="3602531822" sldId="486"/>
        </pc:sldMkLst>
      </pc:sldChg>
      <pc:sldChg chg="modSp">
        <pc:chgData name="Sweetnam, Victoria Isabel" userId="S::vsweetn@emory.edu::50b07925-f77b-428e-b84d-fe74425fe0df" providerId="AD" clId="Web-{9DB26774-2333-0635-682A-E02037429F4A}" dt="2026-03-17T01:00:16.982" v="12" actId="20577"/>
        <pc:sldMkLst>
          <pc:docMk/>
          <pc:sldMk cId="1161271488" sldId="489"/>
        </pc:sldMkLst>
        <pc:spChg chg="mod">
          <ac:chgData name="Sweetnam, Victoria Isabel" userId="S::vsweetn@emory.edu::50b07925-f77b-428e-b84d-fe74425fe0df" providerId="AD" clId="Web-{9DB26774-2333-0635-682A-E02037429F4A}" dt="2026-03-17T00:59:17.387" v="6" actId="20577"/>
          <ac:spMkLst>
            <pc:docMk/>
            <pc:sldMk cId="1161271488" sldId="489"/>
            <ac:spMk id="2" creationId="{89634924-C83F-B69F-158A-81B8A98CE600}"/>
          </ac:spMkLst>
        </pc:spChg>
        <pc:spChg chg="mod">
          <ac:chgData name="Sweetnam, Victoria Isabel" userId="S::vsweetn@emory.edu::50b07925-f77b-428e-b84d-fe74425fe0df" providerId="AD" clId="Web-{9DB26774-2333-0635-682A-E02037429F4A}" dt="2026-03-17T01:00:16.982" v="12" actId="20577"/>
          <ac:spMkLst>
            <pc:docMk/>
            <pc:sldMk cId="1161271488" sldId="489"/>
            <ac:spMk id="3" creationId="{645CB543-BFD2-243D-BA45-15BF9DCE9F4B}"/>
          </ac:spMkLst>
        </pc:spChg>
      </pc:sldChg>
      <pc:sldChg chg="addSp delSp modSp new mod modClrScheme chgLayout modNotes">
        <pc:chgData name="Sweetnam, Victoria Isabel" userId="S::vsweetn@emory.edu::50b07925-f77b-428e-b84d-fe74425fe0df" providerId="AD" clId="Web-{9DB26774-2333-0635-682A-E02037429F4A}" dt="2026-03-17T01:35:37.322" v="221"/>
        <pc:sldMkLst>
          <pc:docMk/>
          <pc:sldMk cId="355828371" sldId="490"/>
        </pc:sldMkLst>
        <pc:spChg chg="mod ord">
          <ac:chgData name="Sweetnam, Victoria Isabel" userId="S::vsweetn@emory.edu::50b07925-f77b-428e-b84d-fe74425fe0df" providerId="AD" clId="Web-{9DB26774-2333-0635-682A-E02037429F4A}" dt="2026-03-17T01:06:13.159" v="37" actId="20577"/>
          <ac:spMkLst>
            <pc:docMk/>
            <pc:sldMk cId="355828371" sldId="490"/>
            <ac:spMk id="2" creationId="{2F79134D-21F3-1062-F560-F498629BA6F8}"/>
          </ac:spMkLst>
        </pc:spChg>
        <pc:spChg chg="add mod">
          <ac:chgData name="Sweetnam, Victoria Isabel" userId="S::vsweetn@emory.edu::50b07925-f77b-428e-b84d-fe74425fe0df" providerId="AD" clId="Web-{9DB26774-2333-0635-682A-E02037429F4A}" dt="2026-03-17T01:07:48.602" v="46" actId="1076"/>
          <ac:spMkLst>
            <pc:docMk/>
            <pc:sldMk cId="355828371" sldId="490"/>
            <ac:spMk id="4" creationId="{507D43E5-FB9A-C439-695B-E19E42B5AA80}"/>
          </ac:spMkLst>
        </pc:spChg>
      </pc:sldChg>
      <pc:sldChg chg="addSp delSp modSp new mod modClrScheme chgLayout">
        <pc:chgData name="Sweetnam, Victoria Isabel" userId="S::vsweetn@emory.edu::50b07925-f77b-428e-b84d-fe74425fe0df" providerId="AD" clId="Web-{9DB26774-2333-0635-682A-E02037429F4A}" dt="2026-03-17T01:20:42.490" v="91"/>
        <pc:sldMkLst>
          <pc:docMk/>
          <pc:sldMk cId="3921684852" sldId="491"/>
        </pc:sldMkLst>
        <pc:spChg chg="mod ord">
          <ac:chgData name="Sweetnam, Victoria Isabel" userId="S::vsweetn@emory.edu::50b07925-f77b-428e-b84d-fe74425fe0df" providerId="AD" clId="Web-{9DB26774-2333-0635-682A-E02037429F4A}" dt="2026-03-17T01:20:42.490" v="91"/>
          <ac:spMkLst>
            <pc:docMk/>
            <pc:sldMk cId="3921684852" sldId="491"/>
            <ac:spMk id="4" creationId="{A10A9A48-91BF-E313-5B32-78274D6826A9}"/>
          </ac:spMkLst>
        </pc:spChg>
        <pc:spChg chg="add del mod ord">
          <ac:chgData name="Sweetnam, Victoria Isabel" userId="S::vsweetn@emory.edu::50b07925-f77b-428e-b84d-fe74425fe0df" providerId="AD" clId="Web-{9DB26774-2333-0635-682A-E02037429F4A}" dt="2026-03-17T01:20:42.490" v="91"/>
          <ac:spMkLst>
            <pc:docMk/>
            <pc:sldMk cId="3921684852" sldId="491"/>
            <ac:spMk id="5" creationId="{E7502979-7E31-288D-344E-B9EC85CDE78B}"/>
          </ac:spMkLst>
        </pc:spChg>
        <pc:spChg chg="add mod">
          <ac:chgData name="Sweetnam, Victoria Isabel" userId="S::vsweetn@emory.edu::50b07925-f77b-428e-b84d-fe74425fe0df" providerId="AD" clId="Web-{9DB26774-2333-0635-682A-E02037429F4A}" dt="2026-03-17T01:16:22.751" v="68" actId="1076"/>
          <ac:spMkLst>
            <pc:docMk/>
            <pc:sldMk cId="3921684852" sldId="491"/>
            <ac:spMk id="7" creationId="{3DEB6B54-7D24-114F-50B8-9C2953F4FF6B}"/>
          </ac:spMkLst>
        </pc:spChg>
        <pc:spChg chg="add mod">
          <ac:chgData name="Sweetnam, Victoria Isabel" userId="S::vsweetn@emory.edu::50b07925-f77b-428e-b84d-fe74425fe0df" providerId="AD" clId="Web-{9DB26774-2333-0635-682A-E02037429F4A}" dt="2026-03-17T01:16:12.532" v="67" actId="20577"/>
          <ac:spMkLst>
            <pc:docMk/>
            <pc:sldMk cId="3921684852" sldId="491"/>
            <ac:spMk id="9" creationId="{A1E21600-9E77-00EA-C290-3B7F0E56A13D}"/>
          </ac:spMkLst>
        </pc:spChg>
      </pc:sldChg>
      <pc:sldChg chg="addSp delSp modSp new mod modClrScheme addAnim chgLayout modNotes">
        <pc:chgData name="Sweetnam, Victoria Isabel" userId="S::vsweetn@emory.edu::50b07925-f77b-428e-b84d-fe74425fe0df" providerId="AD" clId="Web-{9DB26774-2333-0635-682A-E02037429F4A}" dt="2026-03-17T01:35:56.041" v="233"/>
        <pc:sldMkLst>
          <pc:docMk/>
          <pc:sldMk cId="2701921672" sldId="492"/>
        </pc:sldMkLst>
        <pc:spChg chg="mod ord">
          <ac:chgData name="Sweetnam, Victoria Isabel" userId="S::vsweetn@emory.edu::50b07925-f77b-428e-b84d-fe74425fe0df" providerId="AD" clId="Web-{9DB26774-2333-0635-682A-E02037429F4A}" dt="2026-03-17T01:21:32.069" v="102" actId="20577"/>
          <ac:spMkLst>
            <pc:docMk/>
            <pc:sldMk cId="2701921672" sldId="492"/>
            <ac:spMk id="2" creationId="{9D023FD6-BF17-7EBE-6DB5-B3630E840F13}"/>
          </ac:spMkLst>
        </pc:spChg>
        <pc:spChg chg="mod ord">
          <ac:chgData name="Sweetnam, Victoria Isabel" userId="S::vsweetn@emory.edu::50b07925-f77b-428e-b84d-fe74425fe0df" providerId="AD" clId="Web-{9DB26774-2333-0635-682A-E02037429F4A}" dt="2026-03-17T01:20:50.569" v="93"/>
          <ac:spMkLst>
            <pc:docMk/>
            <pc:sldMk cId="2701921672" sldId="492"/>
            <ac:spMk id="4" creationId="{3A969342-9C3F-2CA5-2DE6-875CF3869C54}"/>
          </ac:spMkLst>
        </pc:spChg>
        <pc:graphicFrameChg chg="add modGraphic">
          <ac:chgData name="Sweetnam, Victoria Isabel" userId="S::vsweetn@emory.edu::50b07925-f77b-428e-b84d-fe74425fe0df" providerId="AD" clId="Web-{9DB26774-2333-0635-682A-E02037429F4A}" dt="2026-03-17T01:22:37.304" v="104"/>
          <ac:graphicFrameMkLst>
            <pc:docMk/>
            <pc:sldMk cId="2701921672" sldId="492"/>
            <ac:graphicFrameMk id="6" creationId="{BCF68BF7-E27C-7B69-6699-A83DF877274B}"/>
          </ac:graphicFrameMkLst>
        </pc:graphicFrameChg>
      </pc:sldChg>
      <pc:sldChg chg="delSp modSp add ord replId modNotes">
        <pc:chgData name="Sweetnam, Victoria Isabel" userId="S::vsweetn@emory.edu::50b07925-f77b-428e-b84d-fe74425fe0df" providerId="AD" clId="Web-{9DB26774-2333-0635-682A-E02037429F4A}" dt="2026-03-17T01:39:43.841" v="269"/>
        <pc:sldMkLst>
          <pc:docMk/>
          <pc:sldMk cId="1920369682" sldId="493"/>
        </pc:sldMkLst>
        <pc:spChg chg="mod">
          <ac:chgData name="Sweetnam, Victoria Isabel" userId="S::vsweetn@emory.edu::50b07925-f77b-428e-b84d-fe74425fe0df" providerId="AD" clId="Web-{9DB26774-2333-0635-682A-E02037429F4A}" dt="2026-03-17T01:27:43.291" v="152" actId="20577"/>
          <ac:spMkLst>
            <pc:docMk/>
            <pc:sldMk cId="1920369682" sldId="493"/>
            <ac:spMk id="4" creationId="{401200E2-4774-4A3F-179A-3F87D624208E}"/>
          </ac:spMkLst>
        </pc:spChg>
        <pc:spChg chg="mod">
          <ac:chgData name="Sweetnam, Victoria Isabel" userId="S::vsweetn@emory.edu::50b07925-f77b-428e-b84d-fe74425fe0df" providerId="AD" clId="Web-{9DB26774-2333-0635-682A-E02037429F4A}" dt="2026-03-17T01:27:56.339" v="153" actId="1076"/>
          <ac:spMkLst>
            <pc:docMk/>
            <pc:sldMk cId="1920369682" sldId="493"/>
            <ac:spMk id="9" creationId="{E580E3A1-B1F2-22A4-103D-02E562BFBE30}"/>
          </ac:spMkLst>
        </pc:spChg>
      </pc:sldChg>
      <pc:sldChg chg="delSp modSp add ord replId">
        <pc:chgData name="Sweetnam, Victoria Isabel" userId="S::vsweetn@emory.edu::50b07925-f77b-428e-b84d-fe74425fe0df" providerId="AD" clId="Web-{9DB26774-2333-0635-682A-E02037429F4A}" dt="2026-03-17T01:30:24.580" v="164"/>
        <pc:sldMkLst>
          <pc:docMk/>
          <pc:sldMk cId="104834814" sldId="494"/>
        </pc:sldMkLst>
        <pc:spChg chg="mod">
          <ac:chgData name="Sweetnam, Victoria Isabel" userId="S::vsweetn@emory.edu::50b07925-f77b-428e-b84d-fe74425fe0df" providerId="AD" clId="Web-{9DB26774-2333-0635-682A-E02037429F4A}" dt="2026-03-17T01:30:16.454" v="163" actId="20577"/>
          <ac:spMkLst>
            <pc:docMk/>
            <pc:sldMk cId="104834814" sldId="494"/>
            <ac:spMk id="5" creationId="{D837059A-2536-24E5-C838-BA5E1CB9B7B9}"/>
          </ac:spMkLst>
        </pc:spChg>
      </pc:sldChg>
    </pc:docChg>
  </pc:docChgLst>
  <pc:docChgLst>
    <pc:chgData name="Pinto Taylor, Emily Pinto" userId="S::epinto@emory.edu::343ed8de-020e-427e-b198-0d452849bb40" providerId="AD" clId="Web-{E6F000A8-6E77-971C-3FAF-30A4A182221E}"/>
    <pc:docChg chg="modSld">
      <pc:chgData name="Pinto Taylor, Emily Pinto" userId="S::epinto@emory.edu::343ed8de-020e-427e-b198-0d452849bb40" providerId="AD" clId="Web-{E6F000A8-6E77-971C-3FAF-30A4A182221E}" dt="2026-03-24T17:15:40.899" v="28"/>
      <pc:docMkLst>
        <pc:docMk/>
      </pc:docMkLst>
      <pc:sldChg chg="addSp modNotes">
        <pc:chgData name="Pinto Taylor, Emily Pinto" userId="S::epinto@emory.edu::343ed8de-020e-427e-b198-0d452849bb40" providerId="AD" clId="Web-{E6F000A8-6E77-971C-3FAF-30A4A182221E}" dt="2026-03-24T17:15:37.258" v="27"/>
        <pc:sldMkLst>
          <pc:docMk/>
          <pc:sldMk cId="1062653977" sldId="266"/>
        </pc:sldMkLst>
        <pc:spChg chg="add">
          <ac:chgData name="Pinto Taylor, Emily Pinto" userId="S::epinto@emory.edu::343ed8de-020e-427e-b198-0d452849bb40" providerId="AD" clId="Web-{E6F000A8-6E77-971C-3FAF-30A4A182221E}" dt="2026-03-24T17:15:37.258" v="27"/>
          <ac:spMkLst>
            <pc:docMk/>
            <pc:sldMk cId="1062653977" sldId="266"/>
            <ac:spMk id="5" creationId="{3C2287C9-CB3D-F8D3-210A-97591ECCE60D}"/>
          </ac:spMkLst>
        </pc:spChg>
      </pc:sldChg>
      <pc:sldChg chg="addSp delSp modNotes">
        <pc:chgData name="Pinto Taylor, Emily Pinto" userId="S::epinto@emory.edu::343ed8de-020e-427e-b198-0d452849bb40" providerId="AD" clId="Web-{E6F000A8-6E77-971C-3FAF-30A4A182221E}" dt="2026-03-24T17:15:32.680" v="26"/>
        <pc:sldMkLst>
          <pc:docMk/>
          <pc:sldMk cId="4267403700" sldId="276"/>
        </pc:sldMkLst>
        <pc:spChg chg="add del">
          <ac:chgData name="Pinto Taylor, Emily Pinto" userId="S::epinto@emory.edu::343ed8de-020e-427e-b198-0d452849bb40" providerId="AD" clId="Web-{E6F000A8-6E77-971C-3FAF-30A4A182221E}" dt="2026-03-24T17:15:21.491" v="25"/>
          <ac:spMkLst>
            <pc:docMk/>
            <pc:sldMk cId="4267403700" sldId="276"/>
            <ac:spMk id="2" creationId="{2C1D59A2-8B7D-92A2-6C36-46384877F349}"/>
          </ac:spMkLst>
        </pc:spChg>
        <pc:spChg chg="add">
          <ac:chgData name="Pinto Taylor, Emily Pinto" userId="S::epinto@emory.edu::343ed8de-020e-427e-b198-0d452849bb40" providerId="AD" clId="Web-{E6F000A8-6E77-971C-3FAF-30A4A182221E}" dt="2026-03-24T17:15:32.680" v="26"/>
          <ac:spMkLst>
            <pc:docMk/>
            <pc:sldMk cId="4267403700" sldId="276"/>
            <ac:spMk id="3" creationId="{F4F0CD25-1440-2425-4C58-C9FFF83A57E7}"/>
          </ac:spMkLst>
        </pc:spChg>
      </pc:sldChg>
      <pc:sldChg chg="modSp">
        <pc:chgData name="Pinto Taylor, Emily Pinto" userId="S::epinto@emory.edu::343ed8de-020e-427e-b198-0d452849bb40" providerId="AD" clId="Web-{E6F000A8-6E77-971C-3FAF-30A4A182221E}" dt="2026-03-24T17:14:00.785" v="23" actId="20577"/>
        <pc:sldMkLst>
          <pc:docMk/>
          <pc:sldMk cId="197481349" sldId="477"/>
        </pc:sldMkLst>
        <pc:spChg chg="mod">
          <ac:chgData name="Pinto Taylor, Emily Pinto" userId="S::epinto@emory.edu::343ed8de-020e-427e-b198-0d452849bb40" providerId="AD" clId="Web-{E6F000A8-6E77-971C-3FAF-30A4A182221E}" dt="2026-03-24T17:14:00.785" v="23" actId="20577"/>
          <ac:spMkLst>
            <pc:docMk/>
            <pc:sldMk cId="197481349" sldId="477"/>
            <ac:spMk id="3" creationId="{E20E025B-405E-0CEB-54E5-FE9079D94781}"/>
          </ac:spMkLst>
        </pc:spChg>
      </pc:sldChg>
      <pc:sldChg chg="addSp modNotes">
        <pc:chgData name="Pinto Taylor, Emily Pinto" userId="S::epinto@emory.edu::343ed8de-020e-427e-b198-0d452849bb40" providerId="AD" clId="Web-{E6F000A8-6E77-971C-3FAF-30A4A182221E}" dt="2026-03-24T17:15:40.899" v="28"/>
        <pc:sldMkLst>
          <pc:docMk/>
          <pc:sldMk cId="1283849678" sldId="478"/>
        </pc:sldMkLst>
        <pc:spChg chg="add">
          <ac:chgData name="Pinto Taylor, Emily Pinto" userId="S::epinto@emory.edu::343ed8de-020e-427e-b198-0d452849bb40" providerId="AD" clId="Web-{E6F000A8-6E77-971C-3FAF-30A4A182221E}" dt="2026-03-24T17:15:40.899" v="28"/>
          <ac:spMkLst>
            <pc:docMk/>
            <pc:sldMk cId="1283849678" sldId="478"/>
            <ac:spMk id="5" creationId="{7D0D84FE-99A1-82E9-EF9A-1BB369229002}"/>
          </ac:spMkLst>
        </pc:spChg>
      </pc:sldChg>
    </pc:docChg>
  </pc:docChgLst>
  <pc:docChgLst>
    <pc:chgData name="Van Vlack, Karin" userId="S::n506058@eushc.org::912271b4-a473-49a9-862a-99d81a8c2263" providerId="AD" clId="Web-{2486424E-83C0-9DB4-B1F6-B9B96C18F9BF}"/>
    <pc:docChg chg="delSld modSld modSection">
      <pc:chgData name="Van Vlack, Karin" userId="S::n506058@eushc.org::912271b4-a473-49a9-862a-99d81a8c2263" providerId="AD" clId="Web-{2486424E-83C0-9DB4-B1F6-B9B96C18F9BF}" dt="2026-03-16T14:19:00.771" v="1"/>
      <pc:docMkLst>
        <pc:docMk/>
      </pc:docMkLst>
      <pc:sldChg chg="modSp">
        <pc:chgData name="Van Vlack, Karin" userId="S::n506058@eushc.org::912271b4-a473-49a9-862a-99d81a8c2263" providerId="AD" clId="Web-{2486424E-83C0-9DB4-B1F6-B9B96C18F9BF}" dt="2026-03-16T14:18:07.735" v="0" actId="20577"/>
        <pc:sldMkLst>
          <pc:docMk/>
          <pc:sldMk cId="2652845456" sldId="487"/>
        </pc:sldMkLst>
        <pc:spChg chg="mod">
          <ac:chgData name="Van Vlack, Karin" userId="S::n506058@eushc.org::912271b4-a473-49a9-862a-99d81a8c2263" providerId="AD" clId="Web-{2486424E-83C0-9DB4-B1F6-B9B96C18F9BF}" dt="2026-03-16T14:18:07.735" v="0" actId="20577"/>
          <ac:spMkLst>
            <pc:docMk/>
            <pc:sldMk cId="2652845456" sldId="487"/>
            <ac:spMk id="3" creationId="{8ADD24E6-BA81-376F-1D6D-D94B8A1DD31B}"/>
          </ac:spMkLst>
        </pc:spChg>
      </pc:sldChg>
    </pc:docChg>
  </pc:docChgLst>
  <pc:docChgLst>
    <pc:chgData name="Depew, Rebekka Elizabeth-Marie" userId="S::rdepew@emory.edu::cf6e0bbe-e50b-426b-a19d-7a0b45bc787e" providerId="AD" clId="Web-{A9700701-3FC5-BD48-F0A4-11E7C4F4B2D5}"/>
    <pc:docChg chg="addSld delSld modSld sldOrd modSection">
      <pc:chgData name="Depew, Rebekka Elizabeth-Marie" userId="S::rdepew@emory.edu::cf6e0bbe-e50b-426b-a19d-7a0b45bc787e" providerId="AD" clId="Web-{A9700701-3FC5-BD48-F0A4-11E7C4F4B2D5}" dt="2026-03-15T00:40:21.093" v="1823" actId="1076"/>
      <pc:docMkLst>
        <pc:docMk/>
      </pc:docMkLst>
      <pc:sldChg chg="modSp add">
        <pc:chgData name="Depew, Rebekka Elizabeth-Marie" userId="S::rdepew@emory.edu::cf6e0bbe-e50b-426b-a19d-7a0b45bc787e" providerId="AD" clId="Web-{A9700701-3FC5-BD48-F0A4-11E7C4F4B2D5}" dt="2026-03-15T00:04:36.068" v="514" actId="20577"/>
        <pc:sldMkLst>
          <pc:docMk/>
          <pc:sldMk cId="2410261930" sldId="261"/>
        </pc:sldMkLst>
        <pc:spChg chg="mod">
          <ac:chgData name="Depew, Rebekka Elizabeth-Marie" userId="S::rdepew@emory.edu::cf6e0bbe-e50b-426b-a19d-7a0b45bc787e" providerId="AD" clId="Web-{A9700701-3FC5-BD48-F0A4-11E7C4F4B2D5}" dt="2026-03-15T00:04:36.068" v="514" actId="20577"/>
          <ac:spMkLst>
            <pc:docMk/>
            <pc:sldMk cId="2410261930" sldId="261"/>
            <ac:spMk id="3" creationId="{92137494-D59B-4667-A403-EC79E334CA61}"/>
          </ac:spMkLst>
        </pc:spChg>
      </pc:sldChg>
      <pc:sldChg chg="modSp add">
        <pc:chgData name="Depew, Rebekka Elizabeth-Marie" userId="S::rdepew@emory.edu::cf6e0bbe-e50b-426b-a19d-7a0b45bc787e" providerId="AD" clId="Web-{A9700701-3FC5-BD48-F0A4-11E7C4F4B2D5}" dt="2026-03-15T00:10:56.828" v="532" actId="20577"/>
        <pc:sldMkLst>
          <pc:docMk/>
          <pc:sldMk cId="3660375297" sldId="263"/>
        </pc:sldMkLst>
        <pc:spChg chg="mod">
          <ac:chgData name="Depew, Rebekka Elizabeth-Marie" userId="S::rdepew@emory.edu::cf6e0bbe-e50b-426b-a19d-7a0b45bc787e" providerId="AD" clId="Web-{A9700701-3FC5-BD48-F0A4-11E7C4F4B2D5}" dt="2026-03-15T00:10:56.828" v="532" actId="20577"/>
          <ac:spMkLst>
            <pc:docMk/>
            <pc:sldMk cId="3660375297" sldId="263"/>
            <ac:spMk id="2" creationId="{D319FC88-D101-3CE0-2464-A7372DDCE032}"/>
          </ac:spMkLst>
        </pc:spChg>
      </pc:sldChg>
      <pc:sldChg chg="modSp add">
        <pc:chgData name="Depew, Rebekka Elizabeth-Marie" userId="S::rdepew@emory.edu::cf6e0bbe-e50b-426b-a19d-7a0b45bc787e" providerId="AD" clId="Web-{A9700701-3FC5-BD48-F0A4-11E7C4F4B2D5}" dt="2026-03-15T00:04:55.023" v="522" actId="20577"/>
        <pc:sldMkLst>
          <pc:docMk/>
          <pc:sldMk cId="1062653977" sldId="266"/>
        </pc:sldMkLst>
        <pc:spChg chg="mod">
          <ac:chgData name="Depew, Rebekka Elizabeth-Marie" userId="S::rdepew@emory.edu::cf6e0bbe-e50b-426b-a19d-7a0b45bc787e" providerId="AD" clId="Web-{A9700701-3FC5-BD48-F0A4-11E7C4F4B2D5}" dt="2026-03-15T00:04:55.023" v="522" actId="20577"/>
          <ac:spMkLst>
            <pc:docMk/>
            <pc:sldMk cId="1062653977" sldId="266"/>
            <ac:spMk id="3" creationId="{0769CC20-4FDA-C391-987E-058EF8FAED18}"/>
          </ac:spMkLst>
        </pc:spChg>
      </pc:sldChg>
      <pc:sldChg chg="add">
        <pc:chgData name="Depew, Rebekka Elizabeth-Marie" userId="S::rdepew@emory.edu::cf6e0bbe-e50b-426b-a19d-7a0b45bc787e" providerId="AD" clId="Web-{A9700701-3FC5-BD48-F0A4-11E7C4F4B2D5}" dt="2026-03-14T23:51:51.096" v="480"/>
        <pc:sldMkLst>
          <pc:docMk/>
          <pc:sldMk cId="1191143018" sldId="267"/>
        </pc:sldMkLst>
      </pc:sldChg>
      <pc:sldChg chg="add">
        <pc:chgData name="Depew, Rebekka Elizabeth-Marie" userId="S::rdepew@emory.edu::cf6e0bbe-e50b-426b-a19d-7a0b45bc787e" providerId="AD" clId="Web-{A9700701-3FC5-BD48-F0A4-11E7C4F4B2D5}" dt="2026-03-14T23:51:50.299" v="472"/>
        <pc:sldMkLst>
          <pc:docMk/>
          <pc:sldMk cId="4276391034" sldId="271"/>
        </pc:sldMkLst>
      </pc:sldChg>
      <pc:sldChg chg="modSp add">
        <pc:chgData name="Depew, Rebekka Elizabeth-Marie" userId="S::rdepew@emory.edu::cf6e0bbe-e50b-426b-a19d-7a0b45bc787e" providerId="AD" clId="Web-{A9700701-3FC5-BD48-F0A4-11E7C4F4B2D5}" dt="2026-03-15T00:01:32.971" v="502" actId="20577"/>
        <pc:sldMkLst>
          <pc:docMk/>
          <pc:sldMk cId="4267403700" sldId="276"/>
        </pc:sldMkLst>
        <pc:spChg chg="mod">
          <ac:chgData name="Depew, Rebekka Elizabeth-Marie" userId="S::rdepew@emory.edu::cf6e0bbe-e50b-426b-a19d-7a0b45bc787e" providerId="AD" clId="Web-{A9700701-3FC5-BD48-F0A4-11E7C4F4B2D5}" dt="2026-03-15T00:01:32.971" v="502" actId="20577"/>
          <ac:spMkLst>
            <pc:docMk/>
            <pc:sldMk cId="4267403700" sldId="276"/>
            <ac:spMk id="155" creationId="{00000000-0000-0000-0000-000000000000}"/>
          </ac:spMkLst>
        </pc:spChg>
      </pc:sldChg>
      <pc:sldChg chg="modSp add">
        <pc:chgData name="Depew, Rebekka Elizabeth-Marie" userId="S::rdepew@emory.edu::cf6e0bbe-e50b-426b-a19d-7a0b45bc787e" providerId="AD" clId="Web-{A9700701-3FC5-BD48-F0A4-11E7C4F4B2D5}" dt="2026-03-15T00:02:50.238" v="505" actId="20577"/>
        <pc:sldMkLst>
          <pc:docMk/>
          <pc:sldMk cId="1334417548" sldId="277"/>
        </pc:sldMkLst>
        <pc:spChg chg="mod">
          <ac:chgData name="Depew, Rebekka Elizabeth-Marie" userId="S::rdepew@emory.edu::cf6e0bbe-e50b-426b-a19d-7a0b45bc787e" providerId="AD" clId="Web-{A9700701-3FC5-BD48-F0A4-11E7C4F4B2D5}" dt="2026-03-15T00:02:50.238" v="505" actId="20577"/>
          <ac:spMkLst>
            <pc:docMk/>
            <pc:sldMk cId="1334417548" sldId="277"/>
            <ac:spMk id="161" creationId="{00000000-0000-0000-0000-000000000000}"/>
          </ac:spMkLst>
        </pc:spChg>
      </pc:sldChg>
      <pc:sldChg chg="add">
        <pc:chgData name="Depew, Rebekka Elizabeth-Marie" userId="S::rdepew@emory.edu::cf6e0bbe-e50b-426b-a19d-7a0b45bc787e" providerId="AD" clId="Web-{A9700701-3FC5-BD48-F0A4-11E7C4F4B2D5}" dt="2026-03-14T23:51:50.940" v="477"/>
        <pc:sldMkLst>
          <pc:docMk/>
          <pc:sldMk cId="3381180809" sldId="278"/>
        </pc:sldMkLst>
      </pc:sldChg>
      <pc:sldChg chg="modSp add">
        <pc:chgData name="Depew, Rebekka Elizabeth-Marie" userId="S::rdepew@emory.edu::cf6e0bbe-e50b-426b-a19d-7a0b45bc787e" providerId="AD" clId="Web-{A9700701-3FC5-BD48-F0A4-11E7C4F4B2D5}" dt="2026-03-15T00:06:12.093" v="525" actId="20577"/>
        <pc:sldMkLst>
          <pc:docMk/>
          <pc:sldMk cId="931568947" sldId="279"/>
        </pc:sldMkLst>
        <pc:spChg chg="mod">
          <ac:chgData name="Depew, Rebekka Elizabeth-Marie" userId="S::rdepew@emory.edu::cf6e0bbe-e50b-426b-a19d-7a0b45bc787e" providerId="AD" clId="Web-{A9700701-3FC5-BD48-F0A4-11E7C4F4B2D5}" dt="2026-03-15T00:06:12.093" v="525" actId="20577"/>
          <ac:spMkLst>
            <pc:docMk/>
            <pc:sldMk cId="931568947" sldId="279"/>
            <ac:spMk id="220" creationId="{00000000-0000-0000-0000-000000000000}"/>
          </ac:spMkLst>
        </pc:spChg>
      </pc:sldChg>
      <pc:sldChg chg="modSp add">
        <pc:chgData name="Depew, Rebekka Elizabeth-Marie" userId="S::rdepew@emory.edu::cf6e0bbe-e50b-426b-a19d-7a0b45bc787e" providerId="AD" clId="Web-{A9700701-3FC5-BD48-F0A4-11E7C4F4B2D5}" dt="2026-03-15T00:07:29.021" v="527" actId="20577"/>
        <pc:sldMkLst>
          <pc:docMk/>
          <pc:sldMk cId="481636774" sldId="280"/>
        </pc:sldMkLst>
        <pc:spChg chg="mod">
          <ac:chgData name="Depew, Rebekka Elizabeth-Marie" userId="S::rdepew@emory.edu::cf6e0bbe-e50b-426b-a19d-7a0b45bc787e" providerId="AD" clId="Web-{A9700701-3FC5-BD48-F0A4-11E7C4F4B2D5}" dt="2026-03-15T00:07:29.021" v="527" actId="20577"/>
          <ac:spMkLst>
            <pc:docMk/>
            <pc:sldMk cId="481636774" sldId="280"/>
            <ac:spMk id="226" creationId="{00000000-0000-0000-0000-000000000000}"/>
          </ac:spMkLst>
        </pc:spChg>
      </pc:sldChg>
      <pc:sldChg chg="add">
        <pc:chgData name="Depew, Rebekka Elizabeth-Marie" userId="S::rdepew@emory.edu::cf6e0bbe-e50b-426b-a19d-7a0b45bc787e" providerId="AD" clId="Web-{A9700701-3FC5-BD48-F0A4-11E7C4F4B2D5}" dt="2026-03-14T23:39:35.286" v="3"/>
        <pc:sldMkLst>
          <pc:docMk/>
          <pc:sldMk cId="3403531029" sldId="298"/>
        </pc:sldMkLst>
      </pc:sldChg>
      <pc:sldChg chg="modSp add">
        <pc:chgData name="Depew, Rebekka Elizabeth-Marie" userId="S::rdepew@emory.edu::cf6e0bbe-e50b-426b-a19d-7a0b45bc787e" providerId="AD" clId="Web-{A9700701-3FC5-BD48-F0A4-11E7C4F4B2D5}" dt="2026-03-15T00:14:11.505" v="1144"/>
        <pc:sldMkLst>
          <pc:docMk/>
          <pc:sldMk cId="3921358280" sldId="309"/>
        </pc:sldMkLst>
        <pc:spChg chg="mod">
          <ac:chgData name="Depew, Rebekka Elizabeth-Marie" userId="S::rdepew@emory.edu::cf6e0bbe-e50b-426b-a19d-7a0b45bc787e" providerId="AD" clId="Web-{A9700701-3FC5-BD48-F0A4-11E7C4F4B2D5}" dt="2026-03-15T00:14:11.490" v="1143"/>
          <ac:spMkLst>
            <pc:docMk/>
            <pc:sldMk cId="3921358280" sldId="309"/>
            <ac:spMk id="5" creationId="{16ACE63B-D37F-B3F8-9AED-C0C1463D3517}"/>
          </ac:spMkLst>
        </pc:spChg>
        <pc:spChg chg="mod">
          <ac:chgData name="Depew, Rebekka Elizabeth-Marie" userId="S::rdepew@emory.edu::cf6e0bbe-e50b-426b-a19d-7a0b45bc787e" providerId="AD" clId="Web-{A9700701-3FC5-BD48-F0A4-11E7C4F4B2D5}" dt="2026-03-15T00:14:11.505" v="1144"/>
          <ac:spMkLst>
            <pc:docMk/>
            <pc:sldMk cId="3921358280" sldId="309"/>
            <ac:spMk id="9" creationId="{C15E865C-085A-32ED-9212-BBE5E52F0638}"/>
          </ac:spMkLst>
        </pc:spChg>
      </pc:sldChg>
      <pc:sldChg chg="add">
        <pc:chgData name="Depew, Rebekka Elizabeth-Marie" userId="S::rdepew@emory.edu::cf6e0bbe-e50b-426b-a19d-7a0b45bc787e" providerId="AD" clId="Web-{A9700701-3FC5-BD48-F0A4-11E7C4F4B2D5}" dt="2026-03-14T23:39:34.989" v="0"/>
        <pc:sldMkLst>
          <pc:docMk/>
          <pc:sldMk cId="109857222" sldId="465"/>
        </pc:sldMkLst>
      </pc:sldChg>
      <pc:sldChg chg="add">
        <pc:chgData name="Depew, Rebekka Elizabeth-Marie" userId="S::rdepew@emory.edu::cf6e0bbe-e50b-426b-a19d-7a0b45bc787e" providerId="AD" clId="Web-{A9700701-3FC5-BD48-F0A4-11E7C4F4B2D5}" dt="2026-03-14T23:39:35.146" v="1"/>
        <pc:sldMkLst>
          <pc:docMk/>
          <pc:sldMk cId="2631696875" sldId="466"/>
        </pc:sldMkLst>
      </pc:sldChg>
      <pc:sldChg chg="add">
        <pc:chgData name="Depew, Rebekka Elizabeth-Marie" userId="S::rdepew@emory.edu::cf6e0bbe-e50b-426b-a19d-7a0b45bc787e" providerId="AD" clId="Web-{A9700701-3FC5-BD48-F0A4-11E7C4F4B2D5}" dt="2026-03-14T23:39:35.208" v="2"/>
        <pc:sldMkLst>
          <pc:docMk/>
          <pc:sldMk cId="3022008549" sldId="467"/>
        </pc:sldMkLst>
      </pc:sldChg>
      <pc:sldChg chg="add">
        <pc:chgData name="Depew, Rebekka Elizabeth-Marie" userId="S::rdepew@emory.edu::cf6e0bbe-e50b-426b-a19d-7a0b45bc787e" providerId="AD" clId="Web-{A9700701-3FC5-BD48-F0A4-11E7C4F4B2D5}" dt="2026-03-14T23:39:35.427" v="5"/>
        <pc:sldMkLst>
          <pc:docMk/>
          <pc:sldMk cId="1318277012" sldId="468"/>
        </pc:sldMkLst>
      </pc:sldChg>
      <pc:sldChg chg="modSp add mod setBg">
        <pc:chgData name="Depew, Rebekka Elizabeth-Marie" userId="S::rdepew@emory.edu::cf6e0bbe-e50b-426b-a19d-7a0b45bc787e" providerId="AD" clId="Web-{A9700701-3FC5-BD48-F0A4-11E7C4F4B2D5}" dt="2026-03-14T23:43:57.525" v="65" actId="1076"/>
        <pc:sldMkLst>
          <pc:docMk/>
          <pc:sldMk cId="2705181133" sldId="471"/>
        </pc:sldMkLst>
        <pc:spChg chg="mod">
          <ac:chgData name="Depew, Rebekka Elizabeth-Marie" userId="S::rdepew@emory.edu::cf6e0bbe-e50b-426b-a19d-7a0b45bc787e" providerId="AD" clId="Web-{A9700701-3FC5-BD48-F0A4-11E7C4F4B2D5}" dt="2026-03-14T23:43:14.462" v="16" actId="20577"/>
          <ac:spMkLst>
            <pc:docMk/>
            <pc:sldMk cId="2705181133" sldId="471"/>
            <ac:spMk id="2" creationId="{7B9820C2-15CE-B419-CB2A-F307B9054EF2}"/>
          </ac:spMkLst>
        </pc:spChg>
        <pc:spChg chg="mod">
          <ac:chgData name="Depew, Rebekka Elizabeth-Marie" userId="S::rdepew@emory.edu::cf6e0bbe-e50b-426b-a19d-7a0b45bc787e" providerId="AD" clId="Web-{A9700701-3FC5-BD48-F0A4-11E7C4F4B2D5}" dt="2026-03-14T23:43:57.525" v="65" actId="1076"/>
          <ac:spMkLst>
            <pc:docMk/>
            <pc:sldMk cId="2705181133" sldId="471"/>
            <ac:spMk id="3" creationId="{8B0008C4-E0F7-5E54-6342-E6F939CD809C}"/>
          </ac:spMkLst>
        </pc:spChg>
      </pc:sldChg>
      <pc:sldChg chg="addSp delSp modSp new">
        <pc:chgData name="Depew, Rebekka Elizabeth-Marie" userId="S::rdepew@emory.edu::cf6e0bbe-e50b-426b-a19d-7a0b45bc787e" providerId="AD" clId="Web-{A9700701-3FC5-BD48-F0A4-11E7C4F4B2D5}" dt="2026-03-14T23:47:44.359" v="317" actId="14100"/>
        <pc:sldMkLst>
          <pc:docMk/>
          <pc:sldMk cId="2716522809" sldId="472"/>
        </pc:sldMkLst>
        <pc:spChg chg="mod">
          <ac:chgData name="Depew, Rebekka Elizabeth-Marie" userId="S::rdepew@emory.edu::cf6e0bbe-e50b-426b-a19d-7a0b45bc787e" providerId="AD" clId="Web-{A9700701-3FC5-BD48-F0A4-11E7C4F4B2D5}" dt="2026-03-14T23:47:40.311" v="316" actId="20577"/>
          <ac:spMkLst>
            <pc:docMk/>
            <pc:sldMk cId="2716522809" sldId="472"/>
            <ac:spMk id="2" creationId="{A563818B-4CDE-CD4D-7598-96D582BE6C5C}"/>
          </ac:spMkLst>
        </pc:spChg>
        <pc:spChg chg="mod">
          <ac:chgData name="Depew, Rebekka Elizabeth-Marie" userId="S::rdepew@emory.edu::cf6e0bbe-e50b-426b-a19d-7a0b45bc787e" providerId="AD" clId="Web-{A9700701-3FC5-BD48-F0A4-11E7C4F4B2D5}" dt="2026-03-14T23:47:44.359" v="317" actId="14100"/>
          <ac:spMkLst>
            <pc:docMk/>
            <pc:sldMk cId="2716522809" sldId="472"/>
            <ac:spMk id="3" creationId="{59759ED0-B173-E7C1-438F-5FA97706112D}"/>
          </ac:spMkLst>
        </pc:spChg>
      </pc:sldChg>
      <pc:sldChg chg="modSp new">
        <pc:chgData name="Depew, Rebekka Elizabeth-Marie" userId="S::rdepew@emory.edu::cf6e0bbe-e50b-426b-a19d-7a0b45bc787e" providerId="AD" clId="Web-{A9700701-3FC5-BD48-F0A4-11E7C4F4B2D5}" dt="2026-03-15T00:38:53.460" v="1770" actId="1076"/>
        <pc:sldMkLst>
          <pc:docMk/>
          <pc:sldMk cId="2939203622" sldId="473"/>
        </pc:sldMkLst>
        <pc:spChg chg="mod">
          <ac:chgData name="Depew, Rebekka Elizabeth-Marie" userId="S::rdepew@emory.edu::cf6e0bbe-e50b-426b-a19d-7a0b45bc787e" providerId="AD" clId="Web-{A9700701-3FC5-BD48-F0A4-11E7C4F4B2D5}" dt="2026-03-15T00:38:50.381" v="1769" actId="1076"/>
          <ac:spMkLst>
            <pc:docMk/>
            <pc:sldMk cId="2939203622" sldId="473"/>
            <ac:spMk id="2" creationId="{A81A142E-FD0F-6FBE-7BC6-7725962BFC46}"/>
          </ac:spMkLst>
        </pc:spChg>
        <pc:spChg chg="mod">
          <ac:chgData name="Depew, Rebekka Elizabeth-Marie" userId="S::rdepew@emory.edu::cf6e0bbe-e50b-426b-a19d-7a0b45bc787e" providerId="AD" clId="Web-{A9700701-3FC5-BD48-F0A4-11E7C4F4B2D5}" dt="2026-03-15T00:38:53.460" v="1770" actId="1076"/>
          <ac:spMkLst>
            <pc:docMk/>
            <pc:sldMk cId="2939203622" sldId="473"/>
            <ac:spMk id="3" creationId="{40B3B2DB-C939-4686-B827-1364E06023E7}"/>
          </ac:spMkLst>
        </pc:spChg>
      </pc:sldChg>
      <pc:sldChg chg="modSp add ord replId">
        <pc:chgData name="Depew, Rebekka Elizabeth-Marie" userId="S::rdepew@emory.edu::cf6e0bbe-e50b-426b-a19d-7a0b45bc787e" providerId="AD" clId="Web-{A9700701-3FC5-BD48-F0A4-11E7C4F4B2D5}" dt="2026-03-14T23:51:38.143" v="471" actId="20577"/>
        <pc:sldMkLst>
          <pc:docMk/>
          <pc:sldMk cId="1948197120" sldId="474"/>
        </pc:sldMkLst>
        <pc:spChg chg="mod">
          <ac:chgData name="Depew, Rebekka Elizabeth-Marie" userId="S::rdepew@emory.edu::cf6e0bbe-e50b-426b-a19d-7a0b45bc787e" providerId="AD" clId="Web-{A9700701-3FC5-BD48-F0A4-11E7C4F4B2D5}" dt="2026-03-14T23:48:34.161" v="327" actId="20577"/>
          <ac:spMkLst>
            <pc:docMk/>
            <pc:sldMk cId="1948197120" sldId="474"/>
            <ac:spMk id="2" creationId="{99B046DC-AD56-1B6F-8CCF-5E93ECC697B0}"/>
          </ac:spMkLst>
        </pc:spChg>
        <pc:spChg chg="mod">
          <ac:chgData name="Depew, Rebekka Elizabeth-Marie" userId="S::rdepew@emory.edu::cf6e0bbe-e50b-426b-a19d-7a0b45bc787e" providerId="AD" clId="Web-{A9700701-3FC5-BD48-F0A4-11E7C4F4B2D5}" dt="2026-03-14T23:51:38.143" v="471" actId="20577"/>
          <ac:spMkLst>
            <pc:docMk/>
            <pc:sldMk cId="1948197120" sldId="474"/>
            <ac:spMk id="3" creationId="{F7FE7A0C-0A3C-4680-D1B3-F7B1EA4E1C44}"/>
          </ac:spMkLst>
        </pc:spChg>
      </pc:sldChg>
      <pc:sldChg chg="add">
        <pc:chgData name="Depew, Rebekka Elizabeth-Marie" userId="S::rdepew@emory.edu::cf6e0bbe-e50b-426b-a19d-7a0b45bc787e" providerId="AD" clId="Web-{A9700701-3FC5-BD48-F0A4-11E7C4F4B2D5}" dt="2026-03-14T23:52:40.021" v="487"/>
        <pc:sldMkLst>
          <pc:docMk/>
          <pc:sldMk cId="197481349" sldId="477"/>
        </pc:sldMkLst>
      </pc:sldChg>
      <pc:sldChg chg="add">
        <pc:chgData name="Depew, Rebekka Elizabeth-Marie" userId="S::rdepew@emory.edu::cf6e0bbe-e50b-426b-a19d-7a0b45bc787e" providerId="AD" clId="Web-{A9700701-3FC5-BD48-F0A4-11E7C4F4B2D5}" dt="2026-03-14T23:52:40.067" v="488"/>
        <pc:sldMkLst>
          <pc:docMk/>
          <pc:sldMk cId="1283849678" sldId="478"/>
        </pc:sldMkLst>
      </pc:sldChg>
      <pc:sldChg chg="modSp add">
        <pc:chgData name="Depew, Rebekka Elizabeth-Marie" userId="S::rdepew@emory.edu::cf6e0bbe-e50b-426b-a19d-7a0b45bc787e" providerId="AD" clId="Web-{A9700701-3FC5-BD48-F0A4-11E7C4F4B2D5}" dt="2026-03-15T00:21:42.404" v="1644"/>
        <pc:sldMkLst>
          <pc:docMk/>
          <pc:sldMk cId="2149505028" sldId="479"/>
        </pc:sldMkLst>
        <pc:graphicFrameChg chg="mod modGraphic">
          <ac:chgData name="Depew, Rebekka Elizabeth-Marie" userId="S::rdepew@emory.edu::cf6e0bbe-e50b-426b-a19d-7a0b45bc787e" providerId="AD" clId="Web-{A9700701-3FC5-BD48-F0A4-11E7C4F4B2D5}" dt="2026-03-15T00:21:42.404" v="1644"/>
          <ac:graphicFrameMkLst>
            <pc:docMk/>
            <pc:sldMk cId="2149505028" sldId="479"/>
            <ac:graphicFrameMk id="5" creationId="{57C61877-E927-867D-A66B-15E18156C80E}"/>
          </ac:graphicFrameMkLst>
        </pc:graphicFrameChg>
      </pc:sldChg>
      <pc:sldChg chg="modSp add">
        <pc:chgData name="Depew, Rebekka Elizabeth-Marie" userId="S::rdepew@emory.edu::cf6e0bbe-e50b-426b-a19d-7a0b45bc787e" providerId="AD" clId="Web-{A9700701-3FC5-BD48-F0A4-11E7C4F4B2D5}" dt="2026-03-15T00:21:57.609" v="1650"/>
        <pc:sldMkLst>
          <pc:docMk/>
          <pc:sldMk cId="4016806019" sldId="480"/>
        </pc:sldMkLst>
        <pc:spChg chg="mod">
          <ac:chgData name="Depew, Rebekka Elizabeth-Marie" userId="S::rdepew@emory.edu::cf6e0bbe-e50b-426b-a19d-7a0b45bc787e" providerId="AD" clId="Web-{A9700701-3FC5-BD48-F0A4-11E7C4F4B2D5}" dt="2026-03-15T00:21:51.687" v="1645" actId="20577"/>
          <ac:spMkLst>
            <pc:docMk/>
            <pc:sldMk cId="4016806019" sldId="480"/>
            <ac:spMk id="315" creationId="{00000000-0000-0000-0000-000000000000}"/>
          </ac:spMkLst>
        </pc:spChg>
        <pc:graphicFrameChg chg="mod modGraphic">
          <ac:chgData name="Depew, Rebekka Elizabeth-Marie" userId="S::rdepew@emory.edu::cf6e0bbe-e50b-426b-a19d-7a0b45bc787e" providerId="AD" clId="Web-{A9700701-3FC5-BD48-F0A4-11E7C4F4B2D5}" dt="2026-03-15T00:21:57.609" v="1650"/>
          <ac:graphicFrameMkLst>
            <pc:docMk/>
            <pc:sldMk cId="4016806019" sldId="480"/>
            <ac:graphicFrameMk id="316" creationId="{00000000-0000-0000-0000-000000000000}"/>
          </ac:graphicFrameMkLst>
        </pc:graphicFrameChg>
      </pc:sldChg>
      <pc:sldChg chg="modSp add">
        <pc:chgData name="Depew, Rebekka Elizabeth-Marie" userId="S::rdepew@emory.edu::cf6e0bbe-e50b-426b-a19d-7a0b45bc787e" providerId="AD" clId="Web-{A9700701-3FC5-BD48-F0A4-11E7C4F4B2D5}" dt="2026-03-15T00:22:06.454" v="1654" actId="20577"/>
        <pc:sldMkLst>
          <pc:docMk/>
          <pc:sldMk cId="4114869716" sldId="481"/>
        </pc:sldMkLst>
        <pc:spChg chg="mod">
          <ac:chgData name="Depew, Rebekka Elizabeth-Marie" userId="S::rdepew@emory.edu::cf6e0bbe-e50b-426b-a19d-7a0b45bc787e" providerId="AD" clId="Web-{A9700701-3FC5-BD48-F0A4-11E7C4F4B2D5}" dt="2026-03-15T00:22:06.454" v="1654" actId="20577"/>
          <ac:spMkLst>
            <pc:docMk/>
            <pc:sldMk cId="4114869716" sldId="481"/>
            <ac:spMk id="2" creationId="{085ADDF3-C0A6-6612-5FCC-A4C204E257CA}"/>
          </ac:spMkLst>
        </pc:spChg>
      </pc:sldChg>
      <pc:sldChg chg="modSp add">
        <pc:chgData name="Depew, Rebekka Elizabeth-Marie" userId="S::rdepew@emory.edu::cf6e0bbe-e50b-426b-a19d-7a0b45bc787e" providerId="AD" clId="Web-{A9700701-3FC5-BD48-F0A4-11E7C4F4B2D5}" dt="2026-03-15T00:33:45.078" v="1686" actId="20577"/>
        <pc:sldMkLst>
          <pc:docMk/>
          <pc:sldMk cId="2198190327" sldId="482"/>
        </pc:sldMkLst>
        <pc:spChg chg="mod">
          <ac:chgData name="Depew, Rebekka Elizabeth-Marie" userId="S::rdepew@emory.edu::cf6e0bbe-e50b-426b-a19d-7a0b45bc787e" providerId="AD" clId="Web-{A9700701-3FC5-BD48-F0A4-11E7C4F4B2D5}" dt="2026-03-15T00:33:31.906" v="1664" actId="20577"/>
          <ac:spMkLst>
            <pc:docMk/>
            <pc:sldMk cId="2198190327" sldId="482"/>
            <ac:spMk id="2" creationId="{AB880171-8012-111A-6084-3915E1D30996}"/>
          </ac:spMkLst>
        </pc:spChg>
        <pc:spChg chg="mod">
          <ac:chgData name="Depew, Rebekka Elizabeth-Marie" userId="S::rdepew@emory.edu::cf6e0bbe-e50b-426b-a19d-7a0b45bc787e" providerId="AD" clId="Web-{A9700701-3FC5-BD48-F0A4-11E7C4F4B2D5}" dt="2026-03-15T00:33:45.078" v="1686" actId="20577"/>
          <ac:spMkLst>
            <pc:docMk/>
            <pc:sldMk cId="2198190327" sldId="482"/>
            <ac:spMk id="3" creationId="{BB675CF4-19E2-947B-FE68-33D9BED4A983}"/>
          </ac:spMkLst>
        </pc:spChg>
      </pc:sldChg>
      <pc:sldChg chg="add">
        <pc:chgData name="Depew, Rebekka Elizabeth-Marie" userId="S::rdepew@emory.edu::cf6e0bbe-e50b-426b-a19d-7a0b45bc787e" providerId="AD" clId="Web-{A9700701-3FC5-BD48-F0A4-11E7C4F4B2D5}" dt="2026-03-14T23:52:40.380" v="493"/>
        <pc:sldMkLst>
          <pc:docMk/>
          <pc:sldMk cId="3014660021" sldId="483"/>
        </pc:sldMkLst>
      </pc:sldChg>
      <pc:sldChg chg="modSp add">
        <pc:chgData name="Depew, Rebekka Elizabeth-Marie" userId="S::rdepew@emory.edu::cf6e0bbe-e50b-426b-a19d-7a0b45bc787e" providerId="AD" clId="Web-{A9700701-3FC5-BD48-F0A4-11E7C4F4B2D5}" dt="2026-03-15T00:34:15.751" v="1698" actId="20577"/>
        <pc:sldMkLst>
          <pc:docMk/>
          <pc:sldMk cId="3046109183" sldId="484"/>
        </pc:sldMkLst>
        <pc:spChg chg="mod">
          <ac:chgData name="Depew, Rebekka Elizabeth-Marie" userId="S::rdepew@emory.edu::cf6e0bbe-e50b-426b-a19d-7a0b45bc787e" providerId="AD" clId="Web-{A9700701-3FC5-BD48-F0A4-11E7C4F4B2D5}" dt="2026-03-15T00:34:15.751" v="1698" actId="20577"/>
          <ac:spMkLst>
            <pc:docMk/>
            <pc:sldMk cId="3046109183" sldId="484"/>
            <ac:spMk id="3" creationId="{2C2910A1-66B7-C443-522D-6F8B14875674}"/>
          </ac:spMkLst>
        </pc:spChg>
      </pc:sldChg>
      <pc:sldChg chg="modSp add">
        <pc:chgData name="Depew, Rebekka Elizabeth-Marie" userId="S::rdepew@emory.edu::cf6e0bbe-e50b-426b-a19d-7a0b45bc787e" providerId="AD" clId="Web-{A9700701-3FC5-BD48-F0A4-11E7C4F4B2D5}" dt="2026-03-15T00:36:56.566" v="1735" actId="20577"/>
        <pc:sldMkLst>
          <pc:docMk/>
          <pc:sldMk cId="3494757737" sldId="485"/>
        </pc:sldMkLst>
        <pc:spChg chg="mod">
          <ac:chgData name="Depew, Rebekka Elizabeth-Marie" userId="S::rdepew@emory.edu::cf6e0bbe-e50b-426b-a19d-7a0b45bc787e" providerId="AD" clId="Web-{A9700701-3FC5-BD48-F0A4-11E7C4F4B2D5}" dt="2026-03-15T00:36:56.566" v="1735" actId="20577"/>
          <ac:spMkLst>
            <pc:docMk/>
            <pc:sldMk cId="3494757737" sldId="485"/>
            <ac:spMk id="6" creationId="{15ACCF22-0DD8-8E48-565B-3D42ACFE0179}"/>
          </ac:spMkLst>
        </pc:spChg>
      </pc:sldChg>
      <pc:sldChg chg="modSp add">
        <pc:chgData name="Depew, Rebekka Elizabeth-Marie" userId="S::rdepew@emory.edu::cf6e0bbe-e50b-426b-a19d-7a0b45bc787e" providerId="AD" clId="Web-{A9700701-3FC5-BD48-F0A4-11E7C4F4B2D5}" dt="2026-03-15T00:37:43.066" v="1738" actId="20577"/>
        <pc:sldMkLst>
          <pc:docMk/>
          <pc:sldMk cId="3602531822" sldId="486"/>
        </pc:sldMkLst>
        <pc:spChg chg="mod">
          <ac:chgData name="Depew, Rebekka Elizabeth-Marie" userId="S::rdepew@emory.edu::cf6e0bbe-e50b-426b-a19d-7a0b45bc787e" providerId="AD" clId="Web-{A9700701-3FC5-BD48-F0A4-11E7C4F4B2D5}" dt="2026-03-15T00:37:43.066" v="1738" actId="20577"/>
          <ac:spMkLst>
            <pc:docMk/>
            <pc:sldMk cId="3602531822" sldId="486"/>
            <ac:spMk id="2" creationId="{7ACA7F2F-157F-553E-ACA0-D5A4A3309503}"/>
          </ac:spMkLst>
        </pc:spChg>
        <pc:spChg chg="mod">
          <ac:chgData name="Depew, Rebekka Elizabeth-Marie" userId="S::rdepew@emory.edu::cf6e0bbe-e50b-426b-a19d-7a0b45bc787e" providerId="AD" clId="Web-{A9700701-3FC5-BD48-F0A4-11E7C4F4B2D5}" dt="2026-03-15T00:34:52.829" v="1712" actId="20577"/>
          <ac:spMkLst>
            <pc:docMk/>
            <pc:sldMk cId="3602531822" sldId="486"/>
            <ac:spMk id="3" creationId="{0CBB1A14-355B-BD03-B27F-E020C7C6C0EB}"/>
          </ac:spMkLst>
        </pc:spChg>
      </pc:sldChg>
      <pc:sldChg chg="addSp delSp modSp new">
        <pc:chgData name="Depew, Rebekka Elizabeth-Marie" userId="S::rdepew@emory.edu::cf6e0bbe-e50b-426b-a19d-7a0b45bc787e" providerId="AD" clId="Web-{A9700701-3FC5-BD48-F0A4-11E7C4F4B2D5}" dt="2026-03-15T00:13:47.317" v="1141" actId="1076"/>
        <pc:sldMkLst>
          <pc:docMk/>
          <pc:sldMk cId="2652845456" sldId="487"/>
        </pc:sldMkLst>
        <pc:spChg chg="mod">
          <ac:chgData name="Depew, Rebekka Elizabeth-Marie" userId="S::rdepew@emory.edu::cf6e0bbe-e50b-426b-a19d-7a0b45bc787e" providerId="AD" clId="Web-{A9700701-3FC5-BD48-F0A4-11E7C4F4B2D5}" dt="2026-03-15T00:11:17.172" v="552" actId="20577"/>
          <ac:spMkLst>
            <pc:docMk/>
            <pc:sldMk cId="2652845456" sldId="487"/>
            <ac:spMk id="2" creationId="{391AF152-9081-0125-4E08-763A96F44F4A}"/>
          </ac:spMkLst>
        </pc:spChg>
        <pc:spChg chg="add del mod">
          <ac:chgData name="Depew, Rebekka Elizabeth-Marie" userId="S::rdepew@emory.edu::cf6e0bbe-e50b-426b-a19d-7a0b45bc787e" providerId="AD" clId="Web-{A9700701-3FC5-BD48-F0A4-11E7C4F4B2D5}" dt="2026-03-15T00:13:47.317" v="1141" actId="1076"/>
          <ac:spMkLst>
            <pc:docMk/>
            <pc:sldMk cId="2652845456" sldId="487"/>
            <ac:spMk id="3" creationId="{8ADD24E6-BA81-376F-1D6D-D94B8A1DD31B}"/>
          </ac:spMkLst>
        </pc:spChg>
      </pc:sldChg>
      <pc:sldChg chg="addSp delSp modSp add ord replId">
        <pc:chgData name="Depew, Rebekka Elizabeth-Marie" userId="S::rdepew@emory.edu::cf6e0bbe-e50b-426b-a19d-7a0b45bc787e" providerId="AD" clId="Web-{A9700701-3FC5-BD48-F0A4-11E7C4F4B2D5}" dt="2026-03-15T00:17:02.321" v="1622"/>
        <pc:sldMkLst>
          <pc:docMk/>
          <pc:sldMk cId="2399083895" sldId="488"/>
        </pc:sldMkLst>
        <pc:spChg chg="mod">
          <ac:chgData name="Depew, Rebekka Elizabeth-Marie" userId="S::rdepew@emory.edu::cf6e0bbe-e50b-426b-a19d-7a0b45bc787e" providerId="AD" clId="Web-{A9700701-3FC5-BD48-F0A4-11E7C4F4B2D5}" dt="2026-03-15T00:15:01.834" v="1182" actId="20577"/>
          <ac:spMkLst>
            <pc:docMk/>
            <pc:sldMk cId="2399083895" sldId="488"/>
            <ac:spMk id="2" creationId="{5DF04FBC-B9B1-E13B-25A1-8840837D1809}"/>
          </ac:spMkLst>
        </pc:spChg>
        <pc:spChg chg="mod">
          <ac:chgData name="Depew, Rebekka Elizabeth-Marie" userId="S::rdepew@emory.edu::cf6e0bbe-e50b-426b-a19d-7a0b45bc787e" providerId="AD" clId="Web-{A9700701-3FC5-BD48-F0A4-11E7C4F4B2D5}" dt="2026-03-15T00:17:02.290" v="1621"/>
          <ac:spMkLst>
            <pc:docMk/>
            <pc:sldMk cId="2399083895" sldId="488"/>
            <ac:spMk id="3" creationId="{54D075DE-5F16-A898-CE22-C98D7D2BC53B}"/>
          </ac:spMkLst>
        </pc:spChg>
        <pc:spChg chg="mod">
          <ac:chgData name="Depew, Rebekka Elizabeth-Marie" userId="S::rdepew@emory.edu::cf6e0bbe-e50b-426b-a19d-7a0b45bc787e" providerId="AD" clId="Web-{A9700701-3FC5-BD48-F0A4-11E7C4F4B2D5}" dt="2026-03-15T00:17:02.321" v="1622"/>
          <ac:spMkLst>
            <pc:docMk/>
            <pc:sldMk cId="2399083895" sldId="488"/>
            <ac:spMk id="7" creationId="{4686D454-5E33-E5B4-863A-43DADF517795}"/>
          </ac:spMkLst>
        </pc:spChg>
        <pc:spChg chg="mod">
          <ac:chgData name="Depew, Rebekka Elizabeth-Marie" userId="S::rdepew@emory.edu::cf6e0bbe-e50b-426b-a19d-7a0b45bc787e" providerId="AD" clId="Web-{A9700701-3FC5-BD48-F0A4-11E7C4F4B2D5}" dt="2026-03-15T00:15:17.475" v="1204" actId="20577"/>
          <ac:spMkLst>
            <pc:docMk/>
            <pc:sldMk cId="2399083895" sldId="488"/>
            <ac:spMk id="8" creationId="{36560E54-742A-2C89-D512-E343F708F1ED}"/>
          </ac:spMkLst>
        </pc:spChg>
        <pc:spChg chg="mod">
          <ac:chgData name="Depew, Rebekka Elizabeth-Marie" userId="S::rdepew@emory.edu::cf6e0bbe-e50b-426b-a19d-7a0b45bc787e" providerId="AD" clId="Web-{A9700701-3FC5-BD48-F0A4-11E7C4F4B2D5}" dt="2026-03-15T00:16:56.368" v="1620" actId="20577"/>
          <ac:spMkLst>
            <pc:docMk/>
            <pc:sldMk cId="2399083895" sldId="488"/>
            <ac:spMk id="10" creationId="{6E49802F-4186-CE78-1AEA-877A3F9C3CD2}"/>
          </ac:spMkLst>
        </pc:spChg>
      </pc:sldChg>
      <pc:sldChg chg="modSp add replId">
        <pc:chgData name="Depew, Rebekka Elizabeth-Marie" userId="S::rdepew@emory.edu::cf6e0bbe-e50b-426b-a19d-7a0b45bc787e" providerId="AD" clId="Web-{A9700701-3FC5-BD48-F0A4-11E7C4F4B2D5}" dt="2026-03-15T00:40:21.093" v="1823" actId="1076"/>
        <pc:sldMkLst>
          <pc:docMk/>
          <pc:sldMk cId="1161271488" sldId="489"/>
        </pc:sldMkLst>
        <pc:spChg chg="mod">
          <ac:chgData name="Depew, Rebekka Elizabeth-Marie" userId="S::rdepew@emory.edu::cf6e0bbe-e50b-426b-a19d-7a0b45bc787e" providerId="AD" clId="Web-{A9700701-3FC5-BD48-F0A4-11E7C4F4B2D5}" dt="2026-03-15T00:40:17.296" v="1822" actId="1076"/>
          <ac:spMkLst>
            <pc:docMk/>
            <pc:sldMk cId="1161271488" sldId="489"/>
            <ac:spMk id="2" creationId="{89634924-C83F-B69F-158A-81B8A98CE600}"/>
          </ac:spMkLst>
        </pc:spChg>
        <pc:spChg chg="mod">
          <ac:chgData name="Depew, Rebekka Elizabeth-Marie" userId="S::rdepew@emory.edu::cf6e0bbe-e50b-426b-a19d-7a0b45bc787e" providerId="AD" clId="Web-{A9700701-3FC5-BD48-F0A4-11E7C4F4B2D5}" dt="2026-03-15T00:40:21.093" v="1823" actId="1076"/>
          <ac:spMkLst>
            <pc:docMk/>
            <pc:sldMk cId="1161271488" sldId="489"/>
            <ac:spMk id="3" creationId="{645CB543-BFD2-243D-BA45-15BF9DCE9F4B}"/>
          </ac:spMkLst>
        </pc:spChg>
      </pc:sldChg>
      <pc:sldMasterChg chg="addSldLayout">
        <pc:chgData name="Depew, Rebekka Elizabeth-Marie" userId="S::rdepew@emory.edu::cf6e0bbe-e50b-426b-a19d-7a0b45bc787e" providerId="AD" clId="Web-{A9700701-3FC5-BD48-F0A4-11E7C4F4B2D5}" dt="2026-03-14T23:51:51.159" v="481"/>
        <pc:sldMasterMkLst>
          <pc:docMk/>
          <pc:sldMasterMk cId="3377933394" sldId="2147483648"/>
        </pc:sldMasterMkLst>
        <pc:sldLayoutChg chg="add">
          <pc:chgData name="Depew, Rebekka Elizabeth-Marie" userId="S::rdepew@emory.edu::cf6e0bbe-e50b-426b-a19d-7a0b45bc787e" providerId="AD" clId="Web-{A9700701-3FC5-BD48-F0A4-11E7C4F4B2D5}" dt="2026-03-14T23:39:35.505" v="6"/>
          <pc:sldLayoutMkLst>
            <pc:docMk/>
            <pc:sldMasterMk cId="3377933394" sldId="2147483648"/>
            <pc:sldLayoutMk cId="3263451839" sldId="2147483754"/>
          </pc:sldLayoutMkLst>
        </pc:sldLayoutChg>
        <pc:sldLayoutChg chg="add">
          <pc:chgData name="Depew, Rebekka Elizabeth-Marie" userId="S::rdepew@emory.edu::cf6e0bbe-e50b-426b-a19d-7a0b45bc787e" providerId="AD" clId="Web-{A9700701-3FC5-BD48-F0A4-11E7C4F4B2D5}" dt="2026-03-14T23:51:50.299" v="472"/>
          <pc:sldLayoutMkLst>
            <pc:docMk/>
            <pc:sldMasterMk cId="3377933394" sldId="2147483648"/>
            <pc:sldLayoutMk cId="1477078811" sldId="2147483755"/>
          </pc:sldLayoutMkLst>
        </pc:sldLayoutChg>
        <pc:sldLayoutChg chg="add">
          <pc:chgData name="Depew, Rebekka Elizabeth-Marie" userId="S::rdepew@emory.edu::cf6e0bbe-e50b-426b-a19d-7a0b45bc787e" providerId="AD" clId="Web-{A9700701-3FC5-BD48-F0A4-11E7C4F4B2D5}" dt="2026-03-14T23:51:50.378" v="473"/>
          <pc:sldLayoutMkLst>
            <pc:docMk/>
            <pc:sldMasterMk cId="3377933394" sldId="2147483648"/>
            <pc:sldLayoutMk cId="3302845327" sldId="2147483756"/>
          </pc:sldLayoutMkLst>
        </pc:sldLayoutChg>
        <pc:sldLayoutChg chg="add">
          <pc:chgData name="Depew, Rebekka Elizabeth-Marie" userId="S::rdepew@emory.edu::cf6e0bbe-e50b-426b-a19d-7a0b45bc787e" providerId="AD" clId="Web-{A9700701-3FC5-BD48-F0A4-11E7C4F4B2D5}" dt="2026-03-14T23:51:51.159" v="481"/>
          <pc:sldLayoutMkLst>
            <pc:docMk/>
            <pc:sldMasterMk cId="3377933394" sldId="2147483648"/>
            <pc:sldLayoutMk cId="2438912428" sldId="2147483757"/>
          </pc:sldLayoutMkLst>
        </pc:sldLayoutChg>
      </pc:sldMasterChg>
    </pc:docChg>
  </pc:docChgLst>
  <pc:docChgLst>
    <pc:chgData name="Sweetnam, Victoria Isabel" userId="S::vsweetn@emory.edu::50b07925-f77b-428e-b84d-fe74425fe0df" providerId="AD" clId="Web-{3FE0879D-D9AE-3A6B-6647-A1CC81CAFDEA}"/>
    <pc:docChg chg="modSld">
      <pc:chgData name="Sweetnam, Victoria Isabel" userId="S::vsweetn@emory.edu::50b07925-f77b-428e-b84d-fe74425fe0df" providerId="AD" clId="Web-{3FE0879D-D9AE-3A6B-6647-A1CC81CAFDEA}" dt="2026-03-16T01:05:31.021" v="17"/>
      <pc:docMkLst>
        <pc:docMk/>
      </pc:docMkLst>
      <pc:sldChg chg="modSp mod modClrScheme chgLayout">
        <pc:chgData name="Sweetnam, Victoria Isabel" userId="S::vsweetn@emory.edu::50b07925-f77b-428e-b84d-fe74425fe0df" providerId="AD" clId="Web-{3FE0879D-D9AE-3A6B-6647-A1CC81CAFDEA}" dt="2026-03-16T01:03:31.988" v="16"/>
        <pc:sldMkLst>
          <pc:docMk/>
          <pc:sldMk cId="4267403700" sldId="276"/>
        </pc:sldMkLst>
        <pc:spChg chg="mod ord">
          <ac:chgData name="Sweetnam, Victoria Isabel" userId="S::vsweetn@emory.edu::50b07925-f77b-428e-b84d-fe74425fe0df" providerId="AD" clId="Web-{3FE0879D-D9AE-3A6B-6647-A1CC81CAFDEA}" dt="2026-03-16T01:03:31.988" v="16"/>
          <ac:spMkLst>
            <pc:docMk/>
            <pc:sldMk cId="4267403700" sldId="276"/>
            <ac:spMk id="155" creationId="{00000000-0000-0000-0000-000000000000}"/>
          </ac:spMkLst>
        </pc:spChg>
        <pc:spChg chg="mod ord">
          <ac:chgData name="Sweetnam, Victoria Isabel" userId="S::vsweetn@emory.edu::50b07925-f77b-428e-b84d-fe74425fe0df" providerId="AD" clId="Web-{3FE0879D-D9AE-3A6B-6647-A1CC81CAFDEA}" dt="2026-03-16T01:03:31.988" v="16"/>
          <ac:spMkLst>
            <pc:docMk/>
            <pc:sldMk cId="4267403700" sldId="276"/>
            <ac:spMk id="156" creationId="{00000000-0000-0000-0000-000000000000}"/>
          </ac:spMkLst>
        </pc:spChg>
      </pc:sldChg>
      <pc:sldChg chg="modSp">
        <pc:chgData name="Sweetnam, Victoria Isabel" userId="S::vsweetn@emory.edu::50b07925-f77b-428e-b84d-fe74425fe0df" providerId="AD" clId="Web-{3FE0879D-D9AE-3A6B-6647-A1CC81CAFDEA}" dt="2026-03-16T00:58:57.776" v="1" actId="20577"/>
        <pc:sldMkLst>
          <pc:docMk/>
          <pc:sldMk cId="3403531029" sldId="298"/>
        </pc:sldMkLst>
        <pc:spChg chg="mod">
          <ac:chgData name="Sweetnam, Victoria Isabel" userId="S::vsweetn@emory.edu::50b07925-f77b-428e-b84d-fe74425fe0df" providerId="AD" clId="Web-{3FE0879D-D9AE-3A6B-6647-A1CC81CAFDEA}" dt="2026-03-16T00:58:57.776" v="1" actId="20577"/>
          <ac:spMkLst>
            <pc:docMk/>
            <pc:sldMk cId="3403531029" sldId="298"/>
            <ac:spMk id="3" creationId="{5838D513-2F0D-25D7-9C52-01C8BDCD8910}"/>
          </ac:spMkLst>
        </pc:spChg>
      </pc:sldChg>
      <pc:sldChg chg="modSp">
        <pc:chgData name="Sweetnam, Victoria Isabel" userId="S::vsweetn@emory.edu::50b07925-f77b-428e-b84d-fe74425fe0df" providerId="AD" clId="Web-{3FE0879D-D9AE-3A6B-6647-A1CC81CAFDEA}" dt="2026-03-16T01:00:44.671" v="6" actId="20577"/>
        <pc:sldMkLst>
          <pc:docMk/>
          <pc:sldMk cId="1318277012" sldId="468"/>
        </pc:sldMkLst>
        <pc:spChg chg="mod">
          <ac:chgData name="Sweetnam, Victoria Isabel" userId="S::vsweetn@emory.edu::50b07925-f77b-428e-b84d-fe74425fe0df" providerId="AD" clId="Web-{3FE0879D-D9AE-3A6B-6647-A1CC81CAFDEA}" dt="2026-03-16T01:00:44.671" v="6" actId="20577"/>
          <ac:spMkLst>
            <pc:docMk/>
            <pc:sldMk cId="1318277012" sldId="468"/>
            <ac:spMk id="3" creationId="{F1E96AB8-E2E6-B44E-4561-35026CCE5A4E}"/>
          </ac:spMkLst>
        </pc:spChg>
      </pc:sldChg>
      <pc:sldChg chg="modSp">
        <pc:chgData name="Sweetnam, Victoria Isabel" userId="S::vsweetn@emory.edu::50b07925-f77b-428e-b84d-fe74425fe0df" providerId="AD" clId="Web-{3FE0879D-D9AE-3A6B-6647-A1CC81CAFDEA}" dt="2026-03-16T01:01:06.844" v="8" actId="20577"/>
        <pc:sldMkLst>
          <pc:docMk/>
          <pc:sldMk cId="2705181133" sldId="471"/>
        </pc:sldMkLst>
        <pc:spChg chg="mod">
          <ac:chgData name="Sweetnam, Victoria Isabel" userId="S::vsweetn@emory.edu::50b07925-f77b-428e-b84d-fe74425fe0df" providerId="AD" clId="Web-{3FE0879D-D9AE-3A6B-6647-A1CC81CAFDEA}" dt="2026-03-16T01:01:06.844" v="8" actId="20577"/>
          <ac:spMkLst>
            <pc:docMk/>
            <pc:sldMk cId="2705181133" sldId="471"/>
            <ac:spMk id="2" creationId="{7B9820C2-15CE-B419-CB2A-F307B9054EF2}"/>
          </ac:spMkLst>
        </pc:spChg>
      </pc:sldChg>
    </pc:docChg>
  </pc:docChgLst>
  <pc:docChgLst>
    <pc:chgData clId="Web-{0B80D36A-9CAC-5744-2554-902B7FECCB93}"/>
    <pc:docChg chg="addSld delSld modSection">
      <pc:chgData name="" userId="" providerId="" clId="Web-{0B80D36A-9CAC-5744-2554-902B7FECCB93}" dt="2026-03-14T23:32:06.996" v="1"/>
      <pc:docMkLst>
        <pc:docMk/>
      </pc:docMkLst>
    </pc:docChg>
  </pc:docChgLst>
  <pc:docChgLst>
    <pc:chgData name="Van Vlack, Karin" userId="S::n506058@eushc.org::912271b4-a473-49a9-862a-99d81a8c2263" providerId="AD" clId="Web-{B9C92355-525C-CAB8-BBC5-3BA0F59CBDFF}"/>
    <pc:docChg chg="modSld sldOrd">
      <pc:chgData name="Van Vlack, Karin" userId="S::n506058@eushc.org::912271b4-a473-49a9-862a-99d81a8c2263" providerId="AD" clId="Web-{B9C92355-525C-CAB8-BBC5-3BA0F59CBDFF}" dt="2026-03-23T18:59:10.476" v="3" actId="20577"/>
      <pc:docMkLst>
        <pc:docMk/>
      </pc:docMkLst>
      <pc:sldChg chg="ord">
        <pc:chgData name="Van Vlack, Karin" userId="S::n506058@eushc.org::912271b4-a473-49a9-862a-99d81a8c2263" providerId="AD" clId="Web-{B9C92355-525C-CAB8-BBC5-3BA0F59CBDFF}" dt="2026-03-23T18:57:16.812" v="0"/>
        <pc:sldMkLst>
          <pc:docMk/>
          <pc:sldMk cId="1318277012" sldId="468"/>
        </pc:sldMkLst>
      </pc:sldChg>
      <pc:sldChg chg="modSp">
        <pc:chgData name="Van Vlack, Karin" userId="S::n506058@eushc.org::912271b4-a473-49a9-862a-99d81a8c2263" providerId="AD" clId="Web-{B9C92355-525C-CAB8-BBC5-3BA0F59CBDFF}" dt="2026-03-23T18:58:49.083" v="2" actId="20577"/>
        <pc:sldMkLst>
          <pc:docMk/>
          <pc:sldMk cId="1283849678" sldId="478"/>
        </pc:sldMkLst>
        <pc:spChg chg="mod">
          <ac:chgData name="Van Vlack, Karin" userId="S::n506058@eushc.org::912271b4-a473-49a9-862a-99d81a8c2263" providerId="AD" clId="Web-{B9C92355-525C-CAB8-BBC5-3BA0F59CBDFF}" dt="2026-03-23T18:58:49.083" v="2" actId="20577"/>
          <ac:spMkLst>
            <pc:docMk/>
            <pc:sldMk cId="1283849678" sldId="478"/>
            <ac:spMk id="3" creationId="{A9A1F6B9-5057-5F9E-D18F-030E111FB9F7}"/>
          </ac:spMkLst>
        </pc:spChg>
      </pc:sldChg>
      <pc:sldChg chg="modSp">
        <pc:chgData name="Van Vlack, Karin" userId="S::n506058@eushc.org::912271b4-a473-49a9-862a-99d81a8c2263" providerId="AD" clId="Web-{B9C92355-525C-CAB8-BBC5-3BA0F59CBDFF}" dt="2026-03-23T18:59:10.476" v="3" actId="20577"/>
        <pc:sldMkLst>
          <pc:docMk/>
          <pc:sldMk cId="3046109183" sldId="484"/>
        </pc:sldMkLst>
        <pc:spChg chg="mod">
          <ac:chgData name="Van Vlack, Karin" userId="S::n506058@eushc.org::912271b4-a473-49a9-862a-99d81a8c2263" providerId="AD" clId="Web-{B9C92355-525C-CAB8-BBC5-3BA0F59CBDFF}" dt="2026-03-23T18:59:10.476" v="3" actId="20577"/>
          <ac:spMkLst>
            <pc:docMk/>
            <pc:sldMk cId="3046109183" sldId="484"/>
            <ac:spMk id="2" creationId="{FF8A2B47-48DE-B0CF-83F0-DCA5D1FCF845}"/>
          </ac:spMkLst>
        </pc:spChg>
      </pc:sldChg>
      <pc:sldChg chg="modSp">
        <pc:chgData name="Van Vlack, Karin" userId="S::n506058@eushc.org::912271b4-a473-49a9-862a-99d81a8c2263" providerId="AD" clId="Web-{B9C92355-525C-CAB8-BBC5-3BA0F59CBDFF}" dt="2026-03-23T18:57:30.812" v="1" actId="20577"/>
        <pc:sldMkLst>
          <pc:docMk/>
          <pc:sldMk cId="355828371" sldId="490"/>
        </pc:sldMkLst>
        <pc:spChg chg="mod">
          <ac:chgData name="Van Vlack, Karin" userId="S::n506058@eushc.org::912271b4-a473-49a9-862a-99d81a8c2263" providerId="AD" clId="Web-{B9C92355-525C-CAB8-BBC5-3BA0F59CBDFF}" dt="2026-03-23T18:57:30.812" v="1" actId="20577"/>
          <ac:spMkLst>
            <pc:docMk/>
            <pc:sldMk cId="355828371" sldId="490"/>
            <ac:spMk id="2" creationId="{2F79134D-21F3-1062-F560-F498629BA6F8}"/>
          </ac:spMkLst>
        </pc:spChg>
      </pc:sldChg>
    </pc:docChg>
  </pc:docChgLst>
</pc:chgInfo>
</file>

<file path=ppt/comments/modernComment_107_DA2CE501.xml><?xml version="1.0" encoding="utf-8"?>
<p188:cmLst xmlns:a="http://schemas.openxmlformats.org/drawingml/2006/main" xmlns:r="http://schemas.openxmlformats.org/officeDocument/2006/relationships" xmlns:p188="http://schemas.microsoft.com/office/powerpoint/2018/8/main">
  <p188:cm id="{E2132CD5-B0F2-4F6D-ACA4-21D9032C6F50}" authorId="{43E072B0-6AB5-7784-C0C5-88782408CABB}" created="2026-03-14T00:40:54.318">
    <pc:sldMkLst xmlns:pc="http://schemas.microsoft.com/office/powerpoint/2013/main/command">
      <pc:docMk/>
      <pc:sldMk cId="3660375297" sldId="263"/>
    </pc:sldMkLst>
    <p188:txBody>
      <a:bodyPr/>
      <a:lstStyle/>
      <a:p>
        <a:r>
          <a:rPr lang="en-US"/>
          <a:t>See slide below where I distinguish among types of s/e/r distress.</a:t>
        </a:r>
      </a:p>
    </p188:txBody>
  </p188:cm>
</p188:cmLst>
</file>

<file path=ppt/comments/modernComment_117_37869D33.xml><?xml version="1.0" encoding="utf-8"?>
<p188:cmLst xmlns:a="http://schemas.openxmlformats.org/drawingml/2006/main" xmlns:r="http://schemas.openxmlformats.org/officeDocument/2006/relationships" xmlns:p188="http://schemas.microsoft.com/office/powerpoint/2018/8/main">
  <p188:cm id="{E2EBA523-F97B-4D84-B933-A2E850ADFB0D}" authorId="{43E072B0-6AB5-7784-C0C5-88782408CABB}" created="2026-03-14T00:03:28.521" startDate="2026-03-14T00:03:28.521" dueDate="2026-03-14T00:03:28.521" assignedTo="{FB58AFFE-7EB3-0868-2818-B274F257DC87}" title="@Pinto Taylor, Emily Pinto Citation?">
    <pc:sldMkLst xmlns:pc="http://schemas.microsoft.com/office/powerpoint/2013/main/command">
      <pc:docMk/>
      <pc:sldMk cId="931568947" sldId="279"/>
    </pc:sldMkLst>
    <p188:replyLst>
      <p188:reply id="{FC667561-8165-4CE1-9DCF-9D7FC32B6633}" authorId="{8CE5E54A-F9E4-D067-C73E-6259B8CDCB76}" created="2026-03-15T00:06:10.296">
        <p188:txBody>
          <a:bodyPr/>
          <a:lstStyle/>
          <a:p>
            <a:r>
              <a:rPr lang="en-US"/>
              <a:t>Added</a:t>
            </a:r>
          </a:p>
        </p188:txBody>
      </p188:reply>
    </p188:replyLst>
    <p188:txBody>
      <a:bodyPr/>
      <a:lstStyle/>
      <a:p>
        <a:r>
          <a:rPr lang="en-US"/>
          <a:t>[@Pinto Taylor, Emily Pinto] Citation?</a:t>
        </a:r>
      </a:p>
    </p188:txBody>
    <p188:extLst>
      <p:ext xmlns:p="http://schemas.openxmlformats.org/presentationml/2006/main" uri="{5BB2D875-25FF-4072-B9AC-8F64D62656EB}">
        <p228:taskDetails xmlns:p228="http://schemas.microsoft.com/office/powerpoint/2022/08/main">
          <p228:history>
            <p228:event time="2026-03-14T00:03:28.521" id="{611418D7-AC74-413C-BE8C-3C2623321E6F}">
              <p228:atrbtn authorId="{43E072B0-6AB5-7784-C0C5-88782408CABB}"/>
              <p228:anchr>
                <p228:comment id="{E2EBA523-F97B-4D84-B933-A2E850ADFB0D}"/>
              </p228:anchr>
              <p228:add/>
            </p228:event>
            <p228:event time="2026-03-14T00:03:28.521" id="{8EC7599B-6DC8-49DD-B27A-9BED203BCF44}">
              <p228:atrbtn authorId="{43E072B0-6AB5-7784-C0C5-88782408CABB}"/>
              <p228:anchr>
                <p228:comment id="{E2EBA523-F97B-4D84-B933-A2E850ADFB0D}"/>
              </p228:anchr>
              <p228:asgn authorId="{FB58AFFE-7EB3-0868-2818-B274F257DC87}"/>
            </p228:event>
            <p228:event time="2026-03-14T00:03:28.521" id="{19C51C3C-68FD-49D1-BA8C-22D1B6A8BCD2}">
              <p228:atrbtn authorId="{43E072B0-6AB5-7784-C0C5-88782408CABB}"/>
              <p228:anchr>
                <p228:comment id="{E2EBA523-F97B-4D84-B933-A2E850ADFB0D}"/>
              </p228:anchr>
              <p228:title val="@Pinto Taylor, Emily Pinto Citation?"/>
            </p228:event>
            <p228:event time="2026-03-14T00:03:28.521" id="{4F4DF69F-43EF-4DBB-B786-783D71CF59F5}">
              <p228:atrbtn authorId="{43E072B0-6AB5-7784-C0C5-88782408CABB}"/>
              <p228:anchr>
                <p228:comment id="{E2EBA523-F97B-4D84-B933-A2E850ADFB0D}"/>
              </p228:anchr>
              <p228:date stDt="2026-03-14T00:03:28.521" endDt="2026-03-14T00:03:28.521"/>
            </p228:event>
          </p228:history>
        </p228:taskDetails>
      </p:ext>
    </p188:extLst>
  </p188:cm>
</p188:cmLst>
</file>

<file path=ppt/comments/modernComment_118_1CB531A6.xml><?xml version="1.0" encoding="utf-8"?>
<p188:cmLst xmlns:a="http://schemas.openxmlformats.org/drawingml/2006/main" xmlns:r="http://schemas.openxmlformats.org/officeDocument/2006/relationships" xmlns:p188="http://schemas.microsoft.com/office/powerpoint/2018/8/main">
  <p188:cm id="{A6B92754-3EE9-4786-B32F-5DA9EDF01F8B}" authorId="{43E072B0-6AB5-7784-C0C5-88782408CABB}" created="2026-03-14T00:03:43.240" startDate="2026-03-14T00:03:43.240" dueDate="2026-03-14T00:03:43.240" assignedTo="{FB58AFFE-7EB3-0868-2818-B274F257DC87}" title="@Pinto Taylor, Emily Pinto Citation?">
    <pc:sldMkLst xmlns:pc="http://schemas.microsoft.com/office/powerpoint/2013/main/command">
      <pc:docMk/>
      <pc:sldMk cId="481636774" sldId="280"/>
    </pc:sldMkLst>
    <p188:replyLst>
      <p188:reply id="{60CDE21E-E76A-40C1-BA7E-4FFAA4CCEEDB}" authorId="{8CE5E54A-F9E4-D067-C73E-6259B8CDCB76}" created="2026-03-15T00:07:24.677">
        <p188:txBody>
          <a:bodyPr/>
          <a:lstStyle/>
          <a:p>
            <a:r>
              <a:rPr lang="en-US"/>
              <a:t>Added</a:t>
            </a:r>
          </a:p>
        </p188:txBody>
      </p188:reply>
    </p188:replyLst>
    <p188:txBody>
      <a:bodyPr/>
      <a:lstStyle/>
      <a:p>
        <a:r>
          <a:rPr lang="en-US"/>
          <a:t>[@Pinto Taylor, Emily Pinto] Citation?</a:t>
        </a:r>
      </a:p>
    </p188:txBody>
    <p188:extLst>
      <p:ext xmlns:p="http://schemas.openxmlformats.org/presentationml/2006/main" uri="{5BB2D875-25FF-4072-B9AC-8F64D62656EB}">
        <p228:taskDetails xmlns:p228="http://schemas.microsoft.com/office/powerpoint/2022/08/main">
          <p228:history>
            <p228:event time="2026-03-14T00:03:43.240" id="{9130061C-E4AC-49BB-8BB8-83C4D4F75332}">
              <p228:atrbtn authorId="{43E072B0-6AB5-7784-C0C5-88782408CABB}"/>
              <p228:anchr>
                <p228:comment id="{A6B92754-3EE9-4786-B32F-5DA9EDF01F8B}"/>
              </p228:anchr>
              <p228:add/>
            </p228:event>
            <p228:event time="2026-03-14T00:03:43.240" id="{7184735D-6915-428A-BC33-D060119BC81C}">
              <p228:atrbtn authorId="{43E072B0-6AB5-7784-C0C5-88782408CABB}"/>
              <p228:anchr>
                <p228:comment id="{A6B92754-3EE9-4786-B32F-5DA9EDF01F8B}"/>
              </p228:anchr>
              <p228:asgn authorId="{FB58AFFE-7EB3-0868-2818-B274F257DC87}"/>
            </p228:event>
            <p228:event time="2026-03-14T00:03:43.240" id="{C2369AFD-A4B0-4315-8A6F-E2E29DF492E3}">
              <p228:atrbtn authorId="{43E072B0-6AB5-7784-C0C5-88782408CABB}"/>
              <p228:anchr>
                <p228:comment id="{A6B92754-3EE9-4786-B32F-5DA9EDF01F8B}"/>
              </p228:anchr>
              <p228:title val="@Pinto Taylor, Emily Pinto Citation?"/>
            </p228:event>
            <p228:event time="2026-03-14T00:03:43.240" id="{C78B675D-B739-4D8D-9D5B-3B3737B19362}">
              <p228:atrbtn authorId="{43E072B0-6AB5-7784-C0C5-88782408CABB}"/>
              <p228:anchr>
                <p228:comment id="{A6B92754-3EE9-4786-B32F-5DA9EDF01F8B}"/>
              </p228:anchr>
              <p228:date stDt="2026-03-14T00:03:43.240" endDt="2026-03-14T00:03:43.240"/>
            </p228:event>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3/24/2026</a:t>
            </a:fld>
            <a:endParaRPr lang="en-US" dirty="0">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dirty="0">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253EF1-D49D-C34B-8634-79CEC51E9E99}" type="datetimeFigureOut">
              <a:rPr lang="en-US" smtClean="0"/>
              <a:t>3/24/2026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D6BAE3-93B1-EA40-836F-5153F673EA93}" type="slidenum">
              <a:rPr lang="en-US" smtClean="0"/>
              <a:t>‹#›</a:t>
            </a:fld>
            <a:endParaRPr lang="en-US"/>
          </a:p>
        </p:txBody>
      </p:sp>
    </p:spTree>
    <p:extLst>
      <p:ext uri="{BB962C8B-B14F-4D97-AF65-F5344CB8AC3E}">
        <p14:creationId xmlns:p14="http://schemas.microsoft.com/office/powerpoint/2010/main" val="3396394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mc.ncbi.nlm.nih.gov/articles/PMC3671693/#B611" TargetMode="External"/><Relationship Id="rId7" Type="http://schemas.openxmlformats.org/officeDocument/2006/relationships/hyperlink" Target="https://bmcmededuc.biomedcentral.com/articles/10.1186/s12909-017-0938-8#ref-CR35"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bmcmededuc.biomedcentral.com/articles/10.1186/s12909-017-0938-8#ref-CR34" TargetMode="External"/><Relationship Id="rId5" Type="http://schemas.openxmlformats.org/officeDocument/2006/relationships/hyperlink" Target="https://bmcmededuc.biomedcentral.com/articles/10.1186/s12909-017-0938-8#ref-CR33" TargetMode="External"/><Relationship Id="rId4" Type="http://schemas.openxmlformats.org/officeDocument/2006/relationships/hyperlink" Target="https://bmcmededuc.biomedcentral.com/articles/10.1186/s12909-017-0938-8#ref-CR32"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mc.ncbi.nlm.nih.gov/articles/PMC3671693/#B611" TargetMode="External"/><Relationship Id="rId7" Type="http://schemas.openxmlformats.org/officeDocument/2006/relationships/hyperlink" Target="https://bmcmededuc.biomedcentral.com/articles/10.1186/s12909-017-0938-8#ref-CR35"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bmcmededuc.biomedcentral.com/articles/10.1186/s12909-017-0938-8#ref-CR34" TargetMode="External"/><Relationship Id="rId5" Type="http://schemas.openxmlformats.org/officeDocument/2006/relationships/hyperlink" Target="https://bmcmededuc.biomedcentral.com/articles/10.1186/s12909-017-0938-8#ref-CR33" TargetMode="External"/><Relationship Id="rId4" Type="http://schemas.openxmlformats.org/officeDocument/2006/relationships/hyperlink" Target="https://bmcmededuc.biomedcentral.com/articles/10.1186/s12909-017-0938-8#ref-CR32"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
              <a:t>FACILITATOR:</a:t>
            </a:r>
            <a:endParaRPr lang="en-US" dirty="0">
              <a:solidFill>
                <a:srgbClr val="444444"/>
              </a:solidFill>
            </a:endParaRPr>
          </a:p>
          <a:p>
            <a:pPr>
              <a:lnSpc>
                <a:spcPct val="114999"/>
              </a:lnSpc>
            </a:pPr>
            <a:endParaRPr lang="en" dirty="0"/>
          </a:p>
          <a:p>
            <a:pPr>
              <a:lnSpc>
                <a:spcPct val="114999"/>
              </a:lnSpc>
            </a:pPr>
            <a:r>
              <a:rPr lang="en"/>
              <a:t>Spirituality :</a:t>
            </a:r>
            <a:endParaRPr lang="en-US">
              <a:solidFill>
                <a:srgbClr val="444444"/>
              </a:solidFill>
            </a:endParaRPr>
          </a:p>
          <a:p>
            <a:pPr>
              <a:lnSpc>
                <a:spcPct val="114999"/>
              </a:lnSpc>
            </a:pPr>
            <a:r>
              <a:rPr lang="en"/>
              <a:t>(1) is a human individual, dynamic characteristic</a:t>
            </a:r>
            <a:endParaRPr lang="en-US">
              <a:solidFill>
                <a:srgbClr val="444444"/>
              </a:solidFill>
            </a:endParaRPr>
          </a:p>
          <a:p>
            <a:pPr>
              <a:lnSpc>
                <a:spcPct val="114999"/>
              </a:lnSpc>
            </a:pPr>
            <a:r>
              <a:rPr lang="en"/>
              <a:t>(2) is expressed through beliefs, practices, and experiences in the search for connection with something that promotes meaning and personal growth</a:t>
            </a:r>
            <a:endParaRPr lang="en-US">
              <a:solidFill>
                <a:srgbClr val="444444"/>
              </a:solidFill>
            </a:endParaRPr>
          </a:p>
          <a:p>
            <a:pPr>
              <a:lnSpc>
                <a:spcPct val="114999"/>
              </a:lnSpc>
            </a:pPr>
            <a:r>
              <a:rPr lang="en"/>
              <a:t>(3) leads to the development of values and positive </a:t>
            </a:r>
            <a:r>
              <a:rPr lang="en" dirty="0"/>
              <a:t>inner feelings.</a:t>
            </a:r>
            <a:endParaRPr lang="en-US">
              <a:solidFill>
                <a:srgbClr val="444444"/>
              </a:solidFill>
            </a:endParaRPr>
          </a:p>
          <a:p>
            <a:pPr>
              <a:lnSpc>
                <a:spcPct val="114999"/>
              </a:lnSpc>
            </a:pPr>
            <a:endParaRPr lang="en-US" dirty="0">
              <a:solidFill>
                <a:srgbClr val="444444"/>
              </a:solidFill>
            </a:endParaRPr>
          </a:p>
          <a:p>
            <a:pPr>
              <a:lnSpc>
                <a:spcPct val="114999"/>
              </a:lnSpc>
            </a:pPr>
            <a:r>
              <a:rPr lang="en"/>
              <a:t>The spiritual field is multidimensional:</a:t>
            </a:r>
            <a:endParaRPr lang="en-US" dirty="0">
              <a:solidFill>
                <a:srgbClr val="444444"/>
              </a:solidFill>
            </a:endParaRPr>
          </a:p>
          <a:p>
            <a:pPr marL="457200" indent="-304800">
              <a:lnSpc>
                <a:spcPct val="114999"/>
              </a:lnSpc>
              <a:buFont typeface="Arial"/>
              <a:buChar char="•"/>
            </a:pPr>
            <a:r>
              <a:rPr lang="en" dirty="0"/>
              <a:t>Existential challenges (e.g., questions concerning identity, meaning, suffering and death, guilt and shame, reconciliation and forgiveness, </a:t>
            </a:r>
            <a:r>
              <a:rPr lang="en" dirty="0" err="1"/>
              <a:t>freedom,and</a:t>
            </a:r>
            <a:r>
              <a:rPr lang="en" dirty="0"/>
              <a:t> responsibility, hope and despair, love and joy)</a:t>
            </a:r>
            <a:endParaRPr lang="en-US" dirty="0">
              <a:solidFill>
                <a:srgbClr val="444444"/>
              </a:solidFill>
            </a:endParaRPr>
          </a:p>
          <a:p>
            <a:pPr marL="457200" indent="-304800">
              <a:lnSpc>
                <a:spcPct val="114999"/>
              </a:lnSpc>
              <a:buFont typeface="Arial"/>
              <a:buChar char="•"/>
            </a:pPr>
            <a:r>
              <a:rPr lang="en" dirty="0"/>
              <a:t>Value-based considerations and attitudes (e.g., what is most important for each person, such as relations to oneself, family, friends, work, </a:t>
            </a:r>
            <a:r>
              <a:rPr lang="en" dirty="0" err="1"/>
              <a:t>aspectsof</a:t>
            </a:r>
            <a:r>
              <a:rPr lang="en" dirty="0"/>
              <a:t> nature, art and culture, ethics and morals, and life itself)</a:t>
            </a:r>
            <a:endParaRPr lang="en-US" dirty="0">
              <a:solidFill>
                <a:srgbClr val="444444"/>
              </a:solidFill>
            </a:endParaRPr>
          </a:p>
          <a:p>
            <a:pPr marL="457200" indent="-304800">
              <a:lnSpc>
                <a:spcPct val="114999"/>
              </a:lnSpc>
              <a:buFont typeface="Arial"/>
              <a:buChar char="•"/>
            </a:pPr>
            <a:r>
              <a:rPr lang="en"/>
              <a:t>Religious considerations and foundations (e.g., faith, beliefs and practices, the relationship with God or the ultimate</a:t>
            </a:r>
            <a:endParaRPr lang="en-US" dirty="0">
              <a:solidFill>
                <a:srgbClr val="444444"/>
              </a:solidFill>
            </a:endParaRPr>
          </a:p>
          <a:p>
            <a:pPr>
              <a:lnSpc>
                <a:spcPct val="114999"/>
              </a:lnSpc>
            </a:pPr>
            <a:endParaRPr lang="en-US" dirty="0">
              <a:solidFill>
                <a:srgbClr val="444444"/>
              </a:solidFill>
            </a:endParaRPr>
          </a:p>
          <a:p>
            <a:pPr>
              <a:lnSpc>
                <a:spcPct val="114999"/>
              </a:lnSpc>
            </a:pPr>
            <a:r>
              <a:rPr lang="en"/>
              <a:t>Spirituality can also be expressed through:</a:t>
            </a:r>
            <a:endParaRPr lang="en-US" dirty="0">
              <a:solidFill>
                <a:srgbClr val="444444"/>
              </a:solidFill>
            </a:endParaRPr>
          </a:p>
          <a:p>
            <a:pPr marL="457200" indent="-304800">
              <a:lnSpc>
                <a:spcPct val="114999"/>
              </a:lnSpc>
              <a:buFont typeface="Arial"/>
              <a:buChar char="•"/>
            </a:pPr>
            <a:r>
              <a:rPr lang="en"/>
              <a:t>connection to nature, </a:t>
            </a:r>
            <a:endParaRPr lang="en-US" dirty="0">
              <a:solidFill>
                <a:srgbClr val="444444"/>
              </a:solidFill>
            </a:endParaRPr>
          </a:p>
          <a:p>
            <a:pPr marL="457200" indent="-304800">
              <a:lnSpc>
                <a:spcPct val="114999"/>
              </a:lnSpc>
              <a:buFont typeface="Arial"/>
              <a:buChar char="•"/>
            </a:pPr>
            <a:r>
              <a:rPr lang="en"/>
              <a:t>through personal values,</a:t>
            </a:r>
            <a:endParaRPr lang="en-US" dirty="0">
              <a:solidFill>
                <a:srgbClr val="444444"/>
              </a:solidFill>
            </a:endParaRPr>
          </a:p>
          <a:p>
            <a:pPr marL="457200" indent="-304800">
              <a:lnSpc>
                <a:spcPct val="114999"/>
              </a:lnSpc>
              <a:buFont typeface="Arial"/>
              <a:buChar char="•"/>
            </a:pPr>
            <a:r>
              <a:rPr lang="en"/>
              <a:t>art, or family ties. This broad definition distinguishes spirituality from “religion” and has been widely adopted t</a:t>
            </a:r>
            <a:r>
              <a:rPr lang="en" b="1"/>
              <a:t>o guide whole-person care.</a:t>
            </a:r>
            <a:endParaRPr lang="en-US" dirty="0">
              <a:solidFill>
                <a:srgbClr val="444444"/>
              </a:solidFill>
            </a:endParaRPr>
          </a:p>
          <a:p>
            <a:pPr marL="457200">
              <a:lnSpc>
                <a:spcPct val="114999"/>
              </a:lnSpc>
            </a:pPr>
            <a:endParaRPr lang="en-US" dirty="0">
              <a:solidFill>
                <a:srgbClr val="444444"/>
              </a:solidFill>
            </a:endParaRPr>
          </a:p>
          <a:p>
            <a:endParaRPr lang="en-US" dirty="0">
              <a:solidFill>
                <a:srgbClr val="444444"/>
              </a:solidFill>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14D6BAE3-93B1-EA40-836F-5153F673EA93}" type="slidenum">
              <a:rPr lang="en-US" smtClean="0"/>
              <a:t>7</a:t>
            </a:fld>
            <a:endParaRPr lang="en-US"/>
          </a:p>
        </p:txBody>
      </p:sp>
    </p:spTree>
    <p:extLst>
      <p:ext uri="{BB962C8B-B14F-4D97-AF65-F5344CB8AC3E}">
        <p14:creationId xmlns:p14="http://schemas.microsoft.com/office/powerpoint/2010/main" val="19004678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t>FACILITATOR:</a:t>
            </a:r>
            <a:endParaRPr lang="en-US" dirty="0">
              <a:solidFill>
                <a:srgbClr val="444444"/>
              </a:solidFill>
            </a:endParaRPr>
          </a:p>
          <a:p>
            <a:r>
              <a:rPr lang="en"/>
              <a:t>There is a clear </a:t>
            </a:r>
            <a:r>
              <a:rPr lang="en" b="1" dirty="0"/>
              <a:t>mismatch</a:t>
            </a:r>
            <a:r>
              <a:rPr lang="en" dirty="0"/>
              <a:t> between the common need for spiritual support felt by patients and the frequency with which these beliefs and values are </a:t>
            </a:r>
            <a:r>
              <a:rPr lang="en" i="1" dirty="0"/>
              <a:t>actually</a:t>
            </a:r>
            <a:r>
              <a:rPr lang="en" dirty="0"/>
              <a:t> discovered by providers (McCormick).</a:t>
            </a:r>
            <a:endParaRPr lang="en-US">
              <a:solidFill>
                <a:srgbClr val="444444"/>
              </a:solidFill>
            </a:endParaRPr>
          </a:p>
          <a:p>
            <a:pPr marL="457200" indent="-298450">
              <a:lnSpc>
                <a:spcPct val="114999"/>
              </a:lnSpc>
              <a:spcBef>
                <a:spcPts val="1200"/>
              </a:spcBef>
              <a:buFont typeface="Arial"/>
              <a:buChar char="•"/>
            </a:pPr>
            <a:r>
              <a:rPr lang="en"/>
              <a:t>Unmet existential needs</a:t>
            </a:r>
            <a:endParaRPr lang="en-US" dirty="0">
              <a:solidFill>
                <a:srgbClr val="444444"/>
              </a:solidFill>
            </a:endParaRPr>
          </a:p>
          <a:p>
            <a:pPr marL="457200" indent="-298450">
              <a:lnSpc>
                <a:spcPct val="114999"/>
              </a:lnSpc>
              <a:buFont typeface="Arial"/>
              <a:buChar char="•"/>
            </a:pPr>
            <a:r>
              <a:rPr lang="en"/>
              <a:t>Lower satisfaction with care</a:t>
            </a:r>
            <a:endParaRPr lang="en-US" dirty="0">
              <a:solidFill>
                <a:srgbClr val="444444"/>
              </a:solidFill>
            </a:endParaRPr>
          </a:p>
          <a:p>
            <a:pPr marL="457200" indent="-298450">
              <a:lnSpc>
                <a:spcPct val="114999"/>
              </a:lnSpc>
              <a:buFont typeface="Arial"/>
              <a:buChar char="•"/>
            </a:pPr>
            <a:r>
              <a:rPr lang="en"/>
              <a:t>Feelings of abandonment</a:t>
            </a:r>
            <a:endParaRPr lang="en-US" dirty="0">
              <a:solidFill>
                <a:srgbClr val="444444"/>
              </a:solidFill>
            </a:endParaRPr>
          </a:p>
          <a:p>
            <a:pPr>
              <a:spcBef>
                <a:spcPts val="1200"/>
              </a:spcBef>
            </a:pPr>
            <a:r>
              <a:rPr lang="en"/>
              <a:t>—---- </a:t>
            </a:r>
            <a:endParaRPr lang="en-US" dirty="0">
              <a:solidFill>
                <a:srgbClr val="444444"/>
              </a:solidFill>
            </a:endParaRPr>
          </a:p>
          <a:p>
            <a:r>
              <a:rPr lang="en" dirty="0"/>
              <a:t>"In the palliative care setting, your job is to guide patients toward care that aligns with their goals. If a patient is making a seemingly irrational medical decision—say, choosing aggressive chemotherapy late in the game—you must ask: </a:t>
            </a:r>
            <a:r>
              <a:rPr lang="en" b="1" dirty="0"/>
              <a:t>'What values or beliefs are driving this choice?'</a:t>
            </a:r>
            <a:r>
              <a:rPr lang="en" dirty="0"/>
              <a:t> Often, the answer lies in their spirituality—a belief in miracles, or a sense of moral duty. If you don’t ask, you’re not practicing informed consent."</a:t>
            </a:r>
            <a:endParaRPr lang="en-US" dirty="0">
              <a:solidFill>
                <a:srgbClr val="444444"/>
              </a:solidFill>
            </a:endParaRPr>
          </a:p>
          <a:p>
            <a:endParaRPr lang="en-US" dirty="0">
              <a:solidFill>
                <a:srgbClr val="444444"/>
              </a:solidFill>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14D6BAE3-93B1-EA40-836F-5153F673EA93}" type="slidenum">
              <a:rPr lang="en-US" smtClean="0"/>
              <a:t>22</a:t>
            </a:fld>
            <a:endParaRPr lang="en-US"/>
          </a:p>
        </p:txBody>
      </p:sp>
    </p:spTree>
    <p:extLst>
      <p:ext uri="{BB962C8B-B14F-4D97-AF65-F5344CB8AC3E}">
        <p14:creationId xmlns:p14="http://schemas.microsoft.com/office/powerpoint/2010/main" val="2401636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Karin's slide!</a:t>
            </a:r>
          </a:p>
        </p:txBody>
      </p:sp>
      <p:sp>
        <p:nvSpPr>
          <p:cNvPr id="4" name="Slide Number Placeholder 3"/>
          <p:cNvSpPr>
            <a:spLocks noGrp="1"/>
          </p:cNvSpPr>
          <p:nvPr>
            <p:ph type="sldNum" sz="quarter" idx="5"/>
          </p:nvPr>
        </p:nvSpPr>
        <p:spPr/>
        <p:txBody>
          <a:bodyPr/>
          <a:lstStyle/>
          <a:p>
            <a:fld id="{B3655906-434B-47BC-8FB4-49A7D188E17B}" type="slidenum">
              <a:rPr lang="en-US"/>
              <a:t>23</a:t>
            </a:fld>
            <a:endParaRPr lang="en-US"/>
          </a:p>
        </p:txBody>
      </p:sp>
    </p:spTree>
    <p:extLst>
      <p:ext uri="{BB962C8B-B14F-4D97-AF65-F5344CB8AC3E}">
        <p14:creationId xmlns:p14="http://schemas.microsoft.com/office/powerpoint/2010/main" val="1645044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Karin's slide</a:t>
            </a:r>
          </a:p>
        </p:txBody>
      </p:sp>
      <p:sp>
        <p:nvSpPr>
          <p:cNvPr id="4" name="Slide Number Placeholder 3"/>
          <p:cNvSpPr>
            <a:spLocks noGrp="1"/>
          </p:cNvSpPr>
          <p:nvPr>
            <p:ph type="sldNum" sz="quarter" idx="5"/>
          </p:nvPr>
        </p:nvSpPr>
        <p:spPr/>
        <p:txBody>
          <a:bodyPr/>
          <a:lstStyle/>
          <a:p>
            <a:fld id="{B3655906-434B-47BC-8FB4-49A7D188E17B}" type="slidenum">
              <a:rPr lang="en-US"/>
              <a:t>26</a:t>
            </a:fld>
            <a:endParaRPr lang="en-US"/>
          </a:p>
        </p:txBody>
      </p:sp>
    </p:spTree>
    <p:extLst>
      <p:ext uri="{BB962C8B-B14F-4D97-AF65-F5344CB8AC3E}">
        <p14:creationId xmlns:p14="http://schemas.microsoft.com/office/powerpoint/2010/main" val="2902837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KVV _&gt; EPT</a:t>
            </a:r>
          </a:p>
        </p:txBody>
      </p:sp>
      <p:sp>
        <p:nvSpPr>
          <p:cNvPr id="4" name="Slide Number Placeholder 3"/>
          <p:cNvSpPr>
            <a:spLocks noGrp="1"/>
          </p:cNvSpPr>
          <p:nvPr>
            <p:ph type="sldNum" sz="quarter" idx="5"/>
          </p:nvPr>
        </p:nvSpPr>
        <p:spPr/>
        <p:txBody>
          <a:bodyPr/>
          <a:lstStyle/>
          <a:p>
            <a:fld id="{14D6BAE3-93B1-EA40-836F-5153F673EA93}" type="slidenum">
              <a:rPr lang="en-US" smtClean="0"/>
              <a:t>27</a:t>
            </a:fld>
            <a:endParaRPr lang="en-US"/>
          </a:p>
        </p:txBody>
      </p:sp>
    </p:spTree>
    <p:extLst>
      <p:ext uri="{BB962C8B-B14F-4D97-AF65-F5344CB8AC3E}">
        <p14:creationId xmlns:p14="http://schemas.microsoft.com/office/powerpoint/2010/main" val="23981356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844a29a42c_2_4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3844a29a42c_2_4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
              <a:t>FACILITATOR:</a:t>
            </a:r>
            <a:endParaRPr lang="en" u="sng"/>
          </a:p>
          <a:p>
            <a:endParaRPr lang="en" dirty="0"/>
          </a:p>
          <a:p>
            <a:pPr marL="457200" lvl="0" indent="-317500" algn="l">
              <a:spcBef>
                <a:spcPts val="0"/>
              </a:spcBef>
              <a:spcAft>
                <a:spcPts val="0"/>
              </a:spcAft>
              <a:buSzPts val="1400"/>
              <a:buChar char="➔"/>
            </a:pPr>
            <a:r>
              <a:rPr lang="en"/>
              <a:t>Discuss mindfulness and peaceful environment as spiritual needs.</a:t>
            </a:r>
            <a:endParaRPr lang="en-US"/>
          </a:p>
          <a:p>
            <a:pPr marL="457200" lvl="0" indent="-317500" algn="l" rtl="0">
              <a:spcBef>
                <a:spcPts val="0"/>
              </a:spcBef>
              <a:spcAft>
                <a:spcPts val="0"/>
              </a:spcAft>
              <a:buSzPts val="1400"/>
              <a:buChar char="➔"/>
            </a:pPr>
            <a:r>
              <a:rPr lang="en"/>
              <a:t>Reinforce the value of non-verbal support (quiet, space, presence).</a:t>
            </a:r>
            <a:endParaRPr/>
          </a:p>
          <a:p>
            <a:pPr marL="0" lvl="0" indent="0" algn="l" rtl="0">
              <a:spcBef>
                <a:spcPts val="0"/>
              </a:spcBef>
              <a:spcAft>
                <a:spcPts val="0"/>
              </a:spcAft>
              <a:buNone/>
            </a:pPr>
            <a:endParaRPr b="1"/>
          </a:p>
          <a:p>
            <a:pPr marL="0" lvl="0" indent="0" algn="l" rtl="0">
              <a:spcBef>
                <a:spcPts val="0"/>
              </a:spcBef>
              <a:spcAft>
                <a:spcPts val="0"/>
              </a:spcAft>
              <a:buNone/>
            </a:pPr>
            <a:r>
              <a:rPr lang="en" b="1"/>
              <a:t>FAITH OR BELIEFS</a:t>
            </a:r>
            <a:endParaRPr b="1"/>
          </a:p>
          <a:p>
            <a:pPr marL="457200" lvl="0" indent="-317500" algn="l" rtl="0">
              <a:spcBef>
                <a:spcPts val="0"/>
              </a:spcBef>
              <a:spcAft>
                <a:spcPts val="0"/>
              </a:spcAft>
              <a:buSzPts val="1400"/>
              <a:buChar char="●"/>
            </a:pPr>
            <a:r>
              <a:rPr lang="en" b="1"/>
              <a:t>Clinician: </a:t>
            </a:r>
            <a:r>
              <a:rPr lang="en"/>
              <a:t>“Mr. Dorje, many people find comfort in their beliefs or practices. Do you have any spiritual traditions that are meaningful to you?”</a:t>
            </a:r>
            <a:endParaRPr/>
          </a:p>
          <a:p>
            <a:pPr marL="457200" lvl="0" indent="-317500" algn="l" rtl="0">
              <a:spcBef>
                <a:spcPts val="0"/>
              </a:spcBef>
              <a:spcAft>
                <a:spcPts val="0"/>
              </a:spcAft>
              <a:buSzPts val="1400"/>
              <a:buChar char="●"/>
            </a:pPr>
            <a:r>
              <a:rPr lang="en" b="1"/>
              <a:t>Patient: </a:t>
            </a:r>
            <a:r>
              <a:rPr lang="en"/>
              <a:t>“Yes, I follow Tibetan Buddhism. Meditation and mindfulness help me stay calm”</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b="1"/>
              <a:t>IMPORTANCE AND INFLUENCE</a:t>
            </a:r>
            <a:endParaRPr b="1"/>
          </a:p>
          <a:p>
            <a:pPr marL="457200" lvl="0" indent="-317500" algn="l" rtl="0">
              <a:spcBef>
                <a:spcPts val="0"/>
              </a:spcBef>
              <a:spcAft>
                <a:spcPts val="0"/>
              </a:spcAft>
              <a:buSzPts val="1400"/>
              <a:buChar char="●"/>
            </a:pPr>
            <a:r>
              <a:rPr lang="en" b="1"/>
              <a:t>Clinician: </a:t>
            </a:r>
            <a:r>
              <a:rPr lang="en"/>
              <a:t>“How does your practice influence how you’re approaching this stage of life?”</a:t>
            </a:r>
            <a:endParaRPr/>
          </a:p>
          <a:p>
            <a:pPr marL="457200" lvl="0" indent="-317500" algn="l" rtl="0">
              <a:spcBef>
                <a:spcPts val="0"/>
              </a:spcBef>
              <a:spcAft>
                <a:spcPts val="0"/>
              </a:spcAft>
              <a:buSzPts val="1400"/>
              <a:buChar char="●"/>
            </a:pPr>
            <a:r>
              <a:rPr lang="en" b="1"/>
              <a:t>Patient:</a:t>
            </a:r>
            <a:r>
              <a:rPr lang="en"/>
              <a:t> “I believe in karma and rebirth. </a:t>
            </a:r>
            <a:r>
              <a:rPr lang="en" b="1"/>
              <a:t>I want to die with a clear mind and compassion in my heart.”</a:t>
            </a:r>
            <a:endParaRPr b="1"/>
          </a:p>
          <a:p>
            <a:pPr marL="0" lvl="0" indent="0" algn="l" rtl="0">
              <a:spcBef>
                <a:spcPts val="0"/>
              </a:spcBef>
              <a:spcAft>
                <a:spcPts val="0"/>
              </a:spcAft>
              <a:buNone/>
            </a:pPr>
            <a:endParaRPr/>
          </a:p>
          <a:p>
            <a:pPr marL="0" lvl="0" indent="0" algn="l" rtl="0">
              <a:spcBef>
                <a:spcPts val="0"/>
              </a:spcBef>
              <a:spcAft>
                <a:spcPts val="0"/>
              </a:spcAft>
              <a:buNone/>
            </a:pPr>
            <a:r>
              <a:rPr lang="en" b="1"/>
              <a:t>COMMUNITY</a:t>
            </a:r>
            <a:endParaRPr b="1"/>
          </a:p>
          <a:p>
            <a:pPr marL="457200" lvl="0" indent="-317500" algn="l" rtl="0">
              <a:spcBef>
                <a:spcPts val="0"/>
              </a:spcBef>
              <a:spcAft>
                <a:spcPts val="0"/>
              </a:spcAft>
              <a:buSzPts val="1400"/>
              <a:buChar char="●"/>
            </a:pPr>
            <a:r>
              <a:rPr lang="en" b="1"/>
              <a:t>Clinician:</a:t>
            </a:r>
            <a:r>
              <a:rPr lang="en"/>
              <a:t> “Are you part of a spiritual community?”</a:t>
            </a:r>
            <a:endParaRPr/>
          </a:p>
          <a:p>
            <a:pPr marL="457200" lvl="0" indent="-317500" algn="l" rtl="0">
              <a:spcBef>
                <a:spcPts val="0"/>
              </a:spcBef>
              <a:spcAft>
                <a:spcPts val="0"/>
              </a:spcAft>
              <a:buSzPts val="1400"/>
              <a:buChar char="●"/>
            </a:pPr>
            <a:r>
              <a:rPr lang="en" b="1"/>
              <a:t>Patient: </a:t>
            </a:r>
            <a:r>
              <a:rPr lang="en"/>
              <a:t>“My sangha has been visiting me, and my teacher sends me chants and guidance.”</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b="1"/>
              <a:t>ADDRESS IN CARE</a:t>
            </a:r>
            <a:endParaRPr b="1"/>
          </a:p>
          <a:p>
            <a:pPr marL="457200" lvl="0" indent="-317500" algn="l" rtl="0">
              <a:spcBef>
                <a:spcPts val="0"/>
              </a:spcBef>
              <a:spcAft>
                <a:spcPts val="0"/>
              </a:spcAft>
              <a:buSzPts val="1400"/>
              <a:buChar char="●"/>
            </a:pPr>
            <a:r>
              <a:rPr lang="en" b="1"/>
              <a:t>Clinician:</a:t>
            </a:r>
            <a:r>
              <a:rPr lang="en"/>
              <a:t> “Is there anything we can do to support your spiritual practice?”</a:t>
            </a:r>
            <a:endParaRPr/>
          </a:p>
          <a:p>
            <a:pPr marL="457200" lvl="0" indent="-317500" algn="l" rtl="0">
              <a:spcBef>
                <a:spcPts val="0"/>
              </a:spcBef>
              <a:spcAft>
                <a:spcPts val="0"/>
              </a:spcAft>
              <a:buSzPts val="1400"/>
              <a:buChar char="●"/>
            </a:pPr>
            <a:r>
              <a:rPr lang="en" b="1" dirty="0"/>
              <a:t>Patient:</a:t>
            </a:r>
            <a:r>
              <a:rPr lang="en" dirty="0"/>
              <a:t> “Please allow quiet time for meditation. I’d appreciate a peaceful environment, especially near the end.”</a:t>
            </a:r>
            <a:endParaRPr sz="1000" dirty="0">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Karin to read</a:t>
            </a:r>
          </a:p>
        </p:txBody>
      </p:sp>
      <p:sp>
        <p:nvSpPr>
          <p:cNvPr id="4" name="Slide Number Placeholder 3"/>
          <p:cNvSpPr>
            <a:spLocks noGrp="1"/>
          </p:cNvSpPr>
          <p:nvPr>
            <p:ph type="sldNum" sz="quarter" idx="5"/>
          </p:nvPr>
        </p:nvSpPr>
        <p:spPr/>
        <p:txBody>
          <a:bodyPr/>
          <a:lstStyle/>
          <a:p>
            <a:fld id="{B3655906-434B-47BC-8FB4-49A7D188E17B}" type="slidenum">
              <a:t>31</a:t>
            </a:fld>
            <a:endParaRPr lang="en-US"/>
          </a:p>
        </p:txBody>
      </p:sp>
    </p:spTree>
    <p:extLst>
      <p:ext uri="{BB962C8B-B14F-4D97-AF65-F5344CB8AC3E}">
        <p14:creationId xmlns:p14="http://schemas.microsoft.com/office/powerpoint/2010/main" val="1612255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1B1B1B"/>
                </a:solidFill>
              </a:rPr>
              <a:t>FACILITATOR:</a:t>
            </a:r>
            <a:endParaRPr lang="en-US">
              <a:solidFill>
                <a:srgbClr val="000000"/>
              </a:solidFill>
            </a:endParaRPr>
          </a:p>
          <a:p>
            <a:r>
              <a:rPr lang="en-US">
                <a:solidFill>
                  <a:srgbClr val="1B1B1B"/>
                </a:solidFill>
              </a:rPr>
              <a:t>People reporting no spiritual belief had not resolved their grief by 14 months after the death. Participants with strong spiritual beliefs resolved their grief progressively over the same period. Strength of spiritual belief </a:t>
            </a:r>
            <a:r>
              <a:rPr lang="en-US" dirty="0">
                <a:solidFill>
                  <a:srgbClr val="1B1B1B"/>
                </a:solidFill>
              </a:rPr>
              <a:t>remained an important predictor after other variables were controlled for – more strong spiritual beliefs (not necessarily religion) were correlated with better resolution of grief.</a:t>
            </a:r>
            <a:endParaRPr lang="en-US"/>
          </a:p>
        </p:txBody>
      </p:sp>
      <p:sp>
        <p:nvSpPr>
          <p:cNvPr id="4" name="Slide Number Placeholder 3"/>
          <p:cNvSpPr>
            <a:spLocks noGrp="1"/>
          </p:cNvSpPr>
          <p:nvPr>
            <p:ph type="sldNum" sz="quarter" idx="5"/>
          </p:nvPr>
        </p:nvSpPr>
        <p:spPr/>
        <p:txBody>
          <a:bodyPr/>
          <a:lstStyle/>
          <a:p>
            <a:fld id="{FEB80D55-2E8C-443D-A819-AF77954D206A}" type="slidenum">
              <a:rPr lang="en-US"/>
              <a:t>34</a:t>
            </a:fld>
            <a:endParaRPr lang="en-US"/>
          </a:p>
        </p:txBody>
      </p:sp>
    </p:spTree>
    <p:extLst>
      <p:ext uri="{BB962C8B-B14F-4D97-AF65-F5344CB8AC3E}">
        <p14:creationId xmlns:p14="http://schemas.microsoft.com/office/powerpoint/2010/main" val="4072322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FACILITATOR:</a:t>
            </a:r>
            <a:endParaRPr lang="en-US" err="1">
              <a:ea typeface="Calibri"/>
              <a:cs typeface="Calibri"/>
            </a:endParaRPr>
          </a:p>
          <a:p>
            <a:pPr marL="171450" indent="-171450">
              <a:buFont typeface="Arial"/>
              <a:buChar char="•"/>
            </a:pPr>
            <a:r>
              <a:rPr lang="en-US" dirty="0"/>
              <a:t>"subacute grief" when EPT was on pediatric hospice </a:t>
            </a:r>
            <a:r>
              <a:rPr lang="en-US"/>
              <a:t>bereavement visit</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B3655906-434B-47BC-8FB4-49A7D188E17B}" type="slidenum">
              <a:rPr lang="en-US"/>
              <a:t>35</a:t>
            </a:fld>
            <a:endParaRPr lang="en-US"/>
          </a:p>
        </p:txBody>
      </p:sp>
    </p:spTree>
    <p:extLst>
      <p:ext uri="{BB962C8B-B14F-4D97-AF65-F5344CB8AC3E}">
        <p14:creationId xmlns:p14="http://schemas.microsoft.com/office/powerpoint/2010/main" val="1093068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8d3b0e5cb1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8d3b0e5cb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t>FACILITATOR:</a:t>
            </a:r>
            <a:endParaRPr lang="en-US" dirty="0">
              <a:solidFill>
                <a:srgbClr val="444444"/>
              </a:solidFill>
            </a:endParaRPr>
          </a:p>
          <a:p>
            <a:r>
              <a:rPr lang="en"/>
              <a:t>While</a:t>
            </a:r>
            <a:r>
              <a:rPr lang="en" dirty="0"/>
              <a:t> religion is a form of spirituality, </a:t>
            </a:r>
            <a:r>
              <a:rPr lang="en" b="1" dirty="0"/>
              <a:t>spirituality is broader</a:t>
            </a:r>
            <a:r>
              <a:rPr lang="en" dirty="0"/>
              <a:t>, deeply personal, and encompasses both religious and non-religious paths to meaning, hope, &amp; purpose specially during illness and dying (Richardson, 2017).</a:t>
            </a:r>
            <a:endParaRPr lang="en-US">
              <a:solidFill>
                <a:srgbClr val="444444"/>
              </a:solidFill>
            </a:endParaRPr>
          </a:p>
          <a:p>
            <a:pPr>
              <a:lnSpc>
                <a:spcPct val="114999"/>
              </a:lnSpc>
              <a:spcBef>
                <a:spcPts val="1200"/>
              </a:spcBef>
              <a:spcAft>
                <a:spcPts val="1200"/>
              </a:spcAft>
            </a:pPr>
            <a:endParaRPr lang="en-US" dirty="0">
              <a:solidFill>
                <a:srgbClr val="444444"/>
              </a:solidFill>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14D6BAE3-93B1-EA40-836F-5153F673EA93}" type="slidenum">
              <a:rPr lang="en-US" smtClean="0"/>
              <a:t>13</a:t>
            </a:fld>
            <a:endParaRPr lang="en-US"/>
          </a:p>
        </p:txBody>
      </p:sp>
    </p:spTree>
    <p:extLst>
      <p:ext uri="{BB962C8B-B14F-4D97-AF65-F5344CB8AC3E}">
        <p14:creationId xmlns:p14="http://schemas.microsoft.com/office/powerpoint/2010/main" val="3938950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c6f73a04f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c6f73a04f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nSpc>
                <a:spcPct val="115000"/>
              </a:lnSpc>
              <a:buClr>
                <a:prstClr val="black"/>
              </a:buClr>
              <a:buSzPts val="1100"/>
            </a:pPr>
            <a:r>
              <a:rPr lang="en">
                <a:solidFill>
                  <a:schemeClr val="dk1"/>
                </a:solidFill>
              </a:rPr>
              <a:t>KVV -&gt; EPT</a:t>
            </a:r>
            <a:endParaRPr lang="en" dirty="0">
              <a:solidFill>
                <a:schemeClr val="dk1"/>
              </a:solidFill>
            </a:endParaRPr>
          </a:p>
          <a:p>
            <a:pPr>
              <a:lnSpc>
                <a:spcPct val="114999"/>
              </a:lnSpc>
              <a:buSzPts val="1100"/>
            </a:pPr>
            <a:endParaRPr lang="en" dirty="0">
              <a:solidFill>
                <a:schemeClr val="dk1"/>
              </a:solidFill>
            </a:endParaRPr>
          </a:p>
          <a:p>
            <a:pPr>
              <a:lnSpc>
                <a:spcPct val="114999"/>
              </a:lnSpc>
              <a:buSzPts val="1100"/>
            </a:pPr>
            <a:r>
              <a:rPr lang="en">
                <a:solidFill>
                  <a:schemeClr val="dk1"/>
                </a:solidFill>
              </a:rPr>
              <a:t>FACILITATOR:</a:t>
            </a:r>
            <a:endParaRPr lang="en-US">
              <a:solidFill>
                <a:schemeClr val="dk1"/>
              </a:solidFill>
            </a:endParaRPr>
          </a:p>
          <a:p>
            <a:pPr marL="171450" lvl="0" indent="-171450" algn="l">
              <a:lnSpc>
                <a:spcPct val="114999"/>
              </a:lnSpc>
              <a:spcBef>
                <a:spcPts val="0"/>
              </a:spcBef>
              <a:spcAft>
                <a:spcPts val="0"/>
              </a:spcAft>
              <a:buSzPts val="1100"/>
              <a:buFont typeface="Arial"/>
              <a:buChar char="•"/>
            </a:pPr>
            <a:r>
              <a:rPr lang="en">
                <a:solidFill>
                  <a:schemeClr val="dk1"/>
                </a:solidFill>
              </a:rPr>
              <a:t>Spirituality</a:t>
            </a:r>
            <a:r>
              <a:rPr lang="en" dirty="0">
                <a:solidFill>
                  <a:schemeClr val="dk1"/>
                </a:solidFill>
              </a:rPr>
              <a:t> is </a:t>
            </a:r>
            <a:r>
              <a:rPr lang="en" i="1" dirty="0">
                <a:solidFill>
                  <a:schemeClr val="dk1"/>
                </a:solidFill>
              </a:rPr>
              <a:t>“deeply valued by people and their communities,”</a:t>
            </a:r>
            <a:r>
              <a:rPr lang="en" dirty="0">
                <a:solidFill>
                  <a:schemeClr val="dk1"/>
                </a:solidFill>
              </a:rPr>
              <a:t> and therefore</a:t>
            </a:r>
            <a:r>
              <a:rPr lang="en" b="1" dirty="0">
                <a:solidFill>
                  <a:schemeClr val="dk1"/>
                </a:solidFill>
              </a:rPr>
              <a:t> influences health behaviors and outcomes</a:t>
            </a:r>
            <a:r>
              <a:rPr lang="en" dirty="0">
                <a:solidFill>
                  <a:schemeClr val="dk1"/>
                </a:solidFill>
              </a:rPr>
              <a:t>. </a:t>
            </a:r>
            <a:endParaRPr lang="en-US">
              <a:solidFill>
                <a:schemeClr val="dk1"/>
              </a:solidFill>
            </a:endParaRPr>
          </a:p>
          <a:p>
            <a:pPr marL="171450" lvl="0" indent="-171450" algn="l" rtl="0">
              <a:lnSpc>
                <a:spcPct val="115000"/>
              </a:lnSpc>
              <a:spcBef>
                <a:spcPts val="0"/>
              </a:spcBef>
              <a:spcAft>
                <a:spcPts val="0"/>
              </a:spcAft>
              <a:buFont typeface="Arial"/>
              <a:buChar char="•"/>
            </a:pPr>
            <a:r>
              <a:rPr lang="en">
                <a:solidFill>
                  <a:schemeClr val="dk1"/>
                </a:solidFill>
              </a:rPr>
              <a:t>Much like other determinants of health like socioeconomics or education</a:t>
            </a:r>
            <a:endParaRPr>
              <a:solidFill>
                <a:schemeClr val="dk1"/>
              </a:solidFill>
            </a:endParaRPr>
          </a:p>
          <a:p>
            <a:pPr marL="171450" lvl="0" indent="-171450" algn="l" rtl="0">
              <a:lnSpc>
                <a:spcPct val="115000"/>
              </a:lnSpc>
              <a:spcBef>
                <a:spcPts val="0"/>
              </a:spcBef>
              <a:spcAft>
                <a:spcPts val="0"/>
              </a:spcAft>
              <a:buFont typeface="Arial"/>
              <a:buChar char="•"/>
            </a:pPr>
            <a:r>
              <a:rPr lang="en" dirty="0">
                <a:solidFill>
                  <a:schemeClr val="dk1"/>
                </a:solidFill>
              </a:rPr>
              <a:t>It is a critical component of whole-person health.</a:t>
            </a:r>
            <a:endParaRPr dirty="0">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844a29a42c_2_1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844a29a42c_2_1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FACILITATOR:</a:t>
            </a:r>
            <a:endParaRPr/>
          </a:p>
          <a:p>
            <a:pPr marL="0" lvl="0" indent="0" algn="l" rtl="0">
              <a:spcBef>
                <a:spcPts val="0"/>
              </a:spcBef>
              <a:spcAft>
                <a:spcPts val="0"/>
              </a:spcAft>
              <a:buClr>
                <a:schemeClr val="dk1"/>
              </a:buClr>
              <a:buSzPts val="1100"/>
              <a:buFont typeface="Arial"/>
              <a:buNone/>
            </a:pPr>
            <a:r>
              <a:rPr lang="en">
                <a:solidFill>
                  <a:schemeClr val="dk1"/>
                </a:solidFill>
              </a:rPr>
              <a:t>Spiritual care positively influences patients’ physical, psychological, and social well-being by fostering life purpose, spiritual growth, and emotional resilience. </a:t>
            </a:r>
            <a:endParaRPr>
              <a:solidFill>
                <a:schemeClr val="dk1"/>
              </a:solidFill>
            </a:endParaRPr>
          </a:p>
          <a:p>
            <a:pPr marL="457200" lvl="0" indent="-317500" algn="l" rtl="0">
              <a:spcBef>
                <a:spcPts val="0"/>
              </a:spcBef>
              <a:spcAft>
                <a:spcPts val="0"/>
              </a:spcAft>
              <a:buClr>
                <a:schemeClr val="dk1"/>
              </a:buClr>
              <a:buSzPts val="1400"/>
              <a:buChar char="-"/>
            </a:pPr>
            <a:r>
              <a:rPr lang="en" dirty="0">
                <a:solidFill>
                  <a:schemeClr val="dk1"/>
                </a:solidFill>
              </a:rPr>
              <a:t>It reduces physical pain, improves symptoms, and supports coping mechanisms, ultimately enhancing the quality of life</a:t>
            </a:r>
            <a:endParaRPr dirty="0">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Additionally, it strengthens patients’ capacity to face challenges, reduces anxiety, and provides mental clarity and social support.</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From the healthcare system’s perspective, integrating spiritual care contributes to faster recovery, reduced hospital stays, and greater patient satisfaction, emphasizing its effectiveness in promoting holistic care.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8e079b7731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8e079b7731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 sz="1100">
                <a:solidFill>
                  <a:schemeClr val="dk2"/>
                </a:solidFill>
                <a:latin typeface="Roboto Light"/>
                <a:ea typeface="Roboto Light"/>
                <a:cs typeface="Roboto Light"/>
                <a:sym typeface="Roboto Light"/>
              </a:rPr>
              <a:t>FACILITATOR:</a:t>
            </a:r>
            <a:endParaRPr lang="en-US" sz="1134">
              <a:solidFill>
                <a:schemeClr val="dk2"/>
              </a:solidFill>
              <a:latin typeface="Roboto Light"/>
              <a:ea typeface="Roboto Light"/>
              <a:cs typeface="Roboto Light"/>
              <a:sym typeface="Roboto Light"/>
            </a:endParaRPr>
          </a:p>
          <a:p>
            <a:pPr marL="285750" lvl="0" indent="-285750" algn="l">
              <a:spcBef>
                <a:spcPts val="0"/>
              </a:spcBef>
              <a:spcAft>
                <a:spcPts val="0"/>
              </a:spcAft>
              <a:buFont typeface="Arial"/>
              <a:buChar char="•"/>
            </a:pPr>
            <a:r>
              <a:rPr lang="en" sz="1100">
                <a:solidFill>
                  <a:schemeClr val="dk2"/>
                </a:solidFill>
                <a:latin typeface="Roboto Light"/>
                <a:ea typeface="Roboto Light"/>
                <a:cs typeface="Roboto Light"/>
                <a:sym typeface="Roboto Light"/>
              </a:rPr>
              <a:t>Addressing spirituality is fundamental to the comprehensive, whole-person care that medicine aims to provide</a:t>
            </a:r>
            <a:endParaRPr lang="en-US" sz="1100">
              <a:solidFill>
                <a:schemeClr val="dk2"/>
              </a:solidFill>
              <a:latin typeface="Roboto Light"/>
              <a:ea typeface="Roboto Light"/>
              <a:cs typeface="Roboto Light"/>
            </a:endParaRPr>
          </a:p>
          <a:p>
            <a:pPr marL="285750" lvl="0" indent="-285750" algn="l" rtl="0">
              <a:spcBef>
                <a:spcPts val="0"/>
              </a:spcBef>
              <a:spcAft>
                <a:spcPts val="0"/>
              </a:spcAft>
              <a:buFont typeface="Arial"/>
              <a:buChar char="•"/>
            </a:pPr>
            <a:endParaRPr sz="1134">
              <a:solidFill>
                <a:schemeClr val="dk2"/>
              </a:solidFill>
              <a:latin typeface="Roboto Light"/>
              <a:ea typeface="Roboto Light"/>
              <a:cs typeface="Roboto Light"/>
            </a:endParaRPr>
          </a:p>
          <a:p>
            <a:pPr marL="285750" lvl="0" indent="-285750" algn="l" rtl="0">
              <a:spcBef>
                <a:spcPts val="0"/>
              </a:spcBef>
              <a:spcAft>
                <a:spcPts val="0"/>
              </a:spcAft>
              <a:buFont typeface="Arial"/>
              <a:buChar char="•"/>
            </a:pPr>
            <a:r>
              <a:rPr lang="en" sz="1134">
                <a:solidFill>
                  <a:schemeClr val="dk2"/>
                </a:solidFill>
                <a:latin typeface="Roboto Light"/>
                <a:ea typeface="Roboto Light"/>
                <a:cs typeface="Roboto Light"/>
                <a:sym typeface="Roboto Light"/>
              </a:rPr>
              <a:t>Illness often → existential crises/spiritual distress →worsen psychological &amp; physical symptoms. Assessment &amp; support are vital</a:t>
            </a:r>
            <a:endParaRPr sz="1134">
              <a:solidFill>
                <a:schemeClr val="dk2"/>
              </a:solidFill>
              <a:latin typeface="Roboto Light"/>
              <a:ea typeface="Roboto Light"/>
              <a:cs typeface="Roboto Light"/>
            </a:endParaRPr>
          </a:p>
          <a:p>
            <a:pPr marL="285750" lvl="0" indent="-285750" algn="l" rtl="0">
              <a:spcBef>
                <a:spcPts val="0"/>
              </a:spcBef>
              <a:spcAft>
                <a:spcPts val="0"/>
              </a:spcAft>
              <a:buFont typeface="Arial"/>
              <a:buChar char="•"/>
            </a:pPr>
            <a:endParaRPr sz="1134">
              <a:solidFill>
                <a:schemeClr val="dk2"/>
              </a:solidFill>
              <a:latin typeface="Roboto Light"/>
              <a:ea typeface="Roboto Light"/>
              <a:cs typeface="Roboto Light"/>
            </a:endParaRPr>
          </a:p>
          <a:p>
            <a:pPr marL="285750" lvl="0" indent="-285750" algn="l" rtl="0">
              <a:spcBef>
                <a:spcPts val="0"/>
              </a:spcBef>
              <a:spcAft>
                <a:spcPts val="0"/>
              </a:spcAft>
              <a:buFont typeface="Arial"/>
              <a:buChar char="•"/>
            </a:pPr>
            <a:r>
              <a:rPr lang="en" sz="1134">
                <a:solidFill>
                  <a:schemeClr val="dk2"/>
                </a:solidFill>
                <a:latin typeface="Roboto Light"/>
                <a:ea typeface="Roboto Light"/>
                <a:cs typeface="Roboto Light"/>
                <a:sym typeface="Roboto Light"/>
              </a:rPr>
              <a:t>Understanding a patient's spiritual beliefs ensures that their EOL care and medical choices align with their deepest values and preferences </a:t>
            </a:r>
            <a:endParaRPr sz="1134">
              <a:solidFill>
                <a:schemeClr val="dk2"/>
              </a:solidFill>
              <a:latin typeface="Roboto Light"/>
              <a:ea typeface="Roboto Light"/>
              <a:cs typeface="Roboto Light"/>
            </a:endParaRPr>
          </a:p>
          <a:p>
            <a:pPr marL="285750" lvl="0" indent="-285750" algn="l" rtl="0">
              <a:spcBef>
                <a:spcPts val="0"/>
              </a:spcBef>
              <a:spcAft>
                <a:spcPts val="0"/>
              </a:spcAft>
              <a:buFont typeface="Arial"/>
              <a:buChar char="•"/>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EPT -&gt; KVV</a:t>
            </a:r>
          </a:p>
        </p:txBody>
      </p:sp>
      <p:sp>
        <p:nvSpPr>
          <p:cNvPr id="4" name="Slide Number Placeholder 3"/>
          <p:cNvSpPr>
            <a:spLocks noGrp="1"/>
          </p:cNvSpPr>
          <p:nvPr>
            <p:ph type="sldNum" sz="quarter" idx="5"/>
          </p:nvPr>
        </p:nvSpPr>
        <p:spPr/>
        <p:txBody>
          <a:bodyPr/>
          <a:lstStyle/>
          <a:p>
            <a:fld id="{14D6BAE3-93B1-EA40-836F-5153F673EA93}" type="slidenum">
              <a:rPr lang="en-US" smtClean="0"/>
              <a:t>18</a:t>
            </a:fld>
            <a:endParaRPr lang="en-US"/>
          </a:p>
        </p:txBody>
      </p:sp>
    </p:spTree>
    <p:extLst>
      <p:ext uri="{BB962C8B-B14F-4D97-AF65-F5344CB8AC3E}">
        <p14:creationId xmlns:p14="http://schemas.microsoft.com/office/powerpoint/2010/main" val="4140774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c6f73a04f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c6f73a04f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FACILITATOR</a:t>
            </a:r>
            <a:endParaRPr>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“Multiple studies demonstrate that physicians are not meeting the expectations of patients to discuss spirituality. One survey showed that most patients desired spiritual discussions during challenging life events, including </a:t>
            </a:r>
            <a:endParaRPr dirty="0">
              <a:solidFill>
                <a:schemeClr val="dk1"/>
              </a:solidFill>
            </a:endParaRPr>
          </a:p>
          <a:p>
            <a:pPr marL="457200" lvl="0" indent="-317500" algn="l" rtl="0">
              <a:spcBef>
                <a:spcPts val="0"/>
              </a:spcBef>
              <a:spcAft>
                <a:spcPts val="0"/>
              </a:spcAft>
              <a:buClr>
                <a:schemeClr val="dk1"/>
              </a:buClr>
              <a:buSzPts val="1400"/>
              <a:buChar char="-"/>
            </a:pPr>
            <a:r>
              <a:rPr lang="en" dirty="0">
                <a:solidFill>
                  <a:schemeClr val="dk1"/>
                </a:solidFill>
              </a:rPr>
              <a:t>70% of patients who indicated they desired spiritual discussions for loss of a loved one</a:t>
            </a:r>
            <a:endParaRPr dirty="0">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74% for serious medical conditions</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77% for life-threatening illnesses.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Ideally, the physician, as head of the medical care team, should take the spiritual history. However, since only about 10% of physicians in the US “often or always” do so [</a:t>
            </a:r>
            <a:r>
              <a:rPr lang="en" u="sng" dirty="0">
                <a:solidFill>
                  <a:schemeClr val="hlink"/>
                </a:solidFill>
                <a:hlinkClick r:id="rId3"/>
              </a:rPr>
              <a:t>595</a:t>
            </a:r>
            <a:r>
              <a:rPr lang="en">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Failure to assess and address patients’ spiritual needs is associated with poorer quality of life [</a:t>
            </a:r>
            <a:r>
              <a:rPr lang="en" b="1" u="sng" dirty="0">
                <a:solidFill>
                  <a:schemeClr val="hlink"/>
                </a:solidFill>
                <a:hlinkClick r:id="rId4"/>
              </a:rPr>
              <a:t>32</a:t>
            </a:r>
            <a:r>
              <a:rPr lang="en" b="1">
                <a:solidFill>
                  <a:schemeClr val="dk1"/>
                </a:solidFill>
              </a:rPr>
              <a:t>], reduced satisfaction with care [</a:t>
            </a:r>
            <a:r>
              <a:rPr lang="en" b="1" u="sng" dirty="0">
                <a:solidFill>
                  <a:schemeClr val="hlink"/>
                </a:solidFill>
                <a:hlinkClick r:id="rId5"/>
              </a:rPr>
              <a:t>33</a:t>
            </a:r>
            <a:r>
              <a:rPr lang="en" b="1">
                <a:solidFill>
                  <a:schemeClr val="dk1"/>
                </a:solidFill>
              </a:rPr>
              <a:t>], and increased costs during the last week of life</a:t>
            </a:r>
            <a:r>
              <a:rPr lang="en">
                <a:solidFill>
                  <a:schemeClr val="dk1"/>
                </a:solidFill>
              </a:rPr>
              <a:t> [</a:t>
            </a:r>
            <a:r>
              <a:rPr lang="en" u="sng" dirty="0">
                <a:solidFill>
                  <a:schemeClr val="hlink"/>
                </a:solidFill>
                <a:hlinkClick r:id="rId6"/>
              </a:rPr>
              <a:t>34</a:t>
            </a:r>
            <a:r>
              <a:rPr lang="en">
                <a:solidFill>
                  <a:schemeClr val="dk1"/>
                </a:solidFill>
              </a:rPr>
              <a:t>, </a:t>
            </a:r>
            <a:r>
              <a:rPr lang="en" u="sng" dirty="0">
                <a:solidFill>
                  <a:schemeClr val="hlink"/>
                </a:solidFill>
                <a:hlinkClick r:id="rId7"/>
              </a:rPr>
              <a:t>35</a:t>
            </a:r>
            <a:r>
              <a:rPr lang="en">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Most (88%) of the study population (N = 230) considered religion to be at least somewhat important and 72% reported that their spiritual needs were supported minimally or not at all by the medical system. (</a:t>
            </a:r>
            <a:r>
              <a:rPr lang="en" b="1" dirty="0">
                <a:solidFill>
                  <a:schemeClr val="dk1"/>
                </a:solidFill>
              </a:rPr>
              <a:t>Religiousness and spiritual support among advanced cancer patients and associations with end-of-life treatment preferences and quality of life)</a:t>
            </a:r>
            <a:endParaRPr dirty="0">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 survey of 1144 U.S. physicians (latest national data available) found that </a:t>
            </a:r>
            <a:r>
              <a:rPr lang="en" u="sng">
                <a:solidFill>
                  <a:schemeClr val="dk1"/>
                </a:solidFill>
              </a:rPr>
              <a:t>only 10% said they often inquired about R/S issues, </a:t>
            </a:r>
            <a:r>
              <a:rPr lang="en">
                <a:solidFill>
                  <a:schemeClr val="dk1"/>
                </a:solidFill>
              </a:rPr>
              <a:t>. </a:t>
            </a:r>
            <a:r>
              <a:rPr lang="en" b="1">
                <a:solidFill>
                  <a:schemeClr val="dk1"/>
                </a:solidFill>
              </a:rPr>
              <a:t>Failure to assess and address patients’ spiritual needs is associated with poorer quality of life [</a:t>
            </a:r>
            <a:r>
              <a:rPr lang="en" b="1" u="sng" dirty="0">
                <a:solidFill>
                  <a:schemeClr val="hlink"/>
                </a:solidFill>
                <a:hlinkClick r:id="rId4"/>
              </a:rPr>
              <a:t>32</a:t>
            </a:r>
            <a:r>
              <a:rPr lang="en" b="1">
                <a:solidFill>
                  <a:schemeClr val="dk1"/>
                </a:solidFill>
              </a:rPr>
              <a:t>], reduced satisfaction with care [</a:t>
            </a:r>
            <a:r>
              <a:rPr lang="en" b="1" u="sng" dirty="0">
                <a:solidFill>
                  <a:schemeClr val="hlink"/>
                </a:solidFill>
                <a:hlinkClick r:id="rId5"/>
              </a:rPr>
              <a:t>33</a:t>
            </a:r>
            <a:r>
              <a:rPr lang="en" b="1">
                <a:solidFill>
                  <a:schemeClr val="dk1"/>
                </a:solidFill>
              </a:rPr>
              <a:t>], and increased costs during the last week of life</a:t>
            </a:r>
            <a:r>
              <a:rPr lang="en">
                <a:solidFill>
                  <a:schemeClr val="dk1"/>
                </a:solidFill>
              </a:rPr>
              <a:t> [</a:t>
            </a:r>
            <a:r>
              <a:rPr lang="en" u="sng" dirty="0">
                <a:solidFill>
                  <a:schemeClr val="hlink"/>
                </a:solidFill>
                <a:hlinkClick r:id="rId6"/>
              </a:rPr>
              <a:t>34</a:t>
            </a:r>
            <a:r>
              <a:rPr lang="en">
                <a:solidFill>
                  <a:schemeClr val="dk1"/>
                </a:solidFill>
              </a:rPr>
              <a:t>, </a:t>
            </a:r>
            <a:r>
              <a:rPr lang="en" u="sng" dirty="0">
                <a:solidFill>
                  <a:schemeClr val="hlink"/>
                </a:solidFill>
                <a:hlinkClick r:id="rId7"/>
              </a:rPr>
              <a:t>35</a:t>
            </a:r>
            <a:r>
              <a:rPr lang="en">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a:t>
            </a:r>
            <a:endParaRPr b="1">
              <a:solidFill>
                <a:schemeClr val="dk1"/>
              </a:solidFill>
            </a:endParaRPr>
          </a:p>
          <a:p>
            <a:pPr marL="0" lvl="0" indent="0" algn="l" rtl="0">
              <a:spcBef>
                <a:spcPts val="0"/>
              </a:spcBef>
              <a:spcAft>
                <a:spcPts val="0"/>
              </a:spcAft>
              <a:buClr>
                <a:schemeClr val="dk1"/>
              </a:buClr>
              <a:buSzPts val="1100"/>
              <a:buFont typeface="Arial"/>
              <a:buNone/>
            </a:pPr>
            <a:r>
              <a:rPr lang="en" b="1" dirty="0">
                <a:solidFill>
                  <a:schemeClr val="dk1"/>
                </a:solidFill>
              </a:rPr>
              <a:t>Ehman JW, Ott BB, Short TH, Ciampa RC, Hansen-</a:t>
            </a:r>
            <a:r>
              <a:rPr lang="en" b="1" dirty="0" err="1">
                <a:solidFill>
                  <a:schemeClr val="dk1"/>
                </a:solidFill>
              </a:rPr>
              <a:t>Flaschen</a:t>
            </a:r>
            <a:r>
              <a:rPr lang="en" b="1" dirty="0">
                <a:solidFill>
                  <a:schemeClr val="dk1"/>
                </a:solidFill>
              </a:rPr>
              <a:t> </a:t>
            </a:r>
            <a:r>
              <a:rPr lang="en" dirty="0">
                <a:solidFill>
                  <a:schemeClr val="dk1"/>
                </a:solidFill>
              </a:rPr>
              <a:t>J. </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Do patients want physicians to inquire about their spiritual or religious beliefs if they become gravely ill? </a:t>
            </a:r>
            <a:endParaRPr>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Arch Intern Med. 1999 Aug 9-23;159(15):1803-6. </a:t>
            </a:r>
            <a:r>
              <a:rPr lang="en" dirty="0" err="1">
                <a:solidFill>
                  <a:schemeClr val="dk1"/>
                </a:solidFill>
              </a:rPr>
              <a:t>doi</a:t>
            </a:r>
            <a:r>
              <a:rPr lang="en" dirty="0">
                <a:solidFill>
                  <a:schemeClr val="dk1"/>
                </a:solidFill>
              </a:rPr>
              <a:t>: 10.1001/archinte.159.15.1803. PMID: 10448785.</a:t>
            </a:r>
            <a:endParaRPr dirty="0">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b="1" dirty="0">
                <a:solidFill>
                  <a:schemeClr val="dk1"/>
                </a:solidFill>
              </a:rPr>
              <a:t>McCord G, Gilchrist VJ, Grossman SD, King BD, McCormick KE, </a:t>
            </a:r>
            <a:r>
              <a:rPr lang="en" b="1" dirty="0" err="1">
                <a:solidFill>
                  <a:schemeClr val="dk1"/>
                </a:solidFill>
              </a:rPr>
              <a:t>Oprandi</a:t>
            </a:r>
            <a:r>
              <a:rPr lang="en" b="1" dirty="0">
                <a:solidFill>
                  <a:schemeClr val="dk1"/>
                </a:solidFill>
              </a:rPr>
              <a:t> AM, </a:t>
            </a:r>
            <a:r>
              <a:rPr lang="en" b="1" dirty="0" err="1">
                <a:solidFill>
                  <a:schemeClr val="dk1"/>
                </a:solidFill>
              </a:rPr>
              <a:t>Schrop</a:t>
            </a:r>
            <a:r>
              <a:rPr lang="en" b="1" dirty="0">
                <a:solidFill>
                  <a:schemeClr val="dk1"/>
                </a:solidFill>
              </a:rPr>
              <a:t> SL, Selius BA, Smucker DO, Weldy DL, Amorn M, Carter MA, Deak AJ, </a:t>
            </a:r>
            <a:r>
              <a:rPr lang="en" b="1" dirty="0" err="1">
                <a:solidFill>
                  <a:schemeClr val="dk1"/>
                </a:solidFill>
              </a:rPr>
              <a:t>Hefzy</a:t>
            </a:r>
            <a:r>
              <a:rPr lang="en" b="1" dirty="0">
                <a:solidFill>
                  <a:schemeClr val="dk1"/>
                </a:solidFill>
              </a:rPr>
              <a:t> H, Srivastava M. </a:t>
            </a:r>
            <a:endParaRPr b="1"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Discussing spirituality with patients: a rational and ethical approach. </a:t>
            </a:r>
            <a:endParaRPr>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Ann Fam Med. 2004 Jul-Aug;2(4):356-61. </a:t>
            </a:r>
            <a:r>
              <a:rPr lang="en" dirty="0" err="1">
                <a:solidFill>
                  <a:schemeClr val="dk1"/>
                </a:solidFill>
              </a:rPr>
              <a:t>doi</a:t>
            </a:r>
            <a:r>
              <a:rPr lang="en" dirty="0">
                <a:solidFill>
                  <a:schemeClr val="dk1"/>
                </a:solidFill>
              </a:rPr>
              <a:t>: 10.1370/afm.71. PMID: 15335136; PMCID: PMC1466687.</a:t>
            </a:r>
            <a:endParaRPr dirty="0">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a:p>
            <a:pPr marL="0" lvl="0" indent="0" algn="l" rtl="0">
              <a:spcBef>
                <a:spcPts val="0"/>
              </a:spcBef>
              <a:spcAft>
                <a:spcPts val="0"/>
              </a:spcAft>
              <a:buClr>
                <a:schemeClr val="dk1"/>
              </a:buClr>
              <a:buSzPts val="1100"/>
              <a:buFont typeface="Arial"/>
              <a:buNone/>
            </a:pPr>
            <a:r>
              <a:rPr lang="en" b="1" dirty="0">
                <a:solidFill>
                  <a:schemeClr val="dk1"/>
                </a:solidFill>
              </a:rPr>
              <a:t>Alan B. </a:t>
            </a:r>
            <a:r>
              <a:rPr lang="en" b="1" dirty="0" err="1">
                <a:solidFill>
                  <a:schemeClr val="dk1"/>
                </a:solidFill>
              </a:rPr>
              <a:t>Astrow</a:t>
            </a:r>
            <a:r>
              <a:rPr lang="en" b="1" dirty="0">
                <a:solidFill>
                  <a:schemeClr val="dk1"/>
                </a:solidFill>
              </a:rPr>
              <a:t>, Gary Kwok, Rashmi K. Sharma, Nelli Fromer, Daniel P. </a:t>
            </a:r>
            <a:r>
              <a:rPr lang="en" b="1" dirty="0" err="1">
                <a:solidFill>
                  <a:schemeClr val="dk1"/>
                </a:solidFill>
              </a:rPr>
              <a:t>Sulmasy</a:t>
            </a:r>
            <a:r>
              <a:rPr lang="en" b="1" dirty="0">
                <a:solidFill>
                  <a:schemeClr val="dk1"/>
                </a:solidFill>
              </a:rPr>
              <a:t>,</a:t>
            </a:r>
            <a:endParaRPr b="1"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Spiritual Needs and Perception of Quality of Care and Satisfaction With Care in Hematology/Medical Oncology Patients: A Multicultural Assessment,</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Journal of Pain and Symptom Management,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Koenig HG. </a:t>
            </a:r>
            <a:r>
              <a:rPr lang="en" b="1">
                <a:solidFill>
                  <a:schemeClr val="dk1"/>
                </a:solidFill>
              </a:rPr>
              <a:t>Religion, spirituality, and health: the research and clinical implications.</a:t>
            </a:r>
            <a:endParaRPr b="1">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 ISRN Psychiatry. 2012 Dec 16;2012:278730. </a:t>
            </a:r>
            <a:r>
              <a:rPr lang="en" dirty="0" err="1">
                <a:solidFill>
                  <a:schemeClr val="dk1"/>
                </a:solidFill>
              </a:rPr>
              <a:t>doi</a:t>
            </a:r>
            <a:r>
              <a:rPr lang="en" dirty="0">
                <a:solidFill>
                  <a:schemeClr val="dk1"/>
                </a:solidFill>
              </a:rPr>
              <a:t>: 10.5402/2012/278730. PMID: 23762764; PMCID: PMC3671693.</a:t>
            </a:r>
            <a:endParaRPr sz="1200" dirty="0">
              <a:solidFill>
                <a:srgbClr val="212121"/>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Balboni TA, Vanderwerker LC, Block SD, Paulk ME, Lathan CS, Peteet JR, </a:t>
            </a:r>
            <a:r>
              <a:rPr lang="en" dirty="0" err="1">
                <a:solidFill>
                  <a:schemeClr val="dk1"/>
                </a:solidFill>
              </a:rPr>
              <a:t>Prigerson</a:t>
            </a:r>
            <a:r>
              <a:rPr lang="en" dirty="0">
                <a:solidFill>
                  <a:schemeClr val="dk1"/>
                </a:solidFill>
              </a:rPr>
              <a:t> HG. </a:t>
            </a:r>
            <a:r>
              <a:rPr lang="en" b="1" dirty="0">
                <a:solidFill>
                  <a:schemeClr val="dk1"/>
                </a:solidFill>
              </a:rPr>
              <a:t>Religiousness and spiritual support among advanced cancer patients and associations with end-of-life treatment preferences and quality of life.</a:t>
            </a:r>
            <a:r>
              <a:rPr lang="en" dirty="0">
                <a:solidFill>
                  <a:schemeClr val="dk1"/>
                </a:solidFill>
              </a:rPr>
              <a:t> J Clin Oncol. 2007 Feb 10;25(5):555-60. </a:t>
            </a:r>
            <a:r>
              <a:rPr lang="en" dirty="0" err="1">
                <a:solidFill>
                  <a:schemeClr val="dk1"/>
                </a:solidFill>
              </a:rPr>
              <a:t>doi</a:t>
            </a:r>
            <a:r>
              <a:rPr lang="en" dirty="0">
                <a:solidFill>
                  <a:schemeClr val="dk1"/>
                </a:solidFill>
              </a:rPr>
              <a:t>: 10.1200/JCO.2006.07.9046. PMID: 17290065; PMCID: PMC2515558.</a:t>
            </a:r>
            <a:endParaRPr dirty="0">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Lee-Poy M, Stewart M, Ryan BL, Brown JB.</a:t>
            </a:r>
            <a:r>
              <a:rPr lang="en" b="1">
                <a:solidFill>
                  <a:schemeClr val="dk1"/>
                </a:solidFill>
              </a:rPr>
              <a:t> Asking patients about their religious and spiritual beliefs: Cross-sectional study of family physicians.</a:t>
            </a:r>
            <a:r>
              <a:rPr lang="en">
                <a:solidFill>
                  <a:schemeClr val="dk1"/>
                </a:solidFill>
              </a:rPr>
              <a:t> Can Fam Physician. 2016 Sep;62(9):e555-61. PMID: 27629691; PMCID: PMC5023366.</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Koenig, H.G., Perno, K. &amp; Hamilton, T. </a:t>
            </a:r>
            <a:r>
              <a:rPr lang="en" b="1">
                <a:solidFill>
                  <a:schemeClr val="dk1"/>
                </a:solidFill>
              </a:rPr>
              <a:t>The spiritual history in outpatient practice: attitudes and practices of health professionals in the Adventist Health System.</a:t>
            </a:r>
            <a:r>
              <a:rPr lang="en">
                <a:solidFill>
                  <a:schemeClr val="dk1"/>
                </a:solidFill>
              </a:rPr>
              <a:t> BMC Med Educ 17, 102 (2017). https://doi.org/10.1186/s12909-017-0938-8</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8e079b7731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8e079b7731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“Multiple studies demonstrate that physicians are not meeting the expectations of patients to discuss spirituality. One survey showed that most patients desired spiritual discussions during challenging life events, including </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70% of patients who indicated they desired spiritual discussions for loss of a loved one</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74% for serious medical conditions</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77% for life-threatening illnesses.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a:solidFill>
                  <a:schemeClr val="dk1"/>
                </a:solidFill>
              </a:rPr>
              <a:t>Ideally, the physician, as head of the medical care team, should take the spiritual history. However, since only about 10% of physicians in the US “often or always” do so [</a:t>
            </a:r>
            <a:r>
              <a:rPr lang="en" u="sng">
                <a:solidFill>
                  <a:schemeClr val="hlink"/>
                </a:solidFill>
                <a:hlinkClick r:id="rId3"/>
              </a:rPr>
              <a:t>595</a:t>
            </a:r>
            <a:r>
              <a:rPr lang="en">
                <a:solidFill>
                  <a:schemeClr val="dk1"/>
                </a:solidFill>
              </a:rPr>
              <a: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Failure to assess and address patients’ spiritual needs is associated with poorer quality of life [</a:t>
            </a:r>
            <a:r>
              <a:rPr lang="en" b="1" u="sng">
                <a:solidFill>
                  <a:schemeClr val="hlink"/>
                </a:solidFill>
                <a:hlinkClick r:id="rId4"/>
              </a:rPr>
              <a:t>32</a:t>
            </a:r>
            <a:r>
              <a:rPr lang="en" b="1">
                <a:solidFill>
                  <a:schemeClr val="dk1"/>
                </a:solidFill>
              </a:rPr>
              <a:t>], reduced satisfaction with care [</a:t>
            </a:r>
            <a:r>
              <a:rPr lang="en" b="1" u="sng">
                <a:solidFill>
                  <a:schemeClr val="hlink"/>
                </a:solidFill>
                <a:hlinkClick r:id="rId5"/>
              </a:rPr>
              <a:t>33</a:t>
            </a:r>
            <a:r>
              <a:rPr lang="en" b="1">
                <a:solidFill>
                  <a:schemeClr val="dk1"/>
                </a:solidFill>
              </a:rPr>
              <a:t>], and increased costs during the last week of life</a:t>
            </a:r>
            <a:r>
              <a:rPr lang="en">
                <a:solidFill>
                  <a:schemeClr val="dk1"/>
                </a:solidFill>
              </a:rPr>
              <a:t> [</a:t>
            </a:r>
            <a:r>
              <a:rPr lang="en" u="sng">
                <a:solidFill>
                  <a:schemeClr val="hlink"/>
                </a:solidFill>
                <a:hlinkClick r:id="rId6"/>
              </a:rPr>
              <a:t>34</a:t>
            </a:r>
            <a:r>
              <a:rPr lang="en">
                <a:solidFill>
                  <a:schemeClr val="dk1"/>
                </a:solidFill>
              </a:rPr>
              <a:t>, </a:t>
            </a:r>
            <a:r>
              <a:rPr lang="en" u="sng">
                <a:solidFill>
                  <a:schemeClr val="hlink"/>
                </a:solidFill>
                <a:hlinkClick r:id="rId7"/>
              </a:rPr>
              <a:t>35</a:t>
            </a:r>
            <a:r>
              <a:rPr lang="en">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Most (88%) of the study population (N = 230) considered religion to be at least somewhat important and 72% reported that their spiritual needs were supported minimally or not at all by the medical system. (</a:t>
            </a:r>
            <a:r>
              <a:rPr lang="en" b="1">
                <a:solidFill>
                  <a:schemeClr val="dk1"/>
                </a:solidFill>
              </a:rPr>
              <a:t>Religiousness and spiritual support among advanced cancer patients and associations with end-of-life treatment preferences and quality of life)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 survey of 1144 U.S. physicians (latest national data available) found that </a:t>
            </a:r>
            <a:r>
              <a:rPr lang="en" u="sng">
                <a:solidFill>
                  <a:schemeClr val="dk1"/>
                </a:solidFill>
              </a:rPr>
              <a:t>only 10% said they often inquired about R/S issues, </a:t>
            </a:r>
            <a:r>
              <a:rPr lang="en">
                <a:solidFill>
                  <a:schemeClr val="dk1"/>
                </a:solidFill>
              </a:rPr>
              <a:t>. </a:t>
            </a:r>
            <a:r>
              <a:rPr lang="en" b="1">
                <a:solidFill>
                  <a:schemeClr val="dk1"/>
                </a:solidFill>
              </a:rPr>
              <a:t>Failure to assess and address patients’ spiritual needs is associated with poorer quality of life [</a:t>
            </a:r>
            <a:r>
              <a:rPr lang="en" b="1" u="sng">
                <a:solidFill>
                  <a:schemeClr val="hlink"/>
                </a:solidFill>
                <a:hlinkClick r:id="rId4"/>
              </a:rPr>
              <a:t>32</a:t>
            </a:r>
            <a:r>
              <a:rPr lang="en" b="1">
                <a:solidFill>
                  <a:schemeClr val="dk1"/>
                </a:solidFill>
              </a:rPr>
              <a:t>], reduced satisfaction with care [</a:t>
            </a:r>
            <a:r>
              <a:rPr lang="en" b="1" u="sng">
                <a:solidFill>
                  <a:schemeClr val="hlink"/>
                </a:solidFill>
                <a:hlinkClick r:id="rId5"/>
              </a:rPr>
              <a:t>33</a:t>
            </a:r>
            <a:r>
              <a:rPr lang="en" b="1">
                <a:solidFill>
                  <a:schemeClr val="dk1"/>
                </a:solidFill>
              </a:rPr>
              <a:t>], and increased costs during the last week of life</a:t>
            </a:r>
            <a:r>
              <a:rPr lang="en">
                <a:solidFill>
                  <a:schemeClr val="dk1"/>
                </a:solidFill>
              </a:rPr>
              <a:t> [</a:t>
            </a:r>
            <a:r>
              <a:rPr lang="en" u="sng">
                <a:solidFill>
                  <a:schemeClr val="hlink"/>
                </a:solidFill>
                <a:hlinkClick r:id="rId6"/>
              </a:rPr>
              <a:t>34</a:t>
            </a:r>
            <a:r>
              <a:rPr lang="en">
                <a:solidFill>
                  <a:schemeClr val="dk1"/>
                </a:solidFill>
              </a:rPr>
              <a:t>, </a:t>
            </a:r>
            <a:r>
              <a:rPr lang="en" u="sng">
                <a:solidFill>
                  <a:schemeClr val="hlink"/>
                </a:solidFill>
                <a:hlinkClick r:id="rId7"/>
              </a:rPr>
              <a:t>35</a:t>
            </a:r>
            <a:r>
              <a:rPr lang="en">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a:t>
            </a:r>
            <a:endParaRPr b="1">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Ehman JW, Ott BB, Short TH, Ciampa RC, Hansen-Flaschen </a:t>
            </a:r>
            <a:r>
              <a:rPr lang="en">
                <a:solidFill>
                  <a:schemeClr val="dk1"/>
                </a:solidFill>
              </a:rPr>
              <a:t>J.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Do patients want physicians to inquire about their spiritual or religious beliefs if they become gravely ill?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Arch Intern Med. 1999 Aug 9-23;159(15):1803-6. doi: 10.1001/archinte.159.15.1803. PMID: 10448785.</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McCord G, Gilchrist VJ, Grossman SD, King BD, McCormick KE, Oprandi AM, Schrop SL, Selius BA, Smucker DO, Weldy DL, Amorn M, Carter MA, Deak AJ, Hefzy H, Srivastava M. </a:t>
            </a:r>
            <a:endParaRPr b="1">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Discussing spirituality with patients: a rational and ethical approach.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Ann Fam Med. 2004 Jul-Aug;2(4):356-61. doi: 10.1370/afm.71. PMID: 15335136; PMCID: PMC1466687.</a:t>
            </a:r>
            <a:endParaRPr>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Alan B. Astrow, Gary Kwok, Rashmi K. Sharma, Nelli Fromer, Daniel P. Sulmasy,</a:t>
            </a:r>
            <a:endParaRPr b="1">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Spiritual Needs and Perception of Quality of Care and Satisfaction With Care in Hematology/Medical Oncology Patients: A Multicultural Assessment,</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Journal of Pain and Symptom Management,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Koenig HG. </a:t>
            </a:r>
            <a:r>
              <a:rPr lang="en" b="1">
                <a:solidFill>
                  <a:schemeClr val="dk1"/>
                </a:solidFill>
              </a:rPr>
              <a:t>Religion, spirituality, and health: the research and clinical implications.</a:t>
            </a:r>
            <a:endParaRPr b="1">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ISRN Psychiatry. 2012 Dec 16;2012:278730. doi: 10.5402/2012/278730. PMID: 23762764; PMCID: PMC3671693.</a:t>
            </a:r>
            <a:endParaRPr sz="1200">
              <a:solidFill>
                <a:srgbClr val="212121"/>
              </a:solidFill>
              <a:highlight>
                <a:schemeClr val="lt1"/>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Balboni TA, Vanderwerker LC, Block SD, Paulk ME, Lathan CS, Peteet JR, Prigerson HG. </a:t>
            </a:r>
            <a:r>
              <a:rPr lang="en" b="1">
                <a:solidFill>
                  <a:schemeClr val="dk1"/>
                </a:solidFill>
              </a:rPr>
              <a:t>Religiousness and spiritual support among advanced cancer patients and associations with end-of-life treatment preferences and quality of life.</a:t>
            </a:r>
            <a:r>
              <a:rPr lang="en">
                <a:solidFill>
                  <a:schemeClr val="dk1"/>
                </a:solidFill>
              </a:rPr>
              <a:t> J Clin Oncol. 2007 Feb 10;25(5):555-60. doi: 10.1200/JCO.2006.07.9046. PMID: 17290065; PMCID: PMC2515558.</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Lee-Poy M, Stewart M, Ryan BL, Brown JB.</a:t>
            </a:r>
            <a:r>
              <a:rPr lang="en" b="1">
                <a:solidFill>
                  <a:schemeClr val="dk1"/>
                </a:solidFill>
              </a:rPr>
              <a:t> Asking patients about their religious and spiritual beliefs: Cross-sectional study of family physicians.</a:t>
            </a:r>
            <a:r>
              <a:rPr lang="en">
                <a:solidFill>
                  <a:schemeClr val="dk1"/>
                </a:solidFill>
              </a:rPr>
              <a:t> Can Fam Physician. 2016 Sep;62(9):e555-61. PMID: 27629691; PMCID: PMC5023366.</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Koenig, H.G., Perno, K. &amp; Hamilton, T. </a:t>
            </a:r>
            <a:r>
              <a:rPr lang="en" b="1">
                <a:solidFill>
                  <a:schemeClr val="dk1"/>
                </a:solidFill>
              </a:rPr>
              <a:t>The spiritual history in outpatient practice: attitudes and practices of health professionals in the Adventist Health System.</a:t>
            </a:r>
            <a:r>
              <a:rPr lang="en">
                <a:solidFill>
                  <a:schemeClr val="dk1"/>
                </a:solidFill>
              </a:rPr>
              <a:t> BMC Med Educ 17, 102 (2017). https://doi.org/10.1186/s12909-017-0938-8</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135784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414911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72491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dirty="0"/>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dirty="0"/>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3/24/2026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274299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3/24/2026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45051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37991312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sp>
        <p:nvSpPr>
          <p:cNvPr id="19" name="Google Shape;19;p4"/>
          <p:cNvSpPr/>
          <p:nvPr/>
        </p:nvSpPr>
        <p:spPr>
          <a:xfrm rot="10800000" flipH="1">
            <a:off x="0" y="2248000"/>
            <a:ext cx="12192000" cy="4610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20" name="Google Shape;20;p4"/>
          <p:cNvSpPr/>
          <p:nvPr/>
        </p:nvSpPr>
        <p:spPr>
          <a:xfrm>
            <a:off x="0" y="2248000"/>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21" name="Google Shape;21;p4"/>
          <p:cNvSpPr txBox="1">
            <a:spLocks noGrp="1"/>
          </p:cNvSpPr>
          <p:nvPr>
            <p:ph type="title"/>
          </p:nvPr>
        </p:nvSpPr>
        <p:spPr>
          <a:xfrm>
            <a:off x="629200" y="984967"/>
            <a:ext cx="10962800" cy="10236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629200" y="2558767"/>
            <a:ext cx="10962800" cy="36136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23" name="Google Shape;23;p4"/>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32634518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653667" y="651000"/>
            <a:ext cx="83028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sz="8000"/>
            </a:lvl1pPr>
            <a:lvl2pPr lvl="1">
              <a:spcBef>
                <a:spcPts val="0"/>
              </a:spcBef>
              <a:spcAft>
                <a:spcPts val="0"/>
              </a:spcAft>
              <a:buSzPts val="6000"/>
              <a:buNone/>
              <a:defRPr sz="8000"/>
            </a:lvl2pPr>
            <a:lvl3pPr lvl="2">
              <a:spcBef>
                <a:spcPts val="0"/>
              </a:spcBef>
              <a:spcAft>
                <a:spcPts val="0"/>
              </a:spcAft>
              <a:buSzPts val="6000"/>
              <a:buNone/>
              <a:defRPr sz="8000"/>
            </a:lvl3pPr>
            <a:lvl4pPr lvl="3">
              <a:spcBef>
                <a:spcPts val="0"/>
              </a:spcBef>
              <a:spcAft>
                <a:spcPts val="0"/>
              </a:spcAft>
              <a:buSzPts val="6000"/>
              <a:buNone/>
              <a:defRPr sz="8000"/>
            </a:lvl4pPr>
            <a:lvl5pPr lvl="4">
              <a:spcBef>
                <a:spcPts val="0"/>
              </a:spcBef>
              <a:spcAft>
                <a:spcPts val="0"/>
              </a:spcAft>
              <a:buSzPts val="6000"/>
              <a:buNone/>
              <a:defRPr sz="8000"/>
            </a:lvl5pPr>
            <a:lvl6pPr lvl="5">
              <a:spcBef>
                <a:spcPts val="0"/>
              </a:spcBef>
              <a:spcAft>
                <a:spcPts val="0"/>
              </a:spcAft>
              <a:buSzPts val="6000"/>
              <a:buNone/>
              <a:defRPr sz="8000"/>
            </a:lvl6pPr>
            <a:lvl7pPr lvl="6">
              <a:spcBef>
                <a:spcPts val="0"/>
              </a:spcBef>
              <a:spcAft>
                <a:spcPts val="0"/>
              </a:spcAft>
              <a:buSzPts val="6000"/>
              <a:buNone/>
              <a:defRPr sz="8000"/>
            </a:lvl7pPr>
            <a:lvl8pPr lvl="7">
              <a:spcBef>
                <a:spcPts val="0"/>
              </a:spcBef>
              <a:spcAft>
                <a:spcPts val="0"/>
              </a:spcAft>
              <a:buSzPts val="6000"/>
              <a:buNone/>
              <a:defRPr sz="8000"/>
            </a:lvl8pPr>
            <a:lvl9pPr lvl="8">
              <a:spcBef>
                <a:spcPts val="0"/>
              </a:spcBef>
              <a:spcAft>
                <a:spcPts val="0"/>
              </a:spcAft>
              <a:buSzPts val="6000"/>
              <a:buNone/>
              <a:defRPr sz="8000"/>
            </a:lvl9pPr>
          </a:lstStyle>
          <a:p>
            <a:endParaRPr/>
          </a:p>
        </p:txBody>
      </p:sp>
      <p:sp>
        <p:nvSpPr>
          <p:cNvPr id="44" name="Google Shape;44;p8"/>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14770788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flipH="1">
            <a:off x="0" y="0"/>
            <a:ext cx="60960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47" name="Google Shape;47;p9"/>
          <p:cNvSpPr/>
          <p:nvPr/>
        </p:nvSpPr>
        <p:spPr>
          <a:xfrm rot="5400000">
            <a:off x="2595233" y="3357000"/>
            <a:ext cx="68572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48" name="Google Shape;48;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4200"/>
              <a:buNone/>
              <a:defRPr sz="5600">
                <a:solidFill>
                  <a:schemeClr val="dk2"/>
                </a:solidFill>
              </a:defRPr>
            </a:lvl1pPr>
            <a:lvl2pPr lvl="1" algn="ctr">
              <a:spcBef>
                <a:spcPts val="0"/>
              </a:spcBef>
              <a:spcAft>
                <a:spcPts val="0"/>
              </a:spcAft>
              <a:buClr>
                <a:schemeClr val="dk2"/>
              </a:buClr>
              <a:buSzPts val="4200"/>
              <a:buNone/>
              <a:defRPr sz="5600">
                <a:solidFill>
                  <a:schemeClr val="dk2"/>
                </a:solidFill>
              </a:defRPr>
            </a:lvl2pPr>
            <a:lvl3pPr lvl="2" algn="ctr">
              <a:spcBef>
                <a:spcPts val="0"/>
              </a:spcBef>
              <a:spcAft>
                <a:spcPts val="0"/>
              </a:spcAft>
              <a:buClr>
                <a:schemeClr val="dk2"/>
              </a:buClr>
              <a:buSzPts val="4200"/>
              <a:buNone/>
              <a:defRPr sz="5600">
                <a:solidFill>
                  <a:schemeClr val="dk2"/>
                </a:solidFill>
              </a:defRPr>
            </a:lvl3pPr>
            <a:lvl4pPr lvl="3" algn="ctr">
              <a:spcBef>
                <a:spcPts val="0"/>
              </a:spcBef>
              <a:spcAft>
                <a:spcPts val="0"/>
              </a:spcAft>
              <a:buClr>
                <a:schemeClr val="dk2"/>
              </a:buClr>
              <a:buSzPts val="4200"/>
              <a:buNone/>
              <a:defRPr sz="5600">
                <a:solidFill>
                  <a:schemeClr val="dk2"/>
                </a:solidFill>
              </a:defRPr>
            </a:lvl4pPr>
            <a:lvl5pPr lvl="4" algn="ctr">
              <a:spcBef>
                <a:spcPts val="0"/>
              </a:spcBef>
              <a:spcAft>
                <a:spcPts val="0"/>
              </a:spcAft>
              <a:buClr>
                <a:schemeClr val="dk2"/>
              </a:buClr>
              <a:buSzPts val="4200"/>
              <a:buNone/>
              <a:defRPr sz="5600">
                <a:solidFill>
                  <a:schemeClr val="dk2"/>
                </a:solidFill>
              </a:defRPr>
            </a:lvl5pPr>
            <a:lvl6pPr lvl="5" algn="ctr">
              <a:spcBef>
                <a:spcPts val="0"/>
              </a:spcBef>
              <a:spcAft>
                <a:spcPts val="0"/>
              </a:spcAft>
              <a:buClr>
                <a:schemeClr val="dk2"/>
              </a:buClr>
              <a:buSzPts val="4200"/>
              <a:buNone/>
              <a:defRPr sz="5600">
                <a:solidFill>
                  <a:schemeClr val="dk2"/>
                </a:solidFill>
              </a:defRPr>
            </a:lvl6pPr>
            <a:lvl7pPr lvl="6" algn="ctr">
              <a:spcBef>
                <a:spcPts val="0"/>
              </a:spcBef>
              <a:spcAft>
                <a:spcPts val="0"/>
              </a:spcAft>
              <a:buClr>
                <a:schemeClr val="dk2"/>
              </a:buClr>
              <a:buSzPts val="4200"/>
              <a:buNone/>
              <a:defRPr sz="5600">
                <a:solidFill>
                  <a:schemeClr val="dk2"/>
                </a:solidFill>
              </a:defRPr>
            </a:lvl7pPr>
            <a:lvl8pPr lvl="7" algn="ctr">
              <a:spcBef>
                <a:spcPts val="0"/>
              </a:spcBef>
              <a:spcAft>
                <a:spcPts val="0"/>
              </a:spcAft>
              <a:buClr>
                <a:schemeClr val="dk2"/>
              </a:buClr>
              <a:buSzPts val="4200"/>
              <a:buNone/>
              <a:defRPr sz="5600">
                <a:solidFill>
                  <a:schemeClr val="dk2"/>
                </a:solidFill>
              </a:defRPr>
            </a:lvl8pPr>
            <a:lvl9pPr lvl="8" algn="ctr">
              <a:spcBef>
                <a:spcPts val="0"/>
              </a:spcBef>
              <a:spcAft>
                <a:spcPts val="0"/>
              </a:spcAft>
              <a:buClr>
                <a:schemeClr val="dk2"/>
              </a:buClr>
              <a:buSzPts val="4200"/>
              <a:buNone/>
              <a:defRPr sz="5600">
                <a:solidFill>
                  <a:schemeClr val="dk2"/>
                </a:solidFill>
              </a:defRPr>
            </a:lvl9pPr>
          </a:lstStyle>
          <a:p>
            <a:endParaRPr/>
          </a:p>
        </p:txBody>
      </p:sp>
      <p:sp>
        <p:nvSpPr>
          <p:cNvPr id="49" name="Google Shape;49;p9"/>
          <p:cNvSpPr txBox="1">
            <a:spLocks noGrp="1"/>
          </p:cNvSpPr>
          <p:nvPr>
            <p:ph type="subTitle" idx="1"/>
          </p:nvPr>
        </p:nvSpPr>
        <p:spPr>
          <a:xfrm>
            <a:off x="354000" y="3705956"/>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0" name="Google Shape;50;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Clr>
                <a:schemeClr val="lt1"/>
              </a:buClr>
              <a:buSzPts val="1800"/>
              <a:buChar char="●"/>
              <a:defRPr>
                <a:solidFill>
                  <a:schemeClr val="lt1"/>
                </a:solidFill>
              </a:defRPr>
            </a:lvl1pPr>
            <a:lvl2pPr marL="1219170" lvl="1" indent="-423323">
              <a:spcBef>
                <a:spcPts val="2133"/>
              </a:spcBef>
              <a:spcAft>
                <a:spcPts val="0"/>
              </a:spcAft>
              <a:buClr>
                <a:schemeClr val="lt1"/>
              </a:buClr>
              <a:buSzPts val="1400"/>
              <a:buChar char="○"/>
              <a:defRPr>
                <a:solidFill>
                  <a:schemeClr val="lt1"/>
                </a:solidFill>
              </a:defRPr>
            </a:lvl2pPr>
            <a:lvl3pPr marL="1828754" lvl="2" indent="-423323">
              <a:spcBef>
                <a:spcPts val="2133"/>
              </a:spcBef>
              <a:spcAft>
                <a:spcPts val="0"/>
              </a:spcAft>
              <a:buClr>
                <a:schemeClr val="lt1"/>
              </a:buClr>
              <a:buSzPts val="1400"/>
              <a:buChar char="■"/>
              <a:defRPr>
                <a:solidFill>
                  <a:schemeClr val="lt1"/>
                </a:solidFill>
              </a:defRPr>
            </a:lvl3pPr>
            <a:lvl4pPr marL="2438339" lvl="3" indent="-423323">
              <a:spcBef>
                <a:spcPts val="2133"/>
              </a:spcBef>
              <a:spcAft>
                <a:spcPts val="0"/>
              </a:spcAft>
              <a:buClr>
                <a:schemeClr val="lt1"/>
              </a:buClr>
              <a:buSzPts val="1400"/>
              <a:buChar char="●"/>
              <a:defRPr>
                <a:solidFill>
                  <a:schemeClr val="lt1"/>
                </a:solidFill>
              </a:defRPr>
            </a:lvl4pPr>
            <a:lvl5pPr marL="3047924" lvl="4" indent="-423323">
              <a:spcBef>
                <a:spcPts val="2133"/>
              </a:spcBef>
              <a:spcAft>
                <a:spcPts val="0"/>
              </a:spcAft>
              <a:buClr>
                <a:schemeClr val="lt1"/>
              </a:buClr>
              <a:buSzPts val="1400"/>
              <a:buChar char="○"/>
              <a:defRPr>
                <a:solidFill>
                  <a:schemeClr val="lt1"/>
                </a:solidFill>
              </a:defRPr>
            </a:lvl5pPr>
            <a:lvl6pPr marL="3657509" lvl="5" indent="-423323">
              <a:spcBef>
                <a:spcPts val="2133"/>
              </a:spcBef>
              <a:spcAft>
                <a:spcPts val="0"/>
              </a:spcAft>
              <a:buClr>
                <a:schemeClr val="lt1"/>
              </a:buClr>
              <a:buSzPts val="1400"/>
              <a:buChar char="■"/>
              <a:defRPr>
                <a:solidFill>
                  <a:schemeClr val="lt1"/>
                </a:solidFill>
              </a:defRPr>
            </a:lvl6pPr>
            <a:lvl7pPr marL="4267093" lvl="6" indent="-423323">
              <a:spcBef>
                <a:spcPts val="2133"/>
              </a:spcBef>
              <a:spcAft>
                <a:spcPts val="0"/>
              </a:spcAft>
              <a:buClr>
                <a:schemeClr val="lt1"/>
              </a:buClr>
              <a:buSzPts val="1400"/>
              <a:buChar char="●"/>
              <a:defRPr>
                <a:solidFill>
                  <a:schemeClr val="lt1"/>
                </a:solidFill>
              </a:defRPr>
            </a:lvl7pPr>
            <a:lvl8pPr marL="4876678" lvl="7" indent="-423323">
              <a:spcBef>
                <a:spcPts val="2133"/>
              </a:spcBef>
              <a:spcAft>
                <a:spcPts val="0"/>
              </a:spcAft>
              <a:buClr>
                <a:schemeClr val="lt1"/>
              </a:buClr>
              <a:buSzPts val="1400"/>
              <a:buChar char="○"/>
              <a:defRPr>
                <a:solidFill>
                  <a:schemeClr val="lt1"/>
                </a:solidFill>
              </a:defRPr>
            </a:lvl8pPr>
            <a:lvl9pPr marL="5486263" lvl="8" indent="-423323">
              <a:spcBef>
                <a:spcPts val="2133"/>
              </a:spcBef>
              <a:spcAft>
                <a:spcPts val="2133"/>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33028453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634000" y="1678033"/>
            <a:ext cx="10962800" cy="26180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12000"/>
              <a:buNone/>
              <a:defRPr sz="16000">
                <a:solidFill>
                  <a:schemeClr val="dk2"/>
                </a:solidFill>
              </a:defRPr>
            </a:lvl1pPr>
            <a:lvl2pPr lvl="1" algn="ctr">
              <a:spcBef>
                <a:spcPts val="0"/>
              </a:spcBef>
              <a:spcAft>
                <a:spcPts val="0"/>
              </a:spcAft>
              <a:buClr>
                <a:schemeClr val="dk2"/>
              </a:buClr>
              <a:buSzPts val="12000"/>
              <a:buNone/>
              <a:defRPr sz="16000">
                <a:solidFill>
                  <a:schemeClr val="dk2"/>
                </a:solidFill>
              </a:defRPr>
            </a:lvl2pPr>
            <a:lvl3pPr lvl="2" algn="ctr">
              <a:spcBef>
                <a:spcPts val="0"/>
              </a:spcBef>
              <a:spcAft>
                <a:spcPts val="0"/>
              </a:spcAft>
              <a:buClr>
                <a:schemeClr val="dk2"/>
              </a:buClr>
              <a:buSzPts val="12000"/>
              <a:buNone/>
              <a:defRPr sz="16000">
                <a:solidFill>
                  <a:schemeClr val="dk2"/>
                </a:solidFill>
              </a:defRPr>
            </a:lvl3pPr>
            <a:lvl4pPr lvl="3" algn="ctr">
              <a:spcBef>
                <a:spcPts val="0"/>
              </a:spcBef>
              <a:spcAft>
                <a:spcPts val="0"/>
              </a:spcAft>
              <a:buClr>
                <a:schemeClr val="dk2"/>
              </a:buClr>
              <a:buSzPts val="12000"/>
              <a:buNone/>
              <a:defRPr sz="16000">
                <a:solidFill>
                  <a:schemeClr val="dk2"/>
                </a:solidFill>
              </a:defRPr>
            </a:lvl4pPr>
            <a:lvl5pPr lvl="4" algn="ctr">
              <a:spcBef>
                <a:spcPts val="0"/>
              </a:spcBef>
              <a:spcAft>
                <a:spcPts val="0"/>
              </a:spcAft>
              <a:buClr>
                <a:schemeClr val="dk2"/>
              </a:buClr>
              <a:buSzPts val="12000"/>
              <a:buNone/>
              <a:defRPr sz="16000">
                <a:solidFill>
                  <a:schemeClr val="dk2"/>
                </a:solidFill>
              </a:defRPr>
            </a:lvl5pPr>
            <a:lvl6pPr lvl="5" algn="ctr">
              <a:spcBef>
                <a:spcPts val="0"/>
              </a:spcBef>
              <a:spcAft>
                <a:spcPts val="0"/>
              </a:spcAft>
              <a:buClr>
                <a:schemeClr val="dk2"/>
              </a:buClr>
              <a:buSzPts val="12000"/>
              <a:buNone/>
              <a:defRPr sz="16000">
                <a:solidFill>
                  <a:schemeClr val="dk2"/>
                </a:solidFill>
              </a:defRPr>
            </a:lvl6pPr>
            <a:lvl7pPr lvl="6" algn="ctr">
              <a:spcBef>
                <a:spcPts val="0"/>
              </a:spcBef>
              <a:spcAft>
                <a:spcPts val="0"/>
              </a:spcAft>
              <a:buClr>
                <a:schemeClr val="dk2"/>
              </a:buClr>
              <a:buSzPts val="12000"/>
              <a:buNone/>
              <a:defRPr sz="16000">
                <a:solidFill>
                  <a:schemeClr val="dk2"/>
                </a:solidFill>
              </a:defRPr>
            </a:lvl7pPr>
            <a:lvl8pPr lvl="7" algn="ctr">
              <a:spcBef>
                <a:spcPts val="0"/>
              </a:spcBef>
              <a:spcAft>
                <a:spcPts val="0"/>
              </a:spcAft>
              <a:buClr>
                <a:schemeClr val="dk2"/>
              </a:buClr>
              <a:buSzPts val="12000"/>
              <a:buNone/>
              <a:defRPr sz="16000">
                <a:solidFill>
                  <a:schemeClr val="dk2"/>
                </a:solidFill>
              </a:defRPr>
            </a:lvl8pPr>
            <a:lvl9pPr lvl="8" algn="ctr">
              <a:spcBef>
                <a:spcPts val="0"/>
              </a:spcBef>
              <a:spcAft>
                <a:spcPts val="0"/>
              </a:spcAft>
              <a:buClr>
                <a:schemeClr val="dk2"/>
              </a:buClr>
              <a:buSzPts val="12000"/>
              <a:buNone/>
              <a:defRPr sz="16000">
                <a:solidFill>
                  <a:schemeClr val="dk2"/>
                </a:solidFill>
              </a:defRPr>
            </a:lvl9pPr>
          </a:lstStyle>
          <a:p>
            <a:r>
              <a:t>xx%</a:t>
            </a:r>
          </a:p>
        </p:txBody>
      </p:sp>
      <p:sp>
        <p:nvSpPr>
          <p:cNvPr id="59" name="Google Shape;59;p11"/>
          <p:cNvSpPr txBox="1">
            <a:spLocks noGrp="1"/>
          </p:cNvSpPr>
          <p:nvPr>
            <p:ph type="body" idx="1"/>
          </p:nvPr>
        </p:nvSpPr>
        <p:spPr>
          <a:xfrm>
            <a:off x="634000" y="4406167"/>
            <a:ext cx="10962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60" name="Google Shape;60;p11"/>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2438912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446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dirty="0">
                <a:solidFill>
                  <a:schemeClr val="bg1"/>
                </a:solidFill>
                <a:latin typeface="Century Gothic"/>
                <a:cs typeface="Century Gothic"/>
              </a:rPr>
              <a:t>We </a:t>
            </a:r>
            <a:r>
              <a:rPr lang="en-US" sz="2000" b="1" kern="0" spc="-10" dirty="0">
                <a:solidFill>
                  <a:schemeClr val="bg1"/>
                </a:solidFill>
                <a:latin typeface="Century Gothic"/>
                <a:cs typeface="Century Gothic"/>
              </a:rPr>
              <a:t>i</a:t>
            </a:r>
            <a:r>
              <a:rPr sz="2000" b="1" kern="0" spc="-10" dirty="0">
                <a:solidFill>
                  <a:schemeClr val="bg1"/>
                </a:solidFill>
                <a:latin typeface="Century Gothic"/>
                <a:cs typeface="Century Gothic"/>
              </a:rPr>
              <a:t>mprove </a:t>
            </a:r>
            <a:r>
              <a:rPr lang="en-US" sz="2000" b="1" kern="0" spc="-10" dirty="0">
                <a:solidFill>
                  <a:schemeClr val="bg1"/>
                </a:solidFill>
                <a:latin typeface="Century Gothic"/>
                <a:cs typeface="Century Gothic"/>
              </a:rPr>
              <a:t>l</a:t>
            </a:r>
            <a:r>
              <a:rPr sz="2000" b="1" kern="0" dirty="0">
                <a:solidFill>
                  <a:schemeClr val="bg1"/>
                </a:solidFill>
                <a:latin typeface="Century Gothic"/>
                <a:cs typeface="Century Gothic"/>
              </a:rPr>
              <a:t>ives</a:t>
            </a:r>
            <a:r>
              <a:rPr sz="2000" b="1" kern="0" spc="-35" dirty="0">
                <a:solidFill>
                  <a:schemeClr val="bg1"/>
                </a:solidFill>
                <a:latin typeface="Century Gothic"/>
                <a:cs typeface="Century Gothic"/>
              </a:rPr>
              <a:t> </a:t>
            </a:r>
            <a:r>
              <a:rPr sz="2000" b="1" kern="0" spc="-25" dirty="0">
                <a:solidFill>
                  <a:schemeClr val="bg1"/>
                </a:solidFill>
                <a:latin typeface="Century Gothic"/>
                <a:cs typeface="Century Gothic"/>
              </a:rPr>
              <a:t>and </a:t>
            </a:r>
            <a:r>
              <a:rPr lang="en-US" sz="2000" b="1" kern="0" spc="-10" dirty="0">
                <a:solidFill>
                  <a:schemeClr val="bg1"/>
                </a:solidFill>
                <a:latin typeface="Century Gothic"/>
                <a:cs typeface="Century Gothic"/>
              </a:rPr>
              <a:t>p</a:t>
            </a:r>
            <a:r>
              <a:rPr sz="2000" b="1" kern="0" spc="-10" dirty="0">
                <a:solidFill>
                  <a:schemeClr val="bg1"/>
                </a:solidFill>
                <a:latin typeface="Century Gothic"/>
                <a:cs typeface="Century Gothic"/>
              </a:rPr>
              <a:t>rovide </a:t>
            </a:r>
            <a:r>
              <a:rPr lang="en-US" sz="2000" b="1" kern="0" spc="-20" dirty="0">
                <a:solidFill>
                  <a:schemeClr val="bg1"/>
                </a:solidFill>
                <a:latin typeface="Century Gothic"/>
                <a:cs typeface="Century Gothic"/>
              </a:rPr>
              <a:t>h</a:t>
            </a:r>
            <a:r>
              <a:rPr sz="2000" b="1" kern="0" spc="-20" dirty="0">
                <a:solidFill>
                  <a:schemeClr val="bg1"/>
                </a:solidFill>
                <a:latin typeface="Century Gothic"/>
                <a:cs typeface="Century Gothic"/>
              </a:rPr>
              <a:t>ope</a:t>
            </a:r>
            <a:endParaRPr sz="2000" kern="0" dirty="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dirty="0">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dirty="0">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15833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386166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170981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2.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55">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6"/>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 id="2147483752" r:id="rId48"/>
    <p:sldLayoutId id="2147483753" r:id="rId49"/>
    <p:sldLayoutId id="2147483754" r:id="rId50"/>
    <p:sldLayoutId id="2147483755" r:id="rId51"/>
    <p:sldLayoutId id="2147483756" r:id="rId52"/>
    <p:sldLayoutId id="2147483757" r:id="rId53"/>
  </p:sldLayoutIdLst>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microsoft.com/office/2018/10/relationships/comments" Target="../comments/modernComment_117_37869D33.xml"/><Relationship Id="rId2" Type="http://schemas.openxmlformats.org/officeDocument/2006/relationships/notesSlide" Target="../notesSlides/notesSlide8.xml"/><Relationship Id="rId1" Type="http://schemas.openxmlformats.org/officeDocument/2006/relationships/slideLayout" Target="../slideLayouts/slideLayout53.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118_1CB531A6.xml"/><Relationship Id="rId2" Type="http://schemas.openxmlformats.org/officeDocument/2006/relationships/notesSlide" Target="../notesSlides/notesSlide9.xml"/><Relationship Id="rId1" Type="http://schemas.openxmlformats.org/officeDocument/2006/relationships/slideLayout" Target="../slideLayouts/slideLayout5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3" Type="http://schemas.microsoft.com/office/2018/10/relationships/comments" Target="../comments/modernComment_107_DA2CE501.xml"/><Relationship Id="rId2" Type="http://schemas.openxmlformats.org/officeDocument/2006/relationships/notesSlide" Target="../notesSlides/notesSlide11.xml"/><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0.png"/><Relationship Id="rId4" Type="http://schemas.openxmlformats.org/officeDocument/2006/relationships/notesSlide" Target="../notesSlides/notesSlide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Spirituality in </a:t>
            </a:r>
            <a:br>
              <a:rPr lang="en-US"/>
            </a:br>
            <a:r>
              <a:rPr lang="en-US"/>
              <a:t>Outpatient Practice</a:t>
            </a:r>
          </a:p>
        </p:txBody>
      </p:sp>
      <p:sp>
        <p:nvSpPr>
          <p:cNvPr id="3" name="Subtitle 2"/>
          <p:cNvSpPr>
            <a:spLocks noGrp="1"/>
          </p:cNvSpPr>
          <p:nvPr>
            <p:ph type="subTitle" idx="1"/>
          </p:nvPr>
        </p:nvSpPr>
        <p:spPr/>
        <p:txBody>
          <a:bodyPr vert="horz" lIns="91440" tIns="45720" rIns="91440" bIns="45720" rtlCol="0" anchor="t">
            <a:normAutofit fontScale="92500" lnSpcReduction="10000"/>
          </a:bodyPr>
          <a:lstStyle/>
          <a:p>
            <a:r>
              <a:rPr lang="en-US"/>
              <a:t>Encountering and Supporting Existential and Spiritual Distress</a:t>
            </a:r>
            <a:br>
              <a:rPr lang="en-US"/>
            </a:br>
            <a:br>
              <a:rPr lang="en-US" sz="2200"/>
            </a:br>
            <a:r>
              <a:rPr lang="en-US" sz="2200"/>
              <a:t>Rev. Karin Van Vlack</a:t>
            </a:r>
            <a:br>
              <a:rPr lang="en-US" sz="2200"/>
            </a:br>
            <a:r>
              <a:rPr lang="en-US" sz="2200"/>
              <a:t>Emily Pinto Taylor, MD</a:t>
            </a:r>
            <a:br>
              <a:rPr lang="en-US" sz="2200"/>
            </a:br>
            <a:r>
              <a:rPr lang="en-US" sz="2200"/>
              <a:t>AY 2025-2026</a:t>
            </a:r>
            <a:br>
              <a:rPr lang="en-US" sz="2200"/>
            </a:br>
            <a:endParaRPr lang="en-US"/>
          </a:p>
        </p:txBody>
      </p:sp>
      <p:pic>
        <p:nvPicPr>
          <p:cNvPr id="4" name="Picture 3" descr="A black background with green dots&#10;&#10;AI-generated content may be incorrect.">
            <a:extLst>
              <a:ext uri="{FF2B5EF4-FFF2-40B4-BE49-F238E27FC236}">
                <a16:creationId xmlns:a16="http://schemas.microsoft.com/office/drawing/2014/main" id="{0D8F413C-DAB2-5FAE-4779-227C7FC8E9B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6AFD938B-AB4B-AEB9-DF58-8182F2550D6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8B34CA-34D1-6923-61E2-76E6A383D0E2}"/>
              </a:ext>
            </a:extLst>
          </p:cNvPr>
          <p:cNvSpPr/>
          <p:nvPr/>
        </p:nvSpPr>
        <p:spPr>
          <a:xfrm>
            <a:off x="1783" y="-1782"/>
            <a:ext cx="12193806" cy="17984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B046DC-AD56-1B6F-8CCF-5E93ECC697B0}"/>
              </a:ext>
            </a:extLst>
          </p:cNvPr>
          <p:cNvSpPr>
            <a:spLocks noGrp="1"/>
          </p:cNvSpPr>
          <p:nvPr>
            <p:ph type="title"/>
          </p:nvPr>
        </p:nvSpPr>
        <p:spPr/>
        <p:txBody>
          <a:bodyPr/>
          <a:lstStyle/>
          <a:p>
            <a:r>
              <a:rPr lang="en-US" dirty="0">
                <a:latin typeface="Georgia"/>
              </a:rPr>
              <a:t>Theologic</a:t>
            </a:r>
            <a:r>
              <a:rPr lang="en-US">
                <a:latin typeface="Georgia"/>
              </a:rPr>
              <a:t>al Concerns</a:t>
            </a:r>
            <a:endParaRPr lang="en-US"/>
          </a:p>
        </p:txBody>
      </p:sp>
      <p:sp>
        <p:nvSpPr>
          <p:cNvPr id="3" name="Content Placeholder 2">
            <a:extLst>
              <a:ext uri="{FF2B5EF4-FFF2-40B4-BE49-F238E27FC236}">
                <a16:creationId xmlns:a16="http://schemas.microsoft.com/office/drawing/2014/main" id="{F7FE7A0C-0A3C-4680-D1B3-F7B1EA4E1C44}"/>
              </a:ext>
            </a:extLst>
          </p:cNvPr>
          <p:cNvSpPr>
            <a:spLocks noGrp="1"/>
          </p:cNvSpPr>
          <p:nvPr>
            <p:ph idx="1"/>
          </p:nvPr>
        </p:nvSpPr>
        <p:spPr>
          <a:xfrm>
            <a:off x="838200" y="1592543"/>
            <a:ext cx="10515600" cy="4351338"/>
          </a:xfrm>
        </p:spPr>
        <p:txBody>
          <a:bodyPr vert="horz" lIns="91440" tIns="45720" rIns="91440" bIns="45720" rtlCol="0" anchor="t">
            <a:normAutofit/>
          </a:bodyPr>
          <a:lstStyle/>
          <a:p>
            <a:pPr marL="0" indent="0">
              <a:buNone/>
            </a:pPr>
            <a:endParaRPr lang="en-US" sz="4800" dirty="0"/>
          </a:p>
          <a:p>
            <a:pPr marL="0" indent="0">
              <a:spcBef>
                <a:spcPts val="0"/>
              </a:spcBef>
              <a:buNone/>
            </a:pPr>
            <a:r>
              <a:rPr lang="en-US" sz="2400" i="1" dirty="0">
                <a:latin typeface="Century Gothic"/>
                <a:ea typeface="Calibri"/>
                <a:cs typeface="Calibri"/>
              </a:rPr>
              <a:t>Symbolic, philosophical, or intellectual engagement with meaning systems related to sacred, spiritual, or religious concerns. Theology may be considered the aspect of religion that explains the world, presents an understanding of the divine or transcendent </a:t>
            </a:r>
            <a:r>
              <a:rPr lang="en-US" sz="2400" i="1">
                <a:latin typeface="Century Gothic"/>
                <a:ea typeface="Calibri"/>
                <a:cs typeface="Calibri"/>
              </a:rPr>
              <a:t>(understandings that evolve through history), and which guides action based on those understandings."</a:t>
            </a:r>
            <a:r>
              <a:rPr lang="en-US" sz="2400" i="1" baseline="30000" dirty="0">
                <a:latin typeface="Century Gothic"/>
                <a:ea typeface="Calibri"/>
                <a:cs typeface="Calibri"/>
              </a:rPr>
              <a:t>5</a:t>
            </a:r>
            <a:endParaRPr lang="en-US" sz="2400" i="1" baseline="30000" dirty="0">
              <a:solidFill>
                <a:srgbClr val="000000"/>
              </a:solidFill>
              <a:latin typeface="Century Gothic"/>
              <a:ea typeface="Calibri"/>
              <a:cs typeface="Calibri"/>
            </a:endParaRPr>
          </a:p>
          <a:p>
            <a:pPr marL="0" indent="0">
              <a:spcBef>
                <a:spcPts val="0"/>
              </a:spcBef>
              <a:buNone/>
            </a:pPr>
            <a:endParaRPr lang="en-US" sz="2400" i="1" dirty="0">
              <a:latin typeface="Century Gothic"/>
              <a:ea typeface="Calibri"/>
              <a:cs typeface="Calibri"/>
            </a:endParaRPr>
          </a:p>
          <a:p>
            <a:pPr marL="0" indent="0">
              <a:spcBef>
                <a:spcPts val="0"/>
              </a:spcBef>
              <a:buNone/>
            </a:pPr>
            <a:r>
              <a:rPr lang="en-US" sz="1800" i="1" dirty="0">
                <a:latin typeface="Century Gothic"/>
                <a:ea typeface="Calibri"/>
                <a:cs typeface="Calibri"/>
              </a:rPr>
              <a:t>                                 </a:t>
            </a:r>
            <a:r>
              <a:rPr lang="en-US" sz="1800" i="1" dirty="0" err="1">
                <a:latin typeface="Century Gothic"/>
                <a:ea typeface="Calibri"/>
                <a:cs typeface="Calibri"/>
              </a:rPr>
              <a:t>Patilsky</a:t>
            </a:r>
            <a:r>
              <a:rPr lang="en-US" sz="1800" i="1" dirty="0">
                <a:latin typeface="Century Gothic"/>
                <a:ea typeface="Calibri"/>
                <a:cs typeface="Calibri"/>
              </a:rPr>
              <a:t> et al, 2023</a:t>
            </a:r>
            <a:endParaRPr lang="en-US"/>
          </a:p>
          <a:p>
            <a:pPr marL="0" indent="0">
              <a:buNone/>
            </a:pPr>
            <a:endParaRPr lang="en-US" sz="4800" i="1" dirty="0"/>
          </a:p>
        </p:txBody>
      </p:sp>
    </p:spTree>
    <p:extLst>
      <p:ext uri="{BB962C8B-B14F-4D97-AF65-F5344CB8AC3E}">
        <p14:creationId xmlns:p14="http://schemas.microsoft.com/office/powerpoint/2010/main" val="1948197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13"/>
        <p:cNvGrpSpPr/>
        <p:nvPr/>
      </p:nvGrpSpPr>
      <p:grpSpPr>
        <a:xfrm>
          <a:off x="0" y="0"/>
          <a:ext cx="0" cy="0"/>
          <a:chOff x="0" y="0"/>
          <a:chExt cx="0" cy="0"/>
        </a:xfrm>
      </p:grpSpPr>
      <p:sp>
        <p:nvSpPr>
          <p:cNvPr id="114" name="Google Shape;114;p18"/>
          <p:cNvSpPr txBox="1">
            <a:spLocks noGrp="1"/>
          </p:cNvSpPr>
          <p:nvPr>
            <p:ph type="title"/>
          </p:nvPr>
        </p:nvSpPr>
        <p:spPr>
          <a:xfrm>
            <a:off x="594600" y="387100"/>
            <a:ext cx="10840800" cy="6011600"/>
          </a:xfrm>
          <a:prstGeom prst="rect">
            <a:avLst/>
          </a:prstGeom>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0"/>
              </a:spcAft>
              <a:buNone/>
            </a:pPr>
            <a:r>
              <a:rPr lang="en" b="1">
                <a:solidFill>
                  <a:srgbClr val="FFFFFF"/>
                </a:solidFill>
              </a:rPr>
              <a:t>Disclaimer!</a:t>
            </a:r>
            <a:endParaRPr b="1">
              <a:solidFill>
                <a:srgbClr val="FFFFFF"/>
              </a:solidFill>
            </a:endParaRPr>
          </a:p>
          <a:p>
            <a:pPr marL="0" lvl="0" indent="0" algn="ctr" rtl="0">
              <a:lnSpc>
                <a:spcPct val="115000"/>
              </a:lnSpc>
              <a:spcBef>
                <a:spcPts val="0"/>
              </a:spcBef>
              <a:spcAft>
                <a:spcPts val="0"/>
              </a:spcAft>
              <a:buNone/>
            </a:pPr>
            <a:endParaRPr sz="4667">
              <a:solidFill>
                <a:srgbClr val="FFFFFF"/>
              </a:solidFill>
            </a:endParaRPr>
          </a:p>
        </p:txBody>
      </p:sp>
      <p:sp>
        <p:nvSpPr>
          <p:cNvPr id="115" name="Google Shape;115;p18"/>
          <p:cNvSpPr txBox="1">
            <a:spLocks noGrp="1"/>
          </p:cNvSpPr>
          <p:nvPr>
            <p:ph type="title"/>
          </p:nvPr>
        </p:nvSpPr>
        <p:spPr>
          <a:xfrm>
            <a:off x="675600" y="423200"/>
            <a:ext cx="10840800" cy="6011600"/>
          </a:xfrm>
          <a:prstGeom prst="rect">
            <a:avLst/>
          </a:prstGeom>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15000"/>
              </a:lnSpc>
              <a:spcBef>
                <a:spcPts val="0"/>
              </a:spcBef>
              <a:spcAft>
                <a:spcPts val="0"/>
              </a:spcAft>
              <a:buNone/>
            </a:pPr>
            <a:endParaRPr b="1">
              <a:solidFill>
                <a:srgbClr val="FFFFFF"/>
              </a:solidFill>
            </a:endParaRPr>
          </a:p>
          <a:p>
            <a:pPr marL="0" lvl="0" indent="0" algn="ctr" rtl="0">
              <a:lnSpc>
                <a:spcPct val="115000"/>
              </a:lnSpc>
              <a:spcBef>
                <a:spcPts val="0"/>
              </a:spcBef>
              <a:spcAft>
                <a:spcPts val="0"/>
              </a:spcAft>
              <a:buNone/>
            </a:pPr>
            <a:r>
              <a:rPr lang="en" sz="4667" i="1">
                <a:solidFill>
                  <a:srgbClr val="FFFFFF"/>
                </a:solidFill>
              </a:rPr>
              <a:t>religion is not a monolith</a:t>
            </a:r>
            <a:endParaRPr sz="4667" i="1">
              <a:solidFill>
                <a:srgbClr val="FFFFFF"/>
              </a:solidFill>
            </a:endParaRPr>
          </a:p>
        </p:txBody>
      </p:sp>
    </p:spTree>
    <p:extLst>
      <p:ext uri="{BB962C8B-B14F-4D97-AF65-F5344CB8AC3E}">
        <p14:creationId xmlns:p14="http://schemas.microsoft.com/office/powerpoint/2010/main" val="4276391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14"/>
                                        </p:tgtEl>
                                        <p:attrNameLst>
                                          <p:attrName>style.visibility</p:attrName>
                                        </p:attrNameLst>
                                      </p:cBhvr>
                                      <p:to>
                                        <p:strVal val="visible"/>
                                      </p:to>
                                    </p:set>
                                    <p:anim calcmode="lin" valueType="num">
                                      <p:cBhvr additive="base">
                                        <p:cTn id="7" dur="1000"/>
                                        <p:tgtEl>
                                          <p:spTgt spid="114"/>
                                        </p:tgtEl>
                                        <p:attrNameLst>
                                          <p:attrName>ppt_w</p:attrName>
                                        </p:attrNameLst>
                                      </p:cBhvr>
                                      <p:tavLst>
                                        <p:tav tm="0">
                                          <p:val>
                                            <p:strVal val="0"/>
                                          </p:val>
                                        </p:tav>
                                        <p:tav tm="100000">
                                          <p:val>
                                            <p:strVal val="#ppt_w"/>
                                          </p:val>
                                        </p:tav>
                                      </p:tavLst>
                                    </p:anim>
                                    <p:anim calcmode="lin" valueType="num">
                                      <p:cBhvr additive="base">
                                        <p:cTn id="8" dur="1000"/>
                                        <p:tgtEl>
                                          <p:spTgt spid="114"/>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15"/>
                                        </p:tgtEl>
                                        <p:attrNameLst>
                                          <p:attrName>style.visibility</p:attrName>
                                        </p:attrNameLst>
                                      </p:cBhvr>
                                      <p:to>
                                        <p:strVal val="visible"/>
                                      </p:to>
                                    </p:set>
                                    <p:animEffect transition="in" filter="fade">
                                      <p:cBhvr>
                                        <p:cTn id="13" dur="10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7502979-7E31-288D-344E-B9EC85CDE78B}"/>
              </a:ext>
            </a:extLst>
          </p:cNvPr>
          <p:cNvSpPr>
            <a:spLocks noGrp="1"/>
          </p:cNvSpPr>
          <p:nvPr>
            <p:ph type="pic" idx="2"/>
          </p:nvPr>
        </p:nvSpPr>
        <p:spPr/>
      </p:sp>
      <p:sp>
        <p:nvSpPr>
          <p:cNvPr id="4" name="Text Placeholder 3">
            <a:extLst>
              <a:ext uri="{FF2B5EF4-FFF2-40B4-BE49-F238E27FC236}">
                <a16:creationId xmlns:a16="http://schemas.microsoft.com/office/drawing/2014/main" id="{A10A9A48-91BF-E313-5B32-78274D6826A9}"/>
              </a:ext>
            </a:extLst>
          </p:cNvPr>
          <p:cNvSpPr>
            <a:spLocks noGrp="1"/>
          </p:cNvSpPr>
          <p:nvPr>
            <p:ph type="body" idx="1"/>
          </p:nvPr>
        </p:nvSpPr>
        <p:spPr>
          <a:xfrm>
            <a:off x="358240" y="375846"/>
            <a:ext cx="5624945" cy="5985791"/>
          </a:xfrm>
        </p:spPr>
        <p:txBody>
          <a:bodyPr/>
          <a:lstStyle/>
          <a:p>
            <a:pPr marL="0" indent="0">
              <a:buNone/>
            </a:pPr>
            <a:r>
              <a:rPr lang="en-US" sz="2400"/>
              <a:t>Not all people of one faith believe the same things</a:t>
            </a:r>
            <a:endParaRPr lang="en-US" sz="2400" dirty="0"/>
          </a:p>
          <a:p>
            <a:endParaRPr lang="en-US" sz="2400" dirty="0"/>
          </a:p>
          <a:p>
            <a:pPr marL="0" indent="0">
              <a:buNone/>
            </a:pPr>
            <a:r>
              <a:rPr lang="en-US" sz="2400" b="1" dirty="0"/>
              <a:t>YOUR </a:t>
            </a:r>
            <a:r>
              <a:rPr lang="en-US" sz="2400" dirty="0"/>
              <a:t>lived experience of a religious tradition may not be the same as your patient’s – </a:t>
            </a:r>
            <a:r>
              <a:rPr lang="en-US" sz="2400" u="sng" dirty="0"/>
              <a:t>and that’s ok!</a:t>
            </a:r>
          </a:p>
          <a:p>
            <a:endParaRPr lang="en-US" sz="2400" dirty="0"/>
          </a:p>
          <a:p>
            <a:pPr marL="0" indent="0">
              <a:buNone/>
            </a:pPr>
            <a:r>
              <a:rPr lang="en-US" sz="2400" i="1"/>
              <a:t>We offer you tools to consider if a spiritual practice might be important to your patient - and skills for creating a safe and comfortable environment for your patient when discussing these topics</a:t>
            </a:r>
          </a:p>
          <a:p>
            <a:endParaRPr lang="en-US" sz="2400" dirty="0"/>
          </a:p>
        </p:txBody>
      </p:sp>
      <p:sp>
        <p:nvSpPr>
          <p:cNvPr id="7" name="TextBox 6">
            <a:extLst>
              <a:ext uri="{FF2B5EF4-FFF2-40B4-BE49-F238E27FC236}">
                <a16:creationId xmlns:a16="http://schemas.microsoft.com/office/drawing/2014/main" id="{3DEB6B54-7D24-114F-50B8-9C2953F4FF6B}"/>
              </a:ext>
            </a:extLst>
          </p:cNvPr>
          <p:cNvSpPr txBox="1"/>
          <p:nvPr/>
        </p:nvSpPr>
        <p:spPr>
          <a:xfrm>
            <a:off x="6952013" y="1825831"/>
            <a:ext cx="6096000" cy="13311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250" b="1" baseline="0">
                <a:latin typeface="Arial"/>
              </a:rPr>
              <a:t>Disclaimer!</a:t>
            </a:r>
            <a:r>
              <a:rPr sz="6250">
                <a:latin typeface="Arial"/>
                <a:ea typeface="Arial"/>
                <a:cs typeface="Arial"/>
              </a:rPr>
              <a:t>​</a:t>
            </a:r>
            <a:endParaRPr lang="en-US"/>
          </a:p>
          <a:p>
            <a:pPr algn="ctr"/>
            <a:endParaRPr lang="en-US"/>
          </a:p>
        </p:txBody>
      </p:sp>
      <p:sp>
        <p:nvSpPr>
          <p:cNvPr id="9" name="Google Shape;121;p19">
            <a:extLst>
              <a:ext uri="{FF2B5EF4-FFF2-40B4-BE49-F238E27FC236}">
                <a16:creationId xmlns:a16="http://schemas.microsoft.com/office/drawing/2014/main" id="{A1E21600-9E77-00EA-C290-3B7F0E56A13D}"/>
              </a:ext>
            </a:extLst>
          </p:cNvPr>
          <p:cNvSpPr txBox="1">
            <a:spLocks/>
          </p:cNvSpPr>
          <p:nvPr/>
        </p:nvSpPr>
        <p:spPr>
          <a:xfrm>
            <a:off x="6390624" y="3156722"/>
            <a:ext cx="5566781" cy="2423644"/>
          </a:xfrm>
          <a:prstGeom prst="rect">
            <a:avLst/>
          </a:prstGeom>
          <a:noFill/>
          <a:ln>
            <a:noFill/>
          </a:ln>
        </p:spPr>
        <p:txBody>
          <a:bodyPr spcFirstLastPara="1" vert="horz" wrap="square" lIns="121900" tIns="121900" rIns="121900" bIns="121900" rtlCol="0" anchor="t" anchorCtr="0">
            <a:noAutofit/>
          </a:bodyPr>
          <a:lstStyle>
            <a:defPPr marR="0" lvl="0" algn="l" rtl="0">
              <a:lnSpc>
                <a:spcPct val="100000"/>
              </a:lnSpc>
              <a:spcBef>
                <a:spcPts val="0"/>
              </a:spcBef>
              <a:spcAft>
                <a:spcPts val="0"/>
              </a:spcAft>
              <a:defRPr/>
            </a:defPPr>
            <a:lvl1pPr marL="228600" marR="0" lvl="0" indent="-228600" algn="l" defTabSz="914400" rtl="0" eaLnBrk="1" latinLnBrk="0" hangingPunct="1">
              <a:lnSpc>
                <a:spcPct val="100000"/>
              </a:lnSpc>
              <a:spcBef>
                <a:spcPts val="0"/>
              </a:spcBef>
              <a:spcAft>
                <a:spcPts val="0"/>
              </a:spcAft>
              <a:buClr>
                <a:srgbClr val="000000"/>
              </a:buClr>
              <a:buSzPct val="100000"/>
              <a:buFont typeface="Arial"/>
              <a:buChar char="•"/>
              <a:tabLst/>
              <a:defRPr sz="1867" b="0" i="0" u="none" strike="noStrike" kern="1200" cap="none">
                <a:solidFill>
                  <a:srgbClr val="000000"/>
                </a:solidFill>
                <a:latin typeface="Arial"/>
                <a:ea typeface="Arial"/>
                <a:cs typeface="Arial"/>
                <a:sym typeface="Arial"/>
              </a:defRPr>
            </a:lvl1pPr>
            <a:lvl2pPr marL="914400" marR="0" lvl="1" indent="-342900" algn="l" defTabSz="914400" rtl="0" eaLnBrk="1" latinLnBrk="0" hangingPunct="1">
              <a:lnSpc>
                <a:spcPct val="100000"/>
              </a:lnSpc>
              <a:spcBef>
                <a:spcPts val="0"/>
              </a:spcBef>
              <a:spcAft>
                <a:spcPts val="0"/>
              </a:spcAft>
              <a:buClr>
                <a:srgbClr val="000000"/>
              </a:buClr>
              <a:buSzPts val="1800"/>
              <a:buFont typeface="Arial"/>
              <a:buChar char="–"/>
              <a:defRPr sz="1867" b="0" i="0" u="none" strike="noStrike" kern="1200" cap="none">
                <a:solidFill>
                  <a:srgbClr val="000000"/>
                </a:solidFill>
                <a:latin typeface="Arial"/>
                <a:ea typeface="Arial"/>
                <a:cs typeface="Arial"/>
                <a:sym typeface="Arial"/>
              </a:defRPr>
            </a:lvl2pPr>
            <a:lvl3pPr marL="1371600" marR="0" lvl="2" indent="-342900" algn="l" defTabSz="914400" rtl="0" eaLnBrk="1" latinLnBrk="0" hangingPunct="1">
              <a:lnSpc>
                <a:spcPct val="100000"/>
              </a:lnSpc>
              <a:spcBef>
                <a:spcPts val="0"/>
              </a:spcBef>
              <a:spcAft>
                <a:spcPts val="0"/>
              </a:spcAft>
              <a:buClr>
                <a:srgbClr val="000000"/>
              </a:buClr>
              <a:buSzPts val="1800"/>
              <a:buFont typeface="Arial"/>
              <a:buChar char="•"/>
              <a:defRPr sz="1867" b="0" i="0" u="none" strike="noStrike" kern="1200" cap="none">
                <a:solidFill>
                  <a:srgbClr val="000000"/>
                </a:solidFill>
                <a:latin typeface="Arial"/>
                <a:ea typeface="Arial"/>
                <a:cs typeface="Arial"/>
                <a:sym typeface="Arial"/>
              </a:defRPr>
            </a:lvl3pPr>
            <a:lvl4pPr marL="1828800" marR="0" lvl="3" indent="-342900" algn="l" defTabSz="914400" rtl="0" eaLnBrk="1" latinLnBrk="0" hangingPunct="1">
              <a:lnSpc>
                <a:spcPct val="100000"/>
              </a:lnSpc>
              <a:spcBef>
                <a:spcPts val="0"/>
              </a:spcBef>
              <a:spcAft>
                <a:spcPts val="0"/>
              </a:spcAft>
              <a:buClr>
                <a:srgbClr val="000000"/>
              </a:buClr>
              <a:buSzPts val="1800"/>
              <a:buFont typeface="Arial"/>
              <a:buChar char="–"/>
              <a:defRPr sz="1867" b="0" i="0" u="none" strike="noStrike" kern="1200" cap="none">
                <a:solidFill>
                  <a:srgbClr val="000000"/>
                </a:solidFill>
                <a:latin typeface="Arial"/>
                <a:ea typeface="Arial"/>
                <a:cs typeface="Arial"/>
                <a:sym typeface="Arial"/>
              </a:defRPr>
            </a:lvl4pPr>
            <a:lvl5pPr marL="2286000" marR="0" lvl="4" indent="-342900" algn="l" defTabSz="914400" rtl="0" eaLnBrk="1" latinLnBrk="0" hangingPunct="1">
              <a:lnSpc>
                <a:spcPct val="100000"/>
              </a:lnSpc>
              <a:spcBef>
                <a:spcPts val="0"/>
              </a:spcBef>
              <a:spcAft>
                <a:spcPts val="0"/>
              </a:spcAft>
              <a:buClr>
                <a:srgbClr val="000000"/>
              </a:buClr>
              <a:buSzPts val="1800"/>
              <a:buFont typeface="Arial"/>
              <a:buChar char="•"/>
              <a:defRPr sz="1867" b="0" i="0" u="none" strike="noStrike" kern="1200" cap="none">
                <a:solidFill>
                  <a:srgbClr val="000000"/>
                </a:solidFill>
                <a:latin typeface="Arial"/>
                <a:ea typeface="Arial"/>
                <a:cs typeface="Arial"/>
                <a:sym typeface="Arial"/>
              </a:defRPr>
            </a:lvl5pPr>
            <a:lvl6pPr marL="2743200" marR="0" lvl="5" indent="-342900" algn="l" defTabSz="914400" rtl="0" eaLnBrk="1" latinLnBrk="0" hangingPunct="1">
              <a:lnSpc>
                <a:spcPct val="100000"/>
              </a:lnSpc>
              <a:spcBef>
                <a:spcPts val="0"/>
              </a:spcBef>
              <a:spcAft>
                <a:spcPts val="0"/>
              </a:spcAft>
              <a:buClr>
                <a:srgbClr val="000000"/>
              </a:buClr>
              <a:buSzPts val="1800"/>
              <a:buFont typeface="Arial"/>
              <a:buChar char="•"/>
              <a:defRPr sz="1867" b="0" i="0" u="none" strike="noStrike" kern="1200" cap="none">
                <a:solidFill>
                  <a:srgbClr val="000000"/>
                </a:solidFill>
                <a:latin typeface="Arial"/>
                <a:ea typeface="Arial"/>
                <a:cs typeface="Arial"/>
                <a:sym typeface="Arial"/>
              </a:defRPr>
            </a:lvl6pPr>
            <a:lvl7pPr marL="3200400" marR="0" lvl="6" indent="-342900" algn="l" defTabSz="914400" rtl="0" eaLnBrk="1" latinLnBrk="0" hangingPunct="1">
              <a:lnSpc>
                <a:spcPct val="100000"/>
              </a:lnSpc>
              <a:spcBef>
                <a:spcPts val="0"/>
              </a:spcBef>
              <a:spcAft>
                <a:spcPts val="0"/>
              </a:spcAft>
              <a:buClr>
                <a:srgbClr val="000000"/>
              </a:buClr>
              <a:buSzPts val="1800"/>
              <a:buFont typeface="Arial"/>
              <a:buChar char="•"/>
              <a:defRPr sz="1867" b="0" i="0" u="none" strike="noStrike" kern="1200" cap="none">
                <a:solidFill>
                  <a:srgbClr val="000000"/>
                </a:solidFill>
                <a:latin typeface="Arial"/>
                <a:ea typeface="Arial"/>
                <a:cs typeface="Arial"/>
                <a:sym typeface="Arial"/>
              </a:defRPr>
            </a:lvl7pPr>
            <a:lvl8pPr marL="3657600" marR="0" lvl="7" indent="-342900" algn="l" defTabSz="914400" rtl="0" eaLnBrk="1" latinLnBrk="0" hangingPunct="1">
              <a:lnSpc>
                <a:spcPct val="100000"/>
              </a:lnSpc>
              <a:spcBef>
                <a:spcPts val="0"/>
              </a:spcBef>
              <a:spcAft>
                <a:spcPts val="0"/>
              </a:spcAft>
              <a:buClr>
                <a:srgbClr val="000000"/>
              </a:buClr>
              <a:buSzPts val="1800"/>
              <a:buFont typeface="Arial"/>
              <a:buChar char="•"/>
              <a:defRPr sz="1867" b="0" i="0" u="none" strike="noStrike" kern="1200" cap="none">
                <a:solidFill>
                  <a:srgbClr val="000000"/>
                </a:solidFill>
                <a:latin typeface="Arial"/>
                <a:ea typeface="Arial"/>
                <a:cs typeface="Arial"/>
                <a:sym typeface="Arial"/>
              </a:defRPr>
            </a:lvl8pPr>
            <a:lvl9pPr marL="4114800" marR="0" lvl="8" indent="-342900" algn="l" defTabSz="914400" rtl="0" eaLnBrk="1" latinLnBrk="0" hangingPunct="1">
              <a:lnSpc>
                <a:spcPct val="100000"/>
              </a:lnSpc>
              <a:spcBef>
                <a:spcPts val="0"/>
              </a:spcBef>
              <a:spcAft>
                <a:spcPts val="0"/>
              </a:spcAft>
              <a:buClr>
                <a:srgbClr val="000000"/>
              </a:buClr>
              <a:buSzPts val="1800"/>
              <a:buFont typeface="Arial"/>
              <a:buChar char="•"/>
              <a:defRPr sz="1867" b="0" i="0" u="none" strike="noStrike" kern="1200" cap="none">
                <a:solidFill>
                  <a:srgbClr val="000000"/>
                </a:solidFill>
                <a:latin typeface="Arial"/>
                <a:ea typeface="Arial"/>
                <a:cs typeface="Arial"/>
                <a:sym typeface="Arial"/>
              </a:defRPr>
            </a:lvl9pPr>
          </a:lstStyle>
          <a:p>
            <a:pPr marL="0" indent="0" algn="ctr">
              <a:buFont typeface="Arial"/>
              <a:buNone/>
            </a:pPr>
            <a:r>
              <a:rPr lang="en-US" sz="3200" i="1"/>
              <a:t>religion is not a monolith</a:t>
            </a:r>
          </a:p>
        </p:txBody>
      </p:sp>
    </p:spTree>
    <p:extLst>
      <p:ext uri="{BB962C8B-B14F-4D97-AF65-F5344CB8AC3E}">
        <p14:creationId xmlns:p14="http://schemas.microsoft.com/office/powerpoint/2010/main" val="3921684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23FD6-BF17-7EBE-6DB5-B3630E840F13}"/>
              </a:ext>
            </a:extLst>
          </p:cNvPr>
          <p:cNvSpPr>
            <a:spLocks noGrp="1"/>
          </p:cNvSpPr>
          <p:nvPr>
            <p:ph type="title"/>
          </p:nvPr>
        </p:nvSpPr>
        <p:spPr/>
        <p:txBody>
          <a:bodyPr/>
          <a:lstStyle/>
          <a:p>
            <a:r>
              <a:rPr lang="en-US">
                <a:latin typeface="Georgia"/>
              </a:rPr>
              <a:t>Spirituality vs Religion</a:t>
            </a:r>
            <a:r>
              <a:rPr lang="en-US" baseline="30000">
                <a:latin typeface="Georgia"/>
              </a:rPr>
              <a:t>6</a:t>
            </a:r>
          </a:p>
          <a:p>
            <a:endParaRPr lang="en-US" dirty="0"/>
          </a:p>
        </p:txBody>
      </p:sp>
      <p:sp>
        <p:nvSpPr>
          <p:cNvPr id="4" name="Text Placeholder 3">
            <a:extLst>
              <a:ext uri="{FF2B5EF4-FFF2-40B4-BE49-F238E27FC236}">
                <a16:creationId xmlns:a16="http://schemas.microsoft.com/office/drawing/2014/main" id="{3A969342-9C3F-2CA5-2DE6-875CF3869C54}"/>
              </a:ext>
            </a:extLst>
          </p:cNvPr>
          <p:cNvSpPr>
            <a:spLocks noGrp="1"/>
          </p:cNvSpPr>
          <p:nvPr>
            <p:ph idx="1"/>
          </p:nvPr>
        </p:nvSpPr>
        <p:spPr/>
        <p:txBody>
          <a:bodyPr/>
          <a:lstStyle/>
          <a:p>
            <a:endParaRPr lang="en-US"/>
          </a:p>
        </p:txBody>
      </p:sp>
      <p:graphicFrame>
        <p:nvGraphicFramePr>
          <p:cNvPr id="6" name="Google Shape;139;p22">
            <a:extLst>
              <a:ext uri="{FF2B5EF4-FFF2-40B4-BE49-F238E27FC236}">
                <a16:creationId xmlns:a16="http://schemas.microsoft.com/office/drawing/2014/main" id="{BCF68BF7-E27C-7B69-6699-A83DF877274B}"/>
              </a:ext>
            </a:extLst>
          </p:cNvPr>
          <p:cNvGraphicFramePr/>
          <p:nvPr>
            <p:extLst>
              <p:ext uri="{D42A27DB-BD31-4B8C-83A1-F6EECF244321}">
                <p14:modId xmlns:p14="http://schemas.microsoft.com/office/powerpoint/2010/main" val="2710258064"/>
              </p:ext>
            </p:extLst>
          </p:nvPr>
        </p:nvGraphicFramePr>
        <p:xfrm>
          <a:off x="825500" y="1867958"/>
          <a:ext cx="10561126" cy="4088426"/>
        </p:xfrm>
        <a:graphic>
          <a:graphicData uri="http://schemas.openxmlformats.org/drawingml/2006/table">
            <a:tbl>
              <a:tblPr>
                <a:noFill/>
              </a:tblPr>
              <a:tblGrid>
                <a:gridCol w="1712136">
                  <a:extLst>
                    <a:ext uri="{9D8B030D-6E8A-4147-A177-3AD203B41FA5}">
                      <a16:colId xmlns:a16="http://schemas.microsoft.com/office/drawing/2014/main" val="20000"/>
                    </a:ext>
                  </a:extLst>
                </a:gridCol>
                <a:gridCol w="4066175">
                  <a:extLst>
                    <a:ext uri="{9D8B030D-6E8A-4147-A177-3AD203B41FA5}">
                      <a16:colId xmlns:a16="http://schemas.microsoft.com/office/drawing/2014/main" val="20001"/>
                    </a:ext>
                  </a:extLst>
                </a:gridCol>
                <a:gridCol w="4782815">
                  <a:extLst>
                    <a:ext uri="{9D8B030D-6E8A-4147-A177-3AD203B41FA5}">
                      <a16:colId xmlns:a16="http://schemas.microsoft.com/office/drawing/2014/main" val="20002"/>
                    </a:ext>
                  </a:extLst>
                </a:gridCol>
              </a:tblGrid>
              <a:tr h="753499">
                <a:tc>
                  <a:txBody>
                    <a:bodyPr/>
                    <a:lstStyle/>
                    <a:p>
                      <a:pPr marL="0" lvl="0" indent="0" algn="ctr" rtl="0">
                        <a:spcBef>
                          <a:spcPts val="0"/>
                        </a:spcBef>
                        <a:spcAft>
                          <a:spcPts val="0"/>
                        </a:spcAft>
                        <a:buNone/>
                      </a:pPr>
                      <a:r>
                        <a:rPr lang="en" sz="2100" b="1">
                          <a:solidFill>
                            <a:schemeClr val="lt1"/>
                          </a:solidFill>
                          <a:latin typeface="Roboto"/>
                          <a:ea typeface="Roboto"/>
                          <a:cs typeface="Roboto"/>
                          <a:sym typeface="Roboto"/>
                        </a:rPr>
                        <a:t>Aspect</a:t>
                      </a:r>
                      <a:endParaRPr sz="2100" b="1">
                        <a:solidFill>
                          <a:schemeClr val="lt1"/>
                        </a:solidFill>
                        <a:latin typeface="Roboto"/>
                        <a:ea typeface="Roboto"/>
                        <a:cs typeface="Roboto"/>
                        <a:sym typeface="Roboto"/>
                      </a:endParaRPr>
                    </a:p>
                  </a:txBody>
                  <a:tcPr marL="121900" marR="121900" marT="121900" marB="121900" anchor="ctr">
                    <a:lnL w="12700" cap="flat" cmpd="sng">
                      <a:solidFill>
                        <a:schemeClr val="tx1"/>
                      </a:solidFill>
                      <a:prstDash val="solid"/>
                      <a:round/>
                      <a:headEnd type="none" w="sm" len="sm"/>
                      <a:tailEnd type="none" w="sm" len="sm"/>
                    </a:lnL>
                    <a:lnR w="12700" cap="flat" cmpd="sng">
                      <a:solidFill>
                        <a:schemeClr val="tx1"/>
                      </a:solidFill>
                      <a:prstDash val="solid"/>
                      <a:round/>
                      <a:headEnd type="none" w="sm" len="sm"/>
                      <a:tailEnd type="none" w="sm" len="sm"/>
                    </a:lnR>
                    <a:lnT w="12700" cap="flat" cmpd="sng">
                      <a:solidFill>
                        <a:schemeClr val="tx1"/>
                      </a:solidFill>
                      <a:prstDash val="solid"/>
                      <a:round/>
                      <a:headEnd type="none" w="sm" len="sm"/>
                      <a:tailEnd type="none" w="sm" len="sm"/>
                    </a:lnT>
                    <a:lnB w="12700" cap="flat" cmpd="sng">
                      <a:solidFill>
                        <a:schemeClr val="tx1"/>
                      </a:solidFill>
                      <a:prstDash val="solid"/>
                      <a:round/>
                      <a:headEnd type="none" w="sm" len="sm"/>
                      <a:tailEnd type="none" w="sm" len="sm"/>
                    </a:lnB>
                    <a:solidFill>
                      <a:schemeClr val="tx1"/>
                    </a:solidFill>
                  </a:tcPr>
                </a:tc>
                <a:tc>
                  <a:txBody>
                    <a:bodyPr/>
                    <a:lstStyle/>
                    <a:p>
                      <a:pPr marL="0" lvl="0" indent="0" algn="l" rtl="0">
                        <a:spcBef>
                          <a:spcPts val="0"/>
                        </a:spcBef>
                        <a:spcAft>
                          <a:spcPts val="0"/>
                        </a:spcAft>
                        <a:buNone/>
                      </a:pPr>
                      <a:r>
                        <a:rPr lang="en" sz="2100" b="1">
                          <a:solidFill>
                            <a:schemeClr val="lt1"/>
                          </a:solidFill>
                          <a:latin typeface="Roboto"/>
                          <a:ea typeface="Roboto"/>
                          <a:cs typeface="Roboto"/>
                          <a:sym typeface="Roboto"/>
                        </a:rPr>
                        <a:t>Spirituality</a:t>
                      </a:r>
                      <a:endParaRPr sz="2100" b="1">
                        <a:solidFill>
                          <a:schemeClr val="lt1"/>
                        </a:solidFill>
                        <a:latin typeface="Roboto"/>
                        <a:ea typeface="Roboto"/>
                        <a:cs typeface="Roboto"/>
                        <a:sym typeface="Roboto"/>
                      </a:endParaRPr>
                    </a:p>
                  </a:txBody>
                  <a:tcPr marL="121900" marR="121900" marT="121900" marB="121900" anchor="ctr">
                    <a:lnL w="12700" cap="flat" cmpd="sng">
                      <a:solidFill>
                        <a:schemeClr val="tx1"/>
                      </a:solidFill>
                      <a:prstDash val="solid"/>
                      <a:round/>
                      <a:headEnd type="none" w="sm" len="sm"/>
                      <a:tailEnd type="none" w="sm" len="sm"/>
                    </a:lnL>
                    <a:lnR w="12700" cap="flat" cmpd="sng">
                      <a:solidFill>
                        <a:schemeClr val="tx1"/>
                      </a:solidFill>
                      <a:prstDash val="solid"/>
                      <a:round/>
                      <a:headEnd type="none" w="sm" len="sm"/>
                      <a:tailEnd type="none" w="sm" len="sm"/>
                    </a:lnR>
                    <a:lnT w="12700" cap="flat" cmpd="sng">
                      <a:solidFill>
                        <a:schemeClr val="tx1"/>
                      </a:solidFill>
                      <a:prstDash val="solid"/>
                      <a:round/>
                      <a:headEnd type="none" w="sm" len="sm"/>
                      <a:tailEnd type="none" w="sm" len="sm"/>
                    </a:lnT>
                    <a:lnB w="12700" cap="flat" cmpd="sng">
                      <a:solidFill>
                        <a:schemeClr val="tx1"/>
                      </a:solidFill>
                      <a:prstDash val="solid"/>
                      <a:round/>
                      <a:headEnd type="none" w="sm" len="sm"/>
                      <a:tailEnd type="none" w="sm" len="sm"/>
                    </a:lnB>
                    <a:solidFill>
                      <a:schemeClr val="tx1"/>
                    </a:solidFill>
                  </a:tcPr>
                </a:tc>
                <a:tc>
                  <a:txBody>
                    <a:bodyPr/>
                    <a:lstStyle/>
                    <a:p>
                      <a:pPr marL="0" lvl="0" indent="0" algn="l" rtl="0">
                        <a:spcBef>
                          <a:spcPts val="0"/>
                        </a:spcBef>
                        <a:spcAft>
                          <a:spcPts val="0"/>
                        </a:spcAft>
                        <a:buNone/>
                      </a:pPr>
                      <a:r>
                        <a:rPr lang="en" sz="2100" b="1">
                          <a:solidFill>
                            <a:schemeClr val="lt1"/>
                          </a:solidFill>
                          <a:latin typeface="Roboto"/>
                          <a:ea typeface="Roboto"/>
                          <a:cs typeface="Roboto"/>
                          <a:sym typeface="Roboto"/>
                        </a:rPr>
                        <a:t>Religion</a:t>
                      </a:r>
                      <a:endParaRPr sz="2100" b="1">
                        <a:solidFill>
                          <a:schemeClr val="lt1"/>
                        </a:solidFill>
                        <a:latin typeface="Roboto"/>
                        <a:ea typeface="Roboto"/>
                        <a:cs typeface="Roboto"/>
                        <a:sym typeface="Roboto"/>
                      </a:endParaRPr>
                    </a:p>
                  </a:txBody>
                  <a:tcPr marL="121900" marR="121900" marT="121900" marB="121900" anchor="ctr">
                    <a:lnL w="12700" cap="flat" cmpd="sng">
                      <a:solidFill>
                        <a:schemeClr val="tx1"/>
                      </a:solidFill>
                      <a:prstDash val="solid"/>
                      <a:round/>
                      <a:headEnd type="none" w="sm" len="sm"/>
                      <a:tailEnd type="none" w="sm" len="sm"/>
                    </a:lnL>
                    <a:lnR w="12700" cap="flat" cmpd="sng">
                      <a:solidFill>
                        <a:schemeClr val="tx1"/>
                      </a:solidFill>
                      <a:prstDash val="solid"/>
                      <a:round/>
                      <a:headEnd type="none" w="sm" len="sm"/>
                      <a:tailEnd type="none" w="sm" len="sm"/>
                    </a:lnR>
                    <a:lnT w="12700" cap="flat" cmpd="sng">
                      <a:solidFill>
                        <a:schemeClr val="tx1"/>
                      </a:solidFill>
                      <a:prstDash val="solid"/>
                      <a:round/>
                      <a:headEnd type="none" w="sm" len="sm"/>
                      <a:tailEnd type="none" w="sm" len="sm"/>
                    </a:lnT>
                    <a:lnB w="12700" cap="flat" cmpd="sng">
                      <a:solidFill>
                        <a:schemeClr val="tx1"/>
                      </a:solidFill>
                      <a:prstDash val="solid"/>
                      <a:round/>
                      <a:headEnd type="none" w="sm" len="sm"/>
                      <a:tailEnd type="none" w="sm" len="sm"/>
                    </a:lnB>
                    <a:solidFill>
                      <a:schemeClr val="tx1"/>
                    </a:solidFill>
                  </a:tcPr>
                </a:tc>
                <a:extLst>
                  <a:ext uri="{0D108BD9-81ED-4DB2-BD59-A6C34878D82A}">
                    <a16:rowId xmlns:a16="http://schemas.microsoft.com/office/drawing/2014/main" val="10000"/>
                  </a:ext>
                </a:extLst>
              </a:tr>
              <a:tr h="1074430">
                <a:tc>
                  <a:txBody>
                    <a:bodyPr/>
                    <a:lstStyle/>
                    <a:p>
                      <a:pPr marL="0" lvl="0" indent="0" algn="ctr" rtl="0">
                        <a:spcBef>
                          <a:spcPts val="0"/>
                        </a:spcBef>
                        <a:spcAft>
                          <a:spcPts val="0"/>
                        </a:spcAft>
                        <a:buNone/>
                      </a:pPr>
                      <a:r>
                        <a:rPr lang="en" sz="2100" b="1">
                          <a:latin typeface="Roboto"/>
                          <a:ea typeface="Roboto"/>
                          <a:cs typeface="Roboto"/>
                          <a:sym typeface="Roboto"/>
                        </a:rPr>
                        <a:t>Definition</a:t>
                      </a:r>
                      <a:endParaRPr sz="2100" b="1">
                        <a:latin typeface="Roboto"/>
                        <a:ea typeface="Roboto"/>
                        <a:cs typeface="Roboto"/>
                        <a:sym typeface="Roboto"/>
                      </a:endParaRPr>
                    </a:p>
                  </a:txBody>
                  <a:tcPr marL="121900" marR="121900" marT="121900" marB="121900" anchor="ctr">
                    <a:lnL w="12700" cap="flat" cmpd="sng">
                      <a:solidFill>
                        <a:schemeClr val="tx1"/>
                      </a:solidFill>
                      <a:prstDash val="solid"/>
                      <a:round/>
                      <a:headEnd type="none" w="sm" len="sm"/>
                      <a:tailEnd type="none" w="sm" len="sm"/>
                    </a:lnL>
                    <a:lnR w="12700" cap="flat" cmpd="sng">
                      <a:solidFill>
                        <a:schemeClr val="tx1"/>
                      </a:solidFill>
                      <a:prstDash val="solid"/>
                      <a:round/>
                      <a:headEnd type="none" w="sm" len="sm"/>
                      <a:tailEnd type="none" w="sm" len="sm"/>
                    </a:lnR>
                    <a:lnT w="12700" cap="flat" cmpd="sng">
                      <a:solidFill>
                        <a:schemeClr val="tx1"/>
                      </a:solidFill>
                      <a:prstDash val="solid"/>
                      <a:round/>
                      <a:headEnd type="none" w="sm" len="sm"/>
                      <a:tailEnd type="none" w="sm" len="sm"/>
                    </a:lnT>
                    <a:lnB w="12700" cap="flat" cmpd="sng">
                      <a:solidFill>
                        <a:schemeClr val="tx1"/>
                      </a:solidFill>
                      <a:prstDash val="solid"/>
                      <a:round/>
                      <a:headEnd type="none" w="sm" len="sm"/>
                      <a:tailEnd type="none" w="sm" len="sm"/>
                    </a:lnB>
                  </a:tcPr>
                </a:tc>
                <a:tc>
                  <a:txBody>
                    <a:bodyPr/>
                    <a:lstStyle/>
                    <a:p>
                      <a:pPr marL="0" lvl="0" indent="0" algn="l" rtl="0">
                        <a:spcBef>
                          <a:spcPts val="0"/>
                        </a:spcBef>
                        <a:spcAft>
                          <a:spcPts val="0"/>
                        </a:spcAft>
                        <a:buNone/>
                      </a:pPr>
                      <a:r>
                        <a:rPr lang="en" sz="1900">
                          <a:latin typeface="Roboto Light"/>
                          <a:ea typeface="Roboto Light"/>
                          <a:cs typeface="Roboto Light"/>
                          <a:sym typeface="Roboto Light"/>
                        </a:rPr>
                        <a:t>Personal search for meaning/purpose</a:t>
                      </a:r>
                      <a:endParaRPr sz="1900">
                        <a:latin typeface="Roboto Light"/>
                        <a:ea typeface="Roboto Light"/>
                        <a:cs typeface="Roboto Light"/>
                        <a:sym typeface="Roboto Light"/>
                      </a:endParaRPr>
                    </a:p>
                  </a:txBody>
                  <a:tcPr marL="121900" marR="121900" marT="121900" marB="121900" anchor="ctr">
                    <a:lnL w="12700" cap="flat" cmpd="sng">
                      <a:solidFill>
                        <a:schemeClr val="tx1"/>
                      </a:solidFill>
                      <a:prstDash val="solid"/>
                      <a:round/>
                      <a:headEnd type="none" w="sm" len="sm"/>
                      <a:tailEnd type="none" w="sm" len="sm"/>
                    </a:lnL>
                    <a:lnR w="12700" cap="flat" cmpd="sng">
                      <a:solidFill>
                        <a:schemeClr val="tx1"/>
                      </a:solidFill>
                      <a:prstDash val="solid"/>
                      <a:round/>
                      <a:headEnd type="none" w="sm" len="sm"/>
                      <a:tailEnd type="none" w="sm" len="sm"/>
                    </a:lnR>
                    <a:lnT w="12700" cap="flat" cmpd="sng">
                      <a:solidFill>
                        <a:schemeClr val="tx1"/>
                      </a:solidFill>
                      <a:prstDash val="solid"/>
                      <a:round/>
                      <a:headEnd type="none" w="sm" len="sm"/>
                      <a:tailEnd type="none" w="sm" len="sm"/>
                    </a:lnT>
                    <a:lnB w="12700" cap="flat" cmpd="sng">
                      <a:solidFill>
                        <a:schemeClr val="tx1"/>
                      </a:solidFill>
                      <a:prstDash val="solid"/>
                      <a:round/>
                      <a:headEnd type="none" w="sm" len="sm"/>
                      <a:tailEnd type="none" w="sm" len="sm"/>
                    </a:lnB>
                  </a:tcPr>
                </a:tc>
                <a:tc>
                  <a:txBody>
                    <a:bodyPr/>
                    <a:lstStyle/>
                    <a:p>
                      <a:pPr marL="0" lvl="0" indent="0" algn="l" rtl="0">
                        <a:spcBef>
                          <a:spcPts val="0"/>
                        </a:spcBef>
                        <a:spcAft>
                          <a:spcPts val="0"/>
                        </a:spcAft>
                        <a:buNone/>
                      </a:pPr>
                      <a:r>
                        <a:rPr lang="en" sz="1900">
                          <a:latin typeface="Roboto Light"/>
                          <a:ea typeface="Roboto Light"/>
                          <a:cs typeface="Roboto Light"/>
                          <a:sym typeface="Roboto Light"/>
                        </a:rPr>
                        <a:t>Organized system of beliefs/practices </a:t>
                      </a:r>
                      <a:endParaRPr sz="1900">
                        <a:latin typeface="Roboto Light"/>
                        <a:ea typeface="Roboto Light"/>
                        <a:cs typeface="Roboto Light"/>
                        <a:sym typeface="Roboto Light"/>
                      </a:endParaRPr>
                    </a:p>
                  </a:txBody>
                  <a:tcPr marL="121900" marR="121900" marT="121900" marB="121900" anchor="ctr">
                    <a:lnL w="12700" cap="flat" cmpd="sng">
                      <a:solidFill>
                        <a:schemeClr val="tx1"/>
                      </a:solidFill>
                      <a:prstDash val="solid"/>
                      <a:round/>
                      <a:headEnd type="none" w="sm" len="sm"/>
                      <a:tailEnd type="none" w="sm" len="sm"/>
                    </a:lnL>
                    <a:lnR w="12700" cap="flat" cmpd="sng">
                      <a:solidFill>
                        <a:schemeClr val="tx1"/>
                      </a:solidFill>
                      <a:prstDash val="solid"/>
                      <a:round/>
                      <a:headEnd type="none" w="sm" len="sm"/>
                      <a:tailEnd type="none" w="sm" len="sm"/>
                    </a:lnR>
                    <a:lnT w="12700" cap="flat" cmpd="sng">
                      <a:solidFill>
                        <a:schemeClr val="tx1"/>
                      </a:solidFill>
                      <a:prstDash val="solid"/>
                      <a:round/>
                      <a:headEnd type="none" w="sm" len="sm"/>
                      <a:tailEnd type="none" w="sm" len="sm"/>
                    </a:lnT>
                    <a:lnB w="12700" cap="flat" cmpd="sng">
                      <a:solidFill>
                        <a:schemeClr val="tx1"/>
                      </a:solidFill>
                      <a:prstDash val="solid"/>
                      <a:round/>
                      <a:headEnd type="none" w="sm" len="sm"/>
                      <a:tailEnd type="none" w="sm" len="sm"/>
                    </a:lnB>
                  </a:tcPr>
                </a:tc>
                <a:extLst>
                  <a:ext uri="{0D108BD9-81ED-4DB2-BD59-A6C34878D82A}">
                    <a16:rowId xmlns:a16="http://schemas.microsoft.com/office/drawing/2014/main" val="10001"/>
                  </a:ext>
                </a:extLst>
              </a:tr>
              <a:tr h="753499">
                <a:tc>
                  <a:txBody>
                    <a:bodyPr/>
                    <a:lstStyle/>
                    <a:p>
                      <a:pPr marL="0" lvl="0" indent="0" algn="ctr" rtl="0">
                        <a:spcBef>
                          <a:spcPts val="0"/>
                        </a:spcBef>
                        <a:spcAft>
                          <a:spcPts val="0"/>
                        </a:spcAft>
                        <a:buNone/>
                      </a:pPr>
                      <a:r>
                        <a:rPr lang="en" sz="2100" b="1">
                          <a:latin typeface="Roboto"/>
                          <a:ea typeface="Roboto"/>
                          <a:cs typeface="Roboto"/>
                          <a:sym typeface="Roboto"/>
                        </a:rPr>
                        <a:t>Structure</a:t>
                      </a:r>
                      <a:endParaRPr sz="2100" b="1">
                        <a:latin typeface="Roboto"/>
                        <a:ea typeface="Roboto"/>
                        <a:cs typeface="Roboto"/>
                        <a:sym typeface="Roboto"/>
                      </a:endParaRPr>
                    </a:p>
                  </a:txBody>
                  <a:tcPr marL="121900" marR="121900" marT="121900" marB="121900" anchor="ctr">
                    <a:lnL w="12700" cap="flat" cmpd="sng">
                      <a:solidFill>
                        <a:schemeClr val="tx1"/>
                      </a:solidFill>
                      <a:prstDash val="solid"/>
                      <a:round/>
                      <a:headEnd type="none" w="sm" len="sm"/>
                      <a:tailEnd type="none" w="sm" len="sm"/>
                    </a:lnL>
                    <a:lnR w="12700" cap="flat" cmpd="sng">
                      <a:solidFill>
                        <a:schemeClr val="tx1"/>
                      </a:solidFill>
                      <a:prstDash val="solid"/>
                      <a:round/>
                      <a:headEnd type="none" w="sm" len="sm"/>
                      <a:tailEnd type="none" w="sm" len="sm"/>
                    </a:lnR>
                    <a:lnT w="12700" cap="flat" cmpd="sng">
                      <a:solidFill>
                        <a:schemeClr val="tx1"/>
                      </a:solidFill>
                      <a:prstDash val="solid"/>
                      <a:round/>
                      <a:headEnd type="none" w="sm" len="sm"/>
                      <a:tailEnd type="none" w="sm" len="sm"/>
                    </a:lnT>
                    <a:lnB w="12700" cap="flat" cmpd="sng">
                      <a:solidFill>
                        <a:schemeClr val="tx1"/>
                      </a:solidFill>
                      <a:prstDash val="solid"/>
                      <a:round/>
                      <a:headEnd type="none" w="sm" len="sm"/>
                      <a:tailEnd type="none" w="sm" len="sm"/>
                    </a:lnB>
                  </a:tcPr>
                </a:tc>
                <a:tc>
                  <a:txBody>
                    <a:bodyPr/>
                    <a:lstStyle/>
                    <a:p>
                      <a:pPr marL="0" lvl="0" indent="0" algn="l" rtl="0">
                        <a:spcBef>
                          <a:spcPts val="0"/>
                        </a:spcBef>
                        <a:spcAft>
                          <a:spcPts val="0"/>
                        </a:spcAft>
                        <a:buNone/>
                      </a:pPr>
                      <a:r>
                        <a:rPr lang="en" sz="1900">
                          <a:latin typeface="Roboto Light"/>
                          <a:ea typeface="Roboto Light"/>
                          <a:cs typeface="Roboto Light"/>
                          <a:sym typeface="Roboto Light"/>
                        </a:rPr>
                        <a:t>Individual, fluid</a:t>
                      </a:r>
                      <a:endParaRPr sz="1900">
                        <a:latin typeface="Roboto Light"/>
                        <a:ea typeface="Roboto Light"/>
                        <a:cs typeface="Roboto Light"/>
                        <a:sym typeface="Roboto Light"/>
                      </a:endParaRPr>
                    </a:p>
                  </a:txBody>
                  <a:tcPr marL="121900" marR="121900" marT="121900" marB="121900" anchor="ctr">
                    <a:lnL w="12700" cap="flat" cmpd="sng">
                      <a:solidFill>
                        <a:schemeClr val="tx1"/>
                      </a:solidFill>
                      <a:prstDash val="solid"/>
                      <a:round/>
                      <a:headEnd type="none" w="sm" len="sm"/>
                      <a:tailEnd type="none" w="sm" len="sm"/>
                    </a:lnL>
                    <a:lnR w="12700" cap="flat" cmpd="sng">
                      <a:solidFill>
                        <a:schemeClr val="tx1"/>
                      </a:solidFill>
                      <a:prstDash val="solid"/>
                      <a:round/>
                      <a:headEnd type="none" w="sm" len="sm"/>
                      <a:tailEnd type="none" w="sm" len="sm"/>
                    </a:lnR>
                    <a:lnT w="12700" cap="flat" cmpd="sng">
                      <a:solidFill>
                        <a:schemeClr val="tx1"/>
                      </a:solidFill>
                      <a:prstDash val="solid"/>
                      <a:round/>
                      <a:headEnd type="none" w="sm" len="sm"/>
                      <a:tailEnd type="none" w="sm" len="sm"/>
                    </a:lnT>
                    <a:lnB w="12700" cap="flat" cmpd="sng">
                      <a:solidFill>
                        <a:schemeClr val="tx1"/>
                      </a:solidFill>
                      <a:prstDash val="solid"/>
                      <a:round/>
                      <a:headEnd type="none" w="sm" len="sm"/>
                      <a:tailEnd type="none" w="sm" len="sm"/>
                    </a:lnB>
                  </a:tcPr>
                </a:tc>
                <a:tc>
                  <a:txBody>
                    <a:bodyPr/>
                    <a:lstStyle/>
                    <a:p>
                      <a:pPr marL="0" lvl="0" indent="0" algn="l" rtl="0">
                        <a:spcBef>
                          <a:spcPts val="0"/>
                        </a:spcBef>
                        <a:spcAft>
                          <a:spcPts val="0"/>
                        </a:spcAft>
                        <a:buNone/>
                      </a:pPr>
                      <a:r>
                        <a:rPr lang="en" sz="1900">
                          <a:latin typeface="Roboto Light"/>
                          <a:ea typeface="Roboto Light"/>
                          <a:cs typeface="Roboto Light"/>
                          <a:sym typeface="Roboto Light"/>
                        </a:rPr>
                        <a:t>Communal, Institutional, structured</a:t>
                      </a:r>
                      <a:endParaRPr sz="1900">
                        <a:latin typeface="Roboto Light"/>
                        <a:ea typeface="Roboto Light"/>
                        <a:cs typeface="Roboto Light"/>
                        <a:sym typeface="Roboto Light"/>
                      </a:endParaRPr>
                    </a:p>
                  </a:txBody>
                  <a:tcPr marL="121900" marR="121900" marT="121900" marB="121900" anchor="ctr">
                    <a:lnL w="12700" cap="flat" cmpd="sng">
                      <a:solidFill>
                        <a:schemeClr val="tx1"/>
                      </a:solidFill>
                      <a:prstDash val="solid"/>
                      <a:round/>
                      <a:headEnd type="none" w="sm" len="sm"/>
                      <a:tailEnd type="none" w="sm" len="sm"/>
                    </a:lnL>
                    <a:lnR w="12700" cap="flat" cmpd="sng">
                      <a:solidFill>
                        <a:schemeClr val="tx1"/>
                      </a:solidFill>
                      <a:prstDash val="solid"/>
                      <a:round/>
                      <a:headEnd type="none" w="sm" len="sm"/>
                      <a:tailEnd type="none" w="sm" len="sm"/>
                    </a:lnR>
                    <a:lnT w="12700" cap="flat" cmpd="sng">
                      <a:solidFill>
                        <a:schemeClr val="tx1"/>
                      </a:solidFill>
                      <a:prstDash val="solid"/>
                      <a:round/>
                      <a:headEnd type="none" w="sm" len="sm"/>
                      <a:tailEnd type="none" w="sm" len="sm"/>
                    </a:lnT>
                    <a:lnB w="12700" cap="flat" cmpd="sng">
                      <a:solidFill>
                        <a:schemeClr val="tx1"/>
                      </a:solidFill>
                      <a:prstDash val="solid"/>
                      <a:round/>
                      <a:headEnd type="none" w="sm" len="sm"/>
                      <a:tailEnd type="none" w="sm" len="sm"/>
                    </a:lnB>
                  </a:tcPr>
                </a:tc>
                <a:extLst>
                  <a:ext uri="{0D108BD9-81ED-4DB2-BD59-A6C34878D82A}">
                    <a16:rowId xmlns:a16="http://schemas.microsoft.com/office/drawing/2014/main" val="10002"/>
                  </a:ext>
                </a:extLst>
              </a:tr>
              <a:tr h="753499">
                <a:tc>
                  <a:txBody>
                    <a:bodyPr/>
                    <a:lstStyle/>
                    <a:p>
                      <a:pPr marL="0" lvl="0" indent="0" algn="ctr" rtl="0">
                        <a:spcBef>
                          <a:spcPts val="0"/>
                        </a:spcBef>
                        <a:spcAft>
                          <a:spcPts val="0"/>
                        </a:spcAft>
                        <a:buNone/>
                      </a:pPr>
                      <a:r>
                        <a:rPr lang="en" sz="2100" b="1">
                          <a:latin typeface="Roboto"/>
                          <a:ea typeface="Roboto"/>
                          <a:cs typeface="Roboto"/>
                          <a:sym typeface="Roboto"/>
                        </a:rPr>
                        <a:t>Expression</a:t>
                      </a:r>
                      <a:endParaRPr sz="2100" b="1">
                        <a:latin typeface="Roboto"/>
                        <a:ea typeface="Roboto"/>
                        <a:cs typeface="Roboto"/>
                        <a:sym typeface="Roboto"/>
                      </a:endParaRPr>
                    </a:p>
                  </a:txBody>
                  <a:tcPr marL="121900" marR="121900" marT="121900" marB="121900" anchor="ctr">
                    <a:lnL w="12700" cap="flat" cmpd="sng">
                      <a:solidFill>
                        <a:schemeClr val="tx1"/>
                      </a:solidFill>
                      <a:prstDash val="solid"/>
                      <a:round/>
                      <a:headEnd type="none" w="sm" len="sm"/>
                      <a:tailEnd type="none" w="sm" len="sm"/>
                    </a:lnL>
                    <a:lnR w="12700" cap="flat" cmpd="sng">
                      <a:solidFill>
                        <a:schemeClr val="tx1"/>
                      </a:solidFill>
                      <a:prstDash val="solid"/>
                      <a:round/>
                      <a:headEnd type="none" w="sm" len="sm"/>
                      <a:tailEnd type="none" w="sm" len="sm"/>
                    </a:lnR>
                    <a:lnT w="12700" cap="flat" cmpd="sng">
                      <a:solidFill>
                        <a:schemeClr val="tx1"/>
                      </a:solidFill>
                      <a:prstDash val="solid"/>
                      <a:round/>
                      <a:headEnd type="none" w="sm" len="sm"/>
                      <a:tailEnd type="none" w="sm" len="sm"/>
                    </a:lnT>
                    <a:lnB w="12700" cap="flat" cmpd="sng">
                      <a:solidFill>
                        <a:schemeClr val="tx1"/>
                      </a:solidFill>
                      <a:prstDash val="solid"/>
                      <a:round/>
                      <a:headEnd type="none" w="sm" len="sm"/>
                      <a:tailEnd type="none" w="sm" len="sm"/>
                    </a:lnB>
                  </a:tcPr>
                </a:tc>
                <a:tc>
                  <a:txBody>
                    <a:bodyPr/>
                    <a:lstStyle/>
                    <a:p>
                      <a:pPr marL="0" lvl="0" indent="0" algn="l" rtl="0">
                        <a:spcBef>
                          <a:spcPts val="0"/>
                        </a:spcBef>
                        <a:spcAft>
                          <a:spcPts val="0"/>
                        </a:spcAft>
                        <a:buNone/>
                      </a:pPr>
                      <a:r>
                        <a:rPr lang="en" sz="1900">
                          <a:latin typeface="Roboto Light"/>
                          <a:ea typeface="Roboto Light"/>
                          <a:cs typeface="Roboto Light"/>
                          <a:sym typeface="Roboto Light"/>
                        </a:rPr>
                        <a:t>Through relationships, nature, art</a:t>
                      </a:r>
                      <a:endParaRPr sz="1900">
                        <a:latin typeface="Roboto Light"/>
                        <a:ea typeface="Roboto Light"/>
                        <a:cs typeface="Roboto Light"/>
                        <a:sym typeface="Roboto Light"/>
                      </a:endParaRPr>
                    </a:p>
                  </a:txBody>
                  <a:tcPr marL="121900" marR="121900" marT="121900" marB="121900" anchor="ctr">
                    <a:lnL w="12700" cap="flat" cmpd="sng">
                      <a:solidFill>
                        <a:schemeClr val="tx1"/>
                      </a:solidFill>
                      <a:prstDash val="solid"/>
                      <a:round/>
                      <a:headEnd type="none" w="sm" len="sm"/>
                      <a:tailEnd type="none" w="sm" len="sm"/>
                    </a:lnL>
                    <a:lnR w="12700" cap="flat" cmpd="sng">
                      <a:solidFill>
                        <a:schemeClr val="tx1"/>
                      </a:solidFill>
                      <a:prstDash val="solid"/>
                      <a:round/>
                      <a:headEnd type="none" w="sm" len="sm"/>
                      <a:tailEnd type="none" w="sm" len="sm"/>
                    </a:lnR>
                    <a:lnT w="12700" cap="flat" cmpd="sng">
                      <a:solidFill>
                        <a:schemeClr val="tx1"/>
                      </a:solidFill>
                      <a:prstDash val="solid"/>
                      <a:round/>
                      <a:headEnd type="none" w="sm" len="sm"/>
                      <a:tailEnd type="none" w="sm" len="sm"/>
                    </a:lnT>
                    <a:lnB w="12700" cap="flat" cmpd="sng">
                      <a:solidFill>
                        <a:schemeClr val="tx1"/>
                      </a:solidFill>
                      <a:prstDash val="solid"/>
                      <a:round/>
                      <a:headEnd type="none" w="sm" len="sm"/>
                      <a:tailEnd type="none" w="sm" len="sm"/>
                    </a:lnB>
                  </a:tcPr>
                </a:tc>
                <a:tc>
                  <a:txBody>
                    <a:bodyPr/>
                    <a:lstStyle/>
                    <a:p>
                      <a:pPr marL="0" lvl="0" indent="0" algn="l" rtl="0">
                        <a:spcBef>
                          <a:spcPts val="0"/>
                        </a:spcBef>
                        <a:spcAft>
                          <a:spcPts val="0"/>
                        </a:spcAft>
                        <a:buNone/>
                      </a:pPr>
                      <a:r>
                        <a:rPr lang="en" sz="1900">
                          <a:latin typeface="Roboto Light"/>
                          <a:ea typeface="Roboto Light"/>
                          <a:cs typeface="Roboto Light"/>
                          <a:sym typeface="Roboto Light"/>
                        </a:rPr>
                        <a:t>Through rituals, texts, worship, doctrines</a:t>
                      </a:r>
                      <a:endParaRPr sz="1900">
                        <a:latin typeface="Roboto Light"/>
                        <a:ea typeface="Roboto Light"/>
                        <a:cs typeface="Roboto Light"/>
                        <a:sym typeface="Roboto Light"/>
                      </a:endParaRPr>
                    </a:p>
                  </a:txBody>
                  <a:tcPr marL="121900" marR="121900" marT="121900" marB="121900" anchor="ctr">
                    <a:lnL w="12700" cap="flat" cmpd="sng">
                      <a:solidFill>
                        <a:schemeClr val="tx1"/>
                      </a:solidFill>
                      <a:prstDash val="solid"/>
                      <a:round/>
                      <a:headEnd type="none" w="sm" len="sm"/>
                      <a:tailEnd type="none" w="sm" len="sm"/>
                    </a:lnL>
                    <a:lnR w="12700" cap="flat" cmpd="sng">
                      <a:solidFill>
                        <a:schemeClr val="tx1"/>
                      </a:solidFill>
                      <a:prstDash val="solid"/>
                      <a:round/>
                      <a:headEnd type="none" w="sm" len="sm"/>
                      <a:tailEnd type="none" w="sm" len="sm"/>
                    </a:lnR>
                    <a:lnT w="12700" cap="flat" cmpd="sng">
                      <a:solidFill>
                        <a:schemeClr val="tx1"/>
                      </a:solidFill>
                      <a:prstDash val="solid"/>
                      <a:round/>
                      <a:headEnd type="none" w="sm" len="sm"/>
                      <a:tailEnd type="none" w="sm" len="sm"/>
                    </a:lnT>
                    <a:lnB w="12700" cap="flat" cmpd="sng">
                      <a:solidFill>
                        <a:schemeClr val="tx1"/>
                      </a:solidFill>
                      <a:prstDash val="solid"/>
                      <a:round/>
                      <a:headEnd type="none" w="sm" len="sm"/>
                      <a:tailEnd type="none" w="sm" len="sm"/>
                    </a:lnB>
                  </a:tcPr>
                </a:tc>
                <a:extLst>
                  <a:ext uri="{0D108BD9-81ED-4DB2-BD59-A6C34878D82A}">
                    <a16:rowId xmlns:a16="http://schemas.microsoft.com/office/drawing/2014/main" val="10003"/>
                  </a:ext>
                </a:extLst>
              </a:tr>
              <a:tr h="753499">
                <a:tc>
                  <a:txBody>
                    <a:bodyPr/>
                    <a:lstStyle/>
                    <a:p>
                      <a:pPr marL="0" lvl="0" indent="0" algn="ctr" rtl="0">
                        <a:spcBef>
                          <a:spcPts val="0"/>
                        </a:spcBef>
                        <a:spcAft>
                          <a:spcPts val="0"/>
                        </a:spcAft>
                        <a:buNone/>
                      </a:pPr>
                      <a:r>
                        <a:rPr lang="en" sz="2100" b="1">
                          <a:latin typeface="Roboto"/>
                          <a:ea typeface="Roboto"/>
                          <a:cs typeface="Roboto"/>
                          <a:sym typeface="Roboto"/>
                        </a:rPr>
                        <a:t>Universality</a:t>
                      </a:r>
                      <a:endParaRPr sz="2100" b="1">
                        <a:latin typeface="Roboto"/>
                        <a:ea typeface="Roboto"/>
                        <a:cs typeface="Roboto"/>
                        <a:sym typeface="Roboto"/>
                      </a:endParaRPr>
                    </a:p>
                  </a:txBody>
                  <a:tcPr marL="121900" marR="121900" marT="121900" marB="121900" anchor="ctr">
                    <a:lnL w="12700" cap="flat" cmpd="sng">
                      <a:solidFill>
                        <a:schemeClr val="tx1"/>
                      </a:solidFill>
                      <a:prstDash val="solid"/>
                      <a:round/>
                      <a:headEnd type="none" w="sm" len="sm"/>
                      <a:tailEnd type="none" w="sm" len="sm"/>
                    </a:lnL>
                    <a:lnR w="12700" cap="flat" cmpd="sng">
                      <a:solidFill>
                        <a:schemeClr val="tx1"/>
                      </a:solidFill>
                      <a:prstDash val="solid"/>
                      <a:round/>
                      <a:headEnd type="none" w="sm" len="sm"/>
                      <a:tailEnd type="none" w="sm" len="sm"/>
                    </a:lnR>
                    <a:lnT w="12700" cap="flat" cmpd="sng">
                      <a:solidFill>
                        <a:schemeClr val="tx1"/>
                      </a:solidFill>
                      <a:prstDash val="solid"/>
                      <a:round/>
                      <a:headEnd type="none" w="sm" len="sm"/>
                      <a:tailEnd type="none" w="sm" len="sm"/>
                    </a:lnT>
                    <a:lnB w="12700" cap="flat" cmpd="sng">
                      <a:solidFill>
                        <a:schemeClr val="tx1"/>
                      </a:solidFill>
                      <a:prstDash val="solid"/>
                      <a:round/>
                      <a:headEnd type="none" w="sm" len="sm"/>
                      <a:tailEnd type="none" w="sm" len="sm"/>
                    </a:lnB>
                  </a:tcPr>
                </a:tc>
                <a:tc>
                  <a:txBody>
                    <a:bodyPr/>
                    <a:lstStyle/>
                    <a:p>
                      <a:pPr marL="0" lvl="0" indent="0" algn="l" rtl="0">
                        <a:spcBef>
                          <a:spcPts val="0"/>
                        </a:spcBef>
                        <a:spcAft>
                          <a:spcPts val="0"/>
                        </a:spcAft>
                        <a:buNone/>
                      </a:pPr>
                      <a:r>
                        <a:rPr lang="en" sz="1900">
                          <a:latin typeface="Roboto Light"/>
                          <a:ea typeface="Roboto Light"/>
                          <a:cs typeface="Roboto Light"/>
                          <a:sym typeface="Roboto Light"/>
                        </a:rPr>
                        <a:t>Secular or religious</a:t>
                      </a:r>
                      <a:endParaRPr sz="1900">
                        <a:latin typeface="Roboto Light"/>
                        <a:ea typeface="Roboto Light"/>
                        <a:cs typeface="Roboto Light"/>
                        <a:sym typeface="Roboto Light"/>
                      </a:endParaRPr>
                    </a:p>
                  </a:txBody>
                  <a:tcPr marL="121900" marR="121900" marT="121900" marB="121900" anchor="ctr">
                    <a:lnL w="12700" cap="flat" cmpd="sng">
                      <a:solidFill>
                        <a:schemeClr val="tx1"/>
                      </a:solidFill>
                      <a:prstDash val="solid"/>
                      <a:round/>
                      <a:headEnd type="none" w="sm" len="sm"/>
                      <a:tailEnd type="none" w="sm" len="sm"/>
                    </a:lnL>
                    <a:lnR w="12700" cap="flat" cmpd="sng">
                      <a:solidFill>
                        <a:schemeClr val="tx1"/>
                      </a:solidFill>
                      <a:prstDash val="solid"/>
                      <a:round/>
                      <a:headEnd type="none" w="sm" len="sm"/>
                      <a:tailEnd type="none" w="sm" len="sm"/>
                    </a:lnR>
                    <a:lnT w="12700" cap="flat" cmpd="sng">
                      <a:solidFill>
                        <a:schemeClr val="tx1"/>
                      </a:solidFill>
                      <a:prstDash val="solid"/>
                      <a:round/>
                      <a:headEnd type="none" w="sm" len="sm"/>
                      <a:tailEnd type="none" w="sm" len="sm"/>
                    </a:lnT>
                    <a:lnB w="12700" cap="flat" cmpd="sng">
                      <a:solidFill>
                        <a:schemeClr val="tx1"/>
                      </a:solidFill>
                      <a:prstDash val="solid"/>
                      <a:round/>
                      <a:headEnd type="none" w="sm" len="sm"/>
                      <a:tailEnd type="none" w="sm" len="sm"/>
                    </a:lnB>
                  </a:tcPr>
                </a:tc>
                <a:tc>
                  <a:txBody>
                    <a:bodyPr/>
                    <a:lstStyle/>
                    <a:p>
                      <a:pPr marL="0" lvl="0" indent="0" algn="l" rtl="0">
                        <a:spcBef>
                          <a:spcPts val="0"/>
                        </a:spcBef>
                        <a:spcAft>
                          <a:spcPts val="0"/>
                        </a:spcAft>
                        <a:buNone/>
                      </a:pPr>
                      <a:r>
                        <a:rPr lang="en" sz="1900" dirty="0">
                          <a:latin typeface="Roboto Light"/>
                          <a:ea typeface="Roboto Light"/>
                          <a:cs typeface="Roboto Light"/>
                          <a:sym typeface="Roboto Light"/>
                        </a:rPr>
                        <a:t>Typically theistic</a:t>
                      </a:r>
                      <a:endParaRPr sz="1900" dirty="0">
                        <a:latin typeface="Roboto Light"/>
                        <a:ea typeface="Roboto Light"/>
                        <a:cs typeface="Roboto Light"/>
                        <a:sym typeface="Roboto Light"/>
                      </a:endParaRPr>
                    </a:p>
                  </a:txBody>
                  <a:tcPr marL="121900" marR="121900" marT="121900" marB="121900" anchor="ctr">
                    <a:lnL w="12700" cap="flat" cmpd="sng">
                      <a:solidFill>
                        <a:schemeClr val="tx1"/>
                      </a:solidFill>
                      <a:prstDash val="solid"/>
                      <a:round/>
                      <a:headEnd type="none" w="sm" len="sm"/>
                      <a:tailEnd type="none" w="sm" len="sm"/>
                    </a:lnL>
                    <a:lnR w="12700" cap="flat" cmpd="sng">
                      <a:solidFill>
                        <a:schemeClr val="tx1"/>
                      </a:solidFill>
                      <a:prstDash val="solid"/>
                      <a:round/>
                      <a:headEnd type="none" w="sm" len="sm"/>
                      <a:tailEnd type="none" w="sm" len="sm"/>
                    </a:lnR>
                    <a:lnT w="12700" cap="flat" cmpd="sng">
                      <a:solidFill>
                        <a:schemeClr val="tx1"/>
                      </a:solidFill>
                      <a:prstDash val="solid"/>
                      <a:round/>
                      <a:headEnd type="none" w="sm" len="sm"/>
                      <a:tailEnd type="none" w="sm" len="sm"/>
                    </a:lnT>
                    <a:lnB w="12700" cap="flat" cmpd="sng">
                      <a:solidFill>
                        <a:schemeClr val="tx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701921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txBox="1">
            <a:spLocks noGrp="1"/>
          </p:cNvSpPr>
          <p:nvPr>
            <p:ph type="title"/>
          </p:nvPr>
        </p:nvSpPr>
        <p:spPr>
          <a:prstGeom prst="rect">
            <a:avLst/>
          </a:prstGeom>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5300" b="1"/>
              <a:t>Spirituality &amp; Health Outcomes</a:t>
            </a:r>
            <a:r>
              <a:rPr lang="en" sz="5300" b="1" baseline="30000"/>
              <a:t>7</a:t>
            </a:r>
            <a:endParaRPr sz="5333" b="1" baseline="30000"/>
          </a:p>
        </p:txBody>
      </p:sp>
      <p:sp>
        <p:nvSpPr>
          <p:cNvPr id="156" name="Google Shape;156;p25"/>
          <p:cNvSpPr txBox="1">
            <a:spLocks noGrp="1"/>
          </p:cNvSpPr>
          <p:nvPr>
            <p:ph idx="1"/>
          </p:nvPr>
        </p:nvSpPr>
        <p:spPr>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2133"/>
              </a:spcAft>
              <a:buNone/>
            </a:pPr>
            <a:r>
              <a:rPr lang="en" sz="2667"/>
              <a:t>A growing body of evidence supports the importance of spirituality as a </a:t>
            </a:r>
            <a:r>
              <a:rPr lang="en" sz="2667" b="1"/>
              <a:t>determinant of health</a:t>
            </a:r>
            <a:r>
              <a:rPr lang="en" sz="2667"/>
              <a:t> and a core domain of </a:t>
            </a:r>
            <a:r>
              <a:rPr lang="en" sz="2667" b="1"/>
              <a:t>quality</a:t>
            </a:r>
            <a:r>
              <a:rPr lang="en" sz="2667"/>
              <a:t> palliative care</a:t>
            </a:r>
            <a:endParaRPr sz="2667"/>
          </a:p>
        </p:txBody>
      </p:sp>
      <p:sp>
        <p:nvSpPr>
          <p:cNvPr id="3" name="Star: 5 Points 2">
            <a:extLst>
              <a:ext uri="{FF2B5EF4-FFF2-40B4-BE49-F238E27FC236}">
                <a16:creationId xmlns:a16="http://schemas.microsoft.com/office/drawing/2014/main" id="{F4F0CD25-1440-2425-4C58-C9FFF83A57E7}"/>
              </a:ext>
            </a:extLst>
          </p:cNvPr>
          <p:cNvSpPr/>
          <p:nvPr/>
        </p:nvSpPr>
        <p:spPr>
          <a:xfrm>
            <a:off x="257907" y="5814645"/>
            <a:ext cx="762000" cy="69166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7403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6"/>
          <p:cNvSpPr txBox="1">
            <a:spLocks noGrp="1"/>
          </p:cNvSpPr>
          <p:nvPr>
            <p:ph type="title"/>
          </p:nvPr>
        </p:nvSpPr>
        <p:spPr>
          <a:xfrm>
            <a:off x="131000" y="21800"/>
            <a:ext cx="11768800" cy="8036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650" b="1"/>
              <a:t>At the End of Life (EOL), spirituality has been shown to influence…</a:t>
            </a:r>
            <a:r>
              <a:rPr lang="en" sz="2650" b="1" baseline="30000"/>
              <a:t>8</a:t>
            </a:r>
            <a:r>
              <a:rPr lang="en" sz="2650" b="1" dirty="0"/>
              <a:t> </a:t>
            </a:r>
            <a:endParaRPr sz="2650" b="1" dirty="0"/>
          </a:p>
        </p:txBody>
      </p:sp>
      <p:grpSp>
        <p:nvGrpSpPr>
          <p:cNvPr id="162" name="Google Shape;162;p26"/>
          <p:cNvGrpSpPr/>
          <p:nvPr/>
        </p:nvGrpSpPr>
        <p:grpSpPr>
          <a:xfrm>
            <a:off x="763293" y="2823510"/>
            <a:ext cx="10665417" cy="984903"/>
            <a:chOff x="572469" y="2117632"/>
            <a:chExt cx="7999063" cy="738677"/>
          </a:xfrm>
        </p:grpSpPr>
        <p:grpSp>
          <p:nvGrpSpPr>
            <p:cNvPr id="163" name="Google Shape;163;p26"/>
            <p:cNvGrpSpPr/>
            <p:nvPr/>
          </p:nvGrpSpPr>
          <p:grpSpPr>
            <a:xfrm>
              <a:off x="688147" y="2117632"/>
              <a:ext cx="7647512" cy="474112"/>
              <a:chOff x="688147" y="2117632"/>
              <a:chExt cx="7647512" cy="474112"/>
            </a:xfrm>
          </p:grpSpPr>
          <p:sp>
            <p:nvSpPr>
              <p:cNvPr id="164" name="Google Shape;164;p26"/>
              <p:cNvSpPr/>
              <p:nvPr/>
            </p:nvSpPr>
            <p:spPr>
              <a:xfrm>
                <a:off x="688147" y="2187312"/>
                <a:ext cx="378438" cy="334751"/>
              </a:xfrm>
              <a:custGeom>
                <a:avLst/>
                <a:gdLst/>
                <a:ahLst/>
                <a:cxnLst/>
                <a:rect l="l" t="t" r="r" b="b"/>
                <a:pathLst>
                  <a:path w="82533" h="82534" extrusionOk="0">
                    <a:moveTo>
                      <a:pt x="41237" y="1"/>
                    </a:moveTo>
                    <a:lnTo>
                      <a:pt x="40525" y="60"/>
                    </a:lnTo>
                    <a:lnTo>
                      <a:pt x="39872" y="179"/>
                    </a:lnTo>
                    <a:lnTo>
                      <a:pt x="39160" y="357"/>
                    </a:lnTo>
                    <a:lnTo>
                      <a:pt x="38508" y="594"/>
                    </a:lnTo>
                    <a:lnTo>
                      <a:pt x="32337" y="3502"/>
                    </a:lnTo>
                    <a:lnTo>
                      <a:pt x="31803" y="3739"/>
                    </a:lnTo>
                    <a:lnTo>
                      <a:pt x="31269" y="3917"/>
                    </a:lnTo>
                    <a:lnTo>
                      <a:pt x="30676" y="4036"/>
                    </a:lnTo>
                    <a:lnTo>
                      <a:pt x="30142" y="4095"/>
                    </a:lnTo>
                    <a:lnTo>
                      <a:pt x="23318" y="4688"/>
                    </a:lnTo>
                    <a:lnTo>
                      <a:pt x="22606" y="4807"/>
                    </a:lnTo>
                    <a:lnTo>
                      <a:pt x="21894" y="4985"/>
                    </a:lnTo>
                    <a:lnTo>
                      <a:pt x="21242" y="5222"/>
                    </a:lnTo>
                    <a:lnTo>
                      <a:pt x="20648" y="5519"/>
                    </a:lnTo>
                    <a:lnTo>
                      <a:pt x="20055" y="5934"/>
                    </a:lnTo>
                    <a:lnTo>
                      <a:pt x="19521" y="6350"/>
                    </a:lnTo>
                    <a:lnTo>
                      <a:pt x="18987" y="6884"/>
                    </a:lnTo>
                    <a:lnTo>
                      <a:pt x="18572" y="7418"/>
                    </a:lnTo>
                    <a:lnTo>
                      <a:pt x="14656" y="13054"/>
                    </a:lnTo>
                    <a:lnTo>
                      <a:pt x="14300" y="13529"/>
                    </a:lnTo>
                    <a:lnTo>
                      <a:pt x="13884" y="13944"/>
                    </a:lnTo>
                    <a:lnTo>
                      <a:pt x="13469" y="14300"/>
                    </a:lnTo>
                    <a:lnTo>
                      <a:pt x="13054" y="14656"/>
                    </a:lnTo>
                    <a:lnTo>
                      <a:pt x="7417" y="18572"/>
                    </a:lnTo>
                    <a:lnTo>
                      <a:pt x="6883" y="18988"/>
                    </a:lnTo>
                    <a:lnTo>
                      <a:pt x="6349" y="19521"/>
                    </a:lnTo>
                    <a:lnTo>
                      <a:pt x="5933" y="20055"/>
                    </a:lnTo>
                    <a:lnTo>
                      <a:pt x="5518" y="20649"/>
                    </a:lnTo>
                    <a:lnTo>
                      <a:pt x="5221" y="21242"/>
                    </a:lnTo>
                    <a:lnTo>
                      <a:pt x="4984" y="21954"/>
                    </a:lnTo>
                    <a:lnTo>
                      <a:pt x="4806" y="22607"/>
                    </a:lnTo>
                    <a:lnTo>
                      <a:pt x="4687" y="23319"/>
                    </a:lnTo>
                    <a:lnTo>
                      <a:pt x="4094" y="30142"/>
                    </a:lnTo>
                    <a:lnTo>
                      <a:pt x="4035" y="30735"/>
                    </a:lnTo>
                    <a:lnTo>
                      <a:pt x="3916" y="31269"/>
                    </a:lnTo>
                    <a:lnTo>
                      <a:pt x="3738" y="31803"/>
                    </a:lnTo>
                    <a:lnTo>
                      <a:pt x="3501" y="32337"/>
                    </a:lnTo>
                    <a:lnTo>
                      <a:pt x="593" y="38508"/>
                    </a:lnTo>
                    <a:lnTo>
                      <a:pt x="356" y="39220"/>
                    </a:lnTo>
                    <a:lnTo>
                      <a:pt x="178" y="39873"/>
                    </a:lnTo>
                    <a:lnTo>
                      <a:pt x="59" y="40585"/>
                    </a:lnTo>
                    <a:lnTo>
                      <a:pt x="0" y="41297"/>
                    </a:lnTo>
                    <a:lnTo>
                      <a:pt x="59" y="41949"/>
                    </a:lnTo>
                    <a:lnTo>
                      <a:pt x="178" y="42661"/>
                    </a:lnTo>
                    <a:lnTo>
                      <a:pt x="356" y="43373"/>
                    </a:lnTo>
                    <a:lnTo>
                      <a:pt x="593" y="44026"/>
                    </a:lnTo>
                    <a:lnTo>
                      <a:pt x="3501" y="50197"/>
                    </a:lnTo>
                    <a:lnTo>
                      <a:pt x="3738" y="50731"/>
                    </a:lnTo>
                    <a:lnTo>
                      <a:pt x="3916" y="51265"/>
                    </a:lnTo>
                    <a:lnTo>
                      <a:pt x="4035" y="51858"/>
                    </a:lnTo>
                    <a:lnTo>
                      <a:pt x="4094" y="52392"/>
                    </a:lnTo>
                    <a:lnTo>
                      <a:pt x="4687" y="59215"/>
                    </a:lnTo>
                    <a:lnTo>
                      <a:pt x="4806" y="59927"/>
                    </a:lnTo>
                    <a:lnTo>
                      <a:pt x="4984" y="60639"/>
                    </a:lnTo>
                    <a:lnTo>
                      <a:pt x="5221" y="61292"/>
                    </a:lnTo>
                    <a:lnTo>
                      <a:pt x="5518" y="61885"/>
                    </a:lnTo>
                    <a:lnTo>
                      <a:pt x="5933" y="62479"/>
                    </a:lnTo>
                    <a:lnTo>
                      <a:pt x="6349" y="63013"/>
                    </a:lnTo>
                    <a:lnTo>
                      <a:pt x="6883" y="63547"/>
                    </a:lnTo>
                    <a:lnTo>
                      <a:pt x="7417" y="63962"/>
                    </a:lnTo>
                    <a:lnTo>
                      <a:pt x="13054" y="67878"/>
                    </a:lnTo>
                    <a:lnTo>
                      <a:pt x="13469" y="68234"/>
                    </a:lnTo>
                    <a:lnTo>
                      <a:pt x="13884" y="68590"/>
                    </a:lnTo>
                    <a:lnTo>
                      <a:pt x="14300" y="69005"/>
                    </a:lnTo>
                    <a:lnTo>
                      <a:pt x="14656" y="69480"/>
                    </a:lnTo>
                    <a:lnTo>
                      <a:pt x="18572" y="75116"/>
                    </a:lnTo>
                    <a:lnTo>
                      <a:pt x="18987" y="75650"/>
                    </a:lnTo>
                    <a:lnTo>
                      <a:pt x="19521" y="76184"/>
                    </a:lnTo>
                    <a:lnTo>
                      <a:pt x="20055" y="76600"/>
                    </a:lnTo>
                    <a:lnTo>
                      <a:pt x="20648" y="77015"/>
                    </a:lnTo>
                    <a:lnTo>
                      <a:pt x="21242" y="77312"/>
                    </a:lnTo>
                    <a:lnTo>
                      <a:pt x="21894" y="77549"/>
                    </a:lnTo>
                    <a:lnTo>
                      <a:pt x="22606" y="77727"/>
                    </a:lnTo>
                    <a:lnTo>
                      <a:pt x="23318" y="77846"/>
                    </a:lnTo>
                    <a:lnTo>
                      <a:pt x="30142" y="78439"/>
                    </a:lnTo>
                    <a:lnTo>
                      <a:pt x="30676" y="78498"/>
                    </a:lnTo>
                    <a:lnTo>
                      <a:pt x="31269" y="78617"/>
                    </a:lnTo>
                    <a:lnTo>
                      <a:pt x="31803" y="78795"/>
                    </a:lnTo>
                    <a:lnTo>
                      <a:pt x="32337" y="79032"/>
                    </a:lnTo>
                    <a:lnTo>
                      <a:pt x="38508" y="81940"/>
                    </a:lnTo>
                    <a:lnTo>
                      <a:pt x="39160" y="82177"/>
                    </a:lnTo>
                    <a:lnTo>
                      <a:pt x="39872" y="82355"/>
                    </a:lnTo>
                    <a:lnTo>
                      <a:pt x="40525" y="82474"/>
                    </a:lnTo>
                    <a:lnTo>
                      <a:pt x="41237" y="82533"/>
                    </a:lnTo>
                    <a:lnTo>
                      <a:pt x="41949" y="82474"/>
                    </a:lnTo>
                    <a:lnTo>
                      <a:pt x="42661" y="82355"/>
                    </a:lnTo>
                    <a:lnTo>
                      <a:pt x="43314" y="82177"/>
                    </a:lnTo>
                    <a:lnTo>
                      <a:pt x="43966" y="81940"/>
                    </a:lnTo>
                    <a:lnTo>
                      <a:pt x="50196" y="79032"/>
                    </a:lnTo>
                    <a:lnTo>
                      <a:pt x="50730" y="78795"/>
                    </a:lnTo>
                    <a:lnTo>
                      <a:pt x="51264" y="78617"/>
                    </a:lnTo>
                    <a:lnTo>
                      <a:pt x="51798" y="78498"/>
                    </a:lnTo>
                    <a:lnTo>
                      <a:pt x="52392" y="78439"/>
                    </a:lnTo>
                    <a:lnTo>
                      <a:pt x="59215" y="77846"/>
                    </a:lnTo>
                    <a:lnTo>
                      <a:pt x="59927" y="77727"/>
                    </a:lnTo>
                    <a:lnTo>
                      <a:pt x="60580" y="77549"/>
                    </a:lnTo>
                    <a:lnTo>
                      <a:pt x="61232" y="77312"/>
                    </a:lnTo>
                    <a:lnTo>
                      <a:pt x="61885" y="77015"/>
                    </a:lnTo>
                    <a:lnTo>
                      <a:pt x="62478" y="76600"/>
                    </a:lnTo>
                    <a:lnTo>
                      <a:pt x="63012" y="76184"/>
                    </a:lnTo>
                    <a:lnTo>
                      <a:pt x="63487" y="75650"/>
                    </a:lnTo>
                    <a:lnTo>
                      <a:pt x="63962" y="75116"/>
                    </a:lnTo>
                    <a:lnTo>
                      <a:pt x="67878" y="69480"/>
                    </a:lnTo>
                    <a:lnTo>
                      <a:pt x="68234" y="69005"/>
                    </a:lnTo>
                    <a:lnTo>
                      <a:pt x="68590" y="68590"/>
                    </a:lnTo>
                    <a:lnTo>
                      <a:pt x="69005" y="68234"/>
                    </a:lnTo>
                    <a:lnTo>
                      <a:pt x="69480" y="67878"/>
                    </a:lnTo>
                    <a:lnTo>
                      <a:pt x="75057" y="63962"/>
                    </a:lnTo>
                    <a:lnTo>
                      <a:pt x="75650" y="63547"/>
                    </a:lnTo>
                    <a:lnTo>
                      <a:pt x="76125" y="63013"/>
                    </a:lnTo>
                    <a:lnTo>
                      <a:pt x="76600" y="62479"/>
                    </a:lnTo>
                    <a:lnTo>
                      <a:pt x="76956" y="61885"/>
                    </a:lnTo>
                    <a:lnTo>
                      <a:pt x="77312" y="61292"/>
                    </a:lnTo>
                    <a:lnTo>
                      <a:pt x="77549" y="60639"/>
                    </a:lnTo>
                    <a:lnTo>
                      <a:pt x="77727" y="59927"/>
                    </a:lnTo>
                    <a:lnTo>
                      <a:pt x="77846" y="59215"/>
                    </a:lnTo>
                    <a:lnTo>
                      <a:pt x="78439" y="52392"/>
                    </a:lnTo>
                    <a:lnTo>
                      <a:pt x="78498" y="51858"/>
                    </a:lnTo>
                    <a:lnTo>
                      <a:pt x="78617" y="51265"/>
                    </a:lnTo>
                    <a:lnTo>
                      <a:pt x="78795" y="50731"/>
                    </a:lnTo>
                    <a:lnTo>
                      <a:pt x="78973" y="50197"/>
                    </a:lnTo>
                    <a:lnTo>
                      <a:pt x="81880" y="44026"/>
                    </a:lnTo>
                    <a:lnTo>
                      <a:pt x="82177" y="43373"/>
                    </a:lnTo>
                    <a:lnTo>
                      <a:pt x="82355" y="42661"/>
                    </a:lnTo>
                    <a:lnTo>
                      <a:pt x="82474" y="41949"/>
                    </a:lnTo>
                    <a:lnTo>
                      <a:pt x="82533" y="41297"/>
                    </a:lnTo>
                    <a:lnTo>
                      <a:pt x="82474" y="40585"/>
                    </a:lnTo>
                    <a:lnTo>
                      <a:pt x="82355" y="39873"/>
                    </a:lnTo>
                    <a:lnTo>
                      <a:pt x="82177" y="39220"/>
                    </a:lnTo>
                    <a:lnTo>
                      <a:pt x="81880" y="38508"/>
                    </a:lnTo>
                    <a:lnTo>
                      <a:pt x="78973" y="32337"/>
                    </a:lnTo>
                    <a:lnTo>
                      <a:pt x="78795" y="31803"/>
                    </a:lnTo>
                    <a:lnTo>
                      <a:pt x="78617" y="31269"/>
                    </a:lnTo>
                    <a:lnTo>
                      <a:pt x="78498" y="30735"/>
                    </a:lnTo>
                    <a:lnTo>
                      <a:pt x="78439" y="30142"/>
                    </a:lnTo>
                    <a:lnTo>
                      <a:pt x="77846" y="23319"/>
                    </a:lnTo>
                    <a:lnTo>
                      <a:pt x="77727" y="22607"/>
                    </a:lnTo>
                    <a:lnTo>
                      <a:pt x="77549" y="21954"/>
                    </a:lnTo>
                    <a:lnTo>
                      <a:pt x="77312" y="21242"/>
                    </a:lnTo>
                    <a:lnTo>
                      <a:pt x="76956" y="20649"/>
                    </a:lnTo>
                    <a:lnTo>
                      <a:pt x="76600" y="20055"/>
                    </a:lnTo>
                    <a:lnTo>
                      <a:pt x="76125" y="19521"/>
                    </a:lnTo>
                    <a:lnTo>
                      <a:pt x="75650" y="18988"/>
                    </a:lnTo>
                    <a:lnTo>
                      <a:pt x="75057" y="18572"/>
                    </a:lnTo>
                    <a:lnTo>
                      <a:pt x="69480" y="14656"/>
                    </a:lnTo>
                    <a:lnTo>
                      <a:pt x="69005" y="14300"/>
                    </a:lnTo>
                    <a:lnTo>
                      <a:pt x="68590" y="13944"/>
                    </a:lnTo>
                    <a:lnTo>
                      <a:pt x="68234" y="13529"/>
                    </a:lnTo>
                    <a:lnTo>
                      <a:pt x="67878" y="13054"/>
                    </a:lnTo>
                    <a:lnTo>
                      <a:pt x="63962" y="7418"/>
                    </a:lnTo>
                    <a:lnTo>
                      <a:pt x="63487" y="6884"/>
                    </a:lnTo>
                    <a:lnTo>
                      <a:pt x="63012" y="6350"/>
                    </a:lnTo>
                    <a:lnTo>
                      <a:pt x="62478" y="5934"/>
                    </a:lnTo>
                    <a:lnTo>
                      <a:pt x="61885" y="5519"/>
                    </a:lnTo>
                    <a:lnTo>
                      <a:pt x="61232" y="5222"/>
                    </a:lnTo>
                    <a:lnTo>
                      <a:pt x="60580" y="4985"/>
                    </a:lnTo>
                    <a:lnTo>
                      <a:pt x="59927" y="4807"/>
                    </a:lnTo>
                    <a:lnTo>
                      <a:pt x="59215" y="4688"/>
                    </a:lnTo>
                    <a:lnTo>
                      <a:pt x="52392" y="4095"/>
                    </a:lnTo>
                    <a:lnTo>
                      <a:pt x="51798" y="4036"/>
                    </a:lnTo>
                    <a:lnTo>
                      <a:pt x="51264" y="3917"/>
                    </a:lnTo>
                    <a:lnTo>
                      <a:pt x="50730" y="3739"/>
                    </a:lnTo>
                    <a:lnTo>
                      <a:pt x="50196" y="3502"/>
                    </a:lnTo>
                    <a:lnTo>
                      <a:pt x="43966" y="594"/>
                    </a:lnTo>
                    <a:lnTo>
                      <a:pt x="43314" y="357"/>
                    </a:lnTo>
                    <a:lnTo>
                      <a:pt x="42661" y="179"/>
                    </a:lnTo>
                    <a:lnTo>
                      <a:pt x="41949" y="60"/>
                    </a:lnTo>
                    <a:lnTo>
                      <a:pt x="41237" y="1"/>
                    </a:lnTo>
                    <a:close/>
                  </a:path>
                </a:pathLst>
              </a:custGeom>
              <a:solidFill>
                <a:schemeClr val="accent2"/>
              </a:solidFill>
              <a:ln>
                <a:noFill/>
              </a:ln>
            </p:spPr>
            <p:txBody>
              <a:bodyPr spcFirstLastPara="1" wrap="square" lIns="170633" tIns="170633" rIns="170633" bIns="1706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612">
                  <a:latin typeface="Red Hat Display"/>
                  <a:ea typeface="Red Hat Display"/>
                  <a:cs typeface="Red Hat Display"/>
                  <a:sym typeface="Red Hat Display"/>
                </a:endParaRPr>
              </a:p>
            </p:txBody>
          </p:sp>
          <p:sp>
            <p:nvSpPr>
              <p:cNvPr id="165" name="Google Shape;165;p26"/>
              <p:cNvSpPr txBox="1"/>
              <p:nvPr/>
            </p:nvSpPr>
            <p:spPr>
              <a:xfrm>
                <a:off x="1340692" y="2117632"/>
                <a:ext cx="6994967" cy="474112"/>
              </a:xfrm>
              <a:prstGeom prst="rect">
                <a:avLst/>
              </a:prstGeom>
              <a:noFill/>
              <a:ln>
                <a:noFill/>
              </a:ln>
            </p:spPr>
            <p:txBody>
              <a:bodyPr spcFirstLastPara="1" wrap="square" lIns="85300" tIns="85300" rIns="85300" bIns="853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985">
                    <a:solidFill>
                      <a:srgbClr val="202124"/>
                    </a:solidFill>
                    <a:latin typeface="Roboto SemiBold"/>
                    <a:ea typeface="Roboto SemiBold"/>
                    <a:cs typeface="Roboto SemiBold"/>
                    <a:sym typeface="Roboto SemiBold"/>
                  </a:rPr>
                  <a:t>Quality of life</a:t>
                </a:r>
                <a:endParaRPr sz="2985">
                  <a:solidFill>
                    <a:srgbClr val="202124"/>
                  </a:solidFill>
                  <a:latin typeface="Roboto SemiBold"/>
                  <a:ea typeface="Roboto SemiBold"/>
                  <a:cs typeface="Roboto SemiBold"/>
                  <a:sym typeface="Roboto SemiBold"/>
                </a:endParaRPr>
              </a:p>
            </p:txBody>
          </p:sp>
        </p:grpSp>
        <p:cxnSp>
          <p:nvCxnSpPr>
            <p:cNvPr id="166" name="Google Shape;166;p26"/>
            <p:cNvCxnSpPr/>
            <p:nvPr/>
          </p:nvCxnSpPr>
          <p:spPr>
            <a:xfrm>
              <a:off x="572469" y="2856309"/>
              <a:ext cx="7999063" cy="0"/>
            </a:xfrm>
            <a:prstGeom prst="straightConnector1">
              <a:avLst/>
            </a:prstGeom>
            <a:noFill/>
            <a:ln w="13325" cap="flat" cmpd="sng">
              <a:solidFill>
                <a:srgbClr val="CCCCCC"/>
              </a:solidFill>
              <a:prstDash val="solid"/>
              <a:round/>
              <a:headEnd type="none" w="med" len="med"/>
              <a:tailEnd type="none" w="med" len="med"/>
            </a:ln>
          </p:spPr>
        </p:cxnSp>
      </p:grpSp>
      <p:grpSp>
        <p:nvGrpSpPr>
          <p:cNvPr id="167" name="Google Shape;167;p26"/>
          <p:cNvGrpSpPr/>
          <p:nvPr/>
        </p:nvGrpSpPr>
        <p:grpSpPr>
          <a:xfrm>
            <a:off x="763293" y="4112454"/>
            <a:ext cx="10665417" cy="984903"/>
            <a:chOff x="572469" y="3084340"/>
            <a:chExt cx="7999063" cy="738677"/>
          </a:xfrm>
        </p:grpSpPr>
        <p:grpSp>
          <p:nvGrpSpPr>
            <p:cNvPr id="168" name="Google Shape;168;p26"/>
            <p:cNvGrpSpPr/>
            <p:nvPr/>
          </p:nvGrpSpPr>
          <p:grpSpPr>
            <a:xfrm>
              <a:off x="688169" y="3084340"/>
              <a:ext cx="7647490" cy="474112"/>
              <a:chOff x="688169" y="3084340"/>
              <a:chExt cx="7647490" cy="474112"/>
            </a:xfrm>
          </p:grpSpPr>
          <p:sp>
            <p:nvSpPr>
              <p:cNvPr id="169" name="Google Shape;169;p26"/>
              <p:cNvSpPr/>
              <p:nvPr/>
            </p:nvSpPr>
            <p:spPr>
              <a:xfrm>
                <a:off x="688169" y="3153982"/>
                <a:ext cx="378536" cy="334827"/>
              </a:xfrm>
              <a:custGeom>
                <a:avLst/>
                <a:gdLst/>
                <a:ahLst/>
                <a:cxnLst/>
                <a:rect l="l" t="t" r="r" b="b"/>
                <a:pathLst>
                  <a:path w="90010" h="90008" extrusionOk="0">
                    <a:moveTo>
                      <a:pt x="44145" y="0"/>
                    </a:moveTo>
                    <a:lnTo>
                      <a:pt x="43255" y="59"/>
                    </a:lnTo>
                    <a:lnTo>
                      <a:pt x="42365" y="178"/>
                    </a:lnTo>
                    <a:lnTo>
                      <a:pt x="41534" y="356"/>
                    </a:lnTo>
                    <a:lnTo>
                      <a:pt x="40644" y="534"/>
                    </a:lnTo>
                    <a:lnTo>
                      <a:pt x="39814" y="771"/>
                    </a:lnTo>
                    <a:lnTo>
                      <a:pt x="38983" y="1009"/>
                    </a:lnTo>
                    <a:lnTo>
                      <a:pt x="38152" y="1365"/>
                    </a:lnTo>
                    <a:lnTo>
                      <a:pt x="37322" y="1721"/>
                    </a:lnTo>
                    <a:lnTo>
                      <a:pt x="36491" y="2077"/>
                    </a:lnTo>
                    <a:lnTo>
                      <a:pt x="35720" y="2551"/>
                    </a:lnTo>
                    <a:lnTo>
                      <a:pt x="34948" y="3026"/>
                    </a:lnTo>
                    <a:lnTo>
                      <a:pt x="34177" y="3560"/>
                    </a:lnTo>
                    <a:lnTo>
                      <a:pt x="33465" y="4094"/>
                    </a:lnTo>
                    <a:lnTo>
                      <a:pt x="32753" y="4687"/>
                    </a:lnTo>
                    <a:lnTo>
                      <a:pt x="32041" y="5340"/>
                    </a:lnTo>
                    <a:lnTo>
                      <a:pt x="5400" y="32040"/>
                    </a:lnTo>
                    <a:lnTo>
                      <a:pt x="4748" y="32752"/>
                    </a:lnTo>
                    <a:lnTo>
                      <a:pt x="4095" y="33464"/>
                    </a:lnTo>
                    <a:lnTo>
                      <a:pt x="3561" y="34176"/>
                    </a:lnTo>
                    <a:lnTo>
                      <a:pt x="3027" y="34947"/>
                    </a:lnTo>
                    <a:lnTo>
                      <a:pt x="2552" y="35718"/>
                    </a:lnTo>
                    <a:lnTo>
                      <a:pt x="2137" y="36490"/>
                    </a:lnTo>
                    <a:lnTo>
                      <a:pt x="1722" y="37261"/>
                    </a:lnTo>
                    <a:lnTo>
                      <a:pt x="1366" y="38092"/>
                    </a:lnTo>
                    <a:lnTo>
                      <a:pt x="1069" y="38922"/>
                    </a:lnTo>
                    <a:lnTo>
                      <a:pt x="772" y="39812"/>
                    </a:lnTo>
                    <a:lnTo>
                      <a:pt x="535" y="40643"/>
                    </a:lnTo>
                    <a:lnTo>
                      <a:pt x="357" y="41533"/>
                    </a:lnTo>
                    <a:lnTo>
                      <a:pt x="179" y="42364"/>
                    </a:lnTo>
                    <a:lnTo>
                      <a:pt x="120" y="43254"/>
                    </a:lnTo>
                    <a:lnTo>
                      <a:pt x="60" y="44144"/>
                    </a:lnTo>
                    <a:lnTo>
                      <a:pt x="1" y="45034"/>
                    </a:lnTo>
                    <a:lnTo>
                      <a:pt x="60" y="45864"/>
                    </a:lnTo>
                    <a:lnTo>
                      <a:pt x="120" y="46754"/>
                    </a:lnTo>
                    <a:lnTo>
                      <a:pt x="179" y="47644"/>
                    </a:lnTo>
                    <a:lnTo>
                      <a:pt x="357" y="48534"/>
                    </a:lnTo>
                    <a:lnTo>
                      <a:pt x="535" y="49365"/>
                    </a:lnTo>
                    <a:lnTo>
                      <a:pt x="772" y="50196"/>
                    </a:lnTo>
                    <a:lnTo>
                      <a:pt x="1069" y="51086"/>
                    </a:lnTo>
                    <a:lnTo>
                      <a:pt x="1366" y="51916"/>
                    </a:lnTo>
                    <a:lnTo>
                      <a:pt x="1722" y="52747"/>
                    </a:lnTo>
                    <a:lnTo>
                      <a:pt x="2137" y="53518"/>
                    </a:lnTo>
                    <a:lnTo>
                      <a:pt x="2552" y="54290"/>
                    </a:lnTo>
                    <a:lnTo>
                      <a:pt x="3027" y="55061"/>
                    </a:lnTo>
                    <a:lnTo>
                      <a:pt x="3561" y="55832"/>
                    </a:lnTo>
                    <a:lnTo>
                      <a:pt x="4095" y="56544"/>
                    </a:lnTo>
                    <a:lnTo>
                      <a:pt x="4748" y="57256"/>
                    </a:lnTo>
                    <a:lnTo>
                      <a:pt x="5400" y="57968"/>
                    </a:lnTo>
                    <a:lnTo>
                      <a:pt x="32041" y="84668"/>
                    </a:lnTo>
                    <a:lnTo>
                      <a:pt x="32753" y="85321"/>
                    </a:lnTo>
                    <a:lnTo>
                      <a:pt x="33465" y="85914"/>
                    </a:lnTo>
                    <a:lnTo>
                      <a:pt x="34177" y="86448"/>
                    </a:lnTo>
                    <a:lnTo>
                      <a:pt x="34948" y="86982"/>
                    </a:lnTo>
                    <a:lnTo>
                      <a:pt x="35720" y="87457"/>
                    </a:lnTo>
                    <a:lnTo>
                      <a:pt x="36491" y="87931"/>
                    </a:lnTo>
                    <a:lnTo>
                      <a:pt x="37322" y="88287"/>
                    </a:lnTo>
                    <a:lnTo>
                      <a:pt x="38152" y="88643"/>
                    </a:lnTo>
                    <a:lnTo>
                      <a:pt x="38983" y="88999"/>
                    </a:lnTo>
                    <a:lnTo>
                      <a:pt x="39814" y="89237"/>
                    </a:lnTo>
                    <a:lnTo>
                      <a:pt x="40644" y="89474"/>
                    </a:lnTo>
                    <a:lnTo>
                      <a:pt x="41534" y="89652"/>
                    </a:lnTo>
                    <a:lnTo>
                      <a:pt x="42365" y="89830"/>
                    </a:lnTo>
                    <a:lnTo>
                      <a:pt x="43255" y="89949"/>
                    </a:lnTo>
                    <a:lnTo>
                      <a:pt x="44145" y="90008"/>
                    </a:lnTo>
                    <a:lnTo>
                      <a:pt x="45925" y="90008"/>
                    </a:lnTo>
                    <a:lnTo>
                      <a:pt x="46756" y="89949"/>
                    </a:lnTo>
                    <a:lnTo>
                      <a:pt x="47646" y="89830"/>
                    </a:lnTo>
                    <a:lnTo>
                      <a:pt x="48536" y="89652"/>
                    </a:lnTo>
                    <a:lnTo>
                      <a:pt x="49366" y="89474"/>
                    </a:lnTo>
                    <a:lnTo>
                      <a:pt x="50256" y="89237"/>
                    </a:lnTo>
                    <a:lnTo>
                      <a:pt x="51087" y="88999"/>
                    </a:lnTo>
                    <a:lnTo>
                      <a:pt x="51918" y="88643"/>
                    </a:lnTo>
                    <a:lnTo>
                      <a:pt x="52748" y="88287"/>
                    </a:lnTo>
                    <a:lnTo>
                      <a:pt x="53520" y="87931"/>
                    </a:lnTo>
                    <a:lnTo>
                      <a:pt x="54350" y="87457"/>
                    </a:lnTo>
                    <a:lnTo>
                      <a:pt x="55122" y="86982"/>
                    </a:lnTo>
                    <a:lnTo>
                      <a:pt x="55834" y="86448"/>
                    </a:lnTo>
                    <a:lnTo>
                      <a:pt x="56605" y="85914"/>
                    </a:lnTo>
                    <a:lnTo>
                      <a:pt x="57317" y="85321"/>
                    </a:lnTo>
                    <a:lnTo>
                      <a:pt x="57970" y="84668"/>
                    </a:lnTo>
                    <a:lnTo>
                      <a:pt x="84670" y="57968"/>
                    </a:lnTo>
                    <a:lnTo>
                      <a:pt x="85322" y="57256"/>
                    </a:lnTo>
                    <a:lnTo>
                      <a:pt x="85916" y="56544"/>
                    </a:lnTo>
                    <a:lnTo>
                      <a:pt x="86509" y="55832"/>
                    </a:lnTo>
                    <a:lnTo>
                      <a:pt x="87043" y="55061"/>
                    </a:lnTo>
                    <a:lnTo>
                      <a:pt x="87518" y="54290"/>
                    </a:lnTo>
                    <a:lnTo>
                      <a:pt x="87933" y="53518"/>
                    </a:lnTo>
                    <a:lnTo>
                      <a:pt x="88348" y="52747"/>
                    </a:lnTo>
                    <a:lnTo>
                      <a:pt x="88704" y="51916"/>
                    </a:lnTo>
                    <a:lnTo>
                      <a:pt x="89001" y="51086"/>
                    </a:lnTo>
                    <a:lnTo>
                      <a:pt x="89298" y="50196"/>
                    </a:lnTo>
                    <a:lnTo>
                      <a:pt x="89535" y="49365"/>
                    </a:lnTo>
                    <a:lnTo>
                      <a:pt x="89713" y="48534"/>
                    </a:lnTo>
                    <a:lnTo>
                      <a:pt x="89832" y="47644"/>
                    </a:lnTo>
                    <a:lnTo>
                      <a:pt x="89950" y="46754"/>
                    </a:lnTo>
                    <a:lnTo>
                      <a:pt x="90010" y="45864"/>
                    </a:lnTo>
                    <a:lnTo>
                      <a:pt x="90010" y="45034"/>
                    </a:lnTo>
                    <a:lnTo>
                      <a:pt x="90010" y="44144"/>
                    </a:lnTo>
                    <a:lnTo>
                      <a:pt x="89950" y="43254"/>
                    </a:lnTo>
                    <a:lnTo>
                      <a:pt x="89832" y="42364"/>
                    </a:lnTo>
                    <a:lnTo>
                      <a:pt x="89713" y="41533"/>
                    </a:lnTo>
                    <a:lnTo>
                      <a:pt x="89535" y="40643"/>
                    </a:lnTo>
                    <a:lnTo>
                      <a:pt x="89298" y="39812"/>
                    </a:lnTo>
                    <a:lnTo>
                      <a:pt x="89001" y="38922"/>
                    </a:lnTo>
                    <a:lnTo>
                      <a:pt x="88704" y="38092"/>
                    </a:lnTo>
                    <a:lnTo>
                      <a:pt x="88348" y="37261"/>
                    </a:lnTo>
                    <a:lnTo>
                      <a:pt x="87933" y="36490"/>
                    </a:lnTo>
                    <a:lnTo>
                      <a:pt x="87518" y="35718"/>
                    </a:lnTo>
                    <a:lnTo>
                      <a:pt x="87043" y="34947"/>
                    </a:lnTo>
                    <a:lnTo>
                      <a:pt x="86509" y="34176"/>
                    </a:lnTo>
                    <a:lnTo>
                      <a:pt x="85916" y="33464"/>
                    </a:lnTo>
                    <a:lnTo>
                      <a:pt x="85322" y="32752"/>
                    </a:lnTo>
                    <a:lnTo>
                      <a:pt x="84670" y="32040"/>
                    </a:lnTo>
                    <a:lnTo>
                      <a:pt x="57970" y="5340"/>
                    </a:lnTo>
                    <a:lnTo>
                      <a:pt x="57317" y="4687"/>
                    </a:lnTo>
                    <a:lnTo>
                      <a:pt x="56605" y="4094"/>
                    </a:lnTo>
                    <a:lnTo>
                      <a:pt x="55834" y="3560"/>
                    </a:lnTo>
                    <a:lnTo>
                      <a:pt x="55122" y="3026"/>
                    </a:lnTo>
                    <a:lnTo>
                      <a:pt x="54350" y="2551"/>
                    </a:lnTo>
                    <a:lnTo>
                      <a:pt x="53520" y="2077"/>
                    </a:lnTo>
                    <a:lnTo>
                      <a:pt x="52748" y="1721"/>
                    </a:lnTo>
                    <a:lnTo>
                      <a:pt x="51918" y="1365"/>
                    </a:lnTo>
                    <a:lnTo>
                      <a:pt x="51087" y="1009"/>
                    </a:lnTo>
                    <a:lnTo>
                      <a:pt x="50256" y="771"/>
                    </a:lnTo>
                    <a:lnTo>
                      <a:pt x="49366" y="534"/>
                    </a:lnTo>
                    <a:lnTo>
                      <a:pt x="48536" y="356"/>
                    </a:lnTo>
                    <a:lnTo>
                      <a:pt x="47646" y="178"/>
                    </a:lnTo>
                    <a:lnTo>
                      <a:pt x="46756" y="59"/>
                    </a:lnTo>
                    <a:lnTo>
                      <a:pt x="45925" y="0"/>
                    </a:lnTo>
                    <a:close/>
                  </a:path>
                </a:pathLst>
              </a:custGeom>
              <a:solidFill>
                <a:schemeClr val="accent1"/>
              </a:solidFill>
              <a:ln>
                <a:noFill/>
              </a:ln>
            </p:spPr>
            <p:txBody>
              <a:bodyPr spcFirstLastPara="1" wrap="square" lIns="170633" tIns="170633" rIns="170633" bIns="1706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612">
                  <a:latin typeface="Red Hat Display"/>
                  <a:ea typeface="Red Hat Display"/>
                  <a:cs typeface="Red Hat Display"/>
                  <a:sym typeface="Red Hat Display"/>
                </a:endParaRPr>
              </a:p>
            </p:txBody>
          </p:sp>
          <p:sp>
            <p:nvSpPr>
              <p:cNvPr id="170" name="Google Shape;170;p26"/>
              <p:cNvSpPr txBox="1"/>
              <p:nvPr/>
            </p:nvSpPr>
            <p:spPr>
              <a:xfrm>
                <a:off x="1340692" y="3084340"/>
                <a:ext cx="6994967" cy="474112"/>
              </a:xfrm>
              <a:prstGeom prst="rect">
                <a:avLst/>
              </a:prstGeom>
              <a:noFill/>
              <a:ln>
                <a:noFill/>
              </a:ln>
            </p:spPr>
            <p:txBody>
              <a:bodyPr spcFirstLastPara="1" wrap="square" lIns="85300" tIns="85300" rIns="85300" bIns="853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985">
                    <a:solidFill>
                      <a:srgbClr val="202124"/>
                    </a:solidFill>
                    <a:latin typeface="Roboto SemiBold"/>
                    <a:ea typeface="Roboto SemiBold"/>
                    <a:cs typeface="Roboto SemiBold"/>
                    <a:sym typeface="Roboto SemiBold"/>
                  </a:rPr>
                  <a:t>Decision-making</a:t>
                </a:r>
                <a:endParaRPr sz="2985">
                  <a:solidFill>
                    <a:srgbClr val="202124"/>
                  </a:solidFill>
                  <a:latin typeface="Roboto SemiBold"/>
                  <a:ea typeface="Roboto SemiBold"/>
                  <a:cs typeface="Roboto SemiBold"/>
                  <a:sym typeface="Roboto SemiBold"/>
                </a:endParaRPr>
              </a:p>
            </p:txBody>
          </p:sp>
        </p:grpSp>
        <p:cxnSp>
          <p:nvCxnSpPr>
            <p:cNvPr id="171" name="Google Shape;171;p26"/>
            <p:cNvCxnSpPr/>
            <p:nvPr/>
          </p:nvCxnSpPr>
          <p:spPr>
            <a:xfrm>
              <a:off x="572469" y="3823017"/>
              <a:ext cx="7999063" cy="0"/>
            </a:xfrm>
            <a:prstGeom prst="straightConnector1">
              <a:avLst/>
            </a:prstGeom>
            <a:noFill/>
            <a:ln w="13325" cap="flat" cmpd="sng">
              <a:solidFill>
                <a:srgbClr val="CCCCCC"/>
              </a:solidFill>
              <a:prstDash val="solid"/>
              <a:round/>
              <a:headEnd type="none" w="med" len="med"/>
              <a:tailEnd type="none" w="med" len="med"/>
            </a:ln>
          </p:spPr>
        </p:cxnSp>
      </p:grpSp>
      <p:grpSp>
        <p:nvGrpSpPr>
          <p:cNvPr id="172" name="Google Shape;172;p26"/>
          <p:cNvGrpSpPr/>
          <p:nvPr/>
        </p:nvGrpSpPr>
        <p:grpSpPr>
          <a:xfrm>
            <a:off x="916900" y="5401396"/>
            <a:ext cx="10197312" cy="632149"/>
            <a:chOff x="687675" y="4051047"/>
            <a:chExt cx="7647984" cy="474112"/>
          </a:xfrm>
        </p:grpSpPr>
        <p:sp>
          <p:nvSpPr>
            <p:cNvPr id="173" name="Google Shape;173;p26"/>
            <p:cNvSpPr/>
            <p:nvPr/>
          </p:nvSpPr>
          <p:spPr>
            <a:xfrm>
              <a:off x="687675" y="4120548"/>
              <a:ext cx="378850" cy="335112"/>
            </a:xfrm>
            <a:prstGeom prst="teardrop">
              <a:avLst>
                <a:gd name="adj" fmla="val 100000"/>
              </a:avLst>
            </a:prstGeom>
            <a:solidFill>
              <a:srgbClr val="D93125"/>
            </a:solidFill>
            <a:ln>
              <a:noFill/>
            </a:ln>
          </p:spPr>
          <p:txBody>
            <a:bodyPr spcFirstLastPara="1" wrap="square" lIns="170633" tIns="170633" rIns="170633" bIns="1706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612">
                <a:latin typeface="Red Hat Display"/>
                <a:ea typeface="Red Hat Display"/>
                <a:cs typeface="Red Hat Display"/>
                <a:sym typeface="Red Hat Display"/>
              </a:endParaRPr>
            </a:p>
          </p:txBody>
        </p:sp>
        <p:sp>
          <p:nvSpPr>
            <p:cNvPr id="174" name="Google Shape;174;p26"/>
            <p:cNvSpPr txBox="1"/>
            <p:nvPr/>
          </p:nvSpPr>
          <p:spPr>
            <a:xfrm>
              <a:off x="1340692" y="4051047"/>
              <a:ext cx="6994967" cy="474112"/>
            </a:xfrm>
            <a:prstGeom prst="rect">
              <a:avLst/>
            </a:prstGeom>
            <a:noFill/>
            <a:ln>
              <a:noFill/>
            </a:ln>
          </p:spPr>
          <p:txBody>
            <a:bodyPr spcFirstLastPara="1" wrap="square" lIns="85300" tIns="85300" rIns="85300" bIns="853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985">
                  <a:solidFill>
                    <a:srgbClr val="202124"/>
                  </a:solidFill>
                  <a:latin typeface="Roboto SemiBold"/>
                  <a:ea typeface="Roboto SemiBold"/>
                  <a:cs typeface="Roboto SemiBold"/>
                  <a:sym typeface="Roboto SemiBold"/>
                </a:rPr>
                <a:t>Medical costs &amp; interventions</a:t>
              </a:r>
              <a:endParaRPr sz="2985">
                <a:solidFill>
                  <a:srgbClr val="202124"/>
                </a:solidFill>
                <a:latin typeface="Roboto SemiBold"/>
                <a:ea typeface="Roboto SemiBold"/>
                <a:cs typeface="Roboto SemiBold"/>
                <a:sym typeface="Roboto SemiBold"/>
              </a:endParaRPr>
            </a:p>
          </p:txBody>
        </p:sp>
      </p:grpSp>
      <p:grpSp>
        <p:nvGrpSpPr>
          <p:cNvPr id="175" name="Google Shape;175;p26"/>
          <p:cNvGrpSpPr/>
          <p:nvPr/>
        </p:nvGrpSpPr>
        <p:grpSpPr>
          <a:xfrm>
            <a:off x="763293" y="1534566"/>
            <a:ext cx="10665417" cy="984903"/>
            <a:chOff x="572469" y="1150924"/>
            <a:chExt cx="7999063" cy="738677"/>
          </a:xfrm>
        </p:grpSpPr>
        <p:cxnSp>
          <p:nvCxnSpPr>
            <p:cNvPr id="176" name="Google Shape;176;p26"/>
            <p:cNvCxnSpPr/>
            <p:nvPr/>
          </p:nvCxnSpPr>
          <p:spPr>
            <a:xfrm>
              <a:off x="572469" y="1889602"/>
              <a:ext cx="7999063" cy="0"/>
            </a:xfrm>
            <a:prstGeom prst="straightConnector1">
              <a:avLst/>
            </a:prstGeom>
            <a:noFill/>
            <a:ln w="13325" cap="flat" cmpd="sng">
              <a:solidFill>
                <a:srgbClr val="CCCCCC"/>
              </a:solidFill>
              <a:prstDash val="solid"/>
              <a:round/>
              <a:headEnd type="none" w="med" len="med"/>
              <a:tailEnd type="none" w="med" len="med"/>
            </a:ln>
          </p:spPr>
        </p:cxnSp>
        <p:grpSp>
          <p:nvGrpSpPr>
            <p:cNvPr id="177" name="Google Shape;177;p26"/>
            <p:cNvGrpSpPr/>
            <p:nvPr/>
          </p:nvGrpSpPr>
          <p:grpSpPr>
            <a:xfrm>
              <a:off x="649497" y="1150924"/>
              <a:ext cx="7686162" cy="474112"/>
              <a:chOff x="649497" y="1150924"/>
              <a:chExt cx="7686162" cy="474112"/>
            </a:xfrm>
          </p:grpSpPr>
          <p:sp>
            <p:nvSpPr>
              <p:cNvPr id="178" name="Google Shape;178;p26"/>
              <p:cNvSpPr txBox="1"/>
              <p:nvPr/>
            </p:nvSpPr>
            <p:spPr>
              <a:xfrm>
                <a:off x="1340692" y="1150924"/>
                <a:ext cx="6994967" cy="474112"/>
              </a:xfrm>
              <a:prstGeom prst="rect">
                <a:avLst/>
              </a:prstGeom>
              <a:noFill/>
              <a:ln>
                <a:noFill/>
              </a:ln>
            </p:spPr>
            <p:txBody>
              <a:bodyPr spcFirstLastPara="1" wrap="square" lIns="85300" tIns="85300" rIns="85300" bIns="853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985">
                    <a:solidFill>
                      <a:srgbClr val="202124"/>
                    </a:solidFill>
                    <a:latin typeface="Roboto SemiBold"/>
                    <a:ea typeface="Roboto SemiBold"/>
                    <a:cs typeface="Roboto SemiBold"/>
                    <a:sym typeface="Roboto SemiBold"/>
                  </a:rPr>
                  <a:t>Symptom experience </a:t>
                </a:r>
                <a:endParaRPr sz="2985">
                  <a:solidFill>
                    <a:srgbClr val="202124"/>
                  </a:solidFill>
                  <a:latin typeface="Roboto SemiBold"/>
                  <a:ea typeface="Roboto SemiBold"/>
                  <a:cs typeface="Roboto SemiBold"/>
                  <a:sym typeface="Roboto SemiBold"/>
                </a:endParaRPr>
              </a:p>
            </p:txBody>
          </p:sp>
          <p:sp>
            <p:nvSpPr>
              <p:cNvPr id="179" name="Google Shape;179;p26"/>
              <p:cNvSpPr/>
              <p:nvPr/>
            </p:nvSpPr>
            <p:spPr>
              <a:xfrm rot="-2775514">
                <a:off x="693462" y="1261983"/>
                <a:ext cx="367355" cy="251995"/>
              </a:xfrm>
              <a:prstGeom prst="roundRect">
                <a:avLst>
                  <a:gd name="adj" fmla="val 50000"/>
                </a:avLst>
              </a:prstGeom>
              <a:solidFill>
                <a:schemeClr val="accent6"/>
              </a:solidFill>
              <a:ln>
                <a:noFill/>
              </a:ln>
            </p:spPr>
            <p:txBody>
              <a:bodyPr spcFirstLastPara="1" wrap="square" lIns="170633" tIns="170633" rIns="170633" bIns="1706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612">
                  <a:latin typeface="Red Hat Display"/>
                  <a:ea typeface="Red Hat Display"/>
                  <a:cs typeface="Red Hat Display"/>
                  <a:sym typeface="Red Hat Display"/>
                </a:endParaRPr>
              </a:p>
            </p:txBody>
          </p:sp>
        </p:grpSp>
      </p:grpSp>
    </p:spTree>
    <p:extLst>
      <p:ext uri="{BB962C8B-B14F-4D97-AF65-F5344CB8AC3E}">
        <p14:creationId xmlns:p14="http://schemas.microsoft.com/office/powerpoint/2010/main" val="133441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183"/>
        <p:cNvGrpSpPr/>
        <p:nvPr/>
      </p:nvGrpSpPr>
      <p:grpSpPr>
        <a:xfrm>
          <a:off x="0" y="0"/>
          <a:ext cx="0" cy="0"/>
          <a:chOff x="0" y="0"/>
          <a:chExt cx="0" cy="0"/>
        </a:xfrm>
      </p:grpSpPr>
      <p:sp>
        <p:nvSpPr>
          <p:cNvPr id="184" name="Google Shape;184;p27"/>
          <p:cNvSpPr txBox="1">
            <a:spLocks noGrp="1"/>
          </p:cNvSpPr>
          <p:nvPr>
            <p:ph type="title"/>
          </p:nvPr>
        </p:nvSpPr>
        <p:spPr>
          <a:xfrm>
            <a:off x="131000" y="21800"/>
            <a:ext cx="11768800" cy="8036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667" b="1"/>
              <a:t>Importance of Incorporating Spiritual Care into Clinical Practice: </a:t>
            </a:r>
            <a:endParaRPr sz="2667" b="1"/>
          </a:p>
        </p:txBody>
      </p:sp>
      <p:grpSp>
        <p:nvGrpSpPr>
          <p:cNvPr id="185" name="Google Shape;185;p27"/>
          <p:cNvGrpSpPr/>
          <p:nvPr/>
        </p:nvGrpSpPr>
        <p:grpSpPr>
          <a:xfrm>
            <a:off x="251809" y="2016405"/>
            <a:ext cx="3755112" cy="3431600"/>
            <a:chOff x="188803" y="1512304"/>
            <a:chExt cx="2816334" cy="2573700"/>
          </a:xfrm>
        </p:grpSpPr>
        <p:sp>
          <p:nvSpPr>
            <p:cNvPr id="186" name="Google Shape;186;p27"/>
            <p:cNvSpPr/>
            <p:nvPr/>
          </p:nvSpPr>
          <p:spPr>
            <a:xfrm>
              <a:off x="188803" y="1512304"/>
              <a:ext cx="2811600" cy="2573700"/>
            </a:xfrm>
            <a:prstGeom prst="roundRect">
              <a:avLst>
                <a:gd name="adj" fmla="val 10795"/>
              </a:avLst>
            </a:prstGeom>
            <a:solidFill>
              <a:srgbClr val="F3F3F3"/>
            </a:solidFill>
            <a:ln>
              <a:noFill/>
            </a:ln>
          </p:spPr>
          <p:txBody>
            <a:bodyPr spcFirstLastPara="1" wrap="square" lIns="67900" tIns="67900" rIns="67900" bIns="67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4752">
                <a:solidFill>
                  <a:srgbClr val="E3E9BD"/>
                </a:solidFill>
                <a:latin typeface="Barlow Semi Condensed Black"/>
                <a:ea typeface="Barlow Semi Condensed Black"/>
                <a:cs typeface="Barlow Semi Condensed Black"/>
                <a:sym typeface="Barlow Semi Condensed Black"/>
              </a:endParaRPr>
            </a:p>
          </p:txBody>
        </p:sp>
        <p:sp>
          <p:nvSpPr>
            <p:cNvPr id="187" name="Google Shape;187;p27"/>
            <p:cNvSpPr/>
            <p:nvPr/>
          </p:nvSpPr>
          <p:spPr>
            <a:xfrm>
              <a:off x="193538" y="1969337"/>
              <a:ext cx="2811600" cy="945000"/>
            </a:xfrm>
            <a:prstGeom prst="homePlate">
              <a:avLst>
                <a:gd name="adj" fmla="val 50581"/>
              </a:avLst>
            </a:prstGeom>
            <a:solidFill>
              <a:schemeClr val="accent2"/>
            </a:solidFill>
            <a:ln>
              <a:noFill/>
            </a:ln>
          </p:spPr>
          <p:txBody>
            <a:bodyPr spcFirstLastPara="1" wrap="square" lIns="135767" tIns="135767" rIns="135767" bIns="135767"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079">
                <a:latin typeface="Barlow Semi Condensed"/>
                <a:ea typeface="Barlow Semi Condensed"/>
                <a:cs typeface="Barlow Semi Condensed"/>
                <a:sym typeface="Barlow Semi Condensed"/>
              </a:endParaRPr>
            </a:p>
          </p:txBody>
        </p:sp>
        <p:sp>
          <p:nvSpPr>
            <p:cNvPr id="188" name="Google Shape;188;p27"/>
            <p:cNvSpPr txBox="1"/>
            <p:nvPr/>
          </p:nvSpPr>
          <p:spPr>
            <a:xfrm>
              <a:off x="188803" y="2002977"/>
              <a:ext cx="2662200" cy="877800"/>
            </a:xfrm>
            <a:prstGeom prst="rect">
              <a:avLst/>
            </a:prstGeom>
            <a:noFill/>
            <a:ln>
              <a:noFill/>
            </a:ln>
          </p:spPr>
          <p:txBody>
            <a:bodyPr spcFirstLastPara="1" wrap="square" lIns="135767"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100000"/>
                </a:lnSpc>
                <a:spcBef>
                  <a:spcPts val="0"/>
                </a:spcBef>
                <a:spcAft>
                  <a:spcPts val="0"/>
                </a:spcAft>
                <a:buNone/>
              </a:pPr>
              <a:r>
                <a:rPr lang="en" sz="2079">
                  <a:solidFill>
                    <a:schemeClr val="lt1"/>
                  </a:solidFill>
                  <a:latin typeface="Roboto Medium"/>
                  <a:ea typeface="Roboto Medium"/>
                  <a:cs typeface="Roboto Medium"/>
                  <a:sym typeface="Roboto Medium"/>
                </a:rPr>
                <a:t>Holistic, Patient-Centered Care</a:t>
              </a:r>
              <a:endParaRPr sz="2079">
                <a:latin typeface="Roboto Medium"/>
                <a:ea typeface="Roboto Medium"/>
                <a:cs typeface="Roboto Medium"/>
                <a:sym typeface="Roboto Medium"/>
              </a:endParaRPr>
            </a:p>
          </p:txBody>
        </p:sp>
        <p:sp>
          <p:nvSpPr>
            <p:cNvPr id="189" name="Google Shape;189;p27"/>
            <p:cNvSpPr txBox="1"/>
            <p:nvPr/>
          </p:nvSpPr>
          <p:spPr>
            <a:xfrm>
              <a:off x="188804" y="1603588"/>
              <a:ext cx="1903200" cy="314400"/>
            </a:xfrm>
            <a:prstGeom prst="rect">
              <a:avLst/>
            </a:prstGeom>
            <a:noFill/>
            <a:ln>
              <a:noFill/>
            </a:ln>
          </p:spPr>
          <p:txBody>
            <a:bodyPr spcFirstLastPara="1" wrap="square" lIns="135767" tIns="67900" rIns="67900" bIns="67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1336">
                <a:latin typeface="Barlow Semi Condensed SemiBold"/>
                <a:ea typeface="Barlow Semi Condensed SemiBold"/>
                <a:cs typeface="Barlow Semi Condensed SemiBold"/>
                <a:sym typeface="Barlow Semi Condensed SemiBold"/>
              </a:endParaRPr>
            </a:p>
          </p:txBody>
        </p:sp>
      </p:grpSp>
      <p:grpSp>
        <p:nvGrpSpPr>
          <p:cNvPr id="190" name="Google Shape;190;p27"/>
          <p:cNvGrpSpPr/>
          <p:nvPr/>
        </p:nvGrpSpPr>
        <p:grpSpPr>
          <a:xfrm>
            <a:off x="4218444" y="2016405"/>
            <a:ext cx="3755112" cy="3431600"/>
            <a:chOff x="3163780" y="1512304"/>
            <a:chExt cx="2816334" cy="2573700"/>
          </a:xfrm>
        </p:grpSpPr>
        <p:sp>
          <p:nvSpPr>
            <p:cNvPr id="191" name="Google Shape;191;p27"/>
            <p:cNvSpPr/>
            <p:nvPr/>
          </p:nvSpPr>
          <p:spPr>
            <a:xfrm>
              <a:off x="3163780" y="1512304"/>
              <a:ext cx="2811600" cy="2573700"/>
            </a:xfrm>
            <a:prstGeom prst="roundRect">
              <a:avLst>
                <a:gd name="adj" fmla="val 10795"/>
              </a:avLst>
            </a:prstGeom>
            <a:solidFill>
              <a:srgbClr val="F3F3F3"/>
            </a:solidFill>
            <a:ln>
              <a:noFill/>
            </a:ln>
          </p:spPr>
          <p:txBody>
            <a:bodyPr spcFirstLastPara="1" wrap="square" lIns="67900" tIns="67900" rIns="67900" bIns="67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4752">
                <a:solidFill>
                  <a:srgbClr val="E3E9BD"/>
                </a:solidFill>
                <a:latin typeface="Barlow Semi Condensed Black"/>
                <a:ea typeface="Barlow Semi Condensed Black"/>
                <a:cs typeface="Barlow Semi Condensed Black"/>
                <a:sym typeface="Barlow Semi Condensed Black"/>
              </a:endParaRPr>
            </a:p>
          </p:txBody>
        </p:sp>
        <p:sp>
          <p:nvSpPr>
            <p:cNvPr id="192" name="Google Shape;192;p27"/>
            <p:cNvSpPr/>
            <p:nvPr/>
          </p:nvSpPr>
          <p:spPr>
            <a:xfrm>
              <a:off x="3168514" y="1969337"/>
              <a:ext cx="2811600" cy="945000"/>
            </a:xfrm>
            <a:prstGeom prst="homePlate">
              <a:avLst>
                <a:gd name="adj" fmla="val 50581"/>
              </a:avLst>
            </a:prstGeom>
            <a:solidFill>
              <a:schemeClr val="dk1"/>
            </a:solidFill>
            <a:ln>
              <a:noFill/>
            </a:ln>
          </p:spPr>
          <p:txBody>
            <a:bodyPr spcFirstLastPara="1" wrap="square" lIns="135767" tIns="135767" rIns="135767" bIns="135767"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079">
                <a:latin typeface="Barlow Semi Condensed"/>
                <a:ea typeface="Barlow Semi Condensed"/>
                <a:cs typeface="Barlow Semi Condensed"/>
                <a:sym typeface="Barlow Semi Condensed"/>
              </a:endParaRPr>
            </a:p>
          </p:txBody>
        </p:sp>
        <p:sp>
          <p:nvSpPr>
            <p:cNvPr id="193" name="Google Shape;193;p27"/>
            <p:cNvSpPr txBox="1"/>
            <p:nvPr/>
          </p:nvSpPr>
          <p:spPr>
            <a:xfrm>
              <a:off x="3163780" y="2002977"/>
              <a:ext cx="2662200" cy="877800"/>
            </a:xfrm>
            <a:prstGeom prst="rect">
              <a:avLst/>
            </a:prstGeom>
            <a:noFill/>
            <a:ln>
              <a:noFill/>
            </a:ln>
          </p:spPr>
          <p:txBody>
            <a:bodyPr spcFirstLastPara="1" wrap="square" lIns="135767"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100000"/>
                </a:lnSpc>
                <a:spcBef>
                  <a:spcPts val="0"/>
                </a:spcBef>
                <a:spcAft>
                  <a:spcPts val="0"/>
                </a:spcAft>
                <a:buNone/>
              </a:pPr>
              <a:r>
                <a:rPr lang="en" sz="2200">
                  <a:solidFill>
                    <a:schemeClr val="lt1"/>
                  </a:solidFill>
                  <a:latin typeface="Roboto Medium"/>
                  <a:ea typeface="Roboto Medium"/>
                  <a:cs typeface="Roboto Medium"/>
                  <a:sym typeface="Roboto Medium"/>
                </a:rPr>
                <a:t>Addressing Spiritual Distress</a:t>
              </a:r>
              <a:endParaRPr sz="2200">
                <a:latin typeface="Roboto Medium"/>
                <a:ea typeface="Roboto Medium"/>
                <a:cs typeface="Roboto Medium"/>
                <a:sym typeface="Roboto Medium"/>
              </a:endParaRPr>
            </a:p>
          </p:txBody>
        </p:sp>
        <p:sp>
          <p:nvSpPr>
            <p:cNvPr id="194" name="Google Shape;194;p27"/>
            <p:cNvSpPr txBox="1"/>
            <p:nvPr/>
          </p:nvSpPr>
          <p:spPr>
            <a:xfrm>
              <a:off x="3163780" y="1603588"/>
              <a:ext cx="1903200" cy="314400"/>
            </a:xfrm>
            <a:prstGeom prst="rect">
              <a:avLst/>
            </a:prstGeom>
            <a:noFill/>
            <a:ln>
              <a:noFill/>
            </a:ln>
          </p:spPr>
          <p:txBody>
            <a:bodyPr spcFirstLastPara="1" wrap="square" lIns="135767" tIns="67900" rIns="67900" bIns="67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1336">
                <a:latin typeface="Barlow Semi Condensed SemiBold"/>
                <a:ea typeface="Barlow Semi Condensed SemiBold"/>
                <a:cs typeface="Barlow Semi Condensed SemiBold"/>
                <a:sym typeface="Barlow Semi Condensed SemiBold"/>
              </a:endParaRPr>
            </a:p>
          </p:txBody>
        </p:sp>
      </p:grpSp>
      <p:sp>
        <p:nvSpPr>
          <p:cNvPr id="195" name="Google Shape;195;p27"/>
          <p:cNvSpPr txBox="1"/>
          <p:nvPr/>
        </p:nvSpPr>
        <p:spPr>
          <a:xfrm>
            <a:off x="258133" y="3833867"/>
            <a:ext cx="3748800" cy="1317600"/>
          </a:xfrm>
          <a:prstGeom prst="rect">
            <a:avLst/>
          </a:prstGeom>
          <a:noFill/>
          <a:ln>
            <a:noFill/>
          </a:ln>
        </p:spPr>
        <p:txBody>
          <a:bodyPr spcFirstLastPara="1" wrap="square" lIns="135767" tIns="67900" rIns="135767" bIns="67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512">
                <a:solidFill>
                  <a:schemeClr val="dk2"/>
                </a:solidFill>
                <a:latin typeface="Roboto Light"/>
                <a:ea typeface="Roboto Light"/>
                <a:cs typeface="Roboto Light"/>
                <a:sym typeface="Roboto Light"/>
              </a:rPr>
              <a:t>Addressing spirituality is fundamental to the comprehensive, whole-person care that medicine aims to provide</a:t>
            </a:r>
            <a:endParaRPr sz="1512">
              <a:solidFill>
                <a:schemeClr val="dk2"/>
              </a:solidFill>
              <a:latin typeface="Roboto Light"/>
              <a:ea typeface="Roboto Light"/>
              <a:cs typeface="Roboto Light"/>
              <a:sym typeface="Roboto Light"/>
            </a:endParaRPr>
          </a:p>
        </p:txBody>
      </p:sp>
      <p:sp>
        <p:nvSpPr>
          <p:cNvPr id="196" name="Google Shape;196;p27"/>
          <p:cNvSpPr txBox="1"/>
          <p:nvPr/>
        </p:nvSpPr>
        <p:spPr>
          <a:xfrm>
            <a:off x="4221611" y="3918531"/>
            <a:ext cx="3748800" cy="1317600"/>
          </a:xfrm>
          <a:prstGeom prst="rect">
            <a:avLst/>
          </a:prstGeom>
          <a:noFill/>
          <a:ln>
            <a:noFill/>
          </a:ln>
        </p:spPr>
        <p:txBody>
          <a:bodyPr spcFirstLastPara="1" wrap="square" lIns="135767" tIns="67900" rIns="135767" bIns="67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512">
                <a:solidFill>
                  <a:schemeClr val="dk2"/>
                </a:solidFill>
                <a:latin typeface="Roboto Light"/>
                <a:ea typeface="Roboto Light"/>
                <a:cs typeface="Roboto Light"/>
                <a:sym typeface="Roboto Light"/>
              </a:rPr>
              <a:t>Illness often → existential crises/spiritual distress →worsen psychological &amp; physical symptoms. Assessment &amp; support are vital</a:t>
            </a:r>
            <a:endParaRPr sz="1512">
              <a:solidFill>
                <a:schemeClr val="dk2"/>
              </a:solidFill>
              <a:latin typeface="Roboto Light"/>
              <a:ea typeface="Roboto Light"/>
              <a:cs typeface="Roboto Light"/>
              <a:sym typeface="Roboto Light"/>
            </a:endParaRPr>
          </a:p>
        </p:txBody>
      </p:sp>
      <p:grpSp>
        <p:nvGrpSpPr>
          <p:cNvPr id="197" name="Google Shape;197;p27"/>
          <p:cNvGrpSpPr/>
          <p:nvPr/>
        </p:nvGrpSpPr>
        <p:grpSpPr>
          <a:xfrm>
            <a:off x="8185079" y="2016405"/>
            <a:ext cx="3755112" cy="3431600"/>
            <a:chOff x="6138756" y="1512304"/>
            <a:chExt cx="2816334" cy="2573700"/>
          </a:xfrm>
        </p:grpSpPr>
        <p:sp>
          <p:nvSpPr>
            <p:cNvPr id="198" name="Google Shape;198;p27"/>
            <p:cNvSpPr/>
            <p:nvPr/>
          </p:nvSpPr>
          <p:spPr>
            <a:xfrm>
              <a:off x="6138756" y="1512304"/>
              <a:ext cx="2811600" cy="2573700"/>
            </a:xfrm>
            <a:prstGeom prst="roundRect">
              <a:avLst>
                <a:gd name="adj" fmla="val 10795"/>
              </a:avLst>
            </a:prstGeom>
            <a:solidFill>
              <a:srgbClr val="F3F3F3"/>
            </a:solidFill>
            <a:ln>
              <a:noFill/>
            </a:ln>
          </p:spPr>
          <p:txBody>
            <a:bodyPr spcFirstLastPara="1" wrap="square" lIns="67900" tIns="67900" rIns="67900" bIns="67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4752">
                <a:solidFill>
                  <a:srgbClr val="E3E9BD"/>
                </a:solidFill>
                <a:latin typeface="Barlow Semi Condensed Black"/>
                <a:ea typeface="Barlow Semi Condensed Black"/>
                <a:cs typeface="Barlow Semi Condensed Black"/>
                <a:sym typeface="Barlow Semi Condensed Black"/>
              </a:endParaRPr>
            </a:p>
          </p:txBody>
        </p:sp>
        <p:sp>
          <p:nvSpPr>
            <p:cNvPr id="199" name="Google Shape;199;p27"/>
            <p:cNvSpPr/>
            <p:nvPr/>
          </p:nvSpPr>
          <p:spPr>
            <a:xfrm>
              <a:off x="6143490" y="1969337"/>
              <a:ext cx="2811600" cy="945000"/>
            </a:xfrm>
            <a:prstGeom prst="homePlate">
              <a:avLst>
                <a:gd name="adj" fmla="val 50581"/>
              </a:avLst>
            </a:prstGeom>
            <a:solidFill>
              <a:schemeClr val="accent3"/>
            </a:solidFill>
            <a:ln>
              <a:noFill/>
            </a:ln>
          </p:spPr>
          <p:txBody>
            <a:bodyPr spcFirstLastPara="1" wrap="square" lIns="135767" tIns="135767" rIns="135767" bIns="135767"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sz="2079">
                <a:latin typeface="Barlow Semi Condensed"/>
                <a:ea typeface="Barlow Semi Condensed"/>
                <a:cs typeface="Barlow Semi Condensed"/>
                <a:sym typeface="Barlow Semi Condensed"/>
              </a:endParaRPr>
            </a:p>
          </p:txBody>
        </p:sp>
        <p:sp>
          <p:nvSpPr>
            <p:cNvPr id="200" name="Google Shape;200;p27"/>
            <p:cNvSpPr txBox="1"/>
            <p:nvPr/>
          </p:nvSpPr>
          <p:spPr>
            <a:xfrm>
              <a:off x="6138756" y="2002977"/>
              <a:ext cx="2662200" cy="877800"/>
            </a:xfrm>
            <a:prstGeom prst="rect">
              <a:avLst/>
            </a:prstGeom>
            <a:noFill/>
            <a:ln>
              <a:noFill/>
            </a:ln>
          </p:spPr>
          <p:txBody>
            <a:bodyPr spcFirstLastPara="1" wrap="square" lIns="135767"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100000"/>
                </a:lnSpc>
                <a:spcBef>
                  <a:spcPts val="0"/>
                </a:spcBef>
                <a:spcAft>
                  <a:spcPts val="0"/>
                </a:spcAft>
                <a:buNone/>
              </a:pPr>
              <a:r>
                <a:rPr lang="en" sz="2079">
                  <a:solidFill>
                    <a:schemeClr val="lt1"/>
                  </a:solidFill>
                  <a:latin typeface="Roboto Medium"/>
                  <a:ea typeface="Roboto Medium"/>
                  <a:cs typeface="Roboto Medium"/>
                  <a:sym typeface="Roboto Medium"/>
                </a:rPr>
                <a:t>Informed Decision Making</a:t>
              </a:r>
              <a:endParaRPr sz="2079" b="1">
                <a:latin typeface="Barlow Semi Condensed"/>
                <a:ea typeface="Barlow Semi Condensed"/>
                <a:cs typeface="Barlow Semi Condensed"/>
                <a:sym typeface="Barlow Semi Condensed"/>
              </a:endParaRPr>
            </a:p>
          </p:txBody>
        </p:sp>
        <p:sp>
          <p:nvSpPr>
            <p:cNvPr id="201" name="Google Shape;201;p27"/>
            <p:cNvSpPr txBox="1"/>
            <p:nvPr/>
          </p:nvSpPr>
          <p:spPr>
            <a:xfrm>
              <a:off x="6138756" y="1603588"/>
              <a:ext cx="1903200" cy="314400"/>
            </a:xfrm>
            <a:prstGeom prst="rect">
              <a:avLst/>
            </a:prstGeom>
            <a:noFill/>
            <a:ln>
              <a:noFill/>
            </a:ln>
          </p:spPr>
          <p:txBody>
            <a:bodyPr spcFirstLastPara="1" wrap="square" lIns="135767" tIns="67900" rIns="67900" bIns="67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1336">
                <a:latin typeface="Barlow Semi Condensed SemiBold"/>
                <a:ea typeface="Barlow Semi Condensed SemiBold"/>
                <a:cs typeface="Barlow Semi Condensed SemiBold"/>
                <a:sym typeface="Barlow Semi Condensed SemiBold"/>
              </a:endParaRPr>
            </a:p>
          </p:txBody>
        </p:sp>
      </p:grpSp>
      <p:sp>
        <p:nvSpPr>
          <p:cNvPr id="202" name="Google Shape;202;p27"/>
          <p:cNvSpPr txBox="1"/>
          <p:nvPr/>
        </p:nvSpPr>
        <p:spPr>
          <a:xfrm>
            <a:off x="0" y="0"/>
            <a:ext cx="4000000" cy="629234"/>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489"/>
              <a:t> </a:t>
            </a:r>
            <a:endParaRPr sz="2489"/>
          </a:p>
        </p:txBody>
      </p:sp>
      <p:sp>
        <p:nvSpPr>
          <p:cNvPr id="203" name="Google Shape;203;p27"/>
          <p:cNvSpPr txBox="1"/>
          <p:nvPr/>
        </p:nvSpPr>
        <p:spPr>
          <a:xfrm>
            <a:off x="8185079" y="3918531"/>
            <a:ext cx="3748800" cy="1317600"/>
          </a:xfrm>
          <a:prstGeom prst="rect">
            <a:avLst/>
          </a:prstGeom>
          <a:noFill/>
          <a:ln>
            <a:noFill/>
          </a:ln>
        </p:spPr>
        <p:txBody>
          <a:bodyPr spcFirstLastPara="1" wrap="square" lIns="135767" tIns="67900" rIns="135767" bIns="67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512">
                <a:solidFill>
                  <a:schemeClr val="dk2"/>
                </a:solidFill>
                <a:latin typeface="Roboto Light"/>
                <a:ea typeface="Roboto Light"/>
                <a:cs typeface="Roboto Light"/>
                <a:sym typeface="Roboto Light"/>
              </a:rPr>
              <a:t>Understanding a patient's spiritual beliefs ensures that their EOL care and medical choices align with their deepest values and preferences </a:t>
            </a:r>
            <a:endParaRPr sz="1512">
              <a:solidFill>
                <a:schemeClr val="dk2"/>
              </a:solidFill>
              <a:latin typeface="Roboto Light"/>
              <a:ea typeface="Roboto Light"/>
              <a:cs typeface="Roboto Light"/>
              <a:sym typeface="Roboto Light"/>
            </a:endParaRPr>
          </a:p>
        </p:txBody>
      </p:sp>
    </p:spTree>
    <p:extLst>
      <p:ext uri="{BB962C8B-B14F-4D97-AF65-F5344CB8AC3E}">
        <p14:creationId xmlns:p14="http://schemas.microsoft.com/office/powerpoint/2010/main" val="3381180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95"/>
                                        </p:tgtEl>
                                        <p:attrNameLst>
                                          <p:attrName>style.visibility</p:attrName>
                                        </p:attrNameLst>
                                      </p:cBhvr>
                                      <p:to>
                                        <p:strVal val="visible"/>
                                      </p:to>
                                    </p:set>
                                    <p:animEffect transition="in" filter="fade">
                                      <p:cBhvr>
                                        <p:cTn id="11" dur="100"/>
                                        <p:tgtEl>
                                          <p:spTgt spid="19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9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96"/>
                                        </p:tgtEl>
                                        <p:attrNameLst>
                                          <p:attrName>style.visibility</p:attrName>
                                        </p:attrNameLst>
                                      </p:cBhvr>
                                      <p:to>
                                        <p:strVal val="visible"/>
                                      </p:to>
                                    </p:set>
                                    <p:animEffect transition="in" filter="fade">
                                      <p:cBhvr>
                                        <p:cTn id="20" dur="100"/>
                                        <p:tgtEl>
                                          <p:spTgt spid="19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03"/>
                                        </p:tgtEl>
                                        <p:attrNameLst>
                                          <p:attrName>style.visibility</p:attrName>
                                        </p:attrNameLst>
                                      </p:cBhvr>
                                      <p:to>
                                        <p:strVal val="visible"/>
                                      </p:to>
                                    </p:set>
                                    <p:animEffect transition="in" filter="fade">
                                      <p:cBhvr>
                                        <p:cTn id="29" dur="100"/>
                                        <p:tgtEl>
                                          <p:spTgt spid="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12BDE-C92A-4018-BE80-87CB891EDA24}"/>
              </a:ext>
            </a:extLst>
          </p:cNvPr>
          <p:cNvSpPr>
            <a:spLocks noGrp="1"/>
          </p:cNvSpPr>
          <p:nvPr>
            <p:ph type="title"/>
          </p:nvPr>
        </p:nvSpPr>
        <p:spPr/>
        <p:txBody>
          <a:bodyPr/>
          <a:lstStyle/>
          <a:p>
            <a:r>
              <a:rPr lang="en-US"/>
              <a:t>Spirituality is protective</a:t>
            </a:r>
          </a:p>
        </p:txBody>
      </p:sp>
      <p:sp>
        <p:nvSpPr>
          <p:cNvPr id="3" name="Content Placeholder 2">
            <a:extLst>
              <a:ext uri="{FF2B5EF4-FFF2-40B4-BE49-F238E27FC236}">
                <a16:creationId xmlns:a16="http://schemas.microsoft.com/office/drawing/2014/main" id="{92137494-D59B-4667-A403-EC79E334CA61}"/>
              </a:ext>
            </a:extLst>
          </p:cNvPr>
          <p:cNvSpPr>
            <a:spLocks noGrp="1"/>
          </p:cNvSpPr>
          <p:nvPr>
            <p:ph idx="1"/>
          </p:nvPr>
        </p:nvSpPr>
        <p:spPr/>
        <p:txBody>
          <a:bodyPr vert="horz" lIns="91440" tIns="45720" rIns="91440" bIns="45720" rtlCol="0" anchor="t">
            <a:normAutofit/>
          </a:bodyPr>
          <a:lstStyle/>
          <a:p>
            <a:r>
              <a:rPr lang="en-US"/>
              <a:t>Our patients: "put Baptist"</a:t>
            </a:r>
          </a:p>
          <a:p>
            <a:r>
              <a:rPr lang="en-US"/>
              <a:t>One 2005 study found that cancer outpatients who received a screening spiritual history (SSH) had fewer depressive symptoms, increased sense of interpersonal caring by the physician, and higher functional well-being</a:t>
            </a:r>
            <a:r>
              <a:rPr lang="en-US" baseline="30000"/>
              <a:t>9</a:t>
            </a:r>
          </a:p>
          <a:p>
            <a:endParaRPr lang="en-US"/>
          </a:p>
        </p:txBody>
      </p:sp>
    </p:spTree>
    <p:extLst>
      <p:ext uri="{BB962C8B-B14F-4D97-AF65-F5344CB8AC3E}">
        <p14:creationId xmlns:p14="http://schemas.microsoft.com/office/powerpoint/2010/main" val="2410261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15321-31F3-96B5-C27A-62F739A58D55}"/>
              </a:ext>
            </a:extLst>
          </p:cNvPr>
          <p:cNvSpPr>
            <a:spLocks noGrp="1"/>
          </p:cNvSpPr>
          <p:nvPr>
            <p:ph type="title"/>
          </p:nvPr>
        </p:nvSpPr>
        <p:spPr/>
        <p:txBody>
          <a:bodyPr/>
          <a:lstStyle/>
          <a:p>
            <a:r>
              <a:rPr lang="en-US"/>
              <a:t>Spirituality and Religiosity</a:t>
            </a:r>
          </a:p>
        </p:txBody>
      </p:sp>
      <p:sp>
        <p:nvSpPr>
          <p:cNvPr id="3" name="Content Placeholder 2">
            <a:extLst>
              <a:ext uri="{FF2B5EF4-FFF2-40B4-BE49-F238E27FC236}">
                <a16:creationId xmlns:a16="http://schemas.microsoft.com/office/drawing/2014/main" id="{0769CC20-4FDA-C391-987E-058EF8FAED18}"/>
              </a:ext>
            </a:extLst>
          </p:cNvPr>
          <p:cNvSpPr>
            <a:spLocks noGrp="1"/>
          </p:cNvSpPr>
          <p:nvPr>
            <p:ph idx="1"/>
          </p:nvPr>
        </p:nvSpPr>
        <p:spPr/>
        <p:txBody>
          <a:bodyPr vert="horz" lIns="91440" tIns="45720" rIns="91440" bIns="45720" rtlCol="0" anchor="t">
            <a:normAutofit/>
          </a:bodyPr>
          <a:lstStyle/>
          <a:p>
            <a:r>
              <a:rPr lang="en-US" dirty="0"/>
              <a:t>Patients in one outpatient/inpatient context are not the same as another context!</a:t>
            </a:r>
          </a:p>
          <a:p>
            <a:r>
              <a:rPr lang="en-US"/>
              <a:t>Regional differences in religiosity across the US</a:t>
            </a:r>
          </a:p>
          <a:p>
            <a:pPr lvl="1">
              <a:buFont typeface="Courier New" panose="020B0604020202020204" pitchFamily="34" charset="0"/>
              <a:buChar char="o"/>
            </a:pPr>
            <a:r>
              <a:rPr lang="en-US"/>
              <a:t>Religious Landscape Study (Pew Research Center)</a:t>
            </a:r>
            <a:r>
              <a:rPr lang="en-US" baseline="30000"/>
              <a:t>10</a:t>
            </a:r>
          </a:p>
          <a:p>
            <a:r>
              <a:rPr lang="en-US"/>
              <a:t>Patients who are aligned with a religious minority may feel less comfortable discussing their beliefs and practices</a:t>
            </a:r>
          </a:p>
          <a:p>
            <a:r>
              <a:rPr lang="en-US"/>
              <a:t>Patients and families may or may not be comfortable speaking outside their community, however spiritual care should still be made available</a:t>
            </a:r>
            <a:r>
              <a:rPr lang="en-US" baseline="30000"/>
              <a:t>11</a:t>
            </a:r>
          </a:p>
          <a:p>
            <a:endParaRPr lang="en-US"/>
          </a:p>
          <a:p>
            <a:endParaRPr lang="en-US"/>
          </a:p>
          <a:p>
            <a:endParaRPr lang="en-US"/>
          </a:p>
        </p:txBody>
      </p:sp>
      <p:sp>
        <p:nvSpPr>
          <p:cNvPr id="5" name="Star: 5 Points 4">
            <a:extLst>
              <a:ext uri="{FF2B5EF4-FFF2-40B4-BE49-F238E27FC236}">
                <a16:creationId xmlns:a16="http://schemas.microsoft.com/office/drawing/2014/main" id="{3C2287C9-CB3D-F8D3-210A-97591ECCE60D}"/>
              </a:ext>
            </a:extLst>
          </p:cNvPr>
          <p:cNvSpPr/>
          <p:nvPr/>
        </p:nvSpPr>
        <p:spPr>
          <a:xfrm>
            <a:off x="257907" y="5814645"/>
            <a:ext cx="762000" cy="69166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2653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4A8DA-46C3-7FF0-67DB-FFDE4B0A41CB}"/>
              </a:ext>
            </a:extLst>
          </p:cNvPr>
          <p:cNvSpPr>
            <a:spLocks noGrp="1"/>
          </p:cNvSpPr>
          <p:nvPr>
            <p:ph type="title"/>
          </p:nvPr>
        </p:nvSpPr>
        <p:spPr/>
        <p:txBody>
          <a:bodyPr/>
          <a:lstStyle/>
          <a:p>
            <a:r>
              <a:rPr lang="en-US"/>
              <a:t>Spirituality around the country/in the clinic </a:t>
            </a:r>
          </a:p>
        </p:txBody>
      </p:sp>
      <p:sp>
        <p:nvSpPr>
          <p:cNvPr id="3" name="Content Placeholder 2">
            <a:extLst>
              <a:ext uri="{FF2B5EF4-FFF2-40B4-BE49-F238E27FC236}">
                <a16:creationId xmlns:a16="http://schemas.microsoft.com/office/drawing/2014/main" id="{D95BFAC6-7683-84C4-9DBC-FE64EA003E84}"/>
              </a:ext>
            </a:extLst>
          </p:cNvPr>
          <p:cNvSpPr>
            <a:spLocks noGrp="1"/>
          </p:cNvSpPr>
          <p:nvPr>
            <p:ph idx="1"/>
          </p:nvPr>
        </p:nvSpPr>
        <p:spPr/>
        <p:txBody>
          <a:bodyPr vert="horz" lIns="91440" tIns="45720" rIns="91440" bIns="45720" rtlCol="0" anchor="t">
            <a:normAutofit/>
          </a:bodyPr>
          <a:lstStyle/>
          <a:p>
            <a:r>
              <a:rPr lang="en-US"/>
              <a:t>People come to the clinic from different places in their health</a:t>
            </a:r>
          </a:p>
          <a:p>
            <a:r>
              <a:rPr lang="en-US"/>
              <a:t>Different levels of illness may lend themselves to different levels of involvement/importance of spirituality</a:t>
            </a:r>
          </a:p>
          <a:p>
            <a:pPr lvl="1">
              <a:buFont typeface="Courier New" panose="020B0604020202020204" pitchFamily="34" charset="0"/>
              <a:buChar char="o"/>
            </a:pPr>
            <a:r>
              <a:rPr lang="en-US"/>
              <a:t>Consider back to the difference between religion and spirituality – there may be different rituals that are meaningful for end of life vs chronic terminal illness, needing to involve religious leaders in decision-making, etc.</a:t>
            </a:r>
          </a:p>
        </p:txBody>
      </p:sp>
    </p:spTree>
    <p:extLst>
      <p:ext uri="{BB962C8B-B14F-4D97-AF65-F5344CB8AC3E}">
        <p14:creationId xmlns:p14="http://schemas.microsoft.com/office/powerpoint/2010/main" val="1191143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77C561-8EB4-507D-BEA8-7BE779B01316}"/>
              </a:ext>
            </a:extLst>
          </p:cNvPr>
          <p:cNvSpPr>
            <a:spLocks noGrp="1"/>
          </p:cNvSpPr>
          <p:nvPr>
            <p:ph type="ctrTitle"/>
          </p:nvPr>
        </p:nvSpPr>
        <p:spPr/>
        <p:txBody>
          <a:bodyPr/>
          <a:lstStyle/>
          <a:p>
            <a:r>
              <a:rPr lang="en-US" dirty="0">
                <a:latin typeface="Georgia"/>
              </a:rPr>
              <a:t>No Disclosures</a:t>
            </a:r>
            <a:endParaRPr lang="en-US" dirty="0"/>
          </a:p>
        </p:txBody>
      </p:sp>
    </p:spTree>
    <p:extLst>
      <p:ext uri="{BB962C8B-B14F-4D97-AF65-F5344CB8AC3E}">
        <p14:creationId xmlns:p14="http://schemas.microsoft.com/office/powerpoint/2010/main" val="26316968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218"/>
        <p:cNvGrpSpPr/>
        <p:nvPr/>
      </p:nvGrpSpPr>
      <p:grpSpPr>
        <a:xfrm>
          <a:off x="0" y="0"/>
          <a:ext cx="0" cy="0"/>
          <a:chOff x="0" y="0"/>
          <a:chExt cx="0" cy="0"/>
        </a:xfrm>
      </p:grpSpPr>
      <p:sp>
        <p:nvSpPr>
          <p:cNvPr id="219" name="Google Shape;219;p30"/>
          <p:cNvSpPr txBox="1">
            <a:spLocks noGrp="1"/>
          </p:cNvSpPr>
          <p:nvPr>
            <p:ph type="title"/>
          </p:nvPr>
        </p:nvSpPr>
        <p:spPr>
          <a:xfrm>
            <a:off x="415600" y="1665633"/>
            <a:ext cx="11360800" cy="2520800"/>
          </a:xfrm>
          <a:prstGeom prst="rect">
            <a:avLst/>
          </a:prstGeom>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9600">
                <a:solidFill>
                  <a:schemeClr val="bg1"/>
                </a:solidFill>
              </a:rPr>
              <a:t>~70%</a:t>
            </a:r>
            <a:endParaRPr lang="en-US" sz="9600">
              <a:solidFill>
                <a:schemeClr val="bg1"/>
              </a:solidFill>
            </a:endParaRPr>
          </a:p>
        </p:txBody>
      </p:sp>
      <p:sp>
        <p:nvSpPr>
          <p:cNvPr id="220" name="Google Shape;220;p30"/>
          <p:cNvSpPr txBox="1">
            <a:spLocks noGrp="1"/>
          </p:cNvSpPr>
          <p:nvPr>
            <p:ph type="body" idx="1"/>
          </p:nvPr>
        </p:nvSpPr>
        <p:spPr>
          <a:xfrm>
            <a:off x="415600" y="4406167"/>
            <a:ext cx="11360800" cy="1734400"/>
          </a:xfrm>
          <a:prstGeom prst="rect">
            <a:avLst/>
          </a:prstGeom>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2133"/>
              </a:spcAft>
              <a:buNone/>
            </a:pPr>
            <a:r>
              <a:rPr lang="en" sz="2500" i="1" dirty="0">
                <a:solidFill>
                  <a:schemeClr val="bg1"/>
                </a:solidFill>
              </a:rPr>
              <a:t>Of patients desire to have discussions about spirituality with their physician</a:t>
            </a:r>
            <a:r>
              <a:rPr lang="en" sz="2500" i="1" baseline="30000" dirty="0">
                <a:solidFill>
                  <a:schemeClr val="bg1"/>
                </a:solidFill>
              </a:rPr>
              <a:t>12</a:t>
            </a:r>
            <a:endParaRPr lang="en-US" sz="2500" i="1" baseline="30000" dirty="0">
              <a:solidFill>
                <a:schemeClr val="bg1"/>
              </a:solidFill>
            </a:endParaRPr>
          </a:p>
        </p:txBody>
      </p:sp>
    </p:spTree>
    <p:extLst>
      <p:ext uri="{BB962C8B-B14F-4D97-AF65-F5344CB8AC3E}">
        <p14:creationId xmlns:p14="http://schemas.microsoft.com/office/powerpoint/2010/main" val="931568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anim calcmode="lin" valueType="num">
                                      <p:cBhvr additive="base">
                                        <p:cTn id="7" dur="1500"/>
                                        <p:tgtEl>
                                          <p:spTgt spid="219"/>
                                        </p:tgtEl>
                                        <p:attrNameLst>
                                          <p:attrName>ppt_w</p:attrName>
                                        </p:attrNameLst>
                                      </p:cBhvr>
                                      <p:tavLst>
                                        <p:tav tm="0">
                                          <p:val>
                                            <p:strVal val="0"/>
                                          </p:val>
                                        </p:tav>
                                        <p:tav tm="100000">
                                          <p:val>
                                            <p:strVal val="#ppt_w"/>
                                          </p:val>
                                        </p:tav>
                                      </p:tavLst>
                                    </p:anim>
                                    <p:anim calcmode="lin" valueType="num">
                                      <p:cBhvr additive="base">
                                        <p:cTn id="8" dur="1500"/>
                                        <p:tgtEl>
                                          <p:spTgt spid="219"/>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224"/>
        <p:cNvGrpSpPr/>
        <p:nvPr/>
      </p:nvGrpSpPr>
      <p:grpSpPr>
        <a:xfrm>
          <a:off x="0" y="0"/>
          <a:ext cx="0" cy="0"/>
          <a:chOff x="0" y="0"/>
          <a:chExt cx="0" cy="0"/>
        </a:xfrm>
      </p:grpSpPr>
      <p:sp>
        <p:nvSpPr>
          <p:cNvPr id="225" name="Google Shape;225;p31"/>
          <p:cNvSpPr txBox="1">
            <a:spLocks noGrp="1"/>
          </p:cNvSpPr>
          <p:nvPr>
            <p:ph type="title"/>
          </p:nvPr>
        </p:nvSpPr>
        <p:spPr>
          <a:xfrm>
            <a:off x="415600" y="1665633"/>
            <a:ext cx="11360800" cy="2520800"/>
          </a:xfrm>
          <a:prstGeom prst="rect">
            <a:avLst/>
          </a:prstGeom>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9600">
                <a:solidFill>
                  <a:schemeClr val="bg1"/>
                </a:solidFill>
              </a:rPr>
              <a:t>&lt;20%</a:t>
            </a:r>
            <a:endParaRPr lang="en-US" sz="9600">
              <a:solidFill>
                <a:schemeClr val="bg1"/>
              </a:solidFill>
            </a:endParaRPr>
          </a:p>
        </p:txBody>
      </p:sp>
      <p:sp>
        <p:nvSpPr>
          <p:cNvPr id="226" name="Google Shape;226;p31"/>
          <p:cNvSpPr txBox="1">
            <a:spLocks noGrp="1"/>
          </p:cNvSpPr>
          <p:nvPr>
            <p:ph type="body" idx="1"/>
          </p:nvPr>
        </p:nvSpPr>
        <p:spPr>
          <a:xfrm>
            <a:off x="415600" y="4406167"/>
            <a:ext cx="11360800" cy="1734400"/>
          </a:xfrm>
          <a:prstGeom prst="rect">
            <a:avLst/>
          </a:prstGeom>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2133"/>
              </a:spcAft>
              <a:buNone/>
            </a:pPr>
            <a:r>
              <a:rPr lang="en" sz="2650" i="1">
                <a:solidFill>
                  <a:schemeClr val="bg1"/>
                </a:solidFill>
              </a:rPr>
              <a:t>Of clinicians routinely address spirituality with their patients</a:t>
            </a:r>
            <a:r>
              <a:rPr lang="en" sz="2650" i="1" baseline="30000">
                <a:solidFill>
                  <a:schemeClr val="bg1"/>
                </a:solidFill>
              </a:rPr>
              <a:t>13</a:t>
            </a:r>
            <a:endParaRPr lang="en-US" sz="2650" i="1" baseline="30000">
              <a:solidFill>
                <a:schemeClr val="bg1"/>
              </a:solidFill>
            </a:endParaRPr>
          </a:p>
        </p:txBody>
      </p:sp>
    </p:spTree>
    <p:extLst>
      <p:ext uri="{BB962C8B-B14F-4D97-AF65-F5344CB8AC3E}">
        <p14:creationId xmlns:p14="http://schemas.microsoft.com/office/powerpoint/2010/main" val="48163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25"/>
                                        </p:tgtEl>
                                        <p:attrNameLst>
                                          <p:attrName>style.visibility</p:attrName>
                                        </p:attrNameLst>
                                      </p:cBhvr>
                                      <p:to>
                                        <p:strVal val="visible"/>
                                      </p:to>
                                    </p:set>
                                    <p:anim calcmode="lin" valueType="num">
                                      <p:cBhvr additive="base">
                                        <p:cTn id="7" dur="1500"/>
                                        <p:tgtEl>
                                          <p:spTgt spid="225"/>
                                        </p:tgtEl>
                                        <p:attrNameLst>
                                          <p:attrName>ppt_w</p:attrName>
                                        </p:attrNameLst>
                                      </p:cBhvr>
                                      <p:tavLst>
                                        <p:tav tm="0">
                                          <p:val>
                                            <p:strVal val="0"/>
                                          </p:val>
                                        </p:tav>
                                        <p:tav tm="100000">
                                          <p:val>
                                            <p:strVal val="#ppt_w"/>
                                          </p:val>
                                        </p:tav>
                                      </p:tavLst>
                                    </p:anim>
                                    <p:anim calcmode="lin" valueType="num">
                                      <p:cBhvr additive="base">
                                        <p:cTn id="8" dur="1500"/>
                                        <p:tgtEl>
                                          <p:spTgt spid="225"/>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8D699-E0E5-58CC-E06C-4B2430F7EACC}"/>
            </a:ext>
          </a:extLst>
        </p:cNvPr>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E0FA24F-33C1-EB2D-0F5C-D67F7EEDE8C8}"/>
              </a:ext>
            </a:extLst>
          </p:cNvPr>
          <p:cNvSpPr>
            <a:spLocks noGrp="1"/>
          </p:cNvSpPr>
          <p:nvPr>
            <p:ph type="pic" idx="2"/>
          </p:nvPr>
        </p:nvSpPr>
        <p:spPr/>
      </p:sp>
      <p:sp>
        <p:nvSpPr>
          <p:cNvPr id="4" name="Text Placeholder 3">
            <a:extLst>
              <a:ext uri="{FF2B5EF4-FFF2-40B4-BE49-F238E27FC236}">
                <a16:creationId xmlns:a16="http://schemas.microsoft.com/office/drawing/2014/main" id="{401200E2-4774-4A3F-179A-3F87D624208E}"/>
              </a:ext>
            </a:extLst>
          </p:cNvPr>
          <p:cNvSpPr>
            <a:spLocks noGrp="1"/>
          </p:cNvSpPr>
          <p:nvPr>
            <p:ph type="body" idx="1"/>
          </p:nvPr>
        </p:nvSpPr>
        <p:spPr>
          <a:xfrm>
            <a:off x="358240" y="375846"/>
            <a:ext cx="5624945" cy="5985791"/>
          </a:xfrm>
        </p:spPr>
        <p:txBody>
          <a:bodyPr/>
          <a:lstStyle/>
          <a:p>
            <a:pPr marL="0" indent="0">
              <a:buNone/>
            </a:pPr>
            <a:r>
              <a:rPr lang="en-US" sz="3200" b="1"/>
              <a:t>Desire vs. Practice</a:t>
            </a:r>
            <a:r>
              <a:rPr lang="en-US" sz="3200" b="1" baseline="30000"/>
              <a:t>14</a:t>
            </a:r>
          </a:p>
          <a:p>
            <a:pPr marL="0" indent="0">
              <a:buNone/>
            </a:pPr>
            <a:endParaRPr lang="en-US" sz="2400" dirty="0">
              <a:latin typeface="Century Gothic"/>
              <a:cs typeface="Arial"/>
            </a:endParaRPr>
          </a:p>
          <a:p>
            <a:pPr marL="0" indent="0">
              <a:buNone/>
            </a:pPr>
            <a:endParaRPr lang="en-US" sz="3200" dirty="0">
              <a:latin typeface="Century Gothic"/>
              <a:cs typeface="Arial"/>
            </a:endParaRPr>
          </a:p>
          <a:p>
            <a:r>
              <a:rPr lang="en" sz="3200">
                <a:latin typeface="Arial"/>
                <a:cs typeface="Arial"/>
              </a:rPr>
              <a:t>Such disparities in patient desires and clinician practice lead to</a:t>
            </a:r>
            <a:endParaRPr lang="en" sz="3200" dirty="0">
              <a:latin typeface="Arial"/>
              <a:cs typeface="Arial"/>
            </a:endParaRPr>
          </a:p>
          <a:p>
            <a:pPr marL="0" indent="0">
              <a:buNone/>
            </a:pPr>
            <a:endParaRPr lang="en-US" sz="2400" i="1" dirty="0"/>
          </a:p>
          <a:p>
            <a:endParaRPr lang="en-US" sz="2400" dirty="0"/>
          </a:p>
        </p:txBody>
      </p:sp>
      <p:sp>
        <p:nvSpPr>
          <p:cNvPr id="9" name="Google Shape;121;p19">
            <a:extLst>
              <a:ext uri="{FF2B5EF4-FFF2-40B4-BE49-F238E27FC236}">
                <a16:creationId xmlns:a16="http://schemas.microsoft.com/office/drawing/2014/main" id="{E580E3A1-B1F2-22A4-103D-02E562BFBE30}"/>
              </a:ext>
            </a:extLst>
          </p:cNvPr>
          <p:cNvSpPr txBox="1">
            <a:spLocks/>
          </p:cNvSpPr>
          <p:nvPr/>
        </p:nvSpPr>
        <p:spPr>
          <a:xfrm>
            <a:off x="6331247" y="2157216"/>
            <a:ext cx="5566781" cy="2423644"/>
          </a:xfrm>
          <a:prstGeom prst="rect">
            <a:avLst/>
          </a:prstGeom>
          <a:noFill/>
          <a:ln>
            <a:noFill/>
          </a:ln>
        </p:spPr>
        <p:txBody>
          <a:bodyPr spcFirstLastPara="1" vert="horz" wrap="square" lIns="121900" tIns="121900" rIns="121900" bIns="121900" rtlCol="0" anchor="t" anchorCtr="0">
            <a:noAutofit/>
          </a:bodyPr>
          <a:lstStyle>
            <a:defPPr marR="0" lvl="0" algn="l" rtl="0">
              <a:lnSpc>
                <a:spcPct val="100000"/>
              </a:lnSpc>
              <a:spcBef>
                <a:spcPts val="0"/>
              </a:spcBef>
              <a:spcAft>
                <a:spcPts val="0"/>
              </a:spcAft>
              <a:defRPr/>
            </a:defPPr>
            <a:lvl1pPr marL="228600" marR="0" lvl="0" indent="-228600" algn="l" defTabSz="914400" rtl="0" eaLnBrk="1" latinLnBrk="0" hangingPunct="1">
              <a:lnSpc>
                <a:spcPct val="100000"/>
              </a:lnSpc>
              <a:spcBef>
                <a:spcPts val="0"/>
              </a:spcBef>
              <a:spcAft>
                <a:spcPts val="0"/>
              </a:spcAft>
              <a:buClr>
                <a:srgbClr val="000000"/>
              </a:buClr>
              <a:buSzPct val="100000"/>
              <a:buFont typeface="Arial"/>
              <a:buChar char="•"/>
              <a:tabLst/>
              <a:defRPr sz="1867" b="0" i="0" u="none" strike="noStrike" kern="1200" cap="none">
                <a:solidFill>
                  <a:srgbClr val="000000"/>
                </a:solidFill>
                <a:latin typeface="Arial"/>
                <a:ea typeface="Arial"/>
                <a:cs typeface="Arial"/>
                <a:sym typeface="Arial"/>
              </a:defRPr>
            </a:lvl1pPr>
            <a:lvl2pPr marL="914400" marR="0" lvl="1" indent="-342900" algn="l" defTabSz="914400" rtl="0" eaLnBrk="1" latinLnBrk="0" hangingPunct="1">
              <a:lnSpc>
                <a:spcPct val="100000"/>
              </a:lnSpc>
              <a:spcBef>
                <a:spcPts val="0"/>
              </a:spcBef>
              <a:spcAft>
                <a:spcPts val="0"/>
              </a:spcAft>
              <a:buClr>
                <a:srgbClr val="000000"/>
              </a:buClr>
              <a:buSzPts val="1800"/>
              <a:buFont typeface="Arial"/>
              <a:buChar char="–"/>
              <a:defRPr sz="1867" b="0" i="0" u="none" strike="noStrike" kern="1200" cap="none">
                <a:solidFill>
                  <a:srgbClr val="000000"/>
                </a:solidFill>
                <a:latin typeface="Arial"/>
                <a:ea typeface="Arial"/>
                <a:cs typeface="Arial"/>
                <a:sym typeface="Arial"/>
              </a:defRPr>
            </a:lvl2pPr>
            <a:lvl3pPr marL="1371600" marR="0" lvl="2" indent="-342900" algn="l" defTabSz="914400" rtl="0" eaLnBrk="1" latinLnBrk="0" hangingPunct="1">
              <a:lnSpc>
                <a:spcPct val="100000"/>
              </a:lnSpc>
              <a:spcBef>
                <a:spcPts val="0"/>
              </a:spcBef>
              <a:spcAft>
                <a:spcPts val="0"/>
              </a:spcAft>
              <a:buClr>
                <a:srgbClr val="000000"/>
              </a:buClr>
              <a:buSzPts val="1800"/>
              <a:buFont typeface="Arial"/>
              <a:buChar char="•"/>
              <a:defRPr sz="1867" b="0" i="0" u="none" strike="noStrike" kern="1200" cap="none">
                <a:solidFill>
                  <a:srgbClr val="000000"/>
                </a:solidFill>
                <a:latin typeface="Arial"/>
                <a:ea typeface="Arial"/>
                <a:cs typeface="Arial"/>
                <a:sym typeface="Arial"/>
              </a:defRPr>
            </a:lvl3pPr>
            <a:lvl4pPr marL="1828800" marR="0" lvl="3" indent="-342900" algn="l" defTabSz="914400" rtl="0" eaLnBrk="1" latinLnBrk="0" hangingPunct="1">
              <a:lnSpc>
                <a:spcPct val="100000"/>
              </a:lnSpc>
              <a:spcBef>
                <a:spcPts val="0"/>
              </a:spcBef>
              <a:spcAft>
                <a:spcPts val="0"/>
              </a:spcAft>
              <a:buClr>
                <a:srgbClr val="000000"/>
              </a:buClr>
              <a:buSzPts val="1800"/>
              <a:buFont typeface="Arial"/>
              <a:buChar char="–"/>
              <a:defRPr sz="1867" b="0" i="0" u="none" strike="noStrike" kern="1200" cap="none">
                <a:solidFill>
                  <a:srgbClr val="000000"/>
                </a:solidFill>
                <a:latin typeface="Arial"/>
                <a:ea typeface="Arial"/>
                <a:cs typeface="Arial"/>
                <a:sym typeface="Arial"/>
              </a:defRPr>
            </a:lvl4pPr>
            <a:lvl5pPr marL="2286000" marR="0" lvl="4" indent="-342900" algn="l" defTabSz="914400" rtl="0" eaLnBrk="1" latinLnBrk="0" hangingPunct="1">
              <a:lnSpc>
                <a:spcPct val="100000"/>
              </a:lnSpc>
              <a:spcBef>
                <a:spcPts val="0"/>
              </a:spcBef>
              <a:spcAft>
                <a:spcPts val="0"/>
              </a:spcAft>
              <a:buClr>
                <a:srgbClr val="000000"/>
              </a:buClr>
              <a:buSzPts val="1800"/>
              <a:buFont typeface="Arial"/>
              <a:buChar char="•"/>
              <a:defRPr sz="1867" b="0" i="0" u="none" strike="noStrike" kern="1200" cap="none">
                <a:solidFill>
                  <a:srgbClr val="000000"/>
                </a:solidFill>
                <a:latin typeface="Arial"/>
                <a:ea typeface="Arial"/>
                <a:cs typeface="Arial"/>
                <a:sym typeface="Arial"/>
              </a:defRPr>
            </a:lvl5pPr>
            <a:lvl6pPr marL="2743200" marR="0" lvl="5" indent="-342900" algn="l" defTabSz="914400" rtl="0" eaLnBrk="1" latinLnBrk="0" hangingPunct="1">
              <a:lnSpc>
                <a:spcPct val="100000"/>
              </a:lnSpc>
              <a:spcBef>
                <a:spcPts val="0"/>
              </a:spcBef>
              <a:spcAft>
                <a:spcPts val="0"/>
              </a:spcAft>
              <a:buClr>
                <a:srgbClr val="000000"/>
              </a:buClr>
              <a:buSzPts val="1800"/>
              <a:buFont typeface="Arial"/>
              <a:buChar char="•"/>
              <a:defRPr sz="1867" b="0" i="0" u="none" strike="noStrike" kern="1200" cap="none">
                <a:solidFill>
                  <a:srgbClr val="000000"/>
                </a:solidFill>
                <a:latin typeface="Arial"/>
                <a:ea typeface="Arial"/>
                <a:cs typeface="Arial"/>
                <a:sym typeface="Arial"/>
              </a:defRPr>
            </a:lvl6pPr>
            <a:lvl7pPr marL="3200400" marR="0" lvl="6" indent="-342900" algn="l" defTabSz="914400" rtl="0" eaLnBrk="1" latinLnBrk="0" hangingPunct="1">
              <a:lnSpc>
                <a:spcPct val="100000"/>
              </a:lnSpc>
              <a:spcBef>
                <a:spcPts val="0"/>
              </a:spcBef>
              <a:spcAft>
                <a:spcPts val="0"/>
              </a:spcAft>
              <a:buClr>
                <a:srgbClr val="000000"/>
              </a:buClr>
              <a:buSzPts val="1800"/>
              <a:buFont typeface="Arial"/>
              <a:buChar char="•"/>
              <a:defRPr sz="1867" b="0" i="0" u="none" strike="noStrike" kern="1200" cap="none">
                <a:solidFill>
                  <a:srgbClr val="000000"/>
                </a:solidFill>
                <a:latin typeface="Arial"/>
                <a:ea typeface="Arial"/>
                <a:cs typeface="Arial"/>
                <a:sym typeface="Arial"/>
              </a:defRPr>
            </a:lvl7pPr>
            <a:lvl8pPr marL="3657600" marR="0" lvl="7" indent="-342900" algn="l" defTabSz="914400" rtl="0" eaLnBrk="1" latinLnBrk="0" hangingPunct="1">
              <a:lnSpc>
                <a:spcPct val="100000"/>
              </a:lnSpc>
              <a:spcBef>
                <a:spcPts val="0"/>
              </a:spcBef>
              <a:spcAft>
                <a:spcPts val="0"/>
              </a:spcAft>
              <a:buClr>
                <a:srgbClr val="000000"/>
              </a:buClr>
              <a:buSzPts val="1800"/>
              <a:buFont typeface="Arial"/>
              <a:buChar char="•"/>
              <a:defRPr sz="1867" b="0" i="0" u="none" strike="noStrike" kern="1200" cap="none">
                <a:solidFill>
                  <a:srgbClr val="000000"/>
                </a:solidFill>
                <a:latin typeface="Arial"/>
                <a:ea typeface="Arial"/>
                <a:cs typeface="Arial"/>
                <a:sym typeface="Arial"/>
              </a:defRPr>
            </a:lvl8pPr>
            <a:lvl9pPr marL="4114800" marR="0" lvl="8" indent="-342900" algn="l" defTabSz="914400" rtl="0" eaLnBrk="1" latinLnBrk="0" hangingPunct="1">
              <a:lnSpc>
                <a:spcPct val="100000"/>
              </a:lnSpc>
              <a:spcBef>
                <a:spcPts val="0"/>
              </a:spcBef>
              <a:spcAft>
                <a:spcPts val="0"/>
              </a:spcAft>
              <a:buClr>
                <a:srgbClr val="000000"/>
              </a:buClr>
              <a:buSzPts val="1800"/>
              <a:buFont typeface="Arial"/>
              <a:buChar char="•"/>
              <a:defRPr sz="1867" b="0" i="0" u="none" strike="noStrike" kern="1200" cap="none">
                <a:solidFill>
                  <a:srgbClr val="000000"/>
                </a:solidFill>
                <a:latin typeface="Arial"/>
                <a:ea typeface="Arial"/>
                <a:cs typeface="Arial"/>
                <a:sym typeface="Arial"/>
              </a:defRPr>
            </a:lvl9pPr>
          </a:lstStyle>
          <a:p>
            <a:pPr marL="457200" indent="-457200" algn="ctr">
              <a:buFont typeface="Wingdings"/>
              <a:buChar char="Ø"/>
            </a:pPr>
            <a:r>
              <a:rPr lang="en-US" sz="3200" i="1">
                <a:solidFill>
                  <a:schemeClr val="tx1"/>
                </a:solidFill>
              </a:rPr>
              <a:t>Unmet existential needs</a:t>
            </a:r>
            <a:endParaRPr lang="en-US" sz="3200" i="1" dirty="0">
              <a:solidFill>
                <a:schemeClr val="tx1"/>
              </a:solidFill>
            </a:endParaRPr>
          </a:p>
          <a:p>
            <a:pPr marL="457200" indent="-457200" algn="ctr">
              <a:buFont typeface="Wingdings"/>
              <a:buChar char="Ø"/>
            </a:pPr>
            <a:endParaRPr lang="en-US" sz="3200" i="1" dirty="0">
              <a:solidFill>
                <a:schemeClr val="tx1"/>
              </a:solidFill>
            </a:endParaRPr>
          </a:p>
          <a:p>
            <a:pPr marL="457200" indent="-457200" algn="ctr">
              <a:buFont typeface="Wingdings"/>
              <a:buChar char="Ø"/>
            </a:pPr>
            <a:r>
              <a:rPr lang="en-US" sz="3200" i="1">
                <a:solidFill>
                  <a:schemeClr val="tx1"/>
                </a:solidFill>
              </a:rPr>
              <a:t>Lower satisfaction with care</a:t>
            </a:r>
            <a:endParaRPr lang="en-US" sz="3200" i="1" dirty="0">
              <a:solidFill>
                <a:schemeClr val="tx1"/>
              </a:solidFill>
            </a:endParaRPr>
          </a:p>
          <a:p>
            <a:pPr marL="457200" indent="-457200" algn="ctr">
              <a:buFont typeface="Wingdings"/>
              <a:buChar char="Ø"/>
            </a:pPr>
            <a:endParaRPr lang="en-US" sz="3200" i="1" dirty="0">
              <a:solidFill>
                <a:schemeClr val="tx1"/>
              </a:solidFill>
            </a:endParaRPr>
          </a:p>
          <a:p>
            <a:pPr marL="457200" indent="-457200" algn="ctr">
              <a:buFont typeface="Wingdings"/>
              <a:buChar char="Ø"/>
            </a:pPr>
            <a:r>
              <a:rPr lang="en-US" sz="3200" i="1">
                <a:solidFill>
                  <a:schemeClr val="tx1"/>
                </a:solidFill>
              </a:rPr>
              <a:t>Feelings of abandonment</a:t>
            </a:r>
            <a:endParaRPr lang="en-US"/>
          </a:p>
        </p:txBody>
      </p:sp>
    </p:spTree>
    <p:extLst>
      <p:ext uri="{BB962C8B-B14F-4D97-AF65-F5344CB8AC3E}">
        <p14:creationId xmlns:p14="http://schemas.microsoft.com/office/powerpoint/2010/main" val="19203696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9FC88-D101-3CE0-2464-A7372DDCE032}"/>
              </a:ext>
            </a:extLst>
          </p:cNvPr>
          <p:cNvSpPr>
            <a:spLocks noGrp="1"/>
          </p:cNvSpPr>
          <p:nvPr>
            <p:ph type="title"/>
          </p:nvPr>
        </p:nvSpPr>
        <p:spPr/>
        <p:txBody>
          <a:bodyPr/>
          <a:lstStyle/>
          <a:p>
            <a:r>
              <a:rPr lang="en-US">
                <a:latin typeface="Georgia"/>
              </a:rPr>
              <a:t>What is spiritual distress?</a:t>
            </a:r>
            <a:r>
              <a:rPr lang="en-US" baseline="30000">
                <a:latin typeface="Georgia"/>
              </a:rPr>
              <a:t>15</a:t>
            </a:r>
            <a:endParaRPr lang="en-US" baseline="30000"/>
          </a:p>
        </p:txBody>
      </p:sp>
      <p:sp>
        <p:nvSpPr>
          <p:cNvPr id="3" name="Content Placeholder 2">
            <a:extLst>
              <a:ext uri="{FF2B5EF4-FFF2-40B4-BE49-F238E27FC236}">
                <a16:creationId xmlns:a16="http://schemas.microsoft.com/office/drawing/2014/main" id="{75EDE337-063B-6560-3862-9FD7058CDABA}"/>
              </a:ext>
            </a:extLst>
          </p:cNvPr>
          <p:cNvSpPr>
            <a:spLocks noGrp="1"/>
          </p:cNvSpPr>
          <p:nvPr>
            <p:ph idx="1"/>
          </p:nvPr>
        </p:nvSpPr>
        <p:spPr/>
        <p:txBody>
          <a:bodyPr vert="horz" lIns="91440" tIns="45720" rIns="91440" bIns="45720" rtlCol="0" anchor="t">
            <a:normAutofit/>
          </a:bodyPr>
          <a:lstStyle/>
          <a:p>
            <a:r>
              <a:rPr lang="en-US"/>
              <a:t>Spiritual distress as a subset of existential distress, and distress is common.</a:t>
            </a:r>
          </a:p>
          <a:p>
            <a:r>
              <a:rPr lang="en-US"/>
              <a:t>Life is distressing! </a:t>
            </a:r>
          </a:p>
          <a:p>
            <a:pPr lvl="1">
              <a:buFont typeface="Courier New" panose="020B0604020202020204" pitchFamily="34" charset="0"/>
              <a:buChar char="o"/>
            </a:pPr>
            <a:r>
              <a:rPr lang="en-US"/>
              <a:t>Pain, diagnosis, social instability --&gt; all cause existential distress and impact QOL</a:t>
            </a:r>
          </a:p>
        </p:txBody>
      </p:sp>
    </p:spTree>
    <p:extLst>
      <p:ext uri="{BB962C8B-B14F-4D97-AF65-F5344CB8AC3E}">
        <p14:creationId xmlns:p14="http://schemas.microsoft.com/office/powerpoint/2010/main" val="3660375297"/>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AF152-9081-0125-4E08-763A96F44F4A}"/>
              </a:ext>
            </a:extLst>
          </p:cNvPr>
          <p:cNvSpPr>
            <a:spLocks noGrp="1"/>
          </p:cNvSpPr>
          <p:nvPr>
            <p:ph type="title"/>
          </p:nvPr>
        </p:nvSpPr>
        <p:spPr/>
        <p:txBody>
          <a:bodyPr/>
          <a:lstStyle/>
          <a:p>
            <a:r>
              <a:rPr lang="en-US">
                <a:latin typeface="Georgia"/>
              </a:rPr>
              <a:t>Distinguishing Distress</a:t>
            </a:r>
            <a:endParaRPr lang="en-US"/>
          </a:p>
        </p:txBody>
      </p:sp>
      <p:sp>
        <p:nvSpPr>
          <p:cNvPr id="3" name="Content Placeholder 2">
            <a:extLst>
              <a:ext uri="{FF2B5EF4-FFF2-40B4-BE49-F238E27FC236}">
                <a16:creationId xmlns:a16="http://schemas.microsoft.com/office/drawing/2014/main" id="{8ADD24E6-BA81-376F-1D6D-D94B8A1DD31B}"/>
              </a:ext>
            </a:extLst>
          </p:cNvPr>
          <p:cNvSpPr>
            <a:spLocks noGrp="1"/>
          </p:cNvSpPr>
          <p:nvPr>
            <p:ph idx="1"/>
          </p:nvPr>
        </p:nvSpPr>
        <p:spPr>
          <a:xfrm>
            <a:off x="739588" y="1547719"/>
            <a:ext cx="10515600" cy="4351338"/>
          </a:xfrm>
        </p:spPr>
        <p:txBody>
          <a:bodyPr vert="horz" lIns="91440" tIns="45720" rIns="91440" bIns="45720" rtlCol="0" anchor="t">
            <a:normAutofit fontScale="70000" lnSpcReduction="20000"/>
          </a:bodyPr>
          <a:lstStyle/>
          <a:p>
            <a:r>
              <a:rPr lang="en-US" dirty="0"/>
              <a:t>Distinguishing between spiritual, existential, and religious (as well as theological!) distress can be challenging as they often overlap in </a:t>
            </a:r>
            <a:r>
              <a:rPr lang="en-US"/>
              <a:t>subtle ways</a:t>
            </a:r>
            <a:r>
              <a:rPr lang="en-US" dirty="0"/>
              <a:t>. In general, think of distress as arising from a sense of disconnection, separation, or aloneness. </a:t>
            </a:r>
          </a:p>
          <a:p>
            <a:endParaRPr lang="en-US" dirty="0"/>
          </a:p>
          <a:p>
            <a:r>
              <a:rPr lang="en-US" b="1"/>
              <a:t>Spiritual Distress </a:t>
            </a:r>
            <a:r>
              <a:rPr lang="en-US"/>
              <a:t>may be present when a patient or family member is unable to access sources of meaning, purpose, or transcendence or a sense of connection to the significant or sacred. </a:t>
            </a:r>
          </a:p>
          <a:p>
            <a:endParaRPr lang="en-US" dirty="0"/>
          </a:p>
          <a:p>
            <a:r>
              <a:rPr lang="en-US"/>
              <a:t>Why did this happen? Who am I now? What do I think happens after I die? Questions like these point toward </a:t>
            </a:r>
            <a:r>
              <a:rPr lang="en-US" b="1"/>
              <a:t>existential distress.</a:t>
            </a:r>
          </a:p>
          <a:p>
            <a:endParaRPr lang="en-US" b="1" dirty="0"/>
          </a:p>
          <a:p>
            <a:r>
              <a:rPr lang="en-US"/>
              <a:t>When a patient or family member is disconnected from their faith community and its rituals or feel disoriented in their religious beliefs given a new reality, they may experience </a:t>
            </a:r>
            <a:r>
              <a:rPr lang="en-US" b="1"/>
              <a:t>religious distress.</a:t>
            </a:r>
          </a:p>
        </p:txBody>
      </p:sp>
    </p:spTree>
    <p:extLst>
      <p:ext uri="{BB962C8B-B14F-4D97-AF65-F5344CB8AC3E}">
        <p14:creationId xmlns:p14="http://schemas.microsoft.com/office/powerpoint/2010/main" val="2652845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F1BD9-01A3-5C16-3711-F9EBB5572E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F04FBC-B9B1-E13B-25A1-8840837D1809}"/>
              </a:ext>
            </a:extLst>
          </p:cNvPr>
          <p:cNvSpPr>
            <a:spLocks noGrp="1"/>
          </p:cNvSpPr>
          <p:nvPr>
            <p:ph type="title"/>
          </p:nvPr>
        </p:nvSpPr>
        <p:spPr>
          <a:xfrm>
            <a:off x="279400" y="365125"/>
            <a:ext cx="11612880" cy="1356043"/>
          </a:xfrm>
        </p:spPr>
        <p:txBody>
          <a:bodyPr/>
          <a:lstStyle/>
          <a:p>
            <a:pPr algn="ctr"/>
            <a:r>
              <a:rPr lang="en-US">
                <a:latin typeface="Georgia"/>
              </a:rPr>
              <a:t>Interprofessional Spiritual Care</a:t>
            </a:r>
            <a:r>
              <a:rPr lang="en-US" baseline="30000">
                <a:latin typeface="Georgia"/>
              </a:rPr>
              <a:t>16,17</a:t>
            </a:r>
            <a:endParaRPr lang="en-US" baseline="30000"/>
          </a:p>
        </p:txBody>
      </p:sp>
      <p:sp>
        <p:nvSpPr>
          <p:cNvPr id="3" name="Content Placeholder 2">
            <a:extLst>
              <a:ext uri="{FF2B5EF4-FFF2-40B4-BE49-F238E27FC236}">
                <a16:creationId xmlns:a16="http://schemas.microsoft.com/office/drawing/2014/main" id="{54D075DE-5F16-A898-CE22-C98D7D2BC53B}"/>
              </a:ext>
            </a:extLst>
          </p:cNvPr>
          <p:cNvSpPr>
            <a:spLocks noGrp="1"/>
          </p:cNvSpPr>
          <p:nvPr>
            <p:ph idx="1"/>
          </p:nvPr>
        </p:nvSpPr>
        <p:spPr>
          <a:xfrm>
            <a:off x="694840" y="2716776"/>
            <a:ext cx="4661719" cy="3227712"/>
          </a:xfrm>
        </p:spPr>
        <p:txBody>
          <a:bodyPr vert="horz" lIns="91440" tIns="45720" rIns="91440" bIns="45720" rtlCol="0" anchor="t">
            <a:noAutofit/>
          </a:bodyPr>
          <a:lstStyle/>
          <a:p>
            <a:r>
              <a:rPr lang="en-US" sz="1800">
                <a:latin typeface="Century Gothic"/>
                <a:ea typeface="Calibri"/>
                <a:cs typeface="Calibri"/>
              </a:rPr>
              <a:t>Physicians, nurses, and social workers offer compassionate presence and may conduct spiritual screenings or take a spiritual history as part of whole-person care. </a:t>
            </a:r>
            <a:endParaRPr lang="en-US" sz="1800">
              <a:ea typeface="Calibri"/>
              <a:cs typeface="Calibri"/>
            </a:endParaRPr>
          </a:p>
          <a:p>
            <a:endParaRPr lang="en-US" sz="1800" dirty="0">
              <a:ea typeface="Calibri"/>
              <a:cs typeface="Calibri"/>
            </a:endParaRPr>
          </a:p>
          <a:p>
            <a:r>
              <a:rPr lang="en-US" sz="1800">
                <a:ea typeface="Calibri"/>
                <a:cs typeface="Calibri"/>
              </a:rPr>
              <a:t>Referrals to SC specialists as needed and available.</a:t>
            </a:r>
            <a:endParaRPr lang="en-US" sz="1800" dirty="0">
              <a:ea typeface="Calibri"/>
              <a:cs typeface="Calibri"/>
            </a:endParaRPr>
          </a:p>
        </p:txBody>
      </p:sp>
      <p:sp>
        <p:nvSpPr>
          <p:cNvPr id="5" name="Rectangle 4">
            <a:extLst>
              <a:ext uri="{FF2B5EF4-FFF2-40B4-BE49-F238E27FC236}">
                <a16:creationId xmlns:a16="http://schemas.microsoft.com/office/drawing/2014/main" id="{1F012ADB-A7D3-72A2-B4B6-CA4CD70195FB}"/>
              </a:ext>
            </a:extLst>
          </p:cNvPr>
          <p:cNvSpPr/>
          <p:nvPr/>
        </p:nvSpPr>
        <p:spPr>
          <a:xfrm>
            <a:off x="701298" y="1719551"/>
            <a:ext cx="4647052" cy="156322"/>
          </a:xfrm>
          <a:prstGeom prst="rect">
            <a:avLst/>
          </a:prstGeom>
          <a:solidFill>
            <a:srgbClr val="8DD47E"/>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Content Placeholder 2">
            <a:extLst>
              <a:ext uri="{FF2B5EF4-FFF2-40B4-BE49-F238E27FC236}">
                <a16:creationId xmlns:a16="http://schemas.microsoft.com/office/drawing/2014/main" id="{4686D454-5E33-E5B4-863A-43DADF517795}"/>
              </a:ext>
            </a:extLst>
          </p:cNvPr>
          <p:cNvSpPr txBox="1">
            <a:spLocks/>
          </p:cNvSpPr>
          <p:nvPr/>
        </p:nvSpPr>
        <p:spPr>
          <a:xfrm>
            <a:off x="6318141" y="2714193"/>
            <a:ext cx="4661719" cy="322771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chemeClr val="accent1"/>
              </a:buClr>
            </a:pPr>
            <a:r>
              <a:rPr lang="en-US" sz="1800">
                <a:latin typeface="Century Gothic"/>
                <a:ea typeface="Calibri"/>
                <a:cs typeface="Calibri"/>
              </a:rPr>
              <a:t>Clinically-trained professionals who conduct spiritual assessments and interventions, which may include supporting access to supportive religious or spiritual practices, and who offer spiritual care to IDT. </a:t>
            </a:r>
          </a:p>
          <a:p>
            <a:pPr>
              <a:lnSpc>
                <a:spcPct val="100000"/>
              </a:lnSpc>
              <a:buClr>
                <a:schemeClr val="accent1"/>
              </a:buClr>
            </a:pPr>
            <a:endParaRPr lang="en-US" sz="1800" dirty="0">
              <a:latin typeface="Century Gothic"/>
              <a:ea typeface="Calibri"/>
              <a:cs typeface="Calibri"/>
            </a:endParaRPr>
          </a:p>
          <a:p>
            <a:pPr>
              <a:lnSpc>
                <a:spcPct val="100000"/>
              </a:lnSpc>
              <a:buClr>
                <a:schemeClr val="accent1"/>
              </a:buClr>
            </a:pPr>
            <a:r>
              <a:rPr lang="en-US" sz="1800">
                <a:latin typeface="Century Gothic"/>
                <a:ea typeface="Calibri"/>
                <a:cs typeface="Calibri"/>
              </a:rPr>
              <a:t>Chaplains, Spiritual Health Clinicians, Pastoral Care Providers, etc.</a:t>
            </a:r>
            <a:endParaRPr lang="en-US" sz="1800" dirty="0">
              <a:latin typeface="Century Gothic"/>
              <a:ea typeface="Calibri"/>
              <a:cs typeface="Calibri"/>
            </a:endParaRPr>
          </a:p>
        </p:txBody>
      </p:sp>
      <p:sp>
        <p:nvSpPr>
          <p:cNvPr id="8" name="Content Placeholder 2">
            <a:extLst>
              <a:ext uri="{FF2B5EF4-FFF2-40B4-BE49-F238E27FC236}">
                <a16:creationId xmlns:a16="http://schemas.microsoft.com/office/drawing/2014/main" id="{36560E54-742A-2C89-D512-E343F708F1ED}"/>
              </a:ext>
            </a:extLst>
          </p:cNvPr>
          <p:cNvSpPr txBox="1">
            <a:spLocks/>
          </p:cNvSpPr>
          <p:nvPr/>
        </p:nvSpPr>
        <p:spPr>
          <a:xfrm>
            <a:off x="694840" y="2171752"/>
            <a:ext cx="4661719" cy="39927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baseline="30000">
                <a:latin typeface="Century Gothic"/>
                <a:ea typeface="Calibri"/>
                <a:cs typeface="Calibri"/>
              </a:rPr>
              <a:t>Spiritual Care Generalist</a:t>
            </a:r>
            <a:endParaRPr lang="en-US"/>
          </a:p>
        </p:txBody>
      </p:sp>
      <p:sp>
        <p:nvSpPr>
          <p:cNvPr id="9" name="Rectangle 8">
            <a:extLst>
              <a:ext uri="{FF2B5EF4-FFF2-40B4-BE49-F238E27FC236}">
                <a16:creationId xmlns:a16="http://schemas.microsoft.com/office/drawing/2014/main" id="{CA019054-5CEF-1241-A82B-E9CEE412F774}"/>
              </a:ext>
            </a:extLst>
          </p:cNvPr>
          <p:cNvSpPr/>
          <p:nvPr/>
        </p:nvSpPr>
        <p:spPr>
          <a:xfrm>
            <a:off x="6324599" y="1719551"/>
            <a:ext cx="4647052" cy="156322"/>
          </a:xfrm>
          <a:prstGeom prst="rect">
            <a:avLst/>
          </a:prstGeom>
          <a:solidFill>
            <a:srgbClr val="8DD47E"/>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Content Placeholder 2">
            <a:extLst>
              <a:ext uri="{FF2B5EF4-FFF2-40B4-BE49-F238E27FC236}">
                <a16:creationId xmlns:a16="http://schemas.microsoft.com/office/drawing/2014/main" id="{6E49802F-4186-CE78-1AEA-877A3F9C3CD2}"/>
              </a:ext>
            </a:extLst>
          </p:cNvPr>
          <p:cNvSpPr txBox="1">
            <a:spLocks/>
          </p:cNvSpPr>
          <p:nvPr/>
        </p:nvSpPr>
        <p:spPr>
          <a:xfrm>
            <a:off x="6318141" y="2171752"/>
            <a:ext cx="4661719" cy="39927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baseline="30000">
                <a:latin typeface="Century Gothic"/>
                <a:ea typeface="Calibri"/>
                <a:cs typeface="Calibri"/>
              </a:rPr>
              <a:t>Spiritual Care Specialist</a:t>
            </a:r>
            <a:endParaRPr lang="en-US"/>
          </a:p>
        </p:txBody>
      </p:sp>
    </p:spTree>
    <p:extLst>
      <p:ext uri="{BB962C8B-B14F-4D97-AF65-F5344CB8AC3E}">
        <p14:creationId xmlns:p14="http://schemas.microsoft.com/office/powerpoint/2010/main" val="2399083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92DC6-4739-9FBD-8E0F-4BB3DC9D76B7}"/>
              </a:ext>
            </a:extLst>
          </p:cNvPr>
          <p:cNvSpPr>
            <a:spLocks noGrp="1"/>
          </p:cNvSpPr>
          <p:nvPr>
            <p:ph type="title"/>
          </p:nvPr>
        </p:nvSpPr>
        <p:spPr/>
        <p:txBody>
          <a:bodyPr/>
          <a:lstStyle/>
          <a:p>
            <a:r>
              <a:rPr lang="en-US"/>
              <a:t>Diverse landscape of support with chaplains</a:t>
            </a:r>
          </a:p>
        </p:txBody>
      </p:sp>
      <p:sp>
        <p:nvSpPr>
          <p:cNvPr id="3" name="Content Placeholder 2">
            <a:extLst>
              <a:ext uri="{FF2B5EF4-FFF2-40B4-BE49-F238E27FC236}">
                <a16:creationId xmlns:a16="http://schemas.microsoft.com/office/drawing/2014/main" id="{E20E025B-405E-0CEB-54E5-FE9079D94781}"/>
              </a:ext>
            </a:extLst>
          </p:cNvPr>
          <p:cNvSpPr>
            <a:spLocks noGrp="1"/>
          </p:cNvSpPr>
          <p:nvPr>
            <p:ph idx="1"/>
          </p:nvPr>
        </p:nvSpPr>
        <p:spPr/>
        <p:txBody>
          <a:bodyPr vert="horz" lIns="91440" tIns="45720" rIns="91440" bIns="45720" rtlCol="0" anchor="t">
            <a:normAutofit/>
          </a:bodyPr>
          <a:lstStyle/>
          <a:p>
            <a:r>
              <a:rPr lang="en-US"/>
              <a:t>Types of practice settings – may have zero IDT, may have robust IDT support</a:t>
            </a:r>
          </a:p>
          <a:p>
            <a:r>
              <a:rPr lang="en-US" dirty="0"/>
              <a:t>We've personally worked in different settings</a:t>
            </a:r>
          </a:p>
          <a:p>
            <a:r>
              <a:rPr lang="en-US" dirty="0"/>
              <a:t>What does the chaplain actually DO?</a:t>
            </a:r>
          </a:p>
        </p:txBody>
      </p:sp>
    </p:spTree>
    <p:extLst>
      <p:ext uri="{BB962C8B-B14F-4D97-AF65-F5344CB8AC3E}">
        <p14:creationId xmlns:p14="http://schemas.microsoft.com/office/powerpoint/2010/main" val="197481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C3379-058E-4AB1-034D-E5C9DD5E9523}"/>
              </a:ext>
            </a:extLst>
          </p:cNvPr>
          <p:cNvSpPr>
            <a:spLocks noGrp="1"/>
          </p:cNvSpPr>
          <p:nvPr>
            <p:ph type="title"/>
          </p:nvPr>
        </p:nvSpPr>
        <p:spPr/>
        <p:txBody>
          <a:bodyPr/>
          <a:lstStyle/>
          <a:p>
            <a:r>
              <a:rPr lang="en-US"/>
              <a:t>Spiritual screening, history, and assessment</a:t>
            </a:r>
          </a:p>
        </p:txBody>
      </p:sp>
      <p:sp>
        <p:nvSpPr>
          <p:cNvPr id="3" name="Content Placeholder 2">
            <a:extLst>
              <a:ext uri="{FF2B5EF4-FFF2-40B4-BE49-F238E27FC236}">
                <a16:creationId xmlns:a16="http://schemas.microsoft.com/office/drawing/2014/main" id="{A9A1F6B9-5057-5F9E-D18F-030E111FB9F7}"/>
              </a:ext>
            </a:extLst>
          </p:cNvPr>
          <p:cNvSpPr>
            <a:spLocks noGrp="1"/>
          </p:cNvSpPr>
          <p:nvPr>
            <p:ph idx="1"/>
          </p:nvPr>
        </p:nvSpPr>
        <p:spPr/>
        <p:txBody>
          <a:bodyPr vert="horz" lIns="91440" tIns="45720" rIns="91440" bIns="45720" rtlCol="0" anchor="t">
            <a:normAutofit/>
          </a:bodyPr>
          <a:lstStyle/>
          <a:p>
            <a:r>
              <a:rPr lang="en-US"/>
              <a:t>RN or automated questionnaires might do the screening</a:t>
            </a:r>
          </a:p>
          <a:p>
            <a:r>
              <a:rPr lang="en-US" dirty="0"/>
              <a:t>We are responsible for the HISTORY (e.g., FICA)</a:t>
            </a:r>
          </a:p>
          <a:p>
            <a:r>
              <a:rPr lang="en-US"/>
              <a:t>Spiritual clinicians do the assessment – what does that mean?</a:t>
            </a:r>
          </a:p>
          <a:p>
            <a:endParaRPr lang="en-US"/>
          </a:p>
        </p:txBody>
      </p:sp>
      <p:sp>
        <p:nvSpPr>
          <p:cNvPr id="5" name="Star: 5 Points 4">
            <a:extLst>
              <a:ext uri="{FF2B5EF4-FFF2-40B4-BE49-F238E27FC236}">
                <a16:creationId xmlns:a16="http://schemas.microsoft.com/office/drawing/2014/main" id="{7D0D84FE-99A1-82E9-EF9A-1BB369229002}"/>
              </a:ext>
            </a:extLst>
          </p:cNvPr>
          <p:cNvSpPr/>
          <p:nvPr/>
        </p:nvSpPr>
        <p:spPr>
          <a:xfrm>
            <a:off x="257907" y="5814645"/>
            <a:ext cx="762000" cy="69166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3849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3C388-93C1-E73E-66A7-8C1CA9DA3DC1}"/>
              </a:ext>
            </a:extLst>
          </p:cNvPr>
          <p:cNvSpPr>
            <a:spLocks noGrp="1"/>
          </p:cNvSpPr>
          <p:nvPr>
            <p:ph type="title"/>
          </p:nvPr>
        </p:nvSpPr>
        <p:spPr/>
        <p:txBody>
          <a:bodyPr/>
          <a:lstStyle/>
          <a:p>
            <a:r>
              <a:rPr lang="en-US"/>
              <a:t>What are the ways to take a spiritual history?</a:t>
            </a:r>
          </a:p>
        </p:txBody>
      </p:sp>
      <p:graphicFrame>
        <p:nvGraphicFramePr>
          <p:cNvPr id="5" name="Google Shape;299;p41">
            <a:extLst>
              <a:ext uri="{FF2B5EF4-FFF2-40B4-BE49-F238E27FC236}">
                <a16:creationId xmlns:a16="http://schemas.microsoft.com/office/drawing/2014/main" id="{57C61877-E927-867D-A66B-15E18156C80E}"/>
              </a:ext>
            </a:extLst>
          </p:cNvPr>
          <p:cNvGraphicFramePr/>
          <p:nvPr>
            <p:extLst>
              <p:ext uri="{D42A27DB-BD31-4B8C-83A1-F6EECF244321}">
                <p14:modId xmlns:p14="http://schemas.microsoft.com/office/powerpoint/2010/main" val="3400529163"/>
              </p:ext>
            </p:extLst>
          </p:nvPr>
        </p:nvGraphicFramePr>
        <p:xfrm>
          <a:off x="322734" y="1553939"/>
          <a:ext cx="11546533" cy="4069066"/>
        </p:xfrm>
        <a:graphic>
          <a:graphicData uri="http://schemas.openxmlformats.org/drawingml/2006/table">
            <a:tbl>
              <a:tblPr>
                <a:noFill/>
              </a:tblPr>
              <a:tblGrid>
                <a:gridCol w="1458700">
                  <a:extLst>
                    <a:ext uri="{9D8B030D-6E8A-4147-A177-3AD203B41FA5}">
                      <a16:colId xmlns:a16="http://schemas.microsoft.com/office/drawing/2014/main" val="20000"/>
                    </a:ext>
                  </a:extLst>
                </a:gridCol>
                <a:gridCol w="4314567">
                  <a:extLst>
                    <a:ext uri="{9D8B030D-6E8A-4147-A177-3AD203B41FA5}">
                      <a16:colId xmlns:a16="http://schemas.microsoft.com/office/drawing/2014/main" val="20001"/>
                    </a:ext>
                  </a:extLst>
                </a:gridCol>
                <a:gridCol w="2886633">
                  <a:extLst>
                    <a:ext uri="{9D8B030D-6E8A-4147-A177-3AD203B41FA5}">
                      <a16:colId xmlns:a16="http://schemas.microsoft.com/office/drawing/2014/main" val="20002"/>
                    </a:ext>
                  </a:extLst>
                </a:gridCol>
                <a:gridCol w="2886633">
                  <a:extLst>
                    <a:ext uri="{9D8B030D-6E8A-4147-A177-3AD203B41FA5}">
                      <a16:colId xmlns:a16="http://schemas.microsoft.com/office/drawing/2014/main" val="20003"/>
                    </a:ext>
                  </a:extLst>
                </a:gridCol>
              </a:tblGrid>
              <a:tr h="738033">
                <a:tc>
                  <a:txBody>
                    <a:bodyPr/>
                    <a:lstStyle/>
                    <a:p>
                      <a:pPr marL="0" lvl="0" indent="0" algn="ctr" rtl="0">
                        <a:spcBef>
                          <a:spcPts val="0"/>
                        </a:spcBef>
                        <a:spcAft>
                          <a:spcPts val="0"/>
                        </a:spcAft>
                        <a:buNone/>
                      </a:pPr>
                      <a:r>
                        <a:rPr lang="en" sz="2300" b="1">
                          <a:solidFill>
                            <a:schemeClr val="lt1"/>
                          </a:solidFill>
                          <a:latin typeface="Roboto"/>
                          <a:ea typeface="Roboto"/>
                          <a:cs typeface="Roboto"/>
                          <a:sym typeface="Roboto"/>
                        </a:rPr>
                        <a:t>Tool</a:t>
                      </a:r>
                      <a:endParaRPr sz="2300" b="1">
                        <a:solidFill>
                          <a:schemeClr val="lt1"/>
                        </a:solidFill>
                        <a:latin typeface="Roboto"/>
                        <a:ea typeface="Roboto"/>
                        <a:cs typeface="Roboto"/>
                        <a:sym typeface="Roboto"/>
                      </a:endParaRPr>
                    </a:p>
                  </a:txBody>
                  <a:tcPr marL="121900" marR="121900" marT="121900" marB="121900" anchor="ctr">
                    <a:lnL w="28575" cap="flat" cmpd="sng">
                      <a:solidFill>
                        <a:srgbClr val="005C0C"/>
                      </a:solidFill>
                      <a:prstDash val="solid"/>
                      <a:round/>
                      <a:headEnd type="none" w="sm" len="sm"/>
                      <a:tailEnd type="none" w="sm" len="sm"/>
                    </a:lnL>
                    <a:lnR w="9525" cap="flat" cmpd="sng">
                      <a:solidFill>
                        <a:srgbClr val="D9EAD3"/>
                      </a:solidFill>
                      <a:prstDash val="solid"/>
                      <a:round/>
                      <a:headEnd type="none" w="sm" len="sm"/>
                      <a:tailEnd type="none" w="sm" len="sm"/>
                    </a:lnR>
                    <a:lnT w="28575" cap="flat" cmpd="sng">
                      <a:solidFill>
                        <a:srgbClr val="005C0C"/>
                      </a:solidFill>
                      <a:prstDash val="solid"/>
                      <a:round/>
                      <a:headEnd type="none" w="sm" len="sm"/>
                      <a:tailEnd type="none" w="sm" len="sm"/>
                    </a:lnT>
                    <a:lnB w="28575" cap="flat" cmpd="sng">
                      <a:solidFill>
                        <a:srgbClr val="005C0C"/>
                      </a:solidFill>
                      <a:prstDash val="solid"/>
                      <a:round/>
                      <a:headEnd type="none" w="sm" len="sm"/>
                      <a:tailEnd type="none" w="sm" len="sm"/>
                    </a:lnB>
                    <a:solidFill>
                      <a:schemeClr val="tx1"/>
                    </a:solidFill>
                  </a:tcPr>
                </a:tc>
                <a:tc>
                  <a:txBody>
                    <a:bodyPr/>
                    <a:lstStyle/>
                    <a:p>
                      <a:pPr marL="0" lvl="0" indent="0" algn="l" rtl="0">
                        <a:spcBef>
                          <a:spcPts val="0"/>
                        </a:spcBef>
                        <a:spcAft>
                          <a:spcPts val="0"/>
                        </a:spcAft>
                        <a:buNone/>
                      </a:pPr>
                      <a:r>
                        <a:rPr lang="en" sz="2300" b="1">
                          <a:solidFill>
                            <a:schemeClr val="lt1"/>
                          </a:solidFill>
                          <a:latin typeface="Roboto"/>
                          <a:ea typeface="Roboto"/>
                          <a:cs typeface="Roboto"/>
                          <a:sym typeface="Roboto"/>
                        </a:rPr>
                        <a:t>Description</a:t>
                      </a:r>
                      <a:endParaRPr sz="2300" b="1">
                        <a:solidFill>
                          <a:schemeClr val="lt1"/>
                        </a:solidFill>
                        <a:latin typeface="Roboto"/>
                        <a:ea typeface="Roboto"/>
                        <a:cs typeface="Roboto"/>
                        <a:sym typeface="Roboto"/>
                      </a:endParaRPr>
                    </a:p>
                  </a:txBody>
                  <a:tcPr marL="121900" marR="121900" marT="121900" marB="121900" anchor="ctr">
                    <a:lnL w="9525" cap="flat" cmpd="sng">
                      <a:solidFill>
                        <a:srgbClr val="D9EAD3"/>
                      </a:solidFill>
                      <a:prstDash val="solid"/>
                      <a:round/>
                      <a:headEnd type="none" w="sm" len="sm"/>
                      <a:tailEnd type="none" w="sm" len="sm"/>
                    </a:lnL>
                    <a:lnR w="9525" cap="flat" cmpd="sng">
                      <a:solidFill>
                        <a:srgbClr val="D9EAD3"/>
                      </a:solidFill>
                      <a:prstDash val="solid"/>
                      <a:round/>
                      <a:headEnd type="none" w="sm" len="sm"/>
                      <a:tailEnd type="none" w="sm" len="sm"/>
                    </a:lnR>
                    <a:lnT w="28575" cap="flat" cmpd="sng">
                      <a:solidFill>
                        <a:srgbClr val="005C0C"/>
                      </a:solidFill>
                      <a:prstDash val="solid"/>
                      <a:round/>
                      <a:headEnd type="none" w="sm" len="sm"/>
                      <a:tailEnd type="none" w="sm" len="sm"/>
                    </a:lnT>
                    <a:lnB w="28575" cap="flat" cmpd="sng">
                      <a:solidFill>
                        <a:srgbClr val="005C0C"/>
                      </a:solidFill>
                      <a:prstDash val="solid"/>
                      <a:round/>
                      <a:headEnd type="none" w="sm" len="sm"/>
                      <a:tailEnd type="none" w="sm" len="sm"/>
                    </a:lnB>
                    <a:solidFill>
                      <a:schemeClr val="tx1"/>
                    </a:solidFill>
                  </a:tcPr>
                </a:tc>
                <a:tc>
                  <a:txBody>
                    <a:bodyPr/>
                    <a:lstStyle/>
                    <a:p>
                      <a:pPr marL="0" lvl="0" indent="0" algn="l" rtl="0">
                        <a:spcBef>
                          <a:spcPts val="0"/>
                        </a:spcBef>
                        <a:spcAft>
                          <a:spcPts val="0"/>
                        </a:spcAft>
                        <a:buNone/>
                      </a:pPr>
                      <a:r>
                        <a:rPr lang="en" sz="2300" b="1">
                          <a:solidFill>
                            <a:schemeClr val="lt1"/>
                          </a:solidFill>
                          <a:latin typeface="Roboto"/>
                          <a:ea typeface="Roboto"/>
                          <a:cs typeface="Roboto"/>
                          <a:sym typeface="Roboto"/>
                        </a:rPr>
                        <a:t>Strengths</a:t>
                      </a:r>
                      <a:endParaRPr sz="2300" b="1">
                        <a:solidFill>
                          <a:schemeClr val="lt1"/>
                        </a:solidFill>
                        <a:latin typeface="Roboto"/>
                        <a:ea typeface="Roboto"/>
                        <a:cs typeface="Roboto"/>
                        <a:sym typeface="Roboto"/>
                      </a:endParaRPr>
                    </a:p>
                  </a:txBody>
                  <a:tcPr marL="121900" marR="121900" marT="121900" marB="121900" anchor="ctr">
                    <a:lnL w="9525" cap="flat" cmpd="sng">
                      <a:solidFill>
                        <a:srgbClr val="D9EAD3"/>
                      </a:solidFill>
                      <a:prstDash val="solid"/>
                      <a:round/>
                      <a:headEnd type="none" w="sm" len="sm"/>
                      <a:tailEnd type="none" w="sm" len="sm"/>
                    </a:lnL>
                    <a:lnR w="9525" cap="flat" cmpd="sng">
                      <a:solidFill>
                        <a:srgbClr val="D9EAD3"/>
                      </a:solidFill>
                      <a:prstDash val="solid"/>
                      <a:round/>
                      <a:headEnd type="none" w="sm" len="sm"/>
                      <a:tailEnd type="none" w="sm" len="sm"/>
                    </a:lnR>
                    <a:lnT w="28575" cap="flat" cmpd="sng">
                      <a:solidFill>
                        <a:srgbClr val="005C0C"/>
                      </a:solidFill>
                      <a:prstDash val="solid"/>
                      <a:round/>
                      <a:headEnd type="none" w="sm" len="sm"/>
                      <a:tailEnd type="none" w="sm" len="sm"/>
                    </a:lnT>
                    <a:lnB w="28575" cap="flat" cmpd="sng">
                      <a:solidFill>
                        <a:srgbClr val="005C0C"/>
                      </a:solidFill>
                      <a:prstDash val="solid"/>
                      <a:round/>
                      <a:headEnd type="none" w="sm" len="sm"/>
                      <a:tailEnd type="none" w="sm" len="sm"/>
                    </a:lnB>
                    <a:solidFill>
                      <a:schemeClr val="tx1"/>
                    </a:solidFill>
                  </a:tcPr>
                </a:tc>
                <a:tc>
                  <a:txBody>
                    <a:bodyPr/>
                    <a:lstStyle/>
                    <a:p>
                      <a:pPr marL="0" lvl="0" indent="0" algn="l" rtl="0">
                        <a:spcBef>
                          <a:spcPts val="0"/>
                        </a:spcBef>
                        <a:spcAft>
                          <a:spcPts val="0"/>
                        </a:spcAft>
                        <a:buNone/>
                      </a:pPr>
                      <a:r>
                        <a:rPr lang="en" sz="2300" b="1">
                          <a:solidFill>
                            <a:schemeClr val="lt1"/>
                          </a:solidFill>
                          <a:latin typeface="Roboto"/>
                          <a:ea typeface="Roboto"/>
                          <a:cs typeface="Roboto"/>
                          <a:sym typeface="Roboto"/>
                        </a:rPr>
                        <a:t>Limitations</a:t>
                      </a:r>
                      <a:endParaRPr sz="2300" b="1">
                        <a:solidFill>
                          <a:schemeClr val="lt1"/>
                        </a:solidFill>
                        <a:latin typeface="Roboto"/>
                        <a:ea typeface="Roboto"/>
                        <a:cs typeface="Roboto"/>
                        <a:sym typeface="Roboto"/>
                      </a:endParaRPr>
                    </a:p>
                  </a:txBody>
                  <a:tcPr marL="121900" marR="121900" marT="121900" marB="121900" anchor="ctr">
                    <a:lnL w="9525" cap="flat" cmpd="sng">
                      <a:solidFill>
                        <a:srgbClr val="D9EAD3"/>
                      </a:solidFill>
                      <a:prstDash val="solid"/>
                      <a:round/>
                      <a:headEnd type="none" w="sm" len="sm"/>
                      <a:tailEnd type="none" w="sm" len="sm"/>
                    </a:lnL>
                    <a:lnR w="28575" cap="flat" cmpd="sng">
                      <a:solidFill>
                        <a:srgbClr val="005C0C"/>
                      </a:solidFill>
                      <a:prstDash val="solid"/>
                      <a:round/>
                      <a:headEnd type="none" w="sm" len="sm"/>
                      <a:tailEnd type="none" w="sm" len="sm"/>
                    </a:lnR>
                    <a:lnT w="28575" cap="flat" cmpd="sng">
                      <a:solidFill>
                        <a:srgbClr val="005C0C"/>
                      </a:solidFill>
                      <a:prstDash val="solid"/>
                      <a:round/>
                      <a:headEnd type="none" w="sm" len="sm"/>
                      <a:tailEnd type="none" w="sm" len="sm"/>
                    </a:lnT>
                    <a:lnB w="28575" cap="flat" cmpd="sng">
                      <a:solidFill>
                        <a:srgbClr val="005C0C"/>
                      </a:solidFill>
                      <a:prstDash val="solid"/>
                      <a:round/>
                      <a:headEnd type="none" w="sm" len="sm"/>
                      <a:tailEnd type="none" w="sm" len="sm"/>
                    </a:lnB>
                    <a:solidFill>
                      <a:schemeClr val="tx1"/>
                    </a:solidFill>
                  </a:tcPr>
                </a:tc>
                <a:extLst>
                  <a:ext uri="{0D108BD9-81ED-4DB2-BD59-A6C34878D82A}">
                    <a16:rowId xmlns:a16="http://schemas.microsoft.com/office/drawing/2014/main" val="10000"/>
                  </a:ext>
                </a:extLst>
              </a:tr>
              <a:tr h="900233">
                <a:tc>
                  <a:txBody>
                    <a:bodyPr/>
                    <a:lstStyle/>
                    <a:p>
                      <a:pPr marL="0" lvl="0" indent="0" algn="ctr" rtl="0">
                        <a:spcBef>
                          <a:spcPts val="0"/>
                        </a:spcBef>
                        <a:spcAft>
                          <a:spcPts val="0"/>
                        </a:spcAft>
                        <a:buNone/>
                      </a:pPr>
                      <a:r>
                        <a:rPr lang="en" sz="2300" b="1">
                          <a:latin typeface="Roboto"/>
                          <a:ea typeface="Roboto"/>
                          <a:cs typeface="Roboto"/>
                        </a:rPr>
                        <a:t>FICA</a:t>
                      </a:r>
                      <a:r>
                        <a:rPr lang="en" sz="2300" b="1" baseline="30000">
                          <a:latin typeface="Roboto"/>
                          <a:ea typeface="Roboto"/>
                          <a:cs typeface="Roboto"/>
                        </a:rPr>
                        <a:t>18</a:t>
                      </a:r>
                      <a:endParaRPr sz="2300" b="1" baseline="30000">
                        <a:latin typeface="Roboto"/>
                        <a:ea typeface="Roboto"/>
                        <a:cs typeface="Roboto"/>
                        <a:sym typeface="Roboto"/>
                      </a:endParaRPr>
                    </a:p>
                  </a:txBody>
                  <a:tcPr marL="121900" marR="121900" marT="121900" marB="121900" anchor="ctr">
                    <a:lnL w="19050" cap="flat" cmpd="sng">
                      <a:solidFill>
                        <a:srgbClr val="9E9E9E"/>
                      </a:solidFill>
                      <a:prstDash val="solid"/>
                      <a:round/>
                      <a:headEnd type="none" w="sm" len="sm"/>
                      <a:tailEnd type="none" w="sm" len="sm"/>
                    </a:lnL>
                    <a:lnT w="28575" cap="flat" cmpd="sng">
                      <a:solidFill>
                        <a:srgbClr val="005C0C"/>
                      </a:solidFill>
                      <a:prstDash val="solid"/>
                      <a:round/>
                      <a:headEnd type="none" w="sm" len="sm"/>
                      <a:tailEnd type="none" w="sm" len="sm"/>
                    </a:lnT>
                  </a:tcPr>
                </a:tc>
                <a:tc>
                  <a:txBody>
                    <a:bodyPr/>
                    <a:lstStyle/>
                    <a:p>
                      <a:pPr marL="0" lvl="0" indent="0" algn="l" rtl="0">
                        <a:spcBef>
                          <a:spcPts val="0"/>
                        </a:spcBef>
                        <a:spcAft>
                          <a:spcPts val="0"/>
                        </a:spcAft>
                        <a:buNone/>
                      </a:pPr>
                      <a:r>
                        <a:rPr lang="en" sz="1900">
                          <a:latin typeface="Roboto Light"/>
                          <a:ea typeface="Roboto Light"/>
                          <a:cs typeface="Roboto Light"/>
                          <a:sym typeface="Roboto Light"/>
                        </a:rPr>
                        <a:t>Faith, Importance, Community, Address</a:t>
                      </a:r>
                      <a:endParaRPr sz="1900">
                        <a:latin typeface="Roboto Light"/>
                        <a:ea typeface="Roboto Light"/>
                        <a:cs typeface="Roboto Light"/>
                        <a:sym typeface="Roboto Light"/>
                      </a:endParaRPr>
                    </a:p>
                  </a:txBody>
                  <a:tcPr marL="121900" marR="121900" marT="121900" marB="121900" anchor="ctr">
                    <a:lnT w="28575" cap="flat" cmpd="sng">
                      <a:solidFill>
                        <a:srgbClr val="005C0C"/>
                      </a:solidFill>
                      <a:prstDash val="solid"/>
                      <a:round/>
                      <a:headEnd type="none" w="sm" len="sm"/>
                      <a:tailEnd type="none" w="sm" len="sm"/>
                    </a:lnT>
                  </a:tcPr>
                </a:tc>
                <a:tc>
                  <a:txBody>
                    <a:bodyPr/>
                    <a:lstStyle/>
                    <a:p>
                      <a:pPr marL="0" lvl="0" indent="0" algn="l" rtl="0">
                        <a:spcBef>
                          <a:spcPts val="0"/>
                        </a:spcBef>
                        <a:spcAft>
                          <a:spcPts val="0"/>
                        </a:spcAft>
                        <a:buNone/>
                      </a:pPr>
                      <a:r>
                        <a:rPr lang="en" sz="1900">
                          <a:latin typeface="Roboto Light"/>
                          <a:ea typeface="Roboto Light"/>
                          <a:cs typeface="Roboto Light"/>
                          <a:sym typeface="Roboto Light"/>
                        </a:rPr>
                        <a:t>Simple, Quick, Widely utilized</a:t>
                      </a:r>
                      <a:endParaRPr sz="1900">
                        <a:latin typeface="Roboto Light"/>
                        <a:ea typeface="Roboto Light"/>
                        <a:cs typeface="Roboto Light"/>
                        <a:sym typeface="Roboto Light"/>
                      </a:endParaRPr>
                    </a:p>
                  </a:txBody>
                  <a:tcPr marL="121900" marR="121900" marT="121900" marB="121900" anchor="ctr">
                    <a:lnT w="28575" cap="flat" cmpd="sng">
                      <a:solidFill>
                        <a:srgbClr val="005C0C"/>
                      </a:solidFill>
                      <a:prstDash val="solid"/>
                      <a:round/>
                      <a:headEnd type="none" w="sm" len="sm"/>
                      <a:tailEnd type="none" w="sm" len="sm"/>
                    </a:lnT>
                  </a:tcPr>
                </a:tc>
                <a:tc>
                  <a:txBody>
                    <a:bodyPr/>
                    <a:lstStyle/>
                    <a:p>
                      <a:pPr marL="0" lvl="0" indent="0" algn="l" rtl="0">
                        <a:spcBef>
                          <a:spcPts val="0"/>
                        </a:spcBef>
                        <a:spcAft>
                          <a:spcPts val="0"/>
                        </a:spcAft>
                        <a:buNone/>
                      </a:pPr>
                      <a:r>
                        <a:rPr lang="en" sz="1900">
                          <a:latin typeface="Roboto Light"/>
                          <a:ea typeface="Roboto Light"/>
                          <a:cs typeface="Roboto Light"/>
                          <a:sym typeface="Roboto Light"/>
                        </a:rPr>
                        <a:t>May be too brief, miss deeper issues</a:t>
                      </a:r>
                      <a:endParaRPr sz="1900">
                        <a:latin typeface="Roboto Light"/>
                        <a:ea typeface="Roboto Light"/>
                        <a:cs typeface="Roboto Light"/>
                        <a:sym typeface="Roboto Light"/>
                      </a:endParaRPr>
                    </a:p>
                  </a:txBody>
                  <a:tcPr marL="121900" marR="121900" marT="121900" marB="121900" anchor="ctr">
                    <a:lnR w="19050" cap="flat" cmpd="sng">
                      <a:solidFill>
                        <a:srgbClr val="9E9E9E"/>
                      </a:solidFill>
                      <a:prstDash val="solid"/>
                      <a:round/>
                      <a:headEnd type="none" w="sm" len="sm"/>
                      <a:tailEnd type="none" w="sm" len="sm"/>
                    </a:lnR>
                    <a:lnT w="28575" cap="flat" cmpd="sng">
                      <a:solidFill>
                        <a:srgbClr val="005C0C"/>
                      </a:solidFill>
                      <a:prstDash val="solid"/>
                      <a:round/>
                      <a:headEnd type="none" w="sm" len="sm"/>
                      <a:tailEnd type="none" w="sm" len="sm"/>
                    </a:lnT>
                  </a:tcPr>
                </a:tc>
                <a:extLst>
                  <a:ext uri="{0D108BD9-81ED-4DB2-BD59-A6C34878D82A}">
                    <a16:rowId xmlns:a16="http://schemas.microsoft.com/office/drawing/2014/main" val="10001"/>
                  </a:ext>
                </a:extLst>
              </a:tr>
              <a:tr h="1215400">
                <a:tc>
                  <a:txBody>
                    <a:bodyPr/>
                    <a:lstStyle/>
                    <a:p>
                      <a:pPr marL="0" lvl="0" indent="0" algn="ctr" rtl="0">
                        <a:spcBef>
                          <a:spcPts val="0"/>
                        </a:spcBef>
                        <a:spcAft>
                          <a:spcPts val="0"/>
                        </a:spcAft>
                        <a:buNone/>
                      </a:pPr>
                      <a:r>
                        <a:rPr lang="en" sz="2300" b="1">
                          <a:latin typeface="Roboto"/>
                          <a:ea typeface="Roboto"/>
                          <a:cs typeface="Roboto"/>
                        </a:rPr>
                        <a:t>HOPE</a:t>
                      </a:r>
                      <a:r>
                        <a:rPr lang="en" sz="2300" b="1" baseline="30000">
                          <a:latin typeface="Roboto"/>
                          <a:ea typeface="Roboto"/>
                          <a:cs typeface="Roboto"/>
                        </a:rPr>
                        <a:t>19</a:t>
                      </a:r>
                      <a:endParaRPr sz="2300" b="1" baseline="30000">
                        <a:latin typeface="Roboto"/>
                        <a:ea typeface="Roboto"/>
                        <a:cs typeface="Roboto"/>
                        <a:sym typeface="Roboto"/>
                      </a:endParaRPr>
                    </a:p>
                  </a:txBody>
                  <a:tcPr marL="121900" marR="121900" marT="121900" marB="121900" anchor="ctr">
                    <a:lnL w="19050" cap="flat" cmpd="sng">
                      <a:solidFill>
                        <a:srgbClr val="9E9E9E"/>
                      </a:solidFill>
                      <a:prstDash val="solid"/>
                      <a:round/>
                      <a:headEnd type="none" w="sm" len="sm"/>
                      <a:tailEnd type="none" w="sm" len="sm"/>
                    </a:lnL>
                  </a:tcPr>
                </a:tc>
                <a:tc>
                  <a:txBody>
                    <a:bodyPr/>
                    <a:lstStyle/>
                    <a:p>
                      <a:pPr marL="0" lvl="0" indent="0" algn="l" rtl="0">
                        <a:spcBef>
                          <a:spcPts val="0"/>
                        </a:spcBef>
                        <a:spcAft>
                          <a:spcPts val="0"/>
                        </a:spcAft>
                        <a:buNone/>
                      </a:pPr>
                      <a:r>
                        <a:rPr lang="en" sz="1900">
                          <a:latin typeface="Roboto Light"/>
                          <a:ea typeface="Roboto Light"/>
                          <a:cs typeface="Roboto Light"/>
                          <a:sym typeface="Roboto Light"/>
                        </a:rPr>
                        <a:t>Hope, Organized religion, Personal spirituality, Effects on care</a:t>
                      </a:r>
                      <a:endParaRPr sz="1900">
                        <a:latin typeface="Roboto Light"/>
                        <a:ea typeface="Roboto Light"/>
                        <a:cs typeface="Roboto Light"/>
                        <a:sym typeface="Roboto Light"/>
                      </a:endParaRPr>
                    </a:p>
                  </a:txBody>
                  <a:tcPr marL="121900" marR="121900" marT="121900" marB="121900" anchor="ctr"/>
                </a:tc>
                <a:tc>
                  <a:txBody>
                    <a:bodyPr/>
                    <a:lstStyle/>
                    <a:p>
                      <a:pPr marL="0" lvl="0" indent="0" algn="l" rtl="0">
                        <a:spcBef>
                          <a:spcPts val="0"/>
                        </a:spcBef>
                        <a:spcAft>
                          <a:spcPts val="0"/>
                        </a:spcAft>
                        <a:buNone/>
                      </a:pPr>
                      <a:r>
                        <a:rPr lang="en" sz="1900">
                          <a:latin typeface="Roboto Light"/>
                          <a:ea typeface="Roboto Light"/>
                          <a:cs typeface="Roboto Light"/>
                          <a:sym typeface="Roboto Light"/>
                        </a:rPr>
                        <a:t>Flexible, Holistic, Patient-centered </a:t>
                      </a:r>
                      <a:endParaRPr sz="1900">
                        <a:latin typeface="Roboto Light"/>
                        <a:ea typeface="Roboto Light"/>
                        <a:cs typeface="Roboto Light"/>
                        <a:sym typeface="Roboto Light"/>
                      </a:endParaRPr>
                    </a:p>
                  </a:txBody>
                  <a:tcPr marL="121900" marR="121900" marT="121900" marB="121900" anchor="ctr"/>
                </a:tc>
                <a:tc>
                  <a:txBody>
                    <a:bodyPr/>
                    <a:lstStyle/>
                    <a:p>
                      <a:pPr marL="0" lvl="0" indent="0" algn="l" rtl="0">
                        <a:spcBef>
                          <a:spcPts val="0"/>
                        </a:spcBef>
                        <a:spcAft>
                          <a:spcPts val="0"/>
                        </a:spcAft>
                        <a:buNone/>
                      </a:pPr>
                      <a:r>
                        <a:rPr lang="en" sz="1900">
                          <a:latin typeface="Roboto Light"/>
                          <a:ea typeface="Roboto Light"/>
                          <a:cs typeface="Roboto Light"/>
                          <a:sym typeface="Roboto Light"/>
                        </a:rPr>
                        <a:t>Required clinician comfort, less structured</a:t>
                      </a:r>
                      <a:endParaRPr sz="1900">
                        <a:latin typeface="Roboto Light"/>
                        <a:ea typeface="Roboto Light"/>
                        <a:cs typeface="Roboto Light"/>
                        <a:sym typeface="Roboto Light"/>
                      </a:endParaRPr>
                    </a:p>
                  </a:txBody>
                  <a:tcPr marL="121900" marR="121900" marT="121900" marB="121900" anchor="ctr">
                    <a:lnR w="19050" cap="flat" cmpd="sng">
                      <a:solidFill>
                        <a:srgbClr val="9E9E9E"/>
                      </a:solidFill>
                      <a:prstDash val="solid"/>
                      <a:round/>
                      <a:headEnd type="none" w="sm" len="sm"/>
                      <a:tailEnd type="none" w="sm" len="sm"/>
                    </a:lnR>
                  </a:tcPr>
                </a:tc>
                <a:extLst>
                  <a:ext uri="{0D108BD9-81ED-4DB2-BD59-A6C34878D82A}">
                    <a16:rowId xmlns:a16="http://schemas.microsoft.com/office/drawing/2014/main" val="10002"/>
                  </a:ext>
                </a:extLst>
              </a:tr>
              <a:tr h="1215400">
                <a:tc>
                  <a:txBody>
                    <a:bodyPr/>
                    <a:lstStyle/>
                    <a:p>
                      <a:pPr marL="0" lvl="0" indent="0" algn="ctr" rtl="0">
                        <a:spcBef>
                          <a:spcPts val="0"/>
                        </a:spcBef>
                        <a:spcAft>
                          <a:spcPts val="0"/>
                        </a:spcAft>
                        <a:buNone/>
                      </a:pPr>
                      <a:r>
                        <a:rPr lang="en" sz="2300" b="1">
                          <a:latin typeface="Roboto"/>
                          <a:ea typeface="Roboto"/>
                          <a:cs typeface="Roboto"/>
                        </a:rPr>
                        <a:t>SPIRIT</a:t>
                      </a:r>
                      <a:r>
                        <a:rPr lang="en" sz="2300" b="1" baseline="30000">
                          <a:latin typeface="Roboto"/>
                          <a:ea typeface="Roboto"/>
                          <a:cs typeface="Roboto"/>
                        </a:rPr>
                        <a:t>20</a:t>
                      </a:r>
                      <a:endParaRPr sz="2300" b="1" baseline="30000">
                        <a:latin typeface="Roboto"/>
                        <a:ea typeface="Roboto"/>
                        <a:cs typeface="Roboto"/>
                        <a:sym typeface="Roboto"/>
                      </a:endParaRPr>
                    </a:p>
                  </a:txBody>
                  <a:tcPr marL="121900" marR="121900" marT="121900" marB="121900" anchor="ctr">
                    <a:lnL w="19050" cap="flat" cmpd="sng">
                      <a:solidFill>
                        <a:srgbClr val="9E9E9E"/>
                      </a:solidFill>
                      <a:prstDash val="solid"/>
                      <a:round/>
                      <a:headEnd type="none" w="sm" len="sm"/>
                      <a:tailEnd type="none" w="sm" len="sm"/>
                    </a:lnL>
                    <a:lnB w="19050"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900">
                          <a:latin typeface="Roboto Light"/>
                          <a:ea typeface="Roboto Light"/>
                          <a:cs typeface="Roboto Light"/>
                          <a:sym typeface="Roboto Light"/>
                        </a:rPr>
                        <a:t>Spiritual belief system, Integration, Involvement, Rituals, Implications, Terminal events</a:t>
                      </a:r>
                      <a:endParaRPr sz="1900">
                        <a:latin typeface="Roboto Light"/>
                        <a:ea typeface="Roboto Light"/>
                        <a:cs typeface="Roboto Light"/>
                        <a:sym typeface="Roboto Light"/>
                      </a:endParaRPr>
                    </a:p>
                  </a:txBody>
                  <a:tcPr marL="121900" marR="121900" marT="121900" marB="121900" anchor="ctr">
                    <a:lnB w="19050"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900">
                          <a:latin typeface="Roboto Light"/>
                          <a:ea typeface="Roboto Light"/>
                          <a:cs typeface="Roboto Light"/>
                          <a:sym typeface="Roboto Light"/>
                        </a:rPr>
                        <a:t>Comprehensive, Explicitly includes EOL issues</a:t>
                      </a:r>
                      <a:endParaRPr sz="1900">
                        <a:latin typeface="Roboto Light"/>
                        <a:ea typeface="Roboto Light"/>
                        <a:cs typeface="Roboto Light"/>
                        <a:sym typeface="Roboto Light"/>
                      </a:endParaRPr>
                    </a:p>
                  </a:txBody>
                  <a:tcPr marL="121900" marR="121900" marT="121900" marB="121900" anchor="ctr">
                    <a:lnB w="19050"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900">
                          <a:latin typeface="Roboto Light"/>
                          <a:ea typeface="Roboto Light"/>
                          <a:cs typeface="Roboto Light"/>
                          <a:sym typeface="Roboto Light"/>
                        </a:rPr>
                        <a:t>Longer, time-consuming</a:t>
                      </a:r>
                      <a:endParaRPr sz="1900">
                        <a:latin typeface="Roboto Light"/>
                        <a:ea typeface="Roboto Light"/>
                        <a:cs typeface="Roboto Light"/>
                        <a:sym typeface="Roboto Light"/>
                      </a:endParaRPr>
                    </a:p>
                  </a:txBody>
                  <a:tcPr marL="121900" marR="121900" marT="121900" marB="121900" anchor="ctr">
                    <a:lnR w="19050" cap="flat" cmpd="sng">
                      <a:solidFill>
                        <a:srgbClr val="9E9E9E"/>
                      </a:solidFill>
                      <a:prstDash val="solid"/>
                      <a:round/>
                      <a:headEnd type="none" w="sm" len="sm"/>
                      <a:tailEnd type="none" w="sm" len="sm"/>
                    </a:lnR>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49505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314"/>
        <p:cNvGrpSpPr/>
        <p:nvPr/>
      </p:nvGrpSpPr>
      <p:grpSpPr>
        <a:xfrm>
          <a:off x="0" y="0"/>
          <a:ext cx="0" cy="0"/>
          <a:chOff x="0" y="0"/>
          <a:chExt cx="0" cy="0"/>
        </a:xfrm>
      </p:grpSpPr>
      <p:sp>
        <p:nvSpPr>
          <p:cNvPr id="315" name="Google Shape;315;p44"/>
          <p:cNvSpPr txBox="1">
            <a:spLocks noGrp="1"/>
          </p:cNvSpPr>
          <p:nvPr>
            <p:ph type="title"/>
          </p:nvPr>
        </p:nvSpPr>
        <p:spPr>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00000"/>
              </a:lnSpc>
              <a:spcBef>
                <a:spcPts val="0"/>
              </a:spcBef>
              <a:spcAft>
                <a:spcPts val="2133"/>
              </a:spcAft>
              <a:buNone/>
            </a:pPr>
            <a:r>
              <a:rPr lang="en" sz="3300" b="1">
                <a:solidFill>
                  <a:schemeClr val="bg1"/>
                </a:solidFill>
              </a:rPr>
              <a:t>Mr. Tenzin Dorje, 74-year-old man with advanced lung cancer, receiving palliative care in clinic</a:t>
            </a:r>
            <a:endParaRPr lang="en-US" sz="3300" b="1">
              <a:solidFill>
                <a:schemeClr val="bg1"/>
              </a:solidFill>
            </a:endParaRPr>
          </a:p>
        </p:txBody>
      </p:sp>
      <p:sp>
        <p:nvSpPr>
          <p:cNvPr id="2" name="Content Placeholder 1">
            <a:extLst>
              <a:ext uri="{FF2B5EF4-FFF2-40B4-BE49-F238E27FC236}">
                <a16:creationId xmlns:a16="http://schemas.microsoft.com/office/drawing/2014/main" id="{B12AE165-0545-B8F0-C0A4-9DB39C03A483}"/>
              </a:ext>
            </a:extLst>
          </p:cNvPr>
          <p:cNvSpPr>
            <a:spLocks noGrp="1"/>
          </p:cNvSpPr>
          <p:nvPr>
            <p:ph idx="1"/>
          </p:nvPr>
        </p:nvSpPr>
        <p:spPr/>
        <p:txBody>
          <a:bodyPr/>
          <a:lstStyle/>
          <a:p>
            <a:endParaRPr lang="en-US"/>
          </a:p>
        </p:txBody>
      </p:sp>
      <p:graphicFrame>
        <p:nvGraphicFramePr>
          <p:cNvPr id="316" name="Google Shape;316;p44"/>
          <p:cNvGraphicFramePr/>
          <p:nvPr>
            <p:extLst>
              <p:ext uri="{D42A27DB-BD31-4B8C-83A1-F6EECF244321}">
                <p14:modId xmlns:p14="http://schemas.microsoft.com/office/powerpoint/2010/main" val="661239444"/>
              </p:ext>
            </p:extLst>
          </p:nvPr>
        </p:nvGraphicFramePr>
        <p:xfrm>
          <a:off x="768129" y="3066237"/>
          <a:ext cx="10980807" cy="2804000"/>
        </p:xfrm>
        <a:graphic>
          <a:graphicData uri="http://schemas.openxmlformats.org/drawingml/2006/table">
            <a:tbl>
              <a:tblPr>
                <a:noFill/>
              </a:tblPr>
              <a:tblGrid>
                <a:gridCol w="2726718">
                  <a:extLst>
                    <a:ext uri="{9D8B030D-6E8A-4147-A177-3AD203B41FA5}">
                      <a16:colId xmlns:a16="http://schemas.microsoft.com/office/drawing/2014/main" val="20000"/>
                    </a:ext>
                  </a:extLst>
                </a:gridCol>
                <a:gridCol w="8254089">
                  <a:extLst>
                    <a:ext uri="{9D8B030D-6E8A-4147-A177-3AD203B41FA5}">
                      <a16:colId xmlns:a16="http://schemas.microsoft.com/office/drawing/2014/main" val="20001"/>
                    </a:ext>
                  </a:extLst>
                </a:gridCol>
              </a:tblGrid>
              <a:tr h="548600">
                <a:tc>
                  <a:txBody>
                    <a:bodyPr/>
                    <a:lstStyle/>
                    <a:p>
                      <a:pPr marL="0" lvl="0" indent="0" algn="ctr" rtl="0">
                        <a:spcBef>
                          <a:spcPts val="0"/>
                        </a:spcBef>
                        <a:spcAft>
                          <a:spcPts val="0"/>
                        </a:spcAft>
                        <a:buNone/>
                      </a:pPr>
                      <a:r>
                        <a:rPr lang="en" sz="2400" b="1">
                          <a:solidFill>
                            <a:schemeClr val="bg1"/>
                          </a:solidFill>
                          <a:latin typeface="Roboto"/>
                          <a:ea typeface="Roboto"/>
                          <a:cs typeface="Roboto"/>
                          <a:sym typeface="Roboto"/>
                        </a:rPr>
                        <a:t>Faith/Beliefs (F)</a:t>
                      </a:r>
                      <a:endParaRPr sz="2400" b="1">
                        <a:solidFill>
                          <a:schemeClr val="bg1"/>
                        </a:solidFill>
                        <a:latin typeface="Roboto"/>
                        <a:ea typeface="Roboto"/>
                        <a:cs typeface="Roboto"/>
                        <a:sym typeface="Roboto"/>
                      </a:endParaRPr>
                    </a:p>
                  </a:txBody>
                  <a:tcPr marL="121900" marR="121900" marT="121900" marB="121900">
                    <a:lnL w="28575" cap="flat" cmpd="sng">
                      <a:solidFill>
                        <a:srgbClr val="BF9000"/>
                      </a:solidFill>
                      <a:prstDash val="solid"/>
                      <a:round/>
                      <a:headEnd type="none" w="sm" len="sm"/>
                      <a:tailEnd type="none" w="sm" len="sm"/>
                    </a:lnL>
                    <a:lnR w="28575" cap="flat" cmpd="sng">
                      <a:solidFill>
                        <a:srgbClr val="BF9000"/>
                      </a:solidFill>
                      <a:prstDash val="solid"/>
                      <a:round/>
                      <a:headEnd type="none" w="sm" len="sm"/>
                      <a:tailEnd type="none" w="sm" len="sm"/>
                    </a:lnR>
                    <a:lnT w="28575" cap="flat" cmpd="sng">
                      <a:solidFill>
                        <a:srgbClr val="BF9000"/>
                      </a:solidFill>
                      <a:prstDash val="solid"/>
                      <a:round/>
                      <a:headEnd type="none" w="sm" len="sm"/>
                      <a:tailEnd type="none" w="sm" len="sm"/>
                    </a:lnT>
                    <a:lnB w="9525" cap="flat" cmpd="sng">
                      <a:solidFill>
                        <a:srgbClr val="FCE5CD"/>
                      </a:solidFill>
                      <a:prstDash val="solid"/>
                      <a:round/>
                      <a:headEnd type="none" w="sm" len="sm"/>
                      <a:tailEnd type="none" w="sm" len="sm"/>
                    </a:lnB>
                    <a:solidFill>
                      <a:schemeClr val="accent6"/>
                    </a:solidFill>
                  </a:tcPr>
                </a:tc>
                <a:tc>
                  <a:txBody>
                    <a:bodyPr/>
                    <a:lstStyle/>
                    <a:p>
                      <a:pPr marL="0" lvl="0" indent="0" algn="l" rtl="0">
                        <a:spcBef>
                          <a:spcPts val="0"/>
                        </a:spcBef>
                        <a:spcAft>
                          <a:spcPts val="0"/>
                        </a:spcAft>
                        <a:buNone/>
                      </a:pPr>
                      <a:r>
                        <a:rPr lang="en" sz="1800" b="1">
                          <a:solidFill>
                            <a:schemeClr val="tx1"/>
                          </a:solidFill>
                          <a:latin typeface="Roboto Light"/>
                          <a:ea typeface="Roboto Light"/>
                          <a:cs typeface="Roboto Light"/>
                          <a:sym typeface="Roboto Light"/>
                        </a:rPr>
                        <a:t>“I follow Tibetan Buddhism. Meditation and mindfulness help me stay calm.”</a:t>
                      </a:r>
                      <a:endParaRPr sz="1800" b="1">
                        <a:solidFill>
                          <a:schemeClr val="tx1"/>
                        </a:solidFill>
                        <a:latin typeface="Roboto Light"/>
                        <a:ea typeface="Roboto Light"/>
                        <a:cs typeface="Roboto Light"/>
                        <a:sym typeface="Roboto Light"/>
                      </a:endParaRPr>
                    </a:p>
                  </a:txBody>
                  <a:tcPr marL="121900" marR="121900" marT="121900" marB="121900" anchor="ctr">
                    <a:lnL w="28575" cap="flat" cmpd="sng">
                      <a:solidFill>
                        <a:srgbClr val="BF9000"/>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tcPr>
                </a:tc>
                <a:extLst>
                  <a:ext uri="{0D108BD9-81ED-4DB2-BD59-A6C34878D82A}">
                    <a16:rowId xmlns:a16="http://schemas.microsoft.com/office/drawing/2014/main" val="10000"/>
                  </a:ext>
                </a:extLst>
              </a:tr>
              <a:tr h="548600">
                <a:tc>
                  <a:txBody>
                    <a:bodyPr/>
                    <a:lstStyle/>
                    <a:p>
                      <a:pPr marL="0" lvl="0" indent="0" algn="ctr" rtl="0">
                        <a:spcBef>
                          <a:spcPts val="0"/>
                        </a:spcBef>
                        <a:spcAft>
                          <a:spcPts val="0"/>
                        </a:spcAft>
                        <a:buNone/>
                      </a:pPr>
                      <a:r>
                        <a:rPr lang="en" sz="2400" b="1">
                          <a:solidFill>
                            <a:schemeClr val="bg1"/>
                          </a:solidFill>
                          <a:latin typeface="Roboto"/>
                          <a:ea typeface="Roboto"/>
                          <a:cs typeface="Roboto"/>
                          <a:sym typeface="Roboto"/>
                        </a:rPr>
                        <a:t>Importance (I)</a:t>
                      </a:r>
                      <a:endParaRPr sz="2400" b="1">
                        <a:solidFill>
                          <a:schemeClr val="bg1"/>
                        </a:solidFill>
                        <a:latin typeface="Roboto"/>
                        <a:ea typeface="Roboto"/>
                        <a:cs typeface="Roboto"/>
                        <a:sym typeface="Roboto"/>
                      </a:endParaRPr>
                    </a:p>
                  </a:txBody>
                  <a:tcPr marL="121900" marR="121900" marT="121900" marB="121900">
                    <a:lnL w="28575" cap="flat" cmpd="sng">
                      <a:solidFill>
                        <a:srgbClr val="BF9000"/>
                      </a:solidFill>
                      <a:prstDash val="solid"/>
                      <a:round/>
                      <a:headEnd type="none" w="sm" len="sm"/>
                      <a:tailEnd type="none" w="sm" len="sm"/>
                    </a:lnL>
                    <a:lnR w="28575" cap="flat" cmpd="sng">
                      <a:solidFill>
                        <a:srgbClr val="BF9000"/>
                      </a:solidFill>
                      <a:prstDash val="solid"/>
                      <a:round/>
                      <a:headEnd type="none" w="sm" len="sm"/>
                      <a:tailEnd type="none" w="sm" len="sm"/>
                    </a:lnR>
                    <a:lnT w="9525" cap="flat" cmpd="sng">
                      <a:solidFill>
                        <a:srgbClr val="FCE5CD"/>
                      </a:solidFill>
                      <a:prstDash val="solid"/>
                      <a:round/>
                      <a:headEnd type="none" w="sm" len="sm"/>
                      <a:tailEnd type="none" w="sm" len="sm"/>
                    </a:lnT>
                    <a:lnB w="9525" cap="flat" cmpd="sng">
                      <a:solidFill>
                        <a:srgbClr val="FCE5CD"/>
                      </a:solidFill>
                      <a:prstDash val="solid"/>
                      <a:round/>
                      <a:headEnd type="none" w="sm" len="sm"/>
                      <a:tailEnd type="none" w="sm" len="sm"/>
                    </a:lnB>
                    <a:solidFill>
                      <a:schemeClr val="accent6"/>
                    </a:solidFill>
                  </a:tcPr>
                </a:tc>
                <a:tc>
                  <a:txBody>
                    <a:bodyPr/>
                    <a:lstStyle/>
                    <a:p>
                      <a:pPr marL="0" lvl="0" indent="0" algn="l" rtl="0">
                        <a:spcBef>
                          <a:spcPts val="0"/>
                        </a:spcBef>
                        <a:spcAft>
                          <a:spcPts val="0"/>
                        </a:spcAft>
                        <a:buNone/>
                      </a:pPr>
                      <a:r>
                        <a:rPr lang="en" sz="1800" b="1">
                          <a:solidFill>
                            <a:schemeClr val="tx1"/>
                          </a:solidFill>
                          <a:latin typeface="Roboto Light"/>
                          <a:ea typeface="Roboto Light"/>
                          <a:cs typeface="Roboto Light"/>
                          <a:sym typeface="Roboto Light"/>
                        </a:rPr>
                        <a:t>“I want to die with a clear mind and compassion in my heart.”</a:t>
                      </a:r>
                      <a:endParaRPr sz="1800" b="1">
                        <a:solidFill>
                          <a:schemeClr val="tx1"/>
                        </a:solidFill>
                        <a:latin typeface="Roboto Light"/>
                        <a:ea typeface="Roboto Light"/>
                        <a:cs typeface="Roboto Light"/>
                        <a:sym typeface="Roboto Light"/>
                      </a:endParaRPr>
                    </a:p>
                  </a:txBody>
                  <a:tcPr marL="121900" marR="121900" marT="121900" marB="121900" anchor="ctr">
                    <a:lnL w="28575" cap="flat" cmpd="sng">
                      <a:solidFill>
                        <a:srgbClr val="BF9000"/>
                      </a:solidFill>
                      <a:prstDash val="solid"/>
                      <a:round/>
                      <a:headEnd type="none" w="sm" len="sm"/>
                      <a:tailEnd type="none" w="sm" len="sm"/>
                    </a:lnL>
                    <a:lnR w="19050" cap="flat" cmpd="sng">
                      <a:solidFill>
                        <a:srgbClr val="9E9E9E"/>
                      </a:solidFill>
                      <a:prstDash val="solid"/>
                      <a:round/>
                      <a:headEnd type="none" w="sm" len="sm"/>
                      <a:tailEnd type="none" w="sm" len="sm"/>
                    </a:lnR>
                  </a:tcPr>
                </a:tc>
                <a:extLst>
                  <a:ext uri="{0D108BD9-81ED-4DB2-BD59-A6C34878D82A}">
                    <a16:rowId xmlns:a16="http://schemas.microsoft.com/office/drawing/2014/main" val="10001"/>
                  </a:ext>
                </a:extLst>
              </a:tr>
              <a:tr h="548600">
                <a:tc>
                  <a:txBody>
                    <a:bodyPr/>
                    <a:lstStyle/>
                    <a:p>
                      <a:pPr marL="0" lvl="0" indent="0" algn="ctr" rtl="0">
                        <a:spcBef>
                          <a:spcPts val="0"/>
                        </a:spcBef>
                        <a:spcAft>
                          <a:spcPts val="0"/>
                        </a:spcAft>
                        <a:buNone/>
                      </a:pPr>
                      <a:r>
                        <a:rPr lang="en" sz="2400" b="1">
                          <a:solidFill>
                            <a:schemeClr val="bg1"/>
                          </a:solidFill>
                          <a:latin typeface="Roboto"/>
                          <a:ea typeface="Roboto"/>
                          <a:cs typeface="Roboto"/>
                          <a:sym typeface="Roboto"/>
                        </a:rPr>
                        <a:t>Community (C)</a:t>
                      </a:r>
                      <a:endParaRPr sz="2400" b="1">
                        <a:solidFill>
                          <a:schemeClr val="bg1"/>
                        </a:solidFill>
                        <a:latin typeface="Roboto"/>
                        <a:ea typeface="Roboto"/>
                        <a:cs typeface="Roboto"/>
                        <a:sym typeface="Roboto"/>
                      </a:endParaRPr>
                    </a:p>
                  </a:txBody>
                  <a:tcPr marL="121900" marR="121900" marT="121900" marB="121900">
                    <a:lnL w="28575" cap="flat" cmpd="sng">
                      <a:solidFill>
                        <a:srgbClr val="BF9000"/>
                      </a:solidFill>
                      <a:prstDash val="solid"/>
                      <a:round/>
                      <a:headEnd type="none" w="sm" len="sm"/>
                      <a:tailEnd type="none" w="sm" len="sm"/>
                    </a:lnL>
                    <a:lnR w="28575" cap="flat" cmpd="sng">
                      <a:solidFill>
                        <a:srgbClr val="BF9000"/>
                      </a:solidFill>
                      <a:prstDash val="solid"/>
                      <a:round/>
                      <a:headEnd type="none" w="sm" len="sm"/>
                      <a:tailEnd type="none" w="sm" len="sm"/>
                    </a:lnR>
                    <a:lnT w="9525" cap="flat" cmpd="sng">
                      <a:solidFill>
                        <a:srgbClr val="FCE5CD"/>
                      </a:solidFill>
                      <a:prstDash val="solid"/>
                      <a:round/>
                      <a:headEnd type="none" w="sm" len="sm"/>
                      <a:tailEnd type="none" w="sm" len="sm"/>
                    </a:lnT>
                    <a:lnB w="9525" cap="flat" cmpd="sng">
                      <a:solidFill>
                        <a:srgbClr val="FCE5CD"/>
                      </a:solidFill>
                      <a:prstDash val="solid"/>
                      <a:round/>
                      <a:headEnd type="none" w="sm" len="sm"/>
                      <a:tailEnd type="none" w="sm" len="sm"/>
                    </a:lnB>
                    <a:solidFill>
                      <a:schemeClr val="accent6"/>
                    </a:solidFill>
                  </a:tcPr>
                </a:tc>
                <a:tc>
                  <a:txBody>
                    <a:bodyPr/>
                    <a:lstStyle/>
                    <a:p>
                      <a:pPr marL="0" lvl="0" indent="0" algn="l" rtl="0">
                        <a:spcBef>
                          <a:spcPts val="0"/>
                        </a:spcBef>
                        <a:spcAft>
                          <a:spcPts val="0"/>
                        </a:spcAft>
                        <a:buNone/>
                      </a:pPr>
                      <a:r>
                        <a:rPr lang="en" sz="1800" b="1">
                          <a:solidFill>
                            <a:schemeClr val="tx1"/>
                          </a:solidFill>
                          <a:latin typeface="Roboto Light"/>
                          <a:ea typeface="Roboto Light"/>
                          <a:cs typeface="Roboto Light"/>
                          <a:sym typeface="Roboto Light"/>
                        </a:rPr>
                        <a:t>“My sangha visits me. My teacher sends chants and guidance.”</a:t>
                      </a:r>
                      <a:endParaRPr sz="1800" b="1">
                        <a:solidFill>
                          <a:schemeClr val="tx1"/>
                        </a:solidFill>
                        <a:latin typeface="Roboto Light"/>
                        <a:ea typeface="Roboto Light"/>
                        <a:cs typeface="Roboto Light"/>
                        <a:sym typeface="Roboto Light"/>
                      </a:endParaRPr>
                    </a:p>
                  </a:txBody>
                  <a:tcPr marL="121900" marR="121900" marT="121900" marB="121900" anchor="ctr">
                    <a:lnL w="28575" cap="flat" cmpd="sng">
                      <a:solidFill>
                        <a:srgbClr val="BF9000"/>
                      </a:solidFill>
                      <a:prstDash val="solid"/>
                      <a:round/>
                      <a:headEnd type="none" w="sm" len="sm"/>
                      <a:tailEnd type="none" w="sm" len="sm"/>
                    </a:lnL>
                    <a:lnR w="19050" cap="flat" cmpd="sng">
                      <a:solidFill>
                        <a:srgbClr val="9E9E9E"/>
                      </a:solidFill>
                      <a:prstDash val="solid"/>
                      <a:round/>
                      <a:headEnd type="none" w="sm" len="sm"/>
                      <a:tailEnd type="none" w="sm" len="sm"/>
                    </a:lnR>
                  </a:tcPr>
                </a:tc>
                <a:extLst>
                  <a:ext uri="{0D108BD9-81ED-4DB2-BD59-A6C34878D82A}">
                    <a16:rowId xmlns:a16="http://schemas.microsoft.com/office/drawing/2014/main" val="10002"/>
                  </a:ext>
                </a:extLst>
              </a:tr>
              <a:tr h="548600">
                <a:tc>
                  <a:txBody>
                    <a:bodyPr/>
                    <a:lstStyle/>
                    <a:p>
                      <a:pPr marL="0" lvl="0" indent="0" algn="ctr" rtl="0">
                        <a:spcBef>
                          <a:spcPts val="0"/>
                        </a:spcBef>
                        <a:spcAft>
                          <a:spcPts val="0"/>
                        </a:spcAft>
                        <a:buNone/>
                      </a:pPr>
                      <a:r>
                        <a:rPr lang="en" sz="2400" b="1">
                          <a:solidFill>
                            <a:schemeClr val="bg1"/>
                          </a:solidFill>
                          <a:latin typeface="Roboto"/>
                          <a:ea typeface="Roboto"/>
                          <a:cs typeface="Roboto"/>
                          <a:sym typeface="Roboto"/>
                        </a:rPr>
                        <a:t>Address in Care (A)</a:t>
                      </a:r>
                      <a:endParaRPr sz="2400" b="1">
                        <a:solidFill>
                          <a:schemeClr val="bg1"/>
                        </a:solidFill>
                        <a:latin typeface="Roboto"/>
                        <a:ea typeface="Roboto"/>
                        <a:cs typeface="Roboto"/>
                        <a:sym typeface="Roboto"/>
                      </a:endParaRPr>
                    </a:p>
                  </a:txBody>
                  <a:tcPr marL="121900" marR="121900" marT="121900" marB="121900">
                    <a:lnL w="28575" cap="flat" cmpd="sng">
                      <a:solidFill>
                        <a:srgbClr val="BF9000"/>
                      </a:solidFill>
                      <a:prstDash val="solid"/>
                      <a:round/>
                      <a:headEnd type="none" w="sm" len="sm"/>
                      <a:tailEnd type="none" w="sm" len="sm"/>
                    </a:lnL>
                    <a:lnR w="28575" cap="flat" cmpd="sng">
                      <a:solidFill>
                        <a:srgbClr val="BF9000"/>
                      </a:solidFill>
                      <a:prstDash val="solid"/>
                      <a:round/>
                      <a:headEnd type="none" w="sm" len="sm"/>
                      <a:tailEnd type="none" w="sm" len="sm"/>
                    </a:lnR>
                    <a:lnT w="9525" cap="flat" cmpd="sng">
                      <a:solidFill>
                        <a:srgbClr val="FCE5CD"/>
                      </a:solidFill>
                      <a:prstDash val="solid"/>
                      <a:round/>
                      <a:headEnd type="none" w="sm" len="sm"/>
                      <a:tailEnd type="none" w="sm" len="sm"/>
                    </a:lnT>
                    <a:lnB w="28575" cap="flat" cmpd="sng">
                      <a:solidFill>
                        <a:srgbClr val="BF9000"/>
                      </a:solidFill>
                      <a:prstDash val="solid"/>
                      <a:round/>
                      <a:headEnd type="none" w="sm" len="sm"/>
                      <a:tailEnd type="none" w="sm" len="sm"/>
                    </a:lnB>
                    <a:solidFill>
                      <a:schemeClr val="accent6"/>
                    </a:solidFill>
                  </a:tcPr>
                </a:tc>
                <a:tc>
                  <a:txBody>
                    <a:bodyPr/>
                    <a:lstStyle/>
                    <a:p>
                      <a:pPr marL="0" lvl="0" indent="0" algn="l" rtl="0">
                        <a:spcBef>
                          <a:spcPts val="0"/>
                        </a:spcBef>
                        <a:spcAft>
                          <a:spcPts val="0"/>
                        </a:spcAft>
                        <a:buNone/>
                      </a:pPr>
                      <a:r>
                        <a:rPr lang="en" sz="1800" b="1">
                          <a:solidFill>
                            <a:schemeClr val="tx1"/>
                          </a:solidFill>
                          <a:latin typeface="Roboto Light"/>
                          <a:ea typeface="Roboto Light"/>
                          <a:cs typeface="Roboto Light"/>
                          <a:sym typeface="Roboto Light"/>
                        </a:rPr>
                        <a:t>“Allow quiet time for meditation and a peaceful environment.”</a:t>
                      </a:r>
                      <a:endParaRPr sz="1800" b="1">
                        <a:solidFill>
                          <a:schemeClr val="tx1"/>
                        </a:solidFill>
                        <a:latin typeface="Roboto Light"/>
                        <a:ea typeface="Roboto Light"/>
                        <a:cs typeface="Roboto Light"/>
                        <a:sym typeface="Roboto Light"/>
                      </a:endParaRPr>
                    </a:p>
                  </a:txBody>
                  <a:tcPr marL="121900" marR="121900" marT="121900" marB="121900" anchor="ctr">
                    <a:lnL w="28575" cap="flat" cmpd="sng">
                      <a:solidFill>
                        <a:srgbClr val="BF9000"/>
                      </a:solidFill>
                      <a:prstDash val="solid"/>
                      <a:round/>
                      <a:headEnd type="none" w="sm" len="sm"/>
                      <a:tailEnd type="none" w="sm" len="sm"/>
                    </a:lnL>
                    <a:lnR w="19050" cap="flat" cmpd="sng">
                      <a:solidFill>
                        <a:srgbClr val="9E9E9E"/>
                      </a:solidFill>
                      <a:prstDash val="solid"/>
                      <a:round/>
                      <a:headEnd type="none" w="sm" len="sm"/>
                      <a:tailEnd type="none" w="sm" len="sm"/>
                    </a:lnR>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016806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58006-156C-6A81-F79A-7A61C52014BA}"/>
              </a:ext>
            </a:extLst>
          </p:cNvPr>
          <p:cNvSpPr>
            <a:spLocks noGrp="1"/>
          </p:cNvSpPr>
          <p:nvPr>
            <p:ph type="title"/>
          </p:nvPr>
        </p:nvSpPr>
        <p:spPr/>
        <p:txBody>
          <a:bodyPr/>
          <a:lstStyle/>
          <a:p>
            <a:r>
              <a:rPr lang="en-US">
                <a:latin typeface="Georgia"/>
              </a:rPr>
              <a:t>Learning objectives</a:t>
            </a:r>
          </a:p>
        </p:txBody>
      </p:sp>
      <p:sp>
        <p:nvSpPr>
          <p:cNvPr id="6" name="Content Placeholder 5">
            <a:extLst>
              <a:ext uri="{FF2B5EF4-FFF2-40B4-BE49-F238E27FC236}">
                <a16:creationId xmlns:a16="http://schemas.microsoft.com/office/drawing/2014/main" id="{601E581E-2EEB-3240-6DCC-FB253A9B1187}"/>
              </a:ext>
            </a:extLst>
          </p:cNvPr>
          <p:cNvSpPr>
            <a:spLocks noGrp="1"/>
          </p:cNvSpPr>
          <p:nvPr>
            <p:ph idx="1"/>
          </p:nvPr>
        </p:nvSpPr>
        <p:spPr/>
        <p:txBody>
          <a:bodyPr vert="horz" lIns="91440" tIns="45720" rIns="91440" bIns="45720" rtlCol="0" anchor="t">
            <a:normAutofit/>
          </a:bodyPr>
          <a:lstStyle/>
          <a:p>
            <a:pPr marL="514350" indent="-514350">
              <a:buAutoNum type="arabicPeriod"/>
            </a:pPr>
            <a:r>
              <a:rPr lang="en-US" b="1">
                <a:latin typeface="Century Gothic"/>
                <a:ea typeface="+mn-lt"/>
                <a:cs typeface="+mn-lt"/>
              </a:rPr>
              <a:t>Differentiate spirituality and religion</a:t>
            </a:r>
            <a:r>
              <a:rPr lang="en-US">
                <a:latin typeface="Century Gothic"/>
                <a:ea typeface="+mn-lt"/>
                <a:cs typeface="+mn-lt"/>
              </a:rPr>
              <a:t> and describe their relevance in palliative care.</a:t>
            </a:r>
            <a:endParaRPr lang="en-US" dirty="0">
              <a:latin typeface="Century Gothic"/>
              <a:ea typeface="+mn-lt"/>
              <a:cs typeface="+mn-lt"/>
            </a:endParaRPr>
          </a:p>
          <a:p>
            <a:pPr marL="514350" indent="-514350">
              <a:buAutoNum type="arabicPeriod"/>
            </a:pPr>
            <a:r>
              <a:rPr lang="en-US" b="1" dirty="0">
                <a:latin typeface="Century Gothic"/>
                <a:ea typeface="+mn-lt"/>
                <a:cs typeface="+mn-lt"/>
              </a:rPr>
              <a:t>Identify and assess spiritual or existential distress</a:t>
            </a:r>
            <a:r>
              <a:rPr lang="en-US" dirty="0">
                <a:latin typeface="Century Gothic"/>
                <a:ea typeface="+mn-lt"/>
                <a:cs typeface="+mn-lt"/>
              </a:rPr>
              <a:t> using common clinical tools.</a:t>
            </a:r>
            <a:endParaRPr lang="en-US" dirty="0">
              <a:latin typeface="Century Gothic"/>
            </a:endParaRPr>
          </a:p>
          <a:p>
            <a:pPr marL="514350" indent="-514350">
              <a:buAutoNum type="arabicPeriod"/>
            </a:pPr>
            <a:r>
              <a:rPr lang="en-US" b="1">
                <a:latin typeface="Century Gothic"/>
                <a:ea typeface="+mn-lt"/>
                <a:cs typeface="+mn-lt"/>
              </a:rPr>
              <a:t>Use effective communication skills</a:t>
            </a:r>
            <a:r>
              <a:rPr lang="en-US">
                <a:latin typeface="Century Gothic"/>
                <a:ea typeface="+mn-lt"/>
                <a:cs typeface="+mn-lt"/>
              </a:rPr>
              <a:t> to explore patients’ spiritual needs and respond to requests (e.g., for prayer or self-disclosure).</a:t>
            </a:r>
            <a:endParaRPr lang="en-US">
              <a:latin typeface="Century Gothic"/>
            </a:endParaRPr>
          </a:p>
          <a:p>
            <a:pPr marL="514350" indent="-514350">
              <a:buAutoNum type="arabicPeriod"/>
            </a:pPr>
            <a:r>
              <a:rPr lang="en-US" b="1">
                <a:latin typeface="Century Gothic"/>
                <a:ea typeface="+mn-lt"/>
                <a:cs typeface="+mn-lt"/>
              </a:rPr>
              <a:t>Integrate spiritual considerations into care plans</a:t>
            </a:r>
            <a:r>
              <a:rPr lang="en-US">
                <a:latin typeface="Century Gothic"/>
                <a:ea typeface="+mn-lt"/>
                <a:cs typeface="+mn-lt"/>
              </a:rPr>
              <a:t> to support meaning, values, and coping.</a:t>
            </a:r>
            <a:endParaRPr lang="en-US">
              <a:latin typeface="Century Gothic"/>
            </a:endParaRPr>
          </a:p>
          <a:p>
            <a:pPr>
              <a:buAutoNum type="arabicPeriod"/>
            </a:pPr>
            <a:endParaRPr lang="en-US" dirty="0">
              <a:latin typeface="Century Gothic"/>
            </a:endParaRPr>
          </a:p>
        </p:txBody>
      </p:sp>
    </p:spTree>
    <p:extLst>
      <p:ext uri="{BB962C8B-B14F-4D97-AF65-F5344CB8AC3E}">
        <p14:creationId xmlns:p14="http://schemas.microsoft.com/office/powerpoint/2010/main" val="30220085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ADDF3-C0A6-6612-5FCC-A4C204E257CA}"/>
              </a:ext>
            </a:extLst>
          </p:cNvPr>
          <p:cNvSpPr>
            <a:spLocks noGrp="1"/>
          </p:cNvSpPr>
          <p:nvPr>
            <p:ph type="title"/>
          </p:nvPr>
        </p:nvSpPr>
        <p:spPr/>
        <p:txBody>
          <a:bodyPr/>
          <a:lstStyle/>
          <a:p>
            <a:r>
              <a:rPr lang="en-US" sz="3600" dirty="0">
                <a:latin typeface="Georgia"/>
              </a:rPr>
              <a:t>The CASH Tool to Address Existential </a:t>
            </a:r>
            <a:r>
              <a:rPr lang="en-US" sz="3600">
                <a:latin typeface="Georgia"/>
              </a:rPr>
              <a:t>Concerns</a:t>
            </a:r>
            <a:r>
              <a:rPr lang="en-US" sz="3600" baseline="30000">
                <a:latin typeface="Georgia"/>
              </a:rPr>
              <a:t>21</a:t>
            </a:r>
            <a:endParaRPr lang="en-US" baseline="30000"/>
          </a:p>
        </p:txBody>
      </p:sp>
      <p:graphicFrame>
        <p:nvGraphicFramePr>
          <p:cNvPr id="8" name="Content Placeholder 7">
            <a:extLst>
              <a:ext uri="{FF2B5EF4-FFF2-40B4-BE49-F238E27FC236}">
                <a16:creationId xmlns:a16="http://schemas.microsoft.com/office/drawing/2014/main" id="{FFC51692-4FA6-D4E1-3834-6F98C7FC1182}"/>
              </a:ext>
            </a:extLst>
          </p:cNvPr>
          <p:cNvGraphicFramePr>
            <a:graphicFrameLocks noGrp="1"/>
          </p:cNvGraphicFramePr>
          <p:nvPr>
            <p:ph idx="1"/>
          </p:nvPr>
        </p:nvGraphicFramePr>
        <p:xfrm>
          <a:off x="838200" y="1825625"/>
          <a:ext cx="10515597" cy="2931160"/>
        </p:xfrm>
        <a:graphic>
          <a:graphicData uri="http://schemas.openxmlformats.org/drawingml/2006/table">
            <a:tbl>
              <a:tblPr firstRow="1" bandRow="1">
                <a:tableStyleId>{5C22544A-7EE6-4342-B048-85BDC9FD1C3A}</a:tableStyleId>
              </a:tblPr>
              <a:tblGrid>
                <a:gridCol w="1768928">
                  <a:extLst>
                    <a:ext uri="{9D8B030D-6E8A-4147-A177-3AD203B41FA5}">
                      <a16:colId xmlns:a16="http://schemas.microsoft.com/office/drawing/2014/main" val="263456097"/>
                    </a:ext>
                  </a:extLst>
                </a:gridCol>
                <a:gridCol w="5241470">
                  <a:extLst>
                    <a:ext uri="{9D8B030D-6E8A-4147-A177-3AD203B41FA5}">
                      <a16:colId xmlns:a16="http://schemas.microsoft.com/office/drawing/2014/main" val="1450646400"/>
                    </a:ext>
                  </a:extLst>
                </a:gridCol>
                <a:gridCol w="3505199">
                  <a:extLst>
                    <a:ext uri="{9D8B030D-6E8A-4147-A177-3AD203B41FA5}">
                      <a16:colId xmlns:a16="http://schemas.microsoft.com/office/drawing/2014/main" val="365423731"/>
                    </a:ext>
                  </a:extLst>
                </a:gridCol>
              </a:tblGrid>
              <a:tr h="370840">
                <a:tc>
                  <a:txBody>
                    <a:bodyPr/>
                    <a:lstStyle/>
                    <a:p>
                      <a:r>
                        <a:rPr lang="en-US"/>
                        <a:t>Mnemonic</a:t>
                      </a:r>
                    </a:p>
                  </a:txBody>
                  <a:tcPr/>
                </a:tc>
                <a:tc>
                  <a:txBody>
                    <a:bodyPr/>
                    <a:lstStyle/>
                    <a:p>
                      <a:r>
                        <a:rPr lang="en-US"/>
                        <a:t>Question</a:t>
                      </a:r>
                    </a:p>
                  </a:txBody>
                  <a:tcPr/>
                </a:tc>
                <a:tc>
                  <a:txBody>
                    <a:bodyPr/>
                    <a:lstStyle/>
                    <a:p>
                      <a:r>
                        <a:rPr lang="en-US"/>
                        <a:t>Existential Themes</a:t>
                      </a:r>
                    </a:p>
                  </a:txBody>
                  <a:tcPr/>
                </a:tc>
                <a:extLst>
                  <a:ext uri="{0D108BD9-81ED-4DB2-BD59-A6C34878D82A}">
                    <a16:rowId xmlns:a16="http://schemas.microsoft.com/office/drawing/2014/main" val="3404450682"/>
                  </a:ext>
                </a:extLst>
              </a:tr>
              <a:tr h="370840">
                <a:tc>
                  <a:txBody>
                    <a:bodyPr/>
                    <a:lstStyle/>
                    <a:p>
                      <a:r>
                        <a:rPr lang="en-US" b="1" u="sng"/>
                        <a:t>C</a:t>
                      </a:r>
                      <a:r>
                        <a:rPr lang="en-US"/>
                        <a:t>are</a:t>
                      </a:r>
                    </a:p>
                  </a:txBody>
                  <a:tcPr/>
                </a:tc>
                <a:tc>
                  <a:txBody>
                    <a:bodyPr/>
                    <a:lstStyle/>
                    <a:p>
                      <a:r>
                        <a:rPr lang="en-US"/>
                        <a:t>What do I need to know about you to take better care of you?</a:t>
                      </a:r>
                    </a:p>
                  </a:txBody>
                  <a:tcPr/>
                </a:tc>
                <a:tc>
                  <a:txBody>
                    <a:bodyPr/>
                    <a:lstStyle/>
                    <a:p>
                      <a:r>
                        <a:rPr lang="en-US"/>
                        <a:t>Meaning, identity, autonomy, dignity</a:t>
                      </a:r>
                    </a:p>
                  </a:txBody>
                  <a:tcPr/>
                </a:tc>
                <a:extLst>
                  <a:ext uri="{0D108BD9-81ED-4DB2-BD59-A6C34878D82A}">
                    <a16:rowId xmlns:a16="http://schemas.microsoft.com/office/drawing/2014/main" val="1069964330"/>
                  </a:ext>
                </a:extLst>
              </a:tr>
              <a:tr h="370840">
                <a:tc>
                  <a:txBody>
                    <a:bodyPr/>
                    <a:lstStyle/>
                    <a:p>
                      <a:r>
                        <a:rPr lang="en-US" b="1" u="sng" dirty="0"/>
                        <a:t>A</a:t>
                      </a:r>
                      <a:r>
                        <a:rPr lang="en-US" dirty="0"/>
                        <a:t>ssistance</a:t>
                      </a:r>
                    </a:p>
                  </a:txBody>
                  <a:tcPr/>
                </a:tc>
                <a:tc>
                  <a:txBody>
                    <a:bodyPr/>
                    <a:lstStyle/>
                    <a:p>
                      <a:r>
                        <a:rPr lang="en-US" dirty="0"/>
                        <a:t>What has helped you most during the course of your illness?</a:t>
                      </a:r>
                    </a:p>
                  </a:txBody>
                  <a:tcPr/>
                </a:tc>
                <a:tc>
                  <a:txBody>
                    <a:bodyPr/>
                    <a:lstStyle/>
                    <a:p>
                      <a:r>
                        <a:rPr lang="en-US" dirty="0"/>
                        <a:t>Support, connectedness, </a:t>
                      </a:r>
                      <a:r>
                        <a:rPr lang="en-US"/>
                        <a:t>relationships</a:t>
                      </a:r>
                      <a:endParaRPr lang="en-US" dirty="0"/>
                    </a:p>
                  </a:txBody>
                  <a:tcPr/>
                </a:tc>
                <a:extLst>
                  <a:ext uri="{0D108BD9-81ED-4DB2-BD59-A6C34878D82A}">
                    <a16:rowId xmlns:a16="http://schemas.microsoft.com/office/drawing/2014/main" val="4253965960"/>
                  </a:ext>
                </a:extLst>
              </a:tr>
              <a:tr h="370840">
                <a:tc>
                  <a:txBody>
                    <a:bodyPr/>
                    <a:lstStyle/>
                    <a:p>
                      <a:r>
                        <a:rPr lang="en-US" b="1" u="sng"/>
                        <a:t>S</a:t>
                      </a:r>
                      <a:r>
                        <a:rPr lang="en-US"/>
                        <a:t>tress</a:t>
                      </a:r>
                    </a:p>
                  </a:txBody>
                  <a:tcPr/>
                </a:tc>
                <a:tc>
                  <a:txBody>
                    <a:bodyPr/>
                    <a:lstStyle/>
                    <a:p>
                      <a:r>
                        <a:rPr lang="en-US"/>
                        <a:t>What are the biggest stressors in your life now?</a:t>
                      </a:r>
                    </a:p>
                  </a:txBody>
                  <a:tcPr/>
                </a:tc>
                <a:tc>
                  <a:txBody>
                    <a:bodyPr/>
                    <a:lstStyle/>
                    <a:p>
                      <a:r>
                        <a:rPr lang="en-US"/>
                        <a:t>Stress, anxiety, guilt, isolation</a:t>
                      </a:r>
                    </a:p>
                  </a:txBody>
                  <a:tcPr/>
                </a:tc>
                <a:extLst>
                  <a:ext uri="{0D108BD9-81ED-4DB2-BD59-A6C34878D82A}">
                    <a16:rowId xmlns:a16="http://schemas.microsoft.com/office/drawing/2014/main" val="4215417970"/>
                  </a:ext>
                </a:extLst>
              </a:tr>
              <a:tr h="370840">
                <a:tc>
                  <a:txBody>
                    <a:bodyPr/>
                    <a:lstStyle/>
                    <a:p>
                      <a:r>
                        <a:rPr lang="en-US" b="1" u="sng"/>
                        <a:t>H</a:t>
                      </a:r>
                      <a:r>
                        <a:rPr lang="en-US"/>
                        <a:t>opes/fears</a:t>
                      </a:r>
                    </a:p>
                  </a:txBody>
                  <a:tcPr/>
                </a:tc>
                <a:tc>
                  <a:txBody>
                    <a:bodyPr/>
                    <a:lstStyle/>
                    <a:p>
                      <a:r>
                        <a:rPr lang="en-US"/>
                        <a:t>What is your biggest fear? What are you hoping for?</a:t>
                      </a:r>
                    </a:p>
                  </a:txBody>
                  <a:tcPr/>
                </a:tc>
                <a:tc>
                  <a:txBody>
                    <a:bodyPr/>
                    <a:lstStyle/>
                    <a:p>
                      <a:r>
                        <a:rPr lang="en-US"/>
                        <a:t>Hope, fear, anxiety, loneliness</a:t>
                      </a:r>
                    </a:p>
                  </a:txBody>
                  <a:tcPr/>
                </a:tc>
                <a:extLst>
                  <a:ext uri="{0D108BD9-81ED-4DB2-BD59-A6C34878D82A}">
                    <a16:rowId xmlns:a16="http://schemas.microsoft.com/office/drawing/2014/main" val="482477630"/>
                  </a:ext>
                </a:extLst>
              </a:tr>
            </a:tbl>
          </a:graphicData>
        </a:graphic>
      </p:graphicFrame>
    </p:spTree>
    <p:extLst>
      <p:ext uri="{BB962C8B-B14F-4D97-AF65-F5344CB8AC3E}">
        <p14:creationId xmlns:p14="http://schemas.microsoft.com/office/powerpoint/2010/main" val="41148697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80171-8012-111A-6084-3915E1D30996}"/>
              </a:ext>
            </a:extLst>
          </p:cNvPr>
          <p:cNvSpPr>
            <a:spLocks noGrp="1"/>
          </p:cNvSpPr>
          <p:nvPr>
            <p:ph type="title"/>
          </p:nvPr>
        </p:nvSpPr>
        <p:spPr/>
        <p:txBody>
          <a:bodyPr/>
          <a:lstStyle/>
          <a:p>
            <a:r>
              <a:rPr lang="en-US">
                <a:latin typeface="Georgia"/>
              </a:rPr>
              <a:t>What about self-disclosure?</a:t>
            </a:r>
            <a:r>
              <a:rPr lang="en-US" baseline="30000">
                <a:latin typeface="Georgia"/>
              </a:rPr>
              <a:t>22</a:t>
            </a:r>
            <a:endParaRPr lang="en-US" baseline="30000"/>
          </a:p>
        </p:txBody>
      </p:sp>
      <p:sp>
        <p:nvSpPr>
          <p:cNvPr id="3" name="Content Placeholder 2">
            <a:extLst>
              <a:ext uri="{FF2B5EF4-FFF2-40B4-BE49-F238E27FC236}">
                <a16:creationId xmlns:a16="http://schemas.microsoft.com/office/drawing/2014/main" id="{BB675CF4-19E2-947B-FE68-33D9BED4A983}"/>
              </a:ext>
            </a:extLst>
          </p:cNvPr>
          <p:cNvSpPr>
            <a:spLocks noGrp="1"/>
          </p:cNvSpPr>
          <p:nvPr>
            <p:ph idx="1"/>
          </p:nvPr>
        </p:nvSpPr>
        <p:spPr>
          <a:xfrm>
            <a:off x="838200" y="1476001"/>
            <a:ext cx="10515600" cy="4351338"/>
          </a:xfrm>
        </p:spPr>
        <p:txBody>
          <a:bodyPr vert="horz" lIns="91440" tIns="45720" rIns="91440" bIns="45720" rtlCol="0" anchor="t">
            <a:normAutofit lnSpcReduction="10000"/>
          </a:bodyPr>
          <a:lstStyle/>
          <a:p>
            <a:r>
              <a:rPr lang="en-US"/>
              <a:t>What do I do if a patient asks me to pray with them?</a:t>
            </a:r>
          </a:p>
          <a:p>
            <a:pPr lvl="1">
              <a:buFont typeface="Courier New" panose="020B0604020202020204" pitchFamily="34" charset="0"/>
              <a:buChar char="o"/>
            </a:pPr>
            <a:r>
              <a:rPr lang="en-US"/>
              <a:t>What will serve in this moment?</a:t>
            </a:r>
          </a:p>
          <a:p>
            <a:r>
              <a:rPr lang="en-US"/>
              <a:t>Aligning with their hope</a:t>
            </a:r>
          </a:p>
          <a:p>
            <a:pPr lvl="1">
              <a:buFont typeface="Courier New" panose="020B0604020202020204" pitchFamily="34" charset="0"/>
              <a:buChar char="o"/>
            </a:pPr>
            <a:r>
              <a:rPr lang="en-US" dirty="0"/>
              <a:t>May not be "authentic" to what you believe – </a:t>
            </a:r>
            <a:r>
              <a:rPr lang="en-US" dirty="0" err="1"/>
              <a:t>ie</a:t>
            </a:r>
            <a:r>
              <a:rPr lang="en-US" dirty="0"/>
              <a:t>: you don't believe someone should intubated but the family wants it, you still intubate them</a:t>
            </a:r>
          </a:p>
          <a:p>
            <a:r>
              <a:rPr lang="en-US"/>
              <a:t>What does it mean to be authentic?</a:t>
            </a:r>
          </a:p>
          <a:p>
            <a:pPr lvl="1">
              <a:buFont typeface="Courier New" panose="020B0604020202020204" pitchFamily="34" charset="0"/>
              <a:buChar char="o"/>
            </a:pPr>
            <a:r>
              <a:rPr lang="en-US" dirty="0"/>
              <a:t>Maybe I will need to take care of myself a little more today</a:t>
            </a:r>
          </a:p>
          <a:p>
            <a:r>
              <a:rPr lang="en-US" dirty="0"/>
              <a:t>For further </a:t>
            </a:r>
            <a:r>
              <a:rPr lang="en-US"/>
              <a:t>reading, see "Top</a:t>
            </a:r>
            <a:r>
              <a:rPr lang="en-US" dirty="0"/>
              <a:t> Ten Tips Palliative Care Clinicians Should Know About Spirituality in Serious Illness"</a:t>
            </a:r>
            <a:r>
              <a:rPr lang="en-US" i="1" baseline="30000" dirty="0"/>
              <a:t>22</a:t>
            </a:r>
            <a:endParaRPr lang="en-US" i="1" baseline="30000"/>
          </a:p>
        </p:txBody>
      </p:sp>
    </p:spTree>
    <p:extLst>
      <p:ext uri="{BB962C8B-B14F-4D97-AF65-F5344CB8AC3E}">
        <p14:creationId xmlns:p14="http://schemas.microsoft.com/office/powerpoint/2010/main" val="21981903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6E3EA-C74E-0CB2-782F-DAE3D3F097D5}"/>
              </a:ext>
            </a:extLst>
          </p:cNvPr>
          <p:cNvSpPr>
            <a:spLocks noGrp="1"/>
          </p:cNvSpPr>
          <p:nvPr>
            <p:ph type="title"/>
          </p:nvPr>
        </p:nvSpPr>
        <p:spPr/>
        <p:txBody>
          <a:bodyPr/>
          <a:lstStyle/>
          <a:p>
            <a:r>
              <a:rPr lang="en-US"/>
              <a:t>Outpatient setting – knowing people in/into their wholeness </a:t>
            </a:r>
          </a:p>
        </p:txBody>
      </p:sp>
      <p:sp>
        <p:nvSpPr>
          <p:cNvPr id="3" name="Content Placeholder 2">
            <a:extLst>
              <a:ext uri="{FF2B5EF4-FFF2-40B4-BE49-F238E27FC236}">
                <a16:creationId xmlns:a16="http://schemas.microsoft.com/office/drawing/2014/main" id="{5DB53DD0-225D-7264-FC67-FD124AFB0B94}"/>
              </a:ext>
            </a:extLst>
          </p:cNvPr>
          <p:cNvSpPr>
            <a:spLocks noGrp="1"/>
          </p:cNvSpPr>
          <p:nvPr>
            <p:ph idx="1"/>
          </p:nvPr>
        </p:nvSpPr>
        <p:spPr/>
        <p:txBody>
          <a:bodyPr vert="horz" lIns="91440" tIns="45720" rIns="91440" bIns="45720" rtlCol="0" anchor="t">
            <a:normAutofit/>
          </a:bodyPr>
          <a:lstStyle/>
          <a:p>
            <a:r>
              <a:rPr lang="en-US"/>
              <a:t>Involvement of their faith community/leaders</a:t>
            </a:r>
          </a:p>
          <a:p>
            <a:r>
              <a:rPr lang="en-US"/>
              <a:t>Virtual connection or disconnection with faith community</a:t>
            </a:r>
          </a:p>
          <a:p>
            <a:r>
              <a:rPr lang="en-US"/>
              <a:t>Importance of social connection to deal with isolation and loneliness</a:t>
            </a:r>
          </a:p>
          <a:p>
            <a:pPr lvl="1">
              <a:buFont typeface="Courier New" panose="020B0604020202020204" pitchFamily="34" charset="0"/>
              <a:buChar char="o"/>
            </a:pPr>
            <a:r>
              <a:rPr lang="en-US"/>
              <a:t>"Stacking" social connection with also getting them connected to their "calling" or their belief system around evangelism</a:t>
            </a:r>
          </a:p>
        </p:txBody>
      </p:sp>
    </p:spTree>
    <p:extLst>
      <p:ext uri="{BB962C8B-B14F-4D97-AF65-F5344CB8AC3E}">
        <p14:creationId xmlns:p14="http://schemas.microsoft.com/office/powerpoint/2010/main" val="30146600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A2B47-48DE-B0CF-83F0-DCA5D1FCF845}"/>
              </a:ext>
            </a:extLst>
          </p:cNvPr>
          <p:cNvSpPr>
            <a:spLocks noGrp="1"/>
          </p:cNvSpPr>
          <p:nvPr>
            <p:ph type="title"/>
          </p:nvPr>
        </p:nvSpPr>
        <p:spPr/>
        <p:txBody>
          <a:bodyPr/>
          <a:lstStyle/>
          <a:p>
            <a:r>
              <a:rPr lang="en-US" sz="3600" dirty="0">
                <a:latin typeface="Georgia"/>
              </a:rPr>
              <a:t>So what is "the thing"? How are we documenting this?</a:t>
            </a:r>
          </a:p>
        </p:txBody>
      </p:sp>
      <p:sp>
        <p:nvSpPr>
          <p:cNvPr id="3" name="Content Placeholder 2">
            <a:extLst>
              <a:ext uri="{FF2B5EF4-FFF2-40B4-BE49-F238E27FC236}">
                <a16:creationId xmlns:a16="http://schemas.microsoft.com/office/drawing/2014/main" id="{2C2910A1-66B7-C443-522D-6F8B14875674}"/>
              </a:ext>
            </a:extLst>
          </p:cNvPr>
          <p:cNvSpPr>
            <a:spLocks noGrp="1"/>
          </p:cNvSpPr>
          <p:nvPr>
            <p:ph idx="1"/>
          </p:nvPr>
        </p:nvSpPr>
        <p:spPr/>
        <p:txBody>
          <a:bodyPr vert="horz" lIns="91440" tIns="45720" rIns="91440" bIns="45720" rtlCol="0" anchor="t">
            <a:normAutofit/>
          </a:bodyPr>
          <a:lstStyle/>
          <a:p>
            <a:pPr marL="0" indent="0">
              <a:buNone/>
            </a:pPr>
            <a:r>
              <a:rPr lang="en-US"/>
              <a:t># Existential distress:</a:t>
            </a:r>
          </a:p>
          <a:p>
            <a:pPr lvl="1">
              <a:buFont typeface="Courier New" panose="020B0604020202020204" pitchFamily="34" charset="0"/>
              <a:buChar char="o"/>
            </a:pPr>
            <a:r>
              <a:rPr lang="en-US"/>
              <a:t>Supportive listening provided</a:t>
            </a:r>
          </a:p>
          <a:p>
            <a:pPr lvl="1">
              <a:buFont typeface="Courier New" panose="020B0604020202020204" pitchFamily="34" charset="0"/>
              <a:buChar char="o"/>
            </a:pPr>
            <a:r>
              <a:rPr lang="en-US"/>
              <a:t>Empathic presence</a:t>
            </a:r>
          </a:p>
          <a:p>
            <a:pPr lvl="1">
              <a:buFont typeface="Courier New" panose="020B0604020202020204" pitchFamily="34" charset="0"/>
              <a:buChar char="o"/>
            </a:pPr>
            <a:r>
              <a:rPr lang="en-US"/>
              <a:t>Acknowledge and affirm their positive religious or spiritual coping (e.g., prayer or rituals as source of connection and comfort)</a:t>
            </a:r>
          </a:p>
          <a:p>
            <a:pPr lvl="1">
              <a:buFont typeface="Courier New" panose="020B0604020202020204" pitchFamily="34" charset="0"/>
              <a:buChar char="o"/>
            </a:pPr>
            <a:r>
              <a:rPr lang="en-US"/>
              <a:t>Highlight resources by taking a strengths-based perspective</a:t>
            </a:r>
            <a:r>
              <a:rPr lang="en-US" baseline="30000"/>
              <a:t>23</a:t>
            </a:r>
          </a:p>
          <a:p>
            <a:pPr lvl="1">
              <a:buFont typeface="Courier New" panose="020B0604020202020204" pitchFamily="34" charset="0"/>
              <a:buChar char="o"/>
            </a:pPr>
            <a:r>
              <a:rPr lang="en-US" dirty="0"/>
              <a:t>Strike a balance between acknowledging suffering and touching into enjoyment, pleasure, and </a:t>
            </a:r>
            <a:r>
              <a:rPr lang="en-US"/>
              <a:t>meaning</a:t>
            </a:r>
            <a:r>
              <a:rPr lang="en-US" baseline="30000"/>
              <a:t>24</a:t>
            </a:r>
          </a:p>
        </p:txBody>
      </p:sp>
    </p:spTree>
    <p:extLst>
      <p:ext uri="{BB962C8B-B14F-4D97-AF65-F5344CB8AC3E}">
        <p14:creationId xmlns:p14="http://schemas.microsoft.com/office/powerpoint/2010/main" val="30461091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0EDCC-DA5B-16B5-7D83-6690820D0582}"/>
              </a:ext>
            </a:extLst>
          </p:cNvPr>
          <p:cNvSpPr>
            <a:spLocks noGrp="1"/>
          </p:cNvSpPr>
          <p:nvPr>
            <p:ph type="title"/>
          </p:nvPr>
        </p:nvSpPr>
        <p:spPr>
          <a:xfrm>
            <a:off x="660070" y="493774"/>
            <a:ext cx="10515600" cy="1325563"/>
          </a:xfrm>
        </p:spPr>
        <p:txBody>
          <a:bodyPr>
            <a:normAutofit/>
          </a:bodyPr>
          <a:lstStyle/>
          <a:p>
            <a:r>
              <a:rPr lang="en-US"/>
              <a:t>Bereavement, grief,</a:t>
            </a:r>
            <a:br>
              <a:rPr lang="en-US"/>
            </a:br>
            <a:r>
              <a:rPr lang="en-US"/>
              <a:t>and ritual</a:t>
            </a:r>
          </a:p>
        </p:txBody>
      </p:sp>
      <p:pic>
        <p:nvPicPr>
          <p:cNvPr id="4" name="AQNR7wgfmB5OzyzikOxUpOJtt1_ErEt-sUd8GSn48nDhnRagWEjXufLyKOIix8Ft8mBGsN6v2nbevrkpBepRp0IY">
            <a:hlinkClick r:id="" action="ppaction://media"/>
            <a:extLst>
              <a:ext uri="{FF2B5EF4-FFF2-40B4-BE49-F238E27FC236}">
                <a16:creationId xmlns:a16="http://schemas.microsoft.com/office/drawing/2014/main" id="{97C3D4AE-EF58-7236-9D7B-9C5D2D5C0C4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381626" y="685306"/>
            <a:ext cx="3078163" cy="5486400"/>
          </a:xfrm>
          <a:prstGeom prst="rect">
            <a:avLst/>
          </a:prstGeom>
        </p:spPr>
      </p:pic>
      <p:sp>
        <p:nvSpPr>
          <p:cNvPr id="6" name="TextBox 5">
            <a:extLst>
              <a:ext uri="{FF2B5EF4-FFF2-40B4-BE49-F238E27FC236}">
                <a16:creationId xmlns:a16="http://schemas.microsoft.com/office/drawing/2014/main" id="{15ACCF22-0DD8-8E48-565B-3D42ACFE0179}"/>
              </a:ext>
            </a:extLst>
          </p:cNvPr>
          <p:cNvSpPr txBox="1"/>
          <p:nvPr/>
        </p:nvSpPr>
        <p:spPr>
          <a:xfrm>
            <a:off x="663370" y="1715295"/>
            <a:ext cx="6063762" cy="43396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a:t>Religion and spirituality often provide helpful rituals for processing the experience of death of a loved one.</a:t>
            </a:r>
          </a:p>
          <a:p>
            <a:pPr marL="285750" indent="-285750">
              <a:buFont typeface="Calibri"/>
              <a:buChar char="-"/>
            </a:pPr>
            <a:endParaRPr lang="en-US" dirty="0"/>
          </a:p>
          <a:p>
            <a:pPr marL="285750" indent="-285750">
              <a:buFont typeface="Calibri"/>
              <a:buChar char="-"/>
            </a:pPr>
            <a:r>
              <a:rPr lang="en-US"/>
              <a:t>Spiritual beliefs are protective against the development of prolonged grief disorder</a:t>
            </a:r>
            <a:r>
              <a:rPr lang="en-US" baseline="30000"/>
              <a:t>25</a:t>
            </a:r>
          </a:p>
          <a:p>
            <a:pPr marL="285750" indent="-285750">
              <a:buFont typeface="Calibri"/>
              <a:buChar char="-"/>
            </a:pPr>
            <a:endParaRPr lang="en-US" baseline="30000" dirty="0"/>
          </a:p>
          <a:p>
            <a:pPr marL="285750" indent="-285750">
              <a:buFont typeface="Calibri"/>
              <a:buChar char="-"/>
            </a:pPr>
            <a:r>
              <a:rPr lang="en-US"/>
              <a:t>Cultural beliefs including afterlife reunion narratives have been shown to be protective against the development of prolonged grief disorder among Taiwanese families</a:t>
            </a:r>
            <a:r>
              <a:rPr lang="en-US" baseline="30000"/>
              <a:t>26</a:t>
            </a:r>
          </a:p>
          <a:p>
            <a:pPr marL="285750" indent="-285750">
              <a:buFont typeface="Calibri"/>
              <a:buChar char="-"/>
            </a:pPr>
            <a:endParaRPr lang="en-US" baseline="30000" dirty="0">
              <a:solidFill>
                <a:srgbClr val="000000"/>
              </a:solidFill>
              <a:ea typeface="+mn-lt"/>
              <a:cs typeface="+mn-lt"/>
            </a:endParaRPr>
          </a:p>
          <a:p>
            <a:pPr marL="285750" indent="-285750">
              <a:buFont typeface="Calibri"/>
              <a:buChar char="-"/>
            </a:pPr>
            <a:r>
              <a:rPr lang="en-US" dirty="0">
                <a:solidFill>
                  <a:srgbClr val="000000"/>
                </a:solidFill>
                <a:ea typeface="+mn-lt"/>
                <a:cs typeface="+mn-lt"/>
              </a:rPr>
              <a:t>Rituals are important - after performing one, family members expressed increased feelings of control and reduced grief after loss – whether or not they "bought into" the ritual</a:t>
            </a:r>
            <a:r>
              <a:rPr lang="en-US" baseline="30000" dirty="0">
                <a:solidFill>
                  <a:srgbClr val="000000"/>
                </a:solidFill>
                <a:ea typeface="+mn-lt"/>
                <a:cs typeface="+mn-lt"/>
              </a:rPr>
              <a:t>27</a:t>
            </a:r>
            <a:endParaRPr lang="en-US" baseline="30000" dirty="0">
              <a:solidFill>
                <a:srgbClr val="000000"/>
              </a:solidFill>
            </a:endParaRPr>
          </a:p>
        </p:txBody>
      </p:sp>
    </p:spTree>
    <p:extLst>
      <p:ext uri="{BB962C8B-B14F-4D97-AF65-F5344CB8AC3E}">
        <p14:creationId xmlns:p14="http://schemas.microsoft.com/office/powerpoint/2010/main" val="3494757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A7F2F-157F-553E-ACA0-D5A4A3309503}"/>
              </a:ext>
            </a:extLst>
          </p:cNvPr>
          <p:cNvSpPr>
            <a:spLocks noGrp="1"/>
          </p:cNvSpPr>
          <p:nvPr>
            <p:ph type="title"/>
          </p:nvPr>
        </p:nvSpPr>
        <p:spPr/>
        <p:txBody>
          <a:bodyPr/>
          <a:lstStyle/>
          <a:p>
            <a:r>
              <a:rPr lang="en-US">
                <a:latin typeface="Georgia"/>
              </a:rPr>
              <a:t>Bereavement</a:t>
            </a:r>
            <a:r>
              <a:rPr lang="en-US" baseline="30000">
                <a:latin typeface="Georgia"/>
              </a:rPr>
              <a:t>28</a:t>
            </a:r>
            <a:endParaRPr lang="en-US" baseline="30000"/>
          </a:p>
        </p:txBody>
      </p:sp>
      <p:sp>
        <p:nvSpPr>
          <p:cNvPr id="3" name="Content Placeholder 2">
            <a:extLst>
              <a:ext uri="{FF2B5EF4-FFF2-40B4-BE49-F238E27FC236}">
                <a16:creationId xmlns:a16="http://schemas.microsoft.com/office/drawing/2014/main" id="{0CBB1A14-355B-BD03-B27F-E020C7C6C0EB}"/>
              </a:ext>
            </a:extLst>
          </p:cNvPr>
          <p:cNvSpPr>
            <a:spLocks noGrp="1"/>
          </p:cNvSpPr>
          <p:nvPr>
            <p:ph idx="1"/>
          </p:nvPr>
        </p:nvSpPr>
        <p:spPr>
          <a:xfrm>
            <a:off x="632012" y="1691155"/>
            <a:ext cx="10515600" cy="4351338"/>
          </a:xfrm>
        </p:spPr>
        <p:txBody>
          <a:bodyPr vert="horz" lIns="91440" tIns="45720" rIns="91440" bIns="45720" rtlCol="0" anchor="t">
            <a:normAutofit fontScale="70000" lnSpcReduction="20000"/>
          </a:bodyPr>
          <a:lstStyle/>
          <a:p>
            <a:r>
              <a:rPr lang="en-US"/>
              <a:t>Follow up for hospice bereavement benefit: what do you get?</a:t>
            </a:r>
          </a:p>
          <a:p>
            <a:pPr marL="0" indent="0">
              <a:buNone/>
            </a:pPr>
            <a:endParaRPr lang="en-US" dirty="0"/>
          </a:p>
          <a:p>
            <a:r>
              <a:rPr lang="en-US"/>
              <a:t>"Why is this happening to me" - feeling comfortable saying "we may never know"</a:t>
            </a:r>
          </a:p>
          <a:p>
            <a:pPr marL="0" indent="0">
              <a:buNone/>
            </a:pPr>
            <a:endParaRPr lang="en-US" dirty="0"/>
          </a:p>
          <a:p>
            <a:r>
              <a:rPr lang="en-US"/>
              <a:t>Possible clinical practices to support the bereaved</a:t>
            </a:r>
          </a:p>
          <a:p>
            <a:pPr lvl="1">
              <a:buFont typeface="Courier New" panose="020B0604020202020204" pitchFamily="34" charset="0"/>
              <a:buChar char="o"/>
            </a:pPr>
            <a:r>
              <a:rPr lang="en-US"/>
              <a:t>Calling the family</a:t>
            </a:r>
          </a:p>
          <a:p>
            <a:pPr lvl="1">
              <a:buFont typeface="Courier New" panose="020B0604020202020204" pitchFamily="34" charset="0"/>
              <a:buChar char="o"/>
            </a:pPr>
            <a:r>
              <a:rPr lang="en-US"/>
              <a:t>Sending a bereavement card on behalf of the clinic</a:t>
            </a:r>
          </a:p>
          <a:p>
            <a:pPr marL="457200" lvl="1" indent="0">
              <a:buNone/>
            </a:pPr>
            <a:endParaRPr lang="en-US" dirty="0"/>
          </a:p>
          <a:p>
            <a:r>
              <a:rPr lang="en-US"/>
              <a:t>Possible clinical practices to support yourself and staff</a:t>
            </a:r>
          </a:p>
          <a:p>
            <a:pPr lvl="1">
              <a:buFont typeface="Courier New" panose="020B0604020202020204" pitchFamily="34" charset="0"/>
              <a:buChar char="o"/>
            </a:pPr>
            <a:r>
              <a:rPr lang="en-US" dirty="0"/>
              <a:t>Find a way to acknowledge the magnitude of the work</a:t>
            </a:r>
          </a:p>
          <a:p>
            <a:pPr lvl="1">
              <a:buFont typeface="Courier New" panose="020B0604020202020204" pitchFamily="34" charset="0"/>
              <a:buChar char="o"/>
            </a:pPr>
            <a:r>
              <a:rPr lang="en-US"/>
              <a:t>Pause to consider the lives you/team have touched</a:t>
            </a:r>
          </a:p>
          <a:p>
            <a:pPr lvl="1">
              <a:buFont typeface="Courier New" panose="020B0604020202020204" pitchFamily="34" charset="0"/>
              <a:buChar char="o"/>
            </a:pPr>
            <a:r>
              <a:rPr lang="en-US"/>
              <a:t>Engage in healthy behaviors that sustain your resiliency</a:t>
            </a:r>
          </a:p>
        </p:txBody>
      </p:sp>
    </p:spTree>
    <p:extLst>
      <p:ext uri="{BB962C8B-B14F-4D97-AF65-F5344CB8AC3E}">
        <p14:creationId xmlns:p14="http://schemas.microsoft.com/office/powerpoint/2010/main" val="36025318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A142E-FD0F-6FBE-7BC6-7725962BFC46}"/>
              </a:ext>
            </a:extLst>
          </p:cNvPr>
          <p:cNvSpPr>
            <a:spLocks noGrp="1"/>
          </p:cNvSpPr>
          <p:nvPr>
            <p:ph type="title"/>
          </p:nvPr>
        </p:nvSpPr>
        <p:spPr>
          <a:xfrm>
            <a:off x="838200" y="-2428"/>
            <a:ext cx="10515600" cy="1325563"/>
          </a:xfrm>
        </p:spPr>
        <p:txBody>
          <a:bodyPr/>
          <a:lstStyle/>
          <a:p>
            <a:r>
              <a:rPr lang="en-US"/>
              <a:t>References</a:t>
            </a:r>
          </a:p>
        </p:txBody>
      </p:sp>
      <p:sp>
        <p:nvSpPr>
          <p:cNvPr id="3" name="Content Placeholder 2">
            <a:extLst>
              <a:ext uri="{FF2B5EF4-FFF2-40B4-BE49-F238E27FC236}">
                <a16:creationId xmlns:a16="http://schemas.microsoft.com/office/drawing/2014/main" id="{40B3B2DB-C939-4686-B827-1364E06023E7}"/>
              </a:ext>
            </a:extLst>
          </p:cNvPr>
          <p:cNvSpPr>
            <a:spLocks noGrp="1"/>
          </p:cNvSpPr>
          <p:nvPr>
            <p:ph idx="1"/>
          </p:nvPr>
        </p:nvSpPr>
        <p:spPr>
          <a:xfrm>
            <a:off x="488576" y="1036731"/>
            <a:ext cx="11223811" cy="5167126"/>
          </a:xfrm>
        </p:spPr>
        <p:txBody>
          <a:bodyPr vert="horz" lIns="91440" tIns="45720" rIns="91440" bIns="45720" rtlCol="0" anchor="t">
            <a:normAutofit fontScale="40000" lnSpcReduction="20000"/>
          </a:bodyPr>
          <a:lstStyle/>
          <a:p>
            <a:pPr marL="514350" indent="-514350">
              <a:buAutoNum type="arabicPeriod"/>
            </a:pPr>
            <a:r>
              <a:rPr lang="en-US" dirty="0">
                <a:ea typeface="+mn-lt"/>
                <a:cs typeface="+mn-lt"/>
              </a:rPr>
              <a:t>Best M, </a:t>
            </a:r>
            <a:r>
              <a:rPr lang="en-US" dirty="0" err="1">
                <a:ea typeface="+mn-lt"/>
                <a:cs typeface="+mn-lt"/>
              </a:rPr>
              <a:t>Leget</a:t>
            </a:r>
            <a:r>
              <a:rPr lang="en-US" dirty="0">
                <a:ea typeface="+mn-lt"/>
                <a:cs typeface="+mn-lt"/>
              </a:rPr>
              <a:t> C, Goodhead A, Paal P. An EAPC white paper on multi-disciplinary education for spiritual care in palliative care. BMC </a:t>
            </a:r>
            <a:r>
              <a:rPr lang="en-US" dirty="0" err="1">
                <a:ea typeface="+mn-lt"/>
                <a:cs typeface="+mn-lt"/>
              </a:rPr>
              <a:t>Palliat</a:t>
            </a:r>
            <a:r>
              <a:rPr lang="en-US" dirty="0">
                <a:ea typeface="+mn-lt"/>
                <a:cs typeface="+mn-lt"/>
              </a:rPr>
              <a:t> Care. 2020;19(1):9. Published 2020 Jan 15. doi:10.1186/s12904-019-0508-4 </a:t>
            </a:r>
            <a:endParaRPr lang="en-US" dirty="0"/>
          </a:p>
          <a:p>
            <a:pPr marL="514350" indent="-514350">
              <a:buAutoNum type="arabicPeriod"/>
            </a:pPr>
            <a:r>
              <a:rPr lang="en-US" dirty="0" err="1">
                <a:ea typeface="+mn-lt"/>
                <a:cs typeface="+mn-lt"/>
              </a:rPr>
              <a:t>Sulmasy</a:t>
            </a:r>
            <a:r>
              <a:rPr lang="en-US" dirty="0">
                <a:ea typeface="+mn-lt"/>
                <a:cs typeface="+mn-lt"/>
              </a:rPr>
              <a:t> DP. A biopsychosocial-spiritual model for the care of patients at the end of life. Gerontologist. 2002;42 Spec No 3:24-33. doi:10.1093/</a:t>
            </a:r>
            <a:r>
              <a:rPr lang="en-US" dirty="0" err="1">
                <a:ea typeface="+mn-lt"/>
                <a:cs typeface="+mn-lt"/>
              </a:rPr>
              <a:t>geront</a:t>
            </a:r>
            <a:r>
              <a:rPr lang="en-US" dirty="0">
                <a:ea typeface="+mn-lt"/>
                <a:cs typeface="+mn-lt"/>
              </a:rPr>
              <a:t>/42.suppl_3.24 </a:t>
            </a:r>
            <a:endParaRPr lang="en-US" dirty="0"/>
          </a:p>
          <a:p>
            <a:pPr marL="514350" indent="-514350">
              <a:buAutoNum type="arabicPeriod"/>
            </a:pPr>
            <a:r>
              <a:rPr lang="en-US">
                <a:ea typeface="+mn-lt"/>
                <a:cs typeface="+mn-lt"/>
              </a:rPr>
              <a:t>European Association of Palliative Care Spiritual Care Reference Group, “What is spirituality?” Accessed at </a:t>
            </a:r>
            <a:r>
              <a:rPr lang="en-US" dirty="0">
                <a:ea typeface="+mn-lt"/>
                <a:cs typeface="+mn-lt"/>
              </a:rPr>
              <a:t>https://eapcnet.eu/eapc-groups/reference/spiritual-care/. </a:t>
            </a:r>
            <a:endParaRPr lang="en-US" dirty="0"/>
          </a:p>
          <a:p>
            <a:pPr marL="514350" indent="-514350">
              <a:buAutoNum type="arabicPeriod"/>
            </a:pPr>
            <a:r>
              <a:rPr lang="en-US" dirty="0" err="1">
                <a:ea typeface="+mn-lt"/>
                <a:cs typeface="+mn-lt"/>
              </a:rPr>
              <a:t>Ambuel</a:t>
            </a:r>
            <a:r>
              <a:rPr lang="en-US" dirty="0">
                <a:ea typeface="+mn-lt"/>
                <a:cs typeface="+mn-lt"/>
              </a:rPr>
              <a:t> B. Taking a Spiritual History. Palliative Care Network of Wisconsin. https://www.mypcnow.org/fast-fact/taking-a-spiritual-history-3rd/</a:t>
            </a:r>
            <a:endParaRPr lang="en-US"/>
          </a:p>
          <a:p>
            <a:pPr marL="514350" indent="-514350">
              <a:buAutoNum type="arabicPeriod"/>
            </a:pPr>
            <a:r>
              <a:rPr lang="en-US" dirty="0" err="1">
                <a:ea typeface="+mn-lt"/>
                <a:cs typeface="+mn-lt"/>
              </a:rPr>
              <a:t>Palitsky</a:t>
            </a:r>
            <a:r>
              <a:rPr lang="en-US" dirty="0">
                <a:ea typeface="+mn-lt"/>
                <a:cs typeface="+mn-lt"/>
              </a:rPr>
              <a:t> R, Kaplan DM, Peacock C, et al. Importance of Integrating Spiritual, Existential, Religious, and Theological Components in Psychedelic-Assisted Therapies. JAMA Psychiatry. 2023;80(7):743-749. doi:10.1001/jamapsychiatry.2023.1554 </a:t>
            </a:r>
            <a:endParaRPr lang="en-US" dirty="0"/>
          </a:p>
          <a:p>
            <a:pPr marL="514350" indent="-514350">
              <a:buAutoNum type="arabicPeriod"/>
            </a:pPr>
            <a:r>
              <a:rPr lang="en-US" dirty="0">
                <a:ea typeface="+mn-lt"/>
                <a:cs typeface="+mn-lt"/>
              </a:rPr>
              <a:t>Paul Victor CG, </a:t>
            </a:r>
            <a:r>
              <a:rPr lang="en-US" dirty="0" err="1">
                <a:ea typeface="+mn-lt"/>
                <a:cs typeface="+mn-lt"/>
              </a:rPr>
              <a:t>Treschuk</a:t>
            </a:r>
            <a:r>
              <a:rPr lang="en-US" dirty="0">
                <a:ea typeface="+mn-lt"/>
                <a:cs typeface="+mn-lt"/>
              </a:rPr>
              <a:t> JV. Critical Literature Review on the Definition Clarity of the Concept of Faith, Religion, and Spirituality. J Holist Nurs. 2020;38(1):107-113. doi:10.1177/0898010119895368</a:t>
            </a:r>
            <a:endParaRPr lang="en-US" dirty="0"/>
          </a:p>
          <a:p>
            <a:pPr marL="514350" indent="-514350">
              <a:buAutoNum type="arabicPeriod"/>
            </a:pPr>
            <a:r>
              <a:rPr lang="en-US">
                <a:ea typeface="+mn-lt"/>
                <a:cs typeface="+mn-lt"/>
              </a:rPr>
              <a:t>Long KNG, Symons X, VanderWeele TJ, et al. Spirituality As A Determinant Of Health: Emerging Policies, Practices, And Systems. Health Aff (Millwood). 2024;43(6):783-790. doi:10.1377/hlthaff.2023.01643</a:t>
            </a:r>
            <a:endParaRPr lang="en-US"/>
          </a:p>
          <a:p>
            <a:pPr marL="514350" indent="-514350">
              <a:buAutoNum type="arabicPeriod"/>
            </a:pPr>
            <a:r>
              <a:rPr lang="en-US">
                <a:ea typeface="+mn-lt"/>
                <a:cs typeface="+mn-lt"/>
              </a:rPr>
              <a:t>Lee YH: Spiritual care for cancer patients. Asia Pac J Oncol Nurs 6:101-103, 2019.</a:t>
            </a:r>
            <a:endParaRPr lang="en-US"/>
          </a:p>
          <a:p>
            <a:pPr marL="514350" indent="-514350">
              <a:buAutoNum type="arabicPeriod"/>
            </a:pPr>
            <a:r>
              <a:rPr lang="en-US" dirty="0" err="1">
                <a:ea typeface="+mn-lt"/>
                <a:cs typeface="+mn-lt"/>
              </a:rPr>
              <a:t>Kristeller</a:t>
            </a:r>
            <a:r>
              <a:rPr lang="en-US" dirty="0">
                <a:ea typeface="+mn-lt"/>
                <a:cs typeface="+mn-lt"/>
              </a:rPr>
              <a:t> JL, Rhodes M, Cripe LD, et al. Oncologist assisted spiritual intervention study (OASIS): patient acceptability and initial evidence of effects. Int’l J Psychiatry in Med. 2005;35:329–347. </a:t>
            </a:r>
            <a:r>
              <a:rPr lang="en-US" dirty="0" err="1">
                <a:ea typeface="+mn-lt"/>
                <a:cs typeface="+mn-lt"/>
              </a:rPr>
              <a:t>doi</a:t>
            </a:r>
            <a:r>
              <a:rPr lang="en-US" dirty="0">
                <a:ea typeface="+mn-lt"/>
                <a:cs typeface="+mn-lt"/>
              </a:rPr>
              <a:t>: 10.2190/8AE4-F01C-60M0-85C8</a:t>
            </a:r>
            <a:endParaRPr lang="en-US" dirty="0"/>
          </a:p>
          <a:p>
            <a:pPr marL="514350" indent="-514350">
              <a:buAutoNum type="arabicPeriod"/>
            </a:pPr>
            <a:r>
              <a:rPr lang="en-US">
                <a:ea typeface="+mn-lt"/>
                <a:cs typeface="+mn-lt"/>
              </a:rPr>
              <a:t>PEW Research Center, “Religious Landscape Study.” Accessed at </a:t>
            </a:r>
            <a:r>
              <a:rPr lang="en-US" dirty="0">
                <a:ea typeface="+mn-lt"/>
                <a:cs typeface="+mn-lt"/>
              </a:rPr>
              <a:t>https://www.pewresearch.org/religious-landscape-study/. </a:t>
            </a:r>
            <a:endParaRPr lang="en-US" dirty="0"/>
          </a:p>
          <a:p>
            <a:pPr marL="514350" indent="-514350">
              <a:buAutoNum type="arabicPeriod"/>
            </a:pPr>
            <a:r>
              <a:rPr lang="en-US" dirty="0">
                <a:ea typeface="+mn-lt"/>
                <a:cs typeface="+mn-lt"/>
              </a:rPr>
              <a:t>Akeke OF, Wang D, </a:t>
            </a:r>
            <a:r>
              <a:rPr lang="en-US" dirty="0" err="1">
                <a:ea typeface="+mn-lt"/>
                <a:cs typeface="+mn-lt"/>
              </a:rPr>
              <a:t>Ejem</a:t>
            </a:r>
            <a:r>
              <a:rPr lang="en-US" dirty="0">
                <a:ea typeface="+mn-lt"/>
                <a:cs typeface="+mn-lt"/>
              </a:rPr>
              <a:t> D, et al. A Descriptive Qualitative Study of Religion and Spirituality's Role in Critical Illness Decision-Making Among Black and White Family Caregivers. CHEST Crit Care. 2025;3(1):100113. doi:10.1016/j.chstcc.2024.100113 </a:t>
            </a:r>
            <a:endParaRPr lang="en-US" dirty="0"/>
          </a:p>
          <a:p>
            <a:pPr marL="514350" indent="-514350">
              <a:buAutoNum type="arabicPeriod"/>
            </a:pPr>
            <a:r>
              <a:rPr lang="en-US">
                <a:ea typeface="+mn-lt"/>
                <a:cs typeface="+mn-lt"/>
              </a:rPr>
              <a:t>MacLean CD, Susi B, Phifer N, et al. Patient preference for physician discussion and practice of spirituality. J Gen Intern Med. 2003;18(1):38-43. doi:10.1046/j.1525-1497.2003.20403.x</a:t>
            </a:r>
            <a:endParaRPr lang="en-US"/>
          </a:p>
          <a:p>
            <a:pPr marL="514350" indent="-514350">
              <a:buAutoNum type="arabicPeriod"/>
            </a:pPr>
            <a:r>
              <a:rPr lang="en-US" dirty="0">
                <a:ea typeface="+mn-lt"/>
                <a:cs typeface="+mn-lt"/>
              </a:rPr>
              <a:t>Ellis MR, Vinson DC, </a:t>
            </a:r>
            <a:r>
              <a:rPr lang="en-US" dirty="0" err="1">
                <a:ea typeface="+mn-lt"/>
                <a:cs typeface="+mn-lt"/>
              </a:rPr>
              <a:t>Ewigman</a:t>
            </a:r>
            <a:r>
              <a:rPr lang="en-US" dirty="0">
                <a:ea typeface="+mn-lt"/>
                <a:cs typeface="+mn-lt"/>
              </a:rPr>
              <a:t> B. Addressing spiritual concerns of patients: family physicians' attitudes and practices. J Fam </a:t>
            </a:r>
            <a:r>
              <a:rPr lang="en-US" dirty="0" err="1">
                <a:ea typeface="+mn-lt"/>
                <a:cs typeface="+mn-lt"/>
              </a:rPr>
              <a:t>Pract</a:t>
            </a:r>
            <a:r>
              <a:rPr lang="en-US" dirty="0">
                <a:ea typeface="+mn-lt"/>
                <a:cs typeface="+mn-lt"/>
              </a:rPr>
              <a:t>. 1999;48(2):105-109.</a:t>
            </a:r>
            <a:endParaRPr lang="en-US" dirty="0"/>
          </a:p>
          <a:p>
            <a:pPr marL="514350" indent="-514350">
              <a:buAutoNum type="arabicPeriod"/>
            </a:pPr>
            <a:r>
              <a:rPr lang="en-US">
                <a:ea typeface="+mn-lt"/>
                <a:cs typeface="+mn-lt"/>
              </a:rPr>
              <a:t>Williams JA, Meltzer D, Arora V, Chung G, Curlin FA. Attention to inpatients' religious and spiritual concerns: predictors and association with patient satisfaction. J Gen Intern Med. 2011;26(11):1265-1271. doi:10.1007/s11606-011-1781-y</a:t>
            </a:r>
            <a:endParaRPr lang="en-US"/>
          </a:p>
        </p:txBody>
      </p:sp>
    </p:spTree>
    <p:extLst>
      <p:ext uri="{BB962C8B-B14F-4D97-AF65-F5344CB8AC3E}">
        <p14:creationId xmlns:p14="http://schemas.microsoft.com/office/powerpoint/2010/main" val="29392036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D0EC8-1F8A-2866-0B0A-2AC973E2DA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634924-C83F-B69F-158A-81B8A98CE600}"/>
              </a:ext>
            </a:extLst>
          </p:cNvPr>
          <p:cNvSpPr>
            <a:spLocks noGrp="1"/>
          </p:cNvSpPr>
          <p:nvPr>
            <p:ph type="title"/>
          </p:nvPr>
        </p:nvSpPr>
        <p:spPr>
          <a:xfrm>
            <a:off x="667871" y="78254"/>
            <a:ext cx="10515600" cy="1325563"/>
          </a:xfrm>
        </p:spPr>
        <p:txBody>
          <a:bodyPr/>
          <a:lstStyle/>
          <a:p>
            <a:r>
              <a:rPr lang="en-US">
                <a:latin typeface="Georgia"/>
              </a:rPr>
              <a:t>References </a:t>
            </a:r>
            <a:endParaRPr lang="en-US"/>
          </a:p>
        </p:txBody>
      </p:sp>
      <p:sp>
        <p:nvSpPr>
          <p:cNvPr id="3" name="Content Placeholder 2">
            <a:extLst>
              <a:ext uri="{FF2B5EF4-FFF2-40B4-BE49-F238E27FC236}">
                <a16:creationId xmlns:a16="http://schemas.microsoft.com/office/drawing/2014/main" id="{645CB543-BFD2-243D-BA45-15BF9DCE9F4B}"/>
              </a:ext>
            </a:extLst>
          </p:cNvPr>
          <p:cNvSpPr>
            <a:spLocks noGrp="1"/>
          </p:cNvSpPr>
          <p:nvPr>
            <p:ph idx="1"/>
          </p:nvPr>
        </p:nvSpPr>
        <p:spPr>
          <a:xfrm>
            <a:off x="488576" y="1009837"/>
            <a:ext cx="11223811" cy="5167126"/>
          </a:xfrm>
        </p:spPr>
        <p:txBody>
          <a:bodyPr vert="horz" lIns="91440" tIns="45720" rIns="91440" bIns="45720" rtlCol="0" anchor="t">
            <a:normAutofit fontScale="92500" lnSpcReduction="20000"/>
          </a:bodyPr>
          <a:lstStyle/>
          <a:p>
            <a:pPr marL="0" indent="0">
              <a:buNone/>
            </a:pPr>
            <a:r>
              <a:rPr lang="en-US" sz="1200"/>
              <a:t>15. </a:t>
            </a:r>
            <a:r>
              <a:rPr lang="en-US" sz="1200">
                <a:latin typeface="Aptos"/>
              </a:rPr>
              <a:t>Grech T, Marks A. Existential Suffering - Part 1: Definition and Diagnosis. Palliative Care Network of Wisconsin. Accessed September 4, 2020. </a:t>
            </a:r>
            <a:r>
              <a:rPr lang="en-US" sz="1200" dirty="0">
                <a:latin typeface="Aptos"/>
              </a:rPr>
              <a:t>https://www.mypcnow.org/fast-fact/existential-suffering-part-1-definition-and-diagnosis/</a:t>
            </a:r>
            <a:endParaRPr lang="en-US" sz="1200" dirty="0"/>
          </a:p>
          <a:p>
            <a:pPr marL="0" indent="0">
              <a:buNone/>
            </a:pPr>
            <a:r>
              <a:rPr lang="en-US" sz="1200" dirty="0">
                <a:latin typeface="Aptos"/>
              </a:rPr>
              <a:t>16. Puchalski C, Jafari N, Buller H, Haythorn T, Jacobs C, Ferrell B. Interprofessional Spiritual Care Education Curriculum: A Milestone toward the Provision of Spiritual Care. J </a:t>
            </a:r>
            <a:r>
              <a:rPr lang="en-US" sz="1200" dirty="0" err="1">
                <a:latin typeface="Aptos"/>
              </a:rPr>
              <a:t>Palliat</a:t>
            </a:r>
            <a:r>
              <a:rPr lang="en-US" sz="1200" dirty="0">
                <a:latin typeface="Aptos"/>
              </a:rPr>
              <a:t> Med. 2020;23(6):828-836. doi:10.1089/jpm.2019.0375 </a:t>
            </a:r>
            <a:endParaRPr lang="en-US" sz="1200" dirty="0"/>
          </a:p>
          <a:p>
            <a:pPr marL="0" indent="0">
              <a:buNone/>
            </a:pPr>
            <a:r>
              <a:rPr lang="en-US" sz="1200">
                <a:latin typeface="Aptos"/>
              </a:rPr>
              <a:t>17. The GW Institute for Spirituality &amp; Health, “National Competencies in Spirituality and Health.” Accessed at </a:t>
            </a:r>
            <a:r>
              <a:rPr lang="en-US" sz="1200" dirty="0">
                <a:latin typeface="Aptos"/>
              </a:rPr>
              <a:t>https://gwish.smhs.gwu.edu/programs/collaboration-change-and-tomorrows-leaders/national-competencies-spirituality-and-health. </a:t>
            </a:r>
            <a:endParaRPr lang="en-US" sz="1200" dirty="0"/>
          </a:p>
          <a:p>
            <a:pPr marL="0" indent="0">
              <a:buNone/>
            </a:pPr>
            <a:r>
              <a:rPr lang="en-US" sz="1200">
                <a:latin typeface="Aptos"/>
              </a:rPr>
              <a:t>18. Borneman T, Ferrell B, Puchalski CM. Evaluation of the FICA Tool for Spiritual Assessment. J Pain Symptom Manage. 2010;40(2):163-173. doi:10.1016/j.jpainsymman.2009.12.019</a:t>
            </a:r>
            <a:endParaRPr lang="en-US" sz="1200" dirty="0"/>
          </a:p>
          <a:p>
            <a:pPr marL="0" indent="0">
              <a:buNone/>
            </a:pPr>
            <a:r>
              <a:rPr lang="en-US" sz="1200" dirty="0">
                <a:latin typeface="Aptos"/>
              </a:rPr>
              <a:t>19. Sleeth G, Gottlieb P, Srinivasan A, Thaddeus U, Mennillo M, Anandarajah G. Evaluation of the HOPE spiritual assessment model: a scoping review of international interest, applications and studies over 20+ years. BMC </a:t>
            </a:r>
            <a:r>
              <a:rPr lang="en-US" sz="1200" dirty="0" err="1">
                <a:latin typeface="Aptos"/>
              </a:rPr>
              <a:t>Palliat</a:t>
            </a:r>
            <a:r>
              <a:rPr lang="en-US" sz="1200" dirty="0">
                <a:latin typeface="Aptos"/>
              </a:rPr>
              <a:t> Care. 2025;24(1):191. Published 2025 Jul 7. doi:10.1186/s12904-025-01809-z</a:t>
            </a:r>
            <a:endParaRPr lang="en-US" sz="1200" dirty="0"/>
          </a:p>
          <a:p>
            <a:pPr marL="0" indent="0">
              <a:buNone/>
            </a:pPr>
            <a:r>
              <a:rPr lang="en-US" sz="1200" dirty="0">
                <a:latin typeface="Aptos"/>
              </a:rPr>
              <a:t>20. Steinhauser KE, Jeffreys AS, Perry K, et al. Validating a tool to measure spiritual beliefs, needs and resources in serious illness: The I-SPIRIT. J Am </a:t>
            </a:r>
            <a:r>
              <a:rPr lang="en-US" sz="1200" dirty="0" err="1">
                <a:latin typeface="Aptos"/>
              </a:rPr>
              <a:t>Geriatr</a:t>
            </a:r>
            <a:r>
              <a:rPr lang="en-US" sz="1200" dirty="0">
                <a:latin typeface="Aptos"/>
              </a:rPr>
              <a:t> Soc. 2024;72(7):2148-2156. doi:10.1111/jgs.18887</a:t>
            </a:r>
            <a:endParaRPr lang="en-US" sz="1200" dirty="0"/>
          </a:p>
          <a:p>
            <a:pPr marL="0" indent="0">
              <a:buNone/>
            </a:pPr>
            <a:r>
              <a:rPr lang="en-US" sz="1200" dirty="0">
                <a:latin typeface="Aptos"/>
              </a:rPr>
              <a:t>21. Alesi ER, Ford TR, Chen CJ, et al. Development of the CASH assessment tool to address existential concerns in patients with serious illness. J </a:t>
            </a:r>
            <a:r>
              <a:rPr lang="en-US" sz="1200" dirty="0" err="1">
                <a:latin typeface="Aptos"/>
              </a:rPr>
              <a:t>Palliat</a:t>
            </a:r>
            <a:r>
              <a:rPr lang="en-US" sz="1200" dirty="0">
                <a:latin typeface="Aptos"/>
              </a:rPr>
              <a:t> Med. 2015;18(1):71-75. doi:10.1089/jpm.2014.0053 </a:t>
            </a:r>
            <a:endParaRPr lang="en-US" sz="1200" dirty="0"/>
          </a:p>
          <a:p>
            <a:pPr marL="0" indent="0">
              <a:buNone/>
            </a:pPr>
            <a:r>
              <a:rPr lang="en-US" sz="1200" dirty="0">
                <a:latin typeface="Aptos"/>
              </a:rPr>
              <a:t>22. Kestenbaum A, Fitchett G, </a:t>
            </a:r>
            <a:r>
              <a:rPr lang="en-US" sz="1200" dirty="0" err="1">
                <a:latin typeface="Aptos"/>
              </a:rPr>
              <a:t>Galchutt</a:t>
            </a:r>
            <a:r>
              <a:rPr lang="en-US" sz="1200" dirty="0">
                <a:latin typeface="Aptos"/>
              </a:rPr>
              <a:t> P, Labuschagne D, Varner-Perez SE, Torke AM, Kamal AH. Top Ten Tips Palliative Care Clinicians Should Know About Spirituality in Serious Illness. J </a:t>
            </a:r>
            <a:r>
              <a:rPr lang="en-US" sz="1200" dirty="0" err="1">
                <a:latin typeface="Aptos"/>
              </a:rPr>
              <a:t>Palliat</a:t>
            </a:r>
            <a:r>
              <a:rPr lang="en-US" sz="1200" dirty="0">
                <a:latin typeface="Aptos"/>
              </a:rPr>
              <a:t> Med. 2022 Feb;25(2):312-318. </a:t>
            </a:r>
            <a:r>
              <a:rPr lang="en-US" sz="1200" dirty="0" err="1">
                <a:latin typeface="Aptos"/>
              </a:rPr>
              <a:t>doi</a:t>
            </a:r>
            <a:r>
              <a:rPr lang="en-US" sz="1200" dirty="0">
                <a:latin typeface="Aptos"/>
              </a:rPr>
              <a:t>: 10.1089/jpm.2021.0522. </a:t>
            </a:r>
            <a:r>
              <a:rPr lang="en-US" sz="1200" dirty="0" err="1">
                <a:latin typeface="Aptos"/>
              </a:rPr>
              <a:t>Epub</a:t>
            </a:r>
            <a:r>
              <a:rPr lang="en-US" sz="1200" dirty="0">
                <a:latin typeface="Aptos"/>
              </a:rPr>
              <a:t> 2021 Dec 6. PMID: 34871044. </a:t>
            </a:r>
            <a:endParaRPr lang="en-US" sz="1200" dirty="0"/>
          </a:p>
          <a:p>
            <a:pPr marL="0" indent="0">
              <a:buNone/>
            </a:pPr>
            <a:r>
              <a:rPr lang="en-US" sz="1200" dirty="0">
                <a:latin typeface="Aptos"/>
              </a:rPr>
              <a:t>23. Haufe M, </a:t>
            </a:r>
            <a:r>
              <a:rPr lang="en-US" sz="1200" dirty="0" err="1">
                <a:latin typeface="Aptos"/>
              </a:rPr>
              <a:t>Leget</a:t>
            </a:r>
            <a:r>
              <a:rPr lang="en-US" sz="1200" dirty="0">
                <a:latin typeface="Aptos"/>
              </a:rPr>
              <a:t> C, </a:t>
            </a:r>
            <a:r>
              <a:rPr lang="en-US" sz="1200" dirty="0" err="1">
                <a:latin typeface="Aptos"/>
              </a:rPr>
              <a:t>Potma</a:t>
            </a:r>
            <a:r>
              <a:rPr lang="en-US" sz="1200" dirty="0">
                <a:latin typeface="Aptos"/>
              </a:rPr>
              <a:t> M, Teunissen S. How can existential or spiritual strengths be fostered in palliative care? An interpretative synthesis of recent literature. BMJ Support </a:t>
            </a:r>
            <a:r>
              <a:rPr lang="en-US" sz="1200" dirty="0" err="1">
                <a:latin typeface="Aptos"/>
              </a:rPr>
              <a:t>Palliat</a:t>
            </a:r>
            <a:r>
              <a:rPr lang="en-US" sz="1200" dirty="0">
                <a:latin typeface="Aptos"/>
              </a:rPr>
              <a:t> Care. 2024;14(3):279-289. Published 2024 Aug 19. doi:10.1136/bmjspcare-2020-002379 </a:t>
            </a:r>
            <a:endParaRPr lang="en-US" sz="1200" dirty="0"/>
          </a:p>
          <a:p>
            <a:pPr marL="0" indent="0">
              <a:buNone/>
            </a:pPr>
            <a:r>
              <a:rPr lang="en-US" sz="1200" dirty="0">
                <a:latin typeface="Aptos"/>
              </a:rPr>
              <a:t>24. Kluger BM, Arnold RM. The Total Enjoyment of Life: A Framework for Exploring and Supporting the Positive in Palliative Care. J </a:t>
            </a:r>
            <a:r>
              <a:rPr lang="en-US" sz="1200" dirty="0" err="1">
                <a:latin typeface="Aptos"/>
              </a:rPr>
              <a:t>Palliat</a:t>
            </a:r>
            <a:r>
              <a:rPr lang="en-US" sz="1200" dirty="0">
                <a:latin typeface="Aptos"/>
              </a:rPr>
              <a:t> Med. 2023;26(10):1322-1326. doi:10.1089/jpm.2023.0321 </a:t>
            </a:r>
            <a:endParaRPr lang="en-US" sz="1200" dirty="0"/>
          </a:p>
          <a:p>
            <a:pPr marL="0" indent="0">
              <a:buNone/>
            </a:pPr>
            <a:r>
              <a:rPr lang="en-US" sz="1200" dirty="0">
                <a:latin typeface="Aptos"/>
              </a:rPr>
              <a:t>25. Walsh K, King M, Jones L, </a:t>
            </a:r>
            <a:r>
              <a:rPr lang="en-US" sz="1200" dirty="0" err="1">
                <a:latin typeface="Aptos"/>
              </a:rPr>
              <a:t>Tookman</a:t>
            </a:r>
            <a:r>
              <a:rPr lang="en-US" sz="1200" dirty="0">
                <a:latin typeface="Aptos"/>
              </a:rPr>
              <a:t> A, Blizard R. Spiritual beliefs may affect outcome of bereavement: prospective study. BMJ. 2002;324(7353):1551. doi:10.1136/bmj.324.7353.1551</a:t>
            </a:r>
            <a:endParaRPr lang="en-US" sz="1200" dirty="0"/>
          </a:p>
          <a:p>
            <a:pPr marL="0" indent="0">
              <a:buNone/>
            </a:pPr>
            <a:r>
              <a:rPr lang="en-US" sz="1200" dirty="0">
                <a:latin typeface="Aptos"/>
              </a:rPr>
              <a:t>26. Liang HJ, Xiong Q, </a:t>
            </a:r>
            <a:r>
              <a:rPr lang="en-US" sz="1200" dirty="0" err="1">
                <a:latin typeface="Aptos"/>
              </a:rPr>
              <a:t>Remawi</a:t>
            </a:r>
            <a:r>
              <a:rPr lang="en-US" sz="1200" dirty="0">
                <a:latin typeface="Aptos"/>
              </a:rPr>
              <a:t> BN, Preston N. Taiwanese family members' bereavement experience following an expected death: a systematic review and narrative synthesis. BMC </a:t>
            </a:r>
            <a:r>
              <a:rPr lang="en-US" sz="1200" dirty="0" err="1">
                <a:latin typeface="Aptos"/>
              </a:rPr>
              <a:t>Palliat</a:t>
            </a:r>
            <a:r>
              <a:rPr lang="en-US" sz="1200" dirty="0">
                <a:latin typeface="Aptos"/>
              </a:rPr>
              <a:t> Care. 2024;23(1):14. Published 2024 Jan 11. doi:10.1186/s12904-024-01344-3</a:t>
            </a:r>
            <a:endParaRPr lang="en-US" sz="1200" dirty="0"/>
          </a:p>
          <a:p>
            <a:pPr marL="0" indent="0">
              <a:buNone/>
            </a:pPr>
            <a:r>
              <a:rPr lang="en-US" sz="1200">
                <a:latin typeface="Aptos"/>
              </a:rPr>
              <a:t>27. Norton MI, Gino F. Rituals alleviate grieving for loved ones, lovers, and lotteries. J Exp Psychol Gen. 2014;143(1):266-272. doi:10.1037/a0031772</a:t>
            </a:r>
            <a:endParaRPr lang="en-US" sz="1200" dirty="0"/>
          </a:p>
          <a:p>
            <a:pPr marL="0" indent="0">
              <a:buNone/>
            </a:pPr>
            <a:r>
              <a:rPr lang="en-US" sz="1200">
                <a:latin typeface="Aptos"/>
              </a:rPr>
              <a:t>28. Hallenbeck J. Grief and Bereavement. Palliative Care Network of Wisconsin. Accessed August 22, 2022. </a:t>
            </a:r>
            <a:r>
              <a:rPr lang="en-US" sz="1200" dirty="0">
                <a:latin typeface="Aptos"/>
              </a:rPr>
              <a:t>https://www.mypcnow.org/fast-fact/grief-and-bereavement/</a:t>
            </a:r>
            <a:endParaRPr lang="en-US" sz="1200" dirty="0"/>
          </a:p>
          <a:p>
            <a:pPr marL="0" indent="0">
              <a:buNone/>
            </a:pPr>
            <a:endParaRPr lang="en-US" sz="1200" dirty="0"/>
          </a:p>
        </p:txBody>
      </p:sp>
    </p:spTree>
    <p:extLst>
      <p:ext uri="{BB962C8B-B14F-4D97-AF65-F5344CB8AC3E}">
        <p14:creationId xmlns:p14="http://schemas.microsoft.com/office/powerpoint/2010/main" val="11612714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BBA91-E621-C1F3-A2EF-3C68F891F39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837059A-2536-24E5-C838-BA5E1CB9B7B9}"/>
              </a:ext>
            </a:extLst>
          </p:cNvPr>
          <p:cNvSpPr>
            <a:spLocks noGrp="1"/>
          </p:cNvSpPr>
          <p:nvPr>
            <p:ph type="ctrTitle"/>
          </p:nvPr>
        </p:nvSpPr>
        <p:spPr/>
        <p:txBody>
          <a:bodyPr/>
          <a:lstStyle/>
          <a:p>
            <a:r>
              <a:rPr lang="en-US">
                <a:latin typeface="Georgia"/>
              </a:rPr>
              <a:t>Thank you</a:t>
            </a:r>
            <a:endParaRPr lang="en-US"/>
          </a:p>
        </p:txBody>
      </p:sp>
    </p:spTree>
    <p:extLst>
      <p:ext uri="{BB962C8B-B14F-4D97-AF65-F5344CB8AC3E}">
        <p14:creationId xmlns:p14="http://schemas.microsoft.com/office/powerpoint/2010/main" val="104834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6F1BA-CBBF-3F4B-8877-6257ED6F49AC}"/>
              </a:ext>
            </a:extLst>
          </p:cNvPr>
          <p:cNvSpPr>
            <a:spLocks noGrp="1"/>
          </p:cNvSpPr>
          <p:nvPr>
            <p:ph type="title"/>
          </p:nvPr>
        </p:nvSpPr>
        <p:spPr/>
        <p:txBody>
          <a:bodyPr/>
          <a:lstStyle/>
          <a:p>
            <a:r>
              <a:rPr lang="en-US">
                <a:latin typeface="Georgia"/>
              </a:rPr>
              <a:t>Spiritual Care Education for All Palliative Care Professionals</a:t>
            </a:r>
            <a:r>
              <a:rPr lang="en-US" baseline="30000">
                <a:latin typeface="Georgia"/>
              </a:rPr>
              <a:t>1</a:t>
            </a:r>
          </a:p>
        </p:txBody>
      </p:sp>
      <p:sp>
        <p:nvSpPr>
          <p:cNvPr id="3" name="Content Placeholder 2">
            <a:extLst>
              <a:ext uri="{FF2B5EF4-FFF2-40B4-BE49-F238E27FC236}">
                <a16:creationId xmlns:a16="http://schemas.microsoft.com/office/drawing/2014/main" id="{5838D513-2F0D-25D7-9C52-01C8BDCD8910}"/>
              </a:ext>
            </a:extLst>
          </p:cNvPr>
          <p:cNvSpPr>
            <a:spLocks noGrp="1"/>
          </p:cNvSpPr>
          <p:nvPr>
            <p:ph idx="1"/>
          </p:nvPr>
        </p:nvSpPr>
        <p:spPr/>
        <p:txBody>
          <a:bodyPr vert="horz" lIns="91440" tIns="45720" rIns="91440" bIns="45720" rtlCol="0" anchor="t">
            <a:normAutofit fontScale="92500" lnSpcReduction="10000"/>
          </a:bodyPr>
          <a:lstStyle/>
          <a:p>
            <a:pPr marL="0" indent="0">
              <a:buNone/>
            </a:pPr>
            <a:r>
              <a:rPr lang="en-US" b="1">
                <a:latin typeface="Century Gothic"/>
              </a:rPr>
              <a:t>EAPC White Paper</a:t>
            </a:r>
          </a:p>
          <a:p>
            <a:r>
              <a:rPr lang="en-US">
                <a:latin typeface="Century Gothic"/>
              </a:rPr>
              <a:t>Demonstrate the reflective capacity to consider the importance of spiritual dimensions in one's own life</a:t>
            </a:r>
          </a:p>
          <a:p>
            <a:r>
              <a:rPr lang="en-US">
                <a:latin typeface="Century Gothic"/>
              </a:rPr>
              <a:t>Recognize the importance of spirituality in the life of patients and understand the spiritual, existential, and religious needs of patients and families</a:t>
            </a:r>
          </a:p>
          <a:p>
            <a:r>
              <a:rPr lang="en-US">
                <a:latin typeface="Century Gothic"/>
              </a:rPr>
              <a:t>Integrate the patients', families', and caregivers' spiritual needs in the care plan and document spiritual care provision</a:t>
            </a:r>
          </a:p>
          <a:p>
            <a:r>
              <a:rPr lang="en-US">
                <a:latin typeface="Century Gothic"/>
              </a:rPr>
              <a:t>Engage with cultural competency (e.g., practices, taboos, etc.)</a:t>
            </a:r>
          </a:p>
          <a:p>
            <a:pPr marL="0" indent="0">
              <a:buNone/>
            </a:pPr>
            <a:endParaRPr lang="en-US" dirty="0">
              <a:latin typeface="Century Gothic"/>
            </a:endParaRPr>
          </a:p>
          <a:p>
            <a:endParaRPr lang="en-US" dirty="0">
              <a:latin typeface="Century Gothic"/>
            </a:endParaRPr>
          </a:p>
          <a:p>
            <a:endParaRPr lang="en-US" dirty="0">
              <a:latin typeface="Century Gothic"/>
            </a:endParaRPr>
          </a:p>
        </p:txBody>
      </p:sp>
    </p:spTree>
    <p:extLst>
      <p:ext uri="{BB962C8B-B14F-4D97-AF65-F5344CB8AC3E}">
        <p14:creationId xmlns:p14="http://schemas.microsoft.com/office/powerpoint/2010/main" val="3403531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9B4EC-A93E-8A24-DAB6-0DCD776BBB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B9189A-84BE-F26C-21D1-AACADBB67B46}"/>
              </a:ext>
            </a:extLst>
          </p:cNvPr>
          <p:cNvSpPr>
            <a:spLocks noGrp="1"/>
          </p:cNvSpPr>
          <p:nvPr>
            <p:ph type="title"/>
          </p:nvPr>
        </p:nvSpPr>
        <p:spPr>
          <a:xfrm>
            <a:off x="279400" y="365125"/>
            <a:ext cx="11612880" cy="1356043"/>
          </a:xfrm>
        </p:spPr>
        <p:txBody>
          <a:bodyPr/>
          <a:lstStyle/>
          <a:p>
            <a:r>
              <a:rPr lang="en-US">
                <a:latin typeface="Georgia"/>
              </a:rPr>
              <a:t>The Biopsychosocial Spiritual Model of Care</a:t>
            </a:r>
            <a:r>
              <a:rPr lang="en-US" baseline="30000">
                <a:latin typeface="Georgia"/>
              </a:rPr>
              <a:t>2</a:t>
            </a:r>
            <a:endParaRPr lang="en-US" baseline="30000"/>
          </a:p>
        </p:txBody>
      </p:sp>
      <p:sp>
        <p:nvSpPr>
          <p:cNvPr id="3" name="Content Placeholder 2">
            <a:extLst>
              <a:ext uri="{FF2B5EF4-FFF2-40B4-BE49-F238E27FC236}">
                <a16:creationId xmlns:a16="http://schemas.microsoft.com/office/drawing/2014/main" id="{565E18B6-19B5-84A4-0E13-B697F9D0C41B}"/>
              </a:ext>
            </a:extLst>
          </p:cNvPr>
          <p:cNvSpPr>
            <a:spLocks noGrp="1"/>
          </p:cNvSpPr>
          <p:nvPr>
            <p:ph idx="1"/>
          </p:nvPr>
        </p:nvSpPr>
        <p:spPr>
          <a:xfrm>
            <a:off x="694840" y="2716776"/>
            <a:ext cx="4661719" cy="3227712"/>
          </a:xfrm>
        </p:spPr>
        <p:txBody>
          <a:bodyPr vert="horz" lIns="91440" tIns="45720" rIns="91440" bIns="45720" rtlCol="0" anchor="t">
            <a:noAutofit/>
          </a:bodyPr>
          <a:lstStyle/>
          <a:p>
            <a:pPr marL="0" indent="0">
              <a:buNone/>
            </a:pPr>
            <a:r>
              <a:rPr lang="en-US" sz="2400" dirty="0">
                <a:latin typeface="Century Gothic"/>
                <a:ea typeface="Calibri"/>
                <a:cs typeface="Calibri"/>
              </a:rPr>
              <a:t>Patients are complex human beings ("beings-in-relationship") for whom, as EOL approaches, the goal of healing may be increasingly spiritual </a:t>
            </a:r>
            <a:r>
              <a:rPr lang="en-US" sz="2400">
                <a:latin typeface="Century Gothic"/>
                <a:ea typeface="Calibri"/>
                <a:cs typeface="Calibri"/>
              </a:rPr>
              <a:t>and existential.</a:t>
            </a:r>
            <a:endParaRPr lang="en-US" sz="2400" baseline="30000">
              <a:latin typeface="Century Gothic"/>
              <a:ea typeface="Calibri"/>
              <a:cs typeface="Calibri"/>
            </a:endParaRPr>
          </a:p>
        </p:txBody>
      </p:sp>
      <p:sp>
        <p:nvSpPr>
          <p:cNvPr id="5" name="Rectangle 4">
            <a:extLst>
              <a:ext uri="{FF2B5EF4-FFF2-40B4-BE49-F238E27FC236}">
                <a16:creationId xmlns:a16="http://schemas.microsoft.com/office/drawing/2014/main" id="{16ACE63B-D37F-B3F8-9AED-C0C1463D3517}"/>
              </a:ext>
            </a:extLst>
          </p:cNvPr>
          <p:cNvSpPr/>
          <p:nvPr/>
        </p:nvSpPr>
        <p:spPr>
          <a:xfrm>
            <a:off x="701298" y="1719551"/>
            <a:ext cx="4647052" cy="156322"/>
          </a:xfrm>
          <a:prstGeom prst="rect">
            <a:avLst/>
          </a:prstGeom>
          <a:solidFill>
            <a:srgbClr val="8DD47E"/>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Content Placeholder 2">
            <a:extLst>
              <a:ext uri="{FF2B5EF4-FFF2-40B4-BE49-F238E27FC236}">
                <a16:creationId xmlns:a16="http://schemas.microsoft.com/office/drawing/2014/main" id="{A8617C8E-0CD7-84DB-405C-D3175257E1B4}"/>
              </a:ext>
            </a:extLst>
          </p:cNvPr>
          <p:cNvSpPr txBox="1">
            <a:spLocks/>
          </p:cNvSpPr>
          <p:nvPr/>
        </p:nvSpPr>
        <p:spPr>
          <a:xfrm>
            <a:off x="6318141" y="2714193"/>
            <a:ext cx="4661719" cy="322771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latin typeface="Century Gothic"/>
                <a:ea typeface="Calibri"/>
                <a:cs typeface="Calibri"/>
              </a:rPr>
              <a:t>Reflecting on your own spiritual life, including being open with yourself about potential biases, may help you feel more comfortable when exploring the spiritual and existential domains with patients and their families. </a:t>
            </a:r>
          </a:p>
        </p:txBody>
      </p:sp>
      <p:sp>
        <p:nvSpPr>
          <p:cNvPr id="8" name="Content Placeholder 2">
            <a:extLst>
              <a:ext uri="{FF2B5EF4-FFF2-40B4-BE49-F238E27FC236}">
                <a16:creationId xmlns:a16="http://schemas.microsoft.com/office/drawing/2014/main" id="{FFE202B7-9625-B528-DA01-47573789EE00}"/>
              </a:ext>
            </a:extLst>
          </p:cNvPr>
          <p:cNvSpPr txBox="1">
            <a:spLocks/>
          </p:cNvSpPr>
          <p:nvPr/>
        </p:nvSpPr>
        <p:spPr>
          <a:xfrm>
            <a:off x="694840" y="2171752"/>
            <a:ext cx="4661719" cy="39927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baseline="30000">
                <a:latin typeface="Century Gothic"/>
                <a:ea typeface="Calibri"/>
                <a:cs typeface="Calibri"/>
              </a:rPr>
              <a:t>Openness to Other</a:t>
            </a:r>
            <a:endParaRPr lang="en-US" sz="4000">
              <a:latin typeface="Century Gothic"/>
            </a:endParaRPr>
          </a:p>
        </p:txBody>
      </p:sp>
      <p:sp>
        <p:nvSpPr>
          <p:cNvPr id="9" name="Rectangle 8">
            <a:extLst>
              <a:ext uri="{FF2B5EF4-FFF2-40B4-BE49-F238E27FC236}">
                <a16:creationId xmlns:a16="http://schemas.microsoft.com/office/drawing/2014/main" id="{C15E865C-085A-32ED-9212-BBE5E52F0638}"/>
              </a:ext>
            </a:extLst>
          </p:cNvPr>
          <p:cNvSpPr/>
          <p:nvPr/>
        </p:nvSpPr>
        <p:spPr>
          <a:xfrm>
            <a:off x="6324599" y="1719551"/>
            <a:ext cx="4647052" cy="156322"/>
          </a:xfrm>
          <a:prstGeom prst="rect">
            <a:avLst/>
          </a:prstGeom>
          <a:solidFill>
            <a:srgbClr val="8DD47E"/>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Content Placeholder 2">
            <a:extLst>
              <a:ext uri="{FF2B5EF4-FFF2-40B4-BE49-F238E27FC236}">
                <a16:creationId xmlns:a16="http://schemas.microsoft.com/office/drawing/2014/main" id="{F0ED893D-1285-6BB6-EAC6-3E6AD4C7E996}"/>
              </a:ext>
            </a:extLst>
          </p:cNvPr>
          <p:cNvSpPr txBox="1">
            <a:spLocks/>
          </p:cNvSpPr>
          <p:nvPr/>
        </p:nvSpPr>
        <p:spPr>
          <a:xfrm>
            <a:off x="6318141" y="2171752"/>
            <a:ext cx="4661719" cy="39927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baseline="30000">
                <a:latin typeface="Century Gothic"/>
                <a:ea typeface="Calibri"/>
                <a:cs typeface="Calibri"/>
              </a:rPr>
              <a:t>Openness to Self</a:t>
            </a:r>
            <a:endParaRPr lang="en-US" sz="4000">
              <a:latin typeface="Century Gothic"/>
            </a:endParaRPr>
          </a:p>
        </p:txBody>
      </p:sp>
    </p:spTree>
    <p:extLst>
      <p:ext uri="{BB962C8B-B14F-4D97-AF65-F5344CB8AC3E}">
        <p14:creationId xmlns:p14="http://schemas.microsoft.com/office/powerpoint/2010/main" val="3921358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8010DD5-0787-52A8-97B1-D6B13AD7705D}"/>
              </a:ext>
            </a:extLst>
          </p:cNvPr>
          <p:cNvSpPr/>
          <p:nvPr/>
        </p:nvSpPr>
        <p:spPr>
          <a:xfrm>
            <a:off x="1783" y="-1782"/>
            <a:ext cx="12193806" cy="17984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61ECDA-6246-FCDD-C5B0-522019AA2957}"/>
              </a:ext>
            </a:extLst>
          </p:cNvPr>
          <p:cNvSpPr>
            <a:spLocks noGrp="1"/>
          </p:cNvSpPr>
          <p:nvPr>
            <p:ph type="title"/>
          </p:nvPr>
        </p:nvSpPr>
        <p:spPr/>
        <p:txBody>
          <a:bodyPr/>
          <a:lstStyle/>
          <a:p>
            <a:r>
              <a:rPr lang="en-US">
                <a:latin typeface="Georgia"/>
              </a:rPr>
              <a:t>What is spirituality? </a:t>
            </a:r>
            <a:endParaRPr lang="en-US"/>
          </a:p>
        </p:txBody>
      </p:sp>
      <p:sp>
        <p:nvSpPr>
          <p:cNvPr id="3" name="Content Placeholder 2">
            <a:extLst>
              <a:ext uri="{FF2B5EF4-FFF2-40B4-BE49-F238E27FC236}">
                <a16:creationId xmlns:a16="http://schemas.microsoft.com/office/drawing/2014/main" id="{F1E96AB8-E2E6-B44E-4561-35026CCE5A4E}"/>
              </a:ext>
            </a:extLst>
          </p:cNvPr>
          <p:cNvSpPr>
            <a:spLocks noGrp="1"/>
          </p:cNvSpPr>
          <p:nvPr>
            <p:ph idx="1"/>
          </p:nvPr>
        </p:nvSpPr>
        <p:spPr>
          <a:xfrm>
            <a:off x="838200" y="1592543"/>
            <a:ext cx="10515600" cy="4351338"/>
          </a:xfrm>
        </p:spPr>
        <p:txBody>
          <a:bodyPr vert="horz" lIns="91440" tIns="45720" rIns="91440" bIns="45720" rtlCol="0" anchor="t">
            <a:normAutofit/>
          </a:bodyPr>
          <a:lstStyle/>
          <a:p>
            <a:pPr marL="0" indent="0">
              <a:buNone/>
            </a:pPr>
            <a:endParaRPr lang="en-US" sz="4800" dirty="0"/>
          </a:p>
          <a:p>
            <a:pPr marL="0" indent="0">
              <a:spcBef>
                <a:spcPts val="0"/>
              </a:spcBef>
              <a:buNone/>
            </a:pPr>
            <a:r>
              <a:rPr lang="en-US" sz="2400" b="1" i="1">
                <a:latin typeface="Century Gothic"/>
                <a:ea typeface="Calibri"/>
                <a:cs typeface="Calibri"/>
              </a:rPr>
              <a:t>Spirituality </a:t>
            </a:r>
            <a:r>
              <a:rPr lang="en-US" sz="2400" i="1">
                <a:latin typeface="Century Gothic"/>
                <a:ea typeface="Calibri"/>
                <a:cs typeface="Calibri"/>
              </a:rPr>
              <a:t>is the dynamic dimension of human life that relates to the way persons (individual and community) experience, express, and/or seek meaning, purpose, and transcendence, and the way they connect to the moment, to the self, to others, to nature, to the significant, and/or the sacred."</a:t>
            </a:r>
            <a:r>
              <a:rPr lang="en-US" sz="2400" i="1" baseline="30000">
                <a:latin typeface="Century Gothic"/>
                <a:ea typeface="Calibri"/>
                <a:cs typeface="Calibri"/>
              </a:rPr>
              <a:t>3</a:t>
            </a:r>
            <a:endParaRPr lang="en-US" sz="2400" i="1" baseline="30000">
              <a:solidFill>
                <a:srgbClr val="444444"/>
              </a:solidFill>
              <a:latin typeface="Century Gothic"/>
              <a:ea typeface="Calibri"/>
              <a:cs typeface="Calibri"/>
            </a:endParaRPr>
          </a:p>
          <a:p>
            <a:pPr marL="0" indent="0">
              <a:spcBef>
                <a:spcPts val="0"/>
              </a:spcBef>
              <a:buNone/>
            </a:pPr>
            <a:endParaRPr lang="en-US" sz="2400" i="1" dirty="0">
              <a:latin typeface="Century Gothic"/>
              <a:ea typeface="Calibri"/>
              <a:cs typeface="Calibri"/>
            </a:endParaRPr>
          </a:p>
          <a:p>
            <a:pPr marL="0" indent="0">
              <a:spcBef>
                <a:spcPts val="0"/>
              </a:spcBef>
              <a:buNone/>
            </a:pPr>
            <a:r>
              <a:rPr lang="en-US" sz="1800">
                <a:latin typeface="Century Gothic"/>
                <a:ea typeface="Calibri"/>
                <a:cs typeface="Calibri"/>
              </a:rPr>
              <a:t>     Spiritual Care Task Force, European Association of Palliative Care (EAPC)</a:t>
            </a:r>
            <a:endParaRPr lang="en-US" sz="1800">
              <a:solidFill>
                <a:srgbClr val="444444"/>
              </a:solidFill>
              <a:latin typeface="Century Gothic"/>
              <a:ea typeface="Calibri"/>
              <a:cs typeface="Calibri"/>
            </a:endParaRPr>
          </a:p>
          <a:p>
            <a:pPr marL="0" indent="0">
              <a:buNone/>
            </a:pPr>
            <a:endParaRPr lang="en-US" sz="4800" i="1" dirty="0"/>
          </a:p>
        </p:txBody>
      </p:sp>
    </p:spTree>
    <p:extLst>
      <p:ext uri="{BB962C8B-B14F-4D97-AF65-F5344CB8AC3E}">
        <p14:creationId xmlns:p14="http://schemas.microsoft.com/office/powerpoint/2010/main" val="1318277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9134D-21F3-1062-F560-F498629BA6F8}"/>
              </a:ext>
            </a:extLst>
          </p:cNvPr>
          <p:cNvSpPr>
            <a:spLocks noGrp="1"/>
          </p:cNvSpPr>
          <p:nvPr>
            <p:ph type="title"/>
          </p:nvPr>
        </p:nvSpPr>
        <p:spPr/>
        <p:txBody>
          <a:bodyPr/>
          <a:lstStyle/>
          <a:p>
            <a:r>
              <a:rPr lang="en-US">
                <a:latin typeface="Georgia"/>
              </a:rPr>
              <a:t>Spirituality</a:t>
            </a:r>
            <a:r>
              <a:rPr lang="en-US" baseline="30000">
                <a:latin typeface="Georgia"/>
              </a:rPr>
              <a:t>4</a:t>
            </a:r>
            <a:endParaRPr lang="en-US" baseline="30000"/>
          </a:p>
        </p:txBody>
      </p:sp>
      <p:sp>
        <p:nvSpPr>
          <p:cNvPr id="4" name="TextBox 3">
            <a:extLst>
              <a:ext uri="{FF2B5EF4-FFF2-40B4-BE49-F238E27FC236}">
                <a16:creationId xmlns:a16="http://schemas.microsoft.com/office/drawing/2014/main" id="{507D43E5-FB9A-C439-695B-E19E42B5AA80}"/>
              </a:ext>
            </a:extLst>
          </p:cNvPr>
          <p:cNvSpPr txBox="1"/>
          <p:nvPr/>
        </p:nvSpPr>
        <p:spPr>
          <a:xfrm>
            <a:off x="852987" y="1690263"/>
            <a:ext cx="10486899"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Ø"/>
            </a:pPr>
            <a:r>
              <a:rPr lang="en-US" sz="2400"/>
              <a:t>The way people experience, express, and seek meaning, purpose, connection, value, and transcendence</a:t>
            </a:r>
            <a:endParaRPr lang="en-US" sz="2400" dirty="0"/>
          </a:p>
          <a:p>
            <a:pPr marL="285750" indent="-285750">
              <a:buFont typeface="Wingdings"/>
              <a:buChar char="Ø"/>
            </a:pPr>
            <a:r>
              <a:rPr lang="en-US" sz="2400"/>
              <a:t>Includes connection to</a:t>
            </a:r>
            <a:endParaRPr lang="en-US" sz="2400" dirty="0"/>
          </a:p>
          <a:p>
            <a:pPr marL="742950" lvl="1" indent="-285750">
              <a:buFont typeface="Courier New"/>
              <a:buChar char="o"/>
            </a:pPr>
            <a:r>
              <a:rPr lang="en-US" sz="2400"/>
              <a:t>Self</a:t>
            </a:r>
            <a:endParaRPr lang="en-US" sz="2400" dirty="0"/>
          </a:p>
          <a:p>
            <a:pPr marL="742950" lvl="1" indent="-285750">
              <a:buFont typeface="Courier New"/>
              <a:buChar char="o"/>
            </a:pPr>
            <a:r>
              <a:rPr lang="en-US" sz="2400"/>
              <a:t>Others</a:t>
            </a:r>
            <a:endParaRPr lang="en-US" sz="2400" dirty="0"/>
          </a:p>
          <a:p>
            <a:pPr marL="742950" lvl="1" indent="-285750">
              <a:buFont typeface="Courier New"/>
              <a:buChar char="o"/>
            </a:pPr>
            <a:r>
              <a:rPr lang="en-US" sz="2400"/>
              <a:t>Nature</a:t>
            </a:r>
            <a:endParaRPr lang="en-US" sz="2400" dirty="0"/>
          </a:p>
          <a:p>
            <a:pPr marL="742950" lvl="1" indent="-285750">
              <a:buFont typeface="Courier New"/>
              <a:buChar char="o"/>
            </a:pPr>
            <a:r>
              <a:rPr lang="en-US" sz="2400"/>
              <a:t>The Sacred or significant</a:t>
            </a:r>
            <a:endParaRPr lang="en-US" sz="2400" dirty="0"/>
          </a:p>
          <a:p>
            <a:pPr marL="285750" indent="-285750">
              <a:buFont typeface="Wingdings"/>
              <a:buChar char="Ø"/>
            </a:pPr>
            <a:r>
              <a:rPr lang="en-US" sz="2400"/>
              <a:t>Often expressed through beliefs, experiences, traditions, &amp; practices</a:t>
            </a:r>
            <a:endParaRPr lang="en-US" sz="2400" dirty="0"/>
          </a:p>
          <a:p>
            <a:pPr marL="285750" indent="-285750">
              <a:buFont typeface="Wingdings"/>
              <a:buChar char="Ø"/>
            </a:pPr>
            <a:r>
              <a:rPr lang="en-US" sz="2400"/>
              <a:t>Aimed at creating connection with something that promotes meaning &amp; personal grown</a:t>
            </a:r>
            <a:endParaRPr lang="en-US" sz="2400" dirty="0"/>
          </a:p>
          <a:p>
            <a:pPr marL="285750" indent="-285750">
              <a:buFont typeface="Wingdings"/>
              <a:buChar char="Ø"/>
            </a:pPr>
            <a:endParaRPr lang="en-US" sz="2400" dirty="0"/>
          </a:p>
        </p:txBody>
      </p:sp>
    </p:spTree>
    <p:extLst>
      <p:ext uri="{BB962C8B-B14F-4D97-AF65-F5344CB8AC3E}">
        <p14:creationId xmlns:p14="http://schemas.microsoft.com/office/powerpoint/2010/main" val="355828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BB3151F-F579-48B0-0A26-80B46D80DE9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8297BA2-59A4-E4F3-288D-9709AB364092}"/>
              </a:ext>
            </a:extLst>
          </p:cNvPr>
          <p:cNvSpPr/>
          <p:nvPr/>
        </p:nvSpPr>
        <p:spPr>
          <a:xfrm>
            <a:off x="1783" y="-1782"/>
            <a:ext cx="12193806" cy="17984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9820C2-15CE-B419-CB2A-F307B9054EF2}"/>
              </a:ext>
            </a:extLst>
          </p:cNvPr>
          <p:cNvSpPr>
            <a:spLocks noGrp="1"/>
          </p:cNvSpPr>
          <p:nvPr>
            <p:ph type="title"/>
          </p:nvPr>
        </p:nvSpPr>
        <p:spPr/>
        <p:txBody>
          <a:bodyPr/>
          <a:lstStyle/>
          <a:p>
            <a:r>
              <a:rPr lang="en-US">
                <a:latin typeface="Georgia"/>
              </a:rPr>
              <a:t>What is the existential domain?</a:t>
            </a:r>
            <a:endParaRPr lang="en-US" baseline="30000"/>
          </a:p>
        </p:txBody>
      </p:sp>
      <p:sp>
        <p:nvSpPr>
          <p:cNvPr id="3" name="Content Placeholder 2">
            <a:extLst>
              <a:ext uri="{FF2B5EF4-FFF2-40B4-BE49-F238E27FC236}">
                <a16:creationId xmlns:a16="http://schemas.microsoft.com/office/drawing/2014/main" id="{8B0008C4-E0F7-5E54-6342-E6F939CD809C}"/>
              </a:ext>
            </a:extLst>
          </p:cNvPr>
          <p:cNvSpPr>
            <a:spLocks noGrp="1"/>
          </p:cNvSpPr>
          <p:nvPr>
            <p:ph idx="1"/>
          </p:nvPr>
        </p:nvSpPr>
        <p:spPr>
          <a:xfrm>
            <a:off x="838200" y="1789767"/>
            <a:ext cx="10515600" cy="4351338"/>
          </a:xfrm>
        </p:spPr>
        <p:txBody>
          <a:bodyPr vert="horz" lIns="91440" tIns="45720" rIns="91440" bIns="45720" rtlCol="0" anchor="t">
            <a:normAutofit/>
          </a:bodyPr>
          <a:lstStyle/>
          <a:p>
            <a:pPr marL="0" indent="0">
              <a:buNone/>
            </a:pPr>
            <a:endParaRPr lang="en-US" sz="4800" dirty="0"/>
          </a:p>
          <a:p>
            <a:pPr marL="0" indent="0">
              <a:buNone/>
            </a:pPr>
            <a:r>
              <a:rPr lang="en-US" sz="2400" i="1">
                <a:latin typeface="Century Gothic"/>
                <a:ea typeface="Calibri"/>
                <a:cs typeface="Calibri"/>
              </a:rPr>
              <a:t>"Questions, motivations, and anxieties that have to do with the </a:t>
            </a:r>
            <a:r>
              <a:rPr lang="en-US" sz="2400" i="1" dirty="0">
                <a:latin typeface="Century Gothic"/>
                <a:ea typeface="Calibri"/>
                <a:cs typeface="Calibri"/>
              </a:rPr>
              <a:t>experienced limits of human existence, including mortality, connection, uncertainty, and freedom. </a:t>
            </a:r>
          </a:p>
          <a:p>
            <a:pPr marL="0" indent="0">
              <a:buNone/>
            </a:pPr>
            <a:endParaRPr lang="en-US" sz="2400" i="1" dirty="0">
              <a:latin typeface="Century Gothic"/>
              <a:ea typeface="Calibri"/>
              <a:cs typeface="Calibri"/>
            </a:endParaRPr>
          </a:p>
          <a:p>
            <a:pPr marL="0" indent="0">
              <a:spcBef>
                <a:spcPts val="0"/>
              </a:spcBef>
              <a:buNone/>
            </a:pPr>
            <a:r>
              <a:rPr lang="en-US" sz="2400" i="1" dirty="0">
                <a:latin typeface="Century Gothic"/>
                <a:ea typeface="Calibri"/>
                <a:cs typeface="Calibri"/>
              </a:rPr>
              <a:t>These existential concerns coalesce around a need for meaning in </a:t>
            </a:r>
            <a:r>
              <a:rPr lang="en-US" sz="2400" i="1">
                <a:latin typeface="Century Gothic"/>
                <a:ea typeface="Calibri"/>
                <a:cs typeface="Calibri"/>
              </a:rPr>
              <a:t>life, which is supplied by religious and secular worldviews."</a:t>
            </a:r>
            <a:r>
              <a:rPr lang="en-US" sz="2400" i="1" baseline="30000">
                <a:latin typeface="Century Gothic"/>
                <a:ea typeface="Calibri"/>
                <a:cs typeface="Calibri"/>
              </a:rPr>
              <a:t>5</a:t>
            </a:r>
          </a:p>
          <a:p>
            <a:pPr marL="0" indent="0">
              <a:spcBef>
                <a:spcPts val="0"/>
              </a:spcBef>
              <a:buNone/>
            </a:pPr>
            <a:endParaRPr lang="en-US" sz="2400" i="1" baseline="30000" dirty="0">
              <a:latin typeface="Century Gothic"/>
              <a:ea typeface="Calibri"/>
              <a:cs typeface="Calibri"/>
            </a:endParaRPr>
          </a:p>
          <a:p>
            <a:pPr marL="0" indent="0">
              <a:spcBef>
                <a:spcPts val="0"/>
              </a:spcBef>
              <a:buNone/>
            </a:pPr>
            <a:r>
              <a:rPr lang="en-US" sz="2400" i="1" baseline="30000" dirty="0">
                <a:latin typeface="Century Gothic"/>
                <a:ea typeface="Calibri"/>
                <a:cs typeface="Calibri"/>
              </a:rPr>
              <a:t>                                     </a:t>
            </a:r>
            <a:r>
              <a:rPr lang="en-US" sz="2400" i="1" baseline="30000" dirty="0" err="1">
                <a:latin typeface="Century Gothic"/>
                <a:ea typeface="Calibri"/>
                <a:cs typeface="Calibri"/>
              </a:rPr>
              <a:t>Palitsky</a:t>
            </a:r>
            <a:r>
              <a:rPr lang="en-US" sz="2400" i="1" baseline="30000" dirty="0">
                <a:latin typeface="Century Gothic"/>
                <a:ea typeface="Calibri"/>
                <a:cs typeface="Calibri"/>
              </a:rPr>
              <a:t> et al, 2023</a:t>
            </a:r>
          </a:p>
          <a:p>
            <a:pPr marL="0" indent="0">
              <a:spcBef>
                <a:spcPts val="0"/>
              </a:spcBef>
              <a:buNone/>
            </a:pPr>
            <a:endParaRPr lang="en-US" sz="2400" i="1" dirty="0">
              <a:ea typeface="Calibri"/>
              <a:cs typeface="Calibri"/>
            </a:endParaRPr>
          </a:p>
          <a:p>
            <a:pPr marL="0" indent="0">
              <a:spcBef>
                <a:spcPts val="0"/>
              </a:spcBef>
              <a:buNone/>
            </a:pPr>
            <a:endParaRPr lang="en-US" sz="2400" i="1" dirty="0">
              <a:ea typeface="Calibri"/>
              <a:cs typeface="Calibri"/>
            </a:endParaRPr>
          </a:p>
          <a:p>
            <a:pPr marL="0" indent="0">
              <a:buNone/>
            </a:pPr>
            <a:endParaRPr lang="en-US" sz="4800" i="1" dirty="0"/>
          </a:p>
        </p:txBody>
      </p:sp>
    </p:spTree>
    <p:extLst>
      <p:ext uri="{BB962C8B-B14F-4D97-AF65-F5344CB8AC3E}">
        <p14:creationId xmlns:p14="http://schemas.microsoft.com/office/powerpoint/2010/main" val="2705181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3818B-4CDE-CD4D-7598-96D582BE6C5C}"/>
              </a:ext>
            </a:extLst>
          </p:cNvPr>
          <p:cNvSpPr>
            <a:spLocks noGrp="1"/>
          </p:cNvSpPr>
          <p:nvPr>
            <p:ph type="title"/>
          </p:nvPr>
        </p:nvSpPr>
        <p:spPr/>
        <p:txBody>
          <a:bodyPr/>
          <a:lstStyle/>
          <a:p>
            <a:r>
              <a:rPr lang="en-US">
                <a:latin typeface="Georgia"/>
              </a:rPr>
              <a:t>Religious Domain</a:t>
            </a:r>
            <a:endParaRPr lang="en-US"/>
          </a:p>
        </p:txBody>
      </p:sp>
      <p:sp>
        <p:nvSpPr>
          <p:cNvPr id="3" name="Content Placeholder 2">
            <a:extLst>
              <a:ext uri="{FF2B5EF4-FFF2-40B4-BE49-F238E27FC236}">
                <a16:creationId xmlns:a16="http://schemas.microsoft.com/office/drawing/2014/main" id="{59759ED0-B173-E7C1-438F-5FA97706112D}"/>
              </a:ext>
            </a:extLst>
          </p:cNvPr>
          <p:cNvSpPr>
            <a:spLocks noGrp="1"/>
          </p:cNvSpPr>
          <p:nvPr>
            <p:ph idx="1"/>
          </p:nvPr>
        </p:nvSpPr>
        <p:spPr>
          <a:xfrm>
            <a:off x="691359" y="2242635"/>
            <a:ext cx="10515600" cy="4003148"/>
          </a:xfrm>
        </p:spPr>
        <p:txBody>
          <a:bodyPr vert="horz" lIns="91440" tIns="45720" rIns="91440" bIns="45720" rtlCol="0" anchor="t">
            <a:normAutofit/>
          </a:bodyPr>
          <a:lstStyle/>
          <a:p>
            <a:pPr marL="0" indent="0">
              <a:buNone/>
            </a:pPr>
            <a:r>
              <a:rPr lang="en-US" i="1"/>
              <a:t>"Traditional, institutional, and culturally-established ways of </a:t>
            </a:r>
            <a:r>
              <a:rPr lang="en-US" i="1" dirty="0"/>
              <a:t>engaging with the sacred or spiritual. Religions including elements such as communities, collectives, norms, </a:t>
            </a:r>
            <a:r>
              <a:rPr lang="en-US" i="1"/>
              <a:t>theologies, and practices that develop over time, and they also include individuals' relationships with these elements."</a:t>
            </a:r>
            <a:r>
              <a:rPr lang="en-US" i="1" baseline="30000" dirty="0"/>
              <a:t>5</a:t>
            </a:r>
          </a:p>
          <a:p>
            <a:pPr marL="0" indent="0">
              <a:buNone/>
            </a:pPr>
            <a:r>
              <a:rPr lang="en-US" i="1" baseline="30000" dirty="0"/>
              <a:t>                        </a:t>
            </a:r>
            <a:r>
              <a:rPr lang="en-US" i="1" baseline="30000" dirty="0" err="1"/>
              <a:t>Patilsky</a:t>
            </a:r>
            <a:r>
              <a:rPr lang="en-US" i="1" baseline="30000" dirty="0"/>
              <a:t> et al, 2023</a:t>
            </a:r>
          </a:p>
        </p:txBody>
      </p:sp>
    </p:spTree>
    <p:extLst>
      <p:ext uri="{BB962C8B-B14F-4D97-AF65-F5344CB8AC3E}">
        <p14:creationId xmlns:p14="http://schemas.microsoft.com/office/powerpoint/2010/main" val="2716522809"/>
      </p:ext>
    </p:extLst>
  </p:cSld>
  <p:clrMapOvr>
    <a:masterClrMapping/>
  </p:clrMapOvr>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0" ma:contentTypeDescription="Create a new document." ma:contentTypeScope="" ma:versionID="f4c798ae5887fa120ee989593b70e886">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fe3c44d396f2d666ce06deb314d10148"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9174F4-7ADC-4637-9E40-CC9C536D0A43}">
  <ds:schemaRefs>
    <ds:schemaRef ds:uri="http://www.w3.org/XML/1998/namespace"/>
    <ds:schemaRef ds:uri="8aa4a8cc-f11d-4867-8eab-458c623f0148"/>
    <ds:schemaRef ds:uri="64407c56-db46-4918-b2f3-5d45c1b88c6b"/>
    <ds:schemaRef ds:uri="http://purl.org/dc/dcmitype/"/>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3DB2768E-2C2E-4AF6-B15B-BD81E13474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407c56-db46-4918-b2f3-5d45c1b88c6b"/>
    <ds:schemaRef ds:uri="8aa4a8cc-f11d-4867-8eab-458c623f01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A4BE3F1-B8F7-4F4F-89D8-6510274608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6473</TotalTime>
  <Words>3819</Words>
  <Application>Microsoft Office PowerPoint</Application>
  <PresentationFormat>Widescreen</PresentationFormat>
  <Paragraphs>323</Paragraphs>
  <Slides>38</Slides>
  <Notes>17</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Spirituality in  Outpatient Practice</vt:lpstr>
      <vt:lpstr>No Disclosures</vt:lpstr>
      <vt:lpstr>Learning objectives</vt:lpstr>
      <vt:lpstr>Spiritual Care Education for All Palliative Care Professionals1</vt:lpstr>
      <vt:lpstr>The Biopsychosocial Spiritual Model of Care2</vt:lpstr>
      <vt:lpstr>What is spirituality? </vt:lpstr>
      <vt:lpstr>Spirituality4</vt:lpstr>
      <vt:lpstr>What is the existential domain?</vt:lpstr>
      <vt:lpstr>Religious Domain</vt:lpstr>
      <vt:lpstr>Theological Concerns</vt:lpstr>
      <vt:lpstr>Disclaimer! </vt:lpstr>
      <vt:lpstr>PowerPoint Presentation</vt:lpstr>
      <vt:lpstr>Spirituality vs Religion6 </vt:lpstr>
      <vt:lpstr>Spirituality &amp; Health Outcomes7</vt:lpstr>
      <vt:lpstr>At the End of Life (EOL), spirituality has been shown to influence…8 </vt:lpstr>
      <vt:lpstr>Importance of Incorporating Spiritual Care into Clinical Practice: </vt:lpstr>
      <vt:lpstr>Spirituality is protective</vt:lpstr>
      <vt:lpstr>Spirituality and Religiosity</vt:lpstr>
      <vt:lpstr>Spirituality around the country/in the clinic </vt:lpstr>
      <vt:lpstr>~70%</vt:lpstr>
      <vt:lpstr>&lt;20%</vt:lpstr>
      <vt:lpstr>PowerPoint Presentation</vt:lpstr>
      <vt:lpstr>What is spiritual distress?15</vt:lpstr>
      <vt:lpstr>Distinguishing Distress</vt:lpstr>
      <vt:lpstr>Interprofessional Spiritual Care16,17</vt:lpstr>
      <vt:lpstr>Diverse landscape of support with chaplains</vt:lpstr>
      <vt:lpstr>Spiritual screening, history, and assessment</vt:lpstr>
      <vt:lpstr>What are the ways to take a spiritual history?</vt:lpstr>
      <vt:lpstr>Mr. Tenzin Dorje, 74-year-old man with advanced lung cancer, receiving palliative care in clinic</vt:lpstr>
      <vt:lpstr>The CASH Tool to Address Existential Concerns21</vt:lpstr>
      <vt:lpstr>What about self-disclosure?22</vt:lpstr>
      <vt:lpstr>Outpatient setting – knowing people in/into their wholeness </vt:lpstr>
      <vt:lpstr>So what is "the thing"? How are we documenting this?</vt:lpstr>
      <vt:lpstr>Bereavement, grief, and ritual</vt:lpstr>
      <vt:lpstr>Bereavement28</vt:lpstr>
      <vt:lpstr>References</vt:lpstr>
      <vt:lpstr>References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lastModifiedBy>Sweetnam, Victoria Isabel</cp:lastModifiedBy>
  <cp:revision>738</cp:revision>
  <cp:lastPrinted>2025-11-19T21:53:26Z</cp:lastPrinted>
  <dcterms:created xsi:type="dcterms:W3CDTF">2025-10-13T15:36:11Z</dcterms:created>
  <dcterms:modified xsi:type="dcterms:W3CDTF">2026-03-24T17:15:50Z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y fmtid="{D5CDD505-2E9C-101B-9397-08002B2CF9AE}" pid="3" name="MediaServiceImageTags">
    <vt:lpwstr/>
  </property>
</Properties>
</file>